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4" d="100"/>
          <a:sy n="84" d="100"/>
        </p:scale>
        <p:origin x="90"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7228EEE-99E9-4512-AF34-6621221E52C2}"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3088295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228EEE-99E9-4512-AF34-6621221E52C2}"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1326054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228EEE-99E9-4512-AF34-6621221E52C2}"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3A204AA-0769-4E2C-A90A-C246BB344431}"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41431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7228EEE-99E9-4512-AF34-6621221E52C2}"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3680678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7228EEE-99E9-4512-AF34-6621221E52C2}"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3A204AA-0769-4E2C-A90A-C246BB344431}"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711947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7228EEE-99E9-4512-AF34-6621221E52C2}"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2969743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7228EEE-99E9-4512-AF34-6621221E52C2}"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3887461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7228EEE-99E9-4512-AF34-6621221E52C2}"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252926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7228EEE-99E9-4512-AF34-6621221E52C2}"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3650543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228EEE-99E9-4512-AF34-6621221E52C2}"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3718438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7228EEE-99E9-4512-AF34-6621221E52C2}"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3877773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7228EEE-99E9-4512-AF34-6621221E52C2}" type="datetimeFigureOut">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635734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7228EEE-99E9-4512-AF34-6621221E52C2}" type="datetimeFigureOut">
              <a:rPr lang="es-MX" smtClean="0"/>
              <a:t>12/10/2016</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2288783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228EEE-99E9-4512-AF34-6621221E52C2}" type="datetimeFigureOut">
              <a:rPr lang="es-MX" smtClean="0"/>
              <a:t>12/10/2016</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4088334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7228EEE-99E9-4512-AF34-6621221E52C2}"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3809706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7228EEE-99E9-4512-AF34-6621221E52C2}"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3A204AA-0769-4E2C-A90A-C246BB344431}" type="slidenum">
              <a:rPr lang="es-MX" smtClean="0"/>
              <a:t>‹Nº›</a:t>
            </a:fld>
            <a:endParaRPr lang="es-MX"/>
          </a:p>
        </p:txBody>
      </p:sp>
    </p:spTree>
    <p:extLst>
      <p:ext uri="{BB962C8B-B14F-4D97-AF65-F5344CB8AC3E}">
        <p14:creationId xmlns:p14="http://schemas.microsoft.com/office/powerpoint/2010/main" val="2574467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7228EEE-99E9-4512-AF34-6621221E52C2}" type="datetimeFigureOut">
              <a:rPr lang="es-MX" smtClean="0"/>
              <a:t>12/10/2016</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3A204AA-0769-4E2C-A90A-C246BB344431}" type="slidenum">
              <a:rPr lang="es-MX" smtClean="0"/>
              <a:t>‹Nº›</a:t>
            </a:fld>
            <a:endParaRPr lang="es-MX"/>
          </a:p>
        </p:txBody>
      </p:sp>
    </p:spTree>
    <p:extLst>
      <p:ext uri="{BB962C8B-B14F-4D97-AF65-F5344CB8AC3E}">
        <p14:creationId xmlns:p14="http://schemas.microsoft.com/office/powerpoint/2010/main" val="22940909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package" Target="../embeddings/Documento_de_Microsoft_Word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com.mx/url?sa=i&amp;rct=j&amp;q=&amp;esrc=s&amp;source=images&amp;cd=&amp;cad=rja&amp;uact=8&amp;docid=etURVVecI_ge5M&amp;tbnid=QOkAW6QBtdVQZM:&amp;ved=0CAcQjRw&amp;url=http://www.aprendo-ingles.com/index-3.html&amp;ei=L-gqVLiDL8rR8AHBwYHwAQ&amp;bvm=bv.76477589,d.aWw&amp;psig=AFQjCNGnvqVjGakJ5ymYbGjyNoRyptnQgw&amp;ust=1412184453787447"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google.com.mx/url?sa=i&amp;rct=j&amp;q=&amp;esrc=s&amp;source=images&amp;cd=&amp;cad=rja&amp;uact=8&amp;docid=etURVVecI_ge5M&amp;tbnid=QOkAW6QBtdVQZM:&amp;ved=0CAcQjRw&amp;url=http://6thgrademackay2014.wordpress.com/2014/08/08/past-continuous/&amp;ei=aegqVJHQCPCK8gGJxIG4Bg&amp;bvm=bv.76477589,d.aWw&amp;psig=AFQjCNGnvqVjGakJ5ymYbGjyNoRyptnQgw&amp;ust=1412184453787447"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hyperlink" Target="http://www.englishpage.com/verbpage/usedto.html" TargetMode="Externa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hyperlink" Target="http://www.englishpage.com/verbpage/usedto.html" TargetMode="External"/><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englisch-hilfen.de/en/grammar/will_fut.htm" TargetMode="External"/><Relationship Id="rId2" Type="http://schemas.openxmlformats.org/officeDocument/2006/relationships/hyperlink" Target="http://www.englisch-hilfen.de/en/grammar/pres_pro.htm" TargetMode="External"/><Relationship Id="rId1" Type="http://schemas.openxmlformats.org/officeDocument/2006/relationships/slideLayout" Target="../slideLayouts/slideLayout2.xml"/><Relationship Id="rId5" Type="http://schemas.openxmlformats.org/officeDocument/2006/relationships/hyperlink" Target="http://www.englisch-hilfen.de/en/grammar/sim_pres.htm" TargetMode="External"/><Relationship Id="rId4" Type="http://schemas.openxmlformats.org/officeDocument/2006/relationships/hyperlink" Target="http://www.englisch-hilfen.de/en/grammar/future_pro.ht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510327" y="543265"/>
            <a:ext cx="7025873" cy="5263608"/>
          </a:xfrm>
          <a:prstGeom prst="rect">
            <a:avLst/>
          </a:prstGeom>
        </p:spPr>
      </p:pic>
      <p:sp>
        <p:nvSpPr>
          <p:cNvPr id="2" name="Título 1"/>
          <p:cNvSpPr>
            <a:spLocks noGrp="1"/>
          </p:cNvSpPr>
          <p:nvPr>
            <p:ph type="ctrTitle"/>
          </p:nvPr>
        </p:nvSpPr>
        <p:spPr>
          <a:xfrm>
            <a:off x="1524000" y="1122363"/>
            <a:ext cx="9144000" cy="4997882"/>
          </a:xfrm>
        </p:spPr>
        <p:txBody>
          <a:bodyPr>
            <a:normAutofit fontScale="90000"/>
          </a:bodyPr>
          <a:lstStyle/>
          <a:p>
            <a:r>
              <a:rPr lang="es-MX" b="1" dirty="0" smtClean="0">
                <a:solidFill>
                  <a:schemeClr val="accent1">
                    <a:lumMod val="75000"/>
                  </a:schemeClr>
                </a:solidFill>
              </a:rPr>
              <a:t>Inglés 6</a:t>
            </a:r>
            <a:br>
              <a:rPr lang="es-MX" b="1" dirty="0" smtClean="0">
                <a:solidFill>
                  <a:schemeClr val="accent1">
                    <a:lumMod val="75000"/>
                  </a:schemeClr>
                </a:solidFill>
              </a:rPr>
            </a:br>
            <a:r>
              <a:rPr lang="es-MX" b="1" dirty="0" smtClean="0">
                <a:solidFill>
                  <a:schemeClr val="accent1">
                    <a:lumMod val="75000"/>
                  </a:schemeClr>
                </a:solidFill>
              </a:rPr>
              <a:t>Ingeniero Agrónomo Industrial</a:t>
            </a:r>
            <a:br>
              <a:rPr lang="es-MX" b="1" dirty="0" smtClean="0">
                <a:solidFill>
                  <a:schemeClr val="accent1">
                    <a:lumMod val="75000"/>
                  </a:schemeClr>
                </a:solidFill>
              </a:rPr>
            </a:br>
            <a:r>
              <a:rPr lang="es-MX" b="1" dirty="0" smtClean="0">
                <a:solidFill>
                  <a:schemeClr val="accent1">
                    <a:lumMod val="75000"/>
                  </a:schemeClr>
                </a:solidFill>
              </a:rPr>
              <a:t/>
            </a:r>
            <a:br>
              <a:rPr lang="es-MX" b="1" dirty="0" smtClean="0">
                <a:solidFill>
                  <a:schemeClr val="accent1">
                    <a:lumMod val="75000"/>
                  </a:schemeClr>
                </a:solidFill>
              </a:rPr>
            </a:br>
            <a:r>
              <a:rPr lang="es-MX" b="1" dirty="0" smtClean="0">
                <a:solidFill>
                  <a:schemeClr val="accent1">
                    <a:lumMod val="75000"/>
                  </a:schemeClr>
                </a:solidFill>
              </a:rPr>
              <a:t>L.L.I Ricardo </a:t>
            </a:r>
            <a:r>
              <a:rPr lang="es-MX" b="1" dirty="0" err="1">
                <a:solidFill>
                  <a:schemeClr val="accent1">
                    <a:lumMod val="75000"/>
                  </a:schemeClr>
                </a:solidFill>
              </a:rPr>
              <a:t>A</a:t>
            </a:r>
            <a:r>
              <a:rPr lang="es-MX" b="1" dirty="0" err="1" smtClean="0">
                <a:solidFill>
                  <a:schemeClr val="accent1">
                    <a:lumMod val="75000"/>
                  </a:schemeClr>
                </a:solidFill>
              </a:rPr>
              <a:t>lvarez</a:t>
            </a:r>
            <a:r>
              <a:rPr lang="es-MX" b="1" dirty="0" smtClean="0">
                <a:solidFill>
                  <a:schemeClr val="accent1">
                    <a:lumMod val="75000"/>
                  </a:schemeClr>
                </a:solidFill>
              </a:rPr>
              <a:t> Mercado</a:t>
            </a:r>
            <a:br>
              <a:rPr lang="es-MX" b="1" dirty="0" smtClean="0">
                <a:solidFill>
                  <a:schemeClr val="accent1">
                    <a:lumMod val="75000"/>
                  </a:schemeClr>
                </a:solidFill>
              </a:rPr>
            </a:br>
            <a:r>
              <a:rPr lang="es-MX" sz="2200" b="1" dirty="0" smtClean="0">
                <a:solidFill>
                  <a:schemeClr val="accent1">
                    <a:lumMod val="75000"/>
                  </a:schemeClr>
                </a:solidFill>
              </a:rPr>
              <a:t>Octubre 2016</a:t>
            </a:r>
            <a:r>
              <a:rPr lang="es-MX" dirty="0" smtClean="0"/>
              <a:t/>
            </a:r>
            <a:br>
              <a:rPr lang="es-MX" dirty="0" smtClean="0"/>
            </a:br>
            <a:endParaRPr lang="es-MX" dirty="0"/>
          </a:p>
        </p:txBody>
      </p:sp>
    </p:spTree>
    <p:extLst>
      <p:ext uri="{BB962C8B-B14F-4D97-AF65-F5344CB8AC3E}">
        <p14:creationId xmlns:p14="http://schemas.microsoft.com/office/powerpoint/2010/main" val="28564656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46312" y="453390"/>
            <a:ext cx="8915400" cy="5010150"/>
          </a:xfrm>
        </p:spPr>
        <p:txBody>
          <a:bodyPr>
            <a:normAutofit fontScale="92500" lnSpcReduction="10000"/>
          </a:bodyPr>
          <a:lstStyle/>
          <a:p>
            <a:pPr lvl="0"/>
            <a:r>
              <a:rPr lang="en-US" i="1" u="sng" dirty="0"/>
              <a:t>Mental states </a:t>
            </a:r>
            <a:r>
              <a:rPr lang="en-US" dirty="0"/>
              <a:t>when we want to </a:t>
            </a:r>
            <a:r>
              <a:rPr lang="en-US" dirty="0" err="1"/>
              <a:t>emphasise</a:t>
            </a:r>
            <a:r>
              <a:rPr lang="en-US" dirty="0"/>
              <a:t> that we recently started to think about something or that we are not sure about something. These verbs are commonly </a:t>
            </a:r>
            <a:r>
              <a:rPr lang="en-US" b="1" dirty="0"/>
              <a:t>regret </a:t>
            </a:r>
            <a:r>
              <a:rPr lang="en-US" dirty="0"/>
              <a:t>and </a:t>
            </a:r>
            <a:r>
              <a:rPr lang="en-US" b="1" dirty="0"/>
              <a:t>consider</a:t>
            </a:r>
            <a:r>
              <a:rPr lang="en-US" b="1" dirty="0" smtClean="0"/>
              <a:t>.</a:t>
            </a:r>
          </a:p>
          <a:p>
            <a:pPr lvl="0"/>
            <a:endParaRPr lang="es-MX" dirty="0" smtClean="0"/>
          </a:p>
          <a:p>
            <a:pPr lvl="0"/>
            <a:endParaRPr lang="es-MX" dirty="0"/>
          </a:p>
          <a:p>
            <a:r>
              <a:rPr lang="en-US" dirty="0"/>
              <a:t>Example:</a:t>
            </a:r>
            <a:endParaRPr lang="es-MX" dirty="0"/>
          </a:p>
          <a:p>
            <a:pPr marL="0" indent="0">
              <a:buNone/>
            </a:pPr>
            <a:endParaRPr lang="es-MX" dirty="0"/>
          </a:p>
          <a:p>
            <a:r>
              <a:rPr lang="en-US" dirty="0"/>
              <a:t>I´</a:t>
            </a:r>
            <a:r>
              <a:rPr lang="en-US" b="1" dirty="0"/>
              <a:t>m regretting </a:t>
            </a:r>
            <a:r>
              <a:rPr lang="en-US" dirty="0"/>
              <a:t>my decision to give her the job. (This sentence means that I am increasingly aware that it was the wrong decision</a:t>
            </a:r>
            <a:r>
              <a:rPr lang="en-US" dirty="0" smtClean="0"/>
              <a:t>)</a:t>
            </a:r>
          </a:p>
          <a:p>
            <a:pPr lvl="0"/>
            <a:r>
              <a:rPr lang="en-US" i="1" u="sng" dirty="0"/>
              <a:t>Performatives</a:t>
            </a:r>
            <a:r>
              <a:rPr lang="en-US" i="1" dirty="0"/>
              <a:t> </a:t>
            </a:r>
            <a:r>
              <a:rPr lang="en-US" dirty="0"/>
              <a:t>such as </a:t>
            </a:r>
            <a:r>
              <a:rPr lang="en-US" b="1" dirty="0" err="1"/>
              <a:t>apologise</a:t>
            </a:r>
            <a:r>
              <a:rPr lang="en-US" b="1" dirty="0"/>
              <a:t>, deny, guarantee, promise, suggest </a:t>
            </a:r>
            <a:r>
              <a:rPr lang="en-US" dirty="0"/>
              <a:t>have a similar meaning with either the present simple or the present continuous in negative sentences.</a:t>
            </a:r>
            <a:endParaRPr lang="es-MX" dirty="0"/>
          </a:p>
          <a:p>
            <a:r>
              <a:rPr lang="en-US" dirty="0"/>
              <a:t>Example:</a:t>
            </a:r>
            <a:endParaRPr lang="es-MX" dirty="0"/>
          </a:p>
          <a:p>
            <a:r>
              <a:rPr lang="en-US" dirty="0"/>
              <a:t>	I</a:t>
            </a:r>
            <a:r>
              <a:rPr lang="en-US" b="1" dirty="0"/>
              <a:t>´m not denying </a:t>
            </a:r>
            <a:r>
              <a:rPr lang="en-US" dirty="0"/>
              <a:t>taking the books, but Andy said it would be okay (It has the same meaning as I </a:t>
            </a:r>
            <a:r>
              <a:rPr lang="en-US" b="1" dirty="0"/>
              <a:t>don´t deny </a:t>
            </a:r>
            <a:r>
              <a:rPr lang="en-US" dirty="0"/>
              <a:t>taking the books, but Andy said it would be okay</a:t>
            </a:r>
            <a:r>
              <a:rPr lang="en-US" dirty="0" smtClean="0"/>
              <a:t>). </a:t>
            </a:r>
            <a:endParaRPr lang="es-MX" dirty="0"/>
          </a:p>
          <a:p>
            <a:endParaRPr lang="es-MX" dirty="0"/>
          </a:p>
          <a:p>
            <a:endParaRPr lang="es-MX" dirty="0"/>
          </a:p>
        </p:txBody>
      </p:sp>
      <p:pic>
        <p:nvPicPr>
          <p:cNvPr id="4" name="Imagen 3"/>
          <p:cNvPicPr>
            <a:picLocks noChangeAspect="1"/>
          </p:cNvPicPr>
          <p:nvPr/>
        </p:nvPicPr>
        <p:blipFill>
          <a:blip r:embed="rId2"/>
          <a:stretch>
            <a:fillRect/>
          </a:stretch>
        </p:blipFill>
        <p:spPr>
          <a:xfrm>
            <a:off x="7681912" y="959167"/>
            <a:ext cx="2771775" cy="1647825"/>
          </a:xfrm>
          <a:prstGeom prst="rect">
            <a:avLst/>
          </a:prstGeom>
        </p:spPr>
      </p:pic>
      <p:pic>
        <p:nvPicPr>
          <p:cNvPr id="5" name="Imagen 4"/>
          <p:cNvPicPr>
            <a:picLocks noChangeAspect="1"/>
          </p:cNvPicPr>
          <p:nvPr/>
        </p:nvPicPr>
        <p:blipFill>
          <a:blip r:embed="rId3"/>
          <a:stretch>
            <a:fillRect/>
          </a:stretch>
        </p:blipFill>
        <p:spPr>
          <a:xfrm>
            <a:off x="8440102" y="5043964"/>
            <a:ext cx="2466975" cy="1847850"/>
          </a:xfrm>
          <a:prstGeom prst="rect">
            <a:avLst/>
          </a:prstGeom>
        </p:spPr>
      </p:pic>
    </p:spTree>
    <p:extLst>
      <p:ext uri="{BB962C8B-B14F-4D97-AF65-F5344CB8AC3E}">
        <p14:creationId xmlns:p14="http://schemas.microsoft.com/office/powerpoint/2010/main" val="180701693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par>
                                <p:cTn id="18" presetID="21" presetClass="entr" presetSubtype="1"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wheel(1)">
                                      <p:cBhvr>
                                        <p:cTn id="20" dur="20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p:cTn id="2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wheel(1)">
                                      <p:cBhvr>
                                        <p:cTn id="33" dur="2000"/>
                                        <p:tgtEl>
                                          <p:spTgt spid="3">
                                            <p:txEl>
                                              <p:pRg st="7" end="7"/>
                                            </p:txEl>
                                          </p:spTgt>
                                        </p:tgtEl>
                                      </p:cBhvr>
                                    </p:animEffect>
                                  </p:childTnLst>
                                </p:cTn>
                              </p:par>
                              <p:par>
                                <p:cTn id="34" presetID="21" presetClass="entr" presetSubtype="1" fill="hold"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wheel(1)">
                                      <p:cBhvr>
                                        <p:cTn id="36" dur="2000"/>
                                        <p:tgtEl>
                                          <p:spTgt spid="3">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mph" presetSubtype="0" fill="hold" nodeType="clickEffect">
                                  <p:stCondLst>
                                    <p:cond delay="0"/>
                                  </p:stCondLst>
                                  <p:childTnLst>
                                    <p:animRot by="21600000">
                                      <p:cBhvr>
                                        <p:cTn id="40"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880110"/>
            <a:ext cx="8915400" cy="5031112"/>
          </a:xfrm>
        </p:spPr>
        <p:txBody>
          <a:bodyPr/>
          <a:lstStyle/>
          <a:p>
            <a:pPr lvl="0"/>
            <a:r>
              <a:rPr lang="en-US" i="1" u="sng" dirty="0"/>
              <a:t>Action verbs </a:t>
            </a:r>
            <a:r>
              <a:rPr lang="en-US" dirty="0"/>
              <a:t>such as </a:t>
            </a:r>
            <a:r>
              <a:rPr lang="en-US" b="1" dirty="0"/>
              <a:t>anticipate, cost, expect, feel, fit, have, imagine, measure, weigh, appear, think </a:t>
            </a:r>
            <a:r>
              <a:rPr lang="en-US" dirty="0"/>
              <a:t>can take simple or continuous forms with different meanings.</a:t>
            </a:r>
            <a:endParaRPr lang="es-MX" dirty="0"/>
          </a:p>
          <a:p>
            <a:r>
              <a:rPr lang="en-US" dirty="0"/>
              <a:t>Example:</a:t>
            </a:r>
            <a:endParaRPr lang="es-MX" dirty="0"/>
          </a:p>
          <a:p>
            <a:r>
              <a:rPr lang="en-US" dirty="0"/>
              <a:t>The new treatments for influenza doesn´t appear</a:t>
            </a:r>
            <a:r>
              <a:rPr lang="en-US" b="1" dirty="0"/>
              <a:t> </a:t>
            </a:r>
            <a:r>
              <a:rPr lang="en-US" dirty="0"/>
              <a:t>to work. (appear: </a:t>
            </a:r>
            <a:r>
              <a:rPr lang="en-US" i="1" dirty="0"/>
              <a:t>state =</a:t>
            </a:r>
            <a:r>
              <a:rPr lang="en-US" dirty="0"/>
              <a:t> seem) </a:t>
            </a:r>
            <a:endParaRPr lang="es-MX" dirty="0"/>
          </a:p>
          <a:p>
            <a:r>
              <a:rPr lang="en-US" dirty="0"/>
              <a:t>Madonna </a:t>
            </a:r>
            <a:r>
              <a:rPr lang="en-US" b="1" dirty="0"/>
              <a:t>is </a:t>
            </a:r>
            <a:r>
              <a:rPr lang="en-US" dirty="0"/>
              <a:t>currently </a:t>
            </a:r>
            <a:r>
              <a:rPr lang="en-US" b="1" dirty="0"/>
              <a:t>appearing </a:t>
            </a:r>
            <a:r>
              <a:rPr lang="en-US" dirty="0"/>
              <a:t>in a musical on Broadway (appear: </a:t>
            </a:r>
            <a:r>
              <a:rPr lang="en-US" i="1" dirty="0"/>
              <a:t>action = </a:t>
            </a:r>
            <a:r>
              <a:rPr lang="en-US" dirty="0"/>
              <a:t>take part</a:t>
            </a:r>
            <a:r>
              <a:rPr lang="en-US" dirty="0" smtClean="0"/>
              <a:t>). </a:t>
            </a:r>
          </a:p>
          <a:p>
            <a:pPr marL="0" indent="0">
              <a:buNone/>
            </a:pPr>
            <a:r>
              <a:rPr lang="en-US" b="1" dirty="0"/>
              <a:t>Do </a:t>
            </a:r>
            <a:r>
              <a:rPr lang="en-US" dirty="0"/>
              <a:t>you </a:t>
            </a:r>
            <a:r>
              <a:rPr lang="en-US" b="1" dirty="0"/>
              <a:t>think </a:t>
            </a:r>
            <a:r>
              <a:rPr lang="en-US" dirty="0"/>
              <a:t>it´s a good idea? (think: </a:t>
            </a:r>
            <a:r>
              <a:rPr lang="en-US" i="1" dirty="0"/>
              <a:t>state = </a:t>
            </a:r>
            <a:r>
              <a:rPr lang="en-US" dirty="0"/>
              <a:t>about an opinion)</a:t>
            </a:r>
            <a:endParaRPr lang="es-MX" dirty="0"/>
          </a:p>
          <a:p>
            <a:pPr marL="0" indent="0">
              <a:buNone/>
            </a:pPr>
            <a:r>
              <a:rPr lang="en-US" b="1" dirty="0"/>
              <a:t>I´m thinking </a:t>
            </a:r>
            <a:r>
              <a:rPr lang="en-US" dirty="0"/>
              <a:t>of going in August. (think: </a:t>
            </a:r>
            <a:r>
              <a:rPr lang="en-US" i="1" dirty="0"/>
              <a:t>action = </a:t>
            </a:r>
            <a:r>
              <a:rPr lang="en-US" dirty="0"/>
              <a:t>consider)</a:t>
            </a:r>
            <a:endParaRPr lang="es-MX" dirty="0"/>
          </a:p>
          <a:p>
            <a:endParaRPr lang="es-MX" dirty="0"/>
          </a:p>
        </p:txBody>
      </p:sp>
      <p:pic>
        <p:nvPicPr>
          <p:cNvPr id="4" name="Imagen 3"/>
          <p:cNvPicPr>
            <a:picLocks noChangeAspect="1"/>
          </p:cNvPicPr>
          <p:nvPr/>
        </p:nvPicPr>
        <p:blipFill>
          <a:blip r:embed="rId2"/>
          <a:stretch>
            <a:fillRect/>
          </a:stretch>
        </p:blipFill>
        <p:spPr>
          <a:xfrm>
            <a:off x="9685337" y="3623310"/>
            <a:ext cx="1819275" cy="2514600"/>
          </a:xfrm>
          <a:prstGeom prst="rect">
            <a:avLst/>
          </a:prstGeom>
        </p:spPr>
      </p:pic>
    </p:spTree>
    <p:extLst>
      <p:ext uri="{BB962C8B-B14F-4D97-AF65-F5344CB8AC3E}">
        <p14:creationId xmlns:p14="http://schemas.microsoft.com/office/powerpoint/2010/main" val="338272291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xit" presetSubtype="1" fill="hold" nodeType="clickEffect">
                                  <p:stCondLst>
                                    <p:cond delay="0"/>
                                  </p:stCondLst>
                                  <p:childTnLst>
                                    <p:animEffect transition="out" filter="wheel(1)">
                                      <p:cBhvr>
                                        <p:cTn id="20" dur="2000"/>
                                        <p:tgtEl>
                                          <p:spTgt spid="3">
                                            <p:txEl>
                                              <p:pRg st="1" end="1"/>
                                            </p:txEl>
                                          </p:spTgt>
                                        </p:tgtEl>
                                      </p:cBhvr>
                                    </p:animEffect>
                                    <p:set>
                                      <p:cBhvr>
                                        <p:cTn id="21" dur="1" fill="hold">
                                          <p:stCondLst>
                                            <p:cond delay="1999"/>
                                          </p:stCondLst>
                                        </p:cTn>
                                        <p:tgtEl>
                                          <p:spTgt spid="3">
                                            <p:txEl>
                                              <p:pRg st="1" end="1"/>
                                            </p:txEl>
                                          </p:spTgt>
                                        </p:tgtEl>
                                        <p:attrNameLst>
                                          <p:attrName>style.visibility</p:attrName>
                                        </p:attrNameLst>
                                      </p:cBhvr>
                                      <p:to>
                                        <p:strVal val="hidden"/>
                                      </p:to>
                                    </p:set>
                                  </p:childTnLst>
                                </p:cTn>
                              </p:par>
                              <p:par>
                                <p:cTn id="22" presetID="21" presetClass="exit" presetSubtype="1" fill="hold" nodeType="withEffect">
                                  <p:stCondLst>
                                    <p:cond delay="0"/>
                                  </p:stCondLst>
                                  <p:childTnLst>
                                    <p:animEffect transition="out" filter="wheel(1)">
                                      <p:cBhvr>
                                        <p:cTn id="23" dur="2000"/>
                                        <p:tgtEl>
                                          <p:spTgt spid="3">
                                            <p:txEl>
                                              <p:pRg st="2" end="2"/>
                                            </p:txEl>
                                          </p:spTgt>
                                        </p:tgtEl>
                                      </p:cBhvr>
                                    </p:animEffect>
                                    <p:set>
                                      <p:cBhvr>
                                        <p:cTn id="24" dur="1" fill="hold">
                                          <p:stCondLst>
                                            <p:cond delay="1999"/>
                                          </p:stCondLst>
                                        </p:cTn>
                                        <p:tgtEl>
                                          <p:spTgt spid="3">
                                            <p:txEl>
                                              <p:pRg st="2" end="2"/>
                                            </p:txEl>
                                          </p:spTgt>
                                        </p:tgtEl>
                                        <p:attrNameLst>
                                          <p:attrName>style.visibility</p:attrName>
                                        </p:attrNameLst>
                                      </p:cBhvr>
                                      <p:to>
                                        <p:strVal val="hidden"/>
                                      </p:to>
                                    </p:set>
                                  </p:childTnLst>
                                </p:cTn>
                              </p:par>
                              <p:par>
                                <p:cTn id="25" presetID="21" presetClass="exit" presetSubtype="1" fill="hold" nodeType="withEffect">
                                  <p:stCondLst>
                                    <p:cond delay="0"/>
                                  </p:stCondLst>
                                  <p:childTnLst>
                                    <p:animEffect transition="out" filter="wheel(1)">
                                      <p:cBhvr>
                                        <p:cTn id="26" dur="2000"/>
                                        <p:tgtEl>
                                          <p:spTgt spid="3">
                                            <p:txEl>
                                              <p:pRg st="3" end="3"/>
                                            </p:txEl>
                                          </p:spTgt>
                                        </p:tgtEl>
                                      </p:cBhvr>
                                    </p:animEffect>
                                    <p:set>
                                      <p:cBhvr>
                                        <p:cTn id="27" dur="1" fill="hold">
                                          <p:stCondLst>
                                            <p:cond delay="1999"/>
                                          </p:stCondLst>
                                        </p:cTn>
                                        <p:tgtEl>
                                          <p:spTgt spid="3">
                                            <p:txEl>
                                              <p:pRg st="3" end="3"/>
                                            </p:txEl>
                                          </p:spTgt>
                                        </p:tgtEl>
                                        <p:attrNameLst>
                                          <p:attrName>style.visibility</p:attrName>
                                        </p:attrNameLst>
                                      </p:cBhvr>
                                      <p:to>
                                        <p:strVal val="hidden"/>
                                      </p:to>
                                    </p:set>
                                  </p:childTnLst>
                                </p:cTn>
                              </p:par>
                              <p:par>
                                <p:cTn id="28" presetID="21" presetClass="exit" presetSubtype="1" fill="hold" nodeType="withEffect">
                                  <p:stCondLst>
                                    <p:cond delay="0"/>
                                  </p:stCondLst>
                                  <p:childTnLst>
                                    <p:animEffect transition="out" filter="wheel(1)">
                                      <p:cBhvr>
                                        <p:cTn id="29" dur="2000"/>
                                        <p:tgtEl>
                                          <p:spTgt spid="3">
                                            <p:txEl>
                                              <p:pRg st="4" end="4"/>
                                            </p:txEl>
                                          </p:spTgt>
                                        </p:tgtEl>
                                      </p:cBhvr>
                                    </p:animEffect>
                                    <p:set>
                                      <p:cBhvr>
                                        <p:cTn id="30" dur="1" fill="hold">
                                          <p:stCondLst>
                                            <p:cond delay="1999"/>
                                          </p:stCondLst>
                                        </p:cTn>
                                        <p:tgtEl>
                                          <p:spTgt spid="3">
                                            <p:txEl>
                                              <p:pRg st="4" end="4"/>
                                            </p:txEl>
                                          </p:spTgt>
                                        </p:tgtEl>
                                        <p:attrNameLst>
                                          <p:attrName>style.visibility</p:attrName>
                                        </p:attrNameLst>
                                      </p:cBhvr>
                                      <p:to>
                                        <p:strVal val="hidden"/>
                                      </p:to>
                                    </p:set>
                                  </p:childTnLst>
                                </p:cTn>
                              </p:par>
                              <p:par>
                                <p:cTn id="31" presetID="21" presetClass="exit" presetSubtype="1" fill="hold" nodeType="withEffect">
                                  <p:stCondLst>
                                    <p:cond delay="0"/>
                                  </p:stCondLst>
                                  <p:childTnLst>
                                    <p:animEffect transition="out" filter="wheel(1)">
                                      <p:cBhvr>
                                        <p:cTn id="32" dur="2000"/>
                                        <p:tgtEl>
                                          <p:spTgt spid="3">
                                            <p:txEl>
                                              <p:pRg st="5" end="5"/>
                                            </p:txEl>
                                          </p:spTgt>
                                        </p:tgtEl>
                                      </p:cBhvr>
                                    </p:animEffect>
                                    <p:set>
                                      <p:cBhvr>
                                        <p:cTn id="33" dur="1" fill="hold">
                                          <p:stCondLst>
                                            <p:cond delay="1999"/>
                                          </p:stCondLst>
                                        </p:cTn>
                                        <p:tgtEl>
                                          <p:spTgt spid="3">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Structure of Present Continuous</a:t>
            </a:r>
            <a:endParaRPr lang="es-MX" dirty="0"/>
          </a:p>
        </p:txBody>
      </p:sp>
      <p:graphicFrame>
        <p:nvGraphicFramePr>
          <p:cNvPr id="4" name="Objeto 3"/>
          <p:cNvGraphicFramePr>
            <a:graphicFrameLocks noChangeAspect="1"/>
          </p:cNvGraphicFramePr>
          <p:nvPr>
            <p:extLst>
              <p:ext uri="{D42A27DB-BD31-4B8C-83A1-F6EECF244321}">
                <p14:modId xmlns:p14="http://schemas.microsoft.com/office/powerpoint/2010/main" val="84559006"/>
              </p:ext>
            </p:extLst>
          </p:nvPr>
        </p:nvGraphicFramePr>
        <p:xfrm>
          <a:off x="4246563" y="1623060"/>
          <a:ext cx="5366067" cy="4823460"/>
        </p:xfrm>
        <a:graphic>
          <a:graphicData uri="http://schemas.openxmlformats.org/presentationml/2006/ole">
            <mc:AlternateContent xmlns:mc="http://schemas.openxmlformats.org/markup-compatibility/2006">
              <mc:Choice xmlns:v="urn:schemas-microsoft-com:vml" Requires="v">
                <p:oleObj spid="_x0000_s7201" name="Documento" r:id="rId3" imgW="5628732" imgH="8249752" progId="Word.Document.12">
                  <p:embed/>
                </p:oleObj>
              </mc:Choice>
              <mc:Fallback>
                <p:oleObj name="Documento" r:id="rId3" imgW="5628732" imgH="8249752" progId="Word.Document.12">
                  <p:embed/>
                  <p:pic>
                    <p:nvPicPr>
                      <p:cNvPr id="0" name=""/>
                      <p:cNvPicPr/>
                      <p:nvPr/>
                    </p:nvPicPr>
                    <p:blipFill>
                      <a:blip r:embed="rId4"/>
                      <a:stretch>
                        <a:fillRect/>
                      </a:stretch>
                    </p:blipFill>
                    <p:spPr>
                      <a:xfrm>
                        <a:off x="4246563" y="1623060"/>
                        <a:ext cx="5366067" cy="4823460"/>
                      </a:xfrm>
                      <a:prstGeom prst="rect">
                        <a:avLst/>
                      </a:prstGeom>
                    </p:spPr>
                  </p:pic>
                </p:oleObj>
              </mc:Fallback>
            </mc:AlternateContent>
          </a:graphicData>
        </a:graphic>
      </p:graphicFrame>
    </p:spTree>
    <p:extLst>
      <p:ext uri="{BB962C8B-B14F-4D97-AF65-F5344CB8AC3E}">
        <p14:creationId xmlns:p14="http://schemas.microsoft.com/office/powerpoint/2010/main" val="353963205"/>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Spelling rules</a:t>
            </a:r>
            <a:r>
              <a:rPr lang="es-MX" dirty="0"/>
              <a:t/>
            </a:r>
            <a:br>
              <a:rPr lang="es-MX" dirty="0"/>
            </a:br>
            <a:endParaRPr lang="es-MX" dirty="0"/>
          </a:p>
        </p:txBody>
      </p:sp>
      <p:graphicFrame>
        <p:nvGraphicFramePr>
          <p:cNvPr id="4" name="Marcador de contenido 3"/>
          <p:cNvGraphicFramePr>
            <a:graphicFrameLocks noGrp="1"/>
          </p:cNvGraphicFramePr>
          <p:nvPr>
            <p:ph idx="1"/>
          </p:nvPr>
        </p:nvGraphicFramePr>
        <p:xfrm>
          <a:off x="4727737" y="2133600"/>
          <a:ext cx="4638351" cy="3778250"/>
        </p:xfrm>
        <a:graphic>
          <a:graphicData uri="http://schemas.openxmlformats.org/drawingml/2006/table">
            <a:tbl>
              <a:tblPr firstRow="1" firstCol="1" bandRow="1"/>
              <a:tblGrid>
                <a:gridCol w="1546117"/>
                <a:gridCol w="1546117"/>
                <a:gridCol w="1546117"/>
              </a:tblGrid>
              <a:tr h="213863">
                <a:tc gridSpan="3">
                  <a:txBody>
                    <a:bodyPr/>
                    <a:lstStyle/>
                    <a:p>
                      <a:pPr algn="just">
                        <a:lnSpc>
                          <a:spcPct val="115000"/>
                        </a:lnSpc>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Spelling of </a:t>
                      </a:r>
                      <a:r>
                        <a:rPr lang="en-US" sz="1200" i="1">
                          <a:effectLst/>
                          <a:latin typeface="Arial" panose="020B0604020202020204" pitchFamily="34" charset="0"/>
                          <a:ea typeface="Calibri" panose="020F0502020204030204" pitchFamily="34" charset="0"/>
                          <a:cs typeface="Times New Roman" panose="02020603050405020304" pitchFamily="18" charset="0"/>
                        </a:rPr>
                        <a:t>–ing </a:t>
                      </a:r>
                      <a:r>
                        <a:rPr lang="en-US" sz="1200">
                          <a:effectLst/>
                          <a:latin typeface="Arial" panose="020B0604020202020204" pitchFamily="34" charset="0"/>
                          <a:ea typeface="Calibri" panose="020F0502020204030204" pitchFamily="34" charset="0"/>
                          <a:cs typeface="Times New Roman" panose="02020603050405020304" pitchFamily="18" charset="0"/>
                        </a:rPr>
                        <a:t>forms</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427726">
                <a:tc>
                  <a:txBody>
                    <a:bodyPr/>
                    <a:lstStyle/>
                    <a:p>
                      <a:pPr algn="just">
                        <a:lnSpc>
                          <a:spcPct val="115000"/>
                        </a:lnSpc>
                        <a:spcAft>
                          <a:spcPts val="0"/>
                        </a:spcAft>
                      </a:pPr>
                      <a:r>
                        <a:rPr lang="en-US" sz="900" b="1">
                          <a:effectLst/>
                          <a:latin typeface="Arial" panose="020B0604020202020204" pitchFamily="34" charset="0"/>
                          <a:ea typeface="Calibri" panose="020F0502020204030204" pitchFamily="34" charset="0"/>
                          <a:cs typeface="Times New Roman" panose="02020603050405020304" pitchFamily="18" charset="0"/>
                        </a:rPr>
                        <a:t>VERBS THAT END IN A CONSONANT AND </a:t>
                      </a:r>
                      <a:r>
                        <a:rPr lang="en-US" sz="900" b="1" i="1">
                          <a:effectLst/>
                          <a:latin typeface="Arial" panose="020B0604020202020204" pitchFamily="34" charset="0"/>
                          <a:ea typeface="Calibri" panose="020F0502020204030204" pitchFamily="34" charset="0"/>
                          <a:cs typeface="Times New Roman" panose="02020603050405020304" pitchFamily="18" charset="0"/>
                        </a:rPr>
                        <a:t>-e</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Ho</a:t>
                      </a:r>
                      <a:r>
                        <a:rPr lang="en-US" sz="800" b="1">
                          <a:effectLst/>
                          <a:latin typeface="Arial" panose="020B0604020202020204" pitchFamily="34" charset="0"/>
                          <a:ea typeface="Calibri" panose="020F0502020204030204" pitchFamily="34" charset="0"/>
                          <a:cs typeface="Times New Roman" panose="02020603050405020304" pitchFamily="18" charset="0"/>
                        </a:rPr>
                        <a:t>pe     </a:t>
                      </a:r>
                      <a:r>
                        <a:rPr lang="en-US" sz="800">
                          <a:effectLst/>
                          <a:latin typeface="Arial" panose="020B0604020202020204" pitchFamily="34" charset="0"/>
                          <a:ea typeface="Calibri" panose="020F0502020204030204" pitchFamily="34" charset="0"/>
                          <a:cs typeface="Times New Roman" panose="02020603050405020304" pitchFamily="18" charset="0"/>
                        </a:rPr>
                        <a:t>ho</a:t>
                      </a:r>
                      <a:r>
                        <a:rPr lang="en-US" sz="800" b="1">
                          <a:effectLst/>
                          <a:latin typeface="Arial" panose="020B0604020202020204" pitchFamily="34" charset="0"/>
                          <a:ea typeface="Calibri" panose="020F0502020204030204" pitchFamily="34" charset="0"/>
                          <a:cs typeface="Times New Roman" panose="02020603050405020304" pitchFamily="18" charset="0"/>
                        </a:rPr>
                        <a:t>p</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Da</a:t>
                      </a:r>
                      <a:r>
                        <a:rPr lang="en-US" sz="800" b="1">
                          <a:effectLst/>
                          <a:latin typeface="Arial" panose="020B0604020202020204" pitchFamily="34" charset="0"/>
                          <a:ea typeface="Calibri" panose="020F0502020204030204" pitchFamily="34" charset="0"/>
                          <a:cs typeface="Times New Roman" panose="02020603050405020304" pitchFamily="18" charset="0"/>
                        </a:rPr>
                        <a:t>te      </a:t>
                      </a:r>
                      <a:r>
                        <a:rPr lang="en-US" sz="800">
                          <a:effectLst/>
                          <a:latin typeface="Arial" panose="020B0604020202020204" pitchFamily="34" charset="0"/>
                          <a:ea typeface="Calibri" panose="020F0502020204030204" pitchFamily="34" charset="0"/>
                          <a:cs typeface="Times New Roman" panose="02020603050405020304" pitchFamily="18" charset="0"/>
                        </a:rPr>
                        <a:t>da</a:t>
                      </a:r>
                      <a:r>
                        <a:rPr lang="en-US" sz="800" b="1">
                          <a:effectLst/>
                          <a:latin typeface="Arial" panose="020B0604020202020204" pitchFamily="34" charset="0"/>
                          <a:ea typeface="Calibri" panose="020F0502020204030204" pitchFamily="34" charset="0"/>
                          <a:cs typeface="Times New Roman" panose="02020603050405020304" pitchFamily="18" charset="0"/>
                        </a:rPr>
                        <a:t>t</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Inju</a:t>
                      </a:r>
                      <a:r>
                        <a:rPr lang="en-US" sz="800" b="1">
                          <a:effectLst/>
                          <a:latin typeface="Arial" panose="020B0604020202020204" pitchFamily="34" charset="0"/>
                          <a:ea typeface="Calibri" panose="020F0502020204030204" pitchFamily="34" charset="0"/>
                          <a:cs typeface="Times New Roman" panose="02020603050405020304" pitchFamily="18" charset="0"/>
                        </a:rPr>
                        <a:t>re     </a:t>
                      </a:r>
                      <a:r>
                        <a:rPr lang="en-US" sz="800">
                          <a:effectLst/>
                          <a:latin typeface="Arial" panose="020B0604020202020204" pitchFamily="34" charset="0"/>
                          <a:ea typeface="Calibri" panose="020F0502020204030204" pitchFamily="34" charset="0"/>
                          <a:cs typeface="Times New Roman" panose="02020603050405020304" pitchFamily="18" charset="0"/>
                        </a:rPr>
                        <a:t>inju</a:t>
                      </a:r>
                      <a:r>
                        <a:rPr lang="en-US" sz="800" b="1">
                          <a:effectLst/>
                          <a:latin typeface="Arial" panose="020B0604020202020204" pitchFamily="34" charset="0"/>
                          <a:ea typeface="Calibri" panose="020F0502020204030204" pitchFamily="34" charset="0"/>
                          <a:cs typeface="Times New Roman" panose="02020603050405020304" pitchFamily="18" charset="0"/>
                        </a:rPr>
                        <a:t>r</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i="1">
                          <a:effectLst/>
                          <a:latin typeface="Arial" panose="020B0604020202020204" pitchFamily="34" charset="0"/>
                          <a:ea typeface="Calibri" panose="020F0502020204030204" pitchFamily="34" charset="0"/>
                          <a:cs typeface="Times New Roman" panose="02020603050405020304" pitchFamily="18" charset="0"/>
                        </a:rPr>
                        <a:t>-ING FORM: </a:t>
                      </a:r>
                      <a:r>
                        <a:rPr lang="en-US" sz="800">
                          <a:effectLst/>
                          <a:latin typeface="Arial" panose="020B0604020202020204" pitchFamily="34" charset="0"/>
                          <a:ea typeface="Calibri" panose="020F0502020204030204" pitchFamily="34" charset="0"/>
                          <a:cs typeface="Times New Roman" panose="02020603050405020304" pitchFamily="18" charset="0"/>
                        </a:rPr>
                        <a:t>If the verb ends in </a:t>
                      </a:r>
                      <a:r>
                        <a:rPr lang="en-US" sz="800" b="1" i="1">
                          <a:effectLst/>
                          <a:latin typeface="Arial" panose="020B0604020202020204" pitchFamily="34" charset="0"/>
                          <a:ea typeface="Calibri" panose="020F0502020204030204" pitchFamily="34" charset="0"/>
                          <a:cs typeface="Times New Roman" panose="02020603050405020304" pitchFamily="18" charset="0"/>
                        </a:rPr>
                        <a:t>–e, </a:t>
                      </a:r>
                      <a:r>
                        <a:rPr lang="en-US" sz="800">
                          <a:effectLst/>
                          <a:latin typeface="Arial" panose="020B0604020202020204" pitchFamily="34" charset="0"/>
                          <a:ea typeface="Calibri" panose="020F0502020204030204" pitchFamily="34" charset="0"/>
                          <a:cs typeface="Times New Roman" panose="02020603050405020304" pitchFamily="18" charset="0"/>
                        </a:rPr>
                        <a:t>drop the </a:t>
                      </a:r>
                      <a:r>
                        <a:rPr lang="en-US" sz="800" b="1" i="1">
                          <a:effectLst/>
                          <a:latin typeface="Arial" panose="020B0604020202020204" pitchFamily="34" charset="0"/>
                          <a:ea typeface="Calibri" panose="020F0502020204030204" pitchFamily="34" charset="0"/>
                          <a:cs typeface="Times New Roman" panose="02020603050405020304" pitchFamily="18" charset="0"/>
                        </a:rPr>
                        <a:t>–e </a:t>
                      </a:r>
                      <a:r>
                        <a:rPr lang="en-US" sz="800">
                          <a:effectLst/>
                          <a:latin typeface="Arial" panose="020B0604020202020204" pitchFamily="34" charset="0"/>
                          <a:ea typeface="Calibri" panose="020F0502020204030204" pitchFamily="34" charset="0"/>
                          <a:cs typeface="Times New Roman" panose="02020603050405020304" pitchFamily="18" charset="0"/>
                        </a:rPr>
                        <a:t>and add </a:t>
                      </a:r>
                      <a:r>
                        <a:rPr lang="en-US" sz="800" b="1" i="1">
                          <a:effectLst/>
                          <a:latin typeface="Arial" panose="020B0604020202020204" pitchFamily="34" charset="0"/>
                          <a:ea typeface="Calibri" panose="020F0502020204030204" pitchFamily="34" charset="0"/>
                          <a:cs typeface="Times New Roman" panose="02020603050405020304" pitchFamily="18" charset="0"/>
                        </a:rPr>
                        <a:t>–ing.*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5453">
                <a:tc rowSpan="2">
                  <a:txBody>
                    <a:bodyPr/>
                    <a:lstStyle/>
                    <a:p>
                      <a:pPr algn="just">
                        <a:lnSpc>
                          <a:spcPct val="115000"/>
                        </a:lnSpc>
                        <a:spcAft>
                          <a:spcPts val="0"/>
                        </a:spcAft>
                      </a:pPr>
                      <a:r>
                        <a:rPr lang="en-US" sz="900" b="1">
                          <a:effectLst/>
                          <a:latin typeface="Arial" panose="020B0604020202020204" pitchFamily="34" charset="0"/>
                          <a:ea typeface="Calibri" panose="020F0502020204030204" pitchFamily="34" charset="0"/>
                          <a:cs typeface="Times New Roman" panose="02020603050405020304" pitchFamily="18" charset="0"/>
                        </a:rPr>
                        <a:t>VERBS THAT END IN A VOWEL AND A CONSONANT</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b="1">
                          <a:effectLst/>
                          <a:latin typeface="Arial" panose="020B0604020202020204" pitchFamily="34" charset="0"/>
                          <a:ea typeface="Calibri" panose="020F0502020204030204" pitchFamily="34" charset="0"/>
                          <a:cs typeface="Times New Roman" panose="02020603050405020304" pitchFamily="18" charset="0"/>
                        </a:rPr>
                        <a:t>ONE-SYLLABLE VERBS</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St</a:t>
                      </a:r>
                      <a:r>
                        <a:rPr lang="en-US" sz="800" b="1">
                          <a:effectLst/>
                          <a:latin typeface="Arial" panose="020B0604020202020204" pitchFamily="34" charset="0"/>
                          <a:ea typeface="Calibri" panose="020F0502020204030204" pitchFamily="34" charset="0"/>
                          <a:cs typeface="Times New Roman" panose="02020603050405020304" pitchFamily="18" charset="0"/>
                        </a:rPr>
                        <a:t>op      </a:t>
                      </a:r>
                      <a:r>
                        <a:rPr lang="en-US" sz="800">
                          <a:effectLst/>
                          <a:latin typeface="Arial" panose="020B0604020202020204" pitchFamily="34" charset="0"/>
                          <a:ea typeface="Calibri" panose="020F0502020204030204" pitchFamily="34" charset="0"/>
                          <a:cs typeface="Times New Roman" panose="02020603050405020304" pitchFamily="18" charset="0"/>
                        </a:rPr>
                        <a:t>sto</a:t>
                      </a:r>
                      <a:r>
                        <a:rPr lang="en-US" sz="800" b="1">
                          <a:effectLst/>
                          <a:latin typeface="Arial" panose="020B0604020202020204" pitchFamily="34" charset="0"/>
                          <a:ea typeface="Calibri" panose="020F0502020204030204" pitchFamily="34" charset="0"/>
                          <a:cs typeface="Times New Roman" panose="02020603050405020304" pitchFamily="18" charset="0"/>
                        </a:rPr>
                        <a:t>pp</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R</a:t>
                      </a:r>
                      <a:r>
                        <a:rPr lang="en-US" sz="800" b="1">
                          <a:effectLst/>
                          <a:latin typeface="Arial" panose="020B0604020202020204" pitchFamily="34" charset="0"/>
                          <a:ea typeface="Calibri" panose="020F0502020204030204" pitchFamily="34" charset="0"/>
                          <a:cs typeface="Times New Roman" panose="02020603050405020304" pitchFamily="18" charset="0"/>
                        </a:rPr>
                        <a:t>ob       </a:t>
                      </a:r>
                      <a:r>
                        <a:rPr lang="en-US" sz="800">
                          <a:effectLst/>
                          <a:latin typeface="Arial" panose="020B0604020202020204" pitchFamily="34" charset="0"/>
                          <a:ea typeface="Calibri" panose="020F0502020204030204" pitchFamily="34" charset="0"/>
                          <a:cs typeface="Times New Roman" panose="02020603050405020304" pitchFamily="18" charset="0"/>
                        </a:rPr>
                        <a:t>ro</a:t>
                      </a:r>
                      <a:r>
                        <a:rPr lang="en-US" sz="800" b="1">
                          <a:effectLst/>
                          <a:latin typeface="Arial" panose="020B0604020202020204" pitchFamily="34" charset="0"/>
                          <a:ea typeface="Calibri" panose="020F0502020204030204" pitchFamily="34" charset="0"/>
                          <a:cs typeface="Times New Roman" panose="02020603050405020304" pitchFamily="18" charset="0"/>
                        </a:rPr>
                        <a:t>bb</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R</a:t>
                      </a:r>
                      <a:r>
                        <a:rPr lang="en-US" sz="800" b="1">
                          <a:effectLst/>
                          <a:latin typeface="Arial" panose="020B0604020202020204" pitchFamily="34" charset="0"/>
                          <a:ea typeface="Calibri" panose="020F0502020204030204" pitchFamily="34" charset="0"/>
                          <a:cs typeface="Times New Roman" panose="02020603050405020304" pitchFamily="18" charset="0"/>
                        </a:rPr>
                        <a:t>ain      </a:t>
                      </a:r>
                      <a:r>
                        <a:rPr lang="en-US" sz="800">
                          <a:effectLst/>
                          <a:latin typeface="Arial" panose="020B0604020202020204" pitchFamily="34" charset="0"/>
                          <a:ea typeface="Calibri" panose="020F0502020204030204" pitchFamily="34" charset="0"/>
                          <a:cs typeface="Times New Roman" panose="02020603050405020304" pitchFamily="18" charset="0"/>
                        </a:rPr>
                        <a:t>rai</a:t>
                      </a:r>
                      <a:r>
                        <a:rPr lang="en-US" sz="800" b="1">
                          <a:effectLst/>
                          <a:latin typeface="Arial" panose="020B0604020202020204" pitchFamily="34" charset="0"/>
                          <a:ea typeface="Calibri" panose="020F0502020204030204" pitchFamily="34" charset="0"/>
                          <a:cs typeface="Times New Roman" panose="02020603050405020304" pitchFamily="18" charset="0"/>
                        </a:rPr>
                        <a:t>n</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F</a:t>
                      </a:r>
                      <a:r>
                        <a:rPr lang="en-US" sz="800" b="1">
                          <a:effectLst/>
                          <a:latin typeface="Arial" panose="020B0604020202020204" pitchFamily="34" charset="0"/>
                          <a:ea typeface="Calibri" panose="020F0502020204030204" pitchFamily="34" charset="0"/>
                          <a:cs typeface="Times New Roman" panose="02020603050405020304" pitchFamily="18" charset="0"/>
                        </a:rPr>
                        <a:t>ool      </a:t>
                      </a:r>
                      <a:r>
                        <a:rPr lang="en-US" sz="800">
                          <a:effectLst/>
                          <a:latin typeface="Arial" panose="020B0604020202020204" pitchFamily="34" charset="0"/>
                          <a:ea typeface="Calibri" panose="020F0502020204030204" pitchFamily="34" charset="0"/>
                          <a:cs typeface="Times New Roman" panose="02020603050405020304" pitchFamily="18" charset="0"/>
                        </a:rPr>
                        <a:t>foo</a:t>
                      </a:r>
                      <a:r>
                        <a:rPr lang="en-US" sz="800" b="1">
                          <a:effectLst/>
                          <a:latin typeface="Arial" panose="020B0604020202020204" pitchFamily="34" charset="0"/>
                          <a:ea typeface="Calibri" panose="020F0502020204030204" pitchFamily="34" charset="0"/>
                          <a:cs typeface="Times New Roman" panose="02020603050405020304" pitchFamily="18" charset="0"/>
                        </a:rPr>
                        <a:t>l</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1 vowel         2 consonants**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2 vowels        1 consonant</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5453">
                <a:tc vMerge="1">
                  <a:txBody>
                    <a:bodyPr/>
                    <a:lstStyle/>
                    <a:p>
                      <a:endParaRPr lang="es-MX"/>
                    </a:p>
                  </a:txBody>
                  <a:tcPr/>
                </a:tc>
                <a:tc>
                  <a:txBody>
                    <a:bodyPr/>
                    <a:lstStyle/>
                    <a:p>
                      <a:pPr algn="just">
                        <a:lnSpc>
                          <a:spcPct val="115000"/>
                        </a:lnSpc>
                        <a:spcAft>
                          <a:spcPts val="0"/>
                        </a:spcAft>
                      </a:pPr>
                      <a:r>
                        <a:rPr lang="en-US" sz="800" b="1">
                          <a:effectLst/>
                          <a:latin typeface="Arial" panose="020B0604020202020204" pitchFamily="34" charset="0"/>
                          <a:ea typeface="Calibri" panose="020F0502020204030204" pitchFamily="34" charset="0"/>
                          <a:cs typeface="Times New Roman" panose="02020603050405020304" pitchFamily="18" charset="0"/>
                        </a:rPr>
                        <a:t>TWO-SYLLABLE VERBS</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b="1">
                          <a:effectLst/>
                          <a:latin typeface="Arial" panose="020B0604020202020204" pitchFamily="34" charset="0"/>
                          <a:ea typeface="Calibri" panose="020F0502020204030204" pitchFamily="34" charset="0"/>
                          <a:cs typeface="Times New Roman" panose="02020603050405020304" pitchFamily="18" charset="0"/>
                        </a:rPr>
                        <a:t>Lis</a:t>
                      </a:r>
                      <a:r>
                        <a:rPr lang="en-US" sz="800">
                          <a:effectLst/>
                          <a:latin typeface="Arial" panose="020B0604020202020204" pitchFamily="34" charset="0"/>
                          <a:ea typeface="Calibri" panose="020F0502020204030204" pitchFamily="34" charset="0"/>
                          <a:cs typeface="Times New Roman" panose="02020603050405020304" pitchFamily="18" charset="0"/>
                        </a:rPr>
                        <a:t>ten    liste</a:t>
                      </a:r>
                      <a:r>
                        <a:rPr lang="en-US" sz="800" b="1">
                          <a:effectLst/>
                          <a:latin typeface="Arial" panose="020B0604020202020204" pitchFamily="34" charset="0"/>
                          <a:ea typeface="Calibri" panose="020F0502020204030204" pitchFamily="34" charset="0"/>
                          <a:cs typeface="Times New Roman" panose="02020603050405020304" pitchFamily="18" charset="0"/>
                        </a:rPr>
                        <a:t>n</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b="1">
                          <a:effectLst/>
                          <a:latin typeface="Arial" panose="020B0604020202020204" pitchFamily="34" charset="0"/>
                          <a:ea typeface="Calibri" panose="020F0502020204030204" pitchFamily="34" charset="0"/>
                          <a:cs typeface="Times New Roman" panose="02020603050405020304" pitchFamily="18" charset="0"/>
                        </a:rPr>
                        <a:t>Off</a:t>
                      </a:r>
                      <a:r>
                        <a:rPr lang="en-US" sz="800">
                          <a:effectLst/>
                          <a:latin typeface="Arial" panose="020B0604020202020204" pitchFamily="34" charset="0"/>
                          <a:ea typeface="Calibri" panose="020F0502020204030204" pitchFamily="34" charset="0"/>
                          <a:cs typeface="Times New Roman" panose="02020603050405020304" pitchFamily="18" charset="0"/>
                        </a:rPr>
                        <a:t>er      offe</a:t>
                      </a:r>
                      <a:r>
                        <a:rPr lang="en-US" sz="800" b="1">
                          <a:effectLst/>
                          <a:latin typeface="Arial" panose="020B0604020202020204" pitchFamily="34" charset="0"/>
                          <a:ea typeface="Calibri" panose="020F0502020204030204" pitchFamily="34" charset="0"/>
                          <a:cs typeface="Times New Roman" panose="02020603050405020304" pitchFamily="18" charset="0"/>
                        </a:rPr>
                        <a:t>r</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Be</a:t>
                      </a:r>
                      <a:r>
                        <a:rPr lang="en-US" sz="800" b="1">
                          <a:effectLst/>
                          <a:latin typeface="Arial" panose="020B0604020202020204" pitchFamily="34" charset="0"/>
                          <a:ea typeface="Calibri" panose="020F0502020204030204" pitchFamily="34" charset="0"/>
                          <a:cs typeface="Times New Roman" panose="02020603050405020304" pitchFamily="18" charset="0"/>
                        </a:rPr>
                        <a:t>gin</a:t>
                      </a:r>
                      <a:r>
                        <a:rPr lang="en-US" sz="800">
                          <a:effectLst/>
                          <a:latin typeface="Arial" panose="020B0604020202020204" pitchFamily="34" charset="0"/>
                          <a:ea typeface="Calibri" panose="020F0502020204030204" pitchFamily="34" charset="0"/>
                          <a:cs typeface="Times New Roman" panose="02020603050405020304" pitchFamily="18" charset="0"/>
                        </a:rPr>
                        <a:t>    begi</a:t>
                      </a:r>
                      <a:r>
                        <a:rPr lang="en-US" sz="800" b="1">
                          <a:effectLst/>
                          <a:latin typeface="Arial" panose="020B0604020202020204" pitchFamily="34" charset="0"/>
                          <a:ea typeface="Calibri" panose="020F0502020204030204" pitchFamily="34" charset="0"/>
                          <a:cs typeface="Times New Roman" panose="02020603050405020304" pitchFamily="18" charset="0"/>
                        </a:rPr>
                        <a:t>nn</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Pre</a:t>
                      </a:r>
                      <a:r>
                        <a:rPr lang="en-US" sz="800" b="1">
                          <a:effectLst/>
                          <a:latin typeface="Arial" panose="020B0604020202020204" pitchFamily="34" charset="0"/>
                          <a:ea typeface="Calibri" panose="020F0502020204030204" pitchFamily="34" charset="0"/>
                          <a:cs typeface="Times New Roman" panose="02020603050405020304" pitchFamily="18" charset="0"/>
                        </a:rPr>
                        <a:t>fer    </a:t>
                      </a:r>
                      <a:r>
                        <a:rPr lang="en-US" sz="800">
                          <a:effectLst/>
                          <a:latin typeface="Arial" panose="020B0604020202020204" pitchFamily="34" charset="0"/>
                          <a:ea typeface="Calibri" panose="020F0502020204030204" pitchFamily="34" charset="0"/>
                          <a:cs typeface="Times New Roman" panose="02020603050405020304" pitchFamily="18" charset="0"/>
                        </a:rPr>
                        <a:t>prefe</a:t>
                      </a:r>
                      <a:r>
                        <a:rPr lang="en-US" sz="800" b="1">
                          <a:effectLst/>
                          <a:latin typeface="Arial" panose="020B0604020202020204" pitchFamily="34" charset="0"/>
                          <a:ea typeface="Calibri" panose="020F0502020204030204" pitchFamily="34" charset="0"/>
                          <a:cs typeface="Times New Roman" panose="02020603050405020304" pitchFamily="18" charset="0"/>
                        </a:rPr>
                        <a:t>rr</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1</a:t>
                      </a:r>
                      <a:r>
                        <a:rPr lang="en-US" sz="800" baseline="30000">
                          <a:effectLst/>
                          <a:latin typeface="Arial" panose="020B0604020202020204" pitchFamily="34" charset="0"/>
                          <a:ea typeface="Calibri" panose="020F0502020204030204" pitchFamily="34" charset="0"/>
                          <a:cs typeface="Times New Roman" panose="02020603050405020304" pitchFamily="18" charset="0"/>
                        </a:rPr>
                        <a:t>st</a:t>
                      </a:r>
                      <a:r>
                        <a:rPr lang="en-US" sz="800">
                          <a:effectLst/>
                          <a:latin typeface="Arial" panose="020B0604020202020204" pitchFamily="34" charset="0"/>
                          <a:ea typeface="Calibri" panose="020F0502020204030204" pitchFamily="34" charset="0"/>
                          <a:cs typeface="Times New Roman" panose="02020603050405020304" pitchFamily="18" charset="0"/>
                        </a:rPr>
                        <a:t> syllable stressed       1 consonant</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2</a:t>
                      </a:r>
                      <a:r>
                        <a:rPr lang="en-US" sz="800" baseline="30000">
                          <a:effectLst/>
                          <a:latin typeface="Arial" panose="020B0604020202020204" pitchFamily="34" charset="0"/>
                          <a:ea typeface="Calibri" panose="020F0502020204030204" pitchFamily="34" charset="0"/>
                          <a:cs typeface="Times New Roman" panose="02020603050405020304" pitchFamily="18" charset="0"/>
                        </a:rPr>
                        <a:t>nd</a:t>
                      </a:r>
                      <a:r>
                        <a:rPr lang="en-US" sz="800">
                          <a:effectLst/>
                          <a:latin typeface="Arial" panose="020B0604020202020204" pitchFamily="34" charset="0"/>
                          <a:ea typeface="Calibri" panose="020F0502020204030204" pitchFamily="34" charset="0"/>
                          <a:cs typeface="Times New Roman" panose="02020603050405020304" pitchFamily="18" charset="0"/>
                        </a:rPr>
                        <a:t> syllable stressed        2 consonants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302">
                <a:tc>
                  <a:txBody>
                    <a:bodyPr/>
                    <a:lstStyle/>
                    <a:p>
                      <a:pPr algn="just">
                        <a:lnSpc>
                          <a:spcPct val="115000"/>
                        </a:lnSpc>
                        <a:spcAft>
                          <a:spcPts val="0"/>
                        </a:spcAft>
                      </a:pPr>
                      <a:r>
                        <a:rPr lang="en-US" sz="900" b="1">
                          <a:effectLst/>
                          <a:latin typeface="Arial" panose="020B0604020202020204" pitchFamily="34" charset="0"/>
                          <a:ea typeface="Calibri" panose="020F0502020204030204" pitchFamily="34" charset="0"/>
                          <a:cs typeface="Times New Roman" panose="02020603050405020304" pitchFamily="18" charset="0"/>
                        </a:rPr>
                        <a:t>VERBS THAT END IN TWO CONSONANTS</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Sta</a:t>
                      </a:r>
                      <a:r>
                        <a:rPr lang="en-US" sz="800" b="1">
                          <a:effectLst/>
                          <a:latin typeface="Arial" panose="020B0604020202020204" pitchFamily="34" charset="0"/>
                          <a:ea typeface="Calibri" panose="020F0502020204030204" pitchFamily="34" charset="0"/>
                          <a:cs typeface="Times New Roman" panose="02020603050405020304" pitchFamily="18" charset="0"/>
                        </a:rPr>
                        <a:t>rt</a:t>
                      </a:r>
                      <a:r>
                        <a:rPr lang="en-US" sz="800">
                          <a:effectLst/>
                          <a:latin typeface="Arial" panose="020B0604020202020204" pitchFamily="34" charset="0"/>
                          <a:ea typeface="Calibri" panose="020F0502020204030204" pitchFamily="34" charset="0"/>
                          <a:cs typeface="Times New Roman" panose="02020603050405020304" pitchFamily="18" charset="0"/>
                        </a:rPr>
                        <a:t>      sta</a:t>
                      </a:r>
                      <a:r>
                        <a:rPr lang="en-US" sz="800" b="1">
                          <a:effectLst/>
                          <a:latin typeface="Arial" panose="020B0604020202020204" pitchFamily="34" charset="0"/>
                          <a:ea typeface="Calibri" panose="020F0502020204030204" pitchFamily="34" charset="0"/>
                          <a:cs typeface="Times New Roman" panose="02020603050405020304" pitchFamily="18" charset="0"/>
                        </a:rPr>
                        <a:t>rt</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Fo</a:t>
                      </a:r>
                      <a:r>
                        <a:rPr lang="en-US" sz="800" b="1">
                          <a:effectLst/>
                          <a:latin typeface="Arial" panose="020B0604020202020204" pitchFamily="34" charset="0"/>
                          <a:ea typeface="Calibri" panose="020F0502020204030204" pitchFamily="34" charset="0"/>
                          <a:cs typeface="Times New Roman" panose="02020603050405020304" pitchFamily="18" charset="0"/>
                        </a:rPr>
                        <a:t>ld       </a:t>
                      </a:r>
                      <a:r>
                        <a:rPr lang="en-US" sz="800">
                          <a:effectLst/>
                          <a:latin typeface="Arial" panose="020B0604020202020204" pitchFamily="34" charset="0"/>
                          <a:ea typeface="Calibri" panose="020F0502020204030204" pitchFamily="34" charset="0"/>
                          <a:cs typeface="Times New Roman" panose="02020603050405020304" pitchFamily="18" charset="0"/>
                        </a:rPr>
                        <a:t>fo</a:t>
                      </a:r>
                      <a:r>
                        <a:rPr lang="en-US" sz="800" b="1">
                          <a:effectLst/>
                          <a:latin typeface="Arial" panose="020B0604020202020204" pitchFamily="34" charset="0"/>
                          <a:ea typeface="Calibri" panose="020F0502020204030204" pitchFamily="34" charset="0"/>
                          <a:cs typeface="Times New Roman" panose="02020603050405020304" pitchFamily="18" charset="0"/>
                        </a:rPr>
                        <a:t>ld</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Dema</a:t>
                      </a:r>
                      <a:r>
                        <a:rPr lang="en-US" sz="800" b="1">
                          <a:effectLst/>
                          <a:latin typeface="Arial" panose="020B0604020202020204" pitchFamily="34" charset="0"/>
                          <a:ea typeface="Calibri" panose="020F0502020204030204" pitchFamily="34" charset="0"/>
                          <a:cs typeface="Times New Roman" panose="02020603050405020304" pitchFamily="18" charset="0"/>
                        </a:rPr>
                        <a:t>nd </a:t>
                      </a:r>
                      <a:r>
                        <a:rPr lang="en-US" sz="800">
                          <a:effectLst/>
                          <a:latin typeface="Arial" panose="020B0604020202020204" pitchFamily="34" charset="0"/>
                          <a:ea typeface="Calibri" panose="020F0502020204030204" pitchFamily="34" charset="0"/>
                          <a:cs typeface="Times New Roman" panose="02020603050405020304" pitchFamily="18" charset="0"/>
                        </a:rPr>
                        <a:t>dema</a:t>
                      </a:r>
                      <a:r>
                        <a:rPr lang="en-US" sz="800" b="1">
                          <a:effectLst/>
                          <a:latin typeface="Arial" panose="020B0604020202020204" pitchFamily="34" charset="0"/>
                          <a:ea typeface="Calibri" panose="020F0502020204030204" pitchFamily="34" charset="0"/>
                          <a:cs typeface="Times New Roman" panose="02020603050405020304" pitchFamily="18" charset="0"/>
                        </a:rPr>
                        <a:t>nd</a:t>
                      </a:r>
                      <a:r>
                        <a:rPr lang="en-US" sz="800">
                          <a:effectLst/>
                          <a:latin typeface="Arial" panose="020B0604020202020204" pitchFamily="34" charset="0"/>
                          <a:ea typeface="Calibri" panose="020F0502020204030204" pitchFamily="34" charset="0"/>
                          <a:cs typeface="Times New Roman" panose="02020603050405020304" pitchFamily="18" charset="0"/>
                        </a:rPr>
                        <a:t>ing</a:t>
                      </a:r>
                      <a:r>
                        <a:rPr lang="en-US" sz="800" b="1">
                          <a:effectLst/>
                          <a:latin typeface="Arial" panose="020B0604020202020204" pitchFamily="34" charset="0"/>
                          <a:ea typeface="Calibri" panose="020F0502020204030204" pitchFamily="34" charset="0"/>
                          <a:cs typeface="Times New Roman" panose="02020603050405020304" pitchFamily="18" charset="0"/>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If the word ends in two consonants, just add the ending.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5453">
                <a:tc>
                  <a:txBody>
                    <a:bodyPr/>
                    <a:lstStyle/>
                    <a:p>
                      <a:pPr algn="just">
                        <a:lnSpc>
                          <a:spcPct val="115000"/>
                        </a:lnSpc>
                        <a:spcAft>
                          <a:spcPts val="0"/>
                        </a:spcAft>
                      </a:pPr>
                      <a:r>
                        <a:rPr lang="en-US" sz="900" b="1">
                          <a:effectLst/>
                          <a:latin typeface="Arial" panose="020B0604020202020204" pitchFamily="34" charset="0"/>
                          <a:ea typeface="Calibri" panose="020F0502020204030204" pitchFamily="34" charset="0"/>
                          <a:cs typeface="Times New Roman" panose="02020603050405020304" pitchFamily="18" charset="0"/>
                        </a:rPr>
                        <a:t>VERBS THAT END IN </a:t>
                      </a:r>
                      <a:r>
                        <a:rPr lang="en-US" sz="900" b="1" i="1">
                          <a:effectLst/>
                          <a:latin typeface="Arial" panose="020B0604020202020204" pitchFamily="34" charset="0"/>
                          <a:ea typeface="Calibri" panose="020F0502020204030204" pitchFamily="34" charset="0"/>
                          <a:cs typeface="Times New Roman" panose="02020603050405020304" pitchFamily="18" charset="0"/>
                        </a:rPr>
                        <a:t>-y</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Enj</a:t>
                      </a:r>
                      <a:r>
                        <a:rPr lang="en-US" sz="800" b="1">
                          <a:effectLst/>
                          <a:latin typeface="Arial" panose="020B0604020202020204" pitchFamily="34" charset="0"/>
                          <a:ea typeface="Calibri" panose="020F0502020204030204" pitchFamily="34" charset="0"/>
                          <a:cs typeface="Times New Roman" panose="02020603050405020304" pitchFamily="18" charset="0"/>
                        </a:rPr>
                        <a:t>oy     </a:t>
                      </a:r>
                      <a:r>
                        <a:rPr lang="en-US" sz="800">
                          <a:effectLst/>
                          <a:latin typeface="Arial" panose="020B0604020202020204" pitchFamily="34" charset="0"/>
                          <a:ea typeface="Calibri" panose="020F0502020204030204" pitchFamily="34" charset="0"/>
                          <a:cs typeface="Times New Roman" panose="02020603050405020304" pitchFamily="18" charset="0"/>
                        </a:rPr>
                        <a:t>enjo</a:t>
                      </a:r>
                      <a:r>
                        <a:rPr lang="en-US" sz="800" b="1">
                          <a:effectLst/>
                          <a:latin typeface="Arial" panose="020B0604020202020204" pitchFamily="34" charset="0"/>
                          <a:ea typeface="Calibri" panose="020F0502020204030204" pitchFamily="34" charset="0"/>
                          <a:cs typeface="Times New Roman" panose="02020603050405020304" pitchFamily="18" charset="0"/>
                        </a:rPr>
                        <a:t>y</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Pr</a:t>
                      </a:r>
                      <a:r>
                        <a:rPr lang="en-US" sz="800" b="1">
                          <a:effectLst/>
                          <a:latin typeface="Arial" panose="020B0604020202020204" pitchFamily="34" charset="0"/>
                          <a:ea typeface="Calibri" panose="020F0502020204030204" pitchFamily="34" charset="0"/>
                          <a:cs typeface="Times New Roman" panose="02020603050405020304" pitchFamily="18" charset="0"/>
                        </a:rPr>
                        <a:t>ay       </a:t>
                      </a:r>
                      <a:r>
                        <a:rPr lang="en-US" sz="800">
                          <a:effectLst/>
                          <a:latin typeface="Arial" panose="020B0604020202020204" pitchFamily="34" charset="0"/>
                          <a:ea typeface="Calibri" panose="020F0502020204030204" pitchFamily="34" charset="0"/>
                          <a:cs typeface="Times New Roman" panose="02020603050405020304" pitchFamily="18" charset="0"/>
                        </a:rPr>
                        <a:t>pra</a:t>
                      </a:r>
                      <a:r>
                        <a:rPr lang="en-US" sz="800" b="1">
                          <a:effectLst/>
                          <a:latin typeface="Arial" panose="020B0604020202020204" pitchFamily="34" charset="0"/>
                          <a:ea typeface="Calibri" panose="020F0502020204030204" pitchFamily="34" charset="0"/>
                          <a:cs typeface="Times New Roman" panose="02020603050405020304" pitchFamily="18" charset="0"/>
                        </a:rPr>
                        <a:t>y</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Stu</a:t>
                      </a:r>
                      <a:r>
                        <a:rPr lang="en-US" sz="800" b="1">
                          <a:effectLst/>
                          <a:latin typeface="Arial" panose="020B0604020202020204" pitchFamily="34" charset="0"/>
                          <a:ea typeface="Calibri" panose="020F0502020204030204" pitchFamily="34" charset="0"/>
                          <a:cs typeface="Times New Roman" panose="02020603050405020304" pitchFamily="18" charset="0"/>
                        </a:rPr>
                        <a:t>dy     </a:t>
                      </a:r>
                      <a:r>
                        <a:rPr lang="en-US" sz="800">
                          <a:effectLst/>
                          <a:latin typeface="Arial" panose="020B0604020202020204" pitchFamily="34" charset="0"/>
                          <a:ea typeface="Calibri" panose="020F0502020204030204" pitchFamily="34" charset="0"/>
                          <a:cs typeface="Times New Roman" panose="02020603050405020304" pitchFamily="18" charset="0"/>
                        </a:rPr>
                        <a:t>stud</a:t>
                      </a:r>
                      <a:r>
                        <a:rPr lang="en-US" sz="800" b="1">
                          <a:effectLst/>
                          <a:latin typeface="Arial" panose="020B0604020202020204" pitchFamily="34" charset="0"/>
                          <a:ea typeface="Calibri" panose="020F0502020204030204" pitchFamily="34" charset="0"/>
                          <a:cs typeface="Times New Roman" panose="02020603050405020304" pitchFamily="18" charset="0"/>
                        </a:rPr>
                        <a:t>y</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T</a:t>
                      </a:r>
                      <a:r>
                        <a:rPr lang="en-US" sz="800" b="1">
                          <a:effectLst/>
                          <a:latin typeface="Arial" panose="020B0604020202020204" pitchFamily="34" charset="0"/>
                          <a:ea typeface="Calibri" panose="020F0502020204030204" pitchFamily="34" charset="0"/>
                          <a:cs typeface="Times New Roman" panose="02020603050405020304" pitchFamily="18" charset="0"/>
                        </a:rPr>
                        <a:t>ry         </a:t>
                      </a:r>
                      <a:r>
                        <a:rPr lang="en-US" sz="800">
                          <a:effectLst/>
                          <a:latin typeface="Arial" panose="020B0604020202020204" pitchFamily="34" charset="0"/>
                          <a:ea typeface="Calibri" panose="020F0502020204030204" pitchFamily="34" charset="0"/>
                          <a:cs typeface="Times New Roman" panose="02020603050405020304" pitchFamily="18" charset="0"/>
                        </a:rPr>
                        <a:t>tr</a:t>
                      </a:r>
                      <a:r>
                        <a:rPr lang="en-US" sz="800" b="1">
                          <a:effectLst/>
                          <a:latin typeface="Arial" panose="020B0604020202020204" pitchFamily="34" charset="0"/>
                          <a:ea typeface="Calibri" panose="020F0502020204030204" pitchFamily="34" charset="0"/>
                          <a:cs typeface="Times New Roman" panose="02020603050405020304" pitchFamily="18" charset="0"/>
                        </a:rPr>
                        <a:t>y</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Rep</a:t>
                      </a:r>
                      <a:r>
                        <a:rPr lang="en-US" sz="800" b="1">
                          <a:effectLst/>
                          <a:latin typeface="Arial" panose="020B0604020202020204" pitchFamily="34" charset="0"/>
                          <a:ea typeface="Calibri" panose="020F0502020204030204" pitchFamily="34" charset="0"/>
                          <a:cs typeface="Times New Roman" panose="02020603050405020304" pitchFamily="18" charset="0"/>
                        </a:rPr>
                        <a:t>ly     </a:t>
                      </a:r>
                      <a:r>
                        <a:rPr lang="en-US" sz="800">
                          <a:effectLst/>
                          <a:latin typeface="Arial" panose="020B0604020202020204" pitchFamily="34" charset="0"/>
                          <a:ea typeface="Calibri" panose="020F0502020204030204" pitchFamily="34" charset="0"/>
                          <a:cs typeface="Times New Roman" panose="02020603050405020304" pitchFamily="18" charset="0"/>
                        </a:rPr>
                        <a:t>repl</a:t>
                      </a:r>
                      <a:r>
                        <a:rPr lang="en-US" sz="800" b="1">
                          <a:effectLst/>
                          <a:latin typeface="Arial" panose="020B0604020202020204" pitchFamily="34" charset="0"/>
                          <a:ea typeface="Calibri" panose="020F0502020204030204" pitchFamily="34" charset="0"/>
                          <a:cs typeface="Times New Roman" panose="02020603050405020304" pitchFamily="18" charset="0"/>
                        </a:rPr>
                        <a:t>y</a:t>
                      </a:r>
                      <a:r>
                        <a:rPr lang="en-US" sz="800">
                          <a:effectLst/>
                          <a:latin typeface="Arial" panose="020B0604020202020204" pitchFamily="34" charset="0"/>
                          <a:ea typeface="Calibri" panose="020F0502020204030204" pitchFamily="34" charset="0"/>
                          <a:cs typeface="Times New Roman" panose="02020603050405020304" pitchFamily="18" charset="0"/>
                        </a:rPr>
                        <a:t>ing</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If </a:t>
                      </a:r>
                      <a:r>
                        <a:rPr lang="en-US" sz="800" b="1" i="1" dirty="0">
                          <a:effectLst/>
                          <a:latin typeface="Arial" panose="020B0604020202020204" pitchFamily="34" charset="0"/>
                          <a:ea typeface="Calibri" panose="020F0502020204030204" pitchFamily="34" charset="0"/>
                          <a:cs typeface="Times New Roman" panose="02020603050405020304" pitchFamily="18" charset="0"/>
                        </a:rPr>
                        <a:t>–y </a:t>
                      </a:r>
                      <a:r>
                        <a:rPr lang="en-US" sz="800" dirty="0">
                          <a:effectLst/>
                          <a:latin typeface="Arial" panose="020B0604020202020204" pitchFamily="34" charset="0"/>
                          <a:ea typeface="Calibri" panose="020F0502020204030204" pitchFamily="34" charset="0"/>
                          <a:cs typeface="Times New Roman" panose="02020603050405020304" pitchFamily="18" charset="0"/>
                        </a:rPr>
                        <a:t>is preceded by a vowel, keep the </a:t>
                      </a:r>
                      <a:r>
                        <a:rPr lang="en-US" sz="800" b="1" i="1" dirty="0">
                          <a:effectLst/>
                          <a:latin typeface="Arial" panose="020B0604020202020204" pitchFamily="34" charset="0"/>
                          <a:ea typeface="Calibri" panose="020F0502020204030204" pitchFamily="34" charset="0"/>
                          <a:cs typeface="Times New Roman" panose="02020603050405020304" pitchFamily="18" charset="0"/>
                        </a:rPr>
                        <a:t>–y.</a:t>
                      </a:r>
                      <a:endParaRPr lang="es-MX" sz="9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s-MX"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5790" marR="557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5" name="AutoShape 4"/>
          <p:cNvCxnSpPr>
            <a:cxnSpLocks noChangeShapeType="1"/>
          </p:cNvCxnSpPr>
          <p:nvPr/>
        </p:nvCxnSpPr>
        <p:spPr bwMode="auto">
          <a:xfrm>
            <a:off x="10090150" y="6610350"/>
            <a:ext cx="219075" cy="95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 name="AutoShape 5"/>
          <p:cNvCxnSpPr>
            <a:cxnSpLocks noChangeShapeType="1"/>
          </p:cNvCxnSpPr>
          <p:nvPr/>
        </p:nvCxnSpPr>
        <p:spPr bwMode="auto">
          <a:xfrm>
            <a:off x="10175875" y="7029450"/>
            <a:ext cx="219075" cy="95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7" name="AutoShape 6"/>
          <p:cNvCxnSpPr>
            <a:cxnSpLocks noChangeShapeType="1"/>
          </p:cNvCxnSpPr>
          <p:nvPr/>
        </p:nvCxnSpPr>
        <p:spPr bwMode="auto">
          <a:xfrm>
            <a:off x="10890250" y="7496175"/>
            <a:ext cx="219075" cy="95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8" name="AutoShape 7"/>
          <p:cNvCxnSpPr>
            <a:cxnSpLocks noChangeShapeType="1"/>
          </p:cNvCxnSpPr>
          <p:nvPr/>
        </p:nvCxnSpPr>
        <p:spPr bwMode="auto">
          <a:xfrm>
            <a:off x="10804525" y="8086725"/>
            <a:ext cx="219075" cy="95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457534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Present Simple vs. Present Continuous</a:t>
            </a:r>
            <a:endParaRPr lang="es-MX" dirty="0"/>
          </a:p>
        </p:txBody>
      </p:sp>
      <p:pic>
        <p:nvPicPr>
          <p:cNvPr id="4" name="Marcador de contenido 3" descr="http://2.bp.blogspot.com/-dlUVMOSnyLg/UmggrkA3XRI/AAAAAAAACHo/xEc3TZF9zp8/s1600/simple-present.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28080" y="2133600"/>
            <a:ext cx="5037666" cy="3778250"/>
          </a:xfrm>
          <a:prstGeom prst="rect">
            <a:avLst/>
          </a:prstGeom>
          <a:noFill/>
          <a:ln>
            <a:noFill/>
          </a:ln>
        </p:spPr>
      </p:pic>
    </p:spTree>
    <p:extLst>
      <p:ext uri="{BB962C8B-B14F-4D97-AF65-F5344CB8AC3E}">
        <p14:creationId xmlns:p14="http://schemas.microsoft.com/office/powerpoint/2010/main" val="34250660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868680"/>
            <a:ext cx="8915400" cy="5042542"/>
          </a:xfrm>
        </p:spPr>
        <p:txBody>
          <a:bodyPr>
            <a:normAutofit fontScale="85000" lnSpcReduction="20000"/>
          </a:bodyPr>
          <a:lstStyle/>
          <a:p>
            <a:r>
              <a:rPr lang="en-US" dirty="0"/>
              <a:t>We often use the present simple and present continuous in stories and jokes in informal spoken English to create the impression that events are happening now. This can make them more direct and exciting and hold people´s attention.</a:t>
            </a:r>
            <a:endParaRPr lang="es-MX" dirty="0"/>
          </a:p>
          <a:p>
            <a:pPr marL="0" indent="0">
              <a:buNone/>
            </a:pPr>
            <a:endParaRPr lang="es-MX" dirty="0"/>
          </a:p>
          <a:p>
            <a:r>
              <a:rPr lang="en-US" dirty="0"/>
              <a:t>Example</a:t>
            </a:r>
            <a:r>
              <a:rPr lang="en-US" dirty="0" smtClean="0"/>
              <a:t>:</a:t>
            </a:r>
            <a:endParaRPr lang="es-MX" dirty="0"/>
          </a:p>
          <a:p>
            <a:r>
              <a:rPr lang="en-US" dirty="0"/>
              <a:t>She </a:t>
            </a:r>
            <a:r>
              <a:rPr lang="en-US" b="1" dirty="0"/>
              <a:t>goes </a:t>
            </a:r>
            <a:r>
              <a:rPr lang="en-US" dirty="0"/>
              <a:t>up to this man and </a:t>
            </a:r>
            <a:r>
              <a:rPr lang="en-US" b="1" dirty="0"/>
              <a:t>looks </a:t>
            </a:r>
            <a:r>
              <a:rPr lang="en-US" dirty="0"/>
              <a:t>straight into his eyes. He´s not </a:t>
            </a:r>
            <a:r>
              <a:rPr lang="en-US" b="1" dirty="0"/>
              <a:t>wearing </a:t>
            </a:r>
            <a:r>
              <a:rPr lang="en-US" dirty="0"/>
              <a:t>his glasses, and he </a:t>
            </a:r>
            <a:r>
              <a:rPr lang="en-US" b="1" dirty="0"/>
              <a:t>doesn´t recognize </a:t>
            </a:r>
            <a:r>
              <a:rPr lang="en-US" dirty="0"/>
              <a:t>her…</a:t>
            </a:r>
            <a:endParaRPr lang="es-MX" dirty="0"/>
          </a:p>
          <a:p>
            <a:pPr marL="0" indent="0">
              <a:buNone/>
            </a:pPr>
            <a:endParaRPr lang="es-MX" dirty="0"/>
          </a:p>
          <a:p>
            <a:r>
              <a:rPr lang="en-US" dirty="0"/>
              <a:t>This man</a:t>
            </a:r>
            <a:r>
              <a:rPr lang="en-US" b="1" dirty="0"/>
              <a:t>´s playing </a:t>
            </a:r>
            <a:r>
              <a:rPr lang="en-US" dirty="0"/>
              <a:t>golf when a kangaroo </a:t>
            </a:r>
            <a:r>
              <a:rPr lang="en-US" b="1" dirty="0"/>
              <a:t>bounds </a:t>
            </a:r>
            <a:r>
              <a:rPr lang="en-US" dirty="0"/>
              <a:t>up to him, </a:t>
            </a:r>
            <a:r>
              <a:rPr lang="en-US" b="1" dirty="0"/>
              <a:t>grabs </a:t>
            </a:r>
            <a:r>
              <a:rPr lang="en-US" dirty="0"/>
              <a:t>his club and </a:t>
            </a:r>
            <a:r>
              <a:rPr lang="en-US" b="1" dirty="0"/>
              <a:t>hits </a:t>
            </a:r>
            <a:r>
              <a:rPr lang="en-US" dirty="0"/>
              <a:t>his ball about half a mile…</a:t>
            </a:r>
            <a:endParaRPr lang="es-MX" dirty="0"/>
          </a:p>
          <a:p>
            <a:pPr marL="0" indent="0">
              <a:buNone/>
            </a:pPr>
            <a:endParaRPr lang="es-MX" dirty="0"/>
          </a:p>
          <a:p>
            <a:r>
              <a:rPr lang="en-US" dirty="0"/>
              <a:t>The main events are usually described in sequence using the present simple and longer background events are described using the present continuous.</a:t>
            </a:r>
            <a:endParaRPr lang="es-MX" dirty="0"/>
          </a:p>
          <a:p>
            <a:pPr marL="0" indent="0">
              <a:buNone/>
            </a:pPr>
            <a:endParaRPr lang="es-MX" dirty="0"/>
          </a:p>
          <a:p>
            <a:r>
              <a:rPr lang="en-US" dirty="0"/>
              <a:t>In narratives and anecdotes the present simple can be used to highlight an event. Often it is used after past tenses and with a phrase such as </a:t>
            </a:r>
            <a:r>
              <a:rPr lang="en-US" b="1" dirty="0"/>
              <a:t>suddenly </a:t>
            </a:r>
            <a:r>
              <a:rPr lang="en-US" dirty="0"/>
              <a:t>or </a:t>
            </a:r>
            <a:r>
              <a:rPr lang="en-US" b="1" dirty="0"/>
              <a:t>all of a sudden</a:t>
            </a:r>
            <a:r>
              <a:rPr lang="en-US" b="1" dirty="0" smtClean="0"/>
              <a:t>.</a:t>
            </a:r>
          </a:p>
          <a:p>
            <a:r>
              <a:rPr lang="en-US" dirty="0"/>
              <a:t>Example: </a:t>
            </a:r>
            <a:endParaRPr lang="es-MX" dirty="0"/>
          </a:p>
          <a:p>
            <a:r>
              <a:rPr lang="en-US" dirty="0"/>
              <a:t>I was sitting in the park reading a newspaper, when </a:t>
            </a:r>
            <a:r>
              <a:rPr lang="en-US" i="1" dirty="0"/>
              <a:t>all of a sudden </a:t>
            </a:r>
            <a:r>
              <a:rPr lang="en-US" dirty="0"/>
              <a:t>this dog </a:t>
            </a:r>
            <a:r>
              <a:rPr lang="en-US" b="1" dirty="0"/>
              <a:t>jumps </a:t>
            </a:r>
            <a:r>
              <a:rPr lang="en-US" dirty="0"/>
              <a:t>at me.</a:t>
            </a:r>
            <a:endParaRPr lang="es-MX" dirty="0"/>
          </a:p>
          <a:p>
            <a:endParaRPr lang="es-MX" dirty="0"/>
          </a:p>
          <a:p>
            <a:endParaRPr lang="es-MX" dirty="0"/>
          </a:p>
        </p:txBody>
      </p:sp>
    </p:spTree>
    <p:extLst>
      <p:ext uri="{BB962C8B-B14F-4D97-AF65-F5344CB8AC3E}">
        <p14:creationId xmlns:p14="http://schemas.microsoft.com/office/powerpoint/2010/main" val="15440013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708660"/>
            <a:ext cx="8915400" cy="5202562"/>
          </a:xfrm>
        </p:spPr>
        <p:txBody>
          <a:bodyPr>
            <a:normAutofit fontScale="85000" lnSpcReduction="20000"/>
          </a:bodyPr>
          <a:lstStyle/>
          <a:p>
            <a:r>
              <a:rPr lang="en-US" dirty="0"/>
              <a:t>We also use the present simple and present continuous in live commentaries (for example, on sports events) when the report takes palace at the same time as the action.</a:t>
            </a:r>
            <a:endParaRPr lang="es-MX" dirty="0"/>
          </a:p>
          <a:p>
            <a:pPr marL="0" indent="0">
              <a:buNone/>
            </a:pPr>
            <a:endParaRPr lang="es-MX" dirty="0"/>
          </a:p>
          <a:p>
            <a:r>
              <a:rPr lang="en-US" dirty="0"/>
              <a:t>Example</a:t>
            </a:r>
            <a:r>
              <a:rPr lang="en-US" dirty="0" smtClean="0"/>
              <a:t>:</a:t>
            </a:r>
            <a:endParaRPr lang="es-MX" dirty="0"/>
          </a:p>
          <a:p>
            <a:r>
              <a:rPr lang="en-US" dirty="0"/>
              <a:t>King </a:t>
            </a:r>
            <a:r>
              <a:rPr lang="en-US" b="1" dirty="0"/>
              <a:t>serves </a:t>
            </a:r>
            <a:r>
              <a:rPr lang="en-US" dirty="0"/>
              <a:t>to the left-hand court and Adams </a:t>
            </a:r>
            <a:r>
              <a:rPr lang="en-US" b="1" dirty="0"/>
              <a:t>makes </a:t>
            </a:r>
            <a:r>
              <a:rPr lang="en-US" dirty="0"/>
              <a:t>a wonderful return. She</a:t>
            </a:r>
            <a:r>
              <a:rPr lang="en-US" b="1" dirty="0"/>
              <a:t>´s playing </a:t>
            </a:r>
            <a:r>
              <a:rPr lang="en-US" dirty="0"/>
              <a:t>magnificent tennis in this match</a:t>
            </a:r>
            <a:r>
              <a:rPr lang="en-US" dirty="0" smtClean="0"/>
              <a:t>…</a:t>
            </a:r>
            <a:endParaRPr lang="es-MX" dirty="0"/>
          </a:p>
          <a:p>
            <a:r>
              <a:rPr lang="en-US" dirty="0"/>
              <a:t>We can use the present simple in phrases such as </a:t>
            </a:r>
            <a:r>
              <a:rPr lang="en-US" b="1" dirty="0"/>
              <a:t>It says here, I hear, I gather, I see, I understand </a:t>
            </a:r>
            <a:r>
              <a:rPr lang="en-US" dirty="0"/>
              <a:t>and </a:t>
            </a:r>
            <a:r>
              <a:rPr lang="en-US" b="1" dirty="0"/>
              <a:t>They say, (someone) says, (someone) tells me </a:t>
            </a:r>
            <a:r>
              <a:rPr lang="en-US" dirty="0"/>
              <a:t>to introduce</a:t>
            </a:r>
            <a:r>
              <a:rPr lang="en-US" b="1" dirty="0"/>
              <a:t> </a:t>
            </a:r>
            <a:r>
              <a:rPr lang="en-US" dirty="0"/>
              <a:t>news that we have heard, read, seen (e.g. on television), or been told. We can also use past tenses (e.g. </a:t>
            </a:r>
            <a:r>
              <a:rPr lang="en-US" b="1" dirty="0"/>
              <a:t>It said here, I heard</a:t>
            </a:r>
            <a:r>
              <a:rPr lang="en-US" dirty="0"/>
              <a:t>).</a:t>
            </a:r>
            <a:endParaRPr lang="es-MX" dirty="0"/>
          </a:p>
          <a:p>
            <a:endParaRPr lang="es-MX" dirty="0"/>
          </a:p>
          <a:p>
            <a:r>
              <a:rPr lang="en-US" dirty="0"/>
              <a:t>Example</a:t>
            </a:r>
            <a:r>
              <a:rPr lang="en-US" dirty="0" smtClean="0"/>
              <a:t>:</a:t>
            </a:r>
            <a:endParaRPr lang="es-MX" dirty="0"/>
          </a:p>
          <a:p>
            <a:r>
              <a:rPr lang="en-US" dirty="0"/>
              <a:t>	I </a:t>
            </a:r>
            <a:r>
              <a:rPr lang="en-US" b="1" dirty="0"/>
              <a:t>gather </a:t>
            </a:r>
            <a:r>
              <a:rPr lang="en-US" dirty="0"/>
              <a:t>you´re worried about Ken.</a:t>
            </a:r>
            <a:endParaRPr lang="es-MX" dirty="0"/>
          </a:p>
          <a:p>
            <a:r>
              <a:rPr lang="en-US" dirty="0"/>
              <a:t>	Professor Otto is at the conference and </a:t>
            </a:r>
            <a:r>
              <a:rPr lang="en-US" b="1" dirty="0"/>
              <a:t>I hear </a:t>
            </a:r>
            <a:r>
              <a:rPr lang="en-US" dirty="0"/>
              <a:t>she´s an excellent speaker</a:t>
            </a:r>
            <a:r>
              <a:rPr lang="en-US" dirty="0" smtClean="0"/>
              <a:t>.</a:t>
            </a:r>
            <a:endParaRPr lang="es-MX" dirty="0"/>
          </a:p>
          <a:p>
            <a:r>
              <a:rPr lang="en-US" dirty="0"/>
              <a:t>We can use the present (or past) continuous rather than the present (or past) simple with the verb </a:t>
            </a:r>
            <a:r>
              <a:rPr lang="en-US" b="1" dirty="0"/>
              <a:t>wonder </a:t>
            </a:r>
            <a:r>
              <a:rPr lang="en-US" dirty="0"/>
              <a:t>if we want to be especially friendly or polite, particularly if we are unsure about the other person´s feelings toward something or how they will react to what we say</a:t>
            </a:r>
            <a:r>
              <a:rPr lang="en-US" dirty="0" smtClean="0"/>
              <a:t>.</a:t>
            </a:r>
            <a:endParaRPr lang="es-MX" dirty="0"/>
          </a:p>
          <a:p>
            <a:r>
              <a:rPr lang="en-US" dirty="0"/>
              <a:t>Example</a:t>
            </a:r>
            <a:r>
              <a:rPr lang="en-US" dirty="0" smtClean="0"/>
              <a:t>:</a:t>
            </a:r>
            <a:endParaRPr lang="es-MX" dirty="0"/>
          </a:p>
          <a:p>
            <a:r>
              <a:rPr lang="en-US" dirty="0"/>
              <a:t>You said that there were only 50 books in the boxes. I</a:t>
            </a:r>
            <a:r>
              <a:rPr lang="en-US" b="1" dirty="0"/>
              <a:t>´m </a:t>
            </a:r>
            <a:r>
              <a:rPr lang="en-US" dirty="0"/>
              <a:t>just </a:t>
            </a:r>
            <a:r>
              <a:rPr lang="en-US" b="1" dirty="0"/>
              <a:t>wondering/</a:t>
            </a:r>
            <a:r>
              <a:rPr lang="en-US" dirty="0"/>
              <a:t>I  </a:t>
            </a:r>
            <a:r>
              <a:rPr lang="en-US" b="1" dirty="0"/>
              <a:t>was wondering </a:t>
            </a:r>
            <a:r>
              <a:rPr lang="en-US" dirty="0"/>
              <a:t>whether you counted them all? (</a:t>
            </a:r>
            <a:r>
              <a:rPr lang="en-US" i="1" dirty="0"/>
              <a:t>more polite than </a:t>
            </a:r>
            <a:r>
              <a:rPr lang="en-US" dirty="0"/>
              <a:t>“I just wonder…?”)</a:t>
            </a:r>
            <a:endParaRPr lang="es-MX" dirty="0"/>
          </a:p>
          <a:p>
            <a:endParaRPr lang="es-MX" dirty="0"/>
          </a:p>
        </p:txBody>
      </p:sp>
    </p:spTree>
    <p:extLst>
      <p:ext uri="{BB962C8B-B14F-4D97-AF65-F5344CB8AC3E}">
        <p14:creationId xmlns:p14="http://schemas.microsoft.com/office/powerpoint/2010/main" val="31966567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PAST </a:t>
            </a:r>
            <a:r>
              <a:rPr lang="en-US" b="1" dirty="0"/>
              <a:t>CONTINUOUS VS SIMPLE PAST. </a:t>
            </a:r>
            <a:r>
              <a:rPr lang="es-MX" dirty="0"/>
              <a:t/>
            </a:r>
            <a:br>
              <a:rPr lang="es-MX" dirty="0"/>
            </a:br>
            <a:r>
              <a:rPr lang="en-US" b="1" i="1" dirty="0"/>
              <a:t>.  Past Continuous - Use</a:t>
            </a:r>
            <a:r>
              <a:rPr lang="es-MX" dirty="0"/>
              <a:t/>
            </a:r>
            <a:br>
              <a:rPr lang="es-MX" dirty="0"/>
            </a:br>
            <a:endParaRPr lang="es-MX" dirty="0"/>
          </a:p>
        </p:txBody>
      </p:sp>
      <p:sp>
        <p:nvSpPr>
          <p:cNvPr id="3" name="Marcador de contenido 2"/>
          <p:cNvSpPr>
            <a:spLocks noGrp="1"/>
          </p:cNvSpPr>
          <p:nvPr>
            <p:ph idx="1"/>
          </p:nvPr>
        </p:nvSpPr>
        <p:spPr>
          <a:xfrm>
            <a:off x="1274762" y="2214467"/>
            <a:ext cx="8915400" cy="3777622"/>
          </a:xfrm>
        </p:spPr>
        <p:txBody>
          <a:bodyPr>
            <a:normAutofit fontScale="85000" lnSpcReduction="20000"/>
          </a:bodyPr>
          <a:lstStyle/>
          <a:p>
            <a:pPr marL="0" indent="0" defTabSz="914400" eaLnBrk="0" fontAlgn="base" hangingPunct="0">
              <a:spcBef>
                <a:spcPct val="0"/>
              </a:spcBef>
              <a:spcAft>
                <a:spcPct val="0"/>
              </a:spcAft>
              <a:buClrTx/>
              <a:buNone/>
            </a:pP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The Past Progressive is used when we talk about something which was happening at a special time in the past. It is also called Past Continuous. Have a look at the following examples:</a:t>
            </a:r>
            <a:endParaRPr lang="es-MX" altLang="es-MX" sz="1100" dirty="0">
              <a:solidFill>
                <a:schemeClr val="tx1"/>
              </a:solidFill>
            </a:endParaRPr>
          </a:p>
          <a:p>
            <a:pPr marL="0" lvl="0" indent="0" defTabSz="914400" eaLnBrk="0" fontAlgn="base" hangingPunct="0">
              <a:spcBef>
                <a:spcPct val="0"/>
              </a:spcBef>
              <a:spcAft>
                <a:spcPct val="0"/>
              </a:spcAft>
              <a:buClrTx/>
              <a:buNone/>
            </a:pPr>
            <a:endParaRPr lang="en-US" altLang="es-MX" b="1" dirty="0" smtClean="0">
              <a:solidFill>
                <a:schemeClr val="tx1"/>
              </a:solidFill>
              <a:latin typeface="Arial Narrow" panose="020B0606020202030204" pitchFamily="34" charset="0"/>
              <a:ea typeface="Times New Roman" panose="02020603050405020304" pitchFamily="18" charset="0"/>
              <a:cs typeface="Times New Roman" panose="02020603050405020304" pitchFamily="18" charset="0"/>
            </a:endParaRPr>
          </a:p>
          <a:p>
            <a:pPr marL="0" lvl="0" indent="0" defTabSz="914400" eaLnBrk="0" fontAlgn="base" hangingPunct="0">
              <a:spcBef>
                <a:spcPct val="0"/>
              </a:spcBef>
              <a:spcAft>
                <a:spcPct val="0"/>
              </a:spcAft>
              <a:buClrTx/>
              <a:buNone/>
            </a:pPr>
            <a:r>
              <a:rPr lang="en-US" altLang="es-MX" b="1" dirty="0" smtClean="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1</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action was in progress at special time in the past</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Peter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was</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reading</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a book yesterday evening.</a:t>
            </a:r>
            <a:b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b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She</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was</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listening</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to the radio.</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2) two actions were happening at the same time (the actions do not influence each other)</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Anne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was</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writing</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a letter while Steve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was</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reading</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the New York Times.</a:t>
            </a:r>
            <a:r>
              <a:rPr lang="en-US" altLang="es-MX" sz="1600" dirty="0">
                <a:solidFill>
                  <a:srgbClr val="222222"/>
                </a:solidFill>
                <a:latin typeface="Arial" panose="020B0604020202020204" pitchFamily="34" charset="0"/>
                <a:ea typeface="Calibri" panose="020F0502020204030204" pitchFamily="34" charset="0"/>
                <a:cs typeface="Arial" panose="020B0604020202020204" pitchFamily="34" charset="0"/>
              </a:rPr>
              <a:t> </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3) together with the Simple Past</a:t>
            </a:r>
            <a:endPar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endParaRPr>
          </a:p>
          <a:p>
            <a:pPr marL="0" lvl="0" indent="0" defTabSz="914400" eaLnBrk="0" fontAlgn="base" hangingPunct="0">
              <a:spcBef>
                <a:spcPct val="0"/>
              </a:spcBef>
              <a:spcAft>
                <a:spcPct val="0"/>
              </a:spcAft>
              <a:buClrTx/>
              <a:buNone/>
            </a:pP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While we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were</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sitting</a:t>
            </a:r>
            <a:r>
              <a:rPr lang="en-US" altLang="es-MX"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 at the breakfast table, the telephone </a:t>
            </a:r>
            <a:r>
              <a:rPr lang="en-US" altLang="es-MX" b="1"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rPr>
              <a:t>rang</a:t>
            </a:r>
            <a:r>
              <a:rPr lang="es-MX" altLang="es-MX" sz="1100" dirty="0">
                <a:solidFill>
                  <a:schemeClr val="tx1"/>
                </a:solidFill>
              </a:rPr>
              <a:t> </a:t>
            </a:r>
            <a:endParaRPr lang="es-MX" altLang="es-MX" sz="1100" dirty="0" smtClean="0">
              <a:solidFill>
                <a:schemeClr val="tx1"/>
              </a:solidFill>
            </a:endParaRPr>
          </a:p>
          <a:p>
            <a:r>
              <a:rPr lang="en-US" sz="1700" b="1" dirty="0">
                <a:latin typeface="Arial Narrow" panose="020B0606020202030204" pitchFamily="34" charset="0"/>
              </a:rPr>
              <a:t>Note:</a:t>
            </a:r>
            <a:r>
              <a:rPr lang="en-US" sz="1700" dirty="0">
                <a:latin typeface="Arial Narrow" panose="020B0606020202030204" pitchFamily="34" charset="0"/>
              </a:rPr>
              <a:t> </a:t>
            </a:r>
            <a:br>
              <a:rPr lang="en-US" sz="1700" dirty="0">
                <a:latin typeface="Arial Narrow" panose="020B0606020202030204" pitchFamily="34" charset="0"/>
              </a:rPr>
            </a:br>
            <a:r>
              <a:rPr lang="en-US" sz="1700" dirty="0">
                <a:latin typeface="Arial Narrow" panose="020B0606020202030204" pitchFamily="34" charset="0"/>
              </a:rPr>
              <a:t>Past Progressive: </a:t>
            </a:r>
            <a:r>
              <a:rPr lang="en-US" sz="1700" b="1" dirty="0">
                <a:latin typeface="Arial Narrow" panose="020B0606020202030204" pitchFamily="34" charset="0"/>
              </a:rPr>
              <a:t>were</a:t>
            </a:r>
            <a:r>
              <a:rPr lang="en-US" sz="1700" dirty="0">
                <a:latin typeface="Arial Narrow" panose="020B0606020202030204" pitchFamily="34" charset="0"/>
              </a:rPr>
              <a:t> </a:t>
            </a:r>
            <a:r>
              <a:rPr lang="en-US" sz="1700" b="1" dirty="0">
                <a:latin typeface="Arial Narrow" panose="020B0606020202030204" pitchFamily="34" charset="0"/>
              </a:rPr>
              <a:t>sitting</a:t>
            </a:r>
            <a:r>
              <a:rPr lang="en-US" sz="1700" dirty="0">
                <a:latin typeface="Arial Narrow" panose="020B0606020202030204" pitchFamily="34" charset="0"/>
              </a:rPr>
              <a:t> at the table</a:t>
            </a:r>
            <a:br>
              <a:rPr lang="en-US" sz="1700" dirty="0">
                <a:latin typeface="Arial Narrow" panose="020B0606020202030204" pitchFamily="34" charset="0"/>
              </a:rPr>
            </a:br>
            <a:r>
              <a:rPr lang="en-US" sz="1700" dirty="0">
                <a:latin typeface="Arial Narrow" panose="020B0606020202030204" pitchFamily="34" charset="0"/>
              </a:rPr>
              <a:t>Simple Past: the telephone </a:t>
            </a:r>
            <a:r>
              <a:rPr lang="en-US" sz="1700" b="1" dirty="0">
                <a:latin typeface="Arial Narrow" panose="020B0606020202030204" pitchFamily="34" charset="0"/>
              </a:rPr>
              <a:t>rang</a:t>
            </a:r>
            <a:r>
              <a:rPr lang="en-US" sz="1700" dirty="0">
                <a:latin typeface="Arial Narrow" panose="020B0606020202030204" pitchFamily="34" charset="0"/>
              </a:rPr>
              <a:t>.</a:t>
            </a:r>
            <a:endParaRPr lang="es-MX" sz="1700" dirty="0">
              <a:latin typeface="Arial Narrow" panose="020B0606020202030204" pitchFamily="34" charset="0"/>
            </a:endParaRPr>
          </a:p>
          <a:p>
            <a:r>
              <a:rPr lang="en-US" sz="1700" dirty="0">
                <a:latin typeface="Arial Narrow" panose="020B0606020202030204" pitchFamily="34" charset="0"/>
              </a:rPr>
              <a:t>The action in the Simple Past interrupted the action in the Past Progressive.</a:t>
            </a:r>
            <a:endParaRPr lang="es-MX" sz="1700" dirty="0">
              <a:latin typeface="Arial Narrow" panose="020B0606020202030204" pitchFamily="34" charset="0"/>
            </a:endParaRPr>
          </a:p>
          <a:p>
            <a:r>
              <a:rPr lang="en-US" sz="1700" b="1" dirty="0">
                <a:latin typeface="Arial Narrow" panose="020B0606020202030204" pitchFamily="34" charset="0"/>
              </a:rPr>
              <a:t>4) repeated actions irritating the speaker </a:t>
            </a:r>
            <a:r>
              <a:rPr lang="en-US" sz="1700" dirty="0">
                <a:latin typeface="Arial Narrow" panose="020B0606020202030204" pitchFamily="34" charset="0"/>
              </a:rPr>
              <a:t>(with always, constantly, forever) </a:t>
            </a:r>
            <a:endParaRPr lang="es-MX" sz="1700" dirty="0">
              <a:latin typeface="Arial Narrow" panose="020B0606020202030204" pitchFamily="34" charset="0"/>
            </a:endParaRPr>
          </a:p>
          <a:p>
            <a:r>
              <a:rPr lang="en-US" sz="1700" dirty="0">
                <a:latin typeface="Arial Narrow" panose="020B0606020202030204" pitchFamily="34" charset="0"/>
              </a:rPr>
              <a:t>Andrew </a:t>
            </a:r>
            <a:r>
              <a:rPr lang="en-US" sz="1700" b="1" dirty="0">
                <a:latin typeface="Arial Narrow" panose="020B0606020202030204" pitchFamily="34" charset="0"/>
              </a:rPr>
              <a:t>was</a:t>
            </a:r>
            <a:r>
              <a:rPr lang="en-US" sz="1700" dirty="0">
                <a:latin typeface="Arial Narrow" panose="020B0606020202030204" pitchFamily="34" charset="0"/>
              </a:rPr>
              <a:t> always </a:t>
            </a:r>
            <a:r>
              <a:rPr lang="en-US" sz="1700" b="1" dirty="0">
                <a:latin typeface="Arial Narrow" panose="020B0606020202030204" pitchFamily="34" charset="0"/>
              </a:rPr>
              <a:t>coming </a:t>
            </a:r>
            <a:r>
              <a:rPr lang="en-US" sz="1700" dirty="0">
                <a:latin typeface="Arial Narrow" panose="020B0606020202030204" pitchFamily="34" charset="0"/>
              </a:rPr>
              <a:t>late. </a:t>
            </a:r>
            <a:r>
              <a:rPr lang="en-US" sz="1700" i="1" dirty="0">
                <a:latin typeface="Arial Narrow" panose="020B0606020202030204" pitchFamily="34" charset="0"/>
              </a:rPr>
              <a:t>(I don't like it.) </a:t>
            </a:r>
            <a:endParaRPr lang="es-MX" sz="1700" dirty="0">
              <a:latin typeface="Arial Narrow" panose="020B0606020202030204" pitchFamily="34" charset="0"/>
            </a:endParaRPr>
          </a:p>
          <a:p>
            <a:pPr marL="0" lvl="0" indent="0" defTabSz="914400" eaLnBrk="0" fontAlgn="base" hangingPunct="0">
              <a:spcBef>
                <a:spcPct val="0"/>
              </a:spcBef>
              <a:spcAft>
                <a:spcPct val="0"/>
              </a:spcAft>
              <a:buClrTx/>
              <a:buNone/>
            </a:pPr>
            <a:endParaRPr lang="es-MX" altLang="es-MX" sz="2800" dirty="0">
              <a:solidFill>
                <a:schemeClr val="tx1"/>
              </a:solidFill>
              <a:latin typeface="Arial" panose="020B0604020202020204" pitchFamily="34" charset="0"/>
            </a:endParaRPr>
          </a:p>
          <a:p>
            <a:endParaRPr lang="es-MX" dirty="0"/>
          </a:p>
        </p:txBody>
      </p:sp>
      <p:pic>
        <p:nvPicPr>
          <p:cNvPr id="9217" name="Imagen 32" descr="https://encrypted-tbn0.gstatic.com/images?q=tbn:ANd9GcQ0TT6me1X5VpeEpaR7e3MAoMi2wJUFlUwtEQLE6chHZiAY50Jv">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4070" y="4355281"/>
            <a:ext cx="1990725" cy="1946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37019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217"/>
                                        </p:tgtEl>
                                        <p:attrNameLst>
                                          <p:attrName>style.visibility</p:attrName>
                                        </p:attrNameLst>
                                      </p:cBhvr>
                                      <p:to>
                                        <p:strVal val="visible"/>
                                      </p:to>
                                    </p:set>
                                    <p:animEffect transition="in" filter="randombar(horizontal)">
                                      <p:cBhvr>
                                        <p:cTn id="7" dur="500"/>
                                        <p:tgtEl>
                                          <p:spTgt spid="92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1000"/>
                                        <p:tgtEl>
                                          <p:spTgt spid="3">
                                            <p:txEl>
                                              <p:pRg st="9" end="9"/>
                                            </p:txEl>
                                          </p:spTgt>
                                        </p:tgtEl>
                                      </p:cBhvr>
                                    </p:animEffect>
                                    <p:anim calcmode="lin" valueType="num">
                                      <p:cBhvr>
                                        <p:cTn id="5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1000"/>
                                        <p:tgtEl>
                                          <p:spTgt spid="3">
                                            <p:txEl>
                                              <p:pRg st="10" end="10"/>
                                            </p:txEl>
                                          </p:spTgt>
                                        </p:tgtEl>
                                      </p:cBhvr>
                                    </p:animEffect>
                                    <p:anim calcmode="lin" valueType="num">
                                      <p:cBhvr>
                                        <p:cTn id="5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1000"/>
                                        <p:tgtEl>
                                          <p:spTgt spid="3">
                                            <p:txEl>
                                              <p:pRg st="11" end="11"/>
                                            </p:txEl>
                                          </p:spTgt>
                                        </p:tgtEl>
                                      </p:cBhvr>
                                    </p:animEffect>
                                    <p:anim calcmode="lin" valueType="num">
                                      <p:cBhvr>
                                        <p:cTn id="6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STRUCTURE.</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96815151"/>
              </p:ext>
            </p:extLst>
          </p:nvPr>
        </p:nvGraphicFramePr>
        <p:xfrm>
          <a:off x="2367598" y="1459864"/>
          <a:ext cx="7016432" cy="3900805"/>
        </p:xfrm>
        <a:graphic>
          <a:graphicData uri="http://schemas.openxmlformats.org/drawingml/2006/table">
            <a:tbl>
              <a:tblPr firstRow="1" firstCol="1" bandRow="1">
                <a:tableStyleId>{5C22544A-7EE6-4342-B048-85BDC9FD1C3A}</a:tableStyleId>
              </a:tblPr>
              <a:tblGrid>
                <a:gridCol w="2338290"/>
                <a:gridCol w="2339071"/>
                <a:gridCol w="2339071"/>
              </a:tblGrid>
              <a:tr h="433423">
                <a:tc>
                  <a:txBody>
                    <a:bodyPr/>
                    <a:lstStyle/>
                    <a:p>
                      <a:pPr marL="360680" indent="-180340" hangingPunct="0">
                        <a:lnSpc>
                          <a:spcPts val="1400"/>
                        </a:lnSpc>
                        <a:spcAft>
                          <a:spcPts val="0"/>
                        </a:spcAft>
                      </a:pPr>
                      <a:r>
                        <a:rPr lang="en-GB" sz="1200" dirty="0">
                          <a:effectLst/>
                        </a:rPr>
                        <a:t>AFFIRMATIVE</a:t>
                      </a:r>
                      <a:endParaRPr lang="es-MX"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360680" indent="-180340" hangingPunct="0">
                        <a:lnSpc>
                          <a:spcPts val="1400"/>
                        </a:lnSpc>
                        <a:spcAft>
                          <a:spcPts val="0"/>
                        </a:spcAft>
                      </a:pPr>
                      <a:r>
                        <a:rPr lang="en-GB" sz="1200" dirty="0">
                          <a:effectLst/>
                        </a:rPr>
                        <a:t>NEGATIVE</a:t>
                      </a:r>
                      <a:endParaRPr lang="es-MX"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360680" indent="-180340" hangingPunct="0">
                        <a:lnSpc>
                          <a:spcPts val="1400"/>
                        </a:lnSpc>
                        <a:spcAft>
                          <a:spcPts val="0"/>
                        </a:spcAft>
                      </a:pPr>
                      <a:r>
                        <a:rPr lang="en-GB" sz="1200" dirty="0">
                          <a:effectLst/>
                        </a:rPr>
                        <a:t>QUESTION </a:t>
                      </a:r>
                      <a:endParaRPr lang="es-MX" sz="1200" dirty="0">
                        <a:effectLst/>
                        <a:latin typeface="Times New Roman" panose="02020603050405020304" pitchFamily="18" charset="0"/>
                        <a:ea typeface="Times New Roman" panose="02020603050405020304" pitchFamily="18" charset="0"/>
                      </a:endParaRPr>
                    </a:p>
                  </a:txBody>
                  <a:tcPr marL="68580" marR="68580" marT="0" marB="0"/>
                </a:tc>
              </a:tr>
              <a:tr h="3467382">
                <a:tc>
                  <a:txBody>
                    <a:bodyPr/>
                    <a:lstStyle/>
                    <a:p>
                      <a:pPr marL="360680" indent="-180340" hangingPunct="0">
                        <a:lnSpc>
                          <a:spcPts val="1400"/>
                        </a:lnSpc>
                        <a:spcAft>
                          <a:spcPts val="0"/>
                        </a:spcAft>
                      </a:pPr>
                      <a:r>
                        <a:rPr lang="en-GB" sz="1600">
                          <a:effectLst/>
                        </a:rPr>
                        <a:t> </a:t>
                      </a:r>
                      <a:endParaRPr lang="es-MX" sz="1600">
                        <a:effectLst/>
                      </a:endParaRPr>
                    </a:p>
                    <a:p>
                      <a:pPr marL="360680" indent="-180340" hangingPunct="0">
                        <a:lnSpc>
                          <a:spcPts val="1400"/>
                        </a:lnSpc>
                        <a:spcAft>
                          <a:spcPts val="0"/>
                        </a:spcAft>
                      </a:pPr>
                      <a:r>
                        <a:rPr lang="en-GB" sz="1600">
                          <a:effectLst/>
                        </a:rPr>
                        <a:t>I, HE, SHE, IT</a:t>
                      </a:r>
                      <a:endParaRPr lang="es-MX" sz="1600">
                        <a:effectLst/>
                      </a:endParaRPr>
                    </a:p>
                    <a:p>
                      <a:pPr marL="360680" indent="-180340" hangingPunct="0">
                        <a:lnSpc>
                          <a:spcPts val="1400"/>
                        </a:lnSpc>
                        <a:spcAft>
                          <a:spcPts val="0"/>
                        </a:spcAft>
                      </a:pPr>
                      <a:r>
                        <a:rPr lang="en-GB" sz="1600">
                          <a:effectLst/>
                        </a:rPr>
                        <a:t>Was working last week. </a:t>
                      </a:r>
                      <a:endParaRPr lang="es-MX" sz="1600">
                        <a:effectLst/>
                      </a:endParaRPr>
                    </a:p>
                    <a:p>
                      <a:pPr marL="360680" indent="-180340" hangingPunct="0">
                        <a:lnSpc>
                          <a:spcPts val="1400"/>
                        </a:lnSpc>
                        <a:spcAft>
                          <a:spcPts val="0"/>
                        </a:spcAft>
                      </a:pPr>
                      <a:r>
                        <a:rPr lang="en-GB" sz="1600">
                          <a:effectLst/>
                        </a:rPr>
                        <a:t> </a:t>
                      </a:r>
                      <a:endParaRPr lang="es-MX" sz="1600">
                        <a:effectLst/>
                      </a:endParaRPr>
                    </a:p>
                    <a:p>
                      <a:pPr marL="360680" indent="-180340" hangingPunct="0">
                        <a:lnSpc>
                          <a:spcPts val="1400"/>
                        </a:lnSpc>
                        <a:spcAft>
                          <a:spcPts val="0"/>
                        </a:spcAft>
                      </a:pPr>
                      <a:r>
                        <a:rPr lang="en-GB" sz="1600">
                          <a:effectLst/>
                        </a:rPr>
                        <a:t>YOU, WE, THEY</a:t>
                      </a:r>
                      <a:endParaRPr lang="es-MX" sz="1600">
                        <a:effectLst/>
                      </a:endParaRPr>
                    </a:p>
                    <a:p>
                      <a:pPr marL="360680" indent="-180340" hangingPunct="0">
                        <a:lnSpc>
                          <a:spcPts val="1400"/>
                        </a:lnSpc>
                        <a:spcAft>
                          <a:spcPts val="0"/>
                        </a:spcAft>
                      </a:pPr>
                      <a:r>
                        <a:rPr lang="en-GB" sz="1600">
                          <a:effectLst/>
                        </a:rPr>
                        <a:t>We’re working last week. </a:t>
                      </a:r>
                      <a:endParaRPr lang="es-MX"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360680" indent="-180340" hangingPunct="0">
                        <a:lnSpc>
                          <a:spcPts val="1400"/>
                        </a:lnSpc>
                        <a:spcAft>
                          <a:spcPts val="0"/>
                        </a:spcAft>
                      </a:pPr>
                      <a:r>
                        <a:rPr lang="en-GB" sz="1600">
                          <a:effectLst/>
                        </a:rPr>
                        <a:t> </a:t>
                      </a:r>
                      <a:endParaRPr lang="es-MX" sz="1600">
                        <a:effectLst/>
                      </a:endParaRPr>
                    </a:p>
                    <a:p>
                      <a:pPr marL="360680" indent="-180340" hangingPunct="0">
                        <a:lnSpc>
                          <a:spcPts val="1400"/>
                        </a:lnSpc>
                        <a:spcAft>
                          <a:spcPts val="0"/>
                        </a:spcAft>
                      </a:pPr>
                      <a:r>
                        <a:rPr lang="en-GB" sz="1600">
                          <a:effectLst/>
                        </a:rPr>
                        <a:t>I, HE, SHE, IT</a:t>
                      </a:r>
                      <a:endParaRPr lang="es-MX" sz="1600">
                        <a:effectLst/>
                      </a:endParaRPr>
                    </a:p>
                    <a:p>
                      <a:pPr marL="360680" indent="-180340" hangingPunct="0">
                        <a:lnSpc>
                          <a:spcPts val="1400"/>
                        </a:lnSpc>
                        <a:spcAft>
                          <a:spcPts val="0"/>
                        </a:spcAft>
                      </a:pPr>
                      <a:r>
                        <a:rPr lang="en-GB" sz="1600">
                          <a:effectLst/>
                        </a:rPr>
                        <a:t>Wasn´t working last week. </a:t>
                      </a:r>
                      <a:endParaRPr lang="es-MX" sz="1600">
                        <a:effectLst/>
                      </a:endParaRPr>
                    </a:p>
                    <a:p>
                      <a:pPr marL="360680" indent="-180340" hangingPunct="0">
                        <a:lnSpc>
                          <a:spcPts val="1400"/>
                        </a:lnSpc>
                        <a:spcAft>
                          <a:spcPts val="0"/>
                        </a:spcAft>
                      </a:pPr>
                      <a:r>
                        <a:rPr lang="en-GB" sz="1600">
                          <a:effectLst/>
                        </a:rPr>
                        <a:t> </a:t>
                      </a:r>
                      <a:endParaRPr lang="es-MX" sz="1600">
                        <a:effectLst/>
                      </a:endParaRPr>
                    </a:p>
                    <a:p>
                      <a:pPr marL="360680" indent="-180340" hangingPunct="0">
                        <a:lnSpc>
                          <a:spcPts val="1400"/>
                        </a:lnSpc>
                        <a:spcAft>
                          <a:spcPts val="0"/>
                        </a:spcAft>
                      </a:pPr>
                      <a:r>
                        <a:rPr lang="en-GB" sz="1600">
                          <a:effectLst/>
                        </a:rPr>
                        <a:t>YOU, WE, THEY</a:t>
                      </a:r>
                      <a:endParaRPr lang="es-MX" sz="1600">
                        <a:effectLst/>
                      </a:endParaRPr>
                    </a:p>
                    <a:p>
                      <a:pPr marL="360680" indent="-180340" hangingPunct="0">
                        <a:lnSpc>
                          <a:spcPts val="1400"/>
                        </a:lnSpc>
                        <a:spcAft>
                          <a:spcPts val="0"/>
                        </a:spcAft>
                      </a:pPr>
                      <a:r>
                        <a:rPr lang="en-GB" sz="1600">
                          <a:effectLst/>
                        </a:rPr>
                        <a:t>Weren´t  working last week.</a:t>
                      </a:r>
                      <a:endParaRPr lang="es-MX"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360680" indent="-180340" hangingPunct="0">
                        <a:lnSpc>
                          <a:spcPts val="1400"/>
                        </a:lnSpc>
                        <a:spcAft>
                          <a:spcPts val="0"/>
                        </a:spcAft>
                      </a:pPr>
                      <a:r>
                        <a:rPr lang="en-GB" sz="1600" dirty="0">
                          <a:effectLst/>
                        </a:rPr>
                        <a:t> </a:t>
                      </a:r>
                      <a:endParaRPr lang="es-MX" sz="1600" dirty="0">
                        <a:effectLst/>
                      </a:endParaRPr>
                    </a:p>
                    <a:p>
                      <a:pPr marL="360680" indent="-180340" hangingPunct="0">
                        <a:lnSpc>
                          <a:spcPts val="1400"/>
                        </a:lnSpc>
                        <a:spcAft>
                          <a:spcPts val="0"/>
                        </a:spcAft>
                      </a:pPr>
                      <a:r>
                        <a:rPr lang="en-GB" sz="1600" dirty="0">
                          <a:effectLst/>
                        </a:rPr>
                        <a:t>Was  I, HE, SHE, IT</a:t>
                      </a:r>
                      <a:endParaRPr lang="es-MX" sz="1600" dirty="0">
                        <a:effectLst/>
                      </a:endParaRPr>
                    </a:p>
                    <a:p>
                      <a:pPr marL="360680" indent="-180340" hangingPunct="0">
                        <a:lnSpc>
                          <a:spcPts val="1400"/>
                        </a:lnSpc>
                        <a:spcAft>
                          <a:spcPts val="0"/>
                        </a:spcAft>
                      </a:pPr>
                      <a:r>
                        <a:rPr lang="en-GB" sz="1600" dirty="0">
                          <a:effectLst/>
                        </a:rPr>
                        <a:t>working last week?</a:t>
                      </a:r>
                      <a:endParaRPr lang="es-MX" sz="1600" dirty="0">
                        <a:effectLst/>
                      </a:endParaRPr>
                    </a:p>
                    <a:p>
                      <a:pPr marL="360680" indent="-180340" hangingPunct="0">
                        <a:lnSpc>
                          <a:spcPts val="1400"/>
                        </a:lnSpc>
                        <a:spcAft>
                          <a:spcPts val="0"/>
                        </a:spcAft>
                      </a:pPr>
                      <a:r>
                        <a:rPr lang="en-GB" sz="1600" dirty="0">
                          <a:effectLst/>
                        </a:rPr>
                        <a:t> </a:t>
                      </a:r>
                      <a:endParaRPr lang="es-MX" sz="1600" dirty="0">
                        <a:effectLst/>
                      </a:endParaRPr>
                    </a:p>
                    <a:p>
                      <a:pPr marL="360680" indent="-180340" hangingPunct="0">
                        <a:lnSpc>
                          <a:spcPts val="1400"/>
                        </a:lnSpc>
                        <a:spcAft>
                          <a:spcPts val="0"/>
                        </a:spcAft>
                      </a:pPr>
                      <a:r>
                        <a:rPr lang="en-GB" sz="1600" dirty="0">
                          <a:effectLst/>
                        </a:rPr>
                        <a:t>Were YOU, WE, THEY</a:t>
                      </a:r>
                      <a:endParaRPr lang="es-MX" sz="1600" dirty="0">
                        <a:effectLst/>
                      </a:endParaRPr>
                    </a:p>
                    <a:p>
                      <a:pPr marL="360680" indent="-180340" hangingPunct="0">
                        <a:lnSpc>
                          <a:spcPts val="1400"/>
                        </a:lnSpc>
                        <a:spcAft>
                          <a:spcPts val="0"/>
                        </a:spcAft>
                      </a:pPr>
                      <a:r>
                        <a:rPr lang="en-GB" sz="1600" dirty="0">
                          <a:effectLst/>
                        </a:rPr>
                        <a:t>working last week?</a:t>
                      </a:r>
                      <a:endParaRPr lang="es-MX" sz="16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9657326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i="1" dirty="0"/>
              <a:t>Simple Past - Use</a:t>
            </a:r>
            <a:endParaRPr lang="es-MX" dirty="0"/>
          </a:p>
        </p:txBody>
      </p:sp>
      <p:sp>
        <p:nvSpPr>
          <p:cNvPr id="3" name="Marcador de contenido 2"/>
          <p:cNvSpPr>
            <a:spLocks noGrp="1"/>
          </p:cNvSpPr>
          <p:nvPr>
            <p:ph idx="1"/>
          </p:nvPr>
        </p:nvSpPr>
        <p:spPr/>
        <p:txBody>
          <a:bodyPr>
            <a:normAutofit fontScale="92500" lnSpcReduction="20000"/>
          </a:bodyPr>
          <a:lstStyle/>
          <a:p>
            <a:r>
              <a:rPr lang="en-US" dirty="0"/>
              <a:t>The Simple Past is used to talk about actions or situations in the past. It is also called Past Simple.</a:t>
            </a:r>
            <a:br>
              <a:rPr lang="en-US" dirty="0"/>
            </a:br>
            <a:r>
              <a:rPr lang="en-US" dirty="0"/>
              <a:t>Have a look at the following examples:</a:t>
            </a:r>
            <a:endParaRPr lang="es-MX" dirty="0"/>
          </a:p>
          <a:p>
            <a:r>
              <a:rPr lang="en-US" b="1" dirty="0"/>
              <a:t>1) action finished in the past (single or repeated)</a:t>
            </a:r>
            <a:endParaRPr lang="es-MX" dirty="0"/>
          </a:p>
          <a:p>
            <a:r>
              <a:rPr lang="en-US" dirty="0"/>
              <a:t>I </a:t>
            </a:r>
            <a:r>
              <a:rPr lang="en-US" b="1" dirty="0"/>
              <a:t>visited</a:t>
            </a:r>
            <a:r>
              <a:rPr lang="en-US" dirty="0"/>
              <a:t> Berlin last week.</a:t>
            </a:r>
            <a:br>
              <a:rPr lang="en-US" dirty="0"/>
            </a:br>
            <a:r>
              <a:rPr lang="en-US" dirty="0"/>
              <a:t>Andrew </a:t>
            </a:r>
            <a:r>
              <a:rPr lang="en-US" b="1" dirty="0"/>
              <a:t>watched</a:t>
            </a:r>
            <a:r>
              <a:rPr lang="en-US" dirty="0"/>
              <a:t> TV yesterday.</a:t>
            </a:r>
            <a:endParaRPr lang="es-MX" dirty="0"/>
          </a:p>
          <a:p>
            <a:r>
              <a:rPr lang="en-US" b="1" dirty="0"/>
              <a:t>2) Series of completed actions in the past</a:t>
            </a:r>
            <a:endParaRPr lang="es-MX" dirty="0"/>
          </a:p>
          <a:p>
            <a:r>
              <a:rPr lang="en-US" dirty="0"/>
              <a:t>First I </a:t>
            </a:r>
            <a:r>
              <a:rPr lang="en-US" b="1" dirty="0"/>
              <a:t>got</a:t>
            </a:r>
            <a:r>
              <a:rPr lang="en-US" dirty="0"/>
              <a:t> up, then I </a:t>
            </a:r>
            <a:r>
              <a:rPr lang="en-US" b="1" dirty="0"/>
              <a:t>had</a:t>
            </a:r>
            <a:r>
              <a:rPr lang="en-US" dirty="0"/>
              <a:t> breakfast.</a:t>
            </a:r>
            <a:endParaRPr lang="es-MX" dirty="0"/>
          </a:p>
          <a:p>
            <a:r>
              <a:rPr lang="en-US" b="1" dirty="0"/>
              <a:t>3) Together with the Past Progressive/Continuous - The Simple Past interrupted an action which was in progress in the past.</a:t>
            </a:r>
            <a:endParaRPr lang="es-MX" dirty="0"/>
          </a:p>
          <a:p>
            <a:r>
              <a:rPr lang="en-US" dirty="0"/>
              <a:t>They </a:t>
            </a:r>
            <a:r>
              <a:rPr lang="en-US" b="1" dirty="0"/>
              <a:t>were</a:t>
            </a:r>
            <a:r>
              <a:rPr lang="en-US" dirty="0"/>
              <a:t> </a:t>
            </a:r>
            <a:r>
              <a:rPr lang="en-US" b="1" dirty="0"/>
              <a:t>playing</a:t>
            </a:r>
            <a:r>
              <a:rPr lang="en-US" dirty="0"/>
              <a:t> cards when the telephone </a:t>
            </a:r>
            <a:r>
              <a:rPr lang="en-US" b="1" dirty="0"/>
              <a:t>rang</a:t>
            </a:r>
            <a:r>
              <a:rPr lang="en-US" dirty="0"/>
              <a:t>.</a:t>
            </a:r>
            <a:br>
              <a:rPr lang="en-US" dirty="0"/>
            </a:br>
            <a:r>
              <a:rPr lang="en-US" dirty="0"/>
              <a:t>1st action: Past Progressive </a:t>
            </a:r>
            <a:r>
              <a:rPr lang="en-US" b="1" dirty="0"/>
              <a:t>were</a:t>
            </a:r>
            <a:r>
              <a:rPr lang="en-US" dirty="0"/>
              <a:t> </a:t>
            </a:r>
            <a:r>
              <a:rPr lang="en-US" b="1" dirty="0"/>
              <a:t>playing</a:t>
            </a:r>
            <a:r>
              <a:rPr lang="en-US" dirty="0"/>
              <a:t/>
            </a:r>
            <a:br>
              <a:rPr lang="en-US" dirty="0"/>
            </a:br>
            <a:r>
              <a:rPr lang="en-US" dirty="0"/>
              <a:t>2nd action: Simple Past </a:t>
            </a:r>
            <a:r>
              <a:rPr lang="en-US" b="1" dirty="0"/>
              <a:t>rang</a:t>
            </a:r>
            <a:endParaRPr lang="es-MX" dirty="0"/>
          </a:p>
          <a:p>
            <a:endParaRPr lang="es-MX" dirty="0"/>
          </a:p>
        </p:txBody>
      </p:sp>
    </p:spTree>
    <p:extLst>
      <p:ext uri="{BB962C8B-B14F-4D97-AF65-F5344CB8AC3E}">
        <p14:creationId xmlns:p14="http://schemas.microsoft.com/office/powerpoint/2010/main" val="29657639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	Inglés 6 Ingeniero Agrónomo Industrial</a:t>
            </a:r>
            <a:endParaRPr lang="es-MX" dirty="0"/>
          </a:p>
        </p:txBody>
      </p:sp>
      <p:sp>
        <p:nvSpPr>
          <p:cNvPr id="3" name="Marcador de contenido 2"/>
          <p:cNvSpPr>
            <a:spLocks noGrp="1"/>
          </p:cNvSpPr>
          <p:nvPr>
            <p:ph idx="1"/>
          </p:nvPr>
        </p:nvSpPr>
        <p:spPr>
          <a:xfrm>
            <a:off x="838200" y="1825624"/>
            <a:ext cx="10515600" cy="4710257"/>
          </a:xfrm>
        </p:spPr>
        <p:txBody>
          <a:bodyPr>
            <a:normAutofit fontScale="92500" lnSpcReduction="10000"/>
          </a:bodyPr>
          <a:lstStyle/>
          <a:p>
            <a:r>
              <a:rPr lang="es-MX" b="1" dirty="0" smtClean="0"/>
              <a:t>Objetivos del programa Educativo</a:t>
            </a:r>
          </a:p>
          <a:p>
            <a:pPr lvl="0" algn="just"/>
            <a:r>
              <a:rPr lang="es-MX" dirty="0"/>
              <a:t>Implementar sistemas de acondicionamiento de la producción agrícola y pecuaria para su destino hacia las agroindustrias o su comercialización en fresco. </a:t>
            </a:r>
          </a:p>
          <a:p>
            <a:pPr lvl="0" algn="just"/>
            <a:r>
              <a:rPr lang="es-MX" dirty="0"/>
              <a:t>Organizar procesos industriales de conservación y transformación de los productos agrícolas y pecuarios.</a:t>
            </a:r>
          </a:p>
          <a:p>
            <a:pPr lvl="0" algn="just"/>
            <a:r>
              <a:rPr lang="es-MX" dirty="0"/>
              <a:t>Diseñar procesos agroindustriales innovadores para la conservación y transformación de los productos agrícolas y pecuarios. </a:t>
            </a:r>
          </a:p>
          <a:p>
            <a:pPr lvl="0" algn="just"/>
            <a:r>
              <a:rPr lang="es-MX" dirty="0"/>
              <a:t>Contribuir en los procesos financieros y administrativos de las empresas agroindustriales.</a:t>
            </a:r>
          </a:p>
          <a:p>
            <a:pPr lvl="0" algn="just"/>
            <a:r>
              <a:rPr lang="es-MX" dirty="0"/>
              <a:t>Proveer asistencia técnica a productores agropecuarios y a empresarios agroindustriales.</a:t>
            </a:r>
          </a:p>
          <a:p>
            <a:pPr lvl="0" algn="just"/>
            <a:r>
              <a:rPr lang="es-MX" dirty="0"/>
              <a:t>Realizar investigación tendiente a la mejora e implementación de sistemas agroindustriales más productivos. </a:t>
            </a:r>
          </a:p>
          <a:p>
            <a:pPr lvl="0" algn="just"/>
            <a:r>
              <a:rPr lang="es-MX" dirty="0"/>
              <a:t>Difundir la cultura agrícola y agroindustrial en diferentes niveles de la sociedad.</a:t>
            </a:r>
          </a:p>
          <a:p>
            <a:pPr lvl="0" algn="just"/>
            <a:r>
              <a:rPr lang="es-MX" dirty="0"/>
              <a:t>Revisar la normatividad específica a los productos agrícolas y agroindustriales con el fin de mejorar la calidad de insumos y producto terminado.</a:t>
            </a:r>
          </a:p>
          <a:p>
            <a:endParaRPr lang="es-MX" dirty="0"/>
          </a:p>
        </p:txBody>
      </p:sp>
    </p:spTree>
    <p:extLst>
      <p:ext uri="{BB962C8B-B14F-4D97-AF65-F5344CB8AC3E}">
        <p14:creationId xmlns:p14="http://schemas.microsoft.com/office/powerpoint/2010/main" val="761371467"/>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anim calcmode="lin" valueType="num">
                                      <p:cBhvr>
                                        <p:cTn id="18"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1" end="1"/>
                                            </p:txEl>
                                          </p:spTgt>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anim calcmode="lin" valueType="num">
                                      <p:cBhvr>
                                        <p:cTn id="23"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2" end="2"/>
                                            </p:txEl>
                                          </p:spTgt>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anim calcmode="lin" valueType="num">
                                      <p:cBhvr>
                                        <p:cTn id="28"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9" dur="2000" fill="hold"/>
                                        <p:tgtEl>
                                          <p:spTgt spid="3">
                                            <p:txEl>
                                              <p:pRg st="3" end="3"/>
                                            </p:txEl>
                                          </p:spTgt>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anim calcmode="lin" valueType="num">
                                      <p:cBhvr>
                                        <p:cTn id="33"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4" dur="2000" fill="hold"/>
                                        <p:tgtEl>
                                          <p:spTgt spid="3">
                                            <p:txEl>
                                              <p:pRg st="4" end="4"/>
                                            </p:txEl>
                                          </p:spTgt>
                                        </p:tgtEl>
                                        <p:attrNameLst>
                                          <p:attrName>ppt_h</p:attrName>
                                        </p:attrNameLst>
                                      </p:cBhvr>
                                      <p:tavLst>
                                        <p:tav tm="0">
                                          <p:val>
                                            <p:strVal val="#ppt_h"/>
                                          </p:val>
                                        </p:tav>
                                        <p:tav tm="100000">
                                          <p:val>
                                            <p:strVal val="#ppt_h"/>
                                          </p:val>
                                        </p:tav>
                                      </p:tavLst>
                                    </p:anim>
                                  </p:childTnLst>
                                </p:cTn>
                              </p:par>
                              <p:par>
                                <p:cTn id="35" presetID="45"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anim calcmode="lin" valueType="num">
                                      <p:cBhvr>
                                        <p:cTn id="38"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9" dur="2000" fill="hold"/>
                                        <p:tgtEl>
                                          <p:spTgt spid="3">
                                            <p:txEl>
                                              <p:pRg st="5" end="5"/>
                                            </p:txEl>
                                          </p:spTgt>
                                        </p:tgtEl>
                                        <p:attrNameLst>
                                          <p:attrName>ppt_h</p:attrName>
                                        </p:attrNameLst>
                                      </p:cBhvr>
                                      <p:tavLst>
                                        <p:tav tm="0">
                                          <p:val>
                                            <p:strVal val="#ppt_h"/>
                                          </p:val>
                                        </p:tav>
                                        <p:tav tm="100000">
                                          <p:val>
                                            <p:strVal val="#ppt_h"/>
                                          </p:val>
                                        </p:tav>
                                      </p:tavLst>
                                    </p:anim>
                                  </p:childTnLst>
                                </p:cTn>
                              </p:par>
                              <p:par>
                                <p:cTn id="40" presetID="45" presetClass="entr" presetSubtype="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anim calcmode="lin" valueType="num">
                                      <p:cBhvr>
                                        <p:cTn id="43"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44" dur="2000" fill="hold"/>
                                        <p:tgtEl>
                                          <p:spTgt spid="3">
                                            <p:txEl>
                                              <p:pRg st="6" end="6"/>
                                            </p:txEl>
                                          </p:spTgt>
                                        </p:tgtEl>
                                        <p:attrNameLst>
                                          <p:attrName>ppt_h</p:attrName>
                                        </p:attrNameLst>
                                      </p:cBhvr>
                                      <p:tavLst>
                                        <p:tav tm="0">
                                          <p:val>
                                            <p:strVal val="#ppt_h"/>
                                          </p:val>
                                        </p:tav>
                                        <p:tav tm="100000">
                                          <p:val>
                                            <p:strVal val="#ppt_h"/>
                                          </p:val>
                                        </p:tav>
                                      </p:tavLst>
                                    </p:anim>
                                  </p:childTnLst>
                                </p:cTn>
                              </p:par>
                              <p:par>
                                <p:cTn id="45" presetID="45" presetClass="entr" presetSubtype="0" fill="hold"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2000"/>
                                        <p:tgtEl>
                                          <p:spTgt spid="3">
                                            <p:txEl>
                                              <p:pRg st="7" end="7"/>
                                            </p:txEl>
                                          </p:spTgt>
                                        </p:tgtEl>
                                      </p:cBhvr>
                                    </p:animEffect>
                                    <p:anim calcmode="lin" valueType="num">
                                      <p:cBhvr>
                                        <p:cTn id="48" dur="2000" fill="hold"/>
                                        <p:tgtEl>
                                          <p:spTgt spid="3">
                                            <p:txEl>
                                              <p:pRg st="7" end="7"/>
                                            </p:txEl>
                                          </p:spTgt>
                                        </p:tgtEl>
                                        <p:attrNameLst>
                                          <p:attrName>ppt_w</p:attrName>
                                        </p:attrNameLst>
                                      </p:cBhvr>
                                      <p:tavLst>
                                        <p:tav tm="0" fmla="#ppt_w*sin(2.5*pi*$)">
                                          <p:val>
                                            <p:fltVal val="0"/>
                                          </p:val>
                                        </p:tav>
                                        <p:tav tm="100000">
                                          <p:val>
                                            <p:fltVal val="1"/>
                                          </p:val>
                                        </p:tav>
                                      </p:tavLst>
                                    </p:anim>
                                    <p:anim calcmode="lin" valueType="num">
                                      <p:cBhvr>
                                        <p:cTn id="49" dur="2000" fill="hold"/>
                                        <p:tgtEl>
                                          <p:spTgt spid="3">
                                            <p:txEl>
                                              <p:pRg st="7" end="7"/>
                                            </p:txEl>
                                          </p:spTgt>
                                        </p:tgtEl>
                                        <p:attrNameLst>
                                          <p:attrName>ppt_h</p:attrName>
                                        </p:attrNameLst>
                                      </p:cBhvr>
                                      <p:tavLst>
                                        <p:tav tm="0">
                                          <p:val>
                                            <p:strVal val="#ppt_h"/>
                                          </p:val>
                                        </p:tav>
                                        <p:tav tm="100000">
                                          <p:val>
                                            <p:strVal val="#ppt_h"/>
                                          </p:val>
                                        </p:tav>
                                      </p:tavLst>
                                    </p:anim>
                                  </p:childTnLst>
                                </p:cTn>
                              </p:par>
                              <p:par>
                                <p:cTn id="50" presetID="45" presetClass="entr" presetSubtype="0" fill="hold"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2000"/>
                                        <p:tgtEl>
                                          <p:spTgt spid="3">
                                            <p:txEl>
                                              <p:pRg st="8" end="8"/>
                                            </p:txEl>
                                          </p:spTgt>
                                        </p:tgtEl>
                                      </p:cBhvr>
                                    </p:animEffect>
                                    <p:anim calcmode="lin" valueType="num">
                                      <p:cBhvr>
                                        <p:cTn id="53" dur="2000" fill="hold"/>
                                        <p:tgtEl>
                                          <p:spTgt spid="3">
                                            <p:txEl>
                                              <p:pRg st="8" end="8"/>
                                            </p:txEl>
                                          </p:spTgt>
                                        </p:tgtEl>
                                        <p:attrNameLst>
                                          <p:attrName>ppt_w</p:attrName>
                                        </p:attrNameLst>
                                      </p:cBhvr>
                                      <p:tavLst>
                                        <p:tav tm="0" fmla="#ppt_w*sin(2.5*pi*$)">
                                          <p:val>
                                            <p:fltVal val="0"/>
                                          </p:val>
                                        </p:tav>
                                        <p:tav tm="100000">
                                          <p:val>
                                            <p:fltVal val="1"/>
                                          </p:val>
                                        </p:tav>
                                      </p:tavLst>
                                    </p:anim>
                                    <p:anim calcmode="lin" valueType="num">
                                      <p:cBhvr>
                                        <p:cTn id="54" dur="2000" fill="hold"/>
                                        <p:tgtEl>
                                          <p:spTgt spid="3">
                                            <p:txEl>
                                              <p:pRg st="8" end="8"/>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STRUCTURE:</a:t>
            </a:r>
            <a:r>
              <a:rPr lang="es-MX" dirty="0"/>
              <a:t/>
            </a:r>
            <a:br>
              <a:rPr lang="es-MX" dirty="0"/>
            </a:br>
            <a:endParaRPr lang="es-MX" dirty="0"/>
          </a:p>
        </p:txBody>
      </p:sp>
      <p:graphicFrame>
        <p:nvGraphicFramePr>
          <p:cNvPr id="4" name="Marcador de contenido 3"/>
          <p:cNvGraphicFramePr>
            <a:graphicFrameLocks noGrp="1"/>
          </p:cNvGraphicFramePr>
          <p:nvPr>
            <p:ph idx="1"/>
          </p:nvPr>
        </p:nvGraphicFramePr>
        <p:xfrm>
          <a:off x="4486441" y="2094865"/>
          <a:ext cx="5120943" cy="3814000"/>
        </p:xfrm>
        <a:graphic>
          <a:graphicData uri="http://schemas.openxmlformats.org/drawingml/2006/table">
            <a:tbl>
              <a:tblPr firstRow="1" firstCol="1" bandRow="1">
                <a:tableStyleId>{5C22544A-7EE6-4342-B048-85BDC9FD1C3A}</a:tableStyleId>
              </a:tblPr>
              <a:tblGrid>
                <a:gridCol w="1598227"/>
                <a:gridCol w="1815545"/>
                <a:gridCol w="1707171"/>
              </a:tblGrid>
              <a:tr h="188912">
                <a:tc>
                  <a:txBody>
                    <a:bodyPr/>
                    <a:lstStyle/>
                    <a:p>
                      <a:pPr algn="just">
                        <a:lnSpc>
                          <a:spcPct val="115000"/>
                        </a:lnSpc>
                        <a:spcAft>
                          <a:spcPts val="0"/>
                        </a:spcAft>
                      </a:pPr>
                      <a:r>
                        <a:rPr lang="en-US" sz="1100">
                          <a:effectLst/>
                        </a:rPr>
                        <a:t>AFFIRMATIVE</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c>
                  <a:txBody>
                    <a:bodyPr/>
                    <a:lstStyle/>
                    <a:p>
                      <a:pPr algn="just">
                        <a:lnSpc>
                          <a:spcPct val="115000"/>
                        </a:lnSpc>
                        <a:spcAft>
                          <a:spcPts val="0"/>
                        </a:spcAft>
                      </a:pPr>
                      <a:r>
                        <a:rPr lang="en-US" sz="1100">
                          <a:effectLst/>
                        </a:rPr>
                        <a:t>NEGATIVE</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c>
                  <a:txBody>
                    <a:bodyPr/>
                    <a:lstStyle/>
                    <a:p>
                      <a:pPr algn="just">
                        <a:lnSpc>
                          <a:spcPct val="115000"/>
                        </a:lnSpc>
                        <a:spcAft>
                          <a:spcPts val="0"/>
                        </a:spcAft>
                      </a:pPr>
                      <a:r>
                        <a:rPr lang="en-US" sz="1100">
                          <a:effectLst/>
                        </a:rPr>
                        <a:t>QUESTION</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r>
              <a:tr h="1133475">
                <a:tc>
                  <a:txBody>
                    <a:bodyPr/>
                    <a:lstStyle/>
                    <a:p>
                      <a:pPr algn="just">
                        <a:lnSpc>
                          <a:spcPct val="115000"/>
                        </a:lnSpc>
                        <a:spcAft>
                          <a:spcPts val="0"/>
                        </a:spcAft>
                      </a:pPr>
                      <a:r>
                        <a:rPr lang="en-US" sz="1100">
                          <a:effectLst/>
                        </a:rPr>
                        <a:t>REGULAR</a:t>
                      </a:r>
                      <a:endParaRPr lang="es-MX" sz="1000">
                        <a:effectLst/>
                      </a:endParaRPr>
                    </a:p>
                    <a:p>
                      <a:pPr algn="just">
                        <a:lnSpc>
                          <a:spcPct val="115000"/>
                        </a:lnSpc>
                        <a:spcAft>
                          <a:spcPts val="0"/>
                        </a:spcAft>
                      </a:pPr>
                      <a:r>
                        <a:rPr lang="en-US" sz="1100">
                          <a:effectLst/>
                        </a:rPr>
                        <a:t>I</a:t>
                      </a:r>
                      <a:endParaRPr lang="es-MX" sz="1000">
                        <a:effectLst/>
                      </a:endParaRPr>
                    </a:p>
                    <a:p>
                      <a:pPr algn="just">
                        <a:lnSpc>
                          <a:spcPct val="115000"/>
                        </a:lnSpc>
                        <a:spcAft>
                          <a:spcPts val="0"/>
                        </a:spcAft>
                      </a:pPr>
                      <a:r>
                        <a:rPr lang="en-US" sz="1100">
                          <a:effectLst/>
                        </a:rPr>
                        <a:t>YOU</a:t>
                      </a:r>
                      <a:endParaRPr lang="es-MX" sz="1000">
                        <a:effectLst/>
                      </a:endParaRPr>
                    </a:p>
                    <a:p>
                      <a:pPr algn="just">
                        <a:lnSpc>
                          <a:spcPct val="115000"/>
                        </a:lnSpc>
                        <a:spcAft>
                          <a:spcPts val="0"/>
                        </a:spcAft>
                      </a:pPr>
                      <a:r>
                        <a:rPr lang="en-US" sz="1100">
                          <a:effectLst/>
                        </a:rPr>
                        <a:t>HE SHE IT      walked all day.</a:t>
                      </a:r>
                      <a:endParaRPr lang="es-MX" sz="1000">
                        <a:effectLst/>
                      </a:endParaRPr>
                    </a:p>
                    <a:p>
                      <a:pPr algn="just">
                        <a:lnSpc>
                          <a:spcPct val="115000"/>
                        </a:lnSpc>
                        <a:spcAft>
                          <a:spcPts val="0"/>
                        </a:spcAft>
                      </a:pPr>
                      <a:r>
                        <a:rPr lang="en-US" sz="1100">
                          <a:effectLst/>
                        </a:rPr>
                        <a:t>WE THEY</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c>
                  <a:txBody>
                    <a:bodyPr/>
                    <a:lstStyle/>
                    <a:p>
                      <a:pPr algn="just">
                        <a:lnSpc>
                          <a:spcPct val="115000"/>
                        </a:lnSpc>
                        <a:spcAft>
                          <a:spcPts val="0"/>
                        </a:spcAft>
                      </a:pPr>
                      <a:r>
                        <a:rPr lang="en-US" sz="1100">
                          <a:effectLst/>
                        </a:rPr>
                        <a:t> </a:t>
                      </a:r>
                      <a:endParaRPr lang="es-MX" sz="1000">
                        <a:effectLst/>
                      </a:endParaRPr>
                    </a:p>
                    <a:p>
                      <a:pPr algn="just">
                        <a:lnSpc>
                          <a:spcPct val="115000"/>
                        </a:lnSpc>
                        <a:spcAft>
                          <a:spcPts val="0"/>
                        </a:spcAft>
                      </a:pPr>
                      <a:r>
                        <a:rPr lang="en-US" sz="1100">
                          <a:effectLst/>
                        </a:rPr>
                        <a:t>I</a:t>
                      </a:r>
                      <a:endParaRPr lang="es-MX" sz="1000">
                        <a:effectLst/>
                      </a:endParaRPr>
                    </a:p>
                    <a:p>
                      <a:pPr algn="just">
                        <a:lnSpc>
                          <a:spcPct val="115000"/>
                        </a:lnSpc>
                        <a:spcAft>
                          <a:spcPts val="0"/>
                        </a:spcAft>
                      </a:pPr>
                      <a:r>
                        <a:rPr lang="en-US" sz="1100">
                          <a:effectLst/>
                        </a:rPr>
                        <a:t>YOU</a:t>
                      </a:r>
                      <a:endParaRPr lang="es-MX" sz="1000">
                        <a:effectLst/>
                      </a:endParaRPr>
                    </a:p>
                    <a:p>
                      <a:pPr algn="just">
                        <a:lnSpc>
                          <a:spcPct val="115000"/>
                        </a:lnSpc>
                        <a:spcAft>
                          <a:spcPts val="0"/>
                        </a:spcAft>
                      </a:pPr>
                      <a:r>
                        <a:rPr lang="en-US" sz="1100">
                          <a:effectLst/>
                        </a:rPr>
                        <a:t>HE SHE IT   didn´t walked all day.</a:t>
                      </a:r>
                      <a:endParaRPr lang="es-MX" sz="1000">
                        <a:effectLst/>
                      </a:endParaRPr>
                    </a:p>
                    <a:p>
                      <a:pPr algn="just">
                        <a:lnSpc>
                          <a:spcPct val="115000"/>
                        </a:lnSpc>
                        <a:spcAft>
                          <a:spcPts val="0"/>
                        </a:spcAft>
                      </a:pPr>
                      <a:r>
                        <a:rPr lang="en-US" sz="1100">
                          <a:effectLst/>
                        </a:rPr>
                        <a:t>WE THEY</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c>
                  <a:txBody>
                    <a:bodyPr/>
                    <a:lstStyle/>
                    <a:p>
                      <a:pPr algn="just">
                        <a:lnSpc>
                          <a:spcPct val="115000"/>
                        </a:lnSpc>
                        <a:spcAft>
                          <a:spcPts val="0"/>
                        </a:spcAft>
                      </a:pPr>
                      <a:r>
                        <a:rPr lang="en-US" sz="1100">
                          <a:effectLst/>
                        </a:rPr>
                        <a:t> </a:t>
                      </a:r>
                      <a:endParaRPr lang="es-MX" sz="1000">
                        <a:effectLst/>
                      </a:endParaRPr>
                    </a:p>
                    <a:p>
                      <a:pPr algn="just">
                        <a:lnSpc>
                          <a:spcPct val="115000"/>
                        </a:lnSpc>
                        <a:spcAft>
                          <a:spcPts val="0"/>
                        </a:spcAft>
                      </a:pPr>
                      <a:r>
                        <a:rPr lang="en-US" sz="1100">
                          <a:effectLst/>
                        </a:rPr>
                        <a:t>            I</a:t>
                      </a:r>
                      <a:endParaRPr lang="es-MX" sz="1000">
                        <a:effectLst/>
                      </a:endParaRPr>
                    </a:p>
                    <a:p>
                      <a:pPr algn="just">
                        <a:lnSpc>
                          <a:spcPct val="115000"/>
                        </a:lnSpc>
                        <a:spcAft>
                          <a:spcPts val="0"/>
                        </a:spcAft>
                      </a:pPr>
                      <a:r>
                        <a:rPr lang="en-US" sz="1100">
                          <a:effectLst/>
                        </a:rPr>
                        <a:t>Did      YOU</a:t>
                      </a:r>
                      <a:endParaRPr lang="es-MX" sz="1000">
                        <a:effectLst/>
                      </a:endParaRPr>
                    </a:p>
                    <a:p>
                      <a:pPr algn="just">
                        <a:lnSpc>
                          <a:spcPct val="115000"/>
                        </a:lnSpc>
                        <a:spcAft>
                          <a:spcPts val="0"/>
                        </a:spcAft>
                      </a:pPr>
                      <a:r>
                        <a:rPr lang="en-US" sz="1100">
                          <a:effectLst/>
                        </a:rPr>
                        <a:t>         HE SHE IT      walk all day?</a:t>
                      </a:r>
                      <a:endParaRPr lang="es-MX" sz="1000">
                        <a:effectLst/>
                      </a:endParaRPr>
                    </a:p>
                    <a:p>
                      <a:pPr algn="just">
                        <a:lnSpc>
                          <a:spcPct val="115000"/>
                        </a:lnSpc>
                        <a:spcAft>
                          <a:spcPts val="0"/>
                        </a:spcAft>
                      </a:pPr>
                      <a:r>
                        <a:rPr lang="en-US" sz="1100">
                          <a:effectLst/>
                        </a:rPr>
                        <a:t>         WE THEY</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r>
              <a:tr h="1133475">
                <a:tc>
                  <a:txBody>
                    <a:bodyPr/>
                    <a:lstStyle/>
                    <a:p>
                      <a:pPr algn="just">
                        <a:lnSpc>
                          <a:spcPct val="115000"/>
                        </a:lnSpc>
                        <a:spcAft>
                          <a:spcPts val="0"/>
                        </a:spcAft>
                      </a:pPr>
                      <a:r>
                        <a:rPr lang="en-US" sz="1100">
                          <a:effectLst/>
                        </a:rPr>
                        <a:t>IRREGULAR</a:t>
                      </a:r>
                      <a:endParaRPr lang="es-MX" sz="1000">
                        <a:effectLst/>
                      </a:endParaRPr>
                    </a:p>
                    <a:p>
                      <a:pPr algn="just">
                        <a:lnSpc>
                          <a:spcPct val="115000"/>
                        </a:lnSpc>
                        <a:spcAft>
                          <a:spcPts val="0"/>
                        </a:spcAft>
                      </a:pPr>
                      <a:r>
                        <a:rPr lang="en-US" sz="1100">
                          <a:effectLst/>
                        </a:rPr>
                        <a:t>I</a:t>
                      </a:r>
                      <a:endParaRPr lang="es-MX" sz="1000">
                        <a:effectLst/>
                      </a:endParaRPr>
                    </a:p>
                    <a:p>
                      <a:pPr algn="just">
                        <a:lnSpc>
                          <a:spcPct val="115000"/>
                        </a:lnSpc>
                        <a:spcAft>
                          <a:spcPts val="0"/>
                        </a:spcAft>
                      </a:pPr>
                      <a:r>
                        <a:rPr lang="en-US" sz="1100">
                          <a:effectLst/>
                        </a:rPr>
                        <a:t>YOU</a:t>
                      </a:r>
                      <a:endParaRPr lang="es-MX" sz="1000">
                        <a:effectLst/>
                      </a:endParaRPr>
                    </a:p>
                    <a:p>
                      <a:pPr algn="just">
                        <a:lnSpc>
                          <a:spcPct val="115000"/>
                        </a:lnSpc>
                        <a:spcAft>
                          <a:spcPts val="0"/>
                        </a:spcAft>
                      </a:pPr>
                      <a:r>
                        <a:rPr lang="en-US" sz="1100">
                          <a:effectLst/>
                        </a:rPr>
                        <a:t>HE SHE IT      said.</a:t>
                      </a:r>
                      <a:endParaRPr lang="es-MX" sz="1000">
                        <a:effectLst/>
                      </a:endParaRPr>
                    </a:p>
                    <a:p>
                      <a:pPr algn="just">
                        <a:lnSpc>
                          <a:spcPct val="115000"/>
                        </a:lnSpc>
                        <a:spcAft>
                          <a:spcPts val="0"/>
                        </a:spcAft>
                      </a:pPr>
                      <a:r>
                        <a:rPr lang="en-US" sz="1100">
                          <a:effectLst/>
                        </a:rPr>
                        <a:t>WE THEY</a:t>
                      </a:r>
                      <a:endParaRPr lang="es-MX" sz="1000">
                        <a:effectLst/>
                      </a:endParaRPr>
                    </a:p>
                    <a:p>
                      <a:pPr algn="just">
                        <a:lnSpc>
                          <a:spcPct val="115000"/>
                        </a:lnSpc>
                        <a:spcAft>
                          <a:spcPts val="0"/>
                        </a:spcAft>
                      </a:pPr>
                      <a:r>
                        <a:rPr lang="en-US" sz="11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c>
                  <a:txBody>
                    <a:bodyPr/>
                    <a:lstStyle/>
                    <a:p>
                      <a:pPr algn="just">
                        <a:lnSpc>
                          <a:spcPct val="115000"/>
                        </a:lnSpc>
                        <a:spcAft>
                          <a:spcPts val="0"/>
                        </a:spcAft>
                      </a:pPr>
                      <a:r>
                        <a:rPr lang="en-US" sz="1100">
                          <a:effectLst/>
                        </a:rPr>
                        <a:t> </a:t>
                      </a:r>
                      <a:endParaRPr lang="es-MX" sz="1000">
                        <a:effectLst/>
                      </a:endParaRPr>
                    </a:p>
                    <a:p>
                      <a:pPr algn="just">
                        <a:lnSpc>
                          <a:spcPct val="115000"/>
                        </a:lnSpc>
                        <a:spcAft>
                          <a:spcPts val="0"/>
                        </a:spcAft>
                      </a:pPr>
                      <a:r>
                        <a:rPr lang="en-US" sz="1100">
                          <a:effectLst/>
                        </a:rPr>
                        <a:t>I</a:t>
                      </a:r>
                      <a:endParaRPr lang="es-MX" sz="1000">
                        <a:effectLst/>
                      </a:endParaRPr>
                    </a:p>
                    <a:p>
                      <a:pPr algn="just">
                        <a:lnSpc>
                          <a:spcPct val="115000"/>
                        </a:lnSpc>
                        <a:spcAft>
                          <a:spcPts val="0"/>
                        </a:spcAft>
                      </a:pPr>
                      <a:r>
                        <a:rPr lang="en-US" sz="1100">
                          <a:effectLst/>
                        </a:rPr>
                        <a:t>YOU</a:t>
                      </a:r>
                      <a:endParaRPr lang="es-MX" sz="1000">
                        <a:effectLst/>
                      </a:endParaRPr>
                    </a:p>
                    <a:p>
                      <a:pPr algn="just">
                        <a:lnSpc>
                          <a:spcPct val="115000"/>
                        </a:lnSpc>
                        <a:spcAft>
                          <a:spcPts val="0"/>
                        </a:spcAft>
                      </a:pPr>
                      <a:r>
                        <a:rPr lang="en-US" sz="1100">
                          <a:effectLst/>
                        </a:rPr>
                        <a:t>HE SHE IT       didn´t say.</a:t>
                      </a:r>
                      <a:endParaRPr lang="es-MX" sz="1000">
                        <a:effectLst/>
                      </a:endParaRPr>
                    </a:p>
                    <a:p>
                      <a:pPr algn="just">
                        <a:lnSpc>
                          <a:spcPct val="115000"/>
                        </a:lnSpc>
                        <a:spcAft>
                          <a:spcPts val="0"/>
                        </a:spcAft>
                      </a:pPr>
                      <a:r>
                        <a:rPr lang="en-US" sz="1100">
                          <a:effectLst/>
                        </a:rPr>
                        <a:t>WE THEY</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c>
                  <a:txBody>
                    <a:bodyPr/>
                    <a:lstStyle/>
                    <a:p>
                      <a:pPr algn="just">
                        <a:lnSpc>
                          <a:spcPct val="115000"/>
                        </a:lnSpc>
                        <a:spcAft>
                          <a:spcPts val="0"/>
                        </a:spcAft>
                      </a:pPr>
                      <a:r>
                        <a:rPr lang="en-US" sz="1100">
                          <a:effectLst/>
                        </a:rPr>
                        <a:t> </a:t>
                      </a:r>
                      <a:endParaRPr lang="es-MX" sz="1000">
                        <a:effectLst/>
                      </a:endParaRPr>
                    </a:p>
                    <a:p>
                      <a:pPr algn="just">
                        <a:lnSpc>
                          <a:spcPct val="115000"/>
                        </a:lnSpc>
                        <a:spcAft>
                          <a:spcPts val="0"/>
                        </a:spcAft>
                      </a:pPr>
                      <a:r>
                        <a:rPr lang="en-US" sz="1100">
                          <a:effectLst/>
                        </a:rPr>
                        <a:t>            I</a:t>
                      </a:r>
                      <a:endParaRPr lang="es-MX" sz="1000">
                        <a:effectLst/>
                      </a:endParaRPr>
                    </a:p>
                    <a:p>
                      <a:pPr algn="just">
                        <a:lnSpc>
                          <a:spcPct val="115000"/>
                        </a:lnSpc>
                        <a:spcAft>
                          <a:spcPts val="0"/>
                        </a:spcAft>
                      </a:pPr>
                      <a:r>
                        <a:rPr lang="en-US" sz="1100">
                          <a:effectLst/>
                        </a:rPr>
                        <a:t>Did      YOU</a:t>
                      </a:r>
                      <a:endParaRPr lang="es-MX" sz="1000">
                        <a:effectLst/>
                      </a:endParaRPr>
                    </a:p>
                    <a:p>
                      <a:pPr algn="just">
                        <a:lnSpc>
                          <a:spcPct val="115000"/>
                        </a:lnSpc>
                        <a:spcAft>
                          <a:spcPts val="0"/>
                        </a:spcAft>
                      </a:pPr>
                      <a:r>
                        <a:rPr lang="en-US" sz="1100">
                          <a:effectLst/>
                        </a:rPr>
                        <a:t>         HE SHE IT      say?</a:t>
                      </a:r>
                      <a:endParaRPr lang="es-MX" sz="1000">
                        <a:effectLst/>
                      </a:endParaRPr>
                    </a:p>
                    <a:p>
                      <a:pPr algn="just">
                        <a:lnSpc>
                          <a:spcPct val="115000"/>
                        </a:lnSpc>
                        <a:spcAft>
                          <a:spcPts val="0"/>
                        </a:spcAft>
                      </a:pPr>
                      <a:r>
                        <a:rPr lang="en-US" sz="1100">
                          <a:effectLst/>
                        </a:rPr>
                        <a:t>         WE THEY</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r>
              <a:tr h="1322387">
                <a:tc>
                  <a:txBody>
                    <a:bodyPr/>
                    <a:lstStyle/>
                    <a:p>
                      <a:pPr algn="just">
                        <a:lnSpc>
                          <a:spcPct val="115000"/>
                        </a:lnSpc>
                        <a:spcAft>
                          <a:spcPts val="0"/>
                        </a:spcAft>
                      </a:pPr>
                      <a:r>
                        <a:rPr lang="en-US" sz="11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c>
                  <a:txBody>
                    <a:bodyPr/>
                    <a:lstStyle/>
                    <a:p>
                      <a:pPr algn="just">
                        <a:lnSpc>
                          <a:spcPct val="115000"/>
                        </a:lnSpc>
                        <a:spcAft>
                          <a:spcPts val="0"/>
                        </a:spcAft>
                      </a:pPr>
                      <a:r>
                        <a:rPr lang="en-US" sz="11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c>
                  <a:txBody>
                    <a:bodyPr/>
                    <a:lstStyle/>
                    <a:p>
                      <a:pPr algn="just">
                        <a:lnSpc>
                          <a:spcPct val="115000"/>
                        </a:lnSpc>
                        <a:spcAft>
                          <a:spcPts val="0"/>
                        </a:spcAft>
                      </a:pPr>
                      <a:r>
                        <a:rPr lang="en-US" sz="1100" dirty="0">
                          <a:effectLst/>
                        </a:rPr>
                        <a:t>SHORT ANSWERS</a:t>
                      </a:r>
                      <a:endParaRPr lang="es-MX" sz="1000" dirty="0">
                        <a:effectLst/>
                      </a:endParaRPr>
                    </a:p>
                    <a:p>
                      <a:pPr algn="just">
                        <a:lnSpc>
                          <a:spcPct val="115000"/>
                        </a:lnSpc>
                        <a:spcAft>
                          <a:spcPts val="0"/>
                        </a:spcAft>
                      </a:pPr>
                      <a:r>
                        <a:rPr lang="en-US" sz="1100" dirty="0">
                          <a:effectLst/>
                        </a:rPr>
                        <a:t>Yes, I,YOU,HE SHE IT, WE THEY</a:t>
                      </a:r>
                      <a:endParaRPr lang="es-MX" sz="1000" dirty="0">
                        <a:effectLst/>
                      </a:endParaRPr>
                    </a:p>
                    <a:p>
                      <a:pPr algn="just">
                        <a:lnSpc>
                          <a:spcPct val="115000"/>
                        </a:lnSpc>
                        <a:spcAft>
                          <a:spcPts val="0"/>
                        </a:spcAft>
                      </a:pPr>
                      <a:r>
                        <a:rPr lang="en-US" sz="1100" dirty="0">
                          <a:effectLst/>
                        </a:rPr>
                        <a:t>Did.</a:t>
                      </a:r>
                      <a:endParaRPr lang="es-MX" sz="1000" dirty="0">
                        <a:effectLst/>
                      </a:endParaRPr>
                    </a:p>
                    <a:p>
                      <a:pPr algn="just">
                        <a:lnSpc>
                          <a:spcPct val="115000"/>
                        </a:lnSpc>
                        <a:spcAft>
                          <a:spcPts val="0"/>
                        </a:spcAft>
                      </a:pPr>
                      <a:r>
                        <a:rPr lang="en-US" sz="1100" dirty="0">
                          <a:effectLst/>
                        </a:rPr>
                        <a:t>No, I,YOU,HE SHE IT, WE THEY</a:t>
                      </a:r>
                      <a:endParaRPr lang="es-MX" sz="1000" dirty="0">
                        <a:effectLst/>
                      </a:endParaRPr>
                    </a:p>
                    <a:p>
                      <a:pPr algn="just">
                        <a:lnSpc>
                          <a:spcPct val="115000"/>
                        </a:lnSpc>
                        <a:spcAft>
                          <a:spcPts val="0"/>
                        </a:spcAft>
                      </a:pPr>
                      <a:r>
                        <a:rPr lang="en-US" sz="1100" dirty="0">
                          <a:effectLst/>
                        </a:rPr>
                        <a:t>Didn´t. </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602" marR="61602" marT="0" marB="0"/>
                </a:tc>
              </a:tr>
            </a:tbl>
          </a:graphicData>
        </a:graphic>
      </p:graphicFrame>
    </p:spTree>
    <p:extLst>
      <p:ext uri="{BB962C8B-B14F-4D97-AF65-F5344CB8AC3E}">
        <p14:creationId xmlns:p14="http://schemas.microsoft.com/office/powerpoint/2010/main" val="3073936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29142" y="819150"/>
            <a:ext cx="8915400" cy="3947160"/>
          </a:xfrm>
        </p:spPr>
        <p:txBody>
          <a:bodyPr>
            <a:normAutofit/>
          </a:bodyPr>
          <a:lstStyle/>
          <a:p>
            <a:pPr marL="0" lvl="0" indent="0" defTabSz="914400" eaLnBrk="0" fontAlgn="base" hangingPunct="0">
              <a:spcBef>
                <a:spcPct val="0"/>
              </a:spcBef>
              <a:spcAft>
                <a:spcPct val="0"/>
              </a:spcAft>
              <a:buClrTx/>
              <a:buNone/>
            </a:pPr>
            <a:r>
              <a:rPr lang="en-US" altLang="es-MX" b="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We add </a:t>
            </a:r>
            <a:r>
              <a:rPr lang="en-US" altLang="es-MX" dirty="0">
                <a:solidFill>
                  <a:schemeClr val="tx1"/>
                </a:solidFill>
                <a:latin typeface="Calibri" panose="020F0502020204030204" pitchFamily="34" charset="0"/>
                <a:ea typeface="Calibri" panose="020F0502020204030204" pitchFamily="34" charset="0"/>
                <a:cs typeface="Times New Roman" panose="02020603050405020304" pitchFamily="18" charset="0"/>
              </a:rPr>
              <a:t>–</a:t>
            </a:r>
            <a:r>
              <a:rPr lang="en-US" altLang="es-MX" dirty="0" err="1">
                <a:solidFill>
                  <a:schemeClr val="tx1"/>
                </a:solidFill>
                <a:latin typeface="Arial Narrow" panose="020B0606020202030204" pitchFamily="34" charset="0"/>
                <a:ea typeface="Calibri" panose="020F0502020204030204" pitchFamily="34" charset="0"/>
                <a:cs typeface="Times New Roman" panose="02020603050405020304" pitchFamily="18" charset="0"/>
              </a:rPr>
              <a:t>ed</a:t>
            </a: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 to regular verbs to form the past simple. Example: work-worked, walk-walked, play-played.</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Notice the spelling rules for other regular verbs.</a:t>
            </a:r>
            <a:endParaRPr lang="es-MX" altLang="es-MX" sz="1100" dirty="0">
              <a:solidFill>
                <a:schemeClr val="tx1"/>
              </a:solidFill>
            </a:endParaRPr>
          </a:p>
          <a:p>
            <a:pPr marL="0" lvl="0" indent="0" defTabSz="914400" eaLnBrk="0" fontAlgn="base" hangingPunct="0">
              <a:spcBef>
                <a:spcPct val="0"/>
              </a:spcBef>
              <a:spcAft>
                <a:spcPct val="0"/>
              </a:spcAft>
              <a:buClrTx/>
              <a:buFontTx/>
              <a:buChar char="•"/>
            </a:pP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For verbs ending in -e, we add </a:t>
            </a:r>
            <a:r>
              <a:rPr lang="en-US" altLang="es-MX" dirty="0">
                <a:solidFill>
                  <a:schemeClr val="tx1"/>
                </a:solidFill>
                <a:latin typeface="Calibri" panose="020F0502020204030204" pitchFamily="34" charset="0"/>
                <a:ea typeface="Calibri" panose="020F0502020204030204" pitchFamily="34" charset="0"/>
                <a:cs typeface="Times New Roman" panose="02020603050405020304" pitchFamily="18" charset="0"/>
              </a:rPr>
              <a:t>–</a:t>
            </a: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d: die- died.</a:t>
            </a:r>
            <a:endParaRPr lang="es-MX" altLang="es-MX" sz="1100" dirty="0">
              <a:solidFill>
                <a:schemeClr val="tx1"/>
              </a:solidFill>
            </a:endParaRPr>
          </a:p>
          <a:p>
            <a:pPr marL="0" lvl="0" indent="0" defTabSz="914400" eaLnBrk="0" fontAlgn="base" hangingPunct="0">
              <a:spcBef>
                <a:spcPct val="0"/>
              </a:spcBef>
              <a:spcAft>
                <a:spcPct val="0"/>
              </a:spcAft>
              <a:buClrTx/>
              <a:buFontTx/>
              <a:buChar char="•"/>
            </a:pP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For verbs ending in </a:t>
            </a:r>
            <a:r>
              <a:rPr lang="en-US" altLang="es-MX" dirty="0">
                <a:solidFill>
                  <a:schemeClr val="tx1"/>
                </a:solidFill>
                <a:latin typeface="Calibri" panose="020F0502020204030204" pitchFamily="34" charset="0"/>
                <a:ea typeface="Calibri" panose="020F0502020204030204" pitchFamily="34" charset="0"/>
                <a:cs typeface="Times New Roman" panose="02020603050405020304" pitchFamily="18" charset="0"/>
              </a:rPr>
              <a:t>–</a:t>
            </a: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y, we change the </a:t>
            </a:r>
            <a:r>
              <a:rPr lang="en-US" altLang="es-MX" dirty="0">
                <a:solidFill>
                  <a:schemeClr val="tx1"/>
                </a:solidFill>
                <a:latin typeface="Calibri" panose="020F0502020204030204" pitchFamily="34" charset="0"/>
                <a:ea typeface="Calibri" panose="020F0502020204030204" pitchFamily="34" charset="0"/>
                <a:cs typeface="Times New Roman" panose="02020603050405020304" pitchFamily="18" charset="0"/>
              </a:rPr>
              <a:t>–</a:t>
            </a: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y to I and add </a:t>
            </a:r>
            <a:r>
              <a:rPr lang="en-US" altLang="es-MX" dirty="0">
                <a:solidFill>
                  <a:schemeClr val="tx1"/>
                </a:solidFill>
                <a:latin typeface="Calibri" panose="020F0502020204030204" pitchFamily="34" charset="0"/>
                <a:ea typeface="Calibri" panose="020F0502020204030204" pitchFamily="34" charset="0"/>
                <a:cs typeface="Times New Roman" panose="02020603050405020304" pitchFamily="18" charset="0"/>
              </a:rPr>
              <a:t>–</a:t>
            </a:r>
            <a:r>
              <a:rPr lang="en-US" altLang="es-MX" dirty="0" err="1">
                <a:solidFill>
                  <a:schemeClr val="tx1"/>
                </a:solidFill>
                <a:latin typeface="Arial Narrow" panose="020B0606020202030204" pitchFamily="34" charset="0"/>
                <a:ea typeface="Calibri" panose="020F0502020204030204" pitchFamily="34" charset="0"/>
                <a:cs typeface="Times New Roman" panose="02020603050405020304" pitchFamily="18" charset="0"/>
              </a:rPr>
              <a:t>ed</a:t>
            </a: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 try-tried, cry-cried, study-studied.</a:t>
            </a:r>
            <a:endParaRPr lang="es-MX" altLang="es-MX" sz="1100" dirty="0">
              <a:solidFill>
                <a:schemeClr val="tx1"/>
              </a:solidFill>
            </a:endParaRPr>
          </a:p>
          <a:p>
            <a:pPr marL="0" lvl="0" indent="0" defTabSz="914400" eaLnBrk="0" fontAlgn="base" hangingPunct="0">
              <a:spcBef>
                <a:spcPct val="0"/>
              </a:spcBef>
              <a:spcAft>
                <a:spcPct val="0"/>
              </a:spcAft>
              <a:buClrTx/>
              <a:buFontTx/>
              <a:buChar char="•"/>
            </a:pP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For verbs ending in vowel </a:t>
            </a:r>
            <a:r>
              <a:rPr lang="en-US" altLang="es-MX" dirty="0">
                <a:solidFill>
                  <a:srgbClr val="545454"/>
                </a:solidFill>
                <a:latin typeface="Arial Narrow" panose="020B0606020202030204" pitchFamily="34" charset="0"/>
                <a:ea typeface="Calibri" panose="020F0502020204030204" pitchFamily="34" charset="0"/>
                <a:cs typeface="Arial" panose="020B0604020202020204" pitchFamily="34" charset="0"/>
              </a:rPr>
              <a:t>+ </a:t>
            </a: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consonant (not -w, -x or </a:t>
            </a:r>
            <a:r>
              <a:rPr lang="en-US" altLang="es-MX" dirty="0">
                <a:solidFill>
                  <a:schemeClr val="tx1"/>
                </a:solidFill>
                <a:latin typeface="Calibri" panose="020F0502020204030204" pitchFamily="34" charset="0"/>
                <a:ea typeface="Calibri" panose="020F0502020204030204" pitchFamily="34" charset="0"/>
                <a:cs typeface="Times New Roman" panose="02020603050405020304" pitchFamily="18" charset="0"/>
              </a:rPr>
              <a:t>–</a:t>
            </a: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y), we double the consonant: stop- sto</a:t>
            </a:r>
            <a:r>
              <a:rPr lang="en-US" altLang="es-MX" b="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pp</a:t>
            </a: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ed.</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Some verbs have an irregular affirmative form in the past simple: </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Be- was/were, do-did, go-went, drive-drove, know-knew, take-took. </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We use the auxiliary verb did/didn´t  to form negatives and questions.  Example: </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i="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Kirsten </a:t>
            </a:r>
            <a:r>
              <a:rPr lang="en-US" altLang="es-MX" b="1" i="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didn´t</a:t>
            </a:r>
            <a:r>
              <a:rPr lang="en-US" altLang="es-MX" i="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 go on the adventure</a:t>
            </a:r>
            <a:r>
              <a:rPr lang="en-US" altLang="es-MX" i="1" dirty="0" smtClean="0">
                <a:solidFill>
                  <a:schemeClr val="tx1"/>
                </a:solidFill>
                <a:latin typeface="Arial Narrow" panose="020B0606020202030204" pitchFamily="34" charset="0"/>
                <a:ea typeface="Calibri" panose="020F0502020204030204" pitchFamily="34" charset="0"/>
                <a:cs typeface="Times New Roman" panose="02020603050405020304" pitchFamily="18" charset="0"/>
              </a:rPr>
              <a:t>.</a:t>
            </a:r>
          </a:p>
          <a:p>
            <a:pPr marL="0" lvl="0" indent="0" defTabSz="914400" eaLnBrk="0" fontAlgn="base" hangingPunct="0">
              <a:spcBef>
                <a:spcPct val="0"/>
              </a:spcBef>
              <a:spcAft>
                <a:spcPct val="0"/>
              </a:spcAft>
              <a:buClrTx/>
              <a:buNone/>
            </a:pP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b="1" i="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Did</a:t>
            </a:r>
            <a:r>
              <a:rPr lang="en-US" altLang="es-MX" i="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 you live in Peru?  </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We also use did / didn´t to form short answers.  Example:</a:t>
            </a:r>
            <a:r>
              <a:rPr lang="en-US" altLang="es-MX" sz="1600" dirty="0">
                <a:solidFill>
                  <a:srgbClr val="222222"/>
                </a:solidFill>
                <a:latin typeface="Arial" panose="020B0604020202020204" pitchFamily="34" charset="0"/>
                <a:ea typeface="Calibri" panose="020F0502020204030204" pitchFamily="34" charset="0"/>
                <a:cs typeface="Arial" panose="020B0604020202020204" pitchFamily="34" charset="0"/>
              </a:rPr>
              <a:t> </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i="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Did you live in Peru?  Yes, I </a:t>
            </a:r>
            <a:r>
              <a:rPr lang="en-US" altLang="es-MX" b="1" i="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did. </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i="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Did Kirsten go on the adventure? No, she </a:t>
            </a:r>
            <a:r>
              <a:rPr lang="en-US" altLang="es-MX" b="1" i="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didn´t.  </a:t>
            </a:r>
            <a:endParaRPr lang="en-US" altLang="es-MX" sz="2800" dirty="0">
              <a:solidFill>
                <a:schemeClr val="tx1"/>
              </a:solidFill>
              <a:latin typeface="Arial" panose="020B0604020202020204" pitchFamily="34" charset="0"/>
            </a:endParaRPr>
          </a:p>
          <a:p>
            <a:endParaRPr lang="es-MX" dirty="0"/>
          </a:p>
        </p:txBody>
      </p:sp>
      <p:pic>
        <p:nvPicPr>
          <p:cNvPr id="12289" name="Imagen 33" descr="https://encrypted-tbn2.gstatic.com/images?q=tbn:ANd9GcRKMUg1SyHOAZSOStSYU-LHJKbs8u66af0iq4wE1xmPkS_gtPXx">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12150" y="3448215"/>
            <a:ext cx="3543300" cy="229711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33431788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2289"/>
                                        </p:tgtEl>
                                        <p:attrNameLst>
                                          <p:attrName>style.visibility</p:attrName>
                                        </p:attrNameLst>
                                      </p:cBhvr>
                                      <p:to>
                                        <p:strVal val="visible"/>
                                      </p:to>
                                    </p:set>
                                    <p:animEffect transition="in" filter="circle(in)">
                                      <p:cBhvr>
                                        <p:cTn id="7" dur="2000"/>
                                        <p:tgtEl>
                                          <p:spTgt spid="1228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inVertical)">
                                      <p:cBhvr>
                                        <p:cTn id="15" dur="500"/>
                                        <p:tgtEl>
                                          <p:spTgt spid="3">
                                            <p:txEl>
                                              <p:pRg st="1" end="1"/>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500"/>
                                        <p:tgtEl>
                                          <p:spTgt spid="3">
                                            <p:txEl>
                                              <p:pRg st="2" end="2"/>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arn(inVertical)">
                                      <p:cBhvr>
                                        <p:cTn id="21" dur="500"/>
                                        <p:tgtEl>
                                          <p:spTgt spid="3">
                                            <p:txEl>
                                              <p:pRg st="3" end="3"/>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arn(inVertical)">
                                      <p:cBhvr>
                                        <p:cTn id="24" dur="500"/>
                                        <p:tgtEl>
                                          <p:spTgt spid="3">
                                            <p:txEl>
                                              <p:pRg st="4" end="4"/>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par>
                                <p:cTn id="28" presetID="16" presetClass="entr" presetSubtype="21"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barn(inVertical)">
                                      <p:cBhvr>
                                        <p:cTn id="30" dur="500"/>
                                        <p:tgtEl>
                                          <p:spTgt spid="3">
                                            <p:txEl>
                                              <p:pRg st="6" end="6"/>
                                            </p:txEl>
                                          </p:spTgt>
                                        </p:tgtEl>
                                      </p:cBhvr>
                                    </p:animEffect>
                                  </p:childTnLst>
                                </p:cTn>
                              </p:par>
                              <p:par>
                                <p:cTn id="31" presetID="16" presetClass="entr" presetSubtype="21"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barn(inVertical)">
                                      <p:cBhvr>
                                        <p:cTn id="33" dur="500"/>
                                        <p:tgtEl>
                                          <p:spTgt spid="3">
                                            <p:txEl>
                                              <p:pRg st="7" end="7"/>
                                            </p:txEl>
                                          </p:spTgt>
                                        </p:tgtEl>
                                      </p:cBhvr>
                                    </p:animEffect>
                                  </p:childTnLst>
                                </p:cTn>
                              </p:par>
                              <p:par>
                                <p:cTn id="34" presetID="16" presetClass="entr" presetSubtype="21" fill="hold"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barn(inVertical)">
                                      <p:cBhvr>
                                        <p:cTn id="36" dur="500"/>
                                        <p:tgtEl>
                                          <p:spTgt spid="3">
                                            <p:txEl>
                                              <p:pRg st="8" end="8"/>
                                            </p:txEl>
                                          </p:spTgt>
                                        </p:tgtEl>
                                      </p:cBhvr>
                                    </p:animEffect>
                                  </p:childTnLst>
                                </p:cTn>
                              </p:par>
                              <p:par>
                                <p:cTn id="37" presetID="16" presetClass="entr" presetSubtype="21"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barn(inVertical)">
                                      <p:cBhvr>
                                        <p:cTn id="39" dur="500"/>
                                        <p:tgtEl>
                                          <p:spTgt spid="3">
                                            <p:txEl>
                                              <p:pRg st="10" end="10"/>
                                            </p:txEl>
                                          </p:spTgt>
                                        </p:tgtEl>
                                      </p:cBhvr>
                                    </p:animEffect>
                                  </p:childTnLst>
                                </p:cTn>
                              </p:par>
                              <p:par>
                                <p:cTn id="40" presetID="16" presetClass="entr" presetSubtype="21" fill="hold"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barn(inVertical)">
                                      <p:cBhvr>
                                        <p:cTn id="42" dur="500"/>
                                        <p:tgtEl>
                                          <p:spTgt spid="3">
                                            <p:txEl>
                                              <p:pRg st="11" end="11"/>
                                            </p:txEl>
                                          </p:spTgt>
                                        </p:tgtEl>
                                      </p:cBhvr>
                                    </p:animEffect>
                                  </p:childTnLst>
                                </p:cTn>
                              </p:par>
                              <p:par>
                                <p:cTn id="43" presetID="16" presetClass="entr" presetSubtype="21" fill="hold"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barn(inVertical)">
                                      <p:cBhvr>
                                        <p:cTn id="45" dur="500"/>
                                        <p:tgtEl>
                                          <p:spTgt spid="3">
                                            <p:txEl>
                                              <p:pRg st="12" end="12"/>
                                            </p:txEl>
                                          </p:spTgt>
                                        </p:tgtEl>
                                      </p:cBhvr>
                                    </p:animEffect>
                                  </p:childTnLst>
                                </p:cTn>
                              </p:par>
                              <p:par>
                                <p:cTn id="46" presetID="16" presetClass="entr" presetSubtype="21" fill="hold" nodeType="withEffect">
                                  <p:stCondLst>
                                    <p:cond delay="0"/>
                                  </p:stCondLst>
                                  <p:childTnLst>
                                    <p:set>
                                      <p:cBhvr>
                                        <p:cTn id="47" dur="1" fill="hold">
                                          <p:stCondLst>
                                            <p:cond delay="0"/>
                                          </p:stCondLst>
                                        </p:cTn>
                                        <p:tgtEl>
                                          <p:spTgt spid="3">
                                            <p:txEl>
                                              <p:pRg st="13" end="13"/>
                                            </p:txEl>
                                          </p:spTgt>
                                        </p:tgtEl>
                                        <p:attrNameLst>
                                          <p:attrName>style.visibility</p:attrName>
                                        </p:attrNameLst>
                                      </p:cBhvr>
                                      <p:to>
                                        <p:strVal val="visible"/>
                                      </p:to>
                                    </p:set>
                                    <p:animEffect transition="in" filter="barn(inVertical)">
                                      <p:cBhvr>
                                        <p:cTn id="48"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SUMMARY. </a:t>
            </a:r>
            <a:endParaRPr lang="es-MX" dirty="0"/>
          </a:p>
        </p:txBody>
      </p:sp>
      <p:sp>
        <p:nvSpPr>
          <p:cNvPr id="3" name="Marcador de contenido 2"/>
          <p:cNvSpPr>
            <a:spLocks noGrp="1"/>
          </p:cNvSpPr>
          <p:nvPr>
            <p:ph idx="1"/>
          </p:nvPr>
        </p:nvSpPr>
        <p:spPr>
          <a:xfrm>
            <a:off x="2592925" y="1630680"/>
            <a:ext cx="8915400" cy="3777622"/>
          </a:xfrm>
        </p:spPr>
        <p:txBody>
          <a:bodyPr>
            <a:normAutofit fontScale="70000" lnSpcReduction="20000"/>
          </a:bodyPr>
          <a:lstStyle/>
          <a:p>
            <a:pPr marL="0" lvl="0" indent="0" defTabSz="914400" eaLnBrk="0" fontAlgn="base" hangingPunct="0">
              <a:spcBef>
                <a:spcPct val="0"/>
              </a:spcBef>
              <a:spcAft>
                <a:spcPct val="0"/>
              </a:spcAft>
              <a:buClrTx/>
              <a:buNone/>
            </a:pPr>
            <a:r>
              <a:rPr lang="en-US" altLang="es-MX" b="1" dirty="0">
                <a:solidFill>
                  <a:schemeClr val="tx1"/>
                </a:solidFill>
                <a:latin typeface="Arial" panose="020B0604020202020204" pitchFamily="34" charset="0"/>
                <a:ea typeface="Times New Roman" panose="02020603050405020304" pitchFamily="18" charset="0"/>
                <a:cs typeface="Arial" panose="020B0604020202020204" pitchFamily="34" charset="0"/>
              </a:rPr>
              <a:t>Completed Action in the Past </a:t>
            </a:r>
            <a:endParaRPr lang="es-MX" altLang="es-MX" b="1" dirty="0">
              <a:solidFill>
                <a:schemeClr val="tx1"/>
              </a:solidFill>
              <a:ea typeface="Times New Roman" panose="02020603050405020304" pitchFamily="18" charset="0"/>
            </a:endParaRPr>
          </a:p>
          <a:p>
            <a:pPr marL="0" lvl="0" indent="0" defTabSz="914400" eaLnBrk="0" fontAlgn="base" hangingPunct="0">
              <a:spcBef>
                <a:spcPct val="0"/>
              </a:spcBef>
              <a:spcAft>
                <a:spcPct val="0"/>
              </a:spcAft>
              <a:buClrTx/>
              <a:buNone/>
            </a:pPr>
            <a:endParaRPr lang="es-MX" altLang="es-MX" sz="2400" dirty="0">
              <a:solidFill>
                <a:schemeClr val="tx1"/>
              </a:solidFill>
              <a:latin typeface="Arial" panose="020B0604020202020204" pitchFamily="34" charset="0"/>
            </a:endParaRPr>
          </a:p>
          <a:p>
            <a:endParaRPr lang="es-MX" dirty="0" smtClean="0"/>
          </a:p>
          <a:p>
            <a:r>
              <a:rPr lang="en-US" dirty="0"/>
              <a:t>Use the Simple Past to express the idea that an action started and finished at a specific time in the past. Sometimes, the speaker may not actually mention the specific time, but they do have one specific time in mind.</a:t>
            </a:r>
            <a:endParaRPr lang="es-MX" dirty="0"/>
          </a:p>
          <a:p>
            <a:r>
              <a:rPr lang="es-ES" b="1" dirty="0" err="1"/>
              <a:t>Examples</a:t>
            </a:r>
            <a:r>
              <a:rPr lang="es-ES" b="1" dirty="0"/>
              <a:t>:</a:t>
            </a:r>
            <a:endParaRPr lang="es-MX" dirty="0"/>
          </a:p>
          <a:p>
            <a:pPr lvl="0"/>
            <a:r>
              <a:rPr lang="en-US" dirty="0"/>
              <a:t>I </a:t>
            </a:r>
            <a:r>
              <a:rPr lang="en-US" b="1" dirty="0"/>
              <a:t>saw</a:t>
            </a:r>
            <a:r>
              <a:rPr lang="en-US" dirty="0"/>
              <a:t> a movie yesterday.</a:t>
            </a:r>
            <a:endParaRPr lang="es-MX" dirty="0"/>
          </a:p>
          <a:p>
            <a:pPr lvl="0"/>
            <a:r>
              <a:rPr lang="en-US" dirty="0"/>
              <a:t>I </a:t>
            </a:r>
            <a:r>
              <a:rPr lang="en-US" b="1" dirty="0"/>
              <a:t>didn't see</a:t>
            </a:r>
            <a:r>
              <a:rPr lang="en-US" dirty="0"/>
              <a:t> a play yesterday.</a:t>
            </a:r>
            <a:endParaRPr lang="es-MX" dirty="0"/>
          </a:p>
          <a:p>
            <a:pPr lvl="0"/>
            <a:r>
              <a:rPr lang="en-US" dirty="0"/>
              <a:t>Last year, I </a:t>
            </a:r>
            <a:r>
              <a:rPr lang="en-US" b="1" dirty="0"/>
              <a:t>traveled</a:t>
            </a:r>
            <a:r>
              <a:rPr lang="en-US" dirty="0"/>
              <a:t> to Japan.</a:t>
            </a:r>
            <a:endParaRPr lang="es-MX" dirty="0"/>
          </a:p>
          <a:p>
            <a:pPr lvl="0"/>
            <a:r>
              <a:rPr lang="en-US" dirty="0"/>
              <a:t>Last year, I </a:t>
            </a:r>
            <a:r>
              <a:rPr lang="en-US" b="1" dirty="0"/>
              <a:t>didn't travel</a:t>
            </a:r>
            <a:r>
              <a:rPr lang="en-US" dirty="0"/>
              <a:t> to Korea.</a:t>
            </a:r>
            <a:endParaRPr lang="es-MX" dirty="0"/>
          </a:p>
          <a:p>
            <a:pPr lvl="0"/>
            <a:r>
              <a:rPr lang="en-US" b="1" dirty="0"/>
              <a:t>Did</a:t>
            </a:r>
            <a:r>
              <a:rPr lang="en-US" dirty="0"/>
              <a:t> you </a:t>
            </a:r>
            <a:r>
              <a:rPr lang="en-US" b="1" dirty="0"/>
              <a:t>have</a:t>
            </a:r>
            <a:r>
              <a:rPr lang="en-US" dirty="0"/>
              <a:t> dinner last night? </a:t>
            </a:r>
            <a:endParaRPr lang="es-MX" dirty="0"/>
          </a:p>
          <a:p>
            <a:pPr lvl="0"/>
            <a:r>
              <a:rPr lang="es-MX" dirty="0" err="1"/>
              <a:t>She</a:t>
            </a:r>
            <a:r>
              <a:rPr lang="es-MX" dirty="0"/>
              <a:t> </a:t>
            </a:r>
            <a:r>
              <a:rPr lang="es-MX" b="1" dirty="0" err="1"/>
              <a:t>washed</a:t>
            </a:r>
            <a:r>
              <a:rPr lang="es-MX" dirty="0"/>
              <a:t> </a:t>
            </a:r>
            <a:r>
              <a:rPr lang="es-MX" dirty="0" err="1"/>
              <a:t>her</a:t>
            </a:r>
            <a:r>
              <a:rPr lang="es-MX" dirty="0"/>
              <a:t> car.</a:t>
            </a:r>
          </a:p>
          <a:p>
            <a:pPr lvl="0"/>
            <a:r>
              <a:rPr lang="en-US" dirty="0"/>
              <a:t>He </a:t>
            </a:r>
            <a:r>
              <a:rPr lang="en-US" b="1" dirty="0"/>
              <a:t>didn't wash</a:t>
            </a:r>
            <a:r>
              <a:rPr lang="en-US" dirty="0"/>
              <a:t> his car.</a:t>
            </a:r>
            <a:endParaRPr lang="es-MX" dirty="0"/>
          </a:p>
          <a:p>
            <a:endParaRPr lang="es-MX" dirty="0"/>
          </a:p>
        </p:txBody>
      </p:sp>
      <p:sp>
        <p:nvSpPr>
          <p:cNvPr id="5" name="Rectangle 3"/>
          <p:cNvSpPr>
            <a:spLocks noChangeArrowheads="1"/>
          </p:cNvSpPr>
          <p:nvPr/>
        </p:nvSpPr>
        <p:spPr bwMode="auto">
          <a:xfrm>
            <a:off x="0" y="9334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9" name="Imagen 30" descr="http://www.englishpage.com/images/verbs/simplepas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4160" y="1890490"/>
            <a:ext cx="2457450" cy="47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50443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r>
              <a:rPr lang="es-MX" altLang="es-MX" b="1" dirty="0">
                <a:solidFill>
                  <a:schemeClr val="tx1"/>
                </a:solidFill>
                <a:latin typeface="Arial" panose="020B0604020202020204" pitchFamily="34" charset="0"/>
                <a:ea typeface="Times New Roman" panose="02020603050405020304" pitchFamily="18" charset="0"/>
                <a:cs typeface="Arial" panose="020B0604020202020204" pitchFamily="34" charset="0"/>
              </a:rPr>
              <a:t>A Series of </a:t>
            </a:r>
            <a:r>
              <a:rPr lang="es-MX" altLang="es-MX" b="1" dirty="0" err="1">
                <a:solidFill>
                  <a:schemeClr val="tx1"/>
                </a:solidFill>
                <a:latin typeface="Arial" panose="020B0604020202020204" pitchFamily="34" charset="0"/>
                <a:ea typeface="Times New Roman" panose="02020603050405020304" pitchFamily="18" charset="0"/>
                <a:cs typeface="Arial" panose="020B0604020202020204" pitchFamily="34" charset="0"/>
              </a:rPr>
              <a:t>Completed</a:t>
            </a:r>
            <a:r>
              <a:rPr lang="es-MX" altLang="es-MX" b="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es-MX" altLang="es-MX" b="1" dirty="0" err="1">
                <a:solidFill>
                  <a:schemeClr val="tx1"/>
                </a:solidFill>
                <a:latin typeface="Arial" panose="020B0604020202020204" pitchFamily="34" charset="0"/>
                <a:ea typeface="Times New Roman" panose="02020603050405020304" pitchFamily="18" charset="0"/>
                <a:cs typeface="Arial" panose="020B0604020202020204" pitchFamily="34" charset="0"/>
              </a:rPr>
              <a:t>Actions</a:t>
            </a:r>
            <a:r>
              <a:rPr lang="es-MX" altLang="es-MX" b="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es-MX" altLang="es-MX" b="1" dirty="0">
                <a:solidFill>
                  <a:schemeClr val="tx1"/>
                </a:solidFill>
                <a:ea typeface="Times New Roman" panose="02020603050405020304" pitchFamily="18" charset="0"/>
              </a:rPr>
              <a:t/>
            </a:r>
            <a:br>
              <a:rPr lang="es-MX" altLang="es-MX" b="1" dirty="0">
                <a:solidFill>
                  <a:schemeClr val="tx1"/>
                </a:solidFill>
                <a:ea typeface="Times New Roman" panose="02020603050405020304" pitchFamily="18" charset="0"/>
              </a:rPr>
            </a:br>
            <a:endParaRPr lang="es-MX" dirty="0"/>
          </a:p>
        </p:txBody>
      </p:sp>
      <p:sp>
        <p:nvSpPr>
          <p:cNvPr id="3" name="Marcador de contenido 2"/>
          <p:cNvSpPr>
            <a:spLocks noGrp="1"/>
          </p:cNvSpPr>
          <p:nvPr>
            <p:ph idx="1"/>
          </p:nvPr>
        </p:nvSpPr>
        <p:spPr/>
        <p:txBody>
          <a:bodyPr/>
          <a:lstStyle/>
          <a:p>
            <a:r>
              <a:rPr lang="en-US" dirty="0"/>
              <a:t>We use the Simple Past to list a series of completed actions in the past. These actions happen 1st, 2nd, 3rd, 4th, and so on. </a:t>
            </a:r>
            <a:endParaRPr lang="es-MX" dirty="0"/>
          </a:p>
          <a:p>
            <a:r>
              <a:rPr lang="es-ES" b="1" dirty="0" err="1"/>
              <a:t>Examples</a:t>
            </a:r>
            <a:r>
              <a:rPr lang="es-ES" b="1" dirty="0"/>
              <a:t>:</a:t>
            </a:r>
            <a:endParaRPr lang="es-MX" dirty="0"/>
          </a:p>
          <a:p>
            <a:pPr lvl="0"/>
            <a:r>
              <a:rPr lang="en-US" dirty="0"/>
              <a:t>I </a:t>
            </a:r>
            <a:r>
              <a:rPr lang="en-US" b="1" dirty="0"/>
              <a:t>finished</a:t>
            </a:r>
            <a:r>
              <a:rPr lang="en-US" dirty="0"/>
              <a:t> work, </a:t>
            </a:r>
            <a:r>
              <a:rPr lang="en-US" b="1" dirty="0"/>
              <a:t>walked</a:t>
            </a:r>
            <a:r>
              <a:rPr lang="en-US" dirty="0"/>
              <a:t> to the beach, and </a:t>
            </a:r>
            <a:r>
              <a:rPr lang="en-US" b="1" dirty="0"/>
              <a:t>found</a:t>
            </a:r>
            <a:r>
              <a:rPr lang="en-US" dirty="0"/>
              <a:t> a nice place to swim.</a:t>
            </a:r>
            <a:endParaRPr lang="es-MX" dirty="0"/>
          </a:p>
          <a:p>
            <a:pPr lvl="0"/>
            <a:r>
              <a:rPr lang="en-US" dirty="0"/>
              <a:t>He </a:t>
            </a:r>
            <a:r>
              <a:rPr lang="en-US" b="1" dirty="0"/>
              <a:t>arrived</a:t>
            </a:r>
            <a:r>
              <a:rPr lang="en-US" dirty="0"/>
              <a:t> from the airport at 8:00, </a:t>
            </a:r>
            <a:r>
              <a:rPr lang="en-US" b="1" dirty="0"/>
              <a:t>checked</a:t>
            </a:r>
            <a:r>
              <a:rPr lang="en-US" dirty="0"/>
              <a:t> into the hotel at 9:00, and </a:t>
            </a:r>
            <a:r>
              <a:rPr lang="en-US" b="1" dirty="0"/>
              <a:t>met</a:t>
            </a:r>
            <a:r>
              <a:rPr lang="en-US" dirty="0"/>
              <a:t> the others at 10:00.</a:t>
            </a:r>
            <a:endParaRPr lang="es-MX" dirty="0"/>
          </a:p>
          <a:p>
            <a:pPr lvl="0"/>
            <a:r>
              <a:rPr lang="en-US" b="1" dirty="0"/>
              <a:t>Did</a:t>
            </a:r>
            <a:r>
              <a:rPr lang="en-US" dirty="0"/>
              <a:t> you </a:t>
            </a:r>
            <a:r>
              <a:rPr lang="en-US" b="1" dirty="0"/>
              <a:t>add</a:t>
            </a:r>
            <a:r>
              <a:rPr lang="en-US" dirty="0"/>
              <a:t> flour, </a:t>
            </a:r>
            <a:r>
              <a:rPr lang="en-US" b="1" dirty="0"/>
              <a:t>pour</a:t>
            </a:r>
            <a:r>
              <a:rPr lang="en-US" dirty="0"/>
              <a:t> in the milk, and then </a:t>
            </a:r>
            <a:r>
              <a:rPr lang="en-US" b="1" dirty="0"/>
              <a:t>add</a:t>
            </a:r>
            <a:r>
              <a:rPr lang="en-US" dirty="0"/>
              <a:t> the eggs? </a:t>
            </a:r>
            <a:endParaRPr lang="es-MX" dirty="0"/>
          </a:p>
          <a:p>
            <a:endParaRPr lang="es-MX" dirty="0"/>
          </a:p>
        </p:txBody>
      </p:sp>
      <p:sp>
        <p:nvSpPr>
          <p:cNvPr id="4" name="Rectangle 2"/>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pic>
        <p:nvPicPr>
          <p:cNvPr id="14337" name="Imagen 17" descr="http://www.englishpage.com/images/verbs/simplepastserie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7640" y="1208298"/>
            <a:ext cx="2457450" cy="4762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0" y="9334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4151355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r>
              <a:rPr lang="es-MX" altLang="es-MX" b="1" dirty="0" err="1">
                <a:solidFill>
                  <a:schemeClr val="tx1"/>
                </a:solidFill>
                <a:latin typeface="Arial" panose="020B0604020202020204" pitchFamily="34" charset="0"/>
                <a:ea typeface="Times New Roman" panose="02020603050405020304" pitchFamily="18" charset="0"/>
                <a:cs typeface="Arial" panose="020B0604020202020204" pitchFamily="34" charset="0"/>
              </a:rPr>
              <a:t>Duration</a:t>
            </a:r>
            <a:r>
              <a:rPr lang="es-MX" altLang="es-MX" b="1" dirty="0">
                <a:solidFill>
                  <a:schemeClr val="tx1"/>
                </a:solidFill>
                <a:latin typeface="Arial" panose="020B0604020202020204" pitchFamily="34" charset="0"/>
                <a:ea typeface="Times New Roman" panose="02020603050405020304" pitchFamily="18" charset="0"/>
                <a:cs typeface="Arial" panose="020B0604020202020204" pitchFamily="34" charset="0"/>
              </a:rPr>
              <a:t> in </a:t>
            </a:r>
            <a:r>
              <a:rPr lang="es-MX" altLang="es-MX" b="1" dirty="0" err="1">
                <a:solidFill>
                  <a:schemeClr val="tx1"/>
                </a:solidFill>
                <a:latin typeface="Arial" panose="020B0604020202020204" pitchFamily="34" charset="0"/>
                <a:ea typeface="Times New Roman" panose="02020603050405020304" pitchFamily="18" charset="0"/>
                <a:cs typeface="Arial" panose="020B0604020202020204" pitchFamily="34" charset="0"/>
              </a:rPr>
              <a:t>Past</a:t>
            </a:r>
            <a:r>
              <a:rPr lang="es-MX" altLang="es-MX" b="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es-MX" altLang="es-MX" sz="4000" b="1" dirty="0">
                <a:solidFill>
                  <a:schemeClr val="tx1"/>
                </a:solidFill>
                <a:ea typeface="Times New Roman" panose="02020603050405020304" pitchFamily="18" charset="0"/>
              </a:rPr>
              <a:t/>
            </a:r>
            <a:br>
              <a:rPr lang="es-MX" altLang="es-MX" sz="4000" b="1" dirty="0">
                <a:solidFill>
                  <a:schemeClr val="tx1"/>
                </a:solidFill>
                <a:ea typeface="Times New Roman" panose="02020603050405020304" pitchFamily="18" charset="0"/>
              </a:rPr>
            </a:br>
            <a:endParaRPr lang="es-MX" dirty="0"/>
          </a:p>
        </p:txBody>
      </p:sp>
      <p:sp>
        <p:nvSpPr>
          <p:cNvPr id="3" name="Marcador de contenido 2"/>
          <p:cNvSpPr>
            <a:spLocks noGrp="1"/>
          </p:cNvSpPr>
          <p:nvPr>
            <p:ph idx="1"/>
          </p:nvPr>
        </p:nvSpPr>
        <p:spPr/>
        <p:txBody>
          <a:bodyPr>
            <a:normAutofit lnSpcReduction="10000"/>
          </a:bodyPr>
          <a:lstStyle/>
          <a:p>
            <a:r>
              <a:rPr lang="en-US" dirty="0"/>
              <a:t>The Simple Past can be used with a duration which starts and stops in the past. A duration is a longer action often indicated by expressions such as: for two years, for five minutes, all day, all year, etc.</a:t>
            </a:r>
            <a:endParaRPr lang="es-MX" dirty="0"/>
          </a:p>
          <a:p>
            <a:r>
              <a:rPr lang="es-ES" b="1" dirty="0" err="1"/>
              <a:t>Examples</a:t>
            </a:r>
            <a:r>
              <a:rPr lang="es-ES" b="1" dirty="0"/>
              <a:t>:</a:t>
            </a:r>
            <a:endParaRPr lang="es-MX" dirty="0"/>
          </a:p>
          <a:p>
            <a:pPr lvl="0"/>
            <a:r>
              <a:rPr lang="en-US" dirty="0"/>
              <a:t>I </a:t>
            </a:r>
            <a:r>
              <a:rPr lang="en-US" b="1" dirty="0"/>
              <a:t>lived</a:t>
            </a:r>
            <a:r>
              <a:rPr lang="en-US" dirty="0"/>
              <a:t> in Brazil for two years.</a:t>
            </a:r>
            <a:endParaRPr lang="es-MX" dirty="0"/>
          </a:p>
          <a:p>
            <a:pPr lvl="0"/>
            <a:r>
              <a:rPr lang="en-US" dirty="0"/>
              <a:t>Shauna </a:t>
            </a:r>
            <a:r>
              <a:rPr lang="en-US" b="1" dirty="0"/>
              <a:t>studied</a:t>
            </a:r>
            <a:r>
              <a:rPr lang="en-US" dirty="0"/>
              <a:t> Japanese for five years.</a:t>
            </a:r>
            <a:endParaRPr lang="es-MX" dirty="0"/>
          </a:p>
          <a:p>
            <a:pPr lvl="0"/>
            <a:r>
              <a:rPr lang="en-US" dirty="0"/>
              <a:t>They </a:t>
            </a:r>
            <a:r>
              <a:rPr lang="en-US" b="1" dirty="0"/>
              <a:t>sat</a:t>
            </a:r>
            <a:r>
              <a:rPr lang="en-US" dirty="0"/>
              <a:t> at the beach all day.</a:t>
            </a:r>
            <a:endParaRPr lang="es-MX" dirty="0"/>
          </a:p>
          <a:p>
            <a:pPr lvl="0"/>
            <a:r>
              <a:rPr lang="en-US" dirty="0"/>
              <a:t>They </a:t>
            </a:r>
            <a:r>
              <a:rPr lang="en-US" b="1" dirty="0"/>
              <a:t>did not stay</a:t>
            </a:r>
            <a:r>
              <a:rPr lang="en-US" dirty="0"/>
              <a:t> at the party the entire time. </a:t>
            </a:r>
            <a:endParaRPr lang="es-MX" dirty="0"/>
          </a:p>
          <a:p>
            <a:pPr lvl="0"/>
            <a:r>
              <a:rPr lang="en-US" dirty="0"/>
              <a:t>We </a:t>
            </a:r>
            <a:r>
              <a:rPr lang="en-US" b="1" dirty="0"/>
              <a:t>talked</a:t>
            </a:r>
            <a:r>
              <a:rPr lang="en-US" dirty="0"/>
              <a:t> on the phone for thirty minutes.</a:t>
            </a:r>
            <a:endParaRPr lang="es-MX" dirty="0"/>
          </a:p>
          <a:p>
            <a:pPr lvl="0"/>
            <a:r>
              <a:rPr lang="en-US" dirty="0"/>
              <a:t>A: How long </a:t>
            </a:r>
            <a:r>
              <a:rPr lang="en-US" b="1" dirty="0"/>
              <a:t>did</a:t>
            </a:r>
            <a:r>
              <a:rPr lang="en-US" dirty="0"/>
              <a:t> you </a:t>
            </a:r>
            <a:r>
              <a:rPr lang="en-US" b="1" dirty="0"/>
              <a:t>wait</a:t>
            </a:r>
            <a:r>
              <a:rPr lang="en-US" dirty="0"/>
              <a:t> for them?</a:t>
            </a:r>
            <a:br>
              <a:rPr lang="en-US" dirty="0"/>
            </a:br>
            <a:r>
              <a:rPr lang="en-US" dirty="0"/>
              <a:t>B: We </a:t>
            </a:r>
            <a:r>
              <a:rPr lang="en-US" b="1" dirty="0"/>
              <a:t>waited</a:t>
            </a:r>
            <a:r>
              <a:rPr lang="en-US" dirty="0"/>
              <a:t> for one hour.</a:t>
            </a:r>
            <a:endParaRPr lang="es-MX" dirty="0"/>
          </a:p>
          <a:p>
            <a:endParaRPr lang="es-MX" dirty="0"/>
          </a:p>
        </p:txBody>
      </p:sp>
      <p:pic>
        <p:nvPicPr>
          <p:cNvPr id="4" name="Imagen 3" descr="http://www.englishpage.com/images/verbs/simplepastduration.g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55645" y="1156335"/>
            <a:ext cx="2457450" cy="476250"/>
          </a:xfrm>
          <a:prstGeom prst="rect">
            <a:avLst/>
          </a:prstGeom>
          <a:noFill/>
          <a:ln>
            <a:noFill/>
          </a:ln>
        </p:spPr>
      </p:pic>
      <p:pic>
        <p:nvPicPr>
          <p:cNvPr id="5" name="Imagen 4"/>
          <p:cNvPicPr>
            <a:picLocks noChangeAspect="1"/>
          </p:cNvPicPr>
          <p:nvPr/>
        </p:nvPicPr>
        <p:blipFill>
          <a:blip r:embed="rId3"/>
          <a:stretch>
            <a:fillRect/>
          </a:stretch>
        </p:blipFill>
        <p:spPr>
          <a:xfrm>
            <a:off x="8376285" y="3631882"/>
            <a:ext cx="3028950" cy="1514475"/>
          </a:xfrm>
          <a:prstGeom prst="rect">
            <a:avLst/>
          </a:prstGeom>
        </p:spPr>
      </p:pic>
    </p:spTree>
    <p:extLst>
      <p:ext uri="{BB962C8B-B14F-4D97-AF65-F5344CB8AC3E}">
        <p14:creationId xmlns:p14="http://schemas.microsoft.com/office/powerpoint/2010/main" val="37205831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down)">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randombar(horizontal)">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a:t>Habits</a:t>
            </a:r>
            <a:r>
              <a:rPr lang="es-MX" b="1" dirty="0"/>
              <a:t> in </a:t>
            </a:r>
            <a:r>
              <a:rPr lang="es-MX" b="1" dirty="0" err="1"/>
              <a:t>the</a:t>
            </a:r>
            <a:r>
              <a:rPr lang="es-MX" b="1" dirty="0"/>
              <a:t> </a:t>
            </a:r>
            <a:r>
              <a:rPr lang="es-MX" b="1" dirty="0" err="1"/>
              <a:t>Past</a:t>
            </a:r>
            <a:endParaRPr lang="es-MX" b="1" dirty="0"/>
          </a:p>
        </p:txBody>
      </p:sp>
      <p:sp>
        <p:nvSpPr>
          <p:cNvPr id="3" name="Marcador de contenido 2"/>
          <p:cNvSpPr>
            <a:spLocks noGrp="1"/>
          </p:cNvSpPr>
          <p:nvPr>
            <p:ph idx="1"/>
          </p:nvPr>
        </p:nvSpPr>
        <p:spPr/>
        <p:txBody>
          <a:bodyPr>
            <a:normAutofit lnSpcReduction="10000"/>
          </a:bodyPr>
          <a:lstStyle/>
          <a:p>
            <a:r>
              <a:rPr lang="en-US" dirty="0"/>
              <a:t>The Simple Past can also be used to describe a habit which stopped in the past. It can have the same meaning as "</a:t>
            </a:r>
            <a:r>
              <a:rPr lang="en-US" u="sng" dirty="0">
                <a:hlinkClick r:id="rId2"/>
              </a:rPr>
              <a:t>used to</a:t>
            </a:r>
            <a:r>
              <a:rPr lang="en-US" dirty="0"/>
              <a:t>." To make it clear that we are talking about a habit, we often add expressions such as: always, often, usually, never, when I was a child, when I was younger, etc. </a:t>
            </a:r>
            <a:endParaRPr lang="es-MX" dirty="0"/>
          </a:p>
          <a:p>
            <a:r>
              <a:rPr lang="es-ES" b="1" dirty="0" err="1"/>
              <a:t>Examples</a:t>
            </a:r>
            <a:r>
              <a:rPr lang="es-ES" b="1" dirty="0"/>
              <a:t>:</a:t>
            </a:r>
            <a:endParaRPr lang="es-MX" dirty="0"/>
          </a:p>
          <a:p>
            <a:pPr lvl="0"/>
            <a:r>
              <a:rPr lang="en-US" dirty="0"/>
              <a:t>I </a:t>
            </a:r>
            <a:r>
              <a:rPr lang="en-US" b="1" dirty="0"/>
              <a:t>studied</a:t>
            </a:r>
            <a:r>
              <a:rPr lang="en-US" dirty="0"/>
              <a:t> French when I was a child.</a:t>
            </a:r>
            <a:endParaRPr lang="es-MX" dirty="0"/>
          </a:p>
          <a:p>
            <a:pPr lvl="0"/>
            <a:r>
              <a:rPr lang="es-MX" dirty="0"/>
              <a:t>He </a:t>
            </a:r>
            <a:r>
              <a:rPr lang="es-MX" b="1" dirty="0" err="1"/>
              <a:t>played</a:t>
            </a:r>
            <a:r>
              <a:rPr lang="es-MX" dirty="0"/>
              <a:t> </a:t>
            </a:r>
            <a:r>
              <a:rPr lang="es-MX" dirty="0" err="1"/>
              <a:t>the</a:t>
            </a:r>
            <a:r>
              <a:rPr lang="es-MX" dirty="0"/>
              <a:t> </a:t>
            </a:r>
            <a:r>
              <a:rPr lang="es-MX" dirty="0" err="1"/>
              <a:t>violin</a:t>
            </a:r>
            <a:r>
              <a:rPr lang="es-MX" dirty="0"/>
              <a:t>.</a:t>
            </a:r>
          </a:p>
          <a:p>
            <a:pPr lvl="0"/>
            <a:r>
              <a:rPr lang="en-US" dirty="0"/>
              <a:t>He </a:t>
            </a:r>
            <a:r>
              <a:rPr lang="en-US" b="1" dirty="0"/>
              <a:t>didn't play</a:t>
            </a:r>
            <a:r>
              <a:rPr lang="en-US" dirty="0"/>
              <a:t> the piano. </a:t>
            </a:r>
            <a:endParaRPr lang="es-MX" dirty="0"/>
          </a:p>
          <a:p>
            <a:pPr lvl="0"/>
            <a:r>
              <a:rPr lang="en-US" b="1" dirty="0"/>
              <a:t>Did</a:t>
            </a:r>
            <a:r>
              <a:rPr lang="en-US" dirty="0"/>
              <a:t> you </a:t>
            </a:r>
            <a:r>
              <a:rPr lang="en-US" b="1" dirty="0"/>
              <a:t>play</a:t>
            </a:r>
            <a:r>
              <a:rPr lang="en-US" dirty="0"/>
              <a:t> a musical instrument when you were a kid? </a:t>
            </a:r>
            <a:endParaRPr lang="es-MX" dirty="0"/>
          </a:p>
          <a:p>
            <a:pPr lvl="0"/>
            <a:r>
              <a:rPr lang="en-US" dirty="0"/>
              <a:t>She </a:t>
            </a:r>
            <a:r>
              <a:rPr lang="en-US" b="1" dirty="0"/>
              <a:t>worked</a:t>
            </a:r>
            <a:r>
              <a:rPr lang="en-US" dirty="0"/>
              <a:t> at the movie theater after school.</a:t>
            </a:r>
            <a:endParaRPr lang="es-MX" dirty="0"/>
          </a:p>
          <a:p>
            <a:pPr lvl="0"/>
            <a:r>
              <a:rPr lang="en-US" dirty="0"/>
              <a:t>They never </a:t>
            </a:r>
            <a:r>
              <a:rPr lang="en-US" b="1" dirty="0"/>
              <a:t>went</a:t>
            </a:r>
            <a:r>
              <a:rPr lang="en-US" dirty="0"/>
              <a:t> to school, they always </a:t>
            </a:r>
            <a:r>
              <a:rPr lang="en-US" b="1" dirty="0"/>
              <a:t>skipped</a:t>
            </a:r>
            <a:r>
              <a:rPr lang="en-US" dirty="0"/>
              <a:t> class.</a:t>
            </a:r>
            <a:endParaRPr lang="es-MX" dirty="0"/>
          </a:p>
          <a:p>
            <a:endParaRPr lang="es-MX" dirty="0"/>
          </a:p>
        </p:txBody>
      </p:sp>
      <p:pic>
        <p:nvPicPr>
          <p:cNvPr id="4" name="Imagen 3" descr="http://www.englishpage.com/images/verbs/simplepasthabit.g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78555" y="1264555"/>
            <a:ext cx="2457450" cy="476250"/>
          </a:xfrm>
          <a:prstGeom prst="rect">
            <a:avLst/>
          </a:prstGeom>
          <a:noFill/>
          <a:ln>
            <a:noFill/>
          </a:ln>
        </p:spPr>
      </p:pic>
      <p:pic>
        <p:nvPicPr>
          <p:cNvPr id="5" name="Imagen 4"/>
          <p:cNvPicPr>
            <a:picLocks noChangeAspect="1"/>
          </p:cNvPicPr>
          <p:nvPr/>
        </p:nvPicPr>
        <p:blipFill>
          <a:blip r:embed="rId4"/>
          <a:stretch>
            <a:fillRect/>
          </a:stretch>
        </p:blipFill>
        <p:spPr>
          <a:xfrm>
            <a:off x="9443085" y="3539490"/>
            <a:ext cx="2266950" cy="2019300"/>
          </a:xfrm>
          <a:prstGeom prst="rect">
            <a:avLst/>
          </a:prstGeom>
        </p:spPr>
      </p:pic>
    </p:spTree>
    <p:extLst>
      <p:ext uri="{BB962C8B-B14F-4D97-AF65-F5344CB8AC3E}">
        <p14:creationId xmlns:p14="http://schemas.microsoft.com/office/powerpoint/2010/main" val="284935793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ircle(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heel(1)">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1000" fill="hold"/>
                                        <p:tgtEl>
                                          <p:spTgt spid="5"/>
                                        </p:tgtEl>
                                        <p:attrNameLst>
                                          <p:attrName>ppt_w</p:attrName>
                                        </p:attrNameLst>
                                      </p:cBhvr>
                                      <p:tavLst>
                                        <p:tav tm="0">
                                          <p:val>
                                            <p:fltVal val="0"/>
                                          </p:val>
                                        </p:tav>
                                        <p:tav tm="100000">
                                          <p:val>
                                            <p:strVal val="#ppt_w"/>
                                          </p:val>
                                        </p:tav>
                                      </p:tavLst>
                                    </p:anim>
                                    <p:anim calcmode="lin" valueType="num">
                                      <p:cBhvr>
                                        <p:cTn id="38" dur="1000" fill="hold"/>
                                        <p:tgtEl>
                                          <p:spTgt spid="5"/>
                                        </p:tgtEl>
                                        <p:attrNameLst>
                                          <p:attrName>ppt_h</p:attrName>
                                        </p:attrNameLst>
                                      </p:cBhvr>
                                      <p:tavLst>
                                        <p:tav tm="0">
                                          <p:val>
                                            <p:fltVal val="0"/>
                                          </p:val>
                                        </p:tav>
                                        <p:tav tm="100000">
                                          <p:val>
                                            <p:strVal val="#ppt_h"/>
                                          </p:val>
                                        </p:tav>
                                      </p:tavLst>
                                    </p:anim>
                                    <p:anim calcmode="lin" valueType="num">
                                      <p:cBhvr>
                                        <p:cTn id="39" dur="1000" fill="hold"/>
                                        <p:tgtEl>
                                          <p:spTgt spid="5"/>
                                        </p:tgtEl>
                                        <p:attrNameLst>
                                          <p:attrName>style.rotation</p:attrName>
                                        </p:attrNameLst>
                                      </p:cBhvr>
                                      <p:tavLst>
                                        <p:tav tm="0">
                                          <p:val>
                                            <p:fltVal val="90"/>
                                          </p:val>
                                        </p:tav>
                                        <p:tav tm="100000">
                                          <p:val>
                                            <p:fltVal val="0"/>
                                          </p:val>
                                        </p:tav>
                                      </p:tavLst>
                                    </p:anim>
                                    <p:animEffect transition="in" filter="fade">
                                      <p:cBhvr>
                                        <p:cTn id="40" dur="1000"/>
                                        <p:tgtEl>
                                          <p:spTgt spid="5"/>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wheel(1)">
                                      <p:cBhvr>
                                        <p:cTn id="45" dur="2000"/>
                                        <p:tgtEl>
                                          <p:spTgt spid="3">
                                            <p:txEl>
                                              <p:pRg st="5" end="5"/>
                                            </p:txEl>
                                          </p:spTgt>
                                        </p:tgtEl>
                                      </p:cBhvr>
                                    </p:animEffect>
                                  </p:childTnLst>
                                </p:cTn>
                              </p:par>
                              <p:par>
                                <p:cTn id="46" presetID="21" presetClass="entr" presetSubtype="1" fill="hold" nodeType="with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wheel(1)">
                                      <p:cBhvr>
                                        <p:cTn id="48" dur="2000"/>
                                        <p:tgtEl>
                                          <p:spTgt spid="3">
                                            <p:txEl>
                                              <p:pRg st="6" end="6"/>
                                            </p:txEl>
                                          </p:spTgt>
                                        </p:tgtEl>
                                      </p:cBhvr>
                                    </p:animEffect>
                                  </p:childTnLst>
                                </p:cTn>
                              </p:par>
                              <p:par>
                                <p:cTn id="49" presetID="21" presetClass="entr" presetSubtype="1" fill="hold"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wheel(1)">
                                      <p:cBhvr>
                                        <p:cTn id="51"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a:t>Past</a:t>
            </a:r>
            <a:r>
              <a:rPr lang="es-MX" b="1" dirty="0"/>
              <a:t> </a:t>
            </a:r>
            <a:r>
              <a:rPr lang="es-MX" b="1" dirty="0" err="1"/>
              <a:t>Facts</a:t>
            </a:r>
            <a:r>
              <a:rPr lang="es-MX" b="1" dirty="0"/>
              <a:t> </a:t>
            </a:r>
            <a:r>
              <a:rPr lang="es-MX" b="1" dirty="0" err="1"/>
              <a:t>or</a:t>
            </a:r>
            <a:r>
              <a:rPr lang="es-MX" b="1" dirty="0"/>
              <a:t> </a:t>
            </a:r>
            <a:r>
              <a:rPr lang="es-MX" b="1" dirty="0" err="1"/>
              <a:t>Generalizations</a:t>
            </a:r>
            <a:r>
              <a:rPr lang="es-MX" b="1" dirty="0"/>
              <a:t/>
            </a:r>
            <a:br>
              <a:rPr lang="es-MX" b="1" dirty="0"/>
            </a:br>
            <a:endParaRPr lang="es-MX" dirty="0"/>
          </a:p>
        </p:txBody>
      </p:sp>
      <p:pic>
        <p:nvPicPr>
          <p:cNvPr id="4" name="Marcador de contenido 3" descr="http://www.englishpage.com/images/verbs/simplepastfact.gif"/>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91318" y="1178560"/>
            <a:ext cx="2457450" cy="476250"/>
          </a:xfrm>
          <a:prstGeom prst="rect">
            <a:avLst/>
          </a:prstGeom>
          <a:noFill/>
          <a:ln>
            <a:noFill/>
          </a:ln>
        </p:spPr>
      </p:pic>
      <p:sp>
        <p:nvSpPr>
          <p:cNvPr id="5" name="Rectángulo 4"/>
          <p:cNvSpPr/>
          <p:nvPr/>
        </p:nvSpPr>
        <p:spPr>
          <a:xfrm>
            <a:off x="1360170" y="1904999"/>
            <a:ext cx="10309860" cy="5060873"/>
          </a:xfrm>
          <a:prstGeom prst="rect">
            <a:avLst/>
          </a:prstGeom>
        </p:spPr>
        <p:txBody>
          <a:bodyPr wrap="square">
            <a:spAutoFit/>
          </a:bodyPr>
          <a:lstStyle/>
          <a:p>
            <a:pPr algn="just"/>
            <a:r>
              <a:rPr lang="en-US" dirty="0" smtClean="0">
                <a:effectLst/>
                <a:latin typeface="Arial" panose="020B0604020202020204" pitchFamily="34" charset="0"/>
                <a:ea typeface="Times New Roman" panose="02020603050405020304" pitchFamily="18" charset="0"/>
              </a:rPr>
              <a:t>The Simple Past can also be used to describe past facts or generalizations which are no longer true. As in USE 4 above, this use of the Simple Past is quite similar to the expression "</a:t>
            </a:r>
            <a:r>
              <a:rPr lang="en-US" u="sng" dirty="0" smtClean="0">
                <a:solidFill>
                  <a:srgbClr val="0000FF"/>
                </a:solidFill>
                <a:effectLst/>
                <a:latin typeface="Arial" panose="020B0604020202020204" pitchFamily="34" charset="0"/>
                <a:ea typeface="Times New Roman" panose="02020603050405020304" pitchFamily="18" charset="0"/>
                <a:hlinkClick r:id="rId3"/>
              </a:rPr>
              <a:t>used to</a:t>
            </a:r>
            <a:r>
              <a:rPr lang="en-US" dirty="0" smtClean="0">
                <a:effectLst/>
                <a:latin typeface="Arial" panose="020B0604020202020204" pitchFamily="34" charset="0"/>
                <a:ea typeface="Times New Roman" panose="02020603050405020304" pitchFamily="18" charset="0"/>
              </a:rPr>
              <a:t>."</a:t>
            </a:r>
            <a:endParaRPr lang="es-MX" dirty="0" smtClean="0">
              <a:effectLst/>
              <a:latin typeface="Times New Roman" panose="02020603050405020304" pitchFamily="18" charset="0"/>
              <a:ea typeface="Times New Roman" panose="02020603050405020304" pitchFamily="18" charset="0"/>
            </a:endParaRPr>
          </a:p>
          <a:p>
            <a:pPr algn="just"/>
            <a:r>
              <a:rPr lang="es-ES" b="1" dirty="0" err="1" smtClean="0">
                <a:effectLst/>
                <a:latin typeface="Arial" panose="020B0604020202020204" pitchFamily="34" charset="0"/>
                <a:ea typeface="Times New Roman" panose="02020603050405020304" pitchFamily="18" charset="0"/>
              </a:rPr>
              <a:t>Examples</a:t>
            </a:r>
            <a:r>
              <a:rPr lang="es-ES" b="1" dirty="0" smtClean="0">
                <a:effectLst/>
                <a:latin typeface="Arial" panose="020B0604020202020204" pitchFamily="34" charset="0"/>
                <a:ea typeface="Times New Roman" panose="02020603050405020304" pitchFamily="18" charset="0"/>
              </a:rPr>
              <a:t>:</a:t>
            </a:r>
            <a:endParaRPr lang="es-MX" dirty="0" smtClean="0">
              <a:effectLst/>
              <a:latin typeface="Times New Roman" panose="02020603050405020304" pitchFamily="18" charset="0"/>
              <a:ea typeface="Times New Roman" panose="02020603050405020304" pitchFamily="18" charset="0"/>
            </a:endParaRPr>
          </a:p>
          <a:p>
            <a:pPr marL="342900" marR="47625" lvl="0" indent="-342900" algn="just">
              <a:lnSpc>
                <a:spcPct val="115000"/>
              </a:lnSpc>
              <a:spcBef>
                <a:spcPts val="375"/>
              </a:spcBef>
              <a:spcAft>
                <a:spcPts val="375"/>
              </a:spcAft>
              <a:buSzPts val="1000"/>
              <a:buFont typeface="Symbol" panose="05050102010706020507" pitchFamily="18" charset="2"/>
              <a:buChar char=""/>
              <a:tabLst>
                <a:tab pos="457200" algn="l"/>
              </a:tabLst>
            </a:pPr>
            <a:r>
              <a:rPr lang="en-US" dirty="0" smtClean="0">
                <a:effectLst/>
                <a:latin typeface="Arial" panose="020B0604020202020204" pitchFamily="34" charset="0"/>
                <a:ea typeface="Calibri" panose="020F0502020204030204" pitchFamily="34" charset="0"/>
                <a:cs typeface="Times New Roman" panose="02020603050405020304" pitchFamily="18" charset="0"/>
              </a:rPr>
              <a:t>She </a:t>
            </a:r>
            <a:r>
              <a:rPr lang="en-US" b="1" dirty="0" smtClean="0">
                <a:effectLst/>
                <a:latin typeface="Arial" panose="020B0604020202020204" pitchFamily="34" charset="0"/>
                <a:ea typeface="Calibri" panose="020F0502020204030204" pitchFamily="34" charset="0"/>
                <a:cs typeface="Times New Roman" panose="02020603050405020304" pitchFamily="18" charset="0"/>
              </a:rPr>
              <a:t>was</a:t>
            </a:r>
            <a:r>
              <a:rPr lang="en-US" dirty="0" smtClean="0">
                <a:effectLst/>
                <a:latin typeface="Arial" panose="020B0604020202020204" pitchFamily="34" charset="0"/>
                <a:ea typeface="Calibri" panose="020F0502020204030204" pitchFamily="34" charset="0"/>
                <a:cs typeface="Times New Roman" panose="02020603050405020304" pitchFamily="18" charset="0"/>
              </a:rPr>
              <a:t> shy as a child, but now she is very outgoing.</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47625" lvl="0" indent="-342900" algn="just">
              <a:lnSpc>
                <a:spcPct val="115000"/>
              </a:lnSpc>
              <a:spcBef>
                <a:spcPts val="375"/>
              </a:spcBef>
              <a:spcAft>
                <a:spcPts val="375"/>
              </a:spcAft>
              <a:buSzPts val="1000"/>
              <a:buFont typeface="Symbol" panose="05050102010706020507" pitchFamily="18" charset="2"/>
              <a:buChar char=""/>
              <a:tabLst>
                <a:tab pos="457200" algn="l"/>
              </a:tabLst>
            </a:pPr>
            <a:r>
              <a:rPr lang="en-US" dirty="0" smtClean="0">
                <a:effectLst/>
                <a:latin typeface="Arial" panose="020B0604020202020204" pitchFamily="34" charset="0"/>
                <a:ea typeface="Calibri" panose="020F0502020204030204" pitchFamily="34" charset="0"/>
                <a:cs typeface="Times New Roman" panose="02020603050405020304" pitchFamily="18" charset="0"/>
              </a:rPr>
              <a:t>He </a:t>
            </a:r>
            <a:r>
              <a:rPr lang="en-US" b="1" dirty="0" smtClean="0">
                <a:effectLst/>
                <a:latin typeface="Arial" panose="020B0604020202020204" pitchFamily="34" charset="0"/>
                <a:ea typeface="Calibri" panose="020F0502020204030204" pitchFamily="34" charset="0"/>
                <a:cs typeface="Times New Roman" panose="02020603050405020304" pitchFamily="18" charset="0"/>
              </a:rPr>
              <a:t>didn't like</a:t>
            </a:r>
            <a:r>
              <a:rPr lang="en-US" dirty="0" smtClean="0">
                <a:effectLst/>
                <a:latin typeface="Arial" panose="020B0604020202020204" pitchFamily="34" charset="0"/>
                <a:ea typeface="Calibri" panose="020F0502020204030204" pitchFamily="34" charset="0"/>
                <a:cs typeface="Times New Roman" panose="02020603050405020304" pitchFamily="18" charset="0"/>
              </a:rPr>
              <a:t> tomatoes before. </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47625" lvl="0" indent="-342900" algn="just">
              <a:lnSpc>
                <a:spcPct val="115000"/>
              </a:lnSpc>
              <a:spcBef>
                <a:spcPts val="375"/>
              </a:spcBef>
              <a:spcAft>
                <a:spcPts val="375"/>
              </a:spcAft>
              <a:buSzPts val="1000"/>
              <a:buFont typeface="Symbol" panose="05050102010706020507" pitchFamily="18" charset="2"/>
              <a:buChar char=""/>
              <a:tabLst>
                <a:tab pos="457200" algn="l"/>
              </a:tabLst>
            </a:pPr>
            <a:r>
              <a:rPr lang="en-US" b="1" dirty="0" smtClean="0">
                <a:effectLst/>
                <a:latin typeface="Arial" panose="020B0604020202020204" pitchFamily="34" charset="0"/>
                <a:ea typeface="Calibri" panose="020F0502020204030204" pitchFamily="34" charset="0"/>
                <a:cs typeface="Times New Roman" panose="02020603050405020304" pitchFamily="18" charset="0"/>
              </a:rPr>
              <a:t>Did</a:t>
            </a:r>
            <a:r>
              <a:rPr lang="en-US" dirty="0" smtClean="0">
                <a:effectLst/>
                <a:latin typeface="Arial" panose="020B0604020202020204" pitchFamily="34" charset="0"/>
                <a:ea typeface="Calibri" panose="020F0502020204030204" pitchFamily="34" charset="0"/>
                <a:cs typeface="Times New Roman" panose="02020603050405020304" pitchFamily="18" charset="0"/>
              </a:rPr>
              <a:t> you </a:t>
            </a:r>
            <a:r>
              <a:rPr lang="en-US" b="1" dirty="0" smtClean="0">
                <a:effectLst/>
                <a:latin typeface="Arial" panose="020B0604020202020204" pitchFamily="34" charset="0"/>
                <a:ea typeface="Calibri" panose="020F0502020204030204" pitchFamily="34" charset="0"/>
                <a:cs typeface="Times New Roman" panose="02020603050405020304" pitchFamily="18" charset="0"/>
              </a:rPr>
              <a:t>live</a:t>
            </a:r>
            <a:r>
              <a:rPr lang="en-US" dirty="0" smtClean="0">
                <a:effectLst/>
                <a:latin typeface="Arial" panose="020B0604020202020204" pitchFamily="34" charset="0"/>
                <a:ea typeface="Calibri" panose="020F0502020204030204" pitchFamily="34" charset="0"/>
                <a:cs typeface="Times New Roman" panose="02020603050405020304" pitchFamily="18" charset="0"/>
              </a:rPr>
              <a:t> in Texas when you </a:t>
            </a:r>
            <a:r>
              <a:rPr lang="en-US" b="1" dirty="0" smtClean="0">
                <a:effectLst/>
                <a:latin typeface="Arial" panose="020B0604020202020204" pitchFamily="34" charset="0"/>
                <a:ea typeface="Calibri" panose="020F0502020204030204" pitchFamily="34" charset="0"/>
                <a:cs typeface="Times New Roman" panose="02020603050405020304" pitchFamily="18" charset="0"/>
              </a:rPr>
              <a:t>were</a:t>
            </a:r>
            <a:r>
              <a:rPr lang="en-US" dirty="0" smtClean="0">
                <a:effectLst/>
                <a:latin typeface="Arial" panose="020B0604020202020204" pitchFamily="34" charset="0"/>
                <a:ea typeface="Calibri" panose="020F0502020204030204" pitchFamily="34" charset="0"/>
                <a:cs typeface="Times New Roman" panose="02020603050405020304" pitchFamily="18" charset="0"/>
              </a:rPr>
              <a:t> a kid?</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47625" lvl="0" indent="-342900" algn="just">
              <a:lnSpc>
                <a:spcPct val="115000"/>
              </a:lnSpc>
              <a:spcBef>
                <a:spcPts val="375"/>
              </a:spcBef>
              <a:spcAft>
                <a:spcPts val="375"/>
              </a:spcAft>
              <a:buSzPts val="1000"/>
              <a:buFont typeface="Symbol" panose="05050102010706020507" pitchFamily="18" charset="2"/>
              <a:buChar char=""/>
              <a:tabLst>
                <a:tab pos="457200" algn="l"/>
              </a:tabLst>
            </a:pPr>
            <a:r>
              <a:rPr lang="en-US" dirty="0" smtClean="0">
                <a:effectLst/>
                <a:latin typeface="Arial" panose="020B0604020202020204" pitchFamily="34" charset="0"/>
                <a:ea typeface="Calibri" panose="020F0502020204030204" pitchFamily="34" charset="0"/>
                <a:cs typeface="Times New Roman" panose="02020603050405020304" pitchFamily="18" charset="0"/>
              </a:rPr>
              <a:t>People </a:t>
            </a:r>
            <a:r>
              <a:rPr lang="en-US" b="1" dirty="0" smtClean="0">
                <a:effectLst/>
                <a:latin typeface="Arial" panose="020B0604020202020204" pitchFamily="34" charset="0"/>
                <a:ea typeface="Calibri" panose="020F0502020204030204" pitchFamily="34" charset="0"/>
                <a:cs typeface="Times New Roman" panose="02020603050405020304" pitchFamily="18" charset="0"/>
              </a:rPr>
              <a:t>paid</a:t>
            </a:r>
            <a:r>
              <a:rPr lang="en-US" dirty="0" smtClean="0">
                <a:effectLst/>
                <a:latin typeface="Arial" panose="020B0604020202020204" pitchFamily="34" charset="0"/>
                <a:ea typeface="Calibri" panose="020F0502020204030204" pitchFamily="34" charset="0"/>
                <a:cs typeface="Times New Roman" panose="02020603050405020304" pitchFamily="18" charset="0"/>
              </a:rPr>
              <a:t> much more to make cell phone calls in the past. </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b="1" dirty="0" smtClean="0">
                <a:effectLst/>
                <a:latin typeface="Arial" panose="020B0604020202020204" pitchFamily="34" charset="0"/>
                <a:ea typeface="Times New Roman" panose="02020603050405020304" pitchFamily="18" charset="0"/>
              </a:rPr>
              <a:t>IMPORTANT When-Clauses Happen First</a:t>
            </a:r>
            <a:endParaRPr lang="es-MX" sz="2000" b="1" dirty="0" smtClean="0">
              <a:effectLst/>
              <a:latin typeface="Times New Roman" panose="02020603050405020304" pitchFamily="18" charset="0"/>
              <a:ea typeface="Times New Roman" panose="02020603050405020304" pitchFamily="18" charset="0"/>
            </a:endParaRPr>
          </a:p>
          <a:p>
            <a:pPr algn="just"/>
            <a:r>
              <a:rPr lang="en-US" dirty="0" smtClean="0">
                <a:effectLst/>
                <a:latin typeface="Arial" panose="020B0604020202020204" pitchFamily="34" charset="0"/>
                <a:ea typeface="Times New Roman" panose="02020603050405020304" pitchFamily="18" charset="0"/>
              </a:rPr>
              <a:t>Clauses are groups of words which have meaning but are often not complete sentences. Some clauses begin with the word "when" such as "when I dropped my pen..." or "when class began..." These clauses are called when-clauses, and they are very important. </a:t>
            </a:r>
            <a:r>
              <a:rPr lang="es-ES" dirty="0" err="1" smtClean="0">
                <a:effectLst/>
                <a:latin typeface="Arial" panose="020B0604020202020204" pitchFamily="34" charset="0"/>
                <a:ea typeface="Times New Roman" panose="02020603050405020304" pitchFamily="18" charset="0"/>
              </a:rPr>
              <a:t>The</a:t>
            </a:r>
            <a:r>
              <a:rPr lang="es-ES" dirty="0" smtClean="0">
                <a:effectLst/>
                <a:latin typeface="Arial" panose="020B0604020202020204" pitchFamily="34" charset="0"/>
                <a:ea typeface="Times New Roman" panose="02020603050405020304" pitchFamily="18" charset="0"/>
              </a:rPr>
              <a:t> </a:t>
            </a:r>
            <a:r>
              <a:rPr lang="es-ES" dirty="0" err="1" smtClean="0">
                <a:effectLst/>
                <a:latin typeface="Arial" panose="020B0604020202020204" pitchFamily="34" charset="0"/>
                <a:ea typeface="Times New Roman" panose="02020603050405020304" pitchFamily="18" charset="0"/>
              </a:rPr>
              <a:t>examples</a:t>
            </a:r>
            <a:r>
              <a:rPr lang="es-ES" dirty="0" smtClean="0">
                <a:effectLst/>
                <a:latin typeface="Arial" panose="020B0604020202020204" pitchFamily="34" charset="0"/>
                <a:ea typeface="Times New Roman" panose="02020603050405020304" pitchFamily="18" charset="0"/>
              </a:rPr>
              <a:t> </a:t>
            </a:r>
            <a:r>
              <a:rPr lang="es-ES" dirty="0" err="1" smtClean="0">
                <a:effectLst/>
                <a:latin typeface="Arial" panose="020B0604020202020204" pitchFamily="34" charset="0"/>
                <a:ea typeface="Times New Roman" panose="02020603050405020304" pitchFamily="18" charset="0"/>
              </a:rPr>
              <a:t>below</a:t>
            </a:r>
            <a:r>
              <a:rPr lang="es-ES" dirty="0" smtClean="0">
                <a:effectLst/>
                <a:latin typeface="Arial" panose="020B0604020202020204" pitchFamily="34" charset="0"/>
                <a:ea typeface="Times New Roman" panose="02020603050405020304" pitchFamily="18" charset="0"/>
              </a:rPr>
              <a:t> </a:t>
            </a:r>
            <a:r>
              <a:rPr lang="es-ES" dirty="0" err="1" smtClean="0">
                <a:effectLst/>
                <a:latin typeface="Arial" panose="020B0604020202020204" pitchFamily="34" charset="0"/>
                <a:ea typeface="Times New Roman" panose="02020603050405020304" pitchFamily="18" charset="0"/>
              </a:rPr>
              <a:t>contain</a:t>
            </a:r>
            <a:r>
              <a:rPr lang="es-ES" dirty="0" smtClean="0">
                <a:effectLst/>
                <a:latin typeface="Arial" panose="020B0604020202020204" pitchFamily="34" charset="0"/>
                <a:ea typeface="Times New Roman" panose="02020603050405020304" pitchFamily="18" charset="0"/>
              </a:rPr>
              <a:t> </a:t>
            </a:r>
            <a:r>
              <a:rPr lang="es-ES" dirty="0" err="1" smtClean="0">
                <a:effectLst/>
                <a:latin typeface="Arial" panose="020B0604020202020204" pitchFamily="34" charset="0"/>
                <a:ea typeface="Times New Roman" panose="02020603050405020304" pitchFamily="18" charset="0"/>
              </a:rPr>
              <a:t>when-clauses</a:t>
            </a:r>
            <a:r>
              <a:rPr lang="es-ES" dirty="0" smtClean="0">
                <a:effectLst/>
                <a:latin typeface="Arial" panose="020B0604020202020204" pitchFamily="34" charset="0"/>
                <a:ea typeface="Times New Roman" panose="02020603050405020304" pitchFamily="18" charset="0"/>
              </a:rPr>
              <a:t>.</a:t>
            </a:r>
            <a:endParaRPr lang="es-MX" dirty="0" smtClean="0">
              <a:effectLst/>
              <a:latin typeface="Times New Roman" panose="02020603050405020304" pitchFamily="18" charset="0"/>
              <a:ea typeface="Times New Roman" panose="02020603050405020304" pitchFamily="18" charset="0"/>
            </a:endParaRPr>
          </a:p>
          <a:p>
            <a:pPr algn="just"/>
            <a:r>
              <a:rPr lang="es-ES" b="1" dirty="0" err="1" smtClean="0">
                <a:effectLst/>
                <a:latin typeface="Arial" panose="020B0604020202020204" pitchFamily="34" charset="0"/>
                <a:ea typeface="Times New Roman" panose="02020603050405020304" pitchFamily="18" charset="0"/>
              </a:rPr>
              <a:t>Examples</a:t>
            </a:r>
            <a:r>
              <a:rPr lang="es-ES" b="1" dirty="0" smtClean="0">
                <a:effectLst/>
                <a:latin typeface="Arial" panose="020B0604020202020204" pitchFamily="34" charset="0"/>
                <a:ea typeface="Times New Roman" panose="02020603050405020304" pitchFamily="18" charset="0"/>
              </a:rPr>
              <a:t>:</a:t>
            </a:r>
            <a:endParaRPr lang="es-MX" dirty="0" smtClean="0">
              <a:effectLst/>
              <a:latin typeface="Times New Roman" panose="02020603050405020304" pitchFamily="18" charset="0"/>
              <a:ea typeface="Times New Roman" panose="02020603050405020304" pitchFamily="18" charset="0"/>
            </a:endParaRPr>
          </a:p>
          <a:p>
            <a:pPr marL="342900" marR="47625" lvl="0" indent="-342900" algn="just">
              <a:lnSpc>
                <a:spcPct val="115000"/>
              </a:lnSpc>
              <a:spcBef>
                <a:spcPts val="375"/>
              </a:spcBef>
              <a:spcAft>
                <a:spcPts val="375"/>
              </a:spcAft>
              <a:buSzPts val="1000"/>
              <a:buFont typeface="Symbol" panose="05050102010706020507" pitchFamily="18" charset="2"/>
              <a:buChar char=""/>
              <a:tabLst>
                <a:tab pos="457200" algn="l"/>
              </a:tabLst>
            </a:pPr>
            <a:r>
              <a:rPr lang="en-US" b="1" dirty="0" smtClean="0">
                <a:effectLst/>
                <a:latin typeface="Arial" panose="020B0604020202020204" pitchFamily="34" charset="0"/>
                <a:ea typeface="Calibri" panose="020F0502020204030204" pitchFamily="34" charset="0"/>
                <a:cs typeface="Times New Roman" panose="02020603050405020304" pitchFamily="18" charset="0"/>
              </a:rPr>
              <a:t>When I paid her one dollar</a:t>
            </a:r>
            <a:r>
              <a:rPr lang="en-US" dirty="0" smtClean="0">
                <a:effectLst/>
                <a:latin typeface="Arial" panose="020B0604020202020204" pitchFamily="34" charset="0"/>
                <a:ea typeface="Calibri" panose="020F0502020204030204" pitchFamily="34" charset="0"/>
                <a:cs typeface="Times New Roman" panose="02020603050405020304" pitchFamily="18" charset="0"/>
              </a:rPr>
              <a:t>, she answered my question.</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47625" lvl="0" indent="-342900" algn="just">
              <a:lnSpc>
                <a:spcPct val="115000"/>
              </a:lnSpc>
              <a:spcBef>
                <a:spcPts val="375"/>
              </a:spcBef>
              <a:spcAft>
                <a:spcPts val="375"/>
              </a:spcAft>
              <a:buSzPts val="1000"/>
              <a:buFont typeface="Symbol" panose="05050102010706020507" pitchFamily="18" charset="2"/>
              <a:buChar char=""/>
              <a:tabLst>
                <a:tab pos="457200" algn="l"/>
              </a:tabLst>
            </a:pPr>
            <a:r>
              <a:rPr lang="en-US" dirty="0" smtClean="0">
                <a:effectLst/>
                <a:latin typeface="Arial" panose="020B0604020202020204" pitchFamily="34" charset="0"/>
                <a:ea typeface="Calibri" panose="020F0502020204030204" pitchFamily="34" charset="0"/>
                <a:cs typeface="Times New Roman" panose="02020603050405020304" pitchFamily="18" charset="0"/>
              </a:rPr>
              <a:t>She answered my question </a:t>
            </a:r>
            <a:r>
              <a:rPr lang="en-US" b="1" dirty="0" smtClean="0">
                <a:effectLst/>
                <a:latin typeface="Arial" panose="020B0604020202020204" pitchFamily="34" charset="0"/>
                <a:ea typeface="Calibri" panose="020F0502020204030204" pitchFamily="34" charset="0"/>
                <a:cs typeface="Times New Roman" panose="02020603050405020304" pitchFamily="18" charset="0"/>
              </a:rPr>
              <a:t>when I paid her one dollar</a:t>
            </a:r>
            <a:r>
              <a:rPr lang="en-US" dirty="0" smtClean="0">
                <a:effectLst/>
                <a:latin typeface="Arial" panose="020B0604020202020204" pitchFamily="34" charset="0"/>
                <a:ea typeface="Calibri" panose="020F0502020204030204" pitchFamily="34" charset="0"/>
                <a:cs typeface="Times New Roman" panose="02020603050405020304" pitchFamily="18" charset="0"/>
              </a:rPr>
              <a:t>.</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7130289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FUTURE FORMS:</a:t>
            </a:r>
            <a:r>
              <a:rPr lang="es-MX" dirty="0"/>
              <a:t/>
            </a:r>
            <a:br>
              <a:rPr lang="es-MX" dirty="0"/>
            </a:br>
            <a:r>
              <a:rPr lang="en-US" b="1" dirty="0"/>
              <a:t>WILL</a:t>
            </a:r>
            <a:endParaRPr lang="es-MX" dirty="0"/>
          </a:p>
        </p:txBody>
      </p:sp>
      <p:sp>
        <p:nvSpPr>
          <p:cNvPr id="3" name="Marcador de contenido 2"/>
          <p:cNvSpPr>
            <a:spLocks noGrp="1"/>
          </p:cNvSpPr>
          <p:nvPr>
            <p:ph idx="1"/>
          </p:nvPr>
        </p:nvSpPr>
        <p:spPr>
          <a:xfrm>
            <a:off x="2589212" y="1805940"/>
            <a:ext cx="8915400" cy="4331970"/>
          </a:xfrm>
        </p:spPr>
        <p:txBody>
          <a:bodyPr>
            <a:normAutofit fontScale="70000" lnSpcReduction="20000"/>
          </a:bodyPr>
          <a:lstStyle/>
          <a:p>
            <a:pPr marL="0" indent="0">
              <a:buNone/>
            </a:pPr>
            <a:r>
              <a:rPr lang="en-US" b="1" dirty="0"/>
              <a:t>Use</a:t>
            </a:r>
            <a:endParaRPr lang="es-MX" dirty="0"/>
          </a:p>
          <a:p>
            <a:pPr marL="0" indent="0">
              <a:buNone/>
            </a:pPr>
            <a:r>
              <a:rPr lang="en-US" b="1" dirty="0"/>
              <a:t>1)</a:t>
            </a:r>
            <a:r>
              <a:rPr lang="en-US" dirty="0"/>
              <a:t> Future actions happen without the speaker's intention</a:t>
            </a:r>
            <a:br>
              <a:rPr lang="en-US" dirty="0"/>
            </a:br>
            <a:r>
              <a:rPr lang="en-US" dirty="0"/>
              <a:t/>
            </a:r>
            <a:br>
              <a:rPr lang="en-US" dirty="0"/>
            </a:br>
            <a:r>
              <a:rPr lang="en-US" dirty="0"/>
              <a:t>The sun </a:t>
            </a:r>
            <a:r>
              <a:rPr lang="en-US" b="1" dirty="0"/>
              <a:t>will shine</a:t>
            </a:r>
            <a:r>
              <a:rPr lang="en-US" dirty="0"/>
              <a:t> tomorrow. </a:t>
            </a:r>
            <a:endParaRPr lang="es-MX" dirty="0"/>
          </a:p>
          <a:p>
            <a:pPr marL="0" indent="0">
              <a:buNone/>
            </a:pPr>
            <a:r>
              <a:rPr lang="en-US" b="1" dirty="0"/>
              <a:t/>
            </a:r>
            <a:br>
              <a:rPr lang="en-US" b="1" dirty="0"/>
            </a:br>
            <a:r>
              <a:rPr lang="en-US" b="1" dirty="0"/>
              <a:t>2)</a:t>
            </a:r>
            <a:r>
              <a:rPr lang="en-US" dirty="0"/>
              <a:t> </a:t>
            </a:r>
            <a:r>
              <a:rPr lang="en-US" b="1" dirty="0"/>
              <a:t>Predictions, assumptions</a:t>
            </a:r>
            <a:r>
              <a:rPr lang="en-US" dirty="0"/>
              <a:t/>
            </a:r>
            <a:br>
              <a:rPr lang="en-US" dirty="0"/>
            </a:br>
            <a:r>
              <a:rPr lang="en-US" dirty="0"/>
              <a:t/>
            </a:r>
            <a:br>
              <a:rPr lang="en-US" dirty="0"/>
            </a:br>
            <a:r>
              <a:rPr lang="en-US" dirty="0"/>
              <a:t>I think Sue </a:t>
            </a:r>
            <a:r>
              <a:rPr lang="en-US" b="1" dirty="0"/>
              <a:t>will arrive</a:t>
            </a:r>
            <a:r>
              <a:rPr lang="en-US" dirty="0"/>
              <a:t> in Paris at 6 pm.</a:t>
            </a:r>
            <a:r>
              <a:rPr lang="en-US" i="1" dirty="0"/>
              <a:t> </a:t>
            </a:r>
            <a:r>
              <a:rPr lang="en-US" b="1" dirty="0"/>
              <a:t/>
            </a:r>
            <a:br>
              <a:rPr lang="en-US" b="1" dirty="0"/>
            </a:br>
            <a:r>
              <a:rPr lang="en-US" b="1" dirty="0"/>
              <a:t>3) Spontaneous actions                                                    </a:t>
            </a:r>
            <a:r>
              <a:rPr lang="en-US" dirty="0"/>
              <a:t/>
            </a:r>
            <a:br>
              <a:rPr lang="en-US" dirty="0"/>
            </a:br>
            <a:r>
              <a:rPr lang="en-US" dirty="0"/>
              <a:t/>
            </a:r>
            <a:br>
              <a:rPr lang="en-US" dirty="0"/>
            </a:br>
            <a:r>
              <a:rPr lang="en-US" dirty="0"/>
              <a:t>Hang on! I</a:t>
            </a:r>
            <a:r>
              <a:rPr lang="en-US" b="1" dirty="0"/>
              <a:t>'ll have</a:t>
            </a:r>
            <a:r>
              <a:rPr lang="en-US" dirty="0"/>
              <a:t> a word with </a:t>
            </a:r>
            <a:r>
              <a:rPr lang="en-US" dirty="0" err="1" smtClean="0"/>
              <a:t>you</a:t>
            </a:r>
            <a:r>
              <a:rPr lang="en-US" b="1" dirty="0" err="1"/>
              <a:t>Examples</a:t>
            </a:r>
            <a:r>
              <a:rPr lang="en-US" b="1" dirty="0"/>
              <a:t>        </a:t>
            </a:r>
            <a:r>
              <a:rPr lang="en-US" dirty="0"/>
              <a:t/>
            </a:r>
            <a:br>
              <a:rPr lang="en-US" dirty="0"/>
            </a:br>
            <a:r>
              <a:rPr lang="en-US" b="1" dirty="0"/>
              <a:t/>
            </a:r>
            <a:br>
              <a:rPr lang="en-US" b="1" dirty="0"/>
            </a:br>
            <a:r>
              <a:rPr lang="en-US" b="1" dirty="0"/>
              <a:t>Affirmative sentences: </a:t>
            </a:r>
            <a:br>
              <a:rPr lang="en-US" b="1" dirty="0"/>
            </a:br>
            <a:r>
              <a:rPr lang="en-US" dirty="0"/>
              <a:t/>
            </a:r>
            <a:br>
              <a:rPr lang="en-US" dirty="0"/>
            </a:br>
            <a:r>
              <a:rPr lang="en-US" dirty="0"/>
              <a:t>He </a:t>
            </a:r>
            <a:r>
              <a:rPr lang="en-US" b="1" dirty="0"/>
              <a:t>will</a:t>
            </a:r>
            <a:r>
              <a:rPr lang="en-US" dirty="0"/>
              <a:t> </a:t>
            </a:r>
            <a:r>
              <a:rPr lang="en-US" b="1" dirty="0"/>
              <a:t>play </a:t>
            </a:r>
            <a:r>
              <a:rPr lang="en-US" dirty="0"/>
              <a:t>football.</a:t>
            </a:r>
            <a:br>
              <a:rPr lang="en-US" dirty="0"/>
            </a:br>
            <a:r>
              <a:rPr lang="en-US" dirty="0"/>
              <a:t>He</a:t>
            </a:r>
            <a:r>
              <a:rPr lang="en-US" b="1" dirty="0"/>
              <a:t>'ll</a:t>
            </a:r>
            <a:r>
              <a:rPr lang="en-US" dirty="0"/>
              <a:t> </a:t>
            </a:r>
            <a:r>
              <a:rPr lang="en-US" b="1" dirty="0"/>
              <a:t>play</a:t>
            </a:r>
            <a:r>
              <a:rPr lang="en-US" dirty="0"/>
              <a:t> football.</a:t>
            </a:r>
            <a:br>
              <a:rPr lang="en-US" dirty="0"/>
            </a:br>
            <a:r>
              <a:rPr lang="en-US" dirty="0"/>
              <a:t/>
            </a:r>
            <a:br>
              <a:rPr lang="en-US" dirty="0"/>
            </a:br>
            <a:r>
              <a:rPr lang="en-US" b="1" dirty="0"/>
              <a:t>Negative sentences:</a:t>
            </a:r>
            <a:br>
              <a:rPr lang="en-US" b="1" dirty="0"/>
            </a:br>
            <a:r>
              <a:rPr lang="en-US" dirty="0"/>
              <a:t/>
            </a:r>
            <a:br>
              <a:rPr lang="en-US" dirty="0"/>
            </a:br>
            <a:r>
              <a:rPr lang="en-US" dirty="0"/>
              <a:t>He </a:t>
            </a:r>
            <a:r>
              <a:rPr lang="en-US" b="1" dirty="0"/>
              <a:t>will not play </a:t>
            </a:r>
            <a:r>
              <a:rPr lang="en-US" dirty="0"/>
              <a:t>football.</a:t>
            </a:r>
            <a:br>
              <a:rPr lang="en-US" dirty="0"/>
            </a:br>
            <a:r>
              <a:rPr lang="en-US" dirty="0"/>
              <a:t>He </a:t>
            </a:r>
            <a:r>
              <a:rPr lang="en-US" b="1" dirty="0"/>
              <a:t>won't</a:t>
            </a:r>
            <a:r>
              <a:rPr lang="en-US" dirty="0"/>
              <a:t> </a:t>
            </a:r>
            <a:r>
              <a:rPr lang="en-US" b="1" dirty="0"/>
              <a:t>play</a:t>
            </a:r>
            <a:r>
              <a:rPr lang="en-US" dirty="0"/>
              <a:t> football. </a:t>
            </a:r>
            <a:r>
              <a:rPr lang="en-US" i="1" dirty="0"/>
              <a:t>or</a:t>
            </a:r>
            <a:r>
              <a:rPr lang="en-US" dirty="0"/>
              <a:t> He</a:t>
            </a:r>
            <a:r>
              <a:rPr lang="en-US" b="1" dirty="0"/>
              <a:t>'ll not play</a:t>
            </a:r>
            <a:r>
              <a:rPr lang="en-US" dirty="0"/>
              <a:t> football. </a:t>
            </a:r>
            <a:r>
              <a:rPr lang="en-US" b="1" dirty="0"/>
              <a:t/>
            </a:r>
            <a:br>
              <a:rPr lang="en-US" b="1" dirty="0"/>
            </a:br>
            <a:r>
              <a:rPr lang="en-US" b="1" dirty="0"/>
              <a:t/>
            </a:r>
            <a:br>
              <a:rPr lang="en-US" b="1" dirty="0"/>
            </a:br>
            <a:r>
              <a:rPr lang="en-US" b="1" dirty="0" smtClean="0"/>
              <a:t>Questions:</a:t>
            </a:r>
            <a:r>
              <a:rPr lang="en-US" dirty="0"/>
              <a:t/>
            </a:r>
            <a:br>
              <a:rPr lang="en-US" dirty="0"/>
            </a:br>
            <a:r>
              <a:rPr lang="en-US" b="1" dirty="0"/>
              <a:t/>
            </a:r>
            <a:br>
              <a:rPr lang="en-US" b="1" dirty="0"/>
            </a:br>
            <a:r>
              <a:rPr lang="en-US" b="1" dirty="0"/>
              <a:t>Will</a:t>
            </a:r>
            <a:r>
              <a:rPr lang="en-US" dirty="0"/>
              <a:t> </a:t>
            </a:r>
            <a:r>
              <a:rPr lang="en-US" b="1" dirty="0"/>
              <a:t>he</a:t>
            </a:r>
            <a:r>
              <a:rPr lang="en-US" dirty="0"/>
              <a:t> </a:t>
            </a:r>
            <a:r>
              <a:rPr lang="en-US" b="1" dirty="0"/>
              <a:t>play</a:t>
            </a:r>
            <a:r>
              <a:rPr lang="en-US" dirty="0"/>
              <a:t> football?</a:t>
            </a:r>
            <a:endParaRPr lang="es-MX" dirty="0"/>
          </a:p>
          <a:p>
            <a:pPr marL="0" indent="0">
              <a:buNone/>
            </a:pPr>
            <a:endParaRPr lang="es-MX" dirty="0"/>
          </a:p>
        </p:txBody>
      </p:sp>
      <p:pic>
        <p:nvPicPr>
          <p:cNvPr id="4" name="Imagen 3"/>
          <p:cNvPicPr>
            <a:picLocks noChangeAspect="1"/>
          </p:cNvPicPr>
          <p:nvPr/>
        </p:nvPicPr>
        <p:blipFill>
          <a:blip r:embed="rId2"/>
          <a:stretch>
            <a:fillRect/>
          </a:stretch>
        </p:blipFill>
        <p:spPr>
          <a:xfrm>
            <a:off x="8538844" y="2407190"/>
            <a:ext cx="2857500" cy="1600200"/>
          </a:xfrm>
          <a:prstGeom prst="rect">
            <a:avLst/>
          </a:prstGeom>
        </p:spPr>
      </p:pic>
      <p:pic>
        <p:nvPicPr>
          <p:cNvPr id="5" name="Imagen 4"/>
          <p:cNvPicPr>
            <a:picLocks noChangeAspect="1"/>
          </p:cNvPicPr>
          <p:nvPr/>
        </p:nvPicPr>
        <p:blipFill>
          <a:blip r:embed="rId3"/>
          <a:stretch>
            <a:fillRect/>
          </a:stretch>
        </p:blipFill>
        <p:spPr>
          <a:xfrm>
            <a:off x="7399020" y="658400"/>
            <a:ext cx="1714500" cy="1714500"/>
          </a:xfrm>
          <a:prstGeom prst="rect">
            <a:avLst/>
          </a:prstGeom>
        </p:spPr>
      </p:pic>
      <p:pic>
        <p:nvPicPr>
          <p:cNvPr id="6" name="Imagen 5"/>
          <p:cNvPicPr>
            <a:picLocks noChangeAspect="1"/>
          </p:cNvPicPr>
          <p:nvPr/>
        </p:nvPicPr>
        <p:blipFill>
          <a:blip r:embed="rId4"/>
          <a:stretch>
            <a:fillRect/>
          </a:stretch>
        </p:blipFill>
        <p:spPr>
          <a:xfrm>
            <a:off x="6687502" y="3562350"/>
            <a:ext cx="1743075" cy="2619375"/>
          </a:xfrm>
          <a:prstGeom prst="rect">
            <a:avLst/>
          </a:prstGeom>
        </p:spPr>
      </p:pic>
    </p:spTree>
    <p:extLst>
      <p:ext uri="{BB962C8B-B14F-4D97-AF65-F5344CB8AC3E}">
        <p14:creationId xmlns:p14="http://schemas.microsoft.com/office/powerpoint/2010/main" val="197727008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circle(in)">
                                      <p:cBhvr>
                                        <p:cTn id="20" dur="2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1000" fill="hold"/>
                                        <p:tgtEl>
                                          <p:spTgt spid="6"/>
                                        </p:tgtEl>
                                        <p:attrNameLst>
                                          <p:attrName>ppt_w</p:attrName>
                                        </p:attrNameLst>
                                      </p:cBhvr>
                                      <p:tavLst>
                                        <p:tav tm="0">
                                          <p:val>
                                            <p:fltVal val="0"/>
                                          </p:val>
                                        </p:tav>
                                        <p:tav tm="100000">
                                          <p:val>
                                            <p:strVal val="#ppt_w"/>
                                          </p:val>
                                        </p:tav>
                                      </p:tavLst>
                                    </p:anim>
                                    <p:anim calcmode="lin" valueType="num">
                                      <p:cBhvr>
                                        <p:cTn id="31" dur="1000" fill="hold"/>
                                        <p:tgtEl>
                                          <p:spTgt spid="6"/>
                                        </p:tgtEl>
                                        <p:attrNameLst>
                                          <p:attrName>ppt_h</p:attrName>
                                        </p:attrNameLst>
                                      </p:cBhvr>
                                      <p:tavLst>
                                        <p:tav tm="0">
                                          <p:val>
                                            <p:fltVal val="0"/>
                                          </p:val>
                                        </p:tav>
                                        <p:tav tm="100000">
                                          <p:val>
                                            <p:strVal val="#ppt_h"/>
                                          </p:val>
                                        </p:tav>
                                      </p:tavLst>
                                    </p:anim>
                                    <p:anim calcmode="lin" valueType="num">
                                      <p:cBhvr>
                                        <p:cTn id="32" dur="1000" fill="hold"/>
                                        <p:tgtEl>
                                          <p:spTgt spid="6"/>
                                        </p:tgtEl>
                                        <p:attrNameLst>
                                          <p:attrName>style.rotation</p:attrName>
                                        </p:attrNameLst>
                                      </p:cBhvr>
                                      <p:tavLst>
                                        <p:tav tm="0">
                                          <p:val>
                                            <p:fltVal val="90"/>
                                          </p:val>
                                        </p:tav>
                                        <p:tav tm="100000">
                                          <p:val>
                                            <p:fltVal val="0"/>
                                          </p:val>
                                        </p:tav>
                                      </p:tavLst>
                                    </p:anim>
                                    <p:animEffect transition="in" filter="fade">
                                      <p:cBhvr>
                                        <p:cTn id="3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FUTURE FORMS </a:t>
            </a:r>
            <a:br>
              <a:rPr lang="es-MX" dirty="0" smtClean="0"/>
            </a:br>
            <a:r>
              <a:rPr lang="en-US" b="1" dirty="0"/>
              <a:t>GOING TO</a:t>
            </a:r>
            <a:endParaRPr lang="es-MX" dirty="0"/>
          </a:p>
        </p:txBody>
      </p:sp>
      <p:sp>
        <p:nvSpPr>
          <p:cNvPr id="3" name="Marcador de contenido 2"/>
          <p:cNvSpPr>
            <a:spLocks noGrp="1"/>
          </p:cNvSpPr>
          <p:nvPr>
            <p:ph idx="1"/>
          </p:nvPr>
        </p:nvSpPr>
        <p:spPr/>
        <p:txBody>
          <a:bodyPr/>
          <a:lstStyle/>
          <a:p>
            <a:r>
              <a:rPr lang="en-US" b="1" dirty="0"/>
              <a:t>Use</a:t>
            </a:r>
            <a:endParaRPr lang="es-MX" dirty="0"/>
          </a:p>
          <a:p>
            <a:pPr marL="0" indent="0">
              <a:buNone/>
            </a:pPr>
            <a:r>
              <a:rPr lang="en-US" b="1" dirty="0"/>
              <a:t>1) planned actions in the future</a:t>
            </a:r>
            <a:endParaRPr lang="es-MX" dirty="0"/>
          </a:p>
          <a:p>
            <a:pPr marL="0" indent="0">
              <a:buNone/>
            </a:pPr>
            <a:r>
              <a:rPr lang="en-US" dirty="0"/>
              <a:t>We </a:t>
            </a:r>
            <a:r>
              <a:rPr lang="en-US" b="1" dirty="0"/>
              <a:t>are going to sing</a:t>
            </a:r>
            <a:r>
              <a:rPr lang="en-US" dirty="0"/>
              <a:t> at the party.</a:t>
            </a:r>
            <a:endParaRPr lang="es-MX" dirty="0"/>
          </a:p>
          <a:p>
            <a:pPr marL="0" indent="0">
              <a:buNone/>
            </a:pPr>
            <a:r>
              <a:rPr lang="en-US" b="1" dirty="0"/>
              <a:t>2) You are certain that </a:t>
            </a:r>
            <a:r>
              <a:rPr lang="en-US" b="1" dirty="0" err="1"/>
              <a:t>sth</a:t>
            </a:r>
            <a:r>
              <a:rPr lang="en-US" b="1" dirty="0"/>
              <a:t>. is going to happen in the future.</a:t>
            </a:r>
            <a:endParaRPr lang="es-MX" dirty="0"/>
          </a:p>
          <a:p>
            <a:pPr marL="0" indent="0">
              <a:buNone/>
            </a:pPr>
            <a:r>
              <a:rPr lang="en-US" dirty="0"/>
              <a:t>Look at that car! It</a:t>
            </a:r>
            <a:r>
              <a:rPr lang="en-US" b="1" dirty="0"/>
              <a:t> is going to crash</a:t>
            </a:r>
            <a:r>
              <a:rPr lang="en-US" dirty="0"/>
              <a:t> into the yellow one</a:t>
            </a:r>
            <a:r>
              <a:rPr lang="en-US" dirty="0" smtClean="0"/>
              <a:t>.</a:t>
            </a:r>
          </a:p>
          <a:p>
            <a:r>
              <a:rPr lang="en-US" b="1" dirty="0"/>
              <a:t>Form</a:t>
            </a:r>
            <a:endParaRPr lang="es-MX" dirty="0"/>
          </a:p>
          <a:p>
            <a:pPr marL="0" indent="0">
              <a:buNone/>
            </a:pPr>
            <a:r>
              <a:rPr lang="en-US" b="1" dirty="0"/>
              <a:t>to be (am, are, is)</a:t>
            </a:r>
            <a:r>
              <a:rPr lang="en-US" dirty="0"/>
              <a:t> + </a:t>
            </a:r>
            <a:r>
              <a:rPr lang="en-US" b="1" dirty="0"/>
              <a:t>going to</a:t>
            </a:r>
            <a:r>
              <a:rPr lang="en-US" dirty="0"/>
              <a:t> + </a:t>
            </a:r>
            <a:r>
              <a:rPr lang="en-US" b="1" dirty="0" smtClean="0"/>
              <a:t>infinitive</a:t>
            </a:r>
          </a:p>
          <a:p>
            <a:pPr marL="0" indent="0">
              <a:buNone/>
            </a:pPr>
            <a:r>
              <a:rPr lang="en-US" b="1" dirty="0" smtClean="0"/>
              <a:t>Examples</a:t>
            </a:r>
          </a:p>
          <a:p>
            <a:pPr marL="0" indent="0">
              <a:buNone/>
            </a:pPr>
            <a:r>
              <a:rPr lang="en-US" b="1" dirty="0"/>
              <a:t>Affirmative sentences:</a:t>
            </a:r>
            <a:endParaRPr lang="es-MX" dirty="0"/>
          </a:p>
          <a:p>
            <a:pPr marL="0" indent="0">
              <a:buNone/>
            </a:pPr>
            <a:endParaRPr lang="en-US" b="1" dirty="0" smtClean="0"/>
          </a:p>
          <a:p>
            <a:pPr marL="0" indent="0">
              <a:buNone/>
            </a:pPr>
            <a:endParaRPr lang="es-MX" dirty="0"/>
          </a:p>
          <a:p>
            <a:pPr marL="0" indent="0">
              <a:buNone/>
            </a:pPr>
            <a:endParaRPr lang="es-MX" dirty="0"/>
          </a:p>
          <a:p>
            <a:endParaRPr lang="es-MX" dirty="0"/>
          </a:p>
        </p:txBody>
      </p:sp>
      <p:graphicFrame>
        <p:nvGraphicFramePr>
          <p:cNvPr id="6" name="Tabla 5"/>
          <p:cNvGraphicFramePr>
            <a:graphicFrameLocks noGrp="1"/>
          </p:cNvGraphicFramePr>
          <p:nvPr>
            <p:extLst>
              <p:ext uri="{D42A27DB-BD31-4B8C-83A1-F6EECF244321}">
                <p14:modId xmlns:p14="http://schemas.microsoft.com/office/powerpoint/2010/main" val="3881139955"/>
              </p:ext>
            </p:extLst>
          </p:nvPr>
        </p:nvGraphicFramePr>
        <p:xfrm>
          <a:off x="2589212" y="5669699"/>
          <a:ext cx="8915400" cy="483045"/>
        </p:xfrm>
        <a:graphic>
          <a:graphicData uri="http://schemas.openxmlformats.org/drawingml/2006/table">
            <a:tbl>
              <a:tblPr firstRow="1" firstCol="1" bandRow="1">
                <a:tableStyleId>{5C22544A-7EE6-4342-B048-85BDC9FD1C3A}</a:tableStyleId>
              </a:tblPr>
              <a:tblGrid>
                <a:gridCol w="4457700"/>
                <a:gridCol w="4457700"/>
              </a:tblGrid>
              <a:tr h="0">
                <a:tc>
                  <a:txBody>
                    <a:bodyPr/>
                    <a:lstStyle/>
                    <a:p>
                      <a:pPr>
                        <a:lnSpc>
                          <a:spcPct val="115000"/>
                        </a:lnSpc>
                        <a:spcAft>
                          <a:spcPts val="0"/>
                        </a:spcAft>
                      </a:pPr>
                      <a:r>
                        <a:rPr lang="en-US" sz="1200">
                          <a:effectLst/>
                        </a:rPr>
                        <a:t>I am going to play handball.</a:t>
                      </a:r>
                      <a:br>
                        <a:rPr lang="en-US" sz="1200">
                          <a:effectLst/>
                        </a:rPr>
                      </a:br>
                      <a:r>
                        <a:rPr lang="en-US" sz="1200">
                          <a:effectLst/>
                        </a:rPr>
                        <a:t>I'm going to play handball.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c>
                  <a:txBody>
                    <a:bodyPr/>
                    <a:lstStyle/>
                    <a:p>
                      <a:pPr>
                        <a:lnSpc>
                          <a:spcPct val="115000"/>
                        </a:lnSpc>
                        <a:spcAft>
                          <a:spcPts val="0"/>
                        </a:spcAft>
                      </a:pPr>
                      <a:r>
                        <a:rPr lang="en-US" sz="1200" dirty="0">
                          <a:effectLst/>
                        </a:rPr>
                        <a:t>You are going to play handball.</a:t>
                      </a:r>
                      <a:br>
                        <a:rPr lang="en-US" sz="1200" dirty="0">
                          <a:effectLst/>
                        </a:rPr>
                      </a:br>
                      <a:r>
                        <a:rPr lang="en-US" sz="1200" dirty="0">
                          <a:effectLst/>
                        </a:rPr>
                        <a:t>You're going to play handball.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r>
            </a:tbl>
          </a:graphicData>
        </a:graphic>
      </p:graphicFrame>
      <p:pic>
        <p:nvPicPr>
          <p:cNvPr id="7" name="Imagen 6"/>
          <p:cNvPicPr>
            <a:picLocks noChangeAspect="1"/>
          </p:cNvPicPr>
          <p:nvPr/>
        </p:nvPicPr>
        <p:blipFill>
          <a:blip r:embed="rId2"/>
          <a:stretch>
            <a:fillRect/>
          </a:stretch>
        </p:blipFill>
        <p:spPr>
          <a:xfrm>
            <a:off x="8421052" y="1345882"/>
            <a:ext cx="2619375" cy="1743075"/>
          </a:xfrm>
          <a:prstGeom prst="rect">
            <a:avLst/>
          </a:prstGeom>
        </p:spPr>
      </p:pic>
    </p:spTree>
    <p:extLst>
      <p:ext uri="{BB962C8B-B14F-4D97-AF65-F5344CB8AC3E}">
        <p14:creationId xmlns:p14="http://schemas.microsoft.com/office/powerpoint/2010/main" val="234227617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868680"/>
            <a:ext cx="8915400" cy="5042542"/>
          </a:xfrm>
        </p:spPr>
        <p:txBody>
          <a:bodyPr/>
          <a:lstStyle/>
          <a:p>
            <a:r>
              <a:rPr lang="es-MX" b="1" dirty="0" err="1"/>
              <a:t>Negative</a:t>
            </a:r>
            <a:r>
              <a:rPr lang="es-MX" b="1" dirty="0"/>
              <a:t> </a:t>
            </a:r>
            <a:r>
              <a:rPr lang="es-MX" b="1" dirty="0" err="1"/>
              <a:t>sentences</a:t>
            </a:r>
            <a:r>
              <a:rPr lang="es-MX" b="1" dirty="0" smtClean="0"/>
              <a:t>:</a:t>
            </a:r>
          </a:p>
          <a:p>
            <a:endParaRPr lang="es-MX" b="1" dirty="0"/>
          </a:p>
          <a:p>
            <a:pPr marL="0" indent="0">
              <a:buNone/>
            </a:pPr>
            <a:endParaRPr lang="es-MX" b="1" dirty="0"/>
          </a:p>
          <a:p>
            <a:r>
              <a:rPr lang="es-MX" b="1" dirty="0" err="1"/>
              <a:t>Questions</a:t>
            </a:r>
            <a:r>
              <a:rPr lang="es-MX" b="1" dirty="0" smtClean="0"/>
              <a:t>:</a:t>
            </a:r>
          </a:p>
          <a:p>
            <a:pPr marL="0" indent="0">
              <a:buNone/>
            </a:pPr>
            <a:endParaRPr lang="es-MX" b="1" dirty="0" smtClean="0"/>
          </a:p>
          <a:p>
            <a:r>
              <a:rPr lang="en-US" b="1" dirty="0"/>
              <a:t>ATTENTION!!</a:t>
            </a:r>
            <a:endParaRPr lang="es-MX" dirty="0"/>
          </a:p>
          <a:p>
            <a:r>
              <a:rPr lang="en-US" b="1" dirty="0"/>
              <a:t>Do not mix up with the </a:t>
            </a:r>
            <a:r>
              <a:rPr lang="en-US" b="1" dirty="0">
                <a:hlinkClick r:id="rId2"/>
              </a:rPr>
              <a:t>Present Progressive</a:t>
            </a:r>
            <a:r>
              <a:rPr lang="en-US" b="1" dirty="0"/>
              <a:t>!</a:t>
            </a:r>
            <a:endParaRPr lang="es-MX" dirty="0"/>
          </a:p>
          <a:p>
            <a:endParaRPr lang="es-MX" dirty="0"/>
          </a:p>
          <a:p>
            <a:endParaRPr lang="es-MX" dirty="0"/>
          </a:p>
          <a:p>
            <a:r>
              <a:rPr lang="en-US" dirty="0">
                <a:solidFill>
                  <a:schemeClr val="tx1"/>
                </a:solidFill>
              </a:rPr>
              <a:t>The going to-future is one future tense. There are other future tenses, like the </a:t>
            </a:r>
            <a:r>
              <a:rPr lang="en-US" dirty="0">
                <a:solidFill>
                  <a:schemeClr val="tx1"/>
                </a:solidFill>
                <a:hlinkClick r:id="rId3"/>
              </a:rPr>
              <a:t>will-future</a:t>
            </a:r>
            <a:r>
              <a:rPr lang="en-US" dirty="0">
                <a:solidFill>
                  <a:schemeClr val="tx1"/>
                </a:solidFill>
              </a:rPr>
              <a:t>, the </a:t>
            </a:r>
            <a:r>
              <a:rPr lang="en-US" dirty="0">
                <a:solidFill>
                  <a:schemeClr val="tx1"/>
                </a:solidFill>
                <a:hlinkClick r:id="rId2"/>
              </a:rPr>
              <a:t>Present Progressive</a:t>
            </a:r>
            <a:r>
              <a:rPr lang="en-US" dirty="0">
                <a:solidFill>
                  <a:schemeClr val="tx1"/>
                </a:solidFill>
              </a:rPr>
              <a:t>, the </a:t>
            </a:r>
            <a:r>
              <a:rPr lang="en-US" dirty="0">
                <a:solidFill>
                  <a:schemeClr val="tx1"/>
                </a:solidFill>
                <a:hlinkClick r:id="rId4"/>
              </a:rPr>
              <a:t>Future Progressive/Continuous</a:t>
            </a:r>
            <a:r>
              <a:rPr lang="en-US" dirty="0">
                <a:solidFill>
                  <a:schemeClr val="tx1"/>
                </a:solidFill>
              </a:rPr>
              <a:t> and the </a:t>
            </a:r>
            <a:r>
              <a:rPr lang="en-US" dirty="0">
                <a:solidFill>
                  <a:schemeClr val="tx1"/>
                </a:solidFill>
                <a:hlinkClick r:id="rId5"/>
              </a:rPr>
              <a:t>Simple Present</a:t>
            </a:r>
            <a:r>
              <a:rPr lang="en-US" dirty="0">
                <a:solidFill>
                  <a:schemeClr val="tx1"/>
                </a:solidFill>
              </a:rPr>
              <a:t>.</a:t>
            </a:r>
            <a:endParaRPr lang="es-MX" dirty="0">
              <a:solidFill>
                <a:schemeClr val="tx1"/>
              </a:solidFill>
            </a:endParaRPr>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726114262"/>
              </p:ext>
            </p:extLst>
          </p:nvPr>
        </p:nvGraphicFramePr>
        <p:xfrm>
          <a:off x="2394903" y="1345692"/>
          <a:ext cx="8915400" cy="693357"/>
        </p:xfrm>
        <a:graphic>
          <a:graphicData uri="http://schemas.openxmlformats.org/drawingml/2006/table">
            <a:tbl>
              <a:tblPr firstRow="1" firstCol="1" bandRow="1">
                <a:tableStyleId>{5C22544A-7EE6-4342-B048-85BDC9FD1C3A}</a:tableStyleId>
              </a:tblPr>
              <a:tblGrid>
                <a:gridCol w="4457700"/>
                <a:gridCol w="4457700"/>
              </a:tblGrid>
              <a:tr h="0">
                <a:tc>
                  <a:txBody>
                    <a:bodyPr/>
                    <a:lstStyle/>
                    <a:p>
                      <a:pPr>
                        <a:lnSpc>
                          <a:spcPct val="115000"/>
                        </a:lnSpc>
                        <a:spcAft>
                          <a:spcPts val="0"/>
                        </a:spcAft>
                      </a:pPr>
                      <a:r>
                        <a:rPr lang="en-US" sz="1200">
                          <a:effectLst/>
                        </a:rPr>
                        <a:t>I am not going to play handball.</a:t>
                      </a:r>
                      <a:br>
                        <a:rPr lang="en-US" sz="1200">
                          <a:effectLst/>
                        </a:rPr>
                      </a:br>
                      <a:r>
                        <a:rPr lang="en-US" sz="1200">
                          <a:effectLst/>
                        </a:rPr>
                        <a:t>I'm not going to play handball.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c>
                  <a:txBody>
                    <a:bodyPr/>
                    <a:lstStyle/>
                    <a:p>
                      <a:pPr>
                        <a:lnSpc>
                          <a:spcPct val="115000"/>
                        </a:lnSpc>
                        <a:spcAft>
                          <a:spcPts val="0"/>
                        </a:spcAft>
                      </a:pPr>
                      <a:r>
                        <a:rPr lang="en-US" sz="1200" dirty="0">
                          <a:effectLst/>
                        </a:rPr>
                        <a:t>You are not going to play handball.</a:t>
                      </a:r>
                      <a:br>
                        <a:rPr lang="en-US" sz="1200" dirty="0">
                          <a:effectLst/>
                        </a:rPr>
                      </a:br>
                      <a:r>
                        <a:rPr lang="en-US" sz="1200" dirty="0">
                          <a:effectLst/>
                        </a:rPr>
                        <a:t>You're not going to play handball.</a:t>
                      </a:r>
                      <a:br>
                        <a:rPr lang="en-US" sz="1200" dirty="0">
                          <a:effectLst/>
                        </a:rPr>
                      </a:br>
                      <a:r>
                        <a:rPr lang="es-MX" sz="1200" dirty="0" err="1">
                          <a:effectLst/>
                        </a:rPr>
                        <a:t>You</a:t>
                      </a:r>
                      <a:r>
                        <a:rPr lang="es-MX" sz="1200" dirty="0">
                          <a:effectLst/>
                        </a:rPr>
                        <a:t> </a:t>
                      </a:r>
                      <a:r>
                        <a:rPr lang="es-MX" sz="1200" dirty="0" err="1">
                          <a:effectLst/>
                        </a:rPr>
                        <a:t>aren't</a:t>
                      </a:r>
                      <a:r>
                        <a:rPr lang="es-MX" sz="1200" dirty="0">
                          <a:effectLst/>
                        </a:rPr>
                        <a:t> </a:t>
                      </a:r>
                      <a:r>
                        <a:rPr lang="es-MX" sz="1200" dirty="0" err="1">
                          <a:effectLst/>
                        </a:rPr>
                        <a:t>going</a:t>
                      </a:r>
                      <a:r>
                        <a:rPr lang="es-MX" sz="1200" dirty="0">
                          <a:effectLst/>
                        </a:rPr>
                        <a:t> to </a:t>
                      </a:r>
                      <a:r>
                        <a:rPr lang="es-MX" sz="1200" dirty="0" err="1">
                          <a:effectLst/>
                        </a:rPr>
                        <a:t>play</a:t>
                      </a:r>
                      <a:r>
                        <a:rPr lang="es-MX" sz="1200" dirty="0">
                          <a:effectLst/>
                        </a:rPr>
                        <a:t> </a:t>
                      </a:r>
                      <a:r>
                        <a:rPr lang="es-MX" sz="1200" dirty="0" err="1">
                          <a:effectLst/>
                        </a:rPr>
                        <a:t>handball</a:t>
                      </a:r>
                      <a:r>
                        <a:rPr lang="es-MX" sz="1200" dirty="0">
                          <a:effectLst/>
                        </a:rPr>
                        <a:t>.</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2470415439"/>
              </p:ext>
            </p:extLst>
          </p:nvPr>
        </p:nvGraphicFramePr>
        <p:xfrm>
          <a:off x="2463482" y="2550414"/>
          <a:ext cx="8915400" cy="272733"/>
        </p:xfrm>
        <a:graphic>
          <a:graphicData uri="http://schemas.openxmlformats.org/drawingml/2006/table">
            <a:tbl>
              <a:tblPr firstRow="1" firstCol="1" bandRow="1">
                <a:tableStyleId>{5C22544A-7EE6-4342-B048-85BDC9FD1C3A}</a:tableStyleId>
              </a:tblPr>
              <a:tblGrid>
                <a:gridCol w="4457700"/>
                <a:gridCol w="4457700"/>
              </a:tblGrid>
              <a:tr h="0">
                <a:tc>
                  <a:txBody>
                    <a:bodyPr/>
                    <a:lstStyle/>
                    <a:p>
                      <a:pPr>
                        <a:lnSpc>
                          <a:spcPct val="115000"/>
                        </a:lnSpc>
                        <a:spcAft>
                          <a:spcPts val="0"/>
                        </a:spcAft>
                      </a:pPr>
                      <a:r>
                        <a:rPr lang="en-US" sz="1200" dirty="0">
                          <a:effectLst/>
                        </a:rPr>
                        <a:t>Am I going to play handball?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c>
                  <a:txBody>
                    <a:bodyPr/>
                    <a:lstStyle/>
                    <a:p>
                      <a:pPr>
                        <a:lnSpc>
                          <a:spcPct val="115000"/>
                        </a:lnSpc>
                        <a:spcAft>
                          <a:spcPts val="0"/>
                        </a:spcAft>
                      </a:pPr>
                      <a:r>
                        <a:rPr lang="en-US" sz="1200" dirty="0">
                          <a:effectLst/>
                        </a:rPr>
                        <a:t>Are you going to play handball?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152952620"/>
              </p:ext>
            </p:extLst>
          </p:nvPr>
        </p:nvGraphicFramePr>
        <p:xfrm>
          <a:off x="2589212" y="3759708"/>
          <a:ext cx="8915400" cy="583693"/>
        </p:xfrm>
        <a:graphic>
          <a:graphicData uri="http://schemas.openxmlformats.org/drawingml/2006/table">
            <a:tbl>
              <a:tblPr firstRow="1" firstCol="1" bandRow="1">
                <a:tableStyleId>{5C22544A-7EE6-4342-B048-85BDC9FD1C3A}</a:tableStyleId>
              </a:tblPr>
              <a:tblGrid>
                <a:gridCol w="4457700"/>
                <a:gridCol w="4457700"/>
              </a:tblGrid>
              <a:tr h="0">
                <a:tc>
                  <a:txBody>
                    <a:bodyPr/>
                    <a:lstStyle/>
                    <a:p>
                      <a:pPr>
                        <a:lnSpc>
                          <a:spcPct val="115000"/>
                        </a:lnSpc>
                        <a:spcAft>
                          <a:spcPts val="0"/>
                        </a:spcAft>
                      </a:pPr>
                      <a:r>
                        <a:rPr lang="es-MX" sz="1200">
                          <a:effectLst/>
                        </a:rPr>
                        <a:t>going to-future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57150" marR="57150" marT="57150" marB="57150" anchor="ctr"/>
                </a:tc>
                <a:tc>
                  <a:txBody>
                    <a:bodyPr/>
                    <a:lstStyle/>
                    <a:p>
                      <a:pPr>
                        <a:lnSpc>
                          <a:spcPct val="115000"/>
                        </a:lnSpc>
                        <a:spcAft>
                          <a:spcPts val="0"/>
                        </a:spcAft>
                      </a:pPr>
                      <a:r>
                        <a:rPr lang="es-MX" sz="1200">
                          <a:effectLst/>
                        </a:rPr>
                        <a:t>Present Progressive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57150" marR="57150" marT="57150" marB="57150" anchor="ctr"/>
                </a:tc>
              </a:tr>
              <a:tr h="0">
                <a:tc>
                  <a:txBody>
                    <a:bodyPr/>
                    <a:lstStyle/>
                    <a:p>
                      <a:pPr>
                        <a:lnSpc>
                          <a:spcPct val="115000"/>
                        </a:lnSpc>
                        <a:spcAft>
                          <a:spcPts val="0"/>
                        </a:spcAft>
                      </a:pPr>
                      <a:r>
                        <a:rPr lang="en-US" sz="1200">
                          <a:effectLst/>
                        </a:rPr>
                        <a:t>He's going to read the book.</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c>
                  <a:txBody>
                    <a:bodyPr/>
                    <a:lstStyle/>
                    <a:p>
                      <a:pPr>
                        <a:lnSpc>
                          <a:spcPct val="115000"/>
                        </a:lnSpc>
                        <a:spcAft>
                          <a:spcPts val="0"/>
                        </a:spcAft>
                      </a:pPr>
                      <a:r>
                        <a:rPr lang="es-MX" sz="1200" dirty="0" err="1">
                          <a:effectLst/>
                        </a:rPr>
                        <a:t>He's</a:t>
                      </a:r>
                      <a:r>
                        <a:rPr lang="es-MX" sz="1200" dirty="0">
                          <a:effectLst/>
                        </a:rPr>
                        <a:t> </a:t>
                      </a:r>
                      <a:r>
                        <a:rPr lang="es-MX" sz="1200" dirty="0" err="1">
                          <a:effectLst/>
                        </a:rPr>
                        <a:t>reading</a:t>
                      </a:r>
                      <a:r>
                        <a:rPr lang="es-MX" sz="1200" dirty="0">
                          <a:effectLst/>
                        </a:rPr>
                        <a:t> </a:t>
                      </a:r>
                      <a:r>
                        <a:rPr lang="es-MX" sz="1200" dirty="0" err="1">
                          <a:effectLst/>
                        </a:rPr>
                        <a:t>the</a:t>
                      </a:r>
                      <a:r>
                        <a:rPr lang="es-MX" sz="1200" dirty="0">
                          <a:effectLst/>
                        </a:rPr>
                        <a:t> </a:t>
                      </a:r>
                      <a:r>
                        <a:rPr lang="es-MX" sz="1200" dirty="0" err="1">
                          <a:effectLst/>
                        </a:rPr>
                        <a:t>book</a:t>
                      </a:r>
                      <a:r>
                        <a:rPr lang="es-MX" sz="1200" dirty="0">
                          <a:effectLst/>
                        </a:rPr>
                        <a:t>.</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r>
            </a:tbl>
          </a:graphicData>
        </a:graphic>
      </p:graphicFrame>
    </p:spTree>
    <p:extLst>
      <p:ext uri="{BB962C8B-B14F-4D97-AF65-F5344CB8AC3E}">
        <p14:creationId xmlns:p14="http://schemas.microsoft.com/office/powerpoint/2010/main" val="105842570"/>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Objetivos de la Unidad de Aprendizaje</a:t>
            </a:r>
            <a:endParaRPr lang="es-MX" dirty="0"/>
          </a:p>
        </p:txBody>
      </p:sp>
      <p:sp>
        <p:nvSpPr>
          <p:cNvPr id="3" name="Marcador de contenido 2"/>
          <p:cNvSpPr>
            <a:spLocks noGrp="1"/>
          </p:cNvSpPr>
          <p:nvPr>
            <p:ph idx="1"/>
          </p:nvPr>
        </p:nvSpPr>
        <p:spPr>
          <a:xfrm>
            <a:off x="838200" y="1787525"/>
            <a:ext cx="10515600" cy="4351338"/>
          </a:xfrm>
        </p:spPr>
        <p:txBody>
          <a:bodyPr/>
          <a:lstStyle/>
          <a:p>
            <a:pPr algn="just"/>
            <a:r>
              <a:rPr lang="es-MX" dirty="0"/>
              <a:t>Reconocer y aplicar estructuras, vocabulario y estrategias comunicativas del idioma inglés para interactuar de manera </a:t>
            </a:r>
            <a:r>
              <a:rPr lang="es-MX" dirty="0" err="1"/>
              <a:t>semi</a:t>
            </a:r>
            <a:r>
              <a:rPr lang="es-MX" dirty="0"/>
              <a:t> guiada en forma oral y escrita en situaciones cotidianas al narrar hechos pasados, situaciones presentes y anhelos a futuro, dar información haciendo referencia a la fuente y describir procesos haciendo énfasis en el objeto que recibe la acción</a:t>
            </a:r>
            <a:r>
              <a:rPr lang="es-MX" dirty="0" smtClean="0"/>
              <a:t>.</a:t>
            </a:r>
          </a:p>
          <a:p>
            <a:endParaRPr lang="es-MX" dirty="0"/>
          </a:p>
        </p:txBody>
      </p:sp>
      <p:pic>
        <p:nvPicPr>
          <p:cNvPr id="1026" name="Picture 2" descr="Resultado de imagen para vocabula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9425" y="3722370"/>
            <a:ext cx="2733675" cy="16764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46763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FUTURE </a:t>
            </a:r>
            <a:r>
              <a:rPr lang="en-US" b="1" dirty="0" smtClean="0"/>
              <a:t>FORMS:</a:t>
            </a:r>
            <a:br>
              <a:rPr lang="en-US" b="1" dirty="0" smtClean="0"/>
            </a:br>
            <a:r>
              <a:rPr lang="en-US" b="1" dirty="0" smtClean="0"/>
              <a:t>PRESENT </a:t>
            </a:r>
            <a:r>
              <a:rPr lang="en-US" b="1" dirty="0"/>
              <a:t>CONTINUOUS</a:t>
            </a:r>
            <a:endParaRPr lang="es-MX" dirty="0"/>
          </a:p>
        </p:txBody>
      </p:sp>
      <p:sp>
        <p:nvSpPr>
          <p:cNvPr id="3" name="Marcador de contenido 2"/>
          <p:cNvSpPr>
            <a:spLocks noGrp="1"/>
          </p:cNvSpPr>
          <p:nvPr>
            <p:ph idx="1"/>
          </p:nvPr>
        </p:nvSpPr>
        <p:spPr/>
        <p:txBody>
          <a:bodyPr>
            <a:normAutofit fontScale="70000" lnSpcReduction="20000"/>
          </a:bodyPr>
          <a:lstStyle/>
          <a:p>
            <a:r>
              <a:rPr lang="en-US" b="1" dirty="0"/>
              <a:t>Use</a:t>
            </a:r>
            <a:endParaRPr lang="es-MX" dirty="0"/>
          </a:p>
          <a:p>
            <a:r>
              <a:rPr lang="en-US" b="1" dirty="0"/>
              <a:t>1) Actions happening at the moment of speaking</a:t>
            </a:r>
            <a:endParaRPr lang="es-MX" dirty="0"/>
          </a:p>
          <a:p>
            <a:r>
              <a:rPr lang="en-US" dirty="0"/>
              <a:t>Peter </a:t>
            </a:r>
            <a:r>
              <a:rPr lang="en-US" b="1" dirty="0"/>
              <a:t>is</a:t>
            </a:r>
            <a:r>
              <a:rPr lang="en-US" dirty="0"/>
              <a:t> </a:t>
            </a:r>
            <a:r>
              <a:rPr lang="en-US" b="1" dirty="0"/>
              <a:t>reading</a:t>
            </a:r>
            <a:r>
              <a:rPr lang="en-US" dirty="0"/>
              <a:t> a book now.</a:t>
            </a:r>
            <a:endParaRPr lang="es-MX" dirty="0"/>
          </a:p>
          <a:p>
            <a:r>
              <a:rPr lang="en-US" b="1" dirty="0"/>
              <a:t>2) Fixed plan in the near future</a:t>
            </a:r>
            <a:endParaRPr lang="es-MX" dirty="0"/>
          </a:p>
          <a:p>
            <a:r>
              <a:rPr lang="en-US" dirty="0"/>
              <a:t>She </a:t>
            </a:r>
            <a:r>
              <a:rPr lang="en-US" b="1" dirty="0"/>
              <a:t>is</a:t>
            </a:r>
            <a:r>
              <a:rPr lang="en-US" dirty="0"/>
              <a:t> </a:t>
            </a:r>
            <a:r>
              <a:rPr lang="en-US" b="1" dirty="0"/>
              <a:t>going</a:t>
            </a:r>
            <a:r>
              <a:rPr lang="en-US" dirty="0"/>
              <a:t> to Basel on Saturday.</a:t>
            </a:r>
            <a:endParaRPr lang="es-MX" dirty="0"/>
          </a:p>
          <a:p>
            <a:r>
              <a:rPr lang="en-US" b="1" dirty="0"/>
              <a:t>3) Temporary actions</a:t>
            </a:r>
            <a:endParaRPr lang="es-MX" dirty="0"/>
          </a:p>
          <a:p>
            <a:r>
              <a:rPr lang="en-US" dirty="0"/>
              <a:t>His father </a:t>
            </a:r>
            <a:r>
              <a:rPr lang="en-US" b="1" dirty="0"/>
              <a:t>is</a:t>
            </a:r>
            <a:r>
              <a:rPr lang="en-US" dirty="0"/>
              <a:t> </a:t>
            </a:r>
            <a:r>
              <a:rPr lang="en-US" b="1" dirty="0"/>
              <a:t>working</a:t>
            </a:r>
            <a:r>
              <a:rPr lang="en-US" dirty="0"/>
              <a:t> in Rome this month.</a:t>
            </a:r>
            <a:endParaRPr lang="es-MX" dirty="0"/>
          </a:p>
          <a:p>
            <a:r>
              <a:rPr lang="en-US" b="1" dirty="0"/>
              <a:t>4) Actions happening around the moment of speaking (longer actions)</a:t>
            </a:r>
            <a:endParaRPr lang="es-MX" dirty="0"/>
          </a:p>
          <a:p>
            <a:r>
              <a:rPr lang="en-US" dirty="0"/>
              <a:t>My friend </a:t>
            </a:r>
            <a:r>
              <a:rPr lang="en-US" b="1" dirty="0"/>
              <a:t>is</a:t>
            </a:r>
            <a:r>
              <a:rPr lang="en-US" dirty="0"/>
              <a:t> </a:t>
            </a:r>
            <a:r>
              <a:rPr lang="en-US" b="1" dirty="0"/>
              <a:t>preparing</a:t>
            </a:r>
            <a:r>
              <a:rPr lang="en-US" dirty="0"/>
              <a:t> for his exams.</a:t>
            </a:r>
            <a:endParaRPr lang="es-MX" dirty="0"/>
          </a:p>
          <a:p>
            <a:r>
              <a:rPr lang="en-US" b="1" dirty="0"/>
              <a:t>5) Trends</a:t>
            </a:r>
            <a:endParaRPr lang="es-MX" dirty="0"/>
          </a:p>
          <a:p>
            <a:r>
              <a:rPr lang="en-US" dirty="0"/>
              <a:t>More and more people </a:t>
            </a:r>
            <a:r>
              <a:rPr lang="en-US" b="1" dirty="0"/>
              <a:t>are</a:t>
            </a:r>
            <a:r>
              <a:rPr lang="en-US" dirty="0"/>
              <a:t> </a:t>
            </a:r>
            <a:r>
              <a:rPr lang="en-US" b="1" dirty="0"/>
              <a:t>using</a:t>
            </a:r>
            <a:r>
              <a:rPr lang="en-US" dirty="0"/>
              <a:t> their computers to listen to music.</a:t>
            </a:r>
            <a:endParaRPr lang="es-MX" dirty="0"/>
          </a:p>
          <a:p>
            <a:r>
              <a:rPr lang="en-US" b="1" dirty="0"/>
              <a:t>6) repeated actions which are irritating to the speaker </a:t>
            </a:r>
            <a:r>
              <a:rPr lang="en-US" dirty="0"/>
              <a:t>(with always, constantly, forever)</a:t>
            </a:r>
            <a:endParaRPr lang="es-MX" dirty="0"/>
          </a:p>
          <a:p>
            <a:r>
              <a:rPr lang="en-US" dirty="0"/>
              <a:t>Andrew </a:t>
            </a:r>
            <a:r>
              <a:rPr lang="en-US" b="1" dirty="0"/>
              <a:t>is</a:t>
            </a:r>
            <a:r>
              <a:rPr lang="en-US" dirty="0"/>
              <a:t> always </a:t>
            </a:r>
            <a:r>
              <a:rPr lang="en-US" b="1" dirty="0"/>
              <a:t>coming </a:t>
            </a:r>
            <a:r>
              <a:rPr lang="en-US" dirty="0"/>
              <a:t>late.</a:t>
            </a:r>
            <a:endParaRPr lang="es-MX" dirty="0"/>
          </a:p>
          <a:p>
            <a:endParaRPr lang="es-MX" dirty="0"/>
          </a:p>
        </p:txBody>
      </p:sp>
      <p:pic>
        <p:nvPicPr>
          <p:cNvPr id="4" name="Imagen 3"/>
          <p:cNvPicPr>
            <a:picLocks noChangeAspect="1"/>
          </p:cNvPicPr>
          <p:nvPr/>
        </p:nvPicPr>
        <p:blipFill>
          <a:blip r:embed="rId2"/>
          <a:stretch>
            <a:fillRect/>
          </a:stretch>
        </p:blipFill>
        <p:spPr>
          <a:xfrm>
            <a:off x="8231505" y="2049780"/>
            <a:ext cx="2609850" cy="1752600"/>
          </a:xfrm>
          <a:prstGeom prst="rect">
            <a:avLst/>
          </a:prstGeom>
        </p:spPr>
      </p:pic>
    </p:spTree>
    <p:extLst>
      <p:ext uri="{BB962C8B-B14F-4D97-AF65-F5344CB8AC3E}">
        <p14:creationId xmlns:p14="http://schemas.microsoft.com/office/powerpoint/2010/main" val="125740459"/>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640080"/>
            <a:ext cx="8915400" cy="5271142"/>
          </a:xfrm>
        </p:spPr>
        <p:txBody>
          <a:bodyPr/>
          <a:lstStyle/>
          <a:p>
            <a:r>
              <a:rPr lang="en-US" b="1" dirty="0"/>
              <a:t>Form</a:t>
            </a:r>
            <a:endParaRPr lang="es-MX" dirty="0"/>
          </a:p>
          <a:p>
            <a:pPr marL="0" indent="0">
              <a:buNone/>
            </a:pPr>
            <a:r>
              <a:rPr lang="en-US" b="1" dirty="0" smtClean="0"/>
              <a:t>To </a:t>
            </a:r>
            <a:r>
              <a:rPr lang="en-US" b="1" dirty="0"/>
              <a:t>be</a:t>
            </a:r>
            <a:r>
              <a:rPr lang="en-US" dirty="0"/>
              <a:t> </a:t>
            </a:r>
            <a:r>
              <a:rPr lang="en-US" b="1" dirty="0"/>
              <a:t>(am, are, is)</a:t>
            </a:r>
            <a:r>
              <a:rPr lang="en-US" dirty="0"/>
              <a:t> + </a:t>
            </a:r>
            <a:r>
              <a:rPr lang="en-US" b="1" dirty="0"/>
              <a:t>infinitive</a:t>
            </a:r>
            <a:r>
              <a:rPr lang="en-US" dirty="0"/>
              <a:t> + </a:t>
            </a:r>
            <a:r>
              <a:rPr lang="en-US" b="1" dirty="0"/>
              <a:t>-</a:t>
            </a:r>
            <a:r>
              <a:rPr lang="en-US" b="1" dirty="0" err="1"/>
              <a:t>ing</a:t>
            </a:r>
            <a:endParaRPr lang="es-MX" dirty="0"/>
          </a:p>
          <a:p>
            <a:r>
              <a:rPr lang="en-US" b="1" dirty="0" smtClean="0"/>
              <a:t>Examples</a:t>
            </a:r>
          </a:p>
          <a:p>
            <a:pPr marL="0" indent="0">
              <a:buNone/>
            </a:pPr>
            <a:r>
              <a:rPr lang="en-US" b="1" dirty="0"/>
              <a:t>Affirmative sentences</a:t>
            </a:r>
            <a:r>
              <a:rPr lang="en-US" b="1" dirty="0" smtClean="0"/>
              <a:t>:</a:t>
            </a:r>
          </a:p>
          <a:p>
            <a:pPr marL="0" indent="0">
              <a:buNone/>
            </a:pPr>
            <a:endParaRPr lang="en-US" b="1" dirty="0"/>
          </a:p>
          <a:p>
            <a:pPr marL="0" indent="0">
              <a:buNone/>
            </a:pPr>
            <a:endParaRPr lang="en-US" b="1" dirty="0" smtClean="0"/>
          </a:p>
          <a:p>
            <a:pPr marL="0" indent="0">
              <a:buNone/>
            </a:pPr>
            <a:r>
              <a:rPr lang="en-US" b="1" dirty="0" err="1"/>
              <a:t>Negati</a:t>
            </a:r>
            <a:r>
              <a:rPr lang="es-MX" b="1" dirty="0"/>
              <a:t>ve </a:t>
            </a:r>
            <a:r>
              <a:rPr lang="es-MX" b="1" dirty="0" err="1"/>
              <a:t>sentences</a:t>
            </a:r>
            <a:r>
              <a:rPr lang="es-MX" b="1" dirty="0" smtClean="0"/>
              <a:t>:</a:t>
            </a:r>
          </a:p>
          <a:p>
            <a:pPr marL="0" indent="0">
              <a:buNone/>
            </a:pPr>
            <a:endParaRPr lang="es-MX" b="1" dirty="0"/>
          </a:p>
          <a:p>
            <a:pPr marL="0" indent="0">
              <a:buNone/>
            </a:pPr>
            <a:endParaRPr lang="es-MX" b="1" dirty="0" smtClean="0"/>
          </a:p>
          <a:p>
            <a:pPr marL="0" indent="0">
              <a:buNone/>
            </a:pPr>
            <a:endParaRPr lang="es-MX" b="1" dirty="0"/>
          </a:p>
          <a:p>
            <a:pPr marL="0" indent="0">
              <a:buNone/>
            </a:pPr>
            <a:r>
              <a:rPr lang="es-MX" b="1" dirty="0" err="1"/>
              <a:t>Questions</a:t>
            </a:r>
            <a:r>
              <a:rPr lang="es-MX" b="1" dirty="0"/>
              <a:t>:</a:t>
            </a:r>
            <a:endParaRPr lang="es-MX" dirty="0"/>
          </a:p>
          <a:p>
            <a:pPr marL="0" indent="0">
              <a:buNone/>
            </a:pPr>
            <a:endParaRPr lang="es-MX" dirty="0"/>
          </a:p>
          <a:p>
            <a:pPr marL="0" indent="0">
              <a:buNone/>
            </a:pPr>
            <a:endParaRPr lang="es-MX" dirty="0"/>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2830922262"/>
              </p:ext>
            </p:extLst>
          </p:nvPr>
        </p:nvGraphicFramePr>
        <p:xfrm>
          <a:off x="2589212" y="2285238"/>
          <a:ext cx="8915400" cy="483045"/>
        </p:xfrm>
        <a:graphic>
          <a:graphicData uri="http://schemas.openxmlformats.org/drawingml/2006/table">
            <a:tbl>
              <a:tblPr firstRow="1" firstCol="1" bandRow="1">
                <a:tableStyleId>{5C22544A-7EE6-4342-B048-85BDC9FD1C3A}</a:tableStyleId>
              </a:tblPr>
              <a:tblGrid>
                <a:gridCol w="4457700"/>
                <a:gridCol w="4457700"/>
              </a:tblGrid>
              <a:tr h="0">
                <a:tc>
                  <a:txBody>
                    <a:bodyPr/>
                    <a:lstStyle/>
                    <a:p>
                      <a:pPr>
                        <a:lnSpc>
                          <a:spcPct val="115000"/>
                        </a:lnSpc>
                        <a:spcAft>
                          <a:spcPts val="0"/>
                        </a:spcAft>
                      </a:pPr>
                      <a:r>
                        <a:rPr lang="en-US" sz="1200">
                          <a:effectLst/>
                        </a:rPr>
                        <a:t>I am playing football.</a:t>
                      </a:r>
                      <a:br>
                        <a:rPr lang="en-US" sz="1200">
                          <a:effectLst/>
                        </a:rPr>
                      </a:br>
                      <a:r>
                        <a:rPr lang="en-US" sz="1200">
                          <a:effectLst/>
                        </a:rPr>
                        <a:t>I'm playing football.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c>
                  <a:txBody>
                    <a:bodyPr/>
                    <a:lstStyle/>
                    <a:p>
                      <a:pPr>
                        <a:lnSpc>
                          <a:spcPct val="115000"/>
                        </a:lnSpc>
                        <a:spcAft>
                          <a:spcPts val="0"/>
                        </a:spcAft>
                      </a:pPr>
                      <a:r>
                        <a:rPr lang="en-US" sz="1200" dirty="0">
                          <a:effectLst/>
                        </a:rPr>
                        <a:t>You are playing football.</a:t>
                      </a:r>
                      <a:br>
                        <a:rPr lang="en-US" sz="1200" dirty="0">
                          <a:effectLst/>
                        </a:rPr>
                      </a:br>
                      <a:r>
                        <a:rPr lang="en-US" sz="1200" dirty="0">
                          <a:effectLst/>
                        </a:rPr>
                        <a:t>You're playing football.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r>
            </a:tbl>
          </a:graphicData>
        </a:graphic>
      </p:graphicFrame>
      <p:graphicFrame>
        <p:nvGraphicFramePr>
          <p:cNvPr id="5" name="Tabla 4"/>
          <p:cNvGraphicFramePr>
            <a:graphicFrameLocks noGrp="1"/>
          </p:cNvGraphicFramePr>
          <p:nvPr/>
        </p:nvGraphicFramePr>
        <p:xfrm>
          <a:off x="2589213" y="3723132"/>
          <a:ext cx="8915400" cy="693357"/>
        </p:xfrm>
        <a:graphic>
          <a:graphicData uri="http://schemas.openxmlformats.org/drawingml/2006/table">
            <a:tbl>
              <a:tblPr firstRow="1" firstCol="1" bandRow="1">
                <a:tableStyleId>{5C22544A-7EE6-4342-B048-85BDC9FD1C3A}</a:tableStyleId>
              </a:tblPr>
              <a:tblGrid>
                <a:gridCol w="4457700"/>
                <a:gridCol w="4457700"/>
              </a:tblGrid>
              <a:tr h="0">
                <a:tc>
                  <a:txBody>
                    <a:bodyPr/>
                    <a:lstStyle/>
                    <a:p>
                      <a:pPr>
                        <a:lnSpc>
                          <a:spcPct val="115000"/>
                        </a:lnSpc>
                        <a:spcAft>
                          <a:spcPts val="0"/>
                        </a:spcAft>
                      </a:pPr>
                      <a:r>
                        <a:rPr lang="en-US" sz="1200">
                          <a:effectLst/>
                        </a:rPr>
                        <a:t>I am not playing football.</a:t>
                      </a:r>
                      <a:br>
                        <a:rPr lang="en-US" sz="1200">
                          <a:effectLst/>
                        </a:rPr>
                      </a:br>
                      <a:r>
                        <a:rPr lang="es-MX" sz="1200">
                          <a:effectLst/>
                        </a:rPr>
                        <a:t>I'm not playing football.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c>
                  <a:txBody>
                    <a:bodyPr/>
                    <a:lstStyle/>
                    <a:p>
                      <a:pPr>
                        <a:lnSpc>
                          <a:spcPct val="115000"/>
                        </a:lnSpc>
                        <a:spcAft>
                          <a:spcPts val="0"/>
                        </a:spcAft>
                      </a:pPr>
                      <a:r>
                        <a:rPr lang="en-US" sz="1200" dirty="0">
                          <a:effectLst/>
                        </a:rPr>
                        <a:t>You are not playing football.</a:t>
                      </a:r>
                      <a:br>
                        <a:rPr lang="en-US" sz="1200" dirty="0">
                          <a:effectLst/>
                        </a:rPr>
                      </a:br>
                      <a:r>
                        <a:rPr lang="en-US" sz="1200" dirty="0">
                          <a:effectLst/>
                        </a:rPr>
                        <a:t>You're not playing football.</a:t>
                      </a:r>
                      <a:br>
                        <a:rPr lang="en-US" sz="1200" dirty="0">
                          <a:effectLst/>
                        </a:rPr>
                      </a:br>
                      <a:r>
                        <a:rPr lang="en-US" sz="1200" dirty="0">
                          <a:effectLst/>
                        </a:rPr>
                        <a:t>You aren't playing football.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448566079"/>
              </p:ext>
            </p:extLst>
          </p:nvPr>
        </p:nvGraphicFramePr>
        <p:xfrm>
          <a:off x="2589212" y="5247894"/>
          <a:ext cx="8915400" cy="272733"/>
        </p:xfrm>
        <a:graphic>
          <a:graphicData uri="http://schemas.openxmlformats.org/drawingml/2006/table">
            <a:tbl>
              <a:tblPr firstRow="1" firstCol="1" bandRow="1">
                <a:tableStyleId>{5C22544A-7EE6-4342-B048-85BDC9FD1C3A}</a:tableStyleId>
              </a:tblPr>
              <a:tblGrid>
                <a:gridCol w="4457700"/>
                <a:gridCol w="4457700"/>
              </a:tblGrid>
              <a:tr h="0">
                <a:tc>
                  <a:txBody>
                    <a:bodyPr/>
                    <a:lstStyle/>
                    <a:p>
                      <a:pPr>
                        <a:lnSpc>
                          <a:spcPct val="115000"/>
                        </a:lnSpc>
                        <a:spcAft>
                          <a:spcPts val="0"/>
                        </a:spcAft>
                      </a:pPr>
                      <a:r>
                        <a:rPr lang="es-MX" sz="1200">
                          <a:effectLst/>
                        </a:rPr>
                        <a:t>Am I playing football?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c>
                  <a:txBody>
                    <a:bodyPr/>
                    <a:lstStyle/>
                    <a:p>
                      <a:pPr>
                        <a:lnSpc>
                          <a:spcPct val="115000"/>
                        </a:lnSpc>
                        <a:spcAft>
                          <a:spcPts val="0"/>
                        </a:spcAft>
                      </a:pPr>
                      <a:r>
                        <a:rPr lang="es-MX" sz="1200" dirty="0">
                          <a:effectLst/>
                        </a:rPr>
                        <a:t>Are </a:t>
                      </a:r>
                      <a:r>
                        <a:rPr lang="es-MX" sz="1200" dirty="0" err="1">
                          <a:effectLst/>
                        </a:rPr>
                        <a:t>you</a:t>
                      </a:r>
                      <a:r>
                        <a:rPr lang="es-MX" sz="1200" dirty="0">
                          <a:effectLst/>
                        </a:rPr>
                        <a:t> </a:t>
                      </a:r>
                      <a:r>
                        <a:rPr lang="es-MX" sz="1200" dirty="0" err="1">
                          <a:effectLst/>
                        </a:rPr>
                        <a:t>playing</a:t>
                      </a:r>
                      <a:r>
                        <a:rPr lang="es-MX" sz="1200" dirty="0">
                          <a:effectLst/>
                        </a:rPr>
                        <a:t> </a:t>
                      </a:r>
                      <a:r>
                        <a:rPr lang="es-MX" sz="1200" dirty="0" err="1">
                          <a:effectLst/>
                        </a:rPr>
                        <a:t>football</a:t>
                      </a:r>
                      <a:r>
                        <a:rPr lang="es-MX" sz="1200" dirty="0">
                          <a:effectLst/>
                        </a:rPr>
                        <a:t>?</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nchor="ctr"/>
                </a:tc>
              </a:tr>
            </a:tbl>
          </a:graphicData>
        </a:graphic>
      </p:graphicFrame>
    </p:spTree>
    <p:extLst>
      <p:ext uri="{BB962C8B-B14F-4D97-AF65-F5344CB8AC3E}">
        <p14:creationId xmlns:p14="http://schemas.microsoft.com/office/powerpoint/2010/main" val="253587019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708660"/>
            <a:ext cx="8915400" cy="5202562"/>
          </a:xfrm>
        </p:spPr>
        <p:txBody>
          <a:bodyPr>
            <a:normAutofit/>
          </a:bodyPr>
          <a:lstStyle/>
          <a:p>
            <a:r>
              <a:rPr lang="en-US" b="1" dirty="0"/>
              <a:t>BIBLIOGRAPHY.</a:t>
            </a:r>
            <a:endParaRPr lang="es-MX" dirty="0"/>
          </a:p>
          <a:p>
            <a:r>
              <a:rPr lang="en-US" dirty="0"/>
              <a:t>Bourke, Kenna (2003) English Verbs and Tenses English Grammar. UK: OUP.</a:t>
            </a:r>
            <a:endParaRPr lang="es-MX" dirty="0"/>
          </a:p>
          <a:p>
            <a:r>
              <a:rPr lang="en-US" dirty="0"/>
              <a:t>Bourke, Kenna (2003) English Verbs and Tenses English Grammar. UK: OUP.</a:t>
            </a:r>
            <a:endParaRPr lang="es-MX" dirty="0"/>
          </a:p>
          <a:p>
            <a:r>
              <a:rPr lang="en-US" dirty="0"/>
              <a:t>Bourke, Kenna (2003) English Verbs and Tenses English Grammar. UK: OUP.</a:t>
            </a:r>
            <a:endParaRPr lang="es-MX" dirty="0"/>
          </a:p>
          <a:p>
            <a:r>
              <a:rPr lang="en-US" dirty="0" err="1"/>
              <a:t>Diccionario</a:t>
            </a:r>
            <a:r>
              <a:rPr lang="en-US" dirty="0"/>
              <a:t> Oxford Study (2000). China: OUP.</a:t>
            </a:r>
            <a:endParaRPr lang="es-MX" dirty="0"/>
          </a:p>
          <a:p>
            <a:r>
              <a:rPr lang="en-US" dirty="0" err="1"/>
              <a:t>Hewings</a:t>
            </a:r>
            <a:r>
              <a:rPr lang="en-US" dirty="0"/>
              <a:t>, M. (2007) Advanced Grammar in Use. Italy: C.U.P</a:t>
            </a:r>
            <a:endParaRPr lang="es-MX" dirty="0"/>
          </a:p>
          <a:p>
            <a:r>
              <a:rPr lang="en-US" dirty="0"/>
              <a:t>Hughes. J., et. al.  Life Pre-Intermediate. National </a:t>
            </a:r>
            <a:r>
              <a:rPr lang="en-US" dirty="0" err="1"/>
              <a:t>Geographic.Cengage</a:t>
            </a:r>
            <a:r>
              <a:rPr lang="en-US" dirty="0"/>
              <a:t> Learning. Student´s Book.</a:t>
            </a:r>
            <a:endParaRPr lang="es-MX" dirty="0"/>
          </a:p>
          <a:p>
            <a:r>
              <a:rPr lang="en-US" dirty="0"/>
              <a:t>Hughes. J., et. al.  Life Pre-Intermediate. National </a:t>
            </a:r>
            <a:r>
              <a:rPr lang="en-US" dirty="0" err="1"/>
              <a:t>Geographic.Cengage</a:t>
            </a:r>
            <a:r>
              <a:rPr lang="en-US" dirty="0"/>
              <a:t> Learning Teacher´s Book.</a:t>
            </a:r>
            <a:endParaRPr lang="es-MX" dirty="0"/>
          </a:p>
          <a:p>
            <a:r>
              <a:rPr lang="en-US" dirty="0"/>
              <a:t>Murphy. R., (2002) Basic Grammar in Use. C.U.P.</a:t>
            </a:r>
            <a:endParaRPr lang="es-MX" dirty="0"/>
          </a:p>
          <a:p>
            <a:r>
              <a:rPr lang="en-US" dirty="0" err="1"/>
              <a:t>Oxenden</a:t>
            </a:r>
            <a:r>
              <a:rPr lang="en-US" dirty="0"/>
              <a:t>. C., et. al. New English File Pre-intermediate. O. U.P.</a:t>
            </a:r>
            <a:endParaRPr lang="es-MX" dirty="0"/>
          </a:p>
          <a:p>
            <a:r>
              <a:rPr lang="en-US" dirty="0"/>
              <a:t>Johannsen Kristin (2010) World English Two. </a:t>
            </a:r>
            <a:r>
              <a:rPr lang="es-MX" dirty="0"/>
              <a:t>Boston, USA . </a:t>
            </a:r>
            <a:r>
              <a:rPr lang="es-MX" dirty="0" err="1"/>
              <a:t>Heinle</a:t>
            </a:r>
            <a:r>
              <a:rPr lang="es-MX" dirty="0"/>
              <a:t> CENGAGE </a:t>
            </a:r>
            <a:r>
              <a:rPr lang="es-MX" dirty="0" err="1"/>
              <a:t>Learning</a:t>
            </a:r>
            <a:endParaRPr lang="es-MX" dirty="0"/>
          </a:p>
          <a:p>
            <a:endParaRPr lang="es-MX" dirty="0"/>
          </a:p>
          <a:p>
            <a:endParaRPr lang="es-MX" dirty="0"/>
          </a:p>
        </p:txBody>
      </p:sp>
    </p:spTree>
    <p:extLst>
      <p:ext uri="{BB962C8B-B14F-4D97-AF65-F5344CB8AC3E}">
        <p14:creationId xmlns:p14="http://schemas.microsoft.com/office/powerpoint/2010/main" val="89976756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337310"/>
            <a:ext cx="10515600" cy="4839653"/>
          </a:xfrm>
        </p:spPr>
        <p:txBody>
          <a:bodyPr>
            <a:normAutofit/>
          </a:bodyPr>
          <a:lstStyle/>
          <a:p>
            <a:pPr algn="just"/>
            <a:r>
              <a:rPr lang="es-MX" dirty="0"/>
              <a:t>La unidad de aprendizaje Inglés 6 junto con el curso que le antecede, Inglés 5, están encaminados a llevar al estudiante a un nivel de desarrollo de la lengua que le permita lograr las competencias descritas por el Marco Común Europeo de Referencia para el Aprendizaje de Lenguas correspondientes al umbral del nivel de usuario independiente (B1), por ello, el profesor que imparta esta unidad de aprendizaje debe apoyarse en esta guía mínima y en materiales adecuados e implementar métodos y estrategias de enseñanza que lleven a sus estudiantes a desarrollar la destreza comunicativa para comprender y producir discursos de manera oral y escrita al interactuar en situaciones comunes, a ser capaces de tomar la iniciativa al momento de enfrentar situaciones poco usuales en las que sea necesario pedir alguna aclaración o explicación para comprender con precisión, así como parafrasear y hacer uso de estrategias comunicativas cuando la idea a expresar y el contexto requieran mayor puntualidad</a:t>
            </a:r>
            <a:r>
              <a:rPr lang="es-MX" dirty="0" smtClean="0"/>
              <a:t>.</a:t>
            </a:r>
          </a:p>
          <a:p>
            <a:pPr algn="just"/>
            <a:endParaRPr lang="es-MX" dirty="0"/>
          </a:p>
          <a:p>
            <a:pPr algn="just"/>
            <a:endParaRPr lang="es-MX" dirty="0"/>
          </a:p>
        </p:txBody>
      </p:sp>
      <p:pic>
        <p:nvPicPr>
          <p:cNvPr id="6" name="Imagen 5"/>
          <p:cNvPicPr>
            <a:picLocks noChangeAspect="1"/>
          </p:cNvPicPr>
          <p:nvPr/>
        </p:nvPicPr>
        <p:blipFill>
          <a:blip r:embed="rId2"/>
          <a:stretch>
            <a:fillRect/>
          </a:stretch>
        </p:blipFill>
        <p:spPr>
          <a:xfrm>
            <a:off x="4736782" y="4823460"/>
            <a:ext cx="2352675" cy="1943100"/>
          </a:xfrm>
          <a:prstGeom prst="rect">
            <a:avLst/>
          </a:prstGeom>
        </p:spPr>
      </p:pic>
    </p:spTree>
    <p:extLst>
      <p:ext uri="{BB962C8B-B14F-4D97-AF65-F5344CB8AC3E}">
        <p14:creationId xmlns:p14="http://schemas.microsoft.com/office/powerpoint/2010/main" val="31544659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 </a:t>
            </a:r>
            <a:r>
              <a:rPr lang="es-MX" b="1" dirty="0"/>
              <a:t>Eventos presentes, pasados y futuros</a:t>
            </a:r>
            <a:endParaRPr lang="es-MX" dirty="0"/>
          </a:p>
        </p:txBody>
      </p:sp>
      <p:sp>
        <p:nvSpPr>
          <p:cNvPr id="3" name="Marcador de contenido 2"/>
          <p:cNvSpPr>
            <a:spLocks noGrp="1"/>
          </p:cNvSpPr>
          <p:nvPr>
            <p:ph idx="1"/>
          </p:nvPr>
        </p:nvSpPr>
        <p:spPr/>
        <p:txBody>
          <a:bodyPr/>
          <a:lstStyle/>
          <a:p>
            <a:r>
              <a:rPr lang="es-MX" b="1" dirty="0"/>
              <a:t>Objetivo:</a:t>
            </a:r>
            <a:r>
              <a:rPr lang="es-MX" dirty="0"/>
              <a:t> Reforzar conocimientos y habilidades receptivas y productivas desarrolladas previamente al compartir eventos pasados, hablar de situaciones presentes y expresar planes y anhelos a futuro</a:t>
            </a:r>
            <a:r>
              <a:rPr lang="es-MX" dirty="0" smtClean="0"/>
              <a:t>.</a:t>
            </a:r>
          </a:p>
          <a:p>
            <a:endParaRPr lang="es-MX" dirty="0"/>
          </a:p>
        </p:txBody>
      </p:sp>
      <p:sp>
        <p:nvSpPr>
          <p:cNvPr id="4" name="AutoShape 2" descr="Resultado de imagen para people danc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4" descr="Resultado de imagen para tenses in english timelin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p:cNvPicPr>
            <a:picLocks noChangeAspect="1"/>
          </p:cNvPicPr>
          <p:nvPr/>
        </p:nvPicPr>
        <p:blipFill>
          <a:blip r:embed="rId2"/>
          <a:stretch>
            <a:fillRect/>
          </a:stretch>
        </p:blipFill>
        <p:spPr>
          <a:xfrm>
            <a:off x="2589212" y="3223260"/>
            <a:ext cx="7975046" cy="1999139"/>
          </a:xfrm>
          <a:prstGeom prst="rect">
            <a:avLst/>
          </a:prstGeom>
        </p:spPr>
      </p:pic>
    </p:spTree>
    <p:extLst>
      <p:ext uri="{BB962C8B-B14F-4D97-AF65-F5344CB8AC3E}">
        <p14:creationId xmlns:p14="http://schemas.microsoft.com/office/powerpoint/2010/main" val="280874099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720090"/>
            <a:ext cx="8915400" cy="5191132"/>
          </a:xfrm>
        </p:spPr>
        <p:txBody>
          <a:bodyPr>
            <a:normAutofit/>
          </a:bodyPr>
          <a:lstStyle/>
          <a:p>
            <a:pPr marL="0" indent="0" algn="just" defTabSz="914400" eaLnBrk="0" fontAlgn="base" hangingPunct="0">
              <a:spcBef>
                <a:spcPct val="0"/>
              </a:spcBef>
              <a:spcAft>
                <a:spcPct val="0"/>
              </a:spcAft>
              <a:buClrTx/>
              <a:buNone/>
            </a:pPr>
            <a:r>
              <a:rPr lang="en-US" altLang="es-MX" b="1" dirty="0">
                <a:solidFill>
                  <a:schemeClr val="tx1"/>
                </a:solidFill>
                <a:latin typeface="Arial" panose="020B0604020202020204" pitchFamily="34" charset="0"/>
                <a:ea typeface="Calibri" panose="020F0502020204030204" pitchFamily="34" charset="0"/>
                <a:cs typeface="Arial" panose="020B0604020202020204" pitchFamily="34" charset="0"/>
              </a:rPr>
              <a:t>Uses of Present Simple</a:t>
            </a:r>
            <a:endParaRPr lang="es-MX" altLang="es-MX" sz="1000" dirty="0">
              <a:solidFill>
                <a:schemeClr val="tx1"/>
              </a:solidFill>
            </a:endParaRPr>
          </a:p>
          <a:p>
            <a:pPr marL="0" lvl="0" indent="0" algn="just" defTabSz="914400" eaLnBrk="0" fontAlgn="base" hangingPunct="0">
              <a:spcBef>
                <a:spcPct val="0"/>
              </a:spcBef>
              <a:spcAft>
                <a:spcPct val="0"/>
              </a:spcAft>
              <a:buClrTx/>
              <a:buNone/>
            </a:pPr>
            <a:endParaRPr lang="en-US" altLang="es-MX"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a:p>
            <a:pPr marL="0" lvl="0" indent="0" algn="just" defTabSz="914400" eaLnBrk="0" fontAlgn="base" hangingPunct="0">
              <a:spcBef>
                <a:spcPct val="0"/>
              </a:spcBef>
              <a:spcAft>
                <a:spcPct val="0"/>
              </a:spcAft>
              <a:buClrTx/>
              <a:buNone/>
            </a:pPr>
            <a:r>
              <a:rPr lang="en-US" altLang="es-MX" dirty="0" smtClean="0">
                <a:solidFill>
                  <a:schemeClr val="tx1"/>
                </a:solidFill>
                <a:latin typeface="Arial" panose="020B0604020202020204" pitchFamily="34" charset="0"/>
                <a:ea typeface="Calibri" panose="020F0502020204030204" pitchFamily="34" charset="0"/>
                <a:cs typeface="Arial" panose="020B0604020202020204" pitchFamily="34" charset="0"/>
              </a:rPr>
              <a:t>Present </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Simple is normally and basically used for:</a:t>
            </a:r>
            <a:endParaRPr lang="es-MX" altLang="es-MX" sz="1100" dirty="0">
              <a:solidFill>
                <a:schemeClr val="tx1"/>
              </a:solidFill>
            </a:endParaRPr>
          </a:p>
          <a:p>
            <a:pPr marL="0" lvl="0" indent="0" algn="just" defTabSz="914400" eaLnBrk="0" fontAlgn="base" hangingPunct="0">
              <a:spcBef>
                <a:spcPct val="0"/>
              </a:spcBef>
              <a:spcAft>
                <a:spcPct val="0"/>
              </a:spcAft>
              <a:buClrTx/>
              <a:buFontTx/>
              <a:buChar char="•"/>
            </a:pPr>
            <a:r>
              <a:rPr lang="en-US" altLang="es-MX" i="1" dirty="0">
                <a:solidFill>
                  <a:schemeClr val="tx1"/>
                </a:solidFill>
                <a:latin typeface="Arial" panose="020B0604020202020204" pitchFamily="34" charset="0"/>
                <a:ea typeface="Calibri" panose="020F0502020204030204" pitchFamily="34" charset="0"/>
                <a:cs typeface="Arial" panose="020B0604020202020204" pitchFamily="34" charset="0"/>
              </a:rPr>
              <a:t>Facts:</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 things that are true in general. Natural and/or Physical Laws.</a:t>
            </a:r>
            <a:endParaRPr lang="es-MX" altLang="es-MX" sz="1100" dirty="0">
              <a:solidFill>
                <a:schemeClr val="tx1"/>
              </a:solidFill>
            </a:endParaRPr>
          </a:p>
          <a:p>
            <a:pPr marL="0" lvl="0" indent="0" algn="just"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Example: </a:t>
            </a:r>
            <a:endParaRPr lang="es-MX" altLang="es-MX" sz="1100" dirty="0">
              <a:solidFill>
                <a:schemeClr val="tx1"/>
              </a:solidFill>
            </a:endParaRPr>
          </a:p>
          <a:p>
            <a:pPr marL="0" lvl="0" indent="0" algn="just"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Water </a:t>
            </a:r>
            <a:r>
              <a:rPr lang="en-US" altLang="es-MX" b="1" dirty="0">
                <a:solidFill>
                  <a:schemeClr val="tx1"/>
                </a:solidFill>
                <a:latin typeface="Arial" panose="020B0604020202020204" pitchFamily="34" charset="0"/>
                <a:ea typeface="Calibri" panose="020F0502020204030204" pitchFamily="34" charset="0"/>
                <a:cs typeface="Arial" panose="020B0604020202020204" pitchFamily="34" charset="0"/>
              </a:rPr>
              <a:t>boils</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 at 100°C at sea level.</a:t>
            </a:r>
            <a:endParaRPr lang="es-MX" altLang="es-MX" sz="1100" dirty="0">
              <a:solidFill>
                <a:schemeClr val="tx1"/>
              </a:solidFill>
            </a:endParaRPr>
          </a:p>
          <a:p>
            <a:pPr marL="0" lvl="0" indent="0" algn="just"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Water </a:t>
            </a:r>
            <a:r>
              <a:rPr lang="en-US" altLang="es-MX" b="1" dirty="0">
                <a:solidFill>
                  <a:schemeClr val="tx1"/>
                </a:solidFill>
                <a:latin typeface="Arial" panose="020B0604020202020204" pitchFamily="34" charset="0"/>
                <a:ea typeface="Calibri" panose="020F0502020204030204" pitchFamily="34" charset="0"/>
                <a:cs typeface="Arial" panose="020B0604020202020204" pitchFamily="34" charset="0"/>
              </a:rPr>
              <a:t>consists </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of hydrogen and oxygen.</a:t>
            </a:r>
            <a:endParaRPr lang="es-MX" altLang="es-MX" sz="1100" dirty="0">
              <a:solidFill>
                <a:schemeClr val="tx1"/>
              </a:solidFill>
            </a:endParaRPr>
          </a:p>
          <a:p>
            <a:pPr marL="0" lvl="0" indent="0" algn="just"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The average person </a:t>
            </a:r>
            <a:r>
              <a:rPr lang="en-US" altLang="es-MX" b="1" dirty="0">
                <a:solidFill>
                  <a:schemeClr val="tx1"/>
                </a:solidFill>
                <a:latin typeface="Arial" panose="020B0604020202020204" pitchFamily="34" charset="0"/>
                <a:ea typeface="Calibri" panose="020F0502020204030204" pitchFamily="34" charset="0"/>
                <a:cs typeface="Arial" panose="020B0604020202020204" pitchFamily="34" charset="0"/>
              </a:rPr>
              <a:t>breathes </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21,600 times a    day.</a:t>
            </a:r>
            <a:endParaRPr lang="es-MX" altLang="es-MX" sz="1100" dirty="0">
              <a:solidFill>
                <a:schemeClr val="tx1"/>
              </a:solidFill>
            </a:endParaRPr>
          </a:p>
          <a:p>
            <a:pPr marL="0" lvl="0" indent="0" algn="just"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The world </a:t>
            </a:r>
            <a:r>
              <a:rPr lang="en-US" altLang="es-MX" b="1" dirty="0">
                <a:solidFill>
                  <a:schemeClr val="tx1"/>
                </a:solidFill>
                <a:latin typeface="Arial" panose="020B0604020202020204" pitchFamily="34" charset="0"/>
                <a:ea typeface="Calibri" panose="020F0502020204030204" pitchFamily="34" charset="0"/>
                <a:cs typeface="Arial" panose="020B0604020202020204" pitchFamily="34" charset="0"/>
              </a:rPr>
              <a:t>is </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round</a:t>
            </a:r>
            <a:r>
              <a:rPr lang="en-US" altLang="es-MX" dirty="0" smtClean="0">
                <a:solidFill>
                  <a:schemeClr val="tx1"/>
                </a:solidFill>
                <a:latin typeface="Arial" panose="020B0604020202020204" pitchFamily="34" charset="0"/>
                <a:ea typeface="Calibri" panose="020F0502020204030204" pitchFamily="34" charset="0"/>
                <a:cs typeface="Arial" panose="020B0604020202020204" pitchFamily="34" charset="0"/>
              </a:rPr>
              <a:t>.</a:t>
            </a:r>
          </a:p>
          <a:p>
            <a:pPr lvl="0"/>
            <a:r>
              <a:rPr lang="en-US" sz="1700" i="1" dirty="0"/>
              <a:t>Routines: </a:t>
            </a:r>
            <a:r>
              <a:rPr lang="en-US" sz="1700" dirty="0"/>
              <a:t>actions that happen every day or almost every day.</a:t>
            </a:r>
            <a:endParaRPr lang="es-MX" sz="1700" dirty="0"/>
          </a:p>
          <a:p>
            <a:r>
              <a:rPr lang="en-US" sz="1700" dirty="0"/>
              <a:t>Example: </a:t>
            </a:r>
            <a:endParaRPr lang="es-MX" sz="1700" dirty="0"/>
          </a:p>
          <a:p>
            <a:r>
              <a:rPr lang="en-US" sz="1700" dirty="0"/>
              <a:t>I </a:t>
            </a:r>
            <a:r>
              <a:rPr lang="en-US" sz="1700" b="1" dirty="0"/>
              <a:t>listen to</a:t>
            </a:r>
            <a:r>
              <a:rPr lang="en-US" sz="1700" dirty="0"/>
              <a:t> music every day before going to school.</a:t>
            </a:r>
            <a:endParaRPr lang="es-MX" sz="1700" dirty="0"/>
          </a:p>
          <a:p>
            <a:r>
              <a:rPr lang="en-US" sz="1700" dirty="0"/>
              <a:t>I </a:t>
            </a:r>
            <a:r>
              <a:rPr lang="en-US" sz="1700" b="1" dirty="0"/>
              <a:t>get up </a:t>
            </a:r>
            <a:r>
              <a:rPr lang="en-US" sz="1700" dirty="0"/>
              <a:t>at seven every morning.</a:t>
            </a:r>
            <a:endParaRPr lang="es-MX" sz="1700" dirty="0"/>
          </a:p>
          <a:p>
            <a:r>
              <a:rPr lang="en-US" sz="1700" dirty="0"/>
              <a:t>She always </a:t>
            </a:r>
            <a:r>
              <a:rPr lang="en-US" sz="1700" b="1" dirty="0"/>
              <a:t>eats </a:t>
            </a:r>
            <a:r>
              <a:rPr lang="en-US" sz="1700" dirty="0"/>
              <a:t>a salad for lunch. </a:t>
            </a:r>
            <a:endParaRPr lang="es-MX" sz="1700" dirty="0"/>
          </a:p>
          <a:p>
            <a:pPr marL="0" lvl="0" indent="0" algn="just" defTabSz="914400" eaLnBrk="0" fontAlgn="base" hangingPunct="0">
              <a:spcBef>
                <a:spcPct val="0"/>
              </a:spcBef>
              <a:spcAft>
                <a:spcPct val="0"/>
              </a:spcAft>
              <a:buClrTx/>
              <a:buNone/>
            </a:pPr>
            <a:endParaRPr lang="en-US" altLang="es-MX" sz="2800" dirty="0">
              <a:solidFill>
                <a:schemeClr val="tx1"/>
              </a:solidFill>
              <a:latin typeface="Arial" panose="020B0604020202020204" pitchFamily="34" charset="0"/>
            </a:endParaRPr>
          </a:p>
          <a:p>
            <a:endParaRPr lang="es-MX" dirty="0"/>
          </a:p>
        </p:txBody>
      </p:sp>
      <p:pic>
        <p:nvPicPr>
          <p:cNvPr id="5127" name="Imagen 1" descr="https://oak.ucc.nau.edu/dav33/images/Daily%20routines%20Logo%20resiz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5792" y="457200"/>
            <a:ext cx="2247900" cy="2247900"/>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p:cNvPicPr>
            <a:picLocks noChangeAspect="1"/>
          </p:cNvPicPr>
          <p:nvPr/>
        </p:nvPicPr>
        <p:blipFill>
          <a:blip r:embed="rId3"/>
          <a:stretch>
            <a:fillRect/>
          </a:stretch>
        </p:blipFill>
        <p:spPr>
          <a:xfrm>
            <a:off x="9037637" y="3842385"/>
            <a:ext cx="2466975" cy="1847850"/>
          </a:xfrm>
          <a:prstGeom prst="rect">
            <a:avLst/>
          </a:prstGeom>
        </p:spPr>
      </p:pic>
    </p:spTree>
    <p:extLst>
      <p:ext uri="{BB962C8B-B14F-4D97-AF65-F5344CB8AC3E}">
        <p14:creationId xmlns:p14="http://schemas.microsoft.com/office/powerpoint/2010/main" val="12811247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wheel(1)">
                                      <p:cBhvr>
                                        <p:cTn id="11" dur="2000"/>
                                        <p:tgtEl>
                                          <p:spTgt spid="3">
                                            <p:txEl>
                                              <p:pRg st="3" end="3"/>
                                            </p:txEl>
                                          </p:spTgt>
                                        </p:tgtEl>
                                      </p:cBhvr>
                                    </p:animEffect>
                                  </p:childTnLst>
                                </p:cTn>
                              </p:par>
                              <p:par>
                                <p:cTn id="12" presetID="21" presetClass="entr" presetSubtype="1" fill="hold" nodeType="with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wheel(1)">
                                      <p:cBhvr>
                                        <p:cTn id="14" dur="2000"/>
                                        <p:tgtEl>
                                          <p:spTgt spid="3">
                                            <p:txEl>
                                              <p:pRg st="4" end="4"/>
                                            </p:txEl>
                                          </p:spTgt>
                                        </p:tgtEl>
                                      </p:cBhvr>
                                    </p:animEffect>
                                  </p:childTnLst>
                                </p:cTn>
                              </p:par>
                              <p:par>
                                <p:cTn id="15" presetID="21" presetClass="entr" presetSubtype="1"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heel(1)">
                                      <p:cBhvr>
                                        <p:cTn id="17" dur="2000"/>
                                        <p:tgtEl>
                                          <p:spTgt spid="3">
                                            <p:txEl>
                                              <p:pRg st="5" end="5"/>
                                            </p:txEl>
                                          </p:spTgt>
                                        </p:tgtEl>
                                      </p:cBhvr>
                                    </p:animEffect>
                                  </p:childTnLst>
                                </p:cTn>
                              </p:par>
                              <p:par>
                                <p:cTn id="18" presetID="21" presetClass="entr" presetSubtype="1"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wheel(1)">
                                      <p:cBhvr>
                                        <p:cTn id="20" dur="2000"/>
                                        <p:tgtEl>
                                          <p:spTgt spid="3">
                                            <p:txEl>
                                              <p:pRg st="6" end="6"/>
                                            </p:txEl>
                                          </p:spTgt>
                                        </p:tgtEl>
                                      </p:cBhvr>
                                    </p:animEffect>
                                  </p:childTnLst>
                                </p:cTn>
                              </p:par>
                              <p:par>
                                <p:cTn id="21" presetID="21" presetClass="entr" presetSubtype="1"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wheel(1)">
                                      <p:cBhvr>
                                        <p:cTn id="23" dur="2000"/>
                                        <p:tgtEl>
                                          <p:spTgt spid="3">
                                            <p:txEl>
                                              <p:pRg st="7" end="7"/>
                                            </p:txEl>
                                          </p:spTgt>
                                        </p:tgtEl>
                                      </p:cBhvr>
                                    </p:animEffect>
                                  </p:childTnLst>
                                </p:cTn>
                              </p:par>
                              <p:par>
                                <p:cTn id="24" presetID="21" presetClass="entr" presetSubtype="1"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wheel(1)">
                                      <p:cBhvr>
                                        <p:cTn id="26" dur="2000"/>
                                        <p:tgtEl>
                                          <p:spTgt spid="3">
                                            <p:txEl>
                                              <p:pRg st="8" end="8"/>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5127"/>
                                        </p:tgtEl>
                                        <p:attrNameLst>
                                          <p:attrName>style.visibility</p:attrName>
                                        </p:attrNameLst>
                                      </p:cBhvr>
                                      <p:to>
                                        <p:strVal val="visible"/>
                                      </p:to>
                                    </p:set>
                                    <p:animEffect transition="in" filter="wipe(down)">
                                      <p:cBhvr>
                                        <p:cTn id="31" dur="580">
                                          <p:stCondLst>
                                            <p:cond delay="0"/>
                                          </p:stCondLst>
                                        </p:cTn>
                                        <p:tgtEl>
                                          <p:spTgt spid="5127"/>
                                        </p:tgtEl>
                                      </p:cBhvr>
                                    </p:animEffect>
                                    <p:anim calcmode="lin" valueType="num">
                                      <p:cBhvr>
                                        <p:cTn id="32" dur="1822" tmFilter="0,0; 0.14,0.36; 0.43,0.73; 0.71,0.91; 1.0,1.0">
                                          <p:stCondLst>
                                            <p:cond delay="0"/>
                                          </p:stCondLst>
                                        </p:cTn>
                                        <p:tgtEl>
                                          <p:spTgt spid="5127"/>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5127"/>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5127"/>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5127"/>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5127"/>
                                        </p:tgtEl>
                                        <p:attrNameLst>
                                          <p:attrName>ppt_y</p:attrName>
                                        </p:attrNameLst>
                                      </p:cBhvr>
                                      <p:tavLst>
                                        <p:tav tm="0" fmla="#ppt_y-sin(pi*$)/81">
                                          <p:val>
                                            <p:fltVal val="0"/>
                                          </p:val>
                                        </p:tav>
                                        <p:tav tm="100000">
                                          <p:val>
                                            <p:fltVal val="1"/>
                                          </p:val>
                                        </p:tav>
                                      </p:tavLst>
                                    </p:anim>
                                    <p:animScale>
                                      <p:cBhvr>
                                        <p:cTn id="37" dur="26">
                                          <p:stCondLst>
                                            <p:cond delay="650"/>
                                          </p:stCondLst>
                                        </p:cTn>
                                        <p:tgtEl>
                                          <p:spTgt spid="5127"/>
                                        </p:tgtEl>
                                      </p:cBhvr>
                                      <p:to x="100000" y="60000"/>
                                    </p:animScale>
                                    <p:animScale>
                                      <p:cBhvr>
                                        <p:cTn id="38" dur="166" decel="50000">
                                          <p:stCondLst>
                                            <p:cond delay="676"/>
                                          </p:stCondLst>
                                        </p:cTn>
                                        <p:tgtEl>
                                          <p:spTgt spid="5127"/>
                                        </p:tgtEl>
                                      </p:cBhvr>
                                      <p:to x="100000" y="100000"/>
                                    </p:animScale>
                                    <p:animScale>
                                      <p:cBhvr>
                                        <p:cTn id="39" dur="26">
                                          <p:stCondLst>
                                            <p:cond delay="1312"/>
                                          </p:stCondLst>
                                        </p:cTn>
                                        <p:tgtEl>
                                          <p:spTgt spid="5127"/>
                                        </p:tgtEl>
                                      </p:cBhvr>
                                      <p:to x="100000" y="80000"/>
                                    </p:animScale>
                                    <p:animScale>
                                      <p:cBhvr>
                                        <p:cTn id="40" dur="166" decel="50000">
                                          <p:stCondLst>
                                            <p:cond delay="1338"/>
                                          </p:stCondLst>
                                        </p:cTn>
                                        <p:tgtEl>
                                          <p:spTgt spid="5127"/>
                                        </p:tgtEl>
                                      </p:cBhvr>
                                      <p:to x="100000" y="100000"/>
                                    </p:animScale>
                                    <p:animScale>
                                      <p:cBhvr>
                                        <p:cTn id="41" dur="26">
                                          <p:stCondLst>
                                            <p:cond delay="1642"/>
                                          </p:stCondLst>
                                        </p:cTn>
                                        <p:tgtEl>
                                          <p:spTgt spid="5127"/>
                                        </p:tgtEl>
                                      </p:cBhvr>
                                      <p:to x="100000" y="90000"/>
                                    </p:animScale>
                                    <p:animScale>
                                      <p:cBhvr>
                                        <p:cTn id="42" dur="166" decel="50000">
                                          <p:stCondLst>
                                            <p:cond delay="1668"/>
                                          </p:stCondLst>
                                        </p:cTn>
                                        <p:tgtEl>
                                          <p:spTgt spid="5127"/>
                                        </p:tgtEl>
                                      </p:cBhvr>
                                      <p:to x="100000" y="100000"/>
                                    </p:animScale>
                                    <p:animScale>
                                      <p:cBhvr>
                                        <p:cTn id="43" dur="26">
                                          <p:stCondLst>
                                            <p:cond delay="1808"/>
                                          </p:stCondLst>
                                        </p:cTn>
                                        <p:tgtEl>
                                          <p:spTgt spid="5127"/>
                                        </p:tgtEl>
                                      </p:cBhvr>
                                      <p:to x="100000" y="95000"/>
                                    </p:animScale>
                                    <p:animScale>
                                      <p:cBhvr>
                                        <p:cTn id="44" dur="166" decel="50000">
                                          <p:stCondLst>
                                            <p:cond delay="1834"/>
                                          </p:stCondLst>
                                        </p:cTn>
                                        <p:tgtEl>
                                          <p:spTgt spid="5127"/>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6" presetClass="emph" presetSubtype="0" fill="hold" nodeType="clickEffect">
                                  <p:stCondLst>
                                    <p:cond delay="0"/>
                                  </p:stCondLst>
                                  <p:childTnLst>
                                    <p:animScale>
                                      <p:cBhvr>
                                        <p:cTn id="48" dur="2000" fill="hold"/>
                                        <p:tgtEl>
                                          <p:spTgt spid="3">
                                            <p:txEl>
                                              <p:pRg st="9" end="9"/>
                                            </p:txEl>
                                          </p:spTgt>
                                        </p:tgtEl>
                                      </p:cBhvr>
                                      <p:by x="150000" y="150000"/>
                                    </p:animScale>
                                  </p:childTnLst>
                                </p:cTn>
                              </p:par>
                              <p:par>
                                <p:cTn id="49" presetID="6" presetClass="emph" presetSubtype="0" fill="hold" nodeType="withEffect">
                                  <p:stCondLst>
                                    <p:cond delay="0"/>
                                  </p:stCondLst>
                                  <p:childTnLst>
                                    <p:animScale>
                                      <p:cBhvr>
                                        <p:cTn id="50" dur="2000" fill="hold"/>
                                        <p:tgtEl>
                                          <p:spTgt spid="3">
                                            <p:txEl>
                                              <p:pRg st="10" end="10"/>
                                            </p:txEl>
                                          </p:spTgt>
                                        </p:tgtEl>
                                      </p:cBhvr>
                                      <p:by x="150000" y="150000"/>
                                    </p:animScale>
                                  </p:childTnLst>
                                </p:cTn>
                              </p:par>
                              <p:par>
                                <p:cTn id="51" presetID="6" presetClass="emph" presetSubtype="0" fill="hold" nodeType="withEffect">
                                  <p:stCondLst>
                                    <p:cond delay="0"/>
                                  </p:stCondLst>
                                  <p:childTnLst>
                                    <p:animScale>
                                      <p:cBhvr>
                                        <p:cTn id="52" dur="2000" fill="hold"/>
                                        <p:tgtEl>
                                          <p:spTgt spid="3">
                                            <p:txEl>
                                              <p:pRg st="11" end="11"/>
                                            </p:txEl>
                                          </p:spTgt>
                                        </p:tgtEl>
                                      </p:cBhvr>
                                      <p:by x="150000" y="150000"/>
                                    </p:animScale>
                                  </p:childTnLst>
                                </p:cTn>
                              </p:par>
                              <p:par>
                                <p:cTn id="53" presetID="6" presetClass="emph" presetSubtype="0" fill="hold" nodeType="withEffect">
                                  <p:stCondLst>
                                    <p:cond delay="0"/>
                                  </p:stCondLst>
                                  <p:childTnLst>
                                    <p:animScale>
                                      <p:cBhvr>
                                        <p:cTn id="54" dur="2000" fill="hold"/>
                                        <p:tgtEl>
                                          <p:spTgt spid="3">
                                            <p:txEl>
                                              <p:pRg st="12" end="12"/>
                                            </p:txEl>
                                          </p:spTgt>
                                        </p:tgtEl>
                                      </p:cBhvr>
                                      <p:by x="150000" y="150000"/>
                                    </p:animScale>
                                  </p:childTnLst>
                                </p:cTn>
                              </p:par>
                              <p:par>
                                <p:cTn id="55" presetID="6" presetClass="emph" presetSubtype="0" fill="hold" nodeType="withEffect">
                                  <p:stCondLst>
                                    <p:cond delay="0"/>
                                  </p:stCondLst>
                                  <p:childTnLst>
                                    <p:animScale>
                                      <p:cBhvr>
                                        <p:cTn id="56" dur="2000" fill="hold"/>
                                        <p:tgtEl>
                                          <p:spTgt spid="3">
                                            <p:txEl>
                                              <p:pRg st="13" end="13"/>
                                            </p:txEl>
                                          </p:spTgt>
                                        </p:tgtEl>
                                      </p:cBhvr>
                                      <p:by x="150000" y="150000"/>
                                    </p:animScale>
                                  </p:childTnLst>
                                </p:cTn>
                              </p:par>
                            </p:childTnLst>
                          </p:cTn>
                        </p:par>
                      </p:childTnLst>
                    </p:cTn>
                  </p:par>
                  <p:par>
                    <p:cTn id="57" fill="hold">
                      <p:stCondLst>
                        <p:cond delay="indefinite"/>
                      </p:stCondLst>
                      <p:childTnLst>
                        <p:par>
                          <p:cTn id="58" fill="hold">
                            <p:stCondLst>
                              <p:cond delay="0"/>
                            </p:stCondLst>
                            <p:childTnLst>
                              <p:par>
                                <p:cTn id="59" presetID="42" presetClass="exit" presetSubtype="0" fill="hold" nodeType="clickEffect">
                                  <p:stCondLst>
                                    <p:cond delay="0"/>
                                  </p:stCondLst>
                                  <p:childTnLst>
                                    <p:animEffect transition="out" filter="fade">
                                      <p:cBhvr>
                                        <p:cTn id="60" dur="1000"/>
                                        <p:tgtEl>
                                          <p:spTgt spid="10"/>
                                        </p:tgtEl>
                                      </p:cBhvr>
                                    </p:animEffect>
                                    <p:anim calcmode="lin" valueType="num">
                                      <p:cBhvr>
                                        <p:cTn id="61" dur="1000"/>
                                        <p:tgtEl>
                                          <p:spTgt spid="10"/>
                                        </p:tgtEl>
                                        <p:attrNameLst>
                                          <p:attrName>ppt_x</p:attrName>
                                        </p:attrNameLst>
                                      </p:cBhvr>
                                      <p:tavLst>
                                        <p:tav tm="0">
                                          <p:val>
                                            <p:strVal val="ppt_x"/>
                                          </p:val>
                                        </p:tav>
                                        <p:tav tm="100000">
                                          <p:val>
                                            <p:strVal val="ppt_x"/>
                                          </p:val>
                                        </p:tav>
                                      </p:tavLst>
                                    </p:anim>
                                    <p:anim calcmode="lin" valueType="num">
                                      <p:cBhvr>
                                        <p:cTn id="62" dur="1000"/>
                                        <p:tgtEl>
                                          <p:spTgt spid="10"/>
                                        </p:tgtEl>
                                        <p:attrNameLst>
                                          <p:attrName>ppt_y</p:attrName>
                                        </p:attrNameLst>
                                      </p:cBhvr>
                                      <p:tavLst>
                                        <p:tav tm="0">
                                          <p:val>
                                            <p:strVal val="ppt_y"/>
                                          </p:val>
                                        </p:tav>
                                        <p:tav tm="100000">
                                          <p:val>
                                            <p:strVal val="ppt_y+.1"/>
                                          </p:val>
                                        </p:tav>
                                      </p:tavLst>
                                    </p:anim>
                                    <p:set>
                                      <p:cBhvr>
                                        <p:cTn id="63" dur="1" fill="hold">
                                          <p:stCondLst>
                                            <p:cond delay="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lvl="2"/>
            <a:r>
              <a:rPr lang="en-US" b="1" dirty="0">
                <a:solidFill>
                  <a:schemeClr val="tx1"/>
                </a:solidFill>
              </a:rPr>
              <a:t>Spelling rules</a:t>
            </a:r>
            <a:r>
              <a:rPr lang="es-MX" dirty="0">
                <a:solidFill>
                  <a:schemeClr val="tx1"/>
                </a:solidFill>
              </a:rPr>
              <a:t/>
            </a:r>
            <a:br>
              <a:rPr lang="es-MX" dirty="0">
                <a:solidFill>
                  <a:schemeClr val="tx1"/>
                </a:solidFill>
              </a:rPr>
            </a:br>
            <a:r>
              <a:rPr lang="en-US" dirty="0">
                <a:solidFill>
                  <a:schemeClr val="tx1"/>
                </a:solidFill>
              </a:rPr>
              <a:t> </a:t>
            </a:r>
            <a:r>
              <a:rPr lang="es-MX" dirty="0">
                <a:solidFill>
                  <a:schemeClr val="tx1"/>
                </a:solidFill>
              </a:rPr>
              <a:t/>
            </a:r>
            <a:br>
              <a:rPr lang="es-MX" dirty="0">
                <a:solidFill>
                  <a:schemeClr val="tx1"/>
                </a:solidFill>
              </a:rPr>
            </a:br>
            <a:r>
              <a:rPr lang="en-US" dirty="0">
                <a:solidFill>
                  <a:schemeClr val="tx1"/>
                </a:solidFill>
              </a:rPr>
              <a:t>Verbs only change when the subject is a third person (he, she, it). They add –s or  -</a:t>
            </a:r>
            <a:r>
              <a:rPr lang="en-US" dirty="0" err="1">
                <a:solidFill>
                  <a:schemeClr val="tx1"/>
                </a:solidFill>
              </a:rPr>
              <a:t>es</a:t>
            </a:r>
            <a:r>
              <a:rPr lang="en-US" dirty="0">
                <a:solidFill>
                  <a:schemeClr val="tx1"/>
                </a:solidFill>
              </a:rPr>
              <a:t>. However, these spelling rules apply to the last ending –</a:t>
            </a:r>
            <a:r>
              <a:rPr lang="en-US" dirty="0" err="1">
                <a:solidFill>
                  <a:schemeClr val="tx1"/>
                </a:solidFill>
              </a:rPr>
              <a:t>es</a:t>
            </a:r>
            <a:r>
              <a:rPr lang="en-US" dirty="0">
                <a:solidFill>
                  <a:schemeClr val="tx1"/>
                </a:solidFill>
              </a:rPr>
              <a:t>.</a:t>
            </a:r>
            <a:r>
              <a:rPr lang="es-MX" sz="1600" dirty="0"/>
              <a:t/>
            </a:r>
            <a:br>
              <a:rPr lang="es-MX" sz="1600" dirty="0"/>
            </a:br>
            <a:endParaRPr lang="es-MX" dirty="0"/>
          </a:p>
        </p:txBody>
      </p:sp>
      <p:pic>
        <p:nvPicPr>
          <p:cNvPr id="4" name="Marcador de contenido 3"/>
          <p:cNvPicPr>
            <a:picLocks noGrp="1" noChangeAspect="1"/>
          </p:cNvPicPr>
          <p:nvPr>
            <p:ph idx="1"/>
          </p:nvPr>
        </p:nvPicPr>
        <p:blipFill>
          <a:blip r:embed="rId2"/>
          <a:stretch>
            <a:fillRect/>
          </a:stretch>
        </p:blipFill>
        <p:spPr>
          <a:xfrm>
            <a:off x="4622716" y="2133600"/>
            <a:ext cx="4848393" cy="3778250"/>
          </a:xfrm>
          <a:prstGeom prst="rect">
            <a:avLst/>
          </a:prstGeom>
        </p:spPr>
      </p:pic>
    </p:spTree>
    <p:extLst>
      <p:ext uri="{BB962C8B-B14F-4D97-AF65-F5344CB8AC3E}">
        <p14:creationId xmlns:p14="http://schemas.microsoft.com/office/powerpoint/2010/main" val="38106427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ppt_w</p:attrName>
                                        </p:attrNameLst>
                                      </p:cBhvr>
                                      <p:tavLst>
                                        <p:tav tm="0" fmla="#ppt_w*sin(2.5*pi*$)">
                                          <p:val>
                                            <p:fltVal val="0"/>
                                          </p:val>
                                        </p:tav>
                                        <p:tav tm="100000">
                                          <p:val>
                                            <p:fltVal val="1"/>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PRESENT CONTINUOUS</a:t>
            </a:r>
            <a:endParaRPr lang="es-MX" dirty="0"/>
          </a:p>
        </p:txBody>
      </p:sp>
      <p:sp>
        <p:nvSpPr>
          <p:cNvPr id="3" name="Marcador de contenido 2"/>
          <p:cNvSpPr>
            <a:spLocks noGrp="1"/>
          </p:cNvSpPr>
          <p:nvPr>
            <p:ph idx="1"/>
          </p:nvPr>
        </p:nvSpPr>
        <p:spPr/>
        <p:txBody>
          <a:bodyPr/>
          <a:lstStyle/>
          <a:p>
            <a:pPr marL="0" lvl="0" indent="0" defTabSz="914400" eaLnBrk="0" fontAlgn="base" hangingPunct="0">
              <a:spcBef>
                <a:spcPct val="0"/>
              </a:spcBef>
              <a:spcAft>
                <a:spcPct val="0"/>
              </a:spcAft>
              <a:buClrTx/>
              <a:buNone/>
            </a:pPr>
            <a:r>
              <a:rPr lang="en-US" altLang="es-MX" sz="2400" b="1" dirty="0">
                <a:solidFill>
                  <a:schemeClr val="tx1"/>
                </a:solidFill>
                <a:latin typeface="Arial" panose="020B0604020202020204" pitchFamily="34" charset="0"/>
                <a:ea typeface="Calibri" panose="020F0502020204030204" pitchFamily="34" charset="0"/>
                <a:cs typeface="Arial" panose="020B0604020202020204" pitchFamily="34" charset="0"/>
              </a:rPr>
              <a:t>Uses of Present Continuous </a:t>
            </a:r>
            <a:endParaRPr lang="es-MX" altLang="es-MX" sz="1100" dirty="0">
              <a:solidFill>
                <a:schemeClr val="tx1"/>
              </a:solidFill>
            </a:endParaRPr>
          </a:p>
          <a:p>
            <a:pPr marL="0" lvl="0" indent="0"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Present Continuous, also known as Present Progressive, is basically used for</a:t>
            </a:r>
            <a:endParaRPr lang="en-US" altLang="es-MX"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a:p>
            <a:pPr marL="0" lvl="0" indent="0" algn="just" defTabSz="914400" eaLnBrk="0" fontAlgn="base" hangingPunct="0">
              <a:spcBef>
                <a:spcPct val="0"/>
              </a:spcBef>
              <a:spcAft>
                <a:spcPct val="0"/>
              </a:spcAft>
              <a:buClrTx/>
              <a:buNone/>
            </a:pPr>
            <a:r>
              <a:rPr lang="en-US" altLang="es-MX" dirty="0" smtClean="0">
                <a:solidFill>
                  <a:schemeClr val="tx1"/>
                </a:solidFill>
                <a:latin typeface="Arial" panose="020B0604020202020204" pitchFamily="34" charset="0"/>
                <a:ea typeface="Calibri" panose="020F0502020204030204" pitchFamily="34" charset="0"/>
                <a:cs typeface="Arial" panose="020B0604020202020204" pitchFamily="34" charset="0"/>
              </a:rPr>
              <a:t>Activities </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that are in </a:t>
            </a:r>
            <a:r>
              <a:rPr lang="en-US" altLang="es-MX" i="1" dirty="0">
                <a:solidFill>
                  <a:schemeClr val="tx1"/>
                </a:solidFill>
                <a:latin typeface="Arial" panose="020B0604020202020204" pitchFamily="34" charset="0"/>
                <a:ea typeface="Calibri" panose="020F0502020204030204" pitchFamily="34" charset="0"/>
                <a:cs typeface="Arial" panose="020B0604020202020204" pitchFamily="34" charset="0"/>
              </a:rPr>
              <a:t>progress at the moment of speaking. </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It is </a:t>
            </a:r>
            <a:r>
              <a:rPr lang="en-US" altLang="es-MX" b="1" dirty="0">
                <a:solidFill>
                  <a:schemeClr val="tx1"/>
                </a:solidFill>
                <a:latin typeface="Arial" panose="020B0604020202020204" pitchFamily="34" charset="0"/>
                <a:ea typeface="Calibri" panose="020F0502020204030204" pitchFamily="34" charset="0"/>
                <a:cs typeface="Arial" panose="020B0604020202020204" pitchFamily="34" charset="0"/>
              </a:rPr>
              <a:t>temporary</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 because it began in the past, continues at the present and will probably end at some point in the future.</a:t>
            </a:r>
            <a:endParaRPr lang="es-MX" altLang="es-MX" sz="1100" dirty="0">
              <a:solidFill>
                <a:schemeClr val="tx1"/>
              </a:solidFill>
            </a:endParaRPr>
          </a:p>
          <a:p>
            <a:pPr marL="0" lvl="0" indent="0" algn="just"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Example:</a:t>
            </a:r>
            <a:endParaRPr lang="es-MX" altLang="es-MX" sz="1100" dirty="0">
              <a:solidFill>
                <a:schemeClr val="tx1"/>
              </a:solidFill>
            </a:endParaRPr>
          </a:p>
          <a:p>
            <a:pPr marL="0" lvl="0" indent="0" algn="just"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	The students </a:t>
            </a:r>
            <a:r>
              <a:rPr lang="en-US" altLang="es-MX" b="1" dirty="0">
                <a:solidFill>
                  <a:schemeClr val="tx1"/>
                </a:solidFill>
                <a:latin typeface="Arial" panose="020B0604020202020204" pitchFamily="34" charset="0"/>
                <a:ea typeface="Calibri" panose="020F0502020204030204" pitchFamily="34" charset="0"/>
                <a:cs typeface="Arial" panose="020B0604020202020204" pitchFamily="34" charset="0"/>
              </a:rPr>
              <a:t>are sitting </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at their desks right now.</a:t>
            </a:r>
            <a:endParaRPr lang="es-MX" altLang="es-MX" sz="1100" dirty="0">
              <a:solidFill>
                <a:schemeClr val="tx1"/>
              </a:solidFill>
            </a:endParaRPr>
          </a:p>
          <a:p>
            <a:pPr marL="0" lvl="0" indent="0" algn="just"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	I need an umbrella because it </a:t>
            </a:r>
            <a:r>
              <a:rPr lang="en-US" altLang="es-MX" b="1" dirty="0">
                <a:solidFill>
                  <a:schemeClr val="tx1"/>
                </a:solidFill>
                <a:latin typeface="Arial" panose="020B0604020202020204" pitchFamily="34" charset="0"/>
                <a:ea typeface="Calibri" panose="020F0502020204030204" pitchFamily="34" charset="0"/>
                <a:cs typeface="Arial" panose="020B0604020202020204" pitchFamily="34" charset="0"/>
              </a:rPr>
              <a:t>is raining.</a:t>
            </a:r>
            <a:endParaRPr lang="es-MX" altLang="es-MX" sz="1100" dirty="0">
              <a:solidFill>
                <a:schemeClr val="tx1"/>
              </a:solidFill>
            </a:endParaRPr>
          </a:p>
          <a:p>
            <a:pPr marL="0" lvl="0" indent="0" algn="just" defTabSz="914400" eaLnBrk="0" fontAlgn="base" hangingPunct="0">
              <a:spcBef>
                <a:spcPct val="0"/>
              </a:spcBef>
              <a:spcAft>
                <a:spcPct val="0"/>
              </a:spcAft>
              <a:buClrTx/>
              <a:buNone/>
            </a:pP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	I </a:t>
            </a:r>
            <a:r>
              <a:rPr lang="en-US" altLang="es-MX" b="1" dirty="0">
                <a:solidFill>
                  <a:schemeClr val="tx1"/>
                </a:solidFill>
                <a:latin typeface="Arial" panose="020B0604020202020204" pitchFamily="34" charset="0"/>
                <a:ea typeface="Calibri" panose="020F0502020204030204" pitchFamily="34" charset="0"/>
                <a:cs typeface="Arial" panose="020B0604020202020204" pitchFamily="34" charset="0"/>
              </a:rPr>
              <a:t>am taking </a:t>
            </a:r>
            <a:r>
              <a:rPr lang="en-US" altLang="es-MX" dirty="0">
                <a:solidFill>
                  <a:schemeClr val="tx1"/>
                </a:solidFill>
                <a:latin typeface="Arial" panose="020B0604020202020204" pitchFamily="34" charset="0"/>
                <a:ea typeface="Calibri" panose="020F0502020204030204" pitchFamily="34" charset="0"/>
                <a:cs typeface="Arial" panose="020B0604020202020204" pitchFamily="34" charset="0"/>
              </a:rPr>
              <a:t>five courses this semester. </a:t>
            </a:r>
            <a:endParaRPr lang="en-US" altLang="es-MX" sz="2800" dirty="0">
              <a:solidFill>
                <a:schemeClr val="tx1"/>
              </a:solidFill>
              <a:latin typeface="Arial" panose="020B0604020202020204" pitchFamily="34" charset="0"/>
            </a:endParaRPr>
          </a:p>
          <a:p>
            <a:endParaRPr lang="es-MX" dirty="0"/>
          </a:p>
        </p:txBody>
      </p:sp>
      <p:pic>
        <p:nvPicPr>
          <p:cNvPr id="6145" name="Imagen 2" descr="http://ukrecruiter.co.uk/wp-content/uploads/2014/05/no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7980" y="3467100"/>
            <a:ext cx="2603500" cy="2247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079141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0" s="12549" l="25098"/>
                                      </p:by>
                                    </p:animClr>
                                    <p:animClr clrSpc="hsl" dir="cw">
                                      <p:cBhvr>
                                        <p:cTn id="7" dur="500" fill="hold"/>
                                        <p:tgtEl>
                                          <p:spTgt spid="2"/>
                                        </p:tgtEl>
                                        <p:attrNameLst>
                                          <p:attrName>fillcolor</p:attrName>
                                        </p:attrNameLst>
                                      </p:cBhvr>
                                      <p:by>
                                        <p:hsl h="0" s="12549" l="25098"/>
                                      </p:by>
                                    </p:animClr>
                                    <p:animClr clrSpc="hsl" dir="cw">
                                      <p:cBhvr>
                                        <p:cTn id="8" dur="500" fill="hold"/>
                                        <p:tgtEl>
                                          <p:spTgt spid="2"/>
                                        </p:tgtEl>
                                        <p:attrNameLst>
                                          <p:attrName>stroke.color</p:attrName>
                                        </p:attrNameLst>
                                      </p:cBhvr>
                                      <p:by>
                                        <p:hsl h="0" s="12549" l="25098"/>
                                      </p:by>
                                    </p:animClr>
                                    <p:set>
                                      <p:cBhvr>
                                        <p:cTn id="9" dur="500" fill="hold"/>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par>
                                <p:cTn id="28" presetID="26" presetClass="entr" presetSubtype="0" fill="hold"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down)">
                                      <p:cBhvr>
                                        <p:cTn id="30" dur="580">
                                          <p:stCondLst>
                                            <p:cond delay="0"/>
                                          </p:stCondLst>
                                        </p:cTn>
                                        <p:tgtEl>
                                          <p:spTgt spid="3">
                                            <p:txEl>
                                              <p:pRg st="1" end="1"/>
                                            </p:txEl>
                                          </p:spTgt>
                                        </p:tgtEl>
                                      </p:cBhvr>
                                    </p:animEffect>
                                    <p:anim calcmode="lin" valueType="num">
                                      <p:cBhvr>
                                        <p:cTn id="31"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3">
                                            <p:txEl>
                                              <p:pRg st="1" end="1"/>
                                            </p:txEl>
                                          </p:spTgt>
                                        </p:tgtEl>
                                      </p:cBhvr>
                                      <p:to x="100000" y="60000"/>
                                    </p:animScale>
                                    <p:animScale>
                                      <p:cBhvr>
                                        <p:cTn id="37" dur="166" decel="50000">
                                          <p:stCondLst>
                                            <p:cond delay="676"/>
                                          </p:stCondLst>
                                        </p:cTn>
                                        <p:tgtEl>
                                          <p:spTgt spid="3">
                                            <p:txEl>
                                              <p:pRg st="1" end="1"/>
                                            </p:txEl>
                                          </p:spTgt>
                                        </p:tgtEl>
                                      </p:cBhvr>
                                      <p:to x="100000" y="100000"/>
                                    </p:animScale>
                                    <p:animScale>
                                      <p:cBhvr>
                                        <p:cTn id="38" dur="26">
                                          <p:stCondLst>
                                            <p:cond delay="1312"/>
                                          </p:stCondLst>
                                        </p:cTn>
                                        <p:tgtEl>
                                          <p:spTgt spid="3">
                                            <p:txEl>
                                              <p:pRg st="1" end="1"/>
                                            </p:txEl>
                                          </p:spTgt>
                                        </p:tgtEl>
                                      </p:cBhvr>
                                      <p:to x="100000" y="80000"/>
                                    </p:animScale>
                                    <p:animScale>
                                      <p:cBhvr>
                                        <p:cTn id="39" dur="166" decel="50000">
                                          <p:stCondLst>
                                            <p:cond delay="1338"/>
                                          </p:stCondLst>
                                        </p:cTn>
                                        <p:tgtEl>
                                          <p:spTgt spid="3">
                                            <p:txEl>
                                              <p:pRg st="1" end="1"/>
                                            </p:txEl>
                                          </p:spTgt>
                                        </p:tgtEl>
                                      </p:cBhvr>
                                      <p:to x="100000" y="100000"/>
                                    </p:animScale>
                                    <p:animScale>
                                      <p:cBhvr>
                                        <p:cTn id="40" dur="26">
                                          <p:stCondLst>
                                            <p:cond delay="1642"/>
                                          </p:stCondLst>
                                        </p:cTn>
                                        <p:tgtEl>
                                          <p:spTgt spid="3">
                                            <p:txEl>
                                              <p:pRg st="1" end="1"/>
                                            </p:txEl>
                                          </p:spTgt>
                                        </p:tgtEl>
                                      </p:cBhvr>
                                      <p:to x="100000" y="90000"/>
                                    </p:animScale>
                                    <p:animScale>
                                      <p:cBhvr>
                                        <p:cTn id="41" dur="166" decel="50000">
                                          <p:stCondLst>
                                            <p:cond delay="1668"/>
                                          </p:stCondLst>
                                        </p:cTn>
                                        <p:tgtEl>
                                          <p:spTgt spid="3">
                                            <p:txEl>
                                              <p:pRg st="1" end="1"/>
                                            </p:txEl>
                                          </p:spTgt>
                                        </p:tgtEl>
                                      </p:cBhvr>
                                      <p:to x="100000" y="100000"/>
                                    </p:animScale>
                                    <p:animScale>
                                      <p:cBhvr>
                                        <p:cTn id="42" dur="26">
                                          <p:stCondLst>
                                            <p:cond delay="1808"/>
                                          </p:stCondLst>
                                        </p:cTn>
                                        <p:tgtEl>
                                          <p:spTgt spid="3">
                                            <p:txEl>
                                              <p:pRg st="1" end="1"/>
                                            </p:txEl>
                                          </p:spTgt>
                                        </p:tgtEl>
                                      </p:cBhvr>
                                      <p:to x="100000" y="95000"/>
                                    </p:animScale>
                                    <p:animScale>
                                      <p:cBhvr>
                                        <p:cTn id="43" dur="166" decel="50000">
                                          <p:stCondLst>
                                            <p:cond delay="1834"/>
                                          </p:stCondLst>
                                        </p:cTn>
                                        <p:tgtEl>
                                          <p:spTgt spid="3">
                                            <p:txEl>
                                              <p:pRg st="1" end="1"/>
                                            </p:txEl>
                                          </p:spTgt>
                                        </p:tgtEl>
                                      </p:cBhvr>
                                      <p:to x="100000" y="100000"/>
                                    </p:animScale>
                                  </p:childTnLst>
                                </p:cTn>
                              </p:par>
                              <p:par>
                                <p:cTn id="44" presetID="26" presetClass="entr" presetSubtype="0" fill="hold" nodeType="with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Effect transition="in" filter="wipe(down)">
                                      <p:cBhvr>
                                        <p:cTn id="46" dur="580">
                                          <p:stCondLst>
                                            <p:cond delay="0"/>
                                          </p:stCondLst>
                                        </p:cTn>
                                        <p:tgtEl>
                                          <p:spTgt spid="3">
                                            <p:txEl>
                                              <p:pRg st="2" end="2"/>
                                            </p:txEl>
                                          </p:spTgt>
                                        </p:tgtEl>
                                      </p:cBhvr>
                                    </p:animEffect>
                                    <p:anim calcmode="lin" valueType="num">
                                      <p:cBhvr>
                                        <p:cTn id="47"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2" dur="26">
                                          <p:stCondLst>
                                            <p:cond delay="650"/>
                                          </p:stCondLst>
                                        </p:cTn>
                                        <p:tgtEl>
                                          <p:spTgt spid="3">
                                            <p:txEl>
                                              <p:pRg st="2" end="2"/>
                                            </p:txEl>
                                          </p:spTgt>
                                        </p:tgtEl>
                                      </p:cBhvr>
                                      <p:to x="100000" y="60000"/>
                                    </p:animScale>
                                    <p:animScale>
                                      <p:cBhvr>
                                        <p:cTn id="53" dur="166" decel="50000">
                                          <p:stCondLst>
                                            <p:cond delay="676"/>
                                          </p:stCondLst>
                                        </p:cTn>
                                        <p:tgtEl>
                                          <p:spTgt spid="3">
                                            <p:txEl>
                                              <p:pRg st="2" end="2"/>
                                            </p:txEl>
                                          </p:spTgt>
                                        </p:tgtEl>
                                      </p:cBhvr>
                                      <p:to x="100000" y="100000"/>
                                    </p:animScale>
                                    <p:animScale>
                                      <p:cBhvr>
                                        <p:cTn id="54" dur="26">
                                          <p:stCondLst>
                                            <p:cond delay="1312"/>
                                          </p:stCondLst>
                                        </p:cTn>
                                        <p:tgtEl>
                                          <p:spTgt spid="3">
                                            <p:txEl>
                                              <p:pRg st="2" end="2"/>
                                            </p:txEl>
                                          </p:spTgt>
                                        </p:tgtEl>
                                      </p:cBhvr>
                                      <p:to x="100000" y="80000"/>
                                    </p:animScale>
                                    <p:animScale>
                                      <p:cBhvr>
                                        <p:cTn id="55" dur="166" decel="50000">
                                          <p:stCondLst>
                                            <p:cond delay="1338"/>
                                          </p:stCondLst>
                                        </p:cTn>
                                        <p:tgtEl>
                                          <p:spTgt spid="3">
                                            <p:txEl>
                                              <p:pRg st="2" end="2"/>
                                            </p:txEl>
                                          </p:spTgt>
                                        </p:tgtEl>
                                      </p:cBhvr>
                                      <p:to x="100000" y="100000"/>
                                    </p:animScale>
                                    <p:animScale>
                                      <p:cBhvr>
                                        <p:cTn id="56" dur="26">
                                          <p:stCondLst>
                                            <p:cond delay="1642"/>
                                          </p:stCondLst>
                                        </p:cTn>
                                        <p:tgtEl>
                                          <p:spTgt spid="3">
                                            <p:txEl>
                                              <p:pRg st="2" end="2"/>
                                            </p:txEl>
                                          </p:spTgt>
                                        </p:tgtEl>
                                      </p:cBhvr>
                                      <p:to x="100000" y="90000"/>
                                    </p:animScale>
                                    <p:animScale>
                                      <p:cBhvr>
                                        <p:cTn id="57" dur="166" decel="50000">
                                          <p:stCondLst>
                                            <p:cond delay="1668"/>
                                          </p:stCondLst>
                                        </p:cTn>
                                        <p:tgtEl>
                                          <p:spTgt spid="3">
                                            <p:txEl>
                                              <p:pRg st="2" end="2"/>
                                            </p:txEl>
                                          </p:spTgt>
                                        </p:tgtEl>
                                      </p:cBhvr>
                                      <p:to x="100000" y="100000"/>
                                    </p:animScale>
                                    <p:animScale>
                                      <p:cBhvr>
                                        <p:cTn id="58" dur="26">
                                          <p:stCondLst>
                                            <p:cond delay="1808"/>
                                          </p:stCondLst>
                                        </p:cTn>
                                        <p:tgtEl>
                                          <p:spTgt spid="3">
                                            <p:txEl>
                                              <p:pRg st="2" end="2"/>
                                            </p:txEl>
                                          </p:spTgt>
                                        </p:tgtEl>
                                      </p:cBhvr>
                                      <p:to x="100000" y="95000"/>
                                    </p:animScale>
                                    <p:animScale>
                                      <p:cBhvr>
                                        <p:cTn id="59" dur="166" decel="50000">
                                          <p:stCondLst>
                                            <p:cond delay="1834"/>
                                          </p:stCondLst>
                                        </p:cTn>
                                        <p:tgtEl>
                                          <p:spTgt spid="3">
                                            <p:txEl>
                                              <p:pRg st="2" end="2"/>
                                            </p:txEl>
                                          </p:spTgt>
                                        </p:tgtEl>
                                      </p:cBhvr>
                                      <p:to x="100000" y="100000"/>
                                    </p:animScale>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nodeType="clickEffect">
                                  <p:stCondLst>
                                    <p:cond delay="0"/>
                                  </p:stCondLst>
                                  <p:childTnLst>
                                    <p:set>
                                      <p:cBhvr>
                                        <p:cTn id="63" dur="1" fill="hold">
                                          <p:stCondLst>
                                            <p:cond delay="0"/>
                                          </p:stCondLst>
                                        </p:cTn>
                                        <p:tgtEl>
                                          <p:spTgt spid="6145"/>
                                        </p:tgtEl>
                                        <p:attrNameLst>
                                          <p:attrName>style.visibility</p:attrName>
                                        </p:attrNameLst>
                                      </p:cBhvr>
                                      <p:to>
                                        <p:strVal val="visible"/>
                                      </p:to>
                                    </p:set>
                                    <p:animEffect transition="in" filter="randombar(horizontal)">
                                      <p:cBhvr>
                                        <p:cTn id="64" dur="500"/>
                                        <p:tgtEl>
                                          <p:spTgt spid="6145"/>
                                        </p:tgtEl>
                                      </p:cBhvr>
                                    </p:animEffect>
                                  </p:childTnLst>
                                </p:cTn>
                              </p:par>
                            </p:childTnLst>
                          </p:cTn>
                        </p:par>
                      </p:childTnLst>
                    </p:cTn>
                  </p:par>
                  <p:par>
                    <p:cTn id="65" fill="hold">
                      <p:stCondLst>
                        <p:cond delay="indefinite"/>
                      </p:stCondLst>
                      <p:childTnLst>
                        <p:par>
                          <p:cTn id="66" fill="hold">
                            <p:stCondLst>
                              <p:cond delay="0"/>
                            </p:stCondLst>
                            <p:childTnLst>
                              <p:par>
                                <p:cTn id="67" presetID="31" presetClass="entr" presetSubtype="0" fill="hold" nodeType="clickEffect">
                                  <p:stCondLst>
                                    <p:cond delay="0"/>
                                  </p:stCondLst>
                                  <p:childTnLst>
                                    <p:set>
                                      <p:cBhvr>
                                        <p:cTn id="68" dur="1" fill="hold">
                                          <p:stCondLst>
                                            <p:cond delay="0"/>
                                          </p:stCondLst>
                                        </p:cTn>
                                        <p:tgtEl>
                                          <p:spTgt spid="3">
                                            <p:txEl>
                                              <p:pRg st="3" end="3"/>
                                            </p:txEl>
                                          </p:spTgt>
                                        </p:tgtEl>
                                        <p:attrNameLst>
                                          <p:attrName>style.visibility</p:attrName>
                                        </p:attrNameLst>
                                      </p:cBhvr>
                                      <p:to>
                                        <p:strVal val="visible"/>
                                      </p:to>
                                    </p:set>
                                    <p:anim calcmode="lin" valueType="num">
                                      <p:cBhvr>
                                        <p:cTn id="6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7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7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72" dur="1000"/>
                                        <p:tgtEl>
                                          <p:spTgt spid="3">
                                            <p:txEl>
                                              <p:pRg st="3" end="3"/>
                                            </p:txEl>
                                          </p:spTgt>
                                        </p:tgtEl>
                                      </p:cBhvr>
                                    </p:animEffect>
                                  </p:childTnLst>
                                </p:cTn>
                              </p:par>
                              <p:par>
                                <p:cTn id="73" presetID="31" presetClass="entr" presetSubtype="0" fill="hold" nodeType="with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anim calcmode="lin" valueType="num">
                                      <p:cBhvr>
                                        <p:cTn id="75"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76"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77"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78" dur="1000"/>
                                        <p:tgtEl>
                                          <p:spTgt spid="3">
                                            <p:txEl>
                                              <p:pRg st="4" end="4"/>
                                            </p:txEl>
                                          </p:spTgt>
                                        </p:tgtEl>
                                      </p:cBhvr>
                                    </p:animEffect>
                                  </p:childTnLst>
                                </p:cTn>
                              </p:par>
                              <p:par>
                                <p:cTn id="79" presetID="31" presetClass="entr" presetSubtype="0" fill="hold" nodeType="withEffect">
                                  <p:stCondLst>
                                    <p:cond delay="0"/>
                                  </p:stCondLst>
                                  <p:childTnLst>
                                    <p:set>
                                      <p:cBhvr>
                                        <p:cTn id="80" dur="1" fill="hold">
                                          <p:stCondLst>
                                            <p:cond delay="0"/>
                                          </p:stCondLst>
                                        </p:cTn>
                                        <p:tgtEl>
                                          <p:spTgt spid="3">
                                            <p:txEl>
                                              <p:pRg st="5" end="5"/>
                                            </p:txEl>
                                          </p:spTgt>
                                        </p:tgtEl>
                                        <p:attrNameLst>
                                          <p:attrName>style.visibility</p:attrName>
                                        </p:attrNameLst>
                                      </p:cBhvr>
                                      <p:to>
                                        <p:strVal val="visible"/>
                                      </p:to>
                                    </p:set>
                                    <p:anim calcmode="lin" valueType="num">
                                      <p:cBhvr>
                                        <p:cTn id="8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8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8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84" dur="1000"/>
                                        <p:tgtEl>
                                          <p:spTgt spid="3">
                                            <p:txEl>
                                              <p:pRg st="5" end="5"/>
                                            </p:txEl>
                                          </p:spTgt>
                                        </p:tgtEl>
                                      </p:cBhvr>
                                    </p:animEffect>
                                  </p:childTnLst>
                                </p:cTn>
                              </p:par>
                              <p:par>
                                <p:cTn id="85" presetID="31" presetClass="entr" presetSubtype="0" fill="hold" nodeType="withEffect">
                                  <p:stCondLst>
                                    <p:cond delay="0"/>
                                  </p:stCondLst>
                                  <p:childTnLst>
                                    <p:set>
                                      <p:cBhvr>
                                        <p:cTn id="86" dur="1" fill="hold">
                                          <p:stCondLst>
                                            <p:cond delay="0"/>
                                          </p:stCondLst>
                                        </p:cTn>
                                        <p:tgtEl>
                                          <p:spTgt spid="3">
                                            <p:txEl>
                                              <p:pRg st="6" end="6"/>
                                            </p:txEl>
                                          </p:spTgt>
                                        </p:tgtEl>
                                        <p:attrNameLst>
                                          <p:attrName>style.visibility</p:attrName>
                                        </p:attrNameLst>
                                      </p:cBhvr>
                                      <p:to>
                                        <p:strVal val="visible"/>
                                      </p:to>
                                    </p:set>
                                    <p:anim calcmode="lin" valueType="num">
                                      <p:cBhvr>
                                        <p:cTn id="8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8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8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90"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Other uses of Present Continuous</a:t>
            </a:r>
            <a:r>
              <a:rPr lang="es-MX" dirty="0"/>
              <a:t/>
            </a:r>
            <a:br>
              <a:rPr lang="es-MX" dirty="0"/>
            </a:br>
            <a:endParaRPr lang="es-MX" dirty="0"/>
          </a:p>
        </p:txBody>
      </p:sp>
      <p:sp>
        <p:nvSpPr>
          <p:cNvPr id="3" name="Marcador de contenido 2"/>
          <p:cNvSpPr>
            <a:spLocks noGrp="1"/>
          </p:cNvSpPr>
          <p:nvPr>
            <p:ph idx="1"/>
          </p:nvPr>
        </p:nvSpPr>
        <p:spPr>
          <a:xfrm>
            <a:off x="2589212" y="1562100"/>
            <a:ext cx="8915400" cy="3649980"/>
          </a:xfrm>
        </p:spPr>
        <p:txBody>
          <a:bodyPr/>
          <a:lstStyle/>
          <a:p>
            <a:r>
              <a:rPr lang="en-US" dirty="0"/>
              <a:t>There are certain uses of the Present Continuous which require deeper knowledge of the English Language. As presented here:</a:t>
            </a:r>
            <a:endParaRPr lang="es-MX" dirty="0"/>
          </a:p>
          <a:p>
            <a:pPr lvl="0"/>
            <a:r>
              <a:rPr lang="en-US" i="1" u="sng" dirty="0"/>
              <a:t>State verbs </a:t>
            </a:r>
            <a:r>
              <a:rPr lang="en-US" dirty="0"/>
              <a:t>when we want to </a:t>
            </a:r>
            <a:r>
              <a:rPr lang="en-US" dirty="0" err="1"/>
              <a:t>emphasise</a:t>
            </a:r>
            <a:r>
              <a:rPr lang="en-US" dirty="0"/>
              <a:t> that a situation is temporary or for a period of time around the present such as: </a:t>
            </a:r>
            <a:r>
              <a:rPr lang="en-US" b="1" dirty="0"/>
              <a:t>attract, like, look, love, sound</a:t>
            </a:r>
            <a:r>
              <a:rPr lang="en-US" b="1" dirty="0" smtClean="0"/>
              <a:t>.</a:t>
            </a:r>
            <a:endParaRPr lang="es-MX" dirty="0"/>
          </a:p>
          <a:p>
            <a:r>
              <a:rPr lang="en-US" dirty="0"/>
              <a:t>Example</a:t>
            </a:r>
            <a:r>
              <a:rPr lang="en-US" dirty="0" smtClean="0"/>
              <a:t>:</a:t>
            </a:r>
            <a:endParaRPr lang="es-MX" dirty="0"/>
          </a:p>
          <a:p>
            <a:r>
              <a:rPr lang="en-US" dirty="0"/>
              <a:t>	Jane´s with us at the moment. The children </a:t>
            </a:r>
            <a:r>
              <a:rPr lang="en-US" b="1" dirty="0"/>
              <a:t>are loving </a:t>
            </a:r>
            <a:r>
              <a:rPr lang="en-US" dirty="0"/>
              <a:t>having her here.</a:t>
            </a:r>
            <a:endParaRPr lang="es-MX" dirty="0"/>
          </a:p>
          <a:p>
            <a:endParaRPr lang="es-MX" dirty="0"/>
          </a:p>
        </p:txBody>
      </p:sp>
      <p:pic>
        <p:nvPicPr>
          <p:cNvPr id="4" name="Imagen 3"/>
          <p:cNvPicPr>
            <a:picLocks noChangeAspect="1"/>
          </p:cNvPicPr>
          <p:nvPr/>
        </p:nvPicPr>
        <p:blipFill>
          <a:blip r:embed="rId2"/>
          <a:stretch>
            <a:fillRect/>
          </a:stretch>
        </p:blipFill>
        <p:spPr>
          <a:xfrm>
            <a:off x="4985702" y="3826192"/>
            <a:ext cx="3810000" cy="2771775"/>
          </a:xfrm>
          <a:prstGeom prst="rect">
            <a:avLst/>
          </a:prstGeom>
        </p:spPr>
      </p:pic>
    </p:spTree>
    <p:extLst>
      <p:ext uri="{BB962C8B-B14F-4D97-AF65-F5344CB8AC3E}">
        <p14:creationId xmlns:p14="http://schemas.microsoft.com/office/powerpoint/2010/main" val="4278786164"/>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133</TotalTime>
  <Words>2689</Words>
  <Application>Microsoft Office PowerPoint</Application>
  <PresentationFormat>Panorámica</PresentationFormat>
  <Paragraphs>355</Paragraphs>
  <Slides>32</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41" baseType="lpstr">
      <vt:lpstr>Arial</vt:lpstr>
      <vt:lpstr>Arial Narrow</vt:lpstr>
      <vt:lpstr>Calibri</vt:lpstr>
      <vt:lpstr>Century Gothic</vt:lpstr>
      <vt:lpstr>Symbol</vt:lpstr>
      <vt:lpstr>Times New Roman</vt:lpstr>
      <vt:lpstr>Wingdings 3</vt:lpstr>
      <vt:lpstr>Espiral</vt:lpstr>
      <vt:lpstr>Documento de Microsoft Word</vt:lpstr>
      <vt:lpstr>Inglés 6 Ingeniero Agrónomo Industrial  L.L.I Ricardo Alvarez Mercado Octubre 2016 </vt:lpstr>
      <vt:lpstr> Inglés 6 Ingeniero Agrónomo Industrial</vt:lpstr>
      <vt:lpstr>Objetivos de la Unidad de Aprendizaje</vt:lpstr>
      <vt:lpstr>Presentación de PowerPoint</vt:lpstr>
      <vt:lpstr> Eventos presentes, pasados y futuros</vt:lpstr>
      <vt:lpstr>Presentación de PowerPoint</vt:lpstr>
      <vt:lpstr>Spelling rules   Verbs only change when the subject is a third person (he, she, it). They add –s or  -es. However, these spelling rules apply to the last ending –es. </vt:lpstr>
      <vt:lpstr>PRESENT CONTINUOUS</vt:lpstr>
      <vt:lpstr>Other uses of Present Continuous </vt:lpstr>
      <vt:lpstr>Presentación de PowerPoint</vt:lpstr>
      <vt:lpstr>Presentación de PowerPoint</vt:lpstr>
      <vt:lpstr>Structure of Present Continuous</vt:lpstr>
      <vt:lpstr>Spelling rules </vt:lpstr>
      <vt:lpstr>Present Simple vs. Present Continuous</vt:lpstr>
      <vt:lpstr>Presentación de PowerPoint</vt:lpstr>
      <vt:lpstr>Presentación de PowerPoint</vt:lpstr>
      <vt:lpstr>PAST CONTINUOUS VS SIMPLE PAST.  .  Past Continuous - Use </vt:lpstr>
      <vt:lpstr>STRUCTURE.</vt:lpstr>
      <vt:lpstr>Simple Past - Use</vt:lpstr>
      <vt:lpstr>STRUCTURE: </vt:lpstr>
      <vt:lpstr>Presentación de PowerPoint</vt:lpstr>
      <vt:lpstr>SUMMARY. </vt:lpstr>
      <vt:lpstr>A Series of Completed Actions  </vt:lpstr>
      <vt:lpstr>Duration in Past  </vt:lpstr>
      <vt:lpstr>Habits in the Past</vt:lpstr>
      <vt:lpstr>Past Facts or Generalizations </vt:lpstr>
      <vt:lpstr>FUTURE FORMS: WILL</vt:lpstr>
      <vt:lpstr>FUTURE FORMS  GOING TO</vt:lpstr>
      <vt:lpstr>Presentación de PowerPoint</vt:lpstr>
      <vt:lpstr>FUTURE FORMS: PRESENT CONTINUOUS</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Inglés 6 Ingeniero Agrónomo Industrial  L.L.I Ricardo Alvarez Mercado</dc:title>
  <dc:creator>Usuario</dc:creator>
  <cp:lastModifiedBy>Usuario</cp:lastModifiedBy>
  <cp:revision>46</cp:revision>
  <dcterms:created xsi:type="dcterms:W3CDTF">2016-10-12T15:45:55Z</dcterms:created>
  <dcterms:modified xsi:type="dcterms:W3CDTF">2016-10-12T17:59:10Z</dcterms:modified>
</cp:coreProperties>
</file>