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40"/>
  </p:notesMasterIdLst>
  <p:handoutMasterIdLst>
    <p:handoutMasterId r:id="rId41"/>
  </p:handoutMasterIdLst>
  <p:sldIdLst>
    <p:sldId id="288" r:id="rId2"/>
    <p:sldId id="305" r:id="rId3"/>
    <p:sldId id="289" r:id="rId4"/>
    <p:sldId id="296" r:id="rId5"/>
    <p:sldId id="314" r:id="rId6"/>
    <p:sldId id="315" r:id="rId7"/>
    <p:sldId id="256" r:id="rId8"/>
    <p:sldId id="258" r:id="rId9"/>
    <p:sldId id="293" r:id="rId10"/>
    <p:sldId id="300" r:id="rId11"/>
    <p:sldId id="259" r:id="rId12"/>
    <p:sldId id="260" r:id="rId13"/>
    <p:sldId id="298" r:id="rId14"/>
    <p:sldId id="302" r:id="rId15"/>
    <p:sldId id="261" r:id="rId16"/>
    <p:sldId id="303" r:id="rId17"/>
    <p:sldId id="262" r:id="rId18"/>
    <p:sldId id="280" r:id="rId19"/>
    <p:sldId id="264" r:id="rId20"/>
    <p:sldId id="274" r:id="rId21"/>
    <p:sldId id="275" r:id="rId22"/>
    <p:sldId id="263" r:id="rId23"/>
    <p:sldId id="301" r:id="rId24"/>
    <p:sldId id="292" r:id="rId25"/>
    <p:sldId id="265" r:id="rId26"/>
    <p:sldId id="281" r:id="rId27"/>
    <p:sldId id="311" r:id="rId28"/>
    <p:sldId id="316" r:id="rId29"/>
    <p:sldId id="283" r:id="rId30"/>
    <p:sldId id="313" r:id="rId31"/>
    <p:sldId id="282" r:id="rId32"/>
    <p:sldId id="267" r:id="rId33"/>
    <p:sldId id="276" r:id="rId34"/>
    <p:sldId id="268" r:id="rId35"/>
    <p:sldId id="284" r:id="rId36"/>
    <p:sldId id="295" r:id="rId37"/>
    <p:sldId id="269" r:id="rId38"/>
    <p:sldId id="309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>
      <p:cViewPr varScale="1">
        <p:scale>
          <a:sx n="85" d="100"/>
          <a:sy n="85" d="100"/>
        </p:scale>
        <p:origin x="88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A082D-7E42-4C21-A715-DBB9C0E85A8B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A4BB7-8EFF-4C79-ABC0-E27B3272B0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6195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28C2A-D4C3-4180-9549-378B2CD30F47}" type="datetimeFigureOut">
              <a:rPr lang="es-MX" smtClean="0"/>
              <a:t>10/10/2016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EC460-05C5-4B4D-A4C6-6A6671D98D0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4946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EC460-05C5-4B4D-A4C6-6A6671D98D03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0243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F8499-8CA2-45E9-A198-1FEF8CADD026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9 Rectángulo"/>
          <p:cNvSpPr/>
          <p:nvPr userDrawn="1"/>
        </p:nvSpPr>
        <p:spPr>
          <a:xfrm>
            <a:off x="0" y="0"/>
            <a:ext cx="1068303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AutoShape 2" descr="data:image/jpeg;base64,/9j/4AAQSkZJRgABAQAAAQABAAD/2wCEAAkGBxQSEhQUEhQWFhUXFiAWGBgYGR0ZGhkeIRkcIBsbGhwZHSkiGh0lHhsZITIhKCwrLi4uHCAzODMsNygtLisBCgoKDg0OFxAQGywmHyQsLC0sLCwsLCwtLCw3LCwsNywsLDc3LCwsLC8vMiwsLCwsLjQsLCsvLCwtLCwsLCssLP/AABEIALYArwMBIgACEQEDEQH/xAAbAAEAAgMBAQAAAAAAAAAAAAAABQYDBAcCAf/EAEcQAAIBAgQDBQQGAw4HAQAAAAECAwARBAUSIQYxQRMiUWGRB1JxgRQyc6Gx0iM0YhUXMzVCcpKys8HC0fDxJFN0gqLh4iX/xAAYAQEBAQEBAAAAAAAAAAAAAAAAAQIDBf/EACkRAQABAwIGAQMFAAAAAAAAAAABAgQREjEUIUFhgfADUZHBEyJCobH/2gAMAwEAAhEDEQA/AO40pSgUpSgUpSgUpUVmfEmEw9+2xESEdCw1f0RvQSteXYAEkgAC5J2AHia53mHtWiZuyy/Dy4uU8rAqo8zsWI+QHmK1m4YzHMu9mc4w+H5nDxbXHgxvYfE6vlzq4Y1/Tm3c540mxcpwuTgSOovJiD/Bp4AdCTa1/S/SR4S45TEMcPil+j4xTpaJ9gx8UJ538PxG9ak2aQ4SMYfL0VFHNx1Pz+sT7xrzj8Hg82QJilEc4FlkWwb/ALSeYv8AyTQxVuv1K5iBnOViwAzHDry5iUDw6t/XqSyf2r4KU6ZteGkGxWQbA/zh/fY+VMLrjqvlK08vzSGcXhljkH7DBvWx2rcqNFKUoFKUoFKUoFKUoFRHF2YvhsFiJo7a44yy3FxceIqXque0T+LMZ9iaQk7SrOAbPsRGkiy4VFdQw7u9iL+FZG4bzt/r5lGn8xP/AJFZMfiXTBZfodlvBvpJF7LHbl8TUM+KdubufixP4mqzpbk/s2d/13NZ3HUX0D0d2H3VlwnBuS4bcgSke8xf7l7v3VHYTCtI2lBdjcgePWw869z4F0UM6lQxsL7E257He1U0wsZ4nhhXRhYFUfAIPRef3VBZjm8s/wDCNt7o2X061o0qNFKUqiXy3iOeGw1a18G39DzqSxGb4LFi2Lwyk+LKH/8AK2qqtSoJHEez3KJzqilaFuYKSWsfISA2+VZIvZ9jI98Lm8wXoHBcevaW+6oqg25bVWdEJtcjz2P6uPhk/nJ/81pZrnGc4IwtiXwzRyTJEdC795gD9196wLjJBykcfBiP76zccSM2WYRmJJ+lpck3P1zbeiTGIdSpSlZdClKUClKUCq57RP4sxn2Jqx1XPaJ/FmM+xNISraVczX9Ty77D/DHUbg8FJKSI1LEC5tUlmv6nl32H+GOpT2fr3pj4BR66v8qpCHwMn0SUGaFi43W7abedgDc/OpHinMo5n7NYyzLYI4bmWttptuOXWt/jvA6kSUc1Ok/A8vQ/jUTwZge0n1nlGL/M8v7z8qKjMVlU0a6pI2VeVzWnXROMVvhX8iD99c7ohSlKoUqZyrhuaaxtoT3m6/Adak4cDh4GKFDiJBvddwP5wGyW+dQVVELGygk+AF/wrbTKJzyhk+akfjV2WUKgd5URDsEgsbnw1c2PkAK9MNKmSQdmg8e/I3hub6SfAXPmKKpD5NOASYmsNydj+Br7xgP/AMnDf9VH/amr0SyprYWZiFRDvYsbDUep3ueg++qd7RE04CMeGOX+2NGatpdHpSlRopSlApSlAque0T+LMZ9iasdVn2ln/wDLxn2R/EUhKtpV/Nf1PLvsP8MdTfACdyU+LAeg/wDdRGerbCZeB/yP8EVTvAwAw7E9ZCf/ABX/ACqkNnK5hisPKjHfUyH1JU/h6VgyqP6Hg2dhZzdiD48lH4ffUHwXj9ExVjYSD5XG4/vre46zAHREpv8Ay2t6KPxPpRW9i2L5bc7kxg3+YvVDq+YM6stI8Im+69UMC/KiPUURYhVBJJsAOZq75Lw2kK9pPYsBff6qf5nzrLkHD4ij1PcSkXuDbR5D++ovFY9sU+l2P0aNu+6KbN4X52H3dfCipX6TJjCRETHADYycmfxC+A8/9q2sVPFg4wsad5tkQfWc+fU/GtiTGxRQ6wV7NRtpIsfAC1RnD+FaVjiph3m2jXoq+X+vxqDNgskuTLPvM291OnR5KR+NaOEjkxEjPHJeOFrR9oNQZrbnu22HQ7863OLcwMcQjT68vdHjbr+NvnUllWCEMSRjoN/M9T60EHjcXiO3ijaNHZby2RiL7EC+rlvVf9ojE5fGWGknGqSvO36U7bVZcsk7TH4huiKEHr/vVd9pX6in/XL/AGpqwzVtLolKUqNFKUoFKUoFVj2mfxXjPsj+Iqz1WPaZ/FeM+yP4ikJO0oXP/wBVy/7D/BFUBap/P/1XL/sP8EVQNUKUpVHy1WrgrKtTGZxspsnmep+X4/CqxEmpguwubXPIeZ8BXTgyYbD3H1ET1/8AZP41BE8V5gxK4aLd5Nmt0B6fPmfKprK8AsEaxr05nxPU1XeD8O0skmJk5k2X49bfDYetTXEWYdhAzD6x7q/E9flzqKrWOwS4nFtFAAiqLuRyLDrblz29amDjsThxaWESoP5UWxA81/2rzwVgdEJkP1pDf/tHL+81vcSY3ssO7D6xGlfif8tzVFZw+ZJPjVlkYIijuajbly8uZJq7CdSpYMCLXuDcVU+EcnjkhZpUDamst+gA6HpuT6V6zrhyOGKSWJ3Sw+re4N9rePXxNB64FbU2Ic82YH11E1D+0r9RT/rl/tTWbhmHE6HbDsoGqxDdSBfw860+Py/7nRdpbX9NXVblftTyp1Zq2l0qlKVGilKUCsOLm0Ru9r6VLW8bC9Zq1c1/gJfs2/qmgosntOVSQYhcGx3P+VRnEXHaYvDS4dl0CVdJYXJHnYiqs+AV4sXMSdUUqKBtY6y97/0RUpl/C0UqITKUZ8MJQWtp1mUoqnbZTt8zXHXVl4/F3FUzERHs4bOO4sjligjIIEKaAbHvbKLnw+r99aX7tReJ9Kx5Vw2H2m1o4meJl220wl+o53FvhQcPx6g+p/o/0b6QW21craL2tftO7yprqSLu5xnEMn7tReJ9Kfu1F4n0rYxHC8SyQx6MXZ2iUzEL2Xf03sdHPew3516g4VhcpvPHd5E7OTQJJdC3HZEgDc925HOrrqa4m6zjEPWU8UxQSCTSWIBsCCOfWs2ZcYxSjSqmNSbsqklT/wBvIfKtLL+G4ZnABnQHELCVfSHW8bM1+79YFbcuXSo85bh5oZJMM0oeIBnSXSbqTa6lAORI2NTXUzN3c4z+1bMt9okcMaxrHcKOe+/nyrSzzjVMSV1AqFvsLnc9ajMw4WWOXCJrYiWRYZrWvHIWXWo227rgi9+tYZsowzidcO0wlgDMVk0kOqGzaSoFiOe9NdRN3cxmJiPea2Qe0tEVVEWygAbnp8qj8844TEhQRpCkna5uf9X9aruU5EJsLiZtRDxW0r0YAFnvtzCi9b68JL2eGYyFS4d572IiVUEmw530Ecz1FNdRTeXNUZiI9nCdyz2iRwxrGsdwvXfffnyrxm3tBSeMxlNIJBuLnl8qrmHynD4hWbDtMpjdA6yFSSjOF1KVAsQTyN+fOtjG8LpFLOC7tCkRlRltdgrhWUki2oG4Py8aa6ji7mYzGMJbI+O48MjIE1XbVc3HQC33ffWlxDxVHi4REwKATCa4BO4bVbfp51qR5RhHbCqv0kHEEWJaOyjtShvZeexI+VbEHC0TtF+sIGeRDG4XtG0Rlg8fd3UkBeXM011LxVzO2lYf30V/5X3n/Kt7JvaAMRMkSxgamAvc7XNvCqTBw/ExmvDjE7OJXEbBRIxMmm4Gj6tvLmDW1kmXLh8zijQsR3Gs1gy30nS4HJhyNWmuZlv47n55rp1YxM4dkpSldXqlaua/wEv2bf1TW1WLFQ60dL21KVv4XFqDhGFzGOM4mKZGaOVgToYK6sjMVIuCD9Y3BrLjOIEZHjSNlj7BYI7sCwAk1lnNhck35Ve39mcRJJkNybnY/mqN4g4Ciw2GmnW7mNC+ncXtz31G21cv06njzZ3HPExjn9vsgcPxh3IRKmp42Ys45uDEyLq/aF+fgKilzxxgzhbbdpq1ddPMp8NQDetW7KOCoMRDhpQ1lnW/U6Tpvb62/Ij5VK/vYw++fQ/mqaKkmyuZ/lHvhT5uIIGmin0z60aM6dS9mdGm9ha+9vGtcZ9HIgXEpLJplZ0cPZ0VgNgSDuGAIvtzq6y+zaBd2kt8j+avj+zfDgAmWwPI2P5qaKlmzufrT74VpeMl7VX7NyFmSTdgWYJEyd49WN73rVy7PsNhjaCGQqxBkMrqzMFOpUGlQoUsASdyRtVvf2b4cAEy7HkbH81H9m+HABMux5Gx/NV0VLwlzvmn3wqGD4vcn/ibygTRzJYAaWRwTb4rcelYsVnUCib6NFIHnBDvK6tpVjdlQKotfxN6u6+zKAi4k2+B/NXmT2awKLtJYfA/mqaKk4O5mMTVH5/xRckz4YdEXRqtiO1fwZDGUZPmGattOLSCT2Ya87yFT9UxvEIzHcbjuqN6tzezfDgXMux62P5qN7N8OACZdj1sfzU0VEWdzTGIqj3wpUecQQKVwySWd0aRpCpOlGDBF0i255k+Ar2nFH6PFxMhKzs7R+MZdrt8iLXHiKuTezfDgAmXY9bH81e19mcBFxJt8D+amio4K5jaaffDn+FzkI+DbSf+H5/tfpWfbw2Nq38BxSAUMwkcpJIVbVdgkkZUoCfA94fOrl+9jD759D+aqzxJw5DhY4GA1tPOIUW5F7sQGvc/6NI+OpmLK4p6x/fbt2RcedRxLMIDiAZIwgZ3GpSH1bFQNrVJcP5iMRmUMmnSxCB/NhpBb52vVo/exh98+h/NW5lPAMeHlSVH3VgeR3sb23arTRMS6/FafPTXTNUxiJ96LlSlK6vVKUpQKxYmBZEZGF1ZSrDxBFj91ZaUHNfZzI8aYjLZD+nwkmuIn+Wl7qfhfn4BxXQosYhRXvYHx6HqD5iqR7RsqlhkjzTBi80AtKn/ADIut/gL/LfpUzl2Yw4mJMRESYJTdgOcb8jfw8D8j41ZYp5ck5jFRlGs2F7g/KvmIjQooY2Xob+VMTHGUUMbL0N/KmIjQooY2XoflUbJ44yihmsvQ3pPHGUUM1l6G9enwyuii5sOVfMTCmgKxsByoMgkVFG+3IE14xYRlGo2XmDXmeOMooY2Xob0njQoAxsvQ0CeNCgDGy9Devk0cZjUFu70N6yPh1dAtzbpXnEQpoCsbKOVB8mjjMagt3ehvWVXVFG/d5AmsU0cZjUE93ob15xQjEQ1NZByP+udB9x8/cCoe9J3VPhfm3yFz6VQ5EGOzqGNN8Plyaj4GU8h8rL81PjW9xhxCcHENAJxk47LDRc2QE21EDrexPibDpUrwDwz9AwwRjqmkPaTPzLOel/AcvU9arE85wstKUqNlKUoFKUoFKUoPhF+dcwzbAS5JiGxWFQyYCU/8RCN+zPvKOg/2O1rdQry6AgggEHYg7g1UmMq9gMZDLCkkT9phW3VhziPIqw56R6r8OUpmDxLEC5OgWsRv08hVCzXhvE5VI2Kysa4GOqbCG5FupTry8Nx5japjI84w+YRE4ZjtvLhiQroeum/K+/7J8jeiRV0lYsjzFZowVBFhY3BsPK/In4VtY1EIGs2F/G1YcpWJVIi2F91OxU2HMHlWlnGaxK6xSahc3JCnw2tt3rnbao09Z5jI4ol1aiNtNgbH52sNq2laKSJTchOhPdv6ivGYQQtEvamyCxF/hYX9a+4tYo4VDFuzW1iNz9wNBvQgBRblbaojOs1iR0jk1C532PhsRt3t9tq2MjzNJk7l+7sbg28t7WJtY1izjDxSMAVLy2GkKd13vcnkgv16260GziOz7JSxITa3ifAW5k+VVzijiOPAxrJMLycsPh73ZjyDNbzI+HmTWhxJxYuFYQwj6Vjj3Y4kuyRX963X7/5orPwhwU6y/TcxbtsY24vusXko5XHiNh08arEznlDzwRwxM0pzDMe9ipB3E6Qr0AHRt/l8STV7pSo1EYKUpRSlKUClKUClKUClKUCqTxTwCs0n0nBOcNixvqXZXP7YHXz9Qau1KJMRO7meX8atHIIM3jOFxA2XEKO4/mSLi3qvw6W7EQI5V5xqG2maM3WwNx46N+vLzrfznJ4MXGYsRGsiHoeY81I3U+Yrn83DeYZUdeWucThubYaTdgP2fHb3bHyaqzzjusfFkTFI1idmV/5G1rAfW1dOnXrW3lqh8KDiJWsdiDZdNrjSLC5P31A5BxXhMYSiscLiB9aCXYE9dN9r/Cx8RWnmXG6K/Y5dG2OxXIPa8afC21vMWHi1MLqjdaZ8THhomcsMLBzLPszbAdxTyJsOlz4VTTneLzMmHKkMGGvaTFSA6m8dJO9/hc+a1vZZ7P5cU4xGcTGZxusCm0aeR02v8Bt43roUECooVFCqBYBRYD4AUTnPZA8I8HYfL1PZgvK315X3dvyjyH31YqUqNRGClKUUpSlApSlApSlB8ZgOZtXjt195fUVDccSRrgZ3liEqImoxklQ1iNrjcVV80yTKsNO6TYULGkKSawZnJLytGFCISTuBy8aDoPbr7y+op26+8vqK5vNgcmUoxhVYyspkL/SFdDEYwwKadgNe5YrtYi4uRsZhleRws6vDdkLBlRZ3I0orubJe6qroSw2GoDmbUHQO3X3l9RTt195fUVzyXL8jDOohLMjKhCLiGuzAMqqV2dipDWW+25r5+5GUK0gkw4us3ZIsYxMkhtEkh1IF1AhXubXAFt7nSA6J26+8vqKduvvL6iua5Jl2Uyw4R5sL2b4lFZbCcxhnvpXtPqgmxABI6eIv6wOV5TPiooIMKHR4pJDIe3QHQyKpjLWWRSWfvKSO6OhFwsvFPCGCx9jMFEg5SIQr28CeTD4g2qRyLKMLg4+zw6oi9SDdm82Y7sfjVPmy7IkMuqIARB2ZrTlSIyBJoYbOUJAIW5HyNbOD4fyaWOaVYLLBftdazoyAJruUezEFSCLDf40TEZyvPbr7y+op26+8vqK5vh8NkLsqiFgWZFGqPEoB2lhGWLABVcmyk2BN/A1mfL8iXVqisF1HUVxAVtLBXKNycKSASt7c+VFdC7dfeX1FO3X3l9RXO8dlWTxSsjQppiWVpjfEFk7NYmOkKCHssqk73FxYHe33C5fkcjiNYGDFgnejxKAMRdAxcAKWG63tfpQdD7dfeX1FO3X3l9RXOcJl2TFYe0gQPIqE6PpDxrrbSmpyBoDMLDWFv4VjxEGRqkrrh2fs43ksExA1iM6X0FrBtLWBI5XF9qDpXbr7y+orJXPDlWSq6IYCrMUG6YgKjSfwayMdo2borWO48RfoQFqD7SlKBSlKDSznLUxMEsEl9EqFDbYi45jzHOoZuEy7F58Q8kmqGzaFSywy9oF0rt3mvc+e1qUoPUvCEbzNK7swftgyWFiJkiRhfnsIh/SNaS8BRhIB2mt4ldGeZFl7XtCpYurdbqLEHy3FfaUGzPwgrRTxBwFmlEpvGrBLRJGoQbaSvZqwYbg14Tg3RIJosRIswcsHKq+zQwxspDc79gjaud79CRSlBpwezxFOH/TuVg7DSGRWP6FtQCsd0Dm2q3OwqQyPhL6NJA3bu6YeF4IUKqNKMUJuw3Y2jQXPh8b/aUGq/AkZSeMOAswkF+yTtE7RtTAScyAb7EfG9ql8RkKv9M75H0pAjbDuWjKXHjsb19pQaUnCSHX+kbvrh15Db6OxYf0r714h4OXupJK0kCJKiRFVFll2IZhu2lSVHLY73O9KUGAcCJ2KRmaQlYJoWcgFnM2jU7ftDQLVIY7hlZZHcyMNc8E9gBsYStl+Dad6UoI/CcCRxujB1cBI0cSRI+rs2JBUndCQbbbbA2vWXFcFo8axmVwFgnguAOU5UlviukW8aUoDcH3L6sQ2iV4pZkCKO0ePTuDzQMEQED3drXNWmlKBSlKD//Z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409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BB669-2C83-4E3E-BD61-1B1B0D942326}" type="datetime1">
              <a:rPr lang="es-MX" smtClean="0"/>
              <a:t>10/10/2016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673135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BB669-2C83-4E3E-BD61-1B1B0D942326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316287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BB669-2C83-4E3E-BD61-1B1B0D942326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345890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BB669-2C83-4E3E-BD61-1B1B0D942326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094829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BB669-2C83-4E3E-BD61-1B1B0D942326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346027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BB669-2C83-4E3E-BD61-1B1B0D942326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133331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1C675-91D6-48DE-8BF4-0F894F718FC0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324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3A22-8EAC-4DEC-AE3B-C4F35BFA76FB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7273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BBA1-4987-44C2-BBF3-5DB45FE17BD2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 userDrawn="1"/>
        </p:nvSpPr>
        <p:spPr>
          <a:xfrm>
            <a:off x="0" y="0"/>
            <a:ext cx="1068303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0599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C42C9-BDE3-449D-8FB2-B0606DEF4205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5996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06E7-FA8F-41E2-828C-FED0EB90DFEC}" type="datetime1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7004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B8EA2-58A3-45AB-BEC7-E212A17958DB}" type="datetime1">
              <a:rPr lang="es-MX" smtClean="0"/>
              <a:t>10/10/2016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499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BB669-2C83-4E3E-BD61-1B1B0D942326}" type="datetime1">
              <a:rPr lang="es-MX" smtClean="0"/>
              <a:t>10/10/2016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710929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6125-898E-4388-8694-2F287790430D}" type="datetime1">
              <a:rPr lang="es-MX" smtClean="0"/>
              <a:t>10/10/2016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437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9F195-2DF3-4C9C-93B3-1609208A6165}" type="datetime1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1791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A8BF-A6BB-41C1-86B4-FFA7A05520E4}" type="datetime1">
              <a:rPr lang="es-MX" smtClean="0"/>
              <a:t>10/10/2016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821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ECBB669-2C83-4E3E-BD61-1B1B0D942326}" type="datetime1">
              <a:rPr lang="es-MX" smtClean="0"/>
              <a:t>10/10/2016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91857FA-1BEB-4C9D-BF6B-4DF98585D7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55521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es.slideshare.net/CarlaPineda/diapositivas-defensa-tesis-desi-neri" TargetMode="External"/><Relationship Id="rId2" Type="http://schemas.openxmlformats.org/officeDocument/2006/relationships/hyperlink" Target="http://www.ecured.cu/index.php/Marco_Te%C3%B3ric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slideshare.net/AlfredoNevrez/presentacion-protocolo-tesis" TargetMode="External"/><Relationship Id="rId5" Type="http://schemas.openxmlformats.org/officeDocument/2006/relationships/hyperlink" Target="https://sites.google.com/site/fundamentoslopezsanchezzulema/unidad-3---herramientas-de-comunicacion-oral-y-escrita-en-la-investigacion/3-4" TargetMode="External"/><Relationship Id="rId4" Type="http://schemas.openxmlformats.org/officeDocument/2006/relationships/hyperlink" Target="https://www.google.com.mx/search?q=imagenes+sobre+metodologia+dela+investigacion&amp;espv=2&amp;biw=1600&amp;bih=799&amp;site=webhp&amp;tb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mx/url?sa=i&amp;rct=j&amp;q=&amp;esrc=s&amp;source=images&amp;cd=&amp;cad=rja&amp;uact=8&amp;ved=0ahUKEwjWor-E6MnPAhXC24MKHfHtD9cQjB0IBg&amp;url=http://www.mitecnologico.com/Main/MarcoTeorico&amp;psig=AFQjCNG7OCFr6tgBJe3L3K85qsT6h3mzkA&amp;ust=1475968151995399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620688"/>
            <a:ext cx="6554760" cy="648072"/>
          </a:xfrm>
        </p:spPr>
        <p:txBody>
          <a:bodyPr>
            <a:normAutofit/>
          </a:bodyPr>
          <a:lstStyle/>
          <a:p>
            <a:r>
              <a:rPr lang="es-ES" sz="2800" b="1" kern="0" dirty="0">
                <a:ln>
                  <a:noFill/>
                </a:ln>
                <a:solidFill>
                  <a:schemeClr val="tx1"/>
                </a:solidFill>
                <a:effectLst/>
                <a:latin typeface="AngsanaUPC" panose="02020603050405020304" pitchFamily="18" charset="-34"/>
                <a:cs typeface="AngsanaUPC" panose="02020603050405020304" pitchFamily="18" charset="-34"/>
              </a:rPr>
              <a:t>Universidad Autónoma del Estado de México</a:t>
            </a:r>
            <a:endParaRPr lang="es-MX" sz="2800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9504" y="1693036"/>
            <a:ext cx="8712968" cy="4572344"/>
          </a:xfrm>
        </p:spPr>
        <p:txBody>
          <a:bodyPr>
            <a:normAutofit lnSpcReduction="10000"/>
          </a:bodyPr>
          <a:lstStyle/>
          <a:p>
            <a:pPr marL="0" lvl="0" indent="0" algn="ctr" eaLnBrk="0" fontAlgn="base" hangingPunct="0">
              <a:spcAft>
                <a:spcPct val="0"/>
              </a:spcAft>
              <a:buNone/>
            </a:pPr>
            <a:r>
              <a:rPr lang="es-ES" sz="3600" b="1" kern="0" dirty="0" smtClean="0">
                <a:solidFill>
                  <a:schemeClr val="tx1">
                    <a:lumMod val="95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Facultad de Ciencias</a:t>
            </a:r>
            <a:endParaRPr lang="es-ES" sz="3600" b="1" kern="0" dirty="0">
              <a:solidFill>
                <a:schemeClr val="tx1">
                  <a:lumMod val="95000"/>
                </a:schemeClr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3600" b="1" kern="0" dirty="0">
              <a:solidFill>
                <a:schemeClr val="tx1">
                  <a:lumMod val="95000"/>
                </a:schemeClr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r>
              <a:rPr lang="es-ES" sz="3600" b="1" kern="0" dirty="0">
                <a:solidFill>
                  <a:schemeClr val="tx1">
                    <a:lumMod val="95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Programa </a:t>
            </a:r>
            <a:r>
              <a:rPr lang="es-ES" sz="3600" b="1" kern="0" dirty="0" smtClean="0">
                <a:solidFill>
                  <a:schemeClr val="tx1">
                    <a:lumMod val="95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Educativo: </a:t>
            </a:r>
            <a:r>
              <a:rPr lang="es-ES" sz="3600" b="1" kern="0" dirty="0" smtClean="0">
                <a:solidFill>
                  <a:schemeClr val="tx1">
                    <a:lumMod val="95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BIOTECNOLOGÍA</a:t>
            </a: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3600" b="1" kern="0" dirty="0">
              <a:solidFill>
                <a:schemeClr val="tx1">
                  <a:lumMod val="95000"/>
                </a:schemeClr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r>
              <a:rPr lang="es-ES" sz="3600" b="1" kern="0" dirty="0">
                <a:solidFill>
                  <a:schemeClr val="tx1">
                    <a:lumMod val="95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Unidad de </a:t>
            </a:r>
            <a:r>
              <a:rPr lang="es-ES" sz="3600" b="1" kern="0" dirty="0" smtClean="0">
                <a:solidFill>
                  <a:schemeClr val="tx1">
                    <a:lumMod val="95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Aprendizaje: Proyecto de Investigación  2</a:t>
            </a: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3600" b="1" kern="0" dirty="0" smtClean="0">
              <a:solidFill>
                <a:srgbClr val="FFFFFF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endParaRPr lang="es-ES" sz="2400" kern="0" dirty="0">
              <a:solidFill>
                <a:srgbClr val="FFFFFF"/>
              </a:solidFill>
              <a:latin typeface="Lucida Calligraphy" panose="03010101010101010101" pitchFamily="66" charset="0"/>
            </a:endParaRPr>
          </a:p>
          <a:p>
            <a:pPr marL="0" lvl="0" indent="0" algn="ctr" eaLnBrk="0" fontAlgn="base" hangingPunct="0">
              <a:spcAft>
                <a:spcPct val="0"/>
              </a:spcAft>
              <a:buNone/>
            </a:pPr>
            <a:r>
              <a:rPr lang="es-ES" sz="2400" kern="0" dirty="0">
                <a:solidFill>
                  <a:srgbClr val="FFFFFF"/>
                </a:solidFill>
                <a:latin typeface="Lucida Calligraphy" panose="03010101010101010101" pitchFamily="66" charset="0"/>
              </a:rPr>
              <a:t>Julieta Castillo Cadena</a:t>
            </a:r>
            <a:endParaRPr lang="es-MX" sz="2400" kern="0" dirty="0">
              <a:solidFill>
                <a:srgbClr val="FFFFFF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</a:t>
            </a:fld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337757"/>
            <a:ext cx="991368" cy="1036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Resultado de imagen para facultad de ciencias uaemex escud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6" r="9524"/>
          <a:stretch/>
        </p:blipFill>
        <p:spPr bwMode="auto">
          <a:xfrm>
            <a:off x="179512" y="337757"/>
            <a:ext cx="1296144" cy="105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75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10</a:t>
            </a:fld>
            <a:endParaRPr lang="es-MX"/>
          </a:p>
        </p:txBody>
      </p:sp>
      <p:pic>
        <p:nvPicPr>
          <p:cNvPr id="5122" name="Picture 2" descr="Resultado de imagen para marco teor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36" y="260648"/>
            <a:ext cx="7872873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6327622" y="6369461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latin typeface="Calibri" panose="020F0502020204030204" pitchFamily="34" charset="0"/>
              </a:rPr>
              <a:t>Slideplayer.es960x 720</a:t>
            </a:r>
            <a:endParaRPr lang="es-MX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45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7571184" cy="1124744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Introducción o Marco Teórico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6976" y="1483119"/>
            <a:ext cx="7564242" cy="3234549"/>
          </a:xfrm>
        </p:spPr>
        <p:txBody>
          <a:bodyPr>
            <a:normAutofit/>
          </a:bodyPr>
          <a:lstStyle/>
          <a:p>
            <a:pPr algn="just">
              <a:spcBef>
                <a:spcPts val="180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Recopila y presenta los enfoques o resultados de teorías e investigaciones. </a:t>
            </a:r>
          </a:p>
          <a:p>
            <a:pPr algn="just">
              <a:spcBef>
                <a:spcPts val="180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Menciona trabajos que han abordado directa o indirectamente el problema que preocupa investigar. </a:t>
            </a:r>
          </a:p>
          <a:p>
            <a:pPr algn="just">
              <a:spcBef>
                <a:spcPts val="180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Incluye el sustento teórico del tema.</a:t>
            </a:r>
            <a:endParaRPr lang="es-MX" sz="32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11</a:t>
            </a:fld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3501008"/>
            <a:ext cx="2215133" cy="221021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331640" y="6248403"/>
            <a:ext cx="77152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/>
              <a:t>https://www.google.com.mx/url?sa=i&amp;rct=j&amp;q=&amp;esrc=s&amp;source=images&amp;cd=&amp;cad=rja&amp;uact=8&amp;ved=&amp;url=http%3A%2F%2Fsignificado.net%2Fmetodologia%2F&amp;psig=AFQjCNG7OCFr6tgBJe3L3K85qsT6h3mzkA&amp;ust=1475968151995399</a:t>
            </a:r>
          </a:p>
        </p:txBody>
      </p:sp>
    </p:spTree>
    <p:extLst>
      <p:ext uri="{BB962C8B-B14F-4D97-AF65-F5344CB8AC3E}">
        <p14:creationId xmlns:p14="http://schemas.microsoft.com/office/powerpoint/2010/main" val="48453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3456384" cy="86409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1.3  Antecedentes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2077" y="1484784"/>
            <a:ext cx="8219256" cy="4281339"/>
          </a:xfrm>
        </p:spPr>
        <p:txBody>
          <a:bodyPr>
            <a:normAutofit/>
          </a:bodyPr>
          <a:lstStyle/>
          <a:p>
            <a:pPr algn="just">
              <a:spcBef>
                <a:spcPts val="180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Relaciones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 la investigación con conocimientos y previos. </a:t>
            </a:r>
            <a:endParaRPr lang="es-MX" sz="32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just">
              <a:spcBef>
                <a:spcPts val="180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Vínculos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 la situación actual del conocimiento, relacionada con el 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problema.</a:t>
            </a:r>
          </a:p>
          <a:p>
            <a:pPr algn="just">
              <a:spcBef>
                <a:spcPts val="180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Vínculos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 convergencia o divergencia con estudios 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similares.</a:t>
            </a:r>
            <a:endParaRPr lang="es-MX" sz="32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just">
              <a:spcBef>
                <a:spcPts val="180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Experiencia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 diversos autores sobre estudios 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similares.</a:t>
            </a:r>
            <a:endParaRPr lang="es-MX" sz="32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12</a:t>
            </a:fld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433315"/>
            <a:ext cx="1832248" cy="152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9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13</a:t>
            </a:fld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2"/>
          <a:stretch/>
        </p:blipFill>
        <p:spPr bwMode="auto">
          <a:xfrm>
            <a:off x="914479" y="404664"/>
            <a:ext cx="725892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t="9651" b="9651"/>
          <a:stretch/>
        </p:blipFill>
        <p:spPr>
          <a:xfrm>
            <a:off x="1691680" y="4221088"/>
            <a:ext cx="3237946" cy="203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0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75813" y="332656"/>
            <a:ext cx="7931224" cy="908720"/>
          </a:xfrm>
        </p:spPr>
        <p:txBody>
          <a:bodyPr/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Planteamiento del Problema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14</a:t>
            </a:fld>
            <a:endParaRPr lang="es-MX"/>
          </a:p>
        </p:txBody>
      </p:sp>
      <p:pic>
        <p:nvPicPr>
          <p:cNvPr id="9218" name="Picture 2" descr="Resultado de imagen para planteamiento del problema image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10732"/>
            <a:ext cx="6396925" cy="480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1403648" y="6211669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latin typeface="Calibri" panose="020F0502020204030204" pitchFamily="34" charset="0"/>
              </a:rPr>
              <a:t>https://www.google.com.mx/url?sa=i&amp;rct=j&amp;q=&amp;esrc=s&amp;source=images&amp;cd=&amp;cad=rja&amp;uact=8&amp;ved=0ahUKEwjjxc-468nPAhVj2IMKHZDRAlMQjB0IBg&amp;url=http%3A%2F%2Fes.slideshare.net%2Funknown_mat%2Fin-planteamiento-del-problema&amp;psig=AFQjCNHB6LOSgUDzr3Lktzv6ZQPBaXoLHQ&amp;ust=1475969053312345</a:t>
            </a:r>
          </a:p>
        </p:txBody>
      </p:sp>
    </p:spTree>
    <p:extLst>
      <p:ext uri="{BB962C8B-B14F-4D97-AF65-F5344CB8AC3E}">
        <p14:creationId xmlns:p14="http://schemas.microsoft.com/office/powerpoint/2010/main" val="166873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5390" y="343495"/>
            <a:ext cx="7427168" cy="1143000"/>
          </a:xfrm>
        </p:spPr>
        <p:txBody>
          <a:bodyPr>
            <a:normAutofit/>
          </a:bodyPr>
          <a:lstStyle/>
          <a:p>
            <a:r>
              <a:rPr lang="es-MX" sz="3600" dirty="0" smtClean="0"/>
              <a:t>	</a:t>
            </a: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Planteamiento del Problema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984276"/>
            <a:ext cx="7931224" cy="3154384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Especifica el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problema a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investigar. </a:t>
            </a:r>
          </a:p>
          <a:p>
            <a:pPr algn="just"/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Responde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básicamente a aquel o aquellos huecos en el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conocimiento.</a:t>
            </a:r>
            <a:endParaRPr lang="es-MX" sz="36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15</a:t>
            </a:fld>
            <a:endParaRPr lang="es-MX"/>
          </a:p>
        </p:txBody>
      </p:sp>
      <p:pic>
        <p:nvPicPr>
          <p:cNvPr id="7170" name="Picture 2" descr="Resultado de imagen para formulacion del proble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196752"/>
            <a:ext cx="241974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251861" y="6134223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latin typeface="Calibri" panose="020F0502020204030204" pitchFamily="34" charset="0"/>
                <a:cs typeface="Angsana New" panose="02020603050405020304" pitchFamily="18" charset="-34"/>
              </a:rPr>
              <a:t>https://www.google.com.mx/url?sa=i&amp;rct=j&amp;q=&amp;esrc=s&amp;source=images&amp;cd=&amp;cad=rja&amp;uact=8&amp;ved=0ahUKEwiPjaOi7MnPAhUM0YMKHXYSByAQjB0IBg&amp;url=https%3A%2F%2F3in.wikispaces.com%2FFormulaci%25C3%25B3n%2Bdel%2Bproblema&amp;bvm=bv.135258522,d.amc&amp;psig=AFQjCNEHnTzxMMzakcuwJDaysx5SWNa9SA&amp;ust=1475969301184425</a:t>
            </a:r>
          </a:p>
        </p:txBody>
      </p:sp>
    </p:spTree>
    <p:extLst>
      <p:ext uri="{BB962C8B-B14F-4D97-AF65-F5344CB8AC3E}">
        <p14:creationId xmlns:p14="http://schemas.microsoft.com/office/powerpoint/2010/main" val="143349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93074" y="188640"/>
            <a:ext cx="4104456" cy="764704"/>
          </a:xfrm>
        </p:spPr>
        <p:txBody>
          <a:bodyPr/>
          <a:lstStyle/>
          <a:p>
            <a:pPr algn="ctr"/>
            <a:r>
              <a:rPr lang="es-MX" sz="3600" b="1" dirty="0">
                <a:solidFill>
                  <a:srgbClr val="E4E9EF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Justificación</a:t>
            </a:r>
            <a:endParaRPr lang="es-MX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16</a:t>
            </a:fld>
            <a:endParaRPr lang="es-MX"/>
          </a:p>
        </p:txBody>
      </p:sp>
      <p:pic>
        <p:nvPicPr>
          <p:cNvPr id="10242" name="Picture 2" descr="Resultado de imagen para justificacion del problem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6" t="13239" b="5998"/>
          <a:stretch/>
        </p:blipFill>
        <p:spPr bwMode="auto">
          <a:xfrm>
            <a:off x="1364123" y="953344"/>
            <a:ext cx="6195041" cy="492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67544" y="6254050"/>
            <a:ext cx="83078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</a:rPr>
              <a:t>https://www.google.com.mx/url?sa=i&amp;rct=j&amp;q=&amp;esrc=s&amp;source=images&amp;cd=&amp;cad=rja&amp;uact=8&amp;ved=0ahUKEwiA7Kex2tDPAhUE5GMKHdo7B3YQjB0IBg&amp;url=http%3A%2F%2Fcadenabustillosmetodos.es.tl%2FJustificaci%25F3n.htm&amp;psig=AFQjCNHtp38yN0AEEzf9NMcQawPTO9P9EQ&amp;ust=1476205016593365</a:t>
            </a:r>
          </a:p>
        </p:txBody>
      </p:sp>
    </p:spTree>
    <p:extLst>
      <p:ext uri="{BB962C8B-B14F-4D97-AF65-F5344CB8AC3E}">
        <p14:creationId xmlns:p14="http://schemas.microsoft.com/office/powerpoint/2010/main" val="58800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692696"/>
            <a:ext cx="3456384" cy="576064"/>
          </a:xfrm>
        </p:spPr>
        <p:txBody>
          <a:bodyPr>
            <a:normAutofit fontScale="90000"/>
          </a:bodyPr>
          <a:lstStyle/>
          <a:p>
            <a:pPr algn="l"/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	Justificación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437205"/>
            <a:ext cx="8086941" cy="2952328"/>
          </a:xfrm>
        </p:spPr>
        <p:txBody>
          <a:bodyPr>
            <a:normAutofit/>
          </a:bodyPr>
          <a:lstStyle/>
          <a:p>
            <a:pPr algn="just"/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Describe el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conocimiento que se generará con este esfuerzo de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investigación. </a:t>
            </a:r>
          </a:p>
          <a:p>
            <a:pPr algn="just"/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qué manera contribuye a enriquecer el ya existente.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17</a:t>
            </a:fld>
            <a:endParaRPr lang="es-MX"/>
          </a:p>
        </p:txBody>
      </p:sp>
      <p:pic>
        <p:nvPicPr>
          <p:cNvPr id="12290" name="Picture 2" descr="Resultado de imagen para justificacion del problem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7" t="22922" r="14780" b="48211"/>
          <a:stretch/>
        </p:blipFill>
        <p:spPr bwMode="auto">
          <a:xfrm>
            <a:off x="4961839" y="4220692"/>
            <a:ext cx="3241040" cy="157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23528" y="6248403"/>
            <a:ext cx="81369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</a:rPr>
              <a:t>https://www.google.com.mx/url?sa=i&amp;rct=j&amp;q=&amp;esrc=s&amp;source=images&amp;cd=&amp;cad=rja&amp;uact=8&amp;ved=0ahUKEwimtpnv2tDPAhVM2GMKHQpoAP4QjB0IBg&amp;url=http%3A%2F%2Fes.slideshare.net%2Fmglogistica2011%2Fpresentacion-de-justificacion-de-la-investigacion&amp;psig=AFQjCNHtp38yN0AEEzf9NMcQawPTO9P9EQ&amp;ust=1476205016593365</a:t>
            </a:r>
          </a:p>
        </p:txBody>
      </p:sp>
    </p:spTree>
    <p:extLst>
      <p:ext uri="{BB962C8B-B14F-4D97-AF65-F5344CB8AC3E}">
        <p14:creationId xmlns:p14="http://schemas.microsoft.com/office/powerpoint/2010/main" val="66957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681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Ejemplo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18</a:t>
            </a:fld>
            <a:endParaRPr lang="es-MX"/>
          </a:p>
        </p:txBody>
      </p:sp>
      <p:pic>
        <p:nvPicPr>
          <p:cNvPr id="5" name="Picture 2" descr="http://www.irm.umn.edu/IRM/assets/img/IRM%20Timeline.png"/>
          <p:cNvPicPr>
            <a:picLocks noChangeAspect="1" noChangeArrowheads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826" y="1379990"/>
            <a:ext cx="8648348" cy="513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redondeado 6"/>
          <p:cNvSpPr/>
          <p:nvPr/>
        </p:nvSpPr>
        <p:spPr>
          <a:xfrm rot="6945533" flipV="1">
            <a:off x="7482440" y="1259808"/>
            <a:ext cx="432048" cy="246856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CuadroTexto 13"/>
          <p:cNvSpPr txBox="1"/>
          <p:nvPr/>
        </p:nvSpPr>
        <p:spPr>
          <a:xfrm>
            <a:off x="8053118" y="795849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2016</a:t>
            </a:r>
            <a:endParaRPr lang="es-MX" b="1" dirty="0" smtClean="0"/>
          </a:p>
          <a:p>
            <a:r>
              <a:rPr lang="es-MX" dirty="0" smtClean="0"/>
              <a:t>Presente estudio</a:t>
            </a:r>
            <a:endParaRPr lang="es-MX" dirty="0"/>
          </a:p>
        </p:txBody>
      </p:sp>
      <p:cxnSp>
        <p:nvCxnSpPr>
          <p:cNvPr id="16" name="Conector recto 15"/>
          <p:cNvCxnSpPr>
            <a:stCxn id="7" idx="2"/>
          </p:cNvCxnSpPr>
          <p:nvPr/>
        </p:nvCxnSpPr>
        <p:spPr>
          <a:xfrm flipV="1">
            <a:off x="7809627" y="1242877"/>
            <a:ext cx="290765" cy="1939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0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188640"/>
            <a:ext cx="2808312" cy="868362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1.4 Objetivos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250925"/>
            <a:ext cx="8856984" cy="468052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Contienen la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formulación </a:t>
            </a:r>
            <a:r>
              <a:rPr lang="es-MX" sz="3200" i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clara y específica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 los resultados 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 obtener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Deben estar </a:t>
            </a:r>
            <a:r>
              <a:rPr lang="es-MX" sz="3200" i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relacionados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con el título y contenidos del protocolo.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Esboza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las </a:t>
            </a:r>
            <a:r>
              <a:rPr lang="es-MX" sz="3200" i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acciones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que se llevarán a 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cabo.</a:t>
            </a:r>
            <a:endParaRPr lang="es-MX" sz="32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Redactados con el </a:t>
            </a:r>
            <a:r>
              <a:rPr lang="es-MX" sz="3200" i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verbo en infinitivo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que enuncia una acción determinada y los términos bajo los cuales se espera ejecutarla.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Deben ser </a:t>
            </a:r>
            <a:r>
              <a:rPr lang="es-MX" sz="3200" i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claros, concretos y </a:t>
            </a:r>
            <a:r>
              <a:rPr lang="es-MX" sz="3200" i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viables.</a:t>
            </a:r>
            <a:endParaRPr lang="es-MX" sz="3200" i="1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471488" indent="0">
              <a:spcBef>
                <a:spcPts val="1200"/>
              </a:spcBef>
              <a:buNone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19</a:t>
            </a:fld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191" r="5179"/>
          <a:stretch/>
        </p:blipFill>
        <p:spPr>
          <a:xfrm>
            <a:off x="5890706" y="4365104"/>
            <a:ext cx="2160240" cy="206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4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</a:t>
            </a:fld>
            <a:endParaRPr lang="es-MX"/>
          </a:p>
        </p:txBody>
      </p:sp>
      <p:pic>
        <p:nvPicPr>
          <p:cNvPr id="17410" name="Picture 2" descr="http://investigadoraenapuros.files.wordpress.com/2011/03/col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851920" y="6453336"/>
            <a:ext cx="54867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latin typeface="Calibri" panose="020F0502020204030204" pitchFamily="34" charset="0"/>
              </a:rPr>
              <a:t>Fuente: http://spanish.bilinkis.com/2009/10/%C2%BFque-es-la-biotecnologia/</a:t>
            </a:r>
          </a:p>
        </p:txBody>
      </p:sp>
    </p:spTree>
    <p:extLst>
      <p:ext uri="{BB962C8B-B14F-4D97-AF65-F5344CB8AC3E}">
        <p14:creationId xmlns:p14="http://schemas.microsoft.com/office/powerpoint/2010/main" val="177944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7715200" cy="792088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1.4 Objetivo General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490054"/>
            <a:ext cx="8579296" cy="2653755"/>
          </a:xfrm>
        </p:spPr>
        <p:txBody>
          <a:bodyPr>
            <a:normAutofit/>
          </a:bodyPr>
          <a:lstStyle/>
          <a:p>
            <a:pPr marL="457200" lvl="1" indent="-457200">
              <a:buFont typeface="Arial" pitchFamily="34" charset="0"/>
              <a:buChar char="•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Se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refiere a los fines de la investigación en su totalidad. </a:t>
            </a: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457200" lvl="1" indent="-457200">
              <a:buFont typeface="Arial" pitchFamily="34" charset="0"/>
              <a:buChar char="•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Puede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redactarse considerando el título del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proyecto.</a:t>
            </a:r>
            <a:endParaRPr lang="es-MX" sz="36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20</a:t>
            </a:fld>
            <a:endParaRPr lang="es-MX"/>
          </a:p>
        </p:txBody>
      </p:sp>
      <p:pic>
        <p:nvPicPr>
          <p:cNvPr id="13314" name="Picture 2" descr="Resultado de imagen para justificacion del problema 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32243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179512" y="6248403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</a:rPr>
              <a:t>https://www.google.com.mx/url?sa=i&amp;rct=j&amp;q=&amp;esrc=s&amp;source=images&amp;cd=&amp;ved=&amp;url=http%3A%2F%2Faop.uclm.es%2FgrupoGRIOCE%2Findex.php%2Fobjetivos-y-lineas-de-investigacion%2F&amp;bvm=bv.135258522,d.amc&amp;psig=AFQjCNFCLqsrTAA4hsZIZ7Ur4trc42hyhw&amp;ust=1475970049204980</a:t>
            </a:r>
          </a:p>
        </p:txBody>
      </p:sp>
    </p:spTree>
    <p:extLst>
      <p:ext uri="{BB962C8B-B14F-4D97-AF65-F5344CB8AC3E}">
        <p14:creationId xmlns:p14="http://schemas.microsoft.com/office/powerpoint/2010/main" val="221982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antoniomangione.com/wp-content/uploads/2013/10/Metas-y-objetivos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797152"/>
            <a:ext cx="1658239" cy="162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6554867" cy="792088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1.4 Objetivos Específicos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6053" y="1052736"/>
            <a:ext cx="8435280" cy="5369819"/>
          </a:xfrm>
        </p:spPr>
        <p:txBody>
          <a:bodyPr>
            <a:noAutofit/>
          </a:bodyPr>
          <a:lstStyle/>
          <a:p>
            <a:pPr marL="1385888" lvl="1" indent="-457200" algn="just">
              <a:spcBef>
                <a:spcPts val="1800"/>
              </a:spcBef>
              <a:buFont typeface="Arial" pitchFamily="34" charset="0"/>
              <a:buChar char="•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Plantean </a:t>
            </a:r>
            <a:r>
              <a:rPr lang="es-MX" sz="3600" i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logros </a:t>
            </a:r>
            <a:r>
              <a:rPr lang="es-MX" sz="3600" i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parciales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, 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que bien pueden corresponder a cada etapa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. </a:t>
            </a:r>
          </a:p>
          <a:p>
            <a:pPr marL="1385888" lvl="1" indent="-457200" algn="just">
              <a:spcBef>
                <a:spcPts val="1800"/>
              </a:spcBef>
              <a:buFont typeface="Arial" pitchFamily="34" charset="0"/>
              <a:buChar char="•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Consisten en </a:t>
            </a:r>
            <a:r>
              <a:rPr lang="es-MX" sz="3600" i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una guía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que facilita la redacción del documento.</a:t>
            </a:r>
          </a:p>
          <a:p>
            <a:pPr marL="1385888" lvl="1" indent="-457200" algn="just">
              <a:spcBef>
                <a:spcPts val="1800"/>
              </a:spcBef>
              <a:buFont typeface="Arial" pitchFamily="34" charset="0"/>
              <a:buChar char="•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Indican </a:t>
            </a:r>
            <a:r>
              <a:rPr lang="es-MX" sz="3600" i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acciones precisas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guiadas por el método a aplicar. </a:t>
            </a:r>
          </a:p>
          <a:p>
            <a:pPr>
              <a:spcBef>
                <a:spcPts val="1800"/>
              </a:spcBef>
            </a:pPr>
            <a:endParaRPr lang="es-MX" sz="3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21</a:t>
            </a:fld>
            <a:endParaRPr lang="es-MX"/>
          </a:p>
        </p:txBody>
      </p:sp>
      <p:sp>
        <p:nvSpPr>
          <p:cNvPr id="2" name="Rectángulo 1"/>
          <p:cNvSpPr/>
          <p:nvPr/>
        </p:nvSpPr>
        <p:spPr>
          <a:xfrm>
            <a:off x="311714" y="6399064"/>
            <a:ext cx="8336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1000" dirty="0">
                <a:solidFill>
                  <a:prstClr val="white"/>
                </a:solidFill>
                <a:latin typeface="Calibri" panose="020F0502020204030204" pitchFamily="34" charset="0"/>
              </a:rPr>
              <a:t>https://www.google.com.mx/url?sa=i&amp;rct=j&amp;q=&amp;esrc=s&amp;source=images&amp;cd=&amp;ved=&amp;url=http%3A%2F%2Faop.uclm.es%2FgrupoGRIOCE%2Findex.php%2Fobjetivos-y-lineas-de-investigacion%2F&amp;bvm=bv.135258522,d.amc&amp;psig=AFQjCNFCLqsrTAA4hsZIZ7Ur4trc42hyhw&amp;ust=1475970049204980</a:t>
            </a:r>
            <a:endParaRPr lang="es-MX" sz="10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1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5689" y="260648"/>
            <a:ext cx="8229600" cy="1051520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1.5 Hipótesis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7" y="1523925"/>
            <a:ext cx="8412008" cy="3273227"/>
          </a:xfrm>
          <a:noFill/>
        </p:spPr>
        <p:txBody>
          <a:bodyPr>
            <a:noAutofit/>
          </a:bodyPr>
          <a:lstStyle/>
          <a:p>
            <a:pPr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Contiene la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exposición de lo que se espera saber al concluir el proyecto. </a:t>
            </a: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Es una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serie de enunciados que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afirman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lo que se supone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cierto.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Al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terminar la investigación puede confirmarse o no la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proposición,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sin menoscabo de la validez del proceso.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22</a:t>
            </a:fld>
            <a:endParaRPr lang="es-MX"/>
          </a:p>
        </p:txBody>
      </p:sp>
      <p:pic>
        <p:nvPicPr>
          <p:cNvPr id="14338" name="Picture 2" descr="Resultado de imagen para hipótesis de investigació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1" r="13664"/>
          <a:stretch/>
        </p:blipFill>
        <p:spPr bwMode="auto">
          <a:xfrm>
            <a:off x="6948264" y="4792713"/>
            <a:ext cx="1859281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5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115616" y="764704"/>
            <a:ext cx="6707088" cy="836712"/>
          </a:xfrm>
        </p:spPr>
        <p:txBody>
          <a:bodyPr/>
          <a:lstStyle/>
          <a:p>
            <a:r>
              <a:rPr lang="es-MX" sz="3600" b="1" dirty="0">
                <a:solidFill>
                  <a:srgbClr val="E4E9EF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1.6  Métodos </a:t>
            </a:r>
            <a:endParaRPr lang="es-MX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23</a:t>
            </a:fld>
            <a:endParaRPr lang="es-MX"/>
          </a:p>
        </p:txBody>
      </p:sp>
      <p:pic>
        <p:nvPicPr>
          <p:cNvPr id="8194" name="Picture 2" descr="Resultado de imagen para formulacion del problem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01416"/>
            <a:ext cx="5760640" cy="434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16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24</a:t>
            </a:fld>
            <a:endParaRPr lang="es-MX"/>
          </a:p>
        </p:txBody>
      </p:sp>
      <p:pic>
        <p:nvPicPr>
          <p:cNvPr id="4098" name="Picture 2" descr="http://image.slidesharecdn.com/diapositivasdefensatesisdesineri-090929215930-phpapp02/95/diapositivas-defensa-tesis-desi-neri-24-728.jpg?cb=12542616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851441" cy="588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00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332656"/>
            <a:ext cx="7427168" cy="850106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1.6  </a:t>
            </a:r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Métodos</a:t>
            </a:r>
            <a:endParaRPr lang="es-MX" sz="3600" b="1" dirty="0">
              <a:solidFill>
                <a:srgbClr val="FF0000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504" y="1207005"/>
            <a:ext cx="8856984" cy="51125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 la autorización de quién? </a:t>
            </a:r>
            <a:endParaRPr lang="es-MX" sz="32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Autoridades implicadas en el estudio </a:t>
            </a:r>
            <a:endParaRPr lang="es-MX" sz="32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Qué se va a realizar? </a:t>
            </a:r>
            <a:endParaRPr lang="es-MX" sz="32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Responde al objetivo y metodología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 quién se le aplicará el estudio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?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Población o animales de experimentación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Cómo se va a realizar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?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Procedimientos a emplear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Que se utilizará para realizar el estudio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?</a:t>
            </a:r>
          </a:p>
          <a:p>
            <a:pPr marL="0" indent="0" algn="ctr">
              <a:buNone/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Tipos de materiales y reactivos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276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27168" cy="854968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1.6 Métodos 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043608"/>
            <a:ext cx="8856984" cy="5616624"/>
          </a:xfrm>
        </p:spPr>
        <p:txBody>
          <a:bodyPr>
            <a:noAutofit/>
          </a:bodyPr>
          <a:lstStyle/>
          <a:p>
            <a:r>
              <a:rPr lang="es-MX" sz="28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¿Cuándo se va a realizar el estudio</a:t>
            </a:r>
            <a:r>
              <a:rPr lang="es-MX" sz="28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? 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Periodo de tiempo</a:t>
            </a:r>
            <a:endParaRPr lang="es-MX" sz="28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r>
              <a:rPr lang="es-MX" sz="28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¿En dónde se va a realizar el estudio</a:t>
            </a:r>
            <a:r>
              <a:rPr lang="es-MX" sz="28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?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Lugar o comunidad</a:t>
            </a:r>
            <a:endParaRPr lang="es-MX" sz="28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r>
              <a:rPr lang="es-MX" sz="28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¿Cómo se va a registrar la información</a:t>
            </a:r>
            <a:r>
              <a:rPr lang="es-MX" sz="28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?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Características de la base de datos</a:t>
            </a:r>
            <a:endParaRPr lang="es-MX" sz="28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r>
              <a:rPr lang="es-MX" sz="28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¿Cómo se van a presentar los resultados</a:t>
            </a:r>
            <a:r>
              <a:rPr lang="es-MX" sz="28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?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Contenido de las Tablas y/o graficas</a:t>
            </a:r>
            <a:endParaRPr lang="es-MX" sz="28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r>
              <a:rPr lang="es-MX" sz="28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¿Cuáles son las consideraciones Bioéticas</a:t>
            </a:r>
            <a:r>
              <a:rPr lang="es-MX" sz="28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?</a:t>
            </a:r>
          </a:p>
          <a:p>
            <a:pPr marL="0" indent="0" algn="ctr">
              <a:buNone/>
            </a:pPr>
            <a:r>
              <a:rPr lang="es-MX" sz="28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Normatividad nacional e internacional</a:t>
            </a:r>
            <a:endParaRPr lang="es-MX" sz="28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410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27</a:t>
            </a:fld>
            <a:endParaRPr lang="es-MX"/>
          </a:p>
        </p:txBody>
      </p:sp>
      <p:pic>
        <p:nvPicPr>
          <p:cNvPr id="1026" name="Picture 2" descr="Resultado de imagen para diseño de la investigac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12840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4139952" y="6381328"/>
            <a:ext cx="5544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200" dirty="0">
                <a:latin typeface="Calibri" panose="020F0502020204030204" pitchFamily="34" charset="0"/>
              </a:rPr>
              <a:t>www.cochrane.es/files/TipoDisenInvestigacion_0.pdf</a:t>
            </a:r>
          </a:p>
        </p:txBody>
      </p:sp>
    </p:spTree>
    <p:extLst>
      <p:ext uri="{BB962C8B-B14F-4D97-AF65-F5344CB8AC3E}">
        <p14:creationId xmlns:p14="http://schemas.microsoft.com/office/powerpoint/2010/main" val="216803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28</a:t>
            </a:fld>
            <a:endParaRPr lang="es-MX"/>
          </a:p>
        </p:txBody>
      </p:sp>
      <p:grpSp>
        <p:nvGrpSpPr>
          <p:cNvPr id="3" name="Grupo 2"/>
          <p:cNvGrpSpPr/>
          <p:nvPr/>
        </p:nvGrpSpPr>
        <p:grpSpPr>
          <a:xfrm>
            <a:off x="251520" y="931568"/>
            <a:ext cx="3393789" cy="567948"/>
            <a:chOff x="3037" y="1295"/>
            <a:chExt cx="6213750" cy="839544"/>
          </a:xfrm>
        </p:grpSpPr>
        <p:sp>
          <p:nvSpPr>
            <p:cNvPr id="19" name="Rectángulo redondeado 18"/>
            <p:cNvSpPr/>
            <p:nvPr/>
          </p:nvSpPr>
          <p:spPr>
            <a:xfrm>
              <a:off x="3037" y="1295"/>
              <a:ext cx="6213750" cy="839544"/>
            </a:xfrm>
            <a:prstGeom prst="roundRect">
              <a:avLst>
                <a:gd name="adj" fmla="val 10000"/>
              </a:avLst>
            </a:prstGeom>
            <a:solidFill>
              <a:srgbClr val="DDDDDD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20" name="Rectángulo 19"/>
            <p:cNvSpPr/>
            <p:nvPr/>
          </p:nvSpPr>
          <p:spPr>
            <a:xfrm>
              <a:off x="27626" y="25884"/>
              <a:ext cx="6164572" cy="7903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marR="0" lvl="0" indent="0" algn="ctr" defTabSz="1600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ngsana New" panose="02020603050405020304" pitchFamily="18" charset="-34"/>
                  <a:cs typeface="Angsana New" panose="02020603050405020304" pitchFamily="18" charset="-34"/>
                </a:rPr>
                <a:t>Tipo de estudio</a:t>
              </a:r>
            </a:p>
          </p:txBody>
        </p:sp>
      </p:grpSp>
      <p:grpSp>
        <p:nvGrpSpPr>
          <p:cNvPr id="4" name="Grupo 3"/>
          <p:cNvGrpSpPr/>
          <p:nvPr/>
        </p:nvGrpSpPr>
        <p:grpSpPr>
          <a:xfrm>
            <a:off x="1488595" y="1578919"/>
            <a:ext cx="2808312" cy="695740"/>
            <a:chOff x="1918" y="881615"/>
            <a:chExt cx="6213750" cy="839544"/>
          </a:xfrm>
        </p:grpSpPr>
        <p:sp>
          <p:nvSpPr>
            <p:cNvPr id="17" name="Rectángulo redondeado 16"/>
            <p:cNvSpPr/>
            <p:nvPr/>
          </p:nvSpPr>
          <p:spPr>
            <a:xfrm>
              <a:off x="1918" y="881615"/>
              <a:ext cx="6213750" cy="839544"/>
            </a:xfrm>
            <a:prstGeom prst="roundRect">
              <a:avLst>
                <a:gd name="adj" fmla="val 10000"/>
              </a:avLst>
            </a:prstGeom>
            <a:solidFill>
              <a:srgbClr val="DDDDDD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18" name="Rectángulo 17"/>
            <p:cNvSpPr/>
            <p:nvPr/>
          </p:nvSpPr>
          <p:spPr>
            <a:xfrm>
              <a:off x="343001" y="948425"/>
              <a:ext cx="5531583" cy="67115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marR="0" lvl="0" indent="0" defTabSz="1600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ngsana New" panose="02020603050405020304" pitchFamily="18" charset="-34"/>
                  <a:cs typeface="Angsana New" panose="02020603050405020304" pitchFamily="18" charset="-34"/>
                </a:rPr>
                <a:t>Área de estudio</a:t>
              </a:r>
            </a:p>
          </p:txBody>
        </p:sp>
      </p:grpSp>
      <p:grpSp>
        <p:nvGrpSpPr>
          <p:cNvPr id="5" name="Grupo 4"/>
          <p:cNvGrpSpPr/>
          <p:nvPr/>
        </p:nvGrpSpPr>
        <p:grpSpPr>
          <a:xfrm>
            <a:off x="2706906" y="2375422"/>
            <a:ext cx="3180002" cy="722833"/>
            <a:chOff x="800" y="1790626"/>
            <a:chExt cx="6213750" cy="839544"/>
          </a:xfrm>
        </p:grpSpPr>
        <p:sp>
          <p:nvSpPr>
            <p:cNvPr id="15" name="Rectángulo redondeado 14"/>
            <p:cNvSpPr/>
            <p:nvPr/>
          </p:nvSpPr>
          <p:spPr>
            <a:xfrm>
              <a:off x="800" y="1790626"/>
              <a:ext cx="6213750" cy="839544"/>
            </a:xfrm>
            <a:prstGeom prst="roundRect">
              <a:avLst>
                <a:gd name="adj" fmla="val 10000"/>
              </a:avLst>
            </a:prstGeom>
            <a:solidFill>
              <a:srgbClr val="DDDDDD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16" name="Rectángulo 15"/>
            <p:cNvSpPr/>
            <p:nvPr/>
          </p:nvSpPr>
          <p:spPr>
            <a:xfrm>
              <a:off x="25389" y="1815215"/>
              <a:ext cx="6164572" cy="7903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marR="0" lvl="0" indent="0" algn="ctr" defTabSz="1600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ngsana New" panose="02020603050405020304" pitchFamily="18" charset="-34"/>
                  <a:cs typeface="Angsana New" panose="02020603050405020304" pitchFamily="18" charset="-34"/>
                </a:rPr>
                <a:t>Universo y muestra</a:t>
              </a: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2915816" y="3233067"/>
            <a:ext cx="6057770" cy="1104789"/>
            <a:chOff x="-347590" y="2684984"/>
            <a:chExt cx="6912768" cy="839544"/>
          </a:xfrm>
        </p:grpSpPr>
        <p:sp>
          <p:nvSpPr>
            <p:cNvPr id="13" name="Rectángulo redondeado 12"/>
            <p:cNvSpPr/>
            <p:nvPr/>
          </p:nvSpPr>
          <p:spPr>
            <a:xfrm>
              <a:off x="3037" y="2684984"/>
              <a:ext cx="6213750" cy="839544"/>
            </a:xfrm>
            <a:prstGeom prst="roundRect">
              <a:avLst>
                <a:gd name="adj" fmla="val 10000"/>
              </a:avLst>
            </a:prstGeom>
            <a:solidFill>
              <a:srgbClr val="DDDDDD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14" name="Rectángulo 13"/>
            <p:cNvSpPr/>
            <p:nvPr/>
          </p:nvSpPr>
          <p:spPr>
            <a:xfrm>
              <a:off x="-347590" y="2709573"/>
              <a:ext cx="6912768" cy="7903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marL="0" marR="0" lvl="0" indent="0" algn="ctr" defTabSz="10223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ngsana New" panose="02020603050405020304" pitchFamily="18" charset="-34"/>
                  <a:cs typeface="Angsana New" panose="02020603050405020304" pitchFamily="18" charset="-34"/>
                </a:rPr>
                <a:t>Métodos e instrumentos de recolección de datos</a:t>
              </a:r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4572000" y="4368125"/>
            <a:ext cx="3969853" cy="873393"/>
            <a:chOff x="3037" y="3579547"/>
            <a:chExt cx="6213750" cy="839544"/>
          </a:xfrm>
        </p:grpSpPr>
        <p:sp>
          <p:nvSpPr>
            <p:cNvPr id="11" name="Rectángulo redondeado 10"/>
            <p:cNvSpPr/>
            <p:nvPr/>
          </p:nvSpPr>
          <p:spPr>
            <a:xfrm>
              <a:off x="3037" y="3579547"/>
              <a:ext cx="6213750" cy="839544"/>
            </a:xfrm>
            <a:prstGeom prst="roundRect">
              <a:avLst>
                <a:gd name="adj" fmla="val 10000"/>
              </a:avLst>
            </a:prstGeom>
            <a:solidFill>
              <a:srgbClr val="DDDDDD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12" name="Rectángulo 11"/>
            <p:cNvSpPr/>
            <p:nvPr/>
          </p:nvSpPr>
          <p:spPr>
            <a:xfrm>
              <a:off x="27626" y="3604136"/>
              <a:ext cx="6164572" cy="7903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marL="0" marR="0" lvl="0" indent="0" algn="ctr" defTabSz="10223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ngsana New" panose="02020603050405020304" pitchFamily="18" charset="-34"/>
                  <a:cs typeface="Angsana New" panose="02020603050405020304" pitchFamily="18" charset="-34"/>
                </a:rPr>
                <a:t>Plan de tabulación y análisis</a:t>
              </a: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5991774" y="5313839"/>
            <a:ext cx="2676511" cy="1002768"/>
            <a:chOff x="3037" y="4474110"/>
            <a:chExt cx="6213750" cy="839544"/>
          </a:xfrm>
        </p:grpSpPr>
        <p:sp>
          <p:nvSpPr>
            <p:cNvPr id="9" name="Rectángulo redondeado 8"/>
            <p:cNvSpPr/>
            <p:nvPr/>
          </p:nvSpPr>
          <p:spPr>
            <a:xfrm>
              <a:off x="3037" y="4474110"/>
              <a:ext cx="6213750" cy="839544"/>
            </a:xfrm>
            <a:prstGeom prst="roundRect">
              <a:avLst>
                <a:gd name="adj" fmla="val 10000"/>
              </a:avLst>
            </a:prstGeom>
            <a:solidFill>
              <a:srgbClr val="DDDDDD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</p:sp>
        <p:sp>
          <p:nvSpPr>
            <p:cNvPr id="10" name="Rectángulo 9"/>
            <p:cNvSpPr/>
            <p:nvPr/>
          </p:nvSpPr>
          <p:spPr>
            <a:xfrm>
              <a:off x="27626" y="4498699"/>
              <a:ext cx="6164572" cy="7903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marL="0" marR="0" lvl="0" indent="0" algn="ctr" defTabSz="10223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ngsana New" panose="02020603050405020304" pitchFamily="18" charset="-34"/>
                  <a:cs typeface="Angsana New" panose="02020603050405020304" pitchFamily="18" charset="-34"/>
                </a:rPr>
                <a:t>Procedimientos</a:t>
              </a:r>
            </a:p>
          </p:txBody>
        </p:sp>
      </p:grpSp>
      <p:sp>
        <p:nvSpPr>
          <p:cNvPr id="22" name="CuadroTexto 21"/>
          <p:cNvSpPr txBox="1"/>
          <p:nvPr/>
        </p:nvSpPr>
        <p:spPr>
          <a:xfrm>
            <a:off x="827584" y="260648"/>
            <a:ext cx="7803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ELEMENTOS DEL DISEÑO DE LA INVESTIGACIÓN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9030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2352" y="447750"/>
            <a:ext cx="8229600" cy="980728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1.6</a:t>
            </a:r>
            <a:r>
              <a:rPr lang="es-MX" sz="36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	Diseño de la Investigación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196752"/>
            <a:ext cx="8579296" cy="485740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Describe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Tipo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estudio</a:t>
            </a:r>
            <a:endParaRPr lang="es-MX" sz="36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Universo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Muestra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Unidades de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observación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Criterios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 inclusión, exclusión y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eliminación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Variables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: dependiente, independientes, </a:t>
            </a: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Definición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operacional y conceptual de las variables.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29</a:t>
            </a:fld>
            <a:endParaRPr lang="es-MX"/>
          </a:p>
        </p:txBody>
      </p:sp>
      <p:pic>
        <p:nvPicPr>
          <p:cNvPr id="5" name="9 Imagen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660203"/>
            <a:ext cx="2914330" cy="193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73720"/>
            <a:ext cx="8568952" cy="1143000"/>
          </a:xfrm>
        </p:spPr>
        <p:txBody>
          <a:bodyPr>
            <a:noAutofit/>
          </a:bodyPr>
          <a:lstStyle/>
          <a:p>
            <a:pPr algn="l"/>
            <a:r>
              <a:rPr lang="es-ES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Unidad I. Protocolo </a:t>
            </a: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72816"/>
            <a:ext cx="7992888" cy="39604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Objetivo  </a:t>
            </a:r>
          </a:p>
          <a:p>
            <a:pPr marL="0" indent="0">
              <a:buNone/>
            </a:pP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    Planear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un protocolo de investigación para poder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desarrollar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sus habilidades y conocimientos en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temas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actuales de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biotecnología.</a:t>
            </a:r>
            <a:endParaRPr lang="es-MX" sz="36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731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30</a:t>
            </a:fld>
            <a:endParaRPr lang="es-MX"/>
          </a:p>
        </p:txBody>
      </p:sp>
      <p:sp>
        <p:nvSpPr>
          <p:cNvPr id="3" name="CuadroTexto 2"/>
          <p:cNvSpPr txBox="1"/>
          <p:nvPr/>
        </p:nvSpPr>
        <p:spPr>
          <a:xfrm>
            <a:off x="683568" y="54868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POBLACIÓN EN ESTUDIO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83568" y="1411035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Es el total de sujetos o unidades de análisis de observación que se pretende estudiar</a:t>
            </a:r>
          </a:p>
          <a:p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	Pueden ser: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Medios de cultivo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Microorganismos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Individuos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Informes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Certificados de nacimientos, 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o Unidades médicas, entre otros.</a:t>
            </a:r>
            <a:endParaRPr lang="es-MX" sz="32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868144" y="6453336"/>
            <a:ext cx="3275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latin typeface="Calibri" panose="020F0502020204030204" pitchFamily="34" charset="0"/>
              </a:rPr>
              <a:t>www.tree-power-point-templates.com</a:t>
            </a:r>
            <a:endParaRPr lang="es-MX" sz="11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13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07504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1.6</a:t>
            </a:r>
            <a:r>
              <a:rPr lang="es-MX" sz="36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	Diseño de la Investigación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1700808"/>
            <a:ext cx="8307805" cy="376767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es-MX" dirty="0">
                <a:solidFill>
                  <a:schemeClr val="tx1"/>
                </a:solidFill>
              </a:rPr>
              <a:t>¿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Cómo se van a tabular los datos y realizar el análisis estadístico? </a:t>
            </a: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Se refiere a como se pondrán en la base de datos, o que códigos se pretenden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usar.</a:t>
            </a: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 algn="ctr">
              <a:lnSpc>
                <a:spcPct val="80000"/>
              </a:lnSpc>
              <a:buNone/>
            </a:pP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 algn="ctr">
              <a:lnSpc>
                <a:spcPct val="80000"/>
              </a:lnSpc>
              <a:buNone/>
            </a:pPr>
            <a:endParaRPr lang="es-MX" sz="36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¿Qué pruebas se utilizarán para realizar el análisis estadístico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?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Propuesta de estadísticos que se emplearan para las comparaciones que se pretenden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realizar.</a:t>
            </a:r>
            <a:endParaRPr lang="es-MX" sz="36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18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404664"/>
            <a:ext cx="3528392" cy="958318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4. Cronograma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521882"/>
            <a:ext cx="8280919" cy="376767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Incluye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en la primera columna las actividades a realizar, anexar columnas una por mes según se programe el plan de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actividades. </a:t>
            </a:r>
          </a:p>
          <a:p>
            <a:pPr marL="0" indent="0" algn="just">
              <a:buNone/>
            </a:pPr>
            <a:endParaRPr lang="es-MX" sz="36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No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incluye registro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del tema, la elaboración del proyecto, revisión y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autorización.</a:t>
            </a:r>
            <a:endParaRPr lang="es-MX" sz="36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06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734333"/>
          </a:xfrm>
        </p:spPr>
        <p:txBody>
          <a:bodyPr>
            <a:normAutofit/>
          </a:bodyPr>
          <a:lstStyle/>
          <a:p>
            <a:pPr algn="ctr"/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4. Cronograma </a:t>
            </a: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(</a:t>
            </a: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ejemplo)</a:t>
            </a: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33</a:t>
            </a:fld>
            <a:endParaRPr lang="es-MX"/>
          </a:p>
        </p:txBody>
      </p:sp>
      <p:pic>
        <p:nvPicPr>
          <p:cNvPr id="10242" name="Picture 2" descr="http://www.monografias.com/trabajos81/control-interno-junta-parroquial-rural-fatima/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0796" y="980728"/>
            <a:ext cx="7116004" cy="545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17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476672"/>
            <a:ext cx="5688632" cy="100811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5. Referencias Bibliográficas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8136904" cy="4021685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Se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sugiere contar con al menos 15 artículos científicos y máximo 5 libros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. </a:t>
            </a:r>
          </a:p>
          <a:p>
            <a:pPr algn="just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Las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referencias deben ser actualizadas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(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10 años a la fecha), se pueden incluir referencias anteriores cuando se trate de bases teóricas fundamentales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. </a:t>
            </a:r>
          </a:p>
          <a:p>
            <a:pPr marL="0" indent="0" algn="just">
              <a:spcBef>
                <a:spcPts val="1800"/>
              </a:spcBef>
              <a:buNone/>
            </a:pPr>
            <a:endParaRPr lang="es-MX" sz="36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34</a:t>
            </a:fld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712" y="4706655"/>
            <a:ext cx="2950784" cy="174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314908"/>
            <a:ext cx="6554867" cy="1524000"/>
          </a:xfrm>
        </p:spPr>
        <p:txBody>
          <a:bodyPr>
            <a:normAutofit/>
          </a:bodyPr>
          <a:lstStyle/>
          <a:p>
            <a:r>
              <a:rPr lang="es-MX" sz="36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5. Referencias </a:t>
            </a:r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Bibliográficas</a:t>
            </a:r>
            <a:b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</a:t>
            </a:r>
            <a:r>
              <a:rPr lang="es-MX" sz="3600" cap="none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Ejemplo:</a:t>
            </a:r>
            <a:endParaRPr lang="es-MX" sz="3600" cap="none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44911" y="1556792"/>
            <a:ext cx="2823578" cy="936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Formato Vancouver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35</a:t>
            </a:fld>
            <a:endParaRPr lang="es-MX"/>
          </a:p>
        </p:txBody>
      </p:sp>
      <p:pic>
        <p:nvPicPr>
          <p:cNvPr id="6" name="Picture 4" descr="http://wiki.ubc.ca/images/thumb/4/4d/Chicago-bib.gif/600px-Chicago-bib.gif"/>
          <p:cNvPicPr>
            <a:picLocks noChangeAspect="1" noChangeArrowheads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180"/>
          <a:stretch/>
        </p:blipFill>
        <p:spPr bwMode="auto">
          <a:xfrm>
            <a:off x="288752" y="2780928"/>
            <a:ext cx="834926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8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332656"/>
            <a:ext cx="6554867" cy="1524000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Anexos 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340768"/>
            <a:ext cx="8147248" cy="4785395"/>
          </a:xfrm>
        </p:spPr>
        <p:txBody>
          <a:bodyPr/>
          <a:lstStyle/>
          <a:p>
            <a:pPr marL="0" indent="0">
              <a:buNone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Esta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sección incluye toda la información que contribuya a aclarar el protocolo, por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ejemplo: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los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instrumentos de recolección de datos, </a:t>
            </a: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el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cuestionario que será aplicado, </a:t>
            </a: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mapas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, </a:t>
            </a:r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cuadros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sinópticos,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etc.</a:t>
            </a:r>
            <a:endParaRPr lang="es-MX" sz="36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50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188640"/>
            <a:ext cx="2958480" cy="1082678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6. Anexos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6269" y="1300709"/>
            <a:ext cx="8215064" cy="376767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Numerar los anexos según orden de aparición en el cuerpo del texto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. </a:t>
            </a:r>
          </a:p>
          <a:p>
            <a:pPr algn="just"/>
            <a:endParaRPr lang="es-MX" sz="36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En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caso de ser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una investigación que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lo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requiera,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se deberá incluir </a:t>
            </a:r>
            <a:r>
              <a:rPr lang="es-MX" sz="36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el formato </a:t>
            </a:r>
            <a:r>
              <a:rPr lang="es-MX" sz="36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 consentimiento.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37</a:t>
            </a:fld>
            <a:endParaRPr lang="es-MX"/>
          </a:p>
        </p:txBody>
      </p:sp>
      <p:pic>
        <p:nvPicPr>
          <p:cNvPr id="12290" name="Picture 2" descr="http://heranza.com/wp-content/uploads/2013/10/DOCUMENTOS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437112"/>
            <a:ext cx="2232048" cy="202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1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187624" y="404664"/>
            <a:ext cx="2592288" cy="576064"/>
          </a:xfrm>
        </p:spPr>
        <p:txBody>
          <a:bodyPr>
            <a:normAutofit fontScale="90000"/>
          </a:bodyPr>
          <a:lstStyle/>
          <a:p>
            <a:pPr algn="l"/>
            <a:r>
              <a:rPr lang="es-ES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Referencias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179512" y="1016260"/>
            <a:ext cx="8712968" cy="547260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s-ES" sz="24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Hernández 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-Sampieri R, Fernández-Collado C, Baptista-Lucio P. Metodología de la investigación. Tercera Edición, McGraw-Hill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, 2003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. </a:t>
            </a:r>
            <a:endParaRPr lang="es-ES" sz="2400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Juárez García Francisco, López Bárcenas Joaquín, Salinas Mendoza Verónica. Apuntes para la investigación en salud. Primera edición. Editorial UNAM, México, 2014.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1100" dirty="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rPr>
              <a:t>https://www.google.com.mx/url?sa=i&amp;rct=j&amp;q=&amp;esrc=s&amp;source=images&amp;cd=&amp;</a:t>
            </a:r>
            <a:r>
              <a:rPr lang="es-ES" sz="1100" dirty="0" smtClean="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rPr>
              <a:t>cad=rja&amp;uact=8&amp;ved=0ahUKEwjbvevN19DPAhUB22MKHY8-DgIQjB0IBg&amp;url=http%3A%2F%2Fwww.tesiseinvestigaciones.com%2Ftipo-de-investigacioacuten-a-realizarse.html&amp;psig=AFQjCNF2BbiA8n0_EY_PMP3LQx1qX07o9A&amp;ust=1476203513323446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1100" dirty="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rPr>
              <a:t>www.cochrane.es/files/TipoDisenInvestigacion_0.pdf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2"/>
              </a:rPr>
              <a:t>http</a:t>
            </a:r>
            <a:r>
              <a:rPr lang="es-ES" sz="24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2"/>
              </a:rPr>
              <a:t>://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2"/>
              </a:rPr>
              <a:t>www.ecured.cu/index.php/Marco_Te%C3%B3rico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4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3"/>
              </a:rPr>
              <a:t>http://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3"/>
              </a:rPr>
              <a:t>es.slideshare.net/CarlaPineda/diapositivas-defensa-tesis-desi-neri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4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4"/>
              </a:rPr>
              <a:t>https://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4"/>
              </a:rPr>
              <a:t>www.google.com.mx/search?q=imagenes+sobre+metodologia+dela+investigacion&amp;espv=2&amp;biw=1600&amp;bih=799&amp;site=webhp&amp;tbm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4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5"/>
              </a:rPr>
              <a:t>https://sites.google.com/site/fundamentoslopezsanchezzulema/unidad-3---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5"/>
              </a:rPr>
              <a:t>herramientas-de-comunicacion-oral-y-escrita-en-la-investigacion/3-4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4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6"/>
              </a:rPr>
              <a:t>http://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  <a:hlinkClick r:id="rId6"/>
              </a:rPr>
              <a:t>es.slideshare.net/AlfredoNevrez/presentacion-protocolo-tesis</a:t>
            </a:r>
            <a:r>
              <a:rPr lang="es-ES" sz="24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37273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79512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Contenido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340768"/>
            <a:ext cx="6665168" cy="4349080"/>
          </a:xfrm>
        </p:spPr>
        <p:txBody>
          <a:bodyPr>
            <a:noAutofit/>
          </a:bodyPr>
          <a:lstStyle/>
          <a:p>
            <a:pPr marL="0" lvl="0" indent="0" algn="just">
              <a:buClr>
                <a:srgbClr val="FE8637"/>
              </a:buClr>
              <a:buNone/>
            </a:pP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1.1. Titulo</a:t>
            </a:r>
          </a:p>
          <a:p>
            <a:pPr marL="0" lvl="0" indent="0" algn="just">
              <a:buClr>
                <a:srgbClr val="FE8637"/>
              </a:buClr>
              <a:buNone/>
            </a:pP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1.2. Introducción</a:t>
            </a:r>
          </a:p>
          <a:p>
            <a:pPr marL="0" lvl="0" indent="0" algn="just">
              <a:buClr>
                <a:srgbClr val="FE8637"/>
              </a:buClr>
              <a:buNone/>
            </a:pP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1.3. Antecedentes</a:t>
            </a:r>
          </a:p>
          <a:p>
            <a:pPr marL="0" lvl="0" indent="0" algn="just">
              <a:buClr>
                <a:srgbClr val="FE8637"/>
              </a:buClr>
              <a:buNone/>
            </a:pP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1.4. Objetivos</a:t>
            </a:r>
          </a:p>
          <a:p>
            <a:pPr marL="0" lvl="0" indent="0" algn="just">
              <a:buClr>
                <a:srgbClr val="FE8637"/>
              </a:buClr>
              <a:buNone/>
            </a:pP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1.5. Hipótesis</a:t>
            </a:r>
          </a:p>
          <a:p>
            <a:pPr marL="0" lvl="0" indent="0" algn="just">
              <a:buClr>
                <a:srgbClr val="FE8637"/>
              </a:buClr>
              <a:buNone/>
            </a:pP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1.6. Métodos</a:t>
            </a:r>
          </a:p>
          <a:p>
            <a:pPr marL="0" lvl="0" indent="0" algn="just">
              <a:buClr>
                <a:srgbClr val="FE8637"/>
              </a:buClr>
              <a:buNone/>
            </a:pP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1.7. Cronograma de actividades</a:t>
            </a:r>
            <a:endParaRPr lang="es-ES" sz="32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083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15064" cy="1524000"/>
          </a:xfrm>
        </p:spPr>
        <p:txBody>
          <a:bodyPr>
            <a:normAutofit fontScale="90000"/>
          </a:bodyPr>
          <a:lstStyle/>
          <a:p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/>
            </a:r>
            <a:b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/>
            </a:r>
            <a:b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criterios </a:t>
            </a: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de clasificación de las investigaciones</a:t>
            </a: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/>
            </a:r>
            <a:b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/>
            </a:r>
            <a:b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/>
            </a:r>
            <a:b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5</a:t>
            </a:fld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idx="4294967295"/>
          </p:nvPr>
        </p:nvSpPr>
        <p:spPr>
          <a:xfrm>
            <a:off x="928688" y="765175"/>
            <a:ext cx="8215312" cy="5254625"/>
          </a:xfrm>
        </p:spPr>
        <p:txBody>
          <a:bodyPr>
            <a:norm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179513" y="1301231"/>
            <a:ext cx="87849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Nivel  </a:t>
            </a:r>
          </a:p>
          <a:p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Exploratoria, Analítica, </a:t>
            </a: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Descriptiva, Descriptiva, Comparativa,   Explicativa, Predictiva, Evaluativa, Interpretativa </a:t>
            </a:r>
            <a:endParaRPr lang="es-MX" sz="32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s-MX" sz="32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            Diseño  </a:t>
            </a:r>
          </a:p>
          <a:p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                       Documental, De campo, Experimental </a:t>
            </a:r>
          </a:p>
          <a:p>
            <a:endParaRPr lang="es-MX" sz="32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                               Propósito</a:t>
            </a:r>
            <a:b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                                                Pura o básica, </a:t>
            </a: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Aplicada</a:t>
            </a:r>
            <a:endParaRPr lang="es-MX" sz="32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3524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6</a:t>
            </a:fld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539552" y="260648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TIPOS DE INVESTIGACIÓN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39552" y="873242"/>
            <a:ext cx="812357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Documental: </a:t>
            </a:r>
          </a:p>
          <a:p>
            <a:r>
              <a:rPr lang="es-MX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Monográfica, </a:t>
            </a:r>
          </a:p>
          <a:p>
            <a:r>
              <a:rPr lang="es-MX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Correlacional, </a:t>
            </a:r>
          </a:p>
          <a:p>
            <a:r>
              <a:rPr lang="es-MX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Historiográfica, </a:t>
            </a:r>
          </a:p>
          <a:p>
            <a:r>
              <a:rPr lang="es-MX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Jurídica (dogmática). </a:t>
            </a:r>
          </a:p>
          <a:p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                   De campo: </a:t>
            </a:r>
          </a:p>
          <a:p>
            <a:r>
              <a:rPr lang="es-MX" sz="3200" dirty="0" smtClean="0">
                <a:solidFill>
                  <a:srgbClr val="FF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                                                Cuantitativa o Cualitativa </a:t>
            </a:r>
            <a:endParaRPr lang="es-MX" sz="3200" dirty="0">
              <a:solidFill>
                <a:srgbClr val="FF0000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				    Experimental:</a:t>
            </a:r>
          </a:p>
          <a:p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						</a:t>
            </a:r>
            <a:r>
              <a:rPr lang="es-MX" sz="3200" dirty="0" smtClean="0">
                <a:solidFill>
                  <a:srgbClr val="FFFF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Experimento puro</a:t>
            </a:r>
          </a:p>
          <a:p>
            <a:r>
              <a:rPr lang="es-MX" sz="3200" dirty="0" smtClean="0">
                <a:solidFill>
                  <a:srgbClr val="FFFF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					Cuasi experimental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9338" y="1052736"/>
            <a:ext cx="3059374" cy="258870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547664" y="6166999"/>
            <a:ext cx="74168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Aparajita" panose="020B0604020202020204" pitchFamily="34" charset="0"/>
              </a:rPr>
              <a:t>https://www.google.com.mx/url?sa=i&amp;rct=j&amp;q=&amp;esrc=s&amp;source=images&amp;cd=&amp;</a:t>
            </a:r>
            <a:r>
              <a:rPr lang="es-MX" sz="1000" dirty="0" smtClean="0">
                <a:latin typeface="Calibri" panose="020F0502020204030204" pitchFamily="34" charset="0"/>
                <a:cs typeface="Aparajita" panose="020B0604020202020204" pitchFamily="34" charset="0"/>
              </a:rPr>
              <a:t>cad=rja&amp;uact=8&amp;ved=0ahUKEwjbvevN19DPAhUB22MKHY8-DgIQjB0IBg&amp;url=http%3A%2F%2Fwww.tesiseinvestigaciones.com%2Ftipo-de-investigacioacuten-a-realizarse.html&amp;psig=AFQjCNF2BbiA8n0_EY_PMP3LQx1qX07o9A&amp;ust=1476203513323446</a:t>
            </a:r>
            <a:endParaRPr lang="es-MX" sz="1000" dirty="0">
              <a:latin typeface="Calibri" panose="020F050202020403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11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712968" cy="309877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s-MX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Lineamientos para la  elaboración del </a:t>
            </a:r>
            <a:r>
              <a:rPr lang="es-MX" sz="4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Protocolo</a:t>
            </a:r>
            <a:endParaRPr lang="es-MX" sz="4000" b="1" i="1" dirty="0">
              <a:solidFill>
                <a:schemeClr val="tx1">
                  <a:lumMod val="65000"/>
                  <a:lumOff val="35000"/>
                </a:schemeClr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6850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9398" y="4437112"/>
            <a:ext cx="2795304" cy="20882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/>
          </a:bodyPr>
          <a:lstStyle/>
          <a:p>
            <a:r>
              <a:rPr lang="es-MX" sz="3600" b="1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 1 Título del Trabajo</a:t>
            </a:r>
            <a:endParaRPr lang="es-MX" sz="3600" b="1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227375"/>
            <a:ext cx="7272808" cy="3816424"/>
          </a:xfrm>
        </p:spPr>
        <p:txBody>
          <a:bodyPr>
            <a:normAutofit/>
          </a:bodyPr>
          <a:lstStyle/>
          <a:p>
            <a:pPr algn="just">
              <a:spcBef>
                <a:spcPts val="1800"/>
              </a:spcBef>
            </a:pP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desprende del problema a investigar. 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</a:p>
          <a:p>
            <a:pPr algn="just">
              <a:spcBef>
                <a:spcPts val="180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Delimita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en relación con factores que contribuyan a precisar el objeto de estudio y permitan establecer los alcances de la investigación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. </a:t>
            </a:r>
          </a:p>
          <a:p>
            <a:pPr algn="just">
              <a:spcBef>
                <a:spcPts val="1800"/>
              </a:spcBef>
            </a:pP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Enunciado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conciso que 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permite </a:t>
            </a:r>
            <a:r>
              <a:rPr lang="es-MX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identificar el contenido del </a:t>
            </a:r>
            <a:r>
              <a:rPr lang="es-MX" sz="3200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proyecto.</a:t>
            </a:r>
            <a:endParaRPr lang="es-MX" sz="3200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150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/>
              <a:t>9</a:t>
            </a:fld>
            <a:endParaRPr lang="es-MX"/>
          </a:p>
        </p:txBody>
      </p:sp>
      <p:pic>
        <p:nvPicPr>
          <p:cNvPr id="6146" name="Picture 2" descr="http://www.ecured.cu/images/e/e0/Marco_Te%C3%B3rico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3" t="6428" b="6409"/>
          <a:stretch/>
        </p:blipFill>
        <p:spPr bwMode="auto">
          <a:xfrm>
            <a:off x="2051720" y="681934"/>
            <a:ext cx="491103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6994875" y="6310495"/>
            <a:ext cx="19891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400" u="sng" dirty="0">
                <a:latin typeface="Calibri" panose="020F0502020204030204" pitchFamily="34" charset="0"/>
                <a:hlinkClick r:id="rId3"/>
              </a:rPr>
              <a:t>www.mitecnologico.com</a:t>
            </a:r>
            <a:endParaRPr lang="es-MX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31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1424</TotalTime>
  <Words>1099</Words>
  <Application>Microsoft Office PowerPoint</Application>
  <PresentationFormat>Presentación en pantalla (4:3)</PresentationFormat>
  <Paragraphs>237</Paragraphs>
  <Slides>38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8" baseType="lpstr">
      <vt:lpstr>Angsana New</vt:lpstr>
      <vt:lpstr>AngsanaUPC</vt:lpstr>
      <vt:lpstr>Aparajita</vt:lpstr>
      <vt:lpstr>Arial</vt:lpstr>
      <vt:lpstr>Calibri</vt:lpstr>
      <vt:lpstr>Century Gothic</vt:lpstr>
      <vt:lpstr>Lucida Calligraphy</vt:lpstr>
      <vt:lpstr>Wingdings</vt:lpstr>
      <vt:lpstr>Wingdings 3</vt:lpstr>
      <vt:lpstr>Sector</vt:lpstr>
      <vt:lpstr>Universidad Autónoma del Estado de México</vt:lpstr>
      <vt:lpstr>Presentación de PowerPoint</vt:lpstr>
      <vt:lpstr>Unidad I. Protocolo </vt:lpstr>
      <vt:lpstr>Contenido</vt:lpstr>
      <vt:lpstr>  criterios de clasificación de las investigaciones   </vt:lpstr>
      <vt:lpstr>Presentación de PowerPoint</vt:lpstr>
      <vt:lpstr>Lineamientos para la  elaboración del Protocolo</vt:lpstr>
      <vt:lpstr>1. 1 Título del Trabajo</vt:lpstr>
      <vt:lpstr>Presentación de PowerPoint</vt:lpstr>
      <vt:lpstr>Presentación de PowerPoint</vt:lpstr>
      <vt:lpstr>1.2 Introducción o Marco Teórico</vt:lpstr>
      <vt:lpstr>1.3  Antecedentes</vt:lpstr>
      <vt:lpstr>Presentación de PowerPoint</vt:lpstr>
      <vt:lpstr>Planteamiento del Problema</vt:lpstr>
      <vt:lpstr>  Planteamiento del Problema</vt:lpstr>
      <vt:lpstr>Justificación</vt:lpstr>
      <vt:lpstr> Justificación</vt:lpstr>
      <vt:lpstr>Ejemplo</vt:lpstr>
      <vt:lpstr>1.4 Objetivos</vt:lpstr>
      <vt:lpstr>1.4 Objetivo General</vt:lpstr>
      <vt:lpstr>1.4 Objetivos Específicos</vt:lpstr>
      <vt:lpstr>1.5 Hipótesis</vt:lpstr>
      <vt:lpstr>1.6  Métodos </vt:lpstr>
      <vt:lpstr>Presentación de PowerPoint</vt:lpstr>
      <vt:lpstr>1.6  Métodos</vt:lpstr>
      <vt:lpstr>1.6 Métodos </vt:lpstr>
      <vt:lpstr>Presentación de PowerPoint</vt:lpstr>
      <vt:lpstr>Presentación de PowerPoint</vt:lpstr>
      <vt:lpstr>1.6 Diseño de la Investigación</vt:lpstr>
      <vt:lpstr>Presentación de PowerPoint</vt:lpstr>
      <vt:lpstr>1.6 Diseño de la Investigación</vt:lpstr>
      <vt:lpstr>4. Cronograma</vt:lpstr>
      <vt:lpstr>4. Cronograma (ejemplo)</vt:lpstr>
      <vt:lpstr>5. Referencias Bibliográficas</vt:lpstr>
      <vt:lpstr>5. Referencias Bibliográficas         Ejemplo:</vt:lpstr>
      <vt:lpstr>Anexos </vt:lpstr>
      <vt:lpstr>6. Anexos</vt:lpstr>
      <vt:lpstr>Referencias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Bioneer</dc:creator>
  <cp:lastModifiedBy>USUARIO</cp:lastModifiedBy>
  <cp:revision>106</cp:revision>
  <dcterms:created xsi:type="dcterms:W3CDTF">2014-04-03T15:03:29Z</dcterms:created>
  <dcterms:modified xsi:type="dcterms:W3CDTF">2016-10-10T21:32:58Z</dcterms:modified>
</cp:coreProperties>
</file>