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57" r:id="rId4"/>
    <p:sldId id="277" r:id="rId5"/>
    <p:sldId id="292" r:id="rId6"/>
    <p:sldId id="293" r:id="rId7"/>
    <p:sldId id="261" r:id="rId8"/>
    <p:sldId id="273" r:id="rId9"/>
    <p:sldId id="274" r:id="rId10"/>
    <p:sldId id="275" r:id="rId11"/>
    <p:sldId id="276" r:id="rId12"/>
    <p:sldId id="279" r:id="rId13"/>
    <p:sldId id="278" r:id="rId14"/>
    <p:sldId id="280" r:id="rId15"/>
    <p:sldId id="281" r:id="rId16"/>
    <p:sldId id="282" r:id="rId17"/>
    <p:sldId id="283" r:id="rId18"/>
    <p:sldId id="289" r:id="rId19"/>
    <p:sldId id="290" r:id="rId20"/>
    <p:sldId id="291" r:id="rId21"/>
    <p:sldId id="284" r:id="rId22"/>
    <p:sldId id="285" r:id="rId23"/>
    <p:sldId id="286" r:id="rId24"/>
    <p:sldId id="288" r:id="rId25"/>
    <p:sldId id="262" r:id="rId26"/>
    <p:sldId id="263" r:id="rId27"/>
    <p:sldId id="264" r:id="rId28"/>
    <p:sldId id="265" r:id="rId29"/>
    <p:sldId id="266" r:id="rId30"/>
    <p:sldId id="267" r:id="rId31"/>
    <p:sldId id="268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0" d="100"/>
          <a:sy n="70" d="100"/>
        </p:scale>
        <p:origin x="-1338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6361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9540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7801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583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4634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81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6369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270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797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647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141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5313D-A616-40E2-A908-57BD63ECCA90}" type="datetimeFigureOut">
              <a:rPr lang="es-MX" smtClean="0"/>
              <a:t>11/10/2016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30D0A-9679-4CF2-BC49-1488B75620F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088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s.slideshare.net/CarlaPineda/diapositivas-defensa-tesis-desi-neri" TargetMode="External"/><Relationship Id="rId2" Type="http://schemas.openxmlformats.org/officeDocument/2006/relationships/hyperlink" Target="http://www.ecured.cu/index.php/Marco_Te%C3%B3ric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slideshare.net/AlfredoNevrez/presentacion-protocolo-tesis" TargetMode="External"/><Relationship Id="rId5" Type="http://schemas.openxmlformats.org/officeDocument/2006/relationships/hyperlink" Target="https://sites.google.com/site/fundamentoslopezsanchezzulema/unidad-3---herramientas-de-comunicacion-oral-y-escrita-en-la-investigacion/3-4" TargetMode="External"/><Relationship Id="rId4" Type="http://schemas.openxmlformats.org/officeDocument/2006/relationships/hyperlink" Target="https://www.google.com.mx/search?q=imagenes+sobre+metodologia+dela+investigacion&amp;espv=2&amp;biw=1600&amp;bih=799&amp;site=webhp&amp;tb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925616" y="404664"/>
            <a:ext cx="6554760" cy="648072"/>
          </a:xfrm>
        </p:spPr>
        <p:txBody>
          <a:bodyPr>
            <a:normAutofit/>
          </a:bodyPr>
          <a:lstStyle/>
          <a:p>
            <a:r>
              <a:rPr lang="es-ES" sz="4000" kern="0" dirty="0">
                <a:ln>
                  <a:noFill/>
                </a:ln>
                <a:solidFill>
                  <a:schemeClr val="tx1"/>
                </a:solidFill>
                <a:effectLst/>
                <a:latin typeface="AngsanaUPC" panose="02020603050405020304" pitchFamily="18" charset="-34"/>
                <a:cs typeface="AngsanaUPC" panose="02020603050405020304" pitchFamily="18" charset="-34"/>
              </a:rPr>
              <a:t>Universidad Autónoma del Estado de México</a:t>
            </a:r>
            <a:endParaRPr lang="es-MX" sz="4000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76244" y="1412776"/>
            <a:ext cx="8712968" cy="5184576"/>
          </a:xfrm>
        </p:spPr>
        <p:txBody>
          <a:bodyPr>
            <a:normAutofit fontScale="25000" lnSpcReduction="20000"/>
          </a:bodyPr>
          <a:lstStyle/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sz="5100" kern="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r>
              <a:rPr lang="es-ES" sz="14400" kern="0" dirty="0">
                <a:latin typeface="Angsana New" panose="02020603050405020304" pitchFamily="18" charset="-34"/>
                <a:cs typeface="Angsana New" panose="02020603050405020304" pitchFamily="18" charset="-34"/>
              </a:rPr>
              <a:t>Facultad de Ciencias</a:t>
            </a: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sz="14400" kern="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r>
              <a:rPr lang="es-ES" sz="14400" kern="0" dirty="0">
                <a:latin typeface="Angsana New" panose="02020603050405020304" pitchFamily="18" charset="-34"/>
                <a:cs typeface="Angsana New" panose="02020603050405020304" pitchFamily="18" charset="-34"/>
              </a:rPr>
              <a:t>Programa Educativo: </a:t>
            </a:r>
            <a:r>
              <a:rPr lang="es-ES" sz="14400" kern="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BIOTECNOLOGÍA</a:t>
            </a: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sz="14400" kern="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r>
              <a:rPr lang="es-ES" sz="14400" kern="0" dirty="0">
                <a:latin typeface="Angsana New" panose="02020603050405020304" pitchFamily="18" charset="-34"/>
                <a:cs typeface="Angsana New" panose="02020603050405020304" pitchFamily="18" charset="-34"/>
              </a:rPr>
              <a:t>Unidad de Aprendizaje: Proyecto de Investigación 2</a:t>
            </a: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sz="4600" kern="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sz="4600" kern="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kern="0" dirty="0" smtClean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kern="0" dirty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r>
              <a:rPr lang="es-ES" sz="7200" kern="0" dirty="0">
                <a:solidFill>
                  <a:prstClr val="black"/>
                </a:solidFill>
                <a:latin typeface="Lucida Calligraphy" panose="03010101010101010101" pitchFamily="66" charset="0"/>
              </a:rPr>
              <a:t>Julieta Castillo Cadena</a:t>
            </a:r>
            <a:endParaRPr lang="es-MX" sz="7200" kern="0" dirty="0">
              <a:solidFill>
                <a:prstClr val="black"/>
              </a:solidFill>
              <a:latin typeface="Lucida Calligraphy" panose="03010101010101010101" pitchFamily="66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kern="0" dirty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sz="2400" kern="0" dirty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sz="2400" kern="0" dirty="0">
              <a:solidFill>
                <a:srgbClr val="FFFFFF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endParaRPr lang="es-ES" sz="2400" kern="0" dirty="0">
              <a:solidFill>
                <a:srgbClr val="FFFFFF"/>
              </a:solidFill>
              <a:latin typeface="Lucida Calligraphy" panose="03010101010101010101" pitchFamily="66" charset="0"/>
            </a:endParaRPr>
          </a:p>
          <a:p>
            <a:pPr marL="0" indent="0" algn="ctr" eaLnBrk="0" fontAlgn="base" hangingPunct="0">
              <a:spcAft>
                <a:spcPct val="0"/>
              </a:spcAft>
              <a:buNone/>
            </a:pPr>
            <a:r>
              <a:rPr lang="es-ES" sz="2400" kern="0" dirty="0">
                <a:solidFill>
                  <a:srgbClr val="FFFFFF"/>
                </a:solidFill>
                <a:latin typeface="Lucida Calligraphy" panose="03010101010101010101" pitchFamily="66" charset="0"/>
              </a:rPr>
              <a:t>Julieta Castillo Cadena</a:t>
            </a:r>
            <a:endParaRPr lang="es-MX" sz="2400" kern="0" dirty="0">
              <a:solidFill>
                <a:srgbClr val="FFFFFF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589" y="376413"/>
            <a:ext cx="1650254" cy="1725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Resultado de imagen para facultad de ciencias uaemex escud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r="9524"/>
          <a:stretch/>
        </p:blipFill>
        <p:spPr bwMode="auto">
          <a:xfrm>
            <a:off x="534353" y="404852"/>
            <a:ext cx="2052705" cy="166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66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283424" cy="1122481"/>
          </a:xfrm>
        </p:spPr>
        <p:txBody>
          <a:bodyPr/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CONCLUSIONES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2831" y="1825625"/>
            <a:ext cx="11928142" cy="48344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Tienen como objetivo: </a:t>
            </a:r>
          </a:p>
          <a:p>
            <a:pPr marL="0" indent="0">
              <a:buNone/>
            </a:pPr>
            <a:endParaRPr lang="es-MX" sz="3600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Indicar si se respondió o no a la pregunta de investigación que se planteó al inicio del trabajo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Decir si se cumplieron o no los objetivos de investigación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Establecer que hipótesis se aceptaron  y cuáles se rechazaron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Redactarse de forma que se describa lo encontrado puntualmente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lvl="0" indent="0" algn="r">
              <a:buNone/>
            </a:pPr>
            <a:r>
              <a:rPr lang="es-MX" sz="1300" dirty="0">
                <a:solidFill>
                  <a:prstClr val="black"/>
                </a:solidFill>
              </a:rPr>
              <a:t>Juárez </a:t>
            </a:r>
            <a:r>
              <a:rPr lang="es-MX" sz="1300" dirty="0" smtClean="0">
                <a:solidFill>
                  <a:prstClr val="black"/>
                </a:solidFill>
              </a:rPr>
              <a:t>et </a:t>
            </a:r>
            <a:r>
              <a:rPr lang="es-MX" sz="1300" dirty="0">
                <a:solidFill>
                  <a:prstClr val="black"/>
                </a:solidFill>
              </a:rPr>
              <a:t>al. 2014</a:t>
            </a:r>
          </a:p>
          <a:p>
            <a:pPr marL="0" indent="0">
              <a:buNone/>
            </a:pPr>
            <a:endParaRPr lang="es-MX" sz="1300" dirty="0" smtClean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074" name="Picture 2" descr="Resultado de imagen para conclusiones en un proyecto de investigac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192" y="587313"/>
            <a:ext cx="3388426" cy="203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9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ALCANCES Y LIMITACIONES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4967" y="1282890"/>
            <a:ext cx="10848833" cy="48940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Analizar las implicaciones de la investigación en términos de: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Lo que se realizó con facilidad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Que obstáculos se tuvieron en la realización del trabajo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Lo que se cambiaría si se volviera a hacer la investigación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Las recomendaciones que se daría a personas que investigarán sobre el mismo tema.</a:t>
            </a:r>
          </a:p>
          <a:p>
            <a:endParaRPr lang="es-MX" dirty="0"/>
          </a:p>
          <a:p>
            <a:endParaRPr lang="es-MX" dirty="0" smtClean="0"/>
          </a:p>
          <a:p>
            <a:pPr marL="0" indent="0" algn="r">
              <a:buNone/>
            </a:pPr>
            <a:r>
              <a:rPr lang="es-MX" sz="1200" dirty="0">
                <a:solidFill>
                  <a:prstClr val="black"/>
                </a:solidFill>
              </a:rPr>
              <a:t>Juárez </a:t>
            </a:r>
            <a:r>
              <a:rPr lang="es-MX" sz="1200" dirty="0" smtClean="0"/>
              <a:t>et al. 2014</a:t>
            </a:r>
            <a:endParaRPr lang="es-MX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725" y="1201003"/>
            <a:ext cx="2729552" cy="272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90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9651"/>
          </a:xfrm>
        </p:spPr>
        <p:txBody>
          <a:bodyPr/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ALCANCE Y LIMITACIONES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611" y="1692321"/>
            <a:ext cx="9713196" cy="4039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561958" y="1692321"/>
            <a:ext cx="1419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Ejemplo</a:t>
            </a:r>
            <a:endParaRPr lang="es-MX" sz="40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351126" y="6004720"/>
            <a:ext cx="98396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google.com.mx/url?sa=i&amp;rct=j&amp;q=&amp;esrc=s&amp;source=images&amp;cd=&amp;ved=0ahUKEwj8hJip0tHPAhUP3mMKHcpgDk0QjB0IBg&amp;url=https%3A%2F%2Fanibalgoicochea.com%2Fcategory%2Fconsultoria-2%2Fgestion-de-proyectos%2F&amp;psig=AFQjCNEZbrcGIqQVrPGGeKoI44mSct2MNg&amp;ust=1476236740167167</a:t>
            </a:r>
          </a:p>
        </p:txBody>
      </p:sp>
    </p:spTree>
    <p:extLst>
      <p:ext uri="{BB962C8B-B14F-4D97-AF65-F5344CB8AC3E}">
        <p14:creationId xmlns:p14="http://schemas.microsoft.com/office/powerpoint/2010/main" val="10597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sultado de imagen para discusión en un proyecto de investigació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" t="33177" r="1504" b="7587"/>
          <a:stretch/>
        </p:blipFill>
        <p:spPr bwMode="auto">
          <a:xfrm>
            <a:off x="68238" y="1359719"/>
            <a:ext cx="11676004" cy="444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610436" y="590278"/>
            <a:ext cx="93077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GUÍA PARA LA PREPARACIÓN DEL MANUSCRITO</a:t>
            </a:r>
            <a:endParaRPr lang="es-MX" sz="44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14148" y="6180120"/>
            <a:ext cx="112730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google.com.mx/url?sa=i&amp;rct=j&amp;q=&amp;esrc=s&amp;source=images&amp;cd=&amp;ved=0ahUKEwiZqP7Wy9HPAhUdS2MKHQE5BuUQjB0IBg&amp;url=http%3A%2F%2Fwww.monografias.com%2Ftrabajos103%2Fnormas-presentar-trabajo-escrito%2Fnormas-presentar-trabajo-escrito.shtml&amp;psig=AFQjCNFGou8hmnIGNPQi6kjd0KzkmN9M3g&amp;ust=1476235322638690</a:t>
            </a:r>
          </a:p>
        </p:txBody>
      </p:sp>
    </p:spTree>
    <p:extLst>
      <p:ext uri="{BB962C8B-B14F-4D97-AF65-F5344CB8AC3E}">
        <p14:creationId xmlns:p14="http://schemas.microsoft.com/office/powerpoint/2010/main" val="287998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1713931" cy="1040594"/>
          </a:xfrm>
        </p:spPr>
        <p:txBody>
          <a:bodyPr/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TITULO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4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No mas de 12 palabras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4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Delimitar claramente el contenido, las variables y su relación, así como la población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4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Debe ser explicativo por si solo.</a:t>
            </a:r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42" b="9872"/>
          <a:stretch/>
        </p:blipFill>
        <p:spPr bwMode="auto">
          <a:xfrm>
            <a:off x="6461636" y="3411940"/>
            <a:ext cx="5019676" cy="232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44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RESUMEN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Síntesis breve y global, precisa, no evaluativa, coherente, legible y concisa.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Con extensión máxima de palabras determinada por la editorial, por lo general son de 150 a 250 palabras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Palabras clave son la que engloban los principales contenidos del escrito.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Deben ser elegidas considerando los temas de interés específico.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Debe evitarse el uso de artículos y conjunciones. 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112028"/>
            <a:ext cx="49530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996286" y="6273505"/>
            <a:ext cx="105906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>
                <a:latin typeface="Calibri" panose="020F0502020204030204" pitchFamily="34" charset="0"/>
                <a:cs typeface="Angsana New" panose="02020603050405020304" pitchFamily="18" charset="-34"/>
              </a:rPr>
              <a:t>https://www.google.com.mx/url?sa=i&amp;rct=j&amp;q=&amp;esrc=s&amp;source=images&amp;cd=&amp;ved=0ahUKEwiatdbZ2dHPAhVL7mMKHWRjC1kQjB0IBg&amp;url=http%3A%2F%2Fwww.ejemplode.com%2F11-escritos%2F3496-caracteristicas_de_un_resumen.html&amp;psig=AFQjCNHsc6WnTK-8ky_CGiiVViGrpDzyvg&amp;ust=1476239139780837</a:t>
            </a:r>
          </a:p>
        </p:txBody>
      </p:sp>
    </p:spTree>
    <p:extLst>
      <p:ext uri="{BB962C8B-B14F-4D97-AF65-F5344CB8AC3E}">
        <p14:creationId xmlns:p14="http://schemas.microsoft.com/office/powerpoint/2010/main" val="223551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3010469" cy="1026947"/>
          </a:xfrm>
        </p:spPr>
        <p:txBody>
          <a:bodyPr/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INTRODUCCIÓN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119116"/>
            <a:ext cx="10515600" cy="50578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Es la carta de presentación del informe </a:t>
            </a:r>
          </a:p>
          <a:p>
            <a:pPr marL="0" indent="0" algn="ctr">
              <a:buNone/>
            </a:pPr>
            <a:endParaRPr lang="es-MX" sz="4000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Debe contener:</a:t>
            </a:r>
          </a:p>
          <a:p>
            <a:pPr lvl="1"/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Descripción de los antecedentes</a:t>
            </a:r>
          </a:p>
          <a:p>
            <a:pPr lvl="1"/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Teorías</a:t>
            </a:r>
          </a:p>
          <a:p>
            <a:pPr lvl="1"/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Aspectos metodológicos</a:t>
            </a:r>
          </a:p>
          <a:p>
            <a:pPr lvl="1"/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Análisis crítico de las fuentes</a:t>
            </a:r>
          </a:p>
          <a:p>
            <a:pPr lvl="1"/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Dar idea clara de lo que se hizo y por qué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582" y="2325167"/>
            <a:ext cx="320040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14150" y="6112723"/>
            <a:ext cx="112866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 smtClean="0"/>
              <a:t>https://www.google.com.mx/url?sa=i&amp;rct=j&amp;q=&amp;esrc=s&amp;source=images&amp;cd=&amp;cad=rja&amp;uact=8&amp;ved=0ahUKEwi218mJ3dHPAhVDzWMKHbJOCm4QjB0IBg&amp;url=http%3A%2F%2Fluisjmartinezj.freetzi.com%2Fdiseno%2Fintroduccion.html&amp;bvm=bv.135475266,d.cGc&amp;psig=AFQjCNGOf9Zo13M-UwG1hiaMZgY6jtu3GQ&amp;ust=1476239874615510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34486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2232546" cy="835878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MÉTODO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119116"/>
            <a:ext cx="10515600" cy="55273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Describir a los participantes, en humanos: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Decir como se seleccionaron y asignaron a los sujetos,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Tipo de </a:t>
            </a:r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muestreo, </a:t>
            </a:r>
            <a:endParaRPr lang="es-MX" sz="1300" dirty="0" smtClean="0">
              <a:cs typeface="Angsana New" panose="02020603050405020304" pitchFamily="18" charset="-34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Porcentaje de la muestra que participo,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Consentimiento informado y confidencialidad,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Características demográficas (sexo, edad, raza u origen, </a:t>
            </a:r>
            <a:r>
              <a:rPr lang="es-MX" sz="3200" dirty="0" err="1" smtClean="0">
                <a:latin typeface="Angsana New" panose="02020603050405020304" pitchFamily="18" charset="-34"/>
                <a:cs typeface="Angsana New" panose="02020603050405020304" pitchFamily="18" charset="-34"/>
              </a:rPr>
              <a:t>etc</a:t>
            </a: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),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Si hubo deserciones, explicar causas.</a:t>
            </a:r>
          </a:p>
          <a:p>
            <a:pPr marL="457200" lvl="1" indent="0">
              <a:buNone/>
            </a:pPr>
            <a:endParaRPr lang="es-MX" dirty="0" smtClean="0"/>
          </a:p>
          <a:p>
            <a:pPr marL="457200" lvl="1" indent="0">
              <a:buNone/>
            </a:pPr>
            <a:r>
              <a:rPr lang="es-MX" sz="2800" dirty="0" smtClean="0">
                <a:solidFill>
                  <a:prstClr val="black"/>
                </a:solidFill>
              </a:rPr>
              <a:t>				    E</a:t>
            </a: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n animales informar: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es-MX" sz="32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Género, especie, número de animales,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es-MX" sz="32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Sexo, edad, peso, estado fisiológico</a:t>
            </a:r>
          </a:p>
          <a:p>
            <a:pPr marL="0" indent="0">
              <a:buNone/>
            </a:pPr>
            <a:r>
              <a:rPr lang="es-MX" dirty="0" smtClean="0"/>
              <a:t> </a:t>
            </a:r>
          </a:p>
          <a:p>
            <a:pPr marL="0" indent="0">
              <a:buNone/>
            </a:pPr>
            <a:endParaRPr lang="es-MX" sz="1400" dirty="0"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s-MX" sz="1400" dirty="0" smtClean="0">
                <a:cs typeface="Angsana New" panose="02020603050405020304" pitchFamily="18" charset="-34"/>
              </a:rPr>
              <a:t>https</a:t>
            </a:r>
            <a:r>
              <a:rPr lang="es-MX" sz="1400" dirty="0">
                <a:cs typeface="Angsana New" panose="02020603050405020304" pitchFamily="18" charset="-34"/>
              </a:rPr>
              <a:t>://www.google.com.mx/url?sa=i&amp;rct=j&amp;q=&amp;esrc=s&amp;source=images&amp;cd=&amp;cad=rja&amp;uact=8&amp;ved=0ahUKEwjA_piv49PPAhWJKWMKHY6aCywQjB0IBg&amp;url=http%3A%2F%2Fes.slideshare.net%2Fandrearoncallo%2Fobservacion-participante-7824044&amp;psig=AFQjCNFrdE6LBLF0eTiOiewx5zR6pc9j1w&amp;ust=1476310487941185</a:t>
            </a:r>
            <a:endParaRPr lang="es-MX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9" t="10833" r="28678" b="34845"/>
          <a:stretch/>
        </p:blipFill>
        <p:spPr bwMode="auto">
          <a:xfrm>
            <a:off x="2115403" y="3965040"/>
            <a:ext cx="1910686" cy="1641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172" y="1313597"/>
            <a:ext cx="2857500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96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877704" cy="1013299"/>
          </a:xfrm>
        </p:spPr>
        <p:txBody>
          <a:bodyPr/>
          <a:lstStyle/>
          <a:p>
            <a:r>
              <a:rPr lang="es-MX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MÉTODO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838200" y="1296537"/>
            <a:ext cx="10515600" cy="5390866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Mediciones: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36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Descripción de los métodos empleados para la recolección de datos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(cuestionarios escritos, entrevistas, observaciones)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36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      Propiedades psicométricas y biométricas,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       Validez cultural de los instrumentos utilizados</a:t>
            </a:r>
          </a:p>
          <a:p>
            <a:pPr marL="914400" lvl="2" indent="0">
              <a:buNone/>
            </a:pPr>
            <a:endParaRPr lang="es-MX" sz="1300" dirty="0">
              <a:solidFill>
                <a:prstClr val="black"/>
              </a:solidFill>
            </a:endParaRPr>
          </a:p>
          <a:p>
            <a:pPr marL="914400" lvl="2" indent="0">
              <a:buNone/>
            </a:pPr>
            <a:endParaRPr lang="es-MX" sz="1300" dirty="0" smtClean="0">
              <a:solidFill>
                <a:prstClr val="black"/>
              </a:solidFill>
            </a:endParaRPr>
          </a:p>
          <a:p>
            <a:pPr marL="914400" lvl="2" indent="0">
              <a:buNone/>
            </a:pPr>
            <a:r>
              <a:rPr lang="es-MX" sz="1200" dirty="0" smtClean="0">
                <a:solidFill>
                  <a:prstClr val="black"/>
                </a:solidFill>
              </a:rPr>
              <a:t>https</a:t>
            </a:r>
            <a:r>
              <a:rPr lang="es-MX" sz="1200" dirty="0">
                <a:solidFill>
                  <a:prstClr val="black"/>
                </a:solidFill>
              </a:rPr>
              <a:t>://www.google.com.mx/url?sa=i&amp;rct=j&amp;q=&amp;esrc=s&amp;source=images&amp;cd=&amp;cad=rja&amp;uact=8&amp;ved=0ahUKEwjppLGp59PPAhVHw1QKHcCUA5QQjB0IBg&amp;url=https%3A%2F%2Fwww.questionpro.com%2Fblog%2Fes%2Fmuestreo-por-conglomerados%2F&amp;psig=AFQjCNGEGA5mqgeFl8RJQ-zo7EULpC8CYw&amp;ust=1476311480916858</a:t>
            </a:r>
            <a:endParaRPr lang="es-MX" sz="12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es-MX" dirty="0" smtClean="0">
              <a:solidFill>
                <a:prstClr val="black"/>
              </a:solidFill>
            </a:endParaRPr>
          </a:p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553" y="2838734"/>
            <a:ext cx="3705366" cy="247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00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754875" cy="1026947"/>
          </a:xfrm>
        </p:spPr>
        <p:txBody>
          <a:bodyPr>
            <a:normAutofit fontScale="90000"/>
          </a:bodyPr>
          <a:lstStyle/>
          <a:p>
            <a:r>
              <a:rPr lang="es-MX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MÉTODO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2791" y="1023582"/>
            <a:ext cx="10515600" cy="5622877"/>
          </a:xfrm>
        </p:spPr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es-MX" sz="40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Manipulaciones experimentales o intervenciones: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Describir a detalle para que puedan replicarse,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Incluir instrucciones para los participantes,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Formación de grupos,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Manipulaciones experimentales específicas,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Describir la aleatorización y particularidades del diseño.</a:t>
            </a:r>
            <a:r>
              <a:rPr lang="es-MX" dirty="0" smtClean="0">
                <a:solidFill>
                  <a:prstClr val="black"/>
                </a:solidFill>
              </a:rPr>
              <a:t> 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es-MX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es-MX" dirty="0" smtClean="0">
              <a:solidFill>
                <a:prstClr val="black"/>
              </a:solidFill>
            </a:endParaRPr>
          </a:p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34" b="25493"/>
          <a:stretch/>
        </p:blipFill>
        <p:spPr bwMode="auto">
          <a:xfrm>
            <a:off x="8082033" y="1950248"/>
            <a:ext cx="3054540" cy="319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968991" y="6211458"/>
            <a:ext cx="101675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https://www.google.com.mx/url?sa=i&amp;rct=j&amp;q=&amp;esrc=s&amp;source=images&amp;cd=&amp;cad=rja&amp;uact=8&amp;ved=&amp;url=https%3A%2F%2Fwww.almatoys.pt%2Fproducts%2Fcayro-de-luxe-bingo&amp;psig=AFQjCNGEGA5mqgeFl8RJQ-zo7EULpC8CYw&amp;ust=1476311480916858</a:t>
            </a:r>
          </a:p>
        </p:txBody>
      </p:sp>
    </p:spTree>
    <p:extLst>
      <p:ext uri="{BB962C8B-B14F-4D97-AF65-F5344CB8AC3E}">
        <p14:creationId xmlns:p14="http://schemas.microsoft.com/office/powerpoint/2010/main" val="328262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2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563" y="893135"/>
            <a:ext cx="6223590" cy="466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1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1713931" cy="1040594"/>
          </a:xfrm>
        </p:spPr>
        <p:txBody>
          <a:bodyPr/>
          <a:lstStyle/>
          <a:p>
            <a:r>
              <a:rPr lang="es-MX" sz="40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MÉTODO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323833"/>
            <a:ext cx="10515600" cy="536357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Describir los materiales</a:t>
            </a:r>
            <a:r>
              <a:rPr lang="es-MX" sz="36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, </a:t>
            </a:r>
            <a:endParaRPr lang="es-MX" sz="3600" dirty="0" smtClean="0">
              <a:solidFill>
                <a:prstClr val="black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definición </a:t>
            </a:r>
            <a:r>
              <a:rPr lang="es-MX" sz="36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conceptual y operacional de las variables </a:t>
            </a: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empleadas,</a:t>
            </a:r>
            <a:endParaRPr lang="es-MX" sz="3600" dirty="0">
              <a:solidFill>
                <a:prstClr val="black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36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Describir a detalle la manera en que se efectúo el </a:t>
            </a: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estudio,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sz="36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Describir los procedimientos empleados (mencionar las modificaciones hechas).</a:t>
            </a:r>
            <a:endParaRPr lang="es-MX" sz="3600" dirty="0">
              <a:solidFill>
                <a:prstClr val="black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s-MX" sz="1400" dirty="0" smtClean="0"/>
          </a:p>
          <a:p>
            <a:pPr marL="0" indent="0">
              <a:buNone/>
            </a:pPr>
            <a:endParaRPr lang="es-MX" sz="1400" dirty="0" smtClean="0"/>
          </a:p>
          <a:p>
            <a:pPr marL="0" indent="0">
              <a:buNone/>
            </a:pPr>
            <a:endParaRPr lang="es-MX" sz="1400" dirty="0"/>
          </a:p>
          <a:p>
            <a:pPr marL="0" indent="0">
              <a:buNone/>
            </a:pPr>
            <a:r>
              <a:rPr lang="es-MX" sz="1400" dirty="0" smtClean="0"/>
              <a:t>https</a:t>
            </a:r>
            <a:r>
              <a:rPr lang="es-MX" sz="1400" dirty="0"/>
              <a:t>://www.google.com.mx/url?sa=i&amp;rct=j&amp;q=&amp;esrc=s&amp;source=images&amp;cd=&amp;cad=rja&amp;uact=8&amp;ved=0ahUKEwjvvNHC7dPPAhXnr1QKHUcGBVEQjhwIAw&amp;url=https%3A%2F%2Flibroslaboratorio.files.wordpress.com%2F2012%2F07%2Ffuncionamiento-de-un-laboratorio-de-diagnostico-clinico.pdf&amp;psig=AFQjCNFBHBw6-LTsM5BX51n29s1GRXW0LQ&amp;ust=1476313066417679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029" y="320901"/>
            <a:ext cx="2970407" cy="228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19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2696570" cy="1218015"/>
          </a:xfrm>
        </p:spPr>
        <p:txBody>
          <a:bodyPr/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RESULTADOS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364776"/>
            <a:ext cx="10515600" cy="481218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Presentar con suficiente detalle los datos con el propósito de justificar las conclusiones,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Mencionar los datos relevantes, e incluso los que van en contra de lo esperado,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Estadística y análisis de datos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Efectos adversos: en proyectos de intervención es muy importante mencionarlos de manera detallada,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Efectos secundarios en cada grupo de intervención.  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613" y="4239333"/>
            <a:ext cx="2167722" cy="162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916" y="555723"/>
            <a:ext cx="1542837" cy="150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900752" y="5865125"/>
            <a:ext cx="10331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google.com.mx/url?sa=i&amp;rct=j&amp;q=&amp;esrc=s&amp;source=images&amp;cd=&amp;cad=rja&amp;uact=8&amp;ved=0ahUKEwipzvOa8NPPAhUUWWMKHeEHBQUQjhwIBQ&amp;url=http%3A%2F%2Fwww.portaleducativo.net%2Fquinto-basico%2F515%2FTablas-de-frecuencia-y-graficos&amp;psig=AFQjCNHcRnJyPjIVRPZJqLJ62DQxy5sQ8Q&amp;ust=1476313809135160</a:t>
            </a:r>
          </a:p>
        </p:txBody>
      </p:sp>
    </p:spTree>
    <p:extLst>
      <p:ext uri="{BB962C8B-B14F-4D97-AF65-F5344CB8AC3E}">
        <p14:creationId xmlns:p14="http://schemas.microsoft.com/office/powerpoint/2010/main" val="412279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98827" cy="986003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DISCUSIÓN Y CONCLUSIONES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282890"/>
            <a:ext cx="10515600" cy="544545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MX" sz="4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Se examinan, interpretan y califican los resultados,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4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Hacer inferencias y a partir de estas hacer las Conclusiones,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4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Usar similitudes y diferencias con trabajos previos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4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Reconocer limitaciones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4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Proporcionar explicaciones alternativas de los resultados,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4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Establecer:  </a:t>
            </a:r>
          </a:p>
          <a:p>
            <a:pPr lvl="1"/>
            <a:r>
              <a:rPr lang="es-MX" sz="4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¿Cuál es la importancia teórica, clínica o práctica de los resultados? </a:t>
            </a:r>
          </a:p>
          <a:p>
            <a:pPr lvl="1"/>
            <a:r>
              <a:rPr lang="es-MX" sz="4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¿Qué problemas siguen sin resolver?</a:t>
            </a:r>
          </a:p>
          <a:p>
            <a:pPr lvl="1"/>
            <a:r>
              <a:rPr lang="es-MX" sz="4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¿Cuáles surgen a partir de estos descubrimientos?</a:t>
            </a:r>
          </a:p>
          <a:p>
            <a:pPr marL="457200" lvl="1" indent="0">
              <a:buNone/>
            </a:pPr>
            <a:endParaRPr lang="es-MX" sz="3200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457200" lvl="1" indent="0">
              <a:buNone/>
            </a:pPr>
            <a:endParaRPr lang="es-MX" sz="3200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457200" lvl="1" indent="0">
              <a:buNone/>
            </a:pPr>
            <a:r>
              <a:rPr lang="es-MX" sz="1300" dirty="0">
                <a:cs typeface="Angsana New" panose="02020603050405020304" pitchFamily="18" charset="-34"/>
              </a:rPr>
              <a:t>https://www.google.com.mx/url?sa=i&amp;rct=j&amp;q=&amp;esrc=s&amp;source=images&amp;cd=&amp;cad=rja&amp;uact=8&amp;ved=0ahUKEwj085vS9dPPAhUHxmMKHaHHAA0QjhwIBQ&amp;url=http%3A%2F%2Fseminarioiufront2015.blogspot.com%2F2015%2F04%2Fel-problema-de-investigacion.html&amp;psig=AFQjCNE4wZVy3YbDsObJfjNiJlRKXUMKtA&amp;ust=1476315152399526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5621" y="3603243"/>
            <a:ext cx="1857932" cy="248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100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3692857" cy="958708"/>
          </a:xfrm>
        </p:spPr>
        <p:txBody>
          <a:bodyPr/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TABLAS Y FIGURAS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446663"/>
            <a:ext cx="10515600" cy="4730300"/>
          </a:xfrm>
        </p:spPr>
        <p:txBody>
          <a:bodyPr/>
          <a:lstStyle/>
          <a:p>
            <a:pPr marL="0" indent="0">
              <a:buNone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En el informe final: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Ponerlas en la misma página que se mencionan o en una cercana si no es posible incluirlas en la misma.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Numerarlas, considerando desde el inicio del informe.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05" y="3875964"/>
            <a:ext cx="3899681" cy="2230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338" y="3700391"/>
            <a:ext cx="34099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181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6"/>
            <a:ext cx="8769824" cy="1081538"/>
          </a:xfrm>
        </p:spPr>
        <p:txBody>
          <a:bodyPr/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APÉNDICES Y MATERIALES COMPLEMENTARIOS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132764"/>
            <a:ext cx="10515600" cy="56092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39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Apéndices: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Descripción detallada de una pieza de un equipo,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Lista de artículos para hacer un Meta-análisis,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Descripción demográfica de subpoblaciones, etc.</a:t>
            </a:r>
          </a:p>
          <a:p>
            <a:pPr marL="457200" lvl="1" indent="0">
              <a:buNone/>
            </a:pPr>
            <a:endParaRPr lang="es-MX" sz="3600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3200400" lvl="7" indent="0">
              <a:buNone/>
            </a:pPr>
            <a:r>
              <a:rPr lang="es-MX" sz="3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s-MX" sz="39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Materiales Complementarios: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es-MX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Archivos ubicados en sitios de red, 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es-MX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Códigos informáticos extensos,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es-MX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Detalles de modelos matemáticos o informáticos,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es-MX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Clips de audio o video,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es-MX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Tablas de gran formato,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es-MX" sz="34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Protocolos de intervención detallada, etc.</a:t>
            </a:r>
          </a:p>
          <a:p>
            <a:pPr marL="457200" lvl="1" indent="0">
              <a:buNone/>
            </a:pPr>
            <a:endParaRPr lang="es-MX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532" y="1169234"/>
            <a:ext cx="3163934" cy="206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42" y="3699615"/>
            <a:ext cx="3357839" cy="23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756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77286" y="519223"/>
            <a:ext cx="8156352" cy="735419"/>
          </a:xfrm>
        </p:spPr>
        <p:txBody>
          <a:bodyPr>
            <a:normAutofit/>
          </a:bodyPr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RECOMENDACIONES GENERALES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2137" y="1340768"/>
            <a:ext cx="1134129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Redacción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Escrito con fluidez; secuencia y orden lógico de los contenidos y con conexión clara entre los párrafos</a:t>
            </a:r>
          </a:p>
          <a:p>
            <a:pPr marL="457200" lvl="1" indent="0">
              <a:spcBef>
                <a:spcPts val="0"/>
              </a:spcBef>
              <a:buNone/>
            </a:pPr>
            <a:endParaRPr lang="es-MX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No frases excesivamente largas,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Redactar cada oración procurando que cuente con sujeto, verbo y </a:t>
            </a:r>
            <a:r>
              <a:rPr lang="es-MX" sz="32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predicado,,</a:t>
            </a:r>
            <a:endParaRPr lang="es-MX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32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s-MX" sz="3200" dirty="0">
                <a:latin typeface="Angsana New" panose="02020603050405020304" pitchFamily="18" charset="-34"/>
                <a:cs typeface="Angsana New" panose="02020603050405020304" pitchFamily="18" charset="-34"/>
              </a:rPr>
              <a:t>No obviar información, especificar sobre lo que se está hablando y no suponer que se entiende, </a:t>
            </a:r>
          </a:p>
          <a:p>
            <a:pPr marL="457200" lvl="1" indent="0">
              <a:buNone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25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6" t="5463" r="6856" b="8089"/>
          <a:stretch/>
        </p:blipFill>
        <p:spPr bwMode="auto">
          <a:xfrm>
            <a:off x="9416955" y="2333767"/>
            <a:ext cx="2292824" cy="247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86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1202" y="168348"/>
            <a:ext cx="5580416" cy="855234"/>
          </a:xfrm>
        </p:spPr>
        <p:txBody>
          <a:bodyPr>
            <a:normAutofit/>
          </a:bodyPr>
          <a:lstStyle/>
          <a:p>
            <a:r>
              <a:rPr lang="es-MX" sz="4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RECOMENDACIONES GENERALES</a:t>
            </a:r>
            <a:endParaRPr lang="es-MX" sz="40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2513" y="1196753"/>
            <a:ext cx="10836323" cy="5436059"/>
          </a:xfrm>
        </p:spPr>
        <p:txBody>
          <a:bodyPr>
            <a:noAutofit/>
          </a:bodyPr>
          <a:lstStyle/>
          <a:p>
            <a:pPr marL="457200" lvl="1" indent="0">
              <a:spcBef>
                <a:spcPts val="0"/>
              </a:spcBef>
              <a:buNone/>
            </a:pP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Redacción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No ser ambiguo, mantener una elección correcta de los tiempos de los verbos.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No usar palabras innecesarias, no ser reiterativo. 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Utilizar </a:t>
            </a:r>
            <a:r>
              <a:rPr lang="es-MX" sz="3600" i="1" dirty="0">
                <a:latin typeface="Angsana New" panose="02020603050405020304" pitchFamily="18" charset="-34"/>
                <a:cs typeface="Angsana New" panose="02020603050405020304" pitchFamily="18" charset="-34"/>
              </a:rPr>
              <a:t>verbos</a:t>
            </a: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 más que sustantivos abstractos, de lo contrario procurar utilizar sinónimos.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Citar correctamente el género (masculino/femenino) y términos científicos.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26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685" y="214313"/>
            <a:ext cx="2116255" cy="158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6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Título"/>
          <p:cNvSpPr>
            <a:spLocks noGrp="1"/>
          </p:cNvSpPr>
          <p:nvPr>
            <p:ph type="title"/>
          </p:nvPr>
        </p:nvSpPr>
        <p:spPr>
          <a:xfrm>
            <a:off x="796263" y="859466"/>
            <a:ext cx="8028762" cy="767316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RECOMENDACIONES GENERALES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91570" y="1484784"/>
            <a:ext cx="10740788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Formato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M</a:t>
            </a: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antener una correcta jerarquía de títulos.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Párrafo:</a:t>
            </a:r>
            <a:endParaRPr lang="es-MX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s-MX" sz="3200" dirty="0"/>
          </a:p>
          <a:p>
            <a:pPr lvl="1"/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27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5" t="7748" r="1865" b="19264"/>
          <a:stretch/>
        </p:blipFill>
        <p:spPr bwMode="auto">
          <a:xfrm>
            <a:off x="3357349" y="2585807"/>
            <a:ext cx="6428096" cy="376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18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30448" y="533400"/>
            <a:ext cx="8135087" cy="841744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RECOMENDACIONES GENERALES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Diseño de página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Tamaño del papel: Carta </a:t>
            </a: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vertical 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>
                <a:latin typeface="Angsana New" panose="02020603050405020304" pitchFamily="18" charset="-34"/>
                <a:cs typeface="Angsana New" panose="02020603050405020304" pitchFamily="18" charset="-34"/>
              </a:rPr>
              <a:t>Márgenes: superior e inferior: 2.5 cm, izquierdo y derecho: 3 cm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28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655" y="3651985"/>
            <a:ext cx="432435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252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881323" y="710611"/>
            <a:ext cx="5069102" cy="899826"/>
          </a:xfrm>
        </p:spPr>
        <p:txBody>
          <a:bodyPr>
            <a:normAutofit/>
          </a:bodyPr>
          <a:lstStyle/>
          <a:p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RECOMENDACIONES GENERALES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91570" y="1600201"/>
            <a:ext cx="955290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Atender recomendaciones y uso correcto de: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Siglas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Puntuación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Abreviaturas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Signos y caracteres especiales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Uso de números, valores y porcentajes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MX" sz="36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Léxico</a:t>
            </a:r>
            <a:endParaRPr lang="es-MX" sz="36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s-MX" sz="3200" dirty="0"/>
          </a:p>
          <a:p>
            <a:pPr lvl="1"/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29</a:t>
            </a:fld>
            <a:endParaRPr lang="es-MX" dirty="0">
              <a:solidFill>
                <a:srgbClr val="146194">
                  <a:lumMod val="50000"/>
                </a:srgb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6" t="6091" r="3992"/>
          <a:stretch/>
        </p:blipFill>
        <p:spPr bwMode="auto">
          <a:xfrm>
            <a:off x="6619164" y="2019869"/>
            <a:ext cx="5336275" cy="3660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58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3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794459" y="1828630"/>
            <a:ext cx="107999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4400" b="1" i="0" u="none" strike="noStrike" baseline="0" dirty="0" smtClean="0">
                <a:solidFill>
                  <a:srgbClr val="0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Unidad 3. </a:t>
            </a:r>
            <a:r>
              <a:rPr lang="es-MX" sz="4400" b="0" i="0" u="none" strike="noStrike" baseline="0" dirty="0" smtClean="0">
                <a:solidFill>
                  <a:srgbClr val="0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Informe escrito (parcial y final) 	</a:t>
            </a:r>
          </a:p>
          <a:p>
            <a:r>
              <a:rPr lang="es-MX" sz="4400" b="0" i="0" u="none" strike="noStrike" baseline="0" dirty="0" smtClean="0">
                <a:solidFill>
                  <a:srgbClr val="0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</a:p>
          <a:p>
            <a:r>
              <a:rPr lang="es-MX" sz="4400" b="0" i="0" u="none" strike="noStrike" baseline="0" dirty="0" smtClean="0">
                <a:solidFill>
                  <a:srgbClr val="0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3.1. Redacción de un informe científico </a:t>
            </a:r>
          </a:p>
          <a:p>
            <a:endParaRPr lang="es-MX" sz="4400" b="0" i="0" u="none" strike="noStrike" baseline="0" dirty="0" smtClean="0">
              <a:solidFill>
                <a:srgbClr val="000000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r>
              <a:rPr lang="es-MX" sz="4400" b="0" i="0" u="none" strike="noStrike" baseline="0" dirty="0" smtClean="0">
                <a:solidFill>
                  <a:srgbClr val="0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3.2. Redacción de un ensayo científico 	</a:t>
            </a:r>
          </a:p>
        </p:txBody>
      </p:sp>
    </p:spTree>
    <p:extLst>
      <p:ext uri="{BB962C8B-B14F-4D97-AF65-F5344CB8AC3E}">
        <p14:creationId xmlns:p14="http://schemas.microsoft.com/office/powerpoint/2010/main" val="132279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30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pic>
        <p:nvPicPr>
          <p:cNvPr id="7170" name="Picture 2" descr="http://img.scoop.it/T8zU_SwA3SrA9HFs8WGqKzl72eJkfbmt4t8yenImKBVaiQDB_Rd1H6kmuBWtceB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337" y="967853"/>
            <a:ext cx="5431809" cy="543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6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860058" y="370367"/>
            <a:ext cx="3722576" cy="724786"/>
          </a:xfrm>
        </p:spPr>
        <p:txBody>
          <a:bodyPr>
            <a:normAutofit/>
          </a:bodyPr>
          <a:lstStyle/>
          <a:p>
            <a:pPr algn="l"/>
            <a:r>
              <a:rPr lang="es-ES" sz="3600" dirty="0"/>
              <a:t>Referencias</a:t>
            </a:r>
            <a:endParaRPr lang="es-MX" sz="36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395785" y="955343"/>
            <a:ext cx="11204812" cy="5642009"/>
          </a:xfrm>
        </p:spPr>
        <p:txBody>
          <a:bodyPr>
            <a:normAutofit lnSpcReduction="10000"/>
          </a:bodyPr>
          <a:lstStyle/>
          <a:p>
            <a:pPr lvl="0" defTabSz="45720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es-ES" sz="1500" dirty="0">
                <a:cs typeface="Angsana New" panose="02020603050405020304" pitchFamily="18" charset="-34"/>
              </a:rPr>
              <a:t>Juárez García Francisco, López Bárcenas Joaquín, Salinas Mendoza Verónica. Apuntes para la investigación en salud. Primera edición. Editorial UNAM, México, 2014. </a:t>
            </a:r>
          </a:p>
          <a:p>
            <a:r>
              <a:rPr lang="es-ES" sz="1500" dirty="0" smtClean="0"/>
              <a:t>Hernández </a:t>
            </a:r>
            <a:r>
              <a:rPr lang="es-ES" sz="1500" dirty="0"/>
              <a:t>-Sampieri R, Fernández-Collado C, Baptista-Lucio P. Metodología de la investigación. Tercera Edición, McGraw-Hill,2003.   </a:t>
            </a:r>
            <a:endParaRPr lang="es-ES" sz="1500" dirty="0" smtClean="0"/>
          </a:p>
          <a:p>
            <a:r>
              <a:rPr lang="es-ES" sz="1500" dirty="0"/>
              <a:t>https://www.google.com.mx/url?sa=i&amp;rct=j&amp;q=&amp;esrc=s&amp;source=images&amp;cd=&amp;</a:t>
            </a:r>
            <a:r>
              <a:rPr lang="es-ES" sz="1500" dirty="0" smtClean="0"/>
              <a:t>ved=0ahUKEwiZqP7Wy9HPAhUdS2MKHQE5BuUQjB0IBg&amp;url=http%3A%2F%2Fwww.monografias.com%2Ftrabajos103%2Fnormas-presentar-trabajo-escrito%2Fnormas-presentar-trabajo-escrito.shtml&amp;psig=AFQjCNFGou8hmnIGNPQi6kjd0KzkmN9M3g&amp;ust=1476235322638690.</a:t>
            </a:r>
          </a:p>
          <a:p>
            <a:r>
              <a:rPr lang="es-ES" sz="1500" dirty="0"/>
              <a:t>https://www.google.com.mx/url?sa=i&amp;rct=j&amp;q=&amp;esrc=s&amp;source=images&amp;cd=&amp;</a:t>
            </a:r>
            <a:r>
              <a:rPr lang="es-ES" sz="1500" dirty="0" smtClean="0"/>
              <a:t>ved=0ahUKEwj8hJip0tHPAhUP3mMKHcpgDk0QjB0IBg&amp;url=https%3A%2F%2Fanibalgoicochea.com%2Fcategory%2Fconsultoria-2%2Fgestion-de-proyectos%2F&amp;psig=AFQjCNEZbrcGIqQVrPGGeKoI44mSct2MNg&amp;ust=1476236740167167</a:t>
            </a:r>
          </a:p>
          <a:p>
            <a:r>
              <a:rPr lang="es-ES" sz="1500" dirty="0"/>
              <a:t>https://www.google.com.mx/url?sa=i&amp;rct=j&amp;q=&amp;esrc=s&amp;source=images&amp;cd=&amp;</a:t>
            </a:r>
            <a:r>
              <a:rPr lang="es-ES" sz="1500" dirty="0" smtClean="0"/>
              <a:t>ved=0ahUKEwiatdbZ2dHPAhVL7mMKHWRjC1kQjB0IBg&amp;url=http%3A%2F%2Fwww.ejemplode.com%2F11-escritos%2F3496-caracteristicas_de_un_resumen.html&amp;psig=AFQjCNHsc6WnTK-8ky_CGiiVViGrpDzyvg&amp;ust=1476239139780837.</a:t>
            </a:r>
          </a:p>
          <a:p>
            <a:r>
              <a:rPr lang="es-ES" sz="1500" dirty="0"/>
              <a:t>https://www.google.com.mx/url?sa=i&amp;rct=j&amp;q=&amp;esrc=s&amp;source=images&amp;cd=&amp;cad=rja&amp;uact=8&amp;ved=0ahUKEwi218mJ3dHPAhVDzWMKHbJOCm4QjB0IBg&amp;url=http%3A%2F%2Fluisjmartinezj.freetzi.com%2Fdiseno%2Fintroduccion.html&amp;bvm=bv.135475266,d.cGc&amp;psig=AFQjCNGOf9Zo13M-UwG1hiaMZgY6jtu3GQ&amp;ust=1476239874615510</a:t>
            </a:r>
          </a:p>
          <a:p>
            <a:r>
              <a:rPr lang="es-ES" sz="1500" dirty="0" smtClean="0">
                <a:hlinkClick r:id="rId2"/>
              </a:rPr>
              <a:t>http</a:t>
            </a:r>
            <a:r>
              <a:rPr lang="es-ES" sz="1500" dirty="0">
                <a:hlinkClick r:id="rId2"/>
              </a:rPr>
              <a:t>://www.ecured.cu/index.php/Marco_Te%C3%B3rico</a:t>
            </a:r>
            <a:r>
              <a:rPr lang="es-ES" sz="1500" dirty="0"/>
              <a:t> </a:t>
            </a:r>
          </a:p>
          <a:p>
            <a:r>
              <a:rPr lang="es-ES" sz="1500" dirty="0">
                <a:hlinkClick r:id="rId3"/>
              </a:rPr>
              <a:t>http://es.slideshare.net/CarlaPineda/diapositivas-defensa-tesis-desi-neri</a:t>
            </a:r>
            <a:r>
              <a:rPr lang="es-ES" sz="1500" dirty="0"/>
              <a:t> </a:t>
            </a:r>
          </a:p>
          <a:p>
            <a:r>
              <a:rPr lang="es-ES" sz="1500" dirty="0">
                <a:hlinkClick r:id="rId4"/>
              </a:rPr>
              <a:t>https://www.google.com.mx/search?q=imagenes+sobre+metodologia+dela+investigacion&amp;espv=2&amp;biw=1600&amp;bih=799&amp;site=webhp&amp;tbm</a:t>
            </a:r>
            <a:r>
              <a:rPr lang="es-ES" sz="1500" dirty="0"/>
              <a:t> </a:t>
            </a:r>
          </a:p>
          <a:p>
            <a:r>
              <a:rPr lang="es-ES" sz="1500" dirty="0">
                <a:hlinkClick r:id="rId5"/>
              </a:rPr>
              <a:t>https://sites.google.com/site/fundamentoslopezsanchezzulema/unidad-3---herramientas-de-comunicacion-oral-y-escrita-en-la-investigacion/3-4</a:t>
            </a:r>
            <a:r>
              <a:rPr lang="es-ES" sz="1500" dirty="0"/>
              <a:t> </a:t>
            </a:r>
          </a:p>
          <a:p>
            <a:r>
              <a:rPr lang="es-ES" sz="1500" dirty="0">
                <a:hlinkClick r:id="rId6"/>
              </a:rPr>
              <a:t>http://es.slideshare.net/AlfredoNevrez/presentacion-protocolo-tesis</a:t>
            </a:r>
            <a:r>
              <a:rPr lang="es-ES" sz="1500" dirty="0"/>
              <a:t> 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88640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75866"/>
          </a:xfrm>
        </p:spPr>
        <p:txBody>
          <a:bodyPr>
            <a:normAutofit/>
          </a:bodyPr>
          <a:lstStyle/>
          <a:p>
            <a:r>
              <a:rPr lang="es-MX" b="1" dirty="0">
                <a:solidFill>
                  <a:srgbClr val="000000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  <a:t>Objetivo: </a:t>
            </a:r>
            <a:r>
              <a:rPr lang="es-MX" b="1" dirty="0" smtClean="0">
                <a:solidFill>
                  <a:srgbClr val="000000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  <a:t/>
            </a:r>
            <a:br>
              <a:rPr lang="es-MX" b="1" dirty="0" smtClean="0">
                <a:solidFill>
                  <a:srgbClr val="000000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</a:br>
            <a:r>
              <a:rPr lang="es-MX" b="1" dirty="0" smtClean="0">
                <a:solidFill>
                  <a:srgbClr val="000000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  <a:t>Elaborar </a:t>
            </a:r>
            <a:r>
              <a:rPr lang="es-MX" b="1" dirty="0">
                <a:solidFill>
                  <a:srgbClr val="000000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  <a:t>un informe escrito para dar a conocer los resultados de su proyecto de </a:t>
            </a:r>
            <a:r>
              <a:rPr lang="es-MX" b="1" dirty="0" smtClean="0">
                <a:solidFill>
                  <a:srgbClr val="000000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  <a:t>investigación.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6943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"/>
            <a:ext cx="12620625" cy="67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36477" y="6209437"/>
            <a:ext cx="10658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google.com.mx/url?sa=i&amp;rct=j&amp;q=&amp;esrc=s&amp;source=images&amp;cd=&amp;cad=rja&amp;uact=8&amp;ved=&amp;url=http%3A%2F%2Fcmapspublic.ihmc.us%2Frid%3D1HGWTMJ4D-1LDLGW9-D46%2FEscritura%2520acad%25C3%25A9mica.cmap&amp;psig=AFQjCNER4MJBfugGis_mmaPJjOMH2IRMtw&amp;ust=1476318401326319</a:t>
            </a:r>
          </a:p>
        </p:txBody>
      </p:sp>
    </p:spTree>
    <p:extLst>
      <p:ext uri="{BB962C8B-B14F-4D97-AF65-F5344CB8AC3E}">
        <p14:creationId xmlns:p14="http://schemas.microsoft.com/office/powerpoint/2010/main" val="373884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0"/>
          <a:stretch/>
        </p:blipFill>
        <p:spPr bwMode="auto">
          <a:xfrm>
            <a:off x="1524000" y="193427"/>
            <a:ext cx="8561696" cy="6202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09432" y="6396335"/>
            <a:ext cx="112321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https://www.google.com.mx/url?sa=i&amp;rct=j&amp;q=&amp;esrc=s&amp;source=images&amp;cd=&amp;ved=0ahUKEwjO7N3egdTPAhUO62MKHdZ5CqYQjhwIBQ&amp;url=http%3A%2F%2Fslideplayer.es%2Fslide%2F1628035%2F&amp;psig=AFQjCNER4MJBfugGis_mmaPJjOMH2IRMtw&amp;ust=1476318401326319</a:t>
            </a:r>
          </a:p>
        </p:txBody>
      </p:sp>
    </p:spTree>
    <p:extLst>
      <p:ext uri="{BB962C8B-B14F-4D97-AF65-F5344CB8AC3E}">
        <p14:creationId xmlns:p14="http://schemas.microsoft.com/office/powerpoint/2010/main" val="32298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b="1" dirty="0"/>
          </a:p>
          <a:p>
            <a:pPr marL="0" indent="0">
              <a:buNone/>
            </a:pPr>
            <a:r>
              <a:rPr lang="es-MX" b="1" dirty="0" smtClean="0"/>
              <a:t>	</a:t>
            </a:r>
            <a:r>
              <a:rPr lang="es-MX" sz="40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Como escribir el informe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857FA-1BEB-4C9D-BF6B-4DF98585D7C5}" type="slidenum">
              <a:rPr lang="es-MX" smtClean="0">
                <a:solidFill>
                  <a:srgbClr val="146194">
                    <a:lumMod val="50000"/>
                  </a:srgbClr>
                </a:solidFill>
              </a:rPr>
              <a:pPr/>
              <a:t>7</a:t>
            </a:fld>
            <a:endParaRPr lang="es-MX">
              <a:solidFill>
                <a:srgbClr val="146194">
                  <a:lumMod val="50000"/>
                </a:srgbClr>
              </a:solidFill>
            </a:endParaRPr>
          </a:p>
        </p:txBody>
      </p:sp>
      <p:pic>
        <p:nvPicPr>
          <p:cNvPr id="8194" name="Picture 2" descr="http://images.locanto.com.mx/1187945696/TESIS-TESINA-PROTOCOLOS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856" y="3373498"/>
            <a:ext cx="3096344" cy="236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37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105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ELABORACIÓN DEL INFORME DE INVESTIGACIÓN</a:t>
            </a:r>
            <a:endParaRPr lang="es-MX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069" y="1078173"/>
            <a:ext cx="11518710" cy="551369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s-MX" sz="111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Previo a la elaboración del informe:</a:t>
            </a:r>
          </a:p>
          <a:p>
            <a:pPr marL="0" indent="0">
              <a:buNone/>
            </a:pPr>
            <a:r>
              <a:rPr lang="es-MX" sz="9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					Al final de la investigación y cuando los datos han sido analizados hay que proceder a relacionarlos con el conocimiento que se encuentra ya descrito. </a:t>
            </a:r>
            <a:endParaRPr lang="es-MX" sz="9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s-MX" sz="9800" dirty="0" smtClean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s-MX" sz="9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Realizar:</a:t>
            </a:r>
          </a:p>
          <a:p>
            <a:pPr>
              <a:buBlip>
                <a:blip r:embed="rId2"/>
              </a:buBlip>
            </a:pPr>
            <a:r>
              <a:rPr lang="es-MX" sz="9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	Discusión</a:t>
            </a:r>
          </a:p>
          <a:p>
            <a:pPr>
              <a:buBlip>
                <a:blip r:embed="rId2"/>
              </a:buBlip>
            </a:pPr>
            <a:r>
              <a:rPr lang="es-MX" sz="9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	Conclusiones</a:t>
            </a:r>
          </a:p>
          <a:p>
            <a:pPr>
              <a:buBlip>
                <a:blip r:embed="rId2"/>
              </a:buBlip>
            </a:pPr>
            <a:r>
              <a:rPr lang="es-MX" sz="9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	Alcances y limitaciones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lvl="0" indent="0" algn="r">
              <a:buNone/>
            </a:pPr>
            <a:r>
              <a:rPr lang="es-MX" sz="3700" dirty="0" smtClean="0">
                <a:solidFill>
                  <a:prstClr val="black"/>
                </a:solidFill>
              </a:rPr>
              <a:t>Juárez et </a:t>
            </a:r>
            <a:r>
              <a:rPr lang="es-MX" sz="3700" dirty="0">
                <a:solidFill>
                  <a:prstClr val="black"/>
                </a:solidFill>
              </a:rPr>
              <a:t>al. 2014</a:t>
            </a:r>
          </a:p>
          <a:p>
            <a:pPr marL="0" indent="0" algn="r">
              <a:buNone/>
            </a:pPr>
            <a:endParaRPr lang="es-MX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630" y="2874985"/>
            <a:ext cx="3379953" cy="333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2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3146946" cy="767639"/>
          </a:xfrm>
        </p:spPr>
        <p:txBody>
          <a:bodyPr>
            <a:normAutofit fontScale="90000"/>
          </a:bodyPr>
          <a:lstStyle/>
          <a:p>
            <a:r>
              <a:rPr lang="es-MX" sz="2800" dirty="0" smtClean="0">
                <a:solidFill>
                  <a:prstClr val="black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  <a:t/>
            </a:r>
            <a:br>
              <a:rPr lang="es-MX" sz="2800" dirty="0" smtClean="0">
                <a:solidFill>
                  <a:prstClr val="black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</a:br>
            <a:r>
              <a:rPr lang="es-MX" sz="4000" dirty="0" smtClean="0">
                <a:solidFill>
                  <a:prstClr val="black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  <a:t>DISCUSIÓN</a:t>
            </a:r>
            <a:br>
              <a:rPr lang="es-MX" sz="4000" dirty="0" smtClean="0">
                <a:solidFill>
                  <a:prstClr val="black"/>
                </a:solidFill>
                <a:latin typeface="Angsana New" panose="02020603050405020304" pitchFamily="18" charset="-34"/>
                <a:ea typeface="+mn-ea"/>
                <a:cs typeface="Angsana New" panose="02020603050405020304" pitchFamily="18" charset="-34"/>
              </a:rPr>
            </a:br>
            <a:endParaRPr lang="es-MX" sz="40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82137" y="764275"/>
            <a:ext cx="10971663" cy="5895832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endParaRPr lang="es-MX" sz="3900" dirty="0" smtClean="0">
              <a:solidFill>
                <a:prstClr val="black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lvl="0" indent="0">
              <a:buNone/>
            </a:pPr>
            <a:r>
              <a:rPr lang="es-MX" sz="39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Relacionar </a:t>
            </a:r>
            <a:r>
              <a:rPr lang="es-MX" sz="39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lo encontrado en el trabajo actual con lo que sustenta la teoría:</a:t>
            </a:r>
          </a:p>
          <a:p>
            <a:pPr lv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sz="39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Explicar lo que coincide con la teoría: ej. </a:t>
            </a:r>
            <a:r>
              <a:rPr lang="es-MX" sz="3900" i="1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Como afirma</a:t>
            </a:r>
            <a:r>
              <a:rPr lang="es-MX" sz="39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…, </a:t>
            </a:r>
            <a:r>
              <a:rPr lang="es-MX" sz="3900" i="1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de acuerdo con.., los resultados encontrados coinciden con </a:t>
            </a:r>
            <a:r>
              <a:rPr lang="es-MX" sz="39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…</a:t>
            </a:r>
          </a:p>
          <a:p>
            <a:pPr lv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sz="39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Justificar </a:t>
            </a:r>
            <a:r>
              <a:rPr lang="es-MX" sz="39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lo que no coincide con la teoría: ej. </a:t>
            </a:r>
            <a:r>
              <a:rPr lang="es-MX" sz="3900" i="1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Contrario a lo encontrado por…., los resultados encontrados no concuerdan con.., </a:t>
            </a:r>
            <a:endParaRPr lang="es-MX" sz="7200" i="1" dirty="0">
              <a:solidFill>
                <a:prstClr val="black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lvl="0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s-MX" sz="3900" dirty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No omitir información, ya que cualquiera de las anteriores tiene la misma importancia</a:t>
            </a:r>
            <a:r>
              <a:rPr lang="es-MX" sz="3900" dirty="0" smtClean="0">
                <a:solidFill>
                  <a:prstClr val="black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.</a:t>
            </a:r>
          </a:p>
          <a:p>
            <a:pPr lvl="0" algn="r">
              <a:lnSpc>
                <a:spcPct val="160000"/>
              </a:lnSpc>
              <a:buFont typeface="Wingdings" panose="05000000000000000000" pitchFamily="2" charset="2"/>
              <a:buChar char="Ø"/>
            </a:pPr>
            <a:endParaRPr lang="es-MX" dirty="0" smtClean="0">
              <a:solidFill>
                <a:prstClr val="black"/>
              </a:solidFill>
            </a:endParaRPr>
          </a:p>
          <a:p>
            <a:pPr marL="0" lvl="0" indent="0" algn="r">
              <a:buNone/>
            </a:pPr>
            <a:endParaRPr lang="es-MX" dirty="0">
              <a:solidFill>
                <a:prstClr val="black"/>
              </a:solidFill>
            </a:endParaRPr>
          </a:p>
          <a:p>
            <a:pPr marL="0" lvl="0" indent="0" algn="r">
              <a:buNone/>
            </a:pPr>
            <a:r>
              <a:rPr lang="es-MX" sz="1200" dirty="0" smtClean="0">
                <a:solidFill>
                  <a:prstClr val="black"/>
                </a:solidFill>
              </a:rPr>
              <a:t>Juárez et </a:t>
            </a:r>
            <a:r>
              <a:rPr lang="es-MX" sz="1200" dirty="0">
                <a:solidFill>
                  <a:prstClr val="black"/>
                </a:solidFill>
              </a:rPr>
              <a:t>al. 2014</a:t>
            </a:r>
          </a:p>
          <a:p>
            <a:pPr lvl="0"/>
            <a:endParaRPr lang="es-MX" dirty="0">
              <a:solidFill>
                <a:prstClr val="black"/>
              </a:solidFill>
            </a:endParaRPr>
          </a:p>
          <a:p>
            <a:pPr lvl="0"/>
            <a:endParaRPr lang="es-MX" dirty="0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6721" y="2540758"/>
            <a:ext cx="1522365" cy="203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73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1066</Words>
  <Application>Microsoft Office PowerPoint</Application>
  <PresentationFormat>Personalizado</PresentationFormat>
  <Paragraphs>231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Universidad Autónoma del Estado de México</vt:lpstr>
      <vt:lpstr>Presentación de PowerPoint</vt:lpstr>
      <vt:lpstr>Presentación de PowerPoint</vt:lpstr>
      <vt:lpstr>Objetivo:  Elaborar un informe escrito para dar a conocer los resultados de su proyecto de investigación.</vt:lpstr>
      <vt:lpstr>Presentación de PowerPoint</vt:lpstr>
      <vt:lpstr>Presentación de PowerPoint</vt:lpstr>
      <vt:lpstr>Presentación de PowerPoint</vt:lpstr>
      <vt:lpstr>ELABORACIÓN DEL INFORME DE INVESTIGACIÓN</vt:lpstr>
      <vt:lpstr> DISCUSIÓN </vt:lpstr>
      <vt:lpstr>CONCLUSIONES</vt:lpstr>
      <vt:lpstr>ALCANCES Y LIMITACIONES</vt:lpstr>
      <vt:lpstr>ALCANCE Y LIMITACIONES</vt:lpstr>
      <vt:lpstr>Presentación de PowerPoint</vt:lpstr>
      <vt:lpstr>TITULO</vt:lpstr>
      <vt:lpstr>RESUMEN</vt:lpstr>
      <vt:lpstr>INTRODUCCIÓN</vt:lpstr>
      <vt:lpstr>MÉTODO</vt:lpstr>
      <vt:lpstr>MÉTODO</vt:lpstr>
      <vt:lpstr>MÉTODO</vt:lpstr>
      <vt:lpstr>MÉTODO</vt:lpstr>
      <vt:lpstr>RESULTADOS</vt:lpstr>
      <vt:lpstr>DISCUSIÓN Y CONCLUSIONES</vt:lpstr>
      <vt:lpstr>TABLAS Y FIGURAS</vt:lpstr>
      <vt:lpstr>APÉNDICES Y MATERIALES COMPLEMENTARIOS</vt:lpstr>
      <vt:lpstr>RECOMENDACIONES GENERALES</vt:lpstr>
      <vt:lpstr>RECOMENDACIONES GENERALES</vt:lpstr>
      <vt:lpstr>RECOMENDACIONES GENERALES</vt:lpstr>
      <vt:lpstr>RECOMENDACIONES GENERALES</vt:lpstr>
      <vt:lpstr>RECOMENDACIONES GENERALES</vt:lpstr>
      <vt:lpstr>Presentación de PowerPoint</vt:lpstr>
      <vt:lpstr>Referencias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Fam Perez Castillo</cp:lastModifiedBy>
  <cp:revision>44</cp:revision>
  <dcterms:created xsi:type="dcterms:W3CDTF">2016-10-10T19:57:23Z</dcterms:created>
  <dcterms:modified xsi:type="dcterms:W3CDTF">2016-10-12T00:56:09Z</dcterms:modified>
</cp:coreProperties>
</file>