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  <p:sldMasterId id="2147483780" r:id="rId2"/>
  </p:sldMasterIdLst>
  <p:sldIdLst>
    <p:sldId id="385" r:id="rId3"/>
    <p:sldId id="386" r:id="rId4"/>
    <p:sldId id="387" r:id="rId5"/>
    <p:sldId id="388" r:id="rId6"/>
    <p:sldId id="389" r:id="rId7"/>
    <p:sldId id="322" r:id="rId8"/>
    <p:sldId id="323" r:id="rId9"/>
    <p:sldId id="300" r:id="rId10"/>
    <p:sldId id="301" r:id="rId11"/>
    <p:sldId id="302" r:id="rId12"/>
    <p:sldId id="303" r:id="rId13"/>
    <p:sldId id="304" r:id="rId14"/>
    <p:sldId id="338" r:id="rId15"/>
    <p:sldId id="305" r:id="rId16"/>
    <p:sldId id="307" r:id="rId17"/>
    <p:sldId id="308" r:id="rId18"/>
    <p:sldId id="310" r:id="rId19"/>
    <p:sldId id="312" r:id="rId20"/>
    <p:sldId id="346" r:id="rId21"/>
    <p:sldId id="321" r:id="rId22"/>
    <p:sldId id="324" r:id="rId23"/>
    <p:sldId id="329" r:id="rId24"/>
    <p:sldId id="344" r:id="rId25"/>
    <p:sldId id="345" r:id="rId26"/>
    <p:sldId id="361" r:id="rId27"/>
    <p:sldId id="363" r:id="rId28"/>
    <p:sldId id="364" r:id="rId29"/>
    <p:sldId id="365" r:id="rId30"/>
    <p:sldId id="366" r:id="rId31"/>
    <p:sldId id="392" r:id="rId32"/>
    <p:sldId id="391" r:id="rId3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60" y="3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16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4048E-BE12-4371-B8F3-E3BB98BE206B}" type="datetimeFigureOut">
              <a:rPr lang="es-ES" smtClean="0"/>
              <a:t>12/10/2016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904D5-B0FA-44ED-8CAD-31B05183D1AA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4048E-BE12-4371-B8F3-E3BB98BE206B}" type="datetimeFigureOut">
              <a:rPr lang="es-ES" smtClean="0"/>
              <a:t>12/10/2016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904D5-B0FA-44ED-8CAD-31B05183D1AA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4048E-BE12-4371-B8F3-E3BB98BE206B}" type="datetimeFigureOut">
              <a:rPr lang="es-ES" smtClean="0"/>
              <a:t>12/10/2016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904D5-B0FA-44ED-8CAD-31B05183D1AA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12522-1D62-4487-9AB4-7A212D1EE913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12/10/2016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156E-6749-492A-9E05-C2B3BC8B0D1E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4172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12522-1D62-4487-9AB4-7A212D1EE913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12/10/2016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156E-6749-492A-9E05-C2B3BC8B0D1E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4808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12522-1D62-4487-9AB4-7A212D1EE913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12/10/2016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156E-6749-492A-9E05-C2B3BC8B0D1E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7550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12522-1D62-4487-9AB4-7A212D1EE913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12/10/2016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156E-6749-492A-9E05-C2B3BC8B0D1E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0389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12522-1D62-4487-9AB4-7A212D1EE913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12/10/2016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156E-6749-492A-9E05-C2B3BC8B0D1E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8074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12522-1D62-4487-9AB4-7A212D1EE913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12/10/2016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156E-6749-492A-9E05-C2B3BC8B0D1E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3112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12522-1D62-4487-9AB4-7A212D1EE913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12/10/2016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156E-6749-492A-9E05-C2B3BC8B0D1E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1189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12522-1D62-4487-9AB4-7A212D1EE913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12/10/2016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156E-6749-492A-9E05-C2B3BC8B0D1E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836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4048E-BE12-4371-B8F3-E3BB98BE206B}" type="datetimeFigureOut">
              <a:rPr lang="es-ES" smtClean="0"/>
              <a:t>12/10/2016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904D5-B0FA-44ED-8CAD-31B05183D1AA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12522-1D62-4487-9AB4-7A212D1EE913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12/10/2016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156E-6749-492A-9E05-C2B3BC8B0D1E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8332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12522-1D62-4487-9AB4-7A212D1EE913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12/10/2016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156E-6749-492A-9E05-C2B3BC8B0D1E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1926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12522-1D62-4487-9AB4-7A212D1EE913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12/10/2016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156E-6749-492A-9E05-C2B3BC8B0D1E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845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4048E-BE12-4371-B8F3-E3BB98BE206B}" type="datetimeFigureOut">
              <a:rPr lang="es-ES" smtClean="0"/>
              <a:t>12/10/2016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904D5-B0FA-44ED-8CAD-31B05183D1AA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4048E-BE12-4371-B8F3-E3BB98BE206B}" type="datetimeFigureOut">
              <a:rPr lang="es-ES" smtClean="0"/>
              <a:t>12/10/2016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904D5-B0FA-44ED-8CAD-31B05183D1AA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4048E-BE12-4371-B8F3-E3BB98BE206B}" type="datetimeFigureOut">
              <a:rPr lang="es-ES" smtClean="0"/>
              <a:t>12/10/2016</a:t>
            </a:fld>
            <a:endParaRPr lang="es-E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904D5-B0FA-44ED-8CAD-31B05183D1AA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4048E-BE12-4371-B8F3-E3BB98BE206B}" type="datetimeFigureOut">
              <a:rPr lang="es-ES" smtClean="0"/>
              <a:t>12/10/2016</a:t>
            </a:fld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904D5-B0FA-44ED-8CAD-31B05183D1AA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4048E-BE12-4371-B8F3-E3BB98BE206B}" type="datetimeFigureOut">
              <a:rPr lang="es-ES" smtClean="0"/>
              <a:t>12/10/2016</a:t>
            </a:fld>
            <a:endParaRPr lang="es-E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904D5-B0FA-44ED-8CAD-31B05183D1AA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4048E-BE12-4371-B8F3-E3BB98BE206B}" type="datetimeFigureOut">
              <a:rPr lang="es-ES" smtClean="0"/>
              <a:t>12/10/2016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904D5-B0FA-44ED-8CAD-31B05183D1AA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4048E-BE12-4371-B8F3-E3BB98BE206B}" type="datetimeFigureOut">
              <a:rPr lang="es-ES" smtClean="0"/>
              <a:t>12/10/2016</a:t>
            </a:fld>
            <a:endParaRPr lang="es-E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E904D5-B0FA-44ED-8CAD-31B05183D1AA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9FE904D5-B0FA-44ED-8CAD-31B05183D1AA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604048E-BE12-4371-B8F3-E3BB98BE206B}" type="datetimeFigureOut">
              <a:rPr lang="es-ES" smtClean="0"/>
              <a:t>12/10/2016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F12522-1D62-4487-9AB4-7A212D1EE913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12/10/2016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C3156E-6749-492A-9E05-C2B3BC8B0D1E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378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619671" y="321975"/>
            <a:ext cx="7056785" cy="802770"/>
          </a:xfrm>
        </p:spPr>
        <p:txBody>
          <a:bodyPr>
            <a:normAutofit fontScale="90000"/>
          </a:bodyPr>
          <a:lstStyle/>
          <a:p>
            <a:r>
              <a:rPr lang="es-MX" sz="3200" dirty="0" smtClean="0"/>
              <a:t>Universidad Autónoma del Estado de México </a:t>
            </a:r>
            <a:endParaRPr lang="es-MX" sz="32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506760"/>
            <a:ext cx="1512168" cy="1524000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1547665" y="1268760"/>
            <a:ext cx="7186936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prstClr val="black"/>
                </a:solidFill>
              </a:rPr>
              <a:t>Centro universitario UAEM ECATEPEC </a:t>
            </a:r>
          </a:p>
          <a:p>
            <a:pPr algn="ctr"/>
            <a:r>
              <a:rPr lang="es-MX" sz="2400" dirty="0" smtClean="0">
                <a:solidFill>
                  <a:prstClr val="black"/>
                </a:solidFill>
              </a:rPr>
              <a:t>INFORMÁTICA ADMINISTRATIVA</a:t>
            </a:r>
          </a:p>
          <a:p>
            <a:pPr algn="ctr"/>
            <a:endParaRPr lang="es-MX" sz="2400" dirty="0" smtClean="0">
              <a:solidFill>
                <a:prstClr val="black"/>
              </a:solidFill>
            </a:endParaRPr>
          </a:p>
          <a:p>
            <a:pPr algn="ctr"/>
            <a:endParaRPr lang="es-MX" sz="2000" b="1" dirty="0" smtClean="0">
              <a:solidFill>
                <a:prstClr val="black"/>
              </a:solidFill>
            </a:endParaRPr>
          </a:p>
          <a:p>
            <a:pPr algn="ctr"/>
            <a:r>
              <a:rPr lang="es-MX" sz="2000" b="1" dirty="0" smtClean="0">
                <a:solidFill>
                  <a:prstClr val="black"/>
                </a:solidFill>
              </a:rPr>
              <a:t>UNIDAD </a:t>
            </a:r>
            <a:r>
              <a:rPr lang="es-MX" sz="2000" b="1" dirty="0">
                <a:solidFill>
                  <a:prstClr val="black"/>
                </a:solidFill>
              </a:rPr>
              <a:t>DE </a:t>
            </a:r>
            <a:r>
              <a:rPr lang="es-MX" sz="2000" b="1" dirty="0" smtClean="0">
                <a:solidFill>
                  <a:prstClr val="black"/>
                </a:solidFill>
              </a:rPr>
              <a:t>APRENDIZAJE:  INGENIERÍA DE SOFTWARE </a:t>
            </a:r>
          </a:p>
          <a:p>
            <a:pPr algn="ctr"/>
            <a:endParaRPr lang="es-MX" dirty="0">
              <a:solidFill>
                <a:prstClr val="black"/>
              </a:solidFill>
            </a:endParaRPr>
          </a:p>
          <a:p>
            <a:pPr algn="ctr"/>
            <a:endParaRPr lang="es-MX" dirty="0" smtClean="0">
              <a:solidFill>
                <a:prstClr val="black"/>
              </a:solidFill>
            </a:endParaRPr>
          </a:p>
          <a:p>
            <a:pPr algn="ctr"/>
            <a:endParaRPr lang="es-MX" dirty="0" smtClean="0">
              <a:solidFill>
                <a:prstClr val="black"/>
              </a:solidFill>
            </a:endParaRPr>
          </a:p>
          <a:p>
            <a:r>
              <a:rPr lang="es-MX" sz="2400" b="1" dirty="0" smtClean="0">
                <a:solidFill>
                  <a:prstClr val="black"/>
                </a:solidFill>
              </a:rPr>
              <a:t>AUTOR: M. en  C. ED. PATRICIA    DELGADILLO  GÓMEZ </a:t>
            </a:r>
          </a:p>
          <a:p>
            <a:endParaRPr lang="es-MX" sz="2400" dirty="0">
              <a:solidFill>
                <a:prstClr val="black"/>
              </a:solidFill>
            </a:endParaRPr>
          </a:p>
          <a:p>
            <a:endParaRPr lang="es-MX" sz="2400" dirty="0" smtClean="0">
              <a:solidFill>
                <a:prstClr val="black"/>
              </a:solidFill>
            </a:endParaRPr>
          </a:p>
          <a:p>
            <a:endParaRPr lang="es-MX" sz="2400" dirty="0">
              <a:solidFill>
                <a:prstClr val="black"/>
              </a:solidFill>
            </a:endParaRPr>
          </a:p>
          <a:p>
            <a:endParaRPr lang="es-MX" sz="2400" dirty="0" smtClean="0">
              <a:solidFill>
                <a:prstClr val="black"/>
              </a:solidFill>
            </a:endParaRPr>
          </a:p>
          <a:p>
            <a:endParaRPr lang="es-MX" sz="2400" dirty="0" smtClean="0">
              <a:solidFill>
                <a:prstClr val="black"/>
              </a:solidFill>
            </a:endParaRPr>
          </a:p>
          <a:p>
            <a:pPr algn="r"/>
            <a:r>
              <a:rPr lang="es-MX" sz="2400" smtClean="0">
                <a:solidFill>
                  <a:prstClr val="black"/>
                </a:solidFill>
              </a:rPr>
              <a:t>Fecha: Agosto </a:t>
            </a:r>
            <a:r>
              <a:rPr lang="es-MX" sz="2400" dirty="0" smtClean="0">
                <a:solidFill>
                  <a:prstClr val="black"/>
                </a:solidFill>
              </a:rPr>
              <a:t>-   2016 b</a:t>
            </a:r>
            <a:endParaRPr lang="es-MX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3049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modelo en V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sz="3300" dirty="0"/>
              <a:t>se aprecia la relación entre las acciones </a:t>
            </a:r>
            <a:r>
              <a:rPr lang="es-ES" sz="3300" dirty="0" smtClean="0"/>
              <a:t>para el </a:t>
            </a:r>
            <a:r>
              <a:rPr lang="es-ES" sz="3300" dirty="0"/>
              <a:t>aseguramiento de la calidad y aquellas asociadas con la comunicación, modelado y </a:t>
            </a:r>
            <a:r>
              <a:rPr lang="es-ES" sz="3300" dirty="0" smtClean="0"/>
              <a:t>construcción.</a:t>
            </a:r>
          </a:p>
          <a:p>
            <a:pPr algn="just"/>
            <a:endParaRPr lang="es-ES" sz="3300" dirty="0"/>
          </a:p>
          <a:p>
            <a:r>
              <a:rPr lang="es-ES" dirty="0"/>
              <a:t>Una vez que se ha generado el código, </a:t>
            </a:r>
            <a:r>
              <a:rPr lang="es-ES" dirty="0" smtClean="0"/>
              <a:t>el equipo </a:t>
            </a:r>
            <a:r>
              <a:rPr lang="es-ES" dirty="0"/>
              <a:t>sube por el lado derecho de la V, y en esencia ejecuta una serie de pruebas (acciones </a:t>
            </a:r>
            <a:r>
              <a:rPr lang="es-ES" dirty="0" smtClean="0"/>
              <a:t>para asegurar </a:t>
            </a:r>
            <a:r>
              <a:rPr lang="es-ES" dirty="0"/>
              <a:t>la calidad) que validan cada uno de los modelos creados cuando el equipo fue hacia</a:t>
            </a:r>
          </a:p>
          <a:p>
            <a:r>
              <a:rPr lang="es-ES" dirty="0"/>
              <a:t>abajo por el lado izquierdo.</a:t>
            </a:r>
          </a:p>
        </p:txBody>
      </p:sp>
    </p:spTree>
    <p:extLst>
      <p:ext uri="{BB962C8B-B14F-4D97-AF65-F5344CB8AC3E}">
        <p14:creationId xmlns:p14="http://schemas.microsoft.com/office/powerpoint/2010/main" val="61318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5517232"/>
            <a:ext cx="7620000" cy="1224136"/>
          </a:xfrm>
        </p:spPr>
        <p:txBody>
          <a:bodyPr/>
          <a:lstStyle/>
          <a:p>
            <a:pPr algn="just"/>
            <a:r>
              <a:rPr lang="es-ES" sz="2800" dirty="0"/>
              <a:t>sirve como </a:t>
            </a:r>
            <a:r>
              <a:rPr lang="es-ES" sz="2800" dirty="0" smtClean="0"/>
              <a:t>proceso </a:t>
            </a:r>
            <a:r>
              <a:rPr lang="es-ES" sz="2800" dirty="0"/>
              <a:t>útil en situaciones</a:t>
            </a:r>
            <a:br>
              <a:rPr lang="es-ES" sz="2800" dirty="0"/>
            </a:br>
            <a:r>
              <a:rPr lang="es-ES" sz="2800" dirty="0"/>
              <a:t>en las que los requerimientos son fijos y el trabajo avanza en forma lineal hacia </a:t>
            </a:r>
            <a:r>
              <a:rPr lang="es-ES" sz="2800" dirty="0" smtClean="0"/>
              <a:t>el final.</a:t>
            </a:r>
            <a:endParaRPr lang="es-ES" sz="28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32656"/>
            <a:ext cx="4919869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1800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Modelos de proceso incremental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sz="3300" dirty="0"/>
              <a:t>combina elementos de los flujos de proceso </a:t>
            </a:r>
            <a:r>
              <a:rPr lang="es-ES" sz="3300" dirty="0" smtClean="0"/>
              <a:t>lineal, </a:t>
            </a:r>
            <a:r>
              <a:rPr lang="es-ES" sz="3300" dirty="0" err="1" smtClean="0"/>
              <a:t>interativo</a:t>
            </a:r>
            <a:r>
              <a:rPr lang="es-ES" sz="3300" dirty="0" smtClean="0"/>
              <a:t>, evolutivo, paralelo).</a:t>
            </a:r>
          </a:p>
          <a:p>
            <a:pPr algn="just"/>
            <a:endParaRPr lang="es-ES" sz="33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293646"/>
            <a:ext cx="7812087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4271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s-ES" dirty="0"/>
              <a:t>Modelos de proceso incremental</a:t>
            </a:r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04622"/>
            <a:ext cx="7620000" cy="3991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5176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76672"/>
            <a:ext cx="7620000" cy="5924128"/>
          </a:xfrm>
        </p:spPr>
        <p:txBody>
          <a:bodyPr>
            <a:normAutofit/>
          </a:bodyPr>
          <a:lstStyle/>
          <a:p>
            <a:pPr algn="just"/>
            <a:r>
              <a:rPr lang="es-ES" sz="3300" dirty="0"/>
              <a:t>se centra en que en cada incremento se entrega un </a:t>
            </a:r>
            <a:r>
              <a:rPr lang="es-ES" sz="3300" dirty="0" smtClean="0"/>
              <a:t>producto que </a:t>
            </a:r>
            <a:r>
              <a:rPr lang="es-ES" sz="3300" dirty="0"/>
              <a:t>ya opera. Los primeros incrementos son versiones  desnudas del producto final, pero </a:t>
            </a:r>
            <a:r>
              <a:rPr lang="es-ES" sz="3300" dirty="0" smtClean="0"/>
              <a:t>proporcionan capacidad </a:t>
            </a:r>
            <a:r>
              <a:rPr lang="es-ES" sz="3300" dirty="0"/>
              <a:t>que sirve al usuario y también le dan una plataforma de evaluación.</a:t>
            </a:r>
          </a:p>
        </p:txBody>
      </p:sp>
    </p:spTree>
    <p:extLst>
      <p:ext uri="{BB962C8B-B14F-4D97-AF65-F5344CB8AC3E}">
        <p14:creationId xmlns:p14="http://schemas.microsoft.com/office/powerpoint/2010/main" val="186993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Modelos de proceso </a:t>
            </a:r>
            <a:r>
              <a:rPr lang="es-ES" dirty="0"/>
              <a:t>evolutivo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sz="3300" dirty="0"/>
              <a:t>Los modelos evolutivos son iterativos. Se caracterizan por la manera en la que </a:t>
            </a:r>
            <a:r>
              <a:rPr lang="es-ES" sz="3300" dirty="0" smtClean="0"/>
              <a:t> permiten </a:t>
            </a:r>
            <a:r>
              <a:rPr lang="es-ES" sz="3300" dirty="0"/>
              <a:t>desarrollar versiones cada vez más completas del software</a:t>
            </a:r>
            <a:r>
              <a:rPr lang="es-ES" sz="3300" dirty="0" smtClean="0"/>
              <a:t>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55591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Modelos de </a:t>
            </a:r>
            <a:r>
              <a:rPr lang="es-ES" dirty="0"/>
              <a:t>proceso </a:t>
            </a:r>
            <a:r>
              <a:rPr lang="es-ES" dirty="0" smtClean="0"/>
              <a:t>evolutivo o prototipos</a:t>
            </a:r>
            <a:endParaRPr lang="es-E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114" y="1700808"/>
            <a:ext cx="5669771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0" y="5509111"/>
            <a:ext cx="79208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800" dirty="0"/>
              <a:t>El software, como </a:t>
            </a:r>
            <a:r>
              <a:rPr lang="es-ES" sz="2800" dirty="0" smtClean="0"/>
              <a:t>todos los sistemas complejos, evoluciona en el tiempo.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299944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  Modelo </a:t>
            </a:r>
            <a:r>
              <a:rPr lang="es-ES" dirty="0" smtClean="0"/>
              <a:t>espiral</a:t>
            </a:r>
            <a:r>
              <a:rPr lang="es-ES" dirty="0"/>
              <a:t> </a:t>
            </a:r>
            <a:r>
              <a:rPr lang="es-ES" dirty="0" smtClean="0"/>
              <a:t>o recurrente</a:t>
            </a:r>
            <a:endParaRPr lang="es-ES" dirty="0"/>
          </a:p>
        </p:txBody>
      </p:sp>
      <p:sp>
        <p:nvSpPr>
          <p:cNvPr id="3" name="2 Rectángulo"/>
          <p:cNvSpPr/>
          <p:nvPr/>
        </p:nvSpPr>
        <p:spPr>
          <a:xfrm>
            <a:off x="179512" y="1484784"/>
            <a:ext cx="8136904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228600" algn="just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s-ES" sz="3300" dirty="0"/>
              <a:t>Es un modelo evolutivo del proceso del software y se acopla con la naturaleza iterativa de hacer prototipos con los aspectos controlados y sistémicos del modelo de cascada. Tiene el potencial para hacer un desarrollo rápido de versiones cada vez más completas.</a:t>
            </a:r>
          </a:p>
        </p:txBody>
      </p:sp>
    </p:spTree>
    <p:extLst>
      <p:ext uri="{BB962C8B-B14F-4D97-AF65-F5344CB8AC3E}">
        <p14:creationId xmlns:p14="http://schemas.microsoft.com/office/powerpoint/2010/main" val="3441331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 Modelo espiral. </a:t>
            </a:r>
          </a:p>
        </p:txBody>
      </p:sp>
      <p:sp>
        <p:nvSpPr>
          <p:cNvPr id="3" name="2 Rectángulo"/>
          <p:cNvSpPr/>
          <p:nvPr/>
        </p:nvSpPr>
        <p:spPr>
          <a:xfrm>
            <a:off x="539552" y="1190017"/>
            <a:ext cx="7704856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3300" b="1" dirty="0" smtClean="0">
                <a:solidFill>
                  <a:schemeClr val="tx2">
                    <a:lumMod val="50000"/>
                  </a:schemeClr>
                </a:solidFill>
              </a:rPr>
              <a:t>1.- </a:t>
            </a:r>
            <a:r>
              <a:rPr lang="es-ES" sz="3300" dirty="0" smtClean="0"/>
              <a:t>Enfoque </a:t>
            </a:r>
            <a:r>
              <a:rPr lang="es-ES" sz="3300" dirty="0"/>
              <a:t>cíclico para el crecimiento incremental del grado de definición de un sistema y su implementación, mientras que disminuye  su grado de riesgo</a:t>
            </a:r>
            <a:r>
              <a:rPr lang="es-ES" sz="3300" dirty="0" smtClean="0"/>
              <a:t>.</a:t>
            </a:r>
          </a:p>
          <a:p>
            <a:pPr algn="just"/>
            <a:r>
              <a:rPr lang="es-ES" sz="3300" b="1" dirty="0" smtClean="0">
                <a:solidFill>
                  <a:schemeClr val="tx2">
                    <a:lumMod val="50000"/>
                  </a:schemeClr>
                </a:solidFill>
              </a:rPr>
              <a:t>2.- </a:t>
            </a:r>
            <a:r>
              <a:rPr lang="es-ES" sz="3300" dirty="0" smtClean="0"/>
              <a:t>Conjunto </a:t>
            </a:r>
            <a:r>
              <a:rPr lang="es-ES" sz="3300" dirty="0"/>
              <a:t>de puntos de referencia de anclaje puntual para asegurar</a:t>
            </a:r>
          </a:p>
          <a:p>
            <a:pPr algn="just"/>
            <a:r>
              <a:rPr lang="es-ES" sz="3300" dirty="0"/>
              <a:t>el compromiso del participante con soluciones factibles y mutuamente satisfactorias.</a:t>
            </a:r>
          </a:p>
        </p:txBody>
      </p:sp>
    </p:spTree>
    <p:extLst>
      <p:ext uri="{BB962C8B-B14F-4D97-AF65-F5344CB8AC3E}">
        <p14:creationId xmlns:p14="http://schemas.microsoft.com/office/powerpoint/2010/main" val="1690793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652" y="836712"/>
            <a:ext cx="6679095" cy="556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80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GUIÓN EXPLICATIVO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2199112"/>
            <a:ext cx="7886700" cy="362256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ES" sz="3600" dirty="0">
                <a:latin typeface="+mj-lt"/>
              </a:rPr>
              <a:t>El conocimiento de la ingeniería de software es indispensable para el desarrollo de sistemas óptimos, razón por la cual en este curso se</a:t>
            </a:r>
          </a:p>
          <a:p>
            <a:pPr marL="0" indent="0" algn="just">
              <a:buNone/>
            </a:pPr>
            <a:r>
              <a:rPr lang="es-ES" sz="3600" dirty="0">
                <a:latin typeface="+mj-lt"/>
              </a:rPr>
              <a:t>dan a los alumnos los elementos necesarios para la planeación, desarrollo y control de un proyecto de software.</a:t>
            </a:r>
            <a:endParaRPr lang="es-MX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770916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Modelo en cascada o lineal secuencial</a:t>
            </a: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16832"/>
            <a:ext cx="6696744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373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Modelo en cascada o lineal secuencial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dirty="0"/>
              <a:t>También llamado "Ciclo de vida básico" o "Modelo de cascada" tiene su origen en el "Modelo de cascada" ingeniado por Winston </a:t>
            </a:r>
            <a:r>
              <a:rPr lang="es-ES" dirty="0" err="1" smtClean="0"/>
              <a:t>Royce</a:t>
            </a:r>
            <a:r>
              <a:rPr lang="es-ES" dirty="0" smtClean="0"/>
              <a:t>.</a:t>
            </a:r>
          </a:p>
          <a:p>
            <a:pPr algn="just"/>
            <a:r>
              <a:rPr lang="es-ES" dirty="0"/>
              <a:t>sugiere un enfoque sistemático o más bien secuencial del desarrollo de software que comienza en un nivel de sistemas y progresa con el análisis, diseño, codificación, pruebas y mantenimiento. </a:t>
            </a:r>
          </a:p>
        </p:txBody>
      </p:sp>
    </p:spTree>
    <p:extLst>
      <p:ext uri="{BB962C8B-B14F-4D97-AF65-F5344CB8AC3E}">
        <p14:creationId xmlns:p14="http://schemas.microsoft.com/office/powerpoint/2010/main" val="2486215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MODELO DE DESARROLLO RAPIDO DE APLICACIONES</a:t>
            </a:r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00200"/>
            <a:ext cx="7344816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389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s-ES" dirty="0"/>
              <a:t>Modelo de ensamblaje de  Componentes</a:t>
            </a:r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73409"/>
            <a:ext cx="7620000" cy="4054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7067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Modelo de ensamblaje de  Componentes</a:t>
            </a:r>
          </a:p>
        </p:txBody>
      </p:sp>
      <p:pic>
        <p:nvPicPr>
          <p:cNvPr id="2048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16832"/>
            <a:ext cx="7620000" cy="2906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2259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317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91894"/>
            <a:ext cx="7620000" cy="4217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617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337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76662"/>
            <a:ext cx="7620000" cy="3847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0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348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10595"/>
            <a:ext cx="7620000" cy="4379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611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358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55453"/>
            <a:ext cx="7620000" cy="4290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410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800" dirty="0" err="1"/>
              <a:t>eXtreme</a:t>
            </a:r>
            <a:r>
              <a:rPr lang="es-ES" sz="4800" dirty="0"/>
              <a:t> </a:t>
            </a:r>
            <a:r>
              <a:rPr lang="es-ES" sz="4800" dirty="0" err="1"/>
              <a:t>Programming</a:t>
            </a:r>
            <a:r>
              <a:rPr lang="es-ES" sz="4800" dirty="0"/>
              <a:t> (XP)</a:t>
            </a: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7620000" cy="5420072"/>
          </a:xfrm>
        </p:spPr>
        <p:txBody>
          <a:bodyPr/>
          <a:lstStyle/>
          <a:p>
            <a:pPr algn="just"/>
            <a:r>
              <a:rPr lang="es-ES" dirty="0"/>
              <a:t>el método que más popularidad ha alcanzado entre las metodologías ágiles, y posiblemente sea también el más transgresor de la ortodoxia basada en procesos. </a:t>
            </a: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132856"/>
            <a:ext cx="6740475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555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OBJETIVO DE LA ASIGNATURA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2276388"/>
            <a:ext cx="7886700" cy="345686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sz="3600" dirty="0">
                <a:latin typeface="+mj-lt"/>
              </a:rPr>
              <a:t>El alumno podrá aplicar los conocimientos adquiridos para, planear el desarrollo de un proyecto de </a:t>
            </a:r>
            <a:r>
              <a:rPr lang="es-ES" sz="3600" dirty="0" smtClean="0">
                <a:latin typeface="+mj-lt"/>
              </a:rPr>
              <a:t>software.</a:t>
            </a:r>
            <a:endParaRPr lang="es-MX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4473553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Conclusiones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600" dirty="0" smtClean="0"/>
              <a:t>El presente material sirve de apoyo para dar una introducción a las arquitecturas y metodologías </a:t>
            </a:r>
            <a:r>
              <a:rPr lang="es-MX" sz="3600" dirty="0"/>
              <a:t>para la </a:t>
            </a:r>
            <a:r>
              <a:rPr lang="es-MX" sz="3600" dirty="0" smtClean="0"/>
              <a:t>construcción del software con la finalidad de   Conocer </a:t>
            </a:r>
            <a:r>
              <a:rPr lang="es-MX" sz="3600" dirty="0"/>
              <a:t>las </a:t>
            </a:r>
            <a:r>
              <a:rPr lang="es-MX" sz="3600" dirty="0" smtClean="0"/>
              <a:t>diferentes metodologías </a:t>
            </a:r>
            <a:r>
              <a:rPr lang="es-MX" sz="3600" dirty="0"/>
              <a:t>de desarrollo </a:t>
            </a:r>
            <a:r>
              <a:rPr lang="es-MX" sz="3600" dirty="0" smtClean="0"/>
              <a:t>de software </a:t>
            </a:r>
            <a:r>
              <a:rPr lang="es-MX" sz="3600" dirty="0"/>
              <a:t>para distinguir en </a:t>
            </a:r>
            <a:r>
              <a:rPr lang="es-MX" sz="3600" dirty="0" smtClean="0"/>
              <a:t>que proyectos </a:t>
            </a:r>
            <a:r>
              <a:rPr lang="es-MX" sz="3600" dirty="0"/>
              <a:t>pueden aplicarse.</a:t>
            </a:r>
          </a:p>
        </p:txBody>
      </p:sp>
    </p:spTree>
    <p:extLst>
      <p:ext uri="{BB962C8B-B14F-4D97-AF65-F5344CB8AC3E}">
        <p14:creationId xmlns:p14="http://schemas.microsoft.com/office/powerpoint/2010/main" val="297573352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274638"/>
            <a:ext cx="7825680" cy="1143000"/>
          </a:xfrm>
        </p:spPr>
        <p:txBody>
          <a:bodyPr/>
          <a:lstStyle/>
          <a:p>
            <a:r>
              <a:rPr lang="es-ES" dirty="0" smtClean="0"/>
              <a:t>REFERENCIAS B</a:t>
            </a:r>
            <a:r>
              <a:rPr lang="es-ES" sz="4400" dirty="0" smtClean="0"/>
              <a:t>IBLIOGRÁFICAS </a:t>
            </a:r>
            <a:endParaRPr lang="es-ES" sz="4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 algn="just">
              <a:buNone/>
            </a:pPr>
            <a:r>
              <a:rPr lang="es-ES" sz="2400" dirty="0"/>
              <a:t>1. </a:t>
            </a:r>
            <a:r>
              <a:rPr lang="es-ES" sz="2400" dirty="0" err="1"/>
              <a:t>Pressman</a:t>
            </a:r>
            <a:r>
              <a:rPr lang="es-ES" sz="2400" dirty="0"/>
              <a:t> Roger S., Ingeniería de Software. Un enfoque práctico, 5ta. Edición, McGraw Hill, 2004.</a:t>
            </a:r>
          </a:p>
          <a:p>
            <a:pPr marL="114300" indent="0" algn="just">
              <a:buNone/>
            </a:pPr>
            <a:r>
              <a:rPr lang="es-ES" sz="2400" dirty="0"/>
              <a:t>2. </a:t>
            </a:r>
            <a:r>
              <a:rPr lang="es-ES" sz="2400" dirty="0" err="1"/>
              <a:t>Pressman</a:t>
            </a:r>
            <a:r>
              <a:rPr lang="es-ES" sz="2400" dirty="0"/>
              <a:t> Roger S. Ingeniería de Software, Un enfoque practico, Mac Graw Hill, 5ª ed.,2002, España</a:t>
            </a:r>
          </a:p>
          <a:p>
            <a:pPr marL="114300" indent="0" algn="just">
              <a:buNone/>
            </a:pPr>
            <a:r>
              <a:rPr lang="es-ES" sz="2400" dirty="0"/>
              <a:t>3. </a:t>
            </a:r>
            <a:r>
              <a:rPr lang="es-ES" sz="2400" dirty="0" err="1"/>
              <a:t>Ian</a:t>
            </a:r>
            <a:r>
              <a:rPr lang="es-ES" sz="2400" dirty="0"/>
              <a:t> </a:t>
            </a:r>
            <a:r>
              <a:rPr lang="es-ES" sz="2400" dirty="0" err="1"/>
              <a:t>Sommerville</a:t>
            </a:r>
            <a:r>
              <a:rPr lang="es-ES" sz="2400" dirty="0"/>
              <a:t>, Ingeniería de Software, Pearson </a:t>
            </a:r>
            <a:r>
              <a:rPr lang="es-ES" sz="2400" dirty="0" err="1"/>
              <a:t>Adisson</a:t>
            </a:r>
            <a:r>
              <a:rPr lang="es-ES" sz="2400" dirty="0"/>
              <a:t> Wesley, 7ª ed., 2004, España.</a:t>
            </a:r>
          </a:p>
          <a:p>
            <a:pPr marL="114300" indent="0" algn="just">
              <a:buNone/>
            </a:pPr>
            <a:r>
              <a:rPr lang="es-ES" sz="2400" dirty="0"/>
              <a:t>4. Bernard </a:t>
            </a:r>
            <a:r>
              <a:rPr lang="es-ES" sz="2400" dirty="0" err="1"/>
              <a:t>Bruegge</a:t>
            </a:r>
            <a:r>
              <a:rPr lang="es-ES" sz="2400" dirty="0"/>
              <a:t>, Ingeniería de Software. Orientada a Objetos, 1ra Edición, Prentice Hall, 2002</a:t>
            </a:r>
          </a:p>
          <a:p>
            <a:pPr marL="114300" indent="0" algn="just">
              <a:buNone/>
            </a:pPr>
            <a:r>
              <a:rPr lang="es-ES" sz="2400" dirty="0"/>
              <a:t>5. Richard E </a:t>
            </a:r>
            <a:r>
              <a:rPr lang="es-ES" sz="2400" dirty="0" err="1"/>
              <a:t>Fairley</a:t>
            </a:r>
            <a:r>
              <a:rPr lang="es-ES" sz="2400" dirty="0"/>
              <a:t>. Ingeniería de </a:t>
            </a:r>
            <a:r>
              <a:rPr lang="es-ES" sz="2400" dirty="0" err="1"/>
              <a:t>sw</a:t>
            </a:r>
            <a:r>
              <a:rPr lang="es-ES" sz="2400" dirty="0"/>
              <a:t> . McGraw Hill, 1988.</a:t>
            </a:r>
          </a:p>
        </p:txBody>
      </p:sp>
    </p:spTree>
    <p:extLst>
      <p:ext uri="{BB962C8B-B14F-4D97-AF65-F5344CB8AC3E}">
        <p14:creationId xmlns:p14="http://schemas.microsoft.com/office/powerpoint/2010/main" val="2587396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Secuencia didáctica  </a:t>
            </a:r>
            <a:endParaRPr lang="es-E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28800"/>
            <a:ext cx="7344816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35829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 smtClean="0"/>
              <a:t>OBJETIVO DE LA UNIDAD I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sz="4000" dirty="0"/>
              <a:t>Introducción, Arquitecturas </a:t>
            </a:r>
            <a:r>
              <a:rPr lang="es-ES" sz="4000" dirty="0" smtClean="0"/>
              <a:t>y metodologías </a:t>
            </a:r>
            <a:r>
              <a:rPr lang="es-ES" sz="4000" dirty="0"/>
              <a:t>para la </a:t>
            </a:r>
            <a:r>
              <a:rPr lang="es-ES" sz="4000" dirty="0" smtClean="0"/>
              <a:t>construcción del software. </a:t>
            </a:r>
            <a:r>
              <a:rPr lang="es-ES" sz="4000" dirty="0"/>
              <a:t>Conocerá las </a:t>
            </a:r>
            <a:r>
              <a:rPr lang="es-ES" sz="4000" dirty="0" smtClean="0"/>
              <a:t>diferentes metodologías de desarrollo de software para distinguir en que proyectos pueden aplicarse.</a:t>
            </a:r>
            <a:endParaRPr lang="es-ES" sz="4000" dirty="0"/>
          </a:p>
        </p:txBody>
      </p:sp>
    </p:spTree>
    <p:extLst>
      <p:ext uri="{BB962C8B-B14F-4D97-AF65-F5344CB8AC3E}">
        <p14:creationId xmlns:p14="http://schemas.microsoft.com/office/powerpoint/2010/main" val="28470533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77443" y="404664"/>
            <a:ext cx="82134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3600" dirty="0" smtClean="0"/>
              <a:t>PROCESO PARA EL DESARROLLO DE SOFTWARE</a:t>
            </a:r>
            <a:endParaRPr lang="es-ES" sz="3600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sz="3200" dirty="0"/>
              <a:t>El propósito </a:t>
            </a:r>
            <a:r>
              <a:rPr lang="es-ES" sz="3200" dirty="0" smtClean="0"/>
              <a:t>es </a:t>
            </a:r>
            <a:r>
              <a:rPr lang="es-ES" sz="3200" dirty="0"/>
              <a:t>definir las distintas fases intermedias que se requieren para validar el desarrollo de la aplicación, es decir, para garantizar que el software cumpla los requisitos para la aplicación y verificación de los procedimientos de desarrollo: se asegura de que los métodos utilizados son apropiados.</a:t>
            </a:r>
          </a:p>
        </p:txBody>
      </p:sp>
    </p:spTree>
    <p:extLst>
      <p:ext uri="{BB962C8B-B14F-4D97-AF65-F5344CB8AC3E}">
        <p14:creationId xmlns:p14="http://schemas.microsoft.com/office/powerpoint/2010/main" val="127456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24744"/>
            <a:ext cx="6145301" cy="4797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428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Modelo de la cascada</a:t>
            </a:r>
            <a:br>
              <a:rPr lang="es-ES" dirty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908720"/>
            <a:ext cx="7620000" cy="5688632"/>
          </a:xfrm>
        </p:spPr>
        <p:txBody>
          <a:bodyPr>
            <a:noAutofit/>
          </a:bodyPr>
          <a:lstStyle/>
          <a:p>
            <a:pPr algn="just"/>
            <a:r>
              <a:rPr lang="es-ES" sz="2800" dirty="0"/>
              <a:t>cuando </a:t>
            </a:r>
            <a:r>
              <a:rPr lang="es-ES" sz="2800" dirty="0" smtClean="0"/>
              <a:t>el trabajo </a:t>
            </a:r>
            <a:r>
              <a:rPr lang="es-ES" sz="2800" dirty="0"/>
              <a:t>desde la comunicación hasta el despliegue fluye en forma razonablemente lineal</a:t>
            </a:r>
            <a:r>
              <a:rPr lang="es-ES" sz="2800" dirty="0" smtClean="0"/>
              <a:t>.</a:t>
            </a:r>
          </a:p>
          <a:p>
            <a:pPr algn="just"/>
            <a:r>
              <a:rPr lang="es-ES" sz="2800" dirty="0" smtClean="0"/>
              <a:t>Cuando existen adaptaciones </a:t>
            </a:r>
            <a:r>
              <a:rPr lang="es-ES" sz="2800" dirty="0"/>
              <a:t>o mejoras bien </a:t>
            </a:r>
            <a:r>
              <a:rPr lang="es-ES" sz="2800" dirty="0" smtClean="0"/>
              <a:t>definidas a </a:t>
            </a:r>
            <a:r>
              <a:rPr lang="es-ES" sz="2800" dirty="0"/>
              <a:t>un sistema ya existente, (por ejemplo, una adaptación para software de contabilidad </a:t>
            </a:r>
            <a:r>
              <a:rPr lang="es-ES" sz="2800" dirty="0" smtClean="0"/>
              <a:t>que es </a:t>
            </a:r>
            <a:r>
              <a:rPr lang="es-ES" sz="2800" dirty="0"/>
              <a:t>obligatorio hacer debido a cambios en las regulaciones gubernamentales</a:t>
            </a:r>
            <a:r>
              <a:rPr lang="es-ES" sz="2800" dirty="0" smtClean="0"/>
              <a:t>).</a:t>
            </a:r>
          </a:p>
          <a:p>
            <a:pPr algn="just"/>
            <a:r>
              <a:rPr lang="es-ES" sz="2800" dirty="0" smtClean="0"/>
              <a:t>También ocurre en </a:t>
            </a:r>
            <a:r>
              <a:rPr lang="es-ES" sz="2800" dirty="0"/>
              <a:t>cierto número limitado de nuevos esfuerzos de desarrollo, pero sólo cuando los </a:t>
            </a:r>
            <a:r>
              <a:rPr lang="es-ES" sz="2800" dirty="0" smtClean="0"/>
              <a:t>requerimientos están </a:t>
            </a:r>
            <a:r>
              <a:rPr lang="es-ES" sz="2800" dirty="0"/>
              <a:t>bien definidos y tienen una estabilidad razonable.</a:t>
            </a:r>
          </a:p>
        </p:txBody>
      </p:sp>
    </p:spTree>
    <p:extLst>
      <p:ext uri="{BB962C8B-B14F-4D97-AF65-F5344CB8AC3E}">
        <p14:creationId xmlns:p14="http://schemas.microsoft.com/office/powerpoint/2010/main" val="50100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Modelo de la cascada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72" y="3068960"/>
            <a:ext cx="7620000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611560" y="1412776"/>
            <a:ext cx="74168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800" dirty="0"/>
              <a:t>El modelo de la </a:t>
            </a:r>
            <a:r>
              <a:rPr lang="es-ES" sz="2800" u="sng" dirty="0"/>
              <a:t>cascada</a:t>
            </a:r>
            <a:r>
              <a:rPr lang="es-ES" sz="2800" dirty="0"/>
              <a:t>, a veces llamado ciclo de vida </a:t>
            </a:r>
            <a:r>
              <a:rPr lang="es-ES" sz="2800" u="sng" dirty="0"/>
              <a:t>clásico</a:t>
            </a:r>
            <a:r>
              <a:rPr lang="es-ES" sz="2800" dirty="0"/>
              <a:t>, sugiere un enfoque sistemático  y secuencial.</a:t>
            </a:r>
          </a:p>
        </p:txBody>
      </p:sp>
    </p:spTree>
    <p:extLst>
      <p:ext uri="{BB962C8B-B14F-4D97-AF65-F5344CB8AC3E}">
        <p14:creationId xmlns:p14="http://schemas.microsoft.com/office/powerpoint/2010/main" val="141814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yacencia">
  <a:themeElements>
    <a:clrScheme name="Adyacencia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yacencia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765</TotalTime>
  <Words>869</Words>
  <Application>Microsoft Office PowerPoint</Application>
  <PresentationFormat>Presentación en pantalla (4:3)</PresentationFormat>
  <Paragraphs>69</Paragraphs>
  <Slides>31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31</vt:i4>
      </vt:variant>
    </vt:vector>
  </HeadingPairs>
  <TitlesOfParts>
    <vt:vector size="37" baseType="lpstr">
      <vt:lpstr>Arial</vt:lpstr>
      <vt:lpstr>Calibri</vt:lpstr>
      <vt:lpstr>Calibri Light</vt:lpstr>
      <vt:lpstr>Cambria</vt:lpstr>
      <vt:lpstr>Adyacencia</vt:lpstr>
      <vt:lpstr>Tema de Office</vt:lpstr>
      <vt:lpstr>Universidad Autónoma del Estado de México </vt:lpstr>
      <vt:lpstr>GUIÓN EXPLICATIVO </vt:lpstr>
      <vt:lpstr>OBJETIVO DE LA ASIGNATURA</vt:lpstr>
      <vt:lpstr>Secuencia didáctica  </vt:lpstr>
      <vt:lpstr>OBJETIVO DE LA UNIDAD I</vt:lpstr>
      <vt:lpstr>Presentación de PowerPoint</vt:lpstr>
      <vt:lpstr>Presentación de PowerPoint</vt:lpstr>
      <vt:lpstr>Modelo de la cascada </vt:lpstr>
      <vt:lpstr>Modelo de la cascada</vt:lpstr>
      <vt:lpstr>modelo en V</vt:lpstr>
      <vt:lpstr>sirve como proceso útil en situaciones en las que los requerimientos son fijos y el trabajo avanza en forma lineal hacia el final.</vt:lpstr>
      <vt:lpstr>Modelos de proceso incremental</vt:lpstr>
      <vt:lpstr>Modelos de proceso incremental</vt:lpstr>
      <vt:lpstr>Presentación de PowerPoint</vt:lpstr>
      <vt:lpstr>Modelos de proceso evolutivo</vt:lpstr>
      <vt:lpstr>Modelos de proceso evolutivo o prototipos</vt:lpstr>
      <vt:lpstr>  Modelo espiral o recurrente</vt:lpstr>
      <vt:lpstr> Modelo espiral. </vt:lpstr>
      <vt:lpstr>Presentación de PowerPoint</vt:lpstr>
      <vt:lpstr>Modelo en cascada o lineal secuencial</vt:lpstr>
      <vt:lpstr>Modelo en cascada o lineal secuencial</vt:lpstr>
      <vt:lpstr>MODELO DE DESARROLLO RAPIDO DE APLICACIONES</vt:lpstr>
      <vt:lpstr>Modelo de ensamblaje de  Componentes</vt:lpstr>
      <vt:lpstr>Modelo de ensamblaje de  Componentes</vt:lpstr>
      <vt:lpstr>Presentación de PowerPoint</vt:lpstr>
      <vt:lpstr>Presentación de PowerPoint</vt:lpstr>
      <vt:lpstr>Presentación de PowerPoint</vt:lpstr>
      <vt:lpstr>Presentación de PowerPoint</vt:lpstr>
      <vt:lpstr>eXtreme Programming (XP) </vt:lpstr>
      <vt:lpstr>Conclusiones </vt:lpstr>
      <vt:lpstr>REFERENCIAS BIBLIOGRÁFICAS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Modelos de proceso</dc:title>
  <dc:creator>paty</dc:creator>
  <cp:lastModifiedBy>Patricia Delgadillo</cp:lastModifiedBy>
  <cp:revision>62</cp:revision>
  <dcterms:created xsi:type="dcterms:W3CDTF">2016-08-13T16:03:51Z</dcterms:created>
  <dcterms:modified xsi:type="dcterms:W3CDTF">2016-10-12T19:44:05Z</dcterms:modified>
</cp:coreProperties>
</file>