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notesMasterIdLst>
    <p:notesMasterId r:id="rId70"/>
  </p:notesMasterIdLst>
  <p:sldIdLst>
    <p:sldId id="364" r:id="rId2"/>
    <p:sldId id="365" r:id="rId3"/>
    <p:sldId id="366" r:id="rId4"/>
    <p:sldId id="265" r:id="rId5"/>
    <p:sldId id="367" r:id="rId6"/>
    <p:sldId id="389" r:id="rId7"/>
    <p:sldId id="397" r:id="rId8"/>
    <p:sldId id="276" r:id="rId9"/>
    <p:sldId id="398" r:id="rId10"/>
    <p:sldId id="396" r:id="rId11"/>
    <p:sldId id="399" r:id="rId12"/>
    <p:sldId id="400" r:id="rId13"/>
    <p:sldId id="394" r:id="rId14"/>
    <p:sldId id="402" r:id="rId15"/>
    <p:sldId id="395" r:id="rId16"/>
    <p:sldId id="374" r:id="rId17"/>
    <p:sldId id="390" r:id="rId18"/>
    <p:sldId id="375" r:id="rId19"/>
    <p:sldId id="376" r:id="rId20"/>
    <p:sldId id="409" r:id="rId21"/>
    <p:sldId id="408" r:id="rId22"/>
    <p:sldId id="377" r:id="rId23"/>
    <p:sldId id="420" r:id="rId24"/>
    <p:sldId id="418" r:id="rId25"/>
    <p:sldId id="421" r:id="rId26"/>
    <p:sldId id="419" r:id="rId27"/>
    <p:sldId id="429" r:id="rId28"/>
    <p:sldId id="378" r:id="rId29"/>
    <p:sldId id="379" r:id="rId30"/>
    <p:sldId id="380" r:id="rId31"/>
    <p:sldId id="434" r:id="rId32"/>
    <p:sldId id="430" r:id="rId33"/>
    <p:sldId id="431" r:id="rId34"/>
    <p:sldId id="432" r:id="rId35"/>
    <p:sldId id="433" r:id="rId36"/>
    <p:sldId id="435" r:id="rId37"/>
    <p:sldId id="381" r:id="rId38"/>
    <p:sldId id="424" r:id="rId39"/>
    <p:sldId id="423" r:id="rId40"/>
    <p:sldId id="437" r:id="rId41"/>
    <p:sldId id="436" r:id="rId42"/>
    <p:sldId id="450" r:id="rId43"/>
    <p:sldId id="438" r:id="rId44"/>
    <p:sldId id="439" r:id="rId45"/>
    <p:sldId id="440" r:id="rId46"/>
    <p:sldId id="451" r:id="rId47"/>
    <p:sldId id="452" r:id="rId48"/>
    <p:sldId id="441" r:id="rId49"/>
    <p:sldId id="442" r:id="rId50"/>
    <p:sldId id="443" r:id="rId51"/>
    <p:sldId id="444" r:id="rId52"/>
    <p:sldId id="445" r:id="rId53"/>
    <p:sldId id="446" r:id="rId54"/>
    <p:sldId id="447" r:id="rId55"/>
    <p:sldId id="448" r:id="rId56"/>
    <p:sldId id="449" r:id="rId57"/>
    <p:sldId id="425" r:id="rId58"/>
    <p:sldId id="453" r:id="rId59"/>
    <p:sldId id="382" r:id="rId60"/>
    <p:sldId id="383" r:id="rId61"/>
    <p:sldId id="384" r:id="rId62"/>
    <p:sldId id="386" r:id="rId63"/>
    <p:sldId id="387" r:id="rId64"/>
    <p:sldId id="454" r:id="rId65"/>
    <p:sldId id="455" r:id="rId66"/>
    <p:sldId id="456" r:id="rId67"/>
    <p:sldId id="388" r:id="rId68"/>
    <p:sldId id="372" r:id="rId69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23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69766FB-24FC-4B18-8531-AA49FF5C2A9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842DD3E9-FFDD-43E7-A81C-0989D49BB743}">
      <dgm:prSet/>
      <dgm:spPr/>
      <dgm:t>
        <a:bodyPr/>
        <a:lstStyle/>
        <a:p>
          <a:pPr rtl="0"/>
          <a:r>
            <a:rPr lang="es-ES" b="1" i="1" smtClean="0"/>
            <a:t>Interpretar</a:t>
          </a:r>
          <a:r>
            <a:rPr lang="es-ES" i="1" smtClean="0"/>
            <a:t>: </a:t>
          </a:r>
          <a:r>
            <a:rPr lang="es-ES" smtClean="0"/>
            <a:t>Dar sentido y significado a un objeto, fenómeno o proceso natural o cultural.</a:t>
          </a:r>
          <a:endParaRPr lang="es-MX"/>
        </a:p>
      </dgm:t>
    </dgm:pt>
    <dgm:pt modelId="{CDAD7082-E8AA-4590-B442-8A1ADF427234}" type="parTrans" cxnId="{BFE0A6B3-8E02-4845-A863-FA81F781E1B9}">
      <dgm:prSet/>
      <dgm:spPr/>
      <dgm:t>
        <a:bodyPr/>
        <a:lstStyle/>
        <a:p>
          <a:endParaRPr lang="es-MX"/>
        </a:p>
      </dgm:t>
    </dgm:pt>
    <dgm:pt modelId="{527306DD-5D84-4387-9E37-7EF28D0F79E2}" type="sibTrans" cxnId="{BFE0A6B3-8E02-4845-A863-FA81F781E1B9}">
      <dgm:prSet/>
      <dgm:spPr/>
      <dgm:t>
        <a:bodyPr/>
        <a:lstStyle/>
        <a:p>
          <a:endParaRPr lang="es-MX"/>
        </a:p>
      </dgm:t>
    </dgm:pt>
    <dgm:pt modelId="{C69B7E28-8761-4623-8717-AA31BC1B8E08}">
      <dgm:prSet/>
      <dgm:spPr/>
      <dgm:t>
        <a:bodyPr/>
        <a:lstStyle/>
        <a:p>
          <a:pPr rtl="0"/>
          <a:r>
            <a:rPr lang="es-ES" b="1" i="1" smtClean="0"/>
            <a:t>Interpretación: </a:t>
          </a:r>
          <a:r>
            <a:rPr lang="es-ES" smtClean="0"/>
            <a:t>Es el sentido o significado resultado de la actividad de «Interpretar».</a:t>
          </a:r>
          <a:endParaRPr lang="es-MX"/>
        </a:p>
      </dgm:t>
    </dgm:pt>
    <dgm:pt modelId="{89CF13A6-BEF6-409B-900F-08B6EE122B49}" type="parTrans" cxnId="{7FDA8AF5-6D22-403E-AE81-8FCAC166DD9B}">
      <dgm:prSet/>
      <dgm:spPr/>
      <dgm:t>
        <a:bodyPr/>
        <a:lstStyle/>
        <a:p>
          <a:endParaRPr lang="es-MX"/>
        </a:p>
      </dgm:t>
    </dgm:pt>
    <dgm:pt modelId="{1EF034D9-32D0-4865-91DC-D1AAF5CA03C4}" type="sibTrans" cxnId="{7FDA8AF5-6D22-403E-AE81-8FCAC166DD9B}">
      <dgm:prSet/>
      <dgm:spPr/>
      <dgm:t>
        <a:bodyPr/>
        <a:lstStyle/>
        <a:p>
          <a:endParaRPr lang="es-MX"/>
        </a:p>
      </dgm:t>
    </dgm:pt>
    <dgm:pt modelId="{1605FA6B-45E2-461F-9AC8-392792406885}">
      <dgm:prSet/>
      <dgm:spPr/>
      <dgm:t>
        <a:bodyPr/>
        <a:lstStyle/>
        <a:p>
          <a:pPr rtl="0"/>
          <a:r>
            <a:rPr lang="es-ES" b="1" i="1" smtClean="0"/>
            <a:t>Objeto de la interpretación</a:t>
          </a:r>
          <a:r>
            <a:rPr lang="es-ES" smtClean="0"/>
            <a:t>: Según el contexto y los distintos matices de significado pueden ser objeto de interpretación:  </a:t>
          </a:r>
          <a:r>
            <a:rPr lang="es-ES" b="1" i="1" smtClean="0"/>
            <a:t>Conductas, objetivos, razones, intenciones, hechos, acontecimientos históricos o sociales, textos, documentos, normas.</a:t>
          </a:r>
          <a:endParaRPr lang="es-MX"/>
        </a:p>
      </dgm:t>
    </dgm:pt>
    <dgm:pt modelId="{9144B5DA-46EF-40E7-83C7-1D5358C0C449}" type="parTrans" cxnId="{592B676A-848F-4A8C-86C5-EDFB909B815B}">
      <dgm:prSet/>
      <dgm:spPr/>
      <dgm:t>
        <a:bodyPr/>
        <a:lstStyle/>
        <a:p>
          <a:endParaRPr lang="es-MX"/>
        </a:p>
      </dgm:t>
    </dgm:pt>
    <dgm:pt modelId="{3531BAC0-2290-45D3-8315-93E5D9C0257F}" type="sibTrans" cxnId="{592B676A-848F-4A8C-86C5-EDFB909B815B}">
      <dgm:prSet/>
      <dgm:spPr/>
      <dgm:t>
        <a:bodyPr/>
        <a:lstStyle/>
        <a:p>
          <a:endParaRPr lang="es-MX"/>
        </a:p>
      </dgm:t>
    </dgm:pt>
    <dgm:pt modelId="{F6D835D7-26CF-4F73-A8C4-2BC367884BC4}" type="pres">
      <dgm:prSet presAssocID="{969766FB-24FC-4B18-8531-AA49FF5C2A9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977563C-4831-4E54-A9D9-3FBFA0128B42}" type="pres">
      <dgm:prSet presAssocID="{842DD3E9-FFDD-43E7-A81C-0989D49BB743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2654763-6F3B-4C57-B7DB-BE0E4CD4C5B9}" type="pres">
      <dgm:prSet presAssocID="{527306DD-5D84-4387-9E37-7EF28D0F79E2}" presName="spacer" presStyleCnt="0"/>
      <dgm:spPr/>
    </dgm:pt>
    <dgm:pt modelId="{9348D454-34F0-4060-889F-143AFEDCFF21}" type="pres">
      <dgm:prSet presAssocID="{C69B7E28-8761-4623-8717-AA31BC1B8E08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5992F35-7BFA-4A6E-B215-582C20B98FCA}" type="pres">
      <dgm:prSet presAssocID="{1EF034D9-32D0-4865-91DC-D1AAF5CA03C4}" presName="spacer" presStyleCnt="0"/>
      <dgm:spPr/>
    </dgm:pt>
    <dgm:pt modelId="{C75582F7-10AC-4172-B9EE-1A6B0261DD5E}" type="pres">
      <dgm:prSet presAssocID="{1605FA6B-45E2-461F-9AC8-392792406885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92B676A-848F-4A8C-86C5-EDFB909B815B}" srcId="{969766FB-24FC-4B18-8531-AA49FF5C2A9C}" destId="{1605FA6B-45E2-461F-9AC8-392792406885}" srcOrd="2" destOrd="0" parTransId="{9144B5DA-46EF-40E7-83C7-1D5358C0C449}" sibTransId="{3531BAC0-2290-45D3-8315-93E5D9C0257F}"/>
    <dgm:cxn modelId="{C5A35A06-BFE0-4DE4-982F-B5E34232F0E0}" type="presOf" srcId="{969766FB-24FC-4B18-8531-AA49FF5C2A9C}" destId="{F6D835D7-26CF-4F73-A8C4-2BC367884BC4}" srcOrd="0" destOrd="0" presId="urn:microsoft.com/office/officeart/2005/8/layout/vList2"/>
    <dgm:cxn modelId="{04F1F33E-A150-466F-825E-1FE399867FA3}" type="presOf" srcId="{1605FA6B-45E2-461F-9AC8-392792406885}" destId="{C75582F7-10AC-4172-B9EE-1A6B0261DD5E}" srcOrd="0" destOrd="0" presId="urn:microsoft.com/office/officeart/2005/8/layout/vList2"/>
    <dgm:cxn modelId="{7FDA8AF5-6D22-403E-AE81-8FCAC166DD9B}" srcId="{969766FB-24FC-4B18-8531-AA49FF5C2A9C}" destId="{C69B7E28-8761-4623-8717-AA31BC1B8E08}" srcOrd="1" destOrd="0" parTransId="{89CF13A6-BEF6-409B-900F-08B6EE122B49}" sibTransId="{1EF034D9-32D0-4865-91DC-D1AAF5CA03C4}"/>
    <dgm:cxn modelId="{C298FC33-AFF2-44AC-9887-E1024A585EB0}" type="presOf" srcId="{842DD3E9-FFDD-43E7-A81C-0989D49BB743}" destId="{F977563C-4831-4E54-A9D9-3FBFA0128B42}" srcOrd="0" destOrd="0" presId="urn:microsoft.com/office/officeart/2005/8/layout/vList2"/>
    <dgm:cxn modelId="{8E460C26-DC2D-4211-90F1-9230DB4091C4}" type="presOf" srcId="{C69B7E28-8761-4623-8717-AA31BC1B8E08}" destId="{9348D454-34F0-4060-889F-143AFEDCFF21}" srcOrd="0" destOrd="0" presId="urn:microsoft.com/office/officeart/2005/8/layout/vList2"/>
    <dgm:cxn modelId="{BFE0A6B3-8E02-4845-A863-FA81F781E1B9}" srcId="{969766FB-24FC-4B18-8531-AA49FF5C2A9C}" destId="{842DD3E9-FFDD-43E7-A81C-0989D49BB743}" srcOrd="0" destOrd="0" parTransId="{CDAD7082-E8AA-4590-B442-8A1ADF427234}" sibTransId="{527306DD-5D84-4387-9E37-7EF28D0F79E2}"/>
    <dgm:cxn modelId="{700222DB-60F1-43CF-AB3D-11E5D9D544C7}" type="presParOf" srcId="{F6D835D7-26CF-4F73-A8C4-2BC367884BC4}" destId="{F977563C-4831-4E54-A9D9-3FBFA0128B42}" srcOrd="0" destOrd="0" presId="urn:microsoft.com/office/officeart/2005/8/layout/vList2"/>
    <dgm:cxn modelId="{3F343A60-DDF4-4954-8F88-43F8213AB44A}" type="presParOf" srcId="{F6D835D7-26CF-4F73-A8C4-2BC367884BC4}" destId="{02654763-6F3B-4C57-B7DB-BE0E4CD4C5B9}" srcOrd="1" destOrd="0" presId="urn:microsoft.com/office/officeart/2005/8/layout/vList2"/>
    <dgm:cxn modelId="{A3ADF746-D891-443C-859C-3BE67996313E}" type="presParOf" srcId="{F6D835D7-26CF-4F73-A8C4-2BC367884BC4}" destId="{9348D454-34F0-4060-889F-143AFEDCFF21}" srcOrd="2" destOrd="0" presId="urn:microsoft.com/office/officeart/2005/8/layout/vList2"/>
    <dgm:cxn modelId="{1AD97117-4024-45B0-B446-777E6060B6D2}" type="presParOf" srcId="{F6D835D7-26CF-4F73-A8C4-2BC367884BC4}" destId="{75992F35-7BFA-4A6E-B215-582C20B98FCA}" srcOrd="3" destOrd="0" presId="urn:microsoft.com/office/officeart/2005/8/layout/vList2"/>
    <dgm:cxn modelId="{FCFB7D0F-252E-4026-80EF-62CCFB0D421E}" type="presParOf" srcId="{F6D835D7-26CF-4F73-A8C4-2BC367884BC4}" destId="{C75582F7-10AC-4172-B9EE-1A6B0261DD5E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BD607DEA-3E9A-4B81-AFEA-08279EA6BFA7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8EC7B2A7-E17D-45AB-A350-13F56ADC07BE}">
      <dgm:prSet/>
      <dgm:spPr/>
      <dgm:t>
        <a:bodyPr/>
        <a:lstStyle/>
        <a:p>
          <a:pPr rtl="0"/>
          <a:r>
            <a:rPr lang="es-MX" smtClean="0"/>
            <a:t>El interprete distingue allí en donde el legislador no lo ha hecho. </a:t>
          </a:r>
          <a:endParaRPr lang="es-MX"/>
        </a:p>
      </dgm:t>
    </dgm:pt>
    <dgm:pt modelId="{030DB1C2-7FB3-4C12-8FB8-2CD9C2617BCC}" type="parTrans" cxnId="{001DD84D-3F38-4783-B714-6901346D9F32}">
      <dgm:prSet/>
      <dgm:spPr/>
      <dgm:t>
        <a:bodyPr/>
        <a:lstStyle/>
        <a:p>
          <a:endParaRPr lang="es-MX"/>
        </a:p>
      </dgm:t>
    </dgm:pt>
    <dgm:pt modelId="{755C9B6F-6456-41D8-B6A6-E5CA3F4FDCA1}" type="sibTrans" cxnId="{001DD84D-3F38-4783-B714-6901346D9F32}">
      <dgm:prSet/>
      <dgm:spPr/>
      <dgm:t>
        <a:bodyPr/>
        <a:lstStyle/>
        <a:p>
          <a:endParaRPr lang="es-MX"/>
        </a:p>
      </dgm:t>
    </dgm:pt>
    <dgm:pt modelId="{ACC38428-E66F-4F3C-9FA8-15D7F3BB515B}">
      <dgm:prSet/>
      <dgm:spPr/>
      <dgm:t>
        <a:bodyPr/>
        <a:lstStyle/>
        <a:p>
          <a:pPr rtl="0"/>
          <a:r>
            <a:rPr lang="es-MX" smtClean="0"/>
            <a:t>Por ejemplo cuando la norma habla de la prescripción o del interés superior del menor.</a:t>
          </a:r>
          <a:endParaRPr lang="es-MX"/>
        </a:p>
      </dgm:t>
    </dgm:pt>
    <dgm:pt modelId="{8A311369-2B87-4537-8DF2-382C7D4DC3CA}" type="parTrans" cxnId="{BF6600A0-969F-4FF9-891E-DDE3C5374380}">
      <dgm:prSet/>
      <dgm:spPr/>
      <dgm:t>
        <a:bodyPr/>
        <a:lstStyle/>
        <a:p>
          <a:endParaRPr lang="es-MX"/>
        </a:p>
      </dgm:t>
    </dgm:pt>
    <dgm:pt modelId="{7150C035-6669-4021-ADDE-65C5BF709140}" type="sibTrans" cxnId="{BF6600A0-969F-4FF9-891E-DDE3C5374380}">
      <dgm:prSet/>
      <dgm:spPr/>
      <dgm:t>
        <a:bodyPr/>
        <a:lstStyle/>
        <a:p>
          <a:endParaRPr lang="es-MX"/>
        </a:p>
      </dgm:t>
    </dgm:pt>
    <dgm:pt modelId="{E5C6EAD4-E69F-4BA9-AAF6-C13474B8ACC9}" type="pres">
      <dgm:prSet presAssocID="{BD607DEA-3E9A-4B81-AFEA-08279EA6BFA7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E1282462-4382-4BC7-A116-C30083138FBE}" type="pres">
      <dgm:prSet presAssocID="{8EC7B2A7-E17D-45AB-A350-13F56ADC07BE}" presName="circ1" presStyleLbl="vennNode1" presStyleIdx="0" presStyleCnt="2"/>
      <dgm:spPr/>
      <dgm:t>
        <a:bodyPr/>
        <a:lstStyle/>
        <a:p>
          <a:endParaRPr lang="es-MX"/>
        </a:p>
      </dgm:t>
    </dgm:pt>
    <dgm:pt modelId="{5FE64E5D-76AD-423C-89E2-F8E376C6E8EF}" type="pres">
      <dgm:prSet presAssocID="{8EC7B2A7-E17D-45AB-A350-13F56ADC07BE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2BB64EB-29B8-4F46-9F3E-63C0D83F3E68}" type="pres">
      <dgm:prSet presAssocID="{ACC38428-E66F-4F3C-9FA8-15D7F3BB515B}" presName="circ2" presStyleLbl="vennNode1" presStyleIdx="1" presStyleCnt="2"/>
      <dgm:spPr/>
      <dgm:t>
        <a:bodyPr/>
        <a:lstStyle/>
        <a:p>
          <a:endParaRPr lang="es-MX"/>
        </a:p>
      </dgm:t>
    </dgm:pt>
    <dgm:pt modelId="{C27EA967-CF6C-4728-A1D5-790048DBB07A}" type="pres">
      <dgm:prSet presAssocID="{ACC38428-E66F-4F3C-9FA8-15D7F3BB515B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1E9FB87-C125-4AD4-B11E-5B5722BF5704}" type="presOf" srcId="{BD607DEA-3E9A-4B81-AFEA-08279EA6BFA7}" destId="{E5C6EAD4-E69F-4BA9-AAF6-C13474B8ACC9}" srcOrd="0" destOrd="0" presId="urn:microsoft.com/office/officeart/2005/8/layout/venn1"/>
    <dgm:cxn modelId="{CFF78298-A8E3-420B-8C24-929470E5633C}" type="presOf" srcId="{ACC38428-E66F-4F3C-9FA8-15D7F3BB515B}" destId="{C27EA967-CF6C-4728-A1D5-790048DBB07A}" srcOrd="1" destOrd="0" presId="urn:microsoft.com/office/officeart/2005/8/layout/venn1"/>
    <dgm:cxn modelId="{BF6600A0-969F-4FF9-891E-DDE3C5374380}" srcId="{BD607DEA-3E9A-4B81-AFEA-08279EA6BFA7}" destId="{ACC38428-E66F-4F3C-9FA8-15D7F3BB515B}" srcOrd="1" destOrd="0" parTransId="{8A311369-2B87-4537-8DF2-382C7D4DC3CA}" sibTransId="{7150C035-6669-4021-ADDE-65C5BF709140}"/>
    <dgm:cxn modelId="{0B6A3FA4-B72C-45D9-B8B9-DF6463584DA0}" type="presOf" srcId="{8EC7B2A7-E17D-45AB-A350-13F56ADC07BE}" destId="{E1282462-4382-4BC7-A116-C30083138FBE}" srcOrd="0" destOrd="0" presId="urn:microsoft.com/office/officeart/2005/8/layout/venn1"/>
    <dgm:cxn modelId="{A1B6C7BB-EE9D-4DA6-8A3B-3AD2279A4356}" type="presOf" srcId="{ACC38428-E66F-4F3C-9FA8-15D7F3BB515B}" destId="{E2BB64EB-29B8-4F46-9F3E-63C0D83F3E68}" srcOrd="0" destOrd="0" presId="urn:microsoft.com/office/officeart/2005/8/layout/venn1"/>
    <dgm:cxn modelId="{001DD84D-3F38-4783-B714-6901346D9F32}" srcId="{BD607DEA-3E9A-4B81-AFEA-08279EA6BFA7}" destId="{8EC7B2A7-E17D-45AB-A350-13F56ADC07BE}" srcOrd="0" destOrd="0" parTransId="{030DB1C2-7FB3-4C12-8FB8-2CD9C2617BCC}" sibTransId="{755C9B6F-6456-41D8-B6A6-E5CA3F4FDCA1}"/>
    <dgm:cxn modelId="{8CB34EA2-A2E5-470A-963C-23F214DF2222}" type="presOf" srcId="{8EC7B2A7-E17D-45AB-A350-13F56ADC07BE}" destId="{5FE64E5D-76AD-423C-89E2-F8E376C6E8EF}" srcOrd="1" destOrd="0" presId="urn:microsoft.com/office/officeart/2005/8/layout/venn1"/>
    <dgm:cxn modelId="{7E9C773F-CC9B-4D00-8CBF-94F00F84D8F6}" type="presParOf" srcId="{E5C6EAD4-E69F-4BA9-AAF6-C13474B8ACC9}" destId="{E1282462-4382-4BC7-A116-C30083138FBE}" srcOrd="0" destOrd="0" presId="urn:microsoft.com/office/officeart/2005/8/layout/venn1"/>
    <dgm:cxn modelId="{91430E41-ACDA-41DF-9DE8-50AC01984CDC}" type="presParOf" srcId="{E5C6EAD4-E69F-4BA9-AAF6-C13474B8ACC9}" destId="{5FE64E5D-76AD-423C-89E2-F8E376C6E8EF}" srcOrd="1" destOrd="0" presId="urn:microsoft.com/office/officeart/2005/8/layout/venn1"/>
    <dgm:cxn modelId="{CA2717FE-5B8C-46FA-AFE6-5784B5B3729A}" type="presParOf" srcId="{E5C6EAD4-E69F-4BA9-AAF6-C13474B8ACC9}" destId="{E2BB64EB-29B8-4F46-9F3E-63C0D83F3E68}" srcOrd="2" destOrd="0" presId="urn:microsoft.com/office/officeart/2005/8/layout/venn1"/>
    <dgm:cxn modelId="{8028FC41-E061-48B8-91DB-0C0B735694E7}" type="presParOf" srcId="{E5C6EAD4-E69F-4BA9-AAF6-C13474B8ACC9}" destId="{C27EA967-CF6C-4728-A1D5-790048DBB07A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0507D6E0-807A-4031-9530-5CD6590B5BAF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1EBF0EC9-8FA7-415C-AE2A-B3BD98544FA6}">
      <dgm:prSet/>
      <dgm:spPr/>
      <dgm:t>
        <a:bodyPr/>
        <a:lstStyle/>
        <a:p>
          <a:pPr rtl="0"/>
          <a:r>
            <a:rPr lang="es-MX" b="1" smtClean="0">
              <a:solidFill>
                <a:srgbClr val="002060"/>
              </a:solidFill>
            </a:rPr>
            <a:t>Interpretación histórica</a:t>
          </a:r>
          <a:r>
            <a:rPr lang="es-MX" smtClean="0">
              <a:solidFill>
                <a:srgbClr val="002060"/>
              </a:solidFill>
            </a:rPr>
            <a:t>: La disposición tiene un significado que se atribuye a la  época en que la norma se creó.</a:t>
          </a:r>
          <a:endParaRPr lang="es-MX">
            <a:solidFill>
              <a:srgbClr val="002060"/>
            </a:solidFill>
          </a:endParaRPr>
        </a:p>
      </dgm:t>
    </dgm:pt>
    <dgm:pt modelId="{9098A0CB-CD64-418A-A4F4-9F3778795ED6}" type="parTrans" cxnId="{4501FF83-A22F-4E0C-8DDF-5B5F188E59FC}">
      <dgm:prSet/>
      <dgm:spPr/>
      <dgm:t>
        <a:bodyPr/>
        <a:lstStyle/>
        <a:p>
          <a:endParaRPr lang="es-MX">
            <a:solidFill>
              <a:srgbClr val="002060"/>
            </a:solidFill>
          </a:endParaRPr>
        </a:p>
      </dgm:t>
    </dgm:pt>
    <dgm:pt modelId="{20CFA5E8-50D0-496D-8B75-7C10E4CC792A}" type="sibTrans" cxnId="{4501FF83-A22F-4E0C-8DDF-5B5F188E59FC}">
      <dgm:prSet/>
      <dgm:spPr/>
      <dgm:t>
        <a:bodyPr/>
        <a:lstStyle/>
        <a:p>
          <a:endParaRPr lang="es-MX">
            <a:solidFill>
              <a:srgbClr val="002060"/>
            </a:solidFill>
          </a:endParaRPr>
        </a:p>
      </dgm:t>
    </dgm:pt>
    <dgm:pt modelId="{BDB32865-C608-49D6-AC1B-9E7658A363BA}">
      <dgm:prSet/>
      <dgm:spPr/>
      <dgm:t>
        <a:bodyPr/>
        <a:lstStyle/>
        <a:p>
          <a:pPr rtl="0"/>
          <a:r>
            <a:rPr lang="es-MX" b="1" smtClean="0">
              <a:solidFill>
                <a:srgbClr val="002060"/>
              </a:solidFill>
            </a:rPr>
            <a:t>Interpretación evolutiva</a:t>
          </a:r>
          <a:r>
            <a:rPr lang="es-MX" smtClean="0">
              <a:solidFill>
                <a:srgbClr val="002060"/>
              </a:solidFill>
            </a:rPr>
            <a:t>: Se asigna a una disposición un significado nuevo y diferente de su significado histórico.</a:t>
          </a:r>
          <a:endParaRPr lang="es-MX">
            <a:solidFill>
              <a:srgbClr val="002060"/>
            </a:solidFill>
          </a:endParaRPr>
        </a:p>
      </dgm:t>
    </dgm:pt>
    <dgm:pt modelId="{C8ACED23-A9BC-47B0-A909-45BA607B5AFA}" type="parTrans" cxnId="{559D82B2-1D24-43C0-8C25-78B2A82E12B5}">
      <dgm:prSet/>
      <dgm:spPr/>
      <dgm:t>
        <a:bodyPr/>
        <a:lstStyle/>
        <a:p>
          <a:endParaRPr lang="es-MX">
            <a:solidFill>
              <a:srgbClr val="002060"/>
            </a:solidFill>
          </a:endParaRPr>
        </a:p>
      </dgm:t>
    </dgm:pt>
    <dgm:pt modelId="{2ABA9B43-9558-45B9-9B05-ECB8A971D524}" type="sibTrans" cxnId="{559D82B2-1D24-43C0-8C25-78B2A82E12B5}">
      <dgm:prSet/>
      <dgm:spPr/>
      <dgm:t>
        <a:bodyPr/>
        <a:lstStyle/>
        <a:p>
          <a:endParaRPr lang="es-MX">
            <a:solidFill>
              <a:srgbClr val="002060"/>
            </a:solidFill>
          </a:endParaRPr>
        </a:p>
      </dgm:t>
    </dgm:pt>
    <dgm:pt modelId="{92CE541A-6C71-4951-858B-4D77ACF7FCB5}" type="pres">
      <dgm:prSet presAssocID="{0507D6E0-807A-4031-9530-5CD6590B5BAF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5AB2CAA-6CBA-4CB7-89EF-3A2C9806B502}" type="pres">
      <dgm:prSet presAssocID="{1EBF0EC9-8FA7-415C-AE2A-B3BD98544FA6}" presName="circle1" presStyleLbl="node1" presStyleIdx="0" presStyleCnt="2"/>
      <dgm:spPr/>
    </dgm:pt>
    <dgm:pt modelId="{F653958D-04E4-41EB-8F65-74F0849B031C}" type="pres">
      <dgm:prSet presAssocID="{1EBF0EC9-8FA7-415C-AE2A-B3BD98544FA6}" presName="space" presStyleCnt="0"/>
      <dgm:spPr/>
    </dgm:pt>
    <dgm:pt modelId="{D36D6DBD-A26F-4F54-9BC6-F8C4F1978970}" type="pres">
      <dgm:prSet presAssocID="{1EBF0EC9-8FA7-415C-AE2A-B3BD98544FA6}" presName="rect1" presStyleLbl="alignAcc1" presStyleIdx="0" presStyleCnt="2"/>
      <dgm:spPr/>
      <dgm:t>
        <a:bodyPr/>
        <a:lstStyle/>
        <a:p>
          <a:endParaRPr lang="es-MX"/>
        </a:p>
      </dgm:t>
    </dgm:pt>
    <dgm:pt modelId="{2E6E5292-9B11-4F57-BE07-66A93A67F904}" type="pres">
      <dgm:prSet presAssocID="{BDB32865-C608-49D6-AC1B-9E7658A363BA}" presName="vertSpace2" presStyleLbl="node1" presStyleIdx="0" presStyleCnt="2"/>
      <dgm:spPr/>
    </dgm:pt>
    <dgm:pt modelId="{982EB85A-20D8-4780-BB1D-DF816A42EA29}" type="pres">
      <dgm:prSet presAssocID="{BDB32865-C608-49D6-AC1B-9E7658A363BA}" presName="circle2" presStyleLbl="node1" presStyleIdx="1" presStyleCnt="2"/>
      <dgm:spPr/>
    </dgm:pt>
    <dgm:pt modelId="{30EF61E4-F300-4F7E-B7DA-21AC99820613}" type="pres">
      <dgm:prSet presAssocID="{BDB32865-C608-49D6-AC1B-9E7658A363BA}" presName="rect2" presStyleLbl="alignAcc1" presStyleIdx="1" presStyleCnt="2"/>
      <dgm:spPr/>
      <dgm:t>
        <a:bodyPr/>
        <a:lstStyle/>
        <a:p>
          <a:endParaRPr lang="es-MX"/>
        </a:p>
      </dgm:t>
    </dgm:pt>
    <dgm:pt modelId="{2041B548-0767-46B0-B8DF-12F26953E746}" type="pres">
      <dgm:prSet presAssocID="{1EBF0EC9-8FA7-415C-AE2A-B3BD98544FA6}" presName="rect1ParTxNoCh" presStyleLbl="alignAcc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8640A78-DAA1-4FAE-8CA4-53374DB66E74}" type="pres">
      <dgm:prSet presAssocID="{BDB32865-C608-49D6-AC1B-9E7658A363BA}" presName="rect2ParTxNoCh" presStyleLbl="alignAcc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501FF83-A22F-4E0C-8DDF-5B5F188E59FC}" srcId="{0507D6E0-807A-4031-9530-5CD6590B5BAF}" destId="{1EBF0EC9-8FA7-415C-AE2A-B3BD98544FA6}" srcOrd="0" destOrd="0" parTransId="{9098A0CB-CD64-418A-A4F4-9F3778795ED6}" sibTransId="{20CFA5E8-50D0-496D-8B75-7C10E4CC792A}"/>
    <dgm:cxn modelId="{5B31B93D-943E-4C9F-8405-059EFF293070}" type="presOf" srcId="{BDB32865-C608-49D6-AC1B-9E7658A363BA}" destId="{B8640A78-DAA1-4FAE-8CA4-53374DB66E74}" srcOrd="1" destOrd="0" presId="urn:microsoft.com/office/officeart/2005/8/layout/target3"/>
    <dgm:cxn modelId="{4EDC3A56-7988-49AF-A18D-461ED64D4352}" type="presOf" srcId="{0507D6E0-807A-4031-9530-5CD6590B5BAF}" destId="{92CE541A-6C71-4951-858B-4D77ACF7FCB5}" srcOrd="0" destOrd="0" presId="urn:microsoft.com/office/officeart/2005/8/layout/target3"/>
    <dgm:cxn modelId="{5D73B375-C158-4569-BA80-6496120128AE}" type="presOf" srcId="{1EBF0EC9-8FA7-415C-AE2A-B3BD98544FA6}" destId="{2041B548-0767-46B0-B8DF-12F26953E746}" srcOrd="1" destOrd="0" presId="urn:microsoft.com/office/officeart/2005/8/layout/target3"/>
    <dgm:cxn modelId="{21CCAF3F-D906-4B50-8819-142AC27CFE25}" type="presOf" srcId="{1EBF0EC9-8FA7-415C-AE2A-B3BD98544FA6}" destId="{D36D6DBD-A26F-4F54-9BC6-F8C4F1978970}" srcOrd="0" destOrd="0" presId="urn:microsoft.com/office/officeart/2005/8/layout/target3"/>
    <dgm:cxn modelId="{559D82B2-1D24-43C0-8C25-78B2A82E12B5}" srcId="{0507D6E0-807A-4031-9530-5CD6590B5BAF}" destId="{BDB32865-C608-49D6-AC1B-9E7658A363BA}" srcOrd="1" destOrd="0" parTransId="{C8ACED23-A9BC-47B0-A909-45BA607B5AFA}" sibTransId="{2ABA9B43-9558-45B9-9B05-ECB8A971D524}"/>
    <dgm:cxn modelId="{7A935445-25E5-4EE7-87E5-5D7160550A98}" type="presOf" srcId="{BDB32865-C608-49D6-AC1B-9E7658A363BA}" destId="{30EF61E4-F300-4F7E-B7DA-21AC99820613}" srcOrd="0" destOrd="0" presId="urn:microsoft.com/office/officeart/2005/8/layout/target3"/>
    <dgm:cxn modelId="{F3935979-BFA9-45F9-B2A2-4D7C4063CE9C}" type="presParOf" srcId="{92CE541A-6C71-4951-858B-4D77ACF7FCB5}" destId="{C5AB2CAA-6CBA-4CB7-89EF-3A2C9806B502}" srcOrd="0" destOrd="0" presId="urn:microsoft.com/office/officeart/2005/8/layout/target3"/>
    <dgm:cxn modelId="{2B8EB089-729D-4ADD-A7D1-6A374812BE34}" type="presParOf" srcId="{92CE541A-6C71-4951-858B-4D77ACF7FCB5}" destId="{F653958D-04E4-41EB-8F65-74F0849B031C}" srcOrd="1" destOrd="0" presId="urn:microsoft.com/office/officeart/2005/8/layout/target3"/>
    <dgm:cxn modelId="{86DAE214-272B-4BCF-BD6D-81DC6C1E4091}" type="presParOf" srcId="{92CE541A-6C71-4951-858B-4D77ACF7FCB5}" destId="{D36D6DBD-A26F-4F54-9BC6-F8C4F1978970}" srcOrd="2" destOrd="0" presId="urn:microsoft.com/office/officeart/2005/8/layout/target3"/>
    <dgm:cxn modelId="{16A84A07-C0F8-4FBA-86A5-E0FE66A9CF3B}" type="presParOf" srcId="{92CE541A-6C71-4951-858B-4D77ACF7FCB5}" destId="{2E6E5292-9B11-4F57-BE07-66A93A67F904}" srcOrd="3" destOrd="0" presId="urn:microsoft.com/office/officeart/2005/8/layout/target3"/>
    <dgm:cxn modelId="{3A9216BD-5F62-4910-830E-7792A300D849}" type="presParOf" srcId="{92CE541A-6C71-4951-858B-4D77ACF7FCB5}" destId="{982EB85A-20D8-4780-BB1D-DF816A42EA29}" srcOrd="4" destOrd="0" presId="urn:microsoft.com/office/officeart/2005/8/layout/target3"/>
    <dgm:cxn modelId="{6E754B30-9591-420A-8FCB-998D0D827F6C}" type="presParOf" srcId="{92CE541A-6C71-4951-858B-4D77ACF7FCB5}" destId="{30EF61E4-F300-4F7E-B7DA-21AC99820613}" srcOrd="5" destOrd="0" presId="urn:microsoft.com/office/officeart/2005/8/layout/target3"/>
    <dgm:cxn modelId="{600FB850-A4F5-4834-BDA5-CEF7B0E85CD6}" type="presParOf" srcId="{92CE541A-6C71-4951-858B-4D77ACF7FCB5}" destId="{2041B548-0767-46B0-B8DF-12F26953E746}" srcOrd="6" destOrd="0" presId="urn:microsoft.com/office/officeart/2005/8/layout/target3"/>
    <dgm:cxn modelId="{68D27D98-3C62-4FF3-9BF0-F99E1097F18E}" type="presParOf" srcId="{92CE541A-6C71-4951-858B-4D77ACF7FCB5}" destId="{B8640A78-DAA1-4FAE-8CA4-53374DB66E74}" srcOrd="7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E3DB4564-BE52-4A9A-97BB-EA3BCF539E92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B8AC8503-8581-4F6C-B603-CD80C26ED96B}">
      <dgm:prSet/>
      <dgm:spPr/>
      <dgm:t>
        <a:bodyPr/>
        <a:lstStyle/>
        <a:p>
          <a:pPr rtl="0"/>
          <a:r>
            <a:rPr lang="es-MX" smtClean="0"/>
            <a:t>El juez resuelve mediante la supletoriedad, los principios generales del derecho y la jurisprudencia</a:t>
          </a:r>
          <a:endParaRPr lang="es-MX"/>
        </a:p>
      </dgm:t>
    </dgm:pt>
    <dgm:pt modelId="{7E9B37E9-8168-4300-99B9-5B0B61BCBDD1}" type="parTrans" cxnId="{E381BF48-2B37-4989-AC03-FE0B603E56AB}">
      <dgm:prSet/>
      <dgm:spPr/>
      <dgm:t>
        <a:bodyPr/>
        <a:lstStyle/>
        <a:p>
          <a:endParaRPr lang="es-MX"/>
        </a:p>
      </dgm:t>
    </dgm:pt>
    <dgm:pt modelId="{C4CD0FA2-A4DC-44F7-AA7B-E016D6296DA6}" type="sibTrans" cxnId="{E381BF48-2B37-4989-AC03-FE0B603E56AB}">
      <dgm:prSet/>
      <dgm:spPr/>
      <dgm:t>
        <a:bodyPr/>
        <a:lstStyle/>
        <a:p>
          <a:endParaRPr lang="es-MX"/>
        </a:p>
      </dgm:t>
    </dgm:pt>
    <dgm:pt modelId="{69B56209-8382-4041-8F0C-CDF0942CFC03}">
      <dgm:prSet/>
      <dgm:spPr/>
      <dgm:t>
        <a:bodyPr/>
        <a:lstStyle/>
        <a:p>
          <a:pPr rtl="0"/>
          <a:r>
            <a:rPr lang="es-MX" smtClean="0"/>
            <a:t>Esta prohibida en materia penal (Art. 13 y 14 constitucional.</a:t>
          </a:r>
          <a:endParaRPr lang="es-MX"/>
        </a:p>
      </dgm:t>
    </dgm:pt>
    <dgm:pt modelId="{4FF617C0-09AF-41A4-A69D-EBEA6150A8BF}" type="parTrans" cxnId="{5ECD8130-85A8-4BB1-999D-2B9B13953543}">
      <dgm:prSet/>
      <dgm:spPr/>
      <dgm:t>
        <a:bodyPr/>
        <a:lstStyle/>
        <a:p>
          <a:endParaRPr lang="es-MX"/>
        </a:p>
      </dgm:t>
    </dgm:pt>
    <dgm:pt modelId="{686C3855-88CF-4C2D-9C79-839977E738F4}" type="sibTrans" cxnId="{5ECD8130-85A8-4BB1-999D-2B9B13953543}">
      <dgm:prSet/>
      <dgm:spPr/>
      <dgm:t>
        <a:bodyPr/>
        <a:lstStyle/>
        <a:p>
          <a:endParaRPr lang="es-MX"/>
        </a:p>
      </dgm:t>
    </dgm:pt>
    <dgm:pt modelId="{4EA75B92-5F51-461F-A927-95A4648AB02F}" type="pres">
      <dgm:prSet presAssocID="{E3DB4564-BE52-4A9A-97BB-EA3BCF539E92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29F0D1E-3A29-4BC1-ADF5-90D08966A139}" type="pres">
      <dgm:prSet presAssocID="{B8AC8503-8581-4F6C-B603-CD80C26ED96B}" presName="circ1" presStyleLbl="vennNode1" presStyleIdx="0" presStyleCnt="2"/>
      <dgm:spPr/>
      <dgm:t>
        <a:bodyPr/>
        <a:lstStyle/>
        <a:p>
          <a:endParaRPr lang="es-MX"/>
        </a:p>
      </dgm:t>
    </dgm:pt>
    <dgm:pt modelId="{3C3F1EE2-0F6D-46A1-BB05-547FD449E2E3}" type="pres">
      <dgm:prSet presAssocID="{B8AC8503-8581-4F6C-B603-CD80C26ED96B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44FCF5A-F3C5-48A8-8062-0BAFE21A7F00}" type="pres">
      <dgm:prSet presAssocID="{69B56209-8382-4041-8F0C-CDF0942CFC03}" presName="circ2" presStyleLbl="vennNode1" presStyleIdx="1" presStyleCnt="2"/>
      <dgm:spPr/>
      <dgm:t>
        <a:bodyPr/>
        <a:lstStyle/>
        <a:p>
          <a:endParaRPr lang="es-MX"/>
        </a:p>
      </dgm:t>
    </dgm:pt>
    <dgm:pt modelId="{4E8C83F3-FD96-46BB-8F77-24D75F8D138E}" type="pres">
      <dgm:prSet presAssocID="{69B56209-8382-4041-8F0C-CDF0942CFC03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CE667B26-AE2B-49AB-83A9-121075C5EA6D}" type="presOf" srcId="{B8AC8503-8581-4F6C-B603-CD80C26ED96B}" destId="{3C3F1EE2-0F6D-46A1-BB05-547FD449E2E3}" srcOrd="1" destOrd="0" presId="urn:microsoft.com/office/officeart/2005/8/layout/venn1"/>
    <dgm:cxn modelId="{E381BF48-2B37-4989-AC03-FE0B603E56AB}" srcId="{E3DB4564-BE52-4A9A-97BB-EA3BCF539E92}" destId="{B8AC8503-8581-4F6C-B603-CD80C26ED96B}" srcOrd="0" destOrd="0" parTransId="{7E9B37E9-8168-4300-99B9-5B0B61BCBDD1}" sibTransId="{C4CD0FA2-A4DC-44F7-AA7B-E016D6296DA6}"/>
    <dgm:cxn modelId="{044A145F-EBB4-44D6-BB2B-B8966FB67CCE}" type="presOf" srcId="{69B56209-8382-4041-8F0C-CDF0942CFC03}" destId="{4E8C83F3-FD96-46BB-8F77-24D75F8D138E}" srcOrd="1" destOrd="0" presId="urn:microsoft.com/office/officeart/2005/8/layout/venn1"/>
    <dgm:cxn modelId="{C234A6BF-54C2-45A9-A46E-1553BB508F32}" type="presOf" srcId="{69B56209-8382-4041-8F0C-CDF0942CFC03}" destId="{E44FCF5A-F3C5-48A8-8062-0BAFE21A7F00}" srcOrd="0" destOrd="0" presId="urn:microsoft.com/office/officeart/2005/8/layout/venn1"/>
    <dgm:cxn modelId="{207AB242-B883-4B8F-A49E-235C69F0645C}" type="presOf" srcId="{E3DB4564-BE52-4A9A-97BB-EA3BCF539E92}" destId="{4EA75B92-5F51-461F-A927-95A4648AB02F}" srcOrd="0" destOrd="0" presId="urn:microsoft.com/office/officeart/2005/8/layout/venn1"/>
    <dgm:cxn modelId="{13B7F7DD-F2E9-463B-BF73-6BC8FF32B8A6}" type="presOf" srcId="{B8AC8503-8581-4F6C-B603-CD80C26ED96B}" destId="{729F0D1E-3A29-4BC1-ADF5-90D08966A139}" srcOrd="0" destOrd="0" presId="urn:microsoft.com/office/officeart/2005/8/layout/venn1"/>
    <dgm:cxn modelId="{5ECD8130-85A8-4BB1-999D-2B9B13953543}" srcId="{E3DB4564-BE52-4A9A-97BB-EA3BCF539E92}" destId="{69B56209-8382-4041-8F0C-CDF0942CFC03}" srcOrd="1" destOrd="0" parTransId="{4FF617C0-09AF-41A4-A69D-EBEA6150A8BF}" sibTransId="{686C3855-88CF-4C2D-9C79-839977E738F4}"/>
    <dgm:cxn modelId="{355F8404-454D-4093-AEBD-0D9D3CC718D9}" type="presParOf" srcId="{4EA75B92-5F51-461F-A927-95A4648AB02F}" destId="{729F0D1E-3A29-4BC1-ADF5-90D08966A139}" srcOrd="0" destOrd="0" presId="urn:microsoft.com/office/officeart/2005/8/layout/venn1"/>
    <dgm:cxn modelId="{839346CA-541B-4DCB-8F14-21F00F9181FC}" type="presParOf" srcId="{4EA75B92-5F51-461F-A927-95A4648AB02F}" destId="{3C3F1EE2-0F6D-46A1-BB05-547FD449E2E3}" srcOrd="1" destOrd="0" presId="urn:microsoft.com/office/officeart/2005/8/layout/venn1"/>
    <dgm:cxn modelId="{C13AAD3D-C7F3-4E35-8526-3D72AE33CE00}" type="presParOf" srcId="{4EA75B92-5F51-461F-A927-95A4648AB02F}" destId="{E44FCF5A-F3C5-48A8-8062-0BAFE21A7F00}" srcOrd="2" destOrd="0" presId="urn:microsoft.com/office/officeart/2005/8/layout/venn1"/>
    <dgm:cxn modelId="{50259748-D3B9-4565-8965-784DB80D66ED}" type="presParOf" srcId="{4EA75B92-5F51-461F-A927-95A4648AB02F}" destId="{4E8C83F3-FD96-46BB-8F77-24D75F8D138E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59A68C87-D954-4D27-AA50-F0F870B9324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84826425-2373-437F-81DA-510266AF2ECA}">
      <dgm:prSet/>
      <dgm:spPr/>
      <dgm:t>
        <a:bodyPr/>
        <a:lstStyle/>
        <a:p>
          <a:pPr rtl="0"/>
          <a:r>
            <a:rPr lang="es-MX" b="0" smtClean="0"/>
            <a:t>Retroactividad de la ley, artículo 14 constitucional</a:t>
          </a:r>
          <a:endParaRPr lang="es-MX" b="0"/>
        </a:p>
      </dgm:t>
    </dgm:pt>
    <dgm:pt modelId="{41D7C788-6124-4140-B8B8-19CC3DCA9E29}" type="parTrans" cxnId="{A907F922-0054-4FB1-A233-03B9D12C94B2}">
      <dgm:prSet/>
      <dgm:spPr/>
      <dgm:t>
        <a:bodyPr/>
        <a:lstStyle/>
        <a:p>
          <a:endParaRPr lang="es-MX" b="0"/>
        </a:p>
      </dgm:t>
    </dgm:pt>
    <dgm:pt modelId="{232446D6-B848-4456-916F-081F452EB82D}" type="sibTrans" cxnId="{A907F922-0054-4FB1-A233-03B9D12C94B2}">
      <dgm:prSet/>
      <dgm:spPr/>
      <dgm:t>
        <a:bodyPr/>
        <a:lstStyle/>
        <a:p>
          <a:endParaRPr lang="es-MX" b="0"/>
        </a:p>
      </dgm:t>
    </dgm:pt>
    <dgm:pt modelId="{E21A4E42-94E1-4BB3-9B08-1F0DE6D1EC48}">
      <dgm:prSet/>
      <dgm:spPr/>
      <dgm:t>
        <a:bodyPr/>
        <a:lstStyle/>
        <a:p>
          <a:pPr rtl="0"/>
          <a:r>
            <a:rPr lang="es-MX" b="0" smtClean="0"/>
            <a:t>Extraterritorialidad de la ley, arts. 12 al 15 del  Código Civil Federal</a:t>
          </a:r>
          <a:endParaRPr lang="es-MX" b="0"/>
        </a:p>
      </dgm:t>
    </dgm:pt>
    <dgm:pt modelId="{035BB432-28C9-4307-85DC-C6AFE3779916}" type="parTrans" cxnId="{494319D2-F836-40D6-8A21-6E5D30F02ADC}">
      <dgm:prSet/>
      <dgm:spPr/>
      <dgm:t>
        <a:bodyPr/>
        <a:lstStyle/>
        <a:p>
          <a:endParaRPr lang="es-MX" b="0"/>
        </a:p>
      </dgm:t>
    </dgm:pt>
    <dgm:pt modelId="{896A3468-E0E8-4E80-8149-7CE44C460CB0}" type="sibTrans" cxnId="{494319D2-F836-40D6-8A21-6E5D30F02ADC}">
      <dgm:prSet/>
      <dgm:spPr/>
      <dgm:t>
        <a:bodyPr/>
        <a:lstStyle/>
        <a:p>
          <a:endParaRPr lang="es-MX" b="0"/>
        </a:p>
      </dgm:t>
    </dgm:pt>
    <dgm:pt modelId="{A4C5A06B-BA61-4AD1-A0F3-068944AFECAC}" type="pres">
      <dgm:prSet presAssocID="{59A68C87-D954-4D27-AA50-F0F870B9324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83E0D6C9-F2FB-44E7-BF5C-8BD701BFC10F}" type="pres">
      <dgm:prSet presAssocID="{84826425-2373-437F-81DA-510266AF2ECA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ABC23DE-D7A0-416D-B00D-01EE4E9C3EAA}" type="pres">
      <dgm:prSet presAssocID="{232446D6-B848-4456-916F-081F452EB82D}" presName="spacer" presStyleCnt="0"/>
      <dgm:spPr/>
    </dgm:pt>
    <dgm:pt modelId="{56BD97A0-AA46-4C5D-BCE3-7618DF8E81B7}" type="pres">
      <dgm:prSet presAssocID="{E21A4E42-94E1-4BB3-9B08-1F0DE6D1EC48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147153F-2C34-4F7F-9817-CF00058F81AB}" type="presOf" srcId="{E21A4E42-94E1-4BB3-9B08-1F0DE6D1EC48}" destId="{56BD97A0-AA46-4C5D-BCE3-7618DF8E81B7}" srcOrd="0" destOrd="0" presId="urn:microsoft.com/office/officeart/2005/8/layout/vList2"/>
    <dgm:cxn modelId="{298CF2D3-9B62-4E74-9974-68D6CCA94541}" type="presOf" srcId="{84826425-2373-437F-81DA-510266AF2ECA}" destId="{83E0D6C9-F2FB-44E7-BF5C-8BD701BFC10F}" srcOrd="0" destOrd="0" presId="urn:microsoft.com/office/officeart/2005/8/layout/vList2"/>
    <dgm:cxn modelId="{A907F922-0054-4FB1-A233-03B9D12C94B2}" srcId="{59A68C87-D954-4D27-AA50-F0F870B93248}" destId="{84826425-2373-437F-81DA-510266AF2ECA}" srcOrd="0" destOrd="0" parTransId="{41D7C788-6124-4140-B8B8-19CC3DCA9E29}" sibTransId="{232446D6-B848-4456-916F-081F452EB82D}"/>
    <dgm:cxn modelId="{EDCFC078-F20A-4C89-838E-05B80C0317A8}" type="presOf" srcId="{59A68C87-D954-4D27-AA50-F0F870B93248}" destId="{A4C5A06B-BA61-4AD1-A0F3-068944AFECAC}" srcOrd="0" destOrd="0" presId="urn:microsoft.com/office/officeart/2005/8/layout/vList2"/>
    <dgm:cxn modelId="{494319D2-F836-40D6-8A21-6E5D30F02ADC}" srcId="{59A68C87-D954-4D27-AA50-F0F870B93248}" destId="{E21A4E42-94E1-4BB3-9B08-1F0DE6D1EC48}" srcOrd="1" destOrd="0" parTransId="{035BB432-28C9-4307-85DC-C6AFE3779916}" sibTransId="{896A3468-E0E8-4E80-8149-7CE44C460CB0}"/>
    <dgm:cxn modelId="{B70076F8-7C84-4B04-AB73-13A894D14BEE}" type="presParOf" srcId="{A4C5A06B-BA61-4AD1-A0F3-068944AFECAC}" destId="{83E0D6C9-F2FB-44E7-BF5C-8BD701BFC10F}" srcOrd="0" destOrd="0" presId="urn:microsoft.com/office/officeart/2005/8/layout/vList2"/>
    <dgm:cxn modelId="{9BF28942-7F24-4FD4-AA0B-D6E98BCA4894}" type="presParOf" srcId="{A4C5A06B-BA61-4AD1-A0F3-068944AFECAC}" destId="{4ABC23DE-D7A0-416D-B00D-01EE4E9C3EAA}" srcOrd="1" destOrd="0" presId="urn:microsoft.com/office/officeart/2005/8/layout/vList2"/>
    <dgm:cxn modelId="{2F2D1EBA-6A8C-477C-99F7-004FAF4089F9}" type="presParOf" srcId="{A4C5A06B-BA61-4AD1-A0F3-068944AFECAC}" destId="{56BD97A0-AA46-4C5D-BCE3-7618DF8E81B7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A509F90-26B0-400B-9A59-1DDDA2C7FFA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EFBA8181-C82B-43B8-9DEF-AD5644EA053F}">
      <dgm:prSet/>
      <dgm:spPr/>
      <dgm:t>
        <a:bodyPr/>
        <a:lstStyle/>
        <a:p>
          <a:pPr rtl="0"/>
          <a:r>
            <a:rPr lang="es-MX" smtClean="0"/>
            <a:t>Derecho</a:t>
          </a:r>
          <a:endParaRPr lang="es-MX"/>
        </a:p>
      </dgm:t>
    </dgm:pt>
    <dgm:pt modelId="{CE9A48F1-FF5E-47E5-9D1B-9BC8EFCADE65}" type="parTrans" cxnId="{15F3CE5E-8E6C-4092-93EE-8502C3D3974F}">
      <dgm:prSet/>
      <dgm:spPr/>
      <dgm:t>
        <a:bodyPr/>
        <a:lstStyle/>
        <a:p>
          <a:endParaRPr lang="es-MX"/>
        </a:p>
      </dgm:t>
    </dgm:pt>
    <dgm:pt modelId="{D86C7454-B593-4DBB-8550-ADDB512BD425}" type="sibTrans" cxnId="{15F3CE5E-8E6C-4092-93EE-8502C3D3974F}">
      <dgm:prSet/>
      <dgm:spPr/>
      <dgm:t>
        <a:bodyPr/>
        <a:lstStyle/>
        <a:p>
          <a:endParaRPr lang="es-MX"/>
        </a:p>
      </dgm:t>
    </dgm:pt>
    <dgm:pt modelId="{D85879B7-5487-49A9-9839-4293A2FCF7A0}">
      <dgm:prSet/>
      <dgm:spPr/>
      <dgm:t>
        <a:bodyPr/>
        <a:lstStyle/>
        <a:p>
          <a:pPr rtl="0"/>
          <a:r>
            <a:rPr lang="es-MX" smtClean="0"/>
            <a:t>Competencia</a:t>
          </a:r>
          <a:endParaRPr lang="es-MX"/>
        </a:p>
      </dgm:t>
    </dgm:pt>
    <dgm:pt modelId="{7BD5AC22-B88D-47F5-9820-576DD3EEAEEE}" type="parTrans" cxnId="{D41E45E8-C6C0-4B8E-915C-5D9000207151}">
      <dgm:prSet/>
      <dgm:spPr/>
      <dgm:t>
        <a:bodyPr/>
        <a:lstStyle/>
        <a:p>
          <a:endParaRPr lang="es-MX"/>
        </a:p>
      </dgm:t>
    </dgm:pt>
    <dgm:pt modelId="{535329CC-1CD2-4913-B169-69349EF90E3A}" type="sibTrans" cxnId="{D41E45E8-C6C0-4B8E-915C-5D9000207151}">
      <dgm:prSet/>
      <dgm:spPr/>
      <dgm:t>
        <a:bodyPr/>
        <a:lstStyle/>
        <a:p>
          <a:endParaRPr lang="es-MX"/>
        </a:p>
      </dgm:t>
    </dgm:pt>
    <dgm:pt modelId="{A322B174-FF4A-445D-9AD5-51B688AF8F41}">
      <dgm:prSet/>
      <dgm:spPr/>
      <dgm:t>
        <a:bodyPr/>
        <a:lstStyle/>
        <a:p>
          <a:pPr rtl="0"/>
          <a:r>
            <a:rPr lang="es-MX" smtClean="0"/>
            <a:t>Acción</a:t>
          </a:r>
          <a:endParaRPr lang="es-MX"/>
        </a:p>
      </dgm:t>
    </dgm:pt>
    <dgm:pt modelId="{AD6DE858-D6CA-48F4-A2F7-319B2998B470}" type="parTrans" cxnId="{A1055B04-0FEE-41B3-96C3-E909AC07AF6D}">
      <dgm:prSet/>
      <dgm:spPr/>
      <dgm:t>
        <a:bodyPr/>
        <a:lstStyle/>
        <a:p>
          <a:endParaRPr lang="es-MX"/>
        </a:p>
      </dgm:t>
    </dgm:pt>
    <dgm:pt modelId="{815ABCC9-C3E9-4917-A8B5-6E2F745AD6AC}" type="sibTrans" cxnId="{A1055B04-0FEE-41B3-96C3-E909AC07AF6D}">
      <dgm:prSet/>
      <dgm:spPr/>
      <dgm:t>
        <a:bodyPr/>
        <a:lstStyle/>
        <a:p>
          <a:endParaRPr lang="es-MX"/>
        </a:p>
      </dgm:t>
    </dgm:pt>
    <dgm:pt modelId="{826B608C-F4AA-42BE-A6F9-1C1FF8A89038}">
      <dgm:prSet/>
      <dgm:spPr/>
      <dgm:t>
        <a:bodyPr/>
        <a:lstStyle/>
        <a:p>
          <a:pPr rtl="0"/>
          <a:r>
            <a:rPr lang="es-MX" smtClean="0"/>
            <a:t>Norma</a:t>
          </a:r>
          <a:endParaRPr lang="es-MX"/>
        </a:p>
      </dgm:t>
    </dgm:pt>
    <dgm:pt modelId="{F930B79C-6F4E-49C1-BAF3-742A7953D3C7}" type="parTrans" cxnId="{41B5A794-DBD4-463E-8024-5AD3AD37D715}">
      <dgm:prSet/>
      <dgm:spPr/>
      <dgm:t>
        <a:bodyPr/>
        <a:lstStyle/>
        <a:p>
          <a:endParaRPr lang="es-MX"/>
        </a:p>
      </dgm:t>
    </dgm:pt>
    <dgm:pt modelId="{66EFA3C9-73C1-4D16-9895-700BD4EAC106}" type="sibTrans" cxnId="{41B5A794-DBD4-463E-8024-5AD3AD37D715}">
      <dgm:prSet/>
      <dgm:spPr/>
      <dgm:t>
        <a:bodyPr/>
        <a:lstStyle/>
        <a:p>
          <a:endParaRPr lang="es-MX"/>
        </a:p>
      </dgm:t>
    </dgm:pt>
    <dgm:pt modelId="{EE630F11-4B24-4695-B3E7-3086A52FB798}">
      <dgm:prSet/>
      <dgm:spPr/>
      <dgm:t>
        <a:bodyPr/>
        <a:lstStyle/>
        <a:p>
          <a:pPr rtl="0"/>
          <a:r>
            <a:rPr lang="es-MX" smtClean="0"/>
            <a:t>Auto</a:t>
          </a:r>
          <a:endParaRPr lang="es-MX"/>
        </a:p>
      </dgm:t>
    </dgm:pt>
    <dgm:pt modelId="{2E4A1EB8-1513-46AB-BCDC-2797094AD787}" type="parTrans" cxnId="{9A56725A-5B94-46B1-B4FE-41478A088E2D}">
      <dgm:prSet/>
      <dgm:spPr/>
      <dgm:t>
        <a:bodyPr/>
        <a:lstStyle/>
        <a:p>
          <a:endParaRPr lang="es-MX"/>
        </a:p>
      </dgm:t>
    </dgm:pt>
    <dgm:pt modelId="{9E953D49-C5CE-43EF-9387-E0B60D0C3C67}" type="sibTrans" cxnId="{9A56725A-5B94-46B1-B4FE-41478A088E2D}">
      <dgm:prSet/>
      <dgm:spPr/>
      <dgm:t>
        <a:bodyPr/>
        <a:lstStyle/>
        <a:p>
          <a:endParaRPr lang="es-MX"/>
        </a:p>
      </dgm:t>
    </dgm:pt>
    <dgm:pt modelId="{E448ED93-C5A6-4230-A2CC-A17461F7637A}">
      <dgm:prSet/>
      <dgm:spPr/>
      <dgm:t>
        <a:bodyPr/>
        <a:lstStyle/>
        <a:p>
          <a:pPr rtl="0"/>
          <a:r>
            <a:rPr lang="es-MX" smtClean="0"/>
            <a:t>Protocolo</a:t>
          </a:r>
          <a:endParaRPr lang="es-MX"/>
        </a:p>
      </dgm:t>
    </dgm:pt>
    <dgm:pt modelId="{6DA5BA4E-1E7D-46A8-81E6-3B47E2222D06}" type="parTrans" cxnId="{A3F4309F-0074-4413-A8BE-7C80973E3B14}">
      <dgm:prSet/>
      <dgm:spPr/>
      <dgm:t>
        <a:bodyPr/>
        <a:lstStyle/>
        <a:p>
          <a:endParaRPr lang="es-MX"/>
        </a:p>
      </dgm:t>
    </dgm:pt>
    <dgm:pt modelId="{BD4407A1-E303-4B18-9E10-ABEC2722A215}" type="sibTrans" cxnId="{A3F4309F-0074-4413-A8BE-7C80973E3B14}">
      <dgm:prSet/>
      <dgm:spPr/>
      <dgm:t>
        <a:bodyPr/>
        <a:lstStyle/>
        <a:p>
          <a:endParaRPr lang="es-MX"/>
        </a:p>
      </dgm:t>
    </dgm:pt>
    <dgm:pt modelId="{DBF47C8A-8EB6-4FBC-838A-FDB50F36BEBA}">
      <dgm:prSet/>
      <dgm:spPr/>
      <dgm:t>
        <a:bodyPr/>
        <a:lstStyle/>
        <a:p>
          <a:pPr rtl="0"/>
          <a:r>
            <a:rPr lang="es-MX" smtClean="0"/>
            <a:t>Acta</a:t>
          </a:r>
          <a:endParaRPr lang="es-MX"/>
        </a:p>
      </dgm:t>
    </dgm:pt>
    <dgm:pt modelId="{7F5AA91E-78B2-4A4F-BF26-D559CF2BBAE6}" type="parTrans" cxnId="{A93084F9-A338-454D-B638-F6B329F69F84}">
      <dgm:prSet/>
      <dgm:spPr/>
      <dgm:t>
        <a:bodyPr/>
        <a:lstStyle/>
        <a:p>
          <a:endParaRPr lang="es-MX"/>
        </a:p>
      </dgm:t>
    </dgm:pt>
    <dgm:pt modelId="{8BE2F8EE-13AA-4DE6-AACF-367379D67026}" type="sibTrans" cxnId="{A93084F9-A338-454D-B638-F6B329F69F84}">
      <dgm:prSet/>
      <dgm:spPr/>
      <dgm:t>
        <a:bodyPr/>
        <a:lstStyle/>
        <a:p>
          <a:endParaRPr lang="es-MX"/>
        </a:p>
      </dgm:t>
    </dgm:pt>
    <dgm:pt modelId="{1C1E1615-DD4D-44A8-9FCC-C742403DFB80}">
      <dgm:prSet/>
      <dgm:spPr/>
      <dgm:t>
        <a:bodyPr/>
        <a:lstStyle/>
        <a:p>
          <a:pPr rtl="0"/>
          <a:r>
            <a:rPr lang="es-MX" smtClean="0"/>
            <a:t>Título</a:t>
          </a:r>
          <a:endParaRPr lang="es-MX"/>
        </a:p>
      </dgm:t>
    </dgm:pt>
    <dgm:pt modelId="{A054C1C6-1C18-464A-AFC7-38C4D1CE3114}" type="parTrans" cxnId="{B1E5EB57-5C3D-4132-8CE5-917096A128BD}">
      <dgm:prSet/>
      <dgm:spPr/>
      <dgm:t>
        <a:bodyPr/>
        <a:lstStyle/>
        <a:p>
          <a:endParaRPr lang="es-MX"/>
        </a:p>
      </dgm:t>
    </dgm:pt>
    <dgm:pt modelId="{95F90E27-A38B-4E5E-86F1-1D662361AE45}" type="sibTrans" cxnId="{B1E5EB57-5C3D-4132-8CE5-917096A128BD}">
      <dgm:prSet/>
      <dgm:spPr/>
      <dgm:t>
        <a:bodyPr/>
        <a:lstStyle/>
        <a:p>
          <a:endParaRPr lang="es-MX"/>
        </a:p>
      </dgm:t>
    </dgm:pt>
    <dgm:pt modelId="{DF7357CE-2EE0-4BA0-9560-B0AABDE940D6}">
      <dgm:prSet/>
      <dgm:spPr/>
      <dgm:t>
        <a:bodyPr/>
        <a:lstStyle/>
        <a:p>
          <a:pPr rtl="0"/>
          <a:r>
            <a:rPr lang="es-MX" smtClean="0"/>
            <a:t>Constitución</a:t>
          </a:r>
          <a:endParaRPr lang="es-MX"/>
        </a:p>
      </dgm:t>
    </dgm:pt>
    <dgm:pt modelId="{8E7A7E89-3971-4719-B217-47B68E055074}" type="parTrans" cxnId="{381770AE-2C5E-426E-BE57-CC8BB88F1683}">
      <dgm:prSet/>
      <dgm:spPr/>
      <dgm:t>
        <a:bodyPr/>
        <a:lstStyle/>
        <a:p>
          <a:endParaRPr lang="es-MX"/>
        </a:p>
      </dgm:t>
    </dgm:pt>
    <dgm:pt modelId="{9046ECD2-DA08-4959-90B6-BD1FD8779943}" type="sibTrans" cxnId="{381770AE-2C5E-426E-BE57-CC8BB88F1683}">
      <dgm:prSet/>
      <dgm:spPr/>
      <dgm:t>
        <a:bodyPr/>
        <a:lstStyle/>
        <a:p>
          <a:endParaRPr lang="es-MX"/>
        </a:p>
      </dgm:t>
    </dgm:pt>
    <dgm:pt modelId="{BB357275-02AE-4E8A-9708-36EE10154204}">
      <dgm:prSet/>
      <dgm:spPr/>
      <dgm:t>
        <a:bodyPr/>
        <a:lstStyle/>
        <a:p>
          <a:pPr rtl="0"/>
          <a:r>
            <a:rPr lang="es-MX" smtClean="0"/>
            <a:t>Apéndice</a:t>
          </a:r>
          <a:endParaRPr lang="es-MX"/>
        </a:p>
      </dgm:t>
    </dgm:pt>
    <dgm:pt modelId="{DD1BEC73-7EC1-48F0-AD8B-8527A188378D}" type="parTrans" cxnId="{29498422-7A86-4117-87EF-0C6216D1C6D7}">
      <dgm:prSet/>
      <dgm:spPr/>
      <dgm:t>
        <a:bodyPr/>
        <a:lstStyle/>
        <a:p>
          <a:endParaRPr lang="es-MX"/>
        </a:p>
      </dgm:t>
    </dgm:pt>
    <dgm:pt modelId="{A5DC8608-4101-4FCB-BD21-BE22CB6FCE06}" type="sibTrans" cxnId="{29498422-7A86-4117-87EF-0C6216D1C6D7}">
      <dgm:prSet/>
      <dgm:spPr/>
      <dgm:t>
        <a:bodyPr/>
        <a:lstStyle/>
        <a:p>
          <a:endParaRPr lang="es-MX"/>
        </a:p>
      </dgm:t>
    </dgm:pt>
    <dgm:pt modelId="{BB380EDD-88B7-4AB2-BF1C-2DE54757DA2F}" type="pres">
      <dgm:prSet presAssocID="{AA509F90-26B0-400B-9A59-1DDDA2C7FFA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09B8903-3F3D-4900-B3AB-7F48B691D332}" type="pres">
      <dgm:prSet presAssocID="{EFBA8181-C82B-43B8-9DEF-AD5644EA053F}" presName="parentText" presStyleLbl="node1" presStyleIdx="0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19B015C-3DF0-49DD-AB8C-7F96073063BF}" type="pres">
      <dgm:prSet presAssocID="{D86C7454-B593-4DBB-8550-ADDB512BD425}" presName="spacer" presStyleCnt="0"/>
      <dgm:spPr/>
    </dgm:pt>
    <dgm:pt modelId="{7FFA1663-F50B-4EB2-9C42-53071841AB23}" type="pres">
      <dgm:prSet presAssocID="{D85879B7-5487-49A9-9839-4293A2FCF7A0}" presName="parentText" presStyleLbl="node1" presStyleIdx="1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6326D82-700D-4B96-A54D-4290586089CF}" type="pres">
      <dgm:prSet presAssocID="{535329CC-1CD2-4913-B169-69349EF90E3A}" presName="spacer" presStyleCnt="0"/>
      <dgm:spPr/>
    </dgm:pt>
    <dgm:pt modelId="{18F22A7B-C577-4B60-A4B8-5385BB6F9A07}" type="pres">
      <dgm:prSet presAssocID="{A322B174-FF4A-445D-9AD5-51B688AF8F41}" presName="parentText" presStyleLbl="node1" presStyleIdx="2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7811072-719A-4A5B-8F5C-8C1B1C4E3DD3}" type="pres">
      <dgm:prSet presAssocID="{815ABCC9-C3E9-4917-A8B5-6E2F745AD6AC}" presName="spacer" presStyleCnt="0"/>
      <dgm:spPr/>
    </dgm:pt>
    <dgm:pt modelId="{32AE4099-4324-4D40-940A-FB7B1A3C4B9E}" type="pres">
      <dgm:prSet presAssocID="{826B608C-F4AA-42BE-A6F9-1C1FF8A89038}" presName="parentText" presStyleLbl="node1" presStyleIdx="3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0191DB5-EA69-468B-9181-C73FEB7E0706}" type="pres">
      <dgm:prSet presAssocID="{66EFA3C9-73C1-4D16-9895-700BD4EAC106}" presName="spacer" presStyleCnt="0"/>
      <dgm:spPr/>
    </dgm:pt>
    <dgm:pt modelId="{A586BE37-7BF9-4727-B674-C97420DC8244}" type="pres">
      <dgm:prSet presAssocID="{EE630F11-4B24-4695-B3E7-3086A52FB798}" presName="parentText" presStyleLbl="node1" presStyleIdx="4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2F50C78-C29B-49BC-AB40-6FA84ED5A8E1}" type="pres">
      <dgm:prSet presAssocID="{9E953D49-C5CE-43EF-9387-E0B60D0C3C67}" presName="spacer" presStyleCnt="0"/>
      <dgm:spPr/>
    </dgm:pt>
    <dgm:pt modelId="{551CB14D-B5C1-40BB-AFD6-98E23A6D935B}" type="pres">
      <dgm:prSet presAssocID="{E448ED93-C5A6-4230-A2CC-A17461F7637A}" presName="parentText" presStyleLbl="node1" presStyleIdx="5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D72E860-4A07-4454-8300-F260A90432CE}" type="pres">
      <dgm:prSet presAssocID="{BD4407A1-E303-4B18-9E10-ABEC2722A215}" presName="spacer" presStyleCnt="0"/>
      <dgm:spPr/>
    </dgm:pt>
    <dgm:pt modelId="{3156B7FF-058A-4FFA-831A-3FF648E2EFCE}" type="pres">
      <dgm:prSet presAssocID="{DBF47C8A-8EB6-4FBC-838A-FDB50F36BEBA}" presName="parentText" presStyleLbl="node1" presStyleIdx="6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9BE9756-6842-46E8-BAA2-CCE7F0FD1485}" type="pres">
      <dgm:prSet presAssocID="{8BE2F8EE-13AA-4DE6-AACF-367379D67026}" presName="spacer" presStyleCnt="0"/>
      <dgm:spPr/>
    </dgm:pt>
    <dgm:pt modelId="{08BA78C7-3D36-4BBE-9B95-7F685B4CED07}" type="pres">
      <dgm:prSet presAssocID="{1C1E1615-DD4D-44A8-9FCC-C742403DFB80}" presName="parentText" presStyleLbl="node1" presStyleIdx="7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8005418-7D39-4AB3-869C-A44192573547}" type="pres">
      <dgm:prSet presAssocID="{95F90E27-A38B-4E5E-86F1-1D662361AE45}" presName="spacer" presStyleCnt="0"/>
      <dgm:spPr/>
    </dgm:pt>
    <dgm:pt modelId="{94469983-CD31-457A-9765-50D8D8B04E1A}" type="pres">
      <dgm:prSet presAssocID="{DF7357CE-2EE0-4BA0-9560-B0AABDE940D6}" presName="parentText" presStyleLbl="node1" presStyleIdx="8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06720EF-D424-49AD-BD70-441957D03AE8}" type="pres">
      <dgm:prSet presAssocID="{9046ECD2-DA08-4959-90B6-BD1FD8779943}" presName="spacer" presStyleCnt="0"/>
      <dgm:spPr/>
    </dgm:pt>
    <dgm:pt modelId="{0BCC0CF7-20D8-48E6-87A8-E741DBF6FD19}" type="pres">
      <dgm:prSet presAssocID="{BB357275-02AE-4E8A-9708-36EE10154204}" presName="parentText" presStyleLbl="node1" presStyleIdx="9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1B5A794-DBD4-463E-8024-5AD3AD37D715}" srcId="{AA509F90-26B0-400B-9A59-1DDDA2C7FFA0}" destId="{826B608C-F4AA-42BE-A6F9-1C1FF8A89038}" srcOrd="3" destOrd="0" parTransId="{F930B79C-6F4E-49C1-BAF3-742A7953D3C7}" sibTransId="{66EFA3C9-73C1-4D16-9895-700BD4EAC106}"/>
    <dgm:cxn modelId="{412DA126-B323-43D1-AD63-CDDC4855E215}" type="presOf" srcId="{826B608C-F4AA-42BE-A6F9-1C1FF8A89038}" destId="{32AE4099-4324-4D40-940A-FB7B1A3C4B9E}" srcOrd="0" destOrd="0" presId="urn:microsoft.com/office/officeart/2005/8/layout/vList2"/>
    <dgm:cxn modelId="{A93084F9-A338-454D-B638-F6B329F69F84}" srcId="{AA509F90-26B0-400B-9A59-1DDDA2C7FFA0}" destId="{DBF47C8A-8EB6-4FBC-838A-FDB50F36BEBA}" srcOrd="6" destOrd="0" parTransId="{7F5AA91E-78B2-4A4F-BF26-D559CF2BBAE6}" sibTransId="{8BE2F8EE-13AA-4DE6-AACF-367379D67026}"/>
    <dgm:cxn modelId="{B1E5EB57-5C3D-4132-8CE5-917096A128BD}" srcId="{AA509F90-26B0-400B-9A59-1DDDA2C7FFA0}" destId="{1C1E1615-DD4D-44A8-9FCC-C742403DFB80}" srcOrd="7" destOrd="0" parTransId="{A054C1C6-1C18-464A-AFC7-38C4D1CE3114}" sibTransId="{95F90E27-A38B-4E5E-86F1-1D662361AE45}"/>
    <dgm:cxn modelId="{381770AE-2C5E-426E-BE57-CC8BB88F1683}" srcId="{AA509F90-26B0-400B-9A59-1DDDA2C7FFA0}" destId="{DF7357CE-2EE0-4BA0-9560-B0AABDE940D6}" srcOrd="8" destOrd="0" parTransId="{8E7A7E89-3971-4719-B217-47B68E055074}" sibTransId="{9046ECD2-DA08-4959-90B6-BD1FD8779943}"/>
    <dgm:cxn modelId="{524D4BDD-CEEB-43A3-B628-47381D50D396}" type="presOf" srcId="{EFBA8181-C82B-43B8-9DEF-AD5644EA053F}" destId="{A09B8903-3F3D-4900-B3AB-7F48B691D332}" srcOrd="0" destOrd="0" presId="urn:microsoft.com/office/officeart/2005/8/layout/vList2"/>
    <dgm:cxn modelId="{56AFE1D1-070E-4A99-A93F-7F344C203A1B}" type="presOf" srcId="{A322B174-FF4A-445D-9AD5-51B688AF8F41}" destId="{18F22A7B-C577-4B60-A4B8-5385BB6F9A07}" srcOrd="0" destOrd="0" presId="urn:microsoft.com/office/officeart/2005/8/layout/vList2"/>
    <dgm:cxn modelId="{15F3CE5E-8E6C-4092-93EE-8502C3D3974F}" srcId="{AA509F90-26B0-400B-9A59-1DDDA2C7FFA0}" destId="{EFBA8181-C82B-43B8-9DEF-AD5644EA053F}" srcOrd="0" destOrd="0" parTransId="{CE9A48F1-FF5E-47E5-9D1B-9BC8EFCADE65}" sibTransId="{D86C7454-B593-4DBB-8550-ADDB512BD425}"/>
    <dgm:cxn modelId="{D41E45E8-C6C0-4B8E-915C-5D9000207151}" srcId="{AA509F90-26B0-400B-9A59-1DDDA2C7FFA0}" destId="{D85879B7-5487-49A9-9839-4293A2FCF7A0}" srcOrd="1" destOrd="0" parTransId="{7BD5AC22-B88D-47F5-9820-576DD3EEAEEE}" sibTransId="{535329CC-1CD2-4913-B169-69349EF90E3A}"/>
    <dgm:cxn modelId="{221AAE34-1982-4498-9095-7052DE08A4CE}" type="presOf" srcId="{D85879B7-5487-49A9-9839-4293A2FCF7A0}" destId="{7FFA1663-F50B-4EB2-9C42-53071841AB23}" srcOrd="0" destOrd="0" presId="urn:microsoft.com/office/officeart/2005/8/layout/vList2"/>
    <dgm:cxn modelId="{9A56725A-5B94-46B1-B4FE-41478A088E2D}" srcId="{AA509F90-26B0-400B-9A59-1DDDA2C7FFA0}" destId="{EE630F11-4B24-4695-B3E7-3086A52FB798}" srcOrd="4" destOrd="0" parTransId="{2E4A1EB8-1513-46AB-BCDC-2797094AD787}" sibTransId="{9E953D49-C5CE-43EF-9387-E0B60D0C3C67}"/>
    <dgm:cxn modelId="{9815C697-7C32-4829-A06A-A429540F61C6}" type="presOf" srcId="{DBF47C8A-8EB6-4FBC-838A-FDB50F36BEBA}" destId="{3156B7FF-058A-4FFA-831A-3FF648E2EFCE}" srcOrd="0" destOrd="0" presId="urn:microsoft.com/office/officeart/2005/8/layout/vList2"/>
    <dgm:cxn modelId="{0BD171CA-7584-4ABB-A36A-5C413C5C2BB1}" type="presOf" srcId="{BB357275-02AE-4E8A-9708-36EE10154204}" destId="{0BCC0CF7-20D8-48E6-87A8-E741DBF6FD19}" srcOrd="0" destOrd="0" presId="urn:microsoft.com/office/officeart/2005/8/layout/vList2"/>
    <dgm:cxn modelId="{A3F4309F-0074-4413-A8BE-7C80973E3B14}" srcId="{AA509F90-26B0-400B-9A59-1DDDA2C7FFA0}" destId="{E448ED93-C5A6-4230-A2CC-A17461F7637A}" srcOrd="5" destOrd="0" parTransId="{6DA5BA4E-1E7D-46A8-81E6-3B47E2222D06}" sibTransId="{BD4407A1-E303-4B18-9E10-ABEC2722A215}"/>
    <dgm:cxn modelId="{A1055B04-0FEE-41B3-96C3-E909AC07AF6D}" srcId="{AA509F90-26B0-400B-9A59-1DDDA2C7FFA0}" destId="{A322B174-FF4A-445D-9AD5-51B688AF8F41}" srcOrd="2" destOrd="0" parTransId="{AD6DE858-D6CA-48F4-A2F7-319B2998B470}" sibTransId="{815ABCC9-C3E9-4917-A8B5-6E2F745AD6AC}"/>
    <dgm:cxn modelId="{010A7782-1A77-4751-BA3A-A4A49EBCED2D}" type="presOf" srcId="{EE630F11-4B24-4695-B3E7-3086A52FB798}" destId="{A586BE37-7BF9-4727-B674-C97420DC8244}" srcOrd="0" destOrd="0" presId="urn:microsoft.com/office/officeart/2005/8/layout/vList2"/>
    <dgm:cxn modelId="{06623FAC-7D4F-4670-8D36-BD11FE20930D}" type="presOf" srcId="{E448ED93-C5A6-4230-A2CC-A17461F7637A}" destId="{551CB14D-B5C1-40BB-AFD6-98E23A6D935B}" srcOrd="0" destOrd="0" presId="urn:microsoft.com/office/officeart/2005/8/layout/vList2"/>
    <dgm:cxn modelId="{22300145-7248-43B8-B275-0E34BF79B0F4}" type="presOf" srcId="{1C1E1615-DD4D-44A8-9FCC-C742403DFB80}" destId="{08BA78C7-3D36-4BBE-9B95-7F685B4CED07}" srcOrd="0" destOrd="0" presId="urn:microsoft.com/office/officeart/2005/8/layout/vList2"/>
    <dgm:cxn modelId="{29498422-7A86-4117-87EF-0C6216D1C6D7}" srcId="{AA509F90-26B0-400B-9A59-1DDDA2C7FFA0}" destId="{BB357275-02AE-4E8A-9708-36EE10154204}" srcOrd="9" destOrd="0" parTransId="{DD1BEC73-7EC1-48F0-AD8B-8527A188378D}" sibTransId="{A5DC8608-4101-4FCB-BD21-BE22CB6FCE06}"/>
    <dgm:cxn modelId="{DCD4CA75-3AFB-4807-B690-9558F6CBAA80}" type="presOf" srcId="{AA509F90-26B0-400B-9A59-1DDDA2C7FFA0}" destId="{BB380EDD-88B7-4AB2-BF1C-2DE54757DA2F}" srcOrd="0" destOrd="0" presId="urn:microsoft.com/office/officeart/2005/8/layout/vList2"/>
    <dgm:cxn modelId="{642AD2CD-E627-4CAF-AEFD-FFD292E16079}" type="presOf" srcId="{DF7357CE-2EE0-4BA0-9560-B0AABDE940D6}" destId="{94469983-CD31-457A-9765-50D8D8B04E1A}" srcOrd="0" destOrd="0" presId="urn:microsoft.com/office/officeart/2005/8/layout/vList2"/>
    <dgm:cxn modelId="{B0D8CD93-6A83-4077-8A38-BE0475FFA065}" type="presParOf" srcId="{BB380EDD-88B7-4AB2-BF1C-2DE54757DA2F}" destId="{A09B8903-3F3D-4900-B3AB-7F48B691D332}" srcOrd="0" destOrd="0" presId="urn:microsoft.com/office/officeart/2005/8/layout/vList2"/>
    <dgm:cxn modelId="{5FD53317-30E1-450C-A373-610F19F1F525}" type="presParOf" srcId="{BB380EDD-88B7-4AB2-BF1C-2DE54757DA2F}" destId="{019B015C-3DF0-49DD-AB8C-7F96073063BF}" srcOrd="1" destOrd="0" presId="urn:microsoft.com/office/officeart/2005/8/layout/vList2"/>
    <dgm:cxn modelId="{BDEC2367-04C8-441C-9FA3-C9F24C1EACEF}" type="presParOf" srcId="{BB380EDD-88B7-4AB2-BF1C-2DE54757DA2F}" destId="{7FFA1663-F50B-4EB2-9C42-53071841AB23}" srcOrd="2" destOrd="0" presId="urn:microsoft.com/office/officeart/2005/8/layout/vList2"/>
    <dgm:cxn modelId="{DD1EA856-3971-429E-9B0E-4F3C79BF3C51}" type="presParOf" srcId="{BB380EDD-88B7-4AB2-BF1C-2DE54757DA2F}" destId="{06326D82-700D-4B96-A54D-4290586089CF}" srcOrd="3" destOrd="0" presId="urn:microsoft.com/office/officeart/2005/8/layout/vList2"/>
    <dgm:cxn modelId="{9C27AD2A-7020-41E7-818B-2C9ACC71C52A}" type="presParOf" srcId="{BB380EDD-88B7-4AB2-BF1C-2DE54757DA2F}" destId="{18F22A7B-C577-4B60-A4B8-5385BB6F9A07}" srcOrd="4" destOrd="0" presId="urn:microsoft.com/office/officeart/2005/8/layout/vList2"/>
    <dgm:cxn modelId="{70F5498E-DF08-427C-8433-ACA2B2FF2896}" type="presParOf" srcId="{BB380EDD-88B7-4AB2-BF1C-2DE54757DA2F}" destId="{97811072-719A-4A5B-8F5C-8C1B1C4E3DD3}" srcOrd="5" destOrd="0" presId="urn:microsoft.com/office/officeart/2005/8/layout/vList2"/>
    <dgm:cxn modelId="{4DA48106-2AC6-4613-A2C9-B8A9E0749C80}" type="presParOf" srcId="{BB380EDD-88B7-4AB2-BF1C-2DE54757DA2F}" destId="{32AE4099-4324-4D40-940A-FB7B1A3C4B9E}" srcOrd="6" destOrd="0" presId="urn:microsoft.com/office/officeart/2005/8/layout/vList2"/>
    <dgm:cxn modelId="{5E3685EB-1DE1-48ED-BFA8-7EA2B0C51AE2}" type="presParOf" srcId="{BB380EDD-88B7-4AB2-BF1C-2DE54757DA2F}" destId="{70191DB5-EA69-468B-9181-C73FEB7E0706}" srcOrd="7" destOrd="0" presId="urn:microsoft.com/office/officeart/2005/8/layout/vList2"/>
    <dgm:cxn modelId="{E80AA6B3-4B47-442F-A925-5103FB697F45}" type="presParOf" srcId="{BB380EDD-88B7-4AB2-BF1C-2DE54757DA2F}" destId="{A586BE37-7BF9-4727-B674-C97420DC8244}" srcOrd="8" destOrd="0" presId="urn:microsoft.com/office/officeart/2005/8/layout/vList2"/>
    <dgm:cxn modelId="{362F307E-6E58-4BA3-B69C-E47A8E5469CE}" type="presParOf" srcId="{BB380EDD-88B7-4AB2-BF1C-2DE54757DA2F}" destId="{82F50C78-C29B-49BC-AB40-6FA84ED5A8E1}" srcOrd="9" destOrd="0" presId="urn:microsoft.com/office/officeart/2005/8/layout/vList2"/>
    <dgm:cxn modelId="{9254B606-8CC9-4B84-936A-D7BEAD027714}" type="presParOf" srcId="{BB380EDD-88B7-4AB2-BF1C-2DE54757DA2F}" destId="{551CB14D-B5C1-40BB-AFD6-98E23A6D935B}" srcOrd="10" destOrd="0" presId="urn:microsoft.com/office/officeart/2005/8/layout/vList2"/>
    <dgm:cxn modelId="{CD21507D-9421-4957-8FDD-DFACF41BADB7}" type="presParOf" srcId="{BB380EDD-88B7-4AB2-BF1C-2DE54757DA2F}" destId="{CD72E860-4A07-4454-8300-F260A90432CE}" srcOrd="11" destOrd="0" presId="urn:microsoft.com/office/officeart/2005/8/layout/vList2"/>
    <dgm:cxn modelId="{3ACA909F-1417-4377-A9EA-C020C4A89142}" type="presParOf" srcId="{BB380EDD-88B7-4AB2-BF1C-2DE54757DA2F}" destId="{3156B7FF-058A-4FFA-831A-3FF648E2EFCE}" srcOrd="12" destOrd="0" presId="urn:microsoft.com/office/officeart/2005/8/layout/vList2"/>
    <dgm:cxn modelId="{038BCA64-44CA-4934-A6F7-643B5991D945}" type="presParOf" srcId="{BB380EDD-88B7-4AB2-BF1C-2DE54757DA2F}" destId="{09BE9756-6842-46E8-BAA2-CCE7F0FD1485}" srcOrd="13" destOrd="0" presId="urn:microsoft.com/office/officeart/2005/8/layout/vList2"/>
    <dgm:cxn modelId="{97301211-AD76-4AFC-A98A-9E990F941512}" type="presParOf" srcId="{BB380EDD-88B7-4AB2-BF1C-2DE54757DA2F}" destId="{08BA78C7-3D36-4BBE-9B95-7F685B4CED07}" srcOrd="14" destOrd="0" presId="urn:microsoft.com/office/officeart/2005/8/layout/vList2"/>
    <dgm:cxn modelId="{4F7B9279-468C-4F0B-86ED-837594A792F5}" type="presParOf" srcId="{BB380EDD-88B7-4AB2-BF1C-2DE54757DA2F}" destId="{68005418-7D39-4AB3-869C-A44192573547}" srcOrd="15" destOrd="0" presId="urn:microsoft.com/office/officeart/2005/8/layout/vList2"/>
    <dgm:cxn modelId="{972423AB-279C-4297-B771-8DEA913FE45A}" type="presParOf" srcId="{BB380EDD-88B7-4AB2-BF1C-2DE54757DA2F}" destId="{94469983-CD31-457A-9765-50D8D8B04E1A}" srcOrd="16" destOrd="0" presId="urn:microsoft.com/office/officeart/2005/8/layout/vList2"/>
    <dgm:cxn modelId="{AC313CD9-346B-4EB2-8CB6-02728ABDEA6C}" type="presParOf" srcId="{BB380EDD-88B7-4AB2-BF1C-2DE54757DA2F}" destId="{A06720EF-D424-49AD-BD70-441957D03AE8}" srcOrd="17" destOrd="0" presId="urn:microsoft.com/office/officeart/2005/8/layout/vList2"/>
    <dgm:cxn modelId="{F34B7269-56B1-406D-AB11-634EE21E5CF5}" type="presParOf" srcId="{BB380EDD-88B7-4AB2-BF1C-2DE54757DA2F}" destId="{0BCC0CF7-20D8-48E6-87A8-E741DBF6FD19}" srcOrd="1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DBA3761-2C61-40A4-839D-642FCDE1AEB9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052E71E4-E13C-40D6-A75D-3BEDCAF1DEF2}">
      <dgm:prSet custT="1"/>
      <dgm:spPr/>
      <dgm:t>
        <a:bodyPr/>
        <a:lstStyle/>
        <a:p>
          <a:pPr algn="ctr" rtl="0"/>
          <a:r>
            <a:rPr lang="es-MX" sz="2000" b="1" dirty="0" smtClean="0">
              <a:solidFill>
                <a:srgbClr val="002060"/>
              </a:solidFill>
            </a:rPr>
            <a:t>Semiótica jurídica:</a:t>
          </a:r>
          <a:endParaRPr lang="es-MX" sz="2000" dirty="0"/>
        </a:p>
      </dgm:t>
    </dgm:pt>
    <dgm:pt modelId="{F2391463-8E2A-4FC4-A341-A4F820F740CE}" type="parTrans" cxnId="{247E329F-E0D5-41E7-92FC-1D186F0F8C20}">
      <dgm:prSet/>
      <dgm:spPr/>
      <dgm:t>
        <a:bodyPr/>
        <a:lstStyle/>
        <a:p>
          <a:pPr algn="ctr"/>
          <a:endParaRPr lang="es-MX" sz="1100"/>
        </a:p>
      </dgm:t>
    </dgm:pt>
    <dgm:pt modelId="{DDD7C89D-0382-477D-BAC9-8778A440FAEE}" type="sibTrans" cxnId="{247E329F-E0D5-41E7-92FC-1D186F0F8C20}">
      <dgm:prSet custT="1"/>
      <dgm:spPr/>
      <dgm:t>
        <a:bodyPr/>
        <a:lstStyle/>
        <a:p>
          <a:pPr algn="ctr"/>
          <a:endParaRPr lang="es-MX" sz="1600"/>
        </a:p>
      </dgm:t>
    </dgm:pt>
    <dgm:pt modelId="{BF57B0E2-C4EA-4D94-AECD-FD9C06FA78FB}">
      <dgm:prSet custT="1"/>
      <dgm:spPr/>
      <dgm:t>
        <a:bodyPr/>
        <a:lstStyle/>
        <a:p>
          <a:pPr algn="ctr" rtl="0"/>
          <a:r>
            <a:rPr lang="es-MX" sz="2000" dirty="0" smtClean="0"/>
            <a:t> *</a:t>
          </a:r>
          <a:r>
            <a:rPr lang="es-MX" sz="1600" dirty="0" smtClean="0"/>
            <a:t>Teoría general de los </a:t>
          </a:r>
          <a:r>
            <a:rPr lang="es-MX" sz="1600" b="1" dirty="0" smtClean="0"/>
            <a:t>signos</a:t>
          </a:r>
          <a:r>
            <a:rPr lang="es-MX" sz="1600" dirty="0" smtClean="0"/>
            <a:t> y su aplicación en el lenguaje. </a:t>
          </a:r>
        </a:p>
      </dgm:t>
    </dgm:pt>
    <dgm:pt modelId="{73671472-4C52-4F3D-8C2E-F95CD56EF668}" type="parTrans" cxnId="{0F0752E3-3FBF-4A7D-999C-D8627ED93439}">
      <dgm:prSet/>
      <dgm:spPr/>
      <dgm:t>
        <a:bodyPr/>
        <a:lstStyle/>
        <a:p>
          <a:pPr algn="ctr"/>
          <a:endParaRPr lang="es-MX" sz="1100"/>
        </a:p>
      </dgm:t>
    </dgm:pt>
    <dgm:pt modelId="{F6AD014D-872A-4D72-8C64-948A3DC0D4AB}" type="sibTrans" cxnId="{0F0752E3-3FBF-4A7D-999C-D8627ED93439}">
      <dgm:prSet custT="1"/>
      <dgm:spPr/>
      <dgm:t>
        <a:bodyPr/>
        <a:lstStyle/>
        <a:p>
          <a:pPr algn="ctr"/>
          <a:endParaRPr lang="es-MX" sz="1600"/>
        </a:p>
      </dgm:t>
    </dgm:pt>
    <dgm:pt modelId="{91981635-BB78-4D1D-B3BE-06B608BDFE04}">
      <dgm:prSet custT="1"/>
      <dgm:spPr/>
      <dgm:t>
        <a:bodyPr/>
        <a:lstStyle/>
        <a:p>
          <a:pPr algn="ctr" rtl="0"/>
          <a:r>
            <a:rPr lang="es-MX" sz="1600" dirty="0" smtClean="0"/>
            <a:t>*Estudia el significado de los enunciados. </a:t>
          </a:r>
        </a:p>
      </dgm:t>
    </dgm:pt>
    <dgm:pt modelId="{DB57F09A-9AE1-4F05-BC17-D3AE2EC7A598}" type="parTrans" cxnId="{FCC3A62F-F406-455E-8734-3C33195C394F}">
      <dgm:prSet/>
      <dgm:spPr/>
      <dgm:t>
        <a:bodyPr/>
        <a:lstStyle/>
        <a:p>
          <a:pPr algn="ctr"/>
          <a:endParaRPr lang="es-MX" sz="1100"/>
        </a:p>
      </dgm:t>
    </dgm:pt>
    <dgm:pt modelId="{2E2ED55F-BA26-4142-8870-46BE9E1CECE0}" type="sibTrans" cxnId="{FCC3A62F-F406-455E-8734-3C33195C394F}">
      <dgm:prSet custT="1"/>
      <dgm:spPr/>
      <dgm:t>
        <a:bodyPr/>
        <a:lstStyle/>
        <a:p>
          <a:pPr algn="ctr"/>
          <a:endParaRPr lang="es-MX" sz="1600"/>
        </a:p>
      </dgm:t>
    </dgm:pt>
    <dgm:pt modelId="{DEC3C308-9C36-437E-9A42-B8558C87FF76}">
      <dgm:prSet custT="1"/>
      <dgm:spPr/>
      <dgm:t>
        <a:bodyPr/>
        <a:lstStyle/>
        <a:p>
          <a:pPr algn="ctr" rtl="0"/>
          <a:r>
            <a:rPr lang="es-MX" sz="1600" dirty="0" smtClean="0"/>
            <a:t>*El análisis lógico del lenguaje jurídico. </a:t>
          </a:r>
          <a:endParaRPr lang="es-MX" sz="2000" dirty="0"/>
        </a:p>
      </dgm:t>
    </dgm:pt>
    <dgm:pt modelId="{B91184BC-4F58-487E-89CD-9BC6581838A8}" type="parTrans" cxnId="{F27C05B6-9E29-4670-97FE-30339B212E87}">
      <dgm:prSet/>
      <dgm:spPr/>
      <dgm:t>
        <a:bodyPr/>
        <a:lstStyle/>
        <a:p>
          <a:pPr algn="ctr"/>
          <a:endParaRPr lang="es-MX" sz="1100"/>
        </a:p>
      </dgm:t>
    </dgm:pt>
    <dgm:pt modelId="{DB319E86-0430-481D-8500-BD5341E622D1}" type="sibTrans" cxnId="{F27C05B6-9E29-4670-97FE-30339B212E87}">
      <dgm:prSet custT="1"/>
      <dgm:spPr/>
      <dgm:t>
        <a:bodyPr/>
        <a:lstStyle/>
        <a:p>
          <a:pPr algn="ctr"/>
          <a:endParaRPr lang="es-MX" sz="1600"/>
        </a:p>
      </dgm:t>
    </dgm:pt>
    <dgm:pt modelId="{3F266D14-DDBE-4B2D-989A-CCE99DCB6843}" type="pres">
      <dgm:prSet presAssocID="{9DBA3761-2C61-40A4-839D-642FCDE1AEB9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975D5BE-84DB-4EBC-B456-8A215117C7EC}" type="pres">
      <dgm:prSet presAssocID="{052E71E4-E13C-40D6-A75D-3BEDCAF1DEF2}" presName="node" presStyleLbl="node1" presStyleIdx="0" presStyleCnt="4" custScaleX="11926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A53CB5A-2CB5-45CD-AB49-14C39BC2F1C2}" type="pres">
      <dgm:prSet presAssocID="{DDD7C89D-0382-477D-BAC9-8778A440FAEE}" presName="sibTrans" presStyleLbl="sibTrans2D1" presStyleIdx="0" presStyleCnt="4"/>
      <dgm:spPr/>
      <dgm:t>
        <a:bodyPr/>
        <a:lstStyle/>
        <a:p>
          <a:endParaRPr lang="es-MX"/>
        </a:p>
      </dgm:t>
    </dgm:pt>
    <dgm:pt modelId="{76EC0C0D-2A6D-468A-99C7-0683A97E6CBE}" type="pres">
      <dgm:prSet presAssocID="{DDD7C89D-0382-477D-BAC9-8778A440FAEE}" presName="connectorText" presStyleLbl="sibTrans2D1" presStyleIdx="0" presStyleCnt="4"/>
      <dgm:spPr/>
      <dgm:t>
        <a:bodyPr/>
        <a:lstStyle/>
        <a:p>
          <a:endParaRPr lang="es-MX"/>
        </a:p>
      </dgm:t>
    </dgm:pt>
    <dgm:pt modelId="{2008FCC9-AD73-443B-AB9A-BC883579DD4C}" type="pres">
      <dgm:prSet presAssocID="{BF57B0E2-C4EA-4D94-AECD-FD9C06FA78FB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A94355B-3E2C-46F7-8D73-16D797EEA3D7}" type="pres">
      <dgm:prSet presAssocID="{F6AD014D-872A-4D72-8C64-948A3DC0D4AB}" presName="sibTrans" presStyleLbl="sibTrans2D1" presStyleIdx="1" presStyleCnt="4"/>
      <dgm:spPr/>
      <dgm:t>
        <a:bodyPr/>
        <a:lstStyle/>
        <a:p>
          <a:endParaRPr lang="es-MX"/>
        </a:p>
      </dgm:t>
    </dgm:pt>
    <dgm:pt modelId="{870E13F9-0ED6-4655-AEC9-4C628732F2D7}" type="pres">
      <dgm:prSet presAssocID="{F6AD014D-872A-4D72-8C64-948A3DC0D4AB}" presName="connectorText" presStyleLbl="sibTrans2D1" presStyleIdx="1" presStyleCnt="4"/>
      <dgm:spPr/>
      <dgm:t>
        <a:bodyPr/>
        <a:lstStyle/>
        <a:p>
          <a:endParaRPr lang="es-MX"/>
        </a:p>
      </dgm:t>
    </dgm:pt>
    <dgm:pt modelId="{16D16BD4-5A5E-4603-9983-F5D843A84B2C}" type="pres">
      <dgm:prSet presAssocID="{91981635-BB78-4D1D-B3BE-06B608BDFE04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28D236E-A3B0-45C2-B736-D27DCB187CB5}" type="pres">
      <dgm:prSet presAssocID="{2E2ED55F-BA26-4142-8870-46BE9E1CECE0}" presName="sibTrans" presStyleLbl="sibTrans2D1" presStyleIdx="2" presStyleCnt="4"/>
      <dgm:spPr/>
      <dgm:t>
        <a:bodyPr/>
        <a:lstStyle/>
        <a:p>
          <a:endParaRPr lang="es-MX"/>
        </a:p>
      </dgm:t>
    </dgm:pt>
    <dgm:pt modelId="{63EBD045-328E-4788-96DA-409712D67004}" type="pres">
      <dgm:prSet presAssocID="{2E2ED55F-BA26-4142-8870-46BE9E1CECE0}" presName="connectorText" presStyleLbl="sibTrans2D1" presStyleIdx="2" presStyleCnt="4"/>
      <dgm:spPr/>
      <dgm:t>
        <a:bodyPr/>
        <a:lstStyle/>
        <a:p>
          <a:endParaRPr lang="es-MX"/>
        </a:p>
      </dgm:t>
    </dgm:pt>
    <dgm:pt modelId="{F4455011-70DC-4091-8C23-E6AAA8DBBE90}" type="pres">
      <dgm:prSet presAssocID="{DEC3C308-9C36-437E-9A42-B8558C87FF76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D5DFF06-0B71-477E-98FB-A391BC53A1CB}" type="pres">
      <dgm:prSet presAssocID="{DB319E86-0430-481D-8500-BD5341E622D1}" presName="sibTrans" presStyleLbl="sibTrans2D1" presStyleIdx="3" presStyleCnt="4"/>
      <dgm:spPr/>
      <dgm:t>
        <a:bodyPr/>
        <a:lstStyle/>
        <a:p>
          <a:endParaRPr lang="es-MX"/>
        </a:p>
      </dgm:t>
    </dgm:pt>
    <dgm:pt modelId="{51F4A506-61E7-49B7-AA74-7A99A9BCED7B}" type="pres">
      <dgm:prSet presAssocID="{DB319E86-0430-481D-8500-BD5341E622D1}" presName="connectorText" presStyleLbl="sibTrans2D1" presStyleIdx="3" presStyleCnt="4"/>
      <dgm:spPr/>
      <dgm:t>
        <a:bodyPr/>
        <a:lstStyle/>
        <a:p>
          <a:endParaRPr lang="es-MX"/>
        </a:p>
      </dgm:t>
    </dgm:pt>
  </dgm:ptLst>
  <dgm:cxnLst>
    <dgm:cxn modelId="{647775AF-22C3-42FF-97D8-CE94AB992694}" type="presOf" srcId="{F6AD014D-872A-4D72-8C64-948A3DC0D4AB}" destId="{FA94355B-3E2C-46F7-8D73-16D797EEA3D7}" srcOrd="0" destOrd="0" presId="urn:microsoft.com/office/officeart/2005/8/layout/cycle2"/>
    <dgm:cxn modelId="{B95E131D-B6FB-43F8-B015-490E1CCBD1EF}" type="presOf" srcId="{9DBA3761-2C61-40A4-839D-642FCDE1AEB9}" destId="{3F266D14-DDBE-4B2D-989A-CCE99DCB6843}" srcOrd="0" destOrd="0" presId="urn:microsoft.com/office/officeart/2005/8/layout/cycle2"/>
    <dgm:cxn modelId="{0F0752E3-3FBF-4A7D-999C-D8627ED93439}" srcId="{9DBA3761-2C61-40A4-839D-642FCDE1AEB9}" destId="{BF57B0E2-C4EA-4D94-AECD-FD9C06FA78FB}" srcOrd="1" destOrd="0" parTransId="{73671472-4C52-4F3D-8C2E-F95CD56EF668}" sibTransId="{F6AD014D-872A-4D72-8C64-948A3DC0D4AB}"/>
    <dgm:cxn modelId="{493D8843-FFE4-401A-879F-C93A1CAA5992}" type="presOf" srcId="{91981635-BB78-4D1D-B3BE-06B608BDFE04}" destId="{16D16BD4-5A5E-4603-9983-F5D843A84B2C}" srcOrd="0" destOrd="0" presId="urn:microsoft.com/office/officeart/2005/8/layout/cycle2"/>
    <dgm:cxn modelId="{24FD3C8F-BA73-479A-80A2-3523EA980DD7}" type="presOf" srcId="{BF57B0E2-C4EA-4D94-AECD-FD9C06FA78FB}" destId="{2008FCC9-AD73-443B-AB9A-BC883579DD4C}" srcOrd="0" destOrd="0" presId="urn:microsoft.com/office/officeart/2005/8/layout/cycle2"/>
    <dgm:cxn modelId="{247E329F-E0D5-41E7-92FC-1D186F0F8C20}" srcId="{9DBA3761-2C61-40A4-839D-642FCDE1AEB9}" destId="{052E71E4-E13C-40D6-A75D-3BEDCAF1DEF2}" srcOrd="0" destOrd="0" parTransId="{F2391463-8E2A-4FC4-A341-A4F820F740CE}" sibTransId="{DDD7C89D-0382-477D-BAC9-8778A440FAEE}"/>
    <dgm:cxn modelId="{2F5E7148-666B-47AC-8E6F-05303E3972A8}" type="presOf" srcId="{DDD7C89D-0382-477D-BAC9-8778A440FAEE}" destId="{FA53CB5A-2CB5-45CD-AB49-14C39BC2F1C2}" srcOrd="0" destOrd="0" presId="urn:microsoft.com/office/officeart/2005/8/layout/cycle2"/>
    <dgm:cxn modelId="{2CD79E80-859D-49C7-A29E-AA596B706AC2}" type="presOf" srcId="{DDD7C89D-0382-477D-BAC9-8778A440FAEE}" destId="{76EC0C0D-2A6D-468A-99C7-0683A97E6CBE}" srcOrd="1" destOrd="0" presId="urn:microsoft.com/office/officeart/2005/8/layout/cycle2"/>
    <dgm:cxn modelId="{FC7B69CF-B51B-4AD5-9577-8486D17D9D4B}" type="presOf" srcId="{2E2ED55F-BA26-4142-8870-46BE9E1CECE0}" destId="{63EBD045-328E-4788-96DA-409712D67004}" srcOrd="1" destOrd="0" presId="urn:microsoft.com/office/officeart/2005/8/layout/cycle2"/>
    <dgm:cxn modelId="{F27C05B6-9E29-4670-97FE-30339B212E87}" srcId="{9DBA3761-2C61-40A4-839D-642FCDE1AEB9}" destId="{DEC3C308-9C36-437E-9A42-B8558C87FF76}" srcOrd="3" destOrd="0" parTransId="{B91184BC-4F58-487E-89CD-9BC6581838A8}" sibTransId="{DB319E86-0430-481D-8500-BD5341E622D1}"/>
    <dgm:cxn modelId="{C244357A-C52E-4283-8384-590115469335}" type="presOf" srcId="{DB319E86-0430-481D-8500-BD5341E622D1}" destId="{1D5DFF06-0B71-477E-98FB-A391BC53A1CB}" srcOrd="0" destOrd="0" presId="urn:microsoft.com/office/officeart/2005/8/layout/cycle2"/>
    <dgm:cxn modelId="{12600B42-A641-480E-9092-55B172AAE01D}" type="presOf" srcId="{2E2ED55F-BA26-4142-8870-46BE9E1CECE0}" destId="{828D236E-A3B0-45C2-B736-D27DCB187CB5}" srcOrd="0" destOrd="0" presId="urn:microsoft.com/office/officeart/2005/8/layout/cycle2"/>
    <dgm:cxn modelId="{FCC3A62F-F406-455E-8734-3C33195C394F}" srcId="{9DBA3761-2C61-40A4-839D-642FCDE1AEB9}" destId="{91981635-BB78-4D1D-B3BE-06B608BDFE04}" srcOrd="2" destOrd="0" parTransId="{DB57F09A-9AE1-4F05-BC17-D3AE2EC7A598}" sibTransId="{2E2ED55F-BA26-4142-8870-46BE9E1CECE0}"/>
    <dgm:cxn modelId="{D18498E7-C2A5-4E26-B4B6-9443B9381BF5}" type="presOf" srcId="{DB319E86-0430-481D-8500-BD5341E622D1}" destId="{51F4A506-61E7-49B7-AA74-7A99A9BCED7B}" srcOrd="1" destOrd="0" presId="urn:microsoft.com/office/officeart/2005/8/layout/cycle2"/>
    <dgm:cxn modelId="{F7BF0A3B-C7A3-4320-BEE2-B551550A8CFF}" type="presOf" srcId="{052E71E4-E13C-40D6-A75D-3BEDCAF1DEF2}" destId="{D975D5BE-84DB-4EBC-B456-8A215117C7EC}" srcOrd="0" destOrd="0" presId="urn:microsoft.com/office/officeart/2005/8/layout/cycle2"/>
    <dgm:cxn modelId="{C119F2C6-9830-475F-9315-3D9CE0356474}" type="presOf" srcId="{DEC3C308-9C36-437E-9A42-B8558C87FF76}" destId="{F4455011-70DC-4091-8C23-E6AAA8DBBE90}" srcOrd="0" destOrd="0" presId="urn:microsoft.com/office/officeart/2005/8/layout/cycle2"/>
    <dgm:cxn modelId="{9A678C66-BEE1-4A8C-B4AE-E2771E66345F}" type="presOf" srcId="{F6AD014D-872A-4D72-8C64-948A3DC0D4AB}" destId="{870E13F9-0ED6-4655-AEC9-4C628732F2D7}" srcOrd="1" destOrd="0" presId="urn:microsoft.com/office/officeart/2005/8/layout/cycle2"/>
    <dgm:cxn modelId="{B47023CD-DF03-46B4-81D2-35B29CD24273}" type="presParOf" srcId="{3F266D14-DDBE-4B2D-989A-CCE99DCB6843}" destId="{D975D5BE-84DB-4EBC-B456-8A215117C7EC}" srcOrd="0" destOrd="0" presId="urn:microsoft.com/office/officeart/2005/8/layout/cycle2"/>
    <dgm:cxn modelId="{819BC2E5-C5AB-458D-8BA9-79D0BC988014}" type="presParOf" srcId="{3F266D14-DDBE-4B2D-989A-CCE99DCB6843}" destId="{FA53CB5A-2CB5-45CD-AB49-14C39BC2F1C2}" srcOrd="1" destOrd="0" presId="urn:microsoft.com/office/officeart/2005/8/layout/cycle2"/>
    <dgm:cxn modelId="{69F097BD-9DAA-4D3F-B78B-64D09380BC23}" type="presParOf" srcId="{FA53CB5A-2CB5-45CD-AB49-14C39BC2F1C2}" destId="{76EC0C0D-2A6D-468A-99C7-0683A97E6CBE}" srcOrd="0" destOrd="0" presId="urn:microsoft.com/office/officeart/2005/8/layout/cycle2"/>
    <dgm:cxn modelId="{67DDD37B-5F0E-4A3D-9A52-2B06149867D0}" type="presParOf" srcId="{3F266D14-DDBE-4B2D-989A-CCE99DCB6843}" destId="{2008FCC9-AD73-443B-AB9A-BC883579DD4C}" srcOrd="2" destOrd="0" presId="urn:microsoft.com/office/officeart/2005/8/layout/cycle2"/>
    <dgm:cxn modelId="{45B7547D-190C-40D6-BE4D-BB0C1409F4CB}" type="presParOf" srcId="{3F266D14-DDBE-4B2D-989A-CCE99DCB6843}" destId="{FA94355B-3E2C-46F7-8D73-16D797EEA3D7}" srcOrd="3" destOrd="0" presId="urn:microsoft.com/office/officeart/2005/8/layout/cycle2"/>
    <dgm:cxn modelId="{F9B30A7A-1D2F-4F97-9CC3-8839B1E2A2EA}" type="presParOf" srcId="{FA94355B-3E2C-46F7-8D73-16D797EEA3D7}" destId="{870E13F9-0ED6-4655-AEC9-4C628732F2D7}" srcOrd="0" destOrd="0" presId="urn:microsoft.com/office/officeart/2005/8/layout/cycle2"/>
    <dgm:cxn modelId="{1424A830-C915-4BA8-93B4-68777C2D2CD7}" type="presParOf" srcId="{3F266D14-DDBE-4B2D-989A-CCE99DCB6843}" destId="{16D16BD4-5A5E-4603-9983-F5D843A84B2C}" srcOrd="4" destOrd="0" presId="urn:microsoft.com/office/officeart/2005/8/layout/cycle2"/>
    <dgm:cxn modelId="{24447F0B-D905-44EA-8B3E-72970F3FA310}" type="presParOf" srcId="{3F266D14-DDBE-4B2D-989A-CCE99DCB6843}" destId="{828D236E-A3B0-45C2-B736-D27DCB187CB5}" srcOrd="5" destOrd="0" presId="urn:microsoft.com/office/officeart/2005/8/layout/cycle2"/>
    <dgm:cxn modelId="{F905635E-26E4-4FF6-A65E-825248EBF129}" type="presParOf" srcId="{828D236E-A3B0-45C2-B736-D27DCB187CB5}" destId="{63EBD045-328E-4788-96DA-409712D67004}" srcOrd="0" destOrd="0" presId="urn:microsoft.com/office/officeart/2005/8/layout/cycle2"/>
    <dgm:cxn modelId="{4D0BBC91-4778-4E90-9CFC-A84C25906E17}" type="presParOf" srcId="{3F266D14-DDBE-4B2D-989A-CCE99DCB6843}" destId="{F4455011-70DC-4091-8C23-E6AAA8DBBE90}" srcOrd="6" destOrd="0" presId="urn:microsoft.com/office/officeart/2005/8/layout/cycle2"/>
    <dgm:cxn modelId="{4381844F-74ED-45E8-9233-F8F98EE4743F}" type="presParOf" srcId="{3F266D14-DDBE-4B2D-989A-CCE99DCB6843}" destId="{1D5DFF06-0B71-477E-98FB-A391BC53A1CB}" srcOrd="7" destOrd="0" presId="urn:microsoft.com/office/officeart/2005/8/layout/cycle2"/>
    <dgm:cxn modelId="{C87D39AE-0C02-4286-9125-099364765348}" type="presParOf" srcId="{1D5DFF06-0B71-477E-98FB-A391BC53A1CB}" destId="{51F4A506-61E7-49B7-AA74-7A99A9BCED7B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3B7F101-7371-4469-8B67-964D3CF0D4EF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7607B4EA-91C3-44C0-AAFC-FC6E7E5241FC}">
      <dgm:prSet/>
      <dgm:spPr/>
      <dgm:t>
        <a:bodyPr/>
        <a:lstStyle/>
        <a:p>
          <a:pPr rtl="0"/>
          <a:r>
            <a:rPr lang="es-MX" b="1" smtClean="0"/>
            <a:t>3 dimensiones del signo:</a:t>
          </a:r>
          <a:endParaRPr lang="es-MX"/>
        </a:p>
      </dgm:t>
    </dgm:pt>
    <dgm:pt modelId="{49DE0A57-BE32-46E2-8511-71DB1B332169}" type="parTrans" cxnId="{15F67B03-8FBB-4393-BE5B-3E69F60C6187}">
      <dgm:prSet/>
      <dgm:spPr/>
      <dgm:t>
        <a:bodyPr/>
        <a:lstStyle/>
        <a:p>
          <a:endParaRPr lang="es-MX"/>
        </a:p>
      </dgm:t>
    </dgm:pt>
    <dgm:pt modelId="{B3817834-D6AC-47BF-B89E-63F31F357AB3}" type="sibTrans" cxnId="{15F67B03-8FBB-4393-BE5B-3E69F60C6187}">
      <dgm:prSet/>
      <dgm:spPr/>
      <dgm:t>
        <a:bodyPr/>
        <a:lstStyle/>
        <a:p>
          <a:endParaRPr lang="es-MX"/>
        </a:p>
      </dgm:t>
    </dgm:pt>
    <dgm:pt modelId="{1AB858C3-C813-4B5F-9EA7-AD8E45FE4A14}">
      <dgm:prSet/>
      <dgm:spPr/>
      <dgm:t>
        <a:bodyPr/>
        <a:lstStyle/>
        <a:p>
          <a:pPr algn="l" rtl="0"/>
          <a:r>
            <a:rPr lang="es-MX" b="1" dirty="0" smtClean="0"/>
            <a:t>Pragmática</a:t>
          </a:r>
          <a:r>
            <a:rPr lang="es-MX" dirty="0" smtClean="0"/>
            <a:t>-Relaciones entre palabras y los hombres que las emplean.</a:t>
          </a:r>
          <a:endParaRPr lang="es-MX" dirty="0"/>
        </a:p>
      </dgm:t>
    </dgm:pt>
    <dgm:pt modelId="{0DAA13E2-0648-4240-8359-4513A889E82A}" type="parTrans" cxnId="{52FBDECE-719F-4854-BC53-99F4E0F7F778}">
      <dgm:prSet/>
      <dgm:spPr/>
      <dgm:t>
        <a:bodyPr/>
        <a:lstStyle/>
        <a:p>
          <a:endParaRPr lang="es-MX"/>
        </a:p>
      </dgm:t>
    </dgm:pt>
    <dgm:pt modelId="{6640652E-0375-4929-84C2-3F846FAF3EE4}" type="sibTrans" cxnId="{52FBDECE-719F-4854-BC53-99F4E0F7F778}">
      <dgm:prSet/>
      <dgm:spPr/>
      <dgm:t>
        <a:bodyPr/>
        <a:lstStyle/>
        <a:p>
          <a:endParaRPr lang="es-MX"/>
        </a:p>
      </dgm:t>
    </dgm:pt>
    <dgm:pt modelId="{8A6DBDD7-2BA0-4F0A-9B1A-08E081BBB915}">
      <dgm:prSet/>
      <dgm:spPr/>
      <dgm:t>
        <a:bodyPr/>
        <a:lstStyle/>
        <a:p>
          <a:pPr algn="l" rtl="0"/>
          <a:r>
            <a:rPr lang="es-MX" b="1" dirty="0" smtClean="0"/>
            <a:t>Semántica</a:t>
          </a:r>
          <a:r>
            <a:rPr lang="es-MX" dirty="0" smtClean="0"/>
            <a:t>-Significado.</a:t>
          </a:r>
          <a:endParaRPr lang="es-MX" dirty="0"/>
        </a:p>
      </dgm:t>
    </dgm:pt>
    <dgm:pt modelId="{54624FE6-8C69-44B2-8000-73E44EBEF360}" type="parTrans" cxnId="{F4887331-124A-4F11-9296-2826B61C6861}">
      <dgm:prSet/>
      <dgm:spPr/>
      <dgm:t>
        <a:bodyPr/>
        <a:lstStyle/>
        <a:p>
          <a:endParaRPr lang="es-MX"/>
        </a:p>
      </dgm:t>
    </dgm:pt>
    <dgm:pt modelId="{C5B5FD34-43C5-4BCB-9B39-3E4B8B3E5845}" type="sibTrans" cxnId="{F4887331-124A-4F11-9296-2826B61C6861}">
      <dgm:prSet/>
      <dgm:spPr/>
      <dgm:t>
        <a:bodyPr/>
        <a:lstStyle/>
        <a:p>
          <a:endParaRPr lang="es-MX"/>
        </a:p>
      </dgm:t>
    </dgm:pt>
    <dgm:pt modelId="{585D929C-A889-4305-8EE3-B80A5F9B064D}">
      <dgm:prSet/>
      <dgm:spPr/>
      <dgm:t>
        <a:bodyPr/>
        <a:lstStyle/>
        <a:p>
          <a:pPr algn="l" rtl="0"/>
          <a:r>
            <a:rPr lang="es-MX" b="1" dirty="0" smtClean="0"/>
            <a:t>Sintáctica</a:t>
          </a:r>
          <a:r>
            <a:rPr lang="es-MX" dirty="0" smtClean="0"/>
            <a:t>-Relaciones con otras palabras del mismo lenguaje</a:t>
          </a:r>
          <a:endParaRPr lang="es-MX" dirty="0"/>
        </a:p>
      </dgm:t>
    </dgm:pt>
    <dgm:pt modelId="{87313A49-F458-4E35-8444-FC39A3D04A95}" type="parTrans" cxnId="{A187E625-517B-48C5-8527-CE2AF4040854}">
      <dgm:prSet/>
      <dgm:spPr/>
      <dgm:t>
        <a:bodyPr/>
        <a:lstStyle/>
        <a:p>
          <a:endParaRPr lang="es-MX"/>
        </a:p>
      </dgm:t>
    </dgm:pt>
    <dgm:pt modelId="{2E449652-2A4D-4D9E-817A-CB414E20739F}" type="sibTrans" cxnId="{A187E625-517B-48C5-8527-CE2AF4040854}">
      <dgm:prSet/>
      <dgm:spPr/>
      <dgm:t>
        <a:bodyPr/>
        <a:lstStyle/>
        <a:p>
          <a:endParaRPr lang="es-MX"/>
        </a:p>
      </dgm:t>
    </dgm:pt>
    <dgm:pt modelId="{1BA7DDDF-F8E0-4C62-B4C5-64942A086FE3}" type="pres">
      <dgm:prSet presAssocID="{73B7F101-7371-4469-8B67-964D3CF0D4EF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es-MX"/>
        </a:p>
      </dgm:t>
    </dgm:pt>
    <dgm:pt modelId="{48978EE9-3D30-48F9-9750-784B823C1321}" type="pres">
      <dgm:prSet presAssocID="{73B7F101-7371-4469-8B67-964D3CF0D4EF}" presName="pyramid" presStyleLbl="node1" presStyleIdx="0" presStyleCnt="1"/>
      <dgm:spPr/>
    </dgm:pt>
    <dgm:pt modelId="{48E98946-65F7-47DB-883A-6349589F1C40}" type="pres">
      <dgm:prSet presAssocID="{73B7F101-7371-4469-8B67-964D3CF0D4EF}" presName="theList" presStyleCnt="0"/>
      <dgm:spPr/>
    </dgm:pt>
    <dgm:pt modelId="{8CD2BF32-E6CA-42ED-95B8-4EFB6B2BC1A8}" type="pres">
      <dgm:prSet presAssocID="{7607B4EA-91C3-44C0-AAFC-FC6E7E5241FC}" presName="aNode" presStyleLbl="fgAcc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B276FB5-34DD-4729-945C-ADA6173DA655}" type="pres">
      <dgm:prSet presAssocID="{7607B4EA-91C3-44C0-AAFC-FC6E7E5241FC}" presName="aSpace" presStyleCnt="0"/>
      <dgm:spPr/>
    </dgm:pt>
    <dgm:pt modelId="{7BEAB2A2-B5B1-4D90-BF98-7E448F2709E4}" type="pres">
      <dgm:prSet presAssocID="{1AB858C3-C813-4B5F-9EA7-AD8E45FE4A14}" presName="aNode" presStyleLbl="fgAcc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A820C18-4CE9-4BC3-AC4F-D97130557DA7}" type="pres">
      <dgm:prSet presAssocID="{1AB858C3-C813-4B5F-9EA7-AD8E45FE4A14}" presName="aSpace" presStyleCnt="0"/>
      <dgm:spPr/>
    </dgm:pt>
    <dgm:pt modelId="{5ED5243F-A82B-4B84-AA6A-D050DA5BF812}" type="pres">
      <dgm:prSet presAssocID="{8A6DBDD7-2BA0-4F0A-9B1A-08E081BBB915}" presName="aNode" presStyleLbl="fgAcc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B64E410-AE6C-43A7-8AA0-35BB1BBAF320}" type="pres">
      <dgm:prSet presAssocID="{8A6DBDD7-2BA0-4F0A-9B1A-08E081BBB915}" presName="aSpace" presStyleCnt="0"/>
      <dgm:spPr/>
    </dgm:pt>
    <dgm:pt modelId="{4E04E1BF-51B0-4471-92AB-D7DAAAA0E579}" type="pres">
      <dgm:prSet presAssocID="{585D929C-A889-4305-8EE3-B80A5F9B064D}" presName="aNode" presStyleLbl="fgAcc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626A4C6-ABCD-42E8-AD8F-102B143DB7E2}" type="pres">
      <dgm:prSet presAssocID="{585D929C-A889-4305-8EE3-B80A5F9B064D}" presName="aSpace" presStyleCnt="0"/>
      <dgm:spPr/>
    </dgm:pt>
  </dgm:ptLst>
  <dgm:cxnLst>
    <dgm:cxn modelId="{F4887331-124A-4F11-9296-2826B61C6861}" srcId="{73B7F101-7371-4469-8B67-964D3CF0D4EF}" destId="{8A6DBDD7-2BA0-4F0A-9B1A-08E081BBB915}" srcOrd="2" destOrd="0" parTransId="{54624FE6-8C69-44B2-8000-73E44EBEF360}" sibTransId="{C5B5FD34-43C5-4BCB-9B39-3E4B8B3E5845}"/>
    <dgm:cxn modelId="{44D48F76-50DF-4017-A562-FA3F0EBE1B8F}" type="presOf" srcId="{8A6DBDD7-2BA0-4F0A-9B1A-08E081BBB915}" destId="{5ED5243F-A82B-4B84-AA6A-D050DA5BF812}" srcOrd="0" destOrd="0" presId="urn:microsoft.com/office/officeart/2005/8/layout/pyramid2"/>
    <dgm:cxn modelId="{15F67B03-8FBB-4393-BE5B-3E69F60C6187}" srcId="{73B7F101-7371-4469-8B67-964D3CF0D4EF}" destId="{7607B4EA-91C3-44C0-AAFC-FC6E7E5241FC}" srcOrd="0" destOrd="0" parTransId="{49DE0A57-BE32-46E2-8511-71DB1B332169}" sibTransId="{B3817834-D6AC-47BF-B89E-63F31F357AB3}"/>
    <dgm:cxn modelId="{0F0861AE-112C-4040-8A38-68B94A93C99B}" type="presOf" srcId="{73B7F101-7371-4469-8B67-964D3CF0D4EF}" destId="{1BA7DDDF-F8E0-4C62-B4C5-64942A086FE3}" srcOrd="0" destOrd="0" presId="urn:microsoft.com/office/officeart/2005/8/layout/pyramid2"/>
    <dgm:cxn modelId="{52FBDECE-719F-4854-BC53-99F4E0F7F778}" srcId="{73B7F101-7371-4469-8B67-964D3CF0D4EF}" destId="{1AB858C3-C813-4B5F-9EA7-AD8E45FE4A14}" srcOrd="1" destOrd="0" parTransId="{0DAA13E2-0648-4240-8359-4513A889E82A}" sibTransId="{6640652E-0375-4929-84C2-3F846FAF3EE4}"/>
    <dgm:cxn modelId="{A187E625-517B-48C5-8527-CE2AF4040854}" srcId="{73B7F101-7371-4469-8B67-964D3CF0D4EF}" destId="{585D929C-A889-4305-8EE3-B80A5F9B064D}" srcOrd="3" destOrd="0" parTransId="{87313A49-F458-4E35-8444-FC39A3D04A95}" sibTransId="{2E449652-2A4D-4D9E-817A-CB414E20739F}"/>
    <dgm:cxn modelId="{7149BE7E-37D8-44BD-83C3-2FDFEC084B35}" type="presOf" srcId="{585D929C-A889-4305-8EE3-B80A5F9B064D}" destId="{4E04E1BF-51B0-4471-92AB-D7DAAAA0E579}" srcOrd="0" destOrd="0" presId="urn:microsoft.com/office/officeart/2005/8/layout/pyramid2"/>
    <dgm:cxn modelId="{2C0408D9-CED6-46F4-B4FC-7825173CEA2C}" type="presOf" srcId="{1AB858C3-C813-4B5F-9EA7-AD8E45FE4A14}" destId="{7BEAB2A2-B5B1-4D90-BF98-7E448F2709E4}" srcOrd="0" destOrd="0" presId="urn:microsoft.com/office/officeart/2005/8/layout/pyramid2"/>
    <dgm:cxn modelId="{956C15C4-424E-4EA2-B334-5A49D0C1EA61}" type="presOf" srcId="{7607B4EA-91C3-44C0-AAFC-FC6E7E5241FC}" destId="{8CD2BF32-E6CA-42ED-95B8-4EFB6B2BC1A8}" srcOrd="0" destOrd="0" presId="urn:microsoft.com/office/officeart/2005/8/layout/pyramid2"/>
    <dgm:cxn modelId="{742F521C-C7F8-40C9-84F5-11C3462719C2}" type="presParOf" srcId="{1BA7DDDF-F8E0-4C62-B4C5-64942A086FE3}" destId="{48978EE9-3D30-48F9-9750-784B823C1321}" srcOrd="0" destOrd="0" presId="urn:microsoft.com/office/officeart/2005/8/layout/pyramid2"/>
    <dgm:cxn modelId="{15F40047-5715-4FB0-B49C-CF7D8ECA16BF}" type="presParOf" srcId="{1BA7DDDF-F8E0-4C62-B4C5-64942A086FE3}" destId="{48E98946-65F7-47DB-883A-6349589F1C40}" srcOrd="1" destOrd="0" presId="urn:microsoft.com/office/officeart/2005/8/layout/pyramid2"/>
    <dgm:cxn modelId="{9FBA5258-5D39-4B08-85F7-D9582F3ABFAF}" type="presParOf" srcId="{48E98946-65F7-47DB-883A-6349589F1C40}" destId="{8CD2BF32-E6CA-42ED-95B8-4EFB6B2BC1A8}" srcOrd="0" destOrd="0" presId="urn:microsoft.com/office/officeart/2005/8/layout/pyramid2"/>
    <dgm:cxn modelId="{C30379C5-ADCF-4AA6-9ABE-7798E0195BDD}" type="presParOf" srcId="{48E98946-65F7-47DB-883A-6349589F1C40}" destId="{AB276FB5-34DD-4729-945C-ADA6173DA655}" srcOrd="1" destOrd="0" presId="urn:microsoft.com/office/officeart/2005/8/layout/pyramid2"/>
    <dgm:cxn modelId="{F50FFCDB-F95F-4400-92CE-F784370A4780}" type="presParOf" srcId="{48E98946-65F7-47DB-883A-6349589F1C40}" destId="{7BEAB2A2-B5B1-4D90-BF98-7E448F2709E4}" srcOrd="2" destOrd="0" presId="urn:microsoft.com/office/officeart/2005/8/layout/pyramid2"/>
    <dgm:cxn modelId="{EC87B7B1-F9B8-441C-86BD-5855075D8918}" type="presParOf" srcId="{48E98946-65F7-47DB-883A-6349589F1C40}" destId="{0A820C18-4CE9-4BC3-AC4F-D97130557DA7}" srcOrd="3" destOrd="0" presId="urn:microsoft.com/office/officeart/2005/8/layout/pyramid2"/>
    <dgm:cxn modelId="{B11DE586-5B09-4F93-B7E6-1C078E66B22A}" type="presParOf" srcId="{48E98946-65F7-47DB-883A-6349589F1C40}" destId="{5ED5243F-A82B-4B84-AA6A-D050DA5BF812}" srcOrd="4" destOrd="0" presId="urn:microsoft.com/office/officeart/2005/8/layout/pyramid2"/>
    <dgm:cxn modelId="{9CE277E2-2D08-4C2D-950D-398DF8E279EE}" type="presParOf" srcId="{48E98946-65F7-47DB-883A-6349589F1C40}" destId="{DB64E410-AE6C-43A7-8AA0-35BB1BBAF320}" srcOrd="5" destOrd="0" presId="urn:microsoft.com/office/officeart/2005/8/layout/pyramid2"/>
    <dgm:cxn modelId="{25F6D0F9-7650-4EE0-B7B1-2C5A1455761A}" type="presParOf" srcId="{48E98946-65F7-47DB-883A-6349589F1C40}" destId="{4E04E1BF-51B0-4471-92AB-D7DAAAA0E579}" srcOrd="6" destOrd="0" presId="urn:microsoft.com/office/officeart/2005/8/layout/pyramid2"/>
    <dgm:cxn modelId="{177E027E-430E-41A0-91E0-37E0261AF49A}" type="presParOf" srcId="{48E98946-65F7-47DB-883A-6349589F1C40}" destId="{2626A4C6-ABCD-42E8-AD8F-102B143DB7E2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7802B9A-7D92-423A-880F-1439C6CDD2B1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7D3992AA-8E9E-4F0B-9E81-AB9D11A845CB}">
      <dgm:prSet/>
      <dgm:spPr/>
      <dgm:t>
        <a:bodyPr/>
        <a:lstStyle/>
        <a:p>
          <a:pPr rtl="0"/>
          <a:r>
            <a:rPr lang="es-MX" b="1" dirty="0" smtClean="0">
              <a:solidFill>
                <a:srgbClr val="002060"/>
              </a:solidFill>
            </a:rPr>
            <a:t>2 Sentidos del signo:</a:t>
          </a:r>
          <a:endParaRPr lang="es-MX" dirty="0">
            <a:solidFill>
              <a:srgbClr val="002060"/>
            </a:solidFill>
          </a:endParaRPr>
        </a:p>
      </dgm:t>
    </dgm:pt>
    <dgm:pt modelId="{88A13A34-7644-4820-8DCE-2EAC6BBFB2AD}" type="parTrans" cxnId="{2A4DA1FC-42D2-45A3-800E-A53A060EB921}">
      <dgm:prSet/>
      <dgm:spPr/>
      <dgm:t>
        <a:bodyPr/>
        <a:lstStyle/>
        <a:p>
          <a:endParaRPr lang="es-MX"/>
        </a:p>
      </dgm:t>
    </dgm:pt>
    <dgm:pt modelId="{B9C85B45-A475-4430-8B73-9DB7844DC142}" type="sibTrans" cxnId="{2A4DA1FC-42D2-45A3-800E-A53A060EB921}">
      <dgm:prSet/>
      <dgm:spPr/>
      <dgm:t>
        <a:bodyPr/>
        <a:lstStyle/>
        <a:p>
          <a:endParaRPr lang="es-MX"/>
        </a:p>
      </dgm:t>
    </dgm:pt>
    <dgm:pt modelId="{CE3BBE6A-6F1F-4ED2-B629-0CA846230D47}">
      <dgm:prSet/>
      <dgm:spPr/>
      <dgm:t>
        <a:bodyPr/>
        <a:lstStyle/>
        <a:p>
          <a:pPr rtl="0"/>
          <a:r>
            <a:rPr lang="es-MX" b="1" dirty="0" smtClean="0">
              <a:solidFill>
                <a:srgbClr val="002060"/>
              </a:solidFill>
            </a:rPr>
            <a:t>Eidético</a:t>
          </a:r>
          <a:r>
            <a:rPr lang="es-MX" dirty="0" smtClean="0"/>
            <a:t>: Se conoce su correlato semántico</a:t>
          </a:r>
          <a:endParaRPr lang="es-MX" dirty="0"/>
        </a:p>
      </dgm:t>
    </dgm:pt>
    <dgm:pt modelId="{8F2FA76E-017D-4CCF-A364-AE2373642825}" type="parTrans" cxnId="{32DCA770-7CE5-4C82-8242-411606BECD19}">
      <dgm:prSet/>
      <dgm:spPr/>
      <dgm:t>
        <a:bodyPr/>
        <a:lstStyle/>
        <a:p>
          <a:endParaRPr lang="es-MX"/>
        </a:p>
      </dgm:t>
    </dgm:pt>
    <dgm:pt modelId="{8B0F8302-05AC-43D1-92E8-64A01F9FF2B9}" type="sibTrans" cxnId="{32DCA770-7CE5-4C82-8242-411606BECD19}">
      <dgm:prSet/>
      <dgm:spPr/>
      <dgm:t>
        <a:bodyPr/>
        <a:lstStyle/>
        <a:p>
          <a:endParaRPr lang="es-MX"/>
        </a:p>
      </dgm:t>
    </dgm:pt>
    <dgm:pt modelId="{226D5A41-9A83-4AB4-AB4D-9570BFC5A471}">
      <dgm:prSet/>
      <dgm:spPr/>
      <dgm:t>
        <a:bodyPr/>
        <a:lstStyle/>
        <a:p>
          <a:pPr rtl="0"/>
          <a:r>
            <a:rPr lang="es-MX" b="1" dirty="0" smtClean="0">
              <a:solidFill>
                <a:srgbClr val="002060"/>
              </a:solidFill>
            </a:rPr>
            <a:t>Operacional</a:t>
          </a:r>
          <a:r>
            <a:rPr lang="es-MX" dirty="0" smtClean="0"/>
            <a:t>: Sólo se conoce como debe de ser empleado</a:t>
          </a:r>
          <a:endParaRPr lang="es-MX" dirty="0"/>
        </a:p>
      </dgm:t>
    </dgm:pt>
    <dgm:pt modelId="{3490C572-6260-49EB-9A2C-2E1236A3899F}" type="parTrans" cxnId="{9323CB95-50E0-4E2B-8DED-ABF3259824BF}">
      <dgm:prSet/>
      <dgm:spPr/>
      <dgm:t>
        <a:bodyPr/>
        <a:lstStyle/>
        <a:p>
          <a:endParaRPr lang="es-MX"/>
        </a:p>
      </dgm:t>
    </dgm:pt>
    <dgm:pt modelId="{75AFECE9-FC95-4332-92F9-1E395D53C9AA}" type="sibTrans" cxnId="{9323CB95-50E0-4E2B-8DED-ABF3259824BF}">
      <dgm:prSet/>
      <dgm:spPr/>
      <dgm:t>
        <a:bodyPr/>
        <a:lstStyle/>
        <a:p>
          <a:endParaRPr lang="es-MX"/>
        </a:p>
      </dgm:t>
    </dgm:pt>
    <dgm:pt modelId="{31C2D0E1-2803-4F7C-BD07-E0D8884052CE}" type="pres">
      <dgm:prSet presAssocID="{57802B9A-7D92-423A-880F-1439C6CDD2B1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715C01C8-3914-44B0-925C-CEF9989BE208}" type="pres">
      <dgm:prSet presAssocID="{7D3992AA-8E9E-4F0B-9E81-AB9D11A845CB}" presName="hierRoot1" presStyleCnt="0"/>
      <dgm:spPr/>
    </dgm:pt>
    <dgm:pt modelId="{4BFBBFB8-8D38-4312-A60F-9CEF771CDD21}" type="pres">
      <dgm:prSet presAssocID="{7D3992AA-8E9E-4F0B-9E81-AB9D11A845CB}" presName="composite" presStyleCnt="0"/>
      <dgm:spPr/>
    </dgm:pt>
    <dgm:pt modelId="{84514CED-995C-48AB-A6A3-687373D8757F}" type="pres">
      <dgm:prSet presAssocID="{7D3992AA-8E9E-4F0B-9E81-AB9D11A845CB}" presName="background" presStyleLbl="node0" presStyleIdx="0" presStyleCnt="1"/>
      <dgm:spPr/>
    </dgm:pt>
    <dgm:pt modelId="{BF9E70A6-FD52-47AB-8A89-CD25C3191D93}" type="pres">
      <dgm:prSet presAssocID="{7D3992AA-8E9E-4F0B-9E81-AB9D11A845CB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E217DEC4-D38F-48FA-A281-BABCDBAA8A07}" type="pres">
      <dgm:prSet presAssocID="{7D3992AA-8E9E-4F0B-9E81-AB9D11A845CB}" presName="hierChild2" presStyleCnt="0"/>
      <dgm:spPr/>
    </dgm:pt>
    <dgm:pt modelId="{C2C9E30D-121B-48F4-AB38-66C8AF1D40E3}" type="pres">
      <dgm:prSet presAssocID="{8F2FA76E-017D-4CCF-A364-AE2373642825}" presName="Name10" presStyleLbl="parChTrans1D2" presStyleIdx="0" presStyleCnt="2"/>
      <dgm:spPr/>
      <dgm:t>
        <a:bodyPr/>
        <a:lstStyle/>
        <a:p>
          <a:endParaRPr lang="es-MX"/>
        </a:p>
      </dgm:t>
    </dgm:pt>
    <dgm:pt modelId="{55006280-4304-4E72-AD58-9A4B65BFA463}" type="pres">
      <dgm:prSet presAssocID="{CE3BBE6A-6F1F-4ED2-B629-0CA846230D47}" presName="hierRoot2" presStyleCnt="0"/>
      <dgm:spPr/>
    </dgm:pt>
    <dgm:pt modelId="{00ED61A3-7F1C-4A81-9CE6-40C997A1B589}" type="pres">
      <dgm:prSet presAssocID="{CE3BBE6A-6F1F-4ED2-B629-0CA846230D47}" presName="composite2" presStyleCnt="0"/>
      <dgm:spPr/>
    </dgm:pt>
    <dgm:pt modelId="{2D005953-1CE5-4476-AB00-F2134FB35407}" type="pres">
      <dgm:prSet presAssocID="{CE3BBE6A-6F1F-4ED2-B629-0CA846230D47}" presName="background2" presStyleLbl="node2" presStyleIdx="0" presStyleCnt="2"/>
      <dgm:spPr/>
    </dgm:pt>
    <dgm:pt modelId="{240DB278-AE03-4D3F-AF17-94EF395EB701}" type="pres">
      <dgm:prSet presAssocID="{CE3BBE6A-6F1F-4ED2-B629-0CA846230D47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1A330DB0-B01A-41E3-BF65-EC63DDC0C419}" type="pres">
      <dgm:prSet presAssocID="{CE3BBE6A-6F1F-4ED2-B629-0CA846230D47}" presName="hierChild3" presStyleCnt="0"/>
      <dgm:spPr/>
    </dgm:pt>
    <dgm:pt modelId="{A0167E71-FA61-4F69-BE91-176119B4C84B}" type="pres">
      <dgm:prSet presAssocID="{3490C572-6260-49EB-9A2C-2E1236A3899F}" presName="Name10" presStyleLbl="parChTrans1D2" presStyleIdx="1" presStyleCnt="2"/>
      <dgm:spPr/>
      <dgm:t>
        <a:bodyPr/>
        <a:lstStyle/>
        <a:p>
          <a:endParaRPr lang="es-MX"/>
        </a:p>
      </dgm:t>
    </dgm:pt>
    <dgm:pt modelId="{B59D1AB9-B661-47A4-B46A-0F5A6787CDC9}" type="pres">
      <dgm:prSet presAssocID="{226D5A41-9A83-4AB4-AB4D-9570BFC5A471}" presName="hierRoot2" presStyleCnt="0"/>
      <dgm:spPr/>
    </dgm:pt>
    <dgm:pt modelId="{F0B6A3F7-13AA-4644-9045-FA7607858047}" type="pres">
      <dgm:prSet presAssocID="{226D5A41-9A83-4AB4-AB4D-9570BFC5A471}" presName="composite2" presStyleCnt="0"/>
      <dgm:spPr/>
    </dgm:pt>
    <dgm:pt modelId="{FC0A6C64-7C46-4C2D-A61B-A193B0E89ED4}" type="pres">
      <dgm:prSet presAssocID="{226D5A41-9A83-4AB4-AB4D-9570BFC5A471}" presName="background2" presStyleLbl="node2" presStyleIdx="1" presStyleCnt="2"/>
      <dgm:spPr/>
    </dgm:pt>
    <dgm:pt modelId="{F17984D7-508E-4E12-B13D-3E910E1A33A3}" type="pres">
      <dgm:prSet presAssocID="{226D5A41-9A83-4AB4-AB4D-9570BFC5A471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9979F94E-C468-44CE-9277-7428F93A65BF}" type="pres">
      <dgm:prSet presAssocID="{226D5A41-9A83-4AB4-AB4D-9570BFC5A471}" presName="hierChild3" presStyleCnt="0"/>
      <dgm:spPr/>
    </dgm:pt>
  </dgm:ptLst>
  <dgm:cxnLst>
    <dgm:cxn modelId="{32DCA770-7CE5-4C82-8242-411606BECD19}" srcId="{7D3992AA-8E9E-4F0B-9E81-AB9D11A845CB}" destId="{CE3BBE6A-6F1F-4ED2-B629-0CA846230D47}" srcOrd="0" destOrd="0" parTransId="{8F2FA76E-017D-4CCF-A364-AE2373642825}" sibTransId="{8B0F8302-05AC-43D1-92E8-64A01F9FF2B9}"/>
    <dgm:cxn modelId="{E03BB51C-5E1B-4149-9258-1D79F0C5F97E}" type="presOf" srcId="{8F2FA76E-017D-4CCF-A364-AE2373642825}" destId="{C2C9E30D-121B-48F4-AB38-66C8AF1D40E3}" srcOrd="0" destOrd="0" presId="urn:microsoft.com/office/officeart/2005/8/layout/hierarchy1"/>
    <dgm:cxn modelId="{DBC03AFA-B0B0-4D0E-A8D7-944A59D174F4}" type="presOf" srcId="{226D5A41-9A83-4AB4-AB4D-9570BFC5A471}" destId="{F17984D7-508E-4E12-B13D-3E910E1A33A3}" srcOrd="0" destOrd="0" presId="urn:microsoft.com/office/officeart/2005/8/layout/hierarchy1"/>
    <dgm:cxn modelId="{27B4BD6E-0F00-4706-99C2-4664DD617541}" type="presOf" srcId="{57802B9A-7D92-423A-880F-1439C6CDD2B1}" destId="{31C2D0E1-2803-4F7C-BD07-E0D8884052CE}" srcOrd="0" destOrd="0" presId="urn:microsoft.com/office/officeart/2005/8/layout/hierarchy1"/>
    <dgm:cxn modelId="{6E19AA64-A0DF-43F0-A803-EAAF8A9D4463}" type="presOf" srcId="{7D3992AA-8E9E-4F0B-9E81-AB9D11A845CB}" destId="{BF9E70A6-FD52-47AB-8A89-CD25C3191D93}" srcOrd="0" destOrd="0" presId="urn:microsoft.com/office/officeart/2005/8/layout/hierarchy1"/>
    <dgm:cxn modelId="{2A4DA1FC-42D2-45A3-800E-A53A060EB921}" srcId="{57802B9A-7D92-423A-880F-1439C6CDD2B1}" destId="{7D3992AA-8E9E-4F0B-9E81-AB9D11A845CB}" srcOrd="0" destOrd="0" parTransId="{88A13A34-7644-4820-8DCE-2EAC6BBFB2AD}" sibTransId="{B9C85B45-A475-4430-8B73-9DB7844DC142}"/>
    <dgm:cxn modelId="{0B3B1EF7-1D6F-4F0F-A4E6-A98AD93810D1}" type="presOf" srcId="{CE3BBE6A-6F1F-4ED2-B629-0CA846230D47}" destId="{240DB278-AE03-4D3F-AF17-94EF395EB701}" srcOrd="0" destOrd="0" presId="urn:microsoft.com/office/officeart/2005/8/layout/hierarchy1"/>
    <dgm:cxn modelId="{A14E7EC0-4856-4911-B91D-331294EFDD2C}" type="presOf" srcId="{3490C572-6260-49EB-9A2C-2E1236A3899F}" destId="{A0167E71-FA61-4F69-BE91-176119B4C84B}" srcOrd="0" destOrd="0" presId="urn:microsoft.com/office/officeart/2005/8/layout/hierarchy1"/>
    <dgm:cxn modelId="{9323CB95-50E0-4E2B-8DED-ABF3259824BF}" srcId="{7D3992AA-8E9E-4F0B-9E81-AB9D11A845CB}" destId="{226D5A41-9A83-4AB4-AB4D-9570BFC5A471}" srcOrd="1" destOrd="0" parTransId="{3490C572-6260-49EB-9A2C-2E1236A3899F}" sibTransId="{75AFECE9-FC95-4332-92F9-1E395D53C9AA}"/>
    <dgm:cxn modelId="{08FF7908-3B45-4AAB-8633-B0D1BBE9F887}" type="presParOf" srcId="{31C2D0E1-2803-4F7C-BD07-E0D8884052CE}" destId="{715C01C8-3914-44B0-925C-CEF9989BE208}" srcOrd="0" destOrd="0" presId="urn:microsoft.com/office/officeart/2005/8/layout/hierarchy1"/>
    <dgm:cxn modelId="{85F39752-1BB4-40F6-ADAC-8D56C7E605BC}" type="presParOf" srcId="{715C01C8-3914-44B0-925C-CEF9989BE208}" destId="{4BFBBFB8-8D38-4312-A60F-9CEF771CDD21}" srcOrd="0" destOrd="0" presId="urn:microsoft.com/office/officeart/2005/8/layout/hierarchy1"/>
    <dgm:cxn modelId="{210E77BC-98DB-49D3-94DD-CB0A6EED9163}" type="presParOf" srcId="{4BFBBFB8-8D38-4312-A60F-9CEF771CDD21}" destId="{84514CED-995C-48AB-A6A3-687373D8757F}" srcOrd="0" destOrd="0" presId="urn:microsoft.com/office/officeart/2005/8/layout/hierarchy1"/>
    <dgm:cxn modelId="{E52517BA-FDF8-42BC-BF50-69A674EE6549}" type="presParOf" srcId="{4BFBBFB8-8D38-4312-A60F-9CEF771CDD21}" destId="{BF9E70A6-FD52-47AB-8A89-CD25C3191D93}" srcOrd="1" destOrd="0" presId="urn:microsoft.com/office/officeart/2005/8/layout/hierarchy1"/>
    <dgm:cxn modelId="{F35C070F-5E85-47F3-88B9-9FA881C90476}" type="presParOf" srcId="{715C01C8-3914-44B0-925C-CEF9989BE208}" destId="{E217DEC4-D38F-48FA-A281-BABCDBAA8A07}" srcOrd="1" destOrd="0" presId="urn:microsoft.com/office/officeart/2005/8/layout/hierarchy1"/>
    <dgm:cxn modelId="{2920E2DB-D122-4B32-8EA8-EE60AF02FCC8}" type="presParOf" srcId="{E217DEC4-D38F-48FA-A281-BABCDBAA8A07}" destId="{C2C9E30D-121B-48F4-AB38-66C8AF1D40E3}" srcOrd="0" destOrd="0" presId="urn:microsoft.com/office/officeart/2005/8/layout/hierarchy1"/>
    <dgm:cxn modelId="{EDAE6CC6-B23A-42B2-8D7C-2A7B0F9C591F}" type="presParOf" srcId="{E217DEC4-D38F-48FA-A281-BABCDBAA8A07}" destId="{55006280-4304-4E72-AD58-9A4B65BFA463}" srcOrd="1" destOrd="0" presId="urn:microsoft.com/office/officeart/2005/8/layout/hierarchy1"/>
    <dgm:cxn modelId="{ED3D01F2-0AE8-4E42-8970-E477A064D2D9}" type="presParOf" srcId="{55006280-4304-4E72-AD58-9A4B65BFA463}" destId="{00ED61A3-7F1C-4A81-9CE6-40C997A1B589}" srcOrd="0" destOrd="0" presId="urn:microsoft.com/office/officeart/2005/8/layout/hierarchy1"/>
    <dgm:cxn modelId="{AC9B916E-A9E2-455A-86B8-CA98F8AF9936}" type="presParOf" srcId="{00ED61A3-7F1C-4A81-9CE6-40C997A1B589}" destId="{2D005953-1CE5-4476-AB00-F2134FB35407}" srcOrd="0" destOrd="0" presId="urn:microsoft.com/office/officeart/2005/8/layout/hierarchy1"/>
    <dgm:cxn modelId="{3642170E-8037-43E1-932B-2E2EFA5CCDF5}" type="presParOf" srcId="{00ED61A3-7F1C-4A81-9CE6-40C997A1B589}" destId="{240DB278-AE03-4D3F-AF17-94EF395EB701}" srcOrd="1" destOrd="0" presId="urn:microsoft.com/office/officeart/2005/8/layout/hierarchy1"/>
    <dgm:cxn modelId="{38F49F7B-B2F1-4574-B934-47CAD907E75C}" type="presParOf" srcId="{55006280-4304-4E72-AD58-9A4B65BFA463}" destId="{1A330DB0-B01A-41E3-BF65-EC63DDC0C419}" srcOrd="1" destOrd="0" presId="urn:microsoft.com/office/officeart/2005/8/layout/hierarchy1"/>
    <dgm:cxn modelId="{34440B09-CD68-4B15-9F26-DBA552A9886D}" type="presParOf" srcId="{E217DEC4-D38F-48FA-A281-BABCDBAA8A07}" destId="{A0167E71-FA61-4F69-BE91-176119B4C84B}" srcOrd="2" destOrd="0" presId="urn:microsoft.com/office/officeart/2005/8/layout/hierarchy1"/>
    <dgm:cxn modelId="{B809F820-84F3-46DB-8C3A-679BA526F891}" type="presParOf" srcId="{E217DEC4-D38F-48FA-A281-BABCDBAA8A07}" destId="{B59D1AB9-B661-47A4-B46A-0F5A6787CDC9}" srcOrd="3" destOrd="0" presId="urn:microsoft.com/office/officeart/2005/8/layout/hierarchy1"/>
    <dgm:cxn modelId="{DC78BCC2-1EDE-4476-A4CB-340564CF8B4B}" type="presParOf" srcId="{B59D1AB9-B661-47A4-B46A-0F5A6787CDC9}" destId="{F0B6A3F7-13AA-4644-9045-FA7607858047}" srcOrd="0" destOrd="0" presId="urn:microsoft.com/office/officeart/2005/8/layout/hierarchy1"/>
    <dgm:cxn modelId="{0571326A-351F-4BFB-BB07-8B11A27EBAEC}" type="presParOf" srcId="{F0B6A3F7-13AA-4644-9045-FA7607858047}" destId="{FC0A6C64-7C46-4C2D-A61B-A193B0E89ED4}" srcOrd="0" destOrd="0" presId="urn:microsoft.com/office/officeart/2005/8/layout/hierarchy1"/>
    <dgm:cxn modelId="{F55CC6E1-588A-4BD8-80FD-F26DFF53D005}" type="presParOf" srcId="{F0B6A3F7-13AA-4644-9045-FA7607858047}" destId="{F17984D7-508E-4E12-B13D-3E910E1A33A3}" srcOrd="1" destOrd="0" presId="urn:microsoft.com/office/officeart/2005/8/layout/hierarchy1"/>
    <dgm:cxn modelId="{85744B01-5BB9-4BAC-B36D-0AE80121C4A7}" type="presParOf" srcId="{B59D1AB9-B661-47A4-B46A-0F5A6787CDC9}" destId="{9979F94E-C468-44CE-9277-7428F93A65B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E92273F-BA68-440B-94A1-AB254679A40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CA01C865-8FC8-4A35-8A53-458B186E0281}">
      <dgm:prSet/>
      <dgm:spPr/>
      <dgm:t>
        <a:bodyPr/>
        <a:lstStyle/>
        <a:p>
          <a:pPr rtl="0"/>
          <a:r>
            <a:rPr lang="es-MX" b="1" dirty="0" smtClean="0">
              <a:solidFill>
                <a:srgbClr val="002060"/>
              </a:solidFill>
            </a:rPr>
            <a:t>1.3.1 Métodos lógicos literales: </a:t>
          </a:r>
          <a:r>
            <a:rPr lang="es-MX" b="0" dirty="0" smtClean="0">
              <a:solidFill>
                <a:srgbClr val="002060"/>
              </a:solidFill>
            </a:rPr>
            <a:t>La SCJEUA sostiene que la interpretación de una ley comienza por el orden y congruencia de su texto. </a:t>
          </a:r>
          <a:r>
            <a:rPr lang="es-MX" b="1" dirty="0" smtClean="0">
              <a:solidFill>
                <a:srgbClr val="002060"/>
              </a:solidFill>
            </a:rPr>
            <a:t>«Objeto de los contratos»</a:t>
          </a:r>
          <a:r>
            <a:rPr lang="es-MX" b="0" dirty="0" smtClean="0">
              <a:solidFill>
                <a:srgbClr val="002060"/>
              </a:solidFill>
            </a:rPr>
            <a:t> </a:t>
          </a:r>
          <a:endParaRPr lang="es-MX" b="0" dirty="0">
            <a:solidFill>
              <a:srgbClr val="002060"/>
            </a:solidFill>
          </a:endParaRPr>
        </a:p>
      </dgm:t>
    </dgm:pt>
    <dgm:pt modelId="{96268D0D-BCD8-4D63-AAF3-9348AE7BF9C8}" type="parTrans" cxnId="{3D082D2C-E0DE-4AA2-8151-3A03CE9C2858}">
      <dgm:prSet/>
      <dgm:spPr/>
      <dgm:t>
        <a:bodyPr/>
        <a:lstStyle/>
        <a:p>
          <a:endParaRPr lang="es-MX">
            <a:solidFill>
              <a:srgbClr val="002060"/>
            </a:solidFill>
          </a:endParaRPr>
        </a:p>
      </dgm:t>
    </dgm:pt>
    <dgm:pt modelId="{800F2EE7-3B9B-4832-ABBD-A3043AFD9E2F}" type="sibTrans" cxnId="{3D082D2C-E0DE-4AA2-8151-3A03CE9C2858}">
      <dgm:prSet/>
      <dgm:spPr/>
      <dgm:t>
        <a:bodyPr/>
        <a:lstStyle/>
        <a:p>
          <a:endParaRPr lang="es-MX">
            <a:solidFill>
              <a:srgbClr val="002060"/>
            </a:solidFill>
          </a:endParaRPr>
        </a:p>
      </dgm:t>
    </dgm:pt>
    <dgm:pt modelId="{E0E0D4D7-E60E-4812-B52C-533194FBEA22}">
      <dgm:prSet/>
      <dgm:spPr/>
      <dgm:t>
        <a:bodyPr/>
        <a:lstStyle/>
        <a:p>
          <a:pPr rtl="0"/>
          <a:r>
            <a:rPr lang="es-MX" dirty="0" smtClean="0">
              <a:solidFill>
                <a:srgbClr val="002060"/>
              </a:solidFill>
            </a:rPr>
            <a:t>1</a:t>
          </a:r>
          <a:r>
            <a:rPr lang="es-MX" b="1" dirty="0" smtClean="0">
              <a:solidFill>
                <a:srgbClr val="002060"/>
              </a:solidFill>
            </a:rPr>
            <a:t>.3.2. Interpretación gramatical:</a:t>
          </a:r>
          <a:r>
            <a:rPr lang="es-MX" dirty="0" smtClean="0">
              <a:solidFill>
                <a:srgbClr val="002060"/>
              </a:solidFill>
            </a:rPr>
            <a:t> Relativa al uso del lenguaje y significado de las palabras</a:t>
          </a:r>
          <a:endParaRPr lang="es-MX" dirty="0">
            <a:solidFill>
              <a:srgbClr val="002060"/>
            </a:solidFill>
          </a:endParaRPr>
        </a:p>
      </dgm:t>
    </dgm:pt>
    <dgm:pt modelId="{BCC1F7C6-1060-4402-978F-C73B665A1801}" type="parTrans" cxnId="{154041BD-A610-48A8-83BE-9984C52A7610}">
      <dgm:prSet/>
      <dgm:spPr/>
      <dgm:t>
        <a:bodyPr/>
        <a:lstStyle/>
        <a:p>
          <a:endParaRPr lang="es-MX">
            <a:solidFill>
              <a:srgbClr val="002060"/>
            </a:solidFill>
          </a:endParaRPr>
        </a:p>
      </dgm:t>
    </dgm:pt>
    <dgm:pt modelId="{788B6348-38A4-47B6-8B21-89BC528DC2E6}" type="sibTrans" cxnId="{154041BD-A610-48A8-83BE-9984C52A7610}">
      <dgm:prSet/>
      <dgm:spPr/>
      <dgm:t>
        <a:bodyPr/>
        <a:lstStyle/>
        <a:p>
          <a:endParaRPr lang="es-MX">
            <a:solidFill>
              <a:srgbClr val="002060"/>
            </a:solidFill>
          </a:endParaRPr>
        </a:p>
      </dgm:t>
    </dgm:pt>
    <dgm:pt modelId="{913DD35B-975C-43FA-89F9-B49EF292FF70}">
      <dgm:prSet/>
      <dgm:spPr/>
      <dgm:t>
        <a:bodyPr/>
        <a:lstStyle/>
        <a:p>
          <a:pPr rtl="0"/>
          <a:r>
            <a:rPr lang="es-MX" b="1" dirty="0" smtClean="0">
              <a:solidFill>
                <a:srgbClr val="002060"/>
              </a:solidFill>
            </a:rPr>
            <a:t>1.3.3. Interpretación sistemática: </a:t>
          </a:r>
          <a:r>
            <a:rPr lang="es-MX" dirty="0" smtClean="0">
              <a:solidFill>
                <a:srgbClr val="002060"/>
              </a:solidFill>
            </a:rPr>
            <a:t>Referencia a otras normas aplicables al caso o a un contexto o sistema de normas como unidad</a:t>
          </a:r>
          <a:endParaRPr lang="es-MX" dirty="0">
            <a:solidFill>
              <a:srgbClr val="002060"/>
            </a:solidFill>
          </a:endParaRPr>
        </a:p>
      </dgm:t>
    </dgm:pt>
    <dgm:pt modelId="{E526A583-10D0-46C6-BADA-92C9E0037D6C}" type="parTrans" cxnId="{1C0638BC-EB6A-4BDF-B83E-BA436BB93FB1}">
      <dgm:prSet/>
      <dgm:spPr/>
      <dgm:t>
        <a:bodyPr/>
        <a:lstStyle/>
        <a:p>
          <a:endParaRPr lang="es-MX">
            <a:solidFill>
              <a:srgbClr val="002060"/>
            </a:solidFill>
          </a:endParaRPr>
        </a:p>
      </dgm:t>
    </dgm:pt>
    <dgm:pt modelId="{D25BEF5D-EA88-4D98-B2AC-01FE01484F5E}" type="sibTrans" cxnId="{1C0638BC-EB6A-4BDF-B83E-BA436BB93FB1}">
      <dgm:prSet/>
      <dgm:spPr/>
      <dgm:t>
        <a:bodyPr/>
        <a:lstStyle/>
        <a:p>
          <a:endParaRPr lang="es-MX">
            <a:solidFill>
              <a:srgbClr val="002060"/>
            </a:solidFill>
          </a:endParaRPr>
        </a:p>
      </dgm:t>
    </dgm:pt>
    <dgm:pt modelId="{D68402A1-4204-4676-973C-A288A4C5601C}">
      <dgm:prSet/>
      <dgm:spPr/>
      <dgm:t>
        <a:bodyPr/>
        <a:lstStyle/>
        <a:p>
          <a:pPr rtl="0"/>
          <a:r>
            <a:rPr lang="es-MX" b="1" smtClean="0">
              <a:solidFill>
                <a:srgbClr val="002060"/>
              </a:solidFill>
            </a:rPr>
            <a:t>1.3.4. Interpretación histórica:</a:t>
          </a:r>
          <a:r>
            <a:rPr lang="es-MX" smtClean="0">
              <a:solidFill>
                <a:srgbClr val="002060"/>
              </a:solidFill>
            </a:rPr>
            <a:t> Relativa al origen y evolución del problema jurídico, se enfoca en los precedentes y el derecho comparado</a:t>
          </a:r>
          <a:endParaRPr lang="es-MX">
            <a:solidFill>
              <a:srgbClr val="002060"/>
            </a:solidFill>
          </a:endParaRPr>
        </a:p>
      </dgm:t>
    </dgm:pt>
    <dgm:pt modelId="{4922432C-EEAD-4BFD-A6F8-D7D9AFEC2512}" type="parTrans" cxnId="{B11F66E6-AC6C-4BD8-9F17-3D4FF3E9D81B}">
      <dgm:prSet/>
      <dgm:spPr/>
      <dgm:t>
        <a:bodyPr/>
        <a:lstStyle/>
        <a:p>
          <a:endParaRPr lang="es-MX">
            <a:solidFill>
              <a:srgbClr val="002060"/>
            </a:solidFill>
          </a:endParaRPr>
        </a:p>
      </dgm:t>
    </dgm:pt>
    <dgm:pt modelId="{61FDA58F-7D06-4B07-8AFB-1EBE2AF9EE2C}" type="sibTrans" cxnId="{B11F66E6-AC6C-4BD8-9F17-3D4FF3E9D81B}">
      <dgm:prSet/>
      <dgm:spPr/>
      <dgm:t>
        <a:bodyPr/>
        <a:lstStyle/>
        <a:p>
          <a:endParaRPr lang="es-MX">
            <a:solidFill>
              <a:srgbClr val="002060"/>
            </a:solidFill>
          </a:endParaRPr>
        </a:p>
      </dgm:t>
    </dgm:pt>
    <dgm:pt modelId="{A78AE17B-FB49-4483-8DBF-05479FA44F17}" type="pres">
      <dgm:prSet presAssocID="{DE92273F-BA68-440B-94A1-AB254679A40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27F3686-D21D-4DD0-8DB2-32DC79F8A883}" type="pres">
      <dgm:prSet presAssocID="{CA01C865-8FC8-4A35-8A53-458B186E0281}" presName="parentText" presStyleLbl="node1" presStyleIdx="0" presStyleCnt="4" custScaleY="4803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DEC2086-776C-446B-8F8B-C4ADA7F9AA8D}" type="pres">
      <dgm:prSet presAssocID="{800F2EE7-3B9B-4832-ABBD-A3043AFD9E2F}" presName="spacer" presStyleCnt="0"/>
      <dgm:spPr/>
    </dgm:pt>
    <dgm:pt modelId="{8F81353A-C005-47D7-86B4-7626FFBC9D33}" type="pres">
      <dgm:prSet presAssocID="{E0E0D4D7-E60E-4812-B52C-533194FBEA22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D127A1B-667E-4508-BDD7-5EE921C24AD2}" type="pres">
      <dgm:prSet presAssocID="{788B6348-38A4-47B6-8B21-89BC528DC2E6}" presName="spacer" presStyleCnt="0"/>
      <dgm:spPr/>
    </dgm:pt>
    <dgm:pt modelId="{C19997EE-E530-40C3-912E-DFA50F517B8E}" type="pres">
      <dgm:prSet presAssocID="{913DD35B-975C-43FA-89F9-B49EF292FF70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380C795-8ED3-473A-AE69-81B5B45A1F52}" type="pres">
      <dgm:prSet presAssocID="{D25BEF5D-EA88-4D98-B2AC-01FE01484F5E}" presName="spacer" presStyleCnt="0"/>
      <dgm:spPr/>
    </dgm:pt>
    <dgm:pt modelId="{CB9FF468-4FB3-455A-B908-2F5663F4C805}" type="pres">
      <dgm:prSet presAssocID="{D68402A1-4204-4676-973C-A288A4C5601C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E328B56-EBFE-4A53-9780-D33ECCCD450A}" type="presOf" srcId="{913DD35B-975C-43FA-89F9-B49EF292FF70}" destId="{C19997EE-E530-40C3-912E-DFA50F517B8E}" srcOrd="0" destOrd="0" presId="urn:microsoft.com/office/officeart/2005/8/layout/vList2"/>
    <dgm:cxn modelId="{B11F66E6-AC6C-4BD8-9F17-3D4FF3E9D81B}" srcId="{DE92273F-BA68-440B-94A1-AB254679A40F}" destId="{D68402A1-4204-4676-973C-A288A4C5601C}" srcOrd="3" destOrd="0" parTransId="{4922432C-EEAD-4BFD-A6F8-D7D9AFEC2512}" sibTransId="{61FDA58F-7D06-4B07-8AFB-1EBE2AF9EE2C}"/>
    <dgm:cxn modelId="{634F3B8F-F3EF-4B80-87EC-684A39306F7D}" type="presOf" srcId="{E0E0D4D7-E60E-4812-B52C-533194FBEA22}" destId="{8F81353A-C005-47D7-86B4-7626FFBC9D33}" srcOrd="0" destOrd="0" presId="urn:microsoft.com/office/officeart/2005/8/layout/vList2"/>
    <dgm:cxn modelId="{D7646885-273C-4888-9F41-053233FFBD28}" type="presOf" srcId="{D68402A1-4204-4676-973C-A288A4C5601C}" destId="{CB9FF468-4FB3-455A-B908-2F5663F4C805}" srcOrd="0" destOrd="0" presId="urn:microsoft.com/office/officeart/2005/8/layout/vList2"/>
    <dgm:cxn modelId="{1C0638BC-EB6A-4BDF-B83E-BA436BB93FB1}" srcId="{DE92273F-BA68-440B-94A1-AB254679A40F}" destId="{913DD35B-975C-43FA-89F9-B49EF292FF70}" srcOrd="2" destOrd="0" parTransId="{E526A583-10D0-46C6-BADA-92C9E0037D6C}" sibTransId="{D25BEF5D-EA88-4D98-B2AC-01FE01484F5E}"/>
    <dgm:cxn modelId="{3D082D2C-E0DE-4AA2-8151-3A03CE9C2858}" srcId="{DE92273F-BA68-440B-94A1-AB254679A40F}" destId="{CA01C865-8FC8-4A35-8A53-458B186E0281}" srcOrd="0" destOrd="0" parTransId="{96268D0D-BCD8-4D63-AAF3-9348AE7BF9C8}" sibTransId="{800F2EE7-3B9B-4832-ABBD-A3043AFD9E2F}"/>
    <dgm:cxn modelId="{3802321D-9F50-4C5B-9D6B-F6C00E26510E}" type="presOf" srcId="{DE92273F-BA68-440B-94A1-AB254679A40F}" destId="{A78AE17B-FB49-4483-8DBF-05479FA44F17}" srcOrd="0" destOrd="0" presId="urn:microsoft.com/office/officeart/2005/8/layout/vList2"/>
    <dgm:cxn modelId="{AED352B3-8EA0-4BC4-A8D6-71F6AABD4A10}" type="presOf" srcId="{CA01C865-8FC8-4A35-8A53-458B186E0281}" destId="{127F3686-D21D-4DD0-8DB2-32DC79F8A883}" srcOrd="0" destOrd="0" presId="urn:microsoft.com/office/officeart/2005/8/layout/vList2"/>
    <dgm:cxn modelId="{154041BD-A610-48A8-83BE-9984C52A7610}" srcId="{DE92273F-BA68-440B-94A1-AB254679A40F}" destId="{E0E0D4D7-E60E-4812-B52C-533194FBEA22}" srcOrd="1" destOrd="0" parTransId="{BCC1F7C6-1060-4402-978F-C73B665A1801}" sibTransId="{788B6348-38A4-47B6-8B21-89BC528DC2E6}"/>
    <dgm:cxn modelId="{BC3741E0-F0FB-417F-BD16-C46B758FE192}" type="presParOf" srcId="{A78AE17B-FB49-4483-8DBF-05479FA44F17}" destId="{127F3686-D21D-4DD0-8DB2-32DC79F8A883}" srcOrd="0" destOrd="0" presId="urn:microsoft.com/office/officeart/2005/8/layout/vList2"/>
    <dgm:cxn modelId="{FC101100-918C-439F-B749-F450FD922D8F}" type="presParOf" srcId="{A78AE17B-FB49-4483-8DBF-05479FA44F17}" destId="{7DEC2086-776C-446B-8F8B-C4ADA7F9AA8D}" srcOrd="1" destOrd="0" presId="urn:microsoft.com/office/officeart/2005/8/layout/vList2"/>
    <dgm:cxn modelId="{8BF063D6-9F49-4F50-AA2B-E05D40F80D11}" type="presParOf" srcId="{A78AE17B-FB49-4483-8DBF-05479FA44F17}" destId="{8F81353A-C005-47D7-86B4-7626FFBC9D33}" srcOrd="2" destOrd="0" presId="urn:microsoft.com/office/officeart/2005/8/layout/vList2"/>
    <dgm:cxn modelId="{DE6BC194-6032-4FF5-B5A5-FA7CCE9EACC5}" type="presParOf" srcId="{A78AE17B-FB49-4483-8DBF-05479FA44F17}" destId="{1D127A1B-667E-4508-BDD7-5EE921C24AD2}" srcOrd="3" destOrd="0" presId="urn:microsoft.com/office/officeart/2005/8/layout/vList2"/>
    <dgm:cxn modelId="{BBD50869-62B5-4B42-BC8A-4EBE46CAC7DD}" type="presParOf" srcId="{A78AE17B-FB49-4483-8DBF-05479FA44F17}" destId="{C19997EE-E530-40C3-912E-DFA50F517B8E}" srcOrd="4" destOrd="0" presId="urn:microsoft.com/office/officeart/2005/8/layout/vList2"/>
    <dgm:cxn modelId="{B10BAF5D-381B-4BB4-B884-AE7B0C99A5C0}" type="presParOf" srcId="{A78AE17B-FB49-4483-8DBF-05479FA44F17}" destId="{E380C795-8ED3-473A-AE69-81B5B45A1F52}" srcOrd="5" destOrd="0" presId="urn:microsoft.com/office/officeart/2005/8/layout/vList2"/>
    <dgm:cxn modelId="{82C853C7-2141-4956-A596-E7504586E46B}" type="presParOf" srcId="{A78AE17B-FB49-4483-8DBF-05479FA44F17}" destId="{CB9FF468-4FB3-455A-B908-2F5663F4C805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EE84C5FA-9481-4EC9-9713-0E301F060A18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8E57CEED-9DC0-46E1-B3D5-70826BA9ADF5}">
      <dgm:prSet/>
      <dgm:spPr/>
      <dgm:t>
        <a:bodyPr/>
        <a:lstStyle/>
        <a:p>
          <a:pPr rtl="0"/>
          <a:r>
            <a:rPr lang="es-MX" b="1" dirty="0" smtClean="0">
              <a:solidFill>
                <a:srgbClr val="002060"/>
              </a:solidFill>
            </a:rPr>
            <a:t>1.3.5. Interpretación genética o auténtica (legislativa)</a:t>
          </a:r>
          <a:r>
            <a:rPr lang="es-MX" dirty="0" smtClean="0">
              <a:solidFill>
                <a:srgbClr val="002060"/>
              </a:solidFill>
            </a:rPr>
            <a:t>Relativa a la voluntad del autor del documento o del legislador</a:t>
          </a:r>
          <a:endParaRPr lang="es-MX" dirty="0">
            <a:solidFill>
              <a:srgbClr val="002060"/>
            </a:solidFill>
          </a:endParaRPr>
        </a:p>
      </dgm:t>
    </dgm:pt>
    <dgm:pt modelId="{E61907CE-053D-42FA-AA9D-8F5AE0AD5B36}" type="parTrans" cxnId="{FB08E1A7-E5EF-4A21-8197-210E7665D026}">
      <dgm:prSet/>
      <dgm:spPr/>
      <dgm:t>
        <a:bodyPr/>
        <a:lstStyle/>
        <a:p>
          <a:endParaRPr lang="es-MX"/>
        </a:p>
      </dgm:t>
    </dgm:pt>
    <dgm:pt modelId="{95749351-ED3F-4E88-962D-16A516EFBEA2}" type="sibTrans" cxnId="{FB08E1A7-E5EF-4A21-8197-210E7665D026}">
      <dgm:prSet/>
      <dgm:spPr/>
      <dgm:t>
        <a:bodyPr/>
        <a:lstStyle/>
        <a:p>
          <a:endParaRPr lang="es-MX"/>
        </a:p>
      </dgm:t>
    </dgm:pt>
    <dgm:pt modelId="{52556BEB-4D6A-4140-AA96-9AEBD6BCB42D}">
      <dgm:prSet/>
      <dgm:spPr/>
      <dgm:t>
        <a:bodyPr/>
        <a:lstStyle/>
        <a:p>
          <a:pPr rtl="0"/>
          <a:r>
            <a:rPr lang="es-MX" b="1" dirty="0" smtClean="0">
              <a:solidFill>
                <a:srgbClr val="002060"/>
              </a:solidFill>
            </a:rPr>
            <a:t>1.3.6. Interpretación teleológica:</a:t>
          </a:r>
          <a:r>
            <a:rPr lang="es-MX" dirty="0" smtClean="0">
              <a:solidFill>
                <a:srgbClr val="002060"/>
              </a:solidFill>
            </a:rPr>
            <a:t> Busca la postura más correcta en concordancia con los fines de la norma (factores sociales, políticos, económicos, etc.)</a:t>
          </a:r>
          <a:endParaRPr lang="es-MX" dirty="0">
            <a:solidFill>
              <a:srgbClr val="002060"/>
            </a:solidFill>
          </a:endParaRPr>
        </a:p>
      </dgm:t>
    </dgm:pt>
    <dgm:pt modelId="{D3C3DA97-BA74-4A72-B873-4508FF97AD02}" type="parTrans" cxnId="{FABC18C0-90DD-4A38-8983-393F66C57C64}">
      <dgm:prSet/>
      <dgm:spPr/>
      <dgm:t>
        <a:bodyPr/>
        <a:lstStyle/>
        <a:p>
          <a:endParaRPr lang="es-MX"/>
        </a:p>
      </dgm:t>
    </dgm:pt>
    <dgm:pt modelId="{8D52FFB4-56C5-4092-85DE-5E154825284C}" type="sibTrans" cxnId="{FABC18C0-90DD-4A38-8983-393F66C57C64}">
      <dgm:prSet/>
      <dgm:spPr/>
      <dgm:t>
        <a:bodyPr/>
        <a:lstStyle/>
        <a:p>
          <a:endParaRPr lang="es-MX"/>
        </a:p>
      </dgm:t>
    </dgm:pt>
    <dgm:pt modelId="{8B7DF021-6F65-44DA-A146-04F9C3DC87E1}">
      <dgm:prSet/>
      <dgm:spPr/>
      <dgm:t>
        <a:bodyPr/>
        <a:lstStyle/>
        <a:p>
          <a:pPr rtl="0"/>
          <a:r>
            <a:rPr lang="es-MX" b="1" smtClean="0">
              <a:solidFill>
                <a:srgbClr val="002060"/>
              </a:solidFill>
            </a:rPr>
            <a:t>1.3.7. Interpretación analógica o extensiva:</a:t>
          </a:r>
          <a:r>
            <a:rPr lang="es-MX" smtClean="0">
              <a:solidFill>
                <a:srgbClr val="002060"/>
              </a:solidFill>
            </a:rPr>
            <a:t> </a:t>
          </a:r>
          <a:r>
            <a:rPr lang="es-MX" b="1" smtClean="0">
              <a:solidFill>
                <a:srgbClr val="002060"/>
              </a:solidFill>
            </a:rPr>
            <a:t>Analógico:</a:t>
          </a:r>
          <a:r>
            <a:rPr lang="es-MX" smtClean="0">
              <a:solidFill>
                <a:srgbClr val="002060"/>
              </a:solidFill>
            </a:rPr>
            <a:t> La referencia es a un estado jurídico anterior, diferente o de otro lugar</a:t>
          </a:r>
          <a:endParaRPr lang="es-MX">
            <a:solidFill>
              <a:srgbClr val="002060"/>
            </a:solidFill>
          </a:endParaRPr>
        </a:p>
      </dgm:t>
    </dgm:pt>
    <dgm:pt modelId="{F189B242-D988-4134-9305-5DB30F4D5E28}" type="parTrans" cxnId="{168BC00E-99DA-4B8B-9C02-2026244B4E0B}">
      <dgm:prSet/>
      <dgm:spPr/>
      <dgm:t>
        <a:bodyPr/>
        <a:lstStyle/>
        <a:p>
          <a:endParaRPr lang="es-MX"/>
        </a:p>
      </dgm:t>
    </dgm:pt>
    <dgm:pt modelId="{12BA7406-48AC-4409-B88C-ED245C1FB7F9}" type="sibTrans" cxnId="{168BC00E-99DA-4B8B-9C02-2026244B4E0B}">
      <dgm:prSet/>
      <dgm:spPr/>
      <dgm:t>
        <a:bodyPr/>
        <a:lstStyle/>
        <a:p>
          <a:endParaRPr lang="es-MX"/>
        </a:p>
      </dgm:t>
    </dgm:pt>
    <dgm:pt modelId="{F91708DB-EE47-47FB-A619-068717CC4A34}" type="pres">
      <dgm:prSet presAssocID="{EE84C5FA-9481-4EC9-9713-0E301F060A18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0A519CDD-7E04-4AED-969D-89BB4581DB9C}" type="pres">
      <dgm:prSet presAssocID="{8E57CEED-9DC0-46E1-B3D5-70826BA9ADF5}" presName="circle1" presStyleLbl="node1" presStyleIdx="0" presStyleCnt="3"/>
      <dgm:spPr/>
    </dgm:pt>
    <dgm:pt modelId="{97519A4E-2888-45AB-AA94-7109A4F37187}" type="pres">
      <dgm:prSet presAssocID="{8E57CEED-9DC0-46E1-B3D5-70826BA9ADF5}" presName="space" presStyleCnt="0"/>
      <dgm:spPr/>
    </dgm:pt>
    <dgm:pt modelId="{F8EFED25-CC84-4DCE-B645-E66B64B131E8}" type="pres">
      <dgm:prSet presAssocID="{8E57CEED-9DC0-46E1-B3D5-70826BA9ADF5}" presName="rect1" presStyleLbl="alignAcc1" presStyleIdx="0" presStyleCnt="3"/>
      <dgm:spPr/>
      <dgm:t>
        <a:bodyPr/>
        <a:lstStyle/>
        <a:p>
          <a:endParaRPr lang="es-MX"/>
        </a:p>
      </dgm:t>
    </dgm:pt>
    <dgm:pt modelId="{498BFF95-B27B-4EC8-88FF-61511ED79E10}" type="pres">
      <dgm:prSet presAssocID="{52556BEB-4D6A-4140-AA96-9AEBD6BCB42D}" presName="vertSpace2" presStyleLbl="node1" presStyleIdx="0" presStyleCnt="3"/>
      <dgm:spPr/>
    </dgm:pt>
    <dgm:pt modelId="{3992E7FB-E25C-4489-B4DD-BF8B430F71CC}" type="pres">
      <dgm:prSet presAssocID="{52556BEB-4D6A-4140-AA96-9AEBD6BCB42D}" presName="circle2" presStyleLbl="node1" presStyleIdx="1" presStyleCnt="3"/>
      <dgm:spPr/>
    </dgm:pt>
    <dgm:pt modelId="{1DEA000A-28D9-43F1-A37C-B82966D5DF6D}" type="pres">
      <dgm:prSet presAssocID="{52556BEB-4D6A-4140-AA96-9AEBD6BCB42D}" presName="rect2" presStyleLbl="alignAcc1" presStyleIdx="1" presStyleCnt="3"/>
      <dgm:spPr/>
      <dgm:t>
        <a:bodyPr/>
        <a:lstStyle/>
        <a:p>
          <a:endParaRPr lang="es-MX"/>
        </a:p>
      </dgm:t>
    </dgm:pt>
    <dgm:pt modelId="{BAB86684-27B7-44BF-A538-ACDCD4653B18}" type="pres">
      <dgm:prSet presAssocID="{8B7DF021-6F65-44DA-A146-04F9C3DC87E1}" presName="vertSpace3" presStyleLbl="node1" presStyleIdx="1" presStyleCnt="3"/>
      <dgm:spPr/>
    </dgm:pt>
    <dgm:pt modelId="{63F6D705-9F92-4610-B24E-B70CEB14B445}" type="pres">
      <dgm:prSet presAssocID="{8B7DF021-6F65-44DA-A146-04F9C3DC87E1}" presName="circle3" presStyleLbl="node1" presStyleIdx="2" presStyleCnt="3"/>
      <dgm:spPr/>
    </dgm:pt>
    <dgm:pt modelId="{D206395A-8C1F-4AC6-B826-D8E92C979484}" type="pres">
      <dgm:prSet presAssocID="{8B7DF021-6F65-44DA-A146-04F9C3DC87E1}" presName="rect3" presStyleLbl="alignAcc1" presStyleIdx="2" presStyleCnt="3"/>
      <dgm:spPr/>
      <dgm:t>
        <a:bodyPr/>
        <a:lstStyle/>
        <a:p>
          <a:endParaRPr lang="es-MX"/>
        </a:p>
      </dgm:t>
    </dgm:pt>
    <dgm:pt modelId="{D4943999-BE80-4CEB-A082-68C5B0ABBE6A}" type="pres">
      <dgm:prSet presAssocID="{8E57CEED-9DC0-46E1-B3D5-70826BA9ADF5}" presName="rect1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7AB388A-5A04-4704-97AE-8C1E125DC483}" type="pres">
      <dgm:prSet presAssocID="{52556BEB-4D6A-4140-AA96-9AEBD6BCB42D}" presName="rect2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EFF4D19-3FB2-43BB-991A-03D89F015020}" type="pres">
      <dgm:prSet presAssocID="{8B7DF021-6F65-44DA-A146-04F9C3DC87E1}" presName="rect3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18D9428-CC31-4107-B6BB-F1A8FAAFA802}" type="presOf" srcId="{52556BEB-4D6A-4140-AA96-9AEBD6BCB42D}" destId="{1DEA000A-28D9-43F1-A37C-B82966D5DF6D}" srcOrd="0" destOrd="0" presId="urn:microsoft.com/office/officeart/2005/8/layout/target3"/>
    <dgm:cxn modelId="{168BC00E-99DA-4B8B-9C02-2026244B4E0B}" srcId="{EE84C5FA-9481-4EC9-9713-0E301F060A18}" destId="{8B7DF021-6F65-44DA-A146-04F9C3DC87E1}" srcOrd="2" destOrd="0" parTransId="{F189B242-D988-4134-9305-5DB30F4D5E28}" sibTransId="{12BA7406-48AC-4409-B88C-ED245C1FB7F9}"/>
    <dgm:cxn modelId="{380EDFA3-C43D-4A17-89E3-2B247474CBE0}" type="presOf" srcId="{8E57CEED-9DC0-46E1-B3D5-70826BA9ADF5}" destId="{F8EFED25-CC84-4DCE-B645-E66B64B131E8}" srcOrd="0" destOrd="0" presId="urn:microsoft.com/office/officeart/2005/8/layout/target3"/>
    <dgm:cxn modelId="{FABC18C0-90DD-4A38-8983-393F66C57C64}" srcId="{EE84C5FA-9481-4EC9-9713-0E301F060A18}" destId="{52556BEB-4D6A-4140-AA96-9AEBD6BCB42D}" srcOrd="1" destOrd="0" parTransId="{D3C3DA97-BA74-4A72-B873-4508FF97AD02}" sibTransId="{8D52FFB4-56C5-4092-85DE-5E154825284C}"/>
    <dgm:cxn modelId="{F674BF34-FE2D-4352-9DE6-7ADFD661D9FA}" type="presOf" srcId="{EE84C5FA-9481-4EC9-9713-0E301F060A18}" destId="{F91708DB-EE47-47FB-A619-068717CC4A34}" srcOrd="0" destOrd="0" presId="urn:microsoft.com/office/officeart/2005/8/layout/target3"/>
    <dgm:cxn modelId="{76BF166F-DEF7-4FA5-BEF7-FD037AA5B6E3}" type="presOf" srcId="{8B7DF021-6F65-44DA-A146-04F9C3DC87E1}" destId="{6EFF4D19-3FB2-43BB-991A-03D89F015020}" srcOrd="1" destOrd="0" presId="urn:microsoft.com/office/officeart/2005/8/layout/target3"/>
    <dgm:cxn modelId="{5D9AD50C-B879-4CEF-9C15-59CD2B0EC6B2}" type="presOf" srcId="{8E57CEED-9DC0-46E1-B3D5-70826BA9ADF5}" destId="{D4943999-BE80-4CEB-A082-68C5B0ABBE6A}" srcOrd="1" destOrd="0" presId="urn:microsoft.com/office/officeart/2005/8/layout/target3"/>
    <dgm:cxn modelId="{CD510664-2814-4241-BD27-8A2CA03D078E}" type="presOf" srcId="{52556BEB-4D6A-4140-AA96-9AEBD6BCB42D}" destId="{A7AB388A-5A04-4704-97AE-8C1E125DC483}" srcOrd="1" destOrd="0" presId="urn:microsoft.com/office/officeart/2005/8/layout/target3"/>
    <dgm:cxn modelId="{FB08E1A7-E5EF-4A21-8197-210E7665D026}" srcId="{EE84C5FA-9481-4EC9-9713-0E301F060A18}" destId="{8E57CEED-9DC0-46E1-B3D5-70826BA9ADF5}" srcOrd="0" destOrd="0" parTransId="{E61907CE-053D-42FA-AA9D-8F5AE0AD5B36}" sibTransId="{95749351-ED3F-4E88-962D-16A516EFBEA2}"/>
    <dgm:cxn modelId="{41E3E1FF-9325-4872-BB2F-8F9255D7721D}" type="presOf" srcId="{8B7DF021-6F65-44DA-A146-04F9C3DC87E1}" destId="{D206395A-8C1F-4AC6-B826-D8E92C979484}" srcOrd="0" destOrd="0" presId="urn:microsoft.com/office/officeart/2005/8/layout/target3"/>
    <dgm:cxn modelId="{C68A7032-4F90-4005-814D-E8276A740A49}" type="presParOf" srcId="{F91708DB-EE47-47FB-A619-068717CC4A34}" destId="{0A519CDD-7E04-4AED-969D-89BB4581DB9C}" srcOrd="0" destOrd="0" presId="urn:microsoft.com/office/officeart/2005/8/layout/target3"/>
    <dgm:cxn modelId="{3A8553C2-E991-44C6-B57D-A3C2176B6CFE}" type="presParOf" srcId="{F91708DB-EE47-47FB-A619-068717CC4A34}" destId="{97519A4E-2888-45AB-AA94-7109A4F37187}" srcOrd="1" destOrd="0" presId="urn:microsoft.com/office/officeart/2005/8/layout/target3"/>
    <dgm:cxn modelId="{86CB3D65-A903-454B-A341-919DB20A3C76}" type="presParOf" srcId="{F91708DB-EE47-47FB-A619-068717CC4A34}" destId="{F8EFED25-CC84-4DCE-B645-E66B64B131E8}" srcOrd="2" destOrd="0" presId="urn:microsoft.com/office/officeart/2005/8/layout/target3"/>
    <dgm:cxn modelId="{775ECCF6-6431-42A3-BADD-6B9C05069BB9}" type="presParOf" srcId="{F91708DB-EE47-47FB-A619-068717CC4A34}" destId="{498BFF95-B27B-4EC8-88FF-61511ED79E10}" srcOrd="3" destOrd="0" presId="urn:microsoft.com/office/officeart/2005/8/layout/target3"/>
    <dgm:cxn modelId="{73763024-3039-43BE-952E-9DB48A1FEE7D}" type="presParOf" srcId="{F91708DB-EE47-47FB-A619-068717CC4A34}" destId="{3992E7FB-E25C-4489-B4DD-BF8B430F71CC}" srcOrd="4" destOrd="0" presId="urn:microsoft.com/office/officeart/2005/8/layout/target3"/>
    <dgm:cxn modelId="{24C29168-7F9C-4178-B531-46A335D76A50}" type="presParOf" srcId="{F91708DB-EE47-47FB-A619-068717CC4A34}" destId="{1DEA000A-28D9-43F1-A37C-B82966D5DF6D}" srcOrd="5" destOrd="0" presId="urn:microsoft.com/office/officeart/2005/8/layout/target3"/>
    <dgm:cxn modelId="{AAC38DA1-B2A0-49A0-A52F-45D6623099F8}" type="presParOf" srcId="{F91708DB-EE47-47FB-A619-068717CC4A34}" destId="{BAB86684-27B7-44BF-A538-ACDCD4653B18}" srcOrd="6" destOrd="0" presId="urn:microsoft.com/office/officeart/2005/8/layout/target3"/>
    <dgm:cxn modelId="{B2797350-D035-4A56-94DC-B4CF12CFA064}" type="presParOf" srcId="{F91708DB-EE47-47FB-A619-068717CC4A34}" destId="{63F6D705-9F92-4610-B24E-B70CEB14B445}" srcOrd="7" destOrd="0" presId="urn:microsoft.com/office/officeart/2005/8/layout/target3"/>
    <dgm:cxn modelId="{31EAD43E-70EE-4038-83B4-94294259DEEE}" type="presParOf" srcId="{F91708DB-EE47-47FB-A619-068717CC4A34}" destId="{D206395A-8C1F-4AC6-B826-D8E92C979484}" srcOrd="8" destOrd="0" presId="urn:microsoft.com/office/officeart/2005/8/layout/target3"/>
    <dgm:cxn modelId="{EE6ED07E-2964-46E0-82FC-9A0EC1F8FA15}" type="presParOf" srcId="{F91708DB-EE47-47FB-A619-068717CC4A34}" destId="{D4943999-BE80-4CEB-A082-68C5B0ABBE6A}" srcOrd="9" destOrd="0" presId="urn:microsoft.com/office/officeart/2005/8/layout/target3"/>
    <dgm:cxn modelId="{B9C2288C-342B-4E10-A4D0-82CFBF174597}" type="presParOf" srcId="{F91708DB-EE47-47FB-A619-068717CC4A34}" destId="{A7AB388A-5A04-4704-97AE-8C1E125DC483}" srcOrd="10" destOrd="0" presId="urn:microsoft.com/office/officeart/2005/8/layout/target3"/>
    <dgm:cxn modelId="{E19299A2-A2CE-47AF-9D79-E45523452847}" type="presParOf" srcId="{F91708DB-EE47-47FB-A619-068717CC4A34}" destId="{6EFF4D19-3FB2-43BB-991A-03D89F015020}" srcOrd="11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5455409E-5FF9-4F4E-93B7-E5124080909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7DDD2D00-6D91-4141-B4BF-B9F09E701D03}">
      <dgm:prSet/>
      <dgm:spPr/>
      <dgm:t>
        <a:bodyPr/>
        <a:lstStyle/>
        <a:p>
          <a:pPr rtl="0"/>
          <a:r>
            <a:rPr lang="es-MX" b="1" dirty="0" smtClean="0"/>
            <a:t>-Interpretación oficial: </a:t>
          </a:r>
          <a:r>
            <a:rPr lang="es-MX" dirty="0" smtClean="0"/>
            <a:t>Realizada por un órgano del Estado en ejercicio de sus funciones</a:t>
          </a:r>
          <a:endParaRPr lang="es-MX" dirty="0"/>
        </a:p>
      </dgm:t>
    </dgm:pt>
    <dgm:pt modelId="{1D2B26A0-E508-4CDF-9E00-F4D91CA772C7}" type="parTrans" cxnId="{C4EA9E77-AF55-42E2-B2B7-6058AEC671AF}">
      <dgm:prSet/>
      <dgm:spPr/>
      <dgm:t>
        <a:bodyPr/>
        <a:lstStyle/>
        <a:p>
          <a:endParaRPr lang="es-MX"/>
        </a:p>
      </dgm:t>
    </dgm:pt>
    <dgm:pt modelId="{0B7E3D03-0546-4D5E-B391-17A10B2E1539}" type="sibTrans" cxnId="{C4EA9E77-AF55-42E2-B2B7-6058AEC671AF}">
      <dgm:prSet/>
      <dgm:spPr/>
      <dgm:t>
        <a:bodyPr/>
        <a:lstStyle/>
        <a:p>
          <a:endParaRPr lang="es-MX"/>
        </a:p>
      </dgm:t>
    </dgm:pt>
    <dgm:pt modelId="{45022CD7-E165-4D12-8B9F-25D48A4F6F67}">
      <dgm:prSet/>
      <dgm:spPr/>
      <dgm:t>
        <a:bodyPr/>
        <a:lstStyle/>
        <a:p>
          <a:pPr rtl="0"/>
          <a:r>
            <a:rPr lang="es-MX" b="1" dirty="0" smtClean="0"/>
            <a:t>-Interpretación judicial o jurisprudencial: </a:t>
          </a:r>
          <a:r>
            <a:rPr lang="es-MX" dirty="0" smtClean="0"/>
            <a:t>Realizada por un órgano jurisdiccional encaminada a hechos.</a:t>
          </a:r>
          <a:endParaRPr lang="es-MX" dirty="0"/>
        </a:p>
      </dgm:t>
    </dgm:pt>
    <dgm:pt modelId="{70EDD602-29C7-4FF7-94B1-DCC4A2DC7F02}" type="parTrans" cxnId="{0BDECC4E-EE29-43E1-85D9-404843D79E16}">
      <dgm:prSet/>
      <dgm:spPr/>
      <dgm:t>
        <a:bodyPr/>
        <a:lstStyle/>
        <a:p>
          <a:endParaRPr lang="es-MX"/>
        </a:p>
      </dgm:t>
    </dgm:pt>
    <dgm:pt modelId="{BD6EB8B0-FBEC-40AE-B5AD-BF7BA40F7E04}" type="sibTrans" cxnId="{0BDECC4E-EE29-43E1-85D9-404843D79E16}">
      <dgm:prSet/>
      <dgm:spPr/>
      <dgm:t>
        <a:bodyPr/>
        <a:lstStyle/>
        <a:p>
          <a:endParaRPr lang="es-MX"/>
        </a:p>
      </dgm:t>
    </dgm:pt>
    <dgm:pt modelId="{233BA868-3EF0-4A03-89F1-6CE93324E191}">
      <dgm:prSet/>
      <dgm:spPr/>
      <dgm:t>
        <a:bodyPr/>
        <a:lstStyle/>
        <a:p>
          <a:pPr rtl="0"/>
          <a:r>
            <a:rPr lang="es-MX" b="1" dirty="0" smtClean="0"/>
            <a:t>-Interpretación doctrinal (Privada): </a:t>
          </a:r>
          <a:r>
            <a:rPr lang="es-MX" dirty="0" smtClean="0"/>
            <a:t>La realizan los juristas y académicos en sus obras, encaminada a textos.</a:t>
          </a:r>
          <a:endParaRPr lang="es-MX" dirty="0"/>
        </a:p>
      </dgm:t>
    </dgm:pt>
    <dgm:pt modelId="{04B865AE-AB95-4365-8671-2A386FDA42BC}" type="parTrans" cxnId="{FB1987EC-1370-41E9-A7E9-4285C3926992}">
      <dgm:prSet/>
      <dgm:spPr/>
      <dgm:t>
        <a:bodyPr/>
        <a:lstStyle/>
        <a:p>
          <a:endParaRPr lang="es-MX"/>
        </a:p>
      </dgm:t>
    </dgm:pt>
    <dgm:pt modelId="{F06B2920-F15B-4D07-BD63-D0D7A043D151}" type="sibTrans" cxnId="{FB1987EC-1370-41E9-A7E9-4285C3926992}">
      <dgm:prSet/>
      <dgm:spPr/>
      <dgm:t>
        <a:bodyPr/>
        <a:lstStyle/>
        <a:p>
          <a:endParaRPr lang="es-MX"/>
        </a:p>
      </dgm:t>
    </dgm:pt>
    <dgm:pt modelId="{4C8EB45E-8C36-4FA4-A52F-91E7D1F6057D}" type="pres">
      <dgm:prSet presAssocID="{5455409E-5FF9-4F4E-93B7-E5124080909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3850613A-4AF5-4A6B-9017-141874808F60}" type="pres">
      <dgm:prSet presAssocID="{7DDD2D00-6D91-4141-B4BF-B9F09E701D03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0A15EA1-E8DB-48D5-AAD4-12D9903FAF56}" type="pres">
      <dgm:prSet presAssocID="{0B7E3D03-0546-4D5E-B391-17A10B2E1539}" presName="spacer" presStyleCnt="0"/>
      <dgm:spPr/>
    </dgm:pt>
    <dgm:pt modelId="{5680E47A-CBD2-47DF-A209-AC409E246407}" type="pres">
      <dgm:prSet presAssocID="{45022CD7-E165-4D12-8B9F-25D48A4F6F67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603723F-E7C9-4BAF-B61C-A3DB44A78049}" type="pres">
      <dgm:prSet presAssocID="{BD6EB8B0-FBEC-40AE-B5AD-BF7BA40F7E04}" presName="spacer" presStyleCnt="0"/>
      <dgm:spPr/>
    </dgm:pt>
    <dgm:pt modelId="{26DA3053-DFA0-429E-B85C-6387AD16C0ED}" type="pres">
      <dgm:prSet presAssocID="{233BA868-3EF0-4A03-89F1-6CE93324E191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22A9AA4-7A5E-46B9-BF13-5B261F096596}" type="presOf" srcId="{233BA868-3EF0-4A03-89F1-6CE93324E191}" destId="{26DA3053-DFA0-429E-B85C-6387AD16C0ED}" srcOrd="0" destOrd="0" presId="urn:microsoft.com/office/officeart/2005/8/layout/vList2"/>
    <dgm:cxn modelId="{C4EA9E77-AF55-42E2-B2B7-6058AEC671AF}" srcId="{5455409E-5FF9-4F4E-93B7-E51240809094}" destId="{7DDD2D00-6D91-4141-B4BF-B9F09E701D03}" srcOrd="0" destOrd="0" parTransId="{1D2B26A0-E508-4CDF-9E00-F4D91CA772C7}" sibTransId="{0B7E3D03-0546-4D5E-B391-17A10B2E1539}"/>
    <dgm:cxn modelId="{AECB40AF-AC56-402B-AD6E-9805281097B9}" type="presOf" srcId="{5455409E-5FF9-4F4E-93B7-E51240809094}" destId="{4C8EB45E-8C36-4FA4-A52F-91E7D1F6057D}" srcOrd="0" destOrd="0" presId="urn:microsoft.com/office/officeart/2005/8/layout/vList2"/>
    <dgm:cxn modelId="{1E118924-A909-4CC1-8DD0-79D8C3F3E65F}" type="presOf" srcId="{7DDD2D00-6D91-4141-B4BF-B9F09E701D03}" destId="{3850613A-4AF5-4A6B-9017-141874808F60}" srcOrd="0" destOrd="0" presId="urn:microsoft.com/office/officeart/2005/8/layout/vList2"/>
    <dgm:cxn modelId="{0BDECC4E-EE29-43E1-85D9-404843D79E16}" srcId="{5455409E-5FF9-4F4E-93B7-E51240809094}" destId="{45022CD7-E165-4D12-8B9F-25D48A4F6F67}" srcOrd="1" destOrd="0" parTransId="{70EDD602-29C7-4FF7-94B1-DCC4A2DC7F02}" sibTransId="{BD6EB8B0-FBEC-40AE-B5AD-BF7BA40F7E04}"/>
    <dgm:cxn modelId="{FB1987EC-1370-41E9-A7E9-4285C3926992}" srcId="{5455409E-5FF9-4F4E-93B7-E51240809094}" destId="{233BA868-3EF0-4A03-89F1-6CE93324E191}" srcOrd="2" destOrd="0" parTransId="{04B865AE-AB95-4365-8671-2A386FDA42BC}" sibTransId="{F06B2920-F15B-4D07-BD63-D0D7A043D151}"/>
    <dgm:cxn modelId="{5CC42C43-4905-4DC7-ADBE-434775FCA520}" type="presOf" srcId="{45022CD7-E165-4D12-8B9F-25D48A4F6F67}" destId="{5680E47A-CBD2-47DF-A209-AC409E246407}" srcOrd="0" destOrd="0" presId="urn:microsoft.com/office/officeart/2005/8/layout/vList2"/>
    <dgm:cxn modelId="{D0669080-9240-4C11-849A-E6B7BBE2818E}" type="presParOf" srcId="{4C8EB45E-8C36-4FA4-A52F-91E7D1F6057D}" destId="{3850613A-4AF5-4A6B-9017-141874808F60}" srcOrd="0" destOrd="0" presId="urn:microsoft.com/office/officeart/2005/8/layout/vList2"/>
    <dgm:cxn modelId="{C3AFCEA6-B9BA-4CAC-9853-07B6F758B306}" type="presParOf" srcId="{4C8EB45E-8C36-4FA4-A52F-91E7D1F6057D}" destId="{50A15EA1-E8DB-48D5-AAD4-12D9903FAF56}" srcOrd="1" destOrd="0" presId="urn:microsoft.com/office/officeart/2005/8/layout/vList2"/>
    <dgm:cxn modelId="{3DDF85B8-FF9A-427A-A37B-568A787B22A7}" type="presParOf" srcId="{4C8EB45E-8C36-4FA4-A52F-91E7D1F6057D}" destId="{5680E47A-CBD2-47DF-A209-AC409E246407}" srcOrd="2" destOrd="0" presId="urn:microsoft.com/office/officeart/2005/8/layout/vList2"/>
    <dgm:cxn modelId="{625E281E-B46F-40DB-BD12-4A19507E58EC}" type="presParOf" srcId="{4C8EB45E-8C36-4FA4-A52F-91E7D1F6057D}" destId="{D603723F-E7C9-4BAF-B61C-A3DB44A78049}" srcOrd="3" destOrd="0" presId="urn:microsoft.com/office/officeart/2005/8/layout/vList2"/>
    <dgm:cxn modelId="{395D990B-2E01-4EE4-B01A-D489F50178A1}" type="presParOf" srcId="{4C8EB45E-8C36-4FA4-A52F-91E7D1F6057D}" destId="{26DA3053-DFA0-429E-B85C-6387AD16C0ED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4B8E0003-A6C1-47BD-8660-63CA5BB2057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2E90CF28-865B-4CCF-A15F-42FD46BDC3CF}">
      <dgm:prSet/>
      <dgm:spPr/>
      <dgm:t>
        <a:bodyPr/>
        <a:lstStyle/>
        <a:p>
          <a:pPr rtl="0"/>
          <a:r>
            <a:rPr lang="es-MX" b="1" smtClean="0"/>
            <a:t>Respuesta uno</a:t>
          </a:r>
          <a:r>
            <a:rPr lang="es-MX" smtClean="0"/>
            <a:t> La constitución sólo confiere el derecho a los ciudadanos mexicanos, de manera que extranjeros y apátridas están excluidos. No hay laguna.</a:t>
          </a:r>
          <a:endParaRPr lang="es-MX"/>
        </a:p>
      </dgm:t>
    </dgm:pt>
    <dgm:pt modelId="{C749FC60-F5B7-48F0-8681-987CBFB643CC}" type="parTrans" cxnId="{A4F70082-8653-416B-A861-0989770E4AD7}">
      <dgm:prSet/>
      <dgm:spPr/>
      <dgm:t>
        <a:bodyPr/>
        <a:lstStyle/>
        <a:p>
          <a:endParaRPr lang="es-MX"/>
        </a:p>
      </dgm:t>
    </dgm:pt>
    <dgm:pt modelId="{3E83D8E9-434E-415E-AB69-770AC33FCDBC}" type="sibTrans" cxnId="{A4F70082-8653-416B-A861-0989770E4AD7}">
      <dgm:prSet/>
      <dgm:spPr/>
      <dgm:t>
        <a:bodyPr/>
        <a:lstStyle/>
        <a:p>
          <a:endParaRPr lang="es-MX"/>
        </a:p>
      </dgm:t>
    </dgm:pt>
    <dgm:pt modelId="{50CEA8ED-3EA8-44D4-AE9D-E7FC4C89A961}">
      <dgm:prSet/>
      <dgm:spPr/>
      <dgm:t>
        <a:bodyPr/>
        <a:lstStyle/>
        <a:p>
          <a:pPr rtl="0"/>
          <a:r>
            <a:rPr lang="es-MX" b="1" smtClean="0"/>
            <a:t>Respuesta dos </a:t>
          </a:r>
          <a:r>
            <a:rPr lang="es-MX" smtClean="0"/>
            <a:t>La constitución sólo confiere el derecho a los ciudadanos mexicanos, pero eso no significa que extranjeros y apátridas estén excluidos. La constitución es omisa y por ello contiene una laguna.</a:t>
          </a:r>
          <a:endParaRPr lang="es-MX"/>
        </a:p>
      </dgm:t>
    </dgm:pt>
    <dgm:pt modelId="{E4C259D4-A5F1-495C-AA47-CC8C1C0E448C}" type="parTrans" cxnId="{FCD31F8E-5C5D-4A46-80D5-1D249FA410C3}">
      <dgm:prSet/>
      <dgm:spPr/>
      <dgm:t>
        <a:bodyPr/>
        <a:lstStyle/>
        <a:p>
          <a:endParaRPr lang="es-MX"/>
        </a:p>
      </dgm:t>
    </dgm:pt>
    <dgm:pt modelId="{DA7A9DA9-F31C-4A86-8042-D0390E238692}" type="sibTrans" cxnId="{FCD31F8E-5C5D-4A46-80D5-1D249FA410C3}">
      <dgm:prSet/>
      <dgm:spPr/>
      <dgm:t>
        <a:bodyPr/>
        <a:lstStyle/>
        <a:p>
          <a:endParaRPr lang="es-MX"/>
        </a:p>
      </dgm:t>
    </dgm:pt>
    <dgm:pt modelId="{984B2D5B-11E0-46C8-BE7C-4614A3376FD4}" type="pres">
      <dgm:prSet presAssocID="{4B8E0003-A6C1-47BD-8660-63CA5BB2057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4EECAFE-28A3-4488-A71C-EE62C96AE604}" type="pres">
      <dgm:prSet presAssocID="{2E90CF28-865B-4CCF-A15F-42FD46BDC3CF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1E414FD-BE04-4308-990F-4F1335A4F94E}" type="pres">
      <dgm:prSet presAssocID="{3E83D8E9-434E-415E-AB69-770AC33FCDBC}" presName="spacer" presStyleCnt="0"/>
      <dgm:spPr/>
    </dgm:pt>
    <dgm:pt modelId="{1B8ACD0A-66E4-4D15-BA44-8001F07C169D}" type="pres">
      <dgm:prSet presAssocID="{50CEA8ED-3EA8-44D4-AE9D-E7FC4C89A961}" presName="parentText" presStyleLbl="node1" presStyleIdx="1" presStyleCnt="2" custLinFactY="2409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0A7FAC3-8E0C-45DA-8EA8-042967F95576}" type="presOf" srcId="{50CEA8ED-3EA8-44D4-AE9D-E7FC4C89A961}" destId="{1B8ACD0A-66E4-4D15-BA44-8001F07C169D}" srcOrd="0" destOrd="0" presId="urn:microsoft.com/office/officeart/2005/8/layout/vList2"/>
    <dgm:cxn modelId="{FCD31F8E-5C5D-4A46-80D5-1D249FA410C3}" srcId="{4B8E0003-A6C1-47BD-8660-63CA5BB20575}" destId="{50CEA8ED-3EA8-44D4-AE9D-E7FC4C89A961}" srcOrd="1" destOrd="0" parTransId="{E4C259D4-A5F1-495C-AA47-CC8C1C0E448C}" sibTransId="{DA7A9DA9-F31C-4A86-8042-D0390E238692}"/>
    <dgm:cxn modelId="{A4F70082-8653-416B-A861-0989770E4AD7}" srcId="{4B8E0003-A6C1-47BD-8660-63CA5BB20575}" destId="{2E90CF28-865B-4CCF-A15F-42FD46BDC3CF}" srcOrd="0" destOrd="0" parTransId="{C749FC60-F5B7-48F0-8681-987CBFB643CC}" sibTransId="{3E83D8E9-434E-415E-AB69-770AC33FCDBC}"/>
    <dgm:cxn modelId="{11E4D587-2812-4C06-A30C-2FFC7B7C0FDB}" type="presOf" srcId="{2E90CF28-865B-4CCF-A15F-42FD46BDC3CF}" destId="{C4EECAFE-28A3-4488-A71C-EE62C96AE604}" srcOrd="0" destOrd="0" presId="urn:microsoft.com/office/officeart/2005/8/layout/vList2"/>
    <dgm:cxn modelId="{85A4A653-EAA5-4369-A139-29292D2D6809}" type="presOf" srcId="{4B8E0003-A6C1-47BD-8660-63CA5BB20575}" destId="{984B2D5B-11E0-46C8-BE7C-4614A3376FD4}" srcOrd="0" destOrd="0" presId="urn:microsoft.com/office/officeart/2005/8/layout/vList2"/>
    <dgm:cxn modelId="{1C8A5331-4E35-494E-924C-EFC06D3EB68C}" type="presParOf" srcId="{984B2D5B-11E0-46C8-BE7C-4614A3376FD4}" destId="{C4EECAFE-28A3-4488-A71C-EE62C96AE604}" srcOrd="0" destOrd="0" presId="urn:microsoft.com/office/officeart/2005/8/layout/vList2"/>
    <dgm:cxn modelId="{E56C7436-81FE-49AF-9DA4-6D3FF4764DAC}" type="presParOf" srcId="{984B2D5B-11E0-46C8-BE7C-4614A3376FD4}" destId="{D1E414FD-BE04-4308-990F-4F1335A4F94E}" srcOrd="1" destOrd="0" presId="urn:microsoft.com/office/officeart/2005/8/layout/vList2"/>
    <dgm:cxn modelId="{C60E8D2E-94A7-4D5E-820F-26D1AF005957}" type="presParOf" srcId="{984B2D5B-11E0-46C8-BE7C-4614A3376FD4}" destId="{1B8ACD0A-66E4-4D15-BA44-8001F07C169D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9967E1-02D1-44B4-8F13-08C78CC0EC4F}" type="datetimeFigureOut">
              <a:rPr lang="es-ES" smtClean="0"/>
              <a:pPr/>
              <a:t>12/10/2016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567CCC-7FA9-440F-8698-1DC55AAFC245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091029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294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MX" smtClean="0"/>
          </a:p>
        </p:txBody>
      </p:sp>
      <p:sp>
        <p:nvSpPr>
          <p:cNvPr id="8294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B8CF4AC-2538-478F-8F07-A0178FF7DD13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s-MX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397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83972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D3A3449-C596-4592-B4BB-6F9CCA725898}" type="slidenum">
              <a:rPr lang="es-ES" sz="1200">
                <a:latin typeface="Calibri" pitchFamily="34" charset="0"/>
              </a:rPr>
              <a:pPr algn="r"/>
              <a:t>2</a:t>
            </a:fld>
            <a:endParaRPr lang="es-E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84996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53EC62F-25E1-43F5-ADA6-0C78AA4688BB}" type="slidenum">
              <a:rPr lang="es-ES" sz="1200">
                <a:latin typeface="Calibri" pitchFamily="34" charset="0"/>
              </a:rPr>
              <a:pPr algn="r"/>
              <a:t>3</a:t>
            </a:fld>
            <a:endParaRPr lang="es-E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MX" smtClean="0"/>
          </a:p>
        </p:txBody>
      </p:sp>
      <p:sp>
        <p:nvSpPr>
          <p:cNvPr id="8602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3B39F7-39B3-4AC1-8796-04045892ABFA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s-MX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C38B3-FB15-429D-B0A7-F096D5FCFCAD}" type="datetimeFigureOut">
              <a:rPr lang="es-ES" smtClean="0"/>
              <a:pPr/>
              <a:t>12/10/2016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B3EB3D9-BDC4-4601-A82B-A040E462265B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C38B3-FB15-429D-B0A7-F096D5FCFCAD}" type="datetimeFigureOut">
              <a:rPr lang="es-ES" smtClean="0"/>
              <a:pPr/>
              <a:t>12/10/2016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EB3D9-BDC4-4601-A82B-A040E462265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C38B3-FB15-429D-B0A7-F096D5FCFCAD}" type="datetimeFigureOut">
              <a:rPr lang="es-ES" smtClean="0"/>
              <a:pPr/>
              <a:t>12/10/2016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EB3D9-BDC4-4601-A82B-A040E462265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C38B3-FB15-429D-B0A7-F096D5FCFCAD}" type="datetimeFigureOut">
              <a:rPr lang="es-ES" smtClean="0"/>
              <a:pPr/>
              <a:t>12/10/2016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EB3D9-BDC4-4601-A82B-A040E462265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C38B3-FB15-429D-B0A7-F096D5FCFCAD}" type="datetimeFigureOut">
              <a:rPr lang="es-ES" smtClean="0"/>
              <a:pPr/>
              <a:t>12/10/2016</a:t>
            </a:fld>
            <a:endParaRPr lang="es-E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EB3D9-BDC4-4601-A82B-A040E462265B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C38B3-FB15-429D-B0A7-F096D5FCFCAD}" type="datetimeFigureOut">
              <a:rPr lang="es-ES" smtClean="0"/>
              <a:pPr/>
              <a:t>12/10/2016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EB3D9-BDC4-4601-A82B-A040E462265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C38B3-FB15-429D-B0A7-F096D5FCFCAD}" type="datetimeFigureOut">
              <a:rPr lang="es-ES" smtClean="0"/>
              <a:pPr/>
              <a:t>12/10/2016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EB3D9-BDC4-4601-A82B-A040E462265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C38B3-FB15-429D-B0A7-F096D5FCFCAD}" type="datetimeFigureOut">
              <a:rPr lang="es-ES" smtClean="0"/>
              <a:pPr/>
              <a:t>12/10/2016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EB3D9-BDC4-4601-A82B-A040E462265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C38B3-FB15-429D-B0A7-F096D5FCFCAD}" type="datetimeFigureOut">
              <a:rPr lang="es-ES" smtClean="0"/>
              <a:pPr/>
              <a:t>12/10/2016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EB3D9-BDC4-4601-A82B-A040E462265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C38B3-FB15-429D-B0A7-F096D5FCFCAD}" type="datetimeFigureOut">
              <a:rPr lang="es-ES" smtClean="0"/>
              <a:pPr/>
              <a:t>12/10/2016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EB3D9-BDC4-4601-A82B-A040E462265B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C38B3-FB15-429D-B0A7-F096D5FCFCAD}" type="datetimeFigureOut">
              <a:rPr lang="es-ES" smtClean="0"/>
              <a:pPr/>
              <a:t>12/10/2016</a:t>
            </a:fld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EB3D9-BDC4-4601-A82B-A040E462265B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C8C38B3-FB15-429D-B0A7-F096D5FCFCAD}" type="datetimeFigureOut">
              <a:rPr lang="es-ES" smtClean="0"/>
              <a:pPr/>
              <a:t>12/10/2016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6B3EB3D9-BDC4-4601-A82B-A040E462265B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paideiablog.files.wordpress.com/2010/02/aprendizaje3.jp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251520" y="3140968"/>
            <a:ext cx="7387133" cy="1945837"/>
          </a:xfrm>
          <a:prstGeom prst="rect">
            <a:avLst/>
          </a:prstGeom>
          <a:ln w="6350" cap="rnd">
            <a:noFill/>
          </a:ln>
        </p:spPr>
        <p:txBody>
          <a:bodyPr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800" b="1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ea typeface="+mj-ea"/>
                <a:cs typeface="+mj-cs"/>
              </a:rPr>
              <a:t>Unidad de </a:t>
            </a:r>
            <a:r>
              <a:rPr lang="es-ES" sz="2800" b="1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ea typeface="+mj-ea"/>
                <a:cs typeface="+mj-cs"/>
              </a:rPr>
              <a:t>aprendizaje: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800" b="1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ea typeface="+mj-ea"/>
                <a:cs typeface="+mj-cs"/>
              </a:rPr>
              <a:t>Interpretación y Argumentación Jurídica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2800" spc="-100" dirty="0" smtClean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chemeClr val="bg1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ea typeface="+mj-ea"/>
              <a:cs typeface="+mj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1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ea typeface="+mj-ea"/>
                <a:cs typeface="+mj-cs"/>
              </a:rPr>
              <a:t>Unidad de Competencia: I Interpretación jurídica</a:t>
            </a:r>
          </a:p>
        </p:txBody>
      </p:sp>
      <p:sp>
        <p:nvSpPr>
          <p:cNvPr id="10243" name="Text Box 4"/>
          <p:cNvSpPr txBox="1">
            <a:spLocks noChangeArrowheads="1"/>
          </p:cNvSpPr>
          <p:nvPr/>
        </p:nvSpPr>
        <p:spPr bwMode="auto">
          <a:xfrm>
            <a:off x="1908175" y="836613"/>
            <a:ext cx="53292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>
                <a:latin typeface="Bookman Old Style" pitchFamily="18" charset="0"/>
              </a:rPr>
              <a:t>Centro Universitario UAEM Ecatepec</a:t>
            </a:r>
          </a:p>
        </p:txBody>
      </p:sp>
      <p:sp>
        <p:nvSpPr>
          <p:cNvPr id="10244" name="Text Box 5"/>
          <p:cNvSpPr txBox="1">
            <a:spLocks noChangeArrowheads="1"/>
          </p:cNvSpPr>
          <p:nvPr/>
        </p:nvSpPr>
        <p:spPr bwMode="auto">
          <a:xfrm>
            <a:off x="1692275" y="285750"/>
            <a:ext cx="59563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>
                <a:solidFill>
                  <a:srgbClr val="000000"/>
                </a:solidFill>
                <a:latin typeface="Bookman Old Style" pitchFamily="18" charset="0"/>
              </a:rPr>
              <a:t>Universidad Autónoma del Estado de México</a:t>
            </a:r>
          </a:p>
        </p:txBody>
      </p:sp>
      <p:pic>
        <p:nvPicPr>
          <p:cNvPr id="10245" name="Picture 6" descr="EscudoCUE_tran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43813" y="285750"/>
            <a:ext cx="1223962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6" name="Text Box 8"/>
          <p:cNvSpPr txBox="1">
            <a:spLocks noChangeArrowheads="1"/>
          </p:cNvSpPr>
          <p:nvPr/>
        </p:nvSpPr>
        <p:spPr bwMode="auto">
          <a:xfrm>
            <a:off x="1258888" y="1414736"/>
            <a:ext cx="635793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sz="3600" dirty="0" smtClean="0"/>
              <a:t>Licenciatura en Derecho</a:t>
            </a:r>
            <a:endParaRPr lang="es-ES" sz="3600" dirty="0"/>
          </a:p>
        </p:txBody>
      </p:sp>
      <p:sp>
        <p:nvSpPr>
          <p:cNvPr id="10247" name="Text Box 10"/>
          <p:cNvSpPr txBox="1">
            <a:spLocks noChangeArrowheads="1"/>
          </p:cNvSpPr>
          <p:nvPr/>
        </p:nvSpPr>
        <p:spPr bwMode="auto">
          <a:xfrm>
            <a:off x="1403648" y="5981218"/>
            <a:ext cx="692596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dirty="0">
                <a:latin typeface="Bookman Old Style" pitchFamily="18" charset="0"/>
              </a:rPr>
              <a:t>Autor: M. en </a:t>
            </a:r>
            <a:r>
              <a:rPr lang="es-ES" sz="2000" dirty="0" smtClean="0">
                <a:latin typeface="Bookman Old Style" pitchFamily="18" charset="0"/>
              </a:rPr>
              <a:t>D.C. Rodrigo Amaury Arévalo Contreras </a:t>
            </a:r>
            <a:endParaRPr lang="es-ES" sz="2000" dirty="0">
              <a:latin typeface="Bookman Old Style" pitchFamily="18" charset="0"/>
            </a:endParaRPr>
          </a:p>
        </p:txBody>
      </p:sp>
      <p:pic>
        <p:nvPicPr>
          <p:cNvPr id="10248" name="Picture 7" descr="EscudoUAEMmetalicolo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8" y="214313"/>
            <a:ext cx="1511300" cy="140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9" name="Text Box 8"/>
          <p:cNvSpPr txBox="1">
            <a:spLocks noChangeArrowheads="1"/>
          </p:cNvSpPr>
          <p:nvPr/>
        </p:nvSpPr>
        <p:spPr bwMode="auto">
          <a:xfrm>
            <a:off x="179512" y="2132856"/>
            <a:ext cx="8964488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600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n-lt"/>
                <a:cs typeface="+mn-cs"/>
              </a:rPr>
              <a:t>“Fundamentos de Interpretación jurídica”</a:t>
            </a:r>
            <a:endParaRPr lang="es-ES" sz="2600" spc="-10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latin typeface="+mn-lt"/>
              <a:cs typeface="+mn-cs"/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3523555" y="5507940"/>
            <a:ext cx="53689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dirty="0" smtClean="0">
                <a:latin typeface="Bookman Old Style" pitchFamily="18" charset="0"/>
              </a:rPr>
              <a:t>Fecha de elaboración 15 de Agosto de 2016</a:t>
            </a:r>
            <a:endParaRPr lang="es-ES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210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7504" y="408372"/>
            <a:ext cx="8856984" cy="1039427"/>
          </a:xfrm>
        </p:spPr>
        <p:txBody>
          <a:bodyPr>
            <a:normAutofit/>
          </a:bodyPr>
          <a:lstStyle/>
          <a:p>
            <a:r>
              <a:rPr lang="es-ES" sz="2800" b="1" dirty="0">
                <a:solidFill>
                  <a:srgbClr val="002060"/>
                </a:solidFill>
              </a:rPr>
              <a:t> </a:t>
            </a:r>
            <a:r>
              <a:rPr lang="es-ES" sz="2800" b="1" i="1" dirty="0">
                <a:solidFill>
                  <a:srgbClr val="002060"/>
                </a:solidFill>
              </a:rPr>
              <a:t>Interpretación jurídica: Stricto sensu</a:t>
            </a:r>
            <a:r>
              <a:rPr lang="es-ES" sz="2800" i="1" dirty="0"/>
              <a:t>:</a:t>
            </a:r>
            <a:endParaRPr lang="es-MX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13184" y="1700808"/>
            <a:ext cx="8507288" cy="4916760"/>
          </a:xfrm>
        </p:spPr>
        <p:txBody>
          <a:bodyPr>
            <a:normAutofit/>
          </a:bodyPr>
          <a:lstStyle/>
          <a:p>
            <a:pPr marL="114300" indent="0" algn="just">
              <a:buNone/>
            </a:pPr>
            <a:r>
              <a:rPr lang="es-ES" sz="2800" i="1" dirty="0" smtClean="0"/>
              <a:t>Atribución </a:t>
            </a:r>
            <a:r>
              <a:rPr lang="es-ES" sz="2800" i="1" dirty="0"/>
              <a:t>de significado a una norma en caso de duda respecto a su aplicación. </a:t>
            </a:r>
            <a:r>
              <a:rPr lang="es-ES" sz="2800" dirty="0"/>
              <a:t>Clarificar el contenido de </a:t>
            </a:r>
            <a:r>
              <a:rPr lang="es-ES" sz="2800" i="1" dirty="0"/>
              <a:t>textos jurídicos</a:t>
            </a:r>
            <a:r>
              <a:rPr lang="es-ES" sz="2800" dirty="0"/>
              <a:t>, descubrir o darles sentido y significado.</a:t>
            </a:r>
          </a:p>
          <a:p>
            <a:pPr marL="114300" indent="0" algn="just">
              <a:buNone/>
            </a:pPr>
            <a:endParaRPr lang="es-ES" sz="2800" dirty="0" smtClean="0"/>
          </a:p>
          <a:p>
            <a:pPr marL="114300" indent="0" algn="just">
              <a:buNone/>
            </a:pPr>
            <a:r>
              <a:rPr lang="es-ES" sz="2800" dirty="0" smtClean="0"/>
              <a:t>Este </a:t>
            </a:r>
            <a:r>
              <a:rPr lang="es-ES" sz="2800" dirty="0"/>
              <a:t>tipo de interpretación </a:t>
            </a:r>
            <a:r>
              <a:rPr lang="es-ES" sz="2800" dirty="0" smtClean="0"/>
              <a:t>se </a:t>
            </a:r>
            <a:r>
              <a:rPr lang="es-ES" sz="2800" dirty="0"/>
              <a:t>fundamenta en dos </a:t>
            </a:r>
            <a:r>
              <a:rPr lang="es-ES" sz="2800" dirty="0" smtClean="0"/>
              <a:t>asunciones:</a:t>
            </a:r>
          </a:p>
          <a:p>
            <a:pPr marL="114300" indent="0" algn="just">
              <a:buNone/>
            </a:pPr>
            <a:endParaRPr lang="es-ES" sz="2800" dirty="0"/>
          </a:p>
          <a:p>
            <a:pPr marL="114300" indent="0" algn="just">
              <a:buNone/>
            </a:pPr>
            <a:r>
              <a:rPr lang="es-ES" b="1" dirty="0" smtClean="0">
                <a:solidFill>
                  <a:srgbClr val="002060"/>
                </a:solidFill>
              </a:rPr>
              <a:t>-Respecto de formulaciones normativas</a:t>
            </a:r>
          </a:p>
          <a:p>
            <a:pPr marL="114300" indent="0" algn="just">
              <a:buNone/>
            </a:pPr>
            <a:r>
              <a:rPr lang="es-ES" b="1" dirty="0">
                <a:solidFill>
                  <a:srgbClr val="002060"/>
                </a:solidFill>
              </a:rPr>
              <a:t>-</a:t>
            </a:r>
            <a:r>
              <a:rPr lang="es-ES" b="1" dirty="0" smtClean="0">
                <a:solidFill>
                  <a:srgbClr val="002060"/>
                </a:solidFill>
              </a:rPr>
              <a:t>Respecto de supuestos de hecho</a:t>
            </a:r>
            <a:endParaRPr lang="es-ES" b="1" dirty="0">
              <a:solidFill>
                <a:srgbClr val="002060"/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6876256" y="5157192"/>
            <a:ext cx="2016224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8800" dirty="0" smtClean="0"/>
              <a:t>¿?</a:t>
            </a:r>
            <a:endParaRPr lang="es-MX" sz="8800" dirty="0"/>
          </a:p>
        </p:txBody>
      </p:sp>
    </p:spTree>
    <p:extLst>
      <p:ext uri="{BB962C8B-B14F-4D97-AF65-F5344CB8AC3E}">
        <p14:creationId xmlns:p14="http://schemas.microsoft.com/office/powerpoint/2010/main" val="3378812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107504" y="332656"/>
            <a:ext cx="8784976" cy="6336432"/>
          </a:xfrm>
        </p:spPr>
        <p:txBody>
          <a:bodyPr>
            <a:normAutofit/>
          </a:bodyPr>
          <a:lstStyle/>
          <a:p>
            <a:pPr marL="114300" indent="0" algn="just">
              <a:buNone/>
            </a:pPr>
            <a:r>
              <a:rPr lang="es-ES" b="1" i="1" dirty="0" smtClean="0">
                <a:solidFill>
                  <a:srgbClr val="002060"/>
                </a:solidFill>
              </a:rPr>
              <a:t>-</a:t>
            </a:r>
            <a:r>
              <a:rPr lang="es-ES" b="1" i="1" dirty="0">
                <a:solidFill>
                  <a:srgbClr val="002060"/>
                </a:solidFill>
              </a:rPr>
              <a:t>Primera asunción:</a:t>
            </a:r>
            <a:r>
              <a:rPr lang="es-ES" b="1" dirty="0">
                <a:solidFill>
                  <a:srgbClr val="002060"/>
                </a:solidFill>
              </a:rPr>
              <a:t> </a:t>
            </a:r>
            <a:r>
              <a:rPr lang="es-ES" dirty="0"/>
              <a:t>Distingue dos tipos de formulaciones normativas:</a:t>
            </a:r>
          </a:p>
          <a:p>
            <a:pPr marL="571500" indent="-457200" algn="just">
              <a:buAutoNum type="alphaUcParenR"/>
            </a:pPr>
            <a:endParaRPr lang="es-ES" b="1" i="1" dirty="0" smtClean="0"/>
          </a:p>
          <a:p>
            <a:pPr marL="571500" indent="-457200" algn="just">
              <a:buAutoNum type="alphaUcParenR"/>
            </a:pPr>
            <a:r>
              <a:rPr lang="es-ES" b="1" i="1" dirty="0" smtClean="0">
                <a:solidFill>
                  <a:srgbClr val="002060"/>
                </a:solidFill>
              </a:rPr>
              <a:t>Formulaciones </a:t>
            </a:r>
            <a:r>
              <a:rPr lang="es-ES" b="1" i="1" dirty="0">
                <a:solidFill>
                  <a:srgbClr val="002060"/>
                </a:solidFill>
              </a:rPr>
              <a:t>normativas cuyo significado es claro  y no </a:t>
            </a:r>
            <a:r>
              <a:rPr lang="es-ES" b="1" i="1" dirty="0" smtClean="0">
                <a:solidFill>
                  <a:srgbClr val="002060"/>
                </a:solidFill>
              </a:rPr>
              <a:t>controvertido </a:t>
            </a:r>
            <a:r>
              <a:rPr lang="es-ES" dirty="0" smtClean="0">
                <a:solidFill>
                  <a:srgbClr val="002060"/>
                </a:solidFill>
              </a:rPr>
              <a:t>(No requieren interpretación)</a:t>
            </a:r>
          </a:p>
          <a:p>
            <a:pPr marL="571500" indent="-457200" algn="just">
              <a:buAutoNum type="alphaUcParenR"/>
            </a:pPr>
            <a:endParaRPr lang="es-ES" b="1" i="1" dirty="0">
              <a:solidFill>
                <a:srgbClr val="002060"/>
              </a:solidFill>
            </a:endParaRPr>
          </a:p>
          <a:p>
            <a:pPr marL="571500" indent="-457200" algn="just">
              <a:buAutoNum type="alphaUcParenR"/>
            </a:pPr>
            <a:endParaRPr lang="es-ES" b="1" i="1" dirty="0" smtClean="0">
              <a:solidFill>
                <a:srgbClr val="002060"/>
              </a:solidFill>
            </a:endParaRPr>
          </a:p>
          <a:p>
            <a:pPr marL="571500" indent="-457200" algn="just">
              <a:buAutoNum type="alphaUcParenR"/>
            </a:pPr>
            <a:endParaRPr lang="es-ES" b="1" i="1" dirty="0">
              <a:solidFill>
                <a:srgbClr val="002060"/>
              </a:solidFill>
            </a:endParaRPr>
          </a:p>
          <a:p>
            <a:pPr marL="571500" indent="-457200" algn="just">
              <a:buAutoNum type="alphaUcParenR"/>
            </a:pPr>
            <a:endParaRPr lang="es-ES" b="1" i="1" dirty="0" smtClean="0">
              <a:solidFill>
                <a:srgbClr val="002060"/>
              </a:solidFill>
            </a:endParaRPr>
          </a:p>
          <a:p>
            <a:pPr marL="571500" indent="-457200" algn="just">
              <a:buAutoNum type="alphaUcParenR"/>
            </a:pPr>
            <a:endParaRPr lang="es-ES" b="1" i="1" dirty="0">
              <a:solidFill>
                <a:srgbClr val="002060"/>
              </a:solidFill>
            </a:endParaRPr>
          </a:p>
          <a:p>
            <a:pPr marL="571500" indent="-457200" algn="just">
              <a:buAutoNum type="alphaUcParenR"/>
            </a:pPr>
            <a:endParaRPr lang="es-ES" b="1" i="1" dirty="0">
              <a:solidFill>
                <a:srgbClr val="002060"/>
              </a:solidFill>
            </a:endParaRPr>
          </a:p>
          <a:p>
            <a:pPr marL="571500" indent="-457200" algn="just">
              <a:buAutoNum type="alphaUcParenR"/>
            </a:pPr>
            <a:endParaRPr lang="es-ES" b="1" i="1" dirty="0" smtClean="0">
              <a:solidFill>
                <a:srgbClr val="002060"/>
              </a:solidFill>
            </a:endParaRPr>
          </a:p>
          <a:p>
            <a:pPr marL="571500" indent="-457200" algn="just">
              <a:buAutoNum type="alphaUcParenR"/>
            </a:pPr>
            <a:r>
              <a:rPr lang="es-ES" b="1" i="1" dirty="0" smtClean="0">
                <a:solidFill>
                  <a:srgbClr val="002060"/>
                </a:solidFill>
              </a:rPr>
              <a:t>Formulaciones </a:t>
            </a:r>
            <a:r>
              <a:rPr lang="es-ES" b="1" i="1" dirty="0">
                <a:solidFill>
                  <a:srgbClr val="002060"/>
                </a:solidFill>
              </a:rPr>
              <a:t>normativas cuyo significado es equívoco y despiertan perplejidad </a:t>
            </a:r>
            <a:r>
              <a:rPr lang="es-ES" dirty="0">
                <a:solidFill>
                  <a:srgbClr val="002060"/>
                </a:solidFill>
              </a:rPr>
              <a:t>(Sólo estos requieren interpretación</a:t>
            </a:r>
            <a:r>
              <a:rPr lang="es-ES" dirty="0" smtClean="0">
                <a:solidFill>
                  <a:srgbClr val="002060"/>
                </a:solidFill>
              </a:rPr>
              <a:t>)</a:t>
            </a:r>
            <a:endParaRPr lang="es-ES" dirty="0">
              <a:solidFill>
                <a:srgbClr val="00206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6662" y="2501454"/>
            <a:ext cx="3447826" cy="2799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42998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107504" y="332656"/>
            <a:ext cx="8784976" cy="6336432"/>
          </a:xfrm>
        </p:spPr>
        <p:txBody>
          <a:bodyPr>
            <a:normAutofit/>
          </a:bodyPr>
          <a:lstStyle/>
          <a:p>
            <a:pPr marL="114300" indent="0" algn="just">
              <a:buNone/>
            </a:pPr>
            <a:r>
              <a:rPr lang="es-ES" b="1" i="1" dirty="0" smtClean="0">
                <a:solidFill>
                  <a:srgbClr val="002060"/>
                </a:solidFill>
              </a:rPr>
              <a:t>-</a:t>
            </a:r>
            <a:r>
              <a:rPr lang="es-ES" b="1" i="1" dirty="0">
                <a:solidFill>
                  <a:srgbClr val="002060"/>
                </a:solidFill>
              </a:rPr>
              <a:t>Segunda asunción</a:t>
            </a:r>
            <a:r>
              <a:rPr lang="es-ES" b="1" i="1" dirty="0"/>
              <a:t>:</a:t>
            </a:r>
            <a:r>
              <a:rPr lang="es-ES" i="1" dirty="0"/>
              <a:t> Distingue dos tipos de supuestos de </a:t>
            </a:r>
            <a:r>
              <a:rPr lang="es-ES" i="1" dirty="0" smtClean="0"/>
              <a:t>hecho:</a:t>
            </a:r>
          </a:p>
          <a:p>
            <a:pPr marL="114300" indent="0" algn="just">
              <a:buNone/>
            </a:pPr>
            <a:endParaRPr lang="es-ES" i="1" dirty="0"/>
          </a:p>
          <a:p>
            <a:pPr marL="114300" indent="0" algn="just">
              <a:buNone/>
            </a:pPr>
            <a:endParaRPr lang="es-ES" i="1" dirty="0" smtClean="0"/>
          </a:p>
          <a:p>
            <a:pPr marL="114300" indent="0" algn="just">
              <a:buNone/>
            </a:pPr>
            <a:endParaRPr lang="es-ES" i="1" dirty="0" smtClean="0"/>
          </a:p>
          <a:p>
            <a:pPr marL="114300" indent="0" algn="just">
              <a:buNone/>
            </a:pPr>
            <a:endParaRPr lang="es-ES" b="1" i="1" dirty="0" smtClean="0"/>
          </a:p>
          <a:p>
            <a:pPr marL="114300" indent="0" algn="just">
              <a:buNone/>
            </a:pPr>
            <a:endParaRPr lang="es-ES" b="1" i="1" dirty="0"/>
          </a:p>
          <a:p>
            <a:pPr marL="571500" indent="-457200" algn="just">
              <a:buAutoNum type="alphaUcParenR"/>
            </a:pPr>
            <a:endParaRPr lang="es-ES" b="1" dirty="0" smtClean="0"/>
          </a:p>
          <a:p>
            <a:pPr marL="571500" indent="-457200" algn="just">
              <a:buAutoNum type="alphaUcParenR"/>
            </a:pPr>
            <a:r>
              <a:rPr lang="es-ES" b="1" dirty="0" smtClean="0"/>
              <a:t>Casos </a:t>
            </a:r>
            <a:r>
              <a:rPr lang="es-ES" b="1" dirty="0"/>
              <a:t>fáciles:</a:t>
            </a:r>
            <a:r>
              <a:rPr lang="es-ES" dirty="0"/>
              <a:t> Supuestos de hecho a los cuales una determinada norma se aplica de forma pacífica (No requieren interpretación)</a:t>
            </a:r>
            <a:endParaRPr lang="es-ES" b="1" dirty="0"/>
          </a:p>
          <a:p>
            <a:pPr marL="571500" indent="-457200" algn="just">
              <a:buAutoNum type="alphaUcParenR"/>
            </a:pPr>
            <a:endParaRPr lang="es-ES" b="1" dirty="0" smtClean="0"/>
          </a:p>
          <a:p>
            <a:pPr marL="571500" indent="-457200" algn="just">
              <a:buAutoNum type="alphaUcParenR"/>
            </a:pPr>
            <a:r>
              <a:rPr lang="es-ES" b="1" dirty="0" smtClean="0"/>
              <a:t>Casos </a:t>
            </a:r>
            <a:r>
              <a:rPr lang="es-ES" b="1" dirty="0"/>
              <a:t>difíciles: </a:t>
            </a:r>
            <a:r>
              <a:rPr lang="es-ES" dirty="0"/>
              <a:t>Supuestos de hecho en los que la aplicación de una norma es dudosa o controvertida (Requieren </a:t>
            </a:r>
            <a:r>
              <a:rPr lang="es-ES" dirty="0" smtClean="0"/>
              <a:t>interpretación)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1718" y="1124744"/>
            <a:ext cx="3160762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8575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2800" b="1" i="1" dirty="0">
                <a:solidFill>
                  <a:srgbClr val="002060"/>
                </a:solidFill>
              </a:rPr>
              <a:t>Objeto de la interpretación jurídica:</a:t>
            </a:r>
            <a:endParaRPr lang="es-MX" sz="2800" dirty="0">
              <a:solidFill>
                <a:srgbClr val="00206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7504" y="1628800"/>
            <a:ext cx="8784976" cy="4968552"/>
          </a:xfrm>
        </p:spPr>
        <p:txBody>
          <a:bodyPr/>
          <a:lstStyle/>
          <a:p>
            <a:pPr marL="114300" indent="0" algn="just">
              <a:buNone/>
            </a:pPr>
            <a:r>
              <a:rPr lang="es-ES" dirty="0" smtClean="0"/>
              <a:t>Principalmente los </a:t>
            </a:r>
            <a:r>
              <a:rPr lang="es-ES" dirty="0"/>
              <a:t>texto oscuros, dudosos o </a:t>
            </a:r>
            <a:r>
              <a:rPr lang="es-ES" dirty="0" smtClean="0"/>
              <a:t>controvertidos</a:t>
            </a:r>
            <a:r>
              <a:rPr lang="es-ES" i="1" dirty="0" smtClean="0"/>
              <a:t>, que bien pueden ser: </a:t>
            </a:r>
            <a:r>
              <a:rPr lang="es-ES" dirty="0"/>
              <a:t>contenido de </a:t>
            </a:r>
            <a:r>
              <a:rPr lang="es-ES" i="1" dirty="0"/>
              <a:t>normas, contratos, jurisprudencias o resoluciones</a:t>
            </a:r>
            <a:r>
              <a:rPr lang="es-ES" dirty="0"/>
              <a:t>.</a:t>
            </a:r>
          </a:p>
          <a:p>
            <a:pPr marL="114300" indent="0" algn="just">
              <a:buNone/>
            </a:pPr>
            <a:endParaRPr lang="es-ES" b="1" i="1" dirty="0" smtClean="0"/>
          </a:p>
          <a:p>
            <a:pPr marL="114300" indent="0" algn="just">
              <a:buNone/>
            </a:pPr>
            <a:r>
              <a:rPr lang="es-ES" dirty="0" smtClean="0"/>
              <a:t>Además de lo anterior pueden requerir interpretación: fenómenos jurídicos, </a:t>
            </a:r>
            <a:r>
              <a:rPr lang="es-ES" dirty="0"/>
              <a:t>entidades </a:t>
            </a:r>
            <a:r>
              <a:rPr lang="es-ES" dirty="0" smtClean="0"/>
              <a:t>lingüísticas.</a:t>
            </a:r>
          </a:p>
          <a:p>
            <a:pPr marL="114300" indent="0" algn="just">
              <a:buNone/>
            </a:pPr>
            <a:r>
              <a:rPr lang="es-ES" dirty="0" smtClean="0"/>
              <a:t> </a:t>
            </a:r>
            <a:endParaRPr lang="es-MX" dirty="0"/>
          </a:p>
        </p:txBody>
      </p:sp>
      <p:pic>
        <p:nvPicPr>
          <p:cNvPr id="4100" name="Picture 4" descr="Resultado de imagen para text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7456" y="4451664"/>
            <a:ext cx="3989040" cy="2289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9329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33849106"/>
              </p:ext>
            </p:extLst>
          </p:nvPr>
        </p:nvGraphicFramePr>
        <p:xfrm>
          <a:off x="323528" y="332656"/>
          <a:ext cx="8496944" cy="63367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1 Rectángulo"/>
          <p:cNvSpPr/>
          <p:nvPr/>
        </p:nvSpPr>
        <p:spPr>
          <a:xfrm>
            <a:off x="4788024" y="1916832"/>
            <a:ext cx="3312368" cy="27363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dirty="0" smtClean="0"/>
              <a:t>Palabras con un significado ordinario y uno jurídico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1799386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Actividad para participación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52600"/>
            <a:ext cx="8003232" cy="4373563"/>
          </a:xfrm>
        </p:spPr>
        <p:txBody>
          <a:bodyPr>
            <a:normAutofit lnSpcReduction="10000"/>
          </a:bodyPr>
          <a:lstStyle/>
          <a:p>
            <a:pPr marL="114300" indent="0" algn="just">
              <a:buNone/>
            </a:pPr>
            <a:r>
              <a:rPr lang="es-MX" sz="2800" dirty="0" smtClean="0"/>
              <a:t>En equipos de tres personas:</a:t>
            </a:r>
          </a:p>
          <a:p>
            <a:pPr marL="628650" indent="-514350" algn="just">
              <a:buAutoNum type="arabicPeriod"/>
            </a:pPr>
            <a:r>
              <a:rPr lang="es-MX" sz="2800" dirty="0" smtClean="0"/>
              <a:t>Redacten 4 ejemplos hipotéticos, </a:t>
            </a:r>
            <a:r>
              <a:rPr lang="es-MX" sz="2800" dirty="0"/>
              <a:t>1 de </a:t>
            </a:r>
            <a:r>
              <a:rPr lang="es-MX" sz="2800" dirty="0" smtClean="0"/>
              <a:t>formulación normativa clara y uno de formulación normativa equívoca, 1 de supuesto de hecho de caso fácil y por último uno de supuesto de </a:t>
            </a:r>
            <a:r>
              <a:rPr lang="es-MX" sz="2800" dirty="0"/>
              <a:t>hecho de caso </a:t>
            </a:r>
            <a:r>
              <a:rPr lang="es-MX" sz="2800" dirty="0" smtClean="0"/>
              <a:t>difícil.</a:t>
            </a:r>
          </a:p>
          <a:p>
            <a:pPr marL="628650" indent="-514350" algn="just">
              <a:buAutoNum type="arabicPeriod"/>
            </a:pPr>
            <a:endParaRPr lang="es-MX" sz="2800" dirty="0"/>
          </a:p>
          <a:p>
            <a:pPr marL="628650" indent="-514350" algn="just">
              <a:buAutoNum type="arabicPeriod"/>
            </a:pPr>
            <a:r>
              <a:rPr lang="es-MX" sz="2800" dirty="0" smtClean="0"/>
              <a:t>Escriban 5 palabras relacionadas con el derecho que requieran interpretación.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3508639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408372"/>
            <a:ext cx="8435280" cy="1039427"/>
          </a:xfrm>
        </p:spPr>
        <p:txBody>
          <a:bodyPr>
            <a:normAutofit fontScale="90000"/>
          </a:bodyPr>
          <a:lstStyle/>
          <a:p>
            <a:r>
              <a:rPr lang="es-MX" b="1" dirty="0" smtClean="0"/>
              <a:t>1.1.1 ¿Por qué interpretar el derecho?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496" y="1752600"/>
            <a:ext cx="9036496" cy="5105400"/>
          </a:xfrm>
        </p:spPr>
        <p:txBody>
          <a:bodyPr>
            <a:noAutofit/>
          </a:bodyPr>
          <a:lstStyle/>
          <a:p>
            <a:pPr marL="114300" indent="0">
              <a:buNone/>
            </a:pPr>
            <a:r>
              <a:rPr lang="es-MX" sz="1850" dirty="0" smtClean="0"/>
              <a:t>El lenguaje jurídico es poli semántico, hay casos difíciles, hay incoherencias, vaguedades y ambigüedades, por ello se requiere la interpretación.</a:t>
            </a:r>
          </a:p>
          <a:p>
            <a:pPr marL="114300" indent="0">
              <a:buNone/>
            </a:pPr>
            <a:endParaRPr lang="es-MX" sz="1900" dirty="0"/>
          </a:p>
          <a:p>
            <a:pPr marL="114300" indent="0">
              <a:buNone/>
            </a:pPr>
            <a:r>
              <a:rPr lang="es-MX" sz="1900" b="1" dirty="0" smtClean="0"/>
              <a:t>¿Cuál será la interpretación más aceptable?</a:t>
            </a:r>
          </a:p>
          <a:p>
            <a:pPr marL="114300" indent="0">
              <a:buNone/>
            </a:pPr>
            <a:r>
              <a:rPr lang="es-MX" sz="1900" dirty="0" smtClean="0"/>
              <a:t>La que esté mejor justificada, la que encuentre  mayores argumentos.</a:t>
            </a:r>
          </a:p>
          <a:p>
            <a:pPr marL="114300" indent="0">
              <a:buNone/>
            </a:pPr>
            <a:endParaRPr lang="es-MX" sz="1900" dirty="0"/>
          </a:p>
          <a:p>
            <a:pPr marL="114300" indent="0">
              <a:buNone/>
            </a:pPr>
            <a:r>
              <a:rPr lang="es-MX" sz="1900" b="1" dirty="0" smtClean="0"/>
              <a:t>Factores de textos dudosos:</a:t>
            </a:r>
          </a:p>
          <a:p>
            <a:pPr marL="114300" indent="0">
              <a:buNone/>
            </a:pPr>
            <a:endParaRPr lang="es-MX" sz="1900" dirty="0" smtClean="0"/>
          </a:p>
          <a:p>
            <a:pPr marL="114300" indent="0">
              <a:buNone/>
            </a:pPr>
            <a:r>
              <a:rPr lang="es-MX" sz="1900" dirty="0" smtClean="0"/>
              <a:t>-Expresión imprecisa de significado o límites (Ambigüedad o vaguedad)</a:t>
            </a:r>
          </a:p>
          <a:p>
            <a:pPr marL="114300" indent="0">
              <a:buNone/>
            </a:pPr>
            <a:r>
              <a:rPr lang="es-MX" sz="1900" dirty="0" smtClean="0"/>
              <a:t>-Incoherencia del texto con si o con otros (contradicciones y lagunas)</a:t>
            </a:r>
          </a:p>
          <a:p>
            <a:pPr marL="114300" indent="0">
              <a:buNone/>
            </a:pPr>
            <a:r>
              <a:rPr lang="es-MX" sz="1900" dirty="0" smtClean="0"/>
              <a:t>-Imprecisión del alcance de la intención (lo dicho y lo quiso decir)</a:t>
            </a:r>
          </a:p>
          <a:p>
            <a:pPr marL="114300" indent="0">
              <a:buNone/>
            </a:pPr>
            <a:r>
              <a:rPr lang="es-MX" sz="1900" dirty="0" smtClean="0"/>
              <a:t>-Problemas de finalidades y propósitos del texto</a:t>
            </a:r>
          </a:p>
          <a:p>
            <a:pPr marL="114300" indent="0">
              <a:buNone/>
            </a:pPr>
            <a:r>
              <a:rPr lang="es-MX" sz="1900" dirty="0" smtClean="0"/>
              <a:t>-Incompatibilidad con los valores del ordenamiento  </a:t>
            </a:r>
            <a:endParaRPr lang="es-MX" sz="1900" dirty="0"/>
          </a:p>
        </p:txBody>
      </p:sp>
    </p:spTree>
    <p:extLst>
      <p:ext uri="{BB962C8B-B14F-4D97-AF65-F5344CB8AC3E}">
        <p14:creationId xmlns:p14="http://schemas.microsoft.com/office/powerpoint/2010/main" val="3180619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¿Cómo interpretar?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1896616"/>
            <a:ext cx="5112568" cy="4772744"/>
          </a:xfrm>
        </p:spPr>
        <p:txBody>
          <a:bodyPr>
            <a:normAutofit/>
          </a:bodyPr>
          <a:lstStyle/>
          <a:p>
            <a:pPr marL="114300" indent="0" algn="just">
              <a:buNone/>
            </a:pPr>
            <a:r>
              <a:rPr lang="es-MX" dirty="0" smtClean="0"/>
              <a:t>Mediante un análisis. Las normas deben ser descompuestas en enunciados para conocer su alcance, contenido y significado y verificar que no haya incoherencias, ambigüedades, vaguedades, imprecisiones, ni incompatibilidades con los valores del ordenamiento jurídico.</a:t>
            </a:r>
            <a:endParaRPr lang="es-MX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988840"/>
            <a:ext cx="3223418" cy="4359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5919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800" dirty="0" smtClean="0"/>
              <a:t>1.1.2 Concepto general del propósito  de la interpretación jurídica</a:t>
            </a:r>
            <a:endParaRPr lang="es-MX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491880" y="1772816"/>
            <a:ext cx="5400600" cy="4896544"/>
          </a:xfrm>
        </p:spPr>
        <p:txBody>
          <a:bodyPr/>
          <a:lstStyle/>
          <a:p>
            <a:pPr marL="114300" indent="0" algn="just">
              <a:buNone/>
            </a:pPr>
            <a:r>
              <a:rPr lang="es-MX" b="1" dirty="0" smtClean="0">
                <a:solidFill>
                  <a:srgbClr val="002060"/>
                </a:solidFill>
              </a:rPr>
              <a:t>Objeto o propósito de la interpretación jurídica</a:t>
            </a:r>
          </a:p>
          <a:p>
            <a:pPr algn="just"/>
            <a:endParaRPr lang="es-MX" dirty="0"/>
          </a:p>
          <a:p>
            <a:pPr algn="just"/>
            <a:r>
              <a:rPr lang="es-MX" dirty="0" smtClean="0"/>
              <a:t>Desentrañar el sentido o significado de algún fenómeno jurídico</a:t>
            </a:r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En el ámbito jurídico consiste en desentrañar el sentido o significado de los textos jurídicos o entidades lingüísticas. </a:t>
            </a:r>
            <a:endParaRPr lang="es-MX" dirty="0"/>
          </a:p>
        </p:txBody>
      </p:sp>
      <p:pic>
        <p:nvPicPr>
          <p:cNvPr id="5122" name="Picture 2" descr="Resultado de imagen para text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916832"/>
            <a:ext cx="3384376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3147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512" y="476672"/>
            <a:ext cx="8784976" cy="971127"/>
          </a:xfrm>
        </p:spPr>
        <p:txBody>
          <a:bodyPr>
            <a:normAutofit fontScale="90000"/>
          </a:bodyPr>
          <a:lstStyle/>
          <a:p>
            <a:r>
              <a:rPr lang="es-MX" sz="2800" b="1" dirty="0" smtClean="0"/>
              <a:t>1.1.3 Diferencias entre la interpretación y aplicación del derecho</a:t>
            </a:r>
            <a:endParaRPr lang="es-MX" sz="28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" y="1556792"/>
            <a:ext cx="8795320" cy="5112568"/>
          </a:xfrm>
        </p:spPr>
        <p:txBody>
          <a:bodyPr>
            <a:normAutofit/>
          </a:bodyPr>
          <a:lstStyle/>
          <a:p>
            <a:pPr marL="114300" indent="0" algn="just">
              <a:buNone/>
            </a:pPr>
            <a:endParaRPr lang="es-MX" b="1" dirty="0" smtClean="0"/>
          </a:p>
          <a:p>
            <a:pPr marL="114300" indent="0" algn="just">
              <a:buNone/>
            </a:pPr>
            <a:r>
              <a:rPr lang="es-MX" sz="3200" b="1" dirty="0" smtClean="0">
                <a:solidFill>
                  <a:srgbClr val="002060"/>
                </a:solidFill>
              </a:rPr>
              <a:t>Interpretar</a:t>
            </a:r>
            <a:r>
              <a:rPr lang="es-MX" sz="3200" dirty="0" smtClean="0">
                <a:solidFill>
                  <a:srgbClr val="002060"/>
                </a:solidFill>
              </a:rPr>
              <a:t> </a:t>
            </a:r>
            <a:r>
              <a:rPr lang="es-MX" dirty="0" smtClean="0"/>
              <a:t>el derecho concierne a cualquier sujeto.</a:t>
            </a:r>
          </a:p>
          <a:p>
            <a:pPr marL="114300" indent="0" algn="just">
              <a:buNone/>
            </a:pPr>
            <a:r>
              <a:rPr lang="es-MX" i="1" dirty="0" smtClean="0"/>
              <a:t>«Un jurista no aplica el derecho, lo interpreta»</a:t>
            </a:r>
          </a:p>
          <a:p>
            <a:pPr marL="114300" indent="0" algn="just">
              <a:buNone/>
            </a:pPr>
            <a:endParaRPr lang="es-MX" dirty="0" smtClean="0"/>
          </a:p>
          <a:p>
            <a:pPr marL="114300" indent="0" algn="just">
              <a:buNone/>
            </a:pPr>
            <a:r>
              <a:rPr lang="es-MX" dirty="0" smtClean="0"/>
              <a:t>-Su objeto es: </a:t>
            </a:r>
            <a:r>
              <a:rPr lang="es-MX" b="1" i="1" dirty="0" smtClean="0">
                <a:solidFill>
                  <a:srgbClr val="002060"/>
                </a:solidFill>
              </a:rPr>
              <a:t>textos</a:t>
            </a:r>
            <a:r>
              <a:rPr lang="es-MX" b="1" i="1" dirty="0" smtClean="0"/>
              <a:t> </a:t>
            </a:r>
            <a:r>
              <a:rPr lang="es-MX" b="1" i="1" dirty="0" smtClean="0">
                <a:solidFill>
                  <a:srgbClr val="002060"/>
                </a:solidFill>
              </a:rPr>
              <a:t>normativos</a:t>
            </a:r>
            <a:endParaRPr lang="es-MX" b="1" dirty="0" smtClean="0">
              <a:solidFill>
                <a:srgbClr val="002060"/>
              </a:solidFill>
            </a:endParaRPr>
          </a:p>
          <a:p>
            <a:pPr marL="114300" indent="0" algn="just">
              <a:buNone/>
            </a:pPr>
            <a:endParaRPr lang="es-MX" dirty="0" smtClean="0"/>
          </a:p>
          <a:p>
            <a:pPr marL="114300" indent="0" algn="just">
              <a:buNone/>
            </a:pPr>
            <a:endParaRPr lang="es-MX" dirty="0"/>
          </a:p>
          <a:p>
            <a:pPr marL="114300" indent="0" algn="just">
              <a:buNone/>
            </a:pPr>
            <a:endParaRPr lang="es-MX" dirty="0" smtClean="0"/>
          </a:p>
          <a:p>
            <a:pPr marL="114300" indent="0" algn="just">
              <a:buNone/>
            </a:pPr>
            <a:endParaRPr lang="es-MX" dirty="0" smtClean="0"/>
          </a:p>
          <a:p>
            <a:pPr marL="114300" indent="0" algn="just">
              <a:buNone/>
            </a:pPr>
            <a:r>
              <a:rPr lang="es-MX" dirty="0" smtClean="0"/>
              <a:t>No necesariamente resuelve controversias, sólo da sentido o significado al texto jurídico</a:t>
            </a:r>
            <a:endParaRPr lang="es-MX" dirty="0"/>
          </a:p>
          <a:p>
            <a:pPr algn="just"/>
            <a:endParaRPr lang="es-MX" dirty="0" smtClean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094622"/>
            <a:ext cx="3987527" cy="26535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33029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1 Título"/>
          <p:cNvSpPr>
            <a:spLocks noGrp="1"/>
          </p:cNvSpPr>
          <p:nvPr>
            <p:ph type="title" idx="4294967295"/>
          </p:nvPr>
        </p:nvSpPr>
        <p:spPr>
          <a:xfrm>
            <a:off x="0" y="404813"/>
            <a:ext cx="8229600" cy="1143000"/>
          </a:xfrm>
        </p:spPr>
        <p:txBody>
          <a:bodyPr anchorCtr="1"/>
          <a:lstStyle/>
          <a:p>
            <a:pPr fontAlgn="auto">
              <a:spcAft>
                <a:spcPts val="0"/>
              </a:spcAft>
              <a:defRPr/>
            </a:pPr>
            <a:r>
              <a:rPr lang="es-MX" dirty="0" smtClean="0">
                <a:solidFill>
                  <a:srgbClr val="0C3240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+mn-lt"/>
                <a:cs typeface="Arial" pitchFamily="34" charset="0"/>
              </a:rPr>
              <a:t>Guion explicativo</a:t>
            </a:r>
          </a:p>
        </p:txBody>
      </p:sp>
      <p:sp>
        <p:nvSpPr>
          <p:cNvPr id="11267" name="2 Marcador de contenido"/>
          <p:cNvSpPr>
            <a:spLocks noGrp="1"/>
          </p:cNvSpPr>
          <p:nvPr>
            <p:ph idx="4294967295"/>
          </p:nvPr>
        </p:nvSpPr>
        <p:spPr>
          <a:xfrm>
            <a:off x="444003" y="1988840"/>
            <a:ext cx="7872413" cy="1357313"/>
          </a:xfrm>
        </p:spPr>
        <p:txBody>
          <a:bodyPr>
            <a:normAutofit fontScale="92500"/>
          </a:bodyPr>
          <a:lstStyle/>
          <a:p>
            <a:pPr algn="just">
              <a:buFont typeface="Wingdings" pitchFamily="2" charset="2"/>
              <a:buChar char="v"/>
            </a:pPr>
            <a:r>
              <a:rPr lang="es-MX" sz="2400" dirty="0" smtClean="0">
                <a:solidFill>
                  <a:schemeClr val="tx1"/>
                </a:solidFill>
                <a:cs typeface="Arial" charset="0"/>
              </a:rPr>
              <a:t>Se recomienda </a:t>
            </a:r>
            <a:r>
              <a:rPr lang="es-MX" dirty="0" smtClean="0">
                <a:solidFill>
                  <a:schemeClr val="tx1"/>
                </a:solidFill>
                <a:cs typeface="Arial" charset="0"/>
              </a:rPr>
              <a:t>utilizar és</a:t>
            </a:r>
            <a:r>
              <a:rPr lang="es-MX" sz="2400" dirty="0" smtClean="0">
                <a:solidFill>
                  <a:schemeClr val="tx1"/>
                </a:solidFill>
                <a:cs typeface="Arial" charset="0"/>
              </a:rPr>
              <a:t>te material en forma continua, debido a su naturaleza secuencial del  objetivo y contenidos de la unidad de aprendizaje.</a:t>
            </a:r>
          </a:p>
          <a:p>
            <a:pPr algn="just"/>
            <a:endParaRPr lang="es-MX" dirty="0" smtClean="0">
              <a:cs typeface="Arial" charset="0"/>
            </a:endParaRPr>
          </a:p>
          <a:p>
            <a:pPr algn="just">
              <a:buFont typeface="Wingdings 2" pitchFamily="18" charset="2"/>
              <a:buNone/>
            </a:pPr>
            <a:endParaRPr lang="es-MX" dirty="0" smtClean="0">
              <a:cs typeface="Arial" charset="0"/>
            </a:endParaRPr>
          </a:p>
        </p:txBody>
      </p:sp>
      <p:pic>
        <p:nvPicPr>
          <p:cNvPr id="11268" name="Picture 2" descr="See full size image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4508500"/>
            <a:ext cx="2022475" cy="150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83099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512" y="476672"/>
            <a:ext cx="8784976" cy="971127"/>
          </a:xfrm>
        </p:spPr>
        <p:txBody>
          <a:bodyPr>
            <a:normAutofit fontScale="90000"/>
          </a:bodyPr>
          <a:lstStyle/>
          <a:p>
            <a:r>
              <a:rPr lang="es-MX" sz="2800" b="1" dirty="0" smtClean="0"/>
              <a:t>1.1.3 Diferencias entre la interpretación y aplicación del derecho</a:t>
            </a:r>
            <a:endParaRPr lang="es-MX" sz="28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" y="1556792"/>
            <a:ext cx="8795320" cy="5112568"/>
          </a:xfrm>
        </p:spPr>
        <p:txBody>
          <a:bodyPr>
            <a:normAutofit/>
          </a:bodyPr>
          <a:lstStyle/>
          <a:p>
            <a:pPr marL="114300" indent="0" algn="just">
              <a:buNone/>
            </a:pPr>
            <a:r>
              <a:rPr lang="es-MX" sz="3200" b="1" dirty="0" smtClean="0">
                <a:solidFill>
                  <a:srgbClr val="002060"/>
                </a:solidFill>
              </a:rPr>
              <a:t>Aplicar</a:t>
            </a:r>
            <a:r>
              <a:rPr lang="es-MX" sz="3200" dirty="0" smtClean="0">
                <a:solidFill>
                  <a:srgbClr val="002060"/>
                </a:solidFill>
              </a:rPr>
              <a:t> </a:t>
            </a:r>
            <a:r>
              <a:rPr lang="es-MX" dirty="0" smtClean="0"/>
              <a:t>el derecho concierne sólo a aquellos sujetos que desempeñan dentro de órganos jurisdiccionales </a:t>
            </a:r>
            <a:r>
              <a:rPr lang="es-MX" i="1" dirty="0" smtClean="0"/>
              <a:t>«Los jueces interpretan el derecho y lo aplican a casos concretos mediante su facultad jurisdiccional»</a:t>
            </a:r>
          </a:p>
          <a:p>
            <a:pPr marL="114300" indent="0" algn="just">
              <a:buNone/>
            </a:pPr>
            <a:endParaRPr lang="es-MX" i="1" dirty="0" smtClean="0"/>
          </a:p>
          <a:p>
            <a:pPr marL="114300" indent="0" algn="just">
              <a:buNone/>
            </a:pPr>
            <a:r>
              <a:rPr lang="es-MX" i="1" dirty="0" smtClean="0"/>
              <a:t>-</a:t>
            </a:r>
            <a:r>
              <a:rPr lang="es-MX" dirty="0" smtClean="0"/>
              <a:t>Objeto:</a:t>
            </a:r>
            <a:r>
              <a:rPr lang="es-MX" i="1" dirty="0" smtClean="0">
                <a:solidFill>
                  <a:srgbClr val="002060"/>
                </a:solidFill>
              </a:rPr>
              <a:t> </a:t>
            </a:r>
            <a:r>
              <a:rPr lang="es-MX" b="1" i="1" dirty="0" smtClean="0">
                <a:solidFill>
                  <a:srgbClr val="002060"/>
                </a:solidFill>
              </a:rPr>
              <a:t>Norma</a:t>
            </a:r>
            <a:r>
              <a:rPr lang="es-MX" dirty="0" smtClean="0"/>
              <a:t> (Contenido de </a:t>
            </a:r>
          </a:p>
          <a:p>
            <a:pPr marL="114300" indent="0" algn="just">
              <a:buNone/>
            </a:pPr>
            <a:r>
              <a:rPr lang="es-MX" dirty="0" smtClean="0"/>
              <a:t>los textos normativos)</a:t>
            </a:r>
          </a:p>
          <a:p>
            <a:pPr marL="114300" indent="0" algn="just">
              <a:buNone/>
            </a:pPr>
            <a:endParaRPr lang="es-MX" i="1" dirty="0" smtClean="0"/>
          </a:p>
          <a:p>
            <a:pPr marL="114300" indent="0" algn="just">
              <a:buNone/>
            </a:pPr>
            <a:r>
              <a:rPr lang="es-MX" i="1" dirty="0" smtClean="0"/>
              <a:t>-</a:t>
            </a:r>
            <a:r>
              <a:rPr lang="es-MX" dirty="0" smtClean="0"/>
              <a:t>La aplicación supone una serie de operaciones incluyendo a la interpretación, dirigidas a emitir una decisión para solucionar una controversia </a:t>
            </a:r>
            <a:endParaRPr lang="es-MX" i="1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3186" y="3284984"/>
            <a:ext cx="4143310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5240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Actividad de participación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52600"/>
            <a:ext cx="8219256" cy="4700736"/>
          </a:xfrm>
        </p:spPr>
        <p:txBody>
          <a:bodyPr>
            <a:normAutofit fontScale="92500" lnSpcReduction="20000"/>
          </a:bodyPr>
          <a:lstStyle/>
          <a:p>
            <a:pPr marL="114300" indent="0" algn="just">
              <a:buNone/>
            </a:pPr>
            <a:r>
              <a:rPr lang="es-MX" sz="2800" dirty="0" smtClean="0"/>
              <a:t>En equipos:</a:t>
            </a:r>
          </a:p>
          <a:p>
            <a:pPr marL="114300" indent="0" algn="just">
              <a:buNone/>
            </a:pPr>
            <a:endParaRPr lang="es-MX" sz="2800" dirty="0" smtClean="0"/>
          </a:p>
          <a:p>
            <a:pPr algn="just"/>
            <a:r>
              <a:rPr lang="es-MX" sz="2800" dirty="0" smtClean="0"/>
              <a:t>De los 5 factores de textos dudosos formula dos supuestos hipotéticos de su elección.</a:t>
            </a:r>
          </a:p>
          <a:p>
            <a:pPr marL="114300" indent="0" algn="just">
              <a:buNone/>
            </a:pPr>
            <a:r>
              <a:rPr lang="es-MX" sz="2800" dirty="0" smtClean="0"/>
              <a:t> </a:t>
            </a:r>
          </a:p>
          <a:p>
            <a:pPr algn="just"/>
            <a:r>
              <a:rPr lang="es-MX" sz="2800" dirty="0" smtClean="0"/>
              <a:t>Busquen en un código una norma compleja, analícenla y escríbanla descomponiéndola en enunciados.</a:t>
            </a:r>
          </a:p>
          <a:p>
            <a:pPr algn="just"/>
            <a:endParaRPr lang="es-MX" sz="2800" dirty="0" smtClean="0"/>
          </a:p>
          <a:p>
            <a:pPr algn="just"/>
            <a:r>
              <a:rPr lang="es-MX" sz="2800" dirty="0" smtClean="0"/>
              <a:t>Escriban un ejemplo a modo de historia en el que identifiquen la interpretación y otro en donde identifiquen la aplicación.  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1047660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512" y="408372"/>
            <a:ext cx="8712968" cy="1039427"/>
          </a:xfrm>
        </p:spPr>
        <p:txBody>
          <a:bodyPr>
            <a:normAutofit fontScale="90000"/>
          </a:bodyPr>
          <a:lstStyle/>
          <a:p>
            <a:r>
              <a:rPr lang="es-MX" b="1" dirty="0" smtClean="0"/>
              <a:t>1.2 Características de la hermenéutica y semiótica jurídica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1484784"/>
            <a:ext cx="8424936" cy="4988768"/>
          </a:xfrm>
        </p:spPr>
        <p:txBody>
          <a:bodyPr>
            <a:noAutofit/>
          </a:bodyPr>
          <a:lstStyle/>
          <a:p>
            <a:endParaRPr lang="es-MX" dirty="0" smtClean="0"/>
          </a:p>
          <a:p>
            <a:pPr algn="just"/>
            <a:r>
              <a:rPr lang="es-MX" b="1" dirty="0" smtClean="0">
                <a:solidFill>
                  <a:srgbClr val="002060"/>
                </a:solidFill>
              </a:rPr>
              <a:t>Hermenéutica jurídica</a:t>
            </a:r>
            <a:r>
              <a:rPr lang="es-MX" dirty="0" smtClean="0">
                <a:solidFill>
                  <a:srgbClr val="002060"/>
                </a:solidFill>
              </a:rPr>
              <a:t>: </a:t>
            </a:r>
            <a:r>
              <a:rPr lang="es-MX" dirty="0" smtClean="0"/>
              <a:t>Rama de la ciencia del derecho que tiene por objeto la interpretación del lenguaje y de  los textos jurídicos. Trata de comprender los fenómenos para luego interpretarlos mediante la dialéctica o el análisis.</a:t>
            </a:r>
          </a:p>
          <a:p>
            <a:pPr algn="just"/>
            <a:endParaRPr lang="es-MX" dirty="0"/>
          </a:p>
          <a:p>
            <a:pPr algn="just"/>
            <a:r>
              <a:rPr lang="es-MX" dirty="0" smtClean="0"/>
              <a:t>Diseña los métodos de interpretación jurídica.</a:t>
            </a:r>
          </a:p>
          <a:p>
            <a:pPr marL="114300" indent="0">
              <a:buNone/>
            </a:pPr>
            <a:endParaRPr lang="es-MX" b="1" dirty="0" smtClean="0"/>
          </a:p>
          <a:p>
            <a:pPr marL="114300" indent="0">
              <a:buNone/>
            </a:pPr>
            <a:endParaRPr lang="es-MX" b="1" dirty="0"/>
          </a:p>
          <a:p>
            <a:pPr marL="114300" indent="0">
              <a:buNone/>
            </a:pPr>
            <a:r>
              <a:rPr lang="es-MX" dirty="0" smtClean="0"/>
              <a:t> </a:t>
            </a:r>
          </a:p>
        </p:txBody>
      </p:sp>
      <p:sp>
        <p:nvSpPr>
          <p:cNvPr id="4" name="3 Flecha derecha"/>
          <p:cNvSpPr/>
          <p:nvPr/>
        </p:nvSpPr>
        <p:spPr>
          <a:xfrm>
            <a:off x="611560" y="4941168"/>
            <a:ext cx="8208912" cy="172819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14300" indent="0">
              <a:buNone/>
            </a:pPr>
            <a:r>
              <a:rPr lang="es-MX" sz="2400" b="1" dirty="0">
                <a:solidFill>
                  <a:srgbClr val="002060"/>
                </a:solidFill>
              </a:rPr>
              <a:t>COMPRENSIÓN-INTERPRETACIÓN-REFUTACIÓN</a:t>
            </a:r>
            <a:r>
              <a:rPr lang="es-MX" sz="2400" dirty="0">
                <a:solidFill>
                  <a:srgbClr val="002060"/>
                </a:solidFill>
              </a:rPr>
              <a:t>   							(Dialéctica)</a:t>
            </a:r>
          </a:p>
        </p:txBody>
      </p:sp>
    </p:spTree>
    <p:extLst>
      <p:ext uri="{BB962C8B-B14F-4D97-AF65-F5344CB8AC3E}">
        <p14:creationId xmlns:p14="http://schemas.microsoft.com/office/powerpoint/2010/main" val="3395653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En la hermenéutica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13184" y="1824608"/>
            <a:ext cx="8363272" cy="4556720"/>
          </a:xfrm>
        </p:spPr>
        <p:txBody>
          <a:bodyPr>
            <a:normAutofit/>
          </a:bodyPr>
          <a:lstStyle/>
          <a:p>
            <a:r>
              <a:rPr lang="es-MX" sz="2800" dirty="0" smtClean="0"/>
              <a:t>Actitud interpretativa</a:t>
            </a:r>
          </a:p>
          <a:p>
            <a:endParaRPr lang="es-MX" sz="2800" dirty="0"/>
          </a:p>
          <a:p>
            <a:r>
              <a:rPr lang="es-MX" sz="2800" dirty="0"/>
              <a:t>La práctica integra reglas y principios</a:t>
            </a:r>
          </a:p>
          <a:p>
            <a:endParaRPr lang="es-MX" sz="2800" dirty="0" smtClean="0"/>
          </a:p>
          <a:p>
            <a:r>
              <a:rPr lang="es-MX" sz="2800" dirty="0" smtClean="0"/>
              <a:t>Los </a:t>
            </a:r>
            <a:r>
              <a:rPr lang="es-MX" sz="2800" dirty="0"/>
              <a:t>principios y valores tengan primacía sobre las reglas</a:t>
            </a:r>
          </a:p>
          <a:p>
            <a:endParaRPr lang="es-MX" sz="2800" dirty="0" smtClean="0"/>
          </a:p>
          <a:p>
            <a:r>
              <a:rPr lang="es-MX" sz="2800" dirty="0" smtClean="0"/>
              <a:t>Siempre </a:t>
            </a:r>
            <a:r>
              <a:rPr lang="es-MX" sz="2800" dirty="0"/>
              <a:t>existe una única respuesta para cada caso concreto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90327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Marcador de contenido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2119664"/>
              </p:ext>
            </p:extLst>
          </p:nvPr>
        </p:nvGraphicFramePr>
        <p:xfrm>
          <a:off x="72008" y="548680"/>
          <a:ext cx="8892480" cy="56494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4287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3481701183"/>
              </p:ext>
            </p:extLst>
          </p:nvPr>
        </p:nvGraphicFramePr>
        <p:xfrm>
          <a:off x="323528" y="188640"/>
          <a:ext cx="8640960" cy="64087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99645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940555148"/>
              </p:ext>
            </p:extLst>
          </p:nvPr>
        </p:nvGraphicFramePr>
        <p:xfrm>
          <a:off x="72008" y="587821"/>
          <a:ext cx="8820472" cy="58655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52698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Escuelas de la interpretación jurídica</a:t>
            </a:r>
            <a:endParaRPr lang="es-MX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87321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1.2.1 Escuela exegética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33672" y="1752600"/>
            <a:ext cx="8830816" cy="4844752"/>
          </a:xfrm>
        </p:spPr>
        <p:txBody>
          <a:bodyPr>
            <a:normAutofit fontScale="85000" lnSpcReduction="10000"/>
          </a:bodyPr>
          <a:lstStyle/>
          <a:p>
            <a:r>
              <a:rPr lang="es-MX" dirty="0"/>
              <a:t>Código civil francés, siglos XVII y </a:t>
            </a:r>
            <a:r>
              <a:rPr lang="es-MX" dirty="0" smtClean="0"/>
              <a:t>XVIII</a:t>
            </a:r>
          </a:p>
          <a:p>
            <a:endParaRPr lang="es-MX" dirty="0"/>
          </a:p>
          <a:p>
            <a:r>
              <a:rPr lang="es-MX" dirty="0" err="1"/>
              <a:t>Ius</a:t>
            </a:r>
            <a:r>
              <a:rPr lang="es-MX" dirty="0"/>
              <a:t> naturalismo</a:t>
            </a:r>
          </a:p>
          <a:p>
            <a:endParaRPr lang="es-MX" dirty="0" smtClean="0"/>
          </a:p>
          <a:p>
            <a:pPr algn="just"/>
            <a:r>
              <a:rPr lang="es-MX" b="1" dirty="0" smtClean="0">
                <a:solidFill>
                  <a:srgbClr val="002060"/>
                </a:solidFill>
              </a:rPr>
              <a:t>Implica </a:t>
            </a:r>
            <a:r>
              <a:rPr lang="es-MX" b="1" dirty="0">
                <a:solidFill>
                  <a:srgbClr val="002060"/>
                </a:solidFill>
              </a:rPr>
              <a:t>conocer la norma a través de las palabras empleadas en su redacción, en caso de oscuridad o duda el interprete debe desentrañar  la intención, fines y necesidades d</a:t>
            </a:r>
            <a:r>
              <a:rPr lang="es-MX" b="1" dirty="0" smtClean="0">
                <a:solidFill>
                  <a:srgbClr val="002060"/>
                </a:solidFill>
              </a:rPr>
              <a:t>el legislador.</a:t>
            </a:r>
            <a:endParaRPr lang="es-MX" b="1" dirty="0">
              <a:solidFill>
                <a:srgbClr val="002060"/>
              </a:solidFill>
            </a:endParaRPr>
          </a:p>
          <a:p>
            <a:pPr marL="114300" indent="0">
              <a:buNone/>
            </a:pPr>
            <a:endParaRPr lang="es-MX" dirty="0"/>
          </a:p>
          <a:p>
            <a:pPr marL="114300" indent="0">
              <a:buNone/>
            </a:pPr>
            <a:r>
              <a:rPr lang="es-MX" dirty="0"/>
              <a:t>3 Reglas:</a:t>
            </a:r>
          </a:p>
          <a:p>
            <a:pPr marL="114300" indent="0">
              <a:buNone/>
            </a:pPr>
            <a:endParaRPr lang="es-MX" sz="2800" dirty="0" smtClean="0"/>
          </a:p>
          <a:p>
            <a:pPr marL="114300" indent="0">
              <a:buNone/>
            </a:pPr>
            <a:r>
              <a:rPr lang="es-MX" b="1" dirty="0" smtClean="0">
                <a:solidFill>
                  <a:srgbClr val="002060"/>
                </a:solidFill>
              </a:rPr>
              <a:t>1. Todo el derecho se encuentra en el Código</a:t>
            </a:r>
          </a:p>
          <a:p>
            <a:pPr marL="114300" indent="0">
              <a:buNone/>
            </a:pPr>
            <a:r>
              <a:rPr lang="es-MX" b="1" dirty="0" smtClean="0">
                <a:solidFill>
                  <a:srgbClr val="002060"/>
                </a:solidFill>
              </a:rPr>
              <a:t>2. La interpretación se realiza sobre las palabras </a:t>
            </a:r>
          </a:p>
          <a:p>
            <a:pPr marL="114300" indent="0">
              <a:buNone/>
            </a:pPr>
            <a:r>
              <a:rPr lang="es-MX" b="1" dirty="0" smtClean="0">
                <a:solidFill>
                  <a:srgbClr val="002060"/>
                </a:solidFill>
              </a:rPr>
              <a:t>3. La aplicación de la norma debe de ser al tenor de los artículos</a:t>
            </a:r>
            <a:endParaRPr lang="es-MX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1914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1.2.2 Escuela sistemática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1628800"/>
            <a:ext cx="8435280" cy="4988768"/>
          </a:xfrm>
        </p:spPr>
        <p:txBody>
          <a:bodyPr>
            <a:normAutofit/>
          </a:bodyPr>
          <a:lstStyle/>
          <a:p>
            <a:r>
              <a:rPr lang="es-MX" dirty="0" smtClean="0"/>
              <a:t>Propone el análisis de la legislación en conjunto.</a:t>
            </a:r>
          </a:p>
          <a:p>
            <a:endParaRPr lang="es-MX" dirty="0" smtClean="0"/>
          </a:p>
          <a:p>
            <a:r>
              <a:rPr lang="es-MX" dirty="0" smtClean="0"/>
              <a:t>La legislación no es la única fuente de derecho a interpretar.</a:t>
            </a:r>
          </a:p>
          <a:p>
            <a:endParaRPr lang="es-MX" dirty="0" smtClean="0"/>
          </a:p>
          <a:p>
            <a:pPr marL="114300" indent="0">
              <a:buNone/>
            </a:pPr>
            <a:r>
              <a:rPr lang="es-MX" b="1" dirty="0" smtClean="0">
                <a:solidFill>
                  <a:srgbClr val="002060"/>
                </a:solidFill>
              </a:rPr>
              <a:t>-Constitución</a:t>
            </a:r>
          </a:p>
          <a:p>
            <a:pPr marL="114300" indent="0">
              <a:buNone/>
            </a:pPr>
            <a:r>
              <a:rPr lang="es-MX" b="1" dirty="0" smtClean="0">
                <a:solidFill>
                  <a:srgbClr val="002060"/>
                </a:solidFill>
              </a:rPr>
              <a:t>-Normas complementarias</a:t>
            </a:r>
          </a:p>
          <a:p>
            <a:pPr marL="114300" indent="0">
              <a:buNone/>
            </a:pPr>
            <a:r>
              <a:rPr lang="es-MX" b="1" dirty="0" smtClean="0">
                <a:solidFill>
                  <a:srgbClr val="002060"/>
                </a:solidFill>
              </a:rPr>
              <a:t>-Tratados internacionales</a:t>
            </a:r>
          </a:p>
          <a:p>
            <a:pPr marL="114300" indent="0">
              <a:buNone/>
            </a:pPr>
            <a:r>
              <a:rPr lang="es-MX" b="1" dirty="0" smtClean="0">
                <a:solidFill>
                  <a:srgbClr val="002060"/>
                </a:solidFill>
              </a:rPr>
              <a:t>-Jurisprudencia</a:t>
            </a:r>
          </a:p>
          <a:p>
            <a:pPr marL="114300" indent="0">
              <a:buNone/>
            </a:pPr>
            <a:r>
              <a:rPr lang="es-MX" b="1" dirty="0" smtClean="0">
                <a:solidFill>
                  <a:srgbClr val="002060"/>
                </a:solidFill>
              </a:rPr>
              <a:t>-Principios generales del derecho</a:t>
            </a:r>
          </a:p>
          <a:p>
            <a:pPr marL="114300" indent="0">
              <a:buNone/>
            </a:pPr>
            <a:r>
              <a:rPr lang="es-MX" b="1" dirty="0" smtClean="0">
                <a:solidFill>
                  <a:srgbClr val="002060"/>
                </a:solidFill>
              </a:rPr>
              <a:t>-Costumbre</a:t>
            </a:r>
            <a:endParaRPr lang="es-MX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88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1 Título"/>
          <p:cNvSpPr>
            <a:spLocks noGrp="1"/>
          </p:cNvSpPr>
          <p:nvPr>
            <p:ph type="title" idx="4294967295"/>
          </p:nvPr>
        </p:nvSpPr>
        <p:spPr>
          <a:xfrm>
            <a:off x="914400" y="357188"/>
            <a:ext cx="8229600" cy="936625"/>
          </a:xfrm>
        </p:spPr>
        <p:txBody>
          <a:bodyPr anchorCtr="1"/>
          <a:lstStyle/>
          <a:p>
            <a:pPr fontAlgn="auto">
              <a:spcAft>
                <a:spcPts val="0"/>
              </a:spcAft>
              <a:defRPr/>
            </a:pPr>
            <a:r>
              <a:rPr lang="es-MX" dirty="0" smtClean="0">
                <a:solidFill>
                  <a:srgbClr val="0C3240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+mn-lt"/>
                <a:cs typeface="Arial" pitchFamily="34" charset="0"/>
              </a:rPr>
              <a:t>Contenido temático</a:t>
            </a:r>
          </a:p>
        </p:txBody>
      </p:sp>
      <p:sp>
        <p:nvSpPr>
          <p:cNvPr id="4" name="3 Elipse"/>
          <p:cNvSpPr/>
          <p:nvPr/>
        </p:nvSpPr>
        <p:spPr>
          <a:xfrm>
            <a:off x="2987675" y="3141663"/>
            <a:ext cx="3097213" cy="8636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 smtClean="0">
                <a:solidFill>
                  <a:schemeClr val="tx1"/>
                </a:solidFill>
              </a:rPr>
              <a:t>Interpretación jurídica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8" name="7 Redondear rectángulo de esquina diagonal"/>
          <p:cNvSpPr/>
          <p:nvPr/>
        </p:nvSpPr>
        <p:spPr>
          <a:xfrm>
            <a:off x="6372200" y="1916832"/>
            <a:ext cx="2520950" cy="1223962"/>
          </a:xfrm>
          <a:prstGeom prst="round2Diag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 smtClean="0">
                <a:solidFill>
                  <a:schemeClr val="tx1"/>
                </a:solidFill>
              </a:rPr>
              <a:t>Análisis del concepto y objeto de la interpretación jurídica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10" name="9 Redondear rectángulo de esquina diagonal"/>
          <p:cNvSpPr/>
          <p:nvPr/>
        </p:nvSpPr>
        <p:spPr>
          <a:xfrm>
            <a:off x="5949987" y="5589240"/>
            <a:ext cx="2951857" cy="1008856"/>
          </a:xfrm>
          <a:prstGeom prst="round2Diag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dirty="0" smtClean="0">
                <a:solidFill>
                  <a:schemeClr val="tx1"/>
                </a:solidFill>
              </a:rPr>
              <a:t>Escuelas, teorías, tipos, métodos y técnicas de interpretación</a:t>
            </a:r>
          </a:p>
        </p:txBody>
      </p:sp>
      <p:sp>
        <p:nvSpPr>
          <p:cNvPr id="11" name="10 Redondear rectángulo de esquina diagonal"/>
          <p:cNvSpPr/>
          <p:nvPr/>
        </p:nvSpPr>
        <p:spPr>
          <a:xfrm>
            <a:off x="179512" y="1916832"/>
            <a:ext cx="2520950" cy="1224831"/>
          </a:xfrm>
          <a:prstGeom prst="round2Diag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 smtClean="0">
                <a:solidFill>
                  <a:schemeClr val="tx1"/>
                </a:solidFill>
              </a:rPr>
              <a:t>La jurisprudencia y la interpretación</a:t>
            </a:r>
          </a:p>
        </p:txBody>
      </p:sp>
      <p:cxnSp>
        <p:nvCxnSpPr>
          <p:cNvPr id="22" name="21 Conector recto de flecha"/>
          <p:cNvCxnSpPr/>
          <p:nvPr/>
        </p:nvCxnSpPr>
        <p:spPr>
          <a:xfrm>
            <a:off x="5076056" y="4005263"/>
            <a:ext cx="2349859" cy="1511969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26 Conector angular"/>
          <p:cNvCxnSpPr/>
          <p:nvPr/>
        </p:nvCxnSpPr>
        <p:spPr>
          <a:xfrm flipV="1">
            <a:off x="5508104" y="2420889"/>
            <a:ext cx="792090" cy="792087"/>
          </a:xfrm>
          <a:prstGeom prst="bentConnector3">
            <a:avLst>
              <a:gd name="adj1" fmla="val 50000"/>
            </a:avLst>
          </a:prstGeom>
          <a:ln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24 Conector angular"/>
          <p:cNvCxnSpPr/>
          <p:nvPr/>
        </p:nvCxnSpPr>
        <p:spPr>
          <a:xfrm rot="10800000">
            <a:off x="2771800" y="2492896"/>
            <a:ext cx="1224136" cy="647752"/>
          </a:xfrm>
          <a:prstGeom prst="bentConnector3">
            <a:avLst>
              <a:gd name="adj1" fmla="val 50000"/>
            </a:avLst>
          </a:prstGeom>
          <a:ln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11 Redondear rectángulo de esquina diagonal"/>
          <p:cNvSpPr/>
          <p:nvPr/>
        </p:nvSpPr>
        <p:spPr>
          <a:xfrm>
            <a:off x="251991" y="5588496"/>
            <a:ext cx="2951857" cy="1008856"/>
          </a:xfrm>
          <a:prstGeom prst="round2Diag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dirty="0" smtClean="0">
                <a:solidFill>
                  <a:schemeClr val="tx1"/>
                </a:solidFill>
              </a:rPr>
              <a:t>Integración e interpretación</a:t>
            </a:r>
          </a:p>
        </p:txBody>
      </p:sp>
      <p:cxnSp>
        <p:nvCxnSpPr>
          <p:cNvPr id="13" name="12 Conector recto de flecha"/>
          <p:cNvCxnSpPr/>
          <p:nvPr/>
        </p:nvCxnSpPr>
        <p:spPr>
          <a:xfrm flipH="1">
            <a:off x="1727920" y="4005263"/>
            <a:ext cx="2412032" cy="1511969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13 Redondear rectángulo de esquina diagonal"/>
          <p:cNvSpPr/>
          <p:nvPr/>
        </p:nvSpPr>
        <p:spPr>
          <a:xfrm>
            <a:off x="3563888" y="1412776"/>
            <a:ext cx="1837490" cy="611981"/>
          </a:xfrm>
          <a:prstGeom prst="round2Diag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 smtClean="0">
                <a:solidFill>
                  <a:schemeClr val="tx1"/>
                </a:solidFill>
              </a:rPr>
              <a:t>Introducción</a:t>
            </a:r>
            <a:endParaRPr lang="es-ES" dirty="0">
              <a:solidFill>
                <a:schemeClr val="tx1"/>
              </a:solidFill>
            </a:endParaRPr>
          </a:p>
        </p:txBody>
      </p:sp>
      <p:cxnSp>
        <p:nvCxnSpPr>
          <p:cNvPr id="15" name="14 Conector recto de flecha"/>
          <p:cNvCxnSpPr>
            <a:endCxn id="14" idx="1"/>
          </p:cNvCxnSpPr>
          <p:nvPr/>
        </p:nvCxnSpPr>
        <p:spPr>
          <a:xfrm flipV="1">
            <a:off x="4482633" y="2024757"/>
            <a:ext cx="0" cy="1115892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8576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1.2.3 Escuela sociológica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52600"/>
            <a:ext cx="8219256" cy="4628728"/>
          </a:xfrm>
        </p:spPr>
        <p:txBody>
          <a:bodyPr/>
          <a:lstStyle/>
          <a:p>
            <a:pPr algn="just"/>
            <a:r>
              <a:rPr lang="es-MX" dirty="0" smtClean="0"/>
              <a:t>El interprete debe de considerar el valor colectivo o social contenido en la norma, además del contexto en que se creó y en el que se aplica.</a:t>
            </a:r>
          </a:p>
          <a:p>
            <a:endParaRPr lang="es-MX" dirty="0" smtClean="0"/>
          </a:p>
          <a:p>
            <a:pPr marL="114300" indent="0">
              <a:buNone/>
            </a:pPr>
            <a:r>
              <a:rPr lang="es-MX" sz="2800" b="1" dirty="0" smtClean="0">
                <a:solidFill>
                  <a:srgbClr val="002060"/>
                </a:solidFill>
              </a:rPr>
              <a:t>-Época</a:t>
            </a:r>
          </a:p>
          <a:p>
            <a:pPr marL="114300" indent="0">
              <a:buNone/>
            </a:pPr>
            <a:r>
              <a:rPr lang="es-MX" sz="2800" b="1" dirty="0" smtClean="0">
                <a:solidFill>
                  <a:srgbClr val="002060"/>
                </a:solidFill>
              </a:rPr>
              <a:t>-Necesidades</a:t>
            </a:r>
          </a:p>
          <a:p>
            <a:pPr marL="114300" indent="0">
              <a:buNone/>
            </a:pPr>
            <a:r>
              <a:rPr lang="es-MX" sz="2800" b="1" dirty="0" smtClean="0">
                <a:solidFill>
                  <a:srgbClr val="002060"/>
                </a:solidFill>
              </a:rPr>
              <a:t>-Lugar</a:t>
            </a:r>
          </a:p>
          <a:p>
            <a:pPr marL="114300" indent="0">
              <a:buNone/>
            </a:pPr>
            <a:r>
              <a:rPr lang="es-MX" sz="2800" b="1" dirty="0" smtClean="0">
                <a:solidFill>
                  <a:srgbClr val="002060"/>
                </a:solidFill>
              </a:rPr>
              <a:t>-Características</a:t>
            </a:r>
          </a:p>
        </p:txBody>
      </p:sp>
    </p:spTree>
    <p:extLst>
      <p:ext uri="{BB962C8B-B14F-4D97-AF65-F5344CB8AC3E}">
        <p14:creationId xmlns:p14="http://schemas.microsoft.com/office/powerpoint/2010/main" val="2143874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Teorías de la interpretación jurídica</a:t>
            </a:r>
            <a:endParaRPr lang="es-MX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44656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Teorías de la interpretación jurídica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s-MX" sz="4400" dirty="0" smtClean="0"/>
          </a:p>
          <a:p>
            <a:r>
              <a:rPr lang="es-MX" sz="3200" dirty="0" smtClean="0"/>
              <a:t>Teoría cognitiva</a:t>
            </a:r>
          </a:p>
          <a:p>
            <a:endParaRPr lang="es-MX" sz="3200" dirty="0"/>
          </a:p>
          <a:p>
            <a:r>
              <a:rPr lang="es-MX" sz="3200" dirty="0" smtClean="0"/>
              <a:t>Teoría escéptica</a:t>
            </a:r>
          </a:p>
          <a:p>
            <a:endParaRPr lang="es-MX" sz="3200" dirty="0"/>
          </a:p>
          <a:p>
            <a:r>
              <a:rPr lang="es-MX" sz="3200" dirty="0" smtClean="0"/>
              <a:t>Teoría intermedia</a:t>
            </a:r>
          </a:p>
          <a:p>
            <a:endParaRPr lang="es-MX" sz="3200" dirty="0"/>
          </a:p>
          <a:p>
            <a:endParaRPr lang="es-MX" sz="3200" dirty="0"/>
          </a:p>
        </p:txBody>
      </p:sp>
    </p:spTree>
    <p:extLst>
      <p:ext uri="{BB962C8B-B14F-4D97-AF65-F5344CB8AC3E}">
        <p14:creationId xmlns:p14="http://schemas.microsoft.com/office/powerpoint/2010/main" val="88132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Teoría cognitiva o formalística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1752600"/>
            <a:ext cx="8507288" cy="4844752"/>
          </a:xfrm>
        </p:spPr>
        <p:txBody>
          <a:bodyPr>
            <a:normAutofit fontScale="85000" lnSpcReduction="20000"/>
          </a:bodyPr>
          <a:lstStyle/>
          <a:p>
            <a:r>
              <a:rPr lang="es-MX" dirty="0" smtClean="0"/>
              <a:t>Interpretar es </a:t>
            </a:r>
            <a:r>
              <a:rPr lang="es-MX" b="1" dirty="0" smtClean="0">
                <a:solidFill>
                  <a:srgbClr val="002060"/>
                </a:solidFill>
              </a:rPr>
              <a:t>verificar </a:t>
            </a:r>
            <a:r>
              <a:rPr lang="es-MX" dirty="0" smtClean="0"/>
              <a:t>o </a:t>
            </a:r>
            <a:r>
              <a:rPr lang="es-MX" b="1" dirty="0" smtClean="0">
                <a:solidFill>
                  <a:srgbClr val="002060"/>
                </a:solidFill>
              </a:rPr>
              <a:t>descubrir </a:t>
            </a:r>
            <a:r>
              <a:rPr lang="es-MX" dirty="0" smtClean="0"/>
              <a:t>el significado de los textos normativos o la intención subjetiva de los autores.</a:t>
            </a:r>
          </a:p>
          <a:p>
            <a:endParaRPr lang="es-MX" dirty="0"/>
          </a:p>
          <a:p>
            <a:r>
              <a:rPr lang="es-MX" dirty="0" smtClean="0"/>
              <a:t>Las palabras tienen un </a:t>
            </a:r>
            <a:r>
              <a:rPr lang="es-MX" b="1" dirty="0" smtClean="0">
                <a:solidFill>
                  <a:srgbClr val="002060"/>
                </a:solidFill>
              </a:rPr>
              <a:t>significado propio </a:t>
            </a:r>
            <a:r>
              <a:rPr lang="es-MX" dirty="0" smtClean="0"/>
              <a:t>independiente del contexto o de otras palabras.</a:t>
            </a:r>
          </a:p>
          <a:p>
            <a:endParaRPr lang="es-MX" dirty="0"/>
          </a:p>
          <a:p>
            <a:r>
              <a:rPr lang="es-MX" dirty="0" smtClean="0"/>
              <a:t>Son enunciados </a:t>
            </a:r>
            <a:r>
              <a:rPr lang="es-MX" b="1" dirty="0" smtClean="0">
                <a:solidFill>
                  <a:srgbClr val="002060"/>
                </a:solidFill>
              </a:rPr>
              <a:t>descriptivos </a:t>
            </a:r>
            <a:r>
              <a:rPr lang="es-MX" dirty="0" smtClean="0"/>
              <a:t>que comprueban la veracidad o falsedad.</a:t>
            </a:r>
          </a:p>
          <a:p>
            <a:endParaRPr lang="es-MX" dirty="0"/>
          </a:p>
          <a:p>
            <a:r>
              <a:rPr lang="es-MX" dirty="0" smtClean="0"/>
              <a:t>El texto admite </a:t>
            </a:r>
            <a:r>
              <a:rPr lang="es-MX" b="1" dirty="0" smtClean="0">
                <a:solidFill>
                  <a:srgbClr val="002060"/>
                </a:solidFill>
              </a:rPr>
              <a:t>una y sólo una </a:t>
            </a:r>
            <a:r>
              <a:rPr lang="es-MX" dirty="0" smtClean="0"/>
              <a:t>interpretación verdadera.</a:t>
            </a:r>
          </a:p>
          <a:p>
            <a:endParaRPr lang="es-MX" dirty="0"/>
          </a:p>
          <a:p>
            <a:r>
              <a:rPr lang="es-MX" dirty="0" smtClean="0"/>
              <a:t>El orden jurídico es necesariamente </a:t>
            </a:r>
            <a:r>
              <a:rPr lang="es-MX" b="1" dirty="0" smtClean="0">
                <a:solidFill>
                  <a:srgbClr val="002060"/>
                </a:solidFill>
              </a:rPr>
              <a:t>completo </a:t>
            </a:r>
            <a:r>
              <a:rPr lang="es-MX" dirty="0" smtClean="0"/>
              <a:t>y coherente (No lagunas ni antinomias)</a:t>
            </a:r>
          </a:p>
          <a:p>
            <a:endParaRPr lang="es-MX" dirty="0"/>
          </a:p>
          <a:p>
            <a:r>
              <a:rPr lang="es-MX" dirty="0" smtClean="0"/>
              <a:t>Los jueces sólo aplican el derecho </a:t>
            </a:r>
            <a:r>
              <a:rPr lang="es-MX" b="1" dirty="0" smtClean="0">
                <a:solidFill>
                  <a:srgbClr val="002060"/>
                </a:solidFill>
              </a:rPr>
              <a:t>no crean </a:t>
            </a:r>
            <a:r>
              <a:rPr lang="es-MX" dirty="0" smtClean="0"/>
              <a:t>nada nuevo, por ello está acorde con la plena separación de poderes.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759543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Teoría escéptica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1896616"/>
            <a:ext cx="8507288" cy="4772744"/>
          </a:xfrm>
        </p:spPr>
        <p:txBody>
          <a:bodyPr>
            <a:normAutofit/>
          </a:bodyPr>
          <a:lstStyle/>
          <a:p>
            <a:r>
              <a:rPr lang="es-MX" sz="2100" dirty="0" smtClean="0"/>
              <a:t>La interpretación es una </a:t>
            </a:r>
            <a:r>
              <a:rPr lang="es-MX" sz="2100" b="1" dirty="0" smtClean="0">
                <a:solidFill>
                  <a:srgbClr val="002060"/>
                </a:solidFill>
              </a:rPr>
              <a:t>valoración</a:t>
            </a:r>
            <a:r>
              <a:rPr lang="es-MX" sz="2100" dirty="0" smtClean="0"/>
              <a:t> y </a:t>
            </a:r>
            <a:r>
              <a:rPr lang="es-MX" sz="2100" b="1" dirty="0" smtClean="0">
                <a:solidFill>
                  <a:srgbClr val="002060"/>
                </a:solidFill>
              </a:rPr>
              <a:t>decisión</a:t>
            </a:r>
            <a:r>
              <a:rPr lang="es-MX" sz="2100" dirty="0" smtClean="0"/>
              <a:t>.</a:t>
            </a:r>
          </a:p>
          <a:p>
            <a:r>
              <a:rPr lang="es-MX" sz="2100" dirty="0" smtClean="0"/>
              <a:t>Las palabras pueden tener </a:t>
            </a:r>
            <a:r>
              <a:rPr lang="es-MX" sz="2100" b="1" dirty="0" smtClean="0">
                <a:solidFill>
                  <a:srgbClr val="002060"/>
                </a:solidFill>
              </a:rPr>
              <a:t>distintos</a:t>
            </a:r>
            <a:r>
              <a:rPr lang="es-MX" sz="2100" dirty="0" smtClean="0"/>
              <a:t> </a:t>
            </a:r>
            <a:r>
              <a:rPr lang="es-MX" sz="2100" b="1" dirty="0" smtClean="0">
                <a:solidFill>
                  <a:srgbClr val="002060"/>
                </a:solidFill>
              </a:rPr>
              <a:t>significados</a:t>
            </a:r>
            <a:r>
              <a:rPr lang="es-MX" sz="2100" dirty="0" smtClean="0"/>
              <a:t> según el contexto y según la postura valorativa del interprete.</a:t>
            </a:r>
          </a:p>
          <a:p>
            <a:r>
              <a:rPr lang="es-MX" sz="2100" dirty="0" smtClean="0"/>
              <a:t>Son enunciados </a:t>
            </a:r>
            <a:r>
              <a:rPr lang="es-MX" sz="2100" b="1" dirty="0" smtClean="0">
                <a:solidFill>
                  <a:srgbClr val="002060"/>
                </a:solidFill>
              </a:rPr>
              <a:t>interpretativos</a:t>
            </a:r>
            <a:r>
              <a:rPr lang="es-MX" sz="2100" dirty="0" smtClean="0"/>
              <a:t> que no son ni verdaderos ni falsos.</a:t>
            </a:r>
          </a:p>
          <a:p>
            <a:r>
              <a:rPr lang="es-MX" sz="2100" dirty="0" smtClean="0"/>
              <a:t>Los sistemas jurídicos </a:t>
            </a:r>
            <a:r>
              <a:rPr lang="es-MX" sz="2100" b="1" dirty="0" smtClean="0">
                <a:solidFill>
                  <a:srgbClr val="002060"/>
                </a:solidFill>
              </a:rPr>
              <a:t>no son ni completos ni coherentes</a:t>
            </a:r>
            <a:r>
              <a:rPr lang="es-MX" sz="2100" dirty="0" smtClean="0"/>
              <a:t>. </a:t>
            </a:r>
          </a:p>
          <a:p>
            <a:r>
              <a:rPr lang="es-MX" sz="2100" dirty="0" smtClean="0"/>
              <a:t>Los jueces ante lagunas y antinomias </a:t>
            </a:r>
            <a:r>
              <a:rPr lang="es-MX" sz="2100" b="1" dirty="0" smtClean="0">
                <a:solidFill>
                  <a:srgbClr val="002060"/>
                </a:solidFill>
              </a:rPr>
              <a:t>crean</a:t>
            </a:r>
            <a:r>
              <a:rPr lang="es-MX" sz="2100" dirty="0" smtClean="0"/>
              <a:t> </a:t>
            </a:r>
            <a:r>
              <a:rPr lang="es-MX" sz="2100" b="1" dirty="0" smtClean="0">
                <a:solidFill>
                  <a:srgbClr val="002060"/>
                </a:solidFill>
              </a:rPr>
              <a:t>derecho</a:t>
            </a:r>
            <a:r>
              <a:rPr lang="es-MX" sz="2100" dirty="0" smtClean="0"/>
              <a:t>, por tanto no hay clara división entre poder legislativo y judicial.</a:t>
            </a:r>
          </a:p>
          <a:p>
            <a:r>
              <a:rPr lang="es-MX" sz="2100" dirty="0" smtClean="0"/>
              <a:t>Es sostenida por el </a:t>
            </a:r>
            <a:r>
              <a:rPr lang="es-MX" sz="2100" b="1" dirty="0" smtClean="0">
                <a:solidFill>
                  <a:srgbClr val="002060"/>
                </a:solidFill>
              </a:rPr>
              <a:t>realismo jurídico</a:t>
            </a:r>
          </a:p>
          <a:p>
            <a:r>
              <a:rPr lang="es-MX" sz="2100" dirty="0" smtClean="0"/>
              <a:t>Descuida un poco los </a:t>
            </a:r>
            <a:r>
              <a:rPr lang="es-MX" sz="2100" b="1" dirty="0" smtClean="0">
                <a:solidFill>
                  <a:srgbClr val="002060"/>
                </a:solidFill>
              </a:rPr>
              <a:t>limites</a:t>
            </a:r>
            <a:r>
              <a:rPr lang="es-MX" sz="2100" dirty="0" smtClean="0"/>
              <a:t> de los que depende la circunstancia y el contexto.</a:t>
            </a:r>
          </a:p>
          <a:p>
            <a:endParaRPr lang="es-MX" sz="2100" dirty="0" smtClean="0"/>
          </a:p>
          <a:p>
            <a:endParaRPr lang="es-MX" sz="2100" dirty="0" smtClean="0"/>
          </a:p>
        </p:txBody>
      </p:sp>
    </p:spTree>
    <p:extLst>
      <p:ext uri="{BB962C8B-B14F-4D97-AF65-F5344CB8AC3E}">
        <p14:creationId xmlns:p14="http://schemas.microsoft.com/office/powerpoint/2010/main" val="2253792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Teoría intermedia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935757"/>
            <a:ext cx="8229600" cy="4373563"/>
          </a:xfrm>
        </p:spPr>
        <p:txBody>
          <a:bodyPr>
            <a:normAutofit/>
          </a:bodyPr>
          <a:lstStyle/>
          <a:p>
            <a:r>
              <a:rPr lang="es-MX" sz="2500" dirty="0" smtClean="0"/>
              <a:t>Es una </a:t>
            </a:r>
            <a:r>
              <a:rPr lang="es-MX" sz="2500" b="1" dirty="0" smtClean="0">
                <a:solidFill>
                  <a:srgbClr val="002060"/>
                </a:solidFill>
              </a:rPr>
              <a:t>conciliación</a:t>
            </a:r>
            <a:r>
              <a:rPr lang="es-MX" sz="2500" dirty="0" smtClean="0"/>
              <a:t> entre las precedentes.</a:t>
            </a:r>
          </a:p>
          <a:p>
            <a:r>
              <a:rPr lang="es-MX" sz="2500" dirty="0" smtClean="0"/>
              <a:t>La </a:t>
            </a:r>
            <a:r>
              <a:rPr lang="es-MX" sz="2500" b="1" dirty="0" smtClean="0">
                <a:solidFill>
                  <a:srgbClr val="002060"/>
                </a:solidFill>
              </a:rPr>
              <a:t>interpretación</a:t>
            </a:r>
            <a:r>
              <a:rPr lang="es-MX" sz="2500" dirty="0" smtClean="0"/>
              <a:t> es unas veces una actividad de conocimiento y otras decisión discrecional.</a:t>
            </a:r>
          </a:p>
          <a:p>
            <a:r>
              <a:rPr lang="es-MX" sz="2500" dirty="0" smtClean="0"/>
              <a:t>Todo </a:t>
            </a:r>
            <a:r>
              <a:rPr lang="es-MX" sz="2500" b="1" dirty="0" smtClean="0">
                <a:solidFill>
                  <a:srgbClr val="002060"/>
                </a:solidFill>
              </a:rPr>
              <a:t>texto normativo</a:t>
            </a:r>
            <a:r>
              <a:rPr lang="es-MX" sz="2500" dirty="0" smtClean="0"/>
              <a:t> es vago e indeterminado (por ejemplo: Joven).</a:t>
            </a:r>
          </a:p>
          <a:p>
            <a:r>
              <a:rPr lang="es-MX" sz="2500" dirty="0" smtClean="0"/>
              <a:t>Hay casos </a:t>
            </a:r>
            <a:r>
              <a:rPr lang="es-MX" sz="2500" b="1" dirty="0" smtClean="0">
                <a:solidFill>
                  <a:srgbClr val="002060"/>
                </a:solidFill>
              </a:rPr>
              <a:t>fáciles y difíciles</a:t>
            </a:r>
          </a:p>
          <a:p>
            <a:r>
              <a:rPr lang="es-MX" sz="2500" dirty="0" smtClean="0"/>
              <a:t>Los jueces solo tiene </a:t>
            </a:r>
            <a:r>
              <a:rPr lang="es-MX" sz="2500" b="1" dirty="0" smtClean="0">
                <a:solidFill>
                  <a:srgbClr val="002060"/>
                </a:solidFill>
              </a:rPr>
              <a:t>discrecionalidad</a:t>
            </a:r>
            <a:r>
              <a:rPr lang="es-MX" sz="2500" dirty="0" smtClean="0"/>
              <a:t> en los casos difíciles.</a:t>
            </a:r>
          </a:p>
          <a:p>
            <a:endParaRPr lang="es-MX" sz="2500" dirty="0" smtClean="0"/>
          </a:p>
          <a:p>
            <a:endParaRPr lang="es-MX" sz="2500" dirty="0"/>
          </a:p>
        </p:txBody>
      </p:sp>
    </p:spTree>
    <p:extLst>
      <p:ext uri="{BB962C8B-B14F-4D97-AF65-F5344CB8AC3E}">
        <p14:creationId xmlns:p14="http://schemas.microsoft.com/office/powerpoint/2010/main" val="2772381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Actividad para participación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s-MX" dirty="0" smtClean="0"/>
              <a:t>Elaborar en equipos:</a:t>
            </a:r>
          </a:p>
          <a:p>
            <a:endParaRPr lang="es-MX" dirty="0"/>
          </a:p>
          <a:p>
            <a:r>
              <a:rPr lang="es-MX" dirty="0" smtClean="0"/>
              <a:t>Un cuadro comparativo de las escuelas de interpretación jurídica</a:t>
            </a:r>
          </a:p>
          <a:p>
            <a:endParaRPr lang="es-MX" dirty="0"/>
          </a:p>
          <a:p>
            <a:r>
              <a:rPr lang="es-MX" dirty="0" smtClean="0"/>
              <a:t>Un cuadro comparativo de las teorías de la interpretación jurídica</a:t>
            </a:r>
          </a:p>
          <a:p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796058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b="1" dirty="0" smtClean="0">
                <a:solidFill>
                  <a:srgbClr val="002060"/>
                </a:solidFill>
              </a:rPr>
              <a:t>1.3 Clases de interpretación jurídica	</a:t>
            </a:r>
            <a:endParaRPr lang="es-MX" b="1" dirty="0">
              <a:solidFill>
                <a:srgbClr val="002060"/>
              </a:solidFill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59149140"/>
              </p:ext>
            </p:extLst>
          </p:nvPr>
        </p:nvGraphicFramePr>
        <p:xfrm>
          <a:off x="313184" y="1556792"/>
          <a:ext cx="8579296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4323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491596103"/>
              </p:ext>
            </p:extLst>
          </p:nvPr>
        </p:nvGraphicFramePr>
        <p:xfrm>
          <a:off x="-36512" y="332656"/>
          <a:ext cx="8964488" cy="6213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52782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/>
              <a:t>Además</a:t>
            </a:r>
            <a:r>
              <a:rPr lang="es-MX" dirty="0" smtClean="0"/>
              <a:t>: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08348043"/>
              </p:ext>
            </p:extLst>
          </p:nvPr>
        </p:nvGraphicFramePr>
        <p:xfrm>
          <a:off x="457200" y="1752600"/>
          <a:ext cx="8229600" cy="4373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70703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s-MX" sz="4400" dirty="0" smtClean="0"/>
              <a:t>Interpretación jurídica</a:t>
            </a:r>
            <a:endParaRPr lang="es-ES" sz="4400" dirty="0"/>
          </a:p>
        </p:txBody>
      </p:sp>
      <p:sp>
        <p:nvSpPr>
          <p:cNvPr id="4" name="3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UNIDAD DE COMPETENCIA I</a:t>
            </a:r>
            <a:endParaRPr lang="es-E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Métodos y Técnicas de interpretación jurídica </a:t>
            </a:r>
            <a:endParaRPr lang="es-MX" dirty="0"/>
          </a:p>
        </p:txBody>
      </p:sp>
      <p:sp>
        <p:nvSpPr>
          <p:cNvPr id="5" name="4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0717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Métodos de interpretación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-46856" y="1811957"/>
            <a:ext cx="9083352" cy="4929411"/>
          </a:xfrm>
        </p:spPr>
        <p:txBody>
          <a:bodyPr/>
          <a:lstStyle/>
          <a:p>
            <a:r>
              <a:rPr lang="es-MX" b="1" dirty="0" smtClean="0">
                <a:solidFill>
                  <a:srgbClr val="002060"/>
                </a:solidFill>
              </a:rPr>
              <a:t>Método de interpretación analítico</a:t>
            </a:r>
            <a:r>
              <a:rPr lang="es-MX" b="1" dirty="0" smtClean="0"/>
              <a:t>. </a:t>
            </a:r>
            <a:r>
              <a:rPr lang="es-MX" i="1" dirty="0" smtClean="0"/>
              <a:t>Analizar </a:t>
            </a:r>
            <a:r>
              <a:rPr lang="es-MX" dirty="0" smtClean="0"/>
              <a:t>del griego=</a:t>
            </a:r>
            <a:r>
              <a:rPr lang="es-MX" i="1" dirty="0" smtClean="0"/>
              <a:t>descomponer</a:t>
            </a:r>
          </a:p>
          <a:p>
            <a:pPr marL="114300" indent="0">
              <a:buNone/>
            </a:pPr>
            <a:r>
              <a:rPr lang="es-MX" dirty="0" smtClean="0"/>
              <a:t>Procedimiento en que ciertos contenidos resultan de la resolución o descomposición de otros conceptos.</a:t>
            </a:r>
          </a:p>
          <a:p>
            <a:pPr marL="114300" indent="0">
              <a:buNone/>
            </a:pPr>
            <a:r>
              <a:rPr lang="es-MX" dirty="0" smtClean="0"/>
              <a:t>Interpretación de preceptos jurídicos mediante el metalenguaje (Por ejemplo la jurisprudencia)</a:t>
            </a:r>
          </a:p>
          <a:p>
            <a:r>
              <a:rPr lang="es-MX" b="1" dirty="0" smtClean="0">
                <a:solidFill>
                  <a:srgbClr val="002060"/>
                </a:solidFill>
              </a:rPr>
              <a:t>Método de interpretación dogmático</a:t>
            </a:r>
            <a:r>
              <a:rPr lang="es-MX" b="1" dirty="0" smtClean="0"/>
              <a:t>.</a:t>
            </a:r>
            <a:r>
              <a:rPr lang="es-MX" dirty="0" smtClean="0"/>
              <a:t> Sobresale el significado de los conceptos y la construcción teórica</a:t>
            </a:r>
            <a:endParaRPr lang="es-MX" b="1" dirty="0" smtClean="0"/>
          </a:p>
          <a:p>
            <a:r>
              <a:rPr lang="es-MX" b="1" dirty="0" smtClean="0">
                <a:solidFill>
                  <a:srgbClr val="002060"/>
                </a:solidFill>
              </a:rPr>
              <a:t>Método de interpretación hermenéutico</a:t>
            </a:r>
            <a:r>
              <a:rPr lang="es-MX" b="1" dirty="0" smtClean="0"/>
              <a:t>. </a:t>
            </a:r>
            <a:r>
              <a:rPr lang="es-MX" dirty="0" smtClean="0"/>
              <a:t>Interpreta desde un enfoque valorativo del derecho.</a:t>
            </a:r>
            <a:endParaRPr lang="es-MX" b="1" dirty="0" smtClean="0"/>
          </a:p>
          <a:p>
            <a:pPr marL="114300" indent="0">
              <a:buNone/>
            </a:pPr>
            <a:endParaRPr lang="es-MX" dirty="0" smtClean="0"/>
          </a:p>
          <a:p>
            <a:pPr marL="114300" indent="0">
              <a:buNone/>
            </a:pPr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2996049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07504" y="116632"/>
            <a:ext cx="1872208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Técnicas Interpretativas</a:t>
            </a:r>
            <a:endParaRPr lang="es-MX" b="1" dirty="0"/>
          </a:p>
        </p:txBody>
      </p:sp>
      <p:sp>
        <p:nvSpPr>
          <p:cNvPr id="5" name="4 Flecha derecha"/>
          <p:cNvSpPr/>
          <p:nvPr/>
        </p:nvSpPr>
        <p:spPr>
          <a:xfrm>
            <a:off x="1979712" y="260648"/>
            <a:ext cx="2880320" cy="9361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I. Declarativa</a:t>
            </a:r>
            <a:endParaRPr lang="es-MX" b="1" dirty="0"/>
          </a:p>
        </p:txBody>
      </p:sp>
      <p:sp>
        <p:nvSpPr>
          <p:cNvPr id="6" name="5 Flecha abajo"/>
          <p:cNvSpPr/>
          <p:nvPr/>
        </p:nvSpPr>
        <p:spPr>
          <a:xfrm>
            <a:off x="179512" y="1196752"/>
            <a:ext cx="612068" cy="5400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b="1" dirty="0" smtClean="0"/>
              <a:t>I. Correctora</a:t>
            </a:r>
            <a:endParaRPr lang="es-MX" sz="1600" b="1" dirty="0"/>
          </a:p>
        </p:txBody>
      </p:sp>
      <p:sp>
        <p:nvSpPr>
          <p:cNvPr id="7" name="6 Rectángulo"/>
          <p:cNvSpPr/>
          <p:nvPr/>
        </p:nvSpPr>
        <p:spPr>
          <a:xfrm>
            <a:off x="4932039" y="260648"/>
            <a:ext cx="1487731" cy="17281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2 Tipos de </a:t>
            </a:r>
            <a:r>
              <a:rPr lang="es-MX" sz="1600" dirty="0" smtClean="0"/>
              <a:t>Argumentos</a:t>
            </a:r>
            <a:endParaRPr lang="es-MX" sz="1600" dirty="0"/>
          </a:p>
        </p:txBody>
      </p:sp>
      <p:sp>
        <p:nvSpPr>
          <p:cNvPr id="8" name="7 Rectángulo redondeado"/>
          <p:cNvSpPr/>
          <p:nvPr/>
        </p:nvSpPr>
        <p:spPr>
          <a:xfrm>
            <a:off x="6444208" y="260648"/>
            <a:ext cx="2448272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dirty="0" smtClean="0"/>
              <a:t>1. A. Del lenguaje común</a:t>
            </a:r>
            <a:endParaRPr lang="es-MX" sz="1600" dirty="0"/>
          </a:p>
        </p:txBody>
      </p:sp>
      <p:sp>
        <p:nvSpPr>
          <p:cNvPr id="9" name="8 Rectángulo redondeado"/>
          <p:cNvSpPr/>
          <p:nvPr/>
        </p:nvSpPr>
        <p:spPr>
          <a:xfrm>
            <a:off x="6444208" y="980728"/>
            <a:ext cx="2448272" cy="13681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MX" sz="1600" dirty="0" smtClean="0"/>
          </a:p>
          <a:p>
            <a:r>
              <a:rPr lang="es-MX" sz="1600" dirty="0" smtClean="0"/>
              <a:t>2. A. a contrario:</a:t>
            </a:r>
          </a:p>
          <a:p>
            <a:pPr marL="342900" indent="-342900">
              <a:buAutoNum type="alphaUcParenR"/>
            </a:pPr>
            <a:r>
              <a:rPr lang="es-MX" sz="1600" dirty="0" smtClean="0"/>
              <a:t>A contrario productor</a:t>
            </a:r>
          </a:p>
          <a:p>
            <a:pPr marL="342900" indent="-342900">
              <a:buAutoNum type="alphaUcParenR"/>
            </a:pPr>
            <a:r>
              <a:rPr lang="es-MX" sz="1600" dirty="0" smtClean="0"/>
              <a:t>B) A contrario y lagunas</a:t>
            </a:r>
          </a:p>
          <a:p>
            <a:endParaRPr lang="es-MX" sz="1600" dirty="0"/>
          </a:p>
        </p:txBody>
      </p:sp>
      <p:sp>
        <p:nvSpPr>
          <p:cNvPr id="10" name="9 Flecha derecha"/>
          <p:cNvSpPr/>
          <p:nvPr/>
        </p:nvSpPr>
        <p:spPr>
          <a:xfrm>
            <a:off x="611560" y="1664804"/>
            <a:ext cx="1908212" cy="1188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3 Tipos de Argumentos</a:t>
            </a:r>
          </a:p>
        </p:txBody>
      </p:sp>
      <p:sp>
        <p:nvSpPr>
          <p:cNvPr id="11" name="10 Rectángulo redondeado"/>
          <p:cNvSpPr/>
          <p:nvPr/>
        </p:nvSpPr>
        <p:spPr>
          <a:xfrm>
            <a:off x="2483768" y="1268760"/>
            <a:ext cx="2268252" cy="19442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AutoNum type="arabicPeriod"/>
            </a:pPr>
            <a:r>
              <a:rPr lang="es-MX" sz="1600" dirty="0" smtClean="0"/>
              <a:t>A</a:t>
            </a:r>
            <a:r>
              <a:rPr lang="es-MX" sz="1600" dirty="0"/>
              <a:t>. lógico (psicológico o teleológico</a:t>
            </a:r>
            <a:r>
              <a:rPr lang="es-MX" sz="1600" dirty="0" smtClean="0"/>
              <a:t>)</a:t>
            </a:r>
          </a:p>
          <a:p>
            <a:pPr marL="342900" indent="-342900">
              <a:buAutoNum type="arabicPeriod"/>
            </a:pPr>
            <a:r>
              <a:rPr lang="es-MX" sz="1600" dirty="0" smtClean="0"/>
              <a:t>A. Apagógico</a:t>
            </a:r>
          </a:p>
          <a:p>
            <a:pPr marL="342900" indent="-342900">
              <a:buAutoNum type="arabicPeriod"/>
            </a:pPr>
            <a:r>
              <a:rPr lang="es-MX" sz="1600" dirty="0" smtClean="0"/>
              <a:t>A. Naturalistico</a:t>
            </a:r>
            <a:endParaRPr lang="es-MX" sz="1600" dirty="0"/>
          </a:p>
        </p:txBody>
      </p:sp>
      <p:sp>
        <p:nvSpPr>
          <p:cNvPr id="12" name="11 Flecha derecha"/>
          <p:cNvSpPr/>
          <p:nvPr/>
        </p:nvSpPr>
        <p:spPr>
          <a:xfrm>
            <a:off x="611560" y="3356992"/>
            <a:ext cx="1908212" cy="12241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Se divide en 2</a:t>
            </a:r>
            <a:endParaRPr lang="es-MX" dirty="0"/>
          </a:p>
        </p:txBody>
      </p:sp>
      <p:sp>
        <p:nvSpPr>
          <p:cNvPr id="13" name="12 Rectángulo redondeado"/>
          <p:cNvSpPr/>
          <p:nvPr/>
        </p:nvSpPr>
        <p:spPr>
          <a:xfrm>
            <a:off x="2483768" y="3284984"/>
            <a:ext cx="175132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dirty="0" smtClean="0"/>
              <a:t>I. Extensiva</a:t>
            </a:r>
            <a:endParaRPr lang="es-MX" dirty="0"/>
          </a:p>
        </p:txBody>
      </p:sp>
      <p:sp>
        <p:nvSpPr>
          <p:cNvPr id="14" name="13 Rectángulo redondeado"/>
          <p:cNvSpPr/>
          <p:nvPr/>
        </p:nvSpPr>
        <p:spPr>
          <a:xfrm>
            <a:off x="2483768" y="3933056"/>
            <a:ext cx="175132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dirty="0" smtClean="0"/>
              <a:t>I. </a:t>
            </a:r>
            <a:r>
              <a:rPr lang="es-MX" dirty="0"/>
              <a:t> </a:t>
            </a:r>
            <a:r>
              <a:rPr lang="es-MX" dirty="0" smtClean="0"/>
              <a:t>Restrictiva</a:t>
            </a:r>
            <a:endParaRPr lang="es-MX" dirty="0"/>
          </a:p>
        </p:txBody>
      </p:sp>
      <p:sp>
        <p:nvSpPr>
          <p:cNvPr id="2" name="1 Flecha derecha"/>
          <p:cNvSpPr/>
          <p:nvPr/>
        </p:nvSpPr>
        <p:spPr>
          <a:xfrm>
            <a:off x="4211960" y="3140968"/>
            <a:ext cx="1332148" cy="10031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dirty="0" smtClean="0"/>
              <a:t>2 </a:t>
            </a:r>
            <a:r>
              <a:rPr lang="es-MX" sz="1600" dirty="0" smtClean="0"/>
              <a:t>Tipos de </a:t>
            </a:r>
            <a:r>
              <a:rPr lang="es-MX" sz="1600" dirty="0" err="1" smtClean="0"/>
              <a:t>Arg</a:t>
            </a:r>
            <a:r>
              <a:rPr lang="es-MX" sz="1600" dirty="0" smtClean="0"/>
              <a:t>.</a:t>
            </a:r>
            <a:endParaRPr lang="es-MX" sz="1600" dirty="0"/>
          </a:p>
        </p:txBody>
      </p:sp>
      <p:sp>
        <p:nvSpPr>
          <p:cNvPr id="15" name="14 Rectángulo redondeado"/>
          <p:cNvSpPr/>
          <p:nvPr/>
        </p:nvSpPr>
        <p:spPr>
          <a:xfrm>
            <a:off x="5544108" y="3104964"/>
            <a:ext cx="1751326" cy="5400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dirty="0" smtClean="0"/>
              <a:t>A. a </a:t>
            </a:r>
            <a:r>
              <a:rPr lang="es-MX" dirty="0" err="1" smtClean="0"/>
              <a:t>simil</a:t>
            </a:r>
            <a:r>
              <a:rPr lang="es-MX" dirty="0" smtClean="0"/>
              <a:t> o analógico</a:t>
            </a:r>
            <a:endParaRPr lang="es-MX" dirty="0"/>
          </a:p>
        </p:txBody>
      </p:sp>
      <p:sp>
        <p:nvSpPr>
          <p:cNvPr id="17" name="16 Rectángulo redondeado"/>
          <p:cNvSpPr/>
          <p:nvPr/>
        </p:nvSpPr>
        <p:spPr>
          <a:xfrm>
            <a:off x="5568545" y="3645024"/>
            <a:ext cx="1751326" cy="5400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AutoNum type="alphaUcPeriod"/>
            </a:pPr>
            <a:r>
              <a:rPr lang="es-MX" dirty="0" smtClean="0"/>
              <a:t>a fortiori </a:t>
            </a:r>
          </a:p>
          <a:p>
            <a:r>
              <a:rPr lang="es-MX" dirty="0" smtClean="0"/>
              <a:t>(2 variantes)</a:t>
            </a:r>
            <a:endParaRPr lang="es-MX" dirty="0"/>
          </a:p>
        </p:txBody>
      </p:sp>
      <p:sp>
        <p:nvSpPr>
          <p:cNvPr id="18" name="17 Rectángulo"/>
          <p:cNvSpPr/>
          <p:nvPr/>
        </p:nvSpPr>
        <p:spPr>
          <a:xfrm>
            <a:off x="7884368" y="2449096"/>
            <a:ext cx="1008112" cy="20882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1600" dirty="0" smtClean="0"/>
              <a:t>1. El que confiere derechos</a:t>
            </a:r>
          </a:p>
          <a:p>
            <a:endParaRPr lang="es-MX" sz="1600" dirty="0"/>
          </a:p>
          <a:p>
            <a:r>
              <a:rPr lang="es-MX" sz="1600" dirty="0" smtClean="0"/>
              <a:t>2. El que confiere deberes</a:t>
            </a:r>
            <a:endParaRPr lang="es-MX" sz="1600" dirty="0"/>
          </a:p>
        </p:txBody>
      </p:sp>
      <p:sp>
        <p:nvSpPr>
          <p:cNvPr id="3" name="2 Flecha derecha"/>
          <p:cNvSpPr/>
          <p:nvPr/>
        </p:nvSpPr>
        <p:spPr>
          <a:xfrm>
            <a:off x="7319871" y="3575132"/>
            <a:ext cx="564497" cy="7179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9" name="18 Flecha derecha"/>
          <p:cNvSpPr/>
          <p:nvPr/>
        </p:nvSpPr>
        <p:spPr>
          <a:xfrm>
            <a:off x="791580" y="5877272"/>
            <a:ext cx="2268252" cy="9807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dirty="0" smtClean="0"/>
              <a:t>Otros tipos de I. Correctora</a:t>
            </a:r>
            <a:endParaRPr lang="es-MX" sz="1600" dirty="0"/>
          </a:p>
        </p:txBody>
      </p:sp>
      <p:sp>
        <p:nvSpPr>
          <p:cNvPr id="20" name="19 Rectángulo redondeado"/>
          <p:cNvSpPr/>
          <p:nvPr/>
        </p:nvSpPr>
        <p:spPr>
          <a:xfrm>
            <a:off x="3131840" y="6021288"/>
            <a:ext cx="1932649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1600" dirty="0" smtClean="0"/>
              <a:t>I. Sistemática</a:t>
            </a:r>
          </a:p>
          <a:p>
            <a:r>
              <a:rPr lang="es-MX" sz="1600" dirty="0" smtClean="0"/>
              <a:t>2. I. Adecuadora</a:t>
            </a:r>
            <a:endParaRPr lang="es-MX" sz="1600" dirty="0"/>
          </a:p>
        </p:txBody>
      </p:sp>
      <p:sp>
        <p:nvSpPr>
          <p:cNvPr id="21" name="20 Flecha doblada hacia arriba"/>
          <p:cNvSpPr/>
          <p:nvPr/>
        </p:nvSpPr>
        <p:spPr>
          <a:xfrm rot="5400000">
            <a:off x="4162616" y="4444668"/>
            <a:ext cx="416940" cy="545844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3" name="22 Rectángulo redondeado"/>
          <p:cNvSpPr/>
          <p:nvPr/>
        </p:nvSpPr>
        <p:spPr>
          <a:xfrm>
            <a:off x="4716016" y="4509120"/>
            <a:ext cx="1751326" cy="5400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1400" dirty="0" smtClean="0"/>
              <a:t>Hace uso del A. de la Disociación</a:t>
            </a:r>
            <a:endParaRPr lang="es-MX" sz="1400" dirty="0"/>
          </a:p>
        </p:txBody>
      </p:sp>
      <p:sp>
        <p:nvSpPr>
          <p:cNvPr id="24" name="23 Rectángulo redondeado"/>
          <p:cNvSpPr/>
          <p:nvPr/>
        </p:nvSpPr>
        <p:spPr>
          <a:xfrm>
            <a:off x="1403648" y="5092738"/>
            <a:ext cx="3744751" cy="78453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1400" dirty="0" smtClean="0"/>
              <a:t>2 Supuestos: </a:t>
            </a:r>
          </a:p>
          <a:p>
            <a:r>
              <a:rPr lang="es-MX" sz="1400" dirty="0" smtClean="0"/>
              <a:t>1 Se reconduce el supuesto de hecho</a:t>
            </a:r>
          </a:p>
          <a:p>
            <a:r>
              <a:rPr lang="es-MX" sz="1400" dirty="0" smtClean="0"/>
              <a:t>2 Se excluye el supuesto de hecho</a:t>
            </a:r>
            <a:endParaRPr lang="es-MX" sz="1400" dirty="0"/>
          </a:p>
        </p:txBody>
      </p:sp>
      <p:sp>
        <p:nvSpPr>
          <p:cNvPr id="25" name="24 Flecha abajo"/>
          <p:cNvSpPr/>
          <p:nvPr/>
        </p:nvSpPr>
        <p:spPr>
          <a:xfrm>
            <a:off x="2555776" y="4581128"/>
            <a:ext cx="875663" cy="51161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6" name="25 Rectángulo redondeado"/>
          <p:cNvSpPr/>
          <p:nvPr/>
        </p:nvSpPr>
        <p:spPr>
          <a:xfrm>
            <a:off x="5724128" y="5625244"/>
            <a:ext cx="1499298" cy="5400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dirty="0" smtClean="0"/>
              <a:t>I. Histórica</a:t>
            </a:r>
            <a:endParaRPr lang="es-MX" dirty="0"/>
          </a:p>
        </p:txBody>
      </p:sp>
      <p:sp>
        <p:nvSpPr>
          <p:cNvPr id="27" name="26 Rectángulo redondeado"/>
          <p:cNvSpPr/>
          <p:nvPr/>
        </p:nvSpPr>
        <p:spPr>
          <a:xfrm>
            <a:off x="5724128" y="6201308"/>
            <a:ext cx="1499298" cy="5400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dirty="0" smtClean="0"/>
              <a:t>I. Evolutiva</a:t>
            </a:r>
            <a:endParaRPr lang="es-MX" dirty="0"/>
          </a:p>
        </p:txBody>
      </p:sp>
      <p:sp>
        <p:nvSpPr>
          <p:cNvPr id="28" name="27 Flecha derecha"/>
          <p:cNvSpPr/>
          <p:nvPr/>
        </p:nvSpPr>
        <p:spPr>
          <a:xfrm>
            <a:off x="7223426" y="5661248"/>
            <a:ext cx="516926" cy="10801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9" name="28 Rectángulo"/>
          <p:cNvSpPr/>
          <p:nvPr/>
        </p:nvSpPr>
        <p:spPr>
          <a:xfrm>
            <a:off x="7740352" y="5485004"/>
            <a:ext cx="1304528" cy="12876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1400" dirty="0" smtClean="0"/>
              <a:t>No son ni Declarativas ni correctoras</a:t>
            </a:r>
            <a:endParaRPr lang="es-MX" sz="1400" dirty="0"/>
          </a:p>
        </p:txBody>
      </p:sp>
    </p:spTree>
    <p:extLst>
      <p:ext uri="{BB962C8B-B14F-4D97-AF65-F5344CB8AC3E}">
        <p14:creationId xmlns:p14="http://schemas.microsoft.com/office/powerpoint/2010/main" val="458900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Técnicas interpretativas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05680" y="1700808"/>
            <a:ext cx="8686800" cy="4988768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es-MX" sz="2200" dirty="0" smtClean="0"/>
              <a:t>Dos tipos fundamentales de interpretación:</a:t>
            </a:r>
          </a:p>
          <a:p>
            <a:pPr marL="114300" indent="0">
              <a:buNone/>
            </a:pPr>
            <a:endParaRPr lang="es-MX" sz="2200" dirty="0" smtClean="0"/>
          </a:p>
          <a:p>
            <a:r>
              <a:rPr lang="es-MX" sz="2200" b="1" dirty="0" smtClean="0">
                <a:solidFill>
                  <a:srgbClr val="002060"/>
                </a:solidFill>
              </a:rPr>
              <a:t>Interpretación literal o declarativa</a:t>
            </a:r>
          </a:p>
          <a:p>
            <a:r>
              <a:rPr lang="es-MX" sz="2200" b="1" dirty="0" smtClean="0">
                <a:solidFill>
                  <a:srgbClr val="002060"/>
                </a:solidFill>
              </a:rPr>
              <a:t>Interpretación correctora</a:t>
            </a:r>
          </a:p>
          <a:p>
            <a:pPr marL="114300" indent="0">
              <a:buNone/>
            </a:pPr>
            <a:endParaRPr lang="es-MX" sz="2200" dirty="0"/>
          </a:p>
          <a:p>
            <a:pPr marL="114300" indent="0">
              <a:buNone/>
            </a:pPr>
            <a:r>
              <a:rPr lang="es-MX" sz="2200" dirty="0" smtClean="0"/>
              <a:t>-Los dos son excluyentes (No puede haber ambas al mismo tiempo)</a:t>
            </a:r>
          </a:p>
          <a:p>
            <a:pPr marL="114300" indent="0">
              <a:buNone/>
            </a:pPr>
            <a:endParaRPr lang="es-MX" sz="2200" dirty="0" smtClean="0"/>
          </a:p>
          <a:p>
            <a:pPr marL="114300" indent="0">
              <a:buNone/>
            </a:pPr>
            <a:r>
              <a:rPr lang="es-MX" sz="2200" dirty="0" smtClean="0"/>
              <a:t>-Son exhaustivos (Es una o es otra)</a:t>
            </a:r>
          </a:p>
          <a:p>
            <a:pPr marL="114300" indent="0">
              <a:buNone/>
            </a:pPr>
            <a:endParaRPr lang="es-MX" sz="2200" dirty="0" smtClean="0"/>
          </a:p>
          <a:p>
            <a:pPr marL="114300" indent="0">
              <a:buNone/>
            </a:pPr>
            <a:r>
              <a:rPr lang="es-MX" sz="2200" dirty="0" smtClean="0"/>
              <a:t>-Son interdependientes (La literal es primaria, la correctora es secundaria)</a:t>
            </a:r>
          </a:p>
          <a:p>
            <a:pPr marL="114300" indent="0">
              <a:buNone/>
            </a:pPr>
            <a:endParaRPr lang="es-MX" sz="22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1700808"/>
            <a:ext cx="2081386" cy="20813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99773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408372"/>
            <a:ext cx="8712968" cy="1039427"/>
          </a:xfrm>
        </p:spPr>
        <p:txBody>
          <a:bodyPr>
            <a:normAutofit/>
          </a:bodyPr>
          <a:lstStyle/>
          <a:p>
            <a:r>
              <a:rPr lang="es-MX" sz="2800" dirty="0" smtClean="0"/>
              <a:t>La interpretación literal o declarativa</a:t>
            </a:r>
            <a:endParaRPr lang="es-MX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1700808"/>
            <a:ext cx="8712968" cy="4968551"/>
          </a:xfrm>
        </p:spPr>
        <p:txBody>
          <a:bodyPr>
            <a:normAutofit/>
          </a:bodyPr>
          <a:lstStyle/>
          <a:p>
            <a:pPr marL="114300" indent="0" algn="just">
              <a:buNone/>
            </a:pPr>
            <a:r>
              <a:rPr lang="es-MX" dirty="0" smtClean="0"/>
              <a:t>Atribuye a las disposiciones normativas su significado «textual», un tanto subjetiva de cada sujeto.</a:t>
            </a:r>
          </a:p>
          <a:p>
            <a:pPr marL="114300" indent="0" algn="just">
              <a:buNone/>
            </a:pPr>
            <a:endParaRPr lang="es-MX" dirty="0" smtClean="0"/>
          </a:p>
          <a:p>
            <a:pPr marL="114300" indent="0" algn="just">
              <a:buNone/>
            </a:pPr>
            <a:r>
              <a:rPr lang="es-MX" dirty="0" smtClean="0"/>
              <a:t>Hace uso de 2 tipos de argumentos:</a:t>
            </a:r>
          </a:p>
          <a:p>
            <a:pPr marL="114300" indent="0" algn="just">
              <a:buNone/>
            </a:pPr>
            <a:endParaRPr lang="es-MX" dirty="0" smtClean="0"/>
          </a:p>
          <a:p>
            <a:pPr marL="571500" indent="-457200" algn="just">
              <a:buFont typeface="+mj-lt"/>
              <a:buAutoNum type="arabicPeriod"/>
            </a:pPr>
            <a:r>
              <a:rPr lang="es-MX" b="1" dirty="0" smtClean="0">
                <a:solidFill>
                  <a:srgbClr val="002060"/>
                </a:solidFill>
              </a:rPr>
              <a:t>Argumento del lenguaje común</a:t>
            </a:r>
            <a:r>
              <a:rPr lang="es-MX" dirty="0" smtClean="0"/>
              <a:t>:  Apela al significado de las palabras, resultan vagas. Se integra por expresiones:</a:t>
            </a:r>
          </a:p>
          <a:p>
            <a:pPr marL="571500" indent="-457200" algn="just">
              <a:buFont typeface="+mj-lt"/>
              <a:buAutoNum type="arabicPeriod"/>
            </a:pPr>
            <a:endParaRPr lang="es-MX" dirty="0" smtClean="0"/>
          </a:p>
          <a:p>
            <a:pPr marL="114300" indent="0" algn="just">
              <a:buNone/>
            </a:pPr>
            <a:r>
              <a:rPr lang="es-MX" dirty="0"/>
              <a:t>	</a:t>
            </a:r>
            <a:r>
              <a:rPr lang="es-MX" sz="2000" dirty="0" smtClean="0"/>
              <a:t>-De lenguaje ordinario</a:t>
            </a:r>
          </a:p>
          <a:p>
            <a:pPr marL="114300" indent="0" algn="just">
              <a:buNone/>
            </a:pPr>
            <a:r>
              <a:rPr lang="es-MX" sz="2000" dirty="0"/>
              <a:t>	</a:t>
            </a:r>
            <a:r>
              <a:rPr lang="es-MX" sz="2000" dirty="0" smtClean="0"/>
              <a:t>-De lenguaje ordinario jurídico</a:t>
            </a:r>
          </a:p>
          <a:p>
            <a:pPr marL="114300" indent="0" algn="just">
              <a:buNone/>
            </a:pPr>
            <a:r>
              <a:rPr lang="es-MX" sz="2000" dirty="0"/>
              <a:t>	</a:t>
            </a:r>
            <a:r>
              <a:rPr lang="es-MX" sz="2000" dirty="0" smtClean="0"/>
              <a:t>-De lenguaje técnico de alguna ciencia.</a:t>
            </a:r>
          </a:p>
          <a:p>
            <a:pPr marL="571500" indent="-457200" algn="just">
              <a:buFont typeface="+mj-lt"/>
              <a:buAutoNum type="arabicPeriod"/>
            </a:pPr>
            <a:endParaRPr lang="es-MX" dirty="0" smtClean="0"/>
          </a:p>
          <a:p>
            <a:pPr algn="just"/>
            <a:endParaRPr lang="es-MX" dirty="0"/>
          </a:p>
          <a:p>
            <a:pPr marL="114300" indent="0" algn="just">
              <a:buNone/>
            </a:pPr>
            <a:endParaRPr lang="es-MX" dirty="0" smtClean="0"/>
          </a:p>
          <a:p>
            <a:pPr marL="114300" indent="0" algn="just">
              <a:buNone/>
            </a:pPr>
            <a:endParaRPr lang="es-MX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725144"/>
            <a:ext cx="3276600" cy="1390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8578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107504" y="260648"/>
            <a:ext cx="8856984" cy="6297563"/>
          </a:xfrm>
        </p:spPr>
        <p:txBody>
          <a:bodyPr>
            <a:normAutofit/>
          </a:bodyPr>
          <a:lstStyle/>
          <a:p>
            <a:pPr marL="114300" indent="0" algn="just">
              <a:buNone/>
            </a:pPr>
            <a:r>
              <a:rPr lang="es-MX" b="1" dirty="0" smtClean="0">
                <a:solidFill>
                  <a:srgbClr val="002060"/>
                </a:solidFill>
              </a:rPr>
              <a:t>2. Argumento </a:t>
            </a:r>
            <a:r>
              <a:rPr lang="es-MX" b="1" dirty="0">
                <a:solidFill>
                  <a:srgbClr val="002060"/>
                </a:solidFill>
              </a:rPr>
              <a:t>a </a:t>
            </a:r>
            <a:r>
              <a:rPr lang="es-MX" b="1" dirty="0" smtClean="0">
                <a:solidFill>
                  <a:srgbClr val="002060"/>
                </a:solidFill>
              </a:rPr>
              <a:t>contrario</a:t>
            </a:r>
            <a:r>
              <a:rPr lang="es-MX" dirty="0" smtClean="0"/>
              <a:t>: El legislador ha dicho exactamente lo que ha querido decir y es evidente que lo que no ha dicho no quería decirlo; si hubiese querido decirlo, lo habría dicho.</a:t>
            </a:r>
          </a:p>
          <a:p>
            <a:pPr algn="just"/>
            <a:endParaRPr lang="es-MX" dirty="0" smtClean="0"/>
          </a:p>
          <a:p>
            <a:pPr algn="just"/>
            <a:endParaRPr lang="es-MX" dirty="0" smtClean="0"/>
          </a:p>
          <a:p>
            <a:pPr marL="114300" indent="0" algn="just">
              <a:buNone/>
            </a:pPr>
            <a:r>
              <a:rPr lang="es-MX" sz="2000" b="1" dirty="0" smtClean="0">
                <a:solidFill>
                  <a:srgbClr val="002060"/>
                </a:solidFill>
              </a:rPr>
              <a:t>INTENCIÓN DEL LEGISLADOR			TEXTO NORMATIVO</a:t>
            </a:r>
          </a:p>
          <a:p>
            <a:pPr marL="114300" indent="0" algn="just">
              <a:buNone/>
            </a:pPr>
            <a:endParaRPr lang="es-MX" sz="2000" b="1" dirty="0" smtClean="0">
              <a:solidFill>
                <a:srgbClr val="002060"/>
              </a:solidFill>
            </a:endParaRPr>
          </a:p>
          <a:p>
            <a:pPr marL="114300" indent="0" algn="just">
              <a:buNone/>
            </a:pPr>
            <a:endParaRPr lang="es-MX" sz="2000" dirty="0"/>
          </a:p>
          <a:p>
            <a:pPr marL="114300" indent="0" algn="just">
              <a:buNone/>
            </a:pPr>
            <a:r>
              <a:rPr lang="es-MX" dirty="0"/>
              <a:t>Excluye que se le atribuya un significado más amplio a una disposición normativa que el que se desprende de su interpretación literal</a:t>
            </a:r>
            <a:r>
              <a:rPr lang="es-MX" dirty="0" smtClean="0"/>
              <a:t>.</a:t>
            </a:r>
          </a:p>
          <a:p>
            <a:pPr marL="114300" indent="0" algn="just">
              <a:buNone/>
            </a:pPr>
            <a:endParaRPr lang="es-MX" dirty="0"/>
          </a:p>
          <a:p>
            <a:pPr marL="114300" indent="0" algn="just">
              <a:buNone/>
            </a:pPr>
            <a:endParaRPr lang="es-MX" dirty="0">
              <a:solidFill>
                <a:srgbClr val="002060"/>
              </a:solidFill>
            </a:endParaRPr>
          </a:p>
          <a:p>
            <a:pPr marL="114300" indent="0" algn="just">
              <a:buNone/>
            </a:pPr>
            <a:r>
              <a:rPr lang="es-MX" b="1" dirty="0">
                <a:solidFill>
                  <a:srgbClr val="002060"/>
                </a:solidFill>
              </a:rPr>
              <a:t>Tiene dos variantes</a:t>
            </a:r>
          </a:p>
          <a:p>
            <a:pPr marL="114300" indent="0" algn="just">
              <a:buNone/>
            </a:pPr>
            <a:endParaRPr lang="es-MX" dirty="0"/>
          </a:p>
        </p:txBody>
      </p:sp>
      <p:sp>
        <p:nvSpPr>
          <p:cNvPr id="4" name="3 Flecha derecha"/>
          <p:cNvSpPr/>
          <p:nvPr/>
        </p:nvSpPr>
        <p:spPr>
          <a:xfrm>
            <a:off x="4255016" y="2708920"/>
            <a:ext cx="1008112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141699" y="3846573"/>
            <a:ext cx="2016225" cy="3773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9858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179512" y="188640"/>
            <a:ext cx="856895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457200" algn="just">
              <a:buFont typeface="+mj-lt"/>
              <a:buAutoNum type="alphaUcPeriod"/>
            </a:pPr>
            <a:endParaRPr lang="es-MX" sz="2000" b="1" dirty="0" smtClean="0">
              <a:solidFill>
                <a:srgbClr val="002060"/>
              </a:solidFill>
            </a:endParaRPr>
          </a:p>
          <a:p>
            <a:pPr marL="571500" indent="-457200" algn="just">
              <a:buFont typeface="+mj-lt"/>
              <a:buAutoNum type="alphaUcPeriod"/>
            </a:pPr>
            <a:r>
              <a:rPr lang="es-MX" sz="2400" b="1" dirty="0" smtClean="0">
                <a:solidFill>
                  <a:srgbClr val="002060"/>
                </a:solidFill>
              </a:rPr>
              <a:t>El </a:t>
            </a:r>
            <a:r>
              <a:rPr lang="es-MX" sz="2400" b="1" dirty="0">
                <a:solidFill>
                  <a:srgbClr val="002060"/>
                </a:solidFill>
              </a:rPr>
              <a:t>argumento a contrario como argumento productor</a:t>
            </a:r>
            <a:r>
              <a:rPr lang="es-MX" sz="2400" b="1" dirty="0"/>
              <a:t>:</a:t>
            </a:r>
            <a:r>
              <a:rPr lang="es-MX" sz="2400" dirty="0"/>
              <a:t> Es un argumento interpretativo (Si F1, entonces G). Pero puede emplearse para producir una nueva norma (Si F2, entonces no G) Por ejemplo la constitución establece «Los ciudadanos mexicanos tienen derecho a reunirse para fines políticos», la misma crea la norma de que los extranjeros no tienen ese </a:t>
            </a:r>
            <a:r>
              <a:rPr lang="es-MX" sz="2400" dirty="0" smtClean="0"/>
              <a:t>derecho</a:t>
            </a:r>
          </a:p>
          <a:p>
            <a:pPr marL="571500" indent="-457200" algn="just">
              <a:buFont typeface="+mj-lt"/>
              <a:buAutoNum type="alphaUcPeriod"/>
            </a:pPr>
            <a:endParaRPr lang="es-MX" sz="2000" dirty="0"/>
          </a:p>
          <a:p>
            <a:pPr marL="571500" indent="-457200" algn="just">
              <a:buFont typeface="+mj-lt"/>
              <a:buAutoNum type="alphaUcPeriod"/>
            </a:pPr>
            <a:endParaRPr lang="es-MX" sz="2000" dirty="0"/>
          </a:p>
          <a:p>
            <a:pPr marL="571500" indent="-457200" algn="just">
              <a:buFont typeface="+mj-lt"/>
              <a:buAutoNum type="alphaUcPeriod"/>
            </a:pPr>
            <a:r>
              <a:rPr lang="es-MX" sz="2400" b="1" dirty="0">
                <a:solidFill>
                  <a:srgbClr val="002060"/>
                </a:solidFill>
              </a:rPr>
              <a:t>Argumento a contrario y lagunas del derecho</a:t>
            </a:r>
            <a:r>
              <a:rPr lang="es-MX" sz="2400" dirty="0"/>
              <a:t>: P</a:t>
            </a:r>
            <a:r>
              <a:rPr lang="es-MX" sz="2400" dirty="0" smtClean="0"/>
              <a:t>uede colmar </a:t>
            </a:r>
            <a:r>
              <a:rPr lang="es-MX" sz="2400" dirty="0"/>
              <a:t>una laguna. Por ejemplo «la constitución dispone que los ciudadanos mexicanos tienen libertad de asociación». ¿Confiere ese derecho también a extranjeros y apátridas?</a:t>
            </a:r>
          </a:p>
          <a:p>
            <a:pPr marL="571500" indent="-457200" algn="just">
              <a:buFont typeface="+mj-lt"/>
              <a:buAutoNum type="alphaUcPeriod"/>
            </a:pP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4059340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2642165643"/>
              </p:ext>
            </p:extLst>
          </p:nvPr>
        </p:nvGraphicFramePr>
        <p:xfrm>
          <a:off x="179512" y="908720"/>
          <a:ext cx="8856984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10754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Interpretación correctora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1752600"/>
            <a:ext cx="8784976" cy="4844752"/>
          </a:xfrm>
        </p:spPr>
        <p:txBody>
          <a:bodyPr>
            <a:normAutofit/>
          </a:bodyPr>
          <a:lstStyle/>
          <a:p>
            <a:pPr marL="114300" indent="0" algn="just">
              <a:buNone/>
            </a:pPr>
            <a:endParaRPr lang="es-MX" dirty="0" smtClean="0"/>
          </a:p>
          <a:p>
            <a:pPr marL="114300" indent="0" algn="just">
              <a:buNone/>
            </a:pPr>
            <a:r>
              <a:rPr lang="es-MX" dirty="0"/>
              <a:t>A</a:t>
            </a:r>
            <a:r>
              <a:rPr lang="es-MX" dirty="0" smtClean="0"/>
              <a:t>rgumentos de oposición a la literal, como corrección de la voluntad legislativa en un texto mediante un significado distinto, más restringido o más amplio.</a:t>
            </a:r>
          </a:p>
          <a:p>
            <a:pPr marL="114300" indent="0" algn="just">
              <a:buNone/>
            </a:pPr>
            <a:endParaRPr lang="es-MX" dirty="0" smtClean="0"/>
          </a:p>
          <a:p>
            <a:pPr marL="114300" indent="0" algn="just">
              <a:buNone/>
            </a:pPr>
            <a:endParaRPr lang="es-MX" dirty="0"/>
          </a:p>
          <a:p>
            <a:pPr marL="571500" indent="-457200" algn="just">
              <a:buFont typeface="+mj-lt"/>
              <a:buAutoNum type="arabicPeriod"/>
            </a:pPr>
            <a:endParaRPr lang="es-MX" b="1" dirty="0" smtClean="0">
              <a:solidFill>
                <a:srgbClr val="002060"/>
              </a:solidFill>
            </a:endParaRPr>
          </a:p>
          <a:p>
            <a:pPr marL="571500" indent="-457200" algn="just">
              <a:buFont typeface="+mj-lt"/>
              <a:buAutoNum type="arabicPeriod"/>
            </a:pPr>
            <a:endParaRPr lang="es-MX" dirty="0" smtClean="0">
              <a:solidFill>
                <a:srgbClr val="002060"/>
              </a:solidFill>
            </a:endParaRPr>
          </a:p>
          <a:p>
            <a:pPr marL="114300" indent="0">
              <a:buNone/>
            </a:pPr>
            <a:endParaRPr lang="es-MX" dirty="0" smtClean="0"/>
          </a:p>
          <a:p>
            <a:pPr marL="114300" indent="0">
              <a:buNone/>
            </a:pPr>
            <a:endParaRPr lang="es-MX" dirty="0" smtClean="0"/>
          </a:p>
          <a:p>
            <a:pPr marL="114300" indent="0">
              <a:buNone/>
            </a:pPr>
            <a:endParaRPr lang="es-MX" dirty="0"/>
          </a:p>
        </p:txBody>
      </p:sp>
      <p:sp>
        <p:nvSpPr>
          <p:cNvPr id="4" name="3 Flecha derecha"/>
          <p:cNvSpPr/>
          <p:nvPr/>
        </p:nvSpPr>
        <p:spPr>
          <a:xfrm>
            <a:off x="971600" y="3717032"/>
            <a:ext cx="7776864" cy="13681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71500" indent="-457200" algn="just">
              <a:buFont typeface="+mj-lt"/>
              <a:buAutoNum type="arabicPeriod"/>
            </a:pPr>
            <a:r>
              <a:rPr lang="es-MX" sz="3200" b="1" dirty="0">
                <a:solidFill>
                  <a:srgbClr val="002060"/>
                </a:solidFill>
              </a:rPr>
              <a:t>Interpretación extensiva</a:t>
            </a:r>
          </a:p>
        </p:txBody>
      </p:sp>
      <p:sp>
        <p:nvSpPr>
          <p:cNvPr id="5" name="4 Flecha derecha"/>
          <p:cNvSpPr/>
          <p:nvPr/>
        </p:nvSpPr>
        <p:spPr>
          <a:xfrm>
            <a:off x="971600" y="5085184"/>
            <a:ext cx="7776864" cy="13681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71500" indent="-457200" algn="just">
              <a:buFont typeface="+mj-lt"/>
              <a:buAutoNum type="arabicPeriod"/>
            </a:pPr>
            <a:r>
              <a:rPr lang="es-MX" sz="3200" b="1" dirty="0">
                <a:solidFill>
                  <a:srgbClr val="002060"/>
                </a:solidFill>
              </a:rPr>
              <a:t>Interpretación restrictiva.</a:t>
            </a:r>
          </a:p>
        </p:txBody>
      </p:sp>
    </p:spTree>
    <p:extLst>
      <p:ext uri="{BB962C8B-B14F-4D97-AF65-F5344CB8AC3E}">
        <p14:creationId xmlns:p14="http://schemas.microsoft.com/office/powerpoint/2010/main" val="865675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179512" y="332656"/>
            <a:ext cx="8640960" cy="6369571"/>
          </a:xfrm>
        </p:spPr>
        <p:txBody>
          <a:bodyPr/>
          <a:lstStyle/>
          <a:p>
            <a:pPr marL="114300" indent="0" algn="just">
              <a:buNone/>
            </a:pPr>
            <a:r>
              <a:rPr lang="es-MX" dirty="0"/>
              <a:t>D</a:t>
            </a:r>
            <a:r>
              <a:rPr lang="es-MX" dirty="0" smtClean="0"/>
              <a:t>ebe </a:t>
            </a:r>
            <a:r>
              <a:rPr lang="es-MX" dirty="0"/>
              <a:t>sostenerse en argumentos </a:t>
            </a:r>
            <a:r>
              <a:rPr lang="es-MX" dirty="0" smtClean="0"/>
              <a:t>de </a:t>
            </a:r>
            <a:r>
              <a:rPr lang="es-MX" dirty="0"/>
              <a:t>tres tipos</a:t>
            </a:r>
            <a:r>
              <a:rPr lang="es-MX" dirty="0" smtClean="0"/>
              <a:t>:</a:t>
            </a:r>
          </a:p>
          <a:p>
            <a:pPr marL="114300" indent="0" algn="just">
              <a:buNone/>
            </a:pPr>
            <a:endParaRPr lang="es-MX" dirty="0"/>
          </a:p>
          <a:p>
            <a:pPr marL="571500" indent="-457200" algn="just">
              <a:buFont typeface="+mj-lt"/>
              <a:buAutoNum type="arabicPeriod"/>
            </a:pPr>
            <a:r>
              <a:rPr lang="es-MX" b="1" dirty="0">
                <a:solidFill>
                  <a:srgbClr val="002060"/>
                </a:solidFill>
              </a:rPr>
              <a:t>Argumento lógico, psicológico o teleológico</a:t>
            </a:r>
            <a:r>
              <a:rPr lang="es-MX" dirty="0">
                <a:solidFill>
                  <a:srgbClr val="002060"/>
                </a:solidFill>
              </a:rPr>
              <a:t>: </a:t>
            </a:r>
            <a:r>
              <a:rPr lang="es-MX" dirty="0"/>
              <a:t>Apela a la voluntad, intención u objetivos del legislador, por considerar que difieren del contenido del </a:t>
            </a:r>
            <a:r>
              <a:rPr lang="es-MX" dirty="0" smtClean="0"/>
              <a:t>texto.</a:t>
            </a:r>
          </a:p>
          <a:p>
            <a:pPr marL="571500" indent="-457200" algn="just">
              <a:buFont typeface="+mj-lt"/>
              <a:buAutoNum type="arabicPeriod"/>
            </a:pPr>
            <a:endParaRPr lang="es-MX" dirty="0" smtClean="0"/>
          </a:p>
          <a:p>
            <a:pPr marL="571500" indent="-457200" algn="just">
              <a:buFont typeface="+mj-lt"/>
              <a:buAutoNum type="arabicPeriod"/>
            </a:pPr>
            <a:r>
              <a:rPr lang="es-MX" b="1" dirty="0" smtClean="0">
                <a:solidFill>
                  <a:srgbClr val="002060"/>
                </a:solidFill>
              </a:rPr>
              <a:t>Argumento apagógico</a:t>
            </a:r>
            <a:r>
              <a:rPr lang="es-MX" dirty="0" smtClean="0"/>
              <a:t>: Apela a la supuesta razonabilidad del legislador, ya que lo contrario sería lo absurdo (que nadie propondría).</a:t>
            </a:r>
          </a:p>
          <a:p>
            <a:pPr marL="571500" indent="-457200" algn="just">
              <a:buFont typeface="+mj-lt"/>
              <a:buAutoNum type="arabicPeriod"/>
            </a:pPr>
            <a:endParaRPr lang="es-MX" dirty="0" smtClean="0"/>
          </a:p>
          <a:p>
            <a:pPr marL="571500" indent="-457200" algn="just">
              <a:buFont typeface="+mj-lt"/>
              <a:buAutoNum type="arabicPeriod"/>
            </a:pPr>
            <a:r>
              <a:rPr lang="es-MX" b="1" dirty="0" smtClean="0">
                <a:solidFill>
                  <a:srgbClr val="002060"/>
                </a:solidFill>
              </a:rPr>
              <a:t>Argumento naturalístico</a:t>
            </a:r>
            <a:r>
              <a:rPr lang="es-MX" dirty="0" smtClean="0"/>
              <a:t>: Apela a la naturaleza de las cosas</a:t>
            </a:r>
            <a:r>
              <a:rPr lang="es-MX" dirty="0"/>
              <a:t> </a:t>
            </a:r>
            <a:r>
              <a:rPr lang="es-MX" dirty="0" smtClean="0"/>
              <a:t>y circunstancias de hecho (sociales etc.) para desacreditar el significado literal de un documento normativo por no ajustarse a la realidad.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150975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1 CuadroTexto"/>
          <p:cNvSpPr txBox="1">
            <a:spLocks noChangeArrowheads="1"/>
          </p:cNvSpPr>
          <p:nvPr/>
        </p:nvSpPr>
        <p:spPr bwMode="auto">
          <a:xfrm>
            <a:off x="1691680" y="692696"/>
            <a:ext cx="528637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3600" dirty="0" smtClean="0">
                <a:solidFill>
                  <a:srgbClr val="0C3240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+mn-lt"/>
                <a:ea typeface="+mj-ea"/>
                <a:cs typeface="Arial" pitchFamily="34" charset="0"/>
              </a:rPr>
              <a:t>OBJETIVO</a:t>
            </a:r>
            <a:endParaRPr lang="es-MX" sz="3600" dirty="0">
              <a:solidFill>
                <a:srgbClr val="0C3240"/>
              </a:solidFill>
              <a:effectLst>
                <a:innerShdw blurRad="50800" dist="25400" dir="13500000">
                  <a:srgbClr val="000000">
                    <a:alpha val="70000"/>
                  </a:srgbClr>
                </a:innerShdw>
              </a:effectLst>
              <a:latin typeface="+mn-lt"/>
              <a:ea typeface="+mj-ea"/>
              <a:cs typeface="Arial" pitchFamily="34" charset="0"/>
            </a:endParaRPr>
          </a:p>
        </p:txBody>
      </p:sp>
      <p:sp>
        <p:nvSpPr>
          <p:cNvPr id="8196" name="4 CuadroTexto"/>
          <p:cNvSpPr txBox="1">
            <a:spLocks noChangeArrowheads="1"/>
          </p:cNvSpPr>
          <p:nvPr/>
        </p:nvSpPr>
        <p:spPr bwMode="auto">
          <a:xfrm>
            <a:off x="827088" y="2542252"/>
            <a:ext cx="7633344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v"/>
              <a:defRPr/>
            </a:pPr>
            <a:r>
              <a:rPr lang="es-MX" sz="2800" dirty="0">
                <a:latin typeface="Bookman Old Style" pitchFamily="18" charset="0"/>
              </a:rPr>
              <a:t>Analizar la interpretación y sus métodos, así como la integración de la norma para llevar a cabo su aplicación a los casos concretos.</a:t>
            </a:r>
          </a:p>
        </p:txBody>
      </p:sp>
    </p:spTree>
    <p:extLst>
      <p:ext uri="{BB962C8B-B14F-4D97-AF65-F5344CB8AC3E}">
        <p14:creationId xmlns:p14="http://schemas.microsoft.com/office/powerpoint/2010/main" val="472730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Interpretación extensiva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41176" y="1752600"/>
            <a:ext cx="8579296" cy="4916760"/>
          </a:xfrm>
        </p:spPr>
        <p:txBody>
          <a:bodyPr>
            <a:normAutofit fontScale="92500" lnSpcReduction="10000"/>
          </a:bodyPr>
          <a:lstStyle/>
          <a:p>
            <a:pPr marL="114300" indent="0" algn="just">
              <a:buNone/>
            </a:pPr>
            <a:r>
              <a:rPr lang="es-MX" dirty="0" smtClean="0"/>
              <a:t>Es el 1er tipo de interpretación correctora. No es norma nueva, sólo amplía el significado a  un determinado supuesto de hecho.</a:t>
            </a:r>
          </a:p>
          <a:p>
            <a:pPr marL="114300" indent="0" algn="just">
              <a:buNone/>
            </a:pPr>
            <a:endParaRPr lang="es-MX" dirty="0" smtClean="0"/>
          </a:p>
          <a:p>
            <a:pPr marL="114300" indent="0" algn="just">
              <a:buNone/>
            </a:pPr>
            <a:r>
              <a:rPr lang="es-MX" dirty="0" smtClean="0"/>
              <a:t>Los argumentos que sostienen la interpretación extensiva son dos:</a:t>
            </a:r>
          </a:p>
          <a:p>
            <a:pPr marL="114300" indent="0" algn="just">
              <a:buNone/>
            </a:pPr>
            <a:endParaRPr lang="es-MX" dirty="0" smtClean="0"/>
          </a:p>
          <a:p>
            <a:pPr marL="571500" indent="-457200" algn="just">
              <a:buAutoNum type="arabicPeriod"/>
            </a:pPr>
            <a:r>
              <a:rPr lang="es-MX" b="1" dirty="0" smtClean="0">
                <a:solidFill>
                  <a:srgbClr val="002060"/>
                </a:solidFill>
              </a:rPr>
              <a:t>El argumento </a:t>
            </a:r>
            <a:r>
              <a:rPr lang="es-MX" b="1" i="1" dirty="0" smtClean="0">
                <a:solidFill>
                  <a:srgbClr val="002060"/>
                </a:solidFill>
              </a:rPr>
              <a:t>a simili</a:t>
            </a:r>
            <a:r>
              <a:rPr lang="es-MX" b="1" dirty="0" smtClean="0">
                <a:solidFill>
                  <a:srgbClr val="002060"/>
                </a:solidFill>
              </a:rPr>
              <a:t> o analógico</a:t>
            </a:r>
            <a:r>
              <a:rPr lang="es-MX" dirty="0" smtClean="0"/>
              <a:t>: Es un argumento «productor». Se representa: la disposición </a:t>
            </a:r>
            <a:r>
              <a:rPr lang="es-MX" dirty="0" smtClean="0">
                <a:solidFill>
                  <a:srgbClr val="002060"/>
                </a:solidFill>
              </a:rPr>
              <a:t>D (Si F1, entonces G)</a:t>
            </a:r>
            <a:r>
              <a:rPr lang="es-MX" dirty="0" smtClean="0"/>
              <a:t>, el supuesto de hecho </a:t>
            </a:r>
            <a:r>
              <a:rPr lang="es-MX" dirty="0" smtClean="0">
                <a:solidFill>
                  <a:srgbClr val="002060"/>
                </a:solidFill>
              </a:rPr>
              <a:t>F2</a:t>
            </a:r>
            <a:r>
              <a:rPr lang="es-MX" dirty="0" smtClean="0"/>
              <a:t> se asemeja a </a:t>
            </a:r>
            <a:r>
              <a:rPr lang="es-MX" dirty="0" smtClean="0">
                <a:solidFill>
                  <a:srgbClr val="002060"/>
                </a:solidFill>
              </a:rPr>
              <a:t>F1</a:t>
            </a:r>
            <a:r>
              <a:rPr lang="es-MX" dirty="0" smtClean="0"/>
              <a:t>, por lo que </a:t>
            </a:r>
            <a:r>
              <a:rPr lang="es-MX" dirty="0" smtClean="0">
                <a:solidFill>
                  <a:srgbClr val="002060"/>
                </a:solidFill>
              </a:rPr>
              <a:t>(Si F2, entonces G)</a:t>
            </a:r>
            <a:r>
              <a:rPr lang="es-MX" dirty="0" smtClean="0"/>
              <a:t> Previa demostración que  F1 y F2 comparten un rasgo común. Por ejemplo para hacer extensiva a los hombres una norma que confiere un derecho de las mujeres.</a:t>
            </a:r>
          </a:p>
        </p:txBody>
      </p:sp>
    </p:spTree>
    <p:extLst>
      <p:ext uri="{BB962C8B-B14F-4D97-AF65-F5344CB8AC3E}">
        <p14:creationId xmlns:p14="http://schemas.microsoft.com/office/powerpoint/2010/main" val="1700151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144016" y="332656"/>
            <a:ext cx="8820472" cy="6264424"/>
          </a:xfrm>
        </p:spPr>
        <p:txBody>
          <a:bodyPr>
            <a:normAutofit/>
          </a:bodyPr>
          <a:lstStyle/>
          <a:p>
            <a:pPr marL="571500" indent="-457200" algn="just">
              <a:buAutoNum type="arabicPeriod" startAt="2"/>
            </a:pPr>
            <a:r>
              <a:rPr lang="es-MX" b="1" dirty="0" smtClean="0">
                <a:solidFill>
                  <a:srgbClr val="002060"/>
                </a:solidFill>
              </a:rPr>
              <a:t>El </a:t>
            </a:r>
            <a:r>
              <a:rPr lang="es-MX" b="1" dirty="0">
                <a:solidFill>
                  <a:srgbClr val="002060"/>
                </a:solidFill>
              </a:rPr>
              <a:t>argumento </a:t>
            </a:r>
            <a:r>
              <a:rPr lang="es-MX" b="1" i="1" dirty="0">
                <a:solidFill>
                  <a:srgbClr val="002060"/>
                </a:solidFill>
              </a:rPr>
              <a:t>a </a:t>
            </a:r>
            <a:r>
              <a:rPr lang="es-MX" b="1" i="1" dirty="0" smtClean="0">
                <a:solidFill>
                  <a:srgbClr val="002060"/>
                </a:solidFill>
              </a:rPr>
              <a:t>fortiori</a:t>
            </a:r>
            <a:r>
              <a:rPr lang="es-MX" b="1" dirty="0" smtClean="0">
                <a:solidFill>
                  <a:srgbClr val="002060"/>
                </a:solidFill>
              </a:rPr>
              <a:t>: </a:t>
            </a:r>
            <a:r>
              <a:rPr lang="es-MX" dirty="0" smtClean="0"/>
              <a:t>Es un argumento «producto». La disposición </a:t>
            </a:r>
            <a:r>
              <a:rPr lang="es-MX" dirty="0" smtClean="0">
                <a:solidFill>
                  <a:srgbClr val="002060"/>
                </a:solidFill>
              </a:rPr>
              <a:t>D (Si F1, entonces G)</a:t>
            </a:r>
            <a:r>
              <a:rPr lang="es-MX" dirty="0" smtClean="0"/>
              <a:t> la consecuencia </a:t>
            </a:r>
            <a:r>
              <a:rPr lang="es-MX" dirty="0" smtClean="0">
                <a:solidFill>
                  <a:srgbClr val="002060"/>
                </a:solidFill>
              </a:rPr>
              <a:t>G</a:t>
            </a:r>
            <a:r>
              <a:rPr lang="es-MX" dirty="0" smtClean="0"/>
              <a:t> se conecta al supuesto de hecho </a:t>
            </a:r>
            <a:r>
              <a:rPr lang="es-MX" dirty="0" smtClean="0">
                <a:solidFill>
                  <a:srgbClr val="002060"/>
                </a:solidFill>
              </a:rPr>
              <a:t>F1,</a:t>
            </a:r>
            <a:r>
              <a:rPr lang="es-MX" dirty="0" smtClean="0"/>
              <a:t> pero el supuesto de hecho </a:t>
            </a:r>
            <a:r>
              <a:rPr lang="es-MX" dirty="0" smtClean="0">
                <a:solidFill>
                  <a:srgbClr val="002060"/>
                </a:solidFill>
              </a:rPr>
              <a:t>F2</a:t>
            </a:r>
            <a:r>
              <a:rPr lang="es-MX" dirty="0" smtClean="0"/>
              <a:t> merece </a:t>
            </a:r>
            <a:r>
              <a:rPr lang="es-MX" i="1" dirty="0" smtClean="0"/>
              <a:t>con </a:t>
            </a:r>
            <a:r>
              <a:rPr lang="es-MX" b="1" i="1" dirty="0" smtClean="0">
                <a:solidFill>
                  <a:srgbClr val="002060"/>
                </a:solidFill>
              </a:rPr>
              <a:t>mayor razón</a:t>
            </a:r>
            <a:r>
              <a:rPr lang="es-MX" i="1" dirty="0" smtClean="0"/>
              <a:t> </a:t>
            </a:r>
            <a:r>
              <a:rPr lang="es-MX" dirty="0" smtClean="0"/>
              <a:t>la misma consecuencia jurídica.</a:t>
            </a:r>
          </a:p>
          <a:p>
            <a:pPr marL="571500" indent="-457200" algn="just">
              <a:buAutoNum type="arabicPeriod" startAt="2"/>
            </a:pPr>
            <a:endParaRPr lang="es-MX" sz="1000" dirty="0" smtClean="0"/>
          </a:p>
          <a:p>
            <a:pPr marL="114300" indent="0" algn="just">
              <a:buNone/>
            </a:pPr>
            <a:r>
              <a:rPr lang="es-MX" dirty="0" smtClean="0"/>
              <a:t>Existen dos variantes del argumento </a:t>
            </a:r>
            <a:r>
              <a:rPr lang="es-MX" i="1" dirty="0" smtClean="0"/>
              <a:t>a fortiori:</a:t>
            </a:r>
          </a:p>
          <a:p>
            <a:pPr marL="114300" indent="0" algn="just">
              <a:buNone/>
            </a:pPr>
            <a:endParaRPr lang="es-MX" sz="1200" dirty="0" smtClean="0"/>
          </a:p>
          <a:p>
            <a:pPr algn="just"/>
            <a:r>
              <a:rPr lang="es-MX" b="1" dirty="0" smtClean="0">
                <a:solidFill>
                  <a:srgbClr val="002060"/>
                </a:solidFill>
              </a:rPr>
              <a:t>Disposiciones que confieren derechos: </a:t>
            </a:r>
            <a:r>
              <a:rPr lang="es-MX" dirty="0" smtClean="0"/>
              <a:t>Asume un argumento </a:t>
            </a:r>
            <a:r>
              <a:rPr lang="es-MX" i="1" dirty="0" smtClean="0"/>
              <a:t>a </a:t>
            </a:r>
            <a:r>
              <a:rPr lang="es-MX" i="1" dirty="0" err="1" smtClean="0"/>
              <a:t>majori</a:t>
            </a:r>
            <a:r>
              <a:rPr lang="es-MX" i="1" dirty="0" smtClean="0"/>
              <a:t> ad </a:t>
            </a:r>
            <a:r>
              <a:rPr lang="es-MX" i="1" dirty="0" err="1" smtClean="0"/>
              <a:t>minus</a:t>
            </a:r>
            <a:r>
              <a:rPr lang="es-MX" dirty="0" smtClean="0"/>
              <a:t>. Por ejemplo si se permiten intereses del 20% «con mayor razón» del 10%.</a:t>
            </a:r>
          </a:p>
          <a:p>
            <a:pPr algn="just"/>
            <a:endParaRPr lang="es-MX" dirty="0" smtClean="0"/>
          </a:p>
          <a:p>
            <a:pPr algn="just"/>
            <a:r>
              <a:rPr lang="es-MX" b="1" dirty="0" smtClean="0">
                <a:solidFill>
                  <a:srgbClr val="002060"/>
                </a:solidFill>
              </a:rPr>
              <a:t>Disposiciones que confieren obligaciones</a:t>
            </a:r>
            <a:r>
              <a:rPr lang="es-MX" dirty="0" smtClean="0"/>
              <a:t>: Asume un argumento </a:t>
            </a:r>
            <a:r>
              <a:rPr lang="es-MX" i="1" dirty="0" smtClean="0"/>
              <a:t>a </a:t>
            </a:r>
            <a:r>
              <a:rPr lang="es-MX" i="1" dirty="0" err="1" smtClean="0"/>
              <a:t>minori</a:t>
            </a:r>
            <a:r>
              <a:rPr lang="es-MX" i="1" dirty="0" smtClean="0"/>
              <a:t> ad </a:t>
            </a:r>
            <a:r>
              <a:rPr lang="es-MX" i="1" dirty="0" err="1" smtClean="0"/>
              <a:t>majus</a:t>
            </a:r>
            <a:r>
              <a:rPr lang="es-MX" i="1" dirty="0"/>
              <a:t>.</a:t>
            </a:r>
            <a:r>
              <a:rPr lang="es-MX" dirty="0" smtClean="0"/>
              <a:t> Por ejemplo: Si en un condominio se prohíbe tener gatos «con mayor razón» perros, tigres, panteras.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22226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Interpretación restrictiva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85192" y="1700808"/>
            <a:ext cx="8363272" cy="4896544"/>
          </a:xfrm>
        </p:spPr>
        <p:txBody>
          <a:bodyPr>
            <a:normAutofit fontScale="92500"/>
          </a:bodyPr>
          <a:lstStyle/>
          <a:p>
            <a:pPr marL="114300" indent="0" algn="just">
              <a:buNone/>
            </a:pPr>
            <a:r>
              <a:rPr lang="es-MX" dirty="0" smtClean="0"/>
              <a:t>Es el 2º tipo de interpretación correctora. Restringe o circunscribe el significado de una disposición, excluyendo de su campo de aplicación algunos supuestos de hecho. Se hace uso de argumentos de</a:t>
            </a:r>
            <a:r>
              <a:rPr lang="es-MX" b="1" dirty="0" smtClean="0">
                <a:solidFill>
                  <a:srgbClr val="002060"/>
                </a:solidFill>
              </a:rPr>
              <a:t> «disociación».</a:t>
            </a:r>
          </a:p>
          <a:p>
            <a:pPr marL="114300" indent="0" algn="just">
              <a:buNone/>
            </a:pPr>
            <a:endParaRPr lang="es-MX" sz="1500" b="1" dirty="0" smtClean="0">
              <a:solidFill>
                <a:srgbClr val="002060"/>
              </a:solidFill>
            </a:endParaRPr>
          </a:p>
          <a:p>
            <a:pPr marL="114300" indent="0" algn="just">
              <a:buNone/>
            </a:pPr>
            <a:r>
              <a:rPr lang="es-MX" b="1" dirty="0" smtClean="0">
                <a:solidFill>
                  <a:srgbClr val="002060"/>
                </a:solidFill>
              </a:rPr>
              <a:t>Puede haber dos supuestos o razones:</a:t>
            </a:r>
          </a:p>
          <a:p>
            <a:pPr marL="114300" indent="0" algn="just">
              <a:buNone/>
            </a:pPr>
            <a:endParaRPr lang="es-MX" sz="1200" dirty="0" smtClean="0"/>
          </a:p>
          <a:p>
            <a:pPr marL="114300" indent="0" algn="just">
              <a:buNone/>
            </a:pPr>
            <a:r>
              <a:rPr lang="es-MX" dirty="0" smtClean="0"/>
              <a:t>1. El interprete trata de reconducir un supuesto de hecho al campo de aplicación de una norma distinta.</a:t>
            </a:r>
          </a:p>
          <a:p>
            <a:pPr marL="114300" indent="0" algn="just">
              <a:buNone/>
            </a:pPr>
            <a:endParaRPr lang="es-MX" dirty="0" smtClean="0"/>
          </a:p>
          <a:p>
            <a:pPr marL="114300" indent="0" algn="just">
              <a:buNone/>
            </a:pPr>
            <a:r>
              <a:rPr lang="es-MX" dirty="0" smtClean="0"/>
              <a:t>2. El interprete trata de excluir un supuesto de hecho del ámbito  de aplicación de la norma en cuestión, para no incurrir en antinomias, en virtud de que a ese supuesto se le puede aplicar otra norma con resultados incompatibles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82661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7504" y="408372"/>
            <a:ext cx="8838376" cy="1039427"/>
          </a:xfrm>
        </p:spPr>
        <p:txBody>
          <a:bodyPr>
            <a:normAutofit/>
          </a:bodyPr>
          <a:lstStyle/>
          <a:p>
            <a:r>
              <a:rPr lang="es-MX" sz="2800" b="1" dirty="0">
                <a:solidFill>
                  <a:srgbClr val="002060"/>
                </a:solidFill>
              </a:rPr>
              <a:t>Argumento de la disociación</a:t>
            </a:r>
            <a:r>
              <a:rPr lang="es-MX" sz="2800" dirty="0"/>
              <a:t> (Distinción):</a:t>
            </a: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3343319"/>
              </p:ext>
            </p:extLst>
          </p:nvPr>
        </p:nvGraphicFramePr>
        <p:xfrm>
          <a:off x="251520" y="1968624"/>
          <a:ext cx="8507288" cy="46287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03553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5192" y="408372"/>
            <a:ext cx="8507288" cy="1039427"/>
          </a:xfrm>
        </p:spPr>
        <p:txBody>
          <a:bodyPr>
            <a:normAutofit/>
          </a:bodyPr>
          <a:lstStyle/>
          <a:p>
            <a:r>
              <a:rPr lang="es-MX" sz="2400" dirty="0" smtClean="0"/>
              <a:t>Otras técnicas de interpretación correctora</a:t>
            </a:r>
            <a:endParaRPr lang="es-MX" sz="24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1700808"/>
            <a:ext cx="8507288" cy="4844752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es-MX" dirty="0" smtClean="0"/>
              <a:t>No son extensivas ni restrictivas, pero pueden justificar a cualquiera de las dos y son:</a:t>
            </a:r>
          </a:p>
          <a:p>
            <a:endParaRPr lang="es-MX" dirty="0" smtClean="0"/>
          </a:p>
          <a:p>
            <a:r>
              <a:rPr lang="es-MX" b="1" dirty="0" smtClean="0">
                <a:solidFill>
                  <a:srgbClr val="002060"/>
                </a:solidFill>
              </a:rPr>
              <a:t>Interpretación sistemática </a:t>
            </a:r>
          </a:p>
          <a:p>
            <a:r>
              <a:rPr lang="es-MX" b="1" dirty="0" smtClean="0">
                <a:solidFill>
                  <a:srgbClr val="002060"/>
                </a:solidFill>
              </a:rPr>
              <a:t>Interpretación </a:t>
            </a:r>
            <a:r>
              <a:rPr lang="es-MX" b="1" dirty="0" err="1" smtClean="0">
                <a:solidFill>
                  <a:srgbClr val="002060"/>
                </a:solidFill>
              </a:rPr>
              <a:t>adecuadora</a:t>
            </a:r>
            <a:endParaRPr lang="es-MX" b="1" dirty="0" smtClean="0">
              <a:solidFill>
                <a:srgbClr val="002060"/>
              </a:solidFill>
            </a:endParaRPr>
          </a:p>
          <a:p>
            <a:endParaRPr lang="es-MX" dirty="0"/>
          </a:p>
          <a:p>
            <a:pPr marL="114300" indent="0" algn="just">
              <a:buNone/>
            </a:pPr>
            <a:r>
              <a:rPr lang="es-MX" b="1" dirty="0">
                <a:solidFill>
                  <a:srgbClr val="002060"/>
                </a:solidFill>
              </a:rPr>
              <a:t>Interpretación </a:t>
            </a:r>
            <a:r>
              <a:rPr lang="es-MX" b="1" dirty="0" smtClean="0">
                <a:solidFill>
                  <a:srgbClr val="002060"/>
                </a:solidFill>
              </a:rPr>
              <a:t>sistemática:</a:t>
            </a:r>
            <a:r>
              <a:rPr lang="es-MX" dirty="0" smtClean="0">
                <a:solidFill>
                  <a:schemeClr val="tx1"/>
                </a:solidFill>
              </a:rPr>
              <a:t> </a:t>
            </a:r>
            <a:r>
              <a:rPr lang="es-MX" dirty="0">
                <a:solidFill>
                  <a:schemeClr val="tx1"/>
                </a:solidFill>
              </a:rPr>
              <a:t>D</a:t>
            </a:r>
            <a:r>
              <a:rPr lang="es-MX" dirty="0" smtClean="0">
                <a:solidFill>
                  <a:schemeClr val="tx1"/>
                </a:solidFill>
              </a:rPr>
              <a:t>educe el significado de una disposición de su colocación en el sistema o subsistema jurídico, es decir, en conjunto y no aislada de otras disposiciones de la misma o de otras leyes. </a:t>
            </a:r>
            <a:r>
              <a:rPr lang="es-MX" dirty="0" smtClean="0">
                <a:solidFill>
                  <a:srgbClr val="002060"/>
                </a:solidFill>
              </a:rPr>
              <a:t>«Por ejemplo la reparación del daño»</a:t>
            </a:r>
            <a:endParaRPr lang="es-MX" dirty="0">
              <a:solidFill>
                <a:srgbClr val="002060"/>
              </a:solidFill>
            </a:endParaRPr>
          </a:p>
          <a:p>
            <a:pPr marL="114300" indent="0">
              <a:buNone/>
            </a:pPr>
            <a:endParaRPr lang="es-MX" dirty="0" smtClean="0"/>
          </a:p>
          <a:p>
            <a:pPr marL="114300" indent="0">
              <a:buNone/>
            </a:pPr>
            <a:endParaRPr lang="es-MX" dirty="0"/>
          </a:p>
          <a:p>
            <a:pPr marL="11430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751753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b="1" dirty="0">
                <a:solidFill>
                  <a:srgbClr val="002060"/>
                </a:solidFill>
              </a:rPr>
              <a:t>Interpretación </a:t>
            </a:r>
            <a:r>
              <a:rPr lang="es-MX" b="1" dirty="0" err="1" smtClean="0">
                <a:solidFill>
                  <a:srgbClr val="002060"/>
                </a:solidFill>
              </a:rPr>
              <a:t>adecuadora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 algn="just">
              <a:buNone/>
            </a:pPr>
            <a:endParaRPr lang="es-MX" dirty="0" smtClean="0"/>
          </a:p>
          <a:p>
            <a:pPr marL="114300" indent="0" algn="just">
              <a:buNone/>
            </a:pPr>
            <a:endParaRPr lang="es-MX" dirty="0"/>
          </a:p>
        </p:txBody>
      </p:sp>
      <p:sp>
        <p:nvSpPr>
          <p:cNvPr id="4" name="3 Flecha derecha"/>
          <p:cNvSpPr/>
          <p:nvPr/>
        </p:nvSpPr>
        <p:spPr>
          <a:xfrm>
            <a:off x="467544" y="1772816"/>
            <a:ext cx="8676456" cy="49685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14300" indent="0" algn="just">
              <a:buNone/>
            </a:pPr>
            <a:r>
              <a:rPr lang="es-MX" sz="2400" dirty="0"/>
              <a:t>Es una importante forma de interpretación sistemática, en la que se </a:t>
            </a:r>
            <a:r>
              <a:rPr lang="es-MX" sz="2400" b="1" dirty="0">
                <a:solidFill>
                  <a:srgbClr val="002060"/>
                </a:solidFill>
              </a:rPr>
              <a:t>adapta</a:t>
            </a:r>
            <a:r>
              <a:rPr lang="es-MX" sz="2400" dirty="0"/>
              <a:t> el significado de una disposición al significado de otra disposición de rango superior o a algún principio general del derecho. </a:t>
            </a:r>
          </a:p>
        </p:txBody>
      </p:sp>
    </p:spTree>
    <p:extLst>
      <p:ext uri="{BB962C8B-B14F-4D97-AF65-F5344CB8AC3E}">
        <p14:creationId xmlns:p14="http://schemas.microsoft.com/office/powerpoint/2010/main" val="341610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Interpretación histórica e  interpretación evolutiva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72175249"/>
              </p:ext>
            </p:extLst>
          </p:nvPr>
        </p:nvGraphicFramePr>
        <p:xfrm>
          <a:off x="457200" y="1752600"/>
          <a:ext cx="8229600" cy="4373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72319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13184" y="408372"/>
            <a:ext cx="8507288" cy="1039427"/>
          </a:xfrm>
        </p:spPr>
        <p:txBody>
          <a:bodyPr>
            <a:normAutofit/>
          </a:bodyPr>
          <a:lstStyle/>
          <a:p>
            <a:r>
              <a:rPr lang="es-MX" sz="2800" b="1" dirty="0"/>
              <a:t>1.3.8. Interpretación </a:t>
            </a:r>
            <a:r>
              <a:rPr lang="es-MX" sz="2800" b="1" dirty="0" smtClean="0"/>
              <a:t>constitucional </a:t>
            </a:r>
            <a:br>
              <a:rPr lang="es-MX" sz="2800" b="1" dirty="0" smtClean="0"/>
            </a:br>
            <a:r>
              <a:rPr lang="es-MX" sz="1400" b="1" dirty="0" smtClean="0"/>
              <a:t>LA constitución puede contener principios, valores y reglas</a:t>
            </a:r>
            <a:endParaRPr lang="es-MX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1700808"/>
            <a:ext cx="8712968" cy="4896544"/>
          </a:xfrm>
        </p:spPr>
        <p:txBody>
          <a:bodyPr>
            <a:normAutofit fontScale="85000" lnSpcReduction="20000"/>
          </a:bodyPr>
          <a:lstStyle/>
          <a:p>
            <a:pPr marL="114300" indent="0" algn="just">
              <a:buNone/>
            </a:pPr>
            <a:r>
              <a:rPr lang="es-MX" b="1" dirty="0" smtClean="0"/>
              <a:t>a) </a:t>
            </a:r>
            <a:r>
              <a:rPr lang="es-MX" b="1" dirty="0" smtClean="0">
                <a:solidFill>
                  <a:srgbClr val="002060"/>
                </a:solidFill>
              </a:rPr>
              <a:t>Principios </a:t>
            </a:r>
            <a:r>
              <a:rPr lang="es-MX" b="1" dirty="0">
                <a:solidFill>
                  <a:srgbClr val="002060"/>
                </a:solidFill>
              </a:rPr>
              <a:t>generales del </a:t>
            </a:r>
            <a:r>
              <a:rPr lang="es-MX" b="1" dirty="0" smtClean="0">
                <a:solidFill>
                  <a:srgbClr val="002060"/>
                </a:solidFill>
              </a:rPr>
              <a:t>derecho: </a:t>
            </a:r>
          </a:p>
          <a:p>
            <a:pPr marL="114300" indent="0" algn="just">
              <a:buNone/>
            </a:pPr>
            <a:r>
              <a:rPr lang="es-MX" dirty="0" smtClean="0">
                <a:solidFill>
                  <a:schemeClr val="tx1"/>
                </a:solidFill>
              </a:rPr>
              <a:t>Medidas de optimización dirigidas al poder público para que realice algo en la mayor medida posible jurídica y fáctica.</a:t>
            </a:r>
            <a:r>
              <a:rPr lang="es-MX" dirty="0" smtClean="0"/>
              <a:t> </a:t>
            </a:r>
            <a:r>
              <a:rPr lang="es-MX" dirty="0"/>
              <a:t>Se aplican mediante la ponderación. </a:t>
            </a:r>
            <a:r>
              <a:rPr lang="es-MX" dirty="0" err="1"/>
              <a:t>Alexy</a:t>
            </a:r>
            <a:r>
              <a:rPr lang="es-MX" dirty="0"/>
              <a:t> citado en (Vallarta, 2014). </a:t>
            </a:r>
            <a:r>
              <a:rPr lang="es-MX" dirty="0" smtClean="0">
                <a:solidFill>
                  <a:schemeClr val="tx1"/>
                </a:solidFill>
              </a:rPr>
              <a:t>(Principio </a:t>
            </a:r>
            <a:r>
              <a:rPr lang="es-MX" i="1" dirty="0" smtClean="0">
                <a:solidFill>
                  <a:schemeClr val="tx1"/>
                </a:solidFill>
              </a:rPr>
              <a:t>Pro persona)</a:t>
            </a:r>
          </a:p>
          <a:p>
            <a:pPr marL="114300" indent="0">
              <a:buNone/>
            </a:pPr>
            <a:endParaRPr lang="es-MX" b="1" i="1" dirty="0">
              <a:solidFill>
                <a:srgbClr val="002060"/>
              </a:solidFill>
            </a:endParaRPr>
          </a:p>
          <a:p>
            <a:pPr marL="114300" indent="0">
              <a:buNone/>
            </a:pPr>
            <a:r>
              <a:rPr lang="es-MX" b="1" dirty="0"/>
              <a:t>b</a:t>
            </a:r>
            <a:r>
              <a:rPr lang="es-MX" b="1" dirty="0">
                <a:solidFill>
                  <a:srgbClr val="002060"/>
                </a:solidFill>
              </a:rPr>
              <a:t>) Distinción entre principios y valores</a:t>
            </a:r>
            <a:r>
              <a:rPr lang="es-MX" dirty="0">
                <a:solidFill>
                  <a:srgbClr val="002060"/>
                </a:solidFill>
              </a:rPr>
              <a:t>: </a:t>
            </a:r>
            <a:endParaRPr lang="es-MX" dirty="0" smtClean="0">
              <a:solidFill>
                <a:srgbClr val="002060"/>
              </a:solidFill>
            </a:endParaRPr>
          </a:p>
          <a:p>
            <a:pPr marL="114300" indent="0">
              <a:buNone/>
            </a:pPr>
            <a:endParaRPr lang="es-MX" b="1" dirty="0">
              <a:solidFill>
                <a:srgbClr val="002060"/>
              </a:solidFill>
            </a:endParaRPr>
          </a:p>
          <a:p>
            <a:pPr marL="114300" indent="0">
              <a:buNone/>
            </a:pPr>
            <a:r>
              <a:rPr lang="es-MX" b="1" dirty="0" smtClean="0">
                <a:solidFill>
                  <a:srgbClr val="002060"/>
                </a:solidFill>
              </a:rPr>
              <a:t>Los valores</a:t>
            </a:r>
            <a:r>
              <a:rPr lang="es-MX" dirty="0" smtClean="0"/>
              <a:t> son los fines que persigue la norma, son impredecibles (Variedad de opiniones políticas)</a:t>
            </a:r>
            <a:endParaRPr lang="es-MX" b="1" dirty="0"/>
          </a:p>
          <a:p>
            <a:pPr marL="114300" indent="0">
              <a:buNone/>
            </a:pPr>
            <a:r>
              <a:rPr lang="es-MX" dirty="0"/>
              <a:t> </a:t>
            </a:r>
          </a:p>
          <a:p>
            <a:pPr marL="114300" indent="0">
              <a:buNone/>
            </a:pPr>
            <a:r>
              <a:rPr lang="es-MX" b="1" dirty="0">
                <a:solidFill>
                  <a:srgbClr val="002060"/>
                </a:solidFill>
              </a:rPr>
              <a:t>c) Distinción entre reglas y </a:t>
            </a:r>
            <a:r>
              <a:rPr lang="es-MX" b="1" dirty="0" smtClean="0">
                <a:solidFill>
                  <a:srgbClr val="002060"/>
                </a:solidFill>
              </a:rPr>
              <a:t>principios</a:t>
            </a:r>
          </a:p>
          <a:p>
            <a:pPr marL="114300" indent="0">
              <a:buNone/>
            </a:pPr>
            <a:endParaRPr lang="es-MX" b="1" dirty="0" smtClean="0">
              <a:solidFill>
                <a:srgbClr val="002060"/>
              </a:solidFill>
            </a:endParaRPr>
          </a:p>
          <a:p>
            <a:pPr marL="114300" indent="0" algn="just">
              <a:buNone/>
            </a:pPr>
            <a:r>
              <a:rPr lang="es-MX" b="1" dirty="0" smtClean="0">
                <a:solidFill>
                  <a:srgbClr val="002060"/>
                </a:solidFill>
              </a:rPr>
              <a:t>Reglas: </a:t>
            </a:r>
            <a:r>
              <a:rPr lang="es-MX" dirty="0" smtClean="0">
                <a:solidFill>
                  <a:schemeClr val="tx1"/>
                </a:solidFill>
              </a:rPr>
              <a:t>Disposiciones específicas cuyo contenido típico es la determinación de supuestos de hecho y sus correspondientes consecuencias jurídicas.</a:t>
            </a:r>
          </a:p>
        </p:txBody>
      </p:sp>
    </p:spTree>
    <p:extLst>
      <p:ext uri="{BB962C8B-B14F-4D97-AF65-F5344CB8AC3E}">
        <p14:creationId xmlns:p14="http://schemas.microsoft.com/office/powerpoint/2010/main" val="3059007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179512" y="260648"/>
            <a:ext cx="8789600" cy="6480719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endParaRPr lang="es-MX" b="1" dirty="0" smtClean="0">
              <a:solidFill>
                <a:srgbClr val="002060"/>
              </a:solidFill>
            </a:endParaRPr>
          </a:p>
          <a:p>
            <a:pPr marL="114300" indent="0">
              <a:buNone/>
            </a:pPr>
            <a:endParaRPr lang="es-MX" dirty="0" smtClean="0">
              <a:solidFill>
                <a:schemeClr val="tx1"/>
              </a:solidFill>
            </a:endParaRPr>
          </a:p>
          <a:p>
            <a:pPr marL="114300" indent="0">
              <a:buNone/>
            </a:pPr>
            <a:endParaRPr lang="es-MX" dirty="0">
              <a:solidFill>
                <a:schemeClr val="tx1"/>
              </a:solidFill>
            </a:endParaRPr>
          </a:p>
          <a:p>
            <a:pPr marL="114300" indent="0">
              <a:buNone/>
            </a:pPr>
            <a:r>
              <a:rPr lang="es-MX" dirty="0" smtClean="0">
                <a:solidFill>
                  <a:schemeClr val="tx1"/>
                </a:solidFill>
              </a:rPr>
              <a:t>Principio de retroactividad, principio de legalidad, juicios del orden criminal y civil. </a:t>
            </a:r>
          </a:p>
          <a:p>
            <a:pPr marL="114300" indent="0">
              <a:buNone/>
            </a:pPr>
            <a:endParaRPr lang="es-MX" b="1" dirty="0">
              <a:solidFill>
                <a:srgbClr val="002060"/>
              </a:solidFill>
            </a:endParaRPr>
          </a:p>
          <a:p>
            <a:pPr marL="114300" indent="0">
              <a:buNone/>
            </a:pPr>
            <a:endParaRPr lang="es-MX" b="1" dirty="0">
              <a:solidFill>
                <a:srgbClr val="002060"/>
              </a:solidFill>
            </a:endParaRPr>
          </a:p>
          <a:p>
            <a:pPr marL="114300" indent="0" algn="just">
              <a:buNone/>
            </a:pPr>
            <a:endParaRPr lang="es-MX" dirty="0" smtClean="0">
              <a:solidFill>
                <a:schemeClr val="tx1"/>
              </a:solidFill>
            </a:endParaRPr>
          </a:p>
          <a:p>
            <a:pPr marL="114300" indent="0" algn="just">
              <a:buNone/>
            </a:pPr>
            <a:r>
              <a:rPr lang="es-MX" dirty="0" smtClean="0">
                <a:solidFill>
                  <a:schemeClr val="tx1"/>
                </a:solidFill>
              </a:rPr>
              <a:t>Principio de fundamentación y motivación de actos de autoridad, protección de datos personales, orden de aprehensión, flagrancia y detención civil, detenciones urgentes, arraigo, delincuencia organizada, detención 48 horas, orden de cateo, inviolabilidad e intervención de comunicaciones y de correspondencia, jueces de control, visitas domiciliarias 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4" name="3 Flecha derecha"/>
          <p:cNvSpPr/>
          <p:nvPr/>
        </p:nvSpPr>
        <p:spPr>
          <a:xfrm>
            <a:off x="179512" y="44624"/>
            <a:ext cx="8789600" cy="14401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14300" indent="0">
              <a:buNone/>
            </a:pPr>
            <a:r>
              <a:rPr lang="es-MX" sz="2400" dirty="0">
                <a:solidFill>
                  <a:srgbClr val="002060"/>
                </a:solidFill>
              </a:rPr>
              <a:t> </a:t>
            </a:r>
            <a:r>
              <a:rPr lang="es-MX" sz="2400" b="1" dirty="0">
                <a:solidFill>
                  <a:srgbClr val="002060"/>
                </a:solidFill>
              </a:rPr>
              <a:t>1.3.8.1. Artículo 14 de la Constitución Política de los Estados Unidos Mexicanos</a:t>
            </a:r>
          </a:p>
        </p:txBody>
      </p:sp>
      <p:sp>
        <p:nvSpPr>
          <p:cNvPr id="5" name="4 Flecha derecha"/>
          <p:cNvSpPr/>
          <p:nvPr/>
        </p:nvSpPr>
        <p:spPr>
          <a:xfrm>
            <a:off x="179512" y="2276872"/>
            <a:ext cx="8789600" cy="13681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14300" indent="0">
              <a:buNone/>
            </a:pPr>
            <a:r>
              <a:rPr lang="es-MX" sz="2400" b="1" dirty="0">
                <a:solidFill>
                  <a:srgbClr val="002060"/>
                </a:solidFill>
              </a:rPr>
              <a:t>1.3.8.2. Artículo 16 de la Constitución Política de los Estados Unidos Mexicanos</a:t>
            </a:r>
          </a:p>
        </p:txBody>
      </p:sp>
    </p:spTree>
    <p:extLst>
      <p:ext uri="{BB962C8B-B14F-4D97-AF65-F5344CB8AC3E}">
        <p14:creationId xmlns:p14="http://schemas.microsoft.com/office/powerpoint/2010/main" val="2091386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800" dirty="0" smtClean="0"/>
              <a:t>1.4 Interpretación </a:t>
            </a:r>
            <a:r>
              <a:rPr lang="es-MX" sz="2800" dirty="0"/>
              <a:t>e integración de la ley y las resoluciones judiciales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Surge para solucionar la omisión o falta de disposición aplicable= «laguna de la ley»</a:t>
            </a:r>
          </a:p>
          <a:p>
            <a:endParaRPr lang="es-MX" dirty="0" smtClean="0"/>
          </a:p>
          <a:p>
            <a:r>
              <a:rPr lang="es-MX" dirty="0" smtClean="0"/>
              <a:t>La Integración de la norma sigue a la aplicación y a la interpretación del derecho.</a:t>
            </a:r>
          </a:p>
          <a:p>
            <a:endParaRPr lang="es-MX" dirty="0"/>
          </a:p>
          <a:p>
            <a:endParaRPr lang="es-MX" dirty="0"/>
          </a:p>
        </p:txBody>
      </p:sp>
      <p:sp>
        <p:nvSpPr>
          <p:cNvPr id="4" name="3 Flecha derecha"/>
          <p:cNvSpPr/>
          <p:nvPr/>
        </p:nvSpPr>
        <p:spPr>
          <a:xfrm>
            <a:off x="107504" y="3933056"/>
            <a:ext cx="8928992" cy="24482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2800" b="1" dirty="0">
                <a:solidFill>
                  <a:srgbClr val="002060"/>
                </a:solidFill>
              </a:rPr>
              <a:t>APLICACIÓN-INTERPRETACIÓN-INTEGRACIÓN</a:t>
            </a:r>
          </a:p>
        </p:txBody>
      </p:sp>
    </p:spTree>
    <p:extLst>
      <p:ext uri="{BB962C8B-B14F-4D97-AF65-F5344CB8AC3E}">
        <p14:creationId xmlns:p14="http://schemas.microsoft.com/office/powerpoint/2010/main" val="2924880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408372"/>
            <a:ext cx="8610368" cy="1220428"/>
          </a:xfrm>
        </p:spPr>
        <p:txBody>
          <a:bodyPr>
            <a:normAutofit/>
          </a:bodyPr>
          <a:lstStyle/>
          <a:p>
            <a:r>
              <a:rPr lang="es-MX" sz="2400" b="1" dirty="0" smtClean="0">
                <a:solidFill>
                  <a:srgbClr val="002060"/>
                </a:solidFill>
              </a:rPr>
              <a:t>Fundamentación </a:t>
            </a:r>
            <a:r>
              <a:rPr lang="es-MX" sz="2400" b="1" dirty="0">
                <a:solidFill>
                  <a:srgbClr val="002060"/>
                </a:solidFill>
              </a:rPr>
              <a:t>epistemológica: </a:t>
            </a:r>
            <a:r>
              <a:rPr lang="es-MX" sz="2400" b="1" dirty="0" smtClean="0">
                <a:solidFill>
                  <a:srgbClr val="002060"/>
                </a:solidFill>
              </a:rPr>
              <a:t/>
            </a:r>
            <a:br>
              <a:rPr lang="es-MX" sz="2400" b="1" dirty="0" smtClean="0">
                <a:solidFill>
                  <a:srgbClr val="002060"/>
                </a:solidFill>
              </a:rPr>
            </a:br>
            <a:r>
              <a:rPr lang="es-MX" sz="2400" b="1" i="1" dirty="0" smtClean="0">
                <a:solidFill>
                  <a:srgbClr val="002060"/>
                </a:solidFill>
              </a:rPr>
              <a:t>Teoría </a:t>
            </a:r>
            <a:r>
              <a:rPr lang="es-MX" sz="2400" b="1" i="1" dirty="0">
                <a:solidFill>
                  <a:srgbClr val="002060"/>
                </a:solidFill>
              </a:rPr>
              <a:t>del conocimiento jurídico</a:t>
            </a:r>
            <a:r>
              <a:rPr lang="es-MX" sz="2400" b="1" i="1" dirty="0" smtClean="0">
                <a:solidFill>
                  <a:srgbClr val="002060"/>
                </a:solidFill>
              </a:rPr>
              <a:t>.</a:t>
            </a:r>
            <a:endParaRPr lang="es-MX" sz="2400" b="1" dirty="0">
              <a:solidFill>
                <a:srgbClr val="00206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7504" y="1628800"/>
            <a:ext cx="8856984" cy="4988768"/>
          </a:xfrm>
        </p:spPr>
        <p:txBody>
          <a:bodyPr>
            <a:noAutofit/>
          </a:bodyPr>
          <a:lstStyle/>
          <a:p>
            <a:pPr marL="114300" indent="0">
              <a:buNone/>
            </a:pPr>
            <a:r>
              <a:rPr lang="es-MX" sz="1800" b="1" i="1" dirty="0" smtClean="0"/>
              <a:t>Para poder interpretar textos  o fenómenos jurídicos, debemos conocer la fundamentación epistemológica:</a:t>
            </a:r>
          </a:p>
          <a:p>
            <a:pPr marL="114300" indent="0">
              <a:buNone/>
            </a:pPr>
            <a:endParaRPr lang="es-MX" sz="1800" b="1" i="1" dirty="0" smtClean="0"/>
          </a:p>
          <a:p>
            <a:pPr marL="114300" indent="0">
              <a:buNone/>
            </a:pPr>
            <a:endParaRPr lang="es-MX" sz="1800" i="1" dirty="0" smtClean="0"/>
          </a:p>
          <a:p>
            <a:pPr marL="114300" indent="0">
              <a:buNone/>
            </a:pPr>
            <a:r>
              <a:rPr lang="es-MX" sz="1800" b="1" i="1" dirty="0">
                <a:solidFill>
                  <a:srgbClr val="002060"/>
                </a:solidFill>
              </a:rPr>
              <a:t>*</a:t>
            </a:r>
            <a:r>
              <a:rPr lang="es-MX" sz="1800" b="1" i="1" dirty="0" smtClean="0">
                <a:solidFill>
                  <a:srgbClr val="002060"/>
                </a:solidFill>
              </a:rPr>
              <a:t>Perspectivismo jurídico</a:t>
            </a:r>
            <a:r>
              <a:rPr lang="es-MX" sz="1800" b="1" i="1" dirty="0" smtClean="0"/>
              <a:t>: G. </a:t>
            </a:r>
            <a:r>
              <a:rPr lang="es-MX" sz="1800" b="1" i="1" dirty="0" err="1" smtClean="0"/>
              <a:t>Radbruch</a:t>
            </a:r>
            <a:r>
              <a:rPr lang="es-MX" sz="1800" b="1" i="1" dirty="0" smtClean="0"/>
              <a:t>, </a:t>
            </a:r>
            <a:r>
              <a:rPr lang="es-MX" sz="1800" b="1" i="1" dirty="0" err="1" smtClean="0"/>
              <a:t>Goldsmith</a:t>
            </a:r>
            <a:r>
              <a:rPr lang="es-MX" sz="1800" b="1" i="1" dirty="0" smtClean="0"/>
              <a:t>, </a:t>
            </a:r>
            <a:r>
              <a:rPr lang="es-MX" sz="1800" b="1" i="1" dirty="0" err="1" smtClean="0"/>
              <a:t>Marhoffer</a:t>
            </a:r>
            <a:r>
              <a:rPr lang="es-MX" sz="1800" b="1" i="1" dirty="0" smtClean="0"/>
              <a:t>, A. </a:t>
            </a:r>
            <a:r>
              <a:rPr lang="es-MX" sz="1800" b="1" i="1" dirty="0" err="1" smtClean="0"/>
              <a:t>Kaufmann</a:t>
            </a:r>
            <a:r>
              <a:rPr lang="es-MX" sz="1800" b="1" i="1" dirty="0"/>
              <a:t>.</a:t>
            </a:r>
            <a:endParaRPr lang="es-MX" sz="1800" b="1" i="1" dirty="0" smtClean="0"/>
          </a:p>
          <a:p>
            <a:pPr marL="114300" indent="0">
              <a:buNone/>
            </a:pPr>
            <a:r>
              <a:rPr lang="es-MX" sz="1800" b="1" i="1" dirty="0" smtClean="0">
                <a:solidFill>
                  <a:srgbClr val="002060"/>
                </a:solidFill>
              </a:rPr>
              <a:t>*Teoría de los tres círculos: </a:t>
            </a:r>
            <a:r>
              <a:rPr lang="es-MX" sz="1800" b="1" i="1" dirty="0" smtClean="0"/>
              <a:t>Eduardo García Máynez.</a:t>
            </a:r>
          </a:p>
          <a:p>
            <a:pPr marL="114300" indent="0">
              <a:buNone/>
            </a:pPr>
            <a:r>
              <a:rPr lang="es-MX" sz="1800" b="1" i="1" dirty="0" smtClean="0">
                <a:solidFill>
                  <a:srgbClr val="002060"/>
                </a:solidFill>
              </a:rPr>
              <a:t>*Triplicidad del derecho</a:t>
            </a:r>
            <a:r>
              <a:rPr lang="es-MX" sz="1800" b="1" i="1" dirty="0" smtClean="0"/>
              <a:t>: Luis Recasens </a:t>
            </a:r>
            <a:r>
              <a:rPr lang="es-MX" sz="1800" b="1" i="1" dirty="0" err="1" smtClean="0"/>
              <a:t>Siches</a:t>
            </a:r>
            <a:r>
              <a:rPr lang="es-MX" sz="1800" b="1" i="1" dirty="0" smtClean="0"/>
              <a:t>. </a:t>
            </a:r>
          </a:p>
          <a:p>
            <a:pPr marL="114300" indent="0">
              <a:buNone/>
            </a:pPr>
            <a:r>
              <a:rPr lang="es-MX" sz="1800" b="1" i="1" dirty="0" smtClean="0">
                <a:solidFill>
                  <a:srgbClr val="002060"/>
                </a:solidFill>
              </a:rPr>
              <a:t>*Teoría tridimensional del derecho:</a:t>
            </a:r>
            <a:r>
              <a:rPr lang="es-MX" sz="1800" b="1" i="1" dirty="0" smtClean="0"/>
              <a:t> Miguel </a:t>
            </a:r>
            <a:r>
              <a:rPr lang="es-MX" sz="1800" b="1" i="1" dirty="0" err="1" smtClean="0"/>
              <a:t>Reale</a:t>
            </a:r>
            <a:r>
              <a:rPr lang="es-MX" sz="1800" b="1" i="1" dirty="0" smtClean="0"/>
              <a:t> y Manuel </a:t>
            </a:r>
            <a:r>
              <a:rPr lang="es-MX" sz="1800" b="1" i="1" dirty="0" err="1" smtClean="0"/>
              <a:t>Atienza</a:t>
            </a:r>
            <a:r>
              <a:rPr lang="es-MX" sz="1800" b="1" i="1" dirty="0" smtClean="0"/>
              <a:t>.</a:t>
            </a:r>
          </a:p>
          <a:p>
            <a:pPr marL="114300" indent="0">
              <a:buNone/>
            </a:pPr>
            <a:endParaRPr lang="es-MX" sz="1800" b="1" i="1" dirty="0" smtClean="0"/>
          </a:p>
          <a:p>
            <a:pPr marL="114300" indent="0">
              <a:buNone/>
            </a:pPr>
            <a:endParaRPr lang="es-MX" sz="1800" b="1" i="1" dirty="0" smtClean="0"/>
          </a:p>
          <a:p>
            <a:pPr marL="114300" indent="0">
              <a:buNone/>
            </a:pPr>
            <a:endParaRPr lang="es-MX" sz="1800" b="1" i="1" dirty="0" smtClean="0"/>
          </a:p>
          <a:p>
            <a:pPr marL="114300" indent="0">
              <a:buNone/>
            </a:pPr>
            <a:r>
              <a:rPr lang="es-MX" sz="1800" b="1" i="1" dirty="0" smtClean="0"/>
              <a:t>			Valor-</a:t>
            </a:r>
            <a:r>
              <a:rPr lang="es-MX" sz="1800" b="1" i="1" dirty="0" smtClean="0">
                <a:solidFill>
                  <a:srgbClr val="002060"/>
                </a:solidFill>
              </a:rPr>
              <a:t>Axiología</a:t>
            </a:r>
            <a:r>
              <a:rPr lang="es-MX" sz="1800" b="1" i="1" dirty="0" smtClean="0"/>
              <a:t>-</a:t>
            </a:r>
            <a:r>
              <a:rPr lang="es-MX" sz="1800" b="1" i="1" dirty="0" err="1" smtClean="0"/>
              <a:t>Ius</a:t>
            </a:r>
            <a:r>
              <a:rPr lang="es-MX" sz="1800" b="1" i="1" dirty="0" smtClean="0"/>
              <a:t> naturalismo-Justicia</a:t>
            </a:r>
            <a:endParaRPr lang="es-MX" sz="1800" b="1" i="1" dirty="0"/>
          </a:p>
          <a:p>
            <a:pPr marL="114300" indent="0">
              <a:buNone/>
            </a:pPr>
            <a:r>
              <a:rPr lang="es-MX" sz="1800" b="1" i="1" dirty="0" smtClean="0">
                <a:solidFill>
                  <a:srgbClr val="002060"/>
                </a:solidFill>
              </a:rPr>
              <a:t>Derecho</a:t>
            </a:r>
            <a:r>
              <a:rPr lang="es-MX" sz="1800" b="1" i="1" dirty="0" smtClean="0"/>
              <a:t>:		Norma-</a:t>
            </a:r>
            <a:r>
              <a:rPr lang="es-MX" sz="1800" b="1" i="1" dirty="0" smtClean="0">
                <a:solidFill>
                  <a:srgbClr val="002060"/>
                </a:solidFill>
              </a:rPr>
              <a:t>Lógica</a:t>
            </a:r>
            <a:r>
              <a:rPr lang="es-MX" sz="1800" b="1" i="1" dirty="0" smtClean="0"/>
              <a:t>-Positivismo jurídico-Validez</a:t>
            </a:r>
          </a:p>
          <a:p>
            <a:pPr marL="114300" indent="0">
              <a:buNone/>
            </a:pPr>
            <a:r>
              <a:rPr lang="es-MX" sz="1800" b="1" i="1" dirty="0" smtClean="0">
                <a:solidFill>
                  <a:srgbClr val="002060"/>
                </a:solidFill>
              </a:rPr>
              <a:t>3 Dimensiones</a:t>
            </a:r>
            <a:r>
              <a:rPr lang="es-MX" sz="1800" b="1" i="1" dirty="0" smtClean="0"/>
              <a:t>		Hecho-</a:t>
            </a:r>
            <a:r>
              <a:rPr lang="es-MX" sz="1800" b="1" i="1" dirty="0" smtClean="0">
                <a:solidFill>
                  <a:srgbClr val="002060"/>
                </a:solidFill>
              </a:rPr>
              <a:t>Ontología</a:t>
            </a:r>
            <a:r>
              <a:rPr lang="es-MX" sz="1800" b="1" i="1" dirty="0" smtClean="0"/>
              <a:t>-Realismo jurídico-Eficacia</a:t>
            </a:r>
          </a:p>
        </p:txBody>
      </p:sp>
      <p:sp>
        <p:nvSpPr>
          <p:cNvPr id="4" name="3 Abrir llave"/>
          <p:cNvSpPr/>
          <p:nvPr/>
        </p:nvSpPr>
        <p:spPr>
          <a:xfrm>
            <a:off x="2195736" y="5157192"/>
            <a:ext cx="576064" cy="1296144"/>
          </a:xfrm>
          <a:prstGeom prst="leftBrace">
            <a:avLst>
              <a:gd name="adj1" fmla="val 8333"/>
              <a:gd name="adj2" fmla="val 54704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50651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1.5 Procedimiento </a:t>
            </a:r>
            <a:r>
              <a:rPr lang="es-MX" dirty="0"/>
              <a:t>y reglas de </a:t>
            </a:r>
            <a:r>
              <a:rPr lang="es-MX" dirty="0" smtClean="0"/>
              <a:t>integración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53143837"/>
              </p:ext>
            </p:extLst>
          </p:nvPr>
        </p:nvGraphicFramePr>
        <p:xfrm>
          <a:off x="457200" y="1752600"/>
          <a:ext cx="8229600" cy="4373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20969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MX" sz="2400" dirty="0" smtClean="0"/>
              <a:t>1.6 aplicación del </a:t>
            </a:r>
            <a:r>
              <a:rPr lang="es-MX" sz="2400" dirty="0"/>
              <a:t>derecho en el conflicto de leyes en el tiempo y en el espacio</a:t>
            </a: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36130235"/>
              </p:ext>
            </p:extLst>
          </p:nvPr>
        </p:nvGraphicFramePr>
        <p:xfrm>
          <a:off x="457200" y="1752600"/>
          <a:ext cx="8229600" cy="4373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0891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1.7. Técnica jurídica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52601"/>
            <a:ext cx="8229600" cy="3044552"/>
          </a:xfrm>
        </p:spPr>
        <p:txBody>
          <a:bodyPr/>
          <a:lstStyle/>
          <a:p>
            <a:pPr marL="114300" indent="0">
              <a:buNone/>
            </a:pPr>
            <a:r>
              <a:rPr lang="es-MX" dirty="0" smtClean="0"/>
              <a:t>Conjunto de medios para crear una norma (formulación), así como para llevarla a la práctica (Aplicación) mismas que permiten la consecución de los fines del derecho.</a:t>
            </a:r>
          </a:p>
          <a:p>
            <a:pPr marL="114300" indent="0">
              <a:buNone/>
            </a:pPr>
            <a:endParaRPr lang="es-MX" dirty="0"/>
          </a:p>
          <a:p>
            <a:pPr marL="114300" indent="0">
              <a:buNone/>
            </a:pPr>
            <a:r>
              <a:rPr lang="es-MX" dirty="0" smtClean="0"/>
              <a:t>Las reglas que rigen la formulación y aplicación del derecho es la </a:t>
            </a:r>
            <a:r>
              <a:rPr lang="es-MX" b="1" dirty="0" smtClean="0">
                <a:solidFill>
                  <a:srgbClr val="002060"/>
                </a:solidFill>
              </a:rPr>
              <a:t>técnica jurídica</a:t>
            </a:r>
            <a:endParaRPr lang="es-MX" b="1" dirty="0">
              <a:solidFill>
                <a:srgbClr val="002060"/>
              </a:solidFill>
            </a:endParaRPr>
          </a:p>
        </p:txBody>
      </p:sp>
      <p:sp>
        <p:nvSpPr>
          <p:cNvPr id="5" name="4 Flecha derecha"/>
          <p:cNvSpPr/>
          <p:nvPr/>
        </p:nvSpPr>
        <p:spPr>
          <a:xfrm>
            <a:off x="971600" y="4797152"/>
            <a:ext cx="3528392" cy="16561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/>
              <a:t>Formulación</a:t>
            </a:r>
            <a:endParaRPr lang="es-MX" sz="3200" dirty="0"/>
          </a:p>
        </p:txBody>
      </p:sp>
      <p:sp>
        <p:nvSpPr>
          <p:cNvPr id="4" name="3 Flecha izquierda"/>
          <p:cNvSpPr/>
          <p:nvPr/>
        </p:nvSpPr>
        <p:spPr>
          <a:xfrm>
            <a:off x="4572000" y="4832960"/>
            <a:ext cx="3456384" cy="162037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/>
              <a:t>Aplicación</a:t>
            </a:r>
            <a:endParaRPr lang="es-MX" sz="3200" dirty="0"/>
          </a:p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6613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/>
              <a:t>1.8. La jurisprudencia</a:t>
            </a:r>
            <a:br>
              <a:rPr lang="es-MX" dirty="0"/>
            </a:br>
            <a:r>
              <a:rPr lang="es-MX" sz="2000" dirty="0">
                <a:solidFill>
                  <a:srgbClr val="002060"/>
                </a:solidFill>
              </a:rPr>
              <a:t>1.8.1. Concepto y clases de </a:t>
            </a:r>
            <a:r>
              <a:rPr lang="es-MX" sz="2000" dirty="0" smtClean="0">
                <a:solidFill>
                  <a:srgbClr val="002060"/>
                </a:solidFill>
              </a:rPr>
              <a:t>jurisprudencia</a:t>
            </a:r>
            <a:endParaRPr lang="es-MX" sz="2000" dirty="0">
              <a:solidFill>
                <a:srgbClr val="00206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1700808"/>
            <a:ext cx="8712968" cy="4968552"/>
          </a:xfrm>
        </p:spPr>
        <p:txBody>
          <a:bodyPr>
            <a:normAutofit fontScale="85000" lnSpcReduction="20000"/>
          </a:bodyPr>
          <a:lstStyle/>
          <a:p>
            <a:pPr marL="114300" indent="0">
              <a:buNone/>
            </a:pPr>
            <a:r>
              <a:rPr lang="es-MX" b="1" i="1" dirty="0" err="1" smtClean="0">
                <a:solidFill>
                  <a:srgbClr val="002060"/>
                </a:solidFill>
              </a:rPr>
              <a:t>Iuris+Prudentia</a:t>
            </a:r>
            <a:r>
              <a:rPr lang="es-MX" i="1" dirty="0" smtClean="0"/>
              <a:t>=</a:t>
            </a:r>
            <a:r>
              <a:rPr lang="es-MX" dirty="0" smtClean="0"/>
              <a:t>Decir el derecho</a:t>
            </a:r>
          </a:p>
          <a:p>
            <a:pPr marL="114300" indent="0">
              <a:buNone/>
            </a:pPr>
            <a:endParaRPr lang="es-MX" dirty="0" smtClean="0"/>
          </a:p>
          <a:p>
            <a:pPr marL="114300" indent="0">
              <a:buNone/>
            </a:pPr>
            <a:r>
              <a:rPr lang="es-MX" dirty="0" smtClean="0"/>
              <a:t>*</a:t>
            </a:r>
            <a:r>
              <a:rPr lang="es-MX" b="1" dirty="0" smtClean="0">
                <a:solidFill>
                  <a:srgbClr val="002060"/>
                </a:solidFill>
              </a:rPr>
              <a:t>Ulpiano</a:t>
            </a:r>
            <a:r>
              <a:rPr lang="es-MX" dirty="0" smtClean="0"/>
              <a:t>: La ciencia de lo justo y de lo injusto.</a:t>
            </a:r>
          </a:p>
          <a:p>
            <a:pPr marL="114300" indent="0">
              <a:buNone/>
            </a:pPr>
            <a:endParaRPr lang="es-MX" dirty="0" smtClean="0"/>
          </a:p>
          <a:p>
            <a:pPr marL="114300" indent="0">
              <a:buNone/>
            </a:pPr>
            <a:r>
              <a:rPr lang="es-MX" dirty="0" smtClean="0"/>
              <a:t>*</a:t>
            </a:r>
            <a:r>
              <a:rPr lang="es-MX" b="1" dirty="0" smtClean="0">
                <a:solidFill>
                  <a:srgbClr val="002060"/>
                </a:solidFill>
              </a:rPr>
              <a:t>García Máynez</a:t>
            </a:r>
            <a:r>
              <a:rPr lang="es-MX" dirty="0" smtClean="0"/>
              <a:t>: Conjunto de principios y doctrinas contenidas en las decisiones de los tribunales.</a:t>
            </a:r>
          </a:p>
          <a:p>
            <a:pPr marL="114300" indent="0">
              <a:buNone/>
            </a:pPr>
            <a:endParaRPr lang="es-MX" b="1" dirty="0" smtClean="0">
              <a:solidFill>
                <a:srgbClr val="002060"/>
              </a:solidFill>
            </a:endParaRPr>
          </a:p>
          <a:p>
            <a:pPr marL="114300" indent="0">
              <a:buNone/>
            </a:pPr>
            <a:r>
              <a:rPr lang="es-MX" dirty="0" smtClean="0"/>
              <a:t>*</a:t>
            </a:r>
            <a:r>
              <a:rPr lang="es-MX" b="1" i="1" dirty="0" smtClean="0">
                <a:solidFill>
                  <a:srgbClr val="002060"/>
                </a:solidFill>
              </a:rPr>
              <a:t>Prudencia</a:t>
            </a:r>
            <a:r>
              <a:rPr lang="es-MX" i="1" dirty="0" smtClean="0"/>
              <a:t>: </a:t>
            </a:r>
            <a:r>
              <a:rPr lang="es-MX" dirty="0" smtClean="0"/>
              <a:t>Junto con la justicia, la templanza y la fuerza, es una virtud de discernir lo que es bueno y útil, de lo que no lo es.</a:t>
            </a:r>
          </a:p>
          <a:p>
            <a:pPr marL="114300" indent="0">
              <a:buNone/>
            </a:pPr>
            <a:endParaRPr lang="es-MX" dirty="0"/>
          </a:p>
          <a:p>
            <a:pPr marL="114300" indent="0">
              <a:buNone/>
            </a:pPr>
            <a:r>
              <a:rPr lang="es-MX" dirty="0" smtClean="0"/>
              <a:t>*En el </a:t>
            </a:r>
            <a:r>
              <a:rPr lang="es-MX" b="1" dirty="0" err="1" smtClean="0">
                <a:solidFill>
                  <a:srgbClr val="002060"/>
                </a:solidFill>
              </a:rPr>
              <a:t>comon</a:t>
            </a:r>
            <a:r>
              <a:rPr lang="es-MX" b="1" dirty="0" smtClean="0">
                <a:solidFill>
                  <a:srgbClr val="002060"/>
                </a:solidFill>
              </a:rPr>
              <a:t> </a:t>
            </a:r>
            <a:r>
              <a:rPr lang="es-MX" b="1" dirty="0" err="1" smtClean="0">
                <a:solidFill>
                  <a:srgbClr val="002060"/>
                </a:solidFill>
              </a:rPr>
              <a:t>law</a:t>
            </a:r>
            <a:r>
              <a:rPr lang="es-MX" dirty="0" smtClean="0"/>
              <a:t>, la jurisprudencia es resultado de los precedentes</a:t>
            </a:r>
          </a:p>
          <a:p>
            <a:pPr marL="114300" indent="0">
              <a:buNone/>
            </a:pPr>
            <a:endParaRPr lang="es-MX" i="1" dirty="0" smtClean="0"/>
          </a:p>
          <a:p>
            <a:pPr marL="114300" indent="0">
              <a:buNone/>
            </a:pPr>
            <a:r>
              <a:rPr lang="es-MX" dirty="0" smtClean="0"/>
              <a:t>*En </a:t>
            </a:r>
            <a:r>
              <a:rPr lang="es-MX" b="1" dirty="0" smtClean="0">
                <a:solidFill>
                  <a:srgbClr val="002060"/>
                </a:solidFill>
              </a:rPr>
              <a:t>Alemania</a:t>
            </a:r>
            <a:r>
              <a:rPr lang="es-MX" dirty="0" smtClean="0"/>
              <a:t> no tiene relación con la praxis, es mas bien teoría y filosofía</a:t>
            </a:r>
          </a:p>
          <a:p>
            <a:pPr marL="114300" indent="0">
              <a:buNone/>
            </a:pPr>
            <a:endParaRPr lang="es-MX" dirty="0" smtClean="0"/>
          </a:p>
          <a:p>
            <a:pPr marL="114300" indent="0">
              <a:buNone/>
            </a:pPr>
            <a:r>
              <a:rPr lang="es-MX" dirty="0" smtClean="0"/>
              <a:t>*Es una </a:t>
            </a:r>
            <a:r>
              <a:rPr lang="es-MX" b="1" dirty="0" smtClean="0">
                <a:solidFill>
                  <a:srgbClr val="002060"/>
                </a:solidFill>
              </a:rPr>
              <a:t>fuente</a:t>
            </a:r>
            <a:r>
              <a:rPr lang="es-MX" dirty="0" smtClean="0"/>
              <a:t> del derecho</a:t>
            </a:r>
          </a:p>
        </p:txBody>
      </p:sp>
    </p:spTree>
    <p:extLst>
      <p:ext uri="{BB962C8B-B14F-4D97-AF65-F5344CB8AC3E}">
        <p14:creationId xmlns:p14="http://schemas.microsoft.com/office/powerpoint/2010/main" val="3861849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400" b="1" dirty="0">
                <a:solidFill>
                  <a:srgbClr val="002060"/>
                </a:solidFill>
              </a:rPr>
              <a:t>1.8.2. Función de la jurisprudencia </a:t>
            </a:r>
            <a:r>
              <a:rPr lang="es-MX" sz="2400" b="1" dirty="0" smtClean="0">
                <a:solidFill>
                  <a:srgbClr val="002060"/>
                </a:solidFill>
              </a:rPr>
              <a:t>técnica</a:t>
            </a:r>
            <a:endParaRPr lang="es-MX" sz="2400" b="1" dirty="0">
              <a:solidFill>
                <a:srgbClr val="00206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 algn="just">
              <a:buNone/>
            </a:pPr>
            <a:r>
              <a:rPr lang="es-MX" dirty="0" smtClean="0"/>
              <a:t>La jurisprudencia genera derechos y deberes con carácter vinculatorio, cual norma jurídica </a:t>
            </a:r>
          </a:p>
          <a:p>
            <a:pPr marL="114300" indent="0">
              <a:buNone/>
            </a:pPr>
            <a:endParaRPr lang="es-MX" dirty="0" smtClean="0"/>
          </a:p>
          <a:p>
            <a:pPr marL="114300" indent="0" algn="just">
              <a:buNone/>
            </a:pPr>
            <a:r>
              <a:rPr lang="es-MX" b="1" i="1" dirty="0" smtClean="0">
                <a:solidFill>
                  <a:srgbClr val="002060"/>
                </a:solidFill>
              </a:rPr>
              <a:t>Jurisprudencia legislativa</a:t>
            </a:r>
            <a:r>
              <a:rPr lang="es-MX" b="1" i="1" dirty="0" smtClean="0"/>
              <a:t>:</a:t>
            </a:r>
            <a:r>
              <a:rPr lang="es-MX" dirty="0" smtClean="0"/>
              <a:t> Se presenta como producto de la actividad de tribunales federales que se impone al juez y demás sujetos procesales, independientemente de  la solución del  litigio </a:t>
            </a:r>
            <a:r>
              <a:rPr lang="es-MX" b="1" i="1" dirty="0" smtClean="0"/>
              <a:t> </a:t>
            </a:r>
          </a:p>
          <a:p>
            <a:pPr marL="114300" indent="0" algn="just">
              <a:buNone/>
            </a:pPr>
            <a:endParaRPr lang="es-MX" b="1" i="1" dirty="0"/>
          </a:p>
          <a:p>
            <a:pPr marL="114300" indent="0" algn="just">
              <a:buNone/>
            </a:pPr>
            <a:r>
              <a:rPr lang="es-MX" b="1" i="1" dirty="0" smtClean="0">
                <a:solidFill>
                  <a:srgbClr val="002060"/>
                </a:solidFill>
              </a:rPr>
              <a:t>Va acompañada de motivación y disertación derivada de la dialéctica procesal</a:t>
            </a:r>
          </a:p>
          <a:p>
            <a:pPr marL="114300" indent="0">
              <a:buNone/>
            </a:pPr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21021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>
                <a:solidFill>
                  <a:srgbClr val="002060"/>
                </a:solidFill>
              </a:rPr>
              <a:t>1.8.3. La jurisprudencia en el sistema jurídico mexicano 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85192" y="1752600"/>
            <a:ext cx="8507288" cy="4844752"/>
          </a:xfrm>
        </p:spPr>
        <p:txBody>
          <a:bodyPr>
            <a:normAutofit lnSpcReduction="10000"/>
          </a:bodyPr>
          <a:lstStyle/>
          <a:p>
            <a:pPr marL="114300" indent="0">
              <a:buNone/>
            </a:pPr>
            <a:r>
              <a:rPr lang="es-MX" dirty="0" smtClean="0"/>
              <a:t>-Es la </a:t>
            </a:r>
            <a:r>
              <a:rPr lang="es-MX" b="1" dirty="0" smtClean="0">
                <a:solidFill>
                  <a:srgbClr val="002060"/>
                </a:solidFill>
              </a:rPr>
              <a:t>actividad</a:t>
            </a:r>
            <a:r>
              <a:rPr lang="es-MX" dirty="0" smtClean="0"/>
              <a:t> </a:t>
            </a:r>
            <a:r>
              <a:rPr lang="es-MX" b="1" dirty="0" smtClean="0">
                <a:solidFill>
                  <a:srgbClr val="002060"/>
                </a:solidFill>
              </a:rPr>
              <a:t>jurisdiccional</a:t>
            </a:r>
            <a:r>
              <a:rPr lang="es-MX" dirty="0" smtClean="0"/>
              <a:t> de interpretación de la ley que tienen determinados tribunales</a:t>
            </a:r>
          </a:p>
          <a:p>
            <a:pPr marL="114300" indent="0">
              <a:buNone/>
            </a:pPr>
            <a:endParaRPr lang="es-MX" dirty="0" smtClean="0"/>
          </a:p>
          <a:p>
            <a:pPr marL="114300" indent="0">
              <a:buNone/>
            </a:pPr>
            <a:r>
              <a:rPr lang="es-MX" dirty="0" smtClean="0"/>
              <a:t>-Es una </a:t>
            </a:r>
            <a:r>
              <a:rPr lang="es-MX" b="1" dirty="0" smtClean="0">
                <a:solidFill>
                  <a:srgbClr val="002060"/>
                </a:solidFill>
              </a:rPr>
              <a:t>fuente del derecho</a:t>
            </a:r>
            <a:r>
              <a:rPr lang="es-MX" dirty="0" smtClean="0"/>
              <a:t>, de interpretación, integración y creación de normas jurídicas</a:t>
            </a:r>
          </a:p>
          <a:p>
            <a:pPr marL="114300" indent="0">
              <a:buNone/>
            </a:pPr>
            <a:endParaRPr lang="es-MX" dirty="0"/>
          </a:p>
          <a:p>
            <a:pPr marL="114300" indent="0" algn="just">
              <a:buNone/>
            </a:pPr>
            <a:r>
              <a:rPr lang="es-MX" dirty="0" smtClean="0"/>
              <a:t>-</a:t>
            </a:r>
            <a:r>
              <a:rPr lang="es-MX" b="1" i="1" dirty="0" smtClean="0">
                <a:solidFill>
                  <a:srgbClr val="002060"/>
                </a:solidFill>
              </a:rPr>
              <a:t>Tesis</a:t>
            </a:r>
            <a:r>
              <a:rPr lang="es-MX" dirty="0" smtClean="0"/>
              <a:t>: Expresión por escrito en forma abstracta de un criterio jurídico establecido al resolver un caso concreto. </a:t>
            </a:r>
          </a:p>
          <a:p>
            <a:pPr marL="114300" indent="0" algn="just">
              <a:buNone/>
            </a:pPr>
            <a:endParaRPr lang="es-MX" dirty="0"/>
          </a:p>
          <a:p>
            <a:pPr marL="114300" indent="0" algn="just">
              <a:buNone/>
            </a:pPr>
            <a:r>
              <a:rPr lang="es-MX" dirty="0" smtClean="0"/>
              <a:t>-</a:t>
            </a:r>
            <a:r>
              <a:rPr lang="es-MX" b="1" i="1" dirty="0" smtClean="0">
                <a:solidFill>
                  <a:srgbClr val="002060"/>
                </a:solidFill>
              </a:rPr>
              <a:t>Jurisprudencias</a:t>
            </a:r>
            <a:r>
              <a:rPr lang="es-MX" i="1" dirty="0" smtClean="0"/>
              <a:t>: </a:t>
            </a:r>
            <a:r>
              <a:rPr lang="es-MX" dirty="0" smtClean="0"/>
              <a:t>Las tesis se convierten en jurisprudencia (reiteración, contradicción o sustitución).</a:t>
            </a:r>
          </a:p>
          <a:p>
            <a:pPr marL="11430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83136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1700808"/>
            <a:ext cx="8686800" cy="4844752"/>
          </a:xfrm>
        </p:spPr>
        <p:txBody>
          <a:bodyPr>
            <a:normAutofit fontScale="92500"/>
          </a:bodyPr>
          <a:lstStyle/>
          <a:p>
            <a:pPr marL="114300" indent="0">
              <a:buNone/>
            </a:pPr>
            <a:r>
              <a:rPr lang="es-MX" dirty="0"/>
              <a:t>-</a:t>
            </a:r>
            <a:r>
              <a:rPr lang="es-MX" b="1" dirty="0">
                <a:solidFill>
                  <a:srgbClr val="002060"/>
                </a:solidFill>
              </a:rPr>
              <a:t>Elementos</a:t>
            </a:r>
            <a:r>
              <a:rPr lang="es-MX" dirty="0"/>
              <a:t>: Rubro, texto y precedente</a:t>
            </a:r>
          </a:p>
          <a:p>
            <a:pPr marL="114300" indent="0">
              <a:buNone/>
            </a:pPr>
            <a:endParaRPr lang="es-MX" dirty="0"/>
          </a:p>
          <a:p>
            <a:pPr marL="114300" indent="0">
              <a:buNone/>
            </a:pPr>
            <a:r>
              <a:rPr lang="es-MX" dirty="0"/>
              <a:t>-</a:t>
            </a:r>
            <a:r>
              <a:rPr lang="es-MX" b="1" dirty="0">
                <a:solidFill>
                  <a:srgbClr val="002060"/>
                </a:solidFill>
              </a:rPr>
              <a:t>Finalidad</a:t>
            </a:r>
            <a:r>
              <a:rPr lang="es-MX" dirty="0"/>
              <a:t>: Unificar los criterios de interpretación de la norma</a:t>
            </a:r>
          </a:p>
          <a:p>
            <a:pPr marL="114300" indent="0">
              <a:buNone/>
            </a:pPr>
            <a:endParaRPr lang="es-MX" dirty="0"/>
          </a:p>
          <a:p>
            <a:pPr marL="114300" indent="0">
              <a:buNone/>
            </a:pPr>
            <a:r>
              <a:rPr lang="es-MX" dirty="0"/>
              <a:t>-</a:t>
            </a:r>
            <a:r>
              <a:rPr lang="es-MX" b="1" dirty="0">
                <a:solidFill>
                  <a:srgbClr val="002060"/>
                </a:solidFill>
              </a:rPr>
              <a:t>Creación</a:t>
            </a:r>
            <a:r>
              <a:rPr lang="es-MX" dirty="0" smtClean="0"/>
              <a:t>: Reiteración, contradicción y sustitución (Art. 94 CPEUM y 215 Ley de Amparo)</a:t>
            </a:r>
            <a:endParaRPr lang="es-MX" dirty="0"/>
          </a:p>
          <a:p>
            <a:pPr marL="114300" indent="0">
              <a:buNone/>
            </a:pPr>
            <a:endParaRPr lang="es-MX" dirty="0"/>
          </a:p>
          <a:p>
            <a:pPr marL="114300" indent="0">
              <a:buNone/>
            </a:pPr>
            <a:r>
              <a:rPr lang="es-MX" dirty="0"/>
              <a:t>-</a:t>
            </a:r>
            <a:r>
              <a:rPr lang="es-MX" b="1" dirty="0">
                <a:solidFill>
                  <a:srgbClr val="002060"/>
                </a:solidFill>
              </a:rPr>
              <a:t>Obligatoriedad</a:t>
            </a:r>
            <a:r>
              <a:rPr lang="es-MX" dirty="0"/>
              <a:t>: La jurisprudencia es obligatoria para todas las autoridades de inferior </a:t>
            </a:r>
            <a:r>
              <a:rPr lang="es-MX" dirty="0" smtClean="0"/>
              <a:t>grado del órgano que la emite, </a:t>
            </a:r>
            <a:r>
              <a:rPr lang="es-MX" dirty="0"/>
              <a:t>las tesis sólo son </a:t>
            </a:r>
            <a:r>
              <a:rPr lang="es-MX" dirty="0" smtClean="0"/>
              <a:t>orientadoras</a:t>
            </a:r>
          </a:p>
          <a:p>
            <a:pPr marL="114300" indent="0">
              <a:buNone/>
            </a:pPr>
            <a:endParaRPr lang="es-MX" dirty="0" smtClean="0"/>
          </a:p>
          <a:p>
            <a:pPr marL="114300" indent="0">
              <a:buNone/>
            </a:pPr>
            <a:r>
              <a:rPr lang="es-MX" dirty="0" smtClean="0"/>
              <a:t>-</a:t>
            </a:r>
            <a:r>
              <a:rPr lang="es-MX" b="1" dirty="0" smtClean="0">
                <a:solidFill>
                  <a:srgbClr val="002060"/>
                </a:solidFill>
              </a:rPr>
              <a:t>Épocas</a:t>
            </a:r>
            <a:r>
              <a:rPr lang="es-MX" dirty="0" smtClean="0"/>
              <a:t>: Temporalidad a la que pertenece la jurisprudencia</a:t>
            </a:r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76315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6128" y="445357"/>
            <a:ext cx="8260672" cy="1039427"/>
          </a:xfrm>
        </p:spPr>
        <p:txBody>
          <a:bodyPr/>
          <a:lstStyle/>
          <a:p>
            <a:r>
              <a:rPr lang="es-MX" dirty="0" smtClean="0"/>
              <a:t>Actividad de evaluación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 smtClean="0"/>
          </a:p>
          <a:p>
            <a:endParaRPr lang="es-MX" dirty="0"/>
          </a:p>
          <a:p>
            <a:pPr algn="just"/>
            <a:r>
              <a:rPr lang="es-MX" sz="3200" dirty="0" smtClean="0"/>
              <a:t>Buscar en la Ley de Amparo los criterios de creación de la jurisprudencia y realizar por escrito una descripción de ellos</a:t>
            </a:r>
            <a:endParaRPr lang="es-MX" sz="3200" dirty="0"/>
          </a:p>
        </p:txBody>
      </p:sp>
    </p:spTree>
    <p:extLst>
      <p:ext uri="{BB962C8B-B14F-4D97-AF65-F5344CB8AC3E}">
        <p14:creationId xmlns:p14="http://schemas.microsoft.com/office/powerpoint/2010/main" val="1532969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3200" dirty="0" smtClean="0">
                <a:solidFill>
                  <a:schemeClr val="bg1">
                    <a:lumMod val="50000"/>
                  </a:schemeClr>
                </a:solidFill>
              </a:rPr>
              <a:t>FUENTES DE INFORMACIÓN.</a:t>
            </a:r>
            <a:endParaRPr lang="es-MX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107504" y="1599056"/>
            <a:ext cx="8842248" cy="5070304"/>
          </a:xfrm>
        </p:spPr>
        <p:txBody>
          <a:bodyPr>
            <a:noAutofit/>
          </a:bodyPr>
          <a:lstStyle/>
          <a:p>
            <a:pPr marL="114300" indent="0">
              <a:buNone/>
            </a:pPr>
            <a:r>
              <a:rPr lang="es-ES" sz="1400" b="1" dirty="0" smtClean="0">
                <a:solidFill>
                  <a:schemeClr val="bg1">
                    <a:lumMod val="50000"/>
                  </a:schemeClr>
                </a:solidFill>
              </a:rPr>
              <a:t>A) Bibliográficas</a:t>
            </a:r>
            <a:endParaRPr lang="es-ES" sz="1400" b="1" dirty="0" smtClean="0"/>
          </a:p>
          <a:p>
            <a:endParaRPr lang="es-ES" sz="1400" dirty="0"/>
          </a:p>
          <a:p>
            <a:r>
              <a:rPr lang="es-MX" sz="1400" dirty="0" err="1">
                <a:solidFill>
                  <a:srgbClr val="002060"/>
                </a:solidFill>
              </a:rPr>
              <a:t>Guastini</a:t>
            </a:r>
            <a:r>
              <a:rPr lang="es-MX" sz="1400" dirty="0">
                <a:solidFill>
                  <a:srgbClr val="002060"/>
                </a:solidFill>
              </a:rPr>
              <a:t>, Ricardo [</a:t>
            </a:r>
            <a:r>
              <a:rPr lang="es-MX" sz="1400" dirty="0" err="1">
                <a:solidFill>
                  <a:srgbClr val="002060"/>
                </a:solidFill>
              </a:rPr>
              <a:t>tr</a:t>
            </a:r>
            <a:r>
              <a:rPr lang="es-MX" sz="1400" dirty="0">
                <a:solidFill>
                  <a:srgbClr val="002060"/>
                </a:solidFill>
              </a:rPr>
              <a:t>. marina gascón y miguel Carbonell]. (2014). </a:t>
            </a:r>
            <a:r>
              <a:rPr lang="es-MX" sz="1400" i="1" dirty="0">
                <a:solidFill>
                  <a:srgbClr val="002060"/>
                </a:solidFill>
              </a:rPr>
              <a:t>Estudios sobre la interpretación jurídica. </a:t>
            </a:r>
            <a:r>
              <a:rPr lang="es-MX" sz="1400" dirty="0">
                <a:solidFill>
                  <a:srgbClr val="002060"/>
                </a:solidFill>
              </a:rPr>
              <a:t>México, Ed. Porrúa, 3ª reimpresión.</a:t>
            </a:r>
          </a:p>
          <a:p>
            <a:endParaRPr lang="es-MX" sz="1400" dirty="0">
              <a:solidFill>
                <a:srgbClr val="002060"/>
              </a:solidFill>
            </a:endParaRPr>
          </a:p>
          <a:p>
            <a:r>
              <a:rPr lang="es-MX" sz="1400" dirty="0">
                <a:solidFill>
                  <a:srgbClr val="002060"/>
                </a:solidFill>
              </a:rPr>
              <a:t>Carbonell, Miguel (Coord.) (2014). </a:t>
            </a:r>
            <a:r>
              <a:rPr lang="es-MX" sz="1400" i="1" dirty="0">
                <a:solidFill>
                  <a:srgbClr val="002060"/>
                </a:solidFill>
              </a:rPr>
              <a:t>Argumentación Jurídica</a:t>
            </a:r>
            <a:r>
              <a:rPr lang="es-MX" sz="1400" dirty="0">
                <a:solidFill>
                  <a:srgbClr val="002060"/>
                </a:solidFill>
              </a:rPr>
              <a:t>, México, Ed. Porrúa, 4ª Ed.</a:t>
            </a:r>
          </a:p>
          <a:p>
            <a:endParaRPr lang="es-MX" sz="1400" dirty="0">
              <a:solidFill>
                <a:srgbClr val="002060"/>
              </a:solidFill>
            </a:endParaRPr>
          </a:p>
          <a:p>
            <a:r>
              <a:rPr lang="es-MX" sz="1400" dirty="0">
                <a:solidFill>
                  <a:srgbClr val="002060"/>
                </a:solidFill>
              </a:rPr>
              <a:t>Rojas </a:t>
            </a:r>
            <a:r>
              <a:rPr lang="es-MX" sz="1400" dirty="0" err="1">
                <a:solidFill>
                  <a:srgbClr val="002060"/>
                </a:solidFill>
              </a:rPr>
              <a:t>Amandi</a:t>
            </a:r>
            <a:r>
              <a:rPr lang="es-MX" sz="1400" dirty="0">
                <a:solidFill>
                  <a:srgbClr val="002060"/>
                </a:solidFill>
              </a:rPr>
              <a:t>, Víctor Manuel. (2011). </a:t>
            </a:r>
            <a:r>
              <a:rPr lang="es-MX" sz="1400" i="1" dirty="0">
                <a:solidFill>
                  <a:srgbClr val="002060"/>
                </a:solidFill>
              </a:rPr>
              <a:t>Argumentación Jurídica, </a:t>
            </a:r>
            <a:r>
              <a:rPr lang="es-MX" sz="1400" dirty="0">
                <a:solidFill>
                  <a:srgbClr val="002060"/>
                </a:solidFill>
              </a:rPr>
              <a:t>México,  Ed. Oxford.</a:t>
            </a:r>
          </a:p>
          <a:p>
            <a:endParaRPr lang="es-MX" sz="1400" dirty="0">
              <a:solidFill>
                <a:srgbClr val="002060"/>
              </a:solidFill>
            </a:endParaRPr>
          </a:p>
          <a:p>
            <a:r>
              <a:rPr lang="es-MX" sz="1400" dirty="0">
                <a:solidFill>
                  <a:srgbClr val="002060"/>
                </a:solidFill>
              </a:rPr>
              <a:t>Bravo Peralta, Virgilio e Islas Colín, Alfredo (Coord.). (2010). </a:t>
            </a:r>
            <a:r>
              <a:rPr lang="es-MX" sz="1400" i="1" dirty="0">
                <a:solidFill>
                  <a:srgbClr val="002060"/>
                </a:solidFill>
              </a:rPr>
              <a:t>Argumentación e Interpretación Jurídica</a:t>
            </a:r>
            <a:r>
              <a:rPr lang="es-MX" sz="1400" dirty="0">
                <a:solidFill>
                  <a:srgbClr val="002060"/>
                </a:solidFill>
              </a:rPr>
              <a:t>, México, Ed. Porrúa.</a:t>
            </a:r>
          </a:p>
          <a:p>
            <a:endParaRPr lang="es-MX" sz="1400" dirty="0">
              <a:solidFill>
                <a:srgbClr val="002060"/>
              </a:solidFill>
            </a:endParaRPr>
          </a:p>
          <a:p>
            <a:r>
              <a:rPr lang="es-MX" sz="1400" dirty="0">
                <a:solidFill>
                  <a:srgbClr val="002060"/>
                </a:solidFill>
              </a:rPr>
              <a:t>Hernández Franco, Juan Abelardo. (2011). </a:t>
            </a:r>
            <a:r>
              <a:rPr lang="es-MX" sz="1400" i="1" dirty="0">
                <a:solidFill>
                  <a:srgbClr val="002060"/>
                </a:solidFill>
              </a:rPr>
              <a:t>Argumentación Jurídica, </a:t>
            </a:r>
            <a:r>
              <a:rPr lang="es-MX" sz="1400" dirty="0">
                <a:solidFill>
                  <a:srgbClr val="002060"/>
                </a:solidFill>
              </a:rPr>
              <a:t>México,</a:t>
            </a:r>
            <a:r>
              <a:rPr lang="es-MX" sz="1400" i="1" dirty="0">
                <a:solidFill>
                  <a:srgbClr val="002060"/>
                </a:solidFill>
              </a:rPr>
              <a:t> </a:t>
            </a:r>
            <a:r>
              <a:rPr lang="es-MX" sz="1400" dirty="0">
                <a:solidFill>
                  <a:srgbClr val="002060"/>
                </a:solidFill>
              </a:rPr>
              <a:t>Ed. Oxford.</a:t>
            </a:r>
          </a:p>
          <a:p>
            <a:endParaRPr lang="es-MX" sz="1400" dirty="0">
              <a:solidFill>
                <a:srgbClr val="002060"/>
              </a:solidFill>
            </a:endParaRPr>
          </a:p>
          <a:p>
            <a:r>
              <a:rPr lang="es-MX" sz="1400" dirty="0">
                <a:solidFill>
                  <a:srgbClr val="002060"/>
                </a:solidFill>
              </a:rPr>
              <a:t>Vallarta Marrón, José Luis. (2014) </a:t>
            </a:r>
            <a:r>
              <a:rPr lang="es-MX" sz="1400" i="1" dirty="0">
                <a:solidFill>
                  <a:srgbClr val="002060"/>
                </a:solidFill>
              </a:rPr>
              <a:t>Argumentación Jurídica, </a:t>
            </a:r>
            <a:r>
              <a:rPr lang="es-MX" sz="1400" dirty="0">
                <a:solidFill>
                  <a:srgbClr val="002060"/>
                </a:solidFill>
              </a:rPr>
              <a:t>México,</a:t>
            </a:r>
            <a:r>
              <a:rPr lang="es-MX" sz="1400" i="1" dirty="0">
                <a:solidFill>
                  <a:srgbClr val="002060"/>
                </a:solidFill>
              </a:rPr>
              <a:t> </a:t>
            </a:r>
            <a:r>
              <a:rPr lang="es-MX" sz="1400" dirty="0">
                <a:solidFill>
                  <a:srgbClr val="002060"/>
                </a:solidFill>
              </a:rPr>
              <a:t>Ed. Porrúa, 2ª ed.</a:t>
            </a:r>
          </a:p>
          <a:p>
            <a:endParaRPr lang="es-MX" sz="1400" dirty="0">
              <a:solidFill>
                <a:srgbClr val="002060"/>
              </a:solidFill>
            </a:endParaRPr>
          </a:p>
          <a:p>
            <a:r>
              <a:rPr lang="es-MX" sz="1400" dirty="0" err="1">
                <a:solidFill>
                  <a:srgbClr val="002060"/>
                </a:solidFill>
              </a:rPr>
              <a:t>Ortíz</a:t>
            </a:r>
            <a:r>
              <a:rPr lang="es-MX" sz="1400" dirty="0">
                <a:solidFill>
                  <a:srgbClr val="002060"/>
                </a:solidFill>
              </a:rPr>
              <a:t> </a:t>
            </a:r>
            <a:r>
              <a:rPr lang="es-MX" sz="1400" dirty="0" err="1">
                <a:solidFill>
                  <a:srgbClr val="002060"/>
                </a:solidFill>
              </a:rPr>
              <a:t>Ortíz</a:t>
            </a:r>
            <a:r>
              <a:rPr lang="es-MX" sz="1400" dirty="0">
                <a:solidFill>
                  <a:srgbClr val="002060"/>
                </a:solidFill>
              </a:rPr>
              <a:t>, Serafín. (2014). </a:t>
            </a:r>
            <a:r>
              <a:rPr lang="es-MX" sz="1400" i="1" dirty="0">
                <a:solidFill>
                  <a:srgbClr val="002060"/>
                </a:solidFill>
              </a:rPr>
              <a:t>Fundamentos de la Teoría de la Argumentación Jurídica,</a:t>
            </a:r>
            <a:r>
              <a:rPr lang="es-MX" sz="1400" dirty="0">
                <a:solidFill>
                  <a:srgbClr val="002060"/>
                </a:solidFill>
              </a:rPr>
              <a:t> México, Ed. Porrúa. </a:t>
            </a:r>
          </a:p>
          <a:p>
            <a:endParaRPr lang="es-MX" sz="1400" dirty="0"/>
          </a:p>
        </p:txBody>
      </p:sp>
    </p:spTree>
    <p:extLst>
      <p:ext uri="{BB962C8B-B14F-4D97-AF65-F5344CB8AC3E}">
        <p14:creationId xmlns:p14="http://schemas.microsoft.com/office/powerpoint/2010/main" val="4028270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179512" y="260648"/>
            <a:ext cx="8640960" cy="6408440"/>
          </a:xfrm>
        </p:spPr>
        <p:txBody>
          <a:bodyPr>
            <a:normAutofit/>
          </a:bodyPr>
          <a:lstStyle/>
          <a:p>
            <a:pPr marL="114300" indent="0" algn="just">
              <a:buNone/>
            </a:pPr>
            <a:r>
              <a:rPr lang="es-MX" i="1" dirty="0" smtClean="0"/>
              <a:t>Hoy </a:t>
            </a:r>
            <a:r>
              <a:rPr lang="es-MX" i="1" dirty="0"/>
              <a:t>a los </a:t>
            </a:r>
            <a:r>
              <a:rPr lang="es-MX" b="1" i="1" dirty="0">
                <a:solidFill>
                  <a:srgbClr val="002060"/>
                </a:solidFill>
              </a:rPr>
              <a:t>positivistas</a:t>
            </a:r>
            <a:r>
              <a:rPr lang="es-MX" i="1" dirty="0"/>
              <a:t> se les ha denominado lógico analíticos,, a los </a:t>
            </a:r>
            <a:r>
              <a:rPr lang="es-MX" i="1" dirty="0" err="1"/>
              <a:t>ius</a:t>
            </a:r>
            <a:r>
              <a:rPr lang="es-MX" i="1" dirty="0"/>
              <a:t> </a:t>
            </a:r>
            <a:r>
              <a:rPr lang="es-MX" b="1" i="1" dirty="0">
                <a:solidFill>
                  <a:srgbClr val="002060"/>
                </a:solidFill>
              </a:rPr>
              <a:t>naturalistas</a:t>
            </a:r>
            <a:r>
              <a:rPr lang="es-MX" i="1" dirty="0"/>
              <a:t> se les denomina también hermenéuticos y al </a:t>
            </a:r>
            <a:r>
              <a:rPr lang="es-MX" b="1" i="1" dirty="0">
                <a:solidFill>
                  <a:srgbClr val="002060"/>
                </a:solidFill>
              </a:rPr>
              <a:t>realismo</a:t>
            </a:r>
            <a:r>
              <a:rPr lang="es-MX" i="1" dirty="0"/>
              <a:t> </a:t>
            </a:r>
            <a:r>
              <a:rPr lang="es-MX" b="1" i="1" dirty="0">
                <a:solidFill>
                  <a:srgbClr val="002060"/>
                </a:solidFill>
              </a:rPr>
              <a:t>jurídico</a:t>
            </a:r>
            <a:r>
              <a:rPr lang="es-MX" i="1" dirty="0"/>
              <a:t> se le denomina sociología del derecho.</a:t>
            </a:r>
          </a:p>
          <a:p>
            <a:pPr marL="114300" indent="0" algn="just">
              <a:buNone/>
            </a:pPr>
            <a:endParaRPr lang="es-MX" i="1" dirty="0"/>
          </a:p>
          <a:p>
            <a:pPr marL="114300" indent="0" algn="just">
              <a:buNone/>
            </a:pPr>
            <a:r>
              <a:rPr lang="es-MX" dirty="0"/>
              <a:t>He aquí  la importancia de </a:t>
            </a:r>
            <a:r>
              <a:rPr lang="es-MX" dirty="0" smtClean="0"/>
              <a:t>la interpretación y de la </a:t>
            </a:r>
            <a:r>
              <a:rPr lang="es-MX" dirty="0"/>
              <a:t>argumentación jurídica para dar  una coherente repuesta a estas interrogantes</a:t>
            </a:r>
          </a:p>
          <a:p>
            <a:pPr marL="114300" indent="0" algn="just">
              <a:buNone/>
            </a:pPr>
            <a:endParaRPr lang="es-MX" i="1" dirty="0" smtClean="0"/>
          </a:p>
          <a:p>
            <a:pPr marL="114300" indent="0" algn="just">
              <a:buNone/>
            </a:pPr>
            <a:endParaRPr lang="es-MX" i="1" dirty="0"/>
          </a:p>
          <a:p>
            <a:pPr marL="114300" indent="0" algn="just">
              <a:buNone/>
            </a:pPr>
            <a:r>
              <a:rPr lang="es-MX" sz="2800" b="1" i="1" dirty="0">
                <a:solidFill>
                  <a:srgbClr val="002060"/>
                </a:solidFill>
              </a:rPr>
              <a:t>¿El derecho se justifica o no?</a:t>
            </a:r>
          </a:p>
          <a:p>
            <a:pPr marL="114300" indent="0" algn="just">
              <a:buNone/>
            </a:pPr>
            <a:r>
              <a:rPr lang="es-MX" sz="2800" b="1" i="1" dirty="0">
                <a:solidFill>
                  <a:srgbClr val="002060"/>
                </a:solidFill>
              </a:rPr>
              <a:t>¿El derecho es válido o inválido</a:t>
            </a:r>
            <a:r>
              <a:rPr lang="es-MX" sz="2800" b="1" i="1" dirty="0" smtClean="0">
                <a:solidFill>
                  <a:srgbClr val="002060"/>
                </a:solidFill>
              </a:rPr>
              <a:t>?		</a:t>
            </a:r>
            <a:endParaRPr lang="es-MX" sz="2800" b="1" i="1" dirty="0">
              <a:solidFill>
                <a:srgbClr val="002060"/>
              </a:solidFill>
            </a:endParaRPr>
          </a:p>
          <a:p>
            <a:pPr marL="114300" indent="0" algn="just">
              <a:buNone/>
            </a:pPr>
            <a:r>
              <a:rPr lang="es-MX" sz="2800" b="1" i="1" dirty="0">
                <a:solidFill>
                  <a:srgbClr val="002060"/>
                </a:solidFill>
              </a:rPr>
              <a:t>¿El derecho es eficaz o ineficaz?</a:t>
            </a:r>
          </a:p>
          <a:p>
            <a:pPr marL="114300" indent="0" algn="just">
              <a:buNone/>
            </a:pPr>
            <a:r>
              <a:rPr lang="es-MX" i="1" dirty="0"/>
              <a:t> </a:t>
            </a:r>
          </a:p>
          <a:p>
            <a:pPr algn="just"/>
            <a:endParaRPr lang="es-MX" dirty="0"/>
          </a:p>
        </p:txBody>
      </p:sp>
      <p:sp>
        <p:nvSpPr>
          <p:cNvPr id="4" name="3 Rectángulo"/>
          <p:cNvSpPr/>
          <p:nvPr/>
        </p:nvSpPr>
        <p:spPr>
          <a:xfrm>
            <a:off x="7236296" y="4221088"/>
            <a:ext cx="1224136" cy="18002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6600" dirty="0" smtClean="0"/>
              <a:t>?</a:t>
            </a:r>
            <a:endParaRPr lang="es-MX" sz="16600" dirty="0"/>
          </a:p>
        </p:txBody>
      </p:sp>
    </p:spTree>
    <p:extLst>
      <p:ext uri="{BB962C8B-B14F-4D97-AF65-F5344CB8AC3E}">
        <p14:creationId xmlns:p14="http://schemas.microsoft.com/office/powerpoint/2010/main" val="422070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6128" y="332656"/>
            <a:ext cx="8260672" cy="1039427"/>
          </a:xfrm>
        </p:spPr>
        <p:txBody>
          <a:bodyPr>
            <a:noAutofit/>
          </a:bodyPr>
          <a:lstStyle/>
          <a:p>
            <a:pPr algn="l"/>
            <a:r>
              <a:rPr lang="es-MX" sz="3200" b="1" dirty="0" smtClean="0">
                <a:solidFill>
                  <a:srgbClr val="002060"/>
                </a:solidFill>
              </a:rPr>
              <a:t>1.1 CONCEPTO DE INTERPRETACIÓN</a:t>
            </a:r>
            <a:endParaRPr lang="es-ES" sz="3200" dirty="0">
              <a:solidFill>
                <a:srgbClr val="002060"/>
              </a:solidFill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2723729"/>
              </p:ext>
            </p:extLst>
          </p:nvPr>
        </p:nvGraphicFramePr>
        <p:xfrm>
          <a:off x="214282" y="1357298"/>
          <a:ext cx="8606190" cy="5286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408372"/>
            <a:ext cx="8686800" cy="1039427"/>
          </a:xfrm>
        </p:spPr>
        <p:txBody>
          <a:bodyPr>
            <a:normAutofit/>
          </a:bodyPr>
          <a:lstStyle/>
          <a:p>
            <a:r>
              <a:rPr lang="es-MX" sz="2800" b="1" dirty="0">
                <a:solidFill>
                  <a:srgbClr val="002060"/>
                </a:solidFill>
              </a:rPr>
              <a:t>Interpretación jurídica en </a:t>
            </a:r>
            <a:r>
              <a:rPr lang="es-MX" sz="2800" b="1" i="1" dirty="0">
                <a:solidFill>
                  <a:srgbClr val="002060"/>
                </a:solidFill>
              </a:rPr>
              <a:t>lato sensu</a:t>
            </a:r>
            <a:r>
              <a:rPr lang="es-MX" sz="2800" i="1" dirty="0"/>
              <a:t>:</a:t>
            </a:r>
            <a:endParaRPr lang="es-MX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2040632"/>
            <a:ext cx="8435280" cy="4700736"/>
          </a:xfrm>
        </p:spPr>
        <p:txBody>
          <a:bodyPr>
            <a:normAutofit/>
          </a:bodyPr>
          <a:lstStyle/>
          <a:p>
            <a:pPr marL="114300" indent="0" algn="just">
              <a:buNone/>
            </a:pPr>
            <a:endParaRPr lang="es-MX" sz="2900" i="1" dirty="0" smtClean="0"/>
          </a:p>
          <a:p>
            <a:pPr marL="114300" indent="0" algn="just">
              <a:buNone/>
            </a:pPr>
            <a:endParaRPr lang="es-MX" sz="2900" i="1" dirty="0"/>
          </a:p>
          <a:p>
            <a:pPr marL="114300" indent="0" algn="just">
              <a:buNone/>
            </a:pPr>
            <a:endParaRPr lang="es-MX" sz="2900" i="1" dirty="0" smtClean="0"/>
          </a:p>
          <a:p>
            <a:pPr marL="114300" indent="0" algn="just">
              <a:buNone/>
            </a:pPr>
            <a:endParaRPr lang="es-MX" sz="2900" i="1" dirty="0"/>
          </a:p>
          <a:p>
            <a:pPr marL="114300" indent="0" algn="just">
              <a:buNone/>
            </a:pPr>
            <a:endParaRPr lang="es-MX" sz="2900" i="1" dirty="0" smtClean="0"/>
          </a:p>
          <a:p>
            <a:pPr marL="114300" indent="0" algn="just">
              <a:buNone/>
            </a:pPr>
            <a:r>
              <a:rPr lang="es-MX" sz="2900" i="1" dirty="0" smtClean="0"/>
              <a:t>E</a:t>
            </a:r>
            <a:r>
              <a:rPr lang="es-MX" sz="2900" dirty="0" smtClean="0"/>
              <a:t>s </a:t>
            </a:r>
            <a:r>
              <a:rPr lang="es-MX" sz="2900" dirty="0"/>
              <a:t>la atribución de significado a una formulación normativa independientemente de dudas o controversias, de que sea un caso «fácil» o un caso «difícil».</a:t>
            </a:r>
          </a:p>
          <a:p>
            <a:pPr marL="114300" indent="0" algn="just">
              <a:buNone/>
            </a:pPr>
            <a:endParaRPr lang="es-MX" sz="29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812877"/>
            <a:ext cx="3264569" cy="2696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6830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oticario">
  <a:themeElements>
    <a:clrScheme name="Boticario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Boticario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oticari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51047</TotalTime>
  <Words>3920</Words>
  <Application>Microsoft Office PowerPoint</Application>
  <PresentationFormat>Presentación en pantalla (4:3)</PresentationFormat>
  <Paragraphs>499</Paragraphs>
  <Slides>68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68</vt:i4>
      </vt:variant>
    </vt:vector>
  </HeadingPairs>
  <TitlesOfParts>
    <vt:vector size="69" baseType="lpstr">
      <vt:lpstr>Boticario</vt:lpstr>
      <vt:lpstr>Presentación de PowerPoint</vt:lpstr>
      <vt:lpstr>Guion explicativo</vt:lpstr>
      <vt:lpstr>Contenido temático</vt:lpstr>
      <vt:lpstr>UNIDAD DE COMPETENCIA I</vt:lpstr>
      <vt:lpstr>Presentación de PowerPoint</vt:lpstr>
      <vt:lpstr>Fundamentación epistemológica:  Teoría del conocimiento jurídico.</vt:lpstr>
      <vt:lpstr>Presentación de PowerPoint</vt:lpstr>
      <vt:lpstr>1.1 CONCEPTO DE INTERPRETACIÓN</vt:lpstr>
      <vt:lpstr>Interpretación jurídica en lato sensu:</vt:lpstr>
      <vt:lpstr> Interpretación jurídica: Stricto sensu:</vt:lpstr>
      <vt:lpstr>Presentación de PowerPoint</vt:lpstr>
      <vt:lpstr>Presentación de PowerPoint</vt:lpstr>
      <vt:lpstr>Objeto de la interpretación jurídica:</vt:lpstr>
      <vt:lpstr>Presentación de PowerPoint</vt:lpstr>
      <vt:lpstr>Actividad para participación</vt:lpstr>
      <vt:lpstr>1.1.1 ¿Por qué interpretar el derecho?</vt:lpstr>
      <vt:lpstr>¿Cómo interpretar?</vt:lpstr>
      <vt:lpstr>1.1.2 Concepto general del propósito  de la interpretación jurídica</vt:lpstr>
      <vt:lpstr>1.1.3 Diferencias entre la interpretación y aplicación del derecho</vt:lpstr>
      <vt:lpstr>1.1.3 Diferencias entre la interpretación y aplicación del derecho</vt:lpstr>
      <vt:lpstr>Actividad de participación </vt:lpstr>
      <vt:lpstr>1.2 Características de la hermenéutica y semiótica jurídica</vt:lpstr>
      <vt:lpstr>En la hermenéutica</vt:lpstr>
      <vt:lpstr>Presentación de PowerPoint</vt:lpstr>
      <vt:lpstr>Presentación de PowerPoint</vt:lpstr>
      <vt:lpstr>Presentación de PowerPoint</vt:lpstr>
      <vt:lpstr>Escuelas de la interpretación jurídica</vt:lpstr>
      <vt:lpstr>1.2.1 Escuela exegética</vt:lpstr>
      <vt:lpstr>1.2.2 Escuela sistemática</vt:lpstr>
      <vt:lpstr>1.2.3 Escuela sociológica</vt:lpstr>
      <vt:lpstr>Teorías de la interpretación jurídica</vt:lpstr>
      <vt:lpstr>Teorías de la interpretación jurídica</vt:lpstr>
      <vt:lpstr>Teoría cognitiva o formalística</vt:lpstr>
      <vt:lpstr>Teoría escéptica</vt:lpstr>
      <vt:lpstr>Teoría intermedia</vt:lpstr>
      <vt:lpstr>Actividad para participación</vt:lpstr>
      <vt:lpstr>1.3 Clases de interpretación jurídica </vt:lpstr>
      <vt:lpstr>Presentación de PowerPoint</vt:lpstr>
      <vt:lpstr>Además:</vt:lpstr>
      <vt:lpstr>Métodos y Técnicas de interpretación jurídica </vt:lpstr>
      <vt:lpstr>Métodos de interpretación</vt:lpstr>
      <vt:lpstr>Presentación de PowerPoint</vt:lpstr>
      <vt:lpstr>Técnicas interpretativas</vt:lpstr>
      <vt:lpstr>La interpretación literal o declarativa</vt:lpstr>
      <vt:lpstr>Presentación de PowerPoint</vt:lpstr>
      <vt:lpstr>Presentación de PowerPoint</vt:lpstr>
      <vt:lpstr>Presentación de PowerPoint</vt:lpstr>
      <vt:lpstr>Interpretación correctora</vt:lpstr>
      <vt:lpstr>Presentación de PowerPoint</vt:lpstr>
      <vt:lpstr>Interpretación extensiva</vt:lpstr>
      <vt:lpstr>Presentación de PowerPoint</vt:lpstr>
      <vt:lpstr>Interpretación restrictiva</vt:lpstr>
      <vt:lpstr>Argumento de la disociación (Distinción):</vt:lpstr>
      <vt:lpstr>Otras técnicas de interpretación correctora</vt:lpstr>
      <vt:lpstr>Interpretación adecuadora</vt:lpstr>
      <vt:lpstr>Interpretación histórica e  interpretación evolutiva</vt:lpstr>
      <vt:lpstr>1.3.8. Interpretación constitucional  LA constitución puede contener principios, valores y reglas</vt:lpstr>
      <vt:lpstr>Presentación de PowerPoint</vt:lpstr>
      <vt:lpstr>1.4 Interpretación e integración de la ley y las resoluciones judiciales</vt:lpstr>
      <vt:lpstr>1.5 Procedimiento y reglas de integración</vt:lpstr>
      <vt:lpstr>1.6 aplicación del derecho en el conflicto de leyes en el tiempo y en el espacio</vt:lpstr>
      <vt:lpstr>1.7. Técnica jurídica</vt:lpstr>
      <vt:lpstr>1.8. La jurisprudencia 1.8.1. Concepto y clases de jurisprudencia</vt:lpstr>
      <vt:lpstr>1.8.2. Función de la jurisprudencia técnica</vt:lpstr>
      <vt:lpstr>1.8.3. La jurisprudencia en el sistema jurídico mexicano </vt:lpstr>
      <vt:lpstr>Presentación de PowerPoint</vt:lpstr>
      <vt:lpstr>Actividad de evaluación</vt:lpstr>
      <vt:lpstr>FUENTES DE INFORMACIÓN.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jjjj</dc:title>
  <dc:creator>ROY</dc:creator>
  <cp:lastModifiedBy>amaury</cp:lastModifiedBy>
  <cp:revision>433</cp:revision>
  <dcterms:created xsi:type="dcterms:W3CDTF">2012-02-03T06:15:29Z</dcterms:created>
  <dcterms:modified xsi:type="dcterms:W3CDTF">2016-10-13T02:29:02Z</dcterms:modified>
</cp:coreProperties>
</file>