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340" r:id="rId2"/>
    <p:sldId id="276" r:id="rId3"/>
    <p:sldId id="335" r:id="rId4"/>
    <p:sldId id="346" r:id="rId5"/>
    <p:sldId id="341" r:id="rId6"/>
    <p:sldId id="349" r:id="rId7"/>
    <p:sldId id="347" r:id="rId8"/>
    <p:sldId id="348" r:id="rId9"/>
    <p:sldId id="342" r:id="rId10"/>
    <p:sldId id="343" r:id="rId11"/>
    <p:sldId id="344" r:id="rId12"/>
    <p:sldId id="345" r:id="rId13"/>
    <p:sldId id="350" r:id="rId14"/>
    <p:sldId id="351" r:id="rId15"/>
    <p:sldId id="377" r:id="rId16"/>
    <p:sldId id="352" r:id="rId17"/>
    <p:sldId id="353" r:id="rId18"/>
    <p:sldId id="354" r:id="rId19"/>
    <p:sldId id="355" r:id="rId20"/>
    <p:sldId id="356" r:id="rId21"/>
    <p:sldId id="357" r:id="rId22"/>
    <p:sldId id="358" r:id="rId23"/>
    <p:sldId id="359" r:id="rId24"/>
    <p:sldId id="360" r:id="rId25"/>
    <p:sldId id="361" r:id="rId26"/>
    <p:sldId id="362" r:id="rId27"/>
    <p:sldId id="364" r:id="rId28"/>
    <p:sldId id="365" r:id="rId29"/>
    <p:sldId id="366" r:id="rId30"/>
    <p:sldId id="367" r:id="rId31"/>
    <p:sldId id="368" r:id="rId32"/>
    <p:sldId id="369" r:id="rId33"/>
    <p:sldId id="370" r:id="rId34"/>
    <p:sldId id="371" r:id="rId35"/>
    <p:sldId id="372" r:id="rId36"/>
    <p:sldId id="373" r:id="rId37"/>
    <p:sldId id="381" r:id="rId38"/>
    <p:sldId id="380" r:id="rId39"/>
    <p:sldId id="382" r:id="rId40"/>
    <p:sldId id="379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FF00"/>
    <a:srgbClr val="E8E8E8"/>
    <a:srgbClr val="B2B2B2"/>
    <a:srgbClr val="EAEAEA"/>
    <a:srgbClr val="99CC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5" autoAdjust="0"/>
    <p:restoredTop sz="94667" autoAdjust="0"/>
  </p:normalViewPr>
  <p:slideViewPr>
    <p:cSldViewPr>
      <p:cViewPr varScale="1">
        <p:scale>
          <a:sx n="66" d="100"/>
          <a:sy n="66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FD2EC9-7FD3-41DD-9402-D54A10284FE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1FE4D-D733-49FE-844C-7EAB08A542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321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B43C56-B424-4AA1-A7B9-4D37080197CD}" type="slidenum">
              <a:rPr lang="es-MX" altLang="es-MX" smtClean="0"/>
              <a:pPr eaLnBrk="1" hangingPunct="1">
                <a:spcBef>
                  <a:spcPct val="0"/>
                </a:spcBef>
              </a:pPr>
              <a:t>4</a:t>
            </a:fld>
            <a:endParaRPr lang="es-MX" altLang="es-MX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7988" cy="4033837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altLang="es-MX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023719D-E71C-40E0-A9ED-2B30514F41FC}" type="slidenum">
              <a:rPr lang="es-MX" altLang="es-MX" smtClean="0"/>
              <a:pPr eaLnBrk="1" hangingPunct="1">
                <a:spcBef>
                  <a:spcPct val="0"/>
                </a:spcBef>
              </a:pPr>
              <a:t>20</a:t>
            </a:fld>
            <a:endParaRPr lang="es-MX" altLang="es-MX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7988" cy="4033837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altLang="es-MX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159A387-45C6-4E40-8FC6-22943D769851}" type="slidenum">
              <a:rPr lang="es-MX" altLang="es-MX" smtClean="0"/>
              <a:pPr eaLnBrk="1" hangingPunct="1">
                <a:spcBef>
                  <a:spcPct val="0"/>
                </a:spcBef>
              </a:pPr>
              <a:t>27</a:t>
            </a:fld>
            <a:endParaRPr lang="es-MX" altLang="es-MX" smtClean="0"/>
          </a:p>
        </p:txBody>
      </p:sp>
      <p:sp>
        <p:nvSpPr>
          <p:cNvPr id="37891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MX" altLang="es-MX" sz="1800"/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s-ES" alt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gif"/><Relationship Id="rId11" Type="http://schemas.openxmlformats.org/officeDocument/2006/relationships/image" Target="../media/image13.jpeg"/><Relationship Id="rId5" Type="http://schemas.openxmlformats.org/officeDocument/2006/relationships/image" Target="../media/image3.jpeg"/><Relationship Id="rId10" Type="http://schemas.openxmlformats.org/officeDocument/2006/relationships/image" Target="../media/image12.jpeg"/><Relationship Id="rId4" Type="http://schemas.openxmlformats.org/officeDocument/2006/relationships/image" Target="../media/image9.jpg"/><Relationship Id="rId9" Type="http://schemas.openxmlformats.org/officeDocument/2006/relationships/image" Target="../media/image5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gif"/><Relationship Id="rId11" Type="http://schemas.openxmlformats.org/officeDocument/2006/relationships/image" Target="../media/image13.jpeg"/><Relationship Id="rId5" Type="http://schemas.openxmlformats.org/officeDocument/2006/relationships/image" Target="../media/image3.jpeg"/><Relationship Id="rId10" Type="http://schemas.openxmlformats.org/officeDocument/2006/relationships/image" Target="../media/image12.jpeg"/><Relationship Id="rId4" Type="http://schemas.openxmlformats.org/officeDocument/2006/relationships/image" Target="../media/image9.jpg"/><Relationship Id="rId9" Type="http://schemas.openxmlformats.org/officeDocument/2006/relationships/image" Target="../media/image5.W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0" name="Oval 38"/>
          <p:cNvSpPr>
            <a:spLocks noChangeArrowheads="1"/>
          </p:cNvSpPr>
          <p:nvPr/>
        </p:nvSpPr>
        <p:spPr bwMode="gray">
          <a:xfrm>
            <a:off x="684213" y="333375"/>
            <a:ext cx="5905500" cy="5761038"/>
          </a:xfrm>
          <a:prstGeom prst="ellipse">
            <a:avLst/>
          </a:prstGeom>
          <a:gradFill rotWithShape="1">
            <a:gsLst>
              <a:gs pos="0">
                <a:schemeClr val="bg2">
                  <a:alpha val="48000"/>
                </a:schemeClr>
              </a:gs>
              <a:gs pos="100000">
                <a:schemeClr val="bg2">
                  <a:gamma/>
                  <a:tint val="0"/>
                  <a:invGamma/>
                  <a:alpha val="8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11" name="Rectangle 39"/>
          <p:cNvSpPr>
            <a:spLocks noChangeArrowheads="1"/>
          </p:cNvSpPr>
          <p:nvPr/>
        </p:nvSpPr>
        <p:spPr bwMode="ltGray">
          <a:xfrm>
            <a:off x="0" y="4437063"/>
            <a:ext cx="9144000" cy="172878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12" name="Oval 40"/>
          <p:cNvSpPr>
            <a:spLocks noChangeArrowheads="1"/>
          </p:cNvSpPr>
          <p:nvPr/>
        </p:nvSpPr>
        <p:spPr bwMode="gray">
          <a:xfrm>
            <a:off x="971550" y="1628775"/>
            <a:ext cx="3529013" cy="3671888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dist="89803" dir="2700000" algn="ctr" rotWithShape="0">
              <a:srgbClr val="000000">
                <a:alpha val="19000"/>
              </a:srgb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3114" name="Oval 42"/>
          <p:cNvSpPr>
            <a:spLocks noChangeArrowheads="1"/>
          </p:cNvSpPr>
          <p:nvPr/>
        </p:nvSpPr>
        <p:spPr bwMode="gray">
          <a:xfrm>
            <a:off x="1258888" y="260350"/>
            <a:ext cx="935037" cy="936625"/>
          </a:xfrm>
          <a:prstGeom prst="ellipse">
            <a:avLst/>
          </a:prstGeom>
          <a:solidFill>
            <a:schemeClr val="tx2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dist="89803" dir="2700000" algn="ctr" rotWithShape="0">
              <a:srgbClr val="000000">
                <a:alpha val="19000"/>
              </a:srgb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3115" name="Oval 43"/>
          <p:cNvSpPr>
            <a:spLocks noChangeArrowheads="1"/>
          </p:cNvSpPr>
          <p:nvPr/>
        </p:nvSpPr>
        <p:spPr bwMode="gray">
          <a:xfrm>
            <a:off x="4211638" y="2636838"/>
            <a:ext cx="1223962" cy="1223962"/>
          </a:xfrm>
          <a:prstGeom prst="ellipse">
            <a:avLst/>
          </a:prstGeom>
          <a:solidFill>
            <a:srgbClr val="1BABE5">
              <a:alpha val="10001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581400" y="6400800"/>
            <a:ext cx="2209800" cy="244475"/>
          </a:xfrm>
        </p:spPr>
        <p:txBody>
          <a:bodyPr/>
          <a:lstStyle>
            <a:lvl1pPr algn="ctr"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81000" y="6400800"/>
            <a:ext cx="2133600" cy="244475"/>
          </a:xfrm>
        </p:spPr>
        <p:txBody>
          <a:bodyPr/>
          <a:lstStyle>
            <a:lvl1pPr algn="l">
              <a:defRPr sz="1200"/>
            </a:lvl1pPr>
          </a:lstStyle>
          <a:p>
            <a:fld id="{AE04F367-8F0E-47B1-85E6-0B1ABBA8DA6D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1219200"/>
            <a:ext cx="4495800" cy="1752600"/>
          </a:xfrm>
        </p:spPr>
        <p:txBody>
          <a:bodyPr/>
          <a:lstStyle>
            <a:lvl1pPr algn="r">
              <a:defRPr sz="4800">
                <a:solidFill>
                  <a:schemeClr val="tx2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486400"/>
            <a:ext cx="7620000" cy="304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3121" name="Oval 49"/>
          <p:cNvSpPr>
            <a:spLocks noChangeArrowheads="1"/>
          </p:cNvSpPr>
          <p:nvPr/>
        </p:nvSpPr>
        <p:spPr bwMode="gray">
          <a:xfrm>
            <a:off x="993775" y="1651000"/>
            <a:ext cx="3490913" cy="362902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22" name="Oval 50"/>
          <p:cNvSpPr>
            <a:spLocks noChangeArrowheads="1"/>
          </p:cNvSpPr>
          <p:nvPr/>
        </p:nvSpPr>
        <p:spPr bwMode="gray">
          <a:xfrm>
            <a:off x="1276350" y="277813"/>
            <a:ext cx="900113" cy="900112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2" name="1 Imagen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2" t="58079" b="1"/>
          <a:stretch/>
        </p:blipFill>
        <p:spPr>
          <a:xfrm>
            <a:off x="971550" y="1624277"/>
            <a:ext cx="3604692" cy="3692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16" name="Oval 44"/>
          <p:cNvSpPr>
            <a:spLocks noChangeArrowheads="1"/>
          </p:cNvSpPr>
          <p:nvPr/>
        </p:nvSpPr>
        <p:spPr bwMode="gray">
          <a:xfrm>
            <a:off x="3856038" y="3500438"/>
            <a:ext cx="1582737" cy="1582737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dist="89803" dir="2700000" algn="ctr" rotWithShape="0">
              <a:srgbClr val="000000">
                <a:alpha val="19000"/>
              </a:srgbClr>
            </a:outerShdw>
          </a:effectLst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3124" name="Oval 52"/>
          <p:cNvSpPr>
            <a:spLocks noChangeArrowheads="1"/>
          </p:cNvSpPr>
          <p:nvPr/>
        </p:nvSpPr>
        <p:spPr bwMode="gray">
          <a:xfrm>
            <a:off x="330200" y="1287463"/>
            <a:ext cx="1419225" cy="146208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3" name="2 Imagen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02" y="260648"/>
            <a:ext cx="1225858" cy="9540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13" name="Oval 41"/>
          <p:cNvSpPr>
            <a:spLocks noChangeArrowheads="1"/>
          </p:cNvSpPr>
          <p:nvPr/>
        </p:nvSpPr>
        <p:spPr bwMode="gray">
          <a:xfrm>
            <a:off x="323850" y="1268413"/>
            <a:ext cx="1438275" cy="1511300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dist="89803" dir="2700000" algn="ctr" rotWithShape="0">
              <a:srgbClr val="000000">
                <a:alpha val="19000"/>
              </a:srgb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pic>
        <p:nvPicPr>
          <p:cNvPr id="23" name="Picture 3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214736"/>
            <a:ext cx="1645424" cy="1638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2" descr="Global Normalized Difference Vegetation Index"/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1" r="56523" b="20133"/>
          <a:stretch/>
        </p:blipFill>
        <p:spPr bwMode="auto">
          <a:xfrm>
            <a:off x="3925367" y="3500438"/>
            <a:ext cx="1582737" cy="16812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3 Imagen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" t="16946" r="33342"/>
          <a:stretch/>
        </p:blipFill>
        <p:spPr>
          <a:xfrm>
            <a:off x="3840014" y="3612812"/>
            <a:ext cx="1513657" cy="14565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Picture 13" descr="logo_cira"/>
          <p:cNvPicPr>
            <a:picLocks noChangeAspect="1" noChangeArrowheads="1"/>
          </p:cNvPicPr>
          <p:nvPr userDrawn="1"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32439" y="6165851"/>
            <a:ext cx="498865" cy="503510"/>
          </a:xfrm>
          <a:prstGeom prst="rect">
            <a:avLst/>
          </a:prstGeom>
          <a:noFill/>
        </p:spPr>
      </p:pic>
      <p:sp>
        <p:nvSpPr>
          <p:cNvPr id="30" name="Text Box 14"/>
          <p:cNvSpPr txBox="1">
            <a:spLocks noChangeArrowheads="1"/>
          </p:cNvSpPr>
          <p:nvPr userDrawn="1"/>
        </p:nvSpPr>
        <p:spPr bwMode="auto">
          <a:xfrm>
            <a:off x="8411540" y="6623774"/>
            <a:ext cx="76897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100" b="1" dirty="0">
                <a:solidFill>
                  <a:schemeClr val="bg2">
                    <a:lumMod val="75000"/>
                  </a:schemeClr>
                </a:solidFill>
                <a:latin typeface="Verdana" pitchFamily="34" charset="0"/>
              </a:rPr>
              <a:t>CIRA</a:t>
            </a:r>
            <a:endParaRPr lang="es-ES" sz="1100" b="1" dirty="0">
              <a:solidFill>
                <a:schemeClr val="bg2">
                  <a:lumMod val="75000"/>
                </a:schemeClr>
              </a:solidFill>
              <a:latin typeface="Verdana" pitchFamily="34" charset="0"/>
            </a:endParaRPr>
          </a:p>
        </p:txBody>
      </p:sp>
      <p:pic>
        <p:nvPicPr>
          <p:cNvPr id="31" name="30 Imagen" descr="UAEM1.jpg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7602401" y="6165850"/>
            <a:ext cx="786023" cy="692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E48B3D-C853-4239-9C2A-4DD024C50F6F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CD8684-C1EF-4020-A94D-2FABF50175E3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57975" y="609600"/>
            <a:ext cx="2066925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48375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BCCF3-0B39-478C-A75D-C8FDDB8E0251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801C9-31F6-48B6-A650-A604F18B8708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785121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0" name="Oval 38"/>
          <p:cNvSpPr>
            <a:spLocks noChangeArrowheads="1"/>
          </p:cNvSpPr>
          <p:nvPr/>
        </p:nvSpPr>
        <p:spPr bwMode="gray">
          <a:xfrm>
            <a:off x="684213" y="333375"/>
            <a:ext cx="5905500" cy="5761038"/>
          </a:xfrm>
          <a:prstGeom prst="ellipse">
            <a:avLst/>
          </a:prstGeom>
          <a:gradFill rotWithShape="1">
            <a:gsLst>
              <a:gs pos="0">
                <a:schemeClr val="bg2">
                  <a:alpha val="48000"/>
                </a:schemeClr>
              </a:gs>
              <a:gs pos="100000">
                <a:schemeClr val="bg2">
                  <a:gamma/>
                  <a:tint val="0"/>
                  <a:invGamma/>
                  <a:alpha val="8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11" name="Rectangle 39"/>
          <p:cNvSpPr>
            <a:spLocks noChangeArrowheads="1"/>
          </p:cNvSpPr>
          <p:nvPr/>
        </p:nvSpPr>
        <p:spPr bwMode="ltGray">
          <a:xfrm>
            <a:off x="0" y="1"/>
            <a:ext cx="9144000" cy="61658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12" name="Oval 40"/>
          <p:cNvSpPr>
            <a:spLocks noChangeArrowheads="1"/>
          </p:cNvSpPr>
          <p:nvPr/>
        </p:nvSpPr>
        <p:spPr bwMode="gray">
          <a:xfrm>
            <a:off x="971550" y="1628775"/>
            <a:ext cx="3529013" cy="3671888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dist="89803" dir="2700000" algn="ctr" rotWithShape="0">
              <a:srgbClr val="000000">
                <a:alpha val="19000"/>
              </a:srgb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3114" name="Oval 42"/>
          <p:cNvSpPr>
            <a:spLocks noChangeArrowheads="1"/>
          </p:cNvSpPr>
          <p:nvPr/>
        </p:nvSpPr>
        <p:spPr bwMode="gray">
          <a:xfrm>
            <a:off x="1258888" y="260350"/>
            <a:ext cx="935037" cy="936625"/>
          </a:xfrm>
          <a:prstGeom prst="ellipse">
            <a:avLst/>
          </a:prstGeom>
          <a:solidFill>
            <a:schemeClr val="tx2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dist="89803" dir="2700000" algn="ctr" rotWithShape="0">
              <a:srgbClr val="000000">
                <a:alpha val="19000"/>
              </a:srgb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3115" name="Oval 43"/>
          <p:cNvSpPr>
            <a:spLocks noChangeArrowheads="1"/>
          </p:cNvSpPr>
          <p:nvPr/>
        </p:nvSpPr>
        <p:spPr bwMode="gray">
          <a:xfrm>
            <a:off x="4211638" y="2636838"/>
            <a:ext cx="1223962" cy="1223962"/>
          </a:xfrm>
          <a:prstGeom prst="ellipse">
            <a:avLst/>
          </a:prstGeom>
          <a:solidFill>
            <a:srgbClr val="1BABE5">
              <a:alpha val="10001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581400" y="6400800"/>
            <a:ext cx="2209800" cy="244475"/>
          </a:xfrm>
        </p:spPr>
        <p:txBody>
          <a:bodyPr/>
          <a:lstStyle>
            <a:lvl1pPr algn="ctr"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81000" y="6400800"/>
            <a:ext cx="2133600" cy="244475"/>
          </a:xfrm>
        </p:spPr>
        <p:txBody>
          <a:bodyPr/>
          <a:lstStyle>
            <a:lvl1pPr algn="l">
              <a:defRPr sz="1200"/>
            </a:lvl1pPr>
          </a:lstStyle>
          <a:p>
            <a:fld id="{AE04F367-8F0E-47B1-85E6-0B1ABBA8DA6D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1219200"/>
            <a:ext cx="4495800" cy="1752600"/>
          </a:xfrm>
        </p:spPr>
        <p:txBody>
          <a:bodyPr/>
          <a:lstStyle>
            <a:lvl1pPr algn="r">
              <a:defRPr sz="4800">
                <a:solidFill>
                  <a:schemeClr val="tx2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486400"/>
            <a:ext cx="7620000" cy="304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3121" name="Oval 49"/>
          <p:cNvSpPr>
            <a:spLocks noChangeArrowheads="1"/>
          </p:cNvSpPr>
          <p:nvPr/>
        </p:nvSpPr>
        <p:spPr bwMode="gray">
          <a:xfrm>
            <a:off x="993775" y="1651000"/>
            <a:ext cx="3490913" cy="362902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22" name="Oval 50"/>
          <p:cNvSpPr>
            <a:spLocks noChangeArrowheads="1"/>
          </p:cNvSpPr>
          <p:nvPr/>
        </p:nvSpPr>
        <p:spPr bwMode="gray">
          <a:xfrm>
            <a:off x="1276350" y="277813"/>
            <a:ext cx="900113" cy="900112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2" name="1 Imagen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2" t="58079" b="1"/>
          <a:stretch/>
        </p:blipFill>
        <p:spPr>
          <a:xfrm>
            <a:off x="971550" y="1624277"/>
            <a:ext cx="3604692" cy="3692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16" name="Oval 44"/>
          <p:cNvSpPr>
            <a:spLocks noChangeArrowheads="1"/>
          </p:cNvSpPr>
          <p:nvPr/>
        </p:nvSpPr>
        <p:spPr bwMode="gray">
          <a:xfrm>
            <a:off x="3856038" y="3500438"/>
            <a:ext cx="1582737" cy="1582737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dist="89803" dir="2700000" algn="ctr" rotWithShape="0">
              <a:srgbClr val="000000">
                <a:alpha val="19000"/>
              </a:srgbClr>
            </a:outerShdw>
          </a:effectLst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3124" name="Oval 52"/>
          <p:cNvSpPr>
            <a:spLocks noChangeArrowheads="1"/>
          </p:cNvSpPr>
          <p:nvPr/>
        </p:nvSpPr>
        <p:spPr bwMode="gray">
          <a:xfrm>
            <a:off x="330200" y="1287463"/>
            <a:ext cx="1419225" cy="146208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3" name="2 Imagen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02" y="260648"/>
            <a:ext cx="1225858" cy="9540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13" name="Oval 41"/>
          <p:cNvSpPr>
            <a:spLocks noChangeArrowheads="1"/>
          </p:cNvSpPr>
          <p:nvPr/>
        </p:nvSpPr>
        <p:spPr bwMode="gray">
          <a:xfrm>
            <a:off x="323850" y="1268413"/>
            <a:ext cx="1438275" cy="1511300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dist="89803" dir="2700000" algn="ctr" rotWithShape="0">
              <a:srgbClr val="000000">
                <a:alpha val="19000"/>
              </a:srgb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pic>
        <p:nvPicPr>
          <p:cNvPr id="23" name="Picture 3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214736"/>
            <a:ext cx="1645424" cy="1638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2" descr="Global Normalized Difference Vegetation Index"/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1" r="56523" b="20133"/>
          <a:stretch/>
        </p:blipFill>
        <p:spPr bwMode="auto">
          <a:xfrm>
            <a:off x="3925367" y="3500438"/>
            <a:ext cx="1582737" cy="16812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3 Imagen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" t="16946" r="33342"/>
          <a:stretch/>
        </p:blipFill>
        <p:spPr>
          <a:xfrm>
            <a:off x="3840014" y="3612812"/>
            <a:ext cx="1513657" cy="14565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Picture 13" descr="logo_cira"/>
          <p:cNvPicPr>
            <a:picLocks noChangeAspect="1" noChangeArrowheads="1"/>
          </p:cNvPicPr>
          <p:nvPr userDrawn="1"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32439" y="6165851"/>
            <a:ext cx="498865" cy="503510"/>
          </a:xfrm>
          <a:prstGeom prst="rect">
            <a:avLst/>
          </a:prstGeom>
          <a:noFill/>
        </p:spPr>
      </p:pic>
      <p:sp>
        <p:nvSpPr>
          <p:cNvPr id="27" name="Text Box 14"/>
          <p:cNvSpPr txBox="1">
            <a:spLocks noChangeArrowheads="1"/>
          </p:cNvSpPr>
          <p:nvPr userDrawn="1"/>
        </p:nvSpPr>
        <p:spPr bwMode="auto">
          <a:xfrm>
            <a:off x="8411540" y="6623774"/>
            <a:ext cx="76897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100" b="1" dirty="0">
                <a:solidFill>
                  <a:schemeClr val="bg2">
                    <a:lumMod val="75000"/>
                  </a:schemeClr>
                </a:solidFill>
                <a:latin typeface="Verdana" pitchFamily="34" charset="0"/>
              </a:rPr>
              <a:t>CIRA</a:t>
            </a:r>
            <a:endParaRPr lang="es-ES" sz="1100" b="1" dirty="0">
              <a:solidFill>
                <a:schemeClr val="bg2">
                  <a:lumMod val="75000"/>
                </a:schemeClr>
              </a:solidFill>
              <a:latin typeface="Verdana" pitchFamily="34" charset="0"/>
            </a:endParaRPr>
          </a:p>
        </p:txBody>
      </p:sp>
      <p:pic>
        <p:nvPicPr>
          <p:cNvPr id="28" name="27 Imagen" descr="UAEM1.jpg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7602401" y="6165850"/>
            <a:ext cx="786023" cy="69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392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C52F3A-DBB4-4334-BA7A-C448B2920729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pic>
        <p:nvPicPr>
          <p:cNvPr id="7" name="Picture 2" descr="Global Normalized Difference Vegetation Index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1" r="56523" b="20133"/>
          <a:stretch/>
        </p:blipFill>
        <p:spPr bwMode="auto">
          <a:xfrm>
            <a:off x="264866" y="332656"/>
            <a:ext cx="1220196" cy="12961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7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" t="16946" r="33342"/>
          <a:stretch/>
        </p:blipFill>
        <p:spPr>
          <a:xfrm>
            <a:off x="179513" y="445030"/>
            <a:ext cx="1166940" cy="11228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8 Imagen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2" t="58079" b="1"/>
          <a:stretch/>
        </p:blipFill>
        <p:spPr>
          <a:xfrm>
            <a:off x="8028384" y="44624"/>
            <a:ext cx="1008162" cy="10327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6B9E27-3F94-40A4-81EA-673FF61DFB57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576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67250" y="1676400"/>
            <a:ext cx="40576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CB2F89-6BF1-4401-939E-AC16883C97D2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F281053-11B7-42F9-A55F-FFAB2C1C6339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B878AD-50E2-4660-AE14-0F214BD37E85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pic>
        <p:nvPicPr>
          <p:cNvPr id="6" name="5 Imagen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771"/>
          <a:stretch/>
        </p:blipFill>
        <p:spPr>
          <a:xfrm>
            <a:off x="35496" y="-310588"/>
            <a:ext cx="2232248" cy="25212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7286D9-96C0-4274-B937-E00751074D22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F64C8D-1CE7-4194-8DF3-4B653DEC267A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20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W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Oval 105"/>
          <p:cNvSpPr>
            <a:spLocks noChangeArrowheads="1"/>
          </p:cNvSpPr>
          <p:nvPr/>
        </p:nvSpPr>
        <p:spPr bwMode="gray">
          <a:xfrm>
            <a:off x="179388" y="0"/>
            <a:ext cx="6804025" cy="6858000"/>
          </a:xfrm>
          <a:prstGeom prst="ellipse">
            <a:avLst/>
          </a:prstGeom>
          <a:gradFill rotWithShape="1">
            <a:gsLst>
              <a:gs pos="0">
                <a:schemeClr val="bg2">
                  <a:alpha val="44000"/>
                </a:schemeClr>
              </a:gs>
              <a:gs pos="100000">
                <a:schemeClr val="bg2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30" name="Rectangle 106"/>
          <p:cNvSpPr>
            <a:spLocks noChangeArrowheads="1"/>
          </p:cNvSpPr>
          <p:nvPr/>
        </p:nvSpPr>
        <p:spPr bwMode="gray">
          <a:xfrm>
            <a:off x="0" y="549275"/>
            <a:ext cx="9144000" cy="6477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31" name="Oval 107"/>
          <p:cNvSpPr>
            <a:spLocks noChangeArrowheads="1"/>
          </p:cNvSpPr>
          <p:nvPr/>
        </p:nvSpPr>
        <p:spPr bwMode="gray">
          <a:xfrm>
            <a:off x="1116013" y="58738"/>
            <a:ext cx="865187" cy="892175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dist="89803" dir="2700000" algn="ctr" rotWithShape="0">
              <a:srgbClr val="000000">
                <a:alpha val="19000"/>
              </a:srgb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132" name="Oval 108"/>
          <p:cNvSpPr>
            <a:spLocks noChangeArrowheads="1"/>
          </p:cNvSpPr>
          <p:nvPr/>
        </p:nvSpPr>
        <p:spPr bwMode="gray">
          <a:xfrm>
            <a:off x="8101013" y="106363"/>
            <a:ext cx="790575" cy="830262"/>
          </a:xfrm>
          <a:prstGeom prst="ellipse">
            <a:avLst/>
          </a:prstGeom>
          <a:solidFill>
            <a:schemeClr val="tx2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dist="89803" dir="2700000" algn="ctr" rotWithShape="0">
              <a:srgbClr val="000000">
                <a:alpha val="19000"/>
              </a:srgb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76400"/>
            <a:ext cx="82677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5532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34150"/>
            <a:ext cx="8382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/>
            </a:lvl1pPr>
          </a:lstStyle>
          <a:p>
            <a:fld id="{708A61B5-746F-4DD7-A3D5-19BDDF5A5AEA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2057400" y="609600"/>
            <a:ext cx="6019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3415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/>
            </a:lvl1pPr>
          </a:lstStyle>
          <a:p>
            <a:endParaRPr lang="en-US"/>
          </a:p>
        </p:txBody>
      </p:sp>
      <p:sp>
        <p:nvSpPr>
          <p:cNvPr id="1135" name="Oval 111"/>
          <p:cNvSpPr>
            <a:spLocks noChangeArrowheads="1"/>
          </p:cNvSpPr>
          <p:nvPr/>
        </p:nvSpPr>
        <p:spPr bwMode="gray">
          <a:xfrm>
            <a:off x="1133475" y="76200"/>
            <a:ext cx="828675" cy="857250"/>
          </a:xfrm>
          <a:prstGeom prst="ellipse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33" name="Oval 109"/>
          <p:cNvSpPr>
            <a:spLocks noChangeArrowheads="1"/>
          </p:cNvSpPr>
          <p:nvPr/>
        </p:nvSpPr>
        <p:spPr bwMode="gray">
          <a:xfrm>
            <a:off x="179388" y="333375"/>
            <a:ext cx="1152525" cy="1223963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bg1"/>
            </a:solidFill>
            <a:round/>
            <a:headEnd/>
            <a:tailEnd/>
          </a:ln>
          <a:effectLst>
            <a:outerShdw dist="89803" dir="2700000" algn="ctr" rotWithShape="0">
              <a:srgbClr val="000000">
                <a:alpha val="19000"/>
              </a:srgbClr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134" name="Oval 110"/>
          <p:cNvSpPr>
            <a:spLocks noChangeArrowheads="1"/>
          </p:cNvSpPr>
          <p:nvPr/>
        </p:nvSpPr>
        <p:spPr bwMode="gray">
          <a:xfrm>
            <a:off x="190500" y="352425"/>
            <a:ext cx="1128713" cy="1185863"/>
          </a:xfrm>
          <a:prstGeom prst="ellipse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36" name="Oval 112"/>
          <p:cNvSpPr>
            <a:spLocks noChangeArrowheads="1"/>
          </p:cNvSpPr>
          <p:nvPr/>
        </p:nvSpPr>
        <p:spPr bwMode="gray">
          <a:xfrm>
            <a:off x="8120063" y="123825"/>
            <a:ext cx="757237" cy="795338"/>
          </a:xfrm>
          <a:prstGeom prst="ellipse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5" name="Picture 2" descr="Global Normalized Difference Vegetation Index"/>
          <p:cNvPicPr>
            <a:picLocks noChangeAspect="1" noChangeArrowheads="1"/>
          </p:cNvPicPr>
          <p:nvPr userDrawn="1"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1" r="56523" b="20133"/>
          <a:stretch/>
        </p:blipFill>
        <p:spPr bwMode="auto">
          <a:xfrm>
            <a:off x="192857" y="332656"/>
            <a:ext cx="1220196" cy="12961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15 Imagen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" t="16946" r="33342"/>
          <a:stretch/>
        </p:blipFill>
        <p:spPr>
          <a:xfrm>
            <a:off x="107504" y="445030"/>
            <a:ext cx="1166940" cy="11228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16 Imagen"/>
          <p:cNvPicPr>
            <a:picLocks noChangeAspect="1"/>
          </p:cNvPicPr>
          <p:nvPr userDrawn="1"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2" t="58079" b="1"/>
          <a:stretch/>
        </p:blipFill>
        <p:spPr>
          <a:xfrm>
            <a:off x="7956375" y="44624"/>
            <a:ext cx="1008162" cy="10327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slide" Target="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is.unbc.ca/courses/geog432/lectures/lect9/band4.jpg" TargetMode="External"/><Relationship Id="rId2" Type="http://schemas.openxmlformats.org/officeDocument/2006/relationships/hyperlink" Target="http://gis.unbc.ca/courses/geog432/lectures/lect9/band3.jp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3.xml"/><Relationship Id="rId4" Type="http://schemas.openxmlformats.org/officeDocument/2006/relationships/slide" Target="slid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95936" y="0"/>
            <a:ext cx="5256584" cy="3717032"/>
          </a:xfrm>
          <a:noFill/>
          <a:ln>
            <a:noFill/>
          </a:ln>
          <a:effectLst>
            <a:softEdge rad="63500"/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MX" sz="2800" dirty="0" smtClean="0"/>
              <a:t>Unidad de Aprendizaje</a:t>
            </a:r>
            <a:br>
              <a:rPr lang="es-MX" sz="2800" dirty="0" smtClean="0"/>
            </a:br>
            <a:r>
              <a:rPr lang="es-MX" sz="2800" dirty="0" smtClean="0">
                <a:solidFill>
                  <a:schemeClr val="bg1"/>
                </a:solidFill>
              </a:rPr>
              <a:t>“</a:t>
            </a:r>
            <a:r>
              <a:rPr lang="es-MX" sz="2800" cap="all" dirty="0" smtClean="0">
                <a:solidFill>
                  <a:schemeClr val="bg1"/>
                </a:solidFill>
              </a:rPr>
              <a:t>Tratamiento Digital </a:t>
            </a:r>
            <a:br>
              <a:rPr lang="es-MX" sz="2800" cap="all" dirty="0" smtClean="0">
                <a:solidFill>
                  <a:schemeClr val="bg1"/>
                </a:solidFill>
              </a:rPr>
            </a:br>
            <a:r>
              <a:rPr lang="es-MX" sz="2800" cap="all" dirty="0" smtClean="0">
                <a:solidFill>
                  <a:schemeClr val="bg1"/>
                </a:solidFill>
              </a:rPr>
              <a:t>de Imágenes</a:t>
            </a:r>
            <a:r>
              <a:rPr lang="es-MX" sz="2800" dirty="0" smtClean="0">
                <a:solidFill>
                  <a:schemeClr val="bg1"/>
                </a:solidFill>
              </a:rPr>
              <a:t>”</a:t>
            </a:r>
            <a:br>
              <a:rPr lang="es-MX" sz="2800" dirty="0" smtClean="0">
                <a:solidFill>
                  <a:schemeClr val="bg1"/>
                </a:solidFill>
              </a:rPr>
            </a:br>
            <a:r>
              <a:rPr lang="es-MX" sz="2800" dirty="0" smtClean="0">
                <a:solidFill>
                  <a:schemeClr val="bg1"/>
                </a:solidFill>
              </a:rPr>
              <a:t/>
            </a:r>
            <a:br>
              <a:rPr lang="es-MX" sz="2800" dirty="0" smtClean="0">
                <a:solidFill>
                  <a:schemeClr val="bg1"/>
                </a:solidFill>
              </a:rPr>
            </a:br>
            <a:r>
              <a:rPr lang="es-MX" sz="2000" dirty="0" smtClean="0"/>
              <a:t>Organismo Académico donde se imparte</a:t>
            </a:r>
            <a:br>
              <a:rPr lang="es-MX" sz="2000" dirty="0" smtClean="0"/>
            </a:br>
            <a:r>
              <a:rPr lang="es-MX" sz="2000" cap="all" dirty="0" smtClean="0"/>
              <a:t>Facultad de Geografía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>Programa Educativo </a:t>
            </a:r>
            <a:br>
              <a:rPr lang="es-MX" sz="2000" dirty="0" smtClean="0"/>
            </a:br>
            <a:r>
              <a:rPr lang="es-MX" sz="2000" dirty="0" smtClean="0"/>
              <a:t>LICENCIATURA </a:t>
            </a:r>
            <a:r>
              <a:rPr lang="es-MX" sz="2000" dirty="0"/>
              <a:t>EN </a:t>
            </a:r>
            <a:r>
              <a:rPr lang="es-MX" sz="2000" dirty="0" smtClean="0"/>
              <a:t>GEOGRAFIA</a:t>
            </a:r>
            <a:endParaRPr lang="es-MX" sz="2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Dra. Marivel </a:t>
            </a:r>
            <a:r>
              <a:rPr lang="en-US" dirty="0"/>
              <a:t>Hernández Téllez</a:t>
            </a:r>
          </a:p>
          <a:p>
            <a:r>
              <a:rPr lang="en-US" sz="1600" dirty="0"/>
              <a:t>mhernandezt@uaemex.mx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8723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556792"/>
            <a:ext cx="3951199" cy="4648200"/>
          </a:xfrm>
        </p:spPr>
        <p:txBody>
          <a:bodyPr/>
          <a:lstStyle/>
          <a:p>
            <a:pPr algn="ctr"/>
            <a:r>
              <a:rPr lang="es-MX" dirty="0" smtClean="0"/>
              <a:t>Observe la Imagen en color compuesto, la </a:t>
            </a:r>
            <a:r>
              <a:rPr lang="es-MX" u="sng" dirty="0" smtClean="0"/>
              <a:t>vegetación densa</a:t>
            </a:r>
            <a:endParaRPr lang="es-MX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3" r="17473"/>
          <a:stretch/>
        </p:blipFill>
        <p:spPr bwMode="auto">
          <a:xfrm>
            <a:off x="1187624" y="2780928"/>
            <a:ext cx="3220775" cy="3596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315" y="2816629"/>
            <a:ext cx="3835264" cy="3564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utoShape 8"/>
          <p:cNvSpPr>
            <a:spLocks noGrp="1" noChangeArrowheads="1"/>
          </p:cNvSpPr>
          <p:nvPr>
            <p:ph type="title"/>
          </p:nvPr>
        </p:nvSpPr>
        <p:spPr bwMode="gray"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2549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bandas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4/3 (</a:t>
            </a:r>
            <a:r>
              <a:rPr lang="en-US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IRc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/R)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2 Marcador de contenido">
            <a:hlinkClick r:id="rId4" action="ppaction://hlinksldjump"/>
          </p:cNvPr>
          <p:cNvSpPr txBox="1">
            <a:spLocks/>
          </p:cNvSpPr>
          <p:nvPr/>
        </p:nvSpPr>
        <p:spPr bwMode="gray">
          <a:xfrm>
            <a:off x="4716016" y="1268760"/>
            <a:ext cx="428396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s-MX" sz="2000" b="0" kern="0" dirty="0" smtClean="0">
                <a:hlinkClick r:id="rId4" action="ppaction://hlinksldjump"/>
              </a:rPr>
              <a:t>Y el resultado del cociente de la banda Infrarrojo cercano y Rojo. </a:t>
            </a:r>
            <a:r>
              <a:rPr lang="es-MX" sz="2000" b="0" kern="0" dirty="0" smtClean="0"/>
              <a:t>Los colores del amarillo al rojo representan la vegetación densa</a:t>
            </a:r>
            <a:endParaRPr lang="es-MX" sz="2000" b="0" kern="0" dirty="0"/>
          </a:p>
        </p:txBody>
      </p:sp>
      <p:cxnSp>
        <p:nvCxnSpPr>
          <p:cNvPr id="6" name="5 Conector recto de flecha"/>
          <p:cNvCxnSpPr/>
          <p:nvPr/>
        </p:nvCxnSpPr>
        <p:spPr bwMode="auto">
          <a:xfrm flipH="1">
            <a:off x="1403648" y="2564904"/>
            <a:ext cx="288032" cy="504056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 bwMode="auto">
          <a:xfrm flipH="1">
            <a:off x="1691680" y="2780928"/>
            <a:ext cx="288032" cy="216024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 bwMode="auto">
          <a:xfrm>
            <a:off x="3275856" y="2780928"/>
            <a:ext cx="720080" cy="280831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95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57400" y="692696"/>
            <a:ext cx="6019800" cy="792088"/>
          </a:xfrm>
        </p:spPr>
        <p:txBody>
          <a:bodyPr/>
          <a:lstStyle/>
          <a:p>
            <a:r>
              <a:rPr lang="en-US" dirty="0">
                <a:hlinkClick r:id="rId2" action="ppaction://hlinksldjump"/>
              </a:rPr>
              <a:t> </a:t>
            </a:r>
            <a:r>
              <a:rPr lang="en-US" dirty="0" err="1">
                <a:hlinkClick r:id="rId2" action="ppaction://hlinksldjump"/>
              </a:rPr>
              <a:t>bandas</a:t>
            </a:r>
            <a:r>
              <a:rPr lang="en-US" dirty="0">
                <a:hlinkClick r:id="rId2" action="ppaction://hlinksldjump"/>
              </a:rPr>
              <a:t>  5/2  (</a:t>
            </a:r>
            <a:r>
              <a:rPr lang="en-US" dirty="0" err="1">
                <a:hlinkClick r:id="rId2" action="ppaction://hlinksldjump"/>
              </a:rPr>
              <a:t>IRm</a:t>
            </a:r>
            <a:r>
              <a:rPr lang="en-US" dirty="0">
                <a:hlinkClick r:id="rId2" action="ppaction://hlinksldjump"/>
              </a:rPr>
              <a:t>/V)</a:t>
            </a:r>
            <a:br>
              <a:rPr lang="en-US" dirty="0">
                <a:hlinkClick r:id="rId2" action="ppaction://hlinksldjump"/>
              </a:rPr>
            </a:br>
            <a:endParaRPr lang="es-MX" dirty="0">
              <a:hlinkClick r:id="rId2" action="ppaction://hlinksldjump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76400"/>
            <a:ext cx="2026568" cy="4648200"/>
          </a:xfrm>
        </p:spPr>
        <p:txBody>
          <a:bodyPr/>
          <a:lstStyle/>
          <a:p>
            <a:r>
              <a:rPr lang="es-MX" dirty="0" smtClean="0"/>
              <a:t>La humedad es mayor en la vegetación densa, que en la no densa.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24012"/>
            <a:ext cx="6480720" cy="4757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627784" y="2555612"/>
            <a:ext cx="2133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00FF00"/>
                </a:solidFill>
              </a:rPr>
              <a:t>Vegetación densa</a:t>
            </a:r>
            <a:endParaRPr lang="es-MX" dirty="0">
              <a:solidFill>
                <a:srgbClr val="00FF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436096" y="4509120"/>
            <a:ext cx="2480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FFFF00"/>
                </a:solidFill>
              </a:rPr>
              <a:t>Vegetación no densa</a:t>
            </a:r>
            <a:endParaRPr lang="es-MX" dirty="0">
              <a:solidFill>
                <a:srgbClr val="FFFF00"/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 bwMode="auto">
          <a:xfrm flipH="1">
            <a:off x="3203848" y="2924944"/>
            <a:ext cx="144016" cy="57606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 bwMode="auto">
          <a:xfrm>
            <a:off x="3563888" y="2924944"/>
            <a:ext cx="360040" cy="176884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 bwMode="auto">
          <a:xfrm flipH="1" flipV="1">
            <a:off x="4644008" y="3501008"/>
            <a:ext cx="1440160" cy="119277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stCxn id="6" idx="0"/>
          </p:cNvCxnSpPr>
          <p:nvPr/>
        </p:nvCxnSpPr>
        <p:spPr bwMode="auto">
          <a:xfrm flipH="1" flipV="1">
            <a:off x="6676211" y="4002669"/>
            <a:ext cx="1" cy="50645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851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76400"/>
            <a:ext cx="3034680" cy="4648200"/>
          </a:xfrm>
        </p:spPr>
        <p:txBody>
          <a:bodyPr/>
          <a:lstStyle/>
          <a:p>
            <a:r>
              <a:rPr lang="es-MX" sz="2000" dirty="0" smtClean="0"/>
              <a:t>Observe como el cociente de la banda verde (2) entre la banda Infrarrojo mediano (5).</a:t>
            </a:r>
          </a:p>
          <a:p>
            <a:endParaRPr lang="es-MX" sz="2000" dirty="0"/>
          </a:p>
          <a:p>
            <a:r>
              <a:rPr lang="es-MX" sz="2000" dirty="0" smtClean="0"/>
              <a:t>Se discrimina claramente </a:t>
            </a:r>
          </a:p>
          <a:p>
            <a:pPr marL="0" indent="0">
              <a:buNone/>
            </a:pPr>
            <a:r>
              <a:rPr lang="es-MX" sz="2000" dirty="0" smtClean="0"/>
              <a:t>     el cuerpo de agua</a:t>
            </a:r>
            <a:endParaRPr lang="es-MX" sz="2000" dirty="0"/>
          </a:p>
        </p:txBody>
      </p:sp>
      <p:sp>
        <p:nvSpPr>
          <p:cNvPr id="5" name="AutoShape 10"/>
          <p:cNvSpPr>
            <a:spLocks noGrp="1" noChangeArrowheads="1"/>
          </p:cNvSpPr>
          <p:nvPr>
            <p:ph type="title"/>
          </p:nvPr>
        </p:nvSpPr>
        <p:spPr bwMode="gray"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2549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2400" dirty="0"/>
              <a:t> </a:t>
            </a:r>
            <a:r>
              <a:rPr lang="en-US" sz="2400" dirty="0" err="1" smtClean="0">
                <a:solidFill>
                  <a:srgbClr val="FFFFFF"/>
                </a:solidFill>
              </a:rPr>
              <a:t>bandas</a:t>
            </a:r>
            <a:r>
              <a:rPr lang="en-US" sz="2400" dirty="0" smtClean="0">
                <a:solidFill>
                  <a:srgbClr val="FFFFFF"/>
                </a:solidFill>
              </a:rPr>
              <a:t> 2/5 (V/</a:t>
            </a:r>
            <a:r>
              <a:rPr lang="en-US" sz="2400" dirty="0" err="1" smtClean="0">
                <a:solidFill>
                  <a:srgbClr val="FFFFFF"/>
                </a:solidFill>
              </a:rPr>
              <a:t>Irm</a:t>
            </a:r>
            <a:r>
              <a:rPr lang="en-US" sz="2400" dirty="0" smtClean="0">
                <a:solidFill>
                  <a:srgbClr val="FFFFFF"/>
                </a:solidFill>
              </a:rPr>
              <a:t>)</a:t>
            </a: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4637"/>
          <a:stretch/>
        </p:blipFill>
        <p:spPr bwMode="auto">
          <a:xfrm>
            <a:off x="3400715" y="1536891"/>
            <a:ext cx="5707789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Flecha derecha"/>
          <p:cNvSpPr/>
          <p:nvPr/>
        </p:nvSpPr>
        <p:spPr bwMode="auto">
          <a:xfrm>
            <a:off x="2627784" y="3583439"/>
            <a:ext cx="1224135" cy="93610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220072" y="386104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Lago de Chapala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65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19672" y="609600"/>
            <a:ext cx="7086600" cy="487363"/>
          </a:xfrm>
        </p:spPr>
        <p:txBody>
          <a:bodyPr/>
          <a:lstStyle/>
          <a:p>
            <a:r>
              <a:rPr lang="en-US" sz="2800" i="1" dirty="0" err="1">
                <a:solidFill>
                  <a:schemeClr val="accent3"/>
                </a:solidFill>
                <a:latin typeface="Comic Sans MS" pitchFamily="66" charset="0"/>
              </a:rPr>
              <a:t>Porque</a:t>
            </a:r>
            <a:r>
              <a:rPr lang="en-US" sz="2800" i="1" dirty="0">
                <a:solidFill>
                  <a:schemeClr val="accent3"/>
                </a:solidFill>
                <a:latin typeface="Comic Sans MS" pitchFamily="66" charset="0"/>
              </a:rPr>
              <a:t> las </a:t>
            </a:r>
            <a:r>
              <a:rPr lang="en-US" sz="2800" i="1" dirty="0" err="1">
                <a:solidFill>
                  <a:schemeClr val="accent3"/>
                </a:solidFill>
                <a:latin typeface="Comic Sans MS" pitchFamily="66" charset="0"/>
              </a:rPr>
              <a:t>proporciones</a:t>
            </a:r>
            <a:r>
              <a:rPr lang="en-US" sz="2800" i="1" dirty="0">
                <a:solidFill>
                  <a:schemeClr val="accent3"/>
                </a:solidFill>
                <a:latin typeface="Comic Sans MS" pitchFamily="66" charset="0"/>
              </a:rPr>
              <a:t> son </a:t>
            </a:r>
            <a:r>
              <a:rPr lang="en-US" sz="2800" i="1" dirty="0" err="1">
                <a:solidFill>
                  <a:schemeClr val="accent3"/>
                </a:solidFill>
                <a:latin typeface="Comic Sans MS" pitchFamily="66" charset="0"/>
              </a:rPr>
              <a:t>Utiles</a:t>
            </a:r>
            <a:r>
              <a:rPr lang="en-US" sz="2800" i="1" dirty="0">
                <a:solidFill>
                  <a:schemeClr val="accent3"/>
                </a:solidFill>
                <a:latin typeface="Comic Sans MS" pitchFamily="66" charset="0"/>
              </a:rPr>
              <a:t>?</a:t>
            </a:r>
            <a:r>
              <a:rPr lang="en-US" sz="2800" i="1" dirty="0">
                <a:solidFill>
                  <a:schemeClr val="accent3"/>
                </a:solidFill>
              </a:rPr>
              <a:t> </a:t>
            </a:r>
            <a:endParaRPr lang="es-MX" sz="2800" dirty="0">
              <a:solidFill>
                <a:schemeClr val="accent3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err="1"/>
              <a:t>Generalmente</a:t>
            </a:r>
            <a:r>
              <a:rPr lang="en-US" dirty="0"/>
              <a:t> pares de </a:t>
            </a:r>
            <a:r>
              <a:rPr lang="en-US" dirty="0" err="1"/>
              <a:t>bandas</a:t>
            </a:r>
            <a:r>
              <a:rPr lang="en-US" dirty="0"/>
              <a:t> </a:t>
            </a:r>
            <a:r>
              <a:rPr lang="en-US" dirty="0" err="1"/>
              <a:t>desde</a:t>
            </a:r>
            <a:r>
              <a:rPr lang="en-US" dirty="0"/>
              <a:t> similar </a:t>
            </a:r>
            <a:r>
              <a:rPr lang="en-US" dirty="0" err="1"/>
              <a:t>porción</a:t>
            </a:r>
            <a:r>
              <a:rPr lang="en-US" dirty="0"/>
              <a:t> del </a:t>
            </a:r>
            <a:r>
              <a:rPr lang="en-US" dirty="0" err="1"/>
              <a:t>espectro</a:t>
            </a:r>
            <a:r>
              <a:rPr lang="en-US" dirty="0"/>
              <a:t> EM </a:t>
            </a:r>
            <a:r>
              <a:rPr lang="en-US" dirty="0" err="1"/>
              <a:t>presentaran</a:t>
            </a:r>
            <a:r>
              <a:rPr lang="en-US" dirty="0"/>
              <a:t> ´</a:t>
            </a:r>
            <a:r>
              <a:rPr lang="en-US" dirty="0" err="1"/>
              <a:t>ruido</a:t>
            </a:r>
            <a:r>
              <a:rPr lang="en-US" dirty="0"/>
              <a:t>´, </a:t>
            </a:r>
            <a:endParaRPr lang="en-US" dirty="0" smtClean="0"/>
          </a:p>
          <a:p>
            <a:pPr algn="ctr"/>
            <a:r>
              <a:rPr lang="en-US" dirty="0" err="1" smtClean="0"/>
              <a:t>bandas</a:t>
            </a:r>
            <a:r>
              <a:rPr lang="en-US" dirty="0" smtClean="0"/>
              <a:t> </a:t>
            </a:r>
            <a:r>
              <a:rPr lang="en-US" dirty="0" err="1"/>
              <a:t>desde</a:t>
            </a:r>
            <a:r>
              <a:rPr lang="en-US" dirty="0"/>
              <a:t> </a:t>
            </a:r>
            <a:r>
              <a:rPr lang="en-US" dirty="0" err="1"/>
              <a:t>porciones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contraste</a:t>
            </a:r>
            <a:r>
              <a:rPr lang="en-US" dirty="0"/>
              <a:t> del </a:t>
            </a:r>
            <a:r>
              <a:rPr lang="en-US" dirty="0" err="1"/>
              <a:t>espectro</a:t>
            </a:r>
            <a:r>
              <a:rPr lang="en-US" dirty="0"/>
              <a:t> EM </a:t>
            </a:r>
            <a:r>
              <a:rPr lang="en-US" dirty="0" err="1"/>
              <a:t>realzan</a:t>
            </a:r>
            <a:r>
              <a:rPr lang="en-US" dirty="0"/>
              <a:t> las </a:t>
            </a:r>
            <a:r>
              <a:rPr lang="en-US" dirty="0" err="1"/>
              <a:t>propiedades</a:t>
            </a:r>
            <a:r>
              <a:rPr lang="en-US" dirty="0"/>
              <a:t>.</a:t>
            </a:r>
          </a:p>
          <a:p>
            <a:pPr algn="ctr"/>
            <a:r>
              <a:rPr lang="en-US" dirty="0" err="1" smtClean="0"/>
              <a:t>Ejemplo</a:t>
            </a:r>
            <a:r>
              <a:rPr lang="en-US" dirty="0" smtClean="0"/>
              <a:t> </a:t>
            </a:r>
            <a:r>
              <a:rPr lang="en-US" b="1" dirty="0" smtClean="0"/>
              <a:t>Visible  </a:t>
            </a:r>
            <a:r>
              <a:rPr lang="en-US" b="1" dirty="0"/>
              <a:t>/  </a:t>
            </a:r>
            <a:r>
              <a:rPr lang="en-US" b="1" dirty="0" err="1" smtClean="0"/>
              <a:t>IRc</a:t>
            </a:r>
            <a:r>
              <a:rPr lang="en-US" b="1" dirty="0"/>
              <a:t>    /  </a:t>
            </a:r>
            <a:r>
              <a:rPr lang="en-US" b="1" dirty="0" err="1" smtClean="0"/>
              <a:t>IRm</a:t>
            </a:r>
            <a:endParaRPr lang="en-US" b="1" dirty="0"/>
          </a:p>
          <a:p>
            <a:pPr algn="ctr"/>
            <a:endParaRPr lang="en-US" dirty="0"/>
          </a:p>
          <a:p>
            <a:pPr algn="ctr"/>
            <a:r>
              <a:rPr lang="en-US" dirty="0"/>
              <a:t>Hay </a:t>
            </a:r>
            <a:r>
              <a:rPr lang="en-US" dirty="0" err="1"/>
              <a:t>tantas</a:t>
            </a:r>
            <a:r>
              <a:rPr lang="en-US" dirty="0"/>
              <a:t> </a:t>
            </a:r>
            <a:r>
              <a:rPr lang="en-US" dirty="0" err="1"/>
              <a:t>opciones</a:t>
            </a:r>
            <a:r>
              <a:rPr lang="en-US" dirty="0"/>
              <a:t> </a:t>
            </a:r>
            <a:r>
              <a:rPr lang="en-US" dirty="0" err="1"/>
              <a:t>dependiendo</a:t>
            </a:r>
            <a:r>
              <a:rPr lang="en-US" dirty="0"/>
              <a:t> del </a:t>
            </a:r>
            <a:r>
              <a:rPr lang="en-US" dirty="0" err="1"/>
              <a:t>número</a:t>
            </a:r>
            <a:r>
              <a:rPr lang="en-US" dirty="0"/>
              <a:t> de </a:t>
            </a:r>
            <a:r>
              <a:rPr lang="en-US" dirty="0" err="1"/>
              <a:t>bandas</a:t>
            </a:r>
            <a:r>
              <a:rPr lang="en-US" dirty="0"/>
              <a:t> (n) </a:t>
            </a:r>
            <a:r>
              <a:rPr lang="en-US" dirty="0" err="1"/>
              <a:t>conjunto</a:t>
            </a:r>
            <a:r>
              <a:rPr lang="en-US" dirty="0"/>
              <a:t> de </a:t>
            </a:r>
            <a:r>
              <a:rPr lang="en-US" dirty="0" err="1"/>
              <a:t>datos</a:t>
            </a:r>
            <a:r>
              <a:rPr lang="en-US" dirty="0"/>
              <a:t>:</a:t>
            </a:r>
            <a:r>
              <a:rPr lang="en-US" b="1" i="1" dirty="0"/>
              <a:t> n (n-1) </a:t>
            </a:r>
            <a:r>
              <a:rPr lang="en-US" dirty="0"/>
              <a:t>   </a:t>
            </a:r>
          </a:p>
          <a:p>
            <a:pPr marL="0" indent="0" algn="ctr">
              <a:buNone/>
            </a:pPr>
            <a:r>
              <a:rPr lang="en-US" dirty="0"/>
              <a:t>= 6 (3 </a:t>
            </a:r>
            <a:r>
              <a:rPr lang="en-US" dirty="0" err="1"/>
              <a:t>bandas</a:t>
            </a:r>
            <a:r>
              <a:rPr lang="en-US" dirty="0"/>
              <a:t>), 12 (4 </a:t>
            </a:r>
            <a:r>
              <a:rPr lang="en-US" dirty="0" err="1"/>
              <a:t>bandas</a:t>
            </a:r>
            <a:r>
              <a:rPr lang="en-US" dirty="0"/>
              <a:t>), 30 (6 </a:t>
            </a:r>
            <a:r>
              <a:rPr lang="en-US" dirty="0" err="1"/>
              <a:t>bandas</a:t>
            </a:r>
            <a:r>
              <a:rPr lang="en-US" dirty="0"/>
              <a:t>)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164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19672" y="609600"/>
            <a:ext cx="7086600" cy="487363"/>
          </a:xfrm>
        </p:spPr>
        <p:txBody>
          <a:bodyPr/>
          <a:lstStyle/>
          <a:p>
            <a:r>
              <a:rPr lang="en-US" sz="2800" i="1" dirty="0" err="1">
                <a:solidFill>
                  <a:schemeClr val="accent3"/>
                </a:solidFill>
                <a:latin typeface="Comic Sans MS" pitchFamily="66" charset="0"/>
              </a:rPr>
              <a:t>Porque</a:t>
            </a:r>
            <a:r>
              <a:rPr lang="en-US" sz="2800" i="1" dirty="0">
                <a:solidFill>
                  <a:schemeClr val="accent3"/>
                </a:solidFill>
                <a:latin typeface="Comic Sans MS" pitchFamily="66" charset="0"/>
              </a:rPr>
              <a:t> las </a:t>
            </a:r>
            <a:r>
              <a:rPr lang="en-US" sz="2800" i="1" dirty="0" err="1">
                <a:solidFill>
                  <a:schemeClr val="accent3"/>
                </a:solidFill>
                <a:latin typeface="Comic Sans MS" pitchFamily="66" charset="0"/>
              </a:rPr>
              <a:t>proporciones</a:t>
            </a:r>
            <a:r>
              <a:rPr lang="en-US" sz="2800" i="1" dirty="0">
                <a:solidFill>
                  <a:schemeClr val="accent3"/>
                </a:solidFill>
                <a:latin typeface="Comic Sans MS" pitchFamily="66" charset="0"/>
              </a:rPr>
              <a:t> son </a:t>
            </a:r>
            <a:r>
              <a:rPr lang="en-US" sz="2800" i="1" dirty="0" err="1">
                <a:solidFill>
                  <a:schemeClr val="accent3"/>
                </a:solidFill>
                <a:latin typeface="Comic Sans MS" pitchFamily="66" charset="0"/>
              </a:rPr>
              <a:t>Utiles</a:t>
            </a:r>
            <a:r>
              <a:rPr lang="en-US" sz="2800" i="1" dirty="0">
                <a:solidFill>
                  <a:schemeClr val="accent3"/>
                </a:solidFill>
                <a:latin typeface="Comic Sans MS" pitchFamily="66" charset="0"/>
              </a:rPr>
              <a:t>?</a:t>
            </a:r>
            <a:r>
              <a:rPr lang="en-US" sz="2800" i="1" dirty="0">
                <a:solidFill>
                  <a:schemeClr val="accent3"/>
                </a:solidFill>
              </a:rPr>
              <a:t> </a:t>
            </a:r>
            <a:endParaRPr lang="es-MX" sz="2800" dirty="0">
              <a:solidFill>
                <a:schemeClr val="accent3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sz="2200" dirty="0" smtClean="0"/>
              <a:t>Proporciones </a:t>
            </a:r>
            <a:r>
              <a:rPr lang="es-MX" sz="2200" dirty="0"/>
              <a:t>que usan las porciones de EM contrastantes reforzarían las diferencias de tipo de clase mayores,   </a:t>
            </a:r>
          </a:p>
          <a:p>
            <a:pPr algn="ctr"/>
            <a:r>
              <a:rPr lang="es-MX" sz="2200" dirty="0"/>
              <a:t>Ejemplo: coníferas contra caducifolias, rocas contra vegetación    </a:t>
            </a:r>
          </a:p>
          <a:p>
            <a:pPr marL="0" indent="0" algn="ctr">
              <a:buNone/>
            </a:pPr>
            <a:r>
              <a:rPr lang="es-MX" sz="2200" dirty="0"/>
              <a:t>-</a:t>
            </a:r>
            <a:r>
              <a:rPr lang="es-MX" sz="2200" dirty="0" smtClean="0"/>
              <a:t> </a:t>
            </a:r>
            <a:r>
              <a:rPr lang="es-MX" sz="2200" dirty="0">
                <a:solidFill>
                  <a:schemeClr val="hlink"/>
                </a:solidFill>
              </a:rPr>
              <a:t>nieve/hielo</a:t>
            </a:r>
            <a:r>
              <a:rPr lang="es-MX" sz="2200" dirty="0"/>
              <a:t> usando TM4/5 o 3/5   </a:t>
            </a:r>
          </a:p>
          <a:p>
            <a:pPr algn="ctr"/>
            <a:endParaRPr lang="en-US" sz="2200" dirty="0"/>
          </a:p>
          <a:p>
            <a:pPr algn="ctr"/>
            <a:r>
              <a:rPr lang="es-MX" sz="2200" dirty="0"/>
              <a:t>Sin embargo hay aplicaciones que usan dos bandas en la misma región, por ejemplo en geología,   </a:t>
            </a:r>
          </a:p>
          <a:p>
            <a:pPr algn="ctr"/>
            <a:r>
              <a:rPr lang="es-MX" sz="2200" dirty="0"/>
              <a:t> 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/>
              <a:t>MSS: 5/4, 6/5 7/6 (</a:t>
            </a:r>
            <a:r>
              <a:rPr lang="en-US" sz="2200" dirty="0" smtClean="0"/>
              <a:t>4=</a:t>
            </a:r>
            <a:r>
              <a:rPr lang="en-US" sz="2200" dirty="0" err="1" smtClean="0"/>
              <a:t>verde</a:t>
            </a:r>
            <a:r>
              <a:rPr lang="en-US" sz="2200" dirty="0" smtClean="0"/>
              <a:t>, 5=</a:t>
            </a:r>
            <a:r>
              <a:rPr lang="en-US" sz="2200" dirty="0" err="1" smtClean="0"/>
              <a:t>rojo</a:t>
            </a:r>
            <a:r>
              <a:rPr lang="en-US" sz="2200" dirty="0" smtClean="0"/>
              <a:t>, </a:t>
            </a:r>
            <a:r>
              <a:rPr lang="en-US" sz="2200" dirty="0"/>
              <a:t>6,7 </a:t>
            </a:r>
            <a:r>
              <a:rPr lang="en-US" sz="2200" dirty="0" smtClean="0"/>
              <a:t>=</a:t>
            </a:r>
            <a:r>
              <a:rPr lang="en-US" sz="2200" dirty="0" err="1" smtClean="0"/>
              <a:t>IRc</a:t>
            </a:r>
            <a:r>
              <a:rPr lang="en-US" sz="2200" dirty="0" smtClean="0"/>
              <a:t>) 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s-MX" sz="2200" dirty="0"/>
              <a:t>(rocas hidrotermalmente alteradas)  </a:t>
            </a:r>
          </a:p>
          <a:p>
            <a:pPr algn="ctr"/>
            <a:endParaRPr lang="en-US" sz="2200" dirty="0"/>
          </a:p>
          <a:p>
            <a:pPr algn="ctr"/>
            <a:r>
              <a:rPr lang="en-US" sz="2200" dirty="0"/>
              <a:t>TM:   3/2,   7/5,  3/1,   5/7 : </a:t>
            </a:r>
            <a:r>
              <a:rPr lang="en-US" sz="2200" dirty="0" err="1"/>
              <a:t>realce</a:t>
            </a:r>
            <a:r>
              <a:rPr lang="en-US" sz="2200" dirty="0"/>
              <a:t> de </a:t>
            </a:r>
            <a:r>
              <a:rPr lang="en-US" sz="2200" dirty="0" err="1"/>
              <a:t>minerales</a:t>
            </a:r>
            <a:endParaRPr lang="en-US" sz="2200" dirty="0"/>
          </a:p>
          <a:p>
            <a:endParaRPr lang="es-MX" sz="22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221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62880" y="489174"/>
            <a:ext cx="8229600" cy="563562"/>
          </a:xfrm>
        </p:spPr>
        <p:txBody>
          <a:bodyPr/>
          <a:lstStyle/>
          <a:p>
            <a:pPr eaLnBrk="1" hangingPunct="1"/>
            <a:r>
              <a:rPr lang="en-US" sz="3200" b="1" dirty="0" err="1" smtClean="0"/>
              <a:t>Creando</a:t>
            </a:r>
            <a:r>
              <a:rPr lang="en-US" sz="3200" b="1" dirty="0" smtClean="0"/>
              <a:t> Color </a:t>
            </a:r>
            <a:r>
              <a:rPr lang="en-US" sz="3200" b="1" dirty="0" err="1" smtClean="0"/>
              <a:t>Compuesto</a:t>
            </a:r>
            <a:endParaRPr lang="en-US" sz="3200" b="1" dirty="0" smtClean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52600"/>
            <a:ext cx="31051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11424" y="4850685"/>
            <a:ext cx="31051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684312" y="3105954"/>
            <a:ext cx="627206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Banda </a:t>
            </a:r>
            <a:r>
              <a:rPr lang="en-US" dirty="0"/>
              <a:t>3/Banda 1 area </a:t>
            </a:r>
            <a:r>
              <a:rPr lang="en-US" dirty="0" err="1"/>
              <a:t>mineralizada</a:t>
            </a:r>
            <a:endParaRPr lang="en-US" dirty="0"/>
          </a:p>
          <a:p>
            <a:r>
              <a:rPr lang="en-US" dirty="0" err="1"/>
              <a:t>En</a:t>
            </a:r>
            <a:r>
              <a:rPr lang="en-US" dirty="0"/>
              <a:t> el </a:t>
            </a:r>
            <a:r>
              <a:rPr lang="en-US" dirty="0" err="1"/>
              <a:t>suroeste</a:t>
            </a:r>
            <a:r>
              <a:rPr lang="en-US" dirty="0"/>
              <a:t> de Utah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color </a:t>
            </a:r>
            <a:r>
              <a:rPr lang="en-US" dirty="0" err="1"/>
              <a:t>compuesto</a:t>
            </a:r>
            <a:r>
              <a:rPr lang="en-US" dirty="0"/>
              <a:t> 1/7 = </a:t>
            </a:r>
            <a:r>
              <a:rPr lang="en-US" dirty="0" err="1"/>
              <a:t>azul</a:t>
            </a:r>
            <a:r>
              <a:rPr lang="en-US" dirty="0"/>
              <a:t>; 4/2 = </a:t>
            </a:r>
            <a:r>
              <a:rPr lang="en-US" dirty="0" err="1"/>
              <a:t>verde</a:t>
            </a:r>
            <a:r>
              <a:rPr lang="en-US" dirty="0"/>
              <a:t>; 3/1 = </a:t>
            </a:r>
            <a:r>
              <a:rPr lang="en-US" dirty="0" err="1"/>
              <a:t>rojo</a:t>
            </a:r>
            <a:r>
              <a:rPr lang="en-US" dirty="0"/>
              <a:t>. </a:t>
            </a: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1424" y="1650285"/>
            <a:ext cx="31051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4283968" y="1124744"/>
            <a:ext cx="57606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dirty="0" err="1"/>
              <a:t>C</a:t>
            </a:r>
            <a:r>
              <a:rPr lang="en-US" dirty="0" err="1" smtClean="0"/>
              <a:t>ompuesto</a:t>
            </a:r>
            <a:r>
              <a:rPr lang="en-US" dirty="0" smtClean="0"/>
              <a:t> Azul=7/5</a:t>
            </a:r>
            <a:r>
              <a:rPr lang="en-US" dirty="0"/>
              <a:t>, </a:t>
            </a:r>
            <a:r>
              <a:rPr lang="en-US" dirty="0" smtClean="0"/>
              <a:t>Verde=1/7, y </a:t>
            </a:r>
            <a:r>
              <a:rPr lang="en-US" dirty="0" err="1" smtClean="0"/>
              <a:t>rojo</a:t>
            </a:r>
            <a:r>
              <a:rPr lang="en-US" dirty="0" smtClean="0"/>
              <a:t>= 3/1 </a:t>
            </a:r>
            <a:endParaRPr lang="en-US" dirty="0"/>
          </a:p>
        </p:txBody>
      </p:sp>
      <p:sp>
        <p:nvSpPr>
          <p:cNvPr id="2" name="1 CuadroTexto"/>
          <p:cNvSpPr txBox="1"/>
          <p:nvPr/>
        </p:nvSpPr>
        <p:spPr>
          <a:xfrm>
            <a:off x="5276267" y="5517232"/>
            <a:ext cx="3749744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s-MX" dirty="0" smtClean="0"/>
              <a:t>Azul oscuro (Basalto con andesita)</a:t>
            </a:r>
          </a:p>
          <a:p>
            <a:pPr algn="ctr"/>
            <a:r>
              <a:rPr lang="es-MX" dirty="0" smtClean="0"/>
              <a:t>Purpura (</a:t>
            </a:r>
            <a:r>
              <a:rPr lang="es-MX" dirty="0" err="1" smtClean="0"/>
              <a:t>Kaolinita</a:t>
            </a:r>
            <a:r>
              <a:rPr lang="es-MX" dirty="0" smtClean="0"/>
              <a:t> y </a:t>
            </a:r>
            <a:r>
              <a:rPr lang="es-MX" dirty="0" err="1" smtClean="0"/>
              <a:t>alunita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5366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19327" y="2708275"/>
            <a:ext cx="3313113" cy="1701800"/>
          </a:xfrm>
        </p:spPr>
        <p:txBody>
          <a:bodyPr/>
          <a:lstStyle/>
          <a:p>
            <a:pPr eaLnBrk="1" hangingPunct="1"/>
            <a:r>
              <a:rPr lang="es-MX" altLang="es-MX" b="1" i="1" dirty="0" smtClean="0">
                <a:latin typeface="Benguiat Bk BT" pitchFamily="18" charset="0"/>
              </a:rPr>
              <a:t>Índices de Vegetación</a:t>
            </a:r>
          </a:p>
        </p:txBody>
      </p:sp>
    </p:spTree>
    <p:extLst>
      <p:ext uri="{BB962C8B-B14F-4D97-AF65-F5344CB8AC3E}">
        <p14:creationId xmlns:p14="http://schemas.microsoft.com/office/powerpoint/2010/main" val="70413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6180"/>
            <a:ext cx="8228013" cy="1144588"/>
          </a:xfrm>
        </p:spPr>
        <p:txBody>
          <a:bodyPr/>
          <a:lstStyle/>
          <a:p>
            <a:pPr eaLnBrk="1" hangingPunct="1"/>
            <a:r>
              <a:rPr lang="es-MX" altLang="es-MX" i="1" dirty="0" smtClean="0">
                <a:latin typeface="Benguiat Bk BT" pitchFamily="18" charset="0"/>
                <a:cs typeface="Trebuchet MS" pitchFamily="34" charset="0"/>
              </a:rPr>
              <a:t>Índices de Vegetación</a:t>
            </a:r>
          </a:p>
        </p:txBody>
      </p:sp>
      <p:pic>
        <p:nvPicPr>
          <p:cNvPr id="11267" name="Picture 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7" t="4356" r="6187" b="4356"/>
          <a:stretch>
            <a:fillRect/>
          </a:stretch>
        </p:blipFill>
        <p:spPr>
          <a:xfrm>
            <a:off x="6985000" y="1172270"/>
            <a:ext cx="2051050" cy="2544762"/>
          </a:xfr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6187" t="4356" r="6187" b="4356"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8" name="Picture 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40400" y="3676650"/>
            <a:ext cx="3403600" cy="2882900"/>
          </a:xfr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9" name="Rectangle 3"/>
          <p:cNvSpPr>
            <a:spLocks noChangeArrowheads="1"/>
          </p:cNvSpPr>
          <p:nvPr/>
        </p:nvSpPr>
        <p:spPr bwMode="auto">
          <a:xfrm>
            <a:off x="684461" y="1989088"/>
            <a:ext cx="5975771" cy="4176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11150" indent="-3111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674688" indent="-2603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1036638" indent="-207963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1450975" indent="-206375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1866900" indent="-207963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2324100" indent="-207963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2781300" indent="-207963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3238500" indent="-207963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3695700" indent="-207963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eaLnBrk="1"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s-MX" altLang="es-MX" sz="2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s-MX" altLang="es-MX" sz="2200" b="1" dirty="0">
                <a:solidFill>
                  <a:srgbClr val="334116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Las capas saludables de la vegetación verde</a:t>
            </a:r>
            <a:r>
              <a:rPr lang="es-MX" altLang="es-MX" sz="2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interactúan de manera diferente con la energía en la región </a:t>
            </a:r>
            <a:r>
              <a:rPr lang="es-MX" altLang="es-MX" sz="22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visible</a:t>
            </a:r>
            <a:r>
              <a:rPr lang="es-MX" altLang="es-MX" sz="2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e </a:t>
            </a:r>
            <a:r>
              <a:rPr lang="es-MX" altLang="es-MX" sz="2200" b="1" dirty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infrarrojo</a:t>
            </a:r>
            <a:r>
              <a:rPr lang="es-MX" altLang="es-MX" sz="2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cercano del espectro electromagnético</a:t>
            </a:r>
          </a:p>
          <a:p>
            <a:pPr eaLnBrk="1"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s-MX" altLang="es-MX" sz="2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	</a:t>
            </a:r>
          </a:p>
          <a:p>
            <a:pPr eaLnBrk="1"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s-MX" altLang="es-MX" sz="2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	En la región visible, los pigmentos </a:t>
            </a:r>
          </a:p>
          <a:p>
            <a:pPr eaLnBrk="1"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s-MX" altLang="es-MX" sz="2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	de las plantas (clorofila) causan </a:t>
            </a:r>
          </a:p>
          <a:p>
            <a:pPr eaLnBrk="1"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s-MX" altLang="es-MX" sz="2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	una fuerte absorción de energía, principalmente para la realización </a:t>
            </a:r>
          </a:p>
          <a:p>
            <a:pPr eaLnBrk="1"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</a:pPr>
            <a:r>
              <a:rPr lang="es-MX" altLang="es-MX" sz="22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	de la fotosíntesis.</a:t>
            </a:r>
            <a:endParaRPr lang="en-US" altLang="es-MX" sz="220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905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altLang="es-MX" sz="36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</a:rPr>
              <a:t>	Los picos de absorción están en las áreas </a:t>
            </a:r>
            <a:r>
              <a:rPr lang="es-MX" altLang="es-MX" sz="3600" dirty="0">
                <a:solidFill>
                  <a:srgbClr val="FF0000"/>
                </a:solidFill>
                <a:ea typeface="+mj-ea"/>
              </a:rPr>
              <a:t>roja</a:t>
            </a:r>
            <a:r>
              <a:rPr lang="es-MX" altLang="es-MX" sz="36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</a:rPr>
              <a:t> y </a:t>
            </a:r>
            <a:r>
              <a:rPr lang="es-MX" altLang="es-MX" sz="3600" dirty="0">
                <a:solidFill>
                  <a:srgbClr val="0070C0"/>
                </a:solidFill>
                <a:ea typeface="+mj-ea"/>
              </a:rPr>
              <a:t>azul</a:t>
            </a:r>
            <a:r>
              <a:rPr lang="es-MX" altLang="es-MX" sz="36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</a:rPr>
              <a:t> del espectro visible</a:t>
            </a:r>
          </a:p>
        </p:txBody>
      </p:sp>
      <p:pic>
        <p:nvPicPr>
          <p:cNvPr id="1229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22625" y="1806575"/>
            <a:ext cx="2698750" cy="4052888"/>
          </a:xfr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2" name="Line 6"/>
          <p:cNvSpPr>
            <a:spLocks noChangeShapeType="1"/>
          </p:cNvSpPr>
          <p:nvPr/>
        </p:nvSpPr>
        <p:spPr bwMode="auto">
          <a:xfrm>
            <a:off x="1042988" y="2349500"/>
            <a:ext cx="2016125" cy="26638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2293" name="Line 7"/>
          <p:cNvSpPr>
            <a:spLocks noChangeShapeType="1"/>
          </p:cNvSpPr>
          <p:nvPr/>
        </p:nvSpPr>
        <p:spPr bwMode="auto">
          <a:xfrm>
            <a:off x="1258888" y="1557338"/>
            <a:ext cx="2016125" cy="2663825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2294" name="Line 8"/>
          <p:cNvSpPr>
            <a:spLocks noChangeShapeType="1"/>
          </p:cNvSpPr>
          <p:nvPr/>
        </p:nvSpPr>
        <p:spPr bwMode="auto">
          <a:xfrm>
            <a:off x="2555875" y="2060575"/>
            <a:ext cx="935038" cy="1222375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2295" name="Line 9"/>
          <p:cNvSpPr>
            <a:spLocks noChangeShapeType="1"/>
          </p:cNvSpPr>
          <p:nvPr/>
        </p:nvSpPr>
        <p:spPr bwMode="auto">
          <a:xfrm flipV="1">
            <a:off x="5724525" y="4508500"/>
            <a:ext cx="576263" cy="360363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2296" name="Line 10"/>
          <p:cNvSpPr>
            <a:spLocks noChangeShapeType="1"/>
          </p:cNvSpPr>
          <p:nvPr/>
        </p:nvSpPr>
        <p:spPr bwMode="auto">
          <a:xfrm flipV="1">
            <a:off x="5940425" y="4724400"/>
            <a:ext cx="576263" cy="3603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2297" name="Line 11"/>
          <p:cNvSpPr>
            <a:spLocks noChangeShapeType="1"/>
          </p:cNvSpPr>
          <p:nvPr/>
        </p:nvSpPr>
        <p:spPr bwMode="auto">
          <a:xfrm flipV="1">
            <a:off x="5580063" y="2852738"/>
            <a:ext cx="2592387" cy="1584325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979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73633"/>
            <a:ext cx="8434388" cy="3127375"/>
          </a:xfrm>
        </p:spPr>
        <p:txBody>
          <a:bodyPr/>
          <a:lstStyle/>
          <a:p>
            <a:pPr eaLnBrk="1" hangingPunct="1"/>
            <a:r>
              <a:rPr lang="es-MX" altLang="es-MX" sz="2400" dirty="0" smtClean="0">
                <a:solidFill>
                  <a:schemeClr val="tx2">
                    <a:lumMod val="75000"/>
                  </a:schemeClr>
                </a:solidFill>
                <a:cs typeface="Trebuchet MS" pitchFamily="34" charset="0"/>
              </a:rPr>
              <a:t>	En el infrarrojo cercano, en cambio ocurre una interacción muy diferente</a:t>
            </a:r>
            <a:br>
              <a:rPr lang="es-MX" altLang="es-MX" sz="2400" dirty="0" smtClean="0">
                <a:solidFill>
                  <a:schemeClr val="tx2">
                    <a:lumMod val="75000"/>
                  </a:schemeClr>
                </a:solidFill>
                <a:cs typeface="Trebuchet MS" pitchFamily="34" charset="0"/>
              </a:rPr>
            </a:br>
            <a:r>
              <a:rPr lang="es-MX" altLang="es-MX" sz="2400" dirty="0" smtClean="0">
                <a:solidFill>
                  <a:schemeClr val="tx2">
                    <a:lumMod val="75000"/>
                  </a:schemeClr>
                </a:solidFill>
                <a:cs typeface="Trebuchet MS" pitchFamily="34" charset="0"/>
              </a:rPr>
              <a:t>En esta región la energía es dispersada por la estructura interna de la mayoría de las hojas</a:t>
            </a:r>
          </a:p>
        </p:txBody>
      </p:sp>
      <p:pic>
        <p:nvPicPr>
          <p:cNvPr id="13315" name="Picture 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1200" y="3213100"/>
            <a:ext cx="4524375" cy="3392488"/>
          </a:xfr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6" name="Line 8"/>
          <p:cNvSpPr>
            <a:spLocks noChangeShapeType="1"/>
          </p:cNvSpPr>
          <p:nvPr/>
        </p:nvSpPr>
        <p:spPr bwMode="auto">
          <a:xfrm flipV="1">
            <a:off x="5219700" y="3213100"/>
            <a:ext cx="3240088" cy="20161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3317" name="Text Box 11"/>
          <p:cNvSpPr txBox="1">
            <a:spLocks noChangeArrowheads="1"/>
          </p:cNvSpPr>
          <p:nvPr/>
        </p:nvSpPr>
        <p:spPr bwMode="auto">
          <a:xfrm>
            <a:off x="7359650" y="4240213"/>
            <a:ext cx="577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MX" altLang="es-MX" b="1">
                <a:solidFill>
                  <a:srgbClr val="FF0000"/>
                </a:solidFill>
                <a:latin typeface="Arial" charset="0"/>
              </a:rPr>
              <a:t>NIR</a:t>
            </a:r>
          </a:p>
        </p:txBody>
      </p:sp>
    </p:spTree>
    <p:extLst>
      <p:ext uri="{BB962C8B-B14F-4D97-AF65-F5344CB8AC3E}">
        <p14:creationId xmlns:p14="http://schemas.microsoft.com/office/powerpoint/2010/main" val="21515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51920" y="548680"/>
            <a:ext cx="5112568" cy="3888432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II. GENERACIÓN DE INFORMACIÓN TEMATICA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1. GENERACIÓN DE VARIABLES CONTINUAS</a:t>
            </a:r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4000" dirty="0" smtClean="0"/>
              <a:t>1.4</a:t>
            </a:r>
            <a:r>
              <a:rPr lang="en-US" sz="4000" dirty="0"/>
              <a:t>. Cocientes e índices</a:t>
            </a:r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410200"/>
            <a:ext cx="7772400" cy="827112"/>
          </a:xfrm>
        </p:spPr>
        <p:txBody>
          <a:bodyPr/>
          <a:lstStyle/>
          <a:p>
            <a:r>
              <a:rPr lang="en-US" dirty="0" smtClean="0"/>
              <a:t>Marivel Hernández Téllez</a:t>
            </a:r>
          </a:p>
          <a:p>
            <a:r>
              <a:rPr lang="en-US" sz="1600" dirty="0" smtClean="0"/>
              <a:t>mhernandezt@uaemex.mx</a:t>
            </a:r>
            <a:endParaRPr lang="en-US" sz="1600" dirty="0"/>
          </a:p>
        </p:txBody>
      </p:sp>
      <p:sp>
        <p:nvSpPr>
          <p:cNvPr id="3" name="2 Rectángulo"/>
          <p:cNvSpPr/>
          <p:nvPr/>
        </p:nvSpPr>
        <p:spPr>
          <a:xfrm>
            <a:off x="6732240" y="35449"/>
            <a:ext cx="19414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Tema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454025" y="3336925"/>
            <a:ext cx="8231188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392113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587375" indent="-195263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782638" indent="-195263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14366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18938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23510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28082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eaLnBrk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endParaRPr lang="en-GB" altLang="es-MX" sz="3600" i="1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eaLnBrk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endParaRPr lang="en-GB" altLang="es-MX" sz="36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433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425" y="2781300"/>
            <a:ext cx="3643313" cy="367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340" name="Group 7"/>
          <p:cNvGrpSpPr>
            <a:grpSpLocks/>
          </p:cNvGrpSpPr>
          <p:nvPr/>
        </p:nvGrpSpPr>
        <p:grpSpPr bwMode="auto">
          <a:xfrm>
            <a:off x="361950" y="2552848"/>
            <a:ext cx="4786313" cy="3900488"/>
            <a:chOff x="498" y="672"/>
            <a:chExt cx="4662" cy="3560"/>
          </a:xfrm>
        </p:grpSpPr>
        <p:pic>
          <p:nvPicPr>
            <p:cNvPr id="14343" name="Picture 8" descr="graph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23" r="6175"/>
            <a:stretch>
              <a:fillRect/>
            </a:stretch>
          </p:blipFill>
          <p:spPr bwMode="auto">
            <a:xfrm>
              <a:off x="498" y="696"/>
              <a:ext cx="4662" cy="3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344" name="Group 9"/>
            <p:cNvGrpSpPr>
              <a:grpSpLocks/>
            </p:cNvGrpSpPr>
            <p:nvPr/>
          </p:nvGrpSpPr>
          <p:grpSpPr bwMode="auto">
            <a:xfrm>
              <a:off x="1584" y="672"/>
              <a:ext cx="768" cy="816"/>
              <a:chOff x="1584" y="672"/>
              <a:chExt cx="768" cy="816"/>
            </a:xfrm>
          </p:grpSpPr>
          <p:sp>
            <p:nvSpPr>
              <p:cNvPr id="14351" name="Rectangle 10"/>
              <p:cNvSpPr>
                <a:spLocks noChangeArrowheads="1"/>
              </p:cNvSpPr>
              <p:nvPr/>
            </p:nvSpPr>
            <p:spPr bwMode="auto">
              <a:xfrm>
                <a:off x="1584" y="1296"/>
                <a:ext cx="288" cy="192"/>
              </a:xfrm>
              <a:prstGeom prst="rect">
                <a:avLst/>
              </a:prstGeom>
              <a:noFill/>
              <a:ln w="31750">
                <a:solidFill>
                  <a:srgbClr val="00CC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>
                    <a:solidFill>
                      <a:srgbClr val="404040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600">
                    <a:solidFill>
                      <a:srgbClr val="404040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400">
                    <a:solidFill>
                      <a:srgbClr val="404040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endParaRPr lang="es-MX" altLang="es-MX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14352" name="Oval 11"/>
              <p:cNvSpPr>
                <a:spLocks noChangeArrowheads="1"/>
              </p:cNvSpPr>
              <p:nvPr/>
            </p:nvSpPr>
            <p:spPr bwMode="auto">
              <a:xfrm>
                <a:off x="1680" y="672"/>
                <a:ext cx="672" cy="384"/>
              </a:xfrm>
              <a:prstGeom prst="ellipse">
                <a:avLst/>
              </a:prstGeom>
              <a:noFill/>
              <a:ln w="31750">
                <a:solidFill>
                  <a:srgbClr val="00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>
                    <a:solidFill>
                      <a:srgbClr val="404040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600">
                    <a:solidFill>
                      <a:srgbClr val="404040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400">
                    <a:solidFill>
                      <a:srgbClr val="404040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endParaRPr lang="es-MX" altLang="es-MX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grpSp>
          <p:nvGrpSpPr>
            <p:cNvPr id="14345" name="Group 12"/>
            <p:cNvGrpSpPr>
              <a:grpSpLocks/>
            </p:cNvGrpSpPr>
            <p:nvPr/>
          </p:nvGrpSpPr>
          <p:grpSpPr bwMode="auto">
            <a:xfrm>
              <a:off x="1008" y="672"/>
              <a:ext cx="624" cy="816"/>
              <a:chOff x="1008" y="672"/>
              <a:chExt cx="624" cy="816"/>
            </a:xfrm>
          </p:grpSpPr>
          <p:sp>
            <p:nvSpPr>
              <p:cNvPr id="14349" name="Rectangle 13"/>
              <p:cNvSpPr>
                <a:spLocks noChangeArrowheads="1"/>
              </p:cNvSpPr>
              <p:nvPr/>
            </p:nvSpPr>
            <p:spPr bwMode="auto">
              <a:xfrm>
                <a:off x="1392" y="1296"/>
                <a:ext cx="192" cy="192"/>
              </a:xfrm>
              <a:prstGeom prst="rect">
                <a:avLst/>
              </a:prstGeom>
              <a:noFill/>
              <a:ln w="317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>
                    <a:solidFill>
                      <a:srgbClr val="404040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600">
                    <a:solidFill>
                      <a:srgbClr val="404040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400">
                    <a:solidFill>
                      <a:srgbClr val="404040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endParaRPr lang="es-MX" altLang="es-MX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14350" name="Oval 14"/>
              <p:cNvSpPr>
                <a:spLocks noChangeArrowheads="1"/>
              </p:cNvSpPr>
              <p:nvPr/>
            </p:nvSpPr>
            <p:spPr bwMode="auto">
              <a:xfrm>
                <a:off x="1008" y="672"/>
                <a:ext cx="624" cy="432"/>
              </a:xfrm>
              <a:prstGeom prst="ellips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>
                    <a:solidFill>
                      <a:srgbClr val="404040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600">
                    <a:solidFill>
                      <a:srgbClr val="404040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400">
                    <a:solidFill>
                      <a:srgbClr val="404040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endParaRPr lang="es-MX" altLang="es-MX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  <p:grpSp>
          <p:nvGrpSpPr>
            <p:cNvPr id="14346" name="Group 15"/>
            <p:cNvGrpSpPr>
              <a:grpSpLocks/>
            </p:cNvGrpSpPr>
            <p:nvPr/>
          </p:nvGrpSpPr>
          <p:grpSpPr bwMode="auto">
            <a:xfrm>
              <a:off x="2880" y="720"/>
              <a:ext cx="1104" cy="768"/>
              <a:chOff x="2880" y="720"/>
              <a:chExt cx="1104" cy="768"/>
            </a:xfrm>
          </p:grpSpPr>
          <p:sp>
            <p:nvSpPr>
              <p:cNvPr id="14347" name="Rectangle 16"/>
              <p:cNvSpPr>
                <a:spLocks noChangeArrowheads="1"/>
              </p:cNvSpPr>
              <p:nvPr/>
            </p:nvSpPr>
            <p:spPr bwMode="auto">
              <a:xfrm>
                <a:off x="2880" y="1296"/>
                <a:ext cx="144" cy="192"/>
              </a:xfrm>
              <a:prstGeom prst="rect">
                <a:avLst/>
              </a:prstGeom>
              <a:noFill/>
              <a:ln w="31750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>
                    <a:solidFill>
                      <a:srgbClr val="404040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600">
                    <a:solidFill>
                      <a:srgbClr val="404040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400">
                    <a:solidFill>
                      <a:srgbClr val="404040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endParaRPr lang="es-MX" altLang="es-MX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14348" name="Oval 17"/>
              <p:cNvSpPr>
                <a:spLocks noChangeArrowheads="1"/>
              </p:cNvSpPr>
              <p:nvPr/>
            </p:nvSpPr>
            <p:spPr bwMode="auto">
              <a:xfrm>
                <a:off x="2880" y="720"/>
                <a:ext cx="1104" cy="384"/>
              </a:xfrm>
              <a:prstGeom prst="ellipse">
                <a:avLst/>
              </a:prstGeom>
              <a:noFill/>
              <a:ln w="3175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>
                    <a:solidFill>
                      <a:srgbClr val="404040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600">
                    <a:solidFill>
                      <a:srgbClr val="404040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400">
                    <a:solidFill>
                      <a:srgbClr val="404040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rgbClr val="404040"/>
                  </a:buClr>
                  <a:buFont typeface="Wingdings 2" pitchFamily="18" charset="2"/>
                  <a:buChar char=""/>
                  <a:defRPr sz="1200">
                    <a:solidFill>
                      <a:srgbClr val="404040"/>
                    </a:solidFill>
                    <a:latin typeface="Verdana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endParaRPr lang="es-MX" altLang="es-MX">
                  <a:solidFill>
                    <a:schemeClr val="tx1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4341" name="Text Box 18"/>
          <p:cNvSpPr txBox="1">
            <a:spLocks noChangeArrowheads="1"/>
          </p:cNvSpPr>
          <p:nvPr/>
        </p:nvSpPr>
        <p:spPr bwMode="auto">
          <a:xfrm>
            <a:off x="3157538" y="1317898"/>
            <a:ext cx="580707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936" tIns="41469" rIns="82936" bIns="41469">
            <a:spAutoFit/>
          </a:bodyPr>
          <a:lstStyle>
            <a:lvl1pPr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392113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587375" indent="-195263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782638" indent="-195263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14366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18938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23510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28082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altLang="es-MX" sz="2200" b="1" dirty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NDVI  =</a:t>
            </a:r>
            <a:r>
              <a:rPr lang="en-US" altLang="es-MX" sz="1600" b="1" dirty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altLang="es-MX" sz="1600" dirty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(IR-</a:t>
            </a:r>
            <a:r>
              <a:rPr lang="en-US" altLang="es-MX" sz="1600" dirty="0" err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cercano</a:t>
            </a:r>
            <a:r>
              <a:rPr lang="en-US" altLang="es-MX" sz="1600" dirty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[TM </a:t>
            </a:r>
            <a:r>
              <a:rPr lang="en-US" altLang="es-MX" sz="1600" dirty="0" err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banda</a:t>
            </a:r>
            <a:r>
              <a:rPr lang="en-US" altLang="es-MX" sz="1600" dirty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4] – </a:t>
            </a:r>
            <a:r>
              <a:rPr lang="en-US" altLang="es-MX" sz="1600" dirty="0" err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rojo</a:t>
            </a:r>
            <a:r>
              <a:rPr lang="en-US" altLang="es-MX" sz="1600" dirty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(TM </a:t>
            </a:r>
            <a:r>
              <a:rPr lang="en-US" altLang="es-MX" sz="1600" dirty="0" err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banda</a:t>
            </a:r>
            <a:r>
              <a:rPr lang="en-US" altLang="es-MX" sz="1600" dirty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3)</a:t>
            </a:r>
          </a:p>
          <a:p>
            <a:pPr algn="r" eaLnBrk="1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altLang="es-MX" sz="1600" dirty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(IR-</a:t>
            </a:r>
            <a:r>
              <a:rPr lang="en-US" altLang="es-MX" sz="1600" dirty="0" err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cercano</a:t>
            </a:r>
            <a:r>
              <a:rPr lang="en-US" altLang="es-MX" sz="1600" dirty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[TM </a:t>
            </a:r>
            <a:r>
              <a:rPr lang="en-US" altLang="es-MX" sz="1600" dirty="0" err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banda</a:t>
            </a:r>
            <a:r>
              <a:rPr lang="en-US" altLang="es-MX" sz="1600" dirty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4] + </a:t>
            </a:r>
            <a:r>
              <a:rPr lang="en-US" altLang="es-MX" sz="1600" dirty="0" err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rojo</a:t>
            </a:r>
            <a:r>
              <a:rPr lang="en-US" altLang="es-MX" sz="1600" dirty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(TM </a:t>
            </a:r>
            <a:r>
              <a:rPr lang="en-US" altLang="es-MX" sz="1600" dirty="0" err="1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banda</a:t>
            </a:r>
            <a:r>
              <a:rPr lang="en-US" altLang="es-MX" sz="1600" dirty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3)</a:t>
            </a:r>
          </a:p>
        </p:txBody>
      </p:sp>
      <p:sp>
        <p:nvSpPr>
          <p:cNvPr id="14342" name="Line 19"/>
          <p:cNvSpPr>
            <a:spLocks noChangeShapeType="1"/>
          </p:cNvSpPr>
          <p:nvPr/>
        </p:nvSpPr>
        <p:spPr bwMode="auto">
          <a:xfrm>
            <a:off x="4678363" y="549275"/>
            <a:ext cx="4217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220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1009650" y="1502047"/>
            <a:ext cx="7124700" cy="5167313"/>
          </a:xfrm>
        </p:spPr>
        <p:txBody>
          <a:bodyPr/>
          <a:lstStyle/>
          <a:p>
            <a:pPr eaLnBrk="1" hangingPunct="1">
              <a:buFont typeface="Wingdings 2" pitchFamily="18" charset="2"/>
              <a:buBlip>
                <a:blip r:embed="rId2"/>
              </a:buBlip>
            </a:pPr>
            <a:r>
              <a:rPr lang="es-MX" altLang="es-MX" sz="2800" b="1" dirty="0" smtClean="0"/>
              <a:t>El propósito de este capítulo es representar un grupo de modelos de  índices de Vegetación diseñados para proveer una evaluación cuantitativa de la biomasa de la vegetación verde</a:t>
            </a:r>
          </a:p>
          <a:p>
            <a:pPr marL="0" indent="0" eaLnBrk="1" hangingPunct="1">
              <a:buNone/>
            </a:pPr>
            <a:endParaRPr lang="es-MX" altLang="es-MX" sz="2800" b="1" dirty="0" smtClean="0"/>
          </a:p>
          <a:p>
            <a:pPr eaLnBrk="1" hangingPunct="1">
              <a:buFont typeface="Wingdings 2" pitchFamily="18" charset="2"/>
              <a:buBlip>
                <a:blip r:embed="rId2"/>
              </a:buBlip>
            </a:pPr>
            <a:r>
              <a:rPr lang="es-MX" altLang="es-MX" sz="2800" b="1" dirty="0" smtClean="0"/>
              <a:t>Los índices son aplicables en imágenes de satélite de resolución espacial alta y baja</a:t>
            </a:r>
          </a:p>
        </p:txBody>
      </p:sp>
    </p:spTree>
    <p:extLst>
      <p:ext uri="{BB962C8B-B14F-4D97-AF65-F5344CB8AC3E}">
        <p14:creationId xmlns:p14="http://schemas.microsoft.com/office/powerpoint/2010/main" val="130446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b="1" i="1" smtClean="0">
                <a:latin typeface="Benguiat Bk BT" pitchFamily="18" charset="0"/>
                <a:cs typeface="Trebuchet MS" pitchFamily="34" charset="0"/>
              </a:rPr>
              <a:t>Índices de Vegetación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1643236" y="1949152"/>
            <a:ext cx="6457156" cy="4648200"/>
          </a:xfrm>
        </p:spPr>
        <p:txBody>
          <a:bodyPr rtlCol="0">
            <a:normAutofit/>
          </a:bodyPr>
          <a:lstStyle/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s-MX" altLang="es-MX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Los índices de Vegetación usan varias combinaciones de datos de satélite </a:t>
            </a:r>
            <a:r>
              <a:rPr lang="es-MX" altLang="es-MX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multiespectrales</a:t>
            </a:r>
            <a:r>
              <a:rPr lang="es-MX" altLang="es-MX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para producir una sola imagen 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s-MX" altLang="es-MX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Representa la cantidad de vegetación presente, o el vigor de la vegetación</a:t>
            </a:r>
          </a:p>
          <a:p>
            <a:pPr lvl="1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s-MX" altLang="es-MX" sz="2000" b="1" dirty="0">
                <a:solidFill>
                  <a:srgbClr val="FF0000"/>
                </a:solidFill>
              </a:rPr>
              <a:t>Bajos</a:t>
            </a:r>
            <a:r>
              <a:rPr lang="es-MX" altLang="es-MX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valores del índice usualmente indican </a:t>
            </a:r>
            <a:r>
              <a:rPr lang="es-MX" altLang="es-MX" sz="2000" b="1" dirty="0">
                <a:solidFill>
                  <a:srgbClr val="FF0000"/>
                </a:solidFill>
              </a:rPr>
              <a:t>vegetación poco saludable</a:t>
            </a:r>
          </a:p>
          <a:p>
            <a:pPr lvl="1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s-MX" altLang="es-MX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Valores </a:t>
            </a:r>
            <a:r>
              <a:rPr lang="es-MX" altLang="es-MX" sz="2000" b="1" dirty="0">
                <a:solidFill>
                  <a:schemeClr val="tx2">
                    <a:lumMod val="75000"/>
                  </a:schemeClr>
                </a:solidFill>
              </a:rPr>
              <a:t>altos</a:t>
            </a:r>
            <a:r>
              <a:rPr lang="es-MX" altLang="es-MX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indican vegetación </a:t>
            </a:r>
            <a:r>
              <a:rPr lang="es-MX" altLang="es-MX" sz="2000" b="1" dirty="0">
                <a:solidFill>
                  <a:srgbClr val="00B050"/>
                </a:solidFill>
              </a:rPr>
              <a:t>muy saludable</a:t>
            </a:r>
          </a:p>
        </p:txBody>
      </p:sp>
    </p:spTree>
    <p:extLst>
      <p:ext uri="{BB962C8B-B14F-4D97-AF65-F5344CB8AC3E}">
        <p14:creationId xmlns:p14="http://schemas.microsoft.com/office/powerpoint/2010/main" val="150408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i="1" smtClean="0">
                <a:latin typeface="Benguiat Bk BT" pitchFamily="18" charset="0"/>
                <a:cs typeface="Trebuchet MS" pitchFamily="34" charset="0"/>
              </a:rPr>
              <a:t>Índices de Vegetación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009650" y="2257425"/>
            <a:ext cx="7124700" cy="4051300"/>
          </a:xfrm>
        </p:spPr>
        <p:txBody>
          <a:bodyPr/>
          <a:lstStyle/>
          <a:p>
            <a:pPr eaLnBrk="1" hangingPunct="1"/>
            <a:r>
              <a:rPr lang="es-MX" altLang="es-MX" sz="2000" b="1" dirty="0" smtClean="0"/>
              <a:t>La imagen del índice es un indicador útil de la cantidad relativa de vegetación</a:t>
            </a:r>
          </a:p>
          <a:p>
            <a:pPr eaLnBrk="1" hangingPunct="1"/>
            <a:endParaRPr lang="es-MX" altLang="es-MX" sz="2000" b="1" dirty="0" smtClean="0"/>
          </a:p>
          <a:p>
            <a:pPr eaLnBrk="1" hangingPunct="1"/>
            <a:r>
              <a:rPr lang="es-MX" altLang="es-MX" sz="2000" b="1" dirty="0" smtClean="0"/>
              <a:t>La vegetación tiene un patrón de respuesta espectral, en el cual la energía visible del </a:t>
            </a:r>
            <a:r>
              <a:rPr lang="es-MX" altLang="es-MX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azul</a:t>
            </a:r>
            <a:r>
              <a:rPr lang="es-MX" altLang="es-MX" sz="2000" b="1" dirty="0" smtClean="0"/>
              <a:t> y </a:t>
            </a:r>
            <a:r>
              <a:rPr lang="es-MX" altLang="es-MX" sz="2000" b="1" dirty="0" smtClean="0">
                <a:solidFill>
                  <a:srgbClr val="FF0000"/>
                </a:solidFill>
              </a:rPr>
              <a:t>rojo</a:t>
            </a:r>
            <a:r>
              <a:rPr lang="es-MX" altLang="es-MX" sz="2000" b="1" dirty="0" smtClean="0"/>
              <a:t> es fuertemente absorbida y la luz visible </a:t>
            </a:r>
            <a:r>
              <a:rPr lang="es-MX" altLang="es-MX" sz="2000" b="1" dirty="0" smtClean="0">
                <a:solidFill>
                  <a:srgbClr val="009900"/>
                </a:solidFill>
              </a:rPr>
              <a:t>verde</a:t>
            </a:r>
            <a:r>
              <a:rPr lang="es-MX" altLang="es-MX" sz="2000" b="1" dirty="0" smtClean="0"/>
              <a:t> es débilmente reflejada y la energía del </a:t>
            </a:r>
            <a:r>
              <a:rPr lang="es-MX" altLang="es-MX" sz="2000" b="1" u="sng" dirty="0" smtClean="0">
                <a:solidFill>
                  <a:srgbClr val="FF0000"/>
                </a:solidFill>
              </a:rPr>
              <a:t>infrarrojo cercano</a:t>
            </a:r>
            <a:r>
              <a:rPr lang="es-MX" altLang="es-MX" sz="2000" b="1" dirty="0" smtClean="0"/>
              <a:t> es fuertemente reflejada.</a:t>
            </a:r>
          </a:p>
          <a:p>
            <a:pPr eaLnBrk="1" hangingPunct="1"/>
            <a:endParaRPr lang="es-MX" altLang="es-MX" sz="2000" b="1" dirty="0" smtClean="0"/>
          </a:p>
          <a:p>
            <a:pPr eaLnBrk="1" hangingPunct="1"/>
            <a:endParaRPr lang="es-MX" altLang="es-MX" sz="2000" b="1" dirty="0" smtClean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48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i="1" smtClean="0">
                <a:latin typeface="Benguiat Bk BT" pitchFamily="18" charset="0"/>
                <a:cs typeface="Trebuchet MS" pitchFamily="34" charset="0"/>
              </a:rPr>
              <a:t>Índices de Vegetación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619672" y="1676400"/>
            <a:ext cx="7105228" cy="4648200"/>
          </a:xfrm>
        </p:spPr>
        <p:txBody>
          <a:bodyPr/>
          <a:lstStyle/>
          <a:p>
            <a:pPr eaLnBrk="1" hangingPunct="1"/>
            <a:r>
              <a:rPr lang="es-MX" altLang="es-MX" sz="2000" b="1" dirty="0" smtClean="0"/>
              <a:t>Debido a estas características, muchos de los modelos de índices de vegetación usan:</a:t>
            </a:r>
          </a:p>
          <a:p>
            <a:pPr lvl="1" eaLnBrk="1" hangingPunct="1"/>
            <a:r>
              <a:rPr lang="es-MX" altLang="es-MX" sz="2000" b="1" dirty="0" smtClean="0"/>
              <a:t>Banda </a:t>
            </a:r>
            <a:r>
              <a:rPr lang="es-MX" altLang="es-MX" sz="2000" b="1" dirty="0" smtClean="0">
                <a:solidFill>
                  <a:srgbClr val="FF0000"/>
                </a:solidFill>
              </a:rPr>
              <a:t>roja</a:t>
            </a:r>
          </a:p>
          <a:p>
            <a:pPr lvl="1" eaLnBrk="1" hangingPunct="1"/>
            <a:r>
              <a:rPr lang="es-MX" altLang="es-MX" sz="2000" b="1" dirty="0" smtClean="0"/>
              <a:t>Banda </a:t>
            </a:r>
            <a:r>
              <a:rPr lang="es-MX" altLang="es-MX" sz="2000" b="1" u="sng" dirty="0" smtClean="0">
                <a:solidFill>
                  <a:srgbClr val="FF0000"/>
                </a:solidFill>
              </a:rPr>
              <a:t>infrarrojo cercano</a:t>
            </a:r>
          </a:p>
          <a:p>
            <a:pPr lvl="1" eaLnBrk="1" hangingPunct="1"/>
            <a:endParaRPr lang="es-MX" altLang="es-MX" sz="2000" b="1" u="sng" dirty="0" smtClean="0">
              <a:solidFill>
                <a:srgbClr val="FF0000"/>
              </a:solidFill>
            </a:endParaRPr>
          </a:p>
          <a:p>
            <a:pPr eaLnBrk="1" hangingPunct="1"/>
            <a:endParaRPr lang="es-MX" altLang="es-MX" sz="2000" b="1" dirty="0" smtClean="0"/>
          </a:p>
          <a:p>
            <a:pPr eaLnBrk="1" hangingPunct="1"/>
            <a:endParaRPr lang="es-MX" altLang="es-MX" sz="2000" b="1" dirty="0" smtClean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2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28013" cy="114458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altLang="es-MX" sz="3600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 Bk BT" pitchFamily="18" charset="0"/>
                <a:ea typeface="+mj-ea"/>
              </a:rPr>
              <a:t>	Creación de Índices de Vegetación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538288" y="2324100"/>
            <a:ext cx="6129337" cy="3192463"/>
          </a:xfrm>
        </p:spPr>
        <p:txBody>
          <a:bodyPr/>
          <a:lstStyle/>
          <a:p>
            <a:pPr eaLnBrk="1" hangingPunct="1">
              <a:buFont typeface="Wingdings 2" pitchFamily="18" charset="2"/>
              <a:buBlip>
                <a:blip r:embed="rId2"/>
              </a:buBlip>
            </a:pPr>
            <a:r>
              <a:rPr lang="es-MX" altLang="es-MX" sz="2400" b="1" dirty="0" smtClean="0"/>
              <a:t>	Basados en la pendiente</a:t>
            </a:r>
          </a:p>
          <a:p>
            <a:pPr eaLnBrk="1" hangingPunct="1">
              <a:buFont typeface="Wingdings 2" pitchFamily="18" charset="2"/>
              <a:buBlip>
                <a:blip r:embed="rId2"/>
              </a:buBlip>
            </a:pPr>
            <a:r>
              <a:rPr lang="es-MX" altLang="es-MX" sz="2400" b="1" dirty="0" smtClean="0"/>
              <a:t>	Basados en la distancia</a:t>
            </a:r>
          </a:p>
          <a:p>
            <a:pPr eaLnBrk="1" hangingPunct="1">
              <a:buFont typeface="Wingdings 2" pitchFamily="18" charset="2"/>
              <a:buBlip>
                <a:blip r:embed="rId2"/>
              </a:buBlip>
            </a:pPr>
            <a:r>
              <a:rPr lang="es-MX" altLang="es-MX" sz="2400" b="1" dirty="0" smtClean="0"/>
              <a:t>	Transformación Ortogonal</a:t>
            </a:r>
            <a:endParaRPr lang="es-MX" altLang="es-MX" sz="2400" b="1" u="sng" dirty="0" smtClean="0">
              <a:solidFill>
                <a:srgbClr val="FFCC00"/>
              </a:solidFill>
            </a:endParaRPr>
          </a:p>
          <a:p>
            <a:pPr lvl="1" eaLnBrk="1" hangingPunct="1">
              <a:buFont typeface="Wingdings 2" pitchFamily="18" charset="2"/>
              <a:buBlip>
                <a:blip r:embed="rId2"/>
              </a:buBlip>
            </a:pPr>
            <a:endParaRPr lang="es-MX" altLang="es-MX" sz="2400" b="1" u="sng" dirty="0" smtClean="0">
              <a:solidFill>
                <a:srgbClr val="FF0000"/>
              </a:solidFill>
            </a:endParaRPr>
          </a:p>
          <a:p>
            <a:pPr eaLnBrk="1" hangingPunct="1">
              <a:buFont typeface="Wingdings 2" pitchFamily="18" charset="2"/>
              <a:buBlip>
                <a:blip r:embed="rId2"/>
              </a:buBlip>
            </a:pPr>
            <a:endParaRPr lang="es-MX" altLang="es-MX" sz="2400" b="1" dirty="0" smtClean="0"/>
          </a:p>
          <a:p>
            <a:pPr eaLnBrk="1" hangingPunct="1">
              <a:buFont typeface="Wingdings 2" pitchFamily="18" charset="2"/>
              <a:buBlip>
                <a:blip r:embed="rId2"/>
              </a:buBlip>
            </a:pPr>
            <a:endParaRPr lang="es-MX" altLang="es-MX" sz="2400" b="1" dirty="0" smtClean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56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-55563" y="268288"/>
            <a:ext cx="8228013" cy="1144587"/>
          </a:xfrm>
        </p:spPr>
        <p:txBody>
          <a:bodyPr/>
          <a:lstStyle/>
          <a:p>
            <a:pPr eaLnBrk="1" hangingPunct="1"/>
            <a:r>
              <a:rPr lang="es-MX" altLang="es-MX" i="1" smtClean="0">
                <a:latin typeface="Benguiat Bk BT" pitchFamily="18" charset="0"/>
                <a:cs typeface="Trebuchet MS" pitchFamily="34" charset="0"/>
              </a:rPr>
              <a:t>	</a:t>
            </a:r>
            <a:r>
              <a:rPr lang="es-MX" altLang="es-MX" b="1" smtClean="0">
                <a:cs typeface="Trebuchet MS" pitchFamily="34" charset="0"/>
              </a:rPr>
              <a:t>Basados en la pendiente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538288" y="1772816"/>
            <a:ext cx="6129337" cy="3192463"/>
          </a:xfrm>
        </p:spPr>
        <p:txBody>
          <a:bodyPr/>
          <a:lstStyle/>
          <a:p>
            <a:pPr eaLnBrk="1" hangingPunct="1">
              <a:buFont typeface="StarSymbol" charset="0"/>
              <a:buNone/>
            </a:pPr>
            <a:r>
              <a:rPr lang="es-MX" altLang="es-MX" sz="2400" b="1" dirty="0" smtClean="0"/>
              <a:t>	</a:t>
            </a:r>
            <a:r>
              <a:rPr lang="es-MX" altLang="es-MX" sz="2400" b="1" dirty="0" smtClean="0">
                <a:solidFill>
                  <a:srgbClr val="009900"/>
                </a:solidFill>
              </a:rPr>
              <a:t>Son combinaciones lineales que usan únicamente la información de reflectancia de las bandas </a:t>
            </a:r>
            <a:r>
              <a:rPr lang="es-MX" altLang="es-MX" sz="2400" b="1" dirty="0" smtClean="0">
                <a:solidFill>
                  <a:srgbClr val="FF0000"/>
                </a:solidFill>
              </a:rPr>
              <a:t>roja</a:t>
            </a:r>
            <a:r>
              <a:rPr lang="es-MX" altLang="es-MX" sz="2400" b="1" dirty="0" smtClean="0">
                <a:solidFill>
                  <a:srgbClr val="009900"/>
                </a:solidFill>
              </a:rPr>
              <a:t> e </a:t>
            </a:r>
            <a:r>
              <a:rPr lang="es-MX" altLang="es-MX" sz="2400" b="1" u="sng" dirty="0" smtClean="0">
                <a:solidFill>
                  <a:srgbClr val="FF0000"/>
                </a:solidFill>
              </a:rPr>
              <a:t>infrarroja cercano</a:t>
            </a:r>
          </a:p>
          <a:p>
            <a:pPr eaLnBrk="1" hangingPunct="1">
              <a:buFont typeface="StarSymbol" charset="0"/>
              <a:buNone/>
            </a:pPr>
            <a:endParaRPr lang="es-MX" altLang="es-MX" sz="2400" b="1" dirty="0" smtClean="0">
              <a:solidFill>
                <a:srgbClr val="009900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835696" y="3722256"/>
            <a:ext cx="61926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StarSymbol" charset="0"/>
              <a:buNone/>
            </a:pPr>
            <a:r>
              <a:rPr lang="es-MX" altLang="es-MX" sz="2000" dirty="0"/>
              <a:t>Los índices basados en la pendiente son combinaciones aritméticas simples que se concentran en el contraste entre los patrones de respuesta espectral de la vegetación en las porciones roja e infrarroja cercana del espectro electromagnético</a:t>
            </a:r>
          </a:p>
        </p:txBody>
      </p:sp>
    </p:spTree>
    <p:extLst>
      <p:ext uri="{BB962C8B-B14F-4D97-AF65-F5344CB8AC3E}">
        <p14:creationId xmlns:p14="http://schemas.microsoft.com/office/powerpoint/2010/main" val="197243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62880" y="578437"/>
            <a:ext cx="8229600" cy="402291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t">
            <a:spAutoFit/>
          </a:bodyPr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s-MX" sz="2000" dirty="0" err="1" smtClean="0">
                <a:cs typeface="Trebuchet MS" pitchFamily="34" charset="0"/>
              </a:rPr>
              <a:t>Ejemplo</a:t>
            </a:r>
            <a:r>
              <a:rPr lang="en-GB" altLang="es-MX" sz="2000" dirty="0" smtClean="0">
                <a:cs typeface="Trebuchet MS" pitchFamily="34" charset="0"/>
              </a:rPr>
              <a:t> de </a:t>
            </a:r>
            <a:r>
              <a:rPr lang="en-GB" altLang="es-MX" sz="2000" dirty="0" err="1" smtClean="0">
                <a:cs typeface="Trebuchet MS" pitchFamily="34" charset="0"/>
              </a:rPr>
              <a:t>Índices</a:t>
            </a:r>
            <a:r>
              <a:rPr lang="en-GB" altLang="es-MX" sz="2000" dirty="0" smtClean="0">
                <a:cs typeface="Trebuchet MS" pitchFamily="34" charset="0"/>
              </a:rPr>
              <a:t> </a:t>
            </a:r>
            <a:r>
              <a:rPr lang="en-GB" altLang="es-MX" sz="2000" dirty="0" err="1" smtClean="0">
                <a:cs typeface="Trebuchet MS" pitchFamily="34" charset="0"/>
              </a:rPr>
              <a:t>basados</a:t>
            </a:r>
            <a:r>
              <a:rPr lang="en-GB" altLang="es-MX" sz="2000" dirty="0" smtClean="0">
                <a:cs typeface="Trebuchet MS" pitchFamily="34" charset="0"/>
              </a:rPr>
              <a:t> </a:t>
            </a:r>
            <a:r>
              <a:rPr lang="en-GB" altLang="es-MX" sz="2000" dirty="0" err="1" smtClean="0">
                <a:cs typeface="Trebuchet MS" pitchFamily="34" charset="0"/>
              </a:rPr>
              <a:t>en</a:t>
            </a:r>
            <a:r>
              <a:rPr lang="en-GB" altLang="es-MX" sz="2000" dirty="0" smtClean="0">
                <a:cs typeface="Trebuchet MS" pitchFamily="34" charset="0"/>
              </a:rPr>
              <a:t> la </a:t>
            </a:r>
            <a:r>
              <a:rPr lang="en-GB" altLang="es-MX" sz="2000" dirty="0" err="1" smtClean="0">
                <a:cs typeface="Trebuchet MS" pitchFamily="34" charset="0"/>
              </a:rPr>
              <a:t>pendiente</a:t>
            </a:r>
            <a:endParaRPr lang="en-GB" altLang="es-MX" sz="2000" dirty="0" smtClean="0">
              <a:cs typeface="Trebuchet MS" pitchFamily="34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425700" y="1600200"/>
            <a:ext cx="4017963" cy="372903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339725" indent="-339725" eaLnBrk="1" hangingPunct="1"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es-MX" sz="3200" i="1" smtClean="0"/>
              <a:t>% de la reflectancia:</a:t>
            </a:r>
            <a:br>
              <a:rPr lang="en-GB" altLang="es-MX" sz="3200" i="1" smtClean="0"/>
            </a:br>
            <a:r>
              <a:rPr lang="en-GB" altLang="es-MX" sz="3200" smtClean="0"/>
              <a:t>[IR-c] / [Rojo]</a:t>
            </a:r>
            <a:br>
              <a:rPr lang="en-GB" altLang="es-MX" sz="3200" smtClean="0"/>
            </a:br>
            <a:r>
              <a:rPr lang="en-GB" altLang="es-MX" sz="3200" smtClean="0"/>
              <a:t/>
            </a:r>
            <a:br>
              <a:rPr lang="en-GB" altLang="es-MX" sz="3200" smtClean="0"/>
            </a:br>
            <a:endParaRPr lang="en-GB" altLang="es-MX" sz="3200" smtClean="0"/>
          </a:p>
          <a:p>
            <a:pPr marL="339725" indent="-339725" eaLnBrk="1" hangingPunct="1">
              <a:lnSpc>
                <a:spcPct val="93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es-MX" sz="3200" i="1" smtClean="0"/>
              <a:t>NDVI (normalizada)</a:t>
            </a:r>
            <a:br>
              <a:rPr lang="en-GB" altLang="es-MX" sz="3200" i="1" smtClean="0"/>
            </a:br>
            <a:r>
              <a:rPr lang="en-GB" altLang="es-MX" sz="3200" smtClean="0"/>
              <a:t>[IR-c] - [Rojo]</a:t>
            </a:r>
            <a:br>
              <a:rPr lang="en-GB" altLang="es-MX" sz="3200" smtClean="0"/>
            </a:br>
            <a:r>
              <a:rPr lang="en-GB" altLang="es-MX" sz="3200" smtClean="0"/>
              <a:t>[IR-c] + [Rojo]</a:t>
            </a:r>
            <a:br>
              <a:rPr lang="en-GB" altLang="es-MX" sz="3200" smtClean="0"/>
            </a:br>
            <a:endParaRPr lang="en-GB" altLang="es-MX" sz="3200" smtClean="0"/>
          </a:p>
        </p:txBody>
      </p:sp>
      <p:sp>
        <p:nvSpPr>
          <p:cNvPr id="22532" name="Line 5"/>
          <p:cNvSpPr>
            <a:spLocks noChangeShapeType="1"/>
          </p:cNvSpPr>
          <p:nvPr/>
        </p:nvSpPr>
        <p:spPr bwMode="auto">
          <a:xfrm>
            <a:off x="2705100" y="4451350"/>
            <a:ext cx="25146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45920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http://3.bp.blogspot.com/-dLHgR8fsa9s/UDgH_H5NBAI/AAAAAAAAAAc/57J4gP40odY/s320/desertificac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" y="1628800"/>
            <a:ext cx="4560888" cy="4895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9" descr="https://tamarabenavides.wordpress.com/files/2007/07/cact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327" y="3861048"/>
            <a:ext cx="4496185" cy="29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4427538" y="1173138"/>
            <a:ext cx="4716462" cy="4056062"/>
          </a:xfrm>
        </p:spPr>
        <p:txBody>
          <a:bodyPr/>
          <a:lstStyle/>
          <a:p>
            <a:pPr eaLnBrk="1" hangingPunct="1">
              <a:buFont typeface="StarSymbol" charset="0"/>
              <a:buNone/>
              <a:defRPr/>
            </a:pPr>
            <a:r>
              <a:rPr lang="es-MX" altLang="es-MX" sz="2000" b="1" dirty="0" smtClean="0"/>
              <a:t>	Cuantificar coberturas de vegetación con baja densidad, que son características de zonas áridas y </a:t>
            </a:r>
            <a:r>
              <a:rPr lang="es-MX" altLang="es-MX" sz="2000" b="1" dirty="0" err="1" smtClean="0"/>
              <a:t>semi</a:t>
            </a:r>
            <a:r>
              <a:rPr lang="es-MX" altLang="es-MX" sz="2000" b="1" dirty="0" smtClean="0"/>
              <a:t>-áridas son un reto debido a que la mayoría de los píxeles contienen una reflectancia promedio de </a:t>
            </a:r>
            <a:r>
              <a:rPr lang="es-MX" altLang="es-MX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vegetación</a:t>
            </a:r>
            <a:r>
              <a:rPr lang="es-MX" altLang="es-MX" sz="2000" b="1" dirty="0" smtClean="0">
                <a:solidFill>
                  <a:srgbClr val="00B050"/>
                </a:solidFill>
              </a:rPr>
              <a:t> </a:t>
            </a:r>
            <a:r>
              <a:rPr lang="es-MX" altLang="es-MX" sz="2000" b="1" dirty="0" smtClean="0"/>
              <a:t>y </a:t>
            </a:r>
            <a:r>
              <a:rPr lang="es-MX" altLang="es-MX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suelo desnudo</a:t>
            </a:r>
            <a:endParaRPr lang="es-MX" altLang="es-MX" sz="2000" b="1" u="sng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eaLnBrk="1" hangingPunct="1">
              <a:defRPr/>
            </a:pPr>
            <a:endParaRPr lang="es-MX" altLang="es-MX" sz="2000" b="1" u="sng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es-MX" altLang="es-MX" sz="2000" b="1" dirty="0" smtClean="0"/>
          </a:p>
          <a:p>
            <a:pPr eaLnBrk="1" hangingPunct="1">
              <a:defRPr/>
            </a:pPr>
            <a:endParaRPr lang="es-MX" altLang="es-MX" sz="2000" b="1" dirty="0" smtClean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5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250825" y="556220"/>
            <a:ext cx="8228013" cy="114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14366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18938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23510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28082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MX" altLang="es-MX" sz="3200" i="1" dirty="0">
                <a:solidFill>
                  <a:schemeClr val="bg1"/>
                </a:solidFill>
                <a:latin typeface="Benguiat Bk BT" pitchFamily="18" charset="0"/>
              </a:rPr>
              <a:t>	Índices de Vegetación</a:t>
            </a:r>
            <a:br>
              <a:rPr lang="es-MX" altLang="es-MX" sz="3200" i="1" dirty="0">
                <a:solidFill>
                  <a:schemeClr val="bg1"/>
                </a:solidFill>
                <a:latin typeface="Benguiat Bk BT" pitchFamily="18" charset="0"/>
              </a:rPr>
            </a:br>
            <a:r>
              <a:rPr lang="es-MX" altLang="es-MX" sz="3200" i="1" dirty="0">
                <a:solidFill>
                  <a:srgbClr val="FFC000"/>
                </a:solidFill>
                <a:latin typeface="Benguiat Bk BT" pitchFamily="18" charset="0"/>
              </a:rPr>
              <a:t>Basados en la distancia</a:t>
            </a:r>
          </a:p>
        </p:txBody>
      </p:sp>
      <p:sp>
        <p:nvSpPr>
          <p:cNvPr id="24579" name="Rectangle 9"/>
          <p:cNvSpPr>
            <a:spLocks noChangeArrowheads="1"/>
          </p:cNvSpPr>
          <p:nvPr/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s-MX" altLang="es-MX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4580" name="Picture 1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6" t="13412" r="14185" b="13728"/>
          <a:stretch>
            <a:fillRect/>
          </a:stretch>
        </p:blipFill>
        <p:spPr bwMode="auto">
          <a:xfrm>
            <a:off x="3887788" y="2276475"/>
            <a:ext cx="4429125" cy="367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5435600" y="3571875"/>
            <a:ext cx="1441450" cy="1296988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s-MX" altLang="es-MX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560" y="2320181"/>
            <a:ext cx="3394075" cy="4421187"/>
          </a:xfrm>
        </p:spPr>
        <p:txBody>
          <a:bodyPr/>
          <a:lstStyle/>
          <a:p>
            <a:pPr eaLnBrk="1" hangingPunct="1">
              <a:buFont typeface="Wingdings 2" pitchFamily="18" charset="2"/>
              <a:buBlip>
                <a:blip r:embed="rId3"/>
              </a:buBlip>
              <a:defRPr/>
            </a:pPr>
            <a:r>
              <a:rPr lang="es-MX" altLang="es-MX" sz="2400" dirty="0" smtClean="0">
                <a:solidFill>
                  <a:schemeClr val="accent4"/>
                </a:solidFill>
                <a:latin typeface="Tahoma" pitchFamily="34" charset="0"/>
              </a:rPr>
              <a:t>Los valores de reflectancia registrados por el sensor para cada píxel, constituyen una reflectancia promedio de todos los tipos de cobertura</a:t>
            </a:r>
          </a:p>
        </p:txBody>
      </p:sp>
    </p:spTree>
    <p:extLst>
      <p:ext uri="{BB962C8B-B14F-4D97-AF65-F5344CB8AC3E}">
        <p14:creationId xmlns:p14="http://schemas.microsoft.com/office/powerpoint/2010/main" val="156993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2708920"/>
            <a:ext cx="7344816" cy="2664296"/>
          </a:xfrm>
        </p:spPr>
        <p:txBody>
          <a:bodyPr/>
          <a:lstStyle/>
          <a:p>
            <a:pPr marL="0" indent="0" algn="just">
              <a:buNone/>
            </a:pPr>
            <a:r>
              <a:rPr lang="es-MX" sz="2800" dirty="0" smtClean="0"/>
              <a:t>Representar los cocientes e índices que comúnmente se usan en </a:t>
            </a:r>
            <a:r>
              <a:rPr lang="es-MX" sz="2800" smtClean="0"/>
              <a:t>percepción remota, </a:t>
            </a:r>
            <a:r>
              <a:rPr lang="es-MX" sz="2800" dirty="0" smtClean="0"/>
              <a:t>para proveer una evaluación cuantitativa.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26538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7" descr="http://4.bp.blogspot.com/_Vh1vfMq0ULk/TGXDCmYKKDI/AAAAAAAAAA8/_RgTOyxZYMs/s1600/PhotoPC+Mi%C3%A9rcoles,+15+de+Diciembre+de+2004+0954+a.m.+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-26988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-36512" y="5202113"/>
            <a:ext cx="9405938" cy="26193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s-MX" altLang="es-MX" sz="2000" dirty="0" smtClean="0">
              <a:solidFill>
                <a:srgbClr val="FFFFFF"/>
              </a:solidFill>
              <a:latin typeface="Tahoma" pitchFamily="34" charset="0"/>
            </a:endParaRPr>
          </a:p>
          <a:p>
            <a:pPr eaLnBrk="1" hangingPunct="1"/>
            <a:r>
              <a:rPr lang="es-MX" altLang="es-MX" sz="2000" dirty="0" smtClean="0">
                <a:solidFill>
                  <a:srgbClr val="FFFFFF"/>
                </a:solidFill>
                <a:latin typeface="Tahoma" pitchFamily="34" charset="0"/>
              </a:rPr>
              <a:t>Donde la cobertura de la vegetación no cubre completamente el píxel, como es el caso de las zonas áridas y </a:t>
            </a:r>
            <a:r>
              <a:rPr lang="es-MX" altLang="es-MX" sz="2000" dirty="0" err="1" smtClean="0">
                <a:solidFill>
                  <a:srgbClr val="FFFFFF"/>
                </a:solidFill>
                <a:latin typeface="Tahoma" pitchFamily="34" charset="0"/>
              </a:rPr>
              <a:t>semi</a:t>
            </a:r>
            <a:r>
              <a:rPr lang="es-MX" altLang="es-MX" sz="2000" dirty="0" smtClean="0">
                <a:solidFill>
                  <a:srgbClr val="FFFFFF"/>
                </a:solidFill>
                <a:latin typeface="Tahoma" pitchFamily="34" charset="0"/>
              </a:rPr>
              <a:t>-áridas, los valores de reflectancia promedio son grandemente influenciados por el suelo </a:t>
            </a:r>
          </a:p>
          <a:p>
            <a:pPr eaLnBrk="1" hangingPunct="1"/>
            <a:endParaRPr lang="es-MX" altLang="es-MX" sz="2000" dirty="0" smtClean="0">
              <a:solidFill>
                <a:srgbClr val="FFFFFF"/>
              </a:solidFill>
              <a:latin typeface="Tahoma" pitchFamily="34" charset="0"/>
            </a:endParaRPr>
          </a:p>
          <a:p>
            <a:pPr eaLnBrk="1" hangingPunct="1"/>
            <a:endParaRPr lang="es-MX" altLang="es-MX" sz="2000" dirty="0" smtClean="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250825" y="333375"/>
            <a:ext cx="8228013" cy="114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14366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18938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23510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28082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MX" altLang="es-MX" sz="4000" i="1">
                <a:solidFill>
                  <a:schemeClr val="bg1"/>
                </a:solidFill>
                <a:latin typeface="Benguiat Bk BT" pitchFamily="18" charset="0"/>
              </a:rPr>
              <a:t>	Índices de Vegetación</a:t>
            </a:r>
            <a:br>
              <a:rPr lang="es-MX" altLang="es-MX" sz="4000" i="1">
                <a:solidFill>
                  <a:schemeClr val="bg1"/>
                </a:solidFill>
                <a:latin typeface="Benguiat Bk BT" pitchFamily="18" charset="0"/>
              </a:rPr>
            </a:br>
            <a:r>
              <a:rPr lang="es-MX" altLang="es-MX" sz="4000" i="1">
                <a:solidFill>
                  <a:schemeClr val="bg1"/>
                </a:solidFill>
                <a:latin typeface="Benguiat Bk BT" pitchFamily="18" charset="0"/>
              </a:rPr>
              <a:t>Basados en la distancia</a:t>
            </a:r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s-MX" altLang="es-MX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5606" name="Picture 9" descr="https://tamarabenavides.wordpress.com/files/2007/07/cactu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1" y="2060575"/>
            <a:ext cx="4495800" cy="3148013"/>
          </a:xfrm>
          <a:noFill/>
        </p:spPr>
      </p:pic>
    </p:spTree>
    <p:extLst>
      <p:ext uri="{BB962C8B-B14F-4D97-AF65-F5344CB8AC3E}">
        <p14:creationId xmlns:p14="http://schemas.microsoft.com/office/powerpoint/2010/main" val="2028493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187450" y="1628800"/>
            <a:ext cx="6697663" cy="4525963"/>
          </a:xfrm>
        </p:spPr>
        <p:txBody>
          <a:bodyPr rtlCol="0">
            <a:normAutofit/>
          </a:bodyPr>
          <a:lstStyle/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/>
            </a:pPr>
            <a:endParaRPr lang="es-MX" altLang="es-MX" sz="2400" dirty="0">
              <a:solidFill>
                <a:schemeClr val="tx2"/>
              </a:solidFill>
              <a:latin typeface="Tahoma" pitchFamily="34" charset="0"/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Blip>
                <a:blip r:embed="rId2"/>
              </a:buBlip>
              <a:defRPr/>
            </a:pPr>
            <a:r>
              <a:rPr lang="es-MX" altLang="es-MX" sz="2400" dirty="0">
                <a:solidFill>
                  <a:schemeClr val="tx2"/>
                </a:solidFill>
                <a:latin typeface="Tahoma" pitchFamily="34" charset="0"/>
              </a:rPr>
              <a:t>Separando la información de vegetación y suelo en datos provenientes de sensores remotos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Blip>
                <a:blip r:embed="rId2"/>
              </a:buBlip>
              <a:defRPr/>
            </a:pPr>
            <a:r>
              <a:rPr lang="es-MX" altLang="es-MX" sz="2400" dirty="0">
                <a:solidFill>
                  <a:schemeClr val="tx2"/>
                </a:solidFill>
                <a:latin typeface="Tahoma" pitchFamily="34" charset="0"/>
              </a:rPr>
              <a:t>Estos índices están basados en el concepto de </a:t>
            </a:r>
            <a:r>
              <a:rPr lang="es-MX" altLang="es-MX" sz="2400" u="sng" dirty="0">
                <a:solidFill>
                  <a:schemeClr val="tx2"/>
                </a:solidFill>
                <a:latin typeface="Tahoma" pitchFamily="34" charset="0"/>
              </a:rPr>
              <a:t>línea de suelo</a:t>
            </a:r>
            <a:r>
              <a:rPr lang="es-MX" altLang="es-MX" sz="2400" dirty="0">
                <a:solidFill>
                  <a:schemeClr val="tx2"/>
                </a:solidFill>
                <a:latin typeface="Tahoma" pitchFamily="34" charset="0"/>
              </a:rPr>
              <a:t>.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Blip>
                <a:blip r:embed="rId2"/>
              </a:buBlip>
              <a:defRPr/>
            </a:pPr>
            <a:r>
              <a:rPr lang="es-MX" altLang="es-MX" sz="2400" u="sng" dirty="0">
                <a:solidFill>
                  <a:schemeClr val="tx2"/>
                </a:solidFill>
                <a:latin typeface="Tahoma" pitchFamily="34" charset="0"/>
              </a:rPr>
              <a:t>Línea de suelo</a:t>
            </a:r>
            <a:r>
              <a:rPr lang="es-MX" altLang="es-MX" sz="2400" dirty="0">
                <a:solidFill>
                  <a:schemeClr val="tx2"/>
                </a:solidFill>
                <a:latin typeface="Tahoma" pitchFamily="34" charset="0"/>
              </a:rPr>
              <a:t>; es una ecuación lineal que describe la relación entre los valores de reflectancia en la banda roja y la </a:t>
            </a:r>
            <a:r>
              <a:rPr lang="es-MX" altLang="es-MX" sz="2400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infrarroja,</a:t>
            </a:r>
            <a:r>
              <a:rPr lang="es-MX" altLang="es-MX" sz="2400" dirty="0">
                <a:solidFill>
                  <a:schemeClr val="tx2"/>
                </a:solidFill>
                <a:latin typeface="Tahoma" pitchFamily="34" charset="0"/>
              </a:rPr>
              <a:t> para los píxeles de suelo sin cubierta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es-MX" altLang="es-MX" sz="2400" dirty="0">
              <a:solidFill>
                <a:schemeClr val="tx2"/>
              </a:solidFill>
              <a:latin typeface="Tahoma" pitchFamily="34" charset="0"/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es-MX" altLang="es-MX" sz="2400" dirty="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6628" name="Rectangle 5"/>
          <p:cNvSpPr>
            <a:spLocks noChangeArrowheads="1"/>
          </p:cNvSpPr>
          <p:nvPr/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s-MX" altLang="es-MX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09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115392" y="1927373"/>
            <a:ext cx="69850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/>
            </a:pPr>
            <a:endParaRPr lang="es-MX" altLang="es-MX" sz="2400" dirty="0">
              <a:solidFill>
                <a:srgbClr val="CCFF99"/>
              </a:solidFill>
              <a:latin typeface="Tahoma" pitchFamily="34" charset="0"/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Blip>
                <a:blip r:embed="rId2"/>
              </a:buBlip>
              <a:defRPr/>
            </a:pPr>
            <a:r>
              <a:rPr lang="es-MX" altLang="es-MX" sz="2400" dirty="0">
                <a:solidFill>
                  <a:schemeClr val="tx2"/>
                </a:solidFill>
                <a:latin typeface="Tahoma" pitchFamily="34" charset="0"/>
              </a:rPr>
              <a:t>Esta línea se obtiene mediante una </a:t>
            </a:r>
            <a:r>
              <a:rPr lang="es-MX" altLang="es-MX" sz="2400" dirty="0">
                <a:solidFill>
                  <a:srgbClr val="FFC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regresión lineal</a:t>
            </a:r>
            <a:r>
              <a:rPr lang="es-MX" altLang="es-MX" sz="2400" dirty="0">
                <a:solidFill>
                  <a:srgbClr val="FFC000"/>
                </a:solidFill>
                <a:latin typeface="Tahoma" pitchFamily="34" charset="0"/>
              </a:rPr>
              <a:t> </a:t>
            </a:r>
            <a:r>
              <a:rPr lang="es-MX" altLang="es-MX" sz="2400" dirty="0">
                <a:solidFill>
                  <a:schemeClr val="tx2"/>
                </a:solidFill>
                <a:latin typeface="Tahoma" pitchFamily="34" charset="0"/>
              </a:rPr>
              <a:t>simple entre la banda roja e infrarroja en una muestra de píxeles de suelo</a:t>
            </a:r>
            <a:r>
              <a:rPr lang="es-MX" altLang="es-MX" sz="2400" dirty="0" smtClean="0">
                <a:solidFill>
                  <a:schemeClr val="tx2"/>
                </a:solidFill>
                <a:latin typeface="Tahoma" pitchFamily="34" charset="0"/>
              </a:rPr>
              <a:t>.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endParaRPr lang="es-MX" altLang="es-MX" sz="2400" dirty="0">
              <a:solidFill>
                <a:schemeClr val="tx2"/>
              </a:solidFill>
              <a:latin typeface="Tahoma" pitchFamily="34" charset="0"/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Blip>
                <a:blip r:embed="rId2"/>
              </a:buBlip>
              <a:defRPr/>
            </a:pPr>
            <a:r>
              <a:rPr lang="es-MX" altLang="es-MX" sz="2400" dirty="0">
                <a:solidFill>
                  <a:schemeClr val="tx2"/>
                </a:solidFill>
                <a:latin typeface="Tahoma" pitchFamily="34" charset="0"/>
              </a:rPr>
              <a:t>Ignorando los píxeles que tienen valores de reflectancia altos en la banda </a:t>
            </a:r>
            <a:r>
              <a:rPr lang="es-MX" altLang="es-MX" sz="2400" dirty="0">
                <a:solidFill>
                  <a:srgbClr val="CC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infrarroja</a:t>
            </a:r>
            <a:r>
              <a:rPr lang="es-MX" altLang="es-MX" sz="2400" dirty="0">
                <a:solidFill>
                  <a:schemeClr val="tx2"/>
                </a:solidFill>
                <a:latin typeface="Tahoma" pitchFamily="34" charset="0"/>
              </a:rPr>
              <a:t>, ya que se asume que son vegetación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es-MX" altLang="es-MX" sz="2400" dirty="0">
              <a:solidFill>
                <a:srgbClr val="CCFF99"/>
              </a:solidFill>
              <a:latin typeface="Tahoma" pitchFamily="34" charset="0"/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es-MX" altLang="es-MX" sz="2400" dirty="0">
              <a:solidFill>
                <a:srgbClr val="CCFF99"/>
              </a:solidFill>
              <a:latin typeface="Tahoma" pitchFamily="34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s-MX" altLang="es-MX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20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1855788"/>
            <a:ext cx="7488238" cy="4525962"/>
          </a:xfrm>
        </p:spPr>
        <p:txBody>
          <a:bodyPr rtlCol="0">
            <a:normAutofit/>
          </a:bodyPr>
          <a:lstStyle/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/>
            </a:pPr>
            <a:endParaRPr lang="es-MX" altLang="es-MX" sz="2400" dirty="0">
              <a:solidFill>
                <a:srgbClr val="CCFF99"/>
              </a:solidFill>
              <a:latin typeface="Tahoma" pitchFamily="34" charset="0"/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Blip>
                <a:blip r:embed="rId2"/>
              </a:buBlip>
              <a:defRPr/>
            </a:pPr>
            <a:r>
              <a:rPr lang="es-MX" altLang="es-MX" sz="2400" dirty="0">
                <a:solidFill>
                  <a:schemeClr val="accent5">
                    <a:lumMod val="10000"/>
                  </a:schemeClr>
                </a:solidFill>
                <a:latin typeface="Tahoma" pitchFamily="34" charset="0"/>
              </a:rPr>
              <a:t>Los datos de entrada para calcular el índice de vegetación basado en la distancia, son</a:t>
            </a:r>
            <a:r>
              <a:rPr lang="es-MX" altLang="es-MX" sz="2400" dirty="0" smtClean="0">
                <a:solidFill>
                  <a:schemeClr val="accent5">
                    <a:lumMod val="10000"/>
                  </a:schemeClr>
                </a:solidFill>
                <a:latin typeface="Tahoma" pitchFamily="34" charset="0"/>
              </a:rPr>
              <a:t>: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endParaRPr lang="es-MX" altLang="es-MX" sz="2400" dirty="0">
              <a:solidFill>
                <a:schemeClr val="accent5">
                  <a:lumMod val="10000"/>
                </a:schemeClr>
              </a:solidFill>
              <a:latin typeface="Tahoma" pitchFamily="34" charset="0"/>
            </a:endParaRPr>
          </a:p>
          <a:p>
            <a:pPr lvl="1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Blip>
                <a:blip r:embed="rId2"/>
              </a:buBlip>
              <a:defRPr/>
            </a:pPr>
            <a:r>
              <a:rPr lang="es-MX" altLang="es-MX" sz="2000" dirty="0">
                <a:solidFill>
                  <a:srgbClr val="CCFF99"/>
                </a:solidFill>
                <a:latin typeface="Tahoma" pitchFamily="34" charset="0"/>
              </a:rPr>
              <a:t>La </a:t>
            </a:r>
            <a:r>
              <a:rPr lang="es-MX" altLang="es-MX" sz="2000" dirty="0">
                <a:solidFill>
                  <a:srgbClr val="FF0000"/>
                </a:solidFill>
                <a:latin typeface="Tahoma" pitchFamily="34" charset="0"/>
              </a:rPr>
              <a:t>banda roja</a:t>
            </a:r>
          </a:p>
          <a:p>
            <a:pPr lvl="1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Blip>
                <a:blip r:embed="rId2"/>
              </a:buBlip>
              <a:defRPr/>
            </a:pPr>
            <a:r>
              <a:rPr lang="es-MX" altLang="es-MX" sz="2000" dirty="0">
                <a:solidFill>
                  <a:srgbClr val="CCFF99"/>
                </a:solidFill>
                <a:latin typeface="Tahoma" pitchFamily="34" charset="0"/>
              </a:rPr>
              <a:t>La </a:t>
            </a:r>
            <a:r>
              <a:rPr lang="es-MX" altLang="es-MX" sz="2000" dirty="0">
                <a:solidFill>
                  <a:srgbClr val="CC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banda infrarroja</a:t>
            </a:r>
          </a:p>
          <a:p>
            <a:pPr lvl="1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Blip>
                <a:blip r:embed="rId2"/>
              </a:buBlip>
              <a:defRPr/>
            </a:pPr>
            <a:r>
              <a:rPr lang="es-MX" altLang="es-MX" sz="2000" dirty="0">
                <a:solidFill>
                  <a:srgbClr val="CCFF99"/>
                </a:solidFill>
                <a:latin typeface="Tahoma" pitchFamily="34" charset="0"/>
              </a:rPr>
              <a:t>La </a:t>
            </a:r>
            <a:r>
              <a:rPr lang="es-MX" altLang="es-MX" sz="2000" dirty="0">
                <a:solidFill>
                  <a:srgbClr val="FFC000"/>
                </a:solidFill>
                <a:latin typeface="Tahoma" pitchFamily="34" charset="0"/>
              </a:rPr>
              <a:t>pendiente de la línea de suelo</a:t>
            </a:r>
          </a:p>
          <a:p>
            <a:pPr lvl="1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Blip>
                <a:blip r:embed="rId2"/>
              </a:buBlip>
              <a:defRPr/>
            </a:pPr>
            <a:r>
              <a:rPr lang="es-MX" altLang="es-MX" sz="2000" dirty="0">
                <a:solidFill>
                  <a:srgbClr val="CCFF99"/>
                </a:solidFill>
                <a:latin typeface="Tahoma" pitchFamily="34" charset="0"/>
              </a:rPr>
              <a:t>Y </a:t>
            </a:r>
            <a:r>
              <a:rPr lang="es-MX" altLang="es-MX" sz="2000" dirty="0" smtClean="0">
                <a:solidFill>
                  <a:srgbClr val="CCFF99"/>
                </a:solidFill>
                <a:latin typeface="Tahoma" pitchFamily="34" charset="0"/>
              </a:rPr>
              <a:t> </a:t>
            </a:r>
            <a:r>
              <a:rPr lang="es-MX" altLang="es-MX" sz="2000" dirty="0" smtClean="0">
                <a:solidFill>
                  <a:schemeClr val="accent6"/>
                </a:solidFill>
                <a:latin typeface="Tahoma" pitchFamily="34" charset="0"/>
              </a:rPr>
              <a:t>el </a:t>
            </a:r>
            <a:r>
              <a:rPr lang="es-MX" altLang="es-MX" sz="2000" dirty="0">
                <a:solidFill>
                  <a:schemeClr val="accent6"/>
                </a:solidFill>
                <a:latin typeface="Tahoma" pitchFamily="34" charset="0"/>
              </a:rPr>
              <a:t>intercepto de la línea de suelo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es-MX" altLang="es-MX" sz="2400" dirty="0">
              <a:solidFill>
                <a:srgbClr val="CCFF99"/>
              </a:solidFill>
              <a:latin typeface="Tahoma" pitchFamily="34" charset="0"/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es-MX" altLang="es-MX" sz="2400" dirty="0">
              <a:solidFill>
                <a:srgbClr val="CCFF99"/>
              </a:solidFill>
              <a:latin typeface="Tahoma" pitchFamily="34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50825" y="333375"/>
            <a:ext cx="8228013" cy="114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14366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18938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23510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28082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MX" altLang="es-MX" sz="4000" i="1" dirty="0">
                <a:solidFill>
                  <a:schemeClr val="bg1"/>
                </a:solidFill>
                <a:latin typeface="Benguiat Bk BT" pitchFamily="18" charset="0"/>
              </a:rPr>
              <a:t>	</a:t>
            </a:r>
            <a:r>
              <a:rPr lang="es-MX" altLang="es-MX" sz="2400" i="1" dirty="0">
                <a:solidFill>
                  <a:schemeClr val="bg1"/>
                </a:solidFill>
                <a:latin typeface="Benguiat Bk BT" pitchFamily="18" charset="0"/>
              </a:rPr>
              <a:t>Índices de </a:t>
            </a:r>
            <a:r>
              <a:rPr lang="es-MX" altLang="es-MX" sz="2400" i="1" dirty="0" smtClean="0">
                <a:solidFill>
                  <a:schemeClr val="bg1"/>
                </a:solidFill>
                <a:latin typeface="Benguiat Bk BT" pitchFamily="18" charset="0"/>
              </a:rPr>
              <a:t>Vegetación Basados </a:t>
            </a:r>
            <a:r>
              <a:rPr lang="es-MX" altLang="es-MX" sz="2400" i="1" dirty="0">
                <a:solidFill>
                  <a:schemeClr val="bg1"/>
                </a:solidFill>
                <a:latin typeface="Benguiat Bk BT" pitchFamily="18" charset="0"/>
              </a:rPr>
              <a:t>en la distancia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s-MX" altLang="es-MX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60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02588" cy="32686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s-MX" altLang="es-MX" sz="2400" dirty="0" smtClean="0">
              <a:solidFill>
                <a:schemeClr val="accent4"/>
              </a:solidFill>
              <a:latin typeface="Tahoma" pitchFamily="34" charset="0"/>
            </a:endParaRPr>
          </a:p>
          <a:p>
            <a:pPr eaLnBrk="1" hangingPunct="1"/>
            <a:r>
              <a:rPr lang="es-MX" altLang="es-MX" sz="2400" dirty="0" smtClean="0">
                <a:solidFill>
                  <a:schemeClr val="accent4"/>
                </a:solidFill>
                <a:latin typeface="Tahoma" pitchFamily="34" charset="0"/>
              </a:rPr>
              <a:t>Pasos para calcular la línea de suelo:</a:t>
            </a:r>
          </a:p>
          <a:p>
            <a:pPr lvl="1" eaLnBrk="1" hangingPunct="1"/>
            <a:r>
              <a:rPr lang="es-MX" altLang="es-MX" sz="2000" dirty="0" smtClean="0">
                <a:solidFill>
                  <a:schemeClr val="accent4"/>
                </a:solidFill>
                <a:latin typeface="Tahoma" pitchFamily="34" charset="0"/>
              </a:rPr>
              <a:t>1. Identificar una muestra de píxeles de suelo desnudo en la imagen.</a:t>
            </a:r>
          </a:p>
          <a:p>
            <a:pPr lvl="1" eaLnBrk="1" hangingPunct="1"/>
            <a:r>
              <a:rPr lang="es-MX" altLang="es-MX" sz="2000" dirty="0" smtClean="0">
                <a:solidFill>
                  <a:schemeClr val="accent4"/>
                </a:solidFill>
                <a:latin typeface="Tahoma" pitchFamily="34" charset="0"/>
              </a:rPr>
              <a:t>2. Desarrollar una imagen mascara para suelo descubierto.</a:t>
            </a:r>
          </a:p>
          <a:p>
            <a:pPr eaLnBrk="1" hangingPunct="1"/>
            <a:endParaRPr lang="es-MX" altLang="es-MX" sz="2400" dirty="0" smtClean="0">
              <a:solidFill>
                <a:schemeClr val="accent4"/>
              </a:solidFill>
              <a:latin typeface="Tahoma" pitchFamily="34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3556570" y="545172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s-MX" altLang="es-MX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50186" name="Group 10"/>
          <p:cNvGrpSpPr>
            <a:grpSpLocks/>
          </p:cNvGrpSpPr>
          <p:nvPr/>
        </p:nvGrpSpPr>
        <p:grpSpPr bwMode="auto">
          <a:xfrm>
            <a:off x="1619820" y="3861048"/>
            <a:ext cx="3024188" cy="2232025"/>
            <a:chOff x="748" y="2251"/>
            <a:chExt cx="1905" cy="1406"/>
          </a:xfrm>
        </p:grpSpPr>
        <p:sp>
          <p:nvSpPr>
            <p:cNvPr id="29704" name="AutoShape 7"/>
            <p:cNvSpPr>
              <a:spLocks noChangeArrowheads="1"/>
            </p:cNvSpPr>
            <p:nvPr/>
          </p:nvSpPr>
          <p:spPr bwMode="auto">
            <a:xfrm>
              <a:off x="748" y="3295"/>
              <a:ext cx="454" cy="362"/>
            </a:xfrm>
            <a:prstGeom prst="cube">
              <a:avLst>
                <a:gd name="adj" fmla="val 25000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rgbClr val="CCFF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Clr>
                  <a:srgbClr val="404040"/>
                </a:buClr>
                <a:buFont typeface="Wingdings 2" pitchFamily="18" charset="2"/>
                <a:buChar char=""/>
                <a:defRPr>
                  <a:solidFill>
                    <a:srgbClr val="404040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spcAft>
                  <a:spcPts val="600"/>
                </a:spcAft>
                <a:buClr>
                  <a:srgbClr val="404040"/>
                </a:buClr>
                <a:buFont typeface="Wingdings 2" pitchFamily="18" charset="2"/>
                <a:buChar char=""/>
                <a:defRPr sz="1600">
                  <a:solidFill>
                    <a:srgbClr val="404040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rgbClr val="404040"/>
                </a:buClr>
                <a:buFont typeface="Wingdings 2" pitchFamily="18" charset="2"/>
                <a:buChar char=""/>
                <a:defRPr sz="1400">
                  <a:solidFill>
                    <a:srgbClr val="404040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rgbClr val="404040"/>
                </a:buClr>
                <a:buFont typeface="Wingdings 2" pitchFamily="18" charset="2"/>
                <a:buChar char=""/>
                <a:defRPr sz="1200">
                  <a:solidFill>
                    <a:srgbClr val="404040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rgbClr val="404040"/>
                </a:buClr>
                <a:buFont typeface="Wingdings 2" pitchFamily="18" charset="2"/>
                <a:buChar char=""/>
                <a:defRPr sz="1200">
                  <a:solidFill>
                    <a:srgbClr val="404040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rgbClr val="404040"/>
                </a:buClr>
                <a:buFont typeface="Wingdings 2" pitchFamily="18" charset="2"/>
                <a:buChar char=""/>
                <a:defRPr sz="1200">
                  <a:solidFill>
                    <a:srgbClr val="404040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rgbClr val="404040"/>
                </a:buClr>
                <a:buFont typeface="Wingdings 2" pitchFamily="18" charset="2"/>
                <a:buChar char=""/>
                <a:defRPr sz="1200">
                  <a:solidFill>
                    <a:srgbClr val="404040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rgbClr val="404040"/>
                </a:buClr>
                <a:buFont typeface="Wingdings 2" pitchFamily="18" charset="2"/>
                <a:buChar char=""/>
                <a:defRPr sz="1200">
                  <a:solidFill>
                    <a:srgbClr val="404040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rgbClr val="404040"/>
                </a:buClr>
                <a:buFont typeface="Wingdings 2" pitchFamily="18" charset="2"/>
                <a:buChar char=""/>
                <a:defRPr sz="1200">
                  <a:solidFill>
                    <a:srgbClr val="404040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s-MX" altLang="es-MX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9705" name="Line 8"/>
            <p:cNvSpPr>
              <a:spLocks noChangeShapeType="1"/>
            </p:cNvSpPr>
            <p:nvPr/>
          </p:nvSpPr>
          <p:spPr bwMode="auto">
            <a:xfrm flipV="1">
              <a:off x="1020" y="2886"/>
              <a:ext cx="182" cy="453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9706" name="Line 5"/>
            <p:cNvSpPr>
              <a:spLocks noChangeShapeType="1"/>
            </p:cNvSpPr>
            <p:nvPr/>
          </p:nvSpPr>
          <p:spPr bwMode="auto">
            <a:xfrm flipV="1">
              <a:off x="930" y="2251"/>
              <a:ext cx="181" cy="1088"/>
            </a:xfrm>
            <a:prstGeom prst="line">
              <a:avLst/>
            </a:prstGeom>
            <a:noFill/>
            <a:ln w="76200">
              <a:solidFill>
                <a:srgbClr val="CC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9707" name="WordArt 9" descr="Bolsa de papel"/>
            <p:cNvSpPr>
              <a:spLocks noChangeArrowheads="1" noChangeShapeType="1" noTextEdit="1"/>
            </p:cNvSpPr>
            <p:nvPr/>
          </p:nvSpPr>
          <p:spPr bwMode="auto">
            <a:xfrm>
              <a:off x="1435" y="2568"/>
              <a:ext cx="1218" cy="22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MX" sz="3600" kern="10"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  <a:blipFill dpi="0" rotWithShape="0">
                    <a:blip r:embed="rId2"/>
                    <a:srcRect/>
                    <a:tile tx="0" ty="0" sx="100000" sy="100000" flip="none" algn="tl"/>
                  </a:blipFill>
                  <a:effectLst>
                    <a:outerShdw dist="563972" dir="14049741" sx="125000" sy="125000" algn="tl" rotWithShape="0">
                      <a:srgbClr val="C7DFD3">
                        <a:alpha val="79999"/>
                      </a:srgbClr>
                    </a:outerShdw>
                  </a:effectLst>
                  <a:latin typeface="Times New Roman"/>
                  <a:cs typeface="Times New Roman"/>
                </a:rPr>
                <a:t>vegetación</a:t>
              </a:r>
            </a:p>
          </p:txBody>
        </p:sp>
      </p:grp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5334570" y="4508748"/>
            <a:ext cx="391795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s-MX" b="1" i="1" dirty="0" err="1">
                <a:solidFill>
                  <a:srgbClr val="00B050"/>
                </a:solidFill>
                <a:latin typeface="Arial" charset="0"/>
              </a:rPr>
              <a:t>Ejemplo</a:t>
            </a:r>
            <a:r>
              <a:rPr lang="en-GB" altLang="es-MX" b="1" i="1" dirty="0">
                <a:solidFill>
                  <a:srgbClr val="00B050"/>
                </a:solidFill>
                <a:latin typeface="Arial" charset="0"/>
              </a:rPr>
              <a:t>, </a:t>
            </a:r>
            <a:r>
              <a:rPr lang="en-GB" altLang="es-MX" b="1" i="1" dirty="0" err="1">
                <a:solidFill>
                  <a:srgbClr val="00B050"/>
                </a:solidFill>
                <a:latin typeface="Arial" charset="0"/>
              </a:rPr>
              <a:t>aplicando</a:t>
            </a:r>
            <a:r>
              <a:rPr lang="en-GB" altLang="es-MX" b="1" i="1" dirty="0">
                <a:solidFill>
                  <a:srgbClr val="00B050"/>
                </a:solidFill>
                <a:latin typeface="Arial" charset="0"/>
              </a:rPr>
              <a:t> la Formula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GB" altLang="es-MX" b="1" i="1" dirty="0">
              <a:solidFill>
                <a:srgbClr val="00B05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s-MX" b="1" i="1" dirty="0">
                <a:solidFill>
                  <a:srgbClr val="00B050"/>
                </a:solidFill>
                <a:latin typeface="Arial" charset="0"/>
              </a:rPr>
              <a:t>NDVI=  </a:t>
            </a:r>
            <a:r>
              <a:rPr lang="en-GB" altLang="es-MX" b="1" dirty="0">
                <a:solidFill>
                  <a:srgbClr val="00B050"/>
                </a:solidFill>
                <a:latin typeface="Arial" charset="0"/>
              </a:rPr>
              <a:t>[IR] - [</a:t>
            </a:r>
            <a:r>
              <a:rPr lang="en-GB" altLang="es-MX" b="1" dirty="0" err="1">
                <a:solidFill>
                  <a:srgbClr val="00B050"/>
                </a:solidFill>
                <a:latin typeface="Arial" charset="0"/>
              </a:rPr>
              <a:t>Roja</a:t>
            </a:r>
            <a:r>
              <a:rPr lang="en-GB" altLang="es-MX" b="1" dirty="0">
                <a:solidFill>
                  <a:srgbClr val="00B050"/>
                </a:solidFill>
                <a:latin typeface="Arial" charset="0"/>
              </a:rPr>
              <a:t>]</a:t>
            </a:r>
            <a:br>
              <a:rPr lang="en-GB" altLang="es-MX" b="1" dirty="0">
                <a:solidFill>
                  <a:srgbClr val="00B050"/>
                </a:solidFill>
                <a:latin typeface="Arial" charset="0"/>
              </a:rPr>
            </a:br>
            <a:r>
              <a:rPr lang="en-GB" altLang="es-MX" b="1" dirty="0">
                <a:solidFill>
                  <a:srgbClr val="00B050"/>
                </a:solidFill>
                <a:latin typeface="Arial" charset="0"/>
              </a:rPr>
              <a:t>             [IR]+ [</a:t>
            </a:r>
            <a:r>
              <a:rPr lang="en-GB" altLang="es-MX" b="1" dirty="0" err="1">
                <a:solidFill>
                  <a:srgbClr val="00B050"/>
                </a:solidFill>
                <a:latin typeface="Arial" charset="0"/>
              </a:rPr>
              <a:t>Roja</a:t>
            </a:r>
            <a:r>
              <a:rPr lang="en-GB" altLang="es-MX" b="1" dirty="0">
                <a:solidFill>
                  <a:srgbClr val="00B050"/>
                </a:solidFill>
                <a:latin typeface="Arial" charset="0"/>
              </a:rPr>
              <a:t>]</a:t>
            </a:r>
            <a:br>
              <a:rPr lang="en-GB" altLang="es-MX" b="1" dirty="0">
                <a:solidFill>
                  <a:srgbClr val="00B050"/>
                </a:solidFill>
                <a:latin typeface="Arial" charset="0"/>
              </a:rPr>
            </a:br>
            <a:endParaRPr lang="es-MX" altLang="es-MX" b="1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29703" name="Line 13"/>
          <p:cNvSpPr>
            <a:spLocks noChangeShapeType="1"/>
          </p:cNvSpPr>
          <p:nvPr/>
        </p:nvSpPr>
        <p:spPr bwMode="auto">
          <a:xfrm>
            <a:off x="6083870" y="5372348"/>
            <a:ext cx="1512888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76435" y="333375"/>
            <a:ext cx="8228013" cy="114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14366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18938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23510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28082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MX" altLang="es-MX" sz="4000" i="1" dirty="0">
                <a:solidFill>
                  <a:schemeClr val="bg1"/>
                </a:solidFill>
                <a:latin typeface="Benguiat Bk BT" pitchFamily="18" charset="0"/>
              </a:rPr>
              <a:t>	</a:t>
            </a:r>
            <a:r>
              <a:rPr lang="es-MX" altLang="es-MX" sz="2400" i="1" dirty="0">
                <a:solidFill>
                  <a:schemeClr val="bg1"/>
                </a:solidFill>
                <a:latin typeface="Benguiat Bk BT" pitchFamily="18" charset="0"/>
              </a:rPr>
              <a:t>Índices de </a:t>
            </a:r>
            <a:r>
              <a:rPr lang="es-MX" altLang="es-MX" sz="2400" i="1" dirty="0" smtClean="0">
                <a:solidFill>
                  <a:schemeClr val="bg1"/>
                </a:solidFill>
                <a:latin typeface="Benguiat Bk BT" pitchFamily="18" charset="0"/>
              </a:rPr>
              <a:t>Vegetación Basados </a:t>
            </a:r>
            <a:r>
              <a:rPr lang="es-MX" altLang="es-MX" sz="2400" i="1" dirty="0">
                <a:solidFill>
                  <a:schemeClr val="bg1"/>
                </a:solidFill>
                <a:latin typeface="Benguiat Bk BT" pitchFamily="18" charset="0"/>
              </a:rPr>
              <a:t>en la distancia</a:t>
            </a:r>
          </a:p>
        </p:txBody>
      </p:sp>
    </p:spTree>
    <p:extLst>
      <p:ext uri="{BB962C8B-B14F-4D97-AF65-F5344CB8AC3E}">
        <p14:creationId xmlns:p14="http://schemas.microsoft.com/office/powerpoint/2010/main" val="295659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build="p"/>
      <p:bldP spid="5018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889000" y="1350963"/>
            <a:ext cx="4475163" cy="4525962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/>
            </a:pPr>
            <a:endParaRPr lang="es-MX" altLang="es-MX" sz="2400" dirty="0">
              <a:solidFill>
                <a:srgbClr val="CCFF99"/>
              </a:solidFill>
              <a:latin typeface="Tahoma" pitchFamily="34" charset="0"/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Blip>
                <a:blip r:embed="rId2"/>
              </a:buBlip>
              <a:defRPr/>
            </a:pPr>
            <a:r>
              <a:rPr lang="es-MX" altLang="es-MX" sz="2400" dirty="0">
                <a:solidFill>
                  <a:schemeClr val="accent4">
                    <a:lumMod val="95000"/>
                    <a:lumOff val="5000"/>
                  </a:schemeClr>
                </a:solidFill>
                <a:latin typeface="Tahoma" pitchFamily="34" charset="0"/>
              </a:rPr>
              <a:t>Si asumimos que la vegetación tiene valores de reflectancia más altos en la banda </a:t>
            </a:r>
            <a:r>
              <a:rPr lang="es-MX" altLang="es-MX" sz="2400" dirty="0">
                <a:solidFill>
                  <a:srgbClr val="CC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infrarroja</a:t>
            </a:r>
            <a:r>
              <a:rPr lang="es-MX" altLang="es-MX" sz="2400" dirty="0">
                <a:solidFill>
                  <a:srgbClr val="CCFF99"/>
                </a:solidFill>
                <a:latin typeface="Tahoma" pitchFamily="34" charset="0"/>
              </a:rPr>
              <a:t> </a:t>
            </a:r>
            <a:r>
              <a:rPr lang="es-MX" altLang="es-MX" sz="2400" dirty="0">
                <a:solidFill>
                  <a:schemeClr val="accent4">
                    <a:lumMod val="95000"/>
                    <a:lumOff val="5000"/>
                  </a:schemeClr>
                </a:solidFill>
                <a:latin typeface="Tahoma" pitchFamily="34" charset="0"/>
              </a:rPr>
              <a:t>que en la </a:t>
            </a:r>
            <a:r>
              <a:rPr lang="es-MX" altLang="es-MX" sz="2400" dirty="0">
                <a:solidFill>
                  <a:srgbClr val="FF0000"/>
                </a:solidFill>
                <a:latin typeface="Tahoma" pitchFamily="34" charset="0"/>
              </a:rPr>
              <a:t>roja</a:t>
            </a:r>
            <a:r>
              <a:rPr lang="es-MX" altLang="es-MX" sz="2400" dirty="0">
                <a:solidFill>
                  <a:srgbClr val="CCFF99"/>
                </a:solidFill>
                <a:latin typeface="Tahoma" pitchFamily="34" charset="0"/>
              </a:rPr>
              <a:t>.</a:t>
            </a:r>
          </a:p>
          <a:p>
            <a:pPr marL="0" indent="0" eaLnBrk="1" fontAlgn="auto" hangingPunct="1"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endParaRPr lang="es-MX" altLang="es-MX" sz="2400" dirty="0">
              <a:solidFill>
                <a:srgbClr val="CCFF99"/>
              </a:solidFill>
              <a:latin typeface="Tahoma" pitchFamily="34" charset="0"/>
            </a:endParaRP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Blip>
                <a:blip r:embed="rId2"/>
              </a:buBlip>
              <a:defRPr/>
            </a:pPr>
            <a:r>
              <a:rPr lang="es-MX" altLang="es-MX" sz="2400" dirty="0">
                <a:solidFill>
                  <a:schemeClr val="accent4">
                    <a:lumMod val="95000"/>
                    <a:lumOff val="5000"/>
                  </a:schemeClr>
                </a:solidFill>
                <a:latin typeface="Tahoma" pitchFamily="34" charset="0"/>
              </a:rPr>
              <a:t>El NDVI para vegetación puede siempre ser positivo.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Blip>
                <a:blip r:embed="rId2"/>
              </a:buBlip>
              <a:defRPr/>
            </a:pPr>
            <a:r>
              <a:rPr lang="es-MX" altLang="es-MX" sz="2400" dirty="0">
                <a:solidFill>
                  <a:schemeClr val="accent4">
                    <a:lumMod val="95000"/>
                    <a:lumOff val="5000"/>
                  </a:schemeClr>
                </a:solidFill>
                <a:latin typeface="Tahoma" pitchFamily="34" charset="0"/>
              </a:rPr>
              <a:t>Por lo que los píxeles de suelo descubierto tendrán valores de NDVI </a:t>
            </a:r>
            <a:r>
              <a:rPr lang="es-MX" altLang="es-MX" sz="2400" u="sng" dirty="0">
                <a:solidFill>
                  <a:srgbClr val="FFC000"/>
                </a:solidFill>
                <a:latin typeface="Tahoma" pitchFamily="34" charset="0"/>
              </a:rPr>
              <a:t>menores o igual a 0</a:t>
            </a:r>
            <a:endParaRPr lang="es-MX" altLang="es-MX" sz="2400" dirty="0">
              <a:solidFill>
                <a:srgbClr val="FFC000"/>
              </a:solidFill>
              <a:latin typeface="Tahoma" pitchFamily="34" charset="0"/>
            </a:endParaRPr>
          </a:p>
        </p:txBody>
      </p:sp>
      <p:pic>
        <p:nvPicPr>
          <p:cNvPr id="30724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60963" y="1600200"/>
            <a:ext cx="3013075" cy="4525963"/>
          </a:xfr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6" name="Rectangle 4"/>
          <p:cNvSpPr>
            <a:spLocks noChangeArrowheads="1"/>
          </p:cNvSpPr>
          <p:nvPr/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s-MX" altLang="es-MX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7" name="Line 8"/>
          <p:cNvSpPr>
            <a:spLocks noChangeShapeType="1"/>
          </p:cNvSpPr>
          <p:nvPr/>
        </p:nvSpPr>
        <p:spPr bwMode="auto">
          <a:xfrm flipV="1">
            <a:off x="7091363" y="2635250"/>
            <a:ext cx="288925" cy="10080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728" name="Line 9"/>
          <p:cNvSpPr>
            <a:spLocks noChangeShapeType="1"/>
          </p:cNvSpPr>
          <p:nvPr/>
        </p:nvSpPr>
        <p:spPr bwMode="auto">
          <a:xfrm flipV="1">
            <a:off x="6948488" y="1700213"/>
            <a:ext cx="215900" cy="1943100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14366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18938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23510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28082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MX" altLang="es-MX" sz="4000" i="1" dirty="0">
                <a:solidFill>
                  <a:schemeClr val="bg1"/>
                </a:solidFill>
                <a:latin typeface="Benguiat Bk BT" pitchFamily="18" charset="0"/>
              </a:rPr>
              <a:t>	</a:t>
            </a:r>
            <a:r>
              <a:rPr lang="es-MX" altLang="es-MX" sz="2400" i="1" dirty="0">
                <a:solidFill>
                  <a:schemeClr val="bg1"/>
                </a:solidFill>
                <a:latin typeface="Benguiat Bk BT" pitchFamily="18" charset="0"/>
              </a:rPr>
              <a:t>Índices de </a:t>
            </a:r>
            <a:r>
              <a:rPr lang="es-MX" altLang="es-MX" sz="2400" i="1" dirty="0" smtClean="0">
                <a:solidFill>
                  <a:schemeClr val="bg1"/>
                </a:solidFill>
                <a:latin typeface="Benguiat Bk BT" pitchFamily="18" charset="0"/>
              </a:rPr>
              <a:t>Vegetación Basados </a:t>
            </a:r>
            <a:r>
              <a:rPr lang="es-MX" altLang="es-MX" sz="2400" i="1" dirty="0">
                <a:solidFill>
                  <a:schemeClr val="bg1"/>
                </a:solidFill>
                <a:latin typeface="Benguiat Bk BT" pitchFamily="18" charset="0"/>
              </a:rPr>
              <a:t>en la distancia</a:t>
            </a:r>
          </a:p>
        </p:txBody>
      </p:sp>
    </p:spTree>
    <p:extLst>
      <p:ext uri="{BB962C8B-B14F-4D97-AF65-F5344CB8AC3E}">
        <p14:creationId xmlns:p14="http://schemas.microsoft.com/office/powerpoint/2010/main" val="121019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76375" y="1773238"/>
            <a:ext cx="6994525" cy="452596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s-MX" altLang="es-MX" sz="2400" dirty="0" smtClean="0">
              <a:solidFill>
                <a:srgbClr val="CCFF99"/>
              </a:solidFill>
              <a:latin typeface="Tahoma" pitchFamily="34" charset="0"/>
            </a:endParaRPr>
          </a:p>
          <a:p>
            <a:pPr algn="ctr" eaLnBrk="1" hangingPunct="1">
              <a:buFontTx/>
              <a:buNone/>
            </a:pPr>
            <a:r>
              <a:rPr lang="es-MX" altLang="es-MX" sz="2400" i="1" u="sng" dirty="0" smtClean="0">
                <a:solidFill>
                  <a:srgbClr val="FFC000"/>
                </a:solidFill>
                <a:latin typeface="Tahoma" pitchFamily="34" charset="0"/>
              </a:rPr>
              <a:t>ECUACION DE LA REGRESION ES:</a:t>
            </a:r>
          </a:p>
          <a:p>
            <a:pPr algn="ctr" eaLnBrk="1" hangingPunct="1">
              <a:buFontTx/>
              <a:buNone/>
            </a:pPr>
            <a:endParaRPr lang="es-MX" altLang="es-MX" sz="2400" dirty="0" smtClean="0">
              <a:solidFill>
                <a:srgbClr val="FFC000"/>
              </a:solidFill>
              <a:latin typeface="Tahoma" pitchFamily="34" charset="0"/>
            </a:endParaRPr>
          </a:p>
          <a:p>
            <a:pPr lvl="1" algn="ctr" eaLnBrk="1" hangingPunct="1">
              <a:buFontTx/>
              <a:buNone/>
            </a:pPr>
            <a:r>
              <a:rPr lang="es-MX" altLang="es-MX" sz="2000" dirty="0" smtClean="0">
                <a:solidFill>
                  <a:srgbClr val="0070C0"/>
                </a:solidFill>
                <a:latin typeface="Tahoma" pitchFamily="34" charset="0"/>
              </a:rPr>
              <a:t>Y = b + a x</a:t>
            </a:r>
          </a:p>
          <a:p>
            <a:pPr lvl="1" algn="ctr" eaLnBrk="1" hangingPunct="1">
              <a:buFontTx/>
              <a:buNone/>
            </a:pPr>
            <a:r>
              <a:rPr lang="es-MX" altLang="es-MX" sz="2000" dirty="0" smtClean="0">
                <a:solidFill>
                  <a:srgbClr val="0070C0"/>
                </a:solidFill>
                <a:latin typeface="Tahoma" pitchFamily="34" charset="0"/>
              </a:rPr>
              <a:t>Donde:</a:t>
            </a:r>
          </a:p>
          <a:p>
            <a:pPr lvl="1" algn="ctr" eaLnBrk="1" hangingPunct="1">
              <a:buFontTx/>
              <a:buNone/>
            </a:pPr>
            <a:r>
              <a:rPr lang="es-MX" altLang="es-MX" sz="2000" dirty="0" smtClean="0">
                <a:solidFill>
                  <a:srgbClr val="0070C0"/>
                </a:solidFill>
                <a:latin typeface="Tahoma" pitchFamily="34" charset="0"/>
              </a:rPr>
              <a:t>Y = variable DEPENDIENTE</a:t>
            </a:r>
          </a:p>
          <a:p>
            <a:pPr lvl="1" algn="ctr" eaLnBrk="1" hangingPunct="1">
              <a:buFontTx/>
              <a:buNone/>
            </a:pPr>
            <a:r>
              <a:rPr lang="es-MX" altLang="es-MX" sz="2000" dirty="0" smtClean="0">
                <a:solidFill>
                  <a:srgbClr val="0070C0"/>
                </a:solidFill>
                <a:latin typeface="Tahoma" pitchFamily="34" charset="0"/>
              </a:rPr>
              <a:t>b = intercepto</a:t>
            </a:r>
          </a:p>
          <a:p>
            <a:pPr lvl="1" algn="ctr" eaLnBrk="1" hangingPunct="1">
              <a:buFontTx/>
              <a:buNone/>
            </a:pPr>
            <a:r>
              <a:rPr lang="es-MX" altLang="es-MX" sz="2000" dirty="0" smtClean="0">
                <a:solidFill>
                  <a:srgbClr val="0070C0"/>
                </a:solidFill>
                <a:latin typeface="Tahoma" pitchFamily="34" charset="0"/>
              </a:rPr>
              <a:t>a = pendiente</a:t>
            </a:r>
          </a:p>
          <a:p>
            <a:pPr lvl="1" algn="ctr" eaLnBrk="1" hangingPunct="1">
              <a:buFontTx/>
              <a:buNone/>
            </a:pPr>
            <a:r>
              <a:rPr lang="es-MX" altLang="es-MX" sz="2000" dirty="0" smtClean="0">
                <a:solidFill>
                  <a:srgbClr val="0070C0"/>
                </a:solidFill>
                <a:latin typeface="Tahoma" pitchFamily="34" charset="0"/>
              </a:rPr>
              <a:t>x = variable INDEPENDIENTE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s-MX" altLang="es-MX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0825" y="333375"/>
            <a:ext cx="8228013" cy="114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14366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18938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23510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28082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s-MX" altLang="es-MX" sz="4000" i="1" dirty="0">
                <a:solidFill>
                  <a:schemeClr val="bg1"/>
                </a:solidFill>
                <a:latin typeface="Benguiat Bk BT" pitchFamily="18" charset="0"/>
              </a:rPr>
              <a:t>	</a:t>
            </a:r>
            <a:r>
              <a:rPr lang="es-MX" altLang="es-MX" sz="2400" i="1" dirty="0">
                <a:solidFill>
                  <a:schemeClr val="bg1"/>
                </a:solidFill>
                <a:latin typeface="Benguiat Bk BT" pitchFamily="18" charset="0"/>
              </a:rPr>
              <a:t>Índices de </a:t>
            </a:r>
            <a:r>
              <a:rPr lang="es-MX" altLang="es-MX" sz="2400" i="1" dirty="0" smtClean="0">
                <a:solidFill>
                  <a:schemeClr val="bg1"/>
                </a:solidFill>
                <a:latin typeface="Benguiat Bk BT" pitchFamily="18" charset="0"/>
              </a:rPr>
              <a:t>Vegetación Basados </a:t>
            </a:r>
            <a:r>
              <a:rPr lang="es-MX" altLang="es-MX" sz="2400" i="1" dirty="0">
                <a:solidFill>
                  <a:schemeClr val="bg1"/>
                </a:solidFill>
                <a:latin typeface="Benguiat Bk BT" pitchFamily="18" charset="0"/>
              </a:rPr>
              <a:t>en la distancia</a:t>
            </a:r>
          </a:p>
        </p:txBody>
      </p:sp>
    </p:spTree>
    <p:extLst>
      <p:ext uri="{BB962C8B-B14F-4D97-AF65-F5344CB8AC3E}">
        <p14:creationId xmlns:p14="http://schemas.microsoft.com/office/powerpoint/2010/main" val="181960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5D1C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99992" y="2420888"/>
            <a:ext cx="4536504" cy="1701800"/>
          </a:xfrm>
        </p:spPr>
        <p:txBody>
          <a:bodyPr/>
          <a:lstStyle/>
          <a:p>
            <a:pPr eaLnBrk="1" hangingPunct="1"/>
            <a:r>
              <a:rPr lang="es-MX" altLang="es-MX" sz="4400" b="1" i="1" dirty="0" smtClean="0">
                <a:latin typeface="Benguiat Bk BT" pitchFamily="18" charset="0"/>
              </a:rPr>
              <a:t>Índices de Transformación ortogonal</a:t>
            </a:r>
          </a:p>
        </p:txBody>
      </p:sp>
    </p:spTree>
    <p:extLst>
      <p:ext uri="{BB962C8B-B14F-4D97-AF65-F5344CB8AC3E}">
        <p14:creationId xmlns:p14="http://schemas.microsoft.com/office/powerpoint/2010/main" val="34452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Transformación ortogonal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889248" y="1927373"/>
            <a:ext cx="8003232" cy="4525963"/>
          </a:xfrm>
        </p:spPr>
        <p:txBody>
          <a:bodyPr/>
          <a:lstStyle/>
          <a:p>
            <a:r>
              <a:rPr lang="es-MX" sz="2800" dirty="0" smtClean="0"/>
              <a:t>Los índices de transformación Ortogonal (</a:t>
            </a:r>
            <a:r>
              <a:rPr lang="es-MX" sz="2800" dirty="0" err="1" smtClean="0"/>
              <a:t>Tasseled</a:t>
            </a:r>
            <a:r>
              <a:rPr lang="es-MX" sz="2800" dirty="0" smtClean="0"/>
              <a:t> </a:t>
            </a:r>
            <a:r>
              <a:rPr lang="es-MX" sz="2800" dirty="0" err="1" smtClean="0"/>
              <a:t>Cap</a:t>
            </a:r>
            <a:r>
              <a:rPr lang="es-MX" sz="2800" dirty="0" smtClean="0"/>
              <a:t>) son calculados de datos de seis bandas; y el resultado son tres </a:t>
            </a:r>
            <a:r>
              <a:rPr lang="es-MX" sz="2800" dirty="0" smtClean="0"/>
              <a:t>índices :</a:t>
            </a:r>
          </a:p>
          <a:p>
            <a:pPr marL="0" indent="0">
              <a:buNone/>
            </a:pPr>
            <a:endParaRPr lang="es-MX" sz="2800" dirty="0" smtClean="0"/>
          </a:p>
          <a:p>
            <a:pPr lvl="1"/>
            <a:r>
              <a:rPr lang="es-MX" sz="2600" dirty="0" err="1" smtClean="0"/>
              <a:t>Brightness</a:t>
            </a:r>
            <a:r>
              <a:rPr lang="es-MX" sz="2600" dirty="0" smtClean="0"/>
              <a:t>  (brillantes, medida de el suelo)</a:t>
            </a:r>
          </a:p>
          <a:p>
            <a:pPr lvl="1"/>
            <a:r>
              <a:rPr lang="es-MX" sz="2600" dirty="0" err="1" smtClean="0"/>
              <a:t>Grenness</a:t>
            </a:r>
            <a:r>
              <a:rPr lang="es-MX" sz="2600" dirty="0" smtClean="0"/>
              <a:t>   (verdor, mide la vegetación)</a:t>
            </a:r>
          </a:p>
          <a:p>
            <a:pPr lvl="1"/>
            <a:r>
              <a:rPr lang="es-MX" sz="2600" dirty="0" err="1" smtClean="0"/>
              <a:t>Wetness</a:t>
            </a:r>
            <a:r>
              <a:rPr lang="es-MX" sz="2600" dirty="0" smtClean="0"/>
              <a:t>     (</a:t>
            </a:r>
            <a:r>
              <a:rPr lang="es-MX" sz="2600" dirty="0" smtClean="0"/>
              <a:t>interrelación  </a:t>
            </a:r>
            <a:r>
              <a:rPr lang="es-MX" sz="2600" dirty="0" smtClean="0"/>
              <a:t>del suelo y </a:t>
            </a:r>
            <a:r>
              <a:rPr lang="es-MX" sz="2600" dirty="0" smtClean="0"/>
              <a:t>humedad 		        de la copa)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35150553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537320" y="1600200"/>
            <a:ext cx="8507288" cy="4525963"/>
          </a:xfrm>
        </p:spPr>
        <p:txBody>
          <a:bodyPr/>
          <a:lstStyle/>
          <a:p>
            <a:r>
              <a:rPr lang="es-MX" sz="2800" dirty="0" smtClean="0"/>
              <a:t>índices de transformación ortogonal</a:t>
            </a:r>
            <a:endParaRPr lang="es-MX" sz="2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4" t="21458" r="1962" b="26042"/>
          <a:stretch/>
        </p:blipFill>
        <p:spPr bwMode="auto">
          <a:xfrm>
            <a:off x="-45394" y="2204864"/>
            <a:ext cx="9223881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2272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323850" y="1701452"/>
            <a:ext cx="4044950" cy="2159596"/>
          </a:xfrm>
        </p:spPr>
        <p:txBody>
          <a:bodyPr/>
          <a:lstStyle/>
          <a:p>
            <a:pPr marL="311150" indent="-311150" eaLnBrk="1" hangingPunct="1">
              <a:spcAft>
                <a:spcPct val="0"/>
              </a:spcAft>
              <a:buFont typeface="Times New Roman" pitchFamily="18" charset="0"/>
              <a:buNone/>
            </a:pPr>
            <a:r>
              <a:rPr lang="en-US" altLang="es-MX" sz="2000" dirty="0" smtClean="0"/>
              <a:t>    Hay </a:t>
            </a:r>
            <a:r>
              <a:rPr lang="en-US" altLang="es-MX" sz="2000" b="1" i="1" dirty="0" err="1" smtClean="0">
                <a:solidFill>
                  <a:srgbClr val="009900"/>
                </a:solidFill>
              </a:rPr>
              <a:t>compuestos</a:t>
            </a:r>
            <a:r>
              <a:rPr lang="en-US" altLang="es-MX" sz="2000" dirty="0" smtClean="0"/>
              <a:t>, que son </a:t>
            </a:r>
            <a:r>
              <a:rPr lang="en-US" altLang="es-MX" sz="2000" dirty="0" err="1" smtClean="0"/>
              <a:t>presentaciones</a:t>
            </a:r>
            <a:r>
              <a:rPr lang="en-US" altLang="es-MX" sz="2000" dirty="0" smtClean="0"/>
              <a:t> </a:t>
            </a:r>
            <a:r>
              <a:rPr lang="en-US" altLang="es-MX" sz="2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visuales</a:t>
            </a:r>
            <a:r>
              <a:rPr lang="en-US" altLang="es-MX" sz="2000" dirty="0" smtClean="0"/>
              <a:t> de </a:t>
            </a:r>
            <a:r>
              <a:rPr lang="en-US" altLang="es-MX" sz="2000" dirty="0" err="1" smtClean="0"/>
              <a:t>bandas</a:t>
            </a:r>
            <a:r>
              <a:rPr lang="en-US" altLang="es-MX" sz="2000" dirty="0" smtClean="0"/>
              <a:t> de </a:t>
            </a:r>
            <a:r>
              <a:rPr lang="en-US" altLang="es-MX" sz="2000" dirty="0" err="1" smtClean="0"/>
              <a:t>imágenes</a:t>
            </a:r>
            <a:r>
              <a:rPr lang="en-US" altLang="es-MX" sz="2000" dirty="0" smtClean="0"/>
              <a:t>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4506913" y="1701452"/>
            <a:ext cx="4044950" cy="1943572"/>
          </a:xfrm>
        </p:spPr>
        <p:txBody>
          <a:bodyPr/>
          <a:lstStyle/>
          <a:p>
            <a:pPr marL="311150" indent="-311150" eaLnBrk="1" hangingPunct="1">
              <a:spcAft>
                <a:spcPct val="0"/>
              </a:spcAft>
              <a:buFont typeface="Times New Roman" pitchFamily="18" charset="0"/>
              <a:buNone/>
            </a:pPr>
            <a:r>
              <a:rPr lang="en-US" altLang="es-MX" sz="2000" dirty="0" smtClean="0"/>
              <a:t>    y hay </a:t>
            </a:r>
            <a:r>
              <a:rPr lang="en-US" altLang="es-MX" sz="2000" b="1" i="1" dirty="0" err="1" smtClean="0">
                <a:solidFill>
                  <a:srgbClr val="C00000"/>
                </a:solidFill>
              </a:rPr>
              <a:t>cocientes</a:t>
            </a:r>
            <a:r>
              <a:rPr lang="en-US" altLang="es-MX" sz="2000" dirty="0" smtClean="0"/>
              <a:t> e </a:t>
            </a:r>
            <a:r>
              <a:rPr lang="en-US" altLang="es-MX" sz="2000" b="1" i="1" dirty="0" smtClean="0">
                <a:solidFill>
                  <a:srgbClr val="CC0000"/>
                </a:solidFill>
              </a:rPr>
              <a:t>Índices</a:t>
            </a:r>
            <a:r>
              <a:rPr lang="en-US" altLang="es-MX" sz="2000" dirty="0" smtClean="0"/>
              <a:t>,  que son  </a:t>
            </a:r>
            <a:r>
              <a:rPr lang="en-US" altLang="es-MX" sz="2000" dirty="0" err="1" smtClean="0"/>
              <a:t>combinaciones</a:t>
            </a:r>
            <a:r>
              <a:rPr lang="en-US" altLang="es-MX" sz="2000" dirty="0" smtClean="0"/>
              <a:t> </a:t>
            </a:r>
            <a:r>
              <a:rPr lang="en-US" altLang="es-MX" sz="2000" dirty="0" err="1" smtClean="0"/>
              <a:t>matemáticas</a:t>
            </a:r>
            <a:endParaRPr lang="en-US" altLang="es-MX" sz="2000" dirty="0" smtClean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54025" y="3336925"/>
            <a:ext cx="8231188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>
                <a:solidFill>
                  <a:srgbClr val="404040"/>
                </a:solidFill>
                <a:latin typeface="Verdana" pitchFamily="34" charset="0"/>
              </a:defRPr>
            </a:lvl1pPr>
            <a:lvl2pPr marL="392113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 sz="1600">
                <a:solidFill>
                  <a:srgbClr val="404040"/>
                </a:solidFill>
                <a:latin typeface="Verdana" pitchFamily="34" charset="0"/>
              </a:defRPr>
            </a:lvl2pPr>
            <a:lvl3pPr marL="587375" indent="-195263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 sz="1400">
                <a:solidFill>
                  <a:srgbClr val="404040"/>
                </a:solidFill>
                <a:latin typeface="Verdana" pitchFamily="34" charset="0"/>
              </a:defRPr>
            </a:lvl3pPr>
            <a:lvl4pPr marL="782638" indent="-195263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 sz="1200">
                <a:solidFill>
                  <a:srgbClr val="404040"/>
                </a:solidFill>
                <a:latin typeface="Verdana" pitchFamily="34" charset="0"/>
              </a:defRPr>
            </a:lvl4pPr>
            <a:lvl5pPr marL="979488" indent="-196850" defTabSz="414338" eaLnBrk="0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 sz="1200">
                <a:solidFill>
                  <a:srgbClr val="404040"/>
                </a:solidFill>
                <a:latin typeface="Verdana" pitchFamily="34" charset="0"/>
              </a:defRPr>
            </a:lvl5pPr>
            <a:lvl6pPr marL="14366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 sz="1200">
                <a:solidFill>
                  <a:srgbClr val="404040"/>
                </a:solidFill>
                <a:latin typeface="Verdana" pitchFamily="34" charset="0"/>
              </a:defRPr>
            </a:lvl6pPr>
            <a:lvl7pPr marL="18938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 sz="1200">
                <a:solidFill>
                  <a:srgbClr val="404040"/>
                </a:solidFill>
                <a:latin typeface="Verdana" pitchFamily="34" charset="0"/>
              </a:defRPr>
            </a:lvl7pPr>
            <a:lvl8pPr marL="23510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 sz="1200">
                <a:solidFill>
                  <a:srgbClr val="404040"/>
                </a:solidFill>
                <a:latin typeface="Verdana" pitchFamily="34" charset="0"/>
              </a:defRPr>
            </a:lvl8pPr>
            <a:lvl9pPr marL="2808288" indent="-196850" defTabSz="414338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itchFamily="18" charset="2"/>
              <a:buChar char="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  <a:defRPr sz="1200">
                <a:solidFill>
                  <a:srgbClr val="404040"/>
                </a:solidFill>
                <a:latin typeface="Verdana" pitchFamily="34" charset="0"/>
              </a:defRPr>
            </a:lvl9pPr>
          </a:lstStyle>
          <a:p>
            <a:pPr eaLnBrk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endParaRPr lang="en-GB" altLang="es-MX" sz="3600" i="1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eaLnBrk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endParaRPr lang="en-GB" altLang="es-MX" sz="36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618" y="2910102"/>
            <a:ext cx="4574381" cy="3975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55" y="2924944"/>
            <a:ext cx="3873697" cy="3902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86459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s-ES" dirty="0" err="1" smtClean="0"/>
              <a:t>Chuvieco</a:t>
            </a:r>
            <a:r>
              <a:rPr lang="es-ES" dirty="0" smtClean="0"/>
              <a:t> S. E. (2002).Teledetección Ambiental. Editorial Ariel S.A., Barcelona, </a:t>
            </a:r>
            <a:endParaRPr lang="es-MX" dirty="0" smtClean="0"/>
          </a:p>
          <a:p>
            <a:pPr lvl="0"/>
            <a:r>
              <a:rPr lang="es-ES" dirty="0" err="1" smtClean="0"/>
              <a:t>Chuvieco</a:t>
            </a:r>
            <a:r>
              <a:rPr lang="es-ES" dirty="0" smtClean="0"/>
              <a:t> S., E. (1990). Fundamentos de Teledetección Espacial, Ediciones </a:t>
            </a:r>
            <a:r>
              <a:rPr lang="es-ES" dirty="0" err="1" smtClean="0"/>
              <a:t>Rialp</a:t>
            </a:r>
            <a:r>
              <a:rPr lang="es-ES" dirty="0" smtClean="0"/>
              <a:t>, S.A, Madrid</a:t>
            </a:r>
            <a:endParaRPr lang="es-MX" dirty="0" smtClean="0"/>
          </a:p>
          <a:p>
            <a:pPr lvl="0"/>
            <a:r>
              <a:rPr lang="en-US" dirty="0" smtClean="0"/>
              <a:t>Jensen, J. R. (1998). Introductory Digital </a:t>
            </a:r>
            <a:r>
              <a:rPr lang="en-US" dirty="0" err="1" smtClean="0"/>
              <a:t>lmage</a:t>
            </a:r>
            <a:r>
              <a:rPr lang="en-US" dirty="0" smtClean="0"/>
              <a:t> Processing. A Remote Sensing Perspective, Upper Saddle River N.J Prentice-Hall.</a:t>
            </a:r>
          </a:p>
          <a:p>
            <a:pPr lvl="0"/>
            <a:r>
              <a:rPr lang="en-US" dirty="0" smtClean="0"/>
              <a:t>Jensen, J. R. (2007). Remote sensing of the environment: an earth resource perspective. Prentice Hall.</a:t>
            </a:r>
            <a:endParaRPr lang="es-MX" dirty="0" smtClean="0"/>
          </a:p>
          <a:p>
            <a:pPr lvl="0"/>
            <a:r>
              <a:rPr lang="en-US" dirty="0" err="1" smtClean="0"/>
              <a:t>Lillesand</a:t>
            </a:r>
            <a:r>
              <a:rPr lang="en-US" dirty="0" smtClean="0"/>
              <a:t>, T. M. y R. W. Kiefer (2000): Remote Sensing and </a:t>
            </a:r>
            <a:r>
              <a:rPr lang="en-US" dirty="0" err="1" smtClean="0"/>
              <a:t>lmage</a:t>
            </a:r>
            <a:r>
              <a:rPr lang="en-US" dirty="0" smtClean="0"/>
              <a:t> Interpretation, New York, John Wiley and Sons.</a:t>
            </a:r>
            <a:endParaRPr lang="es-MX" dirty="0" smtClean="0"/>
          </a:p>
          <a:p>
            <a:pPr lvl="0"/>
            <a:r>
              <a:rPr lang="en-US" dirty="0" smtClean="0"/>
              <a:t>Lane, S.N. Richards, K. S., and Chandler, J.H. (1998). Landform Monitoring, Modeling and Analysis. Wiley </a:t>
            </a:r>
            <a:r>
              <a:rPr lang="en-US" i="1" dirty="0" smtClean="0"/>
              <a:t>8 </a:t>
            </a:r>
            <a:r>
              <a:rPr lang="en-US" dirty="0" smtClean="0"/>
              <a:t>- Sons, Cambridge, UK, 466 pp.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560782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Cocientes e Índices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892424"/>
            <a:ext cx="7825308" cy="4128864"/>
          </a:xfrm>
        </p:spPr>
        <p:txBody>
          <a:bodyPr/>
          <a:lstStyle/>
          <a:p>
            <a:r>
              <a:rPr lang="es-MX" sz="2500" dirty="0" smtClean="0"/>
              <a:t> Los índices y cocientes de bandas son la forma más común de realce espectral.</a:t>
            </a:r>
          </a:p>
          <a:p>
            <a:endParaRPr lang="es-MX" sz="2500" dirty="0"/>
          </a:p>
          <a:p>
            <a:r>
              <a:rPr lang="es-MX" sz="2500" dirty="0" smtClean="0"/>
              <a:t> Tienen un amplio rango de aplicaciones, desde minerales</a:t>
            </a:r>
            <a:r>
              <a:rPr lang="es-MX" sz="2500" dirty="0"/>
              <a:t> </a:t>
            </a:r>
            <a:r>
              <a:rPr lang="es-MX" sz="2500" dirty="0" smtClean="0"/>
              <a:t>del  suelos hasta vegetación.</a:t>
            </a:r>
          </a:p>
          <a:p>
            <a:endParaRPr lang="es-MX" sz="2500" dirty="0"/>
          </a:p>
          <a:p>
            <a:r>
              <a:rPr lang="en-US" sz="2500" dirty="0" smtClean="0"/>
              <a:t> De estos, el </a:t>
            </a:r>
            <a:r>
              <a:rPr lang="en-US" sz="2500" dirty="0"/>
              <a:t>Í</a:t>
            </a:r>
            <a:r>
              <a:rPr lang="en-US" sz="2500" dirty="0" smtClean="0"/>
              <a:t>ndice de Vegetación de </a:t>
            </a:r>
            <a:r>
              <a:rPr lang="en-US" sz="2500" dirty="0"/>
              <a:t>D</a:t>
            </a:r>
            <a:r>
              <a:rPr lang="en-US" sz="2500" dirty="0" smtClean="0"/>
              <a:t>iferencia Normalizada (</a:t>
            </a:r>
            <a:r>
              <a:rPr lang="en-US" sz="2500" dirty="0"/>
              <a:t>NDVI) </a:t>
            </a:r>
            <a:r>
              <a:rPr lang="en-US" sz="2500" dirty="0" smtClean="0"/>
              <a:t>es el más ampliamente usado.</a:t>
            </a:r>
            <a:endParaRPr lang="es-MX" sz="2500" dirty="0"/>
          </a:p>
        </p:txBody>
      </p:sp>
    </p:spTree>
    <p:extLst>
      <p:ext uri="{BB962C8B-B14F-4D97-AF65-F5344CB8AC3E}">
        <p14:creationId xmlns:p14="http://schemas.microsoft.com/office/powerpoint/2010/main" val="185599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Mejora espectral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sz="2000" dirty="0"/>
              <a:t>En general, pueden dar énfasis a la diferencia entre las secciones del espectro adyacentes en una imagen, el más común Infra-rojo y rojo.   </a:t>
            </a:r>
          </a:p>
          <a:p>
            <a:pPr marL="0" indent="0">
              <a:buNone/>
            </a:pPr>
            <a:r>
              <a:rPr lang="es-MX" sz="2000" dirty="0"/>
              <a:t>  </a:t>
            </a:r>
          </a:p>
          <a:p>
            <a:r>
              <a:rPr lang="es-MX" sz="2000" dirty="0"/>
              <a:t>La vegetación saludable tiene alta reflectancia IR y baja rojo, cualquier IR/Red (o cualquier longitud de onda visible) realza las diferencias de vegetación:        </a:t>
            </a:r>
          </a:p>
          <a:p>
            <a:endParaRPr lang="es-MX" sz="2000" dirty="0"/>
          </a:p>
          <a:p>
            <a:endParaRPr lang="en-US" sz="2000" dirty="0"/>
          </a:p>
          <a:p>
            <a:endParaRPr lang="es-MX" sz="20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s-MX" sz="2000" b="1" dirty="0"/>
              <a:t>Los valores más altos (</a:t>
            </a:r>
            <a:r>
              <a:rPr lang="es-MX" sz="2000" b="1" dirty="0" smtClean="0"/>
              <a:t>Infrarrojo cercano/rojo) </a:t>
            </a:r>
            <a:r>
              <a:rPr lang="es-MX" sz="2000" b="1" dirty="0"/>
              <a:t>= más vegetación (biomasa)   </a:t>
            </a:r>
            <a:r>
              <a:rPr lang="es-MX" dirty="0"/>
              <a:t>   </a:t>
            </a:r>
          </a:p>
          <a:p>
            <a:pPr algn="ctr"/>
            <a:endParaRPr lang="es-MX" dirty="0"/>
          </a:p>
          <a:p>
            <a:pPr algn="ctr"/>
            <a:r>
              <a:rPr lang="es-MX" sz="2000" dirty="0"/>
              <a:t>Pueden usarse las proporciones para aumentar al máximo las diferencias espectrales.  </a:t>
            </a:r>
          </a:p>
          <a:p>
            <a:endParaRPr lang="es-MX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6226" y="4725144"/>
            <a:ext cx="3898262" cy="20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4965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Cocientes de Bandas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200" dirty="0"/>
              <a:t>Es </a:t>
            </a:r>
            <a:r>
              <a:rPr lang="en-US" sz="2200" dirty="0" err="1"/>
              <a:t>una</a:t>
            </a:r>
            <a:r>
              <a:rPr lang="en-US" sz="2200" dirty="0"/>
              <a:t> forma simple de </a:t>
            </a:r>
            <a:r>
              <a:rPr lang="en-US" sz="2200" dirty="0" err="1"/>
              <a:t>tecnica</a:t>
            </a:r>
            <a:r>
              <a:rPr lang="en-US" sz="2200" dirty="0"/>
              <a:t> </a:t>
            </a:r>
            <a:r>
              <a:rPr lang="en-US" sz="2200" dirty="0" err="1" smtClean="0"/>
              <a:t>multiespectral</a:t>
            </a:r>
            <a:endParaRPr lang="en-US" sz="2200" dirty="0" smtClean="0"/>
          </a:p>
          <a:p>
            <a:endParaRPr lang="en-US" sz="2200" dirty="0"/>
          </a:p>
          <a:p>
            <a:r>
              <a:rPr lang="en-US" sz="2200" dirty="0" err="1" smtClean="0"/>
              <a:t>En</a:t>
            </a:r>
            <a:r>
              <a:rPr lang="en-US" sz="2200" dirty="0" smtClean="0"/>
              <a:t> </a:t>
            </a:r>
            <a:r>
              <a:rPr lang="en-US" sz="2200" dirty="0" err="1" smtClean="0"/>
              <a:t>Sistemas</a:t>
            </a:r>
            <a:r>
              <a:rPr lang="en-US" sz="2200" dirty="0" smtClean="0"/>
              <a:t> de </a:t>
            </a:r>
            <a:r>
              <a:rPr lang="en-US" sz="2200" dirty="0" err="1" smtClean="0"/>
              <a:t>Información</a:t>
            </a:r>
            <a:r>
              <a:rPr lang="en-US" sz="2200" dirty="0" smtClean="0"/>
              <a:t> </a:t>
            </a:r>
            <a:r>
              <a:rPr lang="en-US" sz="2200" dirty="0" err="1" smtClean="0"/>
              <a:t>Geografica</a:t>
            </a:r>
            <a:r>
              <a:rPr lang="en-US" sz="2200" dirty="0" smtClean="0"/>
              <a:t>,  </a:t>
            </a:r>
            <a:r>
              <a:rPr lang="en-US" sz="2200" dirty="0"/>
              <a:t>es un </a:t>
            </a:r>
            <a:r>
              <a:rPr lang="en-US" sz="2200" dirty="0" err="1"/>
              <a:t>tipo</a:t>
            </a:r>
            <a:r>
              <a:rPr lang="en-US" sz="2200" dirty="0"/>
              <a:t> de </a:t>
            </a:r>
            <a:r>
              <a:rPr lang="en-US" sz="2200" dirty="0" err="1"/>
              <a:t>sobreposición</a:t>
            </a:r>
            <a:r>
              <a:rPr lang="en-US" sz="2200" dirty="0"/>
              <a:t> </a:t>
            </a:r>
            <a:r>
              <a:rPr lang="en-US" sz="2200" dirty="0" smtClean="0"/>
              <a:t>“overlay” </a:t>
            </a:r>
            <a:endParaRPr lang="en-US" sz="2200" dirty="0"/>
          </a:p>
          <a:p>
            <a:endParaRPr lang="en-US" sz="22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67250" y="1589112"/>
            <a:ext cx="4057650" cy="4648200"/>
          </a:xfrm>
        </p:spPr>
        <p:txBody>
          <a:bodyPr/>
          <a:lstStyle/>
          <a:p>
            <a:r>
              <a:rPr lang="en-US" sz="2200" dirty="0" smtClean="0"/>
              <a:t>Un </a:t>
            </a:r>
            <a:r>
              <a:rPr lang="en-US" sz="2200" dirty="0" err="1" smtClean="0"/>
              <a:t>cociente</a:t>
            </a:r>
            <a:r>
              <a:rPr lang="en-US" sz="2200" dirty="0" smtClean="0"/>
              <a:t>  </a:t>
            </a:r>
            <a:r>
              <a:rPr lang="en-US" sz="2200" dirty="0"/>
              <a:t>de </a:t>
            </a:r>
            <a:r>
              <a:rPr lang="en-US" sz="2200" dirty="0" err="1" smtClean="0"/>
              <a:t>bandas</a:t>
            </a:r>
            <a:r>
              <a:rPr lang="en-US" sz="2200" dirty="0" smtClean="0"/>
              <a:t> </a:t>
            </a:r>
            <a:r>
              <a:rPr lang="en-US" sz="2200" dirty="0"/>
              <a:t>es un </a:t>
            </a:r>
            <a:r>
              <a:rPr lang="en-US" sz="2200" dirty="0" err="1"/>
              <a:t>nuevo</a:t>
            </a:r>
            <a:r>
              <a:rPr lang="en-US" sz="2200" dirty="0"/>
              <a:t> canal de </a:t>
            </a:r>
            <a:r>
              <a:rPr lang="en-US" sz="2200" dirty="0" err="1"/>
              <a:t>datos</a:t>
            </a:r>
            <a:r>
              <a:rPr lang="en-US" sz="2200" dirty="0"/>
              <a:t> </a:t>
            </a:r>
            <a:r>
              <a:rPr lang="en-US" sz="2200" dirty="0" err="1"/>
              <a:t>creado</a:t>
            </a:r>
            <a:r>
              <a:rPr lang="en-US" sz="2200" dirty="0"/>
              <a:t> </a:t>
            </a:r>
            <a:r>
              <a:rPr lang="en-US" sz="2200" dirty="0" err="1"/>
              <a:t>por</a:t>
            </a:r>
            <a:r>
              <a:rPr lang="en-US" sz="2200" dirty="0"/>
              <a:t> </a:t>
            </a:r>
            <a:r>
              <a:rPr lang="en-US" sz="2200" dirty="0" err="1"/>
              <a:t>medio</a:t>
            </a:r>
            <a:r>
              <a:rPr lang="en-US" sz="2200" dirty="0"/>
              <a:t> de la </a:t>
            </a:r>
            <a:r>
              <a:rPr lang="en-US" sz="2200" dirty="0" err="1"/>
              <a:t>división</a:t>
            </a:r>
            <a:r>
              <a:rPr lang="en-US" sz="2200" dirty="0"/>
              <a:t> de dos </a:t>
            </a:r>
            <a:r>
              <a:rPr lang="en-US" sz="2200" dirty="0" err="1"/>
              <a:t>bandas</a:t>
            </a:r>
            <a:endParaRPr lang="en-US" sz="2200" dirty="0"/>
          </a:p>
          <a:p>
            <a:pPr marL="0" indent="0" algn="ctr">
              <a:buNone/>
            </a:pPr>
            <a:endParaRPr lang="en-US" sz="2200" dirty="0" smtClean="0"/>
          </a:p>
          <a:p>
            <a:pPr marL="0" indent="0" algn="ctr">
              <a:buNone/>
            </a:pPr>
            <a:r>
              <a:rPr lang="en-US" sz="2000" dirty="0" err="1" smtClean="0"/>
              <a:t>Número</a:t>
            </a:r>
            <a:r>
              <a:rPr lang="en-US" sz="2000" dirty="0" smtClean="0"/>
              <a:t> Digital  (ND) </a:t>
            </a:r>
            <a:r>
              <a:rPr lang="en-US" sz="2000" dirty="0" err="1" smtClean="0"/>
              <a:t>nuevo</a:t>
            </a:r>
            <a:r>
              <a:rPr lang="en-US" sz="2000" dirty="0" smtClean="0"/>
              <a:t>  </a:t>
            </a:r>
            <a:r>
              <a:rPr lang="en-US" sz="2000" dirty="0"/>
              <a:t>= </a:t>
            </a:r>
            <a:r>
              <a:rPr lang="en-US" sz="2000" dirty="0" err="1"/>
              <a:t>NDa</a:t>
            </a:r>
            <a:r>
              <a:rPr lang="en-US" sz="2000" dirty="0"/>
              <a:t>/</a:t>
            </a:r>
            <a:r>
              <a:rPr lang="en-US" sz="2000" dirty="0" err="1"/>
              <a:t>NDb</a:t>
            </a:r>
            <a:r>
              <a:rPr lang="en-US" sz="2000" dirty="0"/>
              <a:t>  </a:t>
            </a:r>
            <a:r>
              <a:rPr lang="en-US" sz="2000" dirty="0" smtClean="0"/>
              <a:t>para </a:t>
            </a:r>
            <a:r>
              <a:rPr lang="en-US" sz="2000" dirty="0" err="1"/>
              <a:t>cada</a:t>
            </a:r>
            <a:r>
              <a:rPr lang="en-US" sz="2000" dirty="0"/>
              <a:t> pixel, </a:t>
            </a:r>
            <a:endParaRPr lang="en-US" sz="2000" dirty="0" smtClean="0"/>
          </a:p>
          <a:p>
            <a:pPr marL="0" indent="0" algn="ctr">
              <a:buNone/>
            </a:pPr>
            <a:r>
              <a:rPr lang="en-US" sz="2000" dirty="0" err="1" smtClean="0"/>
              <a:t>donde</a:t>
            </a:r>
            <a:r>
              <a:rPr lang="en-US" sz="2000" dirty="0" smtClean="0"/>
              <a:t> </a:t>
            </a:r>
            <a:r>
              <a:rPr lang="en-US" sz="2000" dirty="0"/>
              <a:t>a y b son </a:t>
            </a:r>
            <a:r>
              <a:rPr lang="en-US" sz="2000" dirty="0" err="1"/>
              <a:t>bandas</a:t>
            </a:r>
            <a:endParaRPr lang="en-US" sz="2000" dirty="0"/>
          </a:p>
          <a:p>
            <a:endParaRPr lang="en-US" sz="2000" dirty="0"/>
          </a:p>
          <a:p>
            <a:r>
              <a:rPr lang="en-US" sz="2200" dirty="0" err="1" smtClean="0"/>
              <a:t>Ejemplo</a:t>
            </a:r>
            <a:r>
              <a:rPr lang="en-US" sz="2200" dirty="0" smtClean="0"/>
              <a:t>. </a:t>
            </a:r>
            <a:r>
              <a:rPr lang="en-US" sz="2200" dirty="0"/>
              <a:t>un pixel </a:t>
            </a:r>
            <a:r>
              <a:rPr lang="en-US" sz="2200" dirty="0" err="1"/>
              <a:t>en</a:t>
            </a:r>
            <a:r>
              <a:rPr lang="en-US" sz="2200" dirty="0"/>
              <a:t> la </a:t>
            </a:r>
            <a:r>
              <a:rPr lang="en-US" sz="2200" dirty="0" err="1"/>
              <a:t>banda</a:t>
            </a:r>
            <a:r>
              <a:rPr lang="en-US" sz="2200" dirty="0"/>
              <a:t> a = 50  y </a:t>
            </a:r>
            <a:r>
              <a:rPr lang="en-US" sz="2200" dirty="0" err="1"/>
              <a:t>en</a:t>
            </a:r>
            <a:r>
              <a:rPr lang="en-US" sz="2200" dirty="0"/>
              <a:t> la </a:t>
            </a:r>
            <a:r>
              <a:rPr lang="en-US" sz="2200" dirty="0" err="1"/>
              <a:t>banda</a:t>
            </a:r>
            <a:r>
              <a:rPr lang="en-US" sz="2200" dirty="0"/>
              <a:t> b = 25, la </a:t>
            </a:r>
            <a:r>
              <a:rPr lang="en-US" sz="2200" dirty="0" err="1"/>
              <a:t>proporción</a:t>
            </a:r>
            <a:r>
              <a:rPr lang="en-US" sz="2200" dirty="0"/>
              <a:t> es ND = 2</a:t>
            </a:r>
          </a:p>
          <a:p>
            <a:endParaRPr lang="es-MX" sz="2200" dirty="0"/>
          </a:p>
        </p:txBody>
      </p:sp>
      <p:pic>
        <p:nvPicPr>
          <p:cNvPr id="4098" name="Picture 2" descr="Image result for overlay gi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2" t="22541"/>
          <a:stretch/>
        </p:blipFill>
        <p:spPr bwMode="auto">
          <a:xfrm>
            <a:off x="784351" y="4048676"/>
            <a:ext cx="3283593" cy="262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648072" y="6654552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900" dirty="0"/>
              <a:t>http://www.fao.org/docrep/006/y4816e/y4816e0g.htm</a:t>
            </a:r>
          </a:p>
        </p:txBody>
      </p:sp>
      <p:pic>
        <p:nvPicPr>
          <p:cNvPr id="4100" name="Picture 4" descr="Image result for simbolo de division matemati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677" y="4509120"/>
            <a:ext cx="419955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simbolo de division matematica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4" t="58943" r="10960" b="20593"/>
          <a:stretch/>
        </p:blipFill>
        <p:spPr bwMode="auto">
          <a:xfrm>
            <a:off x="854257" y="5608164"/>
            <a:ext cx="549391" cy="34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972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Utilidad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02382" y="1676400"/>
            <a:ext cx="4057650" cy="4648200"/>
          </a:xfrm>
        </p:spPr>
        <p:txBody>
          <a:bodyPr/>
          <a:lstStyle/>
          <a:p>
            <a:r>
              <a:rPr lang="en-US" sz="2200" dirty="0" err="1"/>
              <a:t>Crear</a:t>
            </a:r>
            <a:r>
              <a:rPr lang="en-US" sz="2200" dirty="0"/>
              <a:t> un </a:t>
            </a:r>
            <a:r>
              <a:rPr lang="en-US" sz="2200" dirty="0" err="1"/>
              <a:t>nuevo</a:t>
            </a:r>
            <a:r>
              <a:rPr lang="en-US" sz="2200" dirty="0"/>
              <a:t> </a:t>
            </a:r>
            <a:r>
              <a:rPr lang="en-US" sz="2200" dirty="0" err="1"/>
              <a:t>conjunto</a:t>
            </a:r>
            <a:r>
              <a:rPr lang="en-US" sz="2200" dirty="0"/>
              <a:t> de </a:t>
            </a:r>
            <a:r>
              <a:rPr lang="en-US" sz="2200" dirty="0" err="1"/>
              <a:t>datos</a:t>
            </a:r>
            <a:r>
              <a:rPr lang="en-US" sz="2200" dirty="0"/>
              <a:t> que </a:t>
            </a:r>
            <a:r>
              <a:rPr lang="en-US" sz="2200" dirty="0" err="1"/>
              <a:t>puede</a:t>
            </a:r>
            <a:r>
              <a:rPr lang="en-US" sz="2200" dirty="0"/>
              <a:t> </a:t>
            </a:r>
            <a:r>
              <a:rPr lang="en-US" sz="2200" dirty="0" err="1"/>
              <a:t>ser</a:t>
            </a:r>
            <a:r>
              <a:rPr lang="en-US" sz="2200" dirty="0"/>
              <a:t> usado para </a:t>
            </a:r>
            <a:r>
              <a:rPr lang="en-US" sz="2200" dirty="0" err="1"/>
              <a:t>resaltar</a:t>
            </a:r>
            <a:r>
              <a:rPr lang="en-US" sz="2200" dirty="0"/>
              <a:t> </a:t>
            </a:r>
            <a:r>
              <a:rPr lang="en-US" sz="2200" dirty="0" err="1"/>
              <a:t>ciertas</a:t>
            </a:r>
            <a:r>
              <a:rPr lang="en-US" sz="2200" dirty="0"/>
              <a:t> </a:t>
            </a:r>
            <a:r>
              <a:rPr lang="en-US" sz="2200" dirty="0" err="1"/>
              <a:t>propiedades</a:t>
            </a:r>
            <a:r>
              <a:rPr lang="en-US" sz="2200" dirty="0"/>
              <a:t>. </a:t>
            </a:r>
          </a:p>
          <a:p>
            <a:r>
              <a:rPr lang="es-MX" sz="2200" dirty="0"/>
              <a:t>Lógicamente, </a:t>
            </a:r>
            <a:r>
              <a:rPr lang="es-MX" sz="2200" dirty="0" smtClean="0"/>
              <a:t>los cocientes </a:t>
            </a:r>
            <a:r>
              <a:rPr lang="es-MX" sz="2200" dirty="0"/>
              <a:t>pueden ayudar cancelar o reducir cualquier cosa común en dos imágenes y exagera donde ellas son diferentes. </a:t>
            </a:r>
            <a:endParaRPr lang="es-MX" sz="2200" dirty="0" smtClean="0"/>
          </a:p>
          <a:p>
            <a:endParaRPr lang="es-MX" sz="2200" dirty="0"/>
          </a:p>
          <a:p>
            <a:r>
              <a:rPr lang="en-US" sz="2200" dirty="0" err="1" smtClean="0"/>
              <a:t>ejemplo</a:t>
            </a:r>
            <a:r>
              <a:rPr lang="en-US" sz="2200" dirty="0" smtClean="0"/>
              <a:t>. </a:t>
            </a:r>
            <a:r>
              <a:rPr lang="en-US" sz="2200" dirty="0" smtClean="0">
                <a:hlinkClick r:id="rId2"/>
              </a:rPr>
              <a:t>Banda 3</a:t>
            </a:r>
            <a:r>
              <a:rPr lang="en-US" sz="2200" dirty="0" smtClean="0"/>
              <a:t> / </a:t>
            </a:r>
            <a:r>
              <a:rPr lang="en-US" sz="2200" dirty="0" smtClean="0">
                <a:hlinkClick r:id="rId3"/>
              </a:rPr>
              <a:t>Banda </a:t>
            </a:r>
            <a:r>
              <a:rPr lang="en-US" sz="2200" dirty="0">
                <a:hlinkClick r:id="rId3"/>
              </a:rPr>
              <a:t>4</a:t>
            </a:r>
            <a:r>
              <a:rPr lang="en-US" sz="2200" dirty="0"/>
              <a:t> </a:t>
            </a:r>
          </a:p>
          <a:p>
            <a:endParaRPr lang="es-MX" sz="22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7817" y="1196752"/>
            <a:ext cx="3222615" cy="2832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7817" y="4077072"/>
            <a:ext cx="319231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2254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Cocientes de bandas</a:t>
            </a:r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 dirty="0" smtClean="0"/>
              <a:t>(</a:t>
            </a:r>
            <a:r>
              <a:rPr lang="es-MX" dirty="0" err="1" smtClean="0"/>
              <a:t>Avery</a:t>
            </a:r>
            <a:r>
              <a:rPr lang="es-MX" dirty="0" smtClean="0"/>
              <a:t> </a:t>
            </a:r>
            <a:r>
              <a:rPr lang="es-MX" dirty="0"/>
              <a:t>y </a:t>
            </a:r>
            <a:r>
              <a:rPr lang="es-MX" dirty="0" err="1"/>
              <a:t>Graydon</a:t>
            </a:r>
            <a:r>
              <a:rPr lang="es-MX" dirty="0"/>
              <a:t> </a:t>
            </a:r>
            <a:r>
              <a:rPr lang="es-MX" dirty="0" smtClean="0"/>
              <a:t>, 1992)</a:t>
            </a:r>
            <a:endParaRPr lang="en-US" dirty="0"/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1143000" y="1916832"/>
            <a:ext cx="7239000" cy="3962400"/>
          </a:xfrm>
          <a:prstGeom prst="roundRect">
            <a:avLst>
              <a:gd name="adj" fmla="val 10375"/>
            </a:avLst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" name="AutoShape 3">
            <a:hlinkClick r:id="rId2" action="ppaction://hlinksldjump"/>
          </p:cNvPr>
          <p:cNvSpPr>
            <a:spLocks noChangeArrowheads="1"/>
          </p:cNvSpPr>
          <p:nvPr/>
        </p:nvSpPr>
        <p:spPr bwMode="gray">
          <a:xfrm>
            <a:off x="3886200" y="2602632"/>
            <a:ext cx="3962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rgbClr val="97CCF3"/>
              </a:gs>
              <a:gs pos="100000">
                <a:srgbClr val="97CCF3">
                  <a:gamma/>
                  <a:tint val="40000"/>
                  <a:invGamma/>
                </a:srgb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en-US" sz="1600" b="0" dirty="0"/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Realza</a:t>
            </a:r>
            <a:r>
              <a:rPr lang="en-US" sz="1600" dirty="0" smtClean="0">
                <a:solidFill>
                  <a:schemeClr val="tx2"/>
                </a:solidFill>
              </a:rPr>
              <a:t> la </a:t>
            </a:r>
            <a:r>
              <a:rPr lang="en-US" sz="1600" dirty="0" err="1" smtClean="0">
                <a:solidFill>
                  <a:schemeClr val="tx2"/>
                </a:solidFill>
              </a:rPr>
              <a:t>presencia</a:t>
            </a:r>
            <a:r>
              <a:rPr lang="en-US" sz="1600" dirty="0" smtClean="0">
                <a:solidFill>
                  <a:schemeClr val="tx2"/>
                </a:solidFill>
              </a:rPr>
              <a:t> de </a:t>
            </a:r>
            <a:r>
              <a:rPr lang="en-US" sz="1600" dirty="0" err="1" smtClean="0">
                <a:solidFill>
                  <a:schemeClr val="tx2"/>
                </a:solidFill>
              </a:rPr>
              <a:t>vegetación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8" name="AutoShape 4">
            <a:hlinkClick r:id="rId3" action="ppaction://hlinksldjump"/>
          </p:cNvPr>
          <p:cNvSpPr>
            <a:spLocks noChangeArrowheads="1"/>
          </p:cNvSpPr>
          <p:nvPr/>
        </p:nvSpPr>
        <p:spPr bwMode="gray">
          <a:xfrm>
            <a:off x="3886200" y="3136032"/>
            <a:ext cx="3962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40000"/>
                  <a:invGamma/>
                </a:scheme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en-US" sz="1600" dirty="0" err="1" smtClean="0">
                <a:solidFill>
                  <a:schemeClr val="tx2"/>
                </a:solidFill>
              </a:rPr>
              <a:t>Detecta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niveles</a:t>
            </a:r>
            <a:r>
              <a:rPr lang="en-US" sz="1600" dirty="0" smtClean="0">
                <a:solidFill>
                  <a:schemeClr val="tx2"/>
                </a:solidFill>
              </a:rPr>
              <a:t> de </a:t>
            </a:r>
            <a:r>
              <a:rPr lang="en-US" sz="1600" dirty="0" err="1" smtClean="0">
                <a:solidFill>
                  <a:schemeClr val="tx2"/>
                </a:solidFill>
              </a:rPr>
              <a:t>humedad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9" name="AutoShape 5">
            <a:hlinkClick r:id="rId4" action="ppaction://hlinksldjump"/>
          </p:cNvPr>
          <p:cNvSpPr>
            <a:spLocks noChangeArrowheads="1"/>
          </p:cNvSpPr>
          <p:nvPr/>
        </p:nvSpPr>
        <p:spPr bwMode="gray">
          <a:xfrm>
            <a:off x="3886200" y="3669432"/>
            <a:ext cx="3962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rgbClr val="97CCF3"/>
              </a:gs>
              <a:gs pos="100000">
                <a:srgbClr val="97CCF3">
                  <a:gamma/>
                  <a:tint val="40000"/>
                  <a:invGamma/>
                </a:srgb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en-US" sz="1600" dirty="0" err="1" smtClean="0">
                <a:solidFill>
                  <a:schemeClr val="tx2"/>
                </a:solidFill>
              </a:rPr>
              <a:t>Extraer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cuerpos</a:t>
            </a:r>
            <a:r>
              <a:rPr lang="en-US" sz="1600" dirty="0" smtClean="0">
                <a:solidFill>
                  <a:schemeClr val="tx2"/>
                </a:solidFill>
              </a:rPr>
              <a:t> de </a:t>
            </a:r>
            <a:r>
              <a:rPr lang="en-US" sz="1600" dirty="0" err="1" smtClean="0">
                <a:solidFill>
                  <a:schemeClr val="tx2"/>
                </a:solidFill>
              </a:rPr>
              <a:t>agua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gray">
          <a:xfrm>
            <a:off x="3886200" y="4202832"/>
            <a:ext cx="3962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40000"/>
                  <a:invGamma/>
                </a:scheme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es-MX" sz="1400" dirty="0">
                <a:solidFill>
                  <a:schemeClr val="tx2"/>
                </a:solidFill>
              </a:rPr>
              <a:t> </a:t>
            </a:r>
            <a:r>
              <a:rPr lang="es-MX" sz="1400" dirty="0" smtClean="0">
                <a:solidFill>
                  <a:schemeClr val="tx2"/>
                </a:solidFill>
              </a:rPr>
              <a:t>       ver </a:t>
            </a:r>
            <a:r>
              <a:rPr lang="es-MX" sz="1400" dirty="0">
                <a:solidFill>
                  <a:schemeClr val="tx2"/>
                </a:solidFill>
              </a:rPr>
              <a:t>las diferencias en la turbiedad de agua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gray">
          <a:xfrm>
            <a:off x="3886200" y="4736232"/>
            <a:ext cx="3962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rgbClr val="97CCF3"/>
              </a:gs>
              <a:gs pos="100000">
                <a:srgbClr val="97CCF3">
                  <a:gamma/>
                  <a:tint val="40000"/>
                  <a:invGamma/>
                </a:srgb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detecta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rocas</a:t>
            </a:r>
            <a:r>
              <a:rPr lang="en-US" sz="1600" dirty="0" smtClean="0">
                <a:solidFill>
                  <a:schemeClr val="tx2"/>
                </a:solidFill>
              </a:rPr>
              <a:t> con </a:t>
            </a:r>
            <a:r>
              <a:rPr lang="en-US" sz="1600" dirty="0" err="1" smtClean="0">
                <a:solidFill>
                  <a:schemeClr val="tx2"/>
                </a:solidFill>
              </a:rPr>
              <a:t>hierro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gray">
          <a:xfrm>
            <a:off x="1752600" y="2755032"/>
            <a:ext cx="2057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2549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1600" dirty="0"/>
              <a:t> </a:t>
            </a:r>
            <a:r>
              <a:rPr lang="en-US" sz="1600" dirty="0" err="1" smtClean="0">
                <a:solidFill>
                  <a:srgbClr val="FFFFFF"/>
                </a:solidFill>
              </a:rPr>
              <a:t>bandas</a:t>
            </a:r>
            <a:r>
              <a:rPr lang="en-US" sz="1600" dirty="0" smtClean="0">
                <a:solidFill>
                  <a:srgbClr val="FFFFFF"/>
                </a:solidFill>
              </a:rPr>
              <a:t> 4/3 (</a:t>
            </a:r>
            <a:r>
              <a:rPr lang="en-US" sz="1600" dirty="0" err="1" smtClean="0">
                <a:solidFill>
                  <a:srgbClr val="FFFFFF"/>
                </a:solidFill>
              </a:rPr>
              <a:t>IRc</a:t>
            </a:r>
            <a:r>
              <a:rPr lang="en-US" sz="1600" dirty="0" smtClean="0">
                <a:solidFill>
                  <a:srgbClr val="FFFFFF"/>
                </a:solidFill>
              </a:rPr>
              <a:t>/R)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gray">
          <a:xfrm>
            <a:off x="1752600" y="3288432"/>
            <a:ext cx="2057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72549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bandas</a:t>
            </a:r>
            <a:r>
              <a:rPr lang="en-US" sz="1600" dirty="0" smtClean="0">
                <a:solidFill>
                  <a:schemeClr val="bg1"/>
                </a:solidFill>
              </a:rPr>
              <a:t>  5/2  (</a:t>
            </a:r>
            <a:r>
              <a:rPr lang="en-US" sz="1600" dirty="0" err="1" smtClean="0">
                <a:solidFill>
                  <a:schemeClr val="bg1"/>
                </a:solidFill>
              </a:rPr>
              <a:t>IRm</a:t>
            </a:r>
            <a:r>
              <a:rPr lang="en-US" sz="1600" dirty="0" smtClean="0">
                <a:solidFill>
                  <a:schemeClr val="bg1"/>
                </a:solidFill>
              </a:rPr>
              <a:t>/V)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gray">
          <a:xfrm>
            <a:off x="1752600" y="3821832"/>
            <a:ext cx="2057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2549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1600" dirty="0"/>
              <a:t> </a:t>
            </a:r>
            <a:r>
              <a:rPr lang="en-US" sz="1600" dirty="0" err="1" smtClean="0">
                <a:solidFill>
                  <a:srgbClr val="FFFFFF"/>
                </a:solidFill>
              </a:rPr>
              <a:t>bandas</a:t>
            </a:r>
            <a:r>
              <a:rPr lang="en-US" sz="1600" dirty="0" smtClean="0">
                <a:solidFill>
                  <a:srgbClr val="FFFFFF"/>
                </a:solidFill>
              </a:rPr>
              <a:t> 2/5 (V/</a:t>
            </a:r>
            <a:r>
              <a:rPr lang="en-US" sz="1600" dirty="0" err="1" smtClean="0">
                <a:solidFill>
                  <a:srgbClr val="FFFFFF"/>
                </a:solidFill>
              </a:rPr>
              <a:t>IRm</a:t>
            </a:r>
            <a:r>
              <a:rPr lang="en-US" sz="1600" dirty="0" smtClean="0">
                <a:solidFill>
                  <a:srgbClr val="FFFFFF"/>
                </a:solidFill>
              </a:rPr>
              <a:t>)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5" name="AutoShape 11"/>
          <p:cNvSpPr>
            <a:spLocks noChangeArrowheads="1"/>
          </p:cNvSpPr>
          <p:nvPr/>
        </p:nvSpPr>
        <p:spPr bwMode="gray">
          <a:xfrm>
            <a:off x="1752600" y="4355232"/>
            <a:ext cx="2057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72549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1600" dirty="0"/>
              <a:t> </a:t>
            </a:r>
            <a:r>
              <a:rPr lang="en-US" sz="1600" dirty="0" err="1" smtClean="0">
                <a:solidFill>
                  <a:srgbClr val="FFFFFF"/>
                </a:solidFill>
              </a:rPr>
              <a:t>bandas</a:t>
            </a:r>
            <a:r>
              <a:rPr lang="en-US" sz="1600" dirty="0" smtClean="0">
                <a:solidFill>
                  <a:srgbClr val="FFFFFF"/>
                </a:solidFill>
              </a:rPr>
              <a:t> 3/7 (R/</a:t>
            </a:r>
            <a:r>
              <a:rPr lang="en-US" sz="1600" dirty="0" err="1" smtClean="0">
                <a:solidFill>
                  <a:srgbClr val="FFFFFF"/>
                </a:solidFill>
              </a:rPr>
              <a:t>IRm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gray">
          <a:xfrm>
            <a:off x="1752600" y="4888632"/>
            <a:ext cx="2057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72549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1600" dirty="0" smtClean="0"/>
              <a:t>   </a:t>
            </a:r>
            <a:r>
              <a:rPr lang="en-US" sz="1600" dirty="0" err="1" smtClean="0">
                <a:solidFill>
                  <a:srgbClr val="FFFFFF"/>
                </a:solidFill>
              </a:rPr>
              <a:t>bandas</a:t>
            </a:r>
            <a:r>
              <a:rPr lang="en-US" sz="1600" dirty="0" smtClean="0">
                <a:solidFill>
                  <a:srgbClr val="FFFFFF"/>
                </a:solidFill>
              </a:rPr>
              <a:t> 3/1 (R/A)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7" name="AutoShape 14"/>
          <p:cNvSpPr>
            <a:spLocks noChangeArrowheads="1"/>
          </p:cNvSpPr>
          <p:nvPr/>
        </p:nvSpPr>
        <p:spPr bwMode="auto">
          <a:xfrm>
            <a:off x="1143000" y="1556792"/>
            <a:ext cx="7533456" cy="7920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0" dirty="0" err="1" smtClean="0"/>
              <a:t>Algunos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ejemplos</a:t>
            </a:r>
            <a:r>
              <a:rPr lang="en-US" sz="2000" b="0" dirty="0" smtClean="0"/>
              <a:t> de </a:t>
            </a:r>
            <a:r>
              <a:rPr lang="en-US" sz="2000" b="0" dirty="0" err="1" smtClean="0"/>
              <a:t>cocientes</a:t>
            </a:r>
            <a:r>
              <a:rPr lang="en-US" sz="2000" b="0" dirty="0" smtClean="0"/>
              <a:t> de </a:t>
            </a:r>
            <a:r>
              <a:rPr lang="en-US" sz="2000" b="0" dirty="0" err="1" smtClean="0"/>
              <a:t>bandas</a:t>
            </a:r>
            <a:r>
              <a:rPr lang="en-US" sz="2000" b="0" dirty="0" smtClean="0"/>
              <a:t> que son </a:t>
            </a:r>
            <a:r>
              <a:rPr lang="en-US" sz="2000" b="0" dirty="0" err="1" smtClean="0"/>
              <a:t>posibles</a:t>
            </a:r>
            <a:r>
              <a:rPr lang="en-US" sz="2000" b="0" dirty="0" smtClean="0"/>
              <a:t> de  </a:t>
            </a:r>
          </a:p>
          <a:p>
            <a:pPr algn="ctr"/>
            <a:r>
              <a:rPr lang="en-US" sz="2000" b="0" dirty="0" err="1" smtClean="0"/>
              <a:t>Obtener</a:t>
            </a:r>
            <a:r>
              <a:rPr lang="en-US" sz="2000" b="0" dirty="0" smtClean="0"/>
              <a:t> con </a:t>
            </a:r>
            <a:r>
              <a:rPr lang="en-US" sz="2000" b="0" dirty="0" err="1" smtClean="0"/>
              <a:t>imágenes</a:t>
            </a:r>
            <a:r>
              <a:rPr lang="en-US" sz="2000" b="0" dirty="0" smtClean="0"/>
              <a:t> Landsat.</a:t>
            </a:r>
            <a:endParaRPr lang="en-US" sz="2000" b="0" dirty="0"/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gray">
          <a:xfrm>
            <a:off x="3897288" y="5273824"/>
            <a:ext cx="3962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40000"/>
                  <a:invGamma/>
                </a:schemeClr>
              </a:gs>
            </a:gsLst>
            <a:lin ang="0" scaled="1"/>
          </a:gradFill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en-US" sz="1600" dirty="0" err="1" smtClean="0">
                <a:solidFill>
                  <a:schemeClr val="tx2"/>
                </a:solidFill>
              </a:rPr>
              <a:t>Detectar</a:t>
            </a:r>
            <a:r>
              <a:rPr lang="en-US" sz="1600" dirty="0" smtClean="0">
                <a:solidFill>
                  <a:schemeClr val="tx2"/>
                </a:solidFill>
              </a:rPr>
              <a:t>  </a:t>
            </a:r>
            <a:r>
              <a:rPr lang="en-US" sz="1600" dirty="0" err="1">
                <a:solidFill>
                  <a:schemeClr val="tx2"/>
                </a:solidFill>
              </a:rPr>
              <a:t>piedras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ricas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en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arcilla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0" name="AutoShape 11"/>
          <p:cNvSpPr>
            <a:spLocks noChangeArrowheads="1"/>
          </p:cNvSpPr>
          <p:nvPr/>
        </p:nvSpPr>
        <p:spPr bwMode="gray">
          <a:xfrm>
            <a:off x="1763688" y="5426224"/>
            <a:ext cx="2057400" cy="381000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72549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28575" cap="rnd">
            <a:prstDash val="sysDot"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1600" dirty="0"/>
              <a:t> </a:t>
            </a:r>
            <a:r>
              <a:rPr lang="en-US" sz="1600" dirty="0" err="1" smtClean="0">
                <a:solidFill>
                  <a:srgbClr val="FFFFFF"/>
                </a:solidFill>
              </a:rPr>
              <a:t>bandas</a:t>
            </a:r>
            <a:r>
              <a:rPr lang="en-US" sz="1600" dirty="0" smtClean="0">
                <a:solidFill>
                  <a:srgbClr val="FFFFFF"/>
                </a:solidFill>
              </a:rPr>
              <a:t> 5/7 (</a:t>
            </a:r>
            <a:r>
              <a:rPr lang="en-US" sz="1600" dirty="0" err="1" smtClean="0">
                <a:solidFill>
                  <a:srgbClr val="FFFFFF"/>
                </a:solidFill>
              </a:rPr>
              <a:t>IRm</a:t>
            </a:r>
            <a:r>
              <a:rPr lang="en-US" sz="1600" dirty="0" smtClean="0">
                <a:solidFill>
                  <a:srgbClr val="FFFFFF"/>
                </a:solidFill>
              </a:rPr>
              <a:t>/</a:t>
            </a:r>
            <a:r>
              <a:rPr lang="en-US" sz="1600" dirty="0" err="1" smtClean="0">
                <a:solidFill>
                  <a:srgbClr val="FFFFFF"/>
                </a:solidFill>
              </a:rPr>
              <a:t>IRm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2509898" y="6237312"/>
            <a:ext cx="6310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b="0" dirty="0" err="1" smtClean="0"/>
              <a:t>IRc</a:t>
            </a:r>
            <a:r>
              <a:rPr lang="es-MX" sz="1400" b="0" dirty="0" smtClean="0"/>
              <a:t> (Infrarrojo cercano), R (Rojo), </a:t>
            </a:r>
            <a:r>
              <a:rPr lang="es-MX" sz="1400" b="0" dirty="0" err="1" smtClean="0"/>
              <a:t>IRm</a:t>
            </a:r>
            <a:r>
              <a:rPr lang="es-MX" sz="1400" b="0" dirty="0" smtClean="0"/>
              <a:t> (Infrarrojo medio), V (Verde), A (Azul), </a:t>
            </a:r>
            <a:endParaRPr lang="es-MX" sz="1400" b="0" dirty="0"/>
          </a:p>
        </p:txBody>
      </p:sp>
    </p:spTree>
    <p:extLst>
      <p:ext uri="{BB962C8B-B14F-4D97-AF65-F5344CB8AC3E}">
        <p14:creationId xmlns:p14="http://schemas.microsoft.com/office/powerpoint/2010/main" val="220899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13TGp_natural_light_v2">
  <a:themeElements>
    <a:clrScheme name="Default Design 2">
      <a:dk1>
        <a:srgbClr val="000000"/>
      </a:dk1>
      <a:lt1>
        <a:srgbClr val="FFFFFF"/>
      </a:lt1>
      <a:dk2>
        <a:srgbClr val="003399"/>
      </a:dk2>
      <a:lt2>
        <a:srgbClr val="C0C0C0"/>
      </a:lt2>
      <a:accent1>
        <a:srgbClr val="5E9CDA"/>
      </a:accent1>
      <a:accent2>
        <a:srgbClr val="93C052"/>
      </a:accent2>
      <a:accent3>
        <a:srgbClr val="FFFFFF"/>
      </a:accent3>
      <a:accent4>
        <a:srgbClr val="000000"/>
      </a:accent4>
      <a:accent5>
        <a:srgbClr val="B6CBEA"/>
      </a:accent5>
      <a:accent6>
        <a:srgbClr val="85AE49"/>
      </a:accent6>
      <a:hlink>
        <a:srgbClr val="FF9933"/>
      </a:hlink>
      <a:folHlink>
        <a:srgbClr val="855AD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142288"/>
        </a:dk2>
        <a:lt2>
          <a:srgbClr val="C0C0C0"/>
        </a:lt2>
        <a:accent1>
          <a:srgbClr val="39998E"/>
        </a:accent1>
        <a:accent2>
          <a:srgbClr val="14CAEE"/>
        </a:accent2>
        <a:accent3>
          <a:srgbClr val="FFFFFF"/>
        </a:accent3>
        <a:accent4>
          <a:srgbClr val="000000"/>
        </a:accent4>
        <a:accent5>
          <a:srgbClr val="AECAC6"/>
        </a:accent5>
        <a:accent6>
          <a:srgbClr val="11B7D8"/>
        </a:accent6>
        <a:hlink>
          <a:srgbClr val="8963E9"/>
        </a:hlink>
        <a:folHlink>
          <a:srgbClr val="3067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3399"/>
        </a:dk2>
        <a:lt2>
          <a:srgbClr val="C0C0C0"/>
        </a:lt2>
        <a:accent1>
          <a:srgbClr val="5E9CDA"/>
        </a:accent1>
        <a:accent2>
          <a:srgbClr val="93C052"/>
        </a:accent2>
        <a:accent3>
          <a:srgbClr val="FFFFFF"/>
        </a:accent3>
        <a:accent4>
          <a:srgbClr val="000000"/>
        </a:accent4>
        <a:accent5>
          <a:srgbClr val="B6CBEA"/>
        </a:accent5>
        <a:accent6>
          <a:srgbClr val="85AE49"/>
        </a:accent6>
        <a:hlink>
          <a:srgbClr val="FF9933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124458"/>
        </a:dk2>
        <a:lt2>
          <a:srgbClr val="C0C0C0"/>
        </a:lt2>
        <a:accent1>
          <a:srgbClr val="98C13D"/>
        </a:accent1>
        <a:accent2>
          <a:srgbClr val="40BAD2"/>
        </a:accent2>
        <a:accent3>
          <a:srgbClr val="FFFFFF"/>
        </a:accent3>
        <a:accent4>
          <a:srgbClr val="000000"/>
        </a:accent4>
        <a:accent5>
          <a:srgbClr val="CADDAF"/>
        </a:accent5>
        <a:accent6>
          <a:srgbClr val="39A8BE"/>
        </a:accent6>
        <a:hlink>
          <a:srgbClr val="715EE6"/>
        </a:hlink>
        <a:folHlink>
          <a:srgbClr val="238DD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213TGp_natural_light_v2</Template>
  <TotalTime>6413</TotalTime>
  <Words>1464</Words>
  <Application>Microsoft Office PowerPoint</Application>
  <PresentationFormat>Presentación en pantalla (4:3)</PresentationFormat>
  <Paragraphs>208</Paragraphs>
  <Slides>40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1" baseType="lpstr">
      <vt:lpstr>213TGp_natural_light_v2</vt:lpstr>
      <vt:lpstr>Unidad de Aprendizaje “Tratamiento Digital  de Imágenes”  Organismo Académico donde se imparte Facultad de Geografía  Programa Educativo  LICENCIATURA EN GEOGRAFIA</vt:lpstr>
      <vt:lpstr>II. GENERACIÓN DE INFORMACIÓN TEMATICA 1. GENERACIÓN DE VARIABLES CONTINUAS 1.4. Cocientes e índices</vt:lpstr>
      <vt:lpstr>OBJETIVO</vt:lpstr>
      <vt:lpstr>Presentación de PowerPoint</vt:lpstr>
      <vt:lpstr>Cocientes e Índices</vt:lpstr>
      <vt:lpstr>Mejora espectral</vt:lpstr>
      <vt:lpstr>Cocientes de Bandas</vt:lpstr>
      <vt:lpstr>Utilidad</vt:lpstr>
      <vt:lpstr>Cocientes de bandas</vt:lpstr>
      <vt:lpstr> bandas 4/3 (IRc/R)</vt:lpstr>
      <vt:lpstr> bandas  5/2  (IRm/V) </vt:lpstr>
      <vt:lpstr> bandas 2/5 (V/Irm)</vt:lpstr>
      <vt:lpstr>Porque las proporciones son Utiles? </vt:lpstr>
      <vt:lpstr>Porque las proporciones son Utiles? </vt:lpstr>
      <vt:lpstr>Creando Color Compuesto</vt:lpstr>
      <vt:lpstr>Índices de Vegetación</vt:lpstr>
      <vt:lpstr>Índices de Vegetación</vt:lpstr>
      <vt:lpstr> Los picos de absorción están en las áreas roja y azul del espectro visible</vt:lpstr>
      <vt:lpstr> En el infrarrojo cercano, en cambio ocurre una interacción muy diferente En esta región la energía es dispersada por la estructura interna de la mayoría de las hojas</vt:lpstr>
      <vt:lpstr>Presentación de PowerPoint</vt:lpstr>
      <vt:lpstr>Presentación de PowerPoint</vt:lpstr>
      <vt:lpstr>Índices de Vegetación</vt:lpstr>
      <vt:lpstr>Índices de Vegetación</vt:lpstr>
      <vt:lpstr>Índices de Vegetación</vt:lpstr>
      <vt:lpstr> Creación de Índices de Vegetación</vt:lpstr>
      <vt:lpstr> Basados en la pendiente</vt:lpstr>
      <vt:lpstr>Ejemplo de Índices basados en la pendiente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Índices de Vegetación Basados en la distancia</vt:lpstr>
      <vt:lpstr>Presentación de PowerPoint</vt:lpstr>
      <vt:lpstr>Índices de Transformación ortogonal</vt:lpstr>
      <vt:lpstr>Transformación ortogonal</vt:lpstr>
      <vt:lpstr>Ejemplo</vt:lpstr>
      <vt:lpstr>Bibliografía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barrera</dc:creator>
  <cp:lastModifiedBy>HP AMD A8</cp:lastModifiedBy>
  <cp:revision>48</cp:revision>
  <dcterms:created xsi:type="dcterms:W3CDTF">2007-10-19T23:36:56Z</dcterms:created>
  <dcterms:modified xsi:type="dcterms:W3CDTF">2016-10-13T03:05:45Z</dcterms:modified>
</cp:coreProperties>
</file>