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0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1pPr>
    <a:lvl2pPr marL="0" marR="0" indent="2286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0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2pPr>
    <a:lvl3pPr marL="0" marR="0" indent="4572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0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3pPr>
    <a:lvl4pPr marL="0" marR="0" indent="6858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0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4pPr>
    <a:lvl5pPr marL="0" marR="0" indent="9144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0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5pPr>
    <a:lvl6pPr marL="0" marR="0" indent="11430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0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6pPr>
    <a:lvl7pPr marL="0" marR="0" indent="13716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0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7pPr>
    <a:lvl8pPr marL="0" marR="0" indent="16002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0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8pPr>
    <a:lvl9pPr marL="0" marR="0" indent="18288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0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BCBCB">
              <a:alpha val="25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36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EBEBE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-522454"/>
              <a:satOff val="1153"/>
              <a:lumOff val="13444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chemeClr val="accent2">
          <a:satOff val="-3676"/>
          <a:lumOff val="-12171"/>
        </a:schemeClr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8A861">
              <a:alpha val="27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chemeClr val="accent2">
          <a:satOff val="-3676"/>
          <a:lumOff val="-12171"/>
        </a:schemeClr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508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8A861">
              <a:alpha val="27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FFFDEF"/>
              </a:solidFill>
              <a:prstDash val="solid"/>
              <a:miter lim="400000"/>
            </a:ln>
          </a:left>
          <a:right>
            <a:ln w="12700" cap="flat">
              <a:solidFill>
                <a:srgbClr val="FFFDEF"/>
              </a:solidFill>
              <a:prstDash val="solid"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BCBCB">
              <a:alpha val="36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25000"/>
            </a:srgbClr>
          </a:solidFill>
        </a:fill>
      </a:tcStyle>
    </a:wholeTbl>
    <a:band2H>
      <a:tcTxStyle b="def" i="def"/>
      <a:tcStyle>
        <a:tcBdr/>
        <a:fill>
          <a:solidFill>
            <a:srgbClr val="AEAEAE">
              <a:alpha val="25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797B8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25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C5C5C"/>
              </a:solidFill>
              <a:prstDash val="solid"/>
              <a:miter lim="400000"/>
            </a:ln>
          </a:right>
          <a:top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BCBCB">
              <a:alpha val="36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body" sz="quarter" idx="13"/>
          </p:nvPr>
        </p:nvSpPr>
        <p:spPr>
          <a:xfrm>
            <a:off x="571500" y="5588000"/>
            <a:ext cx="11875780" cy="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" name="Shape 12"/>
          <p:cNvSpPr/>
          <p:nvPr>
            <p:ph type="title"/>
          </p:nvPr>
        </p:nvSpPr>
        <p:spPr>
          <a:xfrm>
            <a:off x="571500" y="571500"/>
            <a:ext cx="11861800" cy="5181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Texto del título</a:t>
            </a:r>
          </a:p>
        </p:txBody>
      </p:sp>
      <p:sp>
        <p:nvSpPr>
          <p:cNvPr id="13" name="Shape 13"/>
          <p:cNvSpPr/>
          <p:nvPr>
            <p:ph type="body" sz="half" idx="1"/>
          </p:nvPr>
        </p:nvSpPr>
        <p:spPr>
          <a:xfrm>
            <a:off x="571500" y="5676900"/>
            <a:ext cx="11861800" cy="32639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  <a:lvl2pPr marL="0" indent="2286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2pPr>
            <a:lvl3pPr marL="0" indent="4572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3pPr>
            <a:lvl4pPr marL="0" indent="6858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4pPr>
            <a:lvl5pPr marL="0" indent="9144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" name="Shape 14"/>
          <p:cNvSpPr/>
          <p:nvPr>
            <p:ph type="sldNum" sz="quarter" idx="2"/>
          </p:nvPr>
        </p:nvSpPr>
        <p:spPr>
          <a:xfrm>
            <a:off x="12088552" y="9189156"/>
            <a:ext cx="309365" cy="3429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508000" y="1771650"/>
            <a:ext cx="1697832" cy="317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1" spc="0" sz="21000">
                <a:solidFill>
                  <a:srgbClr val="E4E4E4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“</a:t>
            </a:r>
          </a:p>
        </p:txBody>
      </p:sp>
      <p:sp>
        <p:nvSpPr>
          <p:cNvPr id="102" name="Shape 102"/>
          <p:cNvSpPr/>
          <p:nvPr>
            <p:ph type="body" sz="quarter" idx="13"/>
          </p:nvPr>
        </p:nvSpPr>
        <p:spPr>
          <a:xfrm>
            <a:off x="1943100" y="3870536"/>
            <a:ext cx="10490200" cy="9398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600"/>
              </a:spcBef>
              <a:buSzTx/>
              <a:buFontTx/>
              <a:buNone/>
              <a:defRPr sz="4800">
                <a:solidFill>
                  <a:srgbClr val="747676"/>
                </a:solidFill>
              </a:defRPr>
            </a:lvl1pPr>
          </a:lstStyle>
          <a:p>
            <a:pPr/>
            <a:r>
              <a:t>Escribir una cita aquí</a:t>
            </a:r>
          </a:p>
        </p:txBody>
      </p:sp>
      <p:sp>
        <p:nvSpPr>
          <p:cNvPr id="103" name="Shape 103"/>
          <p:cNvSpPr/>
          <p:nvPr>
            <p:ph type="body" sz="quarter" idx="14"/>
          </p:nvPr>
        </p:nvSpPr>
        <p:spPr>
          <a:xfrm>
            <a:off x="1943100" y="7772400"/>
            <a:ext cx="10490200" cy="939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70000"/>
              </a:lnSpc>
              <a:spcBef>
                <a:spcPts val="1600"/>
              </a:spcBef>
              <a:buSzTx/>
              <a:buFontTx/>
              <a:buNone/>
              <a:defRPr sz="4800">
                <a:solidFill>
                  <a:srgbClr val="6B6D6D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</a:lstStyle>
          <a:p>
            <a:pPr/>
            <a:r>
              <a:t>-Juan López</a:t>
            </a:r>
          </a:p>
        </p:txBody>
      </p:sp>
      <p:sp>
        <p:nvSpPr>
          <p:cNvPr id="104" name="Shape 10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2" name="Shape 1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Shape 22"/>
          <p:cNvSpPr/>
          <p:nvPr>
            <p:ph type="body" sz="half" idx="14"/>
          </p:nvPr>
        </p:nvSpPr>
        <p:spPr>
          <a:xfrm>
            <a:off x="0" y="5422900"/>
            <a:ext cx="13004800" cy="3606800"/>
          </a:xfrm>
          <a:prstGeom prst="rect">
            <a:avLst/>
          </a:prstGeom>
          <a:solidFill>
            <a:srgbClr val="FFFFFF"/>
          </a:solidFill>
        </p:spPr>
        <p:txBody>
          <a:bodyPr anchor="ctr">
            <a:noAutofit/>
          </a:bodyPr>
          <a:lstStyle/>
          <a:p>
            <a:pPr marL="0" indent="0" algn="ctr">
              <a:spcBef>
                <a:spcPts val="0"/>
              </a:spcBef>
              <a:buSzTx/>
              <a:buFontTx/>
              <a:buNone/>
              <a:defRPr sz="2400">
                <a:latin typeface="DIN Alternate"/>
                <a:ea typeface="DIN Alternate"/>
                <a:cs typeface="DIN Alternate"/>
                <a:sym typeface="DIN Alternate"/>
              </a:defRPr>
            </a:pPr>
          </a:p>
        </p:txBody>
      </p:sp>
      <p:sp>
        <p:nvSpPr>
          <p:cNvPr id="23" name="Shape 23"/>
          <p:cNvSpPr/>
          <p:nvPr>
            <p:ph type="body" sz="quarter" idx="15"/>
          </p:nvPr>
        </p:nvSpPr>
        <p:spPr>
          <a:xfrm flipV="1">
            <a:off x="571500" y="7619996"/>
            <a:ext cx="11874500" cy="4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" name="Shape 24"/>
          <p:cNvSpPr/>
          <p:nvPr>
            <p:ph type="title"/>
          </p:nvPr>
        </p:nvSpPr>
        <p:spPr>
          <a:xfrm>
            <a:off x="571500" y="5562600"/>
            <a:ext cx="11861800" cy="2209800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Texto del título</a:t>
            </a:r>
          </a:p>
        </p:txBody>
      </p:sp>
      <p:sp>
        <p:nvSpPr>
          <p:cNvPr id="25" name="Shape 25"/>
          <p:cNvSpPr/>
          <p:nvPr>
            <p:ph type="body" sz="quarter" idx="1"/>
          </p:nvPr>
        </p:nvSpPr>
        <p:spPr>
          <a:xfrm>
            <a:off x="571500" y="7670800"/>
            <a:ext cx="11861800" cy="123190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  <a:lvl2pPr marL="0" indent="2286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2pPr>
            <a:lvl3pPr marL="0" indent="4572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3pPr>
            <a:lvl4pPr marL="0" indent="6858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4pPr>
            <a:lvl5pPr marL="0" indent="9144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6" name="Shape 26"/>
          <p:cNvSpPr/>
          <p:nvPr>
            <p:ph type="sldNum" sz="quarter" idx="2"/>
          </p:nvPr>
        </p:nvSpPr>
        <p:spPr>
          <a:xfrm>
            <a:off x="12092513" y="9194800"/>
            <a:ext cx="309365" cy="34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type="title"/>
          </p:nvPr>
        </p:nvSpPr>
        <p:spPr>
          <a:xfrm>
            <a:off x="571500" y="571500"/>
            <a:ext cx="11861800" cy="5181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Texto del título</a:t>
            </a:r>
          </a:p>
        </p:txBody>
      </p:sp>
      <p:sp>
        <p:nvSpPr>
          <p:cNvPr id="34" name="Shape 34"/>
          <p:cNvSpPr/>
          <p:nvPr>
            <p:ph type="sldNum" sz="quarter" idx="2"/>
          </p:nvPr>
        </p:nvSpPr>
        <p:spPr>
          <a:xfrm>
            <a:off x="12083465" y="9189156"/>
            <a:ext cx="309365" cy="3429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pic" idx="13"/>
          </p:nvPr>
        </p:nvSpPr>
        <p:spPr>
          <a:xfrm>
            <a:off x="7531100" y="0"/>
            <a:ext cx="54737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2" name="Shape 42"/>
          <p:cNvSpPr/>
          <p:nvPr>
            <p:ph type="body" sz="quarter" idx="14"/>
          </p:nvPr>
        </p:nvSpPr>
        <p:spPr>
          <a:xfrm flipV="1">
            <a:off x="571500" y="7619998"/>
            <a:ext cx="6451600" cy="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" name="Shape 43"/>
          <p:cNvSpPr/>
          <p:nvPr>
            <p:ph type="title"/>
          </p:nvPr>
        </p:nvSpPr>
        <p:spPr>
          <a:xfrm>
            <a:off x="571500" y="571500"/>
            <a:ext cx="6451600" cy="7213600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Texto del título</a:t>
            </a:r>
          </a:p>
        </p:txBody>
      </p:sp>
      <p:sp>
        <p:nvSpPr>
          <p:cNvPr id="44" name="Shape 44"/>
          <p:cNvSpPr/>
          <p:nvPr>
            <p:ph type="body" sz="quarter" idx="1"/>
          </p:nvPr>
        </p:nvSpPr>
        <p:spPr>
          <a:xfrm>
            <a:off x="571500" y="7670800"/>
            <a:ext cx="6451600" cy="135890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  <a:lvl2pPr marL="0" indent="2286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2pPr>
            <a:lvl3pPr marL="0" indent="4572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3pPr>
            <a:lvl4pPr marL="0" indent="6858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4pPr>
            <a:lvl5pPr marL="0" indent="9144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xfrm>
            <a:off x="12092513" y="9194800"/>
            <a:ext cx="309365" cy="34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body" sz="quarter" idx="13"/>
          </p:nvPr>
        </p:nvSpPr>
        <p:spPr>
          <a:xfrm>
            <a:off x="571500" y="1574800"/>
            <a:ext cx="118618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" name="Shape 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body" sz="quarter" idx="13"/>
          </p:nvPr>
        </p:nvSpPr>
        <p:spPr>
          <a:xfrm>
            <a:off x="571500" y="1574800"/>
            <a:ext cx="118618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" name="Shape 6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63" name="Shape 6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4" name="Shape 6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type="pic" idx="13"/>
          </p:nvPr>
        </p:nvSpPr>
        <p:spPr>
          <a:xfrm>
            <a:off x="0" y="0"/>
            <a:ext cx="64389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2" name="Shape 72"/>
          <p:cNvSpPr/>
          <p:nvPr>
            <p:ph type="body" sz="quarter" idx="14"/>
          </p:nvPr>
        </p:nvSpPr>
        <p:spPr>
          <a:xfrm>
            <a:off x="7023100" y="1574800"/>
            <a:ext cx="53975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" name="Shape 73"/>
          <p:cNvSpPr/>
          <p:nvPr>
            <p:ph type="title"/>
          </p:nvPr>
        </p:nvSpPr>
        <p:spPr>
          <a:xfrm>
            <a:off x="7023100" y="723900"/>
            <a:ext cx="5397500" cy="723900"/>
          </a:xfrm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74" name="Shape 74"/>
          <p:cNvSpPr/>
          <p:nvPr>
            <p:ph type="body" sz="half" idx="1"/>
          </p:nvPr>
        </p:nvSpPr>
        <p:spPr>
          <a:xfrm>
            <a:off x="7023100" y="1803400"/>
            <a:ext cx="5397500" cy="7226300"/>
          </a:xfrm>
          <a:prstGeom prst="rect">
            <a:avLst/>
          </a:prstGeom>
        </p:spPr>
        <p:txBody>
          <a:bodyPr/>
          <a:lstStyle>
            <a:lvl1pPr marL="406400" indent="-406400">
              <a:defRPr sz="2800"/>
            </a:lvl1pPr>
            <a:lvl2pPr marL="812800" indent="-406400">
              <a:defRPr sz="2800"/>
            </a:lvl2pPr>
            <a:lvl3pPr marL="1219200" indent="-406400">
              <a:defRPr sz="2800"/>
            </a:lvl3pPr>
            <a:lvl4pPr marL="1625600" indent="-406400">
              <a:defRPr sz="2800"/>
            </a:lvl4pPr>
            <a:lvl5pPr marL="2032000" indent="-406400">
              <a:defRPr sz="2800"/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5" name="Shape 7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3" name="Shape 8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type="pic" idx="13"/>
          </p:nvPr>
        </p:nvSpPr>
        <p:spPr>
          <a:xfrm>
            <a:off x="571500" y="571500"/>
            <a:ext cx="7429500" cy="7315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Shape 91"/>
          <p:cNvSpPr/>
          <p:nvPr>
            <p:ph type="pic" sz="quarter" idx="14"/>
          </p:nvPr>
        </p:nvSpPr>
        <p:spPr>
          <a:xfrm>
            <a:off x="8128000" y="571500"/>
            <a:ext cx="4305300" cy="359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2" name="Shape 92"/>
          <p:cNvSpPr/>
          <p:nvPr>
            <p:ph type="pic" sz="quarter" idx="15"/>
          </p:nvPr>
        </p:nvSpPr>
        <p:spPr>
          <a:xfrm>
            <a:off x="8128000" y="4292600"/>
            <a:ext cx="4305300" cy="359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3" name="Shape 93"/>
          <p:cNvSpPr/>
          <p:nvPr>
            <p:ph type="body" sz="quarter" idx="1"/>
          </p:nvPr>
        </p:nvSpPr>
        <p:spPr>
          <a:xfrm>
            <a:off x="571500" y="8051800"/>
            <a:ext cx="11861800" cy="1333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400"/>
              </a:spcBef>
              <a:buSzTx/>
              <a:buFontTx/>
              <a:buNone/>
              <a:defRPr spc="28" sz="2800"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  <a:lvl2pPr marL="0" indent="228600">
              <a:spcBef>
                <a:spcPts val="1400"/>
              </a:spcBef>
              <a:buSzTx/>
              <a:buFontTx/>
              <a:buNone/>
              <a:defRPr spc="28" sz="2800"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2pPr>
            <a:lvl3pPr marL="0" indent="457200">
              <a:spcBef>
                <a:spcPts val="1400"/>
              </a:spcBef>
              <a:buSzTx/>
              <a:buFontTx/>
              <a:buNone/>
              <a:defRPr spc="28" sz="2800"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3pPr>
            <a:lvl4pPr marL="0" indent="685800">
              <a:spcBef>
                <a:spcPts val="1400"/>
              </a:spcBef>
              <a:buSzTx/>
              <a:buFontTx/>
              <a:buNone/>
              <a:defRPr spc="28" sz="2800"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4pPr>
            <a:lvl5pPr marL="0" indent="914400">
              <a:spcBef>
                <a:spcPts val="1400"/>
              </a:spcBef>
              <a:buSzTx/>
              <a:buFontTx/>
              <a:buNone/>
              <a:defRPr spc="28" sz="2800"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4" name="Shape 9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571500" y="723900"/>
            <a:ext cx="118618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Texto del título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571500" y="1803400"/>
            <a:ext cx="11861800" cy="722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12081047" y="9194800"/>
            <a:ext cx="309365" cy="342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spcBef>
                <a:spcPts val="0"/>
              </a:spcBef>
              <a:defRPr spc="0" sz="1600">
                <a:solidFill>
                  <a:srgbClr val="747676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2286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4572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6858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9144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11430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13716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16002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18288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4699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1pPr>
      <a:lvl2pPr marL="9398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2pPr>
      <a:lvl3pPr marL="14097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3pPr>
      <a:lvl4pPr marL="18796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4pPr>
      <a:lvl5pPr marL="23495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5pPr>
      <a:lvl6pPr marL="28194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6pPr>
      <a:lvl7pPr marL="32893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7pPr>
      <a:lvl8pPr marL="37592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8pPr>
      <a:lvl9pPr marL="42291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5.jpe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google.com/images" TargetMode="Externa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9" name="Shape 129"/>
          <p:cNvSpPr/>
          <p:nvPr>
            <p:ph type="title"/>
          </p:nvPr>
        </p:nvSpPr>
        <p:spPr>
          <a:xfrm>
            <a:off x="126007" y="226367"/>
            <a:ext cx="12752786" cy="1272018"/>
          </a:xfrm>
          <a:prstGeom prst="rect">
            <a:avLst/>
          </a:prstGeom>
        </p:spPr>
        <p:txBody>
          <a:bodyPr anchor="ctr"/>
          <a:lstStyle/>
          <a:p>
            <a:pPr algn="ctr" defTabSz="368045">
              <a:spcBef>
                <a:spcPts val="0"/>
              </a:spcBef>
              <a:defRPr b="1" cap="none" spc="-76" sz="3843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Universidad Autónoma del Estado de México</a:t>
            </a:r>
          </a:p>
          <a:p>
            <a:pPr algn="ctr" defTabSz="368045">
              <a:spcBef>
                <a:spcPts val="0"/>
              </a:spcBef>
              <a:defRPr cap="none" i="1" spc="-76" sz="3843">
                <a:solidFill>
                  <a:srgbClr val="000000"/>
                </a:solidFill>
                <a:latin typeface="Didot"/>
                <a:ea typeface="Didot"/>
                <a:cs typeface="Didot"/>
                <a:sym typeface="Didot"/>
              </a:defRPr>
            </a:pPr>
            <a:r>
              <a:t>Plantel Texcoco de la Escuela Preparatoria</a:t>
            </a:r>
          </a:p>
        </p:txBody>
      </p:sp>
      <p:sp>
        <p:nvSpPr>
          <p:cNvPr id="130" name="Shape 130"/>
          <p:cNvSpPr/>
          <p:nvPr>
            <p:ph type="body" sz="half" idx="4294967295"/>
          </p:nvPr>
        </p:nvSpPr>
        <p:spPr>
          <a:xfrm>
            <a:off x="355600" y="5539257"/>
            <a:ext cx="12293600" cy="3916114"/>
          </a:xfrm>
          <a:prstGeom prst="rect">
            <a:avLst/>
          </a:prstGeom>
        </p:spPr>
        <p:txBody>
          <a:bodyPr/>
          <a:lstStyle/>
          <a:p>
            <a:pPr marL="0" indent="0" defTabSz="525779">
              <a:spcBef>
                <a:spcPts val="900"/>
              </a:spcBef>
              <a:buSzTx/>
              <a:buFontTx/>
              <a:buNone/>
              <a:defRPr b="1" sz="27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Material Didáctico</a:t>
            </a:r>
            <a:r>
              <a:t>: Solo visión</a:t>
            </a:r>
          </a:p>
          <a:p>
            <a:pPr marL="0" indent="0" defTabSz="525779">
              <a:spcBef>
                <a:spcPts val="900"/>
              </a:spcBef>
              <a:buSzTx/>
              <a:buFontTx/>
              <a:buNone/>
              <a:defRPr b="1" sz="27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Materia</a:t>
            </a:r>
            <a:r>
              <a:t>: Historia de México</a:t>
            </a:r>
          </a:p>
          <a:p>
            <a:pPr marL="0" indent="0" defTabSz="525779">
              <a:spcBef>
                <a:spcPts val="900"/>
              </a:spcBef>
              <a:buSzTx/>
              <a:buFontTx/>
              <a:buNone/>
              <a:defRPr b="1" sz="27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Semestre</a:t>
            </a:r>
            <a:r>
              <a:t>: Tercer Semestre</a:t>
            </a:r>
          </a:p>
          <a:p>
            <a:pPr marL="0" indent="0" defTabSz="525779">
              <a:spcBef>
                <a:spcPts val="900"/>
              </a:spcBef>
              <a:buSzTx/>
              <a:buFontTx/>
              <a:buNone/>
              <a:defRPr b="1" sz="27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Módulo II</a:t>
            </a:r>
            <a:r>
              <a:t>: La Independencia y el Nuevo Estado Nación</a:t>
            </a:r>
          </a:p>
          <a:p>
            <a:pPr marL="0" indent="0" defTabSz="525779">
              <a:spcBef>
                <a:spcPts val="900"/>
              </a:spcBef>
              <a:buSzTx/>
              <a:buFontTx/>
              <a:buNone/>
              <a:defRPr b="1" sz="27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Título del tema</a:t>
            </a:r>
            <a:r>
              <a:t>: Del imperio a la República federal (1824) </a:t>
            </a:r>
          </a:p>
          <a:p>
            <a:pPr marL="0" indent="0" defTabSz="525779">
              <a:spcBef>
                <a:spcPts val="900"/>
              </a:spcBef>
              <a:buSzTx/>
              <a:buFontTx/>
              <a:buNone/>
              <a:defRPr b="1" sz="27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Responsable del Materia:</a:t>
            </a:r>
            <a:r>
              <a:t> M en. C. Germán Méndez Santana</a:t>
            </a:r>
          </a:p>
          <a:p>
            <a:pPr marL="0" indent="0" defTabSz="525779">
              <a:spcBef>
                <a:spcPts val="900"/>
              </a:spcBef>
              <a:buSzTx/>
              <a:buFontTx/>
              <a:buNone/>
              <a:defRPr b="1" sz="27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rPr b="0"/>
              <a:t>Fecha</a:t>
            </a:r>
            <a:r>
              <a:t>: Agosto 2016</a:t>
            </a:r>
          </a:p>
        </p:txBody>
      </p:sp>
      <p:pic>
        <p:nvPicPr>
          <p:cNvPr id="131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24781" y="1810190"/>
            <a:ext cx="3355238" cy="28399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48529" t="0" r="0" b="0"/>
          <a:stretch>
            <a:fillRect/>
          </a:stretch>
        </p:blipFill>
        <p:spPr>
          <a:xfrm>
            <a:off x="367506" y="547290"/>
            <a:ext cx="5662449" cy="8659169"/>
          </a:xfrm>
          <a:prstGeom prst="rect">
            <a:avLst/>
          </a:prstGeom>
        </p:spPr>
      </p:pic>
      <p:sp>
        <p:nvSpPr>
          <p:cNvPr id="167" name="Shape 167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" name="Shape 168"/>
          <p:cNvSpPr/>
          <p:nvPr>
            <p:ph type="title"/>
          </p:nvPr>
        </p:nvSpPr>
        <p:spPr>
          <a:prstGeom prst="rect">
            <a:avLst/>
          </a:prstGeom>
        </p:spPr>
        <p:txBody>
          <a:bodyPr anchor="ctr"/>
          <a:lstStyle>
            <a:lvl1pPr algn="ctr" defTabSz="356362">
              <a:spcBef>
                <a:spcPts val="1400"/>
              </a:spcBef>
              <a:defRPr sz="3172"/>
            </a:lvl1pPr>
          </a:lstStyle>
          <a:p>
            <a:pPr/>
            <a:r>
              <a:t>Iturbide y el primer imperio mexicano</a:t>
            </a:r>
          </a:p>
        </p:txBody>
      </p:sp>
      <p:sp>
        <p:nvSpPr>
          <p:cNvPr id="169" name="Shape 169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Consumada la Independencia, se manifestaron dos tendencias políticas: liberales y conservadoras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Los liberales pretendían alcanzar el mismo modelo de la República Federal y Democrática de Estados Unidos.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Los conservadores deseaban el poder político y económico, cerrando el acceso a su élite y para asegurar su objetivo pensaron en establecer una monarquía católica </a:t>
            </a:r>
          </a:p>
        </p:txBody>
      </p:sp>
      <p:sp>
        <p:nvSpPr>
          <p:cNvPr id="170" name="Shape 170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43638" t="0" r="6849" b="0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173" name="Shape 173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4" name="Shape 174"/>
          <p:cNvSpPr/>
          <p:nvPr>
            <p:ph type="title"/>
          </p:nvPr>
        </p:nvSpPr>
        <p:spPr>
          <a:prstGeom prst="rect">
            <a:avLst/>
          </a:prstGeom>
        </p:spPr>
        <p:txBody>
          <a:bodyPr anchor="ctr"/>
          <a:lstStyle>
            <a:lvl1pPr algn="ctr" defTabSz="356362">
              <a:spcBef>
                <a:spcPts val="1400"/>
              </a:spcBef>
              <a:defRPr sz="3172"/>
            </a:lvl1pPr>
          </a:lstStyle>
          <a:p>
            <a:pPr/>
            <a:r>
              <a:t>Iturbide y el primer imperio mexicano</a:t>
            </a:r>
          </a:p>
        </p:txBody>
      </p:sp>
      <p:sp>
        <p:nvSpPr>
          <p:cNvPr id="175" name="Shape 175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En 1821, comienza la formación del nuevo Estado Mexicano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En el aspecto político, económico y social, prevalecían muchas costumbres y tradiciones coloniales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2662" r="0" b="2662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178" name="Shape 178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9" name="Shape 179"/>
          <p:cNvSpPr/>
          <p:nvPr>
            <p:ph type="title"/>
          </p:nvPr>
        </p:nvSpPr>
        <p:spPr>
          <a:prstGeom prst="rect">
            <a:avLst/>
          </a:prstGeom>
        </p:spPr>
        <p:txBody>
          <a:bodyPr anchor="ctr"/>
          <a:lstStyle>
            <a:lvl1pPr algn="ctr" defTabSz="356362">
              <a:spcBef>
                <a:spcPts val="1400"/>
              </a:spcBef>
              <a:defRPr sz="3172"/>
            </a:lvl1pPr>
          </a:lstStyle>
          <a:p>
            <a:pPr/>
            <a:r>
              <a:t>Iturbide y el primer imperio mexicano</a:t>
            </a:r>
          </a:p>
        </p:txBody>
      </p:sp>
      <p:sp>
        <p:nvSpPr>
          <p:cNvPr id="180" name="Shape 180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En 1821, comienza la formación del nuevo Estado Mexicano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En el aspecto político, económico y social, prevalecían muchas costumbres y tradiciones coloniales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Agustín de Iturbide y Vicente Guerrero firmaron el Plan de Iguala, en donde se estableció que la forma de gobierno que adoptaría el México independiente sería una monarquía constitucional</a:t>
            </a:r>
          </a:p>
        </p:txBody>
      </p:sp>
      <p:sp>
        <p:nvSpPr>
          <p:cNvPr id="181" name="Shape 181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7589" t="0" r="7589" b="0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184" name="Shape 184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5" name="Shape 185"/>
          <p:cNvSpPr/>
          <p:nvPr>
            <p:ph type="title"/>
          </p:nvPr>
        </p:nvSpPr>
        <p:spPr>
          <a:prstGeom prst="rect">
            <a:avLst/>
          </a:prstGeom>
        </p:spPr>
        <p:txBody>
          <a:bodyPr anchor="ctr"/>
          <a:lstStyle>
            <a:lvl1pPr algn="ctr" defTabSz="356362">
              <a:spcBef>
                <a:spcPts val="1400"/>
              </a:spcBef>
              <a:defRPr sz="3172"/>
            </a:lvl1pPr>
          </a:lstStyle>
          <a:p>
            <a:pPr/>
            <a:r>
              <a:t>Iturbide y el primer imperio mexicano</a:t>
            </a:r>
          </a:p>
        </p:txBody>
      </p:sp>
      <p:sp>
        <p:nvSpPr>
          <p:cNvPr id="186" name="Shape 186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De acuerdo con el Plan de Iguala, se creó un Congreso integrado por diputados que representaban a cada una de las provincias del país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En 1822 este órgano legal proclamó a Agustín de Iturbide como Emperador de México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Ante la proclamación surgieron protestas de algunos diputados con ideas republicanas, quienes fueron apresados y acusados de rebeldía</a:t>
            </a:r>
          </a:p>
        </p:txBody>
      </p:sp>
      <p:sp>
        <p:nvSpPr>
          <p:cNvPr id="187" name="Shape 187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32871" t="0" r="32871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190" name="Shape 190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1" name="Shape 191"/>
          <p:cNvSpPr/>
          <p:nvPr>
            <p:ph type="title"/>
          </p:nvPr>
        </p:nvSpPr>
        <p:spPr>
          <a:xfrm>
            <a:off x="725983" y="469900"/>
            <a:ext cx="5397501" cy="723900"/>
          </a:xfrm>
          <a:prstGeom prst="rect">
            <a:avLst/>
          </a:prstGeom>
        </p:spPr>
        <p:txBody>
          <a:bodyPr anchor="ctr"/>
          <a:lstStyle>
            <a:lvl1pPr algn="ctr" defTabSz="356362">
              <a:spcBef>
                <a:spcPts val="1400"/>
              </a:spcBef>
              <a:defRPr sz="3172"/>
            </a:lvl1pPr>
          </a:lstStyle>
          <a:p>
            <a:pPr/>
            <a:r>
              <a:t>Iturbide y el primer imperio mexicano </a:t>
            </a:r>
          </a:p>
        </p:txBody>
      </p:sp>
      <p:sp>
        <p:nvSpPr>
          <p:cNvPr id="192" name="Shape 192"/>
          <p:cNvSpPr/>
          <p:nvPr>
            <p:ph type="body" sz="half" idx="1"/>
          </p:nvPr>
        </p:nvSpPr>
        <p:spPr>
          <a:xfrm>
            <a:off x="320625" y="1100518"/>
            <a:ext cx="6208217" cy="8043482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Durante el imperio de Iturbide, el país vivió un estado de anarquía e improvisación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No se había realizado una transformación en la estructura socioeconómica de la clase trabajadora y la clase media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Gastos excesivos de la Corte Imperial</a:t>
            </a:r>
          </a:p>
        </p:txBody>
      </p:sp>
      <p:sp>
        <p:nvSpPr>
          <p:cNvPr id="193" name="Shape 193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pasted-image.p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8791" r="0" b="8791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4545" t="0" r="4545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198" name="Shape 198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9" name="Shape 199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En algunos lugares aún existía la esclavitud y la situación de la población indígena era igual de discriminatoria y cruel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En diciembre de 1822, se presentó un golpe de Estado encabezado por Antonio López de Santa Anna, pronunciándose a favor de la República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2662" r="0" b="2662"/>
          <a:stretch>
            <a:fillRect/>
          </a:stretch>
        </p:blipFill>
        <p:spPr>
          <a:xfrm>
            <a:off x="6863557" y="547290"/>
            <a:ext cx="5716404" cy="8659169"/>
          </a:xfrm>
          <a:prstGeom prst="rect">
            <a:avLst/>
          </a:prstGeom>
        </p:spPr>
      </p:pic>
      <p:sp>
        <p:nvSpPr>
          <p:cNvPr id="202" name="Shape 202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3" name="Shape 203"/>
          <p:cNvSpPr/>
          <p:nvPr>
            <p:ph type="title"/>
          </p:nvPr>
        </p:nvSpPr>
        <p:spPr>
          <a:xfrm>
            <a:off x="725983" y="469900"/>
            <a:ext cx="5397501" cy="723900"/>
          </a:xfrm>
          <a:prstGeom prst="rect">
            <a:avLst/>
          </a:prstGeom>
        </p:spPr>
        <p:txBody>
          <a:bodyPr anchor="ctr"/>
          <a:lstStyle>
            <a:lvl1pPr algn="ctr" defTabSz="356362">
              <a:spcBef>
                <a:spcPts val="1400"/>
              </a:spcBef>
              <a:defRPr sz="3172"/>
            </a:lvl1pPr>
          </a:lstStyle>
          <a:p>
            <a:pPr/>
            <a:r>
              <a:t>Iturbide y el primer imperio mexicano </a:t>
            </a:r>
          </a:p>
        </p:txBody>
      </p:sp>
      <p:sp>
        <p:nvSpPr>
          <p:cNvPr id="204" name="Shape 204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/>
          <a:lstStyle/>
          <a:p>
            <a:pPr marL="398272" indent="-398272" defTabSz="572516">
              <a:spcBef>
                <a:spcPts val="1700"/>
              </a:spcBef>
              <a:defRPr sz="2744">
                <a:solidFill>
                  <a:srgbClr val="000000"/>
                </a:solidFill>
              </a:defRPr>
            </a:pPr>
            <a:r>
              <a:t>En algunos lugares aún existía la esclavitud y la situación de la población indígena era igual de discriminatoria y cruel</a:t>
            </a:r>
          </a:p>
          <a:p>
            <a:pPr marL="398272" indent="-398272" defTabSz="572516">
              <a:spcBef>
                <a:spcPts val="1700"/>
              </a:spcBef>
              <a:defRPr sz="2744">
                <a:solidFill>
                  <a:srgbClr val="000000"/>
                </a:solidFill>
              </a:defRPr>
            </a:pPr>
            <a:r>
              <a:t>En diciembre de 1822, se presentó un golpe de Estado encabezado por Antonio López de Santa Anna, pronunciándose a favor de la República </a:t>
            </a:r>
          </a:p>
          <a:p>
            <a:pPr marL="398272" indent="-398272" defTabSz="572516">
              <a:spcBef>
                <a:spcPts val="1700"/>
              </a:spcBef>
              <a:defRPr sz="2744">
                <a:solidFill>
                  <a:srgbClr val="000000"/>
                </a:solidFill>
              </a:defRPr>
            </a:pPr>
            <a:r>
              <a:t>Mediante el Plan de Casa Mata. Santa Anna convocó a un nuevo Congreso y desconoció al gobierno en turno, de este modo, finalizó el Primer Imperio mexicano </a:t>
            </a:r>
          </a:p>
        </p:txBody>
      </p:sp>
      <p:sp>
        <p:nvSpPr>
          <p:cNvPr id="205" name="Shape 205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8" name="Shape 208"/>
          <p:cNvSpPr/>
          <p:nvPr>
            <p:ph type="ctrTitle"/>
          </p:nvPr>
        </p:nvSpPr>
        <p:spPr>
          <a:xfrm>
            <a:off x="571500" y="571500"/>
            <a:ext cx="11861800" cy="3762706"/>
          </a:xfrm>
          <a:prstGeom prst="rect">
            <a:avLst/>
          </a:prstGeom>
        </p:spPr>
        <p:txBody>
          <a:bodyPr/>
          <a:lstStyle>
            <a:lvl1pPr defTabSz="525779">
              <a:defRPr sz="10889"/>
            </a:lvl1pPr>
          </a:lstStyle>
          <a:p>
            <a:pPr/>
            <a:r>
              <a:t>del imperio a la república federal (1824)</a:t>
            </a:r>
          </a:p>
        </p:txBody>
      </p:sp>
      <p:sp>
        <p:nvSpPr>
          <p:cNvPr id="209" name="Shape 209"/>
          <p:cNvSpPr/>
          <p:nvPr>
            <p:ph type="subTitle" sz="half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i="1" sz="9500">
                <a:latin typeface="Iowan Old Style Bold"/>
                <a:ea typeface="Iowan Old Style Bold"/>
                <a:cs typeface="Iowan Old Style Bold"/>
                <a:sym typeface="Iowan Old Style Bold"/>
              </a:defRPr>
            </a:lvl1pPr>
          </a:lstStyle>
          <a:p>
            <a:pPr/>
            <a:r>
              <a:t>La República Federal y las logias masónicas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asted-image.p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35389" t="0" r="2195" b="0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212" name="Shape 212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3" name="Shape 213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14" name="Shape 214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Tras la salida de Iturbide, se estableció un gobierno provisional denominado triunvirato, integrado por Guadalupe Victoria, Nicolás Bravo y Celestino Negrete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En 1823, se inauguró el Congreso Constituyente, integrado en su mayoría por los federalistas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" name="Shape 134"/>
          <p:cNvSpPr/>
          <p:nvPr>
            <p:ph type="title"/>
          </p:nvPr>
        </p:nvSpPr>
        <p:spPr>
          <a:xfrm>
            <a:off x="126007" y="226367"/>
            <a:ext cx="12752786" cy="1272018"/>
          </a:xfrm>
          <a:prstGeom prst="rect">
            <a:avLst/>
          </a:prstGeom>
        </p:spPr>
        <p:txBody>
          <a:bodyPr anchor="ctr"/>
          <a:lstStyle>
            <a:lvl1pPr algn="ctr">
              <a:spcBef>
                <a:spcPts val="0"/>
              </a:spcBef>
              <a:defRPr b="1" cap="none" spc="-117" sz="5900">
                <a:solidFill>
                  <a:srgbClr val="31486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Justificación</a:t>
            </a:r>
          </a:p>
        </p:txBody>
      </p:sp>
      <p:sp>
        <p:nvSpPr>
          <p:cNvPr id="135" name="Shape 135"/>
          <p:cNvSpPr/>
          <p:nvPr>
            <p:ph type="body" idx="4294967295"/>
          </p:nvPr>
        </p:nvSpPr>
        <p:spPr>
          <a:xfrm>
            <a:off x="355600" y="1967198"/>
            <a:ext cx="12293600" cy="7119635"/>
          </a:xfrm>
          <a:prstGeom prst="rect">
            <a:avLst/>
          </a:prstGeom>
        </p:spPr>
        <p:txBody>
          <a:bodyPr anchor="ctr"/>
          <a:lstStyle>
            <a:lvl1pPr marL="0" indent="0" algn="just">
              <a:spcBef>
                <a:spcPts val="1000"/>
              </a:spcBef>
              <a:buSzTx/>
              <a:buFontTx/>
              <a:buNone/>
              <a:defRPr b="1" sz="47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Conocer el devenir histórico y las raíces de nuestro pasado cercano es de vital importancia para poder comprender el presente. La historia de México en el nivel medio superior es la última oportunidad de acercarse a aquellos registros y vestigios del pasado para comprender la actuación de los individuos en el devenir de su sociedad.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21629" t="0" r="21629" b="0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217" name="Shape 217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8" name="Shape 218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19" name="Shape 219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Tras la salida de Iturbide, se estableció un gobierno provisional denominado triunvirato, integrado por Guadalupe Victoria, Nicolás Bravo y Celestino Negrete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En 1823, se inauguró el Congreso Constituyente, integrado en su mayoría por los federalistas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Dentro del Congreso, la principal discusión fue determinar si sería una República federal o centralista </a:t>
            </a:r>
          </a:p>
        </p:txBody>
      </p:sp>
      <p:sp>
        <p:nvSpPr>
          <p:cNvPr id="220" name="Shape 220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4000" t="0" r="20622" b="0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223" name="Shape 223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4" name="Shape 224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25" name="Shape 225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El liberalismo también sería identificado como federalismo y el conservadurismo como centralismo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En 1824, se promulgó la Constitución Federal, la primera del México independiente, estuvo inspirada en la de Cádiz y Estados Unidos</a:t>
            </a:r>
          </a:p>
        </p:txBody>
      </p:sp>
      <p:sp>
        <p:nvSpPr>
          <p:cNvPr id="226" name="Shape 226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pasted-image.p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4449" t="0" r="4449" b="0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229" name="Shape 229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0" name="Shape 230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31" name="Shape 231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El país adoptó como forma de gobierno una República Representativa, Popular y Federal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El carácter federal sostiene que cada Estado es libre y autónomo, pero todos quedan unidos en un contrato llamado Federación </a:t>
            </a:r>
          </a:p>
        </p:txBody>
      </p:sp>
      <p:sp>
        <p:nvSpPr>
          <p:cNvPr id="232" name="Shape 232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pasted-image.p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533" t="0" r="13067" b="0"/>
          <a:stretch>
            <a:fillRect/>
          </a:stretch>
        </p:blipFill>
        <p:spPr>
          <a:xfrm>
            <a:off x="367506" y="1693599"/>
            <a:ext cx="5716405" cy="6366550"/>
          </a:xfrm>
          <a:prstGeom prst="rect">
            <a:avLst/>
          </a:prstGeom>
        </p:spPr>
      </p:pic>
      <p:sp>
        <p:nvSpPr>
          <p:cNvPr id="235" name="Shape 235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6" name="Shape 236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37" name="Shape 237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El país adoptó como forma de gobierno una República Representativa, Popular y Federal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El carácter federal sostiene que cada Estado es libre y autónomo, pero todos quedan unidos en un contrato llamado Federación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La Carta Magna estableció la división de poderes en Ejecutivo, Legislativo y Judicial </a:t>
            </a:r>
          </a:p>
        </p:txBody>
      </p:sp>
      <p:sp>
        <p:nvSpPr>
          <p:cNvPr id="238" name="Shape 238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pasted-image.p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1015" r="0" b="17762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241" name="Shape 241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2" name="Shape 242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43" name="Shape 243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El poder Ejecutivo estaba integrado por un Presidente y Vicepresidente electos cada cuatro años y no se podían reelegir inmediatamente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9761" t="0" r="36140" b="0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246" name="Shape 246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7" name="Shape 247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48" name="Shape 248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El poder Ejecutivo estaba integrado por un Presidente y Vicepresidente electos cada cuatro años y no se podían reelegir inmediatamente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El Legislativo se depositó en una Cámara de Diputados y otra de Senadores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pasted-image.p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932" t="0" r="35652" b="0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251" name="Shape 251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" name="Shape 252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53" name="Shape 253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El poder Ejecutivo estaba integrado por un Presidente y Vicepresidente electos cada cuatro años y no se podían reelegir inmediatamente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El Legislativo se depositó en una Cámara de Diputados y otra de Senadores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El poder Judicial, a su vez, recayó en la Suprema Corte de Justicia </a:t>
            </a:r>
          </a:p>
        </p:txBody>
      </p:sp>
      <p:sp>
        <p:nvSpPr>
          <p:cNvPr id="254" name="Shape 254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pasted-image.jpe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3016" t="0" r="53975" b="2229"/>
          <a:stretch>
            <a:fillRect/>
          </a:stretch>
        </p:blipFill>
        <p:spPr>
          <a:xfrm>
            <a:off x="367506" y="740311"/>
            <a:ext cx="5716405" cy="8466148"/>
          </a:xfrm>
          <a:prstGeom prst="rect">
            <a:avLst/>
          </a:prstGeom>
        </p:spPr>
      </p:pic>
      <p:sp>
        <p:nvSpPr>
          <p:cNvPr id="257" name="Shape 257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8" name="Shape 258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59" name="Shape 259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La Constitución respetaba los fueros militar y eclesiástico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No estableció garantías individuales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48292" t="0" r="3891" b="0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262" name="Shape 262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3" name="Shape 263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64" name="Shape 264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La Constitución respetaba los fueros militar y eclesiástico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No estableció garantías individuales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A los indígenas se les consideró dentro del derecho común, otorgándoles una igualdad sólo en papel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El primer periodo presidencial estuvo a cargo de Guadalupe Victoria, quién fue el único que concluyó los cuatro años de gobierno, como lo establecía la Constitución </a:t>
            </a:r>
          </a:p>
        </p:txBody>
      </p:sp>
      <p:sp>
        <p:nvSpPr>
          <p:cNvPr id="265" name="Shape 265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8440" t="0" r="8440" b="0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268" name="Shape 268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9" name="Shape 269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70" name="Shape 270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La masonería escocesa se introdujo en México antes de la Independencia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La logia escocesa defendía los intereses de los antiguos propietarios y comerciantes, quienes, junto con el alto clero y los militares, favorecían una reorganización política centralista que les permitiera restaurar su antiguo poder </a:t>
            </a:r>
          </a:p>
        </p:txBody>
      </p:sp>
      <p:sp>
        <p:nvSpPr>
          <p:cNvPr id="271" name="Shape 271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8" name="Shape 138"/>
          <p:cNvSpPr/>
          <p:nvPr>
            <p:ph type="title"/>
          </p:nvPr>
        </p:nvSpPr>
        <p:spPr>
          <a:xfrm>
            <a:off x="126007" y="226367"/>
            <a:ext cx="12752786" cy="1272018"/>
          </a:xfrm>
          <a:prstGeom prst="rect">
            <a:avLst/>
          </a:prstGeom>
        </p:spPr>
        <p:txBody>
          <a:bodyPr anchor="ctr"/>
          <a:lstStyle>
            <a:lvl1pPr algn="ctr">
              <a:spcBef>
                <a:spcPts val="0"/>
              </a:spcBef>
              <a:defRPr b="1" cap="none" spc="-117" sz="5900">
                <a:solidFill>
                  <a:srgbClr val="31486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Propósito</a:t>
            </a:r>
          </a:p>
        </p:txBody>
      </p:sp>
      <p:sp>
        <p:nvSpPr>
          <p:cNvPr id="139" name="Shape 139"/>
          <p:cNvSpPr/>
          <p:nvPr>
            <p:ph type="body" idx="4294967295"/>
          </p:nvPr>
        </p:nvSpPr>
        <p:spPr>
          <a:xfrm>
            <a:off x="355600" y="1967198"/>
            <a:ext cx="12293600" cy="7119635"/>
          </a:xfrm>
          <a:prstGeom prst="rect">
            <a:avLst/>
          </a:prstGeom>
        </p:spPr>
        <p:txBody>
          <a:bodyPr anchor="ctr"/>
          <a:lstStyle>
            <a:lvl1pPr marL="0" indent="0" algn="just" defTabSz="578358">
              <a:spcBef>
                <a:spcPts val="900"/>
              </a:spcBef>
              <a:buSzTx/>
              <a:buFontTx/>
              <a:buNone/>
              <a:defRPr b="1" sz="495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r>
              <a:t>Ubica hechos históricos que han tenido lugar en distintas épocas en la Historia de México, con relación al presente, interpretando su realidad histórica a partir de procesos significativos, como son la independencia de México, la Reforma liberal y la República restaurada.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6992" t="0" r="16992" b="0"/>
          <a:stretch>
            <a:fillRect/>
          </a:stretch>
        </p:blipFill>
        <p:spPr>
          <a:xfrm>
            <a:off x="367506" y="547290"/>
            <a:ext cx="5716405" cy="8659169"/>
          </a:xfrm>
          <a:prstGeom prst="rect">
            <a:avLst/>
          </a:prstGeom>
        </p:spPr>
      </p:pic>
      <p:sp>
        <p:nvSpPr>
          <p:cNvPr id="274" name="Shape 274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5" name="Shape 275"/>
          <p:cNvSpPr/>
          <p:nvPr>
            <p:ph type="title"/>
          </p:nvPr>
        </p:nvSpPr>
        <p:spPr>
          <a:xfrm>
            <a:off x="7023100" y="544314"/>
            <a:ext cx="5397500" cy="903486"/>
          </a:xfrm>
          <a:prstGeom prst="rect">
            <a:avLst/>
          </a:prstGeom>
        </p:spPr>
        <p:txBody>
          <a:bodyPr anchor="ctr"/>
          <a:lstStyle>
            <a:lvl1pPr algn="ctr" defTabSz="321310">
              <a:spcBef>
                <a:spcPts val="1200"/>
              </a:spcBef>
              <a:defRPr sz="2860"/>
            </a:lvl1pPr>
          </a:lstStyle>
          <a:p>
            <a:pPr/>
            <a:r>
              <a:t>La República Federal y las logias masónicas </a:t>
            </a:r>
          </a:p>
        </p:txBody>
      </p:sp>
      <p:sp>
        <p:nvSpPr>
          <p:cNvPr id="276" name="Shape 276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Ambas logias fueron la base sobre la que años más tarde se formarían los partidos Conservador (escocés) y Liberal (yorkino).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La lucha entre las logias escocesa y la yorkina explica los primeros años de inestabilidad de la República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Al principio, tuvieron un carácter filosófico, posteriormente una intervención política que originó la tendencia conservadora y liberal </a:t>
            </a:r>
          </a:p>
        </p:txBody>
      </p:sp>
      <p:sp>
        <p:nvSpPr>
          <p:cNvPr id="277" name="Shape 277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7640" t="0" r="17640" b="0"/>
          <a:stretch>
            <a:fillRect/>
          </a:stretch>
        </p:blipFill>
        <p:spPr>
          <a:xfrm>
            <a:off x="4026639" y="97366"/>
            <a:ext cx="4951523" cy="4875346"/>
          </a:xfrm>
          <a:prstGeom prst="rect">
            <a:avLst/>
          </a:prstGeom>
        </p:spPr>
      </p:pic>
      <p:sp>
        <p:nvSpPr>
          <p:cNvPr id="280" name="Shape 280"/>
          <p:cNvSpPr/>
          <p:nvPr>
            <p:ph type="body" sz="quarter" idx="1"/>
          </p:nvPr>
        </p:nvSpPr>
        <p:spPr>
          <a:xfrm>
            <a:off x="497549" y="5194366"/>
            <a:ext cx="5952200" cy="4233268"/>
          </a:xfrm>
          <a:prstGeom prst="rect">
            <a:avLst/>
          </a:prstGeom>
        </p:spPr>
        <p:txBody>
          <a:bodyPr/>
          <a:lstStyle/>
          <a:p>
            <a:pPr/>
            <a:r>
              <a:t>Logia masónica Escocesa </a:t>
            </a:r>
          </a:p>
          <a:p>
            <a:pPr/>
            <a:r>
              <a:t>Políticos</a:t>
            </a:r>
          </a:p>
          <a:p>
            <a:pPr/>
            <a:r>
              <a:t>PRI</a:t>
            </a:r>
          </a:p>
          <a:p>
            <a:pPr/>
            <a:r>
              <a:t>Conservador o Centralista</a:t>
            </a:r>
          </a:p>
          <a:p>
            <a:pPr/>
            <a:r>
              <a:t>Imperialista</a:t>
            </a:r>
          </a:p>
        </p:txBody>
      </p:sp>
      <p:sp>
        <p:nvSpPr>
          <p:cNvPr id="281" name="Shape 281"/>
          <p:cNvSpPr/>
          <p:nvPr/>
        </p:nvSpPr>
        <p:spPr>
          <a:xfrm>
            <a:off x="6608100" y="5194366"/>
            <a:ext cx="5952200" cy="4233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Logia masónica Yorkina</a:t>
            </a:r>
          </a:p>
          <a:p>
            <a:pPr/>
            <a:r>
              <a:t>Políticos</a:t>
            </a:r>
          </a:p>
          <a:p>
            <a:pPr/>
            <a:r>
              <a:t>MORENA</a:t>
            </a:r>
          </a:p>
          <a:p>
            <a:pPr/>
            <a:r>
              <a:t>Federalista o Liberal</a:t>
            </a:r>
          </a:p>
          <a:p>
            <a:pPr/>
            <a:r>
              <a:t>Republicano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4" name="Shape 284"/>
          <p:cNvSpPr/>
          <p:nvPr>
            <p:ph type="ctrTitle"/>
          </p:nvPr>
        </p:nvSpPr>
        <p:spPr>
          <a:xfrm>
            <a:off x="571500" y="571500"/>
            <a:ext cx="11861800" cy="3762706"/>
          </a:xfrm>
          <a:prstGeom prst="rect">
            <a:avLst/>
          </a:prstGeom>
        </p:spPr>
        <p:txBody>
          <a:bodyPr/>
          <a:lstStyle>
            <a:lvl1pPr defTabSz="525779">
              <a:defRPr sz="10889"/>
            </a:lvl1pPr>
          </a:lstStyle>
          <a:p>
            <a:pPr/>
            <a:r>
              <a:t>del imperio a la república federal (1824)</a:t>
            </a:r>
          </a:p>
        </p:txBody>
      </p:sp>
      <p:sp>
        <p:nvSpPr>
          <p:cNvPr id="285" name="Shape 285"/>
          <p:cNvSpPr/>
          <p:nvPr>
            <p:ph type="subTitle" sz="half" idx="1"/>
          </p:nvPr>
        </p:nvSpPr>
        <p:spPr>
          <a:xfrm>
            <a:off x="571500" y="5676900"/>
            <a:ext cx="11861800" cy="3657336"/>
          </a:xfrm>
          <a:prstGeom prst="rect">
            <a:avLst/>
          </a:prstGeom>
        </p:spPr>
        <p:txBody>
          <a:bodyPr/>
          <a:lstStyle/>
          <a:p>
            <a:pPr defTabSz="479044">
              <a:defRPr i="1" sz="8446">
                <a:latin typeface="Iowan Old Style Bold"/>
                <a:ea typeface="Iowan Old Style Bold"/>
                <a:cs typeface="Iowan Old Style Bold"/>
                <a:sym typeface="Iowan Old Style Bold"/>
              </a:defRPr>
            </a:pPr>
            <a:r>
              <a:t>La crisis del federalismo: </a:t>
            </a:r>
          </a:p>
          <a:p>
            <a:pPr defTabSz="479044">
              <a:defRPr i="1" sz="8446">
                <a:latin typeface="Iowan Old Style Bold"/>
                <a:ea typeface="Iowan Old Style Bold"/>
                <a:cs typeface="Iowan Old Style Bold"/>
                <a:sym typeface="Iowan Old Style Bold"/>
              </a:defRPr>
            </a:pPr>
            <a:r>
              <a:t>La primera Reforma liberal (1833)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pasted-image.p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688" t="0" r="1688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288" name="Shape 288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9" name="Shape 289"/>
          <p:cNvSpPr/>
          <p:nvPr>
            <p:ph type="title"/>
          </p:nvPr>
        </p:nvSpPr>
        <p:spPr>
          <a:xfrm>
            <a:off x="725983" y="469900"/>
            <a:ext cx="5397501" cy="1041136"/>
          </a:xfrm>
          <a:prstGeom prst="rect">
            <a:avLst/>
          </a:prstGeom>
        </p:spPr>
        <p:txBody>
          <a:bodyPr anchor="ctr"/>
          <a:lstStyle>
            <a:lvl1pPr algn="ctr" defTabSz="292100">
              <a:spcBef>
                <a:spcPts val="1100"/>
              </a:spcBef>
              <a:defRPr sz="3250"/>
            </a:lvl1pPr>
          </a:lstStyle>
          <a:p>
            <a:pPr/>
            <a:r>
              <a:t>La crisis del federalismo: La primera reforma liberal (1833) </a:t>
            </a:r>
          </a:p>
        </p:txBody>
      </p:sp>
      <p:sp>
        <p:nvSpPr>
          <p:cNvPr id="290" name="Shape 290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En 1833 Antonio López de Santa Anna ocupó la presidencia de la República y Valentín Gómez Farías la vicepresidencia.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pasted-image.jpe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889" t="0" r="5889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293" name="Shape 293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4" name="Shape 294"/>
          <p:cNvSpPr/>
          <p:nvPr>
            <p:ph type="title"/>
          </p:nvPr>
        </p:nvSpPr>
        <p:spPr>
          <a:xfrm>
            <a:off x="725983" y="469900"/>
            <a:ext cx="5397501" cy="1041136"/>
          </a:xfrm>
          <a:prstGeom prst="rect">
            <a:avLst/>
          </a:prstGeom>
        </p:spPr>
        <p:txBody>
          <a:bodyPr anchor="ctr"/>
          <a:lstStyle>
            <a:lvl1pPr algn="ctr" defTabSz="292100">
              <a:spcBef>
                <a:spcPts val="1100"/>
              </a:spcBef>
              <a:defRPr sz="3250"/>
            </a:lvl1pPr>
          </a:lstStyle>
          <a:p>
            <a:pPr/>
            <a:r>
              <a:t>La crisis del federalismo: La primera reforma liberal (1833) </a:t>
            </a:r>
          </a:p>
        </p:txBody>
      </p:sp>
      <p:sp>
        <p:nvSpPr>
          <p:cNvPr id="295" name="Shape 295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En 1833 Antonio López de Santa Anna ocupó la presidencia de la República y Valentín Gómez Farías la vicepresidencia.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Ante la ausencia de Santa Anna, Gómez Farías ocupó la presidencia e inició el primer intento de reforma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pasted-image.pn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3215" t="0" r="3215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298" name="Shape 298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9" name="Shape 299"/>
          <p:cNvSpPr/>
          <p:nvPr>
            <p:ph type="title"/>
          </p:nvPr>
        </p:nvSpPr>
        <p:spPr>
          <a:xfrm>
            <a:off x="725983" y="469900"/>
            <a:ext cx="5397501" cy="1041136"/>
          </a:xfrm>
          <a:prstGeom prst="rect">
            <a:avLst/>
          </a:prstGeom>
        </p:spPr>
        <p:txBody>
          <a:bodyPr anchor="ctr"/>
          <a:lstStyle>
            <a:lvl1pPr algn="ctr" defTabSz="292100">
              <a:spcBef>
                <a:spcPts val="1100"/>
              </a:spcBef>
              <a:defRPr sz="3250"/>
            </a:lvl1pPr>
          </a:lstStyle>
          <a:p>
            <a:pPr/>
            <a:r>
              <a:t>La crisis del federalismo: La primera reforma liberal (1833) </a:t>
            </a:r>
          </a:p>
        </p:txBody>
      </p:sp>
      <p:sp>
        <p:nvSpPr>
          <p:cNvPr id="300" name="Shape 300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En 1833 Antonio López de Santa Anna ocupó la presidencia de la República y Valentín Gómez Farías la vicepresidencia.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Ante la ausencia de Santa Anna, Gómez Farías ocupó la presidencia e inició el primer intento de reforma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En este periodo, José María Luis Mora y otros liberales formularon una serie de medidas en contra de la Iglesia y el fuero militar:</a:t>
            </a:r>
          </a:p>
        </p:txBody>
      </p:sp>
      <p:sp>
        <p:nvSpPr>
          <p:cNvPr id="301" name="Shape 301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45357" t="0" r="11445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304" name="Shape 304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5" name="Shape 305"/>
          <p:cNvSpPr/>
          <p:nvPr>
            <p:ph type="title"/>
          </p:nvPr>
        </p:nvSpPr>
        <p:spPr>
          <a:xfrm>
            <a:off x="725983" y="469900"/>
            <a:ext cx="5397501" cy="1041136"/>
          </a:xfrm>
          <a:prstGeom prst="rect">
            <a:avLst/>
          </a:prstGeom>
        </p:spPr>
        <p:txBody>
          <a:bodyPr anchor="ctr"/>
          <a:lstStyle>
            <a:lvl1pPr algn="ctr" defTabSz="292100">
              <a:spcBef>
                <a:spcPts val="1100"/>
              </a:spcBef>
              <a:defRPr sz="3250"/>
            </a:lvl1pPr>
          </a:lstStyle>
          <a:p>
            <a:pPr/>
            <a:r>
              <a:t>La crisis del federalismo: La primera reforma liberal (1833) </a:t>
            </a:r>
          </a:p>
        </p:txBody>
      </p:sp>
      <p:sp>
        <p:nvSpPr>
          <p:cNvPr id="306" name="Shape 306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Nacionalización de los bienes del clero. </a:t>
            </a:r>
            <a:br/>
          </a:p>
          <a:p>
            <a:pPr>
              <a:defRPr>
                <a:solidFill>
                  <a:srgbClr val="000000"/>
                </a:solidFill>
              </a:defRPr>
            </a:pPr>
            <a:r>
              <a:t>Control del Estado sobre el Patronato Eclesiástico. 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pasted-image.gif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3807" t="0" r="13807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309" name="Shape 309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0" name="Shape 310"/>
          <p:cNvSpPr/>
          <p:nvPr>
            <p:ph type="title"/>
          </p:nvPr>
        </p:nvSpPr>
        <p:spPr>
          <a:xfrm>
            <a:off x="725983" y="469900"/>
            <a:ext cx="5397501" cy="1041136"/>
          </a:xfrm>
          <a:prstGeom prst="rect">
            <a:avLst/>
          </a:prstGeom>
        </p:spPr>
        <p:txBody>
          <a:bodyPr anchor="ctr"/>
          <a:lstStyle>
            <a:lvl1pPr algn="ctr" defTabSz="292100">
              <a:spcBef>
                <a:spcPts val="1100"/>
              </a:spcBef>
              <a:defRPr sz="3250"/>
            </a:lvl1pPr>
          </a:lstStyle>
          <a:p>
            <a:pPr/>
            <a:r>
              <a:t>La crisis del federalismo: La primera reforma liberal (1833) </a:t>
            </a:r>
          </a:p>
        </p:txBody>
      </p:sp>
      <p:sp>
        <p:nvSpPr>
          <p:cNvPr id="311" name="Shape 311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Nacionalización de los bienes del clero. </a:t>
            </a:r>
            <a:br/>
          </a:p>
          <a:p>
            <a:pPr>
              <a:defRPr>
                <a:solidFill>
                  <a:srgbClr val="000000"/>
                </a:solidFill>
              </a:defRPr>
            </a:pPr>
            <a:r>
              <a:t>Control del Estado sobre el Patronato Eclesiástico. </a:t>
            </a:r>
            <a:br/>
          </a:p>
          <a:p>
            <a:pPr>
              <a:defRPr>
                <a:solidFill>
                  <a:srgbClr val="000000"/>
                </a:solidFill>
              </a:defRPr>
            </a:pPr>
            <a:r>
              <a:t>Prohibición en territorio nacional de las Bulas Pontificias. </a:t>
            </a:r>
            <a:br/>
          </a:p>
          <a:p>
            <a:pPr>
              <a:defRPr>
                <a:solidFill>
                  <a:srgbClr val="000000"/>
                </a:solidFill>
              </a:defRPr>
            </a:pPr>
            <a:r>
              <a:t>El gobierno no podría intervenir para obligar a los laicos al pago de diezmos, obvenciones parroquiales, ni limosnas. </a:t>
            </a:r>
          </a:p>
        </p:txBody>
      </p:sp>
      <p:sp>
        <p:nvSpPr>
          <p:cNvPr id="312" name="Shape 312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965" t="0" r="53134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315" name="Shape 315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6" name="Shape 316"/>
          <p:cNvSpPr/>
          <p:nvPr>
            <p:ph type="title"/>
          </p:nvPr>
        </p:nvSpPr>
        <p:spPr>
          <a:xfrm>
            <a:off x="725983" y="469900"/>
            <a:ext cx="5397501" cy="1041136"/>
          </a:xfrm>
          <a:prstGeom prst="rect">
            <a:avLst/>
          </a:prstGeom>
        </p:spPr>
        <p:txBody>
          <a:bodyPr anchor="ctr"/>
          <a:lstStyle>
            <a:lvl1pPr algn="ctr" defTabSz="292100">
              <a:spcBef>
                <a:spcPts val="1100"/>
              </a:spcBef>
              <a:defRPr sz="3250"/>
            </a:lvl1pPr>
          </a:lstStyle>
          <a:p>
            <a:pPr/>
            <a:r>
              <a:t>La crisis del federalismo: La primera reforma liberal (1833) </a:t>
            </a:r>
          </a:p>
        </p:txBody>
      </p:sp>
      <p:sp>
        <p:nvSpPr>
          <p:cNvPr id="317" name="Shape 317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Eliminación de los fueros militares. 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6814" t="0" r="6814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320" name="Shape 320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1" name="Shape 321"/>
          <p:cNvSpPr/>
          <p:nvPr>
            <p:ph type="title"/>
          </p:nvPr>
        </p:nvSpPr>
        <p:spPr>
          <a:xfrm>
            <a:off x="725983" y="469900"/>
            <a:ext cx="5397501" cy="1041136"/>
          </a:xfrm>
          <a:prstGeom prst="rect">
            <a:avLst/>
          </a:prstGeom>
        </p:spPr>
        <p:txBody>
          <a:bodyPr anchor="ctr"/>
          <a:lstStyle>
            <a:lvl1pPr algn="ctr" defTabSz="292100">
              <a:spcBef>
                <a:spcPts val="1100"/>
              </a:spcBef>
              <a:defRPr sz="3250"/>
            </a:lvl1pPr>
          </a:lstStyle>
          <a:p>
            <a:pPr/>
            <a:r>
              <a:t>La crisis del federalismo: La primera reforma liberal (1833) </a:t>
            </a:r>
          </a:p>
        </p:txBody>
      </p:sp>
      <p:sp>
        <p:nvSpPr>
          <p:cNvPr id="322" name="Shape 322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Eliminación de los fueros militares. </a:t>
            </a:r>
            <a:br/>
          </a:p>
          <a:p>
            <a:pPr>
              <a:defRPr>
                <a:solidFill>
                  <a:srgbClr val="000000"/>
                </a:solidFill>
              </a:defRPr>
            </a:pPr>
            <a:r>
              <a:t>Clausura de la Universidad Real y Pontificia. 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" name="Shape 142"/>
          <p:cNvSpPr/>
          <p:nvPr>
            <p:ph type="title"/>
          </p:nvPr>
        </p:nvSpPr>
        <p:spPr>
          <a:xfrm>
            <a:off x="126007" y="226367"/>
            <a:ext cx="12752786" cy="1272018"/>
          </a:xfrm>
          <a:prstGeom prst="rect">
            <a:avLst/>
          </a:prstGeom>
        </p:spPr>
        <p:txBody>
          <a:bodyPr anchor="ctr"/>
          <a:lstStyle>
            <a:lvl1pPr algn="ctr">
              <a:spcBef>
                <a:spcPts val="0"/>
              </a:spcBef>
              <a:defRPr b="1" cap="none" spc="-117" sz="5900">
                <a:solidFill>
                  <a:srgbClr val="31486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Guía de Utilización</a:t>
            </a:r>
          </a:p>
        </p:txBody>
      </p:sp>
      <p:sp>
        <p:nvSpPr>
          <p:cNvPr id="143" name="Shape 143"/>
          <p:cNvSpPr/>
          <p:nvPr>
            <p:ph type="body" idx="4294967295"/>
          </p:nvPr>
        </p:nvSpPr>
        <p:spPr>
          <a:xfrm>
            <a:off x="355600" y="1967198"/>
            <a:ext cx="12293600" cy="7119635"/>
          </a:xfrm>
          <a:prstGeom prst="rect">
            <a:avLst/>
          </a:prstGeom>
        </p:spPr>
        <p:txBody>
          <a:bodyPr anchor="ctr"/>
          <a:lstStyle/>
          <a:p>
            <a:pPr marL="0" indent="0" algn="just" defTabSz="403097">
              <a:spcBef>
                <a:spcPts val="600"/>
              </a:spcBef>
              <a:buSzTx/>
              <a:buFontTx/>
              <a:buNone/>
              <a:defRPr b="1" sz="345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</a:p>
          <a:p>
            <a:pPr marL="0" indent="0" algn="just" defTabSz="403097">
              <a:spcBef>
                <a:spcPts val="600"/>
              </a:spcBef>
              <a:buSzTx/>
              <a:buFontTx/>
              <a:buNone/>
              <a:defRPr b="1" sz="345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</a:p>
          <a:p>
            <a:pPr marL="0" indent="0" algn="just" defTabSz="403097">
              <a:spcBef>
                <a:spcPts val="600"/>
              </a:spcBef>
              <a:buSzTx/>
              <a:buFontTx/>
              <a:buNone/>
              <a:defRPr b="1" sz="4761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Para manejar esta presentación se requiere del conocimientos previos del manejo de computadoras, así como la lectura de diarios y revistas que se tengan al alcance, así como también, de un proyector de video y Lap Top.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5109" t="0" r="5109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325" name="Shape 325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6" name="Shape 326"/>
          <p:cNvSpPr/>
          <p:nvPr>
            <p:ph type="title"/>
          </p:nvPr>
        </p:nvSpPr>
        <p:spPr>
          <a:xfrm>
            <a:off x="725983" y="469900"/>
            <a:ext cx="5397501" cy="1041136"/>
          </a:xfrm>
          <a:prstGeom prst="rect">
            <a:avLst/>
          </a:prstGeom>
        </p:spPr>
        <p:txBody>
          <a:bodyPr anchor="ctr"/>
          <a:lstStyle>
            <a:lvl1pPr algn="ctr" defTabSz="292100">
              <a:spcBef>
                <a:spcPts val="1100"/>
              </a:spcBef>
              <a:defRPr sz="3250"/>
            </a:lvl1pPr>
          </a:lstStyle>
          <a:p>
            <a:pPr/>
            <a:r>
              <a:t>La crisis del federalismo: La primera reforma liberal (1833) </a:t>
            </a:r>
          </a:p>
        </p:txBody>
      </p:sp>
      <p:sp>
        <p:nvSpPr>
          <p:cNvPr id="327" name="Shape 327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Eliminación de los fueros militares. </a:t>
            </a:r>
            <a:br/>
          </a:p>
          <a:p>
            <a:pPr>
              <a:defRPr>
                <a:solidFill>
                  <a:srgbClr val="000000"/>
                </a:solidFill>
              </a:defRPr>
            </a:pPr>
            <a:r>
              <a:t>Clausura de la Universidad Real y Pontificia. </a:t>
            </a:r>
            <a:br/>
          </a:p>
          <a:p>
            <a:pPr>
              <a:defRPr>
                <a:solidFill>
                  <a:srgbClr val="000000"/>
                </a:solidFill>
              </a:defRPr>
            </a:pPr>
            <a:r>
              <a:t>Creación de la Dirección de Instrucción Pública y de la Biblioteca Nacional. </a:t>
            </a:r>
            <a:br/>
          </a:p>
        </p:txBody>
      </p:sp>
      <p:sp>
        <p:nvSpPr>
          <p:cNvPr id="328" name="Shape 328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6854" t="0" r="43634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331" name="Shape 331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" name="Shape 332"/>
          <p:cNvSpPr/>
          <p:nvPr>
            <p:ph type="title"/>
          </p:nvPr>
        </p:nvSpPr>
        <p:spPr>
          <a:xfrm>
            <a:off x="725983" y="469900"/>
            <a:ext cx="5397501" cy="1041136"/>
          </a:xfrm>
          <a:prstGeom prst="rect">
            <a:avLst/>
          </a:prstGeom>
        </p:spPr>
        <p:txBody>
          <a:bodyPr anchor="ctr"/>
          <a:lstStyle>
            <a:lvl1pPr algn="ctr" defTabSz="292100">
              <a:spcBef>
                <a:spcPts val="1100"/>
              </a:spcBef>
              <a:defRPr sz="3250"/>
            </a:lvl1pPr>
          </a:lstStyle>
          <a:p>
            <a:pPr/>
            <a:r>
              <a:t>La crisis del federalismo: La primera reforma liberal (1833) </a:t>
            </a:r>
          </a:p>
        </p:txBody>
      </p:sp>
      <p:sp>
        <p:nvSpPr>
          <p:cNvPr id="333" name="Shape 333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Valentín Gómez Farías se encargó de respetar y hacer cumplir la Constitución de 1824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Envió un comunicado a la Santa Sede, donde pidió al Papa Gregorio XVII que disminuyera la cantidad de los días festivos religiosos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8443" t="0" r="8443" b="0"/>
          <a:stretch>
            <a:fillRect/>
          </a:stretch>
        </p:blipFill>
        <p:spPr>
          <a:xfrm>
            <a:off x="6863556" y="547290"/>
            <a:ext cx="5716405" cy="8659169"/>
          </a:xfrm>
          <a:prstGeom prst="rect">
            <a:avLst/>
          </a:prstGeom>
        </p:spPr>
      </p:pic>
      <p:sp>
        <p:nvSpPr>
          <p:cNvPr id="336" name="Shape 336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7" name="Shape 337"/>
          <p:cNvSpPr/>
          <p:nvPr>
            <p:ph type="title"/>
          </p:nvPr>
        </p:nvSpPr>
        <p:spPr>
          <a:xfrm>
            <a:off x="725983" y="469900"/>
            <a:ext cx="5397501" cy="1041136"/>
          </a:xfrm>
          <a:prstGeom prst="rect">
            <a:avLst/>
          </a:prstGeom>
        </p:spPr>
        <p:txBody>
          <a:bodyPr anchor="ctr"/>
          <a:lstStyle>
            <a:lvl1pPr algn="ctr" defTabSz="292100">
              <a:spcBef>
                <a:spcPts val="1100"/>
              </a:spcBef>
              <a:defRPr sz="3250"/>
            </a:lvl1pPr>
          </a:lstStyle>
          <a:p>
            <a:pPr/>
            <a:r>
              <a:t>La crisis del federalismo: La primera reforma liberal (1833) </a:t>
            </a:r>
          </a:p>
        </p:txBody>
      </p:sp>
      <p:sp>
        <p:nvSpPr>
          <p:cNvPr id="338" name="Shape 338"/>
          <p:cNvSpPr/>
          <p:nvPr>
            <p:ph type="body" sz="half" idx="1"/>
          </p:nvPr>
        </p:nvSpPr>
        <p:spPr>
          <a:xfrm>
            <a:off x="320625" y="19177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Valentín Gómez Farías se encargó de respetar y hacer cumplir la Constitución de 1824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Envió un comunicado a la Santa Sede, donde pidió al Papa Gregorio XVII que disminuyera la cantidad de los días festivos religiosos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 y que se eliminaran los diezmos, primicias y fueros </a:t>
            </a:r>
          </a:p>
        </p:txBody>
      </p:sp>
      <p:sp>
        <p:nvSpPr>
          <p:cNvPr id="339" name="Shape 339"/>
          <p:cNvSpPr/>
          <p:nvPr/>
        </p:nvSpPr>
        <p:spPr>
          <a:xfrm>
            <a:off x="866725" y="9231359"/>
            <a:ext cx="10671738" cy="416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78358">
              <a:spcBef>
                <a:spcPts val="1700"/>
              </a:spcBef>
              <a:defRPr spc="0" sz="1881">
                <a:solidFill>
                  <a:srgbClr val="000000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Severo Sánchez Jesús Josué y Col. Historia de México (Libro de Texto), México, UAEMEX,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2" name="Shape 342"/>
          <p:cNvSpPr/>
          <p:nvPr>
            <p:ph type="title"/>
          </p:nvPr>
        </p:nvSpPr>
        <p:spPr>
          <a:xfrm>
            <a:off x="132357" y="226367"/>
            <a:ext cx="12752786" cy="1272018"/>
          </a:xfrm>
          <a:prstGeom prst="rect">
            <a:avLst/>
          </a:prstGeom>
        </p:spPr>
        <p:txBody>
          <a:bodyPr anchor="ctr"/>
          <a:lstStyle>
            <a:lvl1pPr algn="ctr">
              <a:spcBef>
                <a:spcPts val="0"/>
              </a:spcBef>
              <a:defRPr b="1" cap="none" spc="-117" sz="5900">
                <a:solidFill>
                  <a:srgbClr val="31486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Actividad</a:t>
            </a:r>
          </a:p>
        </p:txBody>
      </p:sp>
      <p:graphicFrame>
        <p:nvGraphicFramePr>
          <p:cNvPr id="343" name="Table 343"/>
          <p:cNvGraphicFramePr/>
          <p:nvPr/>
        </p:nvGraphicFramePr>
        <p:xfrm>
          <a:off x="546100" y="1803400"/>
          <a:ext cx="11925300" cy="72263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{C7B018BB-80A7-4F77-B60F-C8B233D01FF8}</a:tableStyleId>
              </a:tblPr>
              <a:tblGrid>
                <a:gridCol w="5962650"/>
                <a:gridCol w="5962650"/>
              </a:tblGrid>
              <a:tr h="1445260"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chemeClr val="accent2">
                              <a:satOff val="-3676"/>
                              <a:lumOff val="-12171"/>
                            </a:schemeClr>
                          </a:solidFill>
                          <a:sym typeface="Iowan Old Style Roman"/>
                        </a:rPr>
                        <a:t>Tendencias Políticas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chemeClr val="accent2">
                              <a:satOff val="-3676"/>
                              <a:lumOff val="-12171"/>
                            </a:schemeClr>
                          </a:solidFill>
                          <a:sym typeface="Iowan Old Style Roman"/>
                        </a:rPr>
                        <a:t>Características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445260"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chemeClr val="accent2">
                              <a:satOff val="-3676"/>
                              <a:lumOff val="-12171"/>
                            </a:schemeClr>
                          </a:solidFill>
                          <a:sym typeface="Iowan Old Style Roman"/>
                        </a:rPr>
                        <a:t>Liberales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sz="2800">
                          <a:sym typeface="Iowan Old Style Roman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445260"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chemeClr val="accent2">
                              <a:satOff val="-3676"/>
                              <a:lumOff val="-12171"/>
                            </a:schemeClr>
                          </a:solidFill>
                          <a:sym typeface="Iowan Old Style Roman"/>
                        </a:rPr>
                        <a:t>Conservadores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sz="2800">
                          <a:sym typeface="Iowan Old Style Roman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445260"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chemeClr val="accent2">
                              <a:satOff val="-3676"/>
                              <a:lumOff val="-12171"/>
                            </a:schemeClr>
                          </a:solidFill>
                          <a:sym typeface="Iowan Old Style Roman"/>
                        </a:rPr>
                        <a:t>Yorkinos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sz="2800">
                          <a:sym typeface="Iowan Old Style Roman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445260"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chemeClr val="accent2">
                              <a:satOff val="-3676"/>
                              <a:lumOff val="-12171"/>
                            </a:schemeClr>
                          </a:solidFill>
                          <a:sym typeface="Iowan Old Style Roman"/>
                        </a:rPr>
                        <a:t>Escoceses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sz="2800">
                          <a:sym typeface="Iowan Old Style Roman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6" name="Shape 346"/>
          <p:cNvSpPr/>
          <p:nvPr>
            <p:ph type="title"/>
          </p:nvPr>
        </p:nvSpPr>
        <p:spPr>
          <a:xfrm>
            <a:off x="126007" y="226367"/>
            <a:ext cx="12752786" cy="1272018"/>
          </a:xfrm>
          <a:prstGeom prst="rect">
            <a:avLst/>
          </a:prstGeom>
        </p:spPr>
        <p:txBody>
          <a:bodyPr anchor="ctr"/>
          <a:lstStyle>
            <a:lvl1pPr algn="ctr">
              <a:spcBef>
                <a:spcPts val="0"/>
              </a:spcBef>
              <a:defRPr b="1" cap="none" spc="-117" sz="5900">
                <a:solidFill>
                  <a:srgbClr val="31486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Bibliografía</a:t>
            </a:r>
          </a:p>
        </p:txBody>
      </p:sp>
      <p:sp>
        <p:nvSpPr>
          <p:cNvPr id="347" name="Shape 347"/>
          <p:cNvSpPr/>
          <p:nvPr>
            <p:ph type="body" idx="4294967295"/>
          </p:nvPr>
        </p:nvSpPr>
        <p:spPr>
          <a:xfrm>
            <a:off x="355600" y="1878299"/>
            <a:ext cx="12293600" cy="7645625"/>
          </a:xfrm>
          <a:prstGeom prst="rect">
            <a:avLst/>
          </a:prstGeom>
        </p:spPr>
        <p:txBody>
          <a:bodyPr anchor="ctr"/>
          <a:lstStyle/>
          <a:p>
            <a:pPr marL="0" indent="0" algn="just">
              <a:spcBef>
                <a:spcPts val="1000"/>
              </a:spcBef>
              <a:buSzTx/>
              <a:buFontTx/>
              <a:buNone/>
              <a:defRPr b="1" sz="45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1. Severo Sánchez Jesús Josué y Col. Historia de México (Libro de Texto), México, UAEMEX, 2016</a:t>
            </a:r>
          </a:p>
          <a:p>
            <a:pPr marL="0" indent="0" algn="just">
              <a:spcBef>
                <a:spcPts val="1000"/>
              </a:spcBef>
              <a:buSzTx/>
              <a:buFontTx/>
              <a:buNone/>
              <a:defRPr b="1" sz="45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2. Nateras Estrada Felix y Col. Historia de México Siglos XIX, XXI (Antología), México, UAEMEX. 2013.</a:t>
            </a:r>
          </a:p>
          <a:p>
            <a:pPr marL="0" indent="0" algn="just">
              <a:spcBef>
                <a:spcPts val="1000"/>
              </a:spcBef>
              <a:buSzTx/>
              <a:buFontTx/>
              <a:buNone/>
              <a:defRPr b="1" sz="45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3. www.wikipediafotos.com</a:t>
            </a:r>
          </a:p>
          <a:p>
            <a:pPr marL="0" indent="0" algn="just">
              <a:spcBef>
                <a:spcPts val="1000"/>
              </a:spcBef>
              <a:buSzTx/>
              <a:buFontTx/>
              <a:buNone/>
              <a:defRPr b="1" sz="45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4. www.inehrm.gob.mx </a:t>
            </a:r>
          </a:p>
          <a:p>
            <a:pPr marL="0" indent="0" algn="just">
              <a:spcBef>
                <a:spcPts val="1000"/>
              </a:spcBef>
              <a:buSzTx/>
              <a:buFontTx/>
              <a:buNone/>
              <a:defRPr b="1" sz="45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5. </a:t>
            </a:r>
            <a:r>
              <a:rPr u="sng">
                <a:hlinkClick r:id="rId2" invalidUrl="" action="" tgtFrame="" tooltip="" history="1" highlightClick="0" endSnd="0"/>
              </a:rPr>
              <a:t>www.google.com/images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6" name="Shape 146"/>
          <p:cNvSpPr/>
          <p:nvPr>
            <p:ph type="title"/>
          </p:nvPr>
        </p:nvSpPr>
        <p:spPr>
          <a:xfrm>
            <a:off x="126007" y="226367"/>
            <a:ext cx="12752786" cy="1272018"/>
          </a:xfrm>
          <a:prstGeom prst="rect">
            <a:avLst/>
          </a:prstGeom>
        </p:spPr>
        <p:txBody>
          <a:bodyPr anchor="ctr"/>
          <a:lstStyle>
            <a:lvl1pPr algn="ctr">
              <a:spcBef>
                <a:spcPts val="0"/>
              </a:spcBef>
              <a:defRPr b="1" cap="none" spc="-117" sz="5900">
                <a:solidFill>
                  <a:srgbClr val="31486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Índice</a:t>
            </a:r>
          </a:p>
        </p:txBody>
      </p:sp>
      <p:sp>
        <p:nvSpPr>
          <p:cNvPr id="147" name="Shape 147"/>
          <p:cNvSpPr/>
          <p:nvPr>
            <p:ph type="body" idx="4294967295"/>
          </p:nvPr>
        </p:nvSpPr>
        <p:spPr>
          <a:xfrm>
            <a:off x="355600" y="2030950"/>
            <a:ext cx="12293600" cy="7098891"/>
          </a:xfrm>
          <a:prstGeom prst="rect">
            <a:avLst/>
          </a:prstGeom>
        </p:spPr>
        <p:txBody>
          <a:bodyPr/>
          <a:lstStyle/>
          <a:p>
            <a:pPr marL="0" indent="0" defTabSz="514095">
              <a:spcBef>
                <a:spcPts val="800"/>
              </a:spcBef>
              <a:buSzTx/>
              <a:buFontTx/>
              <a:buNone/>
              <a:defRPr b="1" sz="44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1. Competencias Genéricas</a:t>
            </a:r>
          </a:p>
          <a:p>
            <a:pPr marL="0" indent="0" defTabSz="514095">
              <a:spcBef>
                <a:spcPts val="800"/>
              </a:spcBef>
              <a:buSzTx/>
              <a:buFontTx/>
              <a:buNone/>
              <a:defRPr b="1" sz="44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2. Competencias Disciplinares</a:t>
            </a:r>
          </a:p>
          <a:p>
            <a:pPr marL="0" indent="0" defTabSz="514095">
              <a:spcBef>
                <a:spcPts val="800"/>
              </a:spcBef>
              <a:buSzTx/>
              <a:buFontTx/>
              <a:buNone/>
              <a:defRPr b="1" sz="44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3. Del imperio a la República federal (1824) </a:t>
            </a:r>
          </a:p>
          <a:p>
            <a:pPr lvl="2" marL="0" indent="402336" defTabSz="514095">
              <a:spcBef>
                <a:spcPts val="800"/>
              </a:spcBef>
              <a:buSzTx/>
              <a:buFontTx/>
              <a:buNone/>
              <a:defRPr b="1" sz="44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a)Iturbide y el primer imperio mexicano </a:t>
            </a:r>
          </a:p>
          <a:p>
            <a:pPr lvl="2" marL="0" indent="402336" defTabSz="514095">
              <a:spcBef>
                <a:spcPts val="800"/>
              </a:spcBef>
              <a:buSzTx/>
              <a:buFontTx/>
              <a:buNone/>
              <a:defRPr b="1" sz="44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b)La República Federal y las logias masónicas </a:t>
            </a:r>
          </a:p>
          <a:p>
            <a:pPr lvl="2" marL="0" indent="402336" defTabSz="514095">
              <a:spcBef>
                <a:spcPts val="800"/>
              </a:spcBef>
              <a:buSzTx/>
              <a:buFontTx/>
              <a:buNone/>
              <a:defRPr b="1" sz="44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c)La crisis del federalismo: </a:t>
            </a:r>
          </a:p>
          <a:p>
            <a:pPr marL="0" indent="0" defTabSz="514095">
              <a:spcBef>
                <a:spcPts val="800"/>
              </a:spcBef>
              <a:buSzTx/>
              <a:buFontTx/>
              <a:buNone/>
              <a:defRPr b="1" sz="44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5. Actividad</a:t>
            </a:r>
          </a:p>
          <a:p>
            <a:pPr marL="0" indent="0" defTabSz="514095">
              <a:spcBef>
                <a:spcPts val="800"/>
              </a:spcBef>
              <a:buSzTx/>
              <a:buFontTx/>
              <a:buNone/>
              <a:defRPr b="1" sz="44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6. Bibliografía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0" name="Shape 150"/>
          <p:cNvSpPr/>
          <p:nvPr>
            <p:ph type="title"/>
          </p:nvPr>
        </p:nvSpPr>
        <p:spPr>
          <a:xfrm>
            <a:off x="126007" y="226367"/>
            <a:ext cx="12752786" cy="1272018"/>
          </a:xfrm>
          <a:prstGeom prst="rect">
            <a:avLst/>
          </a:prstGeom>
        </p:spPr>
        <p:txBody>
          <a:bodyPr anchor="ctr"/>
          <a:lstStyle>
            <a:lvl1pPr algn="ctr">
              <a:spcBef>
                <a:spcPts val="0"/>
              </a:spcBef>
              <a:defRPr b="1" cap="none" spc="-117" sz="5900">
                <a:solidFill>
                  <a:srgbClr val="31486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Competencias Genéricas y Atributos</a:t>
            </a:r>
          </a:p>
        </p:txBody>
      </p:sp>
      <p:sp>
        <p:nvSpPr>
          <p:cNvPr id="151" name="Shape 151"/>
          <p:cNvSpPr/>
          <p:nvPr>
            <p:ph type="body" idx="4294967295"/>
          </p:nvPr>
        </p:nvSpPr>
        <p:spPr>
          <a:xfrm>
            <a:off x="355600" y="1967198"/>
            <a:ext cx="12293600" cy="7119635"/>
          </a:xfrm>
          <a:prstGeom prst="rect">
            <a:avLst/>
          </a:prstGeom>
        </p:spPr>
        <p:txBody>
          <a:bodyPr anchor="ctr"/>
          <a:lstStyle/>
          <a:p>
            <a:pPr marL="0" indent="0" algn="just" defTabSz="356362">
              <a:spcBef>
                <a:spcPts val="600"/>
              </a:spcBef>
              <a:buSzTx/>
              <a:buFontTx/>
              <a:buNone/>
              <a:defRPr b="1" sz="305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4. Escucha, interpreta y emite mensajes pertinentes en distintos contextos mediante la utilización de medios, códigos y herramientas apropiados </a:t>
            </a:r>
          </a:p>
          <a:p>
            <a:pPr marL="0" indent="0" algn="just" defTabSz="356362">
              <a:spcBef>
                <a:spcPts val="600"/>
              </a:spcBef>
              <a:buSzTx/>
              <a:buFontTx/>
              <a:buNone/>
              <a:defRPr b="1" sz="305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4.3 Identifica las ideas clave en un texto o discurso oral e infiere conclusiones a partir de ellas. </a:t>
            </a:r>
          </a:p>
          <a:p>
            <a:pPr marL="0" indent="0" algn="just" defTabSz="356362">
              <a:spcBef>
                <a:spcPts val="600"/>
              </a:spcBef>
              <a:buSzTx/>
              <a:buFontTx/>
              <a:buNone/>
              <a:defRPr b="1" sz="305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4.5 Maneja las tecnologías información comunicación obtener información y expresar ideas. </a:t>
            </a:r>
          </a:p>
          <a:p>
            <a:pPr marL="0" indent="0" algn="just" defTabSz="356362">
              <a:spcBef>
                <a:spcPts val="600"/>
              </a:spcBef>
              <a:buSzTx/>
              <a:buFontTx/>
              <a:buNone/>
              <a:defRPr b="1" sz="305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9. Participa con una conciencia cívica y ética en la vida de su comunidad, región, México y el mundo.</a:t>
            </a:r>
          </a:p>
          <a:p>
            <a:pPr marL="0" indent="0" algn="just" defTabSz="356362">
              <a:spcBef>
                <a:spcPts val="600"/>
              </a:spcBef>
              <a:buSzTx/>
              <a:buFontTx/>
              <a:buNone/>
              <a:defRPr b="1" sz="305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9.6 Advierte que los fenómenos que se desarrollan en los ámbitos local, nacional e internacional ocurren dentro de un contexto global interdependiente.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" name="Shape 154"/>
          <p:cNvSpPr/>
          <p:nvPr>
            <p:ph type="title"/>
          </p:nvPr>
        </p:nvSpPr>
        <p:spPr>
          <a:xfrm>
            <a:off x="126007" y="226367"/>
            <a:ext cx="12752786" cy="1272018"/>
          </a:xfrm>
          <a:prstGeom prst="rect">
            <a:avLst/>
          </a:prstGeom>
        </p:spPr>
        <p:txBody>
          <a:bodyPr anchor="ctr"/>
          <a:lstStyle>
            <a:lvl1pPr algn="ctr">
              <a:spcBef>
                <a:spcPts val="0"/>
              </a:spcBef>
              <a:defRPr b="1" cap="none" spc="-117" sz="5900">
                <a:solidFill>
                  <a:srgbClr val="31486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Competencias Disciplinares</a:t>
            </a:r>
          </a:p>
        </p:txBody>
      </p:sp>
      <p:sp>
        <p:nvSpPr>
          <p:cNvPr id="155" name="Shape 155"/>
          <p:cNvSpPr/>
          <p:nvPr>
            <p:ph type="body" idx="4294967295"/>
          </p:nvPr>
        </p:nvSpPr>
        <p:spPr>
          <a:xfrm>
            <a:off x="355600" y="1967198"/>
            <a:ext cx="12293600" cy="7119635"/>
          </a:xfrm>
          <a:prstGeom prst="rect">
            <a:avLst/>
          </a:prstGeom>
        </p:spPr>
        <p:txBody>
          <a:bodyPr anchor="ctr"/>
          <a:lstStyle/>
          <a:p>
            <a:pPr marL="0" indent="0">
              <a:spcBef>
                <a:spcPts val="1000"/>
              </a:spcBef>
              <a:buSzTx/>
              <a:buFontTx/>
              <a:buNone/>
              <a:defRPr b="1" sz="49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2. Sitúa hechos históricos fundamentales que han tenido lugar en distintas épocas en México y el mundo con relación al presente. </a:t>
            </a:r>
          </a:p>
          <a:p>
            <a:pPr marL="0" indent="0">
              <a:spcBef>
                <a:spcPts val="1000"/>
              </a:spcBef>
              <a:buSzTx/>
              <a:buFontTx/>
              <a:buNone/>
              <a:defRPr b="1" sz="4900">
                <a:solidFill>
                  <a:srgbClr val="000000"/>
                </a:solidFill>
                <a:latin typeface="Palatino"/>
                <a:ea typeface="Palatino"/>
                <a:cs typeface="Palatino"/>
                <a:sym typeface="Palatino"/>
              </a:defRPr>
            </a:pPr>
            <a:r>
              <a:t>3. Interpreta su realidad social a partir de los procesos históricos locales, nacionales e internacionales que la han configurado.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" name="Shape 158"/>
          <p:cNvSpPr/>
          <p:nvPr>
            <p:ph type="ctrTitle"/>
          </p:nvPr>
        </p:nvSpPr>
        <p:spPr>
          <a:xfrm>
            <a:off x="571500" y="571500"/>
            <a:ext cx="11861800" cy="3762706"/>
          </a:xfrm>
          <a:prstGeom prst="rect">
            <a:avLst/>
          </a:prstGeom>
        </p:spPr>
        <p:txBody>
          <a:bodyPr/>
          <a:lstStyle>
            <a:lvl1pPr defTabSz="525779">
              <a:defRPr sz="10889"/>
            </a:lvl1pPr>
          </a:lstStyle>
          <a:p>
            <a:pPr/>
            <a:r>
              <a:t>del imperio a la república federal (1824)</a:t>
            </a:r>
          </a:p>
        </p:txBody>
      </p:sp>
      <p:sp>
        <p:nvSpPr>
          <p:cNvPr id="159" name="Shape 159"/>
          <p:cNvSpPr/>
          <p:nvPr>
            <p:ph type="subTitle" sz="half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i="1" sz="9500">
                <a:latin typeface="Iowan Old Style Bold"/>
                <a:ea typeface="Iowan Old Style Bold"/>
                <a:cs typeface="Iowan Old Style Bold"/>
                <a:sym typeface="Iowan Old Style Bold"/>
              </a:defRPr>
            </a:lvl1pPr>
          </a:lstStyle>
          <a:p>
            <a:pPr/>
            <a:r>
              <a:t>Iturbide y el primer imperio mexicano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pasted-image.jpg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38013" t="0" r="13134" b="0"/>
          <a:stretch>
            <a:fillRect/>
          </a:stretch>
        </p:blipFill>
        <p:spPr>
          <a:xfrm>
            <a:off x="367506" y="2142872"/>
            <a:ext cx="5716405" cy="5468004"/>
          </a:xfrm>
          <a:prstGeom prst="rect">
            <a:avLst/>
          </a:prstGeom>
        </p:spPr>
      </p:pic>
      <p:sp>
        <p:nvSpPr>
          <p:cNvPr id="162" name="Shape 162"/>
          <p:cNvSpPr/>
          <p:nvPr>
            <p:ph type="body" idx="14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3" name="Shape 163"/>
          <p:cNvSpPr/>
          <p:nvPr>
            <p:ph type="title"/>
          </p:nvPr>
        </p:nvSpPr>
        <p:spPr>
          <a:prstGeom prst="rect">
            <a:avLst/>
          </a:prstGeom>
        </p:spPr>
        <p:txBody>
          <a:bodyPr anchor="ctr"/>
          <a:lstStyle>
            <a:lvl1pPr algn="ctr" defTabSz="356362">
              <a:spcBef>
                <a:spcPts val="1400"/>
              </a:spcBef>
              <a:defRPr sz="3172"/>
            </a:lvl1pPr>
          </a:lstStyle>
          <a:p>
            <a:pPr/>
            <a:r>
              <a:t>Iturbide y el primer imperio mexicano</a:t>
            </a:r>
          </a:p>
        </p:txBody>
      </p:sp>
      <p:sp>
        <p:nvSpPr>
          <p:cNvPr id="164" name="Shape 164"/>
          <p:cNvSpPr/>
          <p:nvPr>
            <p:ph type="body" sz="half" idx="1"/>
          </p:nvPr>
        </p:nvSpPr>
        <p:spPr>
          <a:xfrm>
            <a:off x="6429325" y="1803400"/>
            <a:ext cx="6208217" cy="7226300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solidFill>
                  <a:srgbClr val="000000"/>
                </a:solidFill>
              </a:defRPr>
            </a:pPr>
            <a:r>
              <a:t>Consumada la Independencia, se manifestaron dos tendencias políticas: liberales y conservadoras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Los liberales pretendían alcanzar el mismo modelo de la República Federal y Democrática de Estados Unidos.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9">
  <a:themeElements>
    <a:clrScheme name="New_Template9">
      <a:dk1>
        <a:srgbClr val="5C5C5C"/>
      </a:dk1>
      <a:lt1>
        <a:srgbClr val="FFFFFF"/>
      </a:lt1>
      <a:dk2>
        <a:srgbClr val="5C5C5C"/>
      </a:dk2>
      <a:lt2>
        <a:srgbClr val="CBCBCB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522454"/>
            <a:satOff val="1153"/>
            <a:lumOff val="13444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DIN Alternate"/>
            <a:ea typeface="DIN Alternate"/>
            <a:cs typeface="DIN Alternate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47676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b="0" baseline="0" cap="none" i="0" spc="28" strike="noStrike" sz="2800" u="none" kumimoji="0" normalizeH="0">
            <a:ln>
              <a:noFill/>
            </a:ln>
            <a:solidFill>
              <a:srgbClr val="5C5C5C"/>
            </a:solidFill>
            <a:effectLst/>
            <a:uFillTx/>
            <a:latin typeface="Iowan Old Style Italic"/>
            <a:ea typeface="Iowan Old Style Italic"/>
            <a:cs typeface="Iowan Old Style Italic"/>
            <a:sym typeface="Iowan Old Style Ital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9">
  <a:themeElements>
    <a:clrScheme name="New_Template9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522454"/>
            <a:satOff val="1153"/>
            <a:lumOff val="13444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DIN Alternate"/>
            <a:ea typeface="DIN Alternate"/>
            <a:cs typeface="DIN Alternate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47676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b="0" baseline="0" cap="none" i="0" spc="28" strike="noStrike" sz="2800" u="none" kumimoji="0" normalizeH="0">
            <a:ln>
              <a:noFill/>
            </a:ln>
            <a:solidFill>
              <a:srgbClr val="5C5C5C"/>
            </a:solidFill>
            <a:effectLst/>
            <a:uFillTx/>
            <a:latin typeface="Iowan Old Style Italic"/>
            <a:ea typeface="Iowan Old Style Italic"/>
            <a:cs typeface="Iowan Old Style Italic"/>
            <a:sym typeface="Iowan Old Style Ital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