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BD8CD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EEBE2">
              <a:alpha val="85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A8A49D"/>
              </a:solidFill>
              <a:prstDash val="solid"/>
              <a:miter lim="400000"/>
            </a:ln>
          </a:left>
          <a:right>
            <a:ln w="12700" cap="flat">
              <a:solidFill>
                <a:srgbClr val="A8A49D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A8A49D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4C1BA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D6D3CB"/>
              </a:solidFill>
              <a:prstDash val="solid"/>
              <a:miter lim="400000"/>
            </a:ln>
          </a:insideV>
        </a:tcBdr>
        <a:fill>
          <a:solidFill>
            <a:srgbClr val="8C8982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8A49D"/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8A49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D6D3CB"/>
              </a:solidFill>
              <a:prstDash val="solid"/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D6D3CB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D6D3CB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D6D3CB"/>
              </a:solidFill>
              <a:prstDash val="solid"/>
              <a:miter lim="400000"/>
            </a:ln>
          </a:bottom>
          <a:insideH>
            <a:ln w="254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0" name="Shape 1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406400" y="86233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Shape 14"/>
          <p:cNvSpPr/>
          <p:nvPr/>
        </p:nvSpPr>
        <p:spPr>
          <a:xfrm>
            <a:off x="406400" y="867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" name="Shape 15"/>
          <p:cNvSpPr/>
          <p:nvPr>
            <p:ph type="body" sz="quarter" idx="13"/>
          </p:nvPr>
        </p:nvSpPr>
        <p:spPr>
          <a:xfrm>
            <a:off x="369422" y="8807450"/>
            <a:ext cx="12255501" cy="4064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i="1" sz="1800">
                <a:solidFill>
                  <a:srgbClr val="5C86B9"/>
                </a:solidFill>
              </a:defRPr>
            </a:lvl1pPr>
          </a:lstStyle>
          <a:p>
            <a:pPr/>
            <a:r>
              <a:t>Fecha</a:t>
            </a:r>
          </a:p>
        </p:txBody>
      </p:sp>
      <p:sp>
        <p:nvSpPr>
          <p:cNvPr id="16" name="Shape 16"/>
          <p:cNvSpPr/>
          <p:nvPr>
            <p:ph type="title"/>
          </p:nvPr>
        </p:nvSpPr>
        <p:spPr>
          <a:xfrm>
            <a:off x="355600" y="5905500"/>
            <a:ext cx="12293600" cy="210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355600" y="8001000"/>
            <a:ext cx="12293600" cy="5080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body" sz="quarter" idx="13"/>
          </p:nvPr>
        </p:nvSpPr>
        <p:spPr>
          <a:xfrm>
            <a:off x="1270000" y="4305300"/>
            <a:ext cx="10464800" cy="609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ClrTx/>
              <a:buSzTx/>
              <a:buFontTx/>
              <a:buNone/>
              <a:defRPr sz="3000"/>
            </a:lvl1pPr>
          </a:lstStyle>
          <a:p>
            <a:pPr/>
            <a:r>
              <a:t>“Escribir una cita aquí” </a:t>
            </a:r>
          </a:p>
        </p:txBody>
      </p:sp>
      <p:sp>
        <p:nvSpPr>
          <p:cNvPr id="108" name="Shape 108"/>
          <p:cNvSpPr/>
          <p:nvPr>
            <p:ph type="body" sz="quarter" idx="14"/>
          </p:nvPr>
        </p:nvSpPr>
        <p:spPr>
          <a:xfrm>
            <a:off x="1270000" y="6362700"/>
            <a:ext cx="10464800" cy="6096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1200"/>
              </a:spcBef>
              <a:buClrTx/>
              <a:buSzTx/>
              <a:buFontTx/>
              <a:buNone/>
              <a:defRPr i="1" sz="3000">
                <a:solidFill>
                  <a:srgbClr val="5C86B9"/>
                </a:solidFill>
              </a:defRPr>
            </a:lvl1pPr>
          </a:lstStyle>
          <a:p>
            <a:pPr/>
            <a:r>
              <a:t>– Juan López</a:t>
            </a:r>
          </a:p>
        </p:txBody>
      </p:sp>
      <p:sp>
        <p:nvSpPr>
          <p:cNvPr id="109" name="Shape 10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ítulo y viñeta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1270000" y="393700"/>
            <a:ext cx="10464800" cy="19812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>
            <a:lvl1pPr algn="ctr" defTabSz="457200">
              <a:defRPr spc="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xfrm>
            <a:off x="1270000" y="2489200"/>
            <a:ext cx="10464800" cy="63500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>
            <a:lvl1pPr marL="664649" indent="-376783" defTabSz="457200">
              <a:spcBef>
                <a:spcPts val="3300"/>
              </a:spcBef>
              <a:buClrTx/>
              <a:buSzPct val="125000"/>
              <a:buFontTx/>
              <a:buChar char="•"/>
              <a:defRPr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1176883" indent="-376783" defTabSz="457200">
              <a:spcBef>
                <a:spcPts val="3300"/>
              </a:spcBef>
              <a:buClrTx/>
              <a:buSzPct val="125000"/>
              <a:buFontTx/>
              <a:buChar char="•"/>
              <a:defRPr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1697583" indent="-376783" defTabSz="457200">
              <a:spcBef>
                <a:spcPts val="3300"/>
              </a:spcBef>
              <a:buClrTx/>
              <a:buSzPct val="125000"/>
              <a:buFontTx/>
              <a:buChar char="•"/>
              <a:defRPr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2218283" indent="-376783" defTabSz="457200">
              <a:spcBef>
                <a:spcPts val="3300"/>
              </a:spcBef>
              <a:buClrTx/>
              <a:buSzPct val="125000"/>
              <a:buFontTx/>
              <a:buChar char="•"/>
              <a:defRPr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2738983" indent="-376783" defTabSz="457200">
              <a:spcBef>
                <a:spcPts val="3300"/>
              </a:spcBef>
              <a:buClrTx/>
              <a:buSzPct val="125000"/>
              <a:buFontTx/>
              <a:buChar char="•"/>
              <a:defRPr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3" name="Shape 133"/>
          <p:cNvSpPr/>
          <p:nvPr>
            <p:ph type="sldNum" sz="quarter" idx="2"/>
          </p:nvPr>
        </p:nvSpPr>
        <p:spPr>
          <a:xfrm>
            <a:off x="6286500" y="9258300"/>
            <a:ext cx="411480" cy="469900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/>
          <a:lstStyle>
            <a:lvl1pPr defTabSz="457200">
              <a:defRPr sz="24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406400" y="86233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" name="Shape 26"/>
          <p:cNvSpPr/>
          <p:nvPr/>
        </p:nvSpPr>
        <p:spPr>
          <a:xfrm>
            <a:off x="406400" y="867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" name="Shape 27"/>
          <p:cNvSpPr/>
          <p:nvPr>
            <p:ph type="body" sz="quarter" idx="13"/>
          </p:nvPr>
        </p:nvSpPr>
        <p:spPr>
          <a:xfrm>
            <a:off x="369422" y="8807450"/>
            <a:ext cx="12255501" cy="4064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i="1" sz="1800">
                <a:solidFill>
                  <a:srgbClr val="5C86B9"/>
                </a:solidFill>
              </a:defRPr>
            </a:lvl1pPr>
          </a:lstStyle>
          <a:p>
            <a:pPr/>
            <a:r>
              <a:t>Fecha</a:t>
            </a:r>
          </a:p>
        </p:txBody>
      </p:sp>
      <p:sp>
        <p:nvSpPr>
          <p:cNvPr id="28" name="Shape 28"/>
          <p:cNvSpPr/>
          <p:nvPr>
            <p:ph type="pic" idx="14"/>
          </p:nvPr>
        </p:nvSpPr>
        <p:spPr>
          <a:xfrm>
            <a:off x="368300" y="444500"/>
            <a:ext cx="12268200" cy="6324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9" name="Shape 29"/>
          <p:cNvSpPr/>
          <p:nvPr>
            <p:ph type="title"/>
          </p:nvPr>
        </p:nvSpPr>
        <p:spPr>
          <a:xfrm>
            <a:off x="355600" y="6908800"/>
            <a:ext cx="12293600" cy="11049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355600" y="8001000"/>
            <a:ext cx="12293600" cy="5080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406400" y="486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" name="Shape 39"/>
          <p:cNvSpPr/>
          <p:nvPr/>
        </p:nvSpPr>
        <p:spPr>
          <a:xfrm>
            <a:off x="406400" y="49149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" name="Shape 40"/>
          <p:cNvSpPr/>
          <p:nvPr>
            <p:ph type="title"/>
          </p:nvPr>
        </p:nvSpPr>
        <p:spPr>
          <a:xfrm>
            <a:off x="355600" y="2628900"/>
            <a:ext cx="12293600" cy="210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406400" y="52705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406400" y="53213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" name="Shape 50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1" name="Shape 51"/>
          <p:cNvSpPr/>
          <p:nvPr>
            <p:ph type="title"/>
          </p:nvPr>
        </p:nvSpPr>
        <p:spPr>
          <a:xfrm>
            <a:off x="355600" y="1930400"/>
            <a:ext cx="5816600" cy="32385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Texto del título</a:t>
            </a:r>
          </a:p>
        </p:txBody>
      </p:sp>
      <p:sp>
        <p:nvSpPr>
          <p:cNvPr id="52" name="Shape 52"/>
          <p:cNvSpPr/>
          <p:nvPr>
            <p:ph type="body" sz="quarter" idx="1"/>
          </p:nvPr>
        </p:nvSpPr>
        <p:spPr>
          <a:xfrm>
            <a:off x="355600" y="5410200"/>
            <a:ext cx="5816600" cy="33655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" name="Shape 5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1" name="Shape 6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4200"/>
              </a:spcBef>
            </a:lvl1pPr>
            <a:lvl2pPr>
              <a:spcBef>
                <a:spcPts val="4200"/>
              </a:spcBef>
            </a:lvl2pPr>
            <a:lvl3pPr>
              <a:spcBef>
                <a:spcPts val="4200"/>
              </a:spcBef>
            </a:lvl3pPr>
            <a:lvl4pPr>
              <a:spcBef>
                <a:spcPts val="4200"/>
              </a:spcBef>
            </a:lvl4pPr>
            <a:lvl5pPr>
              <a:spcBef>
                <a:spcPts val="4200"/>
              </a:spcBef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406400" y="25654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" name="Shape 78"/>
          <p:cNvSpPr/>
          <p:nvPr/>
        </p:nvSpPr>
        <p:spPr>
          <a:xfrm>
            <a:off x="406400" y="26162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" name="Shape 79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0" name="Shape 80"/>
          <p:cNvSpPr/>
          <p:nvPr>
            <p:ph type="title"/>
          </p:nvPr>
        </p:nvSpPr>
        <p:spPr>
          <a:xfrm>
            <a:off x="355600" y="444500"/>
            <a:ext cx="5816600" cy="20447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81" name="Shape 81"/>
          <p:cNvSpPr/>
          <p:nvPr>
            <p:ph type="body" sz="half" idx="1"/>
          </p:nvPr>
        </p:nvSpPr>
        <p:spPr>
          <a:xfrm>
            <a:off x="355600" y="2984500"/>
            <a:ext cx="5816600" cy="6324600"/>
          </a:xfrm>
          <a:prstGeom prst="rect">
            <a:avLst/>
          </a:prstGeom>
        </p:spPr>
        <p:txBody>
          <a:bodyPr/>
          <a:lstStyle>
            <a:lvl1pPr marL="381000" indent="-381000">
              <a:defRPr sz="3000"/>
            </a:lvl1pPr>
            <a:lvl2pPr marL="762000" indent="-381000">
              <a:defRPr sz="3000"/>
            </a:lvl2pPr>
            <a:lvl3pPr marL="1143000" indent="-381000">
              <a:defRPr sz="3000"/>
            </a:lvl3pPr>
            <a:lvl4pPr marL="1524000" indent="-381000">
              <a:defRPr sz="3000"/>
            </a:lvl4pPr>
            <a:lvl5pPr marL="1905000" indent="-381000">
              <a:defRPr sz="30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2" name="Shape 8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type="body" idx="1"/>
          </p:nvPr>
        </p:nvSpPr>
        <p:spPr>
          <a:xfrm>
            <a:off x="355600" y="444500"/>
            <a:ext cx="12293600" cy="8864600"/>
          </a:xfrm>
          <a:prstGeom prst="rect">
            <a:avLst/>
          </a:prstGeom>
        </p:spPr>
        <p:txBody>
          <a:bodyPr/>
          <a:lstStyle>
            <a:lvl1pPr>
              <a:spcBef>
                <a:spcPts val="4200"/>
              </a:spcBef>
            </a:lvl1pPr>
            <a:lvl2pPr>
              <a:spcBef>
                <a:spcPts val="4200"/>
              </a:spcBef>
            </a:lvl2pPr>
            <a:lvl3pPr>
              <a:spcBef>
                <a:spcPts val="4200"/>
              </a:spcBef>
            </a:lvl3pPr>
            <a:lvl4pPr>
              <a:spcBef>
                <a:spcPts val="4200"/>
              </a:spcBef>
            </a:lvl4pPr>
            <a:lvl5pPr>
              <a:spcBef>
                <a:spcPts val="4200"/>
              </a:spcBef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half" idx="13"/>
          </p:nvPr>
        </p:nvSpPr>
        <p:spPr>
          <a:xfrm>
            <a:off x="6502400" y="4813300"/>
            <a:ext cx="6121400" cy="4356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Shape 98"/>
          <p:cNvSpPr/>
          <p:nvPr>
            <p:ph type="pic" sz="half" idx="14"/>
          </p:nvPr>
        </p:nvSpPr>
        <p:spPr>
          <a:xfrm>
            <a:off x="6502400" y="444500"/>
            <a:ext cx="6121400" cy="436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Shape 99"/>
          <p:cNvSpPr/>
          <p:nvPr>
            <p:ph type="pic" idx="15"/>
          </p:nvPr>
        </p:nvSpPr>
        <p:spPr>
          <a:xfrm>
            <a:off x="368300" y="444500"/>
            <a:ext cx="6121400" cy="872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06400" y="25654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/>
        </p:nvSpPr>
        <p:spPr>
          <a:xfrm>
            <a:off x="406400" y="26162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Shape 4"/>
          <p:cNvSpPr/>
          <p:nvPr>
            <p:ph type="title"/>
          </p:nvPr>
        </p:nvSpPr>
        <p:spPr>
          <a:xfrm>
            <a:off x="355600" y="444500"/>
            <a:ext cx="12293600" cy="204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355600" y="2984500"/>
            <a:ext cx="12293600" cy="632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12331700" y="9220200"/>
            <a:ext cx="317500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solidFill>
                  <a:schemeClr val="accent1">
                    <a:hueOff val="54750"/>
                    <a:satOff val="-1697"/>
                    <a:lumOff val="-18038"/>
                  </a:schemeClr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chemeClr val="accent1">
              <a:hueOff val="54750"/>
              <a:satOff val="-1697"/>
              <a:lumOff val="-18038"/>
            </a:schemeClr>
          </a:solidFill>
          <a:uFillTx/>
          <a:latin typeface="+mn-lt"/>
          <a:ea typeface="+mn-ea"/>
          <a:cs typeface="+mn-cs"/>
          <a:sym typeface="Didot"/>
        </a:defRPr>
      </a:lvl9pPr>
    </p:titleStyle>
    <p:bodyStyle>
      <a:lvl1pPr marL="508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1pPr>
      <a:lvl2pPr marL="1016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2pPr>
      <a:lvl3pPr marL="1524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3pPr>
      <a:lvl4pPr marL="2032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4pPr>
      <a:lvl5pPr marL="2540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5pPr>
      <a:lvl6pPr marL="3048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6pPr>
      <a:lvl7pPr marL="3556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7pPr>
      <a:lvl8pPr marL="4064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8pPr>
      <a:lvl9pPr marL="4572000" marR="0" indent="-508000" algn="l" defTabSz="58420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3" Type="http://schemas.openxmlformats.org/officeDocument/2006/relationships/image" Target="../media/image8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3" Type="http://schemas.openxmlformats.org/officeDocument/2006/relationships/image" Target="../media/image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3" Type="http://schemas.openxmlformats.org/officeDocument/2006/relationships/image" Target="../media/image7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jpeg"/><Relationship Id="rId3" Type="http://schemas.openxmlformats.org/officeDocument/2006/relationships/image" Target="../media/image1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Relationship Id="rId3" Type="http://schemas.openxmlformats.org/officeDocument/2006/relationships/image" Target="../media/image11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3.jpeg"/><Relationship Id="rId5" Type="http://schemas.openxmlformats.org/officeDocument/2006/relationships/image" Target="../media/image5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7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3" Type="http://schemas.openxmlformats.org/officeDocument/2006/relationships/image" Target="../media/image7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3" Type="http://schemas.openxmlformats.org/officeDocument/2006/relationships/image" Target="../media/image1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jpeg"/><Relationship Id="rId3" Type="http://schemas.openxmlformats.org/officeDocument/2006/relationships/image" Target="../media/image7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3" Type="http://schemas.openxmlformats.org/officeDocument/2006/relationships/image" Target="../media/image7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jpeg"/><Relationship Id="rId3" Type="http://schemas.openxmlformats.org/officeDocument/2006/relationships/image" Target="../media/image13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3" Type="http://schemas.openxmlformats.org/officeDocument/2006/relationships/image" Target="../media/image14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3.jpeg"/><Relationship Id="rId5" Type="http://schemas.openxmlformats.org/officeDocument/2006/relationships/image" Target="../media/image5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143" name="Shape 143"/>
          <p:cNvSpPr/>
          <p:nvPr>
            <p:ph type="ctrTitle"/>
          </p:nvPr>
        </p:nvSpPr>
        <p:spPr>
          <a:xfrm>
            <a:off x="126007" y="226367"/>
            <a:ext cx="12752786" cy="1493872"/>
          </a:xfrm>
          <a:prstGeom prst="rect">
            <a:avLst/>
          </a:prstGeom>
        </p:spPr>
        <p:txBody>
          <a:bodyPr anchor="ctr"/>
          <a:lstStyle/>
          <a:p>
            <a:pPr algn="ctr" defTabSz="426466">
              <a:defRPr b="1" spc="-99" sz="4964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Universidad Autónoma del Estado de México</a:t>
            </a:r>
          </a:p>
          <a:p>
            <a:pPr algn="ctr" defTabSz="426466">
              <a:defRPr i="1" spc="-86" sz="4307">
                <a:solidFill>
                  <a:srgbClr val="000000"/>
                </a:solidFill>
              </a:defRPr>
            </a:pPr>
            <a:r>
              <a:t>Plantel Texcoco de la Escuela Preparatoria</a:t>
            </a:r>
          </a:p>
        </p:txBody>
      </p:sp>
      <p:sp>
        <p:nvSpPr>
          <p:cNvPr id="144" name="Shape 144"/>
          <p:cNvSpPr/>
          <p:nvPr>
            <p:ph type="subTitle" idx="1"/>
          </p:nvPr>
        </p:nvSpPr>
        <p:spPr>
          <a:xfrm>
            <a:off x="355600" y="4214297"/>
            <a:ext cx="12293600" cy="4326581"/>
          </a:xfrm>
          <a:prstGeom prst="rect">
            <a:avLst/>
          </a:prstGeom>
        </p:spPr>
        <p:txBody>
          <a:bodyPr anchor="ctr"/>
          <a:lstStyle/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Material Didáctico</a:t>
            </a:r>
            <a:r>
              <a:t>: Solo visión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Materia</a:t>
            </a:r>
            <a:r>
              <a:t>: Historia de México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Semestre:</a:t>
            </a:r>
            <a:r>
              <a:t> Tercer Semestre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Módulo I</a:t>
            </a:r>
            <a:r>
              <a:t>:  El México Antiguo (Horizontes Culturales, Mesoamérica))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Título del tema</a:t>
            </a:r>
            <a:r>
              <a:t>: Periodo Clásico: Culturas Mayas y Teotihuacana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sz="2523"/>
              <a:t>Período Posclásico: El esplendor Azteca y la Triple Alianza</a:t>
            </a:r>
            <a:endParaRPr sz="2523"/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Responsable del Material:</a:t>
            </a:r>
            <a:r>
              <a:t> M en. C. Germán Méndez Santana</a:t>
            </a:r>
          </a:p>
          <a:p>
            <a:pPr defTabSz="508254">
              <a:spcBef>
                <a:spcPts val="800"/>
              </a:spcBef>
              <a:defRPr b="1" sz="2610">
                <a:solidFill>
                  <a:srgbClr val="000000"/>
                </a:solidFill>
              </a:defRPr>
            </a:pPr>
            <a:r>
              <a:rPr b="0"/>
              <a:t>Fecha</a:t>
            </a:r>
            <a:r>
              <a:t>: Agosto 2016</a:t>
            </a:r>
          </a:p>
        </p:txBody>
      </p:sp>
      <p:pic>
        <p:nvPicPr>
          <p:cNvPr id="145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96351" y="1763623"/>
            <a:ext cx="2212098" cy="1872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roup 189"/>
          <p:cNvGrpSpPr/>
          <p:nvPr/>
        </p:nvGrpSpPr>
        <p:grpSpPr>
          <a:xfrm>
            <a:off x="301158" y="283628"/>
            <a:ext cx="5967817" cy="8900925"/>
            <a:chOff x="0" y="0"/>
            <a:chExt cx="5967815" cy="8900924"/>
          </a:xfrm>
        </p:grpSpPr>
        <p:pic>
          <p:nvPicPr>
            <p:cNvPr id="188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552" t="0" r="7552" b="0"/>
            <a:stretch>
              <a:fillRect/>
            </a:stretch>
          </p:blipFill>
          <p:spPr>
            <a:xfrm>
              <a:off x="127000" y="88900"/>
              <a:ext cx="5713816" cy="857072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7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5967816" cy="8900926"/>
            </a:xfrm>
            <a:prstGeom prst="rect">
              <a:avLst/>
            </a:prstGeom>
            <a:effectLst/>
          </p:spPr>
        </p:pic>
      </p:grpSp>
      <p:sp>
        <p:nvSpPr>
          <p:cNvPr id="190" name="Shape 190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77190" indent="-377190" defTabSz="578358">
              <a:spcBef>
                <a:spcPts val="3700"/>
              </a:spcBef>
              <a:defRPr sz="2970"/>
            </a:pPr>
            <a:r>
              <a:t>Este periodo se caracteriza por el desarrollo cultural más avanzado</a:t>
            </a:r>
          </a:p>
          <a:p>
            <a:pPr marL="377190" indent="-377190" defTabSz="578358">
              <a:spcBef>
                <a:spcPts val="3700"/>
              </a:spcBef>
              <a:defRPr sz="2970"/>
            </a:pPr>
            <a:r>
              <a:t>Las aldeas se constituyen en ciudades más organizadas política y socialmente hablando </a:t>
            </a:r>
          </a:p>
          <a:p>
            <a:pPr marL="377190" indent="-377190" defTabSz="578358">
              <a:spcBef>
                <a:spcPts val="3700"/>
              </a:spcBef>
              <a:defRPr sz="2970"/>
            </a:pPr>
            <a:r>
              <a:t>Mostraron un gran avance en técnicas agrícolas, pues se cultivó en terrazas y chinampas y se desarrollaron técnicas de riego mediante canales. </a:t>
            </a:r>
          </a:p>
        </p:txBody>
      </p:sp>
      <p:sp>
        <p:nvSpPr>
          <p:cNvPr id="191" name="Shape 191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192" name="Shape 192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193" name="Shape 193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194" name="Shape 194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roup 198"/>
          <p:cNvGrpSpPr/>
          <p:nvPr/>
        </p:nvGrpSpPr>
        <p:grpSpPr>
          <a:xfrm>
            <a:off x="206018" y="283628"/>
            <a:ext cx="6158097" cy="9186344"/>
            <a:chOff x="0" y="0"/>
            <a:chExt cx="6158095" cy="9186343"/>
          </a:xfrm>
        </p:grpSpPr>
        <p:pic>
          <p:nvPicPr>
            <p:cNvPr id="197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7833" t="0" r="27833" b="0"/>
            <a:stretch>
              <a:fillRect/>
            </a:stretch>
          </p:blipFill>
          <p:spPr>
            <a:xfrm>
              <a:off x="127000" y="88900"/>
              <a:ext cx="5904096" cy="88561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6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199" name="Shape 199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Basaron su crecimiento y desarrollo en una importante actividad productiva </a:t>
            </a:r>
          </a:p>
          <a:p>
            <a:pPr marL="381000" indent="-381000">
              <a:defRPr sz="3000"/>
            </a:pPr>
            <a:r>
              <a:t>Aparecieron los alfareros, albañiles, lapidarios, tejedores, ceramistas</a:t>
            </a:r>
          </a:p>
        </p:txBody>
      </p:sp>
      <p:sp>
        <p:nvSpPr>
          <p:cNvPr id="200" name="Shape 200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201" name="Shape 201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02" name="Shape 202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roup 206"/>
          <p:cNvGrpSpPr/>
          <p:nvPr/>
        </p:nvGrpSpPr>
        <p:grpSpPr>
          <a:xfrm>
            <a:off x="321729" y="283628"/>
            <a:ext cx="5926675" cy="8839211"/>
            <a:chOff x="0" y="0"/>
            <a:chExt cx="5926673" cy="8839210"/>
          </a:xfrm>
        </p:grpSpPr>
        <p:pic>
          <p:nvPicPr>
            <p:cNvPr id="205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8532" t="0" r="28532" b="0"/>
            <a:stretch>
              <a:fillRect/>
            </a:stretch>
          </p:blipFill>
          <p:spPr>
            <a:xfrm>
              <a:off x="127000" y="88900"/>
              <a:ext cx="5672674" cy="850901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4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26674" cy="8839211"/>
            </a:xfrm>
            <a:prstGeom prst="rect">
              <a:avLst/>
            </a:prstGeom>
            <a:effectLst/>
          </p:spPr>
        </p:pic>
      </p:grpSp>
      <p:sp>
        <p:nvSpPr>
          <p:cNvPr id="207" name="Shape 207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Basaron su crecimiento y desarrollo en una importante actividad productiva </a:t>
            </a:r>
          </a:p>
          <a:p>
            <a:pPr marL="381000" indent="-381000">
              <a:defRPr sz="3000"/>
            </a:pPr>
            <a:r>
              <a:t>Aparecieron los alfareros, albañiles, lapidarios, tejedores, ceramistas</a:t>
            </a:r>
          </a:p>
          <a:p>
            <a:pPr marL="381000" indent="-381000">
              <a:defRPr sz="3000"/>
            </a:pPr>
            <a:r>
              <a:t>Los comerciantes eran quienes distribuían productos por todos los pueblos mesoamericanos. </a:t>
            </a:r>
          </a:p>
        </p:txBody>
      </p:sp>
      <p:sp>
        <p:nvSpPr>
          <p:cNvPr id="208" name="Shape 208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209" name="Shape 209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roup 215"/>
          <p:cNvGrpSpPr/>
          <p:nvPr/>
        </p:nvGrpSpPr>
        <p:grpSpPr>
          <a:xfrm>
            <a:off x="206019" y="283628"/>
            <a:ext cx="6158096" cy="9186344"/>
            <a:chOff x="0" y="0"/>
            <a:chExt cx="6158095" cy="9186343"/>
          </a:xfrm>
        </p:grpSpPr>
        <p:pic>
          <p:nvPicPr>
            <p:cNvPr id="214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38096" t="0" r="6069" b="0"/>
            <a:stretch>
              <a:fillRect/>
            </a:stretch>
          </p:blipFill>
          <p:spPr>
            <a:xfrm>
              <a:off x="127000" y="88899"/>
              <a:ext cx="5904096" cy="88561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3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216" name="Shape 216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>
            <a:lvl1pPr marL="381000" indent="-381000">
              <a:defRPr sz="3000"/>
            </a:lvl1pPr>
          </a:lstStyle>
          <a:p>
            <a:pPr/>
            <a:r>
              <a:t>La sociedad se organizó bajo un régimen teocrático-militar, donde los gobernantes y sacerdotes ejercieron un poder absoluto. </a:t>
            </a:r>
          </a:p>
        </p:txBody>
      </p:sp>
      <p:sp>
        <p:nvSpPr>
          <p:cNvPr id="217" name="Shape 217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218" name="Shape 218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19" name="Shape 219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 223"/>
          <p:cNvGrpSpPr/>
          <p:nvPr/>
        </p:nvGrpSpPr>
        <p:grpSpPr>
          <a:xfrm>
            <a:off x="297873" y="204600"/>
            <a:ext cx="6079758" cy="9068836"/>
            <a:chOff x="0" y="0"/>
            <a:chExt cx="6079756" cy="9068834"/>
          </a:xfrm>
        </p:grpSpPr>
        <p:pic>
          <p:nvPicPr>
            <p:cNvPr id="222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3900" t="7794" r="13846" b="7794"/>
            <a:stretch>
              <a:fillRect/>
            </a:stretch>
          </p:blipFill>
          <p:spPr>
            <a:xfrm>
              <a:off x="127000" y="88900"/>
              <a:ext cx="5825757" cy="873863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21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6079757" cy="9068836"/>
            </a:xfrm>
            <a:prstGeom prst="rect">
              <a:avLst/>
            </a:prstGeom>
            <a:effectLst/>
          </p:spPr>
        </p:pic>
      </p:grpSp>
      <p:sp>
        <p:nvSpPr>
          <p:cNvPr id="224" name="Shape 224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La sociedad se organizó bajo un régimen teocrático-militar, donde los gobernantes y sacerdotes ejercieron un poder absoluto. </a:t>
            </a:r>
          </a:p>
          <a:p>
            <a:pPr marL="381000" indent="-381000">
              <a:defRPr sz="3000"/>
            </a:pPr>
            <a:r>
              <a:t>Fue evidente una marcada división de clases sociales. </a:t>
            </a:r>
          </a:p>
        </p:txBody>
      </p:sp>
      <p:sp>
        <p:nvSpPr>
          <p:cNvPr id="225" name="Shape 225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226" name="Shape 226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27" name="Shape 227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28" name="Shape 228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oup 232"/>
          <p:cNvGrpSpPr/>
          <p:nvPr/>
        </p:nvGrpSpPr>
        <p:grpSpPr>
          <a:xfrm>
            <a:off x="302724" y="283628"/>
            <a:ext cx="5964686" cy="8896229"/>
            <a:chOff x="0" y="0"/>
            <a:chExt cx="5964685" cy="8896227"/>
          </a:xfrm>
        </p:grpSpPr>
        <p:pic>
          <p:nvPicPr>
            <p:cNvPr id="231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4733" t="1338" r="29711" b="0"/>
            <a:stretch>
              <a:fillRect/>
            </a:stretch>
          </p:blipFill>
          <p:spPr>
            <a:xfrm>
              <a:off x="127000" y="88900"/>
              <a:ext cx="5710686" cy="845137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0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64686" cy="8896228"/>
            </a:xfrm>
            <a:prstGeom prst="rect">
              <a:avLst/>
            </a:prstGeom>
            <a:effectLst/>
          </p:spPr>
        </p:pic>
      </p:grpSp>
      <p:sp>
        <p:nvSpPr>
          <p:cNvPr id="233" name="Shape 233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Los sacerdotes, jefes militares, nobles y grandes comerciantes conformaron los grupos de poder</a:t>
            </a:r>
          </a:p>
          <a:p>
            <a:pPr marL="381000" indent="-381000">
              <a:defRPr sz="3000"/>
            </a:pPr>
            <a:r>
              <a:t>Los artesanos, agricultores y trabajadores empobrecidos se ubicaron en estratos de menor nivel </a:t>
            </a:r>
          </a:p>
        </p:txBody>
      </p:sp>
      <p:sp>
        <p:nvSpPr>
          <p:cNvPr id="234" name="Shape 234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235" name="Shape 235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36" name="Shape 236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37" name="Shape 23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240" name="Shape 240"/>
          <p:cNvSpPr/>
          <p:nvPr>
            <p:ph type="ctrTitle"/>
          </p:nvPr>
        </p:nvSpPr>
        <p:spPr>
          <a:xfrm>
            <a:off x="355600" y="5395267"/>
            <a:ext cx="12293600" cy="2108201"/>
          </a:xfrm>
          <a:prstGeom prst="rect">
            <a:avLst/>
          </a:prstGeom>
        </p:spPr>
        <p:txBody>
          <a:bodyPr/>
          <a:lstStyle>
            <a:lvl1pPr>
              <a:defRPr spc="-117" sz="5900"/>
            </a:lvl1pPr>
          </a:lstStyle>
          <a:p>
            <a:pPr/>
            <a:r>
              <a:t>Horizontes Culturales: Mesoamérica</a:t>
            </a:r>
          </a:p>
        </p:txBody>
      </p:sp>
      <p:sp>
        <p:nvSpPr>
          <p:cNvPr id="241" name="Shape 241"/>
          <p:cNvSpPr/>
          <p:nvPr>
            <p:ph type="subTitle" sz="quarter" idx="1"/>
          </p:nvPr>
        </p:nvSpPr>
        <p:spPr>
          <a:xfrm>
            <a:off x="355600" y="7577608"/>
            <a:ext cx="12293600" cy="1354784"/>
          </a:xfrm>
          <a:prstGeom prst="rect">
            <a:avLst/>
          </a:prstGeom>
        </p:spPr>
        <p:txBody>
          <a:bodyPr/>
          <a:lstStyle>
            <a:lvl1pPr algn="ctr">
              <a:defRPr b="1" sz="5000"/>
            </a:lvl1pPr>
          </a:lstStyle>
          <a:p>
            <a:pPr/>
            <a:r>
              <a:t>Periodo Clásico: Cultura Teotihuacana</a:t>
            </a:r>
          </a:p>
        </p:txBody>
      </p:sp>
      <p:grpSp>
        <p:nvGrpSpPr>
          <p:cNvPr id="244" name="Group 244"/>
          <p:cNvGrpSpPr/>
          <p:nvPr/>
        </p:nvGrpSpPr>
        <p:grpSpPr>
          <a:xfrm>
            <a:off x="32146" y="2074159"/>
            <a:ext cx="6176319" cy="3291360"/>
            <a:chOff x="0" y="0"/>
            <a:chExt cx="6176317" cy="3291358"/>
          </a:xfrm>
        </p:grpSpPr>
        <p:pic>
          <p:nvPicPr>
            <p:cNvPr id="243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5922318" cy="29611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2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76318" cy="3291359"/>
            </a:xfrm>
            <a:prstGeom prst="rect">
              <a:avLst/>
            </a:prstGeom>
            <a:effectLst/>
          </p:spPr>
        </p:pic>
      </p:grpSp>
      <p:grpSp>
        <p:nvGrpSpPr>
          <p:cNvPr id="247" name="Group 247"/>
          <p:cNvGrpSpPr/>
          <p:nvPr/>
        </p:nvGrpSpPr>
        <p:grpSpPr>
          <a:xfrm>
            <a:off x="5921973" y="2074159"/>
            <a:ext cx="7083173" cy="3291360"/>
            <a:chOff x="0" y="0"/>
            <a:chExt cx="7083172" cy="3291358"/>
          </a:xfrm>
        </p:grpSpPr>
        <p:pic>
          <p:nvPicPr>
            <p:cNvPr id="246" name="pasted-image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0" y="88900"/>
              <a:ext cx="6829173" cy="29611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5" name="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7083173" cy="329135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oup 251"/>
          <p:cNvGrpSpPr/>
          <p:nvPr/>
        </p:nvGrpSpPr>
        <p:grpSpPr>
          <a:xfrm>
            <a:off x="206019" y="283628"/>
            <a:ext cx="6158096" cy="9186344"/>
            <a:chOff x="0" y="0"/>
            <a:chExt cx="6158095" cy="9186343"/>
          </a:xfrm>
        </p:grpSpPr>
        <p:pic>
          <p:nvPicPr>
            <p:cNvPr id="250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1916" t="0" r="21916" b="0"/>
            <a:stretch>
              <a:fillRect/>
            </a:stretch>
          </p:blipFill>
          <p:spPr>
            <a:xfrm>
              <a:off x="127000" y="88900"/>
              <a:ext cx="5904096" cy="88561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9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252" name="Shape 252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>
            <a:lvl1pPr marL="381000" indent="-381000">
              <a:defRPr sz="3000"/>
            </a:lvl1pPr>
          </a:lstStyle>
          <a:p>
            <a:pPr/>
            <a:r>
              <a:t>La cultura Teotihuacana desarrolló actividades como la agricultura y la artesanía </a:t>
            </a:r>
          </a:p>
        </p:txBody>
      </p:sp>
      <p:sp>
        <p:nvSpPr>
          <p:cNvPr id="253" name="Shape 253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54" name="Shape 254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roup 259"/>
          <p:cNvGrpSpPr/>
          <p:nvPr/>
        </p:nvGrpSpPr>
        <p:grpSpPr>
          <a:xfrm>
            <a:off x="206018" y="283628"/>
            <a:ext cx="6158097" cy="9186344"/>
            <a:chOff x="0" y="0"/>
            <a:chExt cx="6158095" cy="9186343"/>
          </a:xfrm>
        </p:grpSpPr>
        <p:pic>
          <p:nvPicPr>
            <p:cNvPr id="258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7760" t="0" r="27760" b="0"/>
            <a:stretch>
              <a:fillRect/>
            </a:stretch>
          </p:blipFill>
          <p:spPr>
            <a:xfrm>
              <a:off x="127000" y="88900"/>
              <a:ext cx="5904096" cy="88561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7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260" name="Shape 260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La cultura Teotihuacana desarrolló actividades como la agricultura y la artesanía </a:t>
            </a:r>
          </a:p>
          <a:p>
            <a:pPr marL="381000" indent="-381000">
              <a:defRPr sz="3000"/>
            </a:pPr>
            <a:r>
              <a:t>Son sus magníficas obras arquitectónicas las que les distinguen de otros pueblos </a:t>
            </a:r>
          </a:p>
        </p:txBody>
      </p:sp>
      <p:sp>
        <p:nvSpPr>
          <p:cNvPr id="261" name="Shape 261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62" name="Shape 262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63" name="Shape 263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roup 267"/>
          <p:cNvGrpSpPr/>
          <p:nvPr/>
        </p:nvGrpSpPr>
        <p:grpSpPr>
          <a:xfrm>
            <a:off x="324441" y="283628"/>
            <a:ext cx="5921251" cy="8831075"/>
            <a:chOff x="0" y="0"/>
            <a:chExt cx="5921249" cy="8831074"/>
          </a:xfrm>
        </p:grpSpPr>
        <p:pic>
          <p:nvPicPr>
            <p:cNvPr id="266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8802" t="0" r="28802" b="0"/>
            <a:stretch>
              <a:fillRect/>
            </a:stretch>
          </p:blipFill>
          <p:spPr>
            <a:xfrm>
              <a:off x="127000" y="88900"/>
              <a:ext cx="5667250" cy="850087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5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21250" cy="8831075"/>
            </a:xfrm>
            <a:prstGeom prst="rect">
              <a:avLst/>
            </a:prstGeom>
            <a:effectLst/>
          </p:spPr>
        </p:pic>
      </p:grpSp>
      <p:sp>
        <p:nvSpPr>
          <p:cNvPr id="268" name="Shape 268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La cultura Teotihuacana desarrolló actividades como la agricultura y la artesanía </a:t>
            </a:r>
          </a:p>
          <a:p>
            <a:pPr marL="381000" indent="-381000">
              <a:defRPr sz="3000"/>
            </a:pPr>
            <a:r>
              <a:t>Son sus magníficas obras arquitectónicas las que les distinguen de otros pueblos </a:t>
            </a:r>
          </a:p>
          <a:p>
            <a:pPr marL="381000" indent="-381000">
              <a:defRPr sz="3000"/>
            </a:pPr>
            <a:r>
              <a:t>Donde se ubican las pirámides del Sol y la Luna, bellas pinturas y grabados en piedra. </a:t>
            </a:r>
          </a:p>
        </p:txBody>
      </p:sp>
      <p:sp>
        <p:nvSpPr>
          <p:cNvPr id="269" name="Shape 269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70" name="Shape 270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71" name="Shape 271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72" name="Shape 272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148" name="Shape 148"/>
          <p:cNvSpPr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algn="ctr">
              <a:defRPr b="1" spc="-117" sz="5900">
                <a:solidFill>
                  <a:srgbClr val="000000"/>
                </a:solidFill>
              </a:defRPr>
            </a:lvl1pPr>
          </a:lstStyle>
          <a:p>
            <a:pPr/>
            <a:r>
              <a:t>Justificación</a:t>
            </a:r>
          </a:p>
        </p:txBody>
      </p:sp>
      <p:sp>
        <p:nvSpPr>
          <p:cNvPr id="149" name="Shape 149"/>
          <p:cNvSpPr/>
          <p:nvPr>
            <p:ph type="subTitle" idx="1"/>
          </p:nvPr>
        </p:nvSpPr>
        <p:spPr>
          <a:xfrm>
            <a:off x="355600" y="2051864"/>
            <a:ext cx="12293600" cy="6055726"/>
          </a:xfrm>
          <a:prstGeom prst="rect">
            <a:avLst/>
          </a:prstGeom>
        </p:spPr>
        <p:txBody>
          <a:bodyPr/>
          <a:lstStyle/>
          <a:p>
            <a:pPr algn="just" defTabSz="502412">
              <a:spcBef>
                <a:spcPts val="800"/>
              </a:spcBef>
              <a:defRPr b="1" sz="4300">
                <a:solidFill>
                  <a:srgbClr val="000000"/>
                </a:solidFill>
              </a:defRPr>
            </a:pPr>
            <a:r>
              <a:t>Conocer el devenir histórico y las raíces de nuestro pasado cercano es de vital importancia para poder comprender el presente. </a:t>
            </a:r>
          </a:p>
          <a:p>
            <a:pPr algn="just" defTabSz="502412">
              <a:spcBef>
                <a:spcPts val="800"/>
              </a:spcBef>
              <a:defRPr b="1" sz="4300">
                <a:solidFill>
                  <a:srgbClr val="000000"/>
                </a:solidFill>
              </a:defRPr>
            </a:pPr>
            <a:r>
              <a:t>La historia de México en el nivel medio superior es la última oportunidad de acercarse a aquellos registros y vestigios del pasado para comprender la actuación de los individuos en el devenir de su sociedad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" name="Group 276"/>
          <p:cNvGrpSpPr/>
          <p:nvPr/>
        </p:nvGrpSpPr>
        <p:grpSpPr>
          <a:xfrm>
            <a:off x="206018" y="283628"/>
            <a:ext cx="6158097" cy="9186344"/>
            <a:chOff x="0" y="0"/>
            <a:chExt cx="6158095" cy="9186343"/>
          </a:xfrm>
        </p:grpSpPr>
        <p:pic>
          <p:nvPicPr>
            <p:cNvPr id="275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8365" t="0" r="41634" b="860"/>
            <a:stretch>
              <a:fillRect/>
            </a:stretch>
          </p:blipFill>
          <p:spPr>
            <a:xfrm>
              <a:off x="127000" y="165099"/>
              <a:ext cx="5904096" cy="877994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4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277" name="Shape 277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>
            <a:lvl1pPr marL="381000" indent="-381000">
              <a:defRPr sz="3000"/>
            </a:lvl1pPr>
          </a:lstStyle>
          <a:p>
            <a:pPr/>
            <a:r>
              <a:t>Los Teotihuacanos tiene una  organización urbana capaz de cumplir la importante función social del culto religioso </a:t>
            </a:r>
          </a:p>
        </p:txBody>
      </p:sp>
      <p:sp>
        <p:nvSpPr>
          <p:cNvPr id="278" name="Shape 278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79" name="Shape 279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80" name="Shape 280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roup 284"/>
          <p:cNvGrpSpPr/>
          <p:nvPr/>
        </p:nvGrpSpPr>
        <p:grpSpPr>
          <a:xfrm>
            <a:off x="206018" y="283628"/>
            <a:ext cx="6158097" cy="9186344"/>
            <a:chOff x="0" y="0"/>
            <a:chExt cx="6158095" cy="9186343"/>
          </a:xfrm>
        </p:grpSpPr>
        <p:pic>
          <p:nvPicPr>
            <p:cNvPr id="283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7809" t="0" r="27809" b="0"/>
            <a:stretch>
              <a:fillRect/>
            </a:stretch>
          </p:blipFill>
          <p:spPr>
            <a:xfrm>
              <a:off x="127000" y="88900"/>
              <a:ext cx="5904096" cy="88561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2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285" name="Shape 285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Los Teotihuacanos tiene una  organización urbana capaz de cumplir la importante función social del culto religioso </a:t>
            </a:r>
          </a:p>
          <a:p>
            <a:pPr marL="381000" indent="-381000">
              <a:defRPr sz="3000"/>
            </a:pPr>
            <a:r>
              <a:t>Las construcciones monumentales tienen como fin honrar a los dioses </a:t>
            </a:r>
          </a:p>
        </p:txBody>
      </p:sp>
      <p:sp>
        <p:nvSpPr>
          <p:cNvPr id="286" name="Shape 286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87" name="Shape 287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Group 292"/>
          <p:cNvGrpSpPr/>
          <p:nvPr/>
        </p:nvGrpSpPr>
        <p:grpSpPr>
          <a:xfrm>
            <a:off x="308214" y="283628"/>
            <a:ext cx="5953706" cy="8879758"/>
            <a:chOff x="0" y="0"/>
            <a:chExt cx="5953704" cy="8879757"/>
          </a:xfrm>
        </p:grpSpPr>
        <p:pic>
          <p:nvPicPr>
            <p:cNvPr id="291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5803" t="0" r="35678" b="860"/>
            <a:stretch>
              <a:fillRect/>
            </a:stretch>
          </p:blipFill>
          <p:spPr>
            <a:xfrm>
              <a:off x="127000" y="162462"/>
              <a:ext cx="5699705" cy="847599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90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953705" cy="8879758"/>
            </a:xfrm>
            <a:prstGeom prst="rect">
              <a:avLst/>
            </a:prstGeom>
            <a:effectLst/>
          </p:spPr>
        </p:pic>
      </p:grpSp>
      <p:sp>
        <p:nvSpPr>
          <p:cNvPr id="293" name="Shape 293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Los Teotihuacanos tiene una  organización urbana capaz de cumplir la importante función social del culto religioso </a:t>
            </a:r>
          </a:p>
          <a:p>
            <a:pPr marL="381000" indent="-381000">
              <a:defRPr sz="3000"/>
            </a:pPr>
            <a:r>
              <a:t>Las construcciones monumentales tienen como fin honrar a los dioses </a:t>
            </a:r>
          </a:p>
          <a:p>
            <a:pPr marL="381000" indent="-381000">
              <a:defRPr sz="3000"/>
            </a:pPr>
            <a:r>
              <a:t>En este sitio arqueológico encontramos, además, su cerámica, modelo a seguir por muchos pueblos</a:t>
            </a:r>
          </a:p>
        </p:txBody>
      </p:sp>
      <p:sp>
        <p:nvSpPr>
          <p:cNvPr id="294" name="Shape 294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 defTabSz="443991">
              <a:defRPr spc="-97" sz="4864"/>
            </a:lvl1pPr>
          </a:lstStyle>
          <a:p>
            <a:pPr/>
            <a:r>
              <a:t>Cultura Teotihuacana</a:t>
            </a:r>
          </a:p>
        </p:txBody>
      </p:sp>
      <p:sp>
        <p:nvSpPr>
          <p:cNvPr id="295" name="Shape 295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96" name="Shape 296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297" name="Shape 29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300" name="Shape 300"/>
          <p:cNvSpPr/>
          <p:nvPr>
            <p:ph type="ctrTitle"/>
          </p:nvPr>
        </p:nvSpPr>
        <p:spPr>
          <a:xfrm>
            <a:off x="355600" y="5179367"/>
            <a:ext cx="12293600" cy="2108201"/>
          </a:xfrm>
          <a:prstGeom prst="rect">
            <a:avLst/>
          </a:prstGeom>
        </p:spPr>
        <p:txBody>
          <a:bodyPr/>
          <a:lstStyle>
            <a:lvl1pPr>
              <a:defRPr spc="-117" sz="5900"/>
            </a:lvl1pPr>
          </a:lstStyle>
          <a:p>
            <a:pPr/>
            <a:r>
              <a:t>Horizontes Culturales: Mesoamérica</a:t>
            </a:r>
          </a:p>
        </p:txBody>
      </p:sp>
      <p:sp>
        <p:nvSpPr>
          <p:cNvPr id="301" name="Shape 301"/>
          <p:cNvSpPr/>
          <p:nvPr>
            <p:ph type="subTitle" sz="quarter" idx="1"/>
          </p:nvPr>
        </p:nvSpPr>
        <p:spPr>
          <a:xfrm>
            <a:off x="355600" y="7300267"/>
            <a:ext cx="12293600" cy="1354783"/>
          </a:xfrm>
          <a:prstGeom prst="rect">
            <a:avLst/>
          </a:prstGeom>
        </p:spPr>
        <p:txBody>
          <a:bodyPr anchor="ctr"/>
          <a:lstStyle>
            <a:lvl1pPr algn="ctr">
              <a:defRPr b="1" sz="5000"/>
            </a:lvl1pPr>
          </a:lstStyle>
          <a:p>
            <a:pPr/>
            <a:r>
              <a:t>Periodo Posclásico: El esplendor Azteca</a:t>
            </a:r>
          </a:p>
        </p:txBody>
      </p:sp>
      <p:grpSp>
        <p:nvGrpSpPr>
          <p:cNvPr id="304" name="Group 304"/>
          <p:cNvGrpSpPr/>
          <p:nvPr/>
        </p:nvGrpSpPr>
        <p:grpSpPr>
          <a:xfrm>
            <a:off x="1924819" y="389532"/>
            <a:ext cx="9155162" cy="5332653"/>
            <a:chOff x="0" y="0"/>
            <a:chExt cx="9155160" cy="5332652"/>
          </a:xfrm>
        </p:grpSpPr>
        <p:pic>
          <p:nvPicPr>
            <p:cNvPr id="303" name="pasted-image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8901161" cy="500245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2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155161" cy="533265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07" name="Shape 307"/>
          <p:cNvSpPr/>
          <p:nvPr>
            <p:ph type="title"/>
          </p:nvPr>
        </p:nvSpPr>
        <p:spPr>
          <a:xfrm>
            <a:off x="355600" y="425576"/>
            <a:ext cx="5816600" cy="2044701"/>
          </a:xfrm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08" name="Shape 308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Las sociedades se vieron sometidas a procesos de aculturación de los grupos conquistadores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97825" y="359828"/>
            <a:ext cx="5911549" cy="8816522"/>
          </a:xfrm>
          <a:prstGeom prst="rect">
            <a:avLst/>
          </a:prstGeom>
          <a:ln w="9525">
            <a:round/>
          </a:ln>
        </p:spPr>
      </p:pic>
      <p:sp>
        <p:nvSpPr>
          <p:cNvPr id="311" name="Shape 3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12" name="Shape 312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Las sociedades se vieron sometidas a procesos de aculturación de los grupos conquistadores </a:t>
            </a:r>
          </a:p>
          <a:p>
            <a:pPr/>
            <a:r>
              <a:t>Surgieron nuevos pueblos y ciudades con una mejor organización social, política, económica y con una planificación urbanística más sofisticada </a:t>
            </a:r>
          </a:p>
        </p:txBody>
      </p:sp>
      <p:sp>
        <p:nvSpPr>
          <p:cNvPr id="313" name="Shape 313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16" name="Shape 3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17" name="Shape 317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La pirámide social estuvo dominada por el Huey tlatoani, el supremo gobernante, ligado a sabios y sacerdotes, rodeado de caudillos militares, guerreros y grandes comerciantes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822674" y="359828"/>
            <a:ext cx="5861851" cy="8741976"/>
          </a:xfrm>
          <a:prstGeom prst="rect">
            <a:avLst/>
          </a:prstGeom>
          <a:ln w="9525">
            <a:round/>
          </a:ln>
        </p:spPr>
      </p:pic>
      <p:sp>
        <p:nvSpPr>
          <p:cNvPr id="320" name="Shape 3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21" name="Shape 321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 marL="373380" indent="-373380" defTabSz="572516">
              <a:spcBef>
                <a:spcPts val="3700"/>
              </a:spcBef>
              <a:defRPr sz="2940"/>
            </a:pPr>
            <a:r>
              <a:t>La pirámide social estuvo dominada por el Huey tlatoani, el supremo gobernante, ligado a sabios y sacerdotes, rodeado de caudillos militares, guerreros y grandes comerciantes </a:t>
            </a:r>
          </a:p>
          <a:p>
            <a:pPr marL="373380" indent="-373380" defTabSz="572516">
              <a:spcBef>
                <a:spcPts val="3700"/>
              </a:spcBef>
              <a:defRPr sz="2940"/>
            </a:pPr>
            <a:r>
              <a:t>El otro gran sector fue constituido por la gente del pueblo; desempeñaba las tareas de construcción, trabajos agrícolas, servidumbre, artesanía </a:t>
            </a:r>
          </a:p>
        </p:txBody>
      </p:sp>
      <p:sp>
        <p:nvSpPr>
          <p:cNvPr id="322" name="Shape 322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25" name="Shape 3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26" name="Shape 326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Elaboración de objetos metalúrgicos  destinados al culto religioso y la magnificencia de los grupos nobles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29" name="Shape 3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30" name="Shape 330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Elaboración de objetos metalúrgicos  destinados al culto religioso y la magnificencia de los grupos nobles </a:t>
            </a:r>
          </a:p>
          <a:p>
            <a:pPr/>
            <a:r>
              <a:t>Se elaboraron objetos de orfebrería, collares, vasijas, pendientes, orejeras, pulseras y anillos.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152" name="Shape 152"/>
          <p:cNvSpPr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algn="ctr">
              <a:defRPr b="1" spc="-117" sz="5900">
                <a:solidFill>
                  <a:srgbClr val="000000"/>
                </a:solidFill>
              </a:defRPr>
            </a:lvl1pPr>
          </a:lstStyle>
          <a:p>
            <a:pPr/>
            <a:r>
              <a:t>Propósito</a:t>
            </a:r>
          </a:p>
        </p:txBody>
      </p:sp>
      <p:sp>
        <p:nvSpPr>
          <p:cNvPr id="153" name="Shape 153"/>
          <p:cNvSpPr/>
          <p:nvPr>
            <p:ph type="subTitle" idx="1"/>
          </p:nvPr>
        </p:nvSpPr>
        <p:spPr>
          <a:xfrm>
            <a:off x="355600" y="2051864"/>
            <a:ext cx="12293600" cy="6055726"/>
          </a:xfrm>
          <a:prstGeom prst="rect">
            <a:avLst/>
          </a:prstGeom>
        </p:spPr>
        <p:txBody>
          <a:bodyPr anchor="ctr"/>
          <a:lstStyle>
            <a:lvl1pPr algn="just">
              <a:defRPr b="1" sz="5000">
                <a:solidFill>
                  <a:srgbClr val="000000"/>
                </a:solidFill>
              </a:defRPr>
            </a:lvl1pPr>
          </a:lstStyle>
          <a:p>
            <a:pPr/>
            <a:r>
              <a:t>Comprende la importancia de la Historia de México como una ciencia social en constante transformación para identificarse como un sujeto que participa en el devenir, a partir de reconstruir los acontecimientos históricos y relacionarlos con su situación presente.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88014" y="359828"/>
            <a:ext cx="5931172" cy="8845958"/>
          </a:xfrm>
          <a:prstGeom prst="rect">
            <a:avLst/>
          </a:prstGeom>
          <a:ln w="9525">
            <a:round/>
          </a:ln>
        </p:spPr>
      </p:pic>
      <p:sp>
        <p:nvSpPr>
          <p:cNvPr id="333" name="Shape 3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34" name="Shape 334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 marL="365759" indent="-365759" defTabSz="560831">
              <a:spcBef>
                <a:spcPts val="3600"/>
              </a:spcBef>
              <a:defRPr sz="2880"/>
            </a:pPr>
            <a:r>
              <a:t>Elaboración de objetos metalúrgicos  destinados al culto religioso y la magnificencia de los grupos nobles </a:t>
            </a:r>
          </a:p>
          <a:p>
            <a:pPr marL="365759" indent="-365759" defTabSz="560831">
              <a:spcBef>
                <a:spcPts val="3600"/>
              </a:spcBef>
              <a:defRPr sz="2880"/>
            </a:pPr>
            <a:r>
              <a:t>Se elaboraron objetos de orfebrería, collares, vasijas, pendientes, orejeras, pulseras y anillos. </a:t>
            </a:r>
          </a:p>
          <a:p>
            <a:pPr marL="365759" indent="-365759" defTabSz="560831">
              <a:spcBef>
                <a:spcPts val="3600"/>
              </a:spcBef>
              <a:defRPr sz="2880"/>
            </a:pPr>
            <a:r>
              <a:t>Se utilizaron piedras y metales preciosos como oro, plata, pirita, obsidiana, cuarzo, y jadeíta</a:t>
            </a:r>
          </a:p>
        </p:txBody>
      </p:sp>
      <p:sp>
        <p:nvSpPr>
          <p:cNvPr id="335" name="Shape 335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87485" y="359828"/>
            <a:ext cx="5932230" cy="8847546"/>
          </a:xfrm>
          <a:prstGeom prst="rect">
            <a:avLst/>
          </a:prstGeom>
          <a:ln w="9525">
            <a:round/>
          </a:ln>
        </p:spPr>
      </p:pic>
      <p:sp>
        <p:nvSpPr>
          <p:cNvPr id="338" name="Shape 3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39" name="Shape 339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Elaboración de códices (libros sagrados), dejaron huella de la cosmogonía, calendarios, formas de vida, historia, religión, economía, organización social y política, astronomía y aspectos de la vida cotidiana. </a:t>
            </a:r>
          </a:p>
        </p:txBody>
      </p:sp>
      <p:sp>
        <p:nvSpPr>
          <p:cNvPr id="340" name="Shape 340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43" name="Shape 3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44" name="Shape 344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Los códices fueron escritos sobre diversos soportes: pieles de jaguar y venado </a:t>
            </a:r>
          </a:p>
          <a:p>
            <a:pPr/>
            <a:r>
              <a:t>Algunos papeles de origen vegetal elaborados a base de fibras de amate y agave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94540" y="359828"/>
            <a:ext cx="5918119" cy="8826378"/>
          </a:xfrm>
          <a:prstGeom prst="rect">
            <a:avLst/>
          </a:prstGeom>
          <a:ln w="9525">
            <a:round/>
          </a:ln>
        </p:spPr>
      </p:pic>
      <p:sp>
        <p:nvSpPr>
          <p:cNvPr id="347" name="Shape 347"/>
          <p:cNvSpPr/>
          <p:nvPr>
            <p:ph type="title"/>
          </p:nvPr>
        </p:nvSpPr>
        <p:spPr>
          <a:xfrm>
            <a:off x="355600" y="457200"/>
            <a:ext cx="5816600" cy="2044700"/>
          </a:xfrm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48" name="Shape 348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Los códices fueron escritos sobre diversos soportes: pieles de jaguar y venado </a:t>
            </a:r>
          </a:p>
          <a:p>
            <a:pPr/>
            <a:r>
              <a:t>Algunos papeles de origen vegetal elaborados a base de fibras de amate y agave </a:t>
            </a:r>
          </a:p>
          <a:p>
            <a:pPr/>
            <a:r>
              <a:t>En su elaboración también se utilizaron pigmentos vegetales y tinta elaborada con cochinilla grana (chahuistle)</a:t>
            </a:r>
          </a:p>
        </p:txBody>
      </p:sp>
      <p:sp>
        <p:nvSpPr>
          <p:cNvPr id="349" name="Shape 349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52" name="Shape 3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pc="-122" sz="6144"/>
            </a:lvl1pPr>
          </a:lstStyle>
          <a:p>
            <a:pPr/>
            <a:r>
              <a:t>El esplendor Azteca</a:t>
            </a:r>
          </a:p>
        </p:txBody>
      </p:sp>
      <p:sp>
        <p:nvSpPr>
          <p:cNvPr id="353" name="Shape 353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Los códices prehispánicos son piezas documentales, de primera mano, que nos permiten conocer diversos aspectos de la vida cotidiana de los pueblos que los elaboraron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356" name="Shape 356"/>
          <p:cNvSpPr/>
          <p:nvPr>
            <p:ph type="ctrTitle"/>
          </p:nvPr>
        </p:nvSpPr>
        <p:spPr>
          <a:xfrm>
            <a:off x="355600" y="5179367"/>
            <a:ext cx="12293600" cy="2108201"/>
          </a:xfrm>
          <a:prstGeom prst="rect">
            <a:avLst/>
          </a:prstGeom>
        </p:spPr>
        <p:txBody>
          <a:bodyPr/>
          <a:lstStyle>
            <a:lvl1pPr>
              <a:defRPr spc="-117" sz="5900"/>
            </a:lvl1pPr>
          </a:lstStyle>
          <a:p>
            <a:pPr/>
            <a:r>
              <a:t>Horizontes Culturales: Mesoamérica</a:t>
            </a:r>
          </a:p>
        </p:txBody>
      </p:sp>
      <p:sp>
        <p:nvSpPr>
          <p:cNvPr id="357" name="Shape 357"/>
          <p:cNvSpPr/>
          <p:nvPr>
            <p:ph type="subTitle" sz="quarter" idx="1"/>
          </p:nvPr>
        </p:nvSpPr>
        <p:spPr>
          <a:xfrm>
            <a:off x="355600" y="7323608"/>
            <a:ext cx="12293600" cy="1354784"/>
          </a:xfrm>
          <a:prstGeom prst="rect">
            <a:avLst/>
          </a:prstGeom>
        </p:spPr>
        <p:txBody>
          <a:bodyPr/>
          <a:lstStyle>
            <a:lvl1pPr>
              <a:defRPr b="1" sz="5000"/>
            </a:lvl1pPr>
          </a:lstStyle>
          <a:p>
            <a:pPr/>
            <a:r>
              <a:t>Periodo Posclásico: La Triple Alianza</a:t>
            </a:r>
          </a:p>
        </p:txBody>
      </p:sp>
      <p:pic>
        <p:nvPicPr>
          <p:cNvPr id="358" name="pasted-imag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82633" y="593063"/>
            <a:ext cx="8239534" cy="5252703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61" name="Shape 3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62" name="Shape 362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pueblo mexica, en sus inicios, fue sometido por los tepanecas de Azcapotzalco. En el año 1325, fundó su lugar de residencia en un islote del lago de Texcoco.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87000" y="359828"/>
            <a:ext cx="5933200" cy="8849000"/>
          </a:xfrm>
          <a:prstGeom prst="rect">
            <a:avLst/>
          </a:prstGeom>
          <a:ln w="9525">
            <a:round/>
          </a:ln>
        </p:spPr>
      </p:pic>
      <p:sp>
        <p:nvSpPr>
          <p:cNvPr id="365" name="Shape 3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66" name="Shape 366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pueblo mexica, en sus inicios, fue sometido por los tepanecas de Azcapotzalco. En el año 1325, fundó su lugar de residencia en un islote del lago de Texcoco. </a:t>
            </a:r>
          </a:p>
          <a:p>
            <a:pPr/>
            <a:r>
              <a:t>Continuaron sojuzgados por los azcapotzalcas, pero les hicieron frente bajo una eficiente organización militar y una alianza con los tepanecas y los texcocanos. </a:t>
            </a:r>
          </a:p>
        </p:txBody>
      </p:sp>
      <p:sp>
        <p:nvSpPr>
          <p:cNvPr id="367" name="Shape 36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70199" y="359828"/>
            <a:ext cx="5966802" cy="8899403"/>
          </a:xfrm>
          <a:prstGeom prst="rect">
            <a:avLst/>
          </a:prstGeom>
          <a:ln w="9525">
            <a:round/>
          </a:ln>
        </p:spPr>
      </p:pic>
      <p:sp>
        <p:nvSpPr>
          <p:cNvPr id="370" name="Shape 3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71" name="Shape 371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En el año 1429 la Triple Alianza, formada por Tenochtitlan, Texcoco y Tlacopan, arremetió contra los azcapotzalcas, cuyo pueblo fue sitiado durante dos semanas </a:t>
            </a:r>
          </a:p>
        </p:txBody>
      </p:sp>
      <p:sp>
        <p:nvSpPr>
          <p:cNvPr id="372" name="Shape 372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72889" y="359828"/>
            <a:ext cx="5961422" cy="8891334"/>
          </a:xfrm>
          <a:prstGeom prst="rect">
            <a:avLst/>
          </a:prstGeom>
          <a:ln w="9525">
            <a:round/>
          </a:ln>
        </p:spPr>
      </p:pic>
      <p:sp>
        <p:nvSpPr>
          <p:cNvPr id="375" name="Shape 3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76" name="Shape 376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Los habitantes de Tenochtitlan lograron desarrollar grandes obras de ingeniería hidráulica a través de canales, puentes, contenedores, diques, y sistemas de relleno del lago </a:t>
            </a:r>
          </a:p>
        </p:txBody>
      </p:sp>
      <p:sp>
        <p:nvSpPr>
          <p:cNvPr id="377" name="Shape 37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156" name="Shape 156"/>
          <p:cNvSpPr/>
          <p:nvPr>
            <p:ph type="ctrTitle"/>
          </p:nvPr>
        </p:nvSpPr>
        <p:spPr>
          <a:xfrm>
            <a:off x="355600" y="581967"/>
            <a:ext cx="12293600" cy="1101726"/>
          </a:xfrm>
          <a:prstGeom prst="rect">
            <a:avLst/>
          </a:prstGeom>
        </p:spPr>
        <p:txBody>
          <a:bodyPr anchor="ctr"/>
          <a:lstStyle>
            <a:lvl1pPr algn="ctr">
              <a:defRPr b="1" spc="-117" sz="5900">
                <a:solidFill>
                  <a:srgbClr val="000000"/>
                </a:solidFill>
              </a:defRPr>
            </a:lvl1pPr>
          </a:lstStyle>
          <a:p>
            <a:pPr/>
            <a:r>
              <a:t>Guía de utilización</a:t>
            </a:r>
          </a:p>
        </p:txBody>
      </p:sp>
      <p:sp>
        <p:nvSpPr>
          <p:cNvPr id="157" name="Shape 157"/>
          <p:cNvSpPr/>
          <p:nvPr>
            <p:ph type="subTitle" idx="1"/>
          </p:nvPr>
        </p:nvSpPr>
        <p:spPr>
          <a:xfrm>
            <a:off x="355600" y="1967198"/>
            <a:ext cx="12293600" cy="6055725"/>
          </a:xfrm>
          <a:prstGeom prst="rect">
            <a:avLst/>
          </a:prstGeom>
        </p:spPr>
        <p:txBody>
          <a:bodyPr anchor="ctr"/>
          <a:lstStyle/>
          <a:p>
            <a:pPr algn="just" defTabSz="484886">
              <a:spcBef>
                <a:spcPts val="800"/>
              </a:spcBef>
              <a:defRPr b="1" sz="4150">
                <a:solidFill>
                  <a:srgbClr val="000000"/>
                </a:solidFill>
              </a:defRPr>
            </a:pPr>
          </a:p>
          <a:p>
            <a:pPr algn="just" defTabSz="484886">
              <a:spcBef>
                <a:spcPts val="800"/>
              </a:spcBef>
              <a:defRPr b="1" sz="4150">
                <a:solidFill>
                  <a:srgbClr val="000000"/>
                </a:solidFill>
              </a:defRPr>
            </a:pPr>
          </a:p>
          <a:p>
            <a:pPr algn="just" defTabSz="484886">
              <a:spcBef>
                <a:spcPts val="800"/>
              </a:spcBef>
              <a:defRPr b="1" sz="4150">
                <a:solidFill>
                  <a:srgbClr val="000000"/>
                </a:solidFill>
              </a:defRPr>
            </a:pPr>
            <a:r>
              <a:t>Para manejar esta presentación se requiere de conocimientos previos del manejo de computadoras, así como la lectura de diarios y revistas que se tengan al alcance, así como también, de un proyector de video y Lap Top.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80" name="Shape 3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81" name="Shape 381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poderío azteca que se consolidó como el de mayor autoridad en todo Mesoamérica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84" name="Shape 3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85" name="Shape 385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poderío azteca que se consolidó como el de mayor autoridad en todo Mesoamérica </a:t>
            </a:r>
          </a:p>
          <a:p>
            <a:pPr/>
            <a:r>
              <a:t>Mediante el sometimiento militar de la población, exigió la entrega de tributos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25352" y="359828"/>
            <a:ext cx="6056496" cy="9033944"/>
          </a:xfrm>
          <a:prstGeom prst="rect">
            <a:avLst/>
          </a:prstGeom>
          <a:ln w="9525">
            <a:round/>
          </a:ln>
        </p:spPr>
      </p:pic>
      <p:sp>
        <p:nvSpPr>
          <p:cNvPr id="388" name="Shape 3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89" name="Shape 389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 marL="365759" indent="-365759" defTabSz="560831">
              <a:spcBef>
                <a:spcPts val="3600"/>
              </a:spcBef>
              <a:defRPr sz="2880"/>
            </a:pPr>
            <a:r>
              <a:t>El poderío azteca que se consolidó como el de mayor autoridad en todo Mesoamérica </a:t>
            </a:r>
          </a:p>
          <a:p>
            <a:pPr marL="365759" indent="-365759" defTabSz="560831">
              <a:spcBef>
                <a:spcPts val="3600"/>
              </a:spcBef>
              <a:defRPr sz="2880"/>
            </a:pPr>
            <a:r>
              <a:t>Mediante el sometimiento militar de la población, exigió la entrega de tributos </a:t>
            </a:r>
          </a:p>
          <a:p>
            <a:pPr marL="365759" indent="-365759" defTabSz="560831">
              <a:spcBef>
                <a:spcPts val="3600"/>
              </a:spcBef>
              <a:defRPr sz="2880"/>
            </a:pPr>
            <a:r>
              <a:t>El pueblo azteca se convirtió en un gran señorío, lo ubica bajo un modo de producción despótico-tributario compartido con los integrantes de la Triple Alianza. </a:t>
            </a:r>
          </a:p>
        </p:txBody>
      </p:sp>
      <p:sp>
        <p:nvSpPr>
          <p:cNvPr id="390" name="Shape 390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674552" y="359828"/>
            <a:ext cx="6158096" cy="9186344"/>
          </a:xfrm>
          <a:prstGeom prst="rect">
            <a:avLst/>
          </a:prstGeom>
          <a:ln w="9525">
            <a:round/>
          </a:ln>
        </p:spPr>
      </p:pic>
      <p:sp>
        <p:nvSpPr>
          <p:cNvPr id="393" name="Shape 3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94" name="Shape 394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imperio azteca se reflejó en el gran avance astronómico, político, religioso, filosófico, militar y cosmogónico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725352" y="359828"/>
            <a:ext cx="6056496" cy="9033944"/>
          </a:xfrm>
          <a:prstGeom prst="rect">
            <a:avLst/>
          </a:prstGeom>
          <a:ln w="9525">
            <a:round/>
          </a:ln>
        </p:spPr>
      </p:pic>
      <p:sp>
        <p:nvSpPr>
          <p:cNvPr id="397" name="Shape 397"/>
          <p:cNvSpPr/>
          <p:nvPr>
            <p:ph type="title"/>
          </p:nvPr>
        </p:nvSpPr>
        <p:spPr>
          <a:xfrm>
            <a:off x="355600" y="438150"/>
            <a:ext cx="5816600" cy="2044700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Triple Alianza</a:t>
            </a:r>
          </a:p>
        </p:txBody>
      </p:sp>
      <p:sp>
        <p:nvSpPr>
          <p:cNvPr id="398" name="Shape 398"/>
          <p:cNvSpPr/>
          <p:nvPr>
            <p:ph type="body" sz="half" idx="1"/>
          </p:nvPr>
        </p:nvSpPr>
        <p:spPr>
          <a:xfrm>
            <a:off x="342900" y="2660650"/>
            <a:ext cx="5816600" cy="6746743"/>
          </a:xfrm>
          <a:prstGeom prst="rect">
            <a:avLst/>
          </a:prstGeom>
        </p:spPr>
        <p:txBody>
          <a:bodyPr/>
          <a:lstStyle/>
          <a:p>
            <a:pPr/>
            <a:r>
              <a:t>El imperio azteca se reflejó en el gran avance astronómico, político, religioso, losó co, militar y cosmogónico </a:t>
            </a:r>
          </a:p>
          <a:p>
            <a:pPr/>
            <a:r>
              <a:t>Los conquistadores llegaron a la capital mexica, se maravillaron de encontrar una ciudad de extraordinaria traza, con jardines, templos, plazas, palacios, calzadas, canales, acueductos</a:t>
            </a:r>
          </a:p>
        </p:txBody>
      </p:sp>
      <p:sp>
        <p:nvSpPr>
          <p:cNvPr id="399" name="Shape 399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578358">
              <a:spcBef>
                <a:spcPts val="1700"/>
              </a:spcBef>
              <a:defRPr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spc="-211" sz="10600">
                <a:solidFill>
                  <a:srgbClr val="000000"/>
                </a:solidFill>
              </a:defRPr>
            </a:lvl1pPr>
          </a:lstStyle>
          <a:p>
            <a:pPr/>
            <a:r>
              <a:t>Actividad</a:t>
            </a:r>
          </a:p>
        </p:txBody>
      </p:sp>
      <p:graphicFrame>
        <p:nvGraphicFramePr>
          <p:cNvPr id="402" name="Table 402"/>
          <p:cNvGraphicFramePr/>
          <p:nvPr/>
        </p:nvGraphicFramePr>
        <p:xfrm>
          <a:off x="355600" y="2984500"/>
          <a:ext cx="12293600" cy="63246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140450"/>
                <a:gridCol w="6140450"/>
              </a:tblGrid>
              <a:tr h="1262380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Horizonte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Características principales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262380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Los Mayas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3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262380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Los Teotihuacanos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3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262380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Los Aztecas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3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262380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solidFill>
                            <a:srgbClr val="6D6A67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Triple Alianza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3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type="title"/>
          </p:nvPr>
        </p:nvSpPr>
        <p:spPr>
          <a:xfrm>
            <a:off x="355600" y="438150"/>
            <a:ext cx="12293600" cy="2044700"/>
          </a:xfrm>
          <a:prstGeom prst="rect">
            <a:avLst/>
          </a:prstGeom>
        </p:spPr>
        <p:txBody>
          <a:bodyPr/>
          <a:lstStyle>
            <a:lvl1pPr algn="ctr">
              <a:defRPr spc="-211" sz="10600">
                <a:solidFill>
                  <a:srgbClr val="000000"/>
                </a:solidFill>
              </a:defRPr>
            </a:lvl1pPr>
          </a:lstStyle>
          <a:p>
            <a:pPr/>
            <a:r>
              <a:t>Bibliografía</a:t>
            </a:r>
          </a:p>
        </p:txBody>
      </p:sp>
      <p:sp>
        <p:nvSpPr>
          <p:cNvPr id="405" name="Shape 405"/>
          <p:cNvSpPr/>
          <p:nvPr>
            <p:ph type="body" idx="4294967295"/>
          </p:nvPr>
        </p:nvSpPr>
        <p:spPr>
          <a:xfrm>
            <a:off x="355600" y="3118937"/>
            <a:ext cx="12293600" cy="6055726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1000"/>
              </a:spcBef>
              <a:buClrTx/>
              <a:buSzTx/>
              <a:buFontTx/>
              <a:buNone/>
              <a:defRPr b="1" sz="3900"/>
            </a:pPr>
            <a:r>
              <a:t>1. Nateras Estrada Felix y Col. Historia de México Siglos XIX, XXI, México, UAEMEX. 2013.</a:t>
            </a:r>
          </a:p>
          <a:p>
            <a:pPr marL="0" indent="0" algn="just">
              <a:spcBef>
                <a:spcPts val="1000"/>
              </a:spcBef>
              <a:buClrTx/>
              <a:buSzTx/>
              <a:buFontTx/>
              <a:buNone/>
              <a:defRPr b="1" sz="3900"/>
            </a:pPr>
            <a:r>
              <a:t>2. Severo Sánchez Jesús Josué y Col. Historia de México (Libro de Texto), México, UAEMEX, 2016</a:t>
            </a:r>
          </a:p>
          <a:p>
            <a:pPr marL="0" indent="0" algn="just">
              <a:spcBef>
                <a:spcPts val="1000"/>
              </a:spcBef>
              <a:buClrTx/>
              <a:buSzTx/>
              <a:buFontTx/>
              <a:buNone/>
              <a:defRPr b="1" sz="3900"/>
            </a:pPr>
            <a:r>
              <a:t>3. www.googlefotos.com</a:t>
            </a:r>
          </a:p>
          <a:p>
            <a:pPr marL="0" indent="0" algn="just">
              <a:spcBef>
                <a:spcPts val="1000"/>
              </a:spcBef>
              <a:buClrTx/>
              <a:buSzTx/>
              <a:buFontTx/>
              <a:buNone/>
              <a:defRPr b="1" sz="3900"/>
            </a:pPr>
            <a:r>
              <a:t>4. www.wikipediafotos.com</a:t>
            </a:r>
          </a:p>
          <a:p>
            <a:pPr marL="0" indent="0" algn="just">
              <a:spcBef>
                <a:spcPts val="1000"/>
              </a:spcBef>
              <a:buClrTx/>
              <a:buSzTx/>
              <a:buFontTx/>
              <a:buNone/>
              <a:defRPr b="1" sz="3900"/>
            </a:pPr>
            <a:r>
              <a:t>5. www.inehrm.gob.mx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body" idx="13"/>
          </p:nvPr>
        </p:nvSpPr>
        <p:spPr>
          <a:xfrm>
            <a:off x="369422" y="8769350"/>
            <a:ext cx="12255501" cy="482600"/>
          </a:xfrm>
          <a:prstGeom prst="rect">
            <a:avLst/>
          </a:prstGeom>
        </p:spPr>
        <p:txBody>
          <a:bodyPr/>
          <a:lstStyle>
            <a:lvl1pPr>
              <a:defRPr b="1" sz="2300"/>
            </a:lvl1pPr>
          </a:lstStyle>
          <a:p>
            <a:pPr/>
            <a:r>
              <a:t>2016</a:t>
            </a:r>
          </a:p>
        </p:txBody>
      </p:sp>
      <p:sp>
        <p:nvSpPr>
          <p:cNvPr id="160" name="Shape 160"/>
          <p:cNvSpPr/>
          <p:nvPr>
            <p:ph type="ctrTitle"/>
          </p:nvPr>
        </p:nvSpPr>
        <p:spPr>
          <a:xfrm>
            <a:off x="355600" y="301297"/>
            <a:ext cx="12293600" cy="1146077"/>
          </a:xfrm>
          <a:prstGeom prst="rect">
            <a:avLst/>
          </a:prstGeom>
        </p:spPr>
        <p:txBody>
          <a:bodyPr anchor="ctr"/>
          <a:lstStyle>
            <a:lvl1pPr algn="ctr" defTabSz="432308">
              <a:defRPr b="1" spc="-127" sz="6364">
                <a:solidFill>
                  <a:srgbClr val="000000"/>
                </a:solidFill>
              </a:defRPr>
            </a:lvl1pPr>
          </a:lstStyle>
          <a:p>
            <a:pPr/>
            <a:r>
              <a:t>Indice</a:t>
            </a:r>
          </a:p>
        </p:txBody>
      </p:sp>
      <p:sp>
        <p:nvSpPr>
          <p:cNvPr id="161" name="Shape 161"/>
          <p:cNvSpPr/>
          <p:nvPr>
            <p:ph type="subTitle" idx="1"/>
          </p:nvPr>
        </p:nvSpPr>
        <p:spPr>
          <a:xfrm>
            <a:off x="355600" y="1314322"/>
            <a:ext cx="12293600" cy="7124956"/>
          </a:xfrm>
          <a:prstGeom prst="rect">
            <a:avLst/>
          </a:prstGeom>
        </p:spPr>
        <p:txBody>
          <a:bodyPr/>
          <a:lstStyle/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1. Competencias Genéricas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2. Competencias Disciplinares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3. Cultura Maya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4. Cultura Teotihuacana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5. El Esplendor Azteca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6. La Triple Alianza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7. Actividad</a:t>
            </a:r>
          </a:p>
          <a:p>
            <a:pPr defTabSz="537463">
              <a:spcBef>
                <a:spcPts val="900"/>
              </a:spcBef>
              <a:defRPr b="1" sz="4600">
                <a:solidFill>
                  <a:srgbClr val="000000"/>
                </a:solidFill>
              </a:defRPr>
            </a:pPr>
            <a:r>
              <a:t>8. Bibliografía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title" idx="4294967295"/>
          </p:nvPr>
        </p:nvSpPr>
        <p:spPr>
          <a:xfrm>
            <a:off x="1270000" y="221357"/>
            <a:ext cx="10464800" cy="1021557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>
            <a:lvl1pPr algn="ctr" defTabSz="457200">
              <a:defRPr b="1" spc="0">
                <a:solidFill>
                  <a:srgbClr val="000000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Competencias Genéricas</a:t>
            </a:r>
          </a:p>
        </p:txBody>
      </p:sp>
      <p:sp>
        <p:nvSpPr>
          <p:cNvPr id="164" name="Shape 164"/>
          <p:cNvSpPr/>
          <p:nvPr>
            <p:ph type="body" idx="4294967295"/>
          </p:nvPr>
        </p:nvSpPr>
        <p:spPr>
          <a:xfrm>
            <a:off x="565298" y="1395015"/>
            <a:ext cx="11874204" cy="7997727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/>
          <a:p>
            <a:pPr marL="664649" indent="-376783" algn="just" defTabSz="457200">
              <a:spcBef>
                <a:spcPts val="3300"/>
              </a:spcBef>
              <a:buClrTx/>
              <a:buSzPct val="125000"/>
              <a:buFontTx/>
              <a:buChar char="•"/>
              <a:defRPr b="1" sz="4300"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6. Sustenta una postura personal sobre temas de interés y relevancia general, considerando otros puntos de vista de manera crítica y reflexiva. </a:t>
            </a:r>
          </a:p>
          <a:p>
            <a:pPr marL="664650" indent="-376783" algn="just" defTabSz="457200">
              <a:spcBef>
                <a:spcPts val="3300"/>
              </a:spcBef>
              <a:buClrTx/>
              <a:buSzPct val="125000"/>
              <a:buFontTx/>
              <a:buChar char="•"/>
              <a:defRPr b="1" sz="4300"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6.1 Elige las fuentes información más relevantes para un propósito específico y discrimina entre ellas de acuerdo a su relevancia y confiabilidad. </a:t>
            </a:r>
          </a:p>
          <a:p>
            <a:pPr marL="664649" indent="-376783" algn="just" defTabSz="457200">
              <a:spcBef>
                <a:spcPts val="3300"/>
              </a:spcBef>
              <a:buClrTx/>
              <a:buSzPct val="125000"/>
              <a:buFontTx/>
              <a:buChar char="•"/>
              <a:defRPr b="1" sz="4300"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6.4 Estructura ideas y argumentos de manera clara, coherente y sintética.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 idx="4294967295"/>
          </p:nvPr>
        </p:nvSpPr>
        <p:spPr>
          <a:xfrm>
            <a:off x="1270000" y="221357"/>
            <a:ext cx="10464800" cy="1021557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>
            <a:lvl1pPr algn="just" defTabSz="457200">
              <a:defRPr b="1" spc="0">
                <a:solidFill>
                  <a:srgbClr val="000000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Competencia Disciplinar</a:t>
            </a:r>
          </a:p>
        </p:txBody>
      </p:sp>
      <p:sp>
        <p:nvSpPr>
          <p:cNvPr id="167" name="Shape 167"/>
          <p:cNvSpPr/>
          <p:nvPr>
            <p:ph type="body" idx="4294967295"/>
          </p:nvPr>
        </p:nvSpPr>
        <p:spPr>
          <a:xfrm>
            <a:off x="565298" y="1395015"/>
            <a:ext cx="11874204" cy="7997727"/>
          </a:xfrm>
          <a:prstGeom prst="rect">
            <a:avLst/>
          </a:prstGeom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>
            <a:noAutofit/>
          </a:bodyPr>
          <a:lstStyle/>
          <a:p>
            <a:pPr marL="664649" indent="-376783" algn="just" defTabSz="457200">
              <a:spcBef>
                <a:spcPts val="3300"/>
              </a:spcBef>
              <a:buClrTx/>
              <a:buSzPct val="125000"/>
              <a:buFontTx/>
              <a:buChar char="•"/>
              <a:defRPr b="1" sz="6000"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	1.</a:t>
            </a:r>
            <a:r>
              <a:rPr sz="5200"/>
              <a:t>Identifica el conocimiento social y humanista como una construcción en constante transformación. </a:t>
            </a:r>
            <a:endParaRPr sz="5200"/>
          </a:p>
          <a:p>
            <a:pPr marL="664649" indent="-376783" algn="just" defTabSz="457200">
              <a:spcBef>
                <a:spcPts val="3300"/>
              </a:spcBef>
              <a:buClrTx/>
              <a:buSzPct val="125000"/>
              <a:buFontTx/>
              <a:buChar char="•"/>
              <a:defRPr b="1" sz="5200"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2. Sitúa hechos históricos fundamentales que han tenido lugar en distintas épocas en México y el mundo con relación al presente.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2016</a:t>
            </a:r>
          </a:p>
        </p:txBody>
      </p:sp>
      <p:sp>
        <p:nvSpPr>
          <p:cNvPr id="170" name="Shape 170"/>
          <p:cNvSpPr/>
          <p:nvPr>
            <p:ph type="ctrTitle"/>
          </p:nvPr>
        </p:nvSpPr>
        <p:spPr>
          <a:xfrm>
            <a:off x="355600" y="5395267"/>
            <a:ext cx="12293600" cy="2108201"/>
          </a:xfrm>
          <a:prstGeom prst="rect">
            <a:avLst/>
          </a:prstGeom>
        </p:spPr>
        <p:txBody>
          <a:bodyPr/>
          <a:lstStyle>
            <a:lvl1pPr>
              <a:defRPr spc="-117" sz="5900"/>
            </a:lvl1pPr>
          </a:lstStyle>
          <a:p>
            <a:pPr/>
            <a:r>
              <a:t>Horizontes Culturales: Mesoamérica</a:t>
            </a:r>
          </a:p>
        </p:txBody>
      </p:sp>
      <p:sp>
        <p:nvSpPr>
          <p:cNvPr id="171" name="Shape 171"/>
          <p:cNvSpPr/>
          <p:nvPr>
            <p:ph type="subTitle" sz="quarter" idx="1"/>
          </p:nvPr>
        </p:nvSpPr>
        <p:spPr>
          <a:xfrm>
            <a:off x="355600" y="7577608"/>
            <a:ext cx="12293600" cy="1354784"/>
          </a:xfrm>
          <a:prstGeom prst="rect">
            <a:avLst/>
          </a:prstGeom>
        </p:spPr>
        <p:txBody>
          <a:bodyPr/>
          <a:lstStyle>
            <a:lvl1pPr algn="ctr">
              <a:defRPr b="1" sz="5000"/>
            </a:lvl1pPr>
          </a:lstStyle>
          <a:p>
            <a:pPr/>
            <a:r>
              <a:t>Periodo Clásico: Cultura Maya</a:t>
            </a:r>
          </a:p>
        </p:txBody>
      </p:sp>
      <p:grpSp>
        <p:nvGrpSpPr>
          <p:cNvPr id="174" name="Group 174"/>
          <p:cNvGrpSpPr/>
          <p:nvPr/>
        </p:nvGrpSpPr>
        <p:grpSpPr>
          <a:xfrm>
            <a:off x="32146" y="2074159"/>
            <a:ext cx="6176319" cy="3291360"/>
            <a:chOff x="0" y="0"/>
            <a:chExt cx="6176317" cy="3291358"/>
          </a:xfrm>
        </p:grpSpPr>
        <p:pic>
          <p:nvPicPr>
            <p:cNvPr id="173" name="pasted-image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5922318" cy="29611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2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76318" cy="3291359"/>
            </a:xfrm>
            <a:prstGeom prst="rect">
              <a:avLst/>
            </a:prstGeom>
            <a:effectLst/>
          </p:spPr>
        </p:pic>
      </p:grpSp>
      <p:grpSp>
        <p:nvGrpSpPr>
          <p:cNvPr id="177" name="Group 177"/>
          <p:cNvGrpSpPr/>
          <p:nvPr/>
        </p:nvGrpSpPr>
        <p:grpSpPr>
          <a:xfrm>
            <a:off x="5921973" y="2074159"/>
            <a:ext cx="7083173" cy="3291360"/>
            <a:chOff x="0" y="0"/>
            <a:chExt cx="7083172" cy="3291358"/>
          </a:xfrm>
        </p:grpSpPr>
        <p:pic>
          <p:nvPicPr>
            <p:cNvPr id="176" name="pasted-image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0" y="88900"/>
              <a:ext cx="6829173" cy="296115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5" name="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7083173" cy="329135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1"/>
          <p:cNvGrpSpPr/>
          <p:nvPr/>
        </p:nvGrpSpPr>
        <p:grpSpPr>
          <a:xfrm>
            <a:off x="206019" y="283628"/>
            <a:ext cx="6158096" cy="9186344"/>
            <a:chOff x="0" y="0"/>
            <a:chExt cx="6158095" cy="9186343"/>
          </a:xfrm>
        </p:grpSpPr>
        <p:pic>
          <p:nvPicPr>
            <p:cNvPr id="180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5000" t="0" r="25000" b="0"/>
            <a:stretch>
              <a:fillRect/>
            </a:stretch>
          </p:blipFill>
          <p:spPr>
            <a:xfrm>
              <a:off x="127000" y="88900"/>
              <a:ext cx="5904096" cy="88561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9" name="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158096" cy="9186344"/>
            </a:xfrm>
            <a:prstGeom prst="rect">
              <a:avLst/>
            </a:prstGeom>
            <a:effectLst/>
          </p:spPr>
        </p:pic>
      </p:grpSp>
      <p:sp>
        <p:nvSpPr>
          <p:cNvPr id="182" name="Shape 182"/>
          <p:cNvSpPr/>
          <p:nvPr>
            <p:ph type="body" sz="half" idx="4294967295"/>
          </p:nvPr>
        </p:nvSpPr>
        <p:spPr>
          <a:xfrm>
            <a:off x="6811433" y="1841103"/>
            <a:ext cx="5816601" cy="7644475"/>
          </a:xfrm>
          <a:prstGeom prst="rect">
            <a:avLst/>
          </a:prstGeom>
        </p:spPr>
        <p:txBody>
          <a:bodyPr/>
          <a:lstStyle/>
          <a:p>
            <a:pPr marL="381000" indent="-381000">
              <a:defRPr sz="3000"/>
            </a:pPr>
            <a:r>
              <a:t>Este periodo se caracteriza por el desarrollo cultural más avanzado</a:t>
            </a:r>
          </a:p>
          <a:p>
            <a:pPr marL="381000" indent="-381000">
              <a:defRPr sz="3000"/>
            </a:pPr>
            <a:r>
              <a:t>Las aldeas se constituyen en ciudades más organizadas política y socialmente hablando </a:t>
            </a:r>
          </a:p>
        </p:txBody>
      </p:sp>
      <p:sp>
        <p:nvSpPr>
          <p:cNvPr id="183" name="Shape 183"/>
          <p:cNvSpPr/>
          <p:nvPr>
            <p:ph type="title" idx="4294967295"/>
          </p:nvPr>
        </p:nvSpPr>
        <p:spPr>
          <a:xfrm>
            <a:off x="6811433" y="249766"/>
            <a:ext cx="5816601" cy="1371998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Cultura Maya</a:t>
            </a:r>
          </a:p>
        </p:txBody>
      </p:sp>
      <p:sp>
        <p:nvSpPr>
          <p:cNvPr id="184" name="Shape 184"/>
          <p:cNvSpPr/>
          <p:nvPr/>
        </p:nvSpPr>
        <p:spPr>
          <a:xfrm>
            <a:off x="6968066" y="16552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6968066" y="1731433"/>
            <a:ext cx="5503335" cy="1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Editorial">
  <a:themeElements>
    <a:clrScheme name="Editorial">
      <a:dk1>
        <a:srgbClr val="324863"/>
      </a:dk1>
      <a:lt1>
        <a:srgbClr val="634D31"/>
      </a:lt1>
      <a:dk2>
        <a:srgbClr val="615F5C"/>
      </a:dk2>
      <a:lt2>
        <a:srgbClr val="D6D3CB"/>
      </a:lt2>
      <a:accent1>
        <a:srgbClr val="4D76A4"/>
      </a:accent1>
      <a:accent2>
        <a:srgbClr val="729460"/>
      </a:accent2>
      <a:accent3>
        <a:srgbClr val="D6AD40"/>
      </a:accent3>
      <a:accent4>
        <a:srgbClr val="DC7D39"/>
      </a:accent4>
      <a:accent5>
        <a:srgbClr val="C36061"/>
      </a:accent5>
      <a:accent6>
        <a:srgbClr val="7E649B"/>
      </a:accent6>
      <a:hlink>
        <a:srgbClr val="0000FF"/>
      </a:hlink>
      <a:folHlink>
        <a:srgbClr val="FF00FF"/>
      </a:folHlink>
    </a:clrScheme>
    <a:fontScheme name="Editorial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Edito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>
              <a:hueOff val="109193"/>
              <a:satOff val="-4874"/>
              <a:lumOff val="129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Editorial">
  <a:themeElements>
    <a:clrScheme name="Editorial">
      <a:dk1>
        <a:srgbClr val="000000"/>
      </a:dk1>
      <a:lt1>
        <a:srgbClr val="FFFFFF"/>
      </a:lt1>
      <a:dk2>
        <a:srgbClr val="615F5C"/>
      </a:dk2>
      <a:lt2>
        <a:srgbClr val="D6D3CB"/>
      </a:lt2>
      <a:accent1>
        <a:srgbClr val="4D76A4"/>
      </a:accent1>
      <a:accent2>
        <a:srgbClr val="729460"/>
      </a:accent2>
      <a:accent3>
        <a:srgbClr val="D6AD40"/>
      </a:accent3>
      <a:accent4>
        <a:srgbClr val="DC7D39"/>
      </a:accent4>
      <a:accent5>
        <a:srgbClr val="C36061"/>
      </a:accent5>
      <a:accent6>
        <a:srgbClr val="7E649B"/>
      </a:accent6>
      <a:hlink>
        <a:srgbClr val="0000FF"/>
      </a:hlink>
      <a:folHlink>
        <a:srgbClr val="FF00FF"/>
      </a:folHlink>
    </a:clrScheme>
    <a:fontScheme name="Editorial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Edito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>
              <a:hueOff val="109193"/>
              <a:satOff val="-4874"/>
              <a:lumOff val="129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