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handoutMasterIdLst>
    <p:handoutMasterId r:id="rId37"/>
  </p:handoutMasterIdLst>
  <p:sldIdLst>
    <p:sldId id="331" r:id="rId2"/>
    <p:sldId id="305" r:id="rId3"/>
    <p:sldId id="306" r:id="rId4"/>
    <p:sldId id="307" r:id="rId5"/>
    <p:sldId id="308" r:id="rId6"/>
    <p:sldId id="326" r:id="rId7"/>
    <p:sldId id="328" r:id="rId8"/>
    <p:sldId id="329" r:id="rId9"/>
    <p:sldId id="332" r:id="rId10"/>
    <p:sldId id="333" r:id="rId11"/>
    <p:sldId id="358" r:id="rId12"/>
    <p:sldId id="334" r:id="rId13"/>
    <p:sldId id="335" r:id="rId14"/>
    <p:sldId id="336" r:id="rId15"/>
    <p:sldId id="337" r:id="rId16"/>
    <p:sldId id="338" r:id="rId17"/>
    <p:sldId id="339" r:id="rId18"/>
    <p:sldId id="340" r:id="rId19"/>
    <p:sldId id="341" r:id="rId20"/>
    <p:sldId id="342" r:id="rId21"/>
    <p:sldId id="343" r:id="rId22"/>
    <p:sldId id="344" r:id="rId23"/>
    <p:sldId id="345" r:id="rId24"/>
    <p:sldId id="346" r:id="rId25"/>
    <p:sldId id="347" r:id="rId26"/>
    <p:sldId id="348" r:id="rId27"/>
    <p:sldId id="349" r:id="rId28"/>
    <p:sldId id="350" r:id="rId29"/>
    <p:sldId id="351" r:id="rId30"/>
    <p:sldId id="352" r:id="rId31"/>
    <p:sldId id="353" r:id="rId32"/>
    <p:sldId id="354" r:id="rId33"/>
    <p:sldId id="355" r:id="rId34"/>
    <p:sldId id="304" r:id="rId35"/>
  </p:sldIdLst>
  <p:sldSz cx="9144000" cy="6858000" type="screen4x3"/>
  <p:notesSz cx="6954838"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7091" autoAdjust="0"/>
    <p:restoredTop sz="94660"/>
  </p:normalViewPr>
  <p:slideViewPr>
    <p:cSldViewPr snapToGrid="0">
      <p:cViewPr varScale="1">
        <p:scale>
          <a:sx n="86" d="100"/>
          <a:sy n="86" d="100"/>
        </p:scale>
        <p:origin x="876" y="66"/>
      </p:cViewPr>
      <p:guideLst>
        <p:guide orient="horz" pos="2160"/>
        <p:guide pos="2880"/>
      </p:guideLst>
    </p:cSldViewPr>
  </p:slideViewPr>
  <p:notesTextViewPr>
    <p:cViewPr>
      <p:scale>
        <a:sx n="1" d="1"/>
        <a:sy n="1" d="1"/>
      </p:scale>
      <p:origin x="0" y="0"/>
    </p:cViewPr>
  </p:notesTextViewPr>
  <p:sorterViewPr>
    <p:cViewPr>
      <p:scale>
        <a:sx n="89" d="100"/>
        <a:sy n="89" d="100"/>
      </p:scale>
      <p:origin x="0" y="-60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940175" y="0"/>
            <a:ext cx="3013075" cy="466725"/>
          </a:xfrm>
          <a:prstGeom prst="rect">
            <a:avLst/>
          </a:prstGeom>
        </p:spPr>
        <p:txBody>
          <a:bodyPr vert="horz" lIns="91440" tIns="45720" rIns="91440" bIns="45720" rtlCol="0"/>
          <a:lstStyle>
            <a:lvl1pPr algn="r">
              <a:defRPr sz="1200"/>
            </a:lvl1pPr>
          </a:lstStyle>
          <a:p>
            <a:fld id="{F3E68C44-3D29-4EAF-A3E7-9F7E380A92CD}" type="datetimeFigureOut">
              <a:rPr lang="es-MX" smtClean="0"/>
              <a:t>12/10/2016</a:t>
            </a:fld>
            <a:endParaRPr lang="es-MX"/>
          </a:p>
        </p:txBody>
      </p:sp>
      <p:sp>
        <p:nvSpPr>
          <p:cNvPr id="4" name="Marcador de pie de página 3"/>
          <p:cNvSpPr>
            <a:spLocks noGrp="1"/>
          </p:cNvSpPr>
          <p:nvPr>
            <p:ph type="ftr" sz="quarter" idx="2"/>
          </p:nvPr>
        </p:nvSpPr>
        <p:spPr>
          <a:xfrm>
            <a:off x="0" y="8842375"/>
            <a:ext cx="3013075" cy="466725"/>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40175" y="8842375"/>
            <a:ext cx="3013075" cy="466725"/>
          </a:xfrm>
          <a:prstGeom prst="rect">
            <a:avLst/>
          </a:prstGeom>
        </p:spPr>
        <p:txBody>
          <a:bodyPr vert="horz" lIns="91440" tIns="45720" rIns="91440" bIns="45720" rtlCol="0" anchor="b"/>
          <a:lstStyle>
            <a:lvl1pPr algn="r">
              <a:defRPr sz="1200"/>
            </a:lvl1pPr>
          </a:lstStyle>
          <a:p>
            <a:fld id="{DAF55CAB-149F-4440-B810-C2D6661EA4B6}" type="slidenum">
              <a:rPr lang="es-MX" smtClean="0"/>
              <a:t>‹Nº›</a:t>
            </a:fld>
            <a:endParaRPr lang="es-MX"/>
          </a:p>
        </p:txBody>
      </p:sp>
    </p:spTree>
    <p:extLst>
      <p:ext uri="{BB962C8B-B14F-4D97-AF65-F5344CB8AC3E}">
        <p14:creationId xmlns:p14="http://schemas.microsoft.com/office/powerpoint/2010/main" val="4107828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0E86B415-338F-4895-AA93-FC5409EA2D7D}" type="datetimeFigureOut">
              <a:rPr lang="es-MX" smtClean="0"/>
              <a:t>12/10/2016</a:t>
            </a:fld>
            <a:endParaRPr lang="es-MX"/>
          </a:p>
        </p:txBody>
      </p:sp>
      <p:sp>
        <p:nvSpPr>
          <p:cNvPr id="4" name="Marcador de imagen de diapositiva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8FCFFEB7-7483-4DB6-A95B-FE8E2E291FB8}" type="slidenum">
              <a:rPr lang="es-MX" smtClean="0"/>
              <a:t>‹Nº›</a:t>
            </a:fld>
            <a:endParaRPr lang="es-MX"/>
          </a:p>
        </p:txBody>
      </p:sp>
    </p:spTree>
    <p:extLst>
      <p:ext uri="{BB962C8B-B14F-4D97-AF65-F5344CB8AC3E}">
        <p14:creationId xmlns:p14="http://schemas.microsoft.com/office/powerpoint/2010/main" val="2376329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8FCFFEB7-7483-4DB6-A95B-FE8E2E291FB8}" type="slidenum">
              <a:rPr lang="es-MX" smtClean="0"/>
              <a:t>1</a:t>
            </a:fld>
            <a:endParaRPr lang="es-MX"/>
          </a:p>
        </p:txBody>
      </p:sp>
    </p:spTree>
    <p:extLst>
      <p:ext uri="{BB962C8B-B14F-4D97-AF65-F5344CB8AC3E}">
        <p14:creationId xmlns:p14="http://schemas.microsoft.com/office/powerpoint/2010/main" val="3153467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A1ED082-4C7A-4305-B989-B21F3C97D1EB}" type="datetime1">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A1FF0ED-E5C1-40CE-9743-8AE7B1B7E336}" type="datetime1">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380B0EA-F7A8-43A5-83C5-ACB0920BB049}" type="datetime1">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979DD51-1D8F-4EBD-9006-CC368F24D283}" type="datetime1">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1FBE25-11FA-48F8-8164-2692BEEEAB42}" type="datetime1">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02461F4-BFE2-4260-9D82-1F8E3568D8C5}" type="slidenum">
              <a:rPr lang="es-MX" smtClean="0"/>
              <a:pPr/>
              <a:t>‹Nº›</a:t>
            </a:fld>
            <a:endParaRPr lang="es-MX"/>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65CD6415-7F03-491C-A9B3-B7E0956EBAE6}" type="datetime1">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EE427A8E-239F-404C-9408-FC10396BEC85}" type="datetime1">
              <a:rPr lang="es-MX" smtClean="0"/>
              <a:t>12/10/2016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02461F4-BFE2-4260-9D82-1F8E3568D8C5}" type="slidenum">
              <a:rPr lang="es-MX" smtClean="0"/>
              <a:pPr/>
              <a:t>‹Nº›</a:t>
            </a:fld>
            <a:endParaRPr lang="es-MX"/>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FC01609-F91D-4847-99DE-FD395EE51427}" type="datetime1">
              <a:rPr lang="es-MX" smtClean="0"/>
              <a:t>12/10/2016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D240F5-FE8D-4177-91D5-72AB578CCA0C}" type="datetime1">
              <a:rPr lang="es-MX" smtClean="0"/>
              <a:t>12/10/2016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5628EA-BD56-4689-ABBC-3F3508F853F6}" type="datetime1">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02461F4-BFE2-4260-9D82-1F8E3568D8C5}" type="slidenum">
              <a:rPr lang="es-MX" smtClean="0"/>
              <a:pPr/>
              <a:t>‹Nº›</a:t>
            </a:fld>
            <a:endParaRPr lang="es-MX"/>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DC7869B-2A80-453E-AB27-DE225702BBAF}" type="datetime1">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02461F4-BFE2-4260-9D82-1F8E3568D8C5}"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78EA6A0D-3CC6-43A2-B7D1-B90DEB0C6ABE}" type="datetime1">
              <a:rPr lang="es-MX" smtClean="0"/>
              <a:t>12/10/2016</a:t>
            </a:fld>
            <a:endParaRPr lang="es-MX"/>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s-MX"/>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002461F4-BFE2-4260-9D82-1F8E3568D8C5}" type="slidenum">
              <a:rPr lang="es-MX" smtClean="0"/>
              <a:pPr/>
              <a:t>‹Nº›</a:t>
            </a:fld>
            <a:endParaRPr lang="es-MX"/>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63600" y="434879"/>
            <a:ext cx="7543800" cy="1524000"/>
          </a:xfrm>
        </p:spPr>
        <p:txBody>
          <a:bodyPr>
            <a:normAutofit/>
          </a:bodyPr>
          <a:lstStyle/>
          <a:p>
            <a:r>
              <a:rPr lang="es-MX" dirty="0" smtClean="0"/>
              <a:t>CARBOHIDRATOS</a:t>
            </a:r>
            <a:endParaRPr lang="es-MX" dirty="0"/>
          </a:p>
        </p:txBody>
      </p:sp>
      <p:sp>
        <p:nvSpPr>
          <p:cNvPr id="3" name="2 Subtítulo"/>
          <p:cNvSpPr>
            <a:spLocks noGrp="1"/>
          </p:cNvSpPr>
          <p:nvPr>
            <p:ph type="subTitle" idx="1"/>
          </p:nvPr>
        </p:nvSpPr>
        <p:spPr>
          <a:xfrm>
            <a:off x="1206500" y="1849232"/>
            <a:ext cx="6858000" cy="990600"/>
          </a:xfrm>
        </p:spPr>
        <p:txBody>
          <a:bodyPr/>
          <a:lstStyle/>
          <a:p>
            <a:pPr algn="ctr"/>
            <a:r>
              <a:rPr lang="es-MX" dirty="0" smtClean="0"/>
              <a:t>PROPIEDADES FUNCIONALES</a:t>
            </a:r>
            <a:endParaRPr lang="es-MX" dirty="0"/>
          </a:p>
        </p:txBody>
      </p:sp>
      <p:sp>
        <p:nvSpPr>
          <p:cNvPr id="4" name="AutoShape 4" descr="data:image/jpeg;base64,/9j/4AAQSkZJRgABAQAAAQABAAD/2wBDAAkGBwgHBgkIBwgKCgkLDRYPDQwMDRsUFRAWIB0iIiAdHx8kKDQsJCYxJx8fLT0tMTU3Ojo6Iys/RD84QzQ5Ojf/2wBDAQoKCg0MDRoPDxo3JR8lNzc3Nzc3Nzc3Nzc3Nzc3Nzc3Nzc3Nzc3Nzc3Nzc3Nzc3Nzc3Nzc3Nzc3Nzc3Nzc3Nzf/wAARCACRALMDASIAAhEBAxEB/8QAGwABAAIDAQEAAAAAAAAAAAAAAAQFAQMGAgf/xABCEAABBAECBAQCBgYIBgMAAAABAAIDBBEFEiExQVEGE2FxIoEHFBUyQpEjUmJygrEWM0RUkqGiwSQ0Q1OT4cPR0v/EABoBAQADAQEBAAAAAAAAAAAAAAACAwQBBQb/xAAoEQACAgEDAwMEAwAAAAAAAAAAAQIDEQQhMQUSQSIyYRMUUYFxodH/2gAMAwEAAhEDEQA/APsiIiuPLCIiAIiIAiIgCIiAIiIAiIgCIiAIiIAiIgCIiAIiIAiIgCIiAIiIAiIgCIiAIsdFHtX6tMgWrEcbnfdaT8TvYcz8kO4ZIRV7dUbJkw07r2jq6Ly8+28hb6l6G098bd7Jo8b4pWlr2g8jg9Dg4I4HB7Jk64slIsZzyWUIhERAEREAREQBERAEREAREQBEWEBlFrklZEwvke1jBzc44A+agfbdKXhTMtxx5fVoy9p/j+7+ZQ6ot8FkVEnvRxy+RGHTWMA+VHjIHdx5NHv8sqHDen1Jm6ux9aD8Ujy0udjozBIx+1+XcQhVsatVEelXJ9NrZLorEDWukmOD8R3g/Ce/3ncDkDmLY1Z5PeuauzTYYpNSsmL6zK2CvWrE75ZHHAaHcz7jGFc1NJhrlzooo4nO++8DL3/vO5n5lcjpv0ayN1r7Z1rXrup3Y2kVnSYaK7v1mjkCOg5dwV11TVWfZNe1bOJJGgFsYJ3SciGjmeIKg5Pwao1xRSeLI/FZifH4Vq0GuA4z3Jvid6MYBj5uI9ly3gHxNrepx6lV8QRn7e0R/wCkZsDHzQH77SBwJGMgjh93ocnvxrE0X6S7RMNYua0uEge6PPDLwBgDOOIJx14Zxtm0OlLr0Gttj8u9DE6EyM4ebGfwu7gEAjsotvySwmsG6NwewPaQ5rhlpB5he1A0wiIWKf8AdJTG0fsEBzPlhwHyKnq1PJ58o4eAiIhEIsKNf1Crp8Hn3JhGzkOBJcezWji4+gBKDBKRVuma3S1R7mVvrDJG5OyzVkgc4DqA9oJHEcRyyM81YhDrTXJlERDgREQBFhZQGFUi1e1CQs0+LyK4JBsSty52Dj4Gdv2nY5cAQrYqsoVodU0y1RmMzIzNLGTDK6J42ynGHNII5Dl/uuN4LqYpy3NUlPSaMsbtWtxSWicsNuQPeT+y08By/CAF7dZh1PMVQSfVGEtmkc0tLzyLBkA47n5DjnFdo8EVTR6dXTYY61qzFmeaNgDhjg95PVxOcZ6nPQq6qS0ac0NQvayQtxDAOLiBzIA44HcrnyzRF52SNOqVPNqw0nbmtuSiA7OBDNpc7iOXwtI9MrjfpI8War9H1/S5aMZu6dZDhOyyORbjAa4AbTjPPI9F9A1ZsjH07UUT5RXmLpGMGXbXMc0kDrgkHHbK1/aItxkVqFiZ+eAnhdE0HuS8cvYE+ig22WpJESh4rpal4bbrFNso8xg215GFsoeRlrCPXIOeWDuzjitehafP5NeW63FhsQYDjhE3qB6uIyfXA5ALxqWjtlAl1HyrFi5LDXkbs/Rsh3fExo6gjcCTxO48hwHrxLprNO8Napa0KuYL0NWWSD6vkEyBh2/CODjnoQcongNZL99aJ9d8D2gxyNLXNI5gjC06PI6bTYHSOJe1uxxPVzTtJ/ML5V9GX0r6lrlp2na3QfYcxm83KcfBjQOJkbn/ADb+S+oeH3sk0xkkT2vikklkje05DmukcQQexBC4dI1lnk+Iw4B221U445B0buHzIkPyap3RQPEk0VezpU8j8OZaLdo4ktdG9pwBxOCQVJr2IrNdk8EgkikG5j28iO6sjwYr44lk2p0VbPfsSTug06BkxjdtlllkLGNP6owCXO48uQ6lZ8jWZXndZrxROHKOuS9vs5zsf6VLJBVSZttXfKkEEDDNZcARGDjaDyc4/hHA+pwcArdT0wh/n23iWwRgvAxtHZvYfz6rfQow0o9sbfiJ3PcTkuPck8Sf/pQ9U8Rafp0hgLpbVvhirUjMsvzA+6PVxA9VByNUKlDdmvxKI6dKvcjaRJBbgDSOofI2NwPph5/IdlP9FVEW9abWkvVXUoIpWTtruka6Rzm8W78ZAwcHAJzjn3tV2OfJRfJN7GURFIoCIiAwqmPULdp730qsP1dri1sk8haZcHBLQGn4c8ATz54xgmwt2I6teSxO7bHG0ucQCSMenX2VEytrT7IsaXVrVYJDulr2Z3Hd67WtIY7jxwSO+SmS2qHcbGalqlm86p5dfT5R/ViZjphOOpa4FreHbiR1AWzQLEsOratWvOgbIx7bGI3cAxzAMkHBHxRvOOPPmpxjuahC2tZgdR2EOldG8P3DoI3gDHqcAjpzyNWqaZSqVGtqVo45J3NrZAOSxzgX57nAccnjn3Kh3Z2NSrUd0RdCqvhqyTTOc+S1K+Ub2hro43Oc6OPh+q12Pcnura1pbJqwdAGRW2uEsc23JDwMDPcY+EjsSsRDfI0DqVadOClZthHYfkhaXqEOoQeZFkOaS2Rh5tcD68x2PIjBCm81y0M7Rq82kw244dYqtM8Ubhhs9ZziWgjsDlpI4tIzyODf1brZSI5W+TYxl0LiCR6juPUfz4KosPOrQPmpEwjdNE9ssbf1nNcHBvzxj5rbWsRWoGSwuDmPHD07g9jngfVb+YVfNpeZ3zVLU9R8hzJ5W0tee5a4EZ9RhAebjq2mV3uqwQssTHZE1jQ0ySHkOA+Z7AEqTp1YU6Feq05EMbYwe+BjKj19PhpvfbsSy2bAYQZ5jkhvUNAGGjuGgZ65W2hqdPUWuNKdsobjOARgHkePTgfyQHt1eM3PP4eYW7ePbngenVV0DfJku1YCGOZIXsJGQN43Z/xFy8xSvd4jvNe47Y2Vw0dgd5/mVqE7v6X6hXx8I0+tKPcvnb/JoU1yU2+1jwsWv0ug7y3RkwgvY85cH/iz67s59cqXrOpR6TZq2bdmOvRLZGzPlOGghu5pz/C4fNVla3DR1C1WOWQCUSMlIwwPfxdHu6Oyd3HnvwM4V1Ws0NapyGN8FuuXOjeAQ9hI4EdjgpPclW9is0vWf6QxPb9n6lUqv+5LMPJdI3JHLO8ZxnkOBGCtuiQx1qj6kQGyvK+IEc3AHhk9TgjJPElQtJvywwWadKpYsSttSxwyPaRFs3naS88CBy+HJ4KT4bY5mlgySebI+eZ7pcY8wmR3xfMYSPJXe/SWgCysLKmYwiIgCIiAjahUbdpT1XOLRKwt3N5tPQjPUHj8lFgbq7nYm+qQtB+J7HueX+obhu3PuceqskQlGbjwRJTqcWXVZIJh/wBuYFn+oZ/kq61Z1B+o6Yy9DDE18z8eXYL8kQydNrf91eqq1xrWyabad/Z7jeOeXmNdF/8AIEwiyNkm8E+t/wAwzHdWXRVlc7ZmE91aDko28muHB8L+mij4oq+Kq3ijSqs8MFOs2IWqz95aWuc7Lm44D4uoI7qT4f8Apo0nUYI6/i6g+vOwZFquC5mf1gB8TD7E+6+0Pa0tO4ZB4EHqvlfiH6MfCmr33EV7WhTNed3kRjypmd282jPDgOPcKsmdPpnijRtS2t0fxdTkceUVktc/HbBLXfM5VlJqUwlNeC5Dcn5GOrVLi3952/a3+LHzVBoP0SeENKa1zqLtQkx/WXXb8/w8G/5LtqtSvTgZBUhjggjG1kUTA1rR2AHAICpraRaszOsa1adYY7Hl0gR5UeP1sAeYffgOg6m5ZExji5rACQASOw5D/MrYiA5958vxVcb0dVryH33St/2CjatI6t4ilNZrXXLVKOOFruQ2veS4/st3gn3A5kKdqv6LXKbztDbEEkXqXNIcB+W9WDKsBn+ubMzPY1pcT0HED8ySp+EyDWcojU6sGl6a4TvAjja50kkuOPVzndMk5JVHZ0a3qQdar6la0h0vARVWsH6PkA/hkuI45BBbyHIk2ssn2paAZn6jA/JPSeQHl+60/mfbjNAwupZ3ZRbZ2+mJU1tKsR1m1pr58ho2iOtEIQW4xtJyXY9iFZwRMhiZFEwMjYA1rWjAaB0C2IpFEpuXIREQgEREAREQBFhOCAyoGtVnWtLsRRtDpQ0PiDuW9pDm/wCpoU7IzzXkkdwh1PDIladliCKzCcxyMa9h7gjIVyx25gPcLm6hFS9PRJGx2Z657tJ+Jvu1xz7OHYq+pu3RY6tOFyzjJurafBI5rGB2WUVRaEREARF5JwgKPxYyxJDTFBjX3GWWyxBxwCGg7xnpluWjplwWGG/qEbWWmOpVuOYw8GWQermnDR6DJ9RyW2F312+69nMLGGKDB4OBILn/ADIAHo3PVTFZFbGS21p4R5jY1jQxjQ1rRgBowB7L2sLKkZgiIgCIiAIiIAiIgMHkoGq3zSibsaHSPyG55BT1E1Gk27BsJw4cWu7FTg4qS7uCq9Tdb+nyc1Nesz/fmfg9AcBRiAeYz7rdYry1pNkzC13TqD7Fal68FDHpPl7JWOWJvc1yMO6OSJwjnidvik252uwR8wQSCOxK6fwvrsWpOlrvZ9XvQgefWcckdnNP4mHjh3yOCCBza1Swb5Y545HwWYcmKxEQHsJ54zwIPYgg9eio1Gn+osx5N/Tuo/bS7Z7xf9H0vKLkanii1Xjay9T+sEcPNqlrSfdjiAPkT7KxZ4r0wkhwtsI5g1JD/mAQvKlTZHlH1Fes09izGaL1Mqik8V6WwDjbdnltpy//AJUGx4sneXMo6e5uDjzLUjWj3DWkk+x2pGqcuEds1dFfumjqJJWxMc+RzWMaMuc44AC5DWNedqINegS2meD58YMw7N7NPfr04cVW2prWoODtRsGfBBEe3bG0js3r3+IkrC3U6LD7rDw9b1nvXZRt8/4T4NXtxAN/RuaBgAsxgfJWNfXonACwxzHdS0ZC59Fqlpq5eDyq9dfB85/k7OvZhsDML2vHoVtXEMe5jg5jnNd3BwpA1G4BgWX4+SzS0bz6Wb4dWjj1x3+Dr8p/JcgdQuHnZk/NXWh3pLTZI5juczB3dwVVZp5QWWaaNfVdPsSwy2RYHJZWc3BERAEREAREQGqWCOZhZKwPaehCgS6JUf8AdDmH9lytFhTjOUeGV2U12e9ZKKXw+f8ApWPYOb/uoz9Dtt5GN3s5dMitWptXkyy6dRLxg5J+l3WnHkF3sQVrdRtj+zTf4CuxRTWsn5RS+lVeGzjfqdr+7Tf+Mr03T7jjwrSD94Y/muwRd+8l+AulV+ZM5ePRrj+bWM/ecpTPD7vx2QPZn/tXwRQeqsfDLY9N065Wf2UZ8PDpZOe+z/2q/UNOkpbSXb2H8QaRj3XWYWHNa4EOAIPQpDVWJ7vIs6dRKOIrD/Zw/BF1j9KpPdkwDPoSF4do1EjAiLT6OK0rWQ8o899Lt8NHLK88Mg/8QcfDwwfzWz7Ah3582TaDy4fzVrWgjrxCOJoa0dFXfqIzh2xL9Hoba7VOfg2oiLCewEREAREQBERAEREAREQBERAEREAREQBERAFhEXQYWURcXJxcBZREOhERAf/Z"/>
          <p:cNvSpPr>
            <a:spLocks noChangeAspect="1" noChangeArrowheads="1"/>
          </p:cNvSpPr>
          <p:nvPr/>
        </p:nvSpPr>
        <p:spPr bwMode="auto">
          <a:xfrm>
            <a:off x="63500" y="-617538"/>
            <a:ext cx="1600200" cy="1295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7543" y="3175957"/>
            <a:ext cx="2466975" cy="1857375"/>
          </a:xfrm>
          <a:prstGeom prst="rect">
            <a:avLst/>
          </a:prstGeom>
        </p:spPr>
      </p:pic>
      <p:pic>
        <p:nvPicPr>
          <p:cNvPr id="11" name="Imagen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9198" y="3139663"/>
            <a:ext cx="2619375" cy="1743075"/>
          </a:xfrm>
          <a:prstGeom prst="rect">
            <a:avLst/>
          </a:prstGeom>
        </p:spPr>
      </p:pic>
      <p:sp>
        <p:nvSpPr>
          <p:cNvPr id="12" name="Rectángulo 11"/>
          <p:cNvSpPr/>
          <p:nvPr/>
        </p:nvSpPr>
        <p:spPr>
          <a:xfrm>
            <a:off x="1206500" y="4910141"/>
            <a:ext cx="3491784" cy="461665"/>
          </a:xfrm>
          <a:prstGeom prst="rect">
            <a:avLst/>
          </a:prstGeom>
        </p:spPr>
        <p:txBody>
          <a:bodyPr wrap="square">
            <a:spAutoFit/>
          </a:bodyPr>
          <a:lstStyle/>
          <a:p>
            <a:r>
              <a:rPr lang="es-MX" sz="1200" dirty="0"/>
              <a:t>http://sprites.comohacerpara.com/img/12445a-postres-recetas-individuales-porciones.jpg</a:t>
            </a:r>
          </a:p>
        </p:txBody>
      </p:sp>
      <p:sp>
        <p:nvSpPr>
          <p:cNvPr id="13" name="Rectángulo 12"/>
          <p:cNvSpPr/>
          <p:nvPr/>
        </p:nvSpPr>
        <p:spPr>
          <a:xfrm>
            <a:off x="4697564" y="5128576"/>
            <a:ext cx="3386931" cy="646331"/>
          </a:xfrm>
          <a:prstGeom prst="rect">
            <a:avLst/>
          </a:prstGeom>
        </p:spPr>
        <p:txBody>
          <a:bodyPr wrap="square">
            <a:spAutoFit/>
          </a:bodyPr>
          <a:lstStyle/>
          <a:p>
            <a:r>
              <a:rPr lang="es-MX" sz="1200" dirty="0"/>
              <a:t>http://www.actitudfem.com/media/files/styles/large/public/images/2015/07/notadulcescuandoestamostristes.jpg?itok=otfI_Z</a:t>
            </a:r>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02461F4-BFE2-4260-9D82-1F8E3568D8C5}" type="slidenum">
              <a:rPr lang="es-MX" smtClean="0"/>
              <a:pPr/>
              <a:t>1</a:t>
            </a:fld>
            <a:endParaRPr lang="es-MX"/>
          </a:p>
        </p:txBody>
      </p:sp>
    </p:spTree>
    <p:extLst>
      <p:ext uri="{BB962C8B-B14F-4D97-AF65-F5344CB8AC3E}">
        <p14:creationId xmlns:p14="http://schemas.microsoft.com/office/powerpoint/2010/main" val="29718841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9" name="4 Marcador de pie de página"/>
          <p:cNvSpPr>
            <a:spLocks noGrp="1"/>
          </p:cNvSpPr>
          <p:nvPr>
            <p:ph type="ftr" sz="quarter" idx="11"/>
          </p:nvPr>
        </p:nvSpPr>
        <p:spPr>
          <a:noFill/>
        </p:spPr>
        <p:txBody>
          <a:bodyPr/>
          <a:lstStyle/>
          <a:p>
            <a:endParaRPr lang="es-MX" smtClean="0"/>
          </a:p>
        </p:txBody>
      </p:sp>
      <p:sp>
        <p:nvSpPr>
          <p:cNvPr id="23554" name="Rectangle 2"/>
          <p:cNvSpPr>
            <a:spLocks noGrp="1" noChangeArrowheads="1"/>
          </p:cNvSpPr>
          <p:nvPr>
            <p:ph type="title"/>
          </p:nvPr>
        </p:nvSpPr>
        <p:spPr>
          <a:xfrm>
            <a:off x="827087" y="394705"/>
            <a:ext cx="7891909" cy="1421764"/>
          </a:xfrm>
        </p:spPr>
        <p:txBody>
          <a:bodyPr>
            <a:noAutofit/>
          </a:bodyPr>
          <a:lstStyle/>
          <a:p>
            <a:pPr eaLnBrk="1" hangingPunct="1"/>
            <a:r>
              <a:rPr lang="es-MX" sz="4800" dirty="0"/>
              <a:t>C</a:t>
            </a:r>
            <a:r>
              <a:rPr lang="es-MX" sz="4800" dirty="0" smtClean="0"/>
              <a:t>lasificación  de carbohidratos por su naturaleza química</a:t>
            </a:r>
            <a:endParaRPr lang="es-MX" sz="4800" dirty="0" smtClean="0"/>
          </a:p>
        </p:txBody>
      </p:sp>
      <p:sp>
        <p:nvSpPr>
          <p:cNvPr id="23555" name="Rectangle 3"/>
          <p:cNvSpPr>
            <a:spLocks noGrp="1" noChangeArrowheads="1"/>
          </p:cNvSpPr>
          <p:nvPr>
            <p:ph type="body" idx="1"/>
          </p:nvPr>
        </p:nvSpPr>
        <p:spPr>
          <a:xfrm>
            <a:off x="827088" y="1536700"/>
            <a:ext cx="6859565" cy="2642604"/>
          </a:xfrm>
        </p:spPr>
        <p:txBody>
          <a:bodyPr>
            <a:normAutofit/>
          </a:bodyPr>
          <a:lstStyle/>
          <a:p>
            <a:pPr eaLnBrk="1" hangingPunct="1">
              <a:lnSpc>
                <a:spcPct val="80000"/>
              </a:lnSpc>
            </a:pPr>
            <a:r>
              <a:rPr lang="es-MX" sz="3200" dirty="0" smtClean="0"/>
              <a:t>Monosacáridos</a:t>
            </a:r>
            <a:r>
              <a:rPr lang="es-MX" sz="2000" dirty="0" smtClean="0"/>
              <a:t> (una sola unidad de azúcar)</a:t>
            </a:r>
          </a:p>
          <a:p>
            <a:pPr eaLnBrk="1" hangingPunct="1">
              <a:lnSpc>
                <a:spcPct val="80000"/>
              </a:lnSpc>
            </a:pPr>
            <a:endParaRPr lang="es-MX" sz="2000" dirty="0" smtClean="0"/>
          </a:p>
          <a:p>
            <a:pPr lvl="1" eaLnBrk="1" hangingPunct="1">
              <a:lnSpc>
                <a:spcPct val="80000"/>
              </a:lnSpc>
            </a:pPr>
            <a:r>
              <a:rPr lang="es-MX" dirty="0" smtClean="0"/>
              <a:t>Pentosas: xilosa, arabinosa, ribosa</a:t>
            </a:r>
          </a:p>
          <a:p>
            <a:pPr lvl="1" eaLnBrk="1" hangingPunct="1">
              <a:lnSpc>
                <a:spcPct val="80000"/>
              </a:lnSpc>
            </a:pPr>
            <a:r>
              <a:rPr lang="es-MX" dirty="0" smtClean="0"/>
              <a:t>Hexosas:</a:t>
            </a:r>
          </a:p>
          <a:p>
            <a:pPr lvl="2" eaLnBrk="1" hangingPunct="1">
              <a:lnSpc>
                <a:spcPct val="80000"/>
              </a:lnSpc>
            </a:pPr>
            <a:r>
              <a:rPr lang="es-MX" dirty="0" smtClean="0"/>
              <a:t>Aldosas: glucosa, galactosa</a:t>
            </a:r>
          </a:p>
          <a:p>
            <a:pPr lvl="2" eaLnBrk="1" hangingPunct="1">
              <a:lnSpc>
                <a:spcPct val="80000"/>
              </a:lnSpc>
            </a:pPr>
            <a:r>
              <a:rPr lang="es-MX" dirty="0" err="1" smtClean="0"/>
              <a:t>Cetosas</a:t>
            </a:r>
            <a:r>
              <a:rPr lang="es-MX" dirty="0" smtClean="0"/>
              <a:t>: fructosa</a:t>
            </a:r>
          </a:p>
        </p:txBody>
      </p:sp>
      <p:pic>
        <p:nvPicPr>
          <p:cNvPr id="2" name="Imagen 1"/>
          <p:cNvPicPr>
            <a:picLocks noChangeAspect="1"/>
          </p:cNvPicPr>
          <p:nvPr/>
        </p:nvPicPr>
        <p:blipFill>
          <a:blip r:embed="rId2"/>
          <a:stretch>
            <a:fillRect/>
          </a:stretch>
        </p:blipFill>
        <p:spPr>
          <a:xfrm>
            <a:off x="3075326" y="3845940"/>
            <a:ext cx="2560542" cy="1475360"/>
          </a:xfrm>
          <a:prstGeom prst="rect">
            <a:avLst/>
          </a:prstGeom>
        </p:spPr>
      </p:pic>
      <p:pic>
        <p:nvPicPr>
          <p:cNvPr id="3" name="Imagen 2"/>
          <p:cNvPicPr>
            <a:picLocks noChangeAspect="1"/>
          </p:cNvPicPr>
          <p:nvPr/>
        </p:nvPicPr>
        <p:blipFill>
          <a:blip r:embed="rId3"/>
          <a:stretch>
            <a:fillRect/>
          </a:stretch>
        </p:blipFill>
        <p:spPr>
          <a:xfrm>
            <a:off x="827087" y="5481903"/>
            <a:ext cx="6407372" cy="455257"/>
          </a:xfrm>
          <a:prstGeom prst="rect">
            <a:avLst/>
          </a:prstGeom>
        </p:spPr>
      </p:pic>
      <p:sp>
        <p:nvSpPr>
          <p:cNvPr id="4" name="Marcador de número de diapositiva 3"/>
          <p:cNvSpPr>
            <a:spLocks noGrp="1"/>
          </p:cNvSpPr>
          <p:nvPr>
            <p:ph type="sldNum" sz="quarter" idx="12"/>
          </p:nvPr>
        </p:nvSpPr>
        <p:spPr/>
        <p:txBody>
          <a:bodyPr/>
          <a:lstStyle/>
          <a:p>
            <a:fld id="{002461F4-BFE2-4260-9D82-1F8E3568D8C5}" type="slidenum">
              <a:rPr lang="es-MX" smtClean="0"/>
              <a:pPr/>
              <a:t>10</a:t>
            </a:fld>
            <a:endParaRPr lang="es-MX"/>
          </a:p>
        </p:txBody>
      </p:sp>
    </p:spTree>
    <p:extLst>
      <p:ext uri="{BB962C8B-B14F-4D97-AF65-F5344CB8AC3E}">
        <p14:creationId xmlns:p14="http://schemas.microsoft.com/office/powerpoint/2010/main" val="40397028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p:cTn id="7" dur="1000" fill="hold"/>
                                        <p:tgtEl>
                                          <p:spTgt spid="23554"/>
                                        </p:tgtEl>
                                        <p:attrNameLst>
                                          <p:attrName>ppt_x</p:attrName>
                                        </p:attrNameLst>
                                      </p:cBhvr>
                                      <p:tavLst>
                                        <p:tav tm="0">
                                          <p:val>
                                            <p:strVal val="#ppt_x-.2"/>
                                          </p:val>
                                        </p:tav>
                                        <p:tav tm="100000">
                                          <p:val>
                                            <p:strVal val="#ppt_x"/>
                                          </p:val>
                                        </p:tav>
                                      </p:tavLst>
                                    </p:anim>
                                    <p:anim calcmode="lin" valueType="num">
                                      <p:cBhvr>
                                        <p:cTn id="8" dur="1000" fill="hold"/>
                                        <p:tgtEl>
                                          <p:spTgt spid="23554"/>
                                        </p:tgtEl>
                                        <p:attrNameLst>
                                          <p:attrName>ppt_y</p:attrName>
                                        </p:attrNameLst>
                                      </p:cBhvr>
                                      <p:tavLst>
                                        <p:tav tm="0">
                                          <p:val>
                                            <p:strVal val="#ppt_y"/>
                                          </p:val>
                                        </p:tav>
                                        <p:tav tm="100000">
                                          <p:val>
                                            <p:strVal val="#ppt_y"/>
                                          </p:val>
                                        </p:tav>
                                      </p:tavLst>
                                    </p:anim>
                                    <p:animEffect transition="in" filter="wipe(right)" prLst="gradientSize: 0.1">
                                      <p:cBhvr>
                                        <p:cTn id="9" dur="1000"/>
                                        <p:tgtEl>
                                          <p:spTgt spid="23554"/>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3555">
                                            <p:txEl>
                                              <p:pRg st="0" end="0"/>
                                            </p:txEl>
                                          </p:spTgt>
                                        </p:tgtEl>
                                        <p:attrNameLst>
                                          <p:attrName>style.visibility</p:attrName>
                                        </p:attrNameLst>
                                      </p:cBhvr>
                                      <p:to>
                                        <p:strVal val="visible"/>
                                      </p:to>
                                    </p:set>
                                    <p:animEffect transition="in" filter="fade">
                                      <p:cBhvr>
                                        <p:cTn id="14" dur="500"/>
                                        <p:tgtEl>
                                          <p:spTgt spid="23555">
                                            <p:txEl>
                                              <p:pRg st="0" end="0"/>
                                            </p:txEl>
                                          </p:spTgt>
                                        </p:tgtEl>
                                      </p:cBhvr>
                                    </p:animEffect>
                                    <p:anim calcmode="lin" valueType="num">
                                      <p:cBhvr>
                                        <p:cTn id="15" dur="5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3555">
                                            <p:txEl>
                                              <p:pRg st="0" end="0"/>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23555">
                                            <p:txEl>
                                              <p:pRg st="2" end="2"/>
                                            </p:txEl>
                                          </p:spTgt>
                                        </p:tgtEl>
                                        <p:attrNameLst>
                                          <p:attrName>style.visibility</p:attrName>
                                        </p:attrNameLst>
                                      </p:cBhvr>
                                      <p:to>
                                        <p:strVal val="visible"/>
                                      </p:to>
                                    </p:set>
                                    <p:animEffect transition="in" filter="fade">
                                      <p:cBhvr>
                                        <p:cTn id="19" dur="500"/>
                                        <p:tgtEl>
                                          <p:spTgt spid="23555">
                                            <p:txEl>
                                              <p:pRg st="2" end="2"/>
                                            </p:txEl>
                                          </p:spTgt>
                                        </p:tgtEl>
                                      </p:cBhvr>
                                    </p:animEffect>
                                    <p:anim calcmode="lin" valueType="num">
                                      <p:cBhvr>
                                        <p:cTn id="20" dur="500" fill="hold"/>
                                        <p:tgtEl>
                                          <p:spTgt spid="23555">
                                            <p:txEl>
                                              <p:pRg st="2" end="2"/>
                                            </p:txEl>
                                          </p:spTgt>
                                        </p:tgtEl>
                                        <p:attrNameLst>
                                          <p:attrName>ppt_x</p:attrName>
                                        </p:attrNameLst>
                                      </p:cBhvr>
                                      <p:tavLst>
                                        <p:tav tm="0">
                                          <p:val>
                                            <p:strVal val="#ppt_x"/>
                                          </p:val>
                                        </p:tav>
                                        <p:tav tm="100000">
                                          <p:val>
                                            <p:strVal val="#ppt_x"/>
                                          </p:val>
                                        </p:tav>
                                      </p:tavLst>
                                    </p:anim>
                                    <p:anim calcmode="lin" valueType="num">
                                      <p:cBhvr>
                                        <p:cTn id="21" dur="500" fill="hold"/>
                                        <p:tgtEl>
                                          <p:spTgt spid="23555">
                                            <p:txEl>
                                              <p:pRg st="2" end="2"/>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1" fill="hold">
                                          <p:stCondLst>
                                            <p:cond delay="0"/>
                                          </p:stCondLst>
                                        </p:cTn>
                                        <p:tgtEl>
                                          <p:spTgt spid="23555">
                                            <p:txEl>
                                              <p:pRg st="3" end="3"/>
                                            </p:txEl>
                                          </p:spTgt>
                                        </p:tgtEl>
                                        <p:attrNameLst>
                                          <p:attrName>style.visibility</p:attrName>
                                        </p:attrNameLst>
                                      </p:cBhvr>
                                      <p:to>
                                        <p:strVal val="visible"/>
                                      </p:to>
                                    </p:set>
                                    <p:animEffect transition="in" filter="fade">
                                      <p:cBhvr>
                                        <p:cTn id="24" dur="500"/>
                                        <p:tgtEl>
                                          <p:spTgt spid="23555">
                                            <p:txEl>
                                              <p:pRg st="3" end="3"/>
                                            </p:txEl>
                                          </p:spTgt>
                                        </p:tgtEl>
                                      </p:cBhvr>
                                    </p:animEffect>
                                    <p:anim calcmode="lin" valueType="num">
                                      <p:cBhvr>
                                        <p:cTn id="25" dur="500" fill="hold"/>
                                        <p:tgtEl>
                                          <p:spTgt spid="23555">
                                            <p:txEl>
                                              <p:pRg st="3" end="3"/>
                                            </p:txEl>
                                          </p:spTgt>
                                        </p:tgtEl>
                                        <p:attrNameLst>
                                          <p:attrName>ppt_x</p:attrName>
                                        </p:attrNameLst>
                                      </p:cBhvr>
                                      <p:tavLst>
                                        <p:tav tm="0">
                                          <p:val>
                                            <p:strVal val="#ppt_x"/>
                                          </p:val>
                                        </p:tav>
                                        <p:tav tm="100000">
                                          <p:val>
                                            <p:strVal val="#ppt_x"/>
                                          </p:val>
                                        </p:tav>
                                      </p:tavLst>
                                    </p:anim>
                                    <p:anim calcmode="lin" valueType="num">
                                      <p:cBhvr>
                                        <p:cTn id="26" dur="500" fill="hold"/>
                                        <p:tgtEl>
                                          <p:spTgt spid="23555">
                                            <p:txEl>
                                              <p:pRg st="3" end="3"/>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1" fill="hold">
                                          <p:stCondLst>
                                            <p:cond delay="0"/>
                                          </p:stCondLst>
                                        </p:cTn>
                                        <p:tgtEl>
                                          <p:spTgt spid="23555">
                                            <p:txEl>
                                              <p:pRg st="4" end="4"/>
                                            </p:txEl>
                                          </p:spTgt>
                                        </p:tgtEl>
                                        <p:attrNameLst>
                                          <p:attrName>style.visibility</p:attrName>
                                        </p:attrNameLst>
                                      </p:cBhvr>
                                      <p:to>
                                        <p:strVal val="visible"/>
                                      </p:to>
                                    </p:set>
                                    <p:animEffect transition="in" filter="fade">
                                      <p:cBhvr>
                                        <p:cTn id="29" dur="500"/>
                                        <p:tgtEl>
                                          <p:spTgt spid="23555">
                                            <p:txEl>
                                              <p:pRg st="4" end="4"/>
                                            </p:txEl>
                                          </p:spTgt>
                                        </p:tgtEl>
                                      </p:cBhvr>
                                    </p:animEffect>
                                    <p:anim calcmode="lin" valueType="num">
                                      <p:cBhvr>
                                        <p:cTn id="30" dur="500" fill="hold"/>
                                        <p:tgtEl>
                                          <p:spTgt spid="23555">
                                            <p:txEl>
                                              <p:pRg st="4" end="4"/>
                                            </p:txEl>
                                          </p:spTgt>
                                        </p:tgtEl>
                                        <p:attrNameLst>
                                          <p:attrName>ppt_x</p:attrName>
                                        </p:attrNameLst>
                                      </p:cBhvr>
                                      <p:tavLst>
                                        <p:tav tm="0">
                                          <p:val>
                                            <p:strVal val="#ppt_x"/>
                                          </p:val>
                                        </p:tav>
                                        <p:tav tm="100000">
                                          <p:val>
                                            <p:strVal val="#ppt_x"/>
                                          </p:val>
                                        </p:tav>
                                      </p:tavLst>
                                    </p:anim>
                                    <p:anim calcmode="lin" valueType="num">
                                      <p:cBhvr>
                                        <p:cTn id="31" dur="500" fill="hold"/>
                                        <p:tgtEl>
                                          <p:spTgt spid="23555">
                                            <p:txEl>
                                              <p:pRg st="4" end="4"/>
                                            </p:txEl>
                                          </p:spTgt>
                                        </p:tgtEl>
                                        <p:attrNameLst>
                                          <p:attrName>ppt_y</p:attrName>
                                        </p:attrNameLst>
                                      </p:cBhvr>
                                      <p:tavLst>
                                        <p:tav tm="0">
                                          <p:val>
                                            <p:strVal val="#ppt_y+.05"/>
                                          </p:val>
                                        </p:tav>
                                        <p:tav tm="100000">
                                          <p:val>
                                            <p:strVal val="#ppt_y"/>
                                          </p:val>
                                        </p:tav>
                                      </p:tavLst>
                                    </p:anim>
                                  </p:childTnLst>
                                </p:cTn>
                              </p:par>
                              <p:par>
                                <p:cTn id="32" presetID="44" presetClass="entr" presetSubtype="0" fill="hold" grpId="0" nodeType="withEffect">
                                  <p:stCondLst>
                                    <p:cond delay="0"/>
                                  </p:stCondLst>
                                  <p:childTnLst>
                                    <p:set>
                                      <p:cBhvr>
                                        <p:cTn id="33" dur="1" fill="hold">
                                          <p:stCondLst>
                                            <p:cond delay="0"/>
                                          </p:stCondLst>
                                        </p:cTn>
                                        <p:tgtEl>
                                          <p:spTgt spid="23555">
                                            <p:txEl>
                                              <p:pRg st="5" end="5"/>
                                            </p:txEl>
                                          </p:spTgt>
                                        </p:tgtEl>
                                        <p:attrNameLst>
                                          <p:attrName>style.visibility</p:attrName>
                                        </p:attrNameLst>
                                      </p:cBhvr>
                                      <p:to>
                                        <p:strVal val="visible"/>
                                      </p:to>
                                    </p:set>
                                    <p:animEffect transition="in" filter="fade">
                                      <p:cBhvr>
                                        <p:cTn id="34" dur="500"/>
                                        <p:tgtEl>
                                          <p:spTgt spid="23555">
                                            <p:txEl>
                                              <p:pRg st="5" end="5"/>
                                            </p:txEl>
                                          </p:spTgt>
                                        </p:tgtEl>
                                      </p:cBhvr>
                                    </p:animEffect>
                                    <p:anim calcmode="lin" valueType="num">
                                      <p:cBhvr>
                                        <p:cTn id="35" dur="500" fill="hold"/>
                                        <p:tgtEl>
                                          <p:spTgt spid="23555">
                                            <p:txEl>
                                              <p:pRg st="5" end="5"/>
                                            </p:txEl>
                                          </p:spTgt>
                                        </p:tgtEl>
                                        <p:attrNameLst>
                                          <p:attrName>ppt_x</p:attrName>
                                        </p:attrNameLst>
                                      </p:cBhvr>
                                      <p:tavLst>
                                        <p:tav tm="0">
                                          <p:val>
                                            <p:strVal val="#ppt_x"/>
                                          </p:val>
                                        </p:tav>
                                        <p:tav tm="100000">
                                          <p:val>
                                            <p:strVal val="#ppt_x"/>
                                          </p:val>
                                        </p:tav>
                                      </p:tavLst>
                                    </p:anim>
                                    <p:anim calcmode="lin" valueType="num">
                                      <p:cBhvr>
                                        <p:cTn id="36" dur="500" fill="hold"/>
                                        <p:tgtEl>
                                          <p:spTgt spid="23555">
                                            <p:txEl>
                                              <p:pRg st="5" end="5"/>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1100" y="654693"/>
            <a:ext cx="6781800" cy="986538"/>
          </a:xfrm>
        </p:spPr>
        <p:txBody>
          <a:bodyPr>
            <a:normAutofit/>
          </a:bodyPr>
          <a:lstStyle/>
          <a:p>
            <a:r>
              <a:rPr lang="es-MX" sz="4800" dirty="0"/>
              <a:t>Oligosacáridos</a:t>
            </a:r>
          </a:p>
        </p:txBody>
      </p:sp>
      <p:sp>
        <p:nvSpPr>
          <p:cNvPr id="3" name="Marcador de contenido 2"/>
          <p:cNvSpPr>
            <a:spLocks noGrp="1"/>
          </p:cNvSpPr>
          <p:nvPr>
            <p:ph idx="1"/>
          </p:nvPr>
        </p:nvSpPr>
        <p:spPr>
          <a:xfrm>
            <a:off x="800100" y="3317631"/>
            <a:ext cx="7543800" cy="2369937"/>
          </a:xfrm>
        </p:spPr>
        <p:txBody>
          <a:bodyPr/>
          <a:lstStyle/>
          <a:p>
            <a:r>
              <a:rPr lang="es-MX" dirty="0"/>
              <a:t>(de dos a 10 unidades)</a:t>
            </a:r>
          </a:p>
          <a:p>
            <a:pPr lvl="1">
              <a:lnSpc>
                <a:spcPct val="80000"/>
              </a:lnSpc>
              <a:spcAft>
                <a:spcPct val="25000"/>
              </a:spcAft>
            </a:pPr>
            <a:r>
              <a:rPr lang="es-MX" dirty="0"/>
              <a:t>Disacáridos: sacarosa, lactosa, maltosa</a:t>
            </a:r>
          </a:p>
          <a:p>
            <a:pPr lvl="1">
              <a:lnSpc>
                <a:spcPct val="80000"/>
              </a:lnSpc>
              <a:spcAft>
                <a:spcPct val="25000"/>
              </a:spcAft>
            </a:pPr>
            <a:r>
              <a:rPr lang="es-MX" dirty="0"/>
              <a:t>Trisacáridos: </a:t>
            </a:r>
            <a:r>
              <a:rPr lang="es-MX" dirty="0" err="1"/>
              <a:t>rafinosa</a:t>
            </a:r>
            <a:endParaRPr lang="es-MX" dirty="0"/>
          </a:p>
          <a:p>
            <a:pPr lvl="1">
              <a:lnSpc>
                <a:spcPct val="80000"/>
              </a:lnSpc>
              <a:spcAft>
                <a:spcPct val="25000"/>
              </a:spcAft>
            </a:pPr>
            <a:r>
              <a:rPr lang="es-MX" dirty="0"/>
              <a:t>Tetra y </a:t>
            </a:r>
            <a:r>
              <a:rPr lang="es-MX" dirty="0" err="1"/>
              <a:t>pentasacáridos</a:t>
            </a:r>
            <a:r>
              <a:rPr lang="es-MX" dirty="0"/>
              <a:t>: </a:t>
            </a:r>
            <a:r>
              <a:rPr lang="es-MX" dirty="0" err="1"/>
              <a:t>estaquiosa</a:t>
            </a:r>
            <a:r>
              <a:rPr lang="es-MX" dirty="0"/>
              <a:t> y </a:t>
            </a:r>
            <a:r>
              <a:rPr lang="es-MX" dirty="0" err="1"/>
              <a:t>verbascosa</a:t>
            </a:r>
            <a:endParaRPr lang="es-MX" dirty="0"/>
          </a:p>
          <a:p>
            <a:endParaRPr lang="es-MX"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11</a:t>
            </a:fld>
            <a:endParaRPr lang="es-MX"/>
          </a:p>
        </p:txBody>
      </p:sp>
      <p:pic>
        <p:nvPicPr>
          <p:cNvPr id="7" name="Imagen 6"/>
          <p:cNvPicPr>
            <a:picLocks noChangeAspect="1"/>
          </p:cNvPicPr>
          <p:nvPr/>
        </p:nvPicPr>
        <p:blipFill>
          <a:blip r:embed="rId2"/>
          <a:stretch>
            <a:fillRect/>
          </a:stretch>
        </p:blipFill>
        <p:spPr>
          <a:xfrm>
            <a:off x="5142002" y="1530717"/>
            <a:ext cx="2395936" cy="1536325"/>
          </a:xfrm>
          <a:prstGeom prst="rect">
            <a:avLst/>
          </a:prstGeom>
        </p:spPr>
      </p:pic>
      <p:sp>
        <p:nvSpPr>
          <p:cNvPr id="8" name="Rectángulo 7"/>
          <p:cNvSpPr/>
          <p:nvPr/>
        </p:nvSpPr>
        <p:spPr>
          <a:xfrm>
            <a:off x="4678099" y="3024474"/>
            <a:ext cx="4080666" cy="586314"/>
          </a:xfrm>
          <a:prstGeom prst="rect">
            <a:avLst/>
          </a:prstGeom>
        </p:spPr>
        <p:txBody>
          <a:bodyPr wrap="square">
            <a:spAutoFit/>
          </a:bodyPr>
          <a:lstStyle/>
          <a:p>
            <a:pPr>
              <a:lnSpc>
                <a:spcPct val="107000"/>
              </a:lnSpc>
              <a:spcAft>
                <a:spcPts val="800"/>
              </a:spcAft>
            </a:pPr>
            <a:r>
              <a:rPr lang="es-MX" sz="1000" dirty="0">
                <a:latin typeface="Calibri" panose="020F0502020204030204" pitchFamily="34" charset="0"/>
                <a:ea typeface="Calibri" panose="020F0502020204030204" pitchFamily="34" charset="0"/>
                <a:cs typeface="Times New Roman" panose="02020603050405020304" pitchFamily="18" charset="0"/>
              </a:rPr>
              <a:t>https://</a:t>
            </a:r>
            <a:r>
              <a:rPr lang="es-MX" sz="1000" dirty="0">
                <a:latin typeface="Corbel" panose="020B0503020204020204" pitchFamily="34" charset="0"/>
                <a:ea typeface="Calibri" panose="020F0502020204030204" pitchFamily="34" charset="0"/>
                <a:cs typeface="Times New Roman" panose="02020603050405020304" pitchFamily="18" charset="0"/>
              </a:rPr>
              <a:t>encrypted-tbn2.gstatic.com/images?q=tbn:ANd9GcSAR_ecme1oP8xaqARQgmVRxIALaZDChikTPYmFrBAgVbJd2kEcGA</a:t>
            </a:r>
            <a:endParaRPr lang="es-MX" sz="1000" dirty="0">
              <a:effectLst/>
              <a:latin typeface="Corbel" panose="020B0503020204020204" pitchFamily="34" charset="0"/>
              <a:ea typeface="Calibri" panose="020F0502020204030204" pitchFamily="34" charset="0"/>
              <a:cs typeface="Times New Roman" panose="02020603050405020304" pitchFamily="18" charset="0"/>
            </a:endParaRPr>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541852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1400" y="3262384"/>
            <a:ext cx="2274856" cy="2404319"/>
          </a:xfrm>
          <a:prstGeom prst="rect">
            <a:avLst/>
          </a:prstGeom>
        </p:spPr>
      </p:pic>
      <p:pic>
        <p:nvPicPr>
          <p:cNvPr id="16" name="Imagen 15"/>
          <p:cNvPicPr>
            <a:picLocks noChangeAspect="1"/>
          </p:cNvPicPr>
          <p:nvPr/>
        </p:nvPicPr>
        <p:blipFill>
          <a:blip r:embed="rId3"/>
          <a:stretch>
            <a:fillRect/>
          </a:stretch>
        </p:blipFill>
        <p:spPr>
          <a:xfrm>
            <a:off x="3019042" y="5763879"/>
            <a:ext cx="4284436" cy="286979"/>
          </a:xfrm>
          <a:prstGeom prst="rect">
            <a:avLst/>
          </a:prstGeom>
        </p:spPr>
      </p:pic>
      <p:sp>
        <p:nvSpPr>
          <p:cNvPr id="18" name="Marcador de contenido 17"/>
          <p:cNvSpPr>
            <a:spLocks noGrp="1"/>
          </p:cNvSpPr>
          <p:nvPr>
            <p:ph idx="1"/>
          </p:nvPr>
        </p:nvSpPr>
        <p:spPr>
          <a:xfrm>
            <a:off x="759388" y="1652953"/>
            <a:ext cx="7543800" cy="1805355"/>
          </a:xfrm>
        </p:spPr>
        <p:txBody>
          <a:bodyPr>
            <a:normAutofit/>
          </a:bodyPr>
          <a:lstStyle/>
          <a:p>
            <a:pPr>
              <a:lnSpc>
                <a:spcPct val="80000"/>
              </a:lnSpc>
              <a:spcAft>
                <a:spcPct val="25000"/>
              </a:spcAft>
            </a:pPr>
            <a:r>
              <a:rPr lang="es-MX" sz="2000" dirty="0" smtClean="0"/>
              <a:t> </a:t>
            </a:r>
            <a:r>
              <a:rPr lang="es-MX" sz="2000" dirty="0"/>
              <a:t>(mas de 10 unidades)</a:t>
            </a:r>
          </a:p>
          <a:p>
            <a:pPr lvl="1">
              <a:lnSpc>
                <a:spcPct val="80000"/>
              </a:lnSpc>
              <a:spcAft>
                <a:spcPct val="25000"/>
              </a:spcAft>
            </a:pPr>
            <a:r>
              <a:rPr lang="es-MX" dirty="0" err="1"/>
              <a:t>Homopolisacáridos</a:t>
            </a:r>
            <a:r>
              <a:rPr lang="es-MX" dirty="0"/>
              <a:t>: almidón, glucógeno y celulosa</a:t>
            </a:r>
          </a:p>
          <a:p>
            <a:pPr lvl="1">
              <a:lnSpc>
                <a:spcPct val="80000"/>
              </a:lnSpc>
              <a:spcAft>
                <a:spcPct val="25000"/>
              </a:spcAft>
            </a:pPr>
            <a:r>
              <a:rPr lang="es-MX" dirty="0" err="1"/>
              <a:t>Heteropolisacáridos</a:t>
            </a:r>
            <a:r>
              <a:rPr lang="es-MX" dirty="0"/>
              <a:t>: </a:t>
            </a:r>
            <a:r>
              <a:rPr lang="es-MX" dirty="0" err="1"/>
              <a:t>hemicelulosa</a:t>
            </a:r>
            <a:r>
              <a:rPr lang="es-MX" dirty="0"/>
              <a:t>, pectinas</a:t>
            </a:r>
          </a:p>
          <a:p>
            <a:endParaRPr lang="es-MX" sz="1000" dirty="0"/>
          </a:p>
        </p:txBody>
      </p:sp>
      <p:sp>
        <p:nvSpPr>
          <p:cNvPr id="19" name="CuadroTexto 18"/>
          <p:cNvSpPr txBox="1"/>
          <p:nvPr/>
        </p:nvSpPr>
        <p:spPr>
          <a:xfrm>
            <a:off x="1210149" y="621893"/>
            <a:ext cx="7326924" cy="830997"/>
          </a:xfrm>
          <a:prstGeom prst="rect">
            <a:avLst/>
          </a:prstGeom>
          <a:noFill/>
        </p:spPr>
        <p:txBody>
          <a:bodyPr wrap="square" rtlCol="0">
            <a:spAutoFit/>
          </a:bodyPr>
          <a:lstStyle/>
          <a:p>
            <a:r>
              <a:rPr lang="es-MX" sz="4800" dirty="0">
                <a:solidFill>
                  <a:srgbClr val="454551"/>
                </a:solidFill>
              </a:rPr>
              <a:t>Polisacáridos</a:t>
            </a:r>
            <a:endParaRPr lang="es-MX" sz="4800" dirty="0"/>
          </a:p>
        </p:txBody>
      </p:sp>
      <p:sp>
        <p:nvSpPr>
          <p:cNvPr id="2" name="Marcador de pie de página 1"/>
          <p:cNvSpPr>
            <a:spLocks noGrp="1"/>
          </p:cNvSpPr>
          <p:nvPr>
            <p:ph type="ftr" sz="quarter" idx="11"/>
          </p:nvPr>
        </p:nvSpPr>
        <p:spPr/>
        <p:txBody>
          <a:bodyPr/>
          <a:lstStyle/>
          <a:p>
            <a:endParaRPr lang="es-MX"/>
          </a:p>
        </p:txBody>
      </p:sp>
      <p:sp>
        <p:nvSpPr>
          <p:cNvPr id="3" name="Marcador de número de diapositiva 2"/>
          <p:cNvSpPr>
            <a:spLocks noGrp="1"/>
          </p:cNvSpPr>
          <p:nvPr>
            <p:ph type="sldNum" sz="quarter" idx="12"/>
          </p:nvPr>
        </p:nvSpPr>
        <p:spPr/>
        <p:txBody>
          <a:bodyPr/>
          <a:lstStyle/>
          <a:p>
            <a:fld id="{002461F4-BFE2-4260-9D82-1F8E3568D8C5}" type="slidenum">
              <a:rPr lang="es-MX" smtClean="0"/>
              <a:pPr/>
              <a:t>12</a:t>
            </a:fld>
            <a:endParaRPr lang="es-MX"/>
          </a:p>
        </p:txBody>
      </p:sp>
    </p:spTree>
    <p:extLst>
      <p:ext uri="{BB962C8B-B14F-4D97-AF65-F5344CB8AC3E}">
        <p14:creationId xmlns:p14="http://schemas.microsoft.com/office/powerpoint/2010/main" val="31379999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7908" y="562708"/>
            <a:ext cx="7913077" cy="1746738"/>
          </a:xfrm>
        </p:spPr>
        <p:txBody>
          <a:bodyPr>
            <a:noAutofit/>
          </a:bodyPr>
          <a:lstStyle/>
          <a:p>
            <a:pPr algn="ctr"/>
            <a:r>
              <a:rPr lang="es-MX" sz="4400" dirty="0" smtClean="0"/>
              <a:t>PROPIEDADES  FUNCIONALES DE LOS MONOSACÁRIDOS</a:t>
            </a:r>
            <a:endParaRPr lang="es-MX" sz="4400" dirty="0"/>
          </a:p>
        </p:txBody>
      </p:sp>
      <p:sp>
        <p:nvSpPr>
          <p:cNvPr id="3" name="2 Marcador de contenido"/>
          <p:cNvSpPr>
            <a:spLocks noGrp="1"/>
          </p:cNvSpPr>
          <p:nvPr>
            <p:ph idx="1"/>
          </p:nvPr>
        </p:nvSpPr>
        <p:spPr>
          <a:xfrm>
            <a:off x="762000" y="2813538"/>
            <a:ext cx="7543800" cy="2977662"/>
          </a:xfrm>
        </p:spPr>
        <p:txBody>
          <a:bodyPr>
            <a:normAutofit fontScale="92500"/>
          </a:bodyPr>
          <a:lstStyle/>
          <a:p>
            <a:pPr algn="just"/>
            <a:r>
              <a:rPr lang="es-MX" sz="3600" dirty="0" smtClean="0"/>
              <a:t>Las principales propiedades funcionales de los monosacáridos se pueden relacionar con el poder edulcorante, solubilidad, </a:t>
            </a:r>
            <a:r>
              <a:rPr lang="es-MX" sz="3600" dirty="0" smtClean="0"/>
              <a:t>higroscopicidad</a:t>
            </a:r>
            <a:r>
              <a:rPr lang="es-MX" sz="3600" dirty="0" smtClean="0"/>
              <a:t>, producción de aromas, cristalización. </a:t>
            </a:r>
          </a:p>
          <a:p>
            <a:endParaRPr lang="es-MX" dirty="0"/>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02461F4-BFE2-4260-9D82-1F8E3568D8C5}" type="slidenum">
              <a:rPr lang="es-MX" smtClean="0"/>
              <a:pPr/>
              <a:t>13</a:t>
            </a:fld>
            <a:endParaRPr lang="es-MX"/>
          </a:p>
        </p:txBody>
      </p:sp>
    </p:spTree>
    <p:extLst>
      <p:ext uri="{BB962C8B-B14F-4D97-AF65-F5344CB8AC3E}">
        <p14:creationId xmlns:p14="http://schemas.microsoft.com/office/powerpoint/2010/main" val="37188808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91662" y="398585"/>
            <a:ext cx="8212015" cy="918385"/>
          </a:xfrm>
        </p:spPr>
        <p:txBody>
          <a:bodyPr>
            <a:normAutofit/>
          </a:bodyPr>
          <a:lstStyle/>
          <a:p>
            <a:r>
              <a:rPr lang="es-MX" dirty="0" smtClean="0"/>
              <a:t>Solubilidad:</a:t>
            </a:r>
            <a:endParaRPr lang="es-MX" dirty="0"/>
          </a:p>
        </p:txBody>
      </p:sp>
      <p:sp>
        <p:nvSpPr>
          <p:cNvPr id="3" name="2 Marcador de contenido"/>
          <p:cNvSpPr>
            <a:spLocks noGrp="1"/>
          </p:cNvSpPr>
          <p:nvPr>
            <p:ph idx="1"/>
          </p:nvPr>
        </p:nvSpPr>
        <p:spPr>
          <a:xfrm>
            <a:off x="457200" y="1428737"/>
            <a:ext cx="8229600" cy="3401172"/>
          </a:xfrm>
        </p:spPr>
        <p:txBody>
          <a:bodyPr>
            <a:normAutofit/>
          </a:bodyPr>
          <a:lstStyle/>
          <a:p>
            <a:pPr algn="just"/>
            <a:r>
              <a:rPr lang="es-MX" dirty="0"/>
              <a:t>S</a:t>
            </a:r>
            <a:r>
              <a:rPr lang="es-MX" dirty="0" smtClean="0"/>
              <a:t>e explica químicamente por las interacciones </a:t>
            </a:r>
            <a:r>
              <a:rPr lang="es-MX" dirty="0" err="1" smtClean="0"/>
              <a:t>ntermoleculares</a:t>
            </a:r>
            <a:r>
              <a:rPr lang="es-MX" dirty="0" smtClean="0"/>
              <a:t> </a:t>
            </a:r>
            <a:r>
              <a:rPr lang="es-MX" dirty="0" smtClean="0"/>
              <a:t>que establecen por medio de fuerzas atractivas como puentes de hidrogeno los grupos reactivos de la molécula del azúcar como:</a:t>
            </a:r>
          </a:p>
          <a:p>
            <a:pPr marL="0" indent="0">
              <a:buNone/>
            </a:pPr>
            <a:r>
              <a:rPr lang="es-MX" dirty="0"/>
              <a:t> </a:t>
            </a:r>
            <a:r>
              <a:rPr lang="es-MX" dirty="0" smtClean="0"/>
              <a:t>   - grupo carbonilo (función aldehído, cetona) y </a:t>
            </a:r>
          </a:p>
          <a:p>
            <a:pPr marL="0" indent="0">
              <a:buNone/>
            </a:pPr>
            <a:r>
              <a:rPr lang="es-MX" dirty="0"/>
              <a:t> </a:t>
            </a:r>
            <a:r>
              <a:rPr lang="es-MX" dirty="0" smtClean="0"/>
              <a:t>   - los grupos hidroxilo (función </a:t>
            </a:r>
            <a:r>
              <a:rPr lang="es-MX" dirty="0" err="1" smtClean="0"/>
              <a:t>alcoxi</a:t>
            </a:r>
            <a:r>
              <a:rPr lang="es-MX" dirty="0" smtClean="0"/>
              <a:t>) con los átomos de   </a:t>
            </a:r>
          </a:p>
          <a:p>
            <a:pPr marL="0" indent="0">
              <a:buNone/>
            </a:pPr>
            <a:r>
              <a:rPr lang="es-MX" dirty="0"/>
              <a:t> </a:t>
            </a:r>
            <a:r>
              <a:rPr lang="es-MX" dirty="0" smtClean="0"/>
              <a:t>      oxigeno e hidrogeno del agua</a:t>
            </a:r>
            <a:r>
              <a:rPr lang="es-MX" dirty="0"/>
              <a:t>.</a:t>
            </a:r>
            <a:endParaRPr lang="es-MX" dirty="0" smtClean="0"/>
          </a:p>
          <a:p>
            <a:endParaRPr lang="es-MX" dirty="0"/>
          </a:p>
        </p:txBody>
      </p:sp>
      <p:pic>
        <p:nvPicPr>
          <p:cNvPr id="4" name="Imagen 3"/>
          <p:cNvPicPr>
            <a:picLocks noChangeAspect="1"/>
          </p:cNvPicPr>
          <p:nvPr/>
        </p:nvPicPr>
        <p:blipFill>
          <a:blip r:embed="rId2"/>
          <a:stretch>
            <a:fillRect/>
          </a:stretch>
        </p:blipFill>
        <p:spPr>
          <a:xfrm>
            <a:off x="5228493" y="3910217"/>
            <a:ext cx="2199908" cy="2062917"/>
          </a:xfrm>
          <a:prstGeom prst="rect">
            <a:avLst/>
          </a:prstGeom>
        </p:spPr>
      </p:pic>
      <p:sp>
        <p:nvSpPr>
          <p:cNvPr id="6" name="Rectángulo 5"/>
          <p:cNvSpPr/>
          <p:nvPr/>
        </p:nvSpPr>
        <p:spPr>
          <a:xfrm>
            <a:off x="4042447" y="5973134"/>
            <a:ext cx="4572000" cy="454612"/>
          </a:xfrm>
          <a:prstGeom prst="rect">
            <a:avLst/>
          </a:prstGeom>
        </p:spPr>
        <p:txBody>
          <a:bodyPr>
            <a:spAutoFit/>
          </a:bodyPr>
          <a:lstStyle/>
          <a:p>
            <a:pPr>
              <a:lnSpc>
                <a:spcPct val="107000"/>
              </a:lnSpc>
              <a:spcAft>
                <a:spcPts val="800"/>
              </a:spcAft>
            </a:pPr>
            <a:r>
              <a:rPr lang="es-MX" sz="1100" dirty="0">
                <a:latin typeface="Calibri" panose="020F0502020204030204" pitchFamily="34" charset="0"/>
                <a:ea typeface="Calibri" panose="020F0502020204030204" pitchFamily="34" charset="0"/>
                <a:cs typeface="Times New Roman" panose="02020603050405020304" pitchFamily="18" charset="0"/>
              </a:rPr>
              <a:t>http://static.wixstatic.com/media/a392ff_68bb2a81d437491fb7eaa3823ca898db.jpg_256</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Marcador de pie de página 4"/>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02461F4-BFE2-4260-9D82-1F8E3568D8C5}" type="slidenum">
              <a:rPr lang="es-MX" smtClean="0"/>
              <a:pPr/>
              <a:t>14</a:t>
            </a:fld>
            <a:endParaRPr lang="es-MX"/>
          </a:p>
        </p:txBody>
      </p:sp>
    </p:spTree>
    <p:extLst>
      <p:ext uri="{BB962C8B-B14F-4D97-AF65-F5344CB8AC3E}">
        <p14:creationId xmlns:p14="http://schemas.microsoft.com/office/powerpoint/2010/main" val="9646460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9938" y="637435"/>
            <a:ext cx="7666893" cy="747612"/>
          </a:xfrm>
        </p:spPr>
        <p:txBody>
          <a:bodyPr>
            <a:noAutofit/>
          </a:bodyPr>
          <a:lstStyle/>
          <a:p>
            <a:r>
              <a:rPr lang="es-MX" sz="3600" dirty="0" smtClean="0"/>
              <a:t>Características que afectan la solubilidad de monosacáridos</a:t>
            </a:r>
            <a:r>
              <a:rPr lang="es-MX" sz="3600" dirty="0" smtClean="0"/>
              <a:t>:</a:t>
            </a:r>
            <a:endParaRPr lang="es-MX" sz="3600" dirty="0"/>
          </a:p>
        </p:txBody>
      </p:sp>
      <p:sp>
        <p:nvSpPr>
          <p:cNvPr id="3" name="2 Marcador de contenido"/>
          <p:cNvSpPr>
            <a:spLocks noGrp="1"/>
          </p:cNvSpPr>
          <p:nvPr>
            <p:ph idx="1"/>
          </p:nvPr>
        </p:nvSpPr>
        <p:spPr>
          <a:xfrm>
            <a:off x="457200" y="1385046"/>
            <a:ext cx="8229600" cy="2800091"/>
          </a:xfrm>
        </p:spPr>
        <p:txBody>
          <a:bodyPr>
            <a:normAutofit/>
          </a:bodyPr>
          <a:lstStyle/>
          <a:p>
            <a:pPr algn="just"/>
            <a:r>
              <a:rPr lang="es-MX" dirty="0" smtClean="0"/>
              <a:t>La solubilidad se ve  favorecida por las características químicas y físicas ( como </a:t>
            </a:r>
            <a:r>
              <a:rPr lang="es-MX" dirty="0" err="1" smtClean="0"/>
              <a:t>tautomeria</a:t>
            </a:r>
            <a:r>
              <a:rPr lang="es-MX" dirty="0" smtClean="0"/>
              <a:t> y </a:t>
            </a:r>
            <a:r>
              <a:rPr lang="es-MX" dirty="0" err="1" smtClean="0"/>
              <a:t>mutarrotación</a:t>
            </a:r>
            <a:r>
              <a:rPr lang="es-MX" dirty="0" smtClean="0"/>
              <a:t>) de cada grupo del monosacárido que presenta reactividad en el sistema.</a:t>
            </a:r>
          </a:p>
          <a:p>
            <a:pPr algn="just"/>
            <a:r>
              <a:rPr lang="es-MX" sz="2000" dirty="0" smtClean="0"/>
              <a:t>La </a:t>
            </a:r>
            <a:r>
              <a:rPr lang="es-MX" sz="2000" b="1" dirty="0" err="1" smtClean="0"/>
              <a:t>mutarrotación</a:t>
            </a:r>
            <a:r>
              <a:rPr lang="es-MX" sz="2000" dirty="0" smtClean="0"/>
              <a:t> es la </a:t>
            </a:r>
            <a:r>
              <a:rPr lang="es-MX" sz="2000" dirty="0" err="1" smtClean="0"/>
              <a:t>interconversión</a:t>
            </a:r>
            <a:r>
              <a:rPr lang="es-MX" sz="2000" dirty="0" smtClean="0"/>
              <a:t> entre </a:t>
            </a:r>
            <a:r>
              <a:rPr lang="es-MX" sz="2000" dirty="0" err="1" smtClean="0"/>
              <a:t>anómeros</a:t>
            </a:r>
            <a:r>
              <a:rPr lang="es-MX" sz="2000" dirty="0" smtClean="0"/>
              <a:t> a través de la forma abierta.  Así, la glucosa se encuentra en el medio acuoso como mezcla de los </a:t>
            </a:r>
            <a:r>
              <a:rPr lang="es-MX" sz="2000" dirty="0" err="1" smtClean="0"/>
              <a:t>anómero</a:t>
            </a:r>
            <a:r>
              <a:rPr lang="es-MX" sz="2000" dirty="0" smtClean="0"/>
              <a:t> alfa, beta y una pequeña cantidad en forma abierta. </a:t>
            </a:r>
            <a:endParaRPr lang="es-MX" sz="2000" dirty="0"/>
          </a:p>
        </p:txBody>
      </p:sp>
      <p:sp>
        <p:nvSpPr>
          <p:cNvPr id="3073" name="Rectangle 1"/>
          <p:cNvSpPr>
            <a:spLocks noChangeArrowheads="1"/>
          </p:cNvSpPr>
          <p:nvPr/>
        </p:nvSpPr>
        <p:spPr bwMode="auto">
          <a:xfrm>
            <a:off x="457199" y="1219878"/>
            <a:ext cx="8979877"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rgbClr val="555555"/>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800" b="0" i="0" u="none" strike="noStrike" cap="none" normalizeH="0" baseline="0" dirty="0" smtClean="0">
                <a:ln>
                  <a:noFill/>
                </a:ln>
                <a:solidFill>
                  <a:srgbClr val="555555"/>
                </a:solidFill>
                <a:effectLst/>
                <a:latin typeface="Arial" pitchFamily="34" charset="0"/>
              </a:rPr>
              <a:t>  </a:t>
            </a:r>
            <a:endParaRPr kumimoji="0" lang="es-MX" sz="14200" b="0" i="0" u="none" strike="noStrike" cap="none" normalizeH="0" baseline="0" dirty="0" smtClean="0">
              <a:ln>
                <a:noFill/>
              </a:ln>
              <a:solidFill>
                <a:srgbClr val="555555"/>
              </a:solidFill>
              <a:effectLst/>
              <a:latin typeface="Arial" pitchFamily="34" charset="0"/>
            </a:endParaRPr>
          </a:p>
        </p:txBody>
      </p:sp>
      <p:pic>
        <p:nvPicPr>
          <p:cNvPr id="4" name="Imagen 3"/>
          <p:cNvPicPr>
            <a:picLocks noChangeAspect="1"/>
          </p:cNvPicPr>
          <p:nvPr/>
        </p:nvPicPr>
        <p:blipFill>
          <a:blip r:embed="rId2"/>
          <a:stretch>
            <a:fillRect/>
          </a:stretch>
        </p:blipFill>
        <p:spPr>
          <a:xfrm>
            <a:off x="2446459" y="4185137"/>
            <a:ext cx="4133850" cy="1104900"/>
          </a:xfrm>
          <a:prstGeom prst="rect">
            <a:avLst/>
          </a:prstGeom>
        </p:spPr>
      </p:pic>
      <p:sp>
        <p:nvSpPr>
          <p:cNvPr id="5" name="Rectángulo 4"/>
          <p:cNvSpPr/>
          <p:nvPr/>
        </p:nvSpPr>
        <p:spPr>
          <a:xfrm>
            <a:off x="2321513" y="5332362"/>
            <a:ext cx="4572000" cy="600164"/>
          </a:xfrm>
          <a:prstGeom prst="rect">
            <a:avLst/>
          </a:prstGeom>
        </p:spPr>
        <p:txBody>
          <a:bodyPr>
            <a:spAutoFit/>
          </a:bodyPr>
          <a:lstStyle/>
          <a:p>
            <a:r>
              <a:rPr lang="es-MX" sz="1100" dirty="0"/>
              <a:t>https://encrypted-tbn3.gstatic.com/images?q=tbn:ANd9GcQMmPpwxSpxzSn0SeewGouklvVdckWqlAnB_jKZEI9xaAkrRlN2qQ</a:t>
            </a:r>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02461F4-BFE2-4260-9D82-1F8E3568D8C5}" type="slidenum">
              <a:rPr lang="es-MX" smtClean="0"/>
              <a:pPr/>
              <a:t>15</a:t>
            </a:fld>
            <a:endParaRPr lang="es-MX"/>
          </a:p>
        </p:txBody>
      </p:sp>
    </p:spTree>
    <p:extLst>
      <p:ext uri="{BB962C8B-B14F-4D97-AF65-F5344CB8AC3E}">
        <p14:creationId xmlns:p14="http://schemas.microsoft.com/office/powerpoint/2010/main" val="19577102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6122" y="406304"/>
            <a:ext cx="6781800" cy="693731"/>
          </a:xfrm>
        </p:spPr>
        <p:txBody>
          <a:bodyPr>
            <a:normAutofit fontScale="90000"/>
          </a:bodyPr>
          <a:lstStyle/>
          <a:p>
            <a:r>
              <a:rPr lang="es-MX" dirty="0" err="1" smtClean="0"/>
              <a:t>Tautómeros</a:t>
            </a:r>
            <a:r>
              <a:rPr lang="es-MX" dirty="0" smtClean="0"/>
              <a:t>:</a:t>
            </a:r>
            <a:endParaRPr lang="es-MX" dirty="0"/>
          </a:p>
        </p:txBody>
      </p:sp>
      <p:sp>
        <p:nvSpPr>
          <p:cNvPr id="3" name="2 Marcador de contenido"/>
          <p:cNvSpPr>
            <a:spLocks noGrp="1"/>
          </p:cNvSpPr>
          <p:nvPr>
            <p:ph idx="1"/>
          </p:nvPr>
        </p:nvSpPr>
        <p:spPr>
          <a:xfrm>
            <a:off x="762000" y="1021976"/>
            <a:ext cx="7543800" cy="3364523"/>
          </a:xfrm>
        </p:spPr>
        <p:txBody>
          <a:bodyPr>
            <a:normAutofit/>
          </a:bodyPr>
          <a:lstStyle/>
          <a:p>
            <a:pPr algn="just"/>
            <a:r>
              <a:rPr lang="es-ES" b="1" dirty="0" err="1" smtClean="0"/>
              <a:t>Tautómeros</a:t>
            </a:r>
            <a:r>
              <a:rPr lang="es-ES" dirty="0" smtClean="0"/>
              <a:t> (del griego </a:t>
            </a:r>
            <a:r>
              <a:rPr lang="es-ES" dirty="0" err="1" smtClean="0"/>
              <a:t>tauto</a:t>
            </a:r>
            <a:r>
              <a:rPr lang="es-ES" dirty="0" smtClean="0"/>
              <a:t> = igual y griego meros = la parte) se denominan dos isómeros que se diferencian sólo en la posición de un grupo funcional. Entre las dos formas existe un equilibrio químico. En un equilibrio </a:t>
            </a:r>
            <a:r>
              <a:rPr lang="es-ES" dirty="0" err="1" smtClean="0"/>
              <a:t>tautomérico</a:t>
            </a:r>
            <a:r>
              <a:rPr lang="es-ES" dirty="0" smtClean="0"/>
              <a:t> hay migración de un grupo o átomo de hidrógeno o un protón </a:t>
            </a:r>
            <a:r>
              <a:rPr lang="es-MX" dirty="0" smtClean="0"/>
              <a:t>acompañado por un interruptor de un enlace simple y doble enlace adyacente. </a:t>
            </a:r>
            <a:endParaRPr lang="es-MX" dirty="0"/>
          </a:p>
        </p:txBody>
      </p:sp>
      <p:sp>
        <p:nvSpPr>
          <p:cNvPr id="9" name="Rectángulo 8"/>
          <p:cNvSpPr/>
          <p:nvPr/>
        </p:nvSpPr>
        <p:spPr>
          <a:xfrm>
            <a:off x="2247900" y="5739483"/>
            <a:ext cx="4572000" cy="400110"/>
          </a:xfrm>
          <a:prstGeom prst="rect">
            <a:avLst/>
          </a:prstGeom>
        </p:spPr>
        <p:txBody>
          <a:bodyPr>
            <a:spAutoFit/>
          </a:bodyPr>
          <a:lstStyle/>
          <a:p>
            <a:r>
              <a:rPr lang="es-MX" sz="1000" dirty="0"/>
              <a:t>https://upload.wikimedia.org/wikipedia/commons/thumb/a/a3/Tautomer%C3%ADa_ceto_enolica.png/450px-Tautomer%C3%ADa_ceto_enolica.png</a:t>
            </a:r>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8260" y="4244058"/>
            <a:ext cx="3057525" cy="1495425"/>
          </a:xfrm>
          <a:prstGeom prst="rect">
            <a:avLst/>
          </a:prstGeom>
        </p:spPr>
      </p:pic>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02461F4-BFE2-4260-9D82-1F8E3568D8C5}" type="slidenum">
              <a:rPr lang="es-MX" smtClean="0"/>
              <a:pPr/>
              <a:t>16</a:t>
            </a:fld>
            <a:endParaRPr lang="es-MX"/>
          </a:p>
        </p:txBody>
      </p:sp>
    </p:spTree>
    <p:extLst>
      <p:ext uri="{BB962C8B-B14F-4D97-AF65-F5344CB8AC3E}">
        <p14:creationId xmlns:p14="http://schemas.microsoft.com/office/powerpoint/2010/main" val="6268434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3000" y="504091"/>
            <a:ext cx="6781800" cy="931985"/>
          </a:xfrm>
        </p:spPr>
        <p:txBody>
          <a:bodyPr/>
          <a:lstStyle/>
          <a:p>
            <a:r>
              <a:rPr lang="es-MX" dirty="0" smtClean="0"/>
              <a:t>Solubilidad en agua</a:t>
            </a:r>
            <a:endParaRPr lang="es-MX" dirty="0"/>
          </a:p>
        </p:txBody>
      </p:sp>
      <p:sp>
        <p:nvSpPr>
          <p:cNvPr id="3" name="2 Marcador de contenido"/>
          <p:cNvSpPr>
            <a:spLocks noGrp="1"/>
          </p:cNvSpPr>
          <p:nvPr>
            <p:ph idx="1"/>
          </p:nvPr>
        </p:nvSpPr>
        <p:spPr>
          <a:xfrm>
            <a:off x="566670" y="1436076"/>
            <a:ext cx="7739130" cy="3135924"/>
          </a:xfrm>
        </p:spPr>
        <p:txBody>
          <a:bodyPr/>
          <a:lstStyle/>
          <a:p>
            <a:pPr algn="just"/>
            <a:r>
              <a:rPr lang="es-MX" dirty="0" smtClean="0"/>
              <a:t>Todos los azucares son solubles en agua pero cada uno de ellos presenta una solubilidad diferente. A temperatura ambiente el más soluble de los azucares es la D-fructosa seguida de la sacarosa y el menos soluble es la lactosa. </a:t>
            </a:r>
          </a:p>
          <a:p>
            <a:endParaRPr lang="es-MX" dirty="0"/>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02461F4-BFE2-4260-9D82-1F8E3568D8C5}" type="slidenum">
              <a:rPr lang="es-MX" smtClean="0"/>
              <a:pPr/>
              <a:t>17</a:t>
            </a:fld>
            <a:endParaRPr lang="es-MX"/>
          </a:p>
        </p:txBody>
      </p:sp>
    </p:spTree>
    <p:extLst>
      <p:ext uri="{BB962C8B-B14F-4D97-AF65-F5344CB8AC3E}">
        <p14:creationId xmlns:p14="http://schemas.microsoft.com/office/powerpoint/2010/main" val="34612623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8877" y="504092"/>
            <a:ext cx="6781800" cy="1096107"/>
          </a:xfrm>
        </p:spPr>
        <p:txBody>
          <a:bodyPr/>
          <a:lstStyle/>
          <a:p>
            <a:r>
              <a:rPr lang="es-MX" dirty="0" smtClean="0"/>
              <a:t>Poder edulcorante:</a:t>
            </a:r>
            <a:endParaRPr lang="es-MX" dirty="0"/>
          </a:p>
        </p:txBody>
      </p:sp>
      <p:sp>
        <p:nvSpPr>
          <p:cNvPr id="3" name="2 Marcador de contenido"/>
          <p:cNvSpPr>
            <a:spLocks noGrp="1"/>
          </p:cNvSpPr>
          <p:nvPr>
            <p:ph idx="1"/>
          </p:nvPr>
        </p:nvSpPr>
        <p:spPr>
          <a:xfrm>
            <a:off x="762000" y="2129802"/>
            <a:ext cx="7543800" cy="3145912"/>
          </a:xfrm>
        </p:spPr>
        <p:txBody>
          <a:bodyPr>
            <a:normAutofit lnSpcReduction="10000"/>
          </a:bodyPr>
          <a:lstStyle/>
          <a:p>
            <a:pPr algn="just"/>
            <a:r>
              <a:rPr lang="es-MX" dirty="0" smtClean="0"/>
              <a:t>Una de las características principales que identifican a los azucares de bajo peso molecular (monosacáridos y disacáridos) es ser dulces con un poder edulcorante que depende de diversos factores: </a:t>
            </a:r>
          </a:p>
          <a:p>
            <a:pPr algn="just"/>
            <a:endParaRPr lang="es-MX" dirty="0" smtClean="0"/>
          </a:p>
          <a:p>
            <a:pPr>
              <a:buNone/>
            </a:pPr>
            <a:r>
              <a:rPr lang="es-MX" dirty="0" smtClean="0"/>
              <a:t>1. Existencia de Isómeros.</a:t>
            </a:r>
          </a:p>
          <a:p>
            <a:pPr>
              <a:buNone/>
            </a:pPr>
            <a:r>
              <a:rPr lang="es-MX" dirty="0" smtClean="0"/>
              <a:t>2. Temperatura.</a:t>
            </a:r>
          </a:p>
          <a:p>
            <a:pPr>
              <a:buNone/>
            </a:pPr>
            <a:r>
              <a:rPr lang="es-MX" dirty="0" smtClean="0"/>
              <a:t>3. Existencia de otros compuestos.</a:t>
            </a:r>
          </a:p>
          <a:p>
            <a:pPr lvl="1"/>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5845" y="3702758"/>
            <a:ext cx="2609850" cy="1752600"/>
          </a:xfrm>
          <a:prstGeom prst="rect">
            <a:avLst/>
          </a:prstGeom>
        </p:spPr>
      </p:pic>
      <p:sp>
        <p:nvSpPr>
          <p:cNvPr id="6" name="Rectángulo 5"/>
          <p:cNvSpPr/>
          <p:nvPr/>
        </p:nvSpPr>
        <p:spPr>
          <a:xfrm>
            <a:off x="4533900" y="5455358"/>
            <a:ext cx="4572000" cy="553998"/>
          </a:xfrm>
          <a:prstGeom prst="rect">
            <a:avLst/>
          </a:prstGeom>
        </p:spPr>
        <p:txBody>
          <a:bodyPr>
            <a:spAutoFit/>
          </a:bodyPr>
          <a:lstStyle/>
          <a:p>
            <a:r>
              <a:rPr lang="es-MX" sz="1000" dirty="0"/>
              <a:t>https://encrypted-tbn3.gstatic.com/images?q=tbn:ANd9GcRQv7nHagnIW9kl6HPMB47IUtRhYe8LNSme97lexhIZBK1xzlzI</a:t>
            </a:r>
          </a:p>
        </p:txBody>
      </p:sp>
      <p:sp>
        <p:nvSpPr>
          <p:cNvPr id="4" name="Marcador de pie de página 3"/>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02461F4-BFE2-4260-9D82-1F8E3568D8C5}" type="slidenum">
              <a:rPr lang="es-MX" smtClean="0"/>
              <a:pPr/>
              <a:t>18</a:t>
            </a:fld>
            <a:endParaRPr lang="es-MX"/>
          </a:p>
        </p:txBody>
      </p:sp>
    </p:spTree>
    <p:extLst>
      <p:ext uri="{BB962C8B-B14F-4D97-AF65-F5344CB8AC3E}">
        <p14:creationId xmlns:p14="http://schemas.microsoft.com/office/powerpoint/2010/main" val="17914816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3016" y="492368"/>
            <a:ext cx="6781800" cy="955431"/>
          </a:xfrm>
        </p:spPr>
        <p:txBody>
          <a:bodyPr/>
          <a:lstStyle/>
          <a:p>
            <a:r>
              <a:rPr lang="es-MX" dirty="0" smtClean="0"/>
              <a:t>Existencia de isómeros:</a:t>
            </a:r>
            <a:endParaRPr lang="es-MX" dirty="0"/>
          </a:p>
        </p:txBody>
      </p:sp>
      <p:sp>
        <p:nvSpPr>
          <p:cNvPr id="3" name="2 Marcador de contenido"/>
          <p:cNvSpPr>
            <a:spLocks noGrp="1"/>
          </p:cNvSpPr>
          <p:nvPr>
            <p:ph idx="1"/>
          </p:nvPr>
        </p:nvSpPr>
        <p:spPr>
          <a:xfrm>
            <a:off x="761999" y="1969476"/>
            <a:ext cx="7776693" cy="2602523"/>
          </a:xfrm>
        </p:spPr>
        <p:txBody>
          <a:bodyPr>
            <a:normAutofit lnSpcReduction="10000"/>
          </a:bodyPr>
          <a:lstStyle/>
          <a:p>
            <a:pPr algn="just"/>
            <a:r>
              <a:rPr lang="es-MX" sz="2800" dirty="0" smtClean="0"/>
              <a:t>Estos cambios favorecen la aparición de isómeros de posición de los grupos hidroxilo (-OH) de la molécula del azúcar por lo que la interacción de los grupos OH del carbohidratos con los quimiorreceptores de las papilas gustativas no será siempre igual. </a:t>
            </a:r>
          </a:p>
          <a:p>
            <a:pPr algn="just"/>
            <a:endParaRPr lang="es-MX" dirty="0"/>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02461F4-BFE2-4260-9D82-1F8E3568D8C5}" type="slidenum">
              <a:rPr lang="es-MX" smtClean="0"/>
              <a:pPr/>
              <a:t>19</a:t>
            </a:fld>
            <a:endParaRPr lang="es-MX"/>
          </a:p>
        </p:txBody>
      </p:sp>
    </p:spTree>
    <p:extLst>
      <p:ext uri="{BB962C8B-B14F-4D97-AF65-F5344CB8AC3E}">
        <p14:creationId xmlns:p14="http://schemas.microsoft.com/office/powerpoint/2010/main" val="39615386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274496" y="6304235"/>
            <a:ext cx="762000" cy="365125"/>
          </a:xfrm>
        </p:spPr>
        <p:txBody>
          <a:bodyPr/>
          <a:lstStyle/>
          <a:p>
            <a:fld id="{002461F4-BFE2-4260-9D82-1F8E3568D8C5}" type="slidenum">
              <a:rPr lang="es-MX" smtClean="0">
                <a:latin typeface="Arial" pitchFamily="34" charset="0"/>
                <a:cs typeface="Arial" pitchFamily="34" charset="0"/>
              </a:rPr>
              <a:pPr/>
              <a:t>2</a:t>
            </a:fld>
            <a:endParaRPr lang="es-MX" dirty="0">
              <a:latin typeface="Arial" pitchFamily="34" charset="0"/>
              <a:cs typeface="Arial" pitchFamily="34" charset="0"/>
            </a:endParaRPr>
          </a:p>
        </p:txBody>
      </p:sp>
      <p:sp>
        <p:nvSpPr>
          <p:cNvPr id="5" name="1 Título"/>
          <p:cNvSpPr txBox="1">
            <a:spLocks/>
          </p:cNvSpPr>
          <p:nvPr/>
        </p:nvSpPr>
        <p:spPr bwMode="auto">
          <a:xfrm>
            <a:off x="323850" y="496714"/>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75000" lnSpcReduction="20000"/>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fontAlgn="auto">
              <a:spcAft>
                <a:spcPts val="0"/>
              </a:spcAft>
              <a:defRPr/>
            </a:pPr>
            <a:r>
              <a:rPr lang="es-MX" sz="3600" b="1" dirty="0" smtClean="0">
                <a:latin typeface="Arial" pitchFamily="34" charset="0"/>
                <a:cs typeface="Arial" pitchFamily="34" charset="0"/>
              </a:rPr>
              <a:t>Universidad Autónoma del Estado de México</a:t>
            </a:r>
            <a:br>
              <a:rPr lang="es-MX" sz="3600" b="1" dirty="0" smtClean="0">
                <a:latin typeface="Arial" pitchFamily="34" charset="0"/>
                <a:cs typeface="Arial" pitchFamily="34" charset="0"/>
              </a:rPr>
            </a:br>
            <a:r>
              <a:rPr lang="es-MX" sz="3600" b="1" dirty="0" smtClean="0">
                <a:latin typeface="Arial" pitchFamily="34" charset="0"/>
                <a:cs typeface="Arial" pitchFamily="34" charset="0"/>
              </a:rPr>
              <a:t>Facultad de Turismo y Gastronomía</a:t>
            </a:r>
            <a:endParaRPr lang="es-MX" b="1" dirty="0">
              <a:latin typeface="Arial" pitchFamily="34" charset="0"/>
              <a:cs typeface="Arial" pitchFamily="34" charset="0"/>
            </a:endParaRPr>
          </a:p>
        </p:txBody>
      </p:sp>
      <p:sp>
        <p:nvSpPr>
          <p:cNvPr id="6" name="3 Marcador de contenido"/>
          <p:cNvSpPr txBox="1">
            <a:spLocks/>
          </p:cNvSpPr>
          <p:nvPr/>
        </p:nvSpPr>
        <p:spPr bwMode="auto">
          <a:xfrm>
            <a:off x="388242" y="1377280"/>
            <a:ext cx="8504238"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0000" lnSpcReduction="20000"/>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fontAlgn="auto">
              <a:spcAft>
                <a:spcPts val="0"/>
              </a:spcAft>
              <a:buClr>
                <a:schemeClr val="tx2"/>
              </a:buClr>
              <a:buSzPct val="75000"/>
              <a:buNone/>
              <a:defRPr/>
            </a:pPr>
            <a:r>
              <a:rPr lang="es-MX" sz="2800" dirty="0" smtClean="0">
                <a:latin typeface="Arial" pitchFamily="34" charset="0"/>
                <a:cs typeface="Arial" pitchFamily="34" charset="0"/>
              </a:rPr>
              <a:t>Unidad de Aprendizaje: </a:t>
            </a:r>
            <a:r>
              <a:rPr lang="es-MX" sz="2400" dirty="0" err="1" smtClean="0">
                <a:latin typeface="Arial" pitchFamily="34" charset="0"/>
                <a:cs typeface="Arial" pitchFamily="34" charset="0"/>
              </a:rPr>
              <a:t>Gastrotecnología</a:t>
            </a:r>
            <a:r>
              <a:rPr lang="es-MX" sz="2400" dirty="0" smtClean="0">
                <a:effectLst>
                  <a:outerShdw blurRad="38100" dist="38100" dir="2700000" algn="tl">
                    <a:srgbClr val="000000">
                      <a:alpha val="43137"/>
                    </a:srgbClr>
                  </a:outerShdw>
                </a:effectLst>
                <a:latin typeface="Arial" pitchFamily="34" charset="0"/>
                <a:cs typeface="Arial" pitchFamily="34" charset="0"/>
              </a:rPr>
              <a:t>, </a:t>
            </a:r>
            <a:r>
              <a:rPr lang="es-MX" sz="2400" dirty="0" smtClean="0">
                <a:latin typeface="Arial" pitchFamily="34" charset="0"/>
                <a:cs typeface="Arial" pitchFamily="34" charset="0"/>
              </a:rPr>
              <a:t>que se imparte en la Licenciatura en Gastronomía en 4º semestre.</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Unidad de Aprendizaje: </a:t>
            </a:r>
            <a:r>
              <a:rPr lang="es-MX" sz="2800" dirty="0" err="1" smtClean="0">
                <a:latin typeface="Arial" pitchFamily="34" charset="0"/>
                <a:cs typeface="Arial" pitchFamily="34" charset="0"/>
              </a:rPr>
              <a:t>Gastrotecnología</a:t>
            </a:r>
            <a:endParaRPr lang="es-MX" sz="2800" dirty="0">
              <a:latin typeface="Arial" pitchFamily="34" charset="0"/>
              <a:cs typeface="Arial" pitchFamily="34" charset="0"/>
            </a:endParaRP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Tipo de Unidad de Aprendizaje: Curso-taller</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Total de Horas: 4 horas (2 horas de teoría y 2 horas de práctica)</a:t>
            </a: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	 </a:t>
            </a: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Créditos: 6</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a:latin typeface="Arial" pitchFamily="34" charset="0"/>
                <a:cs typeface="Arial" pitchFamily="34" charset="0"/>
              </a:rPr>
              <a:t>Tema</a:t>
            </a:r>
            <a:r>
              <a:rPr lang="es-MX" sz="2800" dirty="0" smtClean="0">
                <a:latin typeface="Arial" pitchFamily="34" charset="0"/>
                <a:cs typeface="Arial" pitchFamily="34" charset="0"/>
              </a:rPr>
              <a:t>: Propiedades funcionales de Carbohidratos</a:t>
            </a:r>
          </a:p>
          <a:p>
            <a:pPr marL="274320" indent="-274320" fontAlgn="auto">
              <a:spcAft>
                <a:spcPts val="0"/>
              </a:spcAft>
              <a:buClr>
                <a:schemeClr val="tx2"/>
              </a:buClr>
              <a:buSzPct val="75000"/>
              <a:buFont typeface="Wingdings 2"/>
              <a:buNone/>
              <a:defRPr/>
            </a:pPr>
            <a:endParaRPr lang="es-MX" sz="2800" dirty="0" smtClean="0">
              <a:latin typeface="Arial" pitchFamily="34" charset="0"/>
              <a:cs typeface="Arial" pitchFamily="34" charset="0"/>
            </a:endParaRPr>
          </a:p>
          <a:p>
            <a:pPr marL="274320" indent="-274320" fontAlgn="auto">
              <a:spcAft>
                <a:spcPts val="0"/>
              </a:spcAft>
              <a:buClr>
                <a:schemeClr val="tx2"/>
              </a:buClr>
              <a:buSzPct val="75000"/>
              <a:buFont typeface="Wingdings 2"/>
              <a:buNone/>
              <a:defRPr/>
            </a:pPr>
            <a:r>
              <a:rPr lang="es-MX" sz="2800" dirty="0" smtClean="0">
                <a:latin typeface="Arial" pitchFamily="34" charset="0"/>
                <a:cs typeface="Arial" pitchFamily="34" charset="0"/>
              </a:rPr>
              <a:t>Autor: Q.F.B. María del Pilar Rosas del Barrio</a:t>
            </a:r>
          </a:p>
          <a:p>
            <a:pPr marL="274320" indent="-274320" fontAlgn="auto">
              <a:spcAft>
                <a:spcPts val="0"/>
              </a:spcAft>
              <a:buFont typeface="Wingdings 2"/>
              <a:buChar char=""/>
              <a:defRPr/>
            </a:pPr>
            <a:endParaRPr lang="es-MX" dirty="0">
              <a:latin typeface="Arial" pitchFamily="34" charset="0"/>
              <a:cs typeface="Arial" pitchFamily="34" charset="0"/>
            </a:endParaRPr>
          </a:p>
        </p:txBody>
      </p:sp>
      <p:sp>
        <p:nvSpPr>
          <p:cNvPr id="2" name="Marcador de pie de página 1"/>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3297856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1080399"/>
            <a:ext cx="7357946" cy="1071786"/>
          </a:xfrm>
        </p:spPr>
        <p:txBody>
          <a:bodyPr>
            <a:normAutofit fontScale="90000"/>
          </a:bodyPr>
          <a:lstStyle/>
          <a:p>
            <a:r>
              <a:rPr lang="es-MX" sz="4400" dirty="0"/>
              <a:t>Poder edulcorante, efecto de la temperatura</a:t>
            </a:r>
            <a:br>
              <a:rPr lang="es-MX" sz="4400" dirty="0"/>
            </a:br>
            <a:endParaRPr lang="es-MX" sz="4400" dirty="0"/>
          </a:p>
        </p:txBody>
      </p:sp>
      <p:sp>
        <p:nvSpPr>
          <p:cNvPr id="3" name="2 Marcador de contenido"/>
          <p:cNvSpPr>
            <a:spLocks noGrp="1"/>
          </p:cNvSpPr>
          <p:nvPr>
            <p:ph idx="1"/>
          </p:nvPr>
        </p:nvSpPr>
        <p:spPr>
          <a:xfrm>
            <a:off x="457200" y="1357298"/>
            <a:ext cx="8229600" cy="4574579"/>
          </a:xfrm>
        </p:spPr>
        <p:txBody>
          <a:bodyPr>
            <a:normAutofit/>
          </a:bodyPr>
          <a:lstStyle/>
          <a:p>
            <a:pPr algn="just"/>
            <a:r>
              <a:rPr lang="es-MX" dirty="0" smtClean="0"/>
              <a:t>El dulzor de los azucares varía con la temperatura.</a:t>
            </a:r>
          </a:p>
          <a:p>
            <a:pPr algn="just"/>
            <a:r>
              <a:rPr lang="es-MX" dirty="0" smtClean="0"/>
              <a:t> la D-fructosa es más o menos 1,4 veces más dulce que la sacarosa cuando las soluciones están a 5° C, mientras que si están a 40° C son igualmente dulces y a 60° C la D-fructosa es solo 0,8 veces tan dulce como la solución de sacarosa. </a:t>
            </a:r>
          </a:p>
          <a:p>
            <a:r>
              <a:rPr lang="es-MX" dirty="0" smtClean="0"/>
              <a:t>Esta propiedad de la</a:t>
            </a:r>
          </a:p>
          <a:p>
            <a:pPr>
              <a:buNone/>
            </a:pPr>
            <a:r>
              <a:rPr lang="es-MX" dirty="0" smtClean="0"/>
              <a:t>     D- fructuosa se aprovecha </a:t>
            </a:r>
          </a:p>
          <a:p>
            <a:pPr>
              <a:buNone/>
            </a:pPr>
            <a:r>
              <a:rPr lang="es-MX" dirty="0" smtClean="0"/>
              <a:t>     en la elaboración de</a:t>
            </a:r>
          </a:p>
          <a:p>
            <a:pPr>
              <a:buNone/>
            </a:pPr>
            <a:r>
              <a:rPr lang="es-MX" dirty="0" smtClean="0"/>
              <a:t>     bebidas refrescantes</a:t>
            </a:r>
          </a:p>
        </p:txBody>
      </p:sp>
      <p:pic>
        <p:nvPicPr>
          <p:cNvPr id="4" name="3 Imagen" descr="http://datateca.unad.edu.co/contenidos/202015/202015/poder_edulcoratne.JPG"/>
          <p:cNvPicPr/>
          <p:nvPr/>
        </p:nvPicPr>
        <p:blipFill>
          <a:blip r:embed="rId2"/>
          <a:srcRect/>
          <a:stretch>
            <a:fillRect/>
          </a:stretch>
        </p:blipFill>
        <p:spPr bwMode="auto">
          <a:xfrm>
            <a:off x="4416669" y="3634154"/>
            <a:ext cx="3555023" cy="2190786"/>
          </a:xfrm>
          <a:prstGeom prst="rect">
            <a:avLst/>
          </a:prstGeom>
          <a:noFill/>
          <a:ln w="9525">
            <a:noFill/>
            <a:miter lim="800000"/>
            <a:headEnd/>
            <a:tailEnd/>
          </a:ln>
        </p:spPr>
      </p:pic>
      <p:pic>
        <p:nvPicPr>
          <p:cNvPr id="5" name="Imagen 4"/>
          <p:cNvPicPr>
            <a:picLocks noChangeAspect="1"/>
          </p:cNvPicPr>
          <p:nvPr/>
        </p:nvPicPr>
        <p:blipFill>
          <a:blip r:embed="rId3"/>
          <a:stretch>
            <a:fillRect/>
          </a:stretch>
        </p:blipFill>
        <p:spPr>
          <a:xfrm>
            <a:off x="3327952" y="5824940"/>
            <a:ext cx="5358848" cy="274344"/>
          </a:xfrm>
          <a:prstGeom prst="rect">
            <a:avLst/>
          </a:prstGeom>
        </p:spPr>
      </p:pic>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02461F4-BFE2-4260-9D82-1F8E3568D8C5}" type="slidenum">
              <a:rPr lang="es-MX" smtClean="0"/>
              <a:pPr/>
              <a:t>20</a:t>
            </a:fld>
            <a:endParaRPr lang="es-MX"/>
          </a:p>
        </p:txBody>
      </p:sp>
    </p:spTree>
    <p:extLst>
      <p:ext uri="{BB962C8B-B14F-4D97-AF65-F5344CB8AC3E}">
        <p14:creationId xmlns:p14="http://schemas.microsoft.com/office/powerpoint/2010/main" val="11277380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1999" y="1284995"/>
            <a:ext cx="7965132" cy="644166"/>
          </a:xfrm>
        </p:spPr>
        <p:txBody>
          <a:bodyPr>
            <a:normAutofit fontScale="90000"/>
          </a:bodyPr>
          <a:lstStyle/>
          <a:p>
            <a:r>
              <a:rPr lang="es-MX" sz="4800" dirty="0" smtClean="0"/>
              <a:t/>
            </a:r>
            <a:br>
              <a:rPr lang="es-MX" sz="4800" dirty="0" smtClean="0"/>
            </a:br>
            <a:r>
              <a:rPr lang="es-MX" sz="4800" dirty="0"/>
              <a:t/>
            </a:r>
            <a:br>
              <a:rPr lang="es-MX" sz="4800" dirty="0"/>
            </a:br>
            <a:r>
              <a:rPr lang="es-MX" sz="4800" dirty="0" smtClean="0"/>
              <a:t/>
            </a:r>
            <a:br>
              <a:rPr lang="es-MX" sz="4800" dirty="0" smtClean="0"/>
            </a:br>
            <a:r>
              <a:rPr lang="es-MX" sz="4800" dirty="0"/>
              <a:t/>
            </a:r>
            <a:br>
              <a:rPr lang="es-MX" sz="4800" dirty="0"/>
            </a:br>
            <a:r>
              <a:rPr lang="es-MX" sz="4800" dirty="0" smtClean="0"/>
              <a:t/>
            </a:r>
            <a:br>
              <a:rPr lang="es-MX" sz="4800" dirty="0" smtClean="0"/>
            </a:br>
            <a:r>
              <a:rPr lang="es-MX" sz="4800" dirty="0"/>
              <a:t/>
            </a:r>
            <a:br>
              <a:rPr lang="es-MX" sz="4800" dirty="0"/>
            </a:br>
            <a:r>
              <a:rPr lang="es-MX" sz="4800" dirty="0" smtClean="0"/>
              <a:t/>
            </a:r>
            <a:br>
              <a:rPr lang="es-MX" sz="4800" dirty="0" smtClean="0"/>
            </a:br>
            <a:r>
              <a:rPr lang="es-MX" sz="4800" dirty="0"/>
              <a:t/>
            </a:r>
            <a:br>
              <a:rPr lang="es-MX" sz="4800" dirty="0"/>
            </a:br>
            <a:r>
              <a:rPr lang="es-MX" sz="4800" dirty="0" smtClean="0"/>
              <a:t/>
            </a:r>
            <a:br>
              <a:rPr lang="es-MX" sz="4800" dirty="0" smtClean="0"/>
            </a:br>
            <a:r>
              <a:rPr lang="es-MX" sz="4800" dirty="0"/>
              <a:t/>
            </a:r>
            <a:br>
              <a:rPr lang="es-MX" sz="4800" dirty="0"/>
            </a:br>
            <a:r>
              <a:rPr lang="es-MX" sz="4800" dirty="0" smtClean="0"/>
              <a:t/>
            </a:r>
            <a:br>
              <a:rPr lang="es-MX" sz="4800" dirty="0" smtClean="0"/>
            </a:br>
            <a:r>
              <a:rPr lang="es-MX" sz="4000" dirty="0" smtClean="0"/>
              <a:t>Poder </a:t>
            </a:r>
            <a:r>
              <a:rPr lang="es-MX" sz="4000" dirty="0"/>
              <a:t>edulcorante, otros componentes del </a:t>
            </a:r>
            <a:r>
              <a:rPr lang="es-MX" sz="4000" dirty="0" smtClean="0"/>
              <a:t>medio.</a:t>
            </a:r>
            <a:r>
              <a:rPr lang="es-MX" sz="4000" dirty="0"/>
              <a:t/>
            </a:r>
            <a:br>
              <a:rPr lang="es-MX" sz="4000" dirty="0"/>
            </a:br>
            <a:endParaRPr lang="es-MX" sz="4000" dirty="0"/>
          </a:p>
        </p:txBody>
      </p:sp>
      <p:sp>
        <p:nvSpPr>
          <p:cNvPr id="3" name="2 Marcador de contenido"/>
          <p:cNvSpPr>
            <a:spLocks noGrp="1"/>
          </p:cNvSpPr>
          <p:nvPr>
            <p:ph idx="1"/>
          </p:nvPr>
        </p:nvSpPr>
        <p:spPr>
          <a:xfrm>
            <a:off x="761999" y="1284995"/>
            <a:ext cx="7543800" cy="4448991"/>
          </a:xfrm>
        </p:spPr>
        <p:txBody>
          <a:bodyPr/>
          <a:lstStyle/>
          <a:p>
            <a:pPr algn="just"/>
            <a:r>
              <a:rPr lang="es-MX" dirty="0" smtClean="0"/>
              <a:t>El etanol aumenta el poder dulce de la sacarosa.</a:t>
            </a:r>
          </a:p>
          <a:p>
            <a:pPr algn="just"/>
            <a:r>
              <a:rPr lang="es-MX" dirty="0" smtClean="0"/>
              <a:t> La </a:t>
            </a:r>
            <a:r>
              <a:rPr lang="es-MX" dirty="0" err="1" smtClean="0"/>
              <a:t>carboximetil</a:t>
            </a:r>
            <a:r>
              <a:rPr lang="es-MX" dirty="0" smtClean="0"/>
              <a:t>-celulosa, que es un aditivo utilizado ampliamente, lo enmascara. </a:t>
            </a:r>
          </a:p>
          <a:p>
            <a:pPr algn="just"/>
            <a:r>
              <a:rPr lang="es-MX" dirty="0" smtClean="0"/>
              <a:t>Las sustancias amargas, los ácidos y las sales interfieren con el sabor dulce. </a:t>
            </a:r>
          </a:p>
          <a:p>
            <a:pPr algn="just"/>
            <a:r>
              <a:rPr lang="es-MX" dirty="0" smtClean="0"/>
              <a:t>La presencia de </a:t>
            </a:r>
            <a:r>
              <a:rPr lang="es-MX" dirty="0" err="1" smtClean="0"/>
              <a:t>maltol</a:t>
            </a:r>
            <a:r>
              <a:rPr lang="es-MX" dirty="0" smtClean="0"/>
              <a:t> y de </a:t>
            </a:r>
            <a:r>
              <a:rPr lang="es-MX" dirty="0" err="1" smtClean="0"/>
              <a:t>étil-maltol</a:t>
            </a:r>
            <a:r>
              <a:rPr lang="es-MX" dirty="0" smtClean="0"/>
              <a:t> aumenta el poder edulcorante de la sacarosa </a:t>
            </a:r>
          </a:p>
          <a:p>
            <a:pPr algn="just"/>
            <a:r>
              <a:rPr lang="es-MX" dirty="0" smtClean="0"/>
              <a:t>El </a:t>
            </a:r>
            <a:r>
              <a:rPr lang="es-MX" dirty="0" err="1" smtClean="0"/>
              <a:t>maltol</a:t>
            </a:r>
            <a:r>
              <a:rPr lang="es-MX" dirty="0" smtClean="0"/>
              <a:t> reduce el 50% del umbral mínimo de percepción de los disacáridos. </a:t>
            </a:r>
          </a:p>
          <a:p>
            <a:pPr>
              <a:buNone/>
            </a:pPr>
            <a:endParaRPr lang="es-MX" dirty="0"/>
          </a:p>
        </p:txBody>
      </p:sp>
      <p:pic>
        <p:nvPicPr>
          <p:cNvPr id="46082" name="Picture 2" descr="C:\Documents and Settings\Administrador\Mis documentos\Mis imágenes\Maltol.png"/>
          <p:cNvPicPr>
            <a:picLocks noChangeAspect="1" noChangeArrowheads="1"/>
          </p:cNvPicPr>
          <p:nvPr/>
        </p:nvPicPr>
        <p:blipFill>
          <a:blip r:embed="rId2"/>
          <a:srcRect/>
          <a:stretch>
            <a:fillRect/>
          </a:stretch>
        </p:blipFill>
        <p:spPr bwMode="auto">
          <a:xfrm>
            <a:off x="5255510" y="4815839"/>
            <a:ext cx="1011475" cy="1044596"/>
          </a:xfrm>
          <a:prstGeom prst="rect">
            <a:avLst/>
          </a:prstGeom>
          <a:noFill/>
        </p:spPr>
      </p:pic>
      <p:pic>
        <p:nvPicPr>
          <p:cNvPr id="4" name="Imagen 3"/>
          <p:cNvPicPr>
            <a:picLocks noChangeAspect="1"/>
          </p:cNvPicPr>
          <p:nvPr/>
        </p:nvPicPr>
        <p:blipFill>
          <a:blip r:embed="rId3"/>
          <a:stretch>
            <a:fillRect/>
          </a:stretch>
        </p:blipFill>
        <p:spPr>
          <a:xfrm>
            <a:off x="2901810" y="5970781"/>
            <a:ext cx="5614656" cy="286979"/>
          </a:xfrm>
          <a:prstGeom prst="rect">
            <a:avLst/>
          </a:prstGeom>
        </p:spPr>
      </p:pic>
      <p:sp>
        <p:nvSpPr>
          <p:cNvPr id="6" name="Marcador de número de diapositiva 5"/>
          <p:cNvSpPr>
            <a:spLocks noGrp="1"/>
          </p:cNvSpPr>
          <p:nvPr>
            <p:ph type="sldNum" sz="quarter" idx="12"/>
          </p:nvPr>
        </p:nvSpPr>
        <p:spPr/>
        <p:txBody>
          <a:bodyPr/>
          <a:lstStyle/>
          <a:p>
            <a:fld id="{002461F4-BFE2-4260-9D82-1F8E3568D8C5}" type="slidenum">
              <a:rPr lang="es-MX" smtClean="0"/>
              <a:pPr/>
              <a:t>21</a:t>
            </a:fld>
            <a:endParaRPr lang="es-MX"/>
          </a:p>
        </p:txBody>
      </p:sp>
    </p:spTree>
    <p:extLst>
      <p:ext uri="{BB962C8B-B14F-4D97-AF65-F5344CB8AC3E}">
        <p14:creationId xmlns:p14="http://schemas.microsoft.com/office/powerpoint/2010/main" val="27141284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17062" y="559735"/>
            <a:ext cx="6781800" cy="592015"/>
          </a:xfrm>
        </p:spPr>
        <p:txBody>
          <a:bodyPr>
            <a:normAutofit fontScale="90000"/>
          </a:bodyPr>
          <a:lstStyle/>
          <a:p>
            <a:r>
              <a:rPr lang="es-MX" dirty="0" smtClean="0"/>
              <a:t>Dulzura relativa:</a:t>
            </a:r>
            <a:endParaRPr lang="es-MX" dirty="0"/>
          </a:p>
        </p:txBody>
      </p:sp>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6364" y="1423600"/>
            <a:ext cx="6397598" cy="3887689"/>
          </a:xfrm>
        </p:spPr>
      </p:pic>
      <p:sp>
        <p:nvSpPr>
          <p:cNvPr id="6" name="Rectángulo 5"/>
          <p:cNvSpPr/>
          <p:nvPr/>
        </p:nvSpPr>
        <p:spPr>
          <a:xfrm>
            <a:off x="1935464" y="5460028"/>
            <a:ext cx="4572000" cy="246221"/>
          </a:xfrm>
          <a:prstGeom prst="rect">
            <a:avLst/>
          </a:prstGeom>
        </p:spPr>
        <p:txBody>
          <a:bodyPr>
            <a:spAutoFit/>
          </a:bodyPr>
          <a:lstStyle/>
          <a:p>
            <a:r>
              <a:rPr lang="es-MX" sz="1000" dirty="0"/>
              <a:t>http://www.sabetodo.com/contenidos/multimedia/02077a1.gif</a:t>
            </a:r>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22</a:t>
            </a:fld>
            <a:endParaRPr lang="es-MX"/>
          </a:p>
        </p:txBody>
      </p:sp>
    </p:spTree>
    <p:extLst>
      <p:ext uri="{BB962C8B-B14F-4D97-AF65-F5344CB8AC3E}">
        <p14:creationId xmlns:p14="http://schemas.microsoft.com/office/powerpoint/2010/main" val="26680352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4501" y="144727"/>
            <a:ext cx="6781800" cy="898462"/>
          </a:xfrm>
        </p:spPr>
        <p:txBody>
          <a:bodyPr>
            <a:normAutofit fontScale="90000"/>
          </a:bodyPr>
          <a:lstStyle/>
          <a:p>
            <a:r>
              <a:rPr lang="es-MX" dirty="0" smtClean="0"/>
              <a:t>Cristalización:</a:t>
            </a:r>
            <a:endParaRPr lang="es-MX" dirty="0"/>
          </a:p>
        </p:txBody>
      </p:sp>
      <p:sp>
        <p:nvSpPr>
          <p:cNvPr id="3" name="2 Marcador de contenido"/>
          <p:cNvSpPr>
            <a:spLocks noGrp="1"/>
          </p:cNvSpPr>
          <p:nvPr>
            <p:ph idx="1"/>
          </p:nvPr>
        </p:nvSpPr>
        <p:spPr>
          <a:xfrm>
            <a:off x="425003" y="685800"/>
            <a:ext cx="7880797" cy="4607418"/>
          </a:xfrm>
        </p:spPr>
        <p:txBody>
          <a:bodyPr>
            <a:normAutofit/>
          </a:bodyPr>
          <a:lstStyle/>
          <a:p>
            <a:pPr algn="just"/>
            <a:r>
              <a:rPr lang="es-MX" dirty="0" smtClean="0"/>
              <a:t>Los azúcares pueden cristalizar, influyendo en la textura de los productos. Específicamente en la repostería. Cuando la lactosa cristaliza en helados y leches condensadas da un efecto negativo. </a:t>
            </a:r>
          </a:p>
          <a:p>
            <a:pPr algn="just">
              <a:spcBef>
                <a:spcPts val="0"/>
              </a:spcBef>
            </a:pPr>
            <a:r>
              <a:rPr lang="es-MX" dirty="0" smtClean="0"/>
              <a:t>La confección de los diversos tipos de dulces se basa principalmente en el proceso de cristalización de los azucares y las formas como se puede controlar. Para formar solución sacarosa-agua se concentran por ebullición y al bajar luego la </a:t>
            </a:r>
            <a:r>
              <a:rPr lang="es-MX" dirty="0" smtClean="0"/>
              <a:t>    </a:t>
            </a:r>
            <a:r>
              <a:rPr lang="es-MX" dirty="0" smtClean="0"/>
              <a:t>temperatura se presenta la </a:t>
            </a:r>
            <a:r>
              <a:rPr lang="es-MX" dirty="0" smtClean="0"/>
              <a:t> </a:t>
            </a:r>
            <a:r>
              <a:rPr lang="es-MX" dirty="0" smtClean="0"/>
              <a:t>cristalización. </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5774" y="4700343"/>
            <a:ext cx="2475628" cy="1439906"/>
          </a:xfrm>
          <a:prstGeom prst="rect">
            <a:avLst/>
          </a:prstGeom>
        </p:spPr>
      </p:pic>
      <p:pic>
        <p:nvPicPr>
          <p:cNvPr id="7" name="Imagen 6"/>
          <p:cNvPicPr>
            <a:picLocks noChangeAspect="1"/>
          </p:cNvPicPr>
          <p:nvPr/>
        </p:nvPicPr>
        <p:blipFill>
          <a:blip r:embed="rId3"/>
          <a:stretch>
            <a:fillRect/>
          </a:stretch>
        </p:blipFill>
        <p:spPr>
          <a:xfrm>
            <a:off x="2369430" y="6190612"/>
            <a:ext cx="5614656" cy="286979"/>
          </a:xfrm>
          <a:prstGeom prst="rect">
            <a:avLst/>
          </a:prstGeom>
        </p:spPr>
      </p:pic>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02461F4-BFE2-4260-9D82-1F8E3568D8C5}" type="slidenum">
              <a:rPr lang="es-MX" smtClean="0"/>
              <a:pPr/>
              <a:t>23</a:t>
            </a:fld>
            <a:endParaRPr lang="es-MX"/>
          </a:p>
        </p:txBody>
      </p:sp>
    </p:spTree>
    <p:extLst>
      <p:ext uri="{BB962C8B-B14F-4D97-AF65-F5344CB8AC3E}">
        <p14:creationId xmlns:p14="http://schemas.microsoft.com/office/powerpoint/2010/main" val="21942055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80408" y="592239"/>
            <a:ext cx="7063153" cy="537693"/>
          </a:xfrm>
        </p:spPr>
        <p:txBody>
          <a:bodyPr>
            <a:normAutofit fontScale="90000"/>
          </a:bodyPr>
          <a:lstStyle/>
          <a:p>
            <a:r>
              <a:rPr lang="es-MX" dirty="0" smtClean="0"/>
              <a:t>Azúcar </a:t>
            </a:r>
            <a:r>
              <a:rPr lang="es-MX" dirty="0" smtClean="0"/>
              <a:t>invertido:</a:t>
            </a:r>
            <a:endParaRPr lang="es-MX" dirty="0"/>
          </a:p>
        </p:txBody>
      </p:sp>
      <p:sp>
        <p:nvSpPr>
          <p:cNvPr id="3" name="2 Marcador de contenido"/>
          <p:cNvSpPr>
            <a:spLocks noGrp="1"/>
          </p:cNvSpPr>
          <p:nvPr>
            <p:ph idx="1"/>
          </p:nvPr>
        </p:nvSpPr>
        <p:spPr>
          <a:xfrm>
            <a:off x="630848" y="1048345"/>
            <a:ext cx="7543800" cy="2645752"/>
          </a:xfrm>
        </p:spPr>
        <p:txBody>
          <a:bodyPr/>
          <a:lstStyle/>
          <a:p>
            <a:pPr algn="just"/>
            <a:r>
              <a:rPr lang="es-MX" dirty="0" smtClean="0"/>
              <a:t>El proceso de cristalización se puede retrasar  o inhibir mediante la adición de sustancias ácidas como ácido acético, ácido cítrico. Lo cual provoca la hidrólisis o inversión de parte de la sacarosa, produciéndose glucosa y fructosa que son más solubles que la sacarosa. </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3645" y="3367949"/>
            <a:ext cx="2748401" cy="2061301"/>
          </a:xfrm>
          <a:prstGeom prst="rect">
            <a:avLst/>
          </a:prstGeom>
        </p:spPr>
      </p:pic>
      <p:sp>
        <p:nvSpPr>
          <p:cNvPr id="6" name="Rectángulo 5"/>
          <p:cNvSpPr/>
          <p:nvPr/>
        </p:nvSpPr>
        <p:spPr>
          <a:xfrm>
            <a:off x="1112230" y="5429250"/>
            <a:ext cx="3189314" cy="553998"/>
          </a:xfrm>
          <a:prstGeom prst="rect">
            <a:avLst/>
          </a:prstGeom>
        </p:spPr>
        <p:txBody>
          <a:bodyPr wrap="square">
            <a:spAutoFit/>
          </a:bodyPr>
          <a:lstStyle/>
          <a:p>
            <a:r>
              <a:rPr lang="es-MX" sz="1000" dirty="0"/>
              <a:t>https://encrypted-tbn3.gstatic.com/images?q=tbn:ANd9GcRuV_N7ZnF5k7_Q2RujrpMWfHsbLKDzCZOd4xANDlYlI9MX6lNCJw</a:t>
            </a: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2748" y="3388582"/>
            <a:ext cx="3562350" cy="1285875"/>
          </a:xfrm>
          <a:prstGeom prst="rect">
            <a:avLst/>
          </a:prstGeom>
        </p:spPr>
      </p:pic>
      <p:sp>
        <p:nvSpPr>
          <p:cNvPr id="9" name="Rectángulo 8"/>
          <p:cNvSpPr/>
          <p:nvPr/>
        </p:nvSpPr>
        <p:spPr>
          <a:xfrm>
            <a:off x="4402748" y="4674457"/>
            <a:ext cx="3052293" cy="400110"/>
          </a:xfrm>
          <a:prstGeom prst="rect">
            <a:avLst/>
          </a:prstGeom>
        </p:spPr>
        <p:txBody>
          <a:bodyPr wrap="square">
            <a:spAutoFit/>
          </a:bodyPr>
          <a:lstStyle/>
          <a:p>
            <a:r>
              <a:rPr lang="es-MX" sz="1000" dirty="0"/>
              <a:t>http://pandoom.mx/wp-content/uploads/2013/06/fotorefrescos-690x441.jpg</a:t>
            </a:r>
          </a:p>
        </p:txBody>
      </p:sp>
      <p:sp>
        <p:nvSpPr>
          <p:cNvPr id="5" name="Marcador de pie de página 4"/>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02461F4-BFE2-4260-9D82-1F8E3568D8C5}" type="slidenum">
              <a:rPr lang="es-MX" smtClean="0"/>
              <a:pPr/>
              <a:t>24</a:t>
            </a:fld>
            <a:endParaRPr lang="es-MX"/>
          </a:p>
        </p:txBody>
      </p:sp>
    </p:spTree>
    <p:extLst>
      <p:ext uri="{BB962C8B-B14F-4D97-AF65-F5344CB8AC3E}">
        <p14:creationId xmlns:p14="http://schemas.microsoft.com/office/powerpoint/2010/main" val="23490078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96241"/>
            <a:ext cx="8229600" cy="4315347"/>
          </a:xfrm>
        </p:spPr>
        <p:txBody>
          <a:bodyPr>
            <a:normAutofit/>
          </a:bodyPr>
          <a:lstStyle/>
          <a:p>
            <a:r>
              <a:rPr lang="es-MX" dirty="0" smtClean="0"/>
              <a:t>Los </a:t>
            </a:r>
            <a:r>
              <a:rPr lang="es-MX" dirty="0"/>
              <a:t>azúcares tienen la capacidad </a:t>
            </a:r>
            <a:r>
              <a:rPr lang="es-MX" dirty="0" smtClean="0"/>
              <a:t>de </a:t>
            </a:r>
            <a:r>
              <a:rPr lang="es-MX" dirty="0" smtClean="0"/>
              <a:t>presentar el </a:t>
            </a:r>
            <a:r>
              <a:rPr lang="es-MX" dirty="0"/>
              <a:t>fenómeno del </a:t>
            </a:r>
            <a:r>
              <a:rPr lang="es-MX" b="1" dirty="0" err="1"/>
              <a:t>poliformismo</a:t>
            </a:r>
            <a:r>
              <a:rPr lang="es-MX" dirty="0"/>
              <a:t> consiste, </a:t>
            </a:r>
            <a:r>
              <a:rPr lang="es-MX" dirty="0" smtClean="0"/>
              <a:t>en </a:t>
            </a:r>
            <a:r>
              <a:rPr lang="es-MX" dirty="0"/>
              <a:t>que </a:t>
            </a:r>
            <a:r>
              <a:rPr lang="es-MX" dirty="0" smtClean="0"/>
              <a:t>un </a:t>
            </a:r>
            <a:r>
              <a:rPr lang="es-MX" dirty="0"/>
              <a:t>mismo compuesto puede cristalizar en </a:t>
            </a:r>
            <a:r>
              <a:rPr lang="es-MX" dirty="0" smtClean="0"/>
              <a:t>diversas </a:t>
            </a:r>
            <a:r>
              <a:rPr lang="es-MX" dirty="0"/>
              <a:t>formas.</a:t>
            </a:r>
          </a:p>
          <a:p>
            <a:pPr marL="0" indent="0">
              <a:buNone/>
            </a:pPr>
            <a:endParaRPr lang="es-MX" sz="800" dirty="0" smtClean="0"/>
          </a:p>
          <a:p>
            <a:pPr algn="just"/>
            <a:r>
              <a:rPr lang="es-MX" dirty="0" smtClean="0"/>
              <a:t>Estado no cristalino (amorfos) los azúcares tienen la capacidad para formar soluciones sobresaturadas (jarabes, almíbar de frutas en conserva) o </a:t>
            </a:r>
            <a:r>
              <a:rPr lang="es-MX" dirty="0" smtClean="0"/>
              <a:t>Estados </a:t>
            </a:r>
            <a:r>
              <a:rPr lang="es-MX" dirty="0" smtClean="0"/>
              <a:t>vítreos (caramelo duro). </a:t>
            </a:r>
          </a:p>
          <a:p>
            <a:pPr marL="0" indent="0">
              <a:buNone/>
            </a:pPr>
            <a:endParaRPr lang="es-MX" sz="800" dirty="0" smtClean="0"/>
          </a:p>
          <a:p>
            <a:pPr algn="just"/>
            <a:r>
              <a:rPr lang="es-MX" dirty="0" smtClean="0"/>
              <a:t>- </a:t>
            </a:r>
            <a:r>
              <a:rPr lang="es-MX" dirty="0" smtClean="0"/>
              <a:t>Ejemplo</a:t>
            </a:r>
            <a:r>
              <a:rPr lang="es-MX" dirty="0" smtClean="0"/>
              <a:t>:  Lactosa que produce los isómeros α y β, cuyos cristales tienen solubilidades y tamaños diferentes. En la leche en polvo es muy importante que la lactosa de encuentre como β que es más soluble en agua que la α. </a:t>
            </a:r>
          </a:p>
          <a:p>
            <a:pPr algn="just"/>
            <a:endParaRPr lang="es-MX"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4718" y="4628989"/>
            <a:ext cx="1850447" cy="1450919"/>
          </a:xfrm>
          <a:prstGeom prst="rect">
            <a:avLst/>
          </a:prstGeom>
        </p:spPr>
      </p:pic>
      <p:pic>
        <p:nvPicPr>
          <p:cNvPr id="5" name="Imagen 4"/>
          <p:cNvPicPr>
            <a:picLocks noChangeAspect="1"/>
          </p:cNvPicPr>
          <p:nvPr/>
        </p:nvPicPr>
        <p:blipFill>
          <a:blip r:embed="rId3"/>
          <a:stretch>
            <a:fillRect/>
          </a:stretch>
        </p:blipFill>
        <p:spPr>
          <a:xfrm flipV="1">
            <a:off x="4839615" y="6181458"/>
            <a:ext cx="5049105" cy="258072"/>
          </a:xfrm>
          <a:prstGeom prst="rect">
            <a:avLst/>
          </a:prstGeom>
        </p:spPr>
      </p:pic>
      <p:sp>
        <p:nvSpPr>
          <p:cNvPr id="6" name="CuadroTexto 5"/>
          <p:cNvSpPr txBox="1"/>
          <p:nvPr/>
        </p:nvSpPr>
        <p:spPr>
          <a:xfrm>
            <a:off x="792646" y="331942"/>
            <a:ext cx="5720862" cy="584775"/>
          </a:xfrm>
          <a:prstGeom prst="rect">
            <a:avLst/>
          </a:prstGeom>
          <a:noFill/>
        </p:spPr>
        <p:txBody>
          <a:bodyPr wrap="square" rtlCol="0">
            <a:spAutoFit/>
          </a:bodyPr>
          <a:lstStyle/>
          <a:p>
            <a:r>
              <a:rPr lang="es-MX" sz="3200" dirty="0" smtClean="0"/>
              <a:t>Polimorfismo Parte 1:</a:t>
            </a:r>
            <a:endParaRPr lang="es-MX" sz="3200" dirty="0"/>
          </a:p>
        </p:txBody>
      </p:sp>
      <p:sp>
        <p:nvSpPr>
          <p:cNvPr id="4" name="Marcador de pie de página 3"/>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02461F4-BFE2-4260-9D82-1F8E3568D8C5}" type="slidenum">
              <a:rPr lang="es-MX" smtClean="0"/>
              <a:pPr/>
              <a:t>25</a:t>
            </a:fld>
            <a:endParaRPr lang="es-MX"/>
          </a:p>
        </p:txBody>
      </p:sp>
    </p:spTree>
    <p:extLst>
      <p:ext uri="{BB962C8B-B14F-4D97-AF65-F5344CB8AC3E}">
        <p14:creationId xmlns:p14="http://schemas.microsoft.com/office/powerpoint/2010/main" val="1555956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1934" y="416305"/>
            <a:ext cx="7144866" cy="1232190"/>
          </a:xfrm>
        </p:spPr>
        <p:txBody>
          <a:bodyPr>
            <a:normAutofit fontScale="90000"/>
          </a:bodyPr>
          <a:lstStyle/>
          <a:p>
            <a:r>
              <a:rPr lang="es-MX" sz="3600" dirty="0"/>
              <a:t>Polimorfismo Parte </a:t>
            </a:r>
            <a:r>
              <a:rPr lang="es-MX" sz="3600" dirty="0" smtClean="0"/>
              <a:t>2:</a:t>
            </a:r>
            <a:r>
              <a:rPr lang="es-MX" dirty="0"/>
              <a:t/>
            </a:r>
            <a:br>
              <a:rPr lang="es-MX" dirty="0"/>
            </a:br>
            <a:endParaRPr lang="es-MX" dirty="0"/>
          </a:p>
        </p:txBody>
      </p:sp>
      <p:sp>
        <p:nvSpPr>
          <p:cNvPr id="3" name="2 Marcador de contenido"/>
          <p:cNvSpPr>
            <a:spLocks noGrp="1"/>
          </p:cNvSpPr>
          <p:nvPr>
            <p:ph idx="1"/>
          </p:nvPr>
        </p:nvSpPr>
        <p:spPr>
          <a:xfrm>
            <a:off x="457200" y="726832"/>
            <a:ext cx="8229600" cy="3681045"/>
          </a:xfrm>
        </p:spPr>
        <p:txBody>
          <a:bodyPr/>
          <a:lstStyle/>
          <a:p>
            <a:r>
              <a:rPr lang="es-MX" dirty="0" smtClean="0"/>
              <a:t>Con el control adecuado de algunos parámetros, como la temperatura, las concentraciones, se puede inducir la formación de un determinado tipo de cristal, que se toman en cuenta en los procesos industriales de lácteos y de la confitería. </a:t>
            </a:r>
          </a:p>
          <a:p>
            <a:r>
              <a:rPr lang="es-MX" dirty="0" smtClean="0"/>
              <a:t>Debido a que la fructuosa es soluble en agua, difícil de cristalizar y a que, además, ejerce un efecto inhibidor sobre la cristalización de mono y </a:t>
            </a:r>
            <a:r>
              <a:rPr lang="es-MX" dirty="0" err="1" smtClean="0"/>
              <a:t>oligosacáridos</a:t>
            </a:r>
            <a:r>
              <a:rPr lang="es-MX" dirty="0" smtClean="0"/>
              <a:t>, los jarabes invertidos se emplean en confitería.</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3348" y="4245219"/>
            <a:ext cx="2562225" cy="1790700"/>
          </a:xfrm>
          <a:prstGeom prst="rect">
            <a:avLst/>
          </a:prstGeom>
        </p:spPr>
      </p:pic>
      <p:pic>
        <p:nvPicPr>
          <p:cNvPr id="6" name="Imagen 5"/>
          <p:cNvPicPr>
            <a:picLocks noChangeAspect="1"/>
          </p:cNvPicPr>
          <p:nvPr/>
        </p:nvPicPr>
        <p:blipFill>
          <a:blip r:embed="rId3"/>
          <a:stretch>
            <a:fillRect/>
          </a:stretch>
        </p:blipFill>
        <p:spPr>
          <a:xfrm>
            <a:off x="1541934" y="6015521"/>
            <a:ext cx="5614656" cy="286979"/>
          </a:xfrm>
          <a:prstGeom prst="rect">
            <a:avLst/>
          </a:prstGeom>
        </p:spPr>
      </p:pic>
      <p:sp>
        <p:nvSpPr>
          <p:cNvPr id="4" name="Marcador de pie de página 3"/>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02461F4-BFE2-4260-9D82-1F8E3568D8C5}" type="slidenum">
              <a:rPr lang="es-MX" smtClean="0"/>
              <a:pPr/>
              <a:t>26</a:t>
            </a:fld>
            <a:endParaRPr lang="es-MX"/>
          </a:p>
        </p:txBody>
      </p:sp>
    </p:spTree>
    <p:extLst>
      <p:ext uri="{BB962C8B-B14F-4D97-AF65-F5344CB8AC3E}">
        <p14:creationId xmlns:p14="http://schemas.microsoft.com/office/powerpoint/2010/main" val="17239714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2339" y="480647"/>
            <a:ext cx="7796506" cy="1579973"/>
          </a:xfrm>
        </p:spPr>
        <p:txBody>
          <a:bodyPr>
            <a:normAutofit fontScale="90000"/>
          </a:bodyPr>
          <a:lstStyle/>
          <a:p>
            <a:r>
              <a:rPr lang="es-MX" dirty="0" smtClean="0"/>
              <a:t/>
            </a:r>
            <a:br>
              <a:rPr lang="es-MX" dirty="0" smtClean="0"/>
            </a:br>
            <a:r>
              <a:rPr lang="es-MX" sz="5300" dirty="0" smtClean="0"/>
              <a:t>Higroscopicidad (hidratación)</a:t>
            </a:r>
            <a:r>
              <a:rPr lang="es-MX" sz="4400" dirty="0" smtClean="0"/>
              <a:t> </a:t>
            </a:r>
            <a:r>
              <a:rPr lang="es-MX" dirty="0" smtClean="0"/>
              <a:t/>
            </a:r>
            <a:br>
              <a:rPr lang="es-MX" dirty="0" smtClean="0"/>
            </a:br>
            <a:endParaRPr lang="es-MX" dirty="0"/>
          </a:p>
        </p:txBody>
      </p:sp>
      <p:sp>
        <p:nvSpPr>
          <p:cNvPr id="3" name="2 Marcador de contenido"/>
          <p:cNvSpPr>
            <a:spLocks noGrp="1"/>
          </p:cNvSpPr>
          <p:nvPr>
            <p:ph idx="1"/>
          </p:nvPr>
        </p:nvSpPr>
        <p:spPr>
          <a:xfrm>
            <a:off x="674076" y="1944710"/>
            <a:ext cx="8229600" cy="4291968"/>
          </a:xfrm>
        </p:spPr>
        <p:txBody>
          <a:bodyPr>
            <a:normAutofit/>
          </a:bodyPr>
          <a:lstStyle/>
          <a:p>
            <a:pPr algn="just"/>
            <a:r>
              <a:rPr lang="es-MX" dirty="0" smtClean="0"/>
              <a:t>Capacidad de captar el agua del ambiente a través de cualquier -OH del azúcar por puentes de hidrógeno con el Oxígeno del agua o el oxígeno del -OH del azúcar con un hidrógeno del agua. </a:t>
            </a:r>
          </a:p>
          <a:p>
            <a:pPr algn="just">
              <a:buNone/>
            </a:pPr>
            <a:r>
              <a:rPr lang="es-MX" dirty="0" smtClean="0"/>
              <a:t>    -- Efecto Positivo: Esto da por ejemplo aspecto brillante a la     </a:t>
            </a:r>
          </a:p>
          <a:p>
            <a:pPr algn="just">
              <a:buNone/>
            </a:pPr>
            <a:r>
              <a:rPr lang="es-MX" dirty="0"/>
              <a:t> </a:t>
            </a:r>
            <a:r>
              <a:rPr lang="es-MX" dirty="0" smtClean="0"/>
              <a:t>       mermelada o  aspecto húmedo a bizcochos o magdalenas. </a:t>
            </a:r>
          </a:p>
          <a:p>
            <a:pPr algn="just">
              <a:buNone/>
            </a:pPr>
            <a:r>
              <a:rPr lang="es-MX" dirty="0" smtClean="0"/>
              <a:t>    -- Efecto Negativo debido al apelmazamiento que dificulta la    </a:t>
            </a:r>
          </a:p>
          <a:p>
            <a:pPr algn="just">
              <a:buNone/>
            </a:pPr>
            <a:r>
              <a:rPr lang="es-MX" dirty="0"/>
              <a:t> </a:t>
            </a:r>
            <a:r>
              <a:rPr lang="es-MX" dirty="0" smtClean="0"/>
              <a:t>       solubilidad. </a:t>
            </a:r>
          </a:p>
          <a:p>
            <a:pPr algn="just">
              <a:buNone/>
            </a:pPr>
            <a:r>
              <a:rPr lang="es-MX" dirty="0" smtClean="0"/>
              <a:t>        Problemas </a:t>
            </a:r>
            <a:r>
              <a:rPr lang="es-MX" dirty="0"/>
              <a:t>para su almacenamiento: a humedades relativas superiores al </a:t>
            </a:r>
            <a:r>
              <a:rPr lang="es-MX" dirty="0" smtClean="0"/>
              <a:t>70</a:t>
            </a:r>
            <a:r>
              <a:rPr lang="es-MX" dirty="0"/>
              <a:t>%. </a:t>
            </a:r>
          </a:p>
          <a:p>
            <a:pPr>
              <a:buNone/>
            </a:pPr>
            <a:endParaRPr lang="es-MX" dirty="0" smtClean="0"/>
          </a:p>
          <a:p>
            <a:pPr>
              <a:buNone/>
            </a:pPr>
            <a:endParaRPr lang="es-MX" dirty="0" smtClean="0"/>
          </a:p>
          <a:p>
            <a:endParaRPr lang="es-MX" dirty="0"/>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02461F4-BFE2-4260-9D82-1F8E3568D8C5}" type="slidenum">
              <a:rPr lang="es-MX" smtClean="0"/>
              <a:pPr/>
              <a:t>27</a:t>
            </a:fld>
            <a:endParaRPr lang="es-MX"/>
          </a:p>
        </p:txBody>
      </p:sp>
    </p:spTree>
    <p:extLst>
      <p:ext uri="{BB962C8B-B14F-4D97-AF65-F5344CB8AC3E}">
        <p14:creationId xmlns:p14="http://schemas.microsoft.com/office/powerpoint/2010/main" val="29189108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6123" y="0"/>
            <a:ext cx="6781800" cy="1146220"/>
          </a:xfrm>
        </p:spPr>
        <p:txBody>
          <a:bodyPr>
            <a:normAutofit/>
          </a:bodyPr>
          <a:lstStyle/>
          <a:p>
            <a:r>
              <a:rPr lang="es-MX" sz="4800" dirty="0" smtClean="0"/>
              <a:t>Higroscopicidad:</a:t>
            </a:r>
            <a:endParaRPr lang="es-MX" sz="4800" dirty="0"/>
          </a:p>
        </p:txBody>
      </p:sp>
      <p:sp>
        <p:nvSpPr>
          <p:cNvPr id="3" name="2 Marcador de contenido"/>
          <p:cNvSpPr>
            <a:spLocks noGrp="1"/>
          </p:cNvSpPr>
          <p:nvPr>
            <p:ph idx="1"/>
          </p:nvPr>
        </p:nvSpPr>
        <p:spPr>
          <a:xfrm>
            <a:off x="762000" y="1711570"/>
            <a:ext cx="7543800" cy="2907322"/>
          </a:xfrm>
        </p:spPr>
        <p:txBody>
          <a:bodyPr>
            <a:normAutofit fontScale="92500" lnSpcReduction="20000"/>
          </a:bodyPr>
          <a:lstStyle/>
          <a:p>
            <a:pPr algn="just"/>
            <a:r>
              <a:rPr lang="es-MX" dirty="0"/>
              <a:t>La higroscopicidad de una forma similar a la solubilidad varía con el tipo de azúcar</a:t>
            </a:r>
          </a:p>
          <a:p>
            <a:pPr algn="just">
              <a:buNone/>
            </a:pPr>
            <a:r>
              <a:rPr lang="es-MX" dirty="0"/>
              <a:t>     más giroscópica la D-fructosa y menos giroscópica la D-lactosa. </a:t>
            </a:r>
          </a:p>
          <a:p>
            <a:pPr algn="just"/>
            <a:endParaRPr lang="es-MX" dirty="0" smtClean="0"/>
          </a:p>
          <a:p>
            <a:pPr algn="just"/>
            <a:r>
              <a:rPr lang="es-MX" dirty="0" smtClean="0"/>
              <a:t>La selección de azúcar para uso específico debe hacerse tomando en cuenta el grado de higroscopia que éste tiene, </a:t>
            </a:r>
          </a:p>
          <a:p>
            <a:pPr marL="0" indent="0" algn="just">
              <a:buNone/>
            </a:pPr>
            <a:r>
              <a:rPr lang="es-MX" dirty="0"/>
              <a:t> </a:t>
            </a:r>
            <a:r>
              <a:rPr lang="es-MX" dirty="0" smtClean="0"/>
              <a:t>   ya que este fenómeno es indeseable en los productos    </a:t>
            </a:r>
          </a:p>
          <a:p>
            <a:pPr marL="0" indent="0" algn="just">
              <a:buNone/>
            </a:pPr>
            <a:r>
              <a:rPr lang="es-MX" dirty="0"/>
              <a:t> </a:t>
            </a:r>
            <a:r>
              <a:rPr lang="es-MX" dirty="0" smtClean="0"/>
              <a:t>   deshidratados, como la leche en polvo. </a:t>
            </a:r>
          </a:p>
          <a:p>
            <a:endParaRPr lang="es-MX" dirty="0"/>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02461F4-BFE2-4260-9D82-1F8E3568D8C5}" type="slidenum">
              <a:rPr lang="es-MX" smtClean="0"/>
              <a:pPr/>
              <a:t>28</a:t>
            </a:fld>
            <a:endParaRPr lang="es-MX"/>
          </a:p>
        </p:txBody>
      </p:sp>
    </p:spTree>
    <p:extLst>
      <p:ext uri="{BB962C8B-B14F-4D97-AF65-F5344CB8AC3E}">
        <p14:creationId xmlns:p14="http://schemas.microsoft.com/office/powerpoint/2010/main" val="6311440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70079" y="1372096"/>
            <a:ext cx="8133008" cy="4220307"/>
          </a:xfrm>
        </p:spPr>
        <p:txBody>
          <a:bodyPr>
            <a:normAutofit/>
          </a:bodyPr>
          <a:lstStyle/>
          <a:p>
            <a:pPr algn="just"/>
            <a:r>
              <a:rPr lang="es-MX" dirty="0" smtClean="0"/>
              <a:t>Esta propiedad es muy útil cuando se preparan alimentos que deben mantener su humedad como los productos horneados ( galletas, panques, etc.) por  ello se emplean fructosa o miel debido a su alta higroscopicidad (retenedores de humedad</a:t>
            </a:r>
            <a:r>
              <a:rPr lang="es-MX" dirty="0" smtClean="0"/>
              <a:t>).</a:t>
            </a:r>
          </a:p>
          <a:p>
            <a:pPr marL="0" indent="0" algn="just">
              <a:buNone/>
            </a:pPr>
            <a:endParaRPr lang="es-MX" dirty="0" smtClean="0"/>
          </a:p>
          <a:p>
            <a:pPr algn="just"/>
            <a:r>
              <a:rPr lang="es-MX" dirty="0" smtClean="0"/>
              <a:t> Por el contrario en los alimentos que es necesario mantener secos, como polvos instantáneos, es preferible adicionar maltosa o lactosa cuya higroscopicidad  es baja. </a:t>
            </a:r>
          </a:p>
          <a:p>
            <a:pPr>
              <a:buNone/>
            </a:pPr>
            <a:endParaRPr lang="es-MX" dirty="0" smtClean="0"/>
          </a:p>
        </p:txBody>
      </p:sp>
      <p:sp>
        <p:nvSpPr>
          <p:cNvPr id="2" name="CuadroTexto 1"/>
          <p:cNvSpPr txBox="1"/>
          <p:nvPr/>
        </p:nvSpPr>
        <p:spPr>
          <a:xfrm>
            <a:off x="1008185" y="428563"/>
            <a:ext cx="6916615" cy="830997"/>
          </a:xfrm>
          <a:prstGeom prst="rect">
            <a:avLst/>
          </a:prstGeom>
          <a:noFill/>
        </p:spPr>
        <p:txBody>
          <a:bodyPr wrap="square" rtlCol="0">
            <a:spAutoFit/>
          </a:bodyPr>
          <a:lstStyle/>
          <a:p>
            <a:r>
              <a:rPr lang="es-MX" sz="4800" dirty="0" smtClean="0"/>
              <a:t>Higroscopicidad: Utilidad</a:t>
            </a:r>
            <a:endParaRPr lang="es-MX" sz="4800" dirty="0"/>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02461F4-BFE2-4260-9D82-1F8E3568D8C5}" type="slidenum">
              <a:rPr lang="es-MX" smtClean="0"/>
              <a:pPr/>
              <a:t>29</a:t>
            </a:fld>
            <a:endParaRPr lang="es-MX"/>
          </a:p>
        </p:txBody>
      </p:sp>
    </p:spTree>
    <p:extLst>
      <p:ext uri="{BB962C8B-B14F-4D97-AF65-F5344CB8AC3E}">
        <p14:creationId xmlns:p14="http://schemas.microsoft.com/office/powerpoint/2010/main" val="35890729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a:xfrm>
            <a:off x="8244408" y="6309320"/>
            <a:ext cx="762000" cy="365125"/>
          </a:xfrm>
        </p:spPr>
        <p:txBody>
          <a:bodyPr/>
          <a:lstStyle/>
          <a:p>
            <a:fld id="{002461F4-BFE2-4260-9D82-1F8E3568D8C5}" type="slidenum">
              <a:rPr lang="es-MX" smtClean="0">
                <a:latin typeface="Arial" pitchFamily="34" charset="0"/>
                <a:cs typeface="Arial" pitchFamily="34" charset="0"/>
              </a:rPr>
              <a:pPr/>
              <a:t>3</a:t>
            </a:fld>
            <a:endParaRPr lang="es-MX" dirty="0">
              <a:latin typeface="Arial" pitchFamily="34" charset="0"/>
              <a:cs typeface="Arial" pitchFamily="34" charset="0"/>
            </a:endParaRPr>
          </a:p>
        </p:txBody>
      </p:sp>
      <p:sp>
        <p:nvSpPr>
          <p:cNvPr id="5" name="2 Marcador de contenido"/>
          <p:cNvSpPr>
            <a:spLocks noGrp="1"/>
          </p:cNvSpPr>
          <p:nvPr>
            <p:ph idx="1"/>
          </p:nvPr>
        </p:nvSpPr>
        <p:spPr>
          <a:xfrm>
            <a:off x="251520" y="1335930"/>
            <a:ext cx="8445500" cy="5040313"/>
          </a:xfrm>
        </p:spPr>
        <p:txBody>
          <a:bodyPr>
            <a:normAutofit/>
          </a:bodyPr>
          <a:lstStyle/>
          <a:p>
            <a:pPr marL="0" indent="0" algn="just">
              <a:buFont typeface="Wingdings 2" pitchFamily="18" charset="2"/>
              <a:buNone/>
              <a:defRPr/>
            </a:pPr>
            <a:r>
              <a:rPr lang="es-MX" sz="2400" dirty="0" smtClean="0">
                <a:latin typeface="Arial" pitchFamily="34" charset="0"/>
                <a:cs typeface="Arial" pitchFamily="34" charset="0"/>
              </a:rPr>
              <a:t>El presente material didáctico ha sido diseñado para los alumnos del </a:t>
            </a:r>
            <a:r>
              <a:rPr lang="es-MX" dirty="0">
                <a:latin typeface="Arial" pitchFamily="34" charset="0"/>
                <a:cs typeface="Arial" pitchFamily="34" charset="0"/>
              </a:rPr>
              <a:t>4</a:t>
            </a:r>
            <a:r>
              <a:rPr lang="es-MX" sz="2400" dirty="0" smtClean="0">
                <a:latin typeface="Arial" pitchFamily="34" charset="0"/>
                <a:cs typeface="Arial" pitchFamily="34" charset="0"/>
              </a:rPr>
              <a:t>° semestre de la licenciatura </a:t>
            </a:r>
            <a:r>
              <a:rPr lang="es-MX" dirty="0" smtClean="0">
                <a:latin typeface="Arial" pitchFamily="34" charset="0"/>
                <a:cs typeface="Arial" pitchFamily="34" charset="0"/>
              </a:rPr>
              <a:t>en Gastronomía</a:t>
            </a:r>
            <a:r>
              <a:rPr lang="es-MX" sz="2400" dirty="0" smtClean="0">
                <a:latin typeface="Arial" pitchFamily="34" charset="0"/>
                <a:cs typeface="Arial" pitchFamily="34" charset="0"/>
              </a:rPr>
              <a:t>, con la finalidad de que identifiquen las diferentes propiedades funcionales de las macromoléculas que forman </a:t>
            </a:r>
          </a:p>
          <a:p>
            <a:pPr marL="0" indent="0" algn="just">
              <a:buFont typeface="Wingdings 2" pitchFamily="18" charset="2"/>
              <a:buNone/>
              <a:defRPr/>
            </a:pPr>
            <a:r>
              <a:rPr lang="es-MX" dirty="0">
                <a:latin typeface="Arial" pitchFamily="34" charset="0"/>
                <a:cs typeface="Arial" pitchFamily="34" charset="0"/>
              </a:rPr>
              <a:t>p</a:t>
            </a:r>
            <a:r>
              <a:rPr lang="es-MX" dirty="0" smtClean="0">
                <a:latin typeface="Arial" pitchFamily="34" charset="0"/>
                <a:cs typeface="Arial" pitchFamily="34" charset="0"/>
              </a:rPr>
              <a:t>arte de los alimentos y que contribuyen en la transformación, diseño y elaboración de productos gastronómicos, m</a:t>
            </a:r>
            <a:r>
              <a:rPr lang="es-MX" sz="2400" dirty="0" smtClean="0">
                <a:latin typeface="Arial" pitchFamily="34" charset="0"/>
                <a:cs typeface="Arial" pitchFamily="34" charset="0"/>
              </a:rPr>
              <a:t>ismos que están vinculados de manera estrecha con los hábitos alimentarios, necesidades y las cambiantes tendencias alimentarias.</a:t>
            </a:r>
          </a:p>
          <a:p>
            <a:pPr marL="0" indent="0" algn="just">
              <a:buFont typeface="Wingdings 2" pitchFamily="18" charset="2"/>
              <a:buNone/>
              <a:defRPr/>
            </a:pPr>
            <a:endParaRPr lang="es-MX" sz="2400" dirty="0" smtClean="0">
              <a:latin typeface="Arial" pitchFamily="34" charset="0"/>
              <a:cs typeface="Arial" pitchFamily="34" charset="0"/>
            </a:endParaRPr>
          </a:p>
          <a:p>
            <a:pPr marL="0" indent="0" algn="just">
              <a:buFont typeface="Wingdings 2" pitchFamily="18" charset="2"/>
              <a:buNone/>
              <a:defRPr/>
            </a:pPr>
            <a:r>
              <a:rPr lang="es-MX" sz="2400" dirty="0" smtClean="0">
                <a:latin typeface="Arial" pitchFamily="34" charset="0"/>
                <a:cs typeface="Arial" pitchFamily="34" charset="0"/>
              </a:rPr>
              <a:t> </a:t>
            </a:r>
          </a:p>
        </p:txBody>
      </p:sp>
      <p:sp>
        <p:nvSpPr>
          <p:cNvPr id="6" name="1 Título"/>
          <p:cNvSpPr>
            <a:spLocks noGrp="1"/>
          </p:cNvSpPr>
          <p:nvPr>
            <p:ph type="title"/>
          </p:nvPr>
        </p:nvSpPr>
        <p:spPr>
          <a:xfrm>
            <a:off x="2195736" y="548680"/>
            <a:ext cx="4310198" cy="633064"/>
          </a:xfrm>
        </p:spPr>
        <p:txBody>
          <a:bodyPr>
            <a:noAutofit/>
          </a:bodyPr>
          <a:lstStyle/>
          <a:p>
            <a:pPr>
              <a:defRPr/>
            </a:pPr>
            <a:r>
              <a:rPr lang="es-MX" sz="3600" b="1" dirty="0" smtClean="0">
                <a:solidFill>
                  <a:schemeClr val="accent2">
                    <a:lumMod val="75000"/>
                  </a:schemeClr>
                </a:solidFill>
                <a:latin typeface="Arial" pitchFamily="34" charset="0"/>
                <a:cs typeface="Arial" pitchFamily="34" charset="0"/>
              </a:rPr>
              <a:t>Guión explicativo</a:t>
            </a:r>
          </a:p>
        </p:txBody>
      </p:sp>
      <p:sp>
        <p:nvSpPr>
          <p:cNvPr id="2" name="Marcador de pie de página 1"/>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38000372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2802" y="-318821"/>
            <a:ext cx="6781800" cy="2297743"/>
          </a:xfrm>
        </p:spPr>
        <p:txBody>
          <a:bodyPr>
            <a:normAutofit/>
          </a:bodyPr>
          <a:lstStyle/>
          <a:p>
            <a:r>
              <a:rPr lang="es-MX" dirty="0" smtClean="0"/>
              <a:t>Producción de aromas </a:t>
            </a:r>
            <a:br>
              <a:rPr lang="es-MX" dirty="0" smtClean="0"/>
            </a:br>
            <a:endParaRPr lang="es-MX" dirty="0"/>
          </a:p>
        </p:txBody>
      </p:sp>
      <p:sp>
        <p:nvSpPr>
          <p:cNvPr id="3" name="2 Marcador de contenido"/>
          <p:cNvSpPr>
            <a:spLocks noGrp="1"/>
          </p:cNvSpPr>
          <p:nvPr>
            <p:ph idx="1"/>
          </p:nvPr>
        </p:nvSpPr>
        <p:spPr>
          <a:xfrm>
            <a:off x="319096" y="1114100"/>
            <a:ext cx="8229600" cy="4911741"/>
          </a:xfrm>
        </p:spPr>
        <p:txBody>
          <a:bodyPr>
            <a:normAutofit/>
          </a:bodyPr>
          <a:lstStyle/>
          <a:p>
            <a:pPr algn="just"/>
            <a:r>
              <a:rPr lang="es-MX" dirty="0" smtClean="0"/>
              <a:t>Relacionada con el proceso de transformación que sufren los productos ricos en azúcares sometidos a tratamiento térmico a altas temperaturas. </a:t>
            </a:r>
          </a:p>
          <a:p>
            <a:pPr algn="just"/>
            <a:r>
              <a:rPr lang="es-MX" dirty="0" smtClean="0"/>
              <a:t>Lactosa  y maltosa se utilizan en la panificación, pues interacciona fácilmente con proteínas para producir compuestos de bajo peso molecular derivados del </a:t>
            </a:r>
            <a:r>
              <a:rPr lang="es-MX" dirty="0" err="1" smtClean="0"/>
              <a:t>fufural</a:t>
            </a:r>
            <a:r>
              <a:rPr lang="es-MX" dirty="0" smtClean="0"/>
              <a:t> e </a:t>
            </a:r>
            <a:r>
              <a:rPr lang="es-MX" dirty="0" err="1" smtClean="0"/>
              <a:t>hidroximetilfufural</a:t>
            </a:r>
            <a:r>
              <a:rPr lang="es-MX" dirty="0" smtClean="0"/>
              <a:t> como lo es el </a:t>
            </a:r>
            <a:r>
              <a:rPr lang="es-MX" dirty="0" err="1" smtClean="0"/>
              <a:t>maltol</a:t>
            </a:r>
            <a:r>
              <a:rPr lang="es-MX" dirty="0" smtClean="0"/>
              <a:t> e </a:t>
            </a:r>
            <a:r>
              <a:rPr lang="es-MX" dirty="0" err="1" smtClean="0"/>
              <a:t>isomaltol</a:t>
            </a:r>
            <a:r>
              <a:rPr lang="es-MX" dirty="0" smtClean="0"/>
              <a:t> productos responsables del aroma del pan , provenientes de reacciones de </a:t>
            </a:r>
            <a:r>
              <a:rPr lang="es-MX" dirty="0" err="1" smtClean="0"/>
              <a:t>Maillard</a:t>
            </a:r>
            <a:r>
              <a:rPr lang="es-MX" dirty="0" smtClean="0"/>
              <a:t> y de </a:t>
            </a:r>
            <a:r>
              <a:rPr lang="es-MX" dirty="0" err="1" smtClean="0"/>
              <a:t>caramelizacion</a:t>
            </a:r>
            <a:endParaRPr lang="es-MX" dirty="0" smtClean="0"/>
          </a:p>
          <a:p>
            <a:pPr marL="0" indent="0">
              <a:buNone/>
            </a:pPr>
            <a:endParaRPr lang="es-MX" dirty="0" smtClean="0"/>
          </a:p>
          <a:p>
            <a:endParaRPr lang="es-MX" sz="1000" dirty="0" smtClean="0"/>
          </a:p>
          <a:p>
            <a:endParaRPr lang="es-MX" sz="1000" dirty="0"/>
          </a:p>
          <a:p>
            <a:r>
              <a:rPr lang="es-MX" sz="1000" dirty="0" smtClean="0"/>
              <a:t>                                                                                 https</a:t>
            </a:r>
            <a:r>
              <a:rPr lang="es-MX" sz="1000" dirty="0"/>
              <a:t>://bioplasticsnewsdotcom.files.wordpress.com/2014/02/furfural1.png?w=474</a:t>
            </a:r>
          </a:p>
        </p:txBody>
      </p:sp>
      <p:pic>
        <p:nvPicPr>
          <p:cNvPr id="1026" name="Picture 2" descr="C:\Documents and Settings\Administrador\Mis documentos\Mis imágenes\Furfural_structure.png"/>
          <p:cNvPicPr>
            <a:picLocks noChangeAspect="1" noChangeArrowheads="1"/>
          </p:cNvPicPr>
          <p:nvPr/>
        </p:nvPicPr>
        <p:blipFill>
          <a:blip r:embed="rId2"/>
          <a:srcRect/>
          <a:stretch>
            <a:fillRect/>
          </a:stretch>
        </p:blipFill>
        <p:spPr bwMode="auto">
          <a:xfrm>
            <a:off x="4807177" y="4489383"/>
            <a:ext cx="1785950" cy="1121754"/>
          </a:xfrm>
          <a:prstGeom prst="rect">
            <a:avLst/>
          </a:prstGeom>
          <a:noFill/>
        </p:spPr>
      </p:pic>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02461F4-BFE2-4260-9D82-1F8E3568D8C5}" type="slidenum">
              <a:rPr lang="es-MX" smtClean="0"/>
              <a:pPr/>
              <a:t>30</a:t>
            </a:fld>
            <a:endParaRPr lang="es-MX"/>
          </a:p>
        </p:txBody>
      </p:sp>
    </p:spTree>
    <p:extLst>
      <p:ext uri="{BB962C8B-B14F-4D97-AF65-F5344CB8AC3E}">
        <p14:creationId xmlns:p14="http://schemas.microsoft.com/office/powerpoint/2010/main" val="28031535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0" y="269400"/>
            <a:ext cx="6781800" cy="780202"/>
          </a:xfrm>
        </p:spPr>
        <p:txBody>
          <a:bodyPr>
            <a:normAutofit fontScale="90000"/>
          </a:bodyPr>
          <a:lstStyle/>
          <a:p>
            <a:r>
              <a:rPr lang="es-MX" dirty="0" smtClean="0"/>
              <a:t>Reacciones de </a:t>
            </a:r>
            <a:r>
              <a:rPr lang="es-MX" dirty="0" err="1" smtClean="0"/>
              <a:t>Maillard</a:t>
            </a:r>
            <a:r>
              <a:rPr lang="es-MX" dirty="0" smtClean="0"/>
              <a:t>:</a:t>
            </a:r>
            <a:endParaRPr lang="es-MX" dirty="0"/>
          </a:p>
        </p:txBody>
      </p:sp>
      <p:sp>
        <p:nvSpPr>
          <p:cNvPr id="3" name="2 Marcador de contenido"/>
          <p:cNvSpPr>
            <a:spLocks noGrp="1"/>
          </p:cNvSpPr>
          <p:nvPr>
            <p:ph idx="1"/>
          </p:nvPr>
        </p:nvSpPr>
        <p:spPr>
          <a:xfrm>
            <a:off x="208115" y="1019055"/>
            <a:ext cx="8125496" cy="3221395"/>
          </a:xfrm>
        </p:spPr>
        <p:txBody>
          <a:bodyPr>
            <a:normAutofit/>
          </a:bodyPr>
          <a:lstStyle/>
          <a:p>
            <a:pPr algn="just"/>
            <a:r>
              <a:rPr lang="es-MX" sz="2800" dirty="0"/>
              <a:t>T</a:t>
            </a:r>
            <a:r>
              <a:rPr lang="es-MX" sz="2800" dirty="0" smtClean="0"/>
              <a:t>odos los monosacáridos y disacáridos con extremos libres reductores sufren reacciones de condensación con grupos aminos libres para formar una serie de complejos que dan como resultados la producción de esteres, </a:t>
            </a:r>
            <a:r>
              <a:rPr lang="es-MX" sz="2800" dirty="0" smtClean="0"/>
              <a:t>aldehídos</a:t>
            </a:r>
            <a:r>
              <a:rPr lang="es-MX" sz="2800" dirty="0" smtClean="0"/>
              <a:t>, cetonas, responsables del aroma de muchos productos alimenticios.</a:t>
            </a:r>
            <a:endParaRPr lang="es-MX"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144" y="4134119"/>
            <a:ext cx="2894635" cy="1933616"/>
          </a:xfrm>
          <a:prstGeom prst="rect">
            <a:avLst/>
          </a:prstGeom>
        </p:spPr>
      </p:pic>
      <p:sp>
        <p:nvSpPr>
          <p:cNvPr id="6" name="Rectángulo 5"/>
          <p:cNvSpPr/>
          <p:nvPr/>
        </p:nvSpPr>
        <p:spPr>
          <a:xfrm>
            <a:off x="2771144" y="6177997"/>
            <a:ext cx="4109806" cy="400110"/>
          </a:xfrm>
          <a:prstGeom prst="rect">
            <a:avLst/>
          </a:prstGeom>
        </p:spPr>
        <p:txBody>
          <a:bodyPr wrap="square">
            <a:spAutoFit/>
          </a:bodyPr>
          <a:lstStyle/>
          <a:p>
            <a:r>
              <a:rPr lang="es-MX" sz="1000" dirty="0"/>
              <a:t>http://3.bp.blogspot.com/-ay-cFjzl0MY/UGYhVrfC3EI/AAAAAAAAAPU/GN9imqLfU0w/s1600/maillard.jpg</a:t>
            </a:r>
          </a:p>
        </p:txBody>
      </p:sp>
      <p:sp>
        <p:nvSpPr>
          <p:cNvPr id="5" name="Marcador de pie de página 4"/>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002461F4-BFE2-4260-9D82-1F8E3568D8C5}" type="slidenum">
              <a:rPr lang="es-MX" smtClean="0"/>
              <a:pPr/>
              <a:t>31</a:t>
            </a:fld>
            <a:endParaRPr lang="es-MX"/>
          </a:p>
        </p:txBody>
      </p:sp>
    </p:spTree>
    <p:extLst>
      <p:ext uri="{BB962C8B-B14F-4D97-AF65-F5344CB8AC3E}">
        <p14:creationId xmlns:p14="http://schemas.microsoft.com/office/powerpoint/2010/main" val="25317919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26300" y="441101"/>
            <a:ext cx="6781800" cy="1060938"/>
          </a:xfrm>
        </p:spPr>
        <p:txBody>
          <a:bodyPr/>
          <a:lstStyle/>
          <a:p>
            <a:r>
              <a:rPr lang="es-MX" dirty="0" smtClean="0"/>
              <a:t>Reacciones de </a:t>
            </a:r>
            <a:r>
              <a:rPr lang="es-MX" dirty="0" err="1"/>
              <a:t>M</a:t>
            </a:r>
            <a:r>
              <a:rPr lang="es-MX" dirty="0" err="1" smtClean="0"/>
              <a:t>aillard</a:t>
            </a:r>
            <a:endParaRPr lang="es-MX" dirty="0"/>
          </a:p>
        </p:txBody>
      </p:sp>
      <p:pic>
        <p:nvPicPr>
          <p:cNvPr id="8" name="Marcador de contenido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8491" y="1777286"/>
            <a:ext cx="6318471" cy="3780552"/>
          </a:xfrm>
        </p:spPr>
      </p:pic>
      <p:sp>
        <p:nvSpPr>
          <p:cNvPr id="9" name="Rectángulo 8"/>
          <p:cNvSpPr/>
          <p:nvPr/>
        </p:nvSpPr>
        <p:spPr>
          <a:xfrm>
            <a:off x="2184621" y="5686625"/>
            <a:ext cx="4572000" cy="400110"/>
          </a:xfrm>
          <a:prstGeom prst="rect">
            <a:avLst/>
          </a:prstGeom>
        </p:spPr>
        <p:txBody>
          <a:bodyPr>
            <a:spAutoFit/>
          </a:bodyPr>
          <a:lstStyle/>
          <a:p>
            <a:r>
              <a:rPr lang="es-MX" sz="1000" dirty="0"/>
              <a:t>http://1.bp.blogspot.com/_6khpJA8pEok/TVA1xbmEIuI/AAAAAAAAAD4/bJM6HTuqGUc/s1600/maillard-reaction1.gif</a:t>
            </a:r>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32</a:t>
            </a:fld>
            <a:endParaRPr lang="es-MX"/>
          </a:p>
        </p:txBody>
      </p:sp>
    </p:spTree>
    <p:extLst>
      <p:ext uri="{BB962C8B-B14F-4D97-AF65-F5344CB8AC3E}">
        <p14:creationId xmlns:p14="http://schemas.microsoft.com/office/powerpoint/2010/main" val="3099520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MX" dirty="0" smtClean="0"/>
          </a:p>
          <a:p>
            <a:endParaRPr lang="es-MX" dirty="0"/>
          </a:p>
        </p:txBody>
      </p:sp>
      <p:sp>
        <p:nvSpPr>
          <p:cNvPr id="4" name="Rectangle 3"/>
          <p:cNvSpPr txBox="1">
            <a:spLocks noChangeArrowheads="1"/>
          </p:cNvSpPr>
          <p:nvPr/>
        </p:nvSpPr>
        <p:spPr>
          <a:xfrm>
            <a:off x="857224" y="1071546"/>
            <a:ext cx="7858180" cy="4533902"/>
          </a:xfrm>
          <a:prstGeom prst="rect">
            <a:avLst/>
          </a:prstGeom>
        </p:spPr>
        <p:txBody>
          <a:bodyPr vert="horz" lIns="91440" tIns="45720" rIns="91440" bIns="45720" rtlCol="0">
            <a:noAutofit/>
          </a:bodyPr>
          <a:lstStyle/>
          <a:p>
            <a:pPr marL="274320" marR="0" lvl="0" indent="-274320" algn="just" defTabSz="914400" rtl="0" eaLnBrk="1" fontAlgn="auto" latinLnBrk="0" hangingPunct="1">
              <a:lnSpc>
                <a:spcPct val="100000"/>
              </a:lnSpc>
              <a:spcBef>
                <a:spcPct val="20000"/>
              </a:spcBef>
              <a:spcAft>
                <a:spcPct val="20000"/>
              </a:spcAft>
              <a:buClr>
                <a:schemeClr val="accent1">
                  <a:lumMod val="60000"/>
                  <a:lumOff val="40000"/>
                </a:schemeClr>
              </a:buClr>
              <a:buSzTx/>
              <a:buFont typeface="Arial" pitchFamily="34" charset="0"/>
              <a:buChar char="•"/>
              <a:tabLst/>
              <a:defRPr/>
            </a:pPr>
            <a:r>
              <a:rPr kumimoji="0" lang="es-MX" sz="2400" b="0" i="0" u="none" strike="noStrike" kern="1200" cap="none" spc="0" normalizeH="0" baseline="0" noProof="0" dirty="0" smtClean="0">
                <a:ln>
                  <a:noFill/>
                </a:ln>
                <a:effectLst/>
                <a:uLnTx/>
                <a:uFillTx/>
                <a:latin typeface="+mn-lt"/>
                <a:ea typeface="+mn-ea"/>
                <a:cs typeface="+mn-cs"/>
              </a:rPr>
              <a:t>PASO INICIAL (no hay producción de color)</a:t>
            </a:r>
          </a:p>
          <a:p>
            <a:pPr marL="548640" marR="0" lvl="1" indent="-182880" algn="just" defTabSz="914400" rtl="0" eaLnBrk="1" fontAlgn="auto" latinLnBrk="0" hangingPunct="1">
              <a:lnSpc>
                <a:spcPct val="100000"/>
              </a:lnSpc>
              <a:spcBef>
                <a:spcPct val="20000"/>
              </a:spcBef>
              <a:spcAft>
                <a:spcPct val="20000"/>
              </a:spcAft>
              <a:buClr>
                <a:schemeClr val="accent1">
                  <a:lumMod val="60000"/>
                  <a:lumOff val="40000"/>
                </a:schemeClr>
              </a:buClr>
              <a:buSzTx/>
              <a:buFont typeface="Arial" pitchFamily="34" charset="0"/>
              <a:buChar char="•"/>
              <a:tabLst/>
              <a:defRPr/>
            </a:pPr>
            <a:r>
              <a:rPr kumimoji="0" lang="es-MX" sz="2400" b="0" i="0" u="none" strike="noStrike" kern="1200" cap="none" spc="0" normalizeH="0" baseline="0" noProof="0" dirty="0" smtClean="0">
                <a:ln>
                  <a:noFill/>
                </a:ln>
                <a:effectLst/>
                <a:uLnTx/>
                <a:uFillTx/>
                <a:latin typeface="+mn-lt"/>
                <a:ea typeface="+mn-ea"/>
                <a:cs typeface="+mn-cs"/>
              </a:rPr>
              <a:t>Condensación de azúcar-amino.</a:t>
            </a:r>
          </a:p>
          <a:p>
            <a:pPr marL="548640" marR="0" lvl="1" indent="-182880" algn="just" defTabSz="914400" rtl="0" eaLnBrk="1" fontAlgn="auto" latinLnBrk="0" hangingPunct="1">
              <a:lnSpc>
                <a:spcPct val="100000"/>
              </a:lnSpc>
              <a:spcBef>
                <a:spcPct val="20000"/>
              </a:spcBef>
              <a:spcAft>
                <a:spcPct val="20000"/>
              </a:spcAft>
              <a:buClr>
                <a:schemeClr val="accent1">
                  <a:lumMod val="60000"/>
                  <a:lumOff val="40000"/>
                </a:schemeClr>
              </a:buClr>
              <a:buSzTx/>
              <a:buFont typeface="Arial" pitchFamily="34" charset="0"/>
              <a:buChar char="•"/>
              <a:tabLst/>
              <a:defRPr/>
            </a:pPr>
            <a:r>
              <a:rPr kumimoji="0" lang="es-MX" sz="2400" b="0" i="0" u="none" strike="noStrike" kern="1200" cap="none" spc="0" normalizeH="0" baseline="0" noProof="0" dirty="0" err="1" smtClean="0">
                <a:ln>
                  <a:noFill/>
                </a:ln>
                <a:effectLst/>
                <a:uLnTx/>
                <a:uFillTx/>
                <a:latin typeface="+mn-lt"/>
                <a:ea typeface="+mn-ea"/>
                <a:cs typeface="+mn-cs"/>
              </a:rPr>
              <a:t>Rearreglo</a:t>
            </a:r>
            <a:r>
              <a:rPr kumimoji="0" lang="es-MX" sz="2400" b="0" i="0" u="none" strike="noStrike" kern="1200" cap="none" spc="0" normalizeH="0" baseline="0" noProof="0" dirty="0" smtClean="0">
                <a:ln>
                  <a:noFill/>
                </a:ln>
                <a:effectLst/>
                <a:uLnTx/>
                <a:uFillTx/>
                <a:latin typeface="+mn-lt"/>
                <a:ea typeface="+mn-ea"/>
                <a:cs typeface="+mn-cs"/>
              </a:rPr>
              <a:t> de </a:t>
            </a:r>
            <a:r>
              <a:rPr kumimoji="0" lang="es-MX" sz="2400" b="0" i="0" u="none" strike="noStrike" kern="1200" cap="none" spc="0" normalizeH="0" baseline="0" noProof="0" dirty="0" err="1" smtClean="0">
                <a:ln>
                  <a:noFill/>
                </a:ln>
                <a:effectLst/>
                <a:uLnTx/>
                <a:uFillTx/>
                <a:latin typeface="+mn-lt"/>
                <a:ea typeface="+mn-ea"/>
                <a:cs typeface="+mn-cs"/>
              </a:rPr>
              <a:t>Amadori</a:t>
            </a:r>
            <a:endParaRPr kumimoji="0" lang="es-MX" sz="2400" b="0" i="0" u="none" strike="noStrike" kern="1200" cap="none" spc="0" normalizeH="0" baseline="0" noProof="0" dirty="0" smtClean="0">
              <a:ln>
                <a:noFill/>
              </a:ln>
              <a:effectLst/>
              <a:uLnTx/>
              <a:uFillTx/>
              <a:latin typeface="+mn-lt"/>
              <a:ea typeface="+mn-ea"/>
              <a:cs typeface="+mn-cs"/>
            </a:endParaRPr>
          </a:p>
          <a:p>
            <a:pPr marL="274320" marR="0" lvl="0" indent="-274320" algn="just" defTabSz="914400" rtl="0" eaLnBrk="1" fontAlgn="auto" latinLnBrk="0" hangingPunct="1">
              <a:lnSpc>
                <a:spcPct val="100000"/>
              </a:lnSpc>
              <a:spcBef>
                <a:spcPct val="20000"/>
              </a:spcBef>
              <a:spcAft>
                <a:spcPct val="20000"/>
              </a:spcAft>
              <a:buClr>
                <a:schemeClr val="accent1">
                  <a:lumMod val="60000"/>
                  <a:lumOff val="40000"/>
                </a:schemeClr>
              </a:buClr>
              <a:buSzTx/>
              <a:buFont typeface="Arial" pitchFamily="34" charset="0"/>
              <a:buChar char="•"/>
              <a:tabLst/>
              <a:defRPr/>
            </a:pPr>
            <a:r>
              <a:rPr kumimoji="0" lang="es-MX" sz="2400" b="0" i="0" u="none" strike="noStrike" kern="1200" cap="none" spc="0" normalizeH="0" baseline="0" noProof="0" dirty="0" smtClean="0">
                <a:ln>
                  <a:noFill/>
                </a:ln>
                <a:effectLst/>
                <a:uLnTx/>
                <a:uFillTx/>
                <a:latin typeface="+mn-lt"/>
                <a:ea typeface="+mn-ea"/>
                <a:cs typeface="+mn-cs"/>
              </a:rPr>
              <a:t>PASO INTERMEDIO (formación de colores amarillos muy ligeros y producción de olores desagradables)</a:t>
            </a:r>
          </a:p>
          <a:p>
            <a:pPr marL="548640" marR="0" lvl="1" indent="-182880" algn="just" defTabSz="914400" rtl="0" eaLnBrk="1" fontAlgn="auto" latinLnBrk="0" hangingPunct="1">
              <a:lnSpc>
                <a:spcPct val="100000"/>
              </a:lnSpc>
              <a:spcBef>
                <a:spcPct val="20000"/>
              </a:spcBef>
              <a:spcAft>
                <a:spcPct val="20000"/>
              </a:spcAft>
              <a:buClr>
                <a:schemeClr val="accent1">
                  <a:lumMod val="60000"/>
                  <a:lumOff val="40000"/>
                </a:schemeClr>
              </a:buClr>
              <a:buSzTx/>
              <a:buFont typeface="Arial" pitchFamily="34" charset="0"/>
              <a:buChar char="•"/>
              <a:tabLst/>
              <a:defRPr/>
            </a:pPr>
            <a:r>
              <a:rPr kumimoji="0" lang="es-MX" sz="2400" b="0" i="0" u="none" strike="noStrike" kern="1200" cap="none" spc="0" normalizeH="0" baseline="0" noProof="0" dirty="0" smtClean="0">
                <a:ln>
                  <a:noFill/>
                </a:ln>
                <a:effectLst/>
                <a:uLnTx/>
                <a:uFillTx/>
                <a:latin typeface="+mn-lt"/>
                <a:ea typeface="+mn-ea"/>
                <a:cs typeface="+mn-cs"/>
              </a:rPr>
              <a:t>Deshidratación de azucares, dependiendo de pH y </a:t>
            </a:r>
            <a:r>
              <a:rPr kumimoji="0" lang="es-MX" sz="2400" b="0" i="0" u="none" strike="noStrike" kern="1200" cap="none" spc="0" normalizeH="0" baseline="0" noProof="0" dirty="0" err="1" smtClean="0">
                <a:ln>
                  <a:noFill/>
                </a:ln>
                <a:effectLst/>
                <a:uLnTx/>
                <a:uFillTx/>
                <a:latin typeface="+mn-lt"/>
                <a:ea typeface="+mn-ea"/>
                <a:cs typeface="+mn-cs"/>
              </a:rPr>
              <a:t>a</a:t>
            </a:r>
            <a:r>
              <a:rPr kumimoji="0" lang="es-MX" sz="2400" b="0" i="0" u="none" strike="noStrike" kern="1200" cap="none" spc="0" normalizeH="0" baseline="-25000" noProof="0" dirty="0" err="1" smtClean="0">
                <a:ln>
                  <a:noFill/>
                </a:ln>
                <a:effectLst/>
                <a:uLnTx/>
                <a:uFillTx/>
                <a:latin typeface="+mn-lt"/>
                <a:ea typeface="+mn-ea"/>
                <a:cs typeface="+mn-cs"/>
              </a:rPr>
              <a:t>w</a:t>
            </a:r>
            <a:endParaRPr kumimoji="0" lang="es-MX" sz="2400" b="0" i="0" u="none" strike="noStrike" kern="1200" cap="none" spc="0" normalizeH="0" baseline="-25000" noProof="0" dirty="0" smtClean="0">
              <a:ln>
                <a:noFill/>
              </a:ln>
              <a:effectLst/>
              <a:uLnTx/>
              <a:uFillTx/>
              <a:latin typeface="+mn-lt"/>
              <a:ea typeface="+mn-ea"/>
              <a:cs typeface="+mn-cs"/>
            </a:endParaRPr>
          </a:p>
          <a:p>
            <a:pPr marL="548640" marR="0" lvl="1" indent="-182880" algn="just" defTabSz="914400" rtl="0" eaLnBrk="1" fontAlgn="auto" latinLnBrk="0" hangingPunct="1">
              <a:lnSpc>
                <a:spcPct val="100000"/>
              </a:lnSpc>
              <a:spcBef>
                <a:spcPct val="20000"/>
              </a:spcBef>
              <a:spcAft>
                <a:spcPct val="20000"/>
              </a:spcAft>
              <a:buClr>
                <a:schemeClr val="accent1">
                  <a:lumMod val="60000"/>
                  <a:lumOff val="40000"/>
                </a:schemeClr>
              </a:buClr>
              <a:buSzTx/>
              <a:buFont typeface="Arial" pitchFamily="34" charset="0"/>
              <a:buChar char="•"/>
              <a:tabLst/>
              <a:defRPr/>
            </a:pPr>
            <a:r>
              <a:rPr kumimoji="0" lang="es-MX" sz="2400" b="0" i="0" u="none" strike="noStrike" kern="1200" cap="none" spc="0" normalizeH="0" baseline="-25000" noProof="0" dirty="0" smtClean="0">
                <a:ln>
                  <a:noFill/>
                </a:ln>
                <a:effectLst/>
                <a:uLnTx/>
                <a:uFillTx/>
                <a:latin typeface="+mn-lt"/>
                <a:ea typeface="+mn-ea"/>
                <a:cs typeface="+mn-cs"/>
              </a:rPr>
              <a:t>Fragmentación de azucares, olores</a:t>
            </a:r>
          </a:p>
          <a:p>
            <a:pPr marL="548640" marR="0" lvl="1" indent="-182880" algn="just" defTabSz="914400" rtl="0" eaLnBrk="1" fontAlgn="auto" latinLnBrk="0" hangingPunct="1">
              <a:lnSpc>
                <a:spcPct val="100000"/>
              </a:lnSpc>
              <a:spcBef>
                <a:spcPct val="20000"/>
              </a:spcBef>
              <a:spcAft>
                <a:spcPct val="20000"/>
              </a:spcAft>
              <a:buClr>
                <a:schemeClr val="accent1">
                  <a:lumMod val="60000"/>
                  <a:lumOff val="40000"/>
                </a:schemeClr>
              </a:buClr>
              <a:buSzTx/>
              <a:buFont typeface="Arial" pitchFamily="34" charset="0"/>
              <a:buChar char="•"/>
              <a:tabLst/>
              <a:defRPr/>
            </a:pPr>
            <a:r>
              <a:rPr kumimoji="0" lang="es-MX" sz="2400" b="0" i="0" u="none" strike="noStrike" kern="1200" cap="none" spc="0" normalizeH="0" baseline="-25000" noProof="0" dirty="0" smtClean="0">
                <a:ln>
                  <a:noFill/>
                </a:ln>
                <a:effectLst/>
                <a:uLnTx/>
                <a:uFillTx/>
                <a:latin typeface="+mn-lt"/>
                <a:ea typeface="+mn-ea"/>
                <a:cs typeface="+mn-cs"/>
              </a:rPr>
              <a:t>Degradación, formación de aldehídos y CO2</a:t>
            </a:r>
          </a:p>
          <a:p>
            <a:pPr marL="274320" marR="0" lvl="0" indent="-274320" algn="just" defTabSz="914400" rtl="0" eaLnBrk="1" fontAlgn="auto" latinLnBrk="0" hangingPunct="1">
              <a:lnSpc>
                <a:spcPct val="100000"/>
              </a:lnSpc>
              <a:spcBef>
                <a:spcPct val="20000"/>
              </a:spcBef>
              <a:spcAft>
                <a:spcPct val="20000"/>
              </a:spcAft>
              <a:buClr>
                <a:schemeClr val="accent1">
                  <a:lumMod val="60000"/>
                  <a:lumOff val="40000"/>
                </a:schemeClr>
              </a:buClr>
              <a:buSzTx/>
              <a:buFont typeface="Arial" pitchFamily="34" charset="0"/>
              <a:buChar char="•"/>
              <a:tabLst/>
              <a:defRPr/>
            </a:pPr>
            <a:r>
              <a:rPr kumimoji="0" lang="es-MX" sz="2400" b="0" i="0" u="none" strike="noStrike" kern="1200" cap="none" spc="0" normalizeH="0" baseline="0" noProof="0" dirty="0" smtClean="0">
                <a:ln>
                  <a:noFill/>
                </a:ln>
                <a:effectLst/>
                <a:uLnTx/>
                <a:uFillTx/>
                <a:latin typeface="+mn-lt"/>
                <a:ea typeface="+mn-ea"/>
                <a:cs typeface="+mn-cs"/>
              </a:rPr>
              <a:t>PASO FINAL (formación de pigmentos, </a:t>
            </a:r>
            <a:r>
              <a:rPr kumimoji="0" lang="es-MX" sz="2400" b="0" i="0" u="none" strike="noStrike" kern="1200" cap="none" spc="0" normalizeH="0" baseline="0" noProof="0" dirty="0" err="1" smtClean="0">
                <a:ln>
                  <a:noFill/>
                </a:ln>
                <a:effectLst/>
                <a:uLnTx/>
                <a:uFillTx/>
                <a:latin typeface="+mn-lt"/>
                <a:ea typeface="+mn-ea"/>
                <a:cs typeface="+mn-cs"/>
              </a:rPr>
              <a:t>melanoidinas</a:t>
            </a:r>
            <a:r>
              <a:rPr kumimoji="0" lang="es-MX" sz="2400" b="0" i="0" u="none" strike="noStrike" kern="1200" cap="none" spc="0" normalizeH="0" baseline="0" noProof="0" dirty="0" smtClean="0">
                <a:ln>
                  <a:noFill/>
                </a:ln>
                <a:effectLst/>
                <a:uLnTx/>
                <a:uFillTx/>
                <a:latin typeface="+mn-lt"/>
                <a:ea typeface="+mn-ea"/>
                <a:cs typeface="+mn-cs"/>
              </a:rPr>
              <a:t>)</a:t>
            </a:r>
          </a:p>
          <a:p>
            <a:pPr marL="548640" marR="0" lvl="1" indent="-182880" algn="just" defTabSz="914400" rtl="0" eaLnBrk="1" fontAlgn="auto" latinLnBrk="0" hangingPunct="1">
              <a:lnSpc>
                <a:spcPct val="100000"/>
              </a:lnSpc>
              <a:spcBef>
                <a:spcPct val="20000"/>
              </a:spcBef>
              <a:spcAft>
                <a:spcPct val="20000"/>
              </a:spcAft>
              <a:buClr>
                <a:schemeClr val="accent1">
                  <a:lumMod val="60000"/>
                  <a:lumOff val="40000"/>
                </a:schemeClr>
              </a:buClr>
              <a:buSzTx/>
              <a:buFont typeface="Arial" pitchFamily="34" charset="0"/>
              <a:buChar char="•"/>
              <a:tabLst/>
              <a:defRPr/>
            </a:pPr>
            <a:r>
              <a:rPr kumimoji="0" lang="es-MX" sz="2400" b="0" i="0" u="none" strike="noStrike" kern="1200" cap="none" spc="0" normalizeH="0" baseline="0" noProof="0" dirty="0" smtClean="0">
                <a:ln>
                  <a:noFill/>
                </a:ln>
                <a:effectLst/>
                <a:uLnTx/>
                <a:uFillTx/>
                <a:latin typeface="+mn-lt"/>
                <a:ea typeface="+mn-ea"/>
                <a:cs typeface="+mn-cs"/>
              </a:rPr>
              <a:t>Polimerización</a:t>
            </a:r>
            <a:endParaRPr kumimoji="0" lang="es-MX" sz="2400" b="0" i="0" u="none" strike="noStrike" kern="1200" cap="none" spc="0" normalizeH="0" baseline="0" noProof="0" dirty="0" smtClean="0">
              <a:ln>
                <a:noFill/>
              </a:ln>
              <a:effectLst/>
              <a:uLnTx/>
              <a:uFillTx/>
              <a:latin typeface="+mn-lt"/>
              <a:ea typeface="+mn-ea"/>
              <a:cs typeface="+mn-cs"/>
            </a:endParaRPr>
          </a:p>
        </p:txBody>
      </p:sp>
      <p:sp>
        <p:nvSpPr>
          <p:cNvPr id="2" name="CuadroTexto 1"/>
          <p:cNvSpPr txBox="1"/>
          <p:nvPr/>
        </p:nvSpPr>
        <p:spPr>
          <a:xfrm>
            <a:off x="1078523" y="419205"/>
            <a:ext cx="5849815" cy="584775"/>
          </a:xfrm>
          <a:prstGeom prst="rect">
            <a:avLst/>
          </a:prstGeom>
          <a:noFill/>
        </p:spPr>
        <p:txBody>
          <a:bodyPr wrap="square" rtlCol="0">
            <a:spAutoFit/>
          </a:bodyPr>
          <a:lstStyle/>
          <a:p>
            <a:r>
              <a:rPr lang="es-MX" sz="3200" dirty="0" smtClean="0"/>
              <a:t>Pasos en la reacción de </a:t>
            </a:r>
            <a:r>
              <a:rPr lang="es-MX" sz="3200" dirty="0" err="1" smtClean="0"/>
              <a:t>Maillard</a:t>
            </a:r>
            <a:r>
              <a:rPr lang="es-MX" sz="3200" dirty="0" smtClean="0"/>
              <a:t>:</a:t>
            </a:r>
            <a:endParaRPr lang="es-MX" sz="3200" dirty="0"/>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002461F4-BFE2-4260-9D82-1F8E3568D8C5}" type="slidenum">
              <a:rPr lang="es-MX" smtClean="0"/>
              <a:pPr/>
              <a:t>33</a:t>
            </a:fld>
            <a:endParaRPr lang="es-MX"/>
          </a:p>
        </p:txBody>
      </p:sp>
    </p:spTree>
    <p:extLst>
      <p:ext uri="{BB962C8B-B14F-4D97-AF65-F5344CB8AC3E}">
        <p14:creationId xmlns:p14="http://schemas.microsoft.com/office/powerpoint/2010/main" val="391431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4">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4">
                                            <p:txEl>
                                              <p:pRg st="0" end="0"/>
                                            </p:txEl>
                                          </p:spTgt>
                                        </p:tgtEl>
                                      </p:cBhvr>
                                    </p:animEffect>
                                  </p:childTnLst>
                                </p:cTn>
                              </p:par>
                              <p:par>
                                <p:cTn id="11" presetID="49" presetClass="entr" presetSubtype="0" decel="100000" fill="hold" grpId="0" nodeType="withEffect">
                                  <p:stCondLst>
                                    <p:cond delay="0"/>
                                  </p:stCondLst>
                                  <p:iterate type="lt">
                                    <p:tmPct val="10000"/>
                                  </p:iterate>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5" dur="500" fill="hold"/>
                                        <p:tgtEl>
                                          <p:spTgt spid="4">
                                            <p:txEl>
                                              <p:pRg st="1" end="1"/>
                                            </p:txEl>
                                          </p:spTgt>
                                        </p:tgtEl>
                                        <p:attrNameLst>
                                          <p:attrName>style.rotation</p:attrName>
                                        </p:attrNameLst>
                                      </p:cBhvr>
                                      <p:tavLst>
                                        <p:tav tm="0">
                                          <p:val>
                                            <p:fltVal val="360"/>
                                          </p:val>
                                        </p:tav>
                                        <p:tav tm="100000">
                                          <p:val>
                                            <p:fltVal val="0"/>
                                          </p:val>
                                        </p:tav>
                                      </p:tavLst>
                                    </p:anim>
                                    <p:animEffect transition="in" filter="fade">
                                      <p:cBhvr>
                                        <p:cTn id="16" dur="500"/>
                                        <p:tgtEl>
                                          <p:spTgt spid="4">
                                            <p:txEl>
                                              <p:pRg st="1" end="1"/>
                                            </p:txEl>
                                          </p:spTgt>
                                        </p:tgtEl>
                                      </p:cBhvr>
                                    </p:animEffect>
                                  </p:childTnLst>
                                </p:cTn>
                              </p:par>
                              <p:par>
                                <p:cTn id="17" presetID="49" presetClass="entr" presetSubtype="0" decel="100000" fill="hold" grpId="0" nodeType="withEffect">
                                  <p:stCondLst>
                                    <p:cond delay="0"/>
                                  </p:stCondLst>
                                  <p:iterate type="lt">
                                    <p:tmPct val="10000"/>
                                  </p:iterate>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1" dur="500" fill="hold"/>
                                        <p:tgtEl>
                                          <p:spTgt spid="4">
                                            <p:txEl>
                                              <p:pRg st="2" end="2"/>
                                            </p:txEl>
                                          </p:spTgt>
                                        </p:tgtEl>
                                        <p:attrNameLst>
                                          <p:attrName>style.rotation</p:attrName>
                                        </p:attrNameLst>
                                      </p:cBhvr>
                                      <p:tavLst>
                                        <p:tav tm="0">
                                          <p:val>
                                            <p:fltVal val="360"/>
                                          </p:val>
                                        </p:tav>
                                        <p:tav tm="100000">
                                          <p:val>
                                            <p:fltVal val="0"/>
                                          </p:val>
                                        </p:tav>
                                      </p:tavLst>
                                    </p:anim>
                                    <p:animEffect transition="in" filter="fade">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9" presetClass="entr" presetSubtype="0" decel="100000" fill="hold" grpId="0" nodeType="clickEffect">
                                  <p:stCondLst>
                                    <p:cond delay="0"/>
                                  </p:stCondLst>
                                  <p:iterate type="lt">
                                    <p:tmPct val="10000"/>
                                  </p:iterate>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p:cTn id="27"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4">
                                            <p:txEl>
                                              <p:pRg st="3" end="3"/>
                                            </p:txEl>
                                          </p:spTgt>
                                        </p:tgtEl>
                                        <p:attrNameLst>
                                          <p:attrName>ppt_h</p:attrName>
                                        </p:attrNameLst>
                                      </p:cBhvr>
                                      <p:tavLst>
                                        <p:tav tm="0">
                                          <p:val>
                                            <p:fltVal val="0"/>
                                          </p:val>
                                        </p:tav>
                                        <p:tav tm="100000">
                                          <p:val>
                                            <p:strVal val="#ppt_h"/>
                                          </p:val>
                                        </p:tav>
                                      </p:tavLst>
                                    </p:anim>
                                    <p:anim calcmode="lin" valueType="num">
                                      <p:cBhvr>
                                        <p:cTn id="29" dur="500" fill="hold"/>
                                        <p:tgtEl>
                                          <p:spTgt spid="4">
                                            <p:txEl>
                                              <p:pRg st="3" end="3"/>
                                            </p:txEl>
                                          </p:spTgt>
                                        </p:tgtEl>
                                        <p:attrNameLst>
                                          <p:attrName>style.rotation</p:attrName>
                                        </p:attrNameLst>
                                      </p:cBhvr>
                                      <p:tavLst>
                                        <p:tav tm="0">
                                          <p:val>
                                            <p:fltVal val="360"/>
                                          </p:val>
                                        </p:tav>
                                        <p:tav tm="100000">
                                          <p:val>
                                            <p:fltVal val="0"/>
                                          </p:val>
                                        </p:tav>
                                      </p:tavLst>
                                    </p:anim>
                                    <p:animEffect transition="in" filter="fade">
                                      <p:cBhvr>
                                        <p:cTn id="30" dur="500"/>
                                        <p:tgtEl>
                                          <p:spTgt spid="4">
                                            <p:txEl>
                                              <p:pRg st="3" end="3"/>
                                            </p:txEl>
                                          </p:spTgt>
                                        </p:tgtEl>
                                      </p:cBhvr>
                                    </p:animEffect>
                                  </p:childTnLst>
                                </p:cTn>
                              </p:par>
                              <p:par>
                                <p:cTn id="31" presetID="49" presetClass="entr" presetSubtype="0" decel="100000" fill="hold" grpId="0" nodeType="withEffect">
                                  <p:stCondLst>
                                    <p:cond delay="0"/>
                                  </p:stCondLst>
                                  <p:iterate type="lt">
                                    <p:tmPct val="10000"/>
                                  </p:iterate>
                                  <p:childTnLst>
                                    <p:set>
                                      <p:cBhvr>
                                        <p:cTn id="32" dur="1" fill="hold">
                                          <p:stCondLst>
                                            <p:cond delay="0"/>
                                          </p:stCondLst>
                                        </p:cTn>
                                        <p:tgtEl>
                                          <p:spTgt spid="4">
                                            <p:txEl>
                                              <p:pRg st="4" end="4"/>
                                            </p:txEl>
                                          </p:spTgt>
                                        </p:tgtEl>
                                        <p:attrNameLst>
                                          <p:attrName>style.visibility</p:attrName>
                                        </p:attrNameLst>
                                      </p:cBhvr>
                                      <p:to>
                                        <p:strVal val="visible"/>
                                      </p:to>
                                    </p:set>
                                    <p:anim calcmode="lin" valueType="num">
                                      <p:cBhvr>
                                        <p:cTn id="33"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4" dur="500" fill="hold"/>
                                        <p:tgtEl>
                                          <p:spTgt spid="4">
                                            <p:txEl>
                                              <p:pRg st="4" end="4"/>
                                            </p:txEl>
                                          </p:spTgt>
                                        </p:tgtEl>
                                        <p:attrNameLst>
                                          <p:attrName>ppt_h</p:attrName>
                                        </p:attrNameLst>
                                      </p:cBhvr>
                                      <p:tavLst>
                                        <p:tav tm="0">
                                          <p:val>
                                            <p:fltVal val="0"/>
                                          </p:val>
                                        </p:tav>
                                        <p:tav tm="100000">
                                          <p:val>
                                            <p:strVal val="#ppt_h"/>
                                          </p:val>
                                        </p:tav>
                                      </p:tavLst>
                                    </p:anim>
                                    <p:anim calcmode="lin" valueType="num">
                                      <p:cBhvr>
                                        <p:cTn id="35" dur="500" fill="hold"/>
                                        <p:tgtEl>
                                          <p:spTgt spid="4">
                                            <p:txEl>
                                              <p:pRg st="4" end="4"/>
                                            </p:txEl>
                                          </p:spTgt>
                                        </p:tgtEl>
                                        <p:attrNameLst>
                                          <p:attrName>style.rotation</p:attrName>
                                        </p:attrNameLst>
                                      </p:cBhvr>
                                      <p:tavLst>
                                        <p:tav tm="0">
                                          <p:val>
                                            <p:fltVal val="360"/>
                                          </p:val>
                                        </p:tav>
                                        <p:tav tm="100000">
                                          <p:val>
                                            <p:fltVal val="0"/>
                                          </p:val>
                                        </p:tav>
                                      </p:tavLst>
                                    </p:anim>
                                    <p:animEffect transition="in" filter="fade">
                                      <p:cBhvr>
                                        <p:cTn id="36" dur="500"/>
                                        <p:tgtEl>
                                          <p:spTgt spid="4">
                                            <p:txEl>
                                              <p:pRg st="4" end="4"/>
                                            </p:txEl>
                                          </p:spTgt>
                                        </p:tgtEl>
                                      </p:cBhvr>
                                    </p:animEffect>
                                  </p:childTnLst>
                                </p:cTn>
                              </p:par>
                              <p:par>
                                <p:cTn id="37" presetID="49" presetClass="entr" presetSubtype="0" decel="100000" fill="hold" grpId="0" nodeType="withEffect">
                                  <p:stCondLst>
                                    <p:cond delay="0"/>
                                  </p:stCondLst>
                                  <p:iterate type="lt">
                                    <p:tmPct val="10000"/>
                                  </p:iterate>
                                  <p:childTnLst>
                                    <p:set>
                                      <p:cBhvr>
                                        <p:cTn id="38" dur="1" fill="hold">
                                          <p:stCondLst>
                                            <p:cond delay="0"/>
                                          </p:stCondLst>
                                        </p:cTn>
                                        <p:tgtEl>
                                          <p:spTgt spid="4">
                                            <p:txEl>
                                              <p:pRg st="5" end="5"/>
                                            </p:txEl>
                                          </p:spTgt>
                                        </p:tgtEl>
                                        <p:attrNameLst>
                                          <p:attrName>style.visibility</p:attrName>
                                        </p:attrNameLst>
                                      </p:cBhvr>
                                      <p:to>
                                        <p:strVal val="visible"/>
                                      </p:to>
                                    </p:set>
                                    <p:anim calcmode="lin" valueType="num">
                                      <p:cBhvr>
                                        <p:cTn id="39"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40" dur="500" fill="hold"/>
                                        <p:tgtEl>
                                          <p:spTgt spid="4">
                                            <p:txEl>
                                              <p:pRg st="5" end="5"/>
                                            </p:txEl>
                                          </p:spTgt>
                                        </p:tgtEl>
                                        <p:attrNameLst>
                                          <p:attrName>ppt_h</p:attrName>
                                        </p:attrNameLst>
                                      </p:cBhvr>
                                      <p:tavLst>
                                        <p:tav tm="0">
                                          <p:val>
                                            <p:fltVal val="0"/>
                                          </p:val>
                                        </p:tav>
                                        <p:tav tm="100000">
                                          <p:val>
                                            <p:strVal val="#ppt_h"/>
                                          </p:val>
                                        </p:tav>
                                      </p:tavLst>
                                    </p:anim>
                                    <p:anim calcmode="lin" valueType="num">
                                      <p:cBhvr>
                                        <p:cTn id="41" dur="500" fill="hold"/>
                                        <p:tgtEl>
                                          <p:spTgt spid="4">
                                            <p:txEl>
                                              <p:pRg st="5" end="5"/>
                                            </p:txEl>
                                          </p:spTgt>
                                        </p:tgtEl>
                                        <p:attrNameLst>
                                          <p:attrName>style.rotation</p:attrName>
                                        </p:attrNameLst>
                                      </p:cBhvr>
                                      <p:tavLst>
                                        <p:tav tm="0">
                                          <p:val>
                                            <p:fltVal val="360"/>
                                          </p:val>
                                        </p:tav>
                                        <p:tav tm="100000">
                                          <p:val>
                                            <p:fltVal val="0"/>
                                          </p:val>
                                        </p:tav>
                                      </p:tavLst>
                                    </p:anim>
                                    <p:animEffect transition="in" filter="fade">
                                      <p:cBhvr>
                                        <p:cTn id="42" dur="500"/>
                                        <p:tgtEl>
                                          <p:spTgt spid="4">
                                            <p:txEl>
                                              <p:pRg st="5" end="5"/>
                                            </p:txEl>
                                          </p:spTgt>
                                        </p:tgtEl>
                                      </p:cBhvr>
                                    </p:animEffect>
                                  </p:childTnLst>
                                </p:cTn>
                              </p:par>
                              <p:par>
                                <p:cTn id="43" presetID="49" presetClass="entr" presetSubtype="0" decel="100000" fill="hold" grpId="0" nodeType="withEffect">
                                  <p:stCondLst>
                                    <p:cond delay="0"/>
                                  </p:stCondLst>
                                  <p:iterate type="lt">
                                    <p:tmPct val="10000"/>
                                  </p:iterate>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p:cTn id="45"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46" dur="500" fill="hold"/>
                                        <p:tgtEl>
                                          <p:spTgt spid="4">
                                            <p:txEl>
                                              <p:pRg st="6" end="6"/>
                                            </p:txEl>
                                          </p:spTgt>
                                        </p:tgtEl>
                                        <p:attrNameLst>
                                          <p:attrName>ppt_h</p:attrName>
                                        </p:attrNameLst>
                                      </p:cBhvr>
                                      <p:tavLst>
                                        <p:tav tm="0">
                                          <p:val>
                                            <p:fltVal val="0"/>
                                          </p:val>
                                        </p:tav>
                                        <p:tav tm="100000">
                                          <p:val>
                                            <p:strVal val="#ppt_h"/>
                                          </p:val>
                                        </p:tav>
                                      </p:tavLst>
                                    </p:anim>
                                    <p:anim calcmode="lin" valueType="num">
                                      <p:cBhvr>
                                        <p:cTn id="47" dur="500" fill="hold"/>
                                        <p:tgtEl>
                                          <p:spTgt spid="4">
                                            <p:txEl>
                                              <p:pRg st="6" end="6"/>
                                            </p:txEl>
                                          </p:spTgt>
                                        </p:tgtEl>
                                        <p:attrNameLst>
                                          <p:attrName>style.rotation</p:attrName>
                                        </p:attrNameLst>
                                      </p:cBhvr>
                                      <p:tavLst>
                                        <p:tav tm="0">
                                          <p:val>
                                            <p:fltVal val="360"/>
                                          </p:val>
                                        </p:tav>
                                        <p:tav tm="100000">
                                          <p:val>
                                            <p:fltVal val="0"/>
                                          </p:val>
                                        </p:tav>
                                      </p:tavLst>
                                    </p:anim>
                                    <p:animEffect transition="in" filter="fade">
                                      <p:cBhvr>
                                        <p:cTn id="48" dur="500"/>
                                        <p:tgtEl>
                                          <p:spTgt spid="4">
                                            <p:txEl>
                                              <p:pRg st="6" end="6"/>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49" presetClass="entr" presetSubtype="0" decel="100000" fill="hold" grpId="0" nodeType="clickEffect">
                                  <p:stCondLst>
                                    <p:cond delay="0"/>
                                  </p:stCondLst>
                                  <p:iterate type="lt">
                                    <p:tmPct val="10000"/>
                                  </p:iterate>
                                  <p:childTnLst>
                                    <p:set>
                                      <p:cBhvr>
                                        <p:cTn id="52" dur="1" fill="hold">
                                          <p:stCondLst>
                                            <p:cond delay="0"/>
                                          </p:stCondLst>
                                        </p:cTn>
                                        <p:tgtEl>
                                          <p:spTgt spid="4">
                                            <p:txEl>
                                              <p:pRg st="7" end="7"/>
                                            </p:txEl>
                                          </p:spTgt>
                                        </p:tgtEl>
                                        <p:attrNameLst>
                                          <p:attrName>style.visibility</p:attrName>
                                        </p:attrNameLst>
                                      </p:cBhvr>
                                      <p:to>
                                        <p:strVal val="visible"/>
                                      </p:to>
                                    </p:set>
                                    <p:anim calcmode="lin" valueType="num">
                                      <p:cBhvr>
                                        <p:cTn id="53" dur="500" fill="hold"/>
                                        <p:tgtEl>
                                          <p:spTgt spid="4">
                                            <p:txEl>
                                              <p:pRg st="7" end="7"/>
                                            </p:txEl>
                                          </p:spTgt>
                                        </p:tgtEl>
                                        <p:attrNameLst>
                                          <p:attrName>ppt_w</p:attrName>
                                        </p:attrNameLst>
                                      </p:cBhvr>
                                      <p:tavLst>
                                        <p:tav tm="0">
                                          <p:val>
                                            <p:fltVal val="0"/>
                                          </p:val>
                                        </p:tav>
                                        <p:tav tm="100000">
                                          <p:val>
                                            <p:strVal val="#ppt_w"/>
                                          </p:val>
                                        </p:tav>
                                      </p:tavLst>
                                    </p:anim>
                                    <p:anim calcmode="lin" valueType="num">
                                      <p:cBhvr>
                                        <p:cTn id="54" dur="500" fill="hold"/>
                                        <p:tgtEl>
                                          <p:spTgt spid="4">
                                            <p:txEl>
                                              <p:pRg st="7" end="7"/>
                                            </p:txEl>
                                          </p:spTgt>
                                        </p:tgtEl>
                                        <p:attrNameLst>
                                          <p:attrName>ppt_h</p:attrName>
                                        </p:attrNameLst>
                                      </p:cBhvr>
                                      <p:tavLst>
                                        <p:tav tm="0">
                                          <p:val>
                                            <p:fltVal val="0"/>
                                          </p:val>
                                        </p:tav>
                                        <p:tav tm="100000">
                                          <p:val>
                                            <p:strVal val="#ppt_h"/>
                                          </p:val>
                                        </p:tav>
                                      </p:tavLst>
                                    </p:anim>
                                    <p:anim calcmode="lin" valueType="num">
                                      <p:cBhvr>
                                        <p:cTn id="55" dur="500" fill="hold"/>
                                        <p:tgtEl>
                                          <p:spTgt spid="4">
                                            <p:txEl>
                                              <p:pRg st="7" end="7"/>
                                            </p:txEl>
                                          </p:spTgt>
                                        </p:tgtEl>
                                        <p:attrNameLst>
                                          <p:attrName>style.rotation</p:attrName>
                                        </p:attrNameLst>
                                      </p:cBhvr>
                                      <p:tavLst>
                                        <p:tav tm="0">
                                          <p:val>
                                            <p:fltVal val="360"/>
                                          </p:val>
                                        </p:tav>
                                        <p:tav tm="100000">
                                          <p:val>
                                            <p:fltVal val="0"/>
                                          </p:val>
                                        </p:tav>
                                      </p:tavLst>
                                    </p:anim>
                                    <p:animEffect transition="in" filter="fade">
                                      <p:cBhvr>
                                        <p:cTn id="56" dur="500"/>
                                        <p:tgtEl>
                                          <p:spTgt spid="4">
                                            <p:txEl>
                                              <p:pRg st="7" end="7"/>
                                            </p:txEl>
                                          </p:spTgt>
                                        </p:tgtEl>
                                      </p:cBhvr>
                                    </p:animEffect>
                                  </p:childTnLst>
                                </p:cTn>
                              </p:par>
                              <p:par>
                                <p:cTn id="57" presetID="49" presetClass="entr" presetSubtype="0" decel="100000" fill="hold" grpId="0" nodeType="withEffect">
                                  <p:stCondLst>
                                    <p:cond delay="0"/>
                                  </p:stCondLst>
                                  <p:iterate type="lt">
                                    <p:tmPct val="10000"/>
                                  </p:iterate>
                                  <p:childTnLst>
                                    <p:set>
                                      <p:cBhvr>
                                        <p:cTn id="58" dur="1" fill="hold">
                                          <p:stCondLst>
                                            <p:cond delay="0"/>
                                          </p:stCondLst>
                                        </p:cTn>
                                        <p:tgtEl>
                                          <p:spTgt spid="4">
                                            <p:txEl>
                                              <p:pRg st="8" end="8"/>
                                            </p:txEl>
                                          </p:spTgt>
                                        </p:tgtEl>
                                        <p:attrNameLst>
                                          <p:attrName>style.visibility</p:attrName>
                                        </p:attrNameLst>
                                      </p:cBhvr>
                                      <p:to>
                                        <p:strVal val="visible"/>
                                      </p:to>
                                    </p:set>
                                    <p:anim calcmode="lin" valueType="num">
                                      <p:cBhvr>
                                        <p:cTn id="59" dur="500" fill="hold"/>
                                        <p:tgtEl>
                                          <p:spTgt spid="4">
                                            <p:txEl>
                                              <p:pRg st="8" end="8"/>
                                            </p:txEl>
                                          </p:spTgt>
                                        </p:tgtEl>
                                        <p:attrNameLst>
                                          <p:attrName>ppt_w</p:attrName>
                                        </p:attrNameLst>
                                      </p:cBhvr>
                                      <p:tavLst>
                                        <p:tav tm="0">
                                          <p:val>
                                            <p:fltVal val="0"/>
                                          </p:val>
                                        </p:tav>
                                        <p:tav tm="100000">
                                          <p:val>
                                            <p:strVal val="#ppt_w"/>
                                          </p:val>
                                        </p:tav>
                                      </p:tavLst>
                                    </p:anim>
                                    <p:anim calcmode="lin" valueType="num">
                                      <p:cBhvr>
                                        <p:cTn id="60" dur="500" fill="hold"/>
                                        <p:tgtEl>
                                          <p:spTgt spid="4">
                                            <p:txEl>
                                              <p:pRg st="8" end="8"/>
                                            </p:txEl>
                                          </p:spTgt>
                                        </p:tgtEl>
                                        <p:attrNameLst>
                                          <p:attrName>ppt_h</p:attrName>
                                        </p:attrNameLst>
                                      </p:cBhvr>
                                      <p:tavLst>
                                        <p:tav tm="0">
                                          <p:val>
                                            <p:fltVal val="0"/>
                                          </p:val>
                                        </p:tav>
                                        <p:tav tm="100000">
                                          <p:val>
                                            <p:strVal val="#ppt_h"/>
                                          </p:val>
                                        </p:tav>
                                      </p:tavLst>
                                    </p:anim>
                                    <p:anim calcmode="lin" valueType="num">
                                      <p:cBhvr>
                                        <p:cTn id="61" dur="500" fill="hold"/>
                                        <p:tgtEl>
                                          <p:spTgt spid="4">
                                            <p:txEl>
                                              <p:pRg st="8" end="8"/>
                                            </p:txEl>
                                          </p:spTgt>
                                        </p:tgtEl>
                                        <p:attrNameLst>
                                          <p:attrName>style.rotation</p:attrName>
                                        </p:attrNameLst>
                                      </p:cBhvr>
                                      <p:tavLst>
                                        <p:tav tm="0">
                                          <p:val>
                                            <p:fltVal val="360"/>
                                          </p:val>
                                        </p:tav>
                                        <p:tav tm="100000">
                                          <p:val>
                                            <p:fltVal val="0"/>
                                          </p:val>
                                        </p:tav>
                                      </p:tavLst>
                                    </p:anim>
                                    <p:animEffect transition="in" filter="fade">
                                      <p:cBhvr>
                                        <p:cTn id="62"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67744" y="332656"/>
            <a:ext cx="3810000" cy="648072"/>
          </a:xfrm>
        </p:spPr>
        <p:txBody>
          <a:bodyPr>
            <a:normAutofit fontScale="90000"/>
          </a:bodyPr>
          <a:lstStyle/>
          <a:p>
            <a:r>
              <a:rPr lang="es-MX" sz="4000" dirty="0" smtClean="0">
                <a:latin typeface="Arial" pitchFamily="34" charset="0"/>
                <a:cs typeface="Arial" pitchFamily="34" charset="0"/>
              </a:rPr>
              <a:t>Referencias</a:t>
            </a:r>
            <a:endParaRPr lang="es-MX" sz="4000" dirty="0">
              <a:latin typeface="Arial" pitchFamily="34" charset="0"/>
              <a:cs typeface="Arial" pitchFamily="34" charset="0"/>
            </a:endParaRPr>
          </a:p>
        </p:txBody>
      </p:sp>
      <p:graphicFrame>
        <p:nvGraphicFramePr>
          <p:cNvPr id="8" name="7 Marcador de contenido"/>
          <p:cNvGraphicFramePr>
            <a:graphicFrameLocks noGrp="1"/>
          </p:cNvGraphicFramePr>
          <p:nvPr>
            <p:ph idx="1"/>
            <p:extLst>
              <p:ext uri="{D42A27DB-BD31-4B8C-83A1-F6EECF244321}">
                <p14:modId xmlns:p14="http://schemas.microsoft.com/office/powerpoint/2010/main" val="336601524"/>
              </p:ext>
            </p:extLst>
          </p:nvPr>
        </p:nvGraphicFramePr>
        <p:xfrm>
          <a:off x="611560" y="1124744"/>
          <a:ext cx="8250832" cy="4038600"/>
        </p:xfrm>
        <a:graphic>
          <a:graphicData uri="http://schemas.openxmlformats.org/drawingml/2006/table">
            <a:tbl>
              <a:tblPr>
                <a:tableStyleId>{2D5ABB26-0587-4C30-8999-92F81FD0307C}</a:tableStyleId>
              </a:tblPr>
              <a:tblGrid>
                <a:gridCol w="8250832"/>
              </a:tblGrid>
              <a:tr h="468052">
                <a:tc>
                  <a:txBody>
                    <a:bodyPr/>
                    <a:lstStyle/>
                    <a:p>
                      <a:pPr marL="0" indent="0" algn="just">
                        <a:spcBef>
                          <a:spcPts val="300"/>
                        </a:spcBef>
                        <a:spcAft>
                          <a:spcPts val="300"/>
                        </a:spcAft>
                        <a:buFont typeface="+mj-lt"/>
                        <a:buNone/>
                      </a:pPr>
                      <a:endParaRPr lang="en-US" sz="2000" dirty="0" smtClean="0">
                        <a:effectLst/>
                        <a:latin typeface="Arial" pitchFamily="34" charset="0"/>
                        <a:ea typeface="Times New Roman"/>
                        <a:cs typeface="Arial" pitchFamily="34" charset="0"/>
                      </a:endParaRPr>
                    </a:p>
                    <a:p>
                      <a:r>
                        <a:rPr lang="en-US" sz="2000" dirty="0" smtClean="0">
                          <a:effectLst/>
                          <a:latin typeface="Arial" pitchFamily="34" charset="0"/>
                          <a:ea typeface="Times New Roman"/>
                          <a:cs typeface="Arial" pitchFamily="34" charset="0"/>
                        </a:rPr>
                        <a:t>1</a:t>
                      </a:r>
                      <a:r>
                        <a:rPr lang="en-US" sz="2000" dirty="0" smtClean="0">
                          <a:effectLst/>
                          <a:latin typeface="Arial" pitchFamily="34" charset="0"/>
                          <a:ea typeface="Times New Roman"/>
                          <a:cs typeface="Arial" pitchFamily="34" charset="0"/>
                        </a:rPr>
                        <a:t>.-</a:t>
                      </a:r>
                      <a:r>
                        <a:rPr lang="es-MX" sz="2000" kern="1200" baseline="0" dirty="0" smtClean="0">
                          <a:solidFill>
                            <a:schemeClr val="tx1"/>
                          </a:solidFill>
                          <a:effectLst/>
                          <a:latin typeface="+mn-lt"/>
                          <a:ea typeface="+mn-ea"/>
                          <a:cs typeface="+mn-cs"/>
                        </a:rPr>
                        <a:t> </a:t>
                      </a:r>
                      <a:r>
                        <a:rPr lang="es-MX" sz="2000" kern="1200" dirty="0" err="1" smtClean="0">
                          <a:solidFill>
                            <a:schemeClr val="tx1"/>
                          </a:solidFill>
                          <a:effectLst/>
                          <a:latin typeface="+mn-lt"/>
                          <a:ea typeface="+mn-ea"/>
                          <a:cs typeface="+mn-cs"/>
                        </a:rPr>
                        <a:t>Badui</a:t>
                      </a:r>
                      <a:r>
                        <a:rPr lang="es-MX" sz="2000" kern="1200" dirty="0" smtClean="0">
                          <a:solidFill>
                            <a:schemeClr val="tx1"/>
                          </a:solidFill>
                          <a:effectLst/>
                          <a:latin typeface="+mn-lt"/>
                          <a:ea typeface="+mn-ea"/>
                          <a:cs typeface="+mn-cs"/>
                        </a:rPr>
                        <a:t>, S. (2013). </a:t>
                      </a:r>
                      <a:r>
                        <a:rPr lang="es-ES" sz="2000" i="1" kern="1200" dirty="0" smtClean="0">
                          <a:solidFill>
                            <a:schemeClr val="tx1"/>
                          </a:solidFill>
                          <a:effectLst/>
                          <a:latin typeface="+mn-lt"/>
                          <a:ea typeface="+mn-ea"/>
                          <a:cs typeface="+mn-cs"/>
                        </a:rPr>
                        <a:t>Química de los alimentos.</a:t>
                      </a:r>
                      <a:r>
                        <a:rPr lang="es-ES" sz="2000" kern="1200" dirty="0" smtClean="0">
                          <a:solidFill>
                            <a:schemeClr val="tx1"/>
                          </a:solidFill>
                          <a:effectLst/>
                          <a:latin typeface="+mn-lt"/>
                          <a:ea typeface="+mn-ea"/>
                          <a:cs typeface="+mn-cs"/>
                        </a:rPr>
                        <a:t> México: Pearson.</a:t>
                      </a:r>
                    </a:p>
                    <a:p>
                      <a:endParaRPr lang="es-MX" sz="2000" kern="1200" dirty="0" smtClean="0">
                        <a:solidFill>
                          <a:schemeClr val="tx1"/>
                        </a:solidFill>
                        <a:effectLst/>
                        <a:latin typeface="+mn-lt"/>
                        <a:ea typeface="+mn-ea"/>
                        <a:cs typeface="+mn-cs"/>
                      </a:endParaRPr>
                    </a:p>
                    <a:p>
                      <a:r>
                        <a:rPr lang="es-ES" sz="2000" kern="1200" dirty="0" smtClean="0">
                          <a:solidFill>
                            <a:schemeClr val="tx1"/>
                          </a:solidFill>
                          <a:effectLst/>
                          <a:latin typeface="+mn-lt"/>
                          <a:ea typeface="+mn-ea"/>
                          <a:cs typeface="+mn-cs"/>
                        </a:rPr>
                        <a:t>2.- Charley, H. (2012). </a:t>
                      </a:r>
                      <a:r>
                        <a:rPr lang="es-ES" sz="2000" i="1" kern="1200" dirty="0" smtClean="0">
                          <a:solidFill>
                            <a:schemeClr val="tx1"/>
                          </a:solidFill>
                          <a:effectLst/>
                          <a:latin typeface="+mn-lt"/>
                          <a:ea typeface="+mn-ea"/>
                          <a:cs typeface="+mn-cs"/>
                        </a:rPr>
                        <a:t>Tecnología de alimentos.</a:t>
                      </a:r>
                      <a:r>
                        <a:rPr lang="es-ES" sz="2000" kern="1200" dirty="0" smtClean="0">
                          <a:solidFill>
                            <a:schemeClr val="tx1"/>
                          </a:solidFill>
                          <a:effectLst/>
                          <a:latin typeface="+mn-lt"/>
                          <a:ea typeface="+mn-ea"/>
                          <a:cs typeface="+mn-cs"/>
                        </a:rPr>
                        <a:t> México: </a:t>
                      </a:r>
                      <a:r>
                        <a:rPr lang="es-ES" sz="2000" kern="1200" dirty="0" err="1" smtClean="0">
                          <a:solidFill>
                            <a:schemeClr val="tx1"/>
                          </a:solidFill>
                          <a:effectLst/>
                          <a:latin typeface="+mn-lt"/>
                          <a:ea typeface="+mn-ea"/>
                          <a:cs typeface="+mn-cs"/>
                        </a:rPr>
                        <a:t>Limusa</a:t>
                      </a:r>
                      <a:r>
                        <a:rPr lang="es-ES" sz="2000" kern="1200" dirty="0" smtClean="0">
                          <a:solidFill>
                            <a:schemeClr val="tx1"/>
                          </a:solidFill>
                          <a:effectLst/>
                          <a:latin typeface="+mn-lt"/>
                          <a:ea typeface="+mn-ea"/>
                          <a:cs typeface="+mn-cs"/>
                        </a:rPr>
                        <a:t>.</a:t>
                      </a:r>
                    </a:p>
                    <a:p>
                      <a:endParaRPr lang="es-MX" sz="2000" kern="1200" dirty="0" smtClean="0">
                        <a:solidFill>
                          <a:schemeClr val="tx1"/>
                        </a:solidFill>
                        <a:effectLst/>
                        <a:latin typeface="+mn-lt"/>
                        <a:ea typeface="+mn-ea"/>
                        <a:cs typeface="+mn-cs"/>
                      </a:endParaRPr>
                    </a:p>
                    <a:p>
                      <a:r>
                        <a:rPr lang="es-ES" sz="2000" kern="1200" dirty="0" smtClean="0">
                          <a:solidFill>
                            <a:schemeClr val="tx1"/>
                          </a:solidFill>
                          <a:effectLst/>
                          <a:latin typeface="+mn-lt"/>
                          <a:ea typeface="+mn-ea"/>
                          <a:cs typeface="+mn-cs"/>
                        </a:rPr>
                        <a:t>3.- </a:t>
                      </a:r>
                      <a:r>
                        <a:rPr lang="es-ES" sz="2000" kern="1200" dirty="0" err="1" smtClean="0">
                          <a:solidFill>
                            <a:schemeClr val="tx1"/>
                          </a:solidFill>
                          <a:effectLst/>
                          <a:latin typeface="+mn-lt"/>
                          <a:ea typeface="+mn-ea"/>
                          <a:cs typeface="+mn-cs"/>
                        </a:rPr>
                        <a:t>Cheftel</a:t>
                      </a:r>
                      <a:r>
                        <a:rPr lang="es-ES" sz="2000" kern="1200" dirty="0" smtClean="0">
                          <a:solidFill>
                            <a:schemeClr val="tx1"/>
                          </a:solidFill>
                          <a:effectLst/>
                          <a:latin typeface="+mn-lt"/>
                          <a:ea typeface="+mn-ea"/>
                          <a:cs typeface="+mn-cs"/>
                        </a:rPr>
                        <a:t>, J. (2000). </a:t>
                      </a:r>
                      <a:r>
                        <a:rPr lang="es-ES" sz="2000" i="1" kern="1200" dirty="0" smtClean="0">
                          <a:solidFill>
                            <a:schemeClr val="tx1"/>
                          </a:solidFill>
                          <a:effectLst/>
                          <a:latin typeface="+mn-lt"/>
                          <a:ea typeface="+mn-ea"/>
                          <a:cs typeface="+mn-cs"/>
                        </a:rPr>
                        <a:t>Introducción a la bioquímica y tecnología de los</a:t>
                      </a:r>
                      <a:r>
                        <a:rPr lang="es-ES" sz="2000" i="1" kern="1200" baseline="0" dirty="0" smtClean="0">
                          <a:solidFill>
                            <a:schemeClr val="tx1"/>
                          </a:solidFill>
                          <a:effectLst/>
                          <a:latin typeface="+mn-lt"/>
                          <a:ea typeface="+mn-ea"/>
                          <a:cs typeface="+mn-cs"/>
                        </a:rPr>
                        <a:t>   </a:t>
                      </a:r>
                      <a:r>
                        <a:rPr lang="es-ES" sz="2000" i="1" kern="1200" dirty="0" smtClean="0">
                          <a:solidFill>
                            <a:schemeClr val="tx1"/>
                          </a:solidFill>
                          <a:effectLst/>
                          <a:latin typeface="+mn-lt"/>
                          <a:ea typeface="+mn-ea"/>
                          <a:cs typeface="+mn-cs"/>
                        </a:rPr>
                        <a:t> </a:t>
                      </a:r>
                    </a:p>
                    <a:p>
                      <a:r>
                        <a:rPr lang="es-ES" sz="2000" i="1" kern="1200" dirty="0" smtClean="0">
                          <a:solidFill>
                            <a:schemeClr val="tx1"/>
                          </a:solidFill>
                          <a:effectLst/>
                          <a:latin typeface="+mn-lt"/>
                          <a:ea typeface="+mn-ea"/>
                          <a:cs typeface="+mn-cs"/>
                        </a:rPr>
                        <a:t>      alimentos.</a:t>
                      </a:r>
                      <a:r>
                        <a:rPr lang="es-ES" sz="2000" kern="1200" dirty="0" smtClean="0">
                          <a:solidFill>
                            <a:schemeClr val="tx1"/>
                          </a:solidFill>
                          <a:effectLst/>
                          <a:latin typeface="+mn-lt"/>
                          <a:ea typeface="+mn-ea"/>
                          <a:cs typeface="+mn-cs"/>
                        </a:rPr>
                        <a:t>  Zaragoza: </a:t>
                      </a:r>
                      <a:r>
                        <a:rPr lang="es-ES" sz="2000" kern="1200" dirty="0" err="1" smtClean="0">
                          <a:solidFill>
                            <a:schemeClr val="tx1"/>
                          </a:solidFill>
                          <a:effectLst/>
                          <a:latin typeface="+mn-lt"/>
                          <a:ea typeface="+mn-ea"/>
                          <a:cs typeface="+mn-cs"/>
                        </a:rPr>
                        <a:t>Acribia</a:t>
                      </a:r>
                      <a:endParaRPr lang="es-ES" sz="2000" kern="1200" dirty="0" smtClean="0">
                        <a:solidFill>
                          <a:schemeClr val="tx1"/>
                        </a:solidFill>
                        <a:effectLst/>
                        <a:latin typeface="+mn-lt"/>
                        <a:ea typeface="+mn-ea"/>
                        <a:cs typeface="+mn-cs"/>
                      </a:endParaRPr>
                    </a:p>
                    <a:p>
                      <a:endParaRPr lang="es-MX" sz="2000" kern="1200" dirty="0" smtClean="0">
                        <a:solidFill>
                          <a:schemeClr val="tx1"/>
                        </a:solidFill>
                        <a:effectLst/>
                        <a:latin typeface="+mn-lt"/>
                        <a:ea typeface="+mn-ea"/>
                        <a:cs typeface="+mn-cs"/>
                      </a:endParaRPr>
                    </a:p>
                    <a:p>
                      <a:r>
                        <a:rPr lang="es-ES" sz="2000" kern="1200" dirty="0" smtClean="0">
                          <a:solidFill>
                            <a:schemeClr val="tx1"/>
                          </a:solidFill>
                          <a:effectLst/>
                          <a:latin typeface="+mn-lt"/>
                          <a:ea typeface="+mn-ea"/>
                          <a:cs typeface="+mn-cs"/>
                        </a:rPr>
                        <a:t>4.- McGee, H. (2007). </a:t>
                      </a:r>
                      <a:r>
                        <a:rPr lang="es-ES" sz="2000" i="1" kern="1200" dirty="0" smtClean="0">
                          <a:solidFill>
                            <a:schemeClr val="tx1"/>
                          </a:solidFill>
                          <a:effectLst/>
                          <a:latin typeface="+mn-lt"/>
                          <a:ea typeface="+mn-ea"/>
                          <a:cs typeface="+mn-cs"/>
                        </a:rPr>
                        <a:t>La cocina y los alimentos.</a:t>
                      </a:r>
                      <a:r>
                        <a:rPr lang="es-ES" sz="2000" kern="1200" dirty="0" smtClean="0">
                          <a:solidFill>
                            <a:schemeClr val="tx1"/>
                          </a:solidFill>
                          <a:effectLst/>
                          <a:latin typeface="+mn-lt"/>
                          <a:ea typeface="+mn-ea"/>
                          <a:cs typeface="+mn-cs"/>
                        </a:rPr>
                        <a:t> Barcelona: Debate. </a:t>
                      </a:r>
                    </a:p>
                    <a:p>
                      <a:endParaRPr lang="es-ES" sz="2000" kern="1200" dirty="0" smtClean="0">
                        <a:solidFill>
                          <a:schemeClr val="tx1"/>
                        </a:solidFill>
                        <a:effectLst/>
                        <a:latin typeface="+mn-lt"/>
                        <a:ea typeface="+mn-ea"/>
                        <a:cs typeface="+mn-cs"/>
                      </a:endParaRPr>
                    </a:p>
                    <a:p>
                      <a:r>
                        <a:rPr lang="es-ES" sz="2000" kern="1200" dirty="0" smtClean="0">
                          <a:solidFill>
                            <a:schemeClr val="tx1"/>
                          </a:solidFill>
                          <a:effectLst/>
                          <a:latin typeface="+mn-lt"/>
                          <a:ea typeface="+mn-ea"/>
                          <a:cs typeface="+mn-cs"/>
                        </a:rPr>
                        <a:t>5.- Ordoñez, J. (1998). </a:t>
                      </a:r>
                      <a:r>
                        <a:rPr lang="es-ES" sz="2000" i="1" kern="1200" dirty="0" smtClean="0">
                          <a:solidFill>
                            <a:schemeClr val="tx1"/>
                          </a:solidFill>
                          <a:effectLst/>
                          <a:latin typeface="+mn-lt"/>
                          <a:ea typeface="+mn-ea"/>
                          <a:cs typeface="+mn-cs"/>
                        </a:rPr>
                        <a:t>Tecnología de los alimentos </a:t>
                      </a:r>
                      <a:r>
                        <a:rPr lang="es-ES" sz="2000" i="1" kern="1200" dirty="0" err="1" smtClean="0">
                          <a:solidFill>
                            <a:schemeClr val="tx1"/>
                          </a:solidFill>
                          <a:effectLst/>
                          <a:latin typeface="+mn-lt"/>
                          <a:ea typeface="+mn-ea"/>
                          <a:cs typeface="+mn-cs"/>
                        </a:rPr>
                        <a:t>Vol</a:t>
                      </a:r>
                      <a:r>
                        <a:rPr lang="es-ES" sz="2000" i="1" kern="1200" dirty="0" smtClean="0">
                          <a:solidFill>
                            <a:schemeClr val="tx1"/>
                          </a:solidFill>
                          <a:effectLst/>
                          <a:latin typeface="+mn-lt"/>
                          <a:ea typeface="+mn-ea"/>
                          <a:cs typeface="+mn-cs"/>
                        </a:rPr>
                        <a:t> I Componentes            </a:t>
                      </a:r>
                      <a:endParaRPr lang="es-MX" sz="2000" kern="1200" dirty="0" smtClean="0">
                        <a:solidFill>
                          <a:schemeClr val="tx1"/>
                        </a:solidFill>
                        <a:effectLst/>
                        <a:latin typeface="+mn-lt"/>
                        <a:ea typeface="+mn-ea"/>
                        <a:cs typeface="+mn-cs"/>
                      </a:endParaRPr>
                    </a:p>
                    <a:p>
                      <a:r>
                        <a:rPr lang="es-ES" sz="2000" i="1" kern="1200" dirty="0" smtClean="0">
                          <a:solidFill>
                            <a:schemeClr val="tx1"/>
                          </a:solidFill>
                          <a:effectLst/>
                          <a:latin typeface="+mn-lt"/>
                          <a:ea typeface="+mn-ea"/>
                          <a:cs typeface="+mn-cs"/>
                        </a:rPr>
                        <a:t>     de los alimentos y procesos.</a:t>
                      </a:r>
                      <a:r>
                        <a:rPr lang="es-ES" sz="2000" kern="1200" dirty="0" smtClean="0">
                          <a:solidFill>
                            <a:schemeClr val="tx1"/>
                          </a:solidFill>
                          <a:effectLst/>
                          <a:latin typeface="+mn-lt"/>
                          <a:ea typeface="+mn-ea"/>
                          <a:cs typeface="+mn-cs"/>
                        </a:rPr>
                        <a:t> Madrid: Síntesis.</a:t>
                      </a:r>
                      <a:endParaRPr lang="es-MX" sz="2000" kern="1200" dirty="0" smtClean="0">
                        <a:solidFill>
                          <a:schemeClr val="tx1"/>
                        </a:solidFill>
                        <a:effectLst/>
                        <a:latin typeface="+mn-lt"/>
                        <a:ea typeface="+mn-ea"/>
                        <a:cs typeface="+mn-cs"/>
                      </a:endParaRPr>
                    </a:p>
                    <a:p>
                      <a:endParaRPr lang="es-MX" sz="1000" dirty="0" smtClean="0">
                        <a:effectLst/>
                        <a:latin typeface="Arial" pitchFamily="34" charset="0"/>
                        <a:ea typeface="Times New Roman"/>
                        <a:cs typeface="Arial" pitchFamily="34" charset="0"/>
                      </a:endParaRPr>
                    </a:p>
                    <a:p>
                      <a:pPr marL="228600" indent="-228600" algn="just">
                        <a:spcBef>
                          <a:spcPts val="300"/>
                        </a:spcBef>
                        <a:spcAft>
                          <a:spcPts val="300"/>
                        </a:spcAft>
                        <a:buFont typeface="+mj-lt"/>
                        <a:buAutoNum type="arabicPeriod"/>
                      </a:pPr>
                      <a:endParaRPr lang="es-MX" sz="1000" dirty="0">
                        <a:effectLst/>
                        <a:latin typeface="Arial" pitchFamily="34" charset="0"/>
                        <a:ea typeface="Times New Roman"/>
                        <a:cs typeface="Arial" pitchFamily="34" charset="0"/>
                      </a:endParaRPr>
                    </a:p>
                  </a:txBody>
                  <a:tcPr marL="44450" marR="44450" marT="0" marB="0"/>
                </a:tc>
              </a:tr>
            </a:tbl>
          </a:graphicData>
        </a:graphic>
      </p:graphicFrame>
      <p:sp>
        <p:nvSpPr>
          <p:cNvPr id="4" name="3 Marcador de número de diapositiva"/>
          <p:cNvSpPr>
            <a:spLocks noGrp="1"/>
          </p:cNvSpPr>
          <p:nvPr>
            <p:ph type="sldNum" sz="quarter" idx="12"/>
          </p:nvPr>
        </p:nvSpPr>
        <p:spPr>
          <a:xfrm>
            <a:off x="8100392" y="6381328"/>
            <a:ext cx="762000" cy="365125"/>
          </a:xfrm>
        </p:spPr>
        <p:txBody>
          <a:bodyPr/>
          <a:lstStyle/>
          <a:p>
            <a:fld id="{002461F4-BFE2-4260-9D82-1F8E3568D8C5}" type="slidenum">
              <a:rPr lang="es-MX" smtClean="0">
                <a:latin typeface="Arial" pitchFamily="34" charset="0"/>
                <a:cs typeface="Arial" pitchFamily="34" charset="0"/>
              </a:rPr>
              <a:pPr/>
              <a:t>34</a:t>
            </a:fld>
            <a:endParaRPr lang="es-MX" dirty="0">
              <a:latin typeface="Arial" pitchFamily="34" charset="0"/>
              <a:cs typeface="Arial" pitchFamily="34" charset="0"/>
            </a:endParaRPr>
          </a:p>
        </p:txBody>
      </p:sp>
      <p:sp>
        <p:nvSpPr>
          <p:cNvPr id="3" name="Marcador de pie de página 2"/>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4017258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002461F4-BFE2-4260-9D82-1F8E3568D8C5}" type="slidenum">
              <a:rPr lang="es-MX" smtClean="0"/>
              <a:pPr/>
              <a:t>4</a:t>
            </a:fld>
            <a:endParaRPr lang="es-MX"/>
          </a:p>
        </p:txBody>
      </p:sp>
      <p:sp>
        <p:nvSpPr>
          <p:cNvPr id="5" name="1 Título"/>
          <p:cNvSpPr txBox="1">
            <a:spLocks/>
          </p:cNvSpPr>
          <p:nvPr/>
        </p:nvSpPr>
        <p:spPr bwMode="auto">
          <a:xfrm>
            <a:off x="301625" y="44450"/>
            <a:ext cx="85344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7500" lnSpcReduction="10000"/>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fontAlgn="auto">
              <a:spcAft>
                <a:spcPts val="0"/>
              </a:spcAft>
              <a:defRPr/>
            </a:pPr>
            <a:r>
              <a:rPr lang="es-MX" sz="2000" dirty="0" smtClean="0"/>
              <a:t>Contenido temático que apoya el material</a:t>
            </a:r>
            <a:endParaRPr lang="es-MX" sz="2000" dirty="0"/>
          </a:p>
        </p:txBody>
      </p:sp>
      <p:sp>
        <p:nvSpPr>
          <p:cNvPr id="6" name="3 Marcador de contenido"/>
          <p:cNvSpPr txBox="1">
            <a:spLocks/>
          </p:cNvSpPr>
          <p:nvPr/>
        </p:nvSpPr>
        <p:spPr bwMode="auto">
          <a:xfrm>
            <a:off x="316706" y="397350"/>
            <a:ext cx="8726933" cy="619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14350" indent="-5143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20000"/>
              </a:spcBef>
              <a:buFont typeface="Wingdings 2" pitchFamily="18" charset="2"/>
              <a:buChar char=""/>
            </a:pPr>
            <a:r>
              <a:rPr lang="es-ES" sz="2000" dirty="0" err="1"/>
              <a:t>Diap</a:t>
            </a:r>
            <a:r>
              <a:rPr lang="es-ES" sz="2000" dirty="0"/>
              <a:t>. </a:t>
            </a:r>
            <a:r>
              <a:rPr lang="es-ES" sz="2000" dirty="0" smtClean="0"/>
              <a:t> 6 </a:t>
            </a:r>
            <a:r>
              <a:rPr lang="es-MX" sz="2000" dirty="0" smtClean="0"/>
              <a:t>Objetivo del tema</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 7 </a:t>
            </a:r>
            <a:r>
              <a:rPr lang="es-ES" sz="2000" dirty="0" smtClean="0"/>
              <a:t>Integración de Conocimientos previos</a:t>
            </a:r>
            <a:endParaRPr lang="es-MX" sz="2000" dirty="0"/>
          </a:p>
          <a:p>
            <a:pPr>
              <a:spcBef>
                <a:spcPct val="20000"/>
              </a:spcBef>
              <a:buFont typeface="Wingdings 2" pitchFamily="18" charset="2"/>
              <a:buChar char=""/>
            </a:pPr>
            <a:r>
              <a:rPr lang="es-ES" sz="2000" dirty="0" err="1"/>
              <a:t>Diap</a:t>
            </a:r>
            <a:r>
              <a:rPr lang="es-ES" sz="2000" dirty="0"/>
              <a:t>. </a:t>
            </a:r>
            <a:r>
              <a:rPr lang="es-ES" sz="2000" dirty="0" smtClean="0"/>
              <a:t> 8 </a:t>
            </a:r>
            <a:r>
              <a:rPr lang="es-ES" sz="2000" dirty="0" smtClean="0"/>
              <a:t>Actividades</a:t>
            </a:r>
            <a:endParaRPr lang="es-ES" sz="2000" dirty="0"/>
          </a:p>
          <a:p>
            <a:pPr>
              <a:spcBef>
                <a:spcPct val="20000"/>
              </a:spcBef>
              <a:buFont typeface="Wingdings 2" pitchFamily="18" charset="2"/>
              <a:buChar char=""/>
            </a:pPr>
            <a:r>
              <a:rPr lang="es-ES" sz="2000" dirty="0" err="1" smtClean="0"/>
              <a:t>Diap</a:t>
            </a:r>
            <a:r>
              <a:rPr lang="es-ES" sz="2000" dirty="0"/>
              <a:t>. </a:t>
            </a:r>
            <a:r>
              <a:rPr lang="es-ES" sz="2000" dirty="0" smtClean="0"/>
              <a:t> 9  </a:t>
            </a:r>
            <a:r>
              <a:rPr lang="es-ES" sz="2000" dirty="0" smtClean="0"/>
              <a:t>Propiedad Funcional</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10 Clasificación de los Carbohidratos por su </a:t>
            </a:r>
            <a:r>
              <a:rPr lang="es-ES" sz="2000" dirty="0" smtClean="0"/>
              <a:t>naturaleza química </a:t>
            </a:r>
          </a:p>
          <a:p>
            <a:pPr>
              <a:spcBef>
                <a:spcPct val="20000"/>
              </a:spcBef>
              <a:buFont typeface="Wingdings 2" pitchFamily="18" charset="2"/>
              <a:buChar char=""/>
            </a:pPr>
            <a:r>
              <a:rPr lang="es-ES" sz="2000" dirty="0" err="1" smtClean="0"/>
              <a:t>Diap</a:t>
            </a:r>
            <a:r>
              <a:rPr lang="es-ES" sz="2000" dirty="0" smtClean="0"/>
              <a:t>. 11 Oligosacáridos</a:t>
            </a:r>
            <a:endParaRPr lang="es-MX" sz="2000" dirty="0"/>
          </a:p>
          <a:p>
            <a:pPr>
              <a:spcBef>
                <a:spcPct val="20000"/>
              </a:spcBef>
              <a:buFont typeface="Wingdings 2" pitchFamily="18" charset="2"/>
              <a:buChar char=""/>
            </a:pPr>
            <a:r>
              <a:rPr lang="es-ES" sz="2000" dirty="0" err="1"/>
              <a:t>Diap</a:t>
            </a:r>
            <a:r>
              <a:rPr lang="es-ES" sz="2000" dirty="0"/>
              <a:t>. </a:t>
            </a:r>
            <a:r>
              <a:rPr lang="es-ES" sz="2000" dirty="0" smtClean="0"/>
              <a:t>12 Polisacáridos</a:t>
            </a:r>
            <a:endParaRPr lang="es-MX" sz="2000" dirty="0" smtClean="0"/>
          </a:p>
          <a:p>
            <a:pPr>
              <a:spcBef>
                <a:spcPct val="20000"/>
              </a:spcBef>
              <a:buFont typeface="Wingdings 2" pitchFamily="18" charset="2"/>
              <a:buChar char=""/>
            </a:pPr>
            <a:r>
              <a:rPr lang="es-ES" sz="2000" dirty="0" err="1" smtClean="0"/>
              <a:t>Diap</a:t>
            </a:r>
            <a:r>
              <a:rPr lang="es-ES" sz="2000" dirty="0" smtClean="0"/>
              <a:t>. </a:t>
            </a:r>
            <a:r>
              <a:rPr lang="es-ES" sz="2000" dirty="0" smtClean="0"/>
              <a:t>13 Propiedades funcionales de los monosacáridos </a:t>
            </a:r>
            <a:endParaRPr lang="es-MX" sz="2000" dirty="0" smtClean="0"/>
          </a:p>
          <a:p>
            <a:pPr>
              <a:spcBef>
                <a:spcPct val="20000"/>
              </a:spcBef>
              <a:buFont typeface="Wingdings 2" pitchFamily="18" charset="2"/>
              <a:buChar char=""/>
            </a:pPr>
            <a:r>
              <a:rPr lang="es-ES" sz="2000" dirty="0" err="1" smtClean="0"/>
              <a:t>Diap</a:t>
            </a:r>
            <a:r>
              <a:rPr lang="es-ES" sz="2000" dirty="0"/>
              <a:t>. </a:t>
            </a:r>
            <a:r>
              <a:rPr lang="es-ES" sz="2000" dirty="0" smtClean="0"/>
              <a:t>14 Solubilidad </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15 Características que afectan la Solubilidad</a:t>
            </a:r>
            <a:r>
              <a:rPr lang="es-MX" sz="2000" dirty="0" smtClean="0"/>
              <a:t> de los         monosacáridos</a:t>
            </a:r>
            <a:endParaRPr lang="es-MX" sz="2000" dirty="0"/>
          </a:p>
          <a:p>
            <a:pPr>
              <a:spcBef>
                <a:spcPct val="20000"/>
              </a:spcBef>
              <a:buFont typeface="Wingdings 2" pitchFamily="18" charset="2"/>
              <a:buChar char=""/>
            </a:pPr>
            <a:r>
              <a:rPr lang="es-ES" sz="2000" dirty="0" err="1"/>
              <a:t>Diap</a:t>
            </a:r>
            <a:r>
              <a:rPr lang="es-ES" sz="2000" dirty="0"/>
              <a:t>. </a:t>
            </a:r>
            <a:r>
              <a:rPr lang="es-ES" sz="2000" dirty="0" smtClean="0"/>
              <a:t>16 </a:t>
            </a:r>
            <a:r>
              <a:rPr lang="es-ES" sz="2000" dirty="0" err="1" smtClean="0"/>
              <a:t>Tautómeros</a:t>
            </a:r>
            <a:endParaRPr lang="es-MX" sz="2000" dirty="0"/>
          </a:p>
          <a:p>
            <a:pPr>
              <a:spcBef>
                <a:spcPct val="20000"/>
              </a:spcBef>
              <a:buFont typeface="Wingdings 2" pitchFamily="18" charset="2"/>
              <a:buChar char=""/>
            </a:pPr>
            <a:r>
              <a:rPr lang="es-ES" sz="2000" dirty="0" err="1"/>
              <a:t>Diap</a:t>
            </a:r>
            <a:r>
              <a:rPr lang="es-ES" sz="2000" dirty="0"/>
              <a:t>. </a:t>
            </a:r>
            <a:r>
              <a:rPr lang="es-ES" sz="2000" dirty="0" smtClean="0"/>
              <a:t>17</a:t>
            </a:r>
            <a:r>
              <a:rPr lang="es-ES" sz="2000" dirty="0" smtClean="0"/>
              <a:t> Solubilidad en agua</a:t>
            </a:r>
            <a:endParaRPr lang="es-MX" sz="2000" dirty="0"/>
          </a:p>
          <a:p>
            <a:pPr>
              <a:spcBef>
                <a:spcPct val="20000"/>
              </a:spcBef>
              <a:buFont typeface="Wingdings 2" pitchFamily="18" charset="2"/>
              <a:buChar char=""/>
            </a:pPr>
            <a:r>
              <a:rPr lang="es-ES" sz="2000" dirty="0" err="1" smtClean="0"/>
              <a:t>Diap</a:t>
            </a:r>
            <a:r>
              <a:rPr lang="es-ES" sz="2000" dirty="0"/>
              <a:t>. </a:t>
            </a:r>
            <a:r>
              <a:rPr lang="es-ES" sz="2000" dirty="0" smtClean="0"/>
              <a:t>18</a:t>
            </a:r>
            <a:r>
              <a:rPr lang="es-ES" sz="2000" dirty="0" smtClean="0"/>
              <a:t> Poder edulcorante</a:t>
            </a:r>
            <a:endParaRPr lang="es-MX" sz="2000" dirty="0"/>
          </a:p>
          <a:p>
            <a:pPr>
              <a:spcBef>
                <a:spcPct val="20000"/>
              </a:spcBef>
              <a:buFont typeface="Wingdings 2" pitchFamily="18" charset="2"/>
              <a:buChar char=""/>
            </a:pPr>
            <a:r>
              <a:rPr lang="es-ES" sz="2000" dirty="0" err="1"/>
              <a:t>Diap</a:t>
            </a:r>
            <a:r>
              <a:rPr lang="es-ES" sz="2000" dirty="0"/>
              <a:t>. </a:t>
            </a:r>
            <a:r>
              <a:rPr lang="es-ES" sz="2000" dirty="0" smtClean="0"/>
              <a:t>19</a:t>
            </a:r>
            <a:r>
              <a:rPr lang="es-ES" sz="2000" dirty="0" smtClean="0"/>
              <a:t> </a:t>
            </a:r>
            <a:r>
              <a:rPr lang="es-ES" sz="2000" dirty="0"/>
              <a:t>E</a:t>
            </a:r>
            <a:r>
              <a:rPr lang="es-ES" sz="2000" dirty="0" smtClean="0"/>
              <a:t>xistencia de Isómeros</a:t>
            </a:r>
            <a:endParaRPr lang="es-MX" sz="2000" dirty="0"/>
          </a:p>
          <a:p>
            <a:pPr marL="0" indent="0">
              <a:spcBef>
                <a:spcPct val="20000"/>
              </a:spcBef>
            </a:pPr>
            <a:endParaRPr lang="es-MX" sz="2000" dirty="0"/>
          </a:p>
          <a:p>
            <a:pPr>
              <a:spcBef>
                <a:spcPct val="20000"/>
              </a:spcBef>
              <a:buFont typeface="Wingdings 2" pitchFamily="18" charset="2"/>
              <a:buChar char=""/>
            </a:pPr>
            <a:endParaRPr lang="es-MX" sz="2000" dirty="0"/>
          </a:p>
        </p:txBody>
      </p:sp>
      <p:sp>
        <p:nvSpPr>
          <p:cNvPr id="2" name="Marcador de pie de página 1"/>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7047110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002461F4-BFE2-4260-9D82-1F8E3568D8C5}" type="slidenum">
              <a:rPr lang="es-MX" smtClean="0"/>
              <a:pPr/>
              <a:t>5</a:t>
            </a:fld>
            <a:endParaRPr lang="es-MX"/>
          </a:p>
        </p:txBody>
      </p:sp>
      <p:sp>
        <p:nvSpPr>
          <p:cNvPr id="5" name="3 Marcador de contenido"/>
          <p:cNvSpPr txBox="1">
            <a:spLocks/>
          </p:cNvSpPr>
          <p:nvPr/>
        </p:nvSpPr>
        <p:spPr bwMode="auto">
          <a:xfrm>
            <a:off x="107950" y="404813"/>
            <a:ext cx="8856663" cy="619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14350" indent="-5143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20000"/>
              </a:spcBef>
              <a:buFont typeface="Wingdings 2" pitchFamily="18" charset="2"/>
              <a:buChar char=""/>
            </a:pPr>
            <a:endParaRPr lang="es-ES" sz="2000" dirty="0" smtClean="0"/>
          </a:p>
          <a:p>
            <a:pPr>
              <a:spcBef>
                <a:spcPct val="20000"/>
              </a:spcBef>
              <a:buFont typeface="Wingdings 2" pitchFamily="18" charset="2"/>
              <a:buChar char=""/>
            </a:pPr>
            <a:r>
              <a:rPr lang="es-ES" sz="2000" dirty="0" err="1" smtClean="0"/>
              <a:t>Diap</a:t>
            </a:r>
            <a:r>
              <a:rPr lang="es-ES" sz="2000" dirty="0"/>
              <a:t>. </a:t>
            </a:r>
            <a:r>
              <a:rPr lang="es-ES" sz="2000" dirty="0" smtClean="0"/>
              <a:t>20  Poder edulcorante, efecto de la temperatura</a:t>
            </a:r>
            <a:endParaRPr lang="es-ES" sz="2000" dirty="0"/>
          </a:p>
          <a:p>
            <a:pPr>
              <a:spcBef>
                <a:spcPct val="20000"/>
              </a:spcBef>
              <a:buFont typeface="Wingdings 2" pitchFamily="18" charset="2"/>
              <a:buChar char=""/>
            </a:pPr>
            <a:r>
              <a:rPr lang="es-ES" sz="2000" dirty="0" err="1" smtClean="0"/>
              <a:t>Diap</a:t>
            </a:r>
            <a:r>
              <a:rPr lang="es-ES" sz="2000" dirty="0"/>
              <a:t>. </a:t>
            </a:r>
            <a:r>
              <a:rPr lang="es-ES" sz="2000" dirty="0" smtClean="0"/>
              <a:t>21  Poder edulcorante, </a:t>
            </a:r>
            <a:r>
              <a:rPr lang="es-ES" sz="2000" dirty="0"/>
              <a:t>o</a:t>
            </a:r>
            <a:r>
              <a:rPr lang="es-ES" sz="2000" dirty="0" smtClean="0"/>
              <a:t>tros componentes del medio</a:t>
            </a:r>
            <a:endParaRPr lang="es-ES" sz="2000" dirty="0" smtClean="0"/>
          </a:p>
          <a:p>
            <a:pPr>
              <a:spcBef>
                <a:spcPct val="20000"/>
              </a:spcBef>
              <a:buFont typeface="Wingdings 2" pitchFamily="18" charset="2"/>
              <a:buChar char=""/>
            </a:pPr>
            <a:r>
              <a:rPr lang="es-ES" sz="2000" dirty="0" err="1" smtClean="0"/>
              <a:t>Diap</a:t>
            </a:r>
            <a:r>
              <a:rPr lang="es-ES" sz="2000" dirty="0"/>
              <a:t>. </a:t>
            </a:r>
            <a:r>
              <a:rPr lang="es-ES" sz="2000" dirty="0" smtClean="0"/>
              <a:t>22  Dulzura relativa</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23 Cristalización</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24 Azúcar invertido</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25</a:t>
            </a:r>
            <a:r>
              <a:rPr lang="es-ES" sz="2000" dirty="0"/>
              <a:t> Polimorfismo Parte </a:t>
            </a:r>
            <a:r>
              <a:rPr lang="es-ES" sz="2000" dirty="0" smtClean="0"/>
              <a:t>1</a:t>
            </a:r>
            <a:endParaRPr lang="es-ES" sz="2000" dirty="0"/>
          </a:p>
          <a:p>
            <a:pPr>
              <a:spcBef>
                <a:spcPct val="20000"/>
              </a:spcBef>
              <a:buFont typeface="Wingdings 2" pitchFamily="18" charset="2"/>
              <a:buChar char=""/>
            </a:pPr>
            <a:r>
              <a:rPr lang="es-ES" sz="2000" dirty="0" err="1" smtClean="0"/>
              <a:t>Diap</a:t>
            </a:r>
            <a:r>
              <a:rPr lang="es-ES" sz="2000" dirty="0"/>
              <a:t>. </a:t>
            </a:r>
            <a:r>
              <a:rPr lang="es-ES" sz="2000" dirty="0" smtClean="0"/>
              <a:t>26 Polimorfismo Parte 2</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27  Higroscopicidad (hidratación)</a:t>
            </a:r>
            <a:endParaRPr lang="es-MX" sz="2000" dirty="0" smtClean="0"/>
          </a:p>
          <a:p>
            <a:pPr>
              <a:spcBef>
                <a:spcPct val="20000"/>
              </a:spcBef>
              <a:buFont typeface="Wingdings 2" pitchFamily="18" charset="2"/>
              <a:buChar char=""/>
            </a:pPr>
            <a:r>
              <a:rPr lang="es-ES" sz="2000" dirty="0" err="1" smtClean="0"/>
              <a:t>Diap</a:t>
            </a:r>
            <a:r>
              <a:rPr lang="es-ES" sz="2000" dirty="0" smtClean="0"/>
              <a:t>. </a:t>
            </a:r>
            <a:r>
              <a:rPr lang="es-ES" sz="2000" dirty="0" smtClean="0"/>
              <a:t>28  Higroscopicidad</a:t>
            </a:r>
            <a:endParaRPr lang="es-ES" sz="2000" dirty="0"/>
          </a:p>
          <a:p>
            <a:pPr>
              <a:spcBef>
                <a:spcPct val="20000"/>
              </a:spcBef>
              <a:buFont typeface="Wingdings 2" pitchFamily="18" charset="2"/>
              <a:buChar char=""/>
            </a:pPr>
            <a:r>
              <a:rPr lang="es-ES" sz="2000" dirty="0" err="1"/>
              <a:t>Diap</a:t>
            </a:r>
            <a:r>
              <a:rPr lang="es-ES" sz="2000" dirty="0"/>
              <a:t>. </a:t>
            </a:r>
            <a:r>
              <a:rPr lang="es-ES" sz="2000" dirty="0" smtClean="0"/>
              <a:t>29</a:t>
            </a:r>
            <a:r>
              <a:rPr lang="es-ES" sz="2000" dirty="0" smtClean="0"/>
              <a:t>  Higroscopicidad utilidad</a:t>
            </a:r>
            <a:endParaRPr lang="es-ES" sz="2000" dirty="0"/>
          </a:p>
          <a:p>
            <a:pPr>
              <a:spcBef>
                <a:spcPct val="20000"/>
              </a:spcBef>
              <a:buFont typeface="Wingdings 2" pitchFamily="18" charset="2"/>
              <a:buChar char=""/>
            </a:pPr>
            <a:r>
              <a:rPr lang="es-ES" sz="2000" dirty="0" err="1" smtClean="0"/>
              <a:t>Diap</a:t>
            </a:r>
            <a:r>
              <a:rPr lang="es-ES" sz="2000" dirty="0"/>
              <a:t>. </a:t>
            </a:r>
            <a:r>
              <a:rPr lang="es-ES" sz="2000" dirty="0" smtClean="0"/>
              <a:t>30 Producción de aromas</a:t>
            </a:r>
            <a:endParaRPr lang="es-ES" sz="2000" dirty="0" smtClean="0"/>
          </a:p>
          <a:p>
            <a:pPr>
              <a:spcBef>
                <a:spcPct val="20000"/>
              </a:spcBef>
              <a:buFont typeface="Wingdings 2" pitchFamily="18" charset="2"/>
              <a:buChar char=""/>
            </a:pPr>
            <a:r>
              <a:rPr lang="es-ES" sz="2000" dirty="0" err="1" smtClean="0"/>
              <a:t>Diap</a:t>
            </a:r>
            <a:r>
              <a:rPr lang="es-ES" sz="2000" dirty="0"/>
              <a:t>. </a:t>
            </a:r>
            <a:r>
              <a:rPr lang="es-ES" sz="2000" dirty="0" smtClean="0"/>
              <a:t>31 </a:t>
            </a:r>
            <a:r>
              <a:rPr lang="es-ES" sz="2000" dirty="0" err="1" smtClean="0"/>
              <a:t>Reacciónes</a:t>
            </a:r>
            <a:r>
              <a:rPr lang="es-ES" sz="2000" dirty="0" smtClean="0"/>
              <a:t> de </a:t>
            </a:r>
            <a:r>
              <a:rPr lang="es-ES" sz="2000" dirty="0" err="1" smtClean="0"/>
              <a:t>Maillard</a:t>
            </a:r>
            <a:endParaRPr lang="es-ES" sz="2000" dirty="0"/>
          </a:p>
          <a:p>
            <a:pPr>
              <a:spcBef>
                <a:spcPct val="20000"/>
              </a:spcBef>
              <a:buFont typeface="Wingdings 2" pitchFamily="18" charset="2"/>
              <a:buChar char=""/>
            </a:pPr>
            <a:r>
              <a:rPr lang="es-ES" sz="2000" dirty="0" err="1" smtClean="0"/>
              <a:t>Diap</a:t>
            </a:r>
            <a:r>
              <a:rPr lang="es-ES" sz="2000" dirty="0" smtClean="0"/>
              <a:t>. 32 </a:t>
            </a:r>
            <a:r>
              <a:rPr lang="es-ES" sz="2000" dirty="0" err="1" smtClean="0"/>
              <a:t>Reacciónes</a:t>
            </a:r>
            <a:r>
              <a:rPr lang="es-ES" sz="2000" dirty="0" smtClean="0"/>
              <a:t> de </a:t>
            </a:r>
            <a:r>
              <a:rPr lang="es-ES" sz="2000" dirty="0" err="1" smtClean="0"/>
              <a:t>Maillard</a:t>
            </a:r>
            <a:endParaRPr lang="es-ES" sz="2000" dirty="0" smtClean="0"/>
          </a:p>
          <a:p>
            <a:pPr>
              <a:spcBef>
                <a:spcPct val="20000"/>
              </a:spcBef>
              <a:buFont typeface="Wingdings 2" pitchFamily="18" charset="2"/>
              <a:buChar char=""/>
            </a:pPr>
            <a:r>
              <a:rPr lang="es-ES" sz="2000" dirty="0" err="1" smtClean="0"/>
              <a:t>Diap</a:t>
            </a:r>
            <a:r>
              <a:rPr lang="es-ES" sz="2000" dirty="0" smtClean="0"/>
              <a:t>. 33 Pasos de la reacción de </a:t>
            </a:r>
            <a:r>
              <a:rPr lang="es-ES" sz="2000" dirty="0" err="1" smtClean="0"/>
              <a:t>Maillard</a:t>
            </a:r>
            <a:endParaRPr lang="es-ES" sz="2000" dirty="0" smtClean="0"/>
          </a:p>
          <a:p>
            <a:pPr>
              <a:spcBef>
                <a:spcPct val="20000"/>
              </a:spcBef>
              <a:buFont typeface="Wingdings 2" pitchFamily="18" charset="2"/>
              <a:buChar char=""/>
            </a:pPr>
            <a:r>
              <a:rPr lang="es-ES" sz="2000" dirty="0" err="1" smtClean="0"/>
              <a:t>Diap</a:t>
            </a:r>
            <a:r>
              <a:rPr lang="es-ES" sz="2000" dirty="0" smtClean="0"/>
              <a:t>. 34 Bibliografía</a:t>
            </a:r>
            <a:r>
              <a:rPr lang="es-ES" sz="2000" dirty="0"/>
              <a:t>	</a:t>
            </a:r>
          </a:p>
          <a:p>
            <a:pPr>
              <a:spcBef>
                <a:spcPct val="20000"/>
              </a:spcBef>
              <a:buFont typeface="Wingdings 2" pitchFamily="18" charset="2"/>
              <a:buChar char=""/>
            </a:pPr>
            <a:endParaRPr lang="es-ES" sz="2000" dirty="0"/>
          </a:p>
          <a:p>
            <a:pPr>
              <a:spcBef>
                <a:spcPct val="20000"/>
              </a:spcBef>
              <a:buFont typeface="Wingdings 2" pitchFamily="18" charset="2"/>
              <a:buChar char=""/>
            </a:pPr>
            <a:endParaRPr lang="es-MX" sz="2000" dirty="0"/>
          </a:p>
        </p:txBody>
      </p:sp>
      <p:sp>
        <p:nvSpPr>
          <p:cNvPr id="2" name="Marcador de pie de página 1"/>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1932150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268760"/>
            <a:ext cx="7992888" cy="2088232"/>
          </a:xfrm>
        </p:spPr>
        <p:txBody>
          <a:bodyPr>
            <a:normAutofit/>
          </a:bodyPr>
          <a:lstStyle/>
          <a:p>
            <a:pPr algn="just"/>
            <a:r>
              <a:rPr lang="es-MX" sz="2400" dirty="0" smtClean="0">
                <a:latin typeface="Arial" panose="020B0604020202020204" pitchFamily="34" charset="0"/>
                <a:cs typeface="Arial" panose="020B0604020202020204" pitchFamily="34" charset="0"/>
              </a:rPr>
              <a:t>El alumno identificará las propiedades funcionales de los carbohidratos presentes en los alimentos, así como los factores que determinan y/o afectan la funcionalidad reflejada en las características finales de los mismos.</a:t>
            </a: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996462" y="476672"/>
            <a:ext cx="4577226" cy="432048"/>
          </a:xfrm>
        </p:spPr>
        <p:txBody>
          <a:bodyPr>
            <a:noAutofit/>
          </a:bodyPr>
          <a:lstStyle/>
          <a:p>
            <a:pPr marL="0" indent="0">
              <a:buNone/>
            </a:pPr>
            <a:r>
              <a:rPr lang="es-ES" sz="4000" dirty="0" smtClean="0"/>
              <a:t>Objetivos del tema:</a:t>
            </a:r>
            <a:endParaRPr lang="es-MX" sz="4000" dirty="0"/>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6</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6182365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1124744"/>
            <a:ext cx="7543800" cy="3967336"/>
          </a:xfrm>
        </p:spPr>
        <p:txBody>
          <a:bodyPr>
            <a:normAutofit/>
          </a:bodyPr>
          <a:lstStyle/>
          <a:p>
            <a:pPr algn="just"/>
            <a:r>
              <a:rPr lang="es-MX" sz="2400" dirty="0" smtClean="0">
                <a:latin typeface="Arial" panose="020B0604020202020204" pitchFamily="34" charset="0"/>
                <a:cs typeface="Arial" panose="020B0604020202020204" pitchFamily="34" charset="0"/>
              </a:rPr>
              <a:t>Se cuestionará a los alumnos al inicio de la clase la para reconocer el estado de sus conocimientos en relación a la composición fisicoquímica de los carbohidratos a manera de diagnóstico.</a:t>
            </a: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308230" y="869268"/>
            <a:ext cx="6483488" cy="510952"/>
          </a:xfrm>
        </p:spPr>
        <p:txBody>
          <a:bodyPr>
            <a:noAutofit/>
          </a:bodyPr>
          <a:lstStyle/>
          <a:p>
            <a:pPr marL="0" indent="0">
              <a:buNone/>
            </a:pPr>
            <a:r>
              <a:rPr lang="es-ES" sz="2800" dirty="0" smtClean="0">
                <a:latin typeface="Arial" panose="020B0604020202020204" pitchFamily="34" charset="0"/>
                <a:cs typeface="Arial" panose="020B0604020202020204" pitchFamily="34" charset="0"/>
              </a:rPr>
              <a:t>Integración de conocimientos previos</a:t>
            </a:r>
            <a:endParaRPr lang="es-MX" sz="28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7</a:t>
            </a:fld>
            <a:endParaRPr lang="es-MX"/>
          </a:p>
        </p:txBody>
      </p:sp>
      <p:sp>
        <p:nvSpPr>
          <p:cNvPr id="5" name="Marcador de pie de página 4"/>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4266195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926298"/>
            <a:ext cx="7560840" cy="2924622"/>
          </a:xfrm>
        </p:spPr>
        <p:txBody>
          <a:bodyPr>
            <a:normAutofit fontScale="90000"/>
          </a:bodyPr>
          <a:lstStyle/>
          <a:p>
            <a:pPr algn="just"/>
            <a:r>
              <a:rPr lang="es-MX" sz="2400" dirty="0">
                <a:latin typeface="Arial" panose="020B0604020202020204" pitchFamily="34" charset="0"/>
                <a:cs typeface="Arial" panose="020B0604020202020204" pitchFamily="34" charset="0"/>
              </a:rPr>
              <a:t>Pedir a los alumnos que definan los conceptos básicos </a:t>
            </a:r>
            <a:r>
              <a:rPr lang="es-MX" sz="2400" dirty="0" smtClean="0">
                <a:latin typeface="Arial" panose="020B0604020202020204" pitchFamily="34" charset="0"/>
                <a:cs typeface="Arial" panose="020B0604020202020204" pitchFamily="34" charset="0"/>
              </a:rPr>
              <a:t>de composición fisicoquímica de los carbohidratos.</a:t>
            </a: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a:latin typeface="Arial" panose="020B0604020202020204" pitchFamily="34" charset="0"/>
                <a:cs typeface="Arial" panose="020B0604020202020204" pitchFamily="34" charset="0"/>
              </a:rPr>
              <a:t/>
            </a:r>
            <a:br>
              <a:rPr lang="es-MX" sz="2400" dirty="0">
                <a:latin typeface="Arial" panose="020B0604020202020204" pitchFamily="34" charset="0"/>
                <a:cs typeface="Arial" panose="020B0604020202020204" pitchFamily="34" charset="0"/>
              </a:rPr>
            </a:br>
            <a:r>
              <a:rPr lang="es-MX" sz="2400" dirty="0" smtClean="0">
                <a:latin typeface="Arial" panose="020B0604020202020204" pitchFamily="34" charset="0"/>
                <a:cs typeface="Arial" panose="020B0604020202020204" pitchFamily="34" charset="0"/>
              </a:rPr>
              <a:t>Deducir sobre las propiedades funcionales de los monosacáridos y sus interacciones con otros componentes de los alimentos como repercuten en la presentación final de los mismos así como en el desarrollo de nuevos productos alimenticios.</a:t>
            </a:r>
            <a:endParaRPr lang="es-MX" sz="24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555776" y="548680"/>
            <a:ext cx="3168352" cy="360040"/>
          </a:xfrm>
        </p:spPr>
        <p:txBody>
          <a:bodyPr>
            <a:noAutofit/>
          </a:bodyPr>
          <a:lstStyle/>
          <a:p>
            <a:pPr marL="0" indent="0" algn="ctr">
              <a:buNone/>
            </a:pPr>
            <a:r>
              <a:rPr lang="es-ES" dirty="0" smtClean="0">
                <a:latin typeface="Arial" panose="020B0604020202020204" pitchFamily="34" charset="0"/>
                <a:cs typeface="Arial" panose="020B0604020202020204" pitchFamily="34" charset="0"/>
              </a:rPr>
              <a:t>Actividades</a:t>
            </a:r>
            <a:endParaRPr lang="es-MX"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fld id="{002461F4-BFE2-4260-9D82-1F8E3568D8C5}" type="slidenum">
              <a:rPr lang="es-MX" smtClean="0"/>
              <a:pPr/>
              <a:t>8</a:t>
            </a:fld>
            <a:endParaRPr lang="es-MX"/>
          </a:p>
        </p:txBody>
      </p:sp>
      <p:sp>
        <p:nvSpPr>
          <p:cNvPr id="7" name="Marcador de pie de página 6"/>
          <p:cNvSpPr>
            <a:spLocks noGrp="1"/>
          </p:cNvSpPr>
          <p:nvPr>
            <p:ph type="ftr" sz="quarter" idx="11"/>
          </p:nvPr>
        </p:nvSpPr>
        <p:spPr/>
        <p:txBody>
          <a:bodyPr/>
          <a:lstStyle/>
          <a:p>
            <a:endParaRPr lang="es-MX"/>
          </a:p>
        </p:txBody>
      </p:sp>
    </p:spTree>
    <p:extLst>
      <p:ext uri="{BB962C8B-B14F-4D97-AF65-F5344CB8AC3E}">
        <p14:creationId xmlns:p14="http://schemas.microsoft.com/office/powerpoint/2010/main" val="27315584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24708" y="492368"/>
            <a:ext cx="6781800" cy="1107831"/>
          </a:xfrm>
        </p:spPr>
        <p:txBody>
          <a:bodyPr>
            <a:normAutofit fontScale="90000"/>
          </a:bodyPr>
          <a:lstStyle/>
          <a:p>
            <a:r>
              <a:rPr lang="es-MX" dirty="0" smtClean="0"/>
              <a:t>PROPIEDAD FUNCIONAL:</a:t>
            </a:r>
            <a:endParaRPr lang="es-MX" dirty="0"/>
          </a:p>
        </p:txBody>
      </p:sp>
      <p:sp>
        <p:nvSpPr>
          <p:cNvPr id="3" name="2 Marcador de contenido"/>
          <p:cNvSpPr>
            <a:spLocks noGrp="1"/>
          </p:cNvSpPr>
          <p:nvPr>
            <p:ph idx="1"/>
          </p:nvPr>
        </p:nvSpPr>
        <p:spPr>
          <a:xfrm>
            <a:off x="762000" y="1711568"/>
            <a:ext cx="7543800" cy="2963463"/>
          </a:xfrm>
        </p:spPr>
        <p:txBody>
          <a:bodyPr>
            <a:normAutofit fontScale="70000" lnSpcReduction="20000"/>
          </a:bodyPr>
          <a:lstStyle/>
          <a:p>
            <a:pPr marL="0" indent="0">
              <a:buNone/>
            </a:pPr>
            <a:endParaRPr lang="es-MX" sz="3600" dirty="0" smtClean="0"/>
          </a:p>
          <a:p>
            <a:endParaRPr lang="es-MX" sz="3600" dirty="0"/>
          </a:p>
          <a:p>
            <a:pPr algn="just"/>
            <a:r>
              <a:rPr lang="es-MX" sz="3600" dirty="0" smtClean="0"/>
              <a:t>Propiedad que presenta un componente alimentario diferentes a las propiedades nutricionales y que influyen sobre su utilización son las denominadas Propiedades Funcionales</a:t>
            </a:r>
            <a:r>
              <a:rPr lang="es-MX" sz="3600" b="1" dirty="0" smtClean="0"/>
              <a:t>. </a:t>
            </a:r>
          </a:p>
          <a:p>
            <a:pPr algn="just"/>
            <a:endParaRPr lang="es-MX" sz="3600" b="1" dirty="0" smtClean="0"/>
          </a:p>
          <a:p>
            <a:r>
              <a:rPr lang="es-MX" sz="2200" dirty="0" smtClean="0"/>
              <a:t>Las propiedades funcionales de los carbohidratos se pueden estudiar más fácilmente si las agrupamos en monosacáridos, disacáridos y polisacáridos. </a:t>
            </a:r>
            <a:endParaRPr lang="es-MX" sz="2200" dirty="0"/>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002461F4-BFE2-4260-9D82-1F8E3568D8C5}" type="slidenum">
              <a:rPr lang="es-MX" smtClean="0"/>
              <a:pPr/>
              <a:t>9</a:t>
            </a:fld>
            <a:endParaRPr lang="es-MX"/>
          </a:p>
        </p:txBody>
      </p:sp>
    </p:spTree>
    <p:extLst>
      <p:ext uri="{BB962C8B-B14F-4D97-AF65-F5344CB8AC3E}">
        <p14:creationId xmlns:p14="http://schemas.microsoft.com/office/powerpoint/2010/main" val="101216370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Violeta rojo">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1426</TotalTime>
  <Words>1967</Words>
  <Application>Microsoft Office PowerPoint</Application>
  <PresentationFormat>Presentación en pantalla (4:3)</PresentationFormat>
  <Paragraphs>231</Paragraphs>
  <Slides>34</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34</vt:i4>
      </vt:variant>
    </vt:vector>
  </HeadingPairs>
  <TitlesOfParts>
    <vt:vector size="41" baseType="lpstr">
      <vt:lpstr>Arial</vt:lpstr>
      <vt:lpstr>Calibri</vt:lpstr>
      <vt:lpstr>Calibri Light</vt:lpstr>
      <vt:lpstr>Corbel</vt:lpstr>
      <vt:lpstr>Times New Roman</vt:lpstr>
      <vt:lpstr>Wingdings 2</vt:lpstr>
      <vt:lpstr>Tema de Office</vt:lpstr>
      <vt:lpstr>CARBOHIDRATOS</vt:lpstr>
      <vt:lpstr>Presentación de PowerPoint</vt:lpstr>
      <vt:lpstr>Guión explicativo</vt:lpstr>
      <vt:lpstr>Presentación de PowerPoint</vt:lpstr>
      <vt:lpstr>Presentación de PowerPoint</vt:lpstr>
      <vt:lpstr>El alumno identificará las propiedades funcionales de los carbohidratos presentes en los alimentos, así como los factores que determinan y/o afectan la funcionalidad reflejada en las características finales de los mismos. </vt:lpstr>
      <vt:lpstr>Se cuestionará a los alumnos al inicio de la clase la para reconocer el estado de sus conocimientos en relación a la composición fisicoquímica de los carbohidratos a manera de diagnóstico.   </vt:lpstr>
      <vt:lpstr>Pedir a los alumnos que definan los conceptos básicos de composición fisicoquímica de los carbohidratos.  Deducir sobre las propiedades funcionales de los monosacáridos y sus interacciones con otros componentes de los alimentos como repercuten en la presentación final de los mismos así como en el desarrollo de nuevos productos alimenticios.</vt:lpstr>
      <vt:lpstr>PROPIEDAD FUNCIONAL:</vt:lpstr>
      <vt:lpstr>Clasificación  de carbohidratos por su naturaleza química</vt:lpstr>
      <vt:lpstr>Oligosacáridos</vt:lpstr>
      <vt:lpstr>Presentación de PowerPoint</vt:lpstr>
      <vt:lpstr>PROPIEDADES  FUNCIONALES DE LOS MONOSACÁRIDOS</vt:lpstr>
      <vt:lpstr>Solubilidad:</vt:lpstr>
      <vt:lpstr>Características que afectan la solubilidad de monosacáridos:</vt:lpstr>
      <vt:lpstr>Tautómeros:</vt:lpstr>
      <vt:lpstr>Solubilidad en agua</vt:lpstr>
      <vt:lpstr>Poder edulcorante:</vt:lpstr>
      <vt:lpstr>Existencia de isómeros:</vt:lpstr>
      <vt:lpstr>Poder edulcorante, efecto de la temperatura </vt:lpstr>
      <vt:lpstr>           Poder edulcorante, otros componentes del medio. </vt:lpstr>
      <vt:lpstr>Dulzura relativa:</vt:lpstr>
      <vt:lpstr>Cristalización:</vt:lpstr>
      <vt:lpstr>Azúcar invertido:</vt:lpstr>
      <vt:lpstr>Presentación de PowerPoint</vt:lpstr>
      <vt:lpstr>Polimorfismo Parte 2: </vt:lpstr>
      <vt:lpstr> Higroscopicidad (hidratación)  </vt:lpstr>
      <vt:lpstr>Higroscopicidad:</vt:lpstr>
      <vt:lpstr>Presentación de PowerPoint</vt:lpstr>
      <vt:lpstr>Producción de aromas  </vt:lpstr>
      <vt:lpstr>Reacciones de Maillard:</vt:lpstr>
      <vt:lpstr>Reacciones de Maillard</vt:lpstr>
      <vt:lpstr>Presentación de PowerPoint</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HP</dc:creator>
  <cp:lastModifiedBy>HP</cp:lastModifiedBy>
  <cp:revision>46</cp:revision>
  <dcterms:modified xsi:type="dcterms:W3CDTF">2016-10-13T03:47:43Z</dcterms:modified>
</cp:coreProperties>
</file>