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handoutMasterIdLst>
    <p:handoutMasterId r:id="rId38"/>
  </p:handoutMasterIdLst>
  <p:sldIdLst>
    <p:sldId id="305" r:id="rId2"/>
    <p:sldId id="306" r:id="rId3"/>
    <p:sldId id="307" r:id="rId4"/>
    <p:sldId id="308" r:id="rId5"/>
    <p:sldId id="326" r:id="rId6"/>
    <p:sldId id="327" r:id="rId7"/>
    <p:sldId id="328" r:id="rId8"/>
    <p:sldId id="329" r:id="rId9"/>
    <p:sldId id="330" r:id="rId10"/>
    <p:sldId id="331" r:id="rId11"/>
    <p:sldId id="332" r:id="rId12"/>
    <p:sldId id="333" r:id="rId13"/>
    <p:sldId id="334" r:id="rId14"/>
    <p:sldId id="335" r:id="rId15"/>
    <p:sldId id="336" r:id="rId16"/>
    <p:sldId id="337" r:id="rId17"/>
    <p:sldId id="310" r:id="rId18"/>
    <p:sldId id="320" r:id="rId19"/>
    <p:sldId id="321" r:id="rId20"/>
    <p:sldId id="287" r:id="rId21"/>
    <p:sldId id="311" r:id="rId22"/>
    <p:sldId id="312" r:id="rId23"/>
    <p:sldId id="313" r:id="rId24"/>
    <p:sldId id="322" r:id="rId25"/>
    <p:sldId id="325" r:id="rId26"/>
    <p:sldId id="323" r:id="rId27"/>
    <p:sldId id="324" r:id="rId28"/>
    <p:sldId id="314" r:id="rId29"/>
    <p:sldId id="291" r:id="rId30"/>
    <p:sldId id="315" r:id="rId31"/>
    <p:sldId id="316" r:id="rId32"/>
    <p:sldId id="317" r:id="rId33"/>
    <p:sldId id="319" r:id="rId34"/>
    <p:sldId id="318" r:id="rId35"/>
    <p:sldId id="304" r:id="rId36"/>
  </p:sldIdLst>
  <p:sldSz cx="9144000" cy="6858000" type="screen4x3"/>
  <p:notesSz cx="6954838" cy="93091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69" autoAdjust="0"/>
    <p:restoredTop sz="94660"/>
  </p:normalViewPr>
  <p:slideViewPr>
    <p:cSldViewPr>
      <p:cViewPr varScale="1">
        <p:scale>
          <a:sx n="87" d="100"/>
          <a:sy n="87" d="100"/>
        </p:scale>
        <p:origin x="1686"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881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13763" cy="467072"/>
          </a:xfrm>
          <a:prstGeom prst="rect">
            <a:avLst/>
          </a:prstGeom>
        </p:spPr>
        <p:txBody>
          <a:bodyPr vert="horz" lIns="92930" tIns="46465" rIns="92930" bIns="46465" rtlCol="0"/>
          <a:lstStyle>
            <a:lvl1pPr algn="l">
              <a:defRPr sz="1200"/>
            </a:lvl1pPr>
          </a:lstStyle>
          <a:p>
            <a:endParaRPr lang="es-MX"/>
          </a:p>
        </p:txBody>
      </p:sp>
      <p:sp>
        <p:nvSpPr>
          <p:cNvPr id="3" name="Marcador de fecha 2"/>
          <p:cNvSpPr>
            <a:spLocks noGrp="1"/>
          </p:cNvSpPr>
          <p:nvPr>
            <p:ph type="dt" sz="quarter" idx="1"/>
          </p:nvPr>
        </p:nvSpPr>
        <p:spPr>
          <a:xfrm>
            <a:off x="3939466" y="0"/>
            <a:ext cx="3013763" cy="467072"/>
          </a:xfrm>
          <a:prstGeom prst="rect">
            <a:avLst/>
          </a:prstGeom>
        </p:spPr>
        <p:txBody>
          <a:bodyPr vert="horz" lIns="92930" tIns="46465" rIns="92930" bIns="46465" rtlCol="0"/>
          <a:lstStyle>
            <a:lvl1pPr algn="r">
              <a:defRPr sz="1200"/>
            </a:lvl1pPr>
          </a:lstStyle>
          <a:p>
            <a:fld id="{1329B4BD-809B-4F58-A9D8-3151E76E181A}" type="datetimeFigureOut">
              <a:rPr lang="es-MX" smtClean="0"/>
              <a:t>12/10/2016</a:t>
            </a:fld>
            <a:endParaRPr lang="es-MX"/>
          </a:p>
        </p:txBody>
      </p:sp>
      <p:sp>
        <p:nvSpPr>
          <p:cNvPr id="4" name="Marcador de pie de página 3"/>
          <p:cNvSpPr>
            <a:spLocks noGrp="1"/>
          </p:cNvSpPr>
          <p:nvPr>
            <p:ph type="ftr" sz="quarter" idx="2"/>
          </p:nvPr>
        </p:nvSpPr>
        <p:spPr>
          <a:xfrm>
            <a:off x="0" y="8842030"/>
            <a:ext cx="3013763" cy="467071"/>
          </a:xfrm>
          <a:prstGeom prst="rect">
            <a:avLst/>
          </a:prstGeom>
        </p:spPr>
        <p:txBody>
          <a:bodyPr vert="horz" lIns="92930" tIns="46465" rIns="92930" bIns="46465"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939466" y="8842030"/>
            <a:ext cx="3013763" cy="467071"/>
          </a:xfrm>
          <a:prstGeom prst="rect">
            <a:avLst/>
          </a:prstGeom>
        </p:spPr>
        <p:txBody>
          <a:bodyPr vert="horz" lIns="92930" tIns="46465" rIns="92930" bIns="46465" rtlCol="0" anchor="b"/>
          <a:lstStyle>
            <a:lvl1pPr algn="r">
              <a:defRPr sz="1200"/>
            </a:lvl1pPr>
          </a:lstStyle>
          <a:p>
            <a:fld id="{ABEB66A2-CADF-485F-8C26-14DD6994806A}" type="slidenum">
              <a:rPr lang="es-MX" smtClean="0"/>
              <a:t>‹Nº›</a:t>
            </a:fld>
            <a:endParaRPr lang="es-MX"/>
          </a:p>
        </p:txBody>
      </p:sp>
    </p:spTree>
    <p:extLst>
      <p:ext uri="{BB962C8B-B14F-4D97-AF65-F5344CB8AC3E}">
        <p14:creationId xmlns:p14="http://schemas.microsoft.com/office/powerpoint/2010/main" val="20220001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s-MX"/>
          </a:p>
        </p:txBody>
      </p:sp>
      <p:sp>
        <p:nvSpPr>
          <p:cNvPr id="3" name="2 Marcador de fecha"/>
          <p:cNvSpPr>
            <a:spLocks noGrp="1"/>
          </p:cNvSpPr>
          <p:nvPr>
            <p:ph type="dt" idx="1"/>
          </p:nvPr>
        </p:nvSpPr>
        <p:spPr>
          <a:xfrm>
            <a:off x="3939466" y="0"/>
            <a:ext cx="3013763" cy="465455"/>
          </a:xfrm>
          <a:prstGeom prst="rect">
            <a:avLst/>
          </a:prstGeom>
        </p:spPr>
        <p:txBody>
          <a:bodyPr vert="horz" lIns="92930" tIns="46465" rIns="92930" bIns="46465" rtlCol="0"/>
          <a:lstStyle>
            <a:lvl1pPr algn="r">
              <a:defRPr sz="1200"/>
            </a:lvl1pPr>
          </a:lstStyle>
          <a:p>
            <a:fld id="{8D2C1A2C-9FC5-4308-AAC7-4020A3096C9B}" type="datetimeFigureOut">
              <a:rPr lang="es-MX" smtClean="0"/>
              <a:t>12/10/2016</a:t>
            </a:fld>
            <a:endParaRPr lang="es-MX"/>
          </a:p>
        </p:txBody>
      </p:sp>
      <p:sp>
        <p:nvSpPr>
          <p:cNvPr id="4" name="3 Marcador de imagen de diapositiva"/>
          <p:cNvSpPr>
            <a:spLocks noGrp="1" noRot="1" noChangeAspect="1"/>
          </p:cNvSpPr>
          <p:nvPr>
            <p:ph type="sldImg" idx="2"/>
          </p:nvPr>
        </p:nvSpPr>
        <p:spPr>
          <a:xfrm>
            <a:off x="1150938" y="698500"/>
            <a:ext cx="4652962" cy="3490913"/>
          </a:xfrm>
          <a:prstGeom prst="rect">
            <a:avLst/>
          </a:prstGeom>
          <a:noFill/>
          <a:ln w="12700">
            <a:solidFill>
              <a:prstClr val="black"/>
            </a:solidFill>
          </a:ln>
        </p:spPr>
        <p:txBody>
          <a:bodyPr vert="horz" lIns="92930" tIns="46465" rIns="92930" bIns="46465" rtlCol="0" anchor="ctr"/>
          <a:lstStyle/>
          <a:p>
            <a:endParaRPr lang="es-MX"/>
          </a:p>
        </p:txBody>
      </p:sp>
      <p:sp>
        <p:nvSpPr>
          <p:cNvPr id="5" name="4 Marcador de notas"/>
          <p:cNvSpPr>
            <a:spLocks noGrp="1"/>
          </p:cNvSpPr>
          <p:nvPr>
            <p:ph type="body" sz="quarter" idx="3"/>
          </p:nvPr>
        </p:nvSpPr>
        <p:spPr>
          <a:xfrm>
            <a:off x="695484" y="4421823"/>
            <a:ext cx="5563870" cy="4189095"/>
          </a:xfrm>
          <a:prstGeom prst="rect">
            <a:avLst/>
          </a:prstGeom>
        </p:spPr>
        <p:txBody>
          <a:bodyPr vert="horz" lIns="92930" tIns="46465" rIns="92930" bIns="46465"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842029"/>
            <a:ext cx="3013763" cy="465455"/>
          </a:xfrm>
          <a:prstGeom prst="rect">
            <a:avLst/>
          </a:prstGeom>
        </p:spPr>
        <p:txBody>
          <a:bodyPr vert="horz" lIns="92930" tIns="46465" rIns="92930" bIns="46465"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939466" y="8842029"/>
            <a:ext cx="3013763" cy="465455"/>
          </a:xfrm>
          <a:prstGeom prst="rect">
            <a:avLst/>
          </a:prstGeom>
        </p:spPr>
        <p:txBody>
          <a:bodyPr vert="horz" lIns="92930" tIns="46465" rIns="92930" bIns="46465" rtlCol="0" anchor="b"/>
          <a:lstStyle>
            <a:lvl1pPr algn="r">
              <a:defRPr sz="1200"/>
            </a:lvl1pPr>
          </a:lstStyle>
          <a:p>
            <a:fld id="{1A3ADA67-D69F-48CF-B0D5-3B185E72CE52}" type="slidenum">
              <a:rPr lang="es-MX" smtClean="0"/>
              <a:t>‹Nº›</a:t>
            </a:fld>
            <a:endParaRPr lang="es-MX"/>
          </a:p>
        </p:txBody>
      </p:sp>
    </p:spTree>
    <p:extLst>
      <p:ext uri="{BB962C8B-B14F-4D97-AF65-F5344CB8AC3E}">
        <p14:creationId xmlns:p14="http://schemas.microsoft.com/office/powerpoint/2010/main" val="704438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DC822F8C-B9D4-4981-89EB-D276AB6BAEE9}" type="datetime1">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02461F4-BFE2-4260-9D82-1F8E3568D8C5}" type="slidenum">
              <a:rPr lang="es-MX" smtClean="0"/>
              <a:pPr/>
              <a:t>‹Nº›</a:t>
            </a:fld>
            <a:endParaRPr lang="es-MX"/>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C4FF0643-8AE8-45C0-ABAD-46794A403EEE}" type="datetime1">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02461F4-BFE2-4260-9D82-1F8E3568D8C5}"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ABD0BD7-CA5C-46CA-A584-3AB6DFCE09A9}" type="datetime1">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02461F4-BFE2-4260-9D82-1F8E3568D8C5}"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5507F71-47F2-4CCA-8F5E-9B7D8E6CA0A2}" type="datetime1">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02461F4-BFE2-4260-9D82-1F8E3568D8C5}"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A6EF955-1F0A-4561-87AE-95D906CC1CB9}" type="datetime1">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02461F4-BFE2-4260-9D82-1F8E3568D8C5}" type="slidenum">
              <a:rPr lang="es-MX" smtClean="0"/>
              <a:pPr/>
              <a:t>‹Nº›</a:t>
            </a:fld>
            <a:endParaRPr lang="es-MX"/>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fld id="{D6AED9F0-3B85-4CE4-9BB9-EF881DA9B0D2}" type="datetime1">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02461F4-BFE2-4260-9D82-1F8E3568D8C5}"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0C0A4BFD-27F6-4136-9EED-44BAEAA01316}" type="datetime1">
              <a:rPr lang="es-MX" smtClean="0"/>
              <a:t>12/10/2016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002461F4-BFE2-4260-9D82-1F8E3568D8C5}" type="slidenum">
              <a:rPr lang="es-MX" smtClean="0"/>
              <a:pPr/>
              <a:t>‹Nº›</a:t>
            </a:fld>
            <a:endParaRPr lang="es-MX"/>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779205A-4292-48A3-B507-C34EC5099F00}" type="datetime1">
              <a:rPr lang="es-MX" smtClean="0"/>
              <a:t>12/10/2016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002461F4-BFE2-4260-9D82-1F8E3568D8C5}"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68D914-D505-427D-ACF0-CEE5E1F02407}" type="datetime1">
              <a:rPr lang="es-MX" smtClean="0"/>
              <a:t>12/10/2016</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002461F4-BFE2-4260-9D82-1F8E3568D8C5}"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D673C4C-DA4B-4948-A1BC-B6CAA0D41E76}" type="datetime1">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02461F4-BFE2-4260-9D82-1F8E3568D8C5}" type="slidenum">
              <a:rPr lang="es-MX" smtClean="0"/>
              <a:pPr/>
              <a:t>‹Nº›</a:t>
            </a:fld>
            <a:endParaRPr lang="es-MX"/>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8109367-8095-426D-8BC4-6579EAD3BB74}" type="datetime1">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02461F4-BFE2-4260-9D82-1F8E3568D8C5}"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4C6A776C-635D-4978-B47C-AD530E9B82A9}" type="datetime1">
              <a:rPr lang="es-MX" smtClean="0"/>
              <a:t>12/10/2016</a:t>
            </a:fld>
            <a:endParaRPr lang="es-MX"/>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s-MX"/>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002461F4-BFE2-4260-9D82-1F8E3568D8C5}" type="slidenum">
              <a:rPr lang="es-MX" smtClean="0"/>
              <a:pPr/>
              <a:t>‹Nº›</a:t>
            </a:fld>
            <a:endParaRPr lang="es-MX"/>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8274496" y="6304235"/>
            <a:ext cx="762000" cy="365125"/>
          </a:xfrm>
        </p:spPr>
        <p:txBody>
          <a:bodyPr/>
          <a:lstStyle/>
          <a:p>
            <a:fld id="{002461F4-BFE2-4260-9D82-1F8E3568D8C5}" type="slidenum">
              <a:rPr lang="es-MX" smtClean="0">
                <a:latin typeface="Arial" pitchFamily="34" charset="0"/>
                <a:cs typeface="Arial" pitchFamily="34" charset="0"/>
              </a:rPr>
              <a:pPr/>
              <a:t>1</a:t>
            </a:fld>
            <a:endParaRPr lang="es-MX" dirty="0">
              <a:latin typeface="Arial" pitchFamily="34" charset="0"/>
              <a:cs typeface="Arial" pitchFamily="34" charset="0"/>
            </a:endParaRPr>
          </a:p>
        </p:txBody>
      </p:sp>
      <p:sp>
        <p:nvSpPr>
          <p:cNvPr id="5" name="1 Título"/>
          <p:cNvSpPr txBox="1">
            <a:spLocks/>
          </p:cNvSpPr>
          <p:nvPr/>
        </p:nvSpPr>
        <p:spPr bwMode="auto">
          <a:xfrm>
            <a:off x="323850" y="496714"/>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fontScale="75000" lnSpcReduction="20000"/>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fontAlgn="auto">
              <a:spcAft>
                <a:spcPts val="0"/>
              </a:spcAft>
              <a:defRPr/>
            </a:pPr>
            <a:r>
              <a:rPr lang="es-MX" sz="3600" b="1" dirty="0" smtClean="0">
                <a:latin typeface="Arial" pitchFamily="34" charset="0"/>
                <a:cs typeface="Arial" pitchFamily="34" charset="0"/>
              </a:rPr>
              <a:t>Universidad Autónoma del Estado de México</a:t>
            </a:r>
            <a:br>
              <a:rPr lang="es-MX" sz="3600" b="1" dirty="0" smtClean="0">
                <a:latin typeface="Arial" pitchFamily="34" charset="0"/>
                <a:cs typeface="Arial" pitchFamily="34" charset="0"/>
              </a:rPr>
            </a:br>
            <a:r>
              <a:rPr lang="es-MX" sz="3600" b="1" dirty="0" smtClean="0">
                <a:latin typeface="Arial" pitchFamily="34" charset="0"/>
                <a:cs typeface="Arial" pitchFamily="34" charset="0"/>
              </a:rPr>
              <a:t>Facultad de Química</a:t>
            </a:r>
            <a:endParaRPr lang="es-MX" b="1" dirty="0">
              <a:latin typeface="Arial" pitchFamily="34" charset="0"/>
              <a:cs typeface="Arial" pitchFamily="34" charset="0"/>
            </a:endParaRPr>
          </a:p>
        </p:txBody>
      </p:sp>
      <p:sp>
        <p:nvSpPr>
          <p:cNvPr id="6" name="3 Marcador de contenido"/>
          <p:cNvSpPr txBox="1">
            <a:spLocks/>
          </p:cNvSpPr>
          <p:nvPr/>
        </p:nvSpPr>
        <p:spPr bwMode="auto">
          <a:xfrm>
            <a:off x="388242" y="1377280"/>
            <a:ext cx="8504238"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0000" lnSpcReduction="20000"/>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fontAlgn="auto">
              <a:spcAft>
                <a:spcPts val="0"/>
              </a:spcAft>
              <a:buClr>
                <a:schemeClr val="tx2"/>
              </a:buClr>
              <a:buSzPct val="75000"/>
              <a:buNone/>
              <a:defRPr/>
            </a:pPr>
            <a:r>
              <a:rPr lang="es-MX" sz="2800" dirty="0" smtClean="0">
                <a:latin typeface="Arial" pitchFamily="34" charset="0"/>
                <a:cs typeface="Arial" pitchFamily="34" charset="0"/>
              </a:rPr>
              <a:t>Unidad de Aprendizaje: </a:t>
            </a:r>
            <a:r>
              <a:rPr lang="es-MX" sz="2400" dirty="0" smtClean="0">
                <a:latin typeface="Arial" pitchFamily="34" charset="0"/>
                <a:cs typeface="Arial" pitchFamily="34" charset="0"/>
              </a:rPr>
              <a:t>Desarrollo de formulaciones y Procesos</a:t>
            </a:r>
            <a:r>
              <a:rPr lang="es-MX" sz="2400" dirty="0" smtClean="0">
                <a:effectLst>
                  <a:outerShdw blurRad="38100" dist="38100" dir="2700000" algn="tl">
                    <a:srgbClr val="000000">
                      <a:alpha val="43137"/>
                    </a:srgbClr>
                  </a:outerShdw>
                </a:effectLst>
                <a:latin typeface="Arial" pitchFamily="34" charset="0"/>
                <a:cs typeface="Arial" pitchFamily="34" charset="0"/>
              </a:rPr>
              <a:t>, </a:t>
            </a:r>
            <a:r>
              <a:rPr lang="es-MX" sz="2400" dirty="0" smtClean="0">
                <a:latin typeface="Arial" pitchFamily="34" charset="0"/>
                <a:cs typeface="Arial" pitchFamily="34" charset="0"/>
              </a:rPr>
              <a:t>que se imparte en la Licenciatura de Química en Alimentos del 7º semestre.</a:t>
            </a:r>
          </a:p>
          <a:p>
            <a:pPr marL="274320" indent="-274320" fontAlgn="auto">
              <a:spcAft>
                <a:spcPts val="0"/>
              </a:spcAft>
              <a:buClr>
                <a:schemeClr val="tx2"/>
              </a:buClr>
              <a:buSzPct val="75000"/>
              <a:buFont typeface="Wingdings 2"/>
              <a:buNone/>
              <a:defRPr/>
            </a:pPr>
            <a:endParaRPr lang="es-MX" sz="2800" dirty="0" smtClean="0">
              <a:latin typeface="Arial" pitchFamily="34" charset="0"/>
              <a:cs typeface="Arial" pitchFamily="34" charset="0"/>
            </a:endParaRPr>
          </a:p>
          <a:p>
            <a:pPr marL="274320" indent="-274320" fontAlgn="auto">
              <a:spcAft>
                <a:spcPts val="0"/>
              </a:spcAft>
              <a:buClr>
                <a:schemeClr val="tx2"/>
              </a:buClr>
              <a:buSzPct val="75000"/>
              <a:buFont typeface="Wingdings 2"/>
              <a:buNone/>
              <a:defRPr/>
            </a:pPr>
            <a:r>
              <a:rPr lang="es-MX" sz="2800" dirty="0" smtClean="0">
                <a:latin typeface="Arial" pitchFamily="34" charset="0"/>
                <a:cs typeface="Arial" pitchFamily="34" charset="0"/>
              </a:rPr>
              <a:t>Unidad de Aprendizaje: Desarrollo </a:t>
            </a:r>
            <a:r>
              <a:rPr lang="es-MX" sz="2800" dirty="0">
                <a:latin typeface="Arial" pitchFamily="34" charset="0"/>
                <a:cs typeface="Arial" pitchFamily="34" charset="0"/>
              </a:rPr>
              <a:t>de Formulaciones y Procesos</a:t>
            </a:r>
          </a:p>
          <a:p>
            <a:pPr marL="274320" indent="-274320" fontAlgn="auto">
              <a:spcAft>
                <a:spcPts val="0"/>
              </a:spcAft>
              <a:buClr>
                <a:schemeClr val="tx2"/>
              </a:buClr>
              <a:buSzPct val="75000"/>
              <a:buFont typeface="Wingdings 2"/>
              <a:buNone/>
              <a:defRPr/>
            </a:pPr>
            <a:endParaRPr lang="es-MX" sz="2800" dirty="0" smtClean="0">
              <a:latin typeface="Arial" pitchFamily="34" charset="0"/>
              <a:cs typeface="Arial" pitchFamily="34" charset="0"/>
            </a:endParaRPr>
          </a:p>
          <a:p>
            <a:pPr marL="274320" indent="-274320" fontAlgn="auto">
              <a:spcAft>
                <a:spcPts val="0"/>
              </a:spcAft>
              <a:buClr>
                <a:schemeClr val="tx2"/>
              </a:buClr>
              <a:buSzPct val="75000"/>
              <a:buFont typeface="Wingdings 2"/>
              <a:buNone/>
              <a:defRPr/>
            </a:pPr>
            <a:r>
              <a:rPr lang="es-MX" sz="2800" dirty="0" smtClean="0">
                <a:latin typeface="Arial" pitchFamily="34" charset="0"/>
                <a:cs typeface="Arial" pitchFamily="34" charset="0"/>
              </a:rPr>
              <a:t>Tipo de Unidad de Aprendizaje: Teórica</a:t>
            </a:r>
          </a:p>
          <a:p>
            <a:pPr marL="274320" indent="-274320" fontAlgn="auto">
              <a:spcAft>
                <a:spcPts val="0"/>
              </a:spcAft>
              <a:buClr>
                <a:schemeClr val="tx2"/>
              </a:buClr>
              <a:buSzPct val="75000"/>
              <a:buFont typeface="Wingdings 2"/>
              <a:buNone/>
              <a:defRPr/>
            </a:pPr>
            <a:endParaRPr lang="es-MX" sz="2800" dirty="0" smtClean="0">
              <a:latin typeface="Arial" pitchFamily="34" charset="0"/>
              <a:cs typeface="Arial" pitchFamily="34" charset="0"/>
            </a:endParaRPr>
          </a:p>
          <a:p>
            <a:pPr marL="274320" indent="-274320" fontAlgn="auto">
              <a:spcAft>
                <a:spcPts val="0"/>
              </a:spcAft>
              <a:buClr>
                <a:schemeClr val="tx2"/>
              </a:buClr>
              <a:buSzPct val="75000"/>
              <a:buFont typeface="Wingdings 2"/>
              <a:buNone/>
              <a:defRPr/>
            </a:pPr>
            <a:r>
              <a:rPr lang="es-MX" sz="2800" dirty="0" smtClean="0">
                <a:latin typeface="Arial" pitchFamily="34" charset="0"/>
                <a:cs typeface="Arial" pitchFamily="34" charset="0"/>
              </a:rPr>
              <a:t>Total de Horas: 3 teóricas</a:t>
            </a:r>
          </a:p>
          <a:p>
            <a:pPr marL="274320" indent="-274320" fontAlgn="auto">
              <a:spcAft>
                <a:spcPts val="0"/>
              </a:spcAft>
              <a:buClr>
                <a:schemeClr val="tx2"/>
              </a:buClr>
              <a:buSzPct val="75000"/>
              <a:buFont typeface="Wingdings 2"/>
              <a:buNone/>
              <a:defRPr/>
            </a:pPr>
            <a:r>
              <a:rPr lang="es-MX" sz="2800" dirty="0" smtClean="0">
                <a:latin typeface="Arial" pitchFamily="34" charset="0"/>
                <a:cs typeface="Arial" pitchFamily="34" charset="0"/>
              </a:rPr>
              <a:t>	 </a:t>
            </a:r>
          </a:p>
          <a:p>
            <a:pPr marL="274320" indent="-274320" fontAlgn="auto">
              <a:spcAft>
                <a:spcPts val="0"/>
              </a:spcAft>
              <a:buClr>
                <a:schemeClr val="tx2"/>
              </a:buClr>
              <a:buSzPct val="75000"/>
              <a:buFont typeface="Wingdings 2"/>
              <a:buNone/>
              <a:defRPr/>
            </a:pPr>
            <a:r>
              <a:rPr lang="es-MX" sz="2800" dirty="0" smtClean="0">
                <a:latin typeface="Arial" pitchFamily="34" charset="0"/>
                <a:cs typeface="Arial" pitchFamily="34" charset="0"/>
              </a:rPr>
              <a:t>Créditos: 6</a:t>
            </a:r>
          </a:p>
          <a:p>
            <a:pPr marL="274320" indent="-274320" fontAlgn="auto">
              <a:spcAft>
                <a:spcPts val="0"/>
              </a:spcAft>
              <a:buClr>
                <a:schemeClr val="tx2"/>
              </a:buClr>
              <a:buSzPct val="75000"/>
              <a:buFont typeface="Wingdings 2"/>
              <a:buNone/>
              <a:defRPr/>
            </a:pPr>
            <a:endParaRPr lang="es-MX" sz="2800" dirty="0" smtClean="0">
              <a:latin typeface="Arial" pitchFamily="34" charset="0"/>
              <a:cs typeface="Arial" pitchFamily="34" charset="0"/>
            </a:endParaRPr>
          </a:p>
          <a:p>
            <a:pPr marL="274320" indent="-274320" fontAlgn="auto">
              <a:spcAft>
                <a:spcPts val="0"/>
              </a:spcAft>
              <a:buClr>
                <a:schemeClr val="tx2"/>
              </a:buClr>
              <a:buSzPct val="75000"/>
              <a:buFont typeface="Wingdings 2"/>
              <a:buNone/>
              <a:defRPr/>
            </a:pPr>
            <a:r>
              <a:rPr lang="es-MX" sz="2800" dirty="0">
                <a:latin typeface="Arial" pitchFamily="34" charset="0"/>
                <a:cs typeface="Arial" pitchFamily="34" charset="0"/>
              </a:rPr>
              <a:t>Tema</a:t>
            </a:r>
            <a:r>
              <a:rPr lang="es-MX" sz="2800" dirty="0" smtClean="0">
                <a:latin typeface="Arial" pitchFamily="34" charset="0"/>
                <a:cs typeface="Arial" pitchFamily="34" charset="0"/>
              </a:rPr>
              <a:t>: Partes </a:t>
            </a:r>
            <a:r>
              <a:rPr lang="es-MX" sz="2800" dirty="0">
                <a:latin typeface="Arial" pitchFamily="34" charset="0"/>
                <a:cs typeface="Arial" pitchFamily="34" charset="0"/>
              </a:rPr>
              <a:t>del desarrollo del nuevo </a:t>
            </a:r>
            <a:r>
              <a:rPr lang="es-MX" sz="2800" dirty="0" smtClean="0">
                <a:latin typeface="Arial" pitchFamily="34" charset="0"/>
                <a:cs typeface="Arial" pitchFamily="34" charset="0"/>
              </a:rPr>
              <a:t>producto</a:t>
            </a:r>
          </a:p>
          <a:p>
            <a:pPr marL="274320" indent="-274320" fontAlgn="auto">
              <a:spcAft>
                <a:spcPts val="0"/>
              </a:spcAft>
              <a:buClr>
                <a:schemeClr val="tx2"/>
              </a:buClr>
              <a:buSzPct val="75000"/>
              <a:buFont typeface="Wingdings 2"/>
              <a:buNone/>
              <a:defRPr/>
            </a:pPr>
            <a:endParaRPr lang="es-MX" sz="2800" dirty="0" smtClean="0">
              <a:latin typeface="Arial" pitchFamily="34" charset="0"/>
              <a:cs typeface="Arial" pitchFamily="34" charset="0"/>
            </a:endParaRPr>
          </a:p>
          <a:p>
            <a:pPr marL="274320" indent="-274320" fontAlgn="auto">
              <a:spcAft>
                <a:spcPts val="0"/>
              </a:spcAft>
              <a:buClr>
                <a:schemeClr val="tx2"/>
              </a:buClr>
              <a:buSzPct val="75000"/>
              <a:buFont typeface="Wingdings 2"/>
              <a:buNone/>
              <a:defRPr/>
            </a:pPr>
            <a:r>
              <a:rPr lang="es-MX" sz="2800" dirty="0" smtClean="0">
                <a:latin typeface="Arial" pitchFamily="34" charset="0"/>
                <a:cs typeface="Arial" pitchFamily="34" charset="0"/>
              </a:rPr>
              <a:t>Autor: Dr. Daniel Díaz Bandera</a:t>
            </a:r>
          </a:p>
          <a:p>
            <a:pPr marL="274320" indent="-274320" fontAlgn="auto">
              <a:spcAft>
                <a:spcPts val="0"/>
              </a:spcAft>
              <a:buFont typeface="Wingdings 2"/>
              <a:buChar char=""/>
              <a:defRPr/>
            </a:pPr>
            <a:endParaRPr lang="es-MX" dirty="0">
              <a:latin typeface="Arial" pitchFamily="34" charset="0"/>
              <a:cs typeface="Arial" pitchFamily="34" charset="0"/>
            </a:endParaRPr>
          </a:p>
        </p:txBody>
      </p:sp>
    </p:spTree>
    <p:extLst>
      <p:ext uri="{BB962C8B-B14F-4D97-AF65-F5344CB8AC3E}">
        <p14:creationId xmlns:p14="http://schemas.microsoft.com/office/powerpoint/2010/main" val="33297856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1196752"/>
            <a:ext cx="7992888" cy="4490816"/>
          </a:xfrm>
        </p:spPr>
        <p:txBody>
          <a:bodyPr>
            <a:normAutofit fontScale="90000"/>
          </a:bodyPr>
          <a:lstStyle/>
          <a:p>
            <a:r>
              <a:rPr lang="es-MX" sz="2400" dirty="0">
                <a:latin typeface="Arial" panose="020B0604020202020204" pitchFamily="34" charset="0"/>
                <a:cs typeface="Arial" panose="020B0604020202020204" pitchFamily="34" charset="0"/>
              </a:rPr>
              <a:t>1.- Describir la formulación básica, los ingredientes principales </a:t>
            </a:r>
            <a:r>
              <a:rPr lang="es-MX" sz="2400" dirty="0" smtClean="0">
                <a:latin typeface="Arial" panose="020B0604020202020204" pitchFamily="34" charset="0"/>
                <a:cs typeface="Arial" panose="020B0604020202020204" pitchFamily="34" charset="0"/>
              </a:rPr>
              <a:t>  </a:t>
            </a:r>
            <a:br>
              <a:rPr lang="es-MX" sz="2400" dirty="0" smtClean="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    y </a:t>
            </a:r>
            <a:r>
              <a:rPr lang="es-MX" sz="2400" dirty="0">
                <a:latin typeface="Arial" panose="020B0604020202020204" pitchFamily="34" charset="0"/>
                <a:cs typeface="Arial" panose="020B0604020202020204" pitchFamily="34" charset="0"/>
              </a:rPr>
              <a:t>los (aditivos).</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2.- Jerarquizar </a:t>
            </a:r>
            <a:r>
              <a:rPr lang="es-MX" sz="2400" dirty="0">
                <a:latin typeface="Arial" panose="020B0604020202020204" pitchFamily="34" charset="0"/>
                <a:cs typeface="Arial" panose="020B0604020202020204" pitchFamily="34" charset="0"/>
              </a:rPr>
              <a:t>por valor energético, el valor nutritivo y la </a:t>
            </a:r>
            <a:r>
              <a:rPr lang="es-MX" sz="2400" dirty="0" smtClean="0">
                <a:latin typeface="Arial" panose="020B0604020202020204" pitchFamily="34" charset="0"/>
                <a:cs typeface="Arial" panose="020B0604020202020204" pitchFamily="34" charset="0"/>
              </a:rPr>
              <a:t/>
            </a:r>
            <a:br>
              <a:rPr lang="es-MX" sz="2400" dirty="0" smtClean="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     calidad </a:t>
            </a:r>
            <a:r>
              <a:rPr lang="es-MX" sz="2400" dirty="0">
                <a:latin typeface="Arial" panose="020B0604020202020204" pitchFamily="34" charset="0"/>
                <a:cs typeface="Arial" panose="020B0604020202020204" pitchFamily="34" charset="0"/>
              </a:rPr>
              <a:t>sensorial. </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3.- Diseñarán el envase y el empaque para ese producto.</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4.- Plantear las pruebas de control de calidad desde materia </a:t>
            </a:r>
            <a:r>
              <a:rPr lang="es-MX" sz="2400" dirty="0" smtClean="0">
                <a:latin typeface="Arial" panose="020B0604020202020204" pitchFamily="34" charset="0"/>
                <a:cs typeface="Arial" panose="020B0604020202020204" pitchFamily="34" charset="0"/>
              </a:rPr>
              <a:t>   </a:t>
            </a:r>
            <a:br>
              <a:rPr lang="es-MX" sz="2400" dirty="0" smtClean="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    prima</a:t>
            </a:r>
            <a:r>
              <a:rPr lang="es-MX" sz="2400" dirty="0">
                <a:latin typeface="Arial" panose="020B0604020202020204" pitchFamily="34" charset="0"/>
                <a:cs typeface="Arial" panose="020B0604020202020204" pitchFamily="34" charset="0"/>
              </a:rPr>
              <a:t>, producto </a:t>
            </a:r>
            <a:r>
              <a:rPr lang="es-MX" sz="2400" dirty="0" err="1">
                <a:latin typeface="Arial" panose="020B0604020202020204" pitchFamily="34" charset="0"/>
                <a:cs typeface="Arial" panose="020B0604020202020204" pitchFamily="34" charset="0"/>
              </a:rPr>
              <a:t>semi</a:t>
            </a:r>
            <a:r>
              <a:rPr lang="es-MX" sz="2400" dirty="0">
                <a:latin typeface="Arial" panose="020B0604020202020204" pitchFamily="34" charset="0"/>
                <a:cs typeface="Arial" panose="020B0604020202020204" pitchFamily="34" charset="0"/>
              </a:rPr>
              <a:t>- elaborado, producto terminado. Vía </a:t>
            </a:r>
            <a:r>
              <a:rPr lang="es-MX" sz="2400" dirty="0" smtClean="0">
                <a:latin typeface="Arial" panose="020B0604020202020204" pitchFamily="34" charset="0"/>
                <a:cs typeface="Arial" panose="020B0604020202020204" pitchFamily="34" charset="0"/>
              </a:rPr>
              <a:t/>
            </a:r>
            <a:br>
              <a:rPr lang="es-MX" sz="2400" dirty="0" smtClean="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    de </a:t>
            </a:r>
            <a:r>
              <a:rPr lang="es-MX" sz="2400" dirty="0">
                <a:latin typeface="Arial" panose="020B0604020202020204" pitchFamily="34" charset="0"/>
                <a:cs typeface="Arial" panose="020B0604020202020204" pitchFamily="34" charset="0"/>
              </a:rPr>
              <a:t>anaquel.</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endParaRPr lang="es-MX" sz="2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611560" y="404664"/>
            <a:ext cx="7543800" cy="654968"/>
          </a:xfrm>
        </p:spPr>
        <p:txBody>
          <a:bodyPr>
            <a:normAutofit/>
          </a:bodyPr>
          <a:lstStyle/>
          <a:p>
            <a:pPr marL="0" indent="0" algn="ctr">
              <a:buNone/>
            </a:pPr>
            <a:r>
              <a:rPr lang="es-ES" sz="2800" dirty="0" smtClean="0">
                <a:latin typeface="Arial" panose="020B0604020202020204" pitchFamily="34" charset="0"/>
                <a:cs typeface="Arial" panose="020B0604020202020204" pitchFamily="34" charset="0"/>
              </a:rPr>
              <a:t>Desarrollo de formulaciones</a:t>
            </a:r>
            <a:endParaRPr lang="es-MX" sz="2800"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10</a:t>
            </a:fld>
            <a:endParaRPr lang="es-MX"/>
          </a:p>
        </p:txBody>
      </p:sp>
    </p:spTree>
    <p:extLst>
      <p:ext uri="{BB962C8B-B14F-4D97-AF65-F5344CB8AC3E}">
        <p14:creationId xmlns:p14="http://schemas.microsoft.com/office/powerpoint/2010/main" val="27872068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25612" y="1061222"/>
            <a:ext cx="7636506" cy="2239144"/>
          </a:xfrm>
        </p:spPr>
        <p:txBody>
          <a:bodyPr>
            <a:normAutofit fontScale="90000"/>
          </a:bodyPr>
          <a:lstStyle/>
          <a:p>
            <a:r>
              <a:rPr lang="es-MX" sz="2400" dirty="0">
                <a:latin typeface="Arial" panose="020B0604020202020204" pitchFamily="34" charset="0"/>
                <a:cs typeface="Arial" panose="020B0604020202020204" pitchFamily="34" charset="0"/>
              </a:rPr>
              <a:t>Seleccionarán los aditivos para diversos productos, en función de aplicaciones y limitaciones.</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Discutirán cuando pueden usarse y cuando no deben usarse los aditivos.</a:t>
            </a:r>
            <a:br>
              <a:rPr lang="es-MX" sz="2400" dirty="0">
                <a:latin typeface="Arial" panose="020B0604020202020204" pitchFamily="34" charset="0"/>
                <a:cs typeface="Arial" panose="020B0604020202020204" pitchFamily="34" charset="0"/>
              </a:rPr>
            </a:br>
            <a:endParaRPr lang="es-MX" sz="2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187624" y="476672"/>
            <a:ext cx="6843012" cy="576064"/>
          </a:xfrm>
        </p:spPr>
        <p:txBody>
          <a:bodyPr>
            <a:normAutofit/>
          </a:bodyPr>
          <a:lstStyle/>
          <a:p>
            <a:pPr marL="0" indent="0" algn="ctr">
              <a:buNone/>
            </a:pPr>
            <a:r>
              <a:rPr lang="es-ES" dirty="0" smtClean="0">
                <a:latin typeface="Arial" panose="020B0604020202020204" pitchFamily="34" charset="0"/>
                <a:cs typeface="Arial" panose="020B0604020202020204" pitchFamily="34" charset="0"/>
              </a:rPr>
              <a:t>Selección de aditivos</a:t>
            </a:r>
            <a:endParaRPr lang="es-MX"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11</a:t>
            </a:fld>
            <a:endParaRPr lang="es-MX"/>
          </a:p>
        </p:txBody>
      </p:sp>
    </p:spTree>
    <p:extLst>
      <p:ext uri="{BB962C8B-B14F-4D97-AF65-F5344CB8AC3E}">
        <p14:creationId xmlns:p14="http://schemas.microsoft.com/office/powerpoint/2010/main" val="6708418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5576" y="761779"/>
            <a:ext cx="8202488" cy="2455168"/>
          </a:xfrm>
        </p:spPr>
        <p:txBody>
          <a:bodyPr>
            <a:normAutofit fontScale="90000"/>
          </a:bodyPr>
          <a:lstStyle/>
          <a:p>
            <a:r>
              <a:rPr lang="es-MX" sz="2400" dirty="0">
                <a:latin typeface="Arial" panose="020B0604020202020204" pitchFamily="34" charset="0"/>
                <a:cs typeface="Arial" panose="020B0604020202020204" pitchFamily="34" charset="0"/>
              </a:rPr>
              <a:t>Selección de saborizantes y aromatizantes. Colorantes y materias afines. </a:t>
            </a:r>
            <a:r>
              <a:rPr lang="es-MX" sz="2400" dirty="0" smtClean="0">
                <a:latin typeface="Arial" panose="020B0604020202020204" pitchFamily="34" charset="0"/>
                <a:cs typeface="Arial" panose="020B0604020202020204" pitchFamily="34" charset="0"/>
              </a:rPr>
              <a:t/>
            </a:r>
            <a:br>
              <a:rPr lang="es-MX" sz="2400" dirty="0" smtClean="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r>
              <a:rPr lang="es-MX" sz="2400" dirty="0" err="1">
                <a:latin typeface="Arial" panose="020B0604020202020204" pitchFamily="34" charset="0"/>
                <a:cs typeface="Arial" panose="020B0604020202020204" pitchFamily="34" charset="0"/>
              </a:rPr>
              <a:t>Texturizantes</a:t>
            </a:r>
            <a:r>
              <a:rPr lang="es-MX" sz="2400" dirty="0">
                <a:latin typeface="Arial" panose="020B0604020202020204" pitchFamily="34" charset="0"/>
                <a:cs typeface="Arial" panose="020B0604020202020204" pitchFamily="34" charset="0"/>
              </a:rPr>
              <a:t>. Conservadores para usos específicos. Análisis de la relación riesgo/beneficio en casos particulares.</a:t>
            </a:r>
            <a:br>
              <a:rPr lang="es-MX" sz="2400" dirty="0">
                <a:latin typeface="Arial" panose="020B0604020202020204" pitchFamily="34" charset="0"/>
                <a:cs typeface="Arial" panose="020B0604020202020204" pitchFamily="34" charset="0"/>
              </a:rPr>
            </a:br>
            <a:endParaRPr lang="es-MX" sz="2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483768" y="440109"/>
            <a:ext cx="3816424" cy="504056"/>
          </a:xfrm>
        </p:spPr>
        <p:txBody>
          <a:bodyPr>
            <a:noAutofit/>
          </a:bodyPr>
          <a:lstStyle/>
          <a:p>
            <a:pPr marL="0" indent="0">
              <a:buNone/>
            </a:pPr>
            <a:r>
              <a:rPr lang="es-ES" sz="2800" dirty="0" smtClean="0">
                <a:latin typeface="Arial" panose="020B0604020202020204" pitchFamily="34" charset="0"/>
                <a:cs typeface="Arial" panose="020B0604020202020204" pitchFamily="34" charset="0"/>
              </a:rPr>
              <a:t>Selección de aditivos</a:t>
            </a:r>
            <a:endParaRPr lang="es-MX" sz="2800"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12</a:t>
            </a:fld>
            <a:endParaRPr lang="es-MX"/>
          </a:p>
        </p:txBody>
      </p:sp>
      <p:pic>
        <p:nvPicPr>
          <p:cNvPr id="5" name="Imagen 4"/>
          <p:cNvPicPr>
            <a:picLocks noChangeAspect="1"/>
          </p:cNvPicPr>
          <p:nvPr/>
        </p:nvPicPr>
        <p:blipFill>
          <a:blip r:embed="rId2"/>
          <a:stretch>
            <a:fillRect/>
          </a:stretch>
        </p:blipFill>
        <p:spPr>
          <a:xfrm>
            <a:off x="2735796" y="3015634"/>
            <a:ext cx="3312368" cy="3121678"/>
          </a:xfrm>
          <a:prstGeom prst="rect">
            <a:avLst/>
          </a:prstGeom>
        </p:spPr>
      </p:pic>
      <p:sp>
        <p:nvSpPr>
          <p:cNvPr id="6" name="Rectángulo 5"/>
          <p:cNvSpPr/>
          <p:nvPr/>
        </p:nvSpPr>
        <p:spPr>
          <a:xfrm>
            <a:off x="2123728" y="6141314"/>
            <a:ext cx="4816804" cy="230832"/>
          </a:xfrm>
          <a:prstGeom prst="rect">
            <a:avLst/>
          </a:prstGeom>
        </p:spPr>
        <p:txBody>
          <a:bodyPr wrap="square">
            <a:spAutoFit/>
          </a:bodyPr>
          <a:lstStyle/>
          <a:p>
            <a:r>
              <a:rPr lang="es-MX" sz="900" dirty="0">
                <a:latin typeface="Arial" panose="020B0604020202020204" pitchFamily="34" charset="0"/>
                <a:cs typeface="Arial" panose="020B0604020202020204" pitchFamily="34" charset="0"/>
              </a:rPr>
              <a:t>https://tse4.mm.bing.net/th?id=OIP.M2f24b8f30b5597688809052c36911a7fo0&amp;pid=15.1</a:t>
            </a:r>
          </a:p>
        </p:txBody>
      </p:sp>
    </p:spTree>
    <p:extLst>
      <p:ext uri="{BB962C8B-B14F-4D97-AF65-F5344CB8AC3E}">
        <p14:creationId xmlns:p14="http://schemas.microsoft.com/office/powerpoint/2010/main" val="18526662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5576" y="1278472"/>
            <a:ext cx="7543800" cy="2095128"/>
          </a:xfrm>
        </p:spPr>
        <p:txBody>
          <a:bodyPr>
            <a:normAutofit fontScale="90000"/>
          </a:bodyPr>
          <a:lstStyle/>
          <a:p>
            <a:r>
              <a:rPr lang="es-MX" sz="2400" dirty="0">
                <a:latin typeface="Arial" panose="020B0604020202020204" pitchFamily="34" charset="0"/>
                <a:cs typeface="Arial" panose="020B0604020202020204" pitchFamily="34" charset="0"/>
              </a:rPr>
              <a:t>Explicarán el diseño de un sistema de evaluación sensorial  Redactarán y aplicarán un cuestionario.</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Analizarán estadísticamente los resultados prácticos.</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endParaRPr lang="es-MX" sz="2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187624" y="404664"/>
            <a:ext cx="6902152" cy="654968"/>
          </a:xfrm>
        </p:spPr>
        <p:txBody>
          <a:bodyPr>
            <a:normAutofit/>
          </a:bodyPr>
          <a:lstStyle/>
          <a:p>
            <a:pPr marL="0" indent="0" algn="ctr">
              <a:buNone/>
            </a:pPr>
            <a:r>
              <a:rPr lang="es-MX" dirty="0">
                <a:latin typeface="Arial" panose="020B0604020202020204" pitchFamily="34" charset="0"/>
                <a:cs typeface="Arial" panose="020B0604020202020204" pitchFamily="34" charset="0"/>
              </a:rPr>
              <a:t>E</a:t>
            </a:r>
            <a:r>
              <a:rPr lang="es-MX" dirty="0" smtClean="0">
                <a:latin typeface="Arial" panose="020B0604020202020204" pitchFamily="34" charset="0"/>
                <a:cs typeface="Arial" panose="020B0604020202020204" pitchFamily="34" charset="0"/>
              </a:rPr>
              <a:t>valuación sensorial de los alimentos.</a:t>
            </a:r>
            <a:endParaRPr lang="es-MX"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13</a:t>
            </a:fld>
            <a:endParaRPr lang="es-MX"/>
          </a:p>
        </p:txBody>
      </p:sp>
      <p:pic>
        <p:nvPicPr>
          <p:cNvPr id="5" name="Imagen 4"/>
          <p:cNvPicPr>
            <a:picLocks noChangeAspect="1"/>
          </p:cNvPicPr>
          <p:nvPr/>
        </p:nvPicPr>
        <p:blipFill>
          <a:blip r:embed="rId2"/>
          <a:stretch>
            <a:fillRect/>
          </a:stretch>
        </p:blipFill>
        <p:spPr>
          <a:xfrm>
            <a:off x="2267744" y="2833726"/>
            <a:ext cx="4255377" cy="3218967"/>
          </a:xfrm>
          <a:prstGeom prst="rect">
            <a:avLst/>
          </a:prstGeom>
        </p:spPr>
      </p:pic>
      <p:sp>
        <p:nvSpPr>
          <p:cNvPr id="7" name="Rectángulo 6"/>
          <p:cNvSpPr/>
          <p:nvPr/>
        </p:nvSpPr>
        <p:spPr>
          <a:xfrm>
            <a:off x="1818656" y="5937277"/>
            <a:ext cx="6480720" cy="230832"/>
          </a:xfrm>
          <a:prstGeom prst="rect">
            <a:avLst/>
          </a:prstGeom>
        </p:spPr>
        <p:txBody>
          <a:bodyPr wrap="square">
            <a:spAutoFit/>
          </a:bodyPr>
          <a:lstStyle/>
          <a:p>
            <a:r>
              <a:rPr lang="es-MX" sz="900" dirty="0">
                <a:latin typeface="Arial" panose="020B0604020202020204" pitchFamily="34" charset="0"/>
                <a:cs typeface="Arial" panose="020B0604020202020204" pitchFamily="34" charset="0"/>
              </a:rPr>
              <a:t>http://3.bp.blogspot.com/-FJVxgI0tzeI/T9ARvmG-sHI/AAAAAAAAGIY/s5ce8qqTkmo/s400/Ppal%2B3.png</a:t>
            </a:r>
          </a:p>
        </p:txBody>
      </p:sp>
    </p:spTree>
    <p:extLst>
      <p:ext uri="{BB962C8B-B14F-4D97-AF65-F5344CB8AC3E}">
        <p14:creationId xmlns:p14="http://schemas.microsoft.com/office/powerpoint/2010/main" val="34386583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144" y="1484784"/>
            <a:ext cx="7704856" cy="2376264"/>
          </a:xfrm>
        </p:spPr>
        <p:txBody>
          <a:bodyPr>
            <a:normAutofit fontScale="90000"/>
          </a:bodyPr>
          <a:lstStyle/>
          <a:p>
            <a:r>
              <a:rPr lang="es-MX" sz="2400" dirty="0">
                <a:latin typeface="Arial" panose="020B0604020202020204" pitchFamily="34" charset="0"/>
                <a:cs typeface="Arial" panose="020B0604020202020204" pitchFamily="34" charset="0"/>
              </a:rPr>
              <a:t>Métodos de evaluación. </a:t>
            </a:r>
            <a:r>
              <a:rPr lang="es-MX" sz="2400" dirty="0" smtClean="0">
                <a:latin typeface="Arial" panose="020B0604020202020204" pitchFamily="34" charset="0"/>
                <a:cs typeface="Arial" panose="020B0604020202020204" pitchFamily="34" charset="0"/>
              </a:rPr>
              <a:t/>
            </a:r>
            <a:br>
              <a:rPr lang="es-MX" sz="2400" dirty="0" smtClean="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r>
              <a:rPr lang="es-MX" sz="2400" dirty="0" smtClean="0">
                <a:latin typeface="Arial" panose="020B0604020202020204" pitchFamily="34" charset="0"/>
                <a:cs typeface="Arial" panose="020B0604020202020204" pitchFamily="34" charset="0"/>
              </a:rPr>
              <a:t>Clasificación </a:t>
            </a:r>
            <a:r>
              <a:rPr lang="es-MX" sz="2400" dirty="0">
                <a:latin typeface="Arial" panose="020B0604020202020204" pitchFamily="34" charset="0"/>
                <a:cs typeface="Arial" panose="020B0604020202020204" pitchFamily="34" charset="0"/>
              </a:rPr>
              <a:t>y Aplicación de cada prueba. Sensibilidad. Diferencia. Preferencia. Categoría. Hedónica, Perfil sensorial: Jueces: sin entrenamiento, con entrenamiento. Propósito: Entrenar jueces. </a:t>
            </a:r>
            <a:br>
              <a:rPr lang="es-MX" sz="2400" dirty="0">
                <a:latin typeface="Arial" panose="020B0604020202020204" pitchFamily="34" charset="0"/>
                <a:cs typeface="Arial" panose="020B0604020202020204" pitchFamily="34" charset="0"/>
              </a:rPr>
            </a:br>
            <a:endParaRPr lang="es-MX" sz="2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539552" y="404664"/>
            <a:ext cx="7543800" cy="654968"/>
          </a:xfrm>
        </p:spPr>
        <p:txBody>
          <a:bodyPr>
            <a:normAutofit/>
          </a:bodyPr>
          <a:lstStyle/>
          <a:p>
            <a:pPr marL="0" indent="0" algn="ctr">
              <a:buNone/>
            </a:pPr>
            <a:r>
              <a:rPr lang="es-ES" dirty="0" smtClean="0">
                <a:latin typeface="Arial" panose="020B0604020202020204" pitchFamily="34" charset="0"/>
                <a:cs typeface="Arial" panose="020B0604020202020204" pitchFamily="34" charset="0"/>
              </a:rPr>
              <a:t>Descriptores del tema</a:t>
            </a:r>
            <a:endParaRPr lang="es-MX"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14</a:t>
            </a:fld>
            <a:endParaRPr lang="es-MX"/>
          </a:p>
        </p:txBody>
      </p:sp>
    </p:spTree>
    <p:extLst>
      <p:ext uri="{BB962C8B-B14F-4D97-AF65-F5344CB8AC3E}">
        <p14:creationId xmlns:p14="http://schemas.microsoft.com/office/powerpoint/2010/main" val="39861496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04276" y="1196752"/>
            <a:ext cx="7512139" cy="2919722"/>
          </a:xfrm>
        </p:spPr>
        <p:txBody>
          <a:bodyPr>
            <a:normAutofit fontScale="90000"/>
          </a:bodyPr>
          <a:lstStyle/>
          <a:p>
            <a:r>
              <a:rPr lang="es-MX" sz="2400" dirty="0">
                <a:latin typeface="Arial" panose="020B0604020202020204" pitchFamily="34" charset="0"/>
                <a:cs typeface="Arial" panose="020B0604020202020204" pitchFamily="34" charset="0"/>
              </a:rPr>
              <a:t>1.-Permitir que el alumno describa los diferentes tipos de alimentos no convencionales: enriquecidos, complementados. Fortificados, restaurados y substitutos sintéticos.</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2.-El alumno desarrollará por lo menos un tipo de los descritos.</a:t>
            </a:r>
            <a:br>
              <a:rPr lang="es-MX" sz="2400" dirty="0">
                <a:latin typeface="Arial" panose="020B0604020202020204" pitchFamily="34" charset="0"/>
                <a:cs typeface="Arial" panose="020B0604020202020204" pitchFamily="34" charset="0"/>
              </a:rPr>
            </a:br>
            <a:endParaRPr lang="es-MX" sz="2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843274" y="332656"/>
            <a:ext cx="7543800" cy="648072"/>
          </a:xfrm>
        </p:spPr>
        <p:txBody>
          <a:bodyPr/>
          <a:lstStyle/>
          <a:p>
            <a:pPr marL="0" indent="0" algn="ctr">
              <a:buNone/>
            </a:pPr>
            <a:r>
              <a:rPr lang="es-ES" dirty="0" smtClean="0"/>
              <a:t>Desarrollo de alimentos especiales</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15</a:t>
            </a:fld>
            <a:endParaRPr lang="es-MX"/>
          </a:p>
        </p:txBody>
      </p:sp>
    </p:spTree>
    <p:extLst>
      <p:ext uri="{BB962C8B-B14F-4D97-AF65-F5344CB8AC3E}">
        <p14:creationId xmlns:p14="http://schemas.microsoft.com/office/powerpoint/2010/main" val="23068915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3154" y="1196752"/>
            <a:ext cx="7620000" cy="4255368"/>
          </a:xfrm>
        </p:spPr>
        <p:txBody>
          <a:bodyPr>
            <a:normAutofit/>
          </a:bodyPr>
          <a:lstStyle/>
          <a:p>
            <a:r>
              <a:rPr lang="es-MX" sz="2400" dirty="0">
                <a:latin typeface="Arial" panose="020B0604020202020204" pitchFamily="34" charset="0"/>
                <a:cs typeface="Arial" panose="020B0604020202020204" pitchFamily="34" charset="0"/>
              </a:rPr>
              <a:t>1.- El alumno deberá inferir y definir los procesos y las fases que los forman. </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2.- Diseñarán los controles sanitarios para un proceso definido.</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3.- Reconocerán los puntos críticos de proceso y su control.</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4.-Seleccionarán el equipo apropiado para un proceso definido. </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5.-Describirán los problemas legales relacionados con registros y patentes.</a:t>
            </a:r>
            <a:br>
              <a:rPr lang="es-MX" sz="2400" dirty="0">
                <a:latin typeface="Arial" panose="020B0604020202020204" pitchFamily="34" charset="0"/>
                <a:cs typeface="Arial" panose="020B0604020202020204" pitchFamily="34" charset="0"/>
              </a:rPr>
            </a:br>
            <a:endParaRPr lang="es-MX" sz="2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184337" y="430956"/>
            <a:ext cx="6842405" cy="432048"/>
          </a:xfrm>
        </p:spPr>
        <p:txBody>
          <a:bodyPr>
            <a:noAutofit/>
          </a:bodyPr>
          <a:lstStyle/>
          <a:p>
            <a:pPr marL="0" indent="0">
              <a:buNone/>
            </a:pPr>
            <a:r>
              <a:rPr lang="es-ES" sz="2800" dirty="0" smtClean="0">
                <a:latin typeface="Arial" panose="020B0604020202020204" pitchFamily="34" charset="0"/>
                <a:cs typeface="Arial" panose="020B0604020202020204" pitchFamily="34" charset="0"/>
              </a:rPr>
              <a:t>Desarrollo de procesos para alimentos</a:t>
            </a:r>
            <a:endParaRPr lang="es-MX" sz="2800"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16</a:t>
            </a:fld>
            <a:endParaRPr lang="es-MX"/>
          </a:p>
        </p:txBody>
      </p:sp>
    </p:spTree>
    <p:extLst>
      <p:ext uri="{BB962C8B-B14F-4D97-AF65-F5344CB8AC3E}">
        <p14:creationId xmlns:p14="http://schemas.microsoft.com/office/powerpoint/2010/main" val="36968862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2"/>
          <a:stretch>
            <a:fillRect/>
          </a:stretch>
        </p:blipFill>
        <p:spPr>
          <a:xfrm>
            <a:off x="1187624" y="1340768"/>
            <a:ext cx="6777163" cy="3528392"/>
          </a:xfrm>
          <a:prstGeom prst="rect">
            <a:avLst/>
          </a:prstGeom>
        </p:spPr>
      </p:pic>
      <p:sp>
        <p:nvSpPr>
          <p:cNvPr id="2" name="Título 1"/>
          <p:cNvSpPr>
            <a:spLocks noGrp="1"/>
          </p:cNvSpPr>
          <p:nvPr>
            <p:ph type="title"/>
          </p:nvPr>
        </p:nvSpPr>
        <p:spPr>
          <a:xfrm>
            <a:off x="1187624" y="4869661"/>
            <a:ext cx="5976664" cy="288032"/>
          </a:xfrm>
        </p:spPr>
        <p:txBody>
          <a:bodyPr>
            <a:normAutofit/>
          </a:bodyPr>
          <a:lstStyle/>
          <a:p>
            <a:r>
              <a:rPr lang="es-MX" sz="1000" dirty="0">
                <a:latin typeface="Arial" panose="020B0604020202020204" pitchFamily="34" charset="0"/>
                <a:cs typeface="Arial" panose="020B0604020202020204" pitchFamily="34" charset="0"/>
              </a:rPr>
              <a:t>http://www.alimentacion.enfasis.com/articulos/66687-tendencias-alimentos</a:t>
            </a:r>
          </a:p>
        </p:txBody>
      </p:sp>
      <p:sp>
        <p:nvSpPr>
          <p:cNvPr id="3" name="Marcador de contenido 2"/>
          <p:cNvSpPr>
            <a:spLocks noGrp="1"/>
          </p:cNvSpPr>
          <p:nvPr>
            <p:ph idx="1"/>
          </p:nvPr>
        </p:nvSpPr>
        <p:spPr>
          <a:xfrm>
            <a:off x="762000" y="685800"/>
            <a:ext cx="7620000" cy="438944"/>
          </a:xfrm>
        </p:spPr>
        <p:txBody>
          <a:bodyPr>
            <a:normAutofit lnSpcReduction="10000"/>
          </a:bodyPr>
          <a:lstStyle/>
          <a:p>
            <a:pPr marL="0" indent="0" algn="ctr">
              <a:buNone/>
            </a:pPr>
            <a:r>
              <a:rPr lang="es-MX" dirty="0" smtClean="0">
                <a:latin typeface="Arial" panose="020B0604020202020204" pitchFamily="34" charset="0"/>
                <a:cs typeface="Arial" panose="020B0604020202020204" pitchFamily="34" charset="0"/>
              </a:rPr>
              <a:t>Tendencias de consumo de alimentos</a:t>
            </a:r>
            <a:endParaRPr lang="es-MX"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17</a:t>
            </a:fld>
            <a:endParaRPr lang="es-MX"/>
          </a:p>
        </p:txBody>
      </p:sp>
    </p:spTree>
    <p:extLst>
      <p:ext uri="{BB962C8B-B14F-4D97-AF65-F5344CB8AC3E}">
        <p14:creationId xmlns:p14="http://schemas.microsoft.com/office/powerpoint/2010/main" val="39654729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83186" y="1340768"/>
            <a:ext cx="7620000" cy="1512168"/>
          </a:xfrm>
        </p:spPr>
        <p:txBody>
          <a:bodyPr>
            <a:noAutofit/>
          </a:bodyPr>
          <a:lstStyle/>
          <a:p>
            <a:pPr algn="just"/>
            <a:r>
              <a:rPr lang="es-MX" sz="1600" dirty="0" smtClean="0">
                <a:latin typeface="Arial" panose="020B0604020202020204" pitchFamily="34" charset="0"/>
                <a:cs typeface="Arial" panose="020B0604020202020204" pitchFamily="34" charset="0"/>
              </a:rPr>
              <a:t/>
            </a:r>
            <a:br>
              <a:rPr lang="es-MX" sz="1600" dirty="0" smtClean="0">
                <a:latin typeface="Arial" panose="020B0604020202020204" pitchFamily="34" charset="0"/>
                <a:cs typeface="Arial" panose="020B0604020202020204" pitchFamily="34" charset="0"/>
              </a:rPr>
            </a:br>
            <a:r>
              <a:rPr lang="es-MX" sz="1600" dirty="0">
                <a:latin typeface="Arial" panose="020B0604020202020204" pitchFamily="34" charset="0"/>
                <a:cs typeface="Arial" panose="020B0604020202020204" pitchFamily="34" charset="0"/>
              </a:rPr>
              <a:t/>
            </a:r>
            <a:br>
              <a:rPr lang="es-MX" sz="1600" dirty="0">
                <a:latin typeface="Arial" panose="020B0604020202020204" pitchFamily="34" charset="0"/>
                <a:cs typeface="Arial" panose="020B0604020202020204" pitchFamily="34" charset="0"/>
              </a:rPr>
            </a:br>
            <a:r>
              <a:rPr lang="es-MX" sz="1600" dirty="0" smtClean="0">
                <a:latin typeface="Arial" panose="020B0604020202020204" pitchFamily="34" charset="0"/>
                <a:cs typeface="Arial" panose="020B0604020202020204" pitchFamily="34" charset="0"/>
              </a:rPr>
              <a:t/>
            </a:r>
            <a:br>
              <a:rPr lang="es-MX" sz="1600" dirty="0" smtClean="0">
                <a:latin typeface="Arial" panose="020B0604020202020204" pitchFamily="34" charset="0"/>
                <a:cs typeface="Arial" panose="020B0604020202020204" pitchFamily="34" charset="0"/>
              </a:rPr>
            </a:br>
            <a:r>
              <a:rPr lang="es-MX" sz="1600" dirty="0">
                <a:latin typeface="Arial" panose="020B0604020202020204" pitchFamily="34" charset="0"/>
                <a:cs typeface="Arial" panose="020B0604020202020204" pitchFamily="34" charset="0"/>
              </a:rPr>
              <a:t/>
            </a:r>
            <a:br>
              <a:rPr lang="es-MX" sz="1600" dirty="0">
                <a:latin typeface="Arial" panose="020B0604020202020204" pitchFamily="34" charset="0"/>
                <a:cs typeface="Arial" panose="020B0604020202020204" pitchFamily="34" charset="0"/>
              </a:rPr>
            </a:br>
            <a:r>
              <a:rPr lang="es-MX" sz="1600" dirty="0" smtClean="0">
                <a:latin typeface="Arial" panose="020B0604020202020204" pitchFamily="34" charset="0"/>
                <a:cs typeface="Arial" panose="020B0604020202020204" pitchFamily="34" charset="0"/>
              </a:rPr>
              <a:t>Las tendencias de cambio de hábitos alimentarios son de orden multifactorial y han impactado en la vida cotidiana en </a:t>
            </a:r>
            <a:r>
              <a:rPr lang="es-MX" sz="1600" dirty="0">
                <a:latin typeface="Arial" panose="020B0604020202020204" pitchFamily="34" charset="0"/>
                <a:cs typeface="Arial" panose="020B0604020202020204" pitchFamily="34" charset="0"/>
              </a:rPr>
              <a:t>distintos aspectos.  Las exigencias laborales actuales, el stress, la crisis global, la seguridad, la limitación del tiempo disponible, son algunas de las causas que generan estos cambios.</a:t>
            </a:r>
            <a:br>
              <a:rPr lang="es-MX" sz="1600" dirty="0">
                <a:latin typeface="Arial" panose="020B0604020202020204" pitchFamily="34" charset="0"/>
                <a:cs typeface="Arial" panose="020B0604020202020204" pitchFamily="34" charset="0"/>
              </a:rPr>
            </a:br>
            <a:r>
              <a:rPr lang="es-MX" sz="1600" dirty="0">
                <a:latin typeface="Arial" panose="020B0604020202020204" pitchFamily="34" charset="0"/>
                <a:cs typeface="Arial" panose="020B0604020202020204" pitchFamily="34" charset="0"/>
              </a:rPr>
              <a:t/>
            </a:r>
            <a:br>
              <a:rPr lang="es-MX" sz="1600" dirty="0">
                <a:latin typeface="Arial" panose="020B0604020202020204" pitchFamily="34" charset="0"/>
                <a:cs typeface="Arial" panose="020B0604020202020204" pitchFamily="34" charset="0"/>
              </a:rPr>
            </a:br>
            <a:endParaRPr lang="es-MX" sz="16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762000" y="404664"/>
            <a:ext cx="7543800" cy="654968"/>
          </a:xfrm>
        </p:spPr>
        <p:txBody>
          <a:bodyPr>
            <a:normAutofit/>
          </a:bodyPr>
          <a:lstStyle/>
          <a:p>
            <a:pPr marL="0" indent="0">
              <a:buNone/>
            </a:pPr>
            <a:r>
              <a:rPr lang="es-ES" dirty="0">
                <a:latin typeface="Arial" panose="020B0604020202020204" pitchFamily="34" charset="0"/>
                <a:cs typeface="Arial" panose="020B0604020202020204" pitchFamily="34" charset="0"/>
              </a:rPr>
              <a:t>L</a:t>
            </a:r>
            <a:r>
              <a:rPr lang="es-ES" dirty="0" smtClean="0">
                <a:latin typeface="Arial" panose="020B0604020202020204" pitchFamily="34" charset="0"/>
                <a:cs typeface="Arial" panose="020B0604020202020204" pitchFamily="34" charset="0"/>
              </a:rPr>
              <a:t>as tendencias para el desarrollo de formulaciones</a:t>
            </a:r>
            <a:endParaRPr lang="es-MX"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18</a:t>
            </a:fld>
            <a:endParaRPr lang="es-MX"/>
          </a:p>
        </p:txBody>
      </p:sp>
      <p:pic>
        <p:nvPicPr>
          <p:cNvPr id="5" name="Imagen 4"/>
          <p:cNvPicPr>
            <a:picLocks noChangeAspect="1"/>
          </p:cNvPicPr>
          <p:nvPr/>
        </p:nvPicPr>
        <p:blipFill>
          <a:blip r:embed="rId2"/>
          <a:stretch>
            <a:fillRect/>
          </a:stretch>
        </p:blipFill>
        <p:spPr>
          <a:xfrm>
            <a:off x="1856882" y="2708702"/>
            <a:ext cx="5472608" cy="3047901"/>
          </a:xfrm>
          <a:prstGeom prst="rect">
            <a:avLst/>
          </a:prstGeom>
        </p:spPr>
      </p:pic>
      <p:sp>
        <p:nvSpPr>
          <p:cNvPr id="6" name="Rectángulo 5"/>
          <p:cNvSpPr/>
          <p:nvPr/>
        </p:nvSpPr>
        <p:spPr>
          <a:xfrm>
            <a:off x="1835696" y="5825638"/>
            <a:ext cx="5784304" cy="230832"/>
          </a:xfrm>
          <a:prstGeom prst="rect">
            <a:avLst/>
          </a:prstGeom>
        </p:spPr>
        <p:txBody>
          <a:bodyPr wrap="square">
            <a:spAutoFit/>
          </a:bodyPr>
          <a:lstStyle/>
          <a:p>
            <a:r>
              <a:rPr lang="es-MX" sz="900" dirty="0">
                <a:latin typeface="Arial" panose="020B0604020202020204" pitchFamily="34" charset="0"/>
                <a:cs typeface="Arial" panose="020B0604020202020204" pitchFamily="34" charset="0"/>
              </a:rPr>
              <a:t>http://dominio.fm/wp-content/uploads/2016/05/estrc3a9s-gula-maira-prado-todo-se-puede-rcr-682x351.png</a:t>
            </a:r>
          </a:p>
        </p:txBody>
      </p:sp>
    </p:spTree>
    <p:extLst>
      <p:ext uri="{BB962C8B-B14F-4D97-AF65-F5344CB8AC3E}">
        <p14:creationId xmlns:p14="http://schemas.microsoft.com/office/powerpoint/2010/main" val="10339799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1772816"/>
            <a:ext cx="8061895" cy="2304256"/>
          </a:xfrm>
        </p:spPr>
        <p:txBody>
          <a:bodyPr>
            <a:noAutofit/>
          </a:bodyPr>
          <a:lstStyle/>
          <a:p>
            <a:pPr algn="just"/>
            <a:r>
              <a:rPr lang="es-MX" sz="1600" dirty="0" smtClean="0">
                <a:latin typeface="Arial" panose="020B0604020202020204" pitchFamily="34" charset="0"/>
                <a:cs typeface="Arial" panose="020B0604020202020204" pitchFamily="34" charset="0"/>
              </a:rPr>
              <a:t/>
            </a:r>
            <a:br>
              <a:rPr lang="es-MX" sz="1600" dirty="0" smtClean="0">
                <a:latin typeface="Arial" panose="020B0604020202020204" pitchFamily="34" charset="0"/>
                <a:cs typeface="Arial" panose="020B0604020202020204" pitchFamily="34" charset="0"/>
              </a:rPr>
            </a:br>
            <a:r>
              <a:rPr lang="es-MX" sz="1600" dirty="0">
                <a:latin typeface="Arial" panose="020B0604020202020204" pitchFamily="34" charset="0"/>
                <a:cs typeface="Arial" panose="020B0604020202020204" pitchFamily="34" charset="0"/>
              </a:rPr>
              <a:t/>
            </a:r>
            <a:br>
              <a:rPr lang="es-MX" sz="1600" dirty="0">
                <a:latin typeface="Arial" panose="020B0604020202020204" pitchFamily="34" charset="0"/>
                <a:cs typeface="Arial" panose="020B0604020202020204" pitchFamily="34" charset="0"/>
              </a:rPr>
            </a:br>
            <a:r>
              <a:rPr lang="es-MX" sz="1600" dirty="0" smtClean="0">
                <a:latin typeface="Arial" panose="020B0604020202020204" pitchFamily="34" charset="0"/>
                <a:cs typeface="Arial" panose="020B0604020202020204" pitchFamily="34" charset="0"/>
              </a:rPr>
              <a:t/>
            </a:r>
            <a:br>
              <a:rPr lang="es-MX" sz="1600" dirty="0" smtClean="0">
                <a:latin typeface="Arial" panose="020B0604020202020204" pitchFamily="34" charset="0"/>
                <a:cs typeface="Arial" panose="020B0604020202020204" pitchFamily="34" charset="0"/>
              </a:rPr>
            </a:br>
            <a:r>
              <a:rPr lang="es-MX" sz="1600" dirty="0">
                <a:latin typeface="Arial" panose="020B0604020202020204" pitchFamily="34" charset="0"/>
                <a:cs typeface="Arial" panose="020B0604020202020204" pitchFamily="34" charset="0"/>
              </a:rPr>
              <a:t/>
            </a:r>
            <a:br>
              <a:rPr lang="es-MX" sz="1600" dirty="0">
                <a:latin typeface="Arial" panose="020B0604020202020204" pitchFamily="34" charset="0"/>
                <a:cs typeface="Arial" panose="020B0604020202020204" pitchFamily="34" charset="0"/>
              </a:rPr>
            </a:br>
            <a:r>
              <a:rPr lang="es-MX" sz="1600" dirty="0">
                <a:latin typeface="Arial" panose="020B0604020202020204" pitchFamily="34" charset="0"/>
                <a:cs typeface="Arial" panose="020B0604020202020204" pitchFamily="34" charset="0"/>
              </a:rPr>
              <a:t/>
            </a:r>
            <a:br>
              <a:rPr lang="es-MX" sz="1600" dirty="0">
                <a:latin typeface="Arial" panose="020B0604020202020204" pitchFamily="34" charset="0"/>
                <a:cs typeface="Arial" panose="020B0604020202020204" pitchFamily="34" charset="0"/>
              </a:rPr>
            </a:br>
            <a:r>
              <a:rPr lang="es-MX" sz="1600" dirty="0">
                <a:latin typeface="Arial" panose="020B0604020202020204" pitchFamily="34" charset="0"/>
                <a:cs typeface="Arial" panose="020B0604020202020204" pitchFamily="34" charset="0"/>
              </a:rPr>
              <a:t/>
            </a:r>
            <a:br>
              <a:rPr lang="es-MX" sz="1600" dirty="0">
                <a:latin typeface="Arial" panose="020B0604020202020204" pitchFamily="34" charset="0"/>
                <a:cs typeface="Arial" panose="020B0604020202020204" pitchFamily="34" charset="0"/>
              </a:rPr>
            </a:br>
            <a:r>
              <a:rPr lang="es-MX" sz="2000" dirty="0">
                <a:latin typeface="Arial" panose="020B0604020202020204" pitchFamily="34" charset="0"/>
                <a:cs typeface="Arial" panose="020B0604020202020204" pitchFamily="34" charset="0"/>
              </a:rPr>
              <a:t>La necesidad de rendir en los estudios, los deportes y el trabajo entre, genera la necesidad de desarrollar al máximo las energías venciendo las limitaciones ambientales, sociopolíticas y económicas. </a:t>
            </a:r>
            <a:br>
              <a:rPr lang="es-MX" sz="2000" dirty="0">
                <a:latin typeface="Arial" panose="020B0604020202020204" pitchFamily="34" charset="0"/>
                <a:cs typeface="Arial" panose="020B0604020202020204" pitchFamily="34" charset="0"/>
              </a:rPr>
            </a:br>
            <a:r>
              <a:rPr lang="es-MX" sz="2000" dirty="0">
                <a:latin typeface="Arial" panose="020B0604020202020204" pitchFamily="34" charset="0"/>
                <a:cs typeface="Arial" panose="020B0604020202020204" pitchFamily="34" charset="0"/>
              </a:rPr>
              <a:t/>
            </a:r>
            <a:br>
              <a:rPr lang="es-MX" sz="2000" dirty="0">
                <a:latin typeface="Arial" panose="020B0604020202020204" pitchFamily="34" charset="0"/>
                <a:cs typeface="Arial" panose="020B0604020202020204" pitchFamily="34" charset="0"/>
              </a:rPr>
            </a:br>
            <a:r>
              <a:rPr lang="es-MX" sz="2000" dirty="0">
                <a:latin typeface="Arial" panose="020B0604020202020204" pitchFamily="34" charset="0"/>
                <a:cs typeface="Arial" panose="020B0604020202020204" pitchFamily="34" charset="0"/>
              </a:rPr>
              <a:t>En ese contexto, la alimentación juega un rol preponderante provocando una tendencia a consumir comidas preparadas para ser consumidas en el </a:t>
            </a:r>
            <a:r>
              <a:rPr lang="es-MX" sz="2000" dirty="0" smtClean="0">
                <a:latin typeface="Arial" panose="020B0604020202020204" pitchFamily="34" charset="0"/>
                <a:cs typeface="Arial" panose="020B0604020202020204" pitchFamily="34" charset="0"/>
              </a:rPr>
              <a:t>hogar y </a:t>
            </a:r>
            <a:r>
              <a:rPr lang="es-MX" sz="2000" dirty="0">
                <a:latin typeface="Arial" panose="020B0604020202020204" pitchFamily="34" charset="0"/>
                <a:cs typeface="Arial" panose="020B0604020202020204" pitchFamily="34" charset="0"/>
              </a:rPr>
              <a:t>alimentos para ser consumidos fuera de los </a:t>
            </a:r>
            <a:r>
              <a:rPr lang="es-MX" sz="2000" dirty="0" smtClean="0">
                <a:latin typeface="Arial" panose="020B0604020202020204" pitchFamily="34" charset="0"/>
                <a:cs typeface="Arial" panose="020B0604020202020204" pitchFamily="34" charset="0"/>
              </a:rPr>
              <a:t>restaurantes</a:t>
            </a:r>
            <a:r>
              <a:rPr lang="es-MX" sz="2000" dirty="0">
                <a:latin typeface="Arial" panose="020B0604020202020204" pitchFamily="34" charset="0"/>
                <a:cs typeface="Arial" panose="020B0604020202020204" pitchFamily="34" charset="0"/>
              </a:rPr>
              <a:t>.</a:t>
            </a:r>
            <a:br>
              <a:rPr lang="es-MX" sz="2000" dirty="0">
                <a:latin typeface="Arial" panose="020B0604020202020204" pitchFamily="34" charset="0"/>
                <a:cs typeface="Arial" panose="020B0604020202020204" pitchFamily="34" charset="0"/>
              </a:rPr>
            </a:br>
            <a:r>
              <a:rPr lang="es-MX" sz="2000" dirty="0">
                <a:latin typeface="Arial" panose="020B0604020202020204" pitchFamily="34" charset="0"/>
                <a:cs typeface="Arial" panose="020B0604020202020204" pitchFamily="34" charset="0"/>
              </a:rPr>
              <a:t/>
            </a:r>
            <a:br>
              <a:rPr lang="es-MX" sz="2000" dirty="0">
                <a:latin typeface="Arial" panose="020B0604020202020204" pitchFamily="34" charset="0"/>
                <a:cs typeface="Arial" panose="020B0604020202020204" pitchFamily="34" charset="0"/>
              </a:rPr>
            </a:br>
            <a:endParaRPr lang="es-MX" sz="20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803884" y="218799"/>
            <a:ext cx="7543800" cy="654968"/>
          </a:xfrm>
        </p:spPr>
        <p:txBody>
          <a:bodyPr>
            <a:normAutofit/>
          </a:bodyPr>
          <a:lstStyle/>
          <a:p>
            <a:pPr marL="0" indent="0">
              <a:buNone/>
            </a:pPr>
            <a:r>
              <a:rPr lang="es-ES" dirty="0">
                <a:latin typeface="Arial" panose="020B0604020202020204" pitchFamily="34" charset="0"/>
                <a:cs typeface="Arial" panose="020B0604020202020204" pitchFamily="34" charset="0"/>
              </a:rPr>
              <a:t>L</a:t>
            </a:r>
            <a:r>
              <a:rPr lang="es-ES" dirty="0" smtClean="0">
                <a:latin typeface="Arial" panose="020B0604020202020204" pitchFamily="34" charset="0"/>
                <a:cs typeface="Arial" panose="020B0604020202020204" pitchFamily="34" charset="0"/>
              </a:rPr>
              <a:t>as tendencias para el desarrollo de formulaciones</a:t>
            </a:r>
            <a:endParaRPr lang="es-MX"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19</a:t>
            </a:fld>
            <a:endParaRPr lang="es-MX"/>
          </a:p>
        </p:txBody>
      </p:sp>
      <p:pic>
        <p:nvPicPr>
          <p:cNvPr id="5" name="Imagen 4"/>
          <p:cNvPicPr>
            <a:picLocks noChangeAspect="1"/>
          </p:cNvPicPr>
          <p:nvPr/>
        </p:nvPicPr>
        <p:blipFill>
          <a:blip r:embed="rId2"/>
          <a:stretch>
            <a:fillRect/>
          </a:stretch>
        </p:blipFill>
        <p:spPr>
          <a:xfrm>
            <a:off x="2987824" y="3561476"/>
            <a:ext cx="2664296" cy="2664296"/>
          </a:xfrm>
          <a:prstGeom prst="rect">
            <a:avLst/>
          </a:prstGeom>
        </p:spPr>
      </p:pic>
      <p:sp>
        <p:nvSpPr>
          <p:cNvPr id="6" name="Rectángulo 5"/>
          <p:cNvSpPr/>
          <p:nvPr/>
        </p:nvSpPr>
        <p:spPr>
          <a:xfrm>
            <a:off x="2699792" y="6237312"/>
            <a:ext cx="4572000" cy="230832"/>
          </a:xfrm>
          <a:prstGeom prst="rect">
            <a:avLst/>
          </a:prstGeom>
        </p:spPr>
        <p:txBody>
          <a:bodyPr>
            <a:spAutoFit/>
          </a:bodyPr>
          <a:lstStyle/>
          <a:p>
            <a:r>
              <a:rPr lang="es-MX" sz="900" dirty="0">
                <a:latin typeface="Arial" panose="020B0604020202020204" pitchFamily="34" charset="0"/>
                <a:cs typeface="Arial" panose="020B0604020202020204" pitchFamily="34" charset="0"/>
              </a:rPr>
              <a:t>http://www.alibri.es/image/cache/covers/0/f/537875-340x340.jpg</a:t>
            </a:r>
          </a:p>
        </p:txBody>
      </p:sp>
    </p:spTree>
    <p:extLst>
      <p:ext uri="{BB962C8B-B14F-4D97-AF65-F5344CB8AC3E}">
        <p14:creationId xmlns:p14="http://schemas.microsoft.com/office/powerpoint/2010/main" val="1125685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8244408" y="6309320"/>
            <a:ext cx="762000" cy="365125"/>
          </a:xfrm>
        </p:spPr>
        <p:txBody>
          <a:bodyPr/>
          <a:lstStyle/>
          <a:p>
            <a:fld id="{002461F4-BFE2-4260-9D82-1F8E3568D8C5}" type="slidenum">
              <a:rPr lang="es-MX" smtClean="0">
                <a:latin typeface="Arial" pitchFamily="34" charset="0"/>
                <a:cs typeface="Arial" pitchFamily="34" charset="0"/>
              </a:rPr>
              <a:pPr/>
              <a:t>2</a:t>
            </a:fld>
            <a:endParaRPr lang="es-MX" dirty="0">
              <a:latin typeface="Arial" pitchFamily="34" charset="0"/>
              <a:cs typeface="Arial" pitchFamily="34" charset="0"/>
            </a:endParaRPr>
          </a:p>
        </p:txBody>
      </p:sp>
      <p:sp>
        <p:nvSpPr>
          <p:cNvPr id="5" name="2 Marcador de contenido"/>
          <p:cNvSpPr>
            <a:spLocks noGrp="1"/>
          </p:cNvSpPr>
          <p:nvPr>
            <p:ph idx="1"/>
          </p:nvPr>
        </p:nvSpPr>
        <p:spPr>
          <a:xfrm>
            <a:off x="251520" y="1335930"/>
            <a:ext cx="8445500" cy="5040313"/>
          </a:xfrm>
        </p:spPr>
        <p:txBody>
          <a:bodyPr>
            <a:normAutofit/>
          </a:bodyPr>
          <a:lstStyle/>
          <a:p>
            <a:pPr marL="0" indent="0" algn="just">
              <a:buFont typeface="Wingdings 2" pitchFamily="18" charset="2"/>
              <a:buNone/>
              <a:defRPr/>
            </a:pPr>
            <a:r>
              <a:rPr lang="es-MX" sz="2400" dirty="0" smtClean="0">
                <a:latin typeface="Arial" pitchFamily="34" charset="0"/>
                <a:cs typeface="Arial" pitchFamily="34" charset="0"/>
              </a:rPr>
              <a:t>El presente material didáctico ha sido diseñado para los alumnos del 7° semestre de la licenciatura de Química en Alimentos, con la finalidad de que integren de la química de los alimentos con las operaciones unitarias para el desarrollo de nuevas formulaciones de alimentos y sus procesos. Mismos que están vinculados de manera estrecha con los hábitos alimentarios, necesidades y las cambiantes tendencias alimentarias.</a:t>
            </a:r>
          </a:p>
          <a:p>
            <a:pPr marL="0" indent="0" algn="just">
              <a:buFont typeface="Wingdings 2" pitchFamily="18" charset="2"/>
              <a:buNone/>
              <a:defRPr/>
            </a:pPr>
            <a:endParaRPr lang="es-MX" sz="2400" dirty="0" smtClean="0">
              <a:latin typeface="Arial" pitchFamily="34" charset="0"/>
              <a:cs typeface="Arial" pitchFamily="34" charset="0"/>
            </a:endParaRPr>
          </a:p>
          <a:p>
            <a:pPr marL="0" indent="0" algn="just">
              <a:buFont typeface="Wingdings 2" pitchFamily="18" charset="2"/>
              <a:buNone/>
              <a:defRPr/>
            </a:pPr>
            <a:r>
              <a:rPr lang="es-MX" sz="2400" dirty="0" smtClean="0">
                <a:latin typeface="Arial" pitchFamily="34" charset="0"/>
                <a:cs typeface="Arial" pitchFamily="34" charset="0"/>
              </a:rPr>
              <a:t> </a:t>
            </a:r>
          </a:p>
        </p:txBody>
      </p:sp>
      <p:sp>
        <p:nvSpPr>
          <p:cNvPr id="6" name="1 Título"/>
          <p:cNvSpPr>
            <a:spLocks noGrp="1"/>
          </p:cNvSpPr>
          <p:nvPr>
            <p:ph type="title"/>
          </p:nvPr>
        </p:nvSpPr>
        <p:spPr>
          <a:xfrm>
            <a:off x="2195736" y="548680"/>
            <a:ext cx="4310198" cy="633064"/>
          </a:xfrm>
        </p:spPr>
        <p:txBody>
          <a:bodyPr>
            <a:noAutofit/>
          </a:bodyPr>
          <a:lstStyle/>
          <a:p>
            <a:pPr>
              <a:defRPr/>
            </a:pPr>
            <a:r>
              <a:rPr lang="es-MX" sz="3600" b="1" dirty="0" smtClean="0">
                <a:solidFill>
                  <a:schemeClr val="accent2">
                    <a:lumMod val="75000"/>
                  </a:schemeClr>
                </a:solidFill>
                <a:latin typeface="Arial" pitchFamily="34" charset="0"/>
                <a:cs typeface="Arial" pitchFamily="34" charset="0"/>
              </a:rPr>
              <a:t>Guión explicativo</a:t>
            </a:r>
          </a:p>
        </p:txBody>
      </p:sp>
    </p:spTree>
    <p:extLst>
      <p:ext uri="{BB962C8B-B14F-4D97-AF65-F5344CB8AC3E}">
        <p14:creationId xmlns:p14="http://schemas.microsoft.com/office/powerpoint/2010/main" val="38000372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07505" y="549275"/>
            <a:ext cx="8856984" cy="3125947"/>
          </a:xfrm>
          <a:prstGeom prst="rect">
            <a:avLst/>
          </a:prstGeom>
        </p:spPr>
        <p:txBody>
          <a:bodyPr vert="horz" lIns="91440" tIns="45720" rIns="91440" bIns="45720" rtlCol="0">
            <a:normAutofit/>
          </a:bodyPr>
          <a:lstStyle/>
          <a:p>
            <a:pPr marL="0" marR="0" lvl="0" indent="0" algn="just" defTabSz="914400" rtl="0" eaLnBrk="1" fontAlgn="auto" latinLnBrk="0" hangingPunct="1">
              <a:lnSpc>
                <a:spcPct val="100000"/>
              </a:lnSpc>
              <a:spcBef>
                <a:spcPct val="20000"/>
              </a:spcBef>
              <a:spcAft>
                <a:spcPts val="0"/>
              </a:spcAft>
              <a:buClrTx/>
              <a:buSzTx/>
              <a:buFontTx/>
              <a:buNone/>
              <a:tabLst/>
              <a:defRPr/>
            </a:pPr>
            <a:endParaRPr kumimoji="0" lang="es-ES" sz="900" b="0" i="0" u="none" strike="noStrike" kern="1200" cap="none" spc="0" normalizeH="0" baseline="0" noProof="0" dirty="0" smtClean="0">
              <a:ln>
                <a:noFill/>
              </a:ln>
              <a:solidFill>
                <a:schemeClr val="tx1"/>
              </a:solidFill>
              <a:effectLst/>
              <a:uLnTx/>
              <a:uFillTx/>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pPr algn="just"/>
            <a:fld id="{002461F4-BFE2-4260-9D82-1F8E3568D8C5}" type="slidenum">
              <a:rPr lang="es-MX" smtClean="0">
                <a:latin typeface="Arial" pitchFamily="34" charset="0"/>
                <a:cs typeface="Arial" pitchFamily="34" charset="0"/>
              </a:rPr>
              <a:pPr algn="just"/>
              <a:t>20</a:t>
            </a:fld>
            <a:endParaRPr lang="es-MX">
              <a:latin typeface="Arial" pitchFamily="34" charset="0"/>
              <a:cs typeface="Arial" pitchFamily="34" charset="0"/>
            </a:endParaRPr>
          </a:p>
        </p:txBody>
      </p:sp>
      <p:sp>
        <p:nvSpPr>
          <p:cNvPr id="3" name="2 CuadroTexto"/>
          <p:cNvSpPr txBox="1"/>
          <p:nvPr/>
        </p:nvSpPr>
        <p:spPr>
          <a:xfrm>
            <a:off x="2676051" y="6186358"/>
            <a:ext cx="4608512" cy="215444"/>
          </a:xfrm>
          <a:prstGeom prst="rect">
            <a:avLst/>
          </a:prstGeom>
          <a:noFill/>
        </p:spPr>
        <p:txBody>
          <a:bodyPr wrap="square" rtlCol="0">
            <a:spAutoFit/>
          </a:bodyPr>
          <a:lstStyle/>
          <a:p>
            <a:r>
              <a:rPr lang="es-MX" sz="800">
                <a:latin typeface="Arial" pitchFamily="34" charset="0"/>
                <a:cs typeface="Arial" pitchFamily="34" charset="0"/>
              </a:rPr>
              <a:t>http://proikos.pe/wp-content/uploads/2015/07/ALIMENTOS-01-01.png</a:t>
            </a:r>
            <a:endParaRPr lang="es-MX" sz="800" dirty="0">
              <a:latin typeface="Arial" pitchFamily="34" charset="0"/>
              <a:cs typeface="Arial" pitchFamily="34" charset="0"/>
            </a:endParaRPr>
          </a:p>
        </p:txBody>
      </p:sp>
      <p:sp>
        <p:nvSpPr>
          <p:cNvPr id="6" name="Rectángulo 5"/>
          <p:cNvSpPr/>
          <p:nvPr/>
        </p:nvSpPr>
        <p:spPr>
          <a:xfrm>
            <a:off x="481541" y="764704"/>
            <a:ext cx="8108912" cy="2308324"/>
          </a:xfrm>
          <a:prstGeom prst="rect">
            <a:avLst/>
          </a:prstGeom>
        </p:spPr>
        <p:txBody>
          <a:bodyPr wrap="square">
            <a:spAutoFit/>
          </a:bodyPr>
          <a:lstStyle/>
          <a:p>
            <a:pPr algn="just"/>
            <a:r>
              <a:rPr lang="es-MX" sz="2400" dirty="0" smtClean="0">
                <a:latin typeface="Arial" panose="020B0604020202020204" pitchFamily="34" charset="0"/>
                <a:cs typeface="Arial" panose="020B0604020202020204" pitchFamily="34" charset="0"/>
              </a:rPr>
              <a:t>Las tendencias del consumo de alimentos está cambiando, se buscan alimentos que aporten beneficios a su salud, para </a:t>
            </a:r>
            <a:r>
              <a:rPr lang="es-MX" sz="2400" dirty="0">
                <a:latin typeface="Arial" panose="020B0604020202020204" pitchFamily="34" charset="0"/>
                <a:cs typeface="Arial" panose="020B0604020202020204" pitchFamily="34" charset="0"/>
              </a:rPr>
              <a:t>mantener un peso </a:t>
            </a:r>
            <a:r>
              <a:rPr lang="es-MX" sz="2400" dirty="0" smtClean="0">
                <a:latin typeface="Arial" panose="020B0604020202020204" pitchFamily="34" charset="0"/>
                <a:cs typeface="Arial" panose="020B0604020202020204" pitchFamily="34" charset="0"/>
              </a:rPr>
              <a:t>saludable, </a:t>
            </a:r>
            <a:r>
              <a:rPr lang="es-MX" sz="2400" dirty="0">
                <a:latin typeface="Arial" panose="020B0604020202020204" pitchFamily="34" charset="0"/>
                <a:cs typeface="Arial" panose="020B0604020202020204" pitchFamily="34" charset="0"/>
              </a:rPr>
              <a:t>una figura </a:t>
            </a:r>
            <a:r>
              <a:rPr lang="es-MX" sz="2400" dirty="0" smtClean="0">
                <a:latin typeface="Arial" panose="020B0604020202020204" pitchFamily="34" charset="0"/>
                <a:cs typeface="Arial" panose="020B0604020202020204" pitchFamily="34" charset="0"/>
              </a:rPr>
              <a:t>delgada, controlar alguna enfermedad entre otras, </a:t>
            </a:r>
            <a:r>
              <a:rPr lang="es-MX" sz="2400" dirty="0">
                <a:latin typeface="Arial" panose="020B0604020202020204" pitchFamily="34" charset="0"/>
                <a:cs typeface="Arial" panose="020B0604020202020204" pitchFamily="34" charset="0"/>
              </a:rPr>
              <a:t>la base para muchas de las tendencias </a:t>
            </a:r>
            <a:r>
              <a:rPr lang="es-MX" sz="2400" dirty="0" smtClean="0">
                <a:latin typeface="Arial" panose="020B0604020202020204" pitchFamily="34" charset="0"/>
                <a:cs typeface="Arial" panose="020B0604020202020204" pitchFamily="34" charset="0"/>
              </a:rPr>
              <a:t>se basa  también en mejorar </a:t>
            </a:r>
            <a:r>
              <a:rPr lang="es-MX" sz="2400" dirty="0">
                <a:latin typeface="Arial" panose="020B0604020202020204" pitchFamily="34" charset="0"/>
                <a:cs typeface="Arial" panose="020B0604020202020204" pitchFamily="34" charset="0"/>
              </a:rPr>
              <a:t>la salud </a:t>
            </a:r>
            <a:r>
              <a:rPr lang="es-MX" sz="2400" dirty="0" smtClean="0">
                <a:latin typeface="Arial" panose="020B0604020202020204" pitchFamily="34" charset="0"/>
                <a:cs typeface="Arial" panose="020B0604020202020204" pitchFamily="34" charset="0"/>
              </a:rPr>
              <a:t>digestiva.</a:t>
            </a:r>
            <a:endParaRPr lang="es-MX" sz="2400" dirty="0">
              <a:latin typeface="Arial" panose="020B0604020202020204" pitchFamily="34" charset="0"/>
              <a:cs typeface="Arial" panose="020B0604020202020204" pitchFamily="34" charset="0"/>
            </a:endParaRPr>
          </a:p>
        </p:txBody>
      </p:sp>
      <p:pic>
        <p:nvPicPr>
          <p:cNvPr id="7" name="Imagen 6"/>
          <p:cNvPicPr>
            <a:picLocks noChangeAspect="1"/>
          </p:cNvPicPr>
          <p:nvPr/>
        </p:nvPicPr>
        <p:blipFill>
          <a:blip r:embed="rId2"/>
          <a:stretch>
            <a:fillRect/>
          </a:stretch>
        </p:blipFill>
        <p:spPr>
          <a:xfrm>
            <a:off x="2267744" y="3108970"/>
            <a:ext cx="4289684" cy="298772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2232" y="356727"/>
            <a:ext cx="7605464" cy="504056"/>
          </a:xfrm>
        </p:spPr>
        <p:txBody>
          <a:bodyPr>
            <a:normAutofit fontScale="90000"/>
          </a:bodyPr>
          <a:lstStyle/>
          <a:p>
            <a:r>
              <a:rPr lang="es-MX" sz="2800" dirty="0" smtClean="0">
                <a:latin typeface="Arial" panose="020B0604020202020204" pitchFamily="34" charset="0"/>
                <a:cs typeface="Arial" panose="020B0604020202020204" pitchFamily="34" charset="0"/>
              </a:rPr>
              <a:t>Las tendencias mas seguidas por los consumidores</a:t>
            </a:r>
            <a:endParaRPr lang="es-MX" sz="28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611560" y="391833"/>
            <a:ext cx="7543800" cy="3886200"/>
          </a:xfrm>
        </p:spPr>
        <p:txBody>
          <a:bodyPr>
            <a:normAutofit/>
          </a:bodyPr>
          <a:lstStyle/>
          <a:p>
            <a:r>
              <a:rPr lang="es-MX" sz="2000" dirty="0">
                <a:latin typeface="Arial" panose="020B0604020202020204" pitchFamily="34" charset="0"/>
                <a:cs typeface="Arial" panose="020B0604020202020204" pitchFamily="34" charset="0"/>
              </a:rPr>
              <a:t>1. </a:t>
            </a:r>
            <a:r>
              <a:rPr lang="es-MX" sz="2000" dirty="0" smtClean="0">
                <a:latin typeface="Arial" panose="020B0604020202020204" pitchFamily="34" charset="0"/>
                <a:cs typeface="Arial" panose="020B0604020202020204" pitchFamily="34" charset="0"/>
              </a:rPr>
              <a:t>Consumo de alimentos que </a:t>
            </a:r>
            <a:r>
              <a:rPr lang="es-MX" sz="2000" dirty="0">
                <a:latin typeface="Arial" panose="020B0604020202020204" pitchFamily="34" charset="0"/>
                <a:cs typeface="Arial" panose="020B0604020202020204" pitchFamily="34" charset="0"/>
              </a:rPr>
              <a:t>tienen </a:t>
            </a:r>
            <a:r>
              <a:rPr lang="es-MX" sz="2000" dirty="0" smtClean="0">
                <a:latin typeface="Arial" panose="020B0604020202020204" pitchFamily="34" charset="0"/>
                <a:cs typeface="Arial" panose="020B0604020202020204" pitchFamily="34" charset="0"/>
              </a:rPr>
              <a:t>ingredientes funcionales </a:t>
            </a:r>
            <a:r>
              <a:rPr lang="es-MX" sz="2000" dirty="0">
                <a:latin typeface="Arial" panose="020B0604020202020204" pitchFamily="34" charset="0"/>
                <a:cs typeface="Arial" panose="020B0604020202020204" pitchFamily="34" charset="0"/>
              </a:rPr>
              <a:t>y </a:t>
            </a:r>
            <a:r>
              <a:rPr lang="es-MX" sz="2000" dirty="0" smtClean="0">
                <a:latin typeface="Arial" panose="020B0604020202020204" pitchFamily="34" charset="0"/>
                <a:cs typeface="Arial" panose="020B0604020202020204" pitchFamily="34" charset="0"/>
              </a:rPr>
              <a:t>beneficios</a:t>
            </a:r>
            <a:endParaRPr lang="es-MX" sz="2000" dirty="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rPr>
              <a:t>2. </a:t>
            </a:r>
            <a:r>
              <a:rPr lang="es-MX" sz="2000" dirty="0" smtClean="0">
                <a:latin typeface="Arial" panose="020B0604020202020204" pitchFamily="34" charset="0"/>
                <a:cs typeface="Arial" panose="020B0604020202020204" pitchFamily="34" charset="0"/>
              </a:rPr>
              <a:t>Alimentos </a:t>
            </a:r>
            <a:r>
              <a:rPr lang="es-MX" sz="2000" dirty="0">
                <a:latin typeface="Arial" panose="020B0604020202020204" pitchFamily="34" charset="0"/>
                <a:cs typeface="Arial" panose="020B0604020202020204" pitchFamily="34" charset="0"/>
              </a:rPr>
              <a:t>listos para comer entre </a:t>
            </a:r>
            <a:r>
              <a:rPr lang="es-MX" sz="2000" dirty="0" smtClean="0">
                <a:latin typeface="Arial" panose="020B0604020202020204" pitchFamily="34" charset="0"/>
                <a:cs typeface="Arial" panose="020B0604020202020204" pitchFamily="34" charset="0"/>
              </a:rPr>
              <a:t>horas como los snacks.</a:t>
            </a:r>
            <a:endParaRPr lang="es-MX" sz="2000" dirty="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rPr>
              <a:t>3. </a:t>
            </a:r>
            <a:r>
              <a:rPr lang="es-MX" sz="2000" dirty="0" smtClean="0">
                <a:latin typeface="Arial" panose="020B0604020202020204" pitchFamily="34" charset="0"/>
                <a:cs typeface="Arial" panose="020B0604020202020204" pitchFamily="34" charset="0"/>
              </a:rPr>
              <a:t>Alimentos diarios </a:t>
            </a:r>
            <a:r>
              <a:rPr lang="es-MX" sz="2000" dirty="0">
                <a:latin typeface="Arial" panose="020B0604020202020204" pitchFamily="34" charset="0"/>
                <a:cs typeface="Arial" panose="020B0604020202020204" pitchFamily="34" charset="0"/>
              </a:rPr>
              <a:t>de bienestar de peso</a:t>
            </a:r>
            <a:r>
              <a:rPr lang="es-MX" sz="2000" dirty="0" smtClean="0">
                <a:latin typeface="Arial" panose="020B0604020202020204" pitchFamily="34" charset="0"/>
                <a:cs typeface="Arial" panose="020B0604020202020204" pitchFamily="34" charset="0"/>
              </a:rPr>
              <a:t>.</a:t>
            </a:r>
            <a:endParaRPr lang="es-MX" sz="2000" dirty="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rPr>
              <a:t>4. Alimentos ricos en proteínas. </a:t>
            </a:r>
          </a:p>
          <a:p>
            <a:r>
              <a:rPr lang="es-MX" sz="2000" dirty="0">
                <a:latin typeface="Arial" panose="020B0604020202020204" pitchFamily="34" charset="0"/>
                <a:cs typeface="Arial" panose="020B0604020202020204" pitchFamily="34" charset="0"/>
              </a:rPr>
              <a:t>5. </a:t>
            </a:r>
            <a:r>
              <a:rPr lang="es-MX" sz="2000" dirty="0" smtClean="0">
                <a:latin typeface="Arial" panose="020B0604020202020204" pitchFamily="34" charset="0"/>
                <a:cs typeface="Arial" panose="020B0604020202020204" pitchFamily="34" charset="0"/>
              </a:rPr>
              <a:t>Alimentos reducidos en carbohidratos para satisfacer la idea de los </a:t>
            </a:r>
            <a:r>
              <a:rPr lang="es-MX" sz="2000" dirty="0">
                <a:latin typeface="Arial" panose="020B0604020202020204" pitchFamily="34" charset="0"/>
                <a:cs typeface="Arial" panose="020B0604020202020204" pitchFamily="34" charset="0"/>
              </a:rPr>
              <a:t>"carbohidratos buenos y carbohidratos </a:t>
            </a:r>
            <a:r>
              <a:rPr lang="es-MX" sz="2000" dirty="0" smtClean="0">
                <a:latin typeface="Arial" panose="020B0604020202020204" pitchFamily="34" charset="0"/>
                <a:cs typeface="Arial" panose="020B0604020202020204" pitchFamily="34" charset="0"/>
              </a:rPr>
              <a:t>malos</a:t>
            </a:r>
            <a:endParaRPr lang="es-MX" sz="2000" dirty="0">
              <a:latin typeface="Arial" panose="020B0604020202020204" pitchFamily="34" charset="0"/>
              <a:cs typeface="Arial" panose="020B0604020202020204" pitchFamily="34" charset="0"/>
            </a:endParaRPr>
          </a:p>
          <a:p>
            <a:endParaRPr lang="es-MX" sz="2000"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21</a:t>
            </a:fld>
            <a:endParaRPr lang="es-MX"/>
          </a:p>
        </p:txBody>
      </p:sp>
      <p:pic>
        <p:nvPicPr>
          <p:cNvPr id="6" name="Imagen 5"/>
          <p:cNvPicPr>
            <a:picLocks noChangeAspect="1"/>
          </p:cNvPicPr>
          <p:nvPr/>
        </p:nvPicPr>
        <p:blipFill>
          <a:blip r:embed="rId2"/>
          <a:stretch>
            <a:fillRect/>
          </a:stretch>
        </p:blipFill>
        <p:spPr>
          <a:xfrm>
            <a:off x="899592" y="3660143"/>
            <a:ext cx="2355304" cy="2374147"/>
          </a:xfrm>
          <a:prstGeom prst="rect">
            <a:avLst/>
          </a:prstGeom>
        </p:spPr>
      </p:pic>
      <p:sp>
        <p:nvSpPr>
          <p:cNvPr id="7" name="Rectángulo 6"/>
          <p:cNvSpPr/>
          <p:nvPr/>
        </p:nvSpPr>
        <p:spPr>
          <a:xfrm>
            <a:off x="611560" y="6223534"/>
            <a:ext cx="4572000" cy="230832"/>
          </a:xfrm>
          <a:prstGeom prst="rect">
            <a:avLst/>
          </a:prstGeom>
        </p:spPr>
        <p:txBody>
          <a:bodyPr>
            <a:spAutoFit/>
          </a:bodyPr>
          <a:lstStyle/>
          <a:p>
            <a:r>
              <a:rPr lang="es-MX" sz="900" dirty="0">
                <a:latin typeface="Arial" panose="020B0604020202020204" pitchFamily="34" charset="0"/>
                <a:cs typeface="Arial" panose="020B0604020202020204" pitchFamily="34" charset="0"/>
              </a:rPr>
              <a:t>http://blogdefarmacia.com/wp-content/uploads/2010/12/foto16986_1.jpg</a:t>
            </a:r>
          </a:p>
        </p:txBody>
      </p:sp>
      <p:sp>
        <p:nvSpPr>
          <p:cNvPr id="8" name="Rectángulo 7"/>
          <p:cNvSpPr/>
          <p:nvPr/>
        </p:nvSpPr>
        <p:spPr>
          <a:xfrm>
            <a:off x="4139952" y="5222845"/>
            <a:ext cx="4572000" cy="369332"/>
          </a:xfrm>
          <a:prstGeom prst="rect">
            <a:avLst/>
          </a:prstGeom>
        </p:spPr>
        <p:txBody>
          <a:bodyPr>
            <a:spAutoFit/>
          </a:bodyPr>
          <a:lstStyle/>
          <a:p>
            <a:r>
              <a:rPr lang="es-MX" sz="900" dirty="0">
                <a:latin typeface="Arial" panose="020B0604020202020204" pitchFamily="34" charset="0"/>
                <a:cs typeface="Arial" panose="020B0604020202020204" pitchFamily="34" charset="0"/>
              </a:rPr>
              <a:t>http://alesmag.com/1672-1801-thickbox/barra-de-chocolate-snack-soft-almendras-tayas.jpg</a:t>
            </a:r>
          </a:p>
        </p:txBody>
      </p:sp>
      <p:pic>
        <p:nvPicPr>
          <p:cNvPr id="10" name="Imagen 9"/>
          <p:cNvPicPr>
            <a:picLocks noChangeAspect="1"/>
          </p:cNvPicPr>
          <p:nvPr/>
        </p:nvPicPr>
        <p:blipFill>
          <a:blip r:embed="rId3"/>
          <a:stretch>
            <a:fillRect/>
          </a:stretch>
        </p:blipFill>
        <p:spPr>
          <a:xfrm>
            <a:off x="4316386" y="3660143"/>
            <a:ext cx="3935142" cy="1575470"/>
          </a:xfrm>
          <a:prstGeom prst="rect">
            <a:avLst/>
          </a:prstGeom>
        </p:spPr>
      </p:pic>
    </p:spTree>
    <p:extLst>
      <p:ext uri="{BB962C8B-B14F-4D97-AF65-F5344CB8AC3E}">
        <p14:creationId xmlns:p14="http://schemas.microsoft.com/office/powerpoint/2010/main" val="207646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9902" y="559667"/>
            <a:ext cx="8043936" cy="472698"/>
          </a:xfrm>
        </p:spPr>
        <p:txBody>
          <a:bodyPr>
            <a:normAutofit fontScale="90000"/>
          </a:bodyPr>
          <a:lstStyle/>
          <a:p>
            <a:r>
              <a:rPr lang="es-MX" sz="2800" dirty="0" smtClean="0">
                <a:latin typeface="Arial" panose="020B0604020202020204" pitchFamily="34" charset="0"/>
                <a:cs typeface="Arial" panose="020B0604020202020204" pitchFamily="34" charset="0"/>
              </a:rPr>
              <a:t>Las tendencias mas preferidas por los consumidores</a:t>
            </a:r>
            <a:endParaRPr lang="es-MX" sz="28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748925" y="1196752"/>
            <a:ext cx="7543800" cy="2016224"/>
          </a:xfrm>
        </p:spPr>
        <p:txBody>
          <a:bodyPr>
            <a:normAutofit/>
          </a:bodyPr>
          <a:lstStyle/>
          <a:p>
            <a:r>
              <a:rPr lang="es-MX" sz="2000" dirty="0" smtClean="0">
                <a:latin typeface="Arial" panose="020B0604020202020204" pitchFamily="34" charset="0"/>
                <a:cs typeface="Arial" panose="020B0604020202020204" pitchFamily="34" charset="0"/>
              </a:rPr>
              <a:t> 6</a:t>
            </a: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 Los </a:t>
            </a:r>
            <a:r>
              <a:rPr lang="es-MX" sz="2000" dirty="0" err="1" smtClean="0">
                <a:latin typeface="Arial" panose="020B0604020202020204" pitchFamily="34" charset="0"/>
                <a:cs typeface="Arial" panose="020B0604020202020204" pitchFamily="34" charset="0"/>
              </a:rPr>
              <a:t>probióticos</a:t>
            </a:r>
            <a:r>
              <a:rPr lang="es-MX" sz="2000" dirty="0" smtClean="0">
                <a:latin typeface="Arial" panose="020B0604020202020204" pitchFamily="34" charset="0"/>
                <a:cs typeface="Arial" panose="020B0604020202020204" pitchFamily="34" charset="0"/>
              </a:rPr>
              <a:t> contenidos en  </a:t>
            </a:r>
            <a:r>
              <a:rPr lang="es-MX" sz="2000" dirty="0">
                <a:latin typeface="Arial" panose="020B0604020202020204" pitchFamily="34" charset="0"/>
                <a:cs typeface="Arial" panose="020B0604020202020204" pitchFamily="34" charset="0"/>
              </a:rPr>
              <a:t>productos </a:t>
            </a:r>
            <a:r>
              <a:rPr lang="es-MX" sz="2000" dirty="0" smtClean="0">
                <a:latin typeface="Arial" panose="020B0604020202020204" pitchFamily="34" charset="0"/>
                <a:cs typeface="Arial" panose="020B0604020202020204" pitchFamily="34" charset="0"/>
              </a:rPr>
              <a:t>lácteos. </a:t>
            </a:r>
            <a:endParaRPr lang="es-MX" sz="2000" dirty="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 7.  Alimentos libres de  gluten</a:t>
            </a:r>
          </a:p>
          <a:p>
            <a:r>
              <a:rPr lang="es-MX" sz="2000" dirty="0" smtClean="0">
                <a:latin typeface="Arial" panose="020B0604020202020204" pitchFamily="34" charset="0"/>
                <a:cs typeface="Arial" panose="020B0604020202020204" pitchFamily="34" charset="0"/>
              </a:rPr>
              <a:t> 8</a:t>
            </a: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 Alimentos libres de aditivos.</a:t>
            </a:r>
          </a:p>
          <a:p>
            <a:r>
              <a:rPr lang="es-MX" sz="2000" dirty="0" smtClean="0">
                <a:latin typeface="Arial" panose="020B0604020202020204" pitchFamily="34" charset="0"/>
                <a:cs typeface="Arial" panose="020B0604020202020204" pitchFamily="34" charset="0"/>
              </a:rPr>
              <a:t> 9</a:t>
            </a: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 Alimentos bajos en lípidos.</a:t>
            </a:r>
            <a:endParaRPr lang="es-MX" sz="2000" dirty="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10. Alimentos ricos en fibra</a:t>
            </a:r>
            <a:endParaRPr lang="es-MX" sz="2000"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22</a:t>
            </a:fld>
            <a:endParaRPr lang="es-MX"/>
          </a:p>
        </p:txBody>
      </p:sp>
      <p:pic>
        <p:nvPicPr>
          <p:cNvPr id="5" name="Imagen 4"/>
          <p:cNvPicPr>
            <a:picLocks noChangeAspect="1"/>
          </p:cNvPicPr>
          <p:nvPr/>
        </p:nvPicPr>
        <p:blipFill>
          <a:blip r:embed="rId2"/>
          <a:stretch>
            <a:fillRect/>
          </a:stretch>
        </p:blipFill>
        <p:spPr>
          <a:xfrm>
            <a:off x="809915" y="3212976"/>
            <a:ext cx="3598539" cy="2889619"/>
          </a:xfrm>
          <a:prstGeom prst="rect">
            <a:avLst/>
          </a:prstGeom>
        </p:spPr>
      </p:pic>
      <p:sp>
        <p:nvSpPr>
          <p:cNvPr id="6" name="Rectángulo 5"/>
          <p:cNvSpPr/>
          <p:nvPr/>
        </p:nvSpPr>
        <p:spPr>
          <a:xfrm>
            <a:off x="805272" y="6134086"/>
            <a:ext cx="4572000" cy="507831"/>
          </a:xfrm>
          <a:prstGeom prst="rect">
            <a:avLst/>
          </a:prstGeom>
        </p:spPr>
        <p:txBody>
          <a:bodyPr>
            <a:spAutoFit/>
          </a:bodyPr>
          <a:lstStyle/>
          <a:p>
            <a:r>
              <a:rPr lang="es-MX" sz="900" dirty="0">
                <a:latin typeface="Arial" panose="020B0604020202020204" pitchFamily="34" charset="0"/>
                <a:cs typeface="Arial" panose="020B0604020202020204" pitchFamily="34" charset="0"/>
              </a:rPr>
              <a:t>http://2.bp.blogspot.com/-tr7OtzDov7Q/UF37vlPrCVI/AAAAAAAAAZg/86vpRgxm5ik/s1600/probioticos+c%C3%B3pia.jpg</a:t>
            </a:r>
          </a:p>
        </p:txBody>
      </p:sp>
      <p:pic>
        <p:nvPicPr>
          <p:cNvPr id="7" name="Imagen 6"/>
          <p:cNvPicPr>
            <a:picLocks noChangeAspect="1"/>
          </p:cNvPicPr>
          <p:nvPr/>
        </p:nvPicPr>
        <p:blipFill>
          <a:blip r:embed="rId3"/>
          <a:stretch>
            <a:fillRect/>
          </a:stretch>
        </p:blipFill>
        <p:spPr>
          <a:xfrm>
            <a:off x="4541870" y="3221341"/>
            <a:ext cx="3570308" cy="2344773"/>
          </a:xfrm>
          <a:prstGeom prst="rect">
            <a:avLst/>
          </a:prstGeom>
        </p:spPr>
      </p:pic>
      <p:sp>
        <p:nvSpPr>
          <p:cNvPr id="9" name="Rectángulo 8"/>
          <p:cNvSpPr/>
          <p:nvPr/>
        </p:nvSpPr>
        <p:spPr>
          <a:xfrm>
            <a:off x="4520825" y="5574479"/>
            <a:ext cx="4572000" cy="230832"/>
          </a:xfrm>
          <a:prstGeom prst="rect">
            <a:avLst/>
          </a:prstGeom>
        </p:spPr>
        <p:txBody>
          <a:bodyPr>
            <a:spAutoFit/>
          </a:bodyPr>
          <a:lstStyle/>
          <a:p>
            <a:r>
              <a:rPr lang="es-MX" sz="900" dirty="0">
                <a:latin typeface="Arial" panose="020B0604020202020204" pitchFamily="34" charset="0"/>
                <a:cs typeface="Arial" panose="020B0604020202020204" pitchFamily="34" charset="0"/>
              </a:rPr>
              <a:t>http://static3.nutridieta.com/wp-content/uploads/2013/10/nutri20.jpg</a:t>
            </a:r>
          </a:p>
        </p:txBody>
      </p:sp>
    </p:spTree>
    <p:extLst>
      <p:ext uri="{BB962C8B-B14F-4D97-AF65-F5344CB8AC3E}">
        <p14:creationId xmlns:p14="http://schemas.microsoft.com/office/powerpoint/2010/main" val="29230400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3128" y="1196752"/>
            <a:ext cx="7848872" cy="1728192"/>
          </a:xfrm>
        </p:spPr>
        <p:txBody>
          <a:bodyPr>
            <a:normAutofit fontScale="90000"/>
          </a:bodyPr>
          <a:lstStyle/>
          <a:p>
            <a:pPr algn="just"/>
            <a:r>
              <a:rPr lang="es-MX" sz="2200" dirty="0">
                <a:latin typeface="Arial" panose="020B0604020202020204" pitchFamily="34" charset="0"/>
                <a:cs typeface="Arial" panose="020B0604020202020204" pitchFamily="34" charset="0"/>
              </a:rPr>
              <a:t>La formulación del producto es una etapa muy importante </a:t>
            </a:r>
            <a:r>
              <a:rPr lang="es-MX" sz="2200" dirty="0" smtClean="0">
                <a:latin typeface="Arial" panose="020B0604020202020204" pitchFamily="34" charset="0"/>
                <a:cs typeface="Arial" panose="020B0604020202020204" pitchFamily="34" charset="0"/>
              </a:rPr>
              <a:t>ya </a:t>
            </a:r>
            <a:r>
              <a:rPr lang="es-MX" sz="2200" dirty="0">
                <a:latin typeface="Arial" panose="020B0604020202020204" pitchFamily="34" charset="0"/>
                <a:cs typeface="Arial" panose="020B0604020202020204" pitchFamily="34" charset="0"/>
              </a:rPr>
              <a:t>que permite </a:t>
            </a:r>
            <a:r>
              <a:rPr lang="es-MX" sz="2200" dirty="0" smtClean="0">
                <a:latin typeface="Arial" panose="020B0604020202020204" pitchFamily="34" charset="0"/>
                <a:cs typeface="Arial" panose="020B0604020202020204" pitchFamily="34" charset="0"/>
              </a:rPr>
              <a:t>identificar todos sus componentes por separado con </a:t>
            </a:r>
            <a:r>
              <a:rPr lang="es-MX" sz="2200" dirty="0">
                <a:latin typeface="Arial" panose="020B0604020202020204" pitchFamily="34" charset="0"/>
                <a:cs typeface="Arial" panose="020B0604020202020204" pitchFamily="34" charset="0"/>
              </a:rPr>
              <a:t>el fin de </a:t>
            </a:r>
            <a:r>
              <a:rPr lang="es-MX" sz="2200" dirty="0" smtClean="0">
                <a:latin typeface="Arial" panose="020B0604020202020204" pitchFamily="34" charset="0"/>
                <a:cs typeface="Arial" panose="020B0604020202020204" pitchFamily="34" charset="0"/>
              </a:rPr>
              <a:t>evaluar sus posibles interacciones, así como identificar </a:t>
            </a:r>
            <a:r>
              <a:rPr lang="es-MX" sz="2200" dirty="0">
                <a:latin typeface="Arial" panose="020B0604020202020204" pitchFamily="34" charset="0"/>
                <a:cs typeface="Arial" panose="020B0604020202020204" pitchFamily="34" charset="0"/>
              </a:rPr>
              <a:t>todas </a:t>
            </a:r>
            <a:r>
              <a:rPr lang="es-MX" sz="2200" dirty="0" smtClean="0">
                <a:latin typeface="Arial" panose="020B0604020202020204" pitchFamily="34" charset="0"/>
                <a:cs typeface="Arial" panose="020B0604020202020204" pitchFamily="34" charset="0"/>
              </a:rPr>
              <a:t>aquellos </a:t>
            </a:r>
            <a:r>
              <a:rPr lang="es-MX" sz="2200" dirty="0">
                <a:latin typeface="Arial" panose="020B0604020202020204" pitchFamily="34" charset="0"/>
                <a:cs typeface="Arial" panose="020B0604020202020204" pitchFamily="34" charset="0"/>
              </a:rPr>
              <a:t>que contengan ingredientes alergénicos</a:t>
            </a:r>
            <a:r>
              <a:rPr lang="es-MX" sz="2200" dirty="0" smtClean="0">
                <a:latin typeface="Arial" panose="020B0604020202020204" pitchFamily="34" charset="0"/>
                <a:cs typeface="Arial" panose="020B0604020202020204" pitchFamily="34" charset="0"/>
              </a:rPr>
              <a:t>, que puedan ser sustituibles y </a:t>
            </a:r>
            <a:r>
              <a:rPr lang="es-MX" sz="2200" dirty="0">
                <a:latin typeface="Arial" panose="020B0604020202020204" pitchFamily="34" charset="0"/>
                <a:cs typeface="Arial" panose="020B0604020202020204" pitchFamily="34" charset="0"/>
              </a:rPr>
              <a:t>elaborar nuevas formulaciones</a:t>
            </a:r>
            <a:r>
              <a:rPr lang="es-MX" sz="2200" dirty="0" smtClean="0">
                <a:latin typeface="Arial" panose="020B0604020202020204" pitchFamily="34" charset="0"/>
                <a:cs typeface="Arial" panose="020B0604020202020204" pitchFamily="34" charset="0"/>
              </a:rPr>
              <a:t>.</a:t>
            </a:r>
            <a:r>
              <a:rPr lang="es-MX" sz="2000" dirty="0">
                <a:latin typeface="Arial" panose="020B0604020202020204" pitchFamily="34" charset="0"/>
                <a:cs typeface="Arial" panose="020B0604020202020204" pitchFamily="34" charset="0"/>
              </a:rPr>
              <a:t/>
            </a:r>
            <a:br>
              <a:rPr lang="es-MX" sz="2000" dirty="0">
                <a:latin typeface="Arial" panose="020B0604020202020204" pitchFamily="34" charset="0"/>
                <a:cs typeface="Arial" panose="020B0604020202020204" pitchFamily="34" charset="0"/>
              </a:rPr>
            </a:br>
            <a:endParaRPr lang="es-MX" sz="20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267744" y="332656"/>
            <a:ext cx="4392488" cy="720080"/>
          </a:xfrm>
        </p:spPr>
        <p:txBody>
          <a:bodyPr>
            <a:normAutofit fontScale="77500" lnSpcReduction="20000"/>
          </a:bodyPr>
          <a:lstStyle/>
          <a:p>
            <a:endParaRPr lang="es-MX" dirty="0" smtClean="0"/>
          </a:p>
          <a:p>
            <a:pPr marL="0" indent="0">
              <a:buNone/>
            </a:pPr>
            <a:r>
              <a:rPr lang="es-MX" sz="3300" dirty="0" smtClean="0">
                <a:latin typeface="Arial" panose="020B0604020202020204" pitchFamily="34" charset="0"/>
                <a:cs typeface="Arial" panose="020B0604020202020204" pitchFamily="34" charset="0"/>
              </a:rPr>
              <a:t>Formulación </a:t>
            </a:r>
            <a:r>
              <a:rPr lang="es-MX" sz="3300" dirty="0">
                <a:latin typeface="Arial" panose="020B0604020202020204" pitchFamily="34" charset="0"/>
                <a:cs typeface="Arial" panose="020B0604020202020204" pitchFamily="34" charset="0"/>
              </a:rPr>
              <a:t>de alimentos</a:t>
            </a:r>
          </a:p>
          <a:p>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23</a:t>
            </a:fld>
            <a:endParaRPr lang="es-MX"/>
          </a:p>
        </p:txBody>
      </p:sp>
      <p:pic>
        <p:nvPicPr>
          <p:cNvPr id="5" name="Imagen 4"/>
          <p:cNvPicPr>
            <a:picLocks noChangeAspect="1"/>
          </p:cNvPicPr>
          <p:nvPr/>
        </p:nvPicPr>
        <p:blipFill>
          <a:blip r:embed="rId2"/>
          <a:stretch>
            <a:fillRect/>
          </a:stretch>
        </p:blipFill>
        <p:spPr>
          <a:xfrm>
            <a:off x="1907704" y="2873082"/>
            <a:ext cx="4946398" cy="2913670"/>
          </a:xfrm>
          <a:prstGeom prst="rect">
            <a:avLst/>
          </a:prstGeom>
        </p:spPr>
      </p:pic>
      <p:sp>
        <p:nvSpPr>
          <p:cNvPr id="6" name="Rectángulo 5"/>
          <p:cNvSpPr/>
          <p:nvPr/>
        </p:nvSpPr>
        <p:spPr>
          <a:xfrm>
            <a:off x="1886467" y="5835219"/>
            <a:ext cx="4572000" cy="230832"/>
          </a:xfrm>
          <a:prstGeom prst="rect">
            <a:avLst/>
          </a:prstGeom>
        </p:spPr>
        <p:txBody>
          <a:bodyPr>
            <a:spAutoFit/>
          </a:bodyPr>
          <a:lstStyle/>
          <a:p>
            <a:r>
              <a:rPr lang="es-MX" sz="900" dirty="0">
                <a:latin typeface="Arial" panose="020B0604020202020204" pitchFamily="34" charset="0"/>
                <a:cs typeface="Arial" panose="020B0604020202020204" pitchFamily="34" charset="0"/>
              </a:rPr>
              <a:t>http://cienciados.com/wp-content/2014/04/Experimentos-cientificos-ninos.jpg</a:t>
            </a:r>
          </a:p>
        </p:txBody>
      </p:sp>
    </p:spTree>
    <p:extLst>
      <p:ext uri="{BB962C8B-B14F-4D97-AF65-F5344CB8AC3E}">
        <p14:creationId xmlns:p14="http://schemas.microsoft.com/office/powerpoint/2010/main" val="21126656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476672"/>
            <a:ext cx="6614120" cy="360040"/>
          </a:xfrm>
        </p:spPr>
        <p:txBody>
          <a:bodyPr>
            <a:normAutofit fontScale="92500" lnSpcReduction="20000"/>
          </a:bodyPr>
          <a:lstStyle/>
          <a:p>
            <a:pPr marL="0" indent="0" algn="ctr">
              <a:buNone/>
            </a:pPr>
            <a:r>
              <a:rPr lang="es-ES" dirty="0" smtClean="0"/>
              <a:t>Etapas del desarrollo de alimentos</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24</a:t>
            </a:fld>
            <a:endParaRPr lang="es-MX"/>
          </a:p>
        </p:txBody>
      </p:sp>
      <p:pic>
        <p:nvPicPr>
          <p:cNvPr id="7" name="Imagen 6"/>
          <p:cNvPicPr>
            <a:picLocks noChangeAspect="1"/>
          </p:cNvPicPr>
          <p:nvPr/>
        </p:nvPicPr>
        <p:blipFill>
          <a:blip r:embed="rId2"/>
          <a:stretch>
            <a:fillRect/>
          </a:stretch>
        </p:blipFill>
        <p:spPr>
          <a:xfrm>
            <a:off x="1907704" y="1001106"/>
            <a:ext cx="5256584" cy="4820012"/>
          </a:xfrm>
          <a:prstGeom prst="rect">
            <a:avLst/>
          </a:prstGeom>
        </p:spPr>
      </p:pic>
      <p:sp>
        <p:nvSpPr>
          <p:cNvPr id="8" name="Rectángulo 7"/>
          <p:cNvSpPr/>
          <p:nvPr/>
        </p:nvSpPr>
        <p:spPr>
          <a:xfrm>
            <a:off x="1399828" y="5821118"/>
            <a:ext cx="6601172" cy="369332"/>
          </a:xfrm>
          <a:prstGeom prst="rect">
            <a:avLst/>
          </a:prstGeom>
        </p:spPr>
        <p:txBody>
          <a:bodyPr wrap="square">
            <a:spAutoFit/>
          </a:bodyPr>
          <a:lstStyle/>
          <a:p>
            <a:r>
              <a:rPr lang="es-MX" sz="900" dirty="0">
                <a:latin typeface="Arial" panose="020B0604020202020204" pitchFamily="34" charset="0"/>
                <a:cs typeface="Arial" panose="020B0604020202020204" pitchFamily="34" charset="0"/>
              </a:rPr>
              <a:t>http://ingenieriasoftware1.wikispaces.com/file/view/Fases-de-desarrollo-de-un-proyecto.png/186906761/Fases-de-desarrollo-de-un-proyecto.png</a:t>
            </a:r>
          </a:p>
        </p:txBody>
      </p:sp>
    </p:spTree>
    <p:extLst>
      <p:ext uri="{BB962C8B-B14F-4D97-AF65-F5344CB8AC3E}">
        <p14:creationId xmlns:p14="http://schemas.microsoft.com/office/powerpoint/2010/main" val="2402194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0998" y="1268760"/>
            <a:ext cx="8267588" cy="3168352"/>
          </a:xfrm>
        </p:spPr>
        <p:txBody>
          <a:bodyPr>
            <a:normAutofit fontScale="90000"/>
          </a:bodyPr>
          <a:lstStyle/>
          <a:p>
            <a:pPr algn="just"/>
            <a:r>
              <a:rPr lang="es-ES" sz="2400" dirty="0" smtClean="0">
                <a:latin typeface="Arial" panose="020B0604020202020204" pitchFamily="34" charset="0"/>
                <a:cs typeface="Arial" panose="020B0604020202020204" pitchFamily="34" charset="0"/>
              </a:rPr>
              <a:t>Los tecnólogos en alimentos a través  de la integración de los conocimientos de la química de los alimentos pueden desarrollar formulaciones atendiendo situaciones específicas de nutrición, alimentos funcionales y control de alérgenos entre otros.</a:t>
            </a:r>
            <a:br>
              <a:rPr lang="es-ES" sz="2400" dirty="0" smtClean="0">
                <a:latin typeface="Arial" panose="020B0604020202020204" pitchFamily="34" charset="0"/>
                <a:cs typeface="Arial" panose="020B0604020202020204" pitchFamily="34" charset="0"/>
              </a:rPr>
            </a:br>
            <a:r>
              <a:rPr lang="es-ES" sz="2400" dirty="0" smtClean="0">
                <a:latin typeface="Arial" panose="020B0604020202020204" pitchFamily="34" charset="0"/>
                <a:cs typeface="Arial" panose="020B0604020202020204" pitchFamily="34" charset="0"/>
              </a:rPr>
              <a:t/>
            </a:r>
            <a:br>
              <a:rPr lang="es-ES" sz="2400" dirty="0" smtClean="0">
                <a:latin typeface="Arial" panose="020B0604020202020204" pitchFamily="34" charset="0"/>
                <a:cs typeface="Arial" panose="020B0604020202020204" pitchFamily="34" charset="0"/>
              </a:rPr>
            </a:br>
            <a:r>
              <a:rPr lang="es-ES" sz="2400" dirty="0" smtClean="0">
                <a:latin typeface="Arial" panose="020B0604020202020204" pitchFamily="34" charset="0"/>
                <a:cs typeface="Arial" panose="020B0604020202020204" pitchFamily="34" charset="0"/>
              </a:rPr>
              <a:t>Siguiendo los pasos metodológicos en el desarrollo de formulaciones contemplando sus procesos u operaciones unitarias</a:t>
            </a:r>
            <a:endParaRPr lang="es-MX" sz="2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627784" y="404664"/>
            <a:ext cx="3954016" cy="582960"/>
          </a:xfrm>
        </p:spPr>
        <p:txBody>
          <a:bodyPr/>
          <a:lstStyle/>
          <a:p>
            <a:pPr marL="0" indent="0">
              <a:buNone/>
            </a:pPr>
            <a:r>
              <a:rPr lang="es-ES" dirty="0" smtClean="0"/>
              <a:t>Cliente----------Problema</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25</a:t>
            </a:fld>
            <a:endParaRPr lang="es-MX"/>
          </a:p>
        </p:txBody>
      </p:sp>
    </p:spTree>
    <p:extLst>
      <p:ext uri="{BB962C8B-B14F-4D97-AF65-F5344CB8AC3E}">
        <p14:creationId xmlns:p14="http://schemas.microsoft.com/office/powerpoint/2010/main" val="30745718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527" y="1196752"/>
            <a:ext cx="8058473" cy="2378031"/>
          </a:xfrm>
        </p:spPr>
        <p:txBody>
          <a:bodyPr>
            <a:normAutofit/>
          </a:bodyPr>
          <a:lstStyle/>
          <a:p>
            <a:pPr algn="just"/>
            <a:r>
              <a:rPr lang="es-MX" sz="2400" dirty="0">
                <a:latin typeface="Arial" panose="020B0604020202020204" pitchFamily="34" charset="0"/>
                <a:cs typeface="Arial" panose="020B0604020202020204" pitchFamily="34" charset="0"/>
              </a:rPr>
              <a:t>Cada año millones de </a:t>
            </a:r>
            <a:r>
              <a:rPr lang="es-MX" sz="2400" dirty="0" smtClean="0">
                <a:latin typeface="Arial" panose="020B0604020202020204" pitchFamily="34" charset="0"/>
                <a:cs typeface="Arial" panose="020B0604020202020204" pitchFamily="34" charset="0"/>
              </a:rPr>
              <a:t>personas tienen </a:t>
            </a:r>
            <a:r>
              <a:rPr lang="es-MX" sz="2400" dirty="0">
                <a:latin typeface="Arial" panose="020B0604020202020204" pitchFamily="34" charset="0"/>
                <a:cs typeface="Arial" panose="020B0604020202020204" pitchFamily="34" charset="0"/>
              </a:rPr>
              <a:t>reacciones alérgicas a los alimentos. Aunque la mayoría de las alergias provocan síntomas relativamente leves y de poca gravedad, algunas alergias a los alimentos pueden generar reacciones graves e incluso de riesgo vital.</a:t>
            </a:r>
            <a:br>
              <a:rPr lang="es-MX" sz="2400" dirty="0">
                <a:latin typeface="Arial" panose="020B0604020202020204" pitchFamily="34" charset="0"/>
                <a:cs typeface="Arial" panose="020B0604020202020204" pitchFamily="34" charset="0"/>
              </a:rPr>
            </a:br>
            <a:endParaRPr lang="es-MX" sz="2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267744" y="404664"/>
            <a:ext cx="4602088" cy="654968"/>
          </a:xfrm>
        </p:spPr>
        <p:txBody>
          <a:bodyPr/>
          <a:lstStyle/>
          <a:p>
            <a:pPr marL="0" indent="0">
              <a:buNone/>
            </a:pPr>
            <a:r>
              <a:rPr lang="es-ES" dirty="0" smtClean="0"/>
              <a:t>Caso: Alimentos alergénicos</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26</a:t>
            </a:fld>
            <a:endParaRPr lang="es-MX"/>
          </a:p>
        </p:txBody>
      </p:sp>
      <p:pic>
        <p:nvPicPr>
          <p:cNvPr id="5" name="Imagen 4"/>
          <p:cNvPicPr>
            <a:picLocks noChangeAspect="1"/>
          </p:cNvPicPr>
          <p:nvPr/>
        </p:nvPicPr>
        <p:blipFill>
          <a:blip r:embed="rId2"/>
          <a:stretch>
            <a:fillRect/>
          </a:stretch>
        </p:blipFill>
        <p:spPr>
          <a:xfrm>
            <a:off x="1968618" y="3273009"/>
            <a:ext cx="5200339" cy="2597121"/>
          </a:xfrm>
          <a:prstGeom prst="rect">
            <a:avLst/>
          </a:prstGeom>
        </p:spPr>
      </p:pic>
      <p:sp>
        <p:nvSpPr>
          <p:cNvPr id="6" name="Rectángulo 5"/>
          <p:cNvSpPr/>
          <p:nvPr/>
        </p:nvSpPr>
        <p:spPr>
          <a:xfrm>
            <a:off x="2051719" y="5937277"/>
            <a:ext cx="5034136" cy="230832"/>
          </a:xfrm>
          <a:prstGeom prst="rect">
            <a:avLst/>
          </a:prstGeom>
        </p:spPr>
        <p:txBody>
          <a:bodyPr wrap="square">
            <a:spAutoFit/>
          </a:bodyPr>
          <a:lstStyle/>
          <a:p>
            <a:r>
              <a:rPr lang="es-MX" sz="900" dirty="0">
                <a:latin typeface="Arial" panose="020B0604020202020204" pitchFamily="34" charset="0"/>
                <a:cs typeface="Arial" panose="020B0604020202020204" pitchFamily="34" charset="0"/>
              </a:rPr>
              <a:t>http://www.eltiempo.com/contenido/estilo-de-vida/salud/IMAGEN/IMAGEN-14495900-1.png</a:t>
            </a:r>
          </a:p>
        </p:txBody>
      </p:sp>
    </p:spTree>
    <p:extLst>
      <p:ext uri="{BB962C8B-B14F-4D97-AF65-F5344CB8AC3E}">
        <p14:creationId xmlns:p14="http://schemas.microsoft.com/office/powerpoint/2010/main" val="23795997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5463" y="1122977"/>
            <a:ext cx="7556537" cy="1873975"/>
          </a:xfrm>
        </p:spPr>
        <p:txBody>
          <a:bodyPr>
            <a:normAutofit fontScale="90000"/>
          </a:bodyPr>
          <a:lstStyle/>
          <a:p>
            <a:pPr algn="just"/>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No existe cura para las alergias a los alimentos</a:t>
            </a:r>
            <a:r>
              <a:rPr lang="es-MX" sz="2400" dirty="0" smtClean="0">
                <a:latin typeface="Arial" panose="020B0604020202020204" pitchFamily="34" charset="0"/>
                <a:cs typeface="Arial" panose="020B0604020202020204" pitchFamily="34" charset="0"/>
              </a:rPr>
              <a:t>. Hay que evitar </a:t>
            </a:r>
            <a:r>
              <a:rPr lang="es-MX" sz="2400" dirty="0">
                <a:latin typeface="Arial" panose="020B0604020202020204" pitchFamily="34" charset="0"/>
                <a:cs typeface="Arial" panose="020B0604020202020204" pitchFamily="34" charset="0"/>
              </a:rPr>
              <a:t>rigurosamente los alérgenos alimentarios, además del reconocimiento temprano y el control de las reacciones alérgicas a estos constituyen medidas importantes para prevenir consecuencias graves a la </a:t>
            </a:r>
            <a:r>
              <a:rPr lang="es-MX" sz="2400" dirty="0" smtClean="0">
                <a:latin typeface="Arial" panose="020B0604020202020204" pitchFamily="34" charset="0"/>
                <a:cs typeface="Arial" panose="020B0604020202020204" pitchFamily="34" charset="0"/>
              </a:rPr>
              <a:t>salud.</a:t>
            </a:r>
            <a:endParaRPr lang="es-MX" sz="2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267744" y="404664"/>
            <a:ext cx="4602088" cy="654968"/>
          </a:xfrm>
        </p:spPr>
        <p:txBody>
          <a:bodyPr/>
          <a:lstStyle/>
          <a:p>
            <a:pPr marL="0" indent="0">
              <a:buNone/>
            </a:pPr>
            <a:r>
              <a:rPr lang="es-ES" dirty="0" smtClean="0"/>
              <a:t>Caso: Alimentos alergénicos</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27</a:t>
            </a:fld>
            <a:endParaRPr lang="es-MX"/>
          </a:p>
        </p:txBody>
      </p:sp>
      <p:pic>
        <p:nvPicPr>
          <p:cNvPr id="5" name="Imagen 4"/>
          <p:cNvPicPr>
            <a:picLocks noChangeAspect="1"/>
          </p:cNvPicPr>
          <p:nvPr/>
        </p:nvPicPr>
        <p:blipFill>
          <a:blip r:embed="rId2"/>
          <a:stretch>
            <a:fillRect/>
          </a:stretch>
        </p:blipFill>
        <p:spPr>
          <a:xfrm>
            <a:off x="3275856" y="3168678"/>
            <a:ext cx="1816765" cy="2347163"/>
          </a:xfrm>
          <a:prstGeom prst="rect">
            <a:avLst/>
          </a:prstGeom>
        </p:spPr>
      </p:pic>
      <p:sp>
        <p:nvSpPr>
          <p:cNvPr id="6" name="Rectángulo 5"/>
          <p:cNvSpPr/>
          <p:nvPr/>
        </p:nvSpPr>
        <p:spPr>
          <a:xfrm>
            <a:off x="2024942" y="5616214"/>
            <a:ext cx="4818112" cy="507831"/>
          </a:xfrm>
          <a:prstGeom prst="rect">
            <a:avLst/>
          </a:prstGeom>
        </p:spPr>
        <p:txBody>
          <a:bodyPr wrap="square">
            <a:spAutoFit/>
          </a:bodyPr>
          <a:lstStyle/>
          <a:p>
            <a:r>
              <a:rPr lang="es-MX" sz="900" dirty="0">
                <a:latin typeface="Arial" panose="020B0604020202020204" pitchFamily="34" charset="0"/>
                <a:cs typeface="Arial" panose="020B0604020202020204" pitchFamily="34" charset="0"/>
              </a:rPr>
              <a:t>https://tse3.mm.bing.net/th?id=OIP.M30f0a15e5064080b1af02faec37d653bo0&amp;pid=15.1</a:t>
            </a:r>
          </a:p>
          <a:p>
            <a:endParaRPr lang="es-MX" dirty="0"/>
          </a:p>
        </p:txBody>
      </p:sp>
    </p:spTree>
    <p:extLst>
      <p:ext uri="{BB962C8B-B14F-4D97-AF65-F5344CB8AC3E}">
        <p14:creationId xmlns:p14="http://schemas.microsoft.com/office/powerpoint/2010/main" val="35743259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30772" y="1052736"/>
            <a:ext cx="7632848" cy="2160240"/>
          </a:xfrm>
        </p:spPr>
        <p:txBody>
          <a:bodyPr>
            <a:normAutofit fontScale="90000"/>
          </a:bodyPr>
          <a:lstStyle/>
          <a:p>
            <a:pPr algn="just"/>
            <a:r>
              <a:rPr lang="es-MX" sz="2700" dirty="0">
                <a:latin typeface="Arial" panose="020B0604020202020204" pitchFamily="34" charset="0"/>
                <a:cs typeface="Arial" panose="020B0604020202020204" pitchFamily="34" charset="0"/>
              </a:rPr>
              <a:t>La formulación del producto es una etapa muy importante en la gestión de alérgenos ya que permite revisar las formulaciones con el fin de identificar todas aquellas que contengan ingredientes alergénicos, así como elaborar nuevas formulaciones.</a:t>
            </a:r>
            <a:r>
              <a:rPr lang="es-MX" sz="2000" dirty="0">
                <a:latin typeface="Arial" panose="020B0604020202020204" pitchFamily="34" charset="0"/>
                <a:cs typeface="Arial" panose="020B0604020202020204" pitchFamily="34" charset="0"/>
              </a:rPr>
              <a:t/>
            </a:r>
            <a:br>
              <a:rPr lang="es-MX" sz="2000" dirty="0">
                <a:latin typeface="Arial" panose="020B0604020202020204" pitchFamily="34" charset="0"/>
                <a:cs typeface="Arial" panose="020B0604020202020204" pitchFamily="34" charset="0"/>
              </a:rPr>
            </a:br>
            <a:endParaRPr lang="es-MX" sz="20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256109" y="548680"/>
            <a:ext cx="4464496" cy="432048"/>
          </a:xfrm>
        </p:spPr>
        <p:txBody>
          <a:bodyPr>
            <a:normAutofit lnSpcReduction="10000"/>
          </a:bodyPr>
          <a:lstStyle/>
          <a:p>
            <a:pPr marL="0" indent="0">
              <a:buNone/>
            </a:pPr>
            <a:r>
              <a:rPr lang="es-MX" dirty="0" smtClean="0"/>
              <a:t>Alimentos libres de alergénicos</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28</a:t>
            </a:fld>
            <a:endParaRPr lang="es-MX"/>
          </a:p>
        </p:txBody>
      </p:sp>
      <p:pic>
        <p:nvPicPr>
          <p:cNvPr id="5" name="Imagen 4"/>
          <p:cNvPicPr>
            <a:picLocks noChangeAspect="1"/>
          </p:cNvPicPr>
          <p:nvPr/>
        </p:nvPicPr>
        <p:blipFill>
          <a:blip r:embed="rId2"/>
          <a:stretch>
            <a:fillRect/>
          </a:stretch>
        </p:blipFill>
        <p:spPr>
          <a:xfrm>
            <a:off x="2316482" y="3089118"/>
            <a:ext cx="4343750" cy="2721718"/>
          </a:xfrm>
          <a:prstGeom prst="rect">
            <a:avLst/>
          </a:prstGeom>
        </p:spPr>
      </p:pic>
      <p:sp>
        <p:nvSpPr>
          <p:cNvPr id="6" name="Rectángulo 5"/>
          <p:cNvSpPr/>
          <p:nvPr/>
        </p:nvSpPr>
        <p:spPr>
          <a:xfrm>
            <a:off x="2261196" y="5810836"/>
            <a:ext cx="4759076" cy="230832"/>
          </a:xfrm>
          <a:prstGeom prst="rect">
            <a:avLst/>
          </a:prstGeom>
        </p:spPr>
        <p:txBody>
          <a:bodyPr wrap="square">
            <a:spAutoFit/>
          </a:bodyPr>
          <a:lstStyle/>
          <a:p>
            <a:r>
              <a:rPr lang="es-MX" sz="900" dirty="0">
                <a:latin typeface="Arial" panose="020B0604020202020204" pitchFamily="34" charset="0"/>
                <a:cs typeface="Arial" panose="020B0604020202020204" pitchFamily="34" charset="0"/>
              </a:rPr>
              <a:t>http://tse4.mm.bing.net/th?id=OIP.M7586bb481e2314d783f430c071b0ff50o0&amp;pid=15.1</a:t>
            </a:r>
          </a:p>
        </p:txBody>
      </p:sp>
    </p:spTree>
    <p:extLst>
      <p:ext uri="{BB962C8B-B14F-4D97-AF65-F5344CB8AC3E}">
        <p14:creationId xmlns:p14="http://schemas.microsoft.com/office/powerpoint/2010/main" val="40235074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107504" y="1127498"/>
            <a:ext cx="8555124" cy="1869454"/>
          </a:xfrm>
        </p:spPr>
        <p:txBody>
          <a:bodyPr/>
          <a:lstStyle/>
          <a:p>
            <a:pPr algn="just"/>
            <a:r>
              <a:rPr lang="es-MX" sz="2000" dirty="0">
                <a:latin typeface="Arial" pitchFamily="34" charset="0"/>
                <a:cs typeface="Arial" pitchFamily="34" charset="0"/>
              </a:rPr>
              <a:t>Para identificar estos ingredientes alergénicos basta con listarlos a partir de las declaraciones de alérgenos que han facilitado los proveedores. </a:t>
            </a:r>
          </a:p>
          <a:p>
            <a:pPr algn="just"/>
            <a:r>
              <a:rPr lang="es-MX" sz="2000" dirty="0">
                <a:latin typeface="Arial" pitchFamily="34" charset="0"/>
                <a:cs typeface="Arial" pitchFamily="34" charset="0"/>
              </a:rPr>
              <a:t>Posteriormente, se revisará la ficha técnica de producto y se marcarán claramente los ingredientes alergénicos.</a:t>
            </a:r>
          </a:p>
          <a:p>
            <a:pPr eaLnBrk="1" hangingPunct="1"/>
            <a:endParaRPr lang="es-MX" dirty="0" smtClean="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002461F4-BFE2-4260-9D82-1F8E3568D8C5}" type="slidenum">
              <a:rPr lang="es-MX" smtClean="0">
                <a:latin typeface="Arial" pitchFamily="34" charset="0"/>
                <a:cs typeface="Arial" pitchFamily="34" charset="0"/>
              </a:rPr>
              <a:pPr/>
              <a:t>29</a:t>
            </a:fld>
            <a:endParaRPr lang="es-MX">
              <a:latin typeface="Arial" pitchFamily="34" charset="0"/>
              <a:cs typeface="Arial" pitchFamily="34" charset="0"/>
            </a:endParaRPr>
          </a:p>
        </p:txBody>
      </p:sp>
      <p:sp>
        <p:nvSpPr>
          <p:cNvPr id="5" name="1 Título"/>
          <p:cNvSpPr>
            <a:spLocks noGrp="1"/>
          </p:cNvSpPr>
          <p:nvPr>
            <p:ph type="title"/>
          </p:nvPr>
        </p:nvSpPr>
        <p:spPr>
          <a:xfrm>
            <a:off x="2045646" y="392610"/>
            <a:ext cx="6144344" cy="504056"/>
          </a:xfrm>
        </p:spPr>
        <p:txBody>
          <a:bodyPr>
            <a:noAutofit/>
          </a:bodyPr>
          <a:lstStyle/>
          <a:p>
            <a:r>
              <a:rPr lang="es-MX" sz="2800" dirty="0" smtClean="0">
                <a:solidFill>
                  <a:schemeClr val="accent2">
                    <a:lumMod val="75000"/>
                  </a:schemeClr>
                </a:solidFill>
                <a:latin typeface="Arial" pitchFamily="34" charset="0"/>
                <a:cs typeface="Arial" pitchFamily="34" charset="0"/>
              </a:rPr>
              <a:t>Características específicas</a:t>
            </a:r>
            <a:endParaRPr lang="es-MX" sz="2800" dirty="0">
              <a:solidFill>
                <a:schemeClr val="accent2">
                  <a:lumMod val="75000"/>
                </a:schemeClr>
              </a:solidFill>
              <a:latin typeface="Arial" pitchFamily="34" charset="0"/>
              <a:cs typeface="Arial" pitchFamily="34" charset="0"/>
            </a:endParaRPr>
          </a:p>
        </p:txBody>
      </p:sp>
      <p:pic>
        <p:nvPicPr>
          <p:cNvPr id="6" name="Imagen 5"/>
          <p:cNvPicPr>
            <a:picLocks noChangeAspect="1"/>
          </p:cNvPicPr>
          <p:nvPr/>
        </p:nvPicPr>
        <p:blipFill>
          <a:blip r:embed="rId2"/>
          <a:stretch>
            <a:fillRect/>
          </a:stretch>
        </p:blipFill>
        <p:spPr>
          <a:xfrm>
            <a:off x="2099066" y="2692840"/>
            <a:ext cx="4753018" cy="3298840"/>
          </a:xfrm>
          <a:prstGeom prst="rect">
            <a:avLst/>
          </a:prstGeom>
        </p:spPr>
      </p:pic>
      <p:sp>
        <p:nvSpPr>
          <p:cNvPr id="7" name="Rectángulo 6"/>
          <p:cNvSpPr/>
          <p:nvPr/>
        </p:nvSpPr>
        <p:spPr>
          <a:xfrm>
            <a:off x="2046164" y="5991680"/>
            <a:ext cx="4993214" cy="230832"/>
          </a:xfrm>
          <a:prstGeom prst="rect">
            <a:avLst/>
          </a:prstGeom>
        </p:spPr>
        <p:txBody>
          <a:bodyPr wrap="square">
            <a:spAutoFit/>
          </a:bodyPr>
          <a:lstStyle/>
          <a:p>
            <a:r>
              <a:rPr lang="es-MX" sz="900" dirty="0">
                <a:latin typeface="Arial" panose="020B0604020202020204" pitchFamily="34" charset="0"/>
                <a:cs typeface="Arial" panose="020B0604020202020204" pitchFamily="34" charset="0"/>
              </a:rPr>
              <a:t>https://drive.google.com/drive/folders/0B5xbShxd8CWKcDN2OFhHakRwTmM?usp=sharing</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ox(in)">
                                      <p:cBhvr>
                                        <p:cTn id="1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002461F4-BFE2-4260-9D82-1F8E3568D8C5}" type="slidenum">
              <a:rPr lang="es-MX" smtClean="0"/>
              <a:pPr/>
              <a:t>3</a:t>
            </a:fld>
            <a:endParaRPr lang="es-MX"/>
          </a:p>
        </p:txBody>
      </p:sp>
      <p:sp>
        <p:nvSpPr>
          <p:cNvPr id="5" name="1 Título"/>
          <p:cNvSpPr txBox="1">
            <a:spLocks/>
          </p:cNvSpPr>
          <p:nvPr/>
        </p:nvSpPr>
        <p:spPr bwMode="auto">
          <a:xfrm>
            <a:off x="301625" y="44450"/>
            <a:ext cx="85344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fontScale="97500" lnSpcReduction="10000"/>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fontAlgn="auto">
              <a:spcAft>
                <a:spcPts val="0"/>
              </a:spcAft>
              <a:defRPr/>
            </a:pPr>
            <a:r>
              <a:rPr lang="es-MX" sz="2000" dirty="0" smtClean="0"/>
              <a:t>Contenido temático que apoya el material</a:t>
            </a:r>
            <a:endParaRPr lang="es-MX" sz="2000" dirty="0"/>
          </a:p>
        </p:txBody>
      </p:sp>
      <p:sp>
        <p:nvSpPr>
          <p:cNvPr id="6" name="3 Marcador de contenido"/>
          <p:cNvSpPr txBox="1">
            <a:spLocks/>
          </p:cNvSpPr>
          <p:nvPr/>
        </p:nvSpPr>
        <p:spPr bwMode="auto">
          <a:xfrm>
            <a:off x="316706" y="397350"/>
            <a:ext cx="8504237" cy="6192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514350" indent="-51435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spcBef>
                <a:spcPct val="20000"/>
              </a:spcBef>
              <a:buFont typeface="Wingdings 2" pitchFamily="18" charset="2"/>
              <a:buChar char=""/>
            </a:pPr>
            <a:r>
              <a:rPr lang="es-ES" sz="2000" dirty="0" err="1"/>
              <a:t>Diap</a:t>
            </a:r>
            <a:r>
              <a:rPr lang="es-ES" sz="2000" dirty="0"/>
              <a:t>. </a:t>
            </a:r>
            <a:r>
              <a:rPr lang="es-ES" sz="2000" dirty="0" smtClean="0"/>
              <a:t>6 </a:t>
            </a:r>
            <a:r>
              <a:rPr lang="es-MX" sz="2000" dirty="0" smtClean="0"/>
              <a:t>Objetivo del tema</a:t>
            </a:r>
            <a:endParaRPr lang="es-ES" sz="2000" dirty="0"/>
          </a:p>
          <a:p>
            <a:pPr>
              <a:spcBef>
                <a:spcPct val="20000"/>
              </a:spcBef>
              <a:buFont typeface="Wingdings 2" pitchFamily="18" charset="2"/>
              <a:buChar char=""/>
            </a:pPr>
            <a:r>
              <a:rPr lang="es-ES" sz="2000" dirty="0" err="1"/>
              <a:t>Diap</a:t>
            </a:r>
            <a:r>
              <a:rPr lang="es-ES" sz="2000" dirty="0"/>
              <a:t>. 7</a:t>
            </a:r>
            <a:r>
              <a:rPr lang="es-ES" sz="2000" dirty="0" smtClean="0"/>
              <a:t> </a:t>
            </a:r>
            <a:r>
              <a:rPr lang="es-MX" sz="2000" dirty="0" smtClean="0"/>
              <a:t>Verificar Sí..</a:t>
            </a:r>
            <a:endParaRPr lang="es-MX" sz="2000" dirty="0"/>
          </a:p>
          <a:p>
            <a:pPr>
              <a:spcBef>
                <a:spcPct val="20000"/>
              </a:spcBef>
              <a:buFont typeface="Wingdings 2" pitchFamily="18" charset="2"/>
              <a:buChar char=""/>
            </a:pPr>
            <a:r>
              <a:rPr lang="es-ES" sz="2000" dirty="0" err="1"/>
              <a:t>Diap</a:t>
            </a:r>
            <a:r>
              <a:rPr lang="es-ES" sz="2000" dirty="0"/>
              <a:t>.  </a:t>
            </a:r>
            <a:r>
              <a:rPr lang="es-ES" sz="2000" dirty="0" smtClean="0"/>
              <a:t>8</a:t>
            </a:r>
            <a:r>
              <a:rPr lang="es-ES" sz="2000" dirty="0"/>
              <a:t> Integración de conocimientos previos</a:t>
            </a:r>
          </a:p>
          <a:p>
            <a:pPr>
              <a:spcBef>
                <a:spcPct val="20000"/>
              </a:spcBef>
              <a:buFont typeface="Wingdings 2" pitchFamily="18" charset="2"/>
              <a:buChar char=""/>
            </a:pPr>
            <a:r>
              <a:rPr lang="es-ES" sz="2000" dirty="0" err="1" smtClean="0"/>
              <a:t>Diap</a:t>
            </a:r>
            <a:r>
              <a:rPr lang="es-ES" sz="2000" dirty="0"/>
              <a:t>.  </a:t>
            </a:r>
            <a:r>
              <a:rPr lang="es-ES" sz="2000" dirty="0" smtClean="0"/>
              <a:t>9 Actividades</a:t>
            </a:r>
            <a:endParaRPr lang="es-ES" sz="2000" dirty="0"/>
          </a:p>
          <a:p>
            <a:pPr>
              <a:spcBef>
                <a:spcPct val="20000"/>
              </a:spcBef>
              <a:buFont typeface="Wingdings 2" pitchFamily="18" charset="2"/>
              <a:buChar char=""/>
            </a:pPr>
            <a:r>
              <a:rPr lang="es-ES" sz="2000" dirty="0" err="1"/>
              <a:t>Diap</a:t>
            </a:r>
            <a:r>
              <a:rPr lang="es-ES" sz="2000" dirty="0"/>
              <a:t>. </a:t>
            </a:r>
            <a:r>
              <a:rPr lang="es-ES" sz="2000" dirty="0" smtClean="0"/>
              <a:t>11 Desarrollo de Formulaciones</a:t>
            </a:r>
            <a:endParaRPr lang="es-MX" sz="2000" dirty="0"/>
          </a:p>
          <a:p>
            <a:pPr>
              <a:spcBef>
                <a:spcPct val="20000"/>
              </a:spcBef>
              <a:buFont typeface="Wingdings 2" pitchFamily="18" charset="2"/>
              <a:buChar char=""/>
            </a:pPr>
            <a:r>
              <a:rPr lang="es-ES" sz="2000" dirty="0" err="1"/>
              <a:t>Diap</a:t>
            </a:r>
            <a:r>
              <a:rPr lang="es-ES" sz="2000" dirty="0"/>
              <a:t>. </a:t>
            </a:r>
            <a:r>
              <a:rPr lang="es-ES" sz="2000" dirty="0" smtClean="0"/>
              <a:t>13 </a:t>
            </a:r>
            <a:r>
              <a:rPr lang="es-MX" sz="2000" dirty="0" smtClean="0"/>
              <a:t>Selección de Aditivos</a:t>
            </a:r>
            <a:endParaRPr lang="es-MX" sz="2000" dirty="0"/>
          </a:p>
          <a:p>
            <a:pPr>
              <a:spcBef>
                <a:spcPct val="20000"/>
              </a:spcBef>
              <a:buFont typeface="Wingdings 2" pitchFamily="18" charset="2"/>
              <a:buChar char=""/>
            </a:pPr>
            <a:r>
              <a:rPr lang="es-ES" sz="2000" dirty="0" err="1"/>
              <a:t>Diap</a:t>
            </a:r>
            <a:r>
              <a:rPr lang="es-ES" sz="2000" dirty="0"/>
              <a:t>. </a:t>
            </a:r>
            <a:r>
              <a:rPr lang="es-ES" sz="2000" dirty="0" smtClean="0"/>
              <a:t>15 Descriptores del tema</a:t>
            </a:r>
            <a:r>
              <a:rPr lang="es-MX" sz="2000" dirty="0" smtClean="0"/>
              <a:t> </a:t>
            </a:r>
          </a:p>
          <a:p>
            <a:pPr>
              <a:spcBef>
                <a:spcPct val="20000"/>
              </a:spcBef>
              <a:buFont typeface="Wingdings 2" pitchFamily="18" charset="2"/>
              <a:buChar char=""/>
            </a:pPr>
            <a:r>
              <a:rPr lang="es-ES" sz="2000" dirty="0" err="1" smtClean="0"/>
              <a:t>Diap</a:t>
            </a:r>
            <a:r>
              <a:rPr lang="es-ES" sz="2000" dirty="0" smtClean="0"/>
              <a:t>. 16 </a:t>
            </a:r>
            <a:r>
              <a:rPr lang="es-MX" sz="2000" dirty="0" smtClean="0"/>
              <a:t>Desarrollo de alimentos especiales</a:t>
            </a:r>
          </a:p>
          <a:p>
            <a:pPr>
              <a:spcBef>
                <a:spcPct val="20000"/>
              </a:spcBef>
              <a:buFont typeface="Wingdings 2" pitchFamily="18" charset="2"/>
              <a:buChar char=""/>
            </a:pPr>
            <a:r>
              <a:rPr lang="es-ES" sz="2000" dirty="0" err="1" smtClean="0"/>
              <a:t>Diap</a:t>
            </a:r>
            <a:r>
              <a:rPr lang="es-ES" sz="2000" dirty="0"/>
              <a:t>. </a:t>
            </a:r>
            <a:r>
              <a:rPr lang="es-ES" sz="2000" dirty="0" smtClean="0"/>
              <a:t>17 Desarrollo de Proceso de Alimentos</a:t>
            </a:r>
            <a:endParaRPr lang="es-ES" sz="2000" dirty="0"/>
          </a:p>
          <a:p>
            <a:pPr>
              <a:spcBef>
                <a:spcPct val="20000"/>
              </a:spcBef>
              <a:buFont typeface="Wingdings 2" pitchFamily="18" charset="2"/>
              <a:buChar char=""/>
            </a:pPr>
            <a:r>
              <a:rPr lang="es-ES" sz="2000" dirty="0" err="1"/>
              <a:t>Diap</a:t>
            </a:r>
            <a:r>
              <a:rPr lang="es-ES" sz="2000" dirty="0"/>
              <a:t>. </a:t>
            </a:r>
            <a:r>
              <a:rPr lang="es-ES" sz="2000" dirty="0" smtClean="0"/>
              <a:t>18 </a:t>
            </a:r>
            <a:r>
              <a:rPr lang="es-MX" sz="2000" dirty="0" smtClean="0"/>
              <a:t>Tendencias de consumo de alimentos</a:t>
            </a:r>
            <a:endParaRPr lang="es-ES" sz="2000" dirty="0"/>
          </a:p>
          <a:p>
            <a:pPr>
              <a:spcBef>
                <a:spcPct val="20000"/>
              </a:spcBef>
              <a:buFont typeface="Wingdings 2" pitchFamily="18" charset="2"/>
              <a:buChar char=""/>
            </a:pPr>
            <a:r>
              <a:rPr lang="es-ES" sz="2000" dirty="0" err="1"/>
              <a:t>Diap</a:t>
            </a:r>
            <a:r>
              <a:rPr lang="es-ES" sz="2000" dirty="0"/>
              <a:t>. </a:t>
            </a:r>
            <a:r>
              <a:rPr lang="es-ES" sz="2000" dirty="0" smtClean="0"/>
              <a:t>19 Las tendencias para el desarrollo de formulaciones</a:t>
            </a:r>
            <a:endParaRPr lang="es-MX" sz="2000" dirty="0"/>
          </a:p>
          <a:p>
            <a:pPr>
              <a:spcBef>
                <a:spcPct val="20000"/>
              </a:spcBef>
              <a:buFont typeface="Wingdings 2" pitchFamily="18" charset="2"/>
              <a:buChar char=""/>
            </a:pPr>
            <a:r>
              <a:rPr lang="es-ES" sz="2000" dirty="0" err="1"/>
              <a:t>Diap</a:t>
            </a:r>
            <a:r>
              <a:rPr lang="es-ES" sz="2000" dirty="0"/>
              <a:t>. </a:t>
            </a:r>
            <a:r>
              <a:rPr lang="es-ES" sz="2000" dirty="0" smtClean="0"/>
              <a:t>20 </a:t>
            </a:r>
            <a:r>
              <a:rPr lang="es-MX" sz="2000" dirty="0"/>
              <a:t>Las tendencias para el desarrollo de formulaciones</a:t>
            </a:r>
          </a:p>
          <a:p>
            <a:pPr>
              <a:spcBef>
                <a:spcPct val="20000"/>
              </a:spcBef>
              <a:buFont typeface="Wingdings 2" pitchFamily="18" charset="2"/>
              <a:buChar char=""/>
            </a:pPr>
            <a:r>
              <a:rPr lang="es-ES" sz="2000" dirty="0" err="1"/>
              <a:t>Diap</a:t>
            </a:r>
            <a:r>
              <a:rPr lang="es-ES" sz="2000" dirty="0"/>
              <a:t>. </a:t>
            </a:r>
            <a:r>
              <a:rPr lang="es-ES" sz="2000" dirty="0" smtClean="0"/>
              <a:t>21 </a:t>
            </a:r>
            <a:r>
              <a:rPr lang="es-MX" sz="2000" dirty="0"/>
              <a:t>Las tendencias para el desarrollo de formulaciones</a:t>
            </a:r>
            <a:endParaRPr lang="es-ES" sz="2000" dirty="0"/>
          </a:p>
          <a:p>
            <a:pPr>
              <a:spcBef>
                <a:spcPct val="20000"/>
              </a:spcBef>
              <a:buFont typeface="Wingdings 2" pitchFamily="18" charset="2"/>
              <a:buChar char=""/>
            </a:pPr>
            <a:r>
              <a:rPr lang="es-ES" sz="2000" dirty="0" err="1"/>
              <a:t>Diap</a:t>
            </a:r>
            <a:r>
              <a:rPr lang="es-ES" sz="2000" dirty="0"/>
              <a:t>. </a:t>
            </a:r>
            <a:r>
              <a:rPr lang="es-ES" sz="2000" dirty="0" smtClean="0"/>
              <a:t>22 Tendencias más seguidas por los consumidores</a:t>
            </a:r>
            <a:endParaRPr lang="es-MX" sz="2000" dirty="0"/>
          </a:p>
          <a:p>
            <a:pPr>
              <a:spcBef>
                <a:spcPct val="20000"/>
              </a:spcBef>
              <a:buFont typeface="Wingdings 2" pitchFamily="18" charset="2"/>
              <a:buChar char=""/>
            </a:pPr>
            <a:r>
              <a:rPr lang="es-ES" sz="2000" dirty="0" err="1"/>
              <a:t>Diap</a:t>
            </a:r>
            <a:r>
              <a:rPr lang="es-ES" sz="2000" dirty="0"/>
              <a:t>. </a:t>
            </a:r>
            <a:r>
              <a:rPr lang="es-ES" sz="2000" dirty="0" smtClean="0"/>
              <a:t>23 </a:t>
            </a:r>
            <a:r>
              <a:rPr lang="es-MX" sz="2000" dirty="0" smtClean="0"/>
              <a:t>Tendencias preferidas </a:t>
            </a:r>
            <a:r>
              <a:rPr lang="es-MX" sz="2000" dirty="0"/>
              <a:t>por los </a:t>
            </a:r>
            <a:r>
              <a:rPr lang="es-MX" sz="2000" dirty="0" smtClean="0"/>
              <a:t>consumidores</a:t>
            </a:r>
            <a:endParaRPr lang="es-MX" sz="2000" dirty="0"/>
          </a:p>
          <a:p>
            <a:pPr>
              <a:spcBef>
                <a:spcPct val="20000"/>
              </a:spcBef>
              <a:buFont typeface="Wingdings 2" pitchFamily="18" charset="2"/>
              <a:buChar char=""/>
            </a:pPr>
            <a:r>
              <a:rPr lang="es-ES" sz="2000" dirty="0" err="1"/>
              <a:t>Diap</a:t>
            </a:r>
            <a:r>
              <a:rPr lang="es-ES" sz="2000" dirty="0"/>
              <a:t>. </a:t>
            </a:r>
            <a:r>
              <a:rPr lang="es-ES" sz="2000" dirty="0" smtClean="0"/>
              <a:t>24 Formulación de alimentos</a:t>
            </a:r>
            <a:endParaRPr lang="es-MX" sz="2000" dirty="0"/>
          </a:p>
          <a:p>
            <a:pPr>
              <a:spcBef>
                <a:spcPct val="20000"/>
              </a:spcBef>
              <a:buFont typeface="Wingdings 2" pitchFamily="18" charset="2"/>
              <a:buChar char=""/>
            </a:pPr>
            <a:endParaRPr lang="es-MX" sz="2000" dirty="0"/>
          </a:p>
        </p:txBody>
      </p:sp>
    </p:spTree>
    <p:extLst>
      <p:ext uri="{BB962C8B-B14F-4D97-AF65-F5344CB8AC3E}">
        <p14:creationId xmlns:p14="http://schemas.microsoft.com/office/powerpoint/2010/main" val="7047110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528" y="980728"/>
            <a:ext cx="8058472" cy="2088232"/>
          </a:xfrm>
        </p:spPr>
        <p:txBody>
          <a:bodyPr>
            <a:normAutofit/>
          </a:bodyPr>
          <a:lstStyle/>
          <a:p>
            <a:pPr algn="just"/>
            <a:r>
              <a:rPr lang="es-MX" sz="2400" dirty="0" smtClean="0">
                <a:latin typeface="Arial" panose="020B0604020202020204" pitchFamily="34" charset="0"/>
                <a:cs typeface="Arial" panose="020B0604020202020204" pitchFamily="34" charset="0"/>
              </a:rPr>
              <a:t>Si contienen algún compuesto alergénico, </a:t>
            </a:r>
            <a:r>
              <a:rPr lang="es-MX" sz="2400" dirty="0">
                <a:latin typeface="Arial" panose="020B0604020202020204" pitchFamily="34" charset="0"/>
                <a:cs typeface="Arial" panose="020B0604020202020204" pitchFamily="34" charset="0"/>
              </a:rPr>
              <a:t>se evaluaría la necesidad de utilizar dicho ingrediente, o si es posible sustituirlo por otro que no sea alergénico sin cambiar las características organolépticas del producto, cosa que no siempre es </a:t>
            </a:r>
            <a:r>
              <a:rPr lang="es-MX" sz="2400" dirty="0" smtClean="0">
                <a:latin typeface="Arial" panose="020B0604020202020204" pitchFamily="34" charset="0"/>
                <a:cs typeface="Arial" panose="020B0604020202020204" pitchFamily="34" charset="0"/>
              </a:rPr>
              <a:t>posible o finalmente declararlo </a:t>
            </a:r>
            <a:endParaRPr lang="es-MX" sz="2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547664" y="404664"/>
            <a:ext cx="5499412" cy="576064"/>
          </a:xfrm>
        </p:spPr>
        <p:txBody>
          <a:bodyPr/>
          <a:lstStyle/>
          <a:p>
            <a:pPr marL="0" indent="0">
              <a:buNone/>
            </a:pPr>
            <a:r>
              <a:rPr lang="es-MX" dirty="0"/>
              <a:t>C</a:t>
            </a:r>
            <a:r>
              <a:rPr lang="es-MX" dirty="0" smtClean="0"/>
              <a:t>aso </a:t>
            </a:r>
            <a:r>
              <a:rPr lang="es-MX" dirty="0"/>
              <a:t>de las fórmulas </a:t>
            </a:r>
            <a:r>
              <a:rPr lang="es-MX" dirty="0" smtClean="0"/>
              <a:t>ya establecidas</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30</a:t>
            </a:fld>
            <a:endParaRPr lang="es-MX"/>
          </a:p>
        </p:txBody>
      </p:sp>
      <p:pic>
        <p:nvPicPr>
          <p:cNvPr id="6" name="Imagen 5"/>
          <p:cNvPicPr>
            <a:picLocks noChangeAspect="1"/>
          </p:cNvPicPr>
          <p:nvPr/>
        </p:nvPicPr>
        <p:blipFill>
          <a:blip r:embed="rId2"/>
          <a:stretch>
            <a:fillRect/>
          </a:stretch>
        </p:blipFill>
        <p:spPr>
          <a:xfrm>
            <a:off x="1768568" y="3294565"/>
            <a:ext cx="5558899" cy="2376264"/>
          </a:xfrm>
          <a:prstGeom prst="rect">
            <a:avLst/>
          </a:prstGeom>
        </p:spPr>
      </p:pic>
      <p:sp>
        <p:nvSpPr>
          <p:cNvPr id="7" name="Rectángulo 6"/>
          <p:cNvSpPr/>
          <p:nvPr/>
        </p:nvSpPr>
        <p:spPr>
          <a:xfrm>
            <a:off x="1835696" y="5738221"/>
            <a:ext cx="5424644" cy="230832"/>
          </a:xfrm>
          <a:prstGeom prst="rect">
            <a:avLst/>
          </a:prstGeom>
        </p:spPr>
        <p:txBody>
          <a:bodyPr wrap="square">
            <a:spAutoFit/>
          </a:bodyPr>
          <a:lstStyle/>
          <a:p>
            <a:r>
              <a:rPr lang="es-MX" sz="900" dirty="0">
                <a:latin typeface="Arial" panose="020B0604020202020204" pitchFamily="34" charset="0"/>
                <a:cs typeface="Arial" panose="020B0604020202020204" pitchFamily="34" charset="0"/>
              </a:rPr>
              <a:t>https://akronchildrens.org/parent/en_espanol/nutricion/headers_88701/P_deciphering-labels_esp.jpg</a:t>
            </a:r>
          </a:p>
        </p:txBody>
      </p:sp>
    </p:spTree>
    <p:extLst>
      <p:ext uri="{BB962C8B-B14F-4D97-AF65-F5344CB8AC3E}">
        <p14:creationId xmlns:p14="http://schemas.microsoft.com/office/powerpoint/2010/main" val="207908709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71600" y="404664"/>
            <a:ext cx="7632848" cy="2376264"/>
          </a:xfrm>
        </p:spPr>
        <p:txBody>
          <a:bodyPr>
            <a:normAutofit/>
          </a:bodyPr>
          <a:lstStyle/>
          <a:p>
            <a:pPr algn="just"/>
            <a:r>
              <a:rPr lang="es-MX" sz="2000" dirty="0" smtClean="0">
                <a:latin typeface="Arial" panose="020B0604020202020204" pitchFamily="34" charset="0"/>
                <a:cs typeface="Arial" panose="020B0604020202020204" pitchFamily="34" charset="0"/>
              </a:rPr>
              <a:t>Se debe hacer </a:t>
            </a:r>
            <a:r>
              <a:rPr lang="es-MX" sz="2000" dirty="0">
                <a:latin typeface="Arial" panose="020B0604020202020204" pitchFamily="34" charset="0"/>
                <a:cs typeface="Arial" panose="020B0604020202020204" pitchFamily="34" charset="0"/>
              </a:rPr>
              <a:t>una evaluación de si contiene ingredientes alergénicos. Si así fuera, se evaluaría la </a:t>
            </a:r>
            <a:r>
              <a:rPr lang="es-MX" sz="2000" dirty="0" smtClean="0">
                <a:latin typeface="Arial" panose="020B0604020202020204" pitchFamily="34" charset="0"/>
                <a:cs typeface="Arial" panose="020B0604020202020204" pitchFamily="34" charset="0"/>
              </a:rPr>
              <a:t>posibilidad de </a:t>
            </a:r>
            <a:r>
              <a:rPr lang="es-MX" sz="2000" dirty="0">
                <a:latin typeface="Arial" panose="020B0604020202020204" pitchFamily="34" charset="0"/>
                <a:cs typeface="Arial" panose="020B0604020202020204" pitchFamily="34" charset="0"/>
              </a:rPr>
              <a:t>sustituirlo por otro que no sea alergénico sin cambiar las características organolépticas del producto, cosa que no siempre es posible.</a:t>
            </a: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endParaRPr lang="es-MX" sz="2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547664" y="404664"/>
            <a:ext cx="5499412" cy="576064"/>
          </a:xfrm>
        </p:spPr>
        <p:txBody>
          <a:bodyPr/>
          <a:lstStyle/>
          <a:p>
            <a:pPr marL="0" indent="0">
              <a:buNone/>
            </a:pPr>
            <a:r>
              <a:rPr lang="es-MX" dirty="0"/>
              <a:t>C</a:t>
            </a:r>
            <a:r>
              <a:rPr lang="es-MX" dirty="0" smtClean="0"/>
              <a:t>aso </a:t>
            </a:r>
            <a:r>
              <a:rPr lang="es-MX" dirty="0"/>
              <a:t>de las fórmulas </a:t>
            </a:r>
            <a:r>
              <a:rPr lang="es-MX" dirty="0" smtClean="0"/>
              <a:t>ya establecidas</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31</a:t>
            </a:fld>
            <a:endParaRPr lang="es-MX"/>
          </a:p>
        </p:txBody>
      </p:sp>
      <p:pic>
        <p:nvPicPr>
          <p:cNvPr id="5" name="Imagen 4"/>
          <p:cNvPicPr>
            <a:picLocks noChangeAspect="1"/>
          </p:cNvPicPr>
          <p:nvPr/>
        </p:nvPicPr>
        <p:blipFill>
          <a:blip r:embed="rId2"/>
          <a:stretch>
            <a:fillRect/>
          </a:stretch>
        </p:blipFill>
        <p:spPr>
          <a:xfrm>
            <a:off x="2555776" y="2492896"/>
            <a:ext cx="3916003" cy="3024331"/>
          </a:xfrm>
          <a:prstGeom prst="rect">
            <a:avLst/>
          </a:prstGeom>
        </p:spPr>
      </p:pic>
      <p:sp>
        <p:nvSpPr>
          <p:cNvPr id="6" name="Rectángulo 5"/>
          <p:cNvSpPr/>
          <p:nvPr/>
        </p:nvSpPr>
        <p:spPr>
          <a:xfrm>
            <a:off x="2555776" y="5263311"/>
            <a:ext cx="4572000" cy="507831"/>
          </a:xfrm>
          <a:prstGeom prst="rect">
            <a:avLst/>
          </a:prstGeom>
        </p:spPr>
        <p:txBody>
          <a:bodyPr>
            <a:spAutoFit/>
          </a:bodyPr>
          <a:lstStyle/>
          <a:p>
            <a:endParaRPr lang="es-MX" dirty="0"/>
          </a:p>
          <a:p>
            <a:r>
              <a:rPr lang="es-MX" sz="900" dirty="0">
                <a:latin typeface="Arial" panose="020B0604020202020204" pitchFamily="34" charset="0"/>
                <a:cs typeface="Arial" panose="020B0604020202020204" pitchFamily="34" charset="0"/>
              </a:rPr>
              <a:t>http://www.mobilizadores.org.br/wp-content/uploads/2015/04/Rotulo.jpg</a:t>
            </a:r>
          </a:p>
        </p:txBody>
      </p:sp>
    </p:spTree>
    <p:extLst>
      <p:ext uri="{BB962C8B-B14F-4D97-AF65-F5344CB8AC3E}">
        <p14:creationId xmlns:p14="http://schemas.microsoft.com/office/powerpoint/2010/main" val="12260185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86514" y="1196752"/>
            <a:ext cx="7351469" cy="1944216"/>
          </a:xfrm>
        </p:spPr>
        <p:txBody>
          <a:bodyPr>
            <a:normAutofit/>
          </a:bodyPr>
          <a:lstStyle/>
          <a:p>
            <a:pPr algn="just"/>
            <a:r>
              <a:rPr lang="es-MX" sz="2000" dirty="0">
                <a:latin typeface="Arial" panose="020B0604020202020204" pitchFamily="34" charset="0"/>
                <a:cs typeface="Arial" panose="020B0604020202020204" pitchFamily="34" charset="0"/>
              </a:rPr>
              <a:t>Puede ocurrir que en un momento dado haya que realizar un cambio en la formulación de un producto. Es muy importante tener un buen sistema de control de esos cambios que se puedan dar, sobre todo si el cambio implica que en vez de un ingrediente no alergénico pase a ser un ingrediente alergénico.</a:t>
            </a:r>
            <a:br>
              <a:rPr lang="es-MX" sz="2000" dirty="0">
                <a:latin typeface="Arial" panose="020B0604020202020204" pitchFamily="34" charset="0"/>
                <a:cs typeface="Arial" panose="020B0604020202020204" pitchFamily="34" charset="0"/>
              </a:rPr>
            </a:br>
            <a:endParaRPr lang="es-MX" sz="20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899592" y="404664"/>
            <a:ext cx="7338392" cy="654968"/>
          </a:xfrm>
        </p:spPr>
        <p:txBody>
          <a:bodyPr/>
          <a:lstStyle/>
          <a:p>
            <a:pPr marL="0" indent="0">
              <a:buNone/>
            </a:pPr>
            <a:r>
              <a:rPr lang="es-MX" dirty="0" smtClean="0"/>
              <a:t>Cambio de un alimento no alérgeno a uno alergénico</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32</a:t>
            </a:fld>
            <a:endParaRPr lang="es-MX"/>
          </a:p>
        </p:txBody>
      </p:sp>
      <p:pic>
        <p:nvPicPr>
          <p:cNvPr id="5" name="Imagen 4"/>
          <p:cNvPicPr>
            <a:picLocks noChangeAspect="1"/>
          </p:cNvPicPr>
          <p:nvPr/>
        </p:nvPicPr>
        <p:blipFill>
          <a:blip r:embed="rId2"/>
          <a:stretch>
            <a:fillRect/>
          </a:stretch>
        </p:blipFill>
        <p:spPr>
          <a:xfrm>
            <a:off x="1835696" y="2996952"/>
            <a:ext cx="4658263" cy="2088232"/>
          </a:xfrm>
          <a:prstGeom prst="rect">
            <a:avLst/>
          </a:prstGeom>
        </p:spPr>
      </p:pic>
      <p:sp>
        <p:nvSpPr>
          <p:cNvPr id="6" name="Rectángulo 5"/>
          <p:cNvSpPr/>
          <p:nvPr/>
        </p:nvSpPr>
        <p:spPr>
          <a:xfrm>
            <a:off x="1921959" y="5129363"/>
            <a:ext cx="4572000" cy="369332"/>
          </a:xfrm>
          <a:prstGeom prst="rect">
            <a:avLst/>
          </a:prstGeom>
        </p:spPr>
        <p:txBody>
          <a:bodyPr>
            <a:spAutoFit/>
          </a:bodyPr>
          <a:lstStyle/>
          <a:p>
            <a:r>
              <a:rPr lang="es-MX" sz="900" dirty="0">
                <a:latin typeface="Arial" panose="020B0604020202020204" pitchFamily="34" charset="0"/>
                <a:cs typeface="Arial" panose="020B0604020202020204" pitchFamily="34" charset="0"/>
              </a:rPr>
              <a:t>http://tse1.mm.bing.net/th?&amp;id=OIP.M57b40d1388431f654be45cf85f65494ao0&amp;w=299&amp;h=167&amp;c=0&amp;pid=1.9&amp;rs=0&amp;p=0&amp;r=0</a:t>
            </a:r>
          </a:p>
        </p:txBody>
      </p:sp>
    </p:spTree>
    <p:extLst>
      <p:ext uri="{BB962C8B-B14F-4D97-AF65-F5344CB8AC3E}">
        <p14:creationId xmlns:p14="http://schemas.microsoft.com/office/powerpoint/2010/main" val="42604698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15616" y="1377978"/>
            <a:ext cx="6984776" cy="2320280"/>
          </a:xfrm>
        </p:spPr>
        <p:txBody>
          <a:bodyPr>
            <a:noAutofit/>
          </a:bodyPr>
          <a:lstStyle/>
          <a:p>
            <a:pPr algn="just"/>
            <a:r>
              <a:rPr lang="es-MX" sz="2400" dirty="0">
                <a:latin typeface="Arial" panose="020B0604020202020204" pitchFamily="34" charset="0"/>
                <a:cs typeface="Arial" panose="020B0604020202020204" pitchFamily="34" charset="0"/>
              </a:rPr>
              <a:t>También puede ocurrir de manera contraria, que se haya evaluado la fórmula y sea posible cambiar el ingrediente alergénico por otro que no lo sea. En este caso, no habría problema ya que se simplificaría la gestión de alérgenos.</a:t>
            </a:r>
            <a:br>
              <a:rPr lang="es-MX" sz="2400" dirty="0">
                <a:latin typeface="Arial" panose="020B0604020202020204" pitchFamily="34" charset="0"/>
                <a:cs typeface="Arial" panose="020B0604020202020204" pitchFamily="34" charset="0"/>
              </a:rPr>
            </a:br>
            <a:endParaRPr lang="es-MX" sz="2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115616" y="685800"/>
            <a:ext cx="7190184" cy="726976"/>
          </a:xfrm>
        </p:spPr>
        <p:txBody>
          <a:bodyPr>
            <a:normAutofit/>
          </a:bodyPr>
          <a:lstStyle/>
          <a:p>
            <a:pPr marL="0" indent="0">
              <a:buNone/>
            </a:pPr>
            <a:r>
              <a:rPr lang="es-MX" dirty="0"/>
              <a:t>Cambio de un alimento </a:t>
            </a:r>
            <a:r>
              <a:rPr lang="es-MX" dirty="0" smtClean="0"/>
              <a:t>alergénico a uno no alergénico </a:t>
            </a:r>
            <a:endParaRPr lang="es-MX" dirty="0"/>
          </a:p>
          <a:p>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33</a:t>
            </a:fld>
            <a:endParaRPr lang="es-MX"/>
          </a:p>
        </p:txBody>
      </p:sp>
      <p:pic>
        <p:nvPicPr>
          <p:cNvPr id="5" name="Imagen 4"/>
          <p:cNvPicPr>
            <a:picLocks noChangeAspect="1"/>
          </p:cNvPicPr>
          <p:nvPr/>
        </p:nvPicPr>
        <p:blipFill>
          <a:blip r:embed="rId2"/>
          <a:stretch>
            <a:fillRect/>
          </a:stretch>
        </p:blipFill>
        <p:spPr>
          <a:xfrm>
            <a:off x="2555776" y="3499163"/>
            <a:ext cx="3816424" cy="2034341"/>
          </a:xfrm>
          <a:prstGeom prst="rect">
            <a:avLst/>
          </a:prstGeom>
        </p:spPr>
      </p:pic>
      <p:sp>
        <p:nvSpPr>
          <p:cNvPr id="6" name="Rectángulo 5"/>
          <p:cNvSpPr/>
          <p:nvPr/>
        </p:nvSpPr>
        <p:spPr>
          <a:xfrm>
            <a:off x="2226432" y="5649397"/>
            <a:ext cx="4968552" cy="230832"/>
          </a:xfrm>
          <a:prstGeom prst="rect">
            <a:avLst/>
          </a:prstGeom>
        </p:spPr>
        <p:txBody>
          <a:bodyPr wrap="square">
            <a:spAutoFit/>
          </a:bodyPr>
          <a:lstStyle/>
          <a:p>
            <a:r>
              <a:rPr lang="es-MX" sz="900" dirty="0">
                <a:latin typeface="Arial" panose="020B0604020202020204" pitchFamily="34" charset="0"/>
                <a:cs typeface="Arial" panose="020B0604020202020204" pitchFamily="34" charset="0"/>
              </a:rPr>
              <a:t>https://tse3.mm.bing.net/th?id=OIP.Mbac51c4e7dd6512de102e94339dd9b65o0&amp;pid=15.1</a:t>
            </a:r>
          </a:p>
        </p:txBody>
      </p:sp>
    </p:spTree>
    <p:extLst>
      <p:ext uri="{BB962C8B-B14F-4D97-AF65-F5344CB8AC3E}">
        <p14:creationId xmlns:p14="http://schemas.microsoft.com/office/powerpoint/2010/main" val="161922526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02579" y="961733"/>
            <a:ext cx="7543800" cy="2457400"/>
          </a:xfrm>
        </p:spPr>
        <p:txBody>
          <a:bodyPr>
            <a:normAutofit fontScale="90000"/>
          </a:bodyPr>
          <a:lstStyle/>
          <a:p>
            <a:pPr algn="just"/>
            <a:r>
              <a:rPr lang="es-MX" sz="2400" dirty="0">
                <a:latin typeface="Arial" panose="020B0604020202020204" pitchFamily="34" charset="0"/>
                <a:cs typeface="Arial" panose="020B0604020202020204" pitchFamily="34" charset="0"/>
              </a:rPr>
              <a:t>Si se diera el </a:t>
            </a:r>
            <a:r>
              <a:rPr lang="es-MX" sz="2400" dirty="0" smtClean="0">
                <a:latin typeface="Arial" panose="020B0604020202020204" pitchFamily="34" charset="0"/>
                <a:cs typeface="Arial" panose="020B0604020202020204" pitchFamily="34" charset="0"/>
              </a:rPr>
              <a:t>caso de inclusión de un componente alergénico, </a:t>
            </a:r>
            <a:r>
              <a:rPr lang="es-MX" sz="2400" dirty="0">
                <a:latin typeface="Arial" panose="020B0604020202020204" pitchFamily="34" charset="0"/>
                <a:cs typeface="Arial" panose="020B0604020202020204" pitchFamily="34" charset="0"/>
              </a:rPr>
              <a:t>se tendrán que tener planificadas las acciones a realizar. Además, en estos casos, se tendrá que informar claramente al consumidor de la modificación producida, y declarar el nuevo ingrediente de manera clara en la etiqueta del alimento.</a:t>
            </a:r>
            <a:br>
              <a:rPr lang="es-MX" sz="2400" dirty="0">
                <a:latin typeface="Arial" panose="020B0604020202020204" pitchFamily="34" charset="0"/>
                <a:cs typeface="Arial" panose="020B0604020202020204" pitchFamily="34" charset="0"/>
              </a:rPr>
            </a:br>
            <a:endParaRPr lang="es-MX" sz="2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547664" y="306765"/>
            <a:ext cx="5394176" cy="654968"/>
          </a:xfrm>
        </p:spPr>
        <p:txBody>
          <a:bodyPr>
            <a:normAutofit fontScale="92500"/>
          </a:bodyPr>
          <a:lstStyle/>
          <a:p>
            <a:pPr marL="0" indent="0">
              <a:buNone/>
            </a:pPr>
            <a:r>
              <a:rPr lang="es-MX" dirty="0" smtClean="0">
                <a:latin typeface="Arial" panose="020B0604020202020204" pitchFamily="34" charset="0"/>
                <a:cs typeface="Arial" panose="020B0604020202020204" pitchFamily="34" charset="0"/>
              </a:rPr>
              <a:t>Declaración de </a:t>
            </a:r>
            <a:r>
              <a:rPr lang="es-MX" dirty="0" err="1" smtClean="0">
                <a:latin typeface="Arial" panose="020B0604020202020204" pitchFamily="34" charset="0"/>
                <a:cs typeface="Arial" panose="020B0604020202020204" pitchFamily="34" charset="0"/>
              </a:rPr>
              <a:t>alergenicidad</a:t>
            </a:r>
            <a:r>
              <a:rPr lang="es-MX" dirty="0" smtClean="0">
                <a:latin typeface="Arial" panose="020B0604020202020204" pitchFamily="34" charset="0"/>
                <a:cs typeface="Arial" panose="020B0604020202020204" pitchFamily="34" charset="0"/>
              </a:rPr>
              <a:t> del alimento</a:t>
            </a:r>
            <a:endParaRPr lang="es-MX"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34</a:t>
            </a:fld>
            <a:endParaRPr lang="es-MX"/>
          </a:p>
        </p:txBody>
      </p:sp>
      <p:pic>
        <p:nvPicPr>
          <p:cNvPr id="5" name="Imagen 4"/>
          <p:cNvPicPr>
            <a:picLocks noChangeAspect="1"/>
          </p:cNvPicPr>
          <p:nvPr/>
        </p:nvPicPr>
        <p:blipFill>
          <a:blip r:embed="rId2"/>
          <a:stretch>
            <a:fillRect/>
          </a:stretch>
        </p:blipFill>
        <p:spPr>
          <a:xfrm>
            <a:off x="2267744" y="3419133"/>
            <a:ext cx="4122882" cy="2746171"/>
          </a:xfrm>
          <a:prstGeom prst="rect">
            <a:avLst/>
          </a:prstGeom>
        </p:spPr>
      </p:pic>
      <p:sp>
        <p:nvSpPr>
          <p:cNvPr id="6" name="Rectángulo 5"/>
          <p:cNvSpPr/>
          <p:nvPr/>
        </p:nvSpPr>
        <p:spPr>
          <a:xfrm>
            <a:off x="2043185" y="6165304"/>
            <a:ext cx="4572000" cy="230832"/>
          </a:xfrm>
          <a:prstGeom prst="rect">
            <a:avLst/>
          </a:prstGeom>
        </p:spPr>
        <p:txBody>
          <a:bodyPr>
            <a:spAutoFit/>
          </a:bodyPr>
          <a:lstStyle/>
          <a:p>
            <a:r>
              <a:rPr lang="es-MX" sz="900" dirty="0">
                <a:latin typeface="Arial" panose="020B0604020202020204" pitchFamily="34" charset="0"/>
                <a:cs typeface="Arial" panose="020B0604020202020204" pitchFamily="34" charset="0"/>
              </a:rPr>
              <a:t>http://healthxwellness.com/wp-content/uploads/2013/11/Food-Allergies-in-Children.jpg</a:t>
            </a:r>
          </a:p>
        </p:txBody>
      </p:sp>
    </p:spTree>
    <p:extLst>
      <p:ext uri="{BB962C8B-B14F-4D97-AF65-F5344CB8AC3E}">
        <p14:creationId xmlns:p14="http://schemas.microsoft.com/office/powerpoint/2010/main" val="231181468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67744" y="332656"/>
            <a:ext cx="3810000" cy="648072"/>
          </a:xfrm>
        </p:spPr>
        <p:txBody>
          <a:bodyPr>
            <a:normAutofit fontScale="90000"/>
          </a:bodyPr>
          <a:lstStyle/>
          <a:p>
            <a:r>
              <a:rPr lang="es-MX" sz="4000" dirty="0" smtClean="0">
                <a:latin typeface="Arial" pitchFamily="34" charset="0"/>
                <a:cs typeface="Arial" pitchFamily="34" charset="0"/>
              </a:rPr>
              <a:t>Referencias</a:t>
            </a:r>
            <a:endParaRPr lang="es-MX" sz="4000" dirty="0">
              <a:latin typeface="Arial" pitchFamily="34" charset="0"/>
              <a:cs typeface="Arial" pitchFamily="34" charset="0"/>
            </a:endParaRPr>
          </a:p>
        </p:txBody>
      </p:sp>
      <p:graphicFrame>
        <p:nvGraphicFramePr>
          <p:cNvPr id="8" name="7 Marcador de contenido"/>
          <p:cNvGraphicFramePr>
            <a:graphicFrameLocks noGrp="1"/>
          </p:cNvGraphicFramePr>
          <p:nvPr>
            <p:ph idx="1"/>
            <p:extLst>
              <p:ext uri="{D42A27DB-BD31-4B8C-83A1-F6EECF244321}">
                <p14:modId xmlns:p14="http://schemas.microsoft.com/office/powerpoint/2010/main" val="2158354182"/>
              </p:ext>
            </p:extLst>
          </p:nvPr>
        </p:nvGraphicFramePr>
        <p:xfrm>
          <a:off x="611560" y="1124744"/>
          <a:ext cx="8250832" cy="4922520"/>
        </p:xfrm>
        <a:graphic>
          <a:graphicData uri="http://schemas.openxmlformats.org/drawingml/2006/table">
            <a:tbl>
              <a:tblPr>
                <a:tableStyleId>{2D5ABB26-0587-4C30-8999-92F81FD0307C}</a:tableStyleId>
              </a:tblPr>
              <a:tblGrid>
                <a:gridCol w="8250832"/>
              </a:tblGrid>
              <a:tr h="468052">
                <a:tc>
                  <a:txBody>
                    <a:bodyPr/>
                    <a:lstStyle/>
                    <a:p>
                      <a:pPr marL="0" indent="0" algn="just">
                        <a:spcBef>
                          <a:spcPts val="300"/>
                        </a:spcBef>
                        <a:spcAft>
                          <a:spcPts val="300"/>
                        </a:spcAft>
                        <a:buFont typeface="+mj-lt"/>
                        <a:buNone/>
                      </a:pPr>
                      <a:endParaRPr lang="en-US" sz="2000" dirty="0" smtClean="0">
                        <a:effectLst/>
                        <a:latin typeface="Arial" pitchFamily="34" charset="0"/>
                        <a:ea typeface="Times New Roman"/>
                        <a:cs typeface="Arial" pitchFamily="34" charset="0"/>
                      </a:endParaRPr>
                    </a:p>
                    <a:p>
                      <a:pPr marL="0" indent="0" algn="just">
                        <a:spcBef>
                          <a:spcPts val="300"/>
                        </a:spcBef>
                        <a:spcAft>
                          <a:spcPts val="300"/>
                        </a:spcAft>
                        <a:buFont typeface="+mj-lt"/>
                        <a:buNone/>
                      </a:pPr>
                      <a:r>
                        <a:rPr lang="en-US" sz="1600" dirty="0" smtClean="0">
                          <a:effectLst/>
                          <a:latin typeface="Arial" pitchFamily="34" charset="0"/>
                          <a:ea typeface="Times New Roman"/>
                          <a:cs typeface="Arial" pitchFamily="34" charset="0"/>
                        </a:rPr>
                        <a:t>1.-Bartholomai A.(1991).</a:t>
                      </a:r>
                      <a:r>
                        <a:rPr lang="en-US" sz="1600" baseline="0" dirty="0" smtClean="0">
                          <a:effectLst/>
                          <a:latin typeface="Arial" pitchFamily="34" charset="0"/>
                          <a:ea typeface="Times New Roman"/>
                          <a:cs typeface="Arial" pitchFamily="34" charset="0"/>
                        </a:rPr>
                        <a:t> </a:t>
                      </a:r>
                      <a:r>
                        <a:rPr lang="en-US" sz="1600" baseline="0" dirty="0" err="1" smtClean="0">
                          <a:effectLst/>
                          <a:latin typeface="Arial" pitchFamily="34" charset="0"/>
                          <a:ea typeface="Times New Roman"/>
                          <a:cs typeface="Arial" pitchFamily="34" charset="0"/>
                        </a:rPr>
                        <a:t>Fabricas</a:t>
                      </a:r>
                      <a:r>
                        <a:rPr lang="en-US" sz="1600" baseline="0" dirty="0" smtClean="0">
                          <a:effectLst/>
                          <a:latin typeface="Arial" pitchFamily="34" charset="0"/>
                          <a:ea typeface="Times New Roman"/>
                          <a:cs typeface="Arial" pitchFamily="34" charset="0"/>
                        </a:rPr>
                        <a:t> de Alimentos. </a:t>
                      </a:r>
                      <a:r>
                        <a:rPr lang="en-US" sz="1600" baseline="0" dirty="0" err="1" smtClean="0">
                          <a:effectLst/>
                          <a:latin typeface="Arial" pitchFamily="34" charset="0"/>
                          <a:ea typeface="Times New Roman"/>
                          <a:cs typeface="Arial" pitchFamily="34" charset="0"/>
                        </a:rPr>
                        <a:t>Proceso</a:t>
                      </a:r>
                      <a:r>
                        <a:rPr lang="en-US" sz="1600" baseline="0" dirty="0" smtClean="0">
                          <a:effectLst/>
                          <a:latin typeface="Arial" pitchFamily="34" charset="0"/>
                          <a:ea typeface="Times New Roman"/>
                          <a:cs typeface="Arial" pitchFamily="34" charset="0"/>
                        </a:rPr>
                        <a:t> </a:t>
                      </a:r>
                      <a:r>
                        <a:rPr lang="en-US" sz="1600" baseline="0" dirty="0" err="1" smtClean="0">
                          <a:effectLst/>
                          <a:latin typeface="Arial" pitchFamily="34" charset="0"/>
                          <a:ea typeface="Times New Roman"/>
                          <a:cs typeface="Arial" pitchFamily="34" charset="0"/>
                        </a:rPr>
                        <a:t>Equipo</a:t>
                      </a:r>
                      <a:r>
                        <a:rPr lang="en-US" sz="1600" baseline="0" dirty="0" smtClean="0">
                          <a:effectLst/>
                          <a:latin typeface="Arial" pitchFamily="34" charset="0"/>
                          <a:ea typeface="Times New Roman"/>
                          <a:cs typeface="Arial" pitchFamily="34" charset="0"/>
                        </a:rPr>
                        <a:t> y </a:t>
                      </a:r>
                      <a:r>
                        <a:rPr lang="en-US" sz="1600" baseline="0" dirty="0" err="1" smtClean="0">
                          <a:effectLst/>
                          <a:latin typeface="Arial" pitchFamily="34" charset="0"/>
                          <a:ea typeface="Times New Roman"/>
                          <a:cs typeface="Arial" pitchFamily="34" charset="0"/>
                        </a:rPr>
                        <a:t>Costos</a:t>
                      </a:r>
                      <a:r>
                        <a:rPr lang="en-US" sz="1600" baseline="0" dirty="0" smtClean="0">
                          <a:effectLst/>
                          <a:latin typeface="Arial" pitchFamily="34" charset="0"/>
                          <a:ea typeface="Times New Roman"/>
                          <a:cs typeface="Arial" pitchFamily="34" charset="0"/>
                        </a:rPr>
                        <a:t>. Editorial </a:t>
                      </a:r>
                    </a:p>
                    <a:p>
                      <a:pPr marL="0" indent="0" algn="just">
                        <a:spcBef>
                          <a:spcPts val="300"/>
                        </a:spcBef>
                        <a:spcAft>
                          <a:spcPts val="300"/>
                        </a:spcAft>
                        <a:buFont typeface="+mj-lt"/>
                        <a:buNone/>
                      </a:pPr>
                      <a:r>
                        <a:rPr lang="en-US" sz="1600" baseline="0" dirty="0" smtClean="0">
                          <a:effectLst/>
                          <a:latin typeface="Arial" pitchFamily="34" charset="0"/>
                          <a:ea typeface="Times New Roman"/>
                          <a:cs typeface="Arial" pitchFamily="34" charset="0"/>
                        </a:rPr>
                        <a:t>    </a:t>
                      </a:r>
                      <a:r>
                        <a:rPr lang="en-US" sz="1600" baseline="0" dirty="0" err="1" smtClean="0">
                          <a:effectLst/>
                          <a:latin typeface="Arial" pitchFamily="34" charset="0"/>
                          <a:ea typeface="Times New Roman"/>
                          <a:cs typeface="Arial" pitchFamily="34" charset="0"/>
                        </a:rPr>
                        <a:t>Acribia</a:t>
                      </a:r>
                      <a:r>
                        <a:rPr lang="en-US" sz="1600" baseline="0" dirty="0" smtClean="0">
                          <a:effectLst/>
                          <a:latin typeface="Arial" pitchFamily="34" charset="0"/>
                          <a:ea typeface="Times New Roman"/>
                          <a:cs typeface="Arial" pitchFamily="34" charset="0"/>
                        </a:rPr>
                        <a:t>.</a:t>
                      </a:r>
                      <a:endParaRPr lang="en-US" sz="1600" dirty="0" smtClean="0">
                        <a:effectLst/>
                        <a:latin typeface="Arial" pitchFamily="34" charset="0"/>
                        <a:ea typeface="Times New Roman"/>
                        <a:cs typeface="Arial" pitchFamily="34" charset="0"/>
                      </a:endParaRPr>
                    </a:p>
                    <a:p>
                      <a:pPr marL="0" indent="0" algn="just">
                        <a:spcBef>
                          <a:spcPts val="300"/>
                        </a:spcBef>
                        <a:spcAft>
                          <a:spcPts val="300"/>
                        </a:spcAft>
                        <a:buFont typeface="+mj-lt"/>
                        <a:buNone/>
                      </a:pPr>
                      <a:r>
                        <a:rPr lang="en-US" sz="1600" dirty="0" smtClean="0">
                          <a:effectLst/>
                          <a:latin typeface="Arial" pitchFamily="34" charset="0"/>
                          <a:ea typeface="Times New Roman"/>
                          <a:cs typeface="Arial" pitchFamily="34" charset="0"/>
                        </a:rPr>
                        <a:t>2.- </a:t>
                      </a:r>
                      <a:r>
                        <a:rPr lang="en-US" sz="1600" dirty="0" err="1" smtClean="0">
                          <a:effectLst/>
                          <a:latin typeface="Arial" pitchFamily="34" charset="0"/>
                          <a:ea typeface="Times New Roman"/>
                          <a:cs typeface="Arial" pitchFamily="34" charset="0"/>
                        </a:rPr>
                        <a:t>Desrosier</a:t>
                      </a:r>
                      <a:r>
                        <a:rPr lang="en-US" sz="1600" dirty="0" smtClean="0">
                          <a:effectLst/>
                          <a:latin typeface="Arial" pitchFamily="34" charset="0"/>
                          <a:ea typeface="Times New Roman"/>
                          <a:cs typeface="Arial" pitchFamily="34" charset="0"/>
                        </a:rPr>
                        <a:t> y </a:t>
                      </a:r>
                      <a:r>
                        <a:rPr lang="en-US" sz="1600" dirty="0" err="1" smtClean="0">
                          <a:effectLst/>
                          <a:latin typeface="Arial" pitchFamily="34" charset="0"/>
                          <a:ea typeface="Times New Roman"/>
                          <a:cs typeface="Arial" pitchFamily="34" charset="0"/>
                        </a:rPr>
                        <a:t>Desrosier</a:t>
                      </a:r>
                      <a:r>
                        <a:rPr lang="en-US" sz="1600" dirty="0" smtClean="0">
                          <a:effectLst/>
                          <a:latin typeface="Arial" pitchFamily="34" charset="0"/>
                          <a:ea typeface="Times New Roman"/>
                          <a:cs typeface="Arial" pitchFamily="34" charset="0"/>
                        </a:rPr>
                        <a:t>. (1971). Economics Of New Food Product. DEVELOPMNET </a:t>
                      </a:r>
                      <a:r>
                        <a:rPr lang="en-US" sz="1600" dirty="0" err="1" smtClean="0">
                          <a:effectLst/>
                          <a:latin typeface="Arial" pitchFamily="34" charset="0"/>
                          <a:ea typeface="Times New Roman"/>
                          <a:cs typeface="Arial" pitchFamily="34" charset="0"/>
                        </a:rPr>
                        <a:t>Avi</a:t>
                      </a:r>
                      <a:r>
                        <a:rPr lang="en-US" sz="1600" dirty="0" smtClean="0">
                          <a:effectLst/>
                          <a:latin typeface="Arial" pitchFamily="34" charset="0"/>
                          <a:ea typeface="Times New Roman"/>
                          <a:cs typeface="Arial" pitchFamily="34" charset="0"/>
                        </a:rPr>
                        <a:t>. </a:t>
                      </a:r>
                    </a:p>
                    <a:p>
                      <a:pPr marL="0" indent="0" algn="just">
                        <a:spcBef>
                          <a:spcPts val="300"/>
                        </a:spcBef>
                        <a:spcAft>
                          <a:spcPts val="300"/>
                        </a:spcAft>
                        <a:buFont typeface="+mj-lt"/>
                        <a:buNone/>
                      </a:pPr>
                      <a:endParaRPr lang="en-US" sz="1600" dirty="0" smtClean="0">
                        <a:effectLst/>
                        <a:latin typeface="Arial" pitchFamily="34" charset="0"/>
                        <a:ea typeface="Times New Roman"/>
                        <a:cs typeface="Arial" pitchFamily="34" charset="0"/>
                      </a:endParaRPr>
                    </a:p>
                    <a:p>
                      <a:pPr marL="0" indent="0" algn="just">
                        <a:spcBef>
                          <a:spcPts val="300"/>
                        </a:spcBef>
                        <a:spcAft>
                          <a:spcPts val="300"/>
                        </a:spcAft>
                        <a:buFont typeface="+mj-lt"/>
                        <a:buNone/>
                      </a:pPr>
                      <a:r>
                        <a:rPr lang="en-US" sz="1600" dirty="0" smtClean="0">
                          <a:effectLst/>
                          <a:latin typeface="Arial" pitchFamily="34" charset="0"/>
                          <a:ea typeface="Times New Roman"/>
                          <a:cs typeface="Arial" pitchFamily="34" charset="0"/>
                        </a:rPr>
                        <a:t>3.- Earle, M:D: y A:M: Anderson.(1980). "Product And Process Development In The Food    </a:t>
                      </a:r>
                    </a:p>
                    <a:p>
                      <a:pPr marL="0" indent="0" algn="just">
                        <a:spcBef>
                          <a:spcPts val="300"/>
                        </a:spcBef>
                        <a:spcAft>
                          <a:spcPts val="300"/>
                        </a:spcAft>
                        <a:buFont typeface="+mj-lt"/>
                        <a:buNone/>
                      </a:pPr>
                      <a:r>
                        <a:rPr lang="en-US" sz="1600" dirty="0" smtClean="0">
                          <a:effectLst/>
                          <a:latin typeface="Arial" pitchFamily="34" charset="0"/>
                          <a:ea typeface="Times New Roman"/>
                          <a:cs typeface="Arial" pitchFamily="34" charset="0"/>
                        </a:rPr>
                        <a:t>     Industry". Harwood Academic </a:t>
                      </a:r>
                      <a:r>
                        <a:rPr lang="en-US" sz="1600" dirty="0" err="1" smtClean="0">
                          <a:effectLst/>
                          <a:latin typeface="Arial" pitchFamily="34" charset="0"/>
                          <a:ea typeface="Times New Roman"/>
                          <a:cs typeface="Arial" pitchFamily="34" charset="0"/>
                        </a:rPr>
                        <a:t>Publi</a:t>
                      </a:r>
                      <a:r>
                        <a:rPr lang="en-US" sz="1600" dirty="0" smtClean="0">
                          <a:effectLst/>
                          <a:latin typeface="Arial" pitchFamily="34" charset="0"/>
                          <a:ea typeface="Times New Roman"/>
                          <a:cs typeface="Arial" pitchFamily="34" charset="0"/>
                        </a:rPr>
                        <a:t>. </a:t>
                      </a:r>
                      <a:r>
                        <a:rPr lang="en-US" sz="1600" dirty="0" err="1" smtClean="0">
                          <a:effectLst/>
                          <a:latin typeface="Arial" pitchFamily="34" charset="0"/>
                          <a:ea typeface="Times New Roman"/>
                          <a:cs typeface="Arial" pitchFamily="34" charset="0"/>
                        </a:rPr>
                        <a:t>Amsterdan</a:t>
                      </a:r>
                      <a:r>
                        <a:rPr lang="en-US" sz="1600" smtClean="0">
                          <a:effectLst/>
                          <a:latin typeface="Arial" pitchFamily="34" charset="0"/>
                          <a:ea typeface="Times New Roman"/>
                          <a:cs typeface="Arial" pitchFamily="34" charset="0"/>
                        </a:rPr>
                        <a:t>. </a:t>
                      </a:r>
                      <a:endParaRPr lang="en-US" sz="1600" smtClean="0">
                        <a:effectLst/>
                        <a:latin typeface="Arial" pitchFamily="34" charset="0"/>
                        <a:ea typeface="Times New Roman"/>
                        <a:cs typeface="Arial" pitchFamily="34" charset="0"/>
                      </a:endParaRPr>
                    </a:p>
                    <a:p>
                      <a:pPr marL="0" indent="0" algn="just">
                        <a:spcBef>
                          <a:spcPts val="300"/>
                        </a:spcBef>
                        <a:spcAft>
                          <a:spcPts val="300"/>
                        </a:spcAft>
                        <a:buFont typeface="+mj-lt"/>
                        <a:buNone/>
                      </a:pPr>
                      <a:endParaRPr lang="en-US" sz="1600" dirty="0" smtClean="0">
                        <a:effectLst/>
                        <a:latin typeface="Arial" pitchFamily="34" charset="0"/>
                        <a:ea typeface="Times New Roman"/>
                        <a:cs typeface="Arial" pitchFamily="34" charset="0"/>
                      </a:endParaRPr>
                    </a:p>
                    <a:p>
                      <a:pPr marL="0" indent="0" algn="just">
                        <a:spcBef>
                          <a:spcPts val="300"/>
                        </a:spcBef>
                        <a:spcAft>
                          <a:spcPts val="300"/>
                        </a:spcAft>
                        <a:buFont typeface="+mj-lt"/>
                        <a:buNone/>
                      </a:pPr>
                      <a:r>
                        <a:rPr lang="en-US" sz="1600" dirty="0" smtClean="0">
                          <a:effectLst/>
                          <a:latin typeface="Arial" pitchFamily="34" charset="0"/>
                          <a:ea typeface="Times New Roman"/>
                          <a:cs typeface="Arial" pitchFamily="34" charset="0"/>
                        </a:rPr>
                        <a:t>4.- Norman W. </a:t>
                      </a:r>
                      <a:r>
                        <a:rPr lang="en-US" sz="1600" dirty="0" err="1" smtClean="0">
                          <a:effectLst/>
                          <a:latin typeface="Arial" pitchFamily="34" charset="0"/>
                          <a:ea typeface="Times New Roman"/>
                          <a:cs typeface="Arial" pitchFamily="34" charset="0"/>
                        </a:rPr>
                        <a:t>Desrosier</a:t>
                      </a:r>
                      <a:r>
                        <a:rPr lang="en-US" sz="1600" dirty="0" smtClean="0">
                          <a:effectLst/>
                          <a:latin typeface="Arial" pitchFamily="34" charset="0"/>
                          <a:ea typeface="Times New Roman"/>
                          <a:cs typeface="Arial" pitchFamily="34" charset="0"/>
                        </a:rPr>
                        <a:t>.(1981). </a:t>
                      </a:r>
                      <a:r>
                        <a:rPr lang="en-US" sz="1600" dirty="0" err="1" smtClean="0">
                          <a:effectLst/>
                          <a:latin typeface="Arial" pitchFamily="34" charset="0"/>
                          <a:ea typeface="Times New Roman"/>
                          <a:cs typeface="Arial" pitchFamily="34" charset="0"/>
                        </a:rPr>
                        <a:t>Conservación</a:t>
                      </a:r>
                      <a:r>
                        <a:rPr lang="en-US" sz="1600" baseline="0" dirty="0" smtClean="0">
                          <a:effectLst/>
                          <a:latin typeface="Arial" pitchFamily="34" charset="0"/>
                          <a:ea typeface="Times New Roman"/>
                          <a:cs typeface="Arial" pitchFamily="34" charset="0"/>
                        </a:rPr>
                        <a:t> de Alimentos. </a:t>
                      </a:r>
                      <a:r>
                        <a:rPr lang="en-US" sz="1600" baseline="0" dirty="0" err="1" smtClean="0">
                          <a:effectLst/>
                          <a:latin typeface="Arial" pitchFamily="34" charset="0"/>
                          <a:ea typeface="Times New Roman"/>
                          <a:cs typeface="Arial" pitchFamily="34" charset="0"/>
                        </a:rPr>
                        <a:t>CECSA,México</a:t>
                      </a:r>
                      <a:r>
                        <a:rPr lang="en-US" sz="1600" baseline="0" dirty="0" smtClean="0">
                          <a:effectLst/>
                          <a:latin typeface="Arial" pitchFamily="34" charset="0"/>
                          <a:ea typeface="Times New Roman"/>
                          <a:cs typeface="Arial" pitchFamily="34" charset="0"/>
                        </a:rPr>
                        <a:t> D.F.</a:t>
                      </a:r>
                    </a:p>
                    <a:p>
                      <a:pPr marL="0" indent="0" algn="just">
                        <a:spcBef>
                          <a:spcPts val="300"/>
                        </a:spcBef>
                        <a:spcAft>
                          <a:spcPts val="300"/>
                        </a:spcAft>
                        <a:buFont typeface="+mj-lt"/>
                        <a:buNone/>
                      </a:pPr>
                      <a:endParaRPr lang="en-US" sz="1600" baseline="0" dirty="0" smtClean="0">
                        <a:effectLst/>
                        <a:latin typeface="Arial" pitchFamily="34" charset="0"/>
                        <a:ea typeface="Times New Roman"/>
                        <a:cs typeface="Arial" pitchFamily="34" charset="0"/>
                      </a:endParaRPr>
                    </a:p>
                    <a:p>
                      <a:pPr marL="0" indent="0" algn="just">
                        <a:spcBef>
                          <a:spcPts val="300"/>
                        </a:spcBef>
                        <a:spcAft>
                          <a:spcPts val="300"/>
                        </a:spcAft>
                        <a:buFont typeface="+mj-lt"/>
                        <a:buNone/>
                      </a:pPr>
                      <a:r>
                        <a:rPr lang="en-US" sz="1600" baseline="0" dirty="0" smtClean="0">
                          <a:effectLst/>
                          <a:latin typeface="Arial" pitchFamily="34" charset="0"/>
                          <a:ea typeface="Times New Roman"/>
                          <a:cs typeface="Arial" pitchFamily="34" charset="0"/>
                        </a:rPr>
                        <a:t>4.-Seider W.D.,(2009) Product and Process Design </a:t>
                      </a:r>
                      <a:r>
                        <a:rPr lang="en-US" sz="1600" baseline="0" dirty="0" err="1" smtClean="0">
                          <a:effectLst/>
                          <a:latin typeface="Arial" pitchFamily="34" charset="0"/>
                          <a:ea typeface="Times New Roman"/>
                          <a:cs typeface="Arial" pitchFamily="34" charset="0"/>
                        </a:rPr>
                        <a:t>Principles.Synthesis,Analyis</a:t>
                      </a:r>
                      <a:r>
                        <a:rPr lang="en-US" sz="1600" baseline="0" dirty="0" smtClean="0">
                          <a:effectLst/>
                          <a:latin typeface="Arial" pitchFamily="34" charset="0"/>
                          <a:ea typeface="Times New Roman"/>
                          <a:cs typeface="Arial" pitchFamily="34" charset="0"/>
                        </a:rPr>
                        <a:t> and   </a:t>
                      </a:r>
                    </a:p>
                    <a:p>
                      <a:pPr marL="0" indent="0" algn="just">
                        <a:spcBef>
                          <a:spcPts val="300"/>
                        </a:spcBef>
                        <a:spcAft>
                          <a:spcPts val="300"/>
                        </a:spcAft>
                        <a:buFont typeface="+mj-lt"/>
                        <a:buNone/>
                      </a:pPr>
                      <a:r>
                        <a:rPr lang="en-US" sz="1600" baseline="0" dirty="0" smtClean="0">
                          <a:effectLst/>
                          <a:latin typeface="Arial" pitchFamily="34" charset="0"/>
                          <a:ea typeface="Times New Roman"/>
                          <a:cs typeface="Arial" pitchFamily="34" charset="0"/>
                        </a:rPr>
                        <a:t>     Evaluation, </a:t>
                      </a:r>
                      <a:r>
                        <a:rPr lang="en-US" sz="1600" baseline="0" dirty="0" err="1" smtClean="0">
                          <a:effectLst/>
                          <a:latin typeface="Arial" pitchFamily="34" charset="0"/>
                          <a:ea typeface="Times New Roman"/>
                          <a:cs typeface="Arial" pitchFamily="34" charset="0"/>
                        </a:rPr>
                        <a:t>Jhon</a:t>
                      </a:r>
                      <a:r>
                        <a:rPr lang="en-US" sz="1600" baseline="0" dirty="0" smtClean="0">
                          <a:effectLst/>
                          <a:latin typeface="Arial" pitchFamily="34" charset="0"/>
                          <a:ea typeface="Times New Roman"/>
                          <a:cs typeface="Arial" pitchFamily="34" charset="0"/>
                        </a:rPr>
                        <a:t> Wiley &amp; Sons, USA.</a:t>
                      </a:r>
                    </a:p>
                    <a:p>
                      <a:pPr marL="0" indent="0" algn="just">
                        <a:spcBef>
                          <a:spcPts val="300"/>
                        </a:spcBef>
                        <a:spcAft>
                          <a:spcPts val="300"/>
                        </a:spcAft>
                        <a:buFont typeface="+mj-lt"/>
                        <a:buNone/>
                      </a:pPr>
                      <a:endParaRPr lang="en-US" sz="1600" dirty="0" smtClean="0">
                        <a:effectLst/>
                        <a:latin typeface="Arial" pitchFamily="34" charset="0"/>
                        <a:ea typeface="Times New Roman"/>
                        <a:cs typeface="Arial" pitchFamily="34" charset="0"/>
                      </a:endParaRPr>
                    </a:p>
                    <a:p>
                      <a:pPr marL="0" indent="0" algn="just">
                        <a:spcBef>
                          <a:spcPts val="300"/>
                        </a:spcBef>
                        <a:spcAft>
                          <a:spcPts val="300"/>
                        </a:spcAft>
                        <a:buFont typeface="+mj-lt"/>
                        <a:buNone/>
                      </a:pPr>
                      <a:r>
                        <a:rPr lang="en-US" sz="1600" dirty="0" smtClean="0">
                          <a:effectLst/>
                          <a:latin typeface="Arial" pitchFamily="34" charset="0"/>
                          <a:ea typeface="Times New Roman"/>
                          <a:cs typeface="Arial" pitchFamily="34" charset="0"/>
                        </a:rPr>
                        <a:t>5.-.Sipper D.(1998).,</a:t>
                      </a:r>
                      <a:r>
                        <a:rPr lang="en-US" sz="1600" baseline="0" dirty="0" smtClean="0">
                          <a:effectLst/>
                          <a:latin typeface="Arial" pitchFamily="34" charset="0"/>
                          <a:ea typeface="Times New Roman"/>
                          <a:cs typeface="Arial" pitchFamily="34" charset="0"/>
                        </a:rPr>
                        <a:t> </a:t>
                      </a:r>
                      <a:r>
                        <a:rPr lang="en-US" sz="1600" baseline="0" dirty="0" err="1" smtClean="0">
                          <a:effectLst/>
                          <a:latin typeface="Arial" pitchFamily="34" charset="0"/>
                          <a:ea typeface="Times New Roman"/>
                          <a:cs typeface="Arial" pitchFamily="34" charset="0"/>
                        </a:rPr>
                        <a:t>Planeación</a:t>
                      </a:r>
                      <a:r>
                        <a:rPr lang="en-US" sz="1600" baseline="0" dirty="0" smtClean="0">
                          <a:effectLst/>
                          <a:latin typeface="Arial" pitchFamily="34" charset="0"/>
                          <a:ea typeface="Times New Roman"/>
                          <a:cs typeface="Arial" pitchFamily="34" charset="0"/>
                        </a:rPr>
                        <a:t> y control de la </a:t>
                      </a:r>
                      <a:r>
                        <a:rPr lang="en-US" sz="1600" baseline="0" dirty="0" err="1" smtClean="0">
                          <a:effectLst/>
                          <a:latin typeface="Arial" pitchFamily="34" charset="0"/>
                          <a:ea typeface="Times New Roman"/>
                          <a:cs typeface="Arial" pitchFamily="34" charset="0"/>
                        </a:rPr>
                        <a:t>producción</a:t>
                      </a:r>
                      <a:r>
                        <a:rPr lang="en-US" sz="1600" baseline="0" dirty="0" smtClean="0">
                          <a:effectLst/>
                          <a:latin typeface="Arial" pitchFamily="34" charset="0"/>
                          <a:ea typeface="Times New Roman"/>
                          <a:cs typeface="Arial" pitchFamily="34" charset="0"/>
                        </a:rPr>
                        <a:t>. Mc </a:t>
                      </a:r>
                      <a:r>
                        <a:rPr lang="en-US" sz="1600" baseline="0" dirty="0" err="1" smtClean="0">
                          <a:effectLst/>
                          <a:latin typeface="Arial" pitchFamily="34" charset="0"/>
                          <a:ea typeface="Times New Roman"/>
                          <a:cs typeface="Arial" pitchFamily="34" charset="0"/>
                        </a:rPr>
                        <a:t>Graw</a:t>
                      </a:r>
                      <a:r>
                        <a:rPr lang="en-US" sz="1600" baseline="0" dirty="0" smtClean="0">
                          <a:effectLst/>
                          <a:latin typeface="Arial" pitchFamily="34" charset="0"/>
                          <a:ea typeface="Times New Roman"/>
                          <a:cs typeface="Arial" pitchFamily="34" charset="0"/>
                        </a:rPr>
                        <a:t> Hill., NY.USA.</a:t>
                      </a:r>
                      <a:endParaRPr lang="en-US" sz="1600" dirty="0" smtClean="0">
                        <a:effectLst/>
                        <a:latin typeface="Arial" pitchFamily="34" charset="0"/>
                        <a:ea typeface="Times New Roman"/>
                        <a:cs typeface="Arial" pitchFamily="34" charset="0"/>
                      </a:endParaRPr>
                    </a:p>
                    <a:p>
                      <a:pPr marL="0" indent="0" algn="just">
                        <a:spcBef>
                          <a:spcPts val="300"/>
                        </a:spcBef>
                        <a:spcAft>
                          <a:spcPts val="300"/>
                        </a:spcAft>
                        <a:buFont typeface="+mj-lt"/>
                        <a:buNone/>
                      </a:pPr>
                      <a:endParaRPr lang="es-MX" sz="1000" dirty="0" smtClean="0">
                        <a:effectLst/>
                        <a:latin typeface="Arial" pitchFamily="34" charset="0"/>
                        <a:ea typeface="Times New Roman"/>
                        <a:cs typeface="Arial" pitchFamily="34" charset="0"/>
                      </a:endParaRPr>
                    </a:p>
                    <a:p>
                      <a:pPr marL="228600" indent="-228600" algn="just">
                        <a:spcBef>
                          <a:spcPts val="300"/>
                        </a:spcBef>
                        <a:spcAft>
                          <a:spcPts val="300"/>
                        </a:spcAft>
                        <a:buFont typeface="+mj-lt"/>
                        <a:buAutoNum type="arabicPeriod"/>
                      </a:pPr>
                      <a:endParaRPr lang="es-MX" sz="1000" dirty="0">
                        <a:effectLst/>
                        <a:latin typeface="Arial" pitchFamily="34" charset="0"/>
                        <a:ea typeface="Times New Roman"/>
                        <a:cs typeface="Arial" pitchFamily="34" charset="0"/>
                      </a:endParaRPr>
                    </a:p>
                  </a:txBody>
                  <a:tcPr marL="44450" marR="44450" marT="0" marB="0"/>
                </a:tc>
              </a:tr>
            </a:tbl>
          </a:graphicData>
        </a:graphic>
      </p:graphicFrame>
      <p:sp>
        <p:nvSpPr>
          <p:cNvPr id="4" name="3 Marcador de número de diapositiva"/>
          <p:cNvSpPr>
            <a:spLocks noGrp="1"/>
          </p:cNvSpPr>
          <p:nvPr>
            <p:ph type="sldNum" sz="quarter" idx="12"/>
          </p:nvPr>
        </p:nvSpPr>
        <p:spPr>
          <a:xfrm>
            <a:off x="8100392" y="6381328"/>
            <a:ext cx="762000" cy="365125"/>
          </a:xfrm>
        </p:spPr>
        <p:txBody>
          <a:bodyPr/>
          <a:lstStyle/>
          <a:p>
            <a:fld id="{002461F4-BFE2-4260-9D82-1F8E3568D8C5}" type="slidenum">
              <a:rPr lang="es-MX" smtClean="0">
                <a:latin typeface="Arial" pitchFamily="34" charset="0"/>
                <a:cs typeface="Arial" pitchFamily="34" charset="0"/>
              </a:rPr>
              <a:pPr/>
              <a:t>35</a:t>
            </a:fld>
            <a:endParaRPr lang="es-MX" dirty="0">
              <a:latin typeface="Arial" pitchFamily="34" charset="0"/>
              <a:cs typeface="Arial" pitchFamily="34" charset="0"/>
            </a:endParaRPr>
          </a:p>
        </p:txBody>
      </p:sp>
    </p:spTree>
    <p:extLst>
      <p:ext uri="{BB962C8B-B14F-4D97-AF65-F5344CB8AC3E}">
        <p14:creationId xmlns:p14="http://schemas.microsoft.com/office/powerpoint/2010/main" val="4017258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002461F4-BFE2-4260-9D82-1F8E3568D8C5}" type="slidenum">
              <a:rPr lang="es-MX" smtClean="0"/>
              <a:pPr/>
              <a:t>4</a:t>
            </a:fld>
            <a:endParaRPr lang="es-MX"/>
          </a:p>
        </p:txBody>
      </p:sp>
      <p:sp>
        <p:nvSpPr>
          <p:cNvPr id="5" name="3 Marcador de contenido"/>
          <p:cNvSpPr txBox="1">
            <a:spLocks/>
          </p:cNvSpPr>
          <p:nvPr/>
        </p:nvSpPr>
        <p:spPr bwMode="auto">
          <a:xfrm>
            <a:off x="107950" y="404813"/>
            <a:ext cx="8856663" cy="6192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514350" indent="-51435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spcBef>
                <a:spcPct val="20000"/>
              </a:spcBef>
              <a:buFont typeface="Wingdings 2" pitchFamily="18" charset="2"/>
              <a:buChar char=""/>
            </a:pPr>
            <a:endParaRPr lang="es-ES" sz="2000" dirty="0" smtClean="0"/>
          </a:p>
          <a:p>
            <a:pPr>
              <a:spcBef>
                <a:spcPct val="20000"/>
              </a:spcBef>
              <a:buFont typeface="Wingdings 2" pitchFamily="18" charset="2"/>
              <a:buChar char=""/>
            </a:pPr>
            <a:r>
              <a:rPr lang="es-ES" sz="2000" dirty="0" err="1" smtClean="0"/>
              <a:t>Diap</a:t>
            </a:r>
            <a:r>
              <a:rPr lang="es-ES" sz="2000" dirty="0"/>
              <a:t>. </a:t>
            </a:r>
            <a:r>
              <a:rPr lang="es-ES" sz="2000" dirty="0" smtClean="0"/>
              <a:t>25 Flujo del desarrollo de alimentos </a:t>
            </a:r>
            <a:endParaRPr lang="es-ES" sz="2000" dirty="0"/>
          </a:p>
          <a:p>
            <a:pPr>
              <a:spcBef>
                <a:spcPct val="20000"/>
              </a:spcBef>
              <a:buFont typeface="Wingdings 2" pitchFamily="18" charset="2"/>
              <a:buChar char=""/>
            </a:pPr>
            <a:r>
              <a:rPr lang="es-ES" sz="2000" dirty="0" err="1" smtClean="0"/>
              <a:t>Diap</a:t>
            </a:r>
            <a:r>
              <a:rPr lang="es-ES" sz="2000" dirty="0"/>
              <a:t>. </a:t>
            </a:r>
            <a:r>
              <a:rPr lang="es-ES" sz="2000" dirty="0" smtClean="0"/>
              <a:t>26 Cliente……Problema</a:t>
            </a:r>
          </a:p>
          <a:p>
            <a:pPr>
              <a:spcBef>
                <a:spcPct val="20000"/>
              </a:spcBef>
              <a:buFont typeface="Wingdings 2" pitchFamily="18" charset="2"/>
              <a:buChar char=""/>
            </a:pPr>
            <a:r>
              <a:rPr lang="es-ES" sz="2000" dirty="0" err="1" smtClean="0"/>
              <a:t>Diap</a:t>
            </a:r>
            <a:r>
              <a:rPr lang="es-ES" sz="2000" dirty="0"/>
              <a:t>. </a:t>
            </a:r>
            <a:r>
              <a:rPr lang="es-ES" sz="2000" dirty="0" smtClean="0"/>
              <a:t>27 Caso: Alimentos alergénicos</a:t>
            </a:r>
            <a:endParaRPr lang="es-ES" sz="2000" dirty="0"/>
          </a:p>
          <a:p>
            <a:pPr>
              <a:spcBef>
                <a:spcPct val="20000"/>
              </a:spcBef>
              <a:buFont typeface="Wingdings 2" pitchFamily="18" charset="2"/>
              <a:buChar char=""/>
            </a:pPr>
            <a:r>
              <a:rPr lang="es-ES" sz="2000" dirty="0" err="1"/>
              <a:t>Diap</a:t>
            </a:r>
            <a:r>
              <a:rPr lang="es-ES" sz="2000" dirty="0"/>
              <a:t>. </a:t>
            </a:r>
            <a:r>
              <a:rPr lang="es-ES" sz="2000" dirty="0" smtClean="0"/>
              <a:t>28 </a:t>
            </a:r>
            <a:r>
              <a:rPr lang="es-ES" sz="2000" dirty="0"/>
              <a:t>Caso: Alimentos alergénicos</a:t>
            </a:r>
          </a:p>
          <a:p>
            <a:pPr>
              <a:spcBef>
                <a:spcPct val="20000"/>
              </a:spcBef>
              <a:buFont typeface="Wingdings 2" pitchFamily="18" charset="2"/>
              <a:buChar char=""/>
            </a:pPr>
            <a:r>
              <a:rPr lang="es-ES" sz="2000" dirty="0" err="1"/>
              <a:t>Diap</a:t>
            </a:r>
            <a:r>
              <a:rPr lang="es-ES" sz="2000" dirty="0"/>
              <a:t>. </a:t>
            </a:r>
            <a:r>
              <a:rPr lang="es-ES" sz="2000" dirty="0" smtClean="0"/>
              <a:t>29 Alimentos libres de alergénicos</a:t>
            </a:r>
            <a:endParaRPr lang="es-ES" sz="2000" dirty="0"/>
          </a:p>
          <a:p>
            <a:pPr>
              <a:spcBef>
                <a:spcPct val="20000"/>
              </a:spcBef>
              <a:buFont typeface="Wingdings 2" pitchFamily="18" charset="2"/>
              <a:buChar char=""/>
            </a:pPr>
            <a:r>
              <a:rPr lang="es-ES" sz="2000" dirty="0" err="1"/>
              <a:t>Diap</a:t>
            </a:r>
            <a:r>
              <a:rPr lang="es-ES" sz="2000" dirty="0"/>
              <a:t>. </a:t>
            </a:r>
            <a:r>
              <a:rPr lang="es-ES" sz="2000" dirty="0" smtClean="0"/>
              <a:t>30 Características específicas</a:t>
            </a:r>
            <a:endParaRPr lang="es-ES" sz="2000" dirty="0"/>
          </a:p>
          <a:p>
            <a:pPr>
              <a:spcBef>
                <a:spcPct val="20000"/>
              </a:spcBef>
              <a:buFont typeface="Wingdings 2" pitchFamily="18" charset="2"/>
              <a:buChar char=""/>
            </a:pPr>
            <a:r>
              <a:rPr lang="es-ES" sz="2000" dirty="0" err="1"/>
              <a:t>Diap</a:t>
            </a:r>
            <a:r>
              <a:rPr lang="es-ES" sz="2000" dirty="0"/>
              <a:t>. </a:t>
            </a:r>
            <a:r>
              <a:rPr lang="es-ES" sz="2000" dirty="0" smtClean="0"/>
              <a:t>31 Caso de las fórmulas ya establecidas</a:t>
            </a:r>
            <a:endParaRPr lang="es-ES" sz="2000" dirty="0"/>
          </a:p>
          <a:p>
            <a:pPr>
              <a:spcBef>
                <a:spcPct val="20000"/>
              </a:spcBef>
              <a:buFont typeface="Wingdings 2" pitchFamily="18" charset="2"/>
              <a:buChar char=""/>
            </a:pPr>
            <a:r>
              <a:rPr lang="es-ES" sz="2000" dirty="0" err="1"/>
              <a:t>Diap</a:t>
            </a:r>
            <a:r>
              <a:rPr lang="es-ES" sz="2000" dirty="0"/>
              <a:t>. </a:t>
            </a:r>
            <a:r>
              <a:rPr lang="es-ES" sz="2000" dirty="0" smtClean="0"/>
              <a:t>32 </a:t>
            </a:r>
            <a:r>
              <a:rPr lang="es-MX" sz="2000" dirty="0"/>
              <a:t>Caso de las fórmulas ya establecidas</a:t>
            </a:r>
            <a:endParaRPr lang="es-ES" sz="2000" dirty="0" smtClean="0"/>
          </a:p>
          <a:p>
            <a:pPr>
              <a:spcBef>
                <a:spcPct val="20000"/>
              </a:spcBef>
              <a:buFont typeface="Wingdings 2" pitchFamily="18" charset="2"/>
              <a:buChar char=""/>
            </a:pPr>
            <a:r>
              <a:rPr lang="es-ES" sz="2000" dirty="0" err="1" smtClean="0"/>
              <a:t>Diap</a:t>
            </a:r>
            <a:r>
              <a:rPr lang="es-ES" sz="2000" dirty="0" smtClean="0"/>
              <a:t>. </a:t>
            </a:r>
            <a:r>
              <a:rPr lang="es-ES" sz="2000" dirty="0"/>
              <a:t>33 Cambio de un alimento no alérgeno a uno </a:t>
            </a:r>
            <a:r>
              <a:rPr lang="es-ES" sz="2000" dirty="0" smtClean="0"/>
              <a:t>alergénico</a:t>
            </a:r>
            <a:endParaRPr lang="es-ES" sz="2000" dirty="0"/>
          </a:p>
          <a:p>
            <a:pPr>
              <a:spcBef>
                <a:spcPct val="20000"/>
              </a:spcBef>
              <a:buFont typeface="Wingdings 2" pitchFamily="18" charset="2"/>
              <a:buChar char=""/>
            </a:pPr>
            <a:r>
              <a:rPr lang="es-ES" sz="2000" dirty="0" err="1"/>
              <a:t>Diap</a:t>
            </a:r>
            <a:r>
              <a:rPr lang="es-ES" sz="2000" dirty="0"/>
              <a:t>. 34 Cambio de un alimento alergénico a uno no alergénico </a:t>
            </a:r>
          </a:p>
          <a:p>
            <a:pPr>
              <a:spcBef>
                <a:spcPct val="20000"/>
              </a:spcBef>
              <a:buFont typeface="Wingdings 2" pitchFamily="18" charset="2"/>
              <a:buChar char=""/>
            </a:pPr>
            <a:r>
              <a:rPr lang="es-ES" sz="2000" dirty="0" err="1"/>
              <a:t>Diap</a:t>
            </a:r>
            <a:r>
              <a:rPr lang="es-ES" sz="2000" dirty="0"/>
              <a:t>. </a:t>
            </a:r>
            <a:r>
              <a:rPr lang="es-ES" sz="2000" dirty="0" smtClean="0"/>
              <a:t>35 </a:t>
            </a:r>
            <a:r>
              <a:rPr lang="es-MX" sz="2000" dirty="0"/>
              <a:t>Declaración de </a:t>
            </a:r>
            <a:r>
              <a:rPr lang="es-MX" sz="2000" dirty="0" err="1"/>
              <a:t>alergenicidad</a:t>
            </a:r>
            <a:r>
              <a:rPr lang="es-MX" sz="2000" dirty="0"/>
              <a:t> del </a:t>
            </a:r>
            <a:r>
              <a:rPr lang="es-MX" sz="2000" dirty="0" smtClean="0"/>
              <a:t>alimento</a:t>
            </a:r>
            <a:endParaRPr lang="es-ES" sz="2000" dirty="0" smtClean="0"/>
          </a:p>
          <a:p>
            <a:pPr>
              <a:spcBef>
                <a:spcPct val="20000"/>
              </a:spcBef>
              <a:buFont typeface="Wingdings 2" pitchFamily="18" charset="2"/>
              <a:buChar char=""/>
            </a:pPr>
            <a:r>
              <a:rPr lang="es-ES" sz="2000" dirty="0" err="1" smtClean="0"/>
              <a:t>Diap</a:t>
            </a:r>
            <a:r>
              <a:rPr lang="es-ES" sz="2000" dirty="0"/>
              <a:t>. </a:t>
            </a:r>
            <a:r>
              <a:rPr lang="es-ES" sz="2000" dirty="0" smtClean="0"/>
              <a:t>36 Referencias</a:t>
            </a:r>
            <a:r>
              <a:rPr lang="es-ES" sz="2000" dirty="0"/>
              <a:t>	</a:t>
            </a:r>
          </a:p>
          <a:p>
            <a:pPr>
              <a:spcBef>
                <a:spcPct val="20000"/>
              </a:spcBef>
              <a:buFont typeface="Wingdings 2" pitchFamily="18" charset="2"/>
              <a:buChar char=""/>
            </a:pPr>
            <a:endParaRPr lang="es-ES" sz="2000" dirty="0"/>
          </a:p>
          <a:p>
            <a:pPr>
              <a:spcBef>
                <a:spcPct val="20000"/>
              </a:spcBef>
              <a:buFont typeface="Wingdings 2" pitchFamily="18" charset="2"/>
              <a:buChar char=""/>
            </a:pPr>
            <a:endParaRPr lang="es-MX" sz="2000" dirty="0"/>
          </a:p>
        </p:txBody>
      </p:sp>
    </p:spTree>
    <p:extLst>
      <p:ext uri="{BB962C8B-B14F-4D97-AF65-F5344CB8AC3E}">
        <p14:creationId xmlns:p14="http://schemas.microsoft.com/office/powerpoint/2010/main" val="1932150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1268760"/>
            <a:ext cx="7992888" cy="2736304"/>
          </a:xfrm>
        </p:spPr>
        <p:txBody>
          <a:bodyPr>
            <a:normAutofit fontScale="90000"/>
          </a:bodyPr>
          <a:lstStyle/>
          <a:p>
            <a:r>
              <a:rPr lang="es-MX" sz="2400" dirty="0">
                <a:latin typeface="Arial" panose="020B0604020202020204" pitchFamily="34" charset="0"/>
                <a:cs typeface="Arial" panose="020B0604020202020204" pitchFamily="34" charset="0"/>
              </a:rPr>
              <a:t>Cuestionar al alumno cuales son los criterios básicos para el diseño, la selección o la modificación de las formulaciones y procesos de alimentos.</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Pasaran al pizarrón a anotarlos (Sin considerar los trabajos en los cuales ellos trabajan actualmente)</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endParaRPr lang="es-MX" sz="2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915816" y="476672"/>
            <a:ext cx="2657872" cy="432048"/>
          </a:xfrm>
        </p:spPr>
        <p:txBody>
          <a:bodyPr>
            <a:normAutofit lnSpcReduction="10000"/>
          </a:bodyPr>
          <a:lstStyle/>
          <a:p>
            <a:pPr marL="0" indent="0">
              <a:buNone/>
            </a:pPr>
            <a:r>
              <a:rPr lang="es-ES" dirty="0" smtClean="0"/>
              <a:t>Objetivos del tema</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5</a:t>
            </a:fld>
            <a:endParaRPr lang="es-MX"/>
          </a:p>
        </p:txBody>
      </p:sp>
      <p:pic>
        <p:nvPicPr>
          <p:cNvPr id="5" name="Imagen 4"/>
          <p:cNvPicPr>
            <a:picLocks noChangeAspect="1"/>
          </p:cNvPicPr>
          <p:nvPr/>
        </p:nvPicPr>
        <p:blipFill>
          <a:blip r:embed="rId2"/>
          <a:stretch>
            <a:fillRect/>
          </a:stretch>
        </p:blipFill>
        <p:spPr>
          <a:xfrm>
            <a:off x="2627784" y="3356992"/>
            <a:ext cx="3312368" cy="2488164"/>
          </a:xfrm>
          <a:prstGeom prst="rect">
            <a:avLst/>
          </a:prstGeom>
        </p:spPr>
      </p:pic>
      <p:sp>
        <p:nvSpPr>
          <p:cNvPr id="6" name="Rectángulo 5"/>
          <p:cNvSpPr/>
          <p:nvPr/>
        </p:nvSpPr>
        <p:spPr>
          <a:xfrm>
            <a:off x="2208076" y="5870130"/>
            <a:ext cx="4572000" cy="230832"/>
          </a:xfrm>
          <a:prstGeom prst="rect">
            <a:avLst/>
          </a:prstGeom>
        </p:spPr>
        <p:txBody>
          <a:bodyPr>
            <a:spAutoFit/>
          </a:bodyPr>
          <a:lstStyle/>
          <a:p>
            <a:r>
              <a:rPr lang="es-MX" sz="900" dirty="0">
                <a:latin typeface="Arial" panose="020B0604020202020204" pitchFamily="34" charset="0"/>
                <a:cs typeface="Arial" panose="020B0604020202020204" pitchFamily="34" charset="0"/>
              </a:rPr>
              <a:t>http://static.nanopress.es/625X0/www/</a:t>
            </a:r>
            <a:r>
              <a:rPr lang="es-MX" sz="900" dirty="0" err="1">
                <a:latin typeface="Arial" panose="020B0604020202020204" pitchFamily="34" charset="0"/>
                <a:cs typeface="Arial" panose="020B0604020202020204" pitchFamily="34" charset="0"/>
              </a:rPr>
              <a:t>ellahoy</a:t>
            </a:r>
            <a:r>
              <a:rPr lang="es-MX" sz="900" dirty="0">
                <a:latin typeface="Arial" panose="020B0604020202020204" pitchFamily="34" charset="0"/>
                <a:cs typeface="Arial" panose="020B0604020202020204" pitchFamily="34" charset="0"/>
              </a:rPr>
              <a:t>/es/</a:t>
            </a:r>
            <a:r>
              <a:rPr lang="es-MX" sz="900" dirty="0" err="1">
                <a:latin typeface="Arial" panose="020B0604020202020204" pitchFamily="34" charset="0"/>
                <a:cs typeface="Arial" panose="020B0604020202020204" pitchFamily="34" charset="0"/>
              </a:rPr>
              <a:t>img</a:t>
            </a:r>
            <a:r>
              <a:rPr lang="es-MX" sz="900" dirty="0">
                <a:latin typeface="Arial" panose="020B0604020202020204" pitchFamily="34" charset="0"/>
                <a:cs typeface="Arial" panose="020B0604020202020204" pitchFamily="34" charset="0"/>
              </a:rPr>
              <a:t>/Niños-en-el-colegio.jpg</a:t>
            </a:r>
          </a:p>
        </p:txBody>
      </p:sp>
    </p:spTree>
    <p:extLst>
      <p:ext uri="{BB962C8B-B14F-4D97-AF65-F5344CB8AC3E}">
        <p14:creationId xmlns:p14="http://schemas.microsoft.com/office/powerpoint/2010/main" val="618236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1628800"/>
            <a:ext cx="8004815" cy="3328392"/>
          </a:xfrm>
        </p:spPr>
        <p:txBody>
          <a:bodyPr>
            <a:normAutofit fontScale="90000"/>
          </a:bodyPr>
          <a:lstStyle/>
          <a:p>
            <a:r>
              <a:rPr lang="es-MX" sz="2400" dirty="0">
                <a:latin typeface="Arial" panose="020B0604020202020204" pitchFamily="34" charset="0"/>
                <a:cs typeface="Arial" panose="020B0604020202020204" pitchFamily="34" charset="0"/>
              </a:rPr>
              <a:t>Citaron el estudio de factibilidad tecnológica para desarrollo de los nuevos productos y sus procesos.</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L</a:t>
            </a:r>
            <a:r>
              <a:rPr lang="es-MX" sz="2400" dirty="0" smtClean="0">
                <a:latin typeface="Arial" panose="020B0604020202020204" pitchFamily="34" charset="0"/>
                <a:cs typeface="Arial" panose="020B0604020202020204" pitchFamily="34" charset="0"/>
              </a:rPr>
              <a:t>a </a:t>
            </a:r>
            <a:r>
              <a:rPr lang="es-MX" sz="2400" dirty="0">
                <a:latin typeface="Arial" panose="020B0604020202020204" pitchFamily="34" charset="0"/>
                <a:cs typeface="Arial" panose="020B0604020202020204" pitchFamily="34" charset="0"/>
              </a:rPr>
              <a:t>parte sensorial </a:t>
            </a:r>
            <a:r>
              <a:rPr lang="es-MX" sz="2400" dirty="0" smtClean="0">
                <a:latin typeface="Arial" panose="020B0604020202020204" pitchFamily="34" charset="0"/>
                <a:cs typeface="Arial" panose="020B0604020202020204" pitchFamily="34" charset="0"/>
              </a:rPr>
              <a:t> y los </a:t>
            </a:r>
            <a:r>
              <a:rPr lang="es-MX" sz="2400" dirty="0">
                <a:latin typeface="Arial" panose="020B0604020202020204" pitchFamily="34" charset="0"/>
                <a:cs typeface="Arial" panose="020B0604020202020204" pitchFamily="34" charset="0"/>
              </a:rPr>
              <a:t>métodos de evaluación</a:t>
            </a:r>
            <a:r>
              <a:rPr lang="es-MX" sz="2400" dirty="0" smtClean="0">
                <a:latin typeface="Arial" panose="020B0604020202020204" pitchFamily="34" charset="0"/>
                <a:cs typeface="Arial" panose="020B0604020202020204" pitchFamily="34" charset="0"/>
              </a:rPr>
              <a:t>.</a:t>
            </a:r>
            <a:br>
              <a:rPr lang="es-MX" sz="2400" dirty="0" smtClean="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r>
              <a:rPr lang="es-MX" sz="2400" dirty="0" smtClean="0">
                <a:latin typeface="Arial" panose="020B0604020202020204" pitchFamily="34" charset="0"/>
                <a:cs typeface="Arial" panose="020B0604020202020204" pitchFamily="34" charset="0"/>
              </a:rPr>
              <a:t>El  </a:t>
            </a:r>
            <a:r>
              <a:rPr lang="es-MX" sz="2400" dirty="0">
                <a:latin typeface="Arial" panose="020B0604020202020204" pitchFamily="34" charset="0"/>
                <a:cs typeface="Arial" panose="020B0604020202020204" pitchFamily="34" charset="0"/>
              </a:rPr>
              <a:t>uso de algunos aditivos y los límites técnicos, económicos, legales y éticos para su aplicación. </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endParaRPr lang="es-MX" sz="2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762000" y="685800"/>
            <a:ext cx="7543800" cy="654968"/>
          </a:xfrm>
        </p:spPr>
        <p:txBody>
          <a:bodyPr/>
          <a:lstStyle/>
          <a:p>
            <a:pPr marL="0" indent="0">
              <a:buNone/>
            </a:pPr>
            <a:r>
              <a:rPr lang="es-ES" dirty="0" smtClean="0"/>
              <a:t>Verificar sí…..</a:t>
            </a: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6</a:t>
            </a:fld>
            <a:endParaRPr lang="es-MX"/>
          </a:p>
        </p:txBody>
      </p:sp>
    </p:spTree>
    <p:extLst>
      <p:ext uri="{BB962C8B-B14F-4D97-AF65-F5344CB8AC3E}">
        <p14:creationId xmlns:p14="http://schemas.microsoft.com/office/powerpoint/2010/main" val="2898283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1124744"/>
            <a:ext cx="7543800" cy="3967336"/>
          </a:xfrm>
        </p:spPr>
        <p:txBody>
          <a:bodyPr>
            <a:normAutofit fontScale="90000"/>
          </a:bodyPr>
          <a:lstStyle/>
          <a:p>
            <a:r>
              <a:rPr lang="es-MX" sz="2400" dirty="0">
                <a:latin typeface="Arial" panose="020B0604020202020204" pitchFamily="34" charset="0"/>
                <a:cs typeface="Arial" panose="020B0604020202020204" pitchFamily="34" charset="0"/>
              </a:rPr>
              <a:t>Cuestionar si conocen y saben explicar la interrelación de </a:t>
            </a:r>
            <a:r>
              <a:rPr lang="es-MX" sz="2400" dirty="0" smtClean="0">
                <a:latin typeface="Arial" panose="020B0604020202020204" pitchFamily="34" charset="0"/>
                <a:cs typeface="Arial" panose="020B0604020202020204" pitchFamily="34" charset="0"/>
              </a:rPr>
              <a:t>los ingredientes </a:t>
            </a:r>
            <a:r>
              <a:rPr lang="es-MX" sz="2400" dirty="0">
                <a:latin typeface="Arial" panose="020B0604020202020204" pitchFamily="34" charset="0"/>
                <a:cs typeface="Arial" panose="020B0604020202020204" pitchFamily="34" charset="0"/>
              </a:rPr>
              <a:t>que participan en el desarrollo de los nuevos productos.</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Describir clara y concretamente si su actual proyecto de desarrollo experimental de Alimentos ya sea con productos lácteos, cárnicos, cereales o frutas y hortalizas si se trata de un nuevo producto, o modificación comercial.</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endParaRPr lang="es-MX" sz="2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475656" y="476672"/>
            <a:ext cx="5544616" cy="510952"/>
          </a:xfrm>
        </p:spPr>
        <p:txBody>
          <a:bodyPr/>
          <a:lstStyle/>
          <a:p>
            <a:pPr marL="0" indent="0">
              <a:buNone/>
            </a:pPr>
            <a:r>
              <a:rPr lang="es-ES" dirty="0" smtClean="0">
                <a:latin typeface="Arial" panose="020B0604020202020204" pitchFamily="34" charset="0"/>
                <a:cs typeface="Arial" panose="020B0604020202020204" pitchFamily="34" charset="0"/>
              </a:rPr>
              <a:t>Integración de conocimientos previos</a:t>
            </a:r>
            <a:endParaRPr lang="es-MX"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7</a:t>
            </a:fld>
            <a:endParaRPr lang="es-MX"/>
          </a:p>
        </p:txBody>
      </p:sp>
    </p:spTree>
    <p:extLst>
      <p:ext uri="{BB962C8B-B14F-4D97-AF65-F5344CB8AC3E}">
        <p14:creationId xmlns:p14="http://schemas.microsoft.com/office/powerpoint/2010/main" val="4266195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926298"/>
            <a:ext cx="7560840" cy="2924622"/>
          </a:xfrm>
        </p:spPr>
        <p:txBody>
          <a:bodyPr>
            <a:normAutofit fontScale="90000"/>
          </a:bodyPr>
          <a:lstStyle/>
          <a:p>
            <a:r>
              <a:rPr lang="es-MX" sz="2400" dirty="0">
                <a:latin typeface="Arial" panose="020B0604020202020204" pitchFamily="34" charset="0"/>
                <a:cs typeface="Arial" panose="020B0604020202020204" pitchFamily="34" charset="0"/>
              </a:rPr>
              <a:t>Pedir a los alumnos que definan los conceptos básicos del desarrollo de </a:t>
            </a:r>
            <a:r>
              <a:rPr lang="es-MX" sz="2400" dirty="0" smtClean="0">
                <a:latin typeface="Arial" panose="020B0604020202020204" pitchFamily="34" charset="0"/>
                <a:cs typeface="Arial" panose="020B0604020202020204" pitchFamily="34" charset="0"/>
              </a:rPr>
              <a:t>alimentos.</a:t>
            </a: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r>
              <a:rPr lang="es-MX" sz="2400" dirty="0" smtClean="0">
                <a:latin typeface="Arial" panose="020B0604020202020204" pitchFamily="34" charset="0"/>
                <a:cs typeface="Arial" panose="020B0604020202020204" pitchFamily="34" charset="0"/>
              </a:rPr>
              <a:t>Elucidar </a:t>
            </a:r>
            <a:r>
              <a:rPr lang="es-MX" sz="2400" dirty="0">
                <a:latin typeface="Arial" panose="020B0604020202020204" pitchFamily="34" charset="0"/>
                <a:cs typeface="Arial" panose="020B0604020202020204" pitchFamily="34" charset="0"/>
              </a:rPr>
              <a:t>sobre la descripción de las áreas de actividad, dentro de la empresa y sus interacciones para el desarrollo de los nuevos productos desarrollados en laboratorio.</a:t>
            </a:r>
            <a:br>
              <a:rPr lang="es-MX" sz="2400" dirty="0">
                <a:latin typeface="Arial" panose="020B0604020202020204" pitchFamily="34" charset="0"/>
                <a:cs typeface="Arial" panose="020B0604020202020204" pitchFamily="34" charset="0"/>
              </a:rPr>
            </a:br>
            <a:endParaRPr lang="es-MX" sz="2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555776" y="548680"/>
            <a:ext cx="3168352" cy="360040"/>
          </a:xfrm>
        </p:spPr>
        <p:txBody>
          <a:bodyPr>
            <a:noAutofit/>
          </a:bodyPr>
          <a:lstStyle/>
          <a:p>
            <a:pPr marL="0" indent="0" algn="ctr">
              <a:buNone/>
            </a:pPr>
            <a:r>
              <a:rPr lang="es-ES" dirty="0" smtClean="0">
                <a:latin typeface="Arial" panose="020B0604020202020204" pitchFamily="34" charset="0"/>
                <a:cs typeface="Arial" panose="020B0604020202020204" pitchFamily="34" charset="0"/>
              </a:rPr>
              <a:t>Actividades</a:t>
            </a:r>
            <a:endParaRPr lang="es-MX"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8</a:t>
            </a:fld>
            <a:endParaRPr lang="es-MX"/>
          </a:p>
        </p:txBody>
      </p:sp>
      <p:pic>
        <p:nvPicPr>
          <p:cNvPr id="5" name="Imagen 4"/>
          <p:cNvPicPr>
            <a:picLocks noChangeAspect="1"/>
          </p:cNvPicPr>
          <p:nvPr/>
        </p:nvPicPr>
        <p:blipFill>
          <a:blip r:embed="rId2"/>
          <a:stretch>
            <a:fillRect/>
          </a:stretch>
        </p:blipFill>
        <p:spPr>
          <a:xfrm>
            <a:off x="2525622" y="3494827"/>
            <a:ext cx="3990594" cy="2665304"/>
          </a:xfrm>
          <a:prstGeom prst="rect">
            <a:avLst/>
          </a:prstGeom>
        </p:spPr>
      </p:pic>
      <p:sp>
        <p:nvSpPr>
          <p:cNvPr id="6" name="Rectángulo 5"/>
          <p:cNvSpPr/>
          <p:nvPr/>
        </p:nvSpPr>
        <p:spPr>
          <a:xfrm>
            <a:off x="2771800" y="6188617"/>
            <a:ext cx="4572000" cy="230832"/>
          </a:xfrm>
          <a:prstGeom prst="rect">
            <a:avLst/>
          </a:prstGeom>
        </p:spPr>
        <p:txBody>
          <a:bodyPr>
            <a:spAutoFit/>
          </a:bodyPr>
          <a:lstStyle/>
          <a:p>
            <a:r>
              <a:rPr lang="es-MX" sz="900" dirty="0">
                <a:latin typeface="Arial" panose="020B0604020202020204" pitchFamily="34" charset="0"/>
                <a:cs typeface="Arial" panose="020B0604020202020204" pitchFamily="34" charset="0"/>
              </a:rPr>
              <a:t>http://alnaec.com/sites/default/files/imagenes/laboratorio.jpg</a:t>
            </a:r>
          </a:p>
        </p:txBody>
      </p:sp>
    </p:spTree>
    <p:extLst>
      <p:ext uri="{BB962C8B-B14F-4D97-AF65-F5344CB8AC3E}">
        <p14:creationId xmlns:p14="http://schemas.microsoft.com/office/powerpoint/2010/main" val="27315584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7584" y="1679536"/>
            <a:ext cx="7694240" cy="4248472"/>
          </a:xfrm>
        </p:spPr>
        <p:txBody>
          <a:bodyPr>
            <a:normAutofit fontScale="90000"/>
          </a:bodyPr>
          <a:lstStyle/>
          <a:p>
            <a:pPr marL="457200" indent="-457200">
              <a:buFont typeface="+mj-lt"/>
              <a:buAutoNum type="arabicPeriod"/>
            </a:pPr>
            <a:r>
              <a:rPr lang="es-MX" sz="2400" dirty="0">
                <a:latin typeface="Arial" panose="020B0604020202020204" pitchFamily="34" charset="0"/>
                <a:cs typeface="Arial" panose="020B0604020202020204" pitchFamily="34" charset="0"/>
              </a:rPr>
              <a:t>Partes del desarrollo del nuevo producto.</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Definición del problema</a:t>
            </a:r>
            <a:r>
              <a:rPr lang="es-MX" sz="2400" dirty="0" smtClean="0">
                <a:latin typeface="Arial" panose="020B0604020202020204" pitchFamily="34" charset="0"/>
                <a:cs typeface="Arial" panose="020B0604020202020204" pitchFamily="34" charset="0"/>
              </a:rPr>
              <a:t>.</a:t>
            </a:r>
            <a:br>
              <a:rPr lang="es-MX" sz="2400" dirty="0" smtClean="0">
                <a:latin typeface="Arial" panose="020B0604020202020204" pitchFamily="34" charset="0"/>
                <a:cs typeface="Arial" panose="020B0604020202020204" pitchFamily="34" charset="0"/>
              </a:rPr>
            </a:br>
            <a:r>
              <a:rPr lang="es-MX" sz="2400" dirty="0" smtClean="0">
                <a:latin typeface="Arial" panose="020B0604020202020204" pitchFamily="34" charset="0"/>
                <a:cs typeface="Arial" panose="020B0604020202020204" pitchFamily="34" charset="0"/>
              </a:rPr>
              <a:t>Investigación </a:t>
            </a:r>
            <a:r>
              <a:rPr lang="es-MX" sz="2400" dirty="0">
                <a:latin typeface="Arial" panose="020B0604020202020204" pitchFamily="34" charset="0"/>
                <a:cs typeface="Arial" panose="020B0604020202020204" pitchFamily="34" charset="0"/>
              </a:rPr>
              <a:t>bibliográfica y de campo. </a:t>
            </a:r>
            <a:r>
              <a:rPr lang="es-MX" sz="2400" dirty="0" smtClean="0">
                <a:latin typeface="Arial" panose="020B0604020202020204" pitchFamily="34" charset="0"/>
                <a:cs typeface="Arial" panose="020B0604020202020204" pitchFamily="34" charset="0"/>
              </a:rPr>
              <a:t/>
            </a:r>
            <a:br>
              <a:rPr lang="es-MX" sz="2400" dirty="0" smtClean="0">
                <a:latin typeface="Arial" panose="020B0604020202020204" pitchFamily="34" charset="0"/>
                <a:cs typeface="Arial" panose="020B0604020202020204" pitchFamily="34" charset="0"/>
              </a:rPr>
            </a:br>
            <a:r>
              <a:rPr lang="es-MX" sz="2400" dirty="0" smtClean="0">
                <a:latin typeface="Arial" panose="020B0604020202020204" pitchFamily="34" charset="0"/>
                <a:cs typeface="Arial" panose="020B0604020202020204" pitchFamily="34" charset="0"/>
              </a:rPr>
              <a:t>Hipótesis </a:t>
            </a:r>
            <a:r>
              <a:rPr lang="es-MX" sz="2400" dirty="0">
                <a:latin typeface="Arial" panose="020B0604020202020204" pitchFamily="34" charset="0"/>
                <a:cs typeface="Arial" panose="020B0604020202020204" pitchFamily="34" charset="0"/>
              </a:rPr>
              <a:t>de trabajo. </a:t>
            </a:r>
            <a:r>
              <a:rPr lang="es-MX" sz="2400" dirty="0" smtClean="0">
                <a:latin typeface="Arial" panose="020B0604020202020204" pitchFamily="34" charset="0"/>
                <a:cs typeface="Arial" panose="020B0604020202020204" pitchFamily="34" charset="0"/>
              </a:rPr>
              <a:t/>
            </a:r>
            <a:br>
              <a:rPr lang="es-MX" sz="2400" dirty="0" smtClean="0">
                <a:latin typeface="Arial" panose="020B0604020202020204" pitchFamily="34" charset="0"/>
                <a:cs typeface="Arial" panose="020B0604020202020204" pitchFamily="34" charset="0"/>
              </a:rPr>
            </a:br>
            <a:r>
              <a:rPr lang="es-MX" sz="2400" dirty="0" smtClean="0">
                <a:latin typeface="Arial" panose="020B0604020202020204" pitchFamily="34" charset="0"/>
                <a:cs typeface="Arial" panose="020B0604020202020204" pitchFamily="34" charset="0"/>
              </a:rPr>
              <a:t>Diseño </a:t>
            </a:r>
            <a:r>
              <a:rPr lang="es-MX" sz="2400" dirty="0">
                <a:latin typeface="Arial" panose="020B0604020202020204" pitchFamily="34" charset="0"/>
                <a:cs typeface="Arial" panose="020B0604020202020204" pitchFamily="34" charset="0"/>
              </a:rPr>
              <a:t>del experimento. </a:t>
            </a:r>
            <a:r>
              <a:rPr lang="es-MX" sz="2400" dirty="0" smtClean="0">
                <a:latin typeface="Arial" panose="020B0604020202020204" pitchFamily="34" charset="0"/>
                <a:cs typeface="Arial" panose="020B0604020202020204" pitchFamily="34" charset="0"/>
              </a:rPr>
              <a:t/>
            </a:r>
            <a:br>
              <a:rPr lang="es-MX" sz="2400" dirty="0" smtClean="0">
                <a:latin typeface="Arial" panose="020B0604020202020204" pitchFamily="34" charset="0"/>
                <a:cs typeface="Arial" panose="020B0604020202020204" pitchFamily="34" charset="0"/>
              </a:rPr>
            </a:br>
            <a:r>
              <a:rPr lang="es-MX" sz="2400" dirty="0" smtClean="0">
                <a:latin typeface="Arial" panose="020B0604020202020204" pitchFamily="34" charset="0"/>
                <a:cs typeface="Arial" panose="020B0604020202020204" pitchFamily="34" charset="0"/>
              </a:rPr>
              <a:t>Fases </a:t>
            </a:r>
            <a:r>
              <a:rPr lang="es-MX" sz="2400" dirty="0">
                <a:latin typeface="Arial" panose="020B0604020202020204" pitchFamily="34" charset="0"/>
                <a:cs typeface="Arial" panose="020B0604020202020204" pitchFamily="34" charset="0"/>
              </a:rPr>
              <a:t>de la experimentación preliminar. </a:t>
            </a:r>
            <a:r>
              <a:rPr lang="es-MX" sz="2400" dirty="0" smtClean="0">
                <a:latin typeface="Arial" panose="020B0604020202020204" pitchFamily="34" charset="0"/>
                <a:cs typeface="Arial" panose="020B0604020202020204" pitchFamily="34" charset="0"/>
              </a:rPr>
              <a:t/>
            </a:r>
            <a:br>
              <a:rPr lang="es-MX" sz="2400" dirty="0" smtClean="0">
                <a:latin typeface="Arial" panose="020B0604020202020204" pitchFamily="34" charset="0"/>
                <a:cs typeface="Arial" panose="020B0604020202020204" pitchFamily="34" charset="0"/>
              </a:rPr>
            </a:br>
            <a:r>
              <a:rPr lang="es-MX" sz="2400" dirty="0" smtClean="0">
                <a:latin typeface="Arial" panose="020B0604020202020204" pitchFamily="34" charset="0"/>
                <a:cs typeface="Arial" panose="020B0604020202020204" pitchFamily="34" charset="0"/>
              </a:rPr>
              <a:t>Evaluación</a:t>
            </a: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
            </a:r>
            <a:br>
              <a:rPr lang="es-MX" sz="2400" dirty="0" smtClean="0">
                <a:latin typeface="Arial" panose="020B0604020202020204" pitchFamily="34" charset="0"/>
                <a:cs typeface="Arial" panose="020B0604020202020204" pitchFamily="34" charset="0"/>
              </a:rPr>
            </a:br>
            <a:r>
              <a:rPr lang="es-MX" sz="2400" dirty="0" smtClean="0">
                <a:latin typeface="Arial" panose="020B0604020202020204" pitchFamily="34" charset="0"/>
                <a:cs typeface="Arial" panose="020B0604020202020204" pitchFamily="34" charset="0"/>
              </a:rPr>
              <a:t>Análisis </a:t>
            </a:r>
            <a:r>
              <a:rPr lang="es-MX" sz="2400" dirty="0">
                <a:latin typeface="Arial" panose="020B0604020202020204" pitchFamily="34" charset="0"/>
                <a:cs typeface="Arial" panose="020B0604020202020204" pitchFamily="34" charset="0"/>
              </a:rPr>
              <a:t>de resultados. </a:t>
            </a:r>
            <a:r>
              <a:rPr lang="es-MX" sz="2400" dirty="0" smtClean="0">
                <a:latin typeface="Arial" panose="020B0604020202020204" pitchFamily="34" charset="0"/>
                <a:cs typeface="Arial" panose="020B0604020202020204" pitchFamily="34" charset="0"/>
              </a:rPr>
              <a:t/>
            </a:r>
            <a:br>
              <a:rPr lang="es-MX" sz="2400" dirty="0" smtClean="0">
                <a:latin typeface="Arial" panose="020B0604020202020204" pitchFamily="34" charset="0"/>
                <a:cs typeface="Arial" panose="020B0604020202020204" pitchFamily="34" charset="0"/>
              </a:rPr>
            </a:br>
            <a:r>
              <a:rPr lang="es-MX" sz="2400" dirty="0" smtClean="0">
                <a:latin typeface="Arial" panose="020B0604020202020204" pitchFamily="34" charset="0"/>
                <a:cs typeface="Arial" panose="020B0604020202020204" pitchFamily="34" charset="0"/>
              </a:rPr>
              <a:t>Redefinición </a:t>
            </a:r>
            <a:r>
              <a:rPr lang="es-MX" sz="2400" dirty="0">
                <a:latin typeface="Arial" panose="020B0604020202020204" pitchFamily="34" charset="0"/>
                <a:cs typeface="Arial" panose="020B0604020202020204" pitchFamily="34" charset="0"/>
              </a:rPr>
              <a:t>del problema. </a:t>
            </a:r>
            <a:r>
              <a:rPr lang="es-MX" sz="2400" dirty="0" smtClean="0">
                <a:latin typeface="Arial" panose="020B0604020202020204" pitchFamily="34" charset="0"/>
                <a:cs typeface="Arial" panose="020B0604020202020204" pitchFamily="34" charset="0"/>
              </a:rPr>
              <a:t/>
            </a:r>
            <a:br>
              <a:rPr lang="es-MX" sz="2400" dirty="0" smtClean="0">
                <a:latin typeface="Arial" panose="020B0604020202020204" pitchFamily="34" charset="0"/>
                <a:cs typeface="Arial" panose="020B0604020202020204" pitchFamily="34" charset="0"/>
              </a:rPr>
            </a:br>
            <a:r>
              <a:rPr lang="es-MX" sz="2400" dirty="0" smtClean="0">
                <a:latin typeface="Arial" panose="020B0604020202020204" pitchFamily="34" charset="0"/>
                <a:cs typeface="Arial" panose="020B0604020202020204" pitchFamily="34" charset="0"/>
              </a:rPr>
              <a:t>Experimentación </a:t>
            </a:r>
            <a:r>
              <a:rPr lang="es-MX" sz="2400" dirty="0">
                <a:latin typeface="Arial" panose="020B0604020202020204" pitchFamily="34" charset="0"/>
                <a:cs typeface="Arial" panose="020B0604020202020204" pitchFamily="34" charset="0"/>
              </a:rPr>
              <a:t>definitiva. </a:t>
            </a:r>
            <a:r>
              <a:rPr lang="es-MX" sz="2400" dirty="0" smtClean="0">
                <a:latin typeface="Arial" panose="020B0604020202020204" pitchFamily="34" charset="0"/>
                <a:cs typeface="Arial" panose="020B0604020202020204" pitchFamily="34" charset="0"/>
              </a:rPr>
              <a:t/>
            </a:r>
            <a:br>
              <a:rPr lang="es-MX" sz="2400" dirty="0" smtClean="0">
                <a:latin typeface="Arial" panose="020B0604020202020204" pitchFamily="34" charset="0"/>
                <a:cs typeface="Arial" panose="020B0604020202020204" pitchFamily="34" charset="0"/>
              </a:rPr>
            </a:br>
            <a:r>
              <a:rPr lang="es-MX" sz="2400" dirty="0" smtClean="0">
                <a:latin typeface="Arial" panose="020B0604020202020204" pitchFamily="34" charset="0"/>
                <a:cs typeface="Arial" panose="020B0604020202020204" pitchFamily="34" charset="0"/>
              </a:rPr>
              <a:t>Evaluación </a:t>
            </a:r>
            <a:r>
              <a:rPr lang="es-MX" sz="2400" dirty="0">
                <a:latin typeface="Arial" panose="020B0604020202020204" pitchFamily="34" charset="0"/>
                <a:cs typeface="Arial" panose="020B0604020202020204" pitchFamily="34" charset="0"/>
              </a:rPr>
              <a:t>y análisis. </a:t>
            </a:r>
            <a:r>
              <a:rPr lang="es-MX" sz="2400" dirty="0" smtClean="0">
                <a:latin typeface="Arial" panose="020B0604020202020204" pitchFamily="34" charset="0"/>
                <a:cs typeface="Arial" panose="020B0604020202020204" pitchFamily="34" charset="0"/>
              </a:rPr>
              <a:t/>
            </a:r>
            <a:br>
              <a:rPr lang="es-MX" sz="2400" dirty="0" smtClean="0">
                <a:latin typeface="Arial" panose="020B0604020202020204" pitchFamily="34" charset="0"/>
                <a:cs typeface="Arial" panose="020B0604020202020204" pitchFamily="34" charset="0"/>
              </a:rPr>
            </a:br>
            <a:r>
              <a:rPr lang="es-MX" sz="2400" dirty="0" smtClean="0">
                <a:latin typeface="Arial" panose="020B0604020202020204" pitchFamily="34" charset="0"/>
                <a:cs typeface="Arial" panose="020B0604020202020204" pitchFamily="34" charset="0"/>
              </a:rPr>
              <a:t>Conclusiones</a:t>
            </a:r>
            <a:r>
              <a:rPr lang="es-MX" sz="2400" dirty="0">
                <a:latin typeface="Arial" panose="020B0604020202020204" pitchFamily="34" charset="0"/>
                <a:cs typeface="Arial" panose="020B0604020202020204" pitchFamily="34" charset="0"/>
              </a:rPr>
              <a:t>.</a:t>
            </a:r>
            <a:br>
              <a:rPr lang="es-MX" sz="2400" dirty="0">
                <a:latin typeface="Arial" panose="020B0604020202020204" pitchFamily="34" charset="0"/>
                <a:cs typeface="Arial" panose="020B0604020202020204" pitchFamily="34" charset="0"/>
              </a:rPr>
            </a:br>
            <a:endParaRPr lang="es-MX" sz="2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403648" y="476672"/>
            <a:ext cx="5606008" cy="864096"/>
          </a:xfrm>
        </p:spPr>
        <p:txBody>
          <a:bodyPr/>
          <a:lstStyle/>
          <a:p>
            <a:pPr marL="0" indent="0" algn="ctr">
              <a:buNone/>
            </a:pPr>
            <a:r>
              <a:rPr lang="es-ES" dirty="0" smtClean="0"/>
              <a:t>Actividades</a:t>
            </a:r>
          </a:p>
          <a:p>
            <a:pPr marL="0" indent="0">
              <a:buNone/>
            </a:pPr>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9</a:t>
            </a:fld>
            <a:endParaRPr lang="es-MX"/>
          </a:p>
        </p:txBody>
      </p:sp>
    </p:spTree>
    <p:extLst>
      <p:ext uri="{BB962C8B-B14F-4D97-AF65-F5344CB8AC3E}">
        <p14:creationId xmlns:p14="http://schemas.microsoft.com/office/powerpoint/2010/main" val="218775776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Verde amarillo">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Newsprint</Template>
  <TotalTime>1346</TotalTime>
  <Words>1477</Words>
  <Application>Microsoft Office PowerPoint</Application>
  <PresentationFormat>Presentación en pantalla (4:3)</PresentationFormat>
  <Paragraphs>189</Paragraphs>
  <Slides>35</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35</vt:i4>
      </vt:variant>
    </vt:vector>
  </HeadingPairs>
  <TitlesOfParts>
    <vt:vector size="41" baseType="lpstr">
      <vt:lpstr>Arial</vt:lpstr>
      <vt:lpstr>Calibri</vt:lpstr>
      <vt:lpstr>Impact</vt:lpstr>
      <vt:lpstr>Times New Roman</vt:lpstr>
      <vt:lpstr>Wingdings 2</vt:lpstr>
      <vt:lpstr>NewsPrint</vt:lpstr>
      <vt:lpstr>Presentación de PowerPoint</vt:lpstr>
      <vt:lpstr>Guión explicativo</vt:lpstr>
      <vt:lpstr>Presentación de PowerPoint</vt:lpstr>
      <vt:lpstr>Presentación de PowerPoint</vt:lpstr>
      <vt:lpstr>Cuestionar al alumno cuales son los criterios básicos para el diseño, la selección o la modificación de las formulaciones y procesos de alimentos.  Pasaran al pizarrón a anotarlos (Sin considerar los trabajos en los cuales ellos trabajan actualmente)  </vt:lpstr>
      <vt:lpstr>Citaron el estudio de factibilidad tecnológica para desarrollo de los nuevos productos y sus procesos.  La parte sensorial  y los métodos de evaluación.  El  uso de algunos aditivos y los límites técnicos, económicos, legales y éticos para su aplicación.   </vt:lpstr>
      <vt:lpstr>Cuestionar si conocen y saben explicar la interrelación de los ingredientes que participan en el desarrollo de los nuevos productos.  Describir clara y concretamente si su actual proyecto de desarrollo experimental de Alimentos ya sea con productos lácteos, cárnicos, cereales o frutas y hortalizas si se trata de un nuevo producto, o modificación comercial.  </vt:lpstr>
      <vt:lpstr>Pedir a los alumnos que definan los conceptos básicos del desarrollo de alimentos.  Elucidar sobre la descripción de las áreas de actividad, dentro de la empresa y sus interacciones para el desarrollo de los nuevos productos desarrollados en laboratorio. </vt:lpstr>
      <vt:lpstr>Partes del desarrollo del nuevo producto.  Definición del problema. Investigación bibliográfica y de campo.  Hipótesis de trabajo.  Diseño del experimento.  Fases de la experimentación preliminar.  Evaluación.  Análisis de resultados.  Redefinición del problema.  Experimentación definitiva.  Evaluación y análisis.  Conclusiones. </vt:lpstr>
      <vt:lpstr>1.- Describir la formulación básica, los ingredientes principales         y los (aditivos).   2.- Jerarquizar por valor energético, el valor nutritivo y la        calidad sensorial.  3.- Diseñarán el envase y el empaque para ese producto.  4.- Plantear las pruebas de control de calidad desde materia          prima, producto semi- elaborado, producto terminado. Vía       de anaquel.   </vt:lpstr>
      <vt:lpstr>Seleccionarán los aditivos para diversos productos, en función de aplicaciones y limitaciones.  Discutirán cuando pueden usarse y cuando no deben usarse los aditivos. </vt:lpstr>
      <vt:lpstr>Selección de saborizantes y aromatizantes. Colorantes y materias afines.   Texturizantes. Conservadores para usos específicos. Análisis de la relación riesgo/beneficio en casos particulares. </vt:lpstr>
      <vt:lpstr>Explicarán el diseño de un sistema de evaluación sensorial  Redactarán y aplicarán un cuestionario.  Analizarán estadísticamente los resultados prácticos.  </vt:lpstr>
      <vt:lpstr>Métodos de evaluación.   Clasificación y Aplicación de cada prueba. Sensibilidad. Diferencia. Preferencia. Categoría. Hedónica, Perfil sensorial: Jueces: sin entrenamiento, con entrenamiento. Propósito: Entrenar jueces.  </vt:lpstr>
      <vt:lpstr>1.-Permitir que el alumno describa los diferentes tipos de alimentos no convencionales: enriquecidos, complementados. Fortificados, restaurados y substitutos sintéticos.   2.-El alumno desarrollará por lo menos un tipo de los descritos. </vt:lpstr>
      <vt:lpstr>1.- El alumno deberá inferir y definir los procesos y las fases que los forman.  2.- Diseñarán los controles sanitarios para un proceso definido. 3.- Reconocerán los puntos críticos de proceso y su control. 4.-Seleccionarán el equipo apropiado para un proceso definido.  5.-Describirán los problemas legales relacionados con registros y patentes. </vt:lpstr>
      <vt:lpstr>http://www.alimentacion.enfasis.com/articulos/66687-tendencias-alimentos</vt:lpstr>
      <vt:lpstr>    Las tendencias de cambio de hábitos alimentarios son de orden multifactorial y han impactado en la vida cotidiana en distintos aspectos.  Las exigencias laborales actuales, el stress, la crisis global, la seguridad, la limitación del tiempo disponible, son algunas de las causas que generan estos cambios.  </vt:lpstr>
      <vt:lpstr>      La necesidad de rendir en los estudios, los deportes y el trabajo entre, genera la necesidad de desarrollar al máximo las energías venciendo las limitaciones ambientales, sociopolíticas y económicas.   En ese contexto, la alimentación juega un rol preponderante provocando una tendencia a consumir comidas preparadas para ser consumidas en el hogar y alimentos para ser consumidos fuera de los restaurantes.  </vt:lpstr>
      <vt:lpstr>Presentación de PowerPoint</vt:lpstr>
      <vt:lpstr>Las tendencias mas seguidas por los consumidores</vt:lpstr>
      <vt:lpstr>Las tendencias mas preferidas por los consumidores</vt:lpstr>
      <vt:lpstr>La formulación del producto es una etapa muy importante ya que permite identificar todos sus componentes por separado con el fin de evaluar sus posibles interacciones, así como identificar todas aquellos que contengan ingredientes alergénicos, que puedan ser sustituibles y elaborar nuevas formulaciones. </vt:lpstr>
      <vt:lpstr>Presentación de PowerPoint</vt:lpstr>
      <vt:lpstr>Los tecnólogos en alimentos a través  de la integración de los conocimientos de la química de los alimentos pueden desarrollar formulaciones atendiendo situaciones específicas de nutrición, alimentos funcionales y control de alérgenos entre otros.  Siguiendo los pasos metodológicos en el desarrollo de formulaciones contemplando sus procesos u operaciones unitarias</vt:lpstr>
      <vt:lpstr>Cada año millones de personas tienen reacciones alérgicas a los alimentos. Aunque la mayoría de las alergias provocan síntomas relativamente leves y de poca gravedad, algunas alergias a los alimentos pueden generar reacciones graves e incluso de riesgo vital. </vt:lpstr>
      <vt:lpstr> No existe cura para las alergias a los alimentos. Hay que evitar rigurosamente los alérgenos alimentarios, además del reconocimiento temprano y el control de las reacciones alérgicas a estos constituyen medidas importantes para prevenir consecuencias graves a la salud.</vt:lpstr>
      <vt:lpstr>La formulación del producto es una etapa muy importante en la gestión de alérgenos ya que permite revisar las formulaciones con el fin de identificar todas aquellas que contengan ingredientes alergénicos, así como elaborar nuevas formulaciones. </vt:lpstr>
      <vt:lpstr>Características específicas</vt:lpstr>
      <vt:lpstr>Si contienen algún compuesto alergénico, se evaluaría la necesidad de utilizar dicho ingrediente, o si es posible sustituirlo por otro que no sea alergénico sin cambiar las características organolépticas del producto, cosa que no siempre es posible o finalmente declararlo </vt:lpstr>
      <vt:lpstr>Se debe hacer una evaluación de si contiene ingredientes alergénicos. Si así fuera, se evaluaría la posibilidad de sustituirlo por otro que no sea alergénico sin cambiar las características organolépticas del producto, cosa que no siempre es posible. </vt:lpstr>
      <vt:lpstr>Puede ocurrir que en un momento dado haya que realizar un cambio en la formulación de un producto. Es muy importante tener un buen sistema de control de esos cambios que se puedan dar, sobre todo si el cambio implica que en vez de un ingrediente no alergénico pase a ser un ingrediente alergénico. </vt:lpstr>
      <vt:lpstr>También puede ocurrir de manera contraria, que se haya evaluado la fórmula y sea posible cambiar el ingrediente alergénico por otro que no lo sea. En este caso, no habría problema ya que se simplificaría la gestión de alérgenos. </vt:lpstr>
      <vt:lpstr>Si se diera el caso de inclusión de un componente alergénico, se tendrán que tener planificadas las acciones a realizar. Además, en estos casos, se tendrá que informar claramente al consumidor de la modificación producida, y declarar el nuevo ingrediente de manera clara en la etiqueta del alimento. </vt:lpstr>
      <vt:lpstr>Referencias</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Octavio</dc:creator>
  <cp:lastModifiedBy>UAEM</cp:lastModifiedBy>
  <cp:revision>132</cp:revision>
  <cp:lastPrinted>2016-10-07T16:34:47Z</cp:lastPrinted>
  <dcterms:created xsi:type="dcterms:W3CDTF">2011-04-16T22:27:15Z</dcterms:created>
  <dcterms:modified xsi:type="dcterms:W3CDTF">2016-10-12T18:11:19Z</dcterms:modified>
</cp:coreProperties>
</file>