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handoutMasterIdLst>
    <p:handoutMasterId r:id="rId38"/>
  </p:handoutMasterIdLst>
  <p:sldIdLst>
    <p:sldId id="305" r:id="rId2"/>
    <p:sldId id="306" r:id="rId3"/>
    <p:sldId id="307" r:id="rId4"/>
    <p:sldId id="308" r:id="rId5"/>
    <p:sldId id="338" r:id="rId6"/>
    <p:sldId id="339" r:id="rId7"/>
    <p:sldId id="340" r:id="rId8"/>
    <p:sldId id="350" r:id="rId9"/>
    <p:sldId id="351" r:id="rId10"/>
    <p:sldId id="352" r:id="rId11"/>
    <p:sldId id="353" r:id="rId12"/>
    <p:sldId id="354" r:id="rId13"/>
    <p:sldId id="355" r:id="rId14"/>
    <p:sldId id="356" r:id="rId15"/>
    <p:sldId id="357" r:id="rId16"/>
    <p:sldId id="341" r:id="rId17"/>
    <p:sldId id="342" r:id="rId18"/>
    <p:sldId id="343" r:id="rId19"/>
    <p:sldId id="344" r:id="rId20"/>
    <p:sldId id="345" r:id="rId21"/>
    <p:sldId id="346" r:id="rId22"/>
    <p:sldId id="347" r:id="rId23"/>
    <p:sldId id="348" r:id="rId24"/>
    <p:sldId id="349" r:id="rId25"/>
    <p:sldId id="358" r:id="rId26"/>
    <p:sldId id="359" r:id="rId27"/>
    <p:sldId id="360" r:id="rId28"/>
    <p:sldId id="362" r:id="rId29"/>
    <p:sldId id="361" r:id="rId30"/>
    <p:sldId id="363" r:id="rId31"/>
    <p:sldId id="364" r:id="rId32"/>
    <p:sldId id="365" r:id="rId33"/>
    <p:sldId id="366" r:id="rId34"/>
    <p:sldId id="367" r:id="rId35"/>
    <p:sldId id="304" r:id="rId36"/>
  </p:sldIdLst>
  <p:sldSz cx="9144000" cy="6858000" type="screen4x3"/>
  <p:notesSz cx="6954838" cy="93091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69" autoAdjust="0"/>
    <p:restoredTop sz="94660"/>
  </p:normalViewPr>
  <p:slideViewPr>
    <p:cSldViewPr>
      <p:cViewPr varScale="1">
        <p:scale>
          <a:sx n="70" d="100"/>
          <a:sy n="70" d="100"/>
        </p:scale>
        <p:origin x="1542"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13763" cy="467072"/>
          </a:xfrm>
          <a:prstGeom prst="rect">
            <a:avLst/>
          </a:prstGeom>
        </p:spPr>
        <p:txBody>
          <a:bodyPr vert="horz" lIns="92930" tIns="46465" rIns="92930" bIns="46465" rtlCol="0"/>
          <a:lstStyle>
            <a:lvl1pPr algn="l">
              <a:defRPr sz="1200"/>
            </a:lvl1pPr>
          </a:lstStyle>
          <a:p>
            <a:endParaRPr lang="es-MX"/>
          </a:p>
        </p:txBody>
      </p:sp>
      <p:sp>
        <p:nvSpPr>
          <p:cNvPr id="3" name="Marcador de fecha 2"/>
          <p:cNvSpPr>
            <a:spLocks noGrp="1"/>
          </p:cNvSpPr>
          <p:nvPr>
            <p:ph type="dt" sz="quarter" idx="1"/>
          </p:nvPr>
        </p:nvSpPr>
        <p:spPr>
          <a:xfrm>
            <a:off x="3939466" y="0"/>
            <a:ext cx="3013763" cy="467072"/>
          </a:xfrm>
          <a:prstGeom prst="rect">
            <a:avLst/>
          </a:prstGeom>
        </p:spPr>
        <p:txBody>
          <a:bodyPr vert="horz" lIns="92930" tIns="46465" rIns="92930" bIns="46465" rtlCol="0"/>
          <a:lstStyle>
            <a:lvl1pPr algn="r">
              <a:defRPr sz="1200"/>
            </a:lvl1pPr>
          </a:lstStyle>
          <a:p>
            <a:fld id="{1329B4BD-809B-4F58-A9D8-3151E76E181A}" type="datetimeFigureOut">
              <a:rPr lang="es-MX" smtClean="0"/>
              <a:t>11/10/2016</a:t>
            </a:fld>
            <a:endParaRPr lang="es-MX"/>
          </a:p>
        </p:txBody>
      </p:sp>
      <p:sp>
        <p:nvSpPr>
          <p:cNvPr id="4" name="Marcador de pie de página 3"/>
          <p:cNvSpPr>
            <a:spLocks noGrp="1"/>
          </p:cNvSpPr>
          <p:nvPr>
            <p:ph type="ftr" sz="quarter" idx="2"/>
          </p:nvPr>
        </p:nvSpPr>
        <p:spPr>
          <a:xfrm>
            <a:off x="0" y="8842030"/>
            <a:ext cx="3013763" cy="467071"/>
          </a:xfrm>
          <a:prstGeom prst="rect">
            <a:avLst/>
          </a:prstGeom>
        </p:spPr>
        <p:txBody>
          <a:bodyPr vert="horz" lIns="92930" tIns="46465" rIns="92930" bIns="46465"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939466" y="8842030"/>
            <a:ext cx="3013763" cy="467071"/>
          </a:xfrm>
          <a:prstGeom prst="rect">
            <a:avLst/>
          </a:prstGeom>
        </p:spPr>
        <p:txBody>
          <a:bodyPr vert="horz" lIns="92930" tIns="46465" rIns="92930" bIns="46465" rtlCol="0" anchor="b"/>
          <a:lstStyle>
            <a:lvl1pPr algn="r">
              <a:defRPr sz="1200"/>
            </a:lvl1pPr>
          </a:lstStyle>
          <a:p>
            <a:fld id="{ABEB66A2-CADF-485F-8C26-14DD6994806A}" type="slidenum">
              <a:rPr lang="es-MX" smtClean="0"/>
              <a:t>‹Nº›</a:t>
            </a:fld>
            <a:endParaRPr lang="es-MX"/>
          </a:p>
        </p:txBody>
      </p:sp>
    </p:spTree>
    <p:extLst>
      <p:ext uri="{BB962C8B-B14F-4D97-AF65-F5344CB8AC3E}">
        <p14:creationId xmlns:p14="http://schemas.microsoft.com/office/powerpoint/2010/main" val="20220001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s-MX"/>
          </a:p>
        </p:txBody>
      </p:sp>
      <p:sp>
        <p:nvSpPr>
          <p:cNvPr id="3" name="2 Marcador de fecha"/>
          <p:cNvSpPr>
            <a:spLocks noGrp="1"/>
          </p:cNvSpPr>
          <p:nvPr>
            <p:ph type="dt" idx="1"/>
          </p:nvPr>
        </p:nvSpPr>
        <p:spPr>
          <a:xfrm>
            <a:off x="3939466" y="0"/>
            <a:ext cx="3013763" cy="465455"/>
          </a:xfrm>
          <a:prstGeom prst="rect">
            <a:avLst/>
          </a:prstGeom>
        </p:spPr>
        <p:txBody>
          <a:bodyPr vert="horz" lIns="92930" tIns="46465" rIns="92930" bIns="46465" rtlCol="0"/>
          <a:lstStyle>
            <a:lvl1pPr algn="r">
              <a:defRPr sz="1200"/>
            </a:lvl1pPr>
          </a:lstStyle>
          <a:p>
            <a:fld id="{8D2C1A2C-9FC5-4308-AAC7-4020A3096C9B}" type="datetimeFigureOut">
              <a:rPr lang="es-MX" smtClean="0"/>
              <a:t>11/10/2016</a:t>
            </a:fld>
            <a:endParaRPr lang="es-MX"/>
          </a:p>
        </p:txBody>
      </p:sp>
      <p:sp>
        <p:nvSpPr>
          <p:cNvPr id="4" name="3 Marcador de imagen de diapositiva"/>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2930" tIns="46465" rIns="92930" bIns="46465" rtlCol="0" anchor="ctr"/>
          <a:lstStyle/>
          <a:p>
            <a:endParaRPr lang="es-MX"/>
          </a:p>
        </p:txBody>
      </p:sp>
      <p:sp>
        <p:nvSpPr>
          <p:cNvPr id="5" name="4 Marcador de notas"/>
          <p:cNvSpPr>
            <a:spLocks noGrp="1"/>
          </p:cNvSpPr>
          <p:nvPr>
            <p:ph type="body" sz="quarter" idx="3"/>
          </p:nvPr>
        </p:nvSpPr>
        <p:spPr>
          <a:xfrm>
            <a:off x="695484" y="4421823"/>
            <a:ext cx="5563870" cy="4189095"/>
          </a:xfrm>
          <a:prstGeom prst="rect">
            <a:avLst/>
          </a:prstGeom>
        </p:spPr>
        <p:txBody>
          <a:bodyPr vert="horz" lIns="92930" tIns="46465" rIns="92930" bIns="46465"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842029"/>
            <a:ext cx="3013763" cy="465455"/>
          </a:xfrm>
          <a:prstGeom prst="rect">
            <a:avLst/>
          </a:prstGeom>
        </p:spPr>
        <p:txBody>
          <a:bodyPr vert="horz" lIns="92930" tIns="46465" rIns="92930" bIns="46465"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939466" y="8842029"/>
            <a:ext cx="3013763" cy="465455"/>
          </a:xfrm>
          <a:prstGeom prst="rect">
            <a:avLst/>
          </a:prstGeom>
        </p:spPr>
        <p:txBody>
          <a:bodyPr vert="horz" lIns="92930" tIns="46465" rIns="92930" bIns="46465" rtlCol="0" anchor="b"/>
          <a:lstStyle>
            <a:lvl1pPr algn="r">
              <a:defRPr sz="1200"/>
            </a:lvl1pPr>
          </a:lstStyle>
          <a:p>
            <a:fld id="{1A3ADA67-D69F-48CF-B0D5-3B185E72CE52}" type="slidenum">
              <a:rPr lang="es-MX" smtClean="0"/>
              <a:t>‹Nº›</a:t>
            </a:fld>
            <a:endParaRPr lang="es-MX"/>
          </a:p>
        </p:txBody>
      </p:sp>
    </p:spTree>
    <p:extLst>
      <p:ext uri="{BB962C8B-B14F-4D97-AF65-F5344CB8AC3E}">
        <p14:creationId xmlns:p14="http://schemas.microsoft.com/office/powerpoint/2010/main" val="704438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A3ADA67-D69F-48CF-B0D5-3B185E72CE52}" type="slidenum">
              <a:rPr lang="es-MX" smtClean="0"/>
              <a:t>17</a:t>
            </a:fld>
            <a:endParaRPr lang="es-MX"/>
          </a:p>
        </p:txBody>
      </p:sp>
    </p:spTree>
    <p:extLst>
      <p:ext uri="{BB962C8B-B14F-4D97-AF65-F5344CB8AC3E}">
        <p14:creationId xmlns:p14="http://schemas.microsoft.com/office/powerpoint/2010/main" val="26225864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DC822F8C-B9D4-4981-89EB-D276AB6BAEE9}" type="datetime1">
              <a:rPr lang="es-MX" smtClean="0"/>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02461F4-BFE2-4260-9D82-1F8E3568D8C5}" type="slidenum">
              <a:rPr lang="es-MX" smtClean="0"/>
              <a:pPr/>
              <a:t>‹Nº›</a:t>
            </a:fld>
            <a:endParaRPr lang="es-MX"/>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C4FF0643-8AE8-45C0-ABAD-46794A403EEE}" type="datetime1">
              <a:rPr lang="es-MX" smtClean="0"/>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02461F4-BFE2-4260-9D82-1F8E3568D8C5}"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ABD0BD7-CA5C-46CA-A584-3AB6DFCE09A9}" type="datetime1">
              <a:rPr lang="es-MX" smtClean="0"/>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02461F4-BFE2-4260-9D82-1F8E3568D8C5}"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5507F71-47F2-4CCA-8F5E-9B7D8E6CA0A2}" type="datetime1">
              <a:rPr lang="es-MX" smtClean="0"/>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02461F4-BFE2-4260-9D82-1F8E3568D8C5}"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A6EF955-1F0A-4561-87AE-95D906CC1CB9}" type="datetime1">
              <a:rPr lang="es-MX" smtClean="0"/>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02461F4-BFE2-4260-9D82-1F8E3568D8C5}" type="slidenum">
              <a:rPr lang="es-MX" smtClean="0"/>
              <a:pPr/>
              <a:t>‹Nº›</a:t>
            </a:fld>
            <a:endParaRPr lang="es-MX"/>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D6AED9F0-3B85-4CE4-9BB9-EF881DA9B0D2}" type="datetime1">
              <a:rPr lang="es-MX" smtClean="0"/>
              <a:t>11/10/2016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02461F4-BFE2-4260-9D82-1F8E3568D8C5}"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0C0A4BFD-27F6-4136-9EED-44BAEAA01316}" type="datetime1">
              <a:rPr lang="es-MX" smtClean="0"/>
              <a:t>11/10/2016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002461F4-BFE2-4260-9D82-1F8E3568D8C5}" type="slidenum">
              <a:rPr lang="es-MX" smtClean="0"/>
              <a:pPr/>
              <a:t>‹Nº›</a:t>
            </a:fld>
            <a:endParaRPr lang="es-MX"/>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779205A-4292-48A3-B507-C34EC5099F00}" type="datetime1">
              <a:rPr lang="es-MX" smtClean="0"/>
              <a:t>11/10/2016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002461F4-BFE2-4260-9D82-1F8E3568D8C5}"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68D914-D505-427D-ACF0-CEE5E1F02407}" type="datetime1">
              <a:rPr lang="es-MX" smtClean="0"/>
              <a:t>11/10/2016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002461F4-BFE2-4260-9D82-1F8E3568D8C5}"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D673C4C-DA4B-4948-A1BC-B6CAA0D41E76}" type="datetime1">
              <a:rPr lang="es-MX" smtClean="0"/>
              <a:t>11/10/2016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02461F4-BFE2-4260-9D82-1F8E3568D8C5}" type="slidenum">
              <a:rPr lang="es-MX" smtClean="0"/>
              <a:pPr/>
              <a:t>‹Nº›</a:t>
            </a:fld>
            <a:endParaRPr lang="es-MX"/>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8109367-8095-426D-8BC4-6579EAD3BB74}" type="datetime1">
              <a:rPr lang="es-MX" smtClean="0"/>
              <a:t>11/10/2016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02461F4-BFE2-4260-9D82-1F8E3568D8C5}"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4C6A776C-635D-4978-B47C-AD530E9B82A9}" type="datetime1">
              <a:rPr lang="es-MX" smtClean="0"/>
              <a:t>11/10/2016</a:t>
            </a:fld>
            <a:endParaRPr lang="es-MX"/>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s-MX"/>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002461F4-BFE2-4260-9D82-1F8E3568D8C5}" type="slidenum">
              <a:rPr lang="es-MX" smtClean="0"/>
              <a:pPr/>
              <a:t>‹Nº›</a:t>
            </a:fld>
            <a:endParaRPr lang="es-MX"/>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8274496" y="6304235"/>
            <a:ext cx="762000" cy="365125"/>
          </a:xfrm>
        </p:spPr>
        <p:txBody>
          <a:bodyPr/>
          <a:lstStyle/>
          <a:p>
            <a:fld id="{002461F4-BFE2-4260-9D82-1F8E3568D8C5}" type="slidenum">
              <a:rPr lang="es-MX" smtClean="0">
                <a:latin typeface="Arial" pitchFamily="34" charset="0"/>
                <a:cs typeface="Arial" pitchFamily="34" charset="0"/>
              </a:rPr>
              <a:pPr/>
              <a:t>1</a:t>
            </a:fld>
            <a:endParaRPr lang="es-MX" dirty="0">
              <a:latin typeface="Arial" pitchFamily="34" charset="0"/>
              <a:cs typeface="Arial" pitchFamily="34" charset="0"/>
            </a:endParaRPr>
          </a:p>
        </p:txBody>
      </p:sp>
      <p:sp>
        <p:nvSpPr>
          <p:cNvPr id="5" name="1 Título"/>
          <p:cNvSpPr txBox="1">
            <a:spLocks/>
          </p:cNvSpPr>
          <p:nvPr/>
        </p:nvSpPr>
        <p:spPr bwMode="auto">
          <a:xfrm>
            <a:off x="605831" y="563809"/>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fontScale="75000" lnSpcReduction="20000"/>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fontAlgn="auto">
              <a:spcAft>
                <a:spcPts val="0"/>
              </a:spcAft>
              <a:defRPr/>
            </a:pPr>
            <a:r>
              <a:rPr lang="es-MX" sz="3600" b="1" dirty="0" smtClean="0">
                <a:latin typeface="Arial" pitchFamily="34" charset="0"/>
                <a:cs typeface="Arial" pitchFamily="34" charset="0"/>
              </a:rPr>
              <a:t>Universidad Autónoma del Estado de México</a:t>
            </a:r>
            <a:br>
              <a:rPr lang="es-MX" sz="3600" b="1" dirty="0" smtClean="0">
                <a:latin typeface="Arial" pitchFamily="34" charset="0"/>
                <a:cs typeface="Arial" pitchFamily="34" charset="0"/>
              </a:rPr>
            </a:br>
            <a:r>
              <a:rPr lang="es-MX" sz="3600" b="1" dirty="0" smtClean="0">
                <a:latin typeface="Arial" pitchFamily="34" charset="0"/>
                <a:cs typeface="Arial" pitchFamily="34" charset="0"/>
              </a:rPr>
              <a:t>Facultad de Química</a:t>
            </a:r>
            <a:endParaRPr lang="es-MX" b="1" dirty="0">
              <a:latin typeface="Arial" pitchFamily="34" charset="0"/>
              <a:cs typeface="Arial" pitchFamily="34" charset="0"/>
            </a:endParaRPr>
          </a:p>
        </p:txBody>
      </p:sp>
      <p:sp>
        <p:nvSpPr>
          <p:cNvPr id="6" name="3 Marcador de contenido"/>
          <p:cNvSpPr txBox="1">
            <a:spLocks/>
          </p:cNvSpPr>
          <p:nvPr/>
        </p:nvSpPr>
        <p:spPr bwMode="auto">
          <a:xfrm>
            <a:off x="612852" y="1457996"/>
            <a:ext cx="7886254"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0000" lnSpcReduction="20000"/>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fontAlgn="auto">
              <a:spcAft>
                <a:spcPts val="0"/>
              </a:spcAft>
              <a:buClr>
                <a:schemeClr val="tx2"/>
              </a:buClr>
              <a:buSzPct val="75000"/>
              <a:buNone/>
              <a:defRPr/>
            </a:pPr>
            <a:r>
              <a:rPr lang="es-MX" sz="2800" dirty="0" smtClean="0">
                <a:latin typeface="Arial" pitchFamily="34" charset="0"/>
                <a:cs typeface="Arial" pitchFamily="34" charset="0"/>
              </a:rPr>
              <a:t>Unidad de Aprendizaje: Envases y Embalajes, </a:t>
            </a:r>
            <a:r>
              <a:rPr lang="es-MX" sz="2400" dirty="0" smtClean="0">
                <a:latin typeface="Arial" pitchFamily="34" charset="0"/>
                <a:cs typeface="Arial" pitchFamily="34" charset="0"/>
              </a:rPr>
              <a:t>que se imparte en la </a:t>
            </a:r>
          </a:p>
          <a:p>
            <a:pPr marL="0" indent="0" algn="just" fontAlgn="auto">
              <a:spcAft>
                <a:spcPts val="0"/>
              </a:spcAft>
              <a:buClr>
                <a:schemeClr val="tx2"/>
              </a:buClr>
              <a:buSzPct val="75000"/>
              <a:buNone/>
              <a:defRPr/>
            </a:pPr>
            <a:r>
              <a:rPr lang="es-MX" sz="2400" dirty="0" smtClean="0">
                <a:latin typeface="Arial" pitchFamily="34" charset="0"/>
                <a:cs typeface="Arial" pitchFamily="34" charset="0"/>
              </a:rPr>
              <a:t>Licenciatura de Química en Alimentos del 7º semestre.</a:t>
            </a:r>
          </a:p>
          <a:p>
            <a:pPr marL="274320" indent="-274320" fontAlgn="auto">
              <a:spcAft>
                <a:spcPts val="0"/>
              </a:spcAft>
              <a:buClr>
                <a:schemeClr val="tx2"/>
              </a:buClr>
              <a:buSzPct val="75000"/>
              <a:buFont typeface="Wingdings 2"/>
              <a:buNone/>
              <a:defRPr/>
            </a:pPr>
            <a:endParaRPr lang="es-MX" sz="2800" dirty="0" smtClean="0">
              <a:latin typeface="Arial" pitchFamily="34" charset="0"/>
              <a:cs typeface="Arial" pitchFamily="34" charset="0"/>
            </a:endParaRPr>
          </a:p>
          <a:p>
            <a:pPr marL="274320" indent="-274320" fontAlgn="auto">
              <a:spcAft>
                <a:spcPts val="0"/>
              </a:spcAft>
              <a:buClr>
                <a:schemeClr val="tx2"/>
              </a:buClr>
              <a:buSzPct val="75000"/>
              <a:buFont typeface="Wingdings 2"/>
              <a:buNone/>
              <a:defRPr/>
            </a:pPr>
            <a:r>
              <a:rPr lang="es-MX" sz="2800" dirty="0" smtClean="0">
                <a:latin typeface="Arial" pitchFamily="34" charset="0"/>
                <a:cs typeface="Arial" pitchFamily="34" charset="0"/>
              </a:rPr>
              <a:t>Unidad de Aprendizaje: Envases y Embalajes</a:t>
            </a:r>
            <a:endParaRPr lang="es-MX" sz="2800" dirty="0">
              <a:latin typeface="Arial" pitchFamily="34" charset="0"/>
              <a:cs typeface="Arial" pitchFamily="34" charset="0"/>
            </a:endParaRPr>
          </a:p>
          <a:p>
            <a:pPr marL="274320" indent="-274320" fontAlgn="auto">
              <a:spcAft>
                <a:spcPts val="0"/>
              </a:spcAft>
              <a:buClr>
                <a:schemeClr val="tx2"/>
              </a:buClr>
              <a:buSzPct val="75000"/>
              <a:buFont typeface="Wingdings 2"/>
              <a:buNone/>
              <a:defRPr/>
            </a:pPr>
            <a:endParaRPr lang="es-MX" sz="2800" dirty="0" smtClean="0">
              <a:latin typeface="Arial" pitchFamily="34" charset="0"/>
              <a:cs typeface="Arial" pitchFamily="34" charset="0"/>
            </a:endParaRPr>
          </a:p>
          <a:p>
            <a:pPr marL="274320" indent="-274320" fontAlgn="auto">
              <a:spcAft>
                <a:spcPts val="0"/>
              </a:spcAft>
              <a:buClr>
                <a:schemeClr val="tx2"/>
              </a:buClr>
              <a:buSzPct val="75000"/>
              <a:buFont typeface="Wingdings 2"/>
              <a:buNone/>
              <a:defRPr/>
            </a:pPr>
            <a:r>
              <a:rPr lang="es-MX" sz="2800" dirty="0" smtClean="0">
                <a:latin typeface="Arial" pitchFamily="34" charset="0"/>
                <a:cs typeface="Arial" pitchFamily="34" charset="0"/>
              </a:rPr>
              <a:t>Tipo de Unidad de Aprendizaje: Teórica</a:t>
            </a:r>
          </a:p>
          <a:p>
            <a:pPr marL="274320" indent="-274320" fontAlgn="auto">
              <a:spcAft>
                <a:spcPts val="0"/>
              </a:spcAft>
              <a:buClr>
                <a:schemeClr val="tx2"/>
              </a:buClr>
              <a:buSzPct val="75000"/>
              <a:buFont typeface="Wingdings 2"/>
              <a:buNone/>
              <a:defRPr/>
            </a:pPr>
            <a:endParaRPr lang="es-MX" sz="2800" dirty="0" smtClean="0">
              <a:latin typeface="Arial" pitchFamily="34" charset="0"/>
              <a:cs typeface="Arial" pitchFamily="34" charset="0"/>
            </a:endParaRPr>
          </a:p>
          <a:p>
            <a:pPr marL="274320" indent="-274320" fontAlgn="auto">
              <a:spcAft>
                <a:spcPts val="0"/>
              </a:spcAft>
              <a:buClr>
                <a:schemeClr val="tx2"/>
              </a:buClr>
              <a:buSzPct val="75000"/>
              <a:buFont typeface="Wingdings 2"/>
              <a:buNone/>
              <a:defRPr/>
            </a:pPr>
            <a:r>
              <a:rPr lang="es-MX" sz="2800" dirty="0" smtClean="0">
                <a:latin typeface="Arial" pitchFamily="34" charset="0"/>
                <a:cs typeface="Arial" pitchFamily="34" charset="0"/>
              </a:rPr>
              <a:t>Total de Horas: 3 teóricas</a:t>
            </a:r>
          </a:p>
          <a:p>
            <a:pPr marL="274320" indent="-274320" fontAlgn="auto">
              <a:spcAft>
                <a:spcPts val="0"/>
              </a:spcAft>
              <a:buClr>
                <a:schemeClr val="tx2"/>
              </a:buClr>
              <a:buSzPct val="75000"/>
              <a:buFont typeface="Wingdings 2"/>
              <a:buNone/>
              <a:defRPr/>
            </a:pPr>
            <a:r>
              <a:rPr lang="es-MX" sz="2800" dirty="0" smtClean="0">
                <a:latin typeface="Arial" pitchFamily="34" charset="0"/>
                <a:cs typeface="Arial" pitchFamily="34" charset="0"/>
              </a:rPr>
              <a:t>	 </a:t>
            </a:r>
          </a:p>
          <a:p>
            <a:pPr marL="274320" indent="-274320" fontAlgn="auto">
              <a:spcAft>
                <a:spcPts val="0"/>
              </a:spcAft>
              <a:buClr>
                <a:schemeClr val="tx2"/>
              </a:buClr>
              <a:buSzPct val="75000"/>
              <a:buFont typeface="Wingdings 2"/>
              <a:buNone/>
              <a:defRPr/>
            </a:pPr>
            <a:r>
              <a:rPr lang="es-MX" sz="2800" dirty="0" smtClean="0">
                <a:latin typeface="Arial" pitchFamily="34" charset="0"/>
                <a:cs typeface="Arial" pitchFamily="34" charset="0"/>
              </a:rPr>
              <a:t>Créditos: 6</a:t>
            </a:r>
          </a:p>
          <a:p>
            <a:pPr marL="274320" indent="-274320" fontAlgn="auto">
              <a:spcAft>
                <a:spcPts val="0"/>
              </a:spcAft>
              <a:buClr>
                <a:schemeClr val="tx2"/>
              </a:buClr>
              <a:buSzPct val="75000"/>
              <a:buFont typeface="Wingdings 2"/>
              <a:buNone/>
              <a:defRPr/>
            </a:pPr>
            <a:endParaRPr lang="es-MX" sz="2800" dirty="0" smtClean="0">
              <a:latin typeface="Arial" pitchFamily="34" charset="0"/>
              <a:cs typeface="Arial" pitchFamily="34" charset="0"/>
            </a:endParaRPr>
          </a:p>
          <a:p>
            <a:pPr marL="274320" indent="-274320" fontAlgn="auto">
              <a:spcAft>
                <a:spcPts val="0"/>
              </a:spcAft>
              <a:buClr>
                <a:schemeClr val="tx2"/>
              </a:buClr>
              <a:buSzPct val="75000"/>
              <a:buFont typeface="Wingdings 2"/>
              <a:buNone/>
              <a:defRPr/>
            </a:pPr>
            <a:r>
              <a:rPr lang="es-MX" sz="2800" dirty="0">
                <a:latin typeface="Arial" pitchFamily="34" charset="0"/>
                <a:cs typeface="Arial" pitchFamily="34" charset="0"/>
              </a:rPr>
              <a:t>Tema</a:t>
            </a:r>
            <a:r>
              <a:rPr lang="es-MX" sz="2800" dirty="0" smtClean="0">
                <a:latin typeface="Arial" pitchFamily="34" charset="0"/>
                <a:cs typeface="Arial" pitchFamily="34" charset="0"/>
              </a:rPr>
              <a:t>: Antecedentes y evolución de los materiales de Envases y </a:t>
            </a:r>
          </a:p>
          <a:p>
            <a:pPr marL="274320" indent="-274320" fontAlgn="auto">
              <a:spcAft>
                <a:spcPts val="0"/>
              </a:spcAft>
              <a:buClr>
                <a:schemeClr val="tx2"/>
              </a:buClr>
              <a:buSzPct val="75000"/>
              <a:buFont typeface="Wingdings 2"/>
              <a:buNone/>
              <a:defRPr/>
            </a:pPr>
            <a:r>
              <a:rPr lang="es-MX" sz="2800" dirty="0">
                <a:latin typeface="Arial" pitchFamily="34" charset="0"/>
                <a:cs typeface="Arial" pitchFamily="34" charset="0"/>
              </a:rPr>
              <a:t> </a:t>
            </a:r>
            <a:r>
              <a:rPr lang="es-MX" sz="2800" dirty="0" smtClean="0">
                <a:latin typeface="Arial" pitchFamily="34" charset="0"/>
                <a:cs typeface="Arial" pitchFamily="34" charset="0"/>
              </a:rPr>
              <a:t>          embalajes</a:t>
            </a:r>
          </a:p>
          <a:p>
            <a:pPr marL="274320" indent="-274320" fontAlgn="auto">
              <a:spcAft>
                <a:spcPts val="0"/>
              </a:spcAft>
              <a:buClr>
                <a:schemeClr val="tx2"/>
              </a:buClr>
              <a:buSzPct val="75000"/>
              <a:buFont typeface="Wingdings 2"/>
              <a:buNone/>
              <a:defRPr/>
            </a:pPr>
            <a:endParaRPr lang="es-MX" sz="2800" dirty="0" smtClean="0">
              <a:latin typeface="Arial" pitchFamily="34" charset="0"/>
              <a:cs typeface="Arial" pitchFamily="34" charset="0"/>
            </a:endParaRPr>
          </a:p>
          <a:p>
            <a:pPr marL="274320" indent="-274320" fontAlgn="auto">
              <a:spcAft>
                <a:spcPts val="0"/>
              </a:spcAft>
              <a:buClr>
                <a:schemeClr val="tx2"/>
              </a:buClr>
              <a:buSzPct val="75000"/>
              <a:buFont typeface="Wingdings 2"/>
              <a:buNone/>
              <a:defRPr/>
            </a:pPr>
            <a:r>
              <a:rPr lang="es-MX" sz="2800" dirty="0" smtClean="0">
                <a:latin typeface="Arial" pitchFamily="34" charset="0"/>
                <a:cs typeface="Arial" pitchFamily="34" charset="0"/>
              </a:rPr>
              <a:t>Autor: Dr. Daniel Díaz Bandera</a:t>
            </a:r>
          </a:p>
          <a:p>
            <a:pPr marL="274320" indent="-274320" fontAlgn="auto">
              <a:spcAft>
                <a:spcPts val="0"/>
              </a:spcAft>
              <a:buFont typeface="Wingdings 2"/>
              <a:buChar char=""/>
              <a:defRPr/>
            </a:pPr>
            <a:endParaRPr lang="es-MX" dirty="0">
              <a:latin typeface="Arial" pitchFamily="34" charset="0"/>
              <a:cs typeface="Arial" pitchFamily="34" charset="0"/>
            </a:endParaRPr>
          </a:p>
        </p:txBody>
      </p:sp>
    </p:spTree>
    <p:extLst>
      <p:ext uri="{BB962C8B-B14F-4D97-AF65-F5344CB8AC3E}">
        <p14:creationId xmlns:p14="http://schemas.microsoft.com/office/powerpoint/2010/main" val="33297856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339752" y="404664"/>
            <a:ext cx="4032448" cy="432048"/>
          </a:xfrm>
        </p:spPr>
        <p:txBody>
          <a:bodyPr>
            <a:normAutofit fontScale="85000" lnSpcReduction="10000"/>
          </a:bodyPr>
          <a:lstStyle/>
          <a:p>
            <a:pPr marL="0" indent="0">
              <a:buNone/>
            </a:pPr>
            <a:r>
              <a:rPr lang="es-MX" dirty="0"/>
              <a:t>Historia del </a:t>
            </a:r>
            <a:r>
              <a:rPr lang="es-MX" dirty="0" smtClean="0"/>
              <a:t>embalaje de (Papel)</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10</a:t>
            </a:fld>
            <a:endParaRPr lang="es-MX"/>
          </a:p>
        </p:txBody>
      </p:sp>
      <p:pic>
        <p:nvPicPr>
          <p:cNvPr id="5" name="Imagen 4"/>
          <p:cNvPicPr>
            <a:picLocks noChangeAspect="1"/>
          </p:cNvPicPr>
          <p:nvPr/>
        </p:nvPicPr>
        <p:blipFill>
          <a:blip r:embed="rId2"/>
          <a:stretch>
            <a:fillRect/>
          </a:stretch>
        </p:blipFill>
        <p:spPr>
          <a:xfrm>
            <a:off x="555812" y="836712"/>
            <a:ext cx="7400564" cy="5328592"/>
          </a:xfrm>
          <a:prstGeom prst="rect">
            <a:avLst/>
          </a:prstGeom>
        </p:spPr>
      </p:pic>
    </p:spTree>
    <p:extLst>
      <p:ext uri="{BB962C8B-B14F-4D97-AF65-F5344CB8AC3E}">
        <p14:creationId xmlns:p14="http://schemas.microsoft.com/office/powerpoint/2010/main" val="5743796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627784" y="404664"/>
            <a:ext cx="4176463" cy="366936"/>
          </a:xfrm>
        </p:spPr>
        <p:txBody>
          <a:bodyPr>
            <a:normAutofit fontScale="92500" lnSpcReduction="20000"/>
          </a:bodyPr>
          <a:lstStyle/>
          <a:p>
            <a:pPr marL="0" indent="0">
              <a:buNone/>
            </a:pPr>
            <a:r>
              <a:rPr lang="es-ES" dirty="0" smtClean="0"/>
              <a:t>Historia del embalaje de (Vidrio)</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11</a:t>
            </a:fld>
            <a:endParaRPr lang="es-MX"/>
          </a:p>
        </p:txBody>
      </p:sp>
      <p:pic>
        <p:nvPicPr>
          <p:cNvPr id="5" name="Imagen 4"/>
          <p:cNvPicPr>
            <a:picLocks noChangeAspect="1"/>
          </p:cNvPicPr>
          <p:nvPr/>
        </p:nvPicPr>
        <p:blipFill>
          <a:blip r:embed="rId2"/>
          <a:stretch>
            <a:fillRect/>
          </a:stretch>
        </p:blipFill>
        <p:spPr>
          <a:xfrm>
            <a:off x="971600" y="771600"/>
            <a:ext cx="6984776" cy="5393704"/>
          </a:xfrm>
          <a:prstGeom prst="rect">
            <a:avLst/>
          </a:prstGeom>
        </p:spPr>
      </p:pic>
    </p:spTree>
    <p:extLst>
      <p:ext uri="{BB962C8B-B14F-4D97-AF65-F5344CB8AC3E}">
        <p14:creationId xmlns:p14="http://schemas.microsoft.com/office/powerpoint/2010/main" val="38692461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9552" y="404664"/>
            <a:ext cx="7543800" cy="726976"/>
          </a:xfrm>
        </p:spPr>
        <p:txBody>
          <a:bodyPr/>
          <a:lstStyle/>
          <a:p>
            <a:pPr marL="0" indent="0" algn="ctr">
              <a:buNone/>
            </a:pPr>
            <a:r>
              <a:rPr lang="es-ES" dirty="0" smtClean="0"/>
              <a:t>Historia del embalaje de (Metal)</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12</a:t>
            </a:fld>
            <a:endParaRPr lang="es-MX"/>
          </a:p>
        </p:txBody>
      </p:sp>
      <p:pic>
        <p:nvPicPr>
          <p:cNvPr id="5" name="Imagen 4"/>
          <p:cNvPicPr>
            <a:picLocks noChangeAspect="1"/>
          </p:cNvPicPr>
          <p:nvPr/>
        </p:nvPicPr>
        <p:blipFill>
          <a:blip r:embed="rId2"/>
          <a:stretch>
            <a:fillRect/>
          </a:stretch>
        </p:blipFill>
        <p:spPr>
          <a:xfrm>
            <a:off x="1043608" y="980728"/>
            <a:ext cx="7272808" cy="3220386"/>
          </a:xfrm>
          <a:prstGeom prst="rect">
            <a:avLst/>
          </a:prstGeom>
        </p:spPr>
      </p:pic>
      <p:pic>
        <p:nvPicPr>
          <p:cNvPr id="6" name="Imagen 5"/>
          <p:cNvPicPr>
            <a:picLocks noChangeAspect="1"/>
          </p:cNvPicPr>
          <p:nvPr/>
        </p:nvPicPr>
        <p:blipFill>
          <a:blip r:embed="rId3"/>
          <a:stretch>
            <a:fillRect/>
          </a:stretch>
        </p:blipFill>
        <p:spPr>
          <a:xfrm>
            <a:off x="2274025" y="4278961"/>
            <a:ext cx="4074854" cy="1794212"/>
          </a:xfrm>
          <a:prstGeom prst="rect">
            <a:avLst/>
          </a:prstGeom>
        </p:spPr>
      </p:pic>
      <p:sp>
        <p:nvSpPr>
          <p:cNvPr id="7" name="Rectángulo 6"/>
          <p:cNvSpPr/>
          <p:nvPr/>
        </p:nvSpPr>
        <p:spPr>
          <a:xfrm>
            <a:off x="2643130" y="6131031"/>
            <a:ext cx="4572000" cy="369332"/>
          </a:xfrm>
          <a:prstGeom prst="rect">
            <a:avLst/>
          </a:prstGeom>
        </p:spPr>
        <p:txBody>
          <a:bodyPr>
            <a:spAutoFit/>
          </a:bodyPr>
          <a:lstStyle/>
          <a:p>
            <a:r>
              <a:rPr lang="es-MX" sz="900" dirty="0"/>
              <a:t>https://encrypted-tbn0.gstatic.com/images?q=tbn:ANd9GcRwSHg-EblWpd7zBfq0G83J6Nryv1-Mg5bV4tcY2C8DuRZMHHnd</a:t>
            </a:r>
          </a:p>
        </p:txBody>
      </p:sp>
    </p:spTree>
    <p:extLst>
      <p:ext uri="{BB962C8B-B14F-4D97-AF65-F5344CB8AC3E}">
        <p14:creationId xmlns:p14="http://schemas.microsoft.com/office/powerpoint/2010/main" val="39291086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483768" y="404664"/>
            <a:ext cx="4248472" cy="432048"/>
          </a:xfrm>
        </p:spPr>
        <p:txBody>
          <a:bodyPr>
            <a:normAutofit fontScale="85000" lnSpcReduction="10000"/>
          </a:bodyPr>
          <a:lstStyle/>
          <a:p>
            <a:pPr marL="0" indent="0">
              <a:buNone/>
            </a:pPr>
            <a:r>
              <a:rPr lang="es-MX" dirty="0" smtClean="0"/>
              <a:t>Envases de plástico (Primera parte)</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13</a:t>
            </a:fld>
            <a:endParaRPr lang="es-MX"/>
          </a:p>
        </p:txBody>
      </p:sp>
      <p:pic>
        <p:nvPicPr>
          <p:cNvPr id="5" name="Imagen 4"/>
          <p:cNvPicPr>
            <a:picLocks noChangeAspect="1"/>
          </p:cNvPicPr>
          <p:nvPr/>
        </p:nvPicPr>
        <p:blipFill>
          <a:blip r:embed="rId2"/>
          <a:stretch>
            <a:fillRect/>
          </a:stretch>
        </p:blipFill>
        <p:spPr>
          <a:xfrm>
            <a:off x="899592" y="1052736"/>
            <a:ext cx="7626424" cy="3816424"/>
          </a:xfrm>
          <a:prstGeom prst="rect">
            <a:avLst/>
          </a:prstGeom>
        </p:spPr>
      </p:pic>
    </p:spTree>
    <p:extLst>
      <p:ext uri="{BB962C8B-B14F-4D97-AF65-F5344CB8AC3E}">
        <p14:creationId xmlns:p14="http://schemas.microsoft.com/office/powerpoint/2010/main" val="40536365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47664" y="188640"/>
            <a:ext cx="6336704" cy="870992"/>
          </a:xfrm>
        </p:spPr>
        <p:txBody>
          <a:bodyPr/>
          <a:lstStyle/>
          <a:p>
            <a:pPr marL="0" indent="0">
              <a:buNone/>
            </a:pPr>
            <a:r>
              <a:rPr lang="es-MX" dirty="0" smtClean="0"/>
              <a:t>Envases de plástico (segunda parte)</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14</a:t>
            </a:fld>
            <a:endParaRPr lang="es-MX"/>
          </a:p>
        </p:txBody>
      </p:sp>
      <p:pic>
        <p:nvPicPr>
          <p:cNvPr id="5" name="Imagen 4"/>
          <p:cNvPicPr>
            <a:picLocks noChangeAspect="1"/>
          </p:cNvPicPr>
          <p:nvPr/>
        </p:nvPicPr>
        <p:blipFill>
          <a:blip r:embed="rId2"/>
          <a:stretch>
            <a:fillRect/>
          </a:stretch>
        </p:blipFill>
        <p:spPr>
          <a:xfrm>
            <a:off x="899592" y="1059632"/>
            <a:ext cx="7416824" cy="3017440"/>
          </a:xfrm>
          <a:prstGeom prst="rect">
            <a:avLst/>
          </a:prstGeom>
        </p:spPr>
      </p:pic>
    </p:spTree>
    <p:extLst>
      <p:ext uri="{BB962C8B-B14F-4D97-AF65-F5344CB8AC3E}">
        <p14:creationId xmlns:p14="http://schemas.microsoft.com/office/powerpoint/2010/main" val="40481818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45568" y="2060848"/>
            <a:ext cx="5898232" cy="1159024"/>
          </a:xfrm>
        </p:spPr>
        <p:txBody>
          <a:bodyPr>
            <a:normAutofit/>
          </a:bodyPr>
          <a:lstStyle/>
          <a:p>
            <a:pPr marL="0" indent="0">
              <a:buNone/>
            </a:pPr>
            <a:r>
              <a:rPr lang="es-MX" sz="3600" dirty="0" smtClean="0"/>
              <a:t>Envases de papel y cartón</a:t>
            </a:r>
            <a:endParaRPr lang="es-MX" sz="3600"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15</a:t>
            </a:fld>
            <a:endParaRPr lang="es-MX"/>
          </a:p>
        </p:txBody>
      </p:sp>
      <p:pic>
        <p:nvPicPr>
          <p:cNvPr id="5" name="Imagen 4"/>
          <p:cNvPicPr>
            <a:picLocks noChangeAspect="1"/>
          </p:cNvPicPr>
          <p:nvPr/>
        </p:nvPicPr>
        <p:blipFill>
          <a:blip r:embed="rId2"/>
          <a:stretch>
            <a:fillRect/>
          </a:stretch>
        </p:blipFill>
        <p:spPr>
          <a:xfrm>
            <a:off x="1661949" y="3290081"/>
            <a:ext cx="1750384" cy="1994109"/>
          </a:xfrm>
          <a:prstGeom prst="rect">
            <a:avLst/>
          </a:prstGeom>
        </p:spPr>
      </p:pic>
      <p:sp>
        <p:nvSpPr>
          <p:cNvPr id="6" name="Rectángulo 5"/>
          <p:cNvSpPr/>
          <p:nvPr/>
        </p:nvSpPr>
        <p:spPr>
          <a:xfrm>
            <a:off x="1282605" y="5284190"/>
            <a:ext cx="2929355" cy="369332"/>
          </a:xfrm>
          <a:prstGeom prst="rect">
            <a:avLst/>
          </a:prstGeom>
        </p:spPr>
        <p:txBody>
          <a:bodyPr wrap="square">
            <a:spAutoFit/>
          </a:bodyPr>
          <a:lstStyle/>
          <a:p>
            <a:r>
              <a:rPr lang="es-MX" sz="900" dirty="0"/>
              <a:t>http://www.seijasenvases.com/wp-content/gallery/vasos-carton/hfdw09c0052_large.jpg</a:t>
            </a:r>
          </a:p>
        </p:txBody>
      </p:sp>
      <p:pic>
        <p:nvPicPr>
          <p:cNvPr id="7" name="Imagen 6"/>
          <p:cNvPicPr>
            <a:picLocks noChangeAspect="1"/>
          </p:cNvPicPr>
          <p:nvPr/>
        </p:nvPicPr>
        <p:blipFill>
          <a:blip r:embed="rId3"/>
          <a:stretch>
            <a:fillRect/>
          </a:stretch>
        </p:blipFill>
        <p:spPr>
          <a:xfrm>
            <a:off x="4591304" y="3667463"/>
            <a:ext cx="2376264" cy="1616727"/>
          </a:xfrm>
          <a:prstGeom prst="rect">
            <a:avLst/>
          </a:prstGeom>
        </p:spPr>
      </p:pic>
      <p:sp>
        <p:nvSpPr>
          <p:cNvPr id="8" name="Rectángulo 7"/>
          <p:cNvSpPr/>
          <p:nvPr/>
        </p:nvSpPr>
        <p:spPr>
          <a:xfrm>
            <a:off x="4632247" y="5284190"/>
            <a:ext cx="2364563" cy="369332"/>
          </a:xfrm>
          <a:prstGeom prst="rect">
            <a:avLst/>
          </a:prstGeom>
        </p:spPr>
        <p:txBody>
          <a:bodyPr wrap="square">
            <a:spAutoFit/>
          </a:bodyPr>
          <a:lstStyle/>
          <a:p>
            <a:r>
              <a:rPr lang="es-MX" sz="900" dirty="0"/>
              <a:t>http://www.menorcadist.com/imagenes/productos/832-BLOQUE%201KG.jpg</a:t>
            </a:r>
          </a:p>
        </p:txBody>
      </p:sp>
    </p:spTree>
    <p:extLst>
      <p:ext uri="{BB962C8B-B14F-4D97-AF65-F5344CB8AC3E}">
        <p14:creationId xmlns:p14="http://schemas.microsoft.com/office/powerpoint/2010/main" val="3244265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699030"/>
            <a:ext cx="8352928" cy="2441376"/>
          </a:xfrm>
        </p:spPr>
        <p:txBody>
          <a:bodyPr>
            <a:normAutofit/>
          </a:bodyPr>
          <a:lstStyle/>
          <a:p>
            <a:r>
              <a:rPr lang="es-ES" sz="2400" dirty="0" smtClean="0"/>
              <a:t>Definición: El cartón corrugado es una combinación de lo que se conoce como </a:t>
            </a:r>
            <a:r>
              <a:rPr lang="es-ES" sz="2400" dirty="0" err="1" smtClean="0"/>
              <a:t>liner</a:t>
            </a:r>
            <a:r>
              <a:rPr lang="es-ES" sz="2400" dirty="0" smtClean="0"/>
              <a:t> y flauta, en donde el </a:t>
            </a:r>
            <a:r>
              <a:rPr lang="es-ES" sz="2400" dirty="0" err="1" smtClean="0"/>
              <a:t>liner</a:t>
            </a:r>
            <a:r>
              <a:rPr lang="es-ES" sz="2400" dirty="0" smtClean="0"/>
              <a:t> es una gruesa lamina plana de papel </a:t>
            </a:r>
            <a:r>
              <a:rPr lang="es-ES" sz="2400" dirty="0" err="1" smtClean="0"/>
              <a:t>Kraft</a:t>
            </a:r>
            <a:r>
              <a:rPr lang="es-ES" sz="2400" dirty="0" smtClean="0"/>
              <a:t> y la flauta es una lámina acanalada que va adherida al </a:t>
            </a:r>
            <a:r>
              <a:rPr lang="es-ES" sz="2400" dirty="0" err="1" smtClean="0"/>
              <a:t>liner</a:t>
            </a:r>
            <a:r>
              <a:rPr lang="es-ES" sz="2400" dirty="0" smtClean="0"/>
              <a:t> mediante goma, presión y calor. Todo esto hecho a base de pulpa de papel de pino, o papel reciclado.</a:t>
            </a:r>
            <a:endParaRPr lang="es-MX" sz="2400" dirty="0"/>
          </a:p>
        </p:txBody>
      </p:sp>
      <p:sp>
        <p:nvSpPr>
          <p:cNvPr id="3" name="Marcador de contenido 2"/>
          <p:cNvSpPr>
            <a:spLocks noGrp="1"/>
          </p:cNvSpPr>
          <p:nvPr>
            <p:ph idx="1"/>
          </p:nvPr>
        </p:nvSpPr>
        <p:spPr>
          <a:xfrm>
            <a:off x="950640" y="404664"/>
            <a:ext cx="7050360" cy="582960"/>
          </a:xfrm>
        </p:spPr>
        <p:txBody>
          <a:bodyPr/>
          <a:lstStyle/>
          <a:p>
            <a:pPr marL="0" indent="0" algn="ctr">
              <a:buNone/>
            </a:pPr>
            <a:r>
              <a:rPr lang="es-ES" dirty="0" smtClean="0"/>
              <a:t>Empaque de Corrugado</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16</a:t>
            </a:fld>
            <a:endParaRPr lang="es-MX"/>
          </a:p>
        </p:txBody>
      </p:sp>
      <p:pic>
        <p:nvPicPr>
          <p:cNvPr id="5" name="Imagen 4"/>
          <p:cNvPicPr>
            <a:picLocks noChangeAspect="1"/>
          </p:cNvPicPr>
          <p:nvPr/>
        </p:nvPicPr>
        <p:blipFill>
          <a:blip r:embed="rId2"/>
          <a:stretch>
            <a:fillRect/>
          </a:stretch>
        </p:blipFill>
        <p:spPr>
          <a:xfrm>
            <a:off x="2101795" y="3158771"/>
            <a:ext cx="4054381" cy="1826865"/>
          </a:xfrm>
          <a:prstGeom prst="rect">
            <a:avLst/>
          </a:prstGeom>
        </p:spPr>
      </p:pic>
      <p:sp>
        <p:nvSpPr>
          <p:cNvPr id="6" name="Rectángulo 5"/>
          <p:cNvSpPr/>
          <p:nvPr/>
        </p:nvSpPr>
        <p:spPr>
          <a:xfrm>
            <a:off x="2101795" y="5004001"/>
            <a:ext cx="4054382" cy="369332"/>
          </a:xfrm>
          <a:prstGeom prst="rect">
            <a:avLst/>
          </a:prstGeom>
        </p:spPr>
        <p:txBody>
          <a:bodyPr wrap="square">
            <a:spAutoFit/>
          </a:bodyPr>
          <a:lstStyle/>
          <a:p>
            <a:r>
              <a:rPr lang="es-MX" sz="900" dirty="0"/>
              <a:t>https://encrypted-tbn1.gstatic.com/images?q=tbn:ANd9GcRLDThEp5BeV-nFWfE5fnuhUWPRKn1wejuG7QoOS5wqX22hsBVg</a:t>
            </a:r>
          </a:p>
        </p:txBody>
      </p:sp>
      <p:sp>
        <p:nvSpPr>
          <p:cNvPr id="7" name="Título 1"/>
          <p:cNvSpPr txBox="1">
            <a:spLocks/>
          </p:cNvSpPr>
          <p:nvPr/>
        </p:nvSpPr>
        <p:spPr>
          <a:xfrm>
            <a:off x="29072" y="5373332"/>
            <a:ext cx="8352928" cy="832991"/>
          </a:xfrm>
          <a:prstGeom prst="rect">
            <a:avLst/>
          </a:prstGeom>
        </p:spPr>
        <p:txBody>
          <a:bodyPr vert="horz" lIns="91440" tIns="45720" rIns="91440" bIns="45720" rtlCol="0" anchor="b" anchorCtr="0">
            <a:normAutofit fontScale="85000" lnSpcReduction="10000"/>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2400" dirty="0" smtClean="0"/>
              <a:t>El cartón corrugado obtiene fuerza adicional en las cajas mediante los dobleces, uniones y perforaciones especiales que se les dan a estas.</a:t>
            </a:r>
            <a:endParaRPr lang="es-MX" sz="2400" dirty="0"/>
          </a:p>
        </p:txBody>
      </p:sp>
    </p:spTree>
    <p:extLst>
      <p:ext uri="{BB962C8B-B14F-4D97-AF65-F5344CB8AC3E}">
        <p14:creationId xmlns:p14="http://schemas.microsoft.com/office/powerpoint/2010/main" val="24565346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51720" y="1425459"/>
            <a:ext cx="6614120" cy="4257216"/>
          </a:xfrm>
        </p:spPr>
        <p:txBody>
          <a:bodyPr>
            <a:normAutofit fontScale="90000"/>
          </a:bodyPr>
          <a:lstStyle/>
          <a:p>
            <a:r>
              <a:rPr lang="es-MX" sz="1800" dirty="0"/>
              <a:t>Single </a:t>
            </a:r>
            <a:r>
              <a:rPr lang="es-MX" sz="1800" dirty="0" err="1"/>
              <a:t>Face</a:t>
            </a:r>
            <a:r>
              <a:rPr lang="es-MX" sz="1800" dirty="0"/>
              <a:t>: Es una lámina de papel </a:t>
            </a:r>
            <a:r>
              <a:rPr lang="es-MX" sz="1800" dirty="0" err="1"/>
              <a:t>liner</a:t>
            </a:r>
            <a:r>
              <a:rPr lang="es-MX" sz="1800" dirty="0"/>
              <a:t> pegado a otra lamina acanalada, es </a:t>
            </a:r>
            <a:r>
              <a:rPr lang="es-MX" sz="1800" dirty="0" smtClean="0"/>
              <a:t>usado principalmente </a:t>
            </a:r>
            <a:r>
              <a:rPr lang="es-MX" sz="1800" dirty="0"/>
              <a:t>para envolver objetos</a:t>
            </a:r>
            <a:r>
              <a:rPr lang="es-MX" sz="1800" dirty="0" smtClean="0"/>
              <a:t>.</a:t>
            </a:r>
            <a:br>
              <a:rPr lang="es-MX" sz="1800" dirty="0" smtClean="0"/>
            </a:br>
            <a:r>
              <a:rPr lang="es-MX" sz="1800" dirty="0"/>
              <a:t/>
            </a:r>
            <a:br>
              <a:rPr lang="es-MX" sz="1800" dirty="0"/>
            </a:br>
            <a:r>
              <a:rPr lang="es-MX" sz="1800" dirty="0"/>
              <a:t>Single Wall: Son dos laminas de papel </a:t>
            </a:r>
            <a:r>
              <a:rPr lang="es-MX" sz="1800" dirty="0" err="1"/>
              <a:t>liner</a:t>
            </a:r>
            <a:r>
              <a:rPr lang="es-MX" sz="1800" dirty="0"/>
              <a:t> pegadas a las dos </a:t>
            </a:r>
            <a:r>
              <a:rPr lang="es-MX" sz="1800" dirty="0" err="1"/>
              <a:t>superfi</a:t>
            </a:r>
            <a:r>
              <a:rPr lang="es-MX" sz="1800" dirty="0"/>
              <a:t> </a:t>
            </a:r>
            <a:r>
              <a:rPr lang="es-MX" sz="1800" dirty="0" err="1"/>
              <a:t>cies</a:t>
            </a:r>
            <a:r>
              <a:rPr lang="es-MX" sz="1800" dirty="0"/>
              <a:t> de una </a:t>
            </a:r>
            <a:r>
              <a:rPr lang="es-MX" sz="1800" dirty="0" smtClean="0"/>
              <a:t>lámina acanalada</a:t>
            </a:r>
            <a:r>
              <a:rPr lang="es-MX" sz="1800" dirty="0"/>
              <a:t>. Es la más usada dentro de la industria del empaque corrugado</a:t>
            </a:r>
            <a:r>
              <a:rPr lang="es-MX" sz="1800" dirty="0" smtClean="0"/>
              <a:t>.</a:t>
            </a:r>
            <a:br>
              <a:rPr lang="es-MX" sz="1800" dirty="0" smtClean="0"/>
            </a:br>
            <a:r>
              <a:rPr lang="es-MX" sz="1800" dirty="0"/>
              <a:t/>
            </a:r>
            <a:br>
              <a:rPr lang="es-MX" sz="1800" dirty="0"/>
            </a:br>
            <a:r>
              <a:rPr lang="es-MX" sz="1800" dirty="0" err="1"/>
              <a:t>Double</a:t>
            </a:r>
            <a:r>
              <a:rPr lang="es-MX" sz="1800" dirty="0"/>
              <a:t> Wall: Es el resultado de tres </a:t>
            </a:r>
            <a:r>
              <a:rPr lang="es-MX" sz="1800" dirty="0" err="1"/>
              <a:t>liners</a:t>
            </a:r>
            <a:r>
              <a:rPr lang="es-MX" sz="1800" dirty="0"/>
              <a:t> (láminas de papel planas) más dos </a:t>
            </a:r>
            <a:r>
              <a:rPr lang="es-MX" sz="1800" dirty="0" smtClean="0"/>
              <a:t>láminas </a:t>
            </a:r>
            <a:r>
              <a:rPr lang="es-MX" sz="1800" dirty="0"/>
              <a:t>acanaladas pegadas en medio de las tres primeras. Este tipo de cartón es </a:t>
            </a:r>
            <a:r>
              <a:rPr lang="es-MX" sz="1800" dirty="0" smtClean="0"/>
              <a:t>muy </a:t>
            </a:r>
            <a:r>
              <a:rPr lang="es-MX" sz="1800" dirty="0" err="1"/>
              <a:t>resistente,y</a:t>
            </a:r>
            <a:r>
              <a:rPr lang="es-MX" sz="1800" dirty="0"/>
              <a:t> es usado generalmente para artículos de peso </a:t>
            </a:r>
            <a:r>
              <a:rPr lang="es-MX" sz="1800" dirty="0" err="1"/>
              <a:t>nsiderable</a:t>
            </a:r>
            <a:r>
              <a:rPr lang="es-MX" sz="1800" dirty="0" smtClean="0"/>
              <a:t>.</a:t>
            </a:r>
            <a:br>
              <a:rPr lang="es-MX" sz="1800" dirty="0" smtClean="0"/>
            </a:br>
            <a:r>
              <a:rPr lang="es-MX" sz="1800" dirty="0"/>
              <a:t/>
            </a:r>
            <a:br>
              <a:rPr lang="es-MX" sz="1800" dirty="0"/>
            </a:br>
            <a:r>
              <a:rPr lang="es-MX" sz="1800" dirty="0" smtClean="0"/>
              <a:t>Triple </a:t>
            </a:r>
            <a:r>
              <a:rPr lang="es-MX" sz="1800" dirty="0"/>
              <a:t>Wall: Es el resultado de cuatro </a:t>
            </a:r>
            <a:r>
              <a:rPr lang="es-MX" sz="1800" dirty="0" err="1"/>
              <a:t>liners</a:t>
            </a:r>
            <a:r>
              <a:rPr lang="es-MX" sz="1800" dirty="0"/>
              <a:t> (láminas de papel planas) más tres </a:t>
            </a:r>
            <a:r>
              <a:rPr lang="es-MX" sz="1800" dirty="0" smtClean="0"/>
              <a:t>láminas acanaladas </a:t>
            </a:r>
            <a:r>
              <a:rPr lang="es-MX" sz="1800" dirty="0"/>
              <a:t>pegadas en medio de las cuatro primeras. Es un cartón </a:t>
            </a:r>
            <a:r>
              <a:rPr lang="es-MX" sz="1800" dirty="0" smtClean="0"/>
              <a:t>sumamente </a:t>
            </a:r>
            <a:r>
              <a:rPr lang="es-MX" sz="1800" dirty="0"/>
              <a:t>resistente</a:t>
            </a:r>
            <a:r>
              <a:rPr lang="es-MX" sz="1800" dirty="0" smtClean="0"/>
              <a:t>, concebido </a:t>
            </a:r>
            <a:r>
              <a:rPr lang="es-MX" sz="1800" dirty="0"/>
              <a:t>para artículos y tareas que involucran </a:t>
            </a:r>
            <a:r>
              <a:rPr lang="es-MX" sz="1800" dirty="0" smtClean="0"/>
              <a:t>pesos </a:t>
            </a:r>
            <a:r>
              <a:rPr lang="es-MX" sz="1800" dirty="0"/>
              <a:t>extremos.</a:t>
            </a:r>
            <a:r>
              <a:rPr lang="es-MX" sz="2400" dirty="0"/>
              <a:t/>
            </a:r>
            <a:br>
              <a:rPr lang="es-MX" sz="2400" dirty="0"/>
            </a:br>
            <a:endParaRPr lang="es-MX" sz="2400" dirty="0"/>
          </a:p>
        </p:txBody>
      </p:sp>
      <p:sp>
        <p:nvSpPr>
          <p:cNvPr id="3" name="Marcador de contenido 2"/>
          <p:cNvSpPr>
            <a:spLocks noGrp="1"/>
          </p:cNvSpPr>
          <p:nvPr>
            <p:ph idx="1"/>
          </p:nvPr>
        </p:nvSpPr>
        <p:spPr>
          <a:xfrm>
            <a:off x="1763688" y="404664"/>
            <a:ext cx="5394176" cy="654968"/>
          </a:xfrm>
        </p:spPr>
        <p:txBody>
          <a:bodyPr>
            <a:normAutofit/>
          </a:bodyPr>
          <a:lstStyle/>
          <a:p>
            <a:pPr marL="0" indent="0" algn="ctr">
              <a:buNone/>
            </a:pPr>
            <a:r>
              <a:rPr lang="es-ES" sz="2800" dirty="0" smtClean="0"/>
              <a:t>Tipos de cartón corrugado</a:t>
            </a:r>
            <a:endParaRPr lang="es-MX" sz="2800"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17</a:t>
            </a:fld>
            <a:endParaRPr lang="es-MX"/>
          </a:p>
        </p:txBody>
      </p:sp>
      <p:pic>
        <p:nvPicPr>
          <p:cNvPr id="5" name="Imagen 4"/>
          <p:cNvPicPr>
            <a:picLocks noChangeAspect="1"/>
          </p:cNvPicPr>
          <p:nvPr/>
        </p:nvPicPr>
        <p:blipFill>
          <a:blip r:embed="rId3"/>
          <a:stretch>
            <a:fillRect/>
          </a:stretch>
        </p:blipFill>
        <p:spPr>
          <a:xfrm>
            <a:off x="1029351" y="1396771"/>
            <a:ext cx="734337" cy="645656"/>
          </a:xfrm>
          <a:prstGeom prst="rect">
            <a:avLst/>
          </a:prstGeom>
        </p:spPr>
      </p:pic>
      <p:pic>
        <p:nvPicPr>
          <p:cNvPr id="6" name="Imagen 5"/>
          <p:cNvPicPr>
            <a:picLocks noChangeAspect="1"/>
          </p:cNvPicPr>
          <p:nvPr/>
        </p:nvPicPr>
        <p:blipFill>
          <a:blip r:embed="rId4"/>
          <a:stretch>
            <a:fillRect/>
          </a:stretch>
        </p:blipFill>
        <p:spPr>
          <a:xfrm>
            <a:off x="1029351" y="2204864"/>
            <a:ext cx="770600" cy="609281"/>
          </a:xfrm>
          <a:prstGeom prst="rect">
            <a:avLst/>
          </a:prstGeom>
        </p:spPr>
      </p:pic>
      <p:pic>
        <p:nvPicPr>
          <p:cNvPr id="7" name="Imagen 6"/>
          <p:cNvPicPr>
            <a:picLocks noChangeAspect="1"/>
          </p:cNvPicPr>
          <p:nvPr/>
        </p:nvPicPr>
        <p:blipFill>
          <a:blip r:embed="rId5"/>
          <a:stretch>
            <a:fillRect/>
          </a:stretch>
        </p:blipFill>
        <p:spPr>
          <a:xfrm>
            <a:off x="1046053" y="3187659"/>
            <a:ext cx="752469" cy="691125"/>
          </a:xfrm>
          <a:prstGeom prst="rect">
            <a:avLst/>
          </a:prstGeom>
        </p:spPr>
      </p:pic>
      <p:pic>
        <p:nvPicPr>
          <p:cNvPr id="8" name="Imagen 7"/>
          <p:cNvPicPr>
            <a:picLocks noChangeAspect="1"/>
          </p:cNvPicPr>
          <p:nvPr/>
        </p:nvPicPr>
        <p:blipFill>
          <a:blip r:embed="rId6"/>
          <a:stretch>
            <a:fillRect/>
          </a:stretch>
        </p:blipFill>
        <p:spPr>
          <a:xfrm>
            <a:off x="1046053" y="4437112"/>
            <a:ext cx="761534" cy="672938"/>
          </a:xfrm>
          <a:prstGeom prst="rect">
            <a:avLst/>
          </a:prstGeom>
        </p:spPr>
      </p:pic>
      <p:sp>
        <p:nvSpPr>
          <p:cNvPr id="9" name="Rectángulo 8"/>
          <p:cNvSpPr/>
          <p:nvPr/>
        </p:nvSpPr>
        <p:spPr>
          <a:xfrm>
            <a:off x="172168" y="5397818"/>
            <a:ext cx="2500238" cy="230832"/>
          </a:xfrm>
          <a:prstGeom prst="rect">
            <a:avLst/>
          </a:prstGeom>
        </p:spPr>
        <p:txBody>
          <a:bodyPr wrap="square">
            <a:spAutoFit/>
          </a:bodyPr>
          <a:lstStyle/>
          <a:p>
            <a:r>
              <a:rPr lang="es-MX" sz="900" dirty="0"/>
              <a:t>http://www.cyecsa.com.mx/cyecsa-carton.pdf</a:t>
            </a:r>
          </a:p>
        </p:txBody>
      </p:sp>
    </p:spTree>
    <p:extLst>
      <p:ext uri="{BB962C8B-B14F-4D97-AF65-F5344CB8AC3E}">
        <p14:creationId xmlns:p14="http://schemas.microsoft.com/office/powerpoint/2010/main" val="6379715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898082"/>
            <a:ext cx="8712968" cy="2602926"/>
          </a:xfrm>
        </p:spPr>
        <p:txBody>
          <a:bodyPr>
            <a:noAutofit/>
          </a:bodyPr>
          <a:lstStyle/>
          <a:p>
            <a:r>
              <a:rPr lang="es-MX" sz="2000" dirty="0"/>
              <a:t>El número y tamaño de arcos por pie lineal que contienen </a:t>
            </a:r>
            <a:r>
              <a:rPr lang="es-MX" sz="2000" dirty="0" smtClean="0"/>
              <a:t>las láminas </a:t>
            </a:r>
            <a:r>
              <a:rPr lang="es-MX" sz="2000" dirty="0"/>
              <a:t>de cartón corrugado, determinan su calibre, así </a:t>
            </a:r>
            <a:r>
              <a:rPr lang="es-MX" sz="2000" dirty="0" smtClean="0"/>
              <a:t>pues, tenemos </a:t>
            </a:r>
            <a:r>
              <a:rPr lang="es-MX" sz="2000" dirty="0"/>
              <a:t>la </a:t>
            </a:r>
            <a:r>
              <a:rPr lang="es-MX" sz="2000" dirty="0" smtClean="0"/>
              <a:t>flauta </a:t>
            </a:r>
            <a:r>
              <a:rPr lang="es-MX" sz="2000" dirty="0"/>
              <a:t>tipo A que es la más ancha, pasando por la </a:t>
            </a:r>
            <a:r>
              <a:rPr lang="es-MX" sz="2000" dirty="0" smtClean="0"/>
              <a:t>C que </a:t>
            </a:r>
            <a:r>
              <a:rPr lang="es-MX" sz="2000" dirty="0"/>
              <a:t>es considerablemente más delgada; la B que es similar a </a:t>
            </a:r>
            <a:r>
              <a:rPr lang="es-MX" sz="2000" dirty="0" smtClean="0"/>
              <a:t>la C </a:t>
            </a:r>
            <a:r>
              <a:rPr lang="es-MX" sz="2000" dirty="0"/>
              <a:t>pero en menor </a:t>
            </a:r>
            <a:r>
              <a:rPr lang="es-MX" sz="2000" dirty="0" err="1"/>
              <a:t>calibraje</a:t>
            </a:r>
            <a:r>
              <a:rPr lang="es-MX" sz="2000" dirty="0"/>
              <a:t>. Siguen las </a:t>
            </a:r>
            <a:r>
              <a:rPr lang="es-MX" sz="2000" dirty="0" smtClean="0"/>
              <a:t>flautas </a:t>
            </a:r>
            <a:r>
              <a:rPr lang="es-MX" sz="2000" dirty="0"/>
              <a:t>E ,F y G (</a:t>
            </a:r>
            <a:r>
              <a:rPr lang="es-MX" sz="2000" dirty="0" smtClean="0"/>
              <a:t>desarrollada en </a:t>
            </a:r>
            <a:r>
              <a:rPr lang="es-MX" sz="2000" dirty="0"/>
              <a:t>años recientes) que entran en las categorías de lo </a:t>
            </a:r>
            <a:r>
              <a:rPr lang="es-MX" sz="2000" dirty="0" smtClean="0"/>
              <a:t>que se </a:t>
            </a:r>
            <a:r>
              <a:rPr lang="es-MX" sz="2000" dirty="0"/>
              <a:t>conoce con el nombre de </a:t>
            </a:r>
            <a:r>
              <a:rPr lang="es-MX" sz="2000" dirty="0" smtClean="0"/>
              <a:t>flautas </a:t>
            </a:r>
            <a:r>
              <a:rPr lang="es-MX" sz="2000" dirty="0" err="1"/>
              <a:t>microcorrugadas</a:t>
            </a:r>
            <a:r>
              <a:rPr lang="es-MX" sz="2000" dirty="0"/>
              <a:t>, </a:t>
            </a:r>
            <a:r>
              <a:rPr lang="es-MX" sz="2000" dirty="0" smtClean="0"/>
              <a:t>nombradas así </a:t>
            </a:r>
            <a:r>
              <a:rPr lang="es-MX" sz="2000" dirty="0"/>
              <a:t>por el mínimo tamaño que se logra en sus arcos a la hora</a:t>
            </a:r>
            <a:br>
              <a:rPr lang="es-MX" sz="2000" dirty="0"/>
            </a:br>
            <a:r>
              <a:rPr lang="es-MX" sz="2000" dirty="0"/>
              <a:t>de su corrugación.</a:t>
            </a:r>
          </a:p>
        </p:txBody>
      </p:sp>
      <p:sp>
        <p:nvSpPr>
          <p:cNvPr id="3" name="Marcador de contenido 2"/>
          <p:cNvSpPr>
            <a:spLocks noGrp="1"/>
          </p:cNvSpPr>
          <p:nvPr>
            <p:ph idx="1"/>
          </p:nvPr>
        </p:nvSpPr>
        <p:spPr>
          <a:xfrm>
            <a:off x="2411760" y="308459"/>
            <a:ext cx="4902434" cy="589623"/>
          </a:xfrm>
        </p:spPr>
        <p:txBody>
          <a:bodyPr>
            <a:normAutofit/>
          </a:bodyPr>
          <a:lstStyle/>
          <a:p>
            <a:pPr marL="0" indent="0">
              <a:buNone/>
            </a:pPr>
            <a:r>
              <a:rPr lang="es-ES" dirty="0" smtClean="0"/>
              <a:t>Calibres del cartón corrugado</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18</a:t>
            </a:fld>
            <a:endParaRPr lang="es-MX"/>
          </a:p>
        </p:txBody>
      </p:sp>
      <p:pic>
        <p:nvPicPr>
          <p:cNvPr id="5" name="Imagen 4"/>
          <p:cNvPicPr>
            <a:picLocks noChangeAspect="1"/>
          </p:cNvPicPr>
          <p:nvPr/>
        </p:nvPicPr>
        <p:blipFill>
          <a:blip r:embed="rId2"/>
          <a:stretch>
            <a:fillRect/>
          </a:stretch>
        </p:blipFill>
        <p:spPr>
          <a:xfrm>
            <a:off x="2612727" y="3295884"/>
            <a:ext cx="4500500" cy="2774404"/>
          </a:xfrm>
          <a:prstGeom prst="rect">
            <a:avLst/>
          </a:prstGeom>
        </p:spPr>
      </p:pic>
      <p:sp>
        <p:nvSpPr>
          <p:cNvPr id="6" name="Rectángulo 5"/>
          <p:cNvSpPr/>
          <p:nvPr/>
        </p:nvSpPr>
        <p:spPr>
          <a:xfrm>
            <a:off x="1547664" y="6236561"/>
            <a:ext cx="6641586" cy="230832"/>
          </a:xfrm>
          <a:prstGeom prst="rect">
            <a:avLst/>
          </a:prstGeom>
        </p:spPr>
        <p:txBody>
          <a:bodyPr wrap="square">
            <a:spAutoFit/>
          </a:bodyPr>
          <a:lstStyle/>
          <a:p>
            <a:r>
              <a:rPr lang="es-MX" sz="900" dirty="0"/>
              <a:t>https://encrypted-tbn3.gstatic.com/images?q=tbn:ANd9GcTP196MpcskuDmbJDjJhiGxH0rWxmOgQbURMl0E1LsbfMdlBQYw</a:t>
            </a:r>
          </a:p>
        </p:txBody>
      </p:sp>
    </p:spTree>
    <p:extLst>
      <p:ext uri="{BB962C8B-B14F-4D97-AF65-F5344CB8AC3E}">
        <p14:creationId xmlns:p14="http://schemas.microsoft.com/office/powerpoint/2010/main" val="38178535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65176" y="885387"/>
            <a:ext cx="7416824" cy="3096344"/>
          </a:xfrm>
        </p:spPr>
        <p:txBody>
          <a:bodyPr>
            <a:normAutofit fontScale="90000"/>
          </a:bodyPr>
          <a:lstStyle/>
          <a:p>
            <a:pPr algn="just"/>
            <a:r>
              <a:rPr lang="es-MX" sz="2000" dirty="0"/>
              <a:t>Es importante conocer algo acerca de las pruebas a las que son expuestas las cajas corrugadas en los</a:t>
            </a:r>
            <a:br>
              <a:rPr lang="es-MX" sz="2000" dirty="0"/>
            </a:br>
            <a:r>
              <a:rPr lang="es-MX" sz="2000" dirty="0"/>
              <a:t>laboratorios, ya que ellas son puntos de referencia clave para el embalaje óptimo de cualquier articulo o</a:t>
            </a:r>
            <a:br>
              <a:rPr lang="es-MX" sz="2000" dirty="0"/>
            </a:br>
            <a:r>
              <a:rPr lang="es-MX" sz="2000" dirty="0"/>
              <a:t>producto. En materia de resistencia, estas son prioritarias</a:t>
            </a:r>
            <a:r>
              <a:rPr lang="es-MX" sz="2000" dirty="0" smtClean="0"/>
              <a:t>.</a:t>
            </a:r>
            <a:br>
              <a:rPr lang="es-MX" sz="2000" dirty="0" smtClean="0"/>
            </a:br>
            <a:r>
              <a:rPr lang="es-MX" sz="2000" dirty="0"/>
              <a:t/>
            </a:r>
            <a:br>
              <a:rPr lang="es-MX" sz="2000" dirty="0"/>
            </a:br>
            <a:r>
              <a:rPr lang="es-MX" sz="2000" dirty="0" err="1"/>
              <a:t>Gross</a:t>
            </a:r>
            <a:r>
              <a:rPr lang="es-MX" sz="2000" dirty="0"/>
              <a:t> </a:t>
            </a:r>
            <a:r>
              <a:rPr lang="es-MX" sz="2000" dirty="0" err="1"/>
              <a:t>Weight</a:t>
            </a:r>
            <a:r>
              <a:rPr lang="es-MX" sz="2000" dirty="0"/>
              <a:t> </a:t>
            </a:r>
            <a:r>
              <a:rPr lang="es-MX" sz="2000" dirty="0" err="1" smtClean="0"/>
              <a:t>Limit</a:t>
            </a:r>
            <a:r>
              <a:rPr lang="es-MX" sz="2000" dirty="0" smtClean="0"/>
              <a:t>: </a:t>
            </a:r>
            <a:r>
              <a:rPr lang="es-MX" sz="2000" dirty="0"/>
              <a:t>(Límite de peso soportado por el grosor): Mide el monto máximo de libras que una</a:t>
            </a:r>
            <a:br>
              <a:rPr lang="es-MX" sz="2000" dirty="0"/>
            </a:br>
            <a:r>
              <a:rPr lang="es-MX" sz="2000" dirty="0"/>
              <a:t>caja en particular puede resistir desde su interior.</a:t>
            </a:r>
            <a:br>
              <a:rPr lang="es-MX" sz="2000" dirty="0"/>
            </a:br>
            <a:endParaRPr lang="es-MX" sz="2000" dirty="0"/>
          </a:p>
        </p:txBody>
      </p:sp>
      <p:sp>
        <p:nvSpPr>
          <p:cNvPr id="3" name="Marcador de contenido 2"/>
          <p:cNvSpPr>
            <a:spLocks noGrp="1"/>
          </p:cNvSpPr>
          <p:nvPr>
            <p:ph idx="1"/>
          </p:nvPr>
        </p:nvSpPr>
        <p:spPr>
          <a:xfrm>
            <a:off x="1043608" y="324491"/>
            <a:ext cx="7338392" cy="576064"/>
          </a:xfrm>
        </p:spPr>
        <p:txBody>
          <a:bodyPr>
            <a:normAutofit fontScale="92500"/>
          </a:bodyPr>
          <a:lstStyle/>
          <a:p>
            <a:pPr marL="0" indent="0">
              <a:buNone/>
            </a:pPr>
            <a:r>
              <a:rPr lang="es-MX" sz="2000" dirty="0"/>
              <a:t>P</a:t>
            </a:r>
            <a:r>
              <a:rPr lang="es-MX" sz="2000" dirty="0" smtClean="0"/>
              <a:t>ruebas de resistencia </a:t>
            </a:r>
            <a:r>
              <a:rPr lang="es-MX" sz="2000" dirty="0" err="1" smtClean="0"/>
              <a:t>Gross</a:t>
            </a:r>
            <a:r>
              <a:rPr lang="es-MX" sz="2000" dirty="0" smtClean="0"/>
              <a:t> </a:t>
            </a:r>
            <a:r>
              <a:rPr lang="es-MX" sz="2000" dirty="0" err="1" smtClean="0"/>
              <a:t>Weight</a:t>
            </a:r>
            <a:r>
              <a:rPr lang="es-MX" sz="2000" dirty="0" smtClean="0"/>
              <a:t> </a:t>
            </a:r>
            <a:r>
              <a:rPr lang="es-MX" sz="2000" dirty="0" err="1" smtClean="0"/>
              <a:t>Limit</a:t>
            </a:r>
            <a:r>
              <a:rPr lang="es-MX" sz="2000" dirty="0" smtClean="0"/>
              <a:t> del </a:t>
            </a:r>
            <a:r>
              <a:rPr lang="es-MX" sz="2000" dirty="0" smtClean="0"/>
              <a:t>cartón corrugado</a:t>
            </a:r>
            <a:endParaRPr lang="es-MX" sz="2000"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19</a:t>
            </a:fld>
            <a:endParaRPr lang="es-MX"/>
          </a:p>
        </p:txBody>
      </p:sp>
      <p:pic>
        <p:nvPicPr>
          <p:cNvPr id="5" name="Imagen 4"/>
          <p:cNvPicPr>
            <a:picLocks noChangeAspect="1"/>
          </p:cNvPicPr>
          <p:nvPr/>
        </p:nvPicPr>
        <p:blipFill>
          <a:blip r:embed="rId2"/>
          <a:stretch>
            <a:fillRect/>
          </a:stretch>
        </p:blipFill>
        <p:spPr>
          <a:xfrm>
            <a:off x="3203849" y="3806205"/>
            <a:ext cx="2232248" cy="2105068"/>
          </a:xfrm>
          <a:prstGeom prst="rect">
            <a:avLst/>
          </a:prstGeom>
        </p:spPr>
      </p:pic>
      <p:sp>
        <p:nvSpPr>
          <p:cNvPr id="6" name="Rectángulo 5"/>
          <p:cNvSpPr/>
          <p:nvPr/>
        </p:nvSpPr>
        <p:spPr>
          <a:xfrm>
            <a:off x="2843808" y="5937277"/>
            <a:ext cx="3888432" cy="230832"/>
          </a:xfrm>
          <a:prstGeom prst="rect">
            <a:avLst/>
          </a:prstGeom>
        </p:spPr>
        <p:txBody>
          <a:bodyPr wrap="square">
            <a:spAutoFit/>
          </a:bodyPr>
          <a:lstStyle/>
          <a:p>
            <a:r>
              <a:rPr lang="es-MX" sz="900" dirty="0"/>
              <a:t>http://i21.geccdn.net/site/images/large_wco/236526_1wco.gif</a:t>
            </a:r>
          </a:p>
        </p:txBody>
      </p:sp>
    </p:spTree>
    <p:extLst>
      <p:ext uri="{BB962C8B-B14F-4D97-AF65-F5344CB8AC3E}">
        <p14:creationId xmlns:p14="http://schemas.microsoft.com/office/powerpoint/2010/main" val="12771253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8244408" y="6309320"/>
            <a:ext cx="762000" cy="365125"/>
          </a:xfrm>
        </p:spPr>
        <p:txBody>
          <a:bodyPr/>
          <a:lstStyle/>
          <a:p>
            <a:fld id="{002461F4-BFE2-4260-9D82-1F8E3568D8C5}" type="slidenum">
              <a:rPr lang="es-MX" smtClean="0">
                <a:latin typeface="Arial" pitchFamily="34" charset="0"/>
                <a:cs typeface="Arial" pitchFamily="34" charset="0"/>
              </a:rPr>
              <a:pPr/>
              <a:t>2</a:t>
            </a:fld>
            <a:endParaRPr lang="es-MX" dirty="0">
              <a:latin typeface="Arial" pitchFamily="34" charset="0"/>
              <a:cs typeface="Arial" pitchFamily="34" charset="0"/>
            </a:endParaRPr>
          </a:p>
        </p:txBody>
      </p:sp>
      <p:sp>
        <p:nvSpPr>
          <p:cNvPr id="5" name="2 Marcador de contenido"/>
          <p:cNvSpPr>
            <a:spLocks noGrp="1"/>
          </p:cNvSpPr>
          <p:nvPr>
            <p:ph idx="1"/>
          </p:nvPr>
        </p:nvSpPr>
        <p:spPr>
          <a:xfrm>
            <a:off x="251520" y="1335930"/>
            <a:ext cx="8445500" cy="5040313"/>
          </a:xfrm>
        </p:spPr>
        <p:txBody>
          <a:bodyPr>
            <a:normAutofit/>
          </a:bodyPr>
          <a:lstStyle/>
          <a:p>
            <a:pPr marL="0" indent="0" algn="just">
              <a:buFont typeface="Wingdings 2" pitchFamily="18" charset="2"/>
              <a:buNone/>
              <a:defRPr/>
            </a:pPr>
            <a:r>
              <a:rPr lang="es-MX" sz="2400" dirty="0" smtClean="0">
                <a:latin typeface="Arial" pitchFamily="34" charset="0"/>
                <a:cs typeface="Arial" pitchFamily="34" charset="0"/>
              </a:rPr>
              <a:t>El presente material didáctico ha sido diseñado para los alumnos del 7° semestre de la licenciatura de Química en Alimentos, con la finalidad de que integren de la química de los alimentos con las operaciones unitarias para el desarrollo de nuevas formulaciones de alimentos y sus procesos. Mismos que están vinculados de manera estrecha con los hábitos alimentarios, necesidades y las cambiantes tendencias alimentarias.</a:t>
            </a:r>
          </a:p>
          <a:p>
            <a:pPr marL="0" indent="0" algn="just">
              <a:buFont typeface="Wingdings 2" pitchFamily="18" charset="2"/>
              <a:buNone/>
              <a:defRPr/>
            </a:pPr>
            <a:endParaRPr lang="es-MX" sz="2400" dirty="0" smtClean="0">
              <a:latin typeface="Arial" pitchFamily="34" charset="0"/>
              <a:cs typeface="Arial" pitchFamily="34" charset="0"/>
            </a:endParaRPr>
          </a:p>
          <a:p>
            <a:pPr marL="0" indent="0" algn="just">
              <a:buFont typeface="Wingdings 2" pitchFamily="18" charset="2"/>
              <a:buNone/>
              <a:defRPr/>
            </a:pPr>
            <a:r>
              <a:rPr lang="es-MX" sz="2400" dirty="0" smtClean="0">
                <a:latin typeface="Arial" pitchFamily="34" charset="0"/>
                <a:cs typeface="Arial" pitchFamily="34" charset="0"/>
              </a:rPr>
              <a:t> </a:t>
            </a:r>
          </a:p>
        </p:txBody>
      </p:sp>
      <p:sp>
        <p:nvSpPr>
          <p:cNvPr id="6" name="1 Título"/>
          <p:cNvSpPr>
            <a:spLocks noGrp="1"/>
          </p:cNvSpPr>
          <p:nvPr>
            <p:ph type="title"/>
          </p:nvPr>
        </p:nvSpPr>
        <p:spPr>
          <a:xfrm>
            <a:off x="2195736" y="548680"/>
            <a:ext cx="4310198" cy="633064"/>
          </a:xfrm>
        </p:spPr>
        <p:txBody>
          <a:bodyPr>
            <a:noAutofit/>
          </a:bodyPr>
          <a:lstStyle/>
          <a:p>
            <a:pPr>
              <a:defRPr/>
            </a:pPr>
            <a:r>
              <a:rPr lang="es-MX" sz="3600" b="1" dirty="0" smtClean="0">
                <a:solidFill>
                  <a:schemeClr val="accent2">
                    <a:lumMod val="75000"/>
                  </a:schemeClr>
                </a:solidFill>
                <a:latin typeface="Arial" pitchFamily="34" charset="0"/>
                <a:cs typeface="Arial" pitchFamily="34" charset="0"/>
              </a:rPr>
              <a:t>Guión explicativo</a:t>
            </a:r>
          </a:p>
        </p:txBody>
      </p:sp>
    </p:spTree>
    <p:extLst>
      <p:ext uri="{BB962C8B-B14F-4D97-AF65-F5344CB8AC3E}">
        <p14:creationId xmlns:p14="http://schemas.microsoft.com/office/powerpoint/2010/main" val="38000372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7584" y="1268760"/>
            <a:ext cx="8136904" cy="4320480"/>
          </a:xfrm>
        </p:spPr>
        <p:txBody>
          <a:bodyPr>
            <a:normAutofit fontScale="90000"/>
          </a:bodyPr>
          <a:lstStyle/>
          <a:p>
            <a:r>
              <a:rPr lang="es-MX" sz="2400" dirty="0" smtClean="0"/>
              <a:t/>
            </a:r>
            <a:br>
              <a:rPr lang="es-MX" sz="2400" dirty="0" smtClean="0"/>
            </a:br>
            <a:r>
              <a:rPr lang="es-MX" sz="2400" dirty="0"/>
              <a:t/>
            </a:r>
            <a:br>
              <a:rPr lang="es-MX" sz="2400" dirty="0"/>
            </a:br>
            <a:r>
              <a:rPr lang="es-MX" sz="2400" dirty="0" smtClean="0"/>
              <a:t/>
            </a:r>
            <a:br>
              <a:rPr lang="es-MX" sz="2400" dirty="0" smtClean="0"/>
            </a:br>
            <a:r>
              <a:rPr lang="es-MX" sz="2400" dirty="0"/>
              <a:t/>
            </a:r>
            <a:br>
              <a:rPr lang="es-MX" sz="2400" dirty="0"/>
            </a:br>
            <a:r>
              <a:rPr lang="es-MX" sz="2400" dirty="0" smtClean="0"/>
              <a:t/>
            </a:r>
            <a:br>
              <a:rPr lang="es-MX" sz="2400" dirty="0" smtClean="0"/>
            </a:br>
            <a:r>
              <a:rPr lang="es-MX" sz="2400" dirty="0"/>
              <a:t/>
            </a:r>
            <a:br>
              <a:rPr lang="es-MX" sz="2400" dirty="0"/>
            </a:br>
            <a:r>
              <a:rPr lang="es-MX" sz="2400" dirty="0" smtClean="0"/>
              <a:t/>
            </a:r>
            <a:br>
              <a:rPr lang="es-MX" sz="2400" dirty="0" smtClean="0"/>
            </a:br>
            <a:r>
              <a:rPr lang="es-MX" sz="2400" dirty="0"/>
              <a:t/>
            </a:r>
            <a:br>
              <a:rPr lang="es-MX" sz="2400" dirty="0"/>
            </a:br>
            <a:r>
              <a:rPr lang="es-MX" sz="2400" dirty="0" smtClean="0"/>
              <a:t/>
            </a:r>
            <a:br>
              <a:rPr lang="es-MX" sz="2400" dirty="0" smtClean="0"/>
            </a:br>
            <a:r>
              <a:rPr lang="es-MX" sz="2200" dirty="0" err="1" smtClean="0"/>
              <a:t>Edge</a:t>
            </a:r>
            <a:r>
              <a:rPr lang="es-MX" sz="2200" dirty="0" smtClean="0"/>
              <a:t> </a:t>
            </a:r>
            <a:r>
              <a:rPr lang="es-MX" sz="2200" dirty="0" err="1"/>
              <a:t>Crush</a:t>
            </a:r>
            <a:r>
              <a:rPr lang="es-MX" sz="2200" dirty="0"/>
              <a:t> Test (Prueba de soporte de peso en los bordes de la caja): Mide la cantidad de presión </a:t>
            </a:r>
            <a:r>
              <a:rPr lang="es-MX" sz="2200" dirty="0" smtClean="0"/>
              <a:t>externa que </a:t>
            </a:r>
            <a:r>
              <a:rPr lang="es-MX" sz="2200" dirty="0"/>
              <a:t>puede soportar la caja en sus puntos de apoyo una vez concebido su diseño </a:t>
            </a:r>
            <a:r>
              <a:rPr lang="es-MX" sz="2200" dirty="0" smtClean="0"/>
              <a:t>estructural antes de romperse.</a:t>
            </a:r>
            <a:r>
              <a:rPr lang="es-MX" sz="2200" dirty="0" smtClean="0"/>
              <a:t/>
            </a:r>
            <a:br>
              <a:rPr lang="es-MX" sz="2200" dirty="0" smtClean="0"/>
            </a:br>
            <a:r>
              <a:rPr lang="es-MX" sz="2200" dirty="0"/>
              <a:t/>
            </a:r>
            <a:br>
              <a:rPr lang="es-MX" sz="2200" dirty="0"/>
            </a:br>
            <a:r>
              <a:rPr lang="es-MX" sz="2400" dirty="0" smtClean="0"/>
              <a:t/>
            </a:r>
            <a:br>
              <a:rPr lang="es-MX" sz="2400" dirty="0" smtClean="0"/>
            </a:br>
            <a:r>
              <a:rPr lang="es-MX" sz="2400" dirty="0" smtClean="0"/>
              <a:t/>
            </a:r>
            <a:br>
              <a:rPr lang="es-MX" sz="2400" dirty="0" smtClean="0"/>
            </a:br>
            <a:r>
              <a:rPr lang="es-MX" sz="2400" dirty="0" smtClean="0"/>
              <a:t>            </a:t>
            </a:r>
            <a:br>
              <a:rPr lang="es-MX" sz="2400" dirty="0" smtClean="0"/>
            </a:br>
            <a:r>
              <a:rPr lang="es-MX" sz="2400" dirty="0"/>
              <a:t/>
            </a:r>
            <a:br>
              <a:rPr lang="es-MX" sz="2400" dirty="0"/>
            </a:br>
            <a:r>
              <a:rPr lang="es-MX" sz="2400" dirty="0" smtClean="0"/>
              <a:t>                  </a:t>
            </a:r>
            <a:r>
              <a:rPr lang="es-MX" sz="2400" dirty="0" smtClean="0"/>
              <a:t/>
            </a:r>
            <a:br>
              <a:rPr lang="es-MX" sz="2400" dirty="0" smtClean="0"/>
            </a:br>
            <a:r>
              <a:rPr lang="es-MX" sz="2400" dirty="0"/>
              <a:t/>
            </a:r>
            <a:br>
              <a:rPr lang="es-MX" sz="2400" dirty="0"/>
            </a:br>
            <a:r>
              <a:rPr lang="es-MX" sz="2400" dirty="0" smtClean="0"/>
              <a:t>                 </a:t>
            </a:r>
            <a:r>
              <a:rPr lang="es-MX" sz="1000" dirty="0" smtClean="0"/>
              <a:t>http</a:t>
            </a:r>
            <a:r>
              <a:rPr lang="es-MX" sz="1000" dirty="0"/>
              <a:t>://www.deprintedbox.com/corrugatedbox_img/edge-crush-test-ect-for-corrugated-printed-box.jpg</a:t>
            </a:r>
            <a:r>
              <a:rPr lang="es-MX" sz="2400" dirty="0"/>
              <a:t/>
            </a:r>
            <a:br>
              <a:rPr lang="es-MX" sz="2400" dirty="0"/>
            </a:br>
            <a:endParaRPr lang="es-MX" sz="2400" dirty="0"/>
          </a:p>
        </p:txBody>
      </p:sp>
      <p:sp>
        <p:nvSpPr>
          <p:cNvPr id="3" name="Marcador de contenido 2"/>
          <p:cNvSpPr>
            <a:spLocks noGrp="1"/>
          </p:cNvSpPr>
          <p:nvPr>
            <p:ph idx="1"/>
          </p:nvPr>
        </p:nvSpPr>
        <p:spPr>
          <a:xfrm>
            <a:off x="1043235" y="461601"/>
            <a:ext cx="7030888" cy="576064"/>
          </a:xfrm>
        </p:spPr>
        <p:txBody>
          <a:bodyPr>
            <a:normAutofit fontScale="92500"/>
          </a:bodyPr>
          <a:lstStyle/>
          <a:p>
            <a:pPr marL="0" indent="0">
              <a:buNone/>
            </a:pPr>
            <a:r>
              <a:rPr lang="es-MX" sz="2000" dirty="0"/>
              <a:t>P</a:t>
            </a:r>
            <a:r>
              <a:rPr lang="es-MX" sz="2000" dirty="0" smtClean="0"/>
              <a:t>ruebas de resistencia del cartón </a:t>
            </a:r>
            <a:r>
              <a:rPr lang="es-MX" sz="2000" dirty="0" smtClean="0"/>
              <a:t>corrugado </a:t>
            </a:r>
            <a:r>
              <a:rPr lang="es-MX" sz="2000" dirty="0" err="1" smtClean="0"/>
              <a:t>Edge</a:t>
            </a:r>
            <a:r>
              <a:rPr lang="es-MX" sz="2000" dirty="0" smtClean="0"/>
              <a:t> </a:t>
            </a:r>
            <a:r>
              <a:rPr lang="es-MX" sz="2000" dirty="0" err="1" smtClean="0"/>
              <a:t>Crush</a:t>
            </a:r>
            <a:r>
              <a:rPr lang="es-MX" sz="2000" dirty="0" smtClean="0"/>
              <a:t> Test</a:t>
            </a:r>
            <a:endParaRPr lang="es-MX" sz="2000"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20</a:t>
            </a:fld>
            <a:endParaRPr lang="es-MX"/>
          </a:p>
        </p:txBody>
      </p:sp>
      <p:pic>
        <p:nvPicPr>
          <p:cNvPr id="5" name="Imagen 4"/>
          <p:cNvPicPr>
            <a:picLocks noChangeAspect="1"/>
          </p:cNvPicPr>
          <p:nvPr/>
        </p:nvPicPr>
        <p:blipFill>
          <a:blip r:embed="rId2"/>
          <a:stretch>
            <a:fillRect/>
          </a:stretch>
        </p:blipFill>
        <p:spPr>
          <a:xfrm>
            <a:off x="3203848" y="2924944"/>
            <a:ext cx="2407587" cy="1922993"/>
          </a:xfrm>
          <a:prstGeom prst="rect">
            <a:avLst/>
          </a:prstGeom>
        </p:spPr>
      </p:pic>
    </p:spTree>
    <p:extLst>
      <p:ext uri="{BB962C8B-B14F-4D97-AF65-F5344CB8AC3E}">
        <p14:creationId xmlns:p14="http://schemas.microsoft.com/office/powerpoint/2010/main" val="18366753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1340768"/>
            <a:ext cx="8543056" cy="1394641"/>
          </a:xfrm>
        </p:spPr>
        <p:txBody>
          <a:bodyPr>
            <a:normAutofit fontScale="90000"/>
          </a:bodyPr>
          <a:lstStyle/>
          <a:p>
            <a:pPr algn="just"/>
            <a:r>
              <a:rPr lang="es-MX" sz="2400" dirty="0" smtClean="0"/>
              <a:t/>
            </a:r>
            <a:br>
              <a:rPr lang="es-MX" sz="2400" dirty="0" smtClean="0"/>
            </a:br>
            <a:r>
              <a:rPr lang="es-MX" sz="2400" dirty="0"/>
              <a:t/>
            </a:r>
            <a:br>
              <a:rPr lang="es-MX" sz="2400" dirty="0"/>
            </a:br>
            <a:r>
              <a:rPr lang="es-MX" sz="2400" dirty="0" smtClean="0"/>
              <a:t/>
            </a:r>
            <a:br>
              <a:rPr lang="es-MX" sz="2400" dirty="0" smtClean="0"/>
            </a:br>
            <a:r>
              <a:rPr lang="es-MX" sz="2400" dirty="0"/>
              <a:t/>
            </a:r>
            <a:br>
              <a:rPr lang="es-MX" sz="2400" dirty="0"/>
            </a:br>
            <a:r>
              <a:rPr lang="es-MX" sz="2400" dirty="0" smtClean="0"/>
              <a:t/>
            </a:r>
            <a:br>
              <a:rPr lang="es-MX" sz="2400" dirty="0" smtClean="0"/>
            </a:br>
            <a:r>
              <a:rPr lang="es-MX" sz="2400" dirty="0"/>
              <a:t/>
            </a:r>
            <a:br>
              <a:rPr lang="es-MX" sz="2400" dirty="0"/>
            </a:br>
            <a:r>
              <a:rPr lang="es-MX" sz="2400" dirty="0" smtClean="0"/>
              <a:t/>
            </a:r>
            <a:br>
              <a:rPr lang="es-MX" sz="2400" dirty="0" smtClean="0"/>
            </a:br>
            <a:r>
              <a:rPr lang="es-MX" sz="2400" dirty="0"/>
              <a:t/>
            </a:r>
            <a:br>
              <a:rPr lang="es-MX" sz="2400" dirty="0"/>
            </a:br>
            <a:r>
              <a:rPr lang="es-MX" sz="2400" dirty="0" smtClean="0"/>
              <a:t/>
            </a:r>
            <a:br>
              <a:rPr lang="es-MX" sz="2400" dirty="0" smtClean="0"/>
            </a:br>
            <a:r>
              <a:rPr lang="es-MX" sz="2400" dirty="0"/>
              <a:t/>
            </a:r>
            <a:br>
              <a:rPr lang="es-MX" sz="2400" dirty="0"/>
            </a:br>
            <a:r>
              <a:rPr lang="es-MX" sz="2400" dirty="0"/>
              <a:t/>
            </a:r>
            <a:br>
              <a:rPr lang="es-MX" sz="2400" dirty="0"/>
            </a:br>
            <a:r>
              <a:rPr lang="es-MX" sz="2400" dirty="0" smtClean="0"/>
              <a:t/>
            </a:r>
            <a:br>
              <a:rPr lang="es-MX" sz="2400" dirty="0" smtClean="0"/>
            </a:br>
            <a:r>
              <a:rPr lang="es-MX" sz="2400" dirty="0" err="1" smtClean="0"/>
              <a:t>Minimun</a:t>
            </a:r>
            <a:r>
              <a:rPr lang="es-MX" sz="2400" dirty="0" smtClean="0"/>
              <a:t> </a:t>
            </a:r>
            <a:r>
              <a:rPr lang="es-MX" sz="2400" dirty="0" err="1"/>
              <a:t>Bursting</a:t>
            </a:r>
            <a:r>
              <a:rPr lang="es-MX" sz="2400" dirty="0"/>
              <a:t> Test (Prueba mínima de explosión): También conocida como el “Test Mullen”, mide </a:t>
            </a:r>
            <a:r>
              <a:rPr lang="es-MX" sz="2400" dirty="0" smtClean="0"/>
              <a:t>la cantidad </a:t>
            </a:r>
            <a:r>
              <a:rPr lang="es-MX" sz="2400" dirty="0"/>
              <a:t>de presión por pulgada cuadrada que puede soportar una caja antes de que esta reviente.</a:t>
            </a:r>
          </a:p>
        </p:txBody>
      </p:sp>
      <p:sp>
        <p:nvSpPr>
          <p:cNvPr id="3" name="Marcador de contenido 2"/>
          <p:cNvSpPr>
            <a:spLocks noGrp="1"/>
          </p:cNvSpPr>
          <p:nvPr>
            <p:ph idx="1"/>
          </p:nvPr>
        </p:nvSpPr>
        <p:spPr>
          <a:xfrm>
            <a:off x="1236948" y="419842"/>
            <a:ext cx="6716216" cy="576064"/>
          </a:xfrm>
        </p:spPr>
        <p:txBody>
          <a:bodyPr>
            <a:normAutofit/>
          </a:bodyPr>
          <a:lstStyle/>
          <a:p>
            <a:pPr marL="0" indent="0">
              <a:buNone/>
            </a:pPr>
            <a:r>
              <a:rPr lang="es-MX" sz="2000" dirty="0"/>
              <a:t>P</a:t>
            </a:r>
            <a:r>
              <a:rPr lang="es-MX" sz="2000" dirty="0" smtClean="0"/>
              <a:t>ruebas de resistencia del cartón </a:t>
            </a:r>
            <a:r>
              <a:rPr lang="es-MX" sz="2000" dirty="0" smtClean="0"/>
              <a:t>corrugado Test Mullen</a:t>
            </a:r>
            <a:endParaRPr lang="es-MX" sz="2000"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21</a:t>
            </a:fld>
            <a:endParaRPr lang="es-MX"/>
          </a:p>
        </p:txBody>
      </p:sp>
      <p:pic>
        <p:nvPicPr>
          <p:cNvPr id="6" name="Imagen 5"/>
          <p:cNvPicPr>
            <a:picLocks noChangeAspect="1"/>
          </p:cNvPicPr>
          <p:nvPr/>
        </p:nvPicPr>
        <p:blipFill>
          <a:blip r:embed="rId2"/>
          <a:stretch>
            <a:fillRect/>
          </a:stretch>
        </p:blipFill>
        <p:spPr>
          <a:xfrm>
            <a:off x="2051720" y="2760017"/>
            <a:ext cx="4610632" cy="2603800"/>
          </a:xfrm>
          <a:prstGeom prst="rect">
            <a:avLst/>
          </a:prstGeom>
        </p:spPr>
      </p:pic>
      <p:sp>
        <p:nvSpPr>
          <p:cNvPr id="7" name="Rectángulo 6"/>
          <p:cNvSpPr/>
          <p:nvPr/>
        </p:nvSpPr>
        <p:spPr>
          <a:xfrm>
            <a:off x="2483768" y="5456736"/>
            <a:ext cx="4572000" cy="230832"/>
          </a:xfrm>
          <a:prstGeom prst="rect">
            <a:avLst/>
          </a:prstGeom>
        </p:spPr>
        <p:txBody>
          <a:bodyPr>
            <a:spAutoFit/>
          </a:bodyPr>
          <a:lstStyle/>
          <a:p>
            <a:r>
              <a:rPr lang="es-MX" sz="900" dirty="0"/>
              <a:t>http://www.cartoncorrugado.com.mx/imagenes/herramientas-mullen.jpg</a:t>
            </a:r>
          </a:p>
        </p:txBody>
      </p:sp>
    </p:spTree>
    <p:extLst>
      <p:ext uri="{BB962C8B-B14F-4D97-AF65-F5344CB8AC3E}">
        <p14:creationId xmlns:p14="http://schemas.microsoft.com/office/powerpoint/2010/main" val="35708086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1600" y="1122056"/>
            <a:ext cx="7200800" cy="1303040"/>
          </a:xfrm>
        </p:spPr>
        <p:txBody>
          <a:bodyPr>
            <a:normAutofit fontScale="90000"/>
          </a:bodyPr>
          <a:lstStyle/>
          <a:p>
            <a:r>
              <a:rPr lang="es-MX" sz="2000" dirty="0"/>
              <a:t/>
            </a:r>
            <a:br>
              <a:rPr lang="es-MX" sz="2000" dirty="0"/>
            </a:br>
            <a:r>
              <a:rPr lang="es-MX" sz="2000" dirty="0"/>
              <a:t>La forma correcta de identificar a las dimensiones de una caja CRR (Caja Regular </a:t>
            </a:r>
            <a:r>
              <a:rPr lang="es-MX" sz="2000" dirty="0" err="1"/>
              <a:t>Ranurada</a:t>
            </a:r>
            <a:r>
              <a:rPr lang="es-MX" sz="2000" dirty="0"/>
              <a:t>) es largo x ancho x alto, </a:t>
            </a:r>
            <a:r>
              <a:rPr lang="es-MX" sz="2000" dirty="0" err="1"/>
              <a:t>e.g</a:t>
            </a:r>
            <a:r>
              <a:rPr lang="es-MX" sz="2000" dirty="0"/>
              <a:t>. 50 x 20 x 30 quiere decir 50 largo x 20 ancho x 30 alto, siendo todas en la misma unidad de </a:t>
            </a:r>
            <a:r>
              <a:rPr lang="es-MX" sz="2000" dirty="0" smtClean="0"/>
              <a:t>medida.</a:t>
            </a:r>
            <a:endParaRPr lang="es-MX" sz="2000" dirty="0"/>
          </a:p>
        </p:txBody>
      </p:sp>
      <p:sp>
        <p:nvSpPr>
          <p:cNvPr id="3" name="Marcador de contenido 2"/>
          <p:cNvSpPr>
            <a:spLocks noGrp="1"/>
          </p:cNvSpPr>
          <p:nvPr>
            <p:ph idx="1"/>
          </p:nvPr>
        </p:nvSpPr>
        <p:spPr>
          <a:xfrm>
            <a:off x="2411759" y="476672"/>
            <a:ext cx="4136971" cy="576064"/>
          </a:xfrm>
        </p:spPr>
        <p:txBody>
          <a:bodyPr>
            <a:normAutofit/>
          </a:bodyPr>
          <a:lstStyle/>
          <a:p>
            <a:pPr marL="0" indent="0">
              <a:buNone/>
            </a:pPr>
            <a:r>
              <a:rPr lang="es-ES" dirty="0" smtClean="0"/>
              <a:t>Medidas de una </a:t>
            </a:r>
            <a:r>
              <a:rPr lang="es-ES" dirty="0" smtClean="0"/>
              <a:t>caja CRR</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22</a:t>
            </a:fld>
            <a:endParaRPr lang="es-MX"/>
          </a:p>
        </p:txBody>
      </p:sp>
      <p:pic>
        <p:nvPicPr>
          <p:cNvPr id="5" name="Imagen 4"/>
          <p:cNvPicPr>
            <a:picLocks noChangeAspect="1"/>
          </p:cNvPicPr>
          <p:nvPr/>
        </p:nvPicPr>
        <p:blipFill>
          <a:blip r:embed="rId2"/>
          <a:stretch>
            <a:fillRect/>
          </a:stretch>
        </p:blipFill>
        <p:spPr>
          <a:xfrm>
            <a:off x="2195735" y="2627954"/>
            <a:ext cx="4352995" cy="3262840"/>
          </a:xfrm>
          <a:prstGeom prst="rect">
            <a:avLst/>
          </a:prstGeom>
        </p:spPr>
      </p:pic>
      <p:sp>
        <p:nvSpPr>
          <p:cNvPr id="6" name="Rectángulo 5"/>
          <p:cNvSpPr/>
          <p:nvPr/>
        </p:nvSpPr>
        <p:spPr>
          <a:xfrm>
            <a:off x="1907704" y="6141314"/>
            <a:ext cx="5369977" cy="369332"/>
          </a:xfrm>
          <a:prstGeom prst="rect">
            <a:avLst/>
          </a:prstGeom>
        </p:spPr>
        <p:txBody>
          <a:bodyPr wrap="square">
            <a:spAutoFit/>
          </a:bodyPr>
          <a:lstStyle/>
          <a:p>
            <a:r>
              <a:rPr lang="es-MX" sz="900" dirty="0"/>
              <a:t>https://encrypted-tbn0.gstatic.com/images?q=tbn:ANd9GcQUQLk9HL5v9vRhFMkGpZ5iuRswEq-RulgQZGPYkmngS5qyvIer</a:t>
            </a:r>
          </a:p>
        </p:txBody>
      </p:sp>
    </p:spTree>
    <p:extLst>
      <p:ext uri="{BB962C8B-B14F-4D97-AF65-F5344CB8AC3E}">
        <p14:creationId xmlns:p14="http://schemas.microsoft.com/office/powerpoint/2010/main" val="3374713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1109021"/>
            <a:ext cx="7515593" cy="2088232"/>
          </a:xfrm>
        </p:spPr>
        <p:txBody>
          <a:bodyPr>
            <a:normAutofit/>
          </a:bodyPr>
          <a:lstStyle/>
          <a:p>
            <a:r>
              <a:rPr lang="es-MX" sz="2400" dirty="0"/>
              <a:t>Actualmente, la </a:t>
            </a:r>
            <a:r>
              <a:rPr lang="es-MX" sz="2400" dirty="0" err="1"/>
              <a:t>flexografía</a:t>
            </a:r>
            <a:r>
              <a:rPr lang="es-MX" sz="2400" dirty="0"/>
              <a:t> y el laminado pre-impreso alimentado por bobina son los dos métodos que han probado ser los más efectivos a la hora de imprimir cajas corrugadas.</a:t>
            </a:r>
            <a:br>
              <a:rPr lang="es-MX" sz="2400" dirty="0"/>
            </a:br>
            <a:endParaRPr lang="es-MX" sz="2400" dirty="0"/>
          </a:p>
        </p:txBody>
      </p:sp>
      <p:sp>
        <p:nvSpPr>
          <p:cNvPr id="3" name="Marcador de contenido 2"/>
          <p:cNvSpPr>
            <a:spLocks noGrp="1"/>
          </p:cNvSpPr>
          <p:nvPr>
            <p:ph idx="1"/>
          </p:nvPr>
        </p:nvSpPr>
        <p:spPr>
          <a:xfrm>
            <a:off x="1475656" y="276596"/>
            <a:ext cx="7543800" cy="798984"/>
          </a:xfrm>
        </p:spPr>
        <p:txBody>
          <a:bodyPr/>
          <a:lstStyle/>
          <a:p>
            <a:pPr marL="0" indent="0">
              <a:buNone/>
            </a:pPr>
            <a:r>
              <a:rPr lang="es-ES" dirty="0" smtClean="0"/>
              <a:t>Método de impresión flexo gráfico</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23</a:t>
            </a:fld>
            <a:endParaRPr lang="es-MX"/>
          </a:p>
        </p:txBody>
      </p:sp>
      <p:pic>
        <p:nvPicPr>
          <p:cNvPr id="6" name="Imagen 5"/>
          <p:cNvPicPr>
            <a:picLocks noChangeAspect="1"/>
          </p:cNvPicPr>
          <p:nvPr/>
        </p:nvPicPr>
        <p:blipFill>
          <a:blip r:embed="rId2"/>
          <a:stretch>
            <a:fillRect/>
          </a:stretch>
        </p:blipFill>
        <p:spPr>
          <a:xfrm>
            <a:off x="2339752" y="3025095"/>
            <a:ext cx="3528392" cy="2834632"/>
          </a:xfrm>
          <a:prstGeom prst="rect">
            <a:avLst/>
          </a:prstGeom>
        </p:spPr>
      </p:pic>
      <p:sp>
        <p:nvSpPr>
          <p:cNvPr id="7" name="Rectángulo 6"/>
          <p:cNvSpPr/>
          <p:nvPr/>
        </p:nvSpPr>
        <p:spPr>
          <a:xfrm>
            <a:off x="2242276" y="5859727"/>
            <a:ext cx="4501796" cy="646331"/>
          </a:xfrm>
          <a:prstGeom prst="rect">
            <a:avLst/>
          </a:prstGeom>
        </p:spPr>
        <p:txBody>
          <a:bodyPr wrap="square">
            <a:spAutoFit/>
          </a:bodyPr>
          <a:lstStyle/>
          <a:p>
            <a:r>
              <a:rPr lang="es-MX" sz="900" dirty="0"/>
              <a:t>http://4.bp.blogspot.com/_StHQJAdr7jI/SSMgFMwGfsI/AAAAAAAAAB0/lYe1RvFGewU/s320/i_flexography_09%5B1%5D.gif</a:t>
            </a:r>
          </a:p>
          <a:p>
            <a:endParaRPr lang="es-MX" dirty="0"/>
          </a:p>
        </p:txBody>
      </p:sp>
    </p:spTree>
    <p:extLst>
      <p:ext uri="{BB962C8B-B14F-4D97-AF65-F5344CB8AC3E}">
        <p14:creationId xmlns:p14="http://schemas.microsoft.com/office/powerpoint/2010/main" val="17909016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1059632"/>
            <a:ext cx="7704856" cy="3744416"/>
          </a:xfrm>
        </p:spPr>
        <p:txBody>
          <a:bodyPr>
            <a:normAutofit fontScale="90000"/>
          </a:bodyPr>
          <a:lstStyle/>
          <a:p>
            <a:r>
              <a:rPr lang="es-MX" sz="2400" dirty="0"/>
              <a:t>Se define como un recipiente rígido a base de metal que se usa </a:t>
            </a:r>
            <a:r>
              <a:rPr lang="es-MX" sz="2400" dirty="0" smtClean="0"/>
              <a:t>para almacenar </a:t>
            </a:r>
            <a:r>
              <a:rPr lang="es-MX" sz="2400" dirty="0"/>
              <a:t>líquidos y/o sólidos, que puede además </a:t>
            </a:r>
            <a:r>
              <a:rPr lang="es-MX" sz="2400" dirty="0" smtClean="0"/>
              <a:t>cerrarse herméticamente.</a:t>
            </a:r>
            <a:br>
              <a:rPr lang="es-MX" sz="2400" dirty="0" smtClean="0"/>
            </a:br>
            <a:r>
              <a:rPr lang="es-MX" sz="2400" dirty="0"/>
              <a:t/>
            </a:r>
            <a:br>
              <a:rPr lang="es-MX" sz="2400" dirty="0"/>
            </a:br>
            <a:r>
              <a:rPr lang="es-MX" sz="2400" dirty="0"/>
              <a:t>- </a:t>
            </a:r>
            <a:r>
              <a:rPr lang="es-MX" sz="2400" dirty="0" smtClean="0"/>
              <a:t>Esta formado por una delgada capa de acero (dulce) de     bajo contenido de </a:t>
            </a:r>
            <a:r>
              <a:rPr lang="es-MX" sz="2400" dirty="0"/>
              <a:t>carbono recubierta de estaño.</a:t>
            </a:r>
            <a:br>
              <a:rPr lang="es-MX" sz="2400" dirty="0"/>
            </a:br>
            <a:r>
              <a:rPr lang="es-MX" sz="2400" dirty="0"/>
              <a:t>- Tiene buena estanqueidad y hermeticidad.</a:t>
            </a:r>
            <a:br>
              <a:rPr lang="es-MX" sz="2400" dirty="0"/>
            </a:br>
            <a:r>
              <a:rPr lang="es-MX" sz="2400" dirty="0"/>
              <a:t>- Opacidad a la luz y radiaciones.</a:t>
            </a:r>
            <a:br>
              <a:rPr lang="es-MX" sz="2400" dirty="0"/>
            </a:br>
            <a:r>
              <a:rPr lang="es-MX" sz="2400" dirty="0"/>
              <a:t>- </a:t>
            </a:r>
            <a:r>
              <a:rPr lang="es-MX" sz="2400" dirty="0" err="1"/>
              <a:t>Reciclabilidad</a:t>
            </a:r>
            <a:r>
              <a:rPr lang="es-MX" sz="2400" dirty="0"/>
              <a:t>.</a:t>
            </a:r>
            <a:br>
              <a:rPr lang="es-MX" sz="2400" dirty="0"/>
            </a:br>
            <a:r>
              <a:rPr lang="es-MX" sz="2400" dirty="0"/>
              <a:t>- Resistencia mecánica y capacidad de </a:t>
            </a:r>
            <a:r>
              <a:rPr lang="es-MX" sz="2400" dirty="0" smtClean="0"/>
              <a:t>deformación</a:t>
            </a:r>
            <a:endParaRPr lang="es-MX" sz="2400" dirty="0"/>
          </a:p>
        </p:txBody>
      </p:sp>
      <p:sp>
        <p:nvSpPr>
          <p:cNvPr id="3" name="Marcador de contenido 2"/>
          <p:cNvSpPr>
            <a:spLocks noGrp="1"/>
          </p:cNvSpPr>
          <p:nvPr>
            <p:ph idx="1"/>
          </p:nvPr>
        </p:nvSpPr>
        <p:spPr>
          <a:xfrm>
            <a:off x="2195736" y="404664"/>
            <a:ext cx="4392488" cy="654968"/>
          </a:xfrm>
        </p:spPr>
        <p:txBody>
          <a:bodyPr>
            <a:normAutofit/>
          </a:bodyPr>
          <a:lstStyle/>
          <a:p>
            <a:pPr marL="0" indent="0">
              <a:buNone/>
            </a:pPr>
            <a:r>
              <a:rPr lang="es-MX" dirty="0" smtClean="0"/>
              <a:t>Envases de metal (Hojalata)</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24</a:t>
            </a:fld>
            <a:endParaRPr lang="es-MX"/>
          </a:p>
        </p:txBody>
      </p:sp>
      <p:pic>
        <p:nvPicPr>
          <p:cNvPr id="6" name="Imagen 5"/>
          <p:cNvPicPr>
            <a:picLocks noChangeAspect="1"/>
          </p:cNvPicPr>
          <p:nvPr/>
        </p:nvPicPr>
        <p:blipFill>
          <a:blip r:embed="rId2"/>
          <a:stretch>
            <a:fillRect/>
          </a:stretch>
        </p:blipFill>
        <p:spPr>
          <a:xfrm>
            <a:off x="1272762" y="4967511"/>
            <a:ext cx="5840474" cy="1085182"/>
          </a:xfrm>
          <a:prstGeom prst="rect">
            <a:avLst/>
          </a:prstGeom>
        </p:spPr>
      </p:pic>
      <p:sp>
        <p:nvSpPr>
          <p:cNvPr id="7" name="Rectángulo 6"/>
          <p:cNvSpPr/>
          <p:nvPr/>
        </p:nvSpPr>
        <p:spPr>
          <a:xfrm>
            <a:off x="1272762" y="6165304"/>
            <a:ext cx="5831631" cy="369332"/>
          </a:xfrm>
          <a:prstGeom prst="rect">
            <a:avLst/>
          </a:prstGeom>
        </p:spPr>
        <p:txBody>
          <a:bodyPr wrap="square">
            <a:spAutoFit/>
          </a:bodyPr>
          <a:lstStyle/>
          <a:p>
            <a:r>
              <a:rPr lang="es-MX" sz="900" dirty="0"/>
              <a:t>https://encrypted-tbn2.gstatic.com/images?q=tbn:ANd9GcQGgD1enrpNzjG-xNcxPTiXt9QnMt9eL9FeAgAPC4yCZMU9HxXC5g</a:t>
            </a:r>
          </a:p>
        </p:txBody>
      </p:sp>
    </p:spTree>
    <p:extLst>
      <p:ext uri="{BB962C8B-B14F-4D97-AF65-F5344CB8AC3E}">
        <p14:creationId xmlns:p14="http://schemas.microsoft.com/office/powerpoint/2010/main" val="38136358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1052736"/>
            <a:ext cx="8568951" cy="1944216"/>
          </a:xfrm>
        </p:spPr>
        <p:txBody>
          <a:bodyPr>
            <a:normAutofit/>
          </a:bodyPr>
          <a:lstStyle/>
          <a:p>
            <a:r>
              <a:rPr lang="es-MX" sz="2000" dirty="0"/>
              <a:t>Cuerpo.- Parte comprendida entre el fondo y la tapa.</a:t>
            </a:r>
            <a:br>
              <a:rPr lang="es-MX" sz="2000" dirty="0"/>
            </a:br>
            <a:r>
              <a:rPr lang="es-MX" sz="2000" dirty="0"/>
              <a:t>Tapa.- Parte del envase unida mecánicamente al cuerpo.</a:t>
            </a:r>
            <a:br>
              <a:rPr lang="es-MX" sz="2000" dirty="0"/>
            </a:br>
            <a:r>
              <a:rPr lang="es-MX" sz="2000" dirty="0"/>
              <a:t>Cuerpo Embutido.- Cuerpo que constituye una sola pieza en el fondo.</a:t>
            </a:r>
            <a:br>
              <a:rPr lang="es-MX" sz="2000" dirty="0"/>
            </a:br>
            <a:r>
              <a:rPr lang="es-MX" sz="2000" dirty="0"/>
              <a:t>Cuerpo con costura.- Cuerpo cuyos extremos se unen por costuras.</a:t>
            </a:r>
            <a:br>
              <a:rPr lang="es-MX" sz="2000" dirty="0"/>
            </a:br>
            <a:r>
              <a:rPr lang="es-MX" sz="2000" dirty="0"/>
              <a:t>Remache.- Unión obtenida doblando el borde de las chapas y uniéndola.</a:t>
            </a:r>
            <a:br>
              <a:rPr lang="es-MX" sz="2000" dirty="0"/>
            </a:br>
            <a:r>
              <a:rPr lang="es-MX" sz="2000" dirty="0"/>
              <a:t>Soldadura.- Unión que se realiza mediante soldaduras.</a:t>
            </a:r>
          </a:p>
        </p:txBody>
      </p:sp>
      <p:sp>
        <p:nvSpPr>
          <p:cNvPr id="3" name="Marcador de contenido 2"/>
          <p:cNvSpPr>
            <a:spLocks noGrp="1"/>
          </p:cNvSpPr>
          <p:nvPr>
            <p:ph idx="1"/>
          </p:nvPr>
        </p:nvSpPr>
        <p:spPr>
          <a:xfrm>
            <a:off x="2126812" y="404664"/>
            <a:ext cx="5898232" cy="438944"/>
          </a:xfrm>
        </p:spPr>
        <p:txBody>
          <a:bodyPr>
            <a:normAutofit lnSpcReduction="10000"/>
          </a:bodyPr>
          <a:lstStyle/>
          <a:p>
            <a:pPr marL="0" indent="0">
              <a:buNone/>
            </a:pPr>
            <a:r>
              <a:rPr lang="es-MX" dirty="0" smtClean="0"/>
              <a:t>Partes integrantes del envase de metal</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25</a:t>
            </a:fld>
            <a:endParaRPr lang="es-MX"/>
          </a:p>
        </p:txBody>
      </p:sp>
      <p:pic>
        <p:nvPicPr>
          <p:cNvPr id="5" name="Imagen 4"/>
          <p:cNvPicPr>
            <a:picLocks noChangeAspect="1"/>
          </p:cNvPicPr>
          <p:nvPr/>
        </p:nvPicPr>
        <p:blipFill>
          <a:blip r:embed="rId2"/>
          <a:stretch>
            <a:fillRect/>
          </a:stretch>
        </p:blipFill>
        <p:spPr>
          <a:xfrm>
            <a:off x="3131712" y="3202078"/>
            <a:ext cx="1944216" cy="2592287"/>
          </a:xfrm>
          <a:prstGeom prst="rect">
            <a:avLst/>
          </a:prstGeom>
        </p:spPr>
      </p:pic>
      <p:sp>
        <p:nvSpPr>
          <p:cNvPr id="6" name="Rectángulo 5"/>
          <p:cNvSpPr/>
          <p:nvPr/>
        </p:nvSpPr>
        <p:spPr>
          <a:xfrm>
            <a:off x="2267744" y="5814825"/>
            <a:ext cx="3600400" cy="369332"/>
          </a:xfrm>
          <a:prstGeom prst="rect">
            <a:avLst/>
          </a:prstGeom>
        </p:spPr>
        <p:txBody>
          <a:bodyPr wrap="square">
            <a:spAutoFit/>
          </a:bodyPr>
          <a:lstStyle/>
          <a:p>
            <a:r>
              <a:rPr lang="es-MX" sz="900" dirty="0"/>
              <a:t>https://tse1.mm.bing.net/th?&amp;id=OIP.M0d91284c39afc404ebc8c0ac80a1d734o0&amp;w=223&amp;h=297&amp;c=0&amp;pid=1.9&amp;rs=0&amp;p=0&amp;r=0</a:t>
            </a:r>
          </a:p>
        </p:txBody>
      </p:sp>
    </p:spTree>
    <p:extLst>
      <p:ext uri="{BB962C8B-B14F-4D97-AF65-F5344CB8AC3E}">
        <p14:creationId xmlns:p14="http://schemas.microsoft.com/office/powerpoint/2010/main" val="25799942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9004" y="1196752"/>
            <a:ext cx="6941029" cy="4855941"/>
          </a:xfrm>
        </p:spPr>
        <p:txBody>
          <a:bodyPr>
            <a:normAutofit fontScale="90000"/>
          </a:bodyPr>
          <a:lstStyle/>
          <a:p>
            <a:r>
              <a:rPr lang="es-MX" sz="2400" dirty="0"/>
              <a:t>Envases </a:t>
            </a:r>
            <a:r>
              <a:rPr lang="es-MX" sz="2400" dirty="0" smtClean="0"/>
              <a:t>Ligeros</a:t>
            </a:r>
            <a:br>
              <a:rPr lang="es-MX" sz="2400" dirty="0" smtClean="0"/>
            </a:br>
            <a:r>
              <a:rPr lang="es-MX" sz="2400" dirty="0"/>
              <a:t/>
            </a:r>
            <a:br>
              <a:rPr lang="es-MX" sz="2400" dirty="0"/>
            </a:br>
            <a:r>
              <a:rPr lang="es-MX" sz="2400" dirty="0"/>
              <a:t>- Aquellos cuyo espesor es inferior a 0.049 </a:t>
            </a:r>
            <a:r>
              <a:rPr lang="es-MX" sz="2400" dirty="0" err="1"/>
              <a:t>mm.</a:t>
            </a:r>
            <a:r>
              <a:rPr lang="es-MX" sz="2400" dirty="0"/>
              <a:t/>
            </a:r>
            <a:br>
              <a:rPr lang="es-MX" sz="2400" dirty="0"/>
            </a:br>
            <a:r>
              <a:rPr lang="es-MX" sz="2400" dirty="0"/>
              <a:t>- Demostrando así una capacidad inferior a 40 litros</a:t>
            </a:r>
            <a:r>
              <a:rPr lang="es-MX" sz="2400" dirty="0" smtClean="0"/>
              <a:t>.</a:t>
            </a:r>
            <a:br>
              <a:rPr lang="es-MX" sz="2400" dirty="0" smtClean="0"/>
            </a:br>
            <a:r>
              <a:rPr lang="es-MX" sz="2400" dirty="0"/>
              <a:t/>
            </a:r>
            <a:br>
              <a:rPr lang="es-MX" sz="2400" dirty="0"/>
            </a:br>
            <a:r>
              <a:rPr lang="es-MX" sz="2400" dirty="0" smtClean="0"/>
              <a:t/>
            </a:r>
            <a:br>
              <a:rPr lang="es-MX" sz="2400" dirty="0" smtClean="0"/>
            </a:br>
            <a:r>
              <a:rPr lang="es-MX" sz="2400" dirty="0"/>
              <a:t/>
            </a:r>
            <a:br>
              <a:rPr lang="es-MX" sz="2400" dirty="0"/>
            </a:br>
            <a:r>
              <a:rPr lang="es-MX" sz="2400" dirty="0"/>
              <a:t/>
            </a:r>
            <a:br>
              <a:rPr lang="es-MX" sz="2400" dirty="0"/>
            </a:br>
            <a:r>
              <a:rPr lang="es-MX" sz="2400" dirty="0" smtClean="0"/>
              <a:t>                  </a:t>
            </a:r>
            <a:r>
              <a:rPr lang="es-MX" sz="1000" dirty="0" smtClean="0"/>
              <a:t>http</a:t>
            </a:r>
            <a:r>
              <a:rPr lang="es-MX" sz="1000" dirty="0"/>
              <a:t>://www.gzapata.com/blog/wp-content/uploads/2013/03/lataplanta.jpg</a:t>
            </a:r>
            <a:r>
              <a:rPr lang="es-MX" sz="2400" dirty="0"/>
              <a:t/>
            </a:r>
            <a:br>
              <a:rPr lang="es-MX" sz="2400" dirty="0"/>
            </a:br>
            <a:r>
              <a:rPr lang="es-MX" sz="2400" dirty="0" smtClean="0"/>
              <a:t>Envases Pesados</a:t>
            </a:r>
            <a:br>
              <a:rPr lang="es-MX" sz="2400" dirty="0" smtClean="0"/>
            </a:br>
            <a:r>
              <a:rPr lang="es-MX" sz="2400" dirty="0"/>
              <a:t/>
            </a:r>
            <a:br>
              <a:rPr lang="es-MX" sz="2400" dirty="0"/>
            </a:br>
            <a:r>
              <a:rPr lang="es-MX" sz="2400" dirty="0"/>
              <a:t>- Mantienen un espesor superior o igual a 0.50 </a:t>
            </a:r>
            <a:r>
              <a:rPr lang="es-MX" sz="2400" dirty="0" err="1"/>
              <a:t>mm.</a:t>
            </a:r>
            <a:r>
              <a:rPr lang="es-MX" sz="2400" dirty="0"/>
              <a:t/>
            </a:r>
            <a:br>
              <a:rPr lang="es-MX" sz="2400" dirty="0"/>
            </a:br>
            <a:r>
              <a:rPr lang="es-MX" sz="2400" dirty="0"/>
              <a:t>- Capacidad mayor a 50 litros</a:t>
            </a:r>
          </a:p>
        </p:txBody>
      </p:sp>
      <p:sp>
        <p:nvSpPr>
          <p:cNvPr id="3" name="Marcador de contenido 2"/>
          <p:cNvSpPr>
            <a:spLocks noGrp="1"/>
          </p:cNvSpPr>
          <p:nvPr>
            <p:ph idx="1"/>
          </p:nvPr>
        </p:nvSpPr>
        <p:spPr>
          <a:xfrm>
            <a:off x="1629736" y="417480"/>
            <a:ext cx="6144344" cy="524112"/>
          </a:xfrm>
        </p:spPr>
        <p:txBody>
          <a:bodyPr/>
          <a:lstStyle/>
          <a:p>
            <a:pPr marL="0" indent="0">
              <a:buNone/>
            </a:pPr>
            <a:r>
              <a:rPr lang="es-MX" dirty="0"/>
              <a:t>Envases de Hojalata Ligeros y Pesados</a:t>
            </a: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26</a:t>
            </a:fld>
            <a:endParaRPr lang="es-MX"/>
          </a:p>
        </p:txBody>
      </p:sp>
      <p:pic>
        <p:nvPicPr>
          <p:cNvPr id="5" name="Imagen 4"/>
          <p:cNvPicPr>
            <a:picLocks noChangeAspect="1"/>
          </p:cNvPicPr>
          <p:nvPr/>
        </p:nvPicPr>
        <p:blipFill>
          <a:blip r:embed="rId2"/>
          <a:stretch>
            <a:fillRect/>
          </a:stretch>
        </p:blipFill>
        <p:spPr>
          <a:xfrm>
            <a:off x="2987824" y="3212976"/>
            <a:ext cx="1924547" cy="1267888"/>
          </a:xfrm>
          <a:prstGeom prst="rect">
            <a:avLst/>
          </a:prstGeom>
        </p:spPr>
      </p:pic>
    </p:spTree>
    <p:extLst>
      <p:ext uri="{BB962C8B-B14F-4D97-AF65-F5344CB8AC3E}">
        <p14:creationId xmlns:p14="http://schemas.microsoft.com/office/powerpoint/2010/main" val="27500464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1412776"/>
            <a:ext cx="8005836" cy="3516137"/>
          </a:xfrm>
        </p:spPr>
        <p:txBody>
          <a:bodyPr>
            <a:normAutofit fontScale="90000"/>
          </a:bodyPr>
          <a:lstStyle/>
          <a:p>
            <a:r>
              <a:rPr lang="es-MX" sz="2400" dirty="0" smtClean="0"/>
              <a:t>Resistencia: </a:t>
            </a:r>
            <a:r>
              <a:rPr lang="es-MX" sz="2400" dirty="0"/>
              <a:t>Permite el envasado a presión o vacío.</a:t>
            </a:r>
            <a:br>
              <a:rPr lang="es-MX" sz="2400" dirty="0"/>
            </a:br>
            <a:r>
              <a:rPr lang="es-MX" sz="2400" dirty="0"/>
              <a:t>Estabilidad </a:t>
            </a:r>
            <a:r>
              <a:rPr lang="es-MX" sz="2400" dirty="0" smtClean="0"/>
              <a:t>Térmica: </a:t>
            </a:r>
            <a:r>
              <a:rPr lang="es-MX" sz="2400" dirty="0"/>
              <a:t>No cambia sus propiedades al someterse </a:t>
            </a:r>
            <a:r>
              <a:rPr lang="es-MX" sz="2400" dirty="0" smtClean="0"/>
              <a:t>al calor</a:t>
            </a:r>
            <a:r>
              <a:rPr lang="es-MX" sz="2400" dirty="0"/>
              <a:t>.</a:t>
            </a:r>
            <a:br>
              <a:rPr lang="es-MX" sz="2400" dirty="0"/>
            </a:br>
            <a:r>
              <a:rPr lang="es-MX" sz="2400" dirty="0" smtClean="0"/>
              <a:t>Hermeticidad: </a:t>
            </a:r>
            <a:r>
              <a:rPr lang="es-MX" sz="2400" dirty="0"/>
              <a:t>Barrera perfecta entre los alimentos y el </a:t>
            </a:r>
            <a:r>
              <a:rPr lang="es-MX" sz="2400" dirty="0" smtClean="0"/>
              <a:t>medio ambiente</a:t>
            </a:r>
            <a:r>
              <a:rPr lang="es-MX" sz="2400" dirty="0"/>
              <a:t>.</a:t>
            </a:r>
            <a:br>
              <a:rPr lang="es-MX" sz="2400" dirty="0"/>
            </a:br>
            <a:r>
              <a:rPr lang="es-MX" sz="2400" dirty="0"/>
              <a:t>Integridad </a:t>
            </a:r>
            <a:r>
              <a:rPr lang="es-MX" sz="2400" dirty="0" smtClean="0"/>
              <a:t>Química: </a:t>
            </a:r>
            <a:r>
              <a:rPr lang="es-MX" sz="2400" dirty="0"/>
              <a:t>Mínima interacción entre los envases y </a:t>
            </a:r>
            <a:r>
              <a:rPr lang="es-MX" sz="2400" dirty="0" smtClean="0"/>
              <a:t>los alimentos</a:t>
            </a:r>
            <a:r>
              <a:rPr lang="es-MX" sz="2400" dirty="0"/>
              <a:t>. Conserva color, aroma y sabor.</a:t>
            </a:r>
            <a:br>
              <a:rPr lang="es-MX" sz="2400" dirty="0"/>
            </a:br>
            <a:r>
              <a:rPr lang="es-MX" sz="2400" dirty="0" smtClean="0"/>
              <a:t>Versatilidad: </a:t>
            </a:r>
            <a:r>
              <a:rPr lang="es-MX" sz="2400" dirty="0"/>
              <a:t>Infinidad de formas y tamaños.</a:t>
            </a:r>
            <a:br>
              <a:rPr lang="es-MX" sz="2400" dirty="0"/>
            </a:br>
            <a:r>
              <a:rPr lang="es-MX" sz="2400" dirty="0"/>
              <a:t>Calidad </a:t>
            </a:r>
            <a:r>
              <a:rPr lang="es-MX" sz="2400" dirty="0" smtClean="0"/>
              <a:t>Magnética: </a:t>
            </a:r>
            <a:r>
              <a:rPr lang="es-MX" sz="2400" dirty="0"/>
              <a:t>Permite separar los envases desechados </a:t>
            </a:r>
            <a:r>
              <a:rPr lang="es-MX" sz="2400" dirty="0" smtClean="0"/>
              <a:t>de otros </a:t>
            </a:r>
            <a:r>
              <a:rPr lang="es-MX" sz="2400" dirty="0"/>
              <a:t>por medio de imanes .</a:t>
            </a:r>
          </a:p>
        </p:txBody>
      </p:sp>
      <p:sp>
        <p:nvSpPr>
          <p:cNvPr id="3" name="Marcador de contenido 2"/>
          <p:cNvSpPr>
            <a:spLocks noGrp="1"/>
          </p:cNvSpPr>
          <p:nvPr>
            <p:ph idx="1"/>
          </p:nvPr>
        </p:nvSpPr>
        <p:spPr>
          <a:xfrm>
            <a:off x="1187624" y="404664"/>
            <a:ext cx="6192688" cy="576064"/>
          </a:xfrm>
        </p:spPr>
        <p:txBody>
          <a:bodyPr/>
          <a:lstStyle/>
          <a:p>
            <a:pPr marL="0" indent="0">
              <a:buNone/>
            </a:pPr>
            <a:r>
              <a:rPr lang="es-MX" dirty="0"/>
              <a:t>Propiedades del envase de Hojalata</a:t>
            </a: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27</a:t>
            </a:fld>
            <a:endParaRPr lang="es-MX"/>
          </a:p>
        </p:txBody>
      </p:sp>
    </p:spTree>
    <p:extLst>
      <p:ext uri="{BB962C8B-B14F-4D97-AF65-F5344CB8AC3E}">
        <p14:creationId xmlns:p14="http://schemas.microsoft.com/office/powerpoint/2010/main" val="20616701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2517" y="2132856"/>
            <a:ext cx="6781800" cy="2752328"/>
          </a:xfrm>
        </p:spPr>
        <p:txBody>
          <a:bodyPr>
            <a:normAutofit fontScale="90000"/>
          </a:bodyPr>
          <a:lstStyle/>
          <a:p>
            <a:r>
              <a:rPr lang="es-MX" sz="2400" dirty="0"/>
              <a:t>Según su forma</a:t>
            </a:r>
            <a:r>
              <a:rPr lang="es-MX" sz="2400" dirty="0" smtClean="0"/>
              <a:t>:</a:t>
            </a:r>
            <a:br>
              <a:rPr lang="es-MX" sz="2400" dirty="0" smtClean="0"/>
            </a:br>
            <a:r>
              <a:rPr lang="es-MX" sz="2400" dirty="0" smtClean="0"/>
              <a:t> </a:t>
            </a:r>
            <a:br>
              <a:rPr lang="es-MX" sz="2400" dirty="0" smtClean="0"/>
            </a:br>
            <a:r>
              <a:rPr lang="es-MX" sz="2400" dirty="0" smtClean="0"/>
              <a:t>Cilíndrico</a:t>
            </a:r>
            <a:r>
              <a:rPr lang="es-MX" sz="2400" dirty="0"/>
              <a:t>.</a:t>
            </a:r>
            <a:br>
              <a:rPr lang="es-MX" sz="2400" dirty="0"/>
            </a:br>
            <a:r>
              <a:rPr lang="es-MX" sz="2400" dirty="0"/>
              <a:t>Rectangular</a:t>
            </a:r>
            <a:r>
              <a:rPr lang="es-MX" sz="2400" dirty="0" smtClean="0"/>
              <a:t>.</a:t>
            </a:r>
            <a:br>
              <a:rPr lang="es-MX" sz="2400" dirty="0" smtClean="0"/>
            </a:br>
            <a:r>
              <a:rPr lang="es-MX" sz="2400" dirty="0"/>
              <a:t/>
            </a:r>
            <a:br>
              <a:rPr lang="es-MX" sz="2400" dirty="0"/>
            </a:br>
            <a:r>
              <a:rPr lang="es-MX" sz="2400" dirty="0"/>
              <a:t>Oval</a:t>
            </a:r>
            <a:r>
              <a:rPr lang="es-MX" sz="2400" dirty="0" smtClean="0"/>
              <a:t>.</a:t>
            </a:r>
            <a:br>
              <a:rPr lang="es-MX" sz="2400" dirty="0" smtClean="0"/>
            </a:br>
            <a:r>
              <a:rPr lang="es-MX" sz="2400" dirty="0"/>
              <a:t/>
            </a:r>
            <a:br>
              <a:rPr lang="es-MX" sz="2400" dirty="0"/>
            </a:br>
            <a:r>
              <a:rPr lang="es-MX" sz="2400" dirty="0"/>
              <a:t>Según sus Construcción:</a:t>
            </a:r>
            <a:br>
              <a:rPr lang="es-MX" sz="2400" dirty="0"/>
            </a:br>
            <a:r>
              <a:rPr lang="es-MX" sz="2400" dirty="0"/>
              <a:t>02 piezas.</a:t>
            </a:r>
            <a:br>
              <a:rPr lang="es-MX" sz="2400" dirty="0"/>
            </a:br>
            <a:r>
              <a:rPr lang="es-MX" sz="2400" dirty="0"/>
              <a:t>03 piezas.</a:t>
            </a:r>
          </a:p>
        </p:txBody>
      </p:sp>
      <p:sp>
        <p:nvSpPr>
          <p:cNvPr id="3" name="Marcador de contenido 2"/>
          <p:cNvSpPr>
            <a:spLocks noGrp="1"/>
          </p:cNvSpPr>
          <p:nvPr>
            <p:ph idx="1"/>
          </p:nvPr>
        </p:nvSpPr>
        <p:spPr>
          <a:xfrm>
            <a:off x="1320486" y="476672"/>
            <a:ext cx="6258272" cy="582960"/>
          </a:xfrm>
        </p:spPr>
        <p:txBody>
          <a:bodyPr/>
          <a:lstStyle/>
          <a:p>
            <a:pPr marL="0" indent="0">
              <a:buNone/>
            </a:pPr>
            <a:r>
              <a:rPr lang="es-MX" dirty="0"/>
              <a:t>Clasificación de los envases de hojalata</a:t>
            </a: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28</a:t>
            </a:fld>
            <a:endParaRPr lang="es-MX"/>
          </a:p>
        </p:txBody>
      </p:sp>
      <p:pic>
        <p:nvPicPr>
          <p:cNvPr id="5" name="Imagen 4"/>
          <p:cNvPicPr>
            <a:picLocks noChangeAspect="1"/>
          </p:cNvPicPr>
          <p:nvPr/>
        </p:nvPicPr>
        <p:blipFill>
          <a:blip r:embed="rId2"/>
          <a:stretch>
            <a:fillRect/>
          </a:stretch>
        </p:blipFill>
        <p:spPr>
          <a:xfrm>
            <a:off x="4144966" y="1437435"/>
            <a:ext cx="2947313" cy="1390841"/>
          </a:xfrm>
          <a:prstGeom prst="rect">
            <a:avLst/>
          </a:prstGeom>
        </p:spPr>
      </p:pic>
      <p:sp>
        <p:nvSpPr>
          <p:cNvPr id="6" name="Rectángulo 5"/>
          <p:cNvSpPr/>
          <p:nvPr/>
        </p:nvSpPr>
        <p:spPr>
          <a:xfrm>
            <a:off x="4109615" y="2818973"/>
            <a:ext cx="3126681" cy="369332"/>
          </a:xfrm>
          <a:prstGeom prst="rect">
            <a:avLst/>
          </a:prstGeom>
        </p:spPr>
        <p:txBody>
          <a:bodyPr wrap="square">
            <a:spAutoFit/>
          </a:bodyPr>
          <a:lstStyle/>
          <a:p>
            <a:r>
              <a:rPr lang="es-MX" sz="900" dirty="0"/>
              <a:t>https://images.ssstatic.com/envase-forma-lata-sardinas-catering-aperitivo-2106533z0-000000138.jpg</a:t>
            </a:r>
          </a:p>
        </p:txBody>
      </p:sp>
      <p:pic>
        <p:nvPicPr>
          <p:cNvPr id="7" name="Imagen 6"/>
          <p:cNvPicPr>
            <a:picLocks noChangeAspect="1"/>
          </p:cNvPicPr>
          <p:nvPr/>
        </p:nvPicPr>
        <p:blipFill>
          <a:blip r:embed="rId3"/>
          <a:stretch>
            <a:fillRect/>
          </a:stretch>
        </p:blipFill>
        <p:spPr>
          <a:xfrm>
            <a:off x="4596917" y="3798868"/>
            <a:ext cx="2152075" cy="1487553"/>
          </a:xfrm>
          <a:prstGeom prst="rect">
            <a:avLst/>
          </a:prstGeom>
        </p:spPr>
      </p:pic>
      <p:sp>
        <p:nvSpPr>
          <p:cNvPr id="8" name="Rectángulo 7"/>
          <p:cNvSpPr/>
          <p:nvPr/>
        </p:nvSpPr>
        <p:spPr>
          <a:xfrm>
            <a:off x="4283968" y="5318236"/>
            <a:ext cx="3168352" cy="369332"/>
          </a:xfrm>
          <a:prstGeom prst="rect">
            <a:avLst/>
          </a:prstGeom>
        </p:spPr>
        <p:txBody>
          <a:bodyPr wrap="square">
            <a:spAutoFit/>
          </a:bodyPr>
          <a:lstStyle/>
          <a:p>
            <a:r>
              <a:rPr lang="es-MX" sz="900" dirty="0"/>
              <a:t>http://www.monografias.com/trabajos72/envases-comercializacion-manejo-oregano/image004.jpg</a:t>
            </a:r>
          </a:p>
        </p:txBody>
      </p:sp>
    </p:spTree>
    <p:extLst>
      <p:ext uri="{BB962C8B-B14F-4D97-AF65-F5344CB8AC3E}">
        <p14:creationId xmlns:p14="http://schemas.microsoft.com/office/powerpoint/2010/main" val="10030818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3744" y="1815803"/>
            <a:ext cx="7838256" cy="2825636"/>
          </a:xfrm>
        </p:spPr>
        <p:txBody>
          <a:bodyPr>
            <a:normAutofit fontScale="90000"/>
          </a:bodyPr>
          <a:lstStyle/>
          <a:p>
            <a:r>
              <a:rPr lang="es-MX" sz="2400" dirty="0"/>
              <a:t>Alimentos: Jugos, frutas, sopas, legumbres, pescado, </a:t>
            </a:r>
            <a:r>
              <a:rPr lang="es-MX" sz="2400" dirty="0" smtClean="0"/>
              <a:t>carnes</a:t>
            </a:r>
            <a:br>
              <a:rPr lang="es-MX" sz="2400" dirty="0" smtClean="0"/>
            </a:br>
            <a:r>
              <a:rPr lang="es-MX" sz="2400" dirty="0" smtClean="0"/>
              <a:t/>
            </a:r>
            <a:br>
              <a:rPr lang="es-MX" sz="2400" dirty="0" smtClean="0"/>
            </a:br>
            <a:r>
              <a:rPr lang="es-MX" sz="2400" dirty="0"/>
              <a:t/>
            </a:r>
            <a:br>
              <a:rPr lang="es-MX" sz="2400" dirty="0"/>
            </a:br>
            <a:r>
              <a:rPr lang="es-MX" sz="2400" dirty="0" smtClean="0"/>
              <a:t/>
            </a:r>
            <a:br>
              <a:rPr lang="es-MX" sz="2400" dirty="0" smtClean="0"/>
            </a:br>
            <a:r>
              <a:rPr lang="es-MX" sz="2400" dirty="0"/>
              <a:t/>
            </a:r>
            <a:br>
              <a:rPr lang="es-MX" sz="2400" dirty="0"/>
            </a:br>
            <a:r>
              <a:rPr lang="es-MX" sz="2400" dirty="0" smtClean="0"/>
              <a:t/>
            </a:r>
            <a:br>
              <a:rPr lang="es-MX" sz="2400" dirty="0" smtClean="0"/>
            </a:br>
            <a:r>
              <a:rPr lang="es-MX" sz="2400" dirty="0" smtClean="0"/>
              <a:t/>
            </a:r>
            <a:br>
              <a:rPr lang="es-MX" sz="2400" dirty="0" smtClean="0"/>
            </a:br>
            <a:r>
              <a:rPr lang="es-MX" sz="2400" dirty="0"/>
              <a:t/>
            </a:r>
            <a:br>
              <a:rPr lang="es-MX" sz="2400" dirty="0"/>
            </a:br>
            <a:r>
              <a:rPr lang="es-MX" sz="2400" dirty="0"/>
              <a:t/>
            </a:r>
            <a:br>
              <a:rPr lang="es-MX" sz="2400" dirty="0"/>
            </a:br>
            <a:r>
              <a:rPr lang="es-MX" sz="2400" dirty="0"/>
              <a:t>- Pinturas, aerosoles</a:t>
            </a:r>
            <a:r>
              <a:rPr lang="es-MX" sz="2400" dirty="0" smtClean="0"/>
              <a:t>.</a:t>
            </a:r>
            <a:endParaRPr lang="es-MX" sz="2400" dirty="0"/>
          </a:p>
        </p:txBody>
      </p:sp>
      <p:sp>
        <p:nvSpPr>
          <p:cNvPr id="3" name="Marcador de contenido 2"/>
          <p:cNvSpPr>
            <a:spLocks noGrp="1"/>
          </p:cNvSpPr>
          <p:nvPr>
            <p:ph idx="1"/>
          </p:nvPr>
        </p:nvSpPr>
        <p:spPr>
          <a:xfrm>
            <a:off x="1499320" y="332656"/>
            <a:ext cx="6120680" cy="648072"/>
          </a:xfrm>
        </p:spPr>
        <p:txBody>
          <a:bodyPr/>
          <a:lstStyle/>
          <a:p>
            <a:pPr marL="0" indent="0">
              <a:buNone/>
            </a:pPr>
            <a:r>
              <a:rPr lang="es-MX" dirty="0"/>
              <a:t>Usos finales del envase de hojalata</a:t>
            </a: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29</a:t>
            </a:fld>
            <a:endParaRPr lang="es-MX"/>
          </a:p>
        </p:txBody>
      </p:sp>
      <p:pic>
        <p:nvPicPr>
          <p:cNvPr id="5" name="Imagen 4"/>
          <p:cNvPicPr>
            <a:picLocks noChangeAspect="1"/>
          </p:cNvPicPr>
          <p:nvPr/>
        </p:nvPicPr>
        <p:blipFill>
          <a:blip r:embed="rId2"/>
          <a:stretch>
            <a:fillRect/>
          </a:stretch>
        </p:blipFill>
        <p:spPr>
          <a:xfrm>
            <a:off x="2843808" y="1827485"/>
            <a:ext cx="1938696" cy="1938696"/>
          </a:xfrm>
          <a:prstGeom prst="rect">
            <a:avLst/>
          </a:prstGeom>
        </p:spPr>
      </p:pic>
      <p:sp>
        <p:nvSpPr>
          <p:cNvPr id="6" name="Rectángulo 5"/>
          <p:cNvSpPr/>
          <p:nvPr/>
        </p:nvSpPr>
        <p:spPr>
          <a:xfrm>
            <a:off x="1763688" y="3777862"/>
            <a:ext cx="4955816" cy="369332"/>
          </a:xfrm>
          <a:prstGeom prst="rect">
            <a:avLst/>
          </a:prstGeom>
        </p:spPr>
        <p:txBody>
          <a:bodyPr wrap="square">
            <a:spAutoFit/>
          </a:bodyPr>
          <a:lstStyle/>
          <a:p>
            <a:r>
              <a:rPr lang="es-MX" sz="900" dirty="0"/>
              <a:t>http://1.bp.blogspot.com/-BIsC6V9fzYE/T7vjE6gTuPI/AAAAAAAAAKY/MAChY98InbI/s1600/0-33-l-coca-cola_1171.jpg</a:t>
            </a:r>
          </a:p>
        </p:txBody>
      </p:sp>
    </p:spTree>
    <p:extLst>
      <p:ext uri="{BB962C8B-B14F-4D97-AF65-F5344CB8AC3E}">
        <p14:creationId xmlns:p14="http://schemas.microsoft.com/office/powerpoint/2010/main" val="4045002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002461F4-BFE2-4260-9D82-1F8E3568D8C5}" type="slidenum">
              <a:rPr lang="es-MX" smtClean="0"/>
              <a:pPr/>
              <a:t>3</a:t>
            </a:fld>
            <a:endParaRPr lang="es-MX"/>
          </a:p>
        </p:txBody>
      </p:sp>
      <p:sp>
        <p:nvSpPr>
          <p:cNvPr id="5" name="1 Título"/>
          <p:cNvSpPr txBox="1">
            <a:spLocks/>
          </p:cNvSpPr>
          <p:nvPr/>
        </p:nvSpPr>
        <p:spPr bwMode="auto">
          <a:xfrm>
            <a:off x="301625" y="44450"/>
            <a:ext cx="85344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fontScale="97500" lnSpcReduction="10000"/>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fontAlgn="auto">
              <a:spcAft>
                <a:spcPts val="0"/>
              </a:spcAft>
              <a:defRPr/>
            </a:pPr>
            <a:r>
              <a:rPr lang="es-MX" sz="2000" dirty="0" smtClean="0"/>
              <a:t>Contenido temático que apoya el material</a:t>
            </a:r>
            <a:endParaRPr lang="es-MX" sz="2000" dirty="0"/>
          </a:p>
        </p:txBody>
      </p:sp>
      <p:sp>
        <p:nvSpPr>
          <p:cNvPr id="6" name="3 Marcador de contenido"/>
          <p:cNvSpPr txBox="1">
            <a:spLocks/>
          </p:cNvSpPr>
          <p:nvPr/>
        </p:nvSpPr>
        <p:spPr bwMode="auto">
          <a:xfrm>
            <a:off x="316706" y="397350"/>
            <a:ext cx="8504237" cy="6192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14350" indent="-51435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20000"/>
              </a:spcBef>
              <a:buFont typeface="Wingdings 2" pitchFamily="18" charset="2"/>
              <a:buChar char=""/>
            </a:pPr>
            <a:r>
              <a:rPr lang="es-ES" sz="2000" dirty="0" err="1"/>
              <a:t>Diap</a:t>
            </a:r>
            <a:r>
              <a:rPr lang="es-ES" sz="2000" dirty="0"/>
              <a:t>. </a:t>
            </a:r>
            <a:r>
              <a:rPr lang="es-ES" sz="2000" dirty="0" smtClean="0"/>
              <a:t> </a:t>
            </a:r>
            <a:r>
              <a:rPr lang="es-ES" sz="2000" dirty="0" smtClean="0"/>
              <a:t>5 </a:t>
            </a:r>
            <a:r>
              <a:rPr lang="es-MX" sz="2000" dirty="0" smtClean="0"/>
              <a:t>Definición d envase</a:t>
            </a:r>
            <a:endParaRPr lang="es-ES" sz="2000" dirty="0"/>
          </a:p>
          <a:p>
            <a:pPr>
              <a:spcBef>
                <a:spcPct val="20000"/>
              </a:spcBef>
              <a:buFont typeface="Wingdings 2" pitchFamily="18" charset="2"/>
              <a:buChar char=""/>
            </a:pPr>
            <a:r>
              <a:rPr lang="es-ES" sz="2000" dirty="0" err="1"/>
              <a:t>Diap</a:t>
            </a:r>
            <a:r>
              <a:rPr lang="es-ES" sz="2000" dirty="0"/>
              <a:t>. </a:t>
            </a:r>
            <a:r>
              <a:rPr lang="es-ES" sz="2000" dirty="0" smtClean="0"/>
              <a:t> 6 Definici</a:t>
            </a:r>
            <a:r>
              <a:rPr lang="es-ES" sz="2000" dirty="0" smtClean="0"/>
              <a:t>ón de empaque</a:t>
            </a:r>
            <a:endParaRPr lang="es-MX" sz="2000" dirty="0"/>
          </a:p>
          <a:p>
            <a:pPr>
              <a:spcBef>
                <a:spcPct val="20000"/>
              </a:spcBef>
              <a:buFont typeface="Wingdings 2" pitchFamily="18" charset="2"/>
              <a:buChar char=""/>
            </a:pPr>
            <a:r>
              <a:rPr lang="es-ES" sz="2000" dirty="0" err="1"/>
              <a:t>Diap</a:t>
            </a:r>
            <a:r>
              <a:rPr lang="es-ES" sz="2000" dirty="0"/>
              <a:t>.  </a:t>
            </a:r>
            <a:r>
              <a:rPr lang="es-ES" sz="2000" dirty="0" smtClean="0"/>
              <a:t>7 definición de embalaje</a:t>
            </a:r>
            <a:endParaRPr lang="es-ES" sz="2000" dirty="0"/>
          </a:p>
          <a:p>
            <a:pPr>
              <a:spcBef>
                <a:spcPct val="20000"/>
              </a:spcBef>
              <a:buFont typeface="Wingdings 2" pitchFamily="18" charset="2"/>
              <a:buChar char=""/>
            </a:pPr>
            <a:r>
              <a:rPr lang="es-ES" sz="2000" dirty="0" err="1" smtClean="0"/>
              <a:t>Diap</a:t>
            </a:r>
            <a:r>
              <a:rPr lang="es-ES" sz="2000" dirty="0"/>
              <a:t>.  </a:t>
            </a:r>
            <a:r>
              <a:rPr lang="es-ES" sz="2000" dirty="0"/>
              <a:t>8</a:t>
            </a:r>
            <a:r>
              <a:rPr lang="es-ES" sz="2000" dirty="0" smtClean="0"/>
              <a:t> Historia del envase</a:t>
            </a:r>
          </a:p>
          <a:p>
            <a:pPr>
              <a:spcBef>
                <a:spcPct val="20000"/>
              </a:spcBef>
              <a:buFont typeface="Wingdings 2" pitchFamily="18" charset="2"/>
              <a:buChar char=""/>
            </a:pPr>
            <a:r>
              <a:rPr lang="es-ES" sz="2000" dirty="0" err="1" smtClean="0"/>
              <a:t>Diap</a:t>
            </a:r>
            <a:r>
              <a:rPr lang="es-ES" sz="2000" dirty="0"/>
              <a:t>. </a:t>
            </a:r>
            <a:r>
              <a:rPr lang="es-ES" sz="2000" dirty="0"/>
              <a:t> </a:t>
            </a:r>
            <a:r>
              <a:rPr lang="es-ES" sz="2000" dirty="0" smtClean="0"/>
              <a:t>9 Historia del embalaje</a:t>
            </a:r>
            <a:r>
              <a:rPr lang="es-ES" sz="2000" dirty="0" smtClean="0"/>
              <a:t> </a:t>
            </a:r>
          </a:p>
          <a:p>
            <a:pPr>
              <a:spcBef>
                <a:spcPct val="20000"/>
              </a:spcBef>
              <a:buFont typeface="Wingdings 2" pitchFamily="18" charset="2"/>
              <a:buChar char=""/>
            </a:pPr>
            <a:r>
              <a:rPr lang="es-ES" sz="2000" dirty="0" err="1" smtClean="0"/>
              <a:t>Diap</a:t>
            </a:r>
            <a:r>
              <a:rPr lang="es-ES" sz="2000" dirty="0"/>
              <a:t>. </a:t>
            </a:r>
            <a:r>
              <a:rPr lang="es-ES" sz="2000" dirty="0" smtClean="0"/>
              <a:t>10 </a:t>
            </a:r>
            <a:r>
              <a:rPr lang="es-ES" sz="2000" dirty="0"/>
              <a:t>Historia del embalaje </a:t>
            </a:r>
            <a:r>
              <a:rPr lang="es-ES" sz="2000" dirty="0" smtClean="0"/>
              <a:t>de (Papel</a:t>
            </a:r>
            <a:r>
              <a:rPr lang="es-ES" sz="2000" dirty="0"/>
              <a:t>)</a:t>
            </a:r>
          </a:p>
          <a:p>
            <a:pPr>
              <a:spcBef>
                <a:spcPct val="20000"/>
              </a:spcBef>
              <a:buFont typeface="Wingdings 2" pitchFamily="18" charset="2"/>
              <a:buChar char=""/>
            </a:pPr>
            <a:r>
              <a:rPr lang="es-ES" sz="2000" dirty="0" err="1" smtClean="0"/>
              <a:t>Diap</a:t>
            </a:r>
            <a:r>
              <a:rPr lang="es-ES" sz="2000" dirty="0"/>
              <a:t>. </a:t>
            </a:r>
            <a:r>
              <a:rPr lang="es-ES" sz="2000" dirty="0" smtClean="0"/>
              <a:t>11 </a:t>
            </a:r>
            <a:r>
              <a:rPr lang="es-MX" sz="2000" dirty="0" smtClean="0"/>
              <a:t>Historia el </a:t>
            </a:r>
            <a:r>
              <a:rPr lang="es-MX" sz="2000" dirty="0"/>
              <a:t>embalaje de (Vidrio</a:t>
            </a:r>
            <a:r>
              <a:rPr lang="es-MX" sz="2000" dirty="0" smtClean="0"/>
              <a:t>)</a:t>
            </a:r>
            <a:endParaRPr lang="es-MX" sz="2000" dirty="0" smtClean="0"/>
          </a:p>
          <a:p>
            <a:pPr>
              <a:spcBef>
                <a:spcPct val="20000"/>
              </a:spcBef>
              <a:buFont typeface="Wingdings 2" pitchFamily="18" charset="2"/>
              <a:buChar char=""/>
            </a:pPr>
            <a:r>
              <a:rPr lang="es-ES" sz="2000" dirty="0" err="1" smtClean="0"/>
              <a:t>Diap</a:t>
            </a:r>
            <a:r>
              <a:rPr lang="es-ES" sz="2000" dirty="0" smtClean="0"/>
              <a:t>. </a:t>
            </a:r>
            <a:r>
              <a:rPr lang="es-ES" sz="2000" dirty="0" smtClean="0"/>
              <a:t>12 </a:t>
            </a:r>
            <a:r>
              <a:rPr lang="es-MX" sz="2000" dirty="0"/>
              <a:t>Historia del embalaje de (Metal)</a:t>
            </a:r>
          </a:p>
          <a:p>
            <a:pPr>
              <a:spcBef>
                <a:spcPct val="20000"/>
              </a:spcBef>
              <a:buFont typeface="Wingdings 2" pitchFamily="18" charset="2"/>
              <a:buChar char=""/>
            </a:pPr>
            <a:r>
              <a:rPr lang="es-ES" sz="2000" dirty="0" err="1" smtClean="0"/>
              <a:t>Diap</a:t>
            </a:r>
            <a:r>
              <a:rPr lang="es-ES" sz="2000" dirty="0"/>
              <a:t>. </a:t>
            </a:r>
            <a:r>
              <a:rPr lang="es-ES" sz="2000" dirty="0"/>
              <a:t>13 </a:t>
            </a:r>
            <a:r>
              <a:rPr lang="es-ES" sz="2000" dirty="0" smtClean="0"/>
              <a:t>Envases </a:t>
            </a:r>
            <a:r>
              <a:rPr lang="es-ES" sz="2000" dirty="0"/>
              <a:t>de plástico (Primera parte)</a:t>
            </a:r>
          </a:p>
          <a:p>
            <a:pPr>
              <a:spcBef>
                <a:spcPct val="20000"/>
              </a:spcBef>
              <a:buFont typeface="Wingdings 2" pitchFamily="18" charset="2"/>
              <a:buChar char=""/>
            </a:pPr>
            <a:r>
              <a:rPr lang="es-ES" sz="2000" dirty="0" err="1" smtClean="0"/>
              <a:t>Diap</a:t>
            </a:r>
            <a:r>
              <a:rPr lang="es-ES" sz="2000" dirty="0"/>
              <a:t>. </a:t>
            </a:r>
            <a:r>
              <a:rPr lang="es-ES" sz="2000" dirty="0"/>
              <a:t>14 Envases de plástico (segunda parte)</a:t>
            </a:r>
          </a:p>
          <a:p>
            <a:pPr>
              <a:spcBef>
                <a:spcPct val="20000"/>
              </a:spcBef>
              <a:buFont typeface="Wingdings 2" pitchFamily="18" charset="2"/>
              <a:buChar char=""/>
            </a:pPr>
            <a:r>
              <a:rPr lang="es-ES" sz="2000" dirty="0" err="1" smtClean="0"/>
              <a:t>Diap</a:t>
            </a:r>
            <a:r>
              <a:rPr lang="es-ES" sz="2000" dirty="0"/>
              <a:t>. </a:t>
            </a:r>
            <a:r>
              <a:rPr lang="es-ES" sz="2000" dirty="0" smtClean="0"/>
              <a:t>15 </a:t>
            </a:r>
            <a:r>
              <a:rPr lang="es-MX" sz="2000" dirty="0"/>
              <a:t>Envases de papel y </a:t>
            </a:r>
            <a:r>
              <a:rPr lang="es-MX" sz="2000" dirty="0" smtClean="0"/>
              <a:t>cartón</a:t>
            </a:r>
            <a:endParaRPr lang="es-MX" sz="2000" dirty="0"/>
          </a:p>
          <a:p>
            <a:pPr>
              <a:spcBef>
                <a:spcPct val="20000"/>
              </a:spcBef>
              <a:buFont typeface="Wingdings 2" pitchFamily="18" charset="2"/>
              <a:buChar char=""/>
            </a:pPr>
            <a:r>
              <a:rPr lang="es-ES" sz="2000" dirty="0" err="1"/>
              <a:t>Diap</a:t>
            </a:r>
            <a:r>
              <a:rPr lang="es-ES" sz="2000" dirty="0"/>
              <a:t>. </a:t>
            </a:r>
            <a:r>
              <a:rPr lang="es-ES" sz="2000" dirty="0"/>
              <a:t>16 Empaque de Corrugado</a:t>
            </a:r>
          </a:p>
          <a:p>
            <a:pPr>
              <a:spcBef>
                <a:spcPct val="20000"/>
              </a:spcBef>
              <a:buFont typeface="Wingdings 2" pitchFamily="18" charset="2"/>
              <a:buChar char=""/>
            </a:pPr>
            <a:r>
              <a:rPr lang="es-ES" sz="2000" dirty="0" err="1" smtClean="0"/>
              <a:t>Diap</a:t>
            </a:r>
            <a:r>
              <a:rPr lang="es-ES" sz="2000" dirty="0"/>
              <a:t>. </a:t>
            </a:r>
            <a:r>
              <a:rPr lang="es-ES" sz="2000" dirty="0" smtClean="0"/>
              <a:t>17</a:t>
            </a:r>
            <a:r>
              <a:rPr lang="es-ES" sz="2000" dirty="0"/>
              <a:t> Tipos de cartón </a:t>
            </a:r>
            <a:r>
              <a:rPr lang="es-ES" sz="2000" dirty="0" smtClean="0"/>
              <a:t>corrugado</a:t>
            </a:r>
            <a:endParaRPr lang="es-ES" sz="2000" dirty="0"/>
          </a:p>
          <a:p>
            <a:pPr>
              <a:spcBef>
                <a:spcPct val="20000"/>
              </a:spcBef>
              <a:buFont typeface="Wingdings 2" pitchFamily="18" charset="2"/>
              <a:buChar char=""/>
            </a:pPr>
            <a:r>
              <a:rPr lang="es-ES" sz="2000" dirty="0" err="1"/>
              <a:t>Diap</a:t>
            </a:r>
            <a:r>
              <a:rPr lang="es-ES" sz="2000" dirty="0"/>
              <a:t>. </a:t>
            </a:r>
            <a:r>
              <a:rPr lang="es-ES" sz="2000" dirty="0"/>
              <a:t>18 Calibres del cartón corrugado</a:t>
            </a:r>
          </a:p>
          <a:p>
            <a:pPr>
              <a:spcBef>
                <a:spcPct val="20000"/>
              </a:spcBef>
              <a:buFont typeface="Wingdings 2" pitchFamily="18" charset="2"/>
              <a:buChar char=""/>
            </a:pPr>
            <a:r>
              <a:rPr lang="es-ES" sz="2000" dirty="0" err="1" smtClean="0"/>
              <a:t>Diap</a:t>
            </a:r>
            <a:r>
              <a:rPr lang="es-ES" sz="2000" dirty="0"/>
              <a:t>. </a:t>
            </a:r>
            <a:r>
              <a:rPr lang="es-ES" sz="2000" dirty="0" smtClean="0"/>
              <a:t>19 </a:t>
            </a:r>
            <a:r>
              <a:rPr lang="es-ES" sz="2000" dirty="0" smtClean="0"/>
              <a:t> </a:t>
            </a:r>
            <a:r>
              <a:rPr lang="es-MX" sz="2000" dirty="0"/>
              <a:t>Pruebas de resistencia </a:t>
            </a:r>
            <a:r>
              <a:rPr lang="es-MX" sz="2000" dirty="0" err="1"/>
              <a:t>Gross</a:t>
            </a:r>
            <a:r>
              <a:rPr lang="es-MX" sz="2000" dirty="0"/>
              <a:t> </a:t>
            </a:r>
            <a:r>
              <a:rPr lang="es-MX" sz="2000" dirty="0" err="1"/>
              <a:t>Weight</a:t>
            </a:r>
            <a:r>
              <a:rPr lang="es-MX" sz="2000" dirty="0"/>
              <a:t> </a:t>
            </a:r>
            <a:r>
              <a:rPr lang="es-MX" sz="2000" dirty="0" err="1"/>
              <a:t>Limit</a:t>
            </a:r>
            <a:r>
              <a:rPr lang="es-MX" sz="2000" dirty="0"/>
              <a:t> del cartón </a:t>
            </a:r>
            <a:r>
              <a:rPr lang="es-MX" sz="2000" dirty="0" smtClean="0"/>
              <a:t>corrugado.</a:t>
            </a:r>
            <a:endParaRPr lang="es-MX" sz="2000" dirty="0"/>
          </a:p>
          <a:p>
            <a:pPr>
              <a:spcBef>
                <a:spcPct val="20000"/>
              </a:spcBef>
              <a:buFont typeface="Wingdings 2" pitchFamily="18" charset="2"/>
              <a:buChar char=""/>
            </a:pPr>
            <a:endParaRPr lang="es-MX" sz="2000" dirty="0"/>
          </a:p>
        </p:txBody>
      </p:sp>
    </p:spTree>
    <p:extLst>
      <p:ext uri="{BB962C8B-B14F-4D97-AF65-F5344CB8AC3E}">
        <p14:creationId xmlns:p14="http://schemas.microsoft.com/office/powerpoint/2010/main" val="7047110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2578" y="1196752"/>
            <a:ext cx="8126288" cy="3521496"/>
          </a:xfrm>
        </p:spPr>
        <p:txBody>
          <a:bodyPr>
            <a:normAutofit fontScale="90000"/>
          </a:bodyPr>
          <a:lstStyle/>
          <a:p>
            <a:r>
              <a:rPr lang="es-MX" sz="2400" dirty="0"/>
              <a:t>Ventajas</a:t>
            </a:r>
            <a:br>
              <a:rPr lang="es-MX" sz="2400" dirty="0"/>
            </a:br>
            <a:r>
              <a:rPr lang="es-MX" sz="2400" dirty="0"/>
              <a:t>• Alta barrera a gases, vapores, luz, microbios.</a:t>
            </a:r>
            <a:br>
              <a:rPr lang="es-MX" sz="2400" dirty="0"/>
            </a:br>
            <a:r>
              <a:rPr lang="es-MX" sz="2400" dirty="0"/>
              <a:t>• Excelentes propiedades mecánicas (facilita el transporte).</a:t>
            </a:r>
            <a:br>
              <a:rPr lang="es-MX" sz="2400" dirty="0"/>
            </a:br>
            <a:r>
              <a:rPr lang="es-MX" sz="2400" dirty="0"/>
              <a:t>• Elevadas velocidades de fabricación (disminuye costos</a:t>
            </a:r>
            <a:r>
              <a:rPr lang="es-MX" sz="2400" dirty="0" smtClean="0"/>
              <a:t>).</a:t>
            </a:r>
            <a:br>
              <a:rPr lang="es-MX" sz="2400" dirty="0" smtClean="0"/>
            </a:br>
            <a:r>
              <a:rPr lang="es-MX" sz="2400" dirty="0"/>
              <a:t/>
            </a:r>
            <a:br>
              <a:rPr lang="es-MX" sz="2400" dirty="0"/>
            </a:br>
            <a:r>
              <a:rPr lang="es-MX" sz="2400" dirty="0"/>
              <a:t>Desventajas</a:t>
            </a:r>
            <a:br>
              <a:rPr lang="es-MX" sz="2400" dirty="0"/>
            </a:br>
            <a:r>
              <a:rPr lang="es-MX" sz="2400" dirty="0"/>
              <a:t>• Reactividad química y electroquímica.</a:t>
            </a:r>
            <a:br>
              <a:rPr lang="es-MX" sz="2400" dirty="0"/>
            </a:br>
            <a:r>
              <a:rPr lang="es-MX" sz="2400" dirty="0"/>
              <a:t>• Peso especifico alto (un envase de hojalata es mas pesado).</a:t>
            </a:r>
            <a:br>
              <a:rPr lang="es-MX" sz="2400" dirty="0"/>
            </a:br>
            <a:r>
              <a:rPr lang="es-MX" sz="2400" dirty="0"/>
              <a:t>• Dentro de la estructura de costos de un envase de hojalata el </a:t>
            </a:r>
            <a:r>
              <a:rPr lang="es-MX" sz="2400" dirty="0" smtClean="0"/>
              <a:t>68%corresponde </a:t>
            </a:r>
            <a:r>
              <a:rPr lang="es-MX" sz="2400" dirty="0"/>
              <a:t>al material.</a:t>
            </a:r>
          </a:p>
        </p:txBody>
      </p:sp>
      <p:sp>
        <p:nvSpPr>
          <p:cNvPr id="3" name="Marcador de contenido 2"/>
          <p:cNvSpPr>
            <a:spLocks noGrp="1"/>
          </p:cNvSpPr>
          <p:nvPr>
            <p:ph idx="1"/>
          </p:nvPr>
        </p:nvSpPr>
        <p:spPr>
          <a:xfrm>
            <a:off x="1043608" y="404664"/>
            <a:ext cx="7543800" cy="654968"/>
          </a:xfrm>
        </p:spPr>
        <p:txBody>
          <a:bodyPr/>
          <a:lstStyle/>
          <a:p>
            <a:pPr marL="0" indent="0">
              <a:buNone/>
            </a:pPr>
            <a:r>
              <a:rPr lang="es-MX" dirty="0"/>
              <a:t>Ventajas y desventajas del envase de hojalata</a:t>
            </a: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30</a:t>
            </a:fld>
            <a:endParaRPr lang="es-MX"/>
          </a:p>
        </p:txBody>
      </p:sp>
    </p:spTree>
    <p:extLst>
      <p:ext uri="{BB962C8B-B14F-4D97-AF65-F5344CB8AC3E}">
        <p14:creationId xmlns:p14="http://schemas.microsoft.com/office/powerpoint/2010/main" val="12154043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1196752"/>
            <a:ext cx="8164042" cy="2088232"/>
          </a:xfrm>
        </p:spPr>
        <p:txBody>
          <a:bodyPr>
            <a:normAutofit fontScale="90000"/>
          </a:bodyPr>
          <a:lstStyle/>
          <a:p>
            <a:r>
              <a:rPr lang="es-MX" sz="2400" dirty="0"/>
              <a:t>Se define como madera al material constituido por el conjunto de tejido </a:t>
            </a:r>
            <a:r>
              <a:rPr lang="es-MX" sz="2400" dirty="0" smtClean="0"/>
              <a:t>de la </a:t>
            </a:r>
            <a:r>
              <a:rPr lang="es-MX" sz="2400" dirty="0"/>
              <a:t>masa de los troncos de los árboles, </a:t>
            </a:r>
            <a:r>
              <a:rPr lang="es-MX" sz="2400" dirty="0" smtClean="0"/>
              <a:t>desprovistos </a:t>
            </a:r>
            <a:r>
              <a:rPr lang="es-MX" sz="2400" dirty="0"/>
              <a:t>de su corteza.</a:t>
            </a:r>
            <a:br>
              <a:rPr lang="es-MX" sz="2400" dirty="0"/>
            </a:br>
            <a:r>
              <a:rPr lang="es-MX" sz="2400" dirty="0" smtClean="0"/>
              <a:t>El armado </a:t>
            </a:r>
            <a:r>
              <a:rPr lang="es-MX" sz="2400" dirty="0"/>
              <a:t>de varios elementos que permita aumentar la resistencia, constituye </a:t>
            </a:r>
            <a:r>
              <a:rPr lang="es-MX" sz="2400" dirty="0" smtClean="0"/>
              <a:t>el método </a:t>
            </a:r>
            <a:r>
              <a:rPr lang="es-MX" sz="2400" dirty="0"/>
              <a:t>más </a:t>
            </a:r>
            <a:r>
              <a:rPr lang="es-MX" sz="2400" dirty="0" smtClean="0"/>
              <a:t>recomendable de material de embalaje.</a:t>
            </a:r>
            <a:endParaRPr lang="es-MX" sz="2400" dirty="0"/>
          </a:p>
        </p:txBody>
      </p:sp>
      <p:sp>
        <p:nvSpPr>
          <p:cNvPr id="3" name="Marcador de contenido 2"/>
          <p:cNvSpPr>
            <a:spLocks noGrp="1"/>
          </p:cNvSpPr>
          <p:nvPr>
            <p:ph idx="1"/>
          </p:nvPr>
        </p:nvSpPr>
        <p:spPr>
          <a:xfrm>
            <a:off x="1043608" y="476672"/>
            <a:ext cx="6264696" cy="504056"/>
          </a:xfrm>
        </p:spPr>
        <p:txBody>
          <a:bodyPr/>
          <a:lstStyle/>
          <a:p>
            <a:pPr marL="0" indent="0">
              <a:buNone/>
            </a:pPr>
            <a:r>
              <a:rPr lang="es-MX" dirty="0" smtClean="0"/>
              <a:t>La madera como material de embalaje</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31</a:t>
            </a:fld>
            <a:endParaRPr lang="es-MX"/>
          </a:p>
        </p:txBody>
      </p:sp>
      <p:sp>
        <p:nvSpPr>
          <p:cNvPr id="5" name="Rectángulo 4"/>
          <p:cNvSpPr/>
          <p:nvPr/>
        </p:nvSpPr>
        <p:spPr>
          <a:xfrm>
            <a:off x="2555776" y="5937277"/>
            <a:ext cx="4572000" cy="230832"/>
          </a:xfrm>
          <a:prstGeom prst="rect">
            <a:avLst/>
          </a:prstGeom>
        </p:spPr>
        <p:txBody>
          <a:bodyPr>
            <a:spAutoFit/>
          </a:bodyPr>
          <a:lstStyle/>
          <a:p>
            <a:r>
              <a:rPr lang="es-MX" sz="900" dirty="0"/>
              <a:t>http://www.elmundodelascajas.com.ar/imagenes/vino/acrilico/4.jpg</a:t>
            </a:r>
          </a:p>
        </p:txBody>
      </p:sp>
      <p:pic>
        <p:nvPicPr>
          <p:cNvPr id="6" name="Imagen 5"/>
          <p:cNvPicPr>
            <a:picLocks noChangeAspect="1"/>
          </p:cNvPicPr>
          <p:nvPr/>
        </p:nvPicPr>
        <p:blipFill>
          <a:blip r:embed="rId2"/>
          <a:stretch>
            <a:fillRect/>
          </a:stretch>
        </p:blipFill>
        <p:spPr>
          <a:xfrm>
            <a:off x="3131840" y="3060146"/>
            <a:ext cx="2488758" cy="2877131"/>
          </a:xfrm>
          <a:prstGeom prst="rect">
            <a:avLst/>
          </a:prstGeom>
        </p:spPr>
      </p:pic>
    </p:spTree>
    <p:extLst>
      <p:ext uri="{BB962C8B-B14F-4D97-AF65-F5344CB8AC3E}">
        <p14:creationId xmlns:p14="http://schemas.microsoft.com/office/powerpoint/2010/main" val="34613520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1052736"/>
            <a:ext cx="8130480" cy="4320480"/>
          </a:xfrm>
        </p:spPr>
        <p:txBody>
          <a:bodyPr>
            <a:normAutofit fontScale="90000"/>
          </a:bodyPr>
          <a:lstStyle/>
          <a:p>
            <a:r>
              <a:rPr lang="es-MX" sz="2400" dirty="0"/>
              <a:t>Densidad:</a:t>
            </a:r>
            <a:br>
              <a:rPr lang="es-MX" sz="2400" dirty="0"/>
            </a:br>
            <a:r>
              <a:rPr lang="es-MX" sz="2400" dirty="0"/>
              <a:t>- Indica su resistencia a la extracción de clavos, grado de merma </a:t>
            </a:r>
            <a:r>
              <a:rPr lang="es-MX" sz="2400" dirty="0" smtClean="0"/>
              <a:t>o deshidratación </a:t>
            </a:r>
            <a:r>
              <a:rPr lang="es-MX" sz="2400" dirty="0"/>
              <a:t>, resistencia mecánica, etc</a:t>
            </a:r>
            <a:r>
              <a:rPr lang="es-MX" sz="2400" dirty="0" smtClean="0"/>
              <a:t>.</a:t>
            </a:r>
            <a:br>
              <a:rPr lang="es-MX" sz="2400" dirty="0" smtClean="0"/>
            </a:br>
            <a:r>
              <a:rPr lang="es-MX" sz="2400" dirty="0"/>
              <a:t/>
            </a:r>
            <a:br>
              <a:rPr lang="es-MX" sz="2400" dirty="0"/>
            </a:br>
            <a:r>
              <a:rPr lang="es-MX" sz="2400" dirty="0"/>
              <a:t>- La densidad de la Madera en la construcción de envases debe </a:t>
            </a:r>
            <a:r>
              <a:rPr lang="es-MX" sz="2400" dirty="0" smtClean="0"/>
              <a:t>oscilar entre </a:t>
            </a:r>
            <a:r>
              <a:rPr lang="es-MX" sz="2400" dirty="0"/>
              <a:t>400 – 650 Kg./m3 (maderas livianas a </a:t>
            </a:r>
            <a:r>
              <a:rPr lang="es-MX" sz="2400" dirty="0" err="1"/>
              <a:t>semipesadas</a:t>
            </a:r>
            <a:r>
              <a:rPr lang="es-MX" sz="2400" dirty="0"/>
              <a:t>, semiduras</a:t>
            </a:r>
            <a:r>
              <a:rPr lang="es-MX" sz="2400" dirty="0" smtClean="0"/>
              <a:t>).</a:t>
            </a:r>
            <a:br>
              <a:rPr lang="es-MX" sz="2400" dirty="0" smtClean="0"/>
            </a:br>
            <a:r>
              <a:rPr lang="es-MX" sz="2400" dirty="0" smtClean="0"/>
              <a:t/>
            </a:r>
            <a:br>
              <a:rPr lang="es-MX" sz="2400" dirty="0" smtClean="0"/>
            </a:br>
            <a:r>
              <a:rPr lang="es-MX" sz="2400" dirty="0" smtClean="0"/>
              <a:t> A mayor </a:t>
            </a:r>
            <a:r>
              <a:rPr lang="es-MX" sz="2400" dirty="0"/>
              <a:t>densidad mayor dureza.</a:t>
            </a:r>
            <a:br>
              <a:rPr lang="es-MX" sz="2400" dirty="0"/>
            </a:br>
            <a:r>
              <a:rPr lang="es-MX" sz="2400" dirty="0"/>
              <a:t>- No es conveniente el uso de maderas con densidades inferiores a </a:t>
            </a:r>
            <a:r>
              <a:rPr lang="es-MX" sz="2400" dirty="0" smtClean="0"/>
              <a:t>400 Kg</a:t>
            </a:r>
            <a:r>
              <a:rPr lang="es-MX" sz="2400" dirty="0"/>
              <a:t>./m3 por la baja resistencia mecánica , ni el uso de maderas </a:t>
            </a:r>
            <a:r>
              <a:rPr lang="es-MX" sz="2400" dirty="0" smtClean="0"/>
              <a:t>con densidades </a:t>
            </a:r>
            <a:r>
              <a:rPr lang="es-MX" sz="2400" dirty="0"/>
              <a:t>superiores a 650 Kg./m3 por su elevado peso.</a:t>
            </a:r>
          </a:p>
        </p:txBody>
      </p:sp>
      <p:sp>
        <p:nvSpPr>
          <p:cNvPr id="3" name="Marcador de contenido 2"/>
          <p:cNvSpPr>
            <a:spLocks noGrp="1"/>
          </p:cNvSpPr>
          <p:nvPr>
            <p:ph idx="1"/>
          </p:nvPr>
        </p:nvSpPr>
        <p:spPr>
          <a:xfrm>
            <a:off x="1979712" y="404664"/>
            <a:ext cx="4752528" cy="432048"/>
          </a:xfrm>
        </p:spPr>
        <p:txBody>
          <a:bodyPr>
            <a:normAutofit lnSpcReduction="10000"/>
          </a:bodyPr>
          <a:lstStyle/>
          <a:p>
            <a:pPr marL="0" indent="0">
              <a:buNone/>
            </a:pPr>
            <a:r>
              <a:rPr lang="es-MX" dirty="0"/>
              <a:t>Características de la Madera</a:t>
            </a: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32</a:t>
            </a:fld>
            <a:endParaRPr lang="es-MX"/>
          </a:p>
        </p:txBody>
      </p:sp>
    </p:spTree>
    <p:extLst>
      <p:ext uri="{BB962C8B-B14F-4D97-AF65-F5344CB8AC3E}">
        <p14:creationId xmlns:p14="http://schemas.microsoft.com/office/powerpoint/2010/main" val="37233414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1052736"/>
            <a:ext cx="8280920" cy="2952328"/>
          </a:xfrm>
        </p:spPr>
        <p:txBody>
          <a:bodyPr>
            <a:normAutofit fontScale="90000"/>
          </a:bodyPr>
          <a:lstStyle/>
          <a:p>
            <a:r>
              <a:rPr lang="es-MX" sz="2400" dirty="0"/>
              <a:t>Olor y Sabor:</a:t>
            </a:r>
            <a:br>
              <a:rPr lang="es-MX" sz="2400" dirty="0"/>
            </a:br>
            <a:r>
              <a:rPr lang="es-MX" sz="2400" dirty="0"/>
              <a:t>- La madera para envases de madera, en </a:t>
            </a:r>
            <a:r>
              <a:rPr lang="es-MX" sz="2400" dirty="0" smtClean="0"/>
              <a:t>contacto con </a:t>
            </a:r>
            <a:r>
              <a:rPr lang="es-MX" sz="2400" dirty="0"/>
              <a:t>los alimentos no debe transmitir ni gusto </a:t>
            </a:r>
            <a:r>
              <a:rPr lang="es-MX" sz="2400" dirty="0" smtClean="0"/>
              <a:t>ni olor </a:t>
            </a:r>
            <a:r>
              <a:rPr lang="es-MX" sz="2400" dirty="0"/>
              <a:t>a los mismos (Ej.: Pino). Se </a:t>
            </a:r>
            <a:r>
              <a:rPr lang="es-MX" sz="2400" dirty="0" smtClean="0"/>
              <a:t>requiere maderas </a:t>
            </a:r>
            <a:r>
              <a:rPr lang="es-MX" sz="2400" dirty="0"/>
              <a:t>inodoras e incoloras (Ej.: Álamo).</a:t>
            </a:r>
            <a:br>
              <a:rPr lang="es-MX" sz="2400" dirty="0"/>
            </a:br>
            <a:r>
              <a:rPr lang="es-MX" sz="2400" dirty="0"/>
              <a:t>- En ciertos casos se busca que la </a:t>
            </a:r>
            <a:r>
              <a:rPr lang="es-MX" sz="2400" dirty="0" smtClean="0"/>
              <a:t>madera reaccione </a:t>
            </a:r>
            <a:r>
              <a:rPr lang="es-MX" sz="2400" dirty="0"/>
              <a:t>con el contenido, industria </a:t>
            </a:r>
            <a:r>
              <a:rPr lang="es-MX" sz="2400" dirty="0" smtClean="0"/>
              <a:t>vitivinícola (</a:t>
            </a:r>
            <a:r>
              <a:rPr lang="es-MX" sz="2400" dirty="0"/>
              <a:t>Ej.: El Roble favorece el aroma y gusto).</a:t>
            </a:r>
            <a:br>
              <a:rPr lang="es-MX" sz="2400" dirty="0"/>
            </a:br>
            <a:r>
              <a:rPr lang="es-MX" sz="2400" dirty="0"/>
              <a:t>- La transmisión del olor y gusto de una </a:t>
            </a:r>
            <a:r>
              <a:rPr lang="es-MX" sz="2400" dirty="0" smtClean="0"/>
              <a:t>madera esta </a:t>
            </a:r>
            <a:r>
              <a:rPr lang="es-MX" sz="2400" dirty="0"/>
              <a:t>influenciada por el contenido de humedad </a:t>
            </a:r>
            <a:r>
              <a:rPr lang="es-MX" sz="2400" dirty="0" smtClean="0"/>
              <a:t>dela </a:t>
            </a:r>
            <a:r>
              <a:rPr lang="es-MX" sz="2400" dirty="0"/>
              <a:t>misma.</a:t>
            </a:r>
          </a:p>
        </p:txBody>
      </p:sp>
      <p:sp>
        <p:nvSpPr>
          <p:cNvPr id="3" name="Marcador de contenido 2"/>
          <p:cNvSpPr>
            <a:spLocks noGrp="1"/>
          </p:cNvSpPr>
          <p:nvPr>
            <p:ph idx="1"/>
          </p:nvPr>
        </p:nvSpPr>
        <p:spPr>
          <a:xfrm>
            <a:off x="1835696" y="404664"/>
            <a:ext cx="5394176" cy="438944"/>
          </a:xfrm>
        </p:spPr>
        <p:txBody>
          <a:bodyPr>
            <a:normAutofit lnSpcReduction="10000"/>
          </a:bodyPr>
          <a:lstStyle/>
          <a:p>
            <a:pPr marL="0" indent="0">
              <a:buNone/>
            </a:pPr>
            <a:r>
              <a:rPr lang="es-MX" dirty="0"/>
              <a:t>Características de la Madera:</a:t>
            </a: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33</a:t>
            </a:fld>
            <a:endParaRPr lang="es-MX"/>
          </a:p>
        </p:txBody>
      </p:sp>
      <p:pic>
        <p:nvPicPr>
          <p:cNvPr id="5" name="Imagen 4"/>
          <p:cNvPicPr>
            <a:picLocks noChangeAspect="1"/>
          </p:cNvPicPr>
          <p:nvPr/>
        </p:nvPicPr>
        <p:blipFill>
          <a:blip r:embed="rId2"/>
          <a:stretch>
            <a:fillRect/>
          </a:stretch>
        </p:blipFill>
        <p:spPr>
          <a:xfrm>
            <a:off x="2843808" y="4005064"/>
            <a:ext cx="2859272" cy="2127688"/>
          </a:xfrm>
          <a:prstGeom prst="rect">
            <a:avLst/>
          </a:prstGeom>
        </p:spPr>
      </p:pic>
      <p:sp>
        <p:nvSpPr>
          <p:cNvPr id="6" name="Rectángulo 5"/>
          <p:cNvSpPr/>
          <p:nvPr/>
        </p:nvSpPr>
        <p:spPr>
          <a:xfrm>
            <a:off x="2843808" y="6132752"/>
            <a:ext cx="2859272" cy="369332"/>
          </a:xfrm>
          <a:prstGeom prst="rect">
            <a:avLst/>
          </a:prstGeom>
        </p:spPr>
        <p:txBody>
          <a:bodyPr wrap="square">
            <a:spAutoFit/>
          </a:bodyPr>
          <a:lstStyle/>
          <a:p>
            <a:r>
              <a:rPr lang="es-MX" sz="900" dirty="0"/>
              <a:t>https://tse4.mm.bing.net/th?id=OIP.M4bd870f702af62760cc52fd0e09a381ao0&amp;pid=15.1</a:t>
            </a:r>
          </a:p>
        </p:txBody>
      </p:sp>
    </p:spTree>
    <p:extLst>
      <p:ext uri="{BB962C8B-B14F-4D97-AF65-F5344CB8AC3E}">
        <p14:creationId xmlns:p14="http://schemas.microsoft.com/office/powerpoint/2010/main" val="15357756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1520" y="1067206"/>
            <a:ext cx="8424936" cy="3513922"/>
          </a:xfrm>
        </p:spPr>
        <p:txBody>
          <a:bodyPr>
            <a:normAutofit fontScale="90000"/>
          </a:bodyPr>
          <a:lstStyle/>
          <a:p>
            <a:r>
              <a:rPr lang="es-MX" sz="2400" dirty="0"/>
              <a:t>Contracción :</a:t>
            </a:r>
            <a:br>
              <a:rPr lang="es-MX" sz="2400" dirty="0"/>
            </a:br>
            <a:r>
              <a:rPr lang="es-MX" sz="2400" dirty="0"/>
              <a:t>- La madera experimenta variaciones en su volumen, es decir, se contrae o </a:t>
            </a:r>
            <a:r>
              <a:rPr lang="es-MX" sz="2400" dirty="0" smtClean="0"/>
              <a:t>se hincha</a:t>
            </a:r>
            <a:r>
              <a:rPr lang="es-MX" sz="2400" dirty="0"/>
              <a:t>, según el grado de humedad de la misma.</a:t>
            </a:r>
            <a:br>
              <a:rPr lang="es-MX" sz="2400" dirty="0"/>
            </a:br>
            <a:r>
              <a:rPr lang="es-MX" sz="2400" dirty="0"/>
              <a:t>Durabilidad:</a:t>
            </a:r>
            <a:br>
              <a:rPr lang="es-MX" sz="2400" dirty="0"/>
            </a:br>
            <a:r>
              <a:rPr lang="es-MX" sz="2400" dirty="0"/>
              <a:t>- Resistencia de la madera a la acción del tiempo .</a:t>
            </a:r>
            <a:br>
              <a:rPr lang="es-MX" sz="2400" dirty="0"/>
            </a:br>
            <a:r>
              <a:rPr lang="es-MX" sz="2400" dirty="0"/>
              <a:t>Resistencia a la compresión:</a:t>
            </a:r>
            <a:br>
              <a:rPr lang="es-MX" sz="2400" dirty="0"/>
            </a:br>
            <a:r>
              <a:rPr lang="es-MX" sz="2400" dirty="0"/>
              <a:t>- Facilidad a ser comprimida al aplicarle un esfuerzo.</a:t>
            </a:r>
            <a:br>
              <a:rPr lang="es-MX" sz="2400" dirty="0"/>
            </a:br>
            <a:r>
              <a:rPr lang="es-MX" sz="2400" dirty="0"/>
              <a:t>Resistencia a la flexión:</a:t>
            </a:r>
            <a:br>
              <a:rPr lang="es-MX" sz="2400" dirty="0"/>
            </a:br>
            <a:r>
              <a:rPr lang="es-MX" sz="2400" dirty="0"/>
              <a:t>- Resistencia que opone la madera a </a:t>
            </a:r>
            <a:r>
              <a:rPr lang="es-MX" sz="2400" dirty="0" smtClean="0"/>
              <a:t>flexionarse sin </a:t>
            </a:r>
            <a:r>
              <a:rPr lang="es-MX" sz="2400" dirty="0"/>
              <a:t>romperse ante un esfuerzo</a:t>
            </a:r>
          </a:p>
        </p:txBody>
      </p:sp>
      <p:sp>
        <p:nvSpPr>
          <p:cNvPr id="3" name="Marcador de contenido 2"/>
          <p:cNvSpPr>
            <a:spLocks noGrp="1"/>
          </p:cNvSpPr>
          <p:nvPr>
            <p:ph idx="1"/>
          </p:nvPr>
        </p:nvSpPr>
        <p:spPr>
          <a:xfrm>
            <a:off x="1979712" y="404664"/>
            <a:ext cx="4386064" cy="654968"/>
          </a:xfrm>
        </p:spPr>
        <p:txBody>
          <a:bodyPr/>
          <a:lstStyle/>
          <a:p>
            <a:pPr marL="0" indent="0">
              <a:buNone/>
            </a:pPr>
            <a:r>
              <a:rPr lang="es-MX" dirty="0" smtClean="0"/>
              <a:t>Propiedades de la madera</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34</a:t>
            </a:fld>
            <a:endParaRPr lang="es-MX"/>
          </a:p>
        </p:txBody>
      </p:sp>
      <p:pic>
        <p:nvPicPr>
          <p:cNvPr id="5" name="Imagen 4"/>
          <p:cNvPicPr>
            <a:picLocks noChangeAspect="1"/>
          </p:cNvPicPr>
          <p:nvPr/>
        </p:nvPicPr>
        <p:blipFill>
          <a:blip r:embed="rId2"/>
          <a:stretch>
            <a:fillRect/>
          </a:stretch>
        </p:blipFill>
        <p:spPr>
          <a:xfrm>
            <a:off x="2835323" y="4339333"/>
            <a:ext cx="2674842" cy="1825971"/>
          </a:xfrm>
          <a:prstGeom prst="rect">
            <a:avLst/>
          </a:prstGeom>
        </p:spPr>
      </p:pic>
      <p:sp>
        <p:nvSpPr>
          <p:cNvPr id="6" name="Rectángulo 5"/>
          <p:cNvSpPr/>
          <p:nvPr/>
        </p:nvSpPr>
        <p:spPr>
          <a:xfrm>
            <a:off x="2411760" y="6165304"/>
            <a:ext cx="3456384" cy="369332"/>
          </a:xfrm>
          <a:prstGeom prst="rect">
            <a:avLst/>
          </a:prstGeom>
        </p:spPr>
        <p:txBody>
          <a:bodyPr wrap="square">
            <a:spAutoFit/>
          </a:bodyPr>
          <a:lstStyle/>
          <a:p>
            <a:r>
              <a:rPr lang="es-MX" sz="900" dirty="0"/>
              <a:t>http://www.logismarket.es/ip/maderas-san-vicente-caja-paleta-de-madera-caja-paleta-de-madera-672467-FGR.jpg</a:t>
            </a:r>
          </a:p>
        </p:txBody>
      </p:sp>
    </p:spTree>
    <p:extLst>
      <p:ext uri="{BB962C8B-B14F-4D97-AF65-F5344CB8AC3E}">
        <p14:creationId xmlns:p14="http://schemas.microsoft.com/office/powerpoint/2010/main" val="20457711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67744" y="332656"/>
            <a:ext cx="3810000" cy="648072"/>
          </a:xfrm>
        </p:spPr>
        <p:txBody>
          <a:bodyPr>
            <a:normAutofit fontScale="90000"/>
          </a:bodyPr>
          <a:lstStyle/>
          <a:p>
            <a:r>
              <a:rPr lang="es-MX" sz="4000" dirty="0" smtClean="0">
                <a:latin typeface="Arial" pitchFamily="34" charset="0"/>
                <a:cs typeface="Arial" pitchFamily="34" charset="0"/>
              </a:rPr>
              <a:t>Referencias</a:t>
            </a:r>
            <a:endParaRPr lang="es-MX" sz="4000" dirty="0">
              <a:latin typeface="Arial" pitchFamily="34" charset="0"/>
              <a:cs typeface="Arial" pitchFamily="34" charset="0"/>
            </a:endParaRPr>
          </a:p>
        </p:txBody>
      </p:sp>
      <p:graphicFrame>
        <p:nvGraphicFramePr>
          <p:cNvPr id="8" name="7 Marcador de contenido"/>
          <p:cNvGraphicFramePr>
            <a:graphicFrameLocks noGrp="1"/>
          </p:cNvGraphicFramePr>
          <p:nvPr>
            <p:ph idx="1"/>
            <p:extLst>
              <p:ext uri="{D42A27DB-BD31-4B8C-83A1-F6EECF244321}">
                <p14:modId xmlns:p14="http://schemas.microsoft.com/office/powerpoint/2010/main" val="777559130"/>
              </p:ext>
            </p:extLst>
          </p:nvPr>
        </p:nvGraphicFramePr>
        <p:xfrm>
          <a:off x="611560" y="1124744"/>
          <a:ext cx="8352928" cy="4495800"/>
        </p:xfrm>
        <a:graphic>
          <a:graphicData uri="http://schemas.openxmlformats.org/drawingml/2006/table">
            <a:tbl>
              <a:tblPr>
                <a:tableStyleId>{2D5ABB26-0587-4C30-8999-92F81FD0307C}</a:tableStyleId>
              </a:tblPr>
              <a:tblGrid>
                <a:gridCol w="8352928"/>
              </a:tblGrid>
              <a:tr h="3960440">
                <a:tc>
                  <a:txBody>
                    <a:bodyPr/>
                    <a:lstStyle/>
                    <a:p>
                      <a:pPr marL="0" indent="0" algn="just">
                        <a:spcBef>
                          <a:spcPts val="300"/>
                        </a:spcBef>
                        <a:spcAft>
                          <a:spcPts val="300"/>
                        </a:spcAft>
                        <a:buFont typeface="+mj-lt"/>
                        <a:buNone/>
                      </a:pPr>
                      <a:endParaRPr lang="es-MX" sz="1000" dirty="0" smtClean="0">
                        <a:effectLst/>
                        <a:latin typeface="Arial" pitchFamily="34" charset="0"/>
                        <a:ea typeface="Times New Roman"/>
                        <a:cs typeface="Arial" pitchFamily="34" charset="0"/>
                      </a:endParaRPr>
                    </a:p>
                    <a:p>
                      <a:pPr marL="342900" indent="-342900" algn="just">
                        <a:spcBef>
                          <a:spcPts val="300"/>
                        </a:spcBef>
                        <a:spcAft>
                          <a:spcPts val="300"/>
                        </a:spcAft>
                        <a:buFont typeface="+mj-lt"/>
                        <a:buAutoNum type="arabicPeriod"/>
                      </a:pPr>
                      <a:r>
                        <a:rPr lang="es-MX" sz="1400" baseline="0" dirty="0" smtClean="0">
                          <a:effectLst/>
                          <a:latin typeface="Arial" pitchFamily="34" charset="0"/>
                          <a:ea typeface="Times New Roman"/>
                          <a:cs typeface="Arial" pitchFamily="34" charset="0"/>
                        </a:rPr>
                        <a:t>Bureau G.; </a:t>
                      </a:r>
                      <a:r>
                        <a:rPr lang="es-MX" sz="1400" baseline="0" dirty="0" err="1" smtClean="0">
                          <a:effectLst/>
                          <a:latin typeface="Arial" pitchFamily="34" charset="0"/>
                          <a:ea typeface="Times New Roman"/>
                          <a:cs typeface="Arial" pitchFamily="34" charset="0"/>
                        </a:rPr>
                        <a:t>Multon</a:t>
                      </a:r>
                      <a:r>
                        <a:rPr lang="es-MX" sz="1400" baseline="0" dirty="0" smtClean="0">
                          <a:effectLst/>
                          <a:latin typeface="Arial" pitchFamily="34" charset="0"/>
                          <a:ea typeface="Times New Roman"/>
                          <a:cs typeface="Arial" pitchFamily="34" charset="0"/>
                        </a:rPr>
                        <a:t> J.L., (1995). Embalaje de los alimentos de gran consumo. </a:t>
                      </a:r>
                      <a:r>
                        <a:rPr lang="es-MX" sz="1400" baseline="0" dirty="0" err="1" smtClean="0">
                          <a:effectLst/>
                          <a:latin typeface="Arial" pitchFamily="34" charset="0"/>
                          <a:ea typeface="Times New Roman"/>
                          <a:cs typeface="Arial" pitchFamily="34" charset="0"/>
                        </a:rPr>
                        <a:t>Acribia</a:t>
                      </a:r>
                      <a:r>
                        <a:rPr lang="es-MX" sz="1400" baseline="0" dirty="0" smtClean="0">
                          <a:effectLst/>
                          <a:latin typeface="Arial" pitchFamily="34" charset="0"/>
                          <a:ea typeface="Times New Roman"/>
                          <a:cs typeface="Arial" pitchFamily="34" charset="0"/>
                        </a:rPr>
                        <a:t>, Zaragoza</a:t>
                      </a:r>
                    </a:p>
                    <a:p>
                      <a:pPr marL="0" indent="0" algn="just">
                        <a:spcBef>
                          <a:spcPts val="300"/>
                        </a:spcBef>
                        <a:spcAft>
                          <a:spcPts val="300"/>
                        </a:spcAft>
                        <a:buFont typeface="+mj-lt"/>
                        <a:buNone/>
                      </a:pPr>
                      <a:endParaRPr lang="es-MX" sz="1400" baseline="0" dirty="0" smtClean="0">
                        <a:effectLst/>
                        <a:latin typeface="Arial" pitchFamily="34" charset="0"/>
                        <a:ea typeface="Times New Roman"/>
                        <a:cs typeface="Arial" pitchFamily="34" charset="0"/>
                      </a:endParaRPr>
                    </a:p>
                    <a:p>
                      <a:pPr marL="0" indent="0" algn="just">
                        <a:spcBef>
                          <a:spcPts val="300"/>
                        </a:spcBef>
                        <a:spcAft>
                          <a:spcPts val="300"/>
                        </a:spcAft>
                        <a:buFont typeface="+mj-lt"/>
                        <a:buNone/>
                      </a:pPr>
                      <a:r>
                        <a:rPr lang="es-MX" sz="1400" baseline="0" dirty="0" smtClean="0">
                          <a:effectLst/>
                          <a:latin typeface="Arial" pitchFamily="34" charset="0"/>
                          <a:ea typeface="Times New Roman"/>
                          <a:cs typeface="Arial" pitchFamily="34" charset="0"/>
                        </a:rPr>
                        <a:t>2. Cervera </a:t>
                      </a:r>
                      <a:r>
                        <a:rPr lang="es-MX" sz="1400" baseline="0" dirty="0" err="1" smtClean="0">
                          <a:effectLst/>
                          <a:latin typeface="Arial" pitchFamily="34" charset="0"/>
                          <a:ea typeface="Times New Roman"/>
                          <a:cs typeface="Arial" pitchFamily="34" charset="0"/>
                        </a:rPr>
                        <a:t>Fantoni</a:t>
                      </a:r>
                      <a:r>
                        <a:rPr lang="es-MX" sz="1400" baseline="0" dirty="0" smtClean="0">
                          <a:effectLst/>
                          <a:latin typeface="Arial" pitchFamily="34" charset="0"/>
                          <a:ea typeface="Times New Roman"/>
                          <a:cs typeface="Arial" pitchFamily="34" charset="0"/>
                        </a:rPr>
                        <a:t>. </a:t>
                      </a:r>
                      <a:r>
                        <a:rPr lang="es-MX" sz="1400" baseline="0" dirty="0" err="1" smtClean="0">
                          <a:effectLst/>
                          <a:latin typeface="Arial" pitchFamily="34" charset="0"/>
                          <a:ea typeface="Times New Roman"/>
                          <a:cs typeface="Arial" pitchFamily="34" charset="0"/>
                        </a:rPr>
                        <a:t>Angel</a:t>
                      </a:r>
                      <a:r>
                        <a:rPr lang="es-MX" sz="1400" baseline="0" dirty="0" smtClean="0">
                          <a:effectLst/>
                          <a:latin typeface="Arial" pitchFamily="34" charset="0"/>
                          <a:ea typeface="Times New Roman"/>
                          <a:cs typeface="Arial" pitchFamily="34" charset="0"/>
                        </a:rPr>
                        <a:t> Luis, (2003). Envase y Embalaje “Venta Silenciosa”</a:t>
                      </a:r>
                    </a:p>
                    <a:p>
                      <a:pPr marL="0" indent="0" algn="just">
                        <a:spcBef>
                          <a:spcPts val="300"/>
                        </a:spcBef>
                        <a:spcAft>
                          <a:spcPts val="300"/>
                        </a:spcAft>
                        <a:buFont typeface="+mj-lt"/>
                        <a:buNone/>
                      </a:pPr>
                      <a:endParaRPr lang="es-MX" sz="1400" baseline="0" dirty="0" smtClean="0">
                        <a:effectLst/>
                        <a:latin typeface="Arial" pitchFamily="34" charset="0"/>
                        <a:ea typeface="Times New Roman"/>
                        <a:cs typeface="Arial" pitchFamily="34" charset="0"/>
                      </a:endParaRPr>
                    </a:p>
                    <a:p>
                      <a:pPr marL="0" indent="0" algn="just">
                        <a:spcBef>
                          <a:spcPts val="300"/>
                        </a:spcBef>
                        <a:spcAft>
                          <a:spcPts val="300"/>
                        </a:spcAft>
                        <a:buFont typeface="+mj-lt"/>
                        <a:buNone/>
                      </a:pPr>
                      <a:r>
                        <a:rPr lang="es-MX" sz="1400" baseline="0" dirty="0" smtClean="0">
                          <a:effectLst/>
                          <a:latin typeface="Arial" pitchFamily="34" charset="0"/>
                          <a:ea typeface="Times New Roman"/>
                          <a:cs typeface="Arial" pitchFamily="34" charset="0"/>
                        </a:rPr>
                        <a:t>3. Lozano J.R. (1997). El futuro de los envases y embalajes ante la nueva Legislación española. </a:t>
                      </a:r>
                    </a:p>
                    <a:p>
                      <a:pPr marL="0" indent="0" algn="just">
                        <a:spcBef>
                          <a:spcPts val="300"/>
                        </a:spcBef>
                        <a:spcAft>
                          <a:spcPts val="300"/>
                        </a:spcAft>
                        <a:buFont typeface="+mj-lt"/>
                        <a:buNone/>
                      </a:pPr>
                      <a:r>
                        <a:rPr lang="es-MX" sz="1400" baseline="0" dirty="0" smtClean="0">
                          <a:effectLst/>
                          <a:latin typeface="Arial" pitchFamily="34" charset="0"/>
                          <a:ea typeface="Times New Roman"/>
                          <a:cs typeface="Arial" pitchFamily="34" charset="0"/>
                        </a:rPr>
                        <a:t>    Fundación </a:t>
                      </a:r>
                      <a:r>
                        <a:rPr lang="es-MX" sz="1400" baseline="0" dirty="0" err="1" smtClean="0">
                          <a:effectLst/>
                          <a:latin typeface="Arial" pitchFamily="34" charset="0"/>
                          <a:ea typeface="Times New Roman"/>
                          <a:cs typeface="Arial" pitchFamily="34" charset="0"/>
                        </a:rPr>
                        <a:t>Confemetal</a:t>
                      </a:r>
                      <a:r>
                        <a:rPr lang="es-MX" sz="1400" baseline="0" dirty="0" smtClean="0">
                          <a:effectLst/>
                          <a:latin typeface="Arial" pitchFamily="34" charset="0"/>
                          <a:ea typeface="Times New Roman"/>
                          <a:cs typeface="Arial" pitchFamily="34" charset="0"/>
                        </a:rPr>
                        <a:t>. Madrid.</a:t>
                      </a:r>
                    </a:p>
                    <a:p>
                      <a:pPr marL="0" indent="0" algn="just">
                        <a:spcBef>
                          <a:spcPts val="300"/>
                        </a:spcBef>
                        <a:spcAft>
                          <a:spcPts val="300"/>
                        </a:spcAft>
                        <a:buFont typeface="+mj-lt"/>
                        <a:buNone/>
                      </a:pPr>
                      <a:endParaRPr lang="es-MX" sz="1400" baseline="0" dirty="0" smtClean="0">
                        <a:effectLst/>
                        <a:latin typeface="Arial" pitchFamily="34" charset="0"/>
                        <a:ea typeface="Times New Roman"/>
                        <a:cs typeface="Arial" pitchFamily="34" charset="0"/>
                      </a:endParaRPr>
                    </a:p>
                    <a:p>
                      <a:pPr marL="0" indent="0" algn="just">
                        <a:spcBef>
                          <a:spcPts val="300"/>
                        </a:spcBef>
                        <a:spcAft>
                          <a:spcPts val="300"/>
                        </a:spcAft>
                        <a:buFont typeface="+mj-lt"/>
                        <a:buNone/>
                      </a:pPr>
                      <a:r>
                        <a:rPr lang="es-MX" sz="1400" dirty="0" smtClean="0">
                          <a:effectLst/>
                          <a:latin typeface="Arial" pitchFamily="34" charset="0"/>
                          <a:ea typeface="Times New Roman"/>
                          <a:cs typeface="Arial" pitchFamily="34" charset="0"/>
                        </a:rPr>
                        <a:t>4. .Normas Oficiales para envases y embalajes. México. Secretaria de Salud. 7 de febrero de 1984.</a:t>
                      </a:r>
                    </a:p>
                    <a:p>
                      <a:pPr marL="0" indent="0" algn="just">
                        <a:spcBef>
                          <a:spcPts val="300"/>
                        </a:spcBef>
                        <a:spcAft>
                          <a:spcPts val="300"/>
                        </a:spcAft>
                        <a:buFont typeface="+mj-lt"/>
                        <a:buNone/>
                      </a:pPr>
                      <a:endParaRPr lang="es-MX" sz="1400" dirty="0" smtClean="0">
                        <a:effectLst/>
                        <a:latin typeface="Arial" pitchFamily="34" charset="0"/>
                        <a:ea typeface="Times New Roman"/>
                        <a:cs typeface="Arial" pitchFamily="34" charset="0"/>
                      </a:endParaRPr>
                    </a:p>
                    <a:p>
                      <a:pPr marL="0" indent="0" algn="just">
                        <a:spcBef>
                          <a:spcPts val="300"/>
                        </a:spcBef>
                        <a:spcAft>
                          <a:spcPts val="300"/>
                        </a:spcAft>
                        <a:buFont typeface="+mj-lt"/>
                        <a:buNone/>
                      </a:pPr>
                      <a:r>
                        <a:rPr lang="es-MX" sz="1400" dirty="0" smtClean="0">
                          <a:effectLst/>
                          <a:latin typeface="Arial" pitchFamily="34" charset="0"/>
                          <a:ea typeface="Times New Roman"/>
                          <a:cs typeface="Arial" pitchFamily="34" charset="0"/>
                        </a:rPr>
                        <a:t>5.Rodríguez T. José Antonio, (1997). Manual de Introducción a la ingeniería de envases y   </a:t>
                      </a:r>
                    </a:p>
                    <a:p>
                      <a:pPr marL="0" indent="0" algn="just">
                        <a:spcBef>
                          <a:spcPts val="300"/>
                        </a:spcBef>
                        <a:spcAft>
                          <a:spcPts val="300"/>
                        </a:spcAft>
                        <a:buFont typeface="+mj-lt"/>
                        <a:buNone/>
                      </a:pPr>
                      <a:r>
                        <a:rPr lang="es-MX" sz="1400" dirty="0" smtClean="0">
                          <a:effectLst/>
                          <a:latin typeface="Arial" pitchFamily="34" charset="0"/>
                          <a:ea typeface="Times New Roman"/>
                          <a:cs typeface="Arial" pitchFamily="34" charset="0"/>
                        </a:rPr>
                        <a:t>   embalajes, para la industria de los alimentos, farmacéutica, química y de los alimentos. México, D.F.</a:t>
                      </a:r>
                    </a:p>
                    <a:p>
                      <a:pPr marL="0" indent="0" algn="just">
                        <a:spcBef>
                          <a:spcPts val="300"/>
                        </a:spcBef>
                        <a:spcAft>
                          <a:spcPts val="300"/>
                        </a:spcAft>
                        <a:buFont typeface="+mj-lt"/>
                        <a:buNone/>
                      </a:pPr>
                      <a:endParaRPr lang="es-MX" sz="1400" dirty="0" smtClean="0">
                        <a:effectLst/>
                        <a:latin typeface="Arial" pitchFamily="34" charset="0"/>
                        <a:ea typeface="Times New Roman"/>
                        <a:cs typeface="Arial" pitchFamily="34" charset="0"/>
                      </a:endParaRPr>
                    </a:p>
                    <a:p>
                      <a:pPr marL="0" indent="0" algn="just">
                        <a:spcBef>
                          <a:spcPts val="300"/>
                        </a:spcBef>
                        <a:spcAft>
                          <a:spcPts val="300"/>
                        </a:spcAft>
                        <a:buFont typeface="+mj-lt"/>
                        <a:buNone/>
                      </a:pPr>
                      <a:r>
                        <a:rPr lang="es-MX" sz="1400" dirty="0" smtClean="0">
                          <a:effectLst/>
                          <a:latin typeface="Arial" pitchFamily="34" charset="0"/>
                          <a:ea typeface="Times New Roman"/>
                          <a:cs typeface="Arial" pitchFamily="34" charset="0"/>
                        </a:rPr>
                        <a:t>6. Secretaria de Salud. Ley General de Salud. (1992). Editorial Porrúa. México.</a:t>
                      </a:r>
                    </a:p>
                    <a:p>
                      <a:pPr marL="0" indent="0" algn="just">
                        <a:spcBef>
                          <a:spcPts val="300"/>
                        </a:spcBef>
                        <a:spcAft>
                          <a:spcPts val="300"/>
                        </a:spcAft>
                        <a:buFont typeface="+mj-lt"/>
                        <a:buNone/>
                      </a:pPr>
                      <a:endParaRPr lang="es-MX" sz="1400" dirty="0" smtClean="0">
                        <a:effectLst/>
                        <a:latin typeface="Arial" pitchFamily="34" charset="0"/>
                        <a:ea typeface="Times New Roman"/>
                        <a:cs typeface="Arial" pitchFamily="34" charset="0"/>
                      </a:endParaRPr>
                    </a:p>
                    <a:p>
                      <a:pPr marL="228600" indent="-228600" algn="just">
                        <a:spcBef>
                          <a:spcPts val="300"/>
                        </a:spcBef>
                        <a:spcAft>
                          <a:spcPts val="300"/>
                        </a:spcAft>
                        <a:buFont typeface="+mj-lt"/>
                        <a:buAutoNum type="arabicPeriod"/>
                      </a:pPr>
                      <a:endParaRPr lang="es-MX" sz="1400" dirty="0">
                        <a:effectLst/>
                        <a:latin typeface="Arial" pitchFamily="34" charset="0"/>
                        <a:ea typeface="Times New Roman"/>
                        <a:cs typeface="Arial" pitchFamily="34" charset="0"/>
                      </a:endParaRPr>
                    </a:p>
                  </a:txBody>
                  <a:tcPr marL="44450" marR="44450" marT="0" marB="0"/>
                </a:tc>
              </a:tr>
            </a:tbl>
          </a:graphicData>
        </a:graphic>
      </p:graphicFrame>
      <p:sp>
        <p:nvSpPr>
          <p:cNvPr id="4" name="3 Marcador de número de diapositiva"/>
          <p:cNvSpPr>
            <a:spLocks noGrp="1"/>
          </p:cNvSpPr>
          <p:nvPr>
            <p:ph type="sldNum" sz="quarter" idx="12"/>
          </p:nvPr>
        </p:nvSpPr>
        <p:spPr>
          <a:xfrm>
            <a:off x="8100392" y="6381328"/>
            <a:ext cx="762000" cy="365125"/>
          </a:xfrm>
        </p:spPr>
        <p:txBody>
          <a:bodyPr/>
          <a:lstStyle/>
          <a:p>
            <a:fld id="{002461F4-BFE2-4260-9D82-1F8E3568D8C5}" type="slidenum">
              <a:rPr lang="es-MX" smtClean="0">
                <a:latin typeface="Arial" pitchFamily="34" charset="0"/>
                <a:cs typeface="Arial" pitchFamily="34" charset="0"/>
              </a:rPr>
              <a:pPr/>
              <a:t>35</a:t>
            </a:fld>
            <a:endParaRPr lang="es-MX" dirty="0">
              <a:latin typeface="Arial" pitchFamily="34" charset="0"/>
              <a:cs typeface="Arial" pitchFamily="34" charset="0"/>
            </a:endParaRPr>
          </a:p>
        </p:txBody>
      </p:sp>
    </p:spTree>
    <p:extLst>
      <p:ext uri="{BB962C8B-B14F-4D97-AF65-F5344CB8AC3E}">
        <p14:creationId xmlns:p14="http://schemas.microsoft.com/office/powerpoint/2010/main" val="4017258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002461F4-BFE2-4260-9D82-1F8E3568D8C5}" type="slidenum">
              <a:rPr lang="es-MX" smtClean="0"/>
              <a:pPr/>
              <a:t>4</a:t>
            </a:fld>
            <a:endParaRPr lang="es-MX"/>
          </a:p>
        </p:txBody>
      </p:sp>
      <p:sp>
        <p:nvSpPr>
          <p:cNvPr id="5" name="3 Marcador de contenido"/>
          <p:cNvSpPr txBox="1">
            <a:spLocks/>
          </p:cNvSpPr>
          <p:nvPr/>
        </p:nvSpPr>
        <p:spPr bwMode="auto">
          <a:xfrm>
            <a:off x="107950" y="404813"/>
            <a:ext cx="8856663" cy="619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14350" indent="-51435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20000"/>
              </a:spcBef>
              <a:buFont typeface="Wingdings 2" pitchFamily="18" charset="2"/>
              <a:buChar char=""/>
            </a:pPr>
            <a:r>
              <a:rPr lang="es-ES" sz="2000" dirty="0" err="1" smtClean="0"/>
              <a:t>Diap</a:t>
            </a:r>
            <a:r>
              <a:rPr lang="es-ES" sz="2000" dirty="0"/>
              <a:t>. </a:t>
            </a:r>
            <a:r>
              <a:rPr lang="es-ES" sz="2000" dirty="0" smtClean="0"/>
              <a:t>20 </a:t>
            </a:r>
            <a:r>
              <a:rPr lang="es-MX" sz="2000" dirty="0"/>
              <a:t>Pruebas de resistencia del cartón corrugado </a:t>
            </a:r>
            <a:r>
              <a:rPr lang="es-MX" sz="2000" dirty="0" err="1"/>
              <a:t>Edge</a:t>
            </a:r>
            <a:r>
              <a:rPr lang="es-MX" sz="2000" dirty="0"/>
              <a:t> </a:t>
            </a:r>
            <a:r>
              <a:rPr lang="es-MX" sz="2000" dirty="0" err="1"/>
              <a:t>Crush</a:t>
            </a:r>
            <a:r>
              <a:rPr lang="es-MX" sz="2000" dirty="0"/>
              <a:t> Test</a:t>
            </a:r>
          </a:p>
          <a:p>
            <a:pPr>
              <a:spcBef>
                <a:spcPct val="20000"/>
              </a:spcBef>
              <a:buFont typeface="Wingdings 2" pitchFamily="18" charset="2"/>
              <a:buChar char=""/>
            </a:pPr>
            <a:r>
              <a:rPr lang="es-ES" sz="2000" dirty="0" err="1" smtClean="0"/>
              <a:t>Diap</a:t>
            </a:r>
            <a:r>
              <a:rPr lang="es-ES" sz="2000" dirty="0"/>
              <a:t>. </a:t>
            </a:r>
            <a:r>
              <a:rPr lang="es-ES" sz="2000" dirty="0" smtClean="0"/>
              <a:t>21 </a:t>
            </a:r>
            <a:r>
              <a:rPr lang="es-MX" sz="2000" dirty="0"/>
              <a:t>Pruebas de resistencia del cartón corrugado Test Mullen</a:t>
            </a:r>
          </a:p>
          <a:p>
            <a:pPr>
              <a:spcBef>
                <a:spcPct val="20000"/>
              </a:spcBef>
              <a:buFont typeface="Wingdings 2" pitchFamily="18" charset="2"/>
              <a:buChar char=""/>
            </a:pPr>
            <a:r>
              <a:rPr lang="es-ES" sz="2000" dirty="0" err="1" smtClean="0"/>
              <a:t>Diap</a:t>
            </a:r>
            <a:r>
              <a:rPr lang="es-ES" sz="2000" dirty="0"/>
              <a:t>. </a:t>
            </a:r>
            <a:r>
              <a:rPr lang="es-ES" sz="2000" dirty="0" smtClean="0"/>
              <a:t>22 </a:t>
            </a:r>
            <a:r>
              <a:rPr lang="es-MX" sz="2000" dirty="0"/>
              <a:t>Medidas de una caja CRR</a:t>
            </a:r>
          </a:p>
          <a:p>
            <a:pPr>
              <a:spcBef>
                <a:spcPct val="20000"/>
              </a:spcBef>
              <a:buFont typeface="Wingdings 2" pitchFamily="18" charset="2"/>
              <a:buChar char=""/>
            </a:pPr>
            <a:r>
              <a:rPr lang="es-ES" sz="2000" dirty="0" err="1" smtClean="0"/>
              <a:t>Diap</a:t>
            </a:r>
            <a:r>
              <a:rPr lang="es-ES" sz="2000" dirty="0"/>
              <a:t>. </a:t>
            </a:r>
            <a:r>
              <a:rPr lang="es-ES" sz="2000" dirty="0"/>
              <a:t>23 </a:t>
            </a:r>
            <a:r>
              <a:rPr lang="es-ES" sz="2000" dirty="0" smtClean="0"/>
              <a:t>Método </a:t>
            </a:r>
            <a:r>
              <a:rPr lang="es-ES" sz="2000" dirty="0"/>
              <a:t>de impresión flexo </a:t>
            </a:r>
            <a:r>
              <a:rPr lang="es-ES" sz="2000" dirty="0" smtClean="0"/>
              <a:t>gráfico</a:t>
            </a:r>
            <a:endParaRPr lang="es-ES" sz="2000" dirty="0"/>
          </a:p>
          <a:p>
            <a:pPr>
              <a:spcBef>
                <a:spcPct val="20000"/>
              </a:spcBef>
              <a:buFont typeface="Wingdings 2" pitchFamily="18" charset="2"/>
              <a:buChar char=""/>
            </a:pPr>
            <a:r>
              <a:rPr lang="es-ES" sz="2000" dirty="0" err="1"/>
              <a:t>Diap</a:t>
            </a:r>
            <a:r>
              <a:rPr lang="es-ES" sz="2000" dirty="0"/>
              <a:t>. </a:t>
            </a:r>
            <a:r>
              <a:rPr lang="es-ES" sz="2000" dirty="0"/>
              <a:t>24 Envases de metal (Hojalata)</a:t>
            </a:r>
          </a:p>
          <a:p>
            <a:pPr>
              <a:spcBef>
                <a:spcPct val="20000"/>
              </a:spcBef>
              <a:buFont typeface="Wingdings 2" pitchFamily="18" charset="2"/>
              <a:buChar char=""/>
            </a:pPr>
            <a:r>
              <a:rPr lang="es-ES" sz="2000" dirty="0" err="1" smtClean="0"/>
              <a:t>Diap</a:t>
            </a:r>
            <a:r>
              <a:rPr lang="es-ES" sz="2000" dirty="0"/>
              <a:t>. </a:t>
            </a:r>
            <a:r>
              <a:rPr lang="es-ES" sz="2000" dirty="0" smtClean="0"/>
              <a:t>25</a:t>
            </a:r>
            <a:r>
              <a:rPr lang="es-ES" sz="2000" dirty="0"/>
              <a:t> Partes integrantes del envase de metal</a:t>
            </a:r>
          </a:p>
          <a:p>
            <a:pPr>
              <a:spcBef>
                <a:spcPct val="20000"/>
              </a:spcBef>
              <a:buFont typeface="Wingdings 2" pitchFamily="18" charset="2"/>
              <a:buChar char=""/>
            </a:pPr>
            <a:r>
              <a:rPr lang="es-ES" sz="2000" dirty="0" err="1" smtClean="0"/>
              <a:t>Diap</a:t>
            </a:r>
            <a:r>
              <a:rPr lang="es-ES" sz="2000" dirty="0"/>
              <a:t>. </a:t>
            </a:r>
            <a:r>
              <a:rPr lang="es-ES" sz="2000" dirty="0" smtClean="0"/>
              <a:t>26 </a:t>
            </a:r>
            <a:r>
              <a:rPr lang="es-MX" sz="2000" dirty="0" smtClean="0"/>
              <a:t>Envases </a:t>
            </a:r>
            <a:r>
              <a:rPr lang="es-MX" sz="2000" dirty="0"/>
              <a:t>de Hojalata Ligeros y Pesados</a:t>
            </a:r>
          </a:p>
          <a:p>
            <a:pPr>
              <a:spcBef>
                <a:spcPct val="20000"/>
              </a:spcBef>
              <a:buFont typeface="Wingdings 2" pitchFamily="18" charset="2"/>
              <a:buChar char=""/>
            </a:pPr>
            <a:r>
              <a:rPr lang="es-ES" sz="2000" dirty="0" err="1" smtClean="0"/>
              <a:t>Diap</a:t>
            </a:r>
            <a:r>
              <a:rPr lang="es-ES" sz="2000" dirty="0"/>
              <a:t>. </a:t>
            </a:r>
            <a:r>
              <a:rPr lang="es-ES" sz="2000" dirty="0" smtClean="0"/>
              <a:t>27 </a:t>
            </a:r>
            <a:r>
              <a:rPr lang="es-MX" sz="2000" dirty="0"/>
              <a:t>Propiedades del envase de Hojalata</a:t>
            </a:r>
          </a:p>
          <a:p>
            <a:pPr>
              <a:spcBef>
                <a:spcPct val="20000"/>
              </a:spcBef>
              <a:buFont typeface="Wingdings 2" pitchFamily="18" charset="2"/>
              <a:buChar char=""/>
            </a:pPr>
            <a:r>
              <a:rPr lang="es-ES" sz="2000" dirty="0" err="1" smtClean="0"/>
              <a:t>Diap</a:t>
            </a:r>
            <a:r>
              <a:rPr lang="es-ES" sz="2000" dirty="0" smtClean="0"/>
              <a:t>. </a:t>
            </a:r>
            <a:r>
              <a:rPr lang="es-ES" sz="2000" dirty="0" smtClean="0"/>
              <a:t>28</a:t>
            </a:r>
            <a:r>
              <a:rPr lang="es-ES" sz="2000" dirty="0" smtClean="0"/>
              <a:t> </a:t>
            </a:r>
            <a:r>
              <a:rPr lang="es-MX" sz="2000" dirty="0" smtClean="0"/>
              <a:t>Clasificación </a:t>
            </a:r>
            <a:r>
              <a:rPr lang="es-MX" sz="2000" dirty="0"/>
              <a:t>de los envases de hojalata</a:t>
            </a:r>
          </a:p>
          <a:p>
            <a:pPr>
              <a:spcBef>
                <a:spcPct val="20000"/>
              </a:spcBef>
              <a:buFont typeface="Wingdings 2" pitchFamily="18" charset="2"/>
              <a:buChar char=""/>
            </a:pPr>
            <a:r>
              <a:rPr lang="es-ES" sz="2000" dirty="0" err="1" smtClean="0"/>
              <a:t>Diap</a:t>
            </a:r>
            <a:r>
              <a:rPr lang="es-ES" sz="2000" dirty="0"/>
              <a:t>. </a:t>
            </a:r>
            <a:r>
              <a:rPr lang="es-ES" sz="2000" dirty="0" smtClean="0"/>
              <a:t>29</a:t>
            </a:r>
            <a:r>
              <a:rPr lang="es-ES" sz="2000" dirty="0" smtClean="0"/>
              <a:t> </a:t>
            </a:r>
            <a:r>
              <a:rPr lang="es-MX" sz="2000" dirty="0" smtClean="0"/>
              <a:t>Usos </a:t>
            </a:r>
            <a:r>
              <a:rPr lang="es-MX" sz="2000" dirty="0"/>
              <a:t>finales del envase de hojalata</a:t>
            </a:r>
          </a:p>
          <a:p>
            <a:pPr>
              <a:spcBef>
                <a:spcPct val="20000"/>
              </a:spcBef>
              <a:buFont typeface="Wingdings 2" pitchFamily="18" charset="2"/>
              <a:buChar char=""/>
            </a:pPr>
            <a:r>
              <a:rPr lang="es-ES" sz="2000" dirty="0" err="1" smtClean="0"/>
              <a:t>Diap</a:t>
            </a:r>
            <a:r>
              <a:rPr lang="es-ES" sz="2000" dirty="0"/>
              <a:t>. </a:t>
            </a:r>
            <a:r>
              <a:rPr lang="es-ES" sz="2000" dirty="0" smtClean="0"/>
              <a:t>30</a:t>
            </a:r>
            <a:r>
              <a:rPr lang="es-ES" sz="2000" dirty="0" smtClean="0"/>
              <a:t> </a:t>
            </a:r>
            <a:r>
              <a:rPr lang="es-MX" sz="2000" dirty="0"/>
              <a:t>Ventajas y desventajas del envase de hojalata</a:t>
            </a:r>
          </a:p>
          <a:p>
            <a:pPr>
              <a:spcBef>
                <a:spcPct val="20000"/>
              </a:spcBef>
              <a:buFont typeface="Wingdings 2" pitchFamily="18" charset="2"/>
              <a:buChar char=""/>
            </a:pPr>
            <a:r>
              <a:rPr lang="es-ES" sz="2000" dirty="0" err="1" smtClean="0"/>
              <a:t>Diap</a:t>
            </a:r>
            <a:r>
              <a:rPr lang="es-ES" sz="2000" dirty="0"/>
              <a:t>. </a:t>
            </a:r>
            <a:r>
              <a:rPr lang="es-ES" sz="2000" dirty="0"/>
              <a:t>31 La madera como material de embalaje</a:t>
            </a:r>
          </a:p>
          <a:p>
            <a:pPr>
              <a:spcBef>
                <a:spcPct val="20000"/>
              </a:spcBef>
              <a:buFont typeface="Wingdings 2" pitchFamily="18" charset="2"/>
              <a:buChar char=""/>
            </a:pPr>
            <a:r>
              <a:rPr lang="es-ES" sz="2000" dirty="0" err="1" smtClean="0"/>
              <a:t>Diap</a:t>
            </a:r>
            <a:r>
              <a:rPr lang="es-ES" sz="2000" dirty="0" smtClean="0"/>
              <a:t>. </a:t>
            </a:r>
            <a:r>
              <a:rPr lang="es-ES" sz="2000" dirty="0"/>
              <a:t>32 Características de la Madera</a:t>
            </a:r>
          </a:p>
          <a:p>
            <a:pPr>
              <a:spcBef>
                <a:spcPct val="20000"/>
              </a:spcBef>
              <a:buFont typeface="Wingdings 2" pitchFamily="18" charset="2"/>
              <a:buChar char=""/>
            </a:pPr>
            <a:r>
              <a:rPr lang="es-ES" sz="2000" dirty="0" err="1" smtClean="0"/>
              <a:t>Diap</a:t>
            </a:r>
            <a:r>
              <a:rPr lang="es-ES" sz="2000" dirty="0" smtClean="0"/>
              <a:t>. </a:t>
            </a:r>
            <a:r>
              <a:rPr lang="es-ES" sz="2000" dirty="0"/>
              <a:t>33 Características de la Madera</a:t>
            </a:r>
            <a:r>
              <a:rPr lang="es-ES" sz="2000" dirty="0" smtClean="0"/>
              <a:t>:</a:t>
            </a:r>
          </a:p>
          <a:p>
            <a:pPr>
              <a:spcBef>
                <a:spcPct val="20000"/>
              </a:spcBef>
              <a:buFont typeface="Wingdings 2" pitchFamily="18" charset="2"/>
              <a:buChar char=""/>
            </a:pPr>
            <a:r>
              <a:rPr lang="es-ES" sz="2000" dirty="0" err="1" smtClean="0"/>
              <a:t>Diap</a:t>
            </a:r>
            <a:r>
              <a:rPr lang="es-ES" sz="2000" dirty="0" smtClean="0"/>
              <a:t>. </a:t>
            </a:r>
            <a:r>
              <a:rPr lang="es-ES" sz="2000" dirty="0"/>
              <a:t>34  Propiedades de la madera</a:t>
            </a:r>
          </a:p>
          <a:p>
            <a:pPr>
              <a:spcBef>
                <a:spcPct val="20000"/>
              </a:spcBef>
              <a:buFont typeface="Wingdings 2" pitchFamily="18" charset="2"/>
              <a:buChar char=""/>
            </a:pPr>
            <a:r>
              <a:rPr lang="es-ES" sz="2000" dirty="0" err="1" smtClean="0"/>
              <a:t>Diap</a:t>
            </a:r>
            <a:r>
              <a:rPr lang="es-ES" sz="2000" dirty="0" smtClean="0"/>
              <a:t>. 35  Referencias</a:t>
            </a:r>
            <a:endParaRPr lang="es-ES" sz="2000" dirty="0"/>
          </a:p>
          <a:p>
            <a:pPr>
              <a:spcBef>
                <a:spcPct val="20000"/>
              </a:spcBef>
              <a:buFont typeface="Wingdings 2" pitchFamily="18" charset="2"/>
              <a:buChar char=""/>
            </a:pPr>
            <a:endParaRPr lang="es-ES" sz="2000" dirty="0"/>
          </a:p>
          <a:p>
            <a:pPr>
              <a:spcBef>
                <a:spcPct val="20000"/>
              </a:spcBef>
              <a:buFont typeface="Wingdings 2" pitchFamily="18" charset="2"/>
              <a:buChar char=""/>
            </a:pPr>
            <a:endParaRPr lang="es-ES" sz="2000" dirty="0"/>
          </a:p>
          <a:p>
            <a:pPr>
              <a:spcBef>
                <a:spcPct val="20000"/>
              </a:spcBef>
              <a:buFont typeface="Wingdings 2" pitchFamily="18" charset="2"/>
              <a:buChar char=""/>
            </a:pPr>
            <a:endParaRPr lang="es-MX" sz="2000" dirty="0"/>
          </a:p>
        </p:txBody>
      </p:sp>
    </p:spTree>
    <p:extLst>
      <p:ext uri="{BB962C8B-B14F-4D97-AF65-F5344CB8AC3E}">
        <p14:creationId xmlns:p14="http://schemas.microsoft.com/office/powerpoint/2010/main" val="1932150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950319"/>
            <a:ext cx="7848872" cy="2824336"/>
          </a:xfrm>
        </p:spPr>
        <p:txBody>
          <a:bodyPr>
            <a:normAutofit/>
          </a:bodyPr>
          <a:lstStyle/>
          <a:p>
            <a:pPr algn="just"/>
            <a:r>
              <a:rPr lang="es-MX" sz="2400" dirty="0" smtClean="0"/>
              <a:t>Envase: Es llamado a aquel </a:t>
            </a:r>
            <a:r>
              <a:rPr lang="es-MX" sz="2400" dirty="0"/>
              <a:t>material que contiene o guarda a un producto </a:t>
            </a:r>
            <a:r>
              <a:rPr lang="es-MX" sz="2400" dirty="0" smtClean="0"/>
              <a:t>y </a:t>
            </a:r>
            <a:r>
              <a:rPr lang="es-MX" sz="2400" dirty="0"/>
              <a:t>sirve para </a:t>
            </a:r>
            <a:r>
              <a:rPr lang="es-MX" sz="2400" dirty="0" smtClean="0"/>
              <a:t>contenerlo, protegerlo, transportarlo y en varios </a:t>
            </a:r>
            <a:r>
              <a:rPr lang="es-MX" sz="2400" dirty="0"/>
              <a:t>casos </a:t>
            </a:r>
            <a:r>
              <a:rPr lang="es-MX" sz="2400" dirty="0" smtClean="0"/>
              <a:t>presentar </a:t>
            </a:r>
            <a:r>
              <a:rPr lang="es-MX" sz="2400" dirty="0"/>
              <a:t>el producto para la </a:t>
            </a:r>
            <a:r>
              <a:rPr lang="es-MX" sz="2400" dirty="0" smtClean="0"/>
              <a:t>venta,  también se le conoce como empaque primario por estar en contacto con el producto.</a:t>
            </a:r>
            <a:br>
              <a:rPr lang="es-MX" sz="2400" dirty="0" smtClean="0"/>
            </a:br>
            <a:r>
              <a:rPr lang="es-MX" sz="2400" dirty="0"/>
              <a:t/>
            </a:r>
            <a:br>
              <a:rPr lang="es-MX" sz="2400" dirty="0"/>
            </a:br>
            <a:endParaRPr lang="es-MX" sz="2400" dirty="0"/>
          </a:p>
        </p:txBody>
      </p:sp>
      <p:sp>
        <p:nvSpPr>
          <p:cNvPr id="3" name="Marcador de contenido 2"/>
          <p:cNvSpPr>
            <a:spLocks noGrp="1"/>
          </p:cNvSpPr>
          <p:nvPr>
            <p:ph idx="1"/>
          </p:nvPr>
        </p:nvSpPr>
        <p:spPr>
          <a:xfrm>
            <a:off x="2034834" y="416192"/>
            <a:ext cx="5616624" cy="504056"/>
          </a:xfrm>
        </p:spPr>
        <p:txBody>
          <a:bodyPr/>
          <a:lstStyle/>
          <a:p>
            <a:pPr marL="0" indent="0">
              <a:buNone/>
            </a:pPr>
            <a:r>
              <a:rPr lang="es-MX" dirty="0" smtClean="0"/>
              <a:t> Definición de Envase:</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5</a:t>
            </a:fld>
            <a:endParaRPr lang="es-MX"/>
          </a:p>
        </p:txBody>
      </p:sp>
      <p:pic>
        <p:nvPicPr>
          <p:cNvPr id="5" name="Imagen 4"/>
          <p:cNvPicPr>
            <a:picLocks noChangeAspect="1"/>
          </p:cNvPicPr>
          <p:nvPr/>
        </p:nvPicPr>
        <p:blipFill>
          <a:blip r:embed="rId2"/>
          <a:stretch>
            <a:fillRect/>
          </a:stretch>
        </p:blipFill>
        <p:spPr>
          <a:xfrm>
            <a:off x="2467328" y="3163612"/>
            <a:ext cx="3744416" cy="2706518"/>
          </a:xfrm>
          <a:prstGeom prst="rect">
            <a:avLst/>
          </a:prstGeom>
        </p:spPr>
      </p:pic>
      <p:sp>
        <p:nvSpPr>
          <p:cNvPr id="6" name="Rectángulo 5"/>
          <p:cNvSpPr/>
          <p:nvPr/>
        </p:nvSpPr>
        <p:spPr>
          <a:xfrm>
            <a:off x="2053536" y="5852934"/>
            <a:ext cx="4572000" cy="369332"/>
          </a:xfrm>
          <a:prstGeom prst="rect">
            <a:avLst/>
          </a:prstGeom>
        </p:spPr>
        <p:txBody>
          <a:bodyPr>
            <a:spAutoFit/>
          </a:bodyPr>
          <a:lstStyle/>
          <a:p>
            <a:r>
              <a:rPr lang="es-MX" sz="900" dirty="0"/>
              <a:t>http://4.bp.blogspot.com/_StHQJAdr7jI/SSMgFMwGfsI/AAAAAAAAAB0/lYe1RvFGewU/s320/i_flexography_09%5B1%5D.gif</a:t>
            </a:r>
          </a:p>
        </p:txBody>
      </p:sp>
    </p:spTree>
    <p:extLst>
      <p:ext uri="{BB962C8B-B14F-4D97-AF65-F5344CB8AC3E}">
        <p14:creationId xmlns:p14="http://schemas.microsoft.com/office/powerpoint/2010/main" val="16908525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7584" y="1130309"/>
            <a:ext cx="7770440" cy="1224136"/>
          </a:xfrm>
        </p:spPr>
        <p:txBody>
          <a:bodyPr>
            <a:normAutofit fontScale="90000"/>
          </a:bodyPr>
          <a:lstStyle/>
          <a:p>
            <a:r>
              <a:rPr lang="es-MX" sz="2400" dirty="0"/>
              <a:t/>
            </a:r>
            <a:br>
              <a:rPr lang="es-MX" sz="2400" dirty="0"/>
            </a:br>
            <a:r>
              <a:rPr lang="es-MX" sz="2400" dirty="0" smtClean="0"/>
              <a:t>Empaque: Se define así a </a:t>
            </a:r>
            <a:r>
              <a:rPr lang="es-MX" sz="2400" dirty="0"/>
              <a:t>cualquier material que encierra un artículo con o sin </a:t>
            </a:r>
            <a:r>
              <a:rPr lang="es-MX" sz="2400" dirty="0" smtClean="0"/>
              <a:t>envase</a:t>
            </a:r>
            <a:r>
              <a:rPr lang="es-MX" sz="2400" dirty="0"/>
              <a:t>, con el fin de preservarlo y facilitar su entrega al consumidor.</a:t>
            </a:r>
          </a:p>
        </p:txBody>
      </p:sp>
      <p:sp>
        <p:nvSpPr>
          <p:cNvPr id="3" name="Marcador de contenido 2"/>
          <p:cNvSpPr>
            <a:spLocks noGrp="1"/>
          </p:cNvSpPr>
          <p:nvPr>
            <p:ph idx="1"/>
          </p:nvPr>
        </p:nvSpPr>
        <p:spPr>
          <a:xfrm>
            <a:off x="2297832" y="404664"/>
            <a:ext cx="5322168" cy="438944"/>
          </a:xfrm>
        </p:spPr>
        <p:txBody>
          <a:bodyPr>
            <a:normAutofit lnSpcReduction="10000"/>
          </a:bodyPr>
          <a:lstStyle/>
          <a:p>
            <a:pPr marL="0" indent="0">
              <a:buNone/>
            </a:pPr>
            <a:r>
              <a:rPr lang="es-MX" dirty="0" smtClean="0"/>
              <a:t>Definición de Empaque</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6</a:t>
            </a:fld>
            <a:endParaRPr lang="es-MX"/>
          </a:p>
        </p:txBody>
      </p:sp>
      <p:pic>
        <p:nvPicPr>
          <p:cNvPr id="5" name="Imagen 4"/>
          <p:cNvPicPr>
            <a:picLocks noChangeAspect="1"/>
          </p:cNvPicPr>
          <p:nvPr/>
        </p:nvPicPr>
        <p:blipFill>
          <a:blip r:embed="rId2"/>
          <a:stretch>
            <a:fillRect/>
          </a:stretch>
        </p:blipFill>
        <p:spPr>
          <a:xfrm>
            <a:off x="2387588" y="2517673"/>
            <a:ext cx="4392488" cy="3006666"/>
          </a:xfrm>
          <a:prstGeom prst="rect">
            <a:avLst/>
          </a:prstGeom>
        </p:spPr>
      </p:pic>
      <p:sp>
        <p:nvSpPr>
          <p:cNvPr id="6" name="Rectángulo 5"/>
          <p:cNvSpPr/>
          <p:nvPr/>
        </p:nvSpPr>
        <p:spPr>
          <a:xfrm>
            <a:off x="2297832" y="5546964"/>
            <a:ext cx="4572000" cy="646331"/>
          </a:xfrm>
          <a:prstGeom prst="rect">
            <a:avLst/>
          </a:prstGeom>
        </p:spPr>
        <p:txBody>
          <a:bodyPr>
            <a:spAutoFit/>
          </a:bodyPr>
          <a:lstStyle/>
          <a:p>
            <a:r>
              <a:rPr lang="es-MX" sz="900" dirty="0"/>
              <a:t>http://2.bp.blogspot.com/_DBwLPvV7Cm8/TVMbZzdM_bI/AAAAAAAAABA/AxZJssfn-FM/s1600/cajas%2Bvariadas.jpg</a:t>
            </a:r>
          </a:p>
          <a:p>
            <a:endParaRPr lang="es-MX" dirty="0"/>
          </a:p>
        </p:txBody>
      </p:sp>
    </p:spTree>
    <p:extLst>
      <p:ext uri="{BB962C8B-B14F-4D97-AF65-F5344CB8AC3E}">
        <p14:creationId xmlns:p14="http://schemas.microsoft.com/office/powerpoint/2010/main" val="28716245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843608"/>
            <a:ext cx="8640960" cy="2304256"/>
          </a:xfrm>
        </p:spPr>
        <p:txBody>
          <a:bodyPr>
            <a:normAutofit fontScale="90000"/>
          </a:bodyPr>
          <a:lstStyle/>
          <a:p>
            <a:r>
              <a:rPr lang="es-MX" sz="2400" dirty="0"/>
              <a:t/>
            </a:r>
            <a:br>
              <a:rPr lang="es-MX" sz="2400" dirty="0"/>
            </a:br>
            <a:r>
              <a:rPr lang="es-MX" sz="2400" dirty="0"/>
              <a:t>Embalaje: </a:t>
            </a:r>
            <a:r>
              <a:rPr lang="es-MX" sz="2400" dirty="0" smtClean="0"/>
              <a:t>Es el material o conjunto de estos, que combinado con procedimientos </a:t>
            </a:r>
            <a:r>
              <a:rPr lang="es-MX" sz="2400" dirty="0"/>
              <a:t>y </a:t>
            </a:r>
            <a:r>
              <a:rPr lang="es-MX" sz="2400" dirty="0" smtClean="0"/>
              <a:t>métodos </a:t>
            </a:r>
            <a:r>
              <a:rPr lang="es-MX" sz="2400" dirty="0"/>
              <a:t>sirven para </a:t>
            </a:r>
            <a:r>
              <a:rPr lang="es-MX" sz="2400" dirty="0" smtClean="0"/>
              <a:t>acondicionar</a:t>
            </a:r>
            <a:r>
              <a:rPr lang="es-MX" sz="2400" dirty="0"/>
              <a:t>, </a:t>
            </a:r>
            <a:r>
              <a:rPr lang="es-MX" sz="2400" dirty="0" smtClean="0"/>
              <a:t>manipular</a:t>
            </a:r>
            <a:r>
              <a:rPr lang="es-MX" sz="2400" dirty="0"/>
              <a:t>, almacenar, conservar y transportar </a:t>
            </a:r>
            <a:r>
              <a:rPr lang="es-MX" sz="2400" dirty="0" smtClean="0"/>
              <a:t>una mercancía.</a:t>
            </a:r>
            <a:br>
              <a:rPr lang="es-MX" sz="2400" dirty="0" smtClean="0"/>
            </a:br>
            <a:r>
              <a:rPr lang="es-MX" sz="2400" dirty="0" smtClean="0"/>
              <a:t> </a:t>
            </a:r>
            <a:r>
              <a:rPr lang="es-MX" sz="2400" dirty="0"/>
              <a:t/>
            </a:r>
            <a:br>
              <a:rPr lang="es-MX" sz="2400" dirty="0"/>
            </a:br>
            <a:r>
              <a:rPr lang="es-MX" sz="2400" dirty="0"/>
              <a:t>Embalaje en una expresión más breve es la caja o envoltura con que se </a:t>
            </a:r>
            <a:r>
              <a:rPr lang="es-MX" sz="2400" dirty="0" smtClean="0"/>
              <a:t>protege la mercancía </a:t>
            </a:r>
            <a:r>
              <a:rPr lang="es-MX" sz="2400" dirty="0"/>
              <a:t>para su </a:t>
            </a:r>
            <a:r>
              <a:rPr lang="es-MX" sz="2400" dirty="0" smtClean="0"/>
              <a:t>transporte.</a:t>
            </a:r>
            <a:endParaRPr lang="es-MX" sz="2400" dirty="0"/>
          </a:p>
        </p:txBody>
      </p:sp>
      <p:sp>
        <p:nvSpPr>
          <p:cNvPr id="3" name="Marcador de contenido 2"/>
          <p:cNvSpPr>
            <a:spLocks noGrp="1"/>
          </p:cNvSpPr>
          <p:nvPr>
            <p:ph idx="1"/>
          </p:nvPr>
        </p:nvSpPr>
        <p:spPr>
          <a:xfrm>
            <a:off x="2267744" y="404664"/>
            <a:ext cx="4170040" cy="438944"/>
          </a:xfrm>
        </p:spPr>
        <p:txBody>
          <a:bodyPr>
            <a:normAutofit lnSpcReduction="10000"/>
          </a:bodyPr>
          <a:lstStyle/>
          <a:p>
            <a:pPr marL="0" indent="0">
              <a:buNone/>
            </a:pPr>
            <a:r>
              <a:rPr lang="es-MX" dirty="0" smtClean="0"/>
              <a:t>Definición de Embalaje</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7</a:t>
            </a:fld>
            <a:endParaRPr lang="es-MX"/>
          </a:p>
        </p:txBody>
      </p:sp>
      <p:pic>
        <p:nvPicPr>
          <p:cNvPr id="5" name="Imagen 4"/>
          <p:cNvPicPr>
            <a:picLocks noChangeAspect="1"/>
          </p:cNvPicPr>
          <p:nvPr/>
        </p:nvPicPr>
        <p:blipFill>
          <a:blip r:embed="rId2"/>
          <a:stretch>
            <a:fillRect/>
          </a:stretch>
        </p:blipFill>
        <p:spPr>
          <a:xfrm>
            <a:off x="2699792" y="3168755"/>
            <a:ext cx="3096344" cy="2678380"/>
          </a:xfrm>
          <a:prstGeom prst="rect">
            <a:avLst/>
          </a:prstGeom>
        </p:spPr>
      </p:pic>
      <p:sp>
        <p:nvSpPr>
          <p:cNvPr id="6" name="Rectángulo 5"/>
          <p:cNvSpPr/>
          <p:nvPr/>
        </p:nvSpPr>
        <p:spPr>
          <a:xfrm>
            <a:off x="2154780" y="5868027"/>
            <a:ext cx="4572000" cy="369332"/>
          </a:xfrm>
          <a:prstGeom prst="rect">
            <a:avLst/>
          </a:prstGeom>
        </p:spPr>
        <p:txBody>
          <a:bodyPr>
            <a:spAutoFit/>
          </a:bodyPr>
          <a:lstStyle/>
          <a:p>
            <a:r>
              <a:rPr lang="es-MX" sz="900" dirty="0"/>
              <a:t>http://2.bp.blogspot.com/_DBwLPvV7Cm8/TVMbZzdM_bI/AAAAAAAAABA/AxZJssfn-FM/s1600/cajas%2Bvariadas.jpg</a:t>
            </a:r>
          </a:p>
        </p:txBody>
      </p:sp>
    </p:spTree>
    <p:extLst>
      <p:ext uri="{BB962C8B-B14F-4D97-AF65-F5344CB8AC3E}">
        <p14:creationId xmlns:p14="http://schemas.microsoft.com/office/powerpoint/2010/main" val="39064993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512" y="1049275"/>
            <a:ext cx="8352928" cy="2376264"/>
          </a:xfrm>
        </p:spPr>
        <p:txBody>
          <a:bodyPr>
            <a:normAutofit/>
          </a:bodyPr>
          <a:lstStyle/>
          <a:p>
            <a:pPr algn="just"/>
            <a:r>
              <a:rPr lang="es-MX" sz="2000" dirty="0"/>
              <a:t>En la prehistoria el hombre estaba rodeado de envases naturales que protegían, y cubrían a las frutas u otras clases de alimentos. Viendo su utilidad buscó imitarlas, adaptándolas y mejorándolas según sus necesidades. En el año de 8000 a. C se encuentran ya los primeros intentos formados por hierbas entrelazadas y vasijas de barro sin cocer y vidrio. Posteriormente, los Griegos y Romanos utilizarían botas de tela y barriles de madera, así como botellas, tarros y urnas de barro cocidos</a:t>
            </a:r>
          </a:p>
        </p:txBody>
      </p:sp>
      <p:sp>
        <p:nvSpPr>
          <p:cNvPr id="3" name="Marcador de contenido 2"/>
          <p:cNvSpPr>
            <a:spLocks noGrp="1"/>
          </p:cNvSpPr>
          <p:nvPr>
            <p:ph idx="1"/>
          </p:nvPr>
        </p:nvSpPr>
        <p:spPr>
          <a:xfrm>
            <a:off x="2699792" y="404664"/>
            <a:ext cx="3024336" cy="648072"/>
          </a:xfrm>
        </p:spPr>
        <p:txBody>
          <a:bodyPr/>
          <a:lstStyle/>
          <a:p>
            <a:pPr marL="0" indent="0">
              <a:buNone/>
            </a:pPr>
            <a:r>
              <a:rPr lang="es-MX" dirty="0" smtClean="0"/>
              <a:t>Historia </a:t>
            </a:r>
            <a:r>
              <a:rPr lang="es-MX" dirty="0"/>
              <a:t>del envase </a:t>
            </a: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8</a:t>
            </a:fld>
            <a:endParaRPr lang="es-MX"/>
          </a:p>
        </p:txBody>
      </p:sp>
      <p:pic>
        <p:nvPicPr>
          <p:cNvPr id="5" name="Imagen 4"/>
          <p:cNvPicPr>
            <a:picLocks noChangeAspect="1"/>
          </p:cNvPicPr>
          <p:nvPr/>
        </p:nvPicPr>
        <p:blipFill>
          <a:blip r:embed="rId2"/>
          <a:stretch>
            <a:fillRect/>
          </a:stretch>
        </p:blipFill>
        <p:spPr>
          <a:xfrm>
            <a:off x="3079329" y="3717032"/>
            <a:ext cx="2265261" cy="1975374"/>
          </a:xfrm>
          <a:prstGeom prst="rect">
            <a:avLst/>
          </a:prstGeom>
        </p:spPr>
      </p:pic>
      <p:sp>
        <p:nvSpPr>
          <p:cNvPr id="6" name="Rectángulo 5"/>
          <p:cNvSpPr/>
          <p:nvPr/>
        </p:nvSpPr>
        <p:spPr>
          <a:xfrm>
            <a:off x="2555776" y="5798343"/>
            <a:ext cx="4572000" cy="507831"/>
          </a:xfrm>
          <a:prstGeom prst="rect">
            <a:avLst/>
          </a:prstGeom>
        </p:spPr>
        <p:txBody>
          <a:bodyPr>
            <a:spAutoFit/>
          </a:bodyPr>
          <a:lstStyle/>
          <a:p>
            <a:r>
              <a:rPr lang="es-MX" sz="900" dirty="0"/>
              <a:t>http://blogvecindad.com/imagenes/2008/02/empaquenatura.jpg</a:t>
            </a:r>
          </a:p>
          <a:p>
            <a:endParaRPr lang="es-MX" dirty="0"/>
          </a:p>
        </p:txBody>
      </p:sp>
    </p:spTree>
    <p:extLst>
      <p:ext uri="{BB962C8B-B14F-4D97-AF65-F5344CB8AC3E}">
        <p14:creationId xmlns:p14="http://schemas.microsoft.com/office/powerpoint/2010/main" val="4011421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1179511"/>
            <a:ext cx="8064896" cy="4680520"/>
          </a:xfrm>
        </p:spPr>
        <p:txBody>
          <a:bodyPr>
            <a:normAutofit/>
          </a:bodyPr>
          <a:lstStyle/>
          <a:p>
            <a:pPr algn="just"/>
            <a:r>
              <a:rPr lang="es-MX" sz="2200" dirty="0"/>
              <a:t>En el año 8000 </a:t>
            </a:r>
            <a:r>
              <a:rPr lang="es-MX" sz="2200" dirty="0" smtClean="0"/>
              <a:t>A.C, </a:t>
            </a:r>
            <a:r>
              <a:rPr lang="es-MX" sz="2200" dirty="0"/>
              <a:t>el uso de vasijas de arcilla como recipiente hace comenzar la historia del embalaje. </a:t>
            </a:r>
            <a:r>
              <a:rPr lang="es-MX" sz="2200" dirty="0" smtClean="0"/>
              <a:t>Su </a:t>
            </a:r>
            <a:r>
              <a:rPr lang="es-MX" sz="2200" dirty="0"/>
              <a:t>uso ha ido en aumento, evolucionando y diversificándose enormemente en los últimos años, al amparo de las nuevas tecnologías y tratando de satisfacer las nuevas necesidades sociales. Se utilizan envases en el sector de la alimentación, de la construcción, cosméticos, </a:t>
            </a:r>
            <a:r>
              <a:rPr lang="es-MX" sz="2200" dirty="0" smtClean="0"/>
              <a:t>electrodomésticos</a:t>
            </a:r>
            <a:r>
              <a:rPr lang="es-MX" sz="2200" dirty="0"/>
              <a:t>.</a:t>
            </a:r>
          </a:p>
        </p:txBody>
      </p:sp>
      <p:sp>
        <p:nvSpPr>
          <p:cNvPr id="3" name="Marcador de contenido 2"/>
          <p:cNvSpPr>
            <a:spLocks noGrp="1"/>
          </p:cNvSpPr>
          <p:nvPr>
            <p:ph idx="1"/>
          </p:nvPr>
        </p:nvSpPr>
        <p:spPr>
          <a:xfrm>
            <a:off x="2267744" y="332656"/>
            <a:ext cx="4824536" cy="576064"/>
          </a:xfrm>
        </p:spPr>
        <p:txBody>
          <a:bodyPr/>
          <a:lstStyle/>
          <a:p>
            <a:pPr marL="0" indent="0">
              <a:buNone/>
            </a:pPr>
            <a:r>
              <a:rPr lang="es-ES" dirty="0" smtClean="0"/>
              <a:t>Historia del Embalaje</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9</a:t>
            </a:fld>
            <a:endParaRPr lang="es-MX"/>
          </a:p>
        </p:txBody>
      </p:sp>
      <p:pic>
        <p:nvPicPr>
          <p:cNvPr id="5" name="Imagen 4"/>
          <p:cNvPicPr>
            <a:picLocks noChangeAspect="1"/>
          </p:cNvPicPr>
          <p:nvPr/>
        </p:nvPicPr>
        <p:blipFill>
          <a:blip r:embed="rId2"/>
          <a:stretch>
            <a:fillRect/>
          </a:stretch>
        </p:blipFill>
        <p:spPr>
          <a:xfrm>
            <a:off x="2627784" y="3750706"/>
            <a:ext cx="3493955" cy="2301987"/>
          </a:xfrm>
          <a:prstGeom prst="rect">
            <a:avLst/>
          </a:prstGeom>
        </p:spPr>
      </p:pic>
      <p:sp>
        <p:nvSpPr>
          <p:cNvPr id="6" name="Rectángulo 5"/>
          <p:cNvSpPr/>
          <p:nvPr/>
        </p:nvSpPr>
        <p:spPr>
          <a:xfrm>
            <a:off x="2394012" y="6186088"/>
            <a:ext cx="4572000" cy="646331"/>
          </a:xfrm>
          <a:prstGeom prst="rect">
            <a:avLst/>
          </a:prstGeom>
        </p:spPr>
        <p:txBody>
          <a:bodyPr>
            <a:spAutoFit/>
          </a:bodyPr>
          <a:lstStyle/>
          <a:p>
            <a:r>
              <a:rPr lang="es-MX" sz="900" dirty="0"/>
              <a:t>https://tse1.mm.bing.net/th?&amp;id=OIP.Me0aad44f47e6e759901b777a031c9a54o0&amp;w=300&amp;h=198&amp;c=0&amp;pid=1.9&amp;rs=0&amp;p=0&amp;r=0</a:t>
            </a:r>
          </a:p>
          <a:p>
            <a:endParaRPr lang="es-MX" dirty="0"/>
          </a:p>
        </p:txBody>
      </p:sp>
    </p:spTree>
    <p:extLst>
      <p:ext uri="{BB962C8B-B14F-4D97-AF65-F5344CB8AC3E}">
        <p14:creationId xmlns:p14="http://schemas.microsoft.com/office/powerpoint/2010/main" val="249657844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NewsPrint">
  <a:themeElements>
    <a:clrScheme name="Papel">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Newsprint</Template>
  <TotalTime>1692</TotalTime>
  <Words>1386</Words>
  <Application>Microsoft Office PowerPoint</Application>
  <PresentationFormat>Presentación en pantalla (4:3)</PresentationFormat>
  <Paragraphs>182</Paragraphs>
  <Slides>35</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35</vt:i4>
      </vt:variant>
    </vt:vector>
  </HeadingPairs>
  <TitlesOfParts>
    <vt:vector size="40" baseType="lpstr">
      <vt:lpstr>Arial</vt:lpstr>
      <vt:lpstr>Calibri</vt:lpstr>
      <vt:lpstr>Times New Roman</vt:lpstr>
      <vt:lpstr>Wingdings 2</vt:lpstr>
      <vt:lpstr>NewsPrint</vt:lpstr>
      <vt:lpstr>Presentación de PowerPoint</vt:lpstr>
      <vt:lpstr>Guión explicativo</vt:lpstr>
      <vt:lpstr>Presentación de PowerPoint</vt:lpstr>
      <vt:lpstr>Presentación de PowerPoint</vt:lpstr>
      <vt:lpstr>Envase: Es llamado a aquel material que contiene o guarda a un producto y sirve para contenerlo, protegerlo, transportarlo y en varios casos presentar el producto para la venta,  también se le conoce como empaque primario por estar en contacto con el producto.  </vt:lpstr>
      <vt:lpstr> Empaque: Se define así a cualquier material que encierra un artículo con o sin envase, con el fin de preservarlo y facilitar su entrega al consumidor.</vt:lpstr>
      <vt:lpstr> Embalaje: Es el material o conjunto de estos, que combinado con procedimientos y métodos sirven para acondicionar, manipular, almacenar, conservar y transportar una mercancía.   Embalaje en una expresión más breve es la caja o envoltura con que se protege la mercancía para su transporte.</vt:lpstr>
      <vt:lpstr>En la prehistoria el hombre estaba rodeado de envases naturales que protegían, y cubrían a las frutas u otras clases de alimentos. Viendo su utilidad buscó imitarlas, adaptándolas y mejorándolas según sus necesidades. En el año de 8000 a. C se encuentran ya los primeros intentos formados por hierbas entrelazadas y vasijas de barro sin cocer y vidrio. Posteriormente, los Griegos y Romanos utilizarían botas de tela y barriles de madera, así como botellas, tarros y urnas de barro cocidos</vt:lpstr>
      <vt:lpstr>En el año 8000 A.C, el uso de vasijas de arcilla como recipiente hace comenzar la historia del embalaje. Su uso ha ido en aumento, evolucionando y diversificándose enormemente en los últimos años, al amparo de las nuevas tecnologías y tratando de satisfacer las nuevas necesidades sociales. Se utilizan envases en el sector de la alimentación, de la construcción, cosméticos, electrodomésticos.</vt:lpstr>
      <vt:lpstr>Presentación de PowerPoint</vt:lpstr>
      <vt:lpstr>Presentación de PowerPoint</vt:lpstr>
      <vt:lpstr>Presentación de PowerPoint</vt:lpstr>
      <vt:lpstr>Presentación de PowerPoint</vt:lpstr>
      <vt:lpstr>Presentación de PowerPoint</vt:lpstr>
      <vt:lpstr>Presentación de PowerPoint</vt:lpstr>
      <vt:lpstr>Definición: El cartón corrugado es una combinación de lo que se conoce como liner y flauta, en donde el liner es una gruesa lamina plana de papel Kraft y la flauta es una lámina acanalada que va adherida al liner mediante goma, presión y calor. Todo esto hecho a base de pulpa de papel de pino, o papel reciclado.</vt:lpstr>
      <vt:lpstr>Single Face: Es una lámina de papel liner pegado a otra lamina acanalada, es usado principalmente para envolver objetos.  Single Wall: Son dos laminas de papel liner pegadas a las dos superfi cies de una lámina acanalada. Es la más usada dentro de la industria del empaque corrugado.  Double Wall: Es el resultado de tres liners (láminas de papel planas) más dos láminas acanaladas pegadas en medio de las tres primeras. Este tipo de cartón es muy resistente,y es usado generalmente para artículos de peso nsiderable.  Triple Wall: Es el resultado de cuatro liners (láminas de papel planas) más tres láminas acanaladas pegadas en medio de las cuatro primeras. Es un cartón sumamente resistente, concebido para artículos y tareas que involucran pesos extremos. </vt:lpstr>
      <vt:lpstr>El número y tamaño de arcos por pie lineal que contienen las láminas de cartón corrugado, determinan su calibre, así pues, tenemos la flauta tipo A que es la más ancha, pasando por la C que es considerablemente más delgada; la B que es similar a la C pero en menor calibraje. Siguen las flautas E ,F y G (desarrollada en años recientes) que entran en las categorías de lo que se conoce con el nombre de flautas microcorrugadas, nombradas así por el mínimo tamaño que se logra en sus arcos a la hora de su corrugación.</vt:lpstr>
      <vt:lpstr>Es importante conocer algo acerca de las pruebas a las que son expuestas las cajas corrugadas en los laboratorios, ya que ellas son puntos de referencia clave para el embalaje óptimo de cualquier articulo o producto. En materia de resistencia, estas son prioritarias.  Gross Weight Limit: (Límite de peso soportado por el grosor): Mide el monto máximo de libras que una caja en particular puede resistir desde su interior. </vt:lpstr>
      <vt:lpstr>         Edge Crush Test (Prueba de soporte de peso en los bordes de la caja): Mide la cantidad de presión externa que puede soportar la caja en sus puntos de apoyo una vez concebido su diseño estructural antes de romperse.                                                       http://www.deprintedbox.com/corrugatedbox_img/edge-crush-test-ect-for-corrugated-printed-box.jpg </vt:lpstr>
      <vt:lpstr>            Minimun Bursting Test (Prueba mínima de explosión): También conocida como el “Test Mullen”, mide la cantidad de presión por pulgada cuadrada que puede soportar una caja antes de que esta reviente.</vt:lpstr>
      <vt:lpstr> La forma correcta de identificar a las dimensiones de una caja CRR (Caja Regular Ranurada) es largo x ancho x alto, e.g. 50 x 20 x 30 quiere decir 50 largo x 20 ancho x 30 alto, siendo todas en la misma unidad de medida.</vt:lpstr>
      <vt:lpstr>Actualmente, la flexografía y el laminado pre-impreso alimentado por bobina son los dos métodos que han probado ser los más efectivos a la hora de imprimir cajas corrugadas. </vt:lpstr>
      <vt:lpstr>Se define como un recipiente rígido a base de metal que se usa para almacenar líquidos y/o sólidos, que puede además cerrarse herméticamente.  - Esta formado por una delgada capa de acero (dulce) de     bajo contenido de carbono recubierta de estaño. - Tiene buena estanqueidad y hermeticidad. - Opacidad a la luz y radiaciones. - Reciclabilidad. - Resistencia mecánica y capacidad de deformación</vt:lpstr>
      <vt:lpstr>Cuerpo.- Parte comprendida entre el fondo y la tapa. Tapa.- Parte del envase unida mecánicamente al cuerpo. Cuerpo Embutido.- Cuerpo que constituye una sola pieza en el fondo. Cuerpo con costura.- Cuerpo cuyos extremos se unen por costuras. Remache.- Unión obtenida doblando el borde de las chapas y uniéndola. Soldadura.- Unión que se realiza mediante soldaduras.</vt:lpstr>
      <vt:lpstr>Envases Ligeros  - Aquellos cuyo espesor es inferior a 0.049 mm. - Demostrando así una capacidad inferior a 40 litros.                       http://www.gzapata.com/blog/wp-content/uploads/2013/03/lataplanta.jpg Envases Pesados  - Mantienen un espesor superior o igual a 0.50 mm. - Capacidad mayor a 50 litros</vt:lpstr>
      <vt:lpstr>Resistencia: Permite el envasado a presión o vacío. Estabilidad Térmica: No cambia sus propiedades al someterse al calor. Hermeticidad: Barrera perfecta entre los alimentos y el medio ambiente. Integridad Química: Mínima interacción entre los envases y los alimentos. Conserva color, aroma y sabor. Versatilidad: Infinidad de formas y tamaños. Calidad Magnética: Permite separar los envases desechados de otros por medio de imanes .</vt:lpstr>
      <vt:lpstr>Según su forma:   Cilíndrico. Rectangular.  Oval.  Según sus Construcción: 02 piezas. 03 piezas.</vt:lpstr>
      <vt:lpstr>Alimentos: Jugos, frutas, sopas, legumbres, pescado, carnes         - Pinturas, aerosoles.</vt:lpstr>
      <vt:lpstr>Ventajas • Alta barrera a gases, vapores, luz, microbios. • Excelentes propiedades mecánicas (facilita el transporte). • Elevadas velocidades de fabricación (disminuye costos).  Desventajas • Reactividad química y electroquímica. • Peso especifico alto (un envase de hojalata es mas pesado). • Dentro de la estructura de costos de un envase de hojalata el 68%corresponde al material.</vt:lpstr>
      <vt:lpstr>Se define como madera al material constituido por el conjunto de tejido de la masa de los troncos de los árboles, desprovistos de su corteza. El armado de varios elementos que permita aumentar la resistencia, constituye el método más recomendable de material de embalaje.</vt:lpstr>
      <vt:lpstr>Densidad: - Indica su resistencia a la extracción de clavos, grado de merma o deshidratación , resistencia mecánica, etc.  - La densidad de la Madera en la construcción de envases debe oscilar entre 400 – 650 Kg./m3 (maderas livianas a semipesadas, semiduras).   A mayor densidad mayor dureza. - No es conveniente el uso de maderas con densidades inferiores a 400 Kg./m3 por la baja resistencia mecánica , ni el uso de maderas con densidades superiores a 650 Kg./m3 por su elevado peso.</vt:lpstr>
      <vt:lpstr>Olor y Sabor: - La madera para envases de madera, en contacto con los alimentos no debe transmitir ni gusto ni olor a los mismos (Ej.: Pino). Se requiere maderas inodoras e incoloras (Ej.: Álamo). - En ciertos casos se busca que la madera reaccione con el contenido, industria vitivinícola (Ej.: El Roble favorece el aroma y gusto). - La transmisión del olor y gusto de una madera esta influenciada por el contenido de humedad dela misma.</vt:lpstr>
      <vt:lpstr>Contracción : - La madera experimenta variaciones en su volumen, es decir, se contrae o se hincha, según el grado de humedad de la misma. Durabilidad: - Resistencia de la madera a la acción del tiempo . Resistencia a la compresión: - Facilidad a ser comprimida al aplicarle un esfuerzo. Resistencia a la flexión: - Resistencia que opone la madera a flexionarse sin romperse ante un esfuerzo</vt:lpstr>
      <vt:lpstr>Referencias</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Octavio</dc:creator>
  <cp:lastModifiedBy>Daniel</cp:lastModifiedBy>
  <cp:revision>180</cp:revision>
  <cp:lastPrinted>2016-10-07T16:34:47Z</cp:lastPrinted>
  <dcterms:created xsi:type="dcterms:W3CDTF">2011-04-16T22:27:15Z</dcterms:created>
  <dcterms:modified xsi:type="dcterms:W3CDTF">2016-10-12T06:49:09Z</dcterms:modified>
</cp:coreProperties>
</file>