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304" r:id="rId2"/>
    <p:sldId id="305" r:id="rId3"/>
    <p:sldId id="256" r:id="rId4"/>
    <p:sldId id="270" r:id="rId5"/>
    <p:sldId id="257" r:id="rId6"/>
    <p:sldId id="260" r:id="rId7"/>
    <p:sldId id="273" r:id="rId8"/>
    <p:sldId id="258" r:id="rId9"/>
    <p:sldId id="259" r:id="rId10"/>
    <p:sldId id="262" r:id="rId11"/>
    <p:sldId id="302" r:id="rId12"/>
    <p:sldId id="303" r:id="rId13"/>
    <p:sldId id="268" r:id="rId14"/>
    <p:sldId id="274" r:id="rId15"/>
    <p:sldId id="300" r:id="rId16"/>
    <p:sldId id="299" r:id="rId17"/>
    <p:sldId id="269" r:id="rId18"/>
    <p:sldId id="301" r:id="rId19"/>
    <p:sldId id="263" r:id="rId20"/>
    <p:sldId id="267" r:id="rId21"/>
    <p:sldId id="272" r:id="rId22"/>
    <p:sldId id="298" r:id="rId23"/>
    <p:sldId id="271" r:id="rId24"/>
    <p:sldId id="265" r:id="rId25"/>
    <p:sldId id="264" r:id="rId26"/>
    <p:sldId id="261" r:id="rId27"/>
    <p:sldId id="275" r:id="rId28"/>
    <p:sldId id="277" r:id="rId29"/>
    <p:sldId id="276" r:id="rId30"/>
    <p:sldId id="278" r:id="rId31"/>
    <p:sldId id="279" r:id="rId32"/>
    <p:sldId id="280" r:id="rId33"/>
    <p:sldId id="281" r:id="rId34"/>
    <p:sldId id="282" r:id="rId35"/>
    <p:sldId id="283" r:id="rId36"/>
    <p:sldId id="284" r:id="rId37"/>
    <p:sldId id="285" r:id="rId38"/>
    <p:sldId id="286" r:id="rId39"/>
    <p:sldId id="288" r:id="rId40"/>
    <p:sldId id="287" r:id="rId41"/>
    <p:sldId id="289" r:id="rId42"/>
    <p:sldId id="290" r:id="rId43"/>
    <p:sldId id="291" r:id="rId44"/>
    <p:sldId id="292" r:id="rId45"/>
    <p:sldId id="293" r:id="rId46"/>
    <p:sldId id="294" r:id="rId47"/>
    <p:sldId id="295" r:id="rId48"/>
    <p:sldId id="296" r:id="rId49"/>
    <p:sldId id="297" r:id="rId50"/>
    <p:sldId id="306" r:id="rId5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A6E07B-A9EF-4865-8FFC-B56EAA84DE3D}" type="doc">
      <dgm:prSet loTypeId="urn:microsoft.com/office/officeart/2005/8/layout/hierarchy1" loCatId="hierarchy" qsTypeId="urn:microsoft.com/office/officeart/2005/8/quickstyle/simple4" qsCatId="simple" csTypeId="urn:microsoft.com/office/officeart/2005/8/colors/colorful5" csCatId="colorful" phldr="1"/>
      <dgm:spPr/>
      <dgm:t>
        <a:bodyPr/>
        <a:lstStyle/>
        <a:p>
          <a:endParaRPr lang="es-MX"/>
        </a:p>
      </dgm:t>
    </dgm:pt>
    <dgm:pt modelId="{6C089E25-CE88-4438-9118-3B93F31F2391}">
      <dgm:prSet phldrT="[Texto]" custT="1"/>
      <dgm:spPr/>
      <dgm:t>
        <a:bodyPr/>
        <a:lstStyle/>
        <a:p>
          <a:r>
            <a:rPr lang="es-MX" sz="3200" dirty="0" smtClean="0"/>
            <a:t>Clasificación de la materia</a:t>
          </a:r>
          <a:endParaRPr lang="es-MX" sz="3200" dirty="0"/>
        </a:p>
      </dgm:t>
    </dgm:pt>
    <dgm:pt modelId="{1F872ED6-62EC-41D4-8D68-2D62AF34C358}" type="parTrans" cxnId="{D5089053-4357-4869-A623-181CF2422877}">
      <dgm:prSet/>
      <dgm:spPr/>
      <dgm:t>
        <a:bodyPr/>
        <a:lstStyle/>
        <a:p>
          <a:endParaRPr lang="es-MX"/>
        </a:p>
      </dgm:t>
    </dgm:pt>
    <dgm:pt modelId="{C6514B15-ED59-4766-A2BB-2B1733507D09}" type="sibTrans" cxnId="{D5089053-4357-4869-A623-181CF2422877}">
      <dgm:prSet/>
      <dgm:spPr/>
      <dgm:t>
        <a:bodyPr/>
        <a:lstStyle/>
        <a:p>
          <a:endParaRPr lang="es-MX"/>
        </a:p>
      </dgm:t>
    </dgm:pt>
    <dgm:pt modelId="{8A36EE15-A0DA-41C2-B339-3205AB74EF38}">
      <dgm:prSet phldrT="[Texto]"/>
      <dgm:spPr/>
      <dgm:t>
        <a:bodyPr/>
        <a:lstStyle/>
        <a:p>
          <a:r>
            <a:rPr lang="es-MX" dirty="0" smtClean="0"/>
            <a:t>Sustancias puras</a:t>
          </a:r>
          <a:endParaRPr lang="es-MX" dirty="0"/>
        </a:p>
      </dgm:t>
    </dgm:pt>
    <dgm:pt modelId="{5D1886C7-2D57-4A0B-9836-9A2267951C21}" type="parTrans" cxnId="{D873A76A-95A8-4D57-A45D-827613206839}">
      <dgm:prSet/>
      <dgm:spPr/>
      <dgm:t>
        <a:bodyPr/>
        <a:lstStyle/>
        <a:p>
          <a:endParaRPr lang="es-MX"/>
        </a:p>
      </dgm:t>
    </dgm:pt>
    <dgm:pt modelId="{30CB4597-B727-4B6F-8178-CE885762A00F}" type="sibTrans" cxnId="{D873A76A-95A8-4D57-A45D-827613206839}">
      <dgm:prSet/>
      <dgm:spPr/>
      <dgm:t>
        <a:bodyPr/>
        <a:lstStyle/>
        <a:p>
          <a:endParaRPr lang="es-MX"/>
        </a:p>
      </dgm:t>
    </dgm:pt>
    <dgm:pt modelId="{DAC6731B-2911-4E91-94F4-13E4C658E61B}">
      <dgm:prSet phldrT="[Texto]"/>
      <dgm:spPr/>
      <dgm:t>
        <a:bodyPr/>
        <a:lstStyle/>
        <a:p>
          <a:r>
            <a:rPr lang="es-MX" dirty="0" smtClean="0"/>
            <a:t>Elemento</a:t>
          </a:r>
          <a:endParaRPr lang="es-MX" dirty="0"/>
        </a:p>
      </dgm:t>
    </dgm:pt>
    <dgm:pt modelId="{DAACE9A8-6931-4957-84D6-8B98AE823C11}" type="parTrans" cxnId="{FCD2B667-2D74-46A2-8CB2-E513A16D41C9}">
      <dgm:prSet/>
      <dgm:spPr/>
      <dgm:t>
        <a:bodyPr/>
        <a:lstStyle/>
        <a:p>
          <a:endParaRPr lang="es-MX"/>
        </a:p>
      </dgm:t>
    </dgm:pt>
    <dgm:pt modelId="{6D4B786E-C23E-44A0-A2D9-AB941C66AC60}" type="sibTrans" cxnId="{FCD2B667-2D74-46A2-8CB2-E513A16D41C9}">
      <dgm:prSet/>
      <dgm:spPr/>
      <dgm:t>
        <a:bodyPr/>
        <a:lstStyle/>
        <a:p>
          <a:endParaRPr lang="es-MX"/>
        </a:p>
      </dgm:t>
    </dgm:pt>
    <dgm:pt modelId="{0202EA0E-5741-4F1C-9CEC-A6D33F612106}">
      <dgm:prSet phldrT="[Texto]"/>
      <dgm:spPr/>
      <dgm:t>
        <a:bodyPr/>
        <a:lstStyle/>
        <a:p>
          <a:r>
            <a:rPr lang="es-MX" dirty="0" smtClean="0"/>
            <a:t>Compuesto</a:t>
          </a:r>
          <a:endParaRPr lang="es-MX" dirty="0"/>
        </a:p>
      </dgm:t>
    </dgm:pt>
    <dgm:pt modelId="{F8B646FF-0E27-4FB4-9317-6C85359AA391}" type="parTrans" cxnId="{BA3C1FBA-9443-4B6A-B078-724125DD0E27}">
      <dgm:prSet/>
      <dgm:spPr/>
      <dgm:t>
        <a:bodyPr/>
        <a:lstStyle/>
        <a:p>
          <a:endParaRPr lang="es-MX"/>
        </a:p>
      </dgm:t>
    </dgm:pt>
    <dgm:pt modelId="{CBC62E87-D4FD-4482-8396-3F13DD4A854B}" type="sibTrans" cxnId="{BA3C1FBA-9443-4B6A-B078-724125DD0E27}">
      <dgm:prSet/>
      <dgm:spPr/>
      <dgm:t>
        <a:bodyPr/>
        <a:lstStyle/>
        <a:p>
          <a:endParaRPr lang="es-MX"/>
        </a:p>
      </dgm:t>
    </dgm:pt>
    <dgm:pt modelId="{932AD27F-2BC5-48F2-BAA5-0D0797C61583}">
      <dgm:prSet phldrT="[Texto]"/>
      <dgm:spPr/>
      <dgm:t>
        <a:bodyPr/>
        <a:lstStyle/>
        <a:p>
          <a:r>
            <a:rPr lang="es-MX" dirty="0" smtClean="0"/>
            <a:t>Mezclas</a:t>
          </a:r>
          <a:endParaRPr lang="es-MX" dirty="0"/>
        </a:p>
      </dgm:t>
    </dgm:pt>
    <dgm:pt modelId="{62C2C3CA-671E-4591-956B-18836239DFD9}" type="parTrans" cxnId="{CABAE221-6538-488F-9F9A-F852DE46C437}">
      <dgm:prSet/>
      <dgm:spPr/>
      <dgm:t>
        <a:bodyPr/>
        <a:lstStyle/>
        <a:p>
          <a:endParaRPr lang="es-MX"/>
        </a:p>
      </dgm:t>
    </dgm:pt>
    <dgm:pt modelId="{A659D817-91C7-46AB-938C-47B331103FF7}" type="sibTrans" cxnId="{CABAE221-6538-488F-9F9A-F852DE46C437}">
      <dgm:prSet/>
      <dgm:spPr/>
      <dgm:t>
        <a:bodyPr/>
        <a:lstStyle/>
        <a:p>
          <a:endParaRPr lang="es-MX"/>
        </a:p>
      </dgm:t>
    </dgm:pt>
    <dgm:pt modelId="{ADB5E1A3-5F6A-48AD-B6D1-0DBABB475509}">
      <dgm:prSet phldrT="[Texto]"/>
      <dgm:spPr/>
      <dgm:t>
        <a:bodyPr/>
        <a:lstStyle/>
        <a:p>
          <a:r>
            <a:rPr lang="es-MX" dirty="0" smtClean="0"/>
            <a:t>Mezcla Homogénea</a:t>
          </a:r>
          <a:endParaRPr lang="es-MX" dirty="0"/>
        </a:p>
      </dgm:t>
    </dgm:pt>
    <dgm:pt modelId="{3CC528A8-315B-44B7-A903-A54354F4573F}" type="parTrans" cxnId="{2C182BA4-739F-404A-908C-325EE502EF4E}">
      <dgm:prSet/>
      <dgm:spPr/>
      <dgm:t>
        <a:bodyPr/>
        <a:lstStyle/>
        <a:p>
          <a:endParaRPr lang="es-MX"/>
        </a:p>
      </dgm:t>
    </dgm:pt>
    <dgm:pt modelId="{31849228-140D-4D27-B613-A81EF2E4D806}" type="sibTrans" cxnId="{2C182BA4-739F-404A-908C-325EE502EF4E}">
      <dgm:prSet/>
      <dgm:spPr/>
      <dgm:t>
        <a:bodyPr/>
        <a:lstStyle/>
        <a:p>
          <a:endParaRPr lang="es-MX"/>
        </a:p>
      </dgm:t>
    </dgm:pt>
    <dgm:pt modelId="{70F95BA7-58FB-4936-BAA9-D88979A18027}">
      <dgm:prSet/>
      <dgm:spPr/>
      <dgm:t>
        <a:bodyPr/>
        <a:lstStyle/>
        <a:p>
          <a:r>
            <a:rPr lang="es-MX" dirty="0" smtClean="0"/>
            <a:t>Mezcla Heterogénea</a:t>
          </a:r>
          <a:endParaRPr lang="es-MX" dirty="0"/>
        </a:p>
      </dgm:t>
    </dgm:pt>
    <dgm:pt modelId="{F99B87B8-36B0-41C2-8111-6AECC2BB177B}" type="parTrans" cxnId="{E46B5C06-7357-41C4-BC5F-C9E114CE4BE2}">
      <dgm:prSet/>
      <dgm:spPr/>
      <dgm:t>
        <a:bodyPr/>
        <a:lstStyle/>
        <a:p>
          <a:endParaRPr lang="es-MX"/>
        </a:p>
      </dgm:t>
    </dgm:pt>
    <dgm:pt modelId="{7AF25056-38C4-4620-8501-A0653859F9CD}" type="sibTrans" cxnId="{E46B5C06-7357-41C4-BC5F-C9E114CE4BE2}">
      <dgm:prSet/>
      <dgm:spPr/>
      <dgm:t>
        <a:bodyPr/>
        <a:lstStyle/>
        <a:p>
          <a:endParaRPr lang="es-MX"/>
        </a:p>
      </dgm:t>
    </dgm:pt>
    <dgm:pt modelId="{0171B369-FCFF-4929-865F-D4E1AE7CEFFF}" type="pres">
      <dgm:prSet presAssocID="{B7A6E07B-A9EF-4865-8FFC-B56EAA84DE3D}" presName="hierChild1" presStyleCnt="0">
        <dgm:presLayoutVars>
          <dgm:chPref val="1"/>
          <dgm:dir/>
          <dgm:animOne val="branch"/>
          <dgm:animLvl val="lvl"/>
          <dgm:resizeHandles/>
        </dgm:presLayoutVars>
      </dgm:prSet>
      <dgm:spPr/>
      <dgm:t>
        <a:bodyPr/>
        <a:lstStyle/>
        <a:p>
          <a:endParaRPr lang="es-MX"/>
        </a:p>
      </dgm:t>
    </dgm:pt>
    <dgm:pt modelId="{4A857344-889E-411F-B74E-10C3C57FAF42}" type="pres">
      <dgm:prSet presAssocID="{6C089E25-CE88-4438-9118-3B93F31F2391}" presName="hierRoot1" presStyleCnt="0"/>
      <dgm:spPr/>
    </dgm:pt>
    <dgm:pt modelId="{22638FBB-27BB-40C8-9CDF-E2B4F77A0E04}" type="pres">
      <dgm:prSet presAssocID="{6C089E25-CE88-4438-9118-3B93F31F2391}" presName="composite" presStyleCnt="0"/>
      <dgm:spPr/>
    </dgm:pt>
    <dgm:pt modelId="{CC90E6AE-1DC0-4247-9388-B7ECAFB92249}" type="pres">
      <dgm:prSet presAssocID="{6C089E25-CE88-4438-9118-3B93F31F2391}" presName="background" presStyleLbl="node0" presStyleIdx="0" presStyleCnt="1"/>
      <dgm:spPr/>
    </dgm:pt>
    <dgm:pt modelId="{58D7B79D-85C5-42E1-8BB3-E938AEF96E32}" type="pres">
      <dgm:prSet presAssocID="{6C089E25-CE88-4438-9118-3B93F31F2391}" presName="text" presStyleLbl="fgAcc0" presStyleIdx="0" presStyleCnt="1" custScaleX="153039">
        <dgm:presLayoutVars>
          <dgm:chPref val="3"/>
        </dgm:presLayoutVars>
      </dgm:prSet>
      <dgm:spPr/>
      <dgm:t>
        <a:bodyPr/>
        <a:lstStyle/>
        <a:p>
          <a:endParaRPr lang="es-MX"/>
        </a:p>
      </dgm:t>
    </dgm:pt>
    <dgm:pt modelId="{6DC24216-A452-496D-9237-33A81120F503}" type="pres">
      <dgm:prSet presAssocID="{6C089E25-CE88-4438-9118-3B93F31F2391}" presName="hierChild2" presStyleCnt="0"/>
      <dgm:spPr/>
    </dgm:pt>
    <dgm:pt modelId="{C104C6B8-077D-4041-8185-F50ECFCC8C13}" type="pres">
      <dgm:prSet presAssocID="{5D1886C7-2D57-4A0B-9836-9A2267951C21}" presName="Name10" presStyleLbl="parChTrans1D2" presStyleIdx="0" presStyleCnt="2"/>
      <dgm:spPr/>
      <dgm:t>
        <a:bodyPr/>
        <a:lstStyle/>
        <a:p>
          <a:endParaRPr lang="es-MX"/>
        </a:p>
      </dgm:t>
    </dgm:pt>
    <dgm:pt modelId="{A9FF1B0F-9766-431F-828B-26414566809E}" type="pres">
      <dgm:prSet presAssocID="{8A36EE15-A0DA-41C2-B339-3205AB74EF38}" presName="hierRoot2" presStyleCnt="0"/>
      <dgm:spPr/>
    </dgm:pt>
    <dgm:pt modelId="{3822B4EA-4EBB-49C3-8BC0-B42B8FC4A791}" type="pres">
      <dgm:prSet presAssocID="{8A36EE15-A0DA-41C2-B339-3205AB74EF38}" presName="composite2" presStyleCnt="0"/>
      <dgm:spPr/>
    </dgm:pt>
    <dgm:pt modelId="{9C9D252C-3C72-4F94-A1C8-3E832E91D3D8}" type="pres">
      <dgm:prSet presAssocID="{8A36EE15-A0DA-41C2-B339-3205AB74EF38}" presName="background2" presStyleLbl="node2" presStyleIdx="0" presStyleCnt="2"/>
      <dgm:spPr/>
    </dgm:pt>
    <dgm:pt modelId="{834CC9FF-C62C-47F5-B236-077D4B392119}" type="pres">
      <dgm:prSet presAssocID="{8A36EE15-A0DA-41C2-B339-3205AB74EF38}" presName="text2" presStyleLbl="fgAcc2" presStyleIdx="0" presStyleCnt="2" custLinFactNeighborX="-16979" custLinFactNeighborY="-3812">
        <dgm:presLayoutVars>
          <dgm:chPref val="3"/>
        </dgm:presLayoutVars>
      </dgm:prSet>
      <dgm:spPr/>
      <dgm:t>
        <a:bodyPr/>
        <a:lstStyle/>
        <a:p>
          <a:endParaRPr lang="es-MX"/>
        </a:p>
      </dgm:t>
    </dgm:pt>
    <dgm:pt modelId="{363CBF9D-74CF-40E4-8B6B-94294ACCA137}" type="pres">
      <dgm:prSet presAssocID="{8A36EE15-A0DA-41C2-B339-3205AB74EF38}" presName="hierChild3" presStyleCnt="0"/>
      <dgm:spPr/>
    </dgm:pt>
    <dgm:pt modelId="{54E34D48-A974-4790-9A5B-6B1F435EFCD0}" type="pres">
      <dgm:prSet presAssocID="{DAACE9A8-6931-4957-84D6-8B98AE823C11}" presName="Name17" presStyleLbl="parChTrans1D3" presStyleIdx="0" presStyleCnt="4"/>
      <dgm:spPr/>
      <dgm:t>
        <a:bodyPr/>
        <a:lstStyle/>
        <a:p>
          <a:endParaRPr lang="es-MX"/>
        </a:p>
      </dgm:t>
    </dgm:pt>
    <dgm:pt modelId="{6495790E-3C0D-48A8-A725-1778A6A3BC4D}" type="pres">
      <dgm:prSet presAssocID="{DAC6731B-2911-4E91-94F4-13E4C658E61B}" presName="hierRoot3" presStyleCnt="0"/>
      <dgm:spPr/>
    </dgm:pt>
    <dgm:pt modelId="{7AA2A5A3-676A-4D6A-9FF2-26958160FBDD}" type="pres">
      <dgm:prSet presAssocID="{DAC6731B-2911-4E91-94F4-13E4C658E61B}" presName="composite3" presStyleCnt="0"/>
      <dgm:spPr/>
    </dgm:pt>
    <dgm:pt modelId="{5CD36C09-E770-4AE7-850F-6545188257F5}" type="pres">
      <dgm:prSet presAssocID="{DAC6731B-2911-4E91-94F4-13E4C658E61B}" presName="background3" presStyleLbl="node3" presStyleIdx="0" presStyleCnt="4"/>
      <dgm:spPr/>
    </dgm:pt>
    <dgm:pt modelId="{54CF788E-7461-4B1C-B603-C01C85035D75}" type="pres">
      <dgm:prSet presAssocID="{DAC6731B-2911-4E91-94F4-13E4C658E61B}" presName="text3" presStyleLbl="fgAcc3" presStyleIdx="0" presStyleCnt="4" custLinFactNeighborX="-31859" custLinFactNeighborY="-3095">
        <dgm:presLayoutVars>
          <dgm:chPref val="3"/>
        </dgm:presLayoutVars>
      </dgm:prSet>
      <dgm:spPr/>
      <dgm:t>
        <a:bodyPr/>
        <a:lstStyle/>
        <a:p>
          <a:endParaRPr lang="es-MX"/>
        </a:p>
      </dgm:t>
    </dgm:pt>
    <dgm:pt modelId="{0894B8C8-32F7-4576-9B20-E9D13D132CF8}" type="pres">
      <dgm:prSet presAssocID="{DAC6731B-2911-4E91-94F4-13E4C658E61B}" presName="hierChild4" presStyleCnt="0"/>
      <dgm:spPr/>
    </dgm:pt>
    <dgm:pt modelId="{2B07325A-0C78-4BB6-B15B-A3051457D27A}" type="pres">
      <dgm:prSet presAssocID="{F8B646FF-0E27-4FB4-9317-6C85359AA391}" presName="Name17" presStyleLbl="parChTrans1D3" presStyleIdx="1" presStyleCnt="4"/>
      <dgm:spPr/>
      <dgm:t>
        <a:bodyPr/>
        <a:lstStyle/>
        <a:p>
          <a:endParaRPr lang="es-MX"/>
        </a:p>
      </dgm:t>
    </dgm:pt>
    <dgm:pt modelId="{4D414497-6DC4-4DA5-80BD-15602684A995}" type="pres">
      <dgm:prSet presAssocID="{0202EA0E-5741-4F1C-9CEC-A6D33F612106}" presName="hierRoot3" presStyleCnt="0"/>
      <dgm:spPr/>
    </dgm:pt>
    <dgm:pt modelId="{2BF7C228-8C67-4959-8F50-9C60D5B0A4A0}" type="pres">
      <dgm:prSet presAssocID="{0202EA0E-5741-4F1C-9CEC-A6D33F612106}" presName="composite3" presStyleCnt="0"/>
      <dgm:spPr/>
    </dgm:pt>
    <dgm:pt modelId="{438126F4-366D-49DB-AA43-ED6B251BD435}" type="pres">
      <dgm:prSet presAssocID="{0202EA0E-5741-4F1C-9CEC-A6D33F612106}" presName="background3" presStyleLbl="node3" presStyleIdx="1" presStyleCnt="4"/>
      <dgm:spPr/>
    </dgm:pt>
    <dgm:pt modelId="{87400A0A-7443-4579-9426-52A937876ED2}" type="pres">
      <dgm:prSet presAssocID="{0202EA0E-5741-4F1C-9CEC-A6D33F612106}" presName="text3" presStyleLbl="fgAcc3" presStyleIdx="1" presStyleCnt="4" custLinFactNeighborX="21169" custLinFactNeighborY="-2722">
        <dgm:presLayoutVars>
          <dgm:chPref val="3"/>
        </dgm:presLayoutVars>
      </dgm:prSet>
      <dgm:spPr/>
      <dgm:t>
        <a:bodyPr/>
        <a:lstStyle/>
        <a:p>
          <a:endParaRPr lang="es-MX"/>
        </a:p>
      </dgm:t>
    </dgm:pt>
    <dgm:pt modelId="{A998C3E1-EA4A-438B-941F-0A2D876DD74F}" type="pres">
      <dgm:prSet presAssocID="{0202EA0E-5741-4F1C-9CEC-A6D33F612106}" presName="hierChild4" presStyleCnt="0"/>
      <dgm:spPr/>
    </dgm:pt>
    <dgm:pt modelId="{B55775DB-72BA-446F-A3D1-16FE629193C3}" type="pres">
      <dgm:prSet presAssocID="{62C2C3CA-671E-4591-956B-18836239DFD9}" presName="Name10" presStyleLbl="parChTrans1D2" presStyleIdx="1" presStyleCnt="2"/>
      <dgm:spPr/>
      <dgm:t>
        <a:bodyPr/>
        <a:lstStyle/>
        <a:p>
          <a:endParaRPr lang="es-MX"/>
        </a:p>
      </dgm:t>
    </dgm:pt>
    <dgm:pt modelId="{339A1CB8-D1FD-48A9-9B0F-D8B142A316B0}" type="pres">
      <dgm:prSet presAssocID="{932AD27F-2BC5-48F2-BAA5-0D0797C61583}" presName="hierRoot2" presStyleCnt="0"/>
      <dgm:spPr/>
    </dgm:pt>
    <dgm:pt modelId="{DA54133D-6751-489B-AEE3-FAF0A53EB678}" type="pres">
      <dgm:prSet presAssocID="{932AD27F-2BC5-48F2-BAA5-0D0797C61583}" presName="composite2" presStyleCnt="0"/>
      <dgm:spPr/>
    </dgm:pt>
    <dgm:pt modelId="{C1A0FE11-65AD-4406-9DE6-2125B51C4983}" type="pres">
      <dgm:prSet presAssocID="{932AD27F-2BC5-48F2-BAA5-0D0797C61583}" presName="background2" presStyleLbl="node2" presStyleIdx="1" presStyleCnt="2"/>
      <dgm:spPr/>
    </dgm:pt>
    <dgm:pt modelId="{F499C7C9-98D4-46B5-A0BF-C97723808E0D}" type="pres">
      <dgm:prSet presAssocID="{932AD27F-2BC5-48F2-BAA5-0D0797C61583}" presName="text2" presStyleLbl="fgAcc2" presStyleIdx="1" presStyleCnt="2" custLinFactNeighborX="24908" custLinFactNeighborY="-7230">
        <dgm:presLayoutVars>
          <dgm:chPref val="3"/>
        </dgm:presLayoutVars>
      </dgm:prSet>
      <dgm:spPr/>
      <dgm:t>
        <a:bodyPr/>
        <a:lstStyle/>
        <a:p>
          <a:endParaRPr lang="es-MX"/>
        </a:p>
      </dgm:t>
    </dgm:pt>
    <dgm:pt modelId="{E41D1240-A39B-4150-8661-140103E746B7}" type="pres">
      <dgm:prSet presAssocID="{932AD27F-2BC5-48F2-BAA5-0D0797C61583}" presName="hierChild3" presStyleCnt="0"/>
      <dgm:spPr/>
    </dgm:pt>
    <dgm:pt modelId="{3D486D6E-F3AA-4EB3-BD23-6D996E34B4BD}" type="pres">
      <dgm:prSet presAssocID="{3CC528A8-315B-44B7-A903-A54354F4573F}" presName="Name17" presStyleLbl="parChTrans1D3" presStyleIdx="2" presStyleCnt="4"/>
      <dgm:spPr/>
      <dgm:t>
        <a:bodyPr/>
        <a:lstStyle/>
        <a:p>
          <a:endParaRPr lang="es-MX"/>
        </a:p>
      </dgm:t>
    </dgm:pt>
    <dgm:pt modelId="{7C3A82A9-C6E2-4A00-8767-A7268F60681B}" type="pres">
      <dgm:prSet presAssocID="{ADB5E1A3-5F6A-48AD-B6D1-0DBABB475509}" presName="hierRoot3" presStyleCnt="0"/>
      <dgm:spPr/>
    </dgm:pt>
    <dgm:pt modelId="{4AA2933C-7432-486A-AE05-9FC88DAFA272}" type="pres">
      <dgm:prSet presAssocID="{ADB5E1A3-5F6A-48AD-B6D1-0DBABB475509}" presName="composite3" presStyleCnt="0"/>
      <dgm:spPr/>
    </dgm:pt>
    <dgm:pt modelId="{B03AC6C5-EC4C-4906-A76E-8ECF20A03490}" type="pres">
      <dgm:prSet presAssocID="{ADB5E1A3-5F6A-48AD-B6D1-0DBABB475509}" presName="background3" presStyleLbl="node3" presStyleIdx="2" presStyleCnt="4"/>
      <dgm:spPr/>
    </dgm:pt>
    <dgm:pt modelId="{EA0A121D-2EB0-48C0-A3DB-C18BAF18A66A}" type="pres">
      <dgm:prSet presAssocID="{ADB5E1A3-5F6A-48AD-B6D1-0DBABB475509}" presName="text3" presStyleLbl="fgAcc3" presStyleIdx="2" presStyleCnt="4" custLinFactNeighborX="18465" custLinFactNeighborY="-4913">
        <dgm:presLayoutVars>
          <dgm:chPref val="3"/>
        </dgm:presLayoutVars>
      </dgm:prSet>
      <dgm:spPr/>
      <dgm:t>
        <a:bodyPr/>
        <a:lstStyle/>
        <a:p>
          <a:endParaRPr lang="es-MX"/>
        </a:p>
      </dgm:t>
    </dgm:pt>
    <dgm:pt modelId="{81E8D3A1-C960-4E48-A724-64DF24601AC7}" type="pres">
      <dgm:prSet presAssocID="{ADB5E1A3-5F6A-48AD-B6D1-0DBABB475509}" presName="hierChild4" presStyleCnt="0"/>
      <dgm:spPr/>
    </dgm:pt>
    <dgm:pt modelId="{E05F9FC1-5A9C-4534-A234-3B58C73FA2EA}" type="pres">
      <dgm:prSet presAssocID="{F99B87B8-36B0-41C2-8111-6AECC2BB177B}" presName="Name17" presStyleLbl="parChTrans1D3" presStyleIdx="3" presStyleCnt="4"/>
      <dgm:spPr/>
      <dgm:t>
        <a:bodyPr/>
        <a:lstStyle/>
        <a:p>
          <a:endParaRPr lang="es-MX"/>
        </a:p>
      </dgm:t>
    </dgm:pt>
    <dgm:pt modelId="{F9CFF161-BCAD-4B7A-BF95-B7328C123F74}" type="pres">
      <dgm:prSet presAssocID="{70F95BA7-58FB-4936-BAA9-D88979A18027}" presName="hierRoot3" presStyleCnt="0"/>
      <dgm:spPr/>
    </dgm:pt>
    <dgm:pt modelId="{36008684-0955-4B9A-BB8A-95957FB7AA12}" type="pres">
      <dgm:prSet presAssocID="{70F95BA7-58FB-4936-BAA9-D88979A18027}" presName="composite3" presStyleCnt="0"/>
      <dgm:spPr/>
    </dgm:pt>
    <dgm:pt modelId="{21CDC6FE-6140-44BF-BA64-BBD2427F4549}" type="pres">
      <dgm:prSet presAssocID="{70F95BA7-58FB-4936-BAA9-D88979A18027}" presName="background3" presStyleLbl="node3" presStyleIdx="3" presStyleCnt="4"/>
      <dgm:spPr/>
    </dgm:pt>
    <dgm:pt modelId="{C10DB266-FAF3-4EB5-8950-D8FA62F00316}" type="pres">
      <dgm:prSet presAssocID="{70F95BA7-58FB-4936-BAA9-D88979A18027}" presName="text3" presStyleLbl="fgAcc3" presStyleIdx="3" presStyleCnt="4" custLinFactNeighborX="24594" custLinFactNeighborY="-4913">
        <dgm:presLayoutVars>
          <dgm:chPref val="3"/>
        </dgm:presLayoutVars>
      </dgm:prSet>
      <dgm:spPr/>
      <dgm:t>
        <a:bodyPr/>
        <a:lstStyle/>
        <a:p>
          <a:endParaRPr lang="es-MX"/>
        </a:p>
      </dgm:t>
    </dgm:pt>
    <dgm:pt modelId="{81D1AA60-85E1-4FE5-9369-F78D2CC0B410}" type="pres">
      <dgm:prSet presAssocID="{70F95BA7-58FB-4936-BAA9-D88979A18027}" presName="hierChild4" presStyleCnt="0"/>
      <dgm:spPr/>
    </dgm:pt>
  </dgm:ptLst>
  <dgm:cxnLst>
    <dgm:cxn modelId="{35272078-10E1-41FA-90FF-5CFDD33F2557}" type="presOf" srcId="{5D1886C7-2D57-4A0B-9836-9A2267951C21}" destId="{C104C6B8-077D-4041-8185-F50ECFCC8C13}" srcOrd="0" destOrd="0" presId="urn:microsoft.com/office/officeart/2005/8/layout/hierarchy1"/>
    <dgm:cxn modelId="{D445D162-6A0C-40BA-AC40-A0915920B575}" type="presOf" srcId="{70F95BA7-58FB-4936-BAA9-D88979A18027}" destId="{C10DB266-FAF3-4EB5-8950-D8FA62F00316}" srcOrd="0" destOrd="0" presId="urn:microsoft.com/office/officeart/2005/8/layout/hierarchy1"/>
    <dgm:cxn modelId="{CABAE221-6538-488F-9F9A-F852DE46C437}" srcId="{6C089E25-CE88-4438-9118-3B93F31F2391}" destId="{932AD27F-2BC5-48F2-BAA5-0D0797C61583}" srcOrd="1" destOrd="0" parTransId="{62C2C3CA-671E-4591-956B-18836239DFD9}" sibTransId="{A659D817-91C7-46AB-938C-47B331103FF7}"/>
    <dgm:cxn modelId="{8E37D779-3E90-4DF4-BC43-4C9A668AEB89}" type="presOf" srcId="{8A36EE15-A0DA-41C2-B339-3205AB74EF38}" destId="{834CC9FF-C62C-47F5-B236-077D4B392119}" srcOrd="0" destOrd="0" presId="urn:microsoft.com/office/officeart/2005/8/layout/hierarchy1"/>
    <dgm:cxn modelId="{3A1AB599-F022-46BC-B862-DC3AC94CF1B6}" type="presOf" srcId="{62C2C3CA-671E-4591-956B-18836239DFD9}" destId="{B55775DB-72BA-446F-A3D1-16FE629193C3}" srcOrd="0" destOrd="0" presId="urn:microsoft.com/office/officeart/2005/8/layout/hierarchy1"/>
    <dgm:cxn modelId="{2C182BA4-739F-404A-908C-325EE502EF4E}" srcId="{932AD27F-2BC5-48F2-BAA5-0D0797C61583}" destId="{ADB5E1A3-5F6A-48AD-B6D1-0DBABB475509}" srcOrd="0" destOrd="0" parTransId="{3CC528A8-315B-44B7-A903-A54354F4573F}" sibTransId="{31849228-140D-4D27-B613-A81EF2E4D806}"/>
    <dgm:cxn modelId="{52C98297-D541-4263-81F1-13B7C0BBFE4E}" type="presOf" srcId="{ADB5E1A3-5F6A-48AD-B6D1-0DBABB475509}" destId="{EA0A121D-2EB0-48C0-A3DB-C18BAF18A66A}" srcOrd="0" destOrd="0" presId="urn:microsoft.com/office/officeart/2005/8/layout/hierarchy1"/>
    <dgm:cxn modelId="{61872664-396E-4A77-90EE-A238F7A4FC46}" type="presOf" srcId="{B7A6E07B-A9EF-4865-8FFC-B56EAA84DE3D}" destId="{0171B369-FCFF-4929-865F-D4E1AE7CEFFF}" srcOrd="0" destOrd="0" presId="urn:microsoft.com/office/officeart/2005/8/layout/hierarchy1"/>
    <dgm:cxn modelId="{E8514FB7-07FC-4A6B-8F7C-775CDCDB348A}" type="presOf" srcId="{932AD27F-2BC5-48F2-BAA5-0D0797C61583}" destId="{F499C7C9-98D4-46B5-A0BF-C97723808E0D}" srcOrd="0" destOrd="0" presId="urn:microsoft.com/office/officeart/2005/8/layout/hierarchy1"/>
    <dgm:cxn modelId="{204F1A52-529D-4684-A167-9402189E7193}" type="presOf" srcId="{DAC6731B-2911-4E91-94F4-13E4C658E61B}" destId="{54CF788E-7461-4B1C-B603-C01C85035D75}" srcOrd="0" destOrd="0" presId="urn:microsoft.com/office/officeart/2005/8/layout/hierarchy1"/>
    <dgm:cxn modelId="{FCD2B667-2D74-46A2-8CB2-E513A16D41C9}" srcId="{8A36EE15-A0DA-41C2-B339-3205AB74EF38}" destId="{DAC6731B-2911-4E91-94F4-13E4C658E61B}" srcOrd="0" destOrd="0" parTransId="{DAACE9A8-6931-4957-84D6-8B98AE823C11}" sibTransId="{6D4B786E-C23E-44A0-A2D9-AB941C66AC60}"/>
    <dgm:cxn modelId="{3505F7AA-0027-4877-B7CE-6B327FE8211C}" type="presOf" srcId="{DAACE9A8-6931-4957-84D6-8B98AE823C11}" destId="{54E34D48-A974-4790-9A5B-6B1F435EFCD0}" srcOrd="0" destOrd="0" presId="urn:microsoft.com/office/officeart/2005/8/layout/hierarchy1"/>
    <dgm:cxn modelId="{E46B5C06-7357-41C4-BC5F-C9E114CE4BE2}" srcId="{932AD27F-2BC5-48F2-BAA5-0D0797C61583}" destId="{70F95BA7-58FB-4936-BAA9-D88979A18027}" srcOrd="1" destOrd="0" parTransId="{F99B87B8-36B0-41C2-8111-6AECC2BB177B}" sibTransId="{7AF25056-38C4-4620-8501-A0653859F9CD}"/>
    <dgm:cxn modelId="{4C8B606C-F606-4018-B778-C9FE58921E46}" type="presOf" srcId="{F8B646FF-0E27-4FB4-9317-6C85359AA391}" destId="{2B07325A-0C78-4BB6-B15B-A3051457D27A}" srcOrd="0" destOrd="0" presId="urn:microsoft.com/office/officeart/2005/8/layout/hierarchy1"/>
    <dgm:cxn modelId="{4B98CEE6-1675-4442-BB72-B564A3D3CDF5}" type="presOf" srcId="{6C089E25-CE88-4438-9118-3B93F31F2391}" destId="{58D7B79D-85C5-42E1-8BB3-E938AEF96E32}" srcOrd="0" destOrd="0" presId="urn:microsoft.com/office/officeart/2005/8/layout/hierarchy1"/>
    <dgm:cxn modelId="{D5089053-4357-4869-A623-181CF2422877}" srcId="{B7A6E07B-A9EF-4865-8FFC-B56EAA84DE3D}" destId="{6C089E25-CE88-4438-9118-3B93F31F2391}" srcOrd="0" destOrd="0" parTransId="{1F872ED6-62EC-41D4-8D68-2D62AF34C358}" sibTransId="{C6514B15-ED59-4766-A2BB-2B1733507D09}"/>
    <dgm:cxn modelId="{40AF88C2-9B2E-4DE4-BFDF-6FD47C134ACE}" type="presOf" srcId="{F99B87B8-36B0-41C2-8111-6AECC2BB177B}" destId="{E05F9FC1-5A9C-4534-A234-3B58C73FA2EA}" srcOrd="0" destOrd="0" presId="urn:microsoft.com/office/officeart/2005/8/layout/hierarchy1"/>
    <dgm:cxn modelId="{BA3C1FBA-9443-4B6A-B078-724125DD0E27}" srcId="{8A36EE15-A0DA-41C2-B339-3205AB74EF38}" destId="{0202EA0E-5741-4F1C-9CEC-A6D33F612106}" srcOrd="1" destOrd="0" parTransId="{F8B646FF-0E27-4FB4-9317-6C85359AA391}" sibTransId="{CBC62E87-D4FD-4482-8396-3F13DD4A854B}"/>
    <dgm:cxn modelId="{6B1B001B-A417-4A51-B8F1-FC9A9FE837A4}" type="presOf" srcId="{0202EA0E-5741-4F1C-9CEC-A6D33F612106}" destId="{87400A0A-7443-4579-9426-52A937876ED2}" srcOrd="0" destOrd="0" presId="urn:microsoft.com/office/officeart/2005/8/layout/hierarchy1"/>
    <dgm:cxn modelId="{2CF5804F-70BE-4735-BB60-8175A1578EC6}" type="presOf" srcId="{3CC528A8-315B-44B7-A903-A54354F4573F}" destId="{3D486D6E-F3AA-4EB3-BD23-6D996E34B4BD}" srcOrd="0" destOrd="0" presId="urn:microsoft.com/office/officeart/2005/8/layout/hierarchy1"/>
    <dgm:cxn modelId="{D873A76A-95A8-4D57-A45D-827613206839}" srcId="{6C089E25-CE88-4438-9118-3B93F31F2391}" destId="{8A36EE15-A0DA-41C2-B339-3205AB74EF38}" srcOrd="0" destOrd="0" parTransId="{5D1886C7-2D57-4A0B-9836-9A2267951C21}" sibTransId="{30CB4597-B727-4B6F-8178-CE885762A00F}"/>
    <dgm:cxn modelId="{D1B00D79-4BBA-43DB-90E8-65A098D79773}" type="presParOf" srcId="{0171B369-FCFF-4929-865F-D4E1AE7CEFFF}" destId="{4A857344-889E-411F-B74E-10C3C57FAF42}" srcOrd="0" destOrd="0" presId="urn:microsoft.com/office/officeart/2005/8/layout/hierarchy1"/>
    <dgm:cxn modelId="{19152AC7-7850-4386-80B4-0B3D8F3C1EA2}" type="presParOf" srcId="{4A857344-889E-411F-B74E-10C3C57FAF42}" destId="{22638FBB-27BB-40C8-9CDF-E2B4F77A0E04}" srcOrd="0" destOrd="0" presId="urn:microsoft.com/office/officeart/2005/8/layout/hierarchy1"/>
    <dgm:cxn modelId="{00752EEB-0B17-49F3-A856-3C3A0C434606}" type="presParOf" srcId="{22638FBB-27BB-40C8-9CDF-E2B4F77A0E04}" destId="{CC90E6AE-1DC0-4247-9388-B7ECAFB92249}" srcOrd="0" destOrd="0" presId="urn:microsoft.com/office/officeart/2005/8/layout/hierarchy1"/>
    <dgm:cxn modelId="{44062319-6903-416E-B7DF-F07CDB6B6341}" type="presParOf" srcId="{22638FBB-27BB-40C8-9CDF-E2B4F77A0E04}" destId="{58D7B79D-85C5-42E1-8BB3-E938AEF96E32}" srcOrd="1" destOrd="0" presId="urn:microsoft.com/office/officeart/2005/8/layout/hierarchy1"/>
    <dgm:cxn modelId="{7325DEEF-1603-4B24-A07C-D22CD448E0CD}" type="presParOf" srcId="{4A857344-889E-411F-B74E-10C3C57FAF42}" destId="{6DC24216-A452-496D-9237-33A81120F503}" srcOrd="1" destOrd="0" presId="urn:microsoft.com/office/officeart/2005/8/layout/hierarchy1"/>
    <dgm:cxn modelId="{07C9472F-E839-454E-9272-99E9152648ED}" type="presParOf" srcId="{6DC24216-A452-496D-9237-33A81120F503}" destId="{C104C6B8-077D-4041-8185-F50ECFCC8C13}" srcOrd="0" destOrd="0" presId="urn:microsoft.com/office/officeart/2005/8/layout/hierarchy1"/>
    <dgm:cxn modelId="{4418C307-B8B3-4EA0-817A-57D8086FC440}" type="presParOf" srcId="{6DC24216-A452-496D-9237-33A81120F503}" destId="{A9FF1B0F-9766-431F-828B-26414566809E}" srcOrd="1" destOrd="0" presId="urn:microsoft.com/office/officeart/2005/8/layout/hierarchy1"/>
    <dgm:cxn modelId="{93280933-0B88-4B23-8411-8CD13E6A3F28}" type="presParOf" srcId="{A9FF1B0F-9766-431F-828B-26414566809E}" destId="{3822B4EA-4EBB-49C3-8BC0-B42B8FC4A791}" srcOrd="0" destOrd="0" presId="urn:microsoft.com/office/officeart/2005/8/layout/hierarchy1"/>
    <dgm:cxn modelId="{A44F60B4-9547-436F-A7E9-86C50C271AD0}" type="presParOf" srcId="{3822B4EA-4EBB-49C3-8BC0-B42B8FC4A791}" destId="{9C9D252C-3C72-4F94-A1C8-3E832E91D3D8}" srcOrd="0" destOrd="0" presId="urn:microsoft.com/office/officeart/2005/8/layout/hierarchy1"/>
    <dgm:cxn modelId="{12768E4A-0C31-4ED5-91C3-7DBBD1012AE6}" type="presParOf" srcId="{3822B4EA-4EBB-49C3-8BC0-B42B8FC4A791}" destId="{834CC9FF-C62C-47F5-B236-077D4B392119}" srcOrd="1" destOrd="0" presId="urn:microsoft.com/office/officeart/2005/8/layout/hierarchy1"/>
    <dgm:cxn modelId="{0A497AD7-5670-4C39-8201-94FF633C7DB6}" type="presParOf" srcId="{A9FF1B0F-9766-431F-828B-26414566809E}" destId="{363CBF9D-74CF-40E4-8B6B-94294ACCA137}" srcOrd="1" destOrd="0" presId="urn:microsoft.com/office/officeart/2005/8/layout/hierarchy1"/>
    <dgm:cxn modelId="{7BA529CF-A567-4A39-8B6E-DA4E731A6107}" type="presParOf" srcId="{363CBF9D-74CF-40E4-8B6B-94294ACCA137}" destId="{54E34D48-A974-4790-9A5B-6B1F435EFCD0}" srcOrd="0" destOrd="0" presId="urn:microsoft.com/office/officeart/2005/8/layout/hierarchy1"/>
    <dgm:cxn modelId="{2D42CF86-4FF2-4A3C-8FE1-5F2E3491C848}" type="presParOf" srcId="{363CBF9D-74CF-40E4-8B6B-94294ACCA137}" destId="{6495790E-3C0D-48A8-A725-1778A6A3BC4D}" srcOrd="1" destOrd="0" presId="urn:microsoft.com/office/officeart/2005/8/layout/hierarchy1"/>
    <dgm:cxn modelId="{10DE98BD-6618-48AB-83DA-BFAB8813E456}" type="presParOf" srcId="{6495790E-3C0D-48A8-A725-1778A6A3BC4D}" destId="{7AA2A5A3-676A-4D6A-9FF2-26958160FBDD}" srcOrd="0" destOrd="0" presId="urn:microsoft.com/office/officeart/2005/8/layout/hierarchy1"/>
    <dgm:cxn modelId="{9EC5945C-1F3F-4DD7-8E4C-CAA2FCDC27FA}" type="presParOf" srcId="{7AA2A5A3-676A-4D6A-9FF2-26958160FBDD}" destId="{5CD36C09-E770-4AE7-850F-6545188257F5}" srcOrd="0" destOrd="0" presId="urn:microsoft.com/office/officeart/2005/8/layout/hierarchy1"/>
    <dgm:cxn modelId="{5B85F907-8D69-4902-B511-930A2DFA04DB}" type="presParOf" srcId="{7AA2A5A3-676A-4D6A-9FF2-26958160FBDD}" destId="{54CF788E-7461-4B1C-B603-C01C85035D75}" srcOrd="1" destOrd="0" presId="urn:microsoft.com/office/officeart/2005/8/layout/hierarchy1"/>
    <dgm:cxn modelId="{D5CB55ED-796C-4DE2-9FCD-267C0423B1DB}" type="presParOf" srcId="{6495790E-3C0D-48A8-A725-1778A6A3BC4D}" destId="{0894B8C8-32F7-4576-9B20-E9D13D132CF8}" srcOrd="1" destOrd="0" presId="urn:microsoft.com/office/officeart/2005/8/layout/hierarchy1"/>
    <dgm:cxn modelId="{89E3D821-5B33-4148-A8C6-F9661EA5C7B8}" type="presParOf" srcId="{363CBF9D-74CF-40E4-8B6B-94294ACCA137}" destId="{2B07325A-0C78-4BB6-B15B-A3051457D27A}" srcOrd="2" destOrd="0" presId="urn:microsoft.com/office/officeart/2005/8/layout/hierarchy1"/>
    <dgm:cxn modelId="{D3B62096-8B03-4019-9760-32E5BEB4FABA}" type="presParOf" srcId="{363CBF9D-74CF-40E4-8B6B-94294ACCA137}" destId="{4D414497-6DC4-4DA5-80BD-15602684A995}" srcOrd="3" destOrd="0" presId="urn:microsoft.com/office/officeart/2005/8/layout/hierarchy1"/>
    <dgm:cxn modelId="{A7CF4E4F-06B9-4D18-9EE2-D576F87467FB}" type="presParOf" srcId="{4D414497-6DC4-4DA5-80BD-15602684A995}" destId="{2BF7C228-8C67-4959-8F50-9C60D5B0A4A0}" srcOrd="0" destOrd="0" presId="urn:microsoft.com/office/officeart/2005/8/layout/hierarchy1"/>
    <dgm:cxn modelId="{C88E5646-1B7D-437E-9835-D3BFDD13C180}" type="presParOf" srcId="{2BF7C228-8C67-4959-8F50-9C60D5B0A4A0}" destId="{438126F4-366D-49DB-AA43-ED6B251BD435}" srcOrd="0" destOrd="0" presId="urn:microsoft.com/office/officeart/2005/8/layout/hierarchy1"/>
    <dgm:cxn modelId="{B3246040-A47C-406E-9064-2A80EBA5E9A4}" type="presParOf" srcId="{2BF7C228-8C67-4959-8F50-9C60D5B0A4A0}" destId="{87400A0A-7443-4579-9426-52A937876ED2}" srcOrd="1" destOrd="0" presId="urn:microsoft.com/office/officeart/2005/8/layout/hierarchy1"/>
    <dgm:cxn modelId="{16A79778-6443-4FFA-85ED-C09BBF8B0065}" type="presParOf" srcId="{4D414497-6DC4-4DA5-80BD-15602684A995}" destId="{A998C3E1-EA4A-438B-941F-0A2D876DD74F}" srcOrd="1" destOrd="0" presId="urn:microsoft.com/office/officeart/2005/8/layout/hierarchy1"/>
    <dgm:cxn modelId="{BEAE4AD6-40D6-4519-8B7B-96A2AE35DC3E}" type="presParOf" srcId="{6DC24216-A452-496D-9237-33A81120F503}" destId="{B55775DB-72BA-446F-A3D1-16FE629193C3}" srcOrd="2" destOrd="0" presId="urn:microsoft.com/office/officeart/2005/8/layout/hierarchy1"/>
    <dgm:cxn modelId="{42960C20-93B7-4119-B078-D5AE293844BD}" type="presParOf" srcId="{6DC24216-A452-496D-9237-33A81120F503}" destId="{339A1CB8-D1FD-48A9-9B0F-D8B142A316B0}" srcOrd="3" destOrd="0" presId="urn:microsoft.com/office/officeart/2005/8/layout/hierarchy1"/>
    <dgm:cxn modelId="{0AF6D477-E259-41F6-A44E-516D5EDEDD5B}" type="presParOf" srcId="{339A1CB8-D1FD-48A9-9B0F-D8B142A316B0}" destId="{DA54133D-6751-489B-AEE3-FAF0A53EB678}" srcOrd="0" destOrd="0" presId="urn:microsoft.com/office/officeart/2005/8/layout/hierarchy1"/>
    <dgm:cxn modelId="{CBFA044D-947C-4A65-AF9D-6AC6EFBDCA86}" type="presParOf" srcId="{DA54133D-6751-489B-AEE3-FAF0A53EB678}" destId="{C1A0FE11-65AD-4406-9DE6-2125B51C4983}" srcOrd="0" destOrd="0" presId="urn:microsoft.com/office/officeart/2005/8/layout/hierarchy1"/>
    <dgm:cxn modelId="{D55A87AD-5841-4A28-8421-26CE3FD8B8CE}" type="presParOf" srcId="{DA54133D-6751-489B-AEE3-FAF0A53EB678}" destId="{F499C7C9-98D4-46B5-A0BF-C97723808E0D}" srcOrd="1" destOrd="0" presId="urn:microsoft.com/office/officeart/2005/8/layout/hierarchy1"/>
    <dgm:cxn modelId="{2C42CF9C-6B50-42E7-90DF-74AA90D451C5}" type="presParOf" srcId="{339A1CB8-D1FD-48A9-9B0F-D8B142A316B0}" destId="{E41D1240-A39B-4150-8661-140103E746B7}" srcOrd="1" destOrd="0" presId="urn:microsoft.com/office/officeart/2005/8/layout/hierarchy1"/>
    <dgm:cxn modelId="{7BBE2956-08F9-4E7C-82E4-B6EB860CC349}" type="presParOf" srcId="{E41D1240-A39B-4150-8661-140103E746B7}" destId="{3D486D6E-F3AA-4EB3-BD23-6D996E34B4BD}" srcOrd="0" destOrd="0" presId="urn:microsoft.com/office/officeart/2005/8/layout/hierarchy1"/>
    <dgm:cxn modelId="{F8D6A9F7-9977-4EBB-BBAD-4BD1DF32B64E}" type="presParOf" srcId="{E41D1240-A39B-4150-8661-140103E746B7}" destId="{7C3A82A9-C6E2-4A00-8767-A7268F60681B}" srcOrd="1" destOrd="0" presId="urn:microsoft.com/office/officeart/2005/8/layout/hierarchy1"/>
    <dgm:cxn modelId="{50A68A8F-E220-4B15-A9CC-F439C38970E9}" type="presParOf" srcId="{7C3A82A9-C6E2-4A00-8767-A7268F60681B}" destId="{4AA2933C-7432-486A-AE05-9FC88DAFA272}" srcOrd="0" destOrd="0" presId="urn:microsoft.com/office/officeart/2005/8/layout/hierarchy1"/>
    <dgm:cxn modelId="{CD5A05EF-AF13-4B3E-9AAD-3C348A34A013}" type="presParOf" srcId="{4AA2933C-7432-486A-AE05-9FC88DAFA272}" destId="{B03AC6C5-EC4C-4906-A76E-8ECF20A03490}" srcOrd="0" destOrd="0" presId="urn:microsoft.com/office/officeart/2005/8/layout/hierarchy1"/>
    <dgm:cxn modelId="{77D769B4-C29D-4D0B-8575-258BCE0A5A47}" type="presParOf" srcId="{4AA2933C-7432-486A-AE05-9FC88DAFA272}" destId="{EA0A121D-2EB0-48C0-A3DB-C18BAF18A66A}" srcOrd="1" destOrd="0" presId="urn:microsoft.com/office/officeart/2005/8/layout/hierarchy1"/>
    <dgm:cxn modelId="{8B8C86D0-B792-487E-B8E1-EA6CD5FCB5E9}" type="presParOf" srcId="{7C3A82A9-C6E2-4A00-8767-A7268F60681B}" destId="{81E8D3A1-C960-4E48-A724-64DF24601AC7}" srcOrd="1" destOrd="0" presId="urn:microsoft.com/office/officeart/2005/8/layout/hierarchy1"/>
    <dgm:cxn modelId="{4161EF17-C565-45C6-AF47-B99E262C2AA6}" type="presParOf" srcId="{E41D1240-A39B-4150-8661-140103E746B7}" destId="{E05F9FC1-5A9C-4534-A234-3B58C73FA2EA}" srcOrd="2" destOrd="0" presId="urn:microsoft.com/office/officeart/2005/8/layout/hierarchy1"/>
    <dgm:cxn modelId="{EAF25B98-311F-4670-8672-3A07A4FD4B61}" type="presParOf" srcId="{E41D1240-A39B-4150-8661-140103E746B7}" destId="{F9CFF161-BCAD-4B7A-BF95-B7328C123F74}" srcOrd="3" destOrd="0" presId="urn:microsoft.com/office/officeart/2005/8/layout/hierarchy1"/>
    <dgm:cxn modelId="{872F0B8C-6348-4E05-B43F-28974FE749B6}" type="presParOf" srcId="{F9CFF161-BCAD-4B7A-BF95-B7328C123F74}" destId="{36008684-0955-4B9A-BB8A-95957FB7AA12}" srcOrd="0" destOrd="0" presId="urn:microsoft.com/office/officeart/2005/8/layout/hierarchy1"/>
    <dgm:cxn modelId="{78131ED9-8E78-4CF7-8B14-6327D31522E7}" type="presParOf" srcId="{36008684-0955-4B9A-BB8A-95957FB7AA12}" destId="{21CDC6FE-6140-44BF-BA64-BBD2427F4549}" srcOrd="0" destOrd="0" presId="urn:microsoft.com/office/officeart/2005/8/layout/hierarchy1"/>
    <dgm:cxn modelId="{DAFC8E98-FB9F-464D-9751-E0D38A757DA5}" type="presParOf" srcId="{36008684-0955-4B9A-BB8A-95957FB7AA12}" destId="{C10DB266-FAF3-4EB5-8950-D8FA62F00316}" srcOrd="1" destOrd="0" presId="urn:microsoft.com/office/officeart/2005/8/layout/hierarchy1"/>
    <dgm:cxn modelId="{14D98A80-979E-4D6C-971B-9AB4C6CAA8DE}" type="presParOf" srcId="{F9CFF161-BCAD-4B7A-BF95-B7328C123F74}" destId="{81D1AA60-85E1-4FE5-9369-F78D2CC0B41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5F9FC1-5A9C-4534-A234-3B58C73FA2EA}">
      <dsp:nvSpPr>
        <dsp:cNvPr id="0" name=""/>
        <dsp:cNvSpPr/>
      </dsp:nvSpPr>
      <dsp:spPr>
        <a:xfrm>
          <a:off x="8803040" y="3384018"/>
          <a:ext cx="1113924" cy="682442"/>
        </a:xfrm>
        <a:custGeom>
          <a:avLst/>
          <a:gdLst/>
          <a:ahLst/>
          <a:cxnLst/>
          <a:rect l="0" t="0" r="0" b="0"/>
          <a:pathLst>
            <a:path>
              <a:moveTo>
                <a:pt x="0" y="0"/>
              </a:moveTo>
              <a:lnTo>
                <a:pt x="0" y="475532"/>
              </a:lnTo>
              <a:lnTo>
                <a:pt x="1113924" y="475532"/>
              </a:lnTo>
              <a:lnTo>
                <a:pt x="1113924" y="682442"/>
              </a:lnTo>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D486D6E-F3AA-4EB3-BD23-6D996E34B4BD}">
      <dsp:nvSpPr>
        <dsp:cNvPr id="0" name=""/>
        <dsp:cNvSpPr/>
      </dsp:nvSpPr>
      <dsp:spPr>
        <a:xfrm>
          <a:off x="7294207" y="3384018"/>
          <a:ext cx="1508832" cy="682442"/>
        </a:xfrm>
        <a:custGeom>
          <a:avLst/>
          <a:gdLst/>
          <a:ahLst/>
          <a:cxnLst/>
          <a:rect l="0" t="0" r="0" b="0"/>
          <a:pathLst>
            <a:path>
              <a:moveTo>
                <a:pt x="1508832" y="0"/>
              </a:moveTo>
              <a:lnTo>
                <a:pt x="1508832" y="475532"/>
              </a:lnTo>
              <a:lnTo>
                <a:pt x="0" y="475532"/>
              </a:lnTo>
              <a:lnTo>
                <a:pt x="0" y="682442"/>
              </a:lnTo>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55775DB-72BA-446F-A3D1-16FE629193C3}">
      <dsp:nvSpPr>
        <dsp:cNvPr id="0" name=""/>
        <dsp:cNvSpPr/>
      </dsp:nvSpPr>
      <dsp:spPr>
        <a:xfrm>
          <a:off x="5516861" y="1418695"/>
          <a:ext cx="3286178" cy="547039"/>
        </a:xfrm>
        <a:custGeom>
          <a:avLst/>
          <a:gdLst/>
          <a:ahLst/>
          <a:cxnLst/>
          <a:rect l="0" t="0" r="0" b="0"/>
          <a:pathLst>
            <a:path>
              <a:moveTo>
                <a:pt x="0" y="0"/>
              </a:moveTo>
              <a:lnTo>
                <a:pt x="0" y="340128"/>
              </a:lnTo>
              <a:lnTo>
                <a:pt x="3286178" y="340128"/>
              </a:lnTo>
              <a:lnTo>
                <a:pt x="3286178" y="547039"/>
              </a:lnTo>
            </a:path>
          </a:pathLst>
        </a:custGeom>
        <a:noFill/>
        <a:ln w="9525"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B07325A-0C78-4BB6-B15B-A3051457D27A}">
      <dsp:nvSpPr>
        <dsp:cNvPr id="0" name=""/>
        <dsp:cNvSpPr/>
      </dsp:nvSpPr>
      <dsp:spPr>
        <a:xfrm>
          <a:off x="2407778" y="3432495"/>
          <a:ext cx="2216969" cy="665040"/>
        </a:xfrm>
        <a:custGeom>
          <a:avLst/>
          <a:gdLst/>
          <a:ahLst/>
          <a:cxnLst/>
          <a:rect l="0" t="0" r="0" b="0"/>
          <a:pathLst>
            <a:path>
              <a:moveTo>
                <a:pt x="0" y="0"/>
              </a:moveTo>
              <a:lnTo>
                <a:pt x="0" y="458129"/>
              </a:lnTo>
              <a:lnTo>
                <a:pt x="2216969" y="458129"/>
              </a:lnTo>
              <a:lnTo>
                <a:pt x="2216969" y="665040"/>
              </a:lnTo>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4E34D48-A974-4790-9A5B-6B1F435EFCD0}">
      <dsp:nvSpPr>
        <dsp:cNvPr id="0" name=""/>
        <dsp:cNvSpPr/>
      </dsp:nvSpPr>
      <dsp:spPr>
        <a:xfrm>
          <a:off x="868590" y="3432495"/>
          <a:ext cx="1539188" cy="659750"/>
        </a:xfrm>
        <a:custGeom>
          <a:avLst/>
          <a:gdLst/>
          <a:ahLst/>
          <a:cxnLst/>
          <a:rect l="0" t="0" r="0" b="0"/>
          <a:pathLst>
            <a:path>
              <a:moveTo>
                <a:pt x="1539188" y="0"/>
              </a:moveTo>
              <a:lnTo>
                <a:pt x="1539188" y="452839"/>
              </a:lnTo>
              <a:lnTo>
                <a:pt x="0" y="452839"/>
              </a:lnTo>
              <a:lnTo>
                <a:pt x="0" y="659750"/>
              </a:lnTo>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104C6B8-077D-4041-8185-F50ECFCC8C13}">
      <dsp:nvSpPr>
        <dsp:cNvPr id="0" name=""/>
        <dsp:cNvSpPr/>
      </dsp:nvSpPr>
      <dsp:spPr>
        <a:xfrm>
          <a:off x="2407778" y="1418695"/>
          <a:ext cx="3109083" cy="595516"/>
        </a:xfrm>
        <a:custGeom>
          <a:avLst/>
          <a:gdLst/>
          <a:ahLst/>
          <a:cxnLst/>
          <a:rect l="0" t="0" r="0" b="0"/>
          <a:pathLst>
            <a:path>
              <a:moveTo>
                <a:pt x="3109083" y="0"/>
              </a:moveTo>
              <a:lnTo>
                <a:pt x="3109083" y="388605"/>
              </a:lnTo>
              <a:lnTo>
                <a:pt x="0" y="388605"/>
              </a:lnTo>
              <a:lnTo>
                <a:pt x="0" y="595516"/>
              </a:lnTo>
            </a:path>
          </a:pathLst>
        </a:custGeom>
        <a:noFill/>
        <a:ln w="9525"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C90E6AE-1DC0-4247-9388-B7ECAFB92249}">
      <dsp:nvSpPr>
        <dsp:cNvPr id="0" name=""/>
        <dsp:cNvSpPr/>
      </dsp:nvSpPr>
      <dsp:spPr>
        <a:xfrm>
          <a:off x="3807785" y="412"/>
          <a:ext cx="3418152" cy="1418283"/>
        </a:xfrm>
        <a:prstGeom prst="roundRect">
          <a:avLst>
            <a:gd name="adj" fmla="val 10000"/>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58D7B79D-85C5-42E1-8BB3-E938AEF96E32}">
      <dsp:nvSpPr>
        <dsp:cNvPr id="0" name=""/>
        <dsp:cNvSpPr/>
      </dsp:nvSpPr>
      <dsp:spPr>
        <a:xfrm>
          <a:off x="4055954" y="236172"/>
          <a:ext cx="3418152" cy="141828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Clasificación de la materia</a:t>
          </a:r>
          <a:endParaRPr lang="es-MX" sz="3200" kern="1200" dirty="0"/>
        </a:p>
      </dsp:txBody>
      <dsp:txXfrm>
        <a:off x="4097494" y="277712"/>
        <a:ext cx="3335072" cy="1335203"/>
      </dsp:txXfrm>
    </dsp:sp>
    <dsp:sp modelId="{9C9D252C-3C72-4F94-A1C8-3E832E91D3D8}">
      <dsp:nvSpPr>
        <dsp:cNvPr id="0" name=""/>
        <dsp:cNvSpPr/>
      </dsp:nvSpPr>
      <dsp:spPr>
        <a:xfrm>
          <a:off x="1291019" y="2014211"/>
          <a:ext cx="2233517" cy="1418283"/>
        </a:xfrm>
        <a:prstGeom prst="roundRect">
          <a:avLst>
            <a:gd name="adj" fmla="val 10000"/>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34CC9FF-C62C-47F5-B236-077D4B392119}">
      <dsp:nvSpPr>
        <dsp:cNvPr id="0" name=""/>
        <dsp:cNvSpPr/>
      </dsp:nvSpPr>
      <dsp:spPr>
        <a:xfrm>
          <a:off x="1539188" y="2249971"/>
          <a:ext cx="2233517" cy="14182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Sustancias puras</a:t>
          </a:r>
          <a:endParaRPr lang="es-MX" sz="2900" kern="1200" dirty="0"/>
        </a:p>
      </dsp:txBody>
      <dsp:txXfrm>
        <a:off x="1580728" y="2291511"/>
        <a:ext cx="2150437" cy="1335203"/>
      </dsp:txXfrm>
    </dsp:sp>
    <dsp:sp modelId="{5CD36C09-E770-4AE7-850F-6545188257F5}">
      <dsp:nvSpPr>
        <dsp:cNvPr id="0" name=""/>
        <dsp:cNvSpPr/>
      </dsp:nvSpPr>
      <dsp:spPr>
        <a:xfrm>
          <a:off x="-248168" y="4092245"/>
          <a:ext cx="2233517" cy="1418283"/>
        </a:xfrm>
        <a:prstGeom prst="roundRect">
          <a:avLst>
            <a:gd name="adj" fmla="val 10000"/>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54CF788E-7461-4B1C-B603-C01C85035D75}">
      <dsp:nvSpPr>
        <dsp:cNvPr id="0" name=""/>
        <dsp:cNvSpPr/>
      </dsp:nvSpPr>
      <dsp:spPr>
        <a:xfrm>
          <a:off x="0" y="4328005"/>
          <a:ext cx="2233517" cy="141828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Elemento</a:t>
          </a:r>
          <a:endParaRPr lang="es-MX" sz="2900" kern="1200" dirty="0"/>
        </a:p>
      </dsp:txBody>
      <dsp:txXfrm>
        <a:off x="41540" y="4369545"/>
        <a:ext cx="2150437" cy="1335203"/>
      </dsp:txXfrm>
    </dsp:sp>
    <dsp:sp modelId="{438126F4-366D-49DB-AA43-ED6B251BD435}">
      <dsp:nvSpPr>
        <dsp:cNvPr id="0" name=""/>
        <dsp:cNvSpPr/>
      </dsp:nvSpPr>
      <dsp:spPr>
        <a:xfrm>
          <a:off x="3507989" y="4097535"/>
          <a:ext cx="2233517" cy="1418283"/>
        </a:xfrm>
        <a:prstGeom prst="roundRect">
          <a:avLst>
            <a:gd name="adj" fmla="val 10000"/>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7400A0A-7443-4579-9426-52A937876ED2}">
      <dsp:nvSpPr>
        <dsp:cNvPr id="0" name=""/>
        <dsp:cNvSpPr/>
      </dsp:nvSpPr>
      <dsp:spPr>
        <a:xfrm>
          <a:off x="3756157" y="4333295"/>
          <a:ext cx="2233517" cy="141828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Compuesto</a:t>
          </a:r>
          <a:endParaRPr lang="es-MX" sz="2900" kern="1200" dirty="0"/>
        </a:p>
      </dsp:txBody>
      <dsp:txXfrm>
        <a:off x="3797697" y="4374835"/>
        <a:ext cx="2150437" cy="1335203"/>
      </dsp:txXfrm>
    </dsp:sp>
    <dsp:sp modelId="{C1A0FE11-65AD-4406-9DE6-2125B51C4983}">
      <dsp:nvSpPr>
        <dsp:cNvPr id="0" name=""/>
        <dsp:cNvSpPr/>
      </dsp:nvSpPr>
      <dsp:spPr>
        <a:xfrm>
          <a:off x="7686281" y="1965734"/>
          <a:ext cx="2233517" cy="1418283"/>
        </a:xfrm>
        <a:prstGeom prst="roundRect">
          <a:avLst>
            <a:gd name="adj" fmla="val 10000"/>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499C7C9-98D4-46B5-A0BF-C97723808E0D}">
      <dsp:nvSpPr>
        <dsp:cNvPr id="0" name=""/>
        <dsp:cNvSpPr/>
      </dsp:nvSpPr>
      <dsp:spPr>
        <a:xfrm>
          <a:off x="7934450" y="2201494"/>
          <a:ext cx="2233517" cy="14182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Mezclas</a:t>
          </a:r>
          <a:endParaRPr lang="es-MX" sz="2900" kern="1200" dirty="0"/>
        </a:p>
      </dsp:txBody>
      <dsp:txXfrm>
        <a:off x="7975990" y="2243034"/>
        <a:ext cx="2150437" cy="1335203"/>
      </dsp:txXfrm>
    </dsp:sp>
    <dsp:sp modelId="{B03AC6C5-EC4C-4906-A76E-8ECF20A03490}">
      <dsp:nvSpPr>
        <dsp:cNvPr id="0" name=""/>
        <dsp:cNvSpPr/>
      </dsp:nvSpPr>
      <dsp:spPr>
        <a:xfrm>
          <a:off x="6177449" y="4066461"/>
          <a:ext cx="2233517" cy="1418283"/>
        </a:xfrm>
        <a:prstGeom prst="roundRect">
          <a:avLst>
            <a:gd name="adj" fmla="val 10000"/>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A0A121D-2EB0-48C0-A3DB-C18BAF18A66A}">
      <dsp:nvSpPr>
        <dsp:cNvPr id="0" name=""/>
        <dsp:cNvSpPr/>
      </dsp:nvSpPr>
      <dsp:spPr>
        <a:xfrm>
          <a:off x="6425617" y="4302221"/>
          <a:ext cx="2233517" cy="141828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Mezcla Homogénea</a:t>
          </a:r>
          <a:endParaRPr lang="es-MX" sz="2900" kern="1200" dirty="0"/>
        </a:p>
      </dsp:txBody>
      <dsp:txXfrm>
        <a:off x="6467157" y="4343761"/>
        <a:ext cx="2150437" cy="1335203"/>
      </dsp:txXfrm>
    </dsp:sp>
    <dsp:sp modelId="{21CDC6FE-6140-44BF-BA64-BBD2427F4549}">
      <dsp:nvSpPr>
        <dsp:cNvPr id="0" name=""/>
        <dsp:cNvSpPr/>
      </dsp:nvSpPr>
      <dsp:spPr>
        <a:xfrm>
          <a:off x="8800206" y="4066461"/>
          <a:ext cx="2233517" cy="1418283"/>
        </a:xfrm>
        <a:prstGeom prst="roundRect">
          <a:avLst>
            <a:gd name="adj" fmla="val 10000"/>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10DB266-FAF3-4EB5-8950-D8FA62F00316}">
      <dsp:nvSpPr>
        <dsp:cNvPr id="0" name=""/>
        <dsp:cNvSpPr/>
      </dsp:nvSpPr>
      <dsp:spPr>
        <a:xfrm>
          <a:off x="9048374" y="4302221"/>
          <a:ext cx="2233517" cy="141828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Mezcla Heterogénea</a:t>
          </a:r>
          <a:endParaRPr lang="es-MX" sz="2900" kern="1200" dirty="0"/>
        </a:p>
      </dsp:txBody>
      <dsp:txXfrm>
        <a:off x="9089914" y="4343761"/>
        <a:ext cx="2150437" cy="133520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A7D9B836-7ED0-4E4B-BCE4-975BC60BEA20}" type="datetimeFigureOut">
              <a:rPr lang="es-MX" smtClean="0"/>
              <a:t>10/10/2016</a:t>
            </a:fld>
            <a:endParaRPr lang="es-MX"/>
          </a:p>
        </p:txBody>
      </p:sp>
      <p:sp>
        <p:nvSpPr>
          <p:cNvPr id="5" name="Footer Placeholder 4"/>
          <p:cNvSpPr>
            <a:spLocks noGrp="1"/>
          </p:cNvSpPr>
          <p:nvPr>
            <p:ph type="ftr" sz="quarter" idx="11"/>
          </p:nvPr>
        </p:nvSpPr>
        <p:spPr>
          <a:xfrm>
            <a:off x="1876424" y="5410201"/>
            <a:ext cx="5124886" cy="365125"/>
          </a:xfrm>
        </p:spPr>
        <p:txBody>
          <a:bodyPr/>
          <a:lstStyle/>
          <a:p>
            <a:endParaRPr lang="es-MX"/>
          </a:p>
        </p:txBody>
      </p:sp>
      <p:sp>
        <p:nvSpPr>
          <p:cNvPr id="6" name="Slide Number Placeholder 5"/>
          <p:cNvSpPr>
            <a:spLocks noGrp="1"/>
          </p:cNvSpPr>
          <p:nvPr>
            <p:ph type="sldNum" sz="quarter" idx="12"/>
          </p:nvPr>
        </p:nvSpPr>
        <p:spPr>
          <a:xfrm>
            <a:off x="9896911" y="5410199"/>
            <a:ext cx="771089" cy="365125"/>
          </a:xfrm>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712933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7D9B836-7ED0-4E4B-BCE4-975BC60BEA20}"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1347661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7D9B836-7ED0-4E4B-BCE4-975BC60BEA20}"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17564972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7D9B836-7ED0-4E4B-BCE4-975BC60BEA20}"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235A3F4-6A2F-4FAF-8ED1-A72DEA0CE3F7}" type="slidenum">
              <a:rPr lang="es-MX" smtClean="0"/>
              <a:t>‹Nº›</a:t>
            </a:fld>
            <a:endParaRPr lang="es-MX"/>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69523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7D9B836-7ED0-4E4B-BCE4-975BC60BEA20}"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30793488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A7D9B836-7ED0-4E4B-BCE4-975BC60BEA20}" type="datetimeFigureOut">
              <a:rPr lang="es-MX" smtClean="0"/>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2033382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A7D9B836-7ED0-4E4B-BCE4-975BC60BEA20}" type="datetimeFigureOut">
              <a:rPr lang="es-MX" smtClean="0"/>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27909264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7D9B836-7ED0-4E4B-BCE4-975BC60BEA20}"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19182131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7D9B836-7ED0-4E4B-BCE4-975BC60BEA20}"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1271697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7D9B836-7ED0-4E4B-BCE4-975BC60BEA20}"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2026230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7D9B836-7ED0-4E4B-BCE4-975BC60BEA20}"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2917558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7D9B836-7ED0-4E4B-BCE4-975BC60BEA20}"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3914128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41410" y="3073397"/>
            <a:ext cx="4878391"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3073397"/>
            <a:ext cx="4875210"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7D9B836-7ED0-4E4B-BCE4-975BC60BEA20}" type="datetimeFigureOut">
              <a:rPr lang="es-MX" smtClean="0"/>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3433985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7D9B836-7ED0-4E4B-BCE4-975BC60BEA20}" type="datetimeFigureOut">
              <a:rPr lang="es-MX" smtClean="0"/>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2930703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D9B836-7ED0-4E4B-BCE4-975BC60BEA20}" type="datetimeFigureOut">
              <a:rPr lang="es-MX" smtClean="0"/>
              <a:t>10/10/2016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2178259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7D9B836-7ED0-4E4B-BCE4-975BC60BEA20}"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3096732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7D9B836-7ED0-4E4B-BCE4-975BC60BEA20}"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235A3F4-6A2F-4FAF-8ED1-A72DEA0CE3F7}" type="slidenum">
              <a:rPr lang="es-MX" smtClean="0"/>
              <a:t>‹Nº›</a:t>
            </a:fld>
            <a:endParaRPr lang="es-MX"/>
          </a:p>
        </p:txBody>
      </p:sp>
    </p:spTree>
    <p:extLst>
      <p:ext uri="{BB962C8B-B14F-4D97-AF65-F5344CB8AC3E}">
        <p14:creationId xmlns:p14="http://schemas.microsoft.com/office/powerpoint/2010/main" val="2432849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7D9B836-7ED0-4E4B-BCE4-975BC60BEA20}" type="datetimeFigureOut">
              <a:rPr lang="es-MX" smtClean="0"/>
              <a:t>10/10/2016</a:t>
            </a:fld>
            <a:endParaRPr lang="es-MX"/>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235A3F4-6A2F-4FAF-8ED1-A72DEA0CE3F7}" type="slidenum">
              <a:rPr lang="es-MX" smtClean="0"/>
              <a:t>‹Nº›</a:t>
            </a:fld>
            <a:endParaRPr lang="es-MX"/>
          </a:p>
        </p:txBody>
      </p:sp>
    </p:spTree>
    <p:extLst>
      <p:ext uri="{BB962C8B-B14F-4D97-AF65-F5344CB8AC3E}">
        <p14:creationId xmlns:p14="http://schemas.microsoft.com/office/powerpoint/2010/main" val="1648566314"/>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25769" y="412124"/>
            <a:ext cx="7765961" cy="6394058"/>
          </a:xfrm>
          <a:prstGeom prst="rect">
            <a:avLst/>
          </a:prstGeom>
        </p:spPr>
        <p:txBody>
          <a:bodyPr wrap="square">
            <a:spAutoFit/>
          </a:bodyPr>
          <a:lstStyle/>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UNIVERSIDAD AUTONOMA DEL ESTADO DE MÉXICO</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PLANTEL ISIDRO FABELA ALFARO DE LA ESCUELA PREPARATORIA</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DOCENTE: M. en E. JAZMÍN ELIZABETH CERECERO TORRES</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smtClean="0">
                <a:latin typeface="Arial" panose="020B0604020202020204" pitchFamily="34" charset="0"/>
                <a:ea typeface="Times New Roman" panose="02020603050405020304" pitchFamily="18" charset="0"/>
                <a:cs typeface="Times New Roman" panose="02020603050405020304" pitchFamily="18" charset="0"/>
              </a:rPr>
              <a:t>DIAPOSITIVAS</a:t>
            </a:r>
          </a:p>
          <a:p>
            <a:pPr algn="ctr">
              <a:spcAft>
                <a:spcPts val="0"/>
              </a:spcAft>
            </a:pPr>
            <a:endParaRPr lang="es-MX" b="1" dirty="0" smtClean="0">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endParaRPr lang="es-MX" sz="1200" b="1" dirty="0" smtClean="0">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es-MX" b="1" dirty="0" smtClean="0">
                <a:latin typeface="Arial" panose="020B0604020202020204" pitchFamily="34" charset="0"/>
                <a:ea typeface="Times New Roman" panose="02020603050405020304" pitchFamily="18" charset="0"/>
                <a:cs typeface="Arial" panose="020B0604020202020204" pitchFamily="34" charset="0"/>
              </a:rPr>
              <a:t>MÓDULO I: LA MATERIA Y LA ENERGÍA</a:t>
            </a:r>
            <a:endParaRPr lang="es-MX" dirty="0">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s-MX" b="1" dirty="0">
                <a:latin typeface="Arial" panose="020B0604020202020204" pitchFamily="34" charset="0"/>
                <a:ea typeface="Times New Roman" panose="02020603050405020304" pitchFamily="18" charset="0"/>
                <a:cs typeface="Arial" panose="020B0604020202020204" pitchFamily="34" charset="0"/>
              </a:rPr>
              <a:t> </a:t>
            </a:r>
            <a:endParaRPr lang="es-MX" dirty="0">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ASIGNATURA: QUÍMICA I</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sz="1050"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sz="1050"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s-MX" sz="1050" b="1" dirty="0">
                <a:latin typeface="Arial" panose="020B0604020202020204" pitchFamily="34" charset="0"/>
                <a:ea typeface="Times New Roman" panose="02020603050405020304" pitchFamily="18" charset="0"/>
                <a:cs typeface="Times New Roman" panose="02020603050405020304" pitchFamily="18" charset="0"/>
              </a:rPr>
              <a:t> </a:t>
            </a:r>
            <a:endParaRPr lang="es-MX" sz="1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79037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978794"/>
            <a:ext cx="10515600" cy="5198169"/>
          </a:xfrm>
        </p:spPr>
        <p:txBody>
          <a:bodyPr/>
          <a:lstStyle/>
          <a:p>
            <a:pPr marL="0" indent="0">
              <a:buNone/>
            </a:pPr>
            <a:r>
              <a:rPr lang="es-MX" dirty="0" smtClean="0"/>
              <a:t>Actividad: Escribe en tu cuaderno al menos 5 ejemplos de materia, que se encuentren presentes en:</a:t>
            </a:r>
          </a:p>
          <a:p>
            <a:pPr marL="0" indent="0">
              <a:buNone/>
            </a:pPr>
            <a:r>
              <a:rPr lang="es-MX" dirty="0" smtClean="0"/>
              <a:t>1.- El Hogar</a:t>
            </a:r>
          </a:p>
          <a:p>
            <a:pPr marL="0" indent="0">
              <a:buNone/>
            </a:pPr>
            <a:r>
              <a:rPr lang="es-MX" dirty="0" smtClean="0"/>
              <a:t>2.- La escuela</a:t>
            </a:r>
          </a:p>
          <a:p>
            <a:pPr marL="0" indent="0">
              <a:buNone/>
            </a:pPr>
            <a:r>
              <a:rPr lang="es-MX" dirty="0" smtClean="0"/>
              <a:t>3.- Un laboratorio de química</a:t>
            </a:r>
          </a:p>
          <a:p>
            <a:pPr marL="0" indent="0">
              <a:buNone/>
            </a:pPr>
            <a:r>
              <a:rPr lang="es-MX" dirty="0" smtClean="0"/>
              <a:t>4.-Una cancha</a:t>
            </a:r>
          </a:p>
          <a:p>
            <a:pPr marL="0" indent="0">
              <a:buNone/>
            </a:pPr>
            <a:r>
              <a:rPr lang="es-MX" dirty="0" smtClean="0"/>
              <a:t>5.- En el Universo</a:t>
            </a:r>
          </a:p>
          <a:p>
            <a:pPr marL="0" indent="0">
              <a:buNone/>
            </a:pPr>
            <a:endParaRPr lang="es-MX" dirty="0" smtClean="0"/>
          </a:p>
          <a:p>
            <a:endParaRPr lang="es-MX" dirty="0"/>
          </a:p>
        </p:txBody>
      </p:sp>
      <p:pic>
        <p:nvPicPr>
          <p:cNvPr id="5" name="Imagen 4" descr="http://funcionlenguaje.com/images/stories/materia%20oscura.jpg"/>
          <p:cNvPicPr/>
          <p:nvPr/>
        </p:nvPicPr>
        <p:blipFill>
          <a:blip r:embed="rId2">
            <a:extLst>
              <a:ext uri="{28A0092B-C50C-407E-A947-70E740481C1C}">
                <a14:useLocalDpi xmlns:a14="http://schemas.microsoft.com/office/drawing/2010/main" val="0"/>
              </a:ext>
            </a:extLst>
          </a:blip>
          <a:srcRect/>
          <a:stretch>
            <a:fillRect/>
          </a:stretch>
        </p:blipFill>
        <p:spPr bwMode="auto">
          <a:xfrm>
            <a:off x="5851302" y="2431192"/>
            <a:ext cx="4039673" cy="3042329"/>
          </a:xfrm>
          <a:prstGeom prst="rect">
            <a:avLst/>
          </a:prstGeom>
          <a:noFill/>
          <a:ln>
            <a:noFill/>
          </a:ln>
        </p:spPr>
      </p:pic>
    </p:spTree>
    <p:extLst>
      <p:ext uri="{BB962C8B-B14F-4D97-AF65-F5344CB8AC3E}">
        <p14:creationId xmlns:p14="http://schemas.microsoft.com/office/powerpoint/2010/main" val="29983111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7322" y="2318529"/>
            <a:ext cx="9905998" cy="1478570"/>
          </a:xfrm>
        </p:spPr>
        <p:txBody>
          <a:bodyPr/>
          <a:lstStyle/>
          <a:p>
            <a:r>
              <a:rPr lang="es-MX" dirty="0"/>
              <a:t>1.3 Energía: Características, manifestaciones y tipos.</a:t>
            </a:r>
          </a:p>
        </p:txBody>
      </p:sp>
      <p:pic>
        <p:nvPicPr>
          <p:cNvPr id="4" name="Imagen 3" descr="http://static3.erenovable.com/wp-content/uploads/2011/12/funcionamiento-energia-solar.jpg"/>
          <p:cNvPicPr/>
          <p:nvPr/>
        </p:nvPicPr>
        <p:blipFill>
          <a:blip r:embed="rId2">
            <a:extLst>
              <a:ext uri="{28A0092B-C50C-407E-A947-70E740481C1C}">
                <a14:useLocalDpi xmlns:a14="http://schemas.microsoft.com/office/drawing/2010/main" val="0"/>
              </a:ext>
            </a:extLst>
          </a:blip>
          <a:srcRect/>
          <a:stretch>
            <a:fillRect/>
          </a:stretch>
        </p:blipFill>
        <p:spPr bwMode="auto">
          <a:xfrm>
            <a:off x="7485166" y="3975173"/>
            <a:ext cx="2364741" cy="1882173"/>
          </a:xfrm>
          <a:prstGeom prst="rect">
            <a:avLst/>
          </a:prstGeom>
          <a:noFill/>
          <a:ln>
            <a:noFill/>
          </a:ln>
        </p:spPr>
      </p:pic>
    </p:spTree>
    <p:extLst>
      <p:ext uri="{BB962C8B-B14F-4D97-AF65-F5344CB8AC3E}">
        <p14:creationId xmlns:p14="http://schemas.microsoft.com/office/powerpoint/2010/main" val="6673342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Actividad individual</a:t>
            </a:r>
            <a:endParaRPr lang="es-MX" dirty="0"/>
          </a:p>
        </p:txBody>
      </p:sp>
      <p:sp>
        <p:nvSpPr>
          <p:cNvPr id="3" name="Marcador de contenido 2"/>
          <p:cNvSpPr>
            <a:spLocks noGrp="1"/>
          </p:cNvSpPr>
          <p:nvPr>
            <p:ph idx="1"/>
          </p:nvPr>
        </p:nvSpPr>
        <p:spPr/>
        <p:txBody>
          <a:bodyPr>
            <a:normAutofit/>
          </a:bodyPr>
          <a:lstStyle/>
          <a:p>
            <a:r>
              <a:rPr lang="es-MX" sz="3200" dirty="0" smtClean="0"/>
              <a:t>Indica para ti ¿Qué es la energía?</a:t>
            </a:r>
          </a:p>
          <a:p>
            <a:r>
              <a:rPr lang="es-MX" sz="3200" dirty="0" smtClean="0"/>
              <a:t>¿Cuántos tipos de energía conoces?</a:t>
            </a:r>
          </a:p>
          <a:p>
            <a:r>
              <a:rPr lang="es-MX" sz="3200" dirty="0" smtClean="0"/>
              <a:t>¿Cuáles son? ¿De que se trata cada uno de ellos?</a:t>
            </a:r>
            <a:endParaRPr lang="es-MX" sz="3200" dirty="0"/>
          </a:p>
        </p:txBody>
      </p:sp>
    </p:spTree>
    <p:extLst>
      <p:ext uri="{BB962C8B-B14F-4D97-AF65-F5344CB8AC3E}">
        <p14:creationId xmlns:p14="http://schemas.microsoft.com/office/powerpoint/2010/main" val="23667345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1146220"/>
            <a:ext cx="9905999" cy="4644981"/>
          </a:xfrm>
        </p:spPr>
        <p:txBody>
          <a:bodyPr>
            <a:normAutofit/>
          </a:bodyPr>
          <a:lstStyle/>
          <a:p>
            <a:pPr marL="0" indent="0">
              <a:buNone/>
            </a:pPr>
            <a:r>
              <a:rPr lang="es-MX" sz="3200" dirty="0" smtClean="0"/>
              <a:t>DEFINICIÓN</a:t>
            </a:r>
          </a:p>
          <a:p>
            <a:r>
              <a:rPr lang="es-MX" sz="3200" dirty="0" smtClean="0"/>
              <a:t>La energía, es la capacidad que tiene un cuerpo para realizar un trabajo</a:t>
            </a:r>
          </a:p>
          <a:p>
            <a:pPr marL="0" indent="0">
              <a:buNone/>
            </a:pPr>
            <a:r>
              <a:rPr lang="es-MX" sz="3200" dirty="0" smtClean="0"/>
              <a:t>Es decir, cada que tu llevas a cabo un trabajo, estas realizándolo con algún tipo de energía.</a:t>
            </a:r>
          </a:p>
        </p:txBody>
      </p:sp>
    </p:spTree>
    <p:extLst>
      <p:ext uri="{BB962C8B-B14F-4D97-AF65-F5344CB8AC3E}">
        <p14:creationId xmlns:p14="http://schemas.microsoft.com/office/powerpoint/2010/main" val="1905094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image.slidesharecdn.com/presentacinejemplo-101019165006-phpapp01/95/slide-8-728.jpg?12875250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792" y="359735"/>
            <a:ext cx="5229225" cy="3924301"/>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9"/>
          <p:cNvPicPr>
            <a:picLocks noChangeAspect="1"/>
          </p:cNvPicPr>
          <p:nvPr/>
        </p:nvPicPr>
        <p:blipFill rotWithShape="1">
          <a:blip r:embed="rId3"/>
          <a:srcRect l="13145" t="32878" r="47007" b="14066"/>
          <a:stretch/>
        </p:blipFill>
        <p:spPr>
          <a:xfrm>
            <a:off x="6800045" y="2009104"/>
            <a:ext cx="4812779" cy="3881020"/>
          </a:xfrm>
          <a:prstGeom prst="rect">
            <a:avLst/>
          </a:prstGeom>
        </p:spPr>
      </p:pic>
    </p:spTree>
    <p:extLst>
      <p:ext uri="{BB962C8B-B14F-4D97-AF65-F5344CB8AC3E}">
        <p14:creationId xmlns:p14="http://schemas.microsoft.com/office/powerpoint/2010/main" val="22059709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energiasustentablesctd.files.wordpress.com/2014/09/captura-de-pantalla-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8946" y="862012"/>
            <a:ext cx="10109915" cy="503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78552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2.bp.blogspot.com/-eGmjmv-VKsE/Uo5t6uhELYI/AAAAAAAAAFk/FyqUTve37cA/s1600/CLAS-BIOMAS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6828" y="837128"/>
            <a:ext cx="9530366" cy="5111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00486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109598"/>
            <a:ext cx="9905998" cy="1478570"/>
          </a:xfrm>
        </p:spPr>
        <p:txBody>
          <a:bodyPr/>
          <a:lstStyle/>
          <a:p>
            <a:r>
              <a:rPr lang="es-MX" dirty="0" smtClean="0"/>
              <a:t>1.4 Relación entre la materia y la energía</a:t>
            </a:r>
            <a:endParaRPr lang="es-MX" dirty="0"/>
          </a:p>
        </p:txBody>
      </p:sp>
      <p:sp>
        <p:nvSpPr>
          <p:cNvPr id="3" name="Marcador de contenido 2"/>
          <p:cNvSpPr>
            <a:spLocks noGrp="1"/>
          </p:cNvSpPr>
          <p:nvPr>
            <p:ph idx="1"/>
          </p:nvPr>
        </p:nvSpPr>
        <p:spPr>
          <a:xfrm>
            <a:off x="1141412" y="1223494"/>
            <a:ext cx="9905999" cy="4984802"/>
          </a:xfrm>
        </p:spPr>
        <p:txBody>
          <a:bodyPr>
            <a:normAutofit lnSpcReduction="10000"/>
          </a:bodyPr>
          <a:lstStyle/>
          <a:p>
            <a:pPr marL="0" indent="0">
              <a:buNone/>
            </a:pPr>
            <a:r>
              <a:rPr lang="es-MX" dirty="0"/>
              <a:t>LEY DE LA CONSERVVACIÓN DE LA MATERIA</a:t>
            </a:r>
          </a:p>
          <a:p>
            <a:r>
              <a:rPr lang="es-MX" dirty="0"/>
              <a:t>Fue elaborada en el año 1745 por </a:t>
            </a:r>
            <a:r>
              <a:rPr lang="es-MX" dirty="0" err="1"/>
              <a:t>Lomonosov</a:t>
            </a:r>
            <a:r>
              <a:rPr lang="es-MX" dirty="0"/>
              <a:t> y por </a:t>
            </a:r>
            <a:r>
              <a:rPr lang="es-MX" dirty="0" err="1"/>
              <a:t>Antoine</a:t>
            </a:r>
            <a:r>
              <a:rPr lang="es-MX" dirty="0"/>
              <a:t> Lavoisier en el año 1785</a:t>
            </a:r>
            <a:r>
              <a:rPr lang="es-MX" dirty="0" smtClean="0"/>
              <a:t>.</a:t>
            </a:r>
            <a:endParaRPr lang="es-MX" dirty="0"/>
          </a:p>
          <a:p>
            <a:r>
              <a:rPr lang="es-MX" dirty="0"/>
              <a:t>En esta ley se postula que la cantidad de materia antes y después de una transformación es siempre la </a:t>
            </a:r>
            <a:r>
              <a:rPr lang="es-MX" dirty="0" smtClean="0"/>
              <a:t>misma. Lo mismo pasa con la energía de un objeto o de un cuerpo.</a:t>
            </a:r>
            <a:endParaRPr lang="es-MX" dirty="0"/>
          </a:p>
          <a:p>
            <a:r>
              <a:rPr lang="es-MX" dirty="0"/>
              <a:t>“La materia no se crea ni se destruye, sólo se transforma</a:t>
            </a:r>
            <a:r>
              <a:rPr lang="es-MX" dirty="0" smtClean="0"/>
              <a:t>”</a:t>
            </a:r>
          </a:p>
          <a:p>
            <a:r>
              <a:rPr lang="es-MX" dirty="0" smtClean="0"/>
              <a:t>“ La energía no se crea ni se destruye, sólo se transforma”</a:t>
            </a:r>
          </a:p>
          <a:p>
            <a:pPr marL="0" indent="0">
              <a:buNone/>
            </a:pPr>
            <a:r>
              <a:rPr lang="es-MX" dirty="0" smtClean="0"/>
              <a:t>¿Cuáles fueron los experimentos que realizaron los científicos para poder establecer esta ley? (</a:t>
            </a:r>
            <a:r>
              <a:rPr lang="es-MX" smtClean="0"/>
              <a:t>Participación activa)</a:t>
            </a:r>
            <a:endParaRPr lang="es-MX" dirty="0"/>
          </a:p>
          <a:p>
            <a:pPr marL="0" indent="0">
              <a:buNone/>
            </a:pPr>
            <a:endParaRPr lang="es-MX" dirty="0"/>
          </a:p>
          <a:p>
            <a:endParaRPr lang="es-MX" dirty="0"/>
          </a:p>
        </p:txBody>
      </p:sp>
    </p:spTree>
    <p:extLst>
      <p:ext uri="{BB962C8B-B14F-4D97-AF65-F5344CB8AC3E}">
        <p14:creationId xmlns:p14="http://schemas.microsoft.com/office/powerpoint/2010/main" val="8441004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1159099"/>
            <a:ext cx="9905999" cy="4632102"/>
          </a:xfrm>
        </p:spPr>
        <p:txBody>
          <a:bodyPr>
            <a:normAutofit/>
          </a:bodyPr>
          <a:lstStyle/>
          <a:p>
            <a:pPr marL="0" indent="0">
              <a:buNone/>
            </a:pPr>
            <a:r>
              <a:rPr lang="es-MX" sz="3200" dirty="0"/>
              <a:t>Actividad: Únete en equipos colaborativos y traten de explicar ¿Cómo pueden aplicar estas leyes en su vida diaria? (cita al menos tres ejemplos)</a:t>
            </a:r>
          </a:p>
          <a:p>
            <a:pPr marL="0" indent="0">
              <a:buNone/>
            </a:pPr>
            <a:r>
              <a:rPr lang="es-MX" sz="3200" dirty="0"/>
              <a:t>¿De que manera relacionan ambas leyes? (cita 3 ejemplos)</a:t>
            </a:r>
          </a:p>
          <a:p>
            <a:endParaRPr lang="es-MX" sz="3200" dirty="0"/>
          </a:p>
        </p:txBody>
      </p:sp>
    </p:spTree>
    <p:extLst>
      <p:ext uri="{BB962C8B-B14F-4D97-AF65-F5344CB8AC3E}">
        <p14:creationId xmlns:p14="http://schemas.microsoft.com/office/powerpoint/2010/main" val="34401347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1.5 Estados de agregación de la materia</a:t>
            </a:r>
            <a:endParaRPr lang="es-MX" dirty="0"/>
          </a:p>
        </p:txBody>
      </p:sp>
      <p:sp>
        <p:nvSpPr>
          <p:cNvPr id="3" name="Marcador de contenido 2"/>
          <p:cNvSpPr>
            <a:spLocks noGrp="1"/>
          </p:cNvSpPr>
          <p:nvPr>
            <p:ph idx="1"/>
          </p:nvPr>
        </p:nvSpPr>
        <p:spPr/>
        <p:txBody>
          <a:bodyPr>
            <a:normAutofit/>
          </a:bodyPr>
          <a:lstStyle/>
          <a:p>
            <a:pPr marL="0" indent="0">
              <a:buNone/>
            </a:pPr>
            <a:r>
              <a:rPr lang="es-MX" dirty="0" smtClean="0"/>
              <a:t>La materia se puede clasificar, según sus estados de agregación o la composición de la misma</a:t>
            </a:r>
          </a:p>
          <a:p>
            <a:pPr marL="0" indent="0">
              <a:buNone/>
            </a:pPr>
            <a:r>
              <a:rPr lang="es-MX" dirty="0" smtClean="0"/>
              <a:t>Recuerdas ¿Cuáles son los estados de agregación de la materia?</a:t>
            </a:r>
          </a:p>
          <a:p>
            <a:pPr marL="0" indent="0">
              <a:buNone/>
            </a:pPr>
            <a:r>
              <a:rPr lang="es-MX" dirty="0" smtClean="0"/>
              <a:t>¿Qué características tiene cada uno de ellos?</a:t>
            </a:r>
          </a:p>
          <a:p>
            <a:pPr marL="0" indent="0">
              <a:buNone/>
            </a:pPr>
            <a:r>
              <a:rPr lang="es-MX" dirty="0" smtClean="0"/>
              <a:t>Enlista en tu cuaderno las características que recuerdes al respecto y comparte con tu equipo de trabajo.</a:t>
            </a:r>
          </a:p>
          <a:p>
            <a:pPr marL="0" indent="0">
              <a:buNone/>
            </a:pPr>
            <a:endParaRPr lang="es-MX" dirty="0" smtClean="0"/>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28043442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618518"/>
            <a:ext cx="9905998" cy="772400"/>
          </a:xfrm>
        </p:spPr>
        <p:txBody>
          <a:bodyPr/>
          <a:lstStyle/>
          <a:p>
            <a:r>
              <a:rPr lang="es-MX" dirty="0" smtClean="0"/>
              <a:t>Guion explicativo para emplear el material</a:t>
            </a:r>
            <a:endParaRPr lang="es-MX" dirty="0"/>
          </a:p>
        </p:txBody>
      </p:sp>
      <p:sp>
        <p:nvSpPr>
          <p:cNvPr id="3" name="Marcador de contenido 2"/>
          <p:cNvSpPr>
            <a:spLocks noGrp="1"/>
          </p:cNvSpPr>
          <p:nvPr>
            <p:ph idx="1"/>
          </p:nvPr>
        </p:nvSpPr>
        <p:spPr>
          <a:xfrm>
            <a:off x="1141412" y="1545465"/>
            <a:ext cx="9905999" cy="4520484"/>
          </a:xfrm>
        </p:spPr>
        <p:txBody>
          <a:bodyPr>
            <a:normAutofit fontScale="92500" lnSpcReduction="20000"/>
          </a:bodyPr>
          <a:lstStyle/>
          <a:p>
            <a:pPr marL="0" indent="0">
              <a:buNone/>
            </a:pPr>
            <a:r>
              <a:rPr lang="es-MX" dirty="0" smtClean="0"/>
              <a:t>Propósito de la asignatura: </a:t>
            </a:r>
            <a:r>
              <a:rPr lang="es-MX" dirty="0"/>
              <a:t>Comprende el concepto de Química como la ciencia que estudia la materia y su relación con la energía, así como los modelos teóricos que explican su composición atómica. 	</a:t>
            </a:r>
          </a:p>
          <a:p>
            <a:pPr marL="0" indent="0">
              <a:buNone/>
            </a:pPr>
            <a:r>
              <a:rPr lang="es-MX" dirty="0" smtClean="0"/>
              <a:t>Es un material que se puede emplear para poder comprender el módulo I de la asignatura de Química I, y de esta manera dar cumplimiento al propósito que se tiene diseñado para el módulo I, en la que se explica cada uno de los temas con ejercicios específicos para realizar en clase por parte de los estudiantes y que en ese momento el docente pueda verificar los resultados de cada uno de los problemas planteados.</a:t>
            </a:r>
          </a:p>
          <a:p>
            <a:pPr marL="0" indent="0">
              <a:buNone/>
            </a:pPr>
            <a:r>
              <a:rPr lang="es-MX" dirty="0" smtClean="0"/>
              <a:t>El docente puede guiar la clase basada en competencias y permite detenerse en las temáticas que representen un mayor problema para los estudiantes.</a:t>
            </a:r>
          </a:p>
          <a:p>
            <a:pPr marL="0" indent="0">
              <a:buNone/>
            </a:pPr>
            <a:r>
              <a:rPr lang="es-MX" dirty="0" smtClean="0"/>
              <a:t>Al mismo tiempo el material puede ser compartido mediante alguna red social con los estudiantes, quienes podrán tener el material en el momento que lo requieran</a:t>
            </a:r>
            <a:endParaRPr lang="es-MX" dirty="0"/>
          </a:p>
        </p:txBody>
      </p:sp>
    </p:spTree>
    <p:extLst>
      <p:ext uri="{BB962C8B-B14F-4D97-AF65-F5344CB8AC3E}">
        <p14:creationId xmlns:p14="http://schemas.microsoft.com/office/powerpoint/2010/main" val="9996889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888642"/>
            <a:ext cx="10515600" cy="5288321"/>
          </a:xfrm>
        </p:spPr>
        <p:txBody>
          <a:bodyPr/>
          <a:lstStyle/>
          <a:p>
            <a:r>
              <a:rPr lang="es-MX" dirty="0" smtClean="0"/>
              <a:t>Sólido</a:t>
            </a:r>
          </a:p>
          <a:p>
            <a:endParaRPr lang="es-MX" dirty="0"/>
          </a:p>
          <a:p>
            <a:r>
              <a:rPr lang="es-MX" dirty="0" smtClean="0"/>
              <a:t>Liquido</a:t>
            </a:r>
          </a:p>
          <a:p>
            <a:endParaRPr lang="es-MX" dirty="0"/>
          </a:p>
          <a:p>
            <a:r>
              <a:rPr lang="es-MX" dirty="0" smtClean="0"/>
              <a:t>Gas</a:t>
            </a:r>
          </a:p>
          <a:p>
            <a:endParaRPr lang="es-MX" dirty="0"/>
          </a:p>
          <a:p>
            <a:r>
              <a:rPr lang="es-MX" dirty="0" smtClean="0"/>
              <a:t>Plasma</a:t>
            </a:r>
            <a:endParaRPr lang="es-MX" dirty="0"/>
          </a:p>
        </p:txBody>
      </p:sp>
      <p:pic>
        <p:nvPicPr>
          <p:cNvPr id="4" name="Imagen 3" descr="http://www.portaleducativo.net/biblioteca/estados_de_la_materia_2.jpg"/>
          <p:cNvPicPr/>
          <p:nvPr/>
        </p:nvPicPr>
        <p:blipFill rotWithShape="1">
          <a:blip r:embed="rId2">
            <a:extLst>
              <a:ext uri="{28A0092B-C50C-407E-A947-70E740481C1C}">
                <a14:useLocalDpi xmlns:a14="http://schemas.microsoft.com/office/drawing/2010/main" val="0"/>
              </a:ext>
            </a:extLst>
          </a:blip>
          <a:srcRect r="21650"/>
          <a:stretch/>
        </p:blipFill>
        <p:spPr bwMode="auto">
          <a:xfrm>
            <a:off x="3897629" y="888642"/>
            <a:ext cx="7113807" cy="471366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235882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descr="https://upload.wikimedia.org/wikipedia/commons/thumb/0/0d/Estados.svg/290px-Estados.svg.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48116" y="1675137"/>
            <a:ext cx="4198892" cy="4030204"/>
          </a:xfrm>
          <a:prstGeom prst="rect">
            <a:avLst/>
          </a:prstGeom>
          <a:noFill/>
          <a:ln>
            <a:noFill/>
          </a:ln>
        </p:spPr>
      </p:pic>
      <p:sp>
        <p:nvSpPr>
          <p:cNvPr id="5" name="CuadroTexto 4"/>
          <p:cNvSpPr txBox="1"/>
          <p:nvPr/>
        </p:nvSpPr>
        <p:spPr>
          <a:xfrm>
            <a:off x="1648116" y="978794"/>
            <a:ext cx="5579989" cy="461665"/>
          </a:xfrm>
          <a:prstGeom prst="rect">
            <a:avLst/>
          </a:prstGeom>
          <a:noFill/>
        </p:spPr>
        <p:txBody>
          <a:bodyPr wrap="none" rtlCol="0">
            <a:spAutoFit/>
          </a:bodyPr>
          <a:lstStyle/>
          <a:p>
            <a:r>
              <a:rPr lang="es-MX" sz="2400" dirty="0" smtClean="0"/>
              <a:t>CAMBIOS EN EL ESTADO DE AGREGACIÓN</a:t>
            </a:r>
            <a:endParaRPr lang="es-MX" sz="2400" dirty="0"/>
          </a:p>
        </p:txBody>
      </p:sp>
      <p:pic>
        <p:nvPicPr>
          <p:cNvPr id="6" name="Imagen 5" descr="https://upload.wikimedia.org/wikipedia/commons/thumb/b/b3/Phase_change_-_en_es.svg/250px-Phase_change_-_en_es.svg.png"/>
          <p:cNvPicPr/>
          <p:nvPr/>
        </p:nvPicPr>
        <p:blipFill>
          <a:blip r:embed="rId3">
            <a:extLst>
              <a:ext uri="{28A0092B-C50C-407E-A947-70E740481C1C}">
                <a14:useLocalDpi xmlns:a14="http://schemas.microsoft.com/office/drawing/2010/main" val="0"/>
              </a:ext>
            </a:extLst>
          </a:blip>
          <a:srcRect/>
          <a:stretch>
            <a:fillRect/>
          </a:stretch>
        </p:blipFill>
        <p:spPr bwMode="auto">
          <a:xfrm>
            <a:off x="6117465" y="1539879"/>
            <a:ext cx="4752304" cy="4165462"/>
          </a:xfrm>
          <a:prstGeom prst="rect">
            <a:avLst/>
          </a:prstGeom>
          <a:noFill/>
          <a:ln>
            <a:noFill/>
          </a:ln>
        </p:spPr>
      </p:pic>
    </p:spTree>
    <p:extLst>
      <p:ext uri="{BB962C8B-B14F-4D97-AF65-F5344CB8AC3E}">
        <p14:creationId xmlns:p14="http://schemas.microsoft.com/office/powerpoint/2010/main" val="11195842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r>
              <a:rPr lang="es-MX" dirty="0" smtClean="0"/>
              <a:t>PARA FINALIZAR EL MÓDULO I, REALIZA UN ORGANIZADOR DE INFORMACIÓN EN LAS HOJAS DE COLORES QUE SE TE PIDIERON PREVIAMENTE DE MANERA INDIVIDUAL</a:t>
            </a:r>
            <a:endParaRPr lang="es-MX" dirty="0"/>
          </a:p>
        </p:txBody>
      </p:sp>
    </p:spTree>
    <p:extLst>
      <p:ext uri="{BB962C8B-B14F-4D97-AF65-F5344CB8AC3E}">
        <p14:creationId xmlns:p14="http://schemas.microsoft.com/office/powerpoint/2010/main" val="29476109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6836" y="2490139"/>
            <a:ext cx="10515600" cy="1325563"/>
          </a:xfrm>
        </p:spPr>
        <p:txBody>
          <a:bodyPr/>
          <a:lstStyle/>
          <a:p>
            <a:r>
              <a:rPr lang="es-MX" dirty="0" smtClean="0"/>
              <a:t>Tema 2: Clasificación y composición de la materia.</a:t>
            </a:r>
            <a:endParaRPr lang="es-MX" dirty="0"/>
          </a:p>
        </p:txBody>
      </p:sp>
    </p:spTree>
    <p:extLst>
      <p:ext uri="{BB962C8B-B14F-4D97-AF65-F5344CB8AC3E}">
        <p14:creationId xmlns:p14="http://schemas.microsoft.com/office/powerpoint/2010/main" val="33758227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4090972803"/>
              </p:ext>
            </p:extLst>
          </p:nvPr>
        </p:nvGraphicFramePr>
        <p:xfrm>
          <a:off x="502277" y="386366"/>
          <a:ext cx="11281892" cy="57905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 name="Conector recto de flecha 7"/>
          <p:cNvCxnSpPr/>
          <p:nvPr/>
        </p:nvCxnSpPr>
        <p:spPr>
          <a:xfrm>
            <a:off x="4275786" y="3296990"/>
            <a:ext cx="415987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CuadroTexto 9"/>
          <p:cNvSpPr txBox="1"/>
          <p:nvPr/>
        </p:nvSpPr>
        <p:spPr>
          <a:xfrm>
            <a:off x="4662152" y="2927658"/>
            <a:ext cx="3002232" cy="369332"/>
          </a:xfrm>
          <a:prstGeom prst="rect">
            <a:avLst/>
          </a:prstGeom>
          <a:noFill/>
        </p:spPr>
        <p:txBody>
          <a:bodyPr wrap="none" rtlCol="0">
            <a:spAutoFit/>
          </a:bodyPr>
          <a:lstStyle/>
          <a:p>
            <a:r>
              <a:rPr lang="es-MX" dirty="0" smtClean="0"/>
              <a:t>Separación por métodos física</a:t>
            </a:r>
            <a:endParaRPr lang="es-MX" dirty="0"/>
          </a:p>
        </p:txBody>
      </p:sp>
      <p:cxnSp>
        <p:nvCxnSpPr>
          <p:cNvPr id="15" name="Conector recto de flecha 14"/>
          <p:cNvCxnSpPr/>
          <p:nvPr/>
        </p:nvCxnSpPr>
        <p:spPr>
          <a:xfrm flipH="1" flipV="1">
            <a:off x="2717442" y="5402688"/>
            <a:ext cx="1558344" cy="193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p:cNvSpPr txBox="1"/>
          <p:nvPr/>
        </p:nvSpPr>
        <p:spPr>
          <a:xfrm>
            <a:off x="2567379" y="5033356"/>
            <a:ext cx="1740605" cy="369332"/>
          </a:xfrm>
          <a:prstGeom prst="rect">
            <a:avLst/>
          </a:prstGeom>
          <a:noFill/>
        </p:spPr>
        <p:txBody>
          <a:bodyPr wrap="none" rtlCol="0">
            <a:spAutoFit/>
          </a:bodyPr>
          <a:lstStyle/>
          <a:p>
            <a:r>
              <a:rPr lang="es-MX" dirty="0" smtClean="0"/>
              <a:t>Método químico</a:t>
            </a:r>
            <a:endParaRPr lang="es-MX" dirty="0"/>
          </a:p>
        </p:txBody>
      </p:sp>
    </p:spTree>
    <p:extLst>
      <p:ext uri="{BB962C8B-B14F-4D97-AF65-F5344CB8AC3E}">
        <p14:creationId xmlns:p14="http://schemas.microsoft.com/office/powerpoint/2010/main" val="41386247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618187"/>
            <a:ext cx="10515600" cy="5096814"/>
          </a:xfrm>
        </p:spPr>
        <p:txBody>
          <a:bodyPr/>
          <a:lstStyle/>
          <a:p>
            <a:pPr marL="0" indent="0">
              <a:buNone/>
            </a:pPr>
            <a:r>
              <a:rPr lang="es-MX" dirty="0" smtClean="0"/>
              <a:t>Actividad:  De manera individual menciona dos ejemplos que ocupes en el hogar, referentes a:</a:t>
            </a:r>
          </a:p>
          <a:p>
            <a:pPr marL="0" indent="0">
              <a:buNone/>
            </a:pPr>
            <a:r>
              <a:rPr lang="es-MX" dirty="0" smtClean="0"/>
              <a:t>1.- Elementos químicos</a:t>
            </a:r>
          </a:p>
          <a:p>
            <a:pPr marL="0" indent="0">
              <a:buNone/>
            </a:pPr>
            <a:r>
              <a:rPr lang="es-MX" dirty="0" smtClean="0"/>
              <a:t>2.- Compuestos químicos</a:t>
            </a:r>
          </a:p>
          <a:p>
            <a:pPr marL="0" indent="0">
              <a:buNone/>
            </a:pPr>
            <a:r>
              <a:rPr lang="es-MX" dirty="0" smtClean="0"/>
              <a:t>3.-Mezclas homogéneas</a:t>
            </a:r>
          </a:p>
          <a:p>
            <a:pPr marL="0" indent="0">
              <a:buNone/>
            </a:pPr>
            <a:r>
              <a:rPr lang="es-MX" dirty="0" smtClean="0"/>
              <a:t>4.- Mezclas heterogéneas</a:t>
            </a:r>
          </a:p>
          <a:p>
            <a:pPr marL="0" indent="0">
              <a:buNone/>
            </a:pPr>
            <a:r>
              <a:rPr lang="es-MX" dirty="0" smtClean="0"/>
              <a:t>Únete en equipos colaborativos y realiza una lista de cada uno de los puntos anteriores.</a:t>
            </a:r>
          </a:p>
          <a:p>
            <a:pPr marL="0" indent="0">
              <a:buNone/>
            </a:pPr>
            <a:r>
              <a:rPr lang="es-MX" dirty="0" smtClean="0"/>
              <a:t>Comparte tu lista con otros compañeros de tu grupo.</a:t>
            </a:r>
          </a:p>
        </p:txBody>
      </p:sp>
    </p:spTree>
    <p:extLst>
      <p:ext uri="{BB962C8B-B14F-4D97-AF65-F5344CB8AC3E}">
        <p14:creationId xmlns:p14="http://schemas.microsoft.com/office/powerpoint/2010/main" val="32936331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09855" y="811024"/>
            <a:ext cx="9905998" cy="1478570"/>
          </a:xfrm>
        </p:spPr>
        <p:txBody>
          <a:bodyPr/>
          <a:lstStyle/>
          <a:p>
            <a:pPr algn="ctr"/>
            <a:r>
              <a:rPr lang="es-MX" dirty="0" smtClean="0"/>
              <a:t>Tema 3: teoría atómica</a:t>
            </a:r>
            <a:endParaRPr lang="es-MX" dirty="0"/>
          </a:p>
        </p:txBody>
      </p:sp>
      <p:pic>
        <p:nvPicPr>
          <p:cNvPr id="4" name="Marcador de contenido 3" descr="http://previews.123rf.com/images/vladru/vladru1105/vladru110500029/9572324-tomo-rojo-abstracto-hecho-en-3d-aislada--Foto-de-archivo.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298864" y="2828561"/>
            <a:ext cx="3591098" cy="2094807"/>
          </a:xfrm>
          <a:prstGeom prst="rect">
            <a:avLst/>
          </a:prstGeom>
          <a:noFill/>
          <a:ln>
            <a:noFill/>
          </a:ln>
        </p:spPr>
      </p:pic>
    </p:spTree>
    <p:extLst>
      <p:ext uri="{BB962C8B-B14F-4D97-AF65-F5344CB8AC3E}">
        <p14:creationId xmlns:p14="http://schemas.microsoft.com/office/powerpoint/2010/main" val="42571300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266009"/>
            <a:ext cx="9905998" cy="1478570"/>
          </a:xfrm>
        </p:spPr>
        <p:txBody>
          <a:bodyPr/>
          <a:lstStyle/>
          <a:p>
            <a:r>
              <a:rPr lang="es-MX" dirty="0" smtClean="0"/>
              <a:t>3.1 El átomo y las partículas subatómicas</a:t>
            </a:r>
            <a:endParaRPr lang="es-MX" dirty="0"/>
          </a:p>
        </p:txBody>
      </p:sp>
      <p:sp>
        <p:nvSpPr>
          <p:cNvPr id="5" name="CuadroTexto 4"/>
          <p:cNvSpPr txBox="1"/>
          <p:nvPr/>
        </p:nvSpPr>
        <p:spPr>
          <a:xfrm>
            <a:off x="1323474" y="2213811"/>
            <a:ext cx="5811252" cy="1569660"/>
          </a:xfrm>
          <a:prstGeom prst="rect">
            <a:avLst/>
          </a:prstGeom>
          <a:noFill/>
        </p:spPr>
        <p:txBody>
          <a:bodyPr wrap="square" rtlCol="0">
            <a:spAutoFit/>
          </a:bodyPr>
          <a:lstStyle/>
          <a:p>
            <a:endParaRPr lang="es-MX" sz="2400" dirty="0"/>
          </a:p>
          <a:p>
            <a:endParaRPr lang="es-MX" sz="2400" dirty="0" smtClean="0"/>
          </a:p>
          <a:p>
            <a:endParaRPr lang="es-MX" sz="2400" dirty="0" smtClean="0"/>
          </a:p>
          <a:p>
            <a:endParaRPr lang="es-MX" sz="2400" dirty="0"/>
          </a:p>
        </p:txBody>
      </p:sp>
      <p:sp>
        <p:nvSpPr>
          <p:cNvPr id="6" name="Marcador de contenido 5"/>
          <p:cNvSpPr>
            <a:spLocks noGrp="1"/>
          </p:cNvSpPr>
          <p:nvPr>
            <p:ph idx="1"/>
          </p:nvPr>
        </p:nvSpPr>
        <p:spPr>
          <a:xfrm>
            <a:off x="1141412" y="1275347"/>
            <a:ext cx="10035925" cy="4515854"/>
          </a:xfrm>
        </p:spPr>
        <p:txBody>
          <a:bodyPr>
            <a:normAutofit/>
          </a:bodyPr>
          <a:lstStyle/>
          <a:p>
            <a:pPr marL="0" indent="0">
              <a:buNone/>
            </a:pPr>
            <a:r>
              <a:rPr lang="es-MX" dirty="0" smtClean="0"/>
              <a:t>DEFINICIÓN:</a:t>
            </a:r>
          </a:p>
          <a:p>
            <a:pPr marL="0" indent="0">
              <a:buNone/>
            </a:pPr>
            <a:r>
              <a:rPr lang="es-MX" dirty="0" smtClean="0"/>
              <a:t>Átomo: Partícula Invisible e indivisible (parte que componen a la materia)</a:t>
            </a:r>
          </a:p>
          <a:p>
            <a:pPr marL="0" indent="0">
              <a:buNone/>
            </a:pPr>
            <a:r>
              <a:rPr lang="es-MX" dirty="0" smtClean="0"/>
              <a:t>El átomo tiene tres partículas con carga:</a:t>
            </a:r>
          </a:p>
          <a:p>
            <a:pPr marL="0" indent="0">
              <a:buNone/>
            </a:pPr>
            <a:r>
              <a:rPr lang="es-MX" dirty="0" smtClean="0"/>
              <a:t>1.-Electron (e-): Tiene carga eléctrica negativa y giran alrededor del núcleo</a:t>
            </a:r>
          </a:p>
          <a:p>
            <a:pPr marL="0" indent="0">
              <a:buNone/>
            </a:pPr>
            <a:r>
              <a:rPr lang="es-MX" dirty="0" smtClean="0"/>
              <a:t>2.- Protón (p+): Tiene carga eléctrica positiva y se encuentran en el núcleo del átomo</a:t>
            </a:r>
          </a:p>
          <a:p>
            <a:pPr marL="0" indent="0">
              <a:buNone/>
            </a:pPr>
            <a:r>
              <a:rPr lang="es-MX" dirty="0" smtClean="0"/>
              <a:t>3.- Neutrón (n°): Tiene cargar neutra y se encuentra en el núcleo del átomo</a:t>
            </a:r>
            <a:endParaRPr lang="es-MX" dirty="0"/>
          </a:p>
        </p:txBody>
      </p:sp>
    </p:spTree>
    <p:extLst>
      <p:ext uri="{BB962C8B-B14F-4D97-AF65-F5344CB8AC3E}">
        <p14:creationId xmlns:p14="http://schemas.microsoft.com/office/powerpoint/2010/main" val="32965753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79294" y="745958"/>
            <a:ext cx="6870031" cy="5546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33901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3.2 modelos atómicos</a:t>
            </a:r>
            <a:endParaRPr lang="es-MX" dirty="0"/>
          </a:p>
        </p:txBody>
      </p:sp>
      <p:sp>
        <p:nvSpPr>
          <p:cNvPr id="5" name="Marcador de contenido 4"/>
          <p:cNvSpPr>
            <a:spLocks noGrp="1"/>
          </p:cNvSpPr>
          <p:nvPr>
            <p:ph idx="1"/>
          </p:nvPr>
        </p:nvSpPr>
        <p:spPr>
          <a:xfrm>
            <a:off x="1141413" y="1804737"/>
            <a:ext cx="6979904" cy="4174958"/>
          </a:xfrm>
        </p:spPr>
        <p:txBody>
          <a:bodyPr/>
          <a:lstStyle/>
          <a:p>
            <a:pPr marL="0" indent="0">
              <a:buNone/>
            </a:pPr>
            <a:r>
              <a:rPr lang="es-MX" dirty="0" smtClean="0"/>
              <a:t>1.- MODELO ATÓMICO DE DALTON (1808)</a:t>
            </a:r>
          </a:p>
          <a:p>
            <a:pPr marL="0" indent="0">
              <a:buNone/>
            </a:pPr>
            <a:r>
              <a:rPr lang="es-ES" altLang="es-MX" dirty="0">
                <a:latin typeface="+mj-lt"/>
              </a:rPr>
              <a:t>La imagen del átomo expuesta por Dalton en su </a:t>
            </a:r>
            <a:r>
              <a:rPr lang="es-ES" altLang="es-MX" i="1" dirty="0">
                <a:latin typeface="+mj-lt"/>
              </a:rPr>
              <a:t>teoría atómica</a:t>
            </a:r>
            <a:r>
              <a:rPr lang="es-ES" altLang="es-MX" dirty="0">
                <a:latin typeface="+mj-lt"/>
              </a:rPr>
              <a:t>, para explicar las leyes de la </a:t>
            </a:r>
            <a:r>
              <a:rPr lang="es-ES" altLang="es-MX" dirty="0" smtClean="0">
                <a:latin typeface="+mj-lt"/>
              </a:rPr>
              <a:t>Química, </a:t>
            </a:r>
            <a:r>
              <a:rPr lang="es-ES" altLang="es-MX" dirty="0">
                <a:latin typeface="+mj-lt"/>
              </a:rPr>
              <a:t>es la de minúsculas partículas esféricas, indivisibles e inmutables</a:t>
            </a:r>
            <a:endParaRPr lang="es-MX" dirty="0">
              <a:latin typeface="+mj-lt"/>
            </a:endParaRPr>
          </a:p>
        </p:txBody>
      </p:sp>
      <p:pic>
        <p:nvPicPr>
          <p:cNvPr id="6" name="Picture 10" descr="dalton_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4680" y="1430945"/>
            <a:ext cx="1868488"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descr="http://timerime.com/upload/resized/140107/1557566/resized_image2_cd07c40ae75a46a18e1343afdf9be4f1.jpg"/>
          <p:cNvPicPr/>
          <p:nvPr/>
        </p:nvPicPr>
        <p:blipFill>
          <a:blip r:embed="rId3">
            <a:extLst>
              <a:ext uri="{28A0092B-C50C-407E-A947-70E740481C1C}">
                <a14:useLocalDpi xmlns:a14="http://schemas.microsoft.com/office/drawing/2010/main" val="0"/>
              </a:ext>
            </a:extLst>
          </a:blip>
          <a:srcRect/>
          <a:stretch>
            <a:fillRect/>
          </a:stretch>
        </p:blipFill>
        <p:spPr bwMode="auto">
          <a:xfrm>
            <a:off x="3490270" y="3943885"/>
            <a:ext cx="2282190" cy="2035810"/>
          </a:xfrm>
          <a:prstGeom prst="rect">
            <a:avLst/>
          </a:prstGeom>
          <a:noFill/>
          <a:ln>
            <a:noFill/>
          </a:ln>
        </p:spPr>
      </p:pic>
    </p:spTree>
    <p:extLst>
      <p:ext uri="{BB962C8B-B14F-4D97-AF65-F5344CB8AC3E}">
        <p14:creationId xmlns:p14="http://schemas.microsoft.com/office/powerpoint/2010/main" val="1767059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286001" y="995507"/>
            <a:ext cx="9164052" cy="1705227"/>
          </a:xfrm>
        </p:spPr>
        <p:txBody>
          <a:bodyPr/>
          <a:lstStyle/>
          <a:p>
            <a:r>
              <a:rPr lang="es-MX" dirty="0" smtClean="0"/>
              <a:t>Módulo I: La materia y la energía</a:t>
            </a:r>
            <a:endParaRPr lang="es-MX" dirty="0"/>
          </a:p>
        </p:txBody>
      </p:sp>
      <p:sp>
        <p:nvSpPr>
          <p:cNvPr id="3" name="Subtítulo 2"/>
          <p:cNvSpPr>
            <a:spLocks noGrp="1"/>
          </p:cNvSpPr>
          <p:nvPr>
            <p:ph type="subTitle" idx="1"/>
          </p:nvPr>
        </p:nvSpPr>
        <p:spPr/>
        <p:txBody>
          <a:bodyPr/>
          <a:lstStyle/>
          <a:p>
            <a:pPr algn="r"/>
            <a:endParaRPr lang="es-MX" dirty="0" smtClean="0"/>
          </a:p>
          <a:p>
            <a:pPr algn="r"/>
            <a:r>
              <a:rPr lang="es-MX" dirty="0" smtClean="0"/>
              <a:t>Elaboró: M. en E. Jazmín Elizabeth Cerecero Torres.</a:t>
            </a:r>
            <a:endParaRPr lang="es-MX" dirty="0"/>
          </a:p>
        </p:txBody>
      </p:sp>
      <p:pic>
        <p:nvPicPr>
          <p:cNvPr id="4" name="Imagen 3" descr="http://gua30.files.wordpress.com/2008/05/mecanicacuantica.jpg"/>
          <p:cNvPicPr/>
          <p:nvPr/>
        </p:nvPicPr>
        <p:blipFill>
          <a:blip r:embed="rId2">
            <a:extLst>
              <a:ext uri="{28A0092B-C50C-407E-A947-70E740481C1C}">
                <a14:useLocalDpi xmlns:a14="http://schemas.microsoft.com/office/drawing/2010/main" val="0"/>
              </a:ext>
            </a:extLst>
          </a:blip>
          <a:srcRect/>
          <a:stretch>
            <a:fillRect/>
          </a:stretch>
        </p:blipFill>
        <p:spPr bwMode="auto">
          <a:xfrm>
            <a:off x="1334503" y="3001169"/>
            <a:ext cx="2857500" cy="2857500"/>
          </a:xfrm>
          <a:prstGeom prst="rect">
            <a:avLst/>
          </a:prstGeom>
          <a:noFill/>
          <a:ln>
            <a:noFill/>
          </a:ln>
        </p:spPr>
      </p:pic>
    </p:spTree>
    <p:extLst>
      <p:ext uri="{BB962C8B-B14F-4D97-AF65-F5344CB8AC3E}">
        <p14:creationId xmlns:p14="http://schemas.microsoft.com/office/powerpoint/2010/main" val="29562579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649705"/>
            <a:ext cx="9905999" cy="5141496"/>
          </a:xfrm>
        </p:spPr>
        <p:txBody>
          <a:bodyPr/>
          <a:lstStyle/>
          <a:p>
            <a:pPr marL="0" indent="0">
              <a:buNone/>
            </a:pPr>
            <a:r>
              <a:rPr lang="es-MX" dirty="0" smtClean="0"/>
              <a:t>2.- MODELO ATÓMICO DE THOMSON (1897)</a:t>
            </a:r>
          </a:p>
          <a:p>
            <a:pPr>
              <a:lnSpc>
                <a:spcPct val="90000"/>
              </a:lnSpc>
            </a:pPr>
            <a:r>
              <a:rPr lang="es-ES" altLang="es-MX" sz="2800" dirty="0" smtClean="0"/>
              <a:t>El </a:t>
            </a:r>
            <a:r>
              <a:rPr lang="es-ES" altLang="es-MX" sz="2800" dirty="0"/>
              <a:t>británico Joseph John Thomson descubrió unas partículas con propiedades sorprendentes: prácticamente no tenían masa y tenían carga eléctrica negativa. </a:t>
            </a:r>
            <a:r>
              <a:rPr lang="es-ES" altLang="es-MX" sz="2800" dirty="0" smtClean="0"/>
              <a:t>Las </a:t>
            </a:r>
            <a:r>
              <a:rPr lang="es-ES" altLang="es-MX" sz="2800" dirty="0"/>
              <a:t>llamó </a:t>
            </a:r>
            <a:r>
              <a:rPr lang="es-ES" altLang="es-MX" sz="2800" dirty="0">
                <a:solidFill>
                  <a:schemeClr val="hlink"/>
                </a:solidFill>
              </a:rPr>
              <a:t>electrones</a:t>
            </a:r>
            <a:r>
              <a:rPr lang="es-ES" altLang="es-MX" sz="2800" dirty="0" smtClean="0"/>
              <a:t>.</a:t>
            </a:r>
          </a:p>
          <a:p>
            <a:pPr>
              <a:lnSpc>
                <a:spcPct val="90000"/>
              </a:lnSpc>
            </a:pPr>
            <a:r>
              <a:rPr lang="es-ES" altLang="es-MX" sz="2800" dirty="0"/>
              <a:t>De este descubrimiento dedujo que el átomo debía de ser una esfera de materia cargada positivamente, en cuyo interior estaban incrustados los electrones</a:t>
            </a:r>
            <a:r>
              <a:rPr lang="es-ES" altLang="es-MX" sz="2800" dirty="0" smtClean="0"/>
              <a:t>. (Budín de pasas)</a:t>
            </a:r>
            <a:endParaRPr lang="es-ES" altLang="es-MX" sz="2800" dirty="0"/>
          </a:p>
          <a:p>
            <a:pPr marL="0" indent="0">
              <a:buNone/>
            </a:pPr>
            <a:endParaRPr lang="es-MX" dirty="0"/>
          </a:p>
        </p:txBody>
      </p:sp>
      <p:pic>
        <p:nvPicPr>
          <p:cNvPr id="4" name="Picture 5" descr="Thoms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8485" y="3886200"/>
            <a:ext cx="2220661" cy="229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descr="https://i.ytimg.com/vi/xDYhzvlLaoE/hqdefault.jpg"/>
          <p:cNvPicPr/>
          <p:nvPr/>
        </p:nvPicPr>
        <p:blipFill>
          <a:blip r:embed="rId3">
            <a:extLst>
              <a:ext uri="{28A0092B-C50C-407E-A947-70E740481C1C}">
                <a14:useLocalDpi xmlns:a14="http://schemas.microsoft.com/office/drawing/2010/main" val="0"/>
              </a:ext>
            </a:extLst>
          </a:blip>
          <a:srcRect/>
          <a:stretch>
            <a:fillRect/>
          </a:stretch>
        </p:blipFill>
        <p:spPr bwMode="auto">
          <a:xfrm>
            <a:off x="6094411" y="4191301"/>
            <a:ext cx="2502535" cy="1796415"/>
          </a:xfrm>
          <a:prstGeom prst="rect">
            <a:avLst/>
          </a:prstGeom>
          <a:noFill/>
          <a:ln>
            <a:noFill/>
          </a:ln>
        </p:spPr>
      </p:pic>
    </p:spTree>
    <p:extLst>
      <p:ext uri="{BB962C8B-B14F-4D97-AF65-F5344CB8AC3E}">
        <p14:creationId xmlns:p14="http://schemas.microsoft.com/office/powerpoint/2010/main" val="4182953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721895"/>
            <a:ext cx="9905999" cy="5305926"/>
          </a:xfrm>
        </p:spPr>
        <p:txBody>
          <a:bodyPr/>
          <a:lstStyle/>
          <a:p>
            <a:pPr marL="0" indent="0">
              <a:buNone/>
            </a:pPr>
            <a:r>
              <a:rPr lang="es-MX" dirty="0" smtClean="0"/>
              <a:t>3.-MODELO ATÓMICO DE RUTHERFORD (1911)</a:t>
            </a:r>
          </a:p>
          <a:p>
            <a:pPr marL="0" indent="0">
              <a:buNone/>
            </a:pPr>
            <a:r>
              <a:rPr lang="es-ES" sz="2800" dirty="0"/>
              <a:t>Demostró que los átomos no eran macizos, como se creía, sino que están vacíos en su mayor parte y en su centro hay un diminuto </a:t>
            </a:r>
            <a:r>
              <a:rPr lang="es-ES" sz="2800" b="1" dirty="0"/>
              <a:t>núcleo</a:t>
            </a:r>
            <a:r>
              <a:rPr lang="es-ES" sz="2800" dirty="0"/>
              <a:t>. </a:t>
            </a:r>
            <a:endParaRPr lang="es-ES" sz="2800" dirty="0" smtClean="0"/>
          </a:p>
          <a:p>
            <a:pPr marL="0" indent="0">
              <a:buNone/>
            </a:pPr>
            <a:r>
              <a:rPr lang="es-ES" sz="2800" dirty="0"/>
              <a:t>Dedujo que el átomo debía estar formado por una </a:t>
            </a:r>
            <a:r>
              <a:rPr lang="es-ES" sz="2800" i="1" dirty="0"/>
              <a:t>corteza</a:t>
            </a:r>
            <a:r>
              <a:rPr lang="es-ES" sz="2800" dirty="0"/>
              <a:t> con los electrones girando alrededor de un núcleo central cargado positivamente</a:t>
            </a:r>
          </a:p>
          <a:p>
            <a:pPr marL="0" indent="0">
              <a:buNone/>
            </a:pPr>
            <a:endParaRPr lang="es-MX" dirty="0"/>
          </a:p>
        </p:txBody>
      </p:sp>
      <p:pic>
        <p:nvPicPr>
          <p:cNvPr id="4" name="Picture 9" descr="rutherf_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0061" y="4589964"/>
            <a:ext cx="1484312"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descr="https://saraydeshiimary3a.wikispaces.com/file/view/atomo4.gif/279258514/312x265/atomo4.gif"/>
          <p:cNvPicPr/>
          <p:nvPr/>
        </p:nvPicPr>
        <p:blipFill>
          <a:blip r:embed="rId3">
            <a:extLst>
              <a:ext uri="{28A0092B-C50C-407E-A947-70E740481C1C}">
                <a14:useLocalDpi xmlns:a14="http://schemas.microsoft.com/office/drawing/2010/main" val="0"/>
              </a:ext>
            </a:extLst>
          </a:blip>
          <a:srcRect/>
          <a:stretch>
            <a:fillRect/>
          </a:stretch>
        </p:blipFill>
        <p:spPr bwMode="auto">
          <a:xfrm>
            <a:off x="6094411" y="4261936"/>
            <a:ext cx="2973705" cy="2019300"/>
          </a:xfrm>
          <a:prstGeom prst="rect">
            <a:avLst/>
          </a:prstGeom>
          <a:noFill/>
          <a:ln>
            <a:noFill/>
          </a:ln>
        </p:spPr>
      </p:pic>
    </p:spTree>
    <p:extLst>
      <p:ext uri="{BB962C8B-B14F-4D97-AF65-F5344CB8AC3E}">
        <p14:creationId xmlns:p14="http://schemas.microsoft.com/office/powerpoint/2010/main" val="1852515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60939" y="1094871"/>
            <a:ext cx="9905999" cy="1675649"/>
          </a:xfrm>
        </p:spPr>
        <p:txBody>
          <a:bodyPr>
            <a:normAutofit lnSpcReduction="10000"/>
          </a:bodyPr>
          <a:lstStyle/>
          <a:p>
            <a:pPr marL="0" indent="0">
              <a:buNone/>
            </a:pPr>
            <a:r>
              <a:rPr lang="es-MX" dirty="0" smtClean="0"/>
              <a:t>4.- MODELO ATÓMICO DE BOHR (1913)</a:t>
            </a:r>
          </a:p>
          <a:p>
            <a:pPr marL="0" indent="0">
              <a:buNone/>
            </a:pPr>
            <a:r>
              <a:rPr lang="es-ES" sz="2800" dirty="0"/>
              <a:t>Propuso un nuevo modelo atómico, según el cual los electrones giran alrededor del núcleo en unos niveles bien definidos. </a:t>
            </a:r>
          </a:p>
          <a:p>
            <a:pPr marL="0" indent="0">
              <a:buNone/>
            </a:pPr>
            <a:endParaRPr lang="es-MX" dirty="0" smtClean="0"/>
          </a:p>
          <a:p>
            <a:pPr marL="0" indent="0">
              <a:buNone/>
            </a:pPr>
            <a:endParaRPr lang="es-MX" dirty="0"/>
          </a:p>
        </p:txBody>
      </p:sp>
      <p:pic>
        <p:nvPicPr>
          <p:cNvPr id="11" name="Picture 10" descr="bohr_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4895" y="3717759"/>
            <a:ext cx="1937084" cy="206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n 11" descr="http://educaconbigbang.com/wp-content/uploads/2014/06/thumbnail-modelo-de-atomo-Bohr.jpg"/>
          <p:cNvPicPr/>
          <p:nvPr/>
        </p:nvPicPr>
        <p:blipFill>
          <a:blip r:embed="rId3">
            <a:extLst>
              <a:ext uri="{28A0092B-C50C-407E-A947-70E740481C1C}">
                <a14:useLocalDpi xmlns:a14="http://schemas.microsoft.com/office/drawing/2010/main" val="0"/>
              </a:ext>
            </a:extLst>
          </a:blip>
          <a:srcRect/>
          <a:stretch>
            <a:fillRect/>
          </a:stretch>
        </p:blipFill>
        <p:spPr bwMode="auto">
          <a:xfrm>
            <a:off x="5593832" y="3140243"/>
            <a:ext cx="3434715" cy="3427095"/>
          </a:xfrm>
          <a:prstGeom prst="rect">
            <a:avLst/>
          </a:prstGeom>
          <a:noFill/>
          <a:ln>
            <a:noFill/>
          </a:ln>
        </p:spPr>
      </p:pic>
    </p:spTree>
    <p:extLst>
      <p:ext uri="{BB962C8B-B14F-4D97-AF65-F5344CB8AC3E}">
        <p14:creationId xmlns:p14="http://schemas.microsoft.com/office/powerpoint/2010/main" val="1210799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tomo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7752" y="1699539"/>
            <a:ext cx="3511550"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6233027" y="3212426"/>
            <a:ext cx="1655763" cy="792163"/>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60000"/>
              <a:buFont typeface="Wingdings" panose="05000000000000000000" pitchFamily="2" charset="2"/>
              <a:buChar char="n"/>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accent2"/>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2"/>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algn="ctr" eaLnBrk="1" hangingPunct="1">
              <a:spcBef>
                <a:spcPct val="0"/>
              </a:spcBef>
              <a:buClrTx/>
              <a:buSzTx/>
              <a:buFontTx/>
              <a:buNone/>
            </a:pPr>
            <a:r>
              <a:rPr lang="es-ES" altLang="es-MX" sz="2400" b="1"/>
              <a:t>NUCLEO</a:t>
            </a:r>
          </a:p>
        </p:txBody>
      </p:sp>
      <p:sp>
        <p:nvSpPr>
          <p:cNvPr id="6" name="Line 5"/>
          <p:cNvSpPr>
            <a:spLocks noChangeShapeType="1"/>
          </p:cNvSpPr>
          <p:nvPr/>
        </p:nvSpPr>
        <p:spPr bwMode="auto">
          <a:xfrm flipH="1">
            <a:off x="4145465" y="3572789"/>
            <a:ext cx="215900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7" name="Line 6"/>
          <p:cNvSpPr>
            <a:spLocks noChangeShapeType="1"/>
          </p:cNvSpPr>
          <p:nvPr/>
        </p:nvSpPr>
        <p:spPr bwMode="auto">
          <a:xfrm flipV="1">
            <a:off x="7888790" y="2420264"/>
            <a:ext cx="431800" cy="10795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8" name="Line 7"/>
          <p:cNvSpPr>
            <a:spLocks noChangeShapeType="1"/>
          </p:cNvSpPr>
          <p:nvPr/>
        </p:nvSpPr>
        <p:spPr bwMode="auto">
          <a:xfrm>
            <a:off x="7888790" y="3499764"/>
            <a:ext cx="720725" cy="9366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9" name="Rectangle 8"/>
          <p:cNvSpPr>
            <a:spLocks noChangeArrowheads="1"/>
          </p:cNvSpPr>
          <p:nvPr/>
        </p:nvSpPr>
        <p:spPr bwMode="auto">
          <a:xfrm>
            <a:off x="8393615" y="1988464"/>
            <a:ext cx="1871662" cy="792162"/>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60000"/>
              <a:buFont typeface="Wingdings" panose="05000000000000000000" pitchFamily="2" charset="2"/>
              <a:buChar char="n"/>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accent2"/>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2"/>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algn="ctr" eaLnBrk="1" hangingPunct="1">
              <a:spcBef>
                <a:spcPct val="0"/>
              </a:spcBef>
              <a:buClrTx/>
              <a:buSzTx/>
              <a:buFontTx/>
              <a:buNone/>
            </a:pPr>
            <a:r>
              <a:rPr lang="es-ES" altLang="es-MX" sz="2400" b="1"/>
              <a:t>PROTONES</a:t>
            </a:r>
          </a:p>
        </p:txBody>
      </p:sp>
      <p:sp>
        <p:nvSpPr>
          <p:cNvPr id="10" name="Rectangle 9"/>
          <p:cNvSpPr>
            <a:spLocks noChangeArrowheads="1"/>
          </p:cNvSpPr>
          <p:nvPr/>
        </p:nvSpPr>
        <p:spPr bwMode="auto">
          <a:xfrm>
            <a:off x="8644440" y="4149051"/>
            <a:ext cx="2376487" cy="8636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60000"/>
              <a:buFont typeface="Wingdings" panose="05000000000000000000" pitchFamily="2" charset="2"/>
              <a:buChar char="n"/>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accent2"/>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2"/>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algn="ctr" eaLnBrk="1" hangingPunct="1">
              <a:spcBef>
                <a:spcPct val="0"/>
              </a:spcBef>
              <a:buClrTx/>
              <a:buSzTx/>
              <a:buFontTx/>
              <a:buNone/>
            </a:pPr>
            <a:r>
              <a:rPr lang="es-ES" altLang="es-MX" sz="2400" b="1"/>
              <a:t>NEUTRONES</a:t>
            </a:r>
          </a:p>
        </p:txBody>
      </p:sp>
      <p:sp>
        <p:nvSpPr>
          <p:cNvPr id="11" name="Line 10"/>
          <p:cNvSpPr>
            <a:spLocks noChangeShapeType="1"/>
          </p:cNvSpPr>
          <p:nvPr/>
        </p:nvSpPr>
        <p:spPr bwMode="auto">
          <a:xfrm flipH="1" flipV="1">
            <a:off x="5009065" y="4868189"/>
            <a:ext cx="1727200" cy="431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2" name="Rectangle 11"/>
          <p:cNvSpPr>
            <a:spLocks noChangeArrowheads="1"/>
          </p:cNvSpPr>
          <p:nvPr/>
        </p:nvSpPr>
        <p:spPr bwMode="auto">
          <a:xfrm>
            <a:off x="6736265" y="5157114"/>
            <a:ext cx="2232025" cy="792162"/>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60000"/>
              <a:buFont typeface="Wingdings" panose="05000000000000000000" pitchFamily="2" charset="2"/>
              <a:buChar char="n"/>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accent2"/>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2"/>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algn="ctr" eaLnBrk="1" hangingPunct="1">
              <a:spcBef>
                <a:spcPct val="0"/>
              </a:spcBef>
              <a:buClrTx/>
              <a:buSzTx/>
              <a:buFontTx/>
              <a:buNone/>
            </a:pPr>
            <a:r>
              <a:rPr lang="es-ES" altLang="es-MX" sz="2400" b="1"/>
              <a:t>ELECTRONES</a:t>
            </a:r>
          </a:p>
        </p:txBody>
      </p:sp>
    </p:spTree>
    <p:extLst>
      <p:ext uri="{BB962C8B-B14F-4D97-AF65-F5344CB8AC3E}">
        <p14:creationId xmlns:p14="http://schemas.microsoft.com/office/powerpoint/2010/main" val="119475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lide(fromBottom)">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Bottom)">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slide(fromBottom)">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slide(fromBottom)">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12" presetClass="entr" presetSubtype="4"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slide(fromBottom)">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1141413" y="1106488"/>
            <a:ext cx="9906000" cy="2671428"/>
          </a:xfrm>
        </p:spPr>
        <p:txBody>
          <a:bodyPr/>
          <a:lstStyle/>
          <a:p>
            <a:pPr eaLnBrk="1" hangingPunct="1">
              <a:defRPr/>
            </a:pPr>
            <a:r>
              <a:rPr lang="es-ES" altLang="es-MX" sz="2400" dirty="0" smtClean="0"/>
              <a:t>Los electrones giran alrededor del núcleo en regiones del espacio denominados orbitales.</a:t>
            </a:r>
          </a:p>
          <a:p>
            <a:pPr marL="0" indent="0" eaLnBrk="1" hangingPunct="1">
              <a:buNone/>
              <a:defRPr/>
            </a:pPr>
            <a:endParaRPr lang="es-ES" altLang="es-MX" sz="2400" dirty="0" smtClean="0"/>
          </a:p>
        </p:txBody>
      </p:sp>
      <p:sp>
        <p:nvSpPr>
          <p:cNvPr id="5" name="Rectangle 3"/>
          <p:cNvSpPr txBox="1">
            <a:spLocks noChangeArrowheads="1"/>
          </p:cNvSpPr>
          <p:nvPr/>
        </p:nvSpPr>
        <p:spPr>
          <a:xfrm>
            <a:off x="1201483" y="2016292"/>
            <a:ext cx="8399713" cy="363855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defRPr/>
            </a:pPr>
            <a:r>
              <a:rPr lang="es-ES" altLang="es-MX" dirty="0" smtClean="0"/>
              <a:t>Los electrones giran alrededor del núcleo en regiones del espacio denominados orbitales.</a:t>
            </a:r>
          </a:p>
        </p:txBody>
      </p:sp>
      <p:graphicFrame>
        <p:nvGraphicFramePr>
          <p:cNvPr id="8" name="Group 5"/>
          <p:cNvGraphicFramePr>
            <a:graphicFrameLocks noGrp="1"/>
          </p:cNvGraphicFramePr>
          <p:nvPr>
            <p:extLst>
              <p:ext uri="{D42A27DB-BD31-4B8C-83A1-F6EECF244321}">
                <p14:modId xmlns:p14="http://schemas.microsoft.com/office/powerpoint/2010/main" val="1630320752"/>
              </p:ext>
            </p:extLst>
          </p:nvPr>
        </p:nvGraphicFramePr>
        <p:xfrm>
          <a:off x="2320424" y="3380832"/>
          <a:ext cx="8229600" cy="2570161"/>
        </p:xfrm>
        <a:graphic>
          <a:graphicData uri="http://schemas.openxmlformats.org/drawingml/2006/table">
            <a:tbl>
              <a:tblPr/>
              <a:tblGrid>
                <a:gridCol w="2057400"/>
                <a:gridCol w="2333625"/>
                <a:gridCol w="1919288"/>
                <a:gridCol w="1919287"/>
              </a:tblGrid>
              <a:tr h="574675">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r>
                        <a:rPr kumimoji="0" lang="es-ES" altLang="es-MX" sz="2400" b="0" i="0" u="none" strike="noStrike" cap="none" normalizeH="0" baseline="0" smtClean="0">
                          <a:ln>
                            <a:noFill/>
                          </a:ln>
                          <a:solidFill>
                            <a:schemeClr val="tx1"/>
                          </a:solidFill>
                          <a:effectLst/>
                          <a:latin typeface="Tahoma" panose="020B0604030504040204" pitchFamily="34" charset="0"/>
                        </a:rPr>
                        <a:t>PART</a:t>
                      </a:r>
                      <a:r>
                        <a:rPr kumimoji="0" lang="es-ES" altLang="es-MX" sz="2400" b="0" i="0" u="none" strike="noStrike" cap="none" normalizeH="0" baseline="0" smtClean="0">
                          <a:ln>
                            <a:noFill/>
                          </a:ln>
                          <a:solidFill>
                            <a:schemeClr val="tx1"/>
                          </a:solidFill>
                          <a:effectLst/>
                          <a:latin typeface="Verdana" panose="020B0604030504040204" pitchFamily="34" charset="0"/>
                        </a:rPr>
                        <a:t>Í</a:t>
                      </a:r>
                      <a:r>
                        <a:rPr kumimoji="0" lang="es-ES" altLang="es-MX" sz="2400" b="0" i="0" u="none" strike="noStrike" cap="none" normalizeH="0" baseline="0" smtClean="0">
                          <a:ln>
                            <a:noFill/>
                          </a:ln>
                          <a:solidFill>
                            <a:schemeClr val="tx1"/>
                          </a:solidFill>
                          <a:effectLst/>
                          <a:latin typeface="Tahoma" panose="020B0604030504040204" pitchFamily="34" charset="0"/>
                        </a:rPr>
                        <a:t>CULA</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r>
                        <a:rPr kumimoji="0" lang="es-ES" altLang="es-MX" sz="2400" b="0" i="0" u="none" strike="noStrike" cap="none" normalizeH="0" baseline="0" dirty="0" smtClean="0">
                          <a:ln>
                            <a:noFill/>
                          </a:ln>
                          <a:solidFill>
                            <a:schemeClr val="tx1"/>
                          </a:solidFill>
                          <a:effectLst/>
                          <a:latin typeface="Tahoma" panose="020B0604030504040204" pitchFamily="34" charset="0"/>
                        </a:rPr>
                        <a:t>LOCALIZACI</a:t>
                      </a:r>
                      <a:r>
                        <a:rPr kumimoji="0" lang="es-ES" altLang="es-MX" sz="2400" b="0" i="0" u="none" strike="noStrike" cap="none" normalizeH="0" baseline="0" dirty="0" smtClean="0">
                          <a:ln>
                            <a:noFill/>
                          </a:ln>
                          <a:solidFill>
                            <a:schemeClr val="tx1"/>
                          </a:solidFill>
                          <a:effectLst/>
                          <a:latin typeface="Verdana" panose="020B0604030504040204" pitchFamily="34" charset="0"/>
                        </a:rPr>
                        <a:t>Ó</a:t>
                      </a:r>
                      <a:r>
                        <a:rPr kumimoji="0" lang="es-ES" altLang="es-MX" sz="2400" b="0" i="0" u="none" strike="noStrike" cap="none" normalizeH="0" baseline="0" dirty="0" smtClean="0">
                          <a:ln>
                            <a:noFill/>
                          </a:ln>
                          <a:solidFill>
                            <a:schemeClr val="tx1"/>
                          </a:solidFill>
                          <a:effectLst/>
                          <a:latin typeface="Tahoma" panose="020B0604030504040204" pitchFamily="34" charset="0"/>
                        </a:rPr>
                        <a:t>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r>
                        <a:rPr kumimoji="0" lang="es-ES" altLang="es-MX" sz="2400" b="0" i="0" u="none" strike="noStrike" cap="none" normalizeH="0" baseline="0" smtClean="0">
                          <a:ln>
                            <a:noFill/>
                          </a:ln>
                          <a:solidFill>
                            <a:schemeClr val="tx1"/>
                          </a:solidFill>
                          <a:effectLst/>
                          <a:latin typeface="Tahoma" panose="020B0604030504040204" pitchFamily="34" charset="0"/>
                        </a:rPr>
                        <a:t>MASA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r>
                        <a:rPr kumimoji="0" lang="es-ES" altLang="es-MX" sz="2400" b="0" i="0" u="none" strike="noStrike" cap="none" normalizeH="0" baseline="0" smtClean="0">
                          <a:ln>
                            <a:noFill/>
                          </a:ln>
                          <a:solidFill>
                            <a:schemeClr val="tx1"/>
                          </a:solidFill>
                          <a:effectLst/>
                          <a:latin typeface="Tahoma" panose="020B0604030504040204" pitchFamily="34" charset="0"/>
                        </a:rPr>
                        <a:t>CARGA</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5162">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r>
                        <a:rPr kumimoji="0" lang="es-ES" altLang="es-MX" sz="2000" b="1" i="0" u="none" strike="noStrike" cap="none" normalizeH="0" baseline="0" smtClean="0">
                          <a:ln>
                            <a:noFill/>
                          </a:ln>
                          <a:solidFill>
                            <a:schemeClr val="tx1"/>
                          </a:solidFill>
                          <a:effectLst/>
                          <a:latin typeface="Tahoma" panose="020B0604030504040204" pitchFamily="34" charset="0"/>
                        </a:rPr>
                        <a:t>Prot</a:t>
                      </a:r>
                      <a:r>
                        <a:rPr kumimoji="0" lang="es-ES" altLang="es-MX" sz="2000" b="1" i="0" u="none" strike="noStrike" cap="none" normalizeH="0" baseline="0" smtClean="0">
                          <a:ln>
                            <a:noFill/>
                          </a:ln>
                          <a:solidFill>
                            <a:schemeClr val="tx1"/>
                          </a:solidFill>
                          <a:effectLst/>
                          <a:latin typeface="Verdana" panose="020B0604030504040204" pitchFamily="34" charset="0"/>
                        </a:rPr>
                        <a:t>ó</a:t>
                      </a:r>
                      <a:r>
                        <a:rPr kumimoji="0" lang="es-ES" altLang="es-MX" sz="2000" b="1" i="0" u="none" strike="noStrike" cap="none" normalizeH="0" baseline="0" smtClean="0">
                          <a:ln>
                            <a:noFill/>
                          </a:ln>
                          <a:solidFill>
                            <a:schemeClr val="tx1"/>
                          </a:solidFill>
                          <a:effectLst/>
                          <a:latin typeface="Tahoma" panose="020B0604030504040204" pitchFamily="34" charset="0"/>
                        </a:rPr>
                        <a:t>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endParaRPr kumimoji="0" lang="es-MX" altLang="es-MX" sz="2000" b="1" i="0" u="none" strike="noStrike" cap="none" normalizeH="0" baseline="0" dirty="0" smtClean="0">
                        <a:ln>
                          <a:noFill/>
                        </a:ln>
                        <a:solidFill>
                          <a:schemeClr val="tx1"/>
                        </a:solidFill>
                        <a:effectLst/>
                        <a:latin typeface="Tahoma" panose="020B060403050404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endParaRPr kumimoji="0" lang="es-MX" altLang="es-MX" sz="2000" b="1" i="0" u="none" strike="noStrike" cap="none" normalizeH="0" baseline="0" smtClean="0">
                        <a:ln>
                          <a:noFill/>
                        </a:ln>
                        <a:solidFill>
                          <a:schemeClr val="tx1"/>
                        </a:solidFill>
                        <a:effectLst/>
                        <a:latin typeface="Tahoma" panose="020B060403050404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endParaRPr kumimoji="0" lang="es-MX" altLang="es-MX" sz="2000" b="1" i="0" u="none" strike="noStrike" cap="none" normalizeH="0" baseline="0" smtClean="0">
                        <a:ln>
                          <a:noFill/>
                        </a:ln>
                        <a:solidFill>
                          <a:schemeClr val="tx1"/>
                        </a:solidFill>
                        <a:effectLst/>
                        <a:latin typeface="Tahoma" panose="020B0604030504040204"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5162">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r>
                        <a:rPr kumimoji="0" lang="es-ES" altLang="es-MX" sz="2000" b="1" i="0" u="none" strike="noStrike" cap="none" normalizeH="0" baseline="0" smtClean="0">
                          <a:ln>
                            <a:noFill/>
                          </a:ln>
                          <a:solidFill>
                            <a:schemeClr val="tx1"/>
                          </a:solidFill>
                          <a:effectLst/>
                          <a:latin typeface="Tahoma" panose="020B0604030504040204" pitchFamily="34" charset="0"/>
                        </a:rPr>
                        <a:t>Neutr</a:t>
                      </a:r>
                      <a:r>
                        <a:rPr kumimoji="0" lang="es-ES" altLang="es-MX" sz="2000" b="1" i="0" u="none" strike="noStrike" cap="none" normalizeH="0" baseline="0" smtClean="0">
                          <a:ln>
                            <a:noFill/>
                          </a:ln>
                          <a:solidFill>
                            <a:schemeClr val="tx1"/>
                          </a:solidFill>
                          <a:effectLst/>
                          <a:latin typeface="Verdana" panose="020B0604030504040204" pitchFamily="34" charset="0"/>
                        </a:rPr>
                        <a:t>ó</a:t>
                      </a:r>
                      <a:r>
                        <a:rPr kumimoji="0" lang="es-ES" altLang="es-MX" sz="2000" b="1" i="0" u="none" strike="noStrike" cap="none" normalizeH="0" baseline="0" smtClean="0">
                          <a:ln>
                            <a:noFill/>
                          </a:ln>
                          <a:solidFill>
                            <a:schemeClr val="tx1"/>
                          </a:solidFill>
                          <a:effectLst/>
                          <a:latin typeface="Tahoma" panose="020B0604030504040204" pitchFamily="34" charset="0"/>
                        </a:rPr>
                        <a:t>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endParaRPr kumimoji="0" lang="es-MX" altLang="es-MX" sz="2000" b="1" i="0" u="none" strike="noStrike" cap="none" normalizeH="0" baseline="0" smtClean="0">
                        <a:ln>
                          <a:noFill/>
                        </a:ln>
                        <a:solidFill>
                          <a:schemeClr val="tx1"/>
                        </a:solidFill>
                        <a:effectLst/>
                        <a:latin typeface="Tahoma" panose="020B060403050404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endParaRPr kumimoji="0" lang="es-MX" altLang="es-MX" sz="2000" b="1" i="0" u="none" strike="noStrike" cap="none" normalizeH="0" baseline="0" smtClean="0">
                        <a:ln>
                          <a:noFill/>
                        </a:ln>
                        <a:solidFill>
                          <a:schemeClr val="tx1"/>
                        </a:solidFill>
                        <a:effectLst/>
                        <a:latin typeface="Tahoma" panose="020B060403050404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endParaRPr kumimoji="0" lang="es-MX" altLang="es-MX" sz="2000" b="1" i="0" u="none" strike="noStrike" cap="none" normalizeH="0" baseline="0" smtClean="0">
                        <a:ln>
                          <a:noFill/>
                        </a:ln>
                        <a:solidFill>
                          <a:schemeClr val="tx1"/>
                        </a:solidFill>
                        <a:effectLst/>
                        <a:latin typeface="Tahoma" panose="020B0604030504040204"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5162">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r>
                        <a:rPr kumimoji="0" lang="es-ES" altLang="es-MX" sz="2000" b="1" i="0" u="none" strike="noStrike" cap="none" normalizeH="0" baseline="0" smtClean="0">
                          <a:ln>
                            <a:noFill/>
                          </a:ln>
                          <a:solidFill>
                            <a:schemeClr val="tx1"/>
                          </a:solidFill>
                          <a:effectLst/>
                          <a:latin typeface="Tahoma" panose="020B0604030504040204" pitchFamily="34" charset="0"/>
                        </a:rPr>
                        <a:t>Electr</a:t>
                      </a:r>
                      <a:r>
                        <a:rPr kumimoji="0" lang="es-ES" altLang="es-MX" sz="2000" b="1" i="0" u="none" strike="noStrike" cap="none" normalizeH="0" baseline="0" smtClean="0">
                          <a:ln>
                            <a:noFill/>
                          </a:ln>
                          <a:solidFill>
                            <a:schemeClr val="tx1"/>
                          </a:solidFill>
                          <a:effectLst/>
                          <a:latin typeface="Verdana" panose="020B0604030504040204" pitchFamily="34" charset="0"/>
                        </a:rPr>
                        <a:t>ó</a:t>
                      </a:r>
                      <a:r>
                        <a:rPr kumimoji="0" lang="es-ES" altLang="es-MX" sz="2000" b="1" i="0" u="none" strike="noStrike" cap="none" normalizeH="0" baseline="0" smtClean="0">
                          <a:ln>
                            <a:noFill/>
                          </a:ln>
                          <a:solidFill>
                            <a:schemeClr val="tx1"/>
                          </a:solidFill>
                          <a:effectLst/>
                          <a:latin typeface="Tahoma" panose="020B0604030504040204" pitchFamily="34" charset="0"/>
                        </a:rPr>
                        <a:t>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endParaRPr kumimoji="0" lang="es-MX" altLang="es-MX" sz="2000" b="1" i="0" u="none" strike="noStrike" cap="none" normalizeH="0" baseline="0" smtClean="0">
                        <a:ln>
                          <a:noFill/>
                        </a:ln>
                        <a:solidFill>
                          <a:schemeClr val="tx1"/>
                        </a:solidFill>
                        <a:effectLst/>
                        <a:latin typeface="Tahoma" panose="020B060403050404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endParaRPr kumimoji="0" lang="es-MX" altLang="es-MX" sz="2000" b="1" i="0" u="none" strike="noStrike" cap="none" normalizeH="0" baseline="0" smtClean="0">
                        <a:ln>
                          <a:noFill/>
                        </a:ln>
                        <a:solidFill>
                          <a:schemeClr val="tx1"/>
                        </a:solidFill>
                        <a:effectLst/>
                        <a:latin typeface="Tahoma" panose="020B060403050404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SzPct val="60000"/>
                        <a:buFont typeface="Wingdings" panose="05000000000000000000" pitchFamily="2" charset="2"/>
                        <a:defRPr sz="2800">
                          <a:solidFill>
                            <a:schemeClr val="tx1"/>
                          </a:solidFill>
                          <a:latin typeface="Verdana" panose="020B0604030504040204" pitchFamily="34" charset="0"/>
                        </a:defRPr>
                      </a:lvl1pPr>
                      <a:lvl2pPr eaLnBrk="0" hangingPunct="0">
                        <a:spcBef>
                          <a:spcPct val="20000"/>
                        </a:spcBef>
                        <a:buClr>
                          <a:schemeClr val="tx1"/>
                        </a:buClr>
                        <a:defRPr sz="2400">
                          <a:solidFill>
                            <a:schemeClr val="tx1"/>
                          </a:solidFill>
                          <a:latin typeface="Verdana" panose="020B0604030504040204" pitchFamily="34" charset="0"/>
                        </a:defRPr>
                      </a:lvl2pPr>
                      <a:lvl3pPr eaLnBrk="0" hangingPunct="0">
                        <a:spcBef>
                          <a:spcPct val="20000"/>
                        </a:spcBef>
                        <a:buClr>
                          <a:schemeClr val="accent2"/>
                        </a:buClr>
                        <a:buSzPct val="60000"/>
                        <a:buFont typeface="Wingdings" panose="05000000000000000000" pitchFamily="2" charset="2"/>
                        <a:defRPr sz="2000">
                          <a:solidFill>
                            <a:schemeClr val="tx1"/>
                          </a:solidFill>
                          <a:latin typeface="Verdana" panose="020B0604030504040204" pitchFamily="34" charset="0"/>
                        </a:defRPr>
                      </a:lvl3pPr>
                      <a:lvl4pPr eaLnBrk="0" hangingPunct="0">
                        <a:spcBef>
                          <a:spcPct val="20000"/>
                        </a:spcBef>
                        <a:buClr>
                          <a:schemeClr val="tx2"/>
                        </a:buClr>
                        <a:defRPr>
                          <a:solidFill>
                            <a:schemeClr val="tx1"/>
                          </a:solidFill>
                          <a:latin typeface="Verdana" panose="020B0604030504040204" pitchFamily="34" charset="0"/>
                        </a:defRPr>
                      </a:lvl4pPr>
                      <a:lvl5pPr eaLnBrk="0" hangingPunct="0">
                        <a:spcBef>
                          <a:spcPct val="20000"/>
                        </a:spcBef>
                        <a:buClr>
                          <a:schemeClr val="folHlink"/>
                        </a:buClr>
                        <a:buSzPct val="60000"/>
                        <a:buFont typeface="Wingdings" panose="05000000000000000000" pitchFamily="2" charset="2"/>
                        <a:defRPr>
                          <a:solidFill>
                            <a:schemeClr val="tx1"/>
                          </a:solidFill>
                          <a:latin typeface="Verdana" panose="020B0604030504040204" pitchFamily="34" charset="0"/>
                        </a:defRPr>
                      </a:lvl5pPr>
                      <a:lvl6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6pPr>
                      <a:lvl7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7pPr>
                      <a:lvl8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8pPr>
                      <a:lvl9pPr eaLnBrk="0" fontAlgn="base" hangingPunct="0">
                        <a:spcBef>
                          <a:spcPct val="20000"/>
                        </a:spcBef>
                        <a:spcAft>
                          <a:spcPct val="0"/>
                        </a:spcAft>
                        <a:buClr>
                          <a:schemeClr val="folHlink"/>
                        </a:buClr>
                        <a:buSzPct val="60000"/>
                        <a:buFont typeface="Wingdings" panose="05000000000000000000" pitchFamily="2" charset="2"/>
                        <a:defRPr>
                          <a:solidFill>
                            <a:schemeClr val="tx1"/>
                          </a:solidFill>
                          <a:latin typeface="Verdana" panose="020B060403050404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tabLst/>
                      </a:pPr>
                      <a:endParaRPr kumimoji="0" lang="es-MX" altLang="es-MX" sz="2000" b="1" i="0" u="none" strike="noStrike" cap="none" normalizeH="0" baseline="0" dirty="0" smtClean="0">
                        <a:ln>
                          <a:noFill/>
                        </a:ln>
                        <a:solidFill>
                          <a:schemeClr val="tx1"/>
                        </a:solidFill>
                        <a:effectLst/>
                        <a:latin typeface="Tahoma" panose="020B0604030504040204"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Text Box 32"/>
          <p:cNvSpPr txBox="1">
            <a:spLocks noChangeArrowheads="1"/>
          </p:cNvSpPr>
          <p:nvPr/>
        </p:nvSpPr>
        <p:spPr bwMode="auto">
          <a:xfrm>
            <a:off x="2464887" y="5901782"/>
            <a:ext cx="82089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spcBef>
                <a:spcPct val="50000"/>
              </a:spcBef>
            </a:pPr>
            <a:r>
              <a:rPr lang="es-ES" altLang="es-MX" b="1">
                <a:latin typeface="Tahoma" panose="020B0604030504040204" pitchFamily="34" charset="0"/>
              </a:rPr>
              <a:t>u.m.a. = unidad de masa atómica (masa de un átomo de hidrógeno)</a:t>
            </a:r>
          </a:p>
        </p:txBody>
      </p:sp>
      <p:grpSp>
        <p:nvGrpSpPr>
          <p:cNvPr id="10" name="Group 43"/>
          <p:cNvGrpSpPr>
            <a:grpSpLocks/>
          </p:cNvGrpSpPr>
          <p:nvPr/>
        </p:nvGrpSpPr>
        <p:grpSpPr bwMode="auto">
          <a:xfrm>
            <a:off x="4839787" y="3957094"/>
            <a:ext cx="5513387" cy="2058988"/>
            <a:chOff x="1927" y="2704"/>
            <a:chExt cx="3473" cy="1297"/>
          </a:xfrm>
        </p:grpSpPr>
        <p:sp>
          <p:nvSpPr>
            <p:cNvPr id="11" name="Rectangle 34"/>
            <p:cNvSpPr>
              <a:spLocks noChangeArrowheads="1"/>
            </p:cNvSpPr>
            <p:nvPr/>
          </p:nvSpPr>
          <p:spPr bwMode="auto">
            <a:xfrm>
              <a:off x="1927" y="3203"/>
              <a:ext cx="77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spcBef>
                  <a:spcPct val="20000"/>
                </a:spcBef>
              </a:pPr>
              <a:r>
                <a:rPr lang="es-ES" altLang="es-MX" sz="2400" b="1">
                  <a:latin typeface="Tahoma" panose="020B0604030504040204" pitchFamily="34" charset="0"/>
                </a:rPr>
                <a:t>Núcleo</a:t>
              </a:r>
            </a:p>
          </p:txBody>
        </p:sp>
        <p:sp>
          <p:nvSpPr>
            <p:cNvPr id="12" name="Rectangle 35"/>
            <p:cNvSpPr>
              <a:spLocks noChangeArrowheads="1"/>
            </p:cNvSpPr>
            <p:nvPr/>
          </p:nvSpPr>
          <p:spPr bwMode="auto">
            <a:xfrm>
              <a:off x="1927" y="2750"/>
              <a:ext cx="77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spcBef>
                  <a:spcPct val="20000"/>
                </a:spcBef>
              </a:pPr>
              <a:r>
                <a:rPr lang="es-ES" altLang="es-MX" sz="2400" b="1">
                  <a:latin typeface="Tahoma" panose="020B0604030504040204" pitchFamily="34" charset="0"/>
                </a:rPr>
                <a:t>Núcleo</a:t>
              </a:r>
            </a:p>
          </p:txBody>
        </p:sp>
        <p:sp>
          <p:nvSpPr>
            <p:cNvPr id="13" name="Rectangle 36"/>
            <p:cNvSpPr>
              <a:spLocks noChangeArrowheads="1"/>
            </p:cNvSpPr>
            <p:nvPr/>
          </p:nvSpPr>
          <p:spPr bwMode="auto">
            <a:xfrm>
              <a:off x="1927" y="3612"/>
              <a:ext cx="85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spcBef>
                  <a:spcPct val="20000"/>
                </a:spcBef>
              </a:pPr>
              <a:r>
                <a:rPr lang="es-ES" altLang="es-MX" sz="2400" b="1">
                  <a:latin typeface="Tahoma" panose="020B0604030504040204" pitchFamily="34" charset="0"/>
                </a:rPr>
                <a:t>Corteza</a:t>
              </a:r>
            </a:p>
          </p:txBody>
        </p:sp>
        <p:sp>
          <p:nvSpPr>
            <p:cNvPr id="14" name="Rectangle 37"/>
            <p:cNvSpPr>
              <a:spLocks noChangeArrowheads="1"/>
            </p:cNvSpPr>
            <p:nvPr/>
          </p:nvSpPr>
          <p:spPr bwMode="auto">
            <a:xfrm>
              <a:off x="3243" y="2750"/>
              <a:ext cx="89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r>
                <a:rPr lang="es-ES" altLang="es-MX" sz="2400" b="1">
                  <a:latin typeface="Tahoma" panose="020B0604030504040204" pitchFamily="34" charset="0"/>
                </a:rPr>
                <a:t>1 u.m.a.</a:t>
              </a:r>
            </a:p>
          </p:txBody>
        </p:sp>
        <p:sp>
          <p:nvSpPr>
            <p:cNvPr id="15" name="Rectangle 38"/>
            <p:cNvSpPr>
              <a:spLocks noChangeArrowheads="1"/>
            </p:cNvSpPr>
            <p:nvPr/>
          </p:nvSpPr>
          <p:spPr bwMode="auto">
            <a:xfrm>
              <a:off x="3198" y="3203"/>
              <a:ext cx="89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spcBef>
                  <a:spcPct val="20000"/>
                </a:spcBef>
              </a:pPr>
              <a:r>
                <a:rPr lang="es-ES" altLang="es-MX" sz="2400" b="1">
                  <a:latin typeface="Tahoma" panose="020B0604030504040204" pitchFamily="34" charset="0"/>
                </a:rPr>
                <a:t>1 u.m.a.</a:t>
              </a:r>
            </a:p>
          </p:txBody>
        </p:sp>
        <p:sp>
          <p:nvSpPr>
            <p:cNvPr id="16" name="Rectangle 39"/>
            <p:cNvSpPr>
              <a:spLocks noChangeArrowheads="1"/>
            </p:cNvSpPr>
            <p:nvPr/>
          </p:nvSpPr>
          <p:spPr bwMode="auto">
            <a:xfrm>
              <a:off x="3061" y="3521"/>
              <a:ext cx="1225"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20000"/>
                </a:spcBef>
              </a:pPr>
              <a:r>
                <a:rPr lang="es-ES" altLang="es-MX" sz="2200" b="1">
                  <a:latin typeface="Tahoma" panose="020B0604030504040204" pitchFamily="34" charset="0"/>
                </a:rPr>
                <a:t>1/1840 u.m.a.</a:t>
              </a:r>
            </a:p>
          </p:txBody>
        </p:sp>
        <p:sp>
          <p:nvSpPr>
            <p:cNvPr id="17" name="Rectangle 40"/>
            <p:cNvSpPr>
              <a:spLocks noChangeArrowheads="1"/>
            </p:cNvSpPr>
            <p:nvPr/>
          </p:nvSpPr>
          <p:spPr bwMode="auto">
            <a:xfrm>
              <a:off x="4377" y="2704"/>
              <a:ext cx="88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spcBef>
                  <a:spcPct val="20000"/>
                </a:spcBef>
              </a:pPr>
              <a:r>
                <a:rPr lang="es-ES" altLang="es-MX" sz="2400" b="1">
                  <a:latin typeface="Tahoma" panose="020B0604030504040204" pitchFamily="34" charset="0"/>
                </a:rPr>
                <a:t>Positiva</a:t>
              </a:r>
            </a:p>
          </p:txBody>
        </p:sp>
        <p:sp>
          <p:nvSpPr>
            <p:cNvPr id="18" name="Rectangle 41"/>
            <p:cNvSpPr>
              <a:spLocks noChangeArrowheads="1"/>
            </p:cNvSpPr>
            <p:nvPr/>
          </p:nvSpPr>
          <p:spPr bwMode="auto">
            <a:xfrm>
              <a:off x="4422" y="3158"/>
              <a:ext cx="9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spcBef>
                  <a:spcPct val="20000"/>
                </a:spcBef>
              </a:pPr>
              <a:r>
                <a:rPr lang="es-ES" altLang="es-MX" sz="2400" b="1">
                  <a:latin typeface="Tahoma" panose="020B0604030504040204" pitchFamily="34" charset="0"/>
                </a:rPr>
                <a:t>No tiene</a:t>
              </a:r>
            </a:p>
          </p:txBody>
        </p:sp>
        <p:sp>
          <p:nvSpPr>
            <p:cNvPr id="19" name="Rectangle 42"/>
            <p:cNvSpPr>
              <a:spLocks noChangeArrowheads="1"/>
            </p:cNvSpPr>
            <p:nvPr/>
          </p:nvSpPr>
          <p:spPr bwMode="auto">
            <a:xfrm>
              <a:off x="4422" y="3566"/>
              <a:ext cx="97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spcBef>
                  <a:spcPct val="20000"/>
                </a:spcBef>
              </a:pPr>
              <a:r>
                <a:rPr lang="es-ES" altLang="es-MX" sz="2400" b="1">
                  <a:latin typeface="Tahoma" panose="020B0604030504040204" pitchFamily="34" charset="0"/>
                </a:rPr>
                <a:t>Negativa</a:t>
              </a:r>
            </a:p>
          </p:txBody>
        </p:sp>
      </p:grpSp>
    </p:spTree>
    <p:extLst>
      <p:ext uri="{BB962C8B-B14F-4D97-AF65-F5344CB8AC3E}">
        <p14:creationId xmlns:p14="http://schemas.microsoft.com/office/powerpoint/2010/main" val="3608991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lide(fromBottom)">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slide(fromBottom)">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3.3 CARACTERÍSTICAS DEL ÁTOMO.</a:t>
            </a:r>
            <a:endParaRPr lang="es-MX" dirty="0"/>
          </a:p>
        </p:txBody>
      </p:sp>
      <p:sp>
        <p:nvSpPr>
          <p:cNvPr id="3" name="Marcador de contenido 2"/>
          <p:cNvSpPr>
            <a:spLocks noGrp="1"/>
          </p:cNvSpPr>
          <p:nvPr>
            <p:ph idx="1"/>
          </p:nvPr>
        </p:nvSpPr>
        <p:spPr>
          <a:xfrm>
            <a:off x="1141412" y="2249486"/>
            <a:ext cx="9905999" cy="4235535"/>
          </a:xfrm>
        </p:spPr>
        <p:txBody>
          <a:bodyPr/>
          <a:lstStyle/>
          <a:p>
            <a:pPr marL="0" indent="0">
              <a:buNone/>
            </a:pPr>
            <a:r>
              <a:rPr lang="es-MX" dirty="0" smtClean="0"/>
              <a:t>1.- NÚMERO ATÓMICO</a:t>
            </a:r>
          </a:p>
          <a:p>
            <a:pPr marL="0" indent="0">
              <a:buNone/>
            </a:pPr>
            <a:r>
              <a:rPr lang="es-MX" dirty="0" smtClean="0"/>
              <a:t>El número atómico se define como la cantidad de protones presentes en el núcleo de un átomo neutro.</a:t>
            </a:r>
          </a:p>
          <a:p>
            <a:pPr marL="0" indent="0">
              <a:buNone/>
            </a:pPr>
            <a:r>
              <a:rPr lang="es-MX" dirty="0" smtClean="0"/>
              <a:t>Se representa por la letra Z</a:t>
            </a:r>
          </a:p>
          <a:p>
            <a:pPr marL="0" indent="0" algn="ctr">
              <a:buNone/>
            </a:pPr>
            <a:r>
              <a:rPr lang="es-MX" sz="2800" b="1" dirty="0" smtClean="0">
                <a:effectLst>
                  <a:outerShdw blurRad="38100" dist="38100" dir="2700000" algn="tl">
                    <a:srgbClr val="000000">
                      <a:alpha val="43137"/>
                    </a:srgbClr>
                  </a:outerShdw>
                </a:effectLst>
              </a:rPr>
              <a:t>Z =p+</a:t>
            </a:r>
          </a:p>
        </p:txBody>
      </p:sp>
    </p:spTree>
    <p:extLst>
      <p:ext uri="{BB962C8B-B14F-4D97-AF65-F5344CB8AC3E}">
        <p14:creationId xmlns:p14="http://schemas.microsoft.com/office/powerpoint/2010/main" val="31000349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1395663"/>
            <a:ext cx="9905999" cy="4395538"/>
          </a:xfrm>
        </p:spPr>
        <p:txBody>
          <a:bodyPr/>
          <a:lstStyle/>
          <a:p>
            <a:pPr marL="0" indent="0">
              <a:buNone/>
            </a:pPr>
            <a:r>
              <a:rPr lang="es-MX" dirty="0"/>
              <a:t>Actividad: Toma tu tabla periódica e indica los protones, electrones y el número atómico de los siguientes </a:t>
            </a:r>
            <a:r>
              <a:rPr lang="es-MX" dirty="0" smtClean="0"/>
              <a:t>átomos</a:t>
            </a:r>
          </a:p>
          <a:p>
            <a:pPr marL="0" indent="0">
              <a:buNone/>
            </a:pPr>
            <a:r>
              <a:rPr lang="es-MX" dirty="0" smtClean="0"/>
              <a:t>1.- </a:t>
            </a:r>
            <a:r>
              <a:rPr lang="es-MX" dirty="0" err="1" smtClean="0"/>
              <a:t>Na</a:t>
            </a:r>
            <a:endParaRPr lang="es-MX" dirty="0" smtClean="0"/>
          </a:p>
          <a:p>
            <a:pPr marL="0" indent="0">
              <a:buNone/>
            </a:pPr>
            <a:r>
              <a:rPr lang="es-MX" dirty="0" smtClean="0"/>
              <a:t>2.- Cu</a:t>
            </a:r>
          </a:p>
          <a:p>
            <a:pPr marL="0" indent="0">
              <a:buNone/>
            </a:pPr>
            <a:r>
              <a:rPr lang="es-MX" dirty="0" smtClean="0"/>
              <a:t>3.- Pb</a:t>
            </a:r>
          </a:p>
          <a:p>
            <a:pPr marL="0" indent="0">
              <a:buNone/>
            </a:pPr>
            <a:r>
              <a:rPr lang="es-MX" dirty="0" smtClean="0"/>
              <a:t>4.- Mn</a:t>
            </a:r>
          </a:p>
          <a:p>
            <a:pPr marL="0" indent="0">
              <a:buNone/>
            </a:pPr>
            <a:r>
              <a:rPr lang="es-MX" dirty="0" smtClean="0"/>
              <a:t>5.- Fr</a:t>
            </a:r>
            <a:endParaRPr lang="es-MX" dirty="0"/>
          </a:p>
          <a:p>
            <a:endParaRPr lang="es-MX" dirty="0"/>
          </a:p>
        </p:txBody>
      </p:sp>
    </p:spTree>
    <p:extLst>
      <p:ext uri="{BB962C8B-B14F-4D97-AF65-F5344CB8AC3E}">
        <p14:creationId xmlns:p14="http://schemas.microsoft.com/office/powerpoint/2010/main" val="867556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1311442"/>
            <a:ext cx="9905999" cy="4800599"/>
          </a:xfrm>
        </p:spPr>
        <p:txBody>
          <a:bodyPr>
            <a:normAutofit fontScale="92500" lnSpcReduction="10000"/>
          </a:bodyPr>
          <a:lstStyle/>
          <a:p>
            <a:pPr marL="0" indent="0">
              <a:buNone/>
            </a:pPr>
            <a:r>
              <a:rPr lang="es-MX" dirty="0" smtClean="0"/>
              <a:t>2.- MASA ATÓMICA</a:t>
            </a:r>
          </a:p>
          <a:p>
            <a:pPr marL="0" indent="0">
              <a:buNone/>
            </a:pPr>
            <a:r>
              <a:rPr lang="es-MX" dirty="0" smtClean="0"/>
              <a:t>La masa atómica se encuentra concentrada en el núcleo del átomo y se representa con la letra A</a:t>
            </a:r>
          </a:p>
          <a:p>
            <a:pPr marL="0" indent="0">
              <a:buNone/>
            </a:pPr>
            <a:r>
              <a:rPr lang="es-MX" dirty="0" smtClean="0"/>
              <a:t>Se da por la suma de protones más neutrones</a:t>
            </a:r>
          </a:p>
          <a:p>
            <a:pPr marL="0" indent="0" algn="ctr">
              <a:buNone/>
            </a:pPr>
            <a:r>
              <a:rPr lang="es-MX" sz="2800" b="1" dirty="0" smtClean="0">
                <a:effectLst>
                  <a:outerShdw blurRad="38100" dist="38100" dir="2700000" algn="tl">
                    <a:srgbClr val="000000">
                      <a:alpha val="43137"/>
                    </a:srgbClr>
                  </a:outerShdw>
                </a:effectLst>
              </a:rPr>
              <a:t>A= n° + p+</a:t>
            </a:r>
          </a:p>
          <a:p>
            <a:pPr marL="0" indent="0">
              <a:buNone/>
            </a:pPr>
            <a:r>
              <a:rPr lang="es-MX" sz="2800" b="1" dirty="0" smtClean="0">
                <a:effectLst>
                  <a:outerShdw blurRad="38100" dist="38100" dir="2700000" algn="tl">
                    <a:srgbClr val="000000">
                      <a:alpha val="43137"/>
                    </a:srgbClr>
                  </a:outerShdw>
                </a:effectLst>
              </a:rPr>
              <a:t>Carga= ganancia o perdida de e</a:t>
            </a:r>
          </a:p>
          <a:p>
            <a:pPr marL="0" indent="0">
              <a:buNone/>
            </a:pPr>
            <a:r>
              <a:rPr lang="es-MX" sz="2800" b="1" dirty="0" smtClean="0">
                <a:effectLst>
                  <a:outerShdw blurRad="38100" dist="38100" dir="2700000" algn="tl">
                    <a:srgbClr val="000000">
                      <a:alpha val="43137"/>
                    </a:srgbClr>
                  </a:outerShdw>
                </a:effectLst>
              </a:rPr>
              <a:t>Ion: neutro (carga 0)</a:t>
            </a:r>
          </a:p>
          <a:p>
            <a:pPr marL="0" indent="0">
              <a:buNone/>
            </a:pPr>
            <a:r>
              <a:rPr lang="es-MX" sz="2800" b="1" dirty="0" smtClean="0">
                <a:effectLst>
                  <a:outerShdw blurRad="38100" dist="38100" dir="2700000" algn="tl">
                    <a:srgbClr val="000000">
                      <a:alpha val="43137"/>
                    </a:srgbClr>
                  </a:outerShdw>
                </a:effectLst>
              </a:rPr>
              <a:t>Catión (positiva)</a:t>
            </a:r>
          </a:p>
          <a:p>
            <a:pPr marL="0" indent="0">
              <a:buNone/>
            </a:pPr>
            <a:r>
              <a:rPr lang="es-MX" sz="2800" b="1" dirty="0" smtClean="0">
                <a:effectLst>
                  <a:outerShdw blurRad="38100" dist="38100" dir="2700000" algn="tl">
                    <a:srgbClr val="000000">
                      <a:alpha val="43137"/>
                    </a:srgbClr>
                  </a:outerShdw>
                </a:effectLst>
              </a:rPr>
              <a:t>Anión (negativa)</a:t>
            </a:r>
            <a:endParaRPr lang="es-MX" sz="2800" b="1" dirty="0">
              <a:effectLst>
                <a:outerShdw blurRad="38100" dist="38100" dir="2700000" algn="tl">
                  <a:srgbClr val="000000">
                    <a:alpha val="43137"/>
                  </a:srgbClr>
                </a:outerShdw>
              </a:effectLst>
            </a:endParaRPr>
          </a:p>
        </p:txBody>
      </p:sp>
      <p:sp>
        <p:nvSpPr>
          <p:cNvPr id="4" name="Line 9"/>
          <p:cNvSpPr>
            <a:spLocks noChangeShapeType="1"/>
          </p:cNvSpPr>
          <p:nvPr/>
        </p:nvSpPr>
        <p:spPr bwMode="auto">
          <a:xfrm flipV="1">
            <a:off x="9402267" y="5015246"/>
            <a:ext cx="0" cy="576262"/>
          </a:xfrm>
          <a:prstGeom prst="line">
            <a:avLst/>
          </a:prstGeom>
          <a:noFill/>
          <a:ln w="5715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5" name="Text Box 10"/>
          <p:cNvSpPr txBox="1">
            <a:spLocks noChangeArrowheads="1"/>
          </p:cNvSpPr>
          <p:nvPr/>
        </p:nvSpPr>
        <p:spPr bwMode="auto">
          <a:xfrm>
            <a:off x="8394204" y="5662946"/>
            <a:ext cx="20875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accent2"/>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2"/>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eaLnBrk="1" hangingPunct="1">
              <a:spcBef>
                <a:spcPct val="50000"/>
              </a:spcBef>
              <a:buClrTx/>
              <a:buSzTx/>
              <a:buFontTx/>
              <a:buNone/>
            </a:pPr>
            <a:r>
              <a:rPr lang="es-ES" altLang="es-MX" sz="1800" b="1">
                <a:solidFill>
                  <a:srgbClr val="FFFF00"/>
                </a:solidFill>
              </a:rPr>
              <a:t>SIMBOLO DEL            ELEMENTO</a:t>
            </a:r>
          </a:p>
        </p:txBody>
      </p:sp>
      <p:sp>
        <p:nvSpPr>
          <p:cNvPr id="6" name="Text Box 11"/>
          <p:cNvSpPr txBox="1">
            <a:spLocks noChangeArrowheads="1"/>
          </p:cNvSpPr>
          <p:nvPr/>
        </p:nvSpPr>
        <p:spPr bwMode="auto">
          <a:xfrm>
            <a:off x="6593979" y="4510421"/>
            <a:ext cx="15827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accent2"/>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2"/>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eaLnBrk="1" hangingPunct="1">
              <a:spcBef>
                <a:spcPct val="50000"/>
              </a:spcBef>
              <a:buClrTx/>
              <a:buSzTx/>
              <a:buFontTx/>
              <a:buNone/>
            </a:pPr>
            <a:r>
              <a:rPr lang="es-ES" altLang="es-MX" sz="1800" b="1">
                <a:solidFill>
                  <a:srgbClr val="FFFF00"/>
                </a:solidFill>
              </a:rPr>
              <a:t>NUMERO ATOMICO</a:t>
            </a:r>
          </a:p>
        </p:txBody>
      </p:sp>
      <p:sp>
        <p:nvSpPr>
          <p:cNvPr id="7" name="Text Box 12"/>
          <p:cNvSpPr txBox="1">
            <a:spLocks noChangeArrowheads="1"/>
          </p:cNvSpPr>
          <p:nvPr/>
        </p:nvSpPr>
        <p:spPr bwMode="auto">
          <a:xfrm>
            <a:off x="8178304" y="2783221"/>
            <a:ext cx="13684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accent2"/>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2"/>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eaLnBrk="1" hangingPunct="1">
              <a:spcBef>
                <a:spcPct val="50000"/>
              </a:spcBef>
              <a:buClrTx/>
              <a:buSzTx/>
              <a:buFontTx/>
              <a:buNone/>
            </a:pPr>
            <a:r>
              <a:rPr lang="es-ES" altLang="es-MX" sz="1800" b="1">
                <a:solidFill>
                  <a:srgbClr val="FFFF00"/>
                </a:solidFill>
              </a:rPr>
              <a:t>NUMERO MASICO</a:t>
            </a:r>
          </a:p>
        </p:txBody>
      </p:sp>
      <p:sp>
        <p:nvSpPr>
          <p:cNvPr id="8" name="10 Rectángulo"/>
          <p:cNvSpPr/>
          <p:nvPr/>
        </p:nvSpPr>
        <p:spPr>
          <a:xfrm>
            <a:off x="8524379" y="3937333"/>
            <a:ext cx="2000250" cy="1643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HN" sz="7200" dirty="0"/>
              <a:t>E</a:t>
            </a:r>
          </a:p>
        </p:txBody>
      </p:sp>
      <p:sp>
        <p:nvSpPr>
          <p:cNvPr id="9" name="12 CuadroTexto"/>
          <p:cNvSpPr txBox="1">
            <a:spLocks noChangeArrowheads="1"/>
          </p:cNvSpPr>
          <p:nvPr/>
        </p:nvSpPr>
        <p:spPr bwMode="auto">
          <a:xfrm>
            <a:off x="8595817" y="4080208"/>
            <a:ext cx="6429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accent2"/>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2"/>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algn="ctr" eaLnBrk="1" hangingPunct="1">
              <a:spcBef>
                <a:spcPct val="0"/>
              </a:spcBef>
              <a:buClrTx/>
              <a:buSzTx/>
              <a:buFontTx/>
              <a:buNone/>
            </a:pPr>
            <a:r>
              <a:rPr lang="es-HN" altLang="es-MX" sz="2400" b="1"/>
              <a:t>A</a:t>
            </a:r>
          </a:p>
        </p:txBody>
      </p:sp>
      <p:sp>
        <p:nvSpPr>
          <p:cNvPr id="10" name="13 CuadroTexto"/>
          <p:cNvSpPr txBox="1">
            <a:spLocks noChangeArrowheads="1"/>
          </p:cNvSpPr>
          <p:nvPr/>
        </p:nvSpPr>
        <p:spPr bwMode="auto">
          <a:xfrm>
            <a:off x="8595817" y="4866021"/>
            <a:ext cx="64293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accent2"/>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2"/>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algn="ctr" eaLnBrk="1" hangingPunct="1">
              <a:spcBef>
                <a:spcPct val="0"/>
              </a:spcBef>
              <a:buClrTx/>
              <a:buSzTx/>
              <a:buFontTx/>
              <a:buNone/>
            </a:pPr>
            <a:r>
              <a:rPr lang="es-HN" altLang="es-MX" sz="2400" b="1"/>
              <a:t>Z</a:t>
            </a:r>
          </a:p>
          <a:p>
            <a:pPr algn="ctr" eaLnBrk="1" hangingPunct="1">
              <a:spcBef>
                <a:spcPct val="0"/>
              </a:spcBef>
              <a:buClrTx/>
              <a:buSzTx/>
              <a:buFontTx/>
              <a:buNone/>
            </a:pPr>
            <a:endParaRPr lang="es-HN" altLang="es-MX" sz="1800"/>
          </a:p>
        </p:txBody>
      </p:sp>
      <p:sp>
        <p:nvSpPr>
          <p:cNvPr id="11" name="Line 8"/>
          <p:cNvSpPr>
            <a:spLocks noChangeShapeType="1"/>
          </p:cNvSpPr>
          <p:nvPr/>
        </p:nvSpPr>
        <p:spPr bwMode="auto">
          <a:xfrm flipH="1">
            <a:off x="8881567" y="3437271"/>
            <a:ext cx="0" cy="649287"/>
          </a:xfrm>
          <a:prstGeom prst="line">
            <a:avLst/>
          </a:prstGeom>
          <a:noFill/>
          <a:ln w="57150">
            <a:solidFill>
              <a:srgbClr val="FFFF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2" name="Line 7"/>
          <p:cNvSpPr>
            <a:spLocks noChangeShapeType="1"/>
          </p:cNvSpPr>
          <p:nvPr/>
        </p:nvSpPr>
        <p:spPr bwMode="auto">
          <a:xfrm>
            <a:off x="7962404" y="4943808"/>
            <a:ext cx="792163" cy="142875"/>
          </a:xfrm>
          <a:prstGeom prst="line">
            <a:avLst/>
          </a:prstGeom>
          <a:noFill/>
          <a:ln w="57150">
            <a:solidFill>
              <a:srgbClr val="FFFF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Tree>
    <p:extLst>
      <p:ext uri="{BB962C8B-B14F-4D97-AF65-F5344CB8AC3E}">
        <p14:creationId xmlns:p14="http://schemas.microsoft.com/office/powerpoint/2010/main" val="3234050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animBg="1"/>
      <p:bldP spid="9" grpId="0"/>
      <p:bldP spid="10" grpId="0"/>
      <p:bldP spid="11" grpId="0" animBg="1"/>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914400" y="373063"/>
            <a:ext cx="6372225" cy="1139825"/>
          </a:xfrm>
        </p:spPr>
        <p:txBody>
          <a:bodyPr>
            <a:normAutofit/>
          </a:bodyPr>
          <a:lstStyle/>
          <a:p>
            <a:pPr eaLnBrk="1" hangingPunct="1">
              <a:defRPr/>
            </a:pPr>
            <a:r>
              <a:rPr lang="es-HN" sz="3600" dirty="0" smtClean="0">
                <a:latin typeface="+mn-lt"/>
              </a:rPr>
              <a:t>EJEMPLO: PARA EL ELEMENTO QUE CONTIENE </a:t>
            </a:r>
          </a:p>
        </p:txBody>
      </p:sp>
      <p:sp>
        <p:nvSpPr>
          <p:cNvPr id="5" name="2 Marcador de contenido"/>
          <p:cNvSpPr txBox="1">
            <a:spLocks/>
          </p:cNvSpPr>
          <p:nvPr/>
        </p:nvSpPr>
        <p:spPr>
          <a:xfrm>
            <a:off x="1034716" y="1480631"/>
            <a:ext cx="4038600" cy="3656848"/>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spcBef>
                <a:spcPts val="0"/>
              </a:spcBef>
              <a:defRPr/>
            </a:pPr>
            <a:r>
              <a:rPr lang="es-ES" b="1" dirty="0" smtClean="0"/>
              <a:t>Numero </a:t>
            </a:r>
          </a:p>
          <a:p>
            <a:pPr>
              <a:spcBef>
                <a:spcPts val="0"/>
              </a:spcBef>
              <a:buFont typeface="Wingdings" panose="05000000000000000000" pitchFamily="2" charset="2"/>
              <a:buNone/>
              <a:defRPr/>
            </a:pPr>
            <a:r>
              <a:rPr lang="es-ES" b="1" dirty="0" smtClean="0"/>
              <a:t>    atómico </a:t>
            </a:r>
            <a:r>
              <a:rPr lang="es-ES" dirty="0" smtClean="0"/>
              <a:t>=Cantidad de protones en el núcleo  = 79</a:t>
            </a:r>
          </a:p>
          <a:p>
            <a:pPr>
              <a:buFont typeface="Wingdings" panose="05000000000000000000" pitchFamily="2" charset="2"/>
              <a:buNone/>
              <a:defRPr/>
            </a:pPr>
            <a:endParaRPr lang="es-ES" dirty="0" smtClean="0"/>
          </a:p>
          <a:p>
            <a:pPr>
              <a:spcBef>
                <a:spcPts val="0"/>
              </a:spcBef>
              <a:defRPr/>
            </a:pPr>
            <a:r>
              <a:rPr lang="es-ES" b="1" dirty="0" smtClean="0"/>
              <a:t>Numero de </a:t>
            </a:r>
          </a:p>
          <a:p>
            <a:pPr>
              <a:spcBef>
                <a:spcPts val="0"/>
              </a:spcBef>
              <a:buFont typeface="Wingdings" panose="05000000000000000000" pitchFamily="2" charset="2"/>
              <a:buNone/>
              <a:defRPr/>
            </a:pPr>
            <a:r>
              <a:rPr lang="es-ES" b="1" dirty="0" smtClean="0"/>
              <a:t>    masa </a:t>
            </a:r>
            <a:r>
              <a:rPr lang="es-ES" dirty="0" smtClean="0"/>
              <a:t>= Suma Protones + Neutrones= 197</a:t>
            </a:r>
          </a:p>
          <a:p>
            <a:pPr>
              <a:defRPr/>
            </a:pPr>
            <a:endParaRPr lang="es-HN" dirty="0" smtClean="0"/>
          </a:p>
        </p:txBody>
      </p:sp>
      <p:sp>
        <p:nvSpPr>
          <p:cNvPr id="6" name="4 Marcador de contenido"/>
          <p:cNvSpPr txBox="1">
            <a:spLocks/>
          </p:cNvSpPr>
          <p:nvPr/>
        </p:nvSpPr>
        <p:spPr>
          <a:xfrm>
            <a:off x="6159418" y="2054058"/>
            <a:ext cx="4038600" cy="2071688"/>
          </a:xfrm>
          <a:prstGeom prst="rect">
            <a:avLst/>
          </a:prstGeom>
        </p:spPr>
        <p:txBody>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defRPr/>
            </a:pPr>
            <a:r>
              <a:rPr lang="es-ES" altLang="es-MX" b="1" dirty="0" smtClean="0"/>
              <a:t>Cantidad de electrones</a:t>
            </a:r>
            <a:r>
              <a:rPr lang="es-ES" altLang="es-MX" dirty="0" smtClean="0"/>
              <a:t>= Cantidad de protones= 79</a:t>
            </a:r>
          </a:p>
          <a:p>
            <a:pPr>
              <a:buFont typeface="Wingdings" panose="05000000000000000000" pitchFamily="2" charset="2"/>
              <a:buNone/>
              <a:defRPr/>
            </a:pPr>
            <a:endParaRPr lang="es-ES" altLang="es-MX" dirty="0" smtClean="0"/>
          </a:p>
          <a:p>
            <a:pPr>
              <a:buFont typeface="Wingdings" panose="05000000000000000000" pitchFamily="2" charset="2"/>
              <a:buNone/>
              <a:defRPr/>
            </a:pPr>
            <a:r>
              <a:rPr lang="es-ES" altLang="es-MX" dirty="0" smtClean="0"/>
              <a:t>   Recordemos que el átomo es  eléctricamente neutro</a:t>
            </a:r>
          </a:p>
          <a:p>
            <a:pPr>
              <a:defRPr/>
            </a:pPr>
            <a:endParaRPr lang="es-HN" altLang="es-MX" dirty="0" smtClean="0"/>
          </a:p>
        </p:txBody>
      </p:sp>
      <p:sp>
        <p:nvSpPr>
          <p:cNvPr id="7" name="Oval 32"/>
          <p:cNvSpPr>
            <a:spLocks noChangeArrowheads="1"/>
          </p:cNvSpPr>
          <p:nvPr/>
        </p:nvSpPr>
        <p:spPr bwMode="auto">
          <a:xfrm>
            <a:off x="7173452" y="214313"/>
            <a:ext cx="1357313" cy="1298575"/>
          </a:xfrm>
          <a:prstGeom prst="ellipse">
            <a:avLst/>
          </a:prstGeom>
          <a:solidFill>
            <a:srgbClr val="FF3399"/>
          </a:solidFill>
          <a:ln w="9525">
            <a:solidFill>
              <a:schemeClr val="tx1"/>
            </a:solidFill>
            <a:round/>
            <a:headEnd/>
            <a:tailEnd/>
          </a:ln>
        </p:spPr>
        <p:txBody>
          <a:bodyPr wrap="none" anchor="ctr"/>
          <a:lstStyle>
            <a:lvl1pPr>
              <a:spcBef>
                <a:spcPct val="20000"/>
              </a:spcBef>
              <a:buClr>
                <a:schemeClr val="hlink"/>
              </a:buClr>
              <a:buSzPct val="60000"/>
              <a:buFont typeface="Wingdings" panose="05000000000000000000" pitchFamily="2" charset="2"/>
              <a:buChar char="n"/>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accent2"/>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2"/>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algn="ctr" eaLnBrk="1" hangingPunct="1">
              <a:spcBef>
                <a:spcPct val="0"/>
              </a:spcBef>
              <a:buClrTx/>
              <a:buSzTx/>
              <a:buFontTx/>
              <a:buNone/>
            </a:pPr>
            <a:r>
              <a:rPr lang="es-ES" altLang="es-MX" sz="2000" b="1" dirty="0">
                <a:solidFill>
                  <a:srgbClr val="000000"/>
                </a:solidFill>
              </a:rPr>
              <a:t>79 p</a:t>
            </a:r>
          </a:p>
          <a:p>
            <a:pPr algn="ctr" eaLnBrk="1" hangingPunct="1">
              <a:spcBef>
                <a:spcPct val="0"/>
              </a:spcBef>
              <a:buClrTx/>
              <a:buSzTx/>
              <a:buFontTx/>
              <a:buNone/>
            </a:pPr>
            <a:r>
              <a:rPr lang="es-ES" altLang="es-MX" sz="2000" b="1" dirty="0">
                <a:solidFill>
                  <a:srgbClr val="000000"/>
                </a:solidFill>
              </a:rPr>
              <a:t>118n</a:t>
            </a:r>
            <a:r>
              <a:rPr lang="es-ES" altLang="es-MX" sz="2000" b="1" dirty="0"/>
              <a:t> </a:t>
            </a:r>
          </a:p>
        </p:txBody>
      </p:sp>
      <p:sp>
        <p:nvSpPr>
          <p:cNvPr id="8" name="CuadroTexto 7"/>
          <p:cNvSpPr txBox="1"/>
          <p:nvPr/>
        </p:nvSpPr>
        <p:spPr>
          <a:xfrm>
            <a:off x="1708484" y="5221705"/>
            <a:ext cx="4031873" cy="523220"/>
          </a:xfrm>
          <a:prstGeom prst="rect">
            <a:avLst/>
          </a:prstGeom>
          <a:noFill/>
        </p:spPr>
        <p:txBody>
          <a:bodyPr wrap="none" rtlCol="0">
            <a:spAutoFit/>
          </a:bodyPr>
          <a:lstStyle/>
          <a:p>
            <a:r>
              <a:rPr lang="es-MX" sz="2800" dirty="0" smtClean="0"/>
              <a:t>¿Que elemento químico es?</a:t>
            </a:r>
            <a:endParaRPr lang="es-MX" sz="2800" dirty="0"/>
          </a:p>
        </p:txBody>
      </p:sp>
    </p:spTree>
    <p:extLst>
      <p:ext uri="{BB962C8B-B14F-4D97-AF65-F5344CB8AC3E}">
        <p14:creationId xmlns:p14="http://schemas.microsoft.com/office/powerpoint/2010/main" val="414534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additive="base">
                                        <p:cTn id="2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 calcmode="lin" valueType="num">
                                      <p:cBhvr additive="base">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 calcmode="lin" valueType="num">
                                      <p:cBhvr additive="base">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53443" y="794085"/>
            <a:ext cx="9905999" cy="5358064"/>
          </a:xfrm>
        </p:spPr>
        <p:txBody>
          <a:bodyPr>
            <a:normAutofit lnSpcReduction="10000"/>
          </a:bodyPr>
          <a:lstStyle/>
          <a:p>
            <a:pPr marL="0" indent="0">
              <a:buNone/>
            </a:pPr>
            <a:r>
              <a:rPr lang="es-MX" dirty="0" smtClean="0"/>
              <a:t>EJEMPLO 2: Obtener Z, A, p, e, n° del elemento Oxígeno</a:t>
            </a:r>
          </a:p>
          <a:p>
            <a:pPr marL="0" indent="0">
              <a:buNone/>
            </a:pPr>
            <a:r>
              <a:rPr lang="es-MX" dirty="0" smtClean="0"/>
              <a:t>Z=8</a:t>
            </a:r>
          </a:p>
          <a:p>
            <a:pPr marL="0" indent="0">
              <a:buNone/>
            </a:pPr>
            <a:r>
              <a:rPr lang="es-MX" dirty="0" smtClean="0"/>
              <a:t>A= 16</a:t>
            </a:r>
          </a:p>
          <a:p>
            <a:pPr marL="0" indent="0">
              <a:buNone/>
            </a:pPr>
            <a:r>
              <a:rPr lang="es-MX" dirty="0" smtClean="0"/>
              <a:t>p=+8</a:t>
            </a:r>
          </a:p>
          <a:p>
            <a:pPr marL="0" indent="0">
              <a:buNone/>
            </a:pPr>
            <a:r>
              <a:rPr lang="es-MX" dirty="0" smtClean="0"/>
              <a:t>e=-8</a:t>
            </a:r>
          </a:p>
          <a:p>
            <a:pPr marL="0" indent="0">
              <a:buNone/>
            </a:pPr>
            <a:r>
              <a:rPr lang="es-MX" dirty="0" smtClean="0"/>
              <a:t>n°= A- p</a:t>
            </a:r>
          </a:p>
          <a:p>
            <a:pPr marL="0" indent="0">
              <a:buNone/>
            </a:pPr>
            <a:r>
              <a:rPr lang="es-MX" dirty="0" smtClean="0"/>
              <a:t>n°= 16-8</a:t>
            </a:r>
          </a:p>
          <a:p>
            <a:pPr marL="0" indent="0">
              <a:buNone/>
            </a:pPr>
            <a:r>
              <a:rPr lang="es-MX" dirty="0" smtClean="0"/>
              <a:t>n°=8</a:t>
            </a:r>
          </a:p>
          <a:p>
            <a:pPr marL="0" indent="0">
              <a:buNone/>
            </a:pPr>
            <a:r>
              <a:rPr lang="es-MX" dirty="0" smtClean="0"/>
              <a:t>Carga=0</a:t>
            </a:r>
          </a:p>
          <a:p>
            <a:pPr marL="0" indent="0">
              <a:buNone/>
            </a:pPr>
            <a:r>
              <a:rPr lang="es-MX" dirty="0" smtClean="0"/>
              <a:t>Ion=neutro</a:t>
            </a:r>
          </a:p>
          <a:p>
            <a:pPr marL="0" indent="0">
              <a:buNone/>
            </a:pPr>
            <a:endParaRPr lang="es-MX" dirty="0"/>
          </a:p>
        </p:txBody>
      </p:sp>
    </p:spTree>
    <p:extLst>
      <p:ext uri="{BB962C8B-B14F-4D97-AF65-F5344CB8AC3E}">
        <p14:creationId xmlns:p14="http://schemas.microsoft.com/office/powerpoint/2010/main" val="39528067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4262" y="805379"/>
            <a:ext cx="10515600" cy="1325563"/>
          </a:xfrm>
        </p:spPr>
        <p:txBody>
          <a:bodyPr/>
          <a:lstStyle/>
          <a:p>
            <a:pPr algn="ctr"/>
            <a:r>
              <a:rPr lang="es-MX" dirty="0" smtClean="0"/>
              <a:t>Tema 1: Química, materia y energía.</a:t>
            </a:r>
            <a:endParaRPr lang="es-MX" dirty="0"/>
          </a:p>
        </p:txBody>
      </p:sp>
      <p:pic>
        <p:nvPicPr>
          <p:cNvPr id="3" name="Imagen 2" descr="http://2.bp.blogspot.com/-WOvNNq--HAc/VNPjBcaTf6I/AAAAAAAAADc/hCRLKkKGjxI/s1600/Fondo%2Bde%2BQuimica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780961">
            <a:off x="3887271" y="2771325"/>
            <a:ext cx="4829578" cy="2717443"/>
          </a:xfrm>
          <a:prstGeom prst="rect">
            <a:avLst/>
          </a:prstGeom>
          <a:noFill/>
          <a:ln>
            <a:noFill/>
          </a:ln>
        </p:spPr>
      </p:pic>
    </p:spTree>
    <p:extLst>
      <p:ext uri="{BB962C8B-B14F-4D97-AF65-F5344CB8AC3E}">
        <p14:creationId xmlns:p14="http://schemas.microsoft.com/office/powerpoint/2010/main" val="1858845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1143000"/>
            <a:ext cx="9905999" cy="4648201"/>
          </a:xfrm>
        </p:spPr>
        <p:txBody>
          <a:bodyPr/>
          <a:lstStyle/>
          <a:p>
            <a:pPr marL="0" indent="0">
              <a:buNone/>
            </a:pPr>
            <a:r>
              <a:rPr lang="es-MX" dirty="0" smtClean="0"/>
              <a:t>Actividad: De manera individual obtén Z, A, p+, e-, n°, carga y el tipo de </a:t>
            </a:r>
            <a:r>
              <a:rPr lang="es-MX" dirty="0" err="1" smtClean="0"/>
              <a:t>ión</a:t>
            </a:r>
            <a:r>
              <a:rPr lang="es-MX" dirty="0" smtClean="0"/>
              <a:t> de los siguientes elementos químicos</a:t>
            </a:r>
          </a:p>
          <a:p>
            <a:pPr marL="0" indent="0">
              <a:buNone/>
            </a:pPr>
            <a:r>
              <a:rPr lang="es-MX" dirty="0" smtClean="0"/>
              <a:t>1.- Ca</a:t>
            </a:r>
          </a:p>
          <a:p>
            <a:pPr marL="0" indent="0">
              <a:buNone/>
            </a:pPr>
            <a:r>
              <a:rPr lang="es-MX" dirty="0" smtClean="0"/>
              <a:t>2.- S</a:t>
            </a:r>
            <a:r>
              <a:rPr lang="es-MX" sz="1800" dirty="0" smtClean="0"/>
              <a:t>-2</a:t>
            </a:r>
          </a:p>
          <a:p>
            <a:pPr marL="0" indent="0">
              <a:buNone/>
            </a:pPr>
            <a:r>
              <a:rPr lang="es-MX" dirty="0" smtClean="0"/>
              <a:t>3.- Mg </a:t>
            </a:r>
            <a:r>
              <a:rPr lang="es-MX" sz="1800" dirty="0" smtClean="0"/>
              <a:t>+2</a:t>
            </a:r>
          </a:p>
          <a:p>
            <a:pPr marL="0" indent="0">
              <a:buNone/>
            </a:pPr>
            <a:r>
              <a:rPr lang="es-MX" dirty="0" smtClean="0"/>
              <a:t>4.- Pb</a:t>
            </a:r>
          </a:p>
          <a:p>
            <a:pPr marL="0" indent="0">
              <a:buNone/>
            </a:pPr>
            <a:r>
              <a:rPr lang="es-MX" dirty="0" smtClean="0"/>
              <a:t>5.- F-</a:t>
            </a:r>
            <a:r>
              <a:rPr lang="es-MX" sz="1600" dirty="0" smtClean="0"/>
              <a:t>1</a:t>
            </a:r>
          </a:p>
          <a:p>
            <a:pPr marL="0" indent="0">
              <a:buNone/>
            </a:pPr>
            <a:endParaRPr lang="es-MX" dirty="0"/>
          </a:p>
        </p:txBody>
      </p:sp>
    </p:spTree>
    <p:extLst>
      <p:ext uri="{BB962C8B-B14F-4D97-AF65-F5344CB8AC3E}">
        <p14:creationId xmlns:p14="http://schemas.microsoft.com/office/powerpoint/2010/main" val="168193379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329758"/>
            <a:ext cx="9905998" cy="1318566"/>
          </a:xfrm>
        </p:spPr>
        <p:txBody>
          <a:bodyPr/>
          <a:lstStyle/>
          <a:p>
            <a:r>
              <a:rPr lang="es-MX" dirty="0" smtClean="0"/>
              <a:t>3.4 teoría cuántica</a:t>
            </a:r>
            <a:endParaRPr lang="es-MX" dirty="0"/>
          </a:p>
        </p:txBody>
      </p:sp>
      <p:sp>
        <p:nvSpPr>
          <p:cNvPr id="3" name="Marcador de contenido 2"/>
          <p:cNvSpPr>
            <a:spLocks noGrp="1"/>
          </p:cNvSpPr>
          <p:nvPr>
            <p:ph idx="1"/>
          </p:nvPr>
        </p:nvSpPr>
        <p:spPr>
          <a:xfrm>
            <a:off x="938463" y="1335499"/>
            <a:ext cx="10108948" cy="2093495"/>
          </a:xfrm>
        </p:spPr>
        <p:txBody>
          <a:bodyPr/>
          <a:lstStyle/>
          <a:p>
            <a:r>
              <a:rPr lang="es-MX" dirty="0" smtClean="0"/>
              <a:t>El modelo atómico actual esta basado en los cuatro números cuánticos (n, l, m, s)</a:t>
            </a:r>
          </a:p>
          <a:p>
            <a:r>
              <a:rPr lang="es-MX" dirty="0" smtClean="0"/>
              <a:t>En el año 1920 fue desarrollada por </a:t>
            </a:r>
            <a:r>
              <a:rPr lang="es-MX" b="1" dirty="0"/>
              <a:t>Einstein, </a:t>
            </a:r>
            <a:r>
              <a:rPr lang="es-MX" dirty="0"/>
              <a:t>Planck (1858-1947), de Broglie, Bohr (1885-1962), Schrödinger (1887-1961) y </a:t>
            </a:r>
            <a:r>
              <a:rPr lang="es-MX" dirty="0" err="1" smtClean="0"/>
              <a:t>Heisenberg</a:t>
            </a:r>
            <a:r>
              <a:rPr lang="es-MX" dirty="0" smtClean="0"/>
              <a:t>.</a:t>
            </a:r>
          </a:p>
          <a:p>
            <a:endParaRPr lang="es-MX" dirty="0"/>
          </a:p>
          <a:p>
            <a:endParaRPr lang="es-MX" dirty="0"/>
          </a:p>
        </p:txBody>
      </p:sp>
      <p:pic>
        <p:nvPicPr>
          <p:cNvPr id="4" name="Imagen 3" descr="http://genesis.uag.mx/edmedia/material/QIno/imagenes/f525burns.JPG"/>
          <p:cNvPicPr/>
          <p:nvPr/>
        </p:nvPicPr>
        <p:blipFill>
          <a:blip r:embed="rId2">
            <a:extLst>
              <a:ext uri="{28A0092B-C50C-407E-A947-70E740481C1C}">
                <a14:useLocalDpi xmlns:a14="http://schemas.microsoft.com/office/drawing/2010/main" val="0"/>
              </a:ext>
            </a:extLst>
          </a:blip>
          <a:srcRect/>
          <a:stretch>
            <a:fillRect/>
          </a:stretch>
        </p:blipFill>
        <p:spPr bwMode="auto">
          <a:xfrm>
            <a:off x="3224464" y="2995862"/>
            <a:ext cx="4824662" cy="3200401"/>
          </a:xfrm>
          <a:prstGeom prst="rect">
            <a:avLst/>
          </a:prstGeom>
          <a:noFill/>
          <a:ln>
            <a:noFill/>
          </a:ln>
        </p:spPr>
      </p:pic>
    </p:spTree>
    <p:extLst>
      <p:ext uri="{BB962C8B-B14F-4D97-AF65-F5344CB8AC3E}">
        <p14:creationId xmlns:p14="http://schemas.microsoft.com/office/powerpoint/2010/main" val="3825241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649706"/>
            <a:ext cx="9905999" cy="3453063"/>
          </a:xfrm>
        </p:spPr>
        <p:txBody>
          <a:bodyPr>
            <a:normAutofit lnSpcReduction="10000"/>
          </a:bodyPr>
          <a:lstStyle/>
          <a:p>
            <a:pPr marL="0" indent="0" algn="ctr">
              <a:buNone/>
            </a:pPr>
            <a:r>
              <a:rPr lang="es-MX" dirty="0" smtClean="0"/>
              <a:t>NÚMEROS CUÁNTICOS:</a:t>
            </a:r>
          </a:p>
          <a:p>
            <a:pPr marL="0" indent="0">
              <a:buNone/>
            </a:pPr>
            <a:r>
              <a:rPr lang="es-MX" b="1" dirty="0"/>
              <a:t>1) NÚMERO CUÁNTICO PRINCIPAL (n)</a:t>
            </a:r>
            <a:endParaRPr lang="es-MX" dirty="0"/>
          </a:p>
          <a:p>
            <a:pPr marL="0" indent="0">
              <a:buNone/>
            </a:pPr>
            <a:r>
              <a:rPr lang="es-MX" dirty="0"/>
              <a:t>Representa los niveles energéticos. Se designa con números enteros positivos desde n=1 hasta n=7 para los elementos conocidos</a:t>
            </a:r>
            <a:r>
              <a:rPr lang="es-MX" dirty="0" smtClean="0"/>
              <a:t>.</a:t>
            </a:r>
          </a:p>
          <a:p>
            <a:pPr marL="0" indent="0">
              <a:buNone/>
            </a:pPr>
            <a:r>
              <a:rPr lang="es-MX" b="1" dirty="0"/>
              <a:t>2) NÚMERO CUÁNTICO SECUNDARIO O AZIMUTAL ( l )</a:t>
            </a:r>
            <a:endParaRPr lang="es-MX" dirty="0"/>
          </a:p>
          <a:p>
            <a:pPr marL="0" indent="0">
              <a:buNone/>
            </a:pPr>
            <a:r>
              <a:rPr lang="es-MX" dirty="0"/>
              <a:t>Determina el subnivel y se relaciona con la forma del orbital.</a:t>
            </a:r>
            <a:br>
              <a:rPr lang="es-MX" dirty="0"/>
            </a:br>
            <a:r>
              <a:rPr lang="es-MX" dirty="0" smtClean="0"/>
              <a:t>Cada </a:t>
            </a:r>
            <a:r>
              <a:rPr lang="es-MX" dirty="0"/>
              <a:t>nivel energético ( n ) tiene "n" subniveles</a:t>
            </a:r>
          </a:p>
        </p:txBody>
      </p:sp>
      <p:graphicFrame>
        <p:nvGraphicFramePr>
          <p:cNvPr id="4" name="Tabla 3"/>
          <p:cNvGraphicFramePr>
            <a:graphicFrameLocks noGrp="1"/>
          </p:cNvGraphicFramePr>
          <p:nvPr>
            <p:extLst>
              <p:ext uri="{D42A27DB-BD31-4B8C-83A1-F6EECF244321}">
                <p14:modId xmlns:p14="http://schemas.microsoft.com/office/powerpoint/2010/main" val="3400451160"/>
              </p:ext>
            </p:extLst>
          </p:nvPr>
        </p:nvGraphicFramePr>
        <p:xfrm>
          <a:off x="2719137" y="4199019"/>
          <a:ext cx="6292516" cy="2273969"/>
        </p:xfrm>
        <a:graphic>
          <a:graphicData uri="http://schemas.openxmlformats.org/drawingml/2006/table">
            <a:tbl>
              <a:tblPr firstRow="1" firstCol="1" bandRow="1">
                <a:tableStyleId>{5C22544A-7EE6-4342-B048-85BDC9FD1C3A}</a:tableStyleId>
              </a:tblPr>
              <a:tblGrid>
                <a:gridCol w="1510204"/>
                <a:gridCol w="3397959"/>
                <a:gridCol w="1384353"/>
              </a:tblGrid>
              <a:tr h="687777">
                <a:tc>
                  <a:txBody>
                    <a:bodyPr/>
                    <a:lstStyle/>
                    <a:p>
                      <a:pPr algn="ctr">
                        <a:lnSpc>
                          <a:spcPct val="107000"/>
                        </a:lnSpc>
                        <a:spcAft>
                          <a:spcPts val="0"/>
                        </a:spcAft>
                      </a:pPr>
                      <a:r>
                        <a:rPr lang="es-MX" sz="1000" dirty="0">
                          <a:effectLst/>
                        </a:rPr>
                        <a:t>NIVEL</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000">
                          <a:effectLst/>
                        </a:rPr>
                        <a:t>SUBNIVEL</a:t>
                      </a:r>
                      <a:endParaRPr lang="es-MX" sz="1100">
                        <a:effectLst/>
                      </a:endParaRPr>
                    </a:p>
                    <a:p>
                      <a:pPr algn="ctr">
                        <a:lnSpc>
                          <a:spcPct val="107000"/>
                        </a:lnSpc>
                        <a:spcAft>
                          <a:spcPts val="800"/>
                        </a:spcAft>
                      </a:pPr>
                      <a:r>
                        <a:rPr lang="es-MX" sz="1000">
                          <a:effectLst/>
                        </a:rPr>
                        <a:t>(número asignado)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000">
                          <a:effectLst/>
                        </a:rPr>
                        <a:t>LETRA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273461">
                <a:tc>
                  <a:txBody>
                    <a:bodyPr/>
                    <a:lstStyle/>
                    <a:p>
                      <a:pPr algn="ctr">
                        <a:lnSpc>
                          <a:spcPct val="107000"/>
                        </a:lnSpc>
                        <a:spcAft>
                          <a:spcPts val="0"/>
                        </a:spcAft>
                      </a:pPr>
                      <a:r>
                        <a:rPr lang="es-MX" sz="1000">
                          <a:effectLst/>
                        </a:rPr>
                        <a:t>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000">
                          <a:effectLst/>
                        </a:rPr>
                        <a:t>l = 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000">
                          <a:effectLst/>
                        </a:rPr>
                        <a:t>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528731">
                <a:tc>
                  <a:txBody>
                    <a:bodyPr/>
                    <a:lstStyle/>
                    <a:p>
                      <a:pPr algn="ctr">
                        <a:lnSpc>
                          <a:spcPct val="107000"/>
                        </a:lnSpc>
                        <a:spcAft>
                          <a:spcPts val="0"/>
                        </a:spcAft>
                      </a:pPr>
                      <a:r>
                        <a:rPr lang="es-MX" sz="1000">
                          <a:effectLst/>
                        </a:rPr>
                        <a:t>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000">
                          <a:effectLst/>
                        </a:rPr>
                        <a:t>l = 0</a:t>
                      </a:r>
                      <a:br>
                        <a:rPr lang="es-MX" sz="1000">
                          <a:effectLst/>
                        </a:rPr>
                      </a:br>
                      <a:r>
                        <a:rPr lang="es-MX" sz="1000">
                          <a:effectLst/>
                        </a:rPr>
                        <a:t>l = 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000" dirty="0">
                          <a:effectLst/>
                        </a:rPr>
                        <a:t>s</a:t>
                      </a:r>
                      <a:br>
                        <a:rPr lang="es-MX" sz="1000" dirty="0">
                          <a:effectLst/>
                        </a:rPr>
                      </a:br>
                      <a:r>
                        <a:rPr lang="es-MX" sz="1000" dirty="0">
                          <a:effectLst/>
                        </a:rPr>
                        <a:t>p</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784000">
                <a:tc>
                  <a:txBody>
                    <a:bodyPr/>
                    <a:lstStyle/>
                    <a:p>
                      <a:pPr algn="ctr">
                        <a:lnSpc>
                          <a:spcPct val="107000"/>
                        </a:lnSpc>
                        <a:spcAft>
                          <a:spcPts val="0"/>
                        </a:spcAft>
                      </a:pPr>
                      <a:r>
                        <a:rPr lang="es-MX" sz="1000">
                          <a:effectLst/>
                        </a:rPr>
                        <a:t>3</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000" dirty="0">
                          <a:effectLst/>
                        </a:rPr>
                        <a:t>l = 0</a:t>
                      </a:r>
                      <a:br>
                        <a:rPr lang="es-MX" sz="1000" dirty="0">
                          <a:effectLst/>
                        </a:rPr>
                      </a:br>
                      <a:r>
                        <a:rPr lang="es-MX" sz="1000" dirty="0">
                          <a:effectLst/>
                        </a:rPr>
                        <a:t>l = 1</a:t>
                      </a:r>
                      <a:br>
                        <a:rPr lang="es-MX" sz="1000" dirty="0">
                          <a:effectLst/>
                        </a:rPr>
                      </a:br>
                      <a:r>
                        <a:rPr lang="es-MX" sz="1000" dirty="0">
                          <a:effectLst/>
                        </a:rPr>
                        <a:t>l = 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000" dirty="0">
                          <a:effectLst/>
                        </a:rPr>
                        <a:t>s</a:t>
                      </a:r>
                      <a:br>
                        <a:rPr lang="es-MX" sz="1000" dirty="0">
                          <a:effectLst/>
                        </a:rPr>
                      </a:br>
                      <a:r>
                        <a:rPr lang="es-MX" sz="1000" dirty="0">
                          <a:effectLst/>
                        </a:rPr>
                        <a:t>p</a:t>
                      </a:r>
                      <a:br>
                        <a:rPr lang="es-MX" sz="1000" dirty="0">
                          <a:effectLst/>
                        </a:rPr>
                      </a:br>
                      <a:r>
                        <a:rPr lang="es-MX" sz="1000" dirty="0">
                          <a:effectLst/>
                        </a:rPr>
                        <a:t>d</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bl>
          </a:graphicData>
        </a:graphic>
      </p:graphicFrame>
    </p:spTree>
    <p:extLst>
      <p:ext uri="{BB962C8B-B14F-4D97-AF65-F5344CB8AC3E}">
        <p14:creationId xmlns:p14="http://schemas.microsoft.com/office/powerpoint/2010/main" val="6472819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1155032"/>
            <a:ext cx="9905999" cy="4636169"/>
          </a:xfrm>
        </p:spPr>
        <p:txBody>
          <a:bodyPr/>
          <a:lstStyle/>
          <a:p>
            <a:r>
              <a:rPr lang="es-MX" dirty="0" smtClean="0"/>
              <a:t>Los subniveles energéticos se representan mediante:</a:t>
            </a:r>
          </a:p>
          <a:p>
            <a:pPr marL="0" indent="0">
              <a:buNone/>
            </a:pPr>
            <a:endParaRPr lang="es-MX" dirty="0"/>
          </a:p>
        </p:txBody>
      </p:sp>
      <p:pic>
        <p:nvPicPr>
          <p:cNvPr id="4" name="Imagen 3" descr="http://genesis.uag.mx/edmedia/material/QIno/imagenes/2quimica.jpg"/>
          <p:cNvPicPr/>
          <p:nvPr/>
        </p:nvPicPr>
        <p:blipFill>
          <a:blip r:embed="rId2">
            <a:extLst>
              <a:ext uri="{28A0092B-C50C-407E-A947-70E740481C1C}">
                <a14:useLocalDpi xmlns:a14="http://schemas.microsoft.com/office/drawing/2010/main" val="0"/>
              </a:ext>
            </a:extLst>
          </a:blip>
          <a:srcRect/>
          <a:stretch>
            <a:fillRect/>
          </a:stretch>
        </p:blipFill>
        <p:spPr bwMode="auto">
          <a:xfrm>
            <a:off x="2562225" y="2424112"/>
            <a:ext cx="7067550" cy="2009775"/>
          </a:xfrm>
          <a:prstGeom prst="rect">
            <a:avLst/>
          </a:prstGeom>
          <a:noFill/>
          <a:ln>
            <a:noFill/>
          </a:ln>
        </p:spPr>
      </p:pic>
    </p:spTree>
    <p:extLst>
      <p:ext uri="{BB962C8B-B14F-4D97-AF65-F5344CB8AC3E}">
        <p14:creationId xmlns:p14="http://schemas.microsoft.com/office/powerpoint/2010/main" val="35820235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067635" y="414136"/>
            <a:ext cx="941187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1" i="0" u="none" strike="noStrike" cap="none" normalizeH="0" baseline="0" dirty="0" smtClean="0">
                <a:ln>
                  <a:noFill/>
                </a:ln>
                <a:effectLst/>
                <a:latin typeface="Arial" panose="020B0604020202020204" pitchFamily="34" charset="0"/>
                <a:ea typeface="Times New Roman" panose="02020603050405020304" pitchFamily="18" charset="0"/>
                <a:cs typeface="Arial" panose="020B0604020202020204" pitchFamily="34" charset="0"/>
              </a:rPr>
              <a:t>3) N</a:t>
            </a:r>
            <a:r>
              <a:rPr kumimoji="0" lang="es-MX" altLang="es-MX" sz="2400" b="1" i="0" u="none" strike="noStrike" cap="none" normalizeH="0" baseline="0" dirty="0" smtClean="0">
                <a:ln>
                  <a:noFill/>
                </a:ln>
                <a:effectLst/>
                <a:latin typeface="Calibri" panose="020F0502020204030204" pitchFamily="34" charset="0"/>
                <a:ea typeface="Times New Roman" panose="02020603050405020304" pitchFamily="18" charset="0"/>
                <a:cs typeface="Arial" panose="020B0604020202020204" pitchFamily="34" charset="0"/>
              </a:rPr>
              <a:t>Ú</a:t>
            </a:r>
            <a:r>
              <a:rPr kumimoji="0" lang="es-MX" altLang="es-MX" sz="2400" b="1" i="0" u="none" strike="noStrike" cap="none" normalizeH="0" baseline="0" dirty="0" smtClean="0">
                <a:ln>
                  <a:noFill/>
                </a:ln>
                <a:effectLst/>
                <a:latin typeface="Arial" panose="020B0604020202020204" pitchFamily="34" charset="0"/>
                <a:ea typeface="Times New Roman" panose="02020603050405020304" pitchFamily="18" charset="0"/>
                <a:cs typeface="Arial" panose="020B0604020202020204" pitchFamily="34" charset="0"/>
              </a:rPr>
              <a:t>MERO CU</a:t>
            </a:r>
            <a:r>
              <a:rPr kumimoji="0" lang="es-MX" altLang="es-MX" sz="2400" b="1" i="0" u="none" strike="noStrike" cap="none" normalizeH="0" baseline="0" dirty="0" smtClean="0">
                <a:ln>
                  <a:noFill/>
                </a:ln>
                <a:effectLst/>
                <a:latin typeface="Calibri" panose="020F0502020204030204" pitchFamily="34" charset="0"/>
                <a:ea typeface="Times New Roman" panose="02020603050405020304" pitchFamily="18" charset="0"/>
                <a:cs typeface="Arial" panose="020B0604020202020204" pitchFamily="34" charset="0"/>
              </a:rPr>
              <a:t>Á</a:t>
            </a:r>
            <a:r>
              <a:rPr kumimoji="0" lang="es-MX" altLang="es-MX" sz="2400" b="1" i="0" u="none" strike="noStrike" cap="none" normalizeH="0" baseline="0" dirty="0" smtClean="0">
                <a:ln>
                  <a:noFill/>
                </a:ln>
                <a:effectLst/>
                <a:latin typeface="Arial" panose="020B0604020202020204" pitchFamily="34" charset="0"/>
                <a:ea typeface="Times New Roman" panose="02020603050405020304" pitchFamily="18" charset="0"/>
                <a:cs typeface="Arial" panose="020B0604020202020204" pitchFamily="34" charset="0"/>
              </a:rPr>
              <a:t>NTICO MAGN</a:t>
            </a:r>
            <a:r>
              <a:rPr kumimoji="0" lang="es-MX" altLang="es-MX" sz="2400" b="1" i="0" u="none" strike="noStrike" cap="none" normalizeH="0" baseline="0" dirty="0" smtClean="0">
                <a:ln>
                  <a:noFill/>
                </a:ln>
                <a:effectLst/>
                <a:latin typeface="Calibri" panose="020F0502020204030204" pitchFamily="34" charset="0"/>
                <a:ea typeface="Times New Roman" panose="02020603050405020304" pitchFamily="18" charset="0"/>
                <a:cs typeface="Arial" panose="020B0604020202020204" pitchFamily="34" charset="0"/>
              </a:rPr>
              <a:t>É</a:t>
            </a:r>
            <a:r>
              <a:rPr kumimoji="0" lang="es-MX" altLang="es-MX" sz="2400" b="1" i="0" u="none" strike="noStrike" cap="none" normalizeH="0" baseline="0" dirty="0" smtClean="0">
                <a:ln>
                  <a:noFill/>
                </a:ln>
                <a:effectLst/>
                <a:latin typeface="Arial" panose="020B0604020202020204" pitchFamily="34" charset="0"/>
                <a:ea typeface="Times New Roman" panose="02020603050405020304" pitchFamily="18" charset="0"/>
                <a:cs typeface="Arial" panose="020B0604020202020204" pitchFamily="34" charset="0"/>
              </a:rPr>
              <a:t>TICO (m)</a:t>
            </a:r>
            <a:endParaRPr kumimoji="0" lang="es-MX" altLang="es-MX" sz="2400" b="0" i="0" u="none"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sz="24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i="0" u="none" strike="noStrike" cap="none" normalizeH="0" baseline="0" dirty="0" smtClean="0">
                <a:ln>
                  <a:noFill/>
                </a:ln>
                <a:effectLst/>
                <a:latin typeface="Arial" panose="020B0604020202020204" pitchFamily="34" charset="0"/>
                <a:ea typeface="Times New Roman" panose="02020603050405020304" pitchFamily="18" charset="0"/>
                <a:cs typeface="Arial" panose="020B0604020202020204" pitchFamily="34" charset="0"/>
              </a:rPr>
              <a:t>Representa los orbitales presentes en un subnivel.</a:t>
            </a:r>
            <a:endParaRPr kumimoji="0" lang="es-MX" altLang="es-MX" sz="2400" i="0" u="none"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i="0" u="none" strike="noStrike" cap="none" normalizeH="0" baseline="0" dirty="0" smtClean="0">
                <a:ln>
                  <a:noFill/>
                </a:ln>
                <a:effectLst/>
                <a:latin typeface="Arial" panose="020B0604020202020204" pitchFamily="34" charset="0"/>
                <a:ea typeface="Times New Roman" panose="02020603050405020304" pitchFamily="18" charset="0"/>
                <a:cs typeface="Arial" panose="020B0604020202020204" pitchFamily="34" charset="0"/>
              </a:rPr>
              <a:t>Se designa con n</a:t>
            </a:r>
            <a:r>
              <a:rPr kumimoji="0" lang="es-MX" altLang="es-MX" sz="2400" i="0" u="none" strike="noStrike" cap="none" normalizeH="0" baseline="0" dirty="0" smtClean="0">
                <a:ln>
                  <a:noFill/>
                </a:ln>
                <a:effectLst/>
                <a:latin typeface="Calibri" panose="020F0502020204030204" pitchFamily="34" charset="0"/>
                <a:ea typeface="Times New Roman" panose="02020603050405020304" pitchFamily="18" charset="0"/>
                <a:cs typeface="Arial" panose="020B0604020202020204" pitchFamily="34" charset="0"/>
              </a:rPr>
              <a:t>ú</a:t>
            </a:r>
            <a:r>
              <a:rPr kumimoji="0" lang="es-MX" altLang="es-MX" sz="2400" i="0" u="none" strike="noStrike" cap="none" normalizeH="0" baseline="0" dirty="0" smtClean="0">
                <a:ln>
                  <a:noFill/>
                </a:ln>
                <a:effectLst/>
                <a:latin typeface="Arial" panose="020B0604020202020204" pitchFamily="34" charset="0"/>
                <a:ea typeface="Times New Roman" panose="02020603050405020304" pitchFamily="18" charset="0"/>
                <a:cs typeface="Arial" panose="020B0604020202020204" pitchFamily="34" charset="0"/>
              </a:rPr>
              <a:t>meros que van de</a:t>
            </a:r>
            <a:r>
              <a:rPr kumimoji="0" lang="es-MX" altLang="es-MX" sz="2400" i="0" u="none" strike="noStrike" cap="none" normalizeH="0" baseline="0" dirty="0" smtClean="0">
                <a:ln>
                  <a:noFill/>
                </a:ln>
                <a:effectLst/>
                <a:latin typeface="Calibri" panose="020F0502020204030204" pitchFamily="34" charset="0"/>
                <a:ea typeface="Times New Roman" panose="02020603050405020304" pitchFamily="18" charset="0"/>
                <a:cs typeface="Arial" panose="020B0604020202020204" pitchFamily="34" charset="0"/>
              </a:rPr>
              <a:t> </a:t>
            </a:r>
            <a:r>
              <a:rPr kumimoji="0" lang="es-MX" altLang="es-MX" sz="2400" i="0" u="none" strike="noStrike" cap="none" normalizeH="0" baseline="0" dirty="0" smtClean="0">
                <a:ln>
                  <a:noFill/>
                </a:ln>
                <a:effectLst/>
                <a:latin typeface="Amazone BT"/>
                <a:ea typeface="Times New Roman" panose="02020603050405020304" pitchFamily="18" charset="0"/>
                <a:cs typeface="Arial" panose="020B0604020202020204" pitchFamily="34" charset="0"/>
              </a:rPr>
              <a:t>-</a:t>
            </a:r>
            <a:r>
              <a:rPr kumimoji="0" lang="es-MX" altLang="es-MX" sz="2400" i="0" u="none" strike="noStrike" cap="none" normalizeH="0" baseline="0" dirty="0" smtClean="0">
                <a:ln>
                  <a:noFill/>
                </a:ln>
                <a:effectLst/>
                <a:latin typeface="Comic Sans MS" panose="030F0702030302020204" pitchFamily="66" charset="0"/>
                <a:ea typeface="Times New Roman" panose="02020603050405020304" pitchFamily="18" charset="0"/>
                <a:cs typeface="Arial" panose="020B0604020202020204" pitchFamily="34" charset="0"/>
              </a:rPr>
              <a:t>l</a:t>
            </a:r>
            <a:r>
              <a:rPr kumimoji="0" lang="es-MX" altLang="es-MX" sz="2400" i="0" u="none" strike="noStrike" cap="none" normalizeH="0" baseline="0" dirty="0" smtClean="0">
                <a:ln>
                  <a:noFill/>
                </a:ln>
                <a:effectLst/>
                <a:latin typeface="Calibri" panose="020F0502020204030204" pitchFamily="34" charset="0"/>
                <a:ea typeface="Times New Roman" panose="02020603050405020304" pitchFamily="18" charset="0"/>
                <a:cs typeface="Arial" panose="020B0604020202020204" pitchFamily="34" charset="0"/>
              </a:rPr>
              <a:t> </a:t>
            </a:r>
            <a:r>
              <a:rPr kumimoji="0" lang="es-MX" altLang="es-MX" sz="2400" i="0" u="none" strike="noStrike" cap="none" normalizeH="0" baseline="0" dirty="0" smtClean="0">
                <a:ln>
                  <a:noFill/>
                </a:ln>
                <a:effectLst/>
                <a:latin typeface="Arial" panose="020B0604020202020204" pitchFamily="34" charset="0"/>
                <a:ea typeface="Times New Roman" panose="02020603050405020304" pitchFamily="18" charset="0"/>
                <a:cs typeface="Arial" panose="020B0604020202020204" pitchFamily="34" charset="0"/>
              </a:rPr>
              <a:t>a</a:t>
            </a:r>
            <a:r>
              <a:rPr kumimoji="0" lang="es-MX" altLang="es-MX" sz="2400" i="0" u="none" strike="noStrike" cap="none" normalizeH="0" baseline="0" dirty="0" smtClean="0">
                <a:ln>
                  <a:noFill/>
                </a:ln>
                <a:effectLst/>
                <a:latin typeface="Calibri" panose="020F0502020204030204" pitchFamily="34" charset="0"/>
                <a:ea typeface="Times New Roman" panose="02020603050405020304" pitchFamily="18" charset="0"/>
                <a:cs typeface="Arial" panose="020B0604020202020204" pitchFamily="34" charset="0"/>
              </a:rPr>
              <a:t> </a:t>
            </a:r>
            <a:r>
              <a:rPr kumimoji="0" lang="es-MX" altLang="es-MX" sz="2400" i="0" u="none" strike="noStrike" cap="none" normalizeH="0" baseline="0" dirty="0" smtClean="0">
                <a:ln>
                  <a:noFill/>
                </a:ln>
                <a:effectLst/>
                <a:latin typeface="Amazone BT"/>
                <a:ea typeface="Times New Roman" panose="02020603050405020304" pitchFamily="18" charset="0"/>
                <a:cs typeface="Arial" panose="020B0604020202020204" pitchFamily="34" charset="0"/>
              </a:rPr>
              <a:t>+</a:t>
            </a:r>
            <a:r>
              <a:rPr kumimoji="0" lang="es-MX" altLang="es-MX" sz="2400" i="0" u="none" strike="noStrike" cap="none" normalizeH="0" baseline="0" dirty="0" smtClean="0">
                <a:ln>
                  <a:noFill/>
                </a:ln>
                <a:effectLst/>
                <a:latin typeface="Calibri" panose="020F0502020204030204" pitchFamily="34" charset="0"/>
                <a:ea typeface="Times New Roman" panose="02020603050405020304" pitchFamily="18" charset="0"/>
                <a:cs typeface="Arial" panose="020B0604020202020204" pitchFamily="34" charset="0"/>
              </a:rPr>
              <a:t> </a:t>
            </a:r>
            <a:r>
              <a:rPr kumimoji="0" lang="es-MX" altLang="es-MX" sz="2400" i="0" u="none" strike="noStrike" cap="none" normalizeH="0" baseline="0" dirty="0" smtClean="0">
                <a:ln>
                  <a:noFill/>
                </a:ln>
                <a:effectLst/>
                <a:latin typeface="Comic Sans MS" panose="030F0702030302020204" pitchFamily="66" charset="0"/>
                <a:ea typeface="Times New Roman" panose="02020603050405020304" pitchFamily="18" charset="0"/>
                <a:cs typeface="Arial" panose="020B0604020202020204" pitchFamily="34" charset="0"/>
              </a:rPr>
              <a:t>l</a:t>
            </a:r>
            <a:r>
              <a:rPr kumimoji="0" lang="es-MX" altLang="es-MX" sz="2400" i="0" u="none" strike="noStrike" cap="none" normalizeH="0" baseline="0" dirty="0" smtClean="0">
                <a:ln>
                  <a:noFill/>
                </a:ln>
                <a:effectLst/>
                <a:latin typeface="Calibri" panose="020F0502020204030204" pitchFamily="34" charset="0"/>
                <a:ea typeface="Times New Roman" panose="02020603050405020304" pitchFamily="18" charset="0"/>
                <a:cs typeface="Arial" panose="020B0604020202020204" pitchFamily="34" charset="0"/>
              </a:rPr>
              <a:t> </a:t>
            </a:r>
            <a:r>
              <a:rPr kumimoji="0" lang="es-MX" altLang="es-MX" sz="2400" i="0" u="none" strike="noStrike" cap="none" normalizeH="0" baseline="0" dirty="0" smtClean="0">
                <a:ln>
                  <a:noFill/>
                </a:ln>
                <a:effectLst/>
                <a:latin typeface="Arial" panose="020B0604020202020204" pitchFamily="34" charset="0"/>
                <a:ea typeface="Times New Roman" panose="02020603050405020304" pitchFamily="18" charset="0"/>
                <a:cs typeface="Arial" panose="020B0604020202020204" pitchFamily="34" charset="0"/>
              </a:rPr>
              <a:t>pasando por cero.</a:t>
            </a:r>
            <a:endParaRPr kumimoji="0" lang="es-MX" altLang="es-MX" sz="2400" i="0" u="none"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smtClean="0">
                <a:ln>
                  <a:noFill/>
                </a:ln>
                <a:effectLst/>
                <a:latin typeface="Calibri" panose="020F0502020204030204" pitchFamily="34" charset="0"/>
                <a:ea typeface="Times New Roman" panose="02020603050405020304" pitchFamily="18" charset="0"/>
                <a:cs typeface="Times New Roman" panose="02020603050405020304" pitchFamily="18" charset="0"/>
              </a:rPr>
              <a:t> </a:t>
            </a:r>
            <a:endParaRPr kumimoji="0" lang="es-MX" altLang="es-MX" sz="2400" b="0" i="0" u="none" strike="noStrike" cap="none" normalizeH="0" baseline="0" dirty="0" smtClean="0">
              <a:ln>
                <a:noFill/>
              </a:ln>
              <a:effectLst/>
              <a:latin typeface="Arial" panose="020B0604020202020204" pitchFamily="34" charset="0"/>
            </a:endParaRP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883864586"/>
              </p:ext>
            </p:extLst>
          </p:nvPr>
        </p:nvGraphicFramePr>
        <p:xfrm>
          <a:off x="1840832" y="2574759"/>
          <a:ext cx="7873081" cy="2767262"/>
        </p:xfrm>
        <a:graphic>
          <a:graphicData uri="http://schemas.openxmlformats.org/drawingml/2006/table">
            <a:tbl>
              <a:tblPr firstRow="1" firstCol="1" bandRow="1">
                <a:tableStyleId>{5C22544A-7EE6-4342-B048-85BDC9FD1C3A}</a:tableStyleId>
              </a:tblPr>
              <a:tblGrid>
                <a:gridCol w="1259693"/>
                <a:gridCol w="4645118"/>
                <a:gridCol w="1968270"/>
              </a:tblGrid>
              <a:tr h="516148">
                <a:tc>
                  <a:txBody>
                    <a:bodyPr/>
                    <a:lstStyle/>
                    <a:p>
                      <a:pPr algn="ctr">
                        <a:lnSpc>
                          <a:spcPct val="107000"/>
                        </a:lnSpc>
                        <a:spcAft>
                          <a:spcPts val="0"/>
                        </a:spcAft>
                      </a:pPr>
                      <a:r>
                        <a:rPr lang="es-MX" sz="1200">
                          <a:effectLst/>
                        </a:rPr>
                        <a:t>n</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350">
                          <a:effectLst/>
                        </a:rPr>
                        <a:t>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200">
                          <a:effectLst/>
                        </a:rPr>
                        <a:t>m</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384678">
                <a:tc>
                  <a:txBody>
                    <a:bodyPr/>
                    <a:lstStyle/>
                    <a:p>
                      <a:pPr algn="ctr">
                        <a:lnSpc>
                          <a:spcPct val="107000"/>
                        </a:lnSpc>
                        <a:spcAft>
                          <a:spcPts val="0"/>
                        </a:spcAft>
                      </a:pPr>
                      <a:r>
                        <a:rPr lang="es-MX" sz="1200">
                          <a:effectLst/>
                        </a:rPr>
                        <a:t>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200">
                          <a:effectLst/>
                        </a:rPr>
                        <a:t>0 ( s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200">
                          <a:effectLst/>
                        </a:rPr>
                        <a:t>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750371">
                <a:tc>
                  <a:txBody>
                    <a:bodyPr/>
                    <a:lstStyle/>
                    <a:p>
                      <a:pPr algn="ctr">
                        <a:lnSpc>
                          <a:spcPct val="107000"/>
                        </a:lnSpc>
                        <a:spcAft>
                          <a:spcPts val="0"/>
                        </a:spcAft>
                      </a:pPr>
                      <a:r>
                        <a:rPr lang="es-MX" sz="1200">
                          <a:effectLst/>
                        </a:rPr>
                        <a:t>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200">
                          <a:effectLst/>
                        </a:rPr>
                        <a:t>0 ( s )</a:t>
                      </a:r>
                      <a:br>
                        <a:rPr lang="es-MX" sz="1200">
                          <a:effectLst/>
                        </a:rPr>
                      </a:br>
                      <a:r>
                        <a:rPr lang="es-MX" sz="1200">
                          <a:effectLst/>
                        </a:rPr>
                        <a:t>1 ( p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200">
                          <a:effectLst/>
                        </a:rPr>
                        <a:t>0</a:t>
                      </a:r>
                      <a:br>
                        <a:rPr lang="es-MX" sz="1200">
                          <a:effectLst/>
                        </a:rPr>
                      </a:br>
                      <a:r>
                        <a:rPr lang="es-MX" sz="1200">
                          <a:effectLst/>
                        </a:rPr>
                        <a:t>-1, 0, +1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1116065">
                <a:tc>
                  <a:txBody>
                    <a:bodyPr/>
                    <a:lstStyle/>
                    <a:p>
                      <a:pPr algn="ctr">
                        <a:lnSpc>
                          <a:spcPct val="107000"/>
                        </a:lnSpc>
                        <a:spcAft>
                          <a:spcPts val="0"/>
                        </a:spcAft>
                      </a:pPr>
                      <a:r>
                        <a:rPr lang="es-MX" sz="1200">
                          <a:effectLst/>
                        </a:rPr>
                        <a:t>3</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200">
                          <a:effectLst/>
                        </a:rPr>
                        <a:t>0 ( s )</a:t>
                      </a:r>
                      <a:br>
                        <a:rPr lang="es-MX" sz="1200">
                          <a:effectLst/>
                        </a:rPr>
                      </a:br>
                      <a:r>
                        <a:rPr lang="es-MX" sz="1200">
                          <a:effectLst/>
                        </a:rPr>
                        <a:t>1 ( p )</a:t>
                      </a:r>
                      <a:br>
                        <a:rPr lang="es-MX" sz="1200">
                          <a:effectLst/>
                        </a:rPr>
                      </a:br>
                      <a:r>
                        <a:rPr lang="es-MX" sz="1200">
                          <a:effectLst/>
                        </a:rPr>
                        <a:t>2 ( d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0"/>
                        </a:spcAft>
                      </a:pPr>
                      <a:r>
                        <a:rPr lang="es-MX" sz="1200" dirty="0">
                          <a:effectLst/>
                        </a:rPr>
                        <a:t>0</a:t>
                      </a:r>
                      <a:br>
                        <a:rPr lang="es-MX" sz="1200" dirty="0">
                          <a:effectLst/>
                        </a:rPr>
                      </a:br>
                      <a:r>
                        <a:rPr lang="es-MX" sz="1200" dirty="0">
                          <a:effectLst/>
                        </a:rPr>
                        <a:t>-1, 0, +1</a:t>
                      </a:r>
                      <a:br>
                        <a:rPr lang="es-MX" sz="1200" dirty="0">
                          <a:effectLst/>
                        </a:rPr>
                      </a:br>
                      <a:r>
                        <a:rPr lang="es-MX" sz="1200" dirty="0">
                          <a:effectLst/>
                        </a:rPr>
                        <a:t>-2, -1, 0, +1, +2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bl>
          </a:graphicData>
        </a:graphic>
      </p:graphicFrame>
    </p:spTree>
    <p:extLst>
      <p:ext uri="{BB962C8B-B14F-4D97-AF65-F5344CB8AC3E}">
        <p14:creationId xmlns:p14="http://schemas.microsoft.com/office/powerpoint/2010/main" val="23945276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589547"/>
            <a:ext cx="9905999" cy="3140242"/>
          </a:xfrm>
        </p:spPr>
        <p:txBody>
          <a:bodyPr/>
          <a:lstStyle/>
          <a:p>
            <a:pPr marL="0" indent="0">
              <a:buNone/>
            </a:pPr>
            <a:r>
              <a:rPr lang="es-MX" b="1" dirty="0"/>
              <a:t>4) NÚMERO CUÁNTICO POR SPIN (s)</a:t>
            </a:r>
            <a:endParaRPr lang="es-MX" dirty="0"/>
          </a:p>
          <a:p>
            <a:pPr marL="0" indent="0">
              <a:buNone/>
            </a:pPr>
            <a:r>
              <a:rPr lang="es-MX" dirty="0"/>
              <a:t>Se relaciona con el giro del electrón sobre su propio eje. Al estar juntos en un mismo orbital, un electrón gira hacia la derecha y otro hacia la izquierda. Se le asignan números fraccionarios: -1/2 y +1/2</a:t>
            </a:r>
          </a:p>
          <a:p>
            <a:pPr marL="0" indent="0">
              <a:buNone/>
            </a:pPr>
            <a:endParaRPr lang="es-MX" dirty="0"/>
          </a:p>
        </p:txBody>
      </p:sp>
      <p:pic>
        <p:nvPicPr>
          <p:cNvPr id="4" name="Imagen 3" descr="https://encrypted-tbn2.gstatic.com/images?q=tbn:ANd9GcSynK5rVjbRQEs82Sgx9n2r1nyvwbbbesGx2zv0V5prO1eRHRTp"/>
          <p:cNvPicPr/>
          <p:nvPr/>
        </p:nvPicPr>
        <p:blipFill>
          <a:blip r:embed="rId2">
            <a:extLst>
              <a:ext uri="{28A0092B-C50C-407E-A947-70E740481C1C}">
                <a14:useLocalDpi xmlns:a14="http://schemas.microsoft.com/office/drawing/2010/main" val="0"/>
              </a:ext>
            </a:extLst>
          </a:blip>
          <a:srcRect/>
          <a:stretch>
            <a:fillRect/>
          </a:stretch>
        </p:blipFill>
        <p:spPr bwMode="auto">
          <a:xfrm>
            <a:off x="3585411" y="3019927"/>
            <a:ext cx="3982451" cy="2697330"/>
          </a:xfrm>
          <a:prstGeom prst="rect">
            <a:avLst/>
          </a:prstGeom>
          <a:noFill/>
          <a:ln>
            <a:noFill/>
          </a:ln>
        </p:spPr>
      </p:pic>
    </p:spTree>
    <p:extLst>
      <p:ext uri="{BB962C8B-B14F-4D97-AF65-F5344CB8AC3E}">
        <p14:creationId xmlns:p14="http://schemas.microsoft.com/office/powerpoint/2010/main" val="16262654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794084"/>
            <a:ext cx="9905999" cy="5390148"/>
          </a:xfrm>
        </p:spPr>
        <p:txBody>
          <a:bodyPr/>
          <a:lstStyle/>
          <a:p>
            <a:pPr marL="0" indent="0">
              <a:buNone/>
            </a:pPr>
            <a:r>
              <a:rPr lang="es-MX" dirty="0" smtClean="0"/>
              <a:t>Actividad: De los siguientes ejercicios, indica ¿Cuál es el número cuántico incorrecto? y justifica el porque de tu respuesta</a:t>
            </a:r>
          </a:p>
          <a:p>
            <a:pPr marL="0" indent="0">
              <a:buNone/>
            </a:pPr>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1694696141"/>
              </p:ext>
            </p:extLst>
          </p:nvPr>
        </p:nvGraphicFramePr>
        <p:xfrm>
          <a:off x="2899608" y="1997242"/>
          <a:ext cx="6063917" cy="4054641"/>
        </p:xfrm>
        <a:graphic>
          <a:graphicData uri="http://schemas.openxmlformats.org/drawingml/2006/table">
            <a:tbl>
              <a:tblPr firstRow="1" firstCol="1" bandRow="1">
                <a:tableStyleId>{5C22544A-7EE6-4342-B048-85BDC9FD1C3A}</a:tableStyleId>
              </a:tblPr>
              <a:tblGrid>
                <a:gridCol w="421556"/>
                <a:gridCol w="486411"/>
                <a:gridCol w="421556"/>
                <a:gridCol w="486411"/>
                <a:gridCol w="4247983"/>
              </a:tblGrid>
              <a:tr h="365911">
                <a:tc>
                  <a:txBody>
                    <a:bodyPr/>
                    <a:lstStyle/>
                    <a:p>
                      <a:pPr algn="ctr">
                        <a:lnSpc>
                          <a:spcPct val="107000"/>
                        </a:lnSpc>
                        <a:spcAft>
                          <a:spcPts val="800"/>
                        </a:spcAft>
                      </a:pPr>
                      <a:r>
                        <a:rPr lang="es-MX" sz="1350">
                          <a:effectLst/>
                        </a:rPr>
                        <a:t>n</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m</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Explicación</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699005">
                <a:tc>
                  <a:txBody>
                    <a:bodyPr/>
                    <a:lstStyle/>
                    <a:p>
                      <a:pPr algn="ctr">
                        <a:lnSpc>
                          <a:spcPct val="107000"/>
                        </a:lnSpc>
                        <a:spcAft>
                          <a:spcPts val="800"/>
                        </a:spcAft>
                      </a:pPr>
                      <a:r>
                        <a:rPr lang="es-MX" sz="1350">
                          <a:effectLst/>
                        </a:rPr>
                        <a:t>5</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5</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+1/2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En n = 5 l = 0,1,2,3 y 4</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415957">
                <a:tc>
                  <a:txBody>
                    <a:bodyPr/>
                    <a:lstStyle/>
                    <a:p>
                      <a:pPr algn="ctr">
                        <a:lnSpc>
                          <a:spcPct val="107000"/>
                        </a:lnSpc>
                        <a:spcAft>
                          <a:spcPts val="800"/>
                        </a:spcAft>
                      </a:pPr>
                      <a:r>
                        <a:rPr lang="es-MX" sz="1350">
                          <a:effectLst/>
                        </a:rPr>
                        <a:t>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-1/2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pPr>
                      <a:endParaRPr lang="es-MX" sz="1100">
                        <a:effectLst/>
                        <a:latin typeface="Calibri" panose="020F0502020204030204" pitchFamily="34" charset="0"/>
                      </a:endParaRPr>
                    </a:p>
                  </a:txBody>
                  <a:tcPr marL="9525" marR="9525" marT="9525" marB="9525" anchor="ctr"/>
                </a:tc>
              </a:tr>
              <a:tr h="580618">
                <a:tc>
                  <a:txBody>
                    <a:bodyPr/>
                    <a:lstStyle/>
                    <a:p>
                      <a:pPr algn="ctr">
                        <a:lnSpc>
                          <a:spcPct val="107000"/>
                        </a:lnSpc>
                        <a:spcAft>
                          <a:spcPts val="800"/>
                        </a:spcAft>
                      </a:pPr>
                      <a:r>
                        <a:rPr lang="es-MX" sz="1350">
                          <a:effectLst/>
                        </a:rPr>
                        <a:t>4</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-3</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+1/2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pPr>
                      <a:endParaRPr lang="es-MX" sz="1100">
                        <a:effectLst/>
                        <a:latin typeface="Calibri" panose="020F0502020204030204" pitchFamily="34" charset="0"/>
                      </a:endParaRPr>
                    </a:p>
                  </a:txBody>
                  <a:tcPr marL="9525" marR="9525" marT="9525" marB="9525" anchor="ctr"/>
                </a:tc>
              </a:tr>
              <a:tr h="415957">
                <a:tc>
                  <a:txBody>
                    <a:bodyPr/>
                    <a:lstStyle/>
                    <a:p>
                      <a:pPr algn="ctr">
                        <a:lnSpc>
                          <a:spcPct val="107000"/>
                        </a:lnSpc>
                        <a:spcAft>
                          <a:spcPts val="800"/>
                        </a:spcAft>
                      </a:pPr>
                      <a:r>
                        <a:rPr lang="es-MX" sz="1350">
                          <a:effectLst/>
                        </a:rPr>
                        <a:t>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pPr>
                      <a:endParaRPr lang="es-MX" sz="1100">
                        <a:effectLst/>
                        <a:latin typeface="Calibri" panose="020F0502020204030204" pitchFamily="34" charset="0"/>
                      </a:endParaRPr>
                    </a:p>
                  </a:txBody>
                  <a:tcPr marL="9525" marR="9525" marT="9525" marB="9525" anchor="ctr"/>
                </a:tc>
              </a:tr>
              <a:tr h="580618">
                <a:tc>
                  <a:txBody>
                    <a:bodyPr/>
                    <a:lstStyle/>
                    <a:p>
                      <a:pPr algn="ctr">
                        <a:lnSpc>
                          <a:spcPct val="107000"/>
                        </a:lnSpc>
                        <a:spcAft>
                          <a:spcPts val="800"/>
                        </a:spcAft>
                      </a:pPr>
                      <a:r>
                        <a:rPr lang="es-MX" sz="1350">
                          <a:effectLst/>
                        </a:rPr>
                        <a:t>-2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+1/2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415957">
                <a:tc>
                  <a:txBody>
                    <a:bodyPr/>
                    <a:lstStyle/>
                    <a:p>
                      <a:pPr algn="ctr">
                        <a:lnSpc>
                          <a:spcPct val="107000"/>
                        </a:lnSpc>
                        <a:spcAft>
                          <a:spcPts val="800"/>
                        </a:spcAft>
                      </a:pPr>
                      <a:r>
                        <a:rPr lang="es-MX" sz="1350">
                          <a:effectLst/>
                        </a:rPr>
                        <a:t>3</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-1/2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pPr>
                      <a:endParaRPr lang="es-MX" sz="1100">
                        <a:effectLst/>
                        <a:latin typeface="Calibri" panose="020F0502020204030204" pitchFamily="34" charset="0"/>
                      </a:endParaRPr>
                    </a:p>
                  </a:txBody>
                  <a:tcPr marL="9525" marR="9525" marT="9525" marB="9525" anchor="ctr"/>
                </a:tc>
              </a:tr>
              <a:tr h="580618">
                <a:tc>
                  <a:txBody>
                    <a:bodyPr/>
                    <a:lstStyle/>
                    <a:p>
                      <a:pPr algn="ctr">
                        <a:lnSpc>
                          <a:spcPct val="107000"/>
                        </a:lnSpc>
                        <a:spcAft>
                          <a:spcPts val="800"/>
                        </a:spcAft>
                      </a:pPr>
                      <a:r>
                        <a:rPr lang="es-MX" sz="1350">
                          <a:effectLst/>
                        </a:rPr>
                        <a:t>6</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pPr>
                      <a:r>
                        <a:rPr lang="es-MX" sz="1350">
                          <a:effectLst/>
                        </a:rPr>
                        <a:t>+1/2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pPr>
                      <a:endParaRPr lang="es-MX" sz="1100" dirty="0">
                        <a:effectLst/>
                        <a:latin typeface="Calibri" panose="020F0502020204030204" pitchFamily="34" charset="0"/>
                      </a:endParaRPr>
                    </a:p>
                  </a:txBody>
                  <a:tcPr marL="9525" marR="9525" marT="9525" marB="9525" anchor="ctr"/>
                </a:tc>
              </a:tr>
            </a:tbl>
          </a:graphicData>
        </a:graphic>
      </p:graphicFrame>
    </p:spTree>
    <p:extLst>
      <p:ext uri="{BB962C8B-B14F-4D97-AF65-F5344CB8AC3E}">
        <p14:creationId xmlns:p14="http://schemas.microsoft.com/office/powerpoint/2010/main" val="7155564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3.5 configuración electrónica</a:t>
            </a:r>
            <a:endParaRPr lang="es-MX" dirty="0"/>
          </a:p>
        </p:txBody>
      </p:sp>
      <p:sp>
        <p:nvSpPr>
          <p:cNvPr id="3" name="Marcador de contenido 2"/>
          <p:cNvSpPr>
            <a:spLocks noGrp="1"/>
          </p:cNvSpPr>
          <p:nvPr>
            <p:ph idx="1"/>
          </p:nvPr>
        </p:nvSpPr>
        <p:spPr>
          <a:xfrm>
            <a:off x="1141412" y="1925053"/>
            <a:ext cx="9905999" cy="3866148"/>
          </a:xfrm>
        </p:spPr>
        <p:txBody>
          <a:bodyPr>
            <a:normAutofit/>
          </a:bodyPr>
          <a:lstStyle/>
          <a:p>
            <a:pPr marL="0" indent="0">
              <a:buNone/>
            </a:pPr>
            <a:r>
              <a:rPr lang="es-MX" sz="2800" dirty="0"/>
              <a:t>Muestra el acomodo de los electrones en el átomo en niveles y </a:t>
            </a:r>
            <a:r>
              <a:rPr lang="es-MX" sz="2800" dirty="0" smtClean="0"/>
              <a:t>subniveles.</a:t>
            </a:r>
          </a:p>
          <a:p>
            <a:pPr marL="0" indent="0">
              <a:buNone/>
            </a:pPr>
            <a:r>
              <a:rPr lang="es-MX" sz="2800" dirty="0"/>
              <a:t/>
            </a:r>
            <a:br>
              <a:rPr lang="es-MX" sz="2800" dirty="0"/>
            </a:br>
            <a:endParaRPr lang="es-MX" sz="2800" dirty="0"/>
          </a:p>
        </p:txBody>
      </p:sp>
      <p:pic>
        <p:nvPicPr>
          <p:cNvPr id="4" name="Imagen 3" descr="http://genesis.uag.mx/edmedia/material/QIno/imagenes/TC1.JPG"/>
          <p:cNvPicPr/>
          <p:nvPr/>
        </p:nvPicPr>
        <p:blipFill>
          <a:blip r:embed="rId2">
            <a:extLst>
              <a:ext uri="{28A0092B-C50C-407E-A947-70E740481C1C}">
                <a14:useLocalDpi xmlns:a14="http://schemas.microsoft.com/office/drawing/2010/main" val="0"/>
              </a:ext>
            </a:extLst>
          </a:blip>
          <a:srcRect/>
          <a:stretch>
            <a:fillRect/>
          </a:stretch>
        </p:blipFill>
        <p:spPr bwMode="auto">
          <a:xfrm>
            <a:off x="3879181" y="3088106"/>
            <a:ext cx="4000500" cy="1200150"/>
          </a:xfrm>
          <a:prstGeom prst="rect">
            <a:avLst/>
          </a:prstGeom>
          <a:noFill/>
          <a:ln>
            <a:noFill/>
          </a:ln>
        </p:spPr>
      </p:pic>
      <p:sp>
        <p:nvSpPr>
          <p:cNvPr id="5" name="Rectángulo 4"/>
          <p:cNvSpPr/>
          <p:nvPr/>
        </p:nvSpPr>
        <p:spPr>
          <a:xfrm>
            <a:off x="2686050" y="4727192"/>
            <a:ext cx="6096000" cy="1277786"/>
          </a:xfrm>
          <a:prstGeom prst="rect">
            <a:avLst/>
          </a:prstGeom>
        </p:spPr>
        <p:txBody>
          <a:bodyPr>
            <a:spAutoFit/>
          </a:bodyPr>
          <a:lstStyle/>
          <a:p>
            <a:pPr algn="ctr">
              <a:lnSpc>
                <a:spcPct val="107000"/>
              </a:lnSpc>
              <a:spcAft>
                <a:spcPts val="800"/>
              </a:spcAft>
            </a:pPr>
            <a:r>
              <a:rPr lang="es-MX" b="1" dirty="0">
                <a:latin typeface="Arial" panose="020B0604020202020204" pitchFamily="34" charset="0"/>
                <a:ea typeface="Times New Roman" panose="02020603050405020304" pitchFamily="18" charset="0"/>
                <a:cs typeface="Times New Roman" panose="02020603050405020304" pitchFamily="18" charset="0"/>
              </a:rPr>
              <a:t>s = 2 e-</a:t>
            </a:r>
            <a:br>
              <a:rPr lang="es-MX" b="1" dirty="0">
                <a:latin typeface="Arial" panose="020B0604020202020204" pitchFamily="34" charset="0"/>
                <a:ea typeface="Times New Roman" panose="02020603050405020304" pitchFamily="18" charset="0"/>
                <a:cs typeface="Times New Roman" panose="02020603050405020304" pitchFamily="18" charset="0"/>
              </a:rPr>
            </a:br>
            <a:r>
              <a:rPr lang="es-MX" b="1" dirty="0">
                <a:latin typeface="Arial" panose="020B0604020202020204" pitchFamily="34" charset="0"/>
                <a:ea typeface="Times New Roman" panose="02020603050405020304" pitchFamily="18" charset="0"/>
                <a:cs typeface="Times New Roman" panose="02020603050405020304" pitchFamily="18" charset="0"/>
              </a:rPr>
              <a:t>p = 6 e-</a:t>
            </a:r>
            <a:br>
              <a:rPr lang="es-MX" b="1" dirty="0">
                <a:latin typeface="Arial" panose="020B0604020202020204" pitchFamily="34" charset="0"/>
                <a:ea typeface="Times New Roman" panose="02020603050405020304" pitchFamily="18" charset="0"/>
                <a:cs typeface="Times New Roman" panose="02020603050405020304" pitchFamily="18" charset="0"/>
              </a:rPr>
            </a:br>
            <a:r>
              <a:rPr lang="es-MX" b="1" dirty="0">
                <a:latin typeface="Arial" panose="020B0604020202020204" pitchFamily="34" charset="0"/>
                <a:ea typeface="Times New Roman" panose="02020603050405020304" pitchFamily="18" charset="0"/>
                <a:cs typeface="Times New Roman" panose="02020603050405020304" pitchFamily="18" charset="0"/>
              </a:rPr>
              <a:t>d = 10 e-</a:t>
            </a:r>
            <a:br>
              <a:rPr lang="es-MX" b="1" dirty="0">
                <a:latin typeface="Arial" panose="020B0604020202020204" pitchFamily="34" charset="0"/>
                <a:ea typeface="Times New Roman" panose="02020603050405020304" pitchFamily="18" charset="0"/>
                <a:cs typeface="Times New Roman" panose="02020603050405020304" pitchFamily="18" charset="0"/>
              </a:rPr>
            </a:br>
            <a:r>
              <a:rPr lang="es-MX" b="1" dirty="0">
                <a:latin typeface="Arial" panose="020B0604020202020204" pitchFamily="34" charset="0"/>
                <a:ea typeface="Times New Roman" panose="02020603050405020304" pitchFamily="18" charset="0"/>
                <a:cs typeface="Times New Roman" panose="02020603050405020304" pitchFamily="18" charset="0"/>
              </a:rPr>
              <a:t>f = 14 e-</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864588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http://genesis.uag.mx/edmedia/material/QIno/imagenes/imagen.jpg"/>
          <p:cNvPicPr/>
          <p:nvPr/>
        </p:nvPicPr>
        <p:blipFill>
          <a:blip r:embed="rId2">
            <a:extLst>
              <a:ext uri="{28A0092B-C50C-407E-A947-70E740481C1C}">
                <a14:useLocalDpi xmlns:a14="http://schemas.microsoft.com/office/drawing/2010/main" val="0"/>
              </a:ext>
            </a:extLst>
          </a:blip>
          <a:srcRect/>
          <a:stretch>
            <a:fillRect/>
          </a:stretch>
        </p:blipFill>
        <p:spPr bwMode="auto">
          <a:xfrm>
            <a:off x="1215189" y="457199"/>
            <a:ext cx="9914021" cy="5751096"/>
          </a:xfrm>
          <a:prstGeom prst="rect">
            <a:avLst/>
          </a:prstGeom>
          <a:noFill/>
          <a:ln>
            <a:noFill/>
          </a:ln>
        </p:spPr>
      </p:pic>
    </p:spTree>
    <p:extLst>
      <p:ext uri="{BB962C8B-B14F-4D97-AF65-F5344CB8AC3E}">
        <p14:creationId xmlns:p14="http://schemas.microsoft.com/office/powerpoint/2010/main" val="32809394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721895"/>
            <a:ext cx="9905999" cy="5069306"/>
          </a:xfrm>
        </p:spPr>
        <p:txBody>
          <a:bodyPr>
            <a:normAutofit lnSpcReduction="10000"/>
          </a:bodyPr>
          <a:lstStyle/>
          <a:p>
            <a:pPr marL="0" indent="0">
              <a:buNone/>
            </a:pPr>
            <a:r>
              <a:rPr lang="es-MX" dirty="0" smtClean="0"/>
              <a:t>Actividad:</a:t>
            </a:r>
          </a:p>
          <a:p>
            <a:pPr marL="0" indent="0">
              <a:buNone/>
            </a:pPr>
            <a:r>
              <a:rPr lang="es-MX" dirty="0" smtClean="0"/>
              <a:t>Escriba </a:t>
            </a:r>
            <a:r>
              <a:rPr lang="es-MX" dirty="0"/>
              <a:t>la configuración electrónica condensada de los siguientes elementos indicando en cada caso:</a:t>
            </a:r>
          </a:p>
          <a:p>
            <a:pPr marL="0" indent="0">
              <a:buNone/>
            </a:pPr>
            <a:r>
              <a:rPr lang="es-MX" dirty="0"/>
              <a:t>a) Nivel de energía más externo</a:t>
            </a:r>
            <a:br>
              <a:rPr lang="es-MX" dirty="0"/>
            </a:br>
            <a:r>
              <a:rPr lang="es-MX" dirty="0"/>
              <a:t>b) Electrones de valencia</a:t>
            </a:r>
            <a:br>
              <a:rPr lang="es-MX" dirty="0"/>
            </a:br>
            <a:r>
              <a:rPr lang="es-MX" dirty="0"/>
              <a:t>c) Último subnivel que se forma</a:t>
            </a:r>
          </a:p>
          <a:p>
            <a:pPr marL="0" indent="0">
              <a:buNone/>
            </a:pPr>
            <a:r>
              <a:rPr lang="es-MX" dirty="0"/>
              <a:t>1.- </a:t>
            </a:r>
            <a:r>
              <a:rPr lang="es-MX" sz="1400" dirty="0"/>
              <a:t>11</a:t>
            </a:r>
            <a:r>
              <a:rPr lang="es-MX" dirty="0"/>
              <a:t>Na</a:t>
            </a:r>
          </a:p>
          <a:p>
            <a:pPr marL="0" indent="0">
              <a:buNone/>
            </a:pPr>
            <a:r>
              <a:rPr lang="es-MX" dirty="0"/>
              <a:t>2.- </a:t>
            </a:r>
            <a:r>
              <a:rPr lang="es-MX" sz="1600" dirty="0"/>
              <a:t>60</a:t>
            </a:r>
            <a:r>
              <a:rPr lang="es-MX" dirty="0"/>
              <a:t>Nd</a:t>
            </a:r>
          </a:p>
          <a:p>
            <a:pPr marL="0" indent="0">
              <a:buNone/>
            </a:pPr>
            <a:r>
              <a:rPr lang="es-MX" dirty="0"/>
              <a:t>3.- </a:t>
            </a:r>
            <a:r>
              <a:rPr lang="es-MX" sz="1400" dirty="0"/>
              <a:t>25</a:t>
            </a:r>
            <a:r>
              <a:rPr lang="es-MX" dirty="0"/>
              <a:t>Mn</a:t>
            </a:r>
          </a:p>
          <a:p>
            <a:pPr marL="0" indent="0">
              <a:buNone/>
            </a:pPr>
            <a:r>
              <a:rPr lang="es-MX" dirty="0"/>
              <a:t>4.-</a:t>
            </a:r>
            <a:r>
              <a:rPr lang="es-MX" sz="1600" dirty="0"/>
              <a:t>51</a:t>
            </a:r>
            <a:r>
              <a:rPr lang="es-MX" dirty="0"/>
              <a:t>Sb</a:t>
            </a:r>
          </a:p>
          <a:p>
            <a:pPr marL="0" indent="0">
              <a:buNone/>
            </a:pPr>
            <a:endParaRPr lang="es-MX" dirty="0"/>
          </a:p>
        </p:txBody>
      </p:sp>
    </p:spTree>
    <p:extLst>
      <p:ext uri="{BB962C8B-B14F-4D97-AF65-F5344CB8AC3E}">
        <p14:creationId xmlns:p14="http://schemas.microsoft.com/office/powerpoint/2010/main" val="21927906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1.1 Química, definición y su relación con otras ciencias</a:t>
            </a:r>
            <a:endParaRPr lang="es-MX" dirty="0"/>
          </a:p>
        </p:txBody>
      </p:sp>
      <p:sp>
        <p:nvSpPr>
          <p:cNvPr id="3" name="Marcador de contenido 2"/>
          <p:cNvSpPr>
            <a:spLocks noGrp="1"/>
          </p:cNvSpPr>
          <p:nvPr>
            <p:ph idx="1"/>
          </p:nvPr>
        </p:nvSpPr>
        <p:spPr>
          <a:xfrm>
            <a:off x="838200" y="1825624"/>
            <a:ext cx="10515600" cy="4665327"/>
          </a:xfrm>
        </p:spPr>
        <p:txBody>
          <a:bodyPr>
            <a:normAutofit lnSpcReduction="10000"/>
          </a:bodyPr>
          <a:lstStyle/>
          <a:p>
            <a:pPr marL="0" indent="0">
              <a:buNone/>
            </a:pPr>
            <a:r>
              <a:rPr lang="es-MX" dirty="0" smtClean="0"/>
              <a:t>DEFINICIÓN:</a:t>
            </a:r>
          </a:p>
          <a:p>
            <a:pPr marL="0" indent="0">
              <a:buNone/>
            </a:pPr>
            <a:r>
              <a:rPr lang="es-MX" dirty="0" smtClean="0"/>
              <a:t>Es la ciencia que se encarga del estudio  de la estructura interna de la materia, los cambios que en ella se lleva a cabo y su relación con la energía.</a:t>
            </a:r>
          </a:p>
          <a:p>
            <a:pPr marL="0" indent="0">
              <a:buNone/>
            </a:pPr>
            <a:r>
              <a:rPr lang="es-MX" dirty="0" smtClean="0"/>
              <a:t>RAMAS DE LA QUÍMICA</a:t>
            </a:r>
          </a:p>
          <a:p>
            <a:pPr marL="0" indent="0">
              <a:buNone/>
            </a:pPr>
            <a:r>
              <a:rPr lang="es-MX" dirty="0" smtClean="0"/>
              <a:t>La química tiene varias ramas de las cuales se ayuda para complementar su estudio, entres las cuales se encuentran:</a:t>
            </a:r>
          </a:p>
          <a:p>
            <a:r>
              <a:rPr lang="es-MX" dirty="0" smtClean="0"/>
              <a:t>Bioquímica</a:t>
            </a:r>
          </a:p>
          <a:p>
            <a:r>
              <a:rPr lang="es-MX" dirty="0" smtClean="0"/>
              <a:t>Fisicoquímica</a:t>
            </a:r>
          </a:p>
          <a:p>
            <a:r>
              <a:rPr lang="es-MX" dirty="0" smtClean="0"/>
              <a:t>Química en Alimentos</a:t>
            </a:r>
          </a:p>
          <a:p>
            <a:pPr marL="0" indent="0">
              <a:buNone/>
            </a:pPr>
            <a:endParaRPr lang="es-MX" dirty="0"/>
          </a:p>
        </p:txBody>
      </p:sp>
    </p:spTree>
    <p:extLst>
      <p:ext uri="{BB962C8B-B14F-4D97-AF65-F5344CB8AC3E}">
        <p14:creationId xmlns:p14="http://schemas.microsoft.com/office/powerpoint/2010/main" val="11801163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3" name="Marcador de contenido 2"/>
          <p:cNvSpPr>
            <a:spLocks noGrp="1"/>
          </p:cNvSpPr>
          <p:nvPr>
            <p:ph idx="1"/>
          </p:nvPr>
        </p:nvSpPr>
        <p:spPr>
          <a:xfrm>
            <a:off x="1141412" y="1751527"/>
            <a:ext cx="9905999" cy="4039674"/>
          </a:xfrm>
        </p:spPr>
        <p:txBody>
          <a:bodyPr/>
          <a:lstStyle/>
          <a:p>
            <a:r>
              <a:rPr lang="es-MX" dirty="0"/>
              <a:t>Chang, R., et. Al. (2006). </a:t>
            </a:r>
            <a:r>
              <a:rPr lang="es-MX" i="1" dirty="0"/>
              <a:t>Química General para Bachillerato</a:t>
            </a:r>
            <a:r>
              <a:rPr lang="es-MX" dirty="0"/>
              <a:t>. Mc. Graw Hill: México 	</a:t>
            </a:r>
          </a:p>
          <a:p>
            <a:r>
              <a:rPr lang="es-MX" dirty="0"/>
              <a:t>Brown, T., et. Al. (2004). Química: la ciencia central. Pearson Educación 9ª ed.: México. </a:t>
            </a:r>
          </a:p>
          <a:p>
            <a:r>
              <a:rPr lang="es-MX" dirty="0"/>
              <a:t>Burns, R. A. (2003). </a:t>
            </a:r>
            <a:r>
              <a:rPr lang="es-MX" i="1" dirty="0"/>
              <a:t>Fundamentos de Química</a:t>
            </a:r>
            <a:r>
              <a:rPr lang="es-MX" dirty="0"/>
              <a:t>. Pearson: México 	</a:t>
            </a:r>
          </a:p>
          <a:p>
            <a:endParaRPr lang="es-MX" dirty="0"/>
          </a:p>
        </p:txBody>
      </p:sp>
    </p:spTree>
    <p:extLst>
      <p:ext uri="{BB962C8B-B14F-4D97-AF65-F5344CB8AC3E}">
        <p14:creationId xmlns:p14="http://schemas.microsoft.com/office/powerpoint/2010/main" val="650069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862885"/>
            <a:ext cx="10515600" cy="5314078"/>
          </a:xfrm>
        </p:spPr>
        <p:txBody>
          <a:bodyPr/>
          <a:lstStyle/>
          <a:p>
            <a:r>
              <a:rPr lang="es-MX" dirty="0" smtClean="0"/>
              <a:t>Química Analítica</a:t>
            </a:r>
          </a:p>
          <a:p>
            <a:r>
              <a:rPr lang="es-MX" dirty="0" smtClean="0"/>
              <a:t>Petroquímica</a:t>
            </a:r>
          </a:p>
          <a:p>
            <a:r>
              <a:rPr lang="es-MX" dirty="0" smtClean="0"/>
              <a:t>Química Farmacéutica</a:t>
            </a:r>
          </a:p>
          <a:p>
            <a:r>
              <a:rPr lang="es-MX" dirty="0" smtClean="0"/>
              <a:t>Química Nuclear</a:t>
            </a:r>
          </a:p>
          <a:p>
            <a:r>
              <a:rPr lang="es-MX" dirty="0" smtClean="0"/>
              <a:t>Ingeniería química</a:t>
            </a:r>
          </a:p>
          <a:p>
            <a:r>
              <a:rPr lang="es-MX" dirty="0" smtClean="0"/>
              <a:t>Química Orgánica</a:t>
            </a:r>
          </a:p>
          <a:p>
            <a:r>
              <a:rPr lang="es-MX" dirty="0" smtClean="0"/>
              <a:t>Química Inorgánica</a:t>
            </a:r>
          </a:p>
          <a:p>
            <a:endParaRPr lang="es-MX" dirty="0" smtClean="0"/>
          </a:p>
          <a:p>
            <a:endParaRPr lang="es-MX" dirty="0" smtClean="0"/>
          </a:p>
          <a:p>
            <a:endParaRPr lang="es-MX" dirty="0" smtClean="0"/>
          </a:p>
          <a:p>
            <a:endParaRPr lang="es-MX" dirty="0"/>
          </a:p>
        </p:txBody>
      </p:sp>
    </p:spTree>
    <p:extLst>
      <p:ext uri="{BB962C8B-B14F-4D97-AF65-F5344CB8AC3E}">
        <p14:creationId xmlns:p14="http://schemas.microsoft.com/office/powerpoint/2010/main" val="7848304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656823"/>
            <a:ext cx="9905999" cy="5134378"/>
          </a:xfrm>
        </p:spPr>
        <p:txBody>
          <a:bodyPr/>
          <a:lstStyle/>
          <a:p>
            <a:r>
              <a:rPr lang="es-MX" dirty="0" smtClean="0"/>
              <a:t>RESUMIENDO LA INFORMACIÓN, TENEMOS:</a:t>
            </a:r>
          </a:p>
          <a:p>
            <a:pPr marL="0" indent="0">
              <a:buNone/>
            </a:pPr>
            <a:endParaRPr lang="es-MX" dirty="0"/>
          </a:p>
        </p:txBody>
      </p:sp>
      <p:pic>
        <p:nvPicPr>
          <p:cNvPr id="4" name="Imagen 3" descr="http://www.monografias.com/trabajos104/profundizando-area-quimica/image002.jpg"/>
          <p:cNvPicPr/>
          <p:nvPr/>
        </p:nvPicPr>
        <p:blipFill>
          <a:blip r:embed="rId2">
            <a:extLst>
              <a:ext uri="{28A0092B-C50C-407E-A947-70E740481C1C}">
                <a14:useLocalDpi xmlns:a14="http://schemas.microsoft.com/office/drawing/2010/main" val="0"/>
              </a:ext>
            </a:extLst>
          </a:blip>
          <a:srcRect/>
          <a:stretch>
            <a:fillRect/>
          </a:stretch>
        </p:blipFill>
        <p:spPr bwMode="auto">
          <a:xfrm>
            <a:off x="2176530" y="1661375"/>
            <a:ext cx="7508383" cy="4430331"/>
          </a:xfrm>
          <a:prstGeom prst="rect">
            <a:avLst/>
          </a:prstGeom>
          <a:noFill/>
          <a:ln>
            <a:noFill/>
          </a:ln>
        </p:spPr>
      </p:pic>
    </p:spTree>
    <p:extLst>
      <p:ext uri="{BB962C8B-B14F-4D97-AF65-F5344CB8AC3E}">
        <p14:creationId xmlns:p14="http://schemas.microsoft.com/office/powerpoint/2010/main" val="5668037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92428"/>
            <a:ext cx="10515600" cy="5885646"/>
          </a:xfrm>
        </p:spPr>
        <p:txBody>
          <a:bodyPr>
            <a:normAutofit fontScale="92500" lnSpcReduction="10000"/>
          </a:bodyPr>
          <a:lstStyle/>
          <a:p>
            <a:pPr marL="0" indent="0">
              <a:buNone/>
            </a:pPr>
            <a:r>
              <a:rPr lang="es-MX" dirty="0" smtClean="0"/>
              <a:t>RELACIÓN DE LA QUÍMICA CON OTRAS CIENCIAS</a:t>
            </a:r>
          </a:p>
          <a:p>
            <a:pPr marL="0" indent="0">
              <a:buNone/>
            </a:pPr>
            <a:r>
              <a:rPr lang="es-MX" dirty="0" smtClean="0"/>
              <a:t>Para que la química lleve a cabo su estudio, es necesario que se relacione con otras ciencias, entre las cuales se encuentra:</a:t>
            </a:r>
          </a:p>
          <a:p>
            <a:pPr marL="0" indent="0">
              <a:buNone/>
            </a:pPr>
            <a:r>
              <a:rPr lang="es-MX" dirty="0" smtClean="0"/>
              <a:t>1.- Matemáticas</a:t>
            </a:r>
          </a:p>
          <a:p>
            <a:pPr marL="0" indent="0">
              <a:buNone/>
            </a:pPr>
            <a:r>
              <a:rPr lang="es-MX" dirty="0" smtClean="0"/>
              <a:t>2.- Física</a:t>
            </a:r>
          </a:p>
          <a:p>
            <a:pPr marL="0" indent="0">
              <a:buNone/>
            </a:pPr>
            <a:r>
              <a:rPr lang="es-MX" dirty="0" smtClean="0"/>
              <a:t>3.- Historia</a:t>
            </a:r>
          </a:p>
          <a:p>
            <a:pPr marL="0" indent="0">
              <a:buNone/>
            </a:pPr>
            <a:r>
              <a:rPr lang="es-MX" dirty="0" smtClean="0"/>
              <a:t>4.- Geografía</a:t>
            </a:r>
          </a:p>
          <a:p>
            <a:pPr marL="0" indent="0">
              <a:buNone/>
            </a:pPr>
            <a:r>
              <a:rPr lang="es-MX" dirty="0" smtClean="0"/>
              <a:t>5.- Geología</a:t>
            </a:r>
          </a:p>
          <a:p>
            <a:pPr marL="0" indent="0">
              <a:buNone/>
            </a:pPr>
            <a:r>
              <a:rPr lang="es-MX" dirty="0" smtClean="0"/>
              <a:t>6.- Astronomía</a:t>
            </a:r>
          </a:p>
          <a:p>
            <a:pPr marL="0" indent="0">
              <a:buNone/>
            </a:pPr>
            <a:r>
              <a:rPr lang="es-MX" dirty="0" smtClean="0"/>
              <a:t>7.- Biología</a:t>
            </a:r>
          </a:p>
          <a:p>
            <a:pPr marL="0" indent="0">
              <a:buNone/>
            </a:pPr>
            <a:r>
              <a:rPr lang="es-MX" dirty="0" smtClean="0"/>
              <a:t>¿Conoces alguna otra ciencia con la que se relacione la química? ¿Comparte con nosotros cuál es?</a:t>
            </a:r>
            <a:endParaRPr lang="es-MX" dirty="0"/>
          </a:p>
        </p:txBody>
      </p:sp>
      <p:pic>
        <p:nvPicPr>
          <p:cNvPr id="4" name="Imagen 3" descr="https://i0.wp.com/parade.com/wp-content/uploads/2013/05/maths-ft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9337" y="1876925"/>
            <a:ext cx="2425616" cy="1158541"/>
          </a:xfrm>
          <a:prstGeom prst="rect">
            <a:avLst/>
          </a:prstGeom>
          <a:noFill/>
          <a:ln>
            <a:noFill/>
          </a:ln>
        </p:spPr>
      </p:pic>
      <p:pic>
        <p:nvPicPr>
          <p:cNvPr id="5" name="Imagen 4" descr="https://encrypted-tbn1.gstatic.com/images?q=tbn:ANd9GcSKYCv-VDoyFU4Y7sV2xYL6V7zQLqEaEBrMy0Srre6jy8v859uF"/>
          <p:cNvPicPr/>
          <p:nvPr/>
        </p:nvPicPr>
        <p:blipFill>
          <a:blip r:embed="rId3">
            <a:extLst>
              <a:ext uri="{28A0092B-C50C-407E-A947-70E740481C1C}">
                <a14:useLocalDpi xmlns:a14="http://schemas.microsoft.com/office/drawing/2010/main" val="0"/>
              </a:ext>
            </a:extLst>
          </a:blip>
          <a:srcRect/>
          <a:stretch>
            <a:fillRect/>
          </a:stretch>
        </p:blipFill>
        <p:spPr bwMode="auto">
          <a:xfrm>
            <a:off x="7615864" y="2568742"/>
            <a:ext cx="2867025" cy="1600200"/>
          </a:xfrm>
          <a:prstGeom prst="rect">
            <a:avLst/>
          </a:prstGeom>
          <a:noFill/>
          <a:ln>
            <a:noFill/>
          </a:ln>
        </p:spPr>
      </p:pic>
      <p:pic>
        <p:nvPicPr>
          <p:cNvPr id="6" name="Imagen 5" descr="http://www.uma.es/media/fotos/image_13157.gi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91401" y="3884639"/>
            <a:ext cx="2281488" cy="1431441"/>
          </a:xfrm>
          <a:prstGeom prst="rect">
            <a:avLst/>
          </a:prstGeom>
          <a:noFill/>
          <a:ln>
            <a:noFill/>
          </a:ln>
        </p:spPr>
      </p:pic>
    </p:spTree>
    <p:extLst>
      <p:ext uri="{BB962C8B-B14F-4D97-AF65-F5344CB8AC3E}">
        <p14:creationId xmlns:p14="http://schemas.microsoft.com/office/powerpoint/2010/main" val="1928397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618518"/>
            <a:ext cx="9905998" cy="1171645"/>
          </a:xfrm>
        </p:spPr>
        <p:txBody>
          <a:bodyPr/>
          <a:lstStyle/>
          <a:p>
            <a:r>
              <a:rPr lang="es-MX" dirty="0" smtClean="0"/>
              <a:t>1.2 Materia y sus características</a:t>
            </a:r>
            <a:endParaRPr lang="es-MX" dirty="0"/>
          </a:p>
        </p:txBody>
      </p:sp>
      <p:sp>
        <p:nvSpPr>
          <p:cNvPr id="3" name="Marcador de contenido 2"/>
          <p:cNvSpPr>
            <a:spLocks noGrp="1"/>
          </p:cNvSpPr>
          <p:nvPr>
            <p:ph idx="1"/>
          </p:nvPr>
        </p:nvSpPr>
        <p:spPr>
          <a:xfrm>
            <a:off x="1141412" y="1790163"/>
            <a:ext cx="9905999" cy="4001038"/>
          </a:xfrm>
        </p:spPr>
        <p:txBody>
          <a:bodyPr/>
          <a:lstStyle/>
          <a:p>
            <a:pPr marL="0" indent="0">
              <a:buNone/>
            </a:pPr>
            <a:r>
              <a:rPr lang="es-MX" dirty="0" smtClean="0"/>
              <a:t>Como bien se dijo con anterioridad, la química se encarga del estudio interno de la materia, pero ¿Qué es la materia?</a:t>
            </a:r>
          </a:p>
          <a:p>
            <a:pPr marL="0" indent="0">
              <a:buNone/>
            </a:pPr>
            <a:r>
              <a:rPr lang="es-MX" dirty="0" smtClean="0"/>
              <a:t>La materia es todo aquello que ocupa un lugar en el espacio  y tiene masa.</a:t>
            </a:r>
          </a:p>
          <a:p>
            <a:pPr marL="0" indent="0">
              <a:buNone/>
            </a:pPr>
            <a:r>
              <a:rPr lang="es-MX" dirty="0" smtClean="0"/>
              <a:t>Como ejemplos de materia encontramos: el aire, las estrellas, el sol, los planetas, un árbol, etc.</a:t>
            </a:r>
          </a:p>
        </p:txBody>
      </p:sp>
      <p:pic>
        <p:nvPicPr>
          <p:cNvPr id="5" name="Imagen 4" descr="http://circuitoaleph.files.wordpress.com/2013/06/andromedagalex_204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7582" y="4345424"/>
            <a:ext cx="4173220" cy="1979295"/>
          </a:xfrm>
          <a:prstGeom prst="rect">
            <a:avLst/>
          </a:prstGeom>
          <a:noFill/>
          <a:ln>
            <a:noFill/>
          </a:ln>
        </p:spPr>
      </p:pic>
    </p:spTree>
    <p:extLst>
      <p:ext uri="{BB962C8B-B14F-4D97-AF65-F5344CB8AC3E}">
        <p14:creationId xmlns:p14="http://schemas.microsoft.com/office/powerpoint/2010/main" val="29326842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o">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o">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o">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docProps/app.xml><?xml version="1.0" encoding="utf-8"?>
<Properties xmlns="http://schemas.openxmlformats.org/officeDocument/2006/extended-properties" xmlns:vt="http://schemas.openxmlformats.org/officeDocument/2006/docPropsVTypes">
  <Template>TM04033919[[fn=Circuito]]</Template>
  <TotalTime>507</TotalTime>
  <Words>1698</Words>
  <Application>Microsoft Office PowerPoint</Application>
  <PresentationFormat>Panorámica</PresentationFormat>
  <Paragraphs>309</Paragraphs>
  <Slides>50</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50</vt:i4>
      </vt:variant>
    </vt:vector>
  </HeadingPairs>
  <TitlesOfParts>
    <vt:vector size="61" baseType="lpstr">
      <vt:lpstr>Amazone BT</vt:lpstr>
      <vt:lpstr>Arial</vt:lpstr>
      <vt:lpstr>Calibri</vt:lpstr>
      <vt:lpstr>Comic Sans MS</vt:lpstr>
      <vt:lpstr>Tahoma</vt:lpstr>
      <vt:lpstr>Times New Roman</vt:lpstr>
      <vt:lpstr>Trebuchet MS</vt:lpstr>
      <vt:lpstr>Tw Cen MT</vt:lpstr>
      <vt:lpstr>Verdana</vt:lpstr>
      <vt:lpstr>Wingdings</vt:lpstr>
      <vt:lpstr>Circuito</vt:lpstr>
      <vt:lpstr>Presentación de PowerPoint</vt:lpstr>
      <vt:lpstr>Guion explicativo para emplear el material</vt:lpstr>
      <vt:lpstr>Módulo I: La materia y la energía</vt:lpstr>
      <vt:lpstr>Tema 1: Química, materia y energía.</vt:lpstr>
      <vt:lpstr>1.1 Química, definición y su relación con otras ciencias</vt:lpstr>
      <vt:lpstr>Presentación de PowerPoint</vt:lpstr>
      <vt:lpstr>Presentación de PowerPoint</vt:lpstr>
      <vt:lpstr>Presentación de PowerPoint</vt:lpstr>
      <vt:lpstr>1.2 Materia y sus características</vt:lpstr>
      <vt:lpstr>Presentación de PowerPoint</vt:lpstr>
      <vt:lpstr>1.3 Energía: Características, manifestaciones y tipos.</vt:lpstr>
      <vt:lpstr>Actividad individual</vt:lpstr>
      <vt:lpstr>Presentación de PowerPoint</vt:lpstr>
      <vt:lpstr>Presentación de PowerPoint</vt:lpstr>
      <vt:lpstr>Presentación de PowerPoint</vt:lpstr>
      <vt:lpstr>Presentación de PowerPoint</vt:lpstr>
      <vt:lpstr>1.4 Relación entre la materia y la energía</vt:lpstr>
      <vt:lpstr>Presentación de PowerPoint</vt:lpstr>
      <vt:lpstr>1.5 Estados de agregación de la materia</vt:lpstr>
      <vt:lpstr>Presentación de PowerPoint</vt:lpstr>
      <vt:lpstr>Presentación de PowerPoint</vt:lpstr>
      <vt:lpstr>Presentación de PowerPoint</vt:lpstr>
      <vt:lpstr>Tema 2: Clasificación y composición de la materia.</vt:lpstr>
      <vt:lpstr>Presentación de PowerPoint</vt:lpstr>
      <vt:lpstr>Presentación de PowerPoint</vt:lpstr>
      <vt:lpstr>Tema 3: teoría atómica</vt:lpstr>
      <vt:lpstr>3.1 El átomo y las partículas subatómicas</vt:lpstr>
      <vt:lpstr>Presentación de PowerPoint</vt:lpstr>
      <vt:lpstr>3.2 modelos atómicos</vt:lpstr>
      <vt:lpstr>Presentación de PowerPoint</vt:lpstr>
      <vt:lpstr>Presentación de PowerPoint</vt:lpstr>
      <vt:lpstr>Presentación de PowerPoint</vt:lpstr>
      <vt:lpstr>Presentación de PowerPoint</vt:lpstr>
      <vt:lpstr>Presentación de PowerPoint</vt:lpstr>
      <vt:lpstr>3.3 CARACTERÍSTICAS DEL ÁTOMO.</vt:lpstr>
      <vt:lpstr>Presentación de PowerPoint</vt:lpstr>
      <vt:lpstr>Presentación de PowerPoint</vt:lpstr>
      <vt:lpstr>EJEMPLO: PARA EL ELEMENTO QUE CONTIENE </vt:lpstr>
      <vt:lpstr>Presentación de PowerPoint</vt:lpstr>
      <vt:lpstr>Presentación de PowerPoint</vt:lpstr>
      <vt:lpstr>3.4 teoría cuántica</vt:lpstr>
      <vt:lpstr>Presentación de PowerPoint</vt:lpstr>
      <vt:lpstr>Presentación de PowerPoint</vt:lpstr>
      <vt:lpstr>Presentación de PowerPoint</vt:lpstr>
      <vt:lpstr>Presentación de PowerPoint</vt:lpstr>
      <vt:lpstr>Presentación de PowerPoint</vt:lpstr>
      <vt:lpstr>3.5 configuración electrónica</vt:lpstr>
      <vt:lpstr>Presentación de PowerPoint</vt:lpstr>
      <vt:lpstr>Presentación de PowerPoint</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Módulo I: La materia y la energía</dc:title>
  <dc:creator>DoctorPc</dc:creator>
  <cp:lastModifiedBy>Jazz</cp:lastModifiedBy>
  <cp:revision>79</cp:revision>
  <dcterms:created xsi:type="dcterms:W3CDTF">2016-02-08T15:01:05Z</dcterms:created>
  <dcterms:modified xsi:type="dcterms:W3CDTF">2016-10-11T01:19:53Z</dcterms:modified>
</cp:coreProperties>
</file>