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sldIdLst>
    <p:sldId id="297" r:id="rId2"/>
    <p:sldId id="298" r:id="rId3"/>
    <p:sldId id="256" r:id="rId4"/>
    <p:sldId id="257" r:id="rId5"/>
    <p:sldId id="258" r:id="rId6"/>
    <p:sldId id="259" r:id="rId7"/>
    <p:sldId id="260" r:id="rId8"/>
    <p:sldId id="261" r:id="rId9"/>
    <p:sldId id="288" r:id="rId10"/>
    <p:sldId id="269" r:id="rId11"/>
    <p:sldId id="263" r:id="rId12"/>
    <p:sldId id="268" r:id="rId13"/>
    <p:sldId id="264" r:id="rId14"/>
    <p:sldId id="289" r:id="rId15"/>
    <p:sldId id="280" r:id="rId16"/>
    <p:sldId id="283" r:id="rId17"/>
    <p:sldId id="284" r:id="rId18"/>
    <p:sldId id="285" r:id="rId19"/>
    <p:sldId id="286" r:id="rId20"/>
    <p:sldId id="287" r:id="rId21"/>
    <p:sldId id="271" r:id="rId22"/>
    <p:sldId id="272" r:id="rId23"/>
    <p:sldId id="273" r:id="rId24"/>
    <p:sldId id="274" r:id="rId25"/>
    <p:sldId id="275" r:id="rId26"/>
    <p:sldId id="276" r:id="rId27"/>
    <p:sldId id="278" r:id="rId28"/>
    <p:sldId id="290" r:id="rId29"/>
    <p:sldId id="292" r:id="rId30"/>
    <p:sldId id="291" r:id="rId31"/>
    <p:sldId id="293" r:id="rId32"/>
    <p:sldId id="294" r:id="rId33"/>
    <p:sldId id="295" r:id="rId34"/>
    <p:sldId id="296" r:id="rId35"/>
    <p:sldId id="299" r:id="rId3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62DB98D-4FA3-46E5-87DB-7AE0A2938570}"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2C9BC8F-0546-4D23-B088-A8F0A1B46777}" type="slidenum">
              <a:rPr lang="es-MX" smtClean="0"/>
              <a:t>‹Nº›</a:t>
            </a:fld>
            <a:endParaRPr lang="es-MX"/>
          </a:p>
        </p:txBody>
      </p:sp>
    </p:spTree>
    <p:extLst>
      <p:ext uri="{BB962C8B-B14F-4D97-AF65-F5344CB8AC3E}">
        <p14:creationId xmlns:p14="http://schemas.microsoft.com/office/powerpoint/2010/main" val="2976916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62DB98D-4FA3-46E5-87DB-7AE0A2938570}" type="datetimeFigureOut">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2C9BC8F-0546-4D23-B088-A8F0A1B46777}" type="slidenum">
              <a:rPr lang="es-MX" smtClean="0"/>
              <a:t>‹Nº›</a:t>
            </a:fld>
            <a:endParaRPr lang="es-MX"/>
          </a:p>
        </p:txBody>
      </p:sp>
    </p:spTree>
    <p:extLst>
      <p:ext uri="{BB962C8B-B14F-4D97-AF65-F5344CB8AC3E}">
        <p14:creationId xmlns:p14="http://schemas.microsoft.com/office/powerpoint/2010/main" val="4053530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62DB98D-4FA3-46E5-87DB-7AE0A2938570}" type="datetimeFigureOut">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2C9BC8F-0546-4D23-B088-A8F0A1B46777}" type="slidenum">
              <a:rPr lang="es-MX" smtClean="0"/>
              <a:t>‹Nº›</a:t>
            </a:fld>
            <a:endParaRPr lang="es-MX"/>
          </a:p>
        </p:txBody>
      </p:sp>
    </p:spTree>
    <p:extLst>
      <p:ext uri="{BB962C8B-B14F-4D97-AF65-F5344CB8AC3E}">
        <p14:creationId xmlns:p14="http://schemas.microsoft.com/office/powerpoint/2010/main" val="29627839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62DB98D-4FA3-46E5-87DB-7AE0A2938570}" type="datetimeFigureOut">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2C9BC8F-0546-4D23-B088-A8F0A1B46777}" type="slidenum">
              <a:rPr lang="es-MX" smtClean="0"/>
              <a:t>‹Nº›</a:t>
            </a:fld>
            <a:endParaRPr lang="es-MX"/>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05074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62DB98D-4FA3-46E5-87DB-7AE0A2938570}" type="datetimeFigureOut">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2C9BC8F-0546-4D23-B088-A8F0A1B46777}" type="slidenum">
              <a:rPr lang="es-MX" smtClean="0"/>
              <a:t>‹Nº›</a:t>
            </a:fld>
            <a:endParaRPr lang="es-MX"/>
          </a:p>
        </p:txBody>
      </p:sp>
    </p:spTree>
    <p:extLst>
      <p:ext uri="{BB962C8B-B14F-4D97-AF65-F5344CB8AC3E}">
        <p14:creationId xmlns:p14="http://schemas.microsoft.com/office/powerpoint/2010/main" val="17862599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662DB98D-4FA3-46E5-87DB-7AE0A2938570}" type="datetimeFigureOut">
              <a:rPr lang="es-MX" smtClean="0"/>
              <a:t>11/10/2016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2C9BC8F-0546-4D23-B088-A8F0A1B46777}" type="slidenum">
              <a:rPr lang="es-MX" smtClean="0"/>
              <a:t>‹Nº›</a:t>
            </a:fld>
            <a:endParaRPr lang="es-MX"/>
          </a:p>
        </p:txBody>
      </p:sp>
    </p:spTree>
    <p:extLst>
      <p:ext uri="{BB962C8B-B14F-4D97-AF65-F5344CB8AC3E}">
        <p14:creationId xmlns:p14="http://schemas.microsoft.com/office/powerpoint/2010/main" val="6917898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662DB98D-4FA3-46E5-87DB-7AE0A2938570}" type="datetimeFigureOut">
              <a:rPr lang="es-MX" smtClean="0"/>
              <a:t>11/10/2016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2C9BC8F-0546-4D23-B088-A8F0A1B46777}" type="slidenum">
              <a:rPr lang="es-MX" smtClean="0"/>
              <a:t>‹Nº›</a:t>
            </a:fld>
            <a:endParaRPr lang="es-MX"/>
          </a:p>
        </p:txBody>
      </p:sp>
    </p:spTree>
    <p:extLst>
      <p:ext uri="{BB962C8B-B14F-4D97-AF65-F5344CB8AC3E}">
        <p14:creationId xmlns:p14="http://schemas.microsoft.com/office/powerpoint/2010/main" val="20700630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62DB98D-4FA3-46E5-87DB-7AE0A2938570}"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2C9BC8F-0546-4D23-B088-A8F0A1B46777}" type="slidenum">
              <a:rPr lang="es-MX" smtClean="0"/>
              <a:t>‹Nº›</a:t>
            </a:fld>
            <a:endParaRPr lang="es-MX"/>
          </a:p>
        </p:txBody>
      </p:sp>
    </p:spTree>
    <p:extLst>
      <p:ext uri="{BB962C8B-B14F-4D97-AF65-F5344CB8AC3E}">
        <p14:creationId xmlns:p14="http://schemas.microsoft.com/office/powerpoint/2010/main" val="29289443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62DB98D-4FA3-46E5-87DB-7AE0A2938570}"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2C9BC8F-0546-4D23-B088-A8F0A1B46777}" type="slidenum">
              <a:rPr lang="es-MX" smtClean="0"/>
              <a:t>‹Nº›</a:t>
            </a:fld>
            <a:endParaRPr lang="es-MX"/>
          </a:p>
        </p:txBody>
      </p:sp>
    </p:spTree>
    <p:extLst>
      <p:ext uri="{BB962C8B-B14F-4D97-AF65-F5344CB8AC3E}">
        <p14:creationId xmlns:p14="http://schemas.microsoft.com/office/powerpoint/2010/main" val="1381924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62DB98D-4FA3-46E5-87DB-7AE0A2938570}"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2C9BC8F-0546-4D23-B088-A8F0A1B46777}" type="slidenum">
              <a:rPr lang="es-MX" smtClean="0"/>
              <a:t>‹Nº›</a:t>
            </a:fld>
            <a:endParaRPr lang="es-MX"/>
          </a:p>
        </p:txBody>
      </p:sp>
    </p:spTree>
    <p:extLst>
      <p:ext uri="{BB962C8B-B14F-4D97-AF65-F5344CB8AC3E}">
        <p14:creationId xmlns:p14="http://schemas.microsoft.com/office/powerpoint/2010/main" val="1105860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62DB98D-4FA3-46E5-87DB-7AE0A2938570}"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2C9BC8F-0546-4D23-B088-A8F0A1B46777}" type="slidenum">
              <a:rPr lang="es-MX" smtClean="0"/>
              <a:t>‹Nº›</a:t>
            </a:fld>
            <a:endParaRPr lang="es-MX"/>
          </a:p>
        </p:txBody>
      </p:sp>
    </p:spTree>
    <p:extLst>
      <p:ext uri="{BB962C8B-B14F-4D97-AF65-F5344CB8AC3E}">
        <p14:creationId xmlns:p14="http://schemas.microsoft.com/office/powerpoint/2010/main" val="977865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62DB98D-4FA3-46E5-87DB-7AE0A2938570}" type="datetimeFigureOut">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2C9BC8F-0546-4D23-B088-A8F0A1B46777}" type="slidenum">
              <a:rPr lang="es-MX" smtClean="0"/>
              <a:t>‹Nº›</a:t>
            </a:fld>
            <a:endParaRPr lang="es-MX"/>
          </a:p>
        </p:txBody>
      </p:sp>
    </p:spTree>
    <p:extLst>
      <p:ext uri="{BB962C8B-B14F-4D97-AF65-F5344CB8AC3E}">
        <p14:creationId xmlns:p14="http://schemas.microsoft.com/office/powerpoint/2010/main" val="19095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913795" y="2912232"/>
            <a:ext cx="5107208" cy="287896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2912232"/>
            <a:ext cx="5095357" cy="287896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62DB98D-4FA3-46E5-87DB-7AE0A2938570}" type="datetimeFigureOut">
              <a:rPr lang="es-MX" smtClean="0"/>
              <a:t>11/10/2016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2C9BC8F-0546-4D23-B088-A8F0A1B46777}" type="slidenum">
              <a:rPr lang="es-MX" smtClean="0"/>
              <a:t>‹Nº›</a:t>
            </a:fld>
            <a:endParaRPr lang="es-MX"/>
          </a:p>
        </p:txBody>
      </p:sp>
    </p:spTree>
    <p:extLst>
      <p:ext uri="{BB962C8B-B14F-4D97-AF65-F5344CB8AC3E}">
        <p14:creationId xmlns:p14="http://schemas.microsoft.com/office/powerpoint/2010/main" val="416317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62DB98D-4FA3-46E5-87DB-7AE0A2938570}" type="datetimeFigureOut">
              <a:rPr lang="es-MX" smtClean="0"/>
              <a:t>11/10/2016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2C9BC8F-0546-4D23-B088-A8F0A1B46777}" type="slidenum">
              <a:rPr lang="es-MX" smtClean="0"/>
              <a:t>‹Nº›</a:t>
            </a:fld>
            <a:endParaRPr lang="es-MX"/>
          </a:p>
        </p:txBody>
      </p:sp>
    </p:spTree>
    <p:extLst>
      <p:ext uri="{BB962C8B-B14F-4D97-AF65-F5344CB8AC3E}">
        <p14:creationId xmlns:p14="http://schemas.microsoft.com/office/powerpoint/2010/main" val="2906655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2DB98D-4FA3-46E5-87DB-7AE0A2938570}" type="datetimeFigureOut">
              <a:rPr lang="es-MX" smtClean="0"/>
              <a:t>11/10/2016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2C9BC8F-0546-4D23-B088-A8F0A1B46777}" type="slidenum">
              <a:rPr lang="es-MX" smtClean="0"/>
              <a:t>‹Nº›</a:t>
            </a:fld>
            <a:endParaRPr lang="es-MX"/>
          </a:p>
        </p:txBody>
      </p:sp>
    </p:spTree>
    <p:extLst>
      <p:ext uri="{BB962C8B-B14F-4D97-AF65-F5344CB8AC3E}">
        <p14:creationId xmlns:p14="http://schemas.microsoft.com/office/powerpoint/2010/main" val="1981829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62DB98D-4FA3-46E5-87DB-7AE0A2938570}" type="datetimeFigureOut">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2C9BC8F-0546-4D23-B088-A8F0A1B46777}" type="slidenum">
              <a:rPr lang="es-MX" smtClean="0"/>
              <a:t>‹Nº›</a:t>
            </a:fld>
            <a:endParaRPr lang="es-MX"/>
          </a:p>
        </p:txBody>
      </p:sp>
    </p:spTree>
    <p:extLst>
      <p:ext uri="{BB962C8B-B14F-4D97-AF65-F5344CB8AC3E}">
        <p14:creationId xmlns:p14="http://schemas.microsoft.com/office/powerpoint/2010/main" val="537562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62DB98D-4FA3-46E5-87DB-7AE0A2938570}" type="datetimeFigureOut">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2C9BC8F-0546-4D23-B088-A8F0A1B46777}" type="slidenum">
              <a:rPr lang="es-MX" smtClean="0"/>
              <a:t>‹Nº›</a:t>
            </a:fld>
            <a:endParaRPr lang="es-MX"/>
          </a:p>
        </p:txBody>
      </p:sp>
    </p:spTree>
    <p:extLst>
      <p:ext uri="{BB962C8B-B14F-4D97-AF65-F5344CB8AC3E}">
        <p14:creationId xmlns:p14="http://schemas.microsoft.com/office/powerpoint/2010/main" val="2423151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62DB98D-4FA3-46E5-87DB-7AE0A2938570}" type="datetimeFigureOut">
              <a:rPr lang="es-MX" smtClean="0"/>
              <a:t>11/10/2016</a:t>
            </a:fld>
            <a:endParaRPr lang="es-MX"/>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A2C9BC8F-0546-4D23-B088-A8F0A1B46777}" type="slidenum">
              <a:rPr lang="es-MX" smtClean="0"/>
              <a:t>‹Nº›</a:t>
            </a:fld>
            <a:endParaRPr lang="es-MX"/>
          </a:p>
        </p:txBody>
      </p:sp>
    </p:spTree>
    <p:extLst>
      <p:ext uri="{BB962C8B-B14F-4D97-AF65-F5344CB8AC3E}">
        <p14:creationId xmlns:p14="http://schemas.microsoft.com/office/powerpoint/2010/main" val="2290654204"/>
      </p:ext>
    </p:extLst>
  </p:cSld>
  <p:clrMap bg1="dk1" tx1="lt1" bg2="dk2"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upload.wikimedia.org/wikipedia/commons/c/c5/Fullerene_c540.png" TargetMode="External"/><Relationship Id="rId1" Type="http://schemas.openxmlformats.org/officeDocument/2006/relationships/slideLayout" Target="../slideLayouts/slideLayout2.xml"/><Relationship Id="rId4" Type="http://schemas.openxmlformats.org/officeDocument/2006/relationships/image" Target="../media/image21.gif"/></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es.wikipedia.org/wiki/Archivo:Butane.svg" TargetMode="Externa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hyperlink" Target="http://es.wikipedia.org/wiki/Archivo:Isobutane.pn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es.wikipedia.org/wiki/Archivo:Isomeros.png"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es.wikipedia.org/wiki/Archivo:Butane.svg" TargetMode="Externa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hyperlink" Target="http://es.wikipedia.org/wiki/Archivo:Isobutane.png"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3795" y="824247"/>
            <a:ext cx="10353762" cy="5409127"/>
          </a:xfrm>
        </p:spPr>
        <p:txBody>
          <a:bodyPr/>
          <a:lstStyle/>
          <a:p>
            <a:pPr marL="0" indent="0" algn="ctr">
              <a:buNone/>
            </a:pPr>
            <a:r>
              <a:rPr lang="es-MX" dirty="0" smtClean="0"/>
              <a:t>UNIVERSIDAD AUTONOMA DEL ESTADO DE MÉXICO</a:t>
            </a:r>
          </a:p>
          <a:p>
            <a:pPr marL="0" indent="0" algn="ctr">
              <a:buNone/>
            </a:pPr>
            <a:endParaRPr lang="es-MX" dirty="0" smtClean="0"/>
          </a:p>
          <a:p>
            <a:pPr marL="0" indent="0" algn="ctr">
              <a:buNone/>
            </a:pPr>
            <a:r>
              <a:rPr lang="es-MX" dirty="0" smtClean="0"/>
              <a:t>PLANTEL ISIDRO FABELA ALFARO DE LA ESCUELA PREPARATORIA</a:t>
            </a:r>
          </a:p>
          <a:p>
            <a:pPr marL="0" indent="0" algn="ctr">
              <a:buNone/>
            </a:pPr>
            <a:endParaRPr lang="es-MX" dirty="0" smtClean="0"/>
          </a:p>
          <a:p>
            <a:pPr marL="0" indent="0" algn="ctr">
              <a:buNone/>
            </a:pPr>
            <a:r>
              <a:rPr lang="es-MX" dirty="0" smtClean="0"/>
              <a:t>NOMBRE: M. en E. JAZMÍN ELIZABETH CERECERO TORRES</a:t>
            </a:r>
          </a:p>
          <a:p>
            <a:pPr marL="0" indent="0" algn="ctr">
              <a:buNone/>
            </a:pPr>
            <a:endParaRPr lang="es-MX" dirty="0" smtClean="0"/>
          </a:p>
          <a:p>
            <a:pPr marL="0" indent="0" algn="ctr">
              <a:buNone/>
            </a:pPr>
            <a:r>
              <a:rPr lang="es-MX" dirty="0" smtClean="0"/>
              <a:t>ASIGNATURA: QUÍMICA ORGÁNICA Y BIOQUÍMICA</a:t>
            </a:r>
          </a:p>
          <a:p>
            <a:pPr marL="0" indent="0" algn="ctr">
              <a:buNone/>
            </a:pPr>
            <a:endParaRPr lang="es-MX" dirty="0" smtClean="0"/>
          </a:p>
          <a:p>
            <a:pPr marL="0" indent="0" algn="ctr">
              <a:buNone/>
            </a:pPr>
            <a:r>
              <a:rPr lang="es-MX" dirty="0" smtClean="0"/>
              <a:t>MÓDULO I: EL CARBONO, UN ELEMENTO FASCINANTE</a:t>
            </a:r>
          </a:p>
          <a:p>
            <a:pPr marL="0" indent="0" algn="ctr">
              <a:buNone/>
            </a:pPr>
            <a:endParaRPr lang="es-MX" dirty="0" smtClean="0"/>
          </a:p>
          <a:p>
            <a:pPr marL="0" indent="0" algn="ctr">
              <a:buNone/>
            </a:pPr>
            <a:r>
              <a:rPr lang="es-MX" dirty="0" smtClean="0"/>
              <a:t>DIAPOSITIVAS</a:t>
            </a:r>
          </a:p>
          <a:p>
            <a:pPr marL="0" indent="0" algn="ctr">
              <a:buNone/>
            </a:pPr>
            <a:endParaRPr lang="es-MX" dirty="0"/>
          </a:p>
        </p:txBody>
      </p:sp>
    </p:spTree>
    <p:extLst>
      <p:ext uri="{BB962C8B-B14F-4D97-AF65-F5344CB8AC3E}">
        <p14:creationId xmlns:p14="http://schemas.microsoft.com/office/powerpoint/2010/main" val="929423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bwMode="gray">
          <a:xfrm>
            <a:off x="1524000" y="1122364"/>
            <a:ext cx="9144000" cy="1252346"/>
          </a:xfrm>
          <a:prstGeom prst="rect">
            <a:avLst/>
          </a:prstGeom>
        </p:spPr>
        <p:txBody>
          <a:bodyPr vert="horz" lIns="91440" tIns="45720" rIns="91440" bIns="45720" rtlCol="0" anchor="ctr">
            <a:normAutofit lnSpcReduction="10000"/>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4000" dirty="0" smtClean="0">
                <a:solidFill>
                  <a:schemeClr val="tx1"/>
                </a:solidFill>
                <a:effectLst>
                  <a:outerShdw blurRad="38100" dist="38100" dir="2700000" algn="tl">
                    <a:srgbClr val="000000">
                      <a:alpha val="43137"/>
                    </a:srgbClr>
                  </a:outerShdw>
                </a:effectLst>
                <a:latin typeface="Aharoni" panose="02010803020104030203" pitchFamily="2" charset="-79"/>
                <a:cs typeface="Aharoni" panose="02010803020104030203" pitchFamily="2" charset="-79"/>
              </a:rPr>
              <a:t>CARACTERÍSTICAS GENERALES DEL CARBONO</a:t>
            </a:r>
            <a:endParaRPr lang="es-MX" sz="4000" dirty="0">
              <a:solidFill>
                <a:schemeClr val="tx1"/>
              </a:solidFill>
              <a:effectLst>
                <a:outerShdw blurRad="38100" dist="38100" dir="2700000" algn="tl">
                  <a:srgbClr val="000000">
                    <a:alpha val="43137"/>
                  </a:srgbClr>
                </a:outerShdw>
              </a:effectLst>
              <a:latin typeface="Aharoni" panose="02010803020104030203" pitchFamily="2" charset="-79"/>
              <a:cs typeface="Aharoni" panose="02010803020104030203" pitchFamily="2" charset="-79"/>
            </a:endParaRPr>
          </a:p>
        </p:txBody>
      </p:sp>
      <p:pic>
        <p:nvPicPr>
          <p:cNvPr id="5" name="4 Imagen"/>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8000"/>
                    </a14:imgEffect>
                  </a14:imgLayer>
                </a14:imgProps>
              </a:ext>
              <a:ext uri="{28A0092B-C50C-407E-A947-70E740481C1C}">
                <a14:useLocalDpi xmlns:a14="http://schemas.microsoft.com/office/drawing/2010/main" val="0"/>
              </a:ext>
            </a:extLst>
          </a:blip>
          <a:stretch>
            <a:fillRect/>
          </a:stretch>
        </p:blipFill>
        <p:spPr>
          <a:xfrm>
            <a:off x="7075276" y="3391489"/>
            <a:ext cx="2635393" cy="2249457"/>
          </a:xfrm>
          <a:prstGeom prst="rect">
            <a:avLst/>
          </a:prstGeom>
          <a:solidFill>
            <a:schemeClr val="bg1"/>
          </a:solidFill>
        </p:spPr>
      </p:pic>
      <p:pic>
        <p:nvPicPr>
          <p:cNvPr id="8" name="Imagen 7" descr="https://encrypted-tbn2.gstatic.com/images?q=tbn:ANd9GcSD40Id3oenPjag2TMnd8SCkn29Jq2udOMB6f4-FXCPNg3PNpO2Ww"/>
          <p:cNvPicPr/>
          <p:nvPr/>
        </p:nvPicPr>
        <p:blipFill>
          <a:blip r:embed="rId4">
            <a:extLst>
              <a:ext uri="{28A0092B-C50C-407E-A947-70E740481C1C}">
                <a14:useLocalDpi xmlns:a14="http://schemas.microsoft.com/office/drawing/2010/main" val="0"/>
              </a:ext>
            </a:extLst>
          </a:blip>
          <a:srcRect/>
          <a:stretch>
            <a:fillRect/>
          </a:stretch>
        </p:blipFill>
        <p:spPr bwMode="auto">
          <a:xfrm>
            <a:off x="1910902" y="2587055"/>
            <a:ext cx="3034584" cy="2409945"/>
          </a:xfrm>
          <a:prstGeom prst="rect">
            <a:avLst/>
          </a:prstGeom>
          <a:noFill/>
          <a:ln>
            <a:noFill/>
          </a:ln>
        </p:spPr>
      </p:pic>
    </p:spTree>
    <p:extLst>
      <p:ext uri="{BB962C8B-B14F-4D97-AF65-F5344CB8AC3E}">
        <p14:creationId xmlns:p14="http://schemas.microsoft.com/office/powerpoint/2010/main" val="3764720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65424" y="847811"/>
            <a:ext cx="8229600" cy="720080"/>
          </a:xfrm>
        </p:spPr>
        <p:txBody>
          <a:bodyPr>
            <a:normAutofit/>
          </a:bodyPr>
          <a:lstStyle/>
          <a:p>
            <a:pPr algn="ctr"/>
            <a:r>
              <a:rPr lang="es-ES" dirty="0" smtClean="0">
                <a:latin typeface="Calibri" pitchFamily="34" charset="0"/>
                <a:cs typeface="Calibri" pitchFamily="34" charset="0"/>
              </a:rPr>
              <a:t>EL CARBONO</a:t>
            </a:r>
            <a:endParaRPr lang="es-AR" dirty="0">
              <a:latin typeface="Calibri" pitchFamily="34" charset="0"/>
              <a:cs typeface="Calibri" pitchFamily="34" charset="0"/>
            </a:endParaRPr>
          </a:p>
        </p:txBody>
      </p:sp>
      <p:sp>
        <p:nvSpPr>
          <p:cNvPr id="3" name="2 Marcador de contenido"/>
          <p:cNvSpPr>
            <a:spLocks noGrp="1"/>
          </p:cNvSpPr>
          <p:nvPr>
            <p:ph idx="1"/>
          </p:nvPr>
        </p:nvSpPr>
        <p:spPr>
          <a:xfrm>
            <a:off x="1326523" y="1578007"/>
            <a:ext cx="9581882" cy="2434107"/>
          </a:xfrm>
        </p:spPr>
        <p:txBody>
          <a:bodyPr>
            <a:normAutofit fontScale="92500" lnSpcReduction="20000"/>
          </a:bodyPr>
          <a:lstStyle/>
          <a:p>
            <a:pPr algn="just"/>
            <a:endParaRPr lang="es-ES" dirty="0" smtClean="0">
              <a:latin typeface="Calibri" pitchFamily="34" charset="0"/>
              <a:cs typeface="Calibri" pitchFamily="34" charset="0"/>
            </a:endParaRPr>
          </a:p>
          <a:p>
            <a:pPr algn="just"/>
            <a:r>
              <a:rPr lang="es-ES" sz="2200" dirty="0" smtClean="0">
                <a:latin typeface="Calibri" pitchFamily="34" charset="0"/>
                <a:cs typeface="Calibri" pitchFamily="34" charset="0"/>
              </a:rPr>
              <a:t>Un átomo de carbono puede formar cuatro enlaces covalentes con cuatro átomos diferentes como máximo.</a:t>
            </a:r>
          </a:p>
          <a:p>
            <a:pPr algn="just"/>
            <a:r>
              <a:rPr lang="es-ES" sz="2200" dirty="0" smtClean="0">
                <a:latin typeface="Calibri" pitchFamily="34" charset="0"/>
                <a:cs typeface="Calibri" pitchFamily="34" charset="0"/>
              </a:rPr>
              <a:t>Sus átomos pueden formar enlaces entre sí y así, formar cadenas largas.</a:t>
            </a:r>
          </a:p>
          <a:p>
            <a:pPr algn="just"/>
            <a:r>
              <a:rPr lang="es-ES" sz="2200" dirty="0" smtClean="0">
                <a:latin typeface="Calibri" pitchFamily="34" charset="0"/>
                <a:cs typeface="Calibri" pitchFamily="34" charset="0"/>
              </a:rPr>
              <a:t>La configuración final de la molécula dependerá de la disposición de los átomos de carbono, que constituyen el esqueleto o columna de la molécula.</a:t>
            </a:r>
          </a:p>
          <a:p>
            <a:endParaRPr lang="es-AR" dirty="0">
              <a:latin typeface="Calibri" pitchFamily="34" charset="0"/>
              <a:cs typeface="Calibri" pitchFamily="34" charset="0"/>
            </a:endParaRPr>
          </a:p>
        </p:txBody>
      </p:sp>
      <p:pic>
        <p:nvPicPr>
          <p:cNvPr id="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031" t="2616" r="1031" b="4116"/>
          <a:stretch/>
        </p:blipFill>
        <p:spPr bwMode="auto">
          <a:xfrm>
            <a:off x="3040224" y="4224270"/>
            <a:ext cx="6480000" cy="2273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72816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78794" y="434276"/>
            <a:ext cx="10341736" cy="3908762"/>
          </a:xfrm>
          <a:prstGeom prst="rect">
            <a:avLst/>
          </a:prstGeom>
          <a:ln w="57150">
            <a:noFill/>
          </a:ln>
        </p:spPr>
        <p:txBody>
          <a:bodyPr wrap="square">
            <a:spAutoFit/>
          </a:bodyPr>
          <a:lstStyle/>
          <a:p>
            <a:pPr algn="ctr">
              <a:defRPr/>
            </a:pPr>
            <a:r>
              <a:rPr lang="es-ES" sz="4000" b="1" dirty="0">
                <a:latin typeface="Calibri" pitchFamily="34" charset="0"/>
                <a:cs typeface="Calibri" pitchFamily="34" charset="0"/>
              </a:rPr>
              <a:t>El átomo de </a:t>
            </a:r>
            <a:r>
              <a:rPr lang="es-ES" sz="4000" b="1" dirty="0" smtClean="0">
                <a:latin typeface="Calibri" pitchFamily="34" charset="0"/>
                <a:cs typeface="Calibri" pitchFamily="34" charset="0"/>
              </a:rPr>
              <a:t>carbono</a:t>
            </a:r>
          </a:p>
          <a:p>
            <a:pPr algn="ctr">
              <a:defRPr/>
            </a:pPr>
            <a:endParaRPr lang="es-ES" sz="4000" b="1" dirty="0">
              <a:solidFill>
                <a:schemeClr val="bg1"/>
              </a:solidFill>
              <a:latin typeface="Calibri" pitchFamily="34" charset="0"/>
              <a:cs typeface="Calibri" pitchFamily="34" charset="0"/>
            </a:endParaRPr>
          </a:p>
          <a:p>
            <a:pPr algn="ctr">
              <a:defRPr/>
            </a:pPr>
            <a:r>
              <a:rPr lang="es-ES" sz="2800" b="1" dirty="0" smtClean="0">
                <a:solidFill>
                  <a:schemeClr val="bg1"/>
                </a:solidFill>
                <a:latin typeface="Calibri" pitchFamily="34" charset="0"/>
                <a:cs typeface="Calibri" pitchFamily="34" charset="0"/>
              </a:rPr>
              <a:t> </a:t>
            </a:r>
            <a:r>
              <a:rPr lang="es-ES" sz="2800" dirty="0" smtClean="0">
                <a:latin typeface="Calibri" pitchFamily="34" charset="0"/>
                <a:cs typeface="Calibri" pitchFamily="34" charset="0"/>
              </a:rPr>
              <a:t>La </a:t>
            </a:r>
            <a:r>
              <a:rPr lang="es-ES" sz="2800" dirty="0">
                <a:latin typeface="Calibri" pitchFamily="34" charset="0"/>
                <a:cs typeface="Calibri" pitchFamily="34" charset="0"/>
              </a:rPr>
              <a:t>base fundamental de la química orgánica estructural es el </a:t>
            </a:r>
            <a:r>
              <a:rPr lang="es-ES" sz="2800" dirty="0" smtClean="0">
                <a:latin typeface="Calibri" pitchFamily="34" charset="0"/>
                <a:cs typeface="Calibri" pitchFamily="34" charset="0"/>
              </a:rPr>
              <a:t>átomo de </a:t>
            </a:r>
            <a:r>
              <a:rPr lang="es-ES" sz="2800" dirty="0">
                <a:latin typeface="Calibri" pitchFamily="34" charset="0"/>
                <a:cs typeface="Calibri" pitchFamily="34" charset="0"/>
              </a:rPr>
              <a:t>carbono. Sus caracteristicas sobresalientes son : </a:t>
            </a:r>
          </a:p>
          <a:p>
            <a:pPr marL="457200" indent="-457200" algn="just">
              <a:buAutoNum type="arabicParenR"/>
              <a:defRPr/>
            </a:pPr>
            <a:r>
              <a:rPr lang="es-ES" sz="2800" dirty="0">
                <a:latin typeface="Calibri" pitchFamily="34" charset="0"/>
                <a:cs typeface="Calibri" pitchFamily="34" charset="0"/>
              </a:rPr>
              <a:t>El hecho de ser tetravalente es decir, que se puede ligar con cuatro átomos o grupos, iguales o diferentes</a:t>
            </a:r>
          </a:p>
          <a:p>
            <a:pPr algn="just">
              <a:defRPr/>
            </a:pPr>
            <a:endParaRPr lang="es-ES" sz="2800" dirty="0">
              <a:latin typeface="Calibri" pitchFamily="34" charset="0"/>
              <a:cs typeface="Calibri" pitchFamily="34" charset="0"/>
            </a:endParaRPr>
          </a:p>
          <a:p>
            <a:pPr algn="just">
              <a:defRPr/>
            </a:pPr>
            <a:r>
              <a:rPr lang="es-ES" sz="2800" dirty="0">
                <a:latin typeface="Calibri" pitchFamily="34" charset="0"/>
                <a:cs typeface="Calibri" pitchFamily="34" charset="0"/>
              </a:rPr>
              <a:t>2) Su capacidad para formar enlaces estables consigo mismo</a:t>
            </a:r>
          </a:p>
        </p:txBody>
      </p:sp>
      <p:pic>
        <p:nvPicPr>
          <p:cNvPr id="5" name="Picture 2" descr="C:\Documents and Settings\Gloria Maria\Mis documentos\Mis imágenes\Qorg01.gif"/>
          <p:cNvPicPr>
            <a:picLocks noChangeAspect="1" noChangeArrowheads="1"/>
          </p:cNvPicPr>
          <p:nvPr/>
        </p:nvPicPr>
        <p:blipFill>
          <a:blip r:embed="rId2"/>
          <a:srcRect/>
          <a:stretch>
            <a:fillRect/>
          </a:stretch>
        </p:blipFill>
        <p:spPr bwMode="auto">
          <a:xfrm>
            <a:off x="2927648" y="5022760"/>
            <a:ext cx="5544616" cy="1538873"/>
          </a:xfrm>
          <a:prstGeom prst="rect">
            <a:avLst/>
          </a:prstGeom>
          <a:noFill/>
          <a:ln w="38100">
            <a:solidFill>
              <a:schemeClr val="accent6">
                <a:lumMod val="60000"/>
                <a:lumOff val="40000"/>
              </a:schemeClr>
            </a:solidFill>
            <a:miter lim="800000"/>
            <a:headEnd/>
            <a:tailEnd/>
          </a:ln>
        </p:spPr>
      </p:pic>
    </p:spTree>
    <p:extLst>
      <p:ext uri="{BB962C8B-B14F-4D97-AF65-F5344CB8AC3E}">
        <p14:creationId xmlns:p14="http://schemas.microsoft.com/office/powerpoint/2010/main" val="2519973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latin typeface="Arial" pitchFamily="34" charset="0"/>
                <a:cs typeface="Arial" pitchFamily="34" charset="0"/>
              </a:rPr>
              <a:t>Propiedades del carbono</a:t>
            </a:r>
            <a:endParaRPr lang="es-AR" dirty="0"/>
          </a:p>
        </p:txBody>
      </p:sp>
      <p:sp>
        <p:nvSpPr>
          <p:cNvPr id="4" name="2 Marcador de contenido"/>
          <p:cNvSpPr txBox="1">
            <a:spLocks/>
          </p:cNvSpPr>
          <p:nvPr/>
        </p:nvSpPr>
        <p:spPr>
          <a:xfrm>
            <a:off x="1287888" y="1935922"/>
            <a:ext cx="8910444" cy="4117148"/>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s-ES" sz="2400" dirty="0">
                <a:latin typeface="Calibri" pitchFamily="34" charset="0"/>
                <a:cs typeface="Calibri" pitchFamily="34" charset="0"/>
              </a:rPr>
              <a:t>Tiene 4 electrones de valencia, por lo mismo puede formar 4 enlaces covalentes.</a:t>
            </a:r>
          </a:p>
          <a:p>
            <a:pPr algn="just"/>
            <a:r>
              <a:rPr lang="es-ES" sz="2400" dirty="0">
                <a:latin typeface="Calibri" pitchFamily="34" charset="0"/>
                <a:cs typeface="Calibri" pitchFamily="34" charset="0"/>
              </a:rPr>
              <a:t> Puede formar enlaces sencillos, C-C; enlaces dobles, </a:t>
            </a:r>
            <a:r>
              <a:rPr lang="fr-FR" sz="2400" dirty="0">
                <a:latin typeface="Calibri" pitchFamily="34" charset="0"/>
                <a:cs typeface="Calibri" pitchFamily="34" charset="0"/>
              </a:rPr>
              <a:t>    C=C; y enlaces triples C≡C.</a:t>
            </a:r>
          </a:p>
          <a:p>
            <a:pPr algn="just"/>
            <a:r>
              <a:rPr lang="es-ES" sz="2400" dirty="0" smtClean="0">
                <a:latin typeface="Calibri" pitchFamily="34" charset="0"/>
                <a:cs typeface="Calibri" pitchFamily="34" charset="0"/>
              </a:rPr>
              <a:t>Las </a:t>
            </a:r>
            <a:r>
              <a:rPr lang="es-ES" sz="2400" dirty="0">
                <a:latin typeface="Calibri" pitchFamily="34" charset="0"/>
                <a:cs typeface="Calibri" pitchFamily="34" charset="0"/>
              </a:rPr>
              <a:t>cadenas de átomos de carbono pueden ser ramificadas o no ramificadas.</a:t>
            </a:r>
          </a:p>
          <a:p>
            <a:pPr algn="just"/>
            <a:r>
              <a:rPr lang="es-ES" sz="2400" dirty="0" smtClean="0">
                <a:latin typeface="Calibri" pitchFamily="34" charset="0"/>
                <a:cs typeface="Calibri" pitchFamily="34" charset="0"/>
              </a:rPr>
              <a:t>Pueden </a:t>
            </a:r>
            <a:r>
              <a:rPr lang="es-ES" sz="2400" dirty="0">
                <a:latin typeface="Calibri" pitchFamily="34" charset="0"/>
                <a:cs typeface="Calibri" pitchFamily="34" charset="0"/>
              </a:rPr>
              <a:t>unirse entre si y a otros átomos distintos para     producir una variedad de formas moleculares tridimensionales.</a:t>
            </a:r>
          </a:p>
          <a:p>
            <a:pPr algn="just"/>
            <a:r>
              <a:rPr lang="es-ES" sz="2400" dirty="0" smtClean="0">
                <a:latin typeface="Calibri" pitchFamily="34" charset="0"/>
                <a:cs typeface="Calibri" pitchFamily="34" charset="0"/>
              </a:rPr>
              <a:t>Pueden </a:t>
            </a:r>
            <a:r>
              <a:rPr lang="es-ES" sz="2400" dirty="0">
                <a:latin typeface="Calibri" pitchFamily="34" charset="0"/>
                <a:cs typeface="Calibri" pitchFamily="34" charset="0"/>
              </a:rPr>
              <a:t>formar isómeros</a:t>
            </a:r>
            <a:r>
              <a:rPr lang="es-ES" sz="2200" dirty="0" smtClean="0">
                <a:latin typeface="Calibri" pitchFamily="34" charset="0"/>
                <a:cs typeface="Calibri" pitchFamily="34" charset="0"/>
              </a:rPr>
              <a:t>.</a:t>
            </a:r>
          </a:p>
          <a:p>
            <a:pPr algn="just"/>
            <a:r>
              <a:rPr lang="es-ES" sz="2200" dirty="0" smtClean="0">
                <a:latin typeface="Calibri" pitchFamily="34" charset="0"/>
                <a:cs typeface="Calibri" pitchFamily="34" charset="0"/>
              </a:rPr>
              <a:t>Tienen alotropía</a:t>
            </a:r>
          </a:p>
          <a:p>
            <a:pPr algn="just"/>
            <a:r>
              <a:rPr lang="es-ES" sz="2200" dirty="0" smtClean="0">
                <a:latin typeface="Calibri" pitchFamily="34" charset="0"/>
                <a:cs typeface="Calibri" pitchFamily="34" charset="0"/>
              </a:rPr>
              <a:t>Presentan hibridaciones</a:t>
            </a:r>
          </a:p>
          <a:p>
            <a:pPr algn="just"/>
            <a:endParaRPr lang="es-ES" sz="2200" dirty="0">
              <a:solidFill>
                <a:schemeClr val="tx2"/>
              </a:solidFill>
              <a:latin typeface="Calibri" pitchFamily="34" charset="0"/>
              <a:cs typeface="Calibri" pitchFamily="34" charset="0"/>
            </a:endParaRPr>
          </a:p>
        </p:txBody>
      </p:sp>
    </p:spTree>
    <p:extLst>
      <p:ext uri="{BB962C8B-B14F-4D97-AF65-F5344CB8AC3E}">
        <p14:creationId xmlns:p14="http://schemas.microsoft.com/office/powerpoint/2010/main" val="42173854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91068" y="2322490"/>
            <a:ext cx="10353761" cy="1326321"/>
          </a:xfrm>
        </p:spPr>
        <p:txBody>
          <a:bodyPr/>
          <a:lstStyle/>
          <a:p>
            <a:r>
              <a:rPr lang="es-MX" dirty="0" smtClean="0"/>
              <a:t>Alótropos de carbono</a:t>
            </a:r>
            <a:endParaRPr lang="es-MX" dirty="0"/>
          </a:p>
        </p:txBody>
      </p:sp>
    </p:spTree>
    <p:extLst>
      <p:ext uri="{BB962C8B-B14F-4D97-AF65-F5344CB8AC3E}">
        <p14:creationId xmlns:p14="http://schemas.microsoft.com/office/powerpoint/2010/main" val="41509897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ALOTROPOS</a:t>
            </a:r>
            <a:endParaRPr lang="es-ES" dirty="0"/>
          </a:p>
        </p:txBody>
      </p:sp>
      <p:sp>
        <p:nvSpPr>
          <p:cNvPr id="3" name="2 Marcador de contenido"/>
          <p:cNvSpPr>
            <a:spLocks noGrp="1"/>
          </p:cNvSpPr>
          <p:nvPr>
            <p:ph idx="1"/>
          </p:nvPr>
        </p:nvSpPr>
        <p:spPr/>
        <p:txBody>
          <a:bodyPr>
            <a:normAutofit/>
          </a:bodyPr>
          <a:lstStyle/>
          <a:p>
            <a:pPr algn="just"/>
            <a:r>
              <a:rPr lang="es-ES" sz="2800" dirty="0"/>
              <a:t>E</a:t>
            </a:r>
            <a:r>
              <a:rPr lang="es-ES" sz="2800" dirty="0" smtClean="0"/>
              <a:t>s </a:t>
            </a:r>
            <a:r>
              <a:rPr lang="es-ES" sz="2800" dirty="0"/>
              <a:t>la propiedad que poseen determinados elementos químicos de presentarse bajo estructuras químicas diferentes, como el oxígeno, que puede presentarse como oxígeno atmosférico (O</a:t>
            </a:r>
            <a:r>
              <a:rPr lang="es-ES" sz="2800" baseline="-25000" dirty="0"/>
              <a:t>2</a:t>
            </a:r>
            <a:r>
              <a:rPr lang="es-ES" sz="2800" dirty="0"/>
              <a:t>) y como ozono (O</a:t>
            </a:r>
            <a:r>
              <a:rPr lang="es-ES" sz="2800" baseline="-25000" dirty="0"/>
              <a:t>3</a:t>
            </a:r>
            <a:r>
              <a:rPr lang="es-ES" sz="2800" dirty="0"/>
              <a:t>), o con características físicas distintas, como el fósforo, que se presenta como fósforo rojo y fósforo blanco (P</a:t>
            </a:r>
            <a:r>
              <a:rPr lang="es-ES" sz="2800" baseline="-25000" dirty="0"/>
              <a:t>4</a:t>
            </a:r>
            <a:r>
              <a:rPr lang="es-ES" sz="2800" dirty="0"/>
              <a:t>), o el carbono, que lo hace como grafito, diamante y fulereno.</a:t>
            </a:r>
          </a:p>
        </p:txBody>
      </p:sp>
    </p:spTree>
    <p:extLst>
      <p:ext uri="{BB962C8B-B14F-4D97-AF65-F5344CB8AC3E}">
        <p14:creationId xmlns:p14="http://schemas.microsoft.com/office/powerpoint/2010/main" val="1599376064"/>
      </p:ext>
    </p:extLst>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s-ES" dirty="0" smtClean="0"/>
              <a:t>HAY 3 TIPOS DE ALOTROPOS</a:t>
            </a:r>
            <a:endParaRPr lang="es-ES" dirty="0"/>
          </a:p>
        </p:txBody>
      </p:sp>
      <p:sp>
        <p:nvSpPr>
          <p:cNvPr id="7" name="6 Marcador de contenido"/>
          <p:cNvSpPr>
            <a:spLocks noGrp="1"/>
          </p:cNvSpPr>
          <p:nvPr>
            <p:ph idx="1"/>
          </p:nvPr>
        </p:nvSpPr>
        <p:spPr>
          <a:xfrm>
            <a:off x="913795" y="1635617"/>
            <a:ext cx="10353762" cy="4155583"/>
          </a:xfrm>
        </p:spPr>
        <p:txBody>
          <a:bodyPr>
            <a:normAutofit/>
          </a:bodyPr>
          <a:lstStyle/>
          <a:p>
            <a:pPr algn="just"/>
            <a:r>
              <a:rPr lang="es-ES" sz="2400" b="1" dirty="0" smtClean="0"/>
              <a:t>DIAMANTE:</a:t>
            </a:r>
            <a:r>
              <a:rPr lang="es-ES" sz="2400" dirty="0" smtClean="0"/>
              <a:t>  es el alotropo mas conocido, cuya dureza y alta dispersión de luz lo hacen útil para aplicaciones de joyería, no se conocen sustancias  naturales que puedan rayar o cortar un diamante.</a:t>
            </a:r>
          </a:p>
          <a:p>
            <a:pPr algn="just"/>
            <a:r>
              <a:rPr lang="es-ES" sz="2400" dirty="0" smtClean="0"/>
              <a:t>Esta unido covalentemente  a otros 4 átomos de carbono dispuestos en un tetraedro, forman una red tridimensional haciendo tensión en el ángulo cero y esa es la razón por la que el diamante es muy duro.</a:t>
            </a:r>
            <a:endParaRPr lang="es-ES" sz="2400" dirty="0"/>
          </a:p>
        </p:txBody>
      </p:sp>
      <p:pic>
        <p:nvPicPr>
          <p:cNvPr id="8" name="il_fi" descr="http://mujer-bonita.net/wp-content/diamante.jpg"/>
          <p:cNvPicPr/>
          <p:nvPr/>
        </p:nvPicPr>
        <p:blipFill>
          <a:blip r:embed="rId2"/>
          <a:srcRect/>
          <a:stretch>
            <a:fillRect/>
          </a:stretch>
        </p:blipFill>
        <p:spPr bwMode="auto">
          <a:xfrm>
            <a:off x="5095868" y="5357826"/>
            <a:ext cx="2071702" cy="1285884"/>
          </a:xfrm>
          <a:prstGeom prst="rect">
            <a:avLst/>
          </a:prstGeom>
          <a:noFill/>
          <a:ln w="9525">
            <a:noFill/>
            <a:miter lim="800000"/>
            <a:headEnd/>
            <a:tailEnd/>
          </a:ln>
        </p:spPr>
      </p:pic>
    </p:spTree>
    <p:extLst>
      <p:ext uri="{BB962C8B-B14F-4D97-AF65-F5344CB8AC3E}">
        <p14:creationId xmlns:p14="http://schemas.microsoft.com/office/powerpoint/2010/main" val="1946476176"/>
      </p:ext>
    </p:extLst>
  </p:cSld>
  <p:clrMapOvr>
    <a:masterClrMapping/>
  </p:clrMapOvr>
  <p:transition>
    <p:strip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81825" y="734096"/>
            <a:ext cx="10135674" cy="5590504"/>
          </a:xfrm>
        </p:spPr>
        <p:txBody>
          <a:bodyPr>
            <a:normAutofit/>
          </a:bodyPr>
          <a:lstStyle/>
          <a:p>
            <a:pPr algn="just"/>
            <a:r>
              <a:rPr lang="es-ES" sz="2400" b="1" dirty="0" smtClean="0"/>
              <a:t>GRAFITO:</a:t>
            </a:r>
            <a:r>
              <a:rPr lang="es-ES" sz="2400" dirty="0" smtClean="0"/>
              <a:t> es uno de los alotropos mas comunes, a diferencia del diamante el grafito es un conductor  eléctrico y puede ser usado como material de los electrodos de una lámpara de arco eléctrico.</a:t>
            </a:r>
          </a:p>
          <a:p>
            <a:pPr algn="just"/>
            <a:r>
              <a:rPr lang="es-ES" sz="2400" dirty="0" smtClean="0"/>
              <a:t>Los electrones deslocalizados son libres de moverse  a través del plano, por esa razón el grafito conduce electricidad a lo largo de los átomos de carbono y no conduce en ángulos rectos al plano.</a:t>
            </a:r>
            <a:endParaRPr lang="es-ES" sz="2400" dirty="0"/>
          </a:p>
        </p:txBody>
      </p:sp>
      <p:pic>
        <p:nvPicPr>
          <p:cNvPr id="4" name="il_fi" descr="http://rockinandblogin.com/wp-content/uploads/2010/09/voltage.jpg"/>
          <p:cNvPicPr/>
          <p:nvPr/>
        </p:nvPicPr>
        <p:blipFill>
          <a:blip r:embed="rId2"/>
          <a:srcRect/>
          <a:stretch>
            <a:fillRect/>
          </a:stretch>
        </p:blipFill>
        <p:spPr bwMode="auto">
          <a:xfrm>
            <a:off x="7090296" y="3753596"/>
            <a:ext cx="2857520" cy="2143140"/>
          </a:xfrm>
          <a:prstGeom prst="rect">
            <a:avLst/>
          </a:prstGeom>
          <a:noFill/>
          <a:ln w="9525">
            <a:noFill/>
            <a:miter lim="800000"/>
            <a:headEnd/>
            <a:tailEnd/>
          </a:ln>
        </p:spPr>
      </p:pic>
      <p:pic>
        <p:nvPicPr>
          <p:cNvPr id="5" name="il_fi" descr="http://www.pdvsa.com/lexico/museo/minerales/image/grafito.gif"/>
          <p:cNvPicPr/>
          <p:nvPr/>
        </p:nvPicPr>
        <p:blipFill>
          <a:blip r:embed="rId3"/>
          <a:srcRect/>
          <a:stretch>
            <a:fillRect/>
          </a:stretch>
        </p:blipFill>
        <p:spPr bwMode="auto">
          <a:xfrm>
            <a:off x="2771215" y="3709126"/>
            <a:ext cx="2357454" cy="1928826"/>
          </a:xfrm>
          <a:prstGeom prst="rect">
            <a:avLst/>
          </a:prstGeom>
          <a:noFill/>
          <a:ln w="9525">
            <a:noFill/>
            <a:miter lim="800000"/>
            <a:headEnd/>
            <a:tailEnd/>
          </a:ln>
        </p:spPr>
      </p:pic>
    </p:spTree>
    <p:extLst>
      <p:ext uri="{BB962C8B-B14F-4D97-AF65-F5344CB8AC3E}">
        <p14:creationId xmlns:p14="http://schemas.microsoft.com/office/powerpoint/2010/main" val="374243056"/>
      </p:ext>
    </p:extLst>
  </p:cSld>
  <p:clrMapOvr>
    <a:masterClrMapping/>
  </p:clrMapOvr>
  <p:transition>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49251" y="1000108"/>
            <a:ext cx="9942490" cy="5324492"/>
          </a:xfrm>
        </p:spPr>
        <p:txBody>
          <a:bodyPr>
            <a:normAutofit/>
          </a:bodyPr>
          <a:lstStyle/>
          <a:p>
            <a:pPr algn="just"/>
            <a:r>
              <a:rPr lang="es-ES" sz="2400" b="1" dirty="0" smtClean="0"/>
              <a:t>FULERENOS: </a:t>
            </a:r>
            <a:r>
              <a:rPr lang="es-ES" sz="2400" dirty="0" smtClean="0"/>
              <a:t>el primer fulereno se descubrió en 1985 y se han vuelto populares entre los químicos por su belleza estructural para la síntesis de nuevos compuestos los cuales se presentan en forma de esfera, elipsoide o cilindro.</a:t>
            </a:r>
            <a:endParaRPr lang="es-ES" sz="2400" b="1" dirty="0"/>
          </a:p>
        </p:txBody>
      </p:sp>
      <p:pic>
        <p:nvPicPr>
          <p:cNvPr id="4" name="3 Imagen" descr="Archivo:Fullerene c540.png">
            <a:hlinkClick r:id="rId2"/>
          </p:cNvPr>
          <p:cNvPicPr/>
          <p:nvPr/>
        </p:nvPicPr>
        <p:blipFill>
          <a:blip r:embed="rId3"/>
          <a:srcRect/>
          <a:stretch>
            <a:fillRect/>
          </a:stretch>
        </p:blipFill>
        <p:spPr bwMode="auto">
          <a:xfrm>
            <a:off x="6953256" y="3571876"/>
            <a:ext cx="2643206" cy="2143140"/>
          </a:xfrm>
          <a:prstGeom prst="rect">
            <a:avLst/>
          </a:prstGeom>
          <a:noFill/>
          <a:ln w="9525">
            <a:noFill/>
            <a:miter lim="800000"/>
            <a:headEnd/>
            <a:tailEnd/>
          </a:ln>
        </p:spPr>
      </p:pic>
      <p:pic>
        <p:nvPicPr>
          <p:cNvPr id="5" name="il_fi" descr="http://www.marcapropia.net/imagesblog/alotropo.gif"/>
          <p:cNvPicPr/>
          <p:nvPr/>
        </p:nvPicPr>
        <p:blipFill>
          <a:blip r:embed="rId4"/>
          <a:srcRect/>
          <a:stretch>
            <a:fillRect/>
          </a:stretch>
        </p:blipFill>
        <p:spPr bwMode="auto">
          <a:xfrm>
            <a:off x="2666976" y="3571876"/>
            <a:ext cx="2643206" cy="2143140"/>
          </a:xfrm>
          <a:prstGeom prst="rect">
            <a:avLst/>
          </a:prstGeom>
          <a:noFill/>
          <a:ln w="9525">
            <a:noFill/>
            <a:miter lim="800000"/>
            <a:headEnd/>
            <a:tailEnd/>
          </a:ln>
        </p:spPr>
      </p:pic>
    </p:spTree>
    <p:extLst>
      <p:ext uri="{BB962C8B-B14F-4D97-AF65-F5344CB8AC3E}">
        <p14:creationId xmlns:p14="http://schemas.microsoft.com/office/powerpoint/2010/main" val="2713796796"/>
      </p:ext>
    </p:extLst>
  </p:cSld>
  <p:clrMapOvr>
    <a:masterClrMapping/>
  </p:clrMapOvr>
  <p:transition>
    <p:cover dir="l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53037" y="1071546"/>
            <a:ext cx="9800822" cy="5253054"/>
          </a:xfrm>
        </p:spPr>
        <p:txBody>
          <a:bodyPr>
            <a:normAutofit/>
          </a:bodyPr>
          <a:lstStyle/>
          <a:p>
            <a:pPr algn="just"/>
            <a:r>
              <a:rPr lang="es-ES" sz="2400" dirty="0" smtClean="0"/>
              <a:t>El fulereno mas conocido es el buckminsterfulereno es el mas pequeño con 60 átomos de carbono en el q ninguno de los pentágonos comparten borde, el cual asemeja a un balón de futbol.</a:t>
            </a:r>
          </a:p>
          <a:p>
            <a:endParaRPr lang="es-ES" sz="2400" dirty="0" smtClean="0"/>
          </a:p>
          <a:p>
            <a:endParaRPr lang="es-ES" sz="2400" dirty="0" smtClean="0"/>
          </a:p>
          <a:p>
            <a:endParaRPr lang="es-ES" sz="2400" dirty="0" smtClean="0"/>
          </a:p>
          <a:p>
            <a:pPr algn="just"/>
            <a:r>
              <a:rPr lang="es-ES" sz="2400" dirty="0" smtClean="0"/>
              <a:t>El fulereno de 20 átomos de carbono y este se asemeja a un balón de rugby.</a:t>
            </a:r>
          </a:p>
        </p:txBody>
      </p:sp>
      <p:pic>
        <p:nvPicPr>
          <p:cNvPr id="4" name="il_fi" descr="http://www.uruguayeduca.edu.uy/UserFiles/P0001/Image/Rcalvo/Alotropos.gif"/>
          <p:cNvPicPr/>
          <p:nvPr/>
        </p:nvPicPr>
        <p:blipFill>
          <a:blip r:embed="rId2"/>
          <a:srcRect/>
          <a:stretch>
            <a:fillRect/>
          </a:stretch>
        </p:blipFill>
        <p:spPr bwMode="auto">
          <a:xfrm>
            <a:off x="5524496" y="2855999"/>
            <a:ext cx="1553211" cy="1481773"/>
          </a:xfrm>
          <a:prstGeom prst="rect">
            <a:avLst/>
          </a:prstGeom>
          <a:noFill/>
          <a:ln w="9525">
            <a:noFill/>
            <a:miter lim="800000"/>
            <a:headEnd/>
            <a:tailEnd/>
          </a:ln>
        </p:spPr>
      </p:pic>
      <p:pic>
        <p:nvPicPr>
          <p:cNvPr id="5" name="il_fi" descr="http://4.bp.blogspot.com/_2NucPnIRboA/SxLxTpRt_-I/AAAAAAAAAAM/828ztTiTFZs/s1600/LGIM0381.jpg"/>
          <p:cNvPicPr/>
          <p:nvPr/>
        </p:nvPicPr>
        <p:blipFill>
          <a:blip r:embed="rId3" cstate="print"/>
          <a:srcRect/>
          <a:stretch>
            <a:fillRect/>
          </a:stretch>
        </p:blipFill>
        <p:spPr bwMode="auto">
          <a:xfrm>
            <a:off x="5524496" y="5203065"/>
            <a:ext cx="2301456" cy="1379889"/>
          </a:xfrm>
          <a:prstGeom prst="rect">
            <a:avLst/>
          </a:prstGeom>
          <a:noFill/>
          <a:ln w="9525">
            <a:noFill/>
            <a:miter lim="800000"/>
            <a:headEnd/>
            <a:tailEnd/>
          </a:ln>
        </p:spPr>
      </p:pic>
    </p:spTree>
    <p:extLst>
      <p:ext uri="{BB962C8B-B14F-4D97-AF65-F5344CB8AC3E}">
        <p14:creationId xmlns:p14="http://schemas.microsoft.com/office/powerpoint/2010/main" val="82764417"/>
      </p:ext>
    </p:extLst>
  </p:cSld>
  <p:clrMapOvr>
    <a:masterClrMapping/>
  </p:clrMapOvr>
  <p:transition>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3795" y="837127"/>
            <a:ext cx="10353762" cy="5254580"/>
          </a:xfrm>
        </p:spPr>
        <p:txBody>
          <a:bodyPr>
            <a:normAutofit lnSpcReduction="10000"/>
          </a:bodyPr>
          <a:lstStyle/>
          <a:p>
            <a:pPr marL="0" indent="0">
              <a:buNone/>
            </a:pPr>
            <a:r>
              <a:rPr lang="es-MX" sz="2400" b="1" dirty="0" smtClean="0"/>
              <a:t>GUIÓN EXPLICATIVO PARA EMPLEAR EL MATERIAL</a:t>
            </a:r>
          </a:p>
          <a:p>
            <a:pPr marL="0" indent="0">
              <a:buNone/>
            </a:pPr>
            <a:r>
              <a:rPr lang="es-MX" dirty="0" smtClean="0"/>
              <a:t>PROPÓSITO DEL MÓDULO: UTILIZA MODELOS DE EXPLICACIÓN PARA RESPONDER A PREGUNTAS DE CARÁCTER CIENTÍFICO A PARTIR DE LAS PROPIEDADES DEL CARBONO QUE DETERMINAN SU COMPORTAMIENTO EN LOS COMPUESTOS ORGÁNICOS.</a:t>
            </a:r>
          </a:p>
          <a:p>
            <a:pPr marL="0" indent="0">
              <a:buNone/>
            </a:pPr>
            <a:r>
              <a:rPr lang="es-MX" dirty="0" smtClean="0"/>
              <a:t>LAS DIAPOSITIVAS SE PUEDEN EMPLEAR COMO UNA ESTRATEGIA DE CLASE INVERTIDA, EN LAS QUE SE LES PROPORCIONAN PREVIAMENTE A LOS ESTUDIANTES PARA QUE PUEDAN DESARROLLAR LA TEMÁTICA Y A PARTIR DE ELLO COMPRENDER Y REALIZAR LAS ACTIVIDAD EN EL AULA ESCOLAR.</a:t>
            </a:r>
          </a:p>
          <a:p>
            <a:pPr marL="0" indent="0">
              <a:buNone/>
            </a:pPr>
            <a:r>
              <a:rPr lang="es-MX" dirty="0" smtClean="0"/>
              <a:t>EL DOCENTE PODRÁ HACER USO DE ELLAS CON LA FINALIDAD DE APOYARSE PARA CADA UNA DE LAS TEMÁTICAS QUE SE ENCUENTRAN EN EL MÓDULO I DE QUÍMICA ORGÁNICA Y BIOQUÍMICA, DESARROLLANDO EL INTERÉS POR PARTE DE LOS ESTUDIANTES.</a:t>
            </a:r>
          </a:p>
          <a:p>
            <a:pPr marL="0" indent="0">
              <a:buNone/>
            </a:pPr>
            <a:endParaRPr lang="es-MX" dirty="0"/>
          </a:p>
        </p:txBody>
      </p:sp>
    </p:spTree>
    <p:extLst>
      <p:ext uri="{BB962C8B-B14F-4D97-AF65-F5344CB8AC3E}">
        <p14:creationId xmlns:p14="http://schemas.microsoft.com/office/powerpoint/2010/main" val="12722853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56068" y="1142984"/>
            <a:ext cx="9154732" cy="5181616"/>
          </a:xfrm>
        </p:spPr>
        <p:txBody>
          <a:bodyPr>
            <a:normAutofit/>
          </a:bodyPr>
          <a:lstStyle/>
          <a:p>
            <a:pPr algn="just"/>
            <a:r>
              <a:rPr lang="es-ES" sz="2400" b="1" dirty="0" smtClean="0"/>
              <a:t>FULERENO NANOTUBO: </a:t>
            </a:r>
            <a:r>
              <a:rPr lang="es-ES" sz="2400" dirty="0" smtClean="0"/>
              <a:t>es una sustancia integrada por fulerenos polimerizados en los que los átomos de carbono a partir de un determinado punto enlazan con los átomos de carbono de otro fulereno.</a:t>
            </a:r>
            <a:endParaRPr lang="es-ES" sz="2400" dirty="0"/>
          </a:p>
        </p:txBody>
      </p:sp>
      <p:pic>
        <p:nvPicPr>
          <p:cNvPr id="4" name="il_fi" descr="http://1.bp.blogspot.com/_uSR5A7zQ65k/Rj9OitGJESI/AAAAAAAAAAc/ADpmInL5R7E/s320/bucky.bmp"/>
          <p:cNvPicPr/>
          <p:nvPr/>
        </p:nvPicPr>
        <p:blipFill>
          <a:blip r:embed="rId2"/>
          <a:srcRect/>
          <a:stretch>
            <a:fillRect/>
          </a:stretch>
        </p:blipFill>
        <p:spPr bwMode="auto">
          <a:xfrm>
            <a:off x="3524232" y="3071810"/>
            <a:ext cx="5286412" cy="3357586"/>
          </a:xfrm>
          <a:prstGeom prst="rect">
            <a:avLst/>
          </a:prstGeom>
          <a:noFill/>
          <a:ln w="9525">
            <a:noFill/>
            <a:miter lim="800000"/>
            <a:headEnd/>
            <a:tailEnd/>
          </a:ln>
        </p:spPr>
      </p:pic>
    </p:spTree>
    <p:extLst>
      <p:ext uri="{BB962C8B-B14F-4D97-AF65-F5344CB8AC3E}">
        <p14:creationId xmlns:p14="http://schemas.microsoft.com/office/powerpoint/2010/main" val="2630358585"/>
      </p:ext>
    </p:extLst>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973898" y="1721300"/>
            <a:ext cx="6172200" cy="1368152"/>
          </a:xfrm>
        </p:spPr>
        <p:txBody>
          <a:bodyPr>
            <a:normAutofit/>
          </a:bodyPr>
          <a:lstStyle/>
          <a:p>
            <a:pPr algn="ctr"/>
            <a:r>
              <a:rPr lang="es-MX" sz="3600" dirty="0"/>
              <a:t>HIBRIDACIÓN DE LOS ÁTOMOS DE CARBONO</a:t>
            </a:r>
          </a:p>
        </p:txBody>
      </p:sp>
    </p:spTree>
    <p:extLst>
      <p:ext uri="{BB962C8B-B14F-4D97-AF65-F5344CB8AC3E}">
        <p14:creationId xmlns:p14="http://schemas.microsoft.com/office/powerpoint/2010/main" val="26495126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Configuración electrónica del carbono</a:t>
            </a:r>
            <a:endParaRPr lang="es-MX" b="1" dirty="0"/>
          </a:p>
        </p:txBody>
      </p:sp>
      <p:sp>
        <p:nvSpPr>
          <p:cNvPr id="3" name="Marcador de contenido 2"/>
          <p:cNvSpPr>
            <a:spLocks noGrp="1"/>
          </p:cNvSpPr>
          <p:nvPr>
            <p:ph idx="1"/>
          </p:nvPr>
        </p:nvSpPr>
        <p:spPr>
          <a:xfrm>
            <a:off x="913795" y="2096064"/>
            <a:ext cx="10353762" cy="4459282"/>
          </a:xfrm>
        </p:spPr>
        <p:txBody>
          <a:bodyPr>
            <a:normAutofit fontScale="85000" lnSpcReduction="20000"/>
          </a:bodyPr>
          <a:lstStyle/>
          <a:p>
            <a:pPr marL="0" indent="0">
              <a:buNone/>
            </a:pPr>
            <a:r>
              <a:rPr lang="es-MX" dirty="0" smtClean="0"/>
              <a:t> </a:t>
            </a:r>
            <a:r>
              <a:rPr lang="es-MX" sz="2600" dirty="0" smtClean="0"/>
              <a:t>1s2 2s2 2p2</a:t>
            </a:r>
          </a:p>
          <a:p>
            <a:pPr marL="0" indent="0">
              <a:buNone/>
            </a:pPr>
            <a:endParaRPr lang="es-MX" sz="2600" dirty="0"/>
          </a:p>
          <a:p>
            <a:pPr marL="0" indent="0">
              <a:buNone/>
            </a:pPr>
            <a:r>
              <a:rPr lang="es-MX" sz="2600" dirty="0" smtClean="0"/>
              <a:t>Recuerda que el nivel energético se representa por el numero al frente de la letra</a:t>
            </a:r>
          </a:p>
          <a:p>
            <a:pPr marL="0" indent="0">
              <a:buNone/>
            </a:pPr>
            <a:r>
              <a:rPr lang="es-MX" sz="2600" dirty="0" smtClean="0"/>
              <a:t>La letra es el orbital (</a:t>
            </a:r>
            <a:r>
              <a:rPr lang="es-MX" sz="2600" dirty="0" err="1" smtClean="0"/>
              <a:t>s,p,d,f</a:t>
            </a:r>
            <a:r>
              <a:rPr lang="es-MX" sz="2600" dirty="0" smtClean="0"/>
              <a:t>) y cada orbital soporta electrones que son los números pequeños.</a:t>
            </a:r>
            <a:endParaRPr lang="es-MX" sz="2600" dirty="0"/>
          </a:p>
          <a:p>
            <a:pPr marL="0" indent="0">
              <a:buNone/>
            </a:pPr>
            <a:r>
              <a:rPr lang="es-MX" sz="2600" dirty="0" smtClean="0"/>
              <a:t>s=2e</a:t>
            </a:r>
          </a:p>
          <a:p>
            <a:pPr marL="0" indent="0">
              <a:buNone/>
            </a:pPr>
            <a:r>
              <a:rPr lang="es-MX" sz="2600" dirty="0"/>
              <a:t>p</a:t>
            </a:r>
            <a:r>
              <a:rPr lang="es-MX" sz="2600" dirty="0" smtClean="0"/>
              <a:t>=6e</a:t>
            </a:r>
          </a:p>
          <a:p>
            <a:pPr marL="0" indent="0">
              <a:buNone/>
            </a:pPr>
            <a:r>
              <a:rPr lang="es-MX" sz="2600" dirty="0" smtClean="0"/>
              <a:t>d=10e</a:t>
            </a:r>
          </a:p>
          <a:p>
            <a:pPr marL="0" indent="0">
              <a:buNone/>
            </a:pPr>
            <a:r>
              <a:rPr lang="es-MX" sz="2600" dirty="0" smtClean="0"/>
              <a:t>f=14 e</a:t>
            </a:r>
          </a:p>
          <a:p>
            <a:pPr marL="0" indent="0">
              <a:buNone/>
            </a:pPr>
            <a:endParaRPr lang="es-MX" dirty="0"/>
          </a:p>
        </p:txBody>
      </p:sp>
    </p:spTree>
    <p:extLst>
      <p:ext uri="{BB962C8B-B14F-4D97-AF65-F5344CB8AC3E}">
        <p14:creationId xmlns:p14="http://schemas.microsoft.com/office/powerpoint/2010/main" val="26197827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95459" y="908720"/>
            <a:ext cx="9981127" cy="5565232"/>
          </a:xfrm>
        </p:spPr>
        <p:txBody>
          <a:bodyPr/>
          <a:lstStyle/>
          <a:p>
            <a:pPr marL="0" indent="0">
              <a:buNone/>
            </a:pPr>
            <a:r>
              <a:rPr lang="es-MX" sz="2400" dirty="0" smtClean="0"/>
              <a:t>Conforme a lo anterior  el ultimo nivel energético del carbono es  </a:t>
            </a:r>
            <a:r>
              <a:rPr lang="es-MX" sz="2400" b="1" dirty="0"/>
              <a:t>2</a:t>
            </a:r>
            <a:r>
              <a:rPr lang="es-MX" sz="2400" dirty="0"/>
              <a:t>.</a:t>
            </a:r>
          </a:p>
          <a:p>
            <a:pPr marL="0" indent="0">
              <a:buNone/>
            </a:pPr>
            <a:endParaRPr lang="es-MX" sz="2400" b="1" dirty="0" smtClean="0"/>
          </a:p>
          <a:p>
            <a:pPr marL="0" indent="0">
              <a:buNone/>
            </a:pPr>
            <a:r>
              <a:rPr lang="es-MX" sz="2400" dirty="0" smtClean="0"/>
              <a:t>Y sus orbitales energéticos son s y p.</a:t>
            </a:r>
          </a:p>
          <a:p>
            <a:pPr marL="0" indent="0">
              <a:buNone/>
            </a:pPr>
            <a:endParaRPr lang="es-MX" sz="2400" dirty="0"/>
          </a:p>
          <a:p>
            <a:pPr marL="0" indent="0">
              <a:buNone/>
            </a:pPr>
            <a:r>
              <a:rPr lang="es-MX" sz="2400" dirty="0" smtClean="0"/>
              <a:t>Derivado de esto la hibridación es </a:t>
            </a:r>
            <a:r>
              <a:rPr lang="es-MX" sz="2400" dirty="0"/>
              <a:t>cuando un átomo de carbono, mezcla el orden de electrones entre orbitales creando una </a:t>
            </a:r>
            <a:r>
              <a:rPr lang="es-MX" sz="2400" dirty="0" smtClean="0"/>
              <a:t>configuración </a:t>
            </a:r>
            <a:r>
              <a:rPr lang="es-MX" sz="2400" dirty="0"/>
              <a:t>electrónica nueva.</a:t>
            </a:r>
          </a:p>
          <a:p>
            <a:pPr marL="0" indent="0">
              <a:buNone/>
            </a:pPr>
            <a:endParaRPr lang="es-MX" dirty="0" smtClean="0"/>
          </a:p>
          <a:p>
            <a:pPr marL="0" indent="0">
              <a:buNone/>
            </a:pPr>
            <a:endParaRPr lang="es-MX" dirty="0" smtClean="0"/>
          </a:p>
          <a:p>
            <a:pPr marL="0" indent="0">
              <a:buNone/>
            </a:pPr>
            <a:endParaRPr lang="es-MX" dirty="0" smtClean="0"/>
          </a:p>
        </p:txBody>
      </p:sp>
      <p:pic>
        <p:nvPicPr>
          <p:cNvPr id="4" name="Picture 64" descr="propano"/>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47728" y="4725144"/>
            <a:ext cx="3797300" cy="1206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0730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4638"/>
            <a:ext cx="7467600" cy="706090"/>
          </a:xfrm>
        </p:spPr>
        <p:txBody>
          <a:bodyPr/>
          <a:lstStyle/>
          <a:p>
            <a:pPr algn="ctr"/>
            <a:r>
              <a:rPr lang="es-MX" dirty="0" smtClean="0"/>
              <a:t>Hibridación </a:t>
            </a:r>
            <a:r>
              <a:rPr lang="es-MX" dirty="0" err="1" smtClean="0"/>
              <a:t>sp</a:t>
            </a:r>
            <a:endParaRPr lang="es-MX" dirty="0"/>
          </a:p>
        </p:txBody>
      </p:sp>
      <p:sp>
        <p:nvSpPr>
          <p:cNvPr id="3" name="2 Marcador de contenido"/>
          <p:cNvSpPr>
            <a:spLocks noGrp="1"/>
          </p:cNvSpPr>
          <p:nvPr>
            <p:ph idx="1"/>
          </p:nvPr>
        </p:nvSpPr>
        <p:spPr>
          <a:xfrm>
            <a:off x="759853" y="1052736"/>
            <a:ext cx="9787943" cy="5421216"/>
          </a:xfrm>
        </p:spPr>
        <p:txBody>
          <a:bodyPr>
            <a:normAutofit/>
          </a:bodyPr>
          <a:lstStyle/>
          <a:p>
            <a:r>
              <a:rPr lang="es-MX" sz="2400" dirty="0" smtClean="0"/>
              <a:t>Se define como la combinación de un orbital S y un P, para formar 2 orbitales </a:t>
            </a:r>
            <a:r>
              <a:rPr lang="es-MX" sz="2400" dirty="0" err="1" smtClean="0"/>
              <a:t>hibridos</a:t>
            </a:r>
            <a:r>
              <a:rPr lang="es-MX" sz="2400" dirty="0" smtClean="0"/>
              <a:t>, con orientación lineal. </a:t>
            </a:r>
          </a:p>
          <a:p>
            <a:r>
              <a:rPr lang="es-MX" sz="2400" dirty="0" smtClean="0"/>
              <a:t>Este es el tipo de enlace hibrido, con un </a:t>
            </a:r>
            <a:r>
              <a:rPr lang="es-MX" sz="2400" dirty="0"/>
              <a:t>á</a:t>
            </a:r>
            <a:r>
              <a:rPr lang="es-MX" sz="2400" dirty="0" smtClean="0"/>
              <a:t>ngulo de 180° </a:t>
            </a:r>
          </a:p>
          <a:p>
            <a:r>
              <a:rPr lang="es-MX" sz="2400" dirty="0"/>
              <a:t>C</a:t>
            </a:r>
            <a:r>
              <a:rPr lang="es-MX" sz="2400" dirty="0" smtClean="0"/>
              <a:t>ompuestos con triples enlaces como los alquinos Se caracteriza por la presencia de 2 orbitales pi(</a:t>
            </a:r>
            <a:r>
              <a:rPr lang="az-Cyrl-AZ" sz="2400" dirty="0" smtClean="0"/>
              <a:t>л</a:t>
            </a:r>
            <a:r>
              <a:rPr lang="es-MX" sz="2400" dirty="0" smtClean="0"/>
              <a:t>)</a:t>
            </a:r>
            <a:endParaRPr lang="es-MX"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1500" y="4365104"/>
            <a:ext cx="2667000"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97914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4638"/>
            <a:ext cx="7467600" cy="778098"/>
          </a:xfrm>
        </p:spPr>
        <p:txBody>
          <a:bodyPr/>
          <a:lstStyle/>
          <a:p>
            <a:pPr algn="ctr"/>
            <a:r>
              <a:rPr lang="es-MX" dirty="0" smtClean="0"/>
              <a:t>Hibridación sp2</a:t>
            </a:r>
            <a:endParaRPr lang="es-MX" dirty="0"/>
          </a:p>
        </p:txBody>
      </p:sp>
      <p:sp>
        <p:nvSpPr>
          <p:cNvPr id="3" name="2 Marcador de contenido"/>
          <p:cNvSpPr>
            <a:spLocks noGrp="1"/>
          </p:cNvSpPr>
          <p:nvPr>
            <p:ph idx="1"/>
          </p:nvPr>
        </p:nvSpPr>
        <p:spPr>
          <a:xfrm>
            <a:off x="811369" y="1196752"/>
            <a:ext cx="10238704" cy="5277200"/>
          </a:xfrm>
        </p:spPr>
        <p:txBody>
          <a:bodyPr>
            <a:normAutofit fontScale="92500" lnSpcReduction="20000"/>
          </a:bodyPr>
          <a:lstStyle/>
          <a:p>
            <a:r>
              <a:rPr lang="es-MX" sz="2600" dirty="0" smtClean="0"/>
              <a:t>Son compuestos con enlaces dobles. </a:t>
            </a:r>
          </a:p>
          <a:p>
            <a:r>
              <a:rPr lang="es-MX" sz="2600" dirty="0" smtClean="0"/>
              <a:t>En el nivel energético </a:t>
            </a:r>
            <a:r>
              <a:rPr lang="es-MX" sz="2600" b="1" dirty="0" smtClean="0">
                <a:solidFill>
                  <a:schemeClr val="accent2">
                    <a:lumMod val="75000"/>
                  </a:schemeClr>
                </a:solidFill>
              </a:rPr>
              <a:t>2: </a:t>
            </a:r>
            <a:r>
              <a:rPr lang="es-MX" sz="2600" dirty="0" smtClean="0"/>
              <a:t>tiene 2 electrones en el orbital s, 1 electrón en el orbital </a:t>
            </a:r>
            <a:r>
              <a:rPr lang="es-MX" sz="2600" dirty="0" err="1" smtClean="0"/>
              <a:t>px</a:t>
            </a:r>
            <a:r>
              <a:rPr lang="es-MX" sz="2600" dirty="0" smtClean="0"/>
              <a:t> y 1 electrón en el orbital </a:t>
            </a:r>
            <a:r>
              <a:rPr lang="es-MX" sz="2600" dirty="0" err="1" smtClean="0"/>
              <a:t>py</a:t>
            </a:r>
            <a:r>
              <a:rPr lang="es-MX" sz="2600" dirty="0" smtClean="0"/>
              <a:t>.</a:t>
            </a:r>
            <a:endParaRPr lang="es-MX" sz="2600" dirty="0"/>
          </a:p>
          <a:p>
            <a:r>
              <a:rPr lang="es-MX" sz="2600" dirty="0" smtClean="0"/>
              <a:t>Forman un ángulo de 120°</a:t>
            </a:r>
          </a:p>
          <a:p>
            <a:r>
              <a:rPr lang="es-MX" sz="2600" dirty="0" smtClean="0"/>
              <a:t> A los enlaces simples se les conoces como enlaces sigma </a:t>
            </a:r>
            <a:r>
              <a:rPr lang="es-MX" sz="2600" dirty="0" smtClean="0"/>
              <a:t> </a:t>
            </a:r>
            <a:r>
              <a:rPr lang="es-MX" sz="2600" dirty="0" smtClean="0"/>
              <a:t>y los enlaces dobles están compuestos por un enlace sigma y un enlace </a:t>
            </a:r>
            <a:r>
              <a:rPr lang="es-MX" sz="2600" dirty="0" smtClean="0"/>
              <a:t>pi</a:t>
            </a:r>
            <a:endParaRPr lang="es-MX" sz="2600" dirty="0" smtClean="0"/>
          </a:p>
          <a:p>
            <a:endParaRPr lang="es-MX" dirty="0"/>
          </a:p>
          <a:p>
            <a:r>
              <a:rPr lang="es-MX" dirty="0"/>
              <a:t/>
            </a:r>
            <a:br>
              <a:rPr lang="es-MX" dirty="0"/>
            </a:br>
            <a:endParaRPr lang="es-MX" dirty="0"/>
          </a:p>
          <a:p>
            <a:pPr marL="0" indent="0">
              <a:buNone/>
            </a:pPr>
            <a:endParaRPr lang="es-MX" dirty="0" smtClean="0"/>
          </a:p>
          <a:p>
            <a:r>
              <a:rPr lang="es-MX" sz="2600" dirty="0" smtClean="0"/>
              <a:t>Tridimensionalmente, la distancia entre un hidrogeno y otro en algún carbono del etileno son equivalentes e iguales a un Angulo de 120°</a:t>
            </a:r>
            <a:endParaRPr lang="es-MX" sz="26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4113" y="4149080"/>
            <a:ext cx="1670585"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7608" y="4005064"/>
            <a:ext cx="2952328" cy="1181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16814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54569" y="549222"/>
            <a:ext cx="4485647" cy="490066"/>
          </a:xfrm>
        </p:spPr>
        <p:txBody>
          <a:bodyPr>
            <a:normAutofit fontScale="90000"/>
          </a:bodyPr>
          <a:lstStyle/>
          <a:p>
            <a:r>
              <a:rPr lang="es-MX" dirty="0" smtClean="0"/>
              <a:t>Hibridación sp3</a:t>
            </a:r>
            <a:endParaRPr lang="es-MX" dirty="0"/>
          </a:p>
        </p:txBody>
      </p:sp>
      <p:sp>
        <p:nvSpPr>
          <p:cNvPr id="3" name="2 Marcador de contenido"/>
          <p:cNvSpPr>
            <a:spLocks noGrp="1"/>
          </p:cNvSpPr>
          <p:nvPr>
            <p:ph idx="1"/>
          </p:nvPr>
        </p:nvSpPr>
        <p:spPr>
          <a:xfrm>
            <a:off x="1017431" y="1230761"/>
            <a:ext cx="9517487" cy="5267874"/>
          </a:xfrm>
        </p:spPr>
        <p:txBody>
          <a:bodyPr>
            <a:normAutofit/>
          </a:bodyPr>
          <a:lstStyle/>
          <a:p>
            <a:r>
              <a:rPr lang="es-MX" sz="2400" dirty="0" smtClean="0"/>
              <a:t>En el nivel 2 se encuentra 1 electrón en el orbital s, 1 electrón en el orbital </a:t>
            </a:r>
            <a:r>
              <a:rPr lang="es-MX" sz="2400" dirty="0" err="1" smtClean="0"/>
              <a:t>px</a:t>
            </a:r>
            <a:r>
              <a:rPr lang="es-MX" sz="2400" dirty="0" smtClean="0"/>
              <a:t>, 1 electrón en el orbital </a:t>
            </a:r>
            <a:r>
              <a:rPr lang="es-MX" sz="2400" dirty="0" err="1" smtClean="0"/>
              <a:t>py</a:t>
            </a:r>
            <a:r>
              <a:rPr lang="es-MX" sz="2400" dirty="0" smtClean="0"/>
              <a:t> y un electrón en el orbital </a:t>
            </a:r>
            <a:r>
              <a:rPr lang="es-MX" sz="2400" dirty="0" err="1" smtClean="0"/>
              <a:t>pz</a:t>
            </a:r>
            <a:r>
              <a:rPr lang="es-MX" sz="2400" dirty="0" smtClean="0"/>
              <a:t>.</a:t>
            </a:r>
            <a:endParaRPr lang="es-MX" sz="2400" dirty="0"/>
          </a:p>
          <a:p>
            <a:r>
              <a:rPr lang="es-MX" sz="2400" dirty="0" smtClean="0"/>
              <a:t>Esta hibridación le corresponde a los alcanos que son aquellos que tienen enlace sencillo.</a:t>
            </a:r>
          </a:p>
          <a:p>
            <a:r>
              <a:rPr lang="es-MX" sz="2400" dirty="0" smtClean="0"/>
              <a:t>Tiene un ángulo de 109.5°</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62154" y="4160912"/>
            <a:ext cx="146685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4126" y="4160912"/>
            <a:ext cx="5732115"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23854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4638"/>
            <a:ext cx="7467600" cy="634082"/>
          </a:xfrm>
        </p:spPr>
        <p:txBody>
          <a:bodyPr>
            <a:normAutofit/>
          </a:bodyPr>
          <a:lstStyle/>
          <a:p>
            <a:pPr algn="ctr"/>
            <a:r>
              <a:rPr lang="es-ES" dirty="0" smtClean="0"/>
              <a:t>Forma y ángulos </a:t>
            </a:r>
            <a:endParaRPr lang="es-MX" dirty="0"/>
          </a:p>
        </p:txBody>
      </p:sp>
      <p:sp>
        <p:nvSpPr>
          <p:cNvPr id="3" name="2 Marcador de contenido"/>
          <p:cNvSpPr>
            <a:spLocks noGrp="1"/>
          </p:cNvSpPr>
          <p:nvPr>
            <p:ph idx="1"/>
          </p:nvPr>
        </p:nvSpPr>
        <p:spPr>
          <a:xfrm>
            <a:off x="965915" y="980728"/>
            <a:ext cx="9775065" cy="4873752"/>
          </a:xfrm>
        </p:spPr>
        <p:txBody>
          <a:bodyPr>
            <a:normAutofit/>
          </a:bodyPr>
          <a:lstStyle/>
          <a:p>
            <a:r>
              <a:rPr lang="es-ES" sz="2400" dirty="0"/>
              <a:t>Las formas de las moléculas enlazadas por hibridaciones de sus orbitales es forzada por los ángulos entre sus átomos:</a:t>
            </a:r>
          </a:p>
          <a:p>
            <a:r>
              <a:rPr lang="es-ES" sz="2400" dirty="0"/>
              <a:t>Sin hibridación: forma lineal</a:t>
            </a:r>
          </a:p>
          <a:p>
            <a:r>
              <a:rPr lang="es-ES" sz="2400" dirty="0"/>
              <a:t>Hibridación </a:t>
            </a:r>
            <a:r>
              <a:rPr lang="es-ES" sz="2400" dirty="0" err="1"/>
              <a:t>sp</a:t>
            </a:r>
            <a:r>
              <a:rPr lang="es-ES" sz="2400" dirty="0"/>
              <a:t>: forma lineal con ángulos de 180°</a:t>
            </a:r>
          </a:p>
          <a:p>
            <a:r>
              <a:rPr lang="es-ES" sz="2400" dirty="0"/>
              <a:t>Hibridación sp²: forma trigonal plana con ángulos de 120°. Por ejemplo BCl</a:t>
            </a:r>
            <a:r>
              <a:rPr lang="es-ES" sz="2400" baseline="-25000" dirty="0"/>
              <a:t>3</a:t>
            </a:r>
            <a:r>
              <a:rPr lang="es-ES" sz="2400" dirty="0"/>
              <a:t>.</a:t>
            </a:r>
          </a:p>
          <a:p>
            <a:r>
              <a:rPr lang="es-ES" sz="2400" dirty="0"/>
              <a:t>Hibridación sp³: forma tetraédrica con ángulos de 109.5°. Por ejemplo CCl</a:t>
            </a:r>
            <a:r>
              <a:rPr lang="es-ES" sz="2400" baseline="-25000" dirty="0"/>
              <a:t>4</a:t>
            </a:r>
            <a:r>
              <a:rPr lang="es-ES" sz="2400" dirty="0"/>
              <a:t>.</a:t>
            </a:r>
          </a:p>
          <a:p>
            <a:endParaRPr lang="es-MX" dirty="0"/>
          </a:p>
        </p:txBody>
      </p:sp>
    </p:spTree>
    <p:extLst>
      <p:ext uri="{BB962C8B-B14F-4D97-AF65-F5344CB8AC3E}">
        <p14:creationId xmlns:p14="http://schemas.microsoft.com/office/powerpoint/2010/main" val="40658769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26674" y="1987639"/>
            <a:ext cx="10353761" cy="1326321"/>
          </a:xfrm>
        </p:spPr>
        <p:txBody>
          <a:bodyPr/>
          <a:lstStyle/>
          <a:p>
            <a:r>
              <a:rPr lang="es-MX" dirty="0" smtClean="0"/>
              <a:t>Isómeros de carbono</a:t>
            </a:r>
            <a:endParaRPr lang="es-MX" dirty="0"/>
          </a:p>
        </p:txBody>
      </p:sp>
    </p:spTree>
    <p:extLst>
      <p:ext uri="{BB962C8B-B14F-4D97-AF65-F5344CB8AC3E}">
        <p14:creationId xmlns:p14="http://schemas.microsoft.com/office/powerpoint/2010/main" val="39547025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txBox="1">
            <a:spLocks/>
          </p:cNvSpPr>
          <p:nvPr/>
        </p:nvSpPr>
        <p:spPr>
          <a:xfrm>
            <a:off x="533400" y="1371600"/>
            <a:ext cx="7851648" cy="18288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r>
              <a:rPr lang="es-ES" smtClean="0"/>
              <a:t/>
            </a:r>
            <a:br>
              <a:rPr lang="es-ES" smtClean="0"/>
            </a:br>
            <a:endParaRPr lang="es-ES" dirty="0"/>
          </a:p>
        </p:txBody>
      </p:sp>
      <p:sp>
        <p:nvSpPr>
          <p:cNvPr id="5" name="8 Subtítulo"/>
          <p:cNvSpPr txBox="1">
            <a:spLocks/>
          </p:cNvSpPr>
          <p:nvPr/>
        </p:nvSpPr>
        <p:spPr>
          <a:xfrm>
            <a:off x="1115616" y="548680"/>
            <a:ext cx="9676880" cy="3145904"/>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a:lstStyle>
          <a:p>
            <a:r>
              <a:rPr lang="es-ES" sz="2400" b="1" dirty="0" smtClean="0">
                <a:latin typeface="Century Gothic" pitchFamily="34" charset="0"/>
              </a:rPr>
              <a:t>La isomería </a:t>
            </a:r>
            <a:r>
              <a:rPr lang="es-ES" sz="2400" dirty="0" smtClean="0">
                <a:latin typeface="Century Gothic" pitchFamily="34" charset="0"/>
              </a:rPr>
              <a:t>es una propiedad de ciertos </a:t>
            </a:r>
            <a:r>
              <a:rPr lang="es-ES" sz="2400" dirty="0" smtClean="0">
                <a:solidFill>
                  <a:schemeClr val="tx1">
                    <a:lumMod val="95000"/>
                  </a:schemeClr>
                </a:solidFill>
                <a:latin typeface="Century Gothic" pitchFamily="34" charset="0"/>
              </a:rPr>
              <a:t>compuestos químicos </a:t>
            </a:r>
            <a:r>
              <a:rPr lang="es-ES" sz="2400" dirty="0" smtClean="0">
                <a:latin typeface="Century Gothic" pitchFamily="34" charset="0"/>
              </a:rPr>
              <a:t>que con igual fórmula química pero presentan estructuras moleculares distintas y diferentes propiedades.</a:t>
            </a:r>
          </a:p>
          <a:p>
            <a:endParaRPr lang="es-ES" dirty="0" smtClean="0"/>
          </a:p>
          <a:p>
            <a:endParaRPr lang="es-ES" dirty="0" smtClean="0"/>
          </a:p>
          <a:p>
            <a:endParaRPr lang="es-ES" dirty="0"/>
          </a:p>
        </p:txBody>
      </p:sp>
      <p:pic>
        <p:nvPicPr>
          <p:cNvPr id="6" name="4 Imagen" descr="Cadena lineal de 4 átomos de C">
            <a:hlinkClick r:id="rId2" tooltip="&quot;Cadena lineal de 4 átomos de C&quot;"/>
          </p:cNvPr>
          <p:cNvPicPr/>
          <p:nvPr/>
        </p:nvPicPr>
        <p:blipFill>
          <a:blip r:embed="rId3" cstate="print"/>
          <a:srcRect/>
          <a:stretch>
            <a:fillRect/>
          </a:stretch>
        </p:blipFill>
        <p:spPr bwMode="auto">
          <a:xfrm>
            <a:off x="1835696" y="4149080"/>
            <a:ext cx="2376264" cy="1728192"/>
          </a:xfrm>
          <a:prstGeom prst="rect">
            <a:avLst/>
          </a:prstGeom>
          <a:ln w="228600" cap="sq" cmpd="thickThin">
            <a:solidFill>
              <a:srgbClr val="000000"/>
            </a:solidFill>
            <a:prstDash val="solid"/>
            <a:miter lim="800000"/>
          </a:ln>
          <a:effectLst>
            <a:innerShdw blurRad="76200">
              <a:srgbClr val="000000"/>
            </a:innerShdw>
          </a:effectLst>
        </p:spPr>
      </p:pic>
      <p:pic>
        <p:nvPicPr>
          <p:cNvPr id="7" name="5 Imagen" descr="Cadena ramificada">
            <a:hlinkClick r:id="rId4" tooltip="&quot;Cadena ramificada&quot;"/>
          </p:cNvPr>
          <p:cNvPicPr/>
          <p:nvPr/>
        </p:nvPicPr>
        <p:blipFill>
          <a:blip r:embed="rId5" cstate="print"/>
          <a:srcRect/>
          <a:stretch>
            <a:fillRect/>
          </a:stretch>
        </p:blipFill>
        <p:spPr bwMode="auto">
          <a:xfrm>
            <a:off x="6971487" y="4257092"/>
            <a:ext cx="2232248" cy="1512168"/>
          </a:xfrm>
          <a:prstGeom prst="rect">
            <a:avLst/>
          </a:prstGeom>
          <a:noFill/>
          <a:ln w="9525">
            <a:noFill/>
            <a:miter lim="800000"/>
            <a:headEnd/>
            <a:tailEnd/>
          </a:ln>
        </p:spPr>
      </p:pic>
      <p:sp>
        <p:nvSpPr>
          <p:cNvPr id="8" name="6 Rectángulo"/>
          <p:cNvSpPr/>
          <p:nvPr/>
        </p:nvSpPr>
        <p:spPr>
          <a:xfrm>
            <a:off x="4608004" y="2492514"/>
            <a:ext cx="1512168" cy="707886"/>
          </a:xfrm>
          <a:prstGeom prst="rect">
            <a:avLst/>
          </a:prstGeom>
        </p:spPr>
        <p:txBody>
          <a:bodyPr wrap="square">
            <a:spAutoFit/>
          </a:bodyPr>
          <a:lstStyle/>
          <a:p>
            <a:r>
              <a:rPr lang="es-ES" sz="4000" b="1" dirty="0" smtClean="0">
                <a:solidFill>
                  <a:srgbClr val="92D050"/>
                </a:solidFill>
                <a:latin typeface="Century Gothic" pitchFamily="34" charset="0"/>
              </a:rPr>
              <a:t>C</a:t>
            </a:r>
            <a:r>
              <a:rPr lang="es-ES" sz="4000" b="1" baseline="-25000" dirty="0" smtClean="0">
                <a:solidFill>
                  <a:srgbClr val="92D050"/>
                </a:solidFill>
                <a:latin typeface="Century Gothic" pitchFamily="34" charset="0"/>
              </a:rPr>
              <a:t>4</a:t>
            </a:r>
            <a:r>
              <a:rPr lang="es-ES" sz="4000" b="1" dirty="0" smtClean="0">
                <a:solidFill>
                  <a:srgbClr val="92D050"/>
                </a:solidFill>
                <a:latin typeface="Century Gothic" pitchFamily="34" charset="0"/>
              </a:rPr>
              <a:t>H</a:t>
            </a:r>
            <a:r>
              <a:rPr lang="es-ES" sz="4000" b="1" baseline="-25000" dirty="0" smtClean="0">
                <a:solidFill>
                  <a:srgbClr val="92D050"/>
                </a:solidFill>
                <a:latin typeface="Century Gothic" pitchFamily="34" charset="0"/>
              </a:rPr>
              <a:t>10</a:t>
            </a:r>
            <a:endParaRPr lang="es-ES" sz="4000" dirty="0">
              <a:solidFill>
                <a:srgbClr val="92D050"/>
              </a:solidFill>
            </a:endParaRPr>
          </a:p>
        </p:txBody>
      </p:sp>
    </p:spTree>
    <p:extLst>
      <p:ext uri="{BB962C8B-B14F-4D97-AF65-F5344CB8AC3E}">
        <p14:creationId xmlns:p14="http://schemas.microsoft.com/office/powerpoint/2010/main" val="1752407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4"/>
            <a:ext cx="9144000" cy="1252346"/>
          </a:xfrm>
        </p:spPr>
        <p:txBody>
          <a:bodyPr>
            <a:normAutofit/>
          </a:bodyPr>
          <a:lstStyle/>
          <a:p>
            <a:pPr algn="ctr"/>
            <a:r>
              <a:rPr lang="es-MX" sz="4000" dirty="0" smtClean="0">
                <a:effectLst>
                  <a:outerShdw blurRad="38100" dist="38100" dir="2700000" algn="tl">
                    <a:srgbClr val="000000">
                      <a:alpha val="43137"/>
                    </a:srgbClr>
                  </a:outerShdw>
                </a:effectLst>
                <a:latin typeface="Aharoni" panose="02010803020104030203" pitchFamily="2" charset="-79"/>
                <a:cs typeface="Aharoni" panose="02010803020104030203" pitchFamily="2" charset="-79"/>
              </a:rPr>
              <a:t>MÓDULO I: EL CARBONO, UN ELEMENTO FASCINANTE.</a:t>
            </a:r>
            <a:endParaRPr lang="es-MX" sz="4000" dirty="0">
              <a:effectLst>
                <a:outerShdw blurRad="38100" dist="38100" dir="2700000" algn="tl">
                  <a:srgbClr val="000000">
                    <a:alpha val="43137"/>
                  </a:srgbClr>
                </a:outerShdw>
              </a:effectLst>
              <a:latin typeface="Aharoni" panose="02010803020104030203" pitchFamily="2" charset="-79"/>
              <a:cs typeface="Aharoni" panose="02010803020104030203" pitchFamily="2" charset="-79"/>
            </a:endParaRPr>
          </a:p>
        </p:txBody>
      </p:sp>
      <p:pic>
        <p:nvPicPr>
          <p:cNvPr id="5"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2586" y="2627290"/>
            <a:ext cx="2216266" cy="2160902"/>
          </a:xfrm>
          <a:prstGeom prst="rect">
            <a:avLst/>
          </a:prstGeom>
        </p:spPr>
      </p:pic>
    </p:spTree>
    <p:extLst>
      <p:ext uri="{BB962C8B-B14F-4D97-AF65-F5344CB8AC3E}">
        <p14:creationId xmlns:p14="http://schemas.microsoft.com/office/powerpoint/2010/main" val="13773142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upload.wikimedia.org/wikipedia/commons/thumb/b/bf/Isomeros.png/400px-Isomeros.png">
            <a:hlinkClick r:id="rId2"/>
          </p:cNvPr>
          <p:cNvPicPr/>
          <p:nvPr/>
        </p:nvPicPr>
        <p:blipFill>
          <a:blip r:embed="rId3" cstate="print"/>
          <a:srcRect/>
          <a:stretch>
            <a:fillRect/>
          </a:stretch>
        </p:blipFill>
        <p:spPr bwMode="auto">
          <a:xfrm>
            <a:off x="1365162" y="1004552"/>
            <a:ext cx="9375818" cy="5177307"/>
          </a:xfrm>
          <a:prstGeom prst="rect">
            <a:avLst/>
          </a:prstGeom>
          <a:noFill/>
          <a:ln w="9525">
            <a:noFill/>
            <a:miter lim="800000"/>
            <a:headEnd/>
            <a:tailEnd/>
          </a:ln>
        </p:spPr>
      </p:pic>
    </p:spTree>
    <p:extLst>
      <p:ext uri="{BB962C8B-B14F-4D97-AF65-F5344CB8AC3E}">
        <p14:creationId xmlns:p14="http://schemas.microsoft.com/office/powerpoint/2010/main" val="951457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4247" y="699326"/>
            <a:ext cx="10071279" cy="4896544"/>
          </a:xfrm>
        </p:spPr>
        <p:txBody>
          <a:bodyPr>
            <a:normAutofit/>
          </a:bodyPr>
          <a:lstStyle/>
          <a:p>
            <a:pPr marL="0" indent="0" algn="ctr">
              <a:buNone/>
            </a:pPr>
            <a:r>
              <a:rPr lang="es-ES" sz="2400" b="1" dirty="0">
                <a:latin typeface="Century Gothic" pitchFamily="34" charset="0"/>
              </a:rPr>
              <a:t>ISOMERÍA DE </a:t>
            </a:r>
            <a:r>
              <a:rPr lang="es-ES" sz="2400" b="1" dirty="0" smtClean="0">
                <a:latin typeface="Century Gothic" pitchFamily="34" charset="0"/>
              </a:rPr>
              <a:t>CADENA.</a:t>
            </a:r>
          </a:p>
          <a:p>
            <a:r>
              <a:rPr lang="es-ES" sz="2400" dirty="0" smtClean="0">
                <a:latin typeface="Century Gothic" pitchFamily="34" charset="0"/>
              </a:rPr>
              <a:t>Varía </a:t>
            </a:r>
            <a:r>
              <a:rPr lang="es-ES" sz="2400" dirty="0">
                <a:latin typeface="Century Gothic" pitchFamily="34" charset="0"/>
              </a:rPr>
              <a:t>la disposición de los átomos de C en la cadena o esqueleto carbonado, es decir la estructura de éste, que puede ser lineal o tener distintas ramificaciones.</a:t>
            </a:r>
          </a:p>
          <a:p>
            <a:r>
              <a:rPr lang="es-ES" sz="2400" dirty="0">
                <a:effectLst>
                  <a:outerShdw blurRad="38100" dist="38100" dir="2700000" algn="tl">
                    <a:srgbClr val="000000">
                      <a:alpha val="43137"/>
                    </a:srgbClr>
                  </a:outerShdw>
                </a:effectLst>
                <a:latin typeface="Century Gothic" pitchFamily="34" charset="0"/>
              </a:rPr>
              <a:t>Así, el </a:t>
            </a:r>
            <a:r>
              <a:rPr lang="es-ES" sz="2400" b="1" dirty="0">
                <a:effectLst>
                  <a:outerShdw blurRad="38100" dist="38100" dir="2700000" algn="tl">
                    <a:srgbClr val="000000">
                      <a:alpha val="43137"/>
                    </a:srgbClr>
                  </a:outerShdw>
                </a:effectLst>
                <a:latin typeface="Century Gothic" pitchFamily="34" charset="0"/>
              </a:rPr>
              <a:t>C</a:t>
            </a:r>
            <a:r>
              <a:rPr lang="es-ES" sz="2400" b="1" baseline="-25000" dirty="0">
                <a:effectLst>
                  <a:outerShdw blurRad="38100" dist="38100" dir="2700000" algn="tl">
                    <a:srgbClr val="000000">
                      <a:alpha val="43137"/>
                    </a:srgbClr>
                  </a:outerShdw>
                </a:effectLst>
                <a:latin typeface="Century Gothic" pitchFamily="34" charset="0"/>
              </a:rPr>
              <a:t>4</a:t>
            </a:r>
            <a:r>
              <a:rPr lang="es-ES" sz="2400" b="1" dirty="0">
                <a:effectLst>
                  <a:outerShdw blurRad="38100" dist="38100" dir="2700000" algn="tl">
                    <a:srgbClr val="000000">
                      <a:alpha val="43137"/>
                    </a:srgbClr>
                  </a:outerShdw>
                </a:effectLst>
                <a:latin typeface="Century Gothic" pitchFamily="34" charset="0"/>
              </a:rPr>
              <a:t>H</a:t>
            </a:r>
            <a:r>
              <a:rPr lang="es-ES" sz="2400" b="1" baseline="-25000" dirty="0">
                <a:effectLst>
                  <a:outerShdw blurRad="38100" dist="38100" dir="2700000" algn="tl">
                    <a:srgbClr val="000000">
                      <a:alpha val="43137"/>
                    </a:srgbClr>
                  </a:outerShdw>
                </a:effectLst>
                <a:latin typeface="Century Gothic" pitchFamily="34" charset="0"/>
              </a:rPr>
              <a:t>10</a:t>
            </a:r>
            <a:r>
              <a:rPr lang="es-ES" sz="2400" dirty="0">
                <a:effectLst>
                  <a:outerShdw blurRad="38100" dist="38100" dir="2700000" algn="tl">
                    <a:srgbClr val="000000">
                      <a:alpha val="43137"/>
                    </a:srgbClr>
                  </a:outerShdw>
                </a:effectLst>
                <a:latin typeface="Century Gothic" pitchFamily="34" charset="0"/>
              </a:rPr>
              <a:t> corresponde tanto al </a:t>
            </a:r>
            <a:r>
              <a:rPr lang="es-ES" sz="2400" dirty="0" smtClean="0">
                <a:effectLst>
                  <a:outerShdw blurRad="38100" dist="38100" dir="2700000" algn="tl">
                    <a:srgbClr val="000000">
                      <a:alpha val="43137"/>
                    </a:srgbClr>
                  </a:outerShdw>
                </a:effectLst>
                <a:latin typeface="Century Gothic" pitchFamily="34" charset="0"/>
              </a:rPr>
              <a:t>butano </a:t>
            </a:r>
            <a:r>
              <a:rPr lang="es-ES" sz="2400" dirty="0">
                <a:effectLst>
                  <a:outerShdw blurRad="38100" dist="38100" dir="2700000" algn="tl">
                    <a:srgbClr val="000000">
                      <a:alpha val="43137"/>
                    </a:srgbClr>
                  </a:outerShdw>
                </a:effectLst>
                <a:latin typeface="Century Gothic" pitchFamily="34" charset="0"/>
              </a:rPr>
              <a:t>como al </a:t>
            </a:r>
            <a:r>
              <a:rPr lang="es-ES" sz="2400" dirty="0" err="1" smtClean="0">
                <a:effectLst>
                  <a:outerShdw blurRad="38100" dist="38100" dir="2700000" algn="tl">
                    <a:srgbClr val="000000">
                      <a:alpha val="43137"/>
                    </a:srgbClr>
                  </a:outerShdw>
                </a:effectLst>
                <a:latin typeface="Century Gothic" pitchFamily="34" charset="0"/>
              </a:rPr>
              <a:t>metilpropano</a:t>
            </a:r>
            <a:r>
              <a:rPr lang="es-ES" sz="2400" dirty="0">
                <a:effectLst>
                  <a:outerShdw blurRad="38100" dist="38100" dir="2700000" algn="tl">
                    <a:srgbClr val="000000">
                      <a:alpha val="43137"/>
                    </a:srgbClr>
                  </a:outerShdw>
                </a:effectLst>
                <a:latin typeface="Century Gothic" pitchFamily="34" charset="0"/>
              </a:rPr>
              <a:t> </a:t>
            </a:r>
            <a:r>
              <a:rPr lang="es-ES" sz="2400" dirty="0" smtClean="0">
                <a:effectLst>
                  <a:outerShdw blurRad="38100" dist="38100" dir="2700000" algn="tl">
                    <a:srgbClr val="000000">
                      <a:alpha val="43137"/>
                    </a:srgbClr>
                  </a:outerShdw>
                </a:effectLst>
                <a:latin typeface="Century Gothic" pitchFamily="34" charset="0"/>
              </a:rPr>
              <a:t>(</a:t>
            </a:r>
            <a:r>
              <a:rPr lang="es-ES" sz="2400" dirty="0" err="1" smtClean="0">
                <a:effectLst>
                  <a:outerShdw blurRad="38100" dist="38100" dir="2700000" algn="tl">
                    <a:srgbClr val="000000">
                      <a:alpha val="43137"/>
                    </a:srgbClr>
                  </a:outerShdw>
                </a:effectLst>
                <a:latin typeface="Century Gothic" pitchFamily="34" charset="0"/>
              </a:rPr>
              <a:t>isobutano</a:t>
            </a:r>
            <a:r>
              <a:rPr lang="es-ES" sz="2400" dirty="0" smtClean="0">
                <a:effectLst>
                  <a:outerShdw blurRad="38100" dist="38100" dir="2700000" algn="tl">
                    <a:srgbClr val="000000">
                      <a:alpha val="43137"/>
                    </a:srgbClr>
                  </a:outerShdw>
                </a:effectLst>
                <a:latin typeface="Century Gothic" pitchFamily="34" charset="0"/>
              </a:rPr>
              <a:t> </a:t>
            </a:r>
            <a:r>
              <a:rPr lang="es-ES" sz="2400" dirty="0">
                <a:effectLst>
                  <a:outerShdw blurRad="38100" dist="38100" dir="2700000" algn="tl">
                    <a:srgbClr val="000000">
                      <a:alpha val="43137"/>
                    </a:srgbClr>
                  </a:outerShdw>
                </a:effectLst>
                <a:latin typeface="Century Gothic" pitchFamily="34" charset="0"/>
              </a:rPr>
              <a:t>ó ter-butano):</a:t>
            </a:r>
          </a:p>
          <a:p>
            <a:pPr marL="0" indent="0">
              <a:buNone/>
            </a:pPr>
            <a:r>
              <a:rPr lang="es-ES" sz="2400" b="1" dirty="0" smtClean="0">
                <a:latin typeface="Century Gothic" pitchFamily="34" charset="0"/>
              </a:rPr>
              <a:t>Butano                                       </a:t>
            </a:r>
            <a:r>
              <a:rPr lang="es-ES" sz="2400" b="1" dirty="0" err="1">
                <a:latin typeface="Century Gothic" pitchFamily="34" charset="0"/>
              </a:rPr>
              <a:t>metilpropano</a:t>
            </a:r>
            <a:r>
              <a:rPr lang="es-ES" sz="2400" b="1" dirty="0">
                <a:latin typeface="Century Gothic" pitchFamily="34" charset="0"/>
              </a:rPr>
              <a:t/>
            </a:r>
            <a:br>
              <a:rPr lang="es-ES" sz="2400" b="1" dirty="0">
                <a:latin typeface="Century Gothic" pitchFamily="34" charset="0"/>
              </a:rPr>
            </a:br>
            <a:r>
              <a:rPr lang="es-ES" sz="2400" b="1" dirty="0">
                <a:latin typeface="Century Gothic" pitchFamily="34" charset="0"/>
              </a:rPr>
              <a:t>n-butano</a:t>
            </a:r>
            <a:r>
              <a:rPr lang="es-ES" sz="2400" dirty="0">
                <a:latin typeface="Century Gothic" pitchFamily="34" charset="0"/>
              </a:rPr>
              <a:t>                               </a:t>
            </a:r>
            <a:r>
              <a:rPr lang="es-ES" sz="2400" dirty="0" err="1">
                <a:latin typeface="Century Gothic" pitchFamily="34" charset="0"/>
              </a:rPr>
              <a:t>iso</a:t>
            </a:r>
            <a:r>
              <a:rPr lang="es-ES" sz="2400" dirty="0">
                <a:latin typeface="Century Gothic" pitchFamily="34" charset="0"/>
              </a:rPr>
              <a:t>-butano o ter-butano</a:t>
            </a:r>
            <a:r>
              <a:rPr lang="es-ES" dirty="0"/>
              <a:t/>
            </a:r>
            <a:br>
              <a:rPr lang="es-ES" dirty="0"/>
            </a:br>
            <a:endParaRPr lang="es-ES" dirty="0"/>
          </a:p>
          <a:p>
            <a:pPr>
              <a:buNone/>
            </a:pPr>
            <a:endParaRPr lang="es-ES" dirty="0"/>
          </a:p>
        </p:txBody>
      </p:sp>
      <p:pic>
        <p:nvPicPr>
          <p:cNvPr id="4" name="3 Imagen" descr="Cadena lineal de 4 átomos de C">
            <a:hlinkClick r:id="rId2" tooltip="&quot;Cadena lineal de 4 átomos de C&quot;"/>
          </p:cNvPr>
          <p:cNvPicPr/>
          <p:nvPr/>
        </p:nvPicPr>
        <p:blipFill>
          <a:blip r:embed="rId3" cstate="print"/>
          <a:srcRect/>
          <a:stretch>
            <a:fillRect/>
          </a:stretch>
        </p:blipFill>
        <p:spPr bwMode="auto">
          <a:xfrm>
            <a:off x="941026" y="4956799"/>
            <a:ext cx="1800200" cy="1440160"/>
          </a:xfrm>
          <a:prstGeom prst="rect">
            <a:avLst/>
          </a:prstGeom>
          <a:ln w="228600" cap="sq" cmpd="thickThin">
            <a:solidFill>
              <a:srgbClr val="000000"/>
            </a:solidFill>
            <a:prstDash val="solid"/>
            <a:miter lim="800000"/>
          </a:ln>
          <a:effectLst>
            <a:innerShdw blurRad="76200">
              <a:srgbClr val="000000"/>
            </a:innerShdw>
          </a:effectLst>
        </p:spPr>
      </p:pic>
      <p:pic>
        <p:nvPicPr>
          <p:cNvPr id="5" name="4 Imagen" descr="Cadena ramificada">
            <a:hlinkClick r:id="rId4" tooltip="&quot;Cadena ramificada&quot;"/>
          </p:cNvPr>
          <p:cNvPicPr/>
          <p:nvPr/>
        </p:nvPicPr>
        <p:blipFill>
          <a:blip r:embed="rId5" cstate="print"/>
          <a:srcRect/>
          <a:stretch>
            <a:fillRect/>
          </a:stretch>
        </p:blipFill>
        <p:spPr bwMode="auto">
          <a:xfrm>
            <a:off x="5954280" y="4911794"/>
            <a:ext cx="1728192" cy="1368152"/>
          </a:xfrm>
          <a:prstGeom prst="rect">
            <a:avLst/>
          </a:prstGeom>
          <a:noFill/>
          <a:ln w="9525">
            <a:noFill/>
            <a:miter lim="800000"/>
            <a:headEnd/>
            <a:tailEnd/>
          </a:ln>
        </p:spPr>
      </p:pic>
    </p:spTree>
    <p:extLst>
      <p:ext uri="{BB962C8B-B14F-4D97-AF65-F5344CB8AC3E}">
        <p14:creationId xmlns:p14="http://schemas.microsoft.com/office/powerpoint/2010/main" val="30457013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17431" y="824248"/>
            <a:ext cx="9275721" cy="4751002"/>
          </a:xfrm>
        </p:spPr>
        <p:txBody>
          <a:bodyPr>
            <a:normAutofit/>
          </a:bodyPr>
          <a:lstStyle/>
          <a:p>
            <a:pPr algn="l"/>
            <a:r>
              <a:rPr lang="es-ES" sz="2400" dirty="0">
                <a:latin typeface="Century Gothic" pitchFamily="34" charset="0"/>
              </a:rPr>
              <a:t>ISOMERÍA DE FUNCIÓN</a:t>
            </a:r>
            <a:r>
              <a:rPr lang="es-ES" sz="2400" dirty="0">
                <a:solidFill>
                  <a:srgbClr val="00B0F0"/>
                </a:solidFill>
                <a:latin typeface="Century Gothic" pitchFamily="34" charset="0"/>
              </a:rPr>
              <a:t>. </a:t>
            </a:r>
            <a:r>
              <a:rPr lang="es-ES" sz="2400" dirty="0">
                <a:latin typeface="Century Gothic" pitchFamily="34" charset="0"/>
              </a:rPr>
              <a:t>Varía el grupo funcional, conservando el esqueleto carbonado</a:t>
            </a:r>
            <a:br>
              <a:rPr lang="es-ES" sz="2400" dirty="0">
                <a:latin typeface="Century Gothic" pitchFamily="34" charset="0"/>
              </a:rPr>
            </a:br>
            <a:r>
              <a:rPr lang="es-ES" sz="2400" dirty="0">
                <a:latin typeface="Century Gothic" pitchFamily="34" charset="0"/>
              </a:rPr>
              <a:t>El C</a:t>
            </a:r>
            <a:r>
              <a:rPr lang="es-ES" sz="2400" baseline="-25000" dirty="0">
                <a:latin typeface="Century Gothic" pitchFamily="34" charset="0"/>
              </a:rPr>
              <a:t>3</a:t>
            </a:r>
            <a:r>
              <a:rPr lang="es-ES" sz="2400" dirty="0">
                <a:latin typeface="Century Gothic" pitchFamily="34" charset="0"/>
              </a:rPr>
              <a:t>H</a:t>
            </a:r>
            <a:r>
              <a:rPr lang="es-ES" sz="2400" baseline="-25000" dirty="0">
                <a:latin typeface="Century Gothic" pitchFamily="34" charset="0"/>
              </a:rPr>
              <a:t>6</a:t>
            </a:r>
            <a:r>
              <a:rPr lang="es-ES" sz="2400" dirty="0">
                <a:latin typeface="Century Gothic" pitchFamily="34" charset="0"/>
              </a:rPr>
              <a:t>O puede corresponder a:</a:t>
            </a:r>
            <a:br>
              <a:rPr lang="es-ES" sz="2400" dirty="0">
                <a:latin typeface="Century Gothic" pitchFamily="34" charset="0"/>
              </a:rPr>
            </a:br>
            <a:r>
              <a:rPr lang="es-ES" sz="2400" dirty="0">
                <a:latin typeface="Century Gothic" pitchFamily="34" charset="0"/>
              </a:rPr>
              <a:t/>
            </a:r>
            <a:br>
              <a:rPr lang="es-ES" sz="2400" dirty="0">
                <a:latin typeface="Century Gothic" pitchFamily="34" charset="0"/>
              </a:rPr>
            </a:br>
            <a:r>
              <a:rPr lang="es-ES" sz="2400" dirty="0">
                <a:latin typeface="Century Gothic" pitchFamily="34" charset="0"/>
              </a:rPr>
              <a:t>          </a:t>
            </a:r>
            <a:r>
              <a:rPr lang="es-ES" sz="2400" dirty="0">
                <a:solidFill>
                  <a:srgbClr val="92D050"/>
                </a:solidFill>
                <a:latin typeface="Century Gothic" pitchFamily="34" charset="0"/>
              </a:rPr>
              <a:t>CH</a:t>
            </a:r>
            <a:r>
              <a:rPr lang="es-ES" sz="2400" baseline="-25000" dirty="0">
                <a:solidFill>
                  <a:srgbClr val="92D050"/>
                </a:solidFill>
                <a:latin typeface="Century Gothic" pitchFamily="34" charset="0"/>
              </a:rPr>
              <a:t>3</a:t>
            </a:r>
            <a:r>
              <a:rPr lang="es-ES" sz="2400" dirty="0">
                <a:solidFill>
                  <a:srgbClr val="92D050"/>
                </a:solidFill>
                <a:latin typeface="Century Gothic" pitchFamily="34" charset="0"/>
              </a:rPr>
              <a:t>-CH</a:t>
            </a:r>
            <a:r>
              <a:rPr lang="es-ES" sz="2400" baseline="-25000" dirty="0">
                <a:solidFill>
                  <a:srgbClr val="92D050"/>
                </a:solidFill>
                <a:latin typeface="Century Gothic" pitchFamily="34" charset="0"/>
              </a:rPr>
              <a:t>2</a:t>
            </a:r>
            <a:r>
              <a:rPr lang="es-ES" sz="2400" dirty="0">
                <a:solidFill>
                  <a:srgbClr val="92D050"/>
                </a:solidFill>
                <a:latin typeface="Century Gothic" pitchFamily="34" charset="0"/>
              </a:rPr>
              <a:t>-CH0                         CH</a:t>
            </a:r>
            <a:r>
              <a:rPr lang="es-ES" sz="2400" baseline="-25000" dirty="0">
                <a:solidFill>
                  <a:srgbClr val="92D050"/>
                </a:solidFill>
                <a:latin typeface="Century Gothic" pitchFamily="34" charset="0"/>
              </a:rPr>
              <a:t>3</a:t>
            </a:r>
            <a:r>
              <a:rPr lang="es-ES" sz="2400" dirty="0">
                <a:solidFill>
                  <a:srgbClr val="92D050"/>
                </a:solidFill>
                <a:latin typeface="Century Gothic" pitchFamily="34" charset="0"/>
              </a:rPr>
              <a:t>-CO-CH</a:t>
            </a:r>
            <a:r>
              <a:rPr lang="es-ES" sz="2400" baseline="-25000" dirty="0">
                <a:solidFill>
                  <a:srgbClr val="92D050"/>
                </a:solidFill>
                <a:latin typeface="Century Gothic" pitchFamily="34" charset="0"/>
              </a:rPr>
              <a:t>3</a:t>
            </a:r>
            <a:r>
              <a:rPr lang="es-ES" sz="2400" dirty="0">
                <a:latin typeface="Century Gothic" pitchFamily="34" charset="0"/>
              </a:rPr>
              <a:t/>
            </a:r>
            <a:br>
              <a:rPr lang="es-ES" sz="2400" dirty="0">
                <a:latin typeface="Century Gothic" pitchFamily="34" charset="0"/>
              </a:rPr>
            </a:br>
            <a:r>
              <a:rPr lang="es-ES" sz="2400" dirty="0" err="1">
                <a:latin typeface="Century Gothic" pitchFamily="34" charset="0"/>
              </a:rPr>
              <a:t>Propanal</a:t>
            </a:r>
            <a:r>
              <a:rPr lang="es-ES" sz="2400" dirty="0">
                <a:latin typeface="Century Gothic" pitchFamily="34" charset="0"/>
              </a:rPr>
              <a:t> (función aldehído)     </a:t>
            </a:r>
            <a:r>
              <a:rPr lang="es-ES" sz="2400" dirty="0" err="1" smtClean="0">
                <a:latin typeface="Century Gothic" pitchFamily="34" charset="0"/>
              </a:rPr>
              <a:t>Propanona</a:t>
            </a:r>
            <a:r>
              <a:rPr lang="es-ES" sz="2400" dirty="0" smtClean="0">
                <a:latin typeface="Century Gothic" pitchFamily="34" charset="0"/>
              </a:rPr>
              <a:t> 							(función                                                                                                          							cetona</a:t>
            </a:r>
            <a:r>
              <a:rPr lang="es-ES" sz="2400" dirty="0">
                <a:latin typeface="Century Gothic" pitchFamily="34" charset="0"/>
              </a:rPr>
              <a:t>)</a:t>
            </a:r>
            <a:br>
              <a:rPr lang="es-ES" sz="2400" dirty="0">
                <a:latin typeface="Century Gothic" pitchFamily="34" charset="0"/>
              </a:rPr>
            </a:br>
            <a:r>
              <a:rPr lang="es-ES" sz="2400" dirty="0">
                <a:latin typeface="Century Gothic" pitchFamily="34" charset="0"/>
              </a:rPr>
              <a:t/>
            </a:r>
            <a:br>
              <a:rPr lang="es-ES" sz="2400" dirty="0">
                <a:latin typeface="Century Gothic" pitchFamily="34" charset="0"/>
              </a:rPr>
            </a:br>
            <a:r>
              <a:rPr lang="es-ES" sz="2400" dirty="0">
                <a:latin typeface="Century Gothic" pitchFamily="34" charset="0"/>
              </a:rPr>
              <a:t>Esta isomería la presentan ciertos grupos de compuestos relacionados como: los alcoholes y éteres, los ácidos y ésteres, y también los aldehídos y cetonas</a:t>
            </a:r>
          </a:p>
        </p:txBody>
      </p:sp>
    </p:spTree>
    <p:extLst>
      <p:ext uri="{BB962C8B-B14F-4D97-AF65-F5344CB8AC3E}">
        <p14:creationId xmlns:p14="http://schemas.microsoft.com/office/powerpoint/2010/main" val="10410409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3792" y="631065"/>
            <a:ext cx="10831132" cy="5596312"/>
          </a:xfrm>
        </p:spPr>
        <p:txBody>
          <a:bodyPr>
            <a:normAutofit/>
          </a:bodyPr>
          <a:lstStyle/>
          <a:p>
            <a:r>
              <a:rPr lang="es-ES" sz="2400" dirty="0">
                <a:latin typeface="Century Gothic" pitchFamily="34" charset="0"/>
              </a:rPr>
              <a:t>ISOMERÍA DE </a:t>
            </a:r>
            <a:r>
              <a:rPr lang="es-ES" sz="2400" dirty="0" smtClean="0">
                <a:latin typeface="Century Gothic" pitchFamily="34" charset="0"/>
              </a:rPr>
              <a:t>POSICIÓN</a:t>
            </a:r>
            <a:br>
              <a:rPr lang="es-ES" sz="2400" dirty="0" smtClean="0">
                <a:latin typeface="Century Gothic" pitchFamily="34" charset="0"/>
              </a:rPr>
            </a:br>
            <a:r>
              <a:rPr lang="es-ES" sz="2400" dirty="0" smtClean="0">
                <a:latin typeface="Century Gothic" pitchFamily="34" charset="0"/>
              </a:rPr>
              <a:t/>
            </a:r>
            <a:br>
              <a:rPr lang="es-ES" sz="2400" dirty="0" smtClean="0">
                <a:latin typeface="Century Gothic" pitchFamily="34" charset="0"/>
              </a:rPr>
            </a:br>
            <a:r>
              <a:rPr lang="es-ES" sz="2400" dirty="0" smtClean="0">
                <a:latin typeface="Century Gothic" pitchFamily="34" charset="0"/>
              </a:rPr>
              <a:t>La </a:t>
            </a:r>
            <a:r>
              <a:rPr lang="es-ES" sz="2400" dirty="0">
                <a:latin typeface="Century Gothic" pitchFamily="34" charset="0"/>
              </a:rPr>
              <a:t>presentan aquellos compuestos que poseen el mismo esqueleto carbonado pero en los que el grupo funcional o el sustituyente ocupa diferente posición.</a:t>
            </a:r>
            <a:br>
              <a:rPr lang="es-ES" sz="2400" dirty="0">
                <a:latin typeface="Century Gothic" pitchFamily="34" charset="0"/>
              </a:rPr>
            </a:br>
            <a:r>
              <a:rPr lang="es-ES" sz="2400" dirty="0"/>
              <a:t/>
            </a:r>
            <a:br>
              <a:rPr lang="es-ES" sz="2400" dirty="0"/>
            </a:br>
            <a:r>
              <a:rPr lang="es-ES" sz="2400" dirty="0"/>
              <a:t>CH</a:t>
            </a:r>
            <a:r>
              <a:rPr lang="es-ES" sz="2400" baseline="-25000" dirty="0"/>
              <a:t>3</a:t>
            </a:r>
            <a:r>
              <a:rPr lang="es-ES" sz="2400" dirty="0"/>
              <a:t>-CH</a:t>
            </a:r>
            <a:r>
              <a:rPr lang="es-ES" sz="2400" baseline="-25000" dirty="0"/>
              <a:t>2</a:t>
            </a:r>
            <a:r>
              <a:rPr lang="es-ES" sz="2400" dirty="0"/>
              <a:t>-CH</a:t>
            </a:r>
            <a:r>
              <a:rPr lang="es-ES" sz="2400" baseline="-25000" dirty="0"/>
              <a:t>2</a:t>
            </a:r>
            <a:r>
              <a:rPr lang="es-ES" sz="2400" dirty="0"/>
              <a:t>-CH</a:t>
            </a:r>
            <a:r>
              <a:rPr lang="es-ES" sz="2400" baseline="-25000" dirty="0"/>
              <a:t>2</a:t>
            </a:r>
            <a:r>
              <a:rPr lang="es-ES" sz="2400" dirty="0"/>
              <a:t>OH                                    CH</a:t>
            </a:r>
            <a:r>
              <a:rPr lang="es-ES" sz="2400" baseline="-25000" dirty="0"/>
              <a:t>3</a:t>
            </a:r>
            <a:r>
              <a:rPr lang="es-ES" sz="2400" dirty="0"/>
              <a:t>-CH</a:t>
            </a:r>
            <a:r>
              <a:rPr lang="es-ES" sz="2400" baseline="-25000" dirty="0"/>
              <a:t>2</a:t>
            </a:r>
            <a:r>
              <a:rPr lang="es-ES" sz="2400" dirty="0"/>
              <a:t>-CHOH-CH</a:t>
            </a:r>
            <a:r>
              <a:rPr lang="es-ES" sz="2400" baseline="-25000" dirty="0"/>
              <a:t>3</a:t>
            </a:r>
            <a:r>
              <a:rPr lang="es-ES" sz="2400" dirty="0"/>
              <a:t/>
            </a:r>
            <a:br>
              <a:rPr lang="es-ES" sz="2400" dirty="0"/>
            </a:br>
            <a:r>
              <a:rPr lang="es-ES" sz="2400" dirty="0"/>
              <a:t>Butan-1-ol, 1-butanol o                        Butan-2-ol, 2-butanol o </a:t>
            </a:r>
            <a:r>
              <a:rPr lang="es-ES" sz="2400" dirty="0" err="1"/>
              <a:t>sec</a:t>
            </a:r>
            <a:r>
              <a:rPr lang="es-ES" sz="2400" dirty="0"/>
              <a:t>-</a:t>
            </a:r>
            <a:br>
              <a:rPr lang="es-ES" sz="2400" dirty="0"/>
            </a:br>
            <a:r>
              <a:rPr lang="es-ES" sz="2400" dirty="0"/>
              <a:t>        n-butanol                                                       butanol</a:t>
            </a:r>
            <a:br>
              <a:rPr lang="es-ES" sz="2400" dirty="0"/>
            </a:br>
            <a:r>
              <a:rPr lang="es-ES" sz="2400" dirty="0"/>
              <a:t/>
            </a:r>
            <a:br>
              <a:rPr lang="es-ES" sz="2400" dirty="0"/>
            </a:br>
            <a:endParaRPr lang="es-ES" sz="2400" dirty="0"/>
          </a:p>
        </p:txBody>
      </p:sp>
    </p:spTree>
    <p:extLst>
      <p:ext uri="{BB962C8B-B14F-4D97-AF65-F5344CB8AC3E}">
        <p14:creationId xmlns:p14="http://schemas.microsoft.com/office/powerpoint/2010/main" val="2690652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9536" y="836712"/>
            <a:ext cx="8229600" cy="1872208"/>
          </a:xfrm>
        </p:spPr>
        <p:txBody>
          <a:bodyPr>
            <a:normAutofit/>
          </a:bodyPr>
          <a:lstStyle/>
          <a:p>
            <a:pPr lvl="0"/>
            <a:r>
              <a:rPr lang="es-MX" sz="3200" dirty="0">
                <a:latin typeface="Century Gothic" pitchFamily="34" charset="0"/>
              </a:rPr>
              <a:t>METÁMEROS.</a:t>
            </a:r>
            <a:r>
              <a:rPr lang="es-MX" sz="3200" dirty="0">
                <a:solidFill>
                  <a:srgbClr val="00B0F0"/>
                </a:solidFill>
                <a:latin typeface="Century Gothic" pitchFamily="34" charset="0"/>
              </a:rPr>
              <a:t> </a:t>
            </a:r>
            <a:r>
              <a:rPr lang="es-MX" sz="3200" dirty="0" smtClean="0">
                <a:solidFill>
                  <a:srgbClr val="00B0F0"/>
                </a:solidFill>
                <a:latin typeface="Century Gothic" pitchFamily="34" charset="0"/>
              </a:rPr>
              <a:t/>
            </a:r>
            <a:br>
              <a:rPr lang="es-MX" sz="3200" dirty="0" smtClean="0">
                <a:solidFill>
                  <a:srgbClr val="00B0F0"/>
                </a:solidFill>
                <a:latin typeface="Century Gothic" pitchFamily="34" charset="0"/>
              </a:rPr>
            </a:br>
            <a:r>
              <a:rPr lang="es-MX" sz="3200" dirty="0">
                <a:solidFill>
                  <a:srgbClr val="00B0F0"/>
                </a:solidFill>
                <a:latin typeface="Century Gothic" pitchFamily="34" charset="0"/>
              </a:rPr>
              <a:t/>
            </a:r>
            <a:br>
              <a:rPr lang="es-MX" sz="3200" dirty="0">
                <a:solidFill>
                  <a:srgbClr val="00B0F0"/>
                </a:solidFill>
                <a:latin typeface="Century Gothic" pitchFamily="34" charset="0"/>
              </a:rPr>
            </a:br>
            <a:r>
              <a:rPr lang="es-MX" sz="2800" dirty="0" smtClean="0">
                <a:latin typeface="Century Gothic" pitchFamily="34" charset="0"/>
              </a:rPr>
              <a:t>Tienen </a:t>
            </a:r>
            <a:r>
              <a:rPr lang="es-MX" sz="2800" dirty="0">
                <a:latin typeface="Century Gothic" pitchFamily="34" charset="0"/>
              </a:rPr>
              <a:t>el mismo grupo funcional sustituido de formas distintas.</a:t>
            </a:r>
            <a:endParaRPr lang="es-ES" sz="2800" dirty="0">
              <a:latin typeface="Century Gothic" pitchFamily="34" charset="0"/>
            </a:endParaRPr>
          </a:p>
        </p:txBody>
      </p:sp>
      <p:pic>
        <p:nvPicPr>
          <p:cNvPr id="3" name="2 Imagen" descr="http://www.telecable.es/personales/albatros1/quimica/isomeria/metamero.gif"/>
          <p:cNvPicPr/>
          <p:nvPr/>
        </p:nvPicPr>
        <p:blipFill>
          <a:blip r:embed="rId2" cstate="print"/>
          <a:srcRect/>
          <a:stretch>
            <a:fillRect/>
          </a:stretch>
        </p:blipFill>
        <p:spPr bwMode="auto">
          <a:xfrm>
            <a:off x="4079776" y="2996952"/>
            <a:ext cx="4032448" cy="1728192"/>
          </a:xfrm>
          <a:prstGeom prst="rect">
            <a:avLst/>
          </a:prstGeom>
          <a:noFill/>
          <a:ln w="9525">
            <a:noFill/>
            <a:miter lim="800000"/>
            <a:headEnd/>
            <a:tailEnd/>
          </a:ln>
        </p:spPr>
      </p:pic>
    </p:spTree>
    <p:extLst>
      <p:ext uri="{BB962C8B-B14F-4D97-AF65-F5344CB8AC3E}">
        <p14:creationId xmlns:p14="http://schemas.microsoft.com/office/powerpoint/2010/main" val="23927227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95" y="609600"/>
            <a:ext cx="10353761" cy="5379076"/>
          </a:xfrm>
        </p:spPr>
        <p:txBody>
          <a:bodyPr>
            <a:normAutofit/>
          </a:bodyPr>
          <a:lstStyle/>
          <a:p>
            <a:pPr algn="l"/>
            <a:r>
              <a:rPr lang="es-MX" dirty="0" smtClean="0"/>
              <a:t>REFERENCIAS</a:t>
            </a:r>
            <a:br>
              <a:rPr lang="es-MX" dirty="0" smtClean="0"/>
            </a:br>
            <a:r>
              <a:rPr lang="es-MX" dirty="0" smtClean="0"/>
              <a:t/>
            </a:r>
            <a:br>
              <a:rPr lang="es-MX" dirty="0" smtClean="0"/>
            </a:br>
            <a:r>
              <a:rPr lang="es-MX" sz="2400" b="0" dirty="0"/>
              <a:t>Brown, L. T. y </a:t>
            </a:r>
            <a:r>
              <a:rPr lang="es-MX" sz="2400" b="0" dirty="0" err="1"/>
              <a:t>Lemay</a:t>
            </a:r>
            <a:r>
              <a:rPr lang="es-MX" sz="2400" b="0" dirty="0"/>
              <a:t>, H. E. (2003). Química La Ciencia Central. Prentice Hall Hispanoamericana. México D. F.</a:t>
            </a:r>
            <a:r>
              <a:rPr lang="es-MX" dirty="0" smtClean="0"/>
              <a:t/>
            </a:r>
            <a:br>
              <a:rPr lang="es-MX" dirty="0" smtClean="0"/>
            </a:br>
            <a:r>
              <a:rPr lang="es-MX" dirty="0"/>
              <a:t/>
            </a:r>
            <a:br>
              <a:rPr lang="es-MX" dirty="0"/>
            </a:br>
            <a:r>
              <a:rPr lang="es-MX" sz="2400" b="0" dirty="0"/>
              <a:t>Morrison, R. T. y </a:t>
            </a:r>
            <a:r>
              <a:rPr lang="es-MX" sz="2400" b="0" dirty="0" err="1"/>
              <a:t>Neylson</a:t>
            </a:r>
            <a:r>
              <a:rPr lang="es-MX" sz="2400" b="0" dirty="0"/>
              <a:t>, B. R. (1998). Química Orgánica. 5a. Ed. </a:t>
            </a:r>
            <a:r>
              <a:rPr lang="es-MX" sz="2400" b="0" dirty="0" smtClean="0"/>
              <a:t>Pearson </a:t>
            </a:r>
            <a:r>
              <a:rPr lang="es-MX" sz="2400" b="0" dirty="0"/>
              <a:t>Educación. México D. F</a:t>
            </a:r>
            <a:r>
              <a:rPr lang="es-MX" sz="2400" b="0" dirty="0" smtClean="0"/>
              <a:t>.</a:t>
            </a:r>
            <a:br>
              <a:rPr lang="es-MX" sz="2400" b="0" dirty="0" smtClean="0"/>
            </a:br>
            <a:r>
              <a:rPr lang="es-MX" sz="2400" b="0" dirty="0" smtClean="0"/>
              <a:t/>
            </a:r>
            <a:br>
              <a:rPr lang="es-MX" sz="2400" b="0" dirty="0" smtClean="0"/>
            </a:br>
            <a:r>
              <a:rPr lang="es-MX" sz="2400" b="0" dirty="0"/>
              <a:t>Bailey, J. P. y Bailey, C. A. (1998). Química Orgánica Conceptos y Aplicaciones.5a. Ed. Pearson Prentice </a:t>
            </a:r>
            <a:r>
              <a:rPr lang="es-MX" sz="2400" b="0" dirty="0" err="1"/>
              <a:t>Hall.México</a:t>
            </a:r>
            <a:r>
              <a:rPr lang="es-MX" sz="2400" b="0" dirty="0"/>
              <a:t> D. F.</a:t>
            </a:r>
            <a:endParaRPr lang="es-MX" sz="2400" dirty="0"/>
          </a:p>
        </p:txBody>
      </p:sp>
      <p:sp>
        <p:nvSpPr>
          <p:cNvPr id="3" name="Título 1"/>
          <p:cNvSpPr txBox="1">
            <a:spLocks/>
          </p:cNvSpPr>
          <p:nvPr/>
        </p:nvSpPr>
        <p:spPr>
          <a:xfrm>
            <a:off x="913795" y="2294586"/>
            <a:ext cx="10353761" cy="132632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endParaRPr lang="es-MX" dirty="0"/>
          </a:p>
        </p:txBody>
      </p:sp>
    </p:spTree>
    <p:extLst>
      <p:ext uri="{BB962C8B-B14F-4D97-AF65-F5344CB8AC3E}">
        <p14:creationId xmlns:p14="http://schemas.microsoft.com/office/powerpoint/2010/main" val="1093508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UTILIDAD DE LA QUIMICA ORGANICA</a:t>
            </a:r>
            <a:endParaRPr lang="es-MX" dirty="0"/>
          </a:p>
        </p:txBody>
      </p:sp>
      <p:sp>
        <p:nvSpPr>
          <p:cNvPr id="3" name="Marcador de contenido 2"/>
          <p:cNvSpPr>
            <a:spLocks noGrp="1"/>
          </p:cNvSpPr>
          <p:nvPr>
            <p:ph idx="1"/>
          </p:nvPr>
        </p:nvSpPr>
        <p:spPr/>
        <p:txBody>
          <a:bodyPr>
            <a:normAutofit fontScale="92500" lnSpcReduction="20000"/>
          </a:bodyPr>
          <a:lstStyle/>
          <a:p>
            <a:r>
              <a:rPr lang="es-ES" dirty="0">
                <a:latin typeface="Calibri" pitchFamily="34" charset="0"/>
                <a:cs typeface="Calibri" pitchFamily="34" charset="0"/>
              </a:rPr>
              <a:t>Las sustancias orgánicas se encuentran en todos los organismos vegetales y animales:</a:t>
            </a:r>
          </a:p>
          <a:p>
            <a:r>
              <a:rPr lang="es-ES" dirty="0">
                <a:latin typeface="Calibri" pitchFamily="34" charset="0"/>
                <a:cs typeface="Calibri" pitchFamily="34" charset="0"/>
              </a:rPr>
              <a:t>Alimentos (pan, carne, legumbres, etc.)</a:t>
            </a:r>
          </a:p>
          <a:p>
            <a:r>
              <a:rPr lang="es-ES" dirty="0">
                <a:latin typeface="Calibri" pitchFamily="34" charset="0"/>
                <a:cs typeface="Calibri" pitchFamily="34" charset="0"/>
              </a:rPr>
              <a:t>Vestimentas (nailon, seda, etc.)</a:t>
            </a:r>
          </a:p>
          <a:p>
            <a:r>
              <a:rPr lang="es-ES" dirty="0">
                <a:latin typeface="Calibri" pitchFamily="34" charset="0"/>
                <a:cs typeface="Calibri" pitchFamily="34" charset="0"/>
              </a:rPr>
              <a:t>Combustible</a:t>
            </a:r>
          </a:p>
          <a:p>
            <a:r>
              <a:rPr lang="es-ES" dirty="0">
                <a:latin typeface="Calibri" pitchFamily="34" charset="0"/>
                <a:cs typeface="Calibri" pitchFamily="34" charset="0"/>
              </a:rPr>
              <a:t>Medicamentos</a:t>
            </a:r>
          </a:p>
          <a:p>
            <a:r>
              <a:rPr lang="es-ES" dirty="0">
                <a:latin typeface="Calibri" pitchFamily="34" charset="0"/>
                <a:cs typeface="Calibri" pitchFamily="34" charset="0"/>
              </a:rPr>
              <a:t>Colorantes</a:t>
            </a:r>
          </a:p>
          <a:p>
            <a:r>
              <a:rPr lang="es-ES" dirty="0">
                <a:latin typeface="Calibri" pitchFamily="34" charset="0"/>
                <a:cs typeface="Calibri" pitchFamily="34" charset="0"/>
              </a:rPr>
              <a:t>En la agricultura (insecticidas, fungicidas, etc.). </a:t>
            </a:r>
          </a:p>
          <a:p>
            <a:r>
              <a:rPr lang="es-ES" dirty="0">
                <a:latin typeface="Calibri" pitchFamily="34" charset="0"/>
                <a:cs typeface="Calibri" pitchFamily="34" charset="0"/>
              </a:rPr>
              <a:t>Son muy importantes en la vida cotidiana y a nivel industrial.</a:t>
            </a:r>
            <a:br>
              <a:rPr lang="es-ES" dirty="0">
                <a:latin typeface="Calibri" pitchFamily="34" charset="0"/>
                <a:cs typeface="Calibri" pitchFamily="34" charset="0"/>
              </a:rPr>
            </a:br>
            <a:endParaRPr lang="es-MX" dirty="0"/>
          </a:p>
        </p:txBody>
      </p:sp>
      <p:pic>
        <p:nvPicPr>
          <p:cNvPr id="6" name="1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9860" y="3119651"/>
            <a:ext cx="1080120" cy="1047717"/>
          </a:xfrm>
          <a:prstGeom prst="rect">
            <a:avLst/>
          </a:prstGeom>
        </p:spPr>
      </p:pic>
      <p:pic>
        <p:nvPicPr>
          <p:cNvPr id="7" name="10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0220" y="4167368"/>
            <a:ext cx="995363" cy="1147763"/>
          </a:xfrm>
          <a:prstGeom prst="rect">
            <a:avLst/>
          </a:prstGeom>
        </p:spPr>
      </p:pic>
      <p:pic>
        <p:nvPicPr>
          <p:cNvPr id="8" name="7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19517" y="3119651"/>
            <a:ext cx="1010601" cy="1165334"/>
          </a:xfrm>
          <a:prstGeom prst="rect">
            <a:avLst/>
          </a:prstGeom>
        </p:spPr>
      </p:pic>
      <p:pic>
        <p:nvPicPr>
          <p:cNvPr id="9" name="12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97249" y="4491667"/>
            <a:ext cx="1055135" cy="823464"/>
          </a:xfrm>
          <a:prstGeom prst="rect">
            <a:avLst/>
          </a:prstGeom>
        </p:spPr>
      </p:pic>
    </p:spTree>
    <p:extLst>
      <p:ext uri="{BB962C8B-B14F-4D97-AF65-F5344CB8AC3E}">
        <p14:creationId xmlns:p14="http://schemas.microsoft.com/office/powerpoint/2010/main" val="3415002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p:txBody>
          <a:bodyPr/>
          <a:lstStyle/>
          <a:p>
            <a:pPr algn="ctr"/>
            <a:r>
              <a:rPr lang="es-MX" dirty="0" smtClean="0"/>
              <a:t>Química Orgánica</a:t>
            </a:r>
            <a:endParaRPr lang="es-MX" dirty="0"/>
          </a:p>
        </p:txBody>
      </p:sp>
      <p:sp>
        <p:nvSpPr>
          <p:cNvPr id="4" name="2 Marcador de contenido"/>
          <p:cNvSpPr>
            <a:spLocks noGrp="1"/>
          </p:cNvSpPr>
          <p:nvPr>
            <p:ph idx="1"/>
          </p:nvPr>
        </p:nvSpPr>
        <p:spPr/>
        <p:txBody>
          <a:bodyPr/>
          <a:lstStyle/>
          <a:p>
            <a:pPr eaLnBrk="1" hangingPunct="1"/>
            <a:r>
              <a:rPr lang="es-ES" sz="2600" dirty="0" smtClean="0">
                <a:effectLst>
                  <a:outerShdw blurRad="38100" dist="38100" dir="2700000" algn="tl">
                    <a:srgbClr val="000000">
                      <a:alpha val="43137"/>
                    </a:srgbClr>
                  </a:outerShdw>
                </a:effectLst>
                <a:latin typeface="Calibri" pitchFamily="34" charset="0"/>
                <a:cs typeface="Calibri" pitchFamily="34" charset="0"/>
              </a:rPr>
              <a:t>El estudio de la química orgánica parte del estudio del elemento Carbono. El es parte fundamental y soporte de los organismos vivos, porque proteínas, ácidos nucleicos, carbohidratos, lípidos y otras moléculas esenciales para la vida contienen carbono.  </a:t>
            </a:r>
            <a:br>
              <a:rPr lang="es-ES" sz="2600" dirty="0" smtClean="0">
                <a:effectLst>
                  <a:outerShdw blurRad="38100" dist="38100" dir="2700000" algn="tl">
                    <a:srgbClr val="000000">
                      <a:alpha val="43137"/>
                    </a:srgbClr>
                  </a:outerShdw>
                </a:effectLst>
                <a:latin typeface="Calibri" pitchFamily="34" charset="0"/>
                <a:cs typeface="Calibri" pitchFamily="34" charset="0"/>
              </a:rPr>
            </a:br>
            <a:r>
              <a:rPr lang="es-ES" sz="2600" dirty="0" smtClean="0">
                <a:effectLst>
                  <a:outerShdw blurRad="38100" dist="38100" dir="2700000" algn="tl">
                    <a:srgbClr val="000000">
                      <a:alpha val="43137"/>
                    </a:srgbClr>
                  </a:outerShdw>
                </a:effectLst>
                <a:latin typeface="Calibri" pitchFamily="34" charset="0"/>
                <a:cs typeface="Calibri" pitchFamily="34" charset="0"/>
              </a:rPr>
              <a:t>El movimiento global del carbono entre el ambiente abiótico y los organismos se denomina</a:t>
            </a:r>
            <a:r>
              <a:rPr lang="es-ES" sz="2600" b="1" dirty="0" smtClean="0">
                <a:effectLst>
                  <a:outerShdw blurRad="38100" dist="38100" dir="2700000" algn="tl">
                    <a:srgbClr val="000000">
                      <a:alpha val="43137"/>
                    </a:srgbClr>
                  </a:outerShdw>
                </a:effectLst>
                <a:latin typeface="Calibri" pitchFamily="34" charset="0"/>
                <a:cs typeface="Calibri" pitchFamily="34" charset="0"/>
              </a:rPr>
              <a:t> ciclo del carbono. </a:t>
            </a:r>
            <a:endParaRPr lang="es-ES" sz="2600" dirty="0" smtClean="0">
              <a:effectLst>
                <a:outerShdw blurRad="38100" dist="38100" dir="2700000" algn="tl">
                  <a:srgbClr val="000000">
                    <a:alpha val="43137"/>
                  </a:srgbClr>
                </a:outerShdw>
              </a:effectLst>
              <a:latin typeface="Calibri" pitchFamily="34" charset="0"/>
              <a:cs typeface="Calibri" pitchFamily="34" charset="0"/>
            </a:endParaRPr>
          </a:p>
        </p:txBody>
      </p:sp>
    </p:spTree>
    <p:extLst>
      <p:ext uri="{BB962C8B-B14F-4D97-AF65-F5344CB8AC3E}">
        <p14:creationId xmlns:p14="http://schemas.microsoft.com/office/powerpoint/2010/main" val="3556014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Compuestos Orgánicos</a:t>
            </a:r>
            <a:endParaRPr lang="es-MX" dirty="0"/>
          </a:p>
        </p:txBody>
      </p:sp>
      <p:sp>
        <p:nvSpPr>
          <p:cNvPr id="3" name="Marcador de contenido 2"/>
          <p:cNvSpPr>
            <a:spLocks noGrp="1"/>
          </p:cNvSpPr>
          <p:nvPr>
            <p:ph idx="1"/>
          </p:nvPr>
        </p:nvSpPr>
        <p:spPr/>
        <p:txBody>
          <a:bodyPr/>
          <a:lstStyle/>
          <a:p>
            <a:r>
              <a:rPr lang="es-ES" sz="2400" dirty="0">
                <a:latin typeface="Calibri" pitchFamily="34" charset="0"/>
                <a:cs typeface="Calibri" pitchFamily="34" charset="0"/>
              </a:rPr>
              <a:t>Los compuestos que contienen carbono se denominaron originalmente orgánicos porque se creía que existían únicamente en los seres vivos. Sin embargo, pronto se vio que podían prepararse compuestos orgánicos en el laboratorio a partir de sustancias que contuvieran carbono procedentes de compuestos inorgánicos. </a:t>
            </a:r>
          </a:p>
          <a:p>
            <a:pPr marL="0" indent="0">
              <a:buNone/>
            </a:pPr>
            <a:endParaRPr lang="es-MX" dirty="0"/>
          </a:p>
        </p:txBody>
      </p:sp>
    </p:spTree>
    <p:extLst>
      <p:ext uri="{BB962C8B-B14F-4D97-AF65-F5344CB8AC3E}">
        <p14:creationId xmlns:p14="http://schemas.microsoft.com/office/powerpoint/2010/main" val="271160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Compuestos de Carbono</a:t>
            </a:r>
            <a:endParaRPr lang="es-MX" dirty="0"/>
          </a:p>
        </p:txBody>
      </p:sp>
      <p:sp>
        <p:nvSpPr>
          <p:cNvPr id="3" name="Marcador de contenido 2"/>
          <p:cNvSpPr>
            <a:spLocks noGrp="1"/>
          </p:cNvSpPr>
          <p:nvPr>
            <p:ph idx="1"/>
          </p:nvPr>
        </p:nvSpPr>
        <p:spPr>
          <a:xfrm>
            <a:off x="1154954" y="2384559"/>
            <a:ext cx="8825659" cy="3416300"/>
          </a:xfrm>
        </p:spPr>
        <p:txBody>
          <a:bodyPr/>
          <a:lstStyle/>
          <a:p>
            <a:pPr marL="0" indent="0" algn="just">
              <a:buNone/>
              <a:defRPr/>
            </a:pPr>
            <a:r>
              <a:rPr lang="es-ES" sz="2000" dirty="0">
                <a:latin typeface="Calibri" pitchFamily="34" charset="0"/>
                <a:cs typeface="Calibri" pitchFamily="34" charset="0"/>
              </a:rPr>
              <a:t>El estudio de los compuestos del carbono constituye una parte fundamental y muy extensa de la química, que se denomina </a:t>
            </a:r>
            <a:r>
              <a:rPr lang="es-ES" sz="2000" b="1" dirty="0">
                <a:latin typeface="Calibri" pitchFamily="34" charset="0"/>
                <a:cs typeface="Calibri" pitchFamily="34" charset="0"/>
              </a:rPr>
              <a:t>química orgánica</a:t>
            </a:r>
            <a:r>
              <a:rPr lang="es-ES" sz="2000" dirty="0">
                <a:latin typeface="Calibri" pitchFamily="34" charset="0"/>
                <a:cs typeface="Calibri" pitchFamily="34" charset="0"/>
              </a:rPr>
              <a:t> o </a:t>
            </a:r>
            <a:r>
              <a:rPr lang="es-ES" sz="2000" b="1" dirty="0">
                <a:latin typeface="Calibri" pitchFamily="34" charset="0"/>
                <a:cs typeface="Calibri" pitchFamily="34" charset="0"/>
              </a:rPr>
              <a:t>química del carbono</a:t>
            </a:r>
            <a:r>
              <a:rPr lang="es-ES" sz="2000" dirty="0">
                <a:latin typeface="Calibri" pitchFamily="34" charset="0"/>
                <a:cs typeface="Calibri" pitchFamily="34" charset="0"/>
              </a:rPr>
              <a:t>. Este hecho se debe a diversos motivos:</a:t>
            </a:r>
          </a:p>
          <a:p>
            <a:pPr marL="365125" lvl="1" indent="-182563" algn="just">
              <a:buFont typeface="Wingdings" pitchFamily="2" charset="2"/>
              <a:buChar char="§"/>
              <a:defRPr/>
            </a:pPr>
            <a:r>
              <a:rPr lang="es-ES" sz="2000" dirty="0">
                <a:latin typeface="Calibri" pitchFamily="34" charset="0"/>
                <a:cs typeface="Calibri" pitchFamily="34" charset="0"/>
              </a:rPr>
              <a:t>La gran cantidad de compuestos del carbono que se conocen. </a:t>
            </a:r>
          </a:p>
          <a:p>
            <a:pPr marL="365125" lvl="1" indent="-182563" algn="just">
              <a:buFont typeface="Wingdings" pitchFamily="2" charset="2"/>
              <a:buChar char="§"/>
              <a:defRPr/>
            </a:pPr>
            <a:r>
              <a:rPr lang="es-ES" sz="2000" dirty="0">
                <a:latin typeface="Calibri" pitchFamily="34" charset="0"/>
                <a:cs typeface="Calibri" pitchFamily="34" charset="0"/>
              </a:rPr>
              <a:t>Este elemento forma más compuestos que todos los otros juntos, los cuales constituyen otra parte de la química llamada química inorgánica.</a:t>
            </a:r>
          </a:p>
          <a:p>
            <a:pPr marL="365125" lvl="1" indent="-182563" algn="just">
              <a:buFont typeface="Wingdings" pitchFamily="2" charset="2"/>
              <a:buChar char="§"/>
              <a:defRPr/>
            </a:pPr>
            <a:r>
              <a:rPr lang="es-ES" sz="2000" dirty="0">
                <a:latin typeface="Calibri" pitchFamily="34" charset="0"/>
                <a:cs typeface="Calibri" pitchFamily="34" charset="0"/>
              </a:rPr>
              <a:t>Las propiedades especiales de los compuestos del carbono.</a:t>
            </a:r>
          </a:p>
          <a:p>
            <a:pPr marL="365125" lvl="1" indent="-182563" algn="just">
              <a:buFont typeface="Wingdings" pitchFamily="2" charset="2"/>
              <a:buChar char="§"/>
              <a:defRPr/>
            </a:pPr>
            <a:r>
              <a:rPr lang="es-ES" sz="2000" dirty="0">
                <a:latin typeface="Calibri" pitchFamily="34" charset="0"/>
                <a:cs typeface="Calibri" pitchFamily="34" charset="0"/>
              </a:rPr>
              <a:t>La importancia de estos compuestos. </a:t>
            </a:r>
          </a:p>
          <a:p>
            <a:endParaRPr lang="es-MX" dirty="0"/>
          </a:p>
        </p:txBody>
      </p:sp>
    </p:spTree>
    <p:extLst>
      <p:ext uri="{BB962C8B-B14F-4D97-AF65-F5344CB8AC3E}">
        <p14:creationId xmlns:p14="http://schemas.microsoft.com/office/powerpoint/2010/main" val="244501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a:spLocks noGrp="1"/>
          </p:cNvSpPr>
          <p:nvPr>
            <p:ph type="title"/>
          </p:nvPr>
        </p:nvSpPr>
        <p:spPr>
          <a:xfrm>
            <a:off x="1154954" y="973668"/>
            <a:ext cx="9045114" cy="706964"/>
          </a:xfrm>
        </p:spPr>
        <p:txBody>
          <a:bodyPr>
            <a:normAutofit fontScale="90000"/>
          </a:bodyPr>
          <a:lstStyle/>
          <a:p>
            <a:pPr algn="ctr"/>
            <a:r>
              <a:rPr lang="es-MX" dirty="0" smtClean="0"/>
              <a:t>Ejemplos de Compuestos ORGÁNICOS</a:t>
            </a:r>
            <a:endParaRPr lang="es-MX" dirty="0"/>
          </a:p>
        </p:txBody>
      </p:sp>
      <p:pic>
        <p:nvPicPr>
          <p:cNvPr id="4" name="Picture 51" descr="naranja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59212" y="2358802"/>
            <a:ext cx="1500653" cy="1788195"/>
          </a:xfrm>
          <a:prstGeom prst="rect">
            <a:avLst/>
          </a:prstGeom>
          <a:noFill/>
          <a:ln w="9525">
            <a:solidFill>
              <a:srgbClr val="336600"/>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67" descr="surtidor-gasolin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72182" y="3683581"/>
            <a:ext cx="1292225" cy="1789939"/>
          </a:xfrm>
          <a:prstGeom prst="rect">
            <a:avLst/>
          </a:prstGeom>
          <a:noFill/>
          <a:ln w="9525">
            <a:solidFill>
              <a:srgbClr val="336600"/>
            </a:solidFill>
            <a:miter lim="800000"/>
            <a:headEnd/>
            <a:tailEnd/>
          </a:ln>
          <a:extLst>
            <a:ext uri="{909E8E84-426E-40DD-AFC4-6F175D3DCCD1}">
              <a14:hiddenFill xmlns:a14="http://schemas.microsoft.com/office/drawing/2010/main">
                <a:solidFill>
                  <a:srgbClr val="FFFFFF"/>
                </a:solidFill>
              </a14:hiddenFill>
            </a:ext>
          </a:extLst>
        </p:spPr>
      </p:pic>
      <p:pic>
        <p:nvPicPr>
          <p:cNvPr id="6" name="Picture 59" descr="películas de polietilen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2162" y="2532968"/>
            <a:ext cx="1119188" cy="1439862"/>
          </a:xfrm>
          <a:prstGeom prst="rect">
            <a:avLst/>
          </a:prstGeom>
          <a:noFill/>
          <a:ln w="9525">
            <a:solidFill>
              <a:srgbClr val="336600"/>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70" descr="FG28_p1126-1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2951" y="3683581"/>
            <a:ext cx="1008063" cy="1439863"/>
          </a:xfrm>
          <a:prstGeom prst="rect">
            <a:avLst/>
          </a:prstGeom>
          <a:noFill/>
          <a:ln w="9525">
            <a:solidFill>
              <a:srgbClr val="336600"/>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62" descr="tres representaciones de una cadena de polipropilen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815556" y="2532968"/>
            <a:ext cx="1081508" cy="1614029"/>
          </a:xfrm>
          <a:prstGeom prst="rect">
            <a:avLst/>
          </a:prstGeom>
          <a:noFill/>
          <a:ln w="9525">
            <a:solidFill>
              <a:srgbClr val="336600"/>
            </a:solidFill>
            <a:miter lim="800000"/>
            <a:headEnd/>
            <a:tailEnd/>
          </a:ln>
          <a:extLst>
            <a:ext uri="{909E8E84-426E-40DD-AFC4-6F175D3DCCD1}">
              <a14:hiddenFill xmlns:a14="http://schemas.microsoft.com/office/drawing/2010/main">
                <a:solidFill>
                  <a:srgbClr val="FFFFFF"/>
                </a:solidFill>
              </a14:hiddenFill>
            </a:ext>
          </a:extLst>
        </p:spPr>
      </p:pic>
      <p:pic>
        <p:nvPicPr>
          <p:cNvPr id="9" name="Picture 27" descr="aspirina2"/>
          <p:cNvPicPr>
            <a:picLocks noChangeAspect="1" noChangeArrowheads="1"/>
          </p:cNvPicPr>
          <p:nvPr/>
        </p:nvPicPr>
        <p:blipFill>
          <a:blip r:embed="rId7">
            <a:extLst>
              <a:ext uri="{28A0092B-C50C-407E-A947-70E740481C1C}">
                <a14:useLocalDpi xmlns:a14="http://schemas.microsoft.com/office/drawing/2010/main" val="0"/>
              </a:ext>
            </a:extLst>
          </a:blip>
          <a:srcRect t="26457" b="13039"/>
          <a:stretch>
            <a:fillRect/>
          </a:stretch>
        </p:blipFill>
        <p:spPr bwMode="auto">
          <a:xfrm>
            <a:off x="8924968" y="4934563"/>
            <a:ext cx="1781175" cy="1077913"/>
          </a:xfrm>
          <a:prstGeom prst="rect">
            <a:avLst/>
          </a:prstGeom>
          <a:noFill/>
          <a:ln w="9525">
            <a:solidFill>
              <a:srgbClr val="3366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7903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200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2000"/>
                                        <p:tgtEl>
                                          <p:spTgt spid="4"/>
                                        </p:tgtEl>
                                      </p:cBhvr>
                                    </p:animEffect>
                                  </p:childTnLst>
                                </p:cTn>
                              </p:par>
                            </p:childTnLst>
                          </p:cTn>
                        </p:par>
                        <p:par>
                          <p:cTn id="8" fill="hold">
                            <p:stCondLst>
                              <p:cond delay="4000"/>
                            </p:stCondLst>
                            <p:childTnLst>
                              <p:par>
                                <p:cTn id="9" presetID="4" presetClass="entr" presetSubtype="3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ox(out)">
                                      <p:cBhvr>
                                        <p:cTn id="11" dur="2000"/>
                                        <p:tgtEl>
                                          <p:spTgt spid="5"/>
                                        </p:tgtEl>
                                      </p:cBhvr>
                                    </p:animEffect>
                                  </p:childTnLst>
                                </p:cTn>
                              </p:par>
                            </p:childTnLst>
                          </p:cTn>
                        </p:par>
                        <p:par>
                          <p:cTn id="12" fill="hold">
                            <p:stCondLst>
                              <p:cond delay="6000"/>
                            </p:stCondLst>
                            <p:childTnLst>
                              <p:par>
                                <p:cTn id="13" presetID="4" presetClass="entr" presetSubtype="32"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ox(out)">
                                      <p:cBhvr>
                                        <p:cTn id="15" dur="2000"/>
                                        <p:tgtEl>
                                          <p:spTgt spid="6"/>
                                        </p:tgtEl>
                                      </p:cBhvr>
                                    </p:animEffect>
                                  </p:childTnLst>
                                </p:cTn>
                              </p:par>
                            </p:childTnLst>
                          </p:cTn>
                        </p:par>
                        <p:par>
                          <p:cTn id="16" fill="hold">
                            <p:stCondLst>
                              <p:cond delay="8000"/>
                            </p:stCondLst>
                            <p:childTnLst>
                              <p:par>
                                <p:cTn id="17" presetID="4" presetClass="entr" presetSubtype="32"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ox(out)">
                                      <p:cBhvr>
                                        <p:cTn id="19" dur="2000"/>
                                        <p:tgtEl>
                                          <p:spTgt spid="7"/>
                                        </p:tgtEl>
                                      </p:cBhvr>
                                    </p:animEffect>
                                  </p:childTnLst>
                                </p:cTn>
                              </p:par>
                            </p:childTnLst>
                          </p:cTn>
                        </p:par>
                        <p:par>
                          <p:cTn id="20" fill="hold">
                            <p:stCondLst>
                              <p:cond delay="10000"/>
                            </p:stCondLst>
                            <p:childTnLst>
                              <p:par>
                                <p:cTn id="21" presetID="4" presetClass="entr" presetSubtype="32"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ox(out)">
                                      <p:cBhvr>
                                        <p:cTn id="23" dur="2000"/>
                                        <p:tgtEl>
                                          <p:spTgt spid="8"/>
                                        </p:tgtEl>
                                      </p:cBhvr>
                                    </p:animEffect>
                                  </p:childTnLst>
                                </p:cTn>
                              </p:par>
                            </p:childTnLst>
                          </p:cTn>
                        </p:par>
                        <p:par>
                          <p:cTn id="24" fill="hold">
                            <p:stCondLst>
                              <p:cond delay="12000"/>
                            </p:stCondLst>
                            <p:childTnLst>
                              <p:par>
                                <p:cTn id="25" presetID="4" presetClass="entr" presetSubtype="32"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ox(out)">
                                      <p:cBhvr>
                                        <p:cTn id="2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ACTIVIDAD:</a:t>
            </a:r>
            <a:endParaRPr lang="es-MX" dirty="0"/>
          </a:p>
        </p:txBody>
      </p:sp>
      <p:sp>
        <p:nvSpPr>
          <p:cNvPr id="3" name="Marcador de contenido 2"/>
          <p:cNvSpPr>
            <a:spLocks noGrp="1"/>
          </p:cNvSpPr>
          <p:nvPr>
            <p:ph idx="1"/>
          </p:nvPr>
        </p:nvSpPr>
        <p:spPr/>
        <p:txBody>
          <a:bodyPr/>
          <a:lstStyle/>
          <a:p>
            <a:pPr marL="0" indent="0">
              <a:buNone/>
            </a:pPr>
            <a:r>
              <a:rPr lang="es-MX" dirty="0" smtClean="0"/>
              <a:t>1.- MENCIONA AL MENOS 5 EJEMPLOS DE COMPUESTOS QUÍMICOS PRESENTES EN TU ENTORNO</a:t>
            </a:r>
          </a:p>
          <a:p>
            <a:pPr marL="0" indent="0">
              <a:buNone/>
            </a:pPr>
            <a:endParaRPr lang="es-MX" dirty="0" smtClean="0"/>
          </a:p>
          <a:p>
            <a:pPr marL="0" indent="0">
              <a:buNone/>
            </a:pPr>
            <a:r>
              <a:rPr lang="es-MX" dirty="0" smtClean="0"/>
              <a:t>2.- ¿CREES QUE ES IMPORTANTE EL ESTUDIO DEL CARBONO? ¿POR QUÉ?</a:t>
            </a:r>
          </a:p>
          <a:p>
            <a:pPr marL="0" indent="0">
              <a:buNone/>
            </a:pPr>
            <a:endParaRPr lang="es-MX" dirty="0"/>
          </a:p>
          <a:p>
            <a:pPr marL="0" indent="0">
              <a:buNone/>
            </a:pPr>
            <a:r>
              <a:rPr lang="es-MX" dirty="0" smtClean="0"/>
              <a:t>3.- COMPARTE CON TU GRUPO CADA UNA DE TUS APORTACIONES PARA ENRIQUECER LAS DE OTROS COMPAÑEROS</a:t>
            </a:r>
            <a:endParaRPr lang="es-MX" dirty="0"/>
          </a:p>
        </p:txBody>
      </p:sp>
    </p:spTree>
    <p:extLst>
      <p:ext uri="{BB962C8B-B14F-4D97-AF65-F5344CB8AC3E}">
        <p14:creationId xmlns:p14="http://schemas.microsoft.com/office/powerpoint/2010/main" val="18438208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TM04033921[[fn=Damasco]]</Template>
  <TotalTime>145</TotalTime>
  <Words>1457</Words>
  <Application>Microsoft Office PowerPoint</Application>
  <PresentationFormat>Panorámica</PresentationFormat>
  <Paragraphs>129</Paragraphs>
  <Slides>35</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35</vt:i4>
      </vt:variant>
    </vt:vector>
  </HeadingPairs>
  <TitlesOfParts>
    <vt:vector size="43" baseType="lpstr">
      <vt:lpstr>Aharoni</vt:lpstr>
      <vt:lpstr>Arial</vt:lpstr>
      <vt:lpstr>Bookman Old Style</vt:lpstr>
      <vt:lpstr>Calibri</vt:lpstr>
      <vt:lpstr>Century Gothic</vt:lpstr>
      <vt:lpstr>Rockwell</vt:lpstr>
      <vt:lpstr>Wingdings</vt:lpstr>
      <vt:lpstr>Damask</vt:lpstr>
      <vt:lpstr>Presentación de PowerPoint</vt:lpstr>
      <vt:lpstr>Presentación de PowerPoint</vt:lpstr>
      <vt:lpstr>MÓDULO I: EL CARBONO, UN ELEMENTO FASCINANTE.</vt:lpstr>
      <vt:lpstr>UTILIDAD DE LA QUIMICA ORGANICA</vt:lpstr>
      <vt:lpstr>Química Orgánica</vt:lpstr>
      <vt:lpstr>Compuestos Orgánicos</vt:lpstr>
      <vt:lpstr>Compuestos de Carbono</vt:lpstr>
      <vt:lpstr>Ejemplos de Compuestos ORGÁNICOS</vt:lpstr>
      <vt:lpstr>ACTIVIDAD:</vt:lpstr>
      <vt:lpstr>Presentación de PowerPoint</vt:lpstr>
      <vt:lpstr>EL CARBONO</vt:lpstr>
      <vt:lpstr>Presentación de PowerPoint</vt:lpstr>
      <vt:lpstr>Propiedades del carbono</vt:lpstr>
      <vt:lpstr>Alótropos de carbono</vt:lpstr>
      <vt:lpstr>ALOTROPOS</vt:lpstr>
      <vt:lpstr>HAY 3 TIPOS DE ALOTROPOS</vt:lpstr>
      <vt:lpstr>Presentación de PowerPoint</vt:lpstr>
      <vt:lpstr>Presentación de PowerPoint</vt:lpstr>
      <vt:lpstr>Presentación de PowerPoint</vt:lpstr>
      <vt:lpstr>Presentación de PowerPoint</vt:lpstr>
      <vt:lpstr>HIBRIDACIÓN DE LOS ÁTOMOS DE CARBONO</vt:lpstr>
      <vt:lpstr>Configuración electrónica del carbono</vt:lpstr>
      <vt:lpstr>Presentación de PowerPoint</vt:lpstr>
      <vt:lpstr>Hibridación sp</vt:lpstr>
      <vt:lpstr>Hibridación sp2</vt:lpstr>
      <vt:lpstr>Hibridación sp3</vt:lpstr>
      <vt:lpstr>Forma y ángulos </vt:lpstr>
      <vt:lpstr>Isómeros de carbono</vt:lpstr>
      <vt:lpstr>Presentación de PowerPoint</vt:lpstr>
      <vt:lpstr>Presentación de PowerPoint</vt:lpstr>
      <vt:lpstr>Presentación de PowerPoint</vt:lpstr>
      <vt:lpstr>ISOMERÍA DE FUNCIÓN. Varía el grupo funcional, conservando el esqueleto carbonado El C3H6O puede corresponder a:            CH3-CH2-CH0                         CH3-CO-CH3 Propanal (función aldehído)     Propanona        (función                                                                                                                 cetona)  Esta isomería la presentan ciertos grupos de compuestos relacionados como: los alcoholes y éteres, los ácidos y ésteres, y también los aldehídos y cetonas</vt:lpstr>
      <vt:lpstr>ISOMERÍA DE POSICIÓN  La presentan aquellos compuestos que poseen el mismo esqueleto carbonado pero en los que el grupo funcional o el sustituyente ocupa diferente posición.  CH3-CH2-CH2-CH2OH                                    CH3-CH2-CHOH-CH3 Butan-1-ol, 1-butanol o                        Butan-2-ol, 2-butanol o sec-         n-butanol                                                       butanol  </vt:lpstr>
      <vt:lpstr>METÁMEROS.   Tienen el mismo grupo funcional sustituido de formas distintas.</vt:lpstr>
      <vt:lpstr>REFERENCIAS  Brown, L. T. y Lemay, H. E. (2003). Química La Ciencia Central. Prentice Hall Hispanoamericana. México D. F.  Morrison, R. T. y Neylson, B. R. (1998). Química Orgánica. 5a. Ed. Pearson Educación. México D. F.  Bailey, J. P. y Bailey, C. A. (1998). Química Orgánica Conceptos y Aplicaciones.5a. Ed. Pearson Prentice Hall.México D. F.</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QUÍMICA DEL CARBONO</dc:title>
  <dc:creator>DoctorPc</dc:creator>
  <cp:lastModifiedBy>Jazz</cp:lastModifiedBy>
  <cp:revision>26</cp:revision>
  <dcterms:created xsi:type="dcterms:W3CDTF">2016-02-05T17:31:02Z</dcterms:created>
  <dcterms:modified xsi:type="dcterms:W3CDTF">2016-10-12T02:14:40Z</dcterms:modified>
</cp:coreProperties>
</file>