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2"/>
  </p:notesMasterIdLst>
  <p:sldIdLst>
    <p:sldId id="258" r:id="rId2"/>
    <p:sldId id="267" r:id="rId3"/>
    <p:sldId id="269" r:id="rId4"/>
    <p:sldId id="387" r:id="rId5"/>
    <p:sldId id="385" r:id="rId6"/>
    <p:sldId id="388" r:id="rId7"/>
    <p:sldId id="350" r:id="rId8"/>
    <p:sldId id="389" r:id="rId9"/>
    <p:sldId id="351" r:id="rId10"/>
    <p:sldId id="390" r:id="rId11"/>
    <p:sldId id="422" r:id="rId12"/>
    <p:sldId id="423" r:id="rId13"/>
    <p:sldId id="424" r:id="rId14"/>
    <p:sldId id="425" r:id="rId15"/>
    <p:sldId id="426" r:id="rId16"/>
    <p:sldId id="427" r:id="rId17"/>
    <p:sldId id="428" r:id="rId18"/>
    <p:sldId id="429" r:id="rId19"/>
    <p:sldId id="430" r:id="rId20"/>
    <p:sldId id="431" r:id="rId21"/>
    <p:sldId id="432" r:id="rId22"/>
    <p:sldId id="433" r:id="rId23"/>
    <p:sldId id="434" r:id="rId24"/>
    <p:sldId id="435" r:id="rId25"/>
    <p:sldId id="436" r:id="rId26"/>
    <p:sldId id="437" r:id="rId27"/>
    <p:sldId id="438" r:id="rId28"/>
    <p:sldId id="439" r:id="rId29"/>
    <p:sldId id="440" r:id="rId30"/>
    <p:sldId id="441" r:id="rId31"/>
    <p:sldId id="442" r:id="rId32"/>
    <p:sldId id="443" r:id="rId33"/>
    <p:sldId id="445" r:id="rId34"/>
    <p:sldId id="446" r:id="rId35"/>
    <p:sldId id="447" r:id="rId36"/>
    <p:sldId id="448" r:id="rId37"/>
    <p:sldId id="449" r:id="rId38"/>
    <p:sldId id="450" r:id="rId39"/>
    <p:sldId id="451" r:id="rId40"/>
    <p:sldId id="452" r:id="rId41"/>
    <p:sldId id="453" r:id="rId42"/>
    <p:sldId id="454" r:id="rId43"/>
    <p:sldId id="455" r:id="rId44"/>
    <p:sldId id="456" r:id="rId45"/>
    <p:sldId id="457" r:id="rId46"/>
    <p:sldId id="458" r:id="rId47"/>
    <p:sldId id="459" r:id="rId48"/>
    <p:sldId id="460" r:id="rId49"/>
    <p:sldId id="461" r:id="rId50"/>
    <p:sldId id="462" r:id="rId51"/>
    <p:sldId id="463" r:id="rId52"/>
    <p:sldId id="464" r:id="rId53"/>
    <p:sldId id="465" r:id="rId54"/>
    <p:sldId id="466" r:id="rId55"/>
    <p:sldId id="467" r:id="rId56"/>
    <p:sldId id="468" r:id="rId57"/>
    <p:sldId id="469" r:id="rId58"/>
    <p:sldId id="470" r:id="rId59"/>
    <p:sldId id="471" r:id="rId60"/>
    <p:sldId id="472" r:id="rId6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A38C45D0-D283-45A2-A5AF-FFC8E27818F6}">
          <p14:sldIdLst>
            <p14:sldId id="258"/>
            <p14:sldId id="267"/>
            <p14:sldId id="269"/>
            <p14:sldId id="387"/>
            <p14:sldId id="385"/>
            <p14:sldId id="388"/>
            <p14:sldId id="350"/>
            <p14:sldId id="389"/>
            <p14:sldId id="351"/>
            <p14:sldId id="390"/>
            <p14:sldId id="422"/>
            <p14:sldId id="423"/>
            <p14:sldId id="424"/>
            <p14:sldId id="425"/>
            <p14:sldId id="426"/>
            <p14:sldId id="427"/>
            <p14:sldId id="428"/>
            <p14:sldId id="429"/>
            <p14:sldId id="430"/>
            <p14:sldId id="431"/>
            <p14:sldId id="432"/>
            <p14:sldId id="433"/>
            <p14:sldId id="434"/>
            <p14:sldId id="435"/>
            <p14:sldId id="436"/>
            <p14:sldId id="437"/>
            <p14:sldId id="438"/>
            <p14:sldId id="439"/>
            <p14:sldId id="440"/>
            <p14:sldId id="441"/>
            <p14:sldId id="442"/>
            <p14:sldId id="443"/>
            <p14:sldId id="445"/>
            <p14:sldId id="446"/>
            <p14:sldId id="447"/>
            <p14:sldId id="448"/>
            <p14:sldId id="449"/>
            <p14:sldId id="450"/>
            <p14:sldId id="451"/>
            <p14:sldId id="452"/>
            <p14:sldId id="453"/>
            <p14:sldId id="454"/>
            <p14:sldId id="455"/>
            <p14:sldId id="456"/>
            <p14:sldId id="457"/>
            <p14:sldId id="458"/>
            <p14:sldId id="459"/>
            <p14:sldId id="460"/>
            <p14:sldId id="461"/>
            <p14:sldId id="462"/>
            <p14:sldId id="463"/>
            <p14:sldId id="464"/>
            <p14:sldId id="465"/>
            <p14:sldId id="466"/>
            <p14:sldId id="467"/>
            <p14:sldId id="468"/>
            <p14:sldId id="469"/>
            <p14:sldId id="470"/>
            <p14:sldId id="471"/>
            <p14:sldId id="472"/>
          </p14:sldIdLst>
        </p14:section>
        <p14:section name="Sección sin título" id="{29EEDB3F-E8EE-4E2B-B984-786A60131F1B}">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99"/>
    <a:srgbClr val="990099"/>
    <a:srgbClr val="CCCC00"/>
    <a:srgbClr val="CCFF33"/>
    <a:srgbClr val="FF00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7" autoAdjust="0"/>
    <p:restoredTop sz="94660"/>
  </p:normalViewPr>
  <p:slideViewPr>
    <p:cSldViewPr snapToGrid="0">
      <p:cViewPr varScale="1">
        <p:scale>
          <a:sx n="74" d="100"/>
          <a:sy n="74" d="100"/>
        </p:scale>
        <p:origin x="702" y="5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0EE898-1103-42DC-A956-16F6EFE5528C}" type="datetimeFigureOut">
              <a:rPr lang="en-US" smtClean="0"/>
              <a:t>10/10/2016</a:t>
            </a:fld>
            <a:endParaRPr lang="en-U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425C53-0950-4395-8050-C9CC591B2098}" type="slidenum">
              <a:rPr lang="en-US" smtClean="0"/>
              <a:t>‹Nº›</a:t>
            </a:fld>
            <a:endParaRPr lang="en-US"/>
          </a:p>
        </p:txBody>
      </p:sp>
    </p:spTree>
    <p:extLst>
      <p:ext uri="{BB962C8B-B14F-4D97-AF65-F5344CB8AC3E}">
        <p14:creationId xmlns:p14="http://schemas.microsoft.com/office/powerpoint/2010/main" val="1125854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B70C7E55-B55F-40D8-8301-A85015DDA9C8}" type="datetime1">
              <a:rPr lang="es-MX" smtClean="0"/>
              <a:t>10/10/2016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708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DCA6DE3-595F-4B0A-9E5B-C0B59B3085FE}" type="datetime1">
              <a:rPr lang="es-MX" smtClean="0"/>
              <a:t>10/10/2016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1020034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273E132-6FF3-4BCE-A7BD-B46C5641D5F5}" type="datetime1">
              <a:rPr lang="es-MX" smtClean="0"/>
              <a:t>10/10/2016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4199316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AB0A659C-6814-4342-9901-1E59298A76E8}" type="datetime1">
              <a:rPr lang="es-MX" smtClean="0"/>
              <a:t>10/10/2016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3987491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641CAE9-3D62-4C44-8FF1-27D6F1DB72BF}" type="datetime1">
              <a:rPr lang="es-MX" smtClean="0"/>
              <a:t>10/10/2016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804750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5FBB4CB6-EE18-4E98-AC22-DA5E96810E3A}" type="datetime1">
              <a:rPr lang="es-MX" smtClean="0"/>
              <a:t>10/10/2016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44230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D3E6AE5-0961-44F2-A2E5-922B9BB98D4B}" type="datetime1">
              <a:rPr lang="es-MX" smtClean="0"/>
              <a:t>10/10/2016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3163073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50E09609-1EF0-4361-A292-E31F3CE8840A}" type="datetime1">
              <a:rPr lang="es-MX" smtClean="0"/>
              <a:t>10/10/2016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18278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75B142E-1708-4BA7-93D2-8ED90393F59F}" type="datetime1">
              <a:rPr lang="es-MX" smtClean="0"/>
              <a:t>10/10/2016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5032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ED43383-64DA-4A25-8CE3-D3423917DA89}" type="datetime1">
              <a:rPr lang="es-MX" smtClean="0"/>
              <a:t>10/10/2016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802429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DD9B9AC-4899-4BFE-82A9-EF823374E231}" type="datetime1">
              <a:rPr lang="es-MX" smtClean="0"/>
              <a:t>10/10/2016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24910-DA4E-4C21-8F64-183B19375D3F}" type="slidenum">
              <a:rPr lang="es-MX" smtClean="0"/>
              <a:t>‹Nº›</a:t>
            </a:fld>
            <a:endParaRPr lang="es-MX"/>
          </a:p>
        </p:txBody>
      </p:sp>
    </p:spTree>
    <p:extLst>
      <p:ext uri="{BB962C8B-B14F-4D97-AF65-F5344CB8AC3E}">
        <p14:creationId xmlns:p14="http://schemas.microsoft.com/office/powerpoint/2010/main" val="2282801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96EC49-018B-4AD0-935E-F6F79D2F75B2}" type="datetime1">
              <a:rPr lang="es-MX" smtClean="0"/>
              <a:t>10/10/2016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24910-DA4E-4C21-8F64-183B19375D3F}" type="slidenum">
              <a:rPr lang="es-MX" smtClean="0"/>
              <a:t>‹Nº›</a:t>
            </a:fld>
            <a:endParaRPr lang="es-MX"/>
          </a:p>
        </p:txBody>
      </p:sp>
    </p:spTree>
    <p:extLst>
      <p:ext uri="{BB962C8B-B14F-4D97-AF65-F5344CB8AC3E}">
        <p14:creationId xmlns:p14="http://schemas.microsoft.com/office/powerpoint/2010/main" val="1041667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gob.mx/cntse-rfts/download_document?file=/uploads/matrix_a/file/56df360d8217e66230002154/SOLICITUD_07-015_Importacion_de_PLAFEST.doc"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www.inb.unam.mx/stecnica/nom052_semarnat.pdf" TargetMode="External"/><Relationship Id="rId2" Type="http://schemas.openxmlformats.org/officeDocument/2006/relationships/hyperlink" Target="http://tramites.semarnat.gob.mx/index.php/residuos-peligrosos/registros/168-semarnat-07-017-generador-de-residuos-peligrosos" TargetMode="External"/><Relationship Id="rId1" Type="http://schemas.openxmlformats.org/officeDocument/2006/relationships/slideLayout" Target="../slideLayouts/slideLayout2.xml"/><Relationship Id="rId4" Type="http://schemas.openxmlformats.org/officeDocument/2006/relationships/hyperlink" Target="http://www.inecc.gob.mx/descargas/pnpgir_ver%20_in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33260" y="1333500"/>
            <a:ext cx="8666334" cy="6186309"/>
          </a:xfrm>
          <a:prstGeom prst="rect">
            <a:avLst/>
          </a:prstGeom>
          <a:noFill/>
        </p:spPr>
        <p:txBody>
          <a:bodyPr wrap="square" rtlCol="0">
            <a:spAutoFit/>
          </a:bodyPr>
          <a:lstStyle/>
          <a:p>
            <a:pPr algn="ctr"/>
            <a:r>
              <a:rPr lang="es-MX" sz="2800" b="1" dirty="0" smtClean="0"/>
              <a:t>FACULTAD DE PLANEACIÓN URBANA Y REGIONAL</a:t>
            </a:r>
          </a:p>
          <a:p>
            <a:pPr algn="ctr"/>
            <a:endParaRPr lang="es-MX" sz="2200" dirty="0"/>
          </a:p>
          <a:p>
            <a:pPr algn="ctr"/>
            <a:r>
              <a:rPr lang="es-MX" sz="2400" b="1" dirty="0" smtClean="0">
                <a:latin typeface="Times New Roman" panose="02020603050405020304" pitchFamily="18" charset="0"/>
                <a:cs typeface="Times New Roman" panose="02020603050405020304" pitchFamily="18" charset="0"/>
              </a:rPr>
              <a:t>LICENCIATURA EN CIENCIAS AMBIENTALES</a:t>
            </a:r>
          </a:p>
          <a:p>
            <a:pPr algn="ctr"/>
            <a:endParaRPr lang="es-MX" sz="2400" b="1" dirty="0">
              <a:latin typeface="Times New Roman" panose="02020603050405020304" pitchFamily="18" charset="0"/>
              <a:cs typeface="Times New Roman" panose="02020603050405020304" pitchFamily="18" charset="0"/>
            </a:endParaRPr>
          </a:p>
          <a:p>
            <a:pPr algn="ctr"/>
            <a:r>
              <a:rPr lang="es-MX" sz="2400" b="1" dirty="0" smtClean="0">
                <a:latin typeface="Times New Roman" panose="02020603050405020304" pitchFamily="18" charset="0"/>
                <a:cs typeface="Times New Roman" panose="02020603050405020304" pitchFamily="18" charset="0"/>
              </a:rPr>
              <a:t>UNIDAD DE APRENDIZAJE: MANEJO INTEGRAL DE RESIDUOS SÓLIDOS</a:t>
            </a:r>
          </a:p>
          <a:p>
            <a:pPr algn="ctr"/>
            <a:endParaRPr lang="es-MX" sz="2800" dirty="0"/>
          </a:p>
          <a:p>
            <a:pPr algn="ctr"/>
            <a:r>
              <a:rPr lang="es-MX" sz="2200" b="1" dirty="0" smtClean="0">
                <a:latin typeface="Times New Roman" panose="02020603050405020304" pitchFamily="18" charset="0"/>
                <a:cs typeface="Times New Roman" panose="02020603050405020304" pitchFamily="18" charset="0"/>
              </a:rPr>
              <a:t>Créditos institucionales de la UA: 6</a:t>
            </a:r>
          </a:p>
          <a:p>
            <a:pPr algn="ctr"/>
            <a:r>
              <a:rPr lang="es-MX" sz="2200" b="1" dirty="0" smtClean="0">
                <a:latin typeface="Times New Roman" panose="02020603050405020304" pitchFamily="18" charset="0"/>
                <a:cs typeface="Times New Roman" panose="02020603050405020304" pitchFamily="18" charset="0"/>
              </a:rPr>
              <a:t>Material visual: Diapositivas</a:t>
            </a:r>
          </a:p>
          <a:p>
            <a:pPr algn="ctr"/>
            <a:endParaRPr lang="es-MX" sz="2200" dirty="0">
              <a:latin typeface="Times New Roman" panose="02020603050405020304" pitchFamily="18" charset="0"/>
              <a:cs typeface="Times New Roman" panose="02020603050405020304" pitchFamily="18" charset="0"/>
            </a:endParaRPr>
          </a:p>
          <a:p>
            <a:pPr algn="ctr"/>
            <a:r>
              <a:rPr lang="es-MX" sz="2200" dirty="0" smtClean="0">
                <a:latin typeface="Times New Roman" panose="02020603050405020304" pitchFamily="18" charset="0"/>
                <a:cs typeface="Times New Roman" panose="02020603050405020304" pitchFamily="18" charset="0"/>
              </a:rPr>
              <a:t>Unidad de competencia 3</a:t>
            </a:r>
          </a:p>
          <a:p>
            <a:pPr algn="ctr"/>
            <a:endParaRPr lang="es-MX" sz="2200" dirty="0">
              <a:latin typeface="Times New Roman" panose="02020603050405020304" pitchFamily="18" charset="0"/>
              <a:cs typeface="Times New Roman" panose="02020603050405020304" pitchFamily="18" charset="0"/>
            </a:endParaRPr>
          </a:p>
          <a:p>
            <a:pPr algn="ctr"/>
            <a:r>
              <a:rPr lang="es-MX" sz="2400" u="sng" spc="60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GESTIÓN DE LOS </a:t>
            </a:r>
            <a:r>
              <a:rPr lang="es-MX" sz="2400" u="sng" spc="60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RESIDUOS PELIGROSOS EN MÉXICO</a:t>
            </a:r>
            <a:endParaRPr lang="es-MX" sz="2400" u="sng" spc="6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es-MX" sz="2200" dirty="0">
              <a:latin typeface="Times New Roman" panose="02020603050405020304" pitchFamily="18" charset="0"/>
              <a:cs typeface="Times New Roman" panose="02020603050405020304" pitchFamily="18" charset="0"/>
            </a:endParaRPr>
          </a:p>
          <a:p>
            <a:r>
              <a:rPr lang="es-MX" sz="2200" dirty="0" smtClean="0">
                <a:latin typeface="Times New Roman" panose="02020603050405020304" pitchFamily="18" charset="0"/>
                <a:cs typeface="Times New Roman" panose="02020603050405020304" pitchFamily="18" charset="0"/>
              </a:rPr>
              <a:t>Elaborado por M. en C.E.F: Verónica Vilchis Esquivel</a:t>
            </a:r>
          </a:p>
          <a:p>
            <a:pPr algn="r"/>
            <a:r>
              <a:rPr lang="es-MX" sz="2000" dirty="0" smtClean="0">
                <a:latin typeface="Times New Roman" panose="02020603050405020304" pitchFamily="18" charset="0"/>
                <a:cs typeface="Times New Roman" panose="02020603050405020304" pitchFamily="18" charset="0"/>
              </a:rPr>
              <a:t>Semestre 2016-B</a:t>
            </a:r>
          </a:p>
        </p:txBody>
      </p:sp>
      <p:sp>
        <p:nvSpPr>
          <p:cNvPr id="5" name="4 Marcador de número de diapositiva"/>
          <p:cNvSpPr>
            <a:spLocks noGrp="1"/>
          </p:cNvSpPr>
          <p:nvPr>
            <p:ph type="sldNum" sz="quarter" idx="12"/>
          </p:nvPr>
        </p:nvSpPr>
        <p:spPr/>
        <p:txBody>
          <a:bodyPr vert="horz" lIns="91440" tIns="45720" rIns="91440" bIns="45720" rtlCol="0" anchor="ctr"/>
          <a:lstStyle/>
          <a:p>
            <a:r>
              <a:rPr lang="es-MX" sz="1600" b="1" dirty="0" smtClean="0">
                <a:solidFill>
                  <a:schemeClr val="accent6">
                    <a:lumMod val="75000"/>
                  </a:schemeClr>
                </a:solidFill>
              </a:rPr>
              <a:t>1</a:t>
            </a:r>
            <a:endParaRPr lang="es-MX" sz="1600" b="1" dirty="0">
              <a:solidFill>
                <a:schemeClr val="accent6">
                  <a:lumMod val="75000"/>
                </a:schemeClr>
              </a:solidFill>
            </a:endParaRPr>
          </a:p>
        </p:txBody>
      </p:sp>
    </p:spTree>
    <p:extLst>
      <p:ext uri="{BB962C8B-B14F-4D97-AF65-F5344CB8AC3E}">
        <p14:creationId xmlns:p14="http://schemas.microsoft.com/office/powerpoint/2010/main" val="1065168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smtClean="0"/>
              <a:t>Peligrosidad</a:t>
            </a:r>
          </a:p>
          <a:p>
            <a:pPr marL="0" indent="0">
              <a:buNone/>
            </a:pPr>
            <a:endParaRPr lang="es-MX" b="1" dirty="0">
              <a:latin typeface="Arial" panose="020B0604020202020204" pitchFamily="34" charset="0"/>
              <a:cs typeface="Arial" panose="020B0604020202020204" pitchFamily="34" charset="0"/>
            </a:endParaRPr>
          </a:p>
          <a:p>
            <a:pPr marL="0" indent="0" algn="just">
              <a:buNone/>
            </a:pPr>
            <a:r>
              <a:rPr lang="es-MX" dirty="0"/>
              <a:t>La peligrosidad de las sustancias químicas constituye una propiedad inherente o intrínseca que las puede hacer corrosivas, reactivas, explosivas, tóxicas o inflamables.</a:t>
            </a:r>
          </a:p>
          <a:p>
            <a:pPr marL="0" indent="0" algn="just">
              <a:buNone/>
            </a:pPr>
            <a:endParaRPr lang="es-MX" b="1" dirty="0">
              <a:latin typeface="Arial" panose="020B0604020202020204" pitchFamily="34" charset="0"/>
              <a:cs typeface="Arial" panose="020B0604020202020204" pitchFamily="34" charset="0"/>
            </a:endParaRP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10</a:t>
            </a:fld>
            <a:endParaRPr lang="es-MX"/>
          </a:p>
        </p:txBody>
      </p:sp>
    </p:spTree>
    <p:extLst>
      <p:ext uri="{BB962C8B-B14F-4D97-AF65-F5344CB8AC3E}">
        <p14:creationId xmlns:p14="http://schemas.microsoft.com/office/powerpoint/2010/main" val="2820542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Riesgo</a:t>
            </a:r>
            <a:endParaRPr lang="es-MX" b="1" dirty="0">
              <a:latin typeface="Arial" panose="020B0604020202020204" pitchFamily="34" charset="0"/>
              <a:cs typeface="Arial" panose="020B0604020202020204" pitchFamily="34" charset="0"/>
            </a:endParaRPr>
          </a:p>
          <a:p>
            <a:pPr marL="0" indent="0" algn="just">
              <a:buNone/>
            </a:pPr>
            <a:endParaRPr lang="es-MX" b="1" dirty="0" smtClean="0">
              <a:latin typeface="Arial" panose="020B0604020202020204" pitchFamily="34" charset="0"/>
              <a:cs typeface="Arial" panose="020B0604020202020204" pitchFamily="34" charset="0"/>
            </a:endParaRPr>
          </a:p>
          <a:p>
            <a:pPr marL="0" indent="0">
              <a:buNone/>
            </a:pPr>
            <a:r>
              <a:rPr lang="es-MX" dirty="0"/>
              <a:t>Depende de: </a:t>
            </a:r>
          </a:p>
          <a:p>
            <a:pPr marL="514350" indent="-514350" algn="just">
              <a:buAutoNum type="arabicPeriod"/>
            </a:pPr>
            <a:r>
              <a:rPr lang="es-MX" dirty="0"/>
              <a:t>La cantidad de la sustancia que entra en contacto con los posibles receptores o de la dosis que alcanza dentro de ellos, y</a:t>
            </a:r>
          </a:p>
          <a:p>
            <a:pPr marL="514350" indent="-514350" algn="just">
              <a:buAutoNum type="arabicPeriod"/>
            </a:pPr>
            <a:r>
              <a:rPr lang="es-MX" dirty="0"/>
              <a:t>del tiempo que dure este contacto y de la frecuencia con la que se repita.</a:t>
            </a:r>
          </a:p>
          <a:p>
            <a:pPr marL="0" indent="0" algn="just">
              <a:buNone/>
            </a:pPr>
            <a:endParaRPr lang="es-MX" b="1" dirty="0">
              <a:latin typeface="Arial" panose="020B0604020202020204" pitchFamily="34" charset="0"/>
              <a:cs typeface="Arial" panose="020B0604020202020204" pitchFamily="34" charset="0"/>
            </a:endParaRP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11</a:t>
            </a:fld>
            <a:endParaRPr lang="es-MX"/>
          </a:p>
        </p:txBody>
      </p:sp>
    </p:spTree>
    <p:extLst>
      <p:ext uri="{BB962C8B-B14F-4D97-AF65-F5344CB8AC3E}">
        <p14:creationId xmlns:p14="http://schemas.microsoft.com/office/powerpoint/2010/main" val="2346509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smtClean="0"/>
              <a:t>Material peligroso CRETIB</a:t>
            </a:r>
          </a:p>
          <a:p>
            <a:pPr marL="0" indent="0">
              <a:buNone/>
            </a:pPr>
            <a:endParaRPr lang="es-MX" b="1" dirty="0">
              <a:latin typeface="Arial" panose="020B0604020202020204" pitchFamily="34" charset="0"/>
              <a:cs typeface="Arial" panose="020B0604020202020204" pitchFamily="34" charset="0"/>
            </a:endParaRPr>
          </a:p>
          <a:p>
            <a:pPr marL="0" indent="0">
              <a:buNone/>
            </a:pPr>
            <a:endParaRPr lang="es-MX" b="1" dirty="0" smtClean="0">
              <a:latin typeface="Arial" panose="020B0604020202020204" pitchFamily="34" charset="0"/>
              <a:cs typeface="Arial" panose="020B0604020202020204" pitchFamily="34" charset="0"/>
            </a:endParaRPr>
          </a:p>
          <a:p>
            <a:pPr marL="0" indent="0" algn="just">
              <a:buNone/>
            </a:pPr>
            <a:endParaRPr lang="es-MX" b="1" dirty="0">
              <a:latin typeface="Arial" panose="020B0604020202020204" pitchFamily="34" charset="0"/>
              <a:cs typeface="Arial" panose="020B0604020202020204" pitchFamily="34" charset="0"/>
            </a:endParaRP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12</a:t>
            </a:fld>
            <a:endParaRPr lang="es-MX"/>
          </a:p>
        </p:txBody>
      </p:sp>
      <p:pic>
        <p:nvPicPr>
          <p:cNvPr id="5" name="Marcador de contenido 3"/>
          <p:cNvPicPr>
            <a:picLocks noChangeAspect="1"/>
          </p:cNvPicPr>
          <p:nvPr/>
        </p:nvPicPr>
        <p:blipFill>
          <a:blip r:embed="rId2"/>
          <a:stretch>
            <a:fillRect/>
          </a:stretch>
        </p:blipFill>
        <p:spPr>
          <a:xfrm>
            <a:off x="838200" y="3027226"/>
            <a:ext cx="10515600" cy="2695109"/>
          </a:xfrm>
          <a:prstGeom prst="rect">
            <a:avLst/>
          </a:prstGeom>
        </p:spPr>
      </p:pic>
    </p:spTree>
    <p:extLst>
      <p:ext uri="{BB962C8B-B14F-4D97-AF65-F5344CB8AC3E}">
        <p14:creationId xmlns:p14="http://schemas.microsoft.com/office/powerpoint/2010/main" val="41765367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smtClean="0"/>
              <a:t>Potencia</a:t>
            </a:r>
            <a:endParaRPr lang="es-MX" b="1" dirty="0" smtClean="0">
              <a:latin typeface="Arial" panose="020B0604020202020204" pitchFamily="34" charset="0"/>
              <a:cs typeface="Arial" panose="020B0604020202020204" pitchFamily="34" charset="0"/>
            </a:endParaRPr>
          </a:p>
          <a:p>
            <a:pPr marL="0" indent="0">
              <a:buNone/>
            </a:pPr>
            <a:endParaRPr lang="es-MX" b="1" dirty="0">
              <a:latin typeface="Arial" panose="020B0604020202020204" pitchFamily="34" charset="0"/>
              <a:cs typeface="Arial" panose="020B0604020202020204" pitchFamily="34" charset="0"/>
            </a:endParaRPr>
          </a:p>
          <a:p>
            <a:pPr marL="0" indent="0">
              <a:buNone/>
            </a:pPr>
            <a:endParaRPr lang="es-MX" b="1" dirty="0" smtClean="0">
              <a:latin typeface="Arial" panose="020B0604020202020204" pitchFamily="34" charset="0"/>
              <a:cs typeface="Arial" panose="020B0604020202020204" pitchFamily="34" charset="0"/>
            </a:endParaRPr>
          </a:p>
          <a:p>
            <a:pPr marL="0" indent="0" algn="just">
              <a:buNone/>
            </a:pPr>
            <a:endParaRPr lang="es-MX" b="1" dirty="0">
              <a:latin typeface="Arial" panose="020B0604020202020204" pitchFamily="34" charset="0"/>
              <a:cs typeface="Arial" panose="020B0604020202020204" pitchFamily="34" charset="0"/>
            </a:endParaRP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13</a:t>
            </a:fld>
            <a:endParaRPr lang="es-MX"/>
          </a:p>
        </p:txBody>
      </p:sp>
      <p:pic>
        <p:nvPicPr>
          <p:cNvPr id="6" name="Marcador de contenido 3"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35029" t="56529" r="35591" b="18693"/>
          <a:stretch/>
        </p:blipFill>
        <p:spPr>
          <a:xfrm>
            <a:off x="1480784" y="2390193"/>
            <a:ext cx="9539784" cy="4331282"/>
          </a:xfrm>
          <a:prstGeom prst="rect">
            <a:avLst/>
          </a:prstGeom>
        </p:spPr>
      </p:pic>
    </p:spTree>
    <p:extLst>
      <p:ext uri="{BB962C8B-B14F-4D97-AF65-F5344CB8AC3E}">
        <p14:creationId xmlns:p14="http://schemas.microsoft.com/office/powerpoint/2010/main" val="20249873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smtClean="0"/>
              <a:t>Potencia</a:t>
            </a:r>
            <a:endParaRPr lang="es-MX" b="1" dirty="0" smtClean="0">
              <a:latin typeface="Arial" panose="020B0604020202020204" pitchFamily="34" charset="0"/>
              <a:cs typeface="Arial" panose="020B0604020202020204" pitchFamily="34" charset="0"/>
            </a:endParaRPr>
          </a:p>
          <a:p>
            <a:pPr marL="0" indent="0">
              <a:buNone/>
            </a:pPr>
            <a:endParaRPr lang="es-MX" b="1" dirty="0">
              <a:latin typeface="Arial" panose="020B0604020202020204" pitchFamily="34" charset="0"/>
              <a:cs typeface="Arial" panose="020B0604020202020204" pitchFamily="34" charset="0"/>
            </a:endParaRPr>
          </a:p>
          <a:p>
            <a:pPr marL="0" indent="0">
              <a:buNone/>
            </a:pPr>
            <a:endParaRPr lang="es-MX" b="1" dirty="0" smtClean="0">
              <a:latin typeface="Arial" panose="020B0604020202020204" pitchFamily="34" charset="0"/>
              <a:cs typeface="Arial" panose="020B0604020202020204" pitchFamily="34" charset="0"/>
            </a:endParaRPr>
          </a:p>
          <a:p>
            <a:pPr marL="0" indent="0" algn="just">
              <a:buNone/>
            </a:pPr>
            <a:endParaRPr lang="es-MX" b="1" dirty="0">
              <a:latin typeface="Arial" panose="020B0604020202020204" pitchFamily="34" charset="0"/>
              <a:cs typeface="Arial" panose="020B0604020202020204" pitchFamily="34" charset="0"/>
            </a:endParaRP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14</a:t>
            </a:fld>
            <a:endParaRPr lang="es-MX"/>
          </a:p>
        </p:txBody>
      </p:sp>
      <p:pic>
        <p:nvPicPr>
          <p:cNvPr id="6" name="Marcador de contenido 3"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35029" t="56529" r="35591" b="18693"/>
          <a:stretch/>
        </p:blipFill>
        <p:spPr>
          <a:xfrm>
            <a:off x="1480784" y="2390193"/>
            <a:ext cx="9539784" cy="4331282"/>
          </a:xfrm>
          <a:prstGeom prst="rect">
            <a:avLst/>
          </a:prstGeom>
        </p:spPr>
      </p:pic>
    </p:spTree>
    <p:extLst>
      <p:ext uri="{BB962C8B-B14F-4D97-AF65-F5344CB8AC3E}">
        <p14:creationId xmlns:p14="http://schemas.microsoft.com/office/powerpoint/2010/main" val="3085642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Propiedades físicas y químicas que las hacen </a:t>
            </a:r>
            <a:r>
              <a:rPr lang="es-MX" b="1" dirty="0" smtClean="0"/>
              <a:t>peligrosas</a:t>
            </a:r>
            <a:endParaRPr lang="es-MX" b="1" dirty="0"/>
          </a:p>
          <a:p>
            <a:pPr marL="0" indent="0">
              <a:buNone/>
            </a:pPr>
            <a:endParaRPr lang="es-MX" b="1" dirty="0" smtClean="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15</a:t>
            </a:fld>
            <a:endParaRPr lang="es-MX"/>
          </a:p>
        </p:txBody>
      </p:sp>
      <p:pic>
        <p:nvPicPr>
          <p:cNvPr id="5" name="Marcador de contenido 5"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31145" t="38023" r="32383" b="32180"/>
          <a:stretch/>
        </p:blipFill>
        <p:spPr>
          <a:xfrm>
            <a:off x="1339755" y="2355179"/>
            <a:ext cx="9512489" cy="4183733"/>
          </a:xfrm>
          <a:prstGeom prst="rect">
            <a:avLst/>
          </a:prstGeom>
        </p:spPr>
      </p:pic>
    </p:spTree>
    <p:extLst>
      <p:ext uri="{BB962C8B-B14F-4D97-AF65-F5344CB8AC3E}">
        <p14:creationId xmlns:p14="http://schemas.microsoft.com/office/powerpoint/2010/main" val="1529997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err="1" smtClean="0"/>
              <a:t>Bioacumulación</a:t>
            </a:r>
            <a:endParaRPr lang="es-MX" b="1" dirty="0" smtClean="0"/>
          </a:p>
          <a:p>
            <a:pPr marL="0" indent="0">
              <a:buNone/>
            </a:pPr>
            <a:endParaRPr lang="es-MX" b="1" dirty="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16</a:t>
            </a:fld>
            <a:endParaRPr lang="es-MX"/>
          </a:p>
        </p:txBody>
      </p:sp>
      <p:pic>
        <p:nvPicPr>
          <p:cNvPr id="5" name="Marcador de contenido 3"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30132" t="34574" r="31708" b="16498"/>
          <a:stretch/>
        </p:blipFill>
        <p:spPr>
          <a:xfrm>
            <a:off x="3853088" y="1808569"/>
            <a:ext cx="7315201" cy="5049431"/>
          </a:xfrm>
          <a:prstGeom prst="rect">
            <a:avLst/>
          </a:prstGeom>
        </p:spPr>
      </p:pic>
    </p:spTree>
    <p:extLst>
      <p:ext uri="{BB962C8B-B14F-4D97-AF65-F5344CB8AC3E}">
        <p14:creationId xmlns:p14="http://schemas.microsoft.com/office/powerpoint/2010/main" val="2308792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Destino y </a:t>
            </a:r>
            <a:r>
              <a:rPr lang="es-MX" b="1" dirty="0" smtClean="0"/>
              <a:t>transporte</a:t>
            </a:r>
          </a:p>
          <a:p>
            <a:pPr marL="0" indent="0">
              <a:buNone/>
            </a:pPr>
            <a:endParaRPr lang="es-MX" b="1" dirty="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17</a:t>
            </a:fld>
            <a:endParaRPr lang="es-MX"/>
          </a:p>
        </p:txBody>
      </p:sp>
      <p:pic>
        <p:nvPicPr>
          <p:cNvPr id="5" name="Marcador de contenido 3"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29456" t="33005" r="31370" b="29985"/>
          <a:stretch/>
        </p:blipFill>
        <p:spPr>
          <a:xfrm>
            <a:off x="2897746" y="2333453"/>
            <a:ext cx="8325327" cy="4524547"/>
          </a:xfrm>
          <a:prstGeom prst="rect">
            <a:avLst/>
          </a:prstGeom>
        </p:spPr>
      </p:pic>
    </p:spTree>
    <p:extLst>
      <p:ext uri="{BB962C8B-B14F-4D97-AF65-F5344CB8AC3E}">
        <p14:creationId xmlns:p14="http://schemas.microsoft.com/office/powerpoint/2010/main" val="1082147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Destino y transporte en el </a:t>
            </a:r>
            <a:r>
              <a:rPr lang="es-MX" b="1" dirty="0" smtClean="0"/>
              <a:t>ambiente</a:t>
            </a:r>
            <a:endParaRPr lang="es-MX" b="1" dirty="0"/>
          </a:p>
          <a:p>
            <a:pPr marL="0" indent="0">
              <a:buNone/>
            </a:pPr>
            <a:endParaRPr lang="es-MX" b="1" dirty="0" smtClean="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18</a:t>
            </a:fld>
            <a:endParaRPr lang="es-MX"/>
          </a:p>
        </p:txBody>
      </p:sp>
      <p:pic>
        <p:nvPicPr>
          <p:cNvPr id="5" name="Marcador de contenido 3"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32484" t="31548" r="33520" b="23836"/>
          <a:stretch/>
        </p:blipFill>
        <p:spPr>
          <a:xfrm>
            <a:off x="4639225" y="2333574"/>
            <a:ext cx="5923949" cy="4022776"/>
          </a:xfrm>
          <a:prstGeom prst="rect">
            <a:avLst/>
          </a:prstGeom>
          <a:effectLst>
            <a:softEdge rad="127000"/>
          </a:effectLst>
        </p:spPr>
      </p:pic>
    </p:spTree>
    <p:extLst>
      <p:ext uri="{BB962C8B-B14F-4D97-AF65-F5344CB8AC3E}">
        <p14:creationId xmlns:p14="http://schemas.microsoft.com/office/powerpoint/2010/main" val="2264212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Destino y reacciones de las sustancias en los organismos y pruebas para determinar exposición y </a:t>
            </a:r>
            <a:r>
              <a:rPr lang="es-MX" b="1" dirty="0" smtClean="0"/>
              <a:t>efectos.</a:t>
            </a:r>
          </a:p>
          <a:p>
            <a:pPr marL="0" indent="0">
              <a:buNone/>
            </a:pPr>
            <a:endParaRPr lang="es-MX" b="1" dirty="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19</a:t>
            </a:fld>
            <a:endParaRPr lang="es-MX"/>
          </a:p>
        </p:txBody>
      </p:sp>
      <p:pic>
        <p:nvPicPr>
          <p:cNvPr id="5" name="Marcador de contenido 3"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29749" t="26624" r="30239" b="19956"/>
          <a:stretch/>
        </p:blipFill>
        <p:spPr>
          <a:xfrm>
            <a:off x="2802227" y="2546710"/>
            <a:ext cx="5808373" cy="4174765"/>
          </a:xfrm>
          <a:prstGeom prst="rect">
            <a:avLst/>
          </a:prstGeom>
        </p:spPr>
      </p:pic>
    </p:spTree>
    <p:extLst>
      <p:ext uri="{BB962C8B-B14F-4D97-AF65-F5344CB8AC3E}">
        <p14:creationId xmlns:p14="http://schemas.microsoft.com/office/powerpoint/2010/main" val="121877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Rectángulo"/>
          <p:cNvSpPr>
            <a:spLocks noChangeArrowheads="1"/>
          </p:cNvSpPr>
          <p:nvPr/>
        </p:nvSpPr>
        <p:spPr bwMode="auto">
          <a:xfrm>
            <a:off x="1230750" y="1456287"/>
            <a:ext cx="10083244" cy="4893647"/>
          </a:xfrm>
          <a:prstGeom prst="rect">
            <a:avLst/>
          </a:prstGeom>
          <a:noFill/>
          <a:ln w="9525">
            <a:noFill/>
            <a:miter lim="800000"/>
            <a:headEnd/>
            <a:tailEnd/>
          </a:ln>
        </p:spPr>
        <p:txBody>
          <a:bodyPr wrap="square">
            <a:spAutoFit/>
          </a:bodyPr>
          <a:lstStyle/>
          <a:p>
            <a:pPr algn="just"/>
            <a:r>
              <a:rPr lang="es-MX" sz="2400" b="1" dirty="0">
                <a:solidFill>
                  <a:srgbClr val="92D050"/>
                </a:solidFill>
              </a:rPr>
              <a:t>¿Cómo emplear este material?</a:t>
            </a:r>
          </a:p>
          <a:p>
            <a:pPr algn="just"/>
            <a:endParaRPr lang="es-MX" sz="2400" b="1" dirty="0">
              <a:solidFill>
                <a:srgbClr val="FF0000"/>
              </a:solidFill>
            </a:endParaRPr>
          </a:p>
          <a:p>
            <a:pPr lvl="0" algn="just"/>
            <a:r>
              <a:rPr lang="es-ES" sz="2400" dirty="0"/>
              <a:t>El presente material </a:t>
            </a:r>
            <a:r>
              <a:rPr lang="es-ES" sz="2400" dirty="0" smtClean="0"/>
              <a:t>tiene el propósito </a:t>
            </a:r>
            <a:r>
              <a:rPr lang="es-ES" sz="2400" dirty="0"/>
              <a:t>facilitar la exposición gráfica del tema </a:t>
            </a:r>
            <a:r>
              <a:rPr lang="es-ES" sz="2400" dirty="0" smtClean="0"/>
              <a:t>“Residuos peligrosos” </a:t>
            </a:r>
            <a:r>
              <a:rPr lang="es-ES" sz="2400" dirty="0"/>
              <a:t>que se aborda en la </a:t>
            </a:r>
            <a:r>
              <a:rPr lang="es-ES" sz="2400" dirty="0" smtClean="0"/>
              <a:t>unidad </a:t>
            </a:r>
            <a:r>
              <a:rPr lang="es-ES" sz="2400" dirty="0"/>
              <a:t>de aprendizaje 3</a:t>
            </a:r>
            <a:r>
              <a:rPr lang="es-ES" sz="2400" dirty="0" smtClean="0"/>
              <a:t> “</a:t>
            </a:r>
            <a:r>
              <a:rPr lang="es-MX" sz="2400" dirty="0"/>
              <a:t>Prevención y gestión de residuos sólidos peligrosos y de manejo especial en México (2009-2013</a:t>
            </a:r>
            <a:r>
              <a:rPr lang="es-MX" sz="2400" dirty="0" smtClean="0"/>
              <a:t>)”</a:t>
            </a:r>
            <a:r>
              <a:rPr lang="es-ES" sz="2400" dirty="0" smtClean="0"/>
              <a:t> </a:t>
            </a:r>
            <a:r>
              <a:rPr lang="es-ES" sz="2400" dirty="0"/>
              <a:t>que corresponde </a:t>
            </a:r>
            <a:r>
              <a:rPr lang="es-ES" sz="2400" dirty="0" smtClean="0"/>
              <a:t>al séptimo semestre de la Licenciatura en Ciencias Ambientales, cuya</a:t>
            </a:r>
            <a:r>
              <a:rPr lang="es-MX" sz="2400" dirty="0" smtClean="0"/>
              <a:t> </a:t>
            </a:r>
            <a:r>
              <a:rPr lang="es-MX" sz="2400" dirty="0"/>
              <a:t>Área </a:t>
            </a:r>
            <a:r>
              <a:rPr lang="es-MX" sz="2400" dirty="0" smtClean="0"/>
              <a:t>Curricular es </a:t>
            </a:r>
            <a:r>
              <a:rPr lang="es-MX" sz="2400" dirty="0"/>
              <a:t>Recursos Naturales  </a:t>
            </a:r>
            <a:r>
              <a:rPr lang="es-MX" sz="2400" dirty="0" smtClean="0"/>
              <a:t>y la </a:t>
            </a:r>
            <a:r>
              <a:rPr lang="es-MX" sz="2400" dirty="0"/>
              <a:t>Sub </a:t>
            </a:r>
            <a:r>
              <a:rPr lang="es-MX" sz="2400" dirty="0" smtClean="0"/>
              <a:t>área: Recursos </a:t>
            </a:r>
            <a:r>
              <a:rPr lang="es-MX" sz="2400" dirty="0"/>
              <a:t>Naturales y Medio </a:t>
            </a:r>
            <a:r>
              <a:rPr lang="es-MX" sz="2400" dirty="0" smtClean="0"/>
              <a:t>Ambiente.</a:t>
            </a:r>
            <a:endParaRPr lang="es-MX" sz="2400" dirty="0"/>
          </a:p>
          <a:p>
            <a:pPr algn="just"/>
            <a:r>
              <a:rPr lang="es-ES" sz="2400" dirty="0" smtClean="0"/>
              <a:t> </a:t>
            </a:r>
            <a:endParaRPr lang="es-MX" sz="2400" dirty="0"/>
          </a:p>
          <a:p>
            <a:pPr algn="just"/>
            <a:r>
              <a:rPr lang="es-ES" sz="2400" dirty="0"/>
              <a:t>La presentación deberá ir acompañada de una explicación oral del catedrático, ya que la aportación que </a:t>
            </a:r>
            <a:r>
              <a:rPr lang="es-ES" sz="2400" dirty="0" smtClean="0"/>
              <a:t>éste pueda </a:t>
            </a:r>
            <a:r>
              <a:rPr lang="es-ES" sz="2400" dirty="0"/>
              <a:t>hacer mediante ejemplos y situaciones cotidianas brindará la oportunidad </a:t>
            </a:r>
            <a:r>
              <a:rPr lang="es-ES" sz="2400" dirty="0" smtClean="0"/>
              <a:t>para </a:t>
            </a:r>
            <a:r>
              <a:rPr lang="es-ES" sz="2400" dirty="0"/>
              <a:t>que los estudiantes </a:t>
            </a:r>
            <a:r>
              <a:rPr lang="es-ES" sz="2400" dirty="0" smtClean="0"/>
              <a:t>construyan su conocimiento de una forma sólida </a:t>
            </a:r>
            <a:r>
              <a:rPr lang="es-ES" sz="2400" dirty="0"/>
              <a:t>y bien </a:t>
            </a:r>
            <a:r>
              <a:rPr lang="es-ES" sz="2400" dirty="0" smtClean="0"/>
              <a:t>soportada.</a:t>
            </a:r>
            <a:endParaRPr lang="es-MX" sz="2400" dirty="0"/>
          </a:p>
        </p:txBody>
      </p:sp>
      <p:sp>
        <p:nvSpPr>
          <p:cNvPr id="6" name="5 Marcador de número de diapositiva"/>
          <p:cNvSpPr>
            <a:spLocks noGrp="1"/>
          </p:cNvSpPr>
          <p:nvPr>
            <p:ph type="sldNum" sz="quarter" idx="12"/>
          </p:nvPr>
        </p:nvSpPr>
        <p:spPr/>
        <p:txBody>
          <a:bodyPr vert="horz" lIns="91440" tIns="45720" rIns="91440" bIns="45720" rtlCol="0" anchor="ctr"/>
          <a:lstStyle/>
          <a:p>
            <a:fld id="{E1324910-DA4E-4C21-8F64-183B19375D3F}" type="slidenum">
              <a:rPr lang="es-MX" sz="1600" b="1">
                <a:solidFill>
                  <a:schemeClr val="accent6">
                    <a:lumMod val="75000"/>
                  </a:schemeClr>
                </a:solidFill>
              </a:rPr>
              <a:pPr/>
              <a:t>2</a:t>
            </a:fld>
            <a:endParaRPr lang="es-MX" sz="1600" b="1">
              <a:solidFill>
                <a:schemeClr val="accent6">
                  <a:lumMod val="75000"/>
                </a:schemeClr>
              </a:solidFill>
            </a:endParaRPr>
          </a:p>
        </p:txBody>
      </p:sp>
    </p:spTree>
    <p:extLst>
      <p:ext uri="{BB962C8B-B14F-4D97-AF65-F5344CB8AC3E}">
        <p14:creationId xmlns:p14="http://schemas.microsoft.com/office/powerpoint/2010/main" val="1023557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Efectos tóxicos de </a:t>
            </a:r>
            <a:r>
              <a:rPr lang="es-MX" b="1" dirty="0" smtClean="0"/>
              <a:t>plaguicidas</a:t>
            </a:r>
            <a:endParaRPr lang="es-MX" b="1" dirty="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20</a:t>
            </a:fld>
            <a:endParaRPr lang="es-MX"/>
          </a:p>
        </p:txBody>
      </p:sp>
      <p:pic>
        <p:nvPicPr>
          <p:cNvPr id="5" name="Marcador de contenido 3"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29928" t="23306" r="31846" b="7347"/>
          <a:stretch/>
        </p:blipFill>
        <p:spPr>
          <a:xfrm>
            <a:off x="5841642" y="1474634"/>
            <a:ext cx="5512158" cy="5383366"/>
          </a:xfrm>
          <a:prstGeom prst="rect">
            <a:avLst/>
          </a:prstGeom>
        </p:spPr>
      </p:pic>
    </p:spTree>
    <p:extLst>
      <p:ext uri="{BB962C8B-B14F-4D97-AF65-F5344CB8AC3E}">
        <p14:creationId xmlns:p14="http://schemas.microsoft.com/office/powerpoint/2010/main" val="2927667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Pruebas para evaluar la toxicidad potencial de sustancias químicas para seres humanos </a:t>
            </a:r>
            <a:endParaRPr lang="es-MX" b="1" dirty="0" smtClean="0"/>
          </a:p>
          <a:p>
            <a:pPr marL="0" indent="0">
              <a:buNone/>
            </a:pPr>
            <a:endParaRPr lang="es-MX" b="1" dirty="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21</a:t>
            </a:fld>
            <a:endParaRPr lang="es-MX"/>
          </a:p>
        </p:txBody>
      </p:sp>
      <p:pic>
        <p:nvPicPr>
          <p:cNvPr id="5" name="Marcador de contenido 5" descr="peligrosidad.pdf - Google Chrome"/>
          <p:cNvPicPr>
            <a:picLocks noChangeAspect="1"/>
          </p:cNvPicPr>
          <p:nvPr/>
        </p:nvPicPr>
        <p:blipFill rotWithShape="1">
          <a:blip r:embed="rId2">
            <a:extLst>
              <a:ext uri="{28A0092B-C50C-407E-A947-70E740481C1C}">
                <a14:useLocalDpi xmlns:a14="http://schemas.microsoft.com/office/drawing/2010/main" val="0"/>
              </a:ext>
            </a:extLst>
          </a:blip>
          <a:srcRect l="31623" t="40621" r="32844" b="14982"/>
          <a:stretch/>
        </p:blipFill>
        <p:spPr>
          <a:xfrm>
            <a:off x="2820473" y="2615249"/>
            <a:ext cx="6104585" cy="4106226"/>
          </a:xfrm>
          <a:prstGeom prst="rect">
            <a:avLst/>
          </a:prstGeom>
        </p:spPr>
      </p:pic>
    </p:spTree>
    <p:extLst>
      <p:ext uri="{BB962C8B-B14F-4D97-AF65-F5344CB8AC3E}">
        <p14:creationId xmlns:p14="http://schemas.microsoft.com/office/powerpoint/2010/main" val="7078322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Convenio de </a:t>
            </a:r>
            <a:r>
              <a:rPr lang="es-MX" b="1" dirty="0" smtClean="0"/>
              <a:t>Rotterdam</a:t>
            </a:r>
          </a:p>
          <a:p>
            <a:pPr marL="0" indent="0">
              <a:buNone/>
            </a:pPr>
            <a:endParaRPr lang="es-MX" b="1" dirty="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22</a:t>
            </a:fld>
            <a:endParaRPr lang="es-MX"/>
          </a:p>
        </p:txBody>
      </p:sp>
      <p:pic>
        <p:nvPicPr>
          <p:cNvPr id="5" name="Marcador de contenido 3"/>
          <p:cNvPicPr>
            <a:picLocks noChangeAspect="1"/>
          </p:cNvPicPr>
          <p:nvPr/>
        </p:nvPicPr>
        <p:blipFill rotWithShape="1">
          <a:blip r:embed="rId2"/>
          <a:srcRect l="4443" t="17324" r="4757" b="3952"/>
          <a:stretch/>
        </p:blipFill>
        <p:spPr>
          <a:xfrm>
            <a:off x="4073513" y="2215973"/>
            <a:ext cx="6229337" cy="4050683"/>
          </a:xfrm>
          <a:prstGeom prst="rect">
            <a:avLst/>
          </a:prstGeom>
        </p:spPr>
      </p:pic>
    </p:spTree>
    <p:extLst>
      <p:ext uri="{BB962C8B-B14F-4D97-AF65-F5344CB8AC3E}">
        <p14:creationId xmlns:p14="http://schemas.microsoft.com/office/powerpoint/2010/main" val="3950729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Exportación de </a:t>
            </a:r>
            <a:r>
              <a:rPr lang="es-MX" b="1" dirty="0" smtClean="0"/>
              <a:t>materiales</a:t>
            </a:r>
          </a:p>
          <a:p>
            <a:pPr marL="0" indent="0">
              <a:buNone/>
            </a:pPr>
            <a:endParaRPr lang="es-MX" b="1" dirty="0"/>
          </a:p>
          <a:p>
            <a:pPr marL="0" indent="0" algn="just">
              <a:buNone/>
            </a:pPr>
            <a:r>
              <a:rPr lang="es-MX" dirty="0"/>
              <a:t>Que el material peligroso en forma de mezcla o preparaciones a exportar, esté regulado en el Acuerdo que establece la clasificación y codificación de mercancías cuya importación está sujeta a regulación por parte de las dependencias que integran la Comisión Intersecretarial para el Control del Proceso y Uso de Plaguicidas, fertilizantes y Sustancias Tóxicas, en el Convenio de Rotterdam y los que se señalen en algún otro tratado internacional. </a:t>
            </a:r>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23</a:t>
            </a:fld>
            <a:endParaRPr lang="es-MX"/>
          </a:p>
        </p:txBody>
      </p:sp>
    </p:spTree>
    <p:extLst>
      <p:ext uri="{BB962C8B-B14F-4D97-AF65-F5344CB8AC3E}">
        <p14:creationId xmlns:p14="http://schemas.microsoft.com/office/powerpoint/2010/main" val="1293147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Autorización para la Exportación de Materiales </a:t>
            </a:r>
            <a:r>
              <a:rPr lang="es-MX" b="1" dirty="0" smtClean="0"/>
              <a:t>Peligrosos</a:t>
            </a:r>
          </a:p>
          <a:p>
            <a:pPr marL="0" indent="0">
              <a:buNone/>
            </a:pPr>
            <a:endParaRPr lang="es-MX" b="1" dirty="0"/>
          </a:p>
          <a:p>
            <a:pPr marL="0" indent="0" algn="just">
              <a:buNone/>
            </a:pPr>
            <a:r>
              <a:rPr lang="es-MX" dirty="0"/>
              <a:t>Las personas interesadas en exportar material peligroso en forma de mezcla o preparaciones a exportar, esté regulado en el Acuerdo que establece la clasificación y codificación de mercancías cuya importación está sujeta a regulación por parte de las dependencias que integran la Comisión Intersecretarial para el Control del Proceso y Uso de Plaguicidas, fertilizantes y Sustancias Tóxicas, en el Convenio de </a:t>
            </a:r>
            <a:r>
              <a:rPr lang="es-MX" dirty="0" err="1"/>
              <a:t>Rótterdam</a:t>
            </a:r>
            <a:r>
              <a:rPr lang="es-MX" dirty="0"/>
              <a:t> y los que se señalen en algún otro tratado internacional.</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24</a:t>
            </a:fld>
            <a:endParaRPr lang="es-MX"/>
          </a:p>
        </p:txBody>
      </p:sp>
    </p:spTree>
    <p:extLst>
      <p:ext uri="{BB962C8B-B14F-4D97-AF65-F5344CB8AC3E}">
        <p14:creationId xmlns:p14="http://schemas.microsoft.com/office/powerpoint/2010/main" val="41981232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smtClean="0"/>
              <a:t>Requisitos</a:t>
            </a:r>
          </a:p>
          <a:p>
            <a:pPr marL="0" indent="0">
              <a:buNone/>
            </a:pPr>
            <a:endParaRPr lang="es-MX" b="1" dirty="0"/>
          </a:p>
          <a:p>
            <a:pPr marL="0" indent="0">
              <a:buNone/>
            </a:pPr>
            <a:r>
              <a:rPr lang="es-MX" dirty="0"/>
              <a:t>1. Pago de derechos</a:t>
            </a:r>
          </a:p>
          <a:p>
            <a:pPr marL="0" indent="0">
              <a:buNone/>
            </a:pPr>
            <a:r>
              <a:rPr lang="es-MX" dirty="0"/>
              <a:t>2. Documento que contenga las medidas de prevención y atención para casos de emergencia y accidentes.</a:t>
            </a:r>
          </a:p>
          <a:p>
            <a:pPr marL="0" indent="0" algn="just">
              <a:buNone/>
            </a:pPr>
            <a:r>
              <a:rPr lang="es-MX" dirty="0"/>
              <a:t>3. Documento que contenga la composición porcentual, nombre de sus componentes y sus propiedades físico-químicas, toxicológicas y eco toxicológicas del material a exportar</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25</a:t>
            </a:fld>
            <a:endParaRPr lang="es-MX"/>
          </a:p>
        </p:txBody>
      </p:sp>
    </p:spTree>
    <p:extLst>
      <p:ext uri="{BB962C8B-B14F-4D97-AF65-F5344CB8AC3E}">
        <p14:creationId xmlns:p14="http://schemas.microsoft.com/office/powerpoint/2010/main" val="25142103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92500" lnSpcReduction="20000"/>
          </a:bodyPr>
          <a:lstStyle/>
          <a:p>
            <a:pPr marL="0" indent="0">
              <a:buNone/>
            </a:pPr>
            <a:r>
              <a:rPr lang="es-MX" b="1" dirty="0" smtClean="0"/>
              <a:t>Datos del material</a:t>
            </a:r>
          </a:p>
          <a:p>
            <a:pPr marL="0" indent="0">
              <a:buNone/>
            </a:pPr>
            <a:endParaRPr lang="es-MX" b="1" dirty="0"/>
          </a:p>
          <a:p>
            <a:pPr marL="0" indent="0">
              <a:buNone/>
            </a:pPr>
            <a:r>
              <a:rPr lang="es-MX" dirty="0"/>
              <a:t>1. El material peligroso está contenido en el tratado ROTTERDAM.</a:t>
            </a:r>
          </a:p>
          <a:p>
            <a:pPr marL="0" indent="0" algn="just">
              <a:buNone/>
            </a:pPr>
            <a:r>
              <a:rPr lang="es-MX" dirty="0"/>
              <a:t>2. El Material Peligroso está incluido en el Listado Nacional de La Ley Federal para el Control de Sustancias Químicas Susceptibles de Desvío para la Fabricación de Armas </a:t>
            </a:r>
            <a:r>
              <a:rPr lang="es-MX" dirty="0" smtClean="0"/>
              <a:t>Químicas</a:t>
            </a:r>
            <a:endParaRPr lang="es-MX" dirty="0"/>
          </a:p>
          <a:p>
            <a:pPr marL="0" indent="0">
              <a:buNone/>
            </a:pPr>
            <a:r>
              <a:rPr lang="es-MX" dirty="0"/>
              <a:t>3. Fracción Arancelaria</a:t>
            </a:r>
          </a:p>
          <a:p>
            <a:pPr marL="0" indent="0">
              <a:buNone/>
            </a:pPr>
            <a:r>
              <a:rPr lang="es-MX" dirty="0"/>
              <a:t>4. Descripción de la Fracción Arancelaria</a:t>
            </a:r>
          </a:p>
          <a:p>
            <a:pPr marL="0" indent="0">
              <a:buNone/>
            </a:pPr>
            <a:r>
              <a:rPr lang="es-MX" dirty="0"/>
              <a:t>5. Número. CAS</a:t>
            </a:r>
          </a:p>
          <a:p>
            <a:pPr marL="0" indent="0">
              <a:buNone/>
            </a:pPr>
            <a:r>
              <a:rPr lang="es-MX" dirty="0"/>
              <a:t>6. Descripción no arancelaria</a:t>
            </a:r>
          </a:p>
          <a:p>
            <a:pPr marL="0" indent="0">
              <a:buNone/>
            </a:pPr>
            <a:r>
              <a:rPr lang="es-MX" dirty="0"/>
              <a:t>7. Nombre Común</a:t>
            </a:r>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26</a:t>
            </a:fld>
            <a:endParaRPr lang="es-MX"/>
          </a:p>
        </p:txBody>
      </p:sp>
    </p:spTree>
    <p:extLst>
      <p:ext uri="{BB962C8B-B14F-4D97-AF65-F5344CB8AC3E}">
        <p14:creationId xmlns:p14="http://schemas.microsoft.com/office/powerpoint/2010/main" val="24507915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85000" lnSpcReduction="20000"/>
          </a:bodyPr>
          <a:lstStyle/>
          <a:p>
            <a:pPr marL="0" indent="0">
              <a:buNone/>
            </a:pPr>
            <a:r>
              <a:rPr lang="es-MX" dirty="0"/>
              <a:t>8. Nombre Químico/Nomenclatura UPAC</a:t>
            </a:r>
          </a:p>
          <a:p>
            <a:pPr marL="0" indent="0">
              <a:buNone/>
            </a:pPr>
            <a:r>
              <a:rPr lang="es-MX" dirty="0"/>
              <a:t>9. Nombre Comercial</a:t>
            </a:r>
          </a:p>
          <a:p>
            <a:pPr marL="0" indent="0">
              <a:buNone/>
            </a:pPr>
            <a:r>
              <a:rPr lang="es-MX" dirty="0"/>
              <a:t>10. Estado Físico del Material</a:t>
            </a:r>
          </a:p>
          <a:p>
            <a:pPr marL="0" indent="0">
              <a:buNone/>
            </a:pPr>
            <a:r>
              <a:rPr lang="es-MX" dirty="0"/>
              <a:t>11. Cantidad</a:t>
            </a:r>
          </a:p>
          <a:p>
            <a:pPr marL="0" indent="0">
              <a:buNone/>
            </a:pPr>
            <a:r>
              <a:rPr lang="es-MX" dirty="0"/>
              <a:t>12. Cantidad en letra</a:t>
            </a:r>
          </a:p>
          <a:p>
            <a:pPr marL="0" indent="0">
              <a:buNone/>
            </a:pPr>
            <a:r>
              <a:rPr lang="es-MX" dirty="0"/>
              <a:t>13. Unidad de medida</a:t>
            </a:r>
          </a:p>
          <a:p>
            <a:pPr marL="0" indent="0">
              <a:buNone/>
            </a:pPr>
            <a:r>
              <a:rPr lang="es-MX" dirty="0"/>
              <a:t>14. No. de Licencia Sanitaria</a:t>
            </a:r>
          </a:p>
          <a:p>
            <a:pPr marL="0" indent="0">
              <a:buNone/>
            </a:pPr>
            <a:r>
              <a:rPr lang="es-MX" dirty="0"/>
              <a:t>15. Fecha Prevista para Realizar la Exportación</a:t>
            </a:r>
          </a:p>
          <a:p>
            <a:pPr marL="0" indent="0">
              <a:buNone/>
            </a:pPr>
            <a:r>
              <a:rPr lang="es-MX" dirty="0"/>
              <a:t>16. Uso Específico de la Exportación</a:t>
            </a:r>
          </a:p>
          <a:p>
            <a:pPr marL="0" indent="0">
              <a:buNone/>
            </a:pPr>
            <a:r>
              <a:rPr lang="es-MX" dirty="0"/>
              <a:t>17. Componente del Material</a:t>
            </a:r>
          </a:p>
          <a:p>
            <a:pPr marL="0" indent="0">
              <a:buNone/>
            </a:pPr>
            <a:r>
              <a:rPr lang="es-MX" dirty="0"/>
              <a:t>18. Porcentaje de Concentración</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27</a:t>
            </a:fld>
            <a:endParaRPr lang="es-MX"/>
          </a:p>
        </p:txBody>
      </p:sp>
    </p:spTree>
    <p:extLst>
      <p:ext uri="{BB962C8B-B14F-4D97-AF65-F5344CB8AC3E}">
        <p14:creationId xmlns:p14="http://schemas.microsoft.com/office/powerpoint/2010/main" val="33717179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92500" lnSpcReduction="20000"/>
          </a:bodyPr>
          <a:lstStyle/>
          <a:p>
            <a:pPr marL="0" indent="0">
              <a:buNone/>
            </a:pPr>
            <a:r>
              <a:rPr lang="es-MX" b="1" dirty="0"/>
              <a:t>USUARIO </a:t>
            </a:r>
            <a:r>
              <a:rPr lang="es-MX" b="1" dirty="0" smtClean="0"/>
              <a:t>FINAL</a:t>
            </a:r>
          </a:p>
          <a:p>
            <a:pPr marL="0" indent="0">
              <a:buNone/>
            </a:pPr>
            <a:endParaRPr lang="es-MX" b="1" dirty="0"/>
          </a:p>
          <a:p>
            <a:pPr marL="0" indent="0">
              <a:buNone/>
            </a:pPr>
            <a:r>
              <a:rPr lang="es-MX" dirty="0"/>
              <a:t>1. Nombre/Denominación o Razón Social</a:t>
            </a:r>
          </a:p>
          <a:p>
            <a:pPr marL="0" indent="0">
              <a:buNone/>
            </a:pPr>
            <a:r>
              <a:rPr lang="es-MX" dirty="0"/>
              <a:t>2. Calle</a:t>
            </a:r>
          </a:p>
          <a:p>
            <a:pPr marL="0" indent="0">
              <a:buNone/>
            </a:pPr>
            <a:r>
              <a:rPr lang="es-MX" dirty="0"/>
              <a:t>3. Número Exterior</a:t>
            </a:r>
          </a:p>
          <a:p>
            <a:pPr marL="0" indent="0">
              <a:buNone/>
            </a:pPr>
            <a:r>
              <a:rPr lang="es-MX" dirty="0"/>
              <a:t>4. Número Interior</a:t>
            </a:r>
          </a:p>
          <a:p>
            <a:pPr marL="0" indent="0">
              <a:buNone/>
            </a:pPr>
            <a:r>
              <a:rPr lang="es-MX" dirty="0"/>
              <a:t>5. Colonia</a:t>
            </a:r>
          </a:p>
          <a:p>
            <a:pPr marL="0" indent="0">
              <a:buNone/>
            </a:pPr>
            <a:r>
              <a:rPr lang="es-MX" dirty="0"/>
              <a:t>6. Estado</a:t>
            </a:r>
          </a:p>
          <a:p>
            <a:pPr marL="0" indent="0">
              <a:buNone/>
            </a:pPr>
            <a:r>
              <a:rPr lang="es-MX" dirty="0"/>
              <a:t>7. País</a:t>
            </a:r>
          </a:p>
          <a:p>
            <a:pPr marL="0" indent="0">
              <a:buNone/>
            </a:pPr>
            <a:r>
              <a:rPr lang="es-MX" dirty="0"/>
              <a:t>8. Código Postal</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28</a:t>
            </a:fld>
            <a:endParaRPr lang="es-MX"/>
          </a:p>
        </p:txBody>
      </p:sp>
    </p:spTree>
    <p:extLst>
      <p:ext uri="{BB962C8B-B14F-4D97-AF65-F5344CB8AC3E}">
        <p14:creationId xmlns:p14="http://schemas.microsoft.com/office/powerpoint/2010/main" val="14406166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USO </a:t>
            </a:r>
            <a:r>
              <a:rPr lang="es-MX" b="1" dirty="0" smtClean="0"/>
              <a:t>FINAL</a:t>
            </a:r>
          </a:p>
          <a:p>
            <a:pPr marL="0" indent="0">
              <a:buNone/>
            </a:pPr>
            <a:endParaRPr lang="es-MX" b="1" dirty="0"/>
          </a:p>
          <a:p>
            <a:pPr marL="0" indent="0">
              <a:buNone/>
            </a:pPr>
            <a:r>
              <a:rPr lang="es-MX" dirty="0"/>
              <a:t>1. Uso final</a:t>
            </a:r>
          </a:p>
          <a:p>
            <a:pPr marL="0" indent="0">
              <a:buNone/>
            </a:pPr>
            <a:r>
              <a:rPr lang="es-MX" dirty="0"/>
              <a:t>2. Descripción de Uso Final</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29</a:t>
            </a:fld>
            <a:endParaRPr lang="es-MX"/>
          </a:p>
        </p:txBody>
      </p:sp>
    </p:spTree>
    <p:extLst>
      <p:ext uri="{BB962C8B-B14F-4D97-AF65-F5344CB8AC3E}">
        <p14:creationId xmlns:p14="http://schemas.microsoft.com/office/powerpoint/2010/main" val="2262883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p:txBody>
          <a:bodyPr/>
          <a:lstStyle/>
          <a:p>
            <a:endParaRPr lang="es-MX"/>
          </a:p>
        </p:txBody>
      </p:sp>
      <p:sp>
        <p:nvSpPr>
          <p:cNvPr id="3" name="2 Marcador de contenido"/>
          <p:cNvSpPr>
            <a:spLocks noGrp="1"/>
          </p:cNvSpPr>
          <p:nvPr>
            <p:ph sz="half" idx="1"/>
          </p:nvPr>
        </p:nvSpPr>
        <p:spPr/>
        <p:txBody>
          <a:bodyPr/>
          <a:lstStyle/>
          <a:p>
            <a:pPr marL="0" indent="0" algn="just">
              <a:buNone/>
            </a:pPr>
            <a:r>
              <a:rPr lang="es-MX" dirty="0"/>
              <a:t>Actividad altamente riesgosa al manejar sustancias contenidas en el Primer Listado de Actividades Altamente Riesgosas publicado el 28 de marzo de 1990 o en el Segundo Listado de Actividades Altamente Riesgosas publicado el 7 de mayo de 1992 en cantidades iguales o mayores a las que se encuentran en definidas en los listados.</a:t>
            </a:r>
          </a:p>
        </p:txBody>
      </p:sp>
      <p:sp>
        <p:nvSpPr>
          <p:cNvPr id="7" name="6 Marcador de número de diapositiva"/>
          <p:cNvSpPr>
            <a:spLocks noGrp="1"/>
          </p:cNvSpPr>
          <p:nvPr>
            <p:ph type="sldNum" sz="quarter" idx="12"/>
          </p:nvPr>
        </p:nvSpPr>
        <p:spPr/>
        <p:txBody>
          <a:bodyPr vert="horz" lIns="91440" tIns="45720" rIns="91440" bIns="45720" rtlCol="0" anchor="ctr"/>
          <a:lstStyle/>
          <a:p>
            <a:fld id="{E1324910-DA4E-4C21-8F64-183B19375D3F}" type="slidenum">
              <a:rPr lang="es-MX" sz="1600" b="1">
                <a:solidFill>
                  <a:schemeClr val="accent6">
                    <a:lumMod val="75000"/>
                  </a:schemeClr>
                </a:solidFill>
              </a:rPr>
              <a:pPr/>
              <a:t>3</a:t>
            </a:fld>
            <a:endParaRPr lang="es-MX" sz="1600" b="1">
              <a:solidFill>
                <a:schemeClr val="accent6">
                  <a:lumMod val="75000"/>
                </a:schemeClr>
              </a:solidFill>
            </a:endParaRPr>
          </a:p>
        </p:txBody>
      </p:sp>
      <p:sp>
        <p:nvSpPr>
          <p:cNvPr id="2" name="Marcador de contenido 1"/>
          <p:cNvSpPr>
            <a:spLocks noGrp="1"/>
          </p:cNvSpPr>
          <p:nvPr>
            <p:ph sz="half" idx="2"/>
          </p:nvPr>
        </p:nvSpPr>
        <p:spPr/>
        <p:txBody>
          <a:bodyPr/>
          <a:lstStyle/>
          <a:p>
            <a:endParaRPr lang="es-MX" dirty="0" smtClean="0"/>
          </a:p>
          <a:p>
            <a:pPr marL="0" indent="0" algn="ctr">
              <a:buNone/>
            </a:pPr>
            <a:endParaRPr lang="es-MX" sz="4400" b="1" dirty="0" smtClean="0"/>
          </a:p>
          <a:p>
            <a:pPr marL="0" indent="0" algn="ctr">
              <a:buNone/>
            </a:pPr>
            <a:r>
              <a:rPr lang="es-MX" sz="4400" b="1" dirty="0" smtClean="0"/>
              <a:t>ACTIVIDAD ALTAMENTE RIESGOSA</a:t>
            </a:r>
            <a:endParaRPr lang="es-MX" sz="4400" b="1" dirty="0"/>
          </a:p>
        </p:txBody>
      </p:sp>
    </p:spTree>
    <p:extLst>
      <p:ext uri="{BB962C8B-B14F-4D97-AF65-F5344CB8AC3E}">
        <p14:creationId xmlns:p14="http://schemas.microsoft.com/office/powerpoint/2010/main" val="41765615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92500" lnSpcReduction="20000"/>
          </a:bodyPr>
          <a:lstStyle/>
          <a:p>
            <a:pPr marL="0" indent="0">
              <a:buNone/>
            </a:pPr>
            <a:r>
              <a:rPr lang="es-MX" b="1" dirty="0" smtClean="0"/>
              <a:t>DESTINATARIO</a:t>
            </a:r>
          </a:p>
          <a:p>
            <a:pPr marL="0" indent="0">
              <a:buNone/>
            </a:pPr>
            <a:endParaRPr lang="es-MX" b="1" dirty="0"/>
          </a:p>
          <a:p>
            <a:pPr marL="0" indent="0">
              <a:buNone/>
            </a:pPr>
            <a:r>
              <a:rPr lang="es-MX" dirty="0"/>
              <a:t>1. Nombre/Denominación o Razón Social</a:t>
            </a:r>
          </a:p>
          <a:p>
            <a:pPr marL="0" indent="0">
              <a:buNone/>
            </a:pPr>
            <a:r>
              <a:rPr lang="es-MX" dirty="0"/>
              <a:t>2. Calle</a:t>
            </a:r>
          </a:p>
          <a:p>
            <a:pPr marL="0" indent="0">
              <a:buNone/>
            </a:pPr>
            <a:r>
              <a:rPr lang="es-MX" dirty="0"/>
              <a:t>3. Número Exterior</a:t>
            </a:r>
          </a:p>
          <a:p>
            <a:pPr marL="0" indent="0">
              <a:buNone/>
            </a:pPr>
            <a:r>
              <a:rPr lang="es-MX" dirty="0"/>
              <a:t>4. Número Interior</a:t>
            </a:r>
          </a:p>
          <a:p>
            <a:pPr marL="0" indent="0">
              <a:buNone/>
            </a:pPr>
            <a:r>
              <a:rPr lang="es-MX" dirty="0"/>
              <a:t>5. Colonia</a:t>
            </a:r>
          </a:p>
          <a:p>
            <a:pPr marL="0" indent="0">
              <a:buNone/>
            </a:pPr>
            <a:r>
              <a:rPr lang="es-MX" dirty="0"/>
              <a:t>6. Estado</a:t>
            </a:r>
          </a:p>
          <a:p>
            <a:pPr marL="0" indent="0">
              <a:buNone/>
            </a:pPr>
            <a:r>
              <a:rPr lang="es-MX" dirty="0"/>
              <a:t>7. País</a:t>
            </a:r>
          </a:p>
          <a:p>
            <a:pPr marL="0" indent="0">
              <a:buNone/>
            </a:pPr>
            <a:r>
              <a:rPr lang="es-MX" dirty="0"/>
              <a:t>8. Código Postal</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30</a:t>
            </a:fld>
            <a:endParaRPr lang="es-MX"/>
          </a:p>
        </p:txBody>
      </p:sp>
    </p:spTree>
    <p:extLst>
      <p:ext uri="{BB962C8B-B14F-4D97-AF65-F5344CB8AC3E}">
        <p14:creationId xmlns:p14="http://schemas.microsoft.com/office/powerpoint/2010/main" val="6428388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DESTINO </a:t>
            </a:r>
            <a:r>
              <a:rPr lang="es-MX" b="1" dirty="0" smtClean="0"/>
              <a:t>FINAL</a:t>
            </a:r>
          </a:p>
          <a:p>
            <a:pPr marL="0" indent="0">
              <a:buNone/>
            </a:pPr>
            <a:endParaRPr lang="es-MX" b="1" dirty="0"/>
          </a:p>
          <a:p>
            <a:pPr marL="514350" indent="-514350">
              <a:buAutoNum type="arabicPeriod"/>
            </a:pPr>
            <a:r>
              <a:rPr lang="es-MX" dirty="0" smtClean="0"/>
              <a:t>País</a:t>
            </a:r>
          </a:p>
          <a:p>
            <a:pPr marL="514350" indent="-514350">
              <a:buAutoNum type="arabicPeriod"/>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31</a:t>
            </a:fld>
            <a:endParaRPr lang="es-MX"/>
          </a:p>
        </p:txBody>
      </p:sp>
    </p:spTree>
    <p:extLst>
      <p:ext uri="{BB962C8B-B14F-4D97-AF65-F5344CB8AC3E}">
        <p14:creationId xmlns:p14="http://schemas.microsoft.com/office/powerpoint/2010/main" val="110712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Importación de materiales</a:t>
            </a:r>
            <a:endParaRPr lang="es-MX" b="1" dirty="0" smtClean="0"/>
          </a:p>
          <a:p>
            <a:pPr marL="0" indent="0">
              <a:buNone/>
            </a:pPr>
            <a:endParaRPr lang="es-MX" dirty="0"/>
          </a:p>
          <a:p>
            <a:pPr marL="0" indent="0" algn="just">
              <a:buNone/>
            </a:pPr>
            <a:r>
              <a:rPr lang="es-MX" dirty="0"/>
              <a:t>Cuando se pretenda introducir al territorio nacional Plaguicidas, Nutrientes Vegetales y Sustancias y Materiales Tóxicos o Peligrosos y que el producto a importar, se encuentre regulado en el Acuerdo que establece la clasificación y codificación de mercancías cuya importación está sujeta a regulación por parte de las dependencias que integran la Comisión Intersecretarial para el Control del Proceso y Uso de Plaguicidas, fertilizantes y Sustancias Tóxicas.</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32</a:t>
            </a:fld>
            <a:endParaRPr lang="es-MX"/>
          </a:p>
        </p:txBody>
      </p:sp>
    </p:spTree>
    <p:extLst>
      <p:ext uri="{BB962C8B-B14F-4D97-AF65-F5344CB8AC3E}">
        <p14:creationId xmlns:p14="http://schemas.microsoft.com/office/powerpoint/2010/main" val="41174337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5169" y="1743164"/>
            <a:ext cx="10515600" cy="1325563"/>
          </a:xfrm>
        </p:spPr>
        <p:txBody>
          <a:bodyPr>
            <a:normAutofit/>
          </a:bodyPr>
          <a:lstStyle/>
          <a:p>
            <a:r>
              <a:rPr lang="es-MX" sz="2800" b="1" dirty="0">
                <a:latin typeface="+mn-lt"/>
              </a:rPr>
              <a:t>Aviso de materiales importados de régimen temporal y retorno de sus residuos peligrosos</a:t>
            </a:r>
            <a:r>
              <a:rPr lang="es-MX" dirty="0"/>
              <a:t>.</a:t>
            </a:r>
          </a:p>
        </p:txBody>
      </p:sp>
      <p:sp>
        <p:nvSpPr>
          <p:cNvPr id="3" name="Marcador de contenido 2"/>
          <p:cNvSpPr>
            <a:spLocks noGrp="1"/>
          </p:cNvSpPr>
          <p:nvPr>
            <p:ph idx="1"/>
          </p:nvPr>
        </p:nvSpPr>
        <p:spPr>
          <a:xfrm>
            <a:off x="838200" y="3371090"/>
            <a:ext cx="10515600" cy="2888043"/>
          </a:xfrm>
        </p:spPr>
        <p:txBody>
          <a:bodyPr>
            <a:normAutofit/>
          </a:bodyPr>
          <a:lstStyle/>
          <a:p>
            <a:pPr marL="0" indent="0" algn="just">
              <a:buNone/>
            </a:pPr>
            <a:endParaRPr lang="es-MX" dirty="0" smtClean="0"/>
          </a:p>
          <a:p>
            <a:pPr marL="0" indent="0" algn="just">
              <a:buNone/>
            </a:pPr>
            <a:r>
              <a:rPr lang="es-MX" dirty="0" smtClean="0"/>
              <a:t>a. Cuando </a:t>
            </a:r>
            <a:r>
              <a:rPr lang="es-MX" dirty="0"/>
              <a:t>las industrias que utilicen insumos sujetos al régimen de importación temporal para producir mercancías de exportación y deban informar a la SEMARNAT acerca de los materiales importados, así como los volúmenes y características de los residuos peligrosos, que se generen a partir de ellos.</a:t>
            </a:r>
          </a:p>
          <a:p>
            <a:endParaRPr lang="es-MX" dirty="0"/>
          </a:p>
        </p:txBody>
      </p:sp>
    </p:spTree>
    <p:extLst>
      <p:ext uri="{BB962C8B-B14F-4D97-AF65-F5344CB8AC3E}">
        <p14:creationId xmlns:p14="http://schemas.microsoft.com/office/powerpoint/2010/main" val="3308922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lgn="just">
              <a:buNone/>
            </a:pPr>
            <a:endParaRPr lang="es-MX" dirty="0" smtClean="0"/>
          </a:p>
          <a:p>
            <a:pPr marL="0" indent="0" algn="just">
              <a:buNone/>
            </a:pPr>
            <a:r>
              <a:rPr lang="es-MX" dirty="0" smtClean="0"/>
              <a:t>b. Cuando </a:t>
            </a:r>
            <a:r>
              <a:rPr lang="es-MX" dirty="0"/>
              <a:t>los residuos peligrosos generados por las industrias que utilicen insumos sujetos al régimen de importación temporal, no sean reciclables, deberán ser retornados al país de origen de dichos insumos y notificarlo a la SEMARNAT</a:t>
            </a:r>
            <a:r>
              <a:rPr lang="es-MX" dirty="0" smtClean="0"/>
              <a:t>.</a:t>
            </a:r>
            <a:endParaRPr lang="es-MX" dirty="0"/>
          </a:p>
        </p:txBody>
      </p:sp>
    </p:spTree>
    <p:extLst>
      <p:ext uri="{BB962C8B-B14F-4D97-AF65-F5344CB8AC3E}">
        <p14:creationId xmlns:p14="http://schemas.microsoft.com/office/powerpoint/2010/main" val="19287241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lgn="just">
              <a:buNone/>
            </a:pPr>
            <a:endParaRPr lang="es-MX" dirty="0" smtClean="0"/>
          </a:p>
          <a:p>
            <a:pPr marL="0" indent="0" algn="just">
              <a:buNone/>
            </a:pPr>
            <a:r>
              <a:rPr lang="es-MX" dirty="0" smtClean="0"/>
              <a:t>c. Cuando </a:t>
            </a:r>
            <a:r>
              <a:rPr lang="es-MX" dirty="0"/>
              <a:t>los residuos peligrosos generados por las industrias que utilicen insumos sujetos al régimen de importación temporal, sean reciclables, podrán realizar dicha operación dentro de sus propias instalaciones en donde se generan o a través de empresas de servicio autorizadas y deberán informarlo a la SEMARNAT.</a:t>
            </a:r>
          </a:p>
          <a:p>
            <a:pPr marL="0" indent="0">
              <a:buNone/>
            </a:pPr>
            <a:endParaRPr lang="es-MX" dirty="0"/>
          </a:p>
        </p:txBody>
      </p:sp>
    </p:spTree>
    <p:extLst>
      <p:ext uri="{BB962C8B-B14F-4D97-AF65-F5344CB8AC3E}">
        <p14:creationId xmlns:p14="http://schemas.microsoft.com/office/powerpoint/2010/main" val="13561355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411" y="1524224"/>
            <a:ext cx="10515600" cy="1325563"/>
          </a:xfrm>
        </p:spPr>
        <p:txBody>
          <a:bodyPr>
            <a:normAutofit/>
          </a:bodyPr>
          <a:lstStyle/>
          <a:p>
            <a:r>
              <a:rPr lang="es-MX" sz="2800" b="1" dirty="0">
                <a:latin typeface="+mn-lt"/>
              </a:rPr>
              <a:t>Autorización para introducir a territorio nacional plaguicidas, nutrientes vegetales, sustancias y materiales tóxicos o peligrosos</a:t>
            </a:r>
            <a:br>
              <a:rPr lang="es-MX" sz="2800" b="1" dirty="0">
                <a:latin typeface="+mn-lt"/>
              </a:rPr>
            </a:br>
            <a:endParaRPr lang="es-MX" sz="2800" dirty="0">
              <a:latin typeface="+mn-lt"/>
            </a:endParaRPr>
          </a:p>
        </p:txBody>
      </p:sp>
      <p:sp>
        <p:nvSpPr>
          <p:cNvPr id="3" name="Marcador de contenido 2"/>
          <p:cNvSpPr>
            <a:spLocks noGrp="1"/>
          </p:cNvSpPr>
          <p:nvPr>
            <p:ph idx="1"/>
          </p:nvPr>
        </p:nvSpPr>
        <p:spPr>
          <a:xfrm>
            <a:off x="838200" y="3474121"/>
            <a:ext cx="10515600" cy="2540313"/>
          </a:xfrm>
        </p:spPr>
        <p:txBody>
          <a:bodyPr>
            <a:normAutofit/>
          </a:bodyPr>
          <a:lstStyle/>
          <a:p>
            <a:pPr marL="0" indent="0">
              <a:buNone/>
            </a:pPr>
            <a:r>
              <a:rPr lang="es-MX" b="1" dirty="0" smtClean="0"/>
              <a:t>¿</a:t>
            </a:r>
            <a:r>
              <a:rPr lang="es-MX" b="1" dirty="0"/>
              <a:t>Quién puede solicitar el trámite?</a:t>
            </a:r>
          </a:p>
          <a:p>
            <a:r>
              <a:rPr lang="es-MX" dirty="0"/>
              <a:t>Interesado</a:t>
            </a:r>
          </a:p>
          <a:p>
            <a:r>
              <a:rPr lang="es-MX" dirty="0"/>
              <a:t>Representante </a:t>
            </a:r>
            <a:r>
              <a:rPr lang="es-MX" dirty="0" smtClean="0"/>
              <a:t>legal</a:t>
            </a:r>
            <a:endParaRPr lang="es-MX" dirty="0"/>
          </a:p>
        </p:txBody>
      </p:sp>
    </p:spTree>
    <p:extLst>
      <p:ext uri="{BB962C8B-B14F-4D97-AF65-F5344CB8AC3E}">
        <p14:creationId xmlns:p14="http://schemas.microsoft.com/office/powerpoint/2010/main" val="8923288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614376"/>
            <a:ext cx="10515600" cy="1325563"/>
          </a:xfrm>
        </p:spPr>
        <p:txBody>
          <a:bodyPr>
            <a:normAutofit/>
          </a:bodyPr>
          <a:lstStyle/>
          <a:p>
            <a:r>
              <a:rPr lang="es-MX" sz="2800" b="1" dirty="0">
                <a:latin typeface="+mn-lt"/>
              </a:rPr>
              <a:t>¿En qué casos debe presentarse?</a:t>
            </a:r>
            <a:br>
              <a:rPr lang="es-MX" sz="2800" b="1" dirty="0">
                <a:latin typeface="+mn-lt"/>
              </a:rPr>
            </a:br>
            <a:endParaRPr lang="es-MX" sz="2800" dirty="0">
              <a:latin typeface="+mn-lt"/>
            </a:endParaRPr>
          </a:p>
        </p:txBody>
      </p:sp>
      <p:sp>
        <p:nvSpPr>
          <p:cNvPr id="3" name="Marcador de contenido 2"/>
          <p:cNvSpPr>
            <a:spLocks noGrp="1"/>
          </p:cNvSpPr>
          <p:nvPr>
            <p:ph idx="1"/>
          </p:nvPr>
        </p:nvSpPr>
        <p:spPr>
          <a:xfrm>
            <a:off x="838200" y="2939939"/>
            <a:ext cx="10515600" cy="2720617"/>
          </a:xfrm>
        </p:spPr>
        <p:txBody>
          <a:bodyPr/>
          <a:lstStyle/>
          <a:p>
            <a:pPr marL="0" indent="0" algn="just">
              <a:buNone/>
            </a:pPr>
            <a:r>
              <a:rPr lang="es-MX" dirty="0" smtClean="0"/>
              <a:t>Cuando </a:t>
            </a:r>
            <a:r>
              <a:rPr lang="es-MX" dirty="0"/>
              <a:t>se pretenda introducir al territorio nacional Plaguicidas, Nutrientes Vegetales y Sustancias y Materiales Tóxicos o Peligrosos y que el producto a importar, se encuentre regulado en el Acuerdo que establece la clasificación y codificación de mercancías.</a:t>
            </a:r>
          </a:p>
          <a:p>
            <a:pPr marL="0" indent="0">
              <a:buNone/>
            </a:pPr>
            <a:endParaRPr lang="es-MX" dirty="0"/>
          </a:p>
          <a:p>
            <a:endParaRPr lang="es-MX" dirty="0"/>
          </a:p>
        </p:txBody>
      </p:sp>
    </p:spTree>
    <p:extLst>
      <p:ext uri="{BB962C8B-B14F-4D97-AF65-F5344CB8AC3E}">
        <p14:creationId xmlns:p14="http://schemas.microsoft.com/office/powerpoint/2010/main" val="31529224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24224"/>
            <a:ext cx="10515600" cy="1325563"/>
          </a:xfrm>
        </p:spPr>
        <p:txBody>
          <a:bodyPr>
            <a:normAutofit/>
          </a:bodyPr>
          <a:lstStyle/>
          <a:p>
            <a:r>
              <a:rPr lang="es-MX" sz="2800" b="1" dirty="0">
                <a:latin typeface="+mn-lt"/>
              </a:rPr>
              <a:t>¿Qué efecto tendría no hacer este trámite?</a:t>
            </a:r>
            <a:r>
              <a:rPr lang="es-MX" b="1" dirty="0"/>
              <a:t/>
            </a:r>
            <a:br>
              <a:rPr lang="es-MX" b="1" dirty="0"/>
            </a:br>
            <a:endParaRPr lang="es-MX" dirty="0"/>
          </a:p>
        </p:txBody>
      </p:sp>
      <p:sp>
        <p:nvSpPr>
          <p:cNvPr id="3" name="Marcador de contenido 2"/>
          <p:cNvSpPr>
            <a:spLocks noGrp="1"/>
          </p:cNvSpPr>
          <p:nvPr>
            <p:ph idx="1"/>
          </p:nvPr>
        </p:nvSpPr>
        <p:spPr>
          <a:xfrm>
            <a:off x="838200" y="2849787"/>
            <a:ext cx="10515600" cy="2514555"/>
          </a:xfrm>
        </p:spPr>
        <p:txBody>
          <a:bodyPr/>
          <a:lstStyle/>
          <a:p>
            <a:pPr marL="0" indent="0" algn="just">
              <a:buNone/>
            </a:pPr>
            <a:r>
              <a:rPr lang="es-MX" dirty="0" smtClean="0"/>
              <a:t>Se </a:t>
            </a:r>
            <a:r>
              <a:rPr lang="es-MX" dirty="0"/>
              <a:t>introducirían plaguicidas, nutrientes vegetales y sustancias y materiales tóxicos o peligrosos prohibidos o restringidos por instrumentos internacionales o la legislación nacional, que podrían causar riesgos a la salud y al ambiente.</a:t>
            </a:r>
          </a:p>
          <a:p>
            <a:pPr marL="0" indent="0">
              <a:buNone/>
            </a:pPr>
            <a:endParaRPr lang="es-MX" dirty="0"/>
          </a:p>
        </p:txBody>
      </p:sp>
    </p:spTree>
    <p:extLst>
      <p:ext uri="{BB962C8B-B14F-4D97-AF65-F5344CB8AC3E}">
        <p14:creationId xmlns:p14="http://schemas.microsoft.com/office/powerpoint/2010/main" val="38424743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292404"/>
            <a:ext cx="10515600" cy="1325563"/>
          </a:xfrm>
        </p:spPr>
        <p:txBody>
          <a:bodyPr>
            <a:normAutofit/>
          </a:bodyPr>
          <a:lstStyle/>
          <a:p>
            <a:r>
              <a:rPr lang="es-MX" sz="2800" b="1" dirty="0" smtClean="0">
                <a:latin typeface="+mn-lt"/>
              </a:rPr>
              <a:t>Documentos requeridos</a:t>
            </a:r>
            <a:endParaRPr lang="es-MX" sz="2800" b="1" dirty="0">
              <a:latin typeface="+mn-lt"/>
            </a:endParaRPr>
          </a:p>
        </p:txBody>
      </p:sp>
      <p:sp>
        <p:nvSpPr>
          <p:cNvPr id="3" name="Marcador de contenido 2"/>
          <p:cNvSpPr>
            <a:spLocks noGrp="1"/>
          </p:cNvSpPr>
          <p:nvPr>
            <p:ph idx="1"/>
          </p:nvPr>
        </p:nvSpPr>
        <p:spPr>
          <a:xfrm>
            <a:off x="838200" y="3010481"/>
            <a:ext cx="10515600" cy="3557744"/>
          </a:xfrm>
        </p:spPr>
        <p:txBody>
          <a:bodyPr>
            <a:normAutofit/>
          </a:bodyPr>
          <a:lstStyle/>
          <a:p>
            <a:pPr marL="457200" lvl="1" indent="0">
              <a:buNone/>
            </a:pPr>
            <a:r>
              <a:rPr lang="es-MX" dirty="0" smtClean="0"/>
              <a:t>Póliza </a:t>
            </a:r>
            <a:r>
              <a:rPr lang="es-MX" dirty="0"/>
              <a:t>de seguro vigente </a:t>
            </a:r>
            <a:br>
              <a:rPr lang="es-MX" dirty="0"/>
            </a:br>
            <a:r>
              <a:rPr lang="es-MX" dirty="0" smtClean="0"/>
              <a:t>	</a:t>
            </a:r>
            <a:r>
              <a:rPr lang="es-MX" b="1" dirty="0" smtClean="0"/>
              <a:t>Presentación</a:t>
            </a:r>
            <a:r>
              <a:rPr lang="es-MX" b="1" dirty="0"/>
              <a:t>:</a:t>
            </a:r>
            <a:r>
              <a:rPr lang="es-MX" dirty="0"/>
              <a:t> Copia, Original </a:t>
            </a:r>
            <a:br>
              <a:rPr lang="es-MX" dirty="0"/>
            </a:br>
            <a:r>
              <a:rPr lang="es-MX" dirty="0" smtClean="0"/>
              <a:t>	</a:t>
            </a:r>
            <a:r>
              <a:rPr lang="es-MX" b="1" dirty="0" smtClean="0"/>
              <a:t>Formatos</a:t>
            </a:r>
            <a:r>
              <a:rPr lang="es-MX" b="1" dirty="0"/>
              <a:t>:</a:t>
            </a:r>
            <a:r>
              <a:rPr lang="es-MX" dirty="0"/>
              <a:t> Comprobante </a:t>
            </a:r>
            <a:br>
              <a:rPr lang="es-MX" dirty="0"/>
            </a:br>
            <a:r>
              <a:rPr lang="es-MX" dirty="0" smtClean="0"/>
              <a:t>	</a:t>
            </a:r>
            <a:r>
              <a:rPr lang="es-MX" b="1" dirty="0" smtClean="0"/>
              <a:t>Fecha </a:t>
            </a:r>
            <a:r>
              <a:rPr lang="es-MX" b="1" dirty="0"/>
              <a:t>de publicación en el DOF:</a:t>
            </a:r>
            <a:endParaRPr lang="es-MX" dirty="0"/>
          </a:p>
          <a:p>
            <a:pPr marL="457200" lvl="1" indent="0">
              <a:buNone/>
            </a:pPr>
            <a:endParaRPr lang="es-MX" dirty="0" smtClean="0"/>
          </a:p>
          <a:p>
            <a:pPr marL="457200" lvl="1" indent="0">
              <a:buNone/>
            </a:pPr>
            <a:r>
              <a:rPr lang="es-MX" dirty="0" smtClean="0"/>
              <a:t>Documento </a:t>
            </a:r>
            <a:r>
              <a:rPr lang="es-MX" dirty="0"/>
              <a:t>que contenga las medidas de prevención y atención para casos de emergencias y accidentes </a:t>
            </a:r>
            <a:br>
              <a:rPr lang="es-MX" dirty="0"/>
            </a:br>
            <a:r>
              <a:rPr lang="es-MX" dirty="0" smtClean="0"/>
              <a:t>	</a:t>
            </a:r>
            <a:r>
              <a:rPr lang="es-MX" b="1" dirty="0" smtClean="0"/>
              <a:t>Presentación</a:t>
            </a:r>
            <a:r>
              <a:rPr lang="es-MX" b="1" dirty="0"/>
              <a:t>:</a:t>
            </a:r>
            <a:r>
              <a:rPr lang="es-MX" dirty="0"/>
              <a:t> Copia, Original </a:t>
            </a:r>
            <a:br>
              <a:rPr lang="es-MX" dirty="0"/>
            </a:br>
            <a:r>
              <a:rPr lang="es-MX" dirty="0" smtClean="0"/>
              <a:t>	</a:t>
            </a:r>
            <a:r>
              <a:rPr lang="es-MX" b="1" dirty="0" smtClean="0"/>
              <a:t>Formatos</a:t>
            </a:r>
            <a:r>
              <a:rPr lang="es-MX" b="1" dirty="0"/>
              <a:t>:</a:t>
            </a:r>
            <a:r>
              <a:rPr lang="es-MX" dirty="0"/>
              <a:t> Estudio técnico </a:t>
            </a:r>
            <a:br>
              <a:rPr lang="es-MX" dirty="0"/>
            </a:br>
            <a:r>
              <a:rPr lang="es-MX" dirty="0" smtClean="0"/>
              <a:t>	</a:t>
            </a:r>
            <a:r>
              <a:rPr lang="es-MX" b="1" dirty="0" smtClean="0"/>
              <a:t>Fecha </a:t>
            </a:r>
            <a:r>
              <a:rPr lang="es-MX" b="1" dirty="0"/>
              <a:t>de publicación en el DOF:</a:t>
            </a:r>
            <a:endParaRPr lang="es-MX" dirty="0"/>
          </a:p>
          <a:p>
            <a:pPr marL="0" indent="0">
              <a:buNone/>
            </a:pPr>
            <a:endParaRPr lang="es-MX" dirty="0"/>
          </a:p>
        </p:txBody>
      </p:sp>
    </p:spTree>
    <p:extLst>
      <p:ext uri="{BB962C8B-B14F-4D97-AF65-F5344CB8AC3E}">
        <p14:creationId xmlns:p14="http://schemas.microsoft.com/office/powerpoint/2010/main" val="1538824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p:txBody>
          <a:bodyPr/>
          <a:lstStyle/>
          <a:p>
            <a:endParaRPr lang="es-MX"/>
          </a:p>
        </p:txBody>
      </p:sp>
      <p:sp>
        <p:nvSpPr>
          <p:cNvPr id="11" name="Marcador de contenido 10"/>
          <p:cNvSpPr>
            <a:spLocks noGrp="1"/>
          </p:cNvSpPr>
          <p:nvPr>
            <p:ph idx="1"/>
          </p:nvPr>
        </p:nvSpPr>
        <p:spPr/>
        <p:txBody>
          <a:bodyPr>
            <a:normAutofit fontScale="62500" lnSpcReduction="20000"/>
          </a:bodyPr>
          <a:lstStyle/>
          <a:p>
            <a:pPr marL="0" indent="0">
              <a:buNone/>
            </a:pPr>
            <a:r>
              <a:rPr lang="es-MX" sz="4500" b="1" dirty="0"/>
              <a:t>Primer Listado (sustancias tóxicas, 1990)</a:t>
            </a:r>
            <a:endParaRPr lang="es-MX" sz="4500" b="1" dirty="0" smtClean="0"/>
          </a:p>
          <a:p>
            <a:pPr marL="0" indent="0">
              <a:buNone/>
            </a:pPr>
            <a:endParaRPr lang="es-MX" sz="4500" b="1" dirty="0" smtClean="0"/>
          </a:p>
          <a:p>
            <a:pPr marL="0" indent="0">
              <a:buNone/>
            </a:pPr>
            <a:r>
              <a:rPr lang="es-MX" dirty="0"/>
              <a:t>I. Cantidad de reporte: a partir de 1 kg. </a:t>
            </a:r>
          </a:p>
          <a:p>
            <a:pPr marL="514350" indent="-514350">
              <a:buAutoNum type="alphaLcParenR"/>
            </a:pPr>
            <a:r>
              <a:rPr lang="es-MX" dirty="0"/>
              <a:t>En el caso de las siguientes sustancias en estado gaseoso: </a:t>
            </a:r>
          </a:p>
          <a:p>
            <a:pPr marL="0" indent="0">
              <a:buNone/>
            </a:pPr>
            <a:r>
              <a:rPr lang="es-MX" dirty="0"/>
              <a:t>Acido cianhídrico </a:t>
            </a:r>
          </a:p>
          <a:p>
            <a:pPr marL="0" indent="0">
              <a:buNone/>
            </a:pPr>
            <a:r>
              <a:rPr lang="es-MX" dirty="0"/>
              <a:t>Acido fluorhídrico-(fluoruro de hidrógeno) </a:t>
            </a:r>
          </a:p>
          <a:p>
            <a:pPr marL="0" indent="0">
              <a:buNone/>
            </a:pPr>
            <a:r>
              <a:rPr lang="es-MX" dirty="0" err="1"/>
              <a:t>Arsina</a:t>
            </a:r>
            <a:r>
              <a:rPr lang="es-MX" dirty="0"/>
              <a:t> </a:t>
            </a:r>
          </a:p>
          <a:p>
            <a:pPr marL="0" indent="0">
              <a:buNone/>
            </a:pPr>
            <a:r>
              <a:rPr lang="es-MX" dirty="0"/>
              <a:t>Cloruro de hidrógeno </a:t>
            </a:r>
          </a:p>
          <a:p>
            <a:pPr marL="0" indent="0">
              <a:buNone/>
            </a:pPr>
            <a:r>
              <a:rPr lang="es-MX" dirty="0"/>
              <a:t>Cloro (1) </a:t>
            </a:r>
          </a:p>
          <a:p>
            <a:pPr marL="0" indent="0">
              <a:buNone/>
            </a:pPr>
            <a:r>
              <a:rPr lang="es-MX" dirty="0" err="1"/>
              <a:t>Diborano</a:t>
            </a:r>
            <a:r>
              <a:rPr lang="es-MX" dirty="0"/>
              <a:t> </a:t>
            </a:r>
          </a:p>
          <a:p>
            <a:pPr marL="0" indent="0">
              <a:buNone/>
            </a:pPr>
            <a:r>
              <a:rPr lang="es-MX" dirty="0"/>
              <a:t>Dióxido de nitrógeno </a:t>
            </a:r>
          </a:p>
          <a:p>
            <a:pPr marL="0" indent="0">
              <a:buNone/>
            </a:pPr>
            <a:r>
              <a:rPr lang="es-MX" dirty="0"/>
              <a:t>Flúor </a:t>
            </a:r>
          </a:p>
          <a:p>
            <a:pPr marL="0" indent="0">
              <a:buNone/>
            </a:pPr>
            <a:r>
              <a:rPr lang="es-MX" dirty="0"/>
              <a:t>Fosgeno </a:t>
            </a:r>
          </a:p>
          <a:p>
            <a:endParaRPr lang="es-MX" dirty="0"/>
          </a:p>
        </p:txBody>
      </p:sp>
      <p:sp>
        <p:nvSpPr>
          <p:cNvPr id="5" name="Marcador de número de diapositiva 4"/>
          <p:cNvSpPr>
            <a:spLocks noGrp="1"/>
          </p:cNvSpPr>
          <p:nvPr>
            <p:ph type="sldNum" sz="quarter" idx="12"/>
          </p:nvPr>
        </p:nvSpPr>
        <p:spPr/>
        <p:txBody>
          <a:bodyPr/>
          <a:lstStyle/>
          <a:p>
            <a:fld id="{E1324910-DA4E-4C21-8F64-183B19375D3F}" type="slidenum">
              <a:rPr lang="es-MX" smtClean="0"/>
              <a:t>4</a:t>
            </a:fld>
            <a:endParaRPr lang="es-MX"/>
          </a:p>
        </p:txBody>
      </p:sp>
    </p:spTree>
    <p:extLst>
      <p:ext uri="{BB962C8B-B14F-4D97-AF65-F5344CB8AC3E}">
        <p14:creationId xmlns:p14="http://schemas.microsoft.com/office/powerpoint/2010/main" val="6627565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457200" lvl="1" indent="0">
              <a:buNone/>
            </a:pPr>
            <a:r>
              <a:rPr lang="es-MX" dirty="0"/>
              <a:t>Formato SEMARNAT-07-015 autorización para la importación de plaguicidas, nutrientes vegetales y sustancias y materiales tóxicos o peligrosos (Formato adjunto) </a:t>
            </a:r>
            <a:br>
              <a:rPr lang="es-MX" dirty="0"/>
            </a:br>
            <a:r>
              <a:rPr lang="es-MX" dirty="0"/>
              <a:t>	</a:t>
            </a:r>
            <a:r>
              <a:rPr lang="es-MX" b="1" dirty="0" smtClean="0"/>
              <a:t>Presentación</a:t>
            </a:r>
            <a:r>
              <a:rPr lang="es-MX" b="1" dirty="0"/>
              <a:t>:</a:t>
            </a:r>
            <a:r>
              <a:rPr lang="es-MX" dirty="0"/>
              <a:t> Original </a:t>
            </a:r>
            <a:br>
              <a:rPr lang="es-MX" dirty="0"/>
            </a:br>
            <a:r>
              <a:rPr lang="es-MX" dirty="0" smtClean="0"/>
              <a:t>	</a:t>
            </a:r>
            <a:r>
              <a:rPr lang="es-MX" b="1" dirty="0" smtClean="0"/>
              <a:t>Formatos</a:t>
            </a:r>
            <a:r>
              <a:rPr lang="es-MX" b="1" dirty="0"/>
              <a:t>:</a:t>
            </a:r>
            <a:r>
              <a:rPr lang="es-MX" dirty="0"/>
              <a:t> Formato </a:t>
            </a:r>
            <a:br>
              <a:rPr lang="es-MX" dirty="0"/>
            </a:br>
            <a:r>
              <a:rPr lang="es-MX" dirty="0" smtClean="0"/>
              <a:t>	</a:t>
            </a:r>
            <a:r>
              <a:rPr lang="es-MX" b="1" dirty="0" smtClean="0"/>
              <a:t>Fecha </a:t>
            </a:r>
            <a:r>
              <a:rPr lang="es-MX" b="1" dirty="0"/>
              <a:t>de publicación en el DOF:</a:t>
            </a:r>
            <a:r>
              <a:rPr lang="es-MX" dirty="0"/>
              <a:t> 2011-04-15</a:t>
            </a:r>
            <a:r>
              <a:rPr lang="es-MX" u="sng" dirty="0">
                <a:hlinkClick r:id="rId2"/>
              </a:rPr>
              <a:t>Descargar Formato</a:t>
            </a:r>
            <a:endParaRPr lang="es-MX" dirty="0"/>
          </a:p>
          <a:p>
            <a:pPr marL="457200" lvl="1" indent="0">
              <a:buNone/>
            </a:pPr>
            <a:endParaRPr lang="es-MX" dirty="0" smtClean="0"/>
          </a:p>
          <a:p>
            <a:pPr marL="457200" lvl="1" indent="0">
              <a:buNone/>
            </a:pPr>
            <a:r>
              <a:rPr lang="es-MX" dirty="0" smtClean="0"/>
              <a:t>Recibo </a:t>
            </a:r>
            <a:r>
              <a:rPr lang="es-MX" dirty="0"/>
              <a:t>de pago de la </a:t>
            </a:r>
            <a:r>
              <a:rPr lang="es-MX" dirty="0" smtClean="0"/>
              <a:t>Póliza </a:t>
            </a:r>
            <a:r>
              <a:rPr lang="es-MX" dirty="0"/>
              <a:t>de Seguro </a:t>
            </a:r>
            <a:br>
              <a:rPr lang="es-MX" dirty="0"/>
            </a:br>
            <a:r>
              <a:rPr lang="es-MX" dirty="0" smtClean="0"/>
              <a:t>	</a:t>
            </a:r>
            <a:r>
              <a:rPr lang="es-MX" b="1" dirty="0" smtClean="0"/>
              <a:t>Presentación</a:t>
            </a:r>
            <a:r>
              <a:rPr lang="es-MX" b="1" dirty="0"/>
              <a:t>:</a:t>
            </a:r>
            <a:r>
              <a:rPr lang="es-MX" dirty="0"/>
              <a:t> Copia, Original </a:t>
            </a:r>
            <a:br>
              <a:rPr lang="es-MX" dirty="0"/>
            </a:br>
            <a:r>
              <a:rPr lang="es-MX" dirty="0" smtClean="0"/>
              <a:t>	</a:t>
            </a:r>
            <a:r>
              <a:rPr lang="es-MX" b="1" dirty="0" smtClean="0"/>
              <a:t>Formatos</a:t>
            </a:r>
            <a:r>
              <a:rPr lang="es-MX" b="1" dirty="0"/>
              <a:t>:</a:t>
            </a:r>
            <a:r>
              <a:rPr lang="es-MX" dirty="0"/>
              <a:t> Comprobante </a:t>
            </a:r>
            <a:br>
              <a:rPr lang="es-MX" dirty="0"/>
            </a:br>
            <a:r>
              <a:rPr lang="es-MX" dirty="0" smtClean="0"/>
              <a:t>	</a:t>
            </a:r>
            <a:r>
              <a:rPr lang="es-MX" b="1" dirty="0" smtClean="0"/>
              <a:t>Fecha </a:t>
            </a:r>
            <a:r>
              <a:rPr lang="es-MX" b="1" dirty="0"/>
              <a:t>de publicación en el DOF</a:t>
            </a:r>
            <a:r>
              <a:rPr lang="es-MX" b="1" dirty="0" smtClean="0"/>
              <a:t>:</a:t>
            </a:r>
            <a:endParaRPr lang="es-MX" dirty="0"/>
          </a:p>
        </p:txBody>
      </p:sp>
    </p:spTree>
    <p:extLst>
      <p:ext uri="{BB962C8B-B14F-4D97-AF65-F5344CB8AC3E}">
        <p14:creationId xmlns:p14="http://schemas.microsoft.com/office/powerpoint/2010/main" val="24090161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457200" lvl="1" indent="0">
              <a:buNone/>
            </a:pPr>
            <a:endParaRPr lang="es-MX" dirty="0" smtClean="0"/>
          </a:p>
          <a:p>
            <a:pPr marL="457200" lvl="1" indent="0">
              <a:buNone/>
            </a:pPr>
            <a:r>
              <a:rPr lang="es-MX" dirty="0" smtClean="0"/>
              <a:t>Número</a:t>
            </a:r>
            <a:r>
              <a:rPr lang="es-MX" dirty="0"/>
              <a:t>, fecha y vigencia del permiso de importación expedido por COFEPRIS o copia simple de dicho permiso </a:t>
            </a:r>
            <a:br>
              <a:rPr lang="es-MX" dirty="0"/>
            </a:br>
            <a:r>
              <a:rPr lang="es-MX" dirty="0" smtClean="0"/>
              <a:t>	</a:t>
            </a:r>
            <a:r>
              <a:rPr lang="es-MX" b="1" dirty="0" smtClean="0"/>
              <a:t>Presentación</a:t>
            </a:r>
            <a:r>
              <a:rPr lang="es-MX" b="1" dirty="0"/>
              <a:t>:</a:t>
            </a:r>
            <a:r>
              <a:rPr lang="es-MX" dirty="0"/>
              <a:t> Copia </a:t>
            </a:r>
            <a:br>
              <a:rPr lang="es-MX" dirty="0"/>
            </a:br>
            <a:r>
              <a:rPr lang="es-MX" dirty="0" smtClean="0"/>
              <a:t>	</a:t>
            </a:r>
            <a:r>
              <a:rPr lang="es-MX" b="1" dirty="0" smtClean="0"/>
              <a:t>Formatos</a:t>
            </a:r>
            <a:r>
              <a:rPr lang="es-MX" b="1" dirty="0"/>
              <a:t>:</a:t>
            </a:r>
            <a:r>
              <a:rPr lang="es-MX" dirty="0"/>
              <a:t> </a:t>
            </a:r>
            <a:br>
              <a:rPr lang="es-MX" dirty="0"/>
            </a:br>
            <a:r>
              <a:rPr lang="es-MX" dirty="0" smtClean="0"/>
              <a:t>	</a:t>
            </a:r>
            <a:r>
              <a:rPr lang="es-MX" b="1" dirty="0" smtClean="0"/>
              <a:t>Fecha </a:t>
            </a:r>
            <a:r>
              <a:rPr lang="es-MX" b="1" dirty="0"/>
              <a:t>de publicación en el DOF:</a:t>
            </a:r>
            <a:endParaRPr lang="es-MX"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15960918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Pago de derechos</a:t>
            </a:r>
          </a:p>
          <a:p>
            <a:pPr marL="457200" lvl="1" indent="0">
              <a:buNone/>
            </a:pPr>
            <a:r>
              <a:rPr lang="es-MX" dirty="0"/>
              <a:t>Comprobante de pago de derechos productos o aprovechamientos </a:t>
            </a:r>
            <a:br>
              <a:rPr lang="es-MX" dirty="0"/>
            </a:br>
            <a:r>
              <a:rPr lang="es-MX" dirty="0" smtClean="0"/>
              <a:t>	</a:t>
            </a:r>
            <a:r>
              <a:rPr lang="es-MX" b="1" dirty="0" smtClean="0"/>
              <a:t>Presentación</a:t>
            </a:r>
            <a:r>
              <a:rPr lang="es-MX" b="1" dirty="0"/>
              <a:t>:</a:t>
            </a:r>
            <a:r>
              <a:rPr lang="es-MX" dirty="0"/>
              <a:t> Original </a:t>
            </a:r>
            <a:br>
              <a:rPr lang="es-MX" dirty="0"/>
            </a:br>
            <a:r>
              <a:rPr lang="es-MX" dirty="0" smtClean="0"/>
              <a:t>	</a:t>
            </a:r>
            <a:r>
              <a:rPr lang="es-MX" b="1" dirty="0" smtClean="0"/>
              <a:t>Formatos</a:t>
            </a:r>
            <a:r>
              <a:rPr lang="es-MX" b="1" dirty="0"/>
              <a:t>:</a:t>
            </a:r>
            <a:r>
              <a:rPr lang="es-MX" dirty="0"/>
              <a:t> Comprobante </a:t>
            </a:r>
            <a:br>
              <a:rPr lang="es-MX" dirty="0"/>
            </a:br>
            <a:r>
              <a:rPr lang="es-MX" dirty="0" smtClean="0"/>
              <a:t>	</a:t>
            </a:r>
            <a:r>
              <a:rPr lang="es-MX" b="1" dirty="0" smtClean="0"/>
              <a:t>Fecha </a:t>
            </a:r>
            <a:r>
              <a:rPr lang="es-MX" b="1" dirty="0"/>
              <a:t>de publicación en el DOF:</a:t>
            </a:r>
            <a:endParaRPr lang="es-MX" dirty="0"/>
          </a:p>
          <a:p>
            <a:pPr marL="0" indent="0">
              <a:buNone/>
            </a:pPr>
            <a:endParaRPr lang="es-MX" dirty="0"/>
          </a:p>
        </p:txBody>
      </p:sp>
      <p:graphicFrame>
        <p:nvGraphicFramePr>
          <p:cNvPr id="4" name="Tabla 3"/>
          <p:cNvGraphicFramePr>
            <a:graphicFrameLocks noGrp="1"/>
          </p:cNvGraphicFramePr>
          <p:nvPr>
            <p:extLst/>
          </p:nvPr>
        </p:nvGraphicFramePr>
        <p:xfrm>
          <a:off x="2393511" y="4394579"/>
          <a:ext cx="7404978" cy="1249680"/>
        </p:xfrm>
        <a:graphic>
          <a:graphicData uri="http://schemas.openxmlformats.org/drawingml/2006/table">
            <a:tbl>
              <a:tblPr/>
              <a:tblGrid>
                <a:gridCol w="3702489"/>
                <a:gridCol w="3702489"/>
              </a:tblGrid>
              <a:tr h="368715">
                <a:tc>
                  <a:txBody>
                    <a:bodyPr/>
                    <a:lstStyle/>
                    <a:p>
                      <a:pPr algn="l"/>
                      <a:r>
                        <a:rPr lang="es-MX">
                          <a:effectLst/>
                        </a:rPr>
                        <a:t>Autorización para la importacion de plaguicidas nutrientes vegetales y sustancias o materiales tóxicos o peligrosos</a:t>
                      </a:r>
                    </a:p>
                  </a:txBody>
                  <a:tcPr marL="190500" marR="190500" marT="76200" marB="76200" anchor="ctr">
                    <a:lnL>
                      <a:noFill/>
                    </a:lnL>
                    <a:lnR>
                      <a:noFill/>
                    </a:lnR>
                    <a:lnT>
                      <a:noFill/>
                    </a:lnT>
                    <a:lnB w="9525" cap="flat" cmpd="sng" algn="ctr">
                      <a:solidFill>
                        <a:srgbClr val="DDDDDD"/>
                      </a:solidFill>
                      <a:prstDash val="solid"/>
                      <a:round/>
                      <a:headEnd type="none" w="med" len="med"/>
                      <a:tailEnd type="none" w="med" len="med"/>
                    </a:lnB>
                    <a:solidFill>
                      <a:srgbClr val="F9F9F9"/>
                    </a:solidFill>
                  </a:tcPr>
                </a:tc>
                <a:tc>
                  <a:txBody>
                    <a:bodyPr/>
                    <a:lstStyle/>
                    <a:p>
                      <a:pPr algn="l"/>
                      <a:r>
                        <a:rPr lang="es-MX" dirty="0">
                          <a:effectLst/>
                        </a:rPr>
                        <a:t>$ 1,189.00</a:t>
                      </a:r>
                    </a:p>
                  </a:txBody>
                  <a:tcPr marL="190500" marR="190500" marT="76200" marB="76200" anchor="ctr">
                    <a:lnL>
                      <a:noFill/>
                    </a:lnL>
                    <a:lnR>
                      <a:noFill/>
                    </a:lnR>
                    <a:lnT>
                      <a:noFill/>
                    </a:lnT>
                    <a:lnB w="9525" cap="flat" cmpd="sng" algn="ctr">
                      <a:solidFill>
                        <a:srgbClr val="DDDDDD"/>
                      </a:solidFill>
                      <a:prstDash val="solid"/>
                      <a:round/>
                      <a:headEnd type="none" w="med" len="med"/>
                      <a:tailEnd type="none" w="med" len="med"/>
                    </a:lnB>
                    <a:solidFill>
                      <a:srgbClr val="F9F9F9"/>
                    </a:solidFill>
                  </a:tcPr>
                </a:tc>
              </a:tr>
            </a:tbl>
          </a:graphicData>
        </a:graphic>
      </p:graphicFrame>
    </p:spTree>
    <p:extLst>
      <p:ext uri="{BB962C8B-B14F-4D97-AF65-F5344CB8AC3E}">
        <p14:creationId xmlns:p14="http://schemas.microsoft.com/office/powerpoint/2010/main" val="34826510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Cómo realizar el pago de forma presencial</a:t>
            </a:r>
            <a:endParaRPr lang="es-MX" dirty="0"/>
          </a:p>
        </p:txBody>
      </p:sp>
      <p:sp>
        <p:nvSpPr>
          <p:cNvPr id="3" name="Marcador de contenido 2"/>
          <p:cNvSpPr>
            <a:spLocks noGrp="1"/>
          </p:cNvSpPr>
          <p:nvPr>
            <p:ph idx="1"/>
          </p:nvPr>
        </p:nvSpPr>
        <p:spPr/>
        <p:txBody>
          <a:bodyPr>
            <a:normAutofit fontScale="92500" lnSpcReduction="10000"/>
          </a:bodyPr>
          <a:lstStyle/>
          <a:p>
            <a:pPr marL="514350" indent="-514350">
              <a:buFont typeface="+mj-lt"/>
              <a:buAutoNum type="arabicPeriod"/>
            </a:pPr>
            <a:r>
              <a:rPr lang="es-MX" dirty="0"/>
              <a:t>Ingresa al sitio web de para conocer la información del trámite o servicio</a:t>
            </a:r>
          </a:p>
          <a:p>
            <a:pPr marL="514350" indent="-514350" algn="just">
              <a:buFont typeface="+mj-lt"/>
              <a:buAutoNum type="arabicPeriod"/>
            </a:pPr>
            <a:r>
              <a:rPr lang="es-MX" dirty="0"/>
              <a:t>http://</a:t>
            </a:r>
            <a:r>
              <a:rPr lang="es-MX" dirty="0" smtClean="0"/>
              <a:t>www.gob.mx/cntse-rfts/tramite/ficha/568ee5b58217e6b7ab001eea</a:t>
            </a:r>
            <a:endParaRPr lang="es-MX" dirty="0"/>
          </a:p>
          <a:p>
            <a:pPr marL="514350" indent="-514350">
              <a:buFont typeface="+mj-lt"/>
              <a:buAutoNum type="arabicPeriod"/>
            </a:pPr>
            <a:r>
              <a:rPr lang="es-MX" dirty="0"/>
              <a:t>Elabora tu solicitud mediante el formato correspondiente contenido en la información de la liga anterior (apartado de documentos requeridos).</a:t>
            </a:r>
          </a:p>
          <a:p>
            <a:pPr marL="514350" indent="-514350">
              <a:buFont typeface="+mj-lt"/>
              <a:buAutoNum type="arabicPeriod"/>
            </a:pPr>
            <a:r>
              <a:rPr lang="es-MX" dirty="0"/>
              <a:t>Realiza el pago de derechos correspondiente en el banco de tu preferencia.</a:t>
            </a:r>
          </a:p>
          <a:p>
            <a:pPr marL="514350" indent="-514350">
              <a:buFont typeface="+mj-lt"/>
              <a:buAutoNum type="arabicPeriod"/>
            </a:pPr>
            <a:r>
              <a:rPr lang="es-MX" dirty="0"/>
              <a:t>Acude al Espacio de Contacto Ciudadano (ECC).</a:t>
            </a:r>
          </a:p>
          <a:p>
            <a:pPr marL="514350" indent="-514350">
              <a:buFont typeface="+mj-lt"/>
              <a:buAutoNum type="arabicPeriod"/>
            </a:pPr>
            <a:r>
              <a:rPr lang="es-MX" dirty="0"/>
              <a:t>Entrega en el espacio de contacto ciudadano tu solicitud con la información requerida.</a:t>
            </a:r>
          </a:p>
          <a:p>
            <a:pPr marL="514350" indent="-514350">
              <a:buFont typeface="+mj-lt"/>
              <a:buAutoNum type="arabicPeriod"/>
            </a:pPr>
            <a:r>
              <a:rPr lang="es-MX" dirty="0"/>
              <a:t>Espera la resolución de tu solicitud.</a:t>
            </a:r>
          </a:p>
          <a:p>
            <a:endParaRPr lang="es-MX" dirty="0"/>
          </a:p>
        </p:txBody>
      </p:sp>
    </p:spTree>
    <p:extLst>
      <p:ext uri="{BB962C8B-B14F-4D97-AF65-F5344CB8AC3E}">
        <p14:creationId xmlns:p14="http://schemas.microsoft.com/office/powerpoint/2010/main" val="18204178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5626" y="1730285"/>
            <a:ext cx="10515600" cy="1325563"/>
          </a:xfrm>
        </p:spPr>
        <p:txBody>
          <a:bodyPr>
            <a:normAutofit fontScale="90000"/>
          </a:bodyPr>
          <a:lstStyle/>
          <a:p>
            <a:r>
              <a:rPr lang="es-MX" sz="4000" b="1" dirty="0">
                <a:latin typeface="+mn-lt"/>
              </a:rPr>
              <a:t>Comprobante del aviso de entrega del Estudio de Riesgo</a:t>
            </a:r>
            <a:r>
              <a:rPr lang="es-MX" sz="4000" b="1" dirty="0"/>
              <a:t/>
            </a:r>
            <a:br>
              <a:rPr lang="es-MX" sz="4000" b="1" dirty="0"/>
            </a:br>
            <a:endParaRPr lang="es-MX" dirty="0"/>
          </a:p>
        </p:txBody>
      </p:sp>
      <p:sp>
        <p:nvSpPr>
          <p:cNvPr id="3" name="Marcador de contenido 2"/>
          <p:cNvSpPr>
            <a:spLocks noGrp="1"/>
          </p:cNvSpPr>
          <p:nvPr>
            <p:ph idx="1"/>
          </p:nvPr>
        </p:nvSpPr>
        <p:spPr>
          <a:xfrm>
            <a:off x="838200" y="3564272"/>
            <a:ext cx="10515600" cy="2141068"/>
          </a:xfrm>
        </p:spPr>
        <p:txBody>
          <a:bodyPr>
            <a:normAutofit/>
          </a:bodyPr>
          <a:lstStyle/>
          <a:p>
            <a:pPr marL="0" indent="0">
              <a:buNone/>
            </a:pPr>
            <a:r>
              <a:rPr lang="es-MX" b="1" dirty="0"/>
              <a:t>¿Quién puede solicitar el trámite?</a:t>
            </a:r>
          </a:p>
          <a:p>
            <a:r>
              <a:rPr lang="es-MX" dirty="0"/>
              <a:t>Interesado</a:t>
            </a:r>
          </a:p>
          <a:p>
            <a:r>
              <a:rPr lang="es-MX" dirty="0"/>
              <a:t>Representante legal</a:t>
            </a:r>
          </a:p>
          <a:p>
            <a:endParaRPr lang="es-MX" dirty="0"/>
          </a:p>
          <a:p>
            <a:pPr marL="0" indent="0">
              <a:buNone/>
            </a:pPr>
            <a:endParaRPr lang="es-MX" dirty="0"/>
          </a:p>
        </p:txBody>
      </p:sp>
    </p:spTree>
    <p:extLst>
      <p:ext uri="{BB962C8B-B14F-4D97-AF65-F5344CB8AC3E}">
        <p14:creationId xmlns:p14="http://schemas.microsoft.com/office/powerpoint/2010/main" val="11688370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459829"/>
            <a:ext cx="10515600" cy="1325563"/>
          </a:xfrm>
        </p:spPr>
        <p:txBody>
          <a:bodyPr/>
          <a:lstStyle/>
          <a:p>
            <a:r>
              <a:rPr lang="es-MX" sz="3600" b="1" dirty="0">
                <a:latin typeface="+mn-lt"/>
              </a:rPr>
              <a:t>¿En qué casos debe presentarse?</a:t>
            </a:r>
            <a:r>
              <a:rPr lang="es-MX" b="1" dirty="0"/>
              <a:t/>
            </a:r>
            <a:br>
              <a:rPr lang="es-MX" b="1" dirty="0"/>
            </a:br>
            <a:endParaRPr lang="es-MX" dirty="0"/>
          </a:p>
        </p:txBody>
      </p:sp>
      <p:sp>
        <p:nvSpPr>
          <p:cNvPr id="3" name="Marcador de contenido 2"/>
          <p:cNvSpPr>
            <a:spLocks noGrp="1"/>
          </p:cNvSpPr>
          <p:nvPr>
            <p:ph idx="1"/>
          </p:nvPr>
        </p:nvSpPr>
        <p:spPr>
          <a:xfrm>
            <a:off x="838200" y="3422606"/>
            <a:ext cx="10515600" cy="2823648"/>
          </a:xfrm>
        </p:spPr>
        <p:txBody>
          <a:bodyPr>
            <a:normAutofit/>
          </a:bodyPr>
          <a:lstStyle/>
          <a:p>
            <a:pPr algn="just"/>
            <a:r>
              <a:rPr lang="es-MX" dirty="0" smtClean="0"/>
              <a:t>Cuando </a:t>
            </a:r>
            <a:r>
              <a:rPr lang="es-MX" dirty="0"/>
              <a:t>realicen actividades consideradas altamente riesgosas de acuerdo a lo establecido en el Primer y Segundo Listados de Actividades Altamente Riesgosas publicados en el Diario Oficial de la Federación el 28 de Marzo de 1990 y 04 de mayo de 1992, respectivamente</a:t>
            </a:r>
            <a:r>
              <a:rPr lang="es-MX" dirty="0" smtClean="0"/>
              <a:t>.</a:t>
            </a:r>
            <a:endParaRPr lang="es-MX" dirty="0"/>
          </a:p>
        </p:txBody>
      </p:sp>
    </p:spTree>
    <p:extLst>
      <p:ext uri="{BB962C8B-B14F-4D97-AF65-F5344CB8AC3E}">
        <p14:creationId xmlns:p14="http://schemas.microsoft.com/office/powerpoint/2010/main" val="27561192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88618"/>
            <a:ext cx="10515600" cy="1325563"/>
          </a:xfrm>
        </p:spPr>
        <p:txBody>
          <a:bodyPr>
            <a:normAutofit/>
          </a:bodyPr>
          <a:lstStyle/>
          <a:p>
            <a:r>
              <a:rPr lang="es-MX" sz="2800" b="1" dirty="0">
                <a:latin typeface="+mn-lt"/>
              </a:rPr>
              <a:t>¿Qué efecto tendría no hacer este trámite?</a:t>
            </a:r>
            <a:r>
              <a:rPr lang="es-MX" b="1" dirty="0"/>
              <a:t/>
            </a:r>
            <a:br>
              <a:rPr lang="es-MX" b="1" dirty="0"/>
            </a:br>
            <a:endParaRPr lang="es-MX" dirty="0"/>
          </a:p>
        </p:txBody>
      </p:sp>
      <p:sp>
        <p:nvSpPr>
          <p:cNvPr id="3" name="Marcador de contenido 2"/>
          <p:cNvSpPr>
            <a:spLocks noGrp="1"/>
          </p:cNvSpPr>
          <p:nvPr>
            <p:ph idx="1"/>
          </p:nvPr>
        </p:nvSpPr>
        <p:spPr>
          <a:xfrm>
            <a:off x="838200" y="3036239"/>
            <a:ext cx="10515600" cy="3313045"/>
          </a:xfrm>
        </p:spPr>
        <p:txBody>
          <a:bodyPr/>
          <a:lstStyle/>
          <a:p>
            <a:pPr algn="just"/>
            <a:r>
              <a:rPr lang="es-MX" dirty="0" smtClean="0"/>
              <a:t>No </a:t>
            </a:r>
            <a:r>
              <a:rPr lang="es-MX" dirty="0"/>
              <a:t>habría control en las empresas que realizan actividades altamente riesgosas, quedando a su albedrío la manera de realizarlas, por lo que se podría incumplir la obligación de realizar dichas actividades en apego a lo dispuesto por la legislación ambiental mexicana. </a:t>
            </a:r>
            <a:endParaRPr lang="es-MX" dirty="0" smtClean="0"/>
          </a:p>
          <a:p>
            <a:pPr algn="just"/>
            <a:r>
              <a:rPr lang="es-MX" dirty="0" smtClean="0"/>
              <a:t>Se </a:t>
            </a:r>
            <a:r>
              <a:rPr lang="es-MX" dirty="0"/>
              <a:t>incrementaría la </a:t>
            </a:r>
            <a:r>
              <a:rPr lang="es-MX" dirty="0" smtClean="0"/>
              <a:t>vulnerabilidad </a:t>
            </a:r>
            <a:r>
              <a:rPr lang="es-MX" dirty="0"/>
              <a:t>de las zonas donde se encuentran ubicadas las empresas que realizan dichas actividades y en caso de un accidente catastrófico, ocasionaría daños al medio ambiente, a la población y sus bienes.</a:t>
            </a:r>
          </a:p>
          <a:p>
            <a:pPr marL="0" indent="0">
              <a:buNone/>
            </a:pPr>
            <a:endParaRPr lang="es-MX" dirty="0"/>
          </a:p>
          <a:p>
            <a:pPr marL="0" indent="0">
              <a:buNone/>
            </a:pPr>
            <a:endParaRPr lang="es-MX" dirty="0"/>
          </a:p>
        </p:txBody>
      </p:sp>
    </p:spTree>
    <p:extLst>
      <p:ext uri="{BB962C8B-B14F-4D97-AF65-F5344CB8AC3E}">
        <p14:creationId xmlns:p14="http://schemas.microsoft.com/office/powerpoint/2010/main" val="36778675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369677"/>
            <a:ext cx="10515600" cy="1325563"/>
          </a:xfrm>
        </p:spPr>
        <p:txBody>
          <a:bodyPr>
            <a:normAutofit/>
          </a:bodyPr>
          <a:lstStyle/>
          <a:p>
            <a:r>
              <a:rPr lang="es-MX" sz="2800" b="1" dirty="0" smtClean="0">
                <a:latin typeface="+mn-lt"/>
              </a:rPr>
              <a:t>Documentos requeridos</a:t>
            </a:r>
            <a:endParaRPr lang="es-MX" sz="2800" b="1" dirty="0">
              <a:latin typeface="+mn-lt"/>
            </a:endParaRPr>
          </a:p>
        </p:txBody>
      </p:sp>
      <p:sp>
        <p:nvSpPr>
          <p:cNvPr id="3" name="Marcador de contenido 2"/>
          <p:cNvSpPr>
            <a:spLocks noGrp="1"/>
          </p:cNvSpPr>
          <p:nvPr>
            <p:ph idx="1"/>
          </p:nvPr>
        </p:nvSpPr>
        <p:spPr>
          <a:xfrm>
            <a:off x="838200" y="3396848"/>
            <a:ext cx="10515600" cy="2463040"/>
          </a:xfrm>
        </p:spPr>
        <p:txBody>
          <a:bodyPr>
            <a:normAutofit/>
          </a:bodyPr>
          <a:lstStyle/>
          <a:p>
            <a:pPr marL="0" indent="0">
              <a:buNone/>
            </a:pPr>
            <a:r>
              <a:rPr lang="es-MX" b="1" dirty="0" smtClean="0"/>
              <a:t>Acreditación </a:t>
            </a:r>
            <a:r>
              <a:rPr lang="es-MX" b="1" dirty="0"/>
              <a:t>legal de personas morales</a:t>
            </a:r>
          </a:p>
          <a:p>
            <a:pPr marL="457200" lvl="1" indent="0">
              <a:buNone/>
            </a:pPr>
            <a:r>
              <a:rPr lang="es-MX" dirty="0"/>
              <a:t/>
            </a:r>
            <a:br>
              <a:rPr lang="es-MX" dirty="0"/>
            </a:br>
            <a:r>
              <a:rPr lang="es-MX" b="1" dirty="0"/>
              <a:t>Presentación:</a:t>
            </a:r>
            <a:r>
              <a:rPr lang="es-MX" dirty="0"/>
              <a:t> Copia, Original </a:t>
            </a:r>
            <a:br>
              <a:rPr lang="es-MX" dirty="0"/>
            </a:br>
            <a:r>
              <a:rPr lang="es-MX" b="1" dirty="0"/>
              <a:t>Formatos:</a:t>
            </a:r>
            <a:r>
              <a:rPr lang="es-MX" dirty="0"/>
              <a:t> Escrito libre </a:t>
            </a:r>
            <a:br>
              <a:rPr lang="es-MX" dirty="0"/>
            </a:br>
            <a:r>
              <a:rPr lang="es-MX" b="1" dirty="0"/>
              <a:t>Fecha de publicación en el DOF:</a:t>
            </a:r>
            <a:endParaRPr lang="es-MX" dirty="0"/>
          </a:p>
          <a:p>
            <a:pPr marL="0" indent="0">
              <a:buNone/>
            </a:pPr>
            <a:endParaRPr lang="es-MX" dirty="0"/>
          </a:p>
        </p:txBody>
      </p:sp>
    </p:spTree>
    <p:extLst>
      <p:ext uri="{BB962C8B-B14F-4D97-AF65-F5344CB8AC3E}">
        <p14:creationId xmlns:p14="http://schemas.microsoft.com/office/powerpoint/2010/main" val="22250343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r>
              <a:rPr lang="es-MX" b="1" dirty="0" smtClean="0"/>
              <a:t>Otro</a:t>
            </a:r>
          </a:p>
          <a:p>
            <a:pPr marL="0" indent="0">
              <a:buNone/>
            </a:pPr>
            <a:r>
              <a:rPr lang="es-MX" dirty="0" smtClean="0"/>
              <a:t>Escrito </a:t>
            </a:r>
            <a:r>
              <a:rPr lang="es-MX" dirty="0"/>
              <a:t>dirigido a la SEMARNAT indicando su intención, datos del solicitante y firma autógrafa. </a:t>
            </a:r>
            <a:br>
              <a:rPr lang="es-MX" dirty="0"/>
            </a:br>
            <a:r>
              <a:rPr lang="es-MX" dirty="0" smtClean="0"/>
              <a:t>	</a:t>
            </a:r>
            <a:r>
              <a:rPr lang="es-MX" b="1" dirty="0" smtClean="0"/>
              <a:t>Presentación</a:t>
            </a:r>
            <a:r>
              <a:rPr lang="es-MX" b="1" dirty="0"/>
              <a:t>:</a:t>
            </a:r>
            <a:r>
              <a:rPr lang="es-MX" dirty="0"/>
              <a:t> Original </a:t>
            </a:r>
            <a:br>
              <a:rPr lang="es-MX" dirty="0"/>
            </a:br>
            <a:r>
              <a:rPr lang="es-MX" dirty="0" smtClean="0"/>
              <a:t>	</a:t>
            </a:r>
            <a:r>
              <a:rPr lang="es-MX" b="1" dirty="0" smtClean="0"/>
              <a:t>Formatos</a:t>
            </a:r>
            <a:r>
              <a:rPr lang="es-MX" b="1" dirty="0"/>
              <a:t>:</a:t>
            </a:r>
            <a:r>
              <a:rPr lang="es-MX" dirty="0"/>
              <a:t> Concesión </a:t>
            </a:r>
            <a:br>
              <a:rPr lang="es-MX" dirty="0"/>
            </a:br>
            <a:r>
              <a:rPr lang="es-MX" dirty="0" smtClean="0"/>
              <a:t>	</a:t>
            </a:r>
            <a:r>
              <a:rPr lang="es-MX" b="1" dirty="0" smtClean="0"/>
              <a:t>Fecha </a:t>
            </a:r>
            <a:r>
              <a:rPr lang="es-MX" b="1" dirty="0"/>
              <a:t>de publicación en el </a:t>
            </a:r>
            <a:r>
              <a:rPr lang="es-MX" b="1" dirty="0" smtClean="0"/>
              <a:t>DOF:</a:t>
            </a:r>
            <a:endParaRPr lang="es-MX" dirty="0" smtClean="0"/>
          </a:p>
          <a:p>
            <a:pPr marL="0" indent="0">
              <a:buNone/>
            </a:pPr>
            <a:r>
              <a:rPr lang="es-MX" dirty="0" smtClean="0"/>
              <a:t>Información </a:t>
            </a:r>
            <a:r>
              <a:rPr lang="es-MX" dirty="0"/>
              <a:t>electrónica del estudio de riesgo </a:t>
            </a:r>
            <a:br>
              <a:rPr lang="es-MX" dirty="0"/>
            </a:br>
            <a:r>
              <a:rPr lang="es-MX" dirty="0" smtClean="0"/>
              <a:t>	</a:t>
            </a:r>
            <a:r>
              <a:rPr lang="es-MX" b="1" dirty="0" smtClean="0"/>
              <a:t>Presentación</a:t>
            </a:r>
            <a:r>
              <a:rPr lang="es-MX" b="1" dirty="0"/>
              <a:t>:</a:t>
            </a:r>
            <a:r>
              <a:rPr lang="es-MX" dirty="0"/>
              <a:t> Original </a:t>
            </a:r>
            <a:br>
              <a:rPr lang="es-MX" dirty="0"/>
            </a:br>
            <a:r>
              <a:rPr lang="es-MX" dirty="0" smtClean="0"/>
              <a:t>	</a:t>
            </a:r>
            <a:r>
              <a:rPr lang="es-MX" b="1" dirty="0" smtClean="0"/>
              <a:t>Formatos</a:t>
            </a:r>
            <a:r>
              <a:rPr lang="es-MX" b="1" dirty="0"/>
              <a:t>:</a:t>
            </a:r>
            <a:r>
              <a:rPr lang="es-MX" dirty="0"/>
              <a:t> </a:t>
            </a:r>
            <a:br>
              <a:rPr lang="es-MX" dirty="0"/>
            </a:br>
            <a:r>
              <a:rPr lang="es-MX" dirty="0" smtClean="0"/>
              <a:t>	</a:t>
            </a:r>
            <a:r>
              <a:rPr lang="es-MX" b="1" dirty="0" smtClean="0"/>
              <a:t>Fecha </a:t>
            </a:r>
            <a:r>
              <a:rPr lang="es-MX" b="1" dirty="0"/>
              <a:t>de publicación en el DOF:</a:t>
            </a:r>
            <a:endParaRPr lang="es-MX" dirty="0"/>
          </a:p>
          <a:p>
            <a:pPr marL="0" indent="0">
              <a:buNone/>
            </a:pPr>
            <a:endParaRPr lang="es-MX" dirty="0"/>
          </a:p>
        </p:txBody>
      </p:sp>
    </p:spTree>
    <p:extLst>
      <p:ext uri="{BB962C8B-B14F-4D97-AF65-F5344CB8AC3E}">
        <p14:creationId xmlns:p14="http://schemas.microsoft.com/office/powerpoint/2010/main" val="3727749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Pago de </a:t>
            </a:r>
            <a:r>
              <a:rPr lang="es-MX" b="1" dirty="0" smtClean="0"/>
              <a:t>derechos</a:t>
            </a:r>
          </a:p>
          <a:p>
            <a:pPr marL="0" indent="0">
              <a:buNone/>
            </a:pPr>
            <a:r>
              <a:rPr lang="es-MX" dirty="0" smtClean="0"/>
              <a:t>Comprobante </a:t>
            </a:r>
            <a:r>
              <a:rPr lang="es-MX" dirty="0"/>
              <a:t>de pago de derechos productos o aprovechamientos </a:t>
            </a:r>
            <a:br>
              <a:rPr lang="es-MX" dirty="0"/>
            </a:br>
            <a:r>
              <a:rPr lang="es-MX" dirty="0" smtClean="0"/>
              <a:t>	</a:t>
            </a:r>
            <a:r>
              <a:rPr lang="es-MX" b="1" dirty="0" smtClean="0"/>
              <a:t>Presentación</a:t>
            </a:r>
            <a:r>
              <a:rPr lang="es-MX" b="1" dirty="0"/>
              <a:t>:</a:t>
            </a:r>
            <a:r>
              <a:rPr lang="es-MX" dirty="0"/>
              <a:t> Original </a:t>
            </a:r>
            <a:br>
              <a:rPr lang="es-MX" dirty="0"/>
            </a:br>
            <a:r>
              <a:rPr lang="es-MX" dirty="0" smtClean="0"/>
              <a:t>	</a:t>
            </a:r>
            <a:r>
              <a:rPr lang="es-MX" b="1" dirty="0" smtClean="0"/>
              <a:t>Formatos</a:t>
            </a:r>
            <a:r>
              <a:rPr lang="es-MX" b="1" dirty="0"/>
              <a:t>:</a:t>
            </a:r>
            <a:r>
              <a:rPr lang="es-MX" dirty="0"/>
              <a:t> Comprobante </a:t>
            </a:r>
            <a:br>
              <a:rPr lang="es-MX" dirty="0"/>
            </a:br>
            <a:r>
              <a:rPr lang="es-MX" dirty="0" smtClean="0"/>
              <a:t>	</a:t>
            </a:r>
            <a:r>
              <a:rPr lang="es-MX" b="1" dirty="0" smtClean="0"/>
              <a:t>Fecha </a:t>
            </a:r>
            <a:r>
              <a:rPr lang="es-MX" b="1" dirty="0"/>
              <a:t>de publicación en el DOF:</a:t>
            </a:r>
            <a:endParaRPr lang="es-MX" dirty="0"/>
          </a:p>
          <a:p>
            <a:endParaRPr lang="es-MX" dirty="0"/>
          </a:p>
        </p:txBody>
      </p:sp>
    </p:spTree>
    <p:extLst>
      <p:ext uri="{BB962C8B-B14F-4D97-AF65-F5344CB8AC3E}">
        <p14:creationId xmlns:p14="http://schemas.microsoft.com/office/powerpoint/2010/main" val="2159901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55000" lnSpcReduction="20000"/>
          </a:bodyPr>
          <a:lstStyle/>
          <a:p>
            <a:pPr marL="0" indent="0">
              <a:buNone/>
            </a:pPr>
            <a:r>
              <a:rPr lang="es-MX" sz="5100" b="1" dirty="0"/>
              <a:t>Segundo Listado (sustancias inflamables y explosivas, 1992</a:t>
            </a:r>
            <a:r>
              <a:rPr lang="es-MX" sz="5100" b="1" dirty="0" smtClean="0"/>
              <a:t>)</a:t>
            </a:r>
            <a:endParaRPr lang="es-MX" sz="5100" b="1" dirty="0"/>
          </a:p>
          <a:p>
            <a:pPr marL="0" indent="0">
              <a:buNone/>
            </a:pPr>
            <a:endParaRPr lang="es-MX" b="1" dirty="0" smtClean="0">
              <a:latin typeface="Arial" panose="020B0604020202020204" pitchFamily="34" charset="0"/>
              <a:cs typeface="Arial" panose="020B0604020202020204" pitchFamily="34" charset="0"/>
            </a:endParaRPr>
          </a:p>
          <a:p>
            <a:r>
              <a:rPr lang="es-MX" dirty="0"/>
              <a:t>I. Cantidad de reporte a partir de 500 kg. </a:t>
            </a:r>
          </a:p>
          <a:p>
            <a:pPr marL="514350" indent="-514350">
              <a:buAutoNum type="alphaLcParenR"/>
            </a:pPr>
            <a:r>
              <a:rPr lang="es-MX" dirty="0"/>
              <a:t>En el caso de las siguientes sustancias en estado gaseoso: </a:t>
            </a:r>
          </a:p>
          <a:p>
            <a:pPr marL="0" indent="0">
              <a:buNone/>
            </a:pPr>
            <a:r>
              <a:rPr lang="es-MX" dirty="0"/>
              <a:t>Acetileno </a:t>
            </a:r>
          </a:p>
          <a:p>
            <a:pPr marL="0" indent="0">
              <a:buNone/>
            </a:pPr>
            <a:r>
              <a:rPr lang="es-MX" dirty="0"/>
              <a:t>Acido sulfhídrico </a:t>
            </a:r>
          </a:p>
          <a:p>
            <a:pPr marL="0" indent="0">
              <a:buNone/>
            </a:pPr>
            <a:r>
              <a:rPr lang="es-MX" dirty="0"/>
              <a:t>Anhídrido hipocloroso </a:t>
            </a:r>
          </a:p>
          <a:p>
            <a:pPr marL="0" indent="0">
              <a:buNone/>
            </a:pPr>
            <a:r>
              <a:rPr lang="es-MX" dirty="0"/>
              <a:t>Butano (</a:t>
            </a:r>
            <a:r>
              <a:rPr lang="es-MX" dirty="0" err="1"/>
              <a:t>Niso</a:t>
            </a:r>
            <a:r>
              <a:rPr lang="es-MX" dirty="0"/>
              <a:t>) </a:t>
            </a:r>
          </a:p>
          <a:p>
            <a:pPr marL="0" indent="0">
              <a:buNone/>
            </a:pPr>
            <a:r>
              <a:rPr lang="es-MX" dirty="0"/>
              <a:t>Butadieno </a:t>
            </a:r>
          </a:p>
          <a:p>
            <a:pPr marL="0" indent="0">
              <a:buNone/>
            </a:pPr>
            <a:r>
              <a:rPr lang="es-MX" dirty="0"/>
              <a:t>1-Buteno </a:t>
            </a:r>
          </a:p>
          <a:p>
            <a:pPr marL="0" indent="0">
              <a:buNone/>
            </a:pPr>
            <a:r>
              <a:rPr lang="es-MX" dirty="0"/>
              <a:t>2-Buteno (</a:t>
            </a:r>
            <a:r>
              <a:rPr lang="es-MX" dirty="0" err="1"/>
              <a:t>cis,trans</a:t>
            </a:r>
            <a:r>
              <a:rPr lang="es-MX" dirty="0"/>
              <a:t>) </a:t>
            </a:r>
          </a:p>
          <a:p>
            <a:pPr marL="0" indent="0">
              <a:buNone/>
            </a:pPr>
            <a:r>
              <a:rPr lang="es-MX" dirty="0"/>
              <a:t>Cianógeno </a:t>
            </a:r>
          </a:p>
          <a:p>
            <a:pPr marL="0" indent="0">
              <a:buNone/>
            </a:pPr>
            <a:r>
              <a:rPr lang="es-MX" dirty="0" err="1"/>
              <a:t>Ciclobutano</a:t>
            </a:r>
            <a:r>
              <a:rPr lang="es-MX" dirty="0"/>
              <a:t> </a:t>
            </a:r>
          </a:p>
          <a:p>
            <a:pPr marL="0" indent="0">
              <a:buNone/>
            </a:pPr>
            <a:r>
              <a:rPr lang="es-MX" dirty="0" err="1"/>
              <a:t>Ciclopropano</a:t>
            </a:r>
            <a:endParaRPr lang="es-MX" b="1"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E1324910-DA4E-4C21-8F64-183B19375D3F}" type="slidenum">
              <a:rPr lang="es-MX" smtClean="0"/>
              <a:t>5</a:t>
            </a:fld>
            <a:endParaRPr lang="es-MX"/>
          </a:p>
        </p:txBody>
      </p:sp>
    </p:spTree>
    <p:extLst>
      <p:ext uri="{BB962C8B-B14F-4D97-AF65-F5344CB8AC3E}">
        <p14:creationId xmlns:p14="http://schemas.microsoft.com/office/powerpoint/2010/main" val="28589501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21049"/>
            <a:ext cx="10515600" cy="858368"/>
          </a:xfrm>
        </p:spPr>
        <p:txBody>
          <a:bodyPr>
            <a:normAutofit fontScale="90000"/>
          </a:bodyPr>
          <a:lstStyle/>
          <a:p>
            <a:r>
              <a:rPr lang="es-MX" sz="2800" b="1" dirty="0">
                <a:latin typeface="+mn-lt"/>
              </a:rPr>
              <a:t>Costos</a:t>
            </a:r>
            <a:br>
              <a:rPr lang="es-MX" sz="2800" b="1" dirty="0">
                <a:latin typeface="+mn-lt"/>
              </a:rPr>
            </a:br>
            <a:endParaRPr lang="es-MX" sz="2800" b="1" dirty="0">
              <a:latin typeface="+mn-lt"/>
            </a:endParaRPr>
          </a:p>
        </p:txBody>
      </p:sp>
      <p:sp>
        <p:nvSpPr>
          <p:cNvPr id="3" name="Marcador de contenido 2"/>
          <p:cNvSpPr>
            <a:spLocks noGrp="1"/>
          </p:cNvSpPr>
          <p:nvPr>
            <p:ph idx="1"/>
          </p:nvPr>
        </p:nvSpPr>
        <p:spPr>
          <a:xfrm>
            <a:off x="838200" y="2379417"/>
            <a:ext cx="10515600" cy="4351338"/>
          </a:xfrm>
        </p:spPr>
        <p:txBody>
          <a:bodyPr>
            <a:normAutofit/>
          </a:bodyPr>
          <a:lstStyle/>
          <a:p>
            <a:r>
              <a:rPr lang="es-MX" dirty="0" smtClean="0"/>
              <a:t>Presentación </a:t>
            </a:r>
            <a:r>
              <a:rPr lang="es-MX" dirty="0"/>
              <a:t>del estudio de riesgo para empresas que realizan actividades altamente riesgosas</a:t>
            </a:r>
            <a:r>
              <a:rPr lang="es-MX" dirty="0" smtClean="0"/>
              <a:t>. </a:t>
            </a:r>
            <a:r>
              <a:rPr lang="es-MX" dirty="0"/>
              <a:t>N</a:t>
            </a:r>
            <a:r>
              <a:rPr lang="es-MX" dirty="0" smtClean="0"/>
              <a:t>ivel </a:t>
            </a:r>
            <a:r>
              <a:rPr lang="es-MX" dirty="0"/>
              <a:t>de riesgo 0	$ 1,100.00</a:t>
            </a:r>
          </a:p>
          <a:p>
            <a:r>
              <a:rPr lang="es-MX" dirty="0" smtClean="0"/>
              <a:t>Presentación </a:t>
            </a:r>
            <a:r>
              <a:rPr lang="es-MX" dirty="0"/>
              <a:t>del estudio de riesgo para empresas que realizan actividades altamente riesgosas. </a:t>
            </a:r>
            <a:r>
              <a:rPr lang="es-MX" dirty="0" smtClean="0"/>
              <a:t>Nivel </a:t>
            </a:r>
            <a:r>
              <a:rPr lang="es-MX" dirty="0"/>
              <a:t>de riesgo 0; modificación o ampliación	$ 550.00</a:t>
            </a:r>
          </a:p>
          <a:p>
            <a:r>
              <a:rPr lang="es-MX" dirty="0"/>
              <a:t>Presentación del estudio de riesgo para empresas que realizan actividades altamente riesgosas . </a:t>
            </a:r>
            <a:r>
              <a:rPr lang="es-MX" dirty="0" smtClean="0"/>
              <a:t>Nivel </a:t>
            </a:r>
            <a:r>
              <a:rPr lang="es-MX" dirty="0"/>
              <a:t>de riesgo 1	$ 1,682.00</a:t>
            </a:r>
          </a:p>
          <a:p>
            <a:r>
              <a:rPr lang="es-MX" dirty="0" smtClean="0"/>
              <a:t>Presentación </a:t>
            </a:r>
            <a:r>
              <a:rPr lang="es-MX" dirty="0"/>
              <a:t>del estudio de riesgo para empresas que realizan actividades altamente riesgosas. </a:t>
            </a:r>
            <a:r>
              <a:rPr lang="es-MX" dirty="0" smtClean="0"/>
              <a:t>Nivel </a:t>
            </a:r>
            <a:r>
              <a:rPr lang="es-MX" dirty="0"/>
              <a:t>de riesgo 1; modificación o </a:t>
            </a:r>
            <a:r>
              <a:rPr lang="es-MX" dirty="0" smtClean="0"/>
              <a:t>ampliación</a:t>
            </a:r>
            <a:r>
              <a:rPr lang="es-MX" dirty="0"/>
              <a:t>	$ </a:t>
            </a:r>
            <a:r>
              <a:rPr lang="es-MX" dirty="0" smtClean="0"/>
              <a:t>841.00</a:t>
            </a:r>
            <a:endParaRPr lang="es-MX" dirty="0"/>
          </a:p>
        </p:txBody>
      </p:sp>
    </p:spTree>
    <p:extLst>
      <p:ext uri="{BB962C8B-B14F-4D97-AF65-F5344CB8AC3E}">
        <p14:creationId xmlns:p14="http://schemas.microsoft.com/office/powerpoint/2010/main" val="13681518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smtClean="0"/>
              <a:t>Presentación </a:t>
            </a:r>
            <a:r>
              <a:rPr lang="es-MX" dirty="0"/>
              <a:t>del estudio de riesgo para </a:t>
            </a:r>
            <a:r>
              <a:rPr lang="es-MX" dirty="0" smtClean="0"/>
              <a:t>empresas </a:t>
            </a:r>
            <a:r>
              <a:rPr lang="es-MX" dirty="0"/>
              <a:t>que realizan actividades altamente </a:t>
            </a:r>
            <a:r>
              <a:rPr lang="es-MX" dirty="0" smtClean="0"/>
              <a:t>riesgosas</a:t>
            </a:r>
            <a:r>
              <a:rPr lang="es-MX" dirty="0"/>
              <a:t>. </a:t>
            </a:r>
            <a:r>
              <a:rPr lang="es-MX" dirty="0" smtClean="0"/>
              <a:t>Nivel </a:t>
            </a:r>
            <a:r>
              <a:rPr lang="es-MX" dirty="0"/>
              <a:t>de riesgo 2	$ 2,491.00</a:t>
            </a:r>
          </a:p>
          <a:p>
            <a:r>
              <a:rPr lang="es-MX" dirty="0" smtClean="0"/>
              <a:t>Presentación </a:t>
            </a:r>
            <a:r>
              <a:rPr lang="es-MX" dirty="0"/>
              <a:t>del estudio de riesgo para empresas que realizan actividades altamente riesgosas. </a:t>
            </a:r>
            <a:r>
              <a:rPr lang="es-MX" dirty="0" smtClean="0"/>
              <a:t>Nivel </a:t>
            </a:r>
            <a:r>
              <a:rPr lang="es-MX" dirty="0"/>
              <a:t>de riesgo 2; modificación o </a:t>
            </a:r>
            <a:r>
              <a:rPr lang="es-MX" dirty="0" smtClean="0"/>
              <a:t>ampliación    $ </a:t>
            </a:r>
            <a:r>
              <a:rPr lang="es-MX" dirty="0"/>
              <a:t>1,245.50</a:t>
            </a:r>
          </a:p>
          <a:p>
            <a:r>
              <a:rPr lang="es-MX" dirty="0" smtClean="0"/>
              <a:t>Presentación </a:t>
            </a:r>
            <a:r>
              <a:rPr lang="es-MX" dirty="0"/>
              <a:t>del estudio de riesgo para empresas que realizan actividades altamente riesgosas; nivel de riesgo 3	$ 3,418.00</a:t>
            </a:r>
          </a:p>
          <a:p>
            <a:r>
              <a:rPr lang="es-MX" dirty="0" smtClean="0"/>
              <a:t>Presentación </a:t>
            </a:r>
            <a:r>
              <a:rPr lang="es-MX" dirty="0"/>
              <a:t>del estudio de riesgo para empresas que realizan actividades altamente riesgosas. </a:t>
            </a:r>
            <a:r>
              <a:rPr lang="es-MX" dirty="0" smtClean="0"/>
              <a:t>Nivel </a:t>
            </a:r>
            <a:r>
              <a:rPr lang="es-MX" dirty="0"/>
              <a:t>de riesgo 3; modificación o </a:t>
            </a:r>
            <a:r>
              <a:rPr lang="es-MX" dirty="0" smtClean="0"/>
              <a:t>ampliación</a:t>
            </a:r>
            <a:r>
              <a:rPr lang="es-MX" dirty="0"/>
              <a:t>	</a:t>
            </a:r>
            <a:r>
              <a:rPr lang="es-MX" dirty="0" smtClean="0"/>
              <a:t>    $ </a:t>
            </a:r>
            <a:r>
              <a:rPr lang="es-MX" dirty="0"/>
              <a:t>1,709.00</a:t>
            </a:r>
          </a:p>
          <a:p>
            <a:endParaRPr lang="es-MX" dirty="0"/>
          </a:p>
        </p:txBody>
      </p:sp>
    </p:spTree>
    <p:extLst>
      <p:ext uri="{BB962C8B-B14F-4D97-AF65-F5344CB8AC3E}">
        <p14:creationId xmlns:p14="http://schemas.microsoft.com/office/powerpoint/2010/main" val="21822075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7743" y="1472708"/>
            <a:ext cx="10515600" cy="1325563"/>
          </a:xfrm>
        </p:spPr>
        <p:txBody>
          <a:bodyPr>
            <a:normAutofit/>
          </a:bodyPr>
          <a:lstStyle/>
          <a:p>
            <a:r>
              <a:rPr lang="es-MX" sz="2800" b="1" dirty="0">
                <a:latin typeface="+mn-lt"/>
              </a:rPr>
              <a:t>Pasos para realizar el </a:t>
            </a:r>
            <a:r>
              <a:rPr lang="es-MX" sz="2800" b="1" dirty="0" smtClean="0">
                <a:latin typeface="+mn-lt"/>
              </a:rPr>
              <a:t>trámite: Presencial</a:t>
            </a:r>
            <a:r>
              <a:rPr lang="es-MX" b="1" dirty="0"/>
              <a:t/>
            </a:r>
            <a:br>
              <a:rPr lang="es-MX" b="1" dirty="0"/>
            </a:br>
            <a:endParaRPr lang="es-MX" dirty="0"/>
          </a:p>
        </p:txBody>
      </p:sp>
      <p:sp>
        <p:nvSpPr>
          <p:cNvPr id="3" name="Marcador de contenido 2"/>
          <p:cNvSpPr>
            <a:spLocks noGrp="1"/>
          </p:cNvSpPr>
          <p:nvPr>
            <p:ph idx="1"/>
          </p:nvPr>
        </p:nvSpPr>
        <p:spPr>
          <a:xfrm>
            <a:off x="567743" y="2611236"/>
            <a:ext cx="10515600" cy="2991074"/>
          </a:xfrm>
        </p:spPr>
        <p:txBody>
          <a:bodyPr/>
          <a:lstStyle/>
          <a:p>
            <a:pPr marL="514350" indent="-514350">
              <a:buFont typeface="+mj-lt"/>
              <a:buAutoNum type="arabicPeriod"/>
            </a:pPr>
            <a:r>
              <a:rPr lang="es-MX" dirty="0" smtClean="0"/>
              <a:t>Ingresa </a:t>
            </a:r>
            <a:r>
              <a:rPr lang="es-MX" dirty="0"/>
              <a:t>al sitio web para conocer la información del trámite o servicio.</a:t>
            </a:r>
          </a:p>
          <a:p>
            <a:pPr marL="514350" indent="-514350">
              <a:buFont typeface="+mj-lt"/>
              <a:buAutoNum type="arabicPeriod"/>
            </a:pPr>
            <a:r>
              <a:rPr lang="es-MX" dirty="0"/>
              <a:t>Elabora tu solicitud mediante el formato correspondiente http://tramites.semarnat.gob.mx/index.php/materiales-y-actividades-riesgosas/estudio-de-riesgo/1-estudio-de-riesgo</a:t>
            </a:r>
          </a:p>
          <a:p>
            <a:pPr marL="514350" indent="-514350">
              <a:buFont typeface="+mj-lt"/>
              <a:buAutoNum type="arabicPeriod"/>
            </a:pPr>
            <a:r>
              <a:rPr lang="es-MX" dirty="0"/>
              <a:t>Acude al Espacio de Contacto Ciudadano (ECC)</a:t>
            </a:r>
          </a:p>
          <a:p>
            <a:pPr marL="0" indent="0">
              <a:buNone/>
            </a:pPr>
            <a:endParaRPr lang="es-MX" dirty="0"/>
          </a:p>
        </p:txBody>
      </p:sp>
    </p:spTree>
    <p:extLst>
      <p:ext uri="{BB962C8B-B14F-4D97-AF65-F5344CB8AC3E}">
        <p14:creationId xmlns:p14="http://schemas.microsoft.com/office/powerpoint/2010/main" val="31535717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1986" y="1485587"/>
            <a:ext cx="10515600" cy="1325563"/>
          </a:xfrm>
        </p:spPr>
        <p:txBody>
          <a:bodyPr>
            <a:normAutofit/>
          </a:bodyPr>
          <a:lstStyle/>
          <a:p>
            <a:r>
              <a:rPr lang="es-MX" sz="2800" b="1" dirty="0" smtClean="0">
                <a:latin typeface="+mn-lt"/>
              </a:rPr>
              <a:t>Programa </a:t>
            </a:r>
            <a:r>
              <a:rPr lang="es-MX" sz="2800" b="1" dirty="0">
                <a:latin typeface="+mn-lt"/>
              </a:rPr>
              <a:t>para la </a:t>
            </a:r>
            <a:r>
              <a:rPr lang="es-MX" sz="2800" b="1" dirty="0" smtClean="0">
                <a:latin typeface="+mn-lt"/>
              </a:rPr>
              <a:t>prevención </a:t>
            </a:r>
            <a:r>
              <a:rPr lang="es-MX" sz="2800" b="1" dirty="0">
                <a:latin typeface="+mn-lt"/>
              </a:rPr>
              <a:t>de </a:t>
            </a:r>
            <a:r>
              <a:rPr lang="es-MX" sz="2800" b="1" dirty="0" smtClean="0">
                <a:latin typeface="+mn-lt"/>
              </a:rPr>
              <a:t>accidentes (</a:t>
            </a:r>
            <a:r>
              <a:rPr lang="es-MX" sz="2800" b="1" dirty="0" err="1" smtClean="0">
                <a:latin typeface="+mn-lt"/>
              </a:rPr>
              <a:t>PPAs</a:t>
            </a:r>
            <a:r>
              <a:rPr lang="es-MX" sz="2800" b="1" dirty="0" smtClean="0">
                <a:latin typeface="+mn-lt"/>
              </a:rPr>
              <a:t>)</a:t>
            </a:r>
            <a:r>
              <a:rPr lang="es-MX" sz="2800" b="1" dirty="0">
                <a:latin typeface="+mn-lt"/>
              </a:rPr>
              <a:t/>
            </a:r>
            <a:br>
              <a:rPr lang="es-MX" sz="2800" b="1" dirty="0">
                <a:latin typeface="+mn-lt"/>
              </a:rPr>
            </a:br>
            <a:endParaRPr lang="es-MX" sz="2800" b="1" dirty="0">
              <a:latin typeface="+mn-lt"/>
            </a:endParaRPr>
          </a:p>
        </p:txBody>
      </p:sp>
      <p:sp>
        <p:nvSpPr>
          <p:cNvPr id="3" name="Marcador de contenido 2"/>
          <p:cNvSpPr>
            <a:spLocks noGrp="1"/>
          </p:cNvSpPr>
          <p:nvPr>
            <p:ph idx="1"/>
          </p:nvPr>
        </p:nvSpPr>
        <p:spPr>
          <a:xfrm>
            <a:off x="541986" y="3061997"/>
            <a:ext cx="10515600" cy="2900921"/>
          </a:xfrm>
        </p:spPr>
        <p:txBody>
          <a:bodyPr>
            <a:normAutofit/>
          </a:bodyPr>
          <a:lstStyle/>
          <a:p>
            <a:pPr marL="0" indent="0">
              <a:buNone/>
            </a:pPr>
            <a:r>
              <a:rPr lang="es-MX" b="1" dirty="0" smtClean="0"/>
              <a:t>¿</a:t>
            </a:r>
            <a:r>
              <a:rPr lang="es-MX" b="1" dirty="0"/>
              <a:t>Quién puede solicitar el trámite?</a:t>
            </a:r>
          </a:p>
          <a:p>
            <a:r>
              <a:rPr lang="es-MX" dirty="0"/>
              <a:t>Interesado</a:t>
            </a:r>
          </a:p>
          <a:p>
            <a:r>
              <a:rPr lang="es-MX" dirty="0"/>
              <a:t>Representante </a:t>
            </a:r>
            <a:r>
              <a:rPr lang="es-MX" dirty="0" smtClean="0"/>
              <a:t>legal</a:t>
            </a:r>
            <a:endParaRPr lang="es-MX" dirty="0"/>
          </a:p>
        </p:txBody>
      </p:sp>
    </p:spTree>
    <p:extLst>
      <p:ext uri="{BB962C8B-B14F-4D97-AF65-F5344CB8AC3E}">
        <p14:creationId xmlns:p14="http://schemas.microsoft.com/office/powerpoint/2010/main" val="37515496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8048" y="1434072"/>
            <a:ext cx="10515600" cy="1040594"/>
          </a:xfrm>
        </p:spPr>
        <p:txBody>
          <a:bodyPr>
            <a:normAutofit fontScale="90000"/>
          </a:bodyPr>
          <a:lstStyle/>
          <a:p>
            <a:r>
              <a:rPr lang="es-MX" sz="3100" b="1" dirty="0">
                <a:latin typeface="+mn-lt"/>
              </a:rPr>
              <a:t>¿En qué casos debe presentarse?</a:t>
            </a:r>
            <a:r>
              <a:rPr lang="es-MX" b="1" dirty="0"/>
              <a:t/>
            </a:r>
            <a:br>
              <a:rPr lang="es-MX" b="1" dirty="0"/>
            </a:br>
            <a:endParaRPr lang="es-MX" dirty="0"/>
          </a:p>
        </p:txBody>
      </p:sp>
      <p:sp>
        <p:nvSpPr>
          <p:cNvPr id="3" name="Marcador de contenido 2"/>
          <p:cNvSpPr>
            <a:spLocks noGrp="1"/>
          </p:cNvSpPr>
          <p:nvPr>
            <p:ph idx="1"/>
          </p:nvPr>
        </p:nvSpPr>
        <p:spPr>
          <a:xfrm>
            <a:off x="838200" y="2294362"/>
            <a:ext cx="10515600" cy="4771243"/>
          </a:xfrm>
        </p:spPr>
        <p:txBody>
          <a:bodyPr>
            <a:normAutofit/>
          </a:bodyPr>
          <a:lstStyle/>
          <a:p>
            <a:pPr algn="just"/>
            <a:r>
              <a:rPr lang="es-MX" dirty="0" smtClean="0"/>
              <a:t>Cuando </a:t>
            </a:r>
            <a:r>
              <a:rPr lang="es-MX" dirty="0"/>
              <a:t>realicen actividades altamente riesgosas de acuerdo a lo establecido en el Primer y Segundo Listados de Actividades Altamente Riesgosas publicados en el Diario Oficial de la Federación el 28 de marzo de 1990 y 04 de mayo de 1992, respectivamente y que hayan formulado y presentado ante esta Secretaría la Manifestación de Impacto Ambiental acompañada del Estudio de Riesgo correspondiente, y/o para plantas en operación el estudio de riesgo ambiental acompañado del programa para la prevención de accidentes. </a:t>
            </a:r>
            <a:endParaRPr lang="es-MX" dirty="0" smtClean="0"/>
          </a:p>
          <a:p>
            <a:pPr marL="0" indent="0" algn="just">
              <a:buNone/>
            </a:pPr>
            <a:r>
              <a:rPr lang="es-MX" sz="1800" dirty="0" smtClean="0"/>
              <a:t>NOTA: Cuando </a:t>
            </a:r>
            <a:r>
              <a:rPr lang="es-MX" sz="1800" dirty="0"/>
              <a:t>las actividades objeto del trámite correspondan al sector hidrocarburos, éste deberá presentarse ante la Agencia Nacional de Seguridad Industrial y de Protección al Medio Ambiente del Sector Hidrocarburos (ASEA</a:t>
            </a:r>
            <a:r>
              <a:rPr lang="es-MX" sz="1800" dirty="0" smtClean="0"/>
              <a:t>).</a:t>
            </a:r>
            <a:endParaRPr lang="es-MX" sz="1800" dirty="0"/>
          </a:p>
        </p:txBody>
      </p:sp>
    </p:spTree>
    <p:extLst>
      <p:ext uri="{BB962C8B-B14F-4D97-AF65-F5344CB8AC3E}">
        <p14:creationId xmlns:p14="http://schemas.microsoft.com/office/powerpoint/2010/main" val="13550829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1986" y="1498466"/>
            <a:ext cx="10515600" cy="1325563"/>
          </a:xfrm>
        </p:spPr>
        <p:txBody>
          <a:bodyPr>
            <a:normAutofit/>
          </a:bodyPr>
          <a:lstStyle/>
          <a:p>
            <a:r>
              <a:rPr lang="es-MX" sz="2800" b="1" dirty="0">
                <a:latin typeface="+mn-lt"/>
              </a:rPr>
              <a:t>¿Qué efecto tendría no hacer este trámite?</a:t>
            </a:r>
            <a:br>
              <a:rPr lang="es-MX" sz="2800" b="1" dirty="0">
                <a:latin typeface="+mn-lt"/>
              </a:rPr>
            </a:br>
            <a:endParaRPr lang="es-MX" sz="2800" dirty="0">
              <a:latin typeface="+mn-lt"/>
            </a:endParaRPr>
          </a:p>
        </p:txBody>
      </p:sp>
      <p:sp>
        <p:nvSpPr>
          <p:cNvPr id="3" name="Marcador de contenido 2"/>
          <p:cNvSpPr>
            <a:spLocks noGrp="1"/>
          </p:cNvSpPr>
          <p:nvPr>
            <p:ph idx="1"/>
          </p:nvPr>
        </p:nvSpPr>
        <p:spPr>
          <a:xfrm>
            <a:off x="838200" y="3049118"/>
            <a:ext cx="10515600" cy="3094105"/>
          </a:xfrm>
        </p:spPr>
        <p:txBody>
          <a:bodyPr/>
          <a:lstStyle/>
          <a:p>
            <a:pPr algn="just"/>
            <a:r>
              <a:rPr lang="es-MX" dirty="0" smtClean="0"/>
              <a:t>No </a:t>
            </a:r>
            <a:r>
              <a:rPr lang="es-MX" dirty="0"/>
              <a:t>se conocerían las medidas de seguridad en caso de ocurrir accidentes dentro de las instalaciones cuyas actividades son consideradas altamente riesgosas. No habría respuesta ordenada de los cuerpos de ayuda y seguridad. Se incrementaría la probabilidad y frecuencia de accidentes con afectaciones ambientales originados por la realización de dichas actividades altamente riesgosas.</a:t>
            </a:r>
          </a:p>
          <a:p>
            <a:pPr marL="0" indent="0">
              <a:buNone/>
            </a:pPr>
            <a:endParaRPr lang="es-MX" dirty="0"/>
          </a:p>
          <a:p>
            <a:pPr marL="0" indent="0">
              <a:buNone/>
            </a:pPr>
            <a:endParaRPr lang="es-MX" dirty="0"/>
          </a:p>
        </p:txBody>
      </p:sp>
    </p:spTree>
    <p:extLst>
      <p:ext uri="{BB962C8B-B14F-4D97-AF65-F5344CB8AC3E}">
        <p14:creationId xmlns:p14="http://schemas.microsoft.com/office/powerpoint/2010/main" val="200863302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Documentos</a:t>
            </a:r>
            <a:endParaRPr lang="es-MX" dirty="0"/>
          </a:p>
        </p:txBody>
      </p:sp>
      <p:sp>
        <p:nvSpPr>
          <p:cNvPr id="3" name="Marcador de contenido 2"/>
          <p:cNvSpPr>
            <a:spLocks noGrp="1"/>
          </p:cNvSpPr>
          <p:nvPr>
            <p:ph idx="1"/>
          </p:nvPr>
        </p:nvSpPr>
        <p:spPr/>
        <p:txBody>
          <a:bodyPr>
            <a:normAutofit/>
          </a:bodyPr>
          <a:lstStyle/>
          <a:p>
            <a:pPr marL="0" indent="0">
              <a:buNone/>
            </a:pPr>
            <a:r>
              <a:rPr lang="es-MX" b="1" dirty="0"/>
              <a:t>Acreditación legal de personas morales</a:t>
            </a:r>
          </a:p>
          <a:p>
            <a:pPr marL="457200" lvl="1" indent="0">
              <a:buNone/>
            </a:pPr>
            <a:r>
              <a:rPr lang="es-MX" dirty="0"/>
              <a:t>Acta constitutiva </a:t>
            </a:r>
            <a:br>
              <a:rPr lang="es-MX" dirty="0"/>
            </a:br>
            <a:r>
              <a:rPr lang="es-MX" dirty="0" smtClean="0"/>
              <a:t>	</a:t>
            </a:r>
            <a:r>
              <a:rPr lang="es-MX" b="1" dirty="0" smtClean="0"/>
              <a:t>Presentación</a:t>
            </a:r>
            <a:r>
              <a:rPr lang="es-MX" b="1" dirty="0"/>
              <a:t>:</a:t>
            </a:r>
            <a:r>
              <a:rPr lang="es-MX" dirty="0"/>
              <a:t> Copia </a:t>
            </a:r>
            <a:br>
              <a:rPr lang="es-MX" dirty="0"/>
            </a:br>
            <a:r>
              <a:rPr lang="es-MX" dirty="0" smtClean="0"/>
              <a:t>	</a:t>
            </a:r>
            <a:r>
              <a:rPr lang="es-MX" b="1" dirty="0" smtClean="0"/>
              <a:t>Formatos</a:t>
            </a:r>
            <a:r>
              <a:rPr lang="es-MX" b="1" dirty="0"/>
              <a:t>:</a:t>
            </a:r>
            <a:r>
              <a:rPr lang="es-MX" dirty="0"/>
              <a:t> Comprobante </a:t>
            </a:r>
            <a:br>
              <a:rPr lang="es-MX" dirty="0"/>
            </a:br>
            <a:r>
              <a:rPr lang="es-MX" dirty="0" smtClean="0"/>
              <a:t>	</a:t>
            </a:r>
            <a:r>
              <a:rPr lang="es-MX" b="1" dirty="0" smtClean="0"/>
              <a:t>Fecha </a:t>
            </a:r>
            <a:r>
              <a:rPr lang="es-MX" b="1" dirty="0"/>
              <a:t>de publicación en el DOF:</a:t>
            </a:r>
            <a:endParaRPr lang="es-MX" dirty="0"/>
          </a:p>
          <a:p>
            <a:pPr marL="457200" lvl="1" indent="0">
              <a:buNone/>
            </a:pPr>
            <a:r>
              <a:rPr lang="es-MX" dirty="0"/>
              <a:t>Instrumento jurídico que acredite la personalidad del representante legal </a:t>
            </a:r>
            <a:br>
              <a:rPr lang="es-MX" dirty="0"/>
            </a:br>
            <a:r>
              <a:rPr lang="es-MX" dirty="0" smtClean="0"/>
              <a:t>	</a:t>
            </a:r>
            <a:r>
              <a:rPr lang="es-MX" b="1" dirty="0" smtClean="0"/>
              <a:t>Presentación</a:t>
            </a:r>
            <a:r>
              <a:rPr lang="es-MX" b="1" dirty="0"/>
              <a:t>:</a:t>
            </a:r>
            <a:r>
              <a:rPr lang="es-MX" dirty="0"/>
              <a:t> Copia, Original </a:t>
            </a:r>
            <a:br>
              <a:rPr lang="es-MX" dirty="0"/>
            </a:br>
            <a:r>
              <a:rPr lang="es-MX" dirty="0" smtClean="0"/>
              <a:t>	</a:t>
            </a:r>
            <a:r>
              <a:rPr lang="es-MX" b="1" dirty="0" smtClean="0"/>
              <a:t>Formatos</a:t>
            </a:r>
            <a:r>
              <a:rPr lang="es-MX" b="1" dirty="0"/>
              <a:t>:</a:t>
            </a:r>
            <a:r>
              <a:rPr lang="es-MX" dirty="0"/>
              <a:t> Comprobante </a:t>
            </a:r>
            <a:br>
              <a:rPr lang="es-MX" dirty="0"/>
            </a:br>
            <a:r>
              <a:rPr lang="es-MX" dirty="0" smtClean="0"/>
              <a:t>	</a:t>
            </a:r>
            <a:r>
              <a:rPr lang="es-MX" b="1" dirty="0" smtClean="0"/>
              <a:t>Fecha </a:t>
            </a:r>
            <a:r>
              <a:rPr lang="es-MX" b="1" dirty="0"/>
              <a:t>de publicación en el DOF</a:t>
            </a:r>
            <a:r>
              <a:rPr lang="es-MX" b="1" dirty="0" smtClean="0"/>
              <a:t>:</a:t>
            </a:r>
            <a:endParaRPr lang="es-MX" dirty="0"/>
          </a:p>
        </p:txBody>
      </p:sp>
    </p:spTree>
    <p:extLst>
      <p:ext uri="{BB962C8B-B14F-4D97-AF65-F5344CB8AC3E}">
        <p14:creationId xmlns:p14="http://schemas.microsoft.com/office/powerpoint/2010/main" val="21373261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r>
              <a:rPr lang="es-MX" b="1" dirty="0"/>
              <a:t>Otro</a:t>
            </a:r>
          </a:p>
          <a:p>
            <a:pPr marL="457200" lvl="1" indent="0">
              <a:buNone/>
            </a:pPr>
            <a:r>
              <a:rPr lang="es-MX" dirty="0"/>
              <a:t>Informe técnico del estudio de riesgo ambiental </a:t>
            </a:r>
            <a:br>
              <a:rPr lang="es-MX" dirty="0"/>
            </a:br>
            <a:r>
              <a:rPr lang="es-MX" dirty="0" smtClean="0"/>
              <a:t>	</a:t>
            </a:r>
            <a:r>
              <a:rPr lang="es-MX" b="1" dirty="0" smtClean="0"/>
              <a:t>Presentación</a:t>
            </a:r>
            <a:r>
              <a:rPr lang="es-MX" b="1" dirty="0"/>
              <a:t>:</a:t>
            </a:r>
            <a:r>
              <a:rPr lang="es-MX" dirty="0"/>
              <a:t> Original </a:t>
            </a:r>
            <a:br>
              <a:rPr lang="es-MX" dirty="0"/>
            </a:br>
            <a:r>
              <a:rPr lang="es-MX" dirty="0" smtClean="0"/>
              <a:t>	</a:t>
            </a:r>
            <a:r>
              <a:rPr lang="es-MX" b="1" dirty="0" smtClean="0"/>
              <a:t>Formatos</a:t>
            </a:r>
            <a:r>
              <a:rPr lang="es-MX" b="1" dirty="0"/>
              <a:t>:</a:t>
            </a:r>
            <a:r>
              <a:rPr lang="es-MX" dirty="0"/>
              <a:t> Estudio técnico </a:t>
            </a:r>
            <a:br>
              <a:rPr lang="es-MX" dirty="0"/>
            </a:br>
            <a:r>
              <a:rPr lang="es-MX" dirty="0" smtClean="0"/>
              <a:t>	</a:t>
            </a:r>
            <a:r>
              <a:rPr lang="es-MX" b="1" dirty="0" smtClean="0"/>
              <a:t>Fecha </a:t>
            </a:r>
            <a:r>
              <a:rPr lang="es-MX" b="1" dirty="0"/>
              <a:t>de publicación en el DOF:</a:t>
            </a:r>
            <a:endParaRPr lang="es-MX" dirty="0"/>
          </a:p>
          <a:p>
            <a:r>
              <a:rPr lang="es-MX" b="1" dirty="0"/>
              <a:t>Otros</a:t>
            </a:r>
          </a:p>
          <a:p>
            <a:pPr marL="457200" lvl="1" indent="0">
              <a:buNone/>
            </a:pPr>
            <a:r>
              <a:rPr lang="es-MX" dirty="0"/>
              <a:t>Escrito libre </a:t>
            </a:r>
            <a:br>
              <a:rPr lang="es-MX" dirty="0"/>
            </a:br>
            <a:r>
              <a:rPr lang="es-MX" dirty="0" smtClean="0"/>
              <a:t>	</a:t>
            </a:r>
            <a:r>
              <a:rPr lang="es-MX" b="1" dirty="0" smtClean="0"/>
              <a:t>Presentación</a:t>
            </a:r>
            <a:r>
              <a:rPr lang="es-MX" b="1" dirty="0"/>
              <a:t>:</a:t>
            </a:r>
            <a:r>
              <a:rPr lang="es-MX" dirty="0"/>
              <a:t> Copia </a:t>
            </a:r>
            <a:br>
              <a:rPr lang="es-MX" dirty="0"/>
            </a:br>
            <a:r>
              <a:rPr lang="es-MX" dirty="0" smtClean="0"/>
              <a:t>	</a:t>
            </a:r>
            <a:r>
              <a:rPr lang="es-MX" b="1" dirty="0" smtClean="0"/>
              <a:t>Formatos</a:t>
            </a:r>
            <a:r>
              <a:rPr lang="es-MX" b="1" dirty="0"/>
              <a:t>:</a:t>
            </a:r>
            <a:r>
              <a:rPr lang="es-MX" dirty="0"/>
              <a:t> Escrito libre </a:t>
            </a:r>
            <a:br>
              <a:rPr lang="es-MX" dirty="0"/>
            </a:br>
            <a:r>
              <a:rPr lang="es-MX" dirty="0" smtClean="0"/>
              <a:t>	</a:t>
            </a:r>
            <a:r>
              <a:rPr lang="es-MX" b="1" dirty="0" smtClean="0"/>
              <a:t>Fecha </a:t>
            </a:r>
            <a:r>
              <a:rPr lang="es-MX" b="1" dirty="0"/>
              <a:t>de publicación en el DOF:</a:t>
            </a:r>
            <a:endParaRPr lang="es-MX" dirty="0"/>
          </a:p>
          <a:p>
            <a:endParaRPr lang="es-MX" dirty="0"/>
          </a:p>
          <a:p>
            <a:endParaRPr lang="es-MX" dirty="0"/>
          </a:p>
        </p:txBody>
      </p:sp>
    </p:spTree>
    <p:extLst>
      <p:ext uri="{BB962C8B-B14F-4D97-AF65-F5344CB8AC3E}">
        <p14:creationId xmlns:p14="http://schemas.microsoft.com/office/powerpoint/2010/main" val="237843950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r>
              <a:rPr lang="es-MX" b="1" dirty="0"/>
              <a:t>Pago de derechos</a:t>
            </a:r>
          </a:p>
          <a:p>
            <a:pPr marL="457200" lvl="1" indent="0">
              <a:buNone/>
            </a:pPr>
            <a:r>
              <a:rPr lang="es-MX" dirty="0"/>
              <a:t>Comprobante de pago de derechos productos o aprovechamientos </a:t>
            </a:r>
            <a:br>
              <a:rPr lang="es-MX" dirty="0"/>
            </a:br>
            <a:r>
              <a:rPr lang="es-MX" dirty="0" smtClean="0"/>
              <a:t>	</a:t>
            </a:r>
            <a:r>
              <a:rPr lang="es-MX" b="1" dirty="0" smtClean="0"/>
              <a:t>Presentación</a:t>
            </a:r>
            <a:r>
              <a:rPr lang="es-MX" b="1" dirty="0"/>
              <a:t>:</a:t>
            </a:r>
            <a:r>
              <a:rPr lang="es-MX" dirty="0"/>
              <a:t> Original </a:t>
            </a:r>
            <a:br>
              <a:rPr lang="es-MX" dirty="0"/>
            </a:br>
            <a:r>
              <a:rPr lang="es-MX" dirty="0" smtClean="0"/>
              <a:t>	</a:t>
            </a:r>
            <a:r>
              <a:rPr lang="es-MX" b="1" dirty="0" smtClean="0"/>
              <a:t>Formatos</a:t>
            </a:r>
            <a:r>
              <a:rPr lang="es-MX" b="1" dirty="0"/>
              <a:t>:</a:t>
            </a:r>
            <a:r>
              <a:rPr lang="es-MX" dirty="0"/>
              <a:t> Comprobante </a:t>
            </a:r>
            <a:br>
              <a:rPr lang="es-MX" dirty="0"/>
            </a:br>
            <a:r>
              <a:rPr lang="es-MX" dirty="0" smtClean="0"/>
              <a:t>	</a:t>
            </a:r>
            <a:r>
              <a:rPr lang="es-MX" b="1" dirty="0" smtClean="0"/>
              <a:t>Fecha </a:t>
            </a:r>
            <a:r>
              <a:rPr lang="es-MX" b="1" dirty="0"/>
              <a:t>de publicación en el DOF</a:t>
            </a:r>
            <a:r>
              <a:rPr lang="es-MX" b="1" dirty="0" smtClean="0"/>
              <a:t>:</a:t>
            </a:r>
          </a:p>
          <a:p>
            <a:pPr marL="457200" lvl="1" indent="0">
              <a:buNone/>
            </a:pPr>
            <a:endParaRPr lang="es-MX" b="1" dirty="0"/>
          </a:p>
          <a:p>
            <a:pPr marL="0" indent="0" fontAlgn="ctr">
              <a:buNone/>
            </a:pPr>
            <a:r>
              <a:rPr lang="es-MX" dirty="0" smtClean="0"/>
              <a:t>Concepto</a:t>
            </a:r>
            <a:endParaRPr lang="es-MX" dirty="0"/>
          </a:p>
          <a:p>
            <a:pPr marL="0" indent="0" fontAlgn="ctr">
              <a:buNone/>
            </a:pPr>
            <a:r>
              <a:rPr lang="es-MX" dirty="0" smtClean="0"/>
              <a:t>	Aprobación </a:t>
            </a:r>
            <a:r>
              <a:rPr lang="es-MX" dirty="0"/>
              <a:t>del programa para la prevención de accidentes.</a:t>
            </a:r>
          </a:p>
          <a:p>
            <a:pPr marL="0" indent="0" fontAlgn="ctr">
              <a:buNone/>
            </a:pPr>
            <a:r>
              <a:rPr lang="es-MX" dirty="0" smtClean="0"/>
              <a:t>           $ </a:t>
            </a:r>
            <a:r>
              <a:rPr lang="es-MX" dirty="0"/>
              <a:t>2,379.00</a:t>
            </a:r>
          </a:p>
          <a:p>
            <a:pPr marL="457200" lvl="1" indent="0">
              <a:buNone/>
            </a:pPr>
            <a:endParaRPr lang="es-MX" dirty="0"/>
          </a:p>
          <a:p>
            <a:endParaRPr lang="es-MX" dirty="0"/>
          </a:p>
        </p:txBody>
      </p:sp>
    </p:spTree>
    <p:extLst>
      <p:ext uri="{BB962C8B-B14F-4D97-AF65-F5344CB8AC3E}">
        <p14:creationId xmlns:p14="http://schemas.microsoft.com/office/powerpoint/2010/main" val="162956233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485586"/>
            <a:ext cx="10515600" cy="1325563"/>
          </a:xfrm>
        </p:spPr>
        <p:txBody>
          <a:bodyPr>
            <a:normAutofit/>
          </a:bodyPr>
          <a:lstStyle/>
          <a:p>
            <a:r>
              <a:rPr lang="es-MX" sz="2800" b="1" dirty="0">
                <a:latin typeface="+mn-lt"/>
              </a:rPr>
              <a:t>Pasos para realizar el </a:t>
            </a:r>
            <a:r>
              <a:rPr lang="es-MX" sz="2800" b="1" dirty="0" smtClean="0">
                <a:latin typeface="+mn-lt"/>
              </a:rPr>
              <a:t>trámite: presencial</a:t>
            </a:r>
            <a:r>
              <a:rPr lang="es-MX" b="1" dirty="0"/>
              <a:t/>
            </a:r>
            <a:br>
              <a:rPr lang="es-MX" b="1" dirty="0"/>
            </a:br>
            <a:endParaRPr lang="es-MX" dirty="0"/>
          </a:p>
        </p:txBody>
      </p:sp>
      <p:sp>
        <p:nvSpPr>
          <p:cNvPr id="7" name="Marcador de contenido 6"/>
          <p:cNvSpPr>
            <a:spLocks noGrp="1"/>
          </p:cNvSpPr>
          <p:nvPr>
            <p:ph idx="1"/>
          </p:nvPr>
        </p:nvSpPr>
        <p:spPr>
          <a:xfrm>
            <a:off x="838200" y="2495327"/>
            <a:ext cx="10515600" cy="3416076"/>
          </a:xfrm>
        </p:spPr>
        <p:txBody>
          <a:bodyPr/>
          <a:lstStyle/>
          <a:p>
            <a:pPr marL="514350" indent="-514350">
              <a:buFont typeface="+mj-lt"/>
              <a:buAutoNum type="arabicPeriod"/>
            </a:pPr>
            <a:r>
              <a:rPr lang="es-MX" dirty="0" smtClean="0"/>
              <a:t>Acude </a:t>
            </a:r>
            <a:r>
              <a:rPr lang="es-MX" dirty="0"/>
              <a:t>al Espacio de Contacto Ciudadano (ECC).</a:t>
            </a:r>
          </a:p>
          <a:p>
            <a:pPr marL="514350" indent="-514350">
              <a:buFont typeface="+mj-lt"/>
              <a:buAutoNum type="arabicPeriod"/>
            </a:pPr>
            <a:r>
              <a:rPr lang="es-MX" dirty="0"/>
              <a:t>Entrega en el espacio de contacto ciudadano tu solicitud con la información requerida.</a:t>
            </a:r>
          </a:p>
          <a:p>
            <a:pPr marL="514350" indent="-514350">
              <a:buFont typeface="+mj-lt"/>
              <a:buAutoNum type="arabicPeriod"/>
            </a:pPr>
            <a:r>
              <a:rPr lang="es-MX" dirty="0"/>
              <a:t>Espera la resolución de tu solicitud.</a:t>
            </a:r>
          </a:p>
          <a:p>
            <a:pPr marL="514350" indent="-514350">
              <a:buFont typeface="+mj-lt"/>
              <a:buAutoNum type="arabicPeriod"/>
            </a:pPr>
            <a:r>
              <a:rPr lang="es-MX" dirty="0"/>
              <a:t>Ingresa al sitio web http://www.gob.mx/tramites/medio-ambiente para conocer la información del trámite o </a:t>
            </a:r>
            <a:r>
              <a:rPr lang="es-MX" dirty="0" smtClean="0"/>
              <a:t>servicio.</a:t>
            </a:r>
            <a:endParaRPr lang="es-MX" dirty="0"/>
          </a:p>
          <a:p>
            <a:pPr marL="0" indent="0">
              <a:buNone/>
            </a:pPr>
            <a:endParaRPr lang="es-MX" dirty="0"/>
          </a:p>
        </p:txBody>
      </p:sp>
    </p:spTree>
    <p:extLst>
      <p:ext uri="{BB962C8B-B14F-4D97-AF65-F5344CB8AC3E}">
        <p14:creationId xmlns:p14="http://schemas.microsoft.com/office/powerpoint/2010/main" val="2501708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a:t>NOM -052-SEMARNAT-2005</a:t>
            </a:r>
            <a:endParaRPr lang="es-MX" b="1" dirty="0" smtClean="0"/>
          </a:p>
          <a:p>
            <a:pPr marL="0" indent="0">
              <a:buNone/>
            </a:pPr>
            <a:endParaRPr lang="es-MX" dirty="0"/>
          </a:p>
          <a:p>
            <a:r>
              <a:rPr lang="es-MX" dirty="0"/>
              <a:t>Se clasifican residuos de acuerdo a los dos listados</a:t>
            </a:r>
          </a:p>
          <a:p>
            <a:r>
              <a:rPr lang="es-MX" dirty="0"/>
              <a:t>Diagrama para identificarlos</a:t>
            </a:r>
          </a:p>
          <a:p>
            <a:r>
              <a:rPr lang="es-MX" dirty="0"/>
              <a:t>Fuente específica y no específica </a:t>
            </a: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6</a:t>
            </a:fld>
            <a:endParaRPr lang="es-MX"/>
          </a:p>
        </p:txBody>
      </p:sp>
    </p:spTree>
    <p:extLst>
      <p:ext uri="{BB962C8B-B14F-4D97-AF65-F5344CB8AC3E}">
        <p14:creationId xmlns:p14="http://schemas.microsoft.com/office/powerpoint/2010/main" val="18039696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b="1" dirty="0" smtClean="0"/>
              <a:t>Referencias</a:t>
            </a:r>
          </a:p>
          <a:p>
            <a:pPr marL="0" indent="0">
              <a:buNone/>
            </a:pPr>
            <a:endParaRPr lang="es-MX" dirty="0" smtClean="0"/>
          </a:p>
          <a:p>
            <a:pPr marL="514350" indent="-514350">
              <a:buAutoNum type="arabicPeriod"/>
            </a:pPr>
            <a:r>
              <a:rPr lang="es-MX" dirty="0" smtClean="0">
                <a:hlinkClick r:id="rId2"/>
              </a:rPr>
              <a:t>http</a:t>
            </a:r>
            <a:r>
              <a:rPr lang="es-MX" dirty="0">
                <a:hlinkClick r:id="rId2"/>
              </a:rPr>
              <a:t>://</a:t>
            </a:r>
            <a:r>
              <a:rPr lang="es-MX" dirty="0" smtClean="0">
                <a:hlinkClick r:id="rId2"/>
              </a:rPr>
              <a:t>tramites.semarnat.gob.mx/index.php/residuos-peligrosos/registros/168-semarnat-07-017-generador-de-residuos-peligrosos</a:t>
            </a:r>
            <a:r>
              <a:rPr lang="es-MX" dirty="0" smtClean="0"/>
              <a:t>. Consultado en septiembre de 2016.</a:t>
            </a:r>
          </a:p>
          <a:p>
            <a:pPr marL="514350" indent="-514350">
              <a:buAutoNum type="arabicPeriod"/>
            </a:pPr>
            <a:r>
              <a:rPr lang="es-MX" dirty="0">
                <a:hlinkClick r:id="rId3"/>
              </a:rPr>
              <a:t>http://</a:t>
            </a:r>
            <a:r>
              <a:rPr lang="es-MX" dirty="0" smtClean="0">
                <a:hlinkClick r:id="rId3"/>
              </a:rPr>
              <a:t>www.inb.unam.mx/stecnica/nom052_semarnat.pdf</a:t>
            </a:r>
            <a:r>
              <a:rPr lang="es-MX" dirty="0" smtClean="0"/>
              <a:t>. Consultado en octubre de 2016.</a:t>
            </a:r>
          </a:p>
          <a:p>
            <a:pPr marL="514350" indent="-514350">
              <a:buAutoNum type="arabicPeriod"/>
            </a:pPr>
            <a:r>
              <a:rPr lang="es-MX" dirty="0">
                <a:hlinkClick r:id="rId4"/>
              </a:rPr>
              <a:t>http://</a:t>
            </a:r>
            <a:r>
              <a:rPr lang="es-MX" dirty="0" smtClean="0">
                <a:hlinkClick r:id="rId4"/>
              </a:rPr>
              <a:t>www.inecc.gob.mx/descargas/pnpgir_ver%20_int.pdf</a:t>
            </a:r>
            <a:r>
              <a:rPr lang="es-MX" dirty="0" smtClean="0"/>
              <a:t>. Consultado en agosto de 2016.</a:t>
            </a:r>
          </a:p>
          <a:p>
            <a:pPr marL="0" indent="0">
              <a:buNone/>
            </a:pPr>
            <a:endParaRPr lang="es-MX" dirty="0" smtClean="0"/>
          </a:p>
          <a:p>
            <a:pPr marL="514350" indent="-514350">
              <a:buAutoNum type="arabicPeriod"/>
            </a:pPr>
            <a:endParaRPr lang="es-MX" dirty="0"/>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60</a:t>
            </a:fld>
            <a:endParaRPr lang="es-MX"/>
          </a:p>
        </p:txBody>
      </p:sp>
    </p:spTree>
    <p:extLst>
      <p:ext uri="{BB962C8B-B14F-4D97-AF65-F5344CB8AC3E}">
        <p14:creationId xmlns:p14="http://schemas.microsoft.com/office/powerpoint/2010/main" val="109036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lgn="just">
              <a:buNone/>
            </a:pPr>
            <a:r>
              <a:rPr lang="es-MX" b="1" dirty="0" smtClean="0">
                <a:cs typeface="Arial" panose="020B0604020202020204" pitchFamily="34" charset="0"/>
              </a:rPr>
              <a:t>Sustancias peligrosas</a:t>
            </a:r>
            <a:endParaRPr lang="es-MX" b="1" dirty="0" smtClean="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a:t>Se encuentran en el comercio mexicano y contribuyen  significativamente al desarrollo del país puesto que son base de varios  procesos productivos</a:t>
            </a:r>
            <a:r>
              <a:rPr lang="es-MX" dirty="0" smtClean="0"/>
              <a:t>.</a:t>
            </a:r>
          </a:p>
          <a:p>
            <a:pPr marL="0" indent="0" algn="just">
              <a:buNone/>
            </a:pPr>
            <a:endParaRPr lang="es-MX" dirty="0"/>
          </a:p>
          <a:p>
            <a:pPr marL="0" indent="0" algn="just">
              <a:buNone/>
            </a:pPr>
            <a:r>
              <a:rPr lang="es-MX" dirty="0"/>
              <a:t>Combaten plagas, satisfacen necesidades domésticas, se utilizan para la fabricación de varios bienes y servicios, lo que se traduce en negocios, empleos, ingresos y bienestar social.</a:t>
            </a:r>
          </a:p>
          <a:p>
            <a:pPr marL="0" indent="0" algn="just">
              <a:buNone/>
            </a:pPr>
            <a:endParaRPr lang="es-MX" dirty="0">
              <a:latin typeface="Arial" panose="020B0604020202020204" pitchFamily="34" charset="0"/>
              <a:cs typeface="Arial" panose="020B0604020202020204" pitchFamily="34" charset="0"/>
            </a:endParaRPr>
          </a:p>
          <a:p>
            <a:pPr marL="0" indent="0">
              <a:buNone/>
            </a:pPr>
            <a:endParaRPr lang="es-MX"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7</a:t>
            </a:fld>
            <a:endParaRPr lang="es-MX"/>
          </a:p>
        </p:txBody>
      </p:sp>
    </p:spTree>
    <p:extLst>
      <p:ext uri="{BB962C8B-B14F-4D97-AF65-F5344CB8AC3E}">
        <p14:creationId xmlns:p14="http://schemas.microsoft.com/office/powerpoint/2010/main" val="1011114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a:t>
            </a:r>
            <a:endParaRPr lang="es-MX" dirty="0"/>
          </a:p>
        </p:txBody>
      </p:sp>
      <p:sp>
        <p:nvSpPr>
          <p:cNvPr id="7" name="Marcador de contenido 6"/>
          <p:cNvSpPr>
            <a:spLocks noGrp="1"/>
          </p:cNvSpPr>
          <p:nvPr>
            <p:ph idx="1"/>
          </p:nvPr>
        </p:nvSpPr>
        <p:spPr/>
        <p:txBody>
          <a:bodyPr/>
          <a:lstStyle/>
          <a:p>
            <a:pPr marL="0" indent="0">
              <a:buNone/>
            </a:pPr>
            <a:r>
              <a:rPr lang="es-MX" b="1" dirty="0"/>
              <a:t>Gestión de las sustancias químicas </a:t>
            </a:r>
            <a:endParaRPr lang="es-MX" b="1" dirty="0" smtClean="0"/>
          </a:p>
          <a:p>
            <a:pPr marL="0" indent="0">
              <a:buNone/>
            </a:pP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8</a:t>
            </a:fld>
            <a:endParaRPr lang="es-MX"/>
          </a:p>
        </p:txBody>
      </p:sp>
      <p:pic>
        <p:nvPicPr>
          <p:cNvPr id="10" name="Marcador de contenido 3" descr="informacion1.pdf - Google Chrome"/>
          <p:cNvPicPr>
            <a:picLocks noChangeAspect="1"/>
          </p:cNvPicPr>
          <p:nvPr/>
        </p:nvPicPr>
        <p:blipFill rotWithShape="1">
          <a:blip r:embed="rId2">
            <a:extLst>
              <a:ext uri="{28A0092B-C50C-407E-A947-70E740481C1C}">
                <a14:useLocalDpi xmlns:a14="http://schemas.microsoft.com/office/drawing/2010/main" val="0"/>
              </a:ext>
            </a:extLst>
          </a:blip>
          <a:srcRect l="32471" t="62127" r="31564" b="9041"/>
          <a:stretch/>
        </p:blipFill>
        <p:spPr>
          <a:xfrm>
            <a:off x="1897184" y="2552724"/>
            <a:ext cx="8397631" cy="3624239"/>
          </a:xfrm>
          <a:prstGeom prst="rect">
            <a:avLst/>
          </a:prstGeom>
        </p:spPr>
      </p:pic>
    </p:spTree>
    <p:extLst>
      <p:ext uri="{BB962C8B-B14F-4D97-AF65-F5344CB8AC3E}">
        <p14:creationId xmlns:p14="http://schemas.microsoft.com/office/powerpoint/2010/main" val="3194391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endParaRPr lang="es-MX"/>
          </a:p>
        </p:txBody>
      </p:sp>
      <p:sp>
        <p:nvSpPr>
          <p:cNvPr id="3" name="Marcador de contenido 2"/>
          <p:cNvSpPr>
            <a:spLocks noGrp="1"/>
          </p:cNvSpPr>
          <p:nvPr>
            <p:ph sz="half" idx="1"/>
          </p:nvPr>
        </p:nvSpPr>
        <p:spPr/>
        <p:txBody>
          <a:bodyPr/>
          <a:lstStyle/>
          <a:p>
            <a:pPr marL="0" indent="0">
              <a:buNone/>
            </a:pPr>
            <a:endParaRPr lang="es-MX" dirty="0" smtClean="0">
              <a:latin typeface="Arial" panose="020B0604020202020204" pitchFamily="34" charset="0"/>
              <a:cs typeface="Arial" panose="020B0604020202020204" pitchFamily="34" charset="0"/>
            </a:endParaRPr>
          </a:p>
          <a:p>
            <a:pPr marL="0" indent="0">
              <a:buNone/>
            </a:pPr>
            <a:endParaRPr lang="es-MX" dirty="0" smtClean="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pPr marL="0" indent="0" algn="ctr">
              <a:buNone/>
            </a:pPr>
            <a:r>
              <a:rPr lang="es-MX" b="1" dirty="0"/>
              <a:t>Responsables del manejo seguro</a:t>
            </a:r>
            <a:endParaRPr lang="es-MX" b="1" dirty="0"/>
          </a:p>
        </p:txBody>
      </p:sp>
      <p:sp>
        <p:nvSpPr>
          <p:cNvPr id="4" name="Marcador de número de diapositiva 3"/>
          <p:cNvSpPr>
            <a:spLocks noGrp="1"/>
          </p:cNvSpPr>
          <p:nvPr>
            <p:ph type="sldNum" sz="quarter" idx="12"/>
          </p:nvPr>
        </p:nvSpPr>
        <p:spPr/>
        <p:txBody>
          <a:bodyPr/>
          <a:lstStyle/>
          <a:p>
            <a:fld id="{E1324910-DA4E-4C21-8F64-183B19375D3F}" type="slidenum">
              <a:rPr lang="es-MX" smtClean="0"/>
              <a:t>9</a:t>
            </a:fld>
            <a:endParaRPr lang="es-MX"/>
          </a:p>
        </p:txBody>
      </p:sp>
      <p:sp>
        <p:nvSpPr>
          <p:cNvPr id="8" name="Marcador de contenido 7"/>
          <p:cNvSpPr>
            <a:spLocks noGrp="1"/>
          </p:cNvSpPr>
          <p:nvPr>
            <p:ph sz="half" idx="2"/>
          </p:nvPr>
        </p:nvSpPr>
        <p:spPr/>
        <p:txBody>
          <a:bodyPr/>
          <a:lstStyle/>
          <a:p>
            <a:endParaRPr lang="es-MX" dirty="0" smtClean="0"/>
          </a:p>
          <a:p>
            <a:r>
              <a:rPr lang="es-MX" dirty="0" smtClean="0"/>
              <a:t>Productores </a:t>
            </a:r>
            <a:endParaRPr lang="es-MX" dirty="0"/>
          </a:p>
          <a:p>
            <a:pPr marL="0" indent="0">
              <a:buNone/>
            </a:pPr>
            <a:r>
              <a:rPr lang="es-MX" dirty="0"/>
              <a:t>• Importadores Comercializadores </a:t>
            </a:r>
          </a:p>
          <a:p>
            <a:pPr marL="0" indent="0">
              <a:buNone/>
            </a:pPr>
            <a:r>
              <a:rPr lang="es-MX" dirty="0"/>
              <a:t>• Empresas de servicios </a:t>
            </a:r>
          </a:p>
          <a:p>
            <a:pPr marL="0" indent="0">
              <a:buNone/>
            </a:pPr>
            <a:r>
              <a:rPr lang="es-MX" dirty="0"/>
              <a:t>• Trabajadores involucrados en su </a:t>
            </a:r>
            <a:r>
              <a:rPr lang="es-MX" dirty="0" smtClean="0"/>
              <a:t>manejo </a:t>
            </a:r>
            <a:endParaRPr lang="es-MX" dirty="0"/>
          </a:p>
          <a:p>
            <a:pPr marL="0" indent="0">
              <a:buNone/>
            </a:pPr>
            <a:r>
              <a:rPr lang="es-MX" dirty="0"/>
              <a:t>• Consumidores </a:t>
            </a:r>
          </a:p>
          <a:p>
            <a:pPr marL="0" indent="0">
              <a:buNone/>
            </a:pPr>
            <a:r>
              <a:rPr lang="es-MX" dirty="0"/>
              <a:t>• Autoridades gubernamentales con competencia en la materia</a:t>
            </a:r>
          </a:p>
          <a:p>
            <a:pPr marL="0" indent="0">
              <a:buNone/>
            </a:pPr>
            <a:endParaRPr lang="es-MX" dirty="0"/>
          </a:p>
        </p:txBody>
      </p:sp>
    </p:spTree>
    <p:extLst>
      <p:ext uri="{BB962C8B-B14F-4D97-AF65-F5344CB8AC3E}">
        <p14:creationId xmlns:p14="http://schemas.microsoft.com/office/powerpoint/2010/main" val="3725212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2099</TotalTime>
  <Words>2121</Words>
  <Application>Microsoft Office PowerPoint</Application>
  <PresentationFormat>Panorámica</PresentationFormat>
  <Paragraphs>294</Paragraphs>
  <Slides>60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60</vt:i4>
      </vt:variant>
    </vt:vector>
  </HeadingPairs>
  <TitlesOfParts>
    <vt:vector size="65" baseType="lpstr">
      <vt:lpstr>Arial</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Aviso de materiales importados de régimen temporal y retorno de sus residuos peligrosos.</vt:lpstr>
      <vt:lpstr>Presentación de PowerPoint</vt:lpstr>
      <vt:lpstr>Presentación de PowerPoint</vt:lpstr>
      <vt:lpstr>Autorización para introducir a territorio nacional plaguicidas, nutrientes vegetales, sustancias y materiales tóxicos o peligrosos </vt:lpstr>
      <vt:lpstr>¿En qué casos debe presentarse? </vt:lpstr>
      <vt:lpstr>¿Qué efecto tendría no hacer este trámite? </vt:lpstr>
      <vt:lpstr>Documentos requeridos</vt:lpstr>
      <vt:lpstr>Presentación de PowerPoint</vt:lpstr>
      <vt:lpstr>Presentación de PowerPoint</vt:lpstr>
      <vt:lpstr>Presentación de PowerPoint</vt:lpstr>
      <vt:lpstr>Cómo realizar el pago de forma presencial</vt:lpstr>
      <vt:lpstr>Comprobante del aviso de entrega del Estudio de Riesgo </vt:lpstr>
      <vt:lpstr>¿En qué casos debe presentarse? </vt:lpstr>
      <vt:lpstr>¿Qué efecto tendría no hacer este trámite? </vt:lpstr>
      <vt:lpstr>Documentos requeridos</vt:lpstr>
      <vt:lpstr>Presentación de PowerPoint</vt:lpstr>
      <vt:lpstr>Presentación de PowerPoint</vt:lpstr>
      <vt:lpstr>Costos </vt:lpstr>
      <vt:lpstr>Presentación de PowerPoint</vt:lpstr>
      <vt:lpstr>Pasos para realizar el trámite: Presencial </vt:lpstr>
      <vt:lpstr>Programa para la prevención de accidentes (PPAs) </vt:lpstr>
      <vt:lpstr>¿En qué casos debe presentarse? </vt:lpstr>
      <vt:lpstr>¿Qué efecto tendría no hacer este trámite? </vt:lpstr>
      <vt:lpstr>Documentos</vt:lpstr>
      <vt:lpstr>Presentación de PowerPoint</vt:lpstr>
      <vt:lpstr>Presentación de PowerPoint</vt:lpstr>
      <vt:lpstr>Pasos para realizar el trámite: presencial </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Vero Vilchis</cp:lastModifiedBy>
  <cp:revision>144</cp:revision>
  <dcterms:created xsi:type="dcterms:W3CDTF">2014-10-01T18:47:20Z</dcterms:created>
  <dcterms:modified xsi:type="dcterms:W3CDTF">2016-10-11T04:34:31Z</dcterms:modified>
</cp:coreProperties>
</file>