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sldIdLst>
    <p:sldId id="258" r:id="rId2"/>
    <p:sldId id="267" r:id="rId3"/>
    <p:sldId id="269" r:id="rId4"/>
    <p:sldId id="387" r:id="rId5"/>
    <p:sldId id="385" r:id="rId6"/>
    <p:sldId id="388" r:id="rId7"/>
    <p:sldId id="350" r:id="rId8"/>
    <p:sldId id="389" r:id="rId9"/>
    <p:sldId id="351" r:id="rId10"/>
    <p:sldId id="390" r:id="rId11"/>
    <p:sldId id="391" r:id="rId12"/>
    <p:sldId id="392" r:id="rId13"/>
    <p:sldId id="393" r:id="rId14"/>
    <p:sldId id="394" r:id="rId15"/>
    <p:sldId id="352" r:id="rId16"/>
    <p:sldId id="395" r:id="rId17"/>
    <p:sldId id="396" r:id="rId18"/>
    <p:sldId id="397" r:id="rId19"/>
    <p:sldId id="399" r:id="rId20"/>
    <p:sldId id="400" r:id="rId21"/>
    <p:sldId id="401" r:id="rId22"/>
    <p:sldId id="398" r:id="rId23"/>
    <p:sldId id="402" r:id="rId24"/>
    <p:sldId id="403" r:id="rId25"/>
    <p:sldId id="404" r:id="rId26"/>
    <p:sldId id="405" r:id="rId27"/>
    <p:sldId id="412" r:id="rId28"/>
    <p:sldId id="406" r:id="rId29"/>
    <p:sldId id="413" r:id="rId30"/>
    <p:sldId id="407" r:id="rId31"/>
    <p:sldId id="414" r:id="rId32"/>
    <p:sldId id="408" r:id="rId33"/>
    <p:sldId id="415" r:id="rId34"/>
    <p:sldId id="416" r:id="rId35"/>
    <p:sldId id="410" r:id="rId36"/>
    <p:sldId id="353" r:id="rId37"/>
    <p:sldId id="417" r:id="rId38"/>
    <p:sldId id="411" r:id="rId39"/>
    <p:sldId id="418" r:id="rId40"/>
    <p:sldId id="354" r:id="rId41"/>
    <p:sldId id="419" r:id="rId42"/>
    <p:sldId id="420" r:id="rId43"/>
    <p:sldId id="421" r:id="rId44"/>
    <p:sldId id="343" r:id="rId4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A38C45D0-D283-45A2-A5AF-FFC8E27818F6}">
          <p14:sldIdLst>
            <p14:sldId id="258"/>
            <p14:sldId id="267"/>
            <p14:sldId id="269"/>
            <p14:sldId id="387"/>
            <p14:sldId id="385"/>
            <p14:sldId id="388"/>
            <p14:sldId id="350"/>
            <p14:sldId id="389"/>
            <p14:sldId id="351"/>
            <p14:sldId id="390"/>
            <p14:sldId id="391"/>
            <p14:sldId id="392"/>
            <p14:sldId id="393"/>
            <p14:sldId id="394"/>
            <p14:sldId id="352"/>
            <p14:sldId id="395"/>
            <p14:sldId id="396"/>
            <p14:sldId id="397"/>
            <p14:sldId id="399"/>
            <p14:sldId id="400"/>
            <p14:sldId id="401"/>
          </p14:sldIdLst>
        </p14:section>
        <p14:section name="Sección sin título" id="{29EEDB3F-E8EE-4E2B-B984-786A60131F1B}">
          <p14:sldIdLst>
            <p14:sldId id="398"/>
            <p14:sldId id="402"/>
            <p14:sldId id="403"/>
            <p14:sldId id="404"/>
            <p14:sldId id="405"/>
            <p14:sldId id="412"/>
            <p14:sldId id="406"/>
            <p14:sldId id="413"/>
            <p14:sldId id="407"/>
            <p14:sldId id="414"/>
            <p14:sldId id="408"/>
            <p14:sldId id="415"/>
            <p14:sldId id="416"/>
            <p14:sldId id="410"/>
            <p14:sldId id="353"/>
            <p14:sldId id="417"/>
            <p14:sldId id="411"/>
            <p14:sldId id="418"/>
            <p14:sldId id="354"/>
            <p14:sldId id="419"/>
            <p14:sldId id="420"/>
            <p14:sldId id="421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99"/>
    <a:srgbClr val="990099"/>
    <a:srgbClr val="CCCC00"/>
    <a:srgbClr val="CCFF33"/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0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EE898-1103-42DC-A956-16F6EFE5528C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25C53-0950-4395-8050-C9CC591B209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5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C7E55-B55F-40D8-8301-A85015DDA9C8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8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6DE3-595F-4B0A-9E5B-C0B59B3085FE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03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E132-6FF3-4BCE-A7BD-B46C5641D5F5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931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659C-6814-4342-9901-1E59298A76E8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749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CAE9-3D62-4C44-8FF1-27D6F1DB72BF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4750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4CB6-EE18-4E98-AC22-DA5E96810E3A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23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E6AE5-0961-44F2-A2E5-922B9BB98D4B}" type="datetime1">
              <a:rPr lang="es-MX" smtClean="0"/>
              <a:t>10/10/2016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307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9609-1EF0-4361-A292-E31F3CE8840A}" type="datetime1">
              <a:rPr lang="es-MX" smtClean="0"/>
              <a:t>10/10/2016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81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142E-1708-4BA7-93D2-8ED90393F59F}" type="datetime1">
              <a:rPr lang="es-MX" smtClean="0"/>
              <a:t>10/10/2016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32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43383-64DA-4A25-8CE3-D3423917DA89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242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B9AC-4899-4BFE-82A9-EF823374E231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80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6EC49-018B-4AD0-935E-F6F79D2F75B2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24910-DA4E-4C21-8F64-183B19375D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166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owl.english.purdue.edu/owl/owlprint/539/" TargetMode="External"/><Relationship Id="rId2" Type="http://schemas.openxmlformats.org/officeDocument/2006/relationships/hyperlink" Target="http://www.grammarbank.com/esl-passive-voic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ufind.com/english/english-gramar/passive-voice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33260" y="1333500"/>
            <a:ext cx="866633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FACULTAD DE PLANEACIÓN URBANA Y REGIONAL</a:t>
            </a:r>
          </a:p>
          <a:p>
            <a:pPr algn="ctr"/>
            <a:endParaRPr lang="es-MX" sz="2200" dirty="0"/>
          </a:p>
          <a:p>
            <a:pPr algn="ctr"/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CIENCIAS AMBIENTALES</a:t>
            </a:r>
          </a:p>
          <a:p>
            <a:pPr algn="ctr"/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INGLÉS </a:t>
            </a:r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endParaRPr lang="es-MX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2800" dirty="0"/>
          </a:p>
          <a:p>
            <a:pPr algn="ctr"/>
            <a:r>
              <a:rPr lang="es-MX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Créditos institucionales de la UA: 6</a:t>
            </a:r>
          </a:p>
          <a:p>
            <a:pPr algn="ctr"/>
            <a:r>
              <a:rPr lang="es-MX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visual: Diapositivas</a:t>
            </a:r>
          </a:p>
          <a:p>
            <a:pPr algn="ctr"/>
            <a:endParaRPr lang="es-MX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</a:t>
            </a:r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s-MX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400" u="sng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PASSIVE VOICE</a:t>
            </a:r>
          </a:p>
          <a:p>
            <a:pPr algn="ctr"/>
            <a:endParaRPr lang="es-MX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Elaborado por M. en C.E.F: Verónica Vilchis Esquivel</a:t>
            </a:r>
          </a:p>
          <a:p>
            <a:pPr algn="r"/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Semestre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2016-B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r>
              <a:rPr lang="es-MX" sz="16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es-MX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WARNING !</a:t>
            </a: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performed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interested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him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can use BY,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use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ACTIVE VOICE.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10</a:t>
            </a:fld>
            <a:endParaRPr lang="es-MX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4078780"/>
            <a:ext cx="2622729" cy="2098183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82054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 smtClean="0"/>
              <a:t>PASSIVE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“Lucy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sky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diamonds</a:t>
            </a:r>
            <a:r>
              <a:rPr lang="es-MX" dirty="0" smtClean="0"/>
              <a:t>” </a:t>
            </a:r>
            <a:r>
              <a:rPr lang="es-MX" b="1" dirty="0" err="1" smtClean="0"/>
              <a:t>was</a:t>
            </a:r>
            <a:r>
              <a:rPr lang="es-MX" b="1" dirty="0" smtClean="0"/>
              <a:t> </a:t>
            </a:r>
            <a:r>
              <a:rPr lang="es-MX" b="1" dirty="0" err="1" smtClean="0"/>
              <a:t>composed</a:t>
            </a:r>
            <a:r>
              <a:rPr lang="es-MX" b="1" dirty="0" smtClean="0"/>
              <a:t> </a:t>
            </a:r>
            <a:r>
              <a:rPr lang="es-MX" b="1" dirty="0" err="1" smtClean="0"/>
              <a:t>by</a:t>
            </a:r>
            <a:r>
              <a:rPr lang="es-MX" b="1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Beatles.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 smtClean="0"/>
              <a:t>ACTIVE</a:t>
            </a:r>
            <a:endParaRPr lang="es-MX" dirty="0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err="1" smtClean="0"/>
              <a:t>The</a:t>
            </a:r>
            <a:r>
              <a:rPr lang="es-MX" dirty="0" smtClean="0"/>
              <a:t> Beatles </a:t>
            </a:r>
            <a:r>
              <a:rPr lang="es-MX" b="1" dirty="0" err="1" smtClean="0"/>
              <a:t>composed</a:t>
            </a:r>
            <a:r>
              <a:rPr lang="es-MX" dirty="0" smtClean="0"/>
              <a:t> “Lucy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sky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diamonds</a:t>
            </a:r>
            <a:r>
              <a:rPr lang="es-MX" dirty="0" smtClean="0"/>
              <a:t>”.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11</a:t>
            </a:fld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767" y="4175014"/>
            <a:ext cx="6452718" cy="236389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494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 smtClean="0"/>
              <a:t>PASSIVE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826916" cy="368458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“</a:t>
            </a:r>
            <a:r>
              <a:rPr lang="es-MX" dirty="0" err="1"/>
              <a:t>P</a:t>
            </a:r>
            <a:r>
              <a:rPr lang="es-MX" dirty="0" err="1" smtClean="0"/>
              <a:t>enicilin</a:t>
            </a:r>
            <a:r>
              <a:rPr lang="es-MX" dirty="0" smtClean="0"/>
              <a:t> </a:t>
            </a:r>
            <a:r>
              <a:rPr lang="es-MX" b="1" dirty="0" err="1" smtClean="0"/>
              <a:t>was</a:t>
            </a:r>
            <a:r>
              <a:rPr lang="es-MX" b="1" dirty="0" smtClean="0"/>
              <a:t> </a:t>
            </a:r>
            <a:r>
              <a:rPr lang="es-MX" b="1" dirty="0" err="1" smtClean="0"/>
              <a:t>discovered</a:t>
            </a:r>
            <a:r>
              <a:rPr lang="es-MX" b="1" dirty="0" smtClean="0"/>
              <a:t> </a:t>
            </a:r>
            <a:r>
              <a:rPr lang="es-MX" b="1" dirty="0" err="1" smtClean="0"/>
              <a:t>by</a:t>
            </a:r>
            <a:r>
              <a:rPr lang="es-MX" b="1" dirty="0"/>
              <a:t> </a:t>
            </a:r>
            <a:r>
              <a:rPr lang="es-MX" dirty="0" smtClean="0"/>
              <a:t>Fleming”.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 smtClean="0"/>
              <a:t>ACTIVE</a:t>
            </a:r>
            <a:endParaRPr lang="es-MX" dirty="0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357813" cy="3684588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“Fleming </a:t>
            </a:r>
            <a:r>
              <a:rPr lang="es-MX" b="1" dirty="0" err="1" smtClean="0"/>
              <a:t>discovered</a:t>
            </a:r>
            <a:r>
              <a:rPr lang="es-MX" b="1" dirty="0" smtClean="0"/>
              <a:t> </a:t>
            </a:r>
            <a:r>
              <a:rPr lang="es-MX" dirty="0" err="1" smtClean="0"/>
              <a:t>penicilin</a:t>
            </a:r>
            <a:r>
              <a:rPr lang="es-MX" dirty="0" smtClean="0"/>
              <a:t>”.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12</a:t>
            </a:fld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393" y="3821113"/>
            <a:ext cx="3701871" cy="277640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11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 smtClean="0"/>
              <a:t>PASSIVE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826916" cy="368458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“</a:t>
            </a:r>
            <a:r>
              <a:rPr lang="es-MX" dirty="0" err="1" smtClean="0"/>
              <a:t>These</a:t>
            </a:r>
            <a:r>
              <a:rPr lang="es-MX" dirty="0" smtClean="0"/>
              <a:t> </a:t>
            </a:r>
            <a:r>
              <a:rPr lang="es-MX" dirty="0" err="1" smtClean="0"/>
              <a:t>containers</a:t>
            </a:r>
            <a:r>
              <a:rPr lang="es-MX" dirty="0" smtClean="0"/>
              <a:t> </a:t>
            </a:r>
            <a:r>
              <a:rPr lang="es-MX" b="1" dirty="0" err="1" smtClean="0"/>
              <a:t>were</a:t>
            </a:r>
            <a:r>
              <a:rPr lang="es-MX" b="1" dirty="0" smtClean="0"/>
              <a:t> </a:t>
            </a:r>
            <a:r>
              <a:rPr lang="es-MX" b="1" dirty="0" err="1" smtClean="0"/>
              <a:t>designed</a:t>
            </a:r>
            <a:r>
              <a:rPr lang="es-MX" b="1" dirty="0" smtClean="0"/>
              <a:t> </a:t>
            </a:r>
            <a:r>
              <a:rPr lang="es-MX" dirty="0" err="1" smtClean="0"/>
              <a:t>by</a:t>
            </a:r>
            <a:r>
              <a:rPr lang="es-MX" dirty="0" smtClean="0"/>
              <a:t> a </a:t>
            </a:r>
            <a:r>
              <a:rPr lang="es-MX" dirty="0" err="1" smtClean="0"/>
              <a:t>scientist</a:t>
            </a:r>
            <a:r>
              <a:rPr lang="es-MX" dirty="0" smtClean="0"/>
              <a:t>”.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 smtClean="0"/>
              <a:t>ACTIVE</a:t>
            </a:r>
            <a:endParaRPr lang="es-MX" dirty="0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357813" cy="3684588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“A </a:t>
            </a:r>
            <a:r>
              <a:rPr lang="es-MX" dirty="0" err="1" smtClean="0"/>
              <a:t>scientist</a:t>
            </a:r>
            <a:r>
              <a:rPr lang="es-MX" dirty="0" smtClean="0"/>
              <a:t> </a:t>
            </a:r>
            <a:r>
              <a:rPr lang="es-MX" b="1" dirty="0" err="1" smtClean="0"/>
              <a:t>designed</a:t>
            </a:r>
            <a:r>
              <a:rPr lang="es-MX" b="1" dirty="0" smtClean="0"/>
              <a:t> </a:t>
            </a:r>
            <a:r>
              <a:rPr lang="es-MX" dirty="0" err="1" smtClean="0"/>
              <a:t>these</a:t>
            </a:r>
            <a:r>
              <a:rPr lang="es-MX" dirty="0" smtClean="0"/>
              <a:t> </a:t>
            </a:r>
            <a:r>
              <a:rPr lang="es-MX" dirty="0" err="1" smtClean="0"/>
              <a:t>containers</a:t>
            </a:r>
            <a:r>
              <a:rPr lang="es-MX" dirty="0" smtClean="0"/>
              <a:t>”.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13</a:t>
            </a:fld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302" y="3848771"/>
            <a:ext cx="2340511" cy="300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8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FORMING THE PASSIVE VOICE 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514350" indent="-514350" algn="just">
              <a:buAutoNum type="arabicParenR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19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514350" indent="-514350" algn="just">
              <a:buAutoNum type="arabicParenR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use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BE in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appropriate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tense,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586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Simple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		    to be           +       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participle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streets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          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swept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94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to be                +       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participle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streets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being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swept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230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Simple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to be            +       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participle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streets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swept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8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    to be            +       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participle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streets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being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swept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30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1230750" y="1456287"/>
            <a:ext cx="1008324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92D050"/>
                </a:solidFill>
              </a:rPr>
              <a:t>¿Cómo emplear este material?</a:t>
            </a:r>
          </a:p>
          <a:p>
            <a:pPr algn="just"/>
            <a:endParaRPr lang="es-MX" sz="2400" b="1" dirty="0">
              <a:solidFill>
                <a:srgbClr val="FF0000"/>
              </a:solidFill>
            </a:endParaRPr>
          </a:p>
          <a:p>
            <a:pPr lvl="0"/>
            <a:r>
              <a:rPr lang="es-ES" sz="2400" dirty="0"/>
              <a:t>El presente material </a:t>
            </a:r>
            <a:r>
              <a:rPr lang="es-ES" sz="2400" dirty="0" smtClean="0"/>
              <a:t>tiene el propósito </a:t>
            </a:r>
            <a:r>
              <a:rPr lang="es-ES" sz="2400" dirty="0"/>
              <a:t>facilitar la exposición gráfica del tema </a:t>
            </a:r>
            <a:r>
              <a:rPr lang="es-ES" sz="2400" dirty="0" smtClean="0"/>
              <a:t>“</a:t>
            </a:r>
            <a:r>
              <a:rPr lang="es-ES" sz="2400" dirty="0" err="1" smtClean="0"/>
              <a:t>Passive</a:t>
            </a:r>
            <a:r>
              <a:rPr lang="es-ES" sz="2400" dirty="0" smtClean="0"/>
              <a:t> </a:t>
            </a:r>
            <a:r>
              <a:rPr lang="es-ES" sz="2400" dirty="0" err="1" smtClean="0"/>
              <a:t>voice</a:t>
            </a:r>
            <a:r>
              <a:rPr lang="es-ES" sz="2400" dirty="0" smtClean="0"/>
              <a:t>” </a:t>
            </a:r>
            <a:r>
              <a:rPr lang="es-ES" sz="2400" dirty="0"/>
              <a:t>que se aborda en la </a:t>
            </a:r>
            <a:r>
              <a:rPr lang="es-ES" sz="2400" dirty="0" smtClean="0"/>
              <a:t>unidad </a:t>
            </a:r>
            <a:r>
              <a:rPr lang="es-ES" sz="2400" dirty="0"/>
              <a:t>de aprendizaje </a:t>
            </a:r>
            <a:r>
              <a:rPr lang="es-ES" sz="2400" dirty="0" smtClean="0"/>
              <a:t>I “</a:t>
            </a:r>
            <a:r>
              <a:rPr lang="en-US" sz="2400" dirty="0"/>
              <a:t>Describing simple processes about </a:t>
            </a:r>
            <a:r>
              <a:rPr lang="en-US" sz="2400" dirty="0" smtClean="0"/>
              <a:t>environment</a:t>
            </a:r>
            <a:r>
              <a:rPr lang="es-MX" sz="2400" dirty="0" smtClean="0"/>
              <a:t>”</a:t>
            </a:r>
            <a:r>
              <a:rPr lang="es-ES" sz="2400" dirty="0" smtClean="0"/>
              <a:t>  </a:t>
            </a:r>
            <a:r>
              <a:rPr lang="es-ES" sz="2400" dirty="0"/>
              <a:t>que corresponde </a:t>
            </a:r>
            <a:r>
              <a:rPr lang="es-ES" sz="2400" dirty="0" smtClean="0"/>
              <a:t>al sexto </a:t>
            </a:r>
            <a:r>
              <a:rPr lang="es-ES" sz="2400" dirty="0" smtClean="0"/>
              <a:t>semestre de la Licenciatura en Ciencias Ambientales, cuya </a:t>
            </a:r>
            <a:r>
              <a:rPr lang="es-MX" sz="2400" dirty="0"/>
              <a:t>á</a:t>
            </a:r>
            <a:r>
              <a:rPr lang="es-MX" sz="2400" dirty="0" smtClean="0"/>
              <a:t>rea </a:t>
            </a:r>
            <a:r>
              <a:rPr lang="es-MX" sz="2400" dirty="0"/>
              <a:t>de d</a:t>
            </a:r>
            <a:r>
              <a:rPr lang="es-MX" sz="2400" dirty="0" smtClean="0"/>
              <a:t>ocencia es  </a:t>
            </a:r>
            <a:r>
              <a:rPr lang="es-MX" sz="2400" dirty="0"/>
              <a:t>Metodológica </a:t>
            </a:r>
            <a:r>
              <a:rPr lang="es-MX" sz="2400" dirty="0" smtClean="0"/>
              <a:t>Instrumental y la sub </a:t>
            </a:r>
            <a:r>
              <a:rPr lang="es-MX" sz="2400" dirty="0"/>
              <a:t>área </a:t>
            </a:r>
            <a:r>
              <a:rPr lang="es-MX" sz="2400" dirty="0" smtClean="0"/>
              <a:t>académica</a:t>
            </a:r>
            <a:r>
              <a:rPr lang="es-MX" sz="2400" dirty="0"/>
              <a:t> </a:t>
            </a:r>
            <a:r>
              <a:rPr lang="es-MX" sz="2400" dirty="0" smtClean="0"/>
              <a:t>es Idioma.</a:t>
            </a:r>
            <a:endParaRPr lang="es-MX" sz="2400" dirty="0"/>
          </a:p>
          <a:p>
            <a:pPr algn="just"/>
            <a:endParaRPr lang="es-ES" sz="2400" dirty="0"/>
          </a:p>
          <a:p>
            <a:pPr algn="just"/>
            <a:r>
              <a:rPr lang="es-ES" sz="2400" dirty="0"/>
              <a:t> </a:t>
            </a:r>
            <a:endParaRPr lang="es-MX" sz="2400" dirty="0"/>
          </a:p>
          <a:p>
            <a:pPr algn="just"/>
            <a:r>
              <a:rPr lang="es-ES" sz="2400" dirty="0"/>
              <a:t>La presentación deberá ir acompañada de una explicación oral del catedrático, ya que la aportación que </a:t>
            </a:r>
            <a:r>
              <a:rPr lang="es-ES" sz="2400" dirty="0" smtClean="0"/>
              <a:t>éste pueda </a:t>
            </a:r>
            <a:r>
              <a:rPr lang="es-ES" sz="2400" dirty="0"/>
              <a:t>hacer mediante ejemplos y situaciones cotidianas brindará la oportunidad </a:t>
            </a:r>
            <a:r>
              <a:rPr lang="es-ES" sz="2400" dirty="0" smtClean="0"/>
              <a:t>para </a:t>
            </a:r>
            <a:r>
              <a:rPr lang="es-ES" sz="2400" dirty="0"/>
              <a:t>que los estudiantes </a:t>
            </a:r>
            <a:r>
              <a:rPr lang="es-ES" sz="2400" dirty="0" smtClean="0"/>
              <a:t>construyan su conocimiento de una forma sólida </a:t>
            </a:r>
            <a:r>
              <a:rPr lang="es-ES" sz="2400" dirty="0"/>
              <a:t>y bien </a:t>
            </a:r>
            <a:r>
              <a:rPr lang="es-ES" sz="2400" dirty="0" smtClean="0"/>
              <a:t>soportada.</a:t>
            </a:r>
            <a:endParaRPr lang="es-MX" sz="24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E1324910-DA4E-4C21-8F64-183B19375D3F}" type="slidenum">
              <a:rPr lang="es-MX" sz="1600" b="1">
                <a:solidFill>
                  <a:schemeClr val="accent6">
                    <a:lumMod val="75000"/>
                  </a:schemeClr>
                </a:solidFill>
              </a:rPr>
              <a:pPr/>
              <a:t>2</a:t>
            </a:fld>
            <a:endParaRPr lang="es-MX" sz="1600" b="1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55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    to be            +       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participle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streets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swept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92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VERB TO BE + PAST PARTICIPLE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    to be            +       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participle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streets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swept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arenR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573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USING ACTIVE VOICE VERSUS PASSIVE VOICE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In a </a:t>
            </a:r>
            <a:r>
              <a:rPr lang="es-MX" dirty="0" err="1" smtClean="0"/>
              <a:t>sentence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b="1" dirty="0" smtClean="0"/>
              <a:t>active </a:t>
            </a:r>
            <a:r>
              <a:rPr lang="es-MX" b="1" dirty="0" err="1" smtClean="0"/>
              <a:t>voice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SUBJECT </a:t>
            </a:r>
            <a:r>
              <a:rPr lang="es-MX" dirty="0" err="1" smtClean="0"/>
              <a:t>performs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action</a:t>
            </a:r>
            <a:r>
              <a:rPr lang="es-MX" dirty="0" smtClean="0"/>
              <a:t> </a:t>
            </a:r>
            <a:r>
              <a:rPr lang="es-MX" dirty="0" err="1" smtClean="0"/>
              <a:t>expressed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verb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THE DOG       bit        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boy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</a:t>
            </a:r>
            <a:r>
              <a:rPr lang="es-MX" dirty="0" err="1" smtClean="0"/>
              <a:t>subject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22</a:t>
            </a:fld>
            <a:endParaRPr lang="es-MX"/>
          </a:p>
        </p:txBody>
      </p:sp>
      <p:sp>
        <p:nvSpPr>
          <p:cNvPr id="5" name="Flecha curvada hacia abajo 4"/>
          <p:cNvSpPr/>
          <p:nvPr/>
        </p:nvSpPr>
        <p:spPr>
          <a:xfrm>
            <a:off x="4584879" y="3490175"/>
            <a:ext cx="3065172" cy="1107582"/>
          </a:xfrm>
          <a:prstGeom prst="curvedDownArrow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29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USING ACTIVE VOICE VERSUS PASSIVE VOICE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In a </a:t>
            </a:r>
            <a:r>
              <a:rPr lang="es-MX" dirty="0" err="1" smtClean="0"/>
              <a:t>sentence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b="1" dirty="0" smtClean="0"/>
              <a:t>active </a:t>
            </a:r>
            <a:r>
              <a:rPr lang="es-MX" b="1" dirty="0" err="1" smtClean="0"/>
              <a:t>voice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SUBJECT </a:t>
            </a:r>
            <a:r>
              <a:rPr lang="es-MX" dirty="0" err="1" smtClean="0"/>
              <a:t>performs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action</a:t>
            </a:r>
            <a:r>
              <a:rPr lang="es-MX" dirty="0" smtClean="0"/>
              <a:t> </a:t>
            </a:r>
            <a:r>
              <a:rPr lang="es-MX" dirty="0" err="1" smtClean="0"/>
              <a:t>expressed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verb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THE SCIENTIST      has </a:t>
            </a:r>
            <a:r>
              <a:rPr lang="es-MX" dirty="0" err="1" smtClean="0"/>
              <a:t>conducted</a:t>
            </a:r>
            <a:r>
              <a:rPr lang="es-MX" dirty="0" smtClean="0"/>
              <a:t>   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experiment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                    </a:t>
            </a:r>
            <a:r>
              <a:rPr lang="es-MX" dirty="0" err="1" smtClean="0"/>
              <a:t>subject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23</a:t>
            </a:fld>
            <a:endParaRPr lang="es-MX"/>
          </a:p>
        </p:txBody>
      </p:sp>
      <p:sp>
        <p:nvSpPr>
          <p:cNvPr id="5" name="Flecha curvada hacia abajo 4"/>
          <p:cNvSpPr/>
          <p:nvPr/>
        </p:nvSpPr>
        <p:spPr>
          <a:xfrm>
            <a:off x="3356019" y="3760631"/>
            <a:ext cx="5254581" cy="110758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66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USING ACTIVE VOICE VERSUS PASSIVE VOICE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In a </a:t>
            </a:r>
            <a:r>
              <a:rPr lang="es-MX" dirty="0" err="1" smtClean="0"/>
              <a:t>sentence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b="1" dirty="0" err="1" smtClean="0"/>
              <a:t>passive</a:t>
            </a:r>
            <a:r>
              <a:rPr lang="es-MX" b="1" dirty="0" smtClean="0"/>
              <a:t> </a:t>
            </a:r>
            <a:r>
              <a:rPr lang="es-MX" b="1" dirty="0" err="1" smtClean="0"/>
              <a:t>voice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SUBJECT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acted</a:t>
            </a:r>
            <a:r>
              <a:rPr lang="es-MX" dirty="0" smtClean="0"/>
              <a:t> </a:t>
            </a:r>
            <a:r>
              <a:rPr lang="es-MX" dirty="0" err="1" smtClean="0"/>
              <a:t>upon</a:t>
            </a:r>
            <a:r>
              <a:rPr lang="es-MX" dirty="0" smtClean="0"/>
              <a:t>, </a:t>
            </a:r>
            <a:r>
              <a:rPr lang="es-MX" dirty="0" err="1" smtClean="0"/>
              <a:t>because</a:t>
            </a:r>
            <a:r>
              <a:rPr lang="es-MX" dirty="0" smtClean="0"/>
              <a:t> he / </a:t>
            </a:r>
            <a:r>
              <a:rPr lang="es-MX" dirty="0" err="1" smtClean="0"/>
              <a:t>she</a:t>
            </a:r>
            <a:r>
              <a:rPr lang="es-MX" dirty="0"/>
              <a:t> </a:t>
            </a:r>
            <a:r>
              <a:rPr lang="es-MX" dirty="0" smtClean="0"/>
              <a:t>/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receives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action</a:t>
            </a:r>
            <a:r>
              <a:rPr lang="es-MX" dirty="0" smtClean="0"/>
              <a:t> </a:t>
            </a:r>
            <a:r>
              <a:rPr lang="es-MX" dirty="0" err="1" smtClean="0"/>
              <a:t>expressed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verb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THE EXPERIMENT      has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conducted</a:t>
            </a:r>
            <a:r>
              <a:rPr lang="es-MX" dirty="0"/>
              <a:t> </a:t>
            </a:r>
            <a:r>
              <a:rPr lang="es-MX" dirty="0" smtClean="0"/>
              <a:t>     </a:t>
            </a:r>
            <a:r>
              <a:rPr lang="es-MX" dirty="0" err="1" smtClean="0"/>
              <a:t>by</a:t>
            </a:r>
            <a:r>
              <a:rPr lang="es-MX" dirty="0" smtClean="0"/>
              <a:t> 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scientist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                 </a:t>
            </a:r>
            <a:r>
              <a:rPr lang="es-MX" dirty="0" err="1" smtClean="0"/>
              <a:t>object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24</a:t>
            </a:fld>
            <a:endParaRPr lang="es-MX"/>
          </a:p>
        </p:txBody>
      </p:sp>
      <p:sp>
        <p:nvSpPr>
          <p:cNvPr id="7" name="Flecha curvada hacia abajo 6"/>
          <p:cNvSpPr/>
          <p:nvPr/>
        </p:nvSpPr>
        <p:spPr>
          <a:xfrm flipH="1">
            <a:off x="2923502" y="3644721"/>
            <a:ext cx="6053071" cy="115909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47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USING ACTIVE VOICE VERSUS PASSIVE VOICE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In a </a:t>
            </a:r>
            <a:r>
              <a:rPr lang="es-MX" dirty="0" err="1" smtClean="0"/>
              <a:t>sentence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b="1" dirty="0" err="1" smtClean="0"/>
              <a:t>passive</a:t>
            </a:r>
            <a:r>
              <a:rPr lang="es-MX" b="1" dirty="0" smtClean="0"/>
              <a:t> </a:t>
            </a:r>
            <a:r>
              <a:rPr lang="es-MX" b="1" dirty="0" err="1" smtClean="0"/>
              <a:t>voice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SUBJECT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acted</a:t>
            </a:r>
            <a:r>
              <a:rPr lang="es-MX" dirty="0" smtClean="0"/>
              <a:t> </a:t>
            </a:r>
            <a:r>
              <a:rPr lang="es-MX" dirty="0" err="1" smtClean="0"/>
              <a:t>upon</a:t>
            </a:r>
            <a:r>
              <a:rPr lang="es-MX" dirty="0" smtClean="0"/>
              <a:t>, </a:t>
            </a:r>
            <a:r>
              <a:rPr lang="es-MX" dirty="0" err="1" smtClean="0"/>
              <a:t>because</a:t>
            </a:r>
            <a:r>
              <a:rPr lang="es-MX" dirty="0" smtClean="0"/>
              <a:t> he /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receives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action</a:t>
            </a:r>
            <a:r>
              <a:rPr lang="es-MX" dirty="0" smtClean="0"/>
              <a:t> </a:t>
            </a:r>
            <a:r>
              <a:rPr lang="es-MX" dirty="0" err="1" smtClean="0"/>
              <a:t>expressed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verb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THE BOY   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bitten</a:t>
            </a:r>
            <a:r>
              <a:rPr lang="es-MX" dirty="0"/>
              <a:t> </a:t>
            </a:r>
            <a:r>
              <a:rPr lang="es-MX" dirty="0" err="1" smtClean="0"/>
              <a:t>by</a:t>
            </a:r>
            <a:r>
              <a:rPr lang="es-MX" dirty="0" smtClean="0"/>
              <a:t>    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dog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25</a:t>
            </a:fld>
            <a:endParaRPr lang="es-MX"/>
          </a:p>
        </p:txBody>
      </p:sp>
      <p:sp>
        <p:nvSpPr>
          <p:cNvPr id="7" name="Flecha curvada hacia abajo 6"/>
          <p:cNvSpPr/>
          <p:nvPr/>
        </p:nvSpPr>
        <p:spPr>
          <a:xfrm flipH="1">
            <a:off x="4146996" y="3644721"/>
            <a:ext cx="3709115" cy="1159099"/>
          </a:xfrm>
          <a:prstGeom prst="curvedDownArrow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11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subject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My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father mixes garbage.</a:t>
            </a: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_____________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____________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05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My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father mixes garbage.</a:t>
            </a: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</a:t>
            </a:r>
            <a:r>
              <a:rPr lang="en-US" dirty="0" smtClean="0">
                <a:solidFill>
                  <a:schemeClr val="accent6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My </a:t>
            </a:r>
            <a:r>
              <a:rPr lang="en-US" dirty="0" smtClean="0">
                <a:solidFill>
                  <a:schemeClr val="accent6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father</a:t>
            </a:r>
            <a:endParaRPr lang="en-US" dirty="0" smtClean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mixes</a:t>
            </a:r>
            <a:endParaRPr lang="en-US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</a:t>
            </a:r>
            <a:r>
              <a:rPr lang="en-US" dirty="0" smtClean="0">
                <a:solidFill>
                  <a:srgbClr val="FF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garbage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19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subject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scavengers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sell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plastic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_____________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____________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000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ANSWER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scavengers sell plastic.</a:t>
            </a:r>
          </a:p>
          <a:p>
            <a:pPr marL="0" indent="0" algn="ctr">
              <a:buNone/>
            </a:pP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</a:t>
            </a:r>
            <a:r>
              <a:rPr lang="en-US" dirty="0" smtClean="0">
                <a:solidFill>
                  <a:schemeClr val="accent6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 scavengers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sell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</a:t>
            </a:r>
            <a:r>
              <a:rPr lang="en-US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plastic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906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FUNCTIONS OF THE </a:t>
            </a:r>
          </a:p>
          <a:p>
            <a:pPr marL="0" indent="0">
              <a:buNone/>
            </a:pPr>
            <a:r>
              <a:rPr lang="en-US" dirty="0" smtClean="0"/>
              <a:t>PASSIVE VOICE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passive voice is used to point out interest in the person, or object, experiencing the action rather than in the person or object which performs it.</a:t>
            </a:r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E1324910-DA4E-4C21-8F64-183B19375D3F}" type="slidenum">
              <a:rPr lang="es-MX" sz="1600" b="1">
                <a:solidFill>
                  <a:schemeClr val="accent6">
                    <a:lumMod val="75000"/>
                  </a:schemeClr>
                </a:solidFill>
              </a:rPr>
              <a:pPr/>
              <a:t>3</a:t>
            </a:fld>
            <a:endParaRPr lang="es-MX" sz="1600" b="1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6" name="Picture 4" descr="http://ingilizcebankasi.com/wp-content/uploads/posess%C4%B1v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57735"/>
            <a:ext cx="5181600" cy="368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56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subject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 opening 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dump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tomorrow.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_____________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____________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99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president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 opening 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dump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tomorrow.</a:t>
            </a:r>
          </a:p>
          <a:p>
            <a:pPr marL="0" indent="0" algn="ctr">
              <a:buNone/>
            </a:pP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</a:t>
            </a:r>
            <a:r>
              <a:rPr lang="en-US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President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</a:t>
            </a:r>
            <a:r>
              <a:rPr lang="en-US" dirty="0" smtClean="0">
                <a:solidFill>
                  <a:srgbClr val="0070C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is opening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</a:t>
            </a:r>
            <a:r>
              <a:rPr lang="en-US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dump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8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subject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bridge was destroyed </a:t>
            </a: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by the storm last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night.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_____________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____________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9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bridge was destroyed </a:t>
            </a: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by the storm last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night.</a:t>
            </a:r>
          </a:p>
          <a:p>
            <a:pPr marL="0" indent="0">
              <a:buNone/>
            </a:pPr>
            <a:endParaRPr 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</a:t>
            </a:r>
            <a:r>
              <a:rPr lang="en-US" dirty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he storm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</a:t>
            </a:r>
            <a: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was destroyed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</a:t>
            </a:r>
            <a:r>
              <a:rPr lang="en-US" dirty="0" smtClean="0">
                <a:solidFill>
                  <a:srgbClr val="00B0F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 bridge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8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subject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/>
              <a:t>My </a:t>
            </a:r>
            <a:r>
              <a:rPr lang="en-US" sz="3200" b="1" i="1" dirty="0" smtClean="0"/>
              <a:t>hybrid car</a:t>
            </a:r>
            <a:r>
              <a:rPr lang="en-US" sz="3200" b="1" i="1" dirty="0" smtClean="0"/>
              <a:t> </a:t>
            </a:r>
            <a:r>
              <a:rPr lang="en-US" sz="3200" b="1" i="1" dirty="0" smtClean="0"/>
              <a:t>has been stolen! </a:t>
            </a:r>
            <a:r>
              <a:rPr lang="en-US" sz="3200" b="1" i="1" dirty="0"/>
              <a:t>Call the police!!!!</a:t>
            </a: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_____________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____________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151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200" i="1" dirty="0" smtClean="0"/>
              <a:t> </a:t>
            </a:r>
            <a:r>
              <a:rPr lang="en-US" sz="3200" b="1" i="1" dirty="0"/>
              <a:t>My </a:t>
            </a:r>
            <a:r>
              <a:rPr lang="en-US" sz="3200" b="1" i="1" dirty="0" smtClean="0"/>
              <a:t>hybrid car </a:t>
            </a:r>
            <a:r>
              <a:rPr lang="en-US" sz="3200" b="1" i="1" dirty="0" smtClean="0"/>
              <a:t>has been stolen! </a:t>
            </a:r>
            <a:r>
              <a:rPr lang="en-US" sz="3200" b="1" i="1" dirty="0"/>
              <a:t>Call the police</a:t>
            </a:r>
            <a:r>
              <a:rPr lang="en-US" sz="3200" b="1" i="1" dirty="0" smtClean="0"/>
              <a:t>!!!!</a:t>
            </a:r>
          </a:p>
          <a:p>
            <a:pPr marL="0" indent="0" algn="ctr">
              <a:buNone/>
            </a:pPr>
            <a:endParaRPr lang="en-US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Subject: ---------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Verb: </a:t>
            </a:r>
            <a:r>
              <a:rPr lang="en-US" dirty="0" smtClean="0">
                <a:solidFill>
                  <a:srgbClr val="00B0F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has been stolen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Object: </a:t>
            </a:r>
            <a:r>
              <a:rPr lang="en-US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My </a:t>
            </a:r>
            <a:r>
              <a:rPr lang="en-US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hybrid car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422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Decide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written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PASSIVE VOICE.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R"/>
            </a:pPr>
            <a:r>
              <a:rPr lang="en-US" dirty="0" smtClean="0"/>
              <a:t>That door WAS PAINTED </a:t>
            </a:r>
            <a:r>
              <a:rPr lang="en-US" dirty="0"/>
              <a:t>yesterday</a:t>
            </a:r>
            <a:r>
              <a:rPr lang="en-US" dirty="0" smtClean="0"/>
              <a:t>.			___________</a:t>
            </a:r>
          </a:p>
          <a:p>
            <a:pPr marL="514350" indent="-514350">
              <a:buAutoNum type="arabicParenR"/>
            </a:pPr>
            <a:r>
              <a:rPr lang="en-US" dirty="0" smtClean="0"/>
              <a:t>Michelangelo PAINTED </a:t>
            </a:r>
            <a:r>
              <a:rPr lang="en-US" dirty="0"/>
              <a:t>the Sistine Chapel. </a:t>
            </a:r>
            <a:r>
              <a:rPr lang="en-US" dirty="0" smtClean="0"/>
              <a:t>		___________</a:t>
            </a:r>
          </a:p>
          <a:p>
            <a:pPr marL="514350" indent="-514350">
              <a:buAutoNum type="arabicParenR"/>
            </a:pPr>
            <a:r>
              <a:rPr lang="en-US" dirty="0" smtClean="0"/>
              <a:t>Michael </a:t>
            </a:r>
            <a:r>
              <a:rPr lang="en-US" dirty="0"/>
              <a:t>Schumacher </a:t>
            </a:r>
            <a:r>
              <a:rPr lang="en-US" dirty="0" smtClean="0"/>
              <a:t>DRIVES </a:t>
            </a:r>
            <a:r>
              <a:rPr lang="en-US" dirty="0"/>
              <a:t>for Ferrari. </a:t>
            </a:r>
            <a:r>
              <a:rPr lang="en-US" dirty="0" smtClean="0"/>
              <a:t>			___________</a:t>
            </a:r>
          </a:p>
          <a:p>
            <a:pPr marL="514350" indent="-514350">
              <a:buAutoNum type="arabicParenR"/>
            </a:pPr>
            <a:r>
              <a:rPr lang="en-US" dirty="0" smtClean="0"/>
              <a:t>In </a:t>
            </a:r>
            <a:r>
              <a:rPr lang="en-US" dirty="0"/>
              <a:t>the UK, everyone </a:t>
            </a:r>
            <a:r>
              <a:rPr lang="en-US" dirty="0" smtClean="0"/>
              <a:t>DRIVES </a:t>
            </a:r>
            <a:r>
              <a:rPr lang="en-US" dirty="0"/>
              <a:t>on the left. </a:t>
            </a:r>
            <a:r>
              <a:rPr lang="en-US" dirty="0" smtClean="0"/>
              <a:t>			___________</a:t>
            </a:r>
          </a:p>
          <a:p>
            <a:pPr marL="514350" indent="-514350">
              <a:buAutoNum type="arabicParenR"/>
            </a:pPr>
            <a:r>
              <a:rPr lang="en-US" dirty="0" smtClean="0"/>
              <a:t>Inter-city </a:t>
            </a:r>
            <a:r>
              <a:rPr lang="en-US" dirty="0"/>
              <a:t>trains </a:t>
            </a:r>
            <a:r>
              <a:rPr lang="en-US" dirty="0" smtClean="0"/>
              <a:t>ARE </a:t>
            </a:r>
            <a:r>
              <a:rPr lang="en-US" dirty="0"/>
              <a:t>USUALLY </a:t>
            </a:r>
            <a:r>
              <a:rPr lang="en-US" dirty="0" smtClean="0"/>
              <a:t>DRIVEN </a:t>
            </a:r>
            <a:r>
              <a:rPr lang="en-US" dirty="0"/>
              <a:t>by men</a:t>
            </a:r>
            <a:r>
              <a:rPr lang="en-US" dirty="0" smtClean="0"/>
              <a:t>.		___________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095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R"/>
            </a:pPr>
            <a:r>
              <a:rPr lang="en-US" dirty="0" smtClean="0"/>
              <a:t>That door WAS PAINTED </a:t>
            </a:r>
            <a:r>
              <a:rPr lang="en-US" dirty="0"/>
              <a:t>yesterday</a:t>
            </a:r>
            <a:r>
              <a:rPr lang="en-US" dirty="0" smtClean="0"/>
              <a:t>.		</a:t>
            </a:r>
            <a:r>
              <a:rPr lang="en-US" dirty="0"/>
              <a:t>	</a:t>
            </a:r>
            <a:r>
              <a:rPr lang="en-US" b="1" u="sng" dirty="0" smtClean="0"/>
              <a:t>PASSIVE</a:t>
            </a:r>
            <a:endParaRPr lang="en-US" u="sng" dirty="0" smtClean="0"/>
          </a:p>
          <a:p>
            <a:pPr marL="514350" indent="-514350">
              <a:buAutoNum type="arabicParenR"/>
            </a:pPr>
            <a:r>
              <a:rPr lang="en-US" dirty="0" smtClean="0"/>
              <a:t>Michelangelo PAINTED </a:t>
            </a:r>
            <a:r>
              <a:rPr lang="en-US" dirty="0"/>
              <a:t>the Sistine Chapel. </a:t>
            </a:r>
            <a:r>
              <a:rPr lang="en-US" dirty="0" smtClean="0"/>
              <a:t>		</a:t>
            </a:r>
            <a:r>
              <a:rPr lang="en-US" b="1" u="sng" dirty="0" smtClean="0"/>
              <a:t>ACTIVE</a:t>
            </a:r>
            <a:endParaRPr lang="en-US" u="sng" dirty="0" smtClean="0"/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US" dirty="0" smtClean="0"/>
              <a:t>Michael Schumacher DRIVES for Ferrari. 			</a:t>
            </a:r>
            <a:r>
              <a:rPr lang="en-US" b="1" u="sng" dirty="0"/>
              <a:t>ACTIVE</a:t>
            </a:r>
            <a:endParaRPr lang="en-US" u="sng" dirty="0"/>
          </a:p>
          <a:p>
            <a:pPr marL="514350" indent="-514350">
              <a:buAutoNum type="arabicParenR"/>
            </a:pPr>
            <a:r>
              <a:rPr lang="en-US" dirty="0" smtClean="0"/>
              <a:t>In </a:t>
            </a:r>
            <a:r>
              <a:rPr lang="en-US" dirty="0"/>
              <a:t>the UK, everyone </a:t>
            </a:r>
            <a:r>
              <a:rPr lang="en-US" dirty="0" smtClean="0"/>
              <a:t>DRIVES </a:t>
            </a:r>
            <a:r>
              <a:rPr lang="en-US" dirty="0"/>
              <a:t>on the left. </a:t>
            </a:r>
            <a:r>
              <a:rPr lang="en-US" dirty="0" smtClean="0"/>
              <a:t>			</a:t>
            </a:r>
            <a:r>
              <a:rPr lang="en-US" b="1" u="sng" dirty="0"/>
              <a:t>ACTIVE</a:t>
            </a:r>
            <a:endParaRPr lang="en-US" u="sng" dirty="0"/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US" dirty="0" smtClean="0"/>
              <a:t>Inter-city </a:t>
            </a:r>
            <a:r>
              <a:rPr lang="en-US" dirty="0"/>
              <a:t>trains </a:t>
            </a:r>
            <a:r>
              <a:rPr lang="en-US" dirty="0" smtClean="0"/>
              <a:t>ARE </a:t>
            </a:r>
            <a:r>
              <a:rPr lang="en-US" dirty="0"/>
              <a:t>USUALLY </a:t>
            </a:r>
            <a:r>
              <a:rPr lang="en-US" dirty="0" smtClean="0"/>
              <a:t>DRIVEN </a:t>
            </a:r>
            <a:r>
              <a:rPr lang="en-US" dirty="0"/>
              <a:t>by men</a:t>
            </a:r>
            <a:r>
              <a:rPr lang="en-US" dirty="0" smtClean="0"/>
              <a:t>.		</a:t>
            </a:r>
            <a:r>
              <a:rPr lang="en-US" b="1" u="sng" dirty="0"/>
              <a:t>PASSIVE</a:t>
            </a:r>
            <a:endParaRPr lang="en-US" u="sng" dirty="0"/>
          </a:p>
          <a:p>
            <a:pPr marL="514350" indent="-514350">
              <a:buAutoNum type="arabicParenR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41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PASSIVE SENTENCES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verbs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brackets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 (teach)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an old Japanese man.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letter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____________________(should/type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), not handwritten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457200" indent="-457200">
              <a:buAutoNum type="arabicPeriod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documents  _____________ (should/print) today.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27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WAS TAUGHT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(teach)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old Japanese man.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letter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TYPED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(should/type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), not handwritten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457200" indent="-457200">
              <a:buAutoNum type="arabicPeriod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documents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PRINTED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today.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506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err="1" smtClean="0"/>
              <a:t>Example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*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house</a:t>
            </a:r>
            <a:r>
              <a:rPr lang="es-MX" dirty="0" smtClean="0"/>
              <a:t> </a:t>
            </a:r>
            <a:r>
              <a:rPr lang="es-MX" b="1" dirty="0" err="1" smtClean="0"/>
              <a:t>was</a:t>
            </a:r>
            <a:r>
              <a:rPr lang="es-MX" b="1" dirty="0" smtClean="0"/>
              <a:t> </a:t>
            </a:r>
            <a:r>
              <a:rPr lang="es-MX" b="1" dirty="0" err="1" smtClean="0"/>
              <a:t>built</a:t>
            </a:r>
            <a:r>
              <a:rPr lang="es-MX" b="1" dirty="0" smtClean="0"/>
              <a:t> </a:t>
            </a:r>
            <a:r>
              <a:rPr lang="es-MX" dirty="0" smtClean="0"/>
              <a:t>in 2001 ( </a:t>
            </a:r>
            <a:r>
              <a:rPr lang="es-MX" dirty="0" err="1" smtClean="0"/>
              <a:t>we</a:t>
            </a:r>
            <a:r>
              <a:rPr lang="es-MX" dirty="0" smtClean="0"/>
              <a:t> are </a:t>
            </a:r>
            <a:r>
              <a:rPr lang="es-MX" dirty="0" err="1" smtClean="0"/>
              <a:t>interested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house</a:t>
            </a:r>
            <a:r>
              <a:rPr lang="es-MX" dirty="0" smtClean="0"/>
              <a:t>, </a:t>
            </a:r>
            <a:r>
              <a:rPr lang="es-MX" dirty="0" err="1" smtClean="0"/>
              <a:t>not</a:t>
            </a:r>
            <a:r>
              <a:rPr lang="es-MX" dirty="0" smtClean="0"/>
              <a:t> in </a:t>
            </a:r>
            <a:r>
              <a:rPr lang="es-MX" dirty="0" err="1" smtClean="0"/>
              <a:t>who</a:t>
            </a:r>
            <a:r>
              <a:rPr lang="es-MX" dirty="0" smtClean="0"/>
              <a:t> </a:t>
            </a:r>
            <a:r>
              <a:rPr lang="es-MX" dirty="0" err="1" smtClean="0"/>
              <a:t>built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).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err="1" smtClean="0"/>
              <a:t>Example</a:t>
            </a:r>
            <a:r>
              <a:rPr lang="es-MX" dirty="0" smtClean="0"/>
              <a:t>: 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*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road</a:t>
            </a:r>
            <a:r>
              <a:rPr lang="es-MX" dirty="0" smtClean="0"/>
              <a:t> </a:t>
            </a:r>
            <a:r>
              <a:rPr lang="es-MX" b="1" dirty="0" err="1" smtClean="0"/>
              <a:t>is</a:t>
            </a:r>
            <a:r>
              <a:rPr lang="es-MX" b="1" dirty="0" smtClean="0"/>
              <a:t> </a:t>
            </a:r>
            <a:r>
              <a:rPr lang="es-MX" b="1" dirty="0" err="1" smtClean="0"/>
              <a:t>being</a:t>
            </a:r>
            <a:r>
              <a:rPr lang="es-MX" b="1" dirty="0" smtClean="0"/>
              <a:t> </a:t>
            </a:r>
            <a:r>
              <a:rPr lang="es-MX" b="1" dirty="0" err="1" smtClean="0"/>
              <a:t>repaired</a:t>
            </a:r>
            <a:r>
              <a:rPr lang="es-MX" b="1" dirty="0" smtClean="0"/>
              <a:t>. </a:t>
            </a:r>
            <a:r>
              <a:rPr lang="es-MX" dirty="0" smtClean="0"/>
              <a:t>(</a:t>
            </a:r>
            <a:r>
              <a:rPr lang="es-MX" dirty="0" err="1" smtClean="0"/>
              <a:t>we</a:t>
            </a:r>
            <a:r>
              <a:rPr lang="es-MX" dirty="0" smtClean="0"/>
              <a:t> are </a:t>
            </a:r>
            <a:r>
              <a:rPr lang="es-MX" dirty="0" err="1" smtClean="0"/>
              <a:t>interested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road</a:t>
            </a:r>
            <a:r>
              <a:rPr lang="es-MX" dirty="0" smtClean="0"/>
              <a:t>, </a:t>
            </a:r>
            <a:r>
              <a:rPr lang="es-MX" dirty="0" err="1" smtClean="0"/>
              <a:t>not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people</a:t>
            </a:r>
            <a:r>
              <a:rPr lang="es-MX" dirty="0" smtClean="0"/>
              <a:t> </a:t>
            </a:r>
            <a:r>
              <a:rPr lang="es-MX" dirty="0" err="1" smtClean="0"/>
              <a:t>who</a:t>
            </a:r>
            <a:r>
              <a:rPr lang="es-MX" dirty="0" smtClean="0"/>
              <a:t> are </a:t>
            </a:r>
            <a:r>
              <a:rPr lang="es-MX" dirty="0" err="1" smtClean="0"/>
              <a:t>repairing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).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4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304" y="4378816"/>
            <a:ext cx="2333419" cy="131254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784" y="4329423"/>
            <a:ext cx="2601532" cy="195114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6627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ACTIVE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PASSIVE VOICE.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R"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gardener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has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planted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</a:t>
            </a:r>
          </a:p>
          <a:p>
            <a:pPr marL="0" indent="0" algn="ctr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2) Paul has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finished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548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R"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gardener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has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planted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s-MX" dirty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	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Some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trees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have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been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planted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by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gardener</a:t>
            </a:r>
            <a:r>
              <a:rPr lang="es-MX" dirty="0" smtClean="0">
                <a:solidFill>
                  <a:srgbClr val="9900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2) Paul has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finished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s-MX" dirty="0" err="1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His</a:t>
            </a:r>
            <a:r>
              <a:rPr lang="es-MX" dirty="0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assignment</a:t>
            </a:r>
            <a:r>
              <a:rPr lang="es-MX" dirty="0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has </a:t>
            </a:r>
            <a:r>
              <a:rPr lang="es-MX" dirty="0" err="1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been</a:t>
            </a:r>
            <a:r>
              <a:rPr lang="es-MX" dirty="0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finished</a:t>
            </a:r>
            <a:r>
              <a:rPr lang="es-MX" dirty="0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by</a:t>
            </a:r>
            <a:r>
              <a:rPr lang="es-MX" dirty="0" smtClean="0">
                <a:solidFill>
                  <a:srgbClr val="C00000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Paul.</a:t>
            </a:r>
            <a:endParaRPr lang="es-MX" dirty="0">
              <a:solidFill>
                <a:srgbClr val="C00000"/>
              </a:solidFill>
              <a:latin typeface="Kristen ITC" panose="03050502040202030202" pitchFamily="66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08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EXERCISES:</a:t>
            </a: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ACTIVE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PASSIVE VOICE.</a:t>
            </a: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advertise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TV.</a:t>
            </a:r>
          </a:p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</a:t>
            </a:r>
          </a:p>
          <a:p>
            <a:pPr marL="0" indent="0" algn="ctr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Someone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repairing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fence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37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ANSWER KEY</a:t>
            </a: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advertise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TV.</a:t>
            </a:r>
          </a:p>
          <a:p>
            <a:pPr marL="0" indent="0" algn="ctr">
              <a:buNone/>
            </a:pP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product</a:t>
            </a:r>
            <a:r>
              <a:rPr lang="es-MX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will</a:t>
            </a:r>
            <a:r>
              <a:rPr lang="es-MX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be </a:t>
            </a: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advertised</a:t>
            </a:r>
            <a:r>
              <a:rPr lang="es-MX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on</a:t>
            </a:r>
            <a:r>
              <a:rPr lang="es-MX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Tv </a:t>
            </a: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by</a:t>
            </a:r>
            <a:r>
              <a:rPr lang="es-MX" dirty="0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them</a:t>
            </a:r>
            <a:r>
              <a:rPr lang="es-MX" dirty="0">
                <a:solidFill>
                  <a:srgbClr val="FF3399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.</a:t>
            </a:r>
            <a:endParaRPr lang="es-MX" dirty="0" smtClean="0">
              <a:solidFill>
                <a:srgbClr val="FF3399"/>
              </a:solidFill>
              <a:latin typeface="Kristen ITC" panose="03050502040202030202" pitchFamily="66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Someone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repairing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fence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fence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being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repaired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by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someone</a:t>
            </a:r>
            <a:r>
              <a:rPr lang="es-MX" dirty="0" smtClean="0">
                <a:solidFill>
                  <a:srgbClr val="0000FF"/>
                </a:solidFill>
                <a:latin typeface="Kristen ITC" panose="03050502040202030202" pitchFamily="66" charset="0"/>
                <a:cs typeface="Arial" panose="020B0604020202020204" pitchFamily="34" charset="0"/>
              </a:rPr>
              <a:t>.</a:t>
            </a:r>
            <a:endParaRPr lang="es-MX" dirty="0">
              <a:solidFill>
                <a:srgbClr val="0000FF"/>
              </a:solidFill>
              <a:latin typeface="Kristen ITC" panose="03050502040202030202" pitchFamily="66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934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5611" y="1999382"/>
            <a:ext cx="11151029" cy="4525963"/>
          </a:xfrm>
        </p:spPr>
        <p:txBody>
          <a:bodyPr/>
          <a:lstStyle/>
          <a:p>
            <a:r>
              <a:rPr lang="es-MX" sz="2000" dirty="0" err="1"/>
              <a:t>Oxenden</a:t>
            </a:r>
            <a:r>
              <a:rPr lang="es-MX" sz="2000" dirty="0"/>
              <a:t>, C. et. al. </a:t>
            </a:r>
            <a:r>
              <a:rPr lang="en-US" sz="2000" dirty="0"/>
              <a:t>(2005). </a:t>
            </a:r>
            <a:r>
              <a:rPr lang="en-US" sz="2000" i="1" dirty="0"/>
              <a:t>New</a:t>
            </a:r>
            <a:r>
              <a:rPr lang="en-US" sz="2000" dirty="0"/>
              <a:t> </a:t>
            </a:r>
            <a:r>
              <a:rPr lang="en-US" sz="2000" i="1" dirty="0"/>
              <a:t>English File Pre-intermediate, </a:t>
            </a:r>
            <a:r>
              <a:rPr lang="en-US" sz="2000" dirty="0" smtClean="0"/>
              <a:t>OUP</a:t>
            </a:r>
          </a:p>
          <a:p>
            <a:endParaRPr lang="en-US" sz="2000" dirty="0"/>
          </a:p>
          <a:p>
            <a:r>
              <a:rPr lang="en-US" sz="2000" dirty="0" err="1"/>
              <a:t>Elbaum</a:t>
            </a:r>
            <a:r>
              <a:rPr lang="en-US" sz="2000" dirty="0"/>
              <a:t>, S. (2010). Grammar in Context (Vols. 1, 2 &amp; 3) </a:t>
            </a:r>
            <a:r>
              <a:rPr lang="en-US" sz="2000" dirty="0" err="1"/>
              <a:t>Heinle</a:t>
            </a:r>
            <a:r>
              <a:rPr lang="en-US" sz="2000" dirty="0"/>
              <a:t> Cengage learning. 5</a:t>
            </a:r>
            <a:r>
              <a:rPr lang="en-US" sz="2000" baseline="30000" dirty="0"/>
              <a:t>th</a:t>
            </a:r>
            <a:r>
              <a:rPr lang="en-US" sz="2000" dirty="0"/>
              <a:t> ed. USA</a:t>
            </a:r>
            <a:endParaRPr lang="es-MX" sz="2000" dirty="0"/>
          </a:p>
          <a:p>
            <a:endParaRPr lang="es-MX" sz="2000" dirty="0" smtClean="0"/>
          </a:p>
          <a:p>
            <a:r>
              <a:rPr lang="es-MX" sz="2000" dirty="0" smtClean="0">
                <a:hlinkClick r:id="rId2"/>
              </a:rPr>
              <a:t>http://www.grammarbank.com/esl-passive-voice.html</a:t>
            </a:r>
            <a:r>
              <a:rPr lang="es-MX" sz="2000" dirty="0" smtClean="0"/>
              <a:t>. Consultado en septiembre de </a:t>
            </a:r>
            <a:r>
              <a:rPr lang="es-MX" sz="2000" dirty="0" smtClean="0"/>
              <a:t>2016.</a:t>
            </a:r>
            <a:endParaRPr lang="es-MX" sz="2000" dirty="0" smtClean="0"/>
          </a:p>
          <a:p>
            <a:endParaRPr lang="es-MX" sz="2000" dirty="0"/>
          </a:p>
          <a:p>
            <a:r>
              <a:rPr lang="es-MX" sz="2000" dirty="0" smtClean="0">
                <a:hlinkClick r:id="rId3"/>
              </a:rPr>
              <a:t>https://owl.english.purdue.edu/owl/owlprint/539/</a:t>
            </a:r>
            <a:r>
              <a:rPr lang="es-MX" sz="2000" dirty="0" smtClean="0"/>
              <a:t>. Consultado en octubre de </a:t>
            </a:r>
            <a:r>
              <a:rPr lang="es-MX" sz="2000" dirty="0" smtClean="0"/>
              <a:t>2016.</a:t>
            </a:r>
            <a:endParaRPr lang="es-MX" sz="2000" dirty="0" smtClean="0"/>
          </a:p>
          <a:p>
            <a:endParaRPr lang="es-MX" sz="2000" dirty="0"/>
          </a:p>
          <a:p>
            <a:r>
              <a:rPr lang="es-MX" sz="2000" dirty="0" smtClean="0">
                <a:hlinkClick r:id="rId4"/>
              </a:rPr>
              <a:t>http://www.edufind.com/english/english-gramar/passive-voice/</a:t>
            </a:r>
            <a:r>
              <a:rPr lang="es-MX" sz="2000" dirty="0" smtClean="0"/>
              <a:t>. Consultado en septiembre de </a:t>
            </a:r>
            <a:r>
              <a:rPr lang="es-MX" sz="2000" dirty="0" smtClean="0"/>
              <a:t>2016.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1BBD3-4A89-47D8-BC22-6DA928C8A40E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431801" y="1196975"/>
            <a:ext cx="196380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 smtClean="0"/>
              <a:t>Bibliografía 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18324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Sometimes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use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passive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voice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performed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5</a:t>
            </a:fld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849" y="3532040"/>
            <a:ext cx="2627290" cy="264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err="1" smtClean="0"/>
              <a:t>Examples</a:t>
            </a:r>
            <a:r>
              <a:rPr lang="es-MX" dirty="0" smtClean="0"/>
              <a:t>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* I </a:t>
            </a:r>
            <a:r>
              <a:rPr lang="es-MX" dirty="0" err="1" smtClean="0"/>
              <a:t>realised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door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left</a:t>
            </a:r>
            <a:r>
              <a:rPr lang="es-MX" dirty="0" smtClean="0"/>
              <a:t> </a:t>
            </a:r>
            <a:r>
              <a:rPr lang="es-MX" dirty="0" err="1" smtClean="0"/>
              <a:t>closed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* </a:t>
            </a:r>
            <a:r>
              <a:rPr lang="es-MX" dirty="0" err="1" smtClean="0"/>
              <a:t>Every</a:t>
            </a:r>
            <a:r>
              <a:rPr lang="es-MX" dirty="0" smtClean="0"/>
              <a:t> </a:t>
            </a:r>
            <a:r>
              <a:rPr lang="es-MX" dirty="0" err="1" smtClean="0"/>
              <a:t>year</a:t>
            </a:r>
            <a:r>
              <a:rPr lang="es-MX" dirty="0" smtClean="0"/>
              <a:t> </a:t>
            </a:r>
            <a:r>
              <a:rPr lang="es-MX" dirty="0" err="1" smtClean="0"/>
              <a:t>thousands</a:t>
            </a:r>
            <a:r>
              <a:rPr lang="es-MX" dirty="0" smtClean="0"/>
              <a:t> of </a:t>
            </a:r>
            <a:r>
              <a:rPr lang="es-MX" dirty="0" err="1" smtClean="0"/>
              <a:t>immigrants</a:t>
            </a:r>
            <a:r>
              <a:rPr lang="es-MX" dirty="0" smtClean="0"/>
              <a:t> </a:t>
            </a:r>
            <a:r>
              <a:rPr lang="es-MX" b="1" dirty="0" smtClean="0"/>
              <a:t>are </a:t>
            </a:r>
            <a:r>
              <a:rPr lang="es-MX" b="1" dirty="0" err="1" smtClean="0"/>
              <a:t>killed</a:t>
            </a:r>
            <a:r>
              <a:rPr lang="es-MX" b="1" dirty="0" smtClean="0"/>
              <a:t> </a:t>
            </a:r>
            <a:r>
              <a:rPr lang="es-MX" dirty="0" smtClean="0"/>
              <a:t>in USA.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* </a:t>
            </a:r>
            <a:r>
              <a:rPr lang="es-MX" dirty="0" err="1" smtClean="0"/>
              <a:t>All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cookies </a:t>
            </a:r>
            <a:r>
              <a:rPr lang="es-MX" b="1" dirty="0" err="1" smtClean="0"/>
              <a:t>have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stolen</a:t>
            </a:r>
            <a:r>
              <a:rPr lang="es-MX" b="1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6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9282" y="2136678"/>
            <a:ext cx="2566572" cy="275331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039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passive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voice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often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in formal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witching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active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voice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ideas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easier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11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 smtClean="0"/>
              <a:t>PASSIVE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arenR"/>
            </a:pPr>
            <a:endParaRPr lang="es-MX" dirty="0" smtClean="0"/>
          </a:p>
          <a:p>
            <a:pPr marL="514350" indent="-514350">
              <a:buAutoNum type="arabicParenR"/>
            </a:pPr>
            <a:r>
              <a:rPr lang="es-MX" dirty="0" err="1" smtClean="0"/>
              <a:t>Waste</a:t>
            </a:r>
            <a:r>
              <a:rPr lang="es-MX" dirty="0" smtClean="0"/>
              <a:t> </a:t>
            </a:r>
            <a:r>
              <a:rPr lang="es-MX" dirty="0" err="1" smtClean="0"/>
              <a:t>materials</a:t>
            </a:r>
            <a:r>
              <a:rPr lang="es-MX" dirty="0" smtClean="0"/>
              <a:t> </a:t>
            </a:r>
            <a:r>
              <a:rPr lang="es-MX" b="1" dirty="0" smtClean="0"/>
              <a:t>are </a:t>
            </a:r>
            <a:r>
              <a:rPr lang="es-MX" b="1" dirty="0" err="1" smtClean="0"/>
              <a:t>disposed</a:t>
            </a:r>
            <a:r>
              <a:rPr lang="es-MX" dirty="0" smtClean="0"/>
              <a:t> of </a:t>
            </a:r>
            <a:r>
              <a:rPr lang="es-MX" dirty="0"/>
              <a:t>i</a:t>
            </a:r>
            <a:r>
              <a:rPr lang="es-MX" dirty="0" smtClean="0"/>
              <a:t>n a </a:t>
            </a:r>
            <a:r>
              <a:rPr lang="es-MX" dirty="0" err="1" smtClean="0"/>
              <a:t>variety</a:t>
            </a:r>
            <a:r>
              <a:rPr lang="es-MX" dirty="0" smtClean="0"/>
              <a:t> of </a:t>
            </a:r>
            <a:r>
              <a:rPr lang="es-MX" dirty="0" err="1" smtClean="0"/>
              <a:t>ways</a:t>
            </a:r>
            <a:r>
              <a:rPr lang="es-MX" dirty="0" smtClean="0"/>
              <a:t>.</a:t>
            </a:r>
          </a:p>
          <a:p>
            <a:pPr marL="514350" indent="-514350">
              <a:buAutoNum type="arabicParenR"/>
            </a:pPr>
            <a:endParaRPr lang="es-MX" dirty="0" smtClean="0"/>
          </a:p>
          <a:p>
            <a:pPr marL="514350" indent="-514350">
              <a:buAutoNum type="arabicParenR"/>
            </a:pPr>
            <a:r>
              <a:rPr lang="es-MX" dirty="0" err="1" smtClean="0"/>
              <a:t>Our</a:t>
            </a:r>
            <a:r>
              <a:rPr lang="es-MX" dirty="0" smtClean="0"/>
              <a:t> </a:t>
            </a:r>
            <a:r>
              <a:rPr lang="es-MX" dirty="0" err="1" smtClean="0"/>
              <a:t>planet</a:t>
            </a:r>
            <a:r>
              <a:rPr lang="es-MX" dirty="0" smtClean="0"/>
              <a:t> </a:t>
            </a:r>
            <a:r>
              <a:rPr lang="es-MX" b="1" dirty="0" err="1" smtClean="0"/>
              <a:t>is</a:t>
            </a:r>
            <a:r>
              <a:rPr lang="es-MX" b="1" dirty="0"/>
              <a:t> </a:t>
            </a:r>
            <a:r>
              <a:rPr lang="es-MX" b="1" dirty="0" err="1" smtClean="0"/>
              <a:t>polluted</a:t>
            </a:r>
            <a:r>
              <a:rPr lang="es-MX" b="1" dirty="0" smtClean="0"/>
              <a:t> </a:t>
            </a:r>
            <a:r>
              <a:rPr lang="es-MX" b="1" dirty="0" err="1" smtClean="0"/>
              <a:t>with</a:t>
            </a:r>
            <a:r>
              <a:rPr lang="es-MX" dirty="0" smtClean="0"/>
              <a:t>  </a:t>
            </a:r>
            <a:r>
              <a:rPr lang="es-MX" dirty="0" err="1" smtClean="0"/>
              <a:t>greenhouse</a:t>
            </a:r>
            <a:r>
              <a:rPr lang="es-MX" dirty="0" smtClean="0"/>
              <a:t> gases.</a:t>
            </a:r>
            <a:endParaRPr lang="es-MX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 smtClean="0"/>
              <a:t>ACTIVE</a:t>
            </a:r>
            <a:endParaRPr lang="es-MX" dirty="0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AutoNum type="arabicParenR"/>
            </a:pPr>
            <a:endParaRPr lang="es-MX" dirty="0" smtClean="0"/>
          </a:p>
          <a:p>
            <a:pPr marL="514350" indent="-514350">
              <a:buAutoNum type="arabicParenR"/>
            </a:pP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city</a:t>
            </a:r>
            <a:r>
              <a:rPr lang="es-MX" dirty="0" smtClean="0"/>
              <a:t> </a:t>
            </a:r>
            <a:r>
              <a:rPr lang="es-MX" b="1" dirty="0" err="1" smtClean="0"/>
              <a:t>disposes</a:t>
            </a:r>
            <a:r>
              <a:rPr lang="es-MX" b="1" dirty="0" smtClean="0"/>
              <a:t> </a:t>
            </a:r>
            <a:r>
              <a:rPr lang="es-MX" dirty="0" smtClean="0"/>
              <a:t>of </a:t>
            </a:r>
            <a:r>
              <a:rPr lang="es-MX" dirty="0" err="1" smtClean="0"/>
              <a:t>waste</a:t>
            </a:r>
            <a:r>
              <a:rPr lang="es-MX" dirty="0" smtClean="0"/>
              <a:t> </a:t>
            </a:r>
            <a:r>
              <a:rPr lang="es-MX" dirty="0" err="1" smtClean="0"/>
              <a:t>materials</a:t>
            </a:r>
            <a:r>
              <a:rPr lang="es-MX" dirty="0" smtClean="0"/>
              <a:t> in a </a:t>
            </a:r>
            <a:r>
              <a:rPr lang="es-MX" dirty="0" err="1" smtClean="0"/>
              <a:t>variety</a:t>
            </a:r>
            <a:r>
              <a:rPr lang="es-MX" dirty="0" smtClean="0"/>
              <a:t> </a:t>
            </a:r>
            <a:r>
              <a:rPr lang="es-MX" dirty="0" err="1" smtClean="0"/>
              <a:t>ways</a:t>
            </a:r>
            <a:r>
              <a:rPr lang="es-MX" dirty="0" smtClean="0"/>
              <a:t>.</a:t>
            </a:r>
          </a:p>
          <a:p>
            <a:pPr marL="514350" indent="-514350">
              <a:buAutoNum type="arabicParenR"/>
            </a:pPr>
            <a:endParaRPr lang="es-MX" dirty="0"/>
          </a:p>
          <a:p>
            <a:pPr marL="514350" indent="-514350">
              <a:buAutoNum type="arabicParenR"/>
            </a:pPr>
            <a:r>
              <a:rPr lang="es-MX" dirty="0" err="1" smtClean="0"/>
              <a:t>Greenhouse</a:t>
            </a:r>
            <a:r>
              <a:rPr lang="es-MX" dirty="0" smtClean="0"/>
              <a:t> gases </a:t>
            </a:r>
            <a:r>
              <a:rPr lang="es-MX" b="1" dirty="0" err="1" smtClean="0"/>
              <a:t>pollute</a:t>
            </a:r>
            <a:r>
              <a:rPr lang="es-MX" b="1" dirty="0" smtClean="0"/>
              <a:t> </a:t>
            </a:r>
            <a:r>
              <a:rPr lang="es-MX" dirty="0" err="1" smtClean="0"/>
              <a:t>our</a:t>
            </a:r>
            <a:r>
              <a:rPr lang="es-MX" dirty="0" smtClean="0"/>
              <a:t> </a:t>
            </a:r>
            <a:r>
              <a:rPr lang="es-MX" dirty="0" err="1" smtClean="0"/>
              <a:t>planet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439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performs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use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preposition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9</a:t>
            </a:fld>
            <a:endParaRPr lang="es-MX"/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6776287" y="4211392"/>
            <a:ext cx="396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52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1928</TotalTime>
  <Words>1334</Words>
  <Application>Microsoft Office PowerPoint</Application>
  <PresentationFormat>Panorámica</PresentationFormat>
  <Paragraphs>383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0" baseType="lpstr">
      <vt:lpstr>Arial</vt:lpstr>
      <vt:lpstr>Calibri</vt:lpstr>
      <vt:lpstr>Calibri Light</vt:lpstr>
      <vt:lpstr>Kristen ITC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Vero Vilchis</cp:lastModifiedBy>
  <cp:revision>129</cp:revision>
  <dcterms:created xsi:type="dcterms:W3CDTF">2014-10-01T18:47:20Z</dcterms:created>
  <dcterms:modified xsi:type="dcterms:W3CDTF">2016-10-11T01:10:38Z</dcterms:modified>
</cp:coreProperties>
</file>