
<file path=[Content_Types].xml><?xml version="1.0" encoding="utf-8"?>
<Types xmlns="http://schemas.openxmlformats.org/package/2006/content-types">
  <Default Extension="tmp" ContentType="image/png"/>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93"/>
  </p:notesMasterIdLst>
  <p:sldIdLst>
    <p:sldId id="257" r:id="rId2"/>
    <p:sldId id="443" r:id="rId3"/>
    <p:sldId id="258" r:id="rId4"/>
    <p:sldId id="259" r:id="rId5"/>
    <p:sldId id="260" r:id="rId6"/>
    <p:sldId id="261" r:id="rId7"/>
    <p:sldId id="457" r:id="rId8"/>
    <p:sldId id="458" r:id="rId9"/>
    <p:sldId id="459" r:id="rId10"/>
    <p:sldId id="262" r:id="rId11"/>
    <p:sldId id="263"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445" r:id="rId38"/>
    <p:sldId id="446" r:id="rId39"/>
    <p:sldId id="447" r:id="rId40"/>
    <p:sldId id="448" r:id="rId41"/>
    <p:sldId id="449" r:id="rId42"/>
    <p:sldId id="451" r:id="rId43"/>
    <p:sldId id="452" r:id="rId44"/>
    <p:sldId id="453" r:id="rId45"/>
    <p:sldId id="454" r:id="rId46"/>
    <p:sldId id="455" r:id="rId47"/>
    <p:sldId id="444" r:id="rId48"/>
    <p:sldId id="293" r:id="rId49"/>
    <p:sldId id="294" r:id="rId50"/>
    <p:sldId id="295" r:id="rId51"/>
    <p:sldId id="296" r:id="rId52"/>
    <p:sldId id="297" r:id="rId53"/>
    <p:sldId id="298" r:id="rId54"/>
    <p:sldId id="299" r:id="rId55"/>
    <p:sldId id="300" r:id="rId56"/>
    <p:sldId id="301"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16" r:id="rId71"/>
    <p:sldId id="318" r:id="rId72"/>
    <p:sldId id="320"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 id="334" r:id="rId87"/>
    <p:sldId id="335" r:id="rId88"/>
    <p:sldId id="336" r:id="rId89"/>
    <p:sldId id="337" r:id="rId90"/>
    <p:sldId id="338" r:id="rId91"/>
    <p:sldId id="339" r:id="rId92"/>
    <p:sldId id="340" r:id="rId93"/>
    <p:sldId id="341" r:id="rId94"/>
    <p:sldId id="342" r:id="rId95"/>
    <p:sldId id="343" r:id="rId96"/>
    <p:sldId id="344" r:id="rId97"/>
    <p:sldId id="345" r:id="rId98"/>
    <p:sldId id="346" r:id="rId99"/>
    <p:sldId id="347" r:id="rId100"/>
    <p:sldId id="348" r:id="rId101"/>
    <p:sldId id="349" r:id="rId102"/>
    <p:sldId id="351" r:id="rId103"/>
    <p:sldId id="352" r:id="rId104"/>
    <p:sldId id="353" r:id="rId105"/>
    <p:sldId id="354" r:id="rId106"/>
    <p:sldId id="456" r:id="rId107"/>
    <p:sldId id="355" r:id="rId108"/>
    <p:sldId id="356" r:id="rId109"/>
    <p:sldId id="357" r:id="rId110"/>
    <p:sldId id="358" r:id="rId111"/>
    <p:sldId id="359" r:id="rId112"/>
    <p:sldId id="360" r:id="rId113"/>
    <p:sldId id="361" r:id="rId114"/>
    <p:sldId id="362" r:id="rId115"/>
    <p:sldId id="363" r:id="rId116"/>
    <p:sldId id="364" r:id="rId117"/>
    <p:sldId id="365" r:id="rId118"/>
    <p:sldId id="366" r:id="rId119"/>
    <p:sldId id="367" r:id="rId120"/>
    <p:sldId id="368" r:id="rId121"/>
    <p:sldId id="369" r:id="rId122"/>
    <p:sldId id="371" r:id="rId123"/>
    <p:sldId id="372" r:id="rId124"/>
    <p:sldId id="373" r:id="rId125"/>
    <p:sldId id="374" r:id="rId126"/>
    <p:sldId id="375" r:id="rId127"/>
    <p:sldId id="376" r:id="rId128"/>
    <p:sldId id="377" r:id="rId129"/>
    <p:sldId id="378" r:id="rId130"/>
    <p:sldId id="379" r:id="rId131"/>
    <p:sldId id="380" r:id="rId132"/>
    <p:sldId id="381" r:id="rId133"/>
    <p:sldId id="382" r:id="rId134"/>
    <p:sldId id="384" r:id="rId135"/>
    <p:sldId id="385" r:id="rId136"/>
    <p:sldId id="386" r:id="rId137"/>
    <p:sldId id="387" r:id="rId138"/>
    <p:sldId id="388" r:id="rId139"/>
    <p:sldId id="389" r:id="rId140"/>
    <p:sldId id="390" r:id="rId141"/>
    <p:sldId id="391" r:id="rId142"/>
    <p:sldId id="392" r:id="rId143"/>
    <p:sldId id="393" r:id="rId144"/>
    <p:sldId id="394" r:id="rId145"/>
    <p:sldId id="395" r:id="rId146"/>
    <p:sldId id="396" r:id="rId147"/>
    <p:sldId id="397" r:id="rId148"/>
    <p:sldId id="398" r:id="rId149"/>
    <p:sldId id="399" r:id="rId150"/>
    <p:sldId id="400" r:id="rId151"/>
    <p:sldId id="401" r:id="rId152"/>
    <p:sldId id="402" r:id="rId153"/>
    <p:sldId id="403" r:id="rId154"/>
    <p:sldId id="404" r:id="rId155"/>
    <p:sldId id="405" r:id="rId156"/>
    <p:sldId id="406" r:id="rId157"/>
    <p:sldId id="407" r:id="rId158"/>
    <p:sldId id="408" r:id="rId159"/>
    <p:sldId id="409" r:id="rId160"/>
    <p:sldId id="410" r:id="rId161"/>
    <p:sldId id="411" r:id="rId162"/>
    <p:sldId id="412" r:id="rId163"/>
    <p:sldId id="413" r:id="rId164"/>
    <p:sldId id="414" r:id="rId165"/>
    <p:sldId id="415" r:id="rId166"/>
    <p:sldId id="416" r:id="rId167"/>
    <p:sldId id="417" r:id="rId168"/>
    <p:sldId id="418" r:id="rId169"/>
    <p:sldId id="419" r:id="rId170"/>
    <p:sldId id="420" r:id="rId171"/>
    <p:sldId id="421" r:id="rId172"/>
    <p:sldId id="422" r:id="rId173"/>
    <p:sldId id="423" r:id="rId174"/>
    <p:sldId id="424" r:id="rId175"/>
    <p:sldId id="426" r:id="rId176"/>
    <p:sldId id="427" r:id="rId177"/>
    <p:sldId id="428" r:id="rId178"/>
    <p:sldId id="429" r:id="rId179"/>
    <p:sldId id="430" r:id="rId180"/>
    <p:sldId id="431" r:id="rId181"/>
    <p:sldId id="432" r:id="rId182"/>
    <p:sldId id="433" r:id="rId183"/>
    <p:sldId id="434" r:id="rId184"/>
    <p:sldId id="435" r:id="rId185"/>
    <p:sldId id="436" r:id="rId186"/>
    <p:sldId id="437" r:id="rId187"/>
    <p:sldId id="438" r:id="rId188"/>
    <p:sldId id="439" r:id="rId189"/>
    <p:sldId id="440" r:id="rId190"/>
    <p:sldId id="441" r:id="rId191"/>
    <p:sldId id="442" r:id="rId19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viewProps" Target="view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6.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image" Target="../media/image12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F4B4E-3677-410A-B14D-742C1C74E445}" type="datetimeFigureOut">
              <a:rPr lang="es-MX" smtClean="0"/>
              <a:t>03/10/2014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D196CC-E14B-467D-B074-762641714A61}" type="slidenum">
              <a:rPr lang="es-MX" smtClean="0"/>
              <a:t>‹Nº›</a:t>
            </a:fld>
            <a:endParaRPr lang="es-MX"/>
          </a:p>
        </p:txBody>
      </p:sp>
    </p:spTree>
    <p:extLst>
      <p:ext uri="{BB962C8B-B14F-4D97-AF65-F5344CB8AC3E}">
        <p14:creationId xmlns:p14="http://schemas.microsoft.com/office/powerpoint/2010/main" val="102582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9C693EE-D05F-4AB1-AEC7-1BDD87A5B8AB}" type="slidenum">
              <a:rPr lang="es-MX" smtClean="0"/>
              <a:t>12</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7ECB0B0-E690-4B70-B541-3A62319AEE65}" type="slidenum">
              <a:rPr lang="es-MX" smtClean="0"/>
              <a:pPr/>
              <a:t>69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665757A-8785-44F1-A22F-3804C9883A59}" type="datetimeFigureOut">
              <a:rPr lang="es-MX" smtClean="0"/>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665757A-8785-44F1-A22F-3804C9883A59}" type="datetimeFigureOut">
              <a:rPr lang="es-MX" smtClean="0"/>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665757A-8785-44F1-A22F-3804C9883A59}" type="datetimeFigureOut">
              <a:rPr lang="es-MX" smtClean="0"/>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533400" y="473075"/>
            <a:ext cx="8153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533400" y="1828800"/>
            <a:ext cx="40005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86300" y="1828800"/>
            <a:ext cx="40005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86300" y="3924300"/>
            <a:ext cx="40005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8"/>
          <p:cNvSpPr>
            <a:spLocks noGrp="1" noChangeArrowheads="1"/>
          </p:cNvSpPr>
          <p:nvPr>
            <p:ph type="dt" sz="half" idx="10"/>
          </p:nvPr>
        </p:nvSpPr>
        <p:spPr>
          <a:ln/>
        </p:spPr>
        <p:txBody>
          <a:bodyPr/>
          <a:lstStyle>
            <a:lvl1pPr>
              <a:defRPr/>
            </a:lvl1pPr>
          </a:lstStyle>
          <a:p>
            <a:pPr>
              <a:defRPr/>
            </a:pPr>
            <a:endParaRPr lang="es-MX"/>
          </a:p>
        </p:txBody>
      </p:sp>
      <p:sp>
        <p:nvSpPr>
          <p:cNvPr id="7" name="Rectangle 9"/>
          <p:cNvSpPr>
            <a:spLocks noGrp="1" noChangeArrowheads="1"/>
          </p:cNvSpPr>
          <p:nvPr>
            <p:ph type="ftr" sz="quarter" idx="11"/>
          </p:nvPr>
        </p:nvSpPr>
        <p:spPr>
          <a:ln/>
        </p:spPr>
        <p:txBody>
          <a:bodyPr/>
          <a:lstStyle>
            <a:lvl1pPr>
              <a:defRPr/>
            </a:lvl1pPr>
          </a:lstStyle>
          <a:p>
            <a:pPr>
              <a:defRPr/>
            </a:pPr>
            <a:endParaRPr lang="es-MX"/>
          </a:p>
        </p:txBody>
      </p:sp>
      <p:sp>
        <p:nvSpPr>
          <p:cNvPr id="8" name="Rectangle 10"/>
          <p:cNvSpPr>
            <a:spLocks noGrp="1" noChangeArrowheads="1"/>
          </p:cNvSpPr>
          <p:nvPr>
            <p:ph type="sldNum" sz="quarter" idx="12"/>
          </p:nvPr>
        </p:nvSpPr>
        <p:spPr>
          <a:ln/>
        </p:spPr>
        <p:txBody>
          <a:bodyPr/>
          <a:lstStyle>
            <a:lvl1pPr>
              <a:defRPr/>
            </a:lvl1pPr>
          </a:lstStyle>
          <a:p>
            <a:pPr>
              <a:defRPr/>
            </a:pPr>
            <a:fld id="{62155067-CE1F-43F9-9464-5DAE7094D20E}" type="slidenum">
              <a:rPr lang="es-MX"/>
              <a:pPr>
                <a:defRPr/>
              </a:pPr>
              <a:t>‹Nº›</a:t>
            </a:fld>
            <a:endParaRPr lang="es-MX"/>
          </a:p>
        </p:txBody>
      </p:sp>
    </p:spTree>
    <p:extLst>
      <p:ext uri="{BB962C8B-B14F-4D97-AF65-F5344CB8AC3E}">
        <p14:creationId xmlns:p14="http://schemas.microsoft.com/office/powerpoint/2010/main" val="2810096031"/>
      </p:ext>
    </p:extLst>
  </p:cSld>
  <p:clrMapOvr>
    <a:masterClrMapping/>
  </p:clrMapOvr>
  <p:transition>
    <p:blind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533400" y="473075"/>
            <a:ext cx="8153400" cy="1143000"/>
          </a:xfrm>
        </p:spPr>
        <p:txBody>
          <a:bodyPr/>
          <a:lstStyle/>
          <a:p>
            <a:r>
              <a:rPr lang="es-ES" smtClean="0"/>
              <a:t>Haga clic para modificar el estilo de título del patrón</a:t>
            </a:r>
            <a:endParaRPr lang="es-MX"/>
          </a:p>
        </p:txBody>
      </p:sp>
      <p:sp>
        <p:nvSpPr>
          <p:cNvPr id="3" name="2 Marcador de contenido"/>
          <p:cNvSpPr>
            <a:spLocks noGrp="1"/>
          </p:cNvSpPr>
          <p:nvPr>
            <p:ph sz="quarter" idx="1"/>
          </p:nvPr>
        </p:nvSpPr>
        <p:spPr>
          <a:xfrm>
            <a:off x="533400" y="1828800"/>
            <a:ext cx="40005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533400" y="3924300"/>
            <a:ext cx="40005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half" idx="3"/>
          </p:nvPr>
        </p:nvSpPr>
        <p:spPr>
          <a:xfrm>
            <a:off x="4686300" y="1828800"/>
            <a:ext cx="40005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8"/>
          <p:cNvSpPr>
            <a:spLocks noGrp="1" noChangeArrowheads="1"/>
          </p:cNvSpPr>
          <p:nvPr>
            <p:ph type="dt" sz="half" idx="10"/>
          </p:nvPr>
        </p:nvSpPr>
        <p:spPr>
          <a:ln/>
        </p:spPr>
        <p:txBody>
          <a:bodyPr/>
          <a:lstStyle>
            <a:lvl1pPr>
              <a:defRPr/>
            </a:lvl1pPr>
          </a:lstStyle>
          <a:p>
            <a:pPr>
              <a:defRPr/>
            </a:pPr>
            <a:endParaRPr lang="es-MX"/>
          </a:p>
        </p:txBody>
      </p:sp>
      <p:sp>
        <p:nvSpPr>
          <p:cNvPr id="7" name="Rectangle 9"/>
          <p:cNvSpPr>
            <a:spLocks noGrp="1" noChangeArrowheads="1"/>
          </p:cNvSpPr>
          <p:nvPr>
            <p:ph type="ftr" sz="quarter" idx="11"/>
          </p:nvPr>
        </p:nvSpPr>
        <p:spPr>
          <a:ln/>
        </p:spPr>
        <p:txBody>
          <a:bodyPr/>
          <a:lstStyle>
            <a:lvl1pPr>
              <a:defRPr/>
            </a:lvl1pPr>
          </a:lstStyle>
          <a:p>
            <a:pPr>
              <a:defRPr/>
            </a:pPr>
            <a:endParaRPr lang="es-MX"/>
          </a:p>
        </p:txBody>
      </p:sp>
      <p:sp>
        <p:nvSpPr>
          <p:cNvPr id="8" name="Rectangle 10"/>
          <p:cNvSpPr>
            <a:spLocks noGrp="1" noChangeArrowheads="1"/>
          </p:cNvSpPr>
          <p:nvPr>
            <p:ph type="sldNum" sz="quarter" idx="12"/>
          </p:nvPr>
        </p:nvSpPr>
        <p:spPr>
          <a:ln/>
        </p:spPr>
        <p:txBody>
          <a:bodyPr/>
          <a:lstStyle>
            <a:lvl1pPr>
              <a:defRPr/>
            </a:lvl1pPr>
          </a:lstStyle>
          <a:p>
            <a:pPr>
              <a:defRPr/>
            </a:pPr>
            <a:fld id="{42453B8E-2491-4676-B4A5-97E10303E178}" type="slidenum">
              <a:rPr lang="es-MX"/>
              <a:pPr>
                <a:defRPr/>
              </a:pPr>
              <a:t>‹Nº›</a:t>
            </a:fld>
            <a:endParaRPr lang="es-MX"/>
          </a:p>
        </p:txBody>
      </p:sp>
    </p:spTree>
    <p:extLst>
      <p:ext uri="{BB962C8B-B14F-4D97-AF65-F5344CB8AC3E}">
        <p14:creationId xmlns:p14="http://schemas.microsoft.com/office/powerpoint/2010/main" val="3380363430"/>
      </p:ext>
    </p:extLst>
  </p:cSld>
  <p:clrMapOvr>
    <a:masterClrMapping/>
  </p:clrMapOvr>
  <p:transition>
    <p:blind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33400" y="473075"/>
            <a:ext cx="8153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533400" y="1828800"/>
            <a:ext cx="40005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86300" y="1828800"/>
            <a:ext cx="40005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8"/>
          <p:cNvSpPr>
            <a:spLocks noGrp="1" noChangeArrowheads="1"/>
          </p:cNvSpPr>
          <p:nvPr>
            <p:ph type="dt" sz="half" idx="10"/>
          </p:nvPr>
        </p:nvSpPr>
        <p:spPr>
          <a:ln/>
        </p:spPr>
        <p:txBody>
          <a:bodyPr/>
          <a:lstStyle>
            <a:lvl1pPr>
              <a:defRPr/>
            </a:lvl1pPr>
          </a:lstStyle>
          <a:p>
            <a:pPr>
              <a:defRPr/>
            </a:pPr>
            <a:endParaRPr lang="es-MX"/>
          </a:p>
        </p:txBody>
      </p:sp>
      <p:sp>
        <p:nvSpPr>
          <p:cNvPr id="6" name="Rectangle 9"/>
          <p:cNvSpPr>
            <a:spLocks noGrp="1" noChangeArrowheads="1"/>
          </p:cNvSpPr>
          <p:nvPr>
            <p:ph type="ftr" sz="quarter" idx="11"/>
          </p:nvPr>
        </p:nvSpPr>
        <p:spPr>
          <a:ln/>
        </p:spPr>
        <p:txBody>
          <a:bodyPr/>
          <a:lstStyle>
            <a:lvl1pPr>
              <a:defRPr/>
            </a:lvl1pPr>
          </a:lstStyle>
          <a:p>
            <a:pPr>
              <a:defRPr/>
            </a:pPr>
            <a:endParaRPr lang="es-MX"/>
          </a:p>
        </p:txBody>
      </p:sp>
      <p:sp>
        <p:nvSpPr>
          <p:cNvPr id="7" name="Rectangle 10"/>
          <p:cNvSpPr>
            <a:spLocks noGrp="1" noChangeArrowheads="1"/>
          </p:cNvSpPr>
          <p:nvPr>
            <p:ph type="sldNum" sz="quarter" idx="12"/>
          </p:nvPr>
        </p:nvSpPr>
        <p:spPr>
          <a:ln/>
        </p:spPr>
        <p:txBody>
          <a:bodyPr/>
          <a:lstStyle>
            <a:lvl1pPr>
              <a:defRPr/>
            </a:lvl1pPr>
          </a:lstStyle>
          <a:p>
            <a:pPr>
              <a:defRPr/>
            </a:pPr>
            <a:fld id="{C46E46EF-EA49-4C92-A75B-8EB5CCA9CB0B}" type="slidenum">
              <a:rPr lang="es-MX"/>
              <a:pPr>
                <a:defRPr/>
              </a:pPr>
              <a:t>‹Nº›</a:t>
            </a:fld>
            <a:endParaRPr lang="es-MX"/>
          </a:p>
        </p:txBody>
      </p:sp>
    </p:spTree>
    <p:extLst>
      <p:ext uri="{BB962C8B-B14F-4D97-AF65-F5344CB8AC3E}">
        <p14:creationId xmlns:p14="http://schemas.microsoft.com/office/powerpoint/2010/main" val="3709742396"/>
      </p:ext>
    </p:extLst>
  </p:cSld>
  <p:clrMapOvr>
    <a:masterClrMapping/>
  </p:clrMapOvr>
  <p:transition>
    <p:blind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34938" y="889000"/>
            <a:ext cx="8885237" cy="787400"/>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134938" y="2116138"/>
            <a:ext cx="4371975" cy="4135437"/>
          </a:xfrm>
        </p:spPr>
        <p:txBody>
          <a:bodyPr/>
          <a:lstStyle/>
          <a:p>
            <a:pPr lvl="0"/>
            <a:endParaRPr lang="es-MX" noProof="0" smtClean="0"/>
          </a:p>
        </p:txBody>
      </p:sp>
      <p:sp>
        <p:nvSpPr>
          <p:cNvPr id="4" name="3 Marcador de texto"/>
          <p:cNvSpPr>
            <a:spLocks noGrp="1"/>
          </p:cNvSpPr>
          <p:nvPr>
            <p:ph type="body" sz="half" idx="2"/>
          </p:nvPr>
        </p:nvSpPr>
        <p:spPr>
          <a:xfrm>
            <a:off x="4659313" y="2116138"/>
            <a:ext cx="4371975" cy="4135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27"/>
          <p:cNvSpPr>
            <a:spLocks noGrp="1" noChangeArrowheads="1"/>
          </p:cNvSpPr>
          <p:nvPr>
            <p:ph type="dt" sz="half" idx="10"/>
          </p:nvPr>
        </p:nvSpPr>
        <p:spPr>
          <a:ln/>
        </p:spPr>
        <p:txBody>
          <a:bodyPr/>
          <a:lstStyle>
            <a:lvl1pPr>
              <a:defRPr/>
            </a:lvl1pPr>
          </a:lstStyle>
          <a:p>
            <a:pPr>
              <a:defRPr/>
            </a:pPr>
            <a:endParaRPr lang="en-US"/>
          </a:p>
        </p:txBody>
      </p:sp>
      <p:sp>
        <p:nvSpPr>
          <p:cNvPr id="6" name="Rectangle 28"/>
          <p:cNvSpPr>
            <a:spLocks noGrp="1" noChangeArrowheads="1"/>
          </p:cNvSpPr>
          <p:nvPr>
            <p:ph type="ftr" sz="quarter" idx="11"/>
          </p:nvPr>
        </p:nvSpPr>
        <p:spPr>
          <a:ln/>
        </p:spPr>
        <p:txBody>
          <a:bodyPr/>
          <a:lstStyle>
            <a:lvl1pPr>
              <a:defRPr/>
            </a:lvl1pPr>
          </a:lstStyle>
          <a:p>
            <a:pPr>
              <a:defRPr/>
            </a:pPr>
            <a:endParaRPr lang="en-US"/>
          </a:p>
        </p:txBody>
      </p:sp>
      <p:sp>
        <p:nvSpPr>
          <p:cNvPr id="7" name="Rectangle 29"/>
          <p:cNvSpPr>
            <a:spLocks noGrp="1" noChangeArrowheads="1"/>
          </p:cNvSpPr>
          <p:nvPr>
            <p:ph type="sldNum" sz="quarter" idx="12"/>
          </p:nvPr>
        </p:nvSpPr>
        <p:spPr>
          <a:ln/>
        </p:spPr>
        <p:txBody>
          <a:bodyPr/>
          <a:lstStyle>
            <a:lvl1pPr>
              <a:defRPr/>
            </a:lvl1pPr>
          </a:lstStyle>
          <a:p>
            <a:pPr>
              <a:defRPr/>
            </a:pPr>
            <a:fld id="{D0E2C1CE-CD7D-4D39-80BC-4773B8E0B94A}" type="slidenum">
              <a:rPr lang="en-US"/>
              <a:pPr>
                <a:defRPr/>
              </a:pPr>
              <a:t>‹Nº›</a:t>
            </a:fld>
            <a:endParaRPr lang="en-US"/>
          </a:p>
        </p:txBody>
      </p:sp>
    </p:spTree>
    <p:extLst>
      <p:ext uri="{BB962C8B-B14F-4D97-AF65-F5344CB8AC3E}">
        <p14:creationId xmlns:p14="http://schemas.microsoft.com/office/powerpoint/2010/main" val="839925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665757A-8785-44F1-A22F-3804C9883A59}" type="datetimeFigureOut">
              <a:rPr lang="es-MX" smtClean="0"/>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665757A-8785-44F1-A22F-3804C9883A59}" type="datetimeFigureOut">
              <a:rPr lang="es-MX" smtClean="0"/>
              <a:t>03/10/2014</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665757A-8785-44F1-A22F-3804C9883A59}" type="datetimeFigureOut">
              <a:rPr lang="es-MX" smtClean="0"/>
              <a:t>03/10/2014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D665757A-8785-44F1-A22F-3804C9883A59}" type="datetimeFigureOut">
              <a:rPr lang="es-MX" smtClean="0"/>
              <a:t>03/10/2014</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665757A-8785-44F1-A22F-3804C9883A59}" type="datetimeFigureOut">
              <a:rPr lang="es-MX" smtClean="0"/>
              <a:t>03/10/2014</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5757A-8785-44F1-A22F-3804C9883A59}" type="datetimeFigureOut">
              <a:rPr lang="es-MX" smtClean="0"/>
              <a:t>03/10/2014</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D9A3F65-8353-428A-9026-71FC355E881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665757A-8785-44F1-A22F-3804C9883A59}" type="datetimeFigureOut">
              <a:rPr lang="es-MX" smtClean="0"/>
              <a:t>03/10/2014</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9A3F65-8353-428A-9026-71FC355E8811}"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D665757A-8785-44F1-A22F-3804C9883A59}" type="datetimeFigureOut">
              <a:rPr lang="es-MX" smtClean="0"/>
              <a:t>03/10/2014</a:t>
            </a:fld>
            <a:endParaRPr lang="es-MX"/>
          </a:p>
        </p:txBody>
      </p:sp>
      <p:sp>
        <p:nvSpPr>
          <p:cNvPr id="9" name="Slide Number Placeholder 8"/>
          <p:cNvSpPr>
            <a:spLocks noGrp="1"/>
          </p:cNvSpPr>
          <p:nvPr>
            <p:ph type="sldNum" sz="quarter" idx="11"/>
          </p:nvPr>
        </p:nvSpPr>
        <p:spPr/>
        <p:txBody>
          <a:bodyPr/>
          <a:lstStyle/>
          <a:p>
            <a:fld id="{8D9A3F65-8353-428A-9026-71FC355E8811}"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D9A3F65-8353-428A-9026-71FC355E8811}"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665757A-8785-44F1-A22F-3804C9883A59}" type="datetimeFigureOut">
              <a:rPr lang="es-MX" smtClean="0"/>
              <a:t>03/10/2014</a:t>
            </a:fld>
            <a:endParaRPr lang="es-MX"/>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13.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 Id="rId9" Type="http://schemas.openxmlformats.org/officeDocument/2006/relationships/image" Target="../media/image47.jpeg"/></Relationships>
</file>

<file path=ppt/slides/_rels/slide11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images.google.com.mx/imgres?imgurl=http://www.solrie.es/img/solter1.gif&amp;imgrefurl=http://www.solrie.es/&amp;h=224&amp;w=223&amp;sz=16&amp;hl=es&amp;start=1&amp;um=1&amp;tbnid=PJpNpGI8s2mhaM:&amp;tbnh=108&amp;tbnw=108&amp;prev=/images?q=contenedores+soterrados&amp;um=1&amp;hl=es&amp;sa=N" TargetMode="Externa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52.tmp"/><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53.tmp"/><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54.tmp"/><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55.tmp"/><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56.tmp"/><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wmf"/><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slideLayout" Target="../slideLayouts/slideLayout12.xml"/><Relationship Id="rId4" Type="http://schemas.openxmlformats.org/officeDocument/2006/relationships/image" Target="../media/image70.gif"/></Relationships>
</file>

<file path=ppt/slides/_rels/slide155.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slideLayout" Target="../slideLayouts/slideLayout13.xml"/><Relationship Id="rId5" Type="http://schemas.openxmlformats.org/officeDocument/2006/relationships/image" Target="../media/image74.wmf"/><Relationship Id="rId4" Type="http://schemas.openxmlformats.org/officeDocument/2006/relationships/image" Target="../media/image73.wmf"/></Relationships>
</file>

<file path=ppt/slides/_rels/slide156.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14.xml"/></Relationships>
</file>

<file path=ppt/slides/_rels/slide157.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14.xml"/></Relationships>
</file>

<file path=ppt/slides/_rels/slide158.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image" Target="../media/image77.wmf"/><Relationship Id="rId1" Type="http://schemas.openxmlformats.org/officeDocument/2006/relationships/slideLayout" Target="../slideLayouts/slideLayout12.xml"/><Relationship Id="rId5" Type="http://schemas.openxmlformats.org/officeDocument/2006/relationships/image" Target="../media/image80.gif"/><Relationship Id="rId4" Type="http://schemas.openxmlformats.org/officeDocument/2006/relationships/image" Target="../media/image79.wmf"/></Relationships>
</file>

<file path=ppt/slides/_rels/slide159.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slideLayout" Target="../slideLayouts/slideLayout12.xml"/><Relationship Id="rId6" Type="http://schemas.openxmlformats.org/officeDocument/2006/relationships/image" Target="../media/image84.wmf"/><Relationship Id="rId5" Type="http://schemas.openxmlformats.org/officeDocument/2006/relationships/image" Target="../media/image83.wmf"/><Relationship Id="rId4" Type="http://schemas.openxmlformats.org/officeDocument/2006/relationships/image" Target="../media/image6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14.xml"/></Relationships>
</file>

<file path=ppt/slides/_rels/slide163.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3" Type="http://schemas.openxmlformats.org/officeDocument/2006/relationships/image" Target="../media/image89.gif"/><Relationship Id="rId7" Type="http://schemas.openxmlformats.org/officeDocument/2006/relationships/image" Target="../media/image93.png"/><Relationship Id="rId2" Type="http://schemas.openxmlformats.org/officeDocument/2006/relationships/slideLayout" Target="../slideLayouts/slideLayout12.xml"/><Relationship Id="rId1" Type="http://schemas.openxmlformats.org/officeDocument/2006/relationships/audio" Target="../media/audio1.wav"/><Relationship Id="rId6" Type="http://schemas.openxmlformats.org/officeDocument/2006/relationships/image" Target="../media/image92.gif"/><Relationship Id="rId5" Type="http://schemas.openxmlformats.org/officeDocument/2006/relationships/image" Target="../media/image91.gif"/><Relationship Id="rId4" Type="http://schemas.openxmlformats.org/officeDocument/2006/relationships/image" Target="../media/image90.gif"/></Relationships>
</file>

<file path=ppt/slides/_rels/slide165.xml.rels><?xml version="1.0" encoding="UTF-8" standalone="yes"?>
<Relationships xmlns="http://schemas.openxmlformats.org/package/2006/relationships"><Relationship Id="rId3" Type="http://schemas.openxmlformats.org/officeDocument/2006/relationships/image" Target="../media/image95.gif"/><Relationship Id="rId2" Type="http://schemas.openxmlformats.org/officeDocument/2006/relationships/image" Target="../media/image94.gif"/><Relationship Id="rId1" Type="http://schemas.openxmlformats.org/officeDocument/2006/relationships/slideLayout" Target="../slideLayouts/slideLayout12.xml"/><Relationship Id="rId4" Type="http://schemas.openxmlformats.org/officeDocument/2006/relationships/image" Target="../media/image96.gif"/></Relationships>
</file>

<file path=ppt/slides/_rels/slide16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wmf"/><Relationship Id="rId1" Type="http://schemas.openxmlformats.org/officeDocument/2006/relationships/slideLayout" Target="../slideLayouts/slideLayout12.xml"/><Relationship Id="rId5" Type="http://schemas.openxmlformats.org/officeDocument/2006/relationships/image" Target="../media/image100.wmf"/><Relationship Id="rId4" Type="http://schemas.openxmlformats.org/officeDocument/2006/relationships/image" Target="../media/image99.wmf"/></Relationships>
</file>

<file path=ppt/slides/_rels/slide167.x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slideLayout" Target="../slideLayouts/slideLayout12.xml"/><Relationship Id="rId1" Type="http://schemas.openxmlformats.org/officeDocument/2006/relationships/audio" Target="../media/audio2.wav"/><Relationship Id="rId4" Type="http://schemas.openxmlformats.org/officeDocument/2006/relationships/image" Target="../media/image93.png"/></Relationships>
</file>

<file path=ppt/slides/_rels/slide168.x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image" Target="../media/image102.wmf"/><Relationship Id="rId1" Type="http://schemas.openxmlformats.org/officeDocument/2006/relationships/slideLayout" Target="../slideLayouts/slideLayout12.xml"/><Relationship Id="rId4" Type="http://schemas.openxmlformats.org/officeDocument/2006/relationships/image" Target="../media/image104.wmf"/></Relationships>
</file>

<file path=ppt/slides/_rels/slide16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wmf"/><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gif"/><Relationship Id="rId1" Type="http://schemas.openxmlformats.org/officeDocument/2006/relationships/slideLayout" Target="../slideLayouts/slideLayout12.xml"/><Relationship Id="rId4" Type="http://schemas.openxmlformats.org/officeDocument/2006/relationships/image" Target="../media/image111.gif"/></Relationships>
</file>

<file path=ppt/slides/_rels/slide172.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12.xml"/></Relationships>
</file>

<file path=ppt/slides/_rels/slide173.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8" Type="http://schemas.openxmlformats.org/officeDocument/2006/relationships/image" Target="../media/image122.wmf"/><Relationship Id="rId3" Type="http://schemas.openxmlformats.org/officeDocument/2006/relationships/image" Target="../media/image117.gif"/><Relationship Id="rId7" Type="http://schemas.openxmlformats.org/officeDocument/2006/relationships/image" Target="../media/image121.wmf"/><Relationship Id="rId2" Type="http://schemas.openxmlformats.org/officeDocument/2006/relationships/image" Target="../media/image116.gif"/><Relationship Id="rId1" Type="http://schemas.openxmlformats.org/officeDocument/2006/relationships/slideLayout" Target="../slideLayouts/slideLayout12.xml"/><Relationship Id="rId6" Type="http://schemas.openxmlformats.org/officeDocument/2006/relationships/image" Target="../media/image120.wmf"/><Relationship Id="rId5" Type="http://schemas.openxmlformats.org/officeDocument/2006/relationships/image" Target="../media/image119.gif"/><Relationship Id="rId10" Type="http://schemas.openxmlformats.org/officeDocument/2006/relationships/image" Target="../media/image124.wmf"/><Relationship Id="rId4" Type="http://schemas.openxmlformats.org/officeDocument/2006/relationships/image" Target="../media/image118.gif"/><Relationship Id="rId9" Type="http://schemas.openxmlformats.org/officeDocument/2006/relationships/image" Target="../media/image123.wmf"/></Relationships>
</file>

<file path=ppt/slides/_rels/slide175.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15.xml"/></Relationships>
</file>

<file path=ppt/slides/_rels/slide17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6.png"/></Relationships>
</file>

<file path=ppt/slides/_rels/slide17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28.png"/><Relationship Id="rId5" Type="http://schemas.openxmlformats.org/officeDocument/2006/relationships/oleObject" Target="../embeddings/oleObject3.bin"/><Relationship Id="rId4" Type="http://schemas.openxmlformats.org/officeDocument/2006/relationships/image" Target="../media/image127.png"/></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s>
</file>

<file path=ppt/slides/_rels/slide186.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188.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45.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eg"/></Relationships>
</file>

<file path=ppt/slides/_rels/slide7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7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Manejo de Residuos</a:t>
            </a:r>
            <a:endParaRPr lang="es-MX" dirty="0"/>
          </a:p>
        </p:txBody>
      </p:sp>
      <p:sp>
        <p:nvSpPr>
          <p:cNvPr id="3" name="2 Subtítulo"/>
          <p:cNvSpPr>
            <a:spLocks noGrp="1"/>
          </p:cNvSpPr>
          <p:nvPr>
            <p:ph type="subTitle" idx="1"/>
          </p:nvPr>
        </p:nvSpPr>
        <p:spPr/>
        <p:txBody>
          <a:bodyPr>
            <a:normAutofit fontScale="70000" lnSpcReduction="20000"/>
          </a:bodyPr>
          <a:lstStyle/>
          <a:p>
            <a:endParaRPr lang="es-MX" dirty="0" smtClean="0"/>
          </a:p>
          <a:p>
            <a:r>
              <a:rPr lang="es-MX" sz="3600" dirty="0"/>
              <a:t>Mtra. Verónica Vilchis Esquivel</a:t>
            </a:r>
          </a:p>
          <a:p>
            <a:r>
              <a:rPr lang="es-MX" sz="3600" dirty="0" smtClean="0"/>
              <a:t>Dr. </a:t>
            </a:r>
            <a:r>
              <a:rPr lang="es-MX" sz="3600" dirty="0"/>
              <a:t>Juan Roberto Calderón Maya</a:t>
            </a:r>
          </a:p>
        </p:txBody>
      </p:sp>
    </p:spTree>
    <p:extLst>
      <p:ext uri="{BB962C8B-B14F-4D97-AF65-F5344CB8AC3E}">
        <p14:creationId xmlns:p14="http://schemas.microsoft.com/office/powerpoint/2010/main" val="3948163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Módulos</a:t>
            </a:r>
            <a:endParaRPr lang="es-MX" dirty="0"/>
          </a:p>
        </p:txBody>
      </p:sp>
      <p:sp>
        <p:nvSpPr>
          <p:cNvPr id="3" name="2 Marcador de contenido"/>
          <p:cNvSpPr>
            <a:spLocks noGrp="1"/>
          </p:cNvSpPr>
          <p:nvPr>
            <p:ph idx="1"/>
          </p:nvPr>
        </p:nvSpPr>
        <p:spPr/>
        <p:txBody>
          <a:bodyPr>
            <a:normAutofit fontScale="92500" lnSpcReduction="10000"/>
          </a:bodyPr>
          <a:lstStyle/>
          <a:p>
            <a:r>
              <a:rPr lang="es-MX" b="1" dirty="0"/>
              <a:t>Unidad I:</a:t>
            </a:r>
            <a:r>
              <a:rPr lang="es-MX" dirty="0"/>
              <a:t> </a:t>
            </a:r>
            <a:r>
              <a:rPr lang="es-MX" b="1" dirty="0"/>
              <a:t>Conceptos Básicos sobre el manejo de los residuos sólidos municipales.</a:t>
            </a:r>
            <a:r>
              <a:rPr lang="es-MX" dirty="0"/>
              <a:t> El estudiante reconocerá la importancia de la relación sociedad – naturaleza y al mismo tiempo utilizará vocabulario para referirse al manejo de los residuos sólidos municipales, contribuyendo al respeto por los recursos naturales y la explotación racional de éstos.</a:t>
            </a:r>
          </a:p>
          <a:p>
            <a:pPr marL="0" indent="0">
              <a:buNone/>
            </a:pPr>
            <a:r>
              <a:rPr lang="es-MX" dirty="0"/>
              <a:t> </a:t>
            </a:r>
          </a:p>
          <a:p>
            <a:r>
              <a:rPr lang="es-MX" b="1" dirty="0"/>
              <a:t>Unidad II:</a:t>
            </a:r>
            <a:r>
              <a:rPr lang="es-MX" dirty="0"/>
              <a:t> </a:t>
            </a:r>
            <a:r>
              <a:rPr lang="es-MX" b="1" dirty="0"/>
              <a:t>Generación de los residuos sólidos municipales. Orígenes, composición y propiedades de los residuos sólidos municipales</a:t>
            </a:r>
            <a:r>
              <a:rPr lang="es-MX" dirty="0"/>
              <a:t>. El estudiante desarrollará habilidades para el manejo de la información obtenida mediante una práctica de campo, contribuyendo a sensibilizar a una parte de la población a través de una práctica más limpia durante la generación de los residuos producidos en diferentes ámbitos.</a:t>
            </a:r>
          </a:p>
          <a:p>
            <a:pPr marL="0" indent="0">
              <a:buNone/>
            </a:pPr>
            <a:r>
              <a:rPr lang="es-MX" dirty="0"/>
              <a:t> </a:t>
            </a:r>
          </a:p>
          <a:p>
            <a:endParaRPr lang="es-MX" dirty="0"/>
          </a:p>
        </p:txBody>
      </p:sp>
    </p:spTree>
    <p:extLst>
      <p:ext uri="{BB962C8B-B14F-4D97-AF65-F5344CB8AC3E}">
        <p14:creationId xmlns:p14="http://schemas.microsoft.com/office/powerpoint/2010/main" val="87011230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Consistencia</a:t>
            </a:r>
            <a:endParaRPr lang="en-US" dirty="0"/>
          </a:p>
        </p:txBody>
      </p:sp>
      <p:sp>
        <p:nvSpPr>
          <p:cNvPr id="3" name="2 Marcador de contenido"/>
          <p:cNvSpPr>
            <a:spLocks noGrp="1"/>
          </p:cNvSpPr>
          <p:nvPr>
            <p:ph idx="1"/>
          </p:nvPr>
        </p:nvSpPr>
        <p:spPr/>
        <p:txBody>
          <a:bodyPr>
            <a:normAutofit/>
          </a:bodyPr>
          <a:lstStyle/>
          <a:p>
            <a:pPr>
              <a:buNone/>
            </a:pPr>
            <a:r>
              <a:rPr lang="es-MX" dirty="0" smtClean="0"/>
              <a:t>El grado de variación en los tiempos transcurridos mínimos y máximos de las actividades de los empleados con relación a la media se califica según los criterios siguientes:</a:t>
            </a:r>
          </a:p>
          <a:p>
            <a:r>
              <a:rPr lang="en-US" dirty="0" err="1" smtClean="0"/>
              <a:t>Ninguna</a:t>
            </a:r>
            <a:r>
              <a:rPr lang="en-US" dirty="0" smtClean="0"/>
              <a:t> </a:t>
            </a:r>
            <a:r>
              <a:rPr lang="en-US" dirty="0" err="1" smtClean="0"/>
              <a:t>variación</a:t>
            </a:r>
            <a:r>
              <a:rPr lang="en-US" dirty="0" smtClean="0"/>
              <a:t> </a:t>
            </a:r>
          </a:p>
          <a:p>
            <a:r>
              <a:rPr lang="en-US" dirty="0" err="1" smtClean="0"/>
              <a:t>Variación</a:t>
            </a:r>
            <a:r>
              <a:rPr lang="en-US" dirty="0" smtClean="0"/>
              <a:t> </a:t>
            </a:r>
            <a:r>
              <a:rPr lang="en-US" dirty="0" err="1" smtClean="0"/>
              <a:t>pequeña</a:t>
            </a:r>
            <a:r>
              <a:rPr lang="en-US" dirty="0" smtClean="0"/>
              <a:t> </a:t>
            </a:r>
          </a:p>
          <a:p>
            <a:r>
              <a:rPr lang="en-US" dirty="0" err="1" smtClean="0"/>
              <a:t>Variación</a:t>
            </a:r>
            <a:r>
              <a:rPr lang="en-US" dirty="0" smtClean="0"/>
              <a:t> regular </a:t>
            </a:r>
          </a:p>
          <a:p>
            <a:r>
              <a:rPr lang="en-US" dirty="0" smtClean="0"/>
              <a:t>Alta </a:t>
            </a:r>
            <a:r>
              <a:rPr lang="en-US" dirty="0" err="1" smtClean="0"/>
              <a:t>variación</a:t>
            </a:r>
            <a:r>
              <a:rPr lang="en-US" dirty="0" smtClean="0"/>
              <a:t> </a:t>
            </a:r>
          </a:p>
        </p:txBody>
      </p:sp>
    </p:spTree>
    <p:extLst>
      <p:ext uri="{BB962C8B-B14F-4D97-AF65-F5344CB8AC3E}">
        <p14:creationId xmlns:p14="http://schemas.microsoft.com/office/powerpoint/2010/main" val="342924955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Tabla de calificaciones para los criterios de factor de nivelación </a:t>
            </a:r>
            <a:endParaRPr lang="en-US" dirty="0"/>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467148201"/>
              </p:ext>
            </p:extLst>
          </p:nvPr>
        </p:nvGraphicFramePr>
        <p:xfrm>
          <a:off x="251520" y="1628797"/>
          <a:ext cx="7992889" cy="4824540"/>
        </p:xfrm>
        <a:graphic>
          <a:graphicData uri="http://schemas.openxmlformats.org/drawingml/2006/table">
            <a:tbl>
              <a:tblPr firstRow="1" bandRow="1">
                <a:tableStyleId>{5C22544A-7EE6-4342-B048-85BDC9FD1C3A}</a:tableStyleId>
              </a:tblPr>
              <a:tblGrid>
                <a:gridCol w="1453252"/>
                <a:gridCol w="1743903"/>
                <a:gridCol w="1598578"/>
                <a:gridCol w="1598578"/>
                <a:gridCol w="1598578"/>
              </a:tblGrid>
              <a:tr h="689220">
                <a:tc>
                  <a:txBody>
                    <a:bodyPr/>
                    <a:lstStyle/>
                    <a:p>
                      <a:r>
                        <a:rPr lang="es-MX" sz="1800" b="1" kern="1200" dirty="0" smtClean="0">
                          <a:solidFill>
                            <a:schemeClr val="lt1"/>
                          </a:solidFill>
                          <a:latin typeface="+mn-lt"/>
                          <a:ea typeface="+mn-ea"/>
                          <a:cs typeface="+mn-cs"/>
                        </a:rPr>
                        <a:t>CONDICIONES </a:t>
                      </a:r>
                      <a:endParaRPr lang="en-US" dirty="0"/>
                    </a:p>
                  </a:txBody>
                  <a:tcPr/>
                </a:tc>
                <a:tc>
                  <a:txBody>
                    <a:bodyPr/>
                    <a:lstStyle/>
                    <a:p>
                      <a:pPr algn="ctr">
                        <a:spcAft>
                          <a:spcPts val="0"/>
                        </a:spcAft>
                      </a:pPr>
                      <a:r>
                        <a:rPr lang="es-MX" sz="1800" b="1" dirty="0">
                          <a:solidFill>
                            <a:schemeClr val="bg1"/>
                          </a:solidFill>
                          <a:latin typeface="+mn-lt"/>
                          <a:ea typeface="Calibri"/>
                          <a:cs typeface="MKCICM+Arial,Bold"/>
                        </a:rPr>
                        <a:t>HABILIDAD </a:t>
                      </a:r>
                      <a:endParaRPr lang="es-MX" sz="1800" dirty="0">
                        <a:solidFill>
                          <a:schemeClr val="bg1"/>
                        </a:solidFill>
                        <a:latin typeface="+mn-lt"/>
                        <a:ea typeface="Calibri"/>
                        <a:cs typeface="Times New Roman"/>
                      </a:endParaRPr>
                    </a:p>
                  </a:txBody>
                  <a:tcPr marL="68580" marR="68580" marT="0" marB="0"/>
                </a:tc>
                <a:tc>
                  <a:txBody>
                    <a:bodyPr/>
                    <a:lstStyle/>
                    <a:p>
                      <a:pPr algn="ctr">
                        <a:spcAft>
                          <a:spcPts val="0"/>
                        </a:spcAft>
                      </a:pPr>
                      <a:r>
                        <a:rPr lang="es-MX" sz="1800" b="1" dirty="0">
                          <a:solidFill>
                            <a:schemeClr val="bg1"/>
                          </a:solidFill>
                          <a:latin typeface="+mn-lt"/>
                          <a:ea typeface="Calibri"/>
                          <a:cs typeface="MKCICM+Arial,Bold"/>
                        </a:rPr>
                        <a:t>ESFUERZO </a:t>
                      </a:r>
                      <a:endParaRPr lang="es-MX" sz="1800" dirty="0">
                        <a:solidFill>
                          <a:schemeClr val="bg1"/>
                        </a:solidFill>
                        <a:latin typeface="+mn-lt"/>
                        <a:ea typeface="Calibri"/>
                        <a:cs typeface="Times New Roman"/>
                      </a:endParaRPr>
                    </a:p>
                  </a:txBody>
                  <a:tcPr marL="68580" marR="68580" marT="0" marB="0"/>
                </a:tc>
                <a:tc>
                  <a:txBody>
                    <a:bodyPr/>
                    <a:lstStyle/>
                    <a:p>
                      <a:pPr algn="ctr">
                        <a:spcAft>
                          <a:spcPts val="0"/>
                        </a:spcAft>
                      </a:pPr>
                      <a:r>
                        <a:rPr lang="es-MX" sz="1800" b="1" dirty="0">
                          <a:solidFill>
                            <a:schemeClr val="bg1"/>
                          </a:solidFill>
                          <a:latin typeface="+mn-lt"/>
                          <a:ea typeface="Calibri"/>
                          <a:cs typeface="MKCICM+Arial,Bold"/>
                        </a:rPr>
                        <a:t>CONSISTENCIA </a:t>
                      </a:r>
                      <a:endParaRPr lang="es-MX" sz="1800" dirty="0">
                        <a:solidFill>
                          <a:schemeClr val="bg1"/>
                        </a:solidFill>
                        <a:latin typeface="+mn-lt"/>
                        <a:ea typeface="Calibri"/>
                        <a:cs typeface="Times New Roman"/>
                      </a:endParaRPr>
                    </a:p>
                  </a:txBody>
                  <a:tcPr marL="68580" marR="68580" marT="0" marB="0"/>
                </a:tc>
                <a:tc>
                  <a:txBody>
                    <a:bodyPr/>
                    <a:lstStyle/>
                    <a:p>
                      <a:pPr algn="ctr">
                        <a:spcAft>
                          <a:spcPts val="0"/>
                        </a:spcAft>
                      </a:pPr>
                      <a:r>
                        <a:rPr lang="es-MX" sz="1800" b="1" dirty="0">
                          <a:solidFill>
                            <a:schemeClr val="bg1"/>
                          </a:solidFill>
                          <a:latin typeface="+mn-lt"/>
                          <a:ea typeface="Calibri"/>
                          <a:cs typeface="MKCICM+Arial,Bold"/>
                        </a:rPr>
                        <a:t>CALIFICACIÓN </a:t>
                      </a:r>
                      <a:endParaRPr lang="es-MX" sz="1800" dirty="0">
                        <a:solidFill>
                          <a:schemeClr val="bg1"/>
                        </a:solidFill>
                        <a:latin typeface="+mn-lt"/>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Ideales </a:t>
                      </a:r>
                      <a:r>
                        <a:rPr lang="es-MX" sz="1800" b="1" dirty="0">
                          <a:solidFill>
                            <a:srgbClr val="000000"/>
                          </a:solidFill>
                          <a:latin typeface="MKCICM+Arial,Bold"/>
                          <a:ea typeface="Calibri"/>
                          <a:cs typeface="MKCICM+Arial,Bold"/>
                        </a:rPr>
                        <a:t>I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Superhabilidad </a:t>
                      </a:r>
                      <a:r>
                        <a:rPr lang="es-MX" sz="1800" b="1">
                          <a:solidFill>
                            <a:srgbClr val="000000"/>
                          </a:solidFill>
                          <a:latin typeface="MKCICM+Arial,Bold"/>
                          <a:ea typeface="Calibri"/>
                          <a:cs typeface="MKCICM+Arial,Bold"/>
                        </a:rPr>
                        <a:t>S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Excesivo </a:t>
                      </a:r>
                      <a:r>
                        <a:rPr lang="es-MX" sz="1800" b="1">
                          <a:solidFill>
                            <a:srgbClr val="000000"/>
                          </a:solidFill>
                          <a:latin typeface="MKCICM+Arial,Bold"/>
                          <a:ea typeface="Calibri"/>
                          <a:cs typeface="MKCICM+Arial,Bold"/>
                        </a:rPr>
                        <a:t>E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dirty="0">
                          <a:solidFill>
                            <a:srgbClr val="000000"/>
                          </a:solidFill>
                          <a:latin typeface="MKCHJO+Arial"/>
                          <a:ea typeface="Calibri"/>
                          <a:cs typeface="MKCHJO+Arial"/>
                        </a:rPr>
                        <a:t>Perfecta </a:t>
                      </a:r>
                      <a:r>
                        <a:rPr lang="es-MX" sz="1800" b="1" dirty="0">
                          <a:solidFill>
                            <a:srgbClr val="000000"/>
                          </a:solidFill>
                          <a:latin typeface="MKCICM+Arial,Bold"/>
                          <a:ea typeface="Calibri"/>
                          <a:cs typeface="MKCICM+Arial,Bold"/>
                        </a:rPr>
                        <a:t>P </a:t>
                      </a:r>
                      <a:endParaRPr lang="es-MX" sz="1800" dirty="0">
                        <a:latin typeface="MKCICM+Arial,Bold"/>
                        <a:ea typeface="Calibri"/>
                        <a:cs typeface="Times New Roman"/>
                      </a:endParaRPr>
                    </a:p>
                  </a:txBody>
                  <a:tcPr marL="68580" marR="68580" marT="0" marB="0"/>
                </a:tc>
                <a:tc>
                  <a:txBody>
                    <a:bodyPr/>
                    <a:lstStyle/>
                    <a:p>
                      <a:pPr algn="ctr">
                        <a:spcAft>
                          <a:spcPts val="0"/>
                        </a:spcAft>
                      </a:pPr>
                      <a:r>
                        <a:rPr lang="es-MX" sz="1800" dirty="0">
                          <a:solidFill>
                            <a:srgbClr val="000000"/>
                          </a:solidFill>
                          <a:latin typeface="MKCHJO+Arial"/>
                          <a:ea typeface="Calibri"/>
                          <a:cs typeface="MKCHJO+Arial"/>
                        </a:rPr>
                        <a:t>0.25 </a:t>
                      </a:r>
                      <a:endParaRPr lang="es-MX" sz="1800" dirty="0">
                        <a:latin typeface="MKCICM+Arial,Bold"/>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Excelente </a:t>
                      </a:r>
                      <a:r>
                        <a:rPr lang="es-MX" sz="1800" b="1" dirty="0">
                          <a:solidFill>
                            <a:srgbClr val="000000"/>
                          </a:solidFill>
                          <a:latin typeface="MKCICM+Arial,Bold"/>
                          <a:ea typeface="Calibri"/>
                          <a:cs typeface="MKCICM+Arial,Bold"/>
                        </a:rPr>
                        <a:t>E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Excelente </a:t>
                      </a:r>
                      <a:r>
                        <a:rPr lang="es-MX" sz="1800" b="1">
                          <a:solidFill>
                            <a:srgbClr val="000000"/>
                          </a:solidFill>
                          <a:latin typeface="MKCICM+Arial,Bold"/>
                          <a:ea typeface="Calibri"/>
                          <a:cs typeface="MKCICM+Arial,Bold"/>
                        </a:rPr>
                        <a:t>E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dirty="0">
                          <a:solidFill>
                            <a:srgbClr val="000000"/>
                          </a:solidFill>
                          <a:latin typeface="MKCHJO+Arial"/>
                          <a:ea typeface="Calibri"/>
                          <a:cs typeface="MKCHJO+Arial"/>
                        </a:rPr>
                        <a:t>Excelente </a:t>
                      </a:r>
                      <a:r>
                        <a:rPr lang="es-MX" sz="1800" b="1" dirty="0">
                          <a:solidFill>
                            <a:srgbClr val="000000"/>
                          </a:solidFill>
                          <a:latin typeface="MKCICM+Arial,Bold"/>
                          <a:ea typeface="Calibri"/>
                          <a:cs typeface="MKCICM+Arial,Bold"/>
                        </a:rPr>
                        <a:t>E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Excelente </a:t>
                      </a:r>
                      <a:r>
                        <a:rPr lang="es-MX" sz="1800" b="1">
                          <a:solidFill>
                            <a:srgbClr val="000000"/>
                          </a:solidFill>
                          <a:latin typeface="MKCICM+Arial,Bold"/>
                          <a:ea typeface="Calibri"/>
                          <a:cs typeface="MKCICM+Arial,Bold"/>
                        </a:rPr>
                        <a:t>E </a:t>
                      </a:r>
                      <a:endParaRPr lang="es-MX" sz="1800">
                        <a:latin typeface="MKCICM+Arial,Bold"/>
                        <a:ea typeface="Calibri"/>
                        <a:cs typeface="Times New Roman"/>
                      </a:endParaRPr>
                    </a:p>
                  </a:txBody>
                  <a:tcPr marL="68580" marR="68580" marT="0" marB="0"/>
                </a:tc>
                <a:tc>
                  <a:txBody>
                    <a:bodyPr/>
                    <a:lstStyle/>
                    <a:p>
                      <a:pPr algn="ctr">
                        <a:spcAft>
                          <a:spcPts val="0"/>
                        </a:spcAft>
                      </a:pPr>
                      <a:r>
                        <a:rPr lang="es-MX" sz="1800" dirty="0">
                          <a:solidFill>
                            <a:srgbClr val="000000"/>
                          </a:solidFill>
                          <a:latin typeface="MKCHJO+Arial"/>
                          <a:ea typeface="Calibri"/>
                          <a:cs typeface="MKCHJO+Arial"/>
                        </a:rPr>
                        <a:t>0.30 </a:t>
                      </a:r>
                      <a:endParaRPr lang="es-MX" sz="1800" dirty="0">
                        <a:latin typeface="MKCICM+Arial,Bold"/>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Buenas </a:t>
                      </a:r>
                      <a:r>
                        <a:rPr lang="es-MX" sz="1800" b="1" dirty="0">
                          <a:solidFill>
                            <a:srgbClr val="000000"/>
                          </a:solidFill>
                          <a:latin typeface="MKCICM+Arial,Bold"/>
                          <a:ea typeface="Calibri"/>
                          <a:cs typeface="MKCICM+Arial,Bold"/>
                        </a:rPr>
                        <a:t>B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Buena </a:t>
                      </a:r>
                      <a:r>
                        <a:rPr lang="es-MX" sz="1800" b="1">
                          <a:solidFill>
                            <a:srgbClr val="000000"/>
                          </a:solidFill>
                          <a:latin typeface="MKCICM+Arial,Bold"/>
                          <a:ea typeface="Calibri"/>
                          <a:cs typeface="MKCICM+Arial,Bold"/>
                        </a:rPr>
                        <a:t>B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Bueno </a:t>
                      </a:r>
                      <a:r>
                        <a:rPr lang="es-MX" sz="1800" b="1">
                          <a:solidFill>
                            <a:srgbClr val="000000"/>
                          </a:solidFill>
                          <a:latin typeface="MKCICM+Arial,Bold"/>
                          <a:ea typeface="Calibri"/>
                          <a:cs typeface="MKCICM+Arial,Bold"/>
                        </a:rPr>
                        <a:t>B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Buena </a:t>
                      </a:r>
                      <a:r>
                        <a:rPr lang="es-MX" sz="1800" b="1">
                          <a:solidFill>
                            <a:srgbClr val="000000"/>
                          </a:solidFill>
                          <a:latin typeface="MKCICM+Arial,Bold"/>
                          <a:ea typeface="Calibri"/>
                          <a:cs typeface="MKCICM+Arial,Bold"/>
                        </a:rPr>
                        <a:t>B </a:t>
                      </a:r>
                      <a:endParaRPr lang="es-MX" sz="1800">
                        <a:latin typeface="MKCICM+Arial,Bold"/>
                        <a:ea typeface="Calibri"/>
                        <a:cs typeface="Times New Roman"/>
                      </a:endParaRPr>
                    </a:p>
                  </a:txBody>
                  <a:tcPr marL="68580" marR="68580" marT="0" marB="0"/>
                </a:tc>
                <a:tc>
                  <a:txBody>
                    <a:bodyPr/>
                    <a:lstStyle/>
                    <a:p>
                      <a:pPr algn="ctr">
                        <a:spcAft>
                          <a:spcPts val="0"/>
                        </a:spcAft>
                      </a:pPr>
                      <a:r>
                        <a:rPr lang="es-MX" sz="1800" dirty="0">
                          <a:solidFill>
                            <a:srgbClr val="000000"/>
                          </a:solidFill>
                          <a:latin typeface="MKCHJO+Arial"/>
                          <a:ea typeface="Calibri"/>
                          <a:cs typeface="MKCHJO+Arial"/>
                        </a:rPr>
                        <a:t>0.35 </a:t>
                      </a:r>
                      <a:endParaRPr lang="es-MX" sz="1800" dirty="0">
                        <a:latin typeface="MKCICM+Arial,Bold"/>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Promedio </a:t>
                      </a:r>
                      <a:r>
                        <a:rPr lang="es-MX" sz="1800" b="1" dirty="0">
                          <a:solidFill>
                            <a:srgbClr val="000000"/>
                          </a:solidFill>
                          <a:latin typeface="MKCICM+Arial,Bold"/>
                          <a:ea typeface="Calibri"/>
                          <a:cs typeface="MKCICM+Arial,Bold"/>
                        </a:rPr>
                        <a:t>P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Promedio </a:t>
                      </a:r>
                      <a:r>
                        <a:rPr lang="es-MX" sz="1800" b="1">
                          <a:solidFill>
                            <a:srgbClr val="000000"/>
                          </a:solidFill>
                          <a:latin typeface="MKCICM+Arial,Bold"/>
                          <a:ea typeface="Calibri"/>
                          <a:cs typeface="MKCICM+Arial,Bold"/>
                        </a:rPr>
                        <a:t>P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Promedio </a:t>
                      </a:r>
                      <a:r>
                        <a:rPr lang="es-MX" sz="1800" b="1">
                          <a:solidFill>
                            <a:srgbClr val="000000"/>
                          </a:solidFill>
                          <a:latin typeface="MKCICM+Arial,Bold"/>
                          <a:ea typeface="Calibri"/>
                          <a:cs typeface="MKCICM+Arial,Bold"/>
                        </a:rPr>
                        <a:t>P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Promedio </a:t>
                      </a:r>
                      <a:r>
                        <a:rPr lang="es-MX" sz="1800" b="1">
                          <a:solidFill>
                            <a:srgbClr val="000000"/>
                          </a:solidFill>
                          <a:latin typeface="MKCICM+Arial,Bold"/>
                          <a:ea typeface="Calibri"/>
                          <a:cs typeface="MKCICM+Arial,Bold"/>
                        </a:rPr>
                        <a:t>P </a:t>
                      </a:r>
                      <a:endParaRPr lang="es-MX" sz="1800">
                        <a:latin typeface="MKCICM+Arial,Bold"/>
                        <a:ea typeface="Calibri"/>
                        <a:cs typeface="Times New Roman"/>
                      </a:endParaRPr>
                    </a:p>
                  </a:txBody>
                  <a:tcPr marL="68580" marR="68580" marT="0" marB="0"/>
                </a:tc>
                <a:tc>
                  <a:txBody>
                    <a:bodyPr/>
                    <a:lstStyle/>
                    <a:p>
                      <a:pPr algn="ctr">
                        <a:spcAft>
                          <a:spcPts val="0"/>
                        </a:spcAft>
                      </a:pPr>
                      <a:r>
                        <a:rPr lang="es-MX" sz="1800">
                          <a:solidFill>
                            <a:srgbClr val="000000"/>
                          </a:solidFill>
                          <a:latin typeface="MKCHJO+Arial"/>
                          <a:ea typeface="Calibri"/>
                          <a:cs typeface="MKCHJO+Arial"/>
                        </a:rPr>
                        <a:t>0.40 </a:t>
                      </a:r>
                      <a:endParaRPr lang="es-MX" sz="1800">
                        <a:latin typeface="MKCICM+Arial,Bold"/>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Regulares </a:t>
                      </a:r>
                      <a:r>
                        <a:rPr lang="es-MX" sz="1800" b="1" dirty="0">
                          <a:solidFill>
                            <a:srgbClr val="000000"/>
                          </a:solidFill>
                          <a:latin typeface="MKCICM+Arial,Bold"/>
                          <a:ea typeface="Calibri"/>
                          <a:cs typeface="MKCICM+Arial,Bold"/>
                        </a:rPr>
                        <a:t>R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Regulares </a:t>
                      </a:r>
                      <a:r>
                        <a:rPr lang="es-MX" sz="1800" b="1">
                          <a:solidFill>
                            <a:srgbClr val="000000"/>
                          </a:solidFill>
                          <a:latin typeface="MKCICM+Arial,Bold"/>
                          <a:ea typeface="Calibri"/>
                          <a:cs typeface="MKCICM+Arial,Bold"/>
                        </a:rPr>
                        <a:t>R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Regulares </a:t>
                      </a:r>
                      <a:r>
                        <a:rPr lang="es-MX" sz="1800" b="1">
                          <a:solidFill>
                            <a:srgbClr val="000000"/>
                          </a:solidFill>
                          <a:latin typeface="MKCICM+Arial,Bold"/>
                          <a:ea typeface="Calibri"/>
                          <a:cs typeface="MKCICM+Arial,Bold"/>
                        </a:rPr>
                        <a:t>R </a:t>
                      </a:r>
                      <a:endParaRPr lang="es-MX" sz="1800">
                        <a:latin typeface="MKCICM+Arial,Bold"/>
                        <a:ea typeface="Calibri"/>
                        <a:cs typeface="Times New Roman"/>
                      </a:endParaRPr>
                    </a:p>
                  </a:txBody>
                  <a:tcPr marL="68580" marR="68580" marT="0" marB="0"/>
                </a:tc>
                <a:tc>
                  <a:txBody>
                    <a:bodyPr/>
                    <a:lstStyle/>
                    <a:p>
                      <a:pPr algn="l">
                        <a:spcAft>
                          <a:spcPts val="0"/>
                        </a:spcAft>
                      </a:pPr>
                      <a:r>
                        <a:rPr lang="es-MX" sz="1800">
                          <a:solidFill>
                            <a:srgbClr val="000000"/>
                          </a:solidFill>
                          <a:latin typeface="MKCHJO+Arial"/>
                          <a:ea typeface="Calibri"/>
                          <a:cs typeface="MKCHJO+Arial"/>
                        </a:rPr>
                        <a:t>Regulares </a:t>
                      </a:r>
                      <a:r>
                        <a:rPr lang="es-MX" sz="1800" b="1">
                          <a:solidFill>
                            <a:srgbClr val="000000"/>
                          </a:solidFill>
                          <a:latin typeface="MKCICM+Arial,Bold"/>
                          <a:ea typeface="Calibri"/>
                          <a:cs typeface="MKCICM+Arial,Bold"/>
                        </a:rPr>
                        <a:t>R </a:t>
                      </a:r>
                      <a:endParaRPr lang="es-MX" sz="1800">
                        <a:latin typeface="MKCICM+Arial,Bold"/>
                        <a:ea typeface="Calibri"/>
                        <a:cs typeface="Times New Roman"/>
                      </a:endParaRPr>
                    </a:p>
                  </a:txBody>
                  <a:tcPr marL="68580" marR="68580" marT="0" marB="0"/>
                </a:tc>
                <a:tc>
                  <a:txBody>
                    <a:bodyPr/>
                    <a:lstStyle/>
                    <a:p>
                      <a:pPr algn="ctr">
                        <a:spcAft>
                          <a:spcPts val="0"/>
                        </a:spcAft>
                      </a:pPr>
                      <a:r>
                        <a:rPr lang="es-MX" sz="1800" dirty="0">
                          <a:solidFill>
                            <a:srgbClr val="000000"/>
                          </a:solidFill>
                          <a:latin typeface="MKCHJO+Arial"/>
                          <a:ea typeface="Calibri"/>
                          <a:cs typeface="MKCHJO+Arial"/>
                        </a:rPr>
                        <a:t>0.45 </a:t>
                      </a:r>
                      <a:endParaRPr lang="es-MX" sz="1800" dirty="0">
                        <a:latin typeface="MKCICM+Arial,Bold"/>
                        <a:ea typeface="Calibri"/>
                        <a:cs typeface="Times New Roman"/>
                      </a:endParaRPr>
                    </a:p>
                  </a:txBody>
                  <a:tcPr marL="68580" marR="68580" marT="0" marB="0"/>
                </a:tc>
              </a:tr>
              <a:tr h="689220">
                <a:tc>
                  <a:txBody>
                    <a:bodyPr/>
                    <a:lstStyle/>
                    <a:p>
                      <a:pPr algn="l">
                        <a:spcAft>
                          <a:spcPts val="0"/>
                        </a:spcAft>
                      </a:pPr>
                      <a:r>
                        <a:rPr lang="es-MX" sz="1800" dirty="0">
                          <a:solidFill>
                            <a:srgbClr val="000000"/>
                          </a:solidFill>
                          <a:latin typeface="MKCHJO+Arial"/>
                          <a:ea typeface="Calibri"/>
                          <a:cs typeface="MKCHJO+Arial"/>
                        </a:rPr>
                        <a:t>Malas </a:t>
                      </a:r>
                      <a:r>
                        <a:rPr lang="es-MX" sz="1800" b="1" dirty="0">
                          <a:solidFill>
                            <a:srgbClr val="000000"/>
                          </a:solidFill>
                          <a:latin typeface="MKCICM+Arial,Bold"/>
                          <a:ea typeface="Calibri"/>
                          <a:cs typeface="MKCICM+Arial,Bold"/>
                        </a:rPr>
                        <a:t>M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dirty="0">
                          <a:solidFill>
                            <a:srgbClr val="000000"/>
                          </a:solidFill>
                          <a:latin typeface="MKCHJO+Arial"/>
                          <a:ea typeface="Calibri"/>
                          <a:cs typeface="MKCHJO+Arial"/>
                        </a:rPr>
                        <a:t>Deficiente </a:t>
                      </a:r>
                      <a:r>
                        <a:rPr lang="es-MX" sz="1800" b="1" dirty="0">
                          <a:solidFill>
                            <a:srgbClr val="000000"/>
                          </a:solidFill>
                          <a:latin typeface="MKCICM+Arial,Bold"/>
                          <a:ea typeface="Calibri"/>
                          <a:cs typeface="MKCICM+Arial,Bold"/>
                        </a:rPr>
                        <a:t>D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dirty="0">
                          <a:solidFill>
                            <a:srgbClr val="000000"/>
                          </a:solidFill>
                          <a:latin typeface="MKCHJO+Arial"/>
                          <a:ea typeface="Calibri"/>
                          <a:cs typeface="MKCHJO+Arial"/>
                        </a:rPr>
                        <a:t>Deficiente </a:t>
                      </a:r>
                      <a:r>
                        <a:rPr lang="es-MX" sz="1800" b="1" dirty="0">
                          <a:solidFill>
                            <a:srgbClr val="000000"/>
                          </a:solidFill>
                          <a:latin typeface="MKCICM+Arial,Bold"/>
                          <a:ea typeface="Calibri"/>
                          <a:cs typeface="MKCICM+Arial,Bold"/>
                        </a:rPr>
                        <a:t>D </a:t>
                      </a:r>
                      <a:endParaRPr lang="es-MX" sz="1800" dirty="0">
                        <a:latin typeface="MKCICM+Arial,Bold"/>
                        <a:ea typeface="Calibri"/>
                        <a:cs typeface="Times New Roman"/>
                      </a:endParaRPr>
                    </a:p>
                  </a:txBody>
                  <a:tcPr marL="68580" marR="68580" marT="0" marB="0"/>
                </a:tc>
                <a:tc>
                  <a:txBody>
                    <a:bodyPr/>
                    <a:lstStyle/>
                    <a:p>
                      <a:pPr algn="l">
                        <a:spcAft>
                          <a:spcPts val="0"/>
                        </a:spcAft>
                      </a:pPr>
                      <a:r>
                        <a:rPr lang="es-MX" sz="1800" dirty="0">
                          <a:solidFill>
                            <a:srgbClr val="000000"/>
                          </a:solidFill>
                          <a:latin typeface="MKCHJO+Arial"/>
                          <a:ea typeface="Calibri"/>
                          <a:cs typeface="MKCHJO+Arial"/>
                        </a:rPr>
                        <a:t>Deficiente </a:t>
                      </a:r>
                      <a:r>
                        <a:rPr lang="es-MX" sz="1800" b="1" dirty="0">
                          <a:solidFill>
                            <a:srgbClr val="000000"/>
                          </a:solidFill>
                          <a:latin typeface="MKCICM+Arial,Bold"/>
                          <a:ea typeface="Calibri"/>
                          <a:cs typeface="MKCICM+Arial,Bold"/>
                        </a:rPr>
                        <a:t>D </a:t>
                      </a:r>
                      <a:endParaRPr lang="es-MX" sz="1800" dirty="0">
                        <a:latin typeface="MKCICM+Arial,Bold"/>
                        <a:ea typeface="Calibri"/>
                        <a:cs typeface="Times New Roman"/>
                      </a:endParaRPr>
                    </a:p>
                  </a:txBody>
                  <a:tcPr marL="68580" marR="68580" marT="0" marB="0"/>
                </a:tc>
                <a:tc>
                  <a:txBody>
                    <a:bodyPr/>
                    <a:lstStyle/>
                    <a:p>
                      <a:pPr algn="ctr">
                        <a:spcAft>
                          <a:spcPts val="0"/>
                        </a:spcAft>
                      </a:pPr>
                      <a:r>
                        <a:rPr lang="es-MX" sz="1800" dirty="0">
                          <a:solidFill>
                            <a:srgbClr val="000000"/>
                          </a:solidFill>
                          <a:latin typeface="MKCHJO+Arial"/>
                          <a:ea typeface="Calibri"/>
                          <a:cs typeface="MKCHJO+Arial"/>
                        </a:rPr>
                        <a:t>0.50 </a:t>
                      </a:r>
                      <a:endParaRPr lang="es-MX" sz="1800" dirty="0">
                        <a:latin typeface="MKCICM+Arial,Bold"/>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9813343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905001"/>
            <a:ext cx="7543800" cy="1307976"/>
          </a:xfrm>
        </p:spPr>
        <p:txBody>
          <a:bodyPr/>
          <a:lstStyle/>
          <a:p>
            <a:r>
              <a:rPr lang="es-MX" sz="4400" dirty="0" err="1" smtClean="0"/>
              <a:t>PRERRECOGIDA</a:t>
            </a:r>
            <a:endParaRPr lang="es-MX" sz="4400" dirty="0"/>
          </a:p>
        </p:txBody>
      </p:sp>
    </p:spTree>
    <p:extLst>
      <p:ext uri="{BB962C8B-B14F-4D97-AF65-F5344CB8AC3E}">
        <p14:creationId xmlns:p14="http://schemas.microsoft.com/office/powerpoint/2010/main" val="39934123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ctr">
              <a:buNone/>
            </a:pPr>
            <a:endParaRPr lang="es-MX" b="1" dirty="0" smtClean="0"/>
          </a:p>
          <a:p>
            <a:pPr algn="ctr">
              <a:buNone/>
            </a:pPr>
            <a:r>
              <a:rPr lang="es-MX" b="1" dirty="0" err="1" smtClean="0"/>
              <a:t>Prerrecogida</a:t>
            </a:r>
            <a:r>
              <a:rPr lang="es-MX" b="1" dirty="0" smtClean="0"/>
              <a:t> </a:t>
            </a:r>
            <a:r>
              <a:rPr lang="es-MX" b="1" dirty="0"/>
              <a:t>o presentación de residuos </a:t>
            </a:r>
            <a:r>
              <a:rPr lang="es-MX" b="1" dirty="0" smtClean="0"/>
              <a:t>:</a:t>
            </a:r>
          </a:p>
          <a:p>
            <a:pPr algn="ctr">
              <a:buNone/>
            </a:pPr>
            <a:r>
              <a:rPr lang="es-MX" dirty="0" smtClean="0"/>
              <a:t>Todas </a:t>
            </a:r>
            <a:r>
              <a:rPr lang="es-MX" dirty="0"/>
              <a:t>las </a:t>
            </a:r>
            <a:r>
              <a:rPr lang="es-MX" dirty="0" smtClean="0"/>
              <a:t>manipulaciones de </a:t>
            </a:r>
            <a:r>
              <a:rPr lang="es-MX" dirty="0"/>
              <a:t>residuos, separación, almacenamiento y procesamiento en origen, destinadas </a:t>
            </a:r>
            <a:r>
              <a:rPr lang="es-MX" dirty="0" smtClean="0"/>
              <a:t>a agrupar </a:t>
            </a:r>
            <a:r>
              <a:rPr lang="es-MX" dirty="0"/>
              <a:t>los residuos sólidos urbanos para facilitar su recogida</a:t>
            </a:r>
          </a:p>
        </p:txBody>
      </p:sp>
    </p:spTree>
    <p:extLst>
      <p:ext uri="{BB962C8B-B14F-4D97-AF65-F5344CB8AC3E}">
        <p14:creationId xmlns:p14="http://schemas.microsoft.com/office/powerpoint/2010/main" val="40040061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ctr">
              <a:buNone/>
            </a:pPr>
            <a:endParaRPr lang="es-MX" b="1" dirty="0" smtClean="0"/>
          </a:p>
          <a:p>
            <a:pPr algn="ctr">
              <a:buNone/>
            </a:pPr>
            <a:r>
              <a:rPr lang="es-MX" b="1" dirty="0" smtClean="0"/>
              <a:t>Manipulación</a:t>
            </a:r>
            <a:r>
              <a:rPr lang="es-MX" dirty="0" smtClean="0"/>
              <a:t> </a:t>
            </a:r>
            <a:r>
              <a:rPr lang="es-MX" b="1" dirty="0" smtClean="0"/>
              <a:t>de residuos: </a:t>
            </a:r>
            <a:r>
              <a:rPr lang="es-MX" dirty="0" smtClean="0"/>
              <a:t> </a:t>
            </a:r>
          </a:p>
          <a:p>
            <a:pPr algn="ctr">
              <a:buNone/>
            </a:pPr>
            <a:r>
              <a:rPr lang="es-MX" dirty="0"/>
              <a:t>A</a:t>
            </a:r>
            <a:r>
              <a:rPr lang="es-MX" dirty="0" smtClean="0"/>
              <a:t>barca </a:t>
            </a:r>
            <a:r>
              <a:rPr lang="es-MX" dirty="0"/>
              <a:t>las </a:t>
            </a:r>
            <a:r>
              <a:rPr lang="es-MX" dirty="0" smtClean="0"/>
              <a:t>operaciones </a:t>
            </a:r>
            <a:r>
              <a:rPr lang="es-MX" dirty="0"/>
              <a:t>asociadas con su gestión desde que son generados </a:t>
            </a:r>
            <a:r>
              <a:rPr lang="es-MX" dirty="0" smtClean="0"/>
              <a:t>en nuestros </a:t>
            </a:r>
            <a:r>
              <a:rPr lang="es-MX" dirty="0"/>
              <a:t>hogares hasta su colocación en los lugares de </a:t>
            </a:r>
            <a:r>
              <a:rPr lang="es-MX" dirty="0" smtClean="0"/>
              <a:t>almacenamiento </a:t>
            </a:r>
            <a:r>
              <a:rPr lang="es-MX" dirty="0"/>
              <a:t>para </a:t>
            </a:r>
            <a:r>
              <a:rPr lang="es-MX" dirty="0" smtClean="0"/>
              <a:t>su recogida</a:t>
            </a:r>
            <a:r>
              <a:rPr lang="es-MX" dirty="0"/>
              <a:t>.</a:t>
            </a:r>
          </a:p>
        </p:txBody>
      </p:sp>
    </p:spTree>
    <p:extLst>
      <p:ext uri="{BB962C8B-B14F-4D97-AF65-F5344CB8AC3E}">
        <p14:creationId xmlns:p14="http://schemas.microsoft.com/office/powerpoint/2010/main" val="70379477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183880" cy="1051560"/>
          </a:xfrm>
        </p:spPr>
        <p:txBody>
          <a:bodyPr/>
          <a:lstStyle/>
          <a:p>
            <a:r>
              <a:rPr lang="es-MX" sz="4000" dirty="0" smtClean="0"/>
              <a:t>ALMACENAMIENTO</a:t>
            </a:r>
            <a:endParaRPr lang="es-MX" sz="4000" dirty="0"/>
          </a:p>
        </p:txBody>
      </p:sp>
      <p:sp>
        <p:nvSpPr>
          <p:cNvPr id="3" name="2 Marcador de contenido"/>
          <p:cNvSpPr>
            <a:spLocks noGrp="1"/>
          </p:cNvSpPr>
          <p:nvPr>
            <p:ph idx="1"/>
          </p:nvPr>
        </p:nvSpPr>
        <p:spPr>
          <a:xfrm>
            <a:off x="467544" y="1700808"/>
            <a:ext cx="8183880" cy="4187952"/>
          </a:xfrm>
        </p:spPr>
        <p:txBody>
          <a:bodyPr/>
          <a:lstStyle/>
          <a:p>
            <a:r>
              <a:rPr lang="es-MX" dirty="0" smtClean="0"/>
              <a:t>Acción </a:t>
            </a:r>
            <a:r>
              <a:rPr lang="es-MX" dirty="0"/>
              <a:t>de retener temporalmente los residuos en tanto se procesan para su aprovechamiento, se entregan al servicio de recolección o se dispone de ellos. </a:t>
            </a:r>
          </a:p>
        </p:txBody>
      </p:sp>
    </p:spTree>
    <p:extLst>
      <p:ext uri="{BB962C8B-B14F-4D97-AF65-F5344CB8AC3E}">
        <p14:creationId xmlns:p14="http://schemas.microsoft.com/office/powerpoint/2010/main" val="58162707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Actividad</a:t>
            </a:r>
            <a:endParaRPr lang="es-MX" dirty="0"/>
          </a:p>
        </p:txBody>
      </p:sp>
      <p:sp>
        <p:nvSpPr>
          <p:cNvPr id="3" name="2 Marcador de contenido"/>
          <p:cNvSpPr>
            <a:spLocks noGrp="1"/>
          </p:cNvSpPr>
          <p:nvPr>
            <p:ph idx="1"/>
          </p:nvPr>
        </p:nvSpPr>
        <p:spPr/>
        <p:txBody>
          <a:bodyPr/>
          <a:lstStyle/>
          <a:p>
            <a:r>
              <a:rPr lang="es-MX" dirty="0" smtClean="0"/>
              <a:t>Lluvia de ideas por zona de estudios para el almacenamiento adecuado e inadecuado.</a:t>
            </a:r>
            <a:endParaRPr lang="es-MX" dirty="0"/>
          </a:p>
        </p:txBody>
      </p:sp>
    </p:spTree>
    <p:extLst>
      <p:ext uri="{BB962C8B-B14F-4D97-AF65-F5344CB8AC3E}">
        <p14:creationId xmlns:p14="http://schemas.microsoft.com/office/powerpoint/2010/main" val="418504747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5706960"/>
          </a:xfrm>
        </p:spPr>
        <p:txBody>
          <a:bodyPr/>
          <a:lstStyle/>
          <a:p>
            <a:pPr marL="0" indent="0">
              <a:buNone/>
            </a:pPr>
            <a:r>
              <a:rPr lang="es-MX" dirty="0" smtClean="0"/>
              <a:t>ALMACENAMIENTO ADECUADO</a:t>
            </a:r>
          </a:p>
          <a:p>
            <a:pPr marL="0" indent="0">
              <a:buNone/>
            </a:pPr>
            <a:endParaRPr lang="es-MX" dirty="0" smtClean="0"/>
          </a:p>
          <a:p>
            <a:pPr marL="0" indent="0">
              <a:buNone/>
            </a:pP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2478252757"/>
              </p:ext>
            </p:extLst>
          </p:nvPr>
        </p:nvGraphicFramePr>
        <p:xfrm>
          <a:off x="1524000" y="1397000"/>
          <a:ext cx="6096000" cy="3708400"/>
        </p:xfrm>
        <a:graphic>
          <a:graphicData uri="http://schemas.openxmlformats.org/drawingml/2006/table">
            <a:tbl>
              <a:tblPr firstRow="1" bandRow="1">
                <a:tableStyleId>{F5AB1C69-6EDB-4FF4-983F-18BD219EF322}</a:tableStyleId>
              </a:tblPr>
              <a:tblGrid>
                <a:gridCol w="6096000"/>
              </a:tblGrid>
              <a:tr h="370840">
                <a:tc>
                  <a:txBody>
                    <a:bodyPr/>
                    <a:lstStyle/>
                    <a:p>
                      <a:pPr algn="ctr"/>
                      <a:r>
                        <a:rPr lang="es-MX" dirty="0" smtClean="0"/>
                        <a:t>VENTAJAS</a:t>
                      </a: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bl>
          </a:graphicData>
        </a:graphic>
      </p:graphicFrame>
    </p:spTree>
    <p:extLst>
      <p:ext uri="{BB962C8B-B14F-4D97-AF65-F5344CB8AC3E}">
        <p14:creationId xmlns:p14="http://schemas.microsoft.com/office/powerpoint/2010/main" val="246095772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5706960"/>
          </a:xfrm>
        </p:spPr>
        <p:txBody>
          <a:bodyPr/>
          <a:lstStyle/>
          <a:p>
            <a:pPr marL="0" indent="0">
              <a:buNone/>
            </a:pPr>
            <a:r>
              <a:rPr lang="es-MX" dirty="0" smtClean="0"/>
              <a:t>ALMACENAMIENTO INADECUADO</a:t>
            </a:r>
          </a:p>
          <a:p>
            <a:pPr marL="0" indent="0">
              <a:buNone/>
            </a:pPr>
            <a:endParaRPr lang="es-MX" dirty="0" smtClean="0"/>
          </a:p>
          <a:p>
            <a:pPr marL="0" indent="0">
              <a:buNone/>
            </a:pP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1525350614"/>
              </p:ext>
            </p:extLst>
          </p:nvPr>
        </p:nvGraphicFramePr>
        <p:xfrm>
          <a:off x="1524000" y="1397000"/>
          <a:ext cx="6096000" cy="3708400"/>
        </p:xfrm>
        <a:graphic>
          <a:graphicData uri="http://schemas.openxmlformats.org/drawingml/2006/table">
            <a:tbl>
              <a:tblPr firstRow="1" bandRow="1">
                <a:tableStyleId>{F5AB1C69-6EDB-4FF4-983F-18BD219EF322}</a:tableStyleId>
              </a:tblPr>
              <a:tblGrid>
                <a:gridCol w="6096000"/>
              </a:tblGrid>
              <a:tr h="370840">
                <a:tc>
                  <a:txBody>
                    <a:bodyPr/>
                    <a:lstStyle/>
                    <a:p>
                      <a:pPr algn="ctr"/>
                      <a:r>
                        <a:rPr lang="es-MX" dirty="0" smtClean="0"/>
                        <a:t>DESVENTAJAS</a:t>
                      </a: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r h="370840">
                <a:tc>
                  <a:txBody>
                    <a:bodyPr/>
                    <a:lstStyle/>
                    <a:p>
                      <a:pPr algn="ctr"/>
                      <a:endParaRPr lang="es-MX" dirty="0"/>
                    </a:p>
                  </a:txBody>
                  <a:tcPr/>
                </a:tc>
              </a:tr>
            </a:tbl>
          </a:graphicData>
        </a:graphic>
      </p:graphicFrame>
    </p:spTree>
    <p:extLst>
      <p:ext uri="{BB962C8B-B14F-4D97-AF65-F5344CB8AC3E}">
        <p14:creationId xmlns:p14="http://schemas.microsoft.com/office/powerpoint/2010/main" val="303258252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183880" cy="1051560"/>
          </a:xfrm>
        </p:spPr>
        <p:txBody>
          <a:bodyPr>
            <a:normAutofit fontScale="90000"/>
          </a:bodyPr>
          <a:lstStyle/>
          <a:p>
            <a:pPr algn="ctr"/>
            <a:r>
              <a:rPr lang="es-MX" dirty="0" smtClean="0"/>
              <a:t>Recipientes utilizados para almacenamiento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0866819"/>
              </p:ext>
            </p:extLst>
          </p:nvPr>
        </p:nvGraphicFramePr>
        <p:xfrm>
          <a:off x="467544" y="1700808"/>
          <a:ext cx="7848871" cy="4851400"/>
        </p:xfrm>
        <a:graphic>
          <a:graphicData uri="http://schemas.openxmlformats.org/drawingml/2006/table">
            <a:tbl>
              <a:tblPr firstRow="1" bandRow="1">
                <a:tableStyleId>{FABFCF23-3B69-468F-B69F-88F6DE6A72F2}</a:tableStyleId>
              </a:tblPr>
              <a:tblGrid>
                <a:gridCol w="2140216"/>
                <a:gridCol w="2969710"/>
                <a:gridCol w="2738945"/>
              </a:tblGrid>
              <a:tr h="370840">
                <a:tc>
                  <a:txBody>
                    <a:bodyPr/>
                    <a:lstStyle/>
                    <a:p>
                      <a:pPr algn="ctr"/>
                      <a:r>
                        <a:rPr lang="es-MX" dirty="0" smtClean="0"/>
                        <a:t>Recipientes</a:t>
                      </a:r>
                      <a:endParaRPr lang="es-MX" dirty="0"/>
                    </a:p>
                  </a:txBody>
                  <a:tcPr/>
                </a:tc>
                <a:tc>
                  <a:txBody>
                    <a:bodyPr/>
                    <a:lstStyle/>
                    <a:p>
                      <a:pPr algn="ctr"/>
                      <a:r>
                        <a:rPr lang="es-MX" dirty="0" smtClean="0"/>
                        <a:t>Ventajas</a:t>
                      </a:r>
                      <a:endParaRPr lang="es-MX" dirty="0"/>
                    </a:p>
                  </a:txBody>
                  <a:tcPr/>
                </a:tc>
                <a:tc>
                  <a:txBody>
                    <a:bodyPr/>
                    <a:lstStyle/>
                    <a:p>
                      <a:pPr algn="ctr"/>
                      <a:r>
                        <a:rPr lang="es-MX" dirty="0" smtClean="0"/>
                        <a:t>Desventajas</a:t>
                      </a:r>
                      <a:endParaRPr lang="es-MX" dirty="0"/>
                    </a:p>
                  </a:txBody>
                  <a:tcPr/>
                </a:tc>
              </a:tr>
              <a:tr h="370840">
                <a:tc>
                  <a:txBody>
                    <a:bodyPr/>
                    <a:lstStyle/>
                    <a:p>
                      <a:endParaRPr lang="es-MX" dirty="0" smtClean="0"/>
                    </a:p>
                    <a:p>
                      <a:endParaRPr lang="es-MX" dirty="0"/>
                    </a:p>
                  </a:txBody>
                  <a:tcPr/>
                </a:tc>
                <a:tc>
                  <a:txBody>
                    <a:bodyPr/>
                    <a:lstStyle/>
                    <a:p>
                      <a:endParaRPr lang="es-MX" dirty="0"/>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a:p>
                  </a:txBody>
                  <a:tcPr/>
                </a:tc>
                <a:tc>
                  <a:txBody>
                    <a:bodyPr/>
                    <a:lstStyle/>
                    <a:p>
                      <a:endParaRPr lang="es-MX"/>
                    </a:p>
                  </a:txBody>
                  <a:tcPr/>
                </a:tc>
              </a:tr>
              <a:tr h="370840">
                <a:tc>
                  <a:txBody>
                    <a:bodyPr/>
                    <a:lstStyle/>
                    <a:p>
                      <a:endParaRPr lang="es-MX" dirty="0" smtClean="0"/>
                    </a:p>
                    <a:p>
                      <a:endParaRPr lang="es-MX" dirty="0"/>
                    </a:p>
                  </a:txBody>
                  <a:tcPr/>
                </a:tc>
                <a:tc>
                  <a:txBody>
                    <a:bodyPr/>
                    <a:lstStyle/>
                    <a:p>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816862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0" indent="0">
              <a:buNone/>
            </a:pPr>
            <a:r>
              <a:rPr lang="es-MX" dirty="0"/>
              <a:t> </a:t>
            </a:r>
          </a:p>
          <a:p>
            <a:endParaRPr lang="es-MX" dirty="0"/>
          </a:p>
        </p:txBody>
      </p:sp>
      <p:sp>
        <p:nvSpPr>
          <p:cNvPr id="4" name="3 Rectángulo"/>
          <p:cNvSpPr/>
          <p:nvPr/>
        </p:nvSpPr>
        <p:spPr>
          <a:xfrm>
            <a:off x="539552" y="1700808"/>
            <a:ext cx="7704856" cy="3416320"/>
          </a:xfrm>
          <a:prstGeom prst="rect">
            <a:avLst/>
          </a:prstGeom>
        </p:spPr>
        <p:txBody>
          <a:bodyPr wrap="square">
            <a:spAutoFit/>
          </a:bodyPr>
          <a:lstStyle/>
          <a:p>
            <a:r>
              <a:rPr lang="es-MX" b="1" dirty="0"/>
              <a:t>Unidad III:</a:t>
            </a:r>
            <a:r>
              <a:rPr lang="es-MX" dirty="0"/>
              <a:t> </a:t>
            </a:r>
            <a:r>
              <a:rPr lang="es-MX" b="1" dirty="0"/>
              <a:t>Recolección de los residuos sólidos municipales.</a:t>
            </a:r>
            <a:r>
              <a:rPr lang="es-MX" dirty="0"/>
              <a:t> El estudiante explicará la situación actual del municipio estudiado respecto a la recolección de sus residuos sólidos con base en la información recolectada durante la segunda unidad, contribuyendo a la generación de una base de datos sobre la generación y recolección de las áreas más relevantes de un  municipio.</a:t>
            </a:r>
          </a:p>
          <a:p>
            <a:r>
              <a:rPr lang="es-MX" dirty="0"/>
              <a:t> </a:t>
            </a:r>
          </a:p>
          <a:p>
            <a:r>
              <a:rPr lang="es-MX" b="1" dirty="0"/>
              <a:t>Unidad IV: Transferencia  y Disposición final de los residuos sólidos municipales. </a:t>
            </a:r>
            <a:r>
              <a:rPr lang="es-MX" dirty="0"/>
              <a:t> El estudiante analizará la situación actual del municipio con respecto a la etapa de transferencia y sitio de disposición final, contribuyendo a la planeación de un centro de transferencia y la localización de un sitio apropiado para la disposición final de los residuos de acuerdo a las necesidades de un municipio en específico.</a:t>
            </a:r>
          </a:p>
        </p:txBody>
      </p:sp>
    </p:spTree>
    <p:extLst>
      <p:ext uri="{BB962C8B-B14F-4D97-AF65-F5344CB8AC3E}">
        <p14:creationId xmlns:p14="http://schemas.microsoft.com/office/powerpoint/2010/main" val="370459233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normAutofit/>
          </a:bodyPr>
          <a:lstStyle/>
          <a:p>
            <a:pPr>
              <a:buNone/>
            </a:pPr>
            <a:endParaRPr lang="es-MX" dirty="0" smtClean="0"/>
          </a:p>
          <a:p>
            <a:pPr algn="ctr">
              <a:buNone/>
            </a:pPr>
            <a:r>
              <a:rPr lang="es-MX" dirty="0" smtClean="0"/>
              <a:t>En </a:t>
            </a:r>
            <a:r>
              <a:rPr lang="es-MX" dirty="0"/>
              <a:t>la actualidad la forma más habitual de llevar a </a:t>
            </a:r>
            <a:r>
              <a:rPr lang="es-MX" dirty="0" smtClean="0"/>
              <a:t>cabo la </a:t>
            </a:r>
            <a:r>
              <a:rPr lang="es-MX" dirty="0"/>
              <a:t>presentación de los residuos en nuestro país es el uso de </a:t>
            </a:r>
            <a:r>
              <a:rPr lang="es-MX" b="1" dirty="0"/>
              <a:t>contenedores</a:t>
            </a:r>
            <a:r>
              <a:rPr lang="es-MX" b="1" dirty="0" smtClean="0"/>
              <a:t>.</a:t>
            </a:r>
          </a:p>
          <a:p>
            <a:pPr>
              <a:buNone/>
            </a:pPr>
            <a:endParaRPr lang="es-MX" b="1" dirty="0"/>
          </a:p>
          <a:p>
            <a:pPr algn="ctr">
              <a:buNone/>
            </a:pPr>
            <a:r>
              <a:rPr lang="es-MX" b="1" dirty="0" err="1" smtClean="0"/>
              <a:t>Contenerización</a:t>
            </a:r>
            <a:r>
              <a:rPr lang="es-MX" b="1" dirty="0" smtClean="0"/>
              <a:t>:</a:t>
            </a:r>
          </a:p>
          <a:p>
            <a:pPr algn="ctr">
              <a:buNone/>
            </a:pPr>
            <a:r>
              <a:rPr lang="es-MX" b="1" dirty="0" smtClean="0"/>
              <a:t> </a:t>
            </a:r>
            <a:r>
              <a:rPr lang="es-MX" dirty="0" smtClean="0"/>
              <a:t>Presentación </a:t>
            </a:r>
            <a:r>
              <a:rPr lang="es-MX" dirty="0"/>
              <a:t>de </a:t>
            </a:r>
            <a:r>
              <a:rPr lang="es-MX" dirty="0" smtClean="0"/>
              <a:t>residuos mediante contenedores. </a:t>
            </a:r>
            <a:r>
              <a:rPr lang="es-MX" dirty="0"/>
              <a:t>E</a:t>
            </a:r>
            <a:r>
              <a:rPr lang="es-MX" dirty="0" smtClean="0"/>
              <a:t>l </a:t>
            </a:r>
            <a:r>
              <a:rPr lang="es-MX" dirty="0"/>
              <a:t>usuario deposita sus residuos para </a:t>
            </a:r>
            <a:r>
              <a:rPr lang="es-MX" dirty="0" smtClean="0"/>
              <a:t>que posteriormente </a:t>
            </a:r>
            <a:r>
              <a:rPr lang="es-MX" dirty="0"/>
              <a:t>sean recogidos.</a:t>
            </a:r>
          </a:p>
        </p:txBody>
      </p:sp>
    </p:spTree>
    <p:extLst>
      <p:ext uri="{BB962C8B-B14F-4D97-AF65-F5344CB8AC3E}">
        <p14:creationId xmlns:p14="http://schemas.microsoft.com/office/powerpoint/2010/main" val="13763534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lstStyle/>
          <a:p>
            <a:pPr algn="ctr">
              <a:buNone/>
            </a:pPr>
            <a:r>
              <a:rPr lang="es-MX" dirty="0"/>
              <a:t>O</a:t>
            </a:r>
            <a:r>
              <a:rPr lang="es-MX" dirty="0" smtClean="0"/>
              <a:t>tra forma de presentación de los residuos en nuestro país es:</a:t>
            </a:r>
          </a:p>
          <a:p>
            <a:pPr marL="514350" indent="-514350" algn="just">
              <a:buAutoNum type="alphaLcParenR"/>
            </a:pPr>
            <a:r>
              <a:rPr lang="es-MX" dirty="0" smtClean="0"/>
              <a:t>Bolseo</a:t>
            </a:r>
          </a:p>
          <a:p>
            <a:pPr marL="514350" indent="-514350" algn="just">
              <a:buAutoNum type="alphaLcParenR"/>
            </a:pPr>
            <a:endParaRPr lang="es-MX" dirty="0" smtClean="0"/>
          </a:p>
          <a:p>
            <a:pPr marL="514350" indent="-514350" algn="just">
              <a:buNone/>
            </a:pPr>
            <a:endParaRPr lang="es-MX" dirty="0" smtClean="0"/>
          </a:p>
          <a:p>
            <a:pPr marL="514350" indent="-514350" algn="just">
              <a:buNone/>
            </a:pPr>
            <a:endParaRPr lang="es-MX" dirty="0"/>
          </a:p>
        </p:txBody>
      </p:sp>
      <p:pic>
        <p:nvPicPr>
          <p:cNvPr id="1030" name="Picture 6"/>
          <p:cNvPicPr>
            <a:picLocks noChangeAspect="1" noChangeArrowheads="1"/>
          </p:cNvPicPr>
          <p:nvPr/>
        </p:nvPicPr>
        <p:blipFill>
          <a:blip r:embed="rId2" cstate="print"/>
          <a:srcRect/>
          <a:stretch>
            <a:fillRect/>
          </a:stretch>
        </p:blipFill>
        <p:spPr bwMode="auto">
          <a:xfrm>
            <a:off x="2987823" y="1844824"/>
            <a:ext cx="5035159" cy="4249080"/>
          </a:xfrm>
          <a:prstGeom prst="rect">
            <a:avLst/>
          </a:prstGeom>
          <a:ln>
            <a:noFill/>
          </a:ln>
          <a:effectLst>
            <a:softEdge rad="112500"/>
          </a:effectLst>
        </p:spPr>
      </p:pic>
    </p:spTree>
    <p:extLst>
      <p:ext uri="{BB962C8B-B14F-4D97-AF65-F5344CB8AC3E}">
        <p14:creationId xmlns:p14="http://schemas.microsoft.com/office/powerpoint/2010/main" val="171755351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algn="ctr">
              <a:buNone/>
            </a:pPr>
            <a:r>
              <a:rPr lang="es-MX" b="1" dirty="0" smtClean="0"/>
              <a:t>Tipos de contenedores:</a:t>
            </a:r>
          </a:p>
          <a:p>
            <a:pPr marL="514350" indent="-514350" algn="just">
              <a:buAutoNum type="alphaLcParenR"/>
            </a:pPr>
            <a:r>
              <a:rPr lang="es-MX" dirty="0" smtClean="0"/>
              <a:t>Contenedores que se guardan en las viviendas:</a:t>
            </a:r>
          </a:p>
          <a:p>
            <a:pPr marL="514350" indent="-514350" algn="just">
              <a:buNone/>
            </a:pPr>
            <a:endParaRPr lang="es-MX" dirty="0" smtClean="0"/>
          </a:p>
          <a:p>
            <a:pPr marL="514350" indent="-514350" algn="just">
              <a:buNone/>
            </a:pPr>
            <a:endParaRPr lang="es-MX" dirty="0" smtClean="0"/>
          </a:p>
          <a:p>
            <a:pPr marL="514350" indent="-514350" algn="just">
              <a:buNone/>
            </a:pPr>
            <a:endParaRPr lang="es-MX" dirty="0" smtClean="0"/>
          </a:p>
          <a:p>
            <a:pPr marL="514350" indent="-514350" algn="just">
              <a:buNone/>
            </a:pPr>
            <a:endParaRPr lang="es-MX" dirty="0"/>
          </a:p>
          <a:p>
            <a:pPr marL="514350" indent="-514350" algn="just">
              <a:buNone/>
            </a:pPr>
            <a:endParaRPr lang="es-MX" dirty="0" smtClean="0"/>
          </a:p>
          <a:p>
            <a:pPr marL="514350" indent="-514350" algn="just">
              <a:buNone/>
            </a:pPr>
            <a:endParaRPr lang="es-MX" dirty="0"/>
          </a:p>
          <a:p>
            <a:pPr marL="514350" indent="-514350" algn="just">
              <a:buNone/>
            </a:pPr>
            <a:endParaRPr lang="es-MX" dirty="0" smtClean="0"/>
          </a:p>
          <a:p>
            <a:pPr marL="514350" indent="-514350" algn="just">
              <a:buNone/>
            </a:pPr>
            <a:r>
              <a:rPr lang="es-MX" dirty="0" smtClean="0"/>
              <a:t>b</a:t>
            </a:r>
            <a:r>
              <a:rPr lang="es-MX" dirty="0" smtClean="0"/>
              <a:t>) Contenedores instalados en las calles:</a:t>
            </a:r>
          </a:p>
          <a:p>
            <a:pPr marL="514350" indent="-514350" algn="just">
              <a:buNone/>
            </a:pPr>
            <a:endParaRPr lang="es-MX" dirty="0"/>
          </a:p>
          <a:p>
            <a:pPr algn="just">
              <a:buNone/>
            </a:pPr>
            <a:endParaRPr lang="es-MX" dirty="0" smtClean="0"/>
          </a:p>
          <a:p>
            <a:pPr algn="ctr">
              <a:buNone/>
            </a:pPr>
            <a:endParaRPr lang="es-MX" dirty="0"/>
          </a:p>
        </p:txBody>
      </p:sp>
      <p:pic>
        <p:nvPicPr>
          <p:cNvPr id="2051" name="Picture 3"/>
          <p:cNvPicPr>
            <a:picLocks noChangeAspect="1" noChangeArrowheads="1"/>
          </p:cNvPicPr>
          <p:nvPr/>
        </p:nvPicPr>
        <p:blipFill>
          <a:blip r:embed="rId2" cstate="print"/>
          <a:srcRect/>
          <a:stretch>
            <a:fillRect/>
          </a:stretch>
        </p:blipFill>
        <p:spPr bwMode="auto">
          <a:xfrm>
            <a:off x="5304905" y="4950935"/>
            <a:ext cx="2422622" cy="1571544"/>
          </a:xfrm>
          <a:prstGeom prst="rect">
            <a:avLst/>
          </a:prstGeom>
          <a:ln>
            <a:noFill/>
          </a:ln>
          <a:effectLst>
            <a:softEdge rad="112500"/>
          </a:effectLst>
        </p:spPr>
      </p:pic>
      <p:pic>
        <p:nvPicPr>
          <p:cNvPr id="7" name="Picture 1"/>
          <p:cNvPicPr>
            <a:picLocks noChangeAspect="1" noChangeArrowheads="1"/>
          </p:cNvPicPr>
          <p:nvPr/>
        </p:nvPicPr>
        <p:blipFill>
          <a:blip r:embed="rId3" cstate="print"/>
          <a:srcRect/>
          <a:stretch>
            <a:fillRect/>
          </a:stretch>
        </p:blipFill>
        <p:spPr bwMode="auto">
          <a:xfrm>
            <a:off x="719084" y="1484784"/>
            <a:ext cx="1785380" cy="2243169"/>
          </a:xfrm>
          <a:prstGeom prst="rect">
            <a:avLst/>
          </a:prstGeom>
          <a:ln>
            <a:noFill/>
          </a:ln>
          <a:effectLst>
            <a:softEdge rad="112500"/>
          </a:effec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1628800"/>
            <a:ext cx="2003740" cy="241190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018799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buNone/>
            </a:pPr>
            <a:r>
              <a:rPr lang="es-MX" dirty="0" smtClean="0"/>
              <a:t>c) Contenedores ubicados dentro de los edificios</a:t>
            </a:r>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a:p>
        </p:txBody>
      </p:sp>
      <p:pic>
        <p:nvPicPr>
          <p:cNvPr id="1028" name="Picture 4" descr="http://www.construible.es/../images/news/0707_envac23.jpg"/>
          <p:cNvPicPr>
            <a:picLocks noChangeAspect="1" noChangeArrowheads="1"/>
          </p:cNvPicPr>
          <p:nvPr/>
        </p:nvPicPr>
        <p:blipFill>
          <a:blip r:embed="rId2" cstate="print"/>
          <a:srcRect/>
          <a:stretch>
            <a:fillRect/>
          </a:stretch>
        </p:blipFill>
        <p:spPr bwMode="auto">
          <a:xfrm>
            <a:off x="3000364" y="1714488"/>
            <a:ext cx="1785950" cy="1266956"/>
          </a:xfrm>
          <a:prstGeom prst="rect">
            <a:avLst/>
          </a:prstGeom>
          <a:ln>
            <a:noFill/>
          </a:ln>
          <a:effectLst>
            <a:softEdge rad="112500"/>
          </a:effectLst>
        </p:spPr>
      </p:pic>
      <p:pic>
        <p:nvPicPr>
          <p:cNvPr id="1030" name="Picture 6" descr="http://www.construible.es/../images/news/0707_envac20.jpg"/>
          <p:cNvPicPr>
            <a:picLocks noChangeAspect="1" noChangeArrowheads="1"/>
          </p:cNvPicPr>
          <p:nvPr/>
        </p:nvPicPr>
        <p:blipFill>
          <a:blip r:embed="rId3" cstate="print"/>
          <a:srcRect/>
          <a:stretch>
            <a:fillRect/>
          </a:stretch>
        </p:blipFill>
        <p:spPr bwMode="auto">
          <a:xfrm>
            <a:off x="5099869" y="1681942"/>
            <a:ext cx="3241984" cy="1143008"/>
          </a:xfrm>
          <a:prstGeom prst="rect">
            <a:avLst/>
          </a:prstGeom>
          <a:ln>
            <a:noFill/>
          </a:ln>
          <a:effectLst>
            <a:softEdge rad="112500"/>
          </a:effectLst>
        </p:spPr>
      </p:pic>
      <p:pic>
        <p:nvPicPr>
          <p:cNvPr id="1032" name="Picture 8" descr="http://www.construible.es/../images/news/0707_envac8.jpg"/>
          <p:cNvPicPr>
            <a:picLocks noChangeAspect="1" noChangeArrowheads="1"/>
          </p:cNvPicPr>
          <p:nvPr/>
        </p:nvPicPr>
        <p:blipFill>
          <a:blip r:embed="rId4" cstate="print"/>
          <a:srcRect/>
          <a:stretch>
            <a:fillRect/>
          </a:stretch>
        </p:blipFill>
        <p:spPr bwMode="auto">
          <a:xfrm>
            <a:off x="714348" y="3286124"/>
            <a:ext cx="1785950" cy="1163920"/>
          </a:xfrm>
          <a:prstGeom prst="rect">
            <a:avLst/>
          </a:prstGeom>
          <a:ln>
            <a:noFill/>
          </a:ln>
          <a:effectLst>
            <a:softEdge rad="112500"/>
          </a:effectLst>
        </p:spPr>
      </p:pic>
      <p:pic>
        <p:nvPicPr>
          <p:cNvPr id="1034" name="Picture 10" descr="http://www.construible.es/../images/news/0707_envac5.jpg"/>
          <p:cNvPicPr>
            <a:picLocks noChangeAspect="1" noChangeArrowheads="1"/>
          </p:cNvPicPr>
          <p:nvPr/>
        </p:nvPicPr>
        <p:blipFill>
          <a:blip r:embed="rId5" cstate="print"/>
          <a:srcRect/>
          <a:stretch>
            <a:fillRect/>
          </a:stretch>
        </p:blipFill>
        <p:spPr bwMode="auto">
          <a:xfrm>
            <a:off x="2714612" y="3286124"/>
            <a:ext cx="1785950" cy="1194450"/>
          </a:xfrm>
          <a:prstGeom prst="rect">
            <a:avLst/>
          </a:prstGeom>
          <a:ln>
            <a:noFill/>
          </a:ln>
          <a:effectLst>
            <a:softEdge rad="112500"/>
          </a:effectLst>
        </p:spPr>
      </p:pic>
      <p:pic>
        <p:nvPicPr>
          <p:cNvPr id="1036" name="Picture 12" descr="http://www.construible.es/../images/news/0707_envac30.jpg"/>
          <p:cNvPicPr>
            <a:picLocks noChangeAspect="1" noChangeArrowheads="1"/>
          </p:cNvPicPr>
          <p:nvPr/>
        </p:nvPicPr>
        <p:blipFill>
          <a:blip r:embed="rId6" cstate="print"/>
          <a:srcRect/>
          <a:stretch>
            <a:fillRect/>
          </a:stretch>
        </p:blipFill>
        <p:spPr bwMode="auto">
          <a:xfrm>
            <a:off x="4714876" y="3286124"/>
            <a:ext cx="1661267" cy="1143008"/>
          </a:xfrm>
          <a:prstGeom prst="rect">
            <a:avLst/>
          </a:prstGeom>
          <a:ln>
            <a:noFill/>
          </a:ln>
          <a:effectLst>
            <a:softEdge rad="112500"/>
          </a:effectLst>
        </p:spPr>
      </p:pic>
      <p:pic>
        <p:nvPicPr>
          <p:cNvPr id="1038" name="Picture 14" descr="http://www.construible.es/../images/news/0707_envac31.jpg"/>
          <p:cNvPicPr>
            <a:picLocks noChangeAspect="1" noChangeArrowheads="1"/>
          </p:cNvPicPr>
          <p:nvPr/>
        </p:nvPicPr>
        <p:blipFill>
          <a:blip r:embed="rId7" cstate="print"/>
          <a:srcRect/>
          <a:stretch>
            <a:fillRect/>
          </a:stretch>
        </p:blipFill>
        <p:spPr bwMode="auto">
          <a:xfrm>
            <a:off x="6643702" y="3286124"/>
            <a:ext cx="1643074" cy="1155067"/>
          </a:xfrm>
          <a:prstGeom prst="rect">
            <a:avLst/>
          </a:prstGeom>
          <a:ln>
            <a:noFill/>
          </a:ln>
          <a:effectLst>
            <a:softEdge rad="112500"/>
          </a:effectLst>
        </p:spPr>
      </p:pic>
      <p:pic>
        <p:nvPicPr>
          <p:cNvPr id="1040" name="Picture 16" descr="http://www.construible.es/../images/news/0707_envac29.jpg"/>
          <p:cNvPicPr>
            <a:picLocks noChangeAspect="1" noChangeArrowheads="1"/>
          </p:cNvPicPr>
          <p:nvPr/>
        </p:nvPicPr>
        <p:blipFill>
          <a:blip r:embed="rId8" cstate="print"/>
          <a:srcRect/>
          <a:stretch>
            <a:fillRect/>
          </a:stretch>
        </p:blipFill>
        <p:spPr bwMode="auto">
          <a:xfrm>
            <a:off x="714348" y="4714884"/>
            <a:ext cx="1758142" cy="1209662"/>
          </a:xfrm>
          <a:prstGeom prst="rect">
            <a:avLst/>
          </a:prstGeom>
          <a:ln>
            <a:noFill/>
          </a:ln>
          <a:effectLst>
            <a:softEdge rad="112500"/>
          </a:effectLst>
        </p:spPr>
      </p:pic>
      <p:pic>
        <p:nvPicPr>
          <p:cNvPr id="1042" name="Picture 18" descr="http://www.construible.es/../images/news/0707_envac19.jpg"/>
          <p:cNvPicPr>
            <a:picLocks noChangeAspect="1" noChangeArrowheads="1"/>
          </p:cNvPicPr>
          <p:nvPr/>
        </p:nvPicPr>
        <p:blipFill>
          <a:blip r:embed="rId9" cstate="print"/>
          <a:srcRect/>
          <a:stretch>
            <a:fillRect/>
          </a:stretch>
        </p:blipFill>
        <p:spPr bwMode="auto">
          <a:xfrm>
            <a:off x="755576" y="1714488"/>
            <a:ext cx="1814494" cy="1236803"/>
          </a:xfrm>
          <a:prstGeom prst="rect">
            <a:avLst/>
          </a:prstGeom>
          <a:ln>
            <a:noFill/>
          </a:ln>
          <a:effectLst>
            <a:softEdge rad="112500"/>
          </a:effectLst>
        </p:spPr>
      </p:pic>
    </p:spTree>
    <p:extLst>
      <p:ext uri="{BB962C8B-B14F-4D97-AF65-F5344CB8AC3E}">
        <p14:creationId xmlns:p14="http://schemas.microsoft.com/office/powerpoint/2010/main" val="212864030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lstStyle/>
          <a:p>
            <a:pPr>
              <a:buNone/>
            </a:pPr>
            <a:r>
              <a:rPr lang="es-MX" dirty="0" smtClean="0"/>
              <a:t>d) Empleo de trituradoras (no se utiliza en nuestro país)</a:t>
            </a:r>
          </a:p>
          <a:p>
            <a:pPr>
              <a:buNone/>
            </a:pPr>
            <a:endParaRPr lang="es-MX" dirty="0"/>
          </a:p>
        </p:txBody>
      </p:sp>
      <p:pic>
        <p:nvPicPr>
          <p:cNvPr id="4" name="Picture 6"/>
          <p:cNvPicPr>
            <a:picLocks noChangeAspect="1" noChangeArrowheads="1"/>
          </p:cNvPicPr>
          <p:nvPr/>
        </p:nvPicPr>
        <p:blipFill>
          <a:blip r:embed="rId2" cstate="print"/>
          <a:srcRect/>
          <a:stretch>
            <a:fillRect/>
          </a:stretch>
        </p:blipFill>
        <p:spPr bwMode="auto">
          <a:xfrm>
            <a:off x="1500166" y="1785926"/>
            <a:ext cx="5929354" cy="3937546"/>
          </a:xfrm>
          <a:prstGeom prst="rect">
            <a:avLst/>
          </a:prstGeom>
          <a:ln>
            <a:noFill/>
          </a:ln>
          <a:effectLst>
            <a:softEdge rad="112500"/>
          </a:effectLst>
        </p:spPr>
      </p:pic>
    </p:spTree>
    <p:extLst>
      <p:ext uri="{BB962C8B-B14F-4D97-AF65-F5344CB8AC3E}">
        <p14:creationId xmlns:p14="http://schemas.microsoft.com/office/powerpoint/2010/main" val="414358946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a:buNone/>
            </a:pPr>
            <a:r>
              <a:rPr lang="es-MX" dirty="0" smtClean="0"/>
              <a:t>e) Contendores soterrados</a:t>
            </a:r>
          </a:p>
          <a:p>
            <a:pPr>
              <a:buNone/>
            </a:pPr>
            <a:endParaRPr lang="es-MX" dirty="0"/>
          </a:p>
        </p:txBody>
      </p:sp>
      <p:pic>
        <p:nvPicPr>
          <p:cNvPr id="4" name="Picture 2" descr="http://tbn0.google.com/images?q=tbn:PJpNpGI8s2mhaM:http://www.solrie.es/img/solter1.gif">
            <a:hlinkClick r:id="rId2"/>
          </p:cNvPr>
          <p:cNvPicPr>
            <a:picLocks noChangeAspect="1" noChangeArrowheads="1"/>
          </p:cNvPicPr>
          <p:nvPr/>
        </p:nvPicPr>
        <p:blipFill>
          <a:blip r:embed="rId3" cstate="print"/>
          <a:srcRect/>
          <a:stretch>
            <a:fillRect/>
          </a:stretch>
        </p:blipFill>
        <p:spPr bwMode="auto">
          <a:xfrm>
            <a:off x="539552" y="1315307"/>
            <a:ext cx="2643206" cy="2643209"/>
          </a:xfrm>
          <a:prstGeom prst="rect">
            <a:avLst/>
          </a:prstGeom>
          <a:ln>
            <a:noFill/>
          </a:ln>
          <a:effectLst>
            <a:softEdge rad="112500"/>
          </a:effec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2578" y="2636912"/>
            <a:ext cx="4997835" cy="33305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963469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en casa habitación </a:t>
            </a:r>
            <a:endParaRPr lang="es-MX" dirty="0"/>
          </a:p>
        </p:txBody>
      </p:sp>
      <p:sp>
        <p:nvSpPr>
          <p:cNvPr id="3" name="2 Marcador de contenido"/>
          <p:cNvSpPr>
            <a:spLocks noGrp="1"/>
          </p:cNvSpPr>
          <p:nvPr>
            <p:ph idx="1"/>
          </p:nvPr>
        </p:nvSpPr>
        <p:spPr>
          <a:xfrm>
            <a:off x="467544" y="2204864"/>
            <a:ext cx="8183880" cy="3755904"/>
          </a:xfrm>
        </p:spPr>
        <p:txBody>
          <a:bodyPr/>
          <a:lstStyle/>
          <a:p>
            <a:r>
              <a:rPr lang="es-MX" dirty="0" smtClean="0"/>
              <a:t>Techada</a:t>
            </a:r>
          </a:p>
          <a:p>
            <a:r>
              <a:rPr lang="es-MX" dirty="0" smtClean="0"/>
              <a:t>Los residuos no al nivel del piso</a:t>
            </a:r>
          </a:p>
          <a:p>
            <a:r>
              <a:rPr lang="es-MX" dirty="0" smtClean="0"/>
              <a:t>De fácil limpieza</a:t>
            </a:r>
          </a:p>
          <a:p>
            <a:r>
              <a:rPr lang="es-MX" dirty="0" smtClean="0"/>
              <a:t>Lejos del alcance de los animales domésticos.</a:t>
            </a:r>
            <a:endParaRPr lang="es-MX" dirty="0"/>
          </a:p>
        </p:txBody>
      </p:sp>
    </p:spTree>
    <p:extLst>
      <p:ext uri="{BB962C8B-B14F-4D97-AF65-F5344CB8AC3E}">
        <p14:creationId xmlns:p14="http://schemas.microsoft.com/office/powerpoint/2010/main" val="56617059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Urbano</a:t>
            </a:r>
            <a:endParaRPr lang="es-MX" dirty="0"/>
          </a:p>
        </p:txBody>
      </p:sp>
      <p:sp>
        <p:nvSpPr>
          <p:cNvPr id="3" name="2 Marcador de contenido"/>
          <p:cNvSpPr>
            <a:spLocks noGrp="1"/>
          </p:cNvSpPr>
          <p:nvPr>
            <p:ph idx="1"/>
          </p:nvPr>
        </p:nvSpPr>
        <p:spPr>
          <a:xfrm>
            <a:off x="467544" y="2204864"/>
            <a:ext cx="8183880" cy="3755904"/>
          </a:xfrm>
        </p:spPr>
        <p:txBody>
          <a:bodyPr/>
          <a:lstStyle/>
          <a:p>
            <a:endParaRPr lang="es-MX" dirty="0"/>
          </a:p>
          <a:p>
            <a:r>
              <a:rPr lang="es-MX" dirty="0" smtClean="0"/>
              <a:t>La </a:t>
            </a:r>
            <a:r>
              <a:rPr lang="es-MX" dirty="0"/>
              <a:t>cantidad de basura generada </a:t>
            </a:r>
          </a:p>
          <a:p>
            <a:r>
              <a:rPr lang="es-MX" dirty="0" smtClean="0"/>
              <a:t>La </a:t>
            </a:r>
            <a:r>
              <a:rPr lang="es-MX" dirty="0"/>
              <a:t>densidad de la basura </a:t>
            </a:r>
          </a:p>
          <a:p>
            <a:r>
              <a:rPr lang="es-MX" dirty="0" smtClean="0"/>
              <a:t>La </a:t>
            </a:r>
            <a:r>
              <a:rPr lang="es-MX" dirty="0"/>
              <a:t>frecuencia de la recolección </a:t>
            </a:r>
          </a:p>
          <a:p>
            <a:r>
              <a:rPr lang="es-MX" dirty="0" smtClean="0"/>
              <a:t>El </a:t>
            </a:r>
            <a:r>
              <a:rPr lang="es-MX" dirty="0"/>
              <a:t>sistema de recolección utilizado. </a:t>
            </a:r>
          </a:p>
          <a:p>
            <a:endParaRPr lang="es-MX" dirty="0"/>
          </a:p>
        </p:txBody>
      </p:sp>
    </p:spTree>
    <p:extLst>
      <p:ext uri="{BB962C8B-B14F-4D97-AF65-F5344CB8AC3E}">
        <p14:creationId xmlns:p14="http://schemas.microsoft.com/office/powerpoint/2010/main" val="30542488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Urbano</a:t>
            </a:r>
            <a:endParaRPr lang="es-MX" dirty="0"/>
          </a:p>
        </p:txBody>
      </p:sp>
      <p:sp>
        <p:nvSpPr>
          <p:cNvPr id="3" name="2 Marcador de contenido"/>
          <p:cNvSpPr>
            <a:spLocks noGrp="1"/>
          </p:cNvSpPr>
          <p:nvPr>
            <p:ph idx="1"/>
          </p:nvPr>
        </p:nvSpPr>
        <p:spPr>
          <a:xfrm>
            <a:off x="467544" y="2204864"/>
            <a:ext cx="8183880" cy="3755904"/>
          </a:xfrm>
        </p:spPr>
        <p:txBody>
          <a:bodyPr/>
          <a:lstStyle/>
          <a:p>
            <a:pPr marL="0" indent="0">
              <a:buNone/>
            </a:pPr>
            <a:endParaRPr lang="es-MX" dirty="0"/>
          </a:p>
          <a:p>
            <a:endParaRPr lang="es-MX" dirty="0"/>
          </a:p>
        </p:txBody>
      </p:sp>
      <p:pic>
        <p:nvPicPr>
          <p:cNvPr id="4" name="3 Imagen" descr="manual_tec_generacion_recoleccion.pdf - Adobe Reader"/>
          <p:cNvPicPr>
            <a:picLocks noChangeAspect="1"/>
          </p:cNvPicPr>
          <p:nvPr/>
        </p:nvPicPr>
        <p:blipFill rotWithShape="1">
          <a:blip r:embed="rId2">
            <a:extLst>
              <a:ext uri="{28A0092B-C50C-407E-A947-70E740481C1C}">
                <a14:useLocalDpi xmlns:a14="http://schemas.microsoft.com/office/drawing/2010/main" val="0"/>
              </a:ext>
            </a:extLst>
          </a:blip>
          <a:srcRect l="19838" t="46255" r="25000" b="7606"/>
          <a:stretch/>
        </p:blipFill>
        <p:spPr>
          <a:xfrm>
            <a:off x="971600" y="2060848"/>
            <a:ext cx="7515950" cy="3384376"/>
          </a:xfrm>
          <a:prstGeom prst="rect">
            <a:avLst/>
          </a:prstGeom>
        </p:spPr>
      </p:pic>
    </p:spTree>
    <p:extLst>
      <p:ext uri="{BB962C8B-B14F-4D97-AF65-F5344CB8AC3E}">
        <p14:creationId xmlns:p14="http://schemas.microsoft.com/office/powerpoint/2010/main" val="233576832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Urbano</a:t>
            </a:r>
            <a:endParaRPr lang="es-MX" dirty="0"/>
          </a:p>
        </p:txBody>
      </p:sp>
      <p:sp>
        <p:nvSpPr>
          <p:cNvPr id="3" name="2 Marcador de contenido"/>
          <p:cNvSpPr>
            <a:spLocks noGrp="1"/>
          </p:cNvSpPr>
          <p:nvPr>
            <p:ph idx="1"/>
          </p:nvPr>
        </p:nvSpPr>
        <p:spPr>
          <a:xfrm>
            <a:off x="467544" y="2204864"/>
            <a:ext cx="8183880" cy="3755904"/>
          </a:xfrm>
        </p:spPr>
        <p:txBody>
          <a:bodyPr>
            <a:normAutofit/>
          </a:bodyPr>
          <a:lstStyle/>
          <a:p>
            <a:pPr marL="0" indent="0" algn="just">
              <a:buNone/>
            </a:pPr>
            <a:r>
              <a:rPr lang="es-MX" sz="2000" dirty="0" smtClean="0"/>
              <a:t>Ejercicio:</a:t>
            </a:r>
          </a:p>
          <a:p>
            <a:pPr marL="0" indent="0" algn="just">
              <a:buNone/>
            </a:pPr>
            <a:endParaRPr lang="es-MX" sz="2000" dirty="0"/>
          </a:p>
          <a:p>
            <a:pPr marL="0" indent="0" algn="just">
              <a:buNone/>
            </a:pPr>
            <a:r>
              <a:rPr lang="es-MX" sz="2000" dirty="0" smtClean="0"/>
              <a:t>En </a:t>
            </a:r>
            <a:r>
              <a:rPr lang="es-MX" sz="2000" dirty="0"/>
              <a:t>una vivienda en la que habitan 6 personas se requiere conocer el volumen necesario para almacenar los residuos sólidos generados. La generación per-cápita o de cada habitante es de 0.905 Kg/</a:t>
            </a:r>
            <a:r>
              <a:rPr lang="es-MX" sz="2000" dirty="0" err="1"/>
              <a:t>hab</a:t>
            </a:r>
            <a:r>
              <a:rPr lang="es-MX" sz="2000" dirty="0"/>
              <a:t>/día; y la densidad o peso volumétrico de los residuos es de 140 Kg/m</a:t>
            </a:r>
            <a:r>
              <a:rPr lang="es-MX" sz="2000" baseline="30000" dirty="0"/>
              <a:t>3</a:t>
            </a:r>
            <a:r>
              <a:rPr lang="es-MX" sz="2000" dirty="0"/>
              <a:t>. Además, la frecuencia de recolección en el lugar es de una vez a la semana. </a:t>
            </a:r>
          </a:p>
          <a:p>
            <a:endParaRPr lang="es-MX" dirty="0"/>
          </a:p>
        </p:txBody>
      </p:sp>
    </p:spTree>
    <p:extLst>
      <p:ext uri="{BB962C8B-B14F-4D97-AF65-F5344CB8AC3E}">
        <p14:creationId xmlns:p14="http://schemas.microsoft.com/office/powerpoint/2010/main" val="3578235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Módulo 1.</a:t>
            </a:r>
            <a:br>
              <a:rPr lang="es-MX" dirty="0" smtClean="0"/>
            </a:br>
            <a:r>
              <a:rPr lang="es-MX" dirty="0" smtClean="0"/>
              <a:t>Conceptos </a:t>
            </a:r>
            <a:r>
              <a:rPr lang="es-MX" dirty="0" smtClean="0"/>
              <a:t>básicos</a:t>
            </a:r>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345775768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Urbano</a:t>
            </a:r>
            <a:endParaRPr lang="es-MX" dirty="0"/>
          </a:p>
        </p:txBody>
      </p:sp>
      <p:sp>
        <p:nvSpPr>
          <p:cNvPr id="3" name="2 Marcador de contenido"/>
          <p:cNvSpPr>
            <a:spLocks noGrp="1"/>
          </p:cNvSpPr>
          <p:nvPr>
            <p:ph idx="1"/>
          </p:nvPr>
        </p:nvSpPr>
        <p:spPr>
          <a:xfrm>
            <a:off x="467544" y="2204864"/>
            <a:ext cx="8183880" cy="3755904"/>
          </a:xfrm>
        </p:spPr>
        <p:txBody>
          <a:bodyPr/>
          <a:lstStyle/>
          <a:p>
            <a:pPr marL="0" indent="0">
              <a:buNone/>
            </a:pPr>
            <a:endParaRPr lang="es-MX" dirty="0"/>
          </a:p>
          <a:p>
            <a:endParaRPr lang="es-MX" dirty="0"/>
          </a:p>
        </p:txBody>
      </p:sp>
      <p:pic>
        <p:nvPicPr>
          <p:cNvPr id="4" name="3 Imagen" descr="manual_tec_generacion_recoleccion.pdf - Adobe Reader"/>
          <p:cNvPicPr>
            <a:picLocks noChangeAspect="1"/>
          </p:cNvPicPr>
          <p:nvPr/>
        </p:nvPicPr>
        <p:blipFill rotWithShape="1">
          <a:blip r:embed="rId2">
            <a:extLst>
              <a:ext uri="{28A0092B-C50C-407E-A947-70E740481C1C}">
                <a14:useLocalDpi xmlns:a14="http://schemas.microsoft.com/office/drawing/2010/main" val="0"/>
              </a:ext>
            </a:extLst>
          </a:blip>
          <a:srcRect l="18387" t="19591" r="17903" b="26781"/>
          <a:stretch/>
        </p:blipFill>
        <p:spPr>
          <a:xfrm>
            <a:off x="755576" y="1988840"/>
            <a:ext cx="7560840" cy="3672408"/>
          </a:xfrm>
          <a:prstGeom prst="rect">
            <a:avLst/>
          </a:prstGeom>
        </p:spPr>
      </p:pic>
    </p:spTree>
    <p:extLst>
      <p:ext uri="{BB962C8B-B14F-4D97-AF65-F5344CB8AC3E}">
        <p14:creationId xmlns:p14="http://schemas.microsoft.com/office/powerpoint/2010/main" val="105630488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1224136"/>
          </a:xfrm>
        </p:spPr>
        <p:txBody>
          <a:bodyPr>
            <a:normAutofit fontScale="90000"/>
          </a:bodyPr>
          <a:lstStyle/>
          <a:p>
            <a:pPr algn="ctr"/>
            <a:r>
              <a:rPr lang="es-MX" u="sng" dirty="0"/>
              <a:t>La Zona de </a:t>
            </a:r>
            <a:r>
              <a:rPr lang="es-MX" u="sng" dirty="0" smtClean="0"/>
              <a:t>Almacenamiento Urbano</a:t>
            </a:r>
            <a:endParaRPr lang="es-MX" dirty="0"/>
          </a:p>
        </p:txBody>
      </p:sp>
      <p:sp>
        <p:nvSpPr>
          <p:cNvPr id="3" name="2 Marcador de contenido"/>
          <p:cNvSpPr>
            <a:spLocks noGrp="1"/>
          </p:cNvSpPr>
          <p:nvPr>
            <p:ph idx="1"/>
          </p:nvPr>
        </p:nvSpPr>
        <p:spPr>
          <a:xfrm>
            <a:off x="467544" y="2204864"/>
            <a:ext cx="8183880" cy="3755904"/>
          </a:xfrm>
        </p:spPr>
        <p:txBody>
          <a:bodyPr/>
          <a:lstStyle/>
          <a:p>
            <a:pPr marL="0" indent="0">
              <a:buNone/>
            </a:pPr>
            <a:endParaRPr lang="es-MX" dirty="0"/>
          </a:p>
          <a:p>
            <a:endParaRPr lang="es-MX" dirty="0"/>
          </a:p>
        </p:txBody>
      </p:sp>
      <p:pic>
        <p:nvPicPr>
          <p:cNvPr id="5" name="4 Imagen" descr="manual_tec_generacion_recoleccion.pdf - Adobe Reader"/>
          <p:cNvPicPr>
            <a:picLocks noChangeAspect="1"/>
          </p:cNvPicPr>
          <p:nvPr/>
        </p:nvPicPr>
        <p:blipFill rotWithShape="1">
          <a:blip r:embed="rId2">
            <a:extLst>
              <a:ext uri="{28A0092B-C50C-407E-A947-70E740481C1C}">
                <a14:useLocalDpi xmlns:a14="http://schemas.microsoft.com/office/drawing/2010/main" val="0"/>
              </a:ext>
            </a:extLst>
          </a:blip>
          <a:srcRect l="21291" t="26482" r="18871" b="24084"/>
          <a:stretch/>
        </p:blipFill>
        <p:spPr>
          <a:xfrm>
            <a:off x="539552" y="1916832"/>
            <a:ext cx="8004024" cy="3672408"/>
          </a:xfrm>
          <a:prstGeom prst="rect">
            <a:avLst/>
          </a:prstGeom>
        </p:spPr>
      </p:pic>
    </p:spTree>
    <p:extLst>
      <p:ext uri="{BB962C8B-B14F-4D97-AF65-F5344CB8AC3E}">
        <p14:creationId xmlns:p14="http://schemas.microsoft.com/office/powerpoint/2010/main" val="355126849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140968"/>
            <a:ext cx="7543800" cy="1358007"/>
          </a:xfrm>
        </p:spPr>
        <p:txBody>
          <a:bodyPr/>
          <a:lstStyle/>
          <a:p>
            <a:r>
              <a:rPr lang="es-MX" sz="4400" dirty="0" smtClean="0"/>
              <a:t>Recolección de residuos sólidos</a:t>
            </a:r>
            <a:endParaRPr lang="es-MX" sz="4400" dirty="0"/>
          </a:p>
        </p:txBody>
      </p:sp>
    </p:spTree>
    <p:extLst>
      <p:ext uri="{BB962C8B-B14F-4D97-AF65-F5344CB8AC3E}">
        <p14:creationId xmlns:p14="http://schemas.microsoft.com/office/powerpoint/2010/main" val="284551395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Gobierno Municipal de Toluca 2009 - 2012 | Cumpliendo contigo - Mozilla Firefox"/>
          <p:cNvPicPr>
            <a:picLocks noGrp="1" noChangeAspect="1"/>
          </p:cNvPicPr>
          <p:nvPr>
            <p:ph idx="1"/>
          </p:nvPr>
        </p:nvPicPr>
        <p:blipFill rotWithShape="1">
          <a:blip r:embed="rId2">
            <a:extLst>
              <a:ext uri="{28A0092B-C50C-407E-A947-70E740481C1C}">
                <a14:useLocalDpi xmlns:a14="http://schemas.microsoft.com/office/drawing/2010/main" val="0"/>
              </a:ext>
            </a:extLst>
          </a:blip>
          <a:srcRect l="11828" t="8552" r="12545" b="1518"/>
          <a:stretch/>
        </p:blipFill>
        <p:spPr>
          <a:xfrm>
            <a:off x="323528" y="185378"/>
            <a:ext cx="8280920" cy="6411974"/>
          </a:xfrm>
        </p:spPr>
      </p:pic>
    </p:spTree>
    <p:extLst>
      <p:ext uri="{BB962C8B-B14F-4D97-AF65-F5344CB8AC3E}">
        <p14:creationId xmlns:p14="http://schemas.microsoft.com/office/powerpoint/2010/main" val="144178848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Gobierno Municipal de Toluca 2009 - 2012 | Cumpliendo contigo - Mozilla Firefox"/>
          <p:cNvPicPr>
            <a:picLocks noGrp="1" noChangeAspect="1"/>
          </p:cNvPicPr>
          <p:nvPr>
            <p:ph idx="1"/>
          </p:nvPr>
        </p:nvPicPr>
        <p:blipFill rotWithShape="1">
          <a:blip r:embed="rId2">
            <a:extLst>
              <a:ext uri="{28A0092B-C50C-407E-A947-70E740481C1C}">
                <a14:useLocalDpi xmlns:a14="http://schemas.microsoft.com/office/drawing/2010/main" val="0"/>
              </a:ext>
            </a:extLst>
          </a:blip>
          <a:srcRect l="14337" t="9075" r="15233" b="1045"/>
          <a:stretch/>
        </p:blipFill>
        <p:spPr>
          <a:xfrm>
            <a:off x="467544" y="548680"/>
            <a:ext cx="8280920" cy="5689180"/>
          </a:xfrm>
        </p:spPr>
      </p:pic>
    </p:spTree>
    <p:extLst>
      <p:ext uri="{BB962C8B-B14F-4D97-AF65-F5344CB8AC3E}">
        <p14:creationId xmlns:p14="http://schemas.microsoft.com/office/powerpoint/2010/main" val="44212466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Gobierno Municipal de Toluca 2009 - 2012 | Cumpliendo contigo - Mozilla Firefox"/>
          <p:cNvPicPr>
            <a:picLocks noGrp="1" noChangeAspect="1"/>
          </p:cNvPicPr>
          <p:nvPr>
            <p:ph idx="1"/>
          </p:nvPr>
        </p:nvPicPr>
        <p:blipFill rotWithShape="1">
          <a:blip r:embed="rId2">
            <a:extLst>
              <a:ext uri="{28A0092B-C50C-407E-A947-70E740481C1C}">
                <a14:useLocalDpi xmlns:a14="http://schemas.microsoft.com/office/drawing/2010/main" val="0"/>
              </a:ext>
            </a:extLst>
          </a:blip>
          <a:srcRect l="15054" t="10740" r="15950" b="4373"/>
          <a:stretch/>
        </p:blipFill>
        <p:spPr>
          <a:xfrm>
            <a:off x="251520" y="404664"/>
            <a:ext cx="8697440" cy="5760640"/>
          </a:xfrm>
        </p:spPr>
      </p:pic>
    </p:spTree>
    <p:extLst>
      <p:ext uri="{BB962C8B-B14F-4D97-AF65-F5344CB8AC3E}">
        <p14:creationId xmlns:p14="http://schemas.microsoft.com/office/powerpoint/2010/main" val="409262662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Bando Municipal de Toluca 2012</a:t>
            </a:r>
            <a:endParaRPr lang="es-MX" dirty="0"/>
          </a:p>
        </p:txBody>
      </p:sp>
      <p:sp>
        <p:nvSpPr>
          <p:cNvPr id="3" name="2 Marcador de contenido"/>
          <p:cNvSpPr>
            <a:spLocks noGrp="1"/>
          </p:cNvSpPr>
          <p:nvPr>
            <p:ph idx="1"/>
          </p:nvPr>
        </p:nvSpPr>
        <p:spPr/>
        <p:txBody>
          <a:bodyPr>
            <a:normAutofit/>
          </a:bodyPr>
          <a:lstStyle/>
          <a:p>
            <a:pPr marL="0" indent="0">
              <a:buNone/>
            </a:pPr>
            <a:r>
              <a:rPr lang="es-MX" b="1" dirty="0"/>
              <a:t>Artículo 15.- </a:t>
            </a:r>
            <a:r>
              <a:rPr lang="es-MX" dirty="0"/>
              <a:t>La población del Municipio está </a:t>
            </a:r>
            <a:r>
              <a:rPr lang="es-MX" dirty="0" smtClean="0"/>
              <a:t>constituida por </a:t>
            </a:r>
            <a:r>
              <a:rPr lang="es-MX" dirty="0"/>
              <a:t>las personas que residen o se encuentran dentro </a:t>
            </a:r>
            <a:r>
              <a:rPr lang="es-MX" dirty="0" smtClean="0"/>
              <a:t>de su </a:t>
            </a:r>
            <a:r>
              <a:rPr lang="es-MX" dirty="0"/>
              <a:t>territorio, quienes serán consideradas como vecinos</a:t>
            </a:r>
            <a:r>
              <a:rPr lang="es-MX" dirty="0" smtClean="0"/>
              <a:t>, habitantes</a:t>
            </a:r>
            <a:r>
              <a:rPr lang="es-MX" dirty="0"/>
              <a:t>, visitantes o transeúntes y extranjeros.</a:t>
            </a:r>
          </a:p>
          <a:p>
            <a:pPr marL="0" indent="0">
              <a:buNone/>
            </a:pPr>
            <a:endParaRPr lang="es-MX" b="1" dirty="0" smtClean="0"/>
          </a:p>
          <a:p>
            <a:pPr marL="0" indent="0">
              <a:buNone/>
            </a:pPr>
            <a:r>
              <a:rPr lang="es-MX" b="1" dirty="0" smtClean="0"/>
              <a:t>Artículo </a:t>
            </a:r>
            <a:r>
              <a:rPr lang="es-MX" b="1" dirty="0"/>
              <a:t>16.- </a:t>
            </a:r>
            <a:r>
              <a:rPr lang="es-MX" dirty="0"/>
              <a:t>Para los efectos de este título, </a:t>
            </a:r>
            <a:r>
              <a:rPr lang="es-MX" dirty="0" smtClean="0"/>
              <a:t>deberá entenderse como:</a:t>
            </a:r>
          </a:p>
          <a:p>
            <a:pPr marL="0" indent="0">
              <a:buNone/>
            </a:pPr>
            <a:r>
              <a:rPr lang="es-MX" b="1" dirty="0" smtClean="0"/>
              <a:t>	II</a:t>
            </a:r>
            <a:r>
              <a:rPr lang="es-MX" b="1" dirty="0"/>
              <a:t>. Obligaciones</a:t>
            </a:r>
            <a:r>
              <a:rPr lang="es-MX" b="1" dirty="0" smtClean="0"/>
              <a:t>:</a:t>
            </a:r>
          </a:p>
          <a:p>
            <a:pPr marL="0" indent="0">
              <a:buNone/>
            </a:pPr>
            <a:r>
              <a:rPr lang="es-MX" dirty="0" smtClean="0"/>
              <a:t>		k</a:t>
            </a:r>
            <a:r>
              <a:rPr lang="es-MX" dirty="0"/>
              <a:t>. Entregar sus residuos sólidos al personal de </a:t>
            </a:r>
            <a:r>
              <a:rPr lang="es-MX" dirty="0" smtClean="0"/>
              <a:t>los camiones </a:t>
            </a:r>
            <a:r>
              <a:rPr lang="es-MX" dirty="0"/>
              <a:t>de limpia, debidamente </a:t>
            </a:r>
            <a:r>
              <a:rPr lang="es-MX" dirty="0" smtClean="0"/>
              <a:t>separados en </a:t>
            </a:r>
            <a:r>
              <a:rPr lang="es-MX" dirty="0"/>
              <a:t>orgánicos e inorgánicos; o en los centros </a:t>
            </a:r>
            <a:r>
              <a:rPr lang="es-MX" dirty="0" smtClean="0"/>
              <a:t>de acopio</a:t>
            </a:r>
          </a:p>
        </p:txBody>
      </p:sp>
    </p:spTree>
    <p:extLst>
      <p:ext uri="{BB962C8B-B14F-4D97-AF65-F5344CB8AC3E}">
        <p14:creationId xmlns:p14="http://schemas.microsoft.com/office/powerpoint/2010/main" val="219786891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0" indent="0">
              <a:buNone/>
            </a:pPr>
            <a:r>
              <a:rPr lang="es-MX" b="1" dirty="0"/>
              <a:t>Artículo 39.- </a:t>
            </a:r>
            <a:r>
              <a:rPr lang="es-MX" dirty="0"/>
              <a:t>Son servicios públicos que presta </a:t>
            </a:r>
            <a:r>
              <a:rPr lang="es-MX" dirty="0" smtClean="0"/>
              <a:t>el Municipio</a:t>
            </a:r>
            <a:r>
              <a:rPr lang="es-MX" dirty="0"/>
              <a:t>, los siguientes:</a:t>
            </a:r>
          </a:p>
          <a:p>
            <a:pPr marL="0" indent="0">
              <a:buNone/>
            </a:pPr>
            <a:r>
              <a:rPr lang="es-MX" dirty="0"/>
              <a:t>I. Agua potable, drenaje, alcantarillado, </a:t>
            </a:r>
            <a:r>
              <a:rPr lang="es-MX" dirty="0" smtClean="0"/>
              <a:t> tratamiento y </a:t>
            </a:r>
            <a:r>
              <a:rPr lang="es-MX" dirty="0"/>
              <a:t>disposición de aguas residuales;</a:t>
            </a:r>
          </a:p>
          <a:p>
            <a:pPr marL="0" indent="0">
              <a:buNone/>
            </a:pPr>
            <a:r>
              <a:rPr lang="es-MX" dirty="0"/>
              <a:t>II. Alumbrado público;</a:t>
            </a:r>
          </a:p>
          <a:p>
            <a:pPr marL="0" indent="0">
              <a:buNone/>
            </a:pPr>
            <a:r>
              <a:rPr lang="es-MX" dirty="0"/>
              <a:t>III. Limpia, recolección, traslado, tratamiento y</a:t>
            </a:r>
          </a:p>
          <a:p>
            <a:pPr marL="0" indent="0">
              <a:buNone/>
            </a:pPr>
            <a:r>
              <a:rPr lang="es-MX" dirty="0"/>
              <a:t>disposición final de residuos </a:t>
            </a:r>
            <a:r>
              <a:rPr lang="es-MX" dirty="0" smtClean="0"/>
              <a:t>sólidos</a:t>
            </a:r>
            <a:endParaRPr lang="es-MX" dirty="0"/>
          </a:p>
        </p:txBody>
      </p:sp>
    </p:spTree>
    <p:extLst>
      <p:ext uri="{BB962C8B-B14F-4D97-AF65-F5344CB8AC3E}">
        <p14:creationId xmlns:p14="http://schemas.microsoft.com/office/powerpoint/2010/main" val="105085412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pPr marL="0" indent="0">
              <a:buNone/>
            </a:pPr>
            <a:r>
              <a:rPr lang="es-MX" b="1" dirty="0"/>
              <a:t>Artículo 78.- </a:t>
            </a:r>
            <a:r>
              <a:rPr lang="es-MX" dirty="0"/>
              <a:t>Son infracciones a las disposiciones </a:t>
            </a:r>
            <a:r>
              <a:rPr lang="es-MX" dirty="0" smtClean="0"/>
              <a:t>sobre la </a:t>
            </a:r>
            <a:r>
              <a:rPr lang="es-MX" dirty="0"/>
              <a:t>protección al medio ambiente</a:t>
            </a:r>
            <a:r>
              <a:rPr lang="es-MX" dirty="0" smtClean="0"/>
              <a:t>:</a:t>
            </a:r>
          </a:p>
          <a:p>
            <a:pPr marL="0" indent="0">
              <a:buNone/>
            </a:pPr>
            <a:endParaRPr lang="es-MX" dirty="0"/>
          </a:p>
          <a:p>
            <a:pPr marL="0" indent="0">
              <a:buNone/>
            </a:pPr>
            <a:r>
              <a:rPr lang="es-MX" dirty="0" smtClean="0"/>
              <a:t>I. Incumplir </a:t>
            </a:r>
            <a:r>
              <a:rPr lang="es-MX" dirty="0"/>
              <a:t>con la obligación de entregar </a:t>
            </a:r>
            <a:r>
              <a:rPr lang="es-MX" dirty="0" smtClean="0"/>
              <a:t>sus residuos </a:t>
            </a:r>
            <a:r>
              <a:rPr lang="es-MX" dirty="0"/>
              <a:t>sólidos al personal de los camiones </a:t>
            </a:r>
            <a:r>
              <a:rPr lang="es-MX" dirty="0" smtClean="0"/>
              <a:t>de limpia </a:t>
            </a:r>
            <a:r>
              <a:rPr lang="es-MX" dirty="0"/>
              <a:t>debidamente separados en orgánicos </a:t>
            </a:r>
            <a:r>
              <a:rPr lang="es-MX" dirty="0" smtClean="0"/>
              <a:t>e inorgánicos; </a:t>
            </a:r>
          </a:p>
          <a:p>
            <a:pPr marL="571500" indent="-571500">
              <a:buAutoNum type="romanUcPeriod"/>
            </a:pPr>
            <a:endParaRPr lang="es-MX" dirty="0"/>
          </a:p>
          <a:p>
            <a:pPr marL="0" indent="0">
              <a:buNone/>
            </a:pPr>
            <a:r>
              <a:rPr lang="es-MX" dirty="0"/>
              <a:t>II. Dejar de limpiar el frente de su domicilio</a:t>
            </a:r>
            <a:r>
              <a:rPr lang="es-MX" dirty="0" smtClean="0"/>
              <a:t>, negociación </a:t>
            </a:r>
            <a:r>
              <a:rPr lang="es-MX" dirty="0"/>
              <a:t>o predio de su propiedad o posesión</a:t>
            </a:r>
            <a:r>
              <a:rPr lang="es-MX" dirty="0" smtClean="0"/>
              <a:t>, las </a:t>
            </a:r>
            <a:r>
              <a:rPr lang="es-MX" dirty="0"/>
              <a:t>vías y espacios públicos que colindan con </a:t>
            </a:r>
            <a:r>
              <a:rPr lang="es-MX" dirty="0" smtClean="0"/>
              <a:t>dicho inmueble</a:t>
            </a:r>
            <a:r>
              <a:rPr lang="es-MX" dirty="0"/>
              <a:t>, así como la azotea del mismo</a:t>
            </a:r>
            <a:r>
              <a:rPr lang="es-MX" dirty="0" smtClean="0"/>
              <a:t>;</a:t>
            </a:r>
          </a:p>
          <a:p>
            <a:pPr marL="0" indent="0">
              <a:buNone/>
            </a:pPr>
            <a:endParaRPr lang="es-MX" dirty="0"/>
          </a:p>
          <a:p>
            <a:pPr marL="0" indent="0">
              <a:buNone/>
            </a:pPr>
            <a:r>
              <a:rPr lang="es-MX" dirty="0"/>
              <a:t>III. Permitir que animales domésticos o los </a:t>
            </a:r>
            <a:r>
              <a:rPr lang="es-MX" dirty="0" smtClean="0"/>
              <a:t>utilizados en </a:t>
            </a:r>
            <a:r>
              <a:rPr lang="es-MX" dirty="0"/>
              <a:t>servicios de seguridad defequen en la </a:t>
            </a:r>
            <a:r>
              <a:rPr lang="es-MX" dirty="0" smtClean="0"/>
              <a:t>vía pública </a:t>
            </a:r>
            <a:r>
              <a:rPr lang="es-MX" dirty="0"/>
              <a:t>sin recoger dichos desechos, por parte </a:t>
            </a:r>
            <a:r>
              <a:rPr lang="es-MX" dirty="0" smtClean="0"/>
              <a:t>de su </a:t>
            </a:r>
            <a:r>
              <a:rPr lang="es-MX" dirty="0"/>
              <a:t>propietario o poseedor, aún en desfiles cívicos;</a:t>
            </a:r>
          </a:p>
        </p:txBody>
      </p:sp>
    </p:spTree>
    <p:extLst>
      <p:ext uri="{BB962C8B-B14F-4D97-AF65-F5344CB8AC3E}">
        <p14:creationId xmlns:p14="http://schemas.microsoft.com/office/powerpoint/2010/main" val="234287623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Autofit/>
          </a:bodyPr>
          <a:lstStyle/>
          <a:p>
            <a:pPr marL="0" indent="0">
              <a:buNone/>
            </a:pPr>
            <a:r>
              <a:rPr lang="es-MX" sz="2400" dirty="0"/>
              <a:t>IV. Tirar o depositar desechos sólidos en la </a:t>
            </a:r>
            <a:r>
              <a:rPr lang="es-MX" sz="2400" dirty="0" smtClean="0"/>
              <a:t>vía pública</a:t>
            </a:r>
            <a:r>
              <a:rPr lang="es-MX" sz="2400" dirty="0"/>
              <a:t>, coladeras o alcantarillas, parques</a:t>
            </a:r>
            <a:r>
              <a:rPr lang="es-MX" sz="2400" dirty="0" smtClean="0"/>
              <a:t>, jardines</a:t>
            </a:r>
            <a:r>
              <a:rPr lang="es-MX" sz="2400" dirty="0"/>
              <a:t>, barrancas, bienes del dominio público </a:t>
            </a:r>
            <a:r>
              <a:rPr lang="es-MX" sz="2400" dirty="0" smtClean="0"/>
              <a:t>o de </a:t>
            </a:r>
            <a:r>
              <a:rPr lang="es-MX" sz="2400" dirty="0"/>
              <a:t>uso común, predios baldíos, o en lugares </a:t>
            </a:r>
            <a:r>
              <a:rPr lang="es-MX" sz="2400" dirty="0" smtClean="0"/>
              <a:t>no autorizados</a:t>
            </a:r>
            <a:r>
              <a:rPr lang="es-MX" sz="2400" dirty="0"/>
              <a:t>; abandonar o tirar desechos </a:t>
            </a:r>
            <a:r>
              <a:rPr lang="es-MX" sz="2400" dirty="0" smtClean="0"/>
              <a:t>sólidos en </a:t>
            </a:r>
            <a:r>
              <a:rPr lang="es-MX" sz="2400" dirty="0"/>
              <a:t>dichos lugares, con motivo del ejercicio </a:t>
            </a:r>
            <a:r>
              <a:rPr lang="es-MX" sz="2400" dirty="0" smtClean="0"/>
              <a:t>de la </a:t>
            </a:r>
            <a:r>
              <a:rPr lang="es-MX" sz="2400" dirty="0"/>
              <a:t>actividad comercial en mercados, tianguis</a:t>
            </a:r>
            <a:r>
              <a:rPr lang="es-MX" sz="2400" dirty="0" smtClean="0"/>
              <a:t>, establecimientos </a:t>
            </a:r>
            <a:r>
              <a:rPr lang="es-MX" sz="2400" dirty="0"/>
              <a:t>comerciales u otros </a:t>
            </a:r>
            <a:r>
              <a:rPr lang="es-MX" sz="2400" dirty="0" smtClean="0"/>
              <a:t>lugares autorizados</a:t>
            </a:r>
            <a:r>
              <a:rPr lang="es-MX" sz="2400" dirty="0"/>
              <a:t>; así como depositar o </a:t>
            </a:r>
            <a:r>
              <a:rPr lang="es-MX" sz="2400" dirty="0" smtClean="0"/>
              <a:t>abandonar desechos </a:t>
            </a:r>
            <a:r>
              <a:rPr lang="es-MX" sz="2400" dirty="0"/>
              <a:t>sólidos en la vía pública, los días en </a:t>
            </a:r>
            <a:r>
              <a:rPr lang="es-MX" sz="2400" dirty="0" smtClean="0"/>
              <a:t>que no </a:t>
            </a:r>
            <a:r>
              <a:rPr lang="es-MX" sz="2400" dirty="0"/>
              <a:t>esté programado el servicio de recolección</a:t>
            </a:r>
            <a:r>
              <a:rPr lang="es-MX" sz="2400" dirty="0" smtClean="0"/>
              <a:t>; </a:t>
            </a:r>
          </a:p>
        </p:txBody>
      </p:sp>
    </p:spTree>
    <p:extLst>
      <p:ext uri="{BB962C8B-B14F-4D97-AF65-F5344CB8AC3E}">
        <p14:creationId xmlns:p14="http://schemas.microsoft.com/office/powerpoint/2010/main" val="871765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2800" dirty="0" smtClean="0"/>
              <a:t>Residuo</a:t>
            </a:r>
            <a:endParaRPr lang="es-MX" sz="2800" dirty="0"/>
          </a:p>
        </p:txBody>
      </p:sp>
      <p:sp>
        <p:nvSpPr>
          <p:cNvPr id="5" name="4 Marcador de contenido"/>
          <p:cNvSpPr>
            <a:spLocks noGrp="1"/>
          </p:cNvSpPr>
          <p:nvPr>
            <p:ph idx="1"/>
          </p:nvPr>
        </p:nvSpPr>
        <p:spPr/>
        <p:txBody>
          <a:bodyPr>
            <a:normAutofit/>
          </a:bodyPr>
          <a:lstStyle/>
          <a:p>
            <a:pPr algn="ctr">
              <a:buNone/>
            </a:pPr>
            <a:r>
              <a:rPr lang="es-MX" dirty="0" smtClean="0"/>
              <a:t>Sustancia sólida, semisólida, líquida o gaseosa proveniente de actividades humanas o generados en procesos de extracción, beneficio, transformación, consumo y tratamiento de materiales o productos, cuyas características impiden usarlo en proceso que los generó y que han perdido valor económico prioritario para quien lo genera, pero que pueden ser aprovechados por terceros que los reclamen, recolecten o compren para su reutilización directa o reciclaje.</a:t>
            </a:r>
            <a:br>
              <a:rPr lang="es-MX" dirty="0" smtClean="0"/>
            </a:br>
            <a:endParaRPr lang="es-MX" dirty="0" smtClean="0"/>
          </a:p>
          <a:p>
            <a:pPr algn="ctr"/>
            <a:endParaRPr lang="es-MX" dirty="0"/>
          </a:p>
        </p:txBody>
      </p:sp>
      <p:sp>
        <p:nvSpPr>
          <p:cNvPr id="6" name="5 Marcador de pie de página"/>
          <p:cNvSpPr>
            <a:spLocks noGrp="1"/>
          </p:cNvSpPr>
          <p:nvPr>
            <p:ph type="ftr" sz="quarter" idx="11"/>
          </p:nvPr>
        </p:nvSpPr>
        <p:spPr/>
        <p:txBody>
          <a:bodyPr/>
          <a:lstStyle/>
          <a:p>
            <a:r>
              <a:rPr lang="es-MX" sz="1100" dirty="0" smtClean="0"/>
              <a:t>http://www.conama.cl/rm/568/article-1208.html#top</a:t>
            </a:r>
            <a:endParaRPr lang="es-MX" sz="1100" dirty="0"/>
          </a:p>
        </p:txBody>
      </p:sp>
    </p:spTree>
    <p:extLst>
      <p:ext uri="{BB962C8B-B14F-4D97-AF65-F5344CB8AC3E}">
        <p14:creationId xmlns:p14="http://schemas.microsoft.com/office/powerpoint/2010/main" val="4105807441"/>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endParaRPr lang="es-MX" dirty="0" smtClean="0"/>
          </a:p>
          <a:p>
            <a:pPr marL="0" indent="0">
              <a:buNone/>
            </a:pPr>
            <a:r>
              <a:rPr lang="es-MX" dirty="0" smtClean="0"/>
              <a:t>VI. Almacenar residuos sólidos dentro de domicilios particulares, que generen malos olores, contaminación, fauna nociva o afecten la salud humana;</a:t>
            </a:r>
          </a:p>
          <a:p>
            <a:pPr marL="0" indent="0">
              <a:buNone/>
            </a:pPr>
            <a:endParaRPr lang="es-MX" dirty="0"/>
          </a:p>
        </p:txBody>
      </p:sp>
    </p:spTree>
    <p:extLst>
      <p:ext uri="{BB962C8B-B14F-4D97-AF65-F5344CB8AC3E}">
        <p14:creationId xmlns:p14="http://schemas.microsoft.com/office/powerpoint/2010/main" val="372505642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1209" t="6956" r="22796" b="5342"/>
          <a:stretch/>
        </p:blipFill>
        <p:spPr bwMode="auto">
          <a:xfrm>
            <a:off x="395536" y="280219"/>
            <a:ext cx="8496944" cy="641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747033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120" t="7917" r="26091" b="24167"/>
          <a:stretch/>
        </p:blipFill>
        <p:spPr bwMode="auto">
          <a:xfrm>
            <a:off x="323528" y="329313"/>
            <a:ext cx="8314888" cy="65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45829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9561" b="19556"/>
          <a:stretch/>
        </p:blipFill>
        <p:spPr bwMode="auto">
          <a:xfrm>
            <a:off x="179512" y="116632"/>
            <a:ext cx="8748464" cy="6546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137636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sz="4400" dirty="0" smtClean="0"/>
              <a:t>Recolección</a:t>
            </a:r>
            <a:endParaRPr lang="es-MX" sz="4400" dirty="0"/>
          </a:p>
        </p:txBody>
      </p:sp>
    </p:spTree>
    <p:extLst>
      <p:ext uri="{BB962C8B-B14F-4D97-AF65-F5344CB8AC3E}">
        <p14:creationId xmlns:p14="http://schemas.microsoft.com/office/powerpoint/2010/main" val="101727011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la recolección?</a:t>
            </a:r>
            <a:endParaRPr lang="es-MX" dirty="0"/>
          </a:p>
        </p:txBody>
      </p:sp>
      <p:sp>
        <p:nvSpPr>
          <p:cNvPr id="3" name="2 Marcador de contenido"/>
          <p:cNvSpPr>
            <a:spLocks noGrp="1"/>
          </p:cNvSpPr>
          <p:nvPr>
            <p:ph idx="1"/>
          </p:nvPr>
        </p:nvSpPr>
        <p:spPr/>
        <p:txBody>
          <a:bodyPr>
            <a:normAutofit/>
          </a:bodyPr>
          <a:lstStyle/>
          <a:p>
            <a:endParaRPr lang="es-MX" dirty="0" smtClean="0"/>
          </a:p>
          <a:p>
            <a:r>
              <a:rPr lang="es-MX" dirty="0" smtClean="0"/>
              <a:t>La </a:t>
            </a:r>
            <a:r>
              <a:rPr lang="es-MX" dirty="0"/>
              <a:t>recolección tiene por objeto retirar los </a:t>
            </a:r>
            <a:r>
              <a:rPr lang="es-MX" dirty="0" err="1"/>
              <a:t>RSM</a:t>
            </a:r>
            <a:r>
              <a:rPr lang="es-MX" dirty="0"/>
              <a:t> de la fuente generadora (hogar</a:t>
            </a:r>
            <a:r>
              <a:rPr lang="es-MX" dirty="0" smtClean="0"/>
              <a:t>, comercios</a:t>
            </a:r>
            <a:r>
              <a:rPr lang="es-MX" dirty="0"/>
              <a:t>, oficinas, </a:t>
            </a:r>
            <a:r>
              <a:rPr lang="es-MX" dirty="0" smtClean="0"/>
              <a:t>  mercados</a:t>
            </a:r>
            <a:r>
              <a:rPr lang="es-MX" dirty="0"/>
              <a:t>, rastros, etc.), a fin de concentrarlos en un punto </a:t>
            </a:r>
            <a:r>
              <a:rPr lang="es-MX" dirty="0" smtClean="0"/>
              <a:t>de transferencia</a:t>
            </a:r>
            <a:r>
              <a:rPr lang="es-MX" dirty="0"/>
              <a:t>, centro de acopio para su proceso (reciclaje o tratamiento) o, de </a:t>
            </a:r>
            <a:r>
              <a:rPr lang="es-MX" dirty="0" smtClean="0"/>
              <a:t>otra manera </a:t>
            </a:r>
            <a:r>
              <a:rPr lang="es-MX" dirty="0"/>
              <a:t>llevarlos directamente al sitio de disposición final</a:t>
            </a:r>
            <a:r>
              <a:rPr lang="es-MX" dirty="0" smtClean="0"/>
              <a:t>.</a:t>
            </a:r>
            <a:endParaRPr lang="es-MX" dirty="0"/>
          </a:p>
        </p:txBody>
      </p:sp>
    </p:spTree>
    <p:extLst>
      <p:ext uri="{BB962C8B-B14F-4D97-AF65-F5344CB8AC3E}">
        <p14:creationId xmlns:p14="http://schemas.microsoft.com/office/powerpoint/2010/main" val="3379512464"/>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Diseño del sistema de recolección</a:t>
            </a:r>
          </a:p>
        </p:txBody>
      </p:sp>
      <p:sp>
        <p:nvSpPr>
          <p:cNvPr id="3" name="2 Marcador de contenido"/>
          <p:cNvSpPr>
            <a:spLocks noGrp="1"/>
          </p:cNvSpPr>
          <p:nvPr>
            <p:ph idx="1"/>
          </p:nvPr>
        </p:nvSpPr>
        <p:spPr/>
        <p:txBody>
          <a:bodyPr>
            <a:normAutofit/>
          </a:bodyPr>
          <a:lstStyle/>
          <a:p>
            <a:endParaRPr lang="es-MX" dirty="0" smtClean="0"/>
          </a:p>
          <a:p>
            <a:r>
              <a:rPr lang="es-MX" dirty="0" smtClean="0"/>
              <a:t>Al llevar a cabo un sistema de recolección es importante considerar si se va a establecer un sistema de recolección separada y definir la clasificación de los subproductos.</a:t>
            </a:r>
          </a:p>
          <a:p>
            <a:endParaRPr lang="es-MX" dirty="0" smtClean="0"/>
          </a:p>
          <a:p>
            <a:r>
              <a:rPr lang="es-MX" dirty="0" smtClean="0"/>
              <a:t>Entre </a:t>
            </a:r>
            <a:r>
              <a:rPr lang="es-MX" dirty="0"/>
              <a:t>los métodos más comunes para la recolección </a:t>
            </a:r>
            <a:r>
              <a:rPr lang="es-MX" dirty="0" smtClean="0"/>
              <a:t>de los </a:t>
            </a:r>
            <a:r>
              <a:rPr lang="es-MX" dirty="0" err="1"/>
              <a:t>RSM</a:t>
            </a:r>
            <a:r>
              <a:rPr lang="es-MX" dirty="0"/>
              <a:t> se </a:t>
            </a:r>
            <a:r>
              <a:rPr lang="es-MX" dirty="0" smtClean="0"/>
              <a:t>tienen:</a:t>
            </a:r>
          </a:p>
          <a:p>
            <a:pPr>
              <a:buNone/>
            </a:pPr>
            <a:r>
              <a:rPr lang="es-MX" dirty="0" smtClean="0"/>
              <a:t>   </a:t>
            </a:r>
          </a:p>
          <a:p>
            <a:pPr>
              <a:buNone/>
            </a:pPr>
            <a:r>
              <a:rPr lang="es-MX" dirty="0" smtClean="0"/>
              <a:t>                                        * Parada fija</a:t>
            </a:r>
            <a:endParaRPr lang="es-MX" dirty="0"/>
          </a:p>
          <a:p>
            <a:pPr>
              <a:buNone/>
            </a:pPr>
            <a:r>
              <a:rPr lang="es-MX" dirty="0"/>
              <a:t> </a:t>
            </a:r>
            <a:r>
              <a:rPr lang="es-MX" dirty="0" smtClean="0"/>
              <a:t>                                       * Acera</a:t>
            </a:r>
            <a:endParaRPr lang="es-MX" dirty="0"/>
          </a:p>
          <a:p>
            <a:pPr>
              <a:buNone/>
            </a:pPr>
            <a:r>
              <a:rPr lang="es-MX" dirty="0"/>
              <a:t> </a:t>
            </a:r>
            <a:r>
              <a:rPr lang="es-MX" dirty="0" smtClean="0"/>
              <a:t>                                       * Contenedores</a:t>
            </a:r>
          </a:p>
          <a:p>
            <a:endParaRPr lang="es-MX" dirty="0"/>
          </a:p>
        </p:txBody>
      </p:sp>
    </p:spTree>
    <p:extLst>
      <p:ext uri="{BB962C8B-B14F-4D97-AF65-F5344CB8AC3E}">
        <p14:creationId xmlns:p14="http://schemas.microsoft.com/office/powerpoint/2010/main" val="2846490122"/>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del sistema de recolección</a:t>
            </a:r>
            <a:endParaRPr lang="es-MX" dirty="0"/>
          </a:p>
        </p:txBody>
      </p:sp>
      <p:sp>
        <p:nvSpPr>
          <p:cNvPr id="3" name="2 Marcador de contenido"/>
          <p:cNvSpPr>
            <a:spLocks noGrp="1"/>
          </p:cNvSpPr>
          <p:nvPr>
            <p:ph idx="1"/>
          </p:nvPr>
        </p:nvSpPr>
        <p:spPr/>
        <p:txBody>
          <a:bodyPr>
            <a:normAutofit/>
          </a:bodyPr>
          <a:lstStyle/>
          <a:p>
            <a:endParaRPr lang="es-MX" dirty="0" smtClean="0"/>
          </a:p>
          <a:p>
            <a:r>
              <a:rPr lang="es-MX" dirty="0" smtClean="0"/>
              <a:t>El reglamento de limpia del municipio debe </a:t>
            </a:r>
            <a:r>
              <a:rPr lang="es-MX" dirty="0"/>
              <a:t>determinar qué tipo de residuos deben ser rechazados </a:t>
            </a:r>
            <a:r>
              <a:rPr lang="es-MX" dirty="0" smtClean="0"/>
              <a:t>por las </a:t>
            </a:r>
            <a:r>
              <a:rPr lang="es-MX" dirty="0"/>
              <a:t>cuadrillas de recolección, ciertos materiales tales como: neumáticos, muebles</a:t>
            </a:r>
            <a:r>
              <a:rPr lang="es-MX" dirty="0" smtClean="0"/>
              <a:t>, animales </a:t>
            </a:r>
            <a:r>
              <a:rPr lang="es-MX" dirty="0"/>
              <a:t>muertos y residuos peligrosos</a:t>
            </a:r>
            <a:r>
              <a:rPr lang="es-MX" dirty="0" smtClean="0"/>
              <a:t>.</a:t>
            </a:r>
          </a:p>
          <a:p>
            <a:endParaRPr lang="es-MX" dirty="0" smtClean="0"/>
          </a:p>
          <a:p>
            <a:r>
              <a:rPr lang="es-MX" dirty="0" smtClean="0"/>
              <a:t>Se deben establecer los recorridos específicos de las rutas de recolección.</a:t>
            </a:r>
          </a:p>
          <a:p>
            <a:endParaRPr lang="es-MX" dirty="0"/>
          </a:p>
        </p:txBody>
      </p:sp>
    </p:spTree>
    <p:extLst>
      <p:ext uri="{BB962C8B-B14F-4D97-AF65-F5344CB8AC3E}">
        <p14:creationId xmlns:p14="http://schemas.microsoft.com/office/powerpoint/2010/main" val="1673815637"/>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del sistema de recolección</a:t>
            </a:r>
            <a:endParaRPr lang="es-MX" dirty="0"/>
          </a:p>
        </p:txBody>
      </p:sp>
      <p:sp>
        <p:nvSpPr>
          <p:cNvPr id="3" name="2 Marcador de contenido"/>
          <p:cNvSpPr>
            <a:spLocks noGrp="1"/>
          </p:cNvSpPr>
          <p:nvPr>
            <p:ph idx="1"/>
          </p:nvPr>
        </p:nvSpPr>
        <p:spPr/>
        <p:txBody>
          <a:bodyPr>
            <a:normAutofit/>
          </a:bodyPr>
          <a:lstStyle/>
          <a:p>
            <a:endParaRPr lang="es-MX" dirty="0" smtClean="0"/>
          </a:p>
          <a:p>
            <a:r>
              <a:rPr lang="es-MX" dirty="0" smtClean="0"/>
              <a:t>Para </a:t>
            </a:r>
            <a:r>
              <a:rPr lang="es-MX" dirty="0"/>
              <a:t>diseñar las rutas de recolección en una localidad es recomendable </a:t>
            </a:r>
            <a:r>
              <a:rPr lang="es-MX" dirty="0" smtClean="0"/>
              <a:t>dividirla en sectores </a:t>
            </a:r>
            <a:r>
              <a:rPr lang="es-MX" dirty="0"/>
              <a:t>operativos, determinar el número de vehículos necesarios </a:t>
            </a:r>
            <a:r>
              <a:rPr lang="es-MX" dirty="0" smtClean="0"/>
              <a:t>y asignar </a:t>
            </a:r>
            <a:r>
              <a:rPr lang="es-MX" dirty="0"/>
              <a:t>un área del sector a cada vehículo recolector</a:t>
            </a:r>
            <a:r>
              <a:rPr lang="es-MX" dirty="0" smtClean="0"/>
              <a:t>.</a:t>
            </a:r>
          </a:p>
          <a:p>
            <a:endParaRPr lang="es-MX" dirty="0" smtClean="0"/>
          </a:p>
          <a:p>
            <a:r>
              <a:rPr lang="es-MX" dirty="0" smtClean="0"/>
              <a:t>Un mal diseño puede generar tiraderos clandestinos, ineficiencia del personal, focos de infección, entre otros.</a:t>
            </a:r>
            <a:endParaRPr lang="es-MX" dirty="0"/>
          </a:p>
        </p:txBody>
      </p:sp>
    </p:spTree>
    <p:extLst>
      <p:ext uri="{BB962C8B-B14F-4D97-AF65-F5344CB8AC3E}">
        <p14:creationId xmlns:p14="http://schemas.microsoft.com/office/powerpoint/2010/main" val="305695599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487"/>
          </a:xfrm>
        </p:spPr>
        <p:txBody>
          <a:bodyPr>
            <a:normAutofit/>
          </a:bodyPr>
          <a:lstStyle/>
          <a:p>
            <a:r>
              <a:rPr lang="es-MX" sz="3200" dirty="0" smtClean="0"/>
              <a:t>Ejemplo de ruta de recolección</a:t>
            </a:r>
            <a:endParaRPr lang="es-MX" sz="3200" dirty="0"/>
          </a:p>
        </p:txBody>
      </p:sp>
      <p:pic>
        <p:nvPicPr>
          <p:cNvPr id="4098" name="Picture 2" descr="gra3.gif (4482 bytes)"/>
          <p:cNvPicPr>
            <a:picLocks noChangeAspect="1" noChangeArrowheads="1"/>
          </p:cNvPicPr>
          <p:nvPr/>
        </p:nvPicPr>
        <p:blipFill>
          <a:blip r:embed="rId2" cstate="print"/>
          <a:srcRect/>
          <a:stretch>
            <a:fillRect/>
          </a:stretch>
        </p:blipFill>
        <p:spPr bwMode="auto">
          <a:xfrm>
            <a:off x="761973" y="1325438"/>
            <a:ext cx="7338419" cy="4967443"/>
          </a:xfrm>
          <a:prstGeom prst="rect">
            <a:avLst/>
          </a:prstGeom>
          <a:noFill/>
        </p:spPr>
      </p:pic>
    </p:spTree>
    <p:extLst>
      <p:ext uri="{BB962C8B-B14F-4D97-AF65-F5344CB8AC3E}">
        <p14:creationId xmlns:p14="http://schemas.microsoft.com/office/powerpoint/2010/main" val="760079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Reciclaje</a:t>
            </a:r>
            <a:endParaRPr lang="es-MX" dirty="0"/>
          </a:p>
        </p:txBody>
      </p:sp>
      <p:sp>
        <p:nvSpPr>
          <p:cNvPr id="3" name="2 Marcador de contenido"/>
          <p:cNvSpPr>
            <a:spLocks noGrp="1"/>
          </p:cNvSpPr>
          <p:nvPr>
            <p:ph idx="1"/>
          </p:nvPr>
        </p:nvSpPr>
        <p:spPr/>
        <p:txBody>
          <a:bodyPr/>
          <a:lstStyle/>
          <a:p>
            <a:pPr marL="0" indent="0">
              <a:buNone/>
            </a:pPr>
            <a:r>
              <a:rPr lang="es-MX" dirty="0" smtClean="0"/>
              <a:t>Acción </a:t>
            </a:r>
            <a:r>
              <a:rPr lang="es-MX" dirty="0"/>
              <a:t>de reprocesar un material ya utilizado transformándolo en uno similar o distinto al original susceptible de ser usado como materia prima.</a:t>
            </a:r>
          </a:p>
          <a:p>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199975753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Ruta de Recolección</a:t>
            </a:r>
            <a:endParaRPr lang="es-MX" dirty="0"/>
          </a:p>
        </p:txBody>
      </p:sp>
      <p:pic>
        <p:nvPicPr>
          <p:cNvPr id="4" name="3 Marcador de contenido" descr="mapa2.gif"/>
          <p:cNvPicPr>
            <a:picLocks noGrp="1" noChangeAspect="1"/>
          </p:cNvPicPr>
          <p:nvPr>
            <p:ph idx="1"/>
          </p:nvPr>
        </p:nvPicPr>
        <p:blipFill>
          <a:blip r:embed="rId2" cstate="print"/>
          <a:stretch>
            <a:fillRect/>
          </a:stretch>
        </p:blipFill>
        <p:spPr>
          <a:xfrm>
            <a:off x="1073282" y="1393018"/>
            <a:ext cx="7022993" cy="4606652"/>
          </a:xfrm>
        </p:spPr>
      </p:pic>
    </p:spTree>
    <p:extLst>
      <p:ext uri="{BB962C8B-B14F-4D97-AF65-F5344CB8AC3E}">
        <p14:creationId xmlns:p14="http://schemas.microsoft.com/office/powerpoint/2010/main" val="1622991995"/>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Vehículos de recolección</a:t>
            </a:r>
          </a:p>
        </p:txBody>
      </p:sp>
      <p:sp>
        <p:nvSpPr>
          <p:cNvPr id="3" name="2 Marcador de contenido"/>
          <p:cNvSpPr>
            <a:spLocks noGrp="1"/>
          </p:cNvSpPr>
          <p:nvPr>
            <p:ph idx="1"/>
          </p:nvPr>
        </p:nvSpPr>
        <p:spPr/>
        <p:txBody>
          <a:bodyPr/>
          <a:lstStyle/>
          <a:p>
            <a:endParaRPr lang="es-MX" dirty="0" smtClean="0"/>
          </a:p>
          <a:p>
            <a:r>
              <a:rPr lang="es-MX" dirty="0" smtClean="0"/>
              <a:t>Los </a:t>
            </a:r>
            <a:r>
              <a:rPr lang="es-MX" dirty="0"/>
              <a:t>equipos de recolección de residuos son variables, se encuentran desde </a:t>
            </a:r>
            <a:r>
              <a:rPr lang="es-MX" dirty="0" smtClean="0"/>
              <a:t>camiones compactadores</a:t>
            </a:r>
            <a:r>
              <a:rPr lang="es-MX" dirty="0"/>
              <a:t>, camiones con divisiones para recolección separada, hasta </a:t>
            </a:r>
            <a:r>
              <a:rPr lang="es-MX" dirty="0" smtClean="0"/>
              <a:t>los carritos </a:t>
            </a:r>
            <a:r>
              <a:rPr lang="es-MX" dirty="0"/>
              <a:t>manuales</a:t>
            </a:r>
            <a:r>
              <a:rPr lang="es-MX" dirty="0" smtClean="0"/>
              <a:t>.</a:t>
            </a:r>
          </a:p>
          <a:p>
            <a:endParaRPr lang="es-MX" dirty="0"/>
          </a:p>
        </p:txBody>
      </p:sp>
    </p:spTree>
    <p:extLst>
      <p:ext uri="{BB962C8B-B14F-4D97-AF65-F5344CB8AC3E}">
        <p14:creationId xmlns:p14="http://schemas.microsoft.com/office/powerpoint/2010/main" val="4039443741"/>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666723" y="500591"/>
            <a:ext cx="7810555" cy="6068707"/>
          </a:xfrm>
          <a:prstGeom prst="rect">
            <a:avLst/>
          </a:prstGeom>
          <a:noFill/>
          <a:ln w="9525">
            <a:noFill/>
            <a:miter lim="800000"/>
            <a:headEnd/>
            <a:tailEnd/>
          </a:ln>
          <a:effectLst/>
        </p:spPr>
      </p:pic>
    </p:spTree>
    <p:extLst>
      <p:ext uri="{BB962C8B-B14F-4D97-AF65-F5344CB8AC3E}">
        <p14:creationId xmlns:p14="http://schemas.microsoft.com/office/powerpoint/2010/main" val="4012768077"/>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tretch>
            <a:fillRect/>
          </a:stretch>
        </p:blipFill>
        <p:spPr bwMode="auto">
          <a:xfrm>
            <a:off x="1107607" y="1219201"/>
            <a:ext cx="6928787" cy="4937522"/>
          </a:xfrm>
          <a:prstGeom prst="rect">
            <a:avLst/>
          </a:prstGeom>
          <a:noFill/>
          <a:ln w="9525">
            <a:noFill/>
            <a:miter lim="800000"/>
            <a:headEnd/>
            <a:tailEnd/>
          </a:ln>
          <a:effectLst/>
        </p:spPr>
      </p:pic>
    </p:spTree>
    <p:extLst>
      <p:ext uri="{BB962C8B-B14F-4D97-AF65-F5344CB8AC3E}">
        <p14:creationId xmlns:p14="http://schemas.microsoft.com/office/powerpoint/2010/main" val="270129991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2594"/>
          </a:xfrm>
        </p:spPr>
        <p:txBody>
          <a:bodyPr>
            <a:normAutofit fontScale="90000"/>
          </a:bodyPr>
          <a:lstStyle/>
          <a:p>
            <a:r>
              <a:rPr lang="es-MX" dirty="0" smtClean="0"/>
              <a:t/>
            </a:r>
            <a:br>
              <a:rPr lang="es-MX" dirty="0" smtClean="0"/>
            </a:br>
            <a:r>
              <a:rPr lang="es-MX" dirty="0" smtClean="0"/>
              <a:t>Imágenes de vehículos de recolección</a:t>
            </a:r>
            <a:endParaRPr lang="es-MX"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952475" y="1178703"/>
            <a:ext cx="7143800" cy="5101618"/>
          </a:xfrm>
          <a:prstGeom prst="rect">
            <a:avLst/>
          </a:prstGeom>
          <a:noFill/>
          <a:ln w="9525">
            <a:noFill/>
            <a:miter lim="800000"/>
            <a:headEnd/>
            <a:tailEnd/>
          </a:ln>
          <a:effectLst/>
        </p:spPr>
      </p:pic>
    </p:spTree>
    <p:extLst>
      <p:ext uri="{BB962C8B-B14F-4D97-AF65-F5344CB8AC3E}">
        <p14:creationId xmlns:p14="http://schemas.microsoft.com/office/powerpoint/2010/main" val="103822607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Imágenes de vehículos de recolección</a:t>
            </a:r>
            <a:endParaRPr lang="es-MX" dirty="0"/>
          </a:p>
        </p:txBody>
      </p:sp>
      <p:pic>
        <p:nvPicPr>
          <p:cNvPr id="4" name="3 Marcador de contenido" descr="fig5_2.gif"/>
          <p:cNvPicPr>
            <a:picLocks noGrp="1" noChangeAspect="1"/>
          </p:cNvPicPr>
          <p:nvPr>
            <p:ph idx="1"/>
          </p:nvPr>
        </p:nvPicPr>
        <p:blipFill>
          <a:blip r:embed="rId2" cstate="print"/>
          <a:stretch>
            <a:fillRect/>
          </a:stretch>
        </p:blipFill>
        <p:spPr>
          <a:xfrm>
            <a:off x="500872" y="1446596"/>
            <a:ext cx="7957328" cy="4380919"/>
          </a:xfrm>
        </p:spPr>
      </p:pic>
    </p:spTree>
    <p:extLst>
      <p:ext uri="{BB962C8B-B14F-4D97-AF65-F5344CB8AC3E}">
        <p14:creationId xmlns:p14="http://schemas.microsoft.com/office/powerpoint/2010/main" val="3283708428"/>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576300"/>
          </a:xfrm>
        </p:spPr>
        <p:txBody>
          <a:bodyPr>
            <a:normAutofit fontScale="90000"/>
          </a:bodyPr>
          <a:lstStyle/>
          <a:p>
            <a:pPr algn="ctr"/>
            <a:r>
              <a:rPr lang="en-US" dirty="0" err="1" smtClean="0"/>
              <a:t>Macrorutas</a:t>
            </a:r>
            <a:endParaRPr lang="en-US" dirty="0"/>
          </a:p>
        </p:txBody>
      </p:sp>
      <p:sp>
        <p:nvSpPr>
          <p:cNvPr id="3" name="2 Marcador de contenido"/>
          <p:cNvSpPr>
            <a:spLocks noGrp="1"/>
          </p:cNvSpPr>
          <p:nvPr>
            <p:ph idx="1"/>
          </p:nvPr>
        </p:nvSpPr>
        <p:spPr/>
        <p:txBody>
          <a:bodyPr>
            <a:normAutofit fontScale="92500" lnSpcReduction="10000"/>
          </a:bodyPr>
          <a:lstStyle/>
          <a:p>
            <a:r>
              <a:rPr lang="en-US" dirty="0" smtClean="0"/>
              <a:t>Se </a:t>
            </a:r>
            <a:r>
              <a:rPr lang="en-US" dirty="0" err="1" smtClean="0"/>
              <a:t>toman</a:t>
            </a:r>
            <a:r>
              <a:rPr lang="en-US" dirty="0" smtClean="0"/>
              <a:t> en </a:t>
            </a:r>
            <a:r>
              <a:rPr lang="en-US" dirty="0" err="1" smtClean="0"/>
              <a:t>cuenta</a:t>
            </a:r>
            <a:r>
              <a:rPr lang="en-US" dirty="0" smtClean="0"/>
              <a:t> </a:t>
            </a:r>
            <a:r>
              <a:rPr lang="en-US" dirty="0" err="1" smtClean="0"/>
              <a:t>varios</a:t>
            </a:r>
            <a:r>
              <a:rPr lang="en-US" dirty="0" smtClean="0"/>
              <a:t> </a:t>
            </a:r>
            <a:r>
              <a:rPr lang="en-US" dirty="0" err="1" smtClean="0"/>
              <a:t>factores</a:t>
            </a:r>
            <a:r>
              <a:rPr lang="en-US" dirty="0" smtClean="0"/>
              <a:t>, entre </a:t>
            </a:r>
            <a:r>
              <a:rPr lang="en-US" dirty="0" err="1" smtClean="0"/>
              <a:t>ellos</a:t>
            </a:r>
            <a:r>
              <a:rPr lang="en-US" dirty="0" smtClean="0"/>
              <a:t>:</a:t>
            </a:r>
          </a:p>
          <a:p>
            <a:endParaRPr lang="en-US" dirty="0" smtClean="0"/>
          </a:p>
          <a:p>
            <a:r>
              <a:rPr lang="en-US" b="1" dirty="0" err="1" smtClean="0"/>
              <a:t>Población</a:t>
            </a:r>
            <a:r>
              <a:rPr lang="en-US" b="1" dirty="0" smtClean="0"/>
              <a:t> (P)</a:t>
            </a:r>
          </a:p>
          <a:p>
            <a:r>
              <a:rPr lang="en-US" b="1" dirty="0" err="1" smtClean="0"/>
              <a:t>Producción</a:t>
            </a:r>
            <a:r>
              <a:rPr lang="en-US" b="1" dirty="0" smtClean="0"/>
              <a:t> de los </a:t>
            </a:r>
            <a:r>
              <a:rPr lang="en-US" b="1" dirty="0" err="1" smtClean="0"/>
              <a:t>residuos</a:t>
            </a:r>
            <a:r>
              <a:rPr lang="en-US" b="1" dirty="0" smtClean="0"/>
              <a:t> (G)</a:t>
            </a:r>
          </a:p>
          <a:p>
            <a:r>
              <a:rPr lang="en-US" b="1" dirty="0" err="1" smtClean="0"/>
              <a:t>Frecuencia</a:t>
            </a:r>
            <a:r>
              <a:rPr lang="en-US" b="1" dirty="0" smtClean="0"/>
              <a:t> de la </a:t>
            </a:r>
            <a:r>
              <a:rPr lang="en-US" b="1" dirty="0" err="1" smtClean="0"/>
              <a:t>recolección</a:t>
            </a:r>
            <a:r>
              <a:rPr lang="en-US" b="1" dirty="0" smtClean="0"/>
              <a:t> (F)</a:t>
            </a:r>
          </a:p>
          <a:p>
            <a:r>
              <a:rPr lang="en-US" b="1" dirty="0" err="1" smtClean="0"/>
              <a:t>Capacidad</a:t>
            </a:r>
            <a:r>
              <a:rPr lang="en-US" b="1" dirty="0" smtClean="0"/>
              <a:t> del </a:t>
            </a:r>
            <a:r>
              <a:rPr lang="en-US" b="1" dirty="0" err="1" smtClean="0"/>
              <a:t>vehículo</a:t>
            </a:r>
            <a:r>
              <a:rPr lang="en-US" b="1" dirty="0" smtClean="0"/>
              <a:t> (C)</a:t>
            </a:r>
          </a:p>
          <a:p>
            <a:pPr algn="ctr">
              <a:buNone/>
            </a:pPr>
            <a:endParaRPr lang="en-US" b="1" dirty="0" smtClean="0"/>
          </a:p>
          <a:p>
            <a:pPr algn="ctr">
              <a:buNone/>
            </a:pPr>
            <a:r>
              <a:rPr lang="en-US" dirty="0" smtClean="0"/>
              <a:t>C=  V X </a:t>
            </a:r>
            <a:r>
              <a:rPr lang="en-US" dirty="0" err="1" smtClean="0"/>
              <a:t>Pv</a:t>
            </a:r>
            <a:endParaRPr lang="en-US" dirty="0" smtClean="0"/>
          </a:p>
          <a:p>
            <a:pPr>
              <a:buNone/>
            </a:pPr>
            <a:endParaRPr lang="en-US" b="1" dirty="0" smtClean="0"/>
          </a:p>
          <a:p>
            <a:r>
              <a:rPr lang="en-US" b="1" dirty="0" err="1" smtClean="0"/>
              <a:t>Número</a:t>
            </a:r>
            <a:r>
              <a:rPr lang="en-US" b="1" dirty="0" smtClean="0"/>
              <a:t> de </a:t>
            </a:r>
            <a:r>
              <a:rPr lang="en-US" b="1" dirty="0" err="1" smtClean="0"/>
              <a:t>viajes</a:t>
            </a:r>
            <a:r>
              <a:rPr lang="en-US" b="1" dirty="0" smtClean="0"/>
              <a:t> </a:t>
            </a:r>
            <a:r>
              <a:rPr lang="en-US" b="1" dirty="0" err="1" smtClean="0"/>
              <a:t>por</a:t>
            </a:r>
            <a:r>
              <a:rPr lang="en-US" b="1" dirty="0" smtClean="0"/>
              <a:t> </a:t>
            </a:r>
            <a:r>
              <a:rPr lang="en-US" b="1" dirty="0" err="1" smtClean="0"/>
              <a:t>turno</a:t>
            </a:r>
            <a:r>
              <a:rPr lang="en-US" b="1" dirty="0" smtClean="0"/>
              <a:t> (N)</a:t>
            </a:r>
          </a:p>
          <a:p>
            <a:r>
              <a:rPr lang="en-US" b="1" dirty="0" err="1" smtClean="0"/>
              <a:t>Número</a:t>
            </a:r>
            <a:r>
              <a:rPr lang="en-US" b="1" dirty="0" smtClean="0"/>
              <a:t> de </a:t>
            </a:r>
            <a:r>
              <a:rPr lang="en-US" b="1" dirty="0" err="1" smtClean="0"/>
              <a:t>vehículos</a:t>
            </a:r>
            <a:r>
              <a:rPr lang="en-US" b="1" dirty="0" smtClean="0"/>
              <a:t> </a:t>
            </a:r>
            <a:r>
              <a:rPr lang="en-US" b="1" dirty="0" err="1" smtClean="0"/>
              <a:t>necesarios</a:t>
            </a:r>
            <a:r>
              <a:rPr lang="en-US" b="1" dirty="0" smtClean="0"/>
              <a:t> (</a:t>
            </a:r>
            <a:r>
              <a:rPr lang="en-US" b="1" dirty="0" err="1" smtClean="0"/>
              <a:t>Nv</a:t>
            </a:r>
            <a:r>
              <a:rPr lang="en-US" b="1" dirty="0" smtClean="0"/>
              <a:t>)</a:t>
            </a:r>
          </a:p>
          <a:p>
            <a:pPr>
              <a:buNone/>
            </a:pPr>
            <a:r>
              <a:rPr lang="en-US" b="1" dirty="0" smtClean="0"/>
              <a:t>                    </a:t>
            </a:r>
          </a:p>
          <a:p>
            <a:pPr algn="ctr">
              <a:buNone/>
            </a:pPr>
            <a:r>
              <a:rPr lang="en-US" dirty="0" err="1" smtClean="0"/>
              <a:t>Nv</a:t>
            </a:r>
            <a:r>
              <a:rPr lang="en-US" dirty="0" smtClean="0"/>
              <a:t> = </a:t>
            </a:r>
            <a:r>
              <a:rPr lang="en-US" u="sng" dirty="0" smtClean="0"/>
              <a:t>G X P X 7 X Fr X K</a:t>
            </a:r>
            <a:endParaRPr lang="en-US" dirty="0" smtClean="0"/>
          </a:p>
          <a:p>
            <a:pPr algn="ctr">
              <a:buNone/>
            </a:pPr>
            <a:r>
              <a:rPr lang="en-US" dirty="0" smtClean="0"/>
              <a:t>N X C X dh</a:t>
            </a:r>
          </a:p>
          <a:p>
            <a:pPr algn="ctr">
              <a:buNone/>
            </a:pPr>
            <a:endParaRPr lang="en-US" b="1" dirty="0" smtClean="0"/>
          </a:p>
          <a:p>
            <a:pPr algn="ctr">
              <a:buNone/>
            </a:pPr>
            <a:endParaRPr lang="en-US" b="1" dirty="0" smtClean="0"/>
          </a:p>
          <a:p>
            <a:pPr algn="ctr">
              <a:buNone/>
            </a:pPr>
            <a:endParaRPr lang="en-US" b="1" dirty="0" smtClean="0"/>
          </a:p>
        </p:txBody>
      </p:sp>
    </p:spTree>
    <p:extLst>
      <p:ext uri="{BB962C8B-B14F-4D97-AF65-F5344CB8AC3E}">
        <p14:creationId xmlns:p14="http://schemas.microsoft.com/office/powerpoint/2010/main" val="315696450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630306"/>
          </a:xfrm>
        </p:spPr>
        <p:txBody>
          <a:bodyPr>
            <a:normAutofit fontScale="90000"/>
          </a:bodyPr>
          <a:lstStyle/>
          <a:p>
            <a:pPr algn="ctr"/>
            <a:r>
              <a:rPr lang="en-US" dirty="0" err="1" smtClean="0"/>
              <a:t>Macroruta</a:t>
            </a:r>
            <a:endParaRPr lang="en-US" dirty="0"/>
          </a:p>
        </p:txBody>
      </p:sp>
      <p:sp>
        <p:nvSpPr>
          <p:cNvPr id="3" name="2 Marcador de contenido"/>
          <p:cNvSpPr>
            <a:spLocks noGrp="1"/>
          </p:cNvSpPr>
          <p:nvPr>
            <p:ph idx="1"/>
          </p:nvPr>
        </p:nvSpPr>
        <p:spPr>
          <a:xfrm>
            <a:off x="457200" y="890718"/>
            <a:ext cx="8229600" cy="5266242"/>
          </a:xfrm>
        </p:spPr>
        <p:txBody>
          <a:bodyPr>
            <a:normAutofit lnSpcReduction="10000"/>
          </a:bodyPr>
          <a:lstStyle/>
          <a:p>
            <a:r>
              <a:rPr lang="en-US" b="1" dirty="0" err="1" smtClean="0"/>
              <a:t>Número</a:t>
            </a:r>
            <a:r>
              <a:rPr lang="en-US" b="1" dirty="0" smtClean="0"/>
              <a:t> de </a:t>
            </a:r>
            <a:r>
              <a:rPr lang="en-US" b="1" dirty="0" err="1" smtClean="0"/>
              <a:t>viajes</a:t>
            </a:r>
            <a:r>
              <a:rPr lang="en-US" b="1" dirty="0" smtClean="0"/>
              <a:t> </a:t>
            </a:r>
            <a:r>
              <a:rPr lang="en-US" b="1" dirty="0" err="1" smtClean="0"/>
              <a:t>por</a:t>
            </a:r>
            <a:r>
              <a:rPr lang="en-US" b="1" dirty="0" smtClean="0"/>
              <a:t> </a:t>
            </a:r>
            <a:r>
              <a:rPr lang="en-US" b="1" dirty="0" err="1" smtClean="0"/>
              <a:t>vehículos</a:t>
            </a:r>
            <a:endParaRPr lang="en-US" b="1" dirty="0" smtClean="0"/>
          </a:p>
          <a:p>
            <a:endParaRPr lang="en-US" dirty="0" smtClean="0"/>
          </a:p>
          <a:p>
            <a:pPr algn="ctr">
              <a:buNone/>
            </a:pPr>
            <a:r>
              <a:rPr lang="en-US" dirty="0" smtClean="0"/>
              <a:t>N= </a:t>
            </a:r>
            <a:r>
              <a:rPr lang="en-US" u="sng" dirty="0" smtClean="0"/>
              <a:t>t + </a:t>
            </a:r>
            <a:r>
              <a:rPr lang="en-US" u="sng" dirty="0" err="1" smtClean="0"/>
              <a:t>Trr</a:t>
            </a:r>
            <a:r>
              <a:rPr lang="en-US" u="sng" dirty="0" smtClean="0"/>
              <a:t> – </a:t>
            </a:r>
            <a:r>
              <a:rPr lang="en-US" u="sng" dirty="0" err="1" smtClean="0"/>
              <a:t>Tg</a:t>
            </a:r>
            <a:r>
              <a:rPr lang="en-US" u="sng" dirty="0" smtClean="0"/>
              <a:t> – </a:t>
            </a:r>
            <a:r>
              <a:rPr lang="en-US" u="sng" dirty="0" err="1" smtClean="0"/>
              <a:t>Tgr</a:t>
            </a:r>
            <a:r>
              <a:rPr lang="en-US" u="sng" dirty="0" smtClean="0"/>
              <a:t> –</a:t>
            </a:r>
            <a:r>
              <a:rPr lang="en-US" u="sng" dirty="0" err="1" smtClean="0"/>
              <a:t>Trg</a:t>
            </a:r>
            <a:endParaRPr lang="en-US" u="sng" dirty="0" smtClean="0"/>
          </a:p>
          <a:p>
            <a:pPr algn="ctr">
              <a:buNone/>
            </a:pPr>
            <a:r>
              <a:rPr lang="en-US" dirty="0" err="1" smtClean="0"/>
              <a:t>Tr</a:t>
            </a:r>
            <a:r>
              <a:rPr lang="en-US" dirty="0" smtClean="0"/>
              <a:t> + 2Trr – Tm</a:t>
            </a:r>
          </a:p>
          <a:p>
            <a:pPr algn="ctr">
              <a:buNone/>
            </a:pPr>
            <a:endParaRPr lang="en-US" dirty="0" smtClean="0"/>
          </a:p>
          <a:p>
            <a:r>
              <a:rPr lang="en-US" b="1" dirty="0" err="1" smtClean="0"/>
              <a:t>Número</a:t>
            </a:r>
            <a:r>
              <a:rPr lang="en-US" b="1" dirty="0" smtClean="0"/>
              <a:t> de </a:t>
            </a:r>
            <a:r>
              <a:rPr lang="en-US" b="1" dirty="0" err="1" smtClean="0"/>
              <a:t>casas</a:t>
            </a:r>
            <a:r>
              <a:rPr lang="en-US" b="1" dirty="0" smtClean="0"/>
              <a:t> o </a:t>
            </a:r>
            <a:r>
              <a:rPr lang="en-US" b="1" dirty="0" err="1" smtClean="0"/>
              <a:t>usuarios</a:t>
            </a:r>
            <a:r>
              <a:rPr lang="en-US" b="1" dirty="0" smtClean="0"/>
              <a:t> </a:t>
            </a:r>
            <a:r>
              <a:rPr lang="en-US" b="1" dirty="0" err="1" smtClean="0"/>
              <a:t>por</a:t>
            </a:r>
            <a:r>
              <a:rPr lang="en-US" b="1" dirty="0" smtClean="0"/>
              <a:t> </a:t>
            </a:r>
            <a:r>
              <a:rPr lang="en-US" b="1" dirty="0" err="1" smtClean="0"/>
              <a:t>vehículo</a:t>
            </a:r>
            <a:endParaRPr lang="en-US" b="1" dirty="0" smtClean="0"/>
          </a:p>
          <a:p>
            <a:endParaRPr lang="en-US" b="1" dirty="0" smtClean="0"/>
          </a:p>
          <a:p>
            <a:pPr algn="ctr">
              <a:buNone/>
            </a:pPr>
            <a:r>
              <a:rPr lang="en-US" dirty="0" smtClean="0"/>
              <a:t>U =  </a:t>
            </a:r>
            <a:r>
              <a:rPr lang="en-US" u="sng" dirty="0" smtClean="0"/>
              <a:t>N X C X F</a:t>
            </a:r>
          </a:p>
          <a:p>
            <a:pPr>
              <a:buNone/>
            </a:pPr>
            <a:r>
              <a:rPr lang="en-US" dirty="0" smtClean="0"/>
              <a:t>                              </a:t>
            </a:r>
            <a:r>
              <a:rPr lang="en-US" dirty="0" err="1" smtClean="0"/>
              <a:t>Hc</a:t>
            </a:r>
            <a:r>
              <a:rPr lang="en-US" dirty="0" smtClean="0"/>
              <a:t> X G</a:t>
            </a:r>
          </a:p>
          <a:p>
            <a:pPr>
              <a:buNone/>
            </a:pPr>
            <a:endParaRPr lang="en-US" dirty="0" smtClean="0"/>
          </a:p>
          <a:p>
            <a:r>
              <a:rPr lang="en-US" b="1" dirty="0" err="1" smtClean="0"/>
              <a:t>Tamaño</a:t>
            </a:r>
            <a:r>
              <a:rPr lang="en-US" b="1" dirty="0" smtClean="0"/>
              <a:t> de la </a:t>
            </a:r>
            <a:r>
              <a:rPr lang="en-US" b="1" dirty="0" err="1" smtClean="0"/>
              <a:t>cuadrilla</a:t>
            </a:r>
            <a:endParaRPr lang="en-US" b="1" dirty="0" smtClean="0"/>
          </a:p>
          <a:p>
            <a:endParaRPr lang="en-US" b="1" dirty="0" smtClean="0"/>
          </a:p>
          <a:p>
            <a:pPr algn="ctr">
              <a:buNone/>
            </a:pPr>
            <a:r>
              <a:rPr lang="en-US" dirty="0" smtClean="0"/>
              <a:t>Nr = </a:t>
            </a:r>
            <a:r>
              <a:rPr lang="en-US" u="sng" dirty="0" smtClean="0"/>
              <a:t>N X C</a:t>
            </a:r>
          </a:p>
          <a:p>
            <a:pPr>
              <a:buNone/>
            </a:pPr>
            <a:r>
              <a:rPr lang="en-US" dirty="0" smtClean="0"/>
              <a:t>                                R X H</a:t>
            </a:r>
          </a:p>
          <a:p>
            <a:endParaRPr lang="en-US" b="1" dirty="0" smtClean="0"/>
          </a:p>
          <a:p>
            <a:pPr algn="ctr">
              <a:buNone/>
            </a:pPr>
            <a:endParaRPr lang="en-US" dirty="0" smtClean="0"/>
          </a:p>
          <a:p>
            <a:endParaRPr lang="en-US" dirty="0" smtClean="0"/>
          </a:p>
          <a:p>
            <a:pPr>
              <a:buNone/>
            </a:pPr>
            <a:endParaRPr lang="en-US" dirty="0"/>
          </a:p>
        </p:txBody>
      </p:sp>
    </p:spTree>
    <p:extLst>
      <p:ext uri="{BB962C8B-B14F-4D97-AF65-F5344CB8AC3E}">
        <p14:creationId xmlns:p14="http://schemas.microsoft.com/office/powerpoint/2010/main" val="143888757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576300"/>
          </a:xfrm>
        </p:spPr>
        <p:txBody>
          <a:bodyPr>
            <a:normAutofit fontScale="90000"/>
          </a:bodyPr>
          <a:lstStyle/>
          <a:p>
            <a:pPr algn="ctr"/>
            <a:r>
              <a:rPr lang="en-US" dirty="0" err="1" smtClean="0"/>
              <a:t>Diseño</a:t>
            </a:r>
            <a:r>
              <a:rPr lang="en-US" dirty="0" smtClean="0"/>
              <a:t> de </a:t>
            </a:r>
            <a:r>
              <a:rPr lang="en-US" dirty="0" err="1" smtClean="0"/>
              <a:t>las</a:t>
            </a:r>
            <a:r>
              <a:rPr lang="en-US" dirty="0" smtClean="0"/>
              <a:t> </a:t>
            </a:r>
            <a:r>
              <a:rPr lang="en-US" dirty="0" err="1" smtClean="0"/>
              <a:t>rutas</a:t>
            </a:r>
            <a:endParaRPr lang="en-US" dirty="0"/>
          </a:p>
        </p:txBody>
      </p:sp>
      <p:sp>
        <p:nvSpPr>
          <p:cNvPr id="3" name="2 Marcador de contenido"/>
          <p:cNvSpPr>
            <a:spLocks noGrp="1"/>
          </p:cNvSpPr>
          <p:nvPr>
            <p:ph idx="1"/>
          </p:nvPr>
        </p:nvSpPr>
        <p:spPr/>
        <p:txBody>
          <a:bodyPr>
            <a:normAutofit fontScale="92500" lnSpcReduction="20000"/>
          </a:bodyPr>
          <a:lstStyle/>
          <a:p>
            <a:r>
              <a:rPr lang="en-US" dirty="0" err="1" smtClean="0"/>
              <a:t>Después</a:t>
            </a:r>
            <a:r>
              <a:rPr lang="en-US" dirty="0" smtClean="0"/>
              <a:t> de la </a:t>
            </a:r>
            <a:r>
              <a:rPr lang="en-US" dirty="0" err="1" smtClean="0"/>
              <a:t>zonificación</a:t>
            </a:r>
            <a:r>
              <a:rPr lang="en-US" dirty="0" smtClean="0"/>
              <a:t> se </a:t>
            </a:r>
            <a:r>
              <a:rPr lang="en-US" dirty="0" err="1" smtClean="0"/>
              <a:t>necesita</a:t>
            </a:r>
            <a:r>
              <a:rPr lang="en-US" dirty="0" smtClean="0"/>
              <a:t> </a:t>
            </a:r>
            <a:r>
              <a:rPr lang="en-US" dirty="0" err="1" smtClean="0"/>
              <a:t>diseñar</a:t>
            </a:r>
            <a:r>
              <a:rPr lang="en-US" dirty="0" smtClean="0"/>
              <a:t> </a:t>
            </a:r>
            <a:r>
              <a:rPr lang="en-US" dirty="0" err="1" smtClean="0"/>
              <a:t>cada</a:t>
            </a:r>
            <a:r>
              <a:rPr lang="en-US" dirty="0" smtClean="0"/>
              <a:t> </a:t>
            </a:r>
            <a:r>
              <a:rPr lang="en-US" dirty="0" err="1" smtClean="0"/>
              <a:t>ruta</a:t>
            </a:r>
            <a:r>
              <a:rPr lang="en-US" dirty="0" smtClean="0"/>
              <a:t> de </a:t>
            </a:r>
            <a:r>
              <a:rPr lang="en-US" dirty="0" err="1" smtClean="0"/>
              <a:t>acuerdo</a:t>
            </a:r>
            <a:r>
              <a:rPr lang="en-US" dirty="0" smtClean="0"/>
              <a:t> a:</a:t>
            </a:r>
          </a:p>
          <a:p>
            <a:endParaRPr lang="en-US" dirty="0" smtClean="0"/>
          </a:p>
          <a:p>
            <a:pPr lvl="1"/>
            <a:r>
              <a:rPr lang="en-US" dirty="0" err="1" smtClean="0"/>
              <a:t>Traza</a:t>
            </a:r>
            <a:r>
              <a:rPr lang="en-US" dirty="0" smtClean="0"/>
              <a:t> </a:t>
            </a:r>
            <a:r>
              <a:rPr lang="en-US" dirty="0" err="1" smtClean="0"/>
              <a:t>urbana</a:t>
            </a:r>
            <a:r>
              <a:rPr lang="en-US" dirty="0" smtClean="0"/>
              <a:t> de la </a:t>
            </a:r>
            <a:r>
              <a:rPr lang="en-US" dirty="0" err="1" smtClean="0"/>
              <a:t>localidad</a:t>
            </a:r>
            <a:endParaRPr lang="en-US" dirty="0" smtClean="0"/>
          </a:p>
          <a:p>
            <a:pPr lvl="1"/>
            <a:r>
              <a:rPr lang="en-US" dirty="0" err="1" smtClean="0"/>
              <a:t>Topografía</a:t>
            </a:r>
            <a:r>
              <a:rPr lang="en-US" dirty="0" smtClean="0"/>
              <a:t> de la </a:t>
            </a:r>
            <a:r>
              <a:rPr lang="en-US" dirty="0" err="1" smtClean="0"/>
              <a:t>localidad</a:t>
            </a:r>
            <a:endParaRPr lang="en-US" dirty="0" smtClean="0"/>
          </a:p>
          <a:p>
            <a:pPr lvl="1"/>
            <a:r>
              <a:rPr lang="en-US" dirty="0" err="1" smtClean="0"/>
              <a:t>Ancho</a:t>
            </a:r>
            <a:r>
              <a:rPr lang="en-US" dirty="0" smtClean="0"/>
              <a:t> y </a:t>
            </a:r>
            <a:r>
              <a:rPr lang="en-US" dirty="0" err="1" smtClean="0"/>
              <a:t>tipo</a:t>
            </a:r>
            <a:r>
              <a:rPr lang="en-US" dirty="0" smtClean="0"/>
              <a:t> de </a:t>
            </a:r>
            <a:r>
              <a:rPr lang="en-US" dirty="0" err="1" smtClean="0"/>
              <a:t>las</a:t>
            </a:r>
            <a:r>
              <a:rPr lang="en-US" dirty="0" smtClean="0"/>
              <a:t> </a:t>
            </a:r>
            <a:r>
              <a:rPr lang="en-US" dirty="0" err="1" smtClean="0"/>
              <a:t>calles</a:t>
            </a:r>
            <a:endParaRPr lang="en-US" dirty="0" smtClean="0"/>
          </a:p>
          <a:p>
            <a:pPr lvl="1"/>
            <a:r>
              <a:rPr lang="en-US" dirty="0" err="1" smtClean="0"/>
              <a:t>Método</a:t>
            </a:r>
            <a:r>
              <a:rPr lang="en-US" dirty="0" smtClean="0"/>
              <a:t> de </a:t>
            </a:r>
            <a:r>
              <a:rPr lang="en-US" dirty="0" err="1" smtClean="0"/>
              <a:t>recolección</a:t>
            </a:r>
            <a:endParaRPr lang="en-US" dirty="0" smtClean="0"/>
          </a:p>
          <a:p>
            <a:pPr lvl="1"/>
            <a:r>
              <a:rPr lang="en-US" dirty="0" err="1" smtClean="0"/>
              <a:t>Equipo</a:t>
            </a:r>
            <a:r>
              <a:rPr lang="en-US" dirty="0" smtClean="0"/>
              <a:t> de </a:t>
            </a:r>
            <a:r>
              <a:rPr lang="en-US" dirty="0" err="1" smtClean="0"/>
              <a:t>recolección</a:t>
            </a:r>
            <a:endParaRPr lang="en-US" dirty="0" smtClean="0"/>
          </a:p>
          <a:p>
            <a:pPr lvl="1"/>
            <a:r>
              <a:rPr lang="en-US" dirty="0" err="1" smtClean="0"/>
              <a:t>Densidad</a:t>
            </a:r>
            <a:r>
              <a:rPr lang="en-US" dirty="0" smtClean="0"/>
              <a:t> de </a:t>
            </a:r>
            <a:r>
              <a:rPr lang="en-US" dirty="0" err="1" smtClean="0"/>
              <a:t>población</a:t>
            </a:r>
            <a:r>
              <a:rPr lang="en-US" dirty="0" smtClean="0"/>
              <a:t> </a:t>
            </a:r>
          </a:p>
          <a:p>
            <a:pPr lvl="1"/>
            <a:r>
              <a:rPr lang="en-US" dirty="0" err="1" smtClean="0"/>
              <a:t>Generación</a:t>
            </a:r>
            <a:r>
              <a:rPr lang="en-US" dirty="0" smtClean="0"/>
              <a:t> de </a:t>
            </a:r>
            <a:r>
              <a:rPr lang="en-US" dirty="0" err="1" smtClean="0"/>
              <a:t>residuos</a:t>
            </a:r>
            <a:r>
              <a:rPr lang="en-US" dirty="0" smtClean="0"/>
              <a:t> </a:t>
            </a:r>
            <a:r>
              <a:rPr lang="en-US" dirty="0" err="1" smtClean="0"/>
              <a:t>sólidos</a:t>
            </a:r>
            <a:endParaRPr lang="en-US" dirty="0" smtClean="0"/>
          </a:p>
          <a:p>
            <a:pPr lvl="1"/>
            <a:endParaRPr lang="en-US" dirty="0" smtClean="0"/>
          </a:p>
          <a:p>
            <a:pPr marL="731520" lvl="1" indent="-457200">
              <a:buAutoNum type="arabicPeriod"/>
            </a:pPr>
            <a:r>
              <a:rPr lang="en-US" dirty="0" smtClean="0">
                <a:solidFill>
                  <a:schemeClr val="tx1"/>
                </a:solidFill>
              </a:rPr>
              <a:t>Se </a:t>
            </a:r>
            <a:r>
              <a:rPr lang="en-US" dirty="0" err="1" smtClean="0">
                <a:solidFill>
                  <a:schemeClr val="tx1"/>
                </a:solidFill>
              </a:rPr>
              <a:t>dibuja</a:t>
            </a:r>
            <a:r>
              <a:rPr lang="en-US" dirty="0" smtClean="0">
                <a:solidFill>
                  <a:schemeClr val="tx1"/>
                </a:solidFill>
              </a:rPr>
              <a:t> el </a:t>
            </a:r>
            <a:r>
              <a:rPr lang="en-US" dirty="0" err="1" smtClean="0">
                <a:solidFill>
                  <a:schemeClr val="tx1"/>
                </a:solidFill>
              </a:rPr>
              <a:t>plano</a:t>
            </a:r>
            <a:r>
              <a:rPr lang="en-US" dirty="0" smtClean="0">
                <a:solidFill>
                  <a:schemeClr val="tx1"/>
                </a:solidFill>
              </a:rPr>
              <a:t> de la </a:t>
            </a:r>
            <a:r>
              <a:rPr lang="en-US" dirty="0" err="1" smtClean="0">
                <a:solidFill>
                  <a:schemeClr val="tx1"/>
                </a:solidFill>
              </a:rPr>
              <a:t>zona</a:t>
            </a:r>
            <a:r>
              <a:rPr lang="en-US" dirty="0" smtClean="0">
                <a:solidFill>
                  <a:schemeClr val="tx1"/>
                </a:solidFill>
              </a:rPr>
              <a:t> en </a:t>
            </a:r>
            <a:r>
              <a:rPr lang="en-US" dirty="0" err="1" smtClean="0">
                <a:solidFill>
                  <a:schemeClr val="tx1"/>
                </a:solidFill>
              </a:rPr>
              <a:t>una</a:t>
            </a:r>
            <a:r>
              <a:rPr lang="en-US" dirty="0" smtClean="0">
                <a:solidFill>
                  <a:schemeClr val="tx1"/>
                </a:solidFill>
              </a:rPr>
              <a:t> </a:t>
            </a:r>
            <a:r>
              <a:rPr lang="en-US" dirty="0" err="1" smtClean="0">
                <a:solidFill>
                  <a:schemeClr val="tx1"/>
                </a:solidFill>
              </a:rPr>
              <a:t>escala</a:t>
            </a:r>
            <a:r>
              <a:rPr lang="en-US" dirty="0" smtClean="0">
                <a:solidFill>
                  <a:schemeClr val="tx1"/>
                </a:solidFill>
              </a:rPr>
              <a:t> </a:t>
            </a:r>
            <a:r>
              <a:rPr lang="en-US" dirty="0" err="1" smtClean="0">
                <a:solidFill>
                  <a:schemeClr val="tx1"/>
                </a:solidFill>
              </a:rPr>
              <a:t>preferentemente</a:t>
            </a:r>
            <a:r>
              <a:rPr lang="en-US" dirty="0" smtClean="0">
                <a:solidFill>
                  <a:schemeClr val="tx1"/>
                </a:solidFill>
              </a:rPr>
              <a:t> de 1:5000</a:t>
            </a:r>
          </a:p>
          <a:p>
            <a:pPr marL="731520" lvl="1" indent="-457200">
              <a:buAutoNum type="arabicPeriod"/>
            </a:pPr>
            <a:endParaRPr lang="en-US" dirty="0" smtClean="0">
              <a:solidFill>
                <a:schemeClr val="tx1"/>
              </a:solidFill>
            </a:endParaRPr>
          </a:p>
          <a:p>
            <a:pPr marL="731520" lvl="1" indent="-457200">
              <a:buAutoNum type="arabicPeriod"/>
            </a:pPr>
            <a:r>
              <a:rPr lang="en-US" dirty="0" smtClean="0">
                <a:solidFill>
                  <a:schemeClr val="tx1"/>
                </a:solidFill>
              </a:rPr>
              <a:t>Se </a:t>
            </a:r>
            <a:r>
              <a:rPr lang="en-US" dirty="0" err="1" smtClean="0">
                <a:solidFill>
                  <a:schemeClr val="tx1"/>
                </a:solidFill>
              </a:rPr>
              <a:t>coloca</a:t>
            </a:r>
            <a:r>
              <a:rPr lang="en-US" dirty="0" smtClean="0">
                <a:solidFill>
                  <a:schemeClr val="tx1"/>
                </a:solidFill>
              </a:rPr>
              <a:t> </a:t>
            </a:r>
            <a:r>
              <a:rPr lang="en-US" dirty="0" err="1" smtClean="0">
                <a:solidFill>
                  <a:schemeClr val="tx1"/>
                </a:solidFill>
              </a:rPr>
              <a:t>una</a:t>
            </a:r>
            <a:r>
              <a:rPr lang="en-US" dirty="0" smtClean="0">
                <a:solidFill>
                  <a:schemeClr val="tx1"/>
                </a:solidFill>
              </a:rPr>
              <a:t> </a:t>
            </a:r>
            <a:r>
              <a:rPr lang="en-US" dirty="0" err="1" smtClean="0">
                <a:solidFill>
                  <a:schemeClr val="tx1"/>
                </a:solidFill>
              </a:rPr>
              <a:t>hoja</a:t>
            </a:r>
            <a:r>
              <a:rPr lang="en-US" dirty="0" smtClean="0">
                <a:solidFill>
                  <a:schemeClr val="tx1"/>
                </a:solidFill>
              </a:rPr>
              <a:t> </a:t>
            </a:r>
            <a:r>
              <a:rPr lang="en-US" dirty="0" err="1" smtClean="0">
                <a:solidFill>
                  <a:schemeClr val="tx1"/>
                </a:solidFill>
              </a:rPr>
              <a:t>transparente</a:t>
            </a:r>
            <a:r>
              <a:rPr lang="en-US" dirty="0" smtClean="0">
                <a:solidFill>
                  <a:schemeClr val="tx1"/>
                </a:solidFill>
              </a:rPr>
              <a:t> y se </a:t>
            </a:r>
            <a:r>
              <a:rPr lang="en-US" dirty="0" err="1" smtClean="0">
                <a:solidFill>
                  <a:schemeClr val="tx1"/>
                </a:solidFill>
              </a:rPr>
              <a:t>traza</a:t>
            </a:r>
            <a:r>
              <a:rPr lang="en-US" dirty="0" smtClean="0">
                <a:solidFill>
                  <a:schemeClr val="tx1"/>
                </a:solidFill>
              </a:rPr>
              <a:t> con </a:t>
            </a:r>
            <a:r>
              <a:rPr lang="en-US" dirty="0" err="1" smtClean="0">
                <a:solidFill>
                  <a:schemeClr val="tx1"/>
                </a:solidFill>
              </a:rPr>
              <a:t>lineas</a:t>
            </a:r>
            <a:r>
              <a:rPr lang="en-US" dirty="0" smtClean="0">
                <a:solidFill>
                  <a:schemeClr val="tx1"/>
                </a:solidFill>
              </a:rPr>
              <a:t> </a:t>
            </a:r>
            <a:r>
              <a:rPr lang="en-US" dirty="0" err="1" smtClean="0">
                <a:solidFill>
                  <a:schemeClr val="tx1"/>
                </a:solidFill>
              </a:rPr>
              <a:t>continuas</a:t>
            </a:r>
            <a:r>
              <a:rPr lang="en-US" dirty="0" smtClean="0">
                <a:solidFill>
                  <a:schemeClr val="tx1"/>
                </a:solidFill>
              </a:rPr>
              <a:t> la </a:t>
            </a:r>
            <a:r>
              <a:rPr lang="en-US" dirty="0" err="1" smtClean="0">
                <a:solidFill>
                  <a:schemeClr val="tx1"/>
                </a:solidFill>
              </a:rPr>
              <a:t>ruta</a:t>
            </a:r>
            <a:r>
              <a:rPr lang="en-US" dirty="0" smtClean="0">
                <a:solidFill>
                  <a:schemeClr val="tx1"/>
                </a:solidFill>
              </a:rPr>
              <a:t> </a:t>
            </a:r>
            <a:r>
              <a:rPr lang="en-US" dirty="0" err="1" smtClean="0">
                <a:solidFill>
                  <a:schemeClr val="tx1"/>
                </a:solidFill>
              </a:rPr>
              <a:t>establecida</a:t>
            </a:r>
            <a:r>
              <a:rPr lang="en-US" dirty="0" smtClean="0">
                <a:solidFill>
                  <a:schemeClr val="tx1"/>
                </a:solidFill>
              </a:rPr>
              <a:t> al </a:t>
            </a:r>
            <a:r>
              <a:rPr lang="en-US" dirty="0" err="1" smtClean="0">
                <a:solidFill>
                  <a:schemeClr val="tx1"/>
                </a:solidFill>
              </a:rPr>
              <a:t>momento</a:t>
            </a:r>
            <a:endParaRPr lang="en-US" dirty="0" smtClean="0">
              <a:solidFill>
                <a:schemeClr val="tx1"/>
              </a:solidFill>
            </a:endParaRPr>
          </a:p>
          <a:p>
            <a:pPr marL="731520" lvl="1" indent="-457200">
              <a:buAutoNum type="arabicPeriod"/>
            </a:pPr>
            <a:endParaRPr lang="en-US" dirty="0" smtClean="0">
              <a:solidFill>
                <a:schemeClr val="tx1"/>
              </a:solidFill>
            </a:endParaRPr>
          </a:p>
        </p:txBody>
      </p:sp>
    </p:spTree>
    <p:extLst>
      <p:ext uri="{BB962C8B-B14F-4D97-AF65-F5344CB8AC3E}">
        <p14:creationId xmlns:p14="http://schemas.microsoft.com/office/powerpoint/2010/main" val="508726699"/>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576300"/>
          </a:xfrm>
        </p:spPr>
        <p:txBody>
          <a:bodyPr>
            <a:normAutofit fontScale="90000"/>
          </a:bodyPr>
          <a:lstStyle/>
          <a:p>
            <a:pPr algn="ctr"/>
            <a:r>
              <a:rPr lang="en-US" dirty="0" err="1" smtClean="0"/>
              <a:t>Diseño</a:t>
            </a:r>
            <a:r>
              <a:rPr lang="en-US" dirty="0" smtClean="0"/>
              <a:t> de </a:t>
            </a:r>
            <a:r>
              <a:rPr lang="en-US" dirty="0" err="1" smtClean="0"/>
              <a:t>las</a:t>
            </a:r>
            <a:r>
              <a:rPr lang="en-US" dirty="0" smtClean="0"/>
              <a:t> </a:t>
            </a:r>
            <a:r>
              <a:rPr lang="en-US" dirty="0" err="1" smtClean="0"/>
              <a:t>rutas</a:t>
            </a:r>
            <a:endParaRPr lang="en-US" dirty="0"/>
          </a:p>
        </p:txBody>
      </p:sp>
      <p:sp>
        <p:nvSpPr>
          <p:cNvPr id="3" name="2 Marcador de contenido"/>
          <p:cNvSpPr>
            <a:spLocks noGrp="1"/>
          </p:cNvSpPr>
          <p:nvPr>
            <p:ph idx="1"/>
          </p:nvPr>
        </p:nvSpPr>
        <p:spPr/>
        <p:txBody>
          <a:bodyPr>
            <a:normAutofit/>
          </a:bodyPr>
          <a:lstStyle/>
          <a:p>
            <a:pPr marL="514350" indent="-514350">
              <a:buNone/>
            </a:pPr>
            <a:endParaRPr lang="en-US" dirty="0" smtClean="0"/>
          </a:p>
          <a:p>
            <a:pPr marL="514350" indent="-514350">
              <a:buAutoNum type="arabicPeriod" startAt="3"/>
            </a:pPr>
            <a:r>
              <a:rPr lang="en-US" dirty="0" smtClean="0"/>
              <a:t>Se </a:t>
            </a:r>
            <a:r>
              <a:rPr lang="en-US" dirty="0" err="1" smtClean="0"/>
              <a:t>traza</a:t>
            </a:r>
            <a:r>
              <a:rPr lang="en-US" dirty="0" smtClean="0"/>
              <a:t> con </a:t>
            </a:r>
            <a:r>
              <a:rPr lang="en-US" dirty="0" err="1" smtClean="0"/>
              <a:t>una</a:t>
            </a:r>
            <a:r>
              <a:rPr lang="en-US" dirty="0" smtClean="0"/>
              <a:t> </a:t>
            </a:r>
            <a:r>
              <a:rPr lang="en-US" dirty="0" err="1" smtClean="0"/>
              <a:t>línea</a:t>
            </a:r>
            <a:r>
              <a:rPr lang="en-US" dirty="0" smtClean="0"/>
              <a:t> </a:t>
            </a:r>
            <a:r>
              <a:rPr lang="en-US" dirty="0" err="1" smtClean="0"/>
              <a:t>segmentada</a:t>
            </a:r>
            <a:r>
              <a:rPr lang="en-US" dirty="0" smtClean="0"/>
              <a:t> </a:t>
            </a:r>
            <a:r>
              <a:rPr lang="en-US" dirty="0" err="1" smtClean="0"/>
              <a:t>las</a:t>
            </a:r>
            <a:r>
              <a:rPr lang="en-US" dirty="0" smtClean="0"/>
              <a:t> </a:t>
            </a:r>
            <a:r>
              <a:rPr lang="en-US" dirty="0" err="1" smtClean="0"/>
              <a:t>distancias</a:t>
            </a:r>
            <a:r>
              <a:rPr lang="en-US" dirty="0" smtClean="0"/>
              <a:t> </a:t>
            </a:r>
            <a:r>
              <a:rPr lang="en-US" dirty="0" err="1" smtClean="0"/>
              <a:t>sólo</a:t>
            </a:r>
            <a:r>
              <a:rPr lang="en-US" dirty="0" smtClean="0"/>
              <a:t> de </a:t>
            </a:r>
            <a:r>
              <a:rPr lang="en-US" dirty="0" err="1" smtClean="0"/>
              <a:t>recorrido</a:t>
            </a:r>
            <a:endParaRPr lang="en-US" dirty="0" smtClean="0"/>
          </a:p>
          <a:p>
            <a:pPr marL="514350" indent="-514350">
              <a:buAutoNum type="arabicPeriod" startAt="3"/>
            </a:pPr>
            <a:endParaRPr lang="en-US" dirty="0" smtClean="0"/>
          </a:p>
          <a:p>
            <a:pPr marL="514350" indent="-514350">
              <a:buAutoNum type="arabicPeriod" startAt="3"/>
            </a:pPr>
            <a:r>
              <a:rPr lang="en-US" dirty="0" smtClean="0"/>
              <a:t>Las </a:t>
            </a:r>
            <a:r>
              <a:rPr lang="en-US" dirty="0" err="1" smtClean="0"/>
              <a:t>calles</a:t>
            </a:r>
            <a:r>
              <a:rPr lang="en-US" dirty="0" smtClean="0"/>
              <a:t> en </a:t>
            </a:r>
            <a:r>
              <a:rPr lang="en-US" dirty="0" err="1" smtClean="0"/>
              <a:t>las</a:t>
            </a:r>
            <a:r>
              <a:rPr lang="en-US" dirty="0" smtClean="0"/>
              <a:t> </a:t>
            </a:r>
            <a:r>
              <a:rPr lang="en-US" dirty="0" err="1" smtClean="0"/>
              <a:t>que</a:t>
            </a:r>
            <a:r>
              <a:rPr lang="en-US" dirty="0" smtClean="0"/>
              <a:t> el </a:t>
            </a:r>
            <a:r>
              <a:rPr lang="en-US" dirty="0" err="1" smtClean="0"/>
              <a:t>vehículo</a:t>
            </a:r>
            <a:r>
              <a:rPr lang="en-US" dirty="0" smtClean="0"/>
              <a:t> no </a:t>
            </a:r>
            <a:r>
              <a:rPr lang="en-US" dirty="0" err="1" smtClean="0"/>
              <a:t>entra</a:t>
            </a:r>
            <a:r>
              <a:rPr lang="en-US" dirty="0" smtClean="0"/>
              <a:t>  se </a:t>
            </a:r>
            <a:r>
              <a:rPr lang="en-US" dirty="0" err="1" smtClean="0"/>
              <a:t>marcan</a:t>
            </a:r>
            <a:r>
              <a:rPr lang="en-US" dirty="0" smtClean="0"/>
              <a:t> con </a:t>
            </a:r>
            <a:r>
              <a:rPr lang="en-US" dirty="0" err="1" smtClean="0"/>
              <a:t>una</a:t>
            </a:r>
            <a:r>
              <a:rPr lang="en-US" dirty="0" smtClean="0"/>
              <a:t> </a:t>
            </a:r>
            <a:r>
              <a:rPr lang="en-US" dirty="0" err="1" smtClean="0"/>
              <a:t>línea</a:t>
            </a:r>
            <a:r>
              <a:rPr lang="en-US" dirty="0" smtClean="0"/>
              <a:t> continua </a:t>
            </a:r>
            <a:r>
              <a:rPr lang="en-US" dirty="0" err="1" smtClean="0"/>
              <a:t>pero</a:t>
            </a:r>
            <a:r>
              <a:rPr lang="en-US" dirty="0" smtClean="0"/>
              <a:t> </a:t>
            </a:r>
            <a:r>
              <a:rPr lang="en-US" dirty="0" err="1" smtClean="0"/>
              <a:t>delgada</a:t>
            </a:r>
            <a:r>
              <a:rPr lang="en-US" dirty="0" smtClean="0"/>
              <a:t> (</a:t>
            </a:r>
            <a:r>
              <a:rPr lang="en-US" dirty="0" err="1" smtClean="0"/>
              <a:t>alcance</a:t>
            </a:r>
            <a:r>
              <a:rPr lang="en-US" dirty="0" smtClean="0"/>
              <a:t>) </a:t>
            </a:r>
          </a:p>
          <a:p>
            <a:pPr marL="514350" indent="-514350">
              <a:buAutoNum type="arabicPeriod" startAt="3"/>
            </a:pPr>
            <a:endParaRPr lang="en-US" dirty="0" smtClean="0"/>
          </a:p>
          <a:p>
            <a:pPr marL="514350" indent="-514350">
              <a:buAutoNum type="arabicPeriod" startAt="3"/>
            </a:pPr>
            <a:r>
              <a:rPr lang="en-US" dirty="0" err="1" smtClean="0"/>
              <a:t>Finalmente</a:t>
            </a:r>
            <a:r>
              <a:rPr lang="en-US" dirty="0" smtClean="0"/>
              <a:t> se </a:t>
            </a:r>
            <a:r>
              <a:rPr lang="en-US" dirty="0" err="1" smtClean="0"/>
              <a:t>trazan</a:t>
            </a:r>
            <a:r>
              <a:rPr lang="en-US" dirty="0" smtClean="0"/>
              <a:t> </a:t>
            </a:r>
            <a:r>
              <a:rPr lang="en-US" dirty="0" err="1" smtClean="0"/>
              <a:t>alternativas</a:t>
            </a:r>
            <a:r>
              <a:rPr lang="en-US" dirty="0" smtClean="0"/>
              <a:t> y se </a:t>
            </a:r>
            <a:r>
              <a:rPr lang="en-US" dirty="0" err="1" smtClean="0"/>
              <a:t>elige</a:t>
            </a:r>
            <a:r>
              <a:rPr lang="en-US" dirty="0" smtClean="0"/>
              <a:t> en la </a:t>
            </a:r>
            <a:r>
              <a:rPr lang="en-US" dirty="0" err="1" smtClean="0"/>
              <a:t>que</a:t>
            </a:r>
            <a:r>
              <a:rPr lang="en-US" dirty="0" smtClean="0"/>
              <a:t> la </a:t>
            </a:r>
            <a:r>
              <a:rPr lang="en-US" dirty="0" err="1" smtClean="0"/>
              <a:t>longitud</a:t>
            </a:r>
            <a:r>
              <a:rPr lang="en-US" dirty="0" smtClean="0"/>
              <a:t> de la </a:t>
            </a:r>
            <a:r>
              <a:rPr lang="en-US" dirty="0" err="1" smtClean="0"/>
              <a:t>línea</a:t>
            </a:r>
            <a:r>
              <a:rPr lang="en-US" dirty="0" smtClean="0"/>
              <a:t> del </a:t>
            </a:r>
            <a:r>
              <a:rPr lang="en-US" dirty="0" err="1" smtClean="0"/>
              <a:t>segmento</a:t>
            </a:r>
            <a:r>
              <a:rPr lang="en-US" dirty="0" smtClean="0"/>
              <a:t> sea </a:t>
            </a:r>
            <a:r>
              <a:rPr lang="en-US" dirty="0" err="1" smtClean="0"/>
              <a:t>mínima</a:t>
            </a:r>
            <a:r>
              <a:rPr lang="en-US" dirty="0" smtClean="0"/>
              <a:t>.</a:t>
            </a:r>
            <a:endParaRPr lang="en-US" dirty="0"/>
          </a:p>
        </p:txBody>
      </p:sp>
    </p:spTree>
    <p:extLst>
      <p:ext uri="{BB962C8B-B14F-4D97-AF65-F5344CB8AC3E}">
        <p14:creationId xmlns:p14="http://schemas.microsoft.com/office/powerpoint/2010/main" val="3244079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Preciclaje</a:t>
            </a:r>
            <a:r>
              <a:rPr lang="es-MX" dirty="0" smtClean="0"/>
              <a:t> </a:t>
            </a:r>
            <a:endParaRPr lang="es-MX" dirty="0"/>
          </a:p>
        </p:txBody>
      </p:sp>
      <p:sp>
        <p:nvSpPr>
          <p:cNvPr id="3" name="2 Marcador de contenido"/>
          <p:cNvSpPr>
            <a:spLocks noGrp="1"/>
          </p:cNvSpPr>
          <p:nvPr>
            <p:ph idx="1"/>
          </p:nvPr>
        </p:nvSpPr>
        <p:spPr/>
        <p:txBody>
          <a:bodyPr/>
          <a:lstStyle/>
          <a:p>
            <a:pPr marL="0" indent="0">
              <a:buNone/>
            </a:pPr>
            <a:r>
              <a:rPr lang="es-MX" dirty="0" smtClean="0"/>
              <a:t>Consiste </a:t>
            </a:r>
            <a:r>
              <a:rPr lang="es-MX" dirty="0"/>
              <a:t>en el diseño de productos bajo la perspectiva de facilitar la reutilización o reciclaje de todos o parte de sus componentes.</a:t>
            </a:r>
          </a:p>
          <a:p>
            <a:endParaRPr lang="es-MX" dirty="0"/>
          </a:p>
        </p:txBody>
      </p:sp>
      <p:sp>
        <p:nvSpPr>
          <p:cNvPr id="5" name="4 Marcador de pie de página"/>
          <p:cNvSpPr>
            <a:spLocks noGrp="1"/>
          </p:cNvSpPr>
          <p:nvPr>
            <p:ph type="ftr" sz="quarter" idx="11"/>
          </p:nvPr>
        </p:nvSpPr>
        <p:spPr/>
        <p:txBody>
          <a:bodyPr/>
          <a:lstStyle/>
          <a:p>
            <a:r>
              <a:rPr lang="es-MX" sz="1050" dirty="0" smtClean="0"/>
              <a:t>http://www.conama.cl/rm/568/article-1208.html#top</a:t>
            </a:r>
            <a:endParaRPr lang="es-MX" sz="1050" dirty="0"/>
          </a:p>
        </p:txBody>
      </p:sp>
    </p:spTree>
    <p:extLst>
      <p:ext uri="{BB962C8B-B14F-4D97-AF65-F5344CB8AC3E}">
        <p14:creationId xmlns:p14="http://schemas.microsoft.com/office/powerpoint/2010/main" val="1673255375"/>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sz="4000" dirty="0" smtClean="0"/>
              <a:t>Módulo 4.</a:t>
            </a:r>
            <a:r>
              <a:rPr lang="es-MX" sz="4900" dirty="0" smtClean="0"/>
              <a:t/>
            </a:r>
            <a:br>
              <a:rPr lang="es-MX" sz="4900" dirty="0" smtClean="0"/>
            </a:br>
            <a:r>
              <a:rPr lang="es-MX" sz="4900" dirty="0"/>
              <a:t>Transferencia  y Disposición final de los residuos sólidos municipales. </a:t>
            </a:r>
            <a:endParaRPr lang="es-MX" dirty="0"/>
          </a:p>
        </p:txBody>
      </p:sp>
    </p:spTree>
    <p:extLst>
      <p:ext uri="{BB962C8B-B14F-4D97-AF65-F5344CB8AC3E}">
        <p14:creationId xmlns:p14="http://schemas.microsoft.com/office/powerpoint/2010/main" val="186572798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title"/>
          </p:nvPr>
        </p:nvSpPr>
        <p:spPr/>
        <p:txBody>
          <a:bodyPr/>
          <a:lstStyle/>
          <a:p>
            <a:pPr eaLnBrk="1" hangingPunct="1"/>
            <a:r>
              <a:rPr lang="es-MX" smtClean="0"/>
              <a:t>Manejo de residuos</a:t>
            </a:r>
          </a:p>
        </p:txBody>
      </p:sp>
      <p:sp>
        <p:nvSpPr>
          <p:cNvPr id="3075" name="Rectangle 6"/>
          <p:cNvSpPr>
            <a:spLocks noGrp="1" noChangeArrowheads="1"/>
          </p:cNvSpPr>
          <p:nvPr>
            <p:ph idx="1"/>
          </p:nvPr>
        </p:nvSpPr>
        <p:spPr/>
        <p:txBody>
          <a:bodyPr/>
          <a:lstStyle/>
          <a:p>
            <a:pPr eaLnBrk="1" hangingPunct="1"/>
            <a:r>
              <a:rPr lang="es-MX" smtClean="0"/>
              <a:t>Orígenes</a:t>
            </a:r>
          </a:p>
          <a:p>
            <a:pPr eaLnBrk="1" hangingPunct="1"/>
            <a:r>
              <a:rPr lang="es-MX" smtClean="0"/>
              <a:t>Composición</a:t>
            </a:r>
          </a:p>
          <a:p>
            <a:pPr eaLnBrk="1" hangingPunct="1"/>
            <a:r>
              <a:rPr lang="es-MX" smtClean="0"/>
              <a:t>Propiedades físicas, químicas y biológicas</a:t>
            </a:r>
          </a:p>
          <a:p>
            <a:pPr eaLnBrk="1" hangingPunct="1"/>
            <a:r>
              <a:rPr lang="es-MX" smtClean="0"/>
              <a:t>Recogida</a:t>
            </a:r>
          </a:p>
          <a:p>
            <a:pPr eaLnBrk="1" hangingPunct="1"/>
            <a:r>
              <a:rPr lang="es-MX" smtClean="0"/>
              <a:t>Transferencia</a:t>
            </a:r>
          </a:p>
          <a:p>
            <a:pPr eaLnBrk="1" hangingPunct="1"/>
            <a:r>
              <a:rPr lang="es-MX" smtClean="0"/>
              <a:t>Disposición final</a:t>
            </a:r>
          </a:p>
          <a:p>
            <a:pPr eaLnBrk="1" hangingPunct="1"/>
            <a:endParaRPr lang="es-MX" smtClean="0"/>
          </a:p>
        </p:txBody>
      </p:sp>
    </p:spTree>
    <p:extLst>
      <p:ext uri="{BB962C8B-B14F-4D97-AF65-F5344CB8AC3E}">
        <p14:creationId xmlns:p14="http://schemas.microsoft.com/office/powerpoint/2010/main" val="3275375175"/>
      </p:ext>
    </p:extLst>
  </p:cSld>
  <p:clrMapOvr>
    <a:masterClrMapping/>
  </p:clrMapOvr>
  <p:transition spd="slow">
    <p:blinds/>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MX" smtClean="0"/>
              <a:t>Recogida de residuos</a:t>
            </a:r>
          </a:p>
        </p:txBody>
      </p:sp>
      <p:sp>
        <p:nvSpPr>
          <p:cNvPr id="4099" name="Rectangle 3"/>
          <p:cNvSpPr>
            <a:spLocks noGrp="1" noChangeArrowheads="1"/>
          </p:cNvSpPr>
          <p:nvPr>
            <p:ph idx="1"/>
          </p:nvPr>
        </p:nvSpPr>
        <p:spPr/>
        <p:txBody>
          <a:bodyPr/>
          <a:lstStyle/>
          <a:p>
            <a:pPr algn="just" eaLnBrk="1" hangingPunct="1">
              <a:lnSpc>
                <a:spcPct val="90000"/>
              </a:lnSpc>
            </a:pPr>
            <a:r>
              <a:rPr lang="es-MX" sz="1600" smtClean="0"/>
              <a:t>Una comunidad está comprando vehículos para la recolección en acera de residuos separados en origen. En cada vivienda se van a proporcionar 3 contenedores de reciclaje, se va a pedir a los residentes que separen periódicos y cartón, plásticos y vidrio, y latas de aluminio y hojalata. El residente tiene que colocar los materiales separados en los contenedores apropiados y después trasladar los contenedores de reciclaje a la acera una vez a la semana para su recolección con vehículos especiales de reciclaje. Estimar la capacidad volumétrica relativa requerida para cada material en los vehículos de recolección de reciclaje con una capacidad de 14 m</a:t>
            </a:r>
            <a:r>
              <a:rPr lang="es-MX" sz="1600" baseline="30000" smtClean="0"/>
              <a:t>3</a:t>
            </a:r>
            <a:r>
              <a:rPr lang="es-MX" sz="1600" smtClean="0"/>
              <a:t>. Suponer que el 80% del material reciclable será separado y que el papel periódico representa el 20% de los residuos totales de papel. Se estima que el número de viviendas que van a participar en el programa de separación es del 78%. Si se van a recoger los residuos de 990 viviendas, determinar el número de viajes requeridos si el tamaño del vehículo de recolección es de 14 m</a:t>
            </a:r>
            <a:r>
              <a:rPr lang="es-MX" sz="1600" baseline="30000" smtClean="0"/>
              <a:t>3.</a:t>
            </a:r>
            <a:r>
              <a:rPr lang="es-MX" sz="1600" smtClean="0"/>
              <a:t> Suponer 5 residentes por vivienda.</a:t>
            </a:r>
          </a:p>
          <a:p>
            <a:pPr eaLnBrk="1" hangingPunct="1">
              <a:lnSpc>
                <a:spcPct val="90000"/>
              </a:lnSpc>
            </a:pPr>
            <a:endParaRPr lang="es-MX" sz="1600" smtClean="0"/>
          </a:p>
        </p:txBody>
      </p:sp>
    </p:spTree>
    <p:extLst>
      <p:ext uri="{BB962C8B-B14F-4D97-AF65-F5344CB8AC3E}">
        <p14:creationId xmlns:p14="http://schemas.microsoft.com/office/powerpoint/2010/main" val="4196409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MX" smtClean="0"/>
              <a:t>Transferencia de residuos</a:t>
            </a:r>
          </a:p>
        </p:txBody>
      </p:sp>
      <p:sp>
        <p:nvSpPr>
          <p:cNvPr id="5123" name="Rectangle 3"/>
          <p:cNvSpPr>
            <a:spLocks noGrp="1" noChangeArrowheads="1"/>
          </p:cNvSpPr>
          <p:nvPr>
            <p:ph type="body" sz="half" idx="1"/>
          </p:nvPr>
        </p:nvSpPr>
        <p:spPr>
          <a:xfrm>
            <a:off x="533400" y="1828800"/>
            <a:ext cx="3998913" cy="2344738"/>
          </a:xfrm>
        </p:spPr>
        <p:txBody>
          <a:bodyPr>
            <a:normAutofit lnSpcReduction="10000"/>
          </a:bodyPr>
          <a:lstStyle/>
          <a:p>
            <a:pPr marL="0" indent="0" eaLnBrk="1" hangingPunct="1">
              <a:buFont typeface="Wingdings" pitchFamily="2" charset="2"/>
              <a:buNone/>
            </a:pPr>
            <a:r>
              <a:rPr lang="es-MX" sz="2300" smtClean="0"/>
              <a:t>Estación de transferencia:</a:t>
            </a:r>
          </a:p>
          <a:p>
            <a:pPr marL="0" indent="0" eaLnBrk="1" hangingPunct="1">
              <a:buFont typeface="Wingdings" pitchFamily="2" charset="2"/>
              <a:buNone/>
            </a:pPr>
            <a:r>
              <a:rPr lang="es-MX" sz="2700" smtClean="0"/>
              <a:t>	</a:t>
            </a:r>
            <a:r>
              <a:rPr lang="es-MX" sz="2000" smtClean="0"/>
              <a:t>Instalación en donde se hace el traslado de basura de un vehículo recolector a otro con mucha más capacidad de carga, en el que se transporta la basura hasta su disposición final.</a:t>
            </a:r>
          </a:p>
          <a:p>
            <a:pPr marL="0" indent="0" eaLnBrk="1" hangingPunct="1">
              <a:buFont typeface="Wingdings" pitchFamily="2" charset="2"/>
              <a:buNone/>
            </a:pPr>
            <a:endParaRPr lang="es-MX" sz="2000" smtClean="0"/>
          </a:p>
          <a:p>
            <a:pPr marL="0" indent="0" eaLnBrk="1" hangingPunct="1"/>
            <a:endParaRPr lang="es-MX" sz="2000" smtClean="0"/>
          </a:p>
        </p:txBody>
      </p:sp>
      <p:pic>
        <p:nvPicPr>
          <p:cNvPr id="5124" name="Picture 13" descr="j024070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913" y="4508500"/>
            <a:ext cx="2808287" cy="1778000"/>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18" descr="j03096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807967"/>
            <a:ext cx="3788516" cy="2703562"/>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8847540"/>
      </p:ext>
    </p:extLst>
  </p:cSld>
  <p:clrMapOvr>
    <a:masterClrMapping/>
  </p:clrMapOvr>
  <p:transition>
    <p:blinds/>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MX" smtClean="0"/>
              <a:t>Transferencia de residuos</a:t>
            </a:r>
          </a:p>
        </p:txBody>
      </p:sp>
      <p:sp>
        <p:nvSpPr>
          <p:cNvPr id="6147" name="Rectangle 3"/>
          <p:cNvSpPr>
            <a:spLocks noGrp="1" noChangeArrowheads="1"/>
          </p:cNvSpPr>
          <p:nvPr>
            <p:ph type="body" sz="half" idx="1"/>
          </p:nvPr>
        </p:nvSpPr>
        <p:spPr>
          <a:xfrm>
            <a:off x="533400" y="1828800"/>
            <a:ext cx="3998913" cy="4038600"/>
          </a:xfrm>
        </p:spPr>
        <p:txBody>
          <a:bodyPr>
            <a:normAutofit lnSpcReduction="10000"/>
          </a:bodyPr>
          <a:lstStyle/>
          <a:p>
            <a:pPr marL="609600" indent="-609600" eaLnBrk="1" hangingPunct="1"/>
            <a:r>
              <a:rPr lang="es-MX" sz="2000" smtClean="0"/>
              <a:t>Para gestionar una estación o centro de transferencia se deben cumplir ciertos requisitos (que raro!):</a:t>
            </a:r>
          </a:p>
          <a:p>
            <a:pPr marL="609600" indent="-609600" eaLnBrk="1" hangingPunct="1">
              <a:buFontTx/>
              <a:buAutoNum type="arabicPeriod"/>
            </a:pPr>
            <a:r>
              <a:rPr lang="es-MX" sz="2000" smtClean="0"/>
              <a:t>Aspectos sociales</a:t>
            </a:r>
          </a:p>
          <a:p>
            <a:pPr marL="609600" indent="-609600" eaLnBrk="1" hangingPunct="1">
              <a:buFontTx/>
              <a:buAutoNum type="arabicPeriod"/>
            </a:pPr>
            <a:r>
              <a:rPr lang="es-MX" sz="2000" smtClean="0"/>
              <a:t>Aspectos sanitarios</a:t>
            </a:r>
          </a:p>
          <a:p>
            <a:pPr marL="609600" indent="-609600" eaLnBrk="1" hangingPunct="1">
              <a:buFontTx/>
              <a:buAutoNum type="arabicPeriod"/>
            </a:pPr>
            <a:r>
              <a:rPr lang="es-MX" sz="2000" smtClean="0"/>
              <a:t>Aspectos ambientales </a:t>
            </a:r>
          </a:p>
          <a:p>
            <a:pPr marL="609600" indent="-609600" eaLnBrk="1" hangingPunct="1">
              <a:buFontTx/>
              <a:buAutoNum type="arabicPeriod"/>
            </a:pPr>
            <a:endParaRPr lang="es-MX" sz="2000" smtClean="0"/>
          </a:p>
          <a:p>
            <a:pPr marL="609600" indent="-609600" eaLnBrk="1" hangingPunct="1"/>
            <a:r>
              <a:rPr lang="es-MX" sz="2000" smtClean="0"/>
              <a:t>Son necesarios porque estas instalaciones están ubicadas dentro de los límites de la zona urbana</a:t>
            </a:r>
          </a:p>
        </p:txBody>
      </p:sp>
      <p:pic>
        <p:nvPicPr>
          <p:cNvPr id="6148" name="Picture 4" descr="j0215332"/>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791011" y="1969694"/>
            <a:ext cx="1791077" cy="166131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49" name="Picture 13" descr="j0232892"/>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4395788" y="3459163"/>
            <a:ext cx="1308100" cy="1660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0" name="Picture 16" descr="j025448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732588" y="3716338"/>
            <a:ext cx="165735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4037630"/>
      </p:ext>
    </p:extLst>
  </p:cSld>
  <p:clrMapOvr>
    <a:masterClrMapping/>
  </p:clrMapOvr>
  <p:transition>
    <p:blinds/>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title"/>
          </p:nvPr>
        </p:nvSpPr>
        <p:spPr/>
        <p:txBody>
          <a:bodyPr/>
          <a:lstStyle/>
          <a:p>
            <a:pPr eaLnBrk="1" hangingPunct="1"/>
            <a:r>
              <a:rPr lang="es-MX" smtClean="0"/>
              <a:t>Transferencia de residuos</a:t>
            </a:r>
          </a:p>
        </p:txBody>
      </p:sp>
      <p:pic>
        <p:nvPicPr>
          <p:cNvPr id="7174" name="Picture 21" descr="j0233609"/>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757238" y="4362450"/>
            <a:ext cx="1473200" cy="1190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2" name="Picture 7" descr="j0318240"/>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684213" y="1922463"/>
            <a:ext cx="1811337" cy="708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1" name="Rectangle 16"/>
          <p:cNvSpPr>
            <a:spLocks noGrp="1" noChangeArrowheads="1"/>
          </p:cNvSpPr>
          <p:nvPr>
            <p:ph type="body" sz="half" idx="3"/>
          </p:nvPr>
        </p:nvSpPr>
        <p:spPr>
          <a:xfrm>
            <a:off x="4678363" y="2368550"/>
            <a:ext cx="4003675" cy="2401888"/>
          </a:xfrm>
        </p:spPr>
        <p:txBody>
          <a:bodyPr>
            <a:normAutofit lnSpcReduction="10000"/>
          </a:bodyPr>
          <a:lstStyle/>
          <a:p>
            <a:pPr eaLnBrk="1" hangingPunct="1">
              <a:lnSpc>
                <a:spcPct val="90000"/>
              </a:lnSpc>
            </a:pPr>
            <a:r>
              <a:rPr lang="es-MX" sz="1800" smtClean="0"/>
              <a:t>Los vehículos recolectores que utilizan las estaciones de transferencia son: </a:t>
            </a:r>
          </a:p>
          <a:p>
            <a:pPr eaLnBrk="1" hangingPunct="1">
              <a:lnSpc>
                <a:spcPct val="90000"/>
              </a:lnSpc>
              <a:buFontTx/>
              <a:buChar char="-"/>
            </a:pPr>
            <a:r>
              <a:rPr lang="es-MX" sz="1800" smtClean="0"/>
              <a:t>Compactadores</a:t>
            </a:r>
          </a:p>
          <a:p>
            <a:pPr eaLnBrk="1" hangingPunct="1">
              <a:lnSpc>
                <a:spcPct val="90000"/>
              </a:lnSpc>
              <a:buFontTx/>
              <a:buChar char="-"/>
            </a:pPr>
            <a:r>
              <a:rPr lang="es-MX" sz="1800" smtClean="0"/>
              <a:t>Tipo volquete</a:t>
            </a:r>
          </a:p>
          <a:p>
            <a:pPr eaLnBrk="1" hangingPunct="1">
              <a:lnSpc>
                <a:spcPct val="90000"/>
              </a:lnSpc>
              <a:buFontTx/>
              <a:buChar char="-"/>
            </a:pPr>
            <a:r>
              <a:rPr lang="es-MX" sz="1800" smtClean="0"/>
              <a:t>Porta contenedores</a:t>
            </a:r>
          </a:p>
          <a:p>
            <a:pPr eaLnBrk="1" hangingPunct="1">
              <a:lnSpc>
                <a:spcPct val="90000"/>
              </a:lnSpc>
              <a:buFontTx/>
              <a:buChar char="-"/>
            </a:pPr>
            <a:r>
              <a:rPr lang="es-MX" sz="1800" smtClean="0"/>
              <a:t>Carrozas de tracción animal</a:t>
            </a:r>
          </a:p>
          <a:p>
            <a:pPr eaLnBrk="1" hangingPunct="1">
              <a:lnSpc>
                <a:spcPct val="90000"/>
              </a:lnSpc>
              <a:buFontTx/>
              <a:buChar char="-"/>
            </a:pPr>
            <a:r>
              <a:rPr lang="es-MX" sz="1800" smtClean="0"/>
              <a:t>De semi-remolque</a:t>
            </a:r>
          </a:p>
          <a:p>
            <a:pPr eaLnBrk="1" hangingPunct="1">
              <a:lnSpc>
                <a:spcPct val="90000"/>
              </a:lnSpc>
              <a:buFontTx/>
              <a:buChar char="-"/>
            </a:pPr>
            <a:r>
              <a:rPr lang="es-MX" sz="1800" smtClean="0"/>
              <a:t>Transporte ferroviario o acuático</a:t>
            </a:r>
          </a:p>
          <a:p>
            <a:pPr eaLnBrk="1" hangingPunct="1">
              <a:lnSpc>
                <a:spcPct val="90000"/>
              </a:lnSpc>
              <a:buFontTx/>
              <a:buChar char="-"/>
            </a:pPr>
            <a:endParaRPr lang="es-MX" sz="1800" smtClean="0"/>
          </a:p>
        </p:txBody>
      </p:sp>
      <p:pic>
        <p:nvPicPr>
          <p:cNvPr id="7173" name="Picture 10" descr="j0285560"/>
          <p:cNvPicPr>
            <a:picLocks noGrp="1" noChangeAspect="1" noChangeArrowheads="1"/>
          </p:cNvPicPr>
          <p:nvPr>
            <p:ph sz="quarter" idx="4294967295"/>
          </p:nvPr>
        </p:nvPicPr>
        <p:blipFill>
          <a:blip r:embed="rId4" cstate="print">
            <a:extLst>
              <a:ext uri="{28A0092B-C50C-407E-A947-70E740481C1C}">
                <a14:useLocalDpi xmlns:a14="http://schemas.microsoft.com/office/drawing/2010/main" val="0"/>
              </a:ext>
            </a:extLst>
          </a:blip>
          <a:srcRect/>
          <a:stretch>
            <a:fillRect/>
          </a:stretch>
        </p:blipFill>
        <p:spPr>
          <a:xfrm>
            <a:off x="0" y="4724400"/>
            <a:ext cx="2951163" cy="1233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5" name="Picture 24" descr="j028720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3350" y="2636838"/>
            <a:ext cx="3206750"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329037"/>
      </p:ext>
    </p:extLst>
  </p:cSld>
  <p:clrMapOvr>
    <a:masterClrMapping/>
  </p:clrMapOvr>
  <p:transition>
    <p:blinds/>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mtClean="0"/>
              <a:t>Transferencia de residuos</a:t>
            </a:r>
          </a:p>
        </p:txBody>
      </p:sp>
      <p:sp>
        <p:nvSpPr>
          <p:cNvPr id="8195" name="Rectangle 3"/>
          <p:cNvSpPr>
            <a:spLocks noGrp="1" noChangeArrowheads="1"/>
          </p:cNvSpPr>
          <p:nvPr>
            <p:ph type="body" sz="half" idx="1"/>
          </p:nvPr>
        </p:nvSpPr>
        <p:spPr>
          <a:xfrm>
            <a:off x="533400" y="1828800"/>
            <a:ext cx="3998913" cy="4038600"/>
          </a:xfrm>
        </p:spPr>
        <p:txBody>
          <a:bodyPr>
            <a:normAutofit lnSpcReduction="10000"/>
          </a:bodyPr>
          <a:lstStyle/>
          <a:p>
            <a:pPr algn="just" eaLnBrk="1" hangingPunct="1">
              <a:lnSpc>
                <a:spcPct val="90000"/>
              </a:lnSpc>
            </a:pPr>
            <a:r>
              <a:rPr lang="es-MX" sz="1800" smtClean="0"/>
              <a:t>El objetivo básico de las estaciones de transferencia es incrementar la eficiencia global del servicio de recolección a través de la economía en el sistema de transporte y en la disminución del tiempo ocioso de la mano de obra empleada en la recolección.</a:t>
            </a:r>
          </a:p>
          <a:p>
            <a:pPr algn="just" eaLnBrk="1" hangingPunct="1">
              <a:lnSpc>
                <a:spcPct val="90000"/>
              </a:lnSpc>
            </a:pPr>
            <a:r>
              <a:rPr lang="es-MX" sz="1800" smtClean="0"/>
              <a:t>Se obtienen dos beneficios:</a:t>
            </a:r>
          </a:p>
          <a:p>
            <a:pPr algn="just" eaLnBrk="1" hangingPunct="1">
              <a:lnSpc>
                <a:spcPct val="90000"/>
              </a:lnSpc>
              <a:buFont typeface="Wingdings" pitchFamily="2" charset="2"/>
              <a:buNone/>
            </a:pPr>
            <a:endParaRPr lang="es-MX" sz="1800" smtClean="0"/>
          </a:p>
          <a:p>
            <a:pPr algn="just" eaLnBrk="1" hangingPunct="1">
              <a:lnSpc>
                <a:spcPct val="90000"/>
              </a:lnSpc>
              <a:buFont typeface="Wingdings" pitchFamily="2" charset="2"/>
              <a:buNone/>
            </a:pPr>
            <a:r>
              <a:rPr lang="es-MX" sz="1800" smtClean="0"/>
              <a:t>	a) Disminución general de los costos de recolección y de los equipos disponibles.</a:t>
            </a:r>
          </a:p>
          <a:p>
            <a:pPr algn="just" eaLnBrk="1" hangingPunct="1">
              <a:lnSpc>
                <a:spcPct val="90000"/>
              </a:lnSpc>
              <a:buFont typeface="Wingdings" pitchFamily="2" charset="2"/>
              <a:buNone/>
            </a:pPr>
            <a:r>
              <a:rPr lang="es-MX" sz="1800" smtClean="0"/>
              <a:t>	b) Permite atender algún aumento que se demande en las rutas de recolección urbana.</a:t>
            </a:r>
          </a:p>
          <a:p>
            <a:pPr algn="just" eaLnBrk="1" hangingPunct="1">
              <a:lnSpc>
                <a:spcPct val="90000"/>
              </a:lnSpc>
            </a:pPr>
            <a:endParaRPr lang="es-MX" sz="1800" smtClean="0"/>
          </a:p>
          <a:p>
            <a:pPr algn="just" eaLnBrk="1" hangingPunct="1">
              <a:lnSpc>
                <a:spcPct val="90000"/>
              </a:lnSpc>
            </a:pPr>
            <a:endParaRPr lang="es-MX" sz="2000" smtClean="0"/>
          </a:p>
        </p:txBody>
      </p:sp>
      <p:pic>
        <p:nvPicPr>
          <p:cNvPr id="8196" name="Picture 4" descr="j0186200"/>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4716016" y="2636912"/>
            <a:ext cx="3329938" cy="1996306"/>
          </a:xfrm>
          <a:noFill/>
          <a:effectLst>
            <a:outerShdw dist="35921" dir="2700000" algn="ctr" rotWithShape="0">
              <a:srgbClr val="808080"/>
            </a:outerShdw>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7692434"/>
      </p:ext>
    </p:extLst>
  </p:cSld>
  <p:clrMapOvr>
    <a:masterClrMapping/>
  </p:clrMapOvr>
  <p:transition>
    <p:blinds/>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MX" smtClean="0"/>
              <a:t>Transferencia de residuos</a:t>
            </a:r>
          </a:p>
        </p:txBody>
      </p:sp>
      <p:sp>
        <p:nvSpPr>
          <p:cNvPr id="9219" name="Rectangle 3"/>
          <p:cNvSpPr>
            <a:spLocks noGrp="1" noChangeArrowheads="1"/>
          </p:cNvSpPr>
          <p:nvPr>
            <p:ph type="body" sz="half" idx="1"/>
          </p:nvPr>
        </p:nvSpPr>
        <p:spPr>
          <a:xfrm>
            <a:off x="533400" y="1828800"/>
            <a:ext cx="3998913" cy="4038600"/>
          </a:xfrm>
        </p:spPr>
        <p:txBody>
          <a:bodyPr/>
          <a:lstStyle/>
          <a:p>
            <a:pPr algn="just" eaLnBrk="1" hangingPunct="1"/>
            <a:r>
              <a:rPr lang="es-MX" sz="2000" smtClean="0"/>
              <a:t>Es muy importante enfatizar que el criterio fundamental para crear un centro de transferencia es que la economía que se logre por la disminución de distancias y tiempos de recorrido de flota de recolección sea mayor que los costos de inversión y operación del sistema.</a:t>
            </a:r>
          </a:p>
        </p:txBody>
      </p:sp>
      <p:pic>
        <p:nvPicPr>
          <p:cNvPr id="9220" name="Picture 4" descr="j0250894"/>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727637" y="2877116"/>
            <a:ext cx="1917826" cy="19419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1052834"/>
      </p:ext>
    </p:extLst>
  </p:cSld>
  <p:clrMapOvr>
    <a:masterClrMapping/>
  </p:clrMapOvr>
  <p:transition>
    <p:blinds/>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MX" smtClean="0"/>
              <a:t>Transferencia de residuos</a:t>
            </a:r>
          </a:p>
        </p:txBody>
      </p:sp>
      <p:sp>
        <p:nvSpPr>
          <p:cNvPr id="10243" name="Rectangle 3"/>
          <p:cNvSpPr>
            <a:spLocks noGrp="1" noChangeArrowheads="1"/>
          </p:cNvSpPr>
          <p:nvPr>
            <p:ph type="body" sz="half" idx="1"/>
          </p:nvPr>
        </p:nvSpPr>
        <p:spPr>
          <a:xfrm>
            <a:off x="533400" y="1828800"/>
            <a:ext cx="3998913" cy="4038600"/>
          </a:xfrm>
        </p:spPr>
        <p:txBody>
          <a:bodyPr/>
          <a:lstStyle/>
          <a:p>
            <a:pPr algn="ctr" eaLnBrk="1" hangingPunct="1">
              <a:lnSpc>
                <a:spcPct val="90000"/>
              </a:lnSpc>
              <a:buFont typeface="Wingdings" pitchFamily="2" charset="2"/>
              <a:buNone/>
            </a:pPr>
            <a:r>
              <a:rPr lang="es-MX" sz="2000" smtClean="0"/>
              <a:t>Características para un sitio destinado para una estación de transferencia</a:t>
            </a:r>
          </a:p>
          <a:p>
            <a:pPr algn="just" eaLnBrk="1" hangingPunct="1">
              <a:lnSpc>
                <a:spcPct val="90000"/>
              </a:lnSpc>
            </a:pPr>
            <a:r>
              <a:rPr lang="es-MX" sz="2000" smtClean="0"/>
              <a:t>Distancia de amortiguamiento a zonas de colindancia.</a:t>
            </a:r>
          </a:p>
          <a:p>
            <a:pPr algn="just" eaLnBrk="1" hangingPunct="1">
              <a:lnSpc>
                <a:spcPct val="90000"/>
              </a:lnSpc>
            </a:pPr>
            <a:r>
              <a:rPr lang="es-MX" sz="2000" smtClean="0"/>
              <a:t>Dirección e incidencia de vientos.</a:t>
            </a:r>
          </a:p>
          <a:p>
            <a:pPr algn="just" eaLnBrk="1" hangingPunct="1">
              <a:lnSpc>
                <a:spcPct val="90000"/>
              </a:lnSpc>
            </a:pPr>
            <a:r>
              <a:rPr lang="es-MX" sz="2000" smtClean="0"/>
              <a:t>Pendientes de acceso a las instalaciones</a:t>
            </a:r>
          </a:p>
          <a:p>
            <a:pPr algn="just" eaLnBrk="1" hangingPunct="1">
              <a:lnSpc>
                <a:spcPct val="90000"/>
              </a:lnSpc>
            </a:pPr>
            <a:r>
              <a:rPr lang="es-MX" sz="2000" smtClean="0"/>
              <a:t>Accesos viales al sitio destinado para un relleno sanitario.</a:t>
            </a:r>
          </a:p>
          <a:p>
            <a:pPr algn="just" eaLnBrk="1" hangingPunct="1">
              <a:lnSpc>
                <a:spcPct val="90000"/>
              </a:lnSpc>
            </a:pPr>
            <a:r>
              <a:rPr lang="es-MX" sz="2000" smtClean="0"/>
              <a:t>Superficie disponible</a:t>
            </a:r>
          </a:p>
          <a:p>
            <a:pPr algn="just" eaLnBrk="1" hangingPunct="1">
              <a:lnSpc>
                <a:spcPct val="90000"/>
              </a:lnSpc>
              <a:buFont typeface="Wingdings" pitchFamily="2" charset="2"/>
              <a:buNone/>
            </a:pPr>
            <a:endParaRPr lang="es-MX" sz="2000" smtClean="0"/>
          </a:p>
        </p:txBody>
      </p:sp>
      <p:pic>
        <p:nvPicPr>
          <p:cNvPr id="10244" name="Picture 4" descr="j0310262"/>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4756150" y="1984375"/>
            <a:ext cx="2208213" cy="1725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5" name="Picture 6" descr="j0303440"/>
          <p:cNvPicPr>
            <a:picLocks noGrp="1" noChangeAspect="1" noChangeArrowheads="1" noCrop="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111750" y="4173538"/>
            <a:ext cx="1498600" cy="1204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6" name="Picture 8" descr="j02134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388" y="2565400"/>
            <a:ext cx="1652587"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9" descr="j0336492"/>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4437063"/>
            <a:ext cx="1938338"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2046738"/>
      </p:ext>
    </p:extLst>
  </p:cSld>
  <p:clrMapOvr>
    <a:masterClrMapping/>
  </p:clrMapOvr>
  <p:transition>
    <p:blinds/>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MX" smtClean="0"/>
              <a:t>Transferencia de residuos</a:t>
            </a:r>
          </a:p>
        </p:txBody>
      </p:sp>
      <p:sp>
        <p:nvSpPr>
          <p:cNvPr id="11267" name="Rectangle 3"/>
          <p:cNvSpPr>
            <a:spLocks noGrp="1" noChangeArrowheads="1"/>
          </p:cNvSpPr>
          <p:nvPr>
            <p:ph type="body" sz="half" idx="1"/>
          </p:nvPr>
        </p:nvSpPr>
        <p:spPr>
          <a:xfrm>
            <a:off x="533400" y="1828800"/>
            <a:ext cx="3998913" cy="4038600"/>
          </a:xfrm>
        </p:spPr>
        <p:txBody>
          <a:bodyPr/>
          <a:lstStyle/>
          <a:p>
            <a:pPr eaLnBrk="1" hangingPunct="1">
              <a:lnSpc>
                <a:spcPct val="90000"/>
              </a:lnSpc>
            </a:pPr>
            <a:r>
              <a:rPr lang="es-MX" sz="2000" smtClean="0"/>
              <a:t>En el centro de transferencia se tiene la ventaja de recuperar productos por medio de existir en su mismo emplazamiento un centro de reciclaje. Esto se lograría si durante el trasbordo de los residuos se hace la separación para posteriormente transportar dichos residuos a las diversas industrias para su reciclaje.</a:t>
            </a:r>
          </a:p>
        </p:txBody>
      </p:sp>
      <p:pic>
        <p:nvPicPr>
          <p:cNvPr id="11268" name="Picture 4" descr="j0215329"/>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840805" y="2013453"/>
            <a:ext cx="1691489" cy="1573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69" name="Picture 9" descr="j0215202"/>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tretch>
            <a:fillRect/>
          </a:stretch>
        </p:blipFill>
        <p:spPr>
          <a:xfrm>
            <a:off x="5873247" y="4043315"/>
            <a:ext cx="1626606" cy="17050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0" name="Picture 11" descr="j02153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538" y="3573463"/>
            <a:ext cx="1790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2" descr="j025089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3438" y="1700213"/>
            <a:ext cx="1565275" cy="160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13" descr="j030870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2225" y="5229225"/>
            <a:ext cx="1079500"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581392"/>
      </p:ext>
    </p:extLst>
  </p:cSld>
  <p:clrMapOvr>
    <a:masterClrMapping/>
  </p:clrMapOvr>
  <p:transition>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Centros de Acopio</a:t>
            </a:r>
            <a:endParaRPr lang="es-MX" dirty="0"/>
          </a:p>
        </p:txBody>
      </p:sp>
      <p:sp>
        <p:nvSpPr>
          <p:cNvPr id="3" name="2 Marcador de contenido"/>
          <p:cNvSpPr>
            <a:spLocks noGrp="1"/>
          </p:cNvSpPr>
          <p:nvPr>
            <p:ph idx="1"/>
          </p:nvPr>
        </p:nvSpPr>
        <p:spPr/>
        <p:txBody>
          <a:bodyPr/>
          <a:lstStyle/>
          <a:p>
            <a:pPr marL="0" indent="0">
              <a:buNone/>
            </a:pPr>
            <a:r>
              <a:rPr lang="es-MX" dirty="0" smtClean="0"/>
              <a:t>Lugares </a:t>
            </a:r>
            <a:r>
              <a:rPr lang="es-MX" dirty="0"/>
              <a:t>utilizados para acumular y clasificar residuos sólidos susceptibles de ser reciclados, desde donde luego son vendidos a empresas de reciclaje o directamente a industrias.</a:t>
            </a:r>
          </a:p>
          <a:p>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3703840680"/>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MX" smtClean="0"/>
              <a:t>Transferencia de residuos</a:t>
            </a:r>
          </a:p>
        </p:txBody>
      </p:sp>
      <p:sp>
        <p:nvSpPr>
          <p:cNvPr id="12291" name="Rectangle 3"/>
          <p:cNvSpPr>
            <a:spLocks noGrp="1" noChangeArrowheads="1"/>
          </p:cNvSpPr>
          <p:nvPr>
            <p:ph idx="1"/>
          </p:nvPr>
        </p:nvSpPr>
        <p:spPr/>
        <p:txBody>
          <a:bodyPr/>
          <a:lstStyle/>
          <a:p>
            <a:pPr marL="609600" indent="-609600" eaLnBrk="1" hangingPunct="1">
              <a:lnSpc>
                <a:spcPct val="90000"/>
              </a:lnSpc>
              <a:buFontTx/>
              <a:buAutoNum type="arabicPeriod"/>
            </a:pPr>
            <a:r>
              <a:rPr lang="es-MX" sz="2200" smtClean="0"/>
              <a:t>Levantamiento de información</a:t>
            </a:r>
          </a:p>
          <a:p>
            <a:pPr marL="609600" indent="-609600" eaLnBrk="1" hangingPunct="1">
              <a:lnSpc>
                <a:spcPct val="90000"/>
              </a:lnSpc>
              <a:buFontTx/>
              <a:buNone/>
            </a:pPr>
            <a:endParaRPr lang="es-MX" sz="2200" smtClean="0"/>
          </a:p>
          <a:p>
            <a:pPr marL="609600" indent="-609600" eaLnBrk="1" hangingPunct="1">
              <a:lnSpc>
                <a:spcPct val="90000"/>
              </a:lnSpc>
            </a:pPr>
            <a:r>
              <a:rPr lang="es-MX" sz="2200" smtClean="0"/>
              <a:t>UBICACIÓN DE LOS CENTROS DE GRAVEDAD</a:t>
            </a:r>
          </a:p>
          <a:p>
            <a:pPr marL="609600" indent="-609600" eaLnBrk="1" hangingPunct="1">
              <a:lnSpc>
                <a:spcPct val="90000"/>
              </a:lnSpc>
            </a:pPr>
            <a:r>
              <a:rPr lang="es-MX" sz="2200" smtClean="0"/>
              <a:t>SISTEMA DE DISPOSICION DE LOS RESIDUOS</a:t>
            </a:r>
          </a:p>
          <a:p>
            <a:pPr marL="609600" indent="-609600" eaLnBrk="1" hangingPunct="1">
              <a:lnSpc>
                <a:spcPct val="90000"/>
              </a:lnSpc>
            </a:pPr>
            <a:r>
              <a:rPr lang="es-MX" sz="2200" smtClean="0"/>
              <a:t>UBICACIÓN Y CARACTERISTICAS DE LOS TERRENOS</a:t>
            </a:r>
          </a:p>
          <a:p>
            <a:pPr marL="609600" indent="-609600" eaLnBrk="1" hangingPunct="1">
              <a:lnSpc>
                <a:spcPct val="90000"/>
              </a:lnSpc>
            </a:pPr>
            <a:r>
              <a:rPr lang="es-MX" sz="2200" smtClean="0"/>
              <a:t>NORMATIVIDAD Y LEGISLACIÓN</a:t>
            </a:r>
          </a:p>
          <a:p>
            <a:pPr marL="609600" indent="-609600" eaLnBrk="1" hangingPunct="1">
              <a:lnSpc>
                <a:spcPct val="90000"/>
              </a:lnSpc>
            </a:pPr>
            <a:r>
              <a:rPr lang="es-MX" sz="2200" smtClean="0"/>
              <a:t>SERVICIO DE RECOLECCION</a:t>
            </a:r>
          </a:p>
          <a:p>
            <a:pPr marL="609600" indent="-609600" eaLnBrk="1" hangingPunct="1">
              <a:lnSpc>
                <a:spcPct val="90000"/>
              </a:lnSpc>
            </a:pPr>
            <a:r>
              <a:rPr lang="es-MX" sz="2200" smtClean="0"/>
              <a:t>ELEMENTOS ECONOMICOS – FINANCIEROS</a:t>
            </a:r>
          </a:p>
          <a:p>
            <a:pPr marL="609600" indent="-609600" eaLnBrk="1" hangingPunct="1">
              <a:lnSpc>
                <a:spcPct val="90000"/>
              </a:lnSpc>
            </a:pPr>
            <a:r>
              <a:rPr lang="es-MX" sz="2200" smtClean="0"/>
              <a:t>PRODUCCION Y CARACTERISTICAS DE LOS RESIDUOS</a:t>
            </a:r>
          </a:p>
          <a:p>
            <a:pPr marL="609600" indent="-609600" eaLnBrk="1" hangingPunct="1">
              <a:lnSpc>
                <a:spcPct val="90000"/>
              </a:lnSpc>
            </a:pPr>
            <a:r>
              <a:rPr lang="es-MX" sz="2200" smtClean="0"/>
              <a:t>ZONIFICACION Y VIALIDAD</a:t>
            </a:r>
          </a:p>
          <a:p>
            <a:pPr marL="609600" indent="-609600" eaLnBrk="1" hangingPunct="1">
              <a:lnSpc>
                <a:spcPct val="90000"/>
              </a:lnSpc>
              <a:buFontTx/>
              <a:buNone/>
            </a:pPr>
            <a:endParaRPr lang="es-MX" sz="2200" smtClean="0"/>
          </a:p>
        </p:txBody>
      </p:sp>
    </p:spTree>
    <p:extLst>
      <p:ext uri="{BB962C8B-B14F-4D97-AF65-F5344CB8AC3E}">
        <p14:creationId xmlns:p14="http://schemas.microsoft.com/office/powerpoint/2010/main" val="4164978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MX" smtClean="0"/>
              <a:t>Transferencia de residuos</a:t>
            </a:r>
          </a:p>
        </p:txBody>
      </p:sp>
      <p:sp>
        <p:nvSpPr>
          <p:cNvPr id="13315" name="Rectangle 3"/>
          <p:cNvSpPr>
            <a:spLocks noGrp="1" noChangeArrowheads="1"/>
          </p:cNvSpPr>
          <p:nvPr>
            <p:ph type="body" sz="half" idx="1"/>
          </p:nvPr>
        </p:nvSpPr>
        <p:spPr/>
        <p:txBody>
          <a:bodyPr/>
          <a:lstStyle/>
          <a:p>
            <a:pPr eaLnBrk="1" hangingPunct="1">
              <a:buFont typeface="Wingdings" pitchFamily="2" charset="2"/>
              <a:buNone/>
            </a:pPr>
            <a:r>
              <a:rPr lang="es-MX" sz="2700" smtClean="0"/>
              <a:t>2. Toma de decisiones</a:t>
            </a:r>
          </a:p>
          <a:p>
            <a:pPr eaLnBrk="1" hangingPunct="1"/>
            <a:r>
              <a:rPr lang="es-MX" sz="2700" smtClean="0"/>
              <a:t>Se selecciona el sitio donde se va a construir la estación.</a:t>
            </a:r>
          </a:p>
          <a:p>
            <a:pPr eaLnBrk="1" hangingPunct="1"/>
            <a:r>
              <a:rPr lang="es-MX" sz="2700" smtClean="0"/>
              <a:t>Se define el tipo de estación y su capacidad</a:t>
            </a:r>
          </a:p>
        </p:txBody>
      </p:sp>
      <p:pic>
        <p:nvPicPr>
          <p:cNvPr id="13316" name="Picture 4" descr="j0308943"/>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a:xfrm>
            <a:off x="5218212" y="1828800"/>
            <a:ext cx="2936675"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7" name="Picture 6" descr="j0185104"/>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3995738" y="3933825"/>
            <a:ext cx="2808287"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69976625"/>
      </p:ext>
    </p:extLst>
  </p:cSld>
  <p:clrMapOvr>
    <a:masterClrMapping/>
  </p:clrMapOvr>
  <p:transition>
    <p:blinds/>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MX" smtClean="0"/>
              <a:t>Transferencia de residuos</a:t>
            </a:r>
          </a:p>
        </p:txBody>
      </p:sp>
      <p:sp>
        <p:nvSpPr>
          <p:cNvPr id="14339" name="Rectangle 3"/>
          <p:cNvSpPr>
            <a:spLocks noGrp="1" noChangeArrowheads="1"/>
          </p:cNvSpPr>
          <p:nvPr>
            <p:ph type="body" sz="half" idx="1"/>
          </p:nvPr>
        </p:nvSpPr>
        <p:spPr/>
        <p:txBody>
          <a:bodyPr/>
          <a:lstStyle/>
          <a:p>
            <a:pPr marL="609600" indent="-609600" eaLnBrk="1" hangingPunct="1">
              <a:lnSpc>
                <a:spcPct val="80000"/>
              </a:lnSpc>
              <a:buFont typeface="Wingdings" pitchFamily="2" charset="2"/>
              <a:buNone/>
            </a:pPr>
            <a:r>
              <a:rPr lang="es-MX" sz="1800" smtClean="0"/>
              <a:t>3. Dimensionamiento de los elementos principales</a:t>
            </a:r>
          </a:p>
          <a:p>
            <a:pPr marL="609600" indent="-609600" eaLnBrk="1" hangingPunct="1">
              <a:lnSpc>
                <a:spcPct val="80000"/>
              </a:lnSpc>
            </a:pPr>
            <a:r>
              <a:rPr lang="es-MX" sz="1800" smtClean="0"/>
              <a:t>Vehículos de transferencia:</a:t>
            </a:r>
          </a:p>
          <a:p>
            <a:pPr marL="609600" indent="-609600" eaLnBrk="1" hangingPunct="1">
              <a:lnSpc>
                <a:spcPct val="80000"/>
              </a:lnSpc>
              <a:buFont typeface="Wingdings" pitchFamily="2" charset="2"/>
              <a:buNone/>
            </a:pPr>
            <a:r>
              <a:rPr lang="es-MX" sz="1800" smtClean="0"/>
              <a:t>		Cuando no hay almacenamiento: el vehículo dependerá de la capacidad, del tipo de ida y vuelta, del tiempo de carga y del horario de los recolectores.</a:t>
            </a:r>
          </a:p>
          <a:p>
            <a:pPr marL="609600" indent="-609600" eaLnBrk="1" hangingPunct="1">
              <a:lnSpc>
                <a:spcPct val="80000"/>
              </a:lnSpc>
              <a:buFont typeface="Wingdings" pitchFamily="2" charset="2"/>
              <a:buNone/>
            </a:pPr>
            <a:r>
              <a:rPr lang="es-MX" sz="1800" smtClean="0"/>
              <a:t>		Cuando hay almacenamiento: el número depende del tiempo de carga, tiempo de ida y vuelta, capacidad, cantidad de basura, horario de la estación.</a:t>
            </a:r>
          </a:p>
          <a:p>
            <a:pPr marL="609600" indent="-609600" eaLnBrk="1" hangingPunct="1">
              <a:lnSpc>
                <a:spcPct val="80000"/>
              </a:lnSpc>
            </a:pPr>
            <a:endParaRPr lang="es-MX" sz="1800" smtClean="0"/>
          </a:p>
        </p:txBody>
      </p:sp>
      <p:pic>
        <p:nvPicPr>
          <p:cNvPr id="14340" name="Picture 9" descr="j018096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0" y="2205038"/>
            <a:ext cx="3657600" cy="2401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05145179"/>
      </p:ext>
    </p:extLst>
  </p:cSld>
  <p:clrMapOvr>
    <a:masterClrMapping/>
  </p:clrMapOvr>
  <p:transition>
    <p:blinds/>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MX" smtClean="0"/>
              <a:t>Transferencia de residuos</a:t>
            </a:r>
          </a:p>
        </p:txBody>
      </p:sp>
      <p:sp>
        <p:nvSpPr>
          <p:cNvPr id="15363" name="Rectangle 3"/>
          <p:cNvSpPr>
            <a:spLocks noGrp="1" noChangeArrowheads="1"/>
          </p:cNvSpPr>
          <p:nvPr>
            <p:ph type="body" sz="half" idx="1"/>
          </p:nvPr>
        </p:nvSpPr>
        <p:spPr/>
        <p:txBody>
          <a:bodyPr/>
          <a:lstStyle/>
          <a:p>
            <a:pPr eaLnBrk="1" hangingPunct="1"/>
            <a:r>
              <a:rPr lang="es-MX" sz="2300" smtClean="0"/>
              <a:t>Área de maniobra y descarga:</a:t>
            </a:r>
          </a:p>
          <a:p>
            <a:pPr eaLnBrk="1" hangingPunct="1">
              <a:buFont typeface="Wingdings" pitchFamily="2" charset="2"/>
              <a:buNone/>
            </a:pPr>
            <a:r>
              <a:rPr lang="es-MX" sz="2300" smtClean="0"/>
              <a:t>		Esta área debe contar con un radio de giro grande para los camiones recolectores.</a:t>
            </a:r>
          </a:p>
          <a:p>
            <a:pPr eaLnBrk="1" hangingPunct="1">
              <a:buFont typeface="Wingdings" pitchFamily="2" charset="2"/>
              <a:buNone/>
            </a:pPr>
            <a:r>
              <a:rPr lang="es-MX" sz="2300" smtClean="0"/>
              <a:t>		Debe tomarse en cuenta un área que pueda soportar varios camiones a la vez.</a:t>
            </a:r>
          </a:p>
          <a:p>
            <a:pPr eaLnBrk="1" hangingPunct="1"/>
            <a:endParaRPr lang="es-MX" sz="2300" smtClean="0"/>
          </a:p>
        </p:txBody>
      </p:sp>
      <p:pic>
        <p:nvPicPr>
          <p:cNvPr id="15364" name="Picture 4" descr="j0148973"/>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a:xfrm>
            <a:off x="5229225" y="1828800"/>
            <a:ext cx="2914650"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14808616"/>
      </p:ext>
    </p:extLst>
  </p:cSld>
  <p:clrMapOvr>
    <a:masterClrMapping/>
  </p:clrMapOvr>
  <p:transition>
    <p:blinds/>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MX" smtClean="0"/>
              <a:t>Transferencia de residuos</a:t>
            </a:r>
          </a:p>
        </p:txBody>
      </p:sp>
      <p:sp>
        <p:nvSpPr>
          <p:cNvPr id="16387" name="Rectangle 3"/>
          <p:cNvSpPr>
            <a:spLocks noGrp="1" noChangeArrowheads="1"/>
          </p:cNvSpPr>
          <p:nvPr>
            <p:ph type="body" sz="half" idx="1"/>
          </p:nvPr>
        </p:nvSpPr>
        <p:spPr/>
        <p:txBody>
          <a:bodyPr/>
          <a:lstStyle/>
          <a:p>
            <a:pPr eaLnBrk="1" hangingPunct="1"/>
            <a:r>
              <a:rPr lang="es-MX" sz="2700" smtClean="0"/>
              <a:t>Equipos de compactación:</a:t>
            </a:r>
          </a:p>
          <a:p>
            <a:pPr marL="522288" lvl="1" indent="0" eaLnBrk="1" hangingPunct="1">
              <a:buFont typeface="Wingdings" pitchFamily="2" charset="2"/>
              <a:buNone/>
            </a:pPr>
            <a:r>
              <a:rPr lang="es-MX" sz="2200" smtClean="0"/>
              <a:t>	Las dimensiones de los equipos de compactación, así como los de alimentación, se definirán básicamente en función de la capacidad-hora requerida.</a:t>
            </a:r>
          </a:p>
          <a:p>
            <a:pPr marL="522288" lvl="1" indent="0" eaLnBrk="1" hangingPunct="1">
              <a:buFont typeface="Wingdings" pitchFamily="2" charset="2"/>
              <a:buNone/>
            </a:pPr>
            <a:endParaRPr lang="es-MX" sz="2200" smtClean="0"/>
          </a:p>
          <a:p>
            <a:pPr marL="522288" lvl="1" indent="0" eaLnBrk="1" hangingPunct="1"/>
            <a:endParaRPr lang="es-MX" sz="2200" smtClean="0"/>
          </a:p>
        </p:txBody>
      </p:sp>
      <p:pic>
        <p:nvPicPr>
          <p:cNvPr id="16388" name="Picture 11" descr="j0295170"/>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7019925" y="2060575"/>
            <a:ext cx="1314450" cy="1268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9" name="Picture 12" descr="j0295182"/>
          <p:cNvPicPr>
            <a:picLocks noGrp="1" noChangeAspect="1" noChangeArrowheads="1" noCrop="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6372225" y="3500438"/>
            <a:ext cx="2087563" cy="1296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0" name="Picture 14" descr="j0295180"/>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2060575"/>
            <a:ext cx="1944687"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5" descr="j0295185"/>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4394200"/>
            <a:ext cx="1728788"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8" name="j007159.wav">
            <a:hlinkClick r:id="" action="ppaction://media"/>
          </p:cNvPr>
          <p:cNvPicPr>
            <a:picLocks noRot="1" noChangeAspect="1" noChangeArrowheads="1"/>
          </p:cNvPicPr>
          <p:nvPr>
            <a:wavAudioFile r:embed="rId1" name="j0074715.wav"/>
          </p:nvPr>
        </p:nvPicPr>
        <p:blipFill>
          <a:blip r:embed="rId7">
            <a:extLst>
              <a:ext uri="{28A0092B-C50C-407E-A947-70E740481C1C}">
                <a14:useLocalDpi xmlns:a14="http://schemas.microsoft.com/office/drawing/2010/main" val="0"/>
              </a:ext>
            </a:extLst>
          </a:blip>
          <a:srcRect/>
          <a:stretch>
            <a:fillRect/>
          </a:stretch>
        </p:blipFill>
        <p:spPr bwMode="auto">
          <a:xfrm>
            <a:off x="8316913" y="551656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3746583"/>
      </p:ext>
    </p:extLst>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5760" fill="hold"/>
                                        <p:tgtEl>
                                          <p:spTgt spid="440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4048"/>
                </p:tgtEl>
              </p:cMediaNode>
            </p:audio>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MX" smtClean="0"/>
              <a:t>Transferencia de residuos</a:t>
            </a:r>
          </a:p>
        </p:txBody>
      </p:sp>
      <p:sp>
        <p:nvSpPr>
          <p:cNvPr id="17411" name="Rectangle 3"/>
          <p:cNvSpPr>
            <a:spLocks noGrp="1" noChangeArrowheads="1"/>
          </p:cNvSpPr>
          <p:nvPr>
            <p:ph type="body" sz="half" idx="1"/>
          </p:nvPr>
        </p:nvSpPr>
        <p:spPr/>
        <p:txBody>
          <a:bodyPr/>
          <a:lstStyle/>
          <a:p>
            <a:pPr eaLnBrk="1" hangingPunct="1">
              <a:buFont typeface="Wingdings" pitchFamily="2" charset="2"/>
              <a:buNone/>
            </a:pPr>
            <a:r>
              <a:rPr lang="es-MX" sz="2700" smtClean="0"/>
              <a:t>4. Determinación de los equipos e instalaciones auxiliares</a:t>
            </a:r>
          </a:p>
          <a:p>
            <a:pPr eaLnBrk="1" hangingPunct="1"/>
            <a:r>
              <a:rPr lang="es-MX" sz="2700" smtClean="0"/>
              <a:t>Instalaciones de mantenimiento: Es el mantenimiento de los equipos y vehículos.</a:t>
            </a:r>
          </a:p>
        </p:txBody>
      </p:sp>
      <p:pic>
        <p:nvPicPr>
          <p:cNvPr id="17412" name="Picture 4" descr="j0296948"/>
          <p:cNvPicPr>
            <a:picLocks noGrp="1" noChangeAspect="1" noChangeArrowheads="1" noCrop="1"/>
          </p:cNvPicPr>
          <p:nvPr>
            <p:ph sz="quarter" idx="2"/>
          </p:nvPr>
        </p:nvPicPr>
        <p:blipFill>
          <a:blip r:embed="rId2">
            <a:extLst>
              <a:ext uri="{28A0092B-C50C-407E-A947-70E740481C1C}">
                <a14:useLocalDpi xmlns:a14="http://schemas.microsoft.com/office/drawing/2010/main" val="0"/>
              </a:ext>
            </a:extLst>
          </a:blip>
          <a:stretch>
            <a:fillRect/>
          </a:stretch>
        </p:blipFill>
        <p:spPr>
          <a:xfrm>
            <a:off x="6329362" y="2519362"/>
            <a:ext cx="714375" cy="561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3" name="Picture 9" descr="j0297009"/>
          <p:cNvPicPr>
            <a:picLocks noGrp="1" noChangeAspect="1" noChangeArrowheads="1" noCrop="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076825" y="4005263"/>
            <a:ext cx="1943100" cy="1878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4" name="Picture 10" descr="j0303425"/>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617913" y="2349500"/>
            <a:ext cx="120650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2615027"/>
      </p:ext>
    </p:extLst>
  </p:cSld>
  <p:clrMapOvr>
    <a:masterClrMapping/>
  </p:clrMapOvr>
  <p:transition>
    <p:blinds/>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MX" smtClean="0"/>
              <a:t>Transferencia de residuos</a:t>
            </a:r>
          </a:p>
        </p:txBody>
      </p:sp>
      <p:sp>
        <p:nvSpPr>
          <p:cNvPr id="18435" name="Rectangle 3"/>
          <p:cNvSpPr>
            <a:spLocks noGrp="1" noChangeArrowheads="1"/>
          </p:cNvSpPr>
          <p:nvPr>
            <p:ph type="body" sz="half" idx="1"/>
          </p:nvPr>
        </p:nvSpPr>
        <p:spPr/>
        <p:txBody>
          <a:bodyPr/>
          <a:lstStyle/>
          <a:p>
            <a:pPr eaLnBrk="1" hangingPunct="1"/>
            <a:r>
              <a:rPr lang="es-MX" sz="2700" smtClean="0"/>
              <a:t>Comunicación:</a:t>
            </a:r>
          </a:p>
          <a:p>
            <a:pPr eaLnBrk="1" hangingPunct="1">
              <a:buFont typeface="Wingdings" pitchFamily="2" charset="2"/>
              <a:buNone/>
            </a:pPr>
            <a:r>
              <a:rPr lang="es-MX" sz="2700" smtClean="0"/>
              <a:t>	Se refiere a intercomunicadores, radio, semáforos dentro y fuera de la estación.</a:t>
            </a:r>
          </a:p>
        </p:txBody>
      </p:sp>
      <p:pic>
        <p:nvPicPr>
          <p:cNvPr id="18436" name="Picture 4" descr="j0196128"/>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6948488" y="1773238"/>
            <a:ext cx="1736725" cy="1822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37" name="Picture 10" descr="j03167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2276475"/>
            <a:ext cx="2395537"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8" descr="j030870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7050" y="4292600"/>
            <a:ext cx="18288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22" descr="j034298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8888" y="4508500"/>
            <a:ext cx="1147762"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56854"/>
      </p:ext>
    </p:extLst>
  </p:cSld>
  <p:clrMapOvr>
    <a:masterClrMapping/>
  </p:clrMapOvr>
  <p:transition>
    <p:blinds/>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MX" smtClean="0"/>
              <a:t>Transferencia de residuos</a:t>
            </a:r>
          </a:p>
        </p:txBody>
      </p:sp>
      <p:sp>
        <p:nvSpPr>
          <p:cNvPr id="19459" name="Rectangle 3"/>
          <p:cNvSpPr>
            <a:spLocks noGrp="1" noChangeArrowheads="1"/>
          </p:cNvSpPr>
          <p:nvPr>
            <p:ph type="body" sz="half" idx="1"/>
          </p:nvPr>
        </p:nvSpPr>
        <p:spPr/>
        <p:txBody>
          <a:bodyPr/>
          <a:lstStyle/>
          <a:p>
            <a:pPr eaLnBrk="1" hangingPunct="1"/>
            <a:r>
              <a:rPr lang="es-MX" sz="2700" smtClean="0"/>
              <a:t>Control de contaminación:</a:t>
            </a:r>
          </a:p>
          <a:p>
            <a:pPr eaLnBrk="1" hangingPunct="1">
              <a:buFont typeface="Wingdings" pitchFamily="2" charset="2"/>
              <a:buNone/>
            </a:pPr>
            <a:r>
              <a:rPr lang="es-MX" sz="2700" smtClean="0"/>
              <a:t>Se refieren a control de olores, polvaredas y ruidos.</a:t>
            </a:r>
          </a:p>
        </p:txBody>
      </p:sp>
      <p:pic>
        <p:nvPicPr>
          <p:cNvPr id="19460" name="Picture 4" descr="j0312406"/>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4643438" y="1989138"/>
            <a:ext cx="3313112" cy="2478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7114" name="j007175.wav">
            <a:hlinkClick r:id="" action="ppaction://media"/>
          </p:cNvPr>
          <p:cNvPicPr>
            <a:picLocks noRot="1" noChangeAspect="1" noChangeArrowheads="1"/>
          </p:cNvPicPr>
          <p:nvPr>
            <a:wavAudioFile r:embed="rId1" name="j0074850.wav"/>
          </p:nvPr>
        </p:nvPicPr>
        <p:blipFill>
          <a:blip r:embed="rId4">
            <a:extLst>
              <a:ext uri="{28A0092B-C50C-407E-A947-70E740481C1C}">
                <a14:useLocalDpi xmlns:a14="http://schemas.microsoft.com/office/drawing/2010/main" val="0"/>
              </a:ext>
            </a:extLst>
          </a:blip>
          <a:srcRect/>
          <a:stretch>
            <a:fillRect/>
          </a:stretch>
        </p:blipFill>
        <p:spPr bwMode="auto">
          <a:xfrm>
            <a:off x="7885113" y="551656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201439"/>
      </p:ext>
    </p:extLst>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2337" fill="hold"/>
                                        <p:tgtEl>
                                          <p:spTgt spid="471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7114"/>
                </p:tgtEl>
              </p:cMediaNode>
            </p:audio>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MX" smtClean="0"/>
              <a:t>Transferencia de residuos</a:t>
            </a:r>
          </a:p>
        </p:txBody>
      </p:sp>
      <p:sp>
        <p:nvSpPr>
          <p:cNvPr id="20483" name="Rectangle 3"/>
          <p:cNvSpPr>
            <a:spLocks noGrp="1" noChangeArrowheads="1"/>
          </p:cNvSpPr>
          <p:nvPr>
            <p:ph type="body" sz="half" idx="1"/>
          </p:nvPr>
        </p:nvSpPr>
        <p:spPr/>
        <p:txBody>
          <a:bodyPr/>
          <a:lstStyle/>
          <a:p>
            <a:pPr eaLnBrk="1" hangingPunct="1"/>
            <a:r>
              <a:rPr lang="es-MX" sz="2700" smtClean="0"/>
              <a:t>Otras instalaciones especiales:</a:t>
            </a:r>
          </a:p>
          <a:p>
            <a:pPr eaLnBrk="1" hangingPunct="1">
              <a:buFont typeface="Wingdings" pitchFamily="2" charset="2"/>
              <a:buNone/>
            </a:pPr>
            <a:r>
              <a:rPr lang="es-MX" sz="2700" smtClean="0"/>
              <a:t>		Incluye instalación eléctrica para el funcionamiento de los equipos.</a:t>
            </a:r>
          </a:p>
          <a:p>
            <a:pPr eaLnBrk="1" hangingPunct="1">
              <a:buFont typeface="Wingdings" pitchFamily="2" charset="2"/>
              <a:buNone/>
            </a:pPr>
            <a:r>
              <a:rPr lang="es-MX" sz="2700" smtClean="0"/>
              <a:t>		Se incluye el departamento de seguridad e higiene.</a:t>
            </a:r>
          </a:p>
        </p:txBody>
      </p:sp>
      <p:pic>
        <p:nvPicPr>
          <p:cNvPr id="20484" name="Picture 4" descr="j0233737"/>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298999" y="1828800"/>
            <a:ext cx="2775101"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5" name="Picture 6" descr="j0237950"/>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tretch>
            <a:fillRect/>
          </a:stretch>
        </p:blipFill>
        <p:spPr>
          <a:xfrm>
            <a:off x="6154629" y="3924300"/>
            <a:ext cx="1063841"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6" name="Picture 8" descr="j02873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4663" y="3284538"/>
            <a:ext cx="1525587" cy="17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113088"/>
      </p:ext>
    </p:extLst>
  </p:cSld>
  <p:clrMapOvr>
    <a:masterClrMapping/>
  </p:clrMapOvr>
  <p:transition>
    <p:blinds/>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MX" smtClean="0"/>
              <a:t>Transferencia de residuos</a:t>
            </a:r>
          </a:p>
        </p:txBody>
      </p:sp>
      <p:sp>
        <p:nvSpPr>
          <p:cNvPr id="21507" name="Rectangle 3"/>
          <p:cNvSpPr>
            <a:spLocks noGrp="1" noChangeArrowheads="1"/>
          </p:cNvSpPr>
          <p:nvPr>
            <p:ph type="body" sz="half" idx="1"/>
          </p:nvPr>
        </p:nvSpPr>
        <p:spPr>
          <a:xfrm>
            <a:off x="4643438" y="1844675"/>
            <a:ext cx="4000500" cy="4038600"/>
          </a:xfrm>
        </p:spPr>
        <p:txBody>
          <a:bodyPr/>
          <a:lstStyle/>
          <a:p>
            <a:pPr eaLnBrk="1" hangingPunct="1">
              <a:lnSpc>
                <a:spcPct val="80000"/>
              </a:lnSpc>
            </a:pPr>
            <a:r>
              <a:rPr lang="es-MX" sz="2300" smtClean="0"/>
              <a:t>Oficinas e instalaciones para los empleados:</a:t>
            </a:r>
          </a:p>
          <a:p>
            <a:pPr eaLnBrk="1" hangingPunct="1">
              <a:lnSpc>
                <a:spcPct val="80000"/>
              </a:lnSpc>
              <a:buFont typeface="Wingdings" pitchFamily="2" charset="2"/>
              <a:buNone/>
            </a:pPr>
            <a:r>
              <a:rPr lang="es-MX" sz="2300" smtClean="0"/>
              <a:t>		Las instalaciones deben contar con comedor, servicios y vestidores, de acuerdo a la cantidad de operadores con los que cuente la estación. </a:t>
            </a:r>
          </a:p>
          <a:p>
            <a:pPr eaLnBrk="1" hangingPunct="1">
              <a:lnSpc>
                <a:spcPct val="80000"/>
              </a:lnSpc>
              <a:buFont typeface="Wingdings" pitchFamily="2" charset="2"/>
              <a:buNone/>
            </a:pPr>
            <a:r>
              <a:rPr lang="es-MX" sz="2300" smtClean="0"/>
              <a:t>		Las instalaciones están separadas, las administrativas y las operarias.</a:t>
            </a:r>
          </a:p>
        </p:txBody>
      </p:sp>
      <p:pic>
        <p:nvPicPr>
          <p:cNvPr id="21509" name="Picture 13" descr="j0346683"/>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2987675" y="2060575"/>
            <a:ext cx="1547813" cy="1547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08" name="Picture 9" descr="j0182819"/>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755650" y="3716338"/>
            <a:ext cx="2914650"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353739547"/>
      </p:ext>
    </p:extLst>
  </p:cSld>
  <p:clrMapOvr>
    <a:masterClrMapping/>
  </p:clrMapOvr>
  <p:transition>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Reutilización</a:t>
            </a:r>
            <a:endParaRPr lang="es-MX" dirty="0"/>
          </a:p>
        </p:txBody>
      </p:sp>
      <p:sp>
        <p:nvSpPr>
          <p:cNvPr id="3" name="2 Marcador de contenido"/>
          <p:cNvSpPr>
            <a:spLocks noGrp="1"/>
          </p:cNvSpPr>
          <p:nvPr>
            <p:ph idx="1"/>
          </p:nvPr>
        </p:nvSpPr>
        <p:spPr/>
        <p:txBody>
          <a:bodyPr/>
          <a:lstStyle/>
          <a:p>
            <a:pPr marL="0" indent="0">
              <a:buNone/>
            </a:pPr>
            <a:r>
              <a:rPr lang="es-MX" dirty="0" smtClean="0"/>
              <a:t>Técnicas </a:t>
            </a:r>
            <a:r>
              <a:rPr lang="es-MX" dirty="0"/>
              <a:t>para reaprovechar un material o producto usado, sin cambiar su naturaleza, como en el caso de los envases retornables.</a:t>
            </a:r>
          </a:p>
          <a:p>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407484540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MX" smtClean="0"/>
              <a:t>Transferencia de residuos</a:t>
            </a:r>
          </a:p>
        </p:txBody>
      </p:sp>
      <p:sp>
        <p:nvSpPr>
          <p:cNvPr id="22531" name="Rectangle 3"/>
          <p:cNvSpPr>
            <a:spLocks noGrp="1" noChangeArrowheads="1"/>
          </p:cNvSpPr>
          <p:nvPr>
            <p:ph type="body" sz="half" idx="1"/>
          </p:nvPr>
        </p:nvSpPr>
        <p:spPr>
          <a:xfrm>
            <a:off x="4572000" y="1844675"/>
            <a:ext cx="4000500" cy="4038600"/>
          </a:xfrm>
        </p:spPr>
        <p:txBody>
          <a:bodyPr/>
          <a:lstStyle/>
          <a:p>
            <a:pPr marL="609600" indent="-609600" eaLnBrk="1" hangingPunct="1">
              <a:lnSpc>
                <a:spcPct val="80000"/>
              </a:lnSpc>
              <a:buFont typeface="Wingdings" pitchFamily="2" charset="2"/>
              <a:buNone/>
            </a:pPr>
            <a:r>
              <a:rPr lang="es-MX" sz="1800" smtClean="0"/>
              <a:t>5. Definición de Lay-out y proyecto arquitectónico</a:t>
            </a:r>
          </a:p>
          <a:p>
            <a:pPr marL="609600" indent="-609600" eaLnBrk="1" hangingPunct="1">
              <a:lnSpc>
                <a:spcPct val="80000"/>
              </a:lnSpc>
              <a:buFont typeface="Wingdings" pitchFamily="2" charset="2"/>
              <a:buNone/>
            </a:pPr>
            <a:r>
              <a:rPr lang="es-MX" sz="1800" smtClean="0"/>
              <a:t>	Se determina:</a:t>
            </a:r>
          </a:p>
          <a:p>
            <a:pPr marL="609600" indent="-609600" eaLnBrk="1" hangingPunct="1">
              <a:lnSpc>
                <a:spcPct val="80000"/>
              </a:lnSpc>
              <a:buFontTx/>
              <a:buAutoNum type="alphaLcParenR"/>
            </a:pPr>
            <a:r>
              <a:rPr lang="es-MX" sz="1800" smtClean="0"/>
              <a:t>el flujo de circulación de vehículos</a:t>
            </a:r>
          </a:p>
          <a:p>
            <a:pPr marL="609600" indent="-609600" eaLnBrk="1" hangingPunct="1">
              <a:lnSpc>
                <a:spcPct val="80000"/>
              </a:lnSpc>
              <a:buFontTx/>
              <a:buAutoNum type="alphaLcParenR"/>
            </a:pPr>
            <a:r>
              <a:rPr lang="es-MX" sz="1800" smtClean="0"/>
              <a:t>la ubicación de las instalaciones en relación a los límites del terreno</a:t>
            </a:r>
          </a:p>
          <a:p>
            <a:pPr marL="609600" indent="-609600" eaLnBrk="1" hangingPunct="1">
              <a:lnSpc>
                <a:spcPct val="80000"/>
              </a:lnSpc>
              <a:buFontTx/>
              <a:buAutoNum type="alphaLcParenR"/>
            </a:pPr>
            <a:r>
              <a:rPr lang="es-MX" sz="1800" smtClean="0"/>
              <a:t>Las dimensiones básicas de los patios, caminos, etc</a:t>
            </a:r>
          </a:p>
          <a:p>
            <a:pPr marL="609600" indent="-609600" eaLnBrk="1" hangingPunct="1">
              <a:lnSpc>
                <a:spcPct val="80000"/>
              </a:lnSpc>
              <a:buFontTx/>
              <a:buAutoNum type="alphaLcParenR"/>
            </a:pPr>
            <a:r>
              <a:rPr lang="es-MX" sz="1800" smtClean="0"/>
              <a:t>La ubicación de todas las instalaciones y equipos tales como: balanzas, compactadores, generadores, etc.</a:t>
            </a:r>
          </a:p>
        </p:txBody>
      </p:sp>
      <p:pic>
        <p:nvPicPr>
          <p:cNvPr id="22532" name="Picture 4" descr="j0309638"/>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68313" y="1844675"/>
            <a:ext cx="2722562"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6" descr="j0308927"/>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1619250" y="3933825"/>
            <a:ext cx="2936875"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69435537"/>
      </p:ext>
    </p:extLst>
  </p:cSld>
  <p:clrMapOvr>
    <a:masterClrMapping/>
  </p:clrMapOvr>
  <p:transition>
    <p:blinds/>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MX" smtClean="0"/>
              <a:t>Transferencia de residuos</a:t>
            </a:r>
          </a:p>
        </p:txBody>
      </p:sp>
      <p:sp>
        <p:nvSpPr>
          <p:cNvPr id="23555" name="Rectangle 3"/>
          <p:cNvSpPr>
            <a:spLocks noGrp="1" noChangeArrowheads="1"/>
          </p:cNvSpPr>
          <p:nvPr>
            <p:ph type="body" sz="half" idx="1"/>
          </p:nvPr>
        </p:nvSpPr>
        <p:spPr/>
        <p:txBody>
          <a:bodyPr/>
          <a:lstStyle/>
          <a:p>
            <a:pPr marL="609600" indent="-609600" eaLnBrk="1" hangingPunct="1">
              <a:lnSpc>
                <a:spcPct val="80000"/>
              </a:lnSpc>
            </a:pPr>
            <a:r>
              <a:rPr lang="es-MX" sz="1400" smtClean="0"/>
              <a:t>Algunas recomendaciones:</a:t>
            </a:r>
          </a:p>
          <a:p>
            <a:pPr marL="609600" indent="-609600" eaLnBrk="1" hangingPunct="1">
              <a:lnSpc>
                <a:spcPct val="80000"/>
              </a:lnSpc>
              <a:buFontTx/>
              <a:buAutoNum type="arabicParenR"/>
            </a:pPr>
            <a:r>
              <a:rPr lang="es-MX" sz="1400" smtClean="0"/>
              <a:t>Separar la circulación de trailers, camiones recolectores  y peatones.</a:t>
            </a:r>
          </a:p>
          <a:p>
            <a:pPr marL="609600" indent="-609600" eaLnBrk="1" hangingPunct="1">
              <a:lnSpc>
                <a:spcPct val="80000"/>
              </a:lnSpc>
              <a:buFontTx/>
              <a:buAutoNum type="arabicParenR"/>
            </a:pPr>
            <a:r>
              <a:rPr lang="es-MX" sz="1400" smtClean="0"/>
              <a:t>No permitir cruces en la circulación.</a:t>
            </a:r>
          </a:p>
          <a:p>
            <a:pPr marL="609600" indent="-609600" eaLnBrk="1" hangingPunct="1">
              <a:lnSpc>
                <a:spcPct val="80000"/>
              </a:lnSpc>
              <a:buFontTx/>
              <a:buAutoNum type="arabicParenR"/>
            </a:pPr>
            <a:r>
              <a:rPr lang="es-MX" sz="1400" smtClean="0"/>
              <a:t>Observar los radios de giro de los camiones</a:t>
            </a:r>
          </a:p>
          <a:p>
            <a:pPr marL="609600" indent="-609600" eaLnBrk="1" hangingPunct="1">
              <a:lnSpc>
                <a:spcPct val="80000"/>
              </a:lnSpc>
              <a:buFontTx/>
              <a:buAutoNum type="arabicParenR"/>
            </a:pPr>
            <a:r>
              <a:rPr lang="es-MX" sz="1400" smtClean="0"/>
              <a:t>Ubicar la caseta de control</a:t>
            </a:r>
          </a:p>
          <a:p>
            <a:pPr marL="609600" indent="-609600" eaLnBrk="1" hangingPunct="1">
              <a:lnSpc>
                <a:spcPct val="80000"/>
              </a:lnSpc>
              <a:buFontTx/>
              <a:buAutoNum type="arabicParenR"/>
            </a:pPr>
            <a:r>
              <a:rPr lang="es-MX" sz="1400" smtClean="0"/>
              <a:t>Ubicar la caseta de control de la balanza que permita la reducción de la velocidad de los vehículos de recolección.</a:t>
            </a:r>
          </a:p>
          <a:p>
            <a:pPr marL="609600" indent="-609600" eaLnBrk="1" hangingPunct="1">
              <a:lnSpc>
                <a:spcPct val="80000"/>
              </a:lnSpc>
              <a:buFontTx/>
              <a:buAutoNum type="arabicParenR"/>
            </a:pPr>
            <a:r>
              <a:rPr lang="es-MX" sz="1400" smtClean="0"/>
              <a:t>Concentrar en un espacio los edificios dedicados a los trabajadores</a:t>
            </a:r>
          </a:p>
          <a:p>
            <a:pPr marL="609600" indent="-609600" eaLnBrk="1" hangingPunct="1">
              <a:lnSpc>
                <a:spcPct val="80000"/>
              </a:lnSpc>
              <a:buFontTx/>
              <a:buAutoNum type="arabicParenR"/>
            </a:pPr>
            <a:r>
              <a:rPr lang="es-MX" sz="1400" smtClean="0"/>
              <a:t>Tener buena iluminación y ventilación</a:t>
            </a:r>
          </a:p>
          <a:p>
            <a:pPr marL="609600" indent="-609600" eaLnBrk="1" hangingPunct="1">
              <a:lnSpc>
                <a:spcPct val="80000"/>
              </a:lnSpc>
              <a:buFontTx/>
              <a:buAutoNum type="arabicParenR"/>
            </a:pPr>
            <a:r>
              <a:rPr lang="es-MX" sz="1400" smtClean="0"/>
              <a:t>Aprovechar los desniveles.</a:t>
            </a:r>
          </a:p>
          <a:p>
            <a:pPr marL="609600" indent="-609600" eaLnBrk="1" hangingPunct="1">
              <a:lnSpc>
                <a:spcPct val="80000"/>
              </a:lnSpc>
              <a:buFontTx/>
              <a:buAutoNum type="arabicParenR"/>
            </a:pPr>
            <a:r>
              <a:rPr lang="es-MX" sz="1400" smtClean="0"/>
              <a:t>Armonizar con las construcciones circundantes.</a:t>
            </a:r>
          </a:p>
          <a:p>
            <a:pPr marL="609600" indent="-609600" eaLnBrk="1" hangingPunct="1">
              <a:lnSpc>
                <a:spcPct val="80000"/>
              </a:lnSpc>
              <a:buFontTx/>
              <a:buNone/>
            </a:pPr>
            <a:endParaRPr lang="es-MX" sz="1400" smtClean="0"/>
          </a:p>
          <a:p>
            <a:pPr marL="609600" indent="-609600" eaLnBrk="1" hangingPunct="1">
              <a:lnSpc>
                <a:spcPct val="80000"/>
              </a:lnSpc>
              <a:buFontTx/>
              <a:buNone/>
            </a:pPr>
            <a:endParaRPr lang="es-MX" sz="1400" smtClean="0"/>
          </a:p>
          <a:p>
            <a:pPr marL="609600" indent="-609600" eaLnBrk="1" hangingPunct="1">
              <a:lnSpc>
                <a:spcPct val="80000"/>
              </a:lnSpc>
              <a:buFontTx/>
              <a:buAutoNum type="arabicParenR"/>
            </a:pPr>
            <a:endParaRPr lang="es-MX" sz="1400" smtClean="0"/>
          </a:p>
          <a:p>
            <a:pPr marL="609600" indent="-609600" eaLnBrk="1" hangingPunct="1">
              <a:lnSpc>
                <a:spcPct val="80000"/>
              </a:lnSpc>
              <a:buFontTx/>
              <a:buAutoNum type="arabicParenR"/>
            </a:pPr>
            <a:endParaRPr lang="es-MX" sz="1400" smtClean="0"/>
          </a:p>
          <a:p>
            <a:pPr marL="609600" indent="-609600" eaLnBrk="1" hangingPunct="1">
              <a:lnSpc>
                <a:spcPct val="80000"/>
              </a:lnSpc>
              <a:buFontTx/>
              <a:buAutoNum type="arabicParenR"/>
            </a:pPr>
            <a:endParaRPr lang="es-MX" sz="1400" smtClean="0"/>
          </a:p>
        </p:txBody>
      </p:sp>
      <p:pic>
        <p:nvPicPr>
          <p:cNvPr id="23556" name="Picture 4" descr="j0315835"/>
          <p:cNvPicPr>
            <a:picLocks noGrp="1" noChangeAspect="1" noChangeArrowheads="1" noCrop="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572000" y="1989138"/>
            <a:ext cx="1079500" cy="1079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57" name="Picture 6" descr="j0290387"/>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4572000" y="4292600"/>
            <a:ext cx="1381125" cy="1512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58" name="Picture 8" descr="j0336844"/>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773238"/>
            <a:ext cx="2708275"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7769455"/>
      </p:ext>
    </p:extLst>
  </p:cSld>
  <p:clrMapOvr>
    <a:masterClrMapping/>
  </p:clrMapOvr>
  <p:transition>
    <p:blinds/>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MX" smtClean="0"/>
              <a:t>Transferencia de residuos</a:t>
            </a:r>
          </a:p>
        </p:txBody>
      </p:sp>
      <p:sp>
        <p:nvSpPr>
          <p:cNvPr id="24579" name="Rectangle 3"/>
          <p:cNvSpPr>
            <a:spLocks noGrp="1" noChangeArrowheads="1"/>
          </p:cNvSpPr>
          <p:nvPr>
            <p:ph type="body" sz="half" idx="1"/>
          </p:nvPr>
        </p:nvSpPr>
        <p:spPr/>
        <p:txBody>
          <a:bodyPr/>
          <a:lstStyle/>
          <a:p>
            <a:pPr marL="609600" indent="-609600" eaLnBrk="1" hangingPunct="1">
              <a:lnSpc>
                <a:spcPct val="80000"/>
              </a:lnSpc>
              <a:buFont typeface="Wingdings" pitchFamily="2" charset="2"/>
              <a:buNone/>
            </a:pPr>
            <a:r>
              <a:rPr lang="es-MX" sz="1600" smtClean="0"/>
              <a:t>6. Normas de operación</a:t>
            </a:r>
          </a:p>
          <a:p>
            <a:pPr marL="609600" indent="-609600" eaLnBrk="1" hangingPunct="1">
              <a:lnSpc>
                <a:spcPct val="80000"/>
              </a:lnSpc>
              <a:buFont typeface="Wingdings" pitchFamily="2" charset="2"/>
              <a:buNone/>
            </a:pPr>
            <a:r>
              <a:rPr lang="es-MX" sz="1600" smtClean="0"/>
              <a:t>	Es la descripción del buen funcionamiento de la estación, aún en casos de emergencia</a:t>
            </a:r>
          </a:p>
          <a:p>
            <a:pPr marL="609600" indent="-609600" eaLnBrk="1" hangingPunct="1">
              <a:lnSpc>
                <a:spcPct val="80000"/>
              </a:lnSpc>
              <a:buFont typeface="Wingdings" pitchFamily="2" charset="2"/>
              <a:buNone/>
            </a:pPr>
            <a:r>
              <a:rPr lang="es-MX" sz="1600" smtClean="0"/>
              <a:t>	Debe existir un manual de operaciones, en él se incluyen:</a:t>
            </a:r>
          </a:p>
          <a:p>
            <a:pPr marL="609600" indent="-609600" eaLnBrk="1" hangingPunct="1">
              <a:lnSpc>
                <a:spcPct val="80000"/>
              </a:lnSpc>
              <a:buFontTx/>
              <a:buAutoNum type="alphaLcParenR"/>
            </a:pPr>
            <a:r>
              <a:rPr lang="es-MX" sz="1600" smtClean="0"/>
              <a:t>Planos arquitectónicos</a:t>
            </a:r>
          </a:p>
          <a:p>
            <a:pPr marL="609600" indent="-609600" eaLnBrk="1" hangingPunct="1">
              <a:lnSpc>
                <a:spcPct val="80000"/>
              </a:lnSpc>
              <a:buFontTx/>
              <a:buAutoNum type="alphaLcParenR"/>
            </a:pPr>
            <a:r>
              <a:rPr lang="es-MX" sz="1600" smtClean="0"/>
              <a:t>Descripción de los equipos</a:t>
            </a:r>
          </a:p>
          <a:p>
            <a:pPr marL="609600" indent="-609600" eaLnBrk="1" hangingPunct="1">
              <a:lnSpc>
                <a:spcPct val="80000"/>
              </a:lnSpc>
              <a:buFontTx/>
              <a:buAutoNum type="alphaLcParenR"/>
            </a:pPr>
            <a:r>
              <a:rPr lang="es-MX" sz="1600" smtClean="0"/>
              <a:t>Descripción de los vehículos</a:t>
            </a:r>
          </a:p>
          <a:p>
            <a:pPr marL="609600" indent="-609600" eaLnBrk="1" hangingPunct="1">
              <a:lnSpc>
                <a:spcPct val="80000"/>
              </a:lnSpc>
              <a:buFontTx/>
              <a:buAutoNum type="alphaLcParenR"/>
            </a:pPr>
            <a:r>
              <a:rPr lang="es-MX" sz="1600" smtClean="0"/>
              <a:t>Rutinas de operación y mantenimiento</a:t>
            </a:r>
          </a:p>
          <a:p>
            <a:pPr marL="609600" indent="-609600" eaLnBrk="1" hangingPunct="1">
              <a:lnSpc>
                <a:spcPct val="80000"/>
              </a:lnSpc>
              <a:buFontTx/>
              <a:buAutoNum type="alphaLcParenR"/>
            </a:pPr>
            <a:r>
              <a:rPr lang="es-MX" sz="1600" smtClean="0"/>
              <a:t>Descripción de los puestos de trabajo</a:t>
            </a:r>
          </a:p>
          <a:p>
            <a:pPr marL="609600" indent="-609600" eaLnBrk="1" hangingPunct="1">
              <a:lnSpc>
                <a:spcPct val="80000"/>
              </a:lnSpc>
              <a:buFontTx/>
              <a:buAutoNum type="alphaLcParenR"/>
            </a:pPr>
            <a:r>
              <a:rPr lang="es-MX" sz="1600" smtClean="0"/>
              <a:t>Rutina para control de contaminación</a:t>
            </a:r>
          </a:p>
          <a:p>
            <a:pPr marL="609600" indent="-609600" eaLnBrk="1" hangingPunct="1">
              <a:lnSpc>
                <a:spcPct val="80000"/>
              </a:lnSpc>
              <a:buFontTx/>
              <a:buAutoNum type="alphaLcParenR"/>
            </a:pPr>
            <a:r>
              <a:rPr lang="es-MX" sz="1600" smtClean="0"/>
              <a:t>Seguridad e higiene</a:t>
            </a:r>
          </a:p>
        </p:txBody>
      </p:sp>
      <p:pic>
        <p:nvPicPr>
          <p:cNvPr id="24580" name="Picture 25" descr="j0309616"/>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643438" y="1916113"/>
            <a:ext cx="2722562"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1" name="Picture 27" descr="j0309617"/>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tretch>
            <a:fillRect/>
          </a:stretch>
        </p:blipFill>
        <p:spPr>
          <a:xfrm>
            <a:off x="5324564" y="3924300"/>
            <a:ext cx="2723971"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64865065"/>
      </p:ext>
    </p:extLst>
  </p:cSld>
  <p:clrMapOvr>
    <a:masterClrMapping/>
  </p:clrMapOvr>
  <p:transition>
    <p:blinds/>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MX" smtClean="0"/>
              <a:t>Transferencia de residuos</a:t>
            </a:r>
          </a:p>
        </p:txBody>
      </p:sp>
      <p:sp>
        <p:nvSpPr>
          <p:cNvPr id="25603" name="Rectangle 3"/>
          <p:cNvSpPr>
            <a:spLocks noGrp="1" noChangeArrowheads="1"/>
          </p:cNvSpPr>
          <p:nvPr>
            <p:ph type="body" sz="half" idx="1"/>
          </p:nvPr>
        </p:nvSpPr>
        <p:spPr/>
        <p:txBody>
          <a:bodyPr/>
          <a:lstStyle/>
          <a:p>
            <a:pPr eaLnBrk="1" hangingPunct="1">
              <a:lnSpc>
                <a:spcPct val="90000"/>
              </a:lnSpc>
              <a:buFont typeface="Wingdings" pitchFamily="2" charset="2"/>
              <a:buNone/>
            </a:pPr>
            <a:r>
              <a:rPr lang="es-MX" sz="2300" smtClean="0"/>
              <a:t>7. Controles</a:t>
            </a:r>
          </a:p>
          <a:p>
            <a:pPr eaLnBrk="1" hangingPunct="1">
              <a:lnSpc>
                <a:spcPct val="90000"/>
              </a:lnSpc>
              <a:buFont typeface="Wingdings" pitchFamily="2" charset="2"/>
              <a:buNone/>
            </a:pPr>
            <a:r>
              <a:rPr lang="es-MX" sz="2300" smtClean="0"/>
              <a:t>	- Los más utilizados son los referentes a la cantidad de basura que entra y sale.</a:t>
            </a:r>
          </a:p>
          <a:p>
            <a:pPr eaLnBrk="1" hangingPunct="1">
              <a:lnSpc>
                <a:spcPct val="90000"/>
              </a:lnSpc>
              <a:buFont typeface="Wingdings" pitchFamily="2" charset="2"/>
              <a:buNone/>
            </a:pPr>
            <a:r>
              <a:rPr lang="es-MX" sz="2300" smtClean="0"/>
              <a:t>	- A los horarios y tiempos de transporte.</a:t>
            </a:r>
          </a:p>
          <a:p>
            <a:pPr eaLnBrk="1" hangingPunct="1">
              <a:lnSpc>
                <a:spcPct val="90000"/>
              </a:lnSpc>
              <a:buFont typeface="Wingdings" pitchFamily="2" charset="2"/>
              <a:buNone/>
            </a:pPr>
            <a:r>
              <a:rPr lang="es-MX" sz="2300" smtClean="0"/>
              <a:t>	- Los controladores para determinar la carga óptima de los camiones de transferencia.</a:t>
            </a:r>
          </a:p>
        </p:txBody>
      </p:sp>
      <p:pic>
        <p:nvPicPr>
          <p:cNvPr id="25604" name="Picture 4" descr="j0287332"/>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4716463" y="1989138"/>
            <a:ext cx="1801812" cy="2087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5" name="Picture 6" descr="j0287308"/>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tretch>
            <a:fillRect/>
          </a:stretch>
        </p:blipFill>
        <p:spPr>
          <a:xfrm>
            <a:off x="5836278" y="4145921"/>
            <a:ext cx="1700543" cy="149985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97106305"/>
      </p:ext>
    </p:extLst>
  </p:cSld>
  <p:clrMapOvr>
    <a:masterClrMapping/>
  </p:clrMapOvr>
  <p:transition>
    <p:blinds/>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MX" smtClean="0"/>
              <a:t>Transferencia de residuos</a:t>
            </a:r>
          </a:p>
        </p:txBody>
      </p:sp>
      <p:sp>
        <p:nvSpPr>
          <p:cNvPr id="26627" name="Rectangle 3"/>
          <p:cNvSpPr>
            <a:spLocks noGrp="1" noChangeArrowheads="1"/>
          </p:cNvSpPr>
          <p:nvPr>
            <p:ph type="body" sz="half" idx="1"/>
          </p:nvPr>
        </p:nvSpPr>
        <p:spPr>
          <a:xfrm>
            <a:off x="533400" y="1828800"/>
            <a:ext cx="3533775" cy="4038600"/>
          </a:xfrm>
        </p:spPr>
        <p:txBody>
          <a:bodyPr/>
          <a:lstStyle/>
          <a:p>
            <a:pPr eaLnBrk="1" hangingPunct="1">
              <a:lnSpc>
                <a:spcPct val="80000"/>
              </a:lnSpc>
              <a:buFont typeface="Wingdings" pitchFamily="2" charset="2"/>
              <a:buNone/>
            </a:pPr>
            <a:r>
              <a:rPr lang="es-MX" sz="2000" smtClean="0"/>
              <a:t>8. Personal</a:t>
            </a:r>
          </a:p>
          <a:p>
            <a:pPr eaLnBrk="1" hangingPunct="1">
              <a:lnSpc>
                <a:spcPct val="80000"/>
              </a:lnSpc>
              <a:buFont typeface="Wingdings" pitchFamily="2" charset="2"/>
              <a:buNone/>
            </a:pPr>
            <a:r>
              <a:rPr lang="es-MX" sz="2000" smtClean="0"/>
              <a:t>	El personal depende de las necesidades de cada estación de transferencia, los puestos más comunes son:</a:t>
            </a:r>
          </a:p>
          <a:p>
            <a:pPr eaLnBrk="1" hangingPunct="1">
              <a:lnSpc>
                <a:spcPct val="80000"/>
              </a:lnSpc>
              <a:buFont typeface="Wingdings" pitchFamily="2" charset="2"/>
              <a:buNone/>
            </a:pPr>
            <a:r>
              <a:rPr lang="es-MX" sz="2000" smtClean="0"/>
              <a:t>	- Auxiliares	</a:t>
            </a:r>
          </a:p>
          <a:p>
            <a:pPr eaLnBrk="1" hangingPunct="1">
              <a:lnSpc>
                <a:spcPct val="80000"/>
              </a:lnSpc>
              <a:buFont typeface="Wingdings" pitchFamily="2" charset="2"/>
              <a:buNone/>
            </a:pPr>
            <a:r>
              <a:rPr lang="es-MX" sz="2000" smtClean="0"/>
              <a:t>	- Vigilantes	</a:t>
            </a:r>
          </a:p>
          <a:p>
            <a:pPr eaLnBrk="1" hangingPunct="1">
              <a:lnSpc>
                <a:spcPct val="80000"/>
              </a:lnSpc>
              <a:buFont typeface="Wingdings" pitchFamily="2" charset="2"/>
              <a:buNone/>
            </a:pPr>
            <a:r>
              <a:rPr lang="es-MX" sz="2000" smtClean="0"/>
              <a:t>	- Intendentes</a:t>
            </a:r>
          </a:p>
          <a:p>
            <a:pPr eaLnBrk="1" hangingPunct="1">
              <a:lnSpc>
                <a:spcPct val="80000"/>
              </a:lnSpc>
              <a:buFont typeface="Wingdings" pitchFamily="2" charset="2"/>
              <a:buNone/>
            </a:pPr>
            <a:r>
              <a:rPr lang="es-MX" sz="2000" smtClean="0"/>
              <a:t>	- Mecánicos	</a:t>
            </a:r>
          </a:p>
          <a:p>
            <a:pPr eaLnBrk="1" hangingPunct="1">
              <a:lnSpc>
                <a:spcPct val="80000"/>
              </a:lnSpc>
              <a:buFont typeface="Wingdings" pitchFamily="2" charset="2"/>
              <a:buNone/>
            </a:pPr>
            <a:r>
              <a:rPr lang="es-MX" sz="2000" smtClean="0"/>
              <a:t>	- Operadores</a:t>
            </a:r>
          </a:p>
          <a:p>
            <a:pPr eaLnBrk="1" hangingPunct="1">
              <a:lnSpc>
                <a:spcPct val="80000"/>
              </a:lnSpc>
              <a:buFont typeface="Wingdings" pitchFamily="2" charset="2"/>
              <a:buNone/>
            </a:pPr>
            <a:r>
              <a:rPr lang="es-MX" sz="2000" smtClean="0"/>
              <a:t>	- Recolectores</a:t>
            </a:r>
          </a:p>
          <a:p>
            <a:pPr eaLnBrk="1" hangingPunct="1">
              <a:lnSpc>
                <a:spcPct val="80000"/>
              </a:lnSpc>
              <a:buFont typeface="Wingdings" pitchFamily="2" charset="2"/>
              <a:buNone/>
            </a:pPr>
            <a:r>
              <a:rPr lang="es-MX" sz="2000" smtClean="0"/>
              <a:t>	- Administrativos</a:t>
            </a:r>
          </a:p>
          <a:p>
            <a:pPr eaLnBrk="1" hangingPunct="1">
              <a:lnSpc>
                <a:spcPct val="80000"/>
              </a:lnSpc>
              <a:buFont typeface="Wingdings" pitchFamily="2" charset="2"/>
              <a:buNone/>
            </a:pPr>
            <a:endParaRPr lang="es-MX" sz="2000" smtClean="0"/>
          </a:p>
        </p:txBody>
      </p:sp>
      <p:pic>
        <p:nvPicPr>
          <p:cNvPr id="26628" name="Picture 4" descr="j0286719"/>
          <p:cNvPicPr>
            <a:picLocks noGrp="1" noChangeAspect="1" noChangeArrowheads="1" noCrop="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7380288" y="1916113"/>
            <a:ext cx="1049337" cy="773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29" name="Picture 6" descr="j0295183"/>
          <p:cNvPicPr>
            <a:picLocks noGrp="1" noChangeAspect="1" noChangeArrowheads="1" noCrop="1"/>
          </p:cNvPicPr>
          <p:nvPr>
            <p:ph sz="quarter" idx="3"/>
          </p:nvPr>
        </p:nvPicPr>
        <p:blipFill>
          <a:blip r:embed="rId3">
            <a:extLst>
              <a:ext uri="{28A0092B-C50C-407E-A947-70E740481C1C}">
                <a14:useLocalDpi xmlns:a14="http://schemas.microsoft.com/office/drawing/2010/main" val="0"/>
              </a:ext>
            </a:extLst>
          </a:blip>
          <a:stretch>
            <a:fillRect/>
          </a:stretch>
        </p:blipFill>
        <p:spPr>
          <a:xfrm>
            <a:off x="6305550" y="4614862"/>
            <a:ext cx="762000" cy="561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30" name="Picture 10" descr="j0303427"/>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2708275"/>
            <a:ext cx="8667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11" descr="j0303428"/>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300788" y="1844675"/>
            <a:ext cx="7715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12" descr="j022928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7625" y="476250"/>
            <a:ext cx="900113"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13" descr="j02311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44925" y="3644900"/>
            <a:ext cx="1377950"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Picture 14" descr="j034352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96188" y="2781300"/>
            <a:ext cx="8858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15" descr="j034348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40425" y="2635250"/>
            <a:ext cx="120808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Picture 16" descr="j034347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27763" y="4149725"/>
            <a:ext cx="587375"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4914241"/>
      </p:ext>
    </p:extLst>
  </p:cSld>
  <p:clrMapOvr>
    <a:masterClrMapping/>
  </p:clrMapOvr>
  <p:transition>
    <p:blinds/>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34938" y="838200"/>
            <a:ext cx="8885237" cy="787400"/>
          </a:xfrm>
        </p:spPr>
        <p:txBody>
          <a:bodyPr/>
          <a:lstStyle/>
          <a:p>
            <a:pPr eaLnBrk="1" hangingPunct="1">
              <a:defRPr/>
            </a:pPr>
            <a:r>
              <a:rPr lang="es-MX" sz="3600" smtClean="0"/>
              <a:t>Relleno Sanitario</a:t>
            </a:r>
          </a:p>
        </p:txBody>
      </p:sp>
      <p:sp>
        <p:nvSpPr>
          <p:cNvPr id="54275" name="Rectangle 3"/>
          <p:cNvSpPr>
            <a:spLocks noGrp="1" noChangeArrowheads="1"/>
          </p:cNvSpPr>
          <p:nvPr>
            <p:ph type="body" sz="half" idx="2"/>
          </p:nvPr>
        </p:nvSpPr>
        <p:spPr>
          <a:xfrm>
            <a:off x="152400" y="1676400"/>
            <a:ext cx="8686800" cy="609600"/>
          </a:xfrm>
        </p:spPr>
        <p:txBody>
          <a:bodyPr>
            <a:normAutofit fontScale="92500" lnSpcReduction="10000"/>
          </a:bodyPr>
          <a:lstStyle/>
          <a:p>
            <a:pPr eaLnBrk="1" hangingPunct="1">
              <a:lnSpc>
                <a:spcPct val="90000"/>
              </a:lnSpc>
              <a:defRPr/>
            </a:pPr>
            <a:r>
              <a:rPr lang="es-MX" sz="2000" smtClean="0"/>
              <a:t>Los principales elementos constitutivos de los rellenos sanitarios se definen en función de los productos generados y del objetivo mismo del relleno. Estos son:</a:t>
            </a:r>
          </a:p>
          <a:p>
            <a:pPr lvl="1" eaLnBrk="1" hangingPunct="1">
              <a:lnSpc>
                <a:spcPct val="90000"/>
              </a:lnSpc>
              <a:defRPr/>
            </a:pPr>
            <a:endParaRPr lang="es-MX" sz="2000" smtClean="0"/>
          </a:p>
          <a:p>
            <a:pPr lvl="1" eaLnBrk="1" hangingPunct="1">
              <a:lnSpc>
                <a:spcPct val="90000"/>
              </a:lnSpc>
              <a:defRPr/>
            </a:pPr>
            <a:endParaRPr lang="es-MX" sz="2000" smtClean="0"/>
          </a:p>
        </p:txBody>
      </p:sp>
      <p:pic>
        <p:nvPicPr>
          <p:cNvPr id="5124" name="Picture 4" descr="C:\My Documents\LY_Archivos\Desechos Solidos\Rellenos\pg4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743200"/>
            <a:ext cx="6629400" cy="3559175"/>
          </a:xfrm>
          <a:prstGeom prst="rect">
            <a:avLst/>
          </a:prstGeom>
          <a:noFill/>
          <a:ln w="31750">
            <a:solidFill>
              <a:srgbClr val="993300"/>
            </a:solidFill>
            <a:miter lim="800000"/>
            <a:headEnd/>
            <a:tailEnd/>
          </a:ln>
          <a:extLst>
            <a:ext uri="{909E8E84-426E-40DD-AFC4-6F175D3DCCD1}">
              <a14:hiddenFill xmlns:a14="http://schemas.microsoft.com/office/drawing/2010/main">
                <a:solidFill>
                  <a:srgbClr val="FFFFFF"/>
                </a:solidFill>
              </a14:hiddenFill>
            </a:ext>
          </a:extLst>
        </p:spPr>
      </p:pic>
      <p:sp>
        <p:nvSpPr>
          <p:cNvPr id="5125" name="Rectangle 5"/>
          <p:cNvSpPr>
            <a:spLocks noChangeArrowheads="1"/>
          </p:cNvSpPr>
          <p:nvPr/>
        </p:nvSpPr>
        <p:spPr bwMode="auto">
          <a:xfrm>
            <a:off x="6400800" y="2514600"/>
            <a:ext cx="2743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742950" lvl="1" indent="-285750">
              <a:lnSpc>
                <a:spcPct val="80000"/>
              </a:lnSpc>
              <a:spcBef>
                <a:spcPct val="20000"/>
              </a:spcBef>
              <a:buClr>
                <a:srgbClr val="FF9966"/>
              </a:buClr>
              <a:buSzPct val="70000"/>
              <a:buFont typeface="Wingdings" pitchFamily="2" charset="2"/>
              <a:buChar char="è"/>
            </a:pPr>
            <a:r>
              <a:rPr lang="es-MX" sz="2000"/>
              <a:t>Sistema de recolección de lixiviados</a:t>
            </a:r>
          </a:p>
          <a:p>
            <a:pPr marL="742950" lvl="1" indent="-285750">
              <a:lnSpc>
                <a:spcPct val="80000"/>
              </a:lnSpc>
              <a:spcBef>
                <a:spcPct val="20000"/>
              </a:spcBef>
              <a:buClr>
                <a:srgbClr val="FF9966"/>
              </a:buClr>
              <a:buSzPct val="70000"/>
              <a:buFont typeface="Wingdings" pitchFamily="2" charset="2"/>
              <a:buChar char="è"/>
            </a:pPr>
            <a:r>
              <a:rPr lang="es-MX" sz="2000"/>
              <a:t>Liner o membrana de recubrimiento</a:t>
            </a:r>
          </a:p>
          <a:p>
            <a:pPr marL="742950" lvl="1" indent="-285750">
              <a:lnSpc>
                <a:spcPct val="80000"/>
              </a:lnSpc>
              <a:spcBef>
                <a:spcPct val="20000"/>
              </a:spcBef>
              <a:buClr>
                <a:srgbClr val="FF9966"/>
              </a:buClr>
              <a:buSzPct val="70000"/>
              <a:buFont typeface="Wingdings" pitchFamily="2" charset="2"/>
              <a:buChar char="è"/>
            </a:pPr>
            <a:r>
              <a:rPr lang="es-MX" sz="2000"/>
              <a:t>Cubiertas</a:t>
            </a:r>
          </a:p>
          <a:p>
            <a:pPr marL="742950" lvl="1" indent="-285750">
              <a:lnSpc>
                <a:spcPct val="80000"/>
              </a:lnSpc>
              <a:spcBef>
                <a:spcPct val="20000"/>
              </a:spcBef>
              <a:buClr>
                <a:srgbClr val="FF9966"/>
              </a:buClr>
              <a:buSzPct val="70000"/>
              <a:buFont typeface="Wingdings" pitchFamily="2" charset="2"/>
              <a:buChar char="è"/>
            </a:pPr>
            <a:r>
              <a:rPr lang="es-MX" sz="2000"/>
              <a:t>Sistemas de recolección de gas</a:t>
            </a:r>
          </a:p>
          <a:p>
            <a:pPr marL="742950" lvl="1" indent="-285750">
              <a:lnSpc>
                <a:spcPct val="80000"/>
              </a:lnSpc>
              <a:spcBef>
                <a:spcPct val="20000"/>
              </a:spcBef>
              <a:buClr>
                <a:srgbClr val="FF9966"/>
              </a:buClr>
              <a:buSzPct val="70000"/>
              <a:buFont typeface="Wingdings" pitchFamily="2" charset="2"/>
              <a:buChar char="è"/>
            </a:pPr>
            <a:r>
              <a:rPr lang="es-MX" sz="2000"/>
              <a:t>Sistema de control de escorrentías</a:t>
            </a:r>
          </a:p>
          <a:p>
            <a:pPr marL="742950" lvl="1" indent="-285750">
              <a:lnSpc>
                <a:spcPct val="80000"/>
              </a:lnSpc>
              <a:spcBef>
                <a:spcPct val="20000"/>
              </a:spcBef>
              <a:buClr>
                <a:srgbClr val="FF9966"/>
              </a:buClr>
              <a:buSzPct val="70000"/>
              <a:buFont typeface="Wingdings" pitchFamily="2" charset="2"/>
              <a:buChar char="è"/>
            </a:pPr>
            <a:r>
              <a:rPr lang="es-MX" sz="2000"/>
              <a:t>Sistemas de monitoreo</a:t>
            </a:r>
          </a:p>
          <a:p>
            <a:pPr marL="742950" lvl="1" indent="-285750">
              <a:lnSpc>
                <a:spcPct val="80000"/>
              </a:lnSpc>
              <a:spcBef>
                <a:spcPct val="20000"/>
              </a:spcBef>
              <a:buClr>
                <a:srgbClr val="FF9966"/>
              </a:buClr>
              <a:buSzPct val="70000"/>
              <a:buFont typeface="Wingdings" pitchFamily="2" charset="2"/>
              <a:buChar char="è"/>
            </a:pPr>
            <a:endParaRPr lang="es-MX" sz="2000"/>
          </a:p>
          <a:p>
            <a:pPr marL="742950" lvl="1" indent="-285750">
              <a:lnSpc>
                <a:spcPct val="80000"/>
              </a:lnSpc>
              <a:spcBef>
                <a:spcPct val="20000"/>
              </a:spcBef>
              <a:buClr>
                <a:srgbClr val="FF9966"/>
              </a:buClr>
              <a:buSzPct val="70000"/>
              <a:buFont typeface="Wingdings" pitchFamily="2" charset="2"/>
              <a:buChar char="è"/>
            </a:pPr>
            <a:endParaRPr lang="es-MX" sz="2000"/>
          </a:p>
        </p:txBody>
      </p:sp>
    </p:spTree>
    <p:extLst>
      <p:ext uri="{BB962C8B-B14F-4D97-AF65-F5344CB8AC3E}">
        <p14:creationId xmlns:p14="http://schemas.microsoft.com/office/powerpoint/2010/main" val="47089046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title"/>
          </p:nvPr>
        </p:nvSpPr>
        <p:spPr/>
        <p:txBody>
          <a:bodyPr/>
          <a:lstStyle/>
          <a:p>
            <a:pPr eaLnBrk="1" hangingPunct="1">
              <a:defRPr/>
            </a:pPr>
            <a:r>
              <a:rPr lang="es-MX" sz="3600" smtClean="0"/>
              <a:t>Relleno Sanitario</a:t>
            </a:r>
          </a:p>
        </p:txBody>
      </p:sp>
      <p:sp>
        <p:nvSpPr>
          <p:cNvPr id="55298" name="Rectangle 2"/>
          <p:cNvSpPr>
            <a:spLocks noGrp="1" noChangeArrowheads="1"/>
          </p:cNvSpPr>
          <p:nvPr>
            <p:ph idx="1"/>
          </p:nvPr>
        </p:nvSpPr>
        <p:spPr>
          <a:xfrm>
            <a:off x="134938" y="1676400"/>
            <a:ext cx="8896350" cy="3048000"/>
          </a:xfrm>
        </p:spPr>
        <p:txBody>
          <a:bodyPr/>
          <a:lstStyle/>
          <a:p>
            <a:pPr eaLnBrk="1" hangingPunct="1">
              <a:lnSpc>
                <a:spcPct val="80000"/>
              </a:lnSpc>
              <a:defRPr/>
            </a:pPr>
            <a:r>
              <a:rPr lang="es-MX" sz="2400" smtClean="0"/>
              <a:t>Factores a considerar en el diseño del sitio:</a:t>
            </a:r>
            <a:endParaRPr lang="es-MX" sz="1800" smtClean="0">
              <a:solidFill>
                <a:srgbClr val="FF9966"/>
              </a:solidFill>
            </a:endParaRPr>
          </a:p>
          <a:p>
            <a:pPr eaLnBrk="1" hangingPunct="1">
              <a:lnSpc>
                <a:spcPct val="80000"/>
              </a:lnSpc>
              <a:buFont typeface="Wingdings" pitchFamily="2" charset="2"/>
              <a:buNone/>
              <a:defRPr/>
            </a:pPr>
            <a:r>
              <a:rPr lang="es-MX" sz="1800" smtClean="0">
                <a:solidFill>
                  <a:srgbClr val="FF9966"/>
                </a:solidFill>
              </a:rPr>
              <a:t>	</a:t>
            </a:r>
            <a:r>
              <a:rPr lang="es-MX" sz="2000" smtClean="0"/>
              <a:t>Los factores que intervienen en el diseño están relacionados directamente con los elementos constitutivos de los rellenos y estos son:</a:t>
            </a:r>
            <a:endParaRPr lang="es-MX" sz="1800" smtClean="0">
              <a:solidFill>
                <a:srgbClr val="FF9966"/>
              </a:solidFill>
            </a:endParaRPr>
          </a:p>
          <a:p>
            <a:pPr lvl="1" eaLnBrk="1" hangingPunct="1">
              <a:lnSpc>
                <a:spcPct val="30000"/>
              </a:lnSpc>
              <a:buFont typeface="Wingdings" pitchFamily="2" charset="2"/>
              <a:buNone/>
              <a:defRPr/>
            </a:pPr>
            <a:endParaRPr lang="es-MX" sz="1800" smtClean="0">
              <a:solidFill>
                <a:srgbClr val="FF9966"/>
              </a:solidFill>
              <a:effectLst>
                <a:outerShdw blurRad="38100" dist="38100" dir="2700000" algn="tl">
                  <a:srgbClr val="000000"/>
                </a:outerShdw>
              </a:effectLst>
            </a:endParaRPr>
          </a:p>
          <a:p>
            <a:pPr lvl="1" eaLnBrk="1" hangingPunct="1">
              <a:defRPr/>
            </a:pPr>
            <a:r>
              <a:rPr lang="es-MX" sz="2000" smtClean="0">
                <a:solidFill>
                  <a:srgbClr val="FF9966"/>
                </a:solidFill>
                <a:effectLst>
                  <a:outerShdw blurRad="38100" dist="38100" dir="2700000" algn="tl">
                    <a:srgbClr val="000000"/>
                  </a:outerShdw>
                </a:effectLst>
              </a:rPr>
              <a:t>El sistema de recolección de lixiviados</a:t>
            </a:r>
            <a:endParaRPr lang="es-MX" sz="1800" smtClean="0">
              <a:solidFill>
                <a:srgbClr val="FF9966"/>
              </a:solidFill>
              <a:effectLst>
                <a:outerShdw blurRad="38100" dist="38100" dir="2700000" algn="tl">
                  <a:srgbClr val="000000"/>
                </a:outerShdw>
              </a:effectLst>
            </a:endParaRPr>
          </a:p>
          <a:p>
            <a:pPr lvl="1" eaLnBrk="1" hangingPunct="1">
              <a:buFont typeface="Wingdings" pitchFamily="2" charset="2"/>
              <a:buNone/>
              <a:defRPr/>
            </a:pPr>
            <a:r>
              <a:rPr lang="es-MX" sz="1800" smtClean="0">
                <a:solidFill>
                  <a:srgbClr val="FF9966"/>
                </a:solidFill>
                <a:effectLst>
                  <a:outerShdw blurRad="38100" dist="38100" dir="2700000" algn="tl">
                    <a:srgbClr val="000000"/>
                  </a:outerShdw>
                </a:effectLst>
              </a:rPr>
              <a:t>	</a:t>
            </a:r>
            <a:r>
              <a:rPr lang="es-MX" sz="1800" smtClean="0">
                <a:effectLst>
                  <a:outerShdw blurRad="38100" dist="38100" dir="2700000" algn="tl">
                    <a:srgbClr val="000000"/>
                  </a:outerShdw>
                </a:effectLst>
              </a:rPr>
              <a:t>A medida que comienza la degradación y como consecuencia de la humedad presente en el residuo, la precipitación y las activiadades de compactación, se genera un cierto flujo de lixiviado que debe ser recolectado para evitar el contacto con el suelo o aguas subterráneas.</a:t>
            </a:r>
            <a:endParaRPr lang="es-MX" sz="1800" smtClean="0">
              <a:solidFill>
                <a:srgbClr val="FF9966"/>
              </a:solidFill>
              <a:effectLst>
                <a:outerShdw blurRad="38100" dist="38100" dir="2700000" algn="tl">
                  <a:srgbClr val="000000"/>
                </a:outerShdw>
              </a:effectLst>
            </a:endParaRPr>
          </a:p>
          <a:p>
            <a:pPr eaLnBrk="1" hangingPunct="1">
              <a:defRPr/>
            </a:pPr>
            <a:endParaRPr lang="es-MX" sz="2400" smtClean="0"/>
          </a:p>
        </p:txBody>
      </p:sp>
      <p:graphicFrame>
        <p:nvGraphicFramePr>
          <p:cNvPr id="1026" name="Object 4"/>
          <p:cNvGraphicFramePr>
            <a:graphicFrameLocks noChangeAspect="1"/>
          </p:cNvGraphicFramePr>
          <p:nvPr/>
        </p:nvGraphicFramePr>
        <p:xfrm>
          <a:off x="990600" y="4419600"/>
          <a:ext cx="5181600" cy="1955800"/>
        </p:xfrm>
        <a:graphic>
          <a:graphicData uri="http://schemas.openxmlformats.org/presentationml/2006/ole">
            <mc:AlternateContent xmlns:mc="http://schemas.openxmlformats.org/markup-compatibility/2006">
              <mc:Choice xmlns:v="urn:schemas-microsoft-com:vml" Requires="v">
                <p:oleObj spid="_x0000_s1032" name="Photo Editor Photo" r:id="rId3" imgW="5144218" imgH="1943371" progId="MSPhotoEd.3">
                  <p:embed/>
                </p:oleObj>
              </mc:Choice>
              <mc:Fallback>
                <p:oleObj name="Photo Editor Photo" r:id="rId3" imgW="5144218" imgH="1943371"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419600"/>
                        <a:ext cx="5181600" cy="1955800"/>
                      </a:xfrm>
                      <a:prstGeom prst="rect">
                        <a:avLst/>
                      </a:prstGeom>
                      <a:noFill/>
                      <a:ln w="31750" cap="sq">
                        <a:solidFill>
                          <a:srgbClr val="9933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301" name="Text Box 5"/>
          <p:cNvSpPr txBox="1">
            <a:spLocks noChangeArrowheads="1"/>
          </p:cNvSpPr>
          <p:nvPr/>
        </p:nvSpPr>
        <p:spPr bwMode="auto">
          <a:xfrm>
            <a:off x="6400800" y="4876800"/>
            <a:ext cx="2362200" cy="1069975"/>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MX" sz="1600">
                <a:effectLst>
                  <a:outerShdw blurRad="38100" dist="38100" dir="2700000" algn="tl">
                    <a:srgbClr val="000000"/>
                  </a:outerShdw>
                </a:effectLst>
              </a:rPr>
              <a:t>A) Relleno con doble membrana y un sistema de recolección de lixiviados</a:t>
            </a:r>
          </a:p>
        </p:txBody>
      </p:sp>
    </p:spTree>
    <p:extLst>
      <p:ext uri="{BB962C8B-B14F-4D97-AF65-F5344CB8AC3E}">
        <p14:creationId xmlns:p14="http://schemas.microsoft.com/office/powerpoint/2010/main" val="215699844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s-MX" sz="3600" smtClean="0"/>
              <a:t>Relleno Sanitario</a:t>
            </a:r>
          </a:p>
        </p:txBody>
      </p:sp>
      <p:graphicFrame>
        <p:nvGraphicFramePr>
          <p:cNvPr id="2050" name="Object 3"/>
          <p:cNvGraphicFramePr>
            <a:graphicFrameLocks noChangeAspect="1"/>
          </p:cNvGraphicFramePr>
          <p:nvPr/>
        </p:nvGraphicFramePr>
        <p:xfrm>
          <a:off x="990600" y="1905000"/>
          <a:ext cx="4248150" cy="1838325"/>
        </p:xfrm>
        <a:graphic>
          <a:graphicData uri="http://schemas.openxmlformats.org/presentationml/2006/ole">
            <mc:AlternateContent xmlns:mc="http://schemas.openxmlformats.org/markup-compatibility/2006">
              <mc:Choice xmlns:v="urn:schemas-microsoft-com:vml" Requires="v">
                <p:oleObj spid="_x0000_s2062" name="Photo Editor Photo" r:id="rId3" imgW="4247619" imgH="1838095" progId="MSPhotoEd.3">
                  <p:embed/>
                </p:oleObj>
              </mc:Choice>
              <mc:Fallback>
                <p:oleObj name="Photo Editor Photo" r:id="rId3" imgW="4247619" imgH="1838095"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905000"/>
                        <a:ext cx="4248150" cy="1838325"/>
                      </a:xfrm>
                      <a:prstGeom prst="rect">
                        <a:avLst/>
                      </a:prstGeom>
                      <a:noFill/>
                      <a:ln w="31750" cap="sq">
                        <a:solidFill>
                          <a:srgbClr val="9933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4"/>
          <p:cNvGraphicFramePr>
            <a:graphicFrameLocks noChangeAspect="1"/>
          </p:cNvGraphicFramePr>
          <p:nvPr/>
        </p:nvGraphicFramePr>
        <p:xfrm>
          <a:off x="1008063" y="4191000"/>
          <a:ext cx="5449887" cy="1981200"/>
        </p:xfrm>
        <a:graphic>
          <a:graphicData uri="http://schemas.openxmlformats.org/presentationml/2006/ole">
            <mc:AlternateContent xmlns:mc="http://schemas.openxmlformats.org/markup-compatibility/2006">
              <mc:Choice xmlns:v="urn:schemas-microsoft-com:vml" Requires="v">
                <p:oleObj spid="_x0000_s2063" name="Photo Editor Photo" r:id="rId5" imgW="5447619" imgH="1980952" progId="MSPhotoEd.3">
                  <p:embed/>
                </p:oleObj>
              </mc:Choice>
              <mc:Fallback>
                <p:oleObj name="Photo Editor Photo" r:id="rId5" imgW="5447619" imgH="1980952"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8063" y="4191000"/>
                        <a:ext cx="5449887" cy="1981200"/>
                      </a:xfrm>
                      <a:prstGeom prst="rect">
                        <a:avLst/>
                      </a:prstGeom>
                      <a:noFill/>
                      <a:ln w="31750" cap="sq">
                        <a:solidFill>
                          <a:srgbClr val="9933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6325" name="Text Box 5"/>
          <p:cNvSpPr txBox="1">
            <a:spLocks noChangeArrowheads="1"/>
          </p:cNvSpPr>
          <p:nvPr/>
        </p:nvSpPr>
        <p:spPr bwMode="auto">
          <a:xfrm>
            <a:off x="5562600" y="2374900"/>
            <a:ext cx="3048000" cy="825500"/>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MX" sz="1600">
                <a:effectLst>
                  <a:outerShdw blurRad="38100" dist="38100" dir="2700000" algn="tl">
                    <a:srgbClr val="000000"/>
                  </a:outerShdw>
                </a:effectLst>
              </a:rPr>
              <a:t>B) Relleno con doble membrana y doble sistema de recolección de lixiviados</a:t>
            </a:r>
          </a:p>
        </p:txBody>
      </p:sp>
      <p:sp>
        <p:nvSpPr>
          <p:cNvPr id="56326" name="Text Box 6"/>
          <p:cNvSpPr txBox="1">
            <a:spLocks noChangeArrowheads="1"/>
          </p:cNvSpPr>
          <p:nvPr/>
        </p:nvSpPr>
        <p:spPr bwMode="auto">
          <a:xfrm>
            <a:off x="6705600" y="4419600"/>
            <a:ext cx="1981200" cy="1558925"/>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MX" sz="1600">
                <a:effectLst>
                  <a:outerShdw blurRad="38100" dist="38100" dir="2700000" algn="tl">
                    <a:srgbClr val="000000"/>
                  </a:outerShdw>
                </a:effectLst>
              </a:rPr>
              <a:t>C) Relleno con membrana y arcilla compactada con doble sistema de recolección de lixiviados</a:t>
            </a:r>
          </a:p>
        </p:txBody>
      </p:sp>
    </p:spTree>
    <p:extLst>
      <p:ext uri="{BB962C8B-B14F-4D97-AF65-F5344CB8AC3E}">
        <p14:creationId xmlns:p14="http://schemas.microsoft.com/office/powerpoint/2010/main" val="1604112200"/>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title"/>
          </p:nvPr>
        </p:nvSpPr>
        <p:spPr/>
        <p:txBody>
          <a:bodyPr/>
          <a:lstStyle/>
          <a:p>
            <a:pPr eaLnBrk="1" hangingPunct="1">
              <a:defRPr/>
            </a:pPr>
            <a:r>
              <a:rPr lang="es-MX" sz="3600" smtClean="0"/>
              <a:t>Relleno Sanitario</a:t>
            </a:r>
          </a:p>
        </p:txBody>
      </p:sp>
      <p:sp>
        <p:nvSpPr>
          <p:cNvPr id="53250" name="Rectangle 2"/>
          <p:cNvSpPr>
            <a:spLocks noGrp="1" noChangeArrowheads="1"/>
          </p:cNvSpPr>
          <p:nvPr>
            <p:ph idx="1"/>
          </p:nvPr>
        </p:nvSpPr>
        <p:spPr>
          <a:xfrm>
            <a:off x="134938" y="1752600"/>
            <a:ext cx="8896350" cy="4800600"/>
          </a:xfrm>
        </p:spPr>
        <p:txBody>
          <a:bodyPr/>
          <a:lstStyle/>
          <a:p>
            <a:pPr eaLnBrk="1" hangingPunct="1">
              <a:lnSpc>
                <a:spcPct val="80000"/>
              </a:lnSpc>
              <a:defRPr/>
            </a:pPr>
            <a:r>
              <a:rPr lang="es-MX" sz="2000" dirty="0" smtClean="0"/>
              <a:t>Factores a considerar en el diseño del sitio:</a:t>
            </a:r>
            <a:endParaRPr lang="es-MX" sz="1800" dirty="0" smtClean="0">
              <a:solidFill>
                <a:srgbClr val="FF9966"/>
              </a:solidFill>
            </a:endParaRPr>
          </a:p>
          <a:p>
            <a:pPr eaLnBrk="1" hangingPunct="1">
              <a:lnSpc>
                <a:spcPct val="10000"/>
              </a:lnSpc>
              <a:buFont typeface="Wingdings" pitchFamily="2" charset="2"/>
              <a:buNone/>
              <a:defRPr/>
            </a:pPr>
            <a:r>
              <a:rPr lang="es-MX" sz="1800" dirty="0" smtClean="0">
                <a:solidFill>
                  <a:srgbClr val="FF9966"/>
                </a:solidFill>
              </a:rPr>
              <a:t>	</a:t>
            </a:r>
          </a:p>
          <a:p>
            <a:pPr lvl="1" eaLnBrk="1" hangingPunct="1">
              <a:lnSpc>
                <a:spcPct val="80000"/>
              </a:lnSpc>
              <a:defRPr/>
            </a:pPr>
            <a:r>
              <a:rPr lang="es-MX" sz="2000" dirty="0" err="1" smtClean="0">
                <a:solidFill>
                  <a:srgbClr val="FF9966"/>
                </a:solidFill>
              </a:rPr>
              <a:t>Liners</a:t>
            </a:r>
            <a:r>
              <a:rPr lang="es-MX" sz="2000" dirty="0" smtClean="0">
                <a:solidFill>
                  <a:srgbClr val="FF9966"/>
                </a:solidFill>
              </a:rPr>
              <a:t> o membranas de recubrimiento</a:t>
            </a:r>
            <a:endParaRPr lang="es-MX" sz="1800" dirty="0" smtClean="0">
              <a:solidFill>
                <a:srgbClr val="FF9966"/>
              </a:solidFill>
            </a:endParaRPr>
          </a:p>
          <a:p>
            <a:pPr lvl="1" eaLnBrk="1" hangingPunct="1">
              <a:buFont typeface="Wingdings" pitchFamily="2" charset="2"/>
              <a:buNone/>
              <a:defRPr/>
            </a:pPr>
            <a:r>
              <a:rPr lang="es-MX" sz="1800" dirty="0" smtClean="0">
                <a:solidFill>
                  <a:srgbClr val="FF9966"/>
                </a:solidFill>
              </a:rPr>
              <a:t>	</a:t>
            </a:r>
            <a:r>
              <a:rPr lang="es-MX" sz="1800" dirty="0" smtClean="0"/>
              <a:t>Son las barreras que impiden el desplazamiento tanto vertical como horizontal del lixiviado fuera del relleno. </a:t>
            </a:r>
            <a:r>
              <a:rPr lang="es-MX" sz="1800" dirty="0" err="1" smtClean="0"/>
              <a:t>Puden</a:t>
            </a:r>
            <a:r>
              <a:rPr lang="es-MX" sz="1800" dirty="0" smtClean="0"/>
              <a:t> ser:</a:t>
            </a:r>
          </a:p>
          <a:p>
            <a:pPr lvl="2" eaLnBrk="1" hangingPunct="1">
              <a:defRPr/>
            </a:pPr>
            <a:r>
              <a:rPr lang="es-MX" sz="1600" b="1" u="sng" dirty="0" smtClean="0"/>
              <a:t>Membranas sintéticas flexibles</a:t>
            </a:r>
            <a:r>
              <a:rPr lang="es-MX" sz="1600" b="1" dirty="0" smtClean="0"/>
              <a:t>. No se requieren en rellenos sanitarios de residuos municipales. Deben tener como mínimo un espesor de 40 </a:t>
            </a:r>
            <a:r>
              <a:rPr lang="es-MX" sz="1600" b="1" dirty="0" err="1" smtClean="0"/>
              <a:t>mm.</a:t>
            </a:r>
            <a:r>
              <a:rPr lang="es-MX" sz="1600" b="1" dirty="0" smtClean="0"/>
              <a:t> Deben cumplir con los siguientes estándares:</a:t>
            </a:r>
          </a:p>
          <a:p>
            <a:pPr lvl="3" eaLnBrk="1" hangingPunct="1">
              <a:buFont typeface="Wingdings" pitchFamily="2" charset="2"/>
              <a:buNone/>
              <a:defRPr/>
            </a:pPr>
            <a:r>
              <a:rPr lang="es-MX" sz="1400" b="1" dirty="0" smtClean="0"/>
              <a:t>1. Densidad (ASTM D 792 o D 1505)</a:t>
            </a:r>
          </a:p>
          <a:p>
            <a:pPr lvl="3" eaLnBrk="1" hangingPunct="1">
              <a:buFont typeface="Wingdings" pitchFamily="2" charset="2"/>
              <a:buNone/>
              <a:defRPr/>
            </a:pPr>
            <a:r>
              <a:rPr lang="es-MX" sz="1400" b="1" dirty="0" smtClean="0"/>
              <a:t>2. </a:t>
            </a:r>
            <a:r>
              <a:rPr lang="es-MX" sz="1400" b="1" dirty="0" err="1" smtClean="0"/>
              <a:t>Indice</a:t>
            </a:r>
            <a:r>
              <a:rPr lang="es-MX" sz="1400" b="1" dirty="0" smtClean="0"/>
              <a:t> de fluidez (</a:t>
            </a:r>
            <a:r>
              <a:rPr lang="es-MX" sz="1400" b="1" dirty="0" err="1" smtClean="0"/>
              <a:t>Melt</a:t>
            </a:r>
            <a:r>
              <a:rPr lang="es-MX" sz="1400" b="1" dirty="0" smtClean="0"/>
              <a:t> </a:t>
            </a:r>
            <a:r>
              <a:rPr lang="es-MX" sz="1400" b="1" dirty="0" err="1" smtClean="0"/>
              <a:t>index</a:t>
            </a:r>
            <a:r>
              <a:rPr lang="es-MX" sz="1400" b="1" dirty="0" smtClean="0"/>
              <a:t> ASTM D 1238)</a:t>
            </a:r>
          </a:p>
          <a:p>
            <a:pPr lvl="3" eaLnBrk="1" hangingPunct="1">
              <a:buFont typeface="Wingdings" pitchFamily="2" charset="2"/>
              <a:buNone/>
              <a:defRPr/>
            </a:pPr>
            <a:r>
              <a:rPr lang="es-MX" sz="1400" b="1" dirty="0" smtClean="0"/>
              <a:t>3. Espesor (ASTM D374, D751, D1593, </a:t>
            </a:r>
            <a:r>
              <a:rPr lang="es-MX" sz="1400" b="1" dirty="0" err="1" smtClean="0"/>
              <a:t>etc</a:t>
            </a:r>
            <a:r>
              <a:rPr lang="es-MX" sz="1400" b="1" dirty="0" smtClean="0"/>
              <a:t>)</a:t>
            </a:r>
          </a:p>
          <a:p>
            <a:pPr lvl="3" eaLnBrk="1" hangingPunct="1">
              <a:buFont typeface="Wingdings" pitchFamily="2" charset="2"/>
              <a:buNone/>
              <a:defRPr/>
            </a:pPr>
            <a:r>
              <a:rPr lang="es-MX" sz="1400" b="1" dirty="0" smtClean="0"/>
              <a:t>4. Comportamiento a tensión (ASTM D412, D638, D882 y D4885)</a:t>
            </a:r>
          </a:p>
          <a:p>
            <a:pPr lvl="3" eaLnBrk="1" hangingPunct="1">
              <a:buFont typeface="Wingdings" pitchFamily="2" charset="2"/>
              <a:buNone/>
              <a:defRPr/>
            </a:pPr>
            <a:r>
              <a:rPr lang="es-MX" sz="1400" b="1" dirty="0" smtClean="0"/>
              <a:t>5. Resistencia al corte (ASTM D1004)</a:t>
            </a:r>
          </a:p>
          <a:p>
            <a:pPr lvl="3" eaLnBrk="1" hangingPunct="1">
              <a:buFont typeface="Wingdings" pitchFamily="2" charset="2"/>
              <a:buNone/>
              <a:defRPr/>
            </a:pPr>
            <a:r>
              <a:rPr lang="es-MX" sz="1400" b="1" dirty="0" smtClean="0"/>
              <a:t>6. Resistencia a la penetración (</a:t>
            </a:r>
            <a:r>
              <a:rPr lang="es-MX" sz="1400" b="1" dirty="0" err="1" smtClean="0"/>
              <a:t>Puncture</a:t>
            </a:r>
            <a:r>
              <a:rPr lang="es-MX" sz="1400" b="1" dirty="0" smtClean="0"/>
              <a:t> FTMS 101C)</a:t>
            </a:r>
          </a:p>
          <a:p>
            <a:pPr lvl="3" eaLnBrk="1" hangingPunct="1">
              <a:buFont typeface="Wingdings" pitchFamily="2" charset="2"/>
              <a:buNone/>
              <a:defRPr/>
            </a:pPr>
            <a:r>
              <a:rPr lang="es-MX" sz="1400" b="1" dirty="0" smtClean="0"/>
              <a:t>7. Esfuerzos de agrietamiento por condiciones </a:t>
            </a:r>
            <a:r>
              <a:rPr lang="es-MX" sz="1400" b="1" dirty="0" err="1" smtClean="0"/>
              <a:t>mabientales</a:t>
            </a:r>
            <a:r>
              <a:rPr lang="es-MX" sz="1400" b="1" dirty="0" smtClean="0"/>
              <a:t> (ASTM D1693, D2552)</a:t>
            </a:r>
          </a:p>
          <a:p>
            <a:pPr lvl="3" eaLnBrk="1" hangingPunct="1">
              <a:buFont typeface="Wingdings" pitchFamily="2" charset="2"/>
              <a:buNone/>
              <a:defRPr/>
            </a:pPr>
            <a:r>
              <a:rPr lang="es-MX" sz="1400" b="1" dirty="0" smtClean="0"/>
              <a:t>8. Resistencia a la luz ultravioleta (ASTM D3334)</a:t>
            </a:r>
          </a:p>
          <a:p>
            <a:pPr lvl="3" eaLnBrk="1" hangingPunct="1">
              <a:buFont typeface="Wingdings" pitchFamily="2" charset="2"/>
              <a:buNone/>
              <a:defRPr/>
            </a:pPr>
            <a:r>
              <a:rPr lang="es-MX" sz="1400" b="1" dirty="0" smtClean="0"/>
              <a:t>9. Facilidad de unión.</a:t>
            </a:r>
          </a:p>
          <a:p>
            <a:pPr lvl="3" eaLnBrk="1" hangingPunct="1">
              <a:buFont typeface="Wingdings" pitchFamily="2" charset="2"/>
              <a:buNone/>
              <a:defRPr/>
            </a:pPr>
            <a:r>
              <a:rPr lang="es-MX" sz="1400" b="1" dirty="0" smtClean="0"/>
              <a:t>10. Resistencia química (USEPA 9090).</a:t>
            </a:r>
            <a:endParaRPr lang="es-MX" sz="1400" b="1" dirty="0" smtClean="0">
              <a:solidFill>
                <a:srgbClr val="FF9966"/>
              </a:solidFill>
            </a:endParaRPr>
          </a:p>
          <a:p>
            <a:pPr eaLnBrk="1" hangingPunct="1">
              <a:defRPr/>
            </a:pPr>
            <a:endParaRPr lang="es-MX" sz="2400" dirty="0" smtClean="0"/>
          </a:p>
        </p:txBody>
      </p:sp>
    </p:spTree>
    <p:extLst>
      <p:ext uri="{BB962C8B-B14F-4D97-AF65-F5344CB8AC3E}">
        <p14:creationId xmlns:p14="http://schemas.microsoft.com/office/powerpoint/2010/main" val="3756134558"/>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p:txBody>
          <a:bodyPr/>
          <a:lstStyle/>
          <a:p>
            <a:pPr eaLnBrk="1" hangingPunct="1">
              <a:defRPr/>
            </a:pPr>
            <a:r>
              <a:rPr lang="es-MX" sz="3600" smtClean="0"/>
              <a:t>Relleno Sanitario</a:t>
            </a:r>
          </a:p>
        </p:txBody>
      </p:sp>
      <p:sp>
        <p:nvSpPr>
          <p:cNvPr id="40963" name="Rectangle 3"/>
          <p:cNvSpPr>
            <a:spLocks noGrp="1" noChangeArrowheads="1"/>
          </p:cNvSpPr>
          <p:nvPr>
            <p:ph idx="1"/>
          </p:nvPr>
        </p:nvSpPr>
        <p:spPr>
          <a:xfrm>
            <a:off x="134938" y="1828800"/>
            <a:ext cx="8896350" cy="4135438"/>
          </a:xfrm>
        </p:spPr>
        <p:txBody>
          <a:bodyPr/>
          <a:lstStyle/>
          <a:p>
            <a:pPr marL="1139825" lvl="2" indent="-279400" eaLnBrk="1" hangingPunct="1">
              <a:defRPr/>
            </a:pPr>
            <a:r>
              <a:rPr lang="es-MX" sz="2000" b="1" u="sng" dirty="0" err="1" smtClean="0"/>
              <a:t>Liners</a:t>
            </a:r>
            <a:r>
              <a:rPr lang="es-MX" sz="2000" b="1" u="sng" dirty="0" smtClean="0"/>
              <a:t> de arcilla</a:t>
            </a:r>
            <a:endParaRPr lang="es-MX" sz="1800" dirty="0" smtClean="0">
              <a:solidFill>
                <a:srgbClr val="FF9966"/>
              </a:solidFill>
            </a:endParaRPr>
          </a:p>
          <a:p>
            <a:pPr marL="746125" lvl="1" indent="-288925" eaLnBrk="1" hangingPunct="1">
              <a:buFont typeface="Wingdings" pitchFamily="2" charset="2"/>
              <a:buNone/>
              <a:defRPr/>
            </a:pPr>
            <a:r>
              <a:rPr lang="es-MX" sz="2000" dirty="0" smtClean="0">
                <a:solidFill>
                  <a:srgbClr val="FF9966"/>
                </a:solidFill>
              </a:rPr>
              <a:t>		</a:t>
            </a:r>
            <a:r>
              <a:rPr lang="es-MX" sz="2000" dirty="0" smtClean="0"/>
              <a:t>Para residuos municipales, el </a:t>
            </a:r>
            <a:r>
              <a:rPr lang="es-MX" sz="2000" dirty="0" err="1" smtClean="0"/>
              <a:t>liner</a:t>
            </a:r>
            <a:r>
              <a:rPr lang="es-MX" sz="2000" dirty="0" smtClean="0"/>
              <a:t> debe tener cuando menos 1 pie de 	espesor y debe tener una compactación relativa mínima del 90%. La 	permeabilidad del material debe ser máximo de 1x10</a:t>
            </a:r>
            <a:r>
              <a:rPr lang="es-MX" sz="2000" baseline="30000" dirty="0" smtClean="0"/>
              <a:t>-6</a:t>
            </a:r>
            <a:r>
              <a:rPr lang="es-MX" sz="2000" dirty="0" smtClean="0"/>
              <a:t> cm/s.</a:t>
            </a:r>
            <a:endParaRPr lang="es-MX" sz="2000" dirty="0" smtClean="0">
              <a:solidFill>
                <a:srgbClr val="FF9966"/>
              </a:solidFill>
            </a:endParaRPr>
          </a:p>
        </p:txBody>
      </p:sp>
      <p:pic>
        <p:nvPicPr>
          <p:cNvPr id="7172" name="Picture 7" descr="C:\My Documents\LY_Archivos\Desechos Solidos\Rellenos\estratigr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352800"/>
            <a:ext cx="6099175" cy="2919413"/>
          </a:xfrm>
          <a:prstGeom prst="rect">
            <a:avLst/>
          </a:prstGeom>
          <a:noFill/>
          <a:ln w="31750">
            <a:solidFill>
              <a:srgbClr val="9933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305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Desecho</a:t>
            </a:r>
            <a:endParaRPr lang="es-MX" dirty="0"/>
          </a:p>
        </p:txBody>
      </p:sp>
      <p:sp>
        <p:nvSpPr>
          <p:cNvPr id="3" name="2 Marcador de contenido"/>
          <p:cNvSpPr>
            <a:spLocks noGrp="1"/>
          </p:cNvSpPr>
          <p:nvPr>
            <p:ph idx="1"/>
          </p:nvPr>
        </p:nvSpPr>
        <p:spPr/>
        <p:txBody>
          <a:bodyPr/>
          <a:lstStyle/>
          <a:p>
            <a:pPr marL="0" indent="0" algn="just">
              <a:buNone/>
            </a:pPr>
            <a:r>
              <a:rPr lang="es-MX" dirty="0" smtClean="0"/>
              <a:t>Material </a:t>
            </a:r>
            <a:r>
              <a:rPr lang="es-MX" dirty="0"/>
              <a:t>restante de los productos no comerciable, que debe ser dispuesto finalmente en un relleno sanitario.</a:t>
            </a:r>
          </a:p>
          <a:p>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3072553700"/>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41986" name="Rectangle 2"/>
          <p:cNvSpPr>
            <a:spLocks noGrp="1" noChangeArrowheads="1"/>
          </p:cNvSpPr>
          <p:nvPr>
            <p:ph idx="1"/>
          </p:nvPr>
        </p:nvSpPr>
        <p:spPr>
          <a:xfrm>
            <a:off x="134938" y="1524000"/>
            <a:ext cx="8896350" cy="5029200"/>
          </a:xfrm>
        </p:spPr>
        <p:txBody>
          <a:bodyPr>
            <a:normAutofit lnSpcReduction="10000"/>
          </a:bodyPr>
          <a:lstStyle/>
          <a:p>
            <a:pPr eaLnBrk="1" hangingPunct="1">
              <a:lnSpc>
                <a:spcPct val="80000"/>
              </a:lnSpc>
              <a:defRPr/>
            </a:pPr>
            <a:r>
              <a:rPr lang="es-MX" sz="2400" dirty="0" smtClean="0"/>
              <a:t>Factores a considerar en el diseño del sitio:</a:t>
            </a:r>
            <a:endParaRPr lang="es-MX" sz="1800" dirty="0" smtClean="0">
              <a:solidFill>
                <a:srgbClr val="FF9966"/>
              </a:solidFill>
            </a:endParaRPr>
          </a:p>
          <a:p>
            <a:pPr lvl="1" eaLnBrk="1" hangingPunct="1">
              <a:lnSpc>
                <a:spcPct val="80000"/>
              </a:lnSpc>
              <a:defRPr/>
            </a:pPr>
            <a:r>
              <a:rPr lang="es-MX" sz="2000" dirty="0" smtClean="0">
                <a:solidFill>
                  <a:srgbClr val="FF9966"/>
                </a:solidFill>
              </a:rPr>
              <a:t>Sistemas de control de gases</a:t>
            </a:r>
          </a:p>
          <a:p>
            <a:pPr lvl="1" eaLnBrk="1" hangingPunct="1">
              <a:lnSpc>
                <a:spcPct val="80000"/>
              </a:lnSpc>
              <a:buFont typeface="Wingdings" pitchFamily="2" charset="2"/>
              <a:buNone/>
              <a:defRPr/>
            </a:pPr>
            <a:r>
              <a:rPr lang="es-MX" sz="1800" dirty="0" smtClean="0">
                <a:solidFill>
                  <a:srgbClr val="FF9966"/>
                </a:solidFill>
              </a:rPr>
              <a:t>	</a:t>
            </a:r>
            <a:r>
              <a:rPr lang="es-MX" sz="1800" dirty="0" smtClean="0"/>
              <a:t>Los principales gases que se pueden encontrar en un relleno son hidrógeno, metano, dióxido de carbono, monóxido de carbono, sulfuro de hidrógeno, amoniaco, nitrógeno y oxígeno. Cuando el metano está en concentraciones  entre 5 y 15% en presencia del aire resulta explosivo, es por esto que se debe tener un sistema de control de gases además del problema de contaminación atmosférica por la presencia de otros </a:t>
            </a:r>
            <a:r>
              <a:rPr lang="es-MX" sz="1800" dirty="0" err="1" smtClean="0"/>
              <a:t>cumpuestos</a:t>
            </a:r>
            <a:r>
              <a:rPr lang="es-MX" sz="1800" dirty="0" smtClean="0"/>
              <a:t> orgánicos </a:t>
            </a:r>
            <a:r>
              <a:rPr lang="es-MX" sz="1800" dirty="0" err="1" smtClean="0"/>
              <a:t>voláticles</a:t>
            </a:r>
            <a:r>
              <a:rPr lang="es-MX" sz="1800" dirty="0" smtClean="0"/>
              <a:t>. Los sistemas de control pueden ser:</a:t>
            </a:r>
            <a:endParaRPr lang="es-MX" sz="1800" b="0" dirty="0" smtClean="0"/>
          </a:p>
          <a:p>
            <a:pPr lvl="2" eaLnBrk="1" hangingPunct="1">
              <a:lnSpc>
                <a:spcPct val="80000"/>
              </a:lnSpc>
              <a:defRPr/>
            </a:pPr>
            <a:r>
              <a:rPr lang="es-MX" sz="1800" b="1" dirty="0" smtClean="0">
                <a:solidFill>
                  <a:srgbClr val="FF9966"/>
                </a:solidFill>
              </a:rPr>
              <a:t>Sistemas de ventilación pasiva</a:t>
            </a:r>
            <a:r>
              <a:rPr lang="es-MX" sz="1800" dirty="0" smtClean="0">
                <a:solidFill>
                  <a:srgbClr val="FF9966"/>
                </a:solidFill>
              </a:rPr>
              <a:t>:</a:t>
            </a:r>
            <a:endParaRPr lang="es-MX" sz="1600" dirty="0" smtClean="0">
              <a:solidFill>
                <a:srgbClr val="FF9966"/>
              </a:solidFill>
            </a:endParaRPr>
          </a:p>
          <a:p>
            <a:pPr lvl="2" eaLnBrk="1" hangingPunct="1">
              <a:lnSpc>
                <a:spcPct val="80000"/>
              </a:lnSpc>
              <a:buFont typeface="Wingdings" pitchFamily="2" charset="2"/>
              <a:buNone/>
              <a:defRPr/>
            </a:pPr>
            <a:r>
              <a:rPr lang="es-MX" sz="1800" b="1" dirty="0" smtClean="0"/>
              <a:t>	Los gases son extraídos mediante la presión que ejercen  dentro del relleno sanitario.</a:t>
            </a:r>
          </a:p>
          <a:p>
            <a:pPr lvl="3" eaLnBrk="1" hangingPunct="1">
              <a:lnSpc>
                <a:spcPct val="80000"/>
              </a:lnSpc>
              <a:buClr>
                <a:srgbClr val="FF9966"/>
              </a:buClr>
              <a:buFont typeface="Monotype Sorts" pitchFamily="2" charset="2"/>
              <a:buChar char="3"/>
              <a:defRPr/>
            </a:pPr>
            <a:r>
              <a:rPr lang="es-MX" sz="1600" b="1" dirty="0" smtClean="0"/>
              <a:t>Válvulas de alivio y quemadores</a:t>
            </a:r>
          </a:p>
          <a:p>
            <a:pPr lvl="3" eaLnBrk="1" hangingPunct="1">
              <a:lnSpc>
                <a:spcPct val="80000"/>
              </a:lnSpc>
              <a:buClr>
                <a:srgbClr val="FF9966"/>
              </a:buClr>
              <a:buFont typeface="Monotype Sorts" pitchFamily="2" charset="2"/>
              <a:buChar char="3"/>
              <a:defRPr/>
            </a:pPr>
            <a:r>
              <a:rPr lang="es-MX" sz="1600" b="1" dirty="0" smtClean="0"/>
              <a:t>Trincheras de intercepción (grava)</a:t>
            </a:r>
          </a:p>
          <a:p>
            <a:pPr lvl="3" eaLnBrk="1" hangingPunct="1">
              <a:lnSpc>
                <a:spcPct val="80000"/>
              </a:lnSpc>
              <a:buClr>
                <a:srgbClr val="FF9966"/>
              </a:buClr>
              <a:buFont typeface="Monotype Sorts" pitchFamily="2" charset="2"/>
              <a:buChar char="3"/>
              <a:defRPr/>
            </a:pPr>
            <a:r>
              <a:rPr lang="es-MX" sz="1600" b="1" dirty="0" smtClean="0"/>
              <a:t>Muros de </a:t>
            </a:r>
            <a:r>
              <a:rPr lang="es-MX" sz="1600" b="1" dirty="0" err="1" smtClean="0"/>
              <a:t>slurries</a:t>
            </a:r>
            <a:r>
              <a:rPr lang="es-MX" sz="1600" b="1" dirty="0" smtClean="0"/>
              <a:t> (bentonita, arcillas)</a:t>
            </a:r>
            <a:endParaRPr lang="es-MX" sz="1400" dirty="0" smtClean="0">
              <a:solidFill>
                <a:srgbClr val="FF9966"/>
              </a:solidFill>
            </a:endParaRPr>
          </a:p>
          <a:p>
            <a:pPr lvl="2" eaLnBrk="1" hangingPunct="1">
              <a:lnSpc>
                <a:spcPct val="80000"/>
              </a:lnSpc>
              <a:defRPr/>
            </a:pPr>
            <a:r>
              <a:rPr lang="es-MX" sz="1800" b="1" dirty="0" smtClean="0">
                <a:solidFill>
                  <a:srgbClr val="FF9966"/>
                </a:solidFill>
              </a:rPr>
              <a:t>Sistemas de ventilación activa:</a:t>
            </a:r>
          </a:p>
          <a:p>
            <a:pPr lvl="2" eaLnBrk="1" hangingPunct="1">
              <a:lnSpc>
                <a:spcPct val="80000"/>
              </a:lnSpc>
              <a:buFont typeface="Wingdings" pitchFamily="2" charset="2"/>
              <a:buNone/>
              <a:defRPr/>
            </a:pPr>
            <a:r>
              <a:rPr lang="es-MX" sz="1800" b="1" dirty="0" smtClean="0"/>
              <a:t>	Se utilizan bombas de vacío para succionar el gas dentro del relleno.</a:t>
            </a:r>
          </a:p>
          <a:p>
            <a:pPr lvl="3" eaLnBrk="1" hangingPunct="1">
              <a:lnSpc>
                <a:spcPct val="80000"/>
              </a:lnSpc>
              <a:buClr>
                <a:srgbClr val="FF9966"/>
              </a:buClr>
              <a:buFont typeface="Monotype Sorts" pitchFamily="2" charset="2"/>
              <a:buChar char="3"/>
              <a:defRPr/>
            </a:pPr>
            <a:r>
              <a:rPr lang="es-MX" sz="1600" b="1" dirty="0" smtClean="0"/>
              <a:t>Pozos de extracción</a:t>
            </a:r>
          </a:p>
          <a:p>
            <a:pPr lvl="3" eaLnBrk="1" hangingPunct="1">
              <a:lnSpc>
                <a:spcPct val="80000"/>
              </a:lnSpc>
              <a:buClr>
                <a:srgbClr val="FF9966"/>
              </a:buClr>
              <a:buFont typeface="Monotype Sorts" pitchFamily="2" charset="2"/>
              <a:buChar char="3"/>
              <a:defRPr/>
            </a:pPr>
            <a:r>
              <a:rPr lang="es-MX" sz="1600" b="1" dirty="0" smtClean="0"/>
              <a:t>Trincheras de extracción (perimetrales)</a:t>
            </a:r>
          </a:p>
          <a:p>
            <a:pPr lvl="3" eaLnBrk="1" hangingPunct="1">
              <a:lnSpc>
                <a:spcPct val="80000"/>
              </a:lnSpc>
              <a:buClr>
                <a:srgbClr val="FF9966"/>
              </a:buClr>
              <a:buFont typeface="Monotype Sorts" pitchFamily="2" charset="2"/>
              <a:buChar char="3"/>
              <a:defRPr/>
            </a:pPr>
            <a:r>
              <a:rPr lang="es-MX" sz="1600" b="1" dirty="0" smtClean="0"/>
              <a:t>Pozos de inyección de aire</a:t>
            </a:r>
          </a:p>
          <a:p>
            <a:pPr lvl="1" eaLnBrk="1" hangingPunct="1">
              <a:buFont typeface="Wingdings" pitchFamily="2" charset="2"/>
              <a:buNone/>
              <a:defRPr/>
            </a:pPr>
            <a:r>
              <a:rPr lang="es-MX" sz="1800" dirty="0" smtClean="0">
                <a:solidFill>
                  <a:srgbClr val="FF9966"/>
                </a:solidFill>
                <a:effectLst>
                  <a:outerShdw blurRad="38100" dist="38100" dir="2700000" algn="tl">
                    <a:srgbClr val="000000"/>
                  </a:outerShdw>
                </a:effectLst>
              </a:rPr>
              <a:t>	</a:t>
            </a:r>
          </a:p>
          <a:p>
            <a:pPr eaLnBrk="1" hangingPunct="1">
              <a:defRPr/>
            </a:pPr>
            <a:endParaRPr lang="es-MX" sz="2400" dirty="0" smtClean="0"/>
          </a:p>
        </p:txBody>
      </p:sp>
    </p:spTree>
    <p:extLst>
      <p:ext uri="{BB962C8B-B14F-4D97-AF65-F5344CB8AC3E}">
        <p14:creationId xmlns:p14="http://schemas.microsoft.com/office/powerpoint/2010/main" val="272801934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title"/>
          </p:nvPr>
        </p:nvSpPr>
        <p:spPr/>
        <p:txBody>
          <a:bodyPr/>
          <a:lstStyle/>
          <a:p>
            <a:pPr eaLnBrk="1" hangingPunct="1">
              <a:defRPr/>
            </a:pPr>
            <a:r>
              <a:rPr lang="es-MX" sz="3600" smtClean="0"/>
              <a:t>Relleno Sanitario</a:t>
            </a:r>
          </a:p>
        </p:txBody>
      </p:sp>
      <p:pic>
        <p:nvPicPr>
          <p:cNvPr id="921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4848225" cy="4943475"/>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43015" name="Text Box 7"/>
          <p:cNvSpPr txBox="1">
            <a:spLocks noChangeArrowheads="1"/>
          </p:cNvSpPr>
          <p:nvPr/>
        </p:nvSpPr>
        <p:spPr bwMode="auto">
          <a:xfrm>
            <a:off x="5791200" y="1828800"/>
            <a:ext cx="3048000" cy="366713"/>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MX" sz="1800" dirty="0"/>
              <a:t>Pozo de extracción de gases</a:t>
            </a:r>
          </a:p>
        </p:txBody>
      </p:sp>
    </p:spTree>
    <p:extLst>
      <p:ext uri="{BB962C8B-B14F-4D97-AF65-F5344CB8AC3E}">
        <p14:creationId xmlns:p14="http://schemas.microsoft.com/office/powerpoint/2010/main" val="1339292041"/>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1027"/>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44034" name="Rectangle 1026"/>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dirty="0" smtClean="0"/>
              <a:t>Factores a considerar en el diseño del sitio:</a:t>
            </a:r>
          </a:p>
          <a:p>
            <a:pPr eaLnBrk="1" hangingPunct="1">
              <a:lnSpc>
                <a:spcPct val="80000"/>
              </a:lnSpc>
              <a:buFont typeface="Wingdings" pitchFamily="2" charset="2"/>
              <a:buNone/>
              <a:defRPr/>
            </a:pPr>
            <a:endParaRPr lang="es-MX" sz="1800" dirty="0" smtClean="0">
              <a:solidFill>
                <a:srgbClr val="FF9966"/>
              </a:solidFill>
            </a:endParaRPr>
          </a:p>
          <a:p>
            <a:pPr lvl="1" eaLnBrk="1" hangingPunct="1">
              <a:lnSpc>
                <a:spcPct val="80000"/>
              </a:lnSpc>
              <a:defRPr/>
            </a:pPr>
            <a:r>
              <a:rPr lang="es-MX" sz="2000" dirty="0" smtClean="0">
                <a:solidFill>
                  <a:srgbClr val="FF9966"/>
                </a:solidFill>
              </a:rPr>
              <a:t>Sistemas de control de escorrentías</a:t>
            </a:r>
          </a:p>
          <a:p>
            <a:pPr lvl="1" eaLnBrk="1" hangingPunct="1">
              <a:lnSpc>
                <a:spcPct val="80000"/>
              </a:lnSpc>
              <a:buFont typeface="Wingdings" pitchFamily="2" charset="2"/>
              <a:buNone/>
              <a:defRPr/>
            </a:pPr>
            <a:r>
              <a:rPr lang="es-MX" sz="1800" dirty="0" smtClean="0">
                <a:solidFill>
                  <a:srgbClr val="FF9966"/>
                </a:solidFill>
              </a:rPr>
              <a:t>	</a:t>
            </a:r>
            <a:r>
              <a:rPr lang="es-MX" sz="1800" dirty="0" smtClean="0"/>
              <a:t>La función de estos sistemas es la de evitar que el agua superficial como consecuencia de los escurrimientos naturales llegue al relleno aumentando la </a:t>
            </a:r>
            <a:r>
              <a:rPr lang="es-MX" sz="1800" dirty="0" err="1" smtClean="0"/>
              <a:t>infliltración</a:t>
            </a:r>
            <a:r>
              <a:rPr lang="es-MX" sz="1800" dirty="0" smtClean="0"/>
              <a:t> y dando lugar a la erosión del material de recubrimiento. Así mismo permiten la captura de los escurrimientos dentro del relleno.</a:t>
            </a:r>
            <a:endParaRPr lang="es-MX" sz="2400" dirty="0" smtClean="0"/>
          </a:p>
        </p:txBody>
      </p:sp>
      <p:pic>
        <p:nvPicPr>
          <p:cNvPr id="10244"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722688"/>
            <a:ext cx="7315200" cy="2525712"/>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38652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45058" name="Rectangle 2"/>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dirty="0" smtClean="0"/>
              <a:t>Factores a considerar en el diseño del sitio:</a:t>
            </a:r>
          </a:p>
          <a:p>
            <a:pPr eaLnBrk="1" hangingPunct="1">
              <a:lnSpc>
                <a:spcPct val="80000"/>
              </a:lnSpc>
              <a:buFont typeface="Wingdings" pitchFamily="2" charset="2"/>
              <a:buNone/>
              <a:defRPr/>
            </a:pPr>
            <a:endParaRPr lang="es-MX" sz="1800" dirty="0" smtClean="0">
              <a:solidFill>
                <a:srgbClr val="FF9966"/>
              </a:solidFill>
              <a:effectLst>
                <a:outerShdw blurRad="38100" dist="38100" dir="2700000" algn="tl">
                  <a:srgbClr val="000000">
                    <a:alpha val="43137"/>
                  </a:srgbClr>
                </a:outerShdw>
              </a:effectLst>
            </a:endParaRPr>
          </a:p>
          <a:p>
            <a:pPr lvl="1" eaLnBrk="1" hangingPunct="1">
              <a:lnSpc>
                <a:spcPct val="80000"/>
              </a:lnSpc>
              <a:defRPr/>
            </a:pPr>
            <a:r>
              <a:rPr lang="es-MX" sz="2000" dirty="0" smtClean="0">
                <a:solidFill>
                  <a:srgbClr val="FF9966"/>
                </a:solidFill>
                <a:effectLst>
                  <a:outerShdw blurRad="38100" dist="38100" dir="2700000" algn="tl">
                    <a:srgbClr val="000000">
                      <a:alpha val="43137"/>
                    </a:srgbClr>
                  </a:outerShdw>
                </a:effectLst>
              </a:rPr>
              <a:t>Sistemas de monitoreo</a:t>
            </a:r>
          </a:p>
          <a:p>
            <a:pPr lvl="1" eaLnBrk="1" hangingPunct="1">
              <a:lnSpc>
                <a:spcPct val="80000"/>
              </a:lnSpc>
              <a:buFont typeface="Wingdings" pitchFamily="2" charset="2"/>
              <a:buNone/>
              <a:defRPr/>
            </a:pPr>
            <a:r>
              <a:rPr lang="es-MX" sz="1800" dirty="0" smtClean="0">
                <a:solidFill>
                  <a:srgbClr val="FF9966"/>
                </a:solidFill>
                <a:effectLst>
                  <a:outerShdw blurRad="38100" dist="38100" dir="2700000" algn="tl">
                    <a:srgbClr val="000000">
                      <a:alpha val="43137"/>
                    </a:srgbClr>
                  </a:outerShdw>
                </a:effectLst>
              </a:rPr>
              <a:t>	</a:t>
            </a:r>
            <a:r>
              <a:rPr lang="es-MX" sz="1800" dirty="0" smtClean="0">
                <a:effectLst>
                  <a:outerShdw blurRad="38100" dist="38100" dir="2700000" algn="tl">
                    <a:srgbClr val="000000">
                      <a:alpha val="43137"/>
                    </a:srgbClr>
                  </a:outerShdw>
                </a:effectLst>
              </a:rPr>
              <a:t>Los sistemas de monitoreo consisten en una serie de pozos de muestreo que se utilizan para detectar la posible migración de los lixiviados en el agua subterránea</a:t>
            </a:r>
            <a:r>
              <a:rPr lang="es-MX" sz="1800" dirty="0" smtClean="0">
                <a:effectLst>
                  <a:outerShdw blurRad="38100" dist="38100" dir="2700000" algn="tl">
                    <a:srgbClr val="000000"/>
                  </a:outerShdw>
                </a:effectLst>
              </a:rPr>
              <a:t>.</a:t>
            </a:r>
            <a:endParaRPr lang="es-MX" sz="2400" dirty="0" smtClean="0"/>
          </a:p>
        </p:txBody>
      </p:sp>
      <p:pic>
        <p:nvPicPr>
          <p:cNvPr id="1126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200400"/>
            <a:ext cx="4343400" cy="340360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12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695700"/>
            <a:ext cx="4343400" cy="255270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529727"/>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3038" y="1483519"/>
            <a:ext cx="3763962" cy="474345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46084" name="Rectangle 4"/>
          <p:cNvSpPr>
            <a:spLocks noGrp="1" noChangeArrowheads="1"/>
          </p:cNvSpPr>
          <p:nvPr>
            <p:ph type="title"/>
          </p:nvPr>
        </p:nvSpPr>
        <p:spPr/>
        <p:txBody>
          <a:bodyPr/>
          <a:lstStyle/>
          <a:p>
            <a:pPr eaLnBrk="1" hangingPunct="1">
              <a:defRPr/>
            </a:pPr>
            <a:r>
              <a:rPr lang="es-MX" sz="3600" smtClean="0"/>
              <a:t>Relleno Sanitario</a:t>
            </a:r>
          </a:p>
        </p:txBody>
      </p:sp>
      <p:sp>
        <p:nvSpPr>
          <p:cNvPr id="46085" name="Text Box 5"/>
          <p:cNvSpPr txBox="1">
            <a:spLocks noChangeArrowheads="1"/>
          </p:cNvSpPr>
          <p:nvPr/>
        </p:nvSpPr>
        <p:spPr bwMode="auto">
          <a:xfrm>
            <a:off x="381000" y="3671888"/>
            <a:ext cx="3048000" cy="366712"/>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MX" sz="1800" dirty="0"/>
              <a:t>Pozos de monitoreo</a:t>
            </a:r>
          </a:p>
        </p:txBody>
      </p:sp>
    </p:spTree>
    <p:extLst>
      <p:ext uri="{BB962C8B-B14F-4D97-AF65-F5344CB8AC3E}">
        <p14:creationId xmlns:p14="http://schemas.microsoft.com/office/powerpoint/2010/main" val="3207080239"/>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48130" name="Rectangle 2"/>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smtClean="0"/>
              <a:t>Factores a considerar en el diseño del sitio:</a:t>
            </a:r>
          </a:p>
          <a:p>
            <a:pPr eaLnBrk="1" hangingPunct="1">
              <a:lnSpc>
                <a:spcPct val="30000"/>
              </a:lnSpc>
              <a:buFont typeface="Wingdings" pitchFamily="2" charset="2"/>
              <a:buNone/>
              <a:defRPr/>
            </a:pPr>
            <a:endParaRPr lang="es-MX" sz="1800" smtClean="0">
              <a:solidFill>
                <a:srgbClr val="FF9966"/>
              </a:solidFill>
            </a:endParaRPr>
          </a:p>
          <a:p>
            <a:pPr lvl="1" eaLnBrk="1" hangingPunct="1">
              <a:lnSpc>
                <a:spcPct val="80000"/>
              </a:lnSpc>
              <a:defRPr/>
            </a:pPr>
            <a:r>
              <a:rPr lang="es-MX" sz="2000" smtClean="0">
                <a:solidFill>
                  <a:srgbClr val="FF9966"/>
                </a:solidFill>
                <a:effectLst>
                  <a:outerShdw blurRad="38100" dist="38100" dir="2700000" algn="tl">
                    <a:srgbClr val="000000"/>
                  </a:outerShdw>
                </a:effectLst>
              </a:rPr>
              <a:t>Estabilidad de los taludes</a:t>
            </a:r>
            <a:endParaRPr lang="es-MX" sz="2400" smtClean="0"/>
          </a:p>
        </p:txBody>
      </p:sp>
      <p:grpSp>
        <p:nvGrpSpPr>
          <p:cNvPr id="13316" name="Group 10"/>
          <p:cNvGrpSpPr>
            <a:grpSpLocks/>
          </p:cNvGrpSpPr>
          <p:nvPr/>
        </p:nvGrpSpPr>
        <p:grpSpPr bwMode="auto">
          <a:xfrm>
            <a:off x="152400" y="2514600"/>
            <a:ext cx="8164016" cy="4038600"/>
            <a:chOff x="144" y="1488"/>
            <a:chExt cx="5568" cy="2544"/>
          </a:xfrm>
        </p:grpSpPr>
        <p:pic>
          <p:nvPicPr>
            <p:cNvPr id="133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 y="1488"/>
              <a:ext cx="2736" cy="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33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2256"/>
              <a:ext cx="2736" cy="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331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3033"/>
              <a:ext cx="3216" cy="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332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0" y="1488"/>
              <a:ext cx="2832" cy="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332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0" y="2544"/>
              <a:ext cx="2832"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grpSp>
    </p:spTree>
    <p:extLst>
      <p:ext uri="{BB962C8B-B14F-4D97-AF65-F5344CB8AC3E}">
        <p14:creationId xmlns:p14="http://schemas.microsoft.com/office/powerpoint/2010/main" val="3543752240"/>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49154" name="Rectangle 2"/>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smtClean="0"/>
              <a:t>Operación del relleno:</a:t>
            </a:r>
          </a:p>
        </p:txBody>
      </p:sp>
      <p:pic>
        <p:nvPicPr>
          <p:cNvPr id="14340"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72813"/>
            <a:ext cx="7924800" cy="320040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89842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50178" name="Rectangle 2"/>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smtClean="0"/>
              <a:t>Operación del relleno:</a:t>
            </a:r>
          </a:p>
        </p:txBody>
      </p:sp>
      <p:pic>
        <p:nvPicPr>
          <p:cNvPr id="1536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877" y="1916832"/>
            <a:ext cx="7399287" cy="2862262"/>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536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124450"/>
            <a:ext cx="3542928" cy="142875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536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5105400"/>
            <a:ext cx="3371800" cy="144780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934695"/>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title"/>
          </p:nvPr>
        </p:nvSpPr>
        <p:spPr>
          <a:xfrm>
            <a:off x="134938" y="685800"/>
            <a:ext cx="8885237" cy="787400"/>
          </a:xfrm>
        </p:spPr>
        <p:txBody>
          <a:bodyPr/>
          <a:lstStyle/>
          <a:p>
            <a:pPr eaLnBrk="1" hangingPunct="1">
              <a:defRPr/>
            </a:pPr>
            <a:r>
              <a:rPr lang="es-MX" sz="3600" smtClean="0"/>
              <a:t>Relleno Sanitario</a:t>
            </a:r>
          </a:p>
        </p:txBody>
      </p:sp>
      <p:sp>
        <p:nvSpPr>
          <p:cNvPr id="51202" name="Rectangle 2"/>
          <p:cNvSpPr>
            <a:spLocks noGrp="1" noChangeArrowheads="1"/>
          </p:cNvSpPr>
          <p:nvPr>
            <p:ph idx="1"/>
          </p:nvPr>
        </p:nvSpPr>
        <p:spPr>
          <a:xfrm>
            <a:off x="134938" y="1524000"/>
            <a:ext cx="8896350" cy="5029200"/>
          </a:xfrm>
        </p:spPr>
        <p:txBody>
          <a:bodyPr/>
          <a:lstStyle/>
          <a:p>
            <a:pPr eaLnBrk="1" hangingPunct="1">
              <a:lnSpc>
                <a:spcPct val="80000"/>
              </a:lnSpc>
              <a:defRPr/>
            </a:pPr>
            <a:r>
              <a:rPr lang="es-MX" sz="2400" smtClean="0"/>
              <a:t>Operación del relleno:</a:t>
            </a:r>
          </a:p>
        </p:txBody>
      </p:sp>
      <p:pic>
        <p:nvPicPr>
          <p:cNvPr id="1638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362200"/>
            <a:ext cx="7562800" cy="3429000"/>
          </a:xfrm>
          <a:prstGeom prst="rect">
            <a:avLst/>
          </a:prstGeom>
          <a:noFill/>
          <a:ln w="31750" cap="sq">
            <a:solidFill>
              <a:srgbClr val="99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69634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2786063"/>
            <a:ext cx="6858000" cy="361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52229" name="Rectangle 5"/>
          <p:cNvSpPr>
            <a:spLocks noChangeArrowheads="1"/>
          </p:cNvSpPr>
          <p:nvPr/>
        </p:nvSpPr>
        <p:spPr bwMode="auto">
          <a:xfrm>
            <a:off x="134938" y="1981200"/>
            <a:ext cx="8896350" cy="914400"/>
          </a:xfrm>
          <a:prstGeom prst="rect">
            <a:avLst/>
          </a:prstGeom>
          <a:noFill/>
          <a:ln w="9525">
            <a:noFill/>
            <a:miter lim="800000"/>
            <a:headEnd/>
            <a:tailEnd/>
          </a:ln>
          <a:effectLst/>
        </p:spPr>
        <p:txBody>
          <a:bodyPr lIns="92075" tIns="46038" rIns="92075" bIns="46038"/>
          <a:lstStyle/>
          <a:p>
            <a:pPr marL="342900" indent="-342900">
              <a:lnSpc>
                <a:spcPct val="80000"/>
              </a:lnSpc>
              <a:spcBef>
                <a:spcPct val="20000"/>
              </a:spcBef>
              <a:buClr>
                <a:srgbClr val="FF7A1F"/>
              </a:buClr>
              <a:buSzPct val="75000"/>
              <a:buFont typeface="Wingdings" pitchFamily="2" charset="2"/>
              <a:buChar char="v"/>
              <a:defRPr/>
            </a:pPr>
            <a:r>
              <a:rPr lang="es-MX" dirty="0"/>
              <a:t>Normatividad ambiental sobre disposición y confinamiento de residuos industriales</a:t>
            </a:r>
            <a:r>
              <a:rPr lang="es-MX" dirty="0">
                <a:effectLst>
                  <a:outerShdw blurRad="38100" dist="38100" dir="2700000" algn="tl">
                    <a:srgbClr val="000000"/>
                  </a:outerShdw>
                </a:effectLst>
              </a:rPr>
              <a:t>:</a:t>
            </a:r>
          </a:p>
        </p:txBody>
      </p:sp>
      <p:sp>
        <p:nvSpPr>
          <p:cNvPr id="52230" name="Rectangle 6"/>
          <p:cNvSpPr>
            <a:spLocks noChangeArrowheads="1"/>
          </p:cNvSpPr>
          <p:nvPr/>
        </p:nvSpPr>
        <p:spPr bwMode="auto">
          <a:xfrm>
            <a:off x="-86032" y="535448"/>
            <a:ext cx="8885238" cy="787400"/>
          </a:xfrm>
          <a:prstGeom prst="rect">
            <a:avLst/>
          </a:prstGeom>
          <a:noFill/>
          <a:ln w="9525">
            <a:noFill/>
            <a:miter lim="800000"/>
            <a:headEnd/>
            <a:tailEnd/>
          </a:ln>
          <a:effectLst/>
        </p:spPr>
        <p:txBody>
          <a:bodyPr lIns="92075" tIns="46038" rIns="92075" bIns="46038" anchor="ctr"/>
          <a:lstStyle/>
          <a:p>
            <a:pPr algn="ctr">
              <a:defRPr/>
            </a:pPr>
            <a:r>
              <a:rPr lang="es-MX" sz="3600" dirty="0">
                <a:solidFill>
                  <a:schemeClr val="tx2"/>
                </a:solidFill>
                <a:latin typeface="Tahoma" pitchFamily="34" charset="0"/>
              </a:rPr>
              <a:t>Relleno Sanitario</a:t>
            </a:r>
          </a:p>
        </p:txBody>
      </p:sp>
    </p:spTree>
    <p:extLst>
      <p:ext uri="{BB962C8B-B14F-4D97-AF65-F5344CB8AC3E}">
        <p14:creationId xmlns:p14="http://schemas.microsoft.com/office/powerpoint/2010/main" val="3139393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Disposición Final</a:t>
            </a:r>
            <a:endParaRPr lang="es-MX" dirty="0"/>
          </a:p>
        </p:txBody>
      </p:sp>
      <p:sp>
        <p:nvSpPr>
          <p:cNvPr id="3" name="2 Marcador de contenido"/>
          <p:cNvSpPr>
            <a:spLocks noGrp="1"/>
          </p:cNvSpPr>
          <p:nvPr>
            <p:ph idx="1"/>
          </p:nvPr>
        </p:nvSpPr>
        <p:spPr/>
        <p:txBody>
          <a:bodyPr/>
          <a:lstStyle/>
          <a:p>
            <a:pPr marL="0" indent="0" algn="just">
              <a:buNone/>
            </a:pPr>
            <a:r>
              <a:rPr lang="es-MX" dirty="0" smtClean="0"/>
              <a:t>Es </a:t>
            </a:r>
            <a:r>
              <a:rPr lang="es-MX" dirty="0"/>
              <a:t>definida como la acción de depositar definitivamente los residuos, hallan sido tratados o no previamente.</a:t>
            </a:r>
          </a:p>
          <a:p>
            <a:endParaRPr lang="es-MX" dirty="0"/>
          </a:p>
        </p:txBody>
      </p:sp>
      <p:sp>
        <p:nvSpPr>
          <p:cNvPr id="4" name="3 Marcador de pie de página"/>
          <p:cNvSpPr>
            <a:spLocks noGrp="1"/>
          </p:cNvSpPr>
          <p:nvPr>
            <p:ph type="ftr" sz="quarter" idx="11"/>
          </p:nvPr>
        </p:nvSpPr>
        <p:spPr/>
        <p:txBody>
          <a:bodyPr/>
          <a:lstStyle/>
          <a:p>
            <a:r>
              <a:rPr lang="es-MX" dirty="0" smtClean="0"/>
              <a:t>http://</a:t>
            </a:r>
            <a:r>
              <a:rPr lang="es-MX" sz="1050" dirty="0" smtClean="0"/>
              <a:t>www.conama.cl/rm/568/article-1208.html#top</a:t>
            </a:r>
            <a:endParaRPr lang="es-MX" dirty="0"/>
          </a:p>
        </p:txBody>
      </p:sp>
    </p:spTree>
    <p:extLst>
      <p:ext uri="{BB962C8B-B14F-4D97-AF65-F5344CB8AC3E}">
        <p14:creationId xmlns:p14="http://schemas.microsoft.com/office/powerpoint/2010/main" val="3519937050"/>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s-MX" smtClean="0"/>
              <a:t>Actividad</a:t>
            </a:r>
            <a:endParaRPr lang="en-US" smtClean="0"/>
          </a:p>
        </p:txBody>
      </p:sp>
      <p:sp>
        <p:nvSpPr>
          <p:cNvPr id="57347" name="Rectangle 3"/>
          <p:cNvSpPr>
            <a:spLocks noGrp="1" noChangeArrowheads="1"/>
          </p:cNvSpPr>
          <p:nvPr>
            <p:ph idx="1"/>
          </p:nvPr>
        </p:nvSpPr>
        <p:spPr>
          <a:xfrm>
            <a:off x="134938" y="1196753"/>
            <a:ext cx="8896350" cy="5400898"/>
          </a:xfrm>
        </p:spPr>
        <p:txBody>
          <a:bodyPr/>
          <a:lstStyle/>
          <a:p>
            <a:pPr eaLnBrk="1" hangingPunct="1">
              <a:lnSpc>
                <a:spcPct val="90000"/>
              </a:lnSpc>
              <a:buFont typeface="Wingdings" pitchFamily="2" charset="2"/>
              <a:buNone/>
              <a:defRPr/>
            </a:pPr>
            <a:r>
              <a:rPr lang="es-MX" sz="2400" dirty="0" smtClean="0">
                <a:solidFill>
                  <a:srgbClr val="FF7A1F"/>
                </a:solidFill>
                <a:latin typeface="Tahoma" pitchFamily="34" charset="0"/>
              </a:rPr>
              <a:t>Antecedentes</a:t>
            </a:r>
          </a:p>
          <a:p>
            <a:pPr eaLnBrk="1" hangingPunct="1">
              <a:lnSpc>
                <a:spcPct val="90000"/>
              </a:lnSpc>
              <a:defRPr/>
            </a:pPr>
            <a:r>
              <a:rPr lang="es-MX" sz="2400" dirty="0" smtClean="0"/>
              <a:t>Se están estudiando dos posibles sitios para la construcción de un relleno sanitario y por lo tanto se le solicita apoyo en la determinación de la capacidad volumétrica que ofrecen dichos sitios, ya que se seleccionará el que tenga mayor capacidad.</a:t>
            </a:r>
          </a:p>
          <a:p>
            <a:pPr eaLnBrk="1" hangingPunct="1">
              <a:lnSpc>
                <a:spcPct val="90000"/>
              </a:lnSpc>
              <a:defRPr/>
            </a:pPr>
            <a:r>
              <a:rPr lang="es-MX" sz="2400" dirty="0" smtClean="0"/>
              <a:t>Son de aplicación las siguientes restricciones:</a:t>
            </a:r>
          </a:p>
          <a:p>
            <a:pPr lvl="1" eaLnBrk="1" hangingPunct="1">
              <a:lnSpc>
                <a:spcPct val="90000"/>
              </a:lnSpc>
              <a:defRPr/>
            </a:pPr>
            <a:r>
              <a:rPr lang="es-MX" sz="2400" dirty="0" smtClean="0"/>
              <a:t>Pendiente de todas las caras del relleno 3:1</a:t>
            </a:r>
          </a:p>
          <a:p>
            <a:pPr lvl="1" eaLnBrk="1" hangingPunct="1">
              <a:lnSpc>
                <a:spcPct val="90000"/>
              </a:lnSpc>
              <a:defRPr/>
            </a:pPr>
            <a:r>
              <a:rPr lang="es-MX" sz="2400" dirty="0" smtClean="0"/>
              <a:t>Altura máxima de cada </a:t>
            </a:r>
            <a:r>
              <a:rPr lang="es-MX" sz="2400" dirty="0" err="1" smtClean="0"/>
              <a:t>lift</a:t>
            </a:r>
            <a:r>
              <a:rPr lang="es-MX" sz="2400" dirty="0" smtClean="0"/>
              <a:t> = 10 a 12 pies</a:t>
            </a:r>
          </a:p>
          <a:p>
            <a:pPr lvl="1" eaLnBrk="1" hangingPunct="1">
              <a:lnSpc>
                <a:spcPct val="90000"/>
              </a:lnSpc>
              <a:defRPr/>
            </a:pPr>
            <a:r>
              <a:rPr lang="es-MX" sz="2400" dirty="0" smtClean="0"/>
              <a:t>El material de cobertura será excavado del sitio.</a:t>
            </a:r>
          </a:p>
          <a:p>
            <a:pPr lvl="1" eaLnBrk="1" hangingPunct="1">
              <a:lnSpc>
                <a:spcPct val="90000"/>
              </a:lnSpc>
              <a:defRPr/>
            </a:pPr>
            <a:r>
              <a:rPr lang="es-MX" sz="2400" dirty="0" smtClean="0"/>
              <a:t>Debe existir un espacio de 150 pies entre el límite de la propiedad y el inicio de la excavación o relleno.</a:t>
            </a:r>
          </a:p>
          <a:p>
            <a:pPr lvl="1" eaLnBrk="1" hangingPunct="1">
              <a:lnSpc>
                <a:spcPct val="90000"/>
              </a:lnSpc>
              <a:defRPr/>
            </a:pPr>
            <a:r>
              <a:rPr lang="es-MX" sz="2400" dirty="0" smtClean="0"/>
              <a:t>Otros detalles se especifican sobre el plano.</a:t>
            </a:r>
            <a:endParaRPr lang="en-US" sz="2400" dirty="0" smtClean="0"/>
          </a:p>
        </p:txBody>
      </p:sp>
    </p:spTree>
    <p:extLst>
      <p:ext uri="{BB962C8B-B14F-4D97-AF65-F5344CB8AC3E}">
        <p14:creationId xmlns:p14="http://schemas.microsoft.com/office/powerpoint/2010/main" val="2071016750"/>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s-MX" smtClean="0"/>
              <a:t>Actividad</a:t>
            </a:r>
            <a:endParaRPr lang="en-US" smtClean="0"/>
          </a:p>
        </p:txBody>
      </p:sp>
      <p:sp>
        <p:nvSpPr>
          <p:cNvPr id="58371" name="Rectangle 3"/>
          <p:cNvSpPr>
            <a:spLocks noGrp="1" noChangeArrowheads="1"/>
          </p:cNvSpPr>
          <p:nvPr>
            <p:ph idx="1"/>
          </p:nvPr>
        </p:nvSpPr>
        <p:spPr>
          <a:xfrm>
            <a:off x="139700" y="1800225"/>
            <a:ext cx="8464748" cy="5013325"/>
          </a:xfrm>
        </p:spPr>
        <p:txBody>
          <a:bodyPr/>
          <a:lstStyle/>
          <a:p>
            <a:pPr eaLnBrk="1" hangingPunct="1">
              <a:lnSpc>
                <a:spcPct val="80000"/>
              </a:lnSpc>
              <a:buFont typeface="Wingdings" pitchFamily="2" charset="2"/>
              <a:buNone/>
              <a:defRPr/>
            </a:pPr>
            <a:r>
              <a:rPr lang="es-MX" sz="2000" dirty="0" smtClean="0">
                <a:solidFill>
                  <a:srgbClr val="FF7A1F"/>
                </a:solidFill>
                <a:latin typeface="Tahoma" pitchFamily="34" charset="0"/>
              </a:rPr>
              <a:t>Productos a entregar</a:t>
            </a:r>
          </a:p>
          <a:p>
            <a:pPr eaLnBrk="1" hangingPunct="1">
              <a:lnSpc>
                <a:spcPct val="80000"/>
              </a:lnSpc>
              <a:defRPr/>
            </a:pPr>
            <a:r>
              <a:rPr lang="es-MX" sz="2000" dirty="0" smtClean="0"/>
              <a:t>De acuerdo al tipo de relleno asignado para cada sitio se deberá proporcionar:</a:t>
            </a:r>
          </a:p>
          <a:p>
            <a:pPr lvl="1" eaLnBrk="1" hangingPunct="1">
              <a:lnSpc>
                <a:spcPct val="80000"/>
              </a:lnSpc>
              <a:defRPr/>
            </a:pPr>
            <a:r>
              <a:rPr lang="es-MX" sz="2000" dirty="0" smtClean="0"/>
              <a:t>Descripción de antecedentes, consideraciones y metodología empleada (2hojas).</a:t>
            </a:r>
          </a:p>
          <a:p>
            <a:pPr lvl="1" eaLnBrk="1" hangingPunct="1">
              <a:lnSpc>
                <a:spcPct val="80000"/>
              </a:lnSpc>
              <a:defRPr/>
            </a:pPr>
            <a:r>
              <a:rPr lang="es-MX" sz="2000" dirty="0" smtClean="0"/>
              <a:t>Un plano con el perfil del terreno y la ubicación de </a:t>
            </a:r>
            <a:r>
              <a:rPr lang="es-MX" sz="2000" dirty="0" err="1" smtClean="0"/>
              <a:t>lifts</a:t>
            </a:r>
            <a:r>
              <a:rPr lang="es-MX" sz="2000" dirty="0" smtClean="0"/>
              <a:t> dentro del mismo. Se deberá cuidar la relación entre escalas vertical y horizontal con la finalidad de que se aprecien los detalles (tamaño carta).</a:t>
            </a:r>
          </a:p>
          <a:p>
            <a:pPr lvl="1" eaLnBrk="1" hangingPunct="1">
              <a:lnSpc>
                <a:spcPct val="80000"/>
              </a:lnSpc>
              <a:defRPr/>
            </a:pPr>
            <a:r>
              <a:rPr lang="es-MX" sz="2000" dirty="0" smtClean="0"/>
              <a:t>Un plano con las líneas de contorno para cada </a:t>
            </a:r>
            <a:r>
              <a:rPr lang="es-MX" sz="2000" dirty="0" err="1" smtClean="0"/>
              <a:t>lift</a:t>
            </a:r>
            <a:r>
              <a:rPr lang="es-MX" sz="2000" dirty="0" smtClean="0"/>
              <a:t> y el cálculo </a:t>
            </a:r>
            <a:r>
              <a:rPr lang="es-MX" sz="2000" dirty="0" err="1" smtClean="0"/>
              <a:t>planimétrico</a:t>
            </a:r>
            <a:r>
              <a:rPr lang="es-MX" sz="2000" dirty="0" smtClean="0"/>
              <a:t> de las áreas (tamaño carta).</a:t>
            </a:r>
          </a:p>
          <a:p>
            <a:pPr lvl="1" eaLnBrk="1" hangingPunct="1">
              <a:lnSpc>
                <a:spcPct val="80000"/>
              </a:lnSpc>
              <a:defRPr/>
            </a:pPr>
            <a:r>
              <a:rPr lang="es-MX" sz="2000" dirty="0" smtClean="0"/>
              <a:t>Una tabla con el cálculo volumétrico.</a:t>
            </a:r>
          </a:p>
          <a:p>
            <a:pPr lvl="1" eaLnBrk="1" hangingPunct="1">
              <a:lnSpc>
                <a:spcPct val="80000"/>
              </a:lnSpc>
              <a:defRPr/>
            </a:pPr>
            <a:r>
              <a:rPr lang="es-MX" sz="2000" dirty="0" smtClean="0"/>
              <a:t>Una perspectiva a manera de bosquejo de la vista final del relleno (tamaño carta).</a:t>
            </a:r>
          </a:p>
          <a:p>
            <a:pPr lvl="1" eaLnBrk="1" hangingPunct="1">
              <a:lnSpc>
                <a:spcPct val="80000"/>
              </a:lnSpc>
              <a:defRPr/>
            </a:pPr>
            <a:r>
              <a:rPr lang="es-MX" sz="2000" dirty="0" smtClean="0"/>
              <a:t>Conclusiones y recomendaciones sobre la capacidad de los sitios (1hoja).</a:t>
            </a:r>
          </a:p>
          <a:p>
            <a:pPr eaLnBrk="1" hangingPunct="1">
              <a:lnSpc>
                <a:spcPct val="80000"/>
              </a:lnSpc>
              <a:defRPr/>
            </a:pPr>
            <a:r>
              <a:rPr lang="es-MX" sz="2000" i="1" dirty="0" smtClean="0"/>
              <a:t>Referencia:</a:t>
            </a:r>
          </a:p>
          <a:p>
            <a:pPr lvl="1" eaLnBrk="1" hangingPunct="1">
              <a:lnSpc>
                <a:spcPct val="80000"/>
              </a:lnSpc>
              <a:defRPr/>
            </a:pPr>
            <a:r>
              <a:rPr lang="es-MX" sz="2000" i="1" dirty="0" smtClean="0"/>
              <a:t>“</a:t>
            </a:r>
            <a:r>
              <a:rPr lang="es-MX" sz="2000" i="1" dirty="0" err="1" smtClean="0"/>
              <a:t>Integrated</a:t>
            </a:r>
            <a:r>
              <a:rPr lang="es-MX" sz="2000" i="1" dirty="0" smtClean="0"/>
              <a:t> Solid </a:t>
            </a:r>
            <a:r>
              <a:rPr lang="es-MX" sz="2000" i="1" dirty="0" err="1" smtClean="0"/>
              <a:t>Waste</a:t>
            </a:r>
            <a:r>
              <a:rPr lang="es-MX" sz="2000" i="1" dirty="0" smtClean="0"/>
              <a:t> Management” George </a:t>
            </a:r>
            <a:r>
              <a:rPr lang="es-MX" sz="2000" i="1" dirty="0" err="1" smtClean="0"/>
              <a:t>Tchobanoglous</a:t>
            </a:r>
            <a:r>
              <a:rPr lang="es-MX" sz="2000" i="1" dirty="0" smtClean="0"/>
              <a:t>. Capítulo 11, ejemplo 11-7 pg. 492.</a:t>
            </a:r>
            <a:endParaRPr lang="en-US" sz="2000" i="1" dirty="0" smtClean="0"/>
          </a:p>
        </p:txBody>
      </p:sp>
    </p:spTree>
    <p:extLst>
      <p:ext uri="{BB962C8B-B14F-4D97-AF65-F5344CB8AC3E}">
        <p14:creationId xmlns:p14="http://schemas.microsoft.com/office/powerpoint/2010/main" val="1442088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anejoDeResiduos_2014.docx - Microsoft Word uso no comercial"/>
          <p:cNvPicPr>
            <a:picLocks noGrp="1" noChangeAspect="1"/>
          </p:cNvPicPr>
          <p:nvPr>
            <p:ph idx="1"/>
          </p:nvPr>
        </p:nvPicPr>
        <p:blipFill rotWithShape="1">
          <a:blip r:embed="rId2">
            <a:extLst>
              <a:ext uri="{28A0092B-C50C-407E-A947-70E740481C1C}">
                <a14:useLocalDpi xmlns:a14="http://schemas.microsoft.com/office/drawing/2010/main" val="0"/>
              </a:ext>
            </a:extLst>
          </a:blip>
          <a:srcRect l="15771" t="22951" r="15950" b="4042"/>
          <a:stretch/>
        </p:blipFill>
        <p:spPr>
          <a:xfrm>
            <a:off x="539552" y="1047134"/>
            <a:ext cx="7704856" cy="5424911"/>
          </a:xfrm>
        </p:spPr>
      </p:pic>
    </p:spTree>
    <p:extLst>
      <p:ext uri="{BB962C8B-B14F-4D97-AF65-F5344CB8AC3E}">
        <p14:creationId xmlns:p14="http://schemas.microsoft.com/office/powerpoint/2010/main" val="2504261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Destino final</a:t>
            </a:r>
            <a:endParaRPr lang="es-MX" dirty="0"/>
          </a:p>
        </p:txBody>
      </p:sp>
      <p:sp>
        <p:nvSpPr>
          <p:cNvPr id="3" name="2 Marcador de contenido"/>
          <p:cNvSpPr>
            <a:spLocks noGrp="1"/>
          </p:cNvSpPr>
          <p:nvPr>
            <p:ph idx="1"/>
          </p:nvPr>
        </p:nvSpPr>
        <p:spPr/>
        <p:txBody>
          <a:bodyPr/>
          <a:lstStyle/>
          <a:p>
            <a:pPr marL="0" indent="0" algn="just">
              <a:buNone/>
            </a:pPr>
            <a:r>
              <a:rPr lang="es-MX" dirty="0" smtClean="0"/>
              <a:t>Es </a:t>
            </a:r>
            <a:r>
              <a:rPr lang="es-MX" dirty="0"/>
              <a:t>la última etapa del manejo de los residuos, en la que están comprendidos la disposición final en el relleno sanitario y el tratamiento previo, si existe, que puede ser realizado en instalaciones especiales, centros de acopio o estaciones de transferencias.</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2746478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Incineración</a:t>
            </a:r>
            <a:endParaRPr lang="es-MX" dirty="0"/>
          </a:p>
        </p:txBody>
      </p:sp>
      <p:sp>
        <p:nvSpPr>
          <p:cNvPr id="3" name="2 Marcador de contenido"/>
          <p:cNvSpPr>
            <a:spLocks noGrp="1"/>
          </p:cNvSpPr>
          <p:nvPr>
            <p:ph idx="1"/>
          </p:nvPr>
        </p:nvSpPr>
        <p:spPr/>
        <p:txBody>
          <a:bodyPr/>
          <a:lstStyle/>
          <a:p>
            <a:pPr marL="0" indent="0">
              <a:buNone/>
            </a:pPr>
            <a:r>
              <a:rPr lang="es-MX" dirty="0" smtClean="0"/>
              <a:t>Descomposición </a:t>
            </a:r>
            <a:r>
              <a:rPr lang="es-MX" dirty="0"/>
              <a:t>térmica (Por calor) de residuos sólidos, líquidos o gaseosos como forma de tratamiento para reducir su volumen y toxicidad.</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1942574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Manejo de residuos sólidos</a:t>
            </a:r>
            <a:endParaRPr lang="es-MX" dirty="0"/>
          </a:p>
        </p:txBody>
      </p:sp>
      <p:sp>
        <p:nvSpPr>
          <p:cNvPr id="3" name="2 Marcador de contenido"/>
          <p:cNvSpPr>
            <a:spLocks noGrp="1"/>
          </p:cNvSpPr>
          <p:nvPr>
            <p:ph idx="1"/>
          </p:nvPr>
        </p:nvSpPr>
        <p:spPr/>
        <p:txBody>
          <a:bodyPr/>
          <a:lstStyle/>
          <a:p>
            <a:pPr marL="0" indent="0">
              <a:buNone/>
            </a:pPr>
            <a:r>
              <a:rPr lang="es-MX" dirty="0" smtClean="0"/>
              <a:t>Práctica </a:t>
            </a:r>
            <a:r>
              <a:rPr lang="es-MX" dirty="0"/>
              <a:t>orientada a minimizar el impacto ambiental de los residuos sólidos mediante su reducción en origen (Al momento de ser recolectados), reciclaje, compostaje, incineración y disposición final en un relleno sanitario.</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8519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Minimización</a:t>
            </a:r>
            <a:endParaRPr lang="es-MX" dirty="0"/>
          </a:p>
        </p:txBody>
      </p:sp>
      <p:sp>
        <p:nvSpPr>
          <p:cNvPr id="3" name="2 Marcador de contenido"/>
          <p:cNvSpPr>
            <a:spLocks noGrp="1"/>
          </p:cNvSpPr>
          <p:nvPr>
            <p:ph idx="1"/>
          </p:nvPr>
        </p:nvSpPr>
        <p:spPr/>
        <p:txBody>
          <a:bodyPr/>
          <a:lstStyle/>
          <a:p>
            <a:pPr marL="0" indent="0" algn="just">
              <a:buNone/>
            </a:pPr>
            <a:r>
              <a:rPr lang="es-MX" dirty="0" smtClean="0"/>
              <a:t>Medidas </a:t>
            </a:r>
            <a:r>
              <a:rPr lang="es-MX" dirty="0"/>
              <a:t>aplicadas para disminuir el volumen y nocividad de los residuos, mediante la reducción de la generación, reutilización de productos usados y el reciclaje.</a:t>
            </a:r>
          </a:p>
          <a:p>
            <a:endParaRPr lang="es-MX" dirty="0"/>
          </a:p>
        </p:txBody>
      </p:sp>
      <p:sp>
        <p:nvSpPr>
          <p:cNvPr id="5" name="4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1711711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Separación en origen</a:t>
            </a:r>
            <a:endParaRPr lang="es-MX" dirty="0"/>
          </a:p>
        </p:txBody>
      </p:sp>
      <p:sp>
        <p:nvSpPr>
          <p:cNvPr id="3" name="2 Marcador de contenido"/>
          <p:cNvSpPr>
            <a:spLocks noGrp="1"/>
          </p:cNvSpPr>
          <p:nvPr>
            <p:ph idx="1"/>
          </p:nvPr>
        </p:nvSpPr>
        <p:spPr/>
        <p:txBody>
          <a:bodyPr/>
          <a:lstStyle/>
          <a:p>
            <a:pPr marL="0" indent="0" algn="just">
              <a:buNone/>
            </a:pPr>
            <a:r>
              <a:rPr lang="es-MX" dirty="0" smtClean="0"/>
              <a:t>Consiste </a:t>
            </a:r>
            <a:r>
              <a:rPr lang="es-MX" dirty="0"/>
              <a:t>en la clasificación de materiales entre los residuos en el lugar donde son originados para su reciclaje, práctica que se ha extendido paulatinamente con los diversos tipos de papeles, plásticos, metales y el vidrio.</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1474876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Tratamiento Previo</a:t>
            </a:r>
            <a:endParaRPr lang="es-MX" dirty="0"/>
          </a:p>
        </p:txBody>
      </p:sp>
      <p:sp>
        <p:nvSpPr>
          <p:cNvPr id="3" name="2 Marcador de contenido"/>
          <p:cNvSpPr>
            <a:spLocks noGrp="1"/>
          </p:cNvSpPr>
          <p:nvPr>
            <p:ph idx="1"/>
          </p:nvPr>
        </p:nvSpPr>
        <p:spPr/>
        <p:txBody>
          <a:bodyPr/>
          <a:lstStyle/>
          <a:p>
            <a:pPr marL="0" indent="0" algn="just">
              <a:buNone/>
            </a:pPr>
            <a:r>
              <a:rPr lang="es-MX" dirty="0" smtClean="0"/>
              <a:t>Es </a:t>
            </a:r>
            <a:r>
              <a:rPr lang="es-MX" dirty="0"/>
              <a:t>la modificación física, química o biológica de los residuos para reducir su volumen o nocividad o, también, para hacerlos susceptibles de ser reutilizados o reciclados. Este el tipo de labor que cumplen, por ejemplo, los camiones recolectores que compactan la basura.</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6602784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Estaciones de trasbordo</a:t>
            </a:r>
            <a:endParaRPr lang="es-MX" dirty="0"/>
          </a:p>
        </p:txBody>
      </p:sp>
      <p:sp>
        <p:nvSpPr>
          <p:cNvPr id="3" name="2 Marcador de contenido"/>
          <p:cNvSpPr>
            <a:spLocks noGrp="1"/>
          </p:cNvSpPr>
          <p:nvPr>
            <p:ph idx="1"/>
          </p:nvPr>
        </p:nvSpPr>
        <p:spPr/>
        <p:txBody>
          <a:bodyPr/>
          <a:lstStyle/>
          <a:p>
            <a:pPr marL="0" indent="0" algn="just">
              <a:buNone/>
            </a:pPr>
            <a:r>
              <a:rPr lang="es-MX" dirty="0" smtClean="0"/>
              <a:t> </a:t>
            </a:r>
            <a:r>
              <a:rPr lang="es-MX" dirty="0"/>
              <a:t>Lugares en que se cambia el tipo de vehículo que transporta los contenedores de residuos sólidos, generalmente de camiones a ferrocarriles y viceversa.</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10010271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Estaciones de transferencia</a:t>
            </a:r>
            <a:endParaRPr lang="es-MX" dirty="0"/>
          </a:p>
        </p:txBody>
      </p:sp>
      <p:sp>
        <p:nvSpPr>
          <p:cNvPr id="3" name="2 Marcador de contenido"/>
          <p:cNvSpPr>
            <a:spLocks noGrp="1"/>
          </p:cNvSpPr>
          <p:nvPr>
            <p:ph idx="1"/>
          </p:nvPr>
        </p:nvSpPr>
        <p:spPr/>
        <p:txBody>
          <a:bodyPr>
            <a:normAutofit/>
          </a:bodyPr>
          <a:lstStyle/>
          <a:p>
            <a:pPr marL="0" indent="0" algn="just">
              <a:buNone/>
            </a:pPr>
            <a:r>
              <a:rPr lang="es-MX" dirty="0" smtClean="0"/>
              <a:t> </a:t>
            </a:r>
            <a:r>
              <a:rPr lang="es-MX" dirty="0"/>
              <a:t>Son instalaciones donde los residuos sólidos son trasvasijados desde camiones recolectores a contenedores herméticos para su transporte hasta el relleno sanitario. Este procedimiento se realiza compactando los materiales lo que disminuye el impacto visual y el costo de transporte, al tiempo que aumenta la seguridad contra fugas de residuos u olores. Estas instalaciones suelen contar con áreas para la recuperación y clasificación de materiales.</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40636085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Relleno sanitario</a:t>
            </a:r>
            <a:endParaRPr lang="es-MX" dirty="0"/>
          </a:p>
        </p:txBody>
      </p:sp>
      <p:sp>
        <p:nvSpPr>
          <p:cNvPr id="3" name="2 Marcador de contenido"/>
          <p:cNvSpPr>
            <a:spLocks noGrp="1"/>
          </p:cNvSpPr>
          <p:nvPr>
            <p:ph idx="1"/>
          </p:nvPr>
        </p:nvSpPr>
        <p:spPr/>
        <p:txBody>
          <a:bodyPr>
            <a:normAutofit/>
          </a:bodyPr>
          <a:lstStyle/>
          <a:p>
            <a:pPr marL="0" indent="0" algn="just">
              <a:buNone/>
            </a:pPr>
            <a:r>
              <a:rPr lang="es-MX" dirty="0" smtClean="0"/>
              <a:t>Lugares </a:t>
            </a:r>
            <a:r>
              <a:rPr lang="es-MX" dirty="0"/>
              <a:t>habilitados especialmente para la disposición final de residuos sólidos, considerando medidas de tratamiento de los materiales y de control de impacto ambiental. En estos lugares los desechos son depositados compactados en celdas que impiden fugas de líquidos lixiviados, vectores biológicos (Ratas, moscas, perros, etc.) y olores. Además cuentan sistemas para captar líquidos y gases producidos por la descomposición. Estos gases (Metano), por lo general, son utilizados como combustible.</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16167733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Lixiviado</a:t>
            </a:r>
            <a:endParaRPr lang="es-MX" dirty="0"/>
          </a:p>
        </p:txBody>
      </p:sp>
      <p:sp>
        <p:nvSpPr>
          <p:cNvPr id="3" name="2 Marcador de contenido"/>
          <p:cNvSpPr>
            <a:spLocks noGrp="1"/>
          </p:cNvSpPr>
          <p:nvPr>
            <p:ph idx="1"/>
          </p:nvPr>
        </p:nvSpPr>
        <p:spPr/>
        <p:txBody>
          <a:bodyPr/>
          <a:lstStyle/>
          <a:p>
            <a:pPr marL="0" indent="0" algn="just">
              <a:buNone/>
            </a:pPr>
            <a:r>
              <a:rPr lang="es-MX" dirty="0" smtClean="0"/>
              <a:t>Es </a:t>
            </a:r>
            <a:r>
              <a:rPr lang="es-MX" dirty="0"/>
              <a:t>la extracción de sustancias solubles desde sólidos mediante la circulación de agua por sobre o a través de los materiales. En el caso de los rellenos sanitarios las aguas lluvias u otros líquidos que llegan al lugar lixivian sustancias contaminantes de los desechos, lo que obliga a que los depósitos sean impermeabilizados para evitar la percolación de ellos.</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803654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a:t>
            </a:r>
            <a:endParaRPr lang="es-MX" dirty="0"/>
          </a:p>
        </p:txBody>
      </p:sp>
      <p:sp>
        <p:nvSpPr>
          <p:cNvPr id="3" name="2 Marcador de contenido"/>
          <p:cNvSpPr>
            <a:spLocks noGrp="1"/>
          </p:cNvSpPr>
          <p:nvPr>
            <p:ph idx="1"/>
          </p:nvPr>
        </p:nvSpPr>
        <p:spPr/>
        <p:txBody>
          <a:bodyPr>
            <a:normAutofit/>
          </a:bodyPr>
          <a:lstStyle/>
          <a:p>
            <a:pPr algn="just"/>
            <a:r>
              <a:rPr lang="es-MX" dirty="0" smtClean="0"/>
              <a:t>Es una unidad de aprendizaje teórica-práctica (escenarios: aula, municipios y zona de estudio).</a:t>
            </a:r>
          </a:p>
          <a:p>
            <a:pPr algn="just"/>
            <a:r>
              <a:rPr lang="es-MX" dirty="0" smtClean="0"/>
              <a:t>Curso obligatorio y presencial.</a:t>
            </a:r>
          </a:p>
          <a:p>
            <a:pPr algn="just"/>
            <a:r>
              <a:rPr lang="es-MX" dirty="0" smtClean="0"/>
              <a:t>Los requisitos previos: Manejo de términos generales sobre medio ambiente.</a:t>
            </a:r>
          </a:p>
          <a:p>
            <a:pPr algn="just"/>
            <a:r>
              <a:rPr lang="es-MX" dirty="0" smtClean="0"/>
              <a:t>Núcleo de formación: Sustantivo.</a:t>
            </a:r>
          </a:p>
          <a:p>
            <a:pPr algn="just"/>
            <a:r>
              <a:rPr lang="es-MX" dirty="0" smtClean="0"/>
              <a:t>Se utilizará un manual para el curso e instrumento de evaluación en caso de ser necesario.</a:t>
            </a:r>
          </a:p>
          <a:p>
            <a:pPr algn="just"/>
            <a:endParaRPr lang="es-MX" dirty="0"/>
          </a:p>
        </p:txBody>
      </p:sp>
    </p:spTree>
    <p:extLst>
      <p:ext uri="{BB962C8B-B14F-4D97-AF65-F5344CB8AC3E}">
        <p14:creationId xmlns:p14="http://schemas.microsoft.com/office/powerpoint/2010/main" val="24401587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Percolación</a:t>
            </a:r>
            <a:endParaRPr lang="es-MX" dirty="0"/>
          </a:p>
        </p:txBody>
      </p:sp>
      <p:sp>
        <p:nvSpPr>
          <p:cNvPr id="3" name="2 Marcador de contenido"/>
          <p:cNvSpPr>
            <a:spLocks noGrp="1"/>
          </p:cNvSpPr>
          <p:nvPr>
            <p:ph idx="1"/>
          </p:nvPr>
        </p:nvSpPr>
        <p:spPr/>
        <p:txBody>
          <a:bodyPr/>
          <a:lstStyle/>
          <a:p>
            <a:pPr marL="0" indent="0" algn="just">
              <a:buNone/>
            </a:pPr>
            <a:r>
              <a:rPr lang="es-MX" dirty="0" smtClean="0"/>
              <a:t>Es </a:t>
            </a:r>
            <a:r>
              <a:rPr lang="es-MX" dirty="0"/>
              <a:t>la circulación vertical de agua en el suelo a través de la zona de infiltración, los que posibilita su llegada a las capas freáticas donde se encuentran los cauces subterráneos.</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2851606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Vertederos Ilegales o Clandestinos</a:t>
            </a:r>
            <a:endParaRPr lang="es-MX" dirty="0"/>
          </a:p>
        </p:txBody>
      </p:sp>
      <p:sp>
        <p:nvSpPr>
          <p:cNvPr id="3" name="2 Marcador de contenido"/>
          <p:cNvSpPr>
            <a:spLocks noGrp="1"/>
          </p:cNvSpPr>
          <p:nvPr>
            <p:ph idx="1"/>
          </p:nvPr>
        </p:nvSpPr>
        <p:spPr/>
        <p:txBody>
          <a:bodyPr/>
          <a:lstStyle/>
          <a:p>
            <a:pPr marL="0" indent="0" algn="just">
              <a:buNone/>
            </a:pPr>
            <a:r>
              <a:rPr lang="es-MX" dirty="0" smtClean="0"/>
              <a:t> </a:t>
            </a:r>
            <a:r>
              <a:rPr lang="es-MX" dirty="0"/>
              <a:t>Son lugares en que depositan residuos por períodos prolongados sin cumplir las normativas ambientales ni contar con los permisos pertinentes. Son también llamados basurales y están emplazados, por lo general, en sitios eriazos no cercados o cerrados inadecuadamente.</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7044731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Botaderos Controlados</a:t>
            </a:r>
            <a:endParaRPr lang="es-MX" dirty="0"/>
          </a:p>
        </p:txBody>
      </p:sp>
      <p:sp>
        <p:nvSpPr>
          <p:cNvPr id="3" name="2 Marcador de contenido"/>
          <p:cNvSpPr>
            <a:spLocks noGrp="1"/>
          </p:cNvSpPr>
          <p:nvPr>
            <p:ph idx="1"/>
          </p:nvPr>
        </p:nvSpPr>
        <p:spPr/>
        <p:txBody>
          <a:bodyPr>
            <a:normAutofit/>
          </a:bodyPr>
          <a:lstStyle/>
          <a:p>
            <a:pPr marL="0" indent="0" algn="just">
              <a:buNone/>
            </a:pPr>
            <a:r>
              <a:rPr lang="es-MX" dirty="0" smtClean="0"/>
              <a:t>Son </a:t>
            </a:r>
            <a:r>
              <a:rPr lang="es-MX" dirty="0"/>
              <a:t>lugares, normalmente grandes perforaciones en el terreno producto de explotaciones de áridos u otros materiales, donde son depositados residuos sólidos sin control ambiental. Estos sitios funcionan ilegalmente y para sus administradores la actividad ofrece el doble beneficio de permitirles nivelar el suelo y cobrar por la recepción de residuos. De la tarificación de este servicio informal deriva el nombre de controlados.</a:t>
            </a:r>
          </a:p>
          <a:p>
            <a:endParaRPr lang="es-MX" dirty="0"/>
          </a:p>
        </p:txBody>
      </p:sp>
      <p:sp>
        <p:nvSpPr>
          <p:cNvPr id="4" name="3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1844925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Lodo</a:t>
            </a:r>
            <a:endParaRPr lang="es-MX" dirty="0"/>
          </a:p>
        </p:txBody>
      </p:sp>
      <p:sp>
        <p:nvSpPr>
          <p:cNvPr id="4" name="3 Marcador de contenido"/>
          <p:cNvSpPr>
            <a:spLocks noGrp="1"/>
          </p:cNvSpPr>
          <p:nvPr>
            <p:ph idx="1"/>
          </p:nvPr>
        </p:nvSpPr>
        <p:spPr/>
        <p:txBody>
          <a:bodyPr/>
          <a:lstStyle/>
          <a:p>
            <a:pPr marL="0" indent="0" algn="just">
              <a:buNone/>
            </a:pPr>
            <a:r>
              <a:rPr lang="es-MX" dirty="0" smtClean="0"/>
              <a:t>Líquido </a:t>
            </a:r>
            <a:r>
              <a:rPr lang="es-MX" dirty="0"/>
              <a:t>con gran contenido de sólidos en </a:t>
            </a:r>
            <a:r>
              <a:rPr lang="es-MX" dirty="0" smtClean="0"/>
              <a:t>suspensión</a:t>
            </a:r>
            <a:r>
              <a:rPr lang="es-MX" dirty="0"/>
              <a:t>, proveniente de </a:t>
            </a:r>
            <a:r>
              <a:rPr lang="es-MX" dirty="0" smtClean="0"/>
              <a:t>la mezcla </a:t>
            </a:r>
            <a:r>
              <a:rPr lang="es-MX" dirty="0"/>
              <a:t>profusa de agua y tierra, por operaciones como el tratamiento de agua, </a:t>
            </a:r>
            <a:r>
              <a:rPr lang="es-MX" dirty="0" smtClean="0"/>
              <a:t>de aguas </a:t>
            </a:r>
            <a:r>
              <a:rPr lang="es-MX" dirty="0"/>
              <a:t>residuales y otros procesos similares.</a:t>
            </a:r>
          </a:p>
        </p:txBody>
      </p:sp>
      <p:sp>
        <p:nvSpPr>
          <p:cNvPr id="3" name="2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867604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Segregación</a:t>
            </a:r>
            <a:endParaRPr lang="es-MX" dirty="0"/>
          </a:p>
        </p:txBody>
      </p:sp>
      <p:sp>
        <p:nvSpPr>
          <p:cNvPr id="4" name="3 Marcador de contenido"/>
          <p:cNvSpPr>
            <a:spLocks noGrp="1"/>
          </p:cNvSpPr>
          <p:nvPr>
            <p:ph idx="1"/>
          </p:nvPr>
        </p:nvSpPr>
        <p:spPr/>
        <p:txBody>
          <a:bodyPr/>
          <a:lstStyle/>
          <a:p>
            <a:pPr marL="0" indent="0">
              <a:buNone/>
            </a:pPr>
            <a:r>
              <a:rPr lang="es-MX" dirty="0" smtClean="0"/>
              <a:t>Actividad </a:t>
            </a:r>
            <a:r>
              <a:rPr lang="es-MX" dirty="0"/>
              <a:t>que consiste en recuperar materiales reusables </a:t>
            </a:r>
            <a:r>
              <a:rPr lang="es-MX" dirty="0" smtClean="0"/>
              <a:t>o reciclados </a:t>
            </a:r>
            <a:r>
              <a:rPr lang="es-MX" dirty="0"/>
              <a:t>de los residuos.</a:t>
            </a:r>
          </a:p>
        </p:txBody>
      </p:sp>
      <p:sp>
        <p:nvSpPr>
          <p:cNvPr id="3" name="2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0621987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Segregador</a:t>
            </a:r>
            <a:endParaRPr lang="es-MX" dirty="0"/>
          </a:p>
        </p:txBody>
      </p:sp>
      <p:sp>
        <p:nvSpPr>
          <p:cNvPr id="4" name="3 Marcador de contenido"/>
          <p:cNvSpPr>
            <a:spLocks noGrp="1"/>
          </p:cNvSpPr>
          <p:nvPr>
            <p:ph idx="1"/>
          </p:nvPr>
        </p:nvSpPr>
        <p:spPr/>
        <p:txBody>
          <a:bodyPr>
            <a:normAutofit lnSpcReduction="10000"/>
          </a:bodyPr>
          <a:lstStyle/>
          <a:p>
            <a:pPr marL="0" indent="0">
              <a:buNone/>
            </a:pPr>
            <a:r>
              <a:rPr lang="es-MX" dirty="0" smtClean="0"/>
              <a:t>Persona </a:t>
            </a:r>
            <a:r>
              <a:rPr lang="es-MX" dirty="0"/>
              <a:t>que se dedica a la segregación de la basura y </a:t>
            </a:r>
            <a:r>
              <a:rPr lang="es-MX" dirty="0" smtClean="0"/>
              <a:t>que tiene </a:t>
            </a:r>
            <a:r>
              <a:rPr lang="es-MX" dirty="0"/>
              <a:t>diferentes denominaciones en los países de la región</a:t>
            </a:r>
            <a:r>
              <a:rPr lang="es-MX" dirty="0" smtClean="0"/>
              <a:t>:</a:t>
            </a:r>
          </a:p>
          <a:p>
            <a:pPr marL="0" indent="0">
              <a:buNone/>
            </a:pPr>
            <a:endParaRPr lang="es-MX" dirty="0" smtClean="0"/>
          </a:p>
          <a:p>
            <a:pPr marL="0" indent="0">
              <a:buNone/>
            </a:pPr>
            <a:r>
              <a:rPr lang="es-MX" b="1" dirty="0" smtClean="0"/>
              <a:t>cirujas </a:t>
            </a:r>
            <a:r>
              <a:rPr lang="es-MX" dirty="0"/>
              <a:t>en </a:t>
            </a:r>
            <a:r>
              <a:rPr lang="es-MX" dirty="0" smtClean="0"/>
              <a:t>la Argentina</a:t>
            </a:r>
            <a:r>
              <a:rPr lang="es-MX" dirty="0"/>
              <a:t>; </a:t>
            </a:r>
            <a:endParaRPr lang="es-MX" dirty="0" smtClean="0"/>
          </a:p>
          <a:p>
            <a:pPr marL="0" indent="0">
              <a:buNone/>
            </a:pPr>
            <a:r>
              <a:rPr lang="es-MX" b="1" dirty="0" smtClean="0"/>
              <a:t>buzos </a:t>
            </a:r>
            <a:r>
              <a:rPr lang="es-MX" dirty="0"/>
              <a:t>en Bolivia, Cuba, Costa Rica y República Dominicana; </a:t>
            </a:r>
            <a:endParaRPr lang="es-MX" dirty="0" smtClean="0"/>
          </a:p>
          <a:p>
            <a:pPr marL="0" indent="0">
              <a:buNone/>
            </a:pPr>
            <a:r>
              <a:rPr lang="es-MX" b="1" dirty="0" smtClean="0"/>
              <a:t>catadores </a:t>
            </a:r>
            <a:r>
              <a:rPr lang="es-MX" dirty="0" smtClean="0"/>
              <a:t>en </a:t>
            </a:r>
            <a:r>
              <a:rPr lang="es-MX" dirty="0"/>
              <a:t>el Brasil; </a:t>
            </a:r>
            <a:endParaRPr lang="es-MX" dirty="0" smtClean="0"/>
          </a:p>
          <a:p>
            <a:pPr marL="0" indent="0">
              <a:buNone/>
            </a:pPr>
            <a:r>
              <a:rPr lang="es-MX" b="1" dirty="0" err="1" smtClean="0"/>
              <a:t>cachureros</a:t>
            </a:r>
            <a:r>
              <a:rPr lang="es-MX" b="1" dirty="0" smtClean="0"/>
              <a:t> </a:t>
            </a:r>
            <a:r>
              <a:rPr lang="es-MX" dirty="0"/>
              <a:t>en Chile; </a:t>
            </a:r>
            <a:endParaRPr lang="es-MX" dirty="0" smtClean="0"/>
          </a:p>
          <a:p>
            <a:pPr marL="0" indent="0">
              <a:buNone/>
            </a:pPr>
            <a:r>
              <a:rPr lang="es-MX" b="1" dirty="0" err="1" smtClean="0"/>
              <a:t>basuriegos</a:t>
            </a:r>
            <a:r>
              <a:rPr lang="es-MX" b="1" dirty="0" smtClean="0"/>
              <a:t> </a:t>
            </a:r>
            <a:r>
              <a:rPr lang="es-MX" dirty="0"/>
              <a:t>en Colombia; </a:t>
            </a:r>
            <a:endParaRPr lang="es-MX" dirty="0" smtClean="0"/>
          </a:p>
          <a:p>
            <a:pPr marL="0" indent="0">
              <a:buNone/>
            </a:pPr>
            <a:r>
              <a:rPr lang="es-MX" b="1" dirty="0" err="1" smtClean="0"/>
              <a:t>chamberos</a:t>
            </a:r>
            <a:r>
              <a:rPr lang="es-MX" b="1" dirty="0" smtClean="0"/>
              <a:t> </a:t>
            </a:r>
            <a:r>
              <a:rPr lang="es-MX" dirty="0" smtClean="0"/>
              <a:t>en el </a:t>
            </a:r>
            <a:r>
              <a:rPr lang="es-MX" dirty="0"/>
              <a:t>Ecuador; </a:t>
            </a:r>
            <a:endParaRPr lang="es-MX" dirty="0" smtClean="0"/>
          </a:p>
          <a:p>
            <a:pPr marL="0" indent="0">
              <a:buNone/>
            </a:pPr>
            <a:r>
              <a:rPr lang="es-MX" b="1" dirty="0" err="1" smtClean="0"/>
              <a:t>guajeros</a:t>
            </a:r>
            <a:r>
              <a:rPr lang="es-MX" b="1" dirty="0" smtClean="0"/>
              <a:t> </a:t>
            </a:r>
            <a:r>
              <a:rPr lang="es-MX" dirty="0"/>
              <a:t>en Guatemala; </a:t>
            </a:r>
            <a:endParaRPr lang="es-MX" dirty="0" smtClean="0"/>
          </a:p>
          <a:p>
            <a:pPr marL="0" indent="0">
              <a:buNone/>
            </a:pPr>
            <a:r>
              <a:rPr lang="es-MX" b="1" dirty="0" smtClean="0"/>
              <a:t>pepenadores </a:t>
            </a:r>
            <a:r>
              <a:rPr lang="es-MX" dirty="0"/>
              <a:t>en México y El Salvador;</a:t>
            </a:r>
          </a:p>
          <a:p>
            <a:pPr marL="0" indent="0">
              <a:buNone/>
            </a:pPr>
            <a:r>
              <a:rPr lang="es-MX" b="1" dirty="0" err="1"/>
              <a:t>segregadores</a:t>
            </a:r>
            <a:r>
              <a:rPr lang="es-MX" b="1" dirty="0"/>
              <a:t> </a:t>
            </a:r>
            <a:r>
              <a:rPr lang="es-MX" dirty="0"/>
              <a:t>en el Perú y </a:t>
            </a:r>
            <a:endParaRPr lang="es-MX" dirty="0" smtClean="0"/>
          </a:p>
          <a:p>
            <a:pPr marL="0" indent="0">
              <a:buNone/>
            </a:pPr>
            <a:r>
              <a:rPr lang="es-MX" b="1" dirty="0" smtClean="0"/>
              <a:t>hurgadores </a:t>
            </a:r>
            <a:r>
              <a:rPr lang="es-MX" dirty="0"/>
              <a:t>en el Uruguay.</a:t>
            </a:r>
          </a:p>
        </p:txBody>
      </p:sp>
      <p:sp>
        <p:nvSpPr>
          <p:cNvPr id="3" name="2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35147966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Vector</a:t>
            </a:r>
            <a:endParaRPr lang="es-MX" dirty="0"/>
          </a:p>
        </p:txBody>
      </p:sp>
      <p:sp>
        <p:nvSpPr>
          <p:cNvPr id="4" name="3 Marcador de contenido"/>
          <p:cNvSpPr>
            <a:spLocks noGrp="1"/>
          </p:cNvSpPr>
          <p:nvPr>
            <p:ph idx="1"/>
          </p:nvPr>
        </p:nvSpPr>
        <p:spPr/>
        <p:txBody>
          <a:bodyPr/>
          <a:lstStyle/>
          <a:p>
            <a:pPr marL="0" indent="0">
              <a:buNone/>
            </a:pPr>
            <a:r>
              <a:rPr lang="es-MX" dirty="0" smtClean="0"/>
              <a:t>Ser </a:t>
            </a:r>
            <a:r>
              <a:rPr lang="es-MX" dirty="0"/>
              <a:t>vivo que puede transmitir enfermedades infecciosas a los </a:t>
            </a:r>
            <a:r>
              <a:rPr lang="es-MX" dirty="0" smtClean="0"/>
              <a:t>seres humanos </a:t>
            </a:r>
            <a:r>
              <a:rPr lang="es-MX" dirty="0"/>
              <a:t>o a los animales directa o indirectamente. Comprende a las moscas</a:t>
            </a:r>
            <a:r>
              <a:rPr lang="es-MX" dirty="0" smtClean="0"/>
              <a:t>, mosquitos</a:t>
            </a:r>
            <a:r>
              <a:rPr lang="es-MX" dirty="0"/>
              <a:t>, roedores y otros animales.</a:t>
            </a:r>
          </a:p>
        </p:txBody>
      </p:sp>
      <p:sp>
        <p:nvSpPr>
          <p:cNvPr id="3" name="2 Marcador de pie de página"/>
          <p:cNvSpPr>
            <a:spLocks noGrp="1"/>
          </p:cNvSpPr>
          <p:nvPr>
            <p:ph type="ftr" sz="quarter" idx="11"/>
          </p:nvPr>
        </p:nvSpPr>
        <p:spPr/>
        <p:txBody>
          <a:bodyPr/>
          <a:lstStyle/>
          <a:p>
            <a:r>
              <a:rPr lang="es-MX" smtClean="0"/>
              <a:t>http://www.conama.cl/rm/568/article-1208.html#top</a:t>
            </a:r>
            <a:endParaRPr lang="es-MX"/>
          </a:p>
        </p:txBody>
      </p:sp>
    </p:spTree>
    <p:extLst>
      <p:ext uri="{BB962C8B-B14F-4D97-AF65-F5344CB8AC3E}">
        <p14:creationId xmlns:p14="http://schemas.microsoft.com/office/powerpoint/2010/main" val="17414419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smtClean="0"/>
              <a:t>Módulo 1.</a:t>
            </a:r>
            <a:br>
              <a:rPr lang="es-MX" dirty="0" smtClean="0"/>
            </a:br>
            <a:r>
              <a:rPr lang="es-MX" dirty="0" smtClean="0"/>
              <a:t>Orígenes</a:t>
            </a:r>
            <a:r>
              <a:rPr lang="es-MX" dirty="0" smtClean="0"/>
              <a:t>, </a:t>
            </a:r>
            <a:r>
              <a:rPr lang="es-MX" dirty="0"/>
              <a:t>t</a:t>
            </a:r>
            <a:r>
              <a:rPr lang="es-MX" dirty="0" smtClean="0"/>
              <a:t>ipos y composición de los residuos sólidos</a:t>
            </a:r>
            <a:endParaRPr lang="es-MX" dirty="0"/>
          </a:p>
        </p:txBody>
      </p:sp>
    </p:spTree>
    <p:extLst>
      <p:ext uri="{BB962C8B-B14F-4D97-AF65-F5344CB8AC3E}">
        <p14:creationId xmlns:p14="http://schemas.microsoft.com/office/powerpoint/2010/main" val="38984008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Preguntas importantes </a:t>
            </a:r>
            <a:endParaRPr lang="es-MX" dirty="0"/>
          </a:p>
        </p:txBody>
      </p:sp>
      <p:sp>
        <p:nvSpPr>
          <p:cNvPr id="3" name="2 Marcador de contenido"/>
          <p:cNvSpPr>
            <a:spLocks noGrp="1"/>
          </p:cNvSpPr>
          <p:nvPr>
            <p:ph idx="1"/>
          </p:nvPr>
        </p:nvSpPr>
        <p:spPr/>
        <p:txBody>
          <a:bodyPr/>
          <a:lstStyle/>
          <a:p>
            <a:r>
              <a:rPr lang="es-MX" dirty="0" smtClean="0"/>
              <a:t>¿Qué tipos y cantidades de RSU serán recibidas?</a:t>
            </a:r>
          </a:p>
          <a:p>
            <a:r>
              <a:rPr lang="es-MX" dirty="0" smtClean="0"/>
              <a:t>¿En qué proporciones llegarán?</a:t>
            </a:r>
          </a:p>
          <a:p>
            <a:r>
              <a:rPr lang="es-MX" dirty="0" smtClean="0"/>
              <a:t>¿Qué tipos y cantidades de materiales ya han sido retirados para la reutilización y el reciclaje?</a:t>
            </a:r>
          </a:p>
          <a:p>
            <a:r>
              <a:rPr lang="es-MX" dirty="0" smtClean="0"/>
              <a:t>¿Qué propiedades tienen los RSU cuando son recibidos?</a:t>
            </a:r>
            <a:endParaRPr lang="es-MX" dirty="0"/>
          </a:p>
        </p:txBody>
      </p:sp>
    </p:spTree>
    <p:extLst>
      <p:ext uri="{BB962C8B-B14F-4D97-AF65-F5344CB8AC3E}">
        <p14:creationId xmlns:p14="http://schemas.microsoft.com/office/powerpoint/2010/main" val="20125681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¿Cómo varían las propiedades de los RSU: por horas, diaria, semanal y estacionalmente?</a:t>
            </a:r>
          </a:p>
          <a:p>
            <a:r>
              <a:rPr lang="es-MX" dirty="0" smtClean="0"/>
              <a:t>¿Cómo cambian las propiedades de los RSU durante el procesamiento?</a:t>
            </a:r>
          </a:p>
          <a:p>
            <a:r>
              <a:rPr lang="es-MX" dirty="0" smtClean="0"/>
              <a:t>¿Qué contaminantes deberían ser apartados?</a:t>
            </a:r>
            <a:endParaRPr lang="es-MX" dirty="0"/>
          </a:p>
        </p:txBody>
      </p:sp>
    </p:spTree>
    <p:extLst>
      <p:ext uri="{BB962C8B-B14F-4D97-AF65-F5344CB8AC3E}">
        <p14:creationId xmlns:p14="http://schemas.microsoft.com/office/powerpoint/2010/main" val="2392061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t>Reglamento para el curso</a:t>
            </a:r>
            <a:endParaRPr lang="es-MX" dirty="0"/>
          </a:p>
        </p:txBody>
      </p:sp>
      <p:sp>
        <p:nvSpPr>
          <p:cNvPr id="3" name="2 Marcador de contenido"/>
          <p:cNvSpPr>
            <a:spLocks noGrp="1"/>
          </p:cNvSpPr>
          <p:nvPr>
            <p:ph idx="1"/>
          </p:nvPr>
        </p:nvSpPr>
        <p:spPr/>
        <p:txBody>
          <a:bodyPr>
            <a:normAutofit/>
          </a:bodyPr>
          <a:lstStyle/>
          <a:p>
            <a:r>
              <a:rPr lang="es-MX" dirty="0" smtClean="0"/>
              <a:t>Asistencia a clases: Se tomará asistencia todas </a:t>
            </a:r>
            <a:r>
              <a:rPr lang="es-MX" smtClean="0"/>
              <a:t>las sesiones.</a:t>
            </a:r>
            <a:endParaRPr lang="es-MX" dirty="0" smtClean="0"/>
          </a:p>
          <a:p>
            <a:pPr marL="514350" indent="-514350">
              <a:buNone/>
            </a:pPr>
            <a:r>
              <a:rPr lang="es-MX" dirty="0" smtClean="0"/>
              <a:t>	Recuerda que:</a:t>
            </a:r>
          </a:p>
          <a:p>
            <a:pPr marL="514350" indent="-514350">
              <a:buNone/>
            </a:pPr>
            <a:r>
              <a:rPr lang="es-MX" dirty="0" smtClean="0"/>
              <a:t>	80 % (mínimo) asistencias para evaluaciones parciales y ordinarias.</a:t>
            </a:r>
          </a:p>
          <a:p>
            <a:pPr marL="514350" indent="-514350">
              <a:buNone/>
            </a:pPr>
            <a:r>
              <a:rPr lang="es-MX" dirty="0" smtClean="0"/>
              <a:t>	60 % (mínimo) asistencias para evaluaciones extraordinarias</a:t>
            </a:r>
          </a:p>
          <a:p>
            <a:pPr marL="514350" indent="-514350">
              <a:buNone/>
            </a:pPr>
            <a:r>
              <a:rPr lang="es-MX" dirty="0" smtClean="0"/>
              <a:t>	30 % (mínimo) asistencias para evaluaciones a título de suficiencia</a:t>
            </a:r>
          </a:p>
          <a:p>
            <a:pPr>
              <a:buNone/>
            </a:pPr>
            <a:endParaRPr lang="es-MX" dirty="0"/>
          </a:p>
        </p:txBody>
      </p:sp>
    </p:spTree>
    <p:extLst>
      <p:ext uri="{BB962C8B-B14F-4D97-AF65-F5344CB8AC3E}">
        <p14:creationId xmlns:p14="http://schemas.microsoft.com/office/powerpoint/2010/main" val="40782499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Flujo de materiales y </a:t>
            </a:r>
            <a:br>
              <a:rPr lang="es-MX" dirty="0" smtClean="0"/>
            </a:br>
            <a:r>
              <a:rPr lang="es-MX" dirty="0" smtClean="0"/>
              <a:t>generación de residuos</a:t>
            </a:r>
            <a:endParaRPr lang="es-MX" dirty="0"/>
          </a:p>
        </p:txBody>
      </p:sp>
      <p:pic>
        <p:nvPicPr>
          <p:cNvPr id="4" name="3 Marcador de contenido" descr="P1050692"/>
          <p:cNvPicPr>
            <a:picLocks noGrp="1" noChangeAspect="1"/>
          </p:cNvPicPr>
          <p:nvPr isPhoto="1">
            <p:ph idx="1"/>
          </p:nvPr>
        </p:nvPicPr>
        <p:blipFill rotWithShape="1">
          <a:blip r:embed="rId2" cstate="print">
            <a:lum/>
            <a:extLst>
              <a:ext uri="{28A0092B-C50C-407E-A947-70E740481C1C}">
                <a14:useLocalDpi xmlns:a14="http://schemas.microsoft.com/office/drawing/2010/main" val="0"/>
              </a:ext>
            </a:extLst>
          </a:blip>
          <a:srcRect l="19183" t="19508" r="9274" b="18740"/>
          <a:stretch/>
        </p:blipFill>
        <p:spPr>
          <a:xfrm>
            <a:off x="1187624" y="1916832"/>
            <a:ext cx="6120680" cy="4331890"/>
          </a:xfrm>
          <a:prstGeom prst="rect">
            <a:avLst/>
          </a:prstGeom>
          <a:ln>
            <a:noFill/>
          </a:ln>
          <a:effectLst>
            <a:softEdge rad="112500"/>
          </a:effectLst>
        </p:spPr>
      </p:pic>
    </p:spTree>
    <p:extLst>
      <p:ext uri="{BB962C8B-B14F-4D97-AF65-F5344CB8AC3E}">
        <p14:creationId xmlns:p14="http://schemas.microsoft.com/office/powerpoint/2010/main" val="15839480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Orígenes de los RS</a:t>
            </a:r>
            <a:endParaRPr lang="es-MX" dirty="0"/>
          </a:p>
        </p:txBody>
      </p:sp>
      <p:sp>
        <p:nvSpPr>
          <p:cNvPr id="3" name="2 Marcador de contenido"/>
          <p:cNvSpPr>
            <a:spLocks noGrp="1"/>
          </p:cNvSpPr>
          <p:nvPr>
            <p:ph idx="1"/>
          </p:nvPr>
        </p:nvSpPr>
        <p:spPr/>
        <p:txBody>
          <a:bodyPr/>
          <a:lstStyle/>
          <a:p>
            <a:r>
              <a:rPr lang="es-MX" dirty="0" smtClean="0"/>
              <a:t>Los orígenes, de acuerdo con </a:t>
            </a:r>
            <a:r>
              <a:rPr lang="es-MX" dirty="0" err="1" smtClean="0"/>
              <a:t>Tchobonoglous</a:t>
            </a:r>
            <a:r>
              <a:rPr lang="es-MX" dirty="0" smtClean="0"/>
              <a:t>, (1994), pueden diferenciarse las siguientes categorías:</a:t>
            </a:r>
          </a:p>
          <a:p>
            <a:pPr marL="0" indent="0">
              <a:buNone/>
            </a:pPr>
            <a:r>
              <a:rPr lang="es-MX" dirty="0" smtClean="0"/>
              <a:t>1. Doméstico</a:t>
            </a:r>
            <a:endParaRPr lang="es-MX" dirty="0" smtClean="0"/>
          </a:p>
          <a:p>
            <a:pPr marL="0" indent="0">
              <a:buNone/>
            </a:pPr>
            <a:r>
              <a:rPr lang="es-MX" dirty="0" smtClean="0"/>
              <a:t>2. Comercial</a:t>
            </a:r>
            <a:endParaRPr lang="es-MX" dirty="0" smtClean="0"/>
          </a:p>
          <a:p>
            <a:pPr marL="0" indent="0">
              <a:buNone/>
            </a:pPr>
            <a:r>
              <a:rPr lang="es-MX" dirty="0" smtClean="0"/>
              <a:t>3. Institucional</a:t>
            </a:r>
            <a:endParaRPr lang="es-MX" dirty="0" smtClean="0"/>
          </a:p>
          <a:p>
            <a:pPr marL="0" indent="0">
              <a:buNone/>
            </a:pPr>
            <a:r>
              <a:rPr lang="es-MX" dirty="0" smtClean="0"/>
              <a:t>4. Construcción </a:t>
            </a:r>
            <a:r>
              <a:rPr lang="es-MX" dirty="0" smtClean="0"/>
              <a:t>y demolición</a:t>
            </a:r>
          </a:p>
          <a:p>
            <a:pPr marL="0" indent="0">
              <a:buNone/>
            </a:pPr>
            <a:r>
              <a:rPr lang="es-MX" dirty="0" smtClean="0"/>
              <a:t>5. Servicios municipales</a:t>
            </a:r>
          </a:p>
          <a:p>
            <a:pPr marL="0" indent="0">
              <a:buNone/>
            </a:pPr>
            <a:r>
              <a:rPr lang="es-MX" dirty="0"/>
              <a:t>6. Zonas de plantas de tratamiento</a:t>
            </a:r>
          </a:p>
          <a:p>
            <a:pPr marL="0" indent="0">
              <a:buNone/>
            </a:pPr>
            <a:r>
              <a:rPr lang="es-MX" dirty="0"/>
              <a:t>7. Industrial y</a:t>
            </a:r>
          </a:p>
          <a:p>
            <a:pPr marL="0" indent="0">
              <a:buNone/>
            </a:pPr>
            <a:r>
              <a:rPr lang="es-MX" dirty="0"/>
              <a:t>8. agrícola.</a:t>
            </a:r>
          </a:p>
          <a:p>
            <a:pPr marL="514350" indent="-514350">
              <a:buAutoNum type="arabicPeriod"/>
            </a:pPr>
            <a:endParaRPr lang="es-MX" dirty="0" smtClean="0"/>
          </a:p>
          <a:p>
            <a:pPr marL="514350" indent="-514350">
              <a:buAutoNum type="arabicPeriod"/>
            </a:pPr>
            <a:endParaRPr lang="es-MX" dirty="0"/>
          </a:p>
        </p:txBody>
      </p:sp>
    </p:spTree>
    <p:extLst>
      <p:ext uri="{BB962C8B-B14F-4D97-AF65-F5344CB8AC3E}">
        <p14:creationId xmlns:p14="http://schemas.microsoft.com/office/powerpoint/2010/main" val="9841270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80728"/>
            <a:ext cx="7024744" cy="757888"/>
          </a:xfrm>
        </p:spPr>
        <p:txBody>
          <a:bodyPr>
            <a:normAutofit fontScale="90000"/>
          </a:bodyPr>
          <a:lstStyle/>
          <a:p>
            <a:r>
              <a:rPr lang="es-MX" dirty="0" smtClean="0"/>
              <a:t>Tipos de RS</a:t>
            </a:r>
            <a:endParaRPr lang="es-MX" dirty="0"/>
          </a:p>
        </p:txBody>
      </p:sp>
      <p:sp>
        <p:nvSpPr>
          <p:cNvPr id="3" name="2 Marcador de contenido"/>
          <p:cNvSpPr>
            <a:spLocks noGrp="1"/>
          </p:cNvSpPr>
          <p:nvPr>
            <p:ph idx="1"/>
          </p:nvPr>
        </p:nvSpPr>
        <p:spPr>
          <a:xfrm>
            <a:off x="1043492" y="1844824"/>
            <a:ext cx="6777317" cy="3987805"/>
          </a:xfrm>
        </p:spPr>
        <p:txBody>
          <a:bodyPr>
            <a:normAutofit/>
          </a:bodyPr>
          <a:lstStyle/>
          <a:p>
            <a:pPr marL="457200" indent="-457200">
              <a:buAutoNum type="arabicPeriod"/>
            </a:pPr>
            <a:r>
              <a:rPr lang="es-MX" b="1" dirty="0" smtClean="0">
                <a:solidFill>
                  <a:schemeClr val="accent1">
                    <a:lumMod val="75000"/>
                  </a:schemeClr>
                </a:solidFill>
              </a:rPr>
              <a:t>Doméstico y comercial</a:t>
            </a:r>
          </a:p>
          <a:p>
            <a:pPr indent="-342900"/>
            <a:r>
              <a:rPr lang="es-MX" dirty="0" smtClean="0"/>
              <a:t>Residuos de comida</a:t>
            </a:r>
          </a:p>
          <a:p>
            <a:pPr indent="-342900"/>
            <a:r>
              <a:rPr lang="es-MX" dirty="0" smtClean="0"/>
              <a:t>Papel y cartón de todo tipo (periódicos</a:t>
            </a:r>
            <a:r>
              <a:rPr lang="es-MX" dirty="0"/>
              <a:t>, libros, revistas, </a:t>
            </a:r>
            <a:r>
              <a:rPr lang="es-MX" dirty="0" smtClean="0"/>
              <a:t>etc.)</a:t>
            </a:r>
            <a:endParaRPr lang="es-MX" dirty="0"/>
          </a:p>
          <a:p>
            <a:pPr indent="-342900"/>
            <a:r>
              <a:rPr lang="es-MX" dirty="0" smtClean="0"/>
              <a:t>Plásticos (PET, PS, PE-LD, PE-HD, PP, PVC, otros)</a:t>
            </a:r>
          </a:p>
          <a:p>
            <a:pPr indent="-342900"/>
            <a:r>
              <a:rPr lang="es-MX" dirty="0" smtClean="0"/>
              <a:t>Textiles</a:t>
            </a:r>
          </a:p>
          <a:p>
            <a:pPr indent="-342900"/>
            <a:r>
              <a:rPr lang="es-MX" dirty="0" smtClean="0"/>
              <a:t>Madera</a:t>
            </a:r>
          </a:p>
          <a:p>
            <a:pPr indent="-342900"/>
            <a:r>
              <a:rPr lang="es-MX" dirty="0" smtClean="0"/>
              <a:t>Residuos de jardín</a:t>
            </a:r>
            <a:endParaRPr lang="es-MX" dirty="0"/>
          </a:p>
          <a:p>
            <a:pPr marL="0" indent="0">
              <a:buNone/>
            </a:pPr>
            <a:endParaRPr lang="es-MX" dirty="0"/>
          </a:p>
        </p:txBody>
      </p:sp>
    </p:spTree>
    <p:extLst>
      <p:ext uri="{BB962C8B-B14F-4D97-AF65-F5344CB8AC3E}">
        <p14:creationId xmlns:p14="http://schemas.microsoft.com/office/powerpoint/2010/main" val="28650809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692696"/>
            <a:ext cx="7024744" cy="601136"/>
          </a:xfrm>
        </p:spPr>
        <p:txBody>
          <a:bodyPr>
            <a:normAutofit/>
          </a:bodyPr>
          <a:lstStyle/>
          <a:p>
            <a:r>
              <a:rPr lang="es-MX" sz="2000" dirty="0" smtClean="0"/>
              <a:t>Designación de códigos utilizados para plásticos</a:t>
            </a:r>
            <a:endParaRPr lang="es-MX" sz="2000" dirty="0"/>
          </a:p>
        </p:txBody>
      </p:sp>
      <p:pic>
        <p:nvPicPr>
          <p:cNvPr id="1026" name="Picture 2" descr="C:\Users\Verónica\AppData\Local\Microsoft\Windows\Temporary Internet Files\Low\Content.IE5\SFAD9RI0\tipos_plastico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21" y="1700808"/>
            <a:ext cx="7711087" cy="4219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6514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96752"/>
            <a:ext cx="6777317" cy="4635877"/>
          </a:xfrm>
        </p:spPr>
        <p:txBody>
          <a:bodyPr/>
          <a:lstStyle/>
          <a:p>
            <a:pPr marL="68580" indent="0">
              <a:buNone/>
            </a:pPr>
            <a:r>
              <a:rPr lang="es-MX" b="1" dirty="0" smtClean="0">
                <a:solidFill>
                  <a:schemeClr val="accent1">
                    <a:lumMod val="75000"/>
                  </a:schemeClr>
                </a:solidFill>
              </a:rPr>
              <a:t>2. Institucionales</a:t>
            </a:r>
          </a:p>
          <a:p>
            <a:pPr marL="68580" indent="0">
              <a:buNone/>
            </a:pPr>
            <a:r>
              <a:rPr lang="es-MX" dirty="0" smtClean="0"/>
              <a:t>Fuentes:</a:t>
            </a:r>
          </a:p>
          <a:p>
            <a:r>
              <a:rPr lang="es-MX" dirty="0" smtClean="0"/>
              <a:t>Centros gubernamentales</a:t>
            </a:r>
          </a:p>
          <a:p>
            <a:r>
              <a:rPr lang="es-MX" dirty="0" smtClean="0"/>
              <a:t>Escuelas</a:t>
            </a:r>
          </a:p>
          <a:p>
            <a:r>
              <a:rPr lang="es-MX" dirty="0" smtClean="0"/>
              <a:t>Cárceles </a:t>
            </a:r>
          </a:p>
          <a:p>
            <a:r>
              <a:rPr lang="es-MX" dirty="0" smtClean="0"/>
              <a:t>Hospitales</a:t>
            </a:r>
          </a:p>
          <a:p>
            <a:pPr marL="68580" indent="0">
              <a:buNone/>
            </a:pPr>
            <a:endParaRPr lang="es-MX" dirty="0" smtClean="0"/>
          </a:p>
          <a:p>
            <a:pPr marL="68580" indent="0">
              <a:buNone/>
            </a:pPr>
            <a:endParaRPr lang="es-MX" dirty="0"/>
          </a:p>
          <a:p>
            <a:pPr marL="68580" indent="0">
              <a:buNone/>
            </a:pPr>
            <a:endParaRPr lang="es-MX" b="1" dirty="0" smtClean="0">
              <a:solidFill>
                <a:schemeClr val="accent1">
                  <a:lumMod val="75000"/>
                </a:schemeClr>
              </a:solidFill>
            </a:endParaRPr>
          </a:p>
        </p:txBody>
      </p:sp>
    </p:spTree>
    <p:extLst>
      <p:ext uri="{BB962C8B-B14F-4D97-AF65-F5344CB8AC3E}">
        <p14:creationId xmlns:p14="http://schemas.microsoft.com/office/powerpoint/2010/main" val="30747887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pPr marL="68580" indent="0">
              <a:buNone/>
            </a:pPr>
            <a:r>
              <a:rPr lang="es-MX" b="1" dirty="0" smtClean="0">
                <a:solidFill>
                  <a:schemeClr val="accent1">
                    <a:lumMod val="75000"/>
                  </a:schemeClr>
                </a:solidFill>
              </a:rPr>
              <a:t>3. Construcción y demolición</a:t>
            </a:r>
          </a:p>
          <a:p>
            <a:pPr marL="68580" indent="0">
              <a:buNone/>
            </a:pPr>
            <a:r>
              <a:rPr lang="es-MX" dirty="0" smtClean="0"/>
              <a:t>Composición:</a:t>
            </a:r>
          </a:p>
          <a:p>
            <a:r>
              <a:rPr lang="es-MX" dirty="0" smtClean="0"/>
              <a:t>Suciedad, </a:t>
            </a:r>
          </a:p>
          <a:p>
            <a:r>
              <a:rPr lang="es-MX" dirty="0" smtClean="0"/>
              <a:t>Piedras,</a:t>
            </a:r>
          </a:p>
          <a:p>
            <a:r>
              <a:rPr lang="es-MX" dirty="0" smtClean="0"/>
              <a:t>Hormigón</a:t>
            </a:r>
          </a:p>
          <a:p>
            <a:r>
              <a:rPr lang="es-MX" dirty="0" smtClean="0"/>
              <a:t>Ladrillos</a:t>
            </a:r>
          </a:p>
          <a:p>
            <a:r>
              <a:rPr lang="es-MX" dirty="0" smtClean="0"/>
              <a:t>Grava</a:t>
            </a:r>
          </a:p>
          <a:p>
            <a:r>
              <a:rPr lang="es-MX" dirty="0" smtClean="0"/>
              <a:t>Piezas de fontanería, entre otros</a:t>
            </a:r>
          </a:p>
          <a:p>
            <a:endParaRPr lang="es-MX" dirty="0"/>
          </a:p>
          <a:p>
            <a:pPr marL="68580" indent="0">
              <a:buNone/>
            </a:pPr>
            <a:endParaRPr lang="es-MX" b="1" dirty="0">
              <a:solidFill>
                <a:schemeClr val="accent1">
                  <a:lumMod val="75000"/>
                </a:schemeClr>
              </a:solidFill>
            </a:endParaRPr>
          </a:p>
          <a:p>
            <a:pPr marL="68580" indent="0">
              <a:buNone/>
            </a:pPr>
            <a:endParaRPr lang="es-MX" dirty="0"/>
          </a:p>
        </p:txBody>
      </p:sp>
    </p:spTree>
    <p:extLst>
      <p:ext uri="{BB962C8B-B14F-4D97-AF65-F5344CB8AC3E}">
        <p14:creationId xmlns:p14="http://schemas.microsoft.com/office/powerpoint/2010/main" val="33573140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pPr marL="68580" indent="0">
              <a:buNone/>
            </a:pPr>
            <a:r>
              <a:rPr lang="es-MX" b="1" dirty="0" smtClean="0">
                <a:solidFill>
                  <a:schemeClr val="accent1">
                    <a:lumMod val="75000"/>
                  </a:schemeClr>
                </a:solidFill>
              </a:rPr>
              <a:t>4. Servicios municipales</a:t>
            </a:r>
          </a:p>
          <a:p>
            <a:pPr marL="68580" indent="0">
              <a:buNone/>
            </a:pPr>
            <a:r>
              <a:rPr lang="es-MX" dirty="0" smtClean="0"/>
              <a:t>Composición:</a:t>
            </a:r>
          </a:p>
          <a:p>
            <a:r>
              <a:rPr lang="es-MX" dirty="0" smtClean="0"/>
              <a:t>Barreduras de la calle</a:t>
            </a:r>
          </a:p>
          <a:p>
            <a:r>
              <a:rPr lang="es-MX" dirty="0" smtClean="0"/>
              <a:t>Basura de la calle</a:t>
            </a:r>
          </a:p>
          <a:p>
            <a:r>
              <a:rPr lang="es-MX" dirty="0" smtClean="0"/>
              <a:t>Residuos de jardines</a:t>
            </a:r>
          </a:p>
          <a:p>
            <a:r>
              <a:rPr lang="es-MX" dirty="0" smtClean="0"/>
              <a:t>Animales muertos</a:t>
            </a:r>
          </a:p>
          <a:p>
            <a:r>
              <a:rPr lang="es-MX" smtClean="0"/>
              <a:t>Vehículos abandonados</a:t>
            </a:r>
            <a:endParaRPr lang="es-MX" dirty="0" smtClean="0"/>
          </a:p>
          <a:p>
            <a:endParaRPr lang="es-MX" dirty="0"/>
          </a:p>
          <a:p>
            <a:pPr marL="68580" indent="0">
              <a:buNone/>
            </a:pPr>
            <a:endParaRPr lang="es-MX" b="1" dirty="0">
              <a:solidFill>
                <a:schemeClr val="accent1">
                  <a:lumMod val="75000"/>
                </a:schemeClr>
              </a:solidFill>
            </a:endParaRPr>
          </a:p>
          <a:p>
            <a:pPr marL="68580" indent="0">
              <a:buNone/>
            </a:pPr>
            <a:endParaRPr lang="es-MX" dirty="0"/>
          </a:p>
        </p:txBody>
      </p:sp>
    </p:spTree>
    <p:extLst>
      <p:ext uri="{BB962C8B-B14F-4D97-AF65-F5344CB8AC3E}">
        <p14:creationId xmlns:p14="http://schemas.microsoft.com/office/powerpoint/2010/main" val="39596451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Autofit/>
          </a:bodyPr>
          <a:lstStyle/>
          <a:p>
            <a:r>
              <a:rPr lang="es-MX" sz="3600" dirty="0" smtClean="0"/>
              <a:t>Módulo 2. </a:t>
            </a:r>
            <a:br>
              <a:rPr lang="es-MX" sz="3600" dirty="0" smtClean="0"/>
            </a:br>
            <a:r>
              <a:rPr lang="es-MX" sz="4400" dirty="0"/>
              <a:t>Generación de los residuos sólidos municipales. Orígenes, composición y propiedades de los residuos sólidos municipales</a:t>
            </a:r>
            <a:endParaRPr lang="es-MX" sz="3600" dirty="0"/>
          </a:p>
        </p:txBody>
      </p:sp>
    </p:spTree>
    <p:extLst>
      <p:ext uri="{BB962C8B-B14F-4D97-AF65-F5344CB8AC3E}">
        <p14:creationId xmlns:p14="http://schemas.microsoft.com/office/powerpoint/2010/main" val="35314871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sz="4400" dirty="0" smtClean="0"/>
              <a:t>Propiedades </a:t>
            </a:r>
            <a:r>
              <a:rPr lang="es-MX" sz="4400" dirty="0" smtClean="0"/>
              <a:t>físicas de </a:t>
            </a:r>
            <a:r>
              <a:rPr lang="es-MX" sz="4400" dirty="0" smtClean="0"/>
              <a:t>los </a:t>
            </a:r>
            <a:r>
              <a:rPr lang="es-MX" sz="4400" dirty="0" smtClean="0"/>
              <a:t>residuos sólidos</a:t>
            </a:r>
            <a:endParaRPr lang="es-MX" sz="4400" dirty="0"/>
          </a:p>
        </p:txBody>
      </p:sp>
    </p:spTree>
    <p:extLst>
      <p:ext uri="{BB962C8B-B14F-4D97-AF65-F5344CB8AC3E}">
        <p14:creationId xmlns:p14="http://schemas.microsoft.com/office/powerpoint/2010/main" val="23936261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sp>
        <p:nvSpPr>
          <p:cNvPr id="3" name="2 Marcador de contenido"/>
          <p:cNvSpPr>
            <a:spLocks noGrp="1"/>
          </p:cNvSpPr>
          <p:nvPr>
            <p:ph idx="1"/>
          </p:nvPr>
        </p:nvSpPr>
        <p:spPr/>
        <p:txBody>
          <a:bodyPr/>
          <a:lstStyle/>
          <a:p>
            <a:r>
              <a:rPr lang="es-MX" b="1" dirty="0" smtClean="0"/>
              <a:t>Peso específico: </a:t>
            </a:r>
            <a:r>
              <a:rPr lang="es-MX" dirty="0" smtClean="0"/>
              <a:t> Peso de un material por unidad de volumen  (Kg/m</a:t>
            </a:r>
            <a:r>
              <a:rPr lang="es-MX" baseline="30000" dirty="0" smtClean="0"/>
              <a:t>3</a:t>
            </a:r>
            <a:r>
              <a:rPr lang="es-MX" dirty="0" smtClean="0"/>
              <a:t>).</a:t>
            </a:r>
          </a:p>
          <a:p>
            <a:pPr>
              <a:buNone/>
            </a:pPr>
            <a:endParaRPr lang="es-MX" baseline="30000" dirty="0"/>
          </a:p>
          <a:p>
            <a:pPr>
              <a:buNone/>
            </a:pPr>
            <a:endParaRPr lang="es-MX" baseline="30000" dirty="0"/>
          </a:p>
        </p:txBody>
      </p:sp>
      <p:pic>
        <p:nvPicPr>
          <p:cNvPr id="1028" name="Picture 4" descr="http://www.ambientum.com/enciclopedia/residuo/imagenes/1.26.31.06_t2.jpg"/>
          <p:cNvPicPr>
            <a:picLocks noChangeAspect="1" noChangeArrowheads="1"/>
          </p:cNvPicPr>
          <p:nvPr/>
        </p:nvPicPr>
        <p:blipFill>
          <a:blip r:embed="rId2" cstate="print"/>
          <a:srcRect/>
          <a:stretch>
            <a:fillRect/>
          </a:stretch>
        </p:blipFill>
        <p:spPr bwMode="auto">
          <a:xfrm>
            <a:off x="928662" y="2714620"/>
            <a:ext cx="3429024" cy="3617114"/>
          </a:xfrm>
          <a:prstGeom prst="rect">
            <a:avLst/>
          </a:prstGeom>
          <a:noFill/>
        </p:spPr>
      </p:pic>
      <p:sp>
        <p:nvSpPr>
          <p:cNvPr id="6" name="5 CuadroTexto"/>
          <p:cNvSpPr txBox="1"/>
          <p:nvPr/>
        </p:nvSpPr>
        <p:spPr>
          <a:xfrm>
            <a:off x="5000628" y="3000372"/>
            <a:ext cx="3214710" cy="1477328"/>
          </a:xfrm>
          <a:prstGeom prst="rect">
            <a:avLst/>
          </a:prstGeom>
          <a:noFill/>
        </p:spPr>
        <p:txBody>
          <a:bodyPr wrap="square" rtlCol="0">
            <a:spAutoFit/>
          </a:bodyPr>
          <a:lstStyle/>
          <a:p>
            <a:r>
              <a:rPr lang="es-MX" dirty="0" smtClean="0"/>
              <a:t>Éste varía con:</a:t>
            </a:r>
          </a:p>
          <a:p>
            <a:endParaRPr lang="es-MX" dirty="0"/>
          </a:p>
          <a:p>
            <a:pPr marL="342900" indent="-342900">
              <a:buAutoNum type="arabicPeriod"/>
            </a:pPr>
            <a:r>
              <a:rPr lang="es-MX" dirty="0" smtClean="0"/>
              <a:t>Localización geográfica</a:t>
            </a:r>
          </a:p>
          <a:p>
            <a:pPr marL="342900" indent="-342900">
              <a:buAutoNum type="arabicPeriod"/>
            </a:pPr>
            <a:r>
              <a:rPr lang="es-MX" dirty="0" smtClean="0"/>
              <a:t>Estación del año</a:t>
            </a:r>
          </a:p>
          <a:p>
            <a:pPr marL="342900" indent="-342900">
              <a:buAutoNum type="arabicPeriod"/>
            </a:pPr>
            <a:r>
              <a:rPr lang="es-MX" dirty="0" smtClean="0"/>
              <a:t>Tiempo de almacenamiento</a:t>
            </a:r>
            <a:endParaRPr lang="es-MX" dirty="0"/>
          </a:p>
        </p:txBody>
      </p:sp>
    </p:spTree>
    <p:extLst>
      <p:ext uri="{BB962C8B-B14F-4D97-AF65-F5344CB8AC3E}">
        <p14:creationId xmlns:p14="http://schemas.microsoft.com/office/powerpoint/2010/main" val="832101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Reglamento para el curso</a:t>
            </a:r>
            <a:endParaRPr lang="es-MX" dirty="0"/>
          </a:p>
        </p:txBody>
      </p:sp>
      <p:sp>
        <p:nvSpPr>
          <p:cNvPr id="3" name="2 Marcador de contenido"/>
          <p:cNvSpPr>
            <a:spLocks noGrp="1"/>
          </p:cNvSpPr>
          <p:nvPr>
            <p:ph idx="1"/>
          </p:nvPr>
        </p:nvSpPr>
        <p:spPr/>
        <p:txBody>
          <a:bodyPr>
            <a:normAutofit/>
          </a:bodyPr>
          <a:lstStyle/>
          <a:p>
            <a:r>
              <a:rPr lang="es-MX" dirty="0" smtClean="0"/>
              <a:t>El promedio mínimo para exentar es de 8.0 de acuerdo con la legislación vigente.</a:t>
            </a:r>
          </a:p>
          <a:p>
            <a:r>
              <a:rPr lang="es-MX" dirty="0" smtClean="0"/>
              <a:t>Promedio mínimo para aprobar 6.0</a:t>
            </a:r>
          </a:p>
          <a:p>
            <a:r>
              <a:rPr lang="es-MX" dirty="0" smtClean="0"/>
              <a:t>El examen final no se promedia con los parciales.</a:t>
            </a:r>
          </a:p>
          <a:p>
            <a:r>
              <a:rPr lang="es-MX" dirty="0" smtClean="0"/>
              <a:t>Para tener derecho a las evaluaciones extraordinarias y título de suficiencia se deberá entregar todas las evidencias del curso.</a:t>
            </a:r>
          </a:p>
          <a:p>
            <a:endParaRPr lang="es-MX" dirty="0" smtClean="0"/>
          </a:p>
          <a:p>
            <a:endParaRPr lang="es-MX" dirty="0"/>
          </a:p>
        </p:txBody>
      </p:sp>
    </p:spTree>
    <p:extLst>
      <p:ext uri="{BB962C8B-B14F-4D97-AF65-F5344CB8AC3E}">
        <p14:creationId xmlns:p14="http://schemas.microsoft.com/office/powerpoint/2010/main" val="16958131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sp>
        <p:nvSpPr>
          <p:cNvPr id="3" name="2 Marcador de contenido"/>
          <p:cNvSpPr>
            <a:spLocks noGrp="1"/>
          </p:cNvSpPr>
          <p:nvPr>
            <p:ph idx="1"/>
          </p:nvPr>
        </p:nvSpPr>
        <p:spPr/>
        <p:txBody>
          <a:bodyPr/>
          <a:lstStyle/>
          <a:p>
            <a:r>
              <a:rPr lang="es-MX" b="1" dirty="0" smtClean="0"/>
              <a:t>Contenido de humedad: </a:t>
            </a:r>
            <a:endParaRPr lang="es-MX" dirty="0" smtClean="0"/>
          </a:p>
          <a:p>
            <a:pPr marL="514350" indent="-514350">
              <a:buAutoNum type="arabicPeriod"/>
            </a:pPr>
            <a:r>
              <a:rPr lang="es-MX" dirty="0" smtClean="0"/>
              <a:t>Método peso-húmedo</a:t>
            </a:r>
          </a:p>
          <a:p>
            <a:pPr marL="514350" indent="-514350">
              <a:buAutoNum type="arabicPeriod"/>
            </a:pPr>
            <a:r>
              <a:rPr lang="es-MX" dirty="0" smtClean="0"/>
              <a:t>Método peso-seco</a:t>
            </a:r>
          </a:p>
          <a:p>
            <a:pPr marL="514350" indent="-514350">
              <a:buAutoNum type="arabicPeriod"/>
            </a:pPr>
            <a:endParaRPr lang="es-MX" dirty="0"/>
          </a:p>
          <a:p>
            <a:pPr marL="514350" indent="-514350">
              <a:buAutoNum type="arabicPeriod"/>
            </a:pPr>
            <a:endParaRPr lang="es-MX" dirty="0" smtClean="0"/>
          </a:p>
          <a:p>
            <a:pPr marL="514350" indent="-514350">
              <a:buNone/>
            </a:pPr>
            <a:endParaRPr lang="es-MX" sz="1800" dirty="0" smtClean="0"/>
          </a:p>
          <a:p>
            <a:pPr marL="514350" indent="-514350">
              <a:buNone/>
            </a:pPr>
            <a:r>
              <a:rPr lang="es-MX" sz="1800" dirty="0" smtClean="0"/>
              <a:t>M = Contenido de humedad (%)</a:t>
            </a:r>
          </a:p>
          <a:p>
            <a:pPr marL="514350" indent="-514350">
              <a:buNone/>
            </a:pPr>
            <a:r>
              <a:rPr lang="es-MX" sz="1800" dirty="0" smtClean="0"/>
              <a:t>w =  Peso inicial de la muestra según se entrega (Kg)</a:t>
            </a:r>
          </a:p>
          <a:p>
            <a:pPr marL="514350" indent="-514350">
              <a:buNone/>
            </a:pPr>
            <a:r>
              <a:rPr lang="es-MX" sz="1800" dirty="0" smtClean="0"/>
              <a:t>d  = Peso de la muestra después de secarse a 105 </a:t>
            </a:r>
            <a:r>
              <a:rPr lang="es-MX" sz="1800" dirty="0" err="1" smtClean="0"/>
              <a:t>°C</a:t>
            </a:r>
            <a:r>
              <a:rPr lang="es-MX" sz="1800" dirty="0" smtClean="0"/>
              <a:t> (Kg)</a:t>
            </a:r>
          </a:p>
          <a:p>
            <a:pPr marL="514350" indent="-514350">
              <a:buNone/>
            </a:pPr>
            <a:endParaRPr lang="es-MX" dirty="0" smtClean="0"/>
          </a:p>
          <a:p>
            <a:pPr marL="514350" indent="-514350">
              <a:buNone/>
            </a:pPr>
            <a:endParaRPr lang="es-MX" dirty="0" smtClean="0"/>
          </a:p>
          <a:p>
            <a:pPr marL="514350" indent="-514350">
              <a:buNone/>
            </a:pPr>
            <a:endParaRPr lang="es-MX" dirty="0"/>
          </a:p>
        </p:txBody>
      </p:sp>
      <p:sp>
        <p:nvSpPr>
          <p:cNvPr id="4" name="3 CuadroTexto"/>
          <p:cNvSpPr txBox="1"/>
          <p:nvPr/>
        </p:nvSpPr>
        <p:spPr>
          <a:xfrm>
            <a:off x="3000364" y="3786190"/>
            <a:ext cx="3214710" cy="369332"/>
          </a:xfrm>
          <a:prstGeom prst="rect">
            <a:avLst/>
          </a:prstGeom>
          <a:noFill/>
        </p:spPr>
        <p:txBody>
          <a:bodyPr wrap="square" rtlCol="0">
            <a:spAutoFit/>
          </a:bodyPr>
          <a:lstStyle/>
          <a:p>
            <a:endParaRPr lang="es-MX" dirty="0"/>
          </a:p>
        </p:txBody>
      </p:sp>
      <p:sp>
        <p:nvSpPr>
          <p:cNvPr id="5" name="4 CuadroTexto"/>
          <p:cNvSpPr txBox="1"/>
          <p:nvPr/>
        </p:nvSpPr>
        <p:spPr>
          <a:xfrm>
            <a:off x="3286116" y="3000372"/>
            <a:ext cx="3357586" cy="1015663"/>
          </a:xfrm>
          <a:prstGeom prst="rect">
            <a:avLst/>
          </a:prstGeom>
          <a:noFill/>
        </p:spPr>
        <p:txBody>
          <a:bodyPr wrap="square" rtlCol="0">
            <a:spAutoFit/>
          </a:bodyPr>
          <a:lstStyle/>
          <a:p>
            <a:endParaRPr lang="es-MX" u="sng" dirty="0" smtClean="0"/>
          </a:p>
          <a:p>
            <a:r>
              <a:rPr lang="es-MX" sz="2400" b="1" dirty="0" smtClean="0"/>
              <a:t>M = [(w-d)/w] x 100</a:t>
            </a:r>
          </a:p>
          <a:p>
            <a:endParaRPr lang="es-MX" u="sng" dirty="0"/>
          </a:p>
        </p:txBody>
      </p:sp>
    </p:spTree>
    <p:extLst>
      <p:ext uri="{BB962C8B-B14F-4D97-AF65-F5344CB8AC3E}">
        <p14:creationId xmlns:p14="http://schemas.microsoft.com/office/powerpoint/2010/main" val="2008142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Propiedades físicas</a:t>
            </a:r>
            <a:br>
              <a:rPr lang="es-MX" dirty="0" smtClean="0"/>
            </a:br>
            <a:r>
              <a:rPr lang="es-MX" dirty="0" smtClean="0"/>
              <a:t>Ejercicio</a:t>
            </a:r>
            <a:endParaRPr lang="es-MX" dirty="0"/>
          </a:p>
        </p:txBody>
      </p:sp>
      <p:sp>
        <p:nvSpPr>
          <p:cNvPr id="3" name="2 Marcador de contenido"/>
          <p:cNvSpPr>
            <a:spLocks noGrp="1"/>
          </p:cNvSpPr>
          <p:nvPr>
            <p:ph idx="1"/>
          </p:nvPr>
        </p:nvSpPr>
        <p:spPr/>
        <p:txBody>
          <a:bodyPr/>
          <a:lstStyle/>
          <a:p>
            <a:r>
              <a:rPr lang="es-MX" dirty="0" smtClean="0"/>
              <a:t>Estimar el contenido en humedad global de los residuos de una muestra de </a:t>
            </a:r>
            <a:r>
              <a:rPr lang="es-MX" dirty="0" err="1" smtClean="0"/>
              <a:t>RSU</a:t>
            </a:r>
            <a:r>
              <a:rPr lang="es-MX" dirty="0" smtClean="0"/>
              <a:t> domésticos recogidos con la composición típica dada en la tabla.</a:t>
            </a:r>
            <a:endParaRPr lang="es-MX" dirty="0"/>
          </a:p>
        </p:txBody>
      </p:sp>
    </p:spTree>
    <p:extLst>
      <p:ext uri="{BB962C8B-B14F-4D97-AF65-F5344CB8AC3E}">
        <p14:creationId xmlns:p14="http://schemas.microsoft.com/office/powerpoint/2010/main" val="989438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539552" y="692696"/>
            <a:ext cx="7858180" cy="5453082"/>
          </a:xfrm>
          <a:prstGeom prst="rect">
            <a:avLst/>
          </a:prstGeom>
          <a:noFill/>
          <a:ln w="9525">
            <a:noFill/>
            <a:miter lim="800000"/>
            <a:headEnd/>
            <a:tailEnd/>
          </a:ln>
          <a:effectLst/>
        </p:spPr>
      </p:pic>
    </p:spTree>
    <p:extLst>
      <p:ext uri="{BB962C8B-B14F-4D97-AF65-F5344CB8AC3E}">
        <p14:creationId xmlns:p14="http://schemas.microsoft.com/office/powerpoint/2010/main" val="25868708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sp>
        <p:nvSpPr>
          <p:cNvPr id="3" name="2 Marcador de contenido"/>
          <p:cNvSpPr>
            <a:spLocks noGrp="1"/>
          </p:cNvSpPr>
          <p:nvPr>
            <p:ph idx="1"/>
          </p:nvPr>
        </p:nvSpPr>
        <p:spPr/>
        <p:txBody>
          <a:bodyPr/>
          <a:lstStyle/>
          <a:p>
            <a:r>
              <a:rPr lang="es-MX" b="1" dirty="0" smtClean="0"/>
              <a:t>Tamaño de partícula y distribución del tamaño</a:t>
            </a:r>
          </a:p>
          <a:p>
            <a:endParaRPr lang="es-MX" b="1" dirty="0"/>
          </a:p>
          <a:p>
            <a:endParaRPr lang="es-MX" b="1" dirty="0" smtClean="0"/>
          </a:p>
          <a:p>
            <a:pPr>
              <a:buNone/>
            </a:pPr>
            <a:r>
              <a:rPr lang="es-MX" sz="2400" dirty="0" smtClean="0"/>
              <a:t>Sc =  Tamaño del componente (mm).</a:t>
            </a:r>
          </a:p>
          <a:p>
            <a:pPr>
              <a:buNone/>
            </a:pPr>
            <a:r>
              <a:rPr lang="es-MX" sz="2400" dirty="0" smtClean="0"/>
              <a:t>l = Largo (mm).</a:t>
            </a:r>
          </a:p>
          <a:p>
            <a:pPr>
              <a:buNone/>
            </a:pPr>
            <a:r>
              <a:rPr lang="es-MX" sz="2400" dirty="0" smtClean="0"/>
              <a:t>w = Ancho (mm).</a:t>
            </a:r>
          </a:p>
          <a:p>
            <a:pPr>
              <a:buNone/>
            </a:pPr>
            <a:r>
              <a:rPr lang="es-MX" sz="2400" dirty="0" smtClean="0"/>
              <a:t>h = Altura (mm).</a:t>
            </a:r>
          </a:p>
          <a:p>
            <a:pPr>
              <a:buNone/>
            </a:pPr>
            <a:endParaRPr lang="es-MX" b="1" dirty="0"/>
          </a:p>
          <a:p>
            <a:pPr>
              <a:buNone/>
            </a:pPr>
            <a:endParaRPr lang="es-MX" b="1" dirty="0"/>
          </a:p>
        </p:txBody>
      </p:sp>
      <p:sp>
        <p:nvSpPr>
          <p:cNvPr id="4" name="3 CuadroTexto"/>
          <p:cNvSpPr txBox="1"/>
          <p:nvPr/>
        </p:nvSpPr>
        <p:spPr>
          <a:xfrm>
            <a:off x="3214678" y="2285992"/>
            <a:ext cx="2857520" cy="461665"/>
          </a:xfrm>
          <a:prstGeom prst="rect">
            <a:avLst/>
          </a:prstGeom>
          <a:noFill/>
        </p:spPr>
        <p:txBody>
          <a:bodyPr wrap="square" rtlCol="0">
            <a:spAutoFit/>
          </a:bodyPr>
          <a:lstStyle/>
          <a:p>
            <a:r>
              <a:rPr lang="es-MX" sz="2400" dirty="0" smtClean="0"/>
              <a:t>Sc = [(l + w + h)/ 3]</a:t>
            </a:r>
            <a:endParaRPr lang="es-MX" sz="2400" dirty="0"/>
          </a:p>
        </p:txBody>
      </p:sp>
    </p:spTree>
    <p:extLst>
      <p:ext uri="{BB962C8B-B14F-4D97-AF65-F5344CB8AC3E}">
        <p14:creationId xmlns:p14="http://schemas.microsoft.com/office/powerpoint/2010/main" val="15625135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071538" y="1428736"/>
            <a:ext cx="6858048" cy="4939702"/>
          </a:xfrm>
          <a:prstGeom prst="rect">
            <a:avLst/>
          </a:prstGeom>
          <a:noFill/>
          <a:ln w="9525">
            <a:noFill/>
            <a:miter lim="800000"/>
            <a:headEnd/>
            <a:tailEnd/>
          </a:ln>
          <a:effectLst/>
        </p:spPr>
      </p:pic>
    </p:spTree>
    <p:extLst>
      <p:ext uri="{BB962C8B-B14F-4D97-AF65-F5344CB8AC3E}">
        <p14:creationId xmlns:p14="http://schemas.microsoft.com/office/powerpoint/2010/main" val="20336028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sp>
        <p:nvSpPr>
          <p:cNvPr id="3" name="2 Marcador de contenido"/>
          <p:cNvSpPr>
            <a:spLocks noGrp="1"/>
          </p:cNvSpPr>
          <p:nvPr>
            <p:ph idx="1"/>
          </p:nvPr>
        </p:nvSpPr>
        <p:spPr/>
        <p:txBody>
          <a:bodyPr>
            <a:normAutofit/>
          </a:bodyPr>
          <a:lstStyle/>
          <a:p>
            <a:r>
              <a:rPr lang="es-MX" b="1" dirty="0" smtClean="0"/>
              <a:t>Capacidad de campo: </a:t>
            </a:r>
            <a:r>
              <a:rPr lang="es-MX" dirty="0" smtClean="0"/>
              <a:t>Cantidad total de humedad que puede ser retenida por una muestra de residuo sometido a la acción de la gravedad.</a:t>
            </a:r>
          </a:p>
          <a:p>
            <a:endParaRPr lang="es-MX" b="1" dirty="0" smtClean="0"/>
          </a:p>
          <a:p>
            <a:endParaRPr lang="es-MX" b="1" dirty="0" smtClean="0"/>
          </a:p>
          <a:p>
            <a:pPr>
              <a:buNone/>
            </a:pPr>
            <a:endParaRPr lang="es-MX" sz="2000" dirty="0" smtClean="0"/>
          </a:p>
          <a:p>
            <a:pPr>
              <a:buNone/>
            </a:pPr>
            <a:r>
              <a:rPr lang="es-MX" sz="2000" dirty="0" err="1" smtClean="0"/>
              <a:t>CC</a:t>
            </a:r>
            <a:r>
              <a:rPr lang="es-MX" sz="2000" dirty="0" smtClean="0"/>
              <a:t> = Capacidad de campo (%)</a:t>
            </a:r>
          </a:p>
          <a:p>
            <a:pPr>
              <a:buNone/>
            </a:pPr>
            <a:r>
              <a:rPr lang="es-MX" sz="2000" dirty="0" err="1" smtClean="0"/>
              <a:t>Prh</a:t>
            </a:r>
            <a:r>
              <a:rPr lang="es-MX" sz="2000" dirty="0" smtClean="0"/>
              <a:t> = Peso residuo húmedo (kg)</a:t>
            </a:r>
          </a:p>
          <a:p>
            <a:pPr>
              <a:buNone/>
            </a:pPr>
            <a:r>
              <a:rPr lang="es-MX" sz="2000" dirty="0" err="1" smtClean="0"/>
              <a:t>Prs</a:t>
            </a:r>
            <a:r>
              <a:rPr lang="es-MX" sz="2000" dirty="0" smtClean="0"/>
              <a:t> = Peso residuo seco (Kg)</a:t>
            </a:r>
            <a:endParaRPr lang="es-MX" sz="2000" dirty="0"/>
          </a:p>
        </p:txBody>
      </p:sp>
      <p:sp>
        <p:nvSpPr>
          <p:cNvPr id="4" name="3 CuadroTexto"/>
          <p:cNvSpPr txBox="1"/>
          <p:nvPr/>
        </p:nvSpPr>
        <p:spPr>
          <a:xfrm>
            <a:off x="2428860" y="3143248"/>
            <a:ext cx="4643470" cy="461665"/>
          </a:xfrm>
          <a:prstGeom prst="rect">
            <a:avLst/>
          </a:prstGeom>
          <a:noFill/>
        </p:spPr>
        <p:txBody>
          <a:bodyPr wrap="square" rtlCol="0">
            <a:spAutoFit/>
          </a:bodyPr>
          <a:lstStyle/>
          <a:p>
            <a:r>
              <a:rPr lang="es-MX" sz="2400" b="1" dirty="0" err="1" smtClean="0"/>
              <a:t>CC</a:t>
            </a:r>
            <a:r>
              <a:rPr lang="es-MX" sz="2400" b="1" dirty="0" smtClean="0"/>
              <a:t> =  [(</a:t>
            </a:r>
            <a:r>
              <a:rPr lang="es-MX" sz="2400" b="1" dirty="0" err="1" smtClean="0"/>
              <a:t>Prh</a:t>
            </a:r>
            <a:r>
              <a:rPr lang="es-MX" sz="2400" b="1" dirty="0" smtClean="0"/>
              <a:t> – </a:t>
            </a:r>
            <a:r>
              <a:rPr lang="es-MX" sz="2400" b="1" dirty="0" err="1" smtClean="0"/>
              <a:t>Prs</a:t>
            </a:r>
            <a:r>
              <a:rPr lang="es-MX" sz="2400" b="1" dirty="0" smtClean="0"/>
              <a:t>)/ </a:t>
            </a:r>
            <a:r>
              <a:rPr lang="es-MX" sz="2400" b="1" dirty="0" err="1" smtClean="0"/>
              <a:t>Prs</a:t>
            </a:r>
            <a:r>
              <a:rPr lang="es-MX" sz="2400" b="1" dirty="0" smtClean="0"/>
              <a:t>] X  100</a:t>
            </a:r>
            <a:endParaRPr lang="es-MX" dirty="0"/>
          </a:p>
        </p:txBody>
      </p:sp>
    </p:spTree>
    <p:extLst>
      <p:ext uri="{BB962C8B-B14F-4D97-AF65-F5344CB8AC3E}">
        <p14:creationId xmlns:p14="http://schemas.microsoft.com/office/powerpoint/2010/main" val="13391343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físicas</a:t>
            </a:r>
            <a:endParaRPr lang="es-MX" dirty="0"/>
          </a:p>
        </p:txBody>
      </p:sp>
      <p:sp>
        <p:nvSpPr>
          <p:cNvPr id="3" name="2 Marcador de contenido"/>
          <p:cNvSpPr>
            <a:spLocks noGrp="1"/>
          </p:cNvSpPr>
          <p:nvPr>
            <p:ph idx="1"/>
          </p:nvPr>
        </p:nvSpPr>
        <p:spPr/>
        <p:txBody>
          <a:bodyPr/>
          <a:lstStyle/>
          <a:p>
            <a:r>
              <a:rPr lang="es-MX" b="1" dirty="0" smtClean="0"/>
              <a:t>Permeabilidad de los residuos compactados: </a:t>
            </a:r>
            <a:r>
              <a:rPr lang="es-MX" dirty="0" smtClean="0"/>
              <a:t>Gobierna intrínsecamente el movimiento de los líquidos y gases dentro de un vertedero </a:t>
            </a:r>
          </a:p>
          <a:p>
            <a:pPr>
              <a:buNone/>
            </a:pPr>
            <a:r>
              <a:rPr lang="es-MX" dirty="0" smtClean="0"/>
              <a:t>Permeabilidad intrínseca</a:t>
            </a:r>
          </a:p>
          <a:p>
            <a:pPr>
              <a:buNone/>
            </a:pPr>
            <a:r>
              <a:rPr lang="es-MX" b="1" dirty="0" smtClean="0"/>
              <a:t>   </a:t>
            </a:r>
            <a:r>
              <a:rPr lang="es-MX" dirty="0" smtClean="0"/>
              <a:t>K = Cd</a:t>
            </a:r>
            <a:r>
              <a:rPr lang="es-MX" baseline="30000" dirty="0" smtClean="0"/>
              <a:t>2</a:t>
            </a:r>
            <a:r>
              <a:rPr lang="es-MX" dirty="0" smtClean="0"/>
              <a:t> </a:t>
            </a:r>
            <a:r>
              <a:rPr lang="es-MX" b="1" dirty="0" smtClean="0"/>
              <a:t> </a:t>
            </a:r>
            <a:r>
              <a:rPr lang="es-MX" dirty="0" smtClean="0"/>
              <a:t>[</a:t>
            </a:r>
            <a:r>
              <a:rPr lang="el-GR" dirty="0" smtClean="0">
                <a:latin typeface="GungsuhChe"/>
                <a:ea typeface="GungsuhChe"/>
              </a:rPr>
              <a:t>γ</a:t>
            </a:r>
            <a:r>
              <a:rPr lang="es-MX" dirty="0" smtClean="0">
                <a:latin typeface="GungsuhChe"/>
                <a:ea typeface="GungsuhChe"/>
              </a:rPr>
              <a:t>/</a:t>
            </a:r>
            <a:r>
              <a:rPr lang="el-GR" dirty="0" smtClean="0">
                <a:latin typeface="GungsuhChe"/>
                <a:ea typeface="GungsuhChe"/>
              </a:rPr>
              <a:t>μ</a:t>
            </a:r>
            <a:r>
              <a:rPr lang="es-MX" dirty="0" smtClean="0">
                <a:latin typeface="GungsuhChe"/>
                <a:ea typeface="GungsuhChe"/>
              </a:rPr>
              <a:t>]</a:t>
            </a:r>
          </a:p>
          <a:p>
            <a:pPr>
              <a:buNone/>
            </a:pPr>
            <a:endParaRPr lang="es-MX" sz="2000" dirty="0" smtClean="0"/>
          </a:p>
          <a:p>
            <a:pPr>
              <a:buNone/>
            </a:pPr>
            <a:r>
              <a:rPr lang="es-MX" sz="2000" dirty="0" smtClean="0"/>
              <a:t>Cd</a:t>
            </a:r>
            <a:r>
              <a:rPr lang="es-MX" sz="2000" baseline="30000" dirty="0" smtClean="0"/>
              <a:t>2</a:t>
            </a:r>
            <a:r>
              <a:rPr lang="es-MX" sz="2000" dirty="0" smtClean="0"/>
              <a:t> = Permeabilidad </a:t>
            </a:r>
          </a:p>
          <a:p>
            <a:pPr>
              <a:buNone/>
            </a:pPr>
            <a:r>
              <a:rPr lang="el-GR" sz="2000" dirty="0" smtClean="0">
                <a:latin typeface="GungsuhChe"/>
                <a:ea typeface="GungsuhChe"/>
              </a:rPr>
              <a:t>γ</a:t>
            </a:r>
            <a:r>
              <a:rPr lang="es-MX" sz="2000" dirty="0" smtClean="0">
                <a:latin typeface="GungsuhChe"/>
                <a:ea typeface="GungsuhChe"/>
              </a:rPr>
              <a:t> = </a:t>
            </a:r>
            <a:r>
              <a:rPr lang="es-MX" sz="2000" dirty="0" smtClean="0">
                <a:latin typeface="+mj-lt"/>
                <a:ea typeface="GungsuhChe"/>
              </a:rPr>
              <a:t>Peso específico del agua (1Kg/m</a:t>
            </a:r>
            <a:r>
              <a:rPr lang="es-MX" sz="2000" baseline="30000" dirty="0" smtClean="0">
                <a:latin typeface="+mj-lt"/>
                <a:ea typeface="GungsuhChe"/>
              </a:rPr>
              <a:t>3</a:t>
            </a:r>
            <a:r>
              <a:rPr lang="es-MX" sz="2000" dirty="0" smtClean="0">
                <a:latin typeface="+mj-lt"/>
                <a:ea typeface="GungsuhChe"/>
              </a:rPr>
              <a:t>)</a:t>
            </a:r>
          </a:p>
          <a:p>
            <a:pPr>
              <a:buNone/>
            </a:pPr>
            <a:r>
              <a:rPr lang="el-GR" sz="2000" dirty="0" smtClean="0">
                <a:latin typeface="GungsuhChe"/>
                <a:ea typeface="GungsuhChe"/>
              </a:rPr>
              <a:t>Μ</a:t>
            </a:r>
            <a:r>
              <a:rPr lang="es-MX" sz="2000" dirty="0" smtClean="0">
                <a:latin typeface="GungsuhChe"/>
                <a:ea typeface="GungsuhChe"/>
              </a:rPr>
              <a:t> = </a:t>
            </a:r>
            <a:r>
              <a:rPr lang="es-MX" sz="2000" dirty="0" smtClean="0">
                <a:latin typeface="+mj-lt"/>
                <a:ea typeface="GungsuhChe"/>
              </a:rPr>
              <a:t>Viscosidad del agua  (Kg/</a:t>
            </a:r>
            <a:r>
              <a:rPr lang="es-MX" sz="2000" dirty="0" err="1" smtClean="0">
                <a:latin typeface="+mj-lt"/>
                <a:ea typeface="GungsuhChe"/>
              </a:rPr>
              <a:t>m</a:t>
            </a:r>
            <a:r>
              <a:rPr lang="es-MX" sz="2000" dirty="0" err="1" smtClean="0">
                <a:latin typeface="GungsuhChe"/>
                <a:ea typeface="GungsuhChe"/>
              </a:rPr>
              <a:t>∙</a:t>
            </a:r>
            <a:r>
              <a:rPr lang="es-MX" sz="2000" dirty="0" err="1" smtClean="0">
                <a:latin typeface="+mj-lt"/>
                <a:ea typeface="GungsuhChe"/>
              </a:rPr>
              <a:t>s</a:t>
            </a:r>
            <a:r>
              <a:rPr lang="es-MX" sz="2000" dirty="0" smtClean="0">
                <a:latin typeface="+mj-lt"/>
                <a:ea typeface="GungsuhChe"/>
              </a:rPr>
              <a:t>)</a:t>
            </a:r>
            <a:endParaRPr lang="es-MX" sz="2000" b="1" dirty="0">
              <a:latin typeface="+mj-lt"/>
            </a:endParaRPr>
          </a:p>
        </p:txBody>
      </p:sp>
      <p:sp>
        <p:nvSpPr>
          <p:cNvPr id="4" name="3 CuadroTexto"/>
          <p:cNvSpPr txBox="1"/>
          <p:nvPr/>
        </p:nvSpPr>
        <p:spPr>
          <a:xfrm>
            <a:off x="4786314" y="3143248"/>
            <a:ext cx="4000528" cy="1200329"/>
          </a:xfrm>
          <a:prstGeom prst="rect">
            <a:avLst/>
          </a:prstGeom>
          <a:noFill/>
        </p:spPr>
        <p:txBody>
          <a:bodyPr wrap="square" rtlCol="0">
            <a:spAutoFit/>
          </a:bodyPr>
          <a:lstStyle/>
          <a:p>
            <a:r>
              <a:rPr lang="es-MX" dirty="0" smtClean="0"/>
              <a:t>Depende de: </a:t>
            </a:r>
          </a:p>
          <a:p>
            <a:pPr marL="342900" indent="-342900">
              <a:buAutoNum type="arabicPeriod"/>
            </a:pPr>
            <a:r>
              <a:rPr lang="es-MX" dirty="0" smtClean="0"/>
              <a:t>Distribución del tamaño de los poros</a:t>
            </a:r>
          </a:p>
          <a:p>
            <a:pPr marL="342900" indent="-342900">
              <a:buAutoNum type="arabicPeriod"/>
            </a:pPr>
            <a:r>
              <a:rPr lang="es-MX" dirty="0" smtClean="0"/>
              <a:t>La superficie</a:t>
            </a:r>
          </a:p>
          <a:p>
            <a:pPr marL="342900" indent="-342900">
              <a:buAutoNum type="arabicPeriod"/>
            </a:pPr>
            <a:r>
              <a:rPr lang="es-MX" dirty="0" smtClean="0"/>
              <a:t>La porosidad</a:t>
            </a:r>
            <a:endParaRPr lang="es-MX" dirty="0"/>
          </a:p>
        </p:txBody>
      </p:sp>
      <p:sp>
        <p:nvSpPr>
          <p:cNvPr id="5" name="4 CuadroTexto"/>
          <p:cNvSpPr txBox="1"/>
          <p:nvPr/>
        </p:nvSpPr>
        <p:spPr>
          <a:xfrm>
            <a:off x="5000628" y="5000636"/>
            <a:ext cx="3500462" cy="923330"/>
          </a:xfrm>
          <a:prstGeom prst="rect">
            <a:avLst/>
          </a:prstGeom>
          <a:noFill/>
        </p:spPr>
        <p:txBody>
          <a:bodyPr wrap="square" rtlCol="0">
            <a:spAutoFit/>
          </a:bodyPr>
          <a:lstStyle/>
          <a:p>
            <a:r>
              <a:rPr lang="es-MX" dirty="0" smtClean="0"/>
              <a:t>En residuos compactados</a:t>
            </a:r>
          </a:p>
          <a:p>
            <a:r>
              <a:rPr lang="es-MX" dirty="0" smtClean="0"/>
              <a:t>10 </a:t>
            </a:r>
            <a:r>
              <a:rPr lang="es-MX" baseline="30000" dirty="0" smtClean="0"/>
              <a:t>-11 </a:t>
            </a:r>
            <a:r>
              <a:rPr lang="es-MX" dirty="0" smtClean="0"/>
              <a:t>y 10</a:t>
            </a:r>
            <a:r>
              <a:rPr lang="es-MX" baseline="30000" dirty="0" smtClean="0"/>
              <a:t>-12</a:t>
            </a:r>
            <a:r>
              <a:rPr lang="es-MX" dirty="0" smtClean="0"/>
              <a:t> m</a:t>
            </a:r>
            <a:r>
              <a:rPr lang="es-MX" baseline="30000" dirty="0" smtClean="0"/>
              <a:t>2</a:t>
            </a:r>
            <a:r>
              <a:rPr lang="es-MX" dirty="0" smtClean="0"/>
              <a:t> verticalmente</a:t>
            </a:r>
          </a:p>
          <a:p>
            <a:r>
              <a:rPr lang="es-MX" dirty="0" smtClean="0"/>
              <a:t>10 </a:t>
            </a:r>
            <a:r>
              <a:rPr lang="es-MX" baseline="30000" dirty="0" smtClean="0"/>
              <a:t>-10 </a:t>
            </a:r>
            <a:r>
              <a:rPr lang="es-MX" dirty="0" smtClean="0"/>
              <a:t>m</a:t>
            </a:r>
            <a:r>
              <a:rPr lang="es-MX" baseline="30000" dirty="0" smtClean="0"/>
              <a:t>2</a:t>
            </a:r>
            <a:r>
              <a:rPr lang="es-MX" dirty="0" smtClean="0"/>
              <a:t> horizontalmente </a:t>
            </a:r>
            <a:endParaRPr lang="es-MX" dirty="0"/>
          </a:p>
        </p:txBody>
      </p:sp>
    </p:spTree>
    <p:extLst>
      <p:ext uri="{BB962C8B-B14F-4D97-AF65-F5344CB8AC3E}">
        <p14:creationId xmlns:p14="http://schemas.microsoft.com/office/powerpoint/2010/main" val="37777700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sz="4400" dirty="0" smtClean="0"/>
              <a:t>Propiedades </a:t>
            </a:r>
            <a:r>
              <a:rPr lang="es-MX" sz="4400" dirty="0" smtClean="0"/>
              <a:t>químicas de </a:t>
            </a:r>
            <a:r>
              <a:rPr lang="es-MX" sz="4400" dirty="0" smtClean="0"/>
              <a:t>los </a:t>
            </a:r>
            <a:r>
              <a:rPr lang="es-MX" sz="4400" dirty="0" smtClean="0"/>
              <a:t>residuos sólidos</a:t>
            </a:r>
            <a:endParaRPr lang="es-MX" sz="4400" dirty="0"/>
          </a:p>
        </p:txBody>
      </p:sp>
    </p:spTree>
    <p:extLst>
      <p:ext uri="{BB962C8B-B14F-4D97-AF65-F5344CB8AC3E}">
        <p14:creationId xmlns:p14="http://schemas.microsoft.com/office/powerpoint/2010/main" val="30762863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químicas</a:t>
            </a:r>
            <a:endParaRPr lang="es-MX" dirty="0"/>
          </a:p>
        </p:txBody>
      </p:sp>
      <p:sp>
        <p:nvSpPr>
          <p:cNvPr id="3" name="2 Marcador de contenido"/>
          <p:cNvSpPr>
            <a:spLocks noGrp="1"/>
          </p:cNvSpPr>
          <p:nvPr>
            <p:ph idx="1"/>
          </p:nvPr>
        </p:nvSpPr>
        <p:spPr/>
        <p:txBody>
          <a:bodyPr/>
          <a:lstStyle/>
          <a:p>
            <a:r>
              <a:rPr lang="es-MX" dirty="0" smtClean="0">
                <a:latin typeface="+mj-lt"/>
                <a:cs typeface="Arial" pitchFamily="34" charset="0"/>
              </a:rPr>
              <a:t>Si los residuos van a utilizarse como combustibles, son 4 propiedades a considerar:</a:t>
            </a:r>
          </a:p>
          <a:p>
            <a:pPr marL="514350" indent="-514350">
              <a:buAutoNum type="arabicPeriod"/>
            </a:pPr>
            <a:r>
              <a:rPr lang="es-MX" dirty="0" smtClean="0">
                <a:latin typeface="+mj-lt"/>
                <a:cs typeface="Arial" pitchFamily="34" charset="0"/>
              </a:rPr>
              <a:t>Análisis físico</a:t>
            </a:r>
          </a:p>
          <a:p>
            <a:pPr marL="514350" indent="-514350">
              <a:buAutoNum type="arabicPeriod"/>
            </a:pPr>
            <a:r>
              <a:rPr lang="es-MX" dirty="0" smtClean="0">
                <a:latin typeface="+mj-lt"/>
                <a:cs typeface="Arial" pitchFamily="34" charset="0"/>
              </a:rPr>
              <a:t>Punto de fusión de las cenizas</a:t>
            </a:r>
          </a:p>
          <a:p>
            <a:pPr marL="514350" indent="-514350">
              <a:buAutoNum type="arabicPeriod"/>
            </a:pPr>
            <a:r>
              <a:rPr lang="es-MX" dirty="0" smtClean="0">
                <a:latin typeface="+mj-lt"/>
                <a:cs typeface="Arial" pitchFamily="34" charset="0"/>
              </a:rPr>
              <a:t>Análisis elemental</a:t>
            </a:r>
          </a:p>
          <a:p>
            <a:pPr marL="514350" indent="-514350">
              <a:buAutoNum type="arabicPeriod"/>
            </a:pPr>
            <a:r>
              <a:rPr lang="es-MX" dirty="0" smtClean="0">
                <a:latin typeface="+mj-lt"/>
                <a:cs typeface="Arial" pitchFamily="34" charset="0"/>
              </a:rPr>
              <a:t>Contenido energético</a:t>
            </a:r>
            <a:endParaRPr lang="es-MX" dirty="0">
              <a:latin typeface="+mj-lt"/>
              <a:cs typeface="Arial" pitchFamily="34" charset="0"/>
            </a:endParaRPr>
          </a:p>
        </p:txBody>
      </p:sp>
    </p:spTree>
    <p:extLst>
      <p:ext uri="{BB962C8B-B14F-4D97-AF65-F5344CB8AC3E}">
        <p14:creationId xmlns:p14="http://schemas.microsoft.com/office/powerpoint/2010/main" val="312086673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Análisis Físico</a:t>
            </a:r>
            <a:endParaRPr lang="es-MX" dirty="0"/>
          </a:p>
        </p:txBody>
      </p:sp>
      <p:sp>
        <p:nvSpPr>
          <p:cNvPr id="3" name="2 Marcador de contenido"/>
          <p:cNvSpPr>
            <a:spLocks noGrp="1"/>
          </p:cNvSpPr>
          <p:nvPr>
            <p:ph idx="1"/>
          </p:nvPr>
        </p:nvSpPr>
        <p:spPr>
          <a:xfrm>
            <a:off x="457200" y="1339439"/>
            <a:ext cx="8229600" cy="4786725"/>
          </a:xfrm>
        </p:spPr>
        <p:txBody>
          <a:bodyPr>
            <a:normAutofit/>
          </a:bodyPr>
          <a:lstStyle/>
          <a:p>
            <a:pPr>
              <a:buNone/>
            </a:pPr>
            <a:r>
              <a:rPr lang="es-MX" dirty="0" smtClean="0"/>
              <a:t>Incluye: </a:t>
            </a:r>
          </a:p>
          <a:p>
            <a:pPr marL="514350" indent="-514350">
              <a:buAutoNum type="alphaLcParenR"/>
            </a:pPr>
            <a:r>
              <a:rPr lang="es-MX" dirty="0" smtClean="0"/>
              <a:t>Humedad</a:t>
            </a:r>
          </a:p>
          <a:p>
            <a:pPr marL="514350" indent="-514350">
              <a:buAutoNum type="alphaLcParenR"/>
            </a:pPr>
            <a:r>
              <a:rPr lang="es-MX" dirty="0" smtClean="0"/>
              <a:t>Materia volátil combustible (pérdida de peso adicional con la ignición a 950° en un crisol cubierto 7 min).  </a:t>
            </a:r>
          </a:p>
          <a:p>
            <a:pPr marL="514350" indent="-514350">
              <a:buAutoNum type="alphaLcParenR"/>
            </a:pPr>
            <a:endParaRPr lang="es-MX" dirty="0" smtClean="0"/>
          </a:p>
          <a:p>
            <a:pPr marL="514350" indent="-514350">
              <a:buNone/>
            </a:pPr>
            <a:endParaRPr lang="es-MX" dirty="0" smtClean="0"/>
          </a:p>
          <a:p>
            <a:pPr marL="514350" indent="-514350">
              <a:buNone/>
            </a:pPr>
            <a:r>
              <a:rPr lang="es-MX" dirty="0" smtClean="0"/>
              <a:t>c) Carbono fijo </a:t>
            </a:r>
          </a:p>
          <a:p>
            <a:pPr marL="514350" indent="-514350">
              <a:buNone/>
            </a:pPr>
            <a:endParaRPr lang="es-MX" dirty="0" smtClean="0"/>
          </a:p>
          <a:p>
            <a:pPr marL="514350" indent="-514350">
              <a:buNone/>
            </a:pPr>
            <a:endParaRPr lang="es-MX" dirty="0" smtClean="0"/>
          </a:p>
          <a:p>
            <a:pPr marL="514350" indent="-514350">
              <a:buNone/>
            </a:pPr>
            <a:r>
              <a:rPr lang="es-MX" dirty="0" smtClean="0"/>
              <a:t> </a:t>
            </a:r>
            <a:endParaRPr lang="es-MX" dirty="0"/>
          </a:p>
        </p:txBody>
      </p:sp>
      <p:sp>
        <p:nvSpPr>
          <p:cNvPr id="5" name="4 CuadroTexto"/>
          <p:cNvSpPr txBox="1"/>
          <p:nvPr/>
        </p:nvSpPr>
        <p:spPr>
          <a:xfrm>
            <a:off x="1238228" y="3589737"/>
            <a:ext cx="6667547" cy="461665"/>
          </a:xfrm>
          <a:prstGeom prst="rect">
            <a:avLst/>
          </a:prstGeom>
          <a:noFill/>
        </p:spPr>
        <p:txBody>
          <a:bodyPr wrap="square" rtlCol="0">
            <a:spAutoFit/>
          </a:bodyPr>
          <a:lstStyle/>
          <a:p>
            <a:pPr marL="514350" indent="-514350"/>
            <a:r>
              <a:rPr lang="es-MX" sz="2400" dirty="0" smtClean="0"/>
              <a:t>M.V. = Pérdida de peso – humedad</a:t>
            </a:r>
            <a:r>
              <a:rPr lang="es-MX" dirty="0" smtClean="0"/>
              <a:t> </a:t>
            </a:r>
          </a:p>
        </p:txBody>
      </p:sp>
      <p:sp>
        <p:nvSpPr>
          <p:cNvPr id="6" name="5 CuadroTexto"/>
          <p:cNvSpPr txBox="1"/>
          <p:nvPr/>
        </p:nvSpPr>
        <p:spPr>
          <a:xfrm>
            <a:off x="666723" y="5000638"/>
            <a:ext cx="8001056" cy="461665"/>
          </a:xfrm>
          <a:prstGeom prst="rect">
            <a:avLst/>
          </a:prstGeom>
          <a:noFill/>
        </p:spPr>
        <p:txBody>
          <a:bodyPr wrap="square" rtlCol="0">
            <a:spAutoFit/>
          </a:bodyPr>
          <a:lstStyle/>
          <a:p>
            <a:r>
              <a:rPr lang="es-MX" sz="2400" dirty="0" smtClean="0"/>
              <a:t>C. F. = 100 – (humedad + cenizas + materia volátil)</a:t>
            </a:r>
            <a:endParaRPr lang="es-MX" sz="2400" dirty="0"/>
          </a:p>
        </p:txBody>
      </p:sp>
    </p:spTree>
    <p:extLst>
      <p:ext uri="{BB962C8B-B14F-4D97-AF65-F5344CB8AC3E}">
        <p14:creationId xmlns:p14="http://schemas.microsoft.com/office/powerpoint/2010/main" val="25706261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Evaluaciones</a:t>
            </a:r>
            <a:endParaRPr lang="es-MX" dirty="0"/>
          </a:p>
        </p:txBody>
      </p:sp>
      <p:pic>
        <p:nvPicPr>
          <p:cNvPr id="4" name="3 Marcador de contenido" descr="ManejoDeResiduos_2014.docx - Microsoft Word uso no comercial"/>
          <p:cNvPicPr>
            <a:picLocks noGrp="1" noChangeAspect="1"/>
          </p:cNvPicPr>
          <p:nvPr>
            <p:ph idx="1"/>
          </p:nvPr>
        </p:nvPicPr>
        <p:blipFill rotWithShape="1">
          <a:blip r:embed="rId2">
            <a:extLst>
              <a:ext uri="{28A0092B-C50C-407E-A947-70E740481C1C}">
                <a14:useLocalDpi xmlns:a14="http://schemas.microsoft.com/office/drawing/2010/main" val="0"/>
              </a:ext>
            </a:extLst>
          </a:blip>
          <a:srcRect l="12724" t="22724" r="13799" b="9034"/>
          <a:stretch/>
        </p:blipFill>
        <p:spPr>
          <a:xfrm>
            <a:off x="-1" y="1268760"/>
            <a:ext cx="8388425" cy="4680520"/>
          </a:xfrm>
        </p:spPr>
      </p:pic>
    </p:spTree>
    <p:extLst>
      <p:ext uri="{BB962C8B-B14F-4D97-AF65-F5344CB8AC3E}">
        <p14:creationId xmlns:p14="http://schemas.microsoft.com/office/powerpoint/2010/main" val="10956549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Análisis Físico</a:t>
            </a:r>
            <a:endParaRPr lang="es-MX" dirty="0"/>
          </a:p>
        </p:txBody>
      </p:sp>
      <p:sp>
        <p:nvSpPr>
          <p:cNvPr id="3" name="2 Marcador de contenido"/>
          <p:cNvSpPr>
            <a:spLocks noGrp="1"/>
          </p:cNvSpPr>
          <p:nvPr>
            <p:ph idx="1"/>
          </p:nvPr>
        </p:nvSpPr>
        <p:spPr/>
        <p:txBody>
          <a:bodyPr/>
          <a:lstStyle/>
          <a:p>
            <a:pPr>
              <a:buNone/>
            </a:pPr>
            <a:r>
              <a:rPr lang="es-MX" dirty="0" smtClean="0"/>
              <a:t>d) Cenizas: Muestra húmeda en  una </a:t>
            </a:r>
            <a:r>
              <a:rPr lang="es-MX" dirty="0"/>
              <a:t>c</a:t>
            </a:r>
            <a:r>
              <a:rPr lang="es-MX" dirty="0" smtClean="0"/>
              <a:t>ápsula de porcelana dos horas a 750° C y se mantiene durante dos horas más.</a:t>
            </a:r>
          </a:p>
          <a:p>
            <a:pPr>
              <a:buNone/>
            </a:pPr>
            <a:endParaRPr lang="es-MX" dirty="0"/>
          </a:p>
          <a:p>
            <a:pPr>
              <a:buNone/>
            </a:pPr>
            <a:endParaRPr lang="es-MX" dirty="0" smtClean="0"/>
          </a:p>
          <a:p>
            <a:pPr>
              <a:buNone/>
            </a:pPr>
            <a:r>
              <a:rPr lang="es-MX" dirty="0" smtClean="0"/>
              <a:t>Donde:</a:t>
            </a:r>
          </a:p>
          <a:p>
            <a:pPr>
              <a:buNone/>
            </a:pPr>
            <a:r>
              <a:rPr lang="es-MX" dirty="0" smtClean="0"/>
              <a:t>A-B = peso de las cenizas</a:t>
            </a:r>
          </a:p>
          <a:p>
            <a:pPr>
              <a:buNone/>
            </a:pPr>
            <a:r>
              <a:rPr lang="es-MX" dirty="0" smtClean="0"/>
              <a:t>C = peso de la muestra húmeda</a:t>
            </a:r>
          </a:p>
          <a:p>
            <a:pPr>
              <a:buNone/>
            </a:pPr>
            <a:endParaRPr lang="es-MX" dirty="0"/>
          </a:p>
        </p:txBody>
      </p:sp>
      <p:sp>
        <p:nvSpPr>
          <p:cNvPr id="6" name="5 CuadroTexto"/>
          <p:cNvSpPr txBox="1"/>
          <p:nvPr/>
        </p:nvSpPr>
        <p:spPr>
          <a:xfrm>
            <a:off x="1619232" y="3286126"/>
            <a:ext cx="5310225" cy="461665"/>
          </a:xfrm>
          <a:prstGeom prst="rect">
            <a:avLst/>
          </a:prstGeom>
          <a:noFill/>
        </p:spPr>
        <p:txBody>
          <a:bodyPr wrap="square" rtlCol="0">
            <a:spAutoFit/>
          </a:bodyPr>
          <a:lstStyle/>
          <a:p>
            <a:r>
              <a:rPr lang="es-MX" sz="2400" dirty="0" smtClean="0"/>
              <a:t>Cenizas % = [(A-B) / C] X 100</a:t>
            </a:r>
            <a:endParaRPr lang="es-MX" dirty="0"/>
          </a:p>
        </p:txBody>
      </p:sp>
    </p:spTree>
    <p:extLst>
      <p:ext uri="{BB962C8B-B14F-4D97-AF65-F5344CB8AC3E}">
        <p14:creationId xmlns:p14="http://schemas.microsoft.com/office/powerpoint/2010/main" val="35228968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Punto de fusión de las cenizas</a:t>
            </a:r>
            <a:endParaRPr lang="es-MX" dirty="0"/>
          </a:p>
        </p:txBody>
      </p:sp>
      <p:sp>
        <p:nvSpPr>
          <p:cNvPr id="5" name="4 Marcador de contenido"/>
          <p:cNvSpPr>
            <a:spLocks noGrp="1"/>
          </p:cNvSpPr>
          <p:nvPr>
            <p:ph idx="1"/>
          </p:nvPr>
        </p:nvSpPr>
        <p:spPr/>
        <p:txBody>
          <a:bodyPr/>
          <a:lstStyle/>
          <a:p>
            <a:pPr algn="just"/>
            <a:r>
              <a:rPr lang="es-MX" dirty="0" smtClean="0"/>
              <a:t>Se define como la temperatura en la que la ceniza resultante de la incineración de residuos se transforme en sólido (escoria) por la fusión y aglomeración. Temperaturas típicas: 1100 </a:t>
            </a:r>
            <a:r>
              <a:rPr lang="es-MX" dirty="0" err="1" smtClean="0"/>
              <a:t>°C</a:t>
            </a:r>
            <a:r>
              <a:rPr lang="es-MX" dirty="0" smtClean="0"/>
              <a:t> y 1200 </a:t>
            </a:r>
            <a:r>
              <a:rPr lang="es-MX" dirty="0" err="1" smtClean="0"/>
              <a:t>°C</a:t>
            </a:r>
            <a:r>
              <a:rPr lang="es-MX" dirty="0" smtClean="0"/>
              <a:t>.</a:t>
            </a:r>
            <a:endParaRPr lang="es-MX" dirty="0"/>
          </a:p>
        </p:txBody>
      </p:sp>
    </p:spTree>
    <p:extLst>
      <p:ext uri="{BB962C8B-B14F-4D97-AF65-F5344CB8AC3E}">
        <p14:creationId xmlns:p14="http://schemas.microsoft.com/office/powerpoint/2010/main" val="37860222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Análisis elemental </a:t>
            </a:r>
            <a:endParaRPr lang="es-MX"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43541" y="1592797"/>
            <a:ext cx="7944883" cy="4982801"/>
          </a:xfrm>
          <a:prstGeom prst="rect">
            <a:avLst/>
          </a:prstGeom>
          <a:noFill/>
          <a:ln w="9525">
            <a:noFill/>
            <a:miter lim="800000"/>
            <a:headEnd/>
            <a:tailEnd/>
          </a:ln>
        </p:spPr>
      </p:pic>
    </p:spTree>
    <p:extLst>
      <p:ext uri="{BB962C8B-B14F-4D97-AF65-F5344CB8AC3E}">
        <p14:creationId xmlns:p14="http://schemas.microsoft.com/office/powerpoint/2010/main" val="1792390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Contenido energético de los componentes</a:t>
            </a:r>
            <a:endParaRPr lang="es-MX" dirty="0"/>
          </a:p>
        </p:txBody>
      </p:sp>
      <p:pic>
        <p:nvPicPr>
          <p:cNvPr id="3074" name="Picture 2"/>
          <p:cNvPicPr>
            <a:picLocks noGrp="1" noChangeAspect="1" noChangeArrowheads="1"/>
          </p:cNvPicPr>
          <p:nvPr>
            <p:ph idx="1"/>
          </p:nvPr>
        </p:nvPicPr>
        <p:blipFill>
          <a:blip r:embed="rId2" cstate="print"/>
          <a:stretch>
            <a:fillRect/>
          </a:stretch>
        </p:blipFill>
        <p:spPr bwMode="auto">
          <a:xfrm rot="5400000">
            <a:off x="1689100" y="1600200"/>
            <a:ext cx="5156199" cy="4800600"/>
          </a:xfrm>
          <a:prstGeom prst="rect">
            <a:avLst/>
          </a:prstGeom>
          <a:noFill/>
          <a:ln w="9525">
            <a:noFill/>
            <a:miter lim="800000"/>
            <a:headEnd/>
            <a:tailEnd/>
          </a:ln>
        </p:spPr>
      </p:pic>
    </p:spTree>
    <p:extLst>
      <p:ext uri="{BB962C8B-B14F-4D97-AF65-F5344CB8AC3E}">
        <p14:creationId xmlns:p14="http://schemas.microsoft.com/office/powerpoint/2010/main" val="210064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sz="4400" dirty="0"/>
              <a:t>Propiedades </a:t>
            </a:r>
            <a:r>
              <a:rPr lang="es-MX" sz="4400" dirty="0" smtClean="0"/>
              <a:t>biológicas </a:t>
            </a:r>
            <a:r>
              <a:rPr lang="es-MX" sz="4400" dirty="0"/>
              <a:t>de los residuos sólidos</a:t>
            </a:r>
          </a:p>
        </p:txBody>
      </p:sp>
    </p:spTree>
    <p:extLst>
      <p:ext uri="{BB962C8B-B14F-4D97-AF65-F5344CB8AC3E}">
        <p14:creationId xmlns:p14="http://schemas.microsoft.com/office/powerpoint/2010/main" val="32104415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Biodegradabilidad</a:t>
            </a:r>
            <a:r>
              <a:rPr lang="es-MX" dirty="0" smtClean="0"/>
              <a:t> </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333477" y="1607332"/>
            <a:ext cx="2667019" cy="4629347"/>
          </a:xfrm>
          <a:prstGeom prst="rect">
            <a:avLst/>
          </a:prstGeom>
          <a:noFill/>
          <a:ln w="9525">
            <a:noFill/>
            <a:miter lim="800000"/>
            <a:headEnd/>
            <a:tailEnd/>
          </a:ln>
        </p:spPr>
      </p:pic>
      <p:sp>
        <p:nvSpPr>
          <p:cNvPr id="5" name="4 CuadroTexto"/>
          <p:cNvSpPr txBox="1"/>
          <p:nvPr/>
        </p:nvSpPr>
        <p:spPr>
          <a:xfrm>
            <a:off x="4381499" y="1714488"/>
            <a:ext cx="4000528" cy="4524315"/>
          </a:xfrm>
          <a:prstGeom prst="rect">
            <a:avLst/>
          </a:prstGeom>
          <a:noFill/>
        </p:spPr>
        <p:txBody>
          <a:bodyPr wrap="square" rtlCol="0">
            <a:spAutoFit/>
          </a:bodyPr>
          <a:lstStyle/>
          <a:p>
            <a:pPr algn="ctr"/>
            <a:r>
              <a:rPr lang="es-MX" sz="2800" dirty="0" err="1" smtClean="0"/>
              <a:t>BF</a:t>
            </a:r>
            <a:r>
              <a:rPr lang="es-MX" sz="2800" dirty="0" smtClean="0"/>
              <a:t> = 0.83 -0.028 </a:t>
            </a:r>
            <a:r>
              <a:rPr lang="es-MX" sz="2800" dirty="0" err="1" smtClean="0"/>
              <a:t>LC</a:t>
            </a:r>
            <a:endParaRPr lang="es-MX" sz="2800" dirty="0" smtClean="0"/>
          </a:p>
          <a:p>
            <a:pPr algn="ctr"/>
            <a:endParaRPr lang="es-MX" sz="2800" dirty="0" smtClean="0"/>
          </a:p>
          <a:p>
            <a:r>
              <a:rPr lang="es-MX" sz="2800" dirty="0" smtClean="0"/>
              <a:t>Donde:</a:t>
            </a:r>
          </a:p>
          <a:p>
            <a:endParaRPr lang="es-MX" sz="2800" dirty="0" smtClean="0"/>
          </a:p>
          <a:p>
            <a:r>
              <a:rPr lang="es-MX" sz="2800" dirty="0" err="1" smtClean="0"/>
              <a:t>BF</a:t>
            </a:r>
            <a:r>
              <a:rPr lang="es-MX" sz="2800" dirty="0" smtClean="0"/>
              <a:t> = Fracción biodegradable con base en sólidos volátiles</a:t>
            </a:r>
          </a:p>
          <a:p>
            <a:endParaRPr lang="es-MX" sz="2800" dirty="0" smtClean="0"/>
          </a:p>
          <a:p>
            <a:r>
              <a:rPr lang="es-MX" sz="2800" dirty="0" err="1" smtClean="0"/>
              <a:t>LC</a:t>
            </a:r>
            <a:r>
              <a:rPr lang="es-MX" sz="2800" dirty="0" smtClean="0"/>
              <a:t> = Contenido lignina</a:t>
            </a:r>
            <a:endParaRPr lang="es-MX" dirty="0" smtClean="0"/>
          </a:p>
          <a:p>
            <a:endParaRPr lang="es-MX" dirty="0" smtClean="0"/>
          </a:p>
          <a:p>
            <a:endParaRPr lang="es-MX" dirty="0"/>
          </a:p>
        </p:txBody>
      </p:sp>
    </p:spTree>
    <p:extLst>
      <p:ext uri="{BB962C8B-B14F-4D97-AF65-F5344CB8AC3E}">
        <p14:creationId xmlns:p14="http://schemas.microsoft.com/office/powerpoint/2010/main" val="16879155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MX" sz="2800" dirty="0" smtClean="0"/>
              <a:t>Fuente: www.consumer.es</a:t>
            </a:r>
            <a:endParaRPr lang="es-MX" sz="2800" dirty="0"/>
          </a:p>
        </p:txBody>
      </p:sp>
      <p:pic>
        <p:nvPicPr>
          <p:cNvPr id="4" name="3 Marcador de contenido"/>
          <p:cNvPicPr>
            <a:picLocks noGrp="1" noChangeAspect="1"/>
          </p:cNvPicPr>
          <p:nvPr>
            <p:ph idx="1"/>
          </p:nvPr>
        </p:nvPicPr>
        <p:blipFill rotWithShape="1">
          <a:blip r:embed="rId2">
            <a:extLst>
              <a:ext uri="{28A0092B-C50C-407E-A947-70E740481C1C}">
                <a14:useLocalDpi xmlns:a14="http://schemas.microsoft.com/office/drawing/2010/main" val="0"/>
              </a:ext>
            </a:extLst>
          </a:blip>
          <a:srcRect l="6877" t="15617" r="8740" b="16487"/>
          <a:stretch/>
        </p:blipFill>
        <p:spPr>
          <a:xfrm>
            <a:off x="611560" y="908720"/>
            <a:ext cx="7539278" cy="5688632"/>
          </a:xfrm>
          <a:prstGeom prst="rect">
            <a:avLst/>
          </a:prstGeom>
          <a:ln>
            <a:noFill/>
          </a:ln>
          <a:effectLst>
            <a:softEdge rad="112500"/>
          </a:effectLst>
        </p:spPr>
      </p:pic>
    </p:spTree>
    <p:extLst>
      <p:ext uri="{BB962C8B-B14F-4D97-AF65-F5344CB8AC3E}">
        <p14:creationId xmlns:p14="http://schemas.microsoft.com/office/powerpoint/2010/main" val="10058039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Producción de olores</a:t>
            </a:r>
            <a:endParaRPr lang="es-MX" dirty="0"/>
          </a:p>
        </p:txBody>
      </p:sp>
      <p:sp>
        <p:nvSpPr>
          <p:cNvPr id="3" name="2 Marcador de contenido"/>
          <p:cNvSpPr>
            <a:spLocks noGrp="1"/>
          </p:cNvSpPr>
          <p:nvPr>
            <p:ph idx="1"/>
          </p:nvPr>
        </p:nvSpPr>
        <p:spPr/>
        <p:txBody>
          <a:bodyPr/>
          <a:lstStyle/>
          <a:p>
            <a:r>
              <a:rPr lang="es-MX" dirty="0" smtClean="0"/>
              <a:t>Se debe principalmente a la descomposición de los residuos que han sido almacenados por un tiempo.</a:t>
            </a:r>
          </a:p>
          <a:p>
            <a:endParaRPr lang="es-MX" dirty="0"/>
          </a:p>
          <a:p>
            <a:r>
              <a:rPr lang="es-MX" dirty="0" smtClean="0"/>
              <a:t>Se le atribuye al azufre que se convierte en sulfuro.</a:t>
            </a:r>
          </a:p>
          <a:p>
            <a:endParaRPr lang="es-MX" dirty="0"/>
          </a:p>
        </p:txBody>
      </p:sp>
    </p:spTree>
    <p:extLst>
      <p:ext uri="{BB962C8B-B14F-4D97-AF65-F5344CB8AC3E}">
        <p14:creationId xmlns:p14="http://schemas.microsoft.com/office/powerpoint/2010/main" val="65950041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Reproducción de moscas</a:t>
            </a:r>
            <a:endParaRPr lang="es-MX"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67544" y="1484784"/>
            <a:ext cx="7270135" cy="4648550"/>
          </a:xfrm>
          <a:prstGeom prst="rect">
            <a:avLst/>
          </a:prstGeom>
          <a:noFill/>
          <a:ln w="9525">
            <a:noFill/>
            <a:miter lim="800000"/>
            <a:headEnd/>
            <a:tailEnd/>
          </a:ln>
        </p:spPr>
      </p:pic>
    </p:spTree>
    <p:extLst>
      <p:ext uri="{BB962C8B-B14F-4D97-AF65-F5344CB8AC3E}">
        <p14:creationId xmlns:p14="http://schemas.microsoft.com/office/powerpoint/2010/main" val="374368530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Reproducción de moscas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586319655"/>
              </p:ext>
            </p:extLst>
          </p:nvPr>
        </p:nvGraphicFramePr>
        <p:xfrm>
          <a:off x="683568" y="1484784"/>
          <a:ext cx="7499349" cy="3060744"/>
        </p:xfrm>
        <a:graphic>
          <a:graphicData uri="http://schemas.openxmlformats.org/drawingml/2006/table">
            <a:tbl>
              <a:tblPr firstRow="1" bandRow="1">
                <a:tableStyleId>{5C22544A-7EE6-4342-B048-85BDC9FD1C3A}</a:tableStyleId>
              </a:tblPr>
              <a:tblGrid>
                <a:gridCol w="4357265"/>
                <a:gridCol w="3142084"/>
              </a:tblGrid>
              <a:tr h="403028">
                <a:tc>
                  <a:txBody>
                    <a:bodyPr/>
                    <a:lstStyle/>
                    <a:p>
                      <a:r>
                        <a:rPr lang="es-MX" sz="1800" dirty="0" smtClean="0"/>
                        <a:t>Desarrollo huevos</a:t>
                      </a:r>
                      <a:endParaRPr lang="es-MX" sz="1800" dirty="0"/>
                    </a:p>
                  </a:txBody>
                  <a:tcPr marL="111101" marR="111101" marT="34290" marB="34290"/>
                </a:tc>
                <a:tc>
                  <a:txBody>
                    <a:bodyPr/>
                    <a:lstStyle/>
                    <a:p>
                      <a:r>
                        <a:rPr lang="es-MX" sz="1800" dirty="0" smtClean="0"/>
                        <a:t>8 a 12 horas</a:t>
                      </a:r>
                      <a:endParaRPr lang="es-MX" sz="1800" dirty="0"/>
                    </a:p>
                  </a:txBody>
                  <a:tcPr marL="111101" marR="111101" marT="34290" marB="34290"/>
                </a:tc>
              </a:tr>
              <a:tr h="617220">
                <a:tc>
                  <a:txBody>
                    <a:bodyPr/>
                    <a:lstStyle/>
                    <a:p>
                      <a:r>
                        <a:rPr lang="es-MX" sz="1800" dirty="0" smtClean="0"/>
                        <a:t>Primera etapa del</a:t>
                      </a:r>
                      <a:r>
                        <a:rPr lang="es-MX" sz="1800" baseline="0" dirty="0" smtClean="0"/>
                        <a:t> periodo larval</a:t>
                      </a:r>
                      <a:endParaRPr lang="es-MX" sz="1800" dirty="0"/>
                    </a:p>
                  </a:txBody>
                  <a:tcPr marL="111101" marR="111101" marT="34290" marB="34290"/>
                </a:tc>
                <a:tc>
                  <a:txBody>
                    <a:bodyPr/>
                    <a:lstStyle/>
                    <a:p>
                      <a:r>
                        <a:rPr lang="es-MX" sz="1800" dirty="0" smtClean="0"/>
                        <a:t>20 horas</a:t>
                      </a:r>
                      <a:endParaRPr lang="es-MX" sz="1800" dirty="0"/>
                    </a:p>
                  </a:txBody>
                  <a:tcPr marL="111101" marR="111101" marT="34290" marB="34290"/>
                </a:tc>
              </a:tr>
              <a:tr h="617220">
                <a:tc>
                  <a:txBody>
                    <a:bodyPr/>
                    <a:lstStyle/>
                    <a:p>
                      <a:r>
                        <a:rPr lang="es-MX" sz="1800" dirty="0" smtClean="0"/>
                        <a:t>Segunda etapa del periodo larval</a:t>
                      </a:r>
                      <a:endParaRPr lang="es-MX" sz="1800" dirty="0"/>
                    </a:p>
                  </a:txBody>
                  <a:tcPr marL="111101" marR="111101" marT="34290" marB="34290"/>
                </a:tc>
                <a:tc>
                  <a:txBody>
                    <a:bodyPr/>
                    <a:lstStyle/>
                    <a:p>
                      <a:r>
                        <a:rPr lang="es-MX" sz="1800" dirty="0" smtClean="0"/>
                        <a:t>24 horas</a:t>
                      </a:r>
                      <a:endParaRPr lang="es-MX" sz="1800" dirty="0"/>
                    </a:p>
                  </a:txBody>
                  <a:tcPr marL="111101" marR="111101" marT="34290" marB="34290"/>
                </a:tc>
              </a:tr>
              <a:tr h="617220">
                <a:tc>
                  <a:txBody>
                    <a:bodyPr/>
                    <a:lstStyle/>
                    <a:p>
                      <a:r>
                        <a:rPr lang="es-MX" sz="1800" dirty="0" smtClean="0"/>
                        <a:t>Tercera etapa del periodo</a:t>
                      </a:r>
                      <a:r>
                        <a:rPr lang="es-MX" sz="1800" baseline="0" dirty="0" smtClean="0"/>
                        <a:t> larval</a:t>
                      </a:r>
                      <a:endParaRPr lang="es-MX" sz="1800" dirty="0"/>
                    </a:p>
                  </a:txBody>
                  <a:tcPr marL="111101" marR="111101" marT="34290" marB="34290"/>
                </a:tc>
                <a:tc>
                  <a:txBody>
                    <a:bodyPr/>
                    <a:lstStyle/>
                    <a:p>
                      <a:r>
                        <a:rPr lang="es-MX" sz="1800" dirty="0" smtClean="0"/>
                        <a:t>3 días</a:t>
                      </a:r>
                      <a:endParaRPr lang="es-MX" sz="1800" dirty="0"/>
                    </a:p>
                  </a:txBody>
                  <a:tcPr marL="111101" marR="111101" marT="34290" marB="34290"/>
                </a:tc>
              </a:tr>
              <a:tr h="403028">
                <a:tc>
                  <a:txBody>
                    <a:bodyPr/>
                    <a:lstStyle/>
                    <a:p>
                      <a:r>
                        <a:rPr lang="es-MX" sz="1800" dirty="0" smtClean="0"/>
                        <a:t>Etapa crisálida</a:t>
                      </a:r>
                      <a:endParaRPr lang="es-MX" sz="1800" dirty="0"/>
                    </a:p>
                  </a:txBody>
                  <a:tcPr marL="111101" marR="111101" marT="34290" marB="34290"/>
                </a:tc>
                <a:tc>
                  <a:txBody>
                    <a:bodyPr/>
                    <a:lstStyle/>
                    <a:p>
                      <a:r>
                        <a:rPr lang="es-MX" sz="1800" dirty="0" smtClean="0"/>
                        <a:t>4-5 días</a:t>
                      </a:r>
                      <a:endParaRPr lang="es-MX" sz="1800" dirty="0"/>
                    </a:p>
                  </a:txBody>
                  <a:tcPr marL="111101" marR="111101" marT="34290" marB="34290"/>
                </a:tc>
              </a:tr>
              <a:tr h="403028">
                <a:tc>
                  <a:txBody>
                    <a:bodyPr/>
                    <a:lstStyle/>
                    <a:p>
                      <a:r>
                        <a:rPr lang="es-MX" sz="1800" dirty="0" smtClean="0"/>
                        <a:t>Total</a:t>
                      </a:r>
                      <a:endParaRPr lang="es-MX" sz="1800" dirty="0"/>
                    </a:p>
                  </a:txBody>
                  <a:tcPr marL="111101" marR="111101" marT="34290" marB="34290"/>
                </a:tc>
                <a:tc>
                  <a:txBody>
                    <a:bodyPr/>
                    <a:lstStyle/>
                    <a:p>
                      <a:r>
                        <a:rPr lang="es-MX" sz="1800" dirty="0" smtClean="0"/>
                        <a:t>9 –</a:t>
                      </a:r>
                      <a:r>
                        <a:rPr lang="es-MX" sz="1800" baseline="0" dirty="0" smtClean="0"/>
                        <a:t> 11 días</a:t>
                      </a:r>
                      <a:endParaRPr lang="es-MX" sz="1800" dirty="0"/>
                    </a:p>
                  </a:txBody>
                  <a:tcPr marL="111101" marR="111101" marT="34290" marB="34290"/>
                </a:tc>
              </a:tr>
            </a:tbl>
          </a:graphicData>
        </a:graphic>
      </p:graphicFrame>
      <p:sp>
        <p:nvSpPr>
          <p:cNvPr id="5" name="4 CuadroTexto"/>
          <p:cNvSpPr txBox="1"/>
          <p:nvPr/>
        </p:nvSpPr>
        <p:spPr>
          <a:xfrm>
            <a:off x="1142976" y="4768462"/>
            <a:ext cx="6762797" cy="2492990"/>
          </a:xfrm>
          <a:prstGeom prst="rect">
            <a:avLst/>
          </a:prstGeom>
          <a:noFill/>
        </p:spPr>
        <p:txBody>
          <a:bodyPr wrap="square" rtlCol="0">
            <a:spAutoFit/>
          </a:bodyPr>
          <a:lstStyle/>
          <a:p>
            <a:r>
              <a:rPr lang="es-MX" sz="2400" dirty="0" smtClean="0"/>
              <a:t>Factores condicionantes:</a:t>
            </a:r>
          </a:p>
          <a:p>
            <a:endParaRPr lang="es-MX" sz="2400" dirty="0"/>
          </a:p>
          <a:p>
            <a:r>
              <a:rPr lang="es-MX" sz="2400" dirty="0" smtClean="0"/>
              <a:t>* Clima</a:t>
            </a:r>
          </a:p>
          <a:p>
            <a:r>
              <a:rPr lang="es-MX" sz="2400" dirty="0" smtClean="0"/>
              <a:t>* Estación del año</a:t>
            </a:r>
          </a:p>
          <a:p>
            <a:r>
              <a:rPr lang="es-MX" sz="2400" dirty="0" smtClean="0"/>
              <a:t>* Tiempo de almacenamiento</a:t>
            </a:r>
          </a:p>
          <a:p>
            <a:endParaRPr lang="es-MX" dirty="0" smtClean="0"/>
          </a:p>
          <a:p>
            <a:endParaRPr lang="es-MX" dirty="0"/>
          </a:p>
        </p:txBody>
      </p:sp>
    </p:spTree>
    <p:extLst>
      <p:ext uri="{BB962C8B-B14F-4D97-AF65-F5344CB8AC3E}">
        <p14:creationId xmlns:p14="http://schemas.microsoft.com/office/powerpoint/2010/main" val="1132379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anejoDeResiduos_2014.docx - Microsoft Word uso no comercial"/>
          <p:cNvPicPr>
            <a:picLocks noGrp="1" noChangeAspect="1"/>
          </p:cNvPicPr>
          <p:nvPr>
            <p:ph idx="1"/>
          </p:nvPr>
        </p:nvPicPr>
        <p:blipFill rotWithShape="1">
          <a:blip r:embed="rId2">
            <a:extLst>
              <a:ext uri="{28A0092B-C50C-407E-A947-70E740481C1C}">
                <a14:useLocalDpi xmlns:a14="http://schemas.microsoft.com/office/drawing/2010/main" val="0"/>
              </a:ext>
            </a:extLst>
          </a:blip>
          <a:srcRect l="21506" t="24388" r="20788" b="4374"/>
          <a:stretch/>
        </p:blipFill>
        <p:spPr>
          <a:xfrm>
            <a:off x="251521" y="692696"/>
            <a:ext cx="8064895" cy="5688632"/>
          </a:xfrm>
        </p:spPr>
      </p:pic>
    </p:spTree>
    <p:extLst>
      <p:ext uri="{BB962C8B-B14F-4D97-AF65-F5344CB8AC3E}">
        <p14:creationId xmlns:p14="http://schemas.microsoft.com/office/powerpoint/2010/main" val="3856322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Reproducción de moscas</a:t>
            </a:r>
            <a:endParaRPr lang="es-MX"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428596" y="1500174"/>
            <a:ext cx="2819583" cy="2257428"/>
          </a:xfrm>
          <a:prstGeom prst="rect">
            <a:avLst/>
          </a:prstGeom>
          <a:noFill/>
          <a:ln w="9525">
            <a:noFill/>
            <a:miter lim="800000"/>
            <a:headEnd/>
            <a:tailEnd/>
          </a:ln>
        </p:spPr>
      </p:pic>
      <p:sp>
        <p:nvSpPr>
          <p:cNvPr id="5" name="4 CuadroTexto"/>
          <p:cNvSpPr txBox="1"/>
          <p:nvPr/>
        </p:nvSpPr>
        <p:spPr>
          <a:xfrm>
            <a:off x="3238491" y="4393413"/>
            <a:ext cx="184731" cy="369332"/>
          </a:xfrm>
          <a:prstGeom prst="rect">
            <a:avLst/>
          </a:prstGeom>
          <a:noFill/>
        </p:spPr>
        <p:txBody>
          <a:bodyPr wrap="none" rtlCol="0">
            <a:spAutoFit/>
          </a:bodyPr>
          <a:lstStyle/>
          <a:p>
            <a:endParaRPr lang="es-MX" dirty="0"/>
          </a:p>
        </p:txBody>
      </p:sp>
      <p:sp>
        <p:nvSpPr>
          <p:cNvPr id="6" name="5 CuadroTexto"/>
          <p:cNvSpPr txBox="1"/>
          <p:nvPr/>
        </p:nvSpPr>
        <p:spPr>
          <a:xfrm>
            <a:off x="3619493" y="1553752"/>
            <a:ext cx="4857784" cy="4647426"/>
          </a:xfrm>
          <a:prstGeom prst="rect">
            <a:avLst/>
          </a:prstGeom>
          <a:noFill/>
        </p:spPr>
        <p:txBody>
          <a:bodyPr wrap="square" rtlCol="0">
            <a:spAutoFit/>
          </a:bodyPr>
          <a:lstStyle/>
          <a:p>
            <a:r>
              <a:rPr lang="es-MX" sz="2000" b="1" dirty="0" smtClean="0"/>
              <a:t>Recomendaciones de Saneamiento para el Control de Moscas:</a:t>
            </a:r>
          </a:p>
          <a:p>
            <a:endParaRPr lang="es-MX" sz="2000" b="1" dirty="0" smtClean="0"/>
          </a:p>
          <a:p>
            <a:r>
              <a:rPr lang="es-MX" sz="2000" dirty="0" smtClean="0"/>
              <a:t>* </a:t>
            </a:r>
            <a:r>
              <a:rPr lang="es-MX" dirty="0" smtClean="0"/>
              <a:t>Recoger la basura dos veces por semana. </a:t>
            </a:r>
          </a:p>
          <a:p>
            <a:r>
              <a:rPr lang="es-MX" dirty="0" smtClean="0"/>
              <a:t>* Eliminar los excrementos de mascotas y animales. </a:t>
            </a:r>
          </a:p>
          <a:p>
            <a:r>
              <a:rPr lang="es-MX" dirty="0" smtClean="0"/>
              <a:t>* Los botes de basura deben tener tapaderas ajustadas y ser fácilmente lavables. </a:t>
            </a:r>
          </a:p>
          <a:p>
            <a:r>
              <a:rPr lang="es-MX" dirty="0" smtClean="0"/>
              <a:t>* Colocar los botes de basura lejos de las puertas de viviendas y negocios. </a:t>
            </a:r>
          </a:p>
          <a:p>
            <a:r>
              <a:rPr lang="es-MX" dirty="0" smtClean="0"/>
              <a:t>*Colocar la basura seca en bolsas plásticas y luego dentro del bote de basura. </a:t>
            </a:r>
          </a:p>
          <a:p>
            <a:r>
              <a:rPr lang="es-MX" dirty="0" smtClean="0"/>
              <a:t>* Envolver la basura húmeda en papel periódico, luego colocarla dentro de una bolsa plástica y por último en el bote de basura. </a:t>
            </a:r>
          </a:p>
          <a:p>
            <a:endParaRPr lang="es-MX" dirty="0"/>
          </a:p>
        </p:txBody>
      </p:sp>
      <p:pic>
        <p:nvPicPr>
          <p:cNvPr id="3075" name="Picture 3"/>
          <p:cNvPicPr>
            <a:picLocks noChangeAspect="1" noChangeArrowheads="1"/>
          </p:cNvPicPr>
          <p:nvPr/>
        </p:nvPicPr>
        <p:blipFill>
          <a:blip r:embed="rId3" cstate="print"/>
          <a:srcRect/>
          <a:stretch>
            <a:fillRect/>
          </a:stretch>
        </p:blipFill>
        <p:spPr bwMode="auto">
          <a:xfrm>
            <a:off x="0" y="4286256"/>
            <a:ext cx="3632200" cy="2121694"/>
          </a:xfrm>
          <a:prstGeom prst="rect">
            <a:avLst/>
          </a:prstGeom>
          <a:noFill/>
          <a:ln w="9525">
            <a:noFill/>
            <a:miter lim="800000"/>
            <a:headEnd/>
            <a:tailEnd/>
          </a:ln>
        </p:spPr>
      </p:pic>
    </p:spTree>
    <p:extLst>
      <p:ext uri="{BB962C8B-B14F-4D97-AF65-F5344CB8AC3E}">
        <p14:creationId xmlns:p14="http://schemas.microsoft.com/office/powerpoint/2010/main" val="188527340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n-US" sz="4000" dirty="0" err="1" smtClean="0"/>
              <a:t>Módulo</a:t>
            </a:r>
            <a:r>
              <a:rPr lang="en-US" sz="4000" dirty="0" smtClean="0"/>
              <a:t> 3. </a:t>
            </a:r>
            <a:r>
              <a:rPr lang="en-US" dirty="0" smtClean="0"/>
              <a:t/>
            </a:r>
            <a:br>
              <a:rPr lang="en-US" dirty="0" smtClean="0"/>
            </a:br>
            <a:r>
              <a:rPr lang="es-MX" sz="4400" dirty="0"/>
              <a:t>Recolección de los residuos sólidos municipales. </a:t>
            </a:r>
            <a:endParaRPr lang="en-US" dirty="0"/>
          </a:p>
        </p:txBody>
      </p:sp>
    </p:spTree>
    <p:extLst>
      <p:ext uri="{BB962C8B-B14F-4D97-AF65-F5344CB8AC3E}">
        <p14:creationId xmlns:p14="http://schemas.microsoft.com/office/powerpoint/2010/main" val="417998664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err="1" smtClean="0"/>
              <a:t>BASURA</a:t>
            </a:r>
            <a:r>
              <a:rPr lang="en-US" sz="4000" dirty="0" smtClean="0"/>
              <a:t> EN LAS CALLES</a:t>
            </a:r>
            <a:endParaRPr lang="en-US" sz="4000"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539552" y="1556792"/>
            <a:ext cx="3810000" cy="2543175"/>
          </a:xfrm>
          <a:prstGeom prst="rect">
            <a:avLst/>
          </a:prstGeom>
          <a:noFill/>
          <a:ln w="9525">
            <a:noFill/>
            <a:miter lim="800000"/>
            <a:headEnd/>
            <a:tailEnd/>
          </a:ln>
          <a:effectLst>
            <a:softEdge rad="127000"/>
          </a:effectLst>
        </p:spPr>
      </p:pic>
      <p:pic>
        <p:nvPicPr>
          <p:cNvPr id="6147" name="Picture 3"/>
          <p:cNvPicPr>
            <a:picLocks noChangeAspect="1" noChangeArrowheads="1"/>
          </p:cNvPicPr>
          <p:nvPr/>
        </p:nvPicPr>
        <p:blipFill>
          <a:blip r:embed="rId3" cstate="print"/>
          <a:srcRect/>
          <a:stretch>
            <a:fillRect/>
          </a:stretch>
        </p:blipFill>
        <p:spPr bwMode="auto">
          <a:xfrm>
            <a:off x="4596003" y="3429000"/>
            <a:ext cx="3713989" cy="2785492"/>
          </a:xfrm>
          <a:prstGeom prst="rect">
            <a:avLst/>
          </a:prstGeom>
          <a:noFill/>
          <a:ln w="9525">
            <a:noFill/>
            <a:miter lim="800000"/>
            <a:headEnd/>
            <a:tailEnd/>
          </a:ln>
          <a:effectLst>
            <a:softEdge rad="127000"/>
          </a:effectLst>
        </p:spPr>
      </p:pic>
    </p:spTree>
    <p:extLst>
      <p:ext uri="{BB962C8B-B14F-4D97-AF65-F5344CB8AC3E}">
        <p14:creationId xmlns:p14="http://schemas.microsoft.com/office/powerpoint/2010/main" val="318312231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err="1" smtClean="0"/>
              <a:t>BASURA</a:t>
            </a:r>
            <a:r>
              <a:rPr lang="en-US" sz="4000" dirty="0" smtClean="0"/>
              <a:t> EN LAS </a:t>
            </a:r>
            <a:r>
              <a:rPr lang="en-US" sz="4000" dirty="0" err="1" smtClean="0"/>
              <a:t>ALCANTARILLAS</a:t>
            </a:r>
            <a:endParaRPr lang="en-US" sz="4000" dirty="0"/>
          </a:p>
        </p:txBody>
      </p:sp>
      <p:pic>
        <p:nvPicPr>
          <p:cNvPr id="7172" name="Picture 4"/>
          <p:cNvPicPr>
            <a:picLocks noGrp="1" noChangeAspect="1" noChangeArrowheads="1"/>
          </p:cNvPicPr>
          <p:nvPr>
            <p:ph idx="1"/>
          </p:nvPr>
        </p:nvPicPr>
        <p:blipFill>
          <a:blip r:embed="rId2" cstate="print"/>
          <a:stretch>
            <a:fillRect/>
          </a:stretch>
        </p:blipFill>
        <p:spPr bwMode="auto">
          <a:xfrm>
            <a:off x="5004048" y="4149080"/>
            <a:ext cx="2714625" cy="1809750"/>
          </a:xfrm>
          <a:prstGeom prst="rect">
            <a:avLst/>
          </a:prstGeom>
          <a:noFill/>
          <a:ln w="9525">
            <a:noFill/>
            <a:miter lim="800000"/>
            <a:headEnd/>
            <a:tailEnd/>
          </a:ln>
          <a:effectLst>
            <a:softEdge rad="127000"/>
          </a:effectLst>
        </p:spPr>
      </p:pic>
      <p:pic>
        <p:nvPicPr>
          <p:cNvPr id="7171" name="Picture 3"/>
          <p:cNvPicPr>
            <a:picLocks noChangeAspect="1" noChangeArrowheads="1"/>
          </p:cNvPicPr>
          <p:nvPr/>
        </p:nvPicPr>
        <p:blipFill>
          <a:blip r:embed="rId3" cstate="print"/>
          <a:srcRect/>
          <a:stretch>
            <a:fillRect/>
          </a:stretch>
        </p:blipFill>
        <p:spPr bwMode="auto">
          <a:xfrm>
            <a:off x="827584" y="1772816"/>
            <a:ext cx="3847756" cy="2880320"/>
          </a:xfrm>
          <a:prstGeom prst="rect">
            <a:avLst/>
          </a:prstGeom>
          <a:noFill/>
          <a:ln w="9525">
            <a:noFill/>
            <a:miter lim="800000"/>
            <a:headEnd/>
            <a:tailEnd/>
          </a:ln>
          <a:effectLst>
            <a:softEdge rad="127000"/>
          </a:effectLst>
        </p:spPr>
      </p:pic>
    </p:spTree>
    <p:extLst>
      <p:ext uri="{BB962C8B-B14F-4D97-AF65-F5344CB8AC3E}">
        <p14:creationId xmlns:p14="http://schemas.microsoft.com/office/powerpoint/2010/main" val="5125105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smtClean="0"/>
              <a:t>CALLES </a:t>
            </a:r>
            <a:r>
              <a:rPr lang="en-US" sz="4000" dirty="0" err="1" smtClean="0"/>
              <a:t>LIMPIAS</a:t>
            </a:r>
            <a:endParaRPr lang="en-US" sz="4000"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539552" y="1700808"/>
            <a:ext cx="3392373" cy="4525963"/>
          </a:xfrm>
          <a:prstGeom prst="rect">
            <a:avLst/>
          </a:prstGeom>
          <a:ln>
            <a:noFill/>
          </a:ln>
          <a:effectLst>
            <a:softEdge rad="112500"/>
          </a:effectLst>
        </p:spPr>
      </p:pic>
      <p:pic>
        <p:nvPicPr>
          <p:cNvPr id="8195" name="Picture 3"/>
          <p:cNvPicPr>
            <a:picLocks noChangeAspect="1" noChangeArrowheads="1"/>
          </p:cNvPicPr>
          <p:nvPr/>
        </p:nvPicPr>
        <p:blipFill>
          <a:blip r:embed="rId3" cstate="print"/>
          <a:srcRect/>
          <a:stretch>
            <a:fillRect/>
          </a:stretch>
        </p:blipFill>
        <p:spPr bwMode="auto">
          <a:xfrm>
            <a:off x="4335239" y="1340767"/>
            <a:ext cx="3962400" cy="2638425"/>
          </a:xfrm>
          <a:prstGeom prst="rect">
            <a:avLst/>
          </a:prstGeom>
          <a:ln>
            <a:noFill/>
          </a:ln>
          <a:effectLst>
            <a:softEdge rad="112500"/>
          </a:effectLst>
        </p:spPr>
      </p:pic>
      <p:pic>
        <p:nvPicPr>
          <p:cNvPr id="8197" name="Picture 5" descr="http://www.noticiasdetoluca.com.mx/wordpress/show_image_615.php?filename=/2010/07/Barrendero.jpg&amp;cat=6&amp;pid=9116&amp;cache=false"/>
          <p:cNvPicPr>
            <a:picLocks noChangeAspect="1" noChangeArrowheads="1"/>
          </p:cNvPicPr>
          <p:nvPr/>
        </p:nvPicPr>
        <p:blipFill>
          <a:blip r:embed="rId4" cstate="print"/>
          <a:srcRect/>
          <a:stretch>
            <a:fillRect/>
          </a:stretch>
        </p:blipFill>
        <p:spPr bwMode="auto">
          <a:xfrm>
            <a:off x="4788024" y="4221088"/>
            <a:ext cx="3509615" cy="2339743"/>
          </a:xfrm>
          <a:prstGeom prst="rect">
            <a:avLst/>
          </a:prstGeom>
          <a:ln>
            <a:noFill/>
          </a:ln>
          <a:effectLst>
            <a:softEdge rad="112500"/>
          </a:effectLst>
        </p:spPr>
      </p:pic>
    </p:spTree>
    <p:extLst>
      <p:ext uri="{BB962C8B-B14F-4D97-AF65-F5344CB8AC3E}">
        <p14:creationId xmlns:p14="http://schemas.microsoft.com/office/powerpoint/2010/main" val="371442862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idx="1"/>
          </p:nvPr>
        </p:nvSpPr>
        <p:spPr/>
        <p:txBody>
          <a:bodyPr>
            <a:normAutofit lnSpcReduction="10000"/>
          </a:bodyPr>
          <a:lstStyle/>
          <a:p>
            <a:r>
              <a:rPr lang="es-MX" sz="1600" dirty="0" smtClean="0"/>
              <a:t>SECTOR DE LA POBLACIÓN			         BARRIDO	            </a:t>
            </a:r>
            <a:r>
              <a:rPr lang="es-MX" sz="1600" dirty="0" err="1" smtClean="0"/>
              <a:t>BARRIDO</a:t>
            </a:r>
            <a:endParaRPr lang="es-MX" sz="1600" dirty="0" smtClean="0"/>
          </a:p>
          <a:p>
            <a:pPr lvl="8">
              <a:buNone/>
            </a:pPr>
            <a:r>
              <a:rPr lang="es-MX" sz="1600" dirty="0" smtClean="0"/>
              <a:t>		          OPTIMO	            </a:t>
            </a:r>
            <a:r>
              <a:rPr lang="es-MX" sz="1600" dirty="0" err="1" smtClean="0"/>
              <a:t>MINIMO</a:t>
            </a:r>
            <a:endParaRPr lang="es-MX" sz="1600" dirty="0" smtClean="0"/>
          </a:p>
          <a:p>
            <a:endParaRPr lang="es-MX" sz="1600" dirty="0" smtClean="0"/>
          </a:p>
          <a:p>
            <a:r>
              <a:rPr lang="es-MX" sz="1600" dirty="0" smtClean="0"/>
              <a:t>CALLES COMERCIALES, ZONA CENTRAL Y MERCADOS.           5 VECES/DIA                           1</a:t>
            </a:r>
          </a:p>
          <a:p>
            <a:r>
              <a:rPr lang="es-MX" sz="1600" dirty="0" smtClean="0"/>
              <a:t>CALLES PRINCIPALES, ZONA CENTRAL.                                       2 VECES/</a:t>
            </a:r>
            <a:r>
              <a:rPr lang="es-MX" sz="1600" dirty="0" err="1" smtClean="0"/>
              <a:t>DIA</a:t>
            </a:r>
            <a:r>
              <a:rPr lang="es-MX" sz="1600" dirty="0" smtClean="0"/>
              <a:t>                            1</a:t>
            </a:r>
          </a:p>
          <a:p>
            <a:r>
              <a:rPr lang="es-MX" sz="1600" dirty="0" smtClean="0"/>
              <a:t>CALLES COMERCIALES SUB-URBANAS                                        2 VECES/</a:t>
            </a:r>
            <a:r>
              <a:rPr lang="es-MX" sz="1600" dirty="0" err="1" smtClean="0"/>
              <a:t>DIA</a:t>
            </a:r>
            <a:r>
              <a:rPr lang="es-MX" sz="1600" dirty="0" smtClean="0"/>
              <a:t>                            1</a:t>
            </a:r>
          </a:p>
          <a:p>
            <a:r>
              <a:rPr lang="es-MX" sz="1600" dirty="0" smtClean="0"/>
              <a:t>CALLES SECUNDARIAS Y ZONA CENTRAL.                                  1 VEZ/</a:t>
            </a:r>
            <a:r>
              <a:rPr lang="es-MX" sz="1600" dirty="0" err="1" smtClean="0"/>
              <a:t>DIA</a:t>
            </a:r>
            <a:r>
              <a:rPr lang="es-MX" sz="1600" dirty="0" smtClean="0"/>
              <a:t>                                 1</a:t>
            </a:r>
          </a:p>
          <a:p>
            <a:r>
              <a:rPr lang="es-MX" sz="1600" dirty="0" smtClean="0"/>
              <a:t>CALLES PRINCIPALES SUBURBANAS.                                           1 VEZ/</a:t>
            </a:r>
            <a:r>
              <a:rPr lang="es-MX" sz="1600" dirty="0" err="1" smtClean="0"/>
              <a:t>DIA</a:t>
            </a:r>
            <a:r>
              <a:rPr lang="es-MX" sz="1600" dirty="0" smtClean="0"/>
              <a:t>                                 1</a:t>
            </a:r>
          </a:p>
          <a:p>
            <a:r>
              <a:rPr lang="es-MX" sz="1600" dirty="0" smtClean="0"/>
              <a:t>CALLES RESIDENCIALES, ZONA DE BAJOS INGRESOS.              3 VECES/SEMANA                   2</a:t>
            </a:r>
          </a:p>
          <a:p>
            <a:r>
              <a:rPr lang="es-MX" sz="1600" dirty="0" smtClean="0"/>
              <a:t>CALLES RESIDENCIALES, ZONA DE ALTOS INGRESOS.              1 VEZ/SEMANA                       1</a:t>
            </a:r>
          </a:p>
          <a:p>
            <a:endParaRPr lang="en-US" sz="1600" dirty="0"/>
          </a:p>
        </p:txBody>
      </p:sp>
    </p:spTree>
    <p:extLst>
      <p:ext uri="{BB962C8B-B14F-4D97-AF65-F5344CB8AC3E}">
        <p14:creationId xmlns:p14="http://schemas.microsoft.com/office/powerpoint/2010/main" val="16045740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BA</a:t>
            </a:r>
            <a:r>
              <a:rPr lang="en-US" sz="4000" dirty="0" err="1" smtClean="0"/>
              <a:t>RRIDO</a:t>
            </a:r>
            <a:r>
              <a:rPr lang="en-US" sz="4000" dirty="0" smtClean="0"/>
              <a:t> MANUAL</a:t>
            </a:r>
            <a:endParaRPr lang="en-US" sz="4000" dirty="0"/>
          </a:p>
        </p:txBody>
      </p:sp>
      <p:pic>
        <p:nvPicPr>
          <p:cNvPr id="18434" name="Picture 2"/>
          <p:cNvPicPr>
            <a:picLocks noGrp="1" noChangeAspect="1" noChangeArrowheads="1"/>
          </p:cNvPicPr>
          <p:nvPr>
            <p:ph idx="1"/>
          </p:nvPr>
        </p:nvPicPr>
        <p:blipFill>
          <a:blip r:embed="rId2" cstate="print"/>
          <a:srcRect/>
          <a:stretch>
            <a:fillRect/>
          </a:stretch>
        </p:blipFill>
        <p:spPr bwMode="auto">
          <a:xfrm>
            <a:off x="4788024" y="1484784"/>
            <a:ext cx="3497453" cy="2628087"/>
          </a:xfrm>
          <a:prstGeom prst="rect">
            <a:avLst/>
          </a:prstGeom>
          <a:ln>
            <a:noFill/>
          </a:ln>
          <a:effectLst>
            <a:softEdge rad="112500"/>
          </a:effectLst>
        </p:spPr>
      </p:pic>
      <p:pic>
        <p:nvPicPr>
          <p:cNvPr id="18436" name="Picture 4" descr="http://www.temucochile.com/oficinadelalcalde/cuenta2007/servicios/imagen032.jpg"/>
          <p:cNvPicPr>
            <a:picLocks noChangeAspect="1" noChangeArrowheads="1"/>
          </p:cNvPicPr>
          <p:nvPr/>
        </p:nvPicPr>
        <p:blipFill>
          <a:blip r:embed="rId3" cstate="print"/>
          <a:srcRect/>
          <a:stretch>
            <a:fillRect/>
          </a:stretch>
        </p:blipFill>
        <p:spPr bwMode="auto">
          <a:xfrm>
            <a:off x="323528" y="3284984"/>
            <a:ext cx="4369892" cy="3271639"/>
          </a:xfrm>
          <a:prstGeom prst="rect">
            <a:avLst/>
          </a:prstGeom>
          <a:ln>
            <a:noFill/>
          </a:ln>
          <a:effectLst>
            <a:softEdge rad="112500"/>
          </a:effectLst>
        </p:spPr>
      </p:pic>
    </p:spTree>
    <p:extLst>
      <p:ext uri="{BB962C8B-B14F-4D97-AF65-F5344CB8AC3E}">
        <p14:creationId xmlns:p14="http://schemas.microsoft.com/office/powerpoint/2010/main" val="65622569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err="1" smtClean="0"/>
              <a:t>EQUIPO</a:t>
            </a:r>
            <a:r>
              <a:rPr lang="en-US" sz="4000" dirty="0" smtClean="0"/>
              <a:t> </a:t>
            </a:r>
            <a:r>
              <a:rPr lang="en-US" sz="4000" dirty="0" err="1" smtClean="0"/>
              <a:t>BARRIDO</a:t>
            </a:r>
            <a:r>
              <a:rPr lang="en-US" sz="4000" dirty="0" smtClean="0"/>
              <a:t> MANUAL</a:t>
            </a:r>
            <a:endParaRPr lang="en-US" sz="4000" dirty="0"/>
          </a:p>
        </p:txBody>
      </p:sp>
      <p:pic>
        <p:nvPicPr>
          <p:cNvPr id="20482" name="Picture 2"/>
          <p:cNvPicPr>
            <a:picLocks noGrp="1" noChangeAspect="1" noChangeArrowheads="1"/>
          </p:cNvPicPr>
          <p:nvPr>
            <p:ph idx="1"/>
          </p:nvPr>
        </p:nvPicPr>
        <p:blipFill>
          <a:blip r:embed="rId2" cstate="print"/>
          <a:srcRect/>
          <a:stretch>
            <a:fillRect/>
          </a:stretch>
        </p:blipFill>
        <p:spPr bwMode="auto">
          <a:xfrm>
            <a:off x="899591" y="1628800"/>
            <a:ext cx="2457273" cy="1512168"/>
          </a:xfrm>
          <a:prstGeom prst="rect">
            <a:avLst/>
          </a:prstGeom>
          <a:ln>
            <a:noFill/>
          </a:ln>
          <a:effectLst>
            <a:softEdge rad="112500"/>
          </a:effectLst>
        </p:spPr>
      </p:pic>
      <p:pic>
        <p:nvPicPr>
          <p:cNvPr id="20484" name="Picture 4" descr="http://2.bp.blogspot.com/_TW5RN8nxJvE/TJpXbKnB_6I/AAAAAAAAAiU/nXmbuP6Aig4/s1600/escoba.png"/>
          <p:cNvPicPr>
            <a:picLocks noChangeAspect="1" noChangeArrowheads="1"/>
          </p:cNvPicPr>
          <p:nvPr/>
        </p:nvPicPr>
        <p:blipFill>
          <a:blip r:embed="rId3" cstate="print"/>
          <a:srcRect/>
          <a:stretch>
            <a:fillRect/>
          </a:stretch>
        </p:blipFill>
        <p:spPr bwMode="auto">
          <a:xfrm>
            <a:off x="5580112" y="1479124"/>
            <a:ext cx="2768130" cy="2136650"/>
          </a:xfrm>
          <a:prstGeom prst="rect">
            <a:avLst/>
          </a:prstGeom>
          <a:ln>
            <a:noFill/>
          </a:ln>
          <a:effectLst>
            <a:softEdge rad="127000"/>
          </a:effectLst>
        </p:spPr>
      </p:pic>
      <p:pic>
        <p:nvPicPr>
          <p:cNvPr id="20486" name="Picture 6" descr="http://www.contenedoresmedina.com.mx/imagenesweb/imagenes1/bar%20175%20copy.jpg"/>
          <p:cNvPicPr>
            <a:picLocks noChangeAspect="1" noChangeArrowheads="1"/>
          </p:cNvPicPr>
          <p:nvPr/>
        </p:nvPicPr>
        <p:blipFill>
          <a:blip r:embed="rId4" cstate="print"/>
          <a:srcRect/>
          <a:stretch>
            <a:fillRect/>
          </a:stretch>
        </p:blipFill>
        <p:spPr bwMode="auto">
          <a:xfrm>
            <a:off x="3491880" y="2636912"/>
            <a:ext cx="1925191" cy="2059028"/>
          </a:xfrm>
          <a:prstGeom prst="rect">
            <a:avLst/>
          </a:prstGeom>
          <a:ln>
            <a:noFill/>
          </a:ln>
          <a:effectLst>
            <a:softEdge rad="112500"/>
          </a:effectLst>
        </p:spPr>
      </p:pic>
      <p:pic>
        <p:nvPicPr>
          <p:cNvPr id="20488" name="Picture 8" descr="http://www.e-cepillos.com/contents/media/carrito2%2072.png"/>
          <p:cNvPicPr>
            <a:picLocks noChangeAspect="1" noChangeArrowheads="1"/>
          </p:cNvPicPr>
          <p:nvPr/>
        </p:nvPicPr>
        <p:blipFill>
          <a:blip r:embed="rId5" cstate="print"/>
          <a:srcRect/>
          <a:stretch>
            <a:fillRect/>
          </a:stretch>
        </p:blipFill>
        <p:spPr bwMode="auto">
          <a:xfrm>
            <a:off x="323528" y="3429000"/>
            <a:ext cx="3591545" cy="3060367"/>
          </a:xfrm>
          <a:prstGeom prst="rect">
            <a:avLst/>
          </a:prstGeom>
          <a:ln>
            <a:noFill/>
          </a:ln>
          <a:effectLst>
            <a:softEdge rad="31750"/>
          </a:effectLst>
        </p:spPr>
      </p:pic>
      <p:pic>
        <p:nvPicPr>
          <p:cNvPr id="20490" name="Picture 10" descr="http://www.carrobarrendero.com/contents/media/l_1%20recogedor%20aluminio.jpg"/>
          <p:cNvPicPr>
            <a:picLocks noChangeAspect="1" noChangeArrowheads="1"/>
          </p:cNvPicPr>
          <p:nvPr/>
        </p:nvPicPr>
        <p:blipFill>
          <a:blip r:embed="rId6" cstate="print"/>
          <a:srcRect/>
          <a:stretch>
            <a:fillRect/>
          </a:stretch>
        </p:blipFill>
        <p:spPr bwMode="auto">
          <a:xfrm>
            <a:off x="6588224" y="3717032"/>
            <a:ext cx="1369998" cy="2890292"/>
          </a:xfrm>
          <a:prstGeom prst="rect">
            <a:avLst/>
          </a:prstGeom>
          <a:ln>
            <a:noFill/>
          </a:ln>
          <a:effectLst>
            <a:softEdge rad="112500"/>
          </a:effectLst>
        </p:spPr>
      </p:pic>
    </p:spTree>
    <p:extLst>
      <p:ext uri="{BB962C8B-B14F-4D97-AF65-F5344CB8AC3E}">
        <p14:creationId xmlns:p14="http://schemas.microsoft.com/office/powerpoint/2010/main" val="299416167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err="1" smtClean="0"/>
              <a:t>LIMPIEZA</a:t>
            </a:r>
            <a:r>
              <a:rPr lang="en-US" sz="4000" dirty="0" smtClean="0"/>
              <a:t> </a:t>
            </a:r>
            <a:r>
              <a:rPr lang="en-US" sz="4000" dirty="0" err="1" smtClean="0"/>
              <a:t>POR</a:t>
            </a:r>
            <a:r>
              <a:rPr lang="en-US" sz="4000" dirty="0" smtClean="0"/>
              <a:t> </a:t>
            </a:r>
            <a:r>
              <a:rPr lang="en-US" sz="4000" dirty="0" err="1" smtClean="0"/>
              <a:t>CUADRILLAS</a:t>
            </a:r>
            <a:endParaRPr lang="en-US" sz="4000" dirty="0"/>
          </a:p>
        </p:txBody>
      </p:sp>
      <p:pic>
        <p:nvPicPr>
          <p:cNvPr id="21506" name="Picture 2"/>
          <p:cNvPicPr>
            <a:picLocks noGrp="1" noChangeAspect="1" noChangeArrowheads="1"/>
          </p:cNvPicPr>
          <p:nvPr>
            <p:ph idx="1"/>
          </p:nvPr>
        </p:nvPicPr>
        <p:blipFill>
          <a:blip r:embed="rId2" cstate="print"/>
          <a:srcRect/>
          <a:stretch>
            <a:fillRect/>
          </a:stretch>
        </p:blipFill>
        <p:spPr bwMode="auto">
          <a:xfrm>
            <a:off x="179512" y="1340769"/>
            <a:ext cx="3960440" cy="2970330"/>
          </a:xfrm>
          <a:prstGeom prst="rect">
            <a:avLst/>
          </a:prstGeom>
          <a:ln>
            <a:noFill/>
          </a:ln>
          <a:effectLst>
            <a:softEdge rad="112500"/>
          </a:effectLst>
        </p:spPr>
      </p:pic>
      <p:pic>
        <p:nvPicPr>
          <p:cNvPr id="21508" name="Picture 4" descr="http://3.bp.blogspot.com/_B9d3WH4_fQc/TSSjL_Cw7OI/AAAAAAAADLc/rMqkEtbsEhs/s1600/cuadrilla.jpg"/>
          <p:cNvPicPr>
            <a:picLocks noChangeAspect="1" noChangeArrowheads="1"/>
          </p:cNvPicPr>
          <p:nvPr/>
        </p:nvPicPr>
        <p:blipFill>
          <a:blip r:embed="rId3" cstate="print"/>
          <a:srcRect/>
          <a:stretch>
            <a:fillRect/>
          </a:stretch>
        </p:blipFill>
        <p:spPr bwMode="auto">
          <a:xfrm>
            <a:off x="4427984" y="3239463"/>
            <a:ext cx="4086820" cy="3065115"/>
          </a:xfrm>
          <a:prstGeom prst="rect">
            <a:avLst/>
          </a:prstGeom>
          <a:ln>
            <a:noFill/>
          </a:ln>
          <a:effectLst>
            <a:softEdge rad="112500"/>
          </a:effectLst>
        </p:spPr>
      </p:pic>
      <p:pic>
        <p:nvPicPr>
          <p:cNvPr id="21510" name="Picture 6" descr="http://s2.el-carabobeno.com/public/images/articles/id9616.jpg"/>
          <p:cNvPicPr>
            <a:picLocks noChangeAspect="1" noChangeArrowheads="1"/>
          </p:cNvPicPr>
          <p:nvPr/>
        </p:nvPicPr>
        <p:blipFill>
          <a:blip r:embed="rId4" cstate="print"/>
          <a:srcRect/>
          <a:stretch>
            <a:fillRect/>
          </a:stretch>
        </p:blipFill>
        <p:spPr bwMode="auto">
          <a:xfrm>
            <a:off x="1547664" y="4653136"/>
            <a:ext cx="2566764" cy="1827536"/>
          </a:xfrm>
          <a:prstGeom prst="rect">
            <a:avLst/>
          </a:prstGeom>
          <a:ln>
            <a:noFill/>
          </a:ln>
          <a:effectLst>
            <a:softEdge rad="112500"/>
          </a:effectLst>
        </p:spPr>
      </p:pic>
    </p:spTree>
    <p:extLst>
      <p:ext uri="{BB962C8B-B14F-4D97-AF65-F5344CB8AC3E}">
        <p14:creationId xmlns:p14="http://schemas.microsoft.com/office/powerpoint/2010/main" val="154844289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err="1" smtClean="0"/>
              <a:t>LIMPIEZA</a:t>
            </a:r>
            <a:r>
              <a:rPr lang="en-US" sz="4000" dirty="0" smtClean="0"/>
              <a:t> </a:t>
            </a:r>
            <a:r>
              <a:rPr lang="en-US" sz="4000" dirty="0" err="1" smtClean="0"/>
              <a:t>POR</a:t>
            </a:r>
            <a:r>
              <a:rPr lang="en-US" sz="4000" dirty="0" smtClean="0"/>
              <a:t> </a:t>
            </a:r>
            <a:r>
              <a:rPr lang="en-US" sz="4000" dirty="0" err="1" smtClean="0"/>
              <a:t>RUTA</a:t>
            </a:r>
            <a:r>
              <a:rPr lang="en-US" sz="4000" dirty="0" smtClean="0"/>
              <a:t> </a:t>
            </a:r>
            <a:r>
              <a:rPr lang="en-US" sz="4000" dirty="0" err="1" smtClean="0"/>
              <a:t>FIJA</a:t>
            </a:r>
            <a:endParaRPr lang="en-US" sz="4000"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539553" y="1556792"/>
            <a:ext cx="4320480" cy="2880320"/>
          </a:xfrm>
          <a:prstGeom prst="rect">
            <a:avLst/>
          </a:prstGeom>
          <a:ln>
            <a:noFill/>
          </a:ln>
          <a:effectLst>
            <a:softEdge rad="112500"/>
          </a:effectLst>
        </p:spPr>
      </p:pic>
      <p:pic>
        <p:nvPicPr>
          <p:cNvPr id="22532" name="Picture 4" descr="http://1.bp.blogspot.com/_cP0TTTk-GvA/TOPhvIUTgEI/AAAAAAAABTs/pPz6EuicFrw/S380/17917a.JPG"/>
          <p:cNvPicPr>
            <a:picLocks noChangeAspect="1" noChangeArrowheads="1"/>
          </p:cNvPicPr>
          <p:nvPr/>
        </p:nvPicPr>
        <p:blipFill>
          <a:blip r:embed="rId3" cstate="print"/>
          <a:srcRect/>
          <a:stretch>
            <a:fillRect/>
          </a:stretch>
        </p:blipFill>
        <p:spPr bwMode="auto">
          <a:xfrm>
            <a:off x="4860032" y="4149080"/>
            <a:ext cx="3619500" cy="2409825"/>
          </a:xfrm>
          <a:prstGeom prst="rect">
            <a:avLst/>
          </a:prstGeom>
          <a:ln>
            <a:noFill/>
          </a:ln>
          <a:effectLst>
            <a:softEdge rad="112500"/>
          </a:effectLst>
        </p:spPr>
      </p:pic>
    </p:spTree>
    <p:extLst>
      <p:ext uri="{BB962C8B-B14F-4D97-AF65-F5344CB8AC3E}">
        <p14:creationId xmlns:p14="http://schemas.microsoft.com/office/powerpoint/2010/main" val="1085742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chemeClr val="tx2">
                    <a:satMod val="130000"/>
                  </a:schemeClr>
                </a:solidFill>
              </a:rPr>
              <a:t>Cómo emplear este material</a:t>
            </a:r>
            <a:endParaRPr lang="es-MX" dirty="0"/>
          </a:p>
        </p:txBody>
      </p:sp>
      <p:sp>
        <p:nvSpPr>
          <p:cNvPr id="3" name="2 Marcador de contenido"/>
          <p:cNvSpPr>
            <a:spLocks noGrp="1"/>
          </p:cNvSpPr>
          <p:nvPr>
            <p:ph idx="1"/>
          </p:nvPr>
        </p:nvSpPr>
        <p:spPr/>
        <p:txBody>
          <a:bodyPr/>
          <a:lstStyle/>
          <a:p>
            <a:pPr algn="just"/>
            <a:r>
              <a:rPr lang="es-ES" sz="3200" dirty="0"/>
              <a:t>El presente material tiene como cometido facilitar la exposición gráfica </a:t>
            </a:r>
            <a:r>
              <a:rPr lang="es-ES" sz="3200" dirty="0" smtClean="0"/>
              <a:t>de la unidad de aprendizaje “Manejo de Residuos” </a:t>
            </a:r>
            <a:r>
              <a:rPr lang="es-ES" sz="3200" dirty="0"/>
              <a:t>que corresponde al </a:t>
            </a:r>
            <a:r>
              <a:rPr lang="es-ES" sz="3200" dirty="0" smtClean="0"/>
              <a:t>sexto semestre de </a:t>
            </a:r>
            <a:r>
              <a:rPr lang="es-ES" sz="3200" dirty="0"/>
              <a:t>la Licenciatura en </a:t>
            </a:r>
            <a:r>
              <a:rPr lang="es-ES" sz="3200" dirty="0" smtClean="0"/>
              <a:t>Ciencias Ambientales.</a:t>
            </a:r>
            <a:endParaRPr lang="es-MX" sz="3200" dirty="0"/>
          </a:p>
          <a:p>
            <a:endParaRPr lang="es-MX" dirty="0"/>
          </a:p>
          <a:p>
            <a:endParaRPr lang="es-MX" dirty="0"/>
          </a:p>
        </p:txBody>
      </p:sp>
    </p:spTree>
    <p:extLst>
      <p:ext uri="{BB962C8B-B14F-4D97-AF65-F5344CB8AC3E}">
        <p14:creationId xmlns:p14="http://schemas.microsoft.com/office/powerpoint/2010/main" val="34742155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Eficiencia</a:t>
            </a:r>
            <a:r>
              <a:rPr lang="en-US" dirty="0" smtClean="0"/>
              <a:t> en el </a:t>
            </a:r>
            <a:r>
              <a:rPr lang="en-US" dirty="0" err="1" smtClean="0"/>
              <a:t>barrido</a:t>
            </a:r>
            <a:r>
              <a:rPr lang="en-US" dirty="0" smtClean="0"/>
              <a:t> normal</a:t>
            </a:r>
            <a:endParaRPr lang="en-US" dirty="0"/>
          </a:p>
        </p:txBody>
      </p:sp>
      <p:sp>
        <p:nvSpPr>
          <p:cNvPr id="3" name="2 Marcador de contenido"/>
          <p:cNvSpPr>
            <a:spLocks noGrp="1"/>
          </p:cNvSpPr>
          <p:nvPr>
            <p:ph idx="1"/>
          </p:nvPr>
        </p:nvSpPr>
        <p:spPr/>
        <p:txBody>
          <a:bodyPr/>
          <a:lstStyle/>
          <a:p>
            <a:pPr algn="just"/>
            <a:r>
              <a:rPr lang="es-MX" dirty="0" smtClean="0"/>
              <a:t>El estudio de tiempos y movimientos se utiliza para conocer el proceso productivo de cualquier servicio operativo (recolección, barrido manual y mecánico, y disposición final), pues permite cuantificar el tiempo utilizado en el cumplimiento del proceso estudiado. </a:t>
            </a:r>
            <a:endParaRPr lang="en-US" dirty="0"/>
          </a:p>
        </p:txBody>
      </p:sp>
    </p:spTree>
    <p:extLst>
      <p:ext uri="{BB962C8B-B14F-4D97-AF65-F5344CB8AC3E}">
        <p14:creationId xmlns:p14="http://schemas.microsoft.com/office/powerpoint/2010/main" val="192345737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Eficiencia</a:t>
            </a:r>
            <a:r>
              <a:rPr lang="en-US" dirty="0" smtClean="0"/>
              <a:t> en el </a:t>
            </a:r>
            <a:r>
              <a:rPr lang="en-US" dirty="0" err="1" smtClean="0"/>
              <a:t>barrido</a:t>
            </a:r>
            <a:r>
              <a:rPr lang="en-US" dirty="0" smtClean="0"/>
              <a:t> normal</a:t>
            </a:r>
            <a:endParaRPr lang="en-US" dirty="0"/>
          </a:p>
        </p:txBody>
      </p:sp>
      <p:sp>
        <p:nvSpPr>
          <p:cNvPr id="3" name="2 Marcador de contenido"/>
          <p:cNvSpPr>
            <a:spLocks noGrp="1"/>
          </p:cNvSpPr>
          <p:nvPr>
            <p:ph idx="1"/>
          </p:nvPr>
        </p:nvSpPr>
        <p:spPr/>
        <p:txBody>
          <a:bodyPr/>
          <a:lstStyle/>
          <a:p>
            <a:pPr algn="just"/>
            <a:r>
              <a:rPr lang="es-MX" dirty="0" smtClean="0"/>
              <a:t>Se define como el procedimiento para determinar el tiempo en que un operador, en condiciones normales de </a:t>
            </a:r>
            <a:r>
              <a:rPr lang="es-MX" b="1" i="1" dirty="0" smtClean="0"/>
              <a:t>habilidad, esfuerzo laboral y condiciones de trabajo</a:t>
            </a:r>
            <a:r>
              <a:rPr lang="es-MX" dirty="0" smtClean="0"/>
              <a:t>, puede realizar una actividad acorde con un método establecido; se le conoce como tiempo estándar. </a:t>
            </a:r>
            <a:endParaRPr lang="en-US" dirty="0"/>
          </a:p>
        </p:txBody>
      </p:sp>
    </p:spTree>
    <p:extLst>
      <p:ext uri="{BB962C8B-B14F-4D97-AF65-F5344CB8AC3E}">
        <p14:creationId xmlns:p14="http://schemas.microsoft.com/office/powerpoint/2010/main" val="427286515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3100" b="1" dirty="0" smtClean="0"/>
              <a:t>1. Fórmula para el cálculo del tiempo estándar </a:t>
            </a:r>
            <a:endParaRPr lang="en-US" dirty="0"/>
          </a:p>
        </p:txBody>
      </p:sp>
      <p:sp>
        <p:nvSpPr>
          <p:cNvPr id="3" name="2 Marcador de contenido"/>
          <p:cNvSpPr>
            <a:spLocks noGrp="1"/>
          </p:cNvSpPr>
          <p:nvPr>
            <p:ph idx="1"/>
          </p:nvPr>
        </p:nvSpPr>
        <p:spPr/>
        <p:txBody>
          <a:bodyPr>
            <a:normAutofit fontScale="92500"/>
          </a:bodyPr>
          <a:lstStyle/>
          <a:p>
            <a:pPr marL="0" indent="0">
              <a:buNone/>
            </a:pPr>
            <a:r>
              <a:rPr lang="es-MX" dirty="0" smtClean="0"/>
              <a:t>El tiempo obtenido al aplicar el procedimiento mencionado, una vez que se le han sumado suplementos y factores de deficiencia, se conoce como tiempo estándar.  Se obtiene a partir de la fórmula siguiente: </a:t>
            </a:r>
          </a:p>
          <a:p>
            <a:pPr algn="ctr">
              <a:buNone/>
            </a:pPr>
            <a:endParaRPr lang="es-MX" b="1" dirty="0" smtClean="0"/>
          </a:p>
          <a:p>
            <a:pPr algn="ctr">
              <a:buNone/>
            </a:pPr>
            <a:r>
              <a:rPr lang="es-MX" b="1" dirty="0" smtClean="0"/>
              <a:t>Tiempo estándar = (tiempo neto) (factor de deficiencia)</a:t>
            </a:r>
          </a:p>
          <a:p>
            <a:pPr>
              <a:buNone/>
            </a:pPr>
            <a:endParaRPr lang="es-MX" dirty="0" smtClean="0"/>
          </a:p>
          <a:p>
            <a:pPr>
              <a:buNone/>
            </a:pPr>
            <a:r>
              <a:rPr lang="es-MX" dirty="0" smtClean="0"/>
              <a:t>Tiempo neto = (tiempo observado) ∙ (factor de nivelación) </a:t>
            </a:r>
          </a:p>
          <a:p>
            <a:pPr>
              <a:buNone/>
            </a:pPr>
            <a:endParaRPr lang="es-MX" dirty="0" smtClean="0"/>
          </a:p>
          <a:p>
            <a:pPr>
              <a:buNone/>
            </a:pPr>
            <a:r>
              <a:rPr lang="es-MX" dirty="0" smtClean="0"/>
              <a:t>Factor de nivelación = (velocidad real/velocidad estándar) ∙ (factor de calificación </a:t>
            </a:r>
            <a:r>
              <a:rPr lang="en-US" dirty="0" smtClean="0"/>
              <a:t>del </a:t>
            </a:r>
            <a:r>
              <a:rPr lang="en-US" dirty="0" err="1" smtClean="0"/>
              <a:t>empleado</a:t>
            </a:r>
            <a:r>
              <a:rPr lang="en-US" dirty="0" smtClean="0"/>
              <a:t>)</a:t>
            </a:r>
          </a:p>
          <a:p>
            <a:pPr>
              <a:buNone/>
            </a:pPr>
            <a:endParaRPr lang="en-US" dirty="0" smtClean="0"/>
          </a:p>
          <a:p>
            <a:pPr>
              <a:buNone/>
            </a:pPr>
            <a:r>
              <a:rPr lang="es-MX" dirty="0" smtClean="0"/>
              <a:t>Factor de deficiencia: agentes que afectan negativamente el rendimiento del empleado. </a:t>
            </a:r>
            <a:endParaRPr lang="en-US" dirty="0"/>
          </a:p>
        </p:txBody>
      </p:sp>
    </p:spTree>
    <p:extLst>
      <p:ext uri="{BB962C8B-B14F-4D97-AF65-F5344CB8AC3E}">
        <p14:creationId xmlns:p14="http://schemas.microsoft.com/office/powerpoint/2010/main" val="372667827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3100" b="1" dirty="0" smtClean="0"/>
              <a:t>2. Equipo necesario para realizar el estudio </a:t>
            </a:r>
            <a:endParaRPr lang="en-US" dirty="0"/>
          </a:p>
        </p:txBody>
      </p:sp>
      <p:sp>
        <p:nvSpPr>
          <p:cNvPr id="3" name="2 Marcador de contenido"/>
          <p:cNvSpPr>
            <a:spLocks noGrp="1"/>
          </p:cNvSpPr>
          <p:nvPr>
            <p:ph idx="1"/>
          </p:nvPr>
        </p:nvSpPr>
        <p:spPr/>
        <p:txBody>
          <a:bodyPr>
            <a:normAutofit fontScale="32500" lnSpcReduction="20000"/>
          </a:bodyPr>
          <a:lstStyle/>
          <a:p>
            <a:pPr>
              <a:buNone/>
            </a:pPr>
            <a:endParaRPr lang="en-US" dirty="0" smtClean="0"/>
          </a:p>
          <a:p>
            <a:pPr>
              <a:buNone/>
            </a:pPr>
            <a:r>
              <a:rPr lang="en-US" sz="5000" dirty="0" smtClean="0"/>
              <a:t>• </a:t>
            </a:r>
            <a:r>
              <a:rPr lang="en-US" sz="5000" dirty="0" err="1" smtClean="0"/>
              <a:t>Cronómetro</a:t>
            </a:r>
            <a:r>
              <a:rPr lang="en-US" sz="5000" dirty="0" smtClean="0"/>
              <a:t> </a:t>
            </a:r>
          </a:p>
          <a:p>
            <a:endParaRPr lang="en-US" sz="5000" dirty="0" smtClean="0"/>
          </a:p>
          <a:p>
            <a:pPr>
              <a:buNone/>
            </a:pPr>
            <a:r>
              <a:rPr lang="en-US" sz="5000" dirty="0" smtClean="0"/>
              <a:t>• </a:t>
            </a:r>
            <a:r>
              <a:rPr lang="en-US" sz="5000" dirty="0" err="1" smtClean="0"/>
              <a:t>Tablero</a:t>
            </a:r>
            <a:r>
              <a:rPr lang="en-US" sz="5000" dirty="0" smtClean="0"/>
              <a:t> de </a:t>
            </a:r>
            <a:r>
              <a:rPr lang="en-US" sz="5000" dirty="0" err="1" smtClean="0"/>
              <a:t>observaciones</a:t>
            </a:r>
            <a:r>
              <a:rPr lang="en-US" sz="5000" dirty="0" smtClean="0"/>
              <a:t> </a:t>
            </a:r>
          </a:p>
          <a:p>
            <a:endParaRPr lang="en-US" sz="5000" dirty="0" smtClean="0"/>
          </a:p>
          <a:p>
            <a:pPr>
              <a:buNone/>
            </a:pPr>
            <a:r>
              <a:rPr lang="es-MX" sz="5000" dirty="0" smtClean="0"/>
              <a:t>• Formatos impresos para anotación de datos (Anexo 1: Tabla de tiempos y movimientos) </a:t>
            </a:r>
          </a:p>
          <a:p>
            <a:endParaRPr lang="en-US" sz="5000" dirty="0" smtClean="0"/>
          </a:p>
          <a:p>
            <a:pPr>
              <a:buNone/>
            </a:pPr>
            <a:r>
              <a:rPr lang="en-US" sz="5000" dirty="0" smtClean="0"/>
              <a:t>• </a:t>
            </a:r>
            <a:r>
              <a:rPr lang="en-US" sz="5000" dirty="0" err="1" smtClean="0"/>
              <a:t>Medidor</a:t>
            </a:r>
            <a:r>
              <a:rPr lang="en-US" sz="5000" dirty="0" smtClean="0"/>
              <a:t> de </a:t>
            </a:r>
            <a:r>
              <a:rPr lang="en-US" sz="5000" dirty="0" err="1" smtClean="0"/>
              <a:t>distancia</a:t>
            </a:r>
            <a:r>
              <a:rPr lang="en-US" sz="5000" dirty="0" smtClean="0"/>
              <a:t> (</a:t>
            </a:r>
            <a:r>
              <a:rPr lang="en-US" sz="5000" dirty="0" err="1" smtClean="0"/>
              <a:t>odómetros</a:t>
            </a:r>
            <a:r>
              <a:rPr lang="en-US" sz="5000" dirty="0" smtClean="0"/>
              <a:t>) </a:t>
            </a:r>
          </a:p>
          <a:p>
            <a:endParaRPr lang="en-US" sz="5000" dirty="0" smtClean="0"/>
          </a:p>
          <a:p>
            <a:pPr>
              <a:buNone/>
            </a:pPr>
            <a:r>
              <a:rPr lang="en-US" sz="5000" dirty="0" smtClean="0"/>
              <a:t>• </a:t>
            </a:r>
            <a:r>
              <a:rPr lang="en-US" sz="5000" dirty="0" err="1" smtClean="0"/>
              <a:t>Cinta</a:t>
            </a:r>
            <a:r>
              <a:rPr lang="en-US" sz="5000" dirty="0" smtClean="0"/>
              <a:t> </a:t>
            </a:r>
            <a:r>
              <a:rPr lang="en-US" sz="5000" dirty="0" err="1" smtClean="0"/>
              <a:t>métrica</a:t>
            </a:r>
            <a:r>
              <a:rPr lang="en-US" sz="5000" dirty="0" smtClean="0"/>
              <a:t> </a:t>
            </a:r>
          </a:p>
          <a:p>
            <a:endParaRPr lang="en-US" sz="5000" dirty="0" smtClean="0"/>
          </a:p>
          <a:p>
            <a:pPr>
              <a:buNone/>
            </a:pPr>
            <a:r>
              <a:rPr lang="en-US" sz="5000" dirty="0" smtClean="0"/>
              <a:t>• </a:t>
            </a:r>
            <a:r>
              <a:rPr lang="en-US" sz="5000" dirty="0" err="1" smtClean="0"/>
              <a:t>Lápices</a:t>
            </a:r>
            <a:r>
              <a:rPr lang="en-US" sz="5000" dirty="0" smtClean="0"/>
              <a:t>, </a:t>
            </a:r>
            <a:r>
              <a:rPr lang="en-US" sz="5000" dirty="0" err="1" smtClean="0"/>
              <a:t>lapiceros</a:t>
            </a:r>
            <a:r>
              <a:rPr lang="en-US" sz="5000" dirty="0" smtClean="0"/>
              <a:t>, </a:t>
            </a:r>
            <a:r>
              <a:rPr lang="en-US" sz="5000" dirty="0" err="1" smtClean="0"/>
              <a:t>gomas</a:t>
            </a:r>
            <a:r>
              <a:rPr lang="en-US" sz="5000" dirty="0" smtClean="0"/>
              <a:t>, </a:t>
            </a:r>
            <a:r>
              <a:rPr lang="en-US" sz="5000" dirty="0" err="1" smtClean="0"/>
              <a:t>calculadora</a:t>
            </a:r>
            <a:r>
              <a:rPr lang="en-US" sz="5000" dirty="0" smtClean="0"/>
              <a:t>, etc. </a:t>
            </a:r>
          </a:p>
          <a:p>
            <a:endParaRPr lang="en-US" sz="5000" dirty="0" smtClean="0"/>
          </a:p>
          <a:p>
            <a:pPr>
              <a:buNone/>
            </a:pPr>
            <a:r>
              <a:rPr lang="en-US" sz="5000" dirty="0" smtClean="0"/>
              <a:t>• Plano de la </a:t>
            </a:r>
            <a:r>
              <a:rPr lang="en-US" sz="5000" dirty="0" err="1" smtClean="0"/>
              <a:t>localidad</a:t>
            </a:r>
            <a:r>
              <a:rPr lang="en-US" sz="5000" dirty="0" smtClean="0"/>
              <a:t> </a:t>
            </a:r>
          </a:p>
          <a:p>
            <a:endParaRPr lang="en-US" sz="5000" dirty="0" smtClean="0"/>
          </a:p>
          <a:p>
            <a:pPr>
              <a:buNone/>
            </a:pPr>
            <a:r>
              <a:rPr lang="en-US" sz="5000" dirty="0" smtClean="0"/>
              <a:t>• </a:t>
            </a:r>
            <a:r>
              <a:rPr lang="en-US" sz="5000" dirty="0" err="1" smtClean="0"/>
              <a:t>Planos</a:t>
            </a:r>
            <a:r>
              <a:rPr lang="en-US" sz="5000" dirty="0" smtClean="0"/>
              <a:t> </a:t>
            </a:r>
            <a:r>
              <a:rPr lang="en-US" sz="5000" dirty="0" err="1" smtClean="0"/>
              <a:t>individuales</a:t>
            </a:r>
            <a:r>
              <a:rPr lang="en-US" sz="5000" dirty="0" smtClean="0"/>
              <a:t>, </a:t>
            </a:r>
            <a:r>
              <a:rPr lang="en-US" sz="5000" dirty="0" err="1" smtClean="0"/>
              <a:t>por</a:t>
            </a:r>
            <a:r>
              <a:rPr lang="en-US" sz="5000" dirty="0" smtClean="0"/>
              <a:t> </a:t>
            </a:r>
            <a:r>
              <a:rPr lang="en-US" sz="5000" dirty="0" err="1" smtClean="0"/>
              <a:t>zonas</a:t>
            </a:r>
            <a:r>
              <a:rPr lang="en-US" sz="5000" dirty="0" smtClean="0"/>
              <a:t> del </a:t>
            </a:r>
            <a:r>
              <a:rPr lang="en-US" sz="5000" dirty="0" err="1" smtClean="0"/>
              <a:t>servicio</a:t>
            </a:r>
            <a:r>
              <a:rPr lang="en-US" sz="5000" dirty="0" smtClean="0"/>
              <a:t> </a:t>
            </a:r>
          </a:p>
          <a:p>
            <a:endParaRPr lang="en-US" sz="5000" dirty="0" smtClean="0"/>
          </a:p>
          <a:p>
            <a:pPr>
              <a:buNone/>
            </a:pPr>
            <a:r>
              <a:rPr lang="es-MX" sz="5000" dirty="0" smtClean="0"/>
              <a:t>• Báscula para pesaje de vehículos </a:t>
            </a:r>
          </a:p>
          <a:p>
            <a:endParaRPr lang="en-US" sz="5000" dirty="0"/>
          </a:p>
        </p:txBody>
      </p:sp>
    </p:spTree>
    <p:extLst>
      <p:ext uri="{BB962C8B-B14F-4D97-AF65-F5344CB8AC3E}">
        <p14:creationId xmlns:p14="http://schemas.microsoft.com/office/powerpoint/2010/main" val="229147082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n-US" sz="3100" b="1" dirty="0" smtClean="0"/>
              <a:t>3. </a:t>
            </a:r>
            <a:r>
              <a:rPr lang="en-US" sz="3100" b="1" dirty="0" err="1" smtClean="0"/>
              <a:t>Método</a:t>
            </a:r>
            <a:endParaRPr lang="en-US" sz="3100" dirty="0"/>
          </a:p>
        </p:txBody>
      </p:sp>
      <p:sp>
        <p:nvSpPr>
          <p:cNvPr id="3" name="2 Marcador de contenido"/>
          <p:cNvSpPr>
            <a:spLocks noGrp="1"/>
          </p:cNvSpPr>
          <p:nvPr>
            <p:ph idx="1"/>
          </p:nvPr>
        </p:nvSpPr>
        <p:spPr/>
        <p:txBody>
          <a:bodyPr>
            <a:normAutofit/>
          </a:bodyPr>
          <a:lstStyle/>
          <a:p>
            <a:pPr algn="just">
              <a:buNone/>
            </a:pPr>
            <a:r>
              <a:rPr lang="es-MX" sz="2400" dirty="0" smtClean="0"/>
              <a:t>Para realizar este estudio se emplea el método continuo de lecturas (método Westinghouse). Consiste en que, mientras se realiza el estudio, el reloj está siempre en marcha, al terminar la medición de cada elemento, en la hoja de registro se anota el momento; posteriormente se determina la duración, mediante substracción sucesiva de lecturas. </a:t>
            </a:r>
            <a:endParaRPr lang="en-US" sz="2400" dirty="0"/>
          </a:p>
        </p:txBody>
      </p:sp>
    </p:spTree>
    <p:extLst>
      <p:ext uri="{BB962C8B-B14F-4D97-AF65-F5344CB8AC3E}">
        <p14:creationId xmlns:p14="http://schemas.microsoft.com/office/powerpoint/2010/main" val="375340196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dirty="0" smtClean="0"/>
              <a:t>Además se deben registrar los elementos siguientes: </a:t>
            </a:r>
            <a:endParaRPr lang="en-US" sz="2800" dirty="0"/>
          </a:p>
        </p:txBody>
      </p:sp>
      <p:sp>
        <p:nvSpPr>
          <p:cNvPr id="3" name="2 Marcador de contenido"/>
          <p:cNvSpPr>
            <a:spLocks noGrp="1"/>
          </p:cNvSpPr>
          <p:nvPr>
            <p:ph idx="1"/>
          </p:nvPr>
        </p:nvSpPr>
        <p:spPr/>
        <p:txBody>
          <a:bodyPr>
            <a:normAutofit fontScale="92500" lnSpcReduction="20000"/>
          </a:bodyPr>
          <a:lstStyle/>
          <a:p>
            <a:pPr>
              <a:buNone/>
            </a:pPr>
            <a:endParaRPr lang="es-MX" b="1" dirty="0" smtClean="0"/>
          </a:p>
          <a:p>
            <a:pPr>
              <a:buNone/>
            </a:pPr>
            <a:r>
              <a:rPr lang="es-MX" dirty="0" smtClean="0"/>
              <a:t>• Errores o vicios que se observen durante el estudio, cuando la unidad de barrido o el barrendero manual cumpla su trabajo. </a:t>
            </a:r>
          </a:p>
          <a:p>
            <a:endParaRPr lang="en-US" dirty="0" smtClean="0"/>
          </a:p>
          <a:p>
            <a:pPr>
              <a:buNone/>
            </a:pPr>
            <a:r>
              <a:rPr lang="es-MX" dirty="0" smtClean="0"/>
              <a:t>• Elementos extraños que afecten el trabajo normal de la unidad de barrido o del barrendero manual durante el estudio, así como sus tiempos. </a:t>
            </a:r>
          </a:p>
          <a:p>
            <a:endParaRPr lang="en-US" dirty="0" smtClean="0"/>
          </a:p>
          <a:p>
            <a:pPr>
              <a:buNone/>
            </a:pPr>
            <a:r>
              <a:rPr lang="es-MX" dirty="0" smtClean="0"/>
              <a:t>• Ruta que cumpla la unidad de barrido o el barrendero manual durante el estudio (en un plano). </a:t>
            </a:r>
          </a:p>
          <a:p>
            <a:endParaRPr lang="en-US" dirty="0" smtClean="0"/>
          </a:p>
          <a:p>
            <a:pPr>
              <a:buNone/>
            </a:pPr>
            <a:r>
              <a:rPr lang="es-MX" dirty="0" smtClean="0"/>
              <a:t>• Cantidad de residuos de la vía pública y áreas de barrido reunidos al término de la ruta, mediante pesaje directo. </a:t>
            </a:r>
          </a:p>
          <a:p>
            <a:endParaRPr lang="en-US" dirty="0" smtClean="0"/>
          </a:p>
          <a:p>
            <a:pPr>
              <a:buNone/>
            </a:pPr>
            <a:r>
              <a:rPr lang="es-MX" dirty="0" smtClean="0"/>
              <a:t>• Distancias, en metros, entre cada uno de los elementos extraños registrados en el estudio. </a:t>
            </a:r>
          </a:p>
          <a:p>
            <a:endParaRPr lang="en-US" dirty="0"/>
          </a:p>
        </p:txBody>
      </p:sp>
    </p:spTree>
    <p:extLst>
      <p:ext uri="{BB962C8B-B14F-4D97-AF65-F5344CB8AC3E}">
        <p14:creationId xmlns:p14="http://schemas.microsoft.com/office/powerpoint/2010/main" val="183222939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smtClean="0"/>
              <a:t>4. Evaluación del estudio de tiempos y movimientos </a:t>
            </a:r>
            <a:endParaRPr lang="en-US" sz="2800" dirty="0"/>
          </a:p>
        </p:txBody>
      </p:sp>
      <p:sp>
        <p:nvSpPr>
          <p:cNvPr id="3" name="2 Marcador de contenido"/>
          <p:cNvSpPr>
            <a:spLocks noGrp="1"/>
          </p:cNvSpPr>
          <p:nvPr>
            <p:ph idx="1"/>
          </p:nvPr>
        </p:nvSpPr>
        <p:spPr/>
        <p:txBody>
          <a:bodyPr>
            <a:normAutofit fontScale="85000" lnSpcReduction="20000"/>
          </a:bodyPr>
          <a:lstStyle/>
          <a:p>
            <a:pPr>
              <a:buNone/>
            </a:pPr>
            <a:endParaRPr lang="es-MX" dirty="0" smtClean="0"/>
          </a:p>
          <a:p>
            <a:pPr>
              <a:buNone/>
            </a:pPr>
            <a:r>
              <a:rPr lang="es-MX" dirty="0" smtClean="0"/>
              <a:t>Para determinar el factor de calificación se han de considerar cuatro criterios: </a:t>
            </a:r>
          </a:p>
          <a:p>
            <a:endParaRPr lang="en-US" dirty="0" smtClean="0"/>
          </a:p>
          <a:p>
            <a:pPr>
              <a:buNone/>
            </a:pPr>
            <a:r>
              <a:rPr lang="es-MX" dirty="0" smtClean="0"/>
              <a:t>	• </a:t>
            </a:r>
            <a:r>
              <a:rPr lang="es-MX" b="1" dirty="0" smtClean="0"/>
              <a:t>Habilidad. </a:t>
            </a:r>
            <a:r>
              <a:rPr lang="es-MX" dirty="0" smtClean="0"/>
              <a:t>Pericia para realizar un método dado, no siempre sujeto a la voluntad del trabajador. </a:t>
            </a:r>
          </a:p>
          <a:p>
            <a:endParaRPr lang="en-US" dirty="0" smtClean="0"/>
          </a:p>
          <a:p>
            <a:pPr>
              <a:buNone/>
            </a:pPr>
            <a:r>
              <a:rPr lang="es-MX" dirty="0" smtClean="0"/>
              <a:t>	• </a:t>
            </a:r>
            <a:r>
              <a:rPr lang="es-MX" b="1" dirty="0" smtClean="0"/>
              <a:t>Esfuerzo. </a:t>
            </a:r>
            <a:r>
              <a:rPr lang="es-MX" dirty="0" smtClean="0"/>
              <a:t>Voluntad de trabajar, controlable por el empleado dentro de los límites impuestos por su habilidad. </a:t>
            </a:r>
          </a:p>
          <a:p>
            <a:endParaRPr lang="en-US" dirty="0" smtClean="0"/>
          </a:p>
          <a:p>
            <a:pPr>
              <a:buNone/>
            </a:pPr>
            <a:r>
              <a:rPr lang="es-MX" dirty="0" smtClean="0"/>
              <a:t>	• </a:t>
            </a:r>
            <a:r>
              <a:rPr lang="es-MX" b="1" dirty="0" smtClean="0"/>
              <a:t>Demora. </a:t>
            </a:r>
            <a:r>
              <a:rPr lang="es-MX" dirty="0" smtClean="0"/>
              <a:t>Afectación a la operación, que obliga a postergarla o a prolongarla; su origen puede ser externo (del ambiente) o interno (del operario). </a:t>
            </a:r>
          </a:p>
          <a:p>
            <a:endParaRPr lang="en-US" dirty="0" smtClean="0"/>
          </a:p>
          <a:p>
            <a:pPr>
              <a:buNone/>
            </a:pPr>
            <a:r>
              <a:rPr lang="es-MX" dirty="0" smtClean="0"/>
              <a:t>	• </a:t>
            </a:r>
            <a:r>
              <a:rPr lang="es-MX" b="1" dirty="0" smtClean="0"/>
              <a:t>Consistencia. </a:t>
            </a:r>
            <a:r>
              <a:rPr lang="es-MX" dirty="0" smtClean="0"/>
              <a:t>Grado casi constante o muy recurrente de variación en los tiempos transcurridos mínimos y máximos con relación a la media, juzgada con arreglo a la índole de las operaciones, y a la habilidad y el esfuerzo del operario. </a:t>
            </a:r>
          </a:p>
          <a:p>
            <a:endParaRPr lang="en-US" dirty="0"/>
          </a:p>
        </p:txBody>
      </p:sp>
    </p:spTree>
    <p:extLst>
      <p:ext uri="{BB962C8B-B14F-4D97-AF65-F5344CB8AC3E}">
        <p14:creationId xmlns:p14="http://schemas.microsoft.com/office/powerpoint/2010/main" val="61038716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100" b="1" dirty="0" smtClean="0"/>
              <a:t>5. Detalle de los criterios para determinación del factor de calificación </a:t>
            </a:r>
            <a:endParaRPr lang="en-US" dirty="0"/>
          </a:p>
        </p:txBody>
      </p:sp>
      <p:sp>
        <p:nvSpPr>
          <p:cNvPr id="3" name="2 Marcador de contenido"/>
          <p:cNvSpPr>
            <a:spLocks noGrp="1"/>
          </p:cNvSpPr>
          <p:nvPr>
            <p:ph idx="1"/>
          </p:nvPr>
        </p:nvSpPr>
        <p:spPr>
          <a:xfrm>
            <a:off x="457200" y="1412776"/>
            <a:ext cx="8229600" cy="4713387"/>
          </a:xfrm>
        </p:spPr>
        <p:txBody>
          <a:bodyPr>
            <a:normAutofit fontScale="25000" lnSpcReduction="20000"/>
          </a:bodyPr>
          <a:lstStyle/>
          <a:p>
            <a:pPr>
              <a:buNone/>
            </a:pPr>
            <a:r>
              <a:rPr lang="en-US" sz="6400" b="1" dirty="0" err="1" smtClean="0"/>
              <a:t>Habilidad</a:t>
            </a:r>
            <a:r>
              <a:rPr lang="en-US" sz="6400" b="1" dirty="0" smtClean="0"/>
              <a:t> </a:t>
            </a:r>
          </a:p>
          <a:p>
            <a:pPr>
              <a:buNone/>
            </a:pPr>
            <a:endParaRPr lang="en-US" sz="6400" dirty="0" smtClean="0"/>
          </a:p>
          <a:p>
            <a:pPr>
              <a:buNone/>
            </a:pPr>
            <a:r>
              <a:rPr lang="en-US" sz="6400" dirty="0" smtClean="0"/>
              <a:t>	− </a:t>
            </a:r>
            <a:r>
              <a:rPr lang="en-US" sz="6400" b="1" dirty="0" err="1" smtClean="0"/>
              <a:t>Superhabilidad</a:t>
            </a:r>
            <a:r>
              <a:rPr lang="en-US" sz="6400" b="1" dirty="0" smtClean="0"/>
              <a:t>:     </a:t>
            </a:r>
            <a:r>
              <a:rPr lang="es-MX" sz="6400" dirty="0" smtClean="0"/>
              <a:t>Se dice que un empleado es </a:t>
            </a:r>
            <a:r>
              <a:rPr lang="es-MX" sz="6400" dirty="0" err="1" smtClean="0"/>
              <a:t>superhábil</a:t>
            </a:r>
            <a:r>
              <a:rPr lang="es-MX" sz="6400" dirty="0" smtClean="0"/>
              <a:t> cuando: </a:t>
            </a:r>
          </a:p>
          <a:p>
            <a:endParaRPr lang="en-US" sz="6400" dirty="0" smtClean="0"/>
          </a:p>
          <a:p>
            <a:pPr>
              <a:buNone/>
            </a:pPr>
            <a:r>
              <a:rPr lang="en-US" sz="6400" dirty="0" smtClean="0"/>
              <a:t>	• </a:t>
            </a:r>
            <a:r>
              <a:rPr lang="en-US" sz="6400" dirty="0" err="1" smtClean="0"/>
              <a:t>Trabaja</a:t>
            </a:r>
            <a:r>
              <a:rPr lang="en-US" sz="6400" dirty="0" smtClean="0"/>
              <a:t> </a:t>
            </a:r>
            <a:r>
              <a:rPr lang="en-US" sz="6400" dirty="0" err="1" smtClean="0"/>
              <a:t>como</a:t>
            </a:r>
            <a:r>
              <a:rPr lang="en-US" sz="6400" dirty="0" smtClean="0"/>
              <a:t> </a:t>
            </a:r>
            <a:r>
              <a:rPr lang="en-US" sz="6400" dirty="0" err="1" smtClean="0"/>
              <a:t>máquina</a:t>
            </a:r>
            <a:r>
              <a:rPr lang="en-US" sz="6400" dirty="0" smtClean="0"/>
              <a:t> </a:t>
            </a:r>
          </a:p>
          <a:p>
            <a:endParaRPr lang="en-US" sz="6400" dirty="0" smtClean="0"/>
          </a:p>
          <a:p>
            <a:pPr>
              <a:buNone/>
            </a:pPr>
            <a:r>
              <a:rPr lang="es-MX" sz="6400" dirty="0" smtClean="0"/>
              <a:t>	• Su capacidad es sobresaliente, pues se ha instruido </a:t>
            </a:r>
          </a:p>
          <a:p>
            <a:endParaRPr lang="en-US" sz="6400" dirty="0" smtClean="0"/>
          </a:p>
          <a:p>
            <a:pPr>
              <a:buNone/>
            </a:pPr>
            <a:r>
              <a:rPr lang="es-MX" sz="6400" dirty="0" smtClean="0"/>
              <a:t>	• Ha permanecido en su trabajo durante años. </a:t>
            </a:r>
          </a:p>
          <a:p>
            <a:endParaRPr lang="en-US" sz="6400" dirty="0" smtClean="0"/>
          </a:p>
          <a:p>
            <a:pPr>
              <a:buNone/>
            </a:pPr>
            <a:r>
              <a:rPr lang="es-MX" sz="6400" dirty="0" smtClean="0"/>
              <a:t>	• Genéticamente está adaptado al trabajo </a:t>
            </a:r>
          </a:p>
          <a:p>
            <a:endParaRPr lang="en-US" sz="6400" dirty="0" smtClean="0"/>
          </a:p>
          <a:p>
            <a:pPr>
              <a:buNone/>
            </a:pPr>
            <a:r>
              <a:rPr lang="es-MX" sz="6400" dirty="0" smtClean="0"/>
              <a:t>	• Sus movimientos son tan rápidos y suaves que es difícil seguirlos </a:t>
            </a:r>
          </a:p>
          <a:p>
            <a:endParaRPr lang="en-US" sz="6400" dirty="0" smtClean="0"/>
          </a:p>
          <a:p>
            <a:pPr>
              <a:buNone/>
            </a:pPr>
            <a:r>
              <a:rPr lang="es-MX" sz="6400" dirty="0" smtClean="0"/>
              <a:t>	• Parece no tener que reflexionar en lo que está haciendo </a:t>
            </a:r>
          </a:p>
          <a:p>
            <a:endParaRPr lang="en-US" sz="6400" dirty="0" smtClean="0"/>
          </a:p>
          <a:p>
            <a:pPr>
              <a:buNone/>
            </a:pPr>
            <a:r>
              <a:rPr lang="es-MX" sz="6400" dirty="0" smtClean="0"/>
              <a:t>	• Los elementos de la operación se unen entre sí de tal manera </a:t>
            </a:r>
            <a:r>
              <a:rPr lang="es-MX" sz="6400" dirty="0" err="1" smtClean="0"/>
              <a:t>ue</a:t>
            </a:r>
            <a:r>
              <a:rPr lang="es-MX" sz="6400" dirty="0" smtClean="0"/>
              <a:t> es difícil reconocer sus puntos de separación </a:t>
            </a:r>
          </a:p>
          <a:p>
            <a:endParaRPr lang="en-US" sz="6400" dirty="0" smtClean="0"/>
          </a:p>
          <a:p>
            <a:pPr>
              <a:buNone/>
            </a:pPr>
            <a:r>
              <a:rPr lang="es-MX" sz="6400" dirty="0" smtClean="0"/>
              <a:t>	• Indudablemente es el mejor empleado </a:t>
            </a:r>
          </a:p>
          <a:p>
            <a:endParaRPr lang="en-US" dirty="0"/>
          </a:p>
        </p:txBody>
      </p:sp>
    </p:spTree>
    <p:extLst>
      <p:ext uri="{BB962C8B-B14F-4D97-AF65-F5344CB8AC3E}">
        <p14:creationId xmlns:p14="http://schemas.microsoft.com/office/powerpoint/2010/main" val="16383896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Habilidad</a:t>
            </a:r>
            <a:r>
              <a:rPr lang="en-US" b="1" dirty="0" smtClean="0"/>
              <a:t> </a:t>
            </a:r>
            <a:endParaRPr lang="en-US" dirty="0"/>
          </a:p>
        </p:txBody>
      </p:sp>
      <p:sp>
        <p:nvSpPr>
          <p:cNvPr id="3" name="2 Marcador de contenido"/>
          <p:cNvSpPr>
            <a:spLocks noGrp="1"/>
          </p:cNvSpPr>
          <p:nvPr>
            <p:ph idx="1"/>
          </p:nvPr>
        </p:nvSpPr>
        <p:spPr/>
        <p:txBody>
          <a:bodyPr>
            <a:normAutofit fontScale="85000" lnSpcReduction="20000"/>
          </a:bodyPr>
          <a:lstStyle/>
          <a:p>
            <a:endParaRPr lang="en-US" dirty="0" smtClean="0"/>
          </a:p>
          <a:p>
            <a:pPr>
              <a:buNone/>
            </a:pPr>
            <a:r>
              <a:rPr lang="en-US" dirty="0" smtClean="0"/>
              <a:t>− </a:t>
            </a:r>
            <a:r>
              <a:rPr lang="en-US" b="1" dirty="0" err="1" smtClean="0"/>
              <a:t>Excelente</a:t>
            </a:r>
            <a:r>
              <a:rPr lang="en-US" b="1" dirty="0" smtClean="0"/>
              <a:t> :   </a:t>
            </a:r>
            <a:r>
              <a:rPr lang="es-MX" dirty="0" smtClean="0"/>
              <a:t>Se dice que un empleado tiene habilidad excelente sí: </a:t>
            </a:r>
          </a:p>
          <a:p>
            <a:endParaRPr lang="en-US" dirty="0" smtClean="0"/>
          </a:p>
          <a:p>
            <a:pPr>
              <a:buNone/>
            </a:pPr>
            <a:r>
              <a:rPr lang="en-US" dirty="0" smtClean="0"/>
              <a:t>• </a:t>
            </a:r>
            <a:r>
              <a:rPr lang="en-US" dirty="0" err="1" smtClean="0"/>
              <a:t>Trabaja</a:t>
            </a:r>
            <a:r>
              <a:rPr lang="en-US" dirty="0" smtClean="0"/>
              <a:t> </a:t>
            </a:r>
            <a:r>
              <a:rPr lang="en-US" dirty="0" err="1" smtClean="0"/>
              <a:t>rítmica</a:t>
            </a:r>
            <a:r>
              <a:rPr lang="en-US" dirty="0" smtClean="0"/>
              <a:t> y </a:t>
            </a:r>
            <a:r>
              <a:rPr lang="en-US" dirty="0" err="1" smtClean="0"/>
              <a:t>coordinadamente</a:t>
            </a:r>
            <a:r>
              <a:rPr lang="en-US" dirty="0" smtClean="0"/>
              <a:t> </a:t>
            </a:r>
          </a:p>
          <a:p>
            <a:endParaRPr lang="en-US" dirty="0" smtClean="0"/>
          </a:p>
          <a:p>
            <a:pPr>
              <a:buNone/>
            </a:pPr>
            <a:r>
              <a:rPr lang="en-US" dirty="0" smtClean="0"/>
              <a:t>• </a:t>
            </a:r>
            <a:r>
              <a:rPr lang="en-US" dirty="0" err="1" smtClean="0"/>
              <a:t>Tiene</a:t>
            </a:r>
            <a:r>
              <a:rPr lang="en-US" dirty="0" smtClean="0"/>
              <a:t> </a:t>
            </a:r>
            <a:r>
              <a:rPr lang="en-US" dirty="0" err="1" smtClean="0"/>
              <a:t>precisión</a:t>
            </a:r>
            <a:r>
              <a:rPr lang="en-US" dirty="0" smtClean="0"/>
              <a:t> de </a:t>
            </a:r>
            <a:r>
              <a:rPr lang="en-US" dirty="0" err="1" smtClean="0"/>
              <a:t>acción</a:t>
            </a:r>
            <a:r>
              <a:rPr lang="en-US" dirty="0" smtClean="0"/>
              <a:t> </a:t>
            </a:r>
          </a:p>
          <a:p>
            <a:endParaRPr lang="en-US" dirty="0" smtClean="0"/>
          </a:p>
          <a:p>
            <a:pPr>
              <a:buNone/>
            </a:pPr>
            <a:r>
              <a:rPr lang="es-MX" dirty="0" smtClean="0"/>
              <a:t>• Muestra velocidad y suavidad en la ejecución </a:t>
            </a:r>
          </a:p>
          <a:p>
            <a:endParaRPr lang="en-US" dirty="0" smtClean="0"/>
          </a:p>
          <a:p>
            <a:pPr>
              <a:buNone/>
            </a:pPr>
            <a:r>
              <a:rPr lang="es-MX" dirty="0" smtClean="0"/>
              <a:t>• Está completamente familiarizado con el trabajo </a:t>
            </a:r>
          </a:p>
          <a:p>
            <a:endParaRPr lang="en-US" dirty="0" smtClean="0"/>
          </a:p>
          <a:p>
            <a:pPr>
              <a:buNone/>
            </a:pPr>
            <a:r>
              <a:rPr lang="en-US" dirty="0" smtClean="0"/>
              <a:t>• No </a:t>
            </a:r>
            <a:r>
              <a:rPr lang="en-US" dirty="0" err="1" smtClean="0"/>
              <a:t>comete</a:t>
            </a:r>
            <a:r>
              <a:rPr lang="en-US" dirty="0" smtClean="0"/>
              <a:t> </a:t>
            </a:r>
            <a:r>
              <a:rPr lang="en-US" dirty="0" err="1" smtClean="0"/>
              <a:t>equivocaciones</a:t>
            </a:r>
            <a:r>
              <a:rPr lang="en-US" dirty="0" smtClean="0"/>
              <a:t> </a:t>
            </a:r>
          </a:p>
          <a:p>
            <a:endParaRPr lang="en-US" dirty="0" smtClean="0"/>
          </a:p>
          <a:p>
            <a:pPr>
              <a:buNone/>
            </a:pPr>
            <a:r>
              <a:rPr lang="es-MX" dirty="0" smtClean="0"/>
              <a:t>• Tiene plena confianza en sí mismo </a:t>
            </a:r>
          </a:p>
          <a:p>
            <a:endParaRPr lang="en-US" dirty="0" smtClean="0"/>
          </a:p>
          <a:p>
            <a:pPr>
              <a:buNone/>
            </a:pPr>
            <a:r>
              <a:rPr lang="en-US" dirty="0" smtClean="0"/>
              <a:t>• </a:t>
            </a:r>
            <a:r>
              <a:rPr lang="en-US" dirty="0" err="1" smtClean="0"/>
              <a:t>Está</a:t>
            </a:r>
            <a:r>
              <a:rPr lang="en-US" dirty="0" smtClean="0"/>
              <a:t> </a:t>
            </a:r>
            <a:r>
              <a:rPr lang="en-US" dirty="0" err="1" smtClean="0"/>
              <a:t>dotado</a:t>
            </a:r>
            <a:r>
              <a:rPr lang="en-US" dirty="0" smtClean="0"/>
              <a:t> de </a:t>
            </a:r>
            <a:r>
              <a:rPr lang="en-US" dirty="0" err="1" smtClean="0"/>
              <a:t>gran</a:t>
            </a:r>
            <a:r>
              <a:rPr lang="en-US" dirty="0" smtClean="0"/>
              <a:t> </a:t>
            </a:r>
            <a:r>
              <a:rPr lang="en-US" dirty="0" err="1" smtClean="0"/>
              <a:t>destreza</a:t>
            </a:r>
            <a:r>
              <a:rPr lang="en-US" dirty="0" smtClean="0"/>
              <a:t> manual natural </a:t>
            </a:r>
          </a:p>
          <a:p>
            <a:endParaRPr lang="en-US" dirty="0"/>
          </a:p>
        </p:txBody>
      </p:sp>
    </p:spTree>
    <p:extLst>
      <p:ext uri="{BB962C8B-B14F-4D97-AF65-F5344CB8AC3E}">
        <p14:creationId xmlns:p14="http://schemas.microsoft.com/office/powerpoint/2010/main" val="61418624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Habilidad</a:t>
            </a:r>
            <a:r>
              <a:rPr lang="en-US" b="1" dirty="0" smtClean="0"/>
              <a:t> </a:t>
            </a:r>
            <a:endParaRPr lang="en-US" dirty="0"/>
          </a:p>
        </p:txBody>
      </p:sp>
      <p:sp>
        <p:nvSpPr>
          <p:cNvPr id="3" name="2 Marcador de contenido"/>
          <p:cNvSpPr>
            <a:spLocks noGrp="1"/>
          </p:cNvSpPr>
          <p:nvPr>
            <p:ph idx="1"/>
          </p:nvPr>
        </p:nvSpPr>
        <p:spPr/>
        <p:txBody>
          <a:bodyPr>
            <a:normAutofit fontScale="92500" lnSpcReduction="10000"/>
          </a:bodyPr>
          <a:lstStyle/>
          <a:p>
            <a:endParaRPr lang="en-US" dirty="0" smtClean="0"/>
          </a:p>
          <a:p>
            <a:pPr>
              <a:buNone/>
            </a:pPr>
            <a:r>
              <a:rPr lang="en-US" dirty="0" smtClean="0"/>
              <a:t>− </a:t>
            </a:r>
            <a:r>
              <a:rPr lang="en-US" b="1" dirty="0" smtClean="0"/>
              <a:t>Buena :   </a:t>
            </a:r>
            <a:r>
              <a:rPr lang="es-MX" dirty="0" smtClean="0"/>
              <a:t>Un empleado tiene habilidad buena cuando: </a:t>
            </a:r>
          </a:p>
          <a:p>
            <a:endParaRPr lang="en-US" dirty="0" smtClean="0"/>
          </a:p>
          <a:p>
            <a:pPr>
              <a:buNone/>
            </a:pPr>
            <a:r>
              <a:rPr lang="es-MX" dirty="0" smtClean="0"/>
              <a:t>• Ha eliminado totalmente los titubeos </a:t>
            </a:r>
          </a:p>
          <a:p>
            <a:endParaRPr lang="en-US" dirty="0" smtClean="0"/>
          </a:p>
          <a:p>
            <a:pPr>
              <a:buNone/>
            </a:pPr>
            <a:r>
              <a:rPr lang="es-MX" dirty="0" smtClean="0"/>
              <a:t>• Es francamente mejor que el hombre promedio </a:t>
            </a:r>
          </a:p>
          <a:p>
            <a:endParaRPr lang="en-US" dirty="0" smtClean="0"/>
          </a:p>
          <a:p>
            <a:pPr>
              <a:buNone/>
            </a:pPr>
            <a:r>
              <a:rPr lang="en-US" dirty="0" smtClean="0"/>
              <a:t>• Es </a:t>
            </a:r>
            <a:r>
              <a:rPr lang="en-US" dirty="0" err="1" smtClean="0"/>
              <a:t>marcadamente</a:t>
            </a:r>
            <a:r>
              <a:rPr lang="en-US" dirty="0" smtClean="0"/>
              <a:t> </a:t>
            </a:r>
            <a:r>
              <a:rPr lang="en-US" dirty="0" err="1" smtClean="0"/>
              <a:t>inteligente</a:t>
            </a:r>
            <a:r>
              <a:rPr lang="en-US" dirty="0" smtClean="0"/>
              <a:t> </a:t>
            </a:r>
          </a:p>
          <a:p>
            <a:endParaRPr lang="en-US" dirty="0" smtClean="0"/>
          </a:p>
          <a:p>
            <a:pPr>
              <a:buNone/>
            </a:pPr>
            <a:r>
              <a:rPr lang="es-MX" dirty="0" smtClean="0"/>
              <a:t>• </a:t>
            </a:r>
            <a:r>
              <a:rPr lang="es-MX" dirty="0" err="1" smtClean="0"/>
              <a:t>Posée</a:t>
            </a:r>
            <a:r>
              <a:rPr lang="es-MX" dirty="0" smtClean="0"/>
              <a:t> buena capacidad de razonamiento </a:t>
            </a:r>
          </a:p>
          <a:p>
            <a:endParaRPr lang="en-US" dirty="0" smtClean="0"/>
          </a:p>
          <a:p>
            <a:pPr>
              <a:buNone/>
            </a:pPr>
            <a:r>
              <a:rPr lang="es-MX" dirty="0" smtClean="0"/>
              <a:t>• Necesita poca supervisión y vigilancia </a:t>
            </a:r>
          </a:p>
          <a:p>
            <a:endParaRPr lang="en-US" dirty="0" smtClean="0"/>
          </a:p>
          <a:p>
            <a:pPr>
              <a:buNone/>
            </a:pPr>
            <a:r>
              <a:rPr lang="en-US" dirty="0" smtClean="0"/>
              <a:t>• </a:t>
            </a:r>
            <a:r>
              <a:rPr lang="en-US" dirty="0" err="1" smtClean="0"/>
              <a:t>Trabaja</a:t>
            </a:r>
            <a:r>
              <a:rPr lang="en-US" dirty="0" smtClean="0"/>
              <a:t> a </a:t>
            </a:r>
            <a:r>
              <a:rPr lang="en-US" dirty="0" err="1" smtClean="0"/>
              <a:t>marcha</a:t>
            </a:r>
            <a:r>
              <a:rPr lang="en-US" dirty="0" smtClean="0"/>
              <a:t> </a:t>
            </a:r>
            <a:r>
              <a:rPr lang="en-US" dirty="0" err="1" smtClean="0"/>
              <a:t>constante</a:t>
            </a:r>
            <a:r>
              <a:rPr lang="en-US" dirty="0" smtClean="0"/>
              <a:t> </a:t>
            </a:r>
          </a:p>
          <a:p>
            <a:endParaRPr lang="en-US" dirty="0"/>
          </a:p>
        </p:txBody>
      </p:sp>
    </p:spTree>
    <p:extLst>
      <p:ext uri="{BB962C8B-B14F-4D97-AF65-F5344CB8AC3E}">
        <p14:creationId xmlns:p14="http://schemas.microsoft.com/office/powerpoint/2010/main" val="167802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ES" sz="3200" dirty="0"/>
              <a:t>La presentación deberá ir necesariamente acompañada de una explicación oral del catedrático, ya que la aportación que pueda hacer mediante ejemplos y situaciones cotidianas brindará la oportunidad de que los estudiantes comprendan la importancia de conocer y manejar el tema en su desempeño profesional. </a:t>
            </a:r>
            <a:endParaRPr lang="es-MX" sz="3200" dirty="0"/>
          </a:p>
          <a:p>
            <a:endParaRPr lang="es-MX" dirty="0"/>
          </a:p>
        </p:txBody>
      </p:sp>
    </p:spTree>
    <p:extLst>
      <p:ext uri="{BB962C8B-B14F-4D97-AF65-F5344CB8AC3E}">
        <p14:creationId xmlns:p14="http://schemas.microsoft.com/office/powerpoint/2010/main" val="241700113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Habilidad</a:t>
            </a:r>
            <a:r>
              <a:rPr lang="en-US" b="1" dirty="0" smtClean="0"/>
              <a:t> </a:t>
            </a:r>
            <a:endParaRPr lang="en-US" dirty="0"/>
          </a:p>
        </p:txBody>
      </p:sp>
      <p:sp>
        <p:nvSpPr>
          <p:cNvPr id="3" name="2 Marcador de contenido"/>
          <p:cNvSpPr>
            <a:spLocks noGrp="1"/>
          </p:cNvSpPr>
          <p:nvPr>
            <p:ph idx="1"/>
          </p:nvPr>
        </p:nvSpPr>
        <p:spPr/>
        <p:txBody>
          <a:bodyPr>
            <a:normAutofit fontScale="92500" lnSpcReduction="10000"/>
          </a:bodyPr>
          <a:lstStyle/>
          <a:p>
            <a:endParaRPr lang="en-US" dirty="0" smtClean="0"/>
          </a:p>
          <a:p>
            <a:pPr>
              <a:buNone/>
            </a:pPr>
            <a:r>
              <a:rPr lang="en-US" dirty="0" smtClean="0"/>
              <a:t>− </a:t>
            </a:r>
            <a:r>
              <a:rPr lang="en-US" b="1" dirty="0" err="1" smtClean="0"/>
              <a:t>Promedio</a:t>
            </a:r>
            <a:r>
              <a:rPr lang="en-US" b="1" dirty="0" smtClean="0"/>
              <a:t> :   </a:t>
            </a:r>
            <a:r>
              <a:rPr lang="es-MX" dirty="0" smtClean="0"/>
              <a:t>La habilidad de un empleado es promedio si: </a:t>
            </a:r>
          </a:p>
          <a:p>
            <a:endParaRPr lang="en-US" dirty="0" smtClean="0"/>
          </a:p>
          <a:p>
            <a:pPr>
              <a:buNone/>
            </a:pPr>
            <a:r>
              <a:rPr lang="en-US" dirty="0" smtClean="0"/>
              <a:t>• </a:t>
            </a:r>
            <a:r>
              <a:rPr lang="en-US" dirty="0" err="1" smtClean="0"/>
              <a:t>Trabaja</a:t>
            </a:r>
            <a:r>
              <a:rPr lang="en-US" dirty="0" smtClean="0"/>
              <a:t> con </a:t>
            </a:r>
            <a:r>
              <a:rPr lang="en-US" dirty="0" err="1" smtClean="0"/>
              <a:t>exactitud</a:t>
            </a:r>
            <a:r>
              <a:rPr lang="en-US" dirty="0" smtClean="0"/>
              <a:t> </a:t>
            </a:r>
            <a:r>
              <a:rPr lang="en-US" dirty="0" err="1" smtClean="0"/>
              <a:t>razonable</a:t>
            </a:r>
            <a:r>
              <a:rPr lang="en-US" dirty="0" smtClean="0"/>
              <a:t> </a:t>
            </a:r>
          </a:p>
          <a:p>
            <a:endParaRPr lang="en-US" dirty="0" smtClean="0"/>
          </a:p>
          <a:p>
            <a:pPr>
              <a:buNone/>
            </a:pPr>
            <a:r>
              <a:rPr lang="es-MX" dirty="0" smtClean="0"/>
              <a:t>• Tiene confianza en sí mismo </a:t>
            </a:r>
          </a:p>
          <a:p>
            <a:endParaRPr lang="en-US" dirty="0" smtClean="0"/>
          </a:p>
          <a:p>
            <a:pPr>
              <a:buNone/>
            </a:pPr>
            <a:r>
              <a:rPr lang="en-US" dirty="0" smtClean="0"/>
              <a:t>• </a:t>
            </a:r>
            <a:r>
              <a:rPr lang="en-US" dirty="0" err="1" smtClean="0"/>
              <a:t>Sabe</a:t>
            </a:r>
            <a:r>
              <a:rPr lang="en-US" dirty="0" smtClean="0"/>
              <a:t> </a:t>
            </a:r>
            <a:r>
              <a:rPr lang="en-US" dirty="0" err="1" smtClean="0"/>
              <a:t>bien</a:t>
            </a:r>
            <a:r>
              <a:rPr lang="en-US" dirty="0" smtClean="0"/>
              <a:t> </a:t>
            </a:r>
            <a:r>
              <a:rPr lang="en-US" dirty="0" err="1" smtClean="0"/>
              <a:t>su</a:t>
            </a:r>
            <a:r>
              <a:rPr lang="en-US" dirty="0" smtClean="0"/>
              <a:t> </a:t>
            </a:r>
            <a:r>
              <a:rPr lang="en-US" dirty="0" err="1" smtClean="0"/>
              <a:t>trabajo</a:t>
            </a:r>
            <a:r>
              <a:rPr lang="en-US" dirty="0" smtClean="0"/>
              <a:t> </a:t>
            </a:r>
          </a:p>
          <a:p>
            <a:endParaRPr lang="en-US" dirty="0" smtClean="0"/>
          </a:p>
          <a:p>
            <a:pPr>
              <a:buNone/>
            </a:pPr>
            <a:r>
              <a:rPr lang="es-MX" dirty="0" smtClean="0"/>
              <a:t>• Sin titubeos apreciables sigue un proceso establecido </a:t>
            </a:r>
          </a:p>
          <a:p>
            <a:endParaRPr lang="en-US" dirty="0" smtClean="0"/>
          </a:p>
          <a:p>
            <a:pPr>
              <a:buNone/>
            </a:pPr>
            <a:r>
              <a:rPr lang="es-MX" dirty="0" smtClean="0"/>
              <a:t>• Coordina la mente y las manos </a:t>
            </a:r>
          </a:p>
          <a:p>
            <a:endParaRPr lang="en-US" dirty="0" smtClean="0"/>
          </a:p>
          <a:p>
            <a:pPr>
              <a:buNone/>
            </a:pPr>
            <a:r>
              <a:rPr lang="es-MX" dirty="0" smtClean="0"/>
              <a:t>• Se muestra un poco lento en sus movimientos </a:t>
            </a:r>
          </a:p>
          <a:p>
            <a:endParaRPr lang="en-US" dirty="0"/>
          </a:p>
        </p:txBody>
      </p:sp>
    </p:spTree>
    <p:extLst>
      <p:ext uri="{BB962C8B-B14F-4D97-AF65-F5344CB8AC3E}">
        <p14:creationId xmlns:p14="http://schemas.microsoft.com/office/powerpoint/2010/main" val="415141864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Habilidad</a:t>
            </a:r>
            <a:r>
              <a:rPr lang="en-US" b="1" dirty="0" smtClean="0"/>
              <a:t> </a:t>
            </a:r>
            <a:endParaRPr lang="en-US" dirty="0"/>
          </a:p>
        </p:txBody>
      </p:sp>
      <p:sp>
        <p:nvSpPr>
          <p:cNvPr id="3" name="2 Marcador de contenido"/>
          <p:cNvSpPr>
            <a:spLocks noGrp="1"/>
          </p:cNvSpPr>
          <p:nvPr>
            <p:ph idx="1"/>
          </p:nvPr>
        </p:nvSpPr>
        <p:spPr/>
        <p:txBody>
          <a:bodyPr>
            <a:normAutofit fontScale="70000" lnSpcReduction="20000"/>
          </a:bodyPr>
          <a:lstStyle/>
          <a:p>
            <a:endParaRPr lang="en-US" dirty="0" smtClean="0"/>
          </a:p>
          <a:p>
            <a:pPr>
              <a:buNone/>
            </a:pPr>
            <a:r>
              <a:rPr lang="en-US" dirty="0" smtClean="0"/>
              <a:t>− </a:t>
            </a:r>
            <a:r>
              <a:rPr lang="en-US" b="1" dirty="0" smtClean="0"/>
              <a:t>Regular :    </a:t>
            </a:r>
            <a:r>
              <a:rPr lang="es-MX" dirty="0" smtClean="0"/>
              <a:t>Se dice que un trabajador tiene habilidad regular cuando: </a:t>
            </a:r>
          </a:p>
          <a:p>
            <a:endParaRPr lang="en-US" dirty="0" smtClean="0"/>
          </a:p>
          <a:p>
            <a:pPr>
              <a:buNone/>
            </a:pPr>
            <a:r>
              <a:rPr lang="es-MX" dirty="0" smtClean="0"/>
              <a:t>• Está poco habituado al equipo y al ambiente </a:t>
            </a:r>
          </a:p>
          <a:p>
            <a:endParaRPr lang="en-US" dirty="0" smtClean="0"/>
          </a:p>
          <a:p>
            <a:pPr>
              <a:buNone/>
            </a:pPr>
            <a:r>
              <a:rPr lang="es-MX" dirty="0" smtClean="0"/>
              <a:t>• Durante mucho tiempo no se ha adaptado al trabajo </a:t>
            </a:r>
          </a:p>
          <a:p>
            <a:endParaRPr lang="en-US" dirty="0" smtClean="0"/>
          </a:p>
          <a:p>
            <a:pPr>
              <a:buNone/>
            </a:pPr>
            <a:r>
              <a:rPr lang="en-US" dirty="0" smtClean="0"/>
              <a:t>• Es </a:t>
            </a:r>
            <a:r>
              <a:rPr lang="en-US" dirty="0" err="1" smtClean="0"/>
              <a:t>relativamente</a:t>
            </a:r>
            <a:r>
              <a:rPr lang="en-US" dirty="0" smtClean="0"/>
              <a:t> </a:t>
            </a:r>
            <a:r>
              <a:rPr lang="en-US" dirty="0" err="1" smtClean="0"/>
              <a:t>recién</a:t>
            </a:r>
            <a:r>
              <a:rPr lang="en-US" dirty="0" smtClean="0"/>
              <a:t> </a:t>
            </a:r>
            <a:r>
              <a:rPr lang="en-US" dirty="0" err="1" smtClean="0"/>
              <a:t>ingresado</a:t>
            </a:r>
            <a:r>
              <a:rPr lang="en-US" dirty="0" smtClean="0"/>
              <a:t> a </a:t>
            </a:r>
            <a:r>
              <a:rPr lang="en-US" dirty="0" err="1" smtClean="0"/>
              <a:t>esta</a:t>
            </a:r>
            <a:r>
              <a:rPr lang="en-US" dirty="0" smtClean="0"/>
              <a:t> </a:t>
            </a:r>
            <a:r>
              <a:rPr lang="en-US" dirty="0" err="1" smtClean="0"/>
              <a:t>actividad</a:t>
            </a:r>
            <a:r>
              <a:rPr lang="en-US" dirty="0" smtClean="0"/>
              <a:t> </a:t>
            </a:r>
          </a:p>
          <a:p>
            <a:endParaRPr lang="en-US" dirty="0" smtClean="0"/>
          </a:p>
          <a:p>
            <a:pPr>
              <a:buNone/>
            </a:pPr>
            <a:r>
              <a:rPr lang="es-MX" dirty="0" smtClean="0"/>
              <a:t>• Sin demasiados titubeos sigue el orden debido de las operaciones </a:t>
            </a:r>
          </a:p>
          <a:p>
            <a:endParaRPr lang="en-US" dirty="0" smtClean="0"/>
          </a:p>
          <a:p>
            <a:pPr>
              <a:buNone/>
            </a:pPr>
            <a:r>
              <a:rPr lang="es-MX" dirty="0" smtClean="0"/>
              <a:t>• Un tanto torpe e incierto, pero sabe lo que hace </a:t>
            </a:r>
          </a:p>
          <a:p>
            <a:endParaRPr lang="en-US" dirty="0" smtClean="0"/>
          </a:p>
          <a:p>
            <a:pPr>
              <a:buNone/>
            </a:pPr>
            <a:r>
              <a:rPr lang="es-MX" dirty="0" smtClean="0"/>
              <a:t>• No tiene confianza en sí mimos </a:t>
            </a:r>
          </a:p>
          <a:p>
            <a:endParaRPr lang="en-US" dirty="0" smtClean="0"/>
          </a:p>
          <a:p>
            <a:pPr>
              <a:buNone/>
            </a:pPr>
            <a:r>
              <a:rPr lang="es-MX" dirty="0" smtClean="0"/>
              <a:t>• Pierde tiempo a consecuencia de sus desaciertos </a:t>
            </a:r>
          </a:p>
          <a:p>
            <a:endParaRPr lang="en-US" dirty="0" smtClean="0"/>
          </a:p>
          <a:p>
            <a:pPr>
              <a:buNone/>
            </a:pPr>
            <a:r>
              <a:rPr lang="es-MX" dirty="0" smtClean="0"/>
              <a:t>• Produce lo mismo que el hombre de habilidad deficiente, pero con menos esfuerzo </a:t>
            </a:r>
          </a:p>
          <a:p>
            <a:endParaRPr lang="en-US" dirty="0"/>
          </a:p>
        </p:txBody>
      </p:sp>
    </p:spTree>
    <p:extLst>
      <p:ext uri="{BB962C8B-B14F-4D97-AF65-F5344CB8AC3E}">
        <p14:creationId xmlns:p14="http://schemas.microsoft.com/office/powerpoint/2010/main" val="114076011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err="1" smtClean="0"/>
              <a:t>Habilidad</a:t>
            </a:r>
            <a:r>
              <a:rPr lang="en-US" b="1" dirty="0" smtClean="0"/>
              <a:t> </a:t>
            </a:r>
            <a:endParaRPr lang="en-US" dirty="0"/>
          </a:p>
        </p:txBody>
      </p:sp>
      <p:sp>
        <p:nvSpPr>
          <p:cNvPr id="3" name="2 Marcador de contenido"/>
          <p:cNvSpPr>
            <a:spLocks noGrp="1"/>
          </p:cNvSpPr>
          <p:nvPr>
            <p:ph idx="1"/>
          </p:nvPr>
        </p:nvSpPr>
        <p:spPr/>
        <p:txBody>
          <a:bodyPr>
            <a:normAutofit fontScale="77500" lnSpcReduction="20000"/>
          </a:bodyPr>
          <a:lstStyle/>
          <a:p>
            <a:endParaRPr lang="en-US" dirty="0" smtClean="0"/>
          </a:p>
          <a:p>
            <a:pPr>
              <a:buNone/>
            </a:pPr>
            <a:r>
              <a:rPr lang="en-US" dirty="0" smtClean="0"/>
              <a:t>− </a:t>
            </a:r>
            <a:r>
              <a:rPr lang="en-US" b="1" dirty="0" err="1" smtClean="0"/>
              <a:t>Deficiente</a:t>
            </a:r>
            <a:r>
              <a:rPr lang="en-US" b="1" dirty="0" smtClean="0"/>
              <a:t>:    </a:t>
            </a:r>
            <a:r>
              <a:rPr lang="es-MX" dirty="0" smtClean="0"/>
              <a:t>Un empleado tiene habilidad deficiente cuando: </a:t>
            </a:r>
          </a:p>
          <a:p>
            <a:endParaRPr lang="en-US" dirty="0" smtClean="0"/>
          </a:p>
          <a:p>
            <a:pPr>
              <a:buNone/>
            </a:pPr>
            <a:r>
              <a:rPr lang="es-MX" dirty="0" smtClean="0"/>
              <a:t>• Es de ingreso reciente o no se ha adaptado </a:t>
            </a:r>
          </a:p>
          <a:p>
            <a:endParaRPr lang="en-US" dirty="0" smtClean="0"/>
          </a:p>
          <a:p>
            <a:pPr>
              <a:buNone/>
            </a:pPr>
            <a:r>
              <a:rPr lang="es-MX" dirty="0" smtClean="0"/>
              <a:t>• No está familiarizado con el trabajo </a:t>
            </a:r>
          </a:p>
          <a:p>
            <a:endParaRPr lang="en-US" dirty="0" smtClean="0"/>
          </a:p>
          <a:p>
            <a:pPr>
              <a:buNone/>
            </a:pPr>
            <a:r>
              <a:rPr lang="es-MX" dirty="0" smtClean="0"/>
              <a:t>• Es incierto en el orden debido de las operaciones </a:t>
            </a:r>
          </a:p>
          <a:p>
            <a:endParaRPr lang="en-US" dirty="0" smtClean="0"/>
          </a:p>
          <a:p>
            <a:pPr>
              <a:buNone/>
            </a:pPr>
            <a:r>
              <a:rPr lang="en-US" dirty="0" smtClean="0"/>
              <a:t>• </a:t>
            </a:r>
            <a:r>
              <a:rPr lang="en-US" dirty="0" err="1" smtClean="0"/>
              <a:t>Titubea</a:t>
            </a:r>
            <a:r>
              <a:rPr lang="en-US" dirty="0" smtClean="0"/>
              <a:t> entre </a:t>
            </a:r>
            <a:r>
              <a:rPr lang="en-US" dirty="0" err="1" smtClean="0"/>
              <a:t>operaciones</a:t>
            </a:r>
            <a:r>
              <a:rPr lang="en-US" dirty="0" smtClean="0"/>
              <a:t> </a:t>
            </a:r>
          </a:p>
          <a:p>
            <a:endParaRPr lang="en-US" dirty="0" smtClean="0"/>
          </a:p>
          <a:p>
            <a:pPr>
              <a:buNone/>
            </a:pPr>
            <a:r>
              <a:rPr lang="en-US" dirty="0" smtClean="0"/>
              <a:t>• </a:t>
            </a:r>
            <a:r>
              <a:rPr lang="en-US" dirty="0" err="1" smtClean="0"/>
              <a:t>Comete</a:t>
            </a:r>
            <a:r>
              <a:rPr lang="en-US" dirty="0" smtClean="0"/>
              <a:t> </a:t>
            </a:r>
            <a:r>
              <a:rPr lang="en-US" dirty="0" err="1" smtClean="0"/>
              <a:t>muchos</a:t>
            </a:r>
            <a:r>
              <a:rPr lang="en-US" dirty="0" smtClean="0"/>
              <a:t> </a:t>
            </a:r>
            <a:r>
              <a:rPr lang="en-US" dirty="0" err="1" smtClean="0"/>
              <a:t>errores</a:t>
            </a:r>
            <a:r>
              <a:rPr lang="en-US" dirty="0" smtClean="0"/>
              <a:t> </a:t>
            </a:r>
          </a:p>
          <a:p>
            <a:endParaRPr lang="en-US" dirty="0" smtClean="0"/>
          </a:p>
          <a:p>
            <a:pPr>
              <a:buNone/>
            </a:pPr>
            <a:r>
              <a:rPr lang="en-US" dirty="0" smtClean="0"/>
              <a:t>• </a:t>
            </a:r>
            <a:r>
              <a:rPr lang="en-US" dirty="0" err="1" smtClean="0"/>
              <a:t>Sus</a:t>
            </a:r>
            <a:r>
              <a:rPr lang="en-US" dirty="0" smtClean="0"/>
              <a:t> </a:t>
            </a:r>
            <a:r>
              <a:rPr lang="en-US" dirty="0" err="1" smtClean="0"/>
              <a:t>movimientos</a:t>
            </a:r>
            <a:r>
              <a:rPr lang="en-US" dirty="0" smtClean="0"/>
              <a:t> son </a:t>
            </a:r>
            <a:r>
              <a:rPr lang="en-US" dirty="0" err="1" smtClean="0"/>
              <a:t>torpes</a:t>
            </a:r>
            <a:r>
              <a:rPr lang="en-US" dirty="0" smtClean="0"/>
              <a:t> </a:t>
            </a:r>
          </a:p>
          <a:p>
            <a:endParaRPr lang="en-US" dirty="0" smtClean="0"/>
          </a:p>
          <a:p>
            <a:pPr>
              <a:buNone/>
            </a:pPr>
            <a:r>
              <a:rPr lang="es-MX" dirty="0" smtClean="0"/>
              <a:t>• Falta de confianza en sí mismo </a:t>
            </a:r>
          </a:p>
          <a:p>
            <a:endParaRPr lang="en-US" dirty="0" smtClean="0"/>
          </a:p>
          <a:p>
            <a:pPr>
              <a:buNone/>
            </a:pPr>
            <a:r>
              <a:rPr lang="es-MX" dirty="0" smtClean="0"/>
              <a:t>• Es incapaz de razonar por sí mismo </a:t>
            </a:r>
          </a:p>
          <a:p>
            <a:endParaRPr lang="en-US" dirty="0"/>
          </a:p>
        </p:txBody>
      </p:sp>
    </p:spTree>
    <p:extLst>
      <p:ext uri="{BB962C8B-B14F-4D97-AF65-F5344CB8AC3E}">
        <p14:creationId xmlns:p14="http://schemas.microsoft.com/office/powerpoint/2010/main" val="148108048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dirty="0"/>
          </a:p>
        </p:txBody>
      </p:sp>
      <p:sp>
        <p:nvSpPr>
          <p:cNvPr id="3" name="2 Marcador de contenido"/>
          <p:cNvSpPr>
            <a:spLocks noGrp="1"/>
          </p:cNvSpPr>
          <p:nvPr>
            <p:ph idx="1"/>
          </p:nvPr>
        </p:nvSpPr>
        <p:spPr/>
        <p:txBody>
          <a:bodyPr>
            <a:normAutofit/>
          </a:bodyPr>
          <a:lstStyle/>
          <a:p>
            <a:pPr>
              <a:buNone/>
            </a:pPr>
            <a:r>
              <a:rPr lang="en-US" b="1" dirty="0" smtClean="0"/>
              <a:t> </a:t>
            </a:r>
            <a:r>
              <a:rPr lang="en-US" dirty="0" smtClean="0"/>
              <a:t>− </a:t>
            </a:r>
            <a:r>
              <a:rPr lang="en-US" b="1" dirty="0" err="1" smtClean="0"/>
              <a:t>Excesivo</a:t>
            </a:r>
            <a:r>
              <a:rPr lang="en-US" b="1" dirty="0" smtClean="0"/>
              <a:t>:   </a:t>
            </a:r>
            <a:r>
              <a:rPr lang="es-MX" dirty="0" smtClean="0"/>
              <a:t>Se dice que un trabajador realiza un esfuerzo excesivo cuando: </a:t>
            </a:r>
          </a:p>
          <a:p>
            <a:endParaRPr lang="en-US" dirty="0" smtClean="0"/>
          </a:p>
          <a:p>
            <a:pPr>
              <a:buNone/>
            </a:pPr>
            <a:r>
              <a:rPr lang="es-MX" dirty="0" smtClean="0"/>
              <a:t>• Se lanza a un paso imposible de mantener constantemente </a:t>
            </a:r>
          </a:p>
          <a:p>
            <a:endParaRPr lang="en-US" dirty="0" smtClean="0"/>
          </a:p>
          <a:p>
            <a:pPr>
              <a:buNone/>
            </a:pPr>
            <a:r>
              <a:rPr lang="es-MX" dirty="0" smtClean="0"/>
              <a:t>• Este empeño es el mejor desde casi todos los puntos de vista: menos el de la salud. </a:t>
            </a:r>
          </a:p>
          <a:p>
            <a:endParaRPr lang="en-US" dirty="0" smtClean="0"/>
          </a:p>
          <a:p>
            <a:endParaRPr lang="en-US" dirty="0"/>
          </a:p>
        </p:txBody>
      </p:sp>
    </p:spTree>
    <p:extLst>
      <p:ext uri="{BB962C8B-B14F-4D97-AF65-F5344CB8AC3E}">
        <p14:creationId xmlns:p14="http://schemas.microsoft.com/office/powerpoint/2010/main" val="310002063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b="1" dirty="0"/>
          </a:p>
        </p:txBody>
      </p:sp>
      <p:sp>
        <p:nvSpPr>
          <p:cNvPr id="3" name="2 Marcador de contenido"/>
          <p:cNvSpPr>
            <a:spLocks noGrp="1"/>
          </p:cNvSpPr>
          <p:nvPr>
            <p:ph idx="1"/>
          </p:nvPr>
        </p:nvSpPr>
        <p:spPr/>
        <p:txBody>
          <a:bodyPr>
            <a:normAutofit fontScale="92500"/>
          </a:bodyPr>
          <a:lstStyle/>
          <a:p>
            <a:pPr>
              <a:buNone/>
            </a:pPr>
            <a:r>
              <a:rPr lang="en-US" dirty="0" smtClean="0"/>
              <a:t>− </a:t>
            </a:r>
            <a:r>
              <a:rPr lang="en-US" b="1" dirty="0" err="1" smtClean="0"/>
              <a:t>Excelente</a:t>
            </a:r>
            <a:r>
              <a:rPr lang="en-US" b="1" dirty="0" smtClean="0"/>
              <a:t> :   </a:t>
            </a:r>
            <a:r>
              <a:rPr lang="es-MX" dirty="0" smtClean="0"/>
              <a:t>Un trabajador realiza un esfuerzo excelente si: </a:t>
            </a:r>
          </a:p>
          <a:p>
            <a:endParaRPr lang="en-US" dirty="0" smtClean="0"/>
          </a:p>
          <a:p>
            <a:pPr>
              <a:buNone/>
            </a:pPr>
            <a:r>
              <a:rPr lang="en-US" dirty="0" smtClean="0"/>
              <a:t>• </a:t>
            </a:r>
            <a:r>
              <a:rPr lang="en-US" dirty="0" err="1" smtClean="0"/>
              <a:t>Trabaja</a:t>
            </a:r>
            <a:r>
              <a:rPr lang="en-US" dirty="0" smtClean="0"/>
              <a:t> </a:t>
            </a:r>
            <a:r>
              <a:rPr lang="en-US" dirty="0" err="1" smtClean="0"/>
              <a:t>rápidamente</a:t>
            </a:r>
            <a:r>
              <a:rPr lang="en-US" dirty="0" smtClean="0"/>
              <a:t> </a:t>
            </a:r>
          </a:p>
          <a:p>
            <a:endParaRPr lang="en-US" dirty="0" smtClean="0"/>
          </a:p>
          <a:p>
            <a:pPr>
              <a:buNone/>
            </a:pPr>
            <a:r>
              <a:rPr lang="es-MX" dirty="0" smtClean="0"/>
              <a:t>• Utiliza tanto la cabeza como las manos </a:t>
            </a:r>
          </a:p>
          <a:p>
            <a:endParaRPr lang="en-US" dirty="0" smtClean="0"/>
          </a:p>
          <a:p>
            <a:pPr>
              <a:buNone/>
            </a:pPr>
            <a:r>
              <a:rPr lang="es-MX" dirty="0" smtClean="0"/>
              <a:t>• Se dedica con gran interés al trabajo </a:t>
            </a:r>
          </a:p>
          <a:p>
            <a:endParaRPr lang="en-US" dirty="0" smtClean="0"/>
          </a:p>
          <a:p>
            <a:pPr>
              <a:buNone/>
            </a:pPr>
            <a:r>
              <a:rPr lang="es-MX" dirty="0" smtClean="0"/>
              <a:t>• Recibe y hace muchas sugerencias </a:t>
            </a:r>
            <a:endParaRPr lang="en-US" dirty="0" smtClean="0"/>
          </a:p>
          <a:p>
            <a:endParaRPr lang="en-US" dirty="0" smtClean="0"/>
          </a:p>
          <a:p>
            <a:pPr>
              <a:buNone/>
            </a:pPr>
            <a:r>
              <a:rPr lang="es-MX" dirty="0" smtClean="0"/>
              <a:t>• Reduce al mínimo los movimientos innecesarios </a:t>
            </a:r>
          </a:p>
          <a:p>
            <a:endParaRPr lang="en-US" dirty="0" smtClean="0"/>
          </a:p>
          <a:p>
            <a:pPr>
              <a:buNone/>
            </a:pPr>
            <a:r>
              <a:rPr lang="es-MX" dirty="0" smtClean="0"/>
              <a:t>• Sistemáticamente trabaja con su mejor habilidad </a:t>
            </a:r>
          </a:p>
          <a:p>
            <a:endParaRPr lang="en-US" dirty="0"/>
          </a:p>
        </p:txBody>
      </p:sp>
    </p:spTree>
    <p:extLst>
      <p:ext uri="{BB962C8B-B14F-4D97-AF65-F5344CB8AC3E}">
        <p14:creationId xmlns:p14="http://schemas.microsoft.com/office/powerpoint/2010/main" val="362491836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b="1" dirty="0"/>
          </a:p>
        </p:txBody>
      </p:sp>
      <p:sp>
        <p:nvSpPr>
          <p:cNvPr id="3" name="2 Marcador de contenido"/>
          <p:cNvSpPr>
            <a:spLocks noGrp="1"/>
          </p:cNvSpPr>
          <p:nvPr>
            <p:ph idx="1"/>
          </p:nvPr>
        </p:nvSpPr>
        <p:spPr/>
        <p:txBody>
          <a:bodyPr>
            <a:normAutofit lnSpcReduction="10000"/>
          </a:bodyPr>
          <a:lstStyle/>
          <a:p>
            <a:endParaRPr lang="en-US" dirty="0" smtClean="0"/>
          </a:p>
          <a:p>
            <a:pPr>
              <a:buNone/>
            </a:pPr>
            <a:r>
              <a:rPr lang="en-US" dirty="0" smtClean="0"/>
              <a:t>− </a:t>
            </a:r>
            <a:r>
              <a:rPr lang="en-US" b="1" dirty="0" err="1" smtClean="0"/>
              <a:t>Bueno</a:t>
            </a:r>
            <a:r>
              <a:rPr lang="en-US" b="1" dirty="0" smtClean="0"/>
              <a:t> :   </a:t>
            </a:r>
            <a:r>
              <a:rPr lang="es-MX" dirty="0" smtClean="0"/>
              <a:t>Se dice que un empleado realiza un esfuerzo bueno cuando: </a:t>
            </a:r>
          </a:p>
          <a:p>
            <a:endParaRPr lang="en-US" dirty="0" smtClean="0"/>
          </a:p>
          <a:p>
            <a:pPr>
              <a:buNone/>
            </a:pPr>
            <a:r>
              <a:rPr lang="es-MX" dirty="0" smtClean="0"/>
              <a:t>• Pone interés en su trabajo </a:t>
            </a:r>
          </a:p>
          <a:p>
            <a:endParaRPr lang="en-US" dirty="0" smtClean="0"/>
          </a:p>
          <a:p>
            <a:pPr>
              <a:buNone/>
            </a:pPr>
            <a:r>
              <a:rPr lang="es-MX" dirty="0" smtClean="0"/>
              <a:t>• Pierde poco o nada de tiempo </a:t>
            </a:r>
          </a:p>
          <a:p>
            <a:endParaRPr lang="en-US" dirty="0" smtClean="0"/>
          </a:p>
          <a:p>
            <a:pPr>
              <a:buNone/>
            </a:pPr>
            <a:r>
              <a:rPr lang="es-MX" dirty="0" smtClean="0"/>
              <a:t>• Trabaja al ritmo más adecuado a su resistencia </a:t>
            </a:r>
          </a:p>
          <a:p>
            <a:endParaRPr lang="en-US" dirty="0" smtClean="0"/>
          </a:p>
          <a:p>
            <a:pPr>
              <a:buNone/>
            </a:pPr>
            <a:r>
              <a:rPr lang="es-MX" dirty="0" smtClean="0"/>
              <a:t>• Está consciente de su trabajo </a:t>
            </a:r>
          </a:p>
          <a:p>
            <a:endParaRPr lang="en-US" dirty="0" smtClean="0"/>
          </a:p>
          <a:p>
            <a:pPr>
              <a:buNone/>
            </a:pPr>
            <a:r>
              <a:rPr lang="en-US" dirty="0" smtClean="0"/>
              <a:t>• Es </a:t>
            </a:r>
            <a:r>
              <a:rPr lang="en-US" dirty="0" err="1" smtClean="0"/>
              <a:t>constante</a:t>
            </a:r>
            <a:r>
              <a:rPr lang="en-US" dirty="0" smtClean="0"/>
              <a:t> y </a:t>
            </a:r>
            <a:r>
              <a:rPr lang="en-US" dirty="0" err="1" smtClean="0"/>
              <a:t>confiable</a:t>
            </a:r>
            <a:r>
              <a:rPr lang="en-US" dirty="0" smtClean="0"/>
              <a:t> </a:t>
            </a:r>
          </a:p>
          <a:p>
            <a:endParaRPr lang="en-US" dirty="0"/>
          </a:p>
        </p:txBody>
      </p:sp>
    </p:spTree>
    <p:extLst>
      <p:ext uri="{BB962C8B-B14F-4D97-AF65-F5344CB8AC3E}">
        <p14:creationId xmlns:p14="http://schemas.microsoft.com/office/powerpoint/2010/main" val="220020542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b="1" dirty="0"/>
          </a:p>
        </p:txBody>
      </p:sp>
      <p:sp>
        <p:nvSpPr>
          <p:cNvPr id="3" name="2 Marcador de contenido"/>
          <p:cNvSpPr>
            <a:spLocks noGrp="1"/>
          </p:cNvSpPr>
          <p:nvPr>
            <p:ph idx="1"/>
          </p:nvPr>
        </p:nvSpPr>
        <p:spPr/>
        <p:txBody>
          <a:bodyPr>
            <a:normAutofit/>
          </a:bodyPr>
          <a:lstStyle/>
          <a:p>
            <a:endParaRPr lang="en-US" dirty="0" smtClean="0"/>
          </a:p>
          <a:p>
            <a:pPr>
              <a:buNone/>
            </a:pPr>
            <a:r>
              <a:rPr lang="en-US" dirty="0" smtClean="0"/>
              <a:t>− </a:t>
            </a:r>
            <a:r>
              <a:rPr lang="en-US" b="1" dirty="0" err="1" smtClean="0"/>
              <a:t>Promedio</a:t>
            </a:r>
            <a:r>
              <a:rPr lang="en-US" b="1" dirty="0" smtClean="0"/>
              <a:t>:   </a:t>
            </a:r>
            <a:r>
              <a:rPr lang="es-MX" dirty="0" smtClean="0"/>
              <a:t>Un trabajador realiza un esfuerzo promedio si: </a:t>
            </a:r>
          </a:p>
          <a:p>
            <a:endParaRPr lang="en-US" dirty="0" smtClean="0"/>
          </a:p>
          <a:p>
            <a:pPr>
              <a:buNone/>
            </a:pPr>
            <a:r>
              <a:rPr lang="en-US" dirty="0" smtClean="0"/>
              <a:t>• </a:t>
            </a:r>
            <a:r>
              <a:rPr lang="en-US" dirty="0" err="1" smtClean="0"/>
              <a:t>Labora</a:t>
            </a:r>
            <a:r>
              <a:rPr lang="en-US" dirty="0" smtClean="0"/>
              <a:t> con </a:t>
            </a:r>
            <a:r>
              <a:rPr lang="en-US" dirty="0" err="1" smtClean="0"/>
              <a:t>constancia</a:t>
            </a:r>
            <a:r>
              <a:rPr lang="en-US" dirty="0" smtClean="0"/>
              <a:t> </a:t>
            </a:r>
          </a:p>
          <a:p>
            <a:endParaRPr lang="en-US" dirty="0" smtClean="0"/>
          </a:p>
          <a:p>
            <a:pPr>
              <a:buNone/>
            </a:pPr>
            <a:r>
              <a:rPr lang="es-MX" dirty="0" smtClean="0"/>
              <a:t>• Es mejor que el regular </a:t>
            </a:r>
          </a:p>
          <a:p>
            <a:endParaRPr lang="en-US" dirty="0" smtClean="0"/>
          </a:p>
          <a:p>
            <a:pPr>
              <a:buNone/>
            </a:pPr>
            <a:r>
              <a:rPr lang="es-MX" dirty="0" smtClean="0"/>
              <a:t>• Acepta sugerencias, pero no hace ninguna </a:t>
            </a:r>
          </a:p>
          <a:p>
            <a:endParaRPr lang="en-US" dirty="0" smtClean="0"/>
          </a:p>
          <a:p>
            <a:pPr>
              <a:buNone/>
            </a:pPr>
            <a:r>
              <a:rPr lang="es-MX" dirty="0" smtClean="0"/>
              <a:t>• Parece frenar sus mejores esfuerzos </a:t>
            </a:r>
          </a:p>
          <a:p>
            <a:endParaRPr lang="en-US" dirty="0"/>
          </a:p>
        </p:txBody>
      </p:sp>
    </p:spTree>
    <p:extLst>
      <p:ext uri="{BB962C8B-B14F-4D97-AF65-F5344CB8AC3E}">
        <p14:creationId xmlns:p14="http://schemas.microsoft.com/office/powerpoint/2010/main" val="207088564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b="1" dirty="0"/>
          </a:p>
        </p:txBody>
      </p:sp>
      <p:sp>
        <p:nvSpPr>
          <p:cNvPr id="3" name="2 Marcador de contenido"/>
          <p:cNvSpPr>
            <a:spLocks noGrp="1"/>
          </p:cNvSpPr>
          <p:nvPr>
            <p:ph idx="1"/>
          </p:nvPr>
        </p:nvSpPr>
        <p:spPr/>
        <p:txBody>
          <a:bodyPr>
            <a:normAutofit lnSpcReduction="10000"/>
          </a:bodyPr>
          <a:lstStyle/>
          <a:p>
            <a:endParaRPr lang="en-US" dirty="0" smtClean="0"/>
          </a:p>
          <a:p>
            <a:pPr>
              <a:buNone/>
            </a:pPr>
            <a:r>
              <a:rPr lang="en-US" dirty="0" smtClean="0"/>
              <a:t>− </a:t>
            </a:r>
            <a:r>
              <a:rPr lang="en-US" b="1" dirty="0" smtClean="0"/>
              <a:t>Regular :   </a:t>
            </a:r>
            <a:r>
              <a:rPr lang="es-MX" dirty="0" smtClean="0"/>
              <a:t>Se dice que un empleado realiza un esfuerzo regular cuando: </a:t>
            </a:r>
          </a:p>
          <a:p>
            <a:endParaRPr lang="en-US" dirty="0" smtClean="0"/>
          </a:p>
          <a:p>
            <a:pPr>
              <a:buNone/>
            </a:pPr>
            <a:r>
              <a:rPr lang="es-MX" dirty="0" smtClean="0"/>
              <a:t>• Acusa las mismas tendencias generales que el deficiente, pero en menor intensidad </a:t>
            </a:r>
          </a:p>
          <a:p>
            <a:endParaRPr lang="en-US" dirty="0" smtClean="0"/>
          </a:p>
          <a:p>
            <a:pPr>
              <a:buNone/>
            </a:pPr>
            <a:r>
              <a:rPr lang="es-MX" dirty="0" smtClean="0"/>
              <a:t>• Su atención parece desviarse del trabajo </a:t>
            </a:r>
          </a:p>
          <a:p>
            <a:endParaRPr lang="en-US" dirty="0" smtClean="0"/>
          </a:p>
          <a:p>
            <a:pPr>
              <a:buNone/>
            </a:pPr>
            <a:r>
              <a:rPr lang="es-MX" dirty="0" smtClean="0"/>
              <a:t>• Se encuentra afectando, posiblemente por falta de sueño o vida desordenada </a:t>
            </a:r>
          </a:p>
          <a:p>
            <a:endParaRPr lang="en-US" dirty="0" smtClean="0"/>
          </a:p>
          <a:p>
            <a:pPr>
              <a:buNone/>
            </a:pPr>
            <a:r>
              <a:rPr lang="es-MX" dirty="0" smtClean="0"/>
              <a:t>• Pone escasa energía en su trabajo </a:t>
            </a:r>
          </a:p>
          <a:p>
            <a:endParaRPr lang="en-US" dirty="0"/>
          </a:p>
        </p:txBody>
      </p:sp>
    </p:spTree>
    <p:extLst>
      <p:ext uri="{BB962C8B-B14F-4D97-AF65-F5344CB8AC3E}">
        <p14:creationId xmlns:p14="http://schemas.microsoft.com/office/powerpoint/2010/main" val="175080009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Esfuerzo</a:t>
            </a:r>
            <a:endParaRPr lang="en-US" b="1" dirty="0"/>
          </a:p>
        </p:txBody>
      </p:sp>
      <p:sp>
        <p:nvSpPr>
          <p:cNvPr id="3" name="2 Marcador de contenido"/>
          <p:cNvSpPr>
            <a:spLocks noGrp="1"/>
          </p:cNvSpPr>
          <p:nvPr>
            <p:ph idx="1"/>
          </p:nvPr>
        </p:nvSpPr>
        <p:spPr/>
        <p:txBody>
          <a:bodyPr>
            <a:normAutofit/>
          </a:bodyPr>
          <a:lstStyle/>
          <a:p>
            <a:endParaRPr lang="en-US" dirty="0" smtClean="0"/>
          </a:p>
          <a:p>
            <a:pPr>
              <a:buNone/>
            </a:pPr>
            <a:r>
              <a:rPr lang="en-US" dirty="0" smtClean="0"/>
              <a:t>− </a:t>
            </a:r>
            <a:r>
              <a:rPr lang="en-US" b="1" dirty="0" err="1" smtClean="0"/>
              <a:t>Deficiente</a:t>
            </a:r>
            <a:r>
              <a:rPr lang="en-US" b="1" dirty="0" smtClean="0"/>
              <a:t>:   </a:t>
            </a:r>
            <a:r>
              <a:rPr lang="es-MX" dirty="0" smtClean="0"/>
              <a:t>Un empleado realiza un esfuerzo deciente si: </a:t>
            </a:r>
          </a:p>
          <a:p>
            <a:endParaRPr lang="en-US" dirty="0" smtClean="0"/>
          </a:p>
          <a:p>
            <a:pPr>
              <a:buNone/>
            </a:pPr>
            <a:r>
              <a:rPr lang="en-US" dirty="0" smtClean="0"/>
              <a:t>• </a:t>
            </a:r>
            <a:r>
              <a:rPr lang="en-US" dirty="0" err="1" smtClean="0"/>
              <a:t>Pierde</a:t>
            </a:r>
            <a:r>
              <a:rPr lang="en-US" dirty="0" smtClean="0"/>
              <a:t> el </a:t>
            </a:r>
            <a:r>
              <a:rPr lang="en-US" dirty="0" err="1" smtClean="0"/>
              <a:t>tiempo</a:t>
            </a:r>
            <a:r>
              <a:rPr lang="en-US" dirty="0" smtClean="0"/>
              <a:t> </a:t>
            </a:r>
            <a:r>
              <a:rPr lang="en-US" dirty="0" err="1" smtClean="0"/>
              <a:t>claramente</a:t>
            </a:r>
            <a:r>
              <a:rPr lang="en-US" dirty="0" smtClean="0"/>
              <a:t> </a:t>
            </a:r>
          </a:p>
          <a:p>
            <a:endParaRPr lang="en-US" dirty="0" smtClean="0"/>
          </a:p>
          <a:p>
            <a:pPr>
              <a:buNone/>
            </a:pPr>
            <a:r>
              <a:rPr lang="es-MX" dirty="0" smtClean="0"/>
              <a:t>• Muestra falta de interés en el trabajo </a:t>
            </a:r>
          </a:p>
          <a:p>
            <a:endParaRPr lang="en-US" dirty="0" smtClean="0"/>
          </a:p>
          <a:p>
            <a:pPr>
              <a:buNone/>
            </a:pPr>
            <a:r>
              <a:rPr lang="en-US" dirty="0" smtClean="0"/>
              <a:t>• Le </a:t>
            </a:r>
            <a:r>
              <a:rPr lang="en-US" dirty="0" err="1" smtClean="0"/>
              <a:t>molestan</a:t>
            </a:r>
            <a:r>
              <a:rPr lang="en-US" dirty="0" smtClean="0"/>
              <a:t> </a:t>
            </a:r>
            <a:r>
              <a:rPr lang="en-US" dirty="0" err="1" smtClean="0"/>
              <a:t>las</a:t>
            </a:r>
            <a:r>
              <a:rPr lang="en-US" dirty="0" smtClean="0"/>
              <a:t> </a:t>
            </a:r>
            <a:r>
              <a:rPr lang="en-US" dirty="0" err="1" smtClean="0"/>
              <a:t>sugerencias</a:t>
            </a:r>
            <a:r>
              <a:rPr lang="en-US" dirty="0" smtClean="0"/>
              <a:t> </a:t>
            </a:r>
          </a:p>
          <a:p>
            <a:endParaRPr lang="en-US" dirty="0" smtClean="0"/>
          </a:p>
          <a:p>
            <a:pPr>
              <a:buNone/>
            </a:pPr>
            <a:r>
              <a:rPr lang="es-MX" dirty="0" smtClean="0"/>
              <a:t>• Trabaja despacio y se muestra perezoso </a:t>
            </a:r>
          </a:p>
          <a:p>
            <a:endParaRPr lang="en-US" dirty="0"/>
          </a:p>
        </p:txBody>
      </p:sp>
    </p:spTree>
    <p:extLst>
      <p:ext uri="{BB962C8B-B14F-4D97-AF65-F5344CB8AC3E}">
        <p14:creationId xmlns:p14="http://schemas.microsoft.com/office/powerpoint/2010/main" val="329292543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err="1" smtClean="0"/>
              <a:t>Demoras</a:t>
            </a:r>
            <a:endParaRPr lang="en-US" b="1" dirty="0"/>
          </a:p>
        </p:txBody>
      </p:sp>
      <p:sp>
        <p:nvSpPr>
          <p:cNvPr id="3" name="2 Marcador de contenido"/>
          <p:cNvSpPr>
            <a:spLocks noGrp="1"/>
          </p:cNvSpPr>
          <p:nvPr>
            <p:ph idx="1"/>
          </p:nvPr>
        </p:nvSpPr>
        <p:spPr/>
        <p:txBody>
          <a:bodyPr>
            <a:normAutofit fontScale="92500" lnSpcReduction="20000"/>
          </a:bodyPr>
          <a:lstStyle/>
          <a:p>
            <a:r>
              <a:rPr lang="es-MX" dirty="0" smtClean="0"/>
              <a:t>En todo proceso productivo existen demoras; para el caso del manejo de los residuos sólidos se pueden clasificar así: </a:t>
            </a:r>
          </a:p>
          <a:p>
            <a:endParaRPr lang="en-US" dirty="0" smtClean="0"/>
          </a:p>
          <a:p>
            <a:pPr algn="just">
              <a:buNone/>
            </a:pPr>
            <a:r>
              <a:rPr lang="en-US" dirty="0" smtClean="0"/>
              <a:t>− </a:t>
            </a:r>
            <a:r>
              <a:rPr lang="en-US" b="1" dirty="0" err="1" smtClean="0"/>
              <a:t>Demora</a:t>
            </a:r>
            <a:r>
              <a:rPr lang="en-US" b="1" dirty="0" smtClean="0"/>
              <a:t> inevitable: </a:t>
            </a:r>
            <a:r>
              <a:rPr lang="es-MX" dirty="0" smtClean="0"/>
              <a:t>Ocurre en el ambiente, y está fuera de control de la tripulación por ejemplo; </a:t>
            </a:r>
            <a:r>
              <a:rPr lang="es-MX" dirty="0" err="1" smtClean="0"/>
              <a:t>ponchadura</a:t>
            </a:r>
            <a:r>
              <a:rPr lang="es-MX" dirty="0" smtClean="0"/>
              <a:t> de llantas, descompostura eléctrica o mecánica del vehículo, problemas de tránsito, etc. </a:t>
            </a:r>
          </a:p>
          <a:p>
            <a:pPr algn="just"/>
            <a:endParaRPr lang="en-US" dirty="0" smtClean="0"/>
          </a:p>
          <a:p>
            <a:pPr algn="just">
              <a:buNone/>
            </a:pPr>
            <a:r>
              <a:rPr lang="en-US" dirty="0" smtClean="0"/>
              <a:t>− </a:t>
            </a:r>
            <a:r>
              <a:rPr lang="en-US" b="1" dirty="0" err="1" smtClean="0"/>
              <a:t>Demora</a:t>
            </a:r>
            <a:r>
              <a:rPr lang="en-US" b="1" dirty="0" smtClean="0"/>
              <a:t> evitable :  </a:t>
            </a:r>
            <a:r>
              <a:rPr lang="es-MX" dirty="0" smtClean="0"/>
              <a:t>También denominada innecesaria, no es indispensable para la ejecución de la operación, ni para la salud del obrero. Se debe evitar. </a:t>
            </a:r>
          </a:p>
          <a:p>
            <a:pPr algn="just"/>
            <a:endParaRPr lang="en-US" dirty="0" smtClean="0"/>
          </a:p>
          <a:p>
            <a:pPr algn="just">
              <a:buNone/>
            </a:pPr>
            <a:r>
              <a:rPr lang="en-US" dirty="0" smtClean="0"/>
              <a:t>− </a:t>
            </a:r>
            <a:r>
              <a:rPr lang="en-US" b="1" dirty="0" err="1" smtClean="0"/>
              <a:t>Demora</a:t>
            </a:r>
            <a:r>
              <a:rPr lang="en-US" b="1" dirty="0" smtClean="0"/>
              <a:t> especial : </a:t>
            </a:r>
            <a:r>
              <a:rPr lang="en-US" dirty="0" smtClean="0"/>
              <a:t>Se </a:t>
            </a:r>
            <a:r>
              <a:rPr lang="en-US" dirty="0" err="1" smtClean="0"/>
              <a:t>debe</a:t>
            </a:r>
            <a:r>
              <a:rPr lang="en-US" dirty="0" smtClean="0"/>
              <a:t> a </a:t>
            </a:r>
            <a:r>
              <a:rPr lang="en-US" dirty="0" err="1" smtClean="0"/>
              <a:t>condiciones</a:t>
            </a:r>
            <a:r>
              <a:rPr lang="en-US" dirty="0" smtClean="0"/>
              <a:t> </a:t>
            </a:r>
            <a:r>
              <a:rPr lang="en-US" dirty="0" err="1" smtClean="0"/>
              <a:t>adversas</a:t>
            </a:r>
            <a:r>
              <a:rPr lang="en-US" dirty="0" smtClean="0"/>
              <a:t> </a:t>
            </a:r>
            <a:r>
              <a:rPr lang="en-US" dirty="0" err="1" smtClean="0"/>
              <a:t>extremas</a:t>
            </a:r>
            <a:r>
              <a:rPr lang="en-US" dirty="0" smtClean="0"/>
              <a:t>, </a:t>
            </a:r>
            <a:r>
              <a:rPr lang="en-US" dirty="0" err="1" smtClean="0"/>
              <a:t>por</a:t>
            </a:r>
            <a:r>
              <a:rPr lang="en-US" dirty="0" smtClean="0"/>
              <a:t> </a:t>
            </a:r>
            <a:r>
              <a:rPr lang="en-US" dirty="0" err="1" smtClean="0"/>
              <a:t>ejemplo</a:t>
            </a:r>
            <a:r>
              <a:rPr lang="en-US" dirty="0" smtClean="0"/>
              <a:t>: </a:t>
            </a:r>
            <a:r>
              <a:rPr lang="en-US" dirty="0" err="1" smtClean="0"/>
              <a:t>basura</a:t>
            </a:r>
            <a:r>
              <a:rPr lang="en-US" dirty="0" smtClean="0"/>
              <a:t> </a:t>
            </a:r>
            <a:r>
              <a:rPr lang="en-US" dirty="0" err="1" smtClean="0"/>
              <a:t>pestilente</a:t>
            </a:r>
            <a:r>
              <a:rPr lang="en-US" dirty="0" smtClean="0"/>
              <a:t>, </a:t>
            </a:r>
            <a:r>
              <a:rPr lang="en-US" dirty="0" err="1" smtClean="0"/>
              <a:t>pesada</a:t>
            </a:r>
            <a:r>
              <a:rPr lang="en-US" dirty="0" smtClean="0"/>
              <a:t> o mal </a:t>
            </a:r>
            <a:r>
              <a:rPr lang="en-US" dirty="0" err="1" smtClean="0"/>
              <a:t>dispuesta</a:t>
            </a:r>
            <a:r>
              <a:rPr lang="en-US" dirty="0" smtClean="0"/>
              <a:t>. </a:t>
            </a:r>
          </a:p>
          <a:p>
            <a:pPr algn="just"/>
            <a:endParaRPr lang="en-US" dirty="0" smtClean="0"/>
          </a:p>
          <a:p>
            <a:pPr algn="just">
              <a:buNone/>
            </a:pPr>
            <a:r>
              <a:rPr lang="en-US" dirty="0" smtClean="0"/>
              <a:t>− </a:t>
            </a:r>
            <a:r>
              <a:rPr lang="en-US" b="1" dirty="0" err="1" smtClean="0"/>
              <a:t>Demora</a:t>
            </a:r>
            <a:r>
              <a:rPr lang="en-US" b="1" dirty="0" smtClean="0"/>
              <a:t> personal : </a:t>
            </a:r>
            <a:r>
              <a:rPr lang="es-MX" dirty="0" smtClean="0"/>
              <a:t>Es la debida al tiempo empleado por el trabajador para satisfacer sus necesidades fisiológicas. </a:t>
            </a:r>
          </a:p>
          <a:p>
            <a:pPr>
              <a:buNone/>
            </a:pPr>
            <a:endParaRPr lang="en-US" dirty="0"/>
          </a:p>
        </p:txBody>
      </p:sp>
    </p:spTree>
    <p:extLst>
      <p:ext uri="{BB962C8B-B14F-4D97-AF65-F5344CB8AC3E}">
        <p14:creationId xmlns:p14="http://schemas.microsoft.com/office/powerpoint/2010/main" val="36380650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85</TotalTime>
  <Words>6218</Words>
  <Application>Microsoft Office PowerPoint</Application>
  <PresentationFormat>Presentación en pantalla (4:3)</PresentationFormat>
  <Paragraphs>1008</Paragraphs>
  <Slides>191</Slides>
  <Notes>2</Notes>
  <HiddenSlides>0</HiddenSlides>
  <MMClips>2</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191</vt:i4>
      </vt:variant>
    </vt:vector>
  </HeadingPairs>
  <TitlesOfParts>
    <vt:vector size="193" baseType="lpstr">
      <vt:lpstr>Adyacencia</vt:lpstr>
      <vt:lpstr>Photo Editor Photo</vt:lpstr>
      <vt:lpstr>Manejo de Residuos</vt:lpstr>
      <vt:lpstr>Presentación de PowerPoint</vt:lpstr>
      <vt:lpstr>Presentación</vt:lpstr>
      <vt:lpstr>Reglamento para el curso</vt:lpstr>
      <vt:lpstr>Reglamento para el curso</vt:lpstr>
      <vt:lpstr>Evaluaciones</vt:lpstr>
      <vt:lpstr>Presentación de PowerPoint</vt:lpstr>
      <vt:lpstr>Cómo emplear este material</vt:lpstr>
      <vt:lpstr>Presentación de PowerPoint</vt:lpstr>
      <vt:lpstr>Módulos</vt:lpstr>
      <vt:lpstr>Presentación de PowerPoint</vt:lpstr>
      <vt:lpstr>Módulo 1. Conceptos básicos</vt:lpstr>
      <vt:lpstr>Residuo</vt:lpstr>
      <vt:lpstr>Reciclaje</vt:lpstr>
      <vt:lpstr>Preciclaje </vt:lpstr>
      <vt:lpstr>Centros de Acopio</vt:lpstr>
      <vt:lpstr>Reutilización</vt:lpstr>
      <vt:lpstr>Desecho</vt:lpstr>
      <vt:lpstr>Disposición Final</vt:lpstr>
      <vt:lpstr>Destino final</vt:lpstr>
      <vt:lpstr>Incineración</vt:lpstr>
      <vt:lpstr>Manejo de residuos sólidos</vt:lpstr>
      <vt:lpstr>Minimización</vt:lpstr>
      <vt:lpstr>Separación en origen</vt:lpstr>
      <vt:lpstr>Tratamiento Previo</vt:lpstr>
      <vt:lpstr>Estaciones de trasbordo</vt:lpstr>
      <vt:lpstr>Estaciones de transferencia</vt:lpstr>
      <vt:lpstr>Relleno sanitario</vt:lpstr>
      <vt:lpstr>Lixiviado</vt:lpstr>
      <vt:lpstr>Percolación</vt:lpstr>
      <vt:lpstr>Vertederos Ilegales o Clandestinos</vt:lpstr>
      <vt:lpstr>Botaderos Controlados</vt:lpstr>
      <vt:lpstr>Lodo</vt:lpstr>
      <vt:lpstr>Segregación</vt:lpstr>
      <vt:lpstr>Segregador</vt:lpstr>
      <vt:lpstr>Vector</vt:lpstr>
      <vt:lpstr>Módulo 1. Orígenes, tipos y composición de los residuos sólidos</vt:lpstr>
      <vt:lpstr>Preguntas importantes </vt:lpstr>
      <vt:lpstr>Presentación de PowerPoint</vt:lpstr>
      <vt:lpstr>Flujo de materiales y  generación de residuos</vt:lpstr>
      <vt:lpstr>Orígenes de los RS</vt:lpstr>
      <vt:lpstr>Tipos de RS</vt:lpstr>
      <vt:lpstr>Designación de códigos utilizados para plásticos</vt:lpstr>
      <vt:lpstr>Presentación de PowerPoint</vt:lpstr>
      <vt:lpstr>Presentación de PowerPoint</vt:lpstr>
      <vt:lpstr>Presentación de PowerPoint</vt:lpstr>
      <vt:lpstr>Módulo 2.  Generación de los residuos sólidos municipales. Orígenes, composición y propiedades de los residuos sólidos municipales</vt:lpstr>
      <vt:lpstr>Propiedades físicas de los residuos sólidos</vt:lpstr>
      <vt:lpstr>Propiedades físicas</vt:lpstr>
      <vt:lpstr>Propiedades Físicas</vt:lpstr>
      <vt:lpstr>Propiedades físicas Ejercicio</vt:lpstr>
      <vt:lpstr>Presentación de PowerPoint</vt:lpstr>
      <vt:lpstr>Propiedades físicas</vt:lpstr>
      <vt:lpstr>Propiedades físicas</vt:lpstr>
      <vt:lpstr>Propiedades físicas</vt:lpstr>
      <vt:lpstr>Propiedades físicas</vt:lpstr>
      <vt:lpstr>Propiedades químicas de los residuos sólidos</vt:lpstr>
      <vt:lpstr>Propiedades químicas</vt:lpstr>
      <vt:lpstr>Análisis Físico</vt:lpstr>
      <vt:lpstr>Análisis Físico</vt:lpstr>
      <vt:lpstr>Punto de fusión de las cenizas</vt:lpstr>
      <vt:lpstr>Análisis elemental </vt:lpstr>
      <vt:lpstr>Contenido energético de los componentes</vt:lpstr>
      <vt:lpstr>Propiedades biológicas de los residuos sólidos</vt:lpstr>
      <vt:lpstr>Biodegradabilidad </vt:lpstr>
      <vt:lpstr>Fuente: www.consumer.es</vt:lpstr>
      <vt:lpstr>Producción de olores</vt:lpstr>
      <vt:lpstr>Reproducción de moscas</vt:lpstr>
      <vt:lpstr>Reproducción de moscas</vt:lpstr>
      <vt:lpstr>Reproducción de moscas</vt:lpstr>
      <vt:lpstr>Módulo 3.  Recolección de los residuos sólidos municipales. </vt:lpstr>
      <vt:lpstr>BASURA EN LAS CALLES</vt:lpstr>
      <vt:lpstr>BASURA EN LAS ALCANTARILLAS</vt:lpstr>
      <vt:lpstr>CALLES LIMPIAS</vt:lpstr>
      <vt:lpstr>Presentación de PowerPoint</vt:lpstr>
      <vt:lpstr>BARRIDO MANUAL</vt:lpstr>
      <vt:lpstr>EQUIPO BARRIDO MANUAL</vt:lpstr>
      <vt:lpstr>LIMPIEZA POR CUADRILLAS</vt:lpstr>
      <vt:lpstr>LIMPIEZA POR RUTA FIJA</vt:lpstr>
      <vt:lpstr>Eficiencia en el barrido normal</vt:lpstr>
      <vt:lpstr>Eficiencia en el barrido normal</vt:lpstr>
      <vt:lpstr>1. Fórmula para el cálculo del tiempo estándar </vt:lpstr>
      <vt:lpstr>2. Equipo necesario para realizar el estudio </vt:lpstr>
      <vt:lpstr>3. Método</vt:lpstr>
      <vt:lpstr>Además se deben registrar los elementos siguientes: </vt:lpstr>
      <vt:lpstr>4. Evaluación del estudio de tiempos y movimientos </vt:lpstr>
      <vt:lpstr>5. Detalle de los criterios para determinación del factor de calificación </vt:lpstr>
      <vt:lpstr>Habilidad </vt:lpstr>
      <vt:lpstr>Habilidad </vt:lpstr>
      <vt:lpstr>Habilidad </vt:lpstr>
      <vt:lpstr>Habilidad </vt:lpstr>
      <vt:lpstr>Habilidad </vt:lpstr>
      <vt:lpstr>Esfuerzo</vt:lpstr>
      <vt:lpstr>Esfuerzo</vt:lpstr>
      <vt:lpstr>Esfuerzo</vt:lpstr>
      <vt:lpstr>Esfuerzo</vt:lpstr>
      <vt:lpstr>Esfuerzo</vt:lpstr>
      <vt:lpstr>Esfuerzo</vt:lpstr>
      <vt:lpstr>Demoras</vt:lpstr>
      <vt:lpstr>Consistencia</vt:lpstr>
      <vt:lpstr>Tabla de calificaciones para los criterios de factor de nivelación </vt:lpstr>
      <vt:lpstr>PRERRECOGIDA</vt:lpstr>
      <vt:lpstr>Presentación de PowerPoint</vt:lpstr>
      <vt:lpstr>Presentación de PowerPoint</vt:lpstr>
      <vt:lpstr>ALMACENAMIENTO</vt:lpstr>
      <vt:lpstr>Actividad</vt:lpstr>
      <vt:lpstr>Presentación de PowerPoint</vt:lpstr>
      <vt:lpstr>Presentación de PowerPoint</vt:lpstr>
      <vt:lpstr>Recipientes utilizados para almacenamiento</vt:lpstr>
      <vt:lpstr>Presentación de PowerPoint</vt:lpstr>
      <vt:lpstr>Presentación de PowerPoint</vt:lpstr>
      <vt:lpstr>Presentación de PowerPoint</vt:lpstr>
      <vt:lpstr>Presentación de PowerPoint</vt:lpstr>
      <vt:lpstr>Presentación de PowerPoint</vt:lpstr>
      <vt:lpstr>Presentación de PowerPoint</vt:lpstr>
      <vt:lpstr>La Zona de Almacenamiento en casa habitación </vt:lpstr>
      <vt:lpstr>La Zona de Almacenamiento Urbano</vt:lpstr>
      <vt:lpstr>La Zona de Almacenamiento Urbano</vt:lpstr>
      <vt:lpstr>La Zona de Almacenamiento Urbano</vt:lpstr>
      <vt:lpstr>La Zona de Almacenamiento Urbano</vt:lpstr>
      <vt:lpstr>La Zona de Almacenamiento Urbano</vt:lpstr>
      <vt:lpstr>Recolección de residuos sólidos</vt:lpstr>
      <vt:lpstr>Presentación de PowerPoint</vt:lpstr>
      <vt:lpstr>Presentación de PowerPoint</vt:lpstr>
      <vt:lpstr>Presentación de PowerPoint</vt:lpstr>
      <vt:lpstr>Bando Municipal de Toluca 2012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Recolección</vt:lpstr>
      <vt:lpstr>¿Qué es la recolección?</vt:lpstr>
      <vt:lpstr>Diseño del sistema de recolección</vt:lpstr>
      <vt:lpstr>Diseño del sistema de recolección</vt:lpstr>
      <vt:lpstr>Diseño del sistema de recolección</vt:lpstr>
      <vt:lpstr>Ejemplo de ruta de recolección</vt:lpstr>
      <vt:lpstr>Ruta de Recolección</vt:lpstr>
      <vt:lpstr>Vehículos de recolección</vt:lpstr>
      <vt:lpstr>Presentación de PowerPoint</vt:lpstr>
      <vt:lpstr>Presentación de PowerPoint</vt:lpstr>
      <vt:lpstr> Imágenes de vehículos de recolección</vt:lpstr>
      <vt:lpstr>Imágenes de vehículos de recolección</vt:lpstr>
      <vt:lpstr>Macrorutas</vt:lpstr>
      <vt:lpstr>Macroruta</vt:lpstr>
      <vt:lpstr>Diseño de las rutas</vt:lpstr>
      <vt:lpstr>Diseño de las rutas</vt:lpstr>
      <vt:lpstr>   Módulo 4. Transferencia  y Disposición final de los residuos sólidos municipales. </vt:lpstr>
      <vt:lpstr>Manejo de residuos</vt:lpstr>
      <vt:lpstr>Recogida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Transferencia de residuos</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Relleno Sanitario</vt:lpstr>
      <vt:lpstr>Presentación de PowerPoint</vt:lpstr>
      <vt:lpstr>Actividad</vt:lpstr>
      <vt:lpstr>Actividad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de Residuos</dc:title>
  <dc:creator>Veronique</dc:creator>
  <cp:lastModifiedBy>Veronique</cp:lastModifiedBy>
  <cp:revision>8</cp:revision>
  <dcterms:created xsi:type="dcterms:W3CDTF">2014-09-30T19:37:04Z</dcterms:created>
  <dcterms:modified xsi:type="dcterms:W3CDTF">2014-10-03T23:36:10Z</dcterms:modified>
</cp:coreProperties>
</file>