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 id="2147483768" r:id="rId2"/>
  </p:sldMasterIdLst>
  <p:notesMasterIdLst>
    <p:notesMasterId r:id="rId48"/>
  </p:notesMasterIdLst>
  <p:sldIdLst>
    <p:sldId id="302" r:id="rId3"/>
    <p:sldId id="303" r:id="rId4"/>
    <p:sldId id="256" r:id="rId5"/>
    <p:sldId id="257" r:id="rId6"/>
    <p:sldId id="258" r:id="rId7"/>
    <p:sldId id="259" r:id="rId8"/>
    <p:sldId id="260" r:id="rId9"/>
    <p:sldId id="261" r:id="rId10"/>
    <p:sldId id="262" r:id="rId11"/>
    <p:sldId id="263" r:id="rId12"/>
    <p:sldId id="266" r:id="rId13"/>
    <p:sldId id="268" r:id="rId14"/>
    <p:sldId id="269" r:id="rId15"/>
    <p:sldId id="264"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4" r:id="rId4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16" y="8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13A851-4CDD-4042-A52A-39AFF2E1D0B0}" type="doc">
      <dgm:prSet loTypeId="urn:microsoft.com/office/officeart/2005/8/layout/radial6" loCatId="cycle" qsTypeId="urn:microsoft.com/office/officeart/2005/8/quickstyle/3d3" qsCatId="3D" csTypeId="urn:microsoft.com/office/officeart/2005/8/colors/accent2_4" csCatId="accent2" phldr="1"/>
      <dgm:spPr/>
      <dgm:t>
        <a:bodyPr/>
        <a:lstStyle/>
        <a:p>
          <a:endParaRPr lang="es-MX"/>
        </a:p>
      </dgm:t>
    </dgm:pt>
    <dgm:pt modelId="{5FB68973-D9EC-48E6-9243-FDEB56D509EB}">
      <dgm:prSet phldrT="[Texto]" custT="1"/>
      <dgm:spPr/>
      <dgm:t>
        <a:bodyPr/>
        <a:lstStyle/>
        <a:p>
          <a:r>
            <a:rPr lang="es-MX" sz="1100" b="1" dirty="0" smtClean="0"/>
            <a:t>Representantes de la Escuela Clásica</a:t>
          </a:r>
          <a:endParaRPr lang="es-MX" sz="1100" b="1" dirty="0"/>
        </a:p>
      </dgm:t>
    </dgm:pt>
    <dgm:pt modelId="{095135DB-CB8E-4951-A332-B637F0BD63D9}" type="parTrans" cxnId="{D1BD91D2-B811-433D-A5B5-51B7DF1C2F1E}">
      <dgm:prSet/>
      <dgm:spPr/>
      <dgm:t>
        <a:bodyPr/>
        <a:lstStyle/>
        <a:p>
          <a:endParaRPr lang="es-MX"/>
        </a:p>
      </dgm:t>
    </dgm:pt>
    <dgm:pt modelId="{9BAE0BE7-8324-427B-8239-4BCCAB5E102B}" type="sibTrans" cxnId="{D1BD91D2-B811-433D-A5B5-51B7DF1C2F1E}">
      <dgm:prSet/>
      <dgm:spPr/>
      <dgm:t>
        <a:bodyPr/>
        <a:lstStyle/>
        <a:p>
          <a:endParaRPr lang="es-MX"/>
        </a:p>
      </dgm:t>
    </dgm:pt>
    <dgm:pt modelId="{1853982C-5B74-4FCD-9C68-0F04178CEE2A}">
      <dgm:prSet custT="1"/>
      <dgm:spPr/>
      <dgm:t>
        <a:bodyPr/>
        <a:lstStyle/>
        <a:p>
          <a:r>
            <a:rPr lang="es-MX" sz="1800" dirty="0" smtClean="0"/>
            <a:t>Adam Smith</a:t>
          </a:r>
          <a:endParaRPr lang="es-MX" sz="1800" dirty="0"/>
        </a:p>
      </dgm:t>
    </dgm:pt>
    <dgm:pt modelId="{DF888974-3949-438A-982E-4560FB9169EA}" type="parTrans" cxnId="{55EF9F1A-8377-4BE9-B2BF-5111F5B4E5C8}">
      <dgm:prSet/>
      <dgm:spPr/>
      <dgm:t>
        <a:bodyPr/>
        <a:lstStyle/>
        <a:p>
          <a:endParaRPr lang="es-MX"/>
        </a:p>
      </dgm:t>
    </dgm:pt>
    <dgm:pt modelId="{4AC60808-A244-47C9-94CE-11F68AD182B0}" type="sibTrans" cxnId="{55EF9F1A-8377-4BE9-B2BF-5111F5B4E5C8}">
      <dgm:prSet/>
      <dgm:spPr/>
      <dgm:t>
        <a:bodyPr/>
        <a:lstStyle/>
        <a:p>
          <a:endParaRPr lang="es-MX"/>
        </a:p>
      </dgm:t>
    </dgm:pt>
    <dgm:pt modelId="{8B440D21-3300-49C9-8A85-A6555F793A96}">
      <dgm:prSet custT="1"/>
      <dgm:spPr/>
      <dgm:t>
        <a:bodyPr/>
        <a:lstStyle/>
        <a:p>
          <a:r>
            <a:rPr lang="es-MX" sz="1800" dirty="0" smtClean="0"/>
            <a:t>David Ricardo</a:t>
          </a:r>
          <a:endParaRPr lang="es-MX" sz="1800" dirty="0"/>
        </a:p>
      </dgm:t>
    </dgm:pt>
    <dgm:pt modelId="{773EC929-0BCE-4A42-8ED2-BAB123FA22BA}" type="parTrans" cxnId="{D9DCB63F-DE46-4CFE-86D7-929D36E3FFC2}">
      <dgm:prSet/>
      <dgm:spPr/>
      <dgm:t>
        <a:bodyPr/>
        <a:lstStyle/>
        <a:p>
          <a:endParaRPr lang="es-MX"/>
        </a:p>
      </dgm:t>
    </dgm:pt>
    <dgm:pt modelId="{B72774AF-D5EC-4735-9EAB-CDC1DC5C4751}" type="sibTrans" cxnId="{D9DCB63F-DE46-4CFE-86D7-929D36E3FFC2}">
      <dgm:prSet/>
      <dgm:spPr/>
      <dgm:t>
        <a:bodyPr/>
        <a:lstStyle/>
        <a:p>
          <a:endParaRPr lang="es-MX"/>
        </a:p>
      </dgm:t>
    </dgm:pt>
    <dgm:pt modelId="{2B38931C-63AD-4855-A78B-C14D0BB2BA3F}">
      <dgm:prSet custT="1"/>
      <dgm:spPr/>
      <dgm:t>
        <a:bodyPr/>
        <a:lstStyle/>
        <a:p>
          <a:r>
            <a:rPr lang="es-MX" sz="1800" dirty="0" smtClean="0"/>
            <a:t>Robert T. Malthus</a:t>
          </a:r>
          <a:endParaRPr lang="es-MX" sz="1800" dirty="0"/>
        </a:p>
      </dgm:t>
    </dgm:pt>
    <dgm:pt modelId="{F7D986B8-70D1-4462-9C87-1F12372797D2}" type="parTrans" cxnId="{043EEF4D-69EA-45F6-870D-5B879EA8B409}">
      <dgm:prSet/>
      <dgm:spPr/>
      <dgm:t>
        <a:bodyPr/>
        <a:lstStyle/>
        <a:p>
          <a:endParaRPr lang="es-MX"/>
        </a:p>
      </dgm:t>
    </dgm:pt>
    <dgm:pt modelId="{A3D81022-2FC8-45E1-8BF1-FB3323B075A9}" type="sibTrans" cxnId="{043EEF4D-69EA-45F6-870D-5B879EA8B409}">
      <dgm:prSet/>
      <dgm:spPr/>
      <dgm:t>
        <a:bodyPr/>
        <a:lstStyle/>
        <a:p>
          <a:endParaRPr lang="es-MX"/>
        </a:p>
      </dgm:t>
    </dgm:pt>
    <dgm:pt modelId="{29917EF8-4B50-44E2-8E2B-47EBDB942995}" type="pres">
      <dgm:prSet presAssocID="{7913A851-4CDD-4042-A52A-39AFF2E1D0B0}" presName="Name0" presStyleCnt="0">
        <dgm:presLayoutVars>
          <dgm:chMax val="1"/>
          <dgm:dir/>
          <dgm:animLvl val="ctr"/>
          <dgm:resizeHandles val="exact"/>
        </dgm:presLayoutVars>
      </dgm:prSet>
      <dgm:spPr/>
      <dgm:t>
        <a:bodyPr/>
        <a:lstStyle/>
        <a:p>
          <a:endParaRPr lang="es-MX"/>
        </a:p>
      </dgm:t>
    </dgm:pt>
    <dgm:pt modelId="{051491EB-60C2-4040-BD19-B411860CF576}" type="pres">
      <dgm:prSet presAssocID="{5FB68973-D9EC-48E6-9243-FDEB56D509EB}" presName="centerShape" presStyleLbl="node0" presStyleIdx="0" presStyleCnt="1" custScaleX="101739" custScaleY="102141"/>
      <dgm:spPr/>
      <dgm:t>
        <a:bodyPr/>
        <a:lstStyle/>
        <a:p>
          <a:endParaRPr lang="es-MX"/>
        </a:p>
      </dgm:t>
    </dgm:pt>
    <dgm:pt modelId="{7189242A-EA12-41C1-AF40-13B1E335879D}" type="pres">
      <dgm:prSet presAssocID="{1853982C-5B74-4FCD-9C68-0F04178CEE2A}" presName="node" presStyleLbl="node1" presStyleIdx="0" presStyleCnt="3" custRadScaleRad="105908" custRadScaleInc="-923">
        <dgm:presLayoutVars>
          <dgm:bulletEnabled val="1"/>
        </dgm:presLayoutVars>
      </dgm:prSet>
      <dgm:spPr/>
      <dgm:t>
        <a:bodyPr/>
        <a:lstStyle/>
        <a:p>
          <a:endParaRPr lang="es-MX"/>
        </a:p>
      </dgm:t>
    </dgm:pt>
    <dgm:pt modelId="{73DD99BC-D275-4615-A5BE-9920AFF05714}" type="pres">
      <dgm:prSet presAssocID="{1853982C-5B74-4FCD-9C68-0F04178CEE2A}" presName="dummy" presStyleCnt="0"/>
      <dgm:spPr/>
    </dgm:pt>
    <dgm:pt modelId="{05BAF64E-A671-421F-A532-BB0148918971}" type="pres">
      <dgm:prSet presAssocID="{4AC60808-A244-47C9-94CE-11F68AD182B0}" presName="sibTrans" presStyleLbl="sibTrans2D1" presStyleIdx="0" presStyleCnt="3"/>
      <dgm:spPr/>
      <dgm:t>
        <a:bodyPr/>
        <a:lstStyle/>
        <a:p>
          <a:endParaRPr lang="es-MX"/>
        </a:p>
      </dgm:t>
    </dgm:pt>
    <dgm:pt modelId="{67117C91-0D3B-478D-B564-4BC4CECE45C5}" type="pres">
      <dgm:prSet presAssocID="{8B440D21-3300-49C9-8A85-A6555F793A96}" presName="node" presStyleLbl="node1" presStyleIdx="1" presStyleCnt="3" custScaleX="123662" custRadScaleRad="109108" custRadScaleInc="-3707">
        <dgm:presLayoutVars>
          <dgm:bulletEnabled val="1"/>
        </dgm:presLayoutVars>
      </dgm:prSet>
      <dgm:spPr/>
      <dgm:t>
        <a:bodyPr/>
        <a:lstStyle/>
        <a:p>
          <a:endParaRPr lang="es-MX"/>
        </a:p>
      </dgm:t>
    </dgm:pt>
    <dgm:pt modelId="{783F0E18-CF4A-4C07-8B15-5C5A26377D86}" type="pres">
      <dgm:prSet presAssocID="{8B440D21-3300-49C9-8A85-A6555F793A96}" presName="dummy" presStyleCnt="0"/>
      <dgm:spPr/>
    </dgm:pt>
    <dgm:pt modelId="{E4E54B2D-E09A-4690-9191-6F88499842EB}" type="pres">
      <dgm:prSet presAssocID="{B72774AF-D5EC-4735-9EAB-CDC1DC5C4751}" presName="sibTrans" presStyleLbl="sibTrans2D1" presStyleIdx="1" presStyleCnt="3"/>
      <dgm:spPr/>
      <dgm:t>
        <a:bodyPr/>
        <a:lstStyle/>
        <a:p>
          <a:endParaRPr lang="es-MX"/>
        </a:p>
      </dgm:t>
    </dgm:pt>
    <dgm:pt modelId="{F2C6AFC0-3FB4-4FB3-9A70-1F5189C0147C}" type="pres">
      <dgm:prSet presAssocID="{2B38931C-63AD-4855-A78B-C14D0BB2BA3F}" presName="node" presStyleLbl="node1" presStyleIdx="2" presStyleCnt="3" custScaleX="130501" custRadScaleRad="109184" custRadScaleInc="-644">
        <dgm:presLayoutVars>
          <dgm:bulletEnabled val="1"/>
        </dgm:presLayoutVars>
      </dgm:prSet>
      <dgm:spPr/>
      <dgm:t>
        <a:bodyPr/>
        <a:lstStyle/>
        <a:p>
          <a:endParaRPr lang="es-MX"/>
        </a:p>
      </dgm:t>
    </dgm:pt>
    <dgm:pt modelId="{43CD5000-4A52-49B0-AAFB-061520F81DDD}" type="pres">
      <dgm:prSet presAssocID="{2B38931C-63AD-4855-A78B-C14D0BB2BA3F}" presName="dummy" presStyleCnt="0"/>
      <dgm:spPr/>
    </dgm:pt>
    <dgm:pt modelId="{02149D6C-DCCC-4F90-ADCA-586219ADFA60}" type="pres">
      <dgm:prSet presAssocID="{A3D81022-2FC8-45E1-8BF1-FB3323B075A9}" presName="sibTrans" presStyleLbl="sibTrans2D1" presStyleIdx="2" presStyleCnt="3"/>
      <dgm:spPr/>
      <dgm:t>
        <a:bodyPr/>
        <a:lstStyle/>
        <a:p>
          <a:endParaRPr lang="es-MX"/>
        </a:p>
      </dgm:t>
    </dgm:pt>
  </dgm:ptLst>
  <dgm:cxnLst>
    <dgm:cxn modelId="{D9DCB63F-DE46-4CFE-86D7-929D36E3FFC2}" srcId="{5FB68973-D9EC-48E6-9243-FDEB56D509EB}" destId="{8B440D21-3300-49C9-8A85-A6555F793A96}" srcOrd="1" destOrd="0" parTransId="{773EC929-0BCE-4A42-8ED2-BAB123FA22BA}" sibTransId="{B72774AF-D5EC-4735-9EAB-CDC1DC5C4751}"/>
    <dgm:cxn modelId="{14D0FEBB-723A-4DCD-8916-E93F141F4B20}" type="presOf" srcId="{A3D81022-2FC8-45E1-8BF1-FB3323B075A9}" destId="{02149D6C-DCCC-4F90-ADCA-586219ADFA60}" srcOrd="0" destOrd="0" presId="urn:microsoft.com/office/officeart/2005/8/layout/radial6"/>
    <dgm:cxn modelId="{BF8E68BC-0D07-4935-8506-19BC7B012904}" type="presOf" srcId="{4AC60808-A244-47C9-94CE-11F68AD182B0}" destId="{05BAF64E-A671-421F-A532-BB0148918971}" srcOrd="0" destOrd="0" presId="urn:microsoft.com/office/officeart/2005/8/layout/radial6"/>
    <dgm:cxn modelId="{4AEF393E-5313-46BF-947C-77FB21317E1F}" type="presOf" srcId="{1853982C-5B74-4FCD-9C68-0F04178CEE2A}" destId="{7189242A-EA12-41C1-AF40-13B1E335879D}" srcOrd="0" destOrd="0" presId="urn:microsoft.com/office/officeart/2005/8/layout/radial6"/>
    <dgm:cxn modelId="{4991579B-E688-4481-A4CE-3C6DAD69F2E0}" type="presOf" srcId="{2B38931C-63AD-4855-A78B-C14D0BB2BA3F}" destId="{F2C6AFC0-3FB4-4FB3-9A70-1F5189C0147C}" srcOrd="0" destOrd="0" presId="urn:microsoft.com/office/officeart/2005/8/layout/radial6"/>
    <dgm:cxn modelId="{04AF3CF6-B62D-4434-AFB9-3FF1F5631E79}" type="presOf" srcId="{B72774AF-D5EC-4735-9EAB-CDC1DC5C4751}" destId="{E4E54B2D-E09A-4690-9191-6F88499842EB}" srcOrd="0" destOrd="0" presId="urn:microsoft.com/office/officeart/2005/8/layout/radial6"/>
    <dgm:cxn modelId="{0799AD1B-0345-47D5-8737-2B2E304D745E}" type="presOf" srcId="{5FB68973-D9EC-48E6-9243-FDEB56D509EB}" destId="{051491EB-60C2-4040-BD19-B411860CF576}" srcOrd="0" destOrd="0" presId="urn:microsoft.com/office/officeart/2005/8/layout/radial6"/>
    <dgm:cxn modelId="{55EF9F1A-8377-4BE9-B2BF-5111F5B4E5C8}" srcId="{5FB68973-D9EC-48E6-9243-FDEB56D509EB}" destId="{1853982C-5B74-4FCD-9C68-0F04178CEE2A}" srcOrd="0" destOrd="0" parTransId="{DF888974-3949-438A-982E-4560FB9169EA}" sibTransId="{4AC60808-A244-47C9-94CE-11F68AD182B0}"/>
    <dgm:cxn modelId="{043EEF4D-69EA-45F6-870D-5B879EA8B409}" srcId="{5FB68973-D9EC-48E6-9243-FDEB56D509EB}" destId="{2B38931C-63AD-4855-A78B-C14D0BB2BA3F}" srcOrd="2" destOrd="0" parTransId="{F7D986B8-70D1-4462-9C87-1F12372797D2}" sibTransId="{A3D81022-2FC8-45E1-8BF1-FB3323B075A9}"/>
    <dgm:cxn modelId="{EB7554C4-5930-4CA8-9527-2D044A37FF08}" type="presOf" srcId="{7913A851-4CDD-4042-A52A-39AFF2E1D0B0}" destId="{29917EF8-4B50-44E2-8E2B-47EBDB942995}" srcOrd="0" destOrd="0" presId="urn:microsoft.com/office/officeart/2005/8/layout/radial6"/>
    <dgm:cxn modelId="{D1BD91D2-B811-433D-A5B5-51B7DF1C2F1E}" srcId="{7913A851-4CDD-4042-A52A-39AFF2E1D0B0}" destId="{5FB68973-D9EC-48E6-9243-FDEB56D509EB}" srcOrd="0" destOrd="0" parTransId="{095135DB-CB8E-4951-A332-B637F0BD63D9}" sibTransId="{9BAE0BE7-8324-427B-8239-4BCCAB5E102B}"/>
    <dgm:cxn modelId="{64EA139A-3719-41EC-8093-5952F7021895}" type="presOf" srcId="{8B440D21-3300-49C9-8A85-A6555F793A96}" destId="{67117C91-0D3B-478D-B564-4BC4CECE45C5}" srcOrd="0" destOrd="0" presId="urn:microsoft.com/office/officeart/2005/8/layout/radial6"/>
    <dgm:cxn modelId="{59046EE6-C221-4DBD-956E-7E672894A191}" type="presParOf" srcId="{29917EF8-4B50-44E2-8E2B-47EBDB942995}" destId="{051491EB-60C2-4040-BD19-B411860CF576}" srcOrd="0" destOrd="0" presId="urn:microsoft.com/office/officeart/2005/8/layout/radial6"/>
    <dgm:cxn modelId="{7CC06BD4-DD56-4ACE-BC88-6F68BEE4351A}" type="presParOf" srcId="{29917EF8-4B50-44E2-8E2B-47EBDB942995}" destId="{7189242A-EA12-41C1-AF40-13B1E335879D}" srcOrd="1" destOrd="0" presId="urn:microsoft.com/office/officeart/2005/8/layout/radial6"/>
    <dgm:cxn modelId="{90E85874-ADC2-495D-91AE-D5AD1DD2CA94}" type="presParOf" srcId="{29917EF8-4B50-44E2-8E2B-47EBDB942995}" destId="{73DD99BC-D275-4615-A5BE-9920AFF05714}" srcOrd="2" destOrd="0" presId="urn:microsoft.com/office/officeart/2005/8/layout/radial6"/>
    <dgm:cxn modelId="{310F61AC-C07F-4619-888A-6F07EF67B5B7}" type="presParOf" srcId="{29917EF8-4B50-44E2-8E2B-47EBDB942995}" destId="{05BAF64E-A671-421F-A532-BB0148918971}" srcOrd="3" destOrd="0" presId="urn:microsoft.com/office/officeart/2005/8/layout/radial6"/>
    <dgm:cxn modelId="{4B8C11CE-10D9-4EE3-BC37-386D09E19E46}" type="presParOf" srcId="{29917EF8-4B50-44E2-8E2B-47EBDB942995}" destId="{67117C91-0D3B-478D-B564-4BC4CECE45C5}" srcOrd="4" destOrd="0" presId="urn:microsoft.com/office/officeart/2005/8/layout/radial6"/>
    <dgm:cxn modelId="{D656BBB0-491E-4883-82CC-878F9D471A31}" type="presParOf" srcId="{29917EF8-4B50-44E2-8E2B-47EBDB942995}" destId="{783F0E18-CF4A-4C07-8B15-5C5A26377D86}" srcOrd="5" destOrd="0" presId="urn:microsoft.com/office/officeart/2005/8/layout/radial6"/>
    <dgm:cxn modelId="{0614A7E1-2EBC-485E-80A2-AE39837ED7C4}" type="presParOf" srcId="{29917EF8-4B50-44E2-8E2B-47EBDB942995}" destId="{E4E54B2D-E09A-4690-9191-6F88499842EB}" srcOrd="6" destOrd="0" presId="urn:microsoft.com/office/officeart/2005/8/layout/radial6"/>
    <dgm:cxn modelId="{11CC7D25-74E7-4E3E-91CF-D2140D29283A}" type="presParOf" srcId="{29917EF8-4B50-44E2-8E2B-47EBDB942995}" destId="{F2C6AFC0-3FB4-4FB3-9A70-1F5189C0147C}" srcOrd="7" destOrd="0" presId="urn:microsoft.com/office/officeart/2005/8/layout/radial6"/>
    <dgm:cxn modelId="{991DFB54-40AE-44D5-86A8-4274E6929AFD}" type="presParOf" srcId="{29917EF8-4B50-44E2-8E2B-47EBDB942995}" destId="{43CD5000-4A52-49B0-AAFB-061520F81DDD}" srcOrd="8" destOrd="0" presId="urn:microsoft.com/office/officeart/2005/8/layout/radial6"/>
    <dgm:cxn modelId="{C4375B26-9F3E-48D3-9854-D9FBE36FB009}" type="presParOf" srcId="{29917EF8-4B50-44E2-8E2B-47EBDB942995}" destId="{02149D6C-DCCC-4F90-ADCA-586219ADFA60}"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36B125-1273-404A-9A5B-4698AE9276AD}" type="doc">
      <dgm:prSet loTypeId="urn:microsoft.com/office/officeart/2005/8/layout/hProcess9" loCatId="process" qsTypeId="urn:microsoft.com/office/officeart/2005/8/quickstyle/simple1" qsCatId="simple" csTypeId="urn:microsoft.com/office/officeart/2005/8/colors/accent1_2" csCatId="accent1" phldr="1"/>
      <dgm:spPr/>
    </dgm:pt>
    <dgm:pt modelId="{7B030AEE-663A-4B3B-A571-8B2F93340CE1}">
      <dgm:prSet phldrT="[Texto]"/>
      <dgm:spPr/>
      <dgm:t>
        <a:bodyPr/>
        <a:lstStyle/>
        <a:p>
          <a:r>
            <a:rPr lang="es-MX" dirty="0" smtClean="0"/>
            <a:t>La libertad personal</a:t>
          </a:r>
          <a:endParaRPr lang="es-MX" dirty="0"/>
        </a:p>
      </dgm:t>
    </dgm:pt>
    <dgm:pt modelId="{6F8A6CA9-A62C-4610-ADAB-103E08DA6C95}" type="parTrans" cxnId="{A898B1E0-19EE-480A-A3D1-9919BBA2D371}">
      <dgm:prSet/>
      <dgm:spPr/>
      <dgm:t>
        <a:bodyPr/>
        <a:lstStyle/>
        <a:p>
          <a:endParaRPr lang="es-MX"/>
        </a:p>
      </dgm:t>
    </dgm:pt>
    <dgm:pt modelId="{8B3CB2AC-FEC7-4952-AD10-06B5DBB6EFD0}" type="sibTrans" cxnId="{A898B1E0-19EE-480A-A3D1-9919BBA2D371}">
      <dgm:prSet/>
      <dgm:spPr/>
      <dgm:t>
        <a:bodyPr/>
        <a:lstStyle/>
        <a:p>
          <a:endParaRPr lang="es-MX"/>
        </a:p>
      </dgm:t>
    </dgm:pt>
    <dgm:pt modelId="{99F32A74-12B4-40F3-BE82-C2451A632314}">
      <dgm:prSet phldrT="[Texto]"/>
      <dgm:spPr/>
      <dgm:t>
        <a:bodyPr/>
        <a:lstStyle/>
        <a:p>
          <a:r>
            <a:rPr lang="es-MX" dirty="0" smtClean="0"/>
            <a:t>La propiedad privada</a:t>
          </a:r>
          <a:endParaRPr lang="es-MX" dirty="0"/>
        </a:p>
      </dgm:t>
    </dgm:pt>
    <dgm:pt modelId="{0F0F240C-F542-4235-A65C-C0F7A690142D}" type="parTrans" cxnId="{74BD2084-4708-474A-99AE-0B80303744D8}">
      <dgm:prSet/>
      <dgm:spPr/>
      <dgm:t>
        <a:bodyPr/>
        <a:lstStyle/>
        <a:p>
          <a:endParaRPr lang="es-MX"/>
        </a:p>
      </dgm:t>
    </dgm:pt>
    <dgm:pt modelId="{1F04DDE7-D5CF-4915-9076-4B750346E5CE}" type="sibTrans" cxnId="{74BD2084-4708-474A-99AE-0B80303744D8}">
      <dgm:prSet/>
      <dgm:spPr/>
      <dgm:t>
        <a:bodyPr/>
        <a:lstStyle/>
        <a:p>
          <a:endParaRPr lang="es-MX"/>
        </a:p>
      </dgm:t>
    </dgm:pt>
    <dgm:pt modelId="{1EA140EE-A7D1-4B2A-93C6-5EFD8D19B0A5}">
      <dgm:prSet phldrT="[Texto]"/>
      <dgm:spPr/>
      <dgm:t>
        <a:bodyPr/>
        <a:lstStyle/>
        <a:p>
          <a:r>
            <a:rPr lang="es-MX" dirty="0" smtClean="0"/>
            <a:t>El control individual de la Empresa.</a:t>
          </a:r>
          <a:endParaRPr lang="es-MX" dirty="0"/>
        </a:p>
      </dgm:t>
    </dgm:pt>
    <dgm:pt modelId="{59B512DC-6262-4154-8D25-E40E4364156D}" type="parTrans" cxnId="{CB47BAEF-1332-433F-955D-AC7032A61E9C}">
      <dgm:prSet/>
      <dgm:spPr/>
      <dgm:t>
        <a:bodyPr/>
        <a:lstStyle/>
        <a:p>
          <a:endParaRPr lang="es-MX"/>
        </a:p>
      </dgm:t>
    </dgm:pt>
    <dgm:pt modelId="{1A0BA1BB-F0D9-4F18-983E-6530CF8E7CE3}" type="sibTrans" cxnId="{CB47BAEF-1332-433F-955D-AC7032A61E9C}">
      <dgm:prSet/>
      <dgm:spPr/>
      <dgm:t>
        <a:bodyPr/>
        <a:lstStyle/>
        <a:p>
          <a:endParaRPr lang="es-MX"/>
        </a:p>
      </dgm:t>
    </dgm:pt>
    <dgm:pt modelId="{2BE47AF2-2BCB-45FD-8C38-3468CF6DABF8}">
      <dgm:prSet phldrT="[Texto]"/>
      <dgm:spPr/>
      <dgm:t>
        <a:bodyPr/>
        <a:lstStyle/>
        <a:p>
          <a:r>
            <a:rPr lang="es-MX" dirty="0" smtClean="0"/>
            <a:t>La iniciativa personal</a:t>
          </a:r>
          <a:endParaRPr lang="es-MX" dirty="0"/>
        </a:p>
      </dgm:t>
    </dgm:pt>
    <dgm:pt modelId="{E3D7108A-6FAA-4A72-B9EC-51DF0EF68754}" type="parTrans" cxnId="{43213797-C119-4717-9DF7-9C043B2B71EF}">
      <dgm:prSet/>
      <dgm:spPr/>
      <dgm:t>
        <a:bodyPr/>
        <a:lstStyle/>
        <a:p>
          <a:endParaRPr lang="es-MX"/>
        </a:p>
      </dgm:t>
    </dgm:pt>
    <dgm:pt modelId="{CB35D9D1-A17F-4B77-BB49-D2CEC6CB9F03}" type="sibTrans" cxnId="{43213797-C119-4717-9DF7-9C043B2B71EF}">
      <dgm:prSet/>
      <dgm:spPr/>
      <dgm:t>
        <a:bodyPr/>
        <a:lstStyle/>
        <a:p>
          <a:endParaRPr lang="es-MX"/>
        </a:p>
      </dgm:t>
    </dgm:pt>
    <dgm:pt modelId="{EDD0F913-787B-46E7-93A2-0448D85D2183}" type="pres">
      <dgm:prSet presAssocID="{9436B125-1273-404A-9A5B-4698AE9276AD}" presName="CompostProcess" presStyleCnt="0">
        <dgm:presLayoutVars>
          <dgm:dir/>
          <dgm:resizeHandles val="exact"/>
        </dgm:presLayoutVars>
      </dgm:prSet>
      <dgm:spPr/>
    </dgm:pt>
    <dgm:pt modelId="{5F07923B-C799-4442-89B8-A8F76751C824}" type="pres">
      <dgm:prSet presAssocID="{9436B125-1273-404A-9A5B-4698AE9276AD}" presName="arrow" presStyleLbl="bgShp" presStyleIdx="0" presStyleCnt="1"/>
      <dgm:spPr/>
    </dgm:pt>
    <dgm:pt modelId="{66BD9EA6-06D1-4195-98EA-7F3F0459773E}" type="pres">
      <dgm:prSet presAssocID="{9436B125-1273-404A-9A5B-4698AE9276AD}" presName="linearProcess" presStyleCnt="0"/>
      <dgm:spPr/>
    </dgm:pt>
    <dgm:pt modelId="{25A52221-C28B-4132-9B00-8504D582A041}" type="pres">
      <dgm:prSet presAssocID="{7B030AEE-663A-4B3B-A571-8B2F93340CE1}" presName="textNode" presStyleLbl="node1" presStyleIdx="0" presStyleCnt="4">
        <dgm:presLayoutVars>
          <dgm:bulletEnabled val="1"/>
        </dgm:presLayoutVars>
      </dgm:prSet>
      <dgm:spPr/>
      <dgm:t>
        <a:bodyPr/>
        <a:lstStyle/>
        <a:p>
          <a:endParaRPr lang="es-MX"/>
        </a:p>
      </dgm:t>
    </dgm:pt>
    <dgm:pt modelId="{366FC6B2-BCF8-4DA7-9F89-A7C37260E6CC}" type="pres">
      <dgm:prSet presAssocID="{8B3CB2AC-FEC7-4952-AD10-06B5DBB6EFD0}" presName="sibTrans" presStyleCnt="0"/>
      <dgm:spPr/>
    </dgm:pt>
    <dgm:pt modelId="{68E2BF13-2B97-414A-9322-60167A10EBF1}" type="pres">
      <dgm:prSet presAssocID="{99F32A74-12B4-40F3-BE82-C2451A632314}" presName="textNode" presStyleLbl="node1" presStyleIdx="1" presStyleCnt="4">
        <dgm:presLayoutVars>
          <dgm:bulletEnabled val="1"/>
        </dgm:presLayoutVars>
      </dgm:prSet>
      <dgm:spPr/>
      <dgm:t>
        <a:bodyPr/>
        <a:lstStyle/>
        <a:p>
          <a:endParaRPr lang="es-MX"/>
        </a:p>
      </dgm:t>
    </dgm:pt>
    <dgm:pt modelId="{200C7E6D-7786-4073-95DA-535B433562DE}" type="pres">
      <dgm:prSet presAssocID="{1F04DDE7-D5CF-4915-9076-4B750346E5CE}" presName="sibTrans" presStyleCnt="0"/>
      <dgm:spPr/>
    </dgm:pt>
    <dgm:pt modelId="{20E3B561-E40B-43C0-A6DD-3F25E2CADE50}" type="pres">
      <dgm:prSet presAssocID="{2BE47AF2-2BCB-45FD-8C38-3468CF6DABF8}" presName="textNode" presStyleLbl="node1" presStyleIdx="2" presStyleCnt="4">
        <dgm:presLayoutVars>
          <dgm:bulletEnabled val="1"/>
        </dgm:presLayoutVars>
      </dgm:prSet>
      <dgm:spPr/>
      <dgm:t>
        <a:bodyPr/>
        <a:lstStyle/>
        <a:p>
          <a:endParaRPr lang="es-MX"/>
        </a:p>
      </dgm:t>
    </dgm:pt>
    <dgm:pt modelId="{D490D4B2-DA71-41B3-A39F-284277A25D35}" type="pres">
      <dgm:prSet presAssocID="{CB35D9D1-A17F-4B77-BB49-D2CEC6CB9F03}" presName="sibTrans" presStyleCnt="0"/>
      <dgm:spPr/>
    </dgm:pt>
    <dgm:pt modelId="{0DE04E32-C505-4980-A7ED-8A9878F07E49}" type="pres">
      <dgm:prSet presAssocID="{1EA140EE-A7D1-4B2A-93C6-5EFD8D19B0A5}" presName="textNode" presStyleLbl="node1" presStyleIdx="3" presStyleCnt="4">
        <dgm:presLayoutVars>
          <dgm:bulletEnabled val="1"/>
        </dgm:presLayoutVars>
      </dgm:prSet>
      <dgm:spPr/>
      <dgm:t>
        <a:bodyPr/>
        <a:lstStyle/>
        <a:p>
          <a:endParaRPr lang="es-MX"/>
        </a:p>
      </dgm:t>
    </dgm:pt>
  </dgm:ptLst>
  <dgm:cxnLst>
    <dgm:cxn modelId="{DEDC642C-19EF-4860-B88A-102E72C2300F}" type="presOf" srcId="{1EA140EE-A7D1-4B2A-93C6-5EFD8D19B0A5}" destId="{0DE04E32-C505-4980-A7ED-8A9878F07E49}" srcOrd="0" destOrd="0" presId="urn:microsoft.com/office/officeart/2005/8/layout/hProcess9"/>
    <dgm:cxn modelId="{796BE01D-C7A7-4938-8C55-305D51F70878}" type="presOf" srcId="{7B030AEE-663A-4B3B-A571-8B2F93340CE1}" destId="{25A52221-C28B-4132-9B00-8504D582A041}" srcOrd="0" destOrd="0" presId="urn:microsoft.com/office/officeart/2005/8/layout/hProcess9"/>
    <dgm:cxn modelId="{A898B1E0-19EE-480A-A3D1-9919BBA2D371}" srcId="{9436B125-1273-404A-9A5B-4698AE9276AD}" destId="{7B030AEE-663A-4B3B-A571-8B2F93340CE1}" srcOrd="0" destOrd="0" parTransId="{6F8A6CA9-A62C-4610-ADAB-103E08DA6C95}" sibTransId="{8B3CB2AC-FEC7-4952-AD10-06B5DBB6EFD0}"/>
    <dgm:cxn modelId="{19567798-248A-4E32-A571-0553A3E00019}" type="presOf" srcId="{2BE47AF2-2BCB-45FD-8C38-3468CF6DABF8}" destId="{20E3B561-E40B-43C0-A6DD-3F25E2CADE50}" srcOrd="0" destOrd="0" presId="urn:microsoft.com/office/officeart/2005/8/layout/hProcess9"/>
    <dgm:cxn modelId="{43213797-C119-4717-9DF7-9C043B2B71EF}" srcId="{9436B125-1273-404A-9A5B-4698AE9276AD}" destId="{2BE47AF2-2BCB-45FD-8C38-3468CF6DABF8}" srcOrd="2" destOrd="0" parTransId="{E3D7108A-6FAA-4A72-B9EC-51DF0EF68754}" sibTransId="{CB35D9D1-A17F-4B77-BB49-D2CEC6CB9F03}"/>
    <dgm:cxn modelId="{CB47BAEF-1332-433F-955D-AC7032A61E9C}" srcId="{9436B125-1273-404A-9A5B-4698AE9276AD}" destId="{1EA140EE-A7D1-4B2A-93C6-5EFD8D19B0A5}" srcOrd="3" destOrd="0" parTransId="{59B512DC-6262-4154-8D25-E40E4364156D}" sibTransId="{1A0BA1BB-F0D9-4F18-983E-6530CF8E7CE3}"/>
    <dgm:cxn modelId="{DD78CAC4-54C1-42CF-B01F-BF917C5CC4EB}" type="presOf" srcId="{99F32A74-12B4-40F3-BE82-C2451A632314}" destId="{68E2BF13-2B97-414A-9322-60167A10EBF1}" srcOrd="0" destOrd="0" presId="urn:microsoft.com/office/officeart/2005/8/layout/hProcess9"/>
    <dgm:cxn modelId="{BEBBDC30-FDF8-42EE-83C8-91B373A3B647}" type="presOf" srcId="{9436B125-1273-404A-9A5B-4698AE9276AD}" destId="{EDD0F913-787B-46E7-93A2-0448D85D2183}" srcOrd="0" destOrd="0" presId="urn:microsoft.com/office/officeart/2005/8/layout/hProcess9"/>
    <dgm:cxn modelId="{74BD2084-4708-474A-99AE-0B80303744D8}" srcId="{9436B125-1273-404A-9A5B-4698AE9276AD}" destId="{99F32A74-12B4-40F3-BE82-C2451A632314}" srcOrd="1" destOrd="0" parTransId="{0F0F240C-F542-4235-A65C-C0F7A690142D}" sibTransId="{1F04DDE7-D5CF-4915-9076-4B750346E5CE}"/>
    <dgm:cxn modelId="{C72D9EFA-F75C-439F-A67A-903BBBBFC607}" type="presParOf" srcId="{EDD0F913-787B-46E7-93A2-0448D85D2183}" destId="{5F07923B-C799-4442-89B8-A8F76751C824}" srcOrd="0" destOrd="0" presId="urn:microsoft.com/office/officeart/2005/8/layout/hProcess9"/>
    <dgm:cxn modelId="{28C0F674-1073-459B-8E6B-CF735ECFCB6B}" type="presParOf" srcId="{EDD0F913-787B-46E7-93A2-0448D85D2183}" destId="{66BD9EA6-06D1-4195-98EA-7F3F0459773E}" srcOrd="1" destOrd="0" presId="urn:microsoft.com/office/officeart/2005/8/layout/hProcess9"/>
    <dgm:cxn modelId="{CB07AB96-23C0-440D-96CC-7A1CEC745ED9}" type="presParOf" srcId="{66BD9EA6-06D1-4195-98EA-7F3F0459773E}" destId="{25A52221-C28B-4132-9B00-8504D582A041}" srcOrd="0" destOrd="0" presId="urn:microsoft.com/office/officeart/2005/8/layout/hProcess9"/>
    <dgm:cxn modelId="{43471672-EF8B-40A5-8B47-38CCAA6D9A36}" type="presParOf" srcId="{66BD9EA6-06D1-4195-98EA-7F3F0459773E}" destId="{366FC6B2-BCF8-4DA7-9F89-A7C37260E6CC}" srcOrd="1" destOrd="0" presId="urn:microsoft.com/office/officeart/2005/8/layout/hProcess9"/>
    <dgm:cxn modelId="{699CB86B-F60B-452A-8967-4B4B8437B1E9}" type="presParOf" srcId="{66BD9EA6-06D1-4195-98EA-7F3F0459773E}" destId="{68E2BF13-2B97-414A-9322-60167A10EBF1}" srcOrd="2" destOrd="0" presId="urn:microsoft.com/office/officeart/2005/8/layout/hProcess9"/>
    <dgm:cxn modelId="{C2A75937-D418-4A71-9267-31CE95FC7001}" type="presParOf" srcId="{66BD9EA6-06D1-4195-98EA-7F3F0459773E}" destId="{200C7E6D-7786-4073-95DA-535B433562DE}" srcOrd="3" destOrd="0" presId="urn:microsoft.com/office/officeart/2005/8/layout/hProcess9"/>
    <dgm:cxn modelId="{AC32B1DA-0006-4DDE-B287-EDA276CC8E47}" type="presParOf" srcId="{66BD9EA6-06D1-4195-98EA-7F3F0459773E}" destId="{20E3B561-E40B-43C0-A6DD-3F25E2CADE50}" srcOrd="4" destOrd="0" presId="urn:microsoft.com/office/officeart/2005/8/layout/hProcess9"/>
    <dgm:cxn modelId="{ED9EFF34-77C6-4853-832A-17BD6420800C}" type="presParOf" srcId="{66BD9EA6-06D1-4195-98EA-7F3F0459773E}" destId="{D490D4B2-DA71-41B3-A39F-284277A25D35}" srcOrd="5" destOrd="0" presId="urn:microsoft.com/office/officeart/2005/8/layout/hProcess9"/>
    <dgm:cxn modelId="{95D1AB23-6C2A-4BC2-9380-B2DA15118FC9}" type="presParOf" srcId="{66BD9EA6-06D1-4195-98EA-7F3F0459773E}" destId="{0DE04E32-C505-4980-A7ED-8A9878F07E49}"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737E0B-62C3-42DF-8EBC-EAB784B44374}" type="doc">
      <dgm:prSet loTypeId="urn:microsoft.com/office/officeart/2005/8/layout/arrow2" loCatId="process" qsTypeId="urn:microsoft.com/office/officeart/2005/8/quickstyle/simple1" qsCatId="simple" csTypeId="urn:microsoft.com/office/officeart/2005/8/colors/accent0_1" csCatId="mainScheme" phldr="1"/>
      <dgm:spPr/>
    </dgm:pt>
    <dgm:pt modelId="{8AA4CC21-8CC9-42FD-AAC4-87FDCC3D8859}">
      <dgm:prSet phldrT="[Texto]"/>
      <dgm:spPr/>
      <dgm:t>
        <a:bodyPr/>
        <a:lstStyle/>
        <a:p>
          <a:r>
            <a:rPr lang="es-MX" b="1" i="1" dirty="0" smtClean="0"/>
            <a:t>Existe la competencia perfecta</a:t>
          </a:r>
          <a:r>
            <a:rPr lang="es-MX" i="1" dirty="0" smtClean="0"/>
            <a:t>.</a:t>
          </a:r>
          <a:r>
            <a:rPr lang="es-MX" dirty="0" smtClean="0"/>
            <a:t> </a:t>
          </a:r>
          <a:endParaRPr lang="es-MX" dirty="0"/>
        </a:p>
      </dgm:t>
    </dgm:pt>
    <dgm:pt modelId="{E4E4E1A0-328C-4BCC-B04F-EBDE380E8A8A}" type="parTrans" cxnId="{12969A33-C2D1-4072-82C3-470C17BA6266}">
      <dgm:prSet/>
      <dgm:spPr/>
      <dgm:t>
        <a:bodyPr/>
        <a:lstStyle/>
        <a:p>
          <a:endParaRPr lang="es-MX"/>
        </a:p>
      </dgm:t>
    </dgm:pt>
    <dgm:pt modelId="{D5F6FF05-C5B7-46E7-86EB-E23A61651775}" type="sibTrans" cxnId="{12969A33-C2D1-4072-82C3-470C17BA6266}">
      <dgm:prSet/>
      <dgm:spPr/>
      <dgm:t>
        <a:bodyPr/>
        <a:lstStyle/>
        <a:p>
          <a:endParaRPr lang="es-MX"/>
        </a:p>
      </dgm:t>
    </dgm:pt>
    <dgm:pt modelId="{B34A4D54-F429-40CD-A2E3-0320CAF572BF}">
      <dgm:prSet phldrT="[Texto]"/>
      <dgm:spPr/>
      <dgm:t>
        <a:bodyPr/>
        <a:lstStyle/>
        <a:p>
          <a:r>
            <a:rPr lang="es-MX" b="1" i="1" dirty="0" smtClean="0"/>
            <a:t>Los salarios y los precios son flexibles. </a:t>
          </a:r>
          <a:endParaRPr lang="es-MX" b="1" i="1" dirty="0"/>
        </a:p>
      </dgm:t>
    </dgm:pt>
    <dgm:pt modelId="{C9E00A6F-47D3-423A-80BF-8B0D32A2AC22}" type="parTrans" cxnId="{6C3027DB-8FD6-440F-B376-F4151D535B64}">
      <dgm:prSet/>
      <dgm:spPr/>
      <dgm:t>
        <a:bodyPr/>
        <a:lstStyle/>
        <a:p>
          <a:endParaRPr lang="es-MX"/>
        </a:p>
      </dgm:t>
    </dgm:pt>
    <dgm:pt modelId="{DF8E892B-0FA8-4629-8453-E155B74BC717}" type="sibTrans" cxnId="{6C3027DB-8FD6-440F-B376-F4151D535B64}">
      <dgm:prSet/>
      <dgm:spPr/>
      <dgm:t>
        <a:bodyPr/>
        <a:lstStyle/>
        <a:p>
          <a:endParaRPr lang="es-MX"/>
        </a:p>
      </dgm:t>
    </dgm:pt>
    <dgm:pt modelId="{4AB77739-FE57-4221-BFE3-1C2DAA625549}">
      <dgm:prSet phldrT="[Texto]"/>
      <dgm:spPr/>
      <dgm:t>
        <a:bodyPr/>
        <a:lstStyle/>
        <a:p>
          <a:r>
            <a:rPr lang="es-MX" b="1" i="1" dirty="0" smtClean="0"/>
            <a:t>La motivación de las personas es el interés individual. </a:t>
          </a:r>
          <a:endParaRPr lang="es-MX" b="1" i="1" dirty="0"/>
        </a:p>
      </dgm:t>
    </dgm:pt>
    <dgm:pt modelId="{F558CD56-0A96-43BE-B7BF-C207208071ED}" type="parTrans" cxnId="{4D7E1008-1DEF-4BFF-909A-F52488BCD164}">
      <dgm:prSet/>
      <dgm:spPr/>
      <dgm:t>
        <a:bodyPr/>
        <a:lstStyle/>
        <a:p>
          <a:endParaRPr lang="es-MX"/>
        </a:p>
      </dgm:t>
    </dgm:pt>
    <dgm:pt modelId="{9E961B57-15DA-46C8-BD2A-7646CAA65F47}" type="sibTrans" cxnId="{4D7E1008-1DEF-4BFF-909A-F52488BCD164}">
      <dgm:prSet/>
      <dgm:spPr/>
      <dgm:t>
        <a:bodyPr/>
        <a:lstStyle/>
        <a:p>
          <a:endParaRPr lang="es-MX"/>
        </a:p>
      </dgm:t>
    </dgm:pt>
    <dgm:pt modelId="{ECF7BF32-FE30-43C3-9467-8EEFAFA7DF4E}">
      <dgm:prSet phldrT="[Texto]"/>
      <dgm:spPr/>
      <dgm:t>
        <a:bodyPr/>
        <a:lstStyle/>
        <a:p>
          <a:r>
            <a:rPr lang="es-MX" b="1" i="1" dirty="0" smtClean="0"/>
            <a:t>Las personas no pueden dejarse engañar por la ilusión monetaria.</a:t>
          </a:r>
          <a:r>
            <a:rPr lang="es-MX" dirty="0" smtClean="0"/>
            <a:t> </a:t>
          </a:r>
          <a:endParaRPr lang="es-MX" dirty="0"/>
        </a:p>
      </dgm:t>
    </dgm:pt>
    <dgm:pt modelId="{11AF6F00-959B-4D44-BB2B-E0CDD10B86CA}" type="parTrans" cxnId="{DC2DF27D-5932-454A-966F-92EEFD9608CB}">
      <dgm:prSet/>
      <dgm:spPr/>
      <dgm:t>
        <a:bodyPr/>
        <a:lstStyle/>
        <a:p>
          <a:endParaRPr lang="es-MX"/>
        </a:p>
      </dgm:t>
    </dgm:pt>
    <dgm:pt modelId="{75902365-0E2E-4C8F-9D82-D7427DE72EDE}" type="sibTrans" cxnId="{DC2DF27D-5932-454A-966F-92EEFD9608CB}">
      <dgm:prSet/>
      <dgm:spPr/>
      <dgm:t>
        <a:bodyPr/>
        <a:lstStyle/>
        <a:p>
          <a:endParaRPr lang="es-MX"/>
        </a:p>
      </dgm:t>
    </dgm:pt>
    <dgm:pt modelId="{A98DC056-EBA7-4715-B465-EA2ED371C654}" type="pres">
      <dgm:prSet presAssocID="{46737E0B-62C3-42DF-8EBC-EAB784B44374}" presName="arrowDiagram" presStyleCnt="0">
        <dgm:presLayoutVars>
          <dgm:chMax val="5"/>
          <dgm:dir/>
          <dgm:resizeHandles val="exact"/>
        </dgm:presLayoutVars>
      </dgm:prSet>
      <dgm:spPr/>
    </dgm:pt>
    <dgm:pt modelId="{4D484B5D-3892-4CF7-B181-24730AE9B31B}" type="pres">
      <dgm:prSet presAssocID="{46737E0B-62C3-42DF-8EBC-EAB784B44374}" presName="arrow" presStyleLbl="bgShp" presStyleIdx="0" presStyleCnt="1"/>
      <dgm:spPr>
        <a:solidFill>
          <a:schemeClr val="bg1"/>
        </a:solidFill>
      </dgm:spPr>
    </dgm:pt>
    <dgm:pt modelId="{8B4657FE-3C6B-43EB-A3F5-03BB72833E09}" type="pres">
      <dgm:prSet presAssocID="{46737E0B-62C3-42DF-8EBC-EAB784B44374}" presName="arrowDiagram4" presStyleCnt="0"/>
      <dgm:spPr/>
    </dgm:pt>
    <dgm:pt modelId="{31BCCD1E-F261-4AA9-96ED-1EBA0B5172F0}" type="pres">
      <dgm:prSet presAssocID="{8AA4CC21-8CC9-42FD-AAC4-87FDCC3D8859}" presName="bullet4a" presStyleLbl="node1" presStyleIdx="0" presStyleCnt="4"/>
      <dgm:spPr/>
    </dgm:pt>
    <dgm:pt modelId="{1269AE6E-1EBC-4B4D-AFFF-91AA5C11C247}" type="pres">
      <dgm:prSet presAssocID="{8AA4CC21-8CC9-42FD-AAC4-87FDCC3D8859}" presName="textBox4a" presStyleLbl="revTx" presStyleIdx="0" presStyleCnt="4" custScaleX="247366" custScaleY="45121">
        <dgm:presLayoutVars>
          <dgm:bulletEnabled val="1"/>
        </dgm:presLayoutVars>
      </dgm:prSet>
      <dgm:spPr/>
      <dgm:t>
        <a:bodyPr/>
        <a:lstStyle/>
        <a:p>
          <a:endParaRPr lang="es-MX"/>
        </a:p>
      </dgm:t>
    </dgm:pt>
    <dgm:pt modelId="{78FDACE8-C6EE-43D9-A2E3-7C414195ED6E}" type="pres">
      <dgm:prSet presAssocID="{B34A4D54-F429-40CD-A2E3-0320CAF572BF}" presName="bullet4b" presStyleLbl="node1" presStyleIdx="1" presStyleCnt="4"/>
      <dgm:spPr/>
    </dgm:pt>
    <dgm:pt modelId="{15111AF0-48F0-45B0-BF4B-50C46A986A85}" type="pres">
      <dgm:prSet presAssocID="{B34A4D54-F429-40CD-A2E3-0320CAF572BF}" presName="textBox4b" presStyleLbl="revTx" presStyleIdx="1" presStyleCnt="4" custScaleX="259995" custScaleY="21792" custLinFactNeighborX="1311" custLinFactNeighborY="-27835">
        <dgm:presLayoutVars>
          <dgm:bulletEnabled val="1"/>
        </dgm:presLayoutVars>
      </dgm:prSet>
      <dgm:spPr/>
      <dgm:t>
        <a:bodyPr/>
        <a:lstStyle/>
        <a:p>
          <a:endParaRPr lang="es-MX"/>
        </a:p>
      </dgm:t>
    </dgm:pt>
    <dgm:pt modelId="{BF218AB0-5568-48A2-A309-05380252F3F0}" type="pres">
      <dgm:prSet presAssocID="{4AB77739-FE57-4221-BFE3-1C2DAA625549}" presName="bullet4c" presStyleLbl="node1" presStyleIdx="2" presStyleCnt="4"/>
      <dgm:spPr/>
    </dgm:pt>
    <dgm:pt modelId="{09842B1C-0D25-452C-BF91-FD68DCCCC058}" type="pres">
      <dgm:prSet presAssocID="{4AB77739-FE57-4221-BFE3-1C2DAA625549}" presName="textBox4c" presStyleLbl="revTx" presStyleIdx="2" presStyleCnt="4" custScaleX="340622" custScaleY="23819" custLinFactNeighborX="24698" custLinFactNeighborY="-28467">
        <dgm:presLayoutVars>
          <dgm:bulletEnabled val="1"/>
        </dgm:presLayoutVars>
      </dgm:prSet>
      <dgm:spPr/>
      <dgm:t>
        <a:bodyPr/>
        <a:lstStyle/>
        <a:p>
          <a:endParaRPr lang="es-MX"/>
        </a:p>
      </dgm:t>
    </dgm:pt>
    <dgm:pt modelId="{F7C14938-AC68-4CE1-9454-D3121D61342C}" type="pres">
      <dgm:prSet presAssocID="{ECF7BF32-FE30-43C3-9467-8EEFAFA7DF4E}" presName="bullet4d" presStyleLbl="node1" presStyleIdx="3" presStyleCnt="4"/>
      <dgm:spPr/>
    </dgm:pt>
    <dgm:pt modelId="{C4572603-95FC-4F70-9176-065F07C5C11D}" type="pres">
      <dgm:prSet presAssocID="{ECF7BF32-FE30-43C3-9467-8EEFAFA7DF4E}" presName="textBox4d" presStyleLbl="revTx" presStyleIdx="3" presStyleCnt="4" custScaleX="294708" custScaleY="18521" custLinFactNeighborX="3706" custLinFactNeighborY="-36834">
        <dgm:presLayoutVars>
          <dgm:bulletEnabled val="1"/>
        </dgm:presLayoutVars>
      </dgm:prSet>
      <dgm:spPr/>
      <dgm:t>
        <a:bodyPr/>
        <a:lstStyle/>
        <a:p>
          <a:endParaRPr lang="es-MX"/>
        </a:p>
      </dgm:t>
    </dgm:pt>
  </dgm:ptLst>
  <dgm:cxnLst>
    <dgm:cxn modelId="{30A63835-C18E-4C77-BD91-EEACE91423A4}" type="presOf" srcId="{B34A4D54-F429-40CD-A2E3-0320CAF572BF}" destId="{15111AF0-48F0-45B0-BF4B-50C46A986A85}" srcOrd="0" destOrd="0" presId="urn:microsoft.com/office/officeart/2005/8/layout/arrow2"/>
    <dgm:cxn modelId="{476C1BF6-F71E-4361-93C0-10A1E5935D94}" type="presOf" srcId="{46737E0B-62C3-42DF-8EBC-EAB784B44374}" destId="{A98DC056-EBA7-4715-B465-EA2ED371C654}" srcOrd="0" destOrd="0" presId="urn:microsoft.com/office/officeart/2005/8/layout/arrow2"/>
    <dgm:cxn modelId="{9D450616-02AB-4356-92ED-7BF2AA45764F}" type="presOf" srcId="{8AA4CC21-8CC9-42FD-AAC4-87FDCC3D8859}" destId="{1269AE6E-1EBC-4B4D-AFFF-91AA5C11C247}" srcOrd="0" destOrd="0" presId="urn:microsoft.com/office/officeart/2005/8/layout/arrow2"/>
    <dgm:cxn modelId="{12969A33-C2D1-4072-82C3-470C17BA6266}" srcId="{46737E0B-62C3-42DF-8EBC-EAB784B44374}" destId="{8AA4CC21-8CC9-42FD-AAC4-87FDCC3D8859}" srcOrd="0" destOrd="0" parTransId="{E4E4E1A0-328C-4BCC-B04F-EBDE380E8A8A}" sibTransId="{D5F6FF05-C5B7-46E7-86EB-E23A61651775}"/>
    <dgm:cxn modelId="{6C3027DB-8FD6-440F-B376-F4151D535B64}" srcId="{46737E0B-62C3-42DF-8EBC-EAB784B44374}" destId="{B34A4D54-F429-40CD-A2E3-0320CAF572BF}" srcOrd="1" destOrd="0" parTransId="{C9E00A6F-47D3-423A-80BF-8B0D32A2AC22}" sibTransId="{DF8E892B-0FA8-4629-8453-E155B74BC717}"/>
    <dgm:cxn modelId="{C0B1B43B-6B37-4153-8ECF-92C1004FD7CA}" type="presOf" srcId="{ECF7BF32-FE30-43C3-9467-8EEFAFA7DF4E}" destId="{C4572603-95FC-4F70-9176-065F07C5C11D}" srcOrd="0" destOrd="0" presId="urn:microsoft.com/office/officeart/2005/8/layout/arrow2"/>
    <dgm:cxn modelId="{4D7E1008-1DEF-4BFF-909A-F52488BCD164}" srcId="{46737E0B-62C3-42DF-8EBC-EAB784B44374}" destId="{4AB77739-FE57-4221-BFE3-1C2DAA625549}" srcOrd="2" destOrd="0" parTransId="{F558CD56-0A96-43BE-B7BF-C207208071ED}" sibTransId="{9E961B57-15DA-46C8-BD2A-7646CAA65F47}"/>
    <dgm:cxn modelId="{56FEDBE8-037D-4D00-8E14-00709ACEA5F6}" type="presOf" srcId="{4AB77739-FE57-4221-BFE3-1C2DAA625549}" destId="{09842B1C-0D25-452C-BF91-FD68DCCCC058}" srcOrd="0" destOrd="0" presId="urn:microsoft.com/office/officeart/2005/8/layout/arrow2"/>
    <dgm:cxn modelId="{DC2DF27D-5932-454A-966F-92EEFD9608CB}" srcId="{46737E0B-62C3-42DF-8EBC-EAB784B44374}" destId="{ECF7BF32-FE30-43C3-9467-8EEFAFA7DF4E}" srcOrd="3" destOrd="0" parTransId="{11AF6F00-959B-4D44-BB2B-E0CDD10B86CA}" sibTransId="{75902365-0E2E-4C8F-9D82-D7427DE72EDE}"/>
    <dgm:cxn modelId="{68204B12-E5B9-41D1-9581-14FD2FC50BEE}" type="presParOf" srcId="{A98DC056-EBA7-4715-B465-EA2ED371C654}" destId="{4D484B5D-3892-4CF7-B181-24730AE9B31B}" srcOrd="0" destOrd="0" presId="urn:microsoft.com/office/officeart/2005/8/layout/arrow2"/>
    <dgm:cxn modelId="{210A3D85-AF96-46C9-85FE-B1B560359B10}" type="presParOf" srcId="{A98DC056-EBA7-4715-B465-EA2ED371C654}" destId="{8B4657FE-3C6B-43EB-A3F5-03BB72833E09}" srcOrd="1" destOrd="0" presId="urn:microsoft.com/office/officeart/2005/8/layout/arrow2"/>
    <dgm:cxn modelId="{C6C65FCE-AA35-4C7A-A90C-A1276D432DCC}" type="presParOf" srcId="{8B4657FE-3C6B-43EB-A3F5-03BB72833E09}" destId="{31BCCD1E-F261-4AA9-96ED-1EBA0B5172F0}" srcOrd="0" destOrd="0" presId="urn:microsoft.com/office/officeart/2005/8/layout/arrow2"/>
    <dgm:cxn modelId="{8556EBC5-894B-4C07-868A-63C1247561A5}" type="presParOf" srcId="{8B4657FE-3C6B-43EB-A3F5-03BB72833E09}" destId="{1269AE6E-1EBC-4B4D-AFFF-91AA5C11C247}" srcOrd="1" destOrd="0" presId="urn:microsoft.com/office/officeart/2005/8/layout/arrow2"/>
    <dgm:cxn modelId="{FD735058-F270-43A2-9102-F3B7146EDD0A}" type="presParOf" srcId="{8B4657FE-3C6B-43EB-A3F5-03BB72833E09}" destId="{78FDACE8-C6EE-43D9-A2E3-7C414195ED6E}" srcOrd="2" destOrd="0" presId="urn:microsoft.com/office/officeart/2005/8/layout/arrow2"/>
    <dgm:cxn modelId="{F1D672DE-FC8C-4D89-8B95-79ADB64EF030}" type="presParOf" srcId="{8B4657FE-3C6B-43EB-A3F5-03BB72833E09}" destId="{15111AF0-48F0-45B0-BF4B-50C46A986A85}" srcOrd="3" destOrd="0" presId="urn:microsoft.com/office/officeart/2005/8/layout/arrow2"/>
    <dgm:cxn modelId="{C36F1CD7-D87D-4AF5-AEA0-AC46E7E352B1}" type="presParOf" srcId="{8B4657FE-3C6B-43EB-A3F5-03BB72833E09}" destId="{BF218AB0-5568-48A2-A309-05380252F3F0}" srcOrd="4" destOrd="0" presId="urn:microsoft.com/office/officeart/2005/8/layout/arrow2"/>
    <dgm:cxn modelId="{FF005FF5-4BBE-4C00-AB5A-44E466B5AB2C}" type="presParOf" srcId="{8B4657FE-3C6B-43EB-A3F5-03BB72833E09}" destId="{09842B1C-0D25-452C-BF91-FD68DCCCC058}" srcOrd="5" destOrd="0" presId="urn:microsoft.com/office/officeart/2005/8/layout/arrow2"/>
    <dgm:cxn modelId="{B1F23BF9-50FA-43B6-8E09-4BD5AE7E38D9}" type="presParOf" srcId="{8B4657FE-3C6B-43EB-A3F5-03BB72833E09}" destId="{F7C14938-AC68-4CE1-9454-D3121D61342C}" srcOrd="6" destOrd="0" presId="urn:microsoft.com/office/officeart/2005/8/layout/arrow2"/>
    <dgm:cxn modelId="{FDE80054-79CA-4453-A6F4-5457127D7F1B}" type="presParOf" srcId="{8B4657FE-3C6B-43EB-A3F5-03BB72833E09}" destId="{C4572603-95FC-4F70-9176-065F07C5C11D}"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3C12476A-4FE6-41F9-94C4-508E05E5B127}"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s-MX"/>
        </a:p>
      </dgm:t>
    </dgm:pt>
    <dgm:pt modelId="{FC99981D-0907-4592-A693-EFDB2F39DA4D}">
      <dgm:prSet phldrT="[Texto]" custT="1"/>
      <dgm:spPr/>
      <dgm:t>
        <a:bodyPr/>
        <a:lstStyle/>
        <a:p>
          <a:r>
            <a:rPr lang="es-MX" sz="2400" dirty="0" smtClean="0"/>
            <a:t>1</a:t>
          </a:r>
          <a:endParaRPr lang="es-MX" sz="2400" dirty="0"/>
        </a:p>
      </dgm:t>
    </dgm:pt>
    <dgm:pt modelId="{A8C9868D-4503-4324-8DBA-065A7D07F1F6}" type="parTrans" cxnId="{C819D896-1506-4FC2-BF40-9AA963D82794}">
      <dgm:prSet/>
      <dgm:spPr/>
      <dgm:t>
        <a:bodyPr/>
        <a:lstStyle/>
        <a:p>
          <a:endParaRPr lang="es-MX"/>
        </a:p>
      </dgm:t>
    </dgm:pt>
    <dgm:pt modelId="{4BFB2F9A-EAD5-40ED-8751-7D08194C3219}" type="sibTrans" cxnId="{C819D896-1506-4FC2-BF40-9AA963D82794}">
      <dgm:prSet/>
      <dgm:spPr/>
      <dgm:t>
        <a:bodyPr/>
        <a:lstStyle/>
        <a:p>
          <a:endParaRPr lang="es-MX"/>
        </a:p>
      </dgm:t>
    </dgm:pt>
    <dgm:pt modelId="{1DF6430F-EFE1-4063-AB5C-FD9A26D8E7DD}">
      <dgm:prSet phldrT="[Texto]" custT="1"/>
      <dgm:spPr/>
      <dgm:t>
        <a:bodyPr/>
        <a:lstStyle/>
        <a:p>
          <a:r>
            <a:rPr lang="es-MX" sz="1400" b="0" i="0" dirty="0" smtClean="0"/>
            <a:t>Rechazo de las relaciones básicas del modelo keynesiano. </a:t>
          </a:r>
          <a:endParaRPr lang="es-MX" sz="1400" dirty="0"/>
        </a:p>
      </dgm:t>
    </dgm:pt>
    <dgm:pt modelId="{C5B38B8A-1609-4AAB-9CAD-D2725916C218}" type="parTrans" cxnId="{8DC5B39D-04A5-4150-8FEF-8763F80C1E47}">
      <dgm:prSet/>
      <dgm:spPr/>
      <dgm:t>
        <a:bodyPr/>
        <a:lstStyle/>
        <a:p>
          <a:endParaRPr lang="es-MX"/>
        </a:p>
      </dgm:t>
    </dgm:pt>
    <dgm:pt modelId="{144682CA-4F1C-44BB-9660-BB77A9D5181F}" type="sibTrans" cxnId="{8DC5B39D-04A5-4150-8FEF-8763F80C1E47}">
      <dgm:prSet/>
      <dgm:spPr/>
      <dgm:t>
        <a:bodyPr/>
        <a:lstStyle/>
        <a:p>
          <a:endParaRPr lang="es-MX"/>
        </a:p>
      </dgm:t>
    </dgm:pt>
    <dgm:pt modelId="{65ED6F91-E7AE-4C10-AD9F-271A05A82563}">
      <dgm:prSet phldrT="[Texto]" custT="1"/>
      <dgm:spPr/>
      <dgm:t>
        <a:bodyPr/>
        <a:lstStyle/>
        <a:p>
          <a:r>
            <a:rPr lang="es-MX" sz="1400" b="0" i="0" dirty="0" smtClean="0"/>
            <a:t>Importancia de las variaciones de la tasa de crecimiento de la cantidad de dinero respecto de la evolución de la economía.</a:t>
          </a:r>
          <a:endParaRPr lang="es-MX" sz="1400" dirty="0"/>
        </a:p>
      </dgm:t>
    </dgm:pt>
    <dgm:pt modelId="{BBEB464A-716D-4576-9C9E-AC4B37C7ACE1}" type="parTrans" cxnId="{CDAB7BFB-F5CD-4F2A-B30B-4C5BE559B908}">
      <dgm:prSet/>
      <dgm:spPr/>
      <dgm:t>
        <a:bodyPr/>
        <a:lstStyle/>
        <a:p>
          <a:endParaRPr lang="es-MX"/>
        </a:p>
      </dgm:t>
    </dgm:pt>
    <dgm:pt modelId="{63990AA2-4D3D-4257-92FE-89FE05BD35F8}" type="sibTrans" cxnId="{CDAB7BFB-F5CD-4F2A-B30B-4C5BE559B908}">
      <dgm:prSet/>
      <dgm:spPr/>
      <dgm:t>
        <a:bodyPr/>
        <a:lstStyle/>
        <a:p>
          <a:endParaRPr lang="es-MX"/>
        </a:p>
      </dgm:t>
    </dgm:pt>
    <dgm:pt modelId="{FB0445FB-8557-4044-9D98-0D8B74514607}">
      <dgm:prSet phldrT="[Texto]" custT="1"/>
      <dgm:spPr/>
      <dgm:t>
        <a:bodyPr/>
        <a:lstStyle/>
        <a:p>
          <a:r>
            <a:rPr lang="es-MX" sz="2400" dirty="0" smtClean="0"/>
            <a:t>3</a:t>
          </a:r>
          <a:endParaRPr lang="es-MX" sz="2400" dirty="0"/>
        </a:p>
      </dgm:t>
    </dgm:pt>
    <dgm:pt modelId="{B1C36987-9F89-4037-8D15-A67428CDAF5A}" type="parTrans" cxnId="{0CCF27D2-90D5-436D-B056-6AD7964E3ED6}">
      <dgm:prSet/>
      <dgm:spPr/>
      <dgm:t>
        <a:bodyPr/>
        <a:lstStyle/>
        <a:p>
          <a:endParaRPr lang="es-MX"/>
        </a:p>
      </dgm:t>
    </dgm:pt>
    <dgm:pt modelId="{160881AF-300C-4C0D-B016-274AF62616F7}" type="sibTrans" cxnId="{0CCF27D2-90D5-436D-B056-6AD7964E3ED6}">
      <dgm:prSet/>
      <dgm:spPr/>
      <dgm:t>
        <a:bodyPr/>
        <a:lstStyle/>
        <a:p>
          <a:endParaRPr lang="es-MX"/>
        </a:p>
      </dgm:t>
    </dgm:pt>
    <dgm:pt modelId="{CE692782-4535-48B0-AD3A-65D891734C3E}">
      <dgm:prSet phldrT="[Texto]" custT="1"/>
      <dgm:spPr/>
      <dgm:t>
        <a:bodyPr/>
        <a:lstStyle/>
        <a:p>
          <a:r>
            <a:rPr lang="es-MX" sz="1300" b="0" i="0" dirty="0" smtClean="0"/>
            <a:t>Inoperancia de las políticas de estabilización, en el mejor de los casos, si bien lo normal es que produzcan fuertes perturbaciones en el sistema económico en su conjunto.</a:t>
          </a:r>
          <a:endParaRPr lang="es-MX" sz="1300" dirty="0"/>
        </a:p>
      </dgm:t>
    </dgm:pt>
    <dgm:pt modelId="{41EB39DB-B298-4907-B716-BD4A49904327}" type="parTrans" cxnId="{7255E4B9-5464-4F5D-83FC-DD7A5507BF6D}">
      <dgm:prSet/>
      <dgm:spPr/>
      <dgm:t>
        <a:bodyPr/>
        <a:lstStyle/>
        <a:p>
          <a:endParaRPr lang="es-MX"/>
        </a:p>
      </dgm:t>
    </dgm:pt>
    <dgm:pt modelId="{D90FCD9B-32DA-4705-9563-E8E2541708CB}" type="sibTrans" cxnId="{7255E4B9-5464-4F5D-83FC-DD7A5507BF6D}">
      <dgm:prSet/>
      <dgm:spPr/>
      <dgm:t>
        <a:bodyPr/>
        <a:lstStyle/>
        <a:p>
          <a:endParaRPr lang="es-MX"/>
        </a:p>
      </dgm:t>
    </dgm:pt>
    <dgm:pt modelId="{210BF7ED-F21A-40AD-9E1F-F20B30C7F2BF}">
      <dgm:prSet phldrT="[Texto]" custT="1"/>
      <dgm:spPr/>
      <dgm:t>
        <a:bodyPr/>
        <a:lstStyle/>
        <a:p>
          <a:r>
            <a:rPr lang="es-MX" sz="2400" dirty="0" smtClean="0"/>
            <a:t>4</a:t>
          </a:r>
          <a:endParaRPr lang="es-MX" sz="2400" dirty="0"/>
        </a:p>
      </dgm:t>
    </dgm:pt>
    <dgm:pt modelId="{A61ADDF7-079D-41A4-A406-2EE44F49319F}" type="parTrans" cxnId="{C010B1CD-B215-4DD5-823B-976B513FDDE7}">
      <dgm:prSet/>
      <dgm:spPr/>
      <dgm:t>
        <a:bodyPr/>
        <a:lstStyle/>
        <a:p>
          <a:endParaRPr lang="es-MX"/>
        </a:p>
      </dgm:t>
    </dgm:pt>
    <dgm:pt modelId="{7A55C5E8-EECD-44E3-B089-F211DB525668}" type="sibTrans" cxnId="{C010B1CD-B215-4DD5-823B-976B513FDDE7}">
      <dgm:prSet/>
      <dgm:spPr/>
      <dgm:t>
        <a:bodyPr/>
        <a:lstStyle/>
        <a:p>
          <a:endParaRPr lang="es-MX"/>
        </a:p>
      </dgm:t>
    </dgm:pt>
    <dgm:pt modelId="{CD200E98-BF80-4B4C-89CF-B42A02B80414}">
      <dgm:prSet phldrT="[Texto]" custT="1"/>
      <dgm:spPr/>
      <dgm:t>
        <a:bodyPr/>
        <a:lstStyle/>
        <a:p>
          <a:r>
            <a:rPr lang="es-MX" sz="1300" b="0" i="0" dirty="0" smtClean="0"/>
            <a:t>Inconveniencia de la política fiscal activa</a:t>
          </a:r>
          <a:endParaRPr lang="es-MX" sz="1300" dirty="0"/>
        </a:p>
      </dgm:t>
    </dgm:pt>
    <dgm:pt modelId="{81FB47C5-CAEF-4D25-83DE-01BA58A9ABD2}" type="parTrans" cxnId="{FF894F8F-FCBB-4A60-9AA2-D7857A5693B6}">
      <dgm:prSet/>
      <dgm:spPr/>
      <dgm:t>
        <a:bodyPr/>
        <a:lstStyle/>
        <a:p>
          <a:endParaRPr lang="es-MX"/>
        </a:p>
      </dgm:t>
    </dgm:pt>
    <dgm:pt modelId="{90704F09-3D12-471A-A3DD-1BC147474084}" type="sibTrans" cxnId="{FF894F8F-FCBB-4A60-9AA2-D7857A5693B6}">
      <dgm:prSet/>
      <dgm:spPr/>
      <dgm:t>
        <a:bodyPr/>
        <a:lstStyle/>
        <a:p>
          <a:endParaRPr lang="es-MX"/>
        </a:p>
      </dgm:t>
    </dgm:pt>
    <dgm:pt modelId="{D7771724-FC1A-4443-85A2-4F37BD94620C}">
      <dgm:prSet phldrT="[Texto]" custT="1"/>
      <dgm:spPr/>
      <dgm:t>
        <a:bodyPr/>
        <a:lstStyle/>
        <a:p>
          <a:r>
            <a:rPr lang="es-MX" sz="2400" dirty="0" smtClean="0"/>
            <a:t>5</a:t>
          </a:r>
          <a:endParaRPr lang="es-MX" sz="2400" dirty="0"/>
        </a:p>
      </dgm:t>
    </dgm:pt>
    <dgm:pt modelId="{1D6760C3-44D5-4591-91BF-68229C3CD768}" type="parTrans" cxnId="{1F13F6E5-88E6-4CA1-AF86-69355B03B560}">
      <dgm:prSet/>
      <dgm:spPr/>
      <dgm:t>
        <a:bodyPr/>
        <a:lstStyle/>
        <a:p>
          <a:endParaRPr lang="es-MX"/>
        </a:p>
      </dgm:t>
    </dgm:pt>
    <dgm:pt modelId="{526AF235-52B3-499A-ABBA-869850DA78A1}" type="sibTrans" cxnId="{1F13F6E5-88E6-4CA1-AF86-69355B03B560}">
      <dgm:prSet/>
      <dgm:spPr/>
      <dgm:t>
        <a:bodyPr/>
        <a:lstStyle/>
        <a:p>
          <a:endParaRPr lang="es-MX"/>
        </a:p>
      </dgm:t>
    </dgm:pt>
    <dgm:pt modelId="{D631295F-23B2-47DD-AE76-E0F6BE84540A}">
      <dgm:prSet phldrT="[Texto]" custT="1"/>
      <dgm:spPr/>
      <dgm:t>
        <a:bodyPr/>
        <a:lstStyle/>
        <a:p>
          <a:r>
            <a:rPr lang="es-MX" sz="2400" dirty="0" smtClean="0"/>
            <a:t>2</a:t>
          </a:r>
          <a:endParaRPr lang="es-MX" sz="2400" dirty="0"/>
        </a:p>
      </dgm:t>
    </dgm:pt>
    <dgm:pt modelId="{5E0118E4-BC19-44FF-BD96-1BC27489402B}" type="parTrans" cxnId="{A51647D1-DFDF-43EA-8947-75E676A42264}">
      <dgm:prSet/>
      <dgm:spPr/>
      <dgm:t>
        <a:bodyPr/>
        <a:lstStyle/>
        <a:p>
          <a:endParaRPr lang="es-MX"/>
        </a:p>
      </dgm:t>
    </dgm:pt>
    <dgm:pt modelId="{1023E904-0F1F-453F-818D-AC1E9433FF9F}" type="sibTrans" cxnId="{A51647D1-DFDF-43EA-8947-75E676A42264}">
      <dgm:prSet/>
      <dgm:spPr/>
      <dgm:t>
        <a:bodyPr/>
        <a:lstStyle/>
        <a:p>
          <a:endParaRPr lang="es-MX"/>
        </a:p>
      </dgm:t>
    </dgm:pt>
    <dgm:pt modelId="{29C91298-2765-42C7-9096-FAF6D74A2087}">
      <dgm:prSet phldrT="[Texto]" custT="1"/>
      <dgm:spPr/>
      <dgm:t>
        <a:bodyPr/>
        <a:lstStyle/>
        <a:p>
          <a:r>
            <a:rPr lang="es-MX" sz="1400" b="0" i="0" dirty="0" smtClean="0"/>
            <a:t>Existencia de una tasa natural de desempleo, que depende sólo de factores reales que únicamente se puede reducir a largo plazo.</a:t>
          </a:r>
          <a:endParaRPr lang="es-MX" sz="1400" dirty="0"/>
        </a:p>
      </dgm:t>
    </dgm:pt>
    <dgm:pt modelId="{CF2F5214-D30A-490B-9DA6-C0AAFAD19D22}" type="parTrans" cxnId="{AE65AF3A-9F81-47B9-B841-363509FD8864}">
      <dgm:prSet/>
      <dgm:spPr/>
      <dgm:t>
        <a:bodyPr/>
        <a:lstStyle/>
        <a:p>
          <a:endParaRPr lang="es-MX"/>
        </a:p>
      </dgm:t>
    </dgm:pt>
    <dgm:pt modelId="{076283E6-2414-4439-88DF-A61E1D24D991}" type="sibTrans" cxnId="{AE65AF3A-9F81-47B9-B841-363509FD8864}">
      <dgm:prSet/>
      <dgm:spPr/>
      <dgm:t>
        <a:bodyPr/>
        <a:lstStyle/>
        <a:p>
          <a:endParaRPr lang="es-MX"/>
        </a:p>
      </dgm:t>
    </dgm:pt>
    <dgm:pt modelId="{ED103782-92FD-4BEF-A5E1-50D95CD48D4A}" type="pres">
      <dgm:prSet presAssocID="{3C12476A-4FE6-41F9-94C4-508E05E5B127}" presName="Name0" presStyleCnt="0">
        <dgm:presLayoutVars>
          <dgm:dir/>
          <dgm:animLvl val="lvl"/>
          <dgm:resizeHandles val="exact"/>
        </dgm:presLayoutVars>
      </dgm:prSet>
      <dgm:spPr/>
      <dgm:t>
        <a:bodyPr/>
        <a:lstStyle/>
        <a:p>
          <a:endParaRPr lang="es-MX"/>
        </a:p>
      </dgm:t>
    </dgm:pt>
    <dgm:pt modelId="{1FF9B2A9-D1B7-4337-B5DB-97FF47B526F5}" type="pres">
      <dgm:prSet presAssocID="{FC99981D-0907-4592-A693-EFDB2F39DA4D}" presName="compositeNode" presStyleCnt="0">
        <dgm:presLayoutVars>
          <dgm:bulletEnabled val="1"/>
        </dgm:presLayoutVars>
      </dgm:prSet>
      <dgm:spPr/>
    </dgm:pt>
    <dgm:pt modelId="{114CC8EC-5AB9-4172-BBFA-D76D841D6144}" type="pres">
      <dgm:prSet presAssocID="{FC99981D-0907-4592-A693-EFDB2F39DA4D}" presName="bgRect" presStyleLbl="node1" presStyleIdx="0" presStyleCnt="5" custScaleY="170861"/>
      <dgm:spPr/>
      <dgm:t>
        <a:bodyPr/>
        <a:lstStyle/>
        <a:p>
          <a:endParaRPr lang="es-MX"/>
        </a:p>
      </dgm:t>
    </dgm:pt>
    <dgm:pt modelId="{1BA5381E-1B54-414F-9563-CA9E79C10DEB}" type="pres">
      <dgm:prSet presAssocID="{FC99981D-0907-4592-A693-EFDB2F39DA4D}" presName="parentNode" presStyleLbl="node1" presStyleIdx="0" presStyleCnt="5">
        <dgm:presLayoutVars>
          <dgm:chMax val="0"/>
          <dgm:bulletEnabled val="1"/>
        </dgm:presLayoutVars>
      </dgm:prSet>
      <dgm:spPr/>
      <dgm:t>
        <a:bodyPr/>
        <a:lstStyle/>
        <a:p>
          <a:endParaRPr lang="es-MX"/>
        </a:p>
      </dgm:t>
    </dgm:pt>
    <dgm:pt modelId="{2F1DD97B-B800-437C-BA5C-ED852EE56556}" type="pres">
      <dgm:prSet presAssocID="{FC99981D-0907-4592-A693-EFDB2F39DA4D}" presName="childNode" presStyleLbl="node1" presStyleIdx="0" presStyleCnt="5">
        <dgm:presLayoutVars>
          <dgm:bulletEnabled val="1"/>
        </dgm:presLayoutVars>
      </dgm:prSet>
      <dgm:spPr/>
      <dgm:t>
        <a:bodyPr/>
        <a:lstStyle/>
        <a:p>
          <a:endParaRPr lang="es-MX"/>
        </a:p>
      </dgm:t>
    </dgm:pt>
    <dgm:pt modelId="{DA7FC8F0-09E4-4FFD-8D2A-F28227AB2725}" type="pres">
      <dgm:prSet presAssocID="{4BFB2F9A-EAD5-40ED-8751-7D08194C3219}" presName="hSp" presStyleCnt="0"/>
      <dgm:spPr/>
    </dgm:pt>
    <dgm:pt modelId="{492FE941-5F58-4A19-9417-50056BDFB98E}" type="pres">
      <dgm:prSet presAssocID="{4BFB2F9A-EAD5-40ED-8751-7D08194C3219}" presName="vProcSp" presStyleCnt="0"/>
      <dgm:spPr/>
    </dgm:pt>
    <dgm:pt modelId="{367E348C-C8CD-4568-A7E4-659D0F2EE7BB}" type="pres">
      <dgm:prSet presAssocID="{4BFB2F9A-EAD5-40ED-8751-7D08194C3219}" presName="vSp1" presStyleCnt="0"/>
      <dgm:spPr/>
    </dgm:pt>
    <dgm:pt modelId="{78C30934-C8CE-4DCB-BB37-C297619DC504}" type="pres">
      <dgm:prSet presAssocID="{4BFB2F9A-EAD5-40ED-8751-7D08194C3219}" presName="simulatedConn" presStyleLbl="solidFgAcc1" presStyleIdx="0" presStyleCnt="4"/>
      <dgm:spPr/>
    </dgm:pt>
    <dgm:pt modelId="{CFE803F2-C2C6-4C7D-A6C5-6827CE7CF6CE}" type="pres">
      <dgm:prSet presAssocID="{4BFB2F9A-EAD5-40ED-8751-7D08194C3219}" presName="vSp2" presStyleCnt="0"/>
      <dgm:spPr/>
    </dgm:pt>
    <dgm:pt modelId="{97EF4123-3E44-4D28-A64C-68390C1F47F6}" type="pres">
      <dgm:prSet presAssocID="{4BFB2F9A-EAD5-40ED-8751-7D08194C3219}" presName="sibTrans" presStyleCnt="0"/>
      <dgm:spPr/>
    </dgm:pt>
    <dgm:pt modelId="{8CA454C2-EDA5-4BA0-8899-E276B2A86BDF}" type="pres">
      <dgm:prSet presAssocID="{D631295F-23B2-47DD-AE76-E0F6BE84540A}" presName="compositeNode" presStyleCnt="0">
        <dgm:presLayoutVars>
          <dgm:bulletEnabled val="1"/>
        </dgm:presLayoutVars>
      </dgm:prSet>
      <dgm:spPr/>
    </dgm:pt>
    <dgm:pt modelId="{B8696E27-CDD2-4E1E-87CE-583B62F52CD8}" type="pres">
      <dgm:prSet presAssocID="{D631295F-23B2-47DD-AE76-E0F6BE84540A}" presName="bgRect" presStyleLbl="node1" presStyleIdx="1" presStyleCnt="5" custScaleY="159779"/>
      <dgm:spPr/>
      <dgm:t>
        <a:bodyPr/>
        <a:lstStyle/>
        <a:p>
          <a:endParaRPr lang="es-MX"/>
        </a:p>
      </dgm:t>
    </dgm:pt>
    <dgm:pt modelId="{EB9F83B3-D4F4-4ADD-AF55-85A78730212F}" type="pres">
      <dgm:prSet presAssocID="{D631295F-23B2-47DD-AE76-E0F6BE84540A}" presName="parentNode" presStyleLbl="node1" presStyleIdx="1" presStyleCnt="5">
        <dgm:presLayoutVars>
          <dgm:chMax val="0"/>
          <dgm:bulletEnabled val="1"/>
        </dgm:presLayoutVars>
      </dgm:prSet>
      <dgm:spPr/>
      <dgm:t>
        <a:bodyPr/>
        <a:lstStyle/>
        <a:p>
          <a:endParaRPr lang="es-MX"/>
        </a:p>
      </dgm:t>
    </dgm:pt>
    <dgm:pt modelId="{D4F549DE-2400-4246-B7C2-B51C8C5064A1}" type="pres">
      <dgm:prSet presAssocID="{D631295F-23B2-47DD-AE76-E0F6BE84540A}" presName="childNode" presStyleLbl="node1" presStyleIdx="1" presStyleCnt="5">
        <dgm:presLayoutVars>
          <dgm:bulletEnabled val="1"/>
        </dgm:presLayoutVars>
      </dgm:prSet>
      <dgm:spPr/>
      <dgm:t>
        <a:bodyPr/>
        <a:lstStyle/>
        <a:p>
          <a:endParaRPr lang="es-MX"/>
        </a:p>
      </dgm:t>
    </dgm:pt>
    <dgm:pt modelId="{BC527442-1459-4A6B-B90A-709356A1768D}" type="pres">
      <dgm:prSet presAssocID="{1023E904-0F1F-453F-818D-AC1E9433FF9F}" presName="hSp" presStyleCnt="0"/>
      <dgm:spPr/>
    </dgm:pt>
    <dgm:pt modelId="{B949B79A-6C3C-4792-A07F-F376B7C1E38D}" type="pres">
      <dgm:prSet presAssocID="{1023E904-0F1F-453F-818D-AC1E9433FF9F}" presName="vProcSp" presStyleCnt="0"/>
      <dgm:spPr/>
    </dgm:pt>
    <dgm:pt modelId="{242AC851-E4A2-4E39-9EA7-10ED7B1941A5}" type="pres">
      <dgm:prSet presAssocID="{1023E904-0F1F-453F-818D-AC1E9433FF9F}" presName="vSp1" presStyleCnt="0"/>
      <dgm:spPr/>
    </dgm:pt>
    <dgm:pt modelId="{8089079F-F003-4519-ADE0-813700D177BA}" type="pres">
      <dgm:prSet presAssocID="{1023E904-0F1F-453F-818D-AC1E9433FF9F}" presName="simulatedConn" presStyleLbl="solidFgAcc1" presStyleIdx="1" presStyleCnt="4"/>
      <dgm:spPr/>
    </dgm:pt>
    <dgm:pt modelId="{E3D92C75-EED6-48CC-965E-7F9FDA12E05F}" type="pres">
      <dgm:prSet presAssocID="{1023E904-0F1F-453F-818D-AC1E9433FF9F}" presName="vSp2" presStyleCnt="0"/>
      <dgm:spPr/>
    </dgm:pt>
    <dgm:pt modelId="{7F475104-43A9-49AC-90E9-A083D82D639F}" type="pres">
      <dgm:prSet presAssocID="{1023E904-0F1F-453F-818D-AC1E9433FF9F}" presName="sibTrans" presStyleCnt="0"/>
      <dgm:spPr/>
    </dgm:pt>
    <dgm:pt modelId="{AEF84285-F48B-4FE3-AD97-668CAF2BF95C}" type="pres">
      <dgm:prSet presAssocID="{FB0445FB-8557-4044-9D98-0D8B74514607}" presName="compositeNode" presStyleCnt="0">
        <dgm:presLayoutVars>
          <dgm:bulletEnabled val="1"/>
        </dgm:presLayoutVars>
      </dgm:prSet>
      <dgm:spPr/>
    </dgm:pt>
    <dgm:pt modelId="{951EBA6D-A5AC-4696-9DC1-2156AD45D7C2}" type="pres">
      <dgm:prSet presAssocID="{FB0445FB-8557-4044-9D98-0D8B74514607}" presName="bgRect" presStyleLbl="node1" presStyleIdx="2" presStyleCnt="5" custScaleY="212035"/>
      <dgm:spPr/>
      <dgm:t>
        <a:bodyPr/>
        <a:lstStyle/>
        <a:p>
          <a:endParaRPr lang="es-MX"/>
        </a:p>
      </dgm:t>
    </dgm:pt>
    <dgm:pt modelId="{FE71194A-0625-46FA-BE26-F365BE2F10BA}" type="pres">
      <dgm:prSet presAssocID="{FB0445FB-8557-4044-9D98-0D8B74514607}" presName="parentNode" presStyleLbl="node1" presStyleIdx="2" presStyleCnt="5">
        <dgm:presLayoutVars>
          <dgm:chMax val="0"/>
          <dgm:bulletEnabled val="1"/>
        </dgm:presLayoutVars>
      </dgm:prSet>
      <dgm:spPr/>
      <dgm:t>
        <a:bodyPr/>
        <a:lstStyle/>
        <a:p>
          <a:endParaRPr lang="es-MX"/>
        </a:p>
      </dgm:t>
    </dgm:pt>
    <dgm:pt modelId="{5C543FD7-3B4F-43FC-87FD-A102A23CC9E6}" type="pres">
      <dgm:prSet presAssocID="{FB0445FB-8557-4044-9D98-0D8B74514607}" presName="childNode" presStyleLbl="node1" presStyleIdx="2" presStyleCnt="5">
        <dgm:presLayoutVars>
          <dgm:bulletEnabled val="1"/>
        </dgm:presLayoutVars>
      </dgm:prSet>
      <dgm:spPr/>
      <dgm:t>
        <a:bodyPr/>
        <a:lstStyle/>
        <a:p>
          <a:endParaRPr lang="es-MX"/>
        </a:p>
      </dgm:t>
    </dgm:pt>
    <dgm:pt modelId="{372A9134-60CF-4337-A0A8-A081050EA310}" type="pres">
      <dgm:prSet presAssocID="{160881AF-300C-4C0D-B016-274AF62616F7}" presName="hSp" presStyleCnt="0"/>
      <dgm:spPr/>
    </dgm:pt>
    <dgm:pt modelId="{909A43BF-3CB4-4CF5-B192-B6F550D36970}" type="pres">
      <dgm:prSet presAssocID="{160881AF-300C-4C0D-B016-274AF62616F7}" presName="vProcSp" presStyleCnt="0"/>
      <dgm:spPr/>
    </dgm:pt>
    <dgm:pt modelId="{48E6F635-098F-4E40-B7CF-C7EA0EEB6108}" type="pres">
      <dgm:prSet presAssocID="{160881AF-300C-4C0D-B016-274AF62616F7}" presName="vSp1" presStyleCnt="0"/>
      <dgm:spPr/>
    </dgm:pt>
    <dgm:pt modelId="{5842DCF0-DBDD-4119-9977-734B5442E9C9}" type="pres">
      <dgm:prSet presAssocID="{160881AF-300C-4C0D-B016-274AF62616F7}" presName="simulatedConn" presStyleLbl="solidFgAcc1" presStyleIdx="2" presStyleCnt="4"/>
      <dgm:spPr/>
    </dgm:pt>
    <dgm:pt modelId="{C9D3E003-07D3-49F1-8EE0-D427AC99D995}" type="pres">
      <dgm:prSet presAssocID="{160881AF-300C-4C0D-B016-274AF62616F7}" presName="vSp2" presStyleCnt="0"/>
      <dgm:spPr/>
    </dgm:pt>
    <dgm:pt modelId="{CDBF9EE5-6DAD-4E7D-8787-D990A06A47D7}" type="pres">
      <dgm:prSet presAssocID="{160881AF-300C-4C0D-B016-274AF62616F7}" presName="sibTrans" presStyleCnt="0"/>
      <dgm:spPr/>
    </dgm:pt>
    <dgm:pt modelId="{D8AE566E-219E-4ED8-A1C3-891A4FC603E7}" type="pres">
      <dgm:prSet presAssocID="{210BF7ED-F21A-40AD-9E1F-F20B30C7F2BF}" presName="compositeNode" presStyleCnt="0">
        <dgm:presLayoutVars>
          <dgm:bulletEnabled val="1"/>
        </dgm:presLayoutVars>
      </dgm:prSet>
      <dgm:spPr/>
    </dgm:pt>
    <dgm:pt modelId="{E5E53316-D15A-49C0-AF64-BB97D22FEBF9}" type="pres">
      <dgm:prSet presAssocID="{210BF7ED-F21A-40AD-9E1F-F20B30C7F2BF}" presName="bgRect" presStyleLbl="node1" presStyleIdx="3" presStyleCnt="5" custScaleY="106713"/>
      <dgm:spPr/>
      <dgm:t>
        <a:bodyPr/>
        <a:lstStyle/>
        <a:p>
          <a:endParaRPr lang="es-MX"/>
        </a:p>
      </dgm:t>
    </dgm:pt>
    <dgm:pt modelId="{A6B8D21D-1A6A-4015-B67A-BBD97D4A75BE}" type="pres">
      <dgm:prSet presAssocID="{210BF7ED-F21A-40AD-9E1F-F20B30C7F2BF}" presName="parentNode" presStyleLbl="node1" presStyleIdx="3" presStyleCnt="5">
        <dgm:presLayoutVars>
          <dgm:chMax val="0"/>
          <dgm:bulletEnabled val="1"/>
        </dgm:presLayoutVars>
      </dgm:prSet>
      <dgm:spPr/>
      <dgm:t>
        <a:bodyPr/>
        <a:lstStyle/>
        <a:p>
          <a:endParaRPr lang="es-MX"/>
        </a:p>
      </dgm:t>
    </dgm:pt>
    <dgm:pt modelId="{537076D9-1719-4E68-80C6-6F0A1134FDDB}" type="pres">
      <dgm:prSet presAssocID="{210BF7ED-F21A-40AD-9E1F-F20B30C7F2BF}" presName="childNode" presStyleLbl="node1" presStyleIdx="3" presStyleCnt="5">
        <dgm:presLayoutVars>
          <dgm:bulletEnabled val="1"/>
        </dgm:presLayoutVars>
      </dgm:prSet>
      <dgm:spPr/>
      <dgm:t>
        <a:bodyPr/>
        <a:lstStyle/>
        <a:p>
          <a:endParaRPr lang="es-MX"/>
        </a:p>
      </dgm:t>
    </dgm:pt>
    <dgm:pt modelId="{AEBFCB68-8812-40E3-BA2E-2E3DC2416128}" type="pres">
      <dgm:prSet presAssocID="{7A55C5E8-EECD-44E3-B089-F211DB525668}" presName="hSp" presStyleCnt="0"/>
      <dgm:spPr/>
    </dgm:pt>
    <dgm:pt modelId="{EEAA30D1-2F19-489A-90AF-4F343BFF52D8}" type="pres">
      <dgm:prSet presAssocID="{7A55C5E8-EECD-44E3-B089-F211DB525668}" presName="vProcSp" presStyleCnt="0"/>
      <dgm:spPr/>
    </dgm:pt>
    <dgm:pt modelId="{B08804F1-B151-4E7C-98E3-2504087D3BB1}" type="pres">
      <dgm:prSet presAssocID="{7A55C5E8-EECD-44E3-B089-F211DB525668}" presName="vSp1" presStyleCnt="0"/>
      <dgm:spPr/>
    </dgm:pt>
    <dgm:pt modelId="{92F37EE1-9D85-4FF8-BE17-FCB25BC2BAF8}" type="pres">
      <dgm:prSet presAssocID="{7A55C5E8-EECD-44E3-B089-F211DB525668}" presName="simulatedConn" presStyleLbl="solidFgAcc1" presStyleIdx="3" presStyleCnt="4"/>
      <dgm:spPr/>
    </dgm:pt>
    <dgm:pt modelId="{72B7AA1D-A70B-4FD7-BDAF-ED686AF82E40}" type="pres">
      <dgm:prSet presAssocID="{7A55C5E8-EECD-44E3-B089-F211DB525668}" presName="vSp2" presStyleCnt="0"/>
      <dgm:spPr/>
    </dgm:pt>
    <dgm:pt modelId="{8D66FB8E-4362-46CA-B2E3-100E629D3252}" type="pres">
      <dgm:prSet presAssocID="{7A55C5E8-EECD-44E3-B089-F211DB525668}" presName="sibTrans" presStyleCnt="0"/>
      <dgm:spPr/>
    </dgm:pt>
    <dgm:pt modelId="{7E48EAAA-5283-4343-94C7-7BDEDBE57A38}" type="pres">
      <dgm:prSet presAssocID="{D7771724-FC1A-4443-85A2-4F37BD94620C}" presName="compositeNode" presStyleCnt="0">
        <dgm:presLayoutVars>
          <dgm:bulletEnabled val="1"/>
        </dgm:presLayoutVars>
      </dgm:prSet>
      <dgm:spPr/>
    </dgm:pt>
    <dgm:pt modelId="{BBF2BD9E-8E8D-4E65-9F85-1014E699BACB}" type="pres">
      <dgm:prSet presAssocID="{D7771724-FC1A-4443-85A2-4F37BD94620C}" presName="bgRect" presStyleLbl="node1" presStyleIdx="4" presStyleCnt="5" custScaleY="174420"/>
      <dgm:spPr/>
      <dgm:t>
        <a:bodyPr/>
        <a:lstStyle/>
        <a:p>
          <a:endParaRPr lang="es-MX"/>
        </a:p>
      </dgm:t>
    </dgm:pt>
    <dgm:pt modelId="{46FB68A4-1643-409F-A9A0-3FF1B0A3E94B}" type="pres">
      <dgm:prSet presAssocID="{D7771724-FC1A-4443-85A2-4F37BD94620C}" presName="parentNode" presStyleLbl="node1" presStyleIdx="4" presStyleCnt="5">
        <dgm:presLayoutVars>
          <dgm:chMax val="0"/>
          <dgm:bulletEnabled val="1"/>
        </dgm:presLayoutVars>
      </dgm:prSet>
      <dgm:spPr/>
      <dgm:t>
        <a:bodyPr/>
        <a:lstStyle/>
        <a:p>
          <a:endParaRPr lang="es-MX"/>
        </a:p>
      </dgm:t>
    </dgm:pt>
    <dgm:pt modelId="{3154F433-07A0-4596-93B9-B61A387DE498}" type="pres">
      <dgm:prSet presAssocID="{D7771724-FC1A-4443-85A2-4F37BD94620C}" presName="childNode" presStyleLbl="node1" presStyleIdx="4" presStyleCnt="5">
        <dgm:presLayoutVars>
          <dgm:bulletEnabled val="1"/>
        </dgm:presLayoutVars>
      </dgm:prSet>
      <dgm:spPr/>
      <dgm:t>
        <a:bodyPr/>
        <a:lstStyle/>
        <a:p>
          <a:endParaRPr lang="es-MX"/>
        </a:p>
      </dgm:t>
    </dgm:pt>
  </dgm:ptLst>
  <dgm:cxnLst>
    <dgm:cxn modelId="{CDAB7BFB-F5CD-4F2A-B30B-4C5BE559B908}" srcId="{D631295F-23B2-47DD-AE76-E0F6BE84540A}" destId="{65ED6F91-E7AE-4C10-AD9F-271A05A82563}" srcOrd="0" destOrd="0" parTransId="{BBEB464A-716D-4576-9C9E-AC4B37C7ACE1}" sibTransId="{63990AA2-4D3D-4257-92FE-89FE05BD35F8}"/>
    <dgm:cxn modelId="{CE2430D5-C8C9-4314-8058-EF61257747A9}" type="presOf" srcId="{FC99981D-0907-4592-A693-EFDB2F39DA4D}" destId="{1BA5381E-1B54-414F-9563-CA9E79C10DEB}" srcOrd="1" destOrd="0" presId="urn:microsoft.com/office/officeart/2005/8/layout/hProcess7"/>
    <dgm:cxn modelId="{E4AB7E52-A853-4FD7-8AAE-610857A11FE3}" type="presOf" srcId="{29C91298-2765-42C7-9096-FAF6D74A2087}" destId="{3154F433-07A0-4596-93B9-B61A387DE498}" srcOrd="0" destOrd="0" presId="urn:microsoft.com/office/officeart/2005/8/layout/hProcess7"/>
    <dgm:cxn modelId="{B4B66BAE-0515-425D-B5FC-11BAEE7950A0}" type="presOf" srcId="{D7771724-FC1A-4443-85A2-4F37BD94620C}" destId="{46FB68A4-1643-409F-A9A0-3FF1B0A3E94B}" srcOrd="1" destOrd="0" presId="urn:microsoft.com/office/officeart/2005/8/layout/hProcess7"/>
    <dgm:cxn modelId="{295E05AC-DAF9-4705-BB14-FF7A2CDB23FF}" type="presOf" srcId="{FB0445FB-8557-4044-9D98-0D8B74514607}" destId="{951EBA6D-A5AC-4696-9DC1-2156AD45D7C2}" srcOrd="0" destOrd="0" presId="urn:microsoft.com/office/officeart/2005/8/layout/hProcess7"/>
    <dgm:cxn modelId="{C010B1CD-B215-4DD5-823B-976B513FDDE7}" srcId="{3C12476A-4FE6-41F9-94C4-508E05E5B127}" destId="{210BF7ED-F21A-40AD-9E1F-F20B30C7F2BF}" srcOrd="3" destOrd="0" parTransId="{A61ADDF7-079D-41A4-A406-2EE44F49319F}" sibTransId="{7A55C5E8-EECD-44E3-B089-F211DB525668}"/>
    <dgm:cxn modelId="{A7EAB186-BD97-43B5-B910-334127F0808D}" type="presOf" srcId="{210BF7ED-F21A-40AD-9E1F-F20B30C7F2BF}" destId="{E5E53316-D15A-49C0-AF64-BB97D22FEBF9}" srcOrd="0" destOrd="0" presId="urn:microsoft.com/office/officeart/2005/8/layout/hProcess7"/>
    <dgm:cxn modelId="{85606439-E9E8-45D9-B9E9-2967B2308A47}" type="presOf" srcId="{210BF7ED-F21A-40AD-9E1F-F20B30C7F2BF}" destId="{A6B8D21D-1A6A-4015-B67A-BBD97D4A75BE}" srcOrd="1" destOrd="0" presId="urn:microsoft.com/office/officeart/2005/8/layout/hProcess7"/>
    <dgm:cxn modelId="{644F9222-6C76-4EFD-BD65-A3BD54CD2881}" type="presOf" srcId="{3C12476A-4FE6-41F9-94C4-508E05E5B127}" destId="{ED103782-92FD-4BEF-A5E1-50D95CD48D4A}" srcOrd="0" destOrd="0" presId="urn:microsoft.com/office/officeart/2005/8/layout/hProcess7"/>
    <dgm:cxn modelId="{1EBBCAB5-D255-4A2C-BC6D-57E09AF621BC}" type="presOf" srcId="{D631295F-23B2-47DD-AE76-E0F6BE84540A}" destId="{B8696E27-CDD2-4E1E-87CE-583B62F52CD8}" srcOrd="0" destOrd="0" presId="urn:microsoft.com/office/officeart/2005/8/layout/hProcess7"/>
    <dgm:cxn modelId="{46130D7D-431F-4DE8-B554-4AAC60844519}" type="presOf" srcId="{FC99981D-0907-4592-A693-EFDB2F39DA4D}" destId="{114CC8EC-5AB9-4172-BBFA-D76D841D6144}" srcOrd="0" destOrd="0" presId="urn:microsoft.com/office/officeart/2005/8/layout/hProcess7"/>
    <dgm:cxn modelId="{A51647D1-DFDF-43EA-8947-75E676A42264}" srcId="{3C12476A-4FE6-41F9-94C4-508E05E5B127}" destId="{D631295F-23B2-47DD-AE76-E0F6BE84540A}" srcOrd="1" destOrd="0" parTransId="{5E0118E4-BC19-44FF-BD96-1BC27489402B}" sibTransId="{1023E904-0F1F-453F-818D-AC1E9433FF9F}"/>
    <dgm:cxn modelId="{7255E4B9-5464-4F5D-83FC-DD7A5507BF6D}" srcId="{FB0445FB-8557-4044-9D98-0D8B74514607}" destId="{CE692782-4535-48B0-AD3A-65D891734C3E}" srcOrd="0" destOrd="0" parTransId="{41EB39DB-B298-4907-B716-BD4A49904327}" sibTransId="{D90FCD9B-32DA-4705-9563-E8E2541708CB}"/>
    <dgm:cxn modelId="{9D0C7E3E-CDDC-4BEB-9FAF-21509786BA70}" type="presOf" srcId="{D631295F-23B2-47DD-AE76-E0F6BE84540A}" destId="{EB9F83B3-D4F4-4ADD-AF55-85A78730212F}" srcOrd="1" destOrd="0" presId="urn:microsoft.com/office/officeart/2005/8/layout/hProcess7"/>
    <dgm:cxn modelId="{8DC5B39D-04A5-4150-8FEF-8763F80C1E47}" srcId="{FC99981D-0907-4592-A693-EFDB2F39DA4D}" destId="{1DF6430F-EFE1-4063-AB5C-FD9A26D8E7DD}" srcOrd="0" destOrd="0" parTransId="{C5B38B8A-1609-4AAB-9CAD-D2725916C218}" sibTransId="{144682CA-4F1C-44BB-9660-BB77A9D5181F}"/>
    <dgm:cxn modelId="{ADD5C533-360F-4B50-9AAF-3B7411CE7668}" type="presOf" srcId="{65ED6F91-E7AE-4C10-AD9F-271A05A82563}" destId="{D4F549DE-2400-4246-B7C2-B51C8C5064A1}" srcOrd="0" destOrd="0" presId="urn:microsoft.com/office/officeart/2005/8/layout/hProcess7"/>
    <dgm:cxn modelId="{6EB50BDB-B904-47F4-B96C-A37317ED73FE}" type="presOf" srcId="{FB0445FB-8557-4044-9D98-0D8B74514607}" destId="{FE71194A-0625-46FA-BE26-F365BE2F10BA}" srcOrd="1" destOrd="0" presId="urn:microsoft.com/office/officeart/2005/8/layout/hProcess7"/>
    <dgm:cxn modelId="{C37DD2EC-DBC0-4CE0-A38C-9AFCEDB0FA6E}" type="presOf" srcId="{D7771724-FC1A-4443-85A2-4F37BD94620C}" destId="{BBF2BD9E-8E8D-4E65-9F85-1014E699BACB}" srcOrd="0" destOrd="0" presId="urn:microsoft.com/office/officeart/2005/8/layout/hProcess7"/>
    <dgm:cxn modelId="{C819D896-1506-4FC2-BF40-9AA963D82794}" srcId="{3C12476A-4FE6-41F9-94C4-508E05E5B127}" destId="{FC99981D-0907-4592-A693-EFDB2F39DA4D}" srcOrd="0" destOrd="0" parTransId="{A8C9868D-4503-4324-8DBA-065A7D07F1F6}" sibTransId="{4BFB2F9A-EAD5-40ED-8751-7D08194C3219}"/>
    <dgm:cxn modelId="{92966721-AB08-4211-9ED9-C9A98C3783AD}" type="presOf" srcId="{CE692782-4535-48B0-AD3A-65D891734C3E}" destId="{5C543FD7-3B4F-43FC-87FD-A102A23CC9E6}" srcOrd="0" destOrd="0" presId="urn:microsoft.com/office/officeart/2005/8/layout/hProcess7"/>
    <dgm:cxn modelId="{1F13F6E5-88E6-4CA1-AF86-69355B03B560}" srcId="{3C12476A-4FE6-41F9-94C4-508E05E5B127}" destId="{D7771724-FC1A-4443-85A2-4F37BD94620C}" srcOrd="4" destOrd="0" parTransId="{1D6760C3-44D5-4591-91BF-68229C3CD768}" sibTransId="{526AF235-52B3-499A-ABBA-869850DA78A1}"/>
    <dgm:cxn modelId="{38816596-1F31-4D6E-9E82-C021DEE3FD3B}" type="presOf" srcId="{1DF6430F-EFE1-4063-AB5C-FD9A26D8E7DD}" destId="{2F1DD97B-B800-437C-BA5C-ED852EE56556}" srcOrd="0" destOrd="0" presId="urn:microsoft.com/office/officeart/2005/8/layout/hProcess7"/>
    <dgm:cxn modelId="{FF894F8F-FCBB-4A60-9AA2-D7857A5693B6}" srcId="{210BF7ED-F21A-40AD-9E1F-F20B30C7F2BF}" destId="{CD200E98-BF80-4B4C-89CF-B42A02B80414}" srcOrd="0" destOrd="0" parTransId="{81FB47C5-CAEF-4D25-83DE-01BA58A9ABD2}" sibTransId="{90704F09-3D12-471A-A3DD-1BC147474084}"/>
    <dgm:cxn modelId="{0CCF27D2-90D5-436D-B056-6AD7964E3ED6}" srcId="{3C12476A-4FE6-41F9-94C4-508E05E5B127}" destId="{FB0445FB-8557-4044-9D98-0D8B74514607}" srcOrd="2" destOrd="0" parTransId="{B1C36987-9F89-4037-8D15-A67428CDAF5A}" sibTransId="{160881AF-300C-4C0D-B016-274AF62616F7}"/>
    <dgm:cxn modelId="{26005D4E-0D63-4D5C-BFA0-DE5CA0C827BE}" type="presOf" srcId="{CD200E98-BF80-4B4C-89CF-B42A02B80414}" destId="{537076D9-1719-4E68-80C6-6F0A1134FDDB}" srcOrd="0" destOrd="0" presId="urn:microsoft.com/office/officeart/2005/8/layout/hProcess7"/>
    <dgm:cxn modelId="{AE65AF3A-9F81-47B9-B841-363509FD8864}" srcId="{D7771724-FC1A-4443-85A2-4F37BD94620C}" destId="{29C91298-2765-42C7-9096-FAF6D74A2087}" srcOrd="0" destOrd="0" parTransId="{CF2F5214-D30A-490B-9DA6-C0AAFAD19D22}" sibTransId="{076283E6-2414-4439-88DF-A61E1D24D991}"/>
    <dgm:cxn modelId="{B3E907D2-A92E-4DB9-8FD3-A5258A3F65D8}" type="presParOf" srcId="{ED103782-92FD-4BEF-A5E1-50D95CD48D4A}" destId="{1FF9B2A9-D1B7-4337-B5DB-97FF47B526F5}" srcOrd="0" destOrd="0" presId="urn:microsoft.com/office/officeart/2005/8/layout/hProcess7"/>
    <dgm:cxn modelId="{343B8E6D-9A08-4780-9DA0-143CE81F7687}" type="presParOf" srcId="{1FF9B2A9-D1B7-4337-B5DB-97FF47B526F5}" destId="{114CC8EC-5AB9-4172-BBFA-D76D841D6144}" srcOrd="0" destOrd="0" presId="urn:microsoft.com/office/officeart/2005/8/layout/hProcess7"/>
    <dgm:cxn modelId="{DED5C7D2-0D0C-412E-A9F7-9586B7A11B9D}" type="presParOf" srcId="{1FF9B2A9-D1B7-4337-B5DB-97FF47B526F5}" destId="{1BA5381E-1B54-414F-9563-CA9E79C10DEB}" srcOrd="1" destOrd="0" presId="urn:microsoft.com/office/officeart/2005/8/layout/hProcess7"/>
    <dgm:cxn modelId="{6CC2BBE8-F081-4238-938E-0919F84EC980}" type="presParOf" srcId="{1FF9B2A9-D1B7-4337-B5DB-97FF47B526F5}" destId="{2F1DD97B-B800-437C-BA5C-ED852EE56556}" srcOrd="2" destOrd="0" presId="urn:microsoft.com/office/officeart/2005/8/layout/hProcess7"/>
    <dgm:cxn modelId="{AAB0B40B-96E3-4827-B9D0-E92E106BCED7}" type="presParOf" srcId="{ED103782-92FD-4BEF-A5E1-50D95CD48D4A}" destId="{DA7FC8F0-09E4-4FFD-8D2A-F28227AB2725}" srcOrd="1" destOrd="0" presId="urn:microsoft.com/office/officeart/2005/8/layout/hProcess7"/>
    <dgm:cxn modelId="{9651C121-02DC-413E-8226-8CF671979AED}" type="presParOf" srcId="{ED103782-92FD-4BEF-A5E1-50D95CD48D4A}" destId="{492FE941-5F58-4A19-9417-50056BDFB98E}" srcOrd="2" destOrd="0" presId="urn:microsoft.com/office/officeart/2005/8/layout/hProcess7"/>
    <dgm:cxn modelId="{D791BF92-CD21-43A8-831E-4659D9ABF565}" type="presParOf" srcId="{492FE941-5F58-4A19-9417-50056BDFB98E}" destId="{367E348C-C8CD-4568-A7E4-659D0F2EE7BB}" srcOrd="0" destOrd="0" presId="urn:microsoft.com/office/officeart/2005/8/layout/hProcess7"/>
    <dgm:cxn modelId="{87132B45-2463-44CC-90FA-1A8915E5724D}" type="presParOf" srcId="{492FE941-5F58-4A19-9417-50056BDFB98E}" destId="{78C30934-C8CE-4DCB-BB37-C297619DC504}" srcOrd="1" destOrd="0" presId="urn:microsoft.com/office/officeart/2005/8/layout/hProcess7"/>
    <dgm:cxn modelId="{C87F4DA5-01B1-4C80-8F32-EE27889E977B}" type="presParOf" srcId="{492FE941-5F58-4A19-9417-50056BDFB98E}" destId="{CFE803F2-C2C6-4C7D-A6C5-6827CE7CF6CE}" srcOrd="2" destOrd="0" presId="urn:microsoft.com/office/officeart/2005/8/layout/hProcess7"/>
    <dgm:cxn modelId="{EA8817C1-5E7B-4009-BA7F-2437FB58C079}" type="presParOf" srcId="{ED103782-92FD-4BEF-A5E1-50D95CD48D4A}" destId="{97EF4123-3E44-4D28-A64C-68390C1F47F6}" srcOrd="3" destOrd="0" presId="urn:microsoft.com/office/officeart/2005/8/layout/hProcess7"/>
    <dgm:cxn modelId="{3001CBFA-6F53-4B43-A8D7-15D8933C7D2D}" type="presParOf" srcId="{ED103782-92FD-4BEF-A5E1-50D95CD48D4A}" destId="{8CA454C2-EDA5-4BA0-8899-E276B2A86BDF}" srcOrd="4" destOrd="0" presId="urn:microsoft.com/office/officeart/2005/8/layout/hProcess7"/>
    <dgm:cxn modelId="{F6DA1836-6C3A-4D1D-9846-552C82B1A110}" type="presParOf" srcId="{8CA454C2-EDA5-4BA0-8899-E276B2A86BDF}" destId="{B8696E27-CDD2-4E1E-87CE-583B62F52CD8}" srcOrd="0" destOrd="0" presId="urn:microsoft.com/office/officeart/2005/8/layout/hProcess7"/>
    <dgm:cxn modelId="{56326800-B6A8-4726-BB1A-7BF79B9DA93D}" type="presParOf" srcId="{8CA454C2-EDA5-4BA0-8899-E276B2A86BDF}" destId="{EB9F83B3-D4F4-4ADD-AF55-85A78730212F}" srcOrd="1" destOrd="0" presId="urn:microsoft.com/office/officeart/2005/8/layout/hProcess7"/>
    <dgm:cxn modelId="{AFE1FD8A-1072-4C80-8D6F-017C0BC18C46}" type="presParOf" srcId="{8CA454C2-EDA5-4BA0-8899-E276B2A86BDF}" destId="{D4F549DE-2400-4246-B7C2-B51C8C5064A1}" srcOrd="2" destOrd="0" presId="urn:microsoft.com/office/officeart/2005/8/layout/hProcess7"/>
    <dgm:cxn modelId="{B3B707D2-4527-4FB6-AD77-15AD799D001D}" type="presParOf" srcId="{ED103782-92FD-4BEF-A5E1-50D95CD48D4A}" destId="{BC527442-1459-4A6B-B90A-709356A1768D}" srcOrd="5" destOrd="0" presId="urn:microsoft.com/office/officeart/2005/8/layout/hProcess7"/>
    <dgm:cxn modelId="{4F8B8F94-0D58-43A2-8BEF-D7048DDFCDC3}" type="presParOf" srcId="{ED103782-92FD-4BEF-A5E1-50D95CD48D4A}" destId="{B949B79A-6C3C-4792-A07F-F376B7C1E38D}" srcOrd="6" destOrd="0" presId="urn:microsoft.com/office/officeart/2005/8/layout/hProcess7"/>
    <dgm:cxn modelId="{22E1C444-B647-40A8-9F0D-27741DBFD3FA}" type="presParOf" srcId="{B949B79A-6C3C-4792-A07F-F376B7C1E38D}" destId="{242AC851-E4A2-4E39-9EA7-10ED7B1941A5}" srcOrd="0" destOrd="0" presId="urn:microsoft.com/office/officeart/2005/8/layout/hProcess7"/>
    <dgm:cxn modelId="{8D124135-FFCD-4C8E-AC51-30C7F9EB5505}" type="presParOf" srcId="{B949B79A-6C3C-4792-A07F-F376B7C1E38D}" destId="{8089079F-F003-4519-ADE0-813700D177BA}" srcOrd="1" destOrd="0" presId="urn:microsoft.com/office/officeart/2005/8/layout/hProcess7"/>
    <dgm:cxn modelId="{4A01F0D2-282F-465F-B7C7-B6FC67514482}" type="presParOf" srcId="{B949B79A-6C3C-4792-A07F-F376B7C1E38D}" destId="{E3D92C75-EED6-48CC-965E-7F9FDA12E05F}" srcOrd="2" destOrd="0" presId="urn:microsoft.com/office/officeart/2005/8/layout/hProcess7"/>
    <dgm:cxn modelId="{6122A9CB-E877-4E4F-93A7-96EEFBAD02F1}" type="presParOf" srcId="{ED103782-92FD-4BEF-A5E1-50D95CD48D4A}" destId="{7F475104-43A9-49AC-90E9-A083D82D639F}" srcOrd="7" destOrd="0" presId="urn:microsoft.com/office/officeart/2005/8/layout/hProcess7"/>
    <dgm:cxn modelId="{D5B40364-933C-444E-89E9-5672A620C678}" type="presParOf" srcId="{ED103782-92FD-4BEF-A5E1-50D95CD48D4A}" destId="{AEF84285-F48B-4FE3-AD97-668CAF2BF95C}" srcOrd="8" destOrd="0" presId="urn:microsoft.com/office/officeart/2005/8/layout/hProcess7"/>
    <dgm:cxn modelId="{85056D67-1F49-4451-982D-1D183B7AFF3F}" type="presParOf" srcId="{AEF84285-F48B-4FE3-AD97-668CAF2BF95C}" destId="{951EBA6D-A5AC-4696-9DC1-2156AD45D7C2}" srcOrd="0" destOrd="0" presId="urn:microsoft.com/office/officeart/2005/8/layout/hProcess7"/>
    <dgm:cxn modelId="{0E00E9C1-B28D-490F-A16A-08DFB548A6FA}" type="presParOf" srcId="{AEF84285-F48B-4FE3-AD97-668CAF2BF95C}" destId="{FE71194A-0625-46FA-BE26-F365BE2F10BA}" srcOrd="1" destOrd="0" presId="urn:microsoft.com/office/officeart/2005/8/layout/hProcess7"/>
    <dgm:cxn modelId="{62B8293E-6A13-4AE4-B7B6-992E0BCF2C4B}" type="presParOf" srcId="{AEF84285-F48B-4FE3-AD97-668CAF2BF95C}" destId="{5C543FD7-3B4F-43FC-87FD-A102A23CC9E6}" srcOrd="2" destOrd="0" presId="urn:microsoft.com/office/officeart/2005/8/layout/hProcess7"/>
    <dgm:cxn modelId="{0189ACE2-88D9-4767-A16A-800DF2221A52}" type="presParOf" srcId="{ED103782-92FD-4BEF-A5E1-50D95CD48D4A}" destId="{372A9134-60CF-4337-A0A8-A081050EA310}" srcOrd="9" destOrd="0" presId="urn:microsoft.com/office/officeart/2005/8/layout/hProcess7"/>
    <dgm:cxn modelId="{6E7ED22E-DD18-4144-BCF1-DC50218B3A28}" type="presParOf" srcId="{ED103782-92FD-4BEF-A5E1-50D95CD48D4A}" destId="{909A43BF-3CB4-4CF5-B192-B6F550D36970}" srcOrd="10" destOrd="0" presId="urn:microsoft.com/office/officeart/2005/8/layout/hProcess7"/>
    <dgm:cxn modelId="{8EAC4554-2B54-4642-9083-547C2489CB9B}" type="presParOf" srcId="{909A43BF-3CB4-4CF5-B192-B6F550D36970}" destId="{48E6F635-098F-4E40-B7CF-C7EA0EEB6108}" srcOrd="0" destOrd="0" presId="urn:microsoft.com/office/officeart/2005/8/layout/hProcess7"/>
    <dgm:cxn modelId="{291728A9-4E46-4AB6-8B0C-60961C84CA55}" type="presParOf" srcId="{909A43BF-3CB4-4CF5-B192-B6F550D36970}" destId="{5842DCF0-DBDD-4119-9977-734B5442E9C9}" srcOrd="1" destOrd="0" presId="urn:microsoft.com/office/officeart/2005/8/layout/hProcess7"/>
    <dgm:cxn modelId="{3A2F745D-E5E3-4378-AA50-76066E609219}" type="presParOf" srcId="{909A43BF-3CB4-4CF5-B192-B6F550D36970}" destId="{C9D3E003-07D3-49F1-8EE0-D427AC99D995}" srcOrd="2" destOrd="0" presId="urn:microsoft.com/office/officeart/2005/8/layout/hProcess7"/>
    <dgm:cxn modelId="{E044E8B6-71EC-4B95-9609-29085DDB7D42}" type="presParOf" srcId="{ED103782-92FD-4BEF-A5E1-50D95CD48D4A}" destId="{CDBF9EE5-6DAD-4E7D-8787-D990A06A47D7}" srcOrd="11" destOrd="0" presId="urn:microsoft.com/office/officeart/2005/8/layout/hProcess7"/>
    <dgm:cxn modelId="{4FB23221-F466-4A23-98FA-D9C14A248329}" type="presParOf" srcId="{ED103782-92FD-4BEF-A5E1-50D95CD48D4A}" destId="{D8AE566E-219E-4ED8-A1C3-891A4FC603E7}" srcOrd="12" destOrd="0" presId="urn:microsoft.com/office/officeart/2005/8/layout/hProcess7"/>
    <dgm:cxn modelId="{24223C1F-F026-438A-9A4D-DF0E0FDAD654}" type="presParOf" srcId="{D8AE566E-219E-4ED8-A1C3-891A4FC603E7}" destId="{E5E53316-D15A-49C0-AF64-BB97D22FEBF9}" srcOrd="0" destOrd="0" presId="urn:microsoft.com/office/officeart/2005/8/layout/hProcess7"/>
    <dgm:cxn modelId="{D16D648B-9CAD-4CAE-90C8-8E947AB3535B}" type="presParOf" srcId="{D8AE566E-219E-4ED8-A1C3-891A4FC603E7}" destId="{A6B8D21D-1A6A-4015-B67A-BBD97D4A75BE}" srcOrd="1" destOrd="0" presId="urn:microsoft.com/office/officeart/2005/8/layout/hProcess7"/>
    <dgm:cxn modelId="{A930098F-B379-49FC-AE1E-C69809F082EA}" type="presParOf" srcId="{D8AE566E-219E-4ED8-A1C3-891A4FC603E7}" destId="{537076D9-1719-4E68-80C6-6F0A1134FDDB}" srcOrd="2" destOrd="0" presId="urn:microsoft.com/office/officeart/2005/8/layout/hProcess7"/>
    <dgm:cxn modelId="{F40FFA54-E303-41CD-AAD6-02CF64927F95}" type="presParOf" srcId="{ED103782-92FD-4BEF-A5E1-50D95CD48D4A}" destId="{AEBFCB68-8812-40E3-BA2E-2E3DC2416128}" srcOrd="13" destOrd="0" presId="urn:microsoft.com/office/officeart/2005/8/layout/hProcess7"/>
    <dgm:cxn modelId="{3B2161FD-3F57-4C05-A63B-4077659B0B0F}" type="presParOf" srcId="{ED103782-92FD-4BEF-A5E1-50D95CD48D4A}" destId="{EEAA30D1-2F19-489A-90AF-4F343BFF52D8}" srcOrd="14" destOrd="0" presId="urn:microsoft.com/office/officeart/2005/8/layout/hProcess7"/>
    <dgm:cxn modelId="{D93A8B36-5BE7-4F01-B216-2E2900F4B07B}" type="presParOf" srcId="{EEAA30D1-2F19-489A-90AF-4F343BFF52D8}" destId="{B08804F1-B151-4E7C-98E3-2504087D3BB1}" srcOrd="0" destOrd="0" presId="urn:microsoft.com/office/officeart/2005/8/layout/hProcess7"/>
    <dgm:cxn modelId="{7CCFCF43-591E-43BF-82A0-DF05A2A3A203}" type="presParOf" srcId="{EEAA30D1-2F19-489A-90AF-4F343BFF52D8}" destId="{92F37EE1-9D85-4FF8-BE17-FCB25BC2BAF8}" srcOrd="1" destOrd="0" presId="urn:microsoft.com/office/officeart/2005/8/layout/hProcess7"/>
    <dgm:cxn modelId="{6FC3061C-7C2D-4775-99C9-ED2A9636A489}" type="presParOf" srcId="{EEAA30D1-2F19-489A-90AF-4F343BFF52D8}" destId="{72B7AA1D-A70B-4FD7-BDAF-ED686AF82E40}" srcOrd="2" destOrd="0" presId="urn:microsoft.com/office/officeart/2005/8/layout/hProcess7"/>
    <dgm:cxn modelId="{AE7D440E-3201-418C-8F79-91629603CF35}" type="presParOf" srcId="{ED103782-92FD-4BEF-A5E1-50D95CD48D4A}" destId="{8D66FB8E-4362-46CA-B2E3-100E629D3252}" srcOrd="15" destOrd="0" presId="urn:microsoft.com/office/officeart/2005/8/layout/hProcess7"/>
    <dgm:cxn modelId="{7AEF65E7-B727-4411-A839-FC660378E871}" type="presParOf" srcId="{ED103782-92FD-4BEF-A5E1-50D95CD48D4A}" destId="{7E48EAAA-5283-4343-94C7-7BDEDBE57A38}" srcOrd="16" destOrd="0" presId="urn:microsoft.com/office/officeart/2005/8/layout/hProcess7"/>
    <dgm:cxn modelId="{A10FFE0C-6ACD-4C00-8FB1-690D194641F9}" type="presParOf" srcId="{7E48EAAA-5283-4343-94C7-7BDEDBE57A38}" destId="{BBF2BD9E-8E8D-4E65-9F85-1014E699BACB}" srcOrd="0" destOrd="0" presId="urn:microsoft.com/office/officeart/2005/8/layout/hProcess7"/>
    <dgm:cxn modelId="{610B7051-9B77-4AE5-8259-83240EB490D9}" type="presParOf" srcId="{7E48EAAA-5283-4343-94C7-7BDEDBE57A38}" destId="{46FB68A4-1643-409F-A9A0-3FF1B0A3E94B}" srcOrd="1" destOrd="0" presId="urn:microsoft.com/office/officeart/2005/8/layout/hProcess7"/>
    <dgm:cxn modelId="{64967622-64A7-48DA-8E37-E209ABB7791A}" type="presParOf" srcId="{7E48EAAA-5283-4343-94C7-7BDEDBE57A38}" destId="{3154F433-07A0-4596-93B9-B61A387DE498}"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149D6C-DCCC-4F90-ADCA-586219ADFA60}">
      <dsp:nvSpPr>
        <dsp:cNvPr id="0" name=""/>
        <dsp:cNvSpPr/>
      </dsp:nvSpPr>
      <dsp:spPr>
        <a:xfrm>
          <a:off x="1393987" y="561222"/>
          <a:ext cx="3820517" cy="3820517"/>
        </a:xfrm>
        <a:prstGeom prst="blockArc">
          <a:avLst>
            <a:gd name="adj1" fmla="val 8771962"/>
            <a:gd name="adj2" fmla="val 16562648"/>
            <a:gd name="adj3" fmla="val 4643"/>
          </a:avLst>
        </a:prstGeom>
        <a:solidFill>
          <a:schemeClr val="accent2">
            <a:shade val="90000"/>
            <a:hueOff val="429325"/>
            <a:satOff val="-46961"/>
            <a:lumOff val="3475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E4E54B2D-E09A-4690-9191-6F88499842EB}">
      <dsp:nvSpPr>
        <dsp:cNvPr id="0" name=""/>
        <dsp:cNvSpPr/>
      </dsp:nvSpPr>
      <dsp:spPr>
        <a:xfrm>
          <a:off x="1608877" y="995159"/>
          <a:ext cx="3820517" cy="3820517"/>
        </a:xfrm>
        <a:prstGeom prst="blockArc">
          <a:avLst>
            <a:gd name="adj1" fmla="val 1027600"/>
            <a:gd name="adj2" fmla="val 9666628"/>
            <a:gd name="adj3" fmla="val 4643"/>
          </a:avLst>
        </a:prstGeom>
        <a:solidFill>
          <a:schemeClr val="accent2">
            <a:shade val="90000"/>
            <a:hueOff val="429325"/>
            <a:satOff val="-46961"/>
            <a:lumOff val="3475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05BAF64E-A671-421F-A532-BB0148918971}">
      <dsp:nvSpPr>
        <dsp:cNvPr id="0" name=""/>
        <dsp:cNvSpPr/>
      </dsp:nvSpPr>
      <dsp:spPr>
        <a:xfrm>
          <a:off x="1807770" y="558896"/>
          <a:ext cx="3820517" cy="3820517"/>
        </a:xfrm>
        <a:prstGeom prst="blockArc">
          <a:avLst>
            <a:gd name="adj1" fmla="val 15798713"/>
            <a:gd name="adj2" fmla="val 1913406"/>
            <a:gd name="adj3" fmla="val 4643"/>
          </a:avLst>
        </a:prstGeom>
        <a:solidFill>
          <a:schemeClr val="accent2">
            <a:shade val="9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051491EB-60C2-4040-BD19-B411860CF576}">
      <dsp:nvSpPr>
        <dsp:cNvPr id="0" name=""/>
        <dsp:cNvSpPr/>
      </dsp:nvSpPr>
      <dsp:spPr>
        <a:xfrm>
          <a:off x="2618230" y="1584179"/>
          <a:ext cx="1790439" cy="1797514"/>
        </a:xfrm>
        <a:prstGeom prst="ellipse">
          <a:avLst/>
        </a:prstGeom>
        <a:solidFill>
          <a:schemeClr val="accent2">
            <a:shade val="6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kern="1200" dirty="0" smtClean="0"/>
            <a:t>Representantes de la Escuela Clásica</a:t>
          </a:r>
          <a:endParaRPr lang="es-MX" sz="1100" b="1" kern="1200" dirty="0"/>
        </a:p>
      </dsp:txBody>
      <dsp:txXfrm>
        <a:off x="2880434" y="1847419"/>
        <a:ext cx="1266031" cy="1271034"/>
      </dsp:txXfrm>
    </dsp:sp>
    <dsp:sp modelId="{7189242A-EA12-41C1-AF40-13B1E335879D}">
      <dsp:nvSpPr>
        <dsp:cNvPr id="0" name=""/>
        <dsp:cNvSpPr/>
      </dsp:nvSpPr>
      <dsp:spPr>
        <a:xfrm>
          <a:off x="2884773" y="0"/>
          <a:ext cx="1231885" cy="1231885"/>
        </a:xfrm>
        <a:prstGeom prst="ellipse">
          <a:avLst/>
        </a:prstGeom>
        <a:solidFill>
          <a:schemeClr val="accent2">
            <a:shade val="50000"/>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Adam Smith</a:t>
          </a:r>
          <a:endParaRPr lang="es-MX" sz="1800" kern="1200" dirty="0"/>
        </a:p>
      </dsp:txBody>
      <dsp:txXfrm>
        <a:off x="3065178" y="180405"/>
        <a:ext cx="871075" cy="871075"/>
      </dsp:txXfrm>
    </dsp:sp>
    <dsp:sp modelId="{67117C91-0D3B-478D-B564-4BC4CECE45C5}">
      <dsp:nvSpPr>
        <dsp:cNvPr id="0" name=""/>
        <dsp:cNvSpPr/>
      </dsp:nvSpPr>
      <dsp:spPr>
        <a:xfrm>
          <a:off x="4540618" y="2838958"/>
          <a:ext cx="1523373" cy="1231885"/>
        </a:xfrm>
        <a:prstGeom prst="ellipse">
          <a:avLst/>
        </a:prstGeom>
        <a:solidFill>
          <a:schemeClr val="accent2">
            <a:shade val="50000"/>
            <a:hueOff val="428821"/>
            <a:satOff val="-50041"/>
            <a:lumOff val="40861"/>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David Ricardo</a:t>
          </a:r>
          <a:endParaRPr lang="es-MX" sz="1800" kern="1200" dirty="0"/>
        </a:p>
      </dsp:txBody>
      <dsp:txXfrm>
        <a:off x="4763711" y="3019363"/>
        <a:ext cx="1077187" cy="871075"/>
      </dsp:txXfrm>
    </dsp:sp>
    <dsp:sp modelId="{F2C6AFC0-3FB4-4FB3-9A70-1F5189C0147C}">
      <dsp:nvSpPr>
        <dsp:cNvPr id="0" name=""/>
        <dsp:cNvSpPr/>
      </dsp:nvSpPr>
      <dsp:spPr>
        <a:xfrm>
          <a:off x="949903" y="2893553"/>
          <a:ext cx="1607622" cy="1231885"/>
        </a:xfrm>
        <a:prstGeom prst="ellipse">
          <a:avLst/>
        </a:prstGeom>
        <a:solidFill>
          <a:schemeClr val="accent2">
            <a:shade val="50000"/>
            <a:hueOff val="428821"/>
            <a:satOff val="-50041"/>
            <a:lumOff val="40861"/>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Robert T. Malthus</a:t>
          </a:r>
          <a:endParaRPr lang="es-MX" sz="1800" kern="1200" dirty="0"/>
        </a:p>
      </dsp:txBody>
      <dsp:txXfrm>
        <a:off x="1185334" y="3073958"/>
        <a:ext cx="1136760" cy="8710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7923B-C799-4442-89B8-A8F76751C824}">
      <dsp:nvSpPr>
        <dsp:cNvPr id="0" name=""/>
        <dsp:cNvSpPr/>
      </dsp:nvSpPr>
      <dsp:spPr>
        <a:xfrm>
          <a:off x="556261" y="0"/>
          <a:ext cx="6304300" cy="224802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A52221-C28B-4132-9B00-8504D582A041}">
      <dsp:nvSpPr>
        <dsp:cNvPr id="0" name=""/>
        <dsp:cNvSpPr/>
      </dsp:nvSpPr>
      <dsp:spPr>
        <a:xfrm>
          <a:off x="3712" y="674407"/>
          <a:ext cx="1785397" cy="89920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La libertad personal</a:t>
          </a:r>
          <a:endParaRPr lang="es-MX" sz="1600" kern="1200" dirty="0"/>
        </a:p>
      </dsp:txBody>
      <dsp:txXfrm>
        <a:off x="47608" y="718303"/>
        <a:ext cx="1697605" cy="811417"/>
      </dsp:txXfrm>
    </dsp:sp>
    <dsp:sp modelId="{68E2BF13-2B97-414A-9322-60167A10EBF1}">
      <dsp:nvSpPr>
        <dsp:cNvPr id="0" name=""/>
        <dsp:cNvSpPr/>
      </dsp:nvSpPr>
      <dsp:spPr>
        <a:xfrm>
          <a:off x="1878379" y="674407"/>
          <a:ext cx="1785397" cy="89920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La propiedad privada</a:t>
          </a:r>
          <a:endParaRPr lang="es-MX" sz="1600" kern="1200" dirty="0"/>
        </a:p>
      </dsp:txBody>
      <dsp:txXfrm>
        <a:off x="1922275" y="718303"/>
        <a:ext cx="1697605" cy="811417"/>
      </dsp:txXfrm>
    </dsp:sp>
    <dsp:sp modelId="{20E3B561-E40B-43C0-A6DD-3F25E2CADE50}">
      <dsp:nvSpPr>
        <dsp:cNvPr id="0" name=""/>
        <dsp:cNvSpPr/>
      </dsp:nvSpPr>
      <dsp:spPr>
        <a:xfrm>
          <a:off x="3753046" y="674407"/>
          <a:ext cx="1785397" cy="89920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La iniciativa personal</a:t>
          </a:r>
          <a:endParaRPr lang="es-MX" sz="1600" kern="1200" dirty="0"/>
        </a:p>
      </dsp:txBody>
      <dsp:txXfrm>
        <a:off x="3796942" y="718303"/>
        <a:ext cx="1697605" cy="811417"/>
      </dsp:txXfrm>
    </dsp:sp>
    <dsp:sp modelId="{0DE04E32-C505-4980-A7ED-8A9878F07E49}">
      <dsp:nvSpPr>
        <dsp:cNvPr id="0" name=""/>
        <dsp:cNvSpPr/>
      </dsp:nvSpPr>
      <dsp:spPr>
        <a:xfrm>
          <a:off x="5627714" y="674407"/>
          <a:ext cx="1785397" cy="89920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El control individual de la Empresa.</a:t>
          </a:r>
          <a:endParaRPr lang="es-MX" sz="1600" kern="1200" dirty="0"/>
        </a:p>
      </dsp:txBody>
      <dsp:txXfrm>
        <a:off x="5671610" y="718303"/>
        <a:ext cx="1697605" cy="8114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484B5D-3892-4CF7-B181-24730AE9B31B}">
      <dsp:nvSpPr>
        <dsp:cNvPr id="0" name=""/>
        <dsp:cNvSpPr/>
      </dsp:nvSpPr>
      <dsp:spPr>
        <a:xfrm>
          <a:off x="-424179" y="0"/>
          <a:ext cx="8090137" cy="5056336"/>
        </a:xfrm>
        <a:prstGeom prst="swooshArrow">
          <a:avLst>
            <a:gd name="adj1" fmla="val 25000"/>
            <a:gd name="adj2" fmla="val 25000"/>
          </a:avLst>
        </a:prstGeom>
        <a:solidFill>
          <a:schemeClr val="bg1"/>
        </a:solidFill>
        <a:ln>
          <a:noFill/>
        </a:ln>
        <a:effectLst/>
      </dsp:spPr>
      <dsp:style>
        <a:lnRef idx="0">
          <a:scrgbClr r="0" g="0" b="0"/>
        </a:lnRef>
        <a:fillRef idx="1">
          <a:scrgbClr r="0" g="0" b="0"/>
        </a:fillRef>
        <a:effectRef idx="0">
          <a:scrgbClr r="0" g="0" b="0"/>
        </a:effectRef>
        <a:fontRef idx="minor"/>
      </dsp:style>
    </dsp:sp>
    <dsp:sp modelId="{31BCCD1E-F261-4AA9-96ED-1EBA0B5172F0}">
      <dsp:nvSpPr>
        <dsp:cNvPr id="0" name=""/>
        <dsp:cNvSpPr/>
      </dsp:nvSpPr>
      <dsp:spPr>
        <a:xfrm>
          <a:off x="372698" y="3759891"/>
          <a:ext cx="186073" cy="186073"/>
        </a:xfrm>
        <a:prstGeom prst="ellipse">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69AE6E-1EBC-4B4D-AFFF-91AA5C11C247}">
      <dsp:nvSpPr>
        <dsp:cNvPr id="0" name=""/>
        <dsp:cNvSpPr/>
      </dsp:nvSpPr>
      <dsp:spPr>
        <a:xfrm>
          <a:off x="-553605" y="4183137"/>
          <a:ext cx="3422094" cy="542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596" tIns="0" rIns="0" bIns="0" numCol="1" spcCol="1270" anchor="t" anchorCtr="0">
          <a:noAutofit/>
        </a:bodyPr>
        <a:lstStyle/>
        <a:p>
          <a:pPr lvl="0" algn="l" defTabSz="755650">
            <a:lnSpc>
              <a:spcPct val="90000"/>
            </a:lnSpc>
            <a:spcBef>
              <a:spcPct val="0"/>
            </a:spcBef>
            <a:spcAft>
              <a:spcPct val="35000"/>
            </a:spcAft>
          </a:pPr>
          <a:r>
            <a:rPr lang="es-MX" sz="1700" b="1" i="1" kern="1200" dirty="0" smtClean="0"/>
            <a:t>Existe la competencia perfecta</a:t>
          </a:r>
          <a:r>
            <a:rPr lang="es-MX" sz="1700" i="1" kern="1200" dirty="0" smtClean="0"/>
            <a:t>.</a:t>
          </a:r>
          <a:r>
            <a:rPr lang="es-MX" sz="1700" kern="1200" dirty="0" smtClean="0"/>
            <a:t> </a:t>
          </a:r>
          <a:endParaRPr lang="es-MX" sz="1700" kern="1200" dirty="0"/>
        </a:p>
      </dsp:txBody>
      <dsp:txXfrm>
        <a:off x="-553605" y="4183137"/>
        <a:ext cx="3422094" cy="542989"/>
      </dsp:txXfrm>
    </dsp:sp>
    <dsp:sp modelId="{78FDACE8-C6EE-43D9-A2E3-7C414195ED6E}">
      <dsp:nvSpPr>
        <dsp:cNvPr id="0" name=""/>
        <dsp:cNvSpPr/>
      </dsp:nvSpPr>
      <dsp:spPr>
        <a:xfrm>
          <a:off x="1687346" y="2583787"/>
          <a:ext cx="323605" cy="323605"/>
        </a:xfrm>
        <a:prstGeom prst="ellipse">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111AF0-48F0-45B0-BF4B-50C46A986A85}">
      <dsp:nvSpPr>
        <dsp:cNvPr id="0" name=""/>
        <dsp:cNvSpPr/>
      </dsp:nvSpPr>
      <dsp:spPr>
        <a:xfrm>
          <a:off x="512321" y="3005988"/>
          <a:ext cx="4417130" cy="503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72" tIns="0" rIns="0" bIns="0" numCol="1" spcCol="1270" anchor="t" anchorCtr="0">
          <a:noAutofit/>
        </a:bodyPr>
        <a:lstStyle/>
        <a:p>
          <a:pPr lvl="0" algn="l" defTabSz="755650">
            <a:lnSpc>
              <a:spcPct val="90000"/>
            </a:lnSpc>
            <a:spcBef>
              <a:spcPct val="0"/>
            </a:spcBef>
            <a:spcAft>
              <a:spcPct val="35000"/>
            </a:spcAft>
          </a:pPr>
          <a:r>
            <a:rPr lang="es-MX" sz="1700" b="1" i="1" kern="1200" dirty="0" smtClean="0"/>
            <a:t>Los salarios y los precios son flexibles. </a:t>
          </a:r>
          <a:endParaRPr lang="es-MX" sz="1700" b="1" i="1" kern="1200" dirty="0"/>
        </a:p>
      </dsp:txBody>
      <dsp:txXfrm>
        <a:off x="512321" y="3005988"/>
        <a:ext cx="4417130" cy="503557"/>
      </dsp:txXfrm>
    </dsp:sp>
    <dsp:sp modelId="{BF218AB0-5568-48A2-A309-05380252F3F0}">
      <dsp:nvSpPr>
        <dsp:cNvPr id="0" name=""/>
        <dsp:cNvSpPr/>
      </dsp:nvSpPr>
      <dsp:spPr>
        <a:xfrm>
          <a:off x="3366049" y="1717131"/>
          <a:ext cx="428777" cy="428777"/>
        </a:xfrm>
        <a:prstGeom prst="ellipse">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842B1C-0D25-452C-BF91-FD68DCCCC058}">
      <dsp:nvSpPr>
        <dsp:cNvPr id="0" name=""/>
        <dsp:cNvSpPr/>
      </dsp:nvSpPr>
      <dsp:spPr>
        <a:xfrm>
          <a:off x="1956041" y="2232236"/>
          <a:ext cx="5786925" cy="744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200" tIns="0" rIns="0" bIns="0" numCol="1" spcCol="1270" anchor="t" anchorCtr="0">
          <a:noAutofit/>
        </a:bodyPr>
        <a:lstStyle/>
        <a:p>
          <a:pPr lvl="0" algn="l" defTabSz="755650">
            <a:lnSpc>
              <a:spcPct val="90000"/>
            </a:lnSpc>
            <a:spcBef>
              <a:spcPct val="0"/>
            </a:spcBef>
            <a:spcAft>
              <a:spcPct val="35000"/>
            </a:spcAft>
          </a:pPr>
          <a:r>
            <a:rPr lang="es-MX" sz="1700" b="1" i="1" kern="1200" dirty="0" smtClean="0"/>
            <a:t>La motivación de las personas es el interés individual. </a:t>
          </a:r>
          <a:endParaRPr lang="es-MX" sz="1700" b="1" i="1" kern="1200" dirty="0"/>
        </a:p>
      </dsp:txBody>
      <dsp:txXfrm>
        <a:off x="1956041" y="2232236"/>
        <a:ext cx="5786925" cy="744299"/>
      </dsp:txXfrm>
    </dsp:sp>
    <dsp:sp modelId="{F7C14938-AC68-4CE1-9454-D3121D61342C}">
      <dsp:nvSpPr>
        <dsp:cNvPr id="0" name=""/>
        <dsp:cNvSpPr/>
      </dsp:nvSpPr>
      <dsp:spPr>
        <a:xfrm>
          <a:off x="5194421" y="1143743"/>
          <a:ext cx="574399" cy="574399"/>
        </a:xfrm>
        <a:prstGeom prst="ellipse">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572603-95FC-4F70-9176-065F07C5C11D}">
      <dsp:nvSpPr>
        <dsp:cNvPr id="0" name=""/>
        <dsp:cNvSpPr/>
      </dsp:nvSpPr>
      <dsp:spPr>
        <a:xfrm>
          <a:off x="3827645" y="1572532"/>
          <a:ext cx="5006879" cy="671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363" tIns="0" rIns="0" bIns="0" numCol="1" spcCol="1270" anchor="t" anchorCtr="0">
          <a:noAutofit/>
        </a:bodyPr>
        <a:lstStyle/>
        <a:p>
          <a:pPr lvl="0" algn="l" defTabSz="755650">
            <a:lnSpc>
              <a:spcPct val="90000"/>
            </a:lnSpc>
            <a:spcBef>
              <a:spcPct val="0"/>
            </a:spcBef>
            <a:spcAft>
              <a:spcPct val="35000"/>
            </a:spcAft>
          </a:pPr>
          <a:r>
            <a:rPr lang="es-MX" sz="1700" b="1" i="1" kern="1200" dirty="0" smtClean="0"/>
            <a:t>Las personas no pueden dejarse engañar por la ilusión monetaria.</a:t>
          </a:r>
          <a:r>
            <a:rPr lang="es-MX" sz="1700" kern="1200" dirty="0" smtClean="0"/>
            <a:t> </a:t>
          </a:r>
          <a:endParaRPr lang="es-MX" sz="1700" kern="1200" dirty="0"/>
        </a:p>
      </dsp:txBody>
      <dsp:txXfrm>
        <a:off x="3827645" y="1572532"/>
        <a:ext cx="5006879" cy="6714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4CC8EC-5AB9-4172-BBFA-D76D841D6144}">
      <dsp:nvSpPr>
        <dsp:cNvPr id="0" name=""/>
        <dsp:cNvSpPr/>
      </dsp:nvSpPr>
      <dsp:spPr>
        <a:xfrm>
          <a:off x="5089" y="331560"/>
          <a:ext cx="1777007" cy="3643455"/>
        </a:xfrm>
        <a:prstGeom prst="roundRect">
          <a:avLst>
            <a:gd name="adj" fmla="val 5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s-MX" sz="2400" kern="1200" dirty="0" smtClean="0"/>
            <a:t>1</a:t>
          </a:r>
          <a:endParaRPr lang="es-MX" sz="2400" kern="1200" dirty="0"/>
        </a:p>
      </dsp:txBody>
      <dsp:txXfrm rot="16200000">
        <a:off x="-1311026" y="1647677"/>
        <a:ext cx="2987633" cy="355401"/>
      </dsp:txXfrm>
    </dsp:sp>
    <dsp:sp modelId="{2F1DD97B-B800-437C-BA5C-ED852EE56556}">
      <dsp:nvSpPr>
        <dsp:cNvPr id="0" name=""/>
        <dsp:cNvSpPr/>
      </dsp:nvSpPr>
      <dsp:spPr>
        <a:xfrm>
          <a:off x="360491" y="331560"/>
          <a:ext cx="1323870" cy="3643455"/>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b="0" i="0" kern="1200" dirty="0" smtClean="0"/>
            <a:t>Rechazo de las relaciones básicas del modelo keynesiano. </a:t>
          </a:r>
          <a:endParaRPr lang="es-MX" sz="1400" kern="1200" dirty="0"/>
        </a:p>
      </dsp:txBody>
      <dsp:txXfrm>
        <a:off x="360491" y="331560"/>
        <a:ext cx="1323870" cy="3643455"/>
      </dsp:txXfrm>
    </dsp:sp>
    <dsp:sp modelId="{B8696E27-CDD2-4E1E-87CE-583B62F52CD8}">
      <dsp:nvSpPr>
        <dsp:cNvPr id="0" name=""/>
        <dsp:cNvSpPr/>
      </dsp:nvSpPr>
      <dsp:spPr>
        <a:xfrm>
          <a:off x="1844293" y="331560"/>
          <a:ext cx="1777007" cy="3407142"/>
        </a:xfrm>
        <a:prstGeom prst="roundRect">
          <a:avLst>
            <a:gd name="adj" fmla="val 5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s-MX" sz="2400" kern="1200" dirty="0" smtClean="0"/>
            <a:t>2</a:t>
          </a:r>
          <a:endParaRPr lang="es-MX" sz="2400" kern="1200" dirty="0"/>
        </a:p>
      </dsp:txBody>
      <dsp:txXfrm rot="16200000">
        <a:off x="625065" y="1550788"/>
        <a:ext cx="2793856" cy="355401"/>
      </dsp:txXfrm>
    </dsp:sp>
    <dsp:sp modelId="{78C30934-C8CE-4DCB-BB37-C297619DC504}">
      <dsp:nvSpPr>
        <dsp:cNvPr id="0" name=""/>
        <dsp:cNvSpPr/>
      </dsp:nvSpPr>
      <dsp:spPr>
        <a:xfrm rot="5400000">
          <a:off x="1696505" y="2026127"/>
          <a:ext cx="313344" cy="266551"/>
        </a:xfrm>
        <a:prstGeom prst="flowChartExtra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4F549DE-2400-4246-B7C2-B51C8C5064A1}">
      <dsp:nvSpPr>
        <dsp:cNvPr id="0" name=""/>
        <dsp:cNvSpPr/>
      </dsp:nvSpPr>
      <dsp:spPr>
        <a:xfrm>
          <a:off x="2199694" y="331560"/>
          <a:ext cx="1323870" cy="3407142"/>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b="0" i="0" kern="1200" dirty="0" smtClean="0"/>
            <a:t>Importancia de las variaciones de la tasa de crecimiento de la cantidad de dinero respecto de la evolución de la economía.</a:t>
          </a:r>
          <a:endParaRPr lang="es-MX" sz="1400" kern="1200" dirty="0"/>
        </a:p>
      </dsp:txBody>
      <dsp:txXfrm>
        <a:off x="2199694" y="331560"/>
        <a:ext cx="1323870" cy="3407142"/>
      </dsp:txXfrm>
    </dsp:sp>
    <dsp:sp modelId="{951EBA6D-A5AC-4696-9DC1-2156AD45D7C2}">
      <dsp:nvSpPr>
        <dsp:cNvPr id="0" name=""/>
        <dsp:cNvSpPr/>
      </dsp:nvSpPr>
      <dsp:spPr>
        <a:xfrm>
          <a:off x="3683496" y="331560"/>
          <a:ext cx="1777007" cy="4521454"/>
        </a:xfrm>
        <a:prstGeom prst="roundRect">
          <a:avLst>
            <a:gd name="adj" fmla="val 5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s-MX" sz="2400" kern="1200" dirty="0" smtClean="0"/>
            <a:t>3</a:t>
          </a:r>
          <a:endParaRPr lang="es-MX" sz="2400" kern="1200" dirty="0"/>
        </a:p>
      </dsp:txBody>
      <dsp:txXfrm rot="16200000">
        <a:off x="2007400" y="2007656"/>
        <a:ext cx="3707592" cy="355401"/>
      </dsp:txXfrm>
    </dsp:sp>
    <dsp:sp modelId="{8089079F-F003-4519-ADE0-813700D177BA}">
      <dsp:nvSpPr>
        <dsp:cNvPr id="0" name=""/>
        <dsp:cNvSpPr/>
      </dsp:nvSpPr>
      <dsp:spPr>
        <a:xfrm rot="5400000">
          <a:off x="3535708" y="2026127"/>
          <a:ext cx="313344" cy="266551"/>
        </a:xfrm>
        <a:prstGeom prst="flowChartExtra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543FD7-3B4F-43FC-87FD-A102A23CC9E6}">
      <dsp:nvSpPr>
        <dsp:cNvPr id="0" name=""/>
        <dsp:cNvSpPr/>
      </dsp:nvSpPr>
      <dsp:spPr>
        <a:xfrm>
          <a:off x="4038897" y="331560"/>
          <a:ext cx="1323870" cy="4521454"/>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4577" rIns="0" bIns="0" numCol="1" spcCol="1270" anchor="t" anchorCtr="0">
          <a:noAutofit/>
        </a:bodyPr>
        <a:lstStyle/>
        <a:p>
          <a:pPr lvl="0" algn="l" defTabSz="577850">
            <a:lnSpc>
              <a:spcPct val="90000"/>
            </a:lnSpc>
            <a:spcBef>
              <a:spcPct val="0"/>
            </a:spcBef>
            <a:spcAft>
              <a:spcPct val="35000"/>
            </a:spcAft>
          </a:pPr>
          <a:r>
            <a:rPr lang="es-MX" sz="1300" b="0" i="0" kern="1200" dirty="0" smtClean="0"/>
            <a:t>Inoperancia de las políticas de estabilización, en el mejor de los casos, si bien lo normal es que produzcan fuertes perturbaciones en el sistema económico en su conjunto.</a:t>
          </a:r>
          <a:endParaRPr lang="es-MX" sz="1300" kern="1200" dirty="0"/>
        </a:p>
      </dsp:txBody>
      <dsp:txXfrm>
        <a:off x="4038897" y="331560"/>
        <a:ext cx="1323870" cy="4521454"/>
      </dsp:txXfrm>
    </dsp:sp>
    <dsp:sp modelId="{E5E53316-D15A-49C0-AF64-BB97D22FEBF9}">
      <dsp:nvSpPr>
        <dsp:cNvPr id="0" name=""/>
        <dsp:cNvSpPr/>
      </dsp:nvSpPr>
      <dsp:spPr>
        <a:xfrm>
          <a:off x="5522699" y="331560"/>
          <a:ext cx="1777007" cy="2275558"/>
        </a:xfrm>
        <a:prstGeom prst="roundRect">
          <a:avLst>
            <a:gd name="adj" fmla="val 5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s-MX" sz="2400" kern="1200" dirty="0" smtClean="0"/>
            <a:t>4</a:t>
          </a:r>
          <a:endParaRPr lang="es-MX" sz="2400" kern="1200" dirty="0"/>
        </a:p>
      </dsp:txBody>
      <dsp:txXfrm rot="16200000">
        <a:off x="4767421" y="1086838"/>
        <a:ext cx="1865957" cy="355401"/>
      </dsp:txXfrm>
    </dsp:sp>
    <dsp:sp modelId="{5842DCF0-DBDD-4119-9977-734B5442E9C9}">
      <dsp:nvSpPr>
        <dsp:cNvPr id="0" name=""/>
        <dsp:cNvSpPr/>
      </dsp:nvSpPr>
      <dsp:spPr>
        <a:xfrm rot="5400000">
          <a:off x="5374912" y="2026127"/>
          <a:ext cx="313344" cy="266551"/>
        </a:xfrm>
        <a:prstGeom prst="flowChartExtra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7076D9-1719-4E68-80C6-6F0A1134FDDB}">
      <dsp:nvSpPr>
        <dsp:cNvPr id="0" name=""/>
        <dsp:cNvSpPr/>
      </dsp:nvSpPr>
      <dsp:spPr>
        <a:xfrm>
          <a:off x="5878100" y="331560"/>
          <a:ext cx="1323870" cy="2275558"/>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4577" rIns="0" bIns="0" numCol="1" spcCol="1270" anchor="t" anchorCtr="0">
          <a:noAutofit/>
        </a:bodyPr>
        <a:lstStyle/>
        <a:p>
          <a:pPr lvl="0" algn="l" defTabSz="577850">
            <a:lnSpc>
              <a:spcPct val="90000"/>
            </a:lnSpc>
            <a:spcBef>
              <a:spcPct val="0"/>
            </a:spcBef>
            <a:spcAft>
              <a:spcPct val="35000"/>
            </a:spcAft>
          </a:pPr>
          <a:r>
            <a:rPr lang="es-MX" sz="1300" b="0" i="0" kern="1200" dirty="0" smtClean="0"/>
            <a:t>Inconveniencia de la política fiscal activa</a:t>
          </a:r>
          <a:endParaRPr lang="es-MX" sz="1300" kern="1200" dirty="0"/>
        </a:p>
      </dsp:txBody>
      <dsp:txXfrm>
        <a:off x="5878100" y="331560"/>
        <a:ext cx="1323870" cy="2275558"/>
      </dsp:txXfrm>
    </dsp:sp>
    <dsp:sp modelId="{BBF2BD9E-8E8D-4E65-9F85-1014E699BACB}">
      <dsp:nvSpPr>
        <dsp:cNvPr id="0" name=""/>
        <dsp:cNvSpPr/>
      </dsp:nvSpPr>
      <dsp:spPr>
        <a:xfrm>
          <a:off x="7361902" y="331560"/>
          <a:ext cx="1777007" cy="3719348"/>
        </a:xfrm>
        <a:prstGeom prst="roundRect">
          <a:avLst>
            <a:gd name="adj" fmla="val 5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s-MX" sz="2400" kern="1200" dirty="0" smtClean="0"/>
            <a:t>5</a:t>
          </a:r>
          <a:endParaRPr lang="es-MX" sz="2400" kern="1200" dirty="0"/>
        </a:p>
      </dsp:txBody>
      <dsp:txXfrm rot="16200000">
        <a:off x="6014670" y="1678792"/>
        <a:ext cx="3049865" cy="355401"/>
      </dsp:txXfrm>
    </dsp:sp>
    <dsp:sp modelId="{92F37EE1-9D85-4FF8-BE17-FCB25BC2BAF8}">
      <dsp:nvSpPr>
        <dsp:cNvPr id="0" name=""/>
        <dsp:cNvSpPr/>
      </dsp:nvSpPr>
      <dsp:spPr>
        <a:xfrm rot="5400000">
          <a:off x="7214115" y="2026127"/>
          <a:ext cx="313344" cy="266551"/>
        </a:xfrm>
        <a:prstGeom prst="flowChartExtra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54F433-07A0-4596-93B9-B61A387DE498}">
      <dsp:nvSpPr>
        <dsp:cNvPr id="0" name=""/>
        <dsp:cNvSpPr/>
      </dsp:nvSpPr>
      <dsp:spPr>
        <a:xfrm>
          <a:off x="7717303" y="331560"/>
          <a:ext cx="1323870" cy="3719348"/>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b="0" i="0" kern="1200" dirty="0" smtClean="0"/>
            <a:t>Existencia de una tasa natural de desempleo, que depende sólo de factores reales que únicamente se puede reducir a largo plazo.</a:t>
          </a:r>
          <a:endParaRPr lang="es-MX" sz="1400" kern="1200" dirty="0"/>
        </a:p>
      </dsp:txBody>
      <dsp:txXfrm>
        <a:off x="7717303" y="331560"/>
        <a:ext cx="1323870" cy="3719348"/>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6B3F5B-7D7C-4D83-B260-0AB8CCD3CF11}" type="datetimeFigureOut">
              <a:rPr lang="es-MX" smtClean="0"/>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017D4B-4DCC-4341-95AE-49FD1BFFCFD4}" type="slidenum">
              <a:rPr lang="es-MX" smtClean="0"/>
              <a:t>‹Nº›</a:t>
            </a:fld>
            <a:endParaRPr lang="es-MX"/>
          </a:p>
        </p:txBody>
      </p:sp>
    </p:spTree>
    <p:extLst>
      <p:ext uri="{BB962C8B-B14F-4D97-AF65-F5344CB8AC3E}">
        <p14:creationId xmlns:p14="http://schemas.microsoft.com/office/powerpoint/2010/main" val="2432128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7066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A543C8-562B-469E-B264-4626280D7297}" type="slidenum">
              <a:rPr lang="es-MX" smtClean="0"/>
              <a:pPr fontAlgn="base">
                <a:spcBef>
                  <a:spcPct val="0"/>
                </a:spcBef>
                <a:spcAft>
                  <a:spcPct val="0"/>
                </a:spcAft>
                <a:defRPr/>
              </a:pPr>
              <a:t>1</a:t>
            </a:fld>
            <a:endParaRPr lang="es-MX" smtClean="0"/>
          </a:p>
        </p:txBody>
      </p:sp>
      <p:sp>
        <p:nvSpPr>
          <p:cNvPr id="70661" name="4 Marcador de fecha"/>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10</a:t>
            </a:fld>
            <a:endParaRPr lang="es-MX"/>
          </a:p>
        </p:txBody>
      </p:sp>
    </p:spTree>
    <p:extLst>
      <p:ext uri="{BB962C8B-B14F-4D97-AF65-F5344CB8AC3E}">
        <p14:creationId xmlns:p14="http://schemas.microsoft.com/office/powerpoint/2010/main" val="3811028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11</a:t>
            </a:fld>
            <a:endParaRPr lang="es-MX"/>
          </a:p>
        </p:txBody>
      </p:sp>
    </p:spTree>
    <p:extLst>
      <p:ext uri="{BB962C8B-B14F-4D97-AF65-F5344CB8AC3E}">
        <p14:creationId xmlns:p14="http://schemas.microsoft.com/office/powerpoint/2010/main" val="1042447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739FE3BD-004B-482E-8313-DCF1722F715B}" type="slidenum">
              <a:rPr lang="es-ES" smtClean="0"/>
              <a:pPr/>
              <a:t>12</a:t>
            </a:fld>
            <a:endParaRPr lang="es-ES"/>
          </a:p>
        </p:txBody>
      </p:sp>
    </p:spTree>
    <p:extLst>
      <p:ext uri="{BB962C8B-B14F-4D97-AF65-F5344CB8AC3E}">
        <p14:creationId xmlns:p14="http://schemas.microsoft.com/office/powerpoint/2010/main" val="25872739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13</a:t>
            </a:fld>
            <a:endParaRPr lang="es-MX"/>
          </a:p>
        </p:txBody>
      </p:sp>
    </p:spTree>
    <p:extLst>
      <p:ext uri="{BB962C8B-B14F-4D97-AF65-F5344CB8AC3E}">
        <p14:creationId xmlns:p14="http://schemas.microsoft.com/office/powerpoint/2010/main" val="1142720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14</a:t>
            </a:fld>
            <a:endParaRPr lang="es-MX"/>
          </a:p>
        </p:txBody>
      </p:sp>
    </p:spTree>
    <p:extLst>
      <p:ext uri="{BB962C8B-B14F-4D97-AF65-F5344CB8AC3E}">
        <p14:creationId xmlns:p14="http://schemas.microsoft.com/office/powerpoint/2010/main" val="27628891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15</a:t>
            </a:fld>
            <a:endParaRPr lang="es-MX"/>
          </a:p>
        </p:txBody>
      </p:sp>
    </p:spTree>
    <p:extLst>
      <p:ext uri="{BB962C8B-B14F-4D97-AF65-F5344CB8AC3E}">
        <p14:creationId xmlns:p14="http://schemas.microsoft.com/office/powerpoint/2010/main" val="19355355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16</a:t>
            </a:fld>
            <a:endParaRPr lang="es-MX"/>
          </a:p>
        </p:txBody>
      </p:sp>
    </p:spTree>
    <p:extLst>
      <p:ext uri="{BB962C8B-B14F-4D97-AF65-F5344CB8AC3E}">
        <p14:creationId xmlns:p14="http://schemas.microsoft.com/office/powerpoint/2010/main" val="27077683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17</a:t>
            </a:fld>
            <a:endParaRPr lang="es-MX"/>
          </a:p>
        </p:txBody>
      </p:sp>
    </p:spTree>
    <p:extLst>
      <p:ext uri="{BB962C8B-B14F-4D97-AF65-F5344CB8AC3E}">
        <p14:creationId xmlns:p14="http://schemas.microsoft.com/office/powerpoint/2010/main" val="2467352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18</a:t>
            </a:fld>
            <a:endParaRPr lang="es-MX"/>
          </a:p>
        </p:txBody>
      </p:sp>
    </p:spTree>
    <p:extLst>
      <p:ext uri="{BB962C8B-B14F-4D97-AF65-F5344CB8AC3E}">
        <p14:creationId xmlns:p14="http://schemas.microsoft.com/office/powerpoint/2010/main" val="22564993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19</a:t>
            </a:fld>
            <a:endParaRPr lang="es-MX"/>
          </a:p>
        </p:txBody>
      </p:sp>
    </p:spTree>
    <p:extLst>
      <p:ext uri="{BB962C8B-B14F-4D97-AF65-F5344CB8AC3E}">
        <p14:creationId xmlns:p14="http://schemas.microsoft.com/office/powerpoint/2010/main" val="1552102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F1DD4B-1EAD-4BB5-84F0-216734620775}" type="slidenum">
              <a:rPr lang="es-ES" smtClean="0"/>
              <a:pPr fontAlgn="base">
                <a:spcBef>
                  <a:spcPct val="0"/>
                </a:spcBef>
                <a:spcAft>
                  <a:spcPct val="0"/>
                </a:spcAft>
                <a:defRPr/>
              </a:pPr>
              <a:t>2</a:t>
            </a:fld>
            <a:endParaRPr lang="es-ES" smtClean="0"/>
          </a:p>
        </p:txBody>
      </p:sp>
      <p:sp>
        <p:nvSpPr>
          <p:cNvPr id="3891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s-ES" altLang="es-MX" smtClean="0"/>
          </a:p>
        </p:txBody>
      </p:sp>
      <p:sp>
        <p:nvSpPr>
          <p:cNvPr id="71685" name="1 Marcador de fecha"/>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20</a:t>
            </a:fld>
            <a:endParaRPr lang="es-MX"/>
          </a:p>
        </p:txBody>
      </p:sp>
    </p:spTree>
    <p:extLst>
      <p:ext uri="{BB962C8B-B14F-4D97-AF65-F5344CB8AC3E}">
        <p14:creationId xmlns:p14="http://schemas.microsoft.com/office/powerpoint/2010/main" val="2209972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21</a:t>
            </a:fld>
            <a:endParaRPr lang="es-MX"/>
          </a:p>
        </p:txBody>
      </p:sp>
    </p:spTree>
    <p:extLst>
      <p:ext uri="{BB962C8B-B14F-4D97-AF65-F5344CB8AC3E}">
        <p14:creationId xmlns:p14="http://schemas.microsoft.com/office/powerpoint/2010/main" val="13577341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22</a:t>
            </a:fld>
            <a:endParaRPr lang="es-MX"/>
          </a:p>
        </p:txBody>
      </p:sp>
    </p:spTree>
    <p:extLst>
      <p:ext uri="{BB962C8B-B14F-4D97-AF65-F5344CB8AC3E}">
        <p14:creationId xmlns:p14="http://schemas.microsoft.com/office/powerpoint/2010/main" val="37777909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23</a:t>
            </a:fld>
            <a:endParaRPr lang="es-MX"/>
          </a:p>
        </p:txBody>
      </p:sp>
    </p:spTree>
    <p:extLst>
      <p:ext uri="{BB962C8B-B14F-4D97-AF65-F5344CB8AC3E}">
        <p14:creationId xmlns:p14="http://schemas.microsoft.com/office/powerpoint/2010/main" val="2253978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24</a:t>
            </a:fld>
            <a:endParaRPr lang="es-MX"/>
          </a:p>
        </p:txBody>
      </p:sp>
    </p:spTree>
    <p:extLst>
      <p:ext uri="{BB962C8B-B14F-4D97-AF65-F5344CB8AC3E}">
        <p14:creationId xmlns:p14="http://schemas.microsoft.com/office/powerpoint/2010/main" val="21960578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25</a:t>
            </a:fld>
            <a:endParaRPr lang="es-MX"/>
          </a:p>
        </p:txBody>
      </p:sp>
    </p:spTree>
    <p:extLst>
      <p:ext uri="{BB962C8B-B14F-4D97-AF65-F5344CB8AC3E}">
        <p14:creationId xmlns:p14="http://schemas.microsoft.com/office/powerpoint/2010/main" val="24262110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739FE3BD-004B-482E-8313-DCF1722F715B}" type="slidenum">
              <a:rPr lang="es-ES" smtClean="0"/>
              <a:pPr/>
              <a:t>26</a:t>
            </a:fld>
            <a:endParaRPr lang="es-ES"/>
          </a:p>
        </p:txBody>
      </p:sp>
    </p:spTree>
    <p:extLst>
      <p:ext uri="{BB962C8B-B14F-4D97-AF65-F5344CB8AC3E}">
        <p14:creationId xmlns:p14="http://schemas.microsoft.com/office/powerpoint/2010/main" val="37931974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739FE3BD-004B-482E-8313-DCF1722F715B}" type="slidenum">
              <a:rPr lang="es-ES" smtClean="0"/>
              <a:pPr/>
              <a:t>27</a:t>
            </a:fld>
            <a:endParaRPr lang="es-ES"/>
          </a:p>
        </p:txBody>
      </p:sp>
    </p:spTree>
    <p:extLst>
      <p:ext uri="{BB962C8B-B14F-4D97-AF65-F5344CB8AC3E}">
        <p14:creationId xmlns:p14="http://schemas.microsoft.com/office/powerpoint/2010/main" val="30060121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28</a:t>
            </a:fld>
            <a:endParaRPr lang="es-MX"/>
          </a:p>
        </p:txBody>
      </p:sp>
    </p:spTree>
    <p:extLst>
      <p:ext uri="{BB962C8B-B14F-4D97-AF65-F5344CB8AC3E}">
        <p14:creationId xmlns:p14="http://schemas.microsoft.com/office/powerpoint/2010/main" val="4829831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739FE3BD-004B-482E-8313-DCF1722F715B}" type="slidenum">
              <a:rPr lang="es-ES" smtClean="0"/>
              <a:pPr/>
              <a:t>29</a:t>
            </a:fld>
            <a:endParaRPr lang="es-ES"/>
          </a:p>
        </p:txBody>
      </p:sp>
    </p:spTree>
    <p:extLst>
      <p:ext uri="{BB962C8B-B14F-4D97-AF65-F5344CB8AC3E}">
        <p14:creationId xmlns:p14="http://schemas.microsoft.com/office/powerpoint/2010/main" val="464785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3</a:t>
            </a:fld>
            <a:endParaRPr lang="es-MX"/>
          </a:p>
        </p:txBody>
      </p:sp>
    </p:spTree>
    <p:extLst>
      <p:ext uri="{BB962C8B-B14F-4D97-AF65-F5344CB8AC3E}">
        <p14:creationId xmlns:p14="http://schemas.microsoft.com/office/powerpoint/2010/main" val="5159634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8D3E18F-989F-45EB-8397-2245C108CEC6}" type="slidenum">
              <a:rPr lang="es-MX" smtClean="0"/>
              <a:t>30</a:t>
            </a:fld>
            <a:endParaRPr lang="es-MX"/>
          </a:p>
        </p:txBody>
      </p:sp>
    </p:spTree>
    <p:extLst>
      <p:ext uri="{BB962C8B-B14F-4D97-AF65-F5344CB8AC3E}">
        <p14:creationId xmlns:p14="http://schemas.microsoft.com/office/powerpoint/2010/main" val="14242132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31</a:t>
            </a:fld>
            <a:endParaRPr lang="es-MX"/>
          </a:p>
        </p:txBody>
      </p:sp>
    </p:spTree>
    <p:extLst>
      <p:ext uri="{BB962C8B-B14F-4D97-AF65-F5344CB8AC3E}">
        <p14:creationId xmlns:p14="http://schemas.microsoft.com/office/powerpoint/2010/main" val="4718246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32</a:t>
            </a:fld>
            <a:endParaRPr lang="es-MX"/>
          </a:p>
        </p:txBody>
      </p:sp>
    </p:spTree>
    <p:extLst>
      <p:ext uri="{BB962C8B-B14F-4D97-AF65-F5344CB8AC3E}">
        <p14:creationId xmlns:p14="http://schemas.microsoft.com/office/powerpoint/2010/main" val="7489500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33</a:t>
            </a:fld>
            <a:endParaRPr lang="es-MX"/>
          </a:p>
        </p:txBody>
      </p:sp>
    </p:spTree>
    <p:extLst>
      <p:ext uri="{BB962C8B-B14F-4D97-AF65-F5344CB8AC3E}">
        <p14:creationId xmlns:p14="http://schemas.microsoft.com/office/powerpoint/2010/main" val="13695533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34</a:t>
            </a:fld>
            <a:endParaRPr lang="es-MX"/>
          </a:p>
        </p:txBody>
      </p:sp>
    </p:spTree>
    <p:extLst>
      <p:ext uri="{BB962C8B-B14F-4D97-AF65-F5344CB8AC3E}">
        <p14:creationId xmlns:p14="http://schemas.microsoft.com/office/powerpoint/2010/main" val="29342383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35</a:t>
            </a:fld>
            <a:endParaRPr lang="es-MX"/>
          </a:p>
        </p:txBody>
      </p:sp>
    </p:spTree>
    <p:extLst>
      <p:ext uri="{BB962C8B-B14F-4D97-AF65-F5344CB8AC3E}">
        <p14:creationId xmlns:p14="http://schemas.microsoft.com/office/powerpoint/2010/main" val="8606081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36</a:t>
            </a:fld>
            <a:endParaRPr lang="es-MX"/>
          </a:p>
        </p:txBody>
      </p:sp>
    </p:spTree>
    <p:extLst>
      <p:ext uri="{BB962C8B-B14F-4D97-AF65-F5344CB8AC3E}">
        <p14:creationId xmlns:p14="http://schemas.microsoft.com/office/powerpoint/2010/main" val="2530459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37</a:t>
            </a:fld>
            <a:endParaRPr lang="es-MX"/>
          </a:p>
        </p:txBody>
      </p:sp>
    </p:spTree>
    <p:extLst>
      <p:ext uri="{BB962C8B-B14F-4D97-AF65-F5344CB8AC3E}">
        <p14:creationId xmlns:p14="http://schemas.microsoft.com/office/powerpoint/2010/main" val="33769732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38</a:t>
            </a:fld>
            <a:endParaRPr lang="es-MX"/>
          </a:p>
        </p:txBody>
      </p:sp>
    </p:spTree>
    <p:extLst>
      <p:ext uri="{BB962C8B-B14F-4D97-AF65-F5344CB8AC3E}">
        <p14:creationId xmlns:p14="http://schemas.microsoft.com/office/powerpoint/2010/main" val="27091007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39</a:t>
            </a:fld>
            <a:endParaRPr lang="es-MX"/>
          </a:p>
        </p:txBody>
      </p:sp>
    </p:spTree>
    <p:extLst>
      <p:ext uri="{BB962C8B-B14F-4D97-AF65-F5344CB8AC3E}">
        <p14:creationId xmlns:p14="http://schemas.microsoft.com/office/powerpoint/2010/main" val="1523875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4</a:t>
            </a:fld>
            <a:endParaRPr lang="es-MX"/>
          </a:p>
        </p:txBody>
      </p:sp>
    </p:spTree>
    <p:extLst>
      <p:ext uri="{BB962C8B-B14F-4D97-AF65-F5344CB8AC3E}">
        <p14:creationId xmlns:p14="http://schemas.microsoft.com/office/powerpoint/2010/main" val="13133505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40</a:t>
            </a:fld>
            <a:endParaRPr lang="es-MX"/>
          </a:p>
        </p:txBody>
      </p:sp>
    </p:spTree>
    <p:extLst>
      <p:ext uri="{BB962C8B-B14F-4D97-AF65-F5344CB8AC3E}">
        <p14:creationId xmlns:p14="http://schemas.microsoft.com/office/powerpoint/2010/main" val="34570533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41</a:t>
            </a:fld>
            <a:endParaRPr lang="es-MX"/>
          </a:p>
        </p:txBody>
      </p:sp>
    </p:spTree>
    <p:extLst>
      <p:ext uri="{BB962C8B-B14F-4D97-AF65-F5344CB8AC3E}">
        <p14:creationId xmlns:p14="http://schemas.microsoft.com/office/powerpoint/2010/main" val="23844766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42</a:t>
            </a:fld>
            <a:endParaRPr lang="es-MX"/>
          </a:p>
        </p:txBody>
      </p:sp>
    </p:spTree>
    <p:extLst>
      <p:ext uri="{BB962C8B-B14F-4D97-AF65-F5344CB8AC3E}">
        <p14:creationId xmlns:p14="http://schemas.microsoft.com/office/powerpoint/2010/main" val="38846414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43</a:t>
            </a:fld>
            <a:endParaRPr lang="es-MX"/>
          </a:p>
        </p:txBody>
      </p:sp>
    </p:spTree>
    <p:extLst>
      <p:ext uri="{BB962C8B-B14F-4D97-AF65-F5344CB8AC3E}">
        <p14:creationId xmlns:p14="http://schemas.microsoft.com/office/powerpoint/2010/main" val="25464843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B0EAFDF2-5353-47B2-A37C-DC1D3C54A8FD}" type="slidenum">
              <a:rPr lang="es-MX" smtClean="0"/>
              <a:t>44</a:t>
            </a:fld>
            <a:endParaRPr lang="es-MX"/>
          </a:p>
        </p:txBody>
      </p:sp>
    </p:spTree>
    <p:extLst>
      <p:ext uri="{BB962C8B-B14F-4D97-AF65-F5344CB8AC3E}">
        <p14:creationId xmlns:p14="http://schemas.microsoft.com/office/powerpoint/2010/main" val="2777210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5</a:t>
            </a:fld>
            <a:endParaRPr lang="es-MX"/>
          </a:p>
        </p:txBody>
      </p:sp>
    </p:spTree>
    <p:extLst>
      <p:ext uri="{BB962C8B-B14F-4D97-AF65-F5344CB8AC3E}">
        <p14:creationId xmlns:p14="http://schemas.microsoft.com/office/powerpoint/2010/main" val="910346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6</a:t>
            </a:fld>
            <a:endParaRPr lang="es-MX"/>
          </a:p>
        </p:txBody>
      </p:sp>
    </p:spTree>
    <p:extLst>
      <p:ext uri="{BB962C8B-B14F-4D97-AF65-F5344CB8AC3E}">
        <p14:creationId xmlns:p14="http://schemas.microsoft.com/office/powerpoint/2010/main" val="3934418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7</a:t>
            </a:fld>
            <a:endParaRPr lang="es-MX"/>
          </a:p>
        </p:txBody>
      </p:sp>
    </p:spTree>
    <p:extLst>
      <p:ext uri="{BB962C8B-B14F-4D97-AF65-F5344CB8AC3E}">
        <p14:creationId xmlns:p14="http://schemas.microsoft.com/office/powerpoint/2010/main" val="2622837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8</a:t>
            </a:fld>
            <a:endParaRPr lang="es-MX"/>
          </a:p>
        </p:txBody>
      </p:sp>
    </p:spTree>
    <p:extLst>
      <p:ext uri="{BB962C8B-B14F-4D97-AF65-F5344CB8AC3E}">
        <p14:creationId xmlns:p14="http://schemas.microsoft.com/office/powerpoint/2010/main" val="1285202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6017D4B-4DCC-4341-95AE-49FD1BFFCFD4}" type="slidenum">
              <a:rPr lang="es-MX" smtClean="0"/>
              <a:t>9</a:t>
            </a:fld>
            <a:endParaRPr lang="es-MX"/>
          </a:p>
        </p:txBody>
      </p:sp>
    </p:spTree>
    <p:extLst>
      <p:ext uri="{BB962C8B-B14F-4D97-AF65-F5344CB8AC3E}">
        <p14:creationId xmlns:p14="http://schemas.microsoft.com/office/powerpoint/2010/main" val="232371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4CA3013-6B22-412A-96B9-73DF5DC73631}"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4CA3013-6B22-412A-96B9-73DF5DC73631}"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4CA3013-6B22-412A-96B9-73DF5DC73631}"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4509EAB1-21E5-4000-93CF-64E09C37BCD5}" type="slidenum">
              <a:rPr lang="es-ES"/>
              <a:pPr>
                <a:defRPr/>
              </a:pPr>
              <a:t>‹Nº›</a:t>
            </a:fld>
            <a:endParaRPr lang="es-ES"/>
          </a:p>
        </p:txBody>
      </p:sp>
    </p:spTree>
    <p:extLst>
      <p:ext uri="{BB962C8B-B14F-4D97-AF65-F5344CB8AC3E}">
        <p14:creationId xmlns:p14="http://schemas.microsoft.com/office/powerpoint/2010/main" val="3161987626"/>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1BEF4B2C-4800-4A23-95B9-CA6699E87111}" type="slidenum">
              <a:rPr lang="es-ES"/>
              <a:pPr>
                <a:defRPr/>
              </a:pPr>
              <a:t>‹Nº›</a:t>
            </a:fld>
            <a:endParaRPr lang="es-ES"/>
          </a:p>
        </p:txBody>
      </p:sp>
    </p:spTree>
    <p:extLst>
      <p:ext uri="{BB962C8B-B14F-4D97-AF65-F5344CB8AC3E}">
        <p14:creationId xmlns:p14="http://schemas.microsoft.com/office/powerpoint/2010/main" val="3152501908"/>
      </p:ext>
    </p:extLst>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7C050FE0-56EB-4378-AB94-B8755A618B6E}" type="slidenum">
              <a:rPr lang="es-ES"/>
              <a:pPr>
                <a:defRPr/>
              </a:pPr>
              <a:t>‹Nº›</a:t>
            </a:fld>
            <a:endParaRPr lang="es-ES"/>
          </a:p>
        </p:txBody>
      </p:sp>
    </p:spTree>
    <p:extLst>
      <p:ext uri="{BB962C8B-B14F-4D97-AF65-F5344CB8AC3E}">
        <p14:creationId xmlns:p14="http://schemas.microsoft.com/office/powerpoint/2010/main" val="2017408686"/>
      </p:ext>
    </p:extLst>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6"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F07C7578-6564-46A3-95F6-C55010569B2C}" type="slidenum">
              <a:rPr lang="es-ES"/>
              <a:pPr>
                <a:defRPr/>
              </a:pPr>
              <a:t>‹Nº›</a:t>
            </a:fld>
            <a:endParaRPr lang="es-ES"/>
          </a:p>
        </p:txBody>
      </p:sp>
    </p:spTree>
    <p:extLst>
      <p:ext uri="{BB962C8B-B14F-4D97-AF65-F5344CB8AC3E}">
        <p14:creationId xmlns:p14="http://schemas.microsoft.com/office/powerpoint/2010/main" val="2334781123"/>
      </p:ext>
    </p:extLst>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8"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78C6DC3E-58DC-4D6A-8122-4FB5708158AB}" type="slidenum">
              <a:rPr lang="es-ES"/>
              <a:pPr>
                <a:defRPr/>
              </a:pPr>
              <a:t>‹Nº›</a:t>
            </a:fld>
            <a:endParaRPr lang="es-ES"/>
          </a:p>
        </p:txBody>
      </p:sp>
    </p:spTree>
    <p:extLst>
      <p:ext uri="{BB962C8B-B14F-4D97-AF65-F5344CB8AC3E}">
        <p14:creationId xmlns:p14="http://schemas.microsoft.com/office/powerpoint/2010/main" val="3829836861"/>
      </p:ext>
    </p:extLst>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4"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38EEA204-E236-4824-83DE-7AB5550383BB}" type="slidenum">
              <a:rPr lang="es-ES"/>
              <a:pPr>
                <a:defRPr/>
              </a:pPr>
              <a:t>‹Nº›</a:t>
            </a:fld>
            <a:endParaRPr lang="es-ES"/>
          </a:p>
        </p:txBody>
      </p:sp>
    </p:spTree>
    <p:extLst>
      <p:ext uri="{BB962C8B-B14F-4D97-AF65-F5344CB8AC3E}">
        <p14:creationId xmlns:p14="http://schemas.microsoft.com/office/powerpoint/2010/main" val="3685406450"/>
      </p:ext>
    </p:extLst>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3"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EADB573F-D169-405F-9AD7-0410BE18B7F5}" type="slidenum">
              <a:rPr lang="es-ES"/>
              <a:pPr>
                <a:defRPr/>
              </a:pPr>
              <a:t>‹Nº›</a:t>
            </a:fld>
            <a:endParaRPr lang="es-ES"/>
          </a:p>
        </p:txBody>
      </p:sp>
    </p:spTree>
    <p:extLst>
      <p:ext uri="{BB962C8B-B14F-4D97-AF65-F5344CB8AC3E}">
        <p14:creationId xmlns:p14="http://schemas.microsoft.com/office/powerpoint/2010/main" val="3551848944"/>
      </p:ext>
    </p:extLst>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6"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2B41D33C-BEAC-475C-9AAC-FDC4D67A2812}" type="slidenum">
              <a:rPr lang="es-ES"/>
              <a:pPr>
                <a:defRPr/>
              </a:pPr>
              <a:t>‹Nº›</a:t>
            </a:fld>
            <a:endParaRPr lang="es-ES"/>
          </a:p>
        </p:txBody>
      </p:sp>
    </p:spTree>
    <p:extLst>
      <p:ext uri="{BB962C8B-B14F-4D97-AF65-F5344CB8AC3E}">
        <p14:creationId xmlns:p14="http://schemas.microsoft.com/office/powerpoint/2010/main" val="2083199360"/>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A4CA3013-6B22-412A-96B9-73DF5DC73631}"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6"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569B1874-2D66-4BFE-B6B0-F3438E32BD6B}" type="slidenum">
              <a:rPr lang="es-ES"/>
              <a:pPr>
                <a:defRPr/>
              </a:pPr>
              <a:t>‹Nº›</a:t>
            </a:fld>
            <a:endParaRPr lang="es-ES"/>
          </a:p>
        </p:txBody>
      </p:sp>
    </p:spTree>
    <p:extLst>
      <p:ext uri="{BB962C8B-B14F-4D97-AF65-F5344CB8AC3E}">
        <p14:creationId xmlns:p14="http://schemas.microsoft.com/office/powerpoint/2010/main" val="337446313"/>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DD15D414-6289-492D-B0A2-FCFA7B9BC00B}" type="slidenum">
              <a:rPr lang="es-ES"/>
              <a:pPr>
                <a:defRPr/>
              </a:pPr>
              <a:t>‹Nº›</a:t>
            </a:fld>
            <a:endParaRPr lang="es-ES"/>
          </a:p>
        </p:txBody>
      </p:sp>
    </p:spTree>
    <p:extLst>
      <p:ext uri="{BB962C8B-B14F-4D97-AF65-F5344CB8AC3E}">
        <p14:creationId xmlns:p14="http://schemas.microsoft.com/office/powerpoint/2010/main" val="2372633532"/>
      </p:ext>
    </p:extLst>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lgn="ctr">
              <a:defRPr>
                <a:cs typeface="Arial" charset="0"/>
              </a:defRPr>
            </a:lvl1pPr>
          </a:lstStyle>
          <a:p>
            <a:pPr>
              <a:defRPr/>
            </a:pPr>
            <a:endParaRPr lang="es-ES"/>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es-ES"/>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BB48EC18-0135-4471-A902-195C6BB00DDF}" type="slidenum">
              <a:rPr lang="es-ES"/>
              <a:pPr>
                <a:defRPr/>
              </a:pPr>
              <a:t>‹Nº›</a:t>
            </a:fld>
            <a:endParaRPr lang="es-ES"/>
          </a:p>
        </p:txBody>
      </p:sp>
    </p:spTree>
    <p:extLst>
      <p:ext uri="{BB962C8B-B14F-4D97-AF65-F5344CB8AC3E}">
        <p14:creationId xmlns:p14="http://schemas.microsoft.com/office/powerpoint/2010/main" val="119100106"/>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4CA3013-6B22-412A-96B9-73DF5DC73631}"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4CA3013-6B22-412A-96B9-73DF5DC73631}"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A4CA3013-6B22-412A-96B9-73DF5DC73631}" type="datetimeFigureOut">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4CA3013-6B22-412A-96B9-73DF5DC73631}" type="datetimeFigureOut">
              <a:rPr lang="es-MX" smtClean="0"/>
              <a:t>12/10/2016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CA3013-6B22-412A-96B9-73DF5DC73631}" type="datetimeFigureOut">
              <a:rPr lang="es-MX" smtClean="0"/>
              <a:t>12/10/2016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4CA3013-6B22-412A-96B9-73DF5DC73631}"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09F0032-925D-4412-9A9C-9174A3B82C78}"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4CA3013-6B22-412A-96B9-73DF5DC73631}"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09F0032-925D-4412-9A9C-9174A3B82C78}" type="slidenum">
              <a:rPr lang="es-MX" smtClean="0"/>
              <a:t>‹Nº›</a:t>
            </a:fld>
            <a:endParaRPr lang="es-MX"/>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s-ES" smtClean="0"/>
              <a:t>Haga clic en el icono para agregar una imagen</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A4CA3013-6B22-412A-96B9-73DF5DC73631}" type="datetimeFigureOut">
              <a:rPr lang="es-MX" smtClean="0"/>
              <a:t>12/10/2016</a:t>
            </a:fld>
            <a:endParaRPr lang="es-MX"/>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A09F0032-925D-4412-9A9C-9174A3B82C78}" type="slidenum">
              <a:rPr lang="es-MX" smtClean="0"/>
              <a:t>‹Nº›</a:t>
            </a:fld>
            <a:endParaRPr lang="es-MX"/>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MX" smtClean="0"/>
              <a:t>Haga clic para modificar el estilo de título del patrón</a:t>
            </a:r>
          </a:p>
        </p:txBody>
      </p:sp>
      <p:sp>
        <p:nvSpPr>
          <p:cNvPr id="1126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6246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solidFill>
                  <a:srgbClr val="000000"/>
                </a:solidFill>
                <a:latin typeface="+mn-lt"/>
                <a:cs typeface="+mn-cs"/>
              </a:defRPr>
            </a:lvl1pPr>
          </a:lstStyle>
          <a:p>
            <a:pPr fontAlgn="base">
              <a:spcBef>
                <a:spcPct val="0"/>
              </a:spcBef>
              <a:spcAft>
                <a:spcPct val="0"/>
              </a:spcAft>
              <a:defRPr/>
            </a:pPr>
            <a:endParaRPr lang="es-ES"/>
          </a:p>
        </p:txBody>
      </p:sp>
      <p:sp>
        <p:nvSpPr>
          <p:cNvPr id="6246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solidFill>
                  <a:srgbClr val="000000"/>
                </a:solidFill>
                <a:latin typeface="+mn-lt"/>
                <a:cs typeface="+mn-cs"/>
              </a:defRPr>
            </a:lvl1pPr>
          </a:lstStyle>
          <a:p>
            <a:pPr fontAlgn="base">
              <a:spcBef>
                <a:spcPct val="0"/>
              </a:spcBef>
              <a:spcAft>
                <a:spcPct val="0"/>
              </a:spcAft>
              <a:defRPr/>
            </a:pPr>
            <a:endParaRPr lang="es-ES"/>
          </a:p>
        </p:txBody>
      </p:sp>
      <p:sp>
        <p:nvSpPr>
          <p:cNvPr id="6247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solidFill>
                  <a:srgbClr val="000000"/>
                </a:solidFill>
                <a:latin typeface="+mn-lt"/>
                <a:cs typeface="+mn-cs"/>
              </a:defRPr>
            </a:lvl1pPr>
          </a:lstStyle>
          <a:p>
            <a:pPr fontAlgn="base">
              <a:spcBef>
                <a:spcPct val="0"/>
              </a:spcBef>
              <a:spcAft>
                <a:spcPct val="0"/>
              </a:spcAft>
              <a:defRPr/>
            </a:pPr>
            <a:fld id="{0E7949E2-7744-4157-A3BE-E3C1E111C98B}" type="slidenum">
              <a:rPr lang="es-ES"/>
              <a:pPr fontAlgn="base">
                <a:spcBef>
                  <a:spcPct val="0"/>
                </a:spcBef>
                <a:spcAft>
                  <a:spcPct val="0"/>
                </a:spcAft>
                <a:defRPr/>
              </a:pPr>
              <a:t>‹Nº›</a:t>
            </a:fld>
            <a:endParaRPr lang="es-ES"/>
          </a:p>
        </p:txBody>
      </p:sp>
      <p:sp>
        <p:nvSpPr>
          <p:cNvPr id="3079" name="Line 7"/>
          <p:cNvSpPr>
            <a:spLocks noChangeShapeType="1"/>
          </p:cNvSpPr>
          <p:nvPr/>
        </p:nvSpPr>
        <p:spPr bwMode="auto">
          <a:xfrm>
            <a:off x="0" y="992188"/>
            <a:ext cx="9144000" cy="0"/>
          </a:xfrm>
          <a:prstGeom prst="line">
            <a:avLst/>
          </a:prstGeom>
          <a:noFill/>
          <a:ln w="50800">
            <a:solidFill>
              <a:srgbClr val="FF9900"/>
            </a:solidFill>
            <a:round/>
            <a:headEnd/>
            <a:tailEnd/>
          </a:ln>
        </p:spPr>
        <p:txBody>
          <a:bodyPr/>
          <a:lstStyle/>
          <a:p>
            <a:pPr fontAlgn="base">
              <a:spcBef>
                <a:spcPct val="0"/>
              </a:spcBef>
              <a:spcAft>
                <a:spcPct val="0"/>
              </a:spcAft>
              <a:defRPr/>
            </a:pPr>
            <a:endParaRPr lang="es-MX">
              <a:solidFill>
                <a:srgbClr val="000000"/>
              </a:solidFill>
              <a:cs typeface="Arial" charset="0"/>
            </a:endParaRPr>
          </a:p>
        </p:txBody>
      </p:sp>
      <p:sp>
        <p:nvSpPr>
          <p:cNvPr id="3080" name="Line 8"/>
          <p:cNvSpPr>
            <a:spLocks noChangeShapeType="1"/>
          </p:cNvSpPr>
          <p:nvPr/>
        </p:nvSpPr>
        <p:spPr bwMode="auto">
          <a:xfrm>
            <a:off x="-17463" y="1063625"/>
            <a:ext cx="9144001" cy="0"/>
          </a:xfrm>
          <a:prstGeom prst="line">
            <a:avLst/>
          </a:prstGeom>
          <a:noFill/>
          <a:ln w="19050">
            <a:solidFill>
              <a:srgbClr val="FF9900"/>
            </a:solidFill>
            <a:round/>
            <a:headEnd/>
            <a:tailEnd/>
          </a:ln>
        </p:spPr>
        <p:txBody>
          <a:bodyPr/>
          <a:lstStyle/>
          <a:p>
            <a:pPr fontAlgn="base">
              <a:spcBef>
                <a:spcPct val="0"/>
              </a:spcBef>
              <a:spcAft>
                <a:spcPct val="0"/>
              </a:spcAft>
              <a:defRPr/>
            </a:pPr>
            <a:endParaRPr lang="es-MX">
              <a:solidFill>
                <a:srgbClr val="000000"/>
              </a:solidFill>
              <a:cs typeface="Arial" charset="0"/>
            </a:endParaRPr>
          </a:p>
        </p:txBody>
      </p:sp>
    </p:spTree>
    <p:extLst>
      <p:ext uri="{BB962C8B-B14F-4D97-AF65-F5344CB8AC3E}">
        <p14:creationId xmlns:p14="http://schemas.microsoft.com/office/powerpoint/2010/main" val="427214511"/>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spd="slow"/>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www.claseshistoria.com/entreguerras/imagenes/+firmatvact.jp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5.png"/><Relationship Id="rId4" Type="http://schemas.openxmlformats.org/officeDocument/2006/relationships/diagramLayout" Target="../diagrams/layout1.xml"/><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2"/>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5123" name="Rectangle 15"/>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5124" name="Rectangle 2"/>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5125" name="Rectangle 5"/>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5126" name="Rectangle 2"/>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5127" name="Rectangle 5"/>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5128" name="Rectangle 2"/>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5129" name="Rectangle 5"/>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5130" name="Rectangle 2"/>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5131" name="Rectangle 5"/>
          <p:cNvSpPr>
            <a:spLocks noChangeArrowheads="1"/>
          </p:cNvSpPr>
          <p:nvPr/>
        </p:nvSpPr>
        <p:spPr bwMode="auto">
          <a:xfrm>
            <a:off x="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altLang="es-MX">
              <a:latin typeface="Calibri" pitchFamily="34" charset="0"/>
            </a:endParaRPr>
          </a:p>
        </p:txBody>
      </p:sp>
      <p:sp>
        <p:nvSpPr>
          <p:cNvPr id="8204" name="4 Rectángulo"/>
          <p:cNvSpPr>
            <a:spLocks noChangeArrowheads="1"/>
          </p:cNvSpPr>
          <p:nvPr/>
        </p:nvSpPr>
        <p:spPr bwMode="auto">
          <a:xfrm>
            <a:off x="285750" y="692150"/>
            <a:ext cx="8643938" cy="5262979"/>
          </a:xfrm>
          <a:prstGeom prst="rect">
            <a:avLst/>
          </a:prstGeom>
          <a:noFill/>
          <a:ln>
            <a:noFill/>
          </a:ln>
          <a:extLst/>
        </p:spPr>
        <p:txBody>
          <a:bodyPr>
            <a:spAutoFit/>
          </a:bodyPr>
          <a:lstStyle/>
          <a:p>
            <a:pPr algn="just" fontAlgn="auto">
              <a:spcBef>
                <a:spcPts val="0"/>
              </a:spcBef>
              <a:spcAft>
                <a:spcPts val="0"/>
              </a:spcAft>
              <a:buFont typeface="Wingdings" pitchFamily="2" charset="2"/>
              <a:buNone/>
              <a:defRPr/>
            </a:pPr>
            <a:r>
              <a:rPr lang="es-CO" sz="1600" b="1" dirty="0">
                <a:latin typeface="Calibri" pitchFamily="34" charset="0"/>
                <a:cs typeface="+mn-cs"/>
              </a:rPr>
              <a:t>Las diapositivas que se presentan tienen la finalidad de cumplir con </a:t>
            </a:r>
            <a:r>
              <a:rPr lang="es-CO" sz="1600" b="1" dirty="0">
                <a:latin typeface="Calibri" pitchFamily="34" charset="0"/>
                <a:cs typeface="+mn-cs"/>
              </a:rPr>
              <a:t>el siguiente objetivo:</a:t>
            </a:r>
            <a:endParaRPr lang="es-CO" sz="1600" b="1" dirty="0">
              <a:latin typeface="Calibri" pitchFamily="34" charset="0"/>
              <a:cs typeface="+mn-cs"/>
            </a:endParaRPr>
          </a:p>
          <a:p>
            <a:pPr algn="just" fontAlgn="auto">
              <a:spcBef>
                <a:spcPts val="0"/>
              </a:spcBef>
              <a:spcAft>
                <a:spcPts val="0"/>
              </a:spcAft>
              <a:buFont typeface="Wingdings" pitchFamily="2" charset="2"/>
              <a:buNone/>
              <a:defRPr/>
            </a:pPr>
            <a:endParaRPr lang="es-CO" sz="1600" dirty="0">
              <a:latin typeface="Calibri" pitchFamily="34" charset="0"/>
              <a:cs typeface="+mn-cs"/>
            </a:endParaRPr>
          </a:p>
          <a:p>
            <a:pPr marL="342900" indent="-342900" algn="just" fontAlgn="auto">
              <a:spcBef>
                <a:spcPts val="0"/>
              </a:spcBef>
              <a:spcAft>
                <a:spcPts val="0"/>
              </a:spcAft>
              <a:buFont typeface="Arial" pitchFamily="34" charset="0"/>
              <a:buChar char="•"/>
              <a:defRPr/>
            </a:pPr>
            <a:r>
              <a:rPr lang="es-MX" sz="1600" dirty="0">
                <a:latin typeface="Calibri" pitchFamily="34" charset="0"/>
              </a:rPr>
              <a:t>Analizar los conceptos e instrumentos de política económica utilizados en las principales corrientes de pensamiento económico y en las tendencias actuales.</a:t>
            </a:r>
            <a:endParaRPr lang="es-MX" sz="1600" dirty="0">
              <a:latin typeface="Calibri" pitchFamily="34" charset="0"/>
              <a:cs typeface="+mn-cs"/>
            </a:endParaRPr>
          </a:p>
          <a:p>
            <a:pPr algn="just" fontAlgn="auto">
              <a:spcBef>
                <a:spcPts val="0"/>
              </a:spcBef>
              <a:spcAft>
                <a:spcPts val="0"/>
              </a:spcAft>
              <a:buFont typeface="Arial" charset="0"/>
              <a:buChar char="•"/>
              <a:defRPr/>
            </a:pPr>
            <a:endParaRPr lang="es-CO" sz="1600" dirty="0">
              <a:latin typeface="Calibri" pitchFamily="34" charset="0"/>
              <a:cs typeface="+mn-cs"/>
            </a:endParaRPr>
          </a:p>
          <a:p>
            <a:pPr algn="just" fontAlgn="auto">
              <a:spcBef>
                <a:spcPts val="0"/>
              </a:spcBef>
              <a:spcAft>
                <a:spcPts val="0"/>
              </a:spcAft>
              <a:buFont typeface="Wingdings" pitchFamily="2" charset="2"/>
              <a:buNone/>
              <a:defRPr/>
            </a:pPr>
            <a:r>
              <a:rPr lang="es-CO" sz="1600" dirty="0">
                <a:latin typeface="Calibri" pitchFamily="34" charset="0"/>
                <a:cs typeface="+mn-cs"/>
              </a:rPr>
              <a:t>Las diapositivas que se presentan </a:t>
            </a:r>
            <a:r>
              <a:rPr lang="es-CO" sz="1600" b="1" dirty="0" smtClean="0">
                <a:latin typeface="Calibri" pitchFamily="34" charset="0"/>
              </a:rPr>
              <a:t>“Principales </a:t>
            </a:r>
            <a:r>
              <a:rPr lang="es-CO" sz="1600" b="1" dirty="0">
                <a:latin typeface="Calibri" pitchFamily="34" charset="0"/>
              </a:rPr>
              <a:t>corrientes de pensamiento económico” </a:t>
            </a:r>
            <a:r>
              <a:rPr lang="es-CO" sz="1600" dirty="0">
                <a:latin typeface="Calibri" pitchFamily="34" charset="0"/>
                <a:cs typeface="+mn-cs"/>
              </a:rPr>
              <a:t>se utilizan como apoyo para impartir la Unidad </a:t>
            </a:r>
            <a:r>
              <a:rPr lang="es-CO" sz="1600" dirty="0" smtClean="0">
                <a:latin typeface="Calibri" pitchFamily="34" charset="0"/>
                <a:cs typeface="+mn-cs"/>
              </a:rPr>
              <a:t>III “</a:t>
            </a:r>
            <a:r>
              <a:rPr lang="es-MX" sz="1600" dirty="0">
                <a:latin typeface="Calibri" pitchFamily="34" charset="0"/>
              </a:rPr>
              <a:t>La política económica en las principales corrientes de pensamiento económico</a:t>
            </a:r>
            <a:r>
              <a:rPr lang="es-CO" sz="1600" dirty="0" smtClean="0">
                <a:latin typeface="Calibri" pitchFamily="34" charset="0"/>
                <a:cs typeface="+mn-cs"/>
              </a:rPr>
              <a:t>” </a:t>
            </a:r>
            <a:r>
              <a:rPr lang="es-CO" sz="1600" dirty="0">
                <a:latin typeface="Calibri" pitchFamily="34" charset="0"/>
                <a:cs typeface="+mn-cs"/>
              </a:rPr>
              <a:t>en la Unidad de Aprendizaje de Política Económica, la cual forma parte del plan de estudios de la Licenciatura en Economía  en el noveno periodo.</a:t>
            </a:r>
          </a:p>
          <a:p>
            <a:pPr algn="just" fontAlgn="auto">
              <a:spcBef>
                <a:spcPts val="0"/>
              </a:spcBef>
              <a:spcAft>
                <a:spcPts val="0"/>
              </a:spcAft>
              <a:buFont typeface="Wingdings" pitchFamily="2" charset="2"/>
              <a:buNone/>
              <a:defRPr/>
            </a:pPr>
            <a:endParaRPr lang="es-MX" sz="1600" dirty="0">
              <a:latin typeface="Calibri" pitchFamily="34" charset="0"/>
              <a:cs typeface="+mn-cs"/>
            </a:endParaRPr>
          </a:p>
          <a:p>
            <a:pPr algn="just" fontAlgn="auto">
              <a:spcBef>
                <a:spcPts val="0"/>
              </a:spcBef>
              <a:spcAft>
                <a:spcPts val="0"/>
              </a:spcAft>
              <a:buFont typeface="Wingdings" pitchFamily="2" charset="2"/>
              <a:buNone/>
              <a:defRPr/>
            </a:pPr>
            <a:r>
              <a:rPr lang="es-MX" sz="1600" dirty="0">
                <a:latin typeface="Calibri" pitchFamily="34" charset="0"/>
                <a:cs typeface="+mn-cs"/>
              </a:rPr>
              <a:t>Se considera adecuado utilizar estas diapositivas porque es un trabajo que presenta una planificación claramente enfocada al aprendizaje del alumno. </a:t>
            </a:r>
            <a:r>
              <a:rPr lang="es-MX" sz="1600" dirty="0">
                <a:latin typeface="Calibri" pitchFamily="34" charset="0"/>
                <a:cs typeface="+mn-cs"/>
              </a:rPr>
              <a:t>Su contenido da a conocer de forma clara y precisa </a:t>
            </a:r>
            <a:r>
              <a:rPr lang="es-MX" sz="1600" dirty="0" smtClean="0">
                <a:latin typeface="Calibri" pitchFamily="34" charset="0"/>
              </a:rPr>
              <a:t>las </a:t>
            </a:r>
            <a:r>
              <a:rPr lang="es-MX" sz="1600" dirty="0">
                <a:latin typeface="Calibri" pitchFamily="34" charset="0"/>
              </a:rPr>
              <a:t>principales corrientes de pensamiento económico.</a:t>
            </a:r>
            <a:endParaRPr lang="es-MX" sz="1600" dirty="0">
              <a:latin typeface="Calibri" pitchFamily="34" charset="0"/>
              <a:cs typeface="+mn-cs"/>
            </a:endParaRPr>
          </a:p>
          <a:p>
            <a:pPr algn="just" fontAlgn="auto">
              <a:spcBef>
                <a:spcPts val="0"/>
              </a:spcBef>
              <a:spcAft>
                <a:spcPts val="0"/>
              </a:spcAft>
              <a:buFont typeface="Wingdings" pitchFamily="2" charset="2"/>
              <a:buNone/>
              <a:defRPr/>
            </a:pPr>
            <a:endParaRPr lang="es-CO" sz="1600" dirty="0">
              <a:latin typeface="Calibri" pitchFamily="34" charset="0"/>
              <a:cs typeface="+mn-cs"/>
            </a:endParaRPr>
          </a:p>
          <a:p>
            <a:pPr algn="just" fontAlgn="auto">
              <a:spcBef>
                <a:spcPts val="0"/>
              </a:spcBef>
              <a:spcAft>
                <a:spcPts val="0"/>
              </a:spcAft>
              <a:buFont typeface="Wingdings" pitchFamily="2" charset="2"/>
              <a:buNone/>
              <a:defRPr/>
            </a:pPr>
            <a:r>
              <a:rPr lang="es-CO" sz="1600" dirty="0">
                <a:latin typeface="Calibri" pitchFamily="34" charset="0"/>
                <a:cs typeface="+mn-cs"/>
              </a:rPr>
              <a:t>Aunado a lo anterior, al proporcionales de forma electrónica este tipo de material a los alumnos, se evita escribir, esto permite dedicar mayor tiempo a actividades que realmente impacten en la formación de los alumnos como su  análisis y discusión.</a:t>
            </a:r>
          </a:p>
          <a:p>
            <a:pPr algn="just" fontAlgn="auto">
              <a:spcBef>
                <a:spcPts val="0"/>
              </a:spcBef>
              <a:spcAft>
                <a:spcPts val="0"/>
              </a:spcAft>
              <a:buFont typeface="Wingdings" pitchFamily="2" charset="2"/>
              <a:buNone/>
              <a:defRPr/>
            </a:pPr>
            <a:endParaRPr lang="es-CO" sz="1600" dirty="0">
              <a:latin typeface="Calibri" pitchFamily="34" charset="0"/>
              <a:cs typeface="+mn-cs"/>
            </a:endParaRPr>
          </a:p>
          <a:p>
            <a:pPr algn="just" fontAlgn="auto">
              <a:spcBef>
                <a:spcPts val="0"/>
              </a:spcBef>
              <a:spcAft>
                <a:spcPts val="0"/>
              </a:spcAft>
              <a:buFont typeface="Wingdings" pitchFamily="2" charset="2"/>
              <a:buNone/>
              <a:defRPr/>
            </a:pPr>
            <a:r>
              <a:rPr lang="es-MX" sz="1600" dirty="0">
                <a:latin typeface="Calibri" pitchFamily="34" charset="0"/>
                <a:cs typeface="+mn-cs"/>
              </a:rPr>
              <a:t>Para el uso de estas diapositivas se requiere un cañón o video proyector para proyectar las imágenes y una computadora con el programa </a:t>
            </a:r>
            <a:r>
              <a:rPr lang="es-MX" sz="1600" dirty="0" err="1">
                <a:latin typeface="Calibri" pitchFamily="34" charset="0"/>
                <a:cs typeface="+mn-cs"/>
              </a:rPr>
              <a:t>Power</a:t>
            </a:r>
            <a:r>
              <a:rPr lang="es-MX" sz="1600" dirty="0">
                <a:latin typeface="Calibri" pitchFamily="34" charset="0"/>
                <a:cs typeface="+mn-cs"/>
              </a:rPr>
              <a:t> Point versión 2003 o posterior. Dado que se proporciona el material a cada uno de los alumnos, ellos también pueden seguir al profesor en su computadora.</a:t>
            </a:r>
            <a:endParaRPr lang="es-CO" sz="1600" dirty="0">
              <a:latin typeface="Calibri" pitchFamily="34" charset="0"/>
              <a:cs typeface="+mn-cs"/>
            </a:endParaRPr>
          </a:p>
        </p:txBody>
      </p:sp>
      <p:sp>
        <p:nvSpPr>
          <p:cNvPr id="5133" name="Text Box 10"/>
          <p:cNvSpPr txBox="1">
            <a:spLocks noChangeArrowheads="1"/>
          </p:cNvSpPr>
          <p:nvPr/>
        </p:nvSpPr>
        <p:spPr bwMode="auto">
          <a:xfrm>
            <a:off x="0" y="188913"/>
            <a:ext cx="9144000"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tLang="es-MX" sz="2400" b="1"/>
              <a:t>“Guión explicativo para el empleo del material”</a:t>
            </a:r>
            <a:endParaRPr lang="es-ES" altLang="es-MX" sz="2400" b="1"/>
          </a:p>
        </p:txBody>
      </p:sp>
    </p:spTree>
    <p:extLst>
      <p:ext uri="{BB962C8B-B14F-4D97-AF65-F5344CB8AC3E}">
        <p14:creationId xmlns:p14="http://schemas.microsoft.com/office/powerpoint/2010/main" val="178901093"/>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115616" y="188640"/>
            <a:ext cx="7125113" cy="924475"/>
          </a:xfrm>
        </p:spPr>
        <p:txBody>
          <a:bodyPr/>
          <a:lstStyle/>
          <a:p>
            <a:pPr algn="ctr"/>
            <a:r>
              <a:rPr lang="es-MX" dirty="0" smtClean="0"/>
              <a:t>Supuestos.</a:t>
            </a:r>
            <a:endParaRPr lang="es-MX" dirty="0"/>
          </a:p>
        </p:txBody>
      </p:sp>
      <p:sp>
        <p:nvSpPr>
          <p:cNvPr id="2" name="1 Marcador de contenido"/>
          <p:cNvSpPr>
            <a:spLocks noGrp="1"/>
          </p:cNvSpPr>
          <p:nvPr>
            <p:ph idx="1"/>
          </p:nvPr>
        </p:nvSpPr>
        <p:spPr>
          <a:xfrm>
            <a:off x="539552" y="1052736"/>
            <a:ext cx="6802917" cy="1080120"/>
          </a:xfrm>
        </p:spPr>
        <p:txBody>
          <a:bodyPr/>
          <a:lstStyle/>
          <a:p>
            <a:pPr marL="0" indent="0">
              <a:buNone/>
            </a:pPr>
            <a:r>
              <a:rPr lang="es-MX" dirty="0"/>
              <a:t>El modelo clásico plantea cuatro supuestos importantes:</a:t>
            </a:r>
          </a:p>
          <a:p>
            <a:endParaRPr lang="es-MX" dirty="0"/>
          </a:p>
        </p:txBody>
      </p:sp>
      <p:graphicFrame>
        <p:nvGraphicFramePr>
          <p:cNvPr id="4" name="3 Diagrama"/>
          <p:cNvGraphicFramePr/>
          <p:nvPr>
            <p:extLst>
              <p:ext uri="{D42A27DB-BD31-4B8C-83A1-F6EECF244321}">
                <p14:modId xmlns:p14="http://schemas.microsoft.com/office/powerpoint/2010/main" val="647136215"/>
              </p:ext>
            </p:extLst>
          </p:nvPr>
        </p:nvGraphicFramePr>
        <p:xfrm>
          <a:off x="539552" y="1628800"/>
          <a:ext cx="8280920" cy="5056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877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548680"/>
            <a:ext cx="7848872" cy="924475"/>
          </a:xfrm>
        </p:spPr>
        <p:txBody>
          <a:bodyPr/>
          <a:lstStyle/>
          <a:p>
            <a:pPr algn="ctr"/>
            <a:r>
              <a:rPr lang="es-MX" b="1" dirty="0"/>
              <a:t>Equilibrio en el </a:t>
            </a:r>
            <a:r>
              <a:rPr lang="es-MX" b="1" dirty="0" smtClean="0"/>
              <a:t>mercado Financiero</a:t>
            </a:r>
            <a:r>
              <a:rPr lang="es-MX" dirty="0"/>
              <a:t/>
            </a:r>
            <a:br>
              <a:rPr lang="es-MX" dirty="0"/>
            </a:br>
            <a:endParaRPr lang="es-MX" dirty="0"/>
          </a:p>
        </p:txBody>
      </p:sp>
      <p:sp>
        <p:nvSpPr>
          <p:cNvPr id="3" name="2 Marcador de contenido"/>
          <p:cNvSpPr>
            <a:spLocks noGrp="1"/>
          </p:cNvSpPr>
          <p:nvPr>
            <p:ph idx="1"/>
          </p:nvPr>
        </p:nvSpPr>
        <p:spPr>
          <a:xfrm>
            <a:off x="467544" y="1807361"/>
            <a:ext cx="3744415" cy="4357943"/>
          </a:xfrm>
        </p:spPr>
        <p:txBody>
          <a:bodyPr>
            <a:normAutofit/>
          </a:bodyPr>
          <a:lstStyle/>
          <a:p>
            <a:pPr algn="just"/>
            <a:r>
              <a:rPr lang="es-MX" dirty="0"/>
              <a:t>En equilibrio, la tasa de interés asegura que la cantidad de crédito demandado sea igual al monto del crédito ofrecido. </a:t>
            </a:r>
            <a:endParaRPr lang="es-MX" dirty="0" smtClean="0"/>
          </a:p>
          <a:p>
            <a:pPr algn="just"/>
            <a:r>
              <a:rPr lang="es-MX" dirty="0" smtClean="0"/>
              <a:t>Cuanto </a:t>
            </a:r>
            <a:r>
              <a:rPr lang="es-MX" dirty="0"/>
              <a:t>mayor sea la tasa de interés, más costoso será invertir y </a:t>
            </a:r>
            <a:r>
              <a:rPr lang="es-MX" dirty="0" smtClean="0"/>
              <a:t>bajará </a:t>
            </a:r>
            <a:r>
              <a:rPr lang="es-MX" dirty="0"/>
              <a:t>el nivel de inversión deseada, así, la curva de inversión deseada presenta una pendiente negativa.</a:t>
            </a:r>
          </a:p>
          <a:p>
            <a:endParaRPr lang="es-MX" dirty="0"/>
          </a:p>
        </p:txBody>
      </p:sp>
      <p:pic>
        <p:nvPicPr>
          <p:cNvPr id="4098" name="Picture 2"/>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99992" y="1556792"/>
            <a:ext cx="4392488" cy="49685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4091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body" idx="1"/>
          </p:nvPr>
        </p:nvSpPr>
        <p:spPr>
          <a:xfrm>
            <a:off x="304800" y="381000"/>
            <a:ext cx="8382000" cy="6172200"/>
          </a:xfrm>
        </p:spPr>
        <p:txBody>
          <a:bodyPr>
            <a:normAutofit fontScale="92500" lnSpcReduction="20000"/>
          </a:bodyPr>
          <a:lstStyle/>
          <a:p>
            <a:pPr marL="0" indent="0" algn="just">
              <a:buNone/>
            </a:pPr>
            <a:r>
              <a:rPr lang="es-MX" sz="3000" b="1" dirty="0"/>
              <a:t>Equilibrio en el mercado de trabajo</a:t>
            </a:r>
            <a:endParaRPr lang="es-MX" sz="3000" dirty="0"/>
          </a:p>
          <a:p>
            <a:endParaRPr lang="es-ES_tradnl" dirty="0"/>
          </a:p>
          <a:p>
            <a:endParaRPr lang="es-ES_tradnl" dirty="0"/>
          </a:p>
          <a:p>
            <a:endParaRPr lang="es-ES_tradnl" dirty="0"/>
          </a:p>
          <a:p>
            <a:endParaRPr lang="es-ES_tradnl" dirty="0"/>
          </a:p>
          <a:p>
            <a:endParaRPr lang="es-ES_tradnl" dirty="0"/>
          </a:p>
          <a:p>
            <a:endParaRPr lang="es-ES_tradnl" dirty="0"/>
          </a:p>
          <a:p>
            <a:endParaRPr lang="es-ES_tradnl" dirty="0"/>
          </a:p>
          <a:p>
            <a:pPr algn="just"/>
            <a:endParaRPr lang="es-MX" sz="2200" dirty="0" smtClean="0"/>
          </a:p>
          <a:p>
            <a:pPr algn="just"/>
            <a:endParaRPr lang="es-MX" sz="2200" dirty="0"/>
          </a:p>
          <a:p>
            <a:pPr algn="just"/>
            <a:endParaRPr lang="es-MX" sz="2200" dirty="0" smtClean="0"/>
          </a:p>
          <a:p>
            <a:pPr algn="just"/>
            <a:endParaRPr lang="es-MX" sz="2200" dirty="0"/>
          </a:p>
          <a:p>
            <a:pPr algn="just"/>
            <a:r>
              <a:rPr lang="es-MX" sz="2200" dirty="0" smtClean="0"/>
              <a:t>La </a:t>
            </a:r>
            <a:r>
              <a:rPr lang="es-MX" sz="2200" dirty="0"/>
              <a:t>demanda de trabajo presenta una pendiente negativa, a mayores salarios las empresas </a:t>
            </a:r>
            <a:r>
              <a:rPr lang="es-MX" sz="2200" dirty="0" smtClean="0"/>
              <a:t>contratarán </a:t>
            </a:r>
            <a:r>
              <a:rPr lang="es-MX" sz="2200" dirty="0"/>
              <a:t>menos trabajadores. La oferta de trabajo presenta una pendiente positiva, a mayores salarios </a:t>
            </a:r>
            <a:r>
              <a:rPr lang="es-MX" sz="2200" dirty="0" smtClean="0"/>
              <a:t>más </a:t>
            </a:r>
            <a:r>
              <a:rPr lang="es-MX" sz="2200" dirty="0"/>
              <a:t>trabajadores </a:t>
            </a:r>
            <a:r>
              <a:rPr lang="es-MX" sz="2200" dirty="0" smtClean="0"/>
              <a:t>laborarán más </a:t>
            </a:r>
            <a:r>
              <a:rPr lang="es-MX" sz="2200" dirty="0"/>
              <a:t>tiempo y más personas estarán dispuestas a emplearse.                      </a:t>
            </a:r>
          </a:p>
          <a:p>
            <a:pPr algn="just"/>
            <a:endParaRPr lang="es-MX" sz="2200" dirty="0"/>
          </a:p>
          <a:p>
            <a:endParaRPr lang="es-ES_tradnl" dirty="0"/>
          </a:p>
        </p:txBody>
      </p:sp>
      <p:sp>
        <p:nvSpPr>
          <p:cNvPr id="330755" name="Line 3"/>
          <p:cNvSpPr>
            <a:spLocks noChangeShapeType="1"/>
          </p:cNvSpPr>
          <p:nvPr/>
        </p:nvSpPr>
        <p:spPr bwMode="auto">
          <a:xfrm flipV="1">
            <a:off x="2562225" y="1219200"/>
            <a:ext cx="0" cy="2771775"/>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0756" name="Line 4"/>
          <p:cNvSpPr>
            <a:spLocks noChangeShapeType="1"/>
          </p:cNvSpPr>
          <p:nvPr/>
        </p:nvSpPr>
        <p:spPr bwMode="auto">
          <a:xfrm>
            <a:off x="2562225" y="3990975"/>
            <a:ext cx="4308475"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0757" name="Line 5"/>
          <p:cNvSpPr>
            <a:spLocks noChangeShapeType="1"/>
          </p:cNvSpPr>
          <p:nvPr/>
        </p:nvSpPr>
        <p:spPr bwMode="auto">
          <a:xfrm>
            <a:off x="3008313" y="1597025"/>
            <a:ext cx="2673350" cy="226853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30758" name="Line 6"/>
          <p:cNvSpPr>
            <a:spLocks noChangeShapeType="1"/>
          </p:cNvSpPr>
          <p:nvPr/>
        </p:nvSpPr>
        <p:spPr bwMode="auto">
          <a:xfrm flipV="1">
            <a:off x="3305175" y="1597025"/>
            <a:ext cx="2376488" cy="201612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30759" name="Line 7"/>
          <p:cNvSpPr>
            <a:spLocks noChangeShapeType="1"/>
          </p:cNvSpPr>
          <p:nvPr/>
        </p:nvSpPr>
        <p:spPr bwMode="auto">
          <a:xfrm>
            <a:off x="2562225" y="2227263"/>
            <a:ext cx="2376488"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330760" name="Line 8"/>
          <p:cNvSpPr>
            <a:spLocks noChangeShapeType="1"/>
          </p:cNvSpPr>
          <p:nvPr/>
        </p:nvSpPr>
        <p:spPr bwMode="auto">
          <a:xfrm>
            <a:off x="3751263" y="2227263"/>
            <a:ext cx="0" cy="1763712"/>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330761" name="Line 9"/>
          <p:cNvSpPr>
            <a:spLocks noChangeShapeType="1"/>
          </p:cNvSpPr>
          <p:nvPr/>
        </p:nvSpPr>
        <p:spPr bwMode="auto">
          <a:xfrm>
            <a:off x="4938713" y="2227263"/>
            <a:ext cx="0" cy="1763712"/>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330762" name="Line 10"/>
          <p:cNvSpPr>
            <a:spLocks noChangeShapeType="1"/>
          </p:cNvSpPr>
          <p:nvPr/>
        </p:nvSpPr>
        <p:spPr bwMode="auto">
          <a:xfrm>
            <a:off x="4344988" y="2732088"/>
            <a:ext cx="0" cy="125888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330763" name="Line 11"/>
          <p:cNvSpPr>
            <a:spLocks noChangeShapeType="1"/>
          </p:cNvSpPr>
          <p:nvPr/>
        </p:nvSpPr>
        <p:spPr bwMode="auto">
          <a:xfrm>
            <a:off x="2562225" y="2732088"/>
            <a:ext cx="1782763"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330764" name="Text Box 12"/>
          <p:cNvSpPr txBox="1">
            <a:spLocks noChangeArrowheads="1"/>
          </p:cNvSpPr>
          <p:nvPr/>
        </p:nvSpPr>
        <p:spPr bwMode="auto">
          <a:xfrm>
            <a:off x="5681663" y="1344613"/>
            <a:ext cx="446087" cy="504825"/>
          </a:xfrm>
          <a:prstGeom prst="rect">
            <a:avLst/>
          </a:prstGeom>
          <a:noFill/>
          <a:ln>
            <a:noFill/>
          </a:ln>
          <a:extLst/>
        </p:spPr>
        <p:txBody>
          <a:bodyPr/>
          <a:lstStyle/>
          <a:p>
            <a:pPr eaLnBrk="0" hangingPunct="0"/>
            <a:r>
              <a:rPr lang="es-MX" dirty="0">
                <a:latin typeface="Times New Roman" pitchFamily="18" charset="0"/>
              </a:rPr>
              <a:t>S</a:t>
            </a:r>
          </a:p>
        </p:txBody>
      </p:sp>
      <p:sp>
        <p:nvSpPr>
          <p:cNvPr id="330765" name="Text Box 13"/>
          <p:cNvSpPr txBox="1">
            <a:spLocks noChangeArrowheads="1"/>
          </p:cNvSpPr>
          <p:nvPr/>
        </p:nvSpPr>
        <p:spPr bwMode="auto">
          <a:xfrm>
            <a:off x="5681663" y="3487738"/>
            <a:ext cx="595312" cy="503237"/>
          </a:xfrm>
          <a:prstGeom prst="rect">
            <a:avLst/>
          </a:prstGeom>
          <a:noFill/>
          <a:ln>
            <a:noFill/>
          </a:ln>
          <a:extLst/>
        </p:spPr>
        <p:txBody>
          <a:bodyPr/>
          <a:lstStyle/>
          <a:p>
            <a:pPr eaLnBrk="0" hangingPunct="0"/>
            <a:r>
              <a:rPr lang="es-MX" dirty="0">
                <a:latin typeface="Times New Roman" pitchFamily="18" charset="0"/>
              </a:rPr>
              <a:t>D</a:t>
            </a:r>
          </a:p>
        </p:txBody>
      </p:sp>
      <p:sp>
        <p:nvSpPr>
          <p:cNvPr id="330766" name="Text Box 14"/>
          <p:cNvSpPr txBox="1">
            <a:spLocks noChangeArrowheads="1"/>
          </p:cNvSpPr>
          <p:nvPr/>
        </p:nvSpPr>
        <p:spPr bwMode="auto">
          <a:xfrm>
            <a:off x="5091113" y="2605088"/>
            <a:ext cx="2376487" cy="756443"/>
          </a:xfrm>
          <a:prstGeom prst="rect">
            <a:avLst/>
          </a:prstGeom>
          <a:noFill/>
          <a:ln>
            <a:noFill/>
          </a:ln>
          <a:extLst/>
        </p:spPr>
        <p:txBody>
          <a:bodyPr/>
          <a:lstStyle/>
          <a:p>
            <a:pPr algn="ctr" eaLnBrk="0" hangingPunct="0"/>
            <a:r>
              <a:rPr lang="es-MX" dirty="0">
                <a:latin typeface="Times New Roman" pitchFamily="18" charset="0"/>
              </a:rPr>
              <a:t>Equilibrio de pleno empleo</a:t>
            </a:r>
          </a:p>
        </p:txBody>
      </p:sp>
      <p:sp>
        <p:nvSpPr>
          <p:cNvPr id="330767" name="Text Box 15"/>
          <p:cNvSpPr txBox="1">
            <a:spLocks noChangeArrowheads="1"/>
          </p:cNvSpPr>
          <p:nvPr/>
        </p:nvSpPr>
        <p:spPr bwMode="auto">
          <a:xfrm>
            <a:off x="3602038" y="1597025"/>
            <a:ext cx="1485900" cy="377825"/>
          </a:xfrm>
          <a:prstGeom prst="rect">
            <a:avLst/>
          </a:prstGeom>
          <a:noFill/>
          <a:ln>
            <a:noFill/>
          </a:ln>
          <a:extLst/>
        </p:spPr>
        <p:txBody>
          <a:bodyPr/>
          <a:lstStyle/>
          <a:p>
            <a:pPr eaLnBrk="0" hangingPunct="0"/>
            <a:r>
              <a:rPr lang="es-MX" dirty="0">
                <a:latin typeface="Times New Roman" pitchFamily="18" charset="0"/>
              </a:rPr>
              <a:t>Desempleo</a:t>
            </a:r>
          </a:p>
        </p:txBody>
      </p:sp>
      <p:sp>
        <p:nvSpPr>
          <p:cNvPr id="330768" name="Line 16"/>
          <p:cNvSpPr>
            <a:spLocks noChangeShapeType="1"/>
          </p:cNvSpPr>
          <p:nvPr/>
        </p:nvSpPr>
        <p:spPr bwMode="auto">
          <a:xfrm flipH="1">
            <a:off x="4494213" y="2732088"/>
            <a:ext cx="5937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0769" name="Text Box 17"/>
          <p:cNvSpPr txBox="1">
            <a:spLocks noChangeArrowheads="1"/>
          </p:cNvSpPr>
          <p:nvPr/>
        </p:nvSpPr>
        <p:spPr bwMode="auto">
          <a:xfrm>
            <a:off x="5978525" y="4117975"/>
            <a:ext cx="1189038" cy="377825"/>
          </a:xfrm>
          <a:prstGeom prst="rect">
            <a:avLst/>
          </a:prstGeom>
          <a:noFill/>
          <a:ln>
            <a:noFill/>
          </a:ln>
          <a:extLst/>
        </p:spPr>
        <p:txBody>
          <a:bodyPr/>
          <a:lstStyle/>
          <a:p>
            <a:pPr eaLnBrk="0" hangingPunct="0"/>
            <a:r>
              <a:rPr lang="es-MX" b="1" dirty="0">
                <a:latin typeface="Times New Roman" pitchFamily="18" charset="0"/>
              </a:rPr>
              <a:t>Empleo </a:t>
            </a:r>
          </a:p>
        </p:txBody>
      </p:sp>
      <p:sp>
        <p:nvSpPr>
          <p:cNvPr id="330770" name="Text Box 18"/>
          <p:cNvSpPr txBox="1">
            <a:spLocks noChangeArrowheads="1"/>
          </p:cNvSpPr>
          <p:nvPr/>
        </p:nvSpPr>
        <p:spPr bwMode="auto">
          <a:xfrm>
            <a:off x="1371600" y="1222375"/>
            <a:ext cx="1039813" cy="755650"/>
          </a:xfrm>
          <a:prstGeom prst="rect">
            <a:avLst/>
          </a:prstGeom>
          <a:noFill/>
          <a:ln>
            <a:noFill/>
          </a:ln>
          <a:extLst/>
        </p:spPr>
        <p:txBody>
          <a:bodyPr/>
          <a:lstStyle/>
          <a:p>
            <a:pPr eaLnBrk="0" hangingPunct="0"/>
            <a:r>
              <a:rPr lang="es-MX" b="1" dirty="0">
                <a:latin typeface="Times New Roman" pitchFamily="18" charset="0"/>
              </a:rPr>
              <a:t>Salarios por hora</a:t>
            </a:r>
          </a:p>
        </p:txBody>
      </p:sp>
    </p:spTree>
    <p:extLst>
      <p:ext uri="{BB962C8B-B14F-4D97-AF65-F5344CB8AC3E}">
        <p14:creationId xmlns:p14="http://schemas.microsoft.com/office/powerpoint/2010/main" val="15711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20689"/>
            <a:ext cx="8280920" cy="5832648"/>
          </a:xfrm>
        </p:spPr>
        <p:txBody>
          <a:bodyPr>
            <a:normAutofit/>
          </a:bodyPr>
          <a:lstStyle/>
          <a:p>
            <a:pPr marL="261938" indent="-261938" algn="just">
              <a:lnSpc>
                <a:spcPct val="130000"/>
              </a:lnSpc>
              <a:buClr>
                <a:srgbClr val="000066"/>
              </a:buClr>
              <a:buFont typeface="Wingdings" pitchFamily="2" charset="2"/>
              <a:buNone/>
              <a:tabLst>
                <a:tab pos="228600" algn="l"/>
              </a:tabLst>
            </a:pPr>
            <a:r>
              <a:rPr lang="es-MX" dirty="0">
                <a:latin typeface="Arial" charset="0"/>
              </a:rPr>
              <a:t>Los rasgos fundamentales del Pensamiento Clásico:</a:t>
            </a:r>
          </a:p>
          <a:p>
            <a:pPr marL="261938" indent="-261938" algn="just">
              <a:lnSpc>
                <a:spcPct val="130000"/>
              </a:lnSpc>
              <a:buClr>
                <a:srgbClr val="000066"/>
              </a:buClr>
              <a:buFont typeface="Wingdings" pitchFamily="2" charset="2"/>
              <a:buChar char="ü"/>
              <a:tabLst>
                <a:tab pos="228600" algn="l"/>
              </a:tabLst>
            </a:pPr>
            <a:r>
              <a:rPr lang="es-MX" b="1" dirty="0">
                <a:latin typeface="Arial" charset="0"/>
              </a:rPr>
              <a:t>La norma básica fue el laissez faire</a:t>
            </a:r>
            <a:r>
              <a:rPr lang="es-MX" dirty="0">
                <a:latin typeface="Arial" charset="0"/>
              </a:rPr>
              <a:t>: el mejor gobierno es el que interviene menos. El mercado libre y competitivo determina la producción, los precios y la distribución de la renta. </a:t>
            </a:r>
          </a:p>
          <a:p>
            <a:pPr marL="261938" indent="-261938" algn="just">
              <a:lnSpc>
                <a:spcPct val="130000"/>
              </a:lnSpc>
              <a:buClr>
                <a:srgbClr val="000066"/>
              </a:buClr>
              <a:buFont typeface="Wingdings" pitchFamily="2" charset="2"/>
              <a:buChar char="ü"/>
              <a:tabLst>
                <a:tab pos="228600" algn="l"/>
              </a:tabLst>
            </a:pPr>
            <a:r>
              <a:rPr lang="es-MX" dirty="0">
                <a:latin typeface="Arial" charset="0"/>
              </a:rPr>
              <a:t>A excepción de David Ricardo, </a:t>
            </a:r>
            <a:r>
              <a:rPr lang="es-MX" b="1" dirty="0">
                <a:latin typeface="Arial" charset="0"/>
              </a:rPr>
              <a:t>destacan </a:t>
            </a:r>
            <a:r>
              <a:rPr lang="es-MX" b="1" dirty="0" smtClean="0">
                <a:latin typeface="Arial" charset="0"/>
              </a:rPr>
              <a:t>la </a:t>
            </a:r>
            <a:r>
              <a:rPr lang="es-MX" b="1" dirty="0">
                <a:latin typeface="Arial" charset="0"/>
              </a:rPr>
              <a:t>existencia de una armonía de intereses</a:t>
            </a:r>
            <a:r>
              <a:rPr lang="es-MX" dirty="0">
                <a:latin typeface="Arial" charset="0"/>
              </a:rPr>
              <a:t>, cada individuo, al tratar de alcanzar los propios, servía a los intereses superiores de la sociedad.</a:t>
            </a:r>
            <a:endParaRPr lang="es-ES" dirty="0">
              <a:latin typeface="Arial" charset="0"/>
            </a:endParaRPr>
          </a:p>
          <a:p>
            <a:pPr marL="261938" indent="-261938" algn="just">
              <a:lnSpc>
                <a:spcPct val="130000"/>
              </a:lnSpc>
              <a:buClr>
                <a:srgbClr val="000066"/>
              </a:buClr>
              <a:buFont typeface="Wingdings" pitchFamily="2" charset="2"/>
              <a:buChar char="ü"/>
              <a:tabLst>
                <a:tab pos="228600" algn="l"/>
              </a:tabLst>
            </a:pPr>
            <a:r>
              <a:rPr lang="es-MX" b="1" dirty="0">
                <a:latin typeface="Arial" charset="0"/>
              </a:rPr>
              <a:t>Se defendía a los hombres de negocios</a:t>
            </a:r>
            <a:r>
              <a:rPr lang="es-MX" dirty="0">
                <a:latin typeface="Arial" charset="0"/>
              </a:rPr>
              <a:t>, pues eran los que realizaban la acumulación de capital, factor indispensable para la inversión y el crecimiento económico.</a:t>
            </a:r>
            <a:endParaRPr lang="es-ES" dirty="0">
              <a:latin typeface="Arial" charset="0"/>
            </a:endParaRPr>
          </a:p>
          <a:p>
            <a:pPr marL="261938" indent="-261938" algn="just">
              <a:lnSpc>
                <a:spcPct val="130000"/>
              </a:lnSpc>
              <a:buClr>
                <a:srgbClr val="000066"/>
              </a:buClr>
              <a:buFont typeface="Wingdings" pitchFamily="2" charset="2"/>
              <a:buChar char="ü"/>
              <a:tabLst>
                <a:tab pos="228600" algn="l"/>
              </a:tabLst>
            </a:pPr>
            <a:r>
              <a:rPr lang="es-MX" b="1" dirty="0">
                <a:latin typeface="Arial" charset="0"/>
              </a:rPr>
              <a:t>Confiaban en la competencia,</a:t>
            </a:r>
            <a:r>
              <a:rPr lang="es-MX" dirty="0">
                <a:latin typeface="Arial" charset="0"/>
              </a:rPr>
              <a:t> como mecanismo regulador de la economía.</a:t>
            </a:r>
          </a:p>
          <a:p>
            <a:pPr marL="261938" indent="-261938" algn="just">
              <a:lnSpc>
                <a:spcPct val="130000"/>
              </a:lnSpc>
              <a:buClr>
                <a:srgbClr val="000066"/>
              </a:buClr>
              <a:buFont typeface="Wingdings" pitchFamily="2" charset="2"/>
              <a:buChar char="ü"/>
              <a:tabLst>
                <a:tab pos="228600" algn="l"/>
              </a:tabLst>
            </a:pPr>
            <a:r>
              <a:rPr lang="es-MX" dirty="0">
                <a:latin typeface="Arial" charset="0"/>
              </a:rPr>
              <a:t> Los clásicos </a:t>
            </a:r>
            <a:r>
              <a:rPr lang="es-MX" b="1" dirty="0">
                <a:latin typeface="Arial" charset="0"/>
              </a:rPr>
              <a:t>defendían la primacía del sector privado</a:t>
            </a:r>
            <a:r>
              <a:rPr lang="es-MX" dirty="0">
                <a:latin typeface="Arial" charset="0"/>
              </a:rPr>
              <a:t> sobre el sector </a:t>
            </a:r>
            <a:r>
              <a:rPr lang="es-MX" dirty="0" smtClean="0">
                <a:latin typeface="Arial" charset="0"/>
              </a:rPr>
              <a:t>público</a:t>
            </a:r>
            <a:r>
              <a:rPr lang="es-MX" dirty="0">
                <a:latin typeface="Arial" charset="0"/>
              </a:rPr>
              <a:t>, el que se traducía en despilfarro y corrupción .</a:t>
            </a:r>
            <a:endParaRPr lang="es-ES" dirty="0">
              <a:latin typeface="Arial" charset="0"/>
            </a:endParaRPr>
          </a:p>
          <a:p>
            <a:endParaRPr lang="es-MX" dirty="0"/>
          </a:p>
        </p:txBody>
      </p:sp>
    </p:spTree>
    <p:extLst>
      <p:ext uri="{BB962C8B-B14F-4D97-AF65-F5344CB8AC3E}">
        <p14:creationId xmlns:p14="http://schemas.microsoft.com/office/powerpoint/2010/main" val="2059631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sz="4000" b="1" dirty="0" smtClean="0"/>
              <a:t>Conclusiones</a:t>
            </a:r>
            <a:endParaRPr lang="es-MX" sz="4000" b="1" dirty="0"/>
          </a:p>
        </p:txBody>
      </p:sp>
      <p:sp>
        <p:nvSpPr>
          <p:cNvPr id="2" name="1 Marcador de contenido"/>
          <p:cNvSpPr>
            <a:spLocks noGrp="1"/>
          </p:cNvSpPr>
          <p:nvPr>
            <p:ph idx="1"/>
          </p:nvPr>
        </p:nvSpPr>
        <p:spPr/>
        <p:txBody>
          <a:bodyPr/>
          <a:lstStyle/>
          <a:p>
            <a:pPr algn="just"/>
            <a:r>
              <a:rPr lang="es-MX" dirty="0"/>
              <a:t>Los economistas clásicos llegaron a la conclusión, </a:t>
            </a:r>
            <a:r>
              <a:rPr lang="es-MX" dirty="0" smtClean="0"/>
              <a:t>después de </a:t>
            </a:r>
            <a:r>
              <a:rPr lang="es-MX" dirty="0"/>
              <a:t>tener en cuenta estos cuatro supuestos, de que el </a:t>
            </a:r>
            <a:r>
              <a:rPr lang="es-MX" dirty="0" smtClean="0"/>
              <a:t>papel del </a:t>
            </a:r>
            <a:r>
              <a:rPr lang="es-MX" dirty="0"/>
              <a:t>gobierno en la economía debía ser mínimo. Si todos </a:t>
            </a:r>
            <a:r>
              <a:rPr lang="es-MX" dirty="0" smtClean="0"/>
              <a:t>los precios </a:t>
            </a:r>
            <a:r>
              <a:rPr lang="es-MX" dirty="0"/>
              <a:t>y los salarios son flexibles los problemas en </a:t>
            </a:r>
            <a:r>
              <a:rPr lang="es-MX" dirty="0" smtClean="0"/>
              <a:t>la macroeconomía </a:t>
            </a:r>
            <a:r>
              <a:rPr lang="es-MX" dirty="0"/>
              <a:t>serán temporales. El mercado se </a:t>
            </a:r>
            <a:r>
              <a:rPr lang="es-MX" dirty="0" smtClean="0"/>
              <a:t>ajustará el mismo</a:t>
            </a:r>
            <a:r>
              <a:rPr lang="es-MX" dirty="0"/>
              <a:t>.</a:t>
            </a:r>
          </a:p>
          <a:p>
            <a:endParaRPr lang="es-MX" dirty="0"/>
          </a:p>
        </p:txBody>
      </p:sp>
    </p:spTree>
    <p:extLst>
      <p:ext uri="{BB962C8B-B14F-4D97-AF65-F5344CB8AC3E}">
        <p14:creationId xmlns:p14="http://schemas.microsoft.com/office/powerpoint/2010/main" val="2276752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71600" y="2420888"/>
            <a:ext cx="7117180" cy="1470025"/>
          </a:xfrm>
        </p:spPr>
        <p:txBody>
          <a:bodyPr/>
          <a:lstStyle/>
          <a:p>
            <a:pPr algn="ctr"/>
            <a:r>
              <a:rPr lang="es-MX" dirty="0" smtClean="0"/>
              <a:t>Modelos Keynesianos y Postkeynesianos </a:t>
            </a:r>
            <a:endParaRPr lang="es-MX" dirty="0"/>
          </a:p>
        </p:txBody>
      </p:sp>
      <p:sp>
        <p:nvSpPr>
          <p:cNvPr id="3" name="2 Subtítulo"/>
          <p:cNvSpPr>
            <a:spLocks noGrp="1"/>
          </p:cNvSpPr>
          <p:nvPr>
            <p:ph type="subTitle" idx="1"/>
          </p:nvPr>
        </p:nvSpPr>
        <p:spPr>
          <a:xfrm>
            <a:off x="1043608" y="4221088"/>
            <a:ext cx="7117180" cy="861420"/>
          </a:xfrm>
        </p:spPr>
        <p:txBody>
          <a:bodyPr/>
          <a:lstStyle/>
          <a:p>
            <a:pPr algn="ctr"/>
            <a:r>
              <a:rPr lang="es-MX" dirty="0" smtClean="0"/>
              <a:t>Unidad III</a:t>
            </a:r>
            <a:endParaRPr lang="es-MX" dirty="0"/>
          </a:p>
        </p:txBody>
      </p:sp>
    </p:spTree>
    <p:extLst>
      <p:ext uri="{BB962C8B-B14F-4D97-AF65-F5344CB8AC3E}">
        <p14:creationId xmlns:p14="http://schemas.microsoft.com/office/powerpoint/2010/main" val="2357817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9442" y="675724"/>
            <a:ext cx="7125113" cy="1025084"/>
          </a:xfrm>
        </p:spPr>
        <p:txBody>
          <a:bodyPr/>
          <a:lstStyle/>
          <a:p>
            <a:pPr algn="ctr"/>
            <a:r>
              <a:rPr lang="es-MX" b="1" dirty="0" smtClean="0"/>
              <a:t>Keynesianismo</a:t>
            </a:r>
            <a:endParaRPr lang="es-MX" b="1" dirty="0"/>
          </a:p>
        </p:txBody>
      </p:sp>
      <p:sp>
        <p:nvSpPr>
          <p:cNvPr id="3" name="2 Marcador de contenido"/>
          <p:cNvSpPr>
            <a:spLocks noGrp="1"/>
          </p:cNvSpPr>
          <p:nvPr>
            <p:ph idx="1"/>
          </p:nvPr>
        </p:nvSpPr>
        <p:spPr>
          <a:xfrm>
            <a:off x="179512" y="1628800"/>
            <a:ext cx="8640960" cy="2952328"/>
          </a:xfrm>
        </p:spPr>
        <p:txBody>
          <a:bodyPr/>
          <a:lstStyle/>
          <a:p>
            <a:pPr algn="just"/>
            <a:r>
              <a:rPr lang="es-MX" dirty="0"/>
              <a:t>El </a:t>
            </a:r>
            <a:r>
              <a:rPr lang="es-MX" sz="2000" dirty="0"/>
              <a:t>Keynesianismo o economía keynesiana es una teoría económica propuesta por John Maynard Keynes, plasmada en su obra Teoría general del empleo, el interés y el dinero, publicada en 1936 como respuesta a la Gran Depresión de los años </a:t>
            </a:r>
            <a:r>
              <a:rPr lang="es-MX" sz="2000" dirty="0" smtClean="0"/>
              <a:t>30´s. </a:t>
            </a:r>
            <a:r>
              <a:rPr lang="es-MX" sz="2000" dirty="0"/>
              <a:t>Está basada en el estímulo de la economía en épocas de crisis.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4263084"/>
            <a:ext cx="4317281" cy="2399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3388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John Maynard Keynes </a:t>
            </a:r>
            <a:endParaRPr lang="es-MX" dirty="0"/>
          </a:p>
        </p:txBody>
      </p:sp>
      <p:sp>
        <p:nvSpPr>
          <p:cNvPr id="3" name="2 Marcador de contenido"/>
          <p:cNvSpPr>
            <a:spLocks noGrp="1"/>
          </p:cNvSpPr>
          <p:nvPr>
            <p:ph idx="1"/>
          </p:nvPr>
        </p:nvSpPr>
        <p:spPr>
          <a:xfrm>
            <a:off x="1043608" y="1484784"/>
            <a:ext cx="7234965" cy="3205815"/>
          </a:xfrm>
        </p:spPr>
        <p:txBody>
          <a:bodyPr/>
          <a:lstStyle/>
          <a:p>
            <a:pPr algn="just"/>
            <a:r>
              <a:rPr lang="es-MX" dirty="0"/>
              <a:t>P</a:t>
            </a:r>
            <a:r>
              <a:rPr lang="es-MX" dirty="0" smtClean="0"/>
              <a:t>rimer </a:t>
            </a:r>
            <a:r>
              <a:rPr lang="es-MX" dirty="0"/>
              <a:t>barón Keynes (5 de junio de 1883 – 21 de abril de 1946) fue un economista británico, considerado como uno de los más influyentes del siglo XX</a:t>
            </a:r>
            <a:r>
              <a:rPr lang="es-MX" dirty="0" smtClean="0"/>
              <a:t>, </a:t>
            </a:r>
            <a:r>
              <a:rPr lang="es-MX" dirty="0"/>
              <a:t>cuyas ideas tuvieron una fuerte repercusión en las teorías y políticas económicas.</a:t>
            </a:r>
          </a:p>
          <a:p>
            <a:pPr algn="just"/>
            <a:r>
              <a:rPr lang="es-MX" dirty="0"/>
              <a:t>La principal novedad de su pensamiento radica en plantear que el sistema capitalista no tiende a un equilibrio de pleno empleo de los factores productivos, sino hacia un equilibrio que </a:t>
            </a:r>
            <a:r>
              <a:rPr lang="es-MX" dirty="0" smtClean="0"/>
              <a:t>sólo </a:t>
            </a:r>
            <a:r>
              <a:rPr lang="es-MX" dirty="0"/>
              <a:t>de forma accidental coincidirá con el pleno empleo.</a:t>
            </a:r>
          </a:p>
        </p:txBody>
      </p:sp>
      <p:pic>
        <p:nvPicPr>
          <p:cNvPr id="2050" name="Picture 2" descr="File:John Maynard Keyn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4437112"/>
            <a:ext cx="1949202" cy="213742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403648" y="4635539"/>
            <a:ext cx="4320480" cy="1477328"/>
          </a:xfrm>
          <a:prstGeom prst="rect">
            <a:avLst/>
          </a:prstGeom>
        </p:spPr>
        <p:txBody>
          <a:bodyPr wrap="square">
            <a:spAutoFit/>
          </a:bodyPr>
          <a:lstStyle/>
          <a:p>
            <a:r>
              <a:rPr lang="es-MX" dirty="0" smtClean="0"/>
              <a:t>Su obra capital  es “La Teoría General del Empleo, el Interés y el Dinero” la cual pasará a constituir una nueva rama de la economía conocida como Macroeconomía.</a:t>
            </a:r>
            <a:endParaRPr lang="es-MX" dirty="0"/>
          </a:p>
        </p:txBody>
      </p:sp>
    </p:spTree>
    <p:extLst>
      <p:ext uri="{BB962C8B-B14F-4D97-AF65-F5344CB8AC3E}">
        <p14:creationId xmlns:p14="http://schemas.microsoft.com/office/powerpoint/2010/main" val="36695791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ANTECEDENTES HISTORICOS</a:t>
            </a:r>
          </a:p>
        </p:txBody>
      </p:sp>
      <p:sp>
        <p:nvSpPr>
          <p:cNvPr id="3" name="2 Marcador de contenido"/>
          <p:cNvSpPr>
            <a:spLocks noGrp="1"/>
          </p:cNvSpPr>
          <p:nvPr>
            <p:ph idx="1"/>
          </p:nvPr>
        </p:nvSpPr>
        <p:spPr>
          <a:xfrm>
            <a:off x="323528" y="1807361"/>
            <a:ext cx="8496944" cy="2341719"/>
          </a:xfrm>
        </p:spPr>
        <p:txBody>
          <a:bodyPr/>
          <a:lstStyle/>
          <a:p>
            <a:pPr algn="just"/>
            <a:r>
              <a:rPr lang="es-ES" dirty="0"/>
              <a:t>En los años </a:t>
            </a:r>
            <a:r>
              <a:rPr lang="es-ES" dirty="0" smtClean="0"/>
              <a:t>30´s </a:t>
            </a:r>
            <a:r>
              <a:rPr lang="es-ES" dirty="0"/>
              <a:t>el mundo entraba en una crisis muy profunda, los niveles de desempleo y marginación se extendieron; </a:t>
            </a:r>
            <a:r>
              <a:rPr lang="es-ES" dirty="0" smtClean="0"/>
              <a:t>ésta </a:t>
            </a:r>
            <a:r>
              <a:rPr lang="es-ES" dirty="0"/>
              <a:t>era una crisis del desarrollo en donde había </a:t>
            </a:r>
            <a:r>
              <a:rPr lang="es-ES" dirty="0" smtClean="0"/>
              <a:t>altísimos </a:t>
            </a:r>
            <a:r>
              <a:rPr lang="es-ES" dirty="0"/>
              <a:t>niveles de producción, entonces la oferta era muy superior a la demanda. Eso produjo la caída de los precios (deflación), numerosas empresas quebraron, con la consecuente desocupación masiva.</a:t>
            </a:r>
          </a:p>
          <a:p>
            <a:endParaRPr lang="es-MX"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4102867"/>
            <a:ext cx="5006668"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79238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Estrella de 5 puntas"/>
          <p:cNvSpPr/>
          <p:nvPr/>
        </p:nvSpPr>
        <p:spPr>
          <a:xfrm>
            <a:off x="3277289" y="1339856"/>
            <a:ext cx="3239835" cy="3070868"/>
          </a:xfrm>
          <a:custGeom>
            <a:avLst/>
            <a:gdLst>
              <a:gd name="connsiteX0" fmla="*/ 3 w 2448272"/>
              <a:gd name="connsiteY0" fmla="*/ 797632 h 2088232"/>
              <a:gd name="connsiteX1" fmla="*/ 935162 w 2448272"/>
              <a:gd name="connsiteY1" fmla="*/ 797637 h 2088232"/>
              <a:gd name="connsiteX2" fmla="*/ 1224136 w 2448272"/>
              <a:gd name="connsiteY2" fmla="*/ 0 h 2088232"/>
              <a:gd name="connsiteX3" fmla="*/ 1513110 w 2448272"/>
              <a:gd name="connsiteY3" fmla="*/ 797637 h 2088232"/>
              <a:gd name="connsiteX4" fmla="*/ 2448269 w 2448272"/>
              <a:gd name="connsiteY4" fmla="*/ 797632 h 2088232"/>
              <a:gd name="connsiteX5" fmla="*/ 1691706 w 2448272"/>
              <a:gd name="connsiteY5" fmla="*/ 1290593 h 2088232"/>
              <a:gd name="connsiteX6" fmla="*/ 1980692 w 2448272"/>
              <a:gd name="connsiteY6" fmla="*/ 2088227 h 2088232"/>
              <a:gd name="connsiteX7" fmla="*/ 1224136 w 2448272"/>
              <a:gd name="connsiteY7" fmla="*/ 1595256 h 2088232"/>
              <a:gd name="connsiteX8" fmla="*/ 467580 w 2448272"/>
              <a:gd name="connsiteY8" fmla="*/ 2088227 h 2088232"/>
              <a:gd name="connsiteX9" fmla="*/ 756566 w 2448272"/>
              <a:gd name="connsiteY9" fmla="*/ 1290593 h 2088232"/>
              <a:gd name="connsiteX10" fmla="*/ 3 w 2448272"/>
              <a:gd name="connsiteY10" fmla="*/ 797632 h 2088232"/>
              <a:gd name="connsiteX0" fmla="*/ 0 w 2448266"/>
              <a:gd name="connsiteY0" fmla="*/ 797632 h 2088227"/>
              <a:gd name="connsiteX1" fmla="*/ 935159 w 2448266"/>
              <a:gd name="connsiteY1" fmla="*/ 797637 h 2088227"/>
              <a:gd name="connsiteX2" fmla="*/ 1224133 w 2448266"/>
              <a:gd name="connsiteY2" fmla="*/ 0 h 2088227"/>
              <a:gd name="connsiteX3" fmla="*/ 1513107 w 2448266"/>
              <a:gd name="connsiteY3" fmla="*/ 797637 h 2088227"/>
              <a:gd name="connsiteX4" fmla="*/ 2448266 w 2448266"/>
              <a:gd name="connsiteY4" fmla="*/ 797632 h 2088227"/>
              <a:gd name="connsiteX5" fmla="*/ 1691703 w 2448266"/>
              <a:gd name="connsiteY5" fmla="*/ 1290593 h 2088227"/>
              <a:gd name="connsiteX6" fmla="*/ 1980689 w 2448266"/>
              <a:gd name="connsiteY6" fmla="*/ 2088227 h 2088227"/>
              <a:gd name="connsiteX7" fmla="*/ 1224133 w 2448266"/>
              <a:gd name="connsiteY7" fmla="*/ 1595256 h 2088227"/>
              <a:gd name="connsiteX8" fmla="*/ 958896 w 2448266"/>
              <a:gd name="connsiteY8" fmla="*/ 1487726 h 2088227"/>
              <a:gd name="connsiteX9" fmla="*/ 756563 w 2448266"/>
              <a:gd name="connsiteY9" fmla="*/ 1290593 h 2088227"/>
              <a:gd name="connsiteX10" fmla="*/ 0 w 2448266"/>
              <a:gd name="connsiteY10" fmla="*/ 797632 h 2088227"/>
              <a:gd name="connsiteX0" fmla="*/ 160221 w 2608487"/>
              <a:gd name="connsiteY0" fmla="*/ 797632 h 2088227"/>
              <a:gd name="connsiteX1" fmla="*/ 1095380 w 2608487"/>
              <a:gd name="connsiteY1" fmla="*/ 797637 h 2088227"/>
              <a:gd name="connsiteX2" fmla="*/ 1384354 w 2608487"/>
              <a:gd name="connsiteY2" fmla="*/ 0 h 2088227"/>
              <a:gd name="connsiteX3" fmla="*/ 1673328 w 2608487"/>
              <a:gd name="connsiteY3" fmla="*/ 797637 h 2088227"/>
              <a:gd name="connsiteX4" fmla="*/ 2608487 w 2608487"/>
              <a:gd name="connsiteY4" fmla="*/ 797632 h 2088227"/>
              <a:gd name="connsiteX5" fmla="*/ 1851924 w 2608487"/>
              <a:gd name="connsiteY5" fmla="*/ 1290593 h 2088227"/>
              <a:gd name="connsiteX6" fmla="*/ 2140910 w 2608487"/>
              <a:gd name="connsiteY6" fmla="*/ 2088227 h 2088227"/>
              <a:gd name="connsiteX7" fmla="*/ 1384354 w 2608487"/>
              <a:gd name="connsiteY7" fmla="*/ 1595256 h 2088227"/>
              <a:gd name="connsiteX8" fmla="*/ 0 w 2608487"/>
              <a:gd name="connsiteY8" fmla="*/ 1719738 h 2088227"/>
              <a:gd name="connsiteX9" fmla="*/ 916784 w 2608487"/>
              <a:gd name="connsiteY9" fmla="*/ 1290593 h 2088227"/>
              <a:gd name="connsiteX10" fmla="*/ 160221 w 2608487"/>
              <a:gd name="connsiteY10" fmla="*/ 797632 h 2088227"/>
              <a:gd name="connsiteX0" fmla="*/ 0 w 2448266"/>
              <a:gd name="connsiteY0" fmla="*/ 797632 h 2565900"/>
              <a:gd name="connsiteX1" fmla="*/ 935159 w 2448266"/>
              <a:gd name="connsiteY1" fmla="*/ 797637 h 2565900"/>
              <a:gd name="connsiteX2" fmla="*/ 1224133 w 2448266"/>
              <a:gd name="connsiteY2" fmla="*/ 0 h 2565900"/>
              <a:gd name="connsiteX3" fmla="*/ 1513107 w 2448266"/>
              <a:gd name="connsiteY3" fmla="*/ 797637 h 2565900"/>
              <a:gd name="connsiteX4" fmla="*/ 2448266 w 2448266"/>
              <a:gd name="connsiteY4" fmla="*/ 797632 h 2565900"/>
              <a:gd name="connsiteX5" fmla="*/ 1691703 w 2448266"/>
              <a:gd name="connsiteY5" fmla="*/ 1290593 h 2565900"/>
              <a:gd name="connsiteX6" fmla="*/ 1980689 w 2448266"/>
              <a:gd name="connsiteY6" fmla="*/ 2088227 h 2565900"/>
              <a:gd name="connsiteX7" fmla="*/ 1224133 w 2448266"/>
              <a:gd name="connsiteY7" fmla="*/ 1595256 h 2565900"/>
              <a:gd name="connsiteX8" fmla="*/ 440281 w 2448266"/>
              <a:gd name="connsiteY8" fmla="*/ 2565900 h 2565900"/>
              <a:gd name="connsiteX9" fmla="*/ 756563 w 2448266"/>
              <a:gd name="connsiteY9" fmla="*/ 1290593 h 2565900"/>
              <a:gd name="connsiteX10" fmla="*/ 0 w 2448266"/>
              <a:gd name="connsiteY10" fmla="*/ 797632 h 2565900"/>
              <a:gd name="connsiteX0" fmla="*/ 0 w 2803107"/>
              <a:gd name="connsiteY0" fmla="*/ 1507315 h 2565900"/>
              <a:gd name="connsiteX1" fmla="*/ 1290000 w 2803107"/>
              <a:gd name="connsiteY1" fmla="*/ 797637 h 2565900"/>
              <a:gd name="connsiteX2" fmla="*/ 1578974 w 2803107"/>
              <a:gd name="connsiteY2" fmla="*/ 0 h 2565900"/>
              <a:gd name="connsiteX3" fmla="*/ 1867948 w 2803107"/>
              <a:gd name="connsiteY3" fmla="*/ 797637 h 2565900"/>
              <a:gd name="connsiteX4" fmla="*/ 2803107 w 2803107"/>
              <a:gd name="connsiteY4" fmla="*/ 797632 h 2565900"/>
              <a:gd name="connsiteX5" fmla="*/ 2046544 w 2803107"/>
              <a:gd name="connsiteY5" fmla="*/ 1290593 h 2565900"/>
              <a:gd name="connsiteX6" fmla="*/ 2335530 w 2803107"/>
              <a:gd name="connsiteY6" fmla="*/ 2088227 h 2565900"/>
              <a:gd name="connsiteX7" fmla="*/ 1578974 w 2803107"/>
              <a:gd name="connsiteY7" fmla="*/ 1595256 h 2565900"/>
              <a:gd name="connsiteX8" fmla="*/ 795122 w 2803107"/>
              <a:gd name="connsiteY8" fmla="*/ 2565900 h 2565900"/>
              <a:gd name="connsiteX9" fmla="*/ 1111404 w 2803107"/>
              <a:gd name="connsiteY9" fmla="*/ 1290593 h 2565900"/>
              <a:gd name="connsiteX10" fmla="*/ 0 w 2803107"/>
              <a:gd name="connsiteY10" fmla="*/ 1507315 h 2565900"/>
              <a:gd name="connsiteX0" fmla="*/ 0 w 2803107"/>
              <a:gd name="connsiteY0" fmla="*/ 2053226 h 3111811"/>
              <a:gd name="connsiteX1" fmla="*/ 1290000 w 2803107"/>
              <a:gd name="connsiteY1" fmla="*/ 1343548 h 3111811"/>
              <a:gd name="connsiteX2" fmla="*/ 1933815 w 2803107"/>
              <a:gd name="connsiteY2" fmla="*/ 0 h 3111811"/>
              <a:gd name="connsiteX3" fmla="*/ 1867948 w 2803107"/>
              <a:gd name="connsiteY3" fmla="*/ 1343548 h 3111811"/>
              <a:gd name="connsiteX4" fmla="*/ 2803107 w 2803107"/>
              <a:gd name="connsiteY4" fmla="*/ 1343543 h 3111811"/>
              <a:gd name="connsiteX5" fmla="*/ 2046544 w 2803107"/>
              <a:gd name="connsiteY5" fmla="*/ 1836504 h 3111811"/>
              <a:gd name="connsiteX6" fmla="*/ 2335530 w 2803107"/>
              <a:gd name="connsiteY6" fmla="*/ 2634138 h 3111811"/>
              <a:gd name="connsiteX7" fmla="*/ 1578974 w 2803107"/>
              <a:gd name="connsiteY7" fmla="*/ 2141167 h 3111811"/>
              <a:gd name="connsiteX8" fmla="*/ 795122 w 2803107"/>
              <a:gd name="connsiteY8" fmla="*/ 3111811 h 3111811"/>
              <a:gd name="connsiteX9" fmla="*/ 1111404 w 2803107"/>
              <a:gd name="connsiteY9" fmla="*/ 1836504 h 3111811"/>
              <a:gd name="connsiteX10" fmla="*/ 0 w 2803107"/>
              <a:gd name="connsiteY10" fmla="*/ 2053226 h 3111811"/>
              <a:gd name="connsiteX0" fmla="*/ 0 w 3308074"/>
              <a:gd name="connsiteY0" fmla="*/ 2053226 h 3111811"/>
              <a:gd name="connsiteX1" fmla="*/ 1290000 w 3308074"/>
              <a:gd name="connsiteY1" fmla="*/ 1343548 h 3111811"/>
              <a:gd name="connsiteX2" fmla="*/ 1933815 w 3308074"/>
              <a:gd name="connsiteY2" fmla="*/ 0 h 3111811"/>
              <a:gd name="connsiteX3" fmla="*/ 1867948 w 3308074"/>
              <a:gd name="connsiteY3" fmla="*/ 1343548 h 3111811"/>
              <a:gd name="connsiteX4" fmla="*/ 3308074 w 3308074"/>
              <a:gd name="connsiteY4" fmla="*/ 1466373 h 3111811"/>
              <a:gd name="connsiteX5" fmla="*/ 2046544 w 3308074"/>
              <a:gd name="connsiteY5" fmla="*/ 1836504 h 3111811"/>
              <a:gd name="connsiteX6" fmla="*/ 2335530 w 3308074"/>
              <a:gd name="connsiteY6" fmla="*/ 2634138 h 3111811"/>
              <a:gd name="connsiteX7" fmla="*/ 1578974 w 3308074"/>
              <a:gd name="connsiteY7" fmla="*/ 2141167 h 3111811"/>
              <a:gd name="connsiteX8" fmla="*/ 795122 w 3308074"/>
              <a:gd name="connsiteY8" fmla="*/ 3111811 h 3111811"/>
              <a:gd name="connsiteX9" fmla="*/ 1111404 w 3308074"/>
              <a:gd name="connsiteY9" fmla="*/ 1836504 h 3111811"/>
              <a:gd name="connsiteX10" fmla="*/ 0 w 3308074"/>
              <a:gd name="connsiteY10" fmla="*/ 2053226 h 3111811"/>
              <a:gd name="connsiteX0" fmla="*/ 0 w 3308074"/>
              <a:gd name="connsiteY0" fmla="*/ 2053226 h 3111811"/>
              <a:gd name="connsiteX1" fmla="*/ 1290000 w 3308074"/>
              <a:gd name="connsiteY1" fmla="*/ 1343548 h 3111811"/>
              <a:gd name="connsiteX2" fmla="*/ 1933815 w 3308074"/>
              <a:gd name="connsiteY2" fmla="*/ 0 h 3111811"/>
              <a:gd name="connsiteX3" fmla="*/ 1867948 w 3308074"/>
              <a:gd name="connsiteY3" fmla="*/ 1343548 h 3111811"/>
              <a:gd name="connsiteX4" fmla="*/ 3308074 w 3308074"/>
              <a:gd name="connsiteY4" fmla="*/ 1466373 h 3111811"/>
              <a:gd name="connsiteX5" fmla="*/ 2046544 w 3308074"/>
              <a:gd name="connsiteY5" fmla="*/ 1836504 h 3111811"/>
              <a:gd name="connsiteX6" fmla="*/ 2376473 w 3308074"/>
              <a:gd name="connsiteY6" fmla="*/ 2620490 h 3111811"/>
              <a:gd name="connsiteX7" fmla="*/ 1578974 w 3308074"/>
              <a:gd name="connsiteY7" fmla="*/ 2141167 h 3111811"/>
              <a:gd name="connsiteX8" fmla="*/ 795122 w 3308074"/>
              <a:gd name="connsiteY8" fmla="*/ 3111811 h 3111811"/>
              <a:gd name="connsiteX9" fmla="*/ 1111404 w 3308074"/>
              <a:gd name="connsiteY9" fmla="*/ 1836504 h 3111811"/>
              <a:gd name="connsiteX10" fmla="*/ 0 w 3308074"/>
              <a:gd name="connsiteY10" fmla="*/ 2053226 h 3111811"/>
              <a:gd name="connsiteX0" fmla="*/ 0 w 3308074"/>
              <a:gd name="connsiteY0" fmla="*/ 2053226 h 3111811"/>
              <a:gd name="connsiteX1" fmla="*/ 1290000 w 3308074"/>
              <a:gd name="connsiteY1" fmla="*/ 1343548 h 3111811"/>
              <a:gd name="connsiteX2" fmla="*/ 1933815 w 3308074"/>
              <a:gd name="connsiteY2" fmla="*/ 0 h 3111811"/>
              <a:gd name="connsiteX3" fmla="*/ 1867948 w 3308074"/>
              <a:gd name="connsiteY3" fmla="*/ 1343548 h 3111811"/>
              <a:gd name="connsiteX4" fmla="*/ 3308074 w 3308074"/>
              <a:gd name="connsiteY4" fmla="*/ 1466373 h 3111811"/>
              <a:gd name="connsiteX5" fmla="*/ 2046544 w 3308074"/>
              <a:gd name="connsiteY5" fmla="*/ 1836504 h 3111811"/>
              <a:gd name="connsiteX6" fmla="*/ 3004270 w 3308074"/>
              <a:gd name="connsiteY6" fmla="*/ 3084514 h 3111811"/>
              <a:gd name="connsiteX7" fmla="*/ 1578974 w 3308074"/>
              <a:gd name="connsiteY7" fmla="*/ 2141167 h 3111811"/>
              <a:gd name="connsiteX8" fmla="*/ 795122 w 3308074"/>
              <a:gd name="connsiteY8" fmla="*/ 3111811 h 3111811"/>
              <a:gd name="connsiteX9" fmla="*/ 1111404 w 3308074"/>
              <a:gd name="connsiteY9" fmla="*/ 1836504 h 3111811"/>
              <a:gd name="connsiteX10" fmla="*/ 0 w 3308074"/>
              <a:gd name="connsiteY10" fmla="*/ 2053226 h 3111811"/>
              <a:gd name="connsiteX0" fmla="*/ 0 w 3308074"/>
              <a:gd name="connsiteY0" fmla="*/ 2012283 h 3070868"/>
              <a:gd name="connsiteX1" fmla="*/ 1290000 w 3308074"/>
              <a:gd name="connsiteY1" fmla="*/ 1302605 h 3070868"/>
              <a:gd name="connsiteX2" fmla="*/ 1524383 w 3308074"/>
              <a:gd name="connsiteY2" fmla="*/ 0 h 3070868"/>
              <a:gd name="connsiteX3" fmla="*/ 1867948 w 3308074"/>
              <a:gd name="connsiteY3" fmla="*/ 1302605 h 3070868"/>
              <a:gd name="connsiteX4" fmla="*/ 3308074 w 3308074"/>
              <a:gd name="connsiteY4" fmla="*/ 1425430 h 3070868"/>
              <a:gd name="connsiteX5" fmla="*/ 2046544 w 3308074"/>
              <a:gd name="connsiteY5" fmla="*/ 1795561 h 3070868"/>
              <a:gd name="connsiteX6" fmla="*/ 3004270 w 3308074"/>
              <a:gd name="connsiteY6" fmla="*/ 3043571 h 3070868"/>
              <a:gd name="connsiteX7" fmla="*/ 1578974 w 3308074"/>
              <a:gd name="connsiteY7" fmla="*/ 2100224 h 3070868"/>
              <a:gd name="connsiteX8" fmla="*/ 795122 w 3308074"/>
              <a:gd name="connsiteY8" fmla="*/ 3070868 h 3070868"/>
              <a:gd name="connsiteX9" fmla="*/ 1111404 w 3308074"/>
              <a:gd name="connsiteY9" fmla="*/ 1795561 h 3070868"/>
              <a:gd name="connsiteX10" fmla="*/ 0 w 3308074"/>
              <a:gd name="connsiteY10" fmla="*/ 2012283 h 3070868"/>
              <a:gd name="connsiteX0" fmla="*/ 0 w 3239835"/>
              <a:gd name="connsiteY0" fmla="*/ 1752976 h 3070868"/>
              <a:gd name="connsiteX1" fmla="*/ 1221761 w 3239835"/>
              <a:gd name="connsiteY1" fmla="*/ 1302605 h 3070868"/>
              <a:gd name="connsiteX2" fmla="*/ 1456144 w 3239835"/>
              <a:gd name="connsiteY2" fmla="*/ 0 h 3070868"/>
              <a:gd name="connsiteX3" fmla="*/ 1799709 w 3239835"/>
              <a:gd name="connsiteY3" fmla="*/ 1302605 h 3070868"/>
              <a:gd name="connsiteX4" fmla="*/ 3239835 w 3239835"/>
              <a:gd name="connsiteY4" fmla="*/ 1425430 h 3070868"/>
              <a:gd name="connsiteX5" fmla="*/ 1978305 w 3239835"/>
              <a:gd name="connsiteY5" fmla="*/ 1795561 h 3070868"/>
              <a:gd name="connsiteX6" fmla="*/ 2936031 w 3239835"/>
              <a:gd name="connsiteY6" fmla="*/ 3043571 h 3070868"/>
              <a:gd name="connsiteX7" fmla="*/ 1510735 w 3239835"/>
              <a:gd name="connsiteY7" fmla="*/ 2100224 h 3070868"/>
              <a:gd name="connsiteX8" fmla="*/ 726883 w 3239835"/>
              <a:gd name="connsiteY8" fmla="*/ 3070868 h 3070868"/>
              <a:gd name="connsiteX9" fmla="*/ 1043165 w 3239835"/>
              <a:gd name="connsiteY9" fmla="*/ 1795561 h 3070868"/>
              <a:gd name="connsiteX10" fmla="*/ 0 w 3239835"/>
              <a:gd name="connsiteY10" fmla="*/ 1752976 h 3070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39835" h="3070868">
                <a:moveTo>
                  <a:pt x="0" y="1752976"/>
                </a:moveTo>
                <a:lnTo>
                  <a:pt x="1221761" y="1302605"/>
                </a:lnTo>
                <a:lnTo>
                  <a:pt x="1456144" y="0"/>
                </a:lnTo>
                <a:lnTo>
                  <a:pt x="1799709" y="1302605"/>
                </a:lnTo>
                <a:lnTo>
                  <a:pt x="3239835" y="1425430"/>
                </a:lnTo>
                <a:lnTo>
                  <a:pt x="1978305" y="1795561"/>
                </a:lnTo>
                <a:lnTo>
                  <a:pt x="2936031" y="3043571"/>
                </a:lnTo>
                <a:lnTo>
                  <a:pt x="1510735" y="2100224"/>
                </a:lnTo>
                <a:lnTo>
                  <a:pt x="726883" y="3070868"/>
                </a:lnTo>
                <a:lnTo>
                  <a:pt x="1043165" y="1795561"/>
                </a:lnTo>
                <a:lnTo>
                  <a:pt x="0" y="1752976"/>
                </a:lnTo>
                <a:close/>
              </a:path>
            </a:pathLst>
          </a:cu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es-ES"/>
          </a:p>
        </p:txBody>
      </p:sp>
      <p:sp>
        <p:nvSpPr>
          <p:cNvPr id="9" name="8 CuadroTexto"/>
          <p:cNvSpPr txBox="1">
            <a:spLocks noChangeArrowheads="1"/>
          </p:cNvSpPr>
          <p:nvPr/>
        </p:nvSpPr>
        <p:spPr bwMode="auto">
          <a:xfrm>
            <a:off x="3924300" y="2636838"/>
            <a:ext cx="1943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r>
              <a:rPr lang="es-ES" sz="2400"/>
              <a:t>PRINCIPIOS</a:t>
            </a:r>
          </a:p>
        </p:txBody>
      </p:sp>
      <p:sp>
        <p:nvSpPr>
          <p:cNvPr id="10" name="9 CuadroTexto"/>
          <p:cNvSpPr txBox="1"/>
          <p:nvPr/>
        </p:nvSpPr>
        <p:spPr>
          <a:xfrm>
            <a:off x="6372225" y="2276475"/>
            <a:ext cx="2592263" cy="83185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es-ES" sz="2400" dirty="0"/>
              <a:t>Orientación de la demanda</a:t>
            </a:r>
          </a:p>
        </p:txBody>
      </p:sp>
      <p:sp>
        <p:nvSpPr>
          <p:cNvPr id="11" name="10 CuadroTexto"/>
          <p:cNvSpPr txBox="1"/>
          <p:nvPr/>
        </p:nvSpPr>
        <p:spPr>
          <a:xfrm>
            <a:off x="6008688" y="4221163"/>
            <a:ext cx="2955800" cy="83026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es-ES" sz="2400" dirty="0"/>
              <a:t>Inestabilidad de la economía</a:t>
            </a:r>
          </a:p>
        </p:txBody>
      </p:sp>
      <p:sp>
        <p:nvSpPr>
          <p:cNvPr id="12" name="11 CuadroTexto"/>
          <p:cNvSpPr txBox="1"/>
          <p:nvPr/>
        </p:nvSpPr>
        <p:spPr>
          <a:xfrm>
            <a:off x="251520" y="4387850"/>
            <a:ext cx="4968552"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auto">
              <a:spcBef>
                <a:spcPts val="0"/>
              </a:spcBef>
              <a:spcAft>
                <a:spcPts val="0"/>
              </a:spcAft>
              <a:defRPr/>
            </a:pPr>
            <a:r>
              <a:rPr lang="es-ES" sz="2400" dirty="0"/>
              <a:t>Rigideces de salarios y precios</a:t>
            </a:r>
          </a:p>
        </p:txBody>
      </p:sp>
      <p:sp>
        <p:nvSpPr>
          <p:cNvPr id="13" name="12 CuadroTexto"/>
          <p:cNvSpPr txBox="1"/>
          <p:nvPr/>
        </p:nvSpPr>
        <p:spPr>
          <a:xfrm>
            <a:off x="193675" y="2913856"/>
            <a:ext cx="3262311" cy="83026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auto">
              <a:spcBef>
                <a:spcPts val="0"/>
              </a:spcBef>
              <a:spcAft>
                <a:spcPts val="0"/>
              </a:spcAft>
              <a:defRPr/>
            </a:pPr>
            <a:r>
              <a:rPr lang="es-ES" sz="2400" dirty="0"/>
              <a:t>Políticas fiscales y monetarias activas</a:t>
            </a:r>
          </a:p>
        </p:txBody>
      </p:sp>
      <p:sp>
        <p:nvSpPr>
          <p:cNvPr id="14" name="13 CuadroTexto"/>
          <p:cNvSpPr txBox="1"/>
          <p:nvPr/>
        </p:nvSpPr>
        <p:spPr>
          <a:xfrm>
            <a:off x="3635374" y="922338"/>
            <a:ext cx="4104978"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auto">
              <a:spcBef>
                <a:spcPts val="0"/>
              </a:spcBef>
              <a:spcAft>
                <a:spcPts val="0"/>
              </a:spcAft>
              <a:defRPr/>
            </a:pPr>
            <a:r>
              <a:rPr lang="es-ES" sz="2400" dirty="0"/>
              <a:t>Énfasis macroeconómico</a:t>
            </a:r>
          </a:p>
        </p:txBody>
      </p:sp>
      <p:pic>
        <p:nvPicPr>
          <p:cNvPr id="24585" name="Picture 2" descr="G:\images (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063" y="450851"/>
            <a:ext cx="2903537"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1131" y="5445224"/>
            <a:ext cx="2262187"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38502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800" decel="100000"/>
                                        <p:tgtEl>
                                          <p:spTgt spid="13"/>
                                        </p:tgtEl>
                                      </p:cBhvr>
                                    </p:animEffect>
                                    <p:anim calcmode="lin" valueType="num">
                                      <p:cBhvr>
                                        <p:cTn id="18" dur="800" decel="100000" fill="hold"/>
                                        <p:tgtEl>
                                          <p:spTgt spid="13"/>
                                        </p:tgtEl>
                                        <p:attrNameLst>
                                          <p:attrName>style.rotation</p:attrName>
                                        </p:attrNameLst>
                                      </p:cBhvr>
                                      <p:tavLst>
                                        <p:tav tm="0">
                                          <p:val>
                                            <p:fltVal val="-90"/>
                                          </p:val>
                                        </p:tav>
                                        <p:tav tm="100000">
                                          <p:val>
                                            <p:fltVal val="0"/>
                                          </p:val>
                                        </p:tav>
                                      </p:tavLst>
                                    </p:anim>
                                    <p:anim calcmode="lin" valueType="num">
                                      <p:cBhvr>
                                        <p:cTn id="19" dur="800" decel="100000" fill="hold"/>
                                        <p:tgtEl>
                                          <p:spTgt spid="13"/>
                                        </p:tgtEl>
                                        <p:attrNameLst>
                                          <p:attrName>ppt_x</p:attrName>
                                        </p:attrNameLst>
                                      </p:cBhvr>
                                      <p:tavLst>
                                        <p:tav tm="0">
                                          <p:val>
                                            <p:strVal val="#ppt_x+0.4"/>
                                          </p:val>
                                        </p:tav>
                                        <p:tav tm="100000">
                                          <p:val>
                                            <p:strVal val="#ppt_x-0.05"/>
                                          </p:val>
                                        </p:tav>
                                      </p:tavLst>
                                    </p:anim>
                                    <p:anim calcmode="lin" valueType="num">
                                      <p:cBhvr>
                                        <p:cTn id="20" dur="800" decel="100000" fill="hold"/>
                                        <p:tgtEl>
                                          <p:spTgt spid="13"/>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23" presetID="3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800" decel="100000"/>
                                        <p:tgtEl>
                                          <p:spTgt spid="14"/>
                                        </p:tgtEl>
                                      </p:cBhvr>
                                    </p:animEffect>
                                    <p:anim calcmode="lin" valueType="num">
                                      <p:cBhvr>
                                        <p:cTn id="26" dur="800" decel="100000" fill="hold"/>
                                        <p:tgtEl>
                                          <p:spTgt spid="14"/>
                                        </p:tgtEl>
                                        <p:attrNameLst>
                                          <p:attrName>style.rotation</p:attrName>
                                        </p:attrNameLst>
                                      </p:cBhvr>
                                      <p:tavLst>
                                        <p:tav tm="0">
                                          <p:val>
                                            <p:fltVal val="-90"/>
                                          </p:val>
                                        </p:tav>
                                        <p:tav tm="100000">
                                          <p:val>
                                            <p:fltVal val="0"/>
                                          </p:val>
                                        </p:tav>
                                      </p:tavLst>
                                    </p:anim>
                                    <p:anim calcmode="lin" valueType="num">
                                      <p:cBhvr>
                                        <p:cTn id="27" dur="800" decel="100000" fill="hold"/>
                                        <p:tgtEl>
                                          <p:spTgt spid="14"/>
                                        </p:tgtEl>
                                        <p:attrNameLst>
                                          <p:attrName>ppt_x</p:attrName>
                                        </p:attrNameLst>
                                      </p:cBhvr>
                                      <p:tavLst>
                                        <p:tav tm="0">
                                          <p:val>
                                            <p:strVal val="#ppt_x+0.4"/>
                                          </p:val>
                                        </p:tav>
                                        <p:tav tm="100000">
                                          <p:val>
                                            <p:strVal val="#ppt_x-0.05"/>
                                          </p:val>
                                        </p:tav>
                                      </p:tavLst>
                                    </p:anim>
                                    <p:anim calcmode="lin" valueType="num">
                                      <p:cBhvr>
                                        <p:cTn id="28" dur="800" decel="100000" fill="hold"/>
                                        <p:tgtEl>
                                          <p:spTgt spid="14"/>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par>
                                <p:cTn id="31" presetID="30"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800" decel="100000"/>
                                        <p:tgtEl>
                                          <p:spTgt spid="10"/>
                                        </p:tgtEl>
                                      </p:cBhvr>
                                    </p:animEffect>
                                    <p:anim calcmode="lin" valueType="num">
                                      <p:cBhvr>
                                        <p:cTn id="34" dur="800" decel="100000" fill="hold"/>
                                        <p:tgtEl>
                                          <p:spTgt spid="10"/>
                                        </p:tgtEl>
                                        <p:attrNameLst>
                                          <p:attrName>style.rotation</p:attrName>
                                        </p:attrNameLst>
                                      </p:cBhvr>
                                      <p:tavLst>
                                        <p:tav tm="0">
                                          <p:val>
                                            <p:fltVal val="-90"/>
                                          </p:val>
                                        </p:tav>
                                        <p:tav tm="100000">
                                          <p:val>
                                            <p:fltVal val="0"/>
                                          </p:val>
                                        </p:tav>
                                      </p:tavLst>
                                    </p:anim>
                                    <p:anim calcmode="lin" valueType="num">
                                      <p:cBhvr>
                                        <p:cTn id="35" dur="800" decel="100000" fill="hold"/>
                                        <p:tgtEl>
                                          <p:spTgt spid="10"/>
                                        </p:tgtEl>
                                        <p:attrNameLst>
                                          <p:attrName>ppt_x</p:attrName>
                                        </p:attrNameLst>
                                      </p:cBhvr>
                                      <p:tavLst>
                                        <p:tav tm="0">
                                          <p:val>
                                            <p:strVal val="#ppt_x+0.4"/>
                                          </p:val>
                                        </p:tav>
                                        <p:tav tm="100000">
                                          <p:val>
                                            <p:strVal val="#ppt_x-0.05"/>
                                          </p:val>
                                        </p:tav>
                                      </p:tavLst>
                                    </p:anim>
                                    <p:anim calcmode="lin" valueType="num">
                                      <p:cBhvr>
                                        <p:cTn id="36" dur="800" decel="100000" fill="hold"/>
                                        <p:tgtEl>
                                          <p:spTgt spid="10"/>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39" presetID="30"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800" decel="100000"/>
                                        <p:tgtEl>
                                          <p:spTgt spid="12"/>
                                        </p:tgtEl>
                                      </p:cBhvr>
                                    </p:animEffect>
                                    <p:anim calcmode="lin" valueType="num">
                                      <p:cBhvr>
                                        <p:cTn id="42" dur="800" decel="100000" fill="hold"/>
                                        <p:tgtEl>
                                          <p:spTgt spid="12"/>
                                        </p:tgtEl>
                                        <p:attrNameLst>
                                          <p:attrName>style.rotation</p:attrName>
                                        </p:attrNameLst>
                                      </p:cBhvr>
                                      <p:tavLst>
                                        <p:tav tm="0">
                                          <p:val>
                                            <p:fltVal val="-90"/>
                                          </p:val>
                                        </p:tav>
                                        <p:tav tm="100000">
                                          <p:val>
                                            <p:fltVal val="0"/>
                                          </p:val>
                                        </p:tav>
                                      </p:tavLst>
                                    </p:anim>
                                    <p:anim calcmode="lin" valueType="num">
                                      <p:cBhvr>
                                        <p:cTn id="43" dur="800" decel="100000" fill="hold"/>
                                        <p:tgtEl>
                                          <p:spTgt spid="12"/>
                                        </p:tgtEl>
                                        <p:attrNameLst>
                                          <p:attrName>ppt_x</p:attrName>
                                        </p:attrNameLst>
                                      </p:cBhvr>
                                      <p:tavLst>
                                        <p:tav tm="0">
                                          <p:val>
                                            <p:strVal val="#ppt_x+0.4"/>
                                          </p:val>
                                        </p:tav>
                                        <p:tav tm="100000">
                                          <p:val>
                                            <p:strVal val="#ppt_x-0.05"/>
                                          </p:val>
                                        </p:tav>
                                      </p:tavLst>
                                    </p:anim>
                                    <p:anim calcmode="lin" valueType="num">
                                      <p:cBhvr>
                                        <p:cTn id="44" dur="800" decel="100000" fill="hold"/>
                                        <p:tgtEl>
                                          <p:spTgt spid="12"/>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par>
                                <p:cTn id="47" presetID="30" presetClass="entr" presetSubtype="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800" decel="100000"/>
                                        <p:tgtEl>
                                          <p:spTgt spid="11"/>
                                        </p:tgtEl>
                                      </p:cBhvr>
                                    </p:animEffect>
                                    <p:anim calcmode="lin" valueType="num">
                                      <p:cBhvr>
                                        <p:cTn id="50" dur="800" decel="100000" fill="hold"/>
                                        <p:tgtEl>
                                          <p:spTgt spid="11"/>
                                        </p:tgtEl>
                                        <p:attrNameLst>
                                          <p:attrName>style.rotation</p:attrName>
                                        </p:attrNameLst>
                                      </p:cBhvr>
                                      <p:tavLst>
                                        <p:tav tm="0">
                                          <p:val>
                                            <p:fltVal val="-90"/>
                                          </p:val>
                                        </p:tav>
                                        <p:tav tm="100000">
                                          <p:val>
                                            <p:fltVal val="0"/>
                                          </p:val>
                                        </p:tav>
                                      </p:tavLst>
                                    </p:anim>
                                    <p:anim calcmode="lin" valueType="num">
                                      <p:cBhvr>
                                        <p:cTn id="51" dur="800" decel="100000" fill="hold"/>
                                        <p:tgtEl>
                                          <p:spTgt spid="11"/>
                                        </p:tgtEl>
                                        <p:attrNameLst>
                                          <p:attrName>ppt_x</p:attrName>
                                        </p:attrNameLst>
                                      </p:cBhvr>
                                      <p:tavLst>
                                        <p:tav tm="0">
                                          <p:val>
                                            <p:strVal val="#ppt_x+0.4"/>
                                          </p:val>
                                        </p:tav>
                                        <p:tav tm="100000">
                                          <p:val>
                                            <p:strVal val="#ppt_x-0.05"/>
                                          </p:val>
                                        </p:tav>
                                      </p:tavLst>
                                    </p:anim>
                                    <p:anim calcmode="lin" valueType="num">
                                      <p:cBhvr>
                                        <p:cTn id="52" dur="800" decel="100000" fill="hold"/>
                                        <p:tgtEl>
                                          <p:spTgt spid="11"/>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5"/>
          <p:cNvSpPr>
            <a:spLocks noChangeArrowheads="1"/>
          </p:cNvSpPr>
          <p:nvPr/>
        </p:nvSpPr>
        <p:spPr bwMode="auto">
          <a:xfrm>
            <a:off x="179388" y="223838"/>
            <a:ext cx="89281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s-MX" altLang="es-MX" b="1"/>
          </a:p>
          <a:p>
            <a:pPr algn="ctr" eaLnBrk="1" hangingPunct="1"/>
            <a:endParaRPr lang="es-MX" altLang="es-MX" b="1"/>
          </a:p>
          <a:p>
            <a:pPr algn="ctr" eaLnBrk="1" hangingPunct="1"/>
            <a:endParaRPr lang="es-MX" altLang="es-MX" b="1"/>
          </a:p>
          <a:p>
            <a:pPr algn="ctr" eaLnBrk="1" hangingPunct="1"/>
            <a:endParaRPr lang="es-MX" altLang="es-MX" b="1"/>
          </a:p>
          <a:p>
            <a:pPr algn="ctr" eaLnBrk="1" hangingPunct="1"/>
            <a:r>
              <a:rPr lang="es-MX" altLang="es-MX" b="1"/>
              <a:t>FACULTAD DE ECONOMÍA</a:t>
            </a:r>
          </a:p>
        </p:txBody>
      </p:sp>
      <p:sp>
        <p:nvSpPr>
          <p:cNvPr id="6147" name="Line 3"/>
          <p:cNvSpPr>
            <a:spLocks noChangeShapeType="1"/>
          </p:cNvSpPr>
          <p:nvPr/>
        </p:nvSpPr>
        <p:spPr bwMode="auto">
          <a:xfrm flipV="1">
            <a:off x="1792288" y="955675"/>
            <a:ext cx="5335587" cy="1588"/>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48" name="Rectangle 4"/>
          <p:cNvSpPr>
            <a:spLocks noChangeArrowheads="1"/>
          </p:cNvSpPr>
          <p:nvPr/>
        </p:nvSpPr>
        <p:spPr bwMode="auto">
          <a:xfrm>
            <a:off x="1639888" y="511175"/>
            <a:ext cx="5703887"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altLang="es-MX" sz="1600" b="1"/>
              <a:t>UNIVERSIDAD AUTÓNOMA DEL</a:t>
            </a:r>
            <a:r>
              <a:rPr lang="es-MX" altLang="es-MX" sz="1600" b="1"/>
              <a:t> </a:t>
            </a:r>
            <a:r>
              <a:rPr lang="es-ES" altLang="es-MX" sz="1600" b="1"/>
              <a:t>ESTADO DE MÉXICO</a:t>
            </a:r>
            <a:endParaRPr lang="es-MX" altLang="es-MX" sz="1600"/>
          </a:p>
        </p:txBody>
      </p:sp>
      <p:sp>
        <p:nvSpPr>
          <p:cNvPr id="6149" name="Line 6"/>
          <p:cNvSpPr>
            <a:spLocks noChangeShapeType="1"/>
          </p:cNvSpPr>
          <p:nvPr/>
        </p:nvSpPr>
        <p:spPr bwMode="auto">
          <a:xfrm flipV="1">
            <a:off x="1792288" y="1031875"/>
            <a:ext cx="5335587" cy="1588"/>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es-MX"/>
          </a:p>
        </p:txBody>
      </p:sp>
      <p:pic>
        <p:nvPicPr>
          <p:cNvPr id="6150" name="Picture 13" descr="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88913"/>
            <a:ext cx="1397000" cy="124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7625" y="219075"/>
            <a:ext cx="1254125" cy="126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2" name="Rectangle 8"/>
          <p:cNvSpPr>
            <a:spLocks noChangeArrowheads="1"/>
          </p:cNvSpPr>
          <p:nvPr/>
        </p:nvSpPr>
        <p:spPr bwMode="auto">
          <a:xfrm>
            <a:off x="0" y="2771775"/>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tLang="es-MX"/>
              <a:t>Unidad de aprendizaje: Política Económica, 9no. periodo</a:t>
            </a:r>
            <a:endParaRPr lang="es-ES" altLang="es-MX"/>
          </a:p>
        </p:txBody>
      </p:sp>
      <p:sp>
        <p:nvSpPr>
          <p:cNvPr id="6153" name="Rectangle 8"/>
          <p:cNvSpPr>
            <a:spLocks noChangeArrowheads="1"/>
          </p:cNvSpPr>
          <p:nvPr/>
        </p:nvSpPr>
        <p:spPr bwMode="auto">
          <a:xfrm>
            <a:off x="0" y="1798638"/>
            <a:ext cx="914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tLang="es-MX" b="1"/>
              <a:t>Diapositivas</a:t>
            </a:r>
            <a:endParaRPr lang="es-ES" altLang="es-MX" b="1"/>
          </a:p>
        </p:txBody>
      </p:sp>
      <p:sp>
        <p:nvSpPr>
          <p:cNvPr id="6154" name="Rectangle 5"/>
          <p:cNvSpPr>
            <a:spLocks noChangeArrowheads="1"/>
          </p:cNvSpPr>
          <p:nvPr/>
        </p:nvSpPr>
        <p:spPr bwMode="auto">
          <a:xfrm>
            <a:off x="0" y="2409825"/>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tLang="es-MX"/>
              <a:t>Plan de estudios: Licenciado en Economía</a:t>
            </a:r>
          </a:p>
        </p:txBody>
      </p:sp>
      <p:sp>
        <p:nvSpPr>
          <p:cNvPr id="6155" name="Rectangle 8"/>
          <p:cNvSpPr>
            <a:spLocks noChangeArrowheads="1"/>
          </p:cNvSpPr>
          <p:nvPr/>
        </p:nvSpPr>
        <p:spPr bwMode="auto">
          <a:xfrm>
            <a:off x="0" y="3141663"/>
            <a:ext cx="9144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tLang="es-MX"/>
              <a:t>Créditos: 6</a:t>
            </a:r>
            <a:endParaRPr lang="es-ES" altLang="es-MX"/>
          </a:p>
        </p:txBody>
      </p:sp>
      <p:sp>
        <p:nvSpPr>
          <p:cNvPr id="6156" name="Rectangle 9"/>
          <p:cNvSpPr>
            <a:spLocks noChangeArrowheads="1"/>
          </p:cNvSpPr>
          <p:nvPr/>
        </p:nvSpPr>
        <p:spPr bwMode="auto">
          <a:xfrm>
            <a:off x="0" y="3644900"/>
            <a:ext cx="9144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tLang="es-MX" sz="2400" b="1" dirty="0"/>
              <a:t>Unidad </a:t>
            </a:r>
            <a:r>
              <a:rPr lang="es-MX" altLang="es-MX" sz="2400" b="1" dirty="0" smtClean="0"/>
              <a:t>III</a:t>
            </a:r>
            <a:r>
              <a:rPr lang="es-MX" altLang="es-MX" sz="2400" b="1" dirty="0"/>
              <a:t>:</a:t>
            </a:r>
          </a:p>
          <a:p>
            <a:pPr algn="ctr" eaLnBrk="1" hangingPunct="1"/>
            <a:r>
              <a:rPr lang="es-MX" altLang="es-MX" sz="2400" b="1" dirty="0" smtClean="0"/>
              <a:t>PRINCIPALES CORRIENTES DE </a:t>
            </a:r>
          </a:p>
          <a:p>
            <a:pPr algn="ctr" eaLnBrk="1" hangingPunct="1"/>
            <a:r>
              <a:rPr lang="es-MX" altLang="es-MX" sz="2400" b="1" dirty="0" smtClean="0"/>
              <a:t>PENSAMIENTO ECONÓMICO</a:t>
            </a:r>
            <a:endParaRPr lang="es-MX" altLang="es-MX" sz="2400" b="1" dirty="0"/>
          </a:p>
        </p:txBody>
      </p:sp>
      <p:sp>
        <p:nvSpPr>
          <p:cNvPr id="6157" name="Rectangle 7"/>
          <p:cNvSpPr>
            <a:spLocks noChangeArrowheads="1"/>
          </p:cNvSpPr>
          <p:nvPr/>
        </p:nvSpPr>
        <p:spPr bwMode="auto">
          <a:xfrm>
            <a:off x="-36513" y="6519863"/>
            <a:ext cx="91805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s-MX" altLang="es-MX" sz="1600" dirty="0"/>
              <a:t>Toluca, México, </a:t>
            </a:r>
            <a:r>
              <a:rPr lang="es-MX" altLang="es-MX" sz="1600" dirty="0" smtClean="0"/>
              <a:t>octubre 2016</a:t>
            </a:r>
            <a:endParaRPr lang="es-MX" altLang="es-MX" sz="1600" dirty="0"/>
          </a:p>
        </p:txBody>
      </p:sp>
      <p:sp>
        <p:nvSpPr>
          <p:cNvPr id="6158" name="Rectangle 7"/>
          <p:cNvSpPr>
            <a:spLocks noChangeArrowheads="1"/>
          </p:cNvSpPr>
          <p:nvPr/>
        </p:nvSpPr>
        <p:spPr bwMode="auto">
          <a:xfrm>
            <a:off x="0" y="5589588"/>
            <a:ext cx="914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O" altLang="es-MX" sz="2000" b="1"/>
              <a:t>Profesor: M. en E.U.R. Esteban Felipe Sánchez Torres</a:t>
            </a:r>
            <a:endParaRPr lang="es-MX" altLang="es-MX" sz="2000" b="1"/>
          </a:p>
        </p:txBody>
      </p:sp>
    </p:spTree>
    <p:extLst>
      <p:ext uri="{BB962C8B-B14F-4D97-AF65-F5344CB8AC3E}">
        <p14:creationId xmlns:p14="http://schemas.microsoft.com/office/powerpoint/2010/main" val="2614004171"/>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G:\images (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69082"/>
            <a:ext cx="1905000"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inta perforada"/>
          <p:cNvSpPr/>
          <p:nvPr/>
        </p:nvSpPr>
        <p:spPr>
          <a:xfrm>
            <a:off x="2555776" y="116632"/>
            <a:ext cx="6408738" cy="1655763"/>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s-ES" sz="2000" b="1" dirty="0"/>
              <a:t>Énfasis macroeconómico: </a:t>
            </a:r>
            <a:r>
              <a:rPr lang="es-ES" sz="2000" dirty="0"/>
              <a:t>Keynes se interesaba en lo factores determinantes de las cantidades totales del consumo, el ahorro, el ingreso, la producción y el empleo.</a:t>
            </a:r>
          </a:p>
        </p:txBody>
      </p:sp>
      <p:sp>
        <p:nvSpPr>
          <p:cNvPr id="6" name="5 Cinta perforada"/>
          <p:cNvSpPr/>
          <p:nvPr/>
        </p:nvSpPr>
        <p:spPr>
          <a:xfrm>
            <a:off x="395536" y="2132435"/>
            <a:ext cx="6408738" cy="165576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s-ES" sz="2000" b="1" dirty="0"/>
              <a:t>Orientación de la demanda:  </a:t>
            </a:r>
            <a:r>
              <a:rPr lang="es-PE" sz="2000" dirty="0"/>
              <a:t>el empleo total depende de la demanda total. </a:t>
            </a:r>
            <a:r>
              <a:rPr lang="es-ES" sz="2000" dirty="0"/>
              <a:t>la demanda efectiva establece la producción real de la economía.</a:t>
            </a:r>
          </a:p>
        </p:txBody>
      </p:sp>
      <p:sp>
        <p:nvSpPr>
          <p:cNvPr id="7" name="6 Cinta perforada"/>
          <p:cNvSpPr/>
          <p:nvPr/>
        </p:nvSpPr>
        <p:spPr>
          <a:xfrm>
            <a:off x="2267744" y="4293096"/>
            <a:ext cx="6408737" cy="1728788"/>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s-ES" sz="2000" b="1" dirty="0"/>
          </a:p>
          <a:p>
            <a:pPr fontAlgn="auto">
              <a:spcBef>
                <a:spcPts val="0"/>
              </a:spcBef>
              <a:spcAft>
                <a:spcPts val="0"/>
              </a:spcAft>
              <a:defRPr/>
            </a:pPr>
            <a:r>
              <a:rPr lang="es-ES" sz="2000" b="1" dirty="0"/>
              <a:t>Inestabilidad de la economía:  </a:t>
            </a:r>
            <a:r>
              <a:rPr lang="es-ES" sz="2000" dirty="0"/>
              <a:t>La economía es propensa a auges y fracasos recurrentes.  La tasa de interés depende de las preferencias de liquidez de las personas y cantidad de dinero.</a:t>
            </a:r>
          </a:p>
        </p:txBody>
      </p:sp>
    </p:spTree>
    <p:extLst>
      <p:ext uri="{BB962C8B-B14F-4D97-AF65-F5344CB8AC3E}">
        <p14:creationId xmlns:p14="http://schemas.microsoft.com/office/powerpoint/2010/main" val="16004865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D:\clara\historia del pensamiento economico\imagenes\images (1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3270" y="404664"/>
            <a:ext cx="2578571" cy="1437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Cinta perforada"/>
          <p:cNvSpPr/>
          <p:nvPr/>
        </p:nvSpPr>
        <p:spPr>
          <a:xfrm>
            <a:off x="1385101" y="3068960"/>
            <a:ext cx="6408738" cy="165576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s-ES" b="1" dirty="0"/>
              <a:t>Políticas fiscales y monetarias activas: </a:t>
            </a:r>
            <a:r>
              <a:rPr lang="es-ES" dirty="0"/>
              <a:t>el gobierno debía intervenir mediante políticas fiscales y monetarias apropiadas para promover el pleno empleo, la estabilidad de precios y el crecimiento económico.</a:t>
            </a:r>
            <a:endParaRPr lang="es-ES" b="1" dirty="0"/>
          </a:p>
        </p:txBody>
      </p:sp>
      <p:sp>
        <p:nvSpPr>
          <p:cNvPr id="5" name="4 Cinta perforada"/>
          <p:cNvSpPr/>
          <p:nvPr/>
        </p:nvSpPr>
        <p:spPr>
          <a:xfrm>
            <a:off x="1333818" y="1628800"/>
            <a:ext cx="6408738" cy="165735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s-ES" b="1" dirty="0"/>
              <a:t>Rigideces de salarios y precios: </a:t>
            </a:r>
            <a:r>
              <a:rPr lang="es-ES" dirty="0"/>
              <a:t>Los salarios tienden a ser inflexibles debido a factores institucionales tales como contratos sindicales, leyes del salario mínimo, y contratos implícitos.</a:t>
            </a:r>
          </a:p>
        </p:txBody>
      </p:sp>
      <p:pic>
        <p:nvPicPr>
          <p:cNvPr id="26629" name="5 Imagen" descr="Roosevelt en la firma del proyecto estatal del Tennessee Valley. 1933. Ampliar imagen">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5341007"/>
            <a:ext cx="3006718" cy="1368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72297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La escuela Postkeynesiana</a:t>
            </a:r>
            <a:endParaRPr lang="es-MX" dirty="0"/>
          </a:p>
        </p:txBody>
      </p:sp>
      <p:sp>
        <p:nvSpPr>
          <p:cNvPr id="3" name="2 Marcador de contenido"/>
          <p:cNvSpPr>
            <a:spLocks noGrp="1"/>
          </p:cNvSpPr>
          <p:nvPr>
            <p:ph idx="1"/>
          </p:nvPr>
        </p:nvSpPr>
        <p:spPr/>
        <p:txBody>
          <a:bodyPr/>
          <a:lstStyle/>
          <a:p>
            <a:pPr algn="just"/>
            <a:r>
              <a:rPr lang="es-MX" dirty="0"/>
              <a:t>La Escuela postkeynesiana es una escuela o enfoque de la economía basada en el keynesianismo. </a:t>
            </a:r>
            <a:endParaRPr lang="es-MX" dirty="0" smtClean="0"/>
          </a:p>
          <a:p>
            <a:pPr algn="just"/>
            <a:endParaRPr lang="es-MX" dirty="0"/>
          </a:p>
          <a:p>
            <a:pPr algn="just"/>
            <a:r>
              <a:rPr lang="es-MX" dirty="0"/>
              <a:t>Los economistas postkeynesianos enfatizan la necesidad de una política fiscal que fomente la ocupación y las rentas.</a:t>
            </a:r>
          </a:p>
          <a:p>
            <a:pPr marL="0" indent="0">
              <a:buNone/>
            </a:pPr>
            <a:endParaRPr lang="es-MX" dirty="0"/>
          </a:p>
        </p:txBody>
      </p:sp>
    </p:spTree>
    <p:extLst>
      <p:ext uri="{BB962C8B-B14F-4D97-AF65-F5344CB8AC3E}">
        <p14:creationId xmlns:p14="http://schemas.microsoft.com/office/powerpoint/2010/main" val="3516487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Política Económica en la Escuela Keynesiana y Postkeynesiana</a:t>
            </a:r>
            <a:endParaRPr lang="es-MX" dirty="0"/>
          </a:p>
        </p:txBody>
      </p:sp>
      <p:sp>
        <p:nvSpPr>
          <p:cNvPr id="3" name="2 Marcador de contenido"/>
          <p:cNvSpPr>
            <a:spLocks noGrp="1"/>
          </p:cNvSpPr>
          <p:nvPr>
            <p:ph idx="1"/>
          </p:nvPr>
        </p:nvSpPr>
        <p:spPr>
          <a:xfrm>
            <a:off x="827584" y="1196752"/>
            <a:ext cx="7125112" cy="2952328"/>
          </a:xfrm>
        </p:spPr>
        <p:txBody>
          <a:bodyPr>
            <a:normAutofit/>
          </a:bodyPr>
          <a:lstStyle/>
          <a:p>
            <a:pPr algn="just"/>
            <a:r>
              <a:rPr lang="es-MX" dirty="0" smtClean="0"/>
              <a:t>Al </a:t>
            </a:r>
            <a:r>
              <a:rPr lang="es-MX" dirty="0"/>
              <a:t>estudiar los determinantes </a:t>
            </a:r>
            <a:r>
              <a:rPr lang="es-MX" dirty="0" smtClean="0"/>
              <a:t>inmediatos </a:t>
            </a:r>
            <a:r>
              <a:rPr lang="es-MX" dirty="0"/>
              <a:t>de la renta y el empleo, expuso que existía una importante interrelación entre la Renta Nacional y los Niveles de Empleo. Los determinantes inmediatos son los gastos en consumo e inversión, el Gasto Público constituye una adición al gasto total</a:t>
            </a:r>
            <a:r>
              <a:rPr lang="es-MX" dirty="0" smtClean="0"/>
              <a:t>.</a:t>
            </a:r>
            <a:endParaRPr lang="es-MX"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3645024"/>
            <a:ext cx="455295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314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476672"/>
            <a:ext cx="3997922" cy="5650688"/>
          </a:xfrm>
        </p:spPr>
        <p:txBody>
          <a:bodyPr>
            <a:normAutofit/>
          </a:bodyPr>
          <a:lstStyle/>
          <a:p>
            <a:pPr algn="just"/>
            <a:r>
              <a:rPr lang="es-MX" dirty="0"/>
              <a:t>La situación de pleno empleo es </a:t>
            </a:r>
            <a:r>
              <a:rPr lang="es-MX" dirty="0" smtClean="0"/>
              <a:t>sólo </a:t>
            </a:r>
            <a:r>
              <a:rPr lang="es-MX" dirty="0"/>
              <a:t>un caso especial; el caso más general y característico es el de equilibrio con desempleo. </a:t>
            </a:r>
            <a:endParaRPr lang="es-MX" dirty="0" smtClean="0"/>
          </a:p>
          <a:p>
            <a:pPr algn="just"/>
            <a:r>
              <a:rPr lang="es-MX" dirty="0" smtClean="0"/>
              <a:t>Cuando </a:t>
            </a:r>
            <a:r>
              <a:rPr lang="es-MX" dirty="0"/>
              <a:t>el consumo y la inversión resulta insuficiente para mantener el pleno empleo. </a:t>
            </a:r>
            <a:endParaRPr lang="es-MX" dirty="0" smtClean="0"/>
          </a:p>
          <a:p>
            <a:pPr algn="just"/>
            <a:r>
              <a:rPr lang="es-MX" dirty="0" smtClean="0"/>
              <a:t>El </a:t>
            </a:r>
            <a:r>
              <a:rPr lang="es-MX" dirty="0"/>
              <a:t>estado debería ser la fuente de gasto a la que se acuda como </a:t>
            </a:r>
            <a:r>
              <a:rPr lang="es-MX" dirty="0" smtClean="0"/>
              <a:t>último </a:t>
            </a:r>
            <a:r>
              <a:rPr lang="es-MX" dirty="0"/>
              <a:t>recurso</a:t>
            </a:r>
          </a:p>
          <a:p>
            <a:endParaRPr lang="es-MX" dirty="0"/>
          </a:p>
        </p:txBody>
      </p:sp>
      <p:sp>
        <p:nvSpPr>
          <p:cNvPr id="5" name="2 Marcador de contenido"/>
          <p:cNvSpPr txBox="1">
            <a:spLocks/>
          </p:cNvSpPr>
          <p:nvPr/>
        </p:nvSpPr>
        <p:spPr>
          <a:xfrm>
            <a:off x="4571998" y="1268760"/>
            <a:ext cx="4104458" cy="4930608"/>
          </a:xfrm>
          <a:prstGeom prst="rect">
            <a:avLst/>
          </a:prstGeom>
        </p:spPr>
        <p:txBody>
          <a:bodyPr vert="horz" lIns="91440" tIns="45720" rIns="91440" bIns="45720" rtlCol="0" anchor="ctr">
            <a:norm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algn="just"/>
            <a:r>
              <a:rPr lang="es-MX" dirty="0" smtClean="0"/>
              <a:t>El segundo grupo de componente del sistema Keynesiano lo constituyen los determinantes últimos de la renta y del empleo, o los determinantes del consumo e inversión. </a:t>
            </a:r>
          </a:p>
          <a:p>
            <a:pPr algn="just"/>
            <a:r>
              <a:rPr lang="es-MX" dirty="0" smtClean="0"/>
              <a:t>El nivel de consumo varía con la renta mientras que ésta varía, porque cambia la inversión o el gasto público y lo hace de forma multiplicativa: si la inversión aumenta, la Renta se incrementará en un múltiplo de esta cantidad. </a:t>
            </a:r>
          </a:p>
          <a:p>
            <a:pPr algn="just"/>
            <a:endParaRPr lang="es-MX" dirty="0"/>
          </a:p>
        </p:txBody>
      </p:sp>
    </p:spTree>
    <p:extLst>
      <p:ext uri="{BB962C8B-B14F-4D97-AF65-F5344CB8AC3E}">
        <p14:creationId xmlns:p14="http://schemas.microsoft.com/office/powerpoint/2010/main" val="20643537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El Modelo</a:t>
            </a:r>
            <a:endParaRPr lang="es-MX" dirty="0"/>
          </a:p>
        </p:txBody>
      </p:sp>
      <p:sp>
        <p:nvSpPr>
          <p:cNvPr id="3" name="2 Marcador de contenido"/>
          <p:cNvSpPr>
            <a:spLocks noGrp="1"/>
          </p:cNvSpPr>
          <p:nvPr>
            <p:ph idx="1"/>
          </p:nvPr>
        </p:nvSpPr>
        <p:spPr/>
        <p:txBody>
          <a:bodyPr/>
          <a:lstStyle/>
          <a:p>
            <a:pPr marL="0" indent="0">
              <a:buNone/>
            </a:pPr>
            <a:r>
              <a:rPr lang="es-MX" dirty="0" smtClean="0"/>
              <a:t>Supuestos:</a:t>
            </a:r>
          </a:p>
          <a:p>
            <a:pPr lvl="1"/>
            <a:r>
              <a:rPr lang="es-MX" dirty="0"/>
              <a:t>Los salarios son rígidos a la baja  (Desempleo involuntario</a:t>
            </a:r>
            <a:r>
              <a:rPr lang="es-MX" dirty="0" smtClean="0"/>
              <a:t>).</a:t>
            </a:r>
          </a:p>
          <a:p>
            <a:pPr lvl="1"/>
            <a:endParaRPr lang="es-MX" dirty="0"/>
          </a:p>
          <a:p>
            <a:pPr lvl="1"/>
            <a:r>
              <a:rPr lang="es-MX" dirty="0"/>
              <a:t>Hay exceso de capacidad instalada. </a:t>
            </a:r>
          </a:p>
          <a:p>
            <a:pPr lvl="1"/>
            <a:endParaRPr lang="es-MX" dirty="0"/>
          </a:p>
          <a:p>
            <a:pPr lvl="1"/>
            <a:r>
              <a:rPr lang="es-MX" dirty="0"/>
              <a:t>Aumentos o disminuciones en la DA no afectan el nivel de precios.</a:t>
            </a:r>
          </a:p>
          <a:p>
            <a:pPr lvl="1"/>
            <a:endParaRPr lang="es-MX" dirty="0"/>
          </a:p>
          <a:p>
            <a:pPr lvl="1"/>
            <a:r>
              <a:rPr lang="es-MX" dirty="0"/>
              <a:t>La oferta agregada de corto plazo </a:t>
            </a:r>
            <a:r>
              <a:rPr lang="es-MX" dirty="0" smtClean="0"/>
              <a:t>(OA) </a:t>
            </a:r>
            <a:r>
              <a:rPr lang="es-MX" dirty="0"/>
              <a:t>es horizontal. </a:t>
            </a:r>
          </a:p>
        </p:txBody>
      </p:sp>
    </p:spTree>
    <p:extLst>
      <p:ext uri="{BB962C8B-B14F-4D97-AF65-F5344CB8AC3E}">
        <p14:creationId xmlns:p14="http://schemas.microsoft.com/office/powerpoint/2010/main" val="9516841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9" name="Line 3"/>
          <p:cNvSpPr>
            <a:spLocks noChangeShapeType="1"/>
          </p:cNvSpPr>
          <p:nvPr/>
        </p:nvSpPr>
        <p:spPr bwMode="auto">
          <a:xfrm flipV="1">
            <a:off x="2690813" y="1343025"/>
            <a:ext cx="0" cy="4259263"/>
          </a:xfrm>
          <a:prstGeom prst="line">
            <a:avLst/>
          </a:prstGeom>
          <a:noFill/>
          <a:ln w="762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ln w="38100">
                <a:solidFill>
                  <a:schemeClr val="tx1"/>
                </a:solidFill>
              </a:ln>
            </a:endParaRPr>
          </a:p>
        </p:txBody>
      </p:sp>
      <p:sp>
        <p:nvSpPr>
          <p:cNvPr id="336900" name="Line 4"/>
          <p:cNvSpPr>
            <a:spLocks noChangeShapeType="1"/>
          </p:cNvSpPr>
          <p:nvPr/>
        </p:nvSpPr>
        <p:spPr bwMode="auto">
          <a:xfrm>
            <a:off x="2690813" y="5602288"/>
            <a:ext cx="3536950" cy="0"/>
          </a:xfrm>
          <a:prstGeom prst="line">
            <a:avLst/>
          </a:prstGeom>
          <a:noFill/>
          <a:ln w="762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ln w="76200">
                <a:solidFill>
                  <a:schemeClr val="bg1">
                    <a:lumMod val="95000"/>
                    <a:lumOff val="5000"/>
                  </a:schemeClr>
                </a:solidFill>
              </a:ln>
            </a:endParaRPr>
          </a:p>
        </p:txBody>
      </p:sp>
      <p:sp>
        <p:nvSpPr>
          <p:cNvPr id="336901" name="Line 5"/>
          <p:cNvSpPr>
            <a:spLocks noChangeShapeType="1"/>
          </p:cNvSpPr>
          <p:nvPr/>
        </p:nvSpPr>
        <p:spPr bwMode="auto">
          <a:xfrm>
            <a:off x="2690813" y="3473450"/>
            <a:ext cx="342741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36902" name="Line 6"/>
          <p:cNvSpPr>
            <a:spLocks noChangeShapeType="1"/>
          </p:cNvSpPr>
          <p:nvPr/>
        </p:nvSpPr>
        <p:spPr bwMode="auto">
          <a:xfrm>
            <a:off x="2801938" y="1698625"/>
            <a:ext cx="2320925" cy="3725863"/>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36903" name="Line 7"/>
          <p:cNvSpPr>
            <a:spLocks noChangeShapeType="1"/>
          </p:cNvSpPr>
          <p:nvPr/>
        </p:nvSpPr>
        <p:spPr bwMode="auto">
          <a:xfrm>
            <a:off x="3243263" y="1520825"/>
            <a:ext cx="2320925" cy="372745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36904" name="Line 8"/>
          <p:cNvSpPr>
            <a:spLocks noChangeShapeType="1"/>
          </p:cNvSpPr>
          <p:nvPr/>
        </p:nvSpPr>
        <p:spPr bwMode="auto">
          <a:xfrm>
            <a:off x="3795713" y="1520825"/>
            <a:ext cx="2322512" cy="372745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36905" name="Line 9"/>
          <p:cNvSpPr>
            <a:spLocks noChangeShapeType="1"/>
          </p:cNvSpPr>
          <p:nvPr/>
        </p:nvSpPr>
        <p:spPr bwMode="auto">
          <a:xfrm>
            <a:off x="3906838" y="3473450"/>
            <a:ext cx="0" cy="2128838"/>
          </a:xfrm>
          <a:prstGeom prst="line">
            <a:avLst/>
          </a:prstGeom>
          <a:noFill/>
          <a:ln w="9525" cap="rnd">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es-MX"/>
          </a:p>
        </p:txBody>
      </p:sp>
      <p:sp>
        <p:nvSpPr>
          <p:cNvPr id="336906" name="Line 10"/>
          <p:cNvSpPr>
            <a:spLocks noChangeShapeType="1"/>
          </p:cNvSpPr>
          <p:nvPr/>
        </p:nvSpPr>
        <p:spPr bwMode="auto">
          <a:xfrm>
            <a:off x="4459288" y="3473450"/>
            <a:ext cx="0" cy="2128838"/>
          </a:xfrm>
          <a:prstGeom prst="line">
            <a:avLst/>
          </a:prstGeom>
          <a:noFill/>
          <a:ln w="9525" cap="rnd">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es-MX"/>
          </a:p>
        </p:txBody>
      </p:sp>
      <p:sp>
        <p:nvSpPr>
          <p:cNvPr id="336907" name="Line 11"/>
          <p:cNvSpPr>
            <a:spLocks noChangeShapeType="1"/>
          </p:cNvSpPr>
          <p:nvPr/>
        </p:nvSpPr>
        <p:spPr bwMode="auto">
          <a:xfrm>
            <a:off x="5011738" y="3473450"/>
            <a:ext cx="0" cy="2128838"/>
          </a:xfrm>
          <a:prstGeom prst="line">
            <a:avLst/>
          </a:prstGeom>
          <a:noFill/>
          <a:ln w="9525" cap="rnd">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es-MX"/>
          </a:p>
        </p:txBody>
      </p:sp>
      <p:sp>
        <p:nvSpPr>
          <p:cNvPr id="336908" name="Line 12"/>
          <p:cNvSpPr>
            <a:spLocks noChangeShapeType="1"/>
          </p:cNvSpPr>
          <p:nvPr/>
        </p:nvSpPr>
        <p:spPr bwMode="auto">
          <a:xfrm>
            <a:off x="3795713" y="2230438"/>
            <a:ext cx="33178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6909" name="Line 13"/>
          <p:cNvSpPr>
            <a:spLocks noChangeShapeType="1"/>
          </p:cNvSpPr>
          <p:nvPr/>
        </p:nvSpPr>
        <p:spPr bwMode="auto">
          <a:xfrm flipH="1">
            <a:off x="3243263" y="2230438"/>
            <a:ext cx="33178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336910" name="Text Box 14"/>
          <p:cNvSpPr txBox="1">
            <a:spLocks noChangeArrowheads="1"/>
          </p:cNvSpPr>
          <p:nvPr/>
        </p:nvSpPr>
        <p:spPr bwMode="auto">
          <a:xfrm>
            <a:off x="5454650" y="2762250"/>
            <a:ext cx="663575" cy="5334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a:lstStyle/>
          <a:p>
            <a:pPr eaLnBrk="0" hangingPunct="0"/>
            <a:r>
              <a:rPr lang="es-MX">
                <a:latin typeface="Times New Roman" pitchFamily="18" charset="0"/>
              </a:rPr>
              <a:t>OA</a:t>
            </a:r>
            <a:r>
              <a:rPr lang="es-MX" baseline="-25000">
                <a:latin typeface="Times New Roman" pitchFamily="18" charset="0"/>
              </a:rPr>
              <a:t>C</a:t>
            </a:r>
            <a:endParaRPr lang="es-MX">
              <a:latin typeface="Times New Roman" pitchFamily="18" charset="0"/>
            </a:endParaRPr>
          </a:p>
        </p:txBody>
      </p:sp>
      <p:sp>
        <p:nvSpPr>
          <p:cNvPr id="336911" name="Text Box 15"/>
          <p:cNvSpPr txBox="1">
            <a:spLocks noChangeArrowheads="1"/>
          </p:cNvSpPr>
          <p:nvPr/>
        </p:nvSpPr>
        <p:spPr bwMode="auto">
          <a:xfrm>
            <a:off x="6118225" y="4537075"/>
            <a:ext cx="661988" cy="5334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a:lstStyle/>
          <a:p>
            <a:pPr eaLnBrk="0" hangingPunct="0"/>
            <a:r>
              <a:rPr lang="es-MX">
                <a:latin typeface="Times New Roman" pitchFamily="18" charset="0"/>
              </a:rPr>
              <a:t>DA</a:t>
            </a:r>
            <a:r>
              <a:rPr lang="es-MX" baseline="-25000">
                <a:latin typeface="Times New Roman" pitchFamily="18" charset="0"/>
              </a:rPr>
              <a:t>2</a:t>
            </a:r>
          </a:p>
        </p:txBody>
      </p:sp>
      <p:sp>
        <p:nvSpPr>
          <p:cNvPr id="336912" name="Text Box 16"/>
          <p:cNvSpPr txBox="1">
            <a:spLocks noChangeArrowheads="1"/>
          </p:cNvSpPr>
          <p:nvPr/>
        </p:nvSpPr>
        <p:spPr bwMode="auto">
          <a:xfrm>
            <a:off x="611188" y="1346200"/>
            <a:ext cx="1968500" cy="569913"/>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a:lstStyle/>
          <a:p>
            <a:pPr eaLnBrk="0" hangingPunct="0"/>
            <a:r>
              <a:rPr lang="es-MX" dirty="0">
                <a:latin typeface="Times New Roman" pitchFamily="18" charset="0"/>
              </a:rPr>
              <a:t>Nivel de precios</a:t>
            </a:r>
          </a:p>
        </p:txBody>
      </p:sp>
      <p:sp>
        <p:nvSpPr>
          <p:cNvPr id="336913" name="Text Box 17"/>
          <p:cNvSpPr txBox="1">
            <a:spLocks noChangeArrowheads="1"/>
          </p:cNvSpPr>
          <p:nvPr/>
        </p:nvSpPr>
        <p:spPr bwMode="auto">
          <a:xfrm>
            <a:off x="4017963" y="6016695"/>
            <a:ext cx="2320925" cy="531812"/>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a:lstStyle/>
          <a:p>
            <a:pPr eaLnBrk="0" hangingPunct="0"/>
            <a:r>
              <a:rPr lang="es-MX" dirty="0">
                <a:latin typeface="Times New Roman" pitchFamily="18" charset="0"/>
              </a:rPr>
              <a:t>PIB real por año</a:t>
            </a:r>
          </a:p>
        </p:txBody>
      </p:sp>
      <p:sp>
        <p:nvSpPr>
          <p:cNvPr id="336915" name="Text Box 19"/>
          <p:cNvSpPr txBox="1">
            <a:spLocks noChangeArrowheads="1"/>
          </p:cNvSpPr>
          <p:nvPr/>
        </p:nvSpPr>
        <p:spPr bwMode="auto">
          <a:xfrm>
            <a:off x="2135188" y="3117850"/>
            <a:ext cx="442912" cy="709613"/>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a:lstStyle/>
          <a:p>
            <a:pPr eaLnBrk="0" hangingPunct="0"/>
            <a:r>
              <a:rPr lang="es-MX">
                <a:latin typeface="Times New Roman" pitchFamily="18" charset="0"/>
              </a:rPr>
              <a:t>P</a:t>
            </a:r>
            <a:r>
              <a:rPr lang="es-MX" baseline="-25000">
                <a:latin typeface="Times New Roman" pitchFamily="18" charset="0"/>
              </a:rPr>
              <a:t>0</a:t>
            </a:r>
            <a:endParaRPr lang="es-MX">
              <a:latin typeface="Times New Roman" pitchFamily="18" charset="0"/>
            </a:endParaRPr>
          </a:p>
        </p:txBody>
      </p:sp>
      <p:sp>
        <p:nvSpPr>
          <p:cNvPr id="336916" name="Text Box 20"/>
          <p:cNvSpPr txBox="1">
            <a:spLocks noChangeArrowheads="1"/>
          </p:cNvSpPr>
          <p:nvPr/>
        </p:nvSpPr>
        <p:spPr bwMode="auto">
          <a:xfrm>
            <a:off x="1692275" y="476250"/>
            <a:ext cx="65516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MX" b="1"/>
              <a:t>MODELO KEYNESIANO</a:t>
            </a:r>
            <a:endParaRPr lang="es-ES" b="1"/>
          </a:p>
        </p:txBody>
      </p:sp>
    </p:spTree>
    <p:extLst>
      <p:ext uri="{BB962C8B-B14F-4D97-AF65-F5344CB8AC3E}">
        <p14:creationId xmlns:p14="http://schemas.microsoft.com/office/powerpoint/2010/main" val="32659413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body" idx="1"/>
          </p:nvPr>
        </p:nvSpPr>
        <p:spPr>
          <a:xfrm>
            <a:off x="298938" y="1268760"/>
            <a:ext cx="8382000" cy="1231552"/>
          </a:xfrm>
        </p:spPr>
        <p:txBody>
          <a:bodyPr>
            <a:normAutofit lnSpcReduction="10000"/>
          </a:bodyPr>
          <a:lstStyle/>
          <a:p>
            <a:pPr algn="ctr">
              <a:buFontTx/>
              <a:buNone/>
            </a:pPr>
            <a:r>
              <a:rPr lang="es-MX" sz="2400" b="1" dirty="0"/>
              <a:t>Determinación del producto utilizando la oferta y la demanda agregadas: niveles de precios fijos versus variables a corto plazo</a:t>
            </a:r>
            <a:endParaRPr lang="es-MX" sz="2400" dirty="0"/>
          </a:p>
          <a:p>
            <a:pPr algn="just"/>
            <a:endParaRPr lang="es-MX" sz="2400" dirty="0"/>
          </a:p>
          <a:p>
            <a:pPr algn="just"/>
            <a:endParaRPr lang="es-MX" sz="2400" dirty="0"/>
          </a:p>
          <a:p>
            <a:endParaRPr lang="es-ES_tradnl" dirty="0"/>
          </a:p>
        </p:txBody>
      </p:sp>
      <p:sp>
        <p:nvSpPr>
          <p:cNvPr id="337923" name="Text Box 3"/>
          <p:cNvSpPr txBox="1">
            <a:spLocks noChangeArrowheads="1"/>
          </p:cNvSpPr>
          <p:nvPr/>
        </p:nvSpPr>
        <p:spPr bwMode="auto">
          <a:xfrm>
            <a:off x="8001000" y="5257800"/>
            <a:ext cx="685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PIB real</a:t>
            </a:r>
          </a:p>
        </p:txBody>
      </p:sp>
      <p:grpSp>
        <p:nvGrpSpPr>
          <p:cNvPr id="337924" name="Group 4"/>
          <p:cNvGrpSpPr>
            <a:grpSpLocks/>
          </p:cNvGrpSpPr>
          <p:nvPr/>
        </p:nvGrpSpPr>
        <p:grpSpPr bwMode="auto">
          <a:xfrm>
            <a:off x="0" y="1905000"/>
            <a:ext cx="8763000" cy="3841750"/>
            <a:chOff x="0" y="1200"/>
            <a:chExt cx="5520" cy="2420"/>
          </a:xfrm>
        </p:grpSpPr>
        <p:sp>
          <p:nvSpPr>
            <p:cNvPr id="337925" name="Line 5"/>
            <p:cNvSpPr>
              <a:spLocks noChangeShapeType="1"/>
            </p:cNvSpPr>
            <p:nvPr/>
          </p:nvSpPr>
          <p:spPr bwMode="auto">
            <a:xfrm flipV="1">
              <a:off x="576" y="1344"/>
              <a:ext cx="0" cy="1872"/>
            </a:xfrm>
            <a:prstGeom prst="line">
              <a:avLst/>
            </a:prstGeom>
            <a:ln w="38100">
              <a:headEnd/>
              <a:tailEnd type="triangle" w="med" len="me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26" name="Line 6"/>
            <p:cNvSpPr>
              <a:spLocks noChangeShapeType="1"/>
            </p:cNvSpPr>
            <p:nvPr/>
          </p:nvSpPr>
          <p:spPr bwMode="auto">
            <a:xfrm>
              <a:off x="480" y="3216"/>
              <a:ext cx="2160" cy="0"/>
            </a:xfrm>
            <a:prstGeom prst="line">
              <a:avLst/>
            </a:prstGeom>
            <a:ln w="38100">
              <a:headEnd/>
              <a:tailEnd type="triangle" w="med" len="me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27" name="Line 7"/>
            <p:cNvSpPr>
              <a:spLocks noChangeShapeType="1"/>
            </p:cNvSpPr>
            <p:nvPr/>
          </p:nvSpPr>
          <p:spPr bwMode="auto">
            <a:xfrm flipV="1">
              <a:off x="3120" y="1392"/>
              <a:ext cx="0" cy="1824"/>
            </a:xfrm>
            <a:prstGeom prst="line">
              <a:avLst/>
            </a:prstGeom>
            <a:ln w="38100">
              <a:headEnd/>
              <a:tailEnd type="triangle" w="med" len="me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28" name="Line 8"/>
            <p:cNvSpPr>
              <a:spLocks noChangeShapeType="1"/>
            </p:cNvSpPr>
            <p:nvPr/>
          </p:nvSpPr>
          <p:spPr bwMode="auto">
            <a:xfrm>
              <a:off x="3120" y="3264"/>
              <a:ext cx="2256" cy="0"/>
            </a:xfrm>
            <a:prstGeom prst="line">
              <a:avLst/>
            </a:prstGeom>
            <a:ln w="38100">
              <a:headEnd/>
              <a:tailEnd type="triangle" w="med" len="me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29" name="Line 9"/>
            <p:cNvSpPr>
              <a:spLocks noChangeShapeType="1"/>
            </p:cNvSpPr>
            <p:nvPr/>
          </p:nvSpPr>
          <p:spPr bwMode="auto">
            <a:xfrm>
              <a:off x="624" y="2304"/>
              <a:ext cx="1824" cy="0"/>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0" name="Line 10"/>
            <p:cNvSpPr>
              <a:spLocks noChangeShapeType="1"/>
            </p:cNvSpPr>
            <p:nvPr/>
          </p:nvSpPr>
          <p:spPr bwMode="auto">
            <a:xfrm>
              <a:off x="624" y="1584"/>
              <a:ext cx="1536" cy="1536"/>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1" name="Line 11"/>
            <p:cNvSpPr>
              <a:spLocks noChangeShapeType="1"/>
            </p:cNvSpPr>
            <p:nvPr/>
          </p:nvSpPr>
          <p:spPr bwMode="auto">
            <a:xfrm>
              <a:off x="1056" y="1440"/>
              <a:ext cx="1440" cy="1440"/>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2" name="Line 12"/>
            <p:cNvSpPr>
              <a:spLocks noChangeShapeType="1"/>
            </p:cNvSpPr>
            <p:nvPr/>
          </p:nvSpPr>
          <p:spPr bwMode="auto">
            <a:xfrm>
              <a:off x="1296" y="2304"/>
              <a:ext cx="0" cy="912"/>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3" name="Line 13"/>
            <p:cNvSpPr>
              <a:spLocks noChangeShapeType="1"/>
            </p:cNvSpPr>
            <p:nvPr/>
          </p:nvSpPr>
          <p:spPr bwMode="auto">
            <a:xfrm>
              <a:off x="1920" y="2304"/>
              <a:ext cx="0" cy="912"/>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4" name="Line 14"/>
            <p:cNvSpPr>
              <a:spLocks noChangeShapeType="1"/>
            </p:cNvSpPr>
            <p:nvPr/>
          </p:nvSpPr>
          <p:spPr bwMode="auto">
            <a:xfrm>
              <a:off x="4032" y="1440"/>
              <a:ext cx="0" cy="1824"/>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5" name="Line 15"/>
            <p:cNvSpPr>
              <a:spLocks noChangeShapeType="1"/>
            </p:cNvSpPr>
            <p:nvPr/>
          </p:nvSpPr>
          <p:spPr bwMode="auto">
            <a:xfrm>
              <a:off x="3600" y="1536"/>
              <a:ext cx="1440" cy="1440"/>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6" name="Line 16"/>
            <p:cNvSpPr>
              <a:spLocks noChangeShapeType="1"/>
            </p:cNvSpPr>
            <p:nvPr/>
          </p:nvSpPr>
          <p:spPr bwMode="auto">
            <a:xfrm>
              <a:off x="3312" y="1728"/>
              <a:ext cx="1440" cy="1440"/>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7" name="Freeform 17"/>
            <p:cNvSpPr>
              <a:spLocks/>
            </p:cNvSpPr>
            <p:nvPr/>
          </p:nvSpPr>
          <p:spPr bwMode="auto">
            <a:xfrm>
              <a:off x="3360" y="1440"/>
              <a:ext cx="1200" cy="1200"/>
            </a:xfrm>
            <a:custGeom>
              <a:avLst/>
              <a:gdLst>
                <a:gd name="T0" fmla="*/ 0 w 1200"/>
                <a:gd name="T1" fmla="*/ 1200 h 1200"/>
                <a:gd name="T2" fmla="*/ 960 w 1200"/>
                <a:gd name="T3" fmla="*/ 864 h 1200"/>
                <a:gd name="T4" fmla="*/ 1200 w 1200"/>
                <a:gd name="T5" fmla="*/ 0 h 1200"/>
              </a:gdLst>
              <a:ahLst/>
              <a:cxnLst>
                <a:cxn ang="0">
                  <a:pos x="T0" y="T1"/>
                </a:cxn>
                <a:cxn ang="0">
                  <a:pos x="T2" y="T3"/>
                </a:cxn>
                <a:cxn ang="0">
                  <a:pos x="T4" y="T5"/>
                </a:cxn>
              </a:cxnLst>
              <a:rect l="0" t="0" r="r" b="b"/>
              <a:pathLst>
                <a:path w="1200" h="1200">
                  <a:moveTo>
                    <a:pt x="0" y="1200"/>
                  </a:moveTo>
                  <a:cubicBezTo>
                    <a:pt x="380" y="1132"/>
                    <a:pt x="760" y="1064"/>
                    <a:pt x="960" y="864"/>
                  </a:cubicBezTo>
                  <a:cubicBezTo>
                    <a:pt x="1160" y="664"/>
                    <a:pt x="1180" y="332"/>
                    <a:pt x="1200" y="0"/>
                  </a:cubicBezTo>
                </a:path>
              </a:pathLst>
            </a:custGeom>
            <a:noFill/>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8" name="Line 18"/>
            <p:cNvSpPr>
              <a:spLocks noChangeShapeType="1"/>
            </p:cNvSpPr>
            <p:nvPr/>
          </p:nvSpPr>
          <p:spPr bwMode="auto">
            <a:xfrm flipH="1">
              <a:off x="3120" y="2448"/>
              <a:ext cx="912" cy="0"/>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39" name="Line 19"/>
            <p:cNvSpPr>
              <a:spLocks noChangeShapeType="1"/>
            </p:cNvSpPr>
            <p:nvPr/>
          </p:nvSpPr>
          <p:spPr bwMode="auto">
            <a:xfrm>
              <a:off x="4368" y="2256"/>
              <a:ext cx="0" cy="1008"/>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40" name="Line 20"/>
            <p:cNvSpPr>
              <a:spLocks noChangeShapeType="1"/>
            </p:cNvSpPr>
            <p:nvPr/>
          </p:nvSpPr>
          <p:spPr bwMode="auto">
            <a:xfrm flipH="1">
              <a:off x="3120" y="2256"/>
              <a:ext cx="1248" cy="0"/>
            </a:xfrm>
            <a:prstGeom prst="line">
              <a:avLst/>
            </a:prstGeom>
            <a:ln w="38100">
              <a:headEnd/>
              <a:tailEn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41" name="Text Box 21"/>
            <p:cNvSpPr txBox="1">
              <a:spLocks noChangeArrowheads="1"/>
            </p:cNvSpPr>
            <p:nvPr/>
          </p:nvSpPr>
          <p:spPr bwMode="auto">
            <a:xfrm>
              <a:off x="2448" y="2112"/>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OA</a:t>
              </a:r>
              <a:r>
                <a:rPr lang="es-ES_tradnl" baseline="-25000">
                  <a:latin typeface="Times New Roman" pitchFamily="18" charset="0"/>
                </a:rPr>
                <a:t>C</a:t>
              </a:r>
              <a:endParaRPr lang="es-ES_tradnl">
                <a:latin typeface="Times New Roman" pitchFamily="18" charset="0"/>
              </a:endParaRPr>
            </a:p>
          </p:txBody>
        </p:sp>
        <p:sp>
          <p:nvSpPr>
            <p:cNvPr id="337942" name="Text Box 22"/>
            <p:cNvSpPr txBox="1">
              <a:spLocks noChangeArrowheads="1"/>
            </p:cNvSpPr>
            <p:nvPr/>
          </p:nvSpPr>
          <p:spPr bwMode="auto">
            <a:xfrm>
              <a:off x="2448" y="2784"/>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DA</a:t>
              </a:r>
              <a:r>
                <a:rPr lang="es-ES_tradnl" baseline="-25000">
                  <a:latin typeface="Times New Roman" pitchFamily="18" charset="0"/>
                </a:rPr>
                <a:t>2</a:t>
              </a:r>
              <a:endParaRPr lang="es-ES_tradnl">
                <a:latin typeface="Times New Roman" pitchFamily="18" charset="0"/>
              </a:endParaRPr>
            </a:p>
          </p:txBody>
        </p:sp>
        <p:sp>
          <p:nvSpPr>
            <p:cNvPr id="337943" name="Text Box 23"/>
            <p:cNvSpPr txBox="1">
              <a:spLocks noChangeArrowheads="1"/>
            </p:cNvSpPr>
            <p:nvPr/>
          </p:nvSpPr>
          <p:spPr bwMode="auto">
            <a:xfrm>
              <a:off x="2112" y="2928"/>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DA</a:t>
              </a:r>
              <a:r>
                <a:rPr lang="es-ES_tradnl" baseline="-25000">
                  <a:latin typeface="Times New Roman" pitchFamily="18" charset="0"/>
                </a:rPr>
                <a:t>1</a:t>
              </a:r>
              <a:endParaRPr lang="es-ES_tradnl">
                <a:latin typeface="Times New Roman" pitchFamily="18" charset="0"/>
              </a:endParaRPr>
            </a:p>
          </p:txBody>
        </p:sp>
        <p:sp>
          <p:nvSpPr>
            <p:cNvPr id="337944" name="Text Box 24"/>
            <p:cNvSpPr txBox="1">
              <a:spLocks noChangeArrowheads="1"/>
            </p:cNvSpPr>
            <p:nvPr/>
          </p:nvSpPr>
          <p:spPr bwMode="auto">
            <a:xfrm>
              <a:off x="1824" y="3264"/>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7</a:t>
              </a:r>
            </a:p>
          </p:txBody>
        </p:sp>
        <p:sp>
          <p:nvSpPr>
            <p:cNvPr id="337945" name="Text Box 25"/>
            <p:cNvSpPr txBox="1">
              <a:spLocks noChangeArrowheads="1"/>
            </p:cNvSpPr>
            <p:nvPr/>
          </p:nvSpPr>
          <p:spPr bwMode="auto">
            <a:xfrm>
              <a:off x="1200" y="3264"/>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dirty="0">
                  <a:latin typeface="Times New Roman" pitchFamily="18" charset="0"/>
                </a:rPr>
                <a:t>6</a:t>
              </a:r>
            </a:p>
          </p:txBody>
        </p:sp>
        <p:sp>
          <p:nvSpPr>
            <p:cNvPr id="337946" name="Text Box 26"/>
            <p:cNvSpPr txBox="1">
              <a:spLocks noChangeArrowheads="1"/>
            </p:cNvSpPr>
            <p:nvPr/>
          </p:nvSpPr>
          <p:spPr bwMode="auto">
            <a:xfrm>
              <a:off x="192" y="2208"/>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120</a:t>
              </a:r>
            </a:p>
          </p:txBody>
        </p:sp>
        <p:sp>
          <p:nvSpPr>
            <p:cNvPr id="337947" name="Text Box 27"/>
            <p:cNvSpPr txBox="1">
              <a:spLocks noChangeArrowheads="1"/>
            </p:cNvSpPr>
            <p:nvPr/>
          </p:nvSpPr>
          <p:spPr bwMode="auto">
            <a:xfrm>
              <a:off x="0" y="1344"/>
              <a:ext cx="624" cy="404"/>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dirty="0">
                  <a:latin typeface="Times New Roman" pitchFamily="18" charset="0"/>
                </a:rPr>
                <a:t>Nivel de precios</a:t>
              </a:r>
            </a:p>
          </p:txBody>
        </p:sp>
        <p:sp>
          <p:nvSpPr>
            <p:cNvPr id="337948" name="Text Box 28"/>
            <p:cNvSpPr txBox="1">
              <a:spLocks noChangeArrowheads="1"/>
            </p:cNvSpPr>
            <p:nvPr/>
          </p:nvSpPr>
          <p:spPr bwMode="auto">
            <a:xfrm>
              <a:off x="2448" y="1344"/>
              <a:ext cx="624" cy="404"/>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Nivel de precios</a:t>
              </a:r>
            </a:p>
          </p:txBody>
        </p:sp>
        <p:sp>
          <p:nvSpPr>
            <p:cNvPr id="337949" name="Text Box 29"/>
            <p:cNvSpPr txBox="1">
              <a:spLocks noChangeArrowheads="1"/>
            </p:cNvSpPr>
            <p:nvPr/>
          </p:nvSpPr>
          <p:spPr bwMode="auto">
            <a:xfrm>
              <a:off x="4608" y="1344"/>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OA</a:t>
              </a:r>
              <a:r>
                <a:rPr lang="es-ES_tradnl" baseline="-25000">
                  <a:latin typeface="Times New Roman" pitchFamily="18" charset="0"/>
                </a:rPr>
                <a:t>C</a:t>
              </a:r>
              <a:endParaRPr lang="es-ES_tradnl">
                <a:latin typeface="Times New Roman" pitchFamily="18" charset="0"/>
              </a:endParaRPr>
            </a:p>
          </p:txBody>
        </p:sp>
        <p:sp>
          <p:nvSpPr>
            <p:cNvPr id="337950" name="Text Box 30"/>
            <p:cNvSpPr txBox="1">
              <a:spLocks noChangeArrowheads="1"/>
            </p:cNvSpPr>
            <p:nvPr/>
          </p:nvSpPr>
          <p:spPr bwMode="auto">
            <a:xfrm>
              <a:off x="2256" y="3216"/>
              <a:ext cx="432" cy="404"/>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PIB real</a:t>
              </a:r>
            </a:p>
          </p:txBody>
        </p:sp>
        <p:sp>
          <p:nvSpPr>
            <p:cNvPr id="337951" name="Text Box 31"/>
            <p:cNvSpPr txBox="1">
              <a:spLocks noChangeArrowheads="1"/>
            </p:cNvSpPr>
            <p:nvPr/>
          </p:nvSpPr>
          <p:spPr bwMode="auto">
            <a:xfrm>
              <a:off x="5088" y="2832"/>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DA</a:t>
              </a:r>
              <a:r>
                <a:rPr lang="es-ES_tradnl" baseline="-25000">
                  <a:latin typeface="Times New Roman" pitchFamily="18" charset="0"/>
                </a:rPr>
                <a:t>2</a:t>
              </a:r>
              <a:endParaRPr lang="es-ES_tradnl">
                <a:latin typeface="Times New Roman" pitchFamily="18" charset="0"/>
              </a:endParaRPr>
            </a:p>
          </p:txBody>
        </p:sp>
        <p:sp>
          <p:nvSpPr>
            <p:cNvPr id="337952" name="Text Box 32"/>
            <p:cNvSpPr txBox="1">
              <a:spLocks noChangeArrowheads="1"/>
            </p:cNvSpPr>
            <p:nvPr/>
          </p:nvSpPr>
          <p:spPr bwMode="auto">
            <a:xfrm>
              <a:off x="4752" y="2976"/>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DA</a:t>
              </a:r>
              <a:r>
                <a:rPr lang="es-ES_tradnl" baseline="-25000">
                  <a:latin typeface="Times New Roman" pitchFamily="18" charset="0"/>
                </a:rPr>
                <a:t>1</a:t>
              </a:r>
              <a:endParaRPr lang="es-ES_tradnl">
                <a:latin typeface="Times New Roman" pitchFamily="18" charset="0"/>
              </a:endParaRPr>
            </a:p>
          </p:txBody>
        </p:sp>
        <p:sp>
          <p:nvSpPr>
            <p:cNvPr id="337953" name="Text Box 33"/>
            <p:cNvSpPr txBox="1">
              <a:spLocks noChangeArrowheads="1"/>
            </p:cNvSpPr>
            <p:nvPr/>
          </p:nvSpPr>
          <p:spPr bwMode="auto">
            <a:xfrm>
              <a:off x="3888" y="1200"/>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OA</a:t>
              </a:r>
              <a:r>
                <a:rPr lang="es-ES_tradnl" baseline="-25000">
                  <a:latin typeface="Times New Roman" pitchFamily="18" charset="0"/>
                </a:rPr>
                <a:t>L</a:t>
              </a:r>
              <a:endParaRPr lang="es-ES_tradnl">
                <a:latin typeface="Times New Roman" pitchFamily="18" charset="0"/>
              </a:endParaRPr>
            </a:p>
          </p:txBody>
        </p:sp>
        <p:sp>
          <p:nvSpPr>
            <p:cNvPr id="337954" name="Text Box 34"/>
            <p:cNvSpPr txBox="1">
              <a:spLocks noChangeArrowheads="1"/>
            </p:cNvSpPr>
            <p:nvPr/>
          </p:nvSpPr>
          <p:spPr bwMode="auto">
            <a:xfrm>
              <a:off x="2832" y="2112"/>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130</a:t>
              </a:r>
            </a:p>
          </p:txBody>
        </p:sp>
        <p:sp>
          <p:nvSpPr>
            <p:cNvPr id="337955" name="Text Box 35"/>
            <p:cNvSpPr txBox="1">
              <a:spLocks noChangeArrowheads="1"/>
            </p:cNvSpPr>
            <p:nvPr/>
          </p:nvSpPr>
          <p:spPr bwMode="auto">
            <a:xfrm>
              <a:off x="2832" y="2400"/>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120</a:t>
              </a:r>
            </a:p>
          </p:txBody>
        </p:sp>
        <p:sp>
          <p:nvSpPr>
            <p:cNvPr id="337956" name="Text Box 36"/>
            <p:cNvSpPr txBox="1">
              <a:spLocks noChangeArrowheads="1"/>
            </p:cNvSpPr>
            <p:nvPr/>
          </p:nvSpPr>
          <p:spPr bwMode="auto">
            <a:xfrm>
              <a:off x="3936" y="3312"/>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6</a:t>
              </a:r>
            </a:p>
          </p:txBody>
        </p:sp>
        <p:sp>
          <p:nvSpPr>
            <p:cNvPr id="337957" name="Text Box 37"/>
            <p:cNvSpPr txBox="1">
              <a:spLocks noChangeArrowheads="1"/>
            </p:cNvSpPr>
            <p:nvPr/>
          </p:nvSpPr>
          <p:spPr bwMode="auto">
            <a:xfrm>
              <a:off x="4272" y="3312"/>
              <a:ext cx="432" cy="231"/>
            </a:xfrm>
            <a:prstGeom prst="rect">
              <a:avLst/>
            </a:prstGeom>
            <a:noFill/>
            <a:ln w="38100">
              <a:noFill/>
            </a:ln>
          </p:spPr>
          <p:style>
            <a:lnRef idx="2">
              <a:schemeClr val="dk1"/>
            </a:lnRef>
            <a:fillRef idx="1">
              <a:schemeClr val="lt1"/>
            </a:fillRef>
            <a:effectRef idx="0">
              <a:schemeClr val="dk1"/>
            </a:effectRef>
            <a:fontRef idx="minor">
              <a:schemeClr val="dk1"/>
            </a:fontRef>
          </p:style>
          <p:txBody>
            <a:bodyPr>
              <a:spAutoFit/>
            </a:bodyPr>
            <a:lstStyle/>
            <a:p>
              <a:pPr eaLnBrk="0" hangingPunct="0">
                <a:spcBef>
                  <a:spcPct val="50000"/>
                </a:spcBef>
              </a:pPr>
              <a:r>
                <a:rPr lang="es-ES_tradnl">
                  <a:latin typeface="Times New Roman" pitchFamily="18" charset="0"/>
                </a:rPr>
                <a:t>6.5</a:t>
              </a:r>
            </a:p>
          </p:txBody>
        </p:sp>
        <p:sp>
          <p:nvSpPr>
            <p:cNvPr id="337958" name="Line 38"/>
            <p:cNvSpPr>
              <a:spLocks noChangeShapeType="1"/>
            </p:cNvSpPr>
            <p:nvPr/>
          </p:nvSpPr>
          <p:spPr bwMode="auto">
            <a:xfrm>
              <a:off x="864" y="1728"/>
              <a:ext cx="336" cy="0"/>
            </a:xfrm>
            <a:prstGeom prst="line">
              <a:avLst/>
            </a:prstGeom>
            <a:ln w="38100">
              <a:headEnd/>
              <a:tailEnd type="triangle" w="med" len="med"/>
            </a:ln>
          </p:spPr>
          <p:style>
            <a:lnRef idx="2">
              <a:schemeClr val="dk1"/>
            </a:lnRef>
            <a:fillRef idx="1">
              <a:schemeClr val="lt1"/>
            </a:fillRef>
            <a:effectRef idx="0">
              <a:schemeClr val="dk1"/>
            </a:effectRef>
            <a:fontRef idx="minor">
              <a:schemeClr val="dk1"/>
            </a:fontRef>
          </p:style>
          <p:txBody>
            <a:bodyPr wrap="none" anchor="ctr"/>
            <a:lstStyle/>
            <a:p>
              <a:endParaRPr lang="es-MX"/>
            </a:p>
          </p:txBody>
        </p:sp>
        <p:sp>
          <p:nvSpPr>
            <p:cNvPr id="337959" name="Line 39"/>
            <p:cNvSpPr>
              <a:spLocks noChangeShapeType="1"/>
            </p:cNvSpPr>
            <p:nvPr/>
          </p:nvSpPr>
          <p:spPr bwMode="auto">
            <a:xfrm>
              <a:off x="3456" y="1824"/>
              <a:ext cx="336" cy="0"/>
            </a:xfrm>
            <a:prstGeom prst="line">
              <a:avLst/>
            </a:prstGeom>
            <a:ln w="38100">
              <a:headEnd/>
              <a:tailEnd type="triangle" w="med" len="med"/>
            </a:ln>
          </p:spPr>
          <p:style>
            <a:lnRef idx="2">
              <a:schemeClr val="dk1"/>
            </a:lnRef>
            <a:fillRef idx="1">
              <a:schemeClr val="lt1"/>
            </a:fillRef>
            <a:effectRef idx="0">
              <a:schemeClr val="dk1"/>
            </a:effectRef>
            <a:fontRef idx="minor">
              <a:schemeClr val="dk1"/>
            </a:fontRef>
          </p:style>
          <p:txBody>
            <a:bodyPr wrap="none" anchor="ctr"/>
            <a:lstStyle/>
            <a:p>
              <a:endParaRPr lang="es-MX"/>
            </a:p>
          </p:txBody>
        </p:sp>
      </p:grpSp>
      <p:sp>
        <p:nvSpPr>
          <p:cNvPr id="337960" name="Text Box 40"/>
          <p:cNvSpPr txBox="1">
            <a:spLocks noChangeArrowheads="1"/>
          </p:cNvSpPr>
          <p:nvPr/>
        </p:nvSpPr>
        <p:spPr bwMode="auto">
          <a:xfrm>
            <a:off x="609600" y="5867400"/>
            <a:ext cx="3657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s-ES_tradnl" sz="2400" b="1">
                <a:latin typeface="Times New Roman" pitchFamily="18" charset="0"/>
              </a:rPr>
              <a:t>Sección A. Modelo keynesiano</a:t>
            </a:r>
            <a:endParaRPr lang="es-ES_tradnl" sz="2400">
              <a:latin typeface="Times New Roman" pitchFamily="18" charset="0"/>
            </a:endParaRPr>
          </a:p>
        </p:txBody>
      </p:sp>
      <p:sp>
        <p:nvSpPr>
          <p:cNvPr id="337961" name="Text Box 41"/>
          <p:cNvSpPr txBox="1">
            <a:spLocks noChangeArrowheads="1"/>
          </p:cNvSpPr>
          <p:nvPr/>
        </p:nvSpPr>
        <p:spPr bwMode="auto">
          <a:xfrm>
            <a:off x="4800600" y="5791200"/>
            <a:ext cx="3657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s-ES_tradnl" sz="2400" b="1">
                <a:latin typeface="Times New Roman" pitchFamily="18" charset="0"/>
              </a:rPr>
              <a:t>Sección B. Análisis moderno</a:t>
            </a:r>
          </a:p>
        </p:txBody>
      </p:sp>
    </p:spTree>
    <p:extLst>
      <p:ext uri="{BB962C8B-B14F-4D97-AF65-F5344CB8AC3E}">
        <p14:creationId xmlns:p14="http://schemas.microsoft.com/office/powerpoint/2010/main" val="22563918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LA Política Fiscal</a:t>
            </a:r>
            <a:endParaRPr lang="es-MX" dirty="0"/>
          </a:p>
        </p:txBody>
      </p:sp>
      <p:sp>
        <p:nvSpPr>
          <p:cNvPr id="3" name="2 Marcador de contenido"/>
          <p:cNvSpPr>
            <a:spLocks noGrp="1"/>
          </p:cNvSpPr>
          <p:nvPr>
            <p:ph idx="1"/>
          </p:nvPr>
        </p:nvSpPr>
        <p:spPr/>
        <p:txBody>
          <a:bodyPr/>
          <a:lstStyle/>
          <a:p>
            <a:pPr algn="just">
              <a:buFontTx/>
              <a:buNone/>
            </a:pPr>
            <a:r>
              <a:rPr lang="es-ES_tradnl" b="1" dirty="0"/>
              <a:t>Política fiscal. </a:t>
            </a:r>
            <a:r>
              <a:rPr lang="es-ES_tradnl" dirty="0"/>
              <a:t>El cambio discrecional de gastos o impuestos gubernamentales con el objetivo de lograr metas económicas nacionales, como un alto nivel de empleo con estabilidad de precios.</a:t>
            </a:r>
          </a:p>
          <a:p>
            <a:pPr algn="just"/>
            <a:endParaRPr lang="es-ES_tradnl" dirty="0"/>
          </a:p>
          <a:p>
            <a:pPr algn="just">
              <a:buFontTx/>
              <a:buNone/>
            </a:pPr>
            <a:r>
              <a:rPr lang="es-ES_tradnl" dirty="0"/>
              <a:t>   La política fiscal puede considerarse un intento deliberado para procurar que la economía se desplace hacia un nivel de pleno empleo y estabilidad en precios en forma más rápida comparado con lo que podría hacer en otras circunstancias.</a:t>
            </a:r>
          </a:p>
          <a:p>
            <a:endParaRPr lang="es-MX" dirty="0"/>
          </a:p>
        </p:txBody>
      </p:sp>
    </p:spTree>
    <p:extLst>
      <p:ext uri="{BB962C8B-B14F-4D97-AF65-F5344CB8AC3E}">
        <p14:creationId xmlns:p14="http://schemas.microsoft.com/office/powerpoint/2010/main" val="7258192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body" idx="1"/>
          </p:nvPr>
        </p:nvSpPr>
        <p:spPr>
          <a:xfrm>
            <a:off x="304800" y="1246188"/>
            <a:ext cx="8458200" cy="5002212"/>
          </a:xfrm>
        </p:spPr>
        <p:txBody>
          <a:bodyPr/>
          <a:lstStyle/>
          <a:p>
            <a:pPr marL="0" indent="0" algn="just">
              <a:buNone/>
            </a:pPr>
            <a:r>
              <a:rPr lang="es-ES_tradnl" sz="2400" b="1" dirty="0"/>
              <a:t>Cambios en el gasto </a:t>
            </a:r>
            <a:r>
              <a:rPr lang="es-ES_tradnl" sz="2400" b="1" dirty="0" smtClean="0"/>
              <a:t>público</a:t>
            </a:r>
            <a:endParaRPr lang="es-ES_tradnl" sz="2400" b="1" dirty="0"/>
          </a:p>
          <a:p>
            <a:pPr algn="just">
              <a:buFontTx/>
              <a:buNone/>
            </a:pPr>
            <a:endParaRPr lang="es-ES_tradnl" sz="2400" b="1" dirty="0"/>
          </a:p>
          <a:p>
            <a:pPr algn="just"/>
            <a:endParaRPr lang="es-ES_tradnl" sz="2400" b="1" dirty="0"/>
          </a:p>
          <a:p>
            <a:pPr algn="just"/>
            <a:endParaRPr lang="es-ES_tradnl" sz="2400" b="1" dirty="0"/>
          </a:p>
          <a:p>
            <a:pPr algn="just"/>
            <a:endParaRPr lang="es-ES_tradnl" sz="2400" b="1" dirty="0"/>
          </a:p>
          <a:p>
            <a:pPr algn="just"/>
            <a:endParaRPr lang="es-ES_tradnl" sz="2400" b="1" dirty="0"/>
          </a:p>
          <a:p>
            <a:pPr algn="just"/>
            <a:endParaRPr lang="es-ES_tradnl" sz="2400" b="1" dirty="0"/>
          </a:p>
          <a:p>
            <a:pPr algn="just"/>
            <a:endParaRPr lang="es-ES_tradnl" sz="2400" b="1" dirty="0"/>
          </a:p>
          <a:p>
            <a:pPr algn="just"/>
            <a:endParaRPr lang="es-ES_tradnl" sz="2400" b="1" dirty="0"/>
          </a:p>
          <a:p>
            <a:pPr algn="just"/>
            <a:endParaRPr lang="es-ES_tradnl" sz="2400" b="1" dirty="0"/>
          </a:p>
          <a:p>
            <a:pPr algn="just"/>
            <a:endParaRPr lang="es-ES_tradnl" sz="2400" b="1" dirty="0"/>
          </a:p>
          <a:p>
            <a:pPr algn="just"/>
            <a:endParaRPr lang="es-ES_tradnl" sz="2400" b="1" dirty="0"/>
          </a:p>
          <a:p>
            <a:pPr algn="just"/>
            <a:endParaRPr lang="es-ES_tradnl" sz="2400" b="1" dirty="0"/>
          </a:p>
          <a:p>
            <a:pPr algn="just"/>
            <a:endParaRPr lang="es-ES_tradnl" sz="2400" b="1" dirty="0"/>
          </a:p>
        </p:txBody>
      </p:sp>
      <p:sp>
        <p:nvSpPr>
          <p:cNvPr id="352259" name="Text Box 3"/>
          <p:cNvSpPr txBox="1">
            <a:spLocks noChangeArrowheads="1"/>
          </p:cNvSpPr>
          <p:nvPr/>
        </p:nvSpPr>
        <p:spPr bwMode="auto">
          <a:xfrm>
            <a:off x="395288" y="4797425"/>
            <a:ext cx="83058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spcBef>
                <a:spcPct val="50000"/>
              </a:spcBef>
            </a:pPr>
            <a:r>
              <a:rPr lang="es-ES_tradnl" sz="2200" b="1">
                <a:latin typeface="Times New Roman" pitchFamily="18" charset="0"/>
              </a:rPr>
              <a:t>Cuando se presenta una brecha recesiva: </a:t>
            </a:r>
            <a:r>
              <a:rPr lang="es-ES_tradnl" sz="2200">
                <a:latin typeface="Times New Roman" pitchFamily="18" charset="0"/>
              </a:rPr>
              <a:t>El gobierno aumenta el gasto en la economía. Cuando éste decide gastar más (política fiscal expansiva) la curva de DA se desplaza a la derecha. Debido a que la OA</a:t>
            </a:r>
            <a:r>
              <a:rPr lang="es-ES_tradnl" sz="2200" baseline="-25000">
                <a:latin typeface="Times New Roman" pitchFamily="18" charset="0"/>
              </a:rPr>
              <a:t>C</a:t>
            </a:r>
            <a:r>
              <a:rPr lang="es-ES_tradnl" sz="2200">
                <a:latin typeface="Times New Roman" pitchFamily="18" charset="0"/>
              </a:rPr>
              <a:t> tiene pendiente positiva, el nivel de precios aumenta. </a:t>
            </a:r>
            <a:endParaRPr lang="es-ES_tradnl" sz="2200" b="1">
              <a:latin typeface="Times New Roman" pitchFamily="18" charset="0"/>
            </a:endParaRPr>
          </a:p>
        </p:txBody>
      </p:sp>
      <p:sp>
        <p:nvSpPr>
          <p:cNvPr id="352261" name="Line 5"/>
          <p:cNvSpPr>
            <a:spLocks noChangeShapeType="1"/>
          </p:cNvSpPr>
          <p:nvPr/>
        </p:nvSpPr>
        <p:spPr bwMode="auto">
          <a:xfrm flipV="1">
            <a:off x="1957388" y="1246188"/>
            <a:ext cx="0" cy="2895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2262" name="Line 6"/>
          <p:cNvSpPr>
            <a:spLocks noChangeShapeType="1"/>
          </p:cNvSpPr>
          <p:nvPr/>
        </p:nvSpPr>
        <p:spPr bwMode="auto">
          <a:xfrm>
            <a:off x="1957388" y="4149725"/>
            <a:ext cx="3124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2263" name="Line 7"/>
          <p:cNvSpPr>
            <a:spLocks noChangeShapeType="1"/>
          </p:cNvSpPr>
          <p:nvPr/>
        </p:nvSpPr>
        <p:spPr bwMode="auto">
          <a:xfrm flipH="1">
            <a:off x="3851275" y="1474788"/>
            <a:ext cx="11113" cy="267493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2264" name="Line 8"/>
          <p:cNvSpPr>
            <a:spLocks noChangeShapeType="1"/>
          </p:cNvSpPr>
          <p:nvPr/>
        </p:nvSpPr>
        <p:spPr bwMode="auto">
          <a:xfrm>
            <a:off x="2490788" y="1779588"/>
            <a:ext cx="2133600" cy="2133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2265" name="Freeform 9"/>
          <p:cNvSpPr>
            <a:spLocks/>
          </p:cNvSpPr>
          <p:nvPr/>
        </p:nvSpPr>
        <p:spPr bwMode="auto">
          <a:xfrm>
            <a:off x="2338388" y="1627188"/>
            <a:ext cx="1828800" cy="1727200"/>
          </a:xfrm>
          <a:custGeom>
            <a:avLst/>
            <a:gdLst>
              <a:gd name="T0" fmla="*/ 0 w 1152"/>
              <a:gd name="T1" fmla="*/ 1056 h 1088"/>
              <a:gd name="T2" fmla="*/ 720 w 1152"/>
              <a:gd name="T3" fmla="*/ 912 h 1088"/>
              <a:gd name="T4" fmla="*/ 1152 w 1152"/>
              <a:gd name="T5" fmla="*/ 0 h 1088"/>
            </a:gdLst>
            <a:ahLst/>
            <a:cxnLst>
              <a:cxn ang="0">
                <a:pos x="T0" y="T1"/>
              </a:cxn>
              <a:cxn ang="0">
                <a:pos x="T2" y="T3"/>
              </a:cxn>
              <a:cxn ang="0">
                <a:pos x="T4" y="T5"/>
              </a:cxn>
            </a:cxnLst>
            <a:rect l="0" t="0" r="r" b="b"/>
            <a:pathLst>
              <a:path w="1152" h="1088">
                <a:moveTo>
                  <a:pt x="0" y="1056"/>
                </a:moveTo>
                <a:cubicBezTo>
                  <a:pt x="264" y="1072"/>
                  <a:pt x="528" y="1088"/>
                  <a:pt x="720" y="912"/>
                </a:cubicBezTo>
                <a:cubicBezTo>
                  <a:pt x="912" y="736"/>
                  <a:pt x="1080" y="152"/>
                  <a:pt x="1152"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2266" name="Line 10"/>
          <p:cNvSpPr>
            <a:spLocks noChangeShapeType="1"/>
          </p:cNvSpPr>
          <p:nvPr/>
        </p:nvSpPr>
        <p:spPr bwMode="auto">
          <a:xfrm>
            <a:off x="3633788" y="2922588"/>
            <a:ext cx="1587" cy="1227137"/>
          </a:xfrm>
          <a:prstGeom prst="line">
            <a:avLst/>
          </a:prstGeom>
          <a:noFill/>
          <a:ln w="9525" cap="rnd">
            <a:solidFill>
              <a:schemeClr val="tx1"/>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2267" name="Line 11"/>
          <p:cNvSpPr>
            <a:spLocks noChangeShapeType="1"/>
          </p:cNvSpPr>
          <p:nvPr/>
        </p:nvSpPr>
        <p:spPr bwMode="auto">
          <a:xfrm flipH="1">
            <a:off x="1957388" y="2389188"/>
            <a:ext cx="1905000" cy="0"/>
          </a:xfrm>
          <a:prstGeom prst="line">
            <a:avLst/>
          </a:prstGeom>
          <a:noFill/>
          <a:ln w="9525">
            <a:solidFill>
              <a:schemeClr val="tx1"/>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2268" name="Line 12"/>
          <p:cNvSpPr>
            <a:spLocks noChangeShapeType="1"/>
          </p:cNvSpPr>
          <p:nvPr/>
        </p:nvSpPr>
        <p:spPr bwMode="auto">
          <a:xfrm flipH="1">
            <a:off x="1957388" y="2922588"/>
            <a:ext cx="1676400" cy="0"/>
          </a:xfrm>
          <a:prstGeom prst="line">
            <a:avLst/>
          </a:prstGeom>
          <a:noFill/>
          <a:ln w="9525">
            <a:solidFill>
              <a:schemeClr val="tx1"/>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2269" name="Line 13"/>
          <p:cNvSpPr>
            <a:spLocks noChangeShapeType="1"/>
          </p:cNvSpPr>
          <p:nvPr/>
        </p:nvSpPr>
        <p:spPr bwMode="auto">
          <a:xfrm>
            <a:off x="2871788" y="1474788"/>
            <a:ext cx="2133600" cy="2133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2270" name="Text Box 14"/>
          <p:cNvSpPr txBox="1">
            <a:spLocks noChangeArrowheads="1"/>
          </p:cNvSpPr>
          <p:nvPr/>
        </p:nvSpPr>
        <p:spPr bwMode="auto">
          <a:xfrm>
            <a:off x="3633788" y="1093788"/>
            <a:ext cx="60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OA</a:t>
            </a:r>
            <a:r>
              <a:rPr lang="es-ES_tradnl" baseline="-25000">
                <a:latin typeface="Times New Roman" pitchFamily="18" charset="0"/>
              </a:rPr>
              <a:t>L</a:t>
            </a:r>
            <a:endParaRPr lang="es-ES_tradnl" sz="2400">
              <a:latin typeface="Times New Roman" pitchFamily="18" charset="0"/>
            </a:endParaRPr>
          </a:p>
        </p:txBody>
      </p:sp>
      <p:sp>
        <p:nvSpPr>
          <p:cNvPr id="352271" name="Text Box 15"/>
          <p:cNvSpPr txBox="1">
            <a:spLocks noChangeArrowheads="1"/>
          </p:cNvSpPr>
          <p:nvPr/>
        </p:nvSpPr>
        <p:spPr bwMode="auto">
          <a:xfrm>
            <a:off x="4243388" y="1474788"/>
            <a:ext cx="838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OA</a:t>
            </a:r>
            <a:r>
              <a:rPr lang="es-ES_tradnl" baseline="-25000">
                <a:latin typeface="Times New Roman" pitchFamily="18" charset="0"/>
              </a:rPr>
              <a:t>C</a:t>
            </a:r>
            <a:endParaRPr lang="es-ES_tradnl" sz="2400">
              <a:latin typeface="Times New Roman" pitchFamily="18" charset="0"/>
            </a:endParaRPr>
          </a:p>
        </p:txBody>
      </p:sp>
      <p:sp>
        <p:nvSpPr>
          <p:cNvPr id="352272" name="Text Box 16"/>
          <p:cNvSpPr txBox="1">
            <a:spLocks noChangeArrowheads="1"/>
          </p:cNvSpPr>
          <p:nvPr/>
        </p:nvSpPr>
        <p:spPr bwMode="auto">
          <a:xfrm>
            <a:off x="4471988" y="4141788"/>
            <a:ext cx="1981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PIB REAL por año</a:t>
            </a:r>
            <a:endParaRPr lang="es-ES_tradnl" sz="2400">
              <a:latin typeface="Times New Roman" pitchFamily="18" charset="0"/>
            </a:endParaRPr>
          </a:p>
        </p:txBody>
      </p:sp>
      <p:sp>
        <p:nvSpPr>
          <p:cNvPr id="352273" name="Text Box 17"/>
          <p:cNvSpPr txBox="1">
            <a:spLocks noChangeArrowheads="1"/>
          </p:cNvSpPr>
          <p:nvPr/>
        </p:nvSpPr>
        <p:spPr bwMode="auto">
          <a:xfrm>
            <a:off x="4929188" y="3303588"/>
            <a:ext cx="60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DA</a:t>
            </a:r>
            <a:r>
              <a:rPr lang="es-ES_tradnl" baseline="-25000">
                <a:latin typeface="Times New Roman" pitchFamily="18" charset="0"/>
              </a:rPr>
              <a:t>2</a:t>
            </a:r>
            <a:endParaRPr lang="es-ES_tradnl" sz="2400">
              <a:latin typeface="Times New Roman" pitchFamily="18" charset="0"/>
            </a:endParaRPr>
          </a:p>
        </p:txBody>
      </p:sp>
      <p:sp>
        <p:nvSpPr>
          <p:cNvPr id="352274" name="Text Box 18"/>
          <p:cNvSpPr txBox="1">
            <a:spLocks noChangeArrowheads="1"/>
          </p:cNvSpPr>
          <p:nvPr/>
        </p:nvSpPr>
        <p:spPr bwMode="auto">
          <a:xfrm>
            <a:off x="4548188" y="3608388"/>
            <a:ext cx="60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DA</a:t>
            </a:r>
            <a:r>
              <a:rPr lang="es-ES_tradnl" baseline="-25000">
                <a:latin typeface="Times New Roman" pitchFamily="18" charset="0"/>
              </a:rPr>
              <a:t>1</a:t>
            </a:r>
            <a:endParaRPr lang="es-ES_tradnl" sz="2400">
              <a:latin typeface="Times New Roman" pitchFamily="18" charset="0"/>
            </a:endParaRPr>
          </a:p>
        </p:txBody>
      </p:sp>
      <p:sp>
        <p:nvSpPr>
          <p:cNvPr id="352275" name="Text Box 19"/>
          <p:cNvSpPr txBox="1">
            <a:spLocks noChangeArrowheads="1"/>
          </p:cNvSpPr>
          <p:nvPr/>
        </p:nvSpPr>
        <p:spPr bwMode="auto">
          <a:xfrm>
            <a:off x="3024188" y="2541588"/>
            <a:ext cx="60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E</a:t>
            </a:r>
            <a:r>
              <a:rPr lang="es-ES_tradnl" baseline="-25000">
                <a:latin typeface="Times New Roman" pitchFamily="18" charset="0"/>
              </a:rPr>
              <a:t>1</a:t>
            </a:r>
            <a:endParaRPr lang="es-ES_tradnl" sz="2400">
              <a:latin typeface="Times New Roman" pitchFamily="18" charset="0"/>
            </a:endParaRPr>
          </a:p>
        </p:txBody>
      </p:sp>
      <p:sp>
        <p:nvSpPr>
          <p:cNvPr id="352276" name="Text Box 20"/>
          <p:cNvSpPr txBox="1">
            <a:spLocks noChangeArrowheads="1"/>
          </p:cNvSpPr>
          <p:nvPr/>
        </p:nvSpPr>
        <p:spPr bwMode="auto">
          <a:xfrm>
            <a:off x="3938588" y="2160588"/>
            <a:ext cx="60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E</a:t>
            </a:r>
            <a:r>
              <a:rPr lang="es-ES_tradnl" baseline="-25000">
                <a:latin typeface="Times New Roman" pitchFamily="18" charset="0"/>
              </a:rPr>
              <a:t>2</a:t>
            </a:r>
            <a:endParaRPr lang="es-ES_tradnl" sz="2400">
              <a:latin typeface="Times New Roman" pitchFamily="18" charset="0"/>
            </a:endParaRPr>
          </a:p>
        </p:txBody>
      </p:sp>
      <p:sp>
        <p:nvSpPr>
          <p:cNvPr id="352277" name="Text Box 21"/>
          <p:cNvSpPr txBox="1">
            <a:spLocks noChangeArrowheads="1"/>
          </p:cNvSpPr>
          <p:nvPr/>
        </p:nvSpPr>
        <p:spPr bwMode="auto">
          <a:xfrm>
            <a:off x="1042988" y="1398588"/>
            <a:ext cx="990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Nivel de precios</a:t>
            </a:r>
            <a:endParaRPr lang="es-ES_tradnl" sz="2400">
              <a:latin typeface="Times New Roman" pitchFamily="18" charset="0"/>
            </a:endParaRPr>
          </a:p>
        </p:txBody>
      </p:sp>
      <p:sp>
        <p:nvSpPr>
          <p:cNvPr id="352278" name="Text Box 22"/>
          <p:cNvSpPr txBox="1">
            <a:spLocks noChangeArrowheads="1"/>
          </p:cNvSpPr>
          <p:nvPr/>
        </p:nvSpPr>
        <p:spPr bwMode="auto">
          <a:xfrm>
            <a:off x="3252788" y="4065588"/>
            <a:ext cx="60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9.5</a:t>
            </a:r>
            <a:endParaRPr lang="es-ES_tradnl" sz="2400">
              <a:latin typeface="Times New Roman" pitchFamily="18" charset="0"/>
            </a:endParaRPr>
          </a:p>
        </p:txBody>
      </p:sp>
      <p:sp>
        <p:nvSpPr>
          <p:cNvPr id="352279" name="Text Box 23"/>
          <p:cNvSpPr txBox="1">
            <a:spLocks noChangeArrowheads="1"/>
          </p:cNvSpPr>
          <p:nvPr/>
        </p:nvSpPr>
        <p:spPr bwMode="auto">
          <a:xfrm>
            <a:off x="3635375" y="4076700"/>
            <a:ext cx="60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s-ES_tradnl">
                <a:latin typeface="Times New Roman" pitchFamily="18" charset="0"/>
              </a:rPr>
              <a:t>10</a:t>
            </a:r>
            <a:endParaRPr lang="es-ES_tradnl" sz="2400">
              <a:latin typeface="Times New Roman" pitchFamily="18" charset="0"/>
            </a:endParaRPr>
          </a:p>
        </p:txBody>
      </p:sp>
      <p:sp>
        <p:nvSpPr>
          <p:cNvPr id="352280" name="AutoShape 24"/>
          <p:cNvSpPr>
            <a:spLocks noChangeArrowheads="1"/>
          </p:cNvSpPr>
          <p:nvPr/>
        </p:nvSpPr>
        <p:spPr bwMode="auto">
          <a:xfrm>
            <a:off x="2771775" y="2492375"/>
            <a:ext cx="863600" cy="288925"/>
          </a:xfrm>
          <a:prstGeom prst="curvedUpArrow">
            <a:avLst>
              <a:gd name="adj1" fmla="val 59780"/>
              <a:gd name="adj2" fmla="val 11956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extLst>
      <p:ext uri="{BB962C8B-B14F-4D97-AF65-F5344CB8AC3E}">
        <p14:creationId xmlns:p14="http://schemas.microsoft.com/office/powerpoint/2010/main" val="1979478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331640" y="4509120"/>
            <a:ext cx="6768752" cy="1358280"/>
          </a:xfrm>
        </p:spPr>
        <p:txBody>
          <a:bodyPr>
            <a:normAutofit/>
          </a:bodyPr>
          <a:lstStyle/>
          <a:p>
            <a:pPr algn="ctr"/>
            <a:r>
              <a:rPr lang="es-MX" sz="2800" b="1" dirty="0" smtClean="0"/>
              <a:t>Modelos </a:t>
            </a:r>
            <a:r>
              <a:rPr lang="es-MX" sz="2800" b="1" dirty="0"/>
              <a:t>de La economía </a:t>
            </a:r>
            <a:r>
              <a:rPr lang="es-MX" sz="2800" b="1" dirty="0" smtClean="0"/>
              <a:t>Clásica</a:t>
            </a:r>
            <a:r>
              <a:rPr lang="es-MX" dirty="0"/>
              <a:t/>
            </a:r>
            <a:br>
              <a:rPr lang="es-MX" dirty="0"/>
            </a:br>
            <a:endParaRPr lang="es-MX" dirty="0"/>
          </a:p>
        </p:txBody>
      </p:sp>
      <p:sp>
        <p:nvSpPr>
          <p:cNvPr id="3" name="2 Subtítulo"/>
          <p:cNvSpPr>
            <a:spLocks noGrp="1"/>
          </p:cNvSpPr>
          <p:nvPr>
            <p:ph type="subTitle" idx="1"/>
          </p:nvPr>
        </p:nvSpPr>
        <p:spPr>
          <a:xfrm>
            <a:off x="755576" y="2564904"/>
            <a:ext cx="7117180" cy="861420"/>
          </a:xfrm>
        </p:spPr>
        <p:txBody>
          <a:bodyPr/>
          <a:lstStyle/>
          <a:p>
            <a:pPr algn="ctr"/>
            <a:r>
              <a:rPr lang="es-MX" dirty="0"/>
              <a:t>Unidad III</a:t>
            </a:r>
          </a:p>
        </p:txBody>
      </p:sp>
    </p:spTree>
    <p:extLst>
      <p:ext uri="{BB962C8B-B14F-4D97-AF65-F5344CB8AC3E}">
        <p14:creationId xmlns:p14="http://schemas.microsoft.com/office/powerpoint/2010/main" val="3201260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Conclusiones</a:t>
            </a:r>
            <a:endParaRPr lang="es-MX" dirty="0"/>
          </a:p>
        </p:txBody>
      </p:sp>
      <p:sp>
        <p:nvSpPr>
          <p:cNvPr id="3" name="2 Marcador de contenido"/>
          <p:cNvSpPr>
            <a:spLocks noGrp="1"/>
          </p:cNvSpPr>
          <p:nvPr>
            <p:ph idx="1"/>
          </p:nvPr>
        </p:nvSpPr>
        <p:spPr/>
        <p:txBody>
          <a:bodyPr/>
          <a:lstStyle/>
          <a:p>
            <a:pPr algn="just"/>
            <a:r>
              <a:rPr lang="es-MX" dirty="0"/>
              <a:t>La tesis fundamental de Keynes es que el sistema de mercado libre o laissez faire ha quedado anticuado y que el estado debe intervenir activamente para fomentar el empleo, forzando la tasa de interés a la baja (también estimulando la inversión) y redistribuyendo la renta con objeto de aumentar los gastos de consumo.</a:t>
            </a:r>
          </a:p>
          <a:p>
            <a:pPr algn="just"/>
            <a:r>
              <a:rPr lang="es-MX" dirty="0"/>
              <a:t>Otorga al estado un vasto papel para estabilizar la economía en el nivel de pleno empleo.</a:t>
            </a:r>
          </a:p>
          <a:p>
            <a:pPr algn="just"/>
            <a:endParaRPr lang="es-MX" dirty="0"/>
          </a:p>
        </p:txBody>
      </p:sp>
    </p:spTree>
    <p:extLst>
      <p:ext uri="{BB962C8B-B14F-4D97-AF65-F5344CB8AC3E}">
        <p14:creationId xmlns:p14="http://schemas.microsoft.com/office/powerpoint/2010/main" val="40731830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Modelos Monetaristas</a:t>
            </a:r>
            <a:endParaRPr lang="es-MX" dirty="0"/>
          </a:p>
        </p:txBody>
      </p:sp>
      <p:sp>
        <p:nvSpPr>
          <p:cNvPr id="3" name="2 Subtítulo"/>
          <p:cNvSpPr>
            <a:spLocks noGrp="1"/>
          </p:cNvSpPr>
          <p:nvPr>
            <p:ph type="subTitle" idx="1"/>
          </p:nvPr>
        </p:nvSpPr>
        <p:spPr/>
        <p:txBody>
          <a:bodyPr/>
          <a:lstStyle/>
          <a:p>
            <a:r>
              <a:rPr lang="es-MX" dirty="0" smtClean="0"/>
              <a:t>Unidad III</a:t>
            </a:r>
            <a:endParaRPr lang="es-MX" dirty="0"/>
          </a:p>
        </p:txBody>
      </p:sp>
    </p:spTree>
    <p:extLst>
      <p:ext uri="{BB962C8B-B14F-4D97-AF65-F5344CB8AC3E}">
        <p14:creationId xmlns:p14="http://schemas.microsoft.com/office/powerpoint/2010/main" val="62170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El Monetarismo</a:t>
            </a:r>
            <a:endParaRPr lang="es-MX" dirty="0"/>
          </a:p>
        </p:txBody>
      </p:sp>
      <p:sp>
        <p:nvSpPr>
          <p:cNvPr id="3" name="2 Marcador de contenido"/>
          <p:cNvSpPr>
            <a:spLocks noGrp="1"/>
          </p:cNvSpPr>
          <p:nvPr>
            <p:ph idx="1"/>
          </p:nvPr>
        </p:nvSpPr>
        <p:spPr>
          <a:xfrm rot="20574344">
            <a:off x="743475" y="1986689"/>
            <a:ext cx="7190747" cy="2958146"/>
          </a:xfrm>
        </p:spPr>
        <p:txBody>
          <a:bodyPr/>
          <a:lstStyle/>
          <a:p>
            <a:r>
              <a:rPr lang="es-MX" dirty="0"/>
              <a:t>El monetarismo es la rama o vertiente del pensamiento económico que se ocupa de los efectos del dinero sobre la economía en general.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4190360"/>
            <a:ext cx="3362697" cy="247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25920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91679" y="2780928"/>
            <a:ext cx="6442875" cy="3077870"/>
          </a:xfrm>
        </p:spPr>
        <p:txBody>
          <a:bodyPr/>
          <a:lstStyle/>
          <a:p>
            <a:pPr algn="just"/>
            <a:r>
              <a:rPr lang="es-MX" dirty="0"/>
              <a:t>Teoría macroeconómica que se ocupa de analizar la oferta </a:t>
            </a:r>
            <a:r>
              <a:rPr lang="es-MX" dirty="0" smtClean="0"/>
              <a:t>monetaria. La </a:t>
            </a:r>
            <a:r>
              <a:rPr lang="es-MX" dirty="0"/>
              <a:t>defensa del capitalismo del libre comercio y critica las políticas económicas intervenidas por los gobiernos modernos surgidos desde la época de la Gran depresión.</a:t>
            </a:r>
          </a:p>
          <a:p>
            <a:endParaRPr lang="es-MX" dirty="0"/>
          </a:p>
        </p:txBody>
      </p:sp>
    </p:spTree>
    <p:extLst>
      <p:ext uri="{BB962C8B-B14F-4D97-AF65-F5344CB8AC3E}">
        <p14:creationId xmlns:p14="http://schemas.microsoft.com/office/powerpoint/2010/main" val="31614360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Milton Friedman</a:t>
            </a:r>
          </a:p>
        </p:txBody>
      </p:sp>
      <p:sp>
        <p:nvSpPr>
          <p:cNvPr id="3" name="2 Marcador de contenido"/>
          <p:cNvSpPr>
            <a:spLocks noGrp="1"/>
          </p:cNvSpPr>
          <p:nvPr>
            <p:ph idx="1"/>
          </p:nvPr>
        </p:nvSpPr>
        <p:spPr>
          <a:xfrm>
            <a:off x="1115616" y="1844824"/>
            <a:ext cx="4032448" cy="4051437"/>
          </a:xfrm>
        </p:spPr>
        <p:txBody>
          <a:bodyPr>
            <a:normAutofit fontScale="92500" lnSpcReduction="10000"/>
          </a:bodyPr>
          <a:lstStyle/>
          <a:p>
            <a:pPr algn="just"/>
            <a:r>
              <a:rPr lang="es-MX" u="sng" dirty="0" smtClean="0"/>
              <a:t>S</a:t>
            </a:r>
            <a:r>
              <a:rPr lang="es-MX" dirty="0" smtClean="0"/>
              <a:t>us </a:t>
            </a:r>
            <a:r>
              <a:rPr lang="es-MX" dirty="0"/>
              <a:t>aportaciones académicas </a:t>
            </a:r>
            <a:r>
              <a:rPr lang="es-MX" dirty="0" smtClean="0"/>
              <a:t>principales </a:t>
            </a:r>
            <a:r>
              <a:rPr lang="es-MX" dirty="0"/>
              <a:t>se encuentran en la teoría del consumo; la historia y teoría monetaria y la teoría de la política de estabilización, y ha sido el más famoso exponente de la llamada Escuela de Chicago</a:t>
            </a:r>
            <a:r>
              <a:rPr lang="es-MX" dirty="0" smtClean="0"/>
              <a:t>.</a:t>
            </a:r>
          </a:p>
          <a:p>
            <a:pPr algn="just"/>
            <a:r>
              <a:rPr lang="es-MX" dirty="0"/>
              <a:t>La mejor regla de actuación para </a:t>
            </a:r>
            <a:r>
              <a:rPr lang="es-MX" dirty="0" smtClean="0"/>
              <a:t>un </a:t>
            </a:r>
            <a:r>
              <a:rPr lang="es-MX" dirty="0"/>
              <a:t>Banco Central es fijar una tasa de crecimiento constante de la cantidad del </a:t>
            </a:r>
            <a:r>
              <a:rPr lang="es-MX" dirty="0" smtClean="0"/>
              <a:t>dinero. Friedman </a:t>
            </a:r>
            <a:r>
              <a:rPr lang="es-MX" dirty="0"/>
              <a:t>es el más conocido líder de la Escuela de Chicago y defensor del libre mercado.</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988840"/>
            <a:ext cx="3168352"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9419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El Monetarismo moderno</a:t>
            </a:r>
            <a:endParaRPr lang="es-MX" dirty="0"/>
          </a:p>
        </p:txBody>
      </p:sp>
      <p:pic>
        <p:nvPicPr>
          <p:cNvPr id="3074" name="Picture 2"/>
          <p:cNvPicPr>
            <a:picLocks noChangeAspect="1" noChangeArrowheads="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9512" y="1628800"/>
            <a:ext cx="8784976"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35473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PENSAMIENTO MONETARISTA</a:t>
            </a:r>
          </a:p>
        </p:txBody>
      </p:sp>
      <p:sp>
        <p:nvSpPr>
          <p:cNvPr id="3" name="2 Marcador de contenido"/>
          <p:cNvSpPr>
            <a:spLocks noGrp="1"/>
          </p:cNvSpPr>
          <p:nvPr>
            <p:ph idx="1"/>
          </p:nvPr>
        </p:nvSpPr>
        <p:spPr>
          <a:xfrm>
            <a:off x="683568" y="1556792"/>
            <a:ext cx="8027053" cy="4968552"/>
          </a:xfrm>
        </p:spPr>
        <p:txBody>
          <a:bodyPr>
            <a:normAutofit/>
          </a:bodyPr>
          <a:lstStyle/>
          <a:p>
            <a:pPr algn="just"/>
            <a:r>
              <a:rPr lang="es-MX" dirty="0"/>
              <a:t>La idea básica de la economía monetarista consiste en analizar en conjunto la demanda total de dinero y la oferta monetaria. Las autoridades económicas tienen capacidad y poder para fijar la oferta de dinero nominal (sin tener en cuenta los efectos de los precios), ya que controlan la cantidad que se imprime o acuña así como la creación de dinero bancario. Milton </a:t>
            </a:r>
            <a:r>
              <a:rPr lang="es-MX" dirty="0" smtClean="0"/>
              <a:t>Friedman </a:t>
            </a:r>
            <a:r>
              <a:rPr lang="es-MX" dirty="0"/>
              <a:t>analiza la oferta monetaria y afirma que es el principal determinante para el crecimiento del PIB nominal. Destaca que los precios y los salarios son flexibles al nivel de producción ya que la oferta monetaria produce pocos efectos temporales en la producción real de M, que afecta de mayor manera a P. Los monetaristas consideran que la economía privada es mucho más estable. La mayoría de las fluctuaciones que surgen en el PIB nominal se deben a las variaciones de la oferta monetaria.</a:t>
            </a:r>
          </a:p>
        </p:txBody>
      </p:sp>
    </p:spTree>
    <p:extLst>
      <p:ext uri="{BB962C8B-B14F-4D97-AF65-F5344CB8AC3E}">
        <p14:creationId xmlns:p14="http://schemas.microsoft.com/office/powerpoint/2010/main" val="8736111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Ideas Centrales del Monetarismo.</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775587818"/>
              </p:ext>
            </p:extLst>
          </p:nvPr>
        </p:nvGraphicFramePr>
        <p:xfrm>
          <a:off x="0" y="1556792"/>
          <a:ext cx="9144000"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51508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Política Monetaria</a:t>
            </a:r>
          </a:p>
        </p:txBody>
      </p:sp>
      <p:sp>
        <p:nvSpPr>
          <p:cNvPr id="3" name="2 Marcador de contenido"/>
          <p:cNvSpPr>
            <a:spLocks noGrp="1"/>
          </p:cNvSpPr>
          <p:nvPr>
            <p:ph idx="1"/>
          </p:nvPr>
        </p:nvSpPr>
        <p:spPr>
          <a:xfrm>
            <a:off x="1009443" y="1807361"/>
            <a:ext cx="7125112" cy="4573967"/>
          </a:xfrm>
        </p:spPr>
        <p:txBody>
          <a:bodyPr>
            <a:normAutofit fontScale="85000" lnSpcReduction="10000"/>
          </a:bodyPr>
          <a:lstStyle/>
          <a:p>
            <a:pPr algn="just"/>
            <a:r>
              <a:rPr lang="es-MX" dirty="0"/>
              <a:t>La política monetaria está desarrollada por economistas como Irving Fisher, Friedrich </a:t>
            </a:r>
            <a:r>
              <a:rPr lang="es-MX" dirty="0" err="1"/>
              <a:t>Hayek</a:t>
            </a:r>
            <a:r>
              <a:rPr lang="es-MX" dirty="0"/>
              <a:t> y Milton Friedman. Se basan en las ideas de economistas clásicos (Adam Smith, John Stuart </a:t>
            </a:r>
            <a:r>
              <a:rPr lang="es-MX" dirty="0" err="1"/>
              <a:t>Mill</a:t>
            </a:r>
            <a:r>
              <a:rPr lang="es-MX" dirty="0"/>
              <a:t>, otros), que ya la propusieron en una crisis económica como el </a:t>
            </a:r>
            <a:r>
              <a:rPr lang="es-MX" dirty="0" err="1"/>
              <a:t>crack</a:t>
            </a:r>
            <a:r>
              <a:rPr lang="es-MX" dirty="0"/>
              <a:t> de 1929. Sugieren que el Estado no debe intervenir activamente en la economía en caso de depresión (ya que es probable que la empeore), y que debe limitarse a controlar la cantidad de dinero.</a:t>
            </a:r>
          </a:p>
          <a:p>
            <a:pPr algn="just"/>
            <a:endParaRPr lang="es-MX" dirty="0"/>
          </a:p>
          <a:p>
            <a:pPr algn="just"/>
            <a:r>
              <a:rPr lang="es-MX" dirty="0"/>
              <a:t>En contraposición al monetarismo, está el keynesianismo (John Maynard Keynes) y su política fiscal, que defiende lo contrario: el Estado debe participar aumentando el gasto público y reduciendo los impuestos.</a:t>
            </a:r>
          </a:p>
          <a:p>
            <a:pPr algn="just"/>
            <a:endParaRPr lang="es-MX" dirty="0"/>
          </a:p>
          <a:p>
            <a:pPr algn="just"/>
            <a:r>
              <a:rPr lang="es-MX" dirty="0"/>
              <a:t>En el caso del </a:t>
            </a:r>
            <a:r>
              <a:rPr lang="es-MX" dirty="0" err="1"/>
              <a:t>crack</a:t>
            </a:r>
            <a:r>
              <a:rPr lang="es-MX" dirty="0"/>
              <a:t> de 1929, la política monetaria falló. Los clásicos creían que al haber caído la cantidad de dinero, también bajarían los precios y los salarios, y se volvería automáticamente al pleno empleo. Pero resultó que tanto precios y salarios son rígidos a la baja; o sea, que los empresarios se negaban a bajar los precios, y los trabajadores a cobrar menos.</a:t>
            </a:r>
          </a:p>
        </p:txBody>
      </p:sp>
    </p:spTree>
    <p:extLst>
      <p:ext uri="{BB962C8B-B14F-4D97-AF65-F5344CB8AC3E}">
        <p14:creationId xmlns:p14="http://schemas.microsoft.com/office/powerpoint/2010/main" val="42627347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Rectangle 9"/>
          <p:cNvSpPr>
            <a:spLocks noChangeArrowheads="1"/>
          </p:cNvSpPr>
          <p:nvPr/>
        </p:nvSpPr>
        <p:spPr bwMode="auto">
          <a:xfrm>
            <a:off x="2819400" y="4495800"/>
            <a:ext cx="1905000" cy="533400"/>
          </a:xfrm>
          <a:prstGeom prst="rect">
            <a:avLst/>
          </a:prstGeom>
          <a:solidFill>
            <a:srgbClr val="CCEC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074" name="Line 2"/>
          <p:cNvSpPr>
            <a:spLocks noChangeShapeType="1"/>
          </p:cNvSpPr>
          <p:nvPr/>
        </p:nvSpPr>
        <p:spPr bwMode="auto">
          <a:xfrm>
            <a:off x="2819400" y="762000"/>
            <a:ext cx="0" cy="4267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076" name="Line 4"/>
          <p:cNvSpPr>
            <a:spLocks noChangeShapeType="1"/>
          </p:cNvSpPr>
          <p:nvPr/>
        </p:nvSpPr>
        <p:spPr bwMode="auto">
          <a:xfrm>
            <a:off x="2819400" y="5029200"/>
            <a:ext cx="3200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077" name="Text Box 5"/>
          <p:cNvSpPr txBox="1">
            <a:spLocks noChangeArrowheads="1"/>
          </p:cNvSpPr>
          <p:nvPr/>
        </p:nvSpPr>
        <p:spPr bwMode="auto">
          <a:xfrm rot="-5348466">
            <a:off x="2107406" y="1072357"/>
            <a:ext cx="11191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a:latin typeface="Arial" charset="0"/>
              </a:rPr>
              <a:t>% inflación</a:t>
            </a:r>
          </a:p>
        </p:txBody>
      </p:sp>
      <p:sp>
        <p:nvSpPr>
          <p:cNvPr id="3078" name="Rectangle 6"/>
          <p:cNvSpPr>
            <a:spLocks noChangeArrowheads="1"/>
          </p:cNvSpPr>
          <p:nvPr/>
        </p:nvSpPr>
        <p:spPr bwMode="auto">
          <a:xfrm>
            <a:off x="4778375" y="5029200"/>
            <a:ext cx="1317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a:latin typeface="Arial" charset="0"/>
              </a:rPr>
              <a:t>% desempleo</a:t>
            </a:r>
          </a:p>
        </p:txBody>
      </p:sp>
      <p:sp>
        <p:nvSpPr>
          <p:cNvPr id="3080" name="Text Box 8"/>
          <p:cNvSpPr txBox="1">
            <a:spLocks noChangeArrowheads="1"/>
          </p:cNvSpPr>
          <p:nvPr/>
        </p:nvSpPr>
        <p:spPr bwMode="auto">
          <a:xfrm>
            <a:off x="1050925" y="5295900"/>
            <a:ext cx="64088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a:effectLst>
                  <a:outerShdw blurRad="38100" dist="38100" dir="2700000" algn="tl">
                    <a:srgbClr val="C0C0C0"/>
                  </a:outerShdw>
                </a:effectLst>
              </a:rPr>
              <a:t>La </a:t>
            </a:r>
            <a:r>
              <a:rPr lang="es-MX" sz="1800" dirty="0" smtClean="0">
                <a:effectLst>
                  <a:outerShdw blurRad="38100" dist="38100" dir="2700000" algn="tl">
                    <a:srgbClr val="C0C0C0"/>
                  </a:outerShdw>
                </a:effectLst>
              </a:rPr>
              <a:t>curva</a:t>
            </a:r>
            <a:r>
              <a:rPr lang="en-US" sz="1800" dirty="0" smtClean="0">
                <a:effectLst>
                  <a:outerShdw blurRad="38100" dist="38100" dir="2700000" algn="tl">
                    <a:srgbClr val="C0C0C0"/>
                  </a:outerShdw>
                </a:effectLst>
              </a:rPr>
              <a:t> </a:t>
            </a:r>
            <a:r>
              <a:rPr lang="en-US" sz="1800" dirty="0">
                <a:effectLst>
                  <a:outerShdw blurRad="38100" dist="38100" dir="2700000" algn="tl">
                    <a:srgbClr val="C0C0C0"/>
                  </a:outerShdw>
                </a:effectLst>
              </a:rPr>
              <a:t>de Phillips </a:t>
            </a:r>
            <a:r>
              <a:rPr lang="en-US" sz="1800" dirty="0" err="1">
                <a:effectLst>
                  <a:outerShdw blurRad="38100" dist="38100" dir="2700000" algn="tl">
                    <a:srgbClr val="C0C0C0"/>
                  </a:outerShdw>
                </a:effectLst>
              </a:rPr>
              <a:t>representa</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una</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correlación</a:t>
            </a:r>
            <a:r>
              <a:rPr lang="en-US" sz="1800" dirty="0">
                <a:effectLst>
                  <a:outerShdw blurRad="38100" dist="38100" dir="2700000" algn="tl">
                    <a:srgbClr val="C0C0C0"/>
                  </a:outerShdw>
                </a:effectLst>
              </a:rPr>
              <a:t> </a:t>
            </a:r>
          </a:p>
          <a:p>
            <a:pPr algn="ctr"/>
            <a:r>
              <a:rPr lang="en-US" sz="1800" dirty="0" err="1">
                <a:effectLst>
                  <a:outerShdw blurRad="38100" dist="38100" dir="2700000" algn="tl">
                    <a:srgbClr val="C0C0C0"/>
                  </a:outerShdw>
                </a:effectLst>
              </a:rPr>
              <a:t>negativa</a:t>
            </a:r>
            <a:r>
              <a:rPr lang="en-US" sz="1800" dirty="0">
                <a:effectLst>
                  <a:outerShdw blurRad="38100" dist="38100" dir="2700000" algn="tl">
                    <a:srgbClr val="C0C0C0"/>
                  </a:outerShdw>
                </a:effectLst>
              </a:rPr>
              <a:t> entre la </a:t>
            </a:r>
            <a:r>
              <a:rPr lang="en-US" sz="1800" dirty="0" err="1">
                <a:effectLst>
                  <a:outerShdw blurRad="38100" dist="38100" dir="2700000" algn="tl">
                    <a:srgbClr val="C0C0C0"/>
                  </a:outerShdw>
                </a:effectLst>
              </a:rPr>
              <a:t>tasa</a:t>
            </a:r>
            <a:r>
              <a:rPr lang="en-US" sz="1800" dirty="0">
                <a:effectLst>
                  <a:outerShdw blurRad="38100" dist="38100" dir="2700000" algn="tl">
                    <a:srgbClr val="C0C0C0"/>
                  </a:outerShdw>
                </a:effectLst>
              </a:rPr>
              <a:t> de inflación y la de desempleo.</a:t>
            </a:r>
          </a:p>
        </p:txBody>
      </p:sp>
      <p:sp>
        <p:nvSpPr>
          <p:cNvPr id="3083" name="Text Box 11"/>
          <p:cNvSpPr txBox="1">
            <a:spLocks noChangeArrowheads="1"/>
          </p:cNvSpPr>
          <p:nvPr/>
        </p:nvSpPr>
        <p:spPr bwMode="auto">
          <a:xfrm>
            <a:off x="1050925" y="5843588"/>
            <a:ext cx="606448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sz="1800" dirty="0" smtClean="0">
                <a:effectLst>
                  <a:outerShdw blurRad="38100" dist="38100" dir="2700000" algn="tl">
                    <a:srgbClr val="C0C0C0"/>
                  </a:outerShdw>
                </a:effectLst>
              </a:rPr>
              <a:t>Cuando</a:t>
            </a:r>
            <a:r>
              <a:rPr lang="es-MX" sz="1800" dirty="0" smtClean="0">
                <a:solidFill>
                  <a:srgbClr val="000066"/>
                </a:solidFill>
                <a:effectLst>
                  <a:outerShdw blurRad="38100" dist="38100" dir="2700000" algn="tl">
                    <a:srgbClr val="C0C0C0"/>
                  </a:outerShdw>
                </a:effectLst>
              </a:rPr>
              <a:t> </a:t>
            </a:r>
            <a:r>
              <a:rPr lang="es-MX" sz="1800" dirty="0" smtClean="0">
                <a:effectLst>
                  <a:outerShdw blurRad="38100" dist="38100" dir="2700000" algn="tl">
                    <a:srgbClr val="C0C0C0"/>
                  </a:outerShdw>
                </a:effectLst>
              </a:rPr>
              <a:t>la tasa de paro es alta, la inflación es baja</a:t>
            </a:r>
            <a:endParaRPr lang="es-MX" sz="1800" dirty="0">
              <a:effectLst>
                <a:outerShdw blurRad="38100" dist="38100" dir="2700000" algn="tl">
                  <a:srgbClr val="C0C0C0"/>
                </a:outerShdw>
              </a:effectLst>
            </a:endParaRPr>
          </a:p>
        </p:txBody>
      </p:sp>
      <p:sp>
        <p:nvSpPr>
          <p:cNvPr id="3084" name="Text Box 12"/>
          <p:cNvSpPr txBox="1">
            <a:spLocks noChangeArrowheads="1"/>
          </p:cNvSpPr>
          <p:nvPr/>
        </p:nvSpPr>
        <p:spPr bwMode="auto">
          <a:xfrm>
            <a:off x="1066800" y="6096000"/>
            <a:ext cx="624081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a:effectLst>
                  <a:outerShdw blurRad="38100" dist="38100" dir="2700000" algn="tl">
                    <a:srgbClr val="C0C0C0"/>
                  </a:outerShdw>
                </a:effectLst>
              </a:rPr>
              <a:t>y </a:t>
            </a:r>
            <a:r>
              <a:rPr lang="en-US" sz="1800" dirty="0" err="1">
                <a:effectLst>
                  <a:outerShdw blurRad="38100" dist="38100" dir="2700000" algn="tl">
                    <a:srgbClr val="C0C0C0"/>
                  </a:outerShdw>
                </a:effectLst>
              </a:rPr>
              <a:t>cuando</a:t>
            </a:r>
            <a:r>
              <a:rPr lang="en-US" sz="1800" dirty="0">
                <a:effectLst>
                  <a:outerShdw blurRad="38100" dist="38100" dir="2700000" algn="tl">
                    <a:srgbClr val="C0C0C0"/>
                  </a:outerShdw>
                </a:effectLst>
              </a:rPr>
              <a:t> la </a:t>
            </a:r>
            <a:r>
              <a:rPr lang="en-US" sz="1800" dirty="0" err="1">
                <a:effectLst>
                  <a:outerShdw blurRad="38100" dist="38100" dir="2700000" algn="tl">
                    <a:srgbClr val="C0C0C0"/>
                  </a:outerShdw>
                </a:effectLst>
              </a:rPr>
              <a:t>tasa</a:t>
            </a:r>
            <a:r>
              <a:rPr lang="en-US" sz="1800" dirty="0">
                <a:effectLst>
                  <a:outerShdw blurRad="38100" dist="38100" dir="2700000" algn="tl">
                    <a:srgbClr val="C0C0C0"/>
                  </a:outerShdw>
                </a:effectLst>
              </a:rPr>
              <a:t> de </a:t>
            </a:r>
            <a:r>
              <a:rPr lang="en-US" sz="1800" dirty="0" err="1">
                <a:effectLst>
                  <a:outerShdw blurRad="38100" dist="38100" dir="2700000" algn="tl">
                    <a:srgbClr val="C0C0C0"/>
                  </a:outerShdw>
                </a:effectLst>
              </a:rPr>
              <a:t>paro</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es</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baja</a:t>
            </a:r>
            <a:r>
              <a:rPr lang="en-US" sz="1800" dirty="0">
                <a:effectLst>
                  <a:outerShdw blurRad="38100" dist="38100" dir="2700000" algn="tl">
                    <a:srgbClr val="C0C0C0"/>
                  </a:outerShdw>
                </a:effectLst>
              </a:rPr>
              <a:t>, la inflación </a:t>
            </a:r>
            <a:r>
              <a:rPr lang="en-US" sz="1800" dirty="0" err="1">
                <a:effectLst>
                  <a:outerShdw blurRad="38100" dist="38100" dir="2700000" algn="tl">
                    <a:srgbClr val="C0C0C0"/>
                  </a:outerShdw>
                </a:effectLst>
              </a:rPr>
              <a:t>es</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alta</a:t>
            </a:r>
            <a:endParaRPr lang="en-US" sz="1800" dirty="0">
              <a:effectLst>
                <a:outerShdw blurRad="38100" dist="38100" dir="2700000" algn="tl">
                  <a:srgbClr val="C0C0C0"/>
                </a:outerShdw>
              </a:effectLst>
            </a:endParaRPr>
          </a:p>
        </p:txBody>
      </p:sp>
      <p:sp>
        <p:nvSpPr>
          <p:cNvPr id="3085" name="Arc 13"/>
          <p:cNvSpPr>
            <a:spLocks/>
          </p:cNvSpPr>
          <p:nvPr/>
        </p:nvSpPr>
        <p:spPr bwMode="auto">
          <a:xfrm rot="10719205">
            <a:off x="3124200" y="2286000"/>
            <a:ext cx="3048000" cy="2476500"/>
          </a:xfrm>
          <a:custGeom>
            <a:avLst/>
            <a:gdLst>
              <a:gd name="G0" fmla="+- 0 0 0"/>
              <a:gd name="G1" fmla="+- 21278 0 0"/>
              <a:gd name="G2" fmla="+- 21600 0 0"/>
              <a:gd name="T0" fmla="*/ 3716 w 21600"/>
              <a:gd name="T1" fmla="*/ 0 h 21278"/>
              <a:gd name="T2" fmla="*/ 21600 w 21600"/>
              <a:gd name="T3" fmla="*/ 21278 h 21278"/>
              <a:gd name="T4" fmla="*/ 0 w 21600"/>
              <a:gd name="T5" fmla="*/ 21278 h 21278"/>
            </a:gdLst>
            <a:ahLst/>
            <a:cxnLst>
              <a:cxn ang="0">
                <a:pos x="T0" y="T1"/>
              </a:cxn>
              <a:cxn ang="0">
                <a:pos x="T2" y="T3"/>
              </a:cxn>
              <a:cxn ang="0">
                <a:pos x="T4" y="T5"/>
              </a:cxn>
            </a:cxnLst>
            <a:rect l="0" t="0" r="r" b="b"/>
            <a:pathLst>
              <a:path w="21600" h="21278" fill="none" extrusionOk="0">
                <a:moveTo>
                  <a:pt x="3715" y="0"/>
                </a:moveTo>
                <a:cubicBezTo>
                  <a:pt x="14055" y="1805"/>
                  <a:pt x="21600" y="10782"/>
                  <a:pt x="21600" y="21278"/>
                </a:cubicBezTo>
              </a:path>
              <a:path w="21600" h="21278" stroke="0" extrusionOk="0">
                <a:moveTo>
                  <a:pt x="3715" y="0"/>
                </a:moveTo>
                <a:cubicBezTo>
                  <a:pt x="14055" y="1805"/>
                  <a:pt x="21600" y="10782"/>
                  <a:pt x="21600" y="21278"/>
                </a:cubicBezTo>
                <a:lnTo>
                  <a:pt x="0" y="21278"/>
                </a:lnTo>
                <a:close/>
              </a:path>
            </a:pathLst>
          </a:custGeom>
          <a:noFill/>
          <a:ln w="5715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extLst>
      <p:ext uri="{BB962C8B-B14F-4D97-AF65-F5344CB8AC3E}">
        <p14:creationId xmlns:p14="http://schemas.microsoft.com/office/powerpoint/2010/main" val="294362209"/>
      </p:ext>
    </p:extLst>
  </p:cSld>
  <p:clrMapOvr>
    <a:masterClrMapping/>
  </p:clrMapOvr>
  <p:transition spd="med" advClick="0" advTm="4000">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1000"/>
                                  </p:stCondLst>
                                  <p:iterate type="lt">
                                    <p:tmPct val="100000"/>
                                  </p:iterate>
                                  <p:childTnLst>
                                    <p:set>
                                      <p:cBhvr>
                                        <p:cTn id="6" dur="1" fill="hold">
                                          <p:stCondLst>
                                            <p:cond delay="0"/>
                                          </p:stCondLst>
                                        </p:cTn>
                                        <p:tgtEl>
                                          <p:spTgt spid="3080"/>
                                        </p:tgtEl>
                                        <p:attrNameLst>
                                          <p:attrName>style.visibility</p:attrName>
                                        </p:attrNameLst>
                                      </p:cBhvr>
                                      <p:to>
                                        <p:strVal val="visible"/>
                                      </p:to>
                                    </p:set>
                                    <p:anim calcmode="lin" valueType="num">
                                      <p:cBhvr>
                                        <p:cTn id="7" dur="75" fill="hold"/>
                                        <p:tgtEl>
                                          <p:spTgt spid="3080"/>
                                        </p:tgtEl>
                                        <p:attrNameLst>
                                          <p:attrName>ppt_x</p:attrName>
                                        </p:attrNameLst>
                                      </p:cBhvr>
                                      <p:tavLst>
                                        <p:tav tm="0">
                                          <p:val>
                                            <p:strVal val="#ppt_x-#ppt_w/2"/>
                                          </p:val>
                                        </p:tav>
                                        <p:tav tm="100000">
                                          <p:val>
                                            <p:strVal val="#ppt_x"/>
                                          </p:val>
                                        </p:tav>
                                      </p:tavLst>
                                    </p:anim>
                                    <p:anim calcmode="lin" valueType="num">
                                      <p:cBhvr>
                                        <p:cTn id="8" dur="75" fill="hold"/>
                                        <p:tgtEl>
                                          <p:spTgt spid="3080"/>
                                        </p:tgtEl>
                                        <p:attrNameLst>
                                          <p:attrName>ppt_y</p:attrName>
                                        </p:attrNameLst>
                                      </p:cBhvr>
                                      <p:tavLst>
                                        <p:tav tm="0">
                                          <p:val>
                                            <p:strVal val="#ppt_y"/>
                                          </p:val>
                                        </p:tav>
                                        <p:tav tm="100000">
                                          <p:val>
                                            <p:strVal val="#ppt_y"/>
                                          </p:val>
                                        </p:tav>
                                      </p:tavLst>
                                    </p:anim>
                                    <p:anim calcmode="lin" valueType="num">
                                      <p:cBhvr>
                                        <p:cTn id="9" dur="75" fill="hold"/>
                                        <p:tgtEl>
                                          <p:spTgt spid="3080"/>
                                        </p:tgtEl>
                                        <p:attrNameLst>
                                          <p:attrName>ppt_w</p:attrName>
                                        </p:attrNameLst>
                                      </p:cBhvr>
                                      <p:tavLst>
                                        <p:tav tm="0">
                                          <p:val>
                                            <p:fltVal val="0"/>
                                          </p:val>
                                        </p:tav>
                                        <p:tav tm="100000">
                                          <p:val>
                                            <p:strVal val="#ppt_w"/>
                                          </p:val>
                                        </p:tav>
                                      </p:tavLst>
                                    </p:anim>
                                    <p:anim calcmode="lin" valueType="num">
                                      <p:cBhvr>
                                        <p:cTn id="10" dur="75" fill="hold"/>
                                        <p:tgtEl>
                                          <p:spTgt spid="3080"/>
                                        </p:tgtEl>
                                        <p:attrNameLst>
                                          <p:attrName>ppt_h</p:attrName>
                                        </p:attrNameLst>
                                      </p:cBhvr>
                                      <p:tavLst>
                                        <p:tav tm="0">
                                          <p:val>
                                            <p:strVal val="#ppt_h"/>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3074"/>
                                        </p:tgtEl>
                                        <p:attrNameLst>
                                          <p:attrName>style.visibility</p:attrName>
                                        </p:attrNameLst>
                                      </p:cBhvr>
                                      <p:to>
                                        <p:strVal val="visible"/>
                                      </p:to>
                                    </p:set>
                                    <p:anim calcmode="lin" valueType="num">
                                      <p:cBhvr>
                                        <p:cTn id="15" dur="500" fill="hold"/>
                                        <p:tgtEl>
                                          <p:spTgt spid="3074"/>
                                        </p:tgtEl>
                                        <p:attrNameLst>
                                          <p:attrName>ppt_x</p:attrName>
                                        </p:attrNameLst>
                                      </p:cBhvr>
                                      <p:tavLst>
                                        <p:tav tm="0">
                                          <p:val>
                                            <p:strVal val="#ppt_x"/>
                                          </p:val>
                                        </p:tav>
                                        <p:tav tm="100000">
                                          <p:val>
                                            <p:strVal val="#ppt_x"/>
                                          </p:val>
                                        </p:tav>
                                      </p:tavLst>
                                    </p:anim>
                                    <p:anim calcmode="lin" valueType="num">
                                      <p:cBhvr>
                                        <p:cTn id="16" dur="500" fill="hold"/>
                                        <p:tgtEl>
                                          <p:spTgt spid="3074"/>
                                        </p:tgtEl>
                                        <p:attrNameLst>
                                          <p:attrName>ppt_y</p:attrName>
                                        </p:attrNameLst>
                                      </p:cBhvr>
                                      <p:tavLst>
                                        <p:tav tm="0">
                                          <p:val>
                                            <p:strVal val="#ppt_y+#ppt_h/2"/>
                                          </p:val>
                                        </p:tav>
                                        <p:tav tm="100000">
                                          <p:val>
                                            <p:strVal val="#ppt_y"/>
                                          </p:val>
                                        </p:tav>
                                      </p:tavLst>
                                    </p:anim>
                                    <p:anim calcmode="lin" valueType="num">
                                      <p:cBhvr>
                                        <p:cTn id="17" dur="500" fill="hold"/>
                                        <p:tgtEl>
                                          <p:spTgt spid="3074"/>
                                        </p:tgtEl>
                                        <p:attrNameLst>
                                          <p:attrName>ppt_w</p:attrName>
                                        </p:attrNameLst>
                                      </p:cBhvr>
                                      <p:tavLst>
                                        <p:tav tm="0">
                                          <p:val>
                                            <p:strVal val="#ppt_w"/>
                                          </p:val>
                                        </p:tav>
                                        <p:tav tm="100000">
                                          <p:val>
                                            <p:strVal val="#ppt_w"/>
                                          </p:val>
                                        </p:tav>
                                      </p:tavLst>
                                    </p:anim>
                                    <p:anim calcmode="lin" valueType="num">
                                      <p:cBhvr>
                                        <p:cTn id="18" dur="500" fill="hold"/>
                                        <p:tgtEl>
                                          <p:spTgt spid="3074"/>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3077"/>
                                        </p:tgtEl>
                                        <p:attrNameLst>
                                          <p:attrName>style.visibility</p:attrName>
                                        </p:attrNameLst>
                                      </p:cBhvr>
                                      <p:to>
                                        <p:strVal val="visible"/>
                                      </p:to>
                                    </p:set>
                                    <p:anim calcmode="lin" valueType="num">
                                      <p:cBhvr>
                                        <p:cTn id="23" dur="1000" fill="hold"/>
                                        <p:tgtEl>
                                          <p:spTgt spid="3077"/>
                                        </p:tgtEl>
                                        <p:attrNameLst>
                                          <p:attrName>ppt_w</p:attrName>
                                        </p:attrNameLst>
                                      </p:cBhvr>
                                      <p:tavLst>
                                        <p:tav tm="0">
                                          <p:val>
                                            <p:fltVal val="0"/>
                                          </p:val>
                                        </p:tav>
                                        <p:tav tm="100000">
                                          <p:val>
                                            <p:strVal val="#ppt_w"/>
                                          </p:val>
                                        </p:tav>
                                      </p:tavLst>
                                    </p:anim>
                                    <p:anim calcmode="lin" valueType="num">
                                      <p:cBhvr>
                                        <p:cTn id="24" dur="1000" fill="hold"/>
                                        <p:tgtEl>
                                          <p:spTgt spid="3077"/>
                                        </p:tgtEl>
                                        <p:attrNameLst>
                                          <p:attrName>ppt_h</p:attrName>
                                        </p:attrNameLst>
                                      </p:cBhvr>
                                      <p:tavLst>
                                        <p:tav tm="0">
                                          <p:val>
                                            <p:fltVal val="0"/>
                                          </p:val>
                                        </p:tav>
                                        <p:tav tm="100000">
                                          <p:val>
                                            <p:strVal val="#ppt_h"/>
                                          </p:val>
                                        </p:tav>
                                      </p:tavLst>
                                    </p:anim>
                                    <p:anim calcmode="lin" valueType="num">
                                      <p:cBhvr>
                                        <p:cTn id="25" dur="1000" fill="hold"/>
                                        <p:tgtEl>
                                          <p:spTgt spid="307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07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7" presetClass="entr" presetSubtype="8" fill="hold" grpId="0" nodeType="clickEffect">
                                  <p:stCondLst>
                                    <p:cond delay="0"/>
                                  </p:stCondLst>
                                  <p:childTnLst>
                                    <p:set>
                                      <p:cBhvr>
                                        <p:cTn id="30" dur="1" fill="hold">
                                          <p:stCondLst>
                                            <p:cond delay="0"/>
                                          </p:stCondLst>
                                        </p:cTn>
                                        <p:tgtEl>
                                          <p:spTgt spid="3076"/>
                                        </p:tgtEl>
                                        <p:attrNameLst>
                                          <p:attrName>style.visibility</p:attrName>
                                        </p:attrNameLst>
                                      </p:cBhvr>
                                      <p:to>
                                        <p:strVal val="visible"/>
                                      </p:to>
                                    </p:set>
                                    <p:anim calcmode="lin" valueType="num">
                                      <p:cBhvr>
                                        <p:cTn id="31" dur="500" fill="hold"/>
                                        <p:tgtEl>
                                          <p:spTgt spid="3076"/>
                                        </p:tgtEl>
                                        <p:attrNameLst>
                                          <p:attrName>ppt_x</p:attrName>
                                        </p:attrNameLst>
                                      </p:cBhvr>
                                      <p:tavLst>
                                        <p:tav tm="0">
                                          <p:val>
                                            <p:strVal val="#ppt_x-#ppt_w/2"/>
                                          </p:val>
                                        </p:tav>
                                        <p:tav tm="100000">
                                          <p:val>
                                            <p:strVal val="#ppt_x"/>
                                          </p:val>
                                        </p:tav>
                                      </p:tavLst>
                                    </p:anim>
                                    <p:anim calcmode="lin" valueType="num">
                                      <p:cBhvr>
                                        <p:cTn id="32" dur="500" fill="hold"/>
                                        <p:tgtEl>
                                          <p:spTgt spid="3076"/>
                                        </p:tgtEl>
                                        <p:attrNameLst>
                                          <p:attrName>ppt_y</p:attrName>
                                        </p:attrNameLst>
                                      </p:cBhvr>
                                      <p:tavLst>
                                        <p:tav tm="0">
                                          <p:val>
                                            <p:strVal val="#ppt_y"/>
                                          </p:val>
                                        </p:tav>
                                        <p:tav tm="100000">
                                          <p:val>
                                            <p:strVal val="#ppt_y"/>
                                          </p:val>
                                        </p:tav>
                                      </p:tavLst>
                                    </p:anim>
                                    <p:anim calcmode="lin" valueType="num">
                                      <p:cBhvr>
                                        <p:cTn id="33" dur="500" fill="hold"/>
                                        <p:tgtEl>
                                          <p:spTgt spid="3076"/>
                                        </p:tgtEl>
                                        <p:attrNameLst>
                                          <p:attrName>ppt_w</p:attrName>
                                        </p:attrNameLst>
                                      </p:cBhvr>
                                      <p:tavLst>
                                        <p:tav tm="0">
                                          <p:val>
                                            <p:fltVal val="0"/>
                                          </p:val>
                                        </p:tav>
                                        <p:tav tm="100000">
                                          <p:val>
                                            <p:strVal val="#ppt_w"/>
                                          </p:val>
                                        </p:tav>
                                      </p:tavLst>
                                    </p:anim>
                                    <p:anim calcmode="lin" valueType="num">
                                      <p:cBhvr>
                                        <p:cTn id="34" dur="500" fill="hold"/>
                                        <p:tgtEl>
                                          <p:spTgt spid="3076"/>
                                        </p:tgtEl>
                                        <p:attrNameLst>
                                          <p:attrName>ppt_h</p:attrName>
                                        </p:attrNameLst>
                                      </p:cBhvr>
                                      <p:tavLst>
                                        <p:tav tm="0">
                                          <p:val>
                                            <p:strVal val="#ppt_h"/>
                                          </p:val>
                                        </p:tav>
                                        <p:tav tm="100000">
                                          <p:val>
                                            <p:strVal val="#ppt_h"/>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3078"/>
                                        </p:tgtEl>
                                        <p:attrNameLst>
                                          <p:attrName>style.visibility</p:attrName>
                                        </p:attrNameLst>
                                      </p:cBhvr>
                                      <p:to>
                                        <p:strVal val="visible"/>
                                      </p:to>
                                    </p:set>
                                    <p:anim calcmode="lin" valueType="num">
                                      <p:cBhvr>
                                        <p:cTn id="39" dur="1000" fill="hold"/>
                                        <p:tgtEl>
                                          <p:spTgt spid="3078"/>
                                        </p:tgtEl>
                                        <p:attrNameLst>
                                          <p:attrName>ppt_w</p:attrName>
                                        </p:attrNameLst>
                                      </p:cBhvr>
                                      <p:tavLst>
                                        <p:tav tm="0">
                                          <p:val>
                                            <p:fltVal val="0"/>
                                          </p:val>
                                        </p:tav>
                                        <p:tav tm="100000">
                                          <p:val>
                                            <p:strVal val="#ppt_w"/>
                                          </p:val>
                                        </p:tav>
                                      </p:tavLst>
                                    </p:anim>
                                    <p:anim calcmode="lin" valueType="num">
                                      <p:cBhvr>
                                        <p:cTn id="40" dur="1000" fill="hold"/>
                                        <p:tgtEl>
                                          <p:spTgt spid="3078"/>
                                        </p:tgtEl>
                                        <p:attrNameLst>
                                          <p:attrName>ppt_h</p:attrName>
                                        </p:attrNameLst>
                                      </p:cBhvr>
                                      <p:tavLst>
                                        <p:tav tm="0">
                                          <p:val>
                                            <p:fltVal val="0"/>
                                          </p:val>
                                        </p:tav>
                                        <p:tav tm="100000">
                                          <p:val>
                                            <p:strVal val="#ppt_h"/>
                                          </p:val>
                                        </p:tav>
                                      </p:tavLst>
                                    </p:anim>
                                    <p:anim calcmode="lin" valueType="num">
                                      <p:cBhvr>
                                        <p:cTn id="41" dur="1000" fill="hold"/>
                                        <p:tgtEl>
                                          <p:spTgt spid="3078"/>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307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18" presetClass="entr" presetSubtype="9" fill="hold" grpId="0" nodeType="clickEffect">
                                  <p:stCondLst>
                                    <p:cond delay="0"/>
                                  </p:stCondLst>
                                  <p:childTnLst>
                                    <p:set>
                                      <p:cBhvr>
                                        <p:cTn id="46" dur="1" fill="hold">
                                          <p:stCondLst>
                                            <p:cond delay="0"/>
                                          </p:stCondLst>
                                        </p:cTn>
                                        <p:tgtEl>
                                          <p:spTgt spid="3085"/>
                                        </p:tgtEl>
                                        <p:attrNameLst>
                                          <p:attrName>style.visibility</p:attrName>
                                        </p:attrNameLst>
                                      </p:cBhvr>
                                      <p:to>
                                        <p:strVal val="visible"/>
                                      </p:to>
                                    </p:set>
                                    <p:animEffect transition="in" filter="strips(upLeft)">
                                      <p:cBhvr>
                                        <p:cTn id="47" dur="500"/>
                                        <p:tgtEl>
                                          <p:spTgt spid="3085"/>
                                        </p:tgtEl>
                                      </p:cBhvr>
                                    </p:animEffect>
                                  </p:childTnLst>
                                </p:cTn>
                              </p:par>
                            </p:childTnLst>
                          </p:cTn>
                        </p:par>
                        <p:par>
                          <p:cTn id="48" fill="hold" nodeType="afterGroup">
                            <p:stCondLst>
                              <p:cond delay="500"/>
                            </p:stCondLst>
                            <p:childTnLst>
                              <p:par>
                                <p:cTn id="49" presetID="17" presetClass="entr" presetSubtype="8" fill="hold" grpId="0" nodeType="afterEffect">
                                  <p:stCondLst>
                                    <p:cond delay="1000"/>
                                  </p:stCondLst>
                                  <p:iterate type="lt">
                                    <p:tmPct val="100000"/>
                                  </p:iterate>
                                  <p:childTnLst>
                                    <p:set>
                                      <p:cBhvr>
                                        <p:cTn id="50" dur="1" fill="hold">
                                          <p:stCondLst>
                                            <p:cond delay="0"/>
                                          </p:stCondLst>
                                        </p:cTn>
                                        <p:tgtEl>
                                          <p:spTgt spid="3083"/>
                                        </p:tgtEl>
                                        <p:attrNameLst>
                                          <p:attrName>style.visibility</p:attrName>
                                        </p:attrNameLst>
                                      </p:cBhvr>
                                      <p:to>
                                        <p:strVal val="visible"/>
                                      </p:to>
                                    </p:set>
                                    <p:anim calcmode="lin" valueType="num">
                                      <p:cBhvr>
                                        <p:cTn id="51" dur="75" fill="hold"/>
                                        <p:tgtEl>
                                          <p:spTgt spid="3083"/>
                                        </p:tgtEl>
                                        <p:attrNameLst>
                                          <p:attrName>ppt_x</p:attrName>
                                        </p:attrNameLst>
                                      </p:cBhvr>
                                      <p:tavLst>
                                        <p:tav tm="0">
                                          <p:val>
                                            <p:strVal val="#ppt_x-#ppt_w/2"/>
                                          </p:val>
                                        </p:tav>
                                        <p:tav tm="100000">
                                          <p:val>
                                            <p:strVal val="#ppt_x"/>
                                          </p:val>
                                        </p:tav>
                                      </p:tavLst>
                                    </p:anim>
                                    <p:anim calcmode="lin" valueType="num">
                                      <p:cBhvr>
                                        <p:cTn id="52" dur="75" fill="hold"/>
                                        <p:tgtEl>
                                          <p:spTgt spid="3083"/>
                                        </p:tgtEl>
                                        <p:attrNameLst>
                                          <p:attrName>ppt_y</p:attrName>
                                        </p:attrNameLst>
                                      </p:cBhvr>
                                      <p:tavLst>
                                        <p:tav tm="0">
                                          <p:val>
                                            <p:strVal val="#ppt_y"/>
                                          </p:val>
                                        </p:tav>
                                        <p:tav tm="100000">
                                          <p:val>
                                            <p:strVal val="#ppt_y"/>
                                          </p:val>
                                        </p:tav>
                                      </p:tavLst>
                                    </p:anim>
                                    <p:anim calcmode="lin" valueType="num">
                                      <p:cBhvr>
                                        <p:cTn id="53" dur="75" fill="hold"/>
                                        <p:tgtEl>
                                          <p:spTgt spid="3083"/>
                                        </p:tgtEl>
                                        <p:attrNameLst>
                                          <p:attrName>ppt_w</p:attrName>
                                        </p:attrNameLst>
                                      </p:cBhvr>
                                      <p:tavLst>
                                        <p:tav tm="0">
                                          <p:val>
                                            <p:fltVal val="0"/>
                                          </p:val>
                                        </p:tav>
                                        <p:tav tm="100000">
                                          <p:val>
                                            <p:strVal val="#ppt_w"/>
                                          </p:val>
                                        </p:tav>
                                      </p:tavLst>
                                    </p:anim>
                                    <p:anim calcmode="lin" valueType="num">
                                      <p:cBhvr>
                                        <p:cTn id="54" dur="75" fill="hold"/>
                                        <p:tgtEl>
                                          <p:spTgt spid="3083"/>
                                        </p:tgtEl>
                                        <p:attrNameLst>
                                          <p:attrName>ppt_h</p:attrName>
                                        </p:attrNameLst>
                                      </p:cBhvr>
                                      <p:tavLst>
                                        <p:tav tm="0">
                                          <p:val>
                                            <p:strVal val="#ppt_h"/>
                                          </p:val>
                                        </p:tav>
                                        <p:tav tm="100000">
                                          <p:val>
                                            <p:strVal val="#ppt_h"/>
                                          </p:val>
                                        </p:tav>
                                      </p:tavLst>
                                    </p:anim>
                                  </p:childTnLst>
                                </p:cTn>
                              </p:par>
                            </p:childTnLst>
                          </p:cTn>
                        </p:par>
                        <p:par>
                          <p:cTn id="55" fill="hold" nodeType="afterGroup">
                            <p:stCondLst>
                              <p:cond delay="4650"/>
                            </p:stCondLst>
                            <p:childTnLst>
                              <p:par>
                                <p:cTn id="56" presetID="17" presetClass="entr" presetSubtype="2" fill="hold" grpId="0" nodeType="afterEffect">
                                  <p:stCondLst>
                                    <p:cond delay="1000"/>
                                  </p:stCondLst>
                                  <p:childTnLst>
                                    <p:set>
                                      <p:cBhvr>
                                        <p:cTn id="57" dur="1" fill="hold">
                                          <p:stCondLst>
                                            <p:cond delay="0"/>
                                          </p:stCondLst>
                                        </p:cTn>
                                        <p:tgtEl>
                                          <p:spTgt spid="3081"/>
                                        </p:tgtEl>
                                        <p:attrNameLst>
                                          <p:attrName>style.visibility</p:attrName>
                                        </p:attrNameLst>
                                      </p:cBhvr>
                                      <p:to>
                                        <p:strVal val="visible"/>
                                      </p:to>
                                    </p:set>
                                    <p:anim calcmode="lin" valueType="num">
                                      <p:cBhvr>
                                        <p:cTn id="58" dur="500" fill="hold"/>
                                        <p:tgtEl>
                                          <p:spTgt spid="3081"/>
                                        </p:tgtEl>
                                        <p:attrNameLst>
                                          <p:attrName>ppt_x</p:attrName>
                                        </p:attrNameLst>
                                      </p:cBhvr>
                                      <p:tavLst>
                                        <p:tav tm="0">
                                          <p:val>
                                            <p:strVal val="#ppt_x+#ppt_w/2"/>
                                          </p:val>
                                        </p:tav>
                                        <p:tav tm="100000">
                                          <p:val>
                                            <p:strVal val="#ppt_x"/>
                                          </p:val>
                                        </p:tav>
                                      </p:tavLst>
                                    </p:anim>
                                    <p:anim calcmode="lin" valueType="num">
                                      <p:cBhvr>
                                        <p:cTn id="59" dur="500" fill="hold"/>
                                        <p:tgtEl>
                                          <p:spTgt spid="3081"/>
                                        </p:tgtEl>
                                        <p:attrNameLst>
                                          <p:attrName>ppt_y</p:attrName>
                                        </p:attrNameLst>
                                      </p:cBhvr>
                                      <p:tavLst>
                                        <p:tav tm="0">
                                          <p:val>
                                            <p:strVal val="#ppt_y"/>
                                          </p:val>
                                        </p:tav>
                                        <p:tav tm="100000">
                                          <p:val>
                                            <p:strVal val="#ppt_y"/>
                                          </p:val>
                                        </p:tav>
                                      </p:tavLst>
                                    </p:anim>
                                    <p:anim calcmode="lin" valueType="num">
                                      <p:cBhvr>
                                        <p:cTn id="60" dur="500" fill="hold"/>
                                        <p:tgtEl>
                                          <p:spTgt spid="3081"/>
                                        </p:tgtEl>
                                        <p:attrNameLst>
                                          <p:attrName>ppt_w</p:attrName>
                                        </p:attrNameLst>
                                      </p:cBhvr>
                                      <p:tavLst>
                                        <p:tav tm="0">
                                          <p:val>
                                            <p:fltVal val="0"/>
                                          </p:val>
                                        </p:tav>
                                        <p:tav tm="100000">
                                          <p:val>
                                            <p:strVal val="#ppt_w"/>
                                          </p:val>
                                        </p:tav>
                                      </p:tavLst>
                                    </p:anim>
                                    <p:anim calcmode="lin" valueType="num">
                                      <p:cBhvr>
                                        <p:cTn id="61" dur="500" fill="hold"/>
                                        <p:tgtEl>
                                          <p:spTgt spid="3081"/>
                                        </p:tgtEl>
                                        <p:attrNameLst>
                                          <p:attrName>ppt_h</p:attrName>
                                        </p:attrNameLst>
                                      </p:cBhvr>
                                      <p:tavLst>
                                        <p:tav tm="0">
                                          <p:val>
                                            <p:strVal val="#ppt_h"/>
                                          </p:val>
                                        </p:tav>
                                        <p:tav tm="100000">
                                          <p:val>
                                            <p:strVal val="#ppt_h"/>
                                          </p:val>
                                        </p:tav>
                                      </p:tavLst>
                                    </p:anim>
                                  </p:childTnLst>
                                </p:cTn>
                              </p:par>
                            </p:childTnLst>
                          </p:cTn>
                        </p:par>
                        <p:par>
                          <p:cTn id="62" fill="hold" nodeType="afterGroup">
                            <p:stCondLst>
                              <p:cond delay="6150"/>
                            </p:stCondLst>
                            <p:childTnLst>
                              <p:par>
                                <p:cTn id="63" presetID="17" presetClass="entr" presetSubtype="8" fill="hold" grpId="0" nodeType="afterEffect">
                                  <p:stCondLst>
                                    <p:cond delay="1000"/>
                                  </p:stCondLst>
                                  <p:iterate type="lt">
                                    <p:tmPct val="100000"/>
                                  </p:iterate>
                                  <p:childTnLst>
                                    <p:set>
                                      <p:cBhvr>
                                        <p:cTn id="64" dur="1" fill="hold">
                                          <p:stCondLst>
                                            <p:cond delay="0"/>
                                          </p:stCondLst>
                                        </p:cTn>
                                        <p:tgtEl>
                                          <p:spTgt spid="3084"/>
                                        </p:tgtEl>
                                        <p:attrNameLst>
                                          <p:attrName>style.visibility</p:attrName>
                                        </p:attrNameLst>
                                      </p:cBhvr>
                                      <p:to>
                                        <p:strVal val="visible"/>
                                      </p:to>
                                    </p:set>
                                    <p:anim calcmode="lin" valueType="num">
                                      <p:cBhvr>
                                        <p:cTn id="65" dur="75" fill="hold"/>
                                        <p:tgtEl>
                                          <p:spTgt spid="3084"/>
                                        </p:tgtEl>
                                        <p:attrNameLst>
                                          <p:attrName>ppt_x</p:attrName>
                                        </p:attrNameLst>
                                      </p:cBhvr>
                                      <p:tavLst>
                                        <p:tav tm="0">
                                          <p:val>
                                            <p:strVal val="#ppt_x-#ppt_w/2"/>
                                          </p:val>
                                        </p:tav>
                                        <p:tav tm="100000">
                                          <p:val>
                                            <p:strVal val="#ppt_x"/>
                                          </p:val>
                                        </p:tav>
                                      </p:tavLst>
                                    </p:anim>
                                    <p:anim calcmode="lin" valueType="num">
                                      <p:cBhvr>
                                        <p:cTn id="66" dur="75" fill="hold"/>
                                        <p:tgtEl>
                                          <p:spTgt spid="3084"/>
                                        </p:tgtEl>
                                        <p:attrNameLst>
                                          <p:attrName>ppt_y</p:attrName>
                                        </p:attrNameLst>
                                      </p:cBhvr>
                                      <p:tavLst>
                                        <p:tav tm="0">
                                          <p:val>
                                            <p:strVal val="#ppt_y"/>
                                          </p:val>
                                        </p:tav>
                                        <p:tav tm="100000">
                                          <p:val>
                                            <p:strVal val="#ppt_y"/>
                                          </p:val>
                                        </p:tav>
                                      </p:tavLst>
                                    </p:anim>
                                    <p:anim calcmode="lin" valueType="num">
                                      <p:cBhvr>
                                        <p:cTn id="67" dur="75" fill="hold"/>
                                        <p:tgtEl>
                                          <p:spTgt spid="3084"/>
                                        </p:tgtEl>
                                        <p:attrNameLst>
                                          <p:attrName>ppt_w</p:attrName>
                                        </p:attrNameLst>
                                      </p:cBhvr>
                                      <p:tavLst>
                                        <p:tav tm="0">
                                          <p:val>
                                            <p:fltVal val="0"/>
                                          </p:val>
                                        </p:tav>
                                        <p:tav tm="100000">
                                          <p:val>
                                            <p:strVal val="#ppt_w"/>
                                          </p:val>
                                        </p:tav>
                                      </p:tavLst>
                                    </p:anim>
                                    <p:anim calcmode="lin" valueType="num">
                                      <p:cBhvr>
                                        <p:cTn id="68" dur="75" fill="hold"/>
                                        <p:tgtEl>
                                          <p:spTgt spid="308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1" grpId="0" animBg="1"/>
      <p:bldP spid="3074" grpId="0" animBg="1"/>
      <p:bldP spid="3076" grpId="0" animBg="1"/>
      <p:bldP spid="3077" grpId="0" autoUpdateAnimBg="0"/>
      <p:bldP spid="3078" grpId="0" autoUpdateAnimBg="0"/>
      <p:bldP spid="3080" grpId="0" autoUpdateAnimBg="0"/>
      <p:bldP spid="3083" grpId="0" autoUpdateAnimBg="0"/>
      <p:bldP spid="3084" grpId="0" autoUpdateAnimBg="0"/>
      <p:bldP spid="308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La Escuela Clásica</a:t>
            </a:r>
            <a:endParaRPr lang="es-MX" b="1" dirty="0"/>
          </a:p>
        </p:txBody>
      </p:sp>
      <p:sp>
        <p:nvSpPr>
          <p:cNvPr id="3" name="2 Marcador de contenido"/>
          <p:cNvSpPr>
            <a:spLocks noGrp="1"/>
          </p:cNvSpPr>
          <p:nvPr>
            <p:ph idx="1"/>
          </p:nvPr>
        </p:nvSpPr>
        <p:spPr/>
        <p:txBody>
          <a:bodyPr/>
          <a:lstStyle/>
          <a:p>
            <a:pPr algn="just"/>
            <a:r>
              <a:rPr lang="es-MX" dirty="0"/>
              <a:t>Es una de las escuelas  de pensamiento más influyente en la ciencia </a:t>
            </a:r>
            <a:r>
              <a:rPr lang="es-MX" dirty="0" smtClean="0"/>
              <a:t>económica.</a:t>
            </a:r>
          </a:p>
          <a:p>
            <a:pPr algn="just"/>
            <a:r>
              <a:rPr lang="es-MX" dirty="0"/>
              <a:t>La escuela clásica se funda en un contexto capitalista, en el cual la revolución </a:t>
            </a:r>
            <a:r>
              <a:rPr lang="es-MX" dirty="0" smtClean="0"/>
              <a:t>industrial </a:t>
            </a:r>
            <a:r>
              <a:rPr lang="es-MX" dirty="0"/>
              <a:t>provoca enormes cambios en una sociedad que aun asimilaba el cambio de </a:t>
            </a:r>
            <a:r>
              <a:rPr lang="es-MX" dirty="0" smtClean="0"/>
              <a:t>un </a:t>
            </a:r>
            <a:r>
              <a:rPr lang="es-MX" dirty="0"/>
              <a:t>sistema feudal y entraba a un sistema de capitalismo  de </a:t>
            </a:r>
            <a:r>
              <a:rPr lang="es-MX" dirty="0" smtClean="0"/>
              <a:t>mercado.</a:t>
            </a:r>
            <a:endParaRPr lang="es-MX" dirty="0"/>
          </a:p>
        </p:txBody>
      </p:sp>
    </p:spTree>
    <p:extLst>
      <p:ext uri="{BB962C8B-B14F-4D97-AF65-F5344CB8AC3E}">
        <p14:creationId xmlns:p14="http://schemas.microsoft.com/office/powerpoint/2010/main" val="33941887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2819400" y="3200400"/>
            <a:ext cx="457200" cy="1828800"/>
          </a:xfrm>
          <a:prstGeom prst="rect">
            <a:avLst/>
          </a:prstGeom>
          <a:solidFill>
            <a:srgbClr val="CCFFCC"/>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100" name="Line 4"/>
          <p:cNvSpPr>
            <a:spLocks noChangeShapeType="1"/>
          </p:cNvSpPr>
          <p:nvPr/>
        </p:nvSpPr>
        <p:spPr bwMode="auto">
          <a:xfrm>
            <a:off x="2819400" y="762000"/>
            <a:ext cx="0" cy="4267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101" name="Line 5"/>
          <p:cNvSpPr>
            <a:spLocks noChangeShapeType="1"/>
          </p:cNvSpPr>
          <p:nvPr/>
        </p:nvSpPr>
        <p:spPr bwMode="auto">
          <a:xfrm>
            <a:off x="2819400" y="5029200"/>
            <a:ext cx="3200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102" name="Text Box 6"/>
          <p:cNvSpPr txBox="1">
            <a:spLocks noChangeArrowheads="1"/>
          </p:cNvSpPr>
          <p:nvPr/>
        </p:nvSpPr>
        <p:spPr bwMode="auto">
          <a:xfrm rot="-5348466">
            <a:off x="2107406" y="1072357"/>
            <a:ext cx="11191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a:latin typeface="Arial" charset="0"/>
              </a:rPr>
              <a:t>% inflación</a:t>
            </a:r>
          </a:p>
        </p:txBody>
      </p:sp>
      <p:sp>
        <p:nvSpPr>
          <p:cNvPr id="4103" name="Rectangle 7"/>
          <p:cNvSpPr>
            <a:spLocks noChangeArrowheads="1"/>
          </p:cNvSpPr>
          <p:nvPr/>
        </p:nvSpPr>
        <p:spPr bwMode="auto">
          <a:xfrm>
            <a:off x="4778375" y="5029200"/>
            <a:ext cx="1317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a:latin typeface="Arial" charset="0"/>
              </a:rPr>
              <a:t>% desempleo</a:t>
            </a:r>
          </a:p>
        </p:txBody>
      </p:sp>
      <p:sp>
        <p:nvSpPr>
          <p:cNvPr id="4105" name="Text Box 9"/>
          <p:cNvSpPr txBox="1">
            <a:spLocks noChangeArrowheads="1"/>
          </p:cNvSpPr>
          <p:nvPr/>
        </p:nvSpPr>
        <p:spPr bwMode="auto">
          <a:xfrm>
            <a:off x="1050925" y="5295900"/>
            <a:ext cx="733749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dirty="0">
                <a:effectLst>
                  <a:outerShdw blurRad="38100" dist="38100" dir="2700000" algn="tl">
                    <a:srgbClr val="C0C0C0"/>
                  </a:outerShdw>
                </a:effectLst>
              </a:rPr>
              <a:t>La </a:t>
            </a:r>
            <a:r>
              <a:rPr lang="en-US" sz="1800" dirty="0" err="1">
                <a:effectLst>
                  <a:outerShdw blurRad="38100" dist="38100" dir="2700000" algn="tl">
                    <a:srgbClr val="C0C0C0"/>
                  </a:outerShdw>
                </a:effectLst>
              </a:rPr>
              <a:t>curva</a:t>
            </a:r>
            <a:r>
              <a:rPr lang="en-US" sz="1800" dirty="0">
                <a:effectLst>
                  <a:outerShdw blurRad="38100" dist="38100" dir="2700000" algn="tl">
                    <a:srgbClr val="C0C0C0"/>
                  </a:outerShdw>
                </a:effectLst>
              </a:rPr>
              <a:t> de Phillips </a:t>
            </a:r>
            <a:r>
              <a:rPr lang="en-US" sz="1800" dirty="0" err="1">
                <a:effectLst>
                  <a:outerShdw blurRad="38100" dist="38100" dir="2700000" algn="tl">
                    <a:srgbClr val="C0C0C0"/>
                  </a:outerShdw>
                </a:effectLst>
              </a:rPr>
              <a:t>representa</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una</a:t>
            </a:r>
            <a:r>
              <a:rPr lang="en-US" sz="1800" dirty="0">
                <a:effectLst>
                  <a:outerShdw blurRad="38100" dist="38100" dir="2700000" algn="tl">
                    <a:srgbClr val="C0C0C0"/>
                  </a:outerShdw>
                </a:effectLst>
              </a:rPr>
              <a:t> </a:t>
            </a:r>
            <a:r>
              <a:rPr lang="en-US" sz="1800" dirty="0" err="1" smtClean="0">
                <a:effectLst>
                  <a:outerShdw blurRad="38100" dist="38100" dir="2700000" algn="tl">
                    <a:srgbClr val="C0C0C0"/>
                  </a:outerShdw>
                </a:effectLst>
              </a:rPr>
              <a:t>correlación</a:t>
            </a:r>
            <a:r>
              <a:rPr lang="en-US" dirty="0">
                <a:effectLst>
                  <a:outerShdw blurRad="38100" dist="38100" dir="2700000" algn="tl">
                    <a:srgbClr val="C0C0C0"/>
                  </a:outerShdw>
                </a:effectLst>
              </a:rPr>
              <a:t> </a:t>
            </a:r>
            <a:r>
              <a:rPr lang="en-US" sz="1800" dirty="0" err="1" smtClean="0">
                <a:effectLst>
                  <a:outerShdw blurRad="38100" dist="38100" dir="2700000" algn="tl">
                    <a:srgbClr val="C0C0C0"/>
                  </a:outerShdw>
                </a:effectLst>
              </a:rPr>
              <a:t>negativa</a:t>
            </a:r>
            <a:r>
              <a:rPr lang="en-US" sz="1800" dirty="0" smtClean="0">
                <a:effectLst>
                  <a:outerShdw blurRad="38100" dist="38100" dir="2700000" algn="tl">
                    <a:srgbClr val="C0C0C0"/>
                  </a:outerShdw>
                </a:effectLst>
              </a:rPr>
              <a:t> </a:t>
            </a:r>
            <a:r>
              <a:rPr lang="en-US" sz="1800" dirty="0">
                <a:effectLst>
                  <a:outerShdw blurRad="38100" dist="38100" dir="2700000" algn="tl">
                    <a:srgbClr val="C0C0C0"/>
                  </a:outerShdw>
                </a:effectLst>
              </a:rPr>
              <a:t>entre la </a:t>
            </a:r>
            <a:r>
              <a:rPr lang="en-US" sz="1800" dirty="0" err="1">
                <a:effectLst>
                  <a:outerShdw blurRad="38100" dist="38100" dir="2700000" algn="tl">
                    <a:srgbClr val="C0C0C0"/>
                  </a:outerShdw>
                </a:effectLst>
              </a:rPr>
              <a:t>tasa</a:t>
            </a:r>
            <a:r>
              <a:rPr lang="en-US" sz="1800" dirty="0">
                <a:effectLst>
                  <a:outerShdw blurRad="38100" dist="38100" dir="2700000" algn="tl">
                    <a:srgbClr val="C0C0C0"/>
                  </a:outerShdw>
                </a:effectLst>
              </a:rPr>
              <a:t> de inflación y la de desempleo</a:t>
            </a:r>
            <a:r>
              <a:rPr lang="en-US" sz="1800" dirty="0">
                <a:solidFill>
                  <a:srgbClr val="000066"/>
                </a:solidFill>
                <a:effectLst>
                  <a:outerShdw blurRad="38100" dist="38100" dir="2700000" algn="tl">
                    <a:srgbClr val="C0C0C0"/>
                  </a:outerShdw>
                </a:effectLst>
              </a:rPr>
              <a:t>.</a:t>
            </a:r>
          </a:p>
        </p:txBody>
      </p:sp>
      <p:sp>
        <p:nvSpPr>
          <p:cNvPr id="4106" name="Text Box 10"/>
          <p:cNvSpPr txBox="1">
            <a:spLocks noChangeArrowheads="1"/>
          </p:cNvSpPr>
          <p:nvPr/>
        </p:nvSpPr>
        <p:spPr bwMode="auto">
          <a:xfrm>
            <a:off x="1050925" y="5843588"/>
            <a:ext cx="7337499"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dirty="0" err="1">
                <a:effectLst>
                  <a:outerShdw blurRad="38100" dist="38100" dir="2700000" algn="tl">
                    <a:srgbClr val="C0C0C0"/>
                  </a:outerShdw>
                </a:effectLst>
              </a:rPr>
              <a:t>Cuando</a:t>
            </a:r>
            <a:r>
              <a:rPr lang="en-US" sz="1800" dirty="0">
                <a:effectLst>
                  <a:outerShdw blurRad="38100" dist="38100" dir="2700000" algn="tl">
                    <a:srgbClr val="C0C0C0"/>
                  </a:outerShdw>
                </a:effectLst>
              </a:rPr>
              <a:t> la </a:t>
            </a:r>
            <a:r>
              <a:rPr lang="en-US" sz="1800" dirty="0" err="1">
                <a:effectLst>
                  <a:outerShdw blurRad="38100" dist="38100" dir="2700000" algn="tl">
                    <a:srgbClr val="C0C0C0"/>
                  </a:outerShdw>
                </a:effectLst>
              </a:rPr>
              <a:t>tasa</a:t>
            </a:r>
            <a:r>
              <a:rPr lang="en-US" sz="1800" dirty="0">
                <a:effectLst>
                  <a:outerShdw blurRad="38100" dist="38100" dir="2700000" algn="tl">
                    <a:srgbClr val="C0C0C0"/>
                  </a:outerShdw>
                </a:effectLst>
              </a:rPr>
              <a:t> de </a:t>
            </a:r>
            <a:r>
              <a:rPr lang="en-US" sz="1800" dirty="0" err="1">
                <a:effectLst>
                  <a:outerShdw blurRad="38100" dist="38100" dir="2700000" algn="tl">
                    <a:srgbClr val="C0C0C0"/>
                  </a:outerShdw>
                </a:effectLst>
              </a:rPr>
              <a:t>paro</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es</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alta</a:t>
            </a:r>
            <a:r>
              <a:rPr lang="en-US" sz="1800" dirty="0">
                <a:effectLst>
                  <a:outerShdw blurRad="38100" dist="38100" dir="2700000" algn="tl">
                    <a:srgbClr val="C0C0C0"/>
                  </a:outerShdw>
                </a:effectLst>
              </a:rPr>
              <a:t>, la inflación </a:t>
            </a:r>
            <a:r>
              <a:rPr lang="en-US" sz="1800" dirty="0" err="1">
                <a:effectLst>
                  <a:outerShdw blurRad="38100" dist="38100" dir="2700000" algn="tl">
                    <a:srgbClr val="C0C0C0"/>
                  </a:outerShdw>
                </a:effectLst>
              </a:rPr>
              <a:t>es</a:t>
            </a:r>
            <a:r>
              <a:rPr lang="en-US" sz="1800" dirty="0">
                <a:effectLst>
                  <a:outerShdw blurRad="38100" dist="38100" dir="2700000" algn="tl">
                    <a:srgbClr val="C0C0C0"/>
                  </a:outerShdw>
                </a:effectLst>
              </a:rPr>
              <a:t> </a:t>
            </a:r>
            <a:r>
              <a:rPr lang="en-US" sz="1800" dirty="0" err="1" smtClean="0">
                <a:effectLst>
                  <a:outerShdw blurRad="38100" dist="38100" dir="2700000" algn="tl">
                    <a:srgbClr val="C0C0C0"/>
                  </a:outerShdw>
                </a:effectLst>
              </a:rPr>
              <a:t>baja</a:t>
            </a:r>
            <a:r>
              <a:rPr lang="en-US" dirty="0">
                <a:effectLst>
                  <a:outerShdw blurRad="38100" dist="38100" dir="2700000" algn="tl">
                    <a:srgbClr val="C0C0C0"/>
                  </a:outerShdw>
                </a:effectLst>
              </a:rPr>
              <a:t> y</a:t>
            </a:r>
            <a:r>
              <a:rPr lang="en-US" dirty="0">
                <a:solidFill>
                  <a:srgbClr val="000066"/>
                </a:solidFill>
                <a:effectLst>
                  <a:outerShdw blurRad="38100" dist="38100" dir="2700000" algn="tl">
                    <a:srgbClr val="C0C0C0"/>
                  </a:outerShdw>
                </a:effectLst>
              </a:rPr>
              <a:t> </a:t>
            </a:r>
            <a:r>
              <a:rPr lang="en-US" dirty="0" err="1">
                <a:effectLst>
                  <a:outerShdw blurRad="38100" dist="38100" dir="2700000" algn="tl">
                    <a:srgbClr val="C0C0C0"/>
                  </a:outerShdw>
                </a:effectLst>
              </a:rPr>
              <a:t>cuando</a:t>
            </a:r>
            <a:r>
              <a:rPr lang="en-US" dirty="0">
                <a:effectLst>
                  <a:outerShdw blurRad="38100" dist="38100" dir="2700000" algn="tl">
                    <a:srgbClr val="C0C0C0"/>
                  </a:outerShdw>
                </a:effectLst>
              </a:rPr>
              <a:t> la </a:t>
            </a:r>
            <a:r>
              <a:rPr lang="en-US" dirty="0" err="1">
                <a:effectLst>
                  <a:outerShdw blurRad="38100" dist="38100" dir="2700000" algn="tl">
                    <a:srgbClr val="C0C0C0"/>
                  </a:outerShdw>
                </a:effectLst>
              </a:rPr>
              <a:t>tasa</a:t>
            </a:r>
            <a:r>
              <a:rPr lang="en-US" dirty="0">
                <a:effectLst>
                  <a:outerShdw blurRad="38100" dist="38100" dir="2700000" algn="tl">
                    <a:srgbClr val="C0C0C0"/>
                  </a:outerShdw>
                </a:effectLst>
              </a:rPr>
              <a:t> de </a:t>
            </a:r>
            <a:r>
              <a:rPr lang="en-US" dirty="0" err="1">
                <a:effectLst>
                  <a:outerShdw blurRad="38100" dist="38100" dir="2700000" algn="tl">
                    <a:srgbClr val="C0C0C0"/>
                  </a:outerShdw>
                </a:effectLst>
              </a:rPr>
              <a:t>paro</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es</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baja</a:t>
            </a:r>
            <a:r>
              <a:rPr lang="en-US" dirty="0">
                <a:effectLst>
                  <a:outerShdw blurRad="38100" dist="38100" dir="2700000" algn="tl">
                    <a:srgbClr val="C0C0C0"/>
                  </a:outerShdw>
                </a:effectLst>
              </a:rPr>
              <a:t>, la </a:t>
            </a:r>
            <a:r>
              <a:rPr lang="en-US" dirty="0" err="1">
                <a:effectLst>
                  <a:outerShdw blurRad="38100" dist="38100" dir="2700000" algn="tl">
                    <a:srgbClr val="C0C0C0"/>
                  </a:outerShdw>
                </a:effectLst>
              </a:rPr>
              <a:t>inflación</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es</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alta</a:t>
            </a:r>
            <a:endParaRPr lang="en-US" dirty="0">
              <a:effectLst>
                <a:outerShdw blurRad="38100" dist="38100" dir="2700000" algn="tl">
                  <a:srgbClr val="C0C0C0"/>
                </a:outerShdw>
              </a:effectLst>
            </a:endParaRPr>
          </a:p>
          <a:p>
            <a:endParaRPr lang="en-US" sz="1800" dirty="0">
              <a:effectLst>
                <a:outerShdw blurRad="38100" dist="38100" dir="2700000" algn="tl">
                  <a:srgbClr val="C0C0C0"/>
                </a:outerShdw>
              </a:effectLst>
            </a:endParaRPr>
          </a:p>
        </p:txBody>
      </p:sp>
      <p:sp>
        <p:nvSpPr>
          <p:cNvPr id="4108" name="Arc 12"/>
          <p:cNvSpPr>
            <a:spLocks/>
          </p:cNvSpPr>
          <p:nvPr/>
        </p:nvSpPr>
        <p:spPr bwMode="auto">
          <a:xfrm rot="10719205">
            <a:off x="3124200" y="2286000"/>
            <a:ext cx="3048000" cy="2476500"/>
          </a:xfrm>
          <a:custGeom>
            <a:avLst/>
            <a:gdLst>
              <a:gd name="G0" fmla="+- 0 0 0"/>
              <a:gd name="G1" fmla="+- 21278 0 0"/>
              <a:gd name="G2" fmla="+- 21600 0 0"/>
              <a:gd name="T0" fmla="*/ 3716 w 21600"/>
              <a:gd name="T1" fmla="*/ 0 h 21278"/>
              <a:gd name="T2" fmla="*/ 21600 w 21600"/>
              <a:gd name="T3" fmla="*/ 21278 h 21278"/>
              <a:gd name="T4" fmla="*/ 0 w 21600"/>
              <a:gd name="T5" fmla="*/ 21278 h 21278"/>
            </a:gdLst>
            <a:ahLst/>
            <a:cxnLst>
              <a:cxn ang="0">
                <a:pos x="T0" y="T1"/>
              </a:cxn>
              <a:cxn ang="0">
                <a:pos x="T2" y="T3"/>
              </a:cxn>
              <a:cxn ang="0">
                <a:pos x="T4" y="T5"/>
              </a:cxn>
            </a:cxnLst>
            <a:rect l="0" t="0" r="r" b="b"/>
            <a:pathLst>
              <a:path w="21600" h="21278" fill="none" extrusionOk="0">
                <a:moveTo>
                  <a:pt x="3715" y="0"/>
                </a:moveTo>
                <a:cubicBezTo>
                  <a:pt x="14055" y="1805"/>
                  <a:pt x="21600" y="10782"/>
                  <a:pt x="21600" y="21278"/>
                </a:cubicBezTo>
              </a:path>
              <a:path w="21600" h="21278" stroke="0" extrusionOk="0">
                <a:moveTo>
                  <a:pt x="3715" y="0"/>
                </a:moveTo>
                <a:cubicBezTo>
                  <a:pt x="14055" y="1805"/>
                  <a:pt x="21600" y="10782"/>
                  <a:pt x="21600" y="21278"/>
                </a:cubicBezTo>
                <a:lnTo>
                  <a:pt x="0" y="21278"/>
                </a:lnTo>
                <a:close/>
              </a:path>
            </a:pathLst>
          </a:custGeom>
          <a:noFill/>
          <a:ln w="5715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extLst>
      <p:ext uri="{BB962C8B-B14F-4D97-AF65-F5344CB8AC3E}">
        <p14:creationId xmlns:p14="http://schemas.microsoft.com/office/powerpoint/2010/main" val="2666266774"/>
      </p:ext>
    </p:extLst>
  </p:cSld>
  <p:clrMapOvr>
    <a:masterClrMapping/>
  </p:clrMapOvr>
  <p:transition spd="slow" advClick="0" advTm="4000">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4" fill="hold" grpId="0" nodeType="afterEffect">
                                  <p:stCondLst>
                                    <p:cond delay="100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ppt_x</p:attrName>
                                        </p:attrNameLst>
                                      </p:cBhvr>
                                      <p:tavLst>
                                        <p:tav tm="0">
                                          <p:val>
                                            <p:strVal val="#ppt_x"/>
                                          </p:val>
                                        </p:tav>
                                        <p:tav tm="100000">
                                          <p:val>
                                            <p:strVal val="#ppt_x"/>
                                          </p:val>
                                        </p:tav>
                                      </p:tavLst>
                                    </p:anim>
                                    <p:anim calcmode="lin" valueType="num">
                                      <p:cBhvr>
                                        <p:cTn id="8" dur="500" fill="hold"/>
                                        <p:tgtEl>
                                          <p:spTgt spid="4098"/>
                                        </p:tgtEl>
                                        <p:attrNameLst>
                                          <p:attrName>ppt_y</p:attrName>
                                        </p:attrNameLst>
                                      </p:cBhvr>
                                      <p:tavLst>
                                        <p:tav tm="0">
                                          <p:val>
                                            <p:strVal val="#ppt_y+#ppt_h/2"/>
                                          </p:val>
                                        </p:tav>
                                        <p:tav tm="100000">
                                          <p:val>
                                            <p:strVal val="#ppt_y"/>
                                          </p:val>
                                        </p:tav>
                                      </p:tavLst>
                                    </p:anim>
                                    <p:anim calcmode="lin" valueType="num">
                                      <p:cBhvr>
                                        <p:cTn id="9" dur="500" fill="hold"/>
                                        <p:tgtEl>
                                          <p:spTgt spid="4098"/>
                                        </p:tgtEl>
                                        <p:attrNameLst>
                                          <p:attrName>ppt_w</p:attrName>
                                        </p:attrNameLst>
                                      </p:cBhvr>
                                      <p:tavLst>
                                        <p:tav tm="0">
                                          <p:val>
                                            <p:strVal val="#ppt_w"/>
                                          </p:val>
                                        </p:tav>
                                        <p:tav tm="100000">
                                          <p:val>
                                            <p:strVal val="#ppt_w"/>
                                          </p:val>
                                        </p:tav>
                                      </p:tavLst>
                                    </p:anim>
                                    <p:anim calcmode="lin" valueType="num">
                                      <p:cBhvr>
                                        <p:cTn id="10" dur="500" fill="hold"/>
                                        <p:tgtEl>
                                          <p:spTgt spid="409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Line 3"/>
          <p:cNvSpPr>
            <a:spLocks noChangeShapeType="1"/>
          </p:cNvSpPr>
          <p:nvPr/>
        </p:nvSpPr>
        <p:spPr bwMode="auto">
          <a:xfrm>
            <a:off x="2819400" y="762000"/>
            <a:ext cx="0" cy="4267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124" name="Line 4"/>
          <p:cNvSpPr>
            <a:spLocks noChangeShapeType="1"/>
          </p:cNvSpPr>
          <p:nvPr/>
        </p:nvSpPr>
        <p:spPr bwMode="auto">
          <a:xfrm>
            <a:off x="2819400" y="5029200"/>
            <a:ext cx="3200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125" name="Text Box 5"/>
          <p:cNvSpPr txBox="1">
            <a:spLocks noChangeArrowheads="1"/>
          </p:cNvSpPr>
          <p:nvPr/>
        </p:nvSpPr>
        <p:spPr bwMode="auto">
          <a:xfrm rot="-5348466">
            <a:off x="2107406" y="1072357"/>
            <a:ext cx="11191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a:latin typeface="Arial" charset="0"/>
              </a:rPr>
              <a:t>% inflación</a:t>
            </a:r>
          </a:p>
        </p:txBody>
      </p:sp>
      <p:sp>
        <p:nvSpPr>
          <p:cNvPr id="5126" name="Rectangle 6"/>
          <p:cNvSpPr>
            <a:spLocks noChangeArrowheads="1"/>
          </p:cNvSpPr>
          <p:nvPr/>
        </p:nvSpPr>
        <p:spPr bwMode="auto">
          <a:xfrm>
            <a:off x="4778375" y="5029200"/>
            <a:ext cx="1317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a:latin typeface="Arial" charset="0"/>
              </a:rPr>
              <a:t>% desempleo</a:t>
            </a:r>
          </a:p>
        </p:txBody>
      </p:sp>
      <p:sp>
        <p:nvSpPr>
          <p:cNvPr id="5129" name="Text Box 9"/>
          <p:cNvSpPr txBox="1">
            <a:spLocks noChangeArrowheads="1"/>
          </p:cNvSpPr>
          <p:nvPr/>
        </p:nvSpPr>
        <p:spPr bwMode="auto">
          <a:xfrm>
            <a:off x="990600" y="5486400"/>
            <a:ext cx="72761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err="1">
                <a:effectLst>
                  <a:outerShdw blurRad="38100" dist="38100" dir="2700000" algn="tl">
                    <a:srgbClr val="C0C0C0"/>
                  </a:outerShdw>
                </a:effectLst>
              </a:rPr>
              <a:t>Así</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si</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partimos</a:t>
            </a:r>
            <a:r>
              <a:rPr lang="en-US" sz="1800" dirty="0">
                <a:effectLst>
                  <a:outerShdw blurRad="38100" dist="38100" dir="2700000" algn="tl">
                    <a:srgbClr val="C0C0C0"/>
                  </a:outerShdw>
                </a:effectLst>
              </a:rPr>
              <a:t> de </a:t>
            </a:r>
            <a:r>
              <a:rPr lang="en-US" sz="1800" dirty="0" err="1">
                <a:effectLst>
                  <a:outerShdw blurRad="38100" dist="38100" dir="2700000" algn="tl">
                    <a:srgbClr val="C0C0C0"/>
                  </a:outerShdw>
                </a:effectLst>
              </a:rPr>
              <a:t>una</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situación</a:t>
            </a:r>
            <a:r>
              <a:rPr lang="en-US" sz="1800" dirty="0">
                <a:effectLst>
                  <a:outerShdw blurRad="38100" dist="38100" dir="2700000" algn="tl">
                    <a:srgbClr val="C0C0C0"/>
                  </a:outerShdw>
                </a:effectLst>
              </a:rPr>
              <a:t> con </a:t>
            </a:r>
            <a:r>
              <a:rPr lang="en-US" sz="1800" dirty="0" err="1">
                <a:effectLst>
                  <a:outerShdw blurRad="38100" dist="38100" dir="2700000" algn="tl">
                    <a:srgbClr val="C0C0C0"/>
                  </a:outerShdw>
                </a:effectLst>
              </a:rPr>
              <a:t>demasiado</a:t>
            </a:r>
            <a:r>
              <a:rPr lang="en-US" sz="1800" dirty="0">
                <a:effectLst>
                  <a:outerShdw blurRad="38100" dist="38100" dir="2700000" algn="tl">
                    <a:srgbClr val="C0C0C0"/>
                  </a:outerShdw>
                </a:effectLst>
              </a:rPr>
              <a:t> desempleo</a:t>
            </a:r>
            <a:r>
              <a:rPr lang="en-US" sz="1800" dirty="0">
                <a:solidFill>
                  <a:srgbClr val="000066"/>
                </a:solidFill>
                <a:effectLst>
                  <a:outerShdw blurRad="38100" dist="38100" dir="2700000" algn="tl">
                    <a:srgbClr val="C0C0C0"/>
                  </a:outerShdw>
                </a:effectLst>
              </a:rPr>
              <a:t>, </a:t>
            </a:r>
          </a:p>
        </p:txBody>
      </p:sp>
      <p:sp>
        <p:nvSpPr>
          <p:cNvPr id="5131" name="Rectangle 11"/>
          <p:cNvSpPr>
            <a:spLocks noChangeArrowheads="1"/>
          </p:cNvSpPr>
          <p:nvPr/>
        </p:nvSpPr>
        <p:spPr bwMode="auto">
          <a:xfrm>
            <a:off x="2819400" y="4495800"/>
            <a:ext cx="1905000" cy="533400"/>
          </a:xfrm>
          <a:prstGeom prst="rect">
            <a:avLst/>
          </a:prstGeom>
          <a:solidFill>
            <a:srgbClr val="CCEC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132" name="Arc 12"/>
          <p:cNvSpPr>
            <a:spLocks/>
          </p:cNvSpPr>
          <p:nvPr/>
        </p:nvSpPr>
        <p:spPr bwMode="auto">
          <a:xfrm rot="10719205">
            <a:off x="3124200" y="2286000"/>
            <a:ext cx="3048000" cy="2476500"/>
          </a:xfrm>
          <a:custGeom>
            <a:avLst/>
            <a:gdLst>
              <a:gd name="G0" fmla="+- 0 0 0"/>
              <a:gd name="G1" fmla="+- 21278 0 0"/>
              <a:gd name="G2" fmla="+- 21600 0 0"/>
              <a:gd name="T0" fmla="*/ 3716 w 21600"/>
              <a:gd name="T1" fmla="*/ 0 h 21278"/>
              <a:gd name="T2" fmla="*/ 21600 w 21600"/>
              <a:gd name="T3" fmla="*/ 21278 h 21278"/>
              <a:gd name="T4" fmla="*/ 0 w 21600"/>
              <a:gd name="T5" fmla="*/ 21278 h 21278"/>
            </a:gdLst>
            <a:ahLst/>
            <a:cxnLst>
              <a:cxn ang="0">
                <a:pos x="T0" y="T1"/>
              </a:cxn>
              <a:cxn ang="0">
                <a:pos x="T2" y="T3"/>
              </a:cxn>
              <a:cxn ang="0">
                <a:pos x="T4" y="T5"/>
              </a:cxn>
            </a:cxnLst>
            <a:rect l="0" t="0" r="r" b="b"/>
            <a:pathLst>
              <a:path w="21600" h="21278" fill="none" extrusionOk="0">
                <a:moveTo>
                  <a:pt x="3715" y="0"/>
                </a:moveTo>
                <a:cubicBezTo>
                  <a:pt x="14055" y="1805"/>
                  <a:pt x="21600" y="10782"/>
                  <a:pt x="21600" y="21278"/>
                </a:cubicBezTo>
              </a:path>
              <a:path w="21600" h="21278" stroke="0" extrusionOk="0">
                <a:moveTo>
                  <a:pt x="3715" y="0"/>
                </a:moveTo>
                <a:cubicBezTo>
                  <a:pt x="14055" y="1805"/>
                  <a:pt x="21600" y="10782"/>
                  <a:pt x="21600" y="21278"/>
                </a:cubicBezTo>
                <a:lnTo>
                  <a:pt x="0" y="21278"/>
                </a:lnTo>
                <a:close/>
              </a:path>
            </a:pathLst>
          </a:custGeom>
          <a:noFill/>
          <a:ln w="5715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133" name="Rectangle 13"/>
          <p:cNvSpPr>
            <a:spLocks noChangeArrowheads="1"/>
          </p:cNvSpPr>
          <p:nvPr/>
        </p:nvSpPr>
        <p:spPr bwMode="auto">
          <a:xfrm>
            <a:off x="1066800" y="5791200"/>
            <a:ext cx="74007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err="1">
                <a:effectLst>
                  <a:outerShdw blurRad="38100" dist="38100" dir="2700000" algn="tl">
                    <a:srgbClr val="C0C0C0"/>
                  </a:outerShdw>
                </a:effectLst>
              </a:rPr>
              <a:t>que</a:t>
            </a:r>
            <a:r>
              <a:rPr lang="en-US" sz="1800" dirty="0">
                <a:effectLst>
                  <a:outerShdw blurRad="38100" dist="38100" dir="2700000" algn="tl">
                    <a:srgbClr val="C0C0C0"/>
                  </a:outerShdw>
                </a:effectLst>
              </a:rPr>
              <a:t> el </a:t>
            </a:r>
            <a:r>
              <a:rPr lang="en-US" sz="1800" dirty="0" err="1">
                <a:effectLst>
                  <a:outerShdw blurRad="38100" dist="38100" dir="2700000" algn="tl">
                    <a:srgbClr val="C0C0C0"/>
                  </a:outerShdw>
                </a:effectLst>
              </a:rPr>
              <a:t>gobierno</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quiere</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corregir</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iniciaremos</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una</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política</a:t>
            </a:r>
            <a:r>
              <a:rPr lang="en-US" sz="1800" dirty="0">
                <a:effectLst>
                  <a:outerShdw blurRad="38100" dist="38100" dir="2700000" algn="tl">
                    <a:srgbClr val="C0C0C0"/>
                  </a:outerShdw>
                </a:effectLst>
              </a:rPr>
              <a:t> fiscal </a:t>
            </a:r>
            <a:endParaRPr lang="en-US" sz="1800" dirty="0" smtClean="0">
              <a:effectLst>
                <a:outerShdw blurRad="38100" dist="38100" dir="2700000" algn="tl">
                  <a:srgbClr val="C0C0C0"/>
                </a:outerShdw>
              </a:effectLst>
            </a:endParaRPr>
          </a:p>
          <a:p>
            <a:r>
              <a:rPr lang="en-US" sz="1800" dirty="0" err="1" smtClean="0">
                <a:effectLst>
                  <a:outerShdw blurRad="38100" dist="38100" dir="2700000" algn="tl">
                    <a:srgbClr val="C0C0C0"/>
                  </a:outerShdw>
                </a:effectLst>
              </a:rPr>
              <a:t>expansiva</a:t>
            </a:r>
            <a:endParaRPr lang="en-US" sz="1800" dirty="0">
              <a:effectLst>
                <a:outerShdw blurRad="38100" dist="38100" dir="2700000" algn="tl">
                  <a:srgbClr val="C0C0C0"/>
                </a:outerShdw>
              </a:effectLst>
            </a:endParaRPr>
          </a:p>
        </p:txBody>
      </p:sp>
      <p:sp>
        <p:nvSpPr>
          <p:cNvPr id="5134" name="Oval 14"/>
          <p:cNvSpPr>
            <a:spLocks noChangeArrowheads="1"/>
          </p:cNvSpPr>
          <p:nvPr/>
        </p:nvSpPr>
        <p:spPr bwMode="auto">
          <a:xfrm>
            <a:off x="4648200" y="44196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extLst>
      <p:ext uri="{BB962C8B-B14F-4D97-AF65-F5344CB8AC3E}">
        <p14:creationId xmlns:p14="http://schemas.microsoft.com/office/powerpoint/2010/main" val="3125672164"/>
      </p:ext>
    </p:extLst>
  </p:cSld>
  <p:clrMapOvr>
    <a:masterClrMapping/>
  </p:clrMapOvr>
  <p:transition spd="slow" advClick="0" advTm="4000">
    <p:strip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8" fill="hold" grpId="0" nodeType="clickEffect">
                                  <p:stCondLst>
                                    <p:cond delay="0"/>
                                  </p:stCondLst>
                                  <p:iterate type="lt">
                                    <p:tmPct val="100000"/>
                                  </p:iterate>
                                  <p:childTnLst>
                                    <p:set>
                                      <p:cBhvr>
                                        <p:cTn id="6" dur="1" fill="hold">
                                          <p:stCondLst>
                                            <p:cond delay="0"/>
                                          </p:stCondLst>
                                        </p:cTn>
                                        <p:tgtEl>
                                          <p:spTgt spid="5129"/>
                                        </p:tgtEl>
                                        <p:attrNameLst>
                                          <p:attrName>style.visibility</p:attrName>
                                        </p:attrNameLst>
                                      </p:cBhvr>
                                      <p:to>
                                        <p:strVal val="visible"/>
                                      </p:to>
                                    </p:set>
                                    <p:anim calcmode="lin" valueType="num">
                                      <p:cBhvr>
                                        <p:cTn id="7" dur="75" fill="hold"/>
                                        <p:tgtEl>
                                          <p:spTgt spid="5129"/>
                                        </p:tgtEl>
                                        <p:attrNameLst>
                                          <p:attrName>ppt_x</p:attrName>
                                        </p:attrNameLst>
                                      </p:cBhvr>
                                      <p:tavLst>
                                        <p:tav tm="0">
                                          <p:val>
                                            <p:strVal val="#ppt_x-#ppt_w/2"/>
                                          </p:val>
                                        </p:tav>
                                        <p:tav tm="100000">
                                          <p:val>
                                            <p:strVal val="#ppt_x"/>
                                          </p:val>
                                        </p:tav>
                                      </p:tavLst>
                                    </p:anim>
                                    <p:anim calcmode="lin" valueType="num">
                                      <p:cBhvr>
                                        <p:cTn id="8" dur="75" fill="hold"/>
                                        <p:tgtEl>
                                          <p:spTgt spid="5129"/>
                                        </p:tgtEl>
                                        <p:attrNameLst>
                                          <p:attrName>ppt_y</p:attrName>
                                        </p:attrNameLst>
                                      </p:cBhvr>
                                      <p:tavLst>
                                        <p:tav tm="0">
                                          <p:val>
                                            <p:strVal val="#ppt_y"/>
                                          </p:val>
                                        </p:tav>
                                        <p:tav tm="100000">
                                          <p:val>
                                            <p:strVal val="#ppt_y"/>
                                          </p:val>
                                        </p:tav>
                                      </p:tavLst>
                                    </p:anim>
                                    <p:anim calcmode="lin" valueType="num">
                                      <p:cBhvr>
                                        <p:cTn id="9" dur="75" fill="hold"/>
                                        <p:tgtEl>
                                          <p:spTgt spid="5129"/>
                                        </p:tgtEl>
                                        <p:attrNameLst>
                                          <p:attrName>ppt_w</p:attrName>
                                        </p:attrNameLst>
                                      </p:cBhvr>
                                      <p:tavLst>
                                        <p:tav tm="0">
                                          <p:val>
                                            <p:fltVal val="0"/>
                                          </p:val>
                                        </p:tav>
                                        <p:tav tm="100000">
                                          <p:val>
                                            <p:strVal val="#ppt_w"/>
                                          </p:val>
                                        </p:tav>
                                      </p:tavLst>
                                    </p:anim>
                                    <p:anim calcmode="lin" valueType="num">
                                      <p:cBhvr>
                                        <p:cTn id="10" dur="75" fill="hold"/>
                                        <p:tgtEl>
                                          <p:spTgt spid="5129"/>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3750"/>
                            </p:stCondLst>
                            <p:childTnLst>
                              <p:par>
                                <p:cTn id="12" presetID="17" presetClass="entr" presetSubtype="2" fill="hold" grpId="0" nodeType="afterEffect">
                                  <p:stCondLst>
                                    <p:cond delay="1000"/>
                                  </p:stCondLst>
                                  <p:childTnLst>
                                    <p:set>
                                      <p:cBhvr>
                                        <p:cTn id="13" dur="1" fill="hold">
                                          <p:stCondLst>
                                            <p:cond delay="0"/>
                                          </p:stCondLst>
                                        </p:cTn>
                                        <p:tgtEl>
                                          <p:spTgt spid="5131"/>
                                        </p:tgtEl>
                                        <p:attrNameLst>
                                          <p:attrName>style.visibility</p:attrName>
                                        </p:attrNameLst>
                                      </p:cBhvr>
                                      <p:to>
                                        <p:strVal val="visible"/>
                                      </p:to>
                                    </p:set>
                                    <p:anim calcmode="lin" valueType="num">
                                      <p:cBhvr>
                                        <p:cTn id="14" dur="500" fill="hold"/>
                                        <p:tgtEl>
                                          <p:spTgt spid="5131"/>
                                        </p:tgtEl>
                                        <p:attrNameLst>
                                          <p:attrName>ppt_x</p:attrName>
                                        </p:attrNameLst>
                                      </p:cBhvr>
                                      <p:tavLst>
                                        <p:tav tm="0">
                                          <p:val>
                                            <p:strVal val="#ppt_x+#ppt_w/2"/>
                                          </p:val>
                                        </p:tav>
                                        <p:tav tm="100000">
                                          <p:val>
                                            <p:strVal val="#ppt_x"/>
                                          </p:val>
                                        </p:tav>
                                      </p:tavLst>
                                    </p:anim>
                                    <p:anim calcmode="lin" valueType="num">
                                      <p:cBhvr>
                                        <p:cTn id="15" dur="500" fill="hold"/>
                                        <p:tgtEl>
                                          <p:spTgt spid="5131"/>
                                        </p:tgtEl>
                                        <p:attrNameLst>
                                          <p:attrName>ppt_y</p:attrName>
                                        </p:attrNameLst>
                                      </p:cBhvr>
                                      <p:tavLst>
                                        <p:tav tm="0">
                                          <p:val>
                                            <p:strVal val="#ppt_y"/>
                                          </p:val>
                                        </p:tav>
                                        <p:tav tm="100000">
                                          <p:val>
                                            <p:strVal val="#ppt_y"/>
                                          </p:val>
                                        </p:tav>
                                      </p:tavLst>
                                    </p:anim>
                                    <p:anim calcmode="lin" valueType="num">
                                      <p:cBhvr>
                                        <p:cTn id="16" dur="500" fill="hold"/>
                                        <p:tgtEl>
                                          <p:spTgt spid="5131"/>
                                        </p:tgtEl>
                                        <p:attrNameLst>
                                          <p:attrName>ppt_w</p:attrName>
                                        </p:attrNameLst>
                                      </p:cBhvr>
                                      <p:tavLst>
                                        <p:tav tm="0">
                                          <p:val>
                                            <p:fltVal val="0"/>
                                          </p:val>
                                        </p:tav>
                                        <p:tav tm="100000">
                                          <p:val>
                                            <p:strVal val="#ppt_w"/>
                                          </p:val>
                                        </p:tav>
                                      </p:tavLst>
                                    </p:anim>
                                    <p:anim calcmode="lin" valueType="num">
                                      <p:cBhvr>
                                        <p:cTn id="17" dur="500" fill="hold"/>
                                        <p:tgtEl>
                                          <p:spTgt spid="5131"/>
                                        </p:tgtEl>
                                        <p:attrNameLst>
                                          <p:attrName>ppt_h</p:attrName>
                                        </p:attrNameLst>
                                      </p:cBhvr>
                                      <p:tavLst>
                                        <p:tav tm="0">
                                          <p:val>
                                            <p:strVal val="#ppt_h"/>
                                          </p:val>
                                        </p:tav>
                                        <p:tav tm="100000">
                                          <p:val>
                                            <p:strVal val="#ppt_h"/>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5" presetClass="entr" presetSubtype="0" fill="hold" grpId="0" nodeType="clickEffect">
                                  <p:stCondLst>
                                    <p:cond delay="0"/>
                                  </p:stCondLst>
                                  <p:childTnLst>
                                    <p:set>
                                      <p:cBhvr>
                                        <p:cTn id="21" dur="1" fill="hold">
                                          <p:stCondLst>
                                            <p:cond delay="0"/>
                                          </p:stCondLst>
                                        </p:cTn>
                                        <p:tgtEl>
                                          <p:spTgt spid="5134"/>
                                        </p:tgtEl>
                                        <p:attrNameLst>
                                          <p:attrName>style.visibility</p:attrName>
                                        </p:attrNameLst>
                                      </p:cBhvr>
                                      <p:to>
                                        <p:strVal val="visible"/>
                                      </p:to>
                                    </p:set>
                                    <p:anim calcmode="lin" valueType="num">
                                      <p:cBhvr>
                                        <p:cTn id="22" dur="1000" fill="hold"/>
                                        <p:tgtEl>
                                          <p:spTgt spid="5134"/>
                                        </p:tgtEl>
                                        <p:attrNameLst>
                                          <p:attrName>ppt_w</p:attrName>
                                        </p:attrNameLst>
                                      </p:cBhvr>
                                      <p:tavLst>
                                        <p:tav tm="0">
                                          <p:val>
                                            <p:fltVal val="0"/>
                                          </p:val>
                                        </p:tav>
                                        <p:tav tm="100000">
                                          <p:val>
                                            <p:strVal val="#ppt_w"/>
                                          </p:val>
                                        </p:tav>
                                      </p:tavLst>
                                    </p:anim>
                                    <p:anim calcmode="lin" valueType="num">
                                      <p:cBhvr>
                                        <p:cTn id="23" dur="1000" fill="hold"/>
                                        <p:tgtEl>
                                          <p:spTgt spid="5134"/>
                                        </p:tgtEl>
                                        <p:attrNameLst>
                                          <p:attrName>ppt_h</p:attrName>
                                        </p:attrNameLst>
                                      </p:cBhvr>
                                      <p:tavLst>
                                        <p:tav tm="0">
                                          <p:val>
                                            <p:fltVal val="0"/>
                                          </p:val>
                                        </p:tav>
                                        <p:tav tm="100000">
                                          <p:val>
                                            <p:strVal val="#ppt_h"/>
                                          </p:val>
                                        </p:tav>
                                      </p:tavLst>
                                    </p:anim>
                                    <p:anim calcmode="lin" valueType="num">
                                      <p:cBhvr>
                                        <p:cTn id="24" dur="1000" fill="hold"/>
                                        <p:tgtEl>
                                          <p:spTgt spid="5134"/>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513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8" fill="hold" grpId="0" nodeType="clickEffect">
                                  <p:stCondLst>
                                    <p:cond delay="0"/>
                                  </p:stCondLst>
                                  <p:iterate type="lt">
                                    <p:tmPct val="100000"/>
                                  </p:iterate>
                                  <p:childTnLst>
                                    <p:set>
                                      <p:cBhvr>
                                        <p:cTn id="29" dur="1" fill="hold">
                                          <p:stCondLst>
                                            <p:cond delay="0"/>
                                          </p:stCondLst>
                                        </p:cTn>
                                        <p:tgtEl>
                                          <p:spTgt spid="5133"/>
                                        </p:tgtEl>
                                        <p:attrNameLst>
                                          <p:attrName>style.visibility</p:attrName>
                                        </p:attrNameLst>
                                      </p:cBhvr>
                                      <p:to>
                                        <p:strVal val="visible"/>
                                      </p:to>
                                    </p:set>
                                    <p:anim calcmode="lin" valueType="num">
                                      <p:cBhvr>
                                        <p:cTn id="30" dur="75" fill="hold"/>
                                        <p:tgtEl>
                                          <p:spTgt spid="5133"/>
                                        </p:tgtEl>
                                        <p:attrNameLst>
                                          <p:attrName>ppt_x</p:attrName>
                                        </p:attrNameLst>
                                      </p:cBhvr>
                                      <p:tavLst>
                                        <p:tav tm="0">
                                          <p:val>
                                            <p:strVal val="#ppt_x-#ppt_w/2"/>
                                          </p:val>
                                        </p:tav>
                                        <p:tav tm="100000">
                                          <p:val>
                                            <p:strVal val="#ppt_x"/>
                                          </p:val>
                                        </p:tav>
                                      </p:tavLst>
                                    </p:anim>
                                    <p:anim calcmode="lin" valueType="num">
                                      <p:cBhvr>
                                        <p:cTn id="31" dur="75" fill="hold"/>
                                        <p:tgtEl>
                                          <p:spTgt spid="5133"/>
                                        </p:tgtEl>
                                        <p:attrNameLst>
                                          <p:attrName>ppt_y</p:attrName>
                                        </p:attrNameLst>
                                      </p:cBhvr>
                                      <p:tavLst>
                                        <p:tav tm="0">
                                          <p:val>
                                            <p:strVal val="#ppt_y"/>
                                          </p:val>
                                        </p:tav>
                                        <p:tav tm="100000">
                                          <p:val>
                                            <p:strVal val="#ppt_y"/>
                                          </p:val>
                                        </p:tav>
                                      </p:tavLst>
                                    </p:anim>
                                    <p:anim calcmode="lin" valueType="num">
                                      <p:cBhvr>
                                        <p:cTn id="32" dur="75" fill="hold"/>
                                        <p:tgtEl>
                                          <p:spTgt spid="5133"/>
                                        </p:tgtEl>
                                        <p:attrNameLst>
                                          <p:attrName>ppt_w</p:attrName>
                                        </p:attrNameLst>
                                      </p:cBhvr>
                                      <p:tavLst>
                                        <p:tav tm="0">
                                          <p:val>
                                            <p:fltVal val="0"/>
                                          </p:val>
                                        </p:tav>
                                        <p:tav tm="100000">
                                          <p:val>
                                            <p:strVal val="#ppt_w"/>
                                          </p:val>
                                        </p:tav>
                                      </p:tavLst>
                                    </p:anim>
                                    <p:anim calcmode="lin" valueType="num">
                                      <p:cBhvr>
                                        <p:cTn id="33" dur="75" fill="hold"/>
                                        <p:tgtEl>
                                          <p:spTgt spid="51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autoUpdateAnimBg="0"/>
      <p:bldP spid="5131" grpId="0" animBg="1"/>
      <p:bldP spid="5133" grpId="0" autoUpdateAnimBg="0"/>
      <p:bldP spid="513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rot="-5348466">
            <a:off x="2107406" y="1072357"/>
            <a:ext cx="11191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a:latin typeface="Arial" charset="0"/>
              </a:rPr>
              <a:t>% inflación</a:t>
            </a:r>
          </a:p>
        </p:txBody>
      </p:sp>
      <p:sp>
        <p:nvSpPr>
          <p:cNvPr id="9219" name="Rectangle 3"/>
          <p:cNvSpPr>
            <a:spLocks noChangeArrowheads="1"/>
          </p:cNvSpPr>
          <p:nvPr/>
        </p:nvSpPr>
        <p:spPr bwMode="auto">
          <a:xfrm>
            <a:off x="4778375" y="5029200"/>
            <a:ext cx="1317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a:latin typeface="Arial" charset="0"/>
              </a:rPr>
              <a:t>% desempleo</a:t>
            </a:r>
          </a:p>
        </p:txBody>
      </p:sp>
      <p:sp>
        <p:nvSpPr>
          <p:cNvPr id="9223" name="Line 7"/>
          <p:cNvSpPr>
            <a:spLocks noChangeShapeType="1"/>
          </p:cNvSpPr>
          <p:nvPr/>
        </p:nvSpPr>
        <p:spPr bwMode="auto">
          <a:xfrm>
            <a:off x="2819400" y="762000"/>
            <a:ext cx="0" cy="4267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24" name="Line 8"/>
          <p:cNvSpPr>
            <a:spLocks noChangeShapeType="1"/>
          </p:cNvSpPr>
          <p:nvPr/>
        </p:nvSpPr>
        <p:spPr bwMode="auto">
          <a:xfrm>
            <a:off x="2819400" y="5029200"/>
            <a:ext cx="3200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25" name="Arc 9"/>
          <p:cNvSpPr>
            <a:spLocks/>
          </p:cNvSpPr>
          <p:nvPr/>
        </p:nvSpPr>
        <p:spPr bwMode="auto">
          <a:xfrm rot="10719205">
            <a:off x="3124200" y="2286000"/>
            <a:ext cx="3048000" cy="2476500"/>
          </a:xfrm>
          <a:custGeom>
            <a:avLst/>
            <a:gdLst>
              <a:gd name="G0" fmla="+- 0 0 0"/>
              <a:gd name="G1" fmla="+- 21278 0 0"/>
              <a:gd name="G2" fmla="+- 21600 0 0"/>
              <a:gd name="T0" fmla="*/ 3716 w 21600"/>
              <a:gd name="T1" fmla="*/ 0 h 21278"/>
              <a:gd name="T2" fmla="*/ 21600 w 21600"/>
              <a:gd name="T3" fmla="*/ 21278 h 21278"/>
              <a:gd name="T4" fmla="*/ 0 w 21600"/>
              <a:gd name="T5" fmla="*/ 21278 h 21278"/>
            </a:gdLst>
            <a:ahLst/>
            <a:cxnLst>
              <a:cxn ang="0">
                <a:pos x="T0" y="T1"/>
              </a:cxn>
              <a:cxn ang="0">
                <a:pos x="T2" y="T3"/>
              </a:cxn>
              <a:cxn ang="0">
                <a:pos x="T4" y="T5"/>
              </a:cxn>
            </a:cxnLst>
            <a:rect l="0" t="0" r="r" b="b"/>
            <a:pathLst>
              <a:path w="21600" h="21278" fill="none" extrusionOk="0">
                <a:moveTo>
                  <a:pt x="3715" y="0"/>
                </a:moveTo>
                <a:cubicBezTo>
                  <a:pt x="14055" y="1805"/>
                  <a:pt x="21600" y="10782"/>
                  <a:pt x="21600" y="21278"/>
                </a:cubicBezTo>
              </a:path>
              <a:path w="21600" h="21278" stroke="0" extrusionOk="0">
                <a:moveTo>
                  <a:pt x="3715" y="0"/>
                </a:moveTo>
                <a:cubicBezTo>
                  <a:pt x="14055" y="1805"/>
                  <a:pt x="21600" y="10782"/>
                  <a:pt x="21600" y="21278"/>
                </a:cubicBezTo>
                <a:lnTo>
                  <a:pt x="0" y="21278"/>
                </a:lnTo>
                <a:close/>
              </a:path>
            </a:pathLst>
          </a:custGeom>
          <a:noFill/>
          <a:ln w="5715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27" name="Arc 11"/>
          <p:cNvSpPr>
            <a:spLocks/>
          </p:cNvSpPr>
          <p:nvPr/>
        </p:nvSpPr>
        <p:spPr bwMode="auto">
          <a:xfrm rot="10719205">
            <a:off x="3124200" y="990600"/>
            <a:ext cx="3048000" cy="2476500"/>
          </a:xfrm>
          <a:custGeom>
            <a:avLst/>
            <a:gdLst>
              <a:gd name="G0" fmla="+- 0 0 0"/>
              <a:gd name="G1" fmla="+- 21278 0 0"/>
              <a:gd name="G2" fmla="+- 21600 0 0"/>
              <a:gd name="T0" fmla="*/ 3716 w 21600"/>
              <a:gd name="T1" fmla="*/ 0 h 21278"/>
              <a:gd name="T2" fmla="*/ 21600 w 21600"/>
              <a:gd name="T3" fmla="*/ 21278 h 21278"/>
              <a:gd name="T4" fmla="*/ 0 w 21600"/>
              <a:gd name="T5" fmla="*/ 21278 h 21278"/>
            </a:gdLst>
            <a:ahLst/>
            <a:cxnLst>
              <a:cxn ang="0">
                <a:pos x="T0" y="T1"/>
              </a:cxn>
              <a:cxn ang="0">
                <a:pos x="T2" y="T3"/>
              </a:cxn>
              <a:cxn ang="0">
                <a:pos x="T4" y="T5"/>
              </a:cxn>
            </a:cxnLst>
            <a:rect l="0" t="0" r="r" b="b"/>
            <a:pathLst>
              <a:path w="21600" h="21278" fill="none" extrusionOk="0">
                <a:moveTo>
                  <a:pt x="3715" y="0"/>
                </a:moveTo>
                <a:cubicBezTo>
                  <a:pt x="14055" y="1805"/>
                  <a:pt x="21600" y="10782"/>
                  <a:pt x="21600" y="21278"/>
                </a:cubicBezTo>
              </a:path>
              <a:path w="21600" h="21278" stroke="0" extrusionOk="0">
                <a:moveTo>
                  <a:pt x="3715" y="0"/>
                </a:moveTo>
                <a:cubicBezTo>
                  <a:pt x="14055" y="1805"/>
                  <a:pt x="21600" y="10782"/>
                  <a:pt x="21600" y="21278"/>
                </a:cubicBezTo>
                <a:lnTo>
                  <a:pt x="0" y="21278"/>
                </a:lnTo>
                <a:close/>
              </a:path>
            </a:pathLst>
          </a:custGeom>
          <a:noFill/>
          <a:ln w="5715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29" name="Arc 13"/>
          <p:cNvSpPr>
            <a:spLocks/>
          </p:cNvSpPr>
          <p:nvPr/>
        </p:nvSpPr>
        <p:spPr bwMode="auto">
          <a:xfrm rot="10719205">
            <a:off x="3305175" y="2282825"/>
            <a:ext cx="2863850" cy="2189163"/>
          </a:xfrm>
          <a:custGeom>
            <a:avLst/>
            <a:gdLst>
              <a:gd name="G0" fmla="+- 0 0 0"/>
              <a:gd name="G1" fmla="+- 18815 0 0"/>
              <a:gd name="G2" fmla="+- 21600 0 0"/>
              <a:gd name="T0" fmla="*/ 10609 w 20293"/>
              <a:gd name="T1" fmla="*/ 0 h 18815"/>
              <a:gd name="T2" fmla="*/ 20293 w 20293"/>
              <a:gd name="T3" fmla="*/ 11416 h 18815"/>
              <a:gd name="T4" fmla="*/ 0 w 20293"/>
              <a:gd name="T5" fmla="*/ 18815 h 18815"/>
            </a:gdLst>
            <a:ahLst/>
            <a:cxnLst>
              <a:cxn ang="0">
                <a:pos x="T0" y="T1"/>
              </a:cxn>
              <a:cxn ang="0">
                <a:pos x="T2" y="T3"/>
              </a:cxn>
              <a:cxn ang="0">
                <a:pos x="T4" y="T5"/>
              </a:cxn>
            </a:cxnLst>
            <a:rect l="0" t="0" r="r" b="b"/>
            <a:pathLst>
              <a:path w="20293" h="18815" fill="none" extrusionOk="0">
                <a:moveTo>
                  <a:pt x="10609" y="-1"/>
                </a:moveTo>
                <a:cubicBezTo>
                  <a:pt x="15094" y="2529"/>
                  <a:pt x="18529" y="6577"/>
                  <a:pt x="20293" y="11415"/>
                </a:cubicBezTo>
              </a:path>
              <a:path w="20293" h="18815" stroke="0" extrusionOk="0">
                <a:moveTo>
                  <a:pt x="10609" y="-1"/>
                </a:moveTo>
                <a:cubicBezTo>
                  <a:pt x="15094" y="2529"/>
                  <a:pt x="18529" y="6577"/>
                  <a:pt x="20293" y="11415"/>
                </a:cubicBezTo>
                <a:lnTo>
                  <a:pt x="0" y="18815"/>
                </a:lnTo>
                <a:close/>
              </a:path>
            </a:pathLst>
          </a:custGeom>
          <a:noFill/>
          <a:ln w="57150">
            <a:solidFill>
              <a:srgbClr val="FF99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31" name="Line 15"/>
          <p:cNvSpPr>
            <a:spLocks noChangeShapeType="1"/>
          </p:cNvSpPr>
          <p:nvPr/>
        </p:nvSpPr>
        <p:spPr bwMode="auto">
          <a:xfrm>
            <a:off x="3276600" y="3200400"/>
            <a:ext cx="1447800" cy="0"/>
          </a:xfrm>
          <a:prstGeom prst="line">
            <a:avLst/>
          </a:prstGeom>
          <a:noFill/>
          <a:ln w="57150">
            <a:solidFill>
              <a:srgbClr val="FF99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33" name="Arc 17"/>
          <p:cNvSpPr>
            <a:spLocks/>
          </p:cNvSpPr>
          <p:nvPr/>
        </p:nvSpPr>
        <p:spPr bwMode="auto">
          <a:xfrm rot="10719205">
            <a:off x="3289300" y="977900"/>
            <a:ext cx="2863850" cy="2189163"/>
          </a:xfrm>
          <a:custGeom>
            <a:avLst/>
            <a:gdLst>
              <a:gd name="G0" fmla="+- 0 0 0"/>
              <a:gd name="G1" fmla="+- 18815 0 0"/>
              <a:gd name="G2" fmla="+- 21600 0 0"/>
              <a:gd name="T0" fmla="*/ 10609 w 20293"/>
              <a:gd name="T1" fmla="*/ 0 h 18815"/>
              <a:gd name="T2" fmla="*/ 20293 w 20293"/>
              <a:gd name="T3" fmla="*/ 11416 h 18815"/>
              <a:gd name="T4" fmla="*/ 0 w 20293"/>
              <a:gd name="T5" fmla="*/ 18815 h 18815"/>
            </a:gdLst>
            <a:ahLst/>
            <a:cxnLst>
              <a:cxn ang="0">
                <a:pos x="T0" y="T1"/>
              </a:cxn>
              <a:cxn ang="0">
                <a:pos x="T2" y="T3"/>
              </a:cxn>
              <a:cxn ang="0">
                <a:pos x="T4" y="T5"/>
              </a:cxn>
            </a:cxnLst>
            <a:rect l="0" t="0" r="r" b="b"/>
            <a:pathLst>
              <a:path w="20293" h="18815" fill="none" extrusionOk="0">
                <a:moveTo>
                  <a:pt x="10609" y="-1"/>
                </a:moveTo>
                <a:cubicBezTo>
                  <a:pt x="15094" y="2529"/>
                  <a:pt x="18529" y="6577"/>
                  <a:pt x="20293" y="11415"/>
                </a:cubicBezTo>
              </a:path>
              <a:path w="20293" h="18815" stroke="0" extrusionOk="0">
                <a:moveTo>
                  <a:pt x="10609" y="-1"/>
                </a:moveTo>
                <a:cubicBezTo>
                  <a:pt x="15094" y="2529"/>
                  <a:pt x="18529" y="6577"/>
                  <a:pt x="20293" y="11415"/>
                </a:cubicBezTo>
                <a:lnTo>
                  <a:pt x="0" y="18815"/>
                </a:lnTo>
                <a:close/>
              </a:path>
            </a:pathLst>
          </a:custGeom>
          <a:noFill/>
          <a:ln w="57150">
            <a:solidFill>
              <a:srgbClr val="FF99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35" name="Rectangle 19"/>
          <p:cNvSpPr>
            <a:spLocks noChangeArrowheads="1"/>
          </p:cNvSpPr>
          <p:nvPr/>
        </p:nvSpPr>
        <p:spPr bwMode="auto">
          <a:xfrm>
            <a:off x="843492" y="5657671"/>
            <a:ext cx="795619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dirty="0" err="1">
                <a:effectLst>
                  <a:outerShdw blurRad="38100" dist="38100" dir="2700000" algn="tl">
                    <a:srgbClr val="C0C0C0"/>
                  </a:outerShdw>
                </a:effectLst>
              </a:rPr>
              <a:t>Posteriores</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intentos</a:t>
            </a:r>
            <a:r>
              <a:rPr lang="en-US" dirty="0">
                <a:effectLst>
                  <a:outerShdw blurRad="38100" dist="38100" dir="2700000" algn="tl">
                    <a:srgbClr val="C0C0C0"/>
                  </a:outerShdw>
                </a:effectLst>
              </a:rPr>
              <a:t> del </a:t>
            </a:r>
            <a:r>
              <a:rPr lang="en-US" dirty="0" err="1">
                <a:effectLst>
                  <a:outerShdw blurRad="38100" dist="38100" dir="2700000" algn="tl">
                    <a:srgbClr val="C0C0C0"/>
                  </a:outerShdw>
                </a:effectLst>
              </a:rPr>
              <a:t>gobierno</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por</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reducir</a:t>
            </a:r>
            <a:r>
              <a:rPr lang="en-US" dirty="0">
                <a:effectLst>
                  <a:outerShdw blurRad="38100" dist="38100" dir="2700000" algn="tl">
                    <a:srgbClr val="C0C0C0"/>
                  </a:outerShdw>
                </a:effectLst>
              </a:rPr>
              <a:t> el </a:t>
            </a:r>
            <a:r>
              <a:rPr lang="en-US" dirty="0" err="1">
                <a:effectLst>
                  <a:outerShdw blurRad="38100" dist="38100" dir="2700000" algn="tl">
                    <a:srgbClr val="C0C0C0"/>
                  </a:outerShdw>
                </a:effectLst>
              </a:rPr>
              <a:t>desempleo</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sólo</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provocarán</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mayores</a:t>
            </a:r>
            <a:r>
              <a:rPr lang="en-US" dirty="0">
                <a:effectLst>
                  <a:outerShdw blurRad="38100" dist="38100" dir="2700000" algn="tl">
                    <a:srgbClr val="C0C0C0"/>
                  </a:outerShdw>
                </a:effectLst>
              </a:rPr>
              <a:t> </a:t>
            </a:r>
            <a:r>
              <a:rPr lang="en-US" dirty="0" err="1">
                <a:effectLst>
                  <a:outerShdw blurRad="38100" dist="38100" dir="2700000" algn="tl">
                    <a:srgbClr val="C0C0C0"/>
                  </a:outerShdw>
                </a:effectLst>
              </a:rPr>
              <a:t>tensiones</a:t>
            </a:r>
            <a:r>
              <a:rPr lang="en-US" dirty="0">
                <a:effectLst>
                  <a:outerShdw blurRad="38100" dist="38100" dir="2700000" algn="tl">
                    <a:srgbClr val="C0C0C0"/>
                  </a:outerShdw>
                </a:effectLst>
              </a:rPr>
              <a:t> </a:t>
            </a:r>
            <a:r>
              <a:rPr lang="en-US" dirty="0" err="1" smtClean="0">
                <a:effectLst>
                  <a:outerShdw blurRad="38100" dist="38100" dir="2700000" algn="tl">
                    <a:srgbClr val="C0C0C0"/>
                  </a:outerShdw>
                </a:effectLst>
              </a:rPr>
              <a:t>inflacionistas</a:t>
            </a:r>
            <a:r>
              <a:rPr lang="en-US" dirty="0" smtClean="0">
                <a:effectLst>
                  <a:outerShdw blurRad="38100" dist="38100" dir="2700000" algn="tl">
                    <a:srgbClr val="C0C0C0"/>
                  </a:outerShdw>
                </a:effectLst>
              </a:rPr>
              <a:t> </a:t>
            </a:r>
            <a:r>
              <a:rPr lang="en-US" sz="1800" dirty="0" smtClean="0">
                <a:effectLst>
                  <a:outerShdw blurRad="38100" dist="38100" dir="2700000" algn="tl">
                    <a:srgbClr val="C0C0C0"/>
                  </a:outerShdw>
                </a:effectLst>
              </a:rPr>
              <a:t>sin </a:t>
            </a:r>
            <a:r>
              <a:rPr lang="en-US" sz="1800" dirty="0" err="1">
                <a:effectLst>
                  <a:outerShdw blurRad="38100" dist="38100" dir="2700000" algn="tl">
                    <a:srgbClr val="C0C0C0"/>
                  </a:outerShdw>
                </a:effectLst>
              </a:rPr>
              <a:t>que</a:t>
            </a:r>
            <a:r>
              <a:rPr lang="en-US" sz="1800" dirty="0">
                <a:effectLst>
                  <a:outerShdw blurRad="38100" dist="38100" dir="2700000" algn="tl">
                    <a:srgbClr val="C0C0C0"/>
                  </a:outerShdw>
                </a:effectLst>
              </a:rPr>
              <a:t>, a largo </a:t>
            </a:r>
            <a:r>
              <a:rPr lang="en-US" sz="1800" dirty="0" err="1">
                <a:effectLst>
                  <a:outerShdw blurRad="38100" dist="38100" dir="2700000" algn="tl">
                    <a:srgbClr val="C0C0C0"/>
                  </a:outerShdw>
                </a:effectLst>
              </a:rPr>
              <a:t>plazo</a:t>
            </a:r>
            <a:r>
              <a:rPr lang="en-US" sz="1800" dirty="0">
                <a:effectLst>
                  <a:outerShdw blurRad="38100" dist="38100" dir="2700000" algn="tl">
                    <a:srgbClr val="C0C0C0"/>
                  </a:outerShdw>
                </a:effectLst>
              </a:rPr>
              <a:t>,  se </a:t>
            </a:r>
            <a:r>
              <a:rPr lang="en-US" sz="1800" dirty="0" err="1">
                <a:effectLst>
                  <a:outerShdw blurRad="38100" dist="38100" dir="2700000" algn="tl">
                    <a:srgbClr val="C0C0C0"/>
                  </a:outerShdw>
                </a:effectLst>
              </a:rPr>
              <a:t>pueda</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conseguir</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acabar</a:t>
            </a:r>
            <a:r>
              <a:rPr lang="en-US" sz="1800" dirty="0">
                <a:effectLst>
                  <a:outerShdw blurRad="38100" dist="38100" dir="2700000" algn="tl">
                    <a:srgbClr val="C0C0C0"/>
                  </a:outerShdw>
                </a:effectLst>
              </a:rPr>
              <a:t> con el </a:t>
            </a:r>
            <a:r>
              <a:rPr lang="en-US" sz="1800" dirty="0" err="1" smtClean="0">
                <a:effectLst>
                  <a:outerShdw blurRad="38100" dist="38100" dir="2700000" algn="tl">
                    <a:srgbClr val="C0C0C0"/>
                  </a:outerShdw>
                </a:effectLst>
              </a:rPr>
              <a:t>desempleo</a:t>
            </a:r>
            <a:r>
              <a:rPr lang="en-US" sz="1800" dirty="0" smtClean="0">
                <a:effectLst>
                  <a:outerShdw blurRad="38100" dist="38100" dir="2700000" algn="tl">
                    <a:srgbClr val="C0C0C0"/>
                  </a:outerShdw>
                </a:effectLst>
              </a:rPr>
              <a:t>.</a:t>
            </a:r>
            <a:endParaRPr lang="en-US" sz="1800" dirty="0">
              <a:effectLst>
                <a:outerShdw blurRad="38100" dist="38100" dir="2700000" algn="tl">
                  <a:srgbClr val="C0C0C0"/>
                </a:outerShdw>
              </a:effectLst>
            </a:endParaRPr>
          </a:p>
        </p:txBody>
      </p:sp>
      <p:sp>
        <p:nvSpPr>
          <p:cNvPr id="9236" name="Line 20"/>
          <p:cNvSpPr>
            <a:spLocks noChangeShapeType="1"/>
          </p:cNvSpPr>
          <p:nvPr/>
        </p:nvSpPr>
        <p:spPr bwMode="auto">
          <a:xfrm>
            <a:off x="3276600" y="1828800"/>
            <a:ext cx="1447800" cy="0"/>
          </a:xfrm>
          <a:prstGeom prst="line">
            <a:avLst/>
          </a:prstGeom>
          <a:noFill/>
          <a:ln w="57150">
            <a:solidFill>
              <a:srgbClr val="FF99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37" name="Oval 21"/>
          <p:cNvSpPr>
            <a:spLocks noChangeArrowheads="1"/>
          </p:cNvSpPr>
          <p:nvPr/>
        </p:nvSpPr>
        <p:spPr bwMode="auto">
          <a:xfrm>
            <a:off x="4648200" y="17526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28" name="Oval 12"/>
          <p:cNvSpPr>
            <a:spLocks noChangeArrowheads="1"/>
          </p:cNvSpPr>
          <p:nvPr/>
        </p:nvSpPr>
        <p:spPr bwMode="auto">
          <a:xfrm>
            <a:off x="4648200" y="44196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30" name="Oval 14"/>
          <p:cNvSpPr>
            <a:spLocks noChangeArrowheads="1"/>
          </p:cNvSpPr>
          <p:nvPr/>
        </p:nvSpPr>
        <p:spPr bwMode="auto">
          <a:xfrm>
            <a:off x="3200400" y="31242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32" name="Oval 16"/>
          <p:cNvSpPr>
            <a:spLocks noChangeArrowheads="1"/>
          </p:cNvSpPr>
          <p:nvPr/>
        </p:nvSpPr>
        <p:spPr bwMode="auto">
          <a:xfrm>
            <a:off x="4648200" y="31242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9234" name="Oval 18"/>
          <p:cNvSpPr>
            <a:spLocks noChangeArrowheads="1"/>
          </p:cNvSpPr>
          <p:nvPr/>
        </p:nvSpPr>
        <p:spPr bwMode="auto">
          <a:xfrm>
            <a:off x="3200400" y="17526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extLst>
      <p:ext uri="{BB962C8B-B14F-4D97-AF65-F5344CB8AC3E}">
        <p14:creationId xmlns:p14="http://schemas.microsoft.com/office/powerpoint/2010/main" val="3207854633"/>
      </p:ext>
    </p:extLst>
  </p:cSld>
  <p:clrMapOvr>
    <a:masterClrMapping/>
  </p:clrMapOvr>
  <p:transition spd="slow" advClick="0" advTm="4000">
    <p:strip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9" fill="hold" grpId="0" nodeType="clickEffect">
                                  <p:stCondLst>
                                    <p:cond delay="0"/>
                                  </p:stCondLst>
                                  <p:childTnLst>
                                    <p:set>
                                      <p:cBhvr>
                                        <p:cTn id="6" dur="1" fill="hold">
                                          <p:stCondLst>
                                            <p:cond delay="0"/>
                                          </p:stCondLst>
                                        </p:cTn>
                                        <p:tgtEl>
                                          <p:spTgt spid="9233"/>
                                        </p:tgtEl>
                                        <p:attrNameLst>
                                          <p:attrName>style.visibility</p:attrName>
                                        </p:attrNameLst>
                                      </p:cBhvr>
                                      <p:to>
                                        <p:strVal val="visible"/>
                                      </p:to>
                                    </p:set>
                                    <p:animEffect transition="in" filter="strips(upLeft)">
                                      <p:cBhvr>
                                        <p:cTn id="7" dur="500"/>
                                        <p:tgtEl>
                                          <p:spTgt spid="92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9234"/>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7" presetClass="entr" presetSubtype="8" fill="hold" grpId="0" nodeType="clickEffect">
                                  <p:stCondLst>
                                    <p:cond delay="0"/>
                                  </p:stCondLst>
                                  <p:iterate type="lt">
                                    <p:tmPct val="100000"/>
                                  </p:iterate>
                                  <p:childTnLst>
                                    <p:set>
                                      <p:cBhvr>
                                        <p:cTn id="15" dur="1" fill="hold">
                                          <p:stCondLst>
                                            <p:cond delay="0"/>
                                          </p:stCondLst>
                                        </p:cTn>
                                        <p:tgtEl>
                                          <p:spTgt spid="9235"/>
                                        </p:tgtEl>
                                        <p:attrNameLst>
                                          <p:attrName>style.visibility</p:attrName>
                                        </p:attrNameLst>
                                      </p:cBhvr>
                                      <p:to>
                                        <p:strVal val="visible"/>
                                      </p:to>
                                    </p:set>
                                    <p:anim calcmode="lin" valueType="num">
                                      <p:cBhvr>
                                        <p:cTn id="16" dur="75" fill="hold"/>
                                        <p:tgtEl>
                                          <p:spTgt spid="9235"/>
                                        </p:tgtEl>
                                        <p:attrNameLst>
                                          <p:attrName>ppt_x</p:attrName>
                                        </p:attrNameLst>
                                      </p:cBhvr>
                                      <p:tavLst>
                                        <p:tav tm="0">
                                          <p:val>
                                            <p:strVal val="#ppt_x-#ppt_w/2"/>
                                          </p:val>
                                        </p:tav>
                                        <p:tav tm="100000">
                                          <p:val>
                                            <p:strVal val="#ppt_x"/>
                                          </p:val>
                                        </p:tav>
                                      </p:tavLst>
                                    </p:anim>
                                    <p:anim calcmode="lin" valueType="num">
                                      <p:cBhvr>
                                        <p:cTn id="17" dur="75" fill="hold"/>
                                        <p:tgtEl>
                                          <p:spTgt spid="9235"/>
                                        </p:tgtEl>
                                        <p:attrNameLst>
                                          <p:attrName>ppt_y</p:attrName>
                                        </p:attrNameLst>
                                      </p:cBhvr>
                                      <p:tavLst>
                                        <p:tav tm="0">
                                          <p:val>
                                            <p:strVal val="#ppt_y"/>
                                          </p:val>
                                        </p:tav>
                                        <p:tav tm="100000">
                                          <p:val>
                                            <p:strVal val="#ppt_y"/>
                                          </p:val>
                                        </p:tav>
                                      </p:tavLst>
                                    </p:anim>
                                    <p:anim calcmode="lin" valueType="num">
                                      <p:cBhvr>
                                        <p:cTn id="18" dur="75" fill="hold"/>
                                        <p:tgtEl>
                                          <p:spTgt spid="9235"/>
                                        </p:tgtEl>
                                        <p:attrNameLst>
                                          <p:attrName>ppt_w</p:attrName>
                                        </p:attrNameLst>
                                      </p:cBhvr>
                                      <p:tavLst>
                                        <p:tav tm="0">
                                          <p:val>
                                            <p:fltVal val="0"/>
                                          </p:val>
                                        </p:tav>
                                        <p:tav tm="100000">
                                          <p:val>
                                            <p:strVal val="#ppt_w"/>
                                          </p:val>
                                        </p:tav>
                                      </p:tavLst>
                                    </p:anim>
                                    <p:anim calcmode="lin" valueType="num">
                                      <p:cBhvr>
                                        <p:cTn id="19" dur="75" fill="hold"/>
                                        <p:tgtEl>
                                          <p:spTgt spid="9235"/>
                                        </p:tgtEl>
                                        <p:attrNameLst>
                                          <p:attrName>ppt_h</p:attrName>
                                        </p:attrNameLst>
                                      </p:cBhvr>
                                      <p:tavLst>
                                        <p:tav tm="0">
                                          <p:val>
                                            <p:strVal val="#ppt_h"/>
                                          </p:val>
                                        </p:tav>
                                        <p:tav tm="100000">
                                          <p:val>
                                            <p:strVal val="#ppt_h"/>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8" presetClass="entr" presetSubtype="6" fill="hold" grpId="0" nodeType="clickEffect">
                                  <p:stCondLst>
                                    <p:cond delay="0"/>
                                  </p:stCondLst>
                                  <p:childTnLst>
                                    <p:set>
                                      <p:cBhvr>
                                        <p:cTn id="23" dur="1" fill="hold">
                                          <p:stCondLst>
                                            <p:cond delay="0"/>
                                          </p:stCondLst>
                                        </p:cTn>
                                        <p:tgtEl>
                                          <p:spTgt spid="9236"/>
                                        </p:tgtEl>
                                        <p:attrNameLst>
                                          <p:attrName>style.visibility</p:attrName>
                                        </p:attrNameLst>
                                      </p:cBhvr>
                                      <p:to>
                                        <p:strVal val="visible"/>
                                      </p:to>
                                    </p:set>
                                    <p:animEffect transition="in" filter="strips(downRight)">
                                      <p:cBhvr>
                                        <p:cTn id="24" dur="500"/>
                                        <p:tgtEl>
                                          <p:spTgt spid="923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92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3" grpId="0" animBg="1"/>
      <p:bldP spid="9235" grpId="0" autoUpdateAnimBg="0"/>
      <p:bldP spid="9236" grpId="0" animBg="1"/>
      <p:bldP spid="9237" grpId="0" animBg="1"/>
      <p:bldP spid="923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rot="-5348466">
            <a:off x="2107406" y="1072357"/>
            <a:ext cx="11191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a:latin typeface="Arial" charset="0"/>
              </a:rPr>
              <a:t>% inflación</a:t>
            </a:r>
          </a:p>
        </p:txBody>
      </p:sp>
      <p:sp>
        <p:nvSpPr>
          <p:cNvPr id="10243" name="Rectangle 3"/>
          <p:cNvSpPr>
            <a:spLocks noChangeArrowheads="1"/>
          </p:cNvSpPr>
          <p:nvPr/>
        </p:nvSpPr>
        <p:spPr bwMode="auto">
          <a:xfrm>
            <a:off x="4778375" y="5029200"/>
            <a:ext cx="1317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a:latin typeface="Arial" charset="0"/>
              </a:rPr>
              <a:t>% desempleo</a:t>
            </a:r>
          </a:p>
        </p:txBody>
      </p:sp>
      <p:sp>
        <p:nvSpPr>
          <p:cNvPr id="10244" name="Rectangle 4"/>
          <p:cNvSpPr>
            <a:spLocks noChangeArrowheads="1"/>
          </p:cNvSpPr>
          <p:nvPr/>
        </p:nvSpPr>
        <p:spPr bwMode="auto">
          <a:xfrm>
            <a:off x="914400" y="5410200"/>
            <a:ext cx="80745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a:effectLst>
                  <a:outerShdw blurRad="38100" dist="38100" dir="2700000" algn="tl">
                    <a:srgbClr val="C0C0C0"/>
                  </a:outerShdw>
                </a:effectLst>
              </a:rPr>
              <a:t>A largo </a:t>
            </a:r>
            <a:r>
              <a:rPr lang="en-US" sz="1800" dirty="0" err="1">
                <a:effectLst>
                  <a:outerShdw blurRad="38100" dist="38100" dir="2700000" algn="tl">
                    <a:srgbClr val="C0C0C0"/>
                  </a:outerShdw>
                </a:effectLst>
              </a:rPr>
              <a:t>plazo</a:t>
            </a:r>
            <a:r>
              <a:rPr lang="en-US" sz="1800" dirty="0">
                <a:effectLst>
                  <a:outerShdw blurRad="38100" dist="38100" dir="2700000" algn="tl">
                    <a:srgbClr val="C0C0C0"/>
                  </a:outerShdw>
                </a:effectLst>
              </a:rPr>
              <a:t>, la </a:t>
            </a:r>
            <a:r>
              <a:rPr lang="en-US" sz="1800" dirty="0" err="1">
                <a:effectLst>
                  <a:outerShdw blurRad="38100" dist="38100" dir="2700000" algn="tl">
                    <a:srgbClr val="C0C0C0"/>
                  </a:outerShdw>
                </a:effectLst>
              </a:rPr>
              <a:t>curva</a:t>
            </a:r>
            <a:r>
              <a:rPr lang="en-US" sz="1800" dirty="0">
                <a:effectLst>
                  <a:outerShdw blurRad="38100" dist="38100" dir="2700000" algn="tl">
                    <a:srgbClr val="C0C0C0"/>
                  </a:outerShdw>
                </a:effectLst>
              </a:rPr>
              <a:t> de Phillips </a:t>
            </a:r>
            <a:r>
              <a:rPr lang="en-US" sz="1800" dirty="0" err="1">
                <a:effectLst>
                  <a:outerShdw blurRad="38100" dist="38100" dir="2700000" algn="tl">
                    <a:srgbClr val="C0C0C0"/>
                  </a:outerShdw>
                </a:effectLst>
              </a:rPr>
              <a:t>es</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completamente</a:t>
            </a:r>
            <a:r>
              <a:rPr lang="en-US" sz="1800" dirty="0">
                <a:effectLst>
                  <a:outerShdw blurRad="38100" dist="38100" dir="2700000" algn="tl">
                    <a:srgbClr val="C0C0C0"/>
                  </a:outerShdw>
                </a:effectLst>
              </a:rPr>
              <a:t> </a:t>
            </a:r>
            <a:r>
              <a:rPr lang="en-US" sz="1800" dirty="0" err="1">
                <a:effectLst>
                  <a:outerShdw blurRad="38100" dist="38100" dir="2700000" algn="tl">
                    <a:srgbClr val="C0C0C0"/>
                  </a:outerShdw>
                </a:effectLst>
              </a:rPr>
              <a:t>rígida</a:t>
            </a:r>
            <a:r>
              <a:rPr lang="en-US" sz="1800" dirty="0">
                <a:effectLst>
                  <a:outerShdw blurRad="38100" dist="38100" dir="2700000" algn="tl">
                    <a:srgbClr val="C0C0C0"/>
                  </a:outerShdw>
                </a:effectLst>
              </a:rPr>
              <a:t>, vertical,</a:t>
            </a:r>
          </a:p>
        </p:txBody>
      </p:sp>
      <p:sp>
        <p:nvSpPr>
          <p:cNvPr id="10245" name="Line 5"/>
          <p:cNvSpPr>
            <a:spLocks noChangeShapeType="1"/>
          </p:cNvSpPr>
          <p:nvPr/>
        </p:nvSpPr>
        <p:spPr bwMode="auto">
          <a:xfrm>
            <a:off x="2819400" y="762000"/>
            <a:ext cx="0" cy="4267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46" name="Line 6"/>
          <p:cNvSpPr>
            <a:spLocks noChangeShapeType="1"/>
          </p:cNvSpPr>
          <p:nvPr/>
        </p:nvSpPr>
        <p:spPr bwMode="auto">
          <a:xfrm>
            <a:off x="2819400" y="5029200"/>
            <a:ext cx="3200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47" name="Arc 7"/>
          <p:cNvSpPr>
            <a:spLocks/>
          </p:cNvSpPr>
          <p:nvPr/>
        </p:nvSpPr>
        <p:spPr bwMode="auto">
          <a:xfrm rot="10719205">
            <a:off x="3124200" y="2286000"/>
            <a:ext cx="3048000" cy="2476500"/>
          </a:xfrm>
          <a:custGeom>
            <a:avLst/>
            <a:gdLst>
              <a:gd name="G0" fmla="+- 0 0 0"/>
              <a:gd name="G1" fmla="+- 21278 0 0"/>
              <a:gd name="G2" fmla="+- 21600 0 0"/>
              <a:gd name="T0" fmla="*/ 3716 w 21600"/>
              <a:gd name="T1" fmla="*/ 0 h 21278"/>
              <a:gd name="T2" fmla="*/ 21600 w 21600"/>
              <a:gd name="T3" fmla="*/ 21278 h 21278"/>
              <a:gd name="T4" fmla="*/ 0 w 21600"/>
              <a:gd name="T5" fmla="*/ 21278 h 21278"/>
            </a:gdLst>
            <a:ahLst/>
            <a:cxnLst>
              <a:cxn ang="0">
                <a:pos x="T0" y="T1"/>
              </a:cxn>
              <a:cxn ang="0">
                <a:pos x="T2" y="T3"/>
              </a:cxn>
              <a:cxn ang="0">
                <a:pos x="T4" y="T5"/>
              </a:cxn>
            </a:cxnLst>
            <a:rect l="0" t="0" r="r" b="b"/>
            <a:pathLst>
              <a:path w="21600" h="21278" fill="none" extrusionOk="0">
                <a:moveTo>
                  <a:pt x="3715" y="0"/>
                </a:moveTo>
                <a:cubicBezTo>
                  <a:pt x="14055" y="1805"/>
                  <a:pt x="21600" y="10782"/>
                  <a:pt x="21600" y="21278"/>
                </a:cubicBezTo>
              </a:path>
              <a:path w="21600" h="21278" stroke="0" extrusionOk="0">
                <a:moveTo>
                  <a:pt x="3715" y="0"/>
                </a:moveTo>
                <a:cubicBezTo>
                  <a:pt x="14055" y="1805"/>
                  <a:pt x="21600" y="10782"/>
                  <a:pt x="21600" y="21278"/>
                </a:cubicBezTo>
                <a:lnTo>
                  <a:pt x="0" y="21278"/>
                </a:lnTo>
                <a:close/>
              </a:path>
            </a:pathLst>
          </a:custGeom>
          <a:noFill/>
          <a:ln w="5715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48" name="Arc 8"/>
          <p:cNvSpPr>
            <a:spLocks/>
          </p:cNvSpPr>
          <p:nvPr/>
        </p:nvSpPr>
        <p:spPr bwMode="auto">
          <a:xfrm rot="10719205">
            <a:off x="3124200" y="990600"/>
            <a:ext cx="3048000" cy="2476500"/>
          </a:xfrm>
          <a:custGeom>
            <a:avLst/>
            <a:gdLst>
              <a:gd name="G0" fmla="+- 0 0 0"/>
              <a:gd name="G1" fmla="+- 21278 0 0"/>
              <a:gd name="G2" fmla="+- 21600 0 0"/>
              <a:gd name="T0" fmla="*/ 3716 w 21600"/>
              <a:gd name="T1" fmla="*/ 0 h 21278"/>
              <a:gd name="T2" fmla="*/ 21600 w 21600"/>
              <a:gd name="T3" fmla="*/ 21278 h 21278"/>
              <a:gd name="T4" fmla="*/ 0 w 21600"/>
              <a:gd name="T5" fmla="*/ 21278 h 21278"/>
            </a:gdLst>
            <a:ahLst/>
            <a:cxnLst>
              <a:cxn ang="0">
                <a:pos x="T0" y="T1"/>
              </a:cxn>
              <a:cxn ang="0">
                <a:pos x="T2" y="T3"/>
              </a:cxn>
              <a:cxn ang="0">
                <a:pos x="T4" y="T5"/>
              </a:cxn>
            </a:cxnLst>
            <a:rect l="0" t="0" r="r" b="b"/>
            <a:pathLst>
              <a:path w="21600" h="21278" fill="none" extrusionOk="0">
                <a:moveTo>
                  <a:pt x="3715" y="0"/>
                </a:moveTo>
                <a:cubicBezTo>
                  <a:pt x="14055" y="1805"/>
                  <a:pt x="21600" y="10782"/>
                  <a:pt x="21600" y="21278"/>
                </a:cubicBezTo>
              </a:path>
              <a:path w="21600" h="21278" stroke="0" extrusionOk="0">
                <a:moveTo>
                  <a:pt x="3715" y="0"/>
                </a:moveTo>
                <a:cubicBezTo>
                  <a:pt x="14055" y="1805"/>
                  <a:pt x="21600" y="10782"/>
                  <a:pt x="21600" y="21278"/>
                </a:cubicBezTo>
                <a:lnTo>
                  <a:pt x="0" y="21278"/>
                </a:lnTo>
                <a:close/>
              </a:path>
            </a:pathLst>
          </a:custGeom>
          <a:noFill/>
          <a:ln w="5715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49" name="Oval 9"/>
          <p:cNvSpPr>
            <a:spLocks noChangeArrowheads="1"/>
          </p:cNvSpPr>
          <p:nvPr/>
        </p:nvSpPr>
        <p:spPr bwMode="auto">
          <a:xfrm>
            <a:off x="4648200" y="44196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50" name="Arc 10"/>
          <p:cNvSpPr>
            <a:spLocks/>
          </p:cNvSpPr>
          <p:nvPr/>
        </p:nvSpPr>
        <p:spPr bwMode="auto">
          <a:xfrm rot="10719205">
            <a:off x="3305175" y="2282825"/>
            <a:ext cx="2863850" cy="2189163"/>
          </a:xfrm>
          <a:custGeom>
            <a:avLst/>
            <a:gdLst>
              <a:gd name="G0" fmla="+- 0 0 0"/>
              <a:gd name="G1" fmla="+- 18815 0 0"/>
              <a:gd name="G2" fmla="+- 21600 0 0"/>
              <a:gd name="T0" fmla="*/ 10609 w 20293"/>
              <a:gd name="T1" fmla="*/ 0 h 18815"/>
              <a:gd name="T2" fmla="*/ 20293 w 20293"/>
              <a:gd name="T3" fmla="*/ 11416 h 18815"/>
              <a:gd name="T4" fmla="*/ 0 w 20293"/>
              <a:gd name="T5" fmla="*/ 18815 h 18815"/>
            </a:gdLst>
            <a:ahLst/>
            <a:cxnLst>
              <a:cxn ang="0">
                <a:pos x="T0" y="T1"/>
              </a:cxn>
              <a:cxn ang="0">
                <a:pos x="T2" y="T3"/>
              </a:cxn>
              <a:cxn ang="0">
                <a:pos x="T4" y="T5"/>
              </a:cxn>
            </a:cxnLst>
            <a:rect l="0" t="0" r="r" b="b"/>
            <a:pathLst>
              <a:path w="20293" h="18815" fill="none" extrusionOk="0">
                <a:moveTo>
                  <a:pt x="10609" y="-1"/>
                </a:moveTo>
                <a:cubicBezTo>
                  <a:pt x="15094" y="2529"/>
                  <a:pt x="18529" y="6577"/>
                  <a:pt x="20293" y="11415"/>
                </a:cubicBezTo>
              </a:path>
              <a:path w="20293" h="18815" stroke="0" extrusionOk="0">
                <a:moveTo>
                  <a:pt x="10609" y="-1"/>
                </a:moveTo>
                <a:cubicBezTo>
                  <a:pt x="15094" y="2529"/>
                  <a:pt x="18529" y="6577"/>
                  <a:pt x="20293" y="11415"/>
                </a:cubicBezTo>
                <a:lnTo>
                  <a:pt x="0" y="18815"/>
                </a:lnTo>
                <a:close/>
              </a:path>
            </a:pathLst>
          </a:custGeom>
          <a:noFill/>
          <a:ln w="57150">
            <a:solidFill>
              <a:srgbClr val="FF99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51" name="Oval 11"/>
          <p:cNvSpPr>
            <a:spLocks noChangeArrowheads="1"/>
          </p:cNvSpPr>
          <p:nvPr/>
        </p:nvSpPr>
        <p:spPr bwMode="auto">
          <a:xfrm>
            <a:off x="3200400" y="31242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52" name="Line 12"/>
          <p:cNvSpPr>
            <a:spLocks noChangeShapeType="1"/>
          </p:cNvSpPr>
          <p:nvPr/>
        </p:nvSpPr>
        <p:spPr bwMode="auto">
          <a:xfrm>
            <a:off x="3276600" y="3200400"/>
            <a:ext cx="1447800" cy="0"/>
          </a:xfrm>
          <a:prstGeom prst="line">
            <a:avLst/>
          </a:prstGeom>
          <a:noFill/>
          <a:ln w="57150">
            <a:solidFill>
              <a:srgbClr val="FF99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53" name="Oval 13"/>
          <p:cNvSpPr>
            <a:spLocks noChangeArrowheads="1"/>
          </p:cNvSpPr>
          <p:nvPr/>
        </p:nvSpPr>
        <p:spPr bwMode="auto">
          <a:xfrm>
            <a:off x="4648200" y="31242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54" name="Arc 14"/>
          <p:cNvSpPr>
            <a:spLocks/>
          </p:cNvSpPr>
          <p:nvPr/>
        </p:nvSpPr>
        <p:spPr bwMode="auto">
          <a:xfrm rot="10719205">
            <a:off x="3289300" y="977900"/>
            <a:ext cx="2863850" cy="2189163"/>
          </a:xfrm>
          <a:custGeom>
            <a:avLst/>
            <a:gdLst>
              <a:gd name="G0" fmla="+- 0 0 0"/>
              <a:gd name="G1" fmla="+- 18815 0 0"/>
              <a:gd name="G2" fmla="+- 21600 0 0"/>
              <a:gd name="T0" fmla="*/ 10609 w 20293"/>
              <a:gd name="T1" fmla="*/ 0 h 18815"/>
              <a:gd name="T2" fmla="*/ 20293 w 20293"/>
              <a:gd name="T3" fmla="*/ 11416 h 18815"/>
              <a:gd name="T4" fmla="*/ 0 w 20293"/>
              <a:gd name="T5" fmla="*/ 18815 h 18815"/>
            </a:gdLst>
            <a:ahLst/>
            <a:cxnLst>
              <a:cxn ang="0">
                <a:pos x="T0" y="T1"/>
              </a:cxn>
              <a:cxn ang="0">
                <a:pos x="T2" y="T3"/>
              </a:cxn>
              <a:cxn ang="0">
                <a:pos x="T4" y="T5"/>
              </a:cxn>
            </a:cxnLst>
            <a:rect l="0" t="0" r="r" b="b"/>
            <a:pathLst>
              <a:path w="20293" h="18815" fill="none" extrusionOk="0">
                <a:moveTo>
                  <a:pt x="10609" y="-1"/>
                </a:moveTo>
                <a:cubicBezTo>
                  <a:pt x="15094" y="2529"/>
                  <a:pt x="18529" y="6577"/>
                  <a:pt x="20293" y="11415"/>
                </a:cubicBezTo>
              </a:path>
              <a:path w="20293" h="18815" stroke="0" extrusionOk="0">
                <a:moveTo>
                  <a:pt x="10609" y="-1"/>
                </a:moveTo>
                <a:cubicBezTo>
                  <a:pt x="15094" y="2529"/>
                  <a:pt x="18529" y="6577"/>
                  <a:pt x="20293" y="11415"/>
                </a:cubicBezTo>
                <a:lnTo>
                  <a:pt x="0" y="18815"/>
                </a:lnTo>
                <a:close/>
              </a:path>
            </a:pathLst>
          </a:custGeom>
          <a:noFill/>
          <a:ln w="57150">
            <a:solidFill>
              <a:srgbClr val="FF99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55" name="Oval 15"/>
          <p:cNvSpPr>
            <a:spLocks noChangeArrowheads="1"/>
          </p:cNvSpPr>
          <p:nvPr/>
        </p:nvSpPr>
        <p:spPr bwMode="auto">
          <a:xfrm>
            <a:off x="3200400" y="17526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57" name="Line 17"/>
          <p:cNvSpPr>
            <a:spLocks noChangeShapeType="1"/>
          </p:cNvSpPr>
          <p:nvPr/>
        </p:nvSpPr>
        <p:spPr bwMode="auto">
          <a:xfrm>
            <a:off x="3276600" y="1828800"/>
            <a:ext cx="1447800" cy="0"/>
          </a:xfrm>
          <a:prstGeom prst="line">
            <a:avLst/>
          </a:prstGeom>
          <a:noFill/>
          <a:ln w="57150">
            <a:solidFill>
              <a:srgbClr val="FF99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58" name="Oval 18"/>
          <p:cNvSpPr>
            <a:spLocks noChangeArrowheads="1"/>
          </p:cNvSpPr>
          <p:nvPr/>
        </p:nvSpPr>
        <p:spPr bwMode="auto">
          <a:xfrm>
            <a:off x="4648200" y="1752600"/>
            <a:ext cx="152400" cy="152400"/>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59" name="Rectangle 19"/>
          <p:cNvSpPr>
            <a:spLocks noChangeArrowheads="1"/>
          </p:cNvSpPr>
          <p:nvPr/>
        </p:nvSpPr>
        <p:spPr bwMode="auto">
          <a:xfrm>
            <a:off x="914400" y="5729288"/>
            <a:ext cx="56300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effectLst>
                  <a:outerShdw blurRad="38100" dist="38100" dir="2700000" algn="tl">
                    <a:srgbClr val="C0C0C0"/>
                  </a:outerShdw>
                </a:effectLst>
              </a:rPr>
              <a:t>y situada en la TASA NATURAL DE DESEMPLEO</a:t>
            </a:r>
          </a:p>
        </p:txBody>
      </p:sp>
      <p:sp>
        <p:nvSpPr>
          <p:cNvPr id="10260" name="Line 20"/>
          <p:cNvSpPr>
            <a:spLocks noChangeShapeType="1"/>
          </p:cNvSpPr>
          <p:nvPr/>
        </p:nvSpPr>
        <p:spPr bwMode="auto">
          <a:xfrm>
            <a:off x="4724400" y="990600"/>
            <a:ext cx="0" cy="4038600"/>
          </a:xfrm>
          <a:prstGeom prst="line">
            <a:avLst/>
          </a:prstGeom>
          <a:noFill/>
          <a:ln w="571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261" name="Text Box 21"/>
          <p:cNvSpPr txBox="1">
            <a:spLocks noChangeArrowheads="1"/>
          </p:cNvSpPr>
          <p:nvPr/>
        </p:nvSpPr>
        <p:spPr bwMode="auto">
          <a:xfrm>
            <a:off x="4495800" y="5029200"/>
            <a:ext cx="457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a:solidFill>
                  <a:srgbClr val="CC0000"/>
                </a:solidFill>
                <a:latin typeface="Courier New" pitchFamily="49" charset="0"/>
              </a:rPr>
              <a:t>Tn</a:t>
            </a:r>
            <a:endParaRPr lang="en-US"/>
          </a:p>
        </p:txBody>
      </p:sp>
    </p:spTree>
    <p:extLst>
      <p:ext uri="{BB962C8B-B14F-4D97-AF65-F5344CB8AC3E}">
        <p14:creationId xmlns:p14="http://schemas.microsoft.com/office/powerpoint/2010/main" val="1470799340"/>
      </p:ext>
    </p:extLst>
  </p:cSld>
  <p:clrMapOvr>
    <a:masterClrMapping/>
  </p:clrMapOvr>
  <p:transition spd="slow" advClick="0" advTm="4000">
    <p:strip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8" fill="hold" grpId="0" nodeType="clickEffect">
                                  <p:stCondLst>
                                    <p:cond delay="0"/>
                                  </p:stCondLst>
                                  <p:iterate type="lt">
                                    <p:tmPct val="100000"/>
                                  </p:iterate>
                                  <p:childTnLst>
                                    <p:set>
                                      <p:cBhvr>
                                        <p:cTn id="6" dur="1" fill="hold">
                                          <p:stCondLst>
                                            <p:cond delay="0"/>
                                          </p:stCondLst>
                                        </p:cTn>
                                        <p:tgtEl>
                                          <p:spTgt spid="10244"/>
                                        </p:tgtEl>
                                        <p:attrNameLst>
                                          <p:attrName>style.visibility</p:attrName>
                                        </p:attrNameLst>
                                      </p:cBhvr>
                                      <p:to>
                                        <p:strVal val="visible"/>
                                      </p:to>
                                    </p:set>
                                    <p:anim calcmode="lin" valueType="num">
                                      <p:cBhvr>
                                        <p:cTn id="7" dur="75" fill="hold"/>
                                        <p:tgtEl>
                                          <p:spTgt spid="10244"/>
                                        </p:tgtEl>
                                        <p:attrNameLst>
                                          <p:attrName>ppt_x</p:attrName>
                                        </p:attrNameLst>
                                      </p:cBhvr>
                                      <p:tavLst>
                                        <p:tav tm="0">
                                          <p:val>
                                            <p:strVal val="#ppt_x-#ppt_w/2"/>
                                          </p:val>
                                        </p:tav>
                                        <p:tav tm="100000">
                                          <p:val>
                                            <p:strVal val="#ppt_x"/>
                                          </p:val>
                                        </p:tav>
                                      </p:tavLst>
                                    </p:anim>
                                    <p:anim calcmode="lin" valueType="num">
                                      <p:cBhvr>
                                        <p:cTn id="8" dur="75" fill="hold"/>
                                        <p:tgtEl>
                                          <p:spTgt spid="10244"/>
                                        </p:tgtEl>
                                        <p:attrNameLst>
                                          <p:attrName>ppt_y</p:attrName>
                                        </p:attrNameLst>
                                      </p:cBhvr>
                                      <p:tavLst>
                                        <p:tav tm="0">
                                          <p:val>
                                            <p:strVal val="#ppt_y"/>
                                          </p:val>
                                        </p:tav>
                                        <p:tav tm="100000">
                                          <p:val>
                                            <p:strVal val="#ppt_y"/>
                                          </p:val>
                                        </p:tav>
                                      </p:tavLst>
                                    </p:anim>
                                    <p:anim calcmode="lin" valueType="num">
                                      <p:cBhvr>
                                        <p:cTn id="9" dur="75" fill="hold"/>
                                        <p:tgtEl>
                                          <p:spTgt spid="10244"/>
                                        </p:tgtEl>
                                        <p:attrNameLst>
                                          <p:attrName>ppt_w</p:attrName>
                                        </p:attrNameLst>
                                      </p:cBhvr>
                                      <p:tavLst>
                                        <p:tav tm="0">
                                          <p:val>
                                            <p:fltVal val="0"/>
                                          </p:val>
                                        </p:tav>
                                        <p:tav tm="100000">
                                          <p:val>
                                            <p:strVal val="#ppt_w"/>
                                          </p:val>
                                        </p:tav>
                                      </p:tavLst>
                                    </p:anim>
                                    <p:anim calcmode="lin" valueType="num">
                                      <p:cBhvr>
                                        <p:cTn id="10" dur="75" fill="hold"/>
                                        <p:tgtEl>
                                          <p:spTgt spid="10244"/>
                                        </p:tgtEl>
                                        <p:attrNameLst>
                                          <p:attrName>ppt_h</p:attrName>
                                        </p:attrNameLst>
                                      </p:cBhvr>
                                      <p:tavLst>
                                        <p:tav tm="0">
                                          <p:val>
                                            <p:strVal val="#ppt_h"/>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0260"/>
                                        </p:tgtEl>
                                        <p:attrNameLst>
                                          <p:attrName>style.visibility</p:attrName>
                                        </p:attrNameLst>
                                      </p:cBhvr>
                                      <p:to>
                                        <p:strVal val="visible"/>
                                      </p:to>
                                    </p:set>
                                    <p:animEffect transition="in" filter="strips(downRight)">
                                      <p:cBhvr>
                                        <p:cTn id="15" dur="500"/>
                                        <p:tgtEl>
                                          <p:spTgt spid="1026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8" fill="hold" grpId="0" nodeType="clickEffect">
                                  <p:stCondLst>
                                    <p:cond delay="0"/>
                                  </p:stCondLst>
                                  <p:iterate type="lt">
                                    <p:tmPct val="100000"/>
                                  </p:iterate>
                                  <p:childTnLst>
                                    <p:set>
                                      <p:cBhvr>
                                        <p:cTn id="19" dur="1" fill="hold">
                                          <p:stCondLst>
                                            <p:cond delay="0"/>
                                          </p:stCondLst>
                                        </p:cTn>
                                        <p:tgtEl>
                                          <p:spTgt spid="10259"/>
                                        </p:tgtEl>
                                        <p:attrNameLst>
                                          <p:attrName>style.visibility</p:attrName>
                                        </p:attrNameLst>
                                      </p:cBhvr>
                                      <p:to>
                                        <p:strVal val="visible"/>
                                      </p:to>
                                    </p:set>
                                    <p:anim calcmode="lin" valueType="num">
                                      <p:cBhvr>
                                        <p:cTn id="20" dur="75" fill="hold"/>
                                        <p:tgtEl>
                                          <p:spTgt spid="10259"/>
                                        </p:tgtEl>
                                        <p:attrNameLst>
                                          <p:attrName>ppt_x</p:attrName>
                                        </p:attrNameLst>
                                      </p:cBhvr>
                                      <p:tavLst>
                                        <p:tav tm="0">
                                          <p:val>
                                            <p:strVal val="#ppt_x-#ppt_w/2"/>
                                          </p:val>
                                        </p:tav>
                                        <p:tav tm="100000">
                                          <p:val>
                                            <p:strVal val="#ppt_x"/>
                                          </p:val>
                                        </p:tav>
                                      </p:tavLst>
                                    </p:anim>
                                    <p:anim calcmode="lin" valueType="num">
                                      <p:cBhvr>
                                        <p:cTn id="21" dur="75" fill="hold"/>
                                        <p:tgtEl>
                                          <p:spTgt spid="10259"/>
                                        </p:tgtEl>
                                        <p:attrNameLst>
                                          <p:attrName>ppt_y</p:attrName>
                                        </p:attrNameLst>
                                      </p:cBhvr>
                                      <p:tavLst>
                                        <p:tav tm="0">
                                          <p:val>
                                            <p:strVal val="#ppt_y"/>
                                          </p:val>
                                        </p:tav>
                                        <p:tav tm="100000">
                                          <p:val>
                                            <p:strVal val="#ppt_y"/>
                                          </p:val>
                                        </p:tav>
                                      </p:tavLst>
                                    </p:anim>
                                    <p:anim calcmode="lin" valueType="num">
                                      <p:cBhvr>
                                        <p:cTn id="22" dur="75" fill="hold"/>
                                        <p:tgtEl>
                                          <p:spTgt spid="10259"/>
                                        </p:tgtEl>
                                        <p:attrNameLst>
                                          <p:attrName>ppt_w</p:attrName>
                                        </p:attrNameLst>
                                      </p:cBhvr>
                                      <p:tavLst>
                                        <p:tav tm="0">
                                          <p:val>
                                            <p:fltVal val="0"/>
                                          </p:val>
                                        </p:tav>
                                        <p:tav tm="100000">
                                          <p:val>
                                            <p:strVal val="#ppt_w"/>
                                          </p:val>
                                        </p:tav>
                                      </p:tavLst>
                                    </p:anim>
                                    <p:anim calcmode="lin" valueType="num">
                                      <p:cBhvr>
                                        <p:cTn id="23" dur="75" fill="hold"/>
                                        <p:tgtEl>
                                          <p:spTgt spid="10259"/>
                                        </p:tgtEl>
                                        <p:attrNameLst>
                                          <p:attrName>ppt_h</p:attrName>
                                        </p:attrNameLst>
                                      </p:cBhvr>
                                      <p:tavLst>
                                        <p:tav tm="0">
                                          <p:val>
                                            <p:strVal val="#ppt_h"/>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10261"/>
                                        </p:tgtEl>
                                        <p:attrNameLst>
                                          <p:attrName>style.visibility</p:attrName>
                                        </p:attrNameLst>
                                      </p:cBhvr>
                                      <p:to>
                                        <p:strVal val="visible"/>
                                      </p:to>
                                    </p:set>
                                    <p:anim calcmode="lin" valueType="num">
                                      <p:cBhvr>
                                        <p:cTn id="28" dur="1000" fill="hold"/>
                                        <p:tgtEl>
                                          <p:spTgt spid="10261"/>
                                        </p:tgtEl>
                                        <p:attrNameLst>
                                          <p:attrName>ppt_w</p:attrName>
                                        </p:attrNameLst>
                                      </p:cBhvr>
                                      <p:tavLst>
                                        <p:tav tm="0">
                                          <p:val>
                                            <p:fltVal val="0"/>
                                          </p:val>
                                        </p:tav>
                                        <p:tav tm="100000">
                                          <p:val>
                                            <p:strVal val="#ppt_w"/>
                                          </p:val>
                                        </p:tav>
                                      </p:tavLst>
                                    </p:anim>
                                    <p:anim calcmode="lin" valueType="num">
                                      <p:cBhvr>
                                        <p:cTn id="29" dur="1000" fill="hold"/>
                                        <p:tgtEl>
                                          <p:spTgt spid="10261"/>
                                        </p:tgtEl>
                                        <p:attrNameLst>
                                          <p:attrName>ppt_h</p:attrName>
                                        </p:attrNameLst>
                                      </p:cBhvr>
                                      <p:tavLst>
                                        <p:tav tm="0">
                                          <p:val>
                                            <p:fltVal val="0"/>
                                          </p:val>
                                        </p:tav>
                                        <p:tav tm="100000">
                                          <p:val>
                                            <p:strVal val="#ppt_h"/>
                                          </p:val>
                                        </p:tav>
                                      </p:tavLst>
                                    </p:anim>
                                    <p:anim calcmode="lin" valueType="num">
                                      <p:cBhvr>
                                        <p:cTn id="30" dur="1000" fill="hold"/>
                                        <p:tgtEl>
                                          <p:spTgt spid="10261"/>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1026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utoUpdateAnimBg="0"/>
      <p:bldP spid="10259" grpId="0" autoUpdateAnimBg="0"/>
      <p:bldP spid="10260" grpId="0" animBg="1"/>
      <p:bldP spid="10261"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Conclusiones</a:t>
            </a:r>
            <a:endParaRPr lang="es-MX" dirty="0"/>
          </a:p>
        </p:txBody>
      </p:sp>
      <p:sp>
        <p:nvSpPr>
          <p:cNvPr id="3" name="2 Marcador de contenido"/>
          <p:cNvSpPr>
            <a:spLocks noGrp="1"/>
          </p:cNvSpPr>
          <p:nvPr>
            <p:ph idx="1"/>
          </p:nvPr>
        </p:nvSpPr>
        <p:spPr/>
        <p:txBody>
          <a:bodyPr/>
          <a:lstStyle/>
          <a:p>
            <a:pPr algn="just"/>
            <a:r>
              <a:rPr lang="es-MX" dirty="0"/>
              <a:t>Los Monetaristas manejan como teoría, que para tener un crecimiento de PIB constante hay que mantener una oferta monetaria estable, pero los Monetaristas Modernos manejan que no solo debe ser eso, si no que también deben subir las tasas de </a:t>
            </a:r>
            <a:r>
              <a:rPr lang="es-MX" dirty="0" smtClean="0"/>
              <a:t>interés </a:t>
            </a:r>
            <a:r>
              <a:rPr lang="es-MX" dirty="0"/>
              <a:t>para lograr este objetivo.</a:t>
            </a:r>
            <a:br>
              <a:rPr lang="es-MX" dirty="0"/>
            </a:br>
            <a:r>
              <a:rPr lang="es-MX" dirty="0"/>
              <a:t>A pesar del mejoramiento en herramientas para analizar una recesión, como lo son: los ciclos económicos, la demanda agregada, la oferta monetaria, etc. aun se necesita avanzar más en esta materia, para que el día de mañana se logre combatir mejor la recesión y contemos con economías más sólidas, las cuales podrán ofrecer a la sociedad una calidad de vida aceptable.</a:t>
            </a:r>
          </a:p>
        </p:txBody>
      </p:sp>
    </p:spTree>
    <p:extLst>
      <p:ext uri="{BB962C8B-B14F-4D97-AF65-F5344CB8AC3E}">
        <p14:creationId xmlns:p14="http://schemas.microsoft.com/office/powerpoint/2010/main" val="1914386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1772816"/>
            <a:ext cx="7772400" cy="850379"/>
          </a:xfrm>
          <a:ln>
            <a:miter lim="800000"/>
            <a:headEnd/>
            <a:tailEnd/>
          </a:ln>
        </p:spPr>
        <p:txBody>
          <a:bodyPr/>
          <a:lstStyle/>
          <a:p>
            <a:pPr algn="ctr" eaLnBrk="1" fontAlgn="auto" hangingPunct="1">
              <a:spcAft>
                <a:spcPts val="0"/>
              </a:spcAft>
              <a:defRPr/>
            </a:pPr>
            <a:r>
              <a:rPr lang="es-MX" dirty="0" smtClean="0"/>
              <a:t>Referencia:</a:t>
            </a:r>
            <a:endParaRPr lang="es-MX" dirty="0"/>
          </a:p>
        </p:txBody>
      </p:sp>
      <p:sp>
        <p:nvSpPr>
          <p:cNvPr id="3" name="2 Marcador de texto"/>
          <p:cNvSpPr>
            <a:spLocks noGrp="1"/>
          </p:cNvSpPr>
          <p:nvPr>
            <p:ph type="body" idx="1"/>
          </p:nvPr>
        </p:nvSpPr>
        <p:spPr>
          <a:xfrm>
            <a:off x="683568" y="2852936"/>
            <a:ext cx="7772400" cy="2663601"/>
          </a:xfrm>
        </p:spPr>
        <p:txBody>
          <a:bodyPr>
            <a:normAutofit/>
          </a:bodyPr>
          <a:lstStyle/>
          <a:p>
            <a:pPr indent="-720000" algn="just" eaLnBrk="1" fontAlgn="auto" hangingPunct="1">
              <a:spcAft>
                <a:spcPts val="0"/>
              </a:spcAft>
              <a:buClr>
                <a:schemeClr val="accent3"/>
              </a:buClr>
              <a:buFont typeface="Georgia"/>
              <a:buNone/>
              <a:defRPr/>
            </a:pPr>
            <a:endParaRPr lang="es-MX" dirty="0"/>
          </a:p>
          <a:p>
            <a:pPr indent="-720000" algn="just">
              <a:spcAft>
                <a:spcPts val="0"/>
              </a:spcAft>
              <a:buClr>
                <a:schemeClr val="accent3"/>
              </a:buClr>
              <a:defRPr/>
            </a:pPr>
            <a:r>
              <a:rPr lang="es-MX" dirty="0"/>
              <a:t>Cuadrado </a:t>
            </a:r>
            <a:r>
              <a:rPr lang="es-MX" dirty="0" err="1"/>
              <a:t>Roura</a:t>
            </a:r>
            <a:r>
              <a:rPr lang="es-MX" dirty="0"/>
              <a:t>, J. (2010). Política económica. (4 ed.). España: Ed. Mc Graw Hill</a:t>
            </a:r>
            <a:r>
              <a:rPr lang="es-MX" dirty="0" smtClean="0"/>
              <a:t>.</a:t>
            </a:r>
          </a:p>
          <a:p>
            <a:pPr indent="-720000" algn="just">
              <a:spcAft>
                <a:spcPts val="0"/>
              </a:spcAft>
              <a:buClr>
                <a:schemeClr val="accent3"/>
              </a:buClr>
              <a:defRPr/>
            </a:pPr>
            <a:endParaRPr lang="es-MX" dirty="0"/>
          </a:p>
          <a:p>
            <a:pPr indent="-720000" algn="just">
              <a:spcAft>
                <a:spcPts val="0"/>
              </a:spcAft>
              <a:buClr>
                <a:schemeClr val="accent3"/>
              </a:buClr>
              <a:defRPr/>
            </a:pPr>
            <a:endParaRPr lang="es-MX" dirty="0"/>
          </a:p>
          <a:p>
            <a:pPr indent="-720000" algn="just">
              <a:spcAft>
                <a:spcPts val="0"/>
              </a:spcAft>
              <a:buClr>
                <a:schemeClr val="accent3"/>
              </a:buClr>
              <a:defRPr/>
            </a:pPr>
            <a:r>
              <a:rPr lang="es-MX" dirty="0" err="1"/>
              <a:t>Dornbush</a:t>
            </a:r>
            <a:r>
              <a:rPr lang="es-MX" dirty="0"/>
              <a:t> y Fisher.(2006). Macroeconomía. (5 ed.). Ed. Mc Graw Hill</a:t>
            </a:r>
            <a:r>
              <a:rPr lang="es-MX" dirty="0" smtClean="0"/>
              <a:t>.</a:t>
            </a:r>
            <a:endParaRPr lang="es-MX" dirty="0"/>
          </a:p>
          <a:p>
            <a:pPr eaLnBrk="1" fontAlgn="auto" hangingPunct="1">
              <a:spcAft>
                <a:spcPts val="0"/>
              </a:spcAft>
              <a:buClr>
                <a:schemeClr val="accent3"/>
              </a:buClr>
              <a:buFont typeface="Georgia"/>
              <a:buNone/>
              <a:defRPr/>
            </a:pPr>
            <a:endParaRPr lang="es-MX" dirty="0"/>
          </a:p>
        </p:txBody>
      </p:sp>
    </p:spTree>
    <p:extLst>
      <p:ext uri="{BB962C8B-B14F-4D97-AF65-F5344CB8AC3E}">
        <p14:creationId xmlns:p14="http://schemas.microsoft.com/office/powerpoint/2010/main" val="2292153014"/>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785332020"/>
              </p:ext>
            </p:extLst>
          </p:nvPr>
        </p:nvGraphicFramePr>
        <p:xfrm>
          <a:off x="1171439" y="1700808"/>
          <a:ext cx="6984776" cy="46410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9"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40352" y="5207352"/>
            <a:ext cx="1200882" cy="1383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67944" y="332656"/>
            <a:ext cx="1047750" cy="1224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7544" y="5207352"/>
            <a:ext cx="1026788" cy="135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8613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t>Sustentos de la Doctrina Clásica</a:t>
            </a:r>
            <a:endParaRPr lang="es-MX" dirty="0"/>
          </a:p>
        </p:txBody>
      </p:sp>
      <p:sp>
        <p:nvSpPr>
          <p:cNvPr id="2" name="1 Marcador de contenido"/>
          <p:cNvSpPr>
            <a:spLocks noGrp="1"/>
          </p:cNvSpPr>
          <p:nvPr>
            <p:ph idx="1"/>
          </p:nvPr>
        </p:nvSpPr>
        <p:spPr>
          <a:xfrm>
            <a:off x="971600" y="1844824"/>
            <a:ext cx="7125112" cy="2592288"/>
          </a:xfrm>
        </p:spPr>
        <p:txBody>
          <a:bodyPr>
            <a:normAutofit/>
          </a:bodyPr>
          <a:lstStyle/>
          <a:p>
            <a:pPr algn="just">
              <a:lnSpc>
                <a:spcPct val="150000"/>
              </a:lnSpc>
            </a:pPr>
            <a:r>
              <a:rPr lang="es-MX" sz="2000" dirty="0"/>
              <a:t>La doctrina clásica se ha identificado frecuentemente  con el liberalismo económico, por cuanto los elementos esenciales de dicha escuela </a:t>
            </a:r>
            <a:r>
              <a:rPr lang="es-MX" sz="2000" dirty="0" smtClean="0"/>
              <a:t>son:</a:t>
            </a:r>
          </a:p>
        </p:txBody>
      </p:sp>
      <p:graphicFrame>
        <p:nvGraphicFramePr>
          <p:cNvPr id="4" name="3 Diagrama"/>
          <p:cNvGraphicFramePr/>
          <p:nvPr>
            <p:extLst>
              <p:ext uri="{D42A27DB-BD31-4B8C-83A1-F6EECF244321}">
                <p14:modId xmlns:p14="http://schemas.microsoft.com/office/powerpoint/2010/main" val="457498166"/>
              </p:ext>
            </p:extLst>
          </p:nvPr>
        </p:nvGraphicFramePr>
        <p:xfrm>
          <a:off x="899592" y="4149080"/>
          <a:ext cx="7416824" cy="2248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6285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t>La Política </a:t>
            </a:r>
            <a:r>
              <a:rPr lang="es-MX" dirty="0"/>
              <a:t>e</a:t>
            </a:r>
            <a:r>
              <a:rPr lang="es-MX" dirty="0" smtClean="0"/>
              <a:t>conómica en el pensamiento Clásico</a:t>
            </a:r>
            <a:endParaRPr lang="es-MX" dirty="0"/>
          </a:p>
        </p:txBody>
      </p:sp>
      <p:sp>
        <p:nvSpPr>
          <p:cNvPr id="2" name="1 Marcador de contenido"/>
          <p:cNvSpPr>
            <a:spLocks noGrp="1"/>
          </p:cNvSpPr>
          <p:nvPr>
            <p:ph idx="1"/>
          </p:nvPr>
        </p:nvSpPr>
        <p:spPr>
          <a:xfrm>
            <a:off x="755576" y="1807361"/>
            <a:ext cx="7560839" cy="4051437"/>
          </a:xfrm>
        </p:spPr>
        <p:txBody>
          <a:bodyPr>
            <a:normAutofit/>
          </a:bodyPr>
          <a:lstStyle/>
          <a:p>
            <a:pPr algn="just"/>
            <a:r>
              <a:rPr lang="es-MX" sz="2400" dirty="0"/>
              <a:t>El foco de atención son los grupos o clases de individuos. La economía clásica </a:t>
            </a:r>
            <a:r>
              <a:rPr lang="es-MX" sz="2400" dirty="0" smtClean="0"/>
              <a:t>estudia </a:t>
            </a:r>
            <a:r>
              <a:rPr lang="es-MX" sz="2400" dirty="0"/>
              <a:t>lo que determina los salarios recibidos por los trabajadores en general más que lo que cada trabajador individual recibe; o qué ocasiona que la tasa de ganancia suba o baje, más que los factores que ocasionan la ganancia de una empresa particular, etc.</a:t>
            </a:r>
          </a:p>
        </p:txBody>
      </p:sp>
    </p:spTree>
    <p:extLst>
      <p:ext uri="{BB962C8B-B14F-4D97-AF65-F5344CB8AC3E}">
        <p14:creationId xmlns:p14="http://schemas.microsoft.com/office/powerpoint/2010/main" val="4147601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a:t>El modelo clásico</a:t>
            </a:r>
            <a:br>
              <a:rPr lang="es-MX" dirty="0"/>
            </a:br>
            <a:endParaRPr lang="es-MX" dirty="0"/>
          </a:p>
        </p:txBody>
      </p:sp>
      <p:pic>
        <p:nvPicPr>
          <p:cNvPr id="2050" name="Picture 2"/>
          <p:cNvPicPr>
            <a:picLocks noChangeAspect="1" noChangeArrowheads="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5940152" y="4920786"/>
            <a:ext cx="2052398" cy="1718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contenido"/>
          <p:cNvSpPr>
            <a:spLocks noGrp="1"/>
          </p:cNvSpPr>
          <p:nvPr>
            <p:ph idx="1"/>
          </p:nvPr>
        </p:nvSpPr>
        <p:spPr>
          <a:xfrm>
            <a:off x="971600" y="1484784"/>
            <a:ext cx="7125112" cy="4051437"/>
          </a:xfrm>
        </p:spPr>
        <p:txBody>
          <a:bodyPr/>
          <a:lstStyle/>
          <a:p>
            <a:pPr marL="0" indent="0" algn="just">
              <a:buNone/>
            </a:pPr>
            <a:r>
              <a:rPr lang="es-MX" dirty="0" smtClean="0"/>
              <a:t>El Modelo Clásico se fundamenta en la conocida Ley </a:t>
            </a:r>
            <a:r>
              <a:rPr lang="es-MX" dirty="0"/>
              <a:t>de </a:t>
            </a:r>
            <a:r>
              <a:rPr lang="es-MX" dirty="0" err="1"/>
              <a:t>Say</a:t>
            </a:r>
            <a:r>
              <a:rPr lang="es-MX" dirty="0"/>
              <a:t> </a:t>
            </a:r>
            <a:r>
              <a:rPr lang="es-MX" dirty="0" smtClean="0"/>
              <a:t>que plantea </a:t>
            </a:r>
            <a:r>
              <a:rPr lang="es-MX" dirty="0"/>
              <a:t>que el mismo proceso de producir bienes específicos (oferta) constituye una prueba de que se desean otros bienes (demanda</a:t>
            </a:r>
            <a:r>
              <a:rPr lang="es-MX" dirty="0" smtClean="0"/>
              <a:t>).</a:t>
            </a:r>
          </a:p>
          <a:p>
            <a:pPr marL="0" indent="0" algn="ctr">
              <a:buNone/>
            </a:pPr>
            <a:endParaRPr lang="es-MX" dirty="0"/>
          </a:p>
          <a:p>
            <a:pPr marL="0" indent="0" algn="ctr">
              <a:buNone/>
            </a:pPr>
            <a:r>
              <a:rPr lang="es-MX" dirty="0" smtClean="0"/>
              <a:t>«La </a:t>
            </a:r>
            <a:r>
              <a:rPr lang="es-MX" dirty="0"/>
              <a:t>oferta crea su propia demanda; en consecuencia, los consumos deseados serán iguales a los consumos </a:t>
            </a:r>
            <a:r>
              <a:rPr lang="es-MX" dirty="0" smtClean="0"/>
              <a:t>reales».</a:t>
            </a:r>
            <a:endParaRPr lang="es-MX" dirty="0"/>
          </a:p>
          <a:p>
            <a:endParaRPr lang="es-MX" dirty="0"/>
          </a:p>
        </p:txBody>
      </p:sp>
    </p:spTree>
    <p:extLst>
      <p:ext uri="{BB962C8B-B14F-4D97-AF65-F5344CB8AC3E}">
        <p14:creationId xmlns:p14="http://schemas.microsoft.com/office/powerpoint/2010/main" val="3886592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971600" y="404664"/>
            <a:ext cx="7125113" cy="924475"/>
          </a:xfrm>
        </p:spPr>
        <p:txBody>
          <a:bodyPr/>
          <a:lstStyle/>
          <a:p>
            <a:pPr algn="ctr"/>
            <a:r>
              <a:rPr lang="es-MX" dirty="0"/>
              <a:t>Ley de Say y el flujo circular</a:t>
            </a:r>
          </a:p>
        </p:txBody>
      </p:sp>
      <p:sp>
        <p:nvSpPr>
          <p:cNvPr id="2" name="1 Marcador de contenido"/>
          <p:cNvSpPr>
            <a:spLocks noGrp="1"/>
          </p:cNvSpPr>
          <p:nvPr>
            <p:ph idx="1"/>
          </p:nvPr>
        </p:nvSpPr>
        <p:spPr>
          <a:xfrm>
            <a:off x="5364089" y="1772817"/>
            <a:ext cx="3672408" cy="4085982"/>
          </a:xfrm>
        </p:spPr>
        <p:txBody>
          <a:bodyPr/>
          <a:lstStyle/>
          <a:p>
            <a:pPr algn="just"/>
            <a:r>
              <a:rPr lang="es-MX" dirty="0">
                <a:latin typeface="Times New Roman" pitchFamily="18" charset="0"/>
              </a:rPr>
              <a:t>Aquí se muestra el flujo del circular del ingreso y del producto. El hecho de suministrar cierto nivel de bienes  servicios necesariamente iguala el nivel de bienes y servicios demandados, en el mundo simplificado de Say.</a:t>
            </a:r>
          </a:p>
          <a:p>
            <a:endParaRPr lang="es-MX" dirty="0"/>
          </a:p>
        </p:txBody>
      </p:sp>
      <p:pic>
        <p:nvPicPr>
          <p:cNvPr id="3077" name="Picture 5"/>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539552" y="1556792"/>
            <a:ext cx="4895850" cy="5018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072990"/>
      </p:ext>
    </p:extLst>
  </p:cSld>
  <p:clrMapOvr>
    <a:masterClrMapping/>
  </p:clrMapOvr>
</p:sld>
</file>

<file path=ppt/theme/theme1.xml><?xml version="1.0" encoding="utf-8"?>
<a:theme xmlns:a="http://schemas.openxmlformats.org/drawingml/2006/main" name="Verano">
  <a:themeElements>
    <a:clrScheme name="Personalizado 2">
      <a:dk1>
        <a:sysClr val="windowText" lastClr="000000"/>
      </a:dk1>
      <a:lt1>
        <a:sysClr val="window" lastClr="FFFFFF"/>
      </a:lt1>
      <a:dk2>
        <a:srgbClr val="065218"/>
      </a:dk2>
      <a:lt2>
        <a:srgbClr val="EDF3AE"/>
      </a:lt2>
      <a:accent1>
        <a:srgbClr val="8FCB17"/>
      </a:accent1>
      <a:accent2>
        <a:srgbClr val="58770C"/>
      </a:accent2>
      <a:accent3>
        <a:srgbClr val="83DB54"/>
      </a:accent3>
      <a:accent4>
        <a:srgbClr val="0C8228"/>
      </a:accent4>
      <a:accent5>
        <a:srgbClr val="C0EDA8"/>
      </a:accent5>
      <a:accent6>
        <a:srgbClr val="3B4F18"/>
      </a:accent6>
      <a:hlink>
        <a:srgbClr val="262626"/>
      </a:hlink>
      <a:folHlink>
        <a:srgbClr val="406EA5"/>
      </a:folHlink>
    </a:clrScheme>
    <a:fontScheme name="Veran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ano">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3_Diseño predeterminado">
  <a:themeElements>
    <a:clrScheme name="1_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TC101972873[[fn=Verano]]</Template>
  <TotalTime>122</TotalTime>
  <Words>2845</Words>
  <Application>Microsoft Office PowerPoint</Application>
  <PresentationFormat>Presentación en pantalla (4:3)</PresentationFormat>
  <Paragraphs>289</Paragraphs>
  <Slides>45</Slides>
  <Notes>44</Notes>
  <HiddenSlides>0</HiddenSlides>
  <MMClips>0</MMClips>
  <ScaleCrop>false</ScaleCrop>
  <HeadingPairs>
    <vt:vector size="4" baseType="variant">
      <vt:variant>
        <vt:lpstr>Tema</vt:lpstr>
      </vt:variant>
      <vt:variant>
        <vt:i4>2</vt:i4>
      </vt:variant>
      <vt:variant>
        <vt:lpstr>Títulos de diapositiva</vt:lpstr>
      </vt:variant>
      <vt:variant>
        <vt:i4>45</vt:i4>
      </vt:variant>
    </vt:vector>
  </HeadingPairs>
  <TitlesOfParts>
    <vt:vector size="47" baseType="lpstr">
      <vt:lpstr>Verano</vt:lpstr>
      <vt:lpstr>3_Diseño predeterminado</vt:lpstr>
      <vt:lpstr>Presentación de PowerPoint</vt:lpstr>
      <vt:lpstr>Presentación de PowerPoint</vt:lpstr>
      <vt:lpstr>Modelos de La economía Clásica </vt:lpstr>
      <vt:lpstr>La Escuela Clásica</vt:lpstr>
      <vt:lpstr>Presentación de PowerPoint</vt:lpstr>
      <vt:lpstr>Sustentos de la Doctrina Clásica</vt:lpstr>
      <vt:lpstr>La Política económica en el pensamiento Clásico</vt:lpstr>
      <vt:lpstr>El modelo clásico </vt:lpstr>
      <vt:lpstr>Ley de Say y el flujo circular</vt:lpstr>
      <vt:lpstr>Supuestos.</vt:lpstr>
      <vt:lpstr>Equilibrio en el mercado Financiero </vt:lpstr>
      <vt:lpstr>Presentación de PowerPoint</vt:lpstr>
      <vt:lpstr>Presentación de PowerPoint</vt:lpstr>
      <vt:lpstr>Conclusiones</vt:lpstr>
      <vt:lpstr>Modelos Keynesianos y Postkeynesianos </vt:lpstr>
      <vt:lpstr>Keynesianismo</vt:lpstr>
      <vt:lpstr>John Maynard Keynes </vt:lpstr>
      <vt:lpstr>ANTECEDENTES HISTORICOS</vt:lpstr>
      <vt:lpstr>Presentación de PowerPoint</vt:lpstr>
      <vt:lpstr>Presentación de PowerPoint</vt:lpstr>
      <vt:lpstr>Presentación de PowerPoint</vt:lpstr>
      <vt:lpstr>La escuela Postkeynesiana</vt:lpstr>
      <vt:lpstr>Política Económica en la Escuela Keynesiana y Postkeynesiana</vt:lpstr>
      <vt:lpstr>Presentación de PowerPoint</vt:lpstr>
      <vt:lpstr>El Modelo</vt:lpstr>
      <vt:lpstr>Presentación de PowerPoint</vt:lpstr>
      <vt:lpstr>Presentación de PowerPoint</vt:lpstr>
      <vt:lpstr>LA Política Fiscal</vt:lpstr>
      <vt:lpstr>Presentación de PowerPoint</vt:lpstr>
      <vt:lpstr>Conclusiones</vt:lpstr>
      <vt:lpstr>Modelos Monetaristas</vt:lpstr>
      <vt:lpstr>El Monetarismo</vt:lpstr>
      <vt:lpstr>Presentación de PowerPoint</vt:lpstr>
      <vt:lpstr>Milton Friedman</vt:lpstr>
      <vt:lpstr>El Monetarismo moderno</vt:lpstr>
      <vt:lpstr>PENSAMIENTO MONETARISTA</vt:lpstr>
      <vt:lpstr>Ideas Centrales del Monetarismo.</vt:lpstr>
      <vt:lpstr>Política Monetaria</vt:lpstr>
      <vt:lpstr>Presentación de PowerPoint</vt:lpstr>
      <vt:lpstr>Presentación de PowerPoint</vt:lpstr>
      <vt:lpstr>Presentación de PowerPoint</vt:lpstr>
      <vt:lpstr>Presentación de PowerPoint</vt:lpstr>
      <vt:lpstr>Presentación de PowerPoint</vt:lpstr>
      <vt:lpstr>Conclusiones</vt:lpstr>
      <vt:lpstr>Referencia:</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3.1 Modelos de La economía Clásica</dc:title>
  <dc:creator>MARB</dc:creator>
  <cp:lastModifiedBy>AM3970-MO13P</cp:lastModifiedBy>
  <cp:revision>20</cp:revision>
  <dcterms:created xsi:type="dcterms:W3CDTF">2012-09-27T04:53:29Z</dcterms:created>
  <dcterms:modified xsi:type="dcterms:W3CDTF">2016-10-13T04:23:40Z</dcterms:modified>
</cp:coreProperties>
</file>