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6"/>
  </p:notesMasterIdLst>
  <p:sldIdLst>
    <p:sldId id="318" r:id="rId2"/>
    <p:sldId id="319" r:id="rId3"/>
    <p:sldId id="320" r:id="rId4"/>
    <p:sldId id="321" r:id="rId5"/>
    <p:sldId id="322" r:id="rId6"/>
    <p:sldId id="323" r:id="rId7"/>
    <p:sldId id="324" r:id="rId8"/>
    <p:sldId id="325" r:id="rId9"/>
    <p:sldId id="326" r:id="rId10"/>
    <p:sldId id="327" r:id="rId11"/>
    <p:sldId id="328" r:id="rId12"/>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70" r:id="rId26"/>
    <p:sldId id="271" r:id="rId27"/>
    <p:sldId id="272" r:id="rId28"/>
    <p:sldId id="302" r:id="rId29"/>
    <p:sldId id="303" r:id="rId30"/>
    <p:sldId id="274" r:id="rId31"/>
    <p:sldId id="275" r:id="rId32"/>
    <p:sldId id="276" r:id="rId33"/>
    <p:sldId id="277" r:id="rId34"/>
    <p:sldId id="278" r:id="rId35"/>
    <p:sldId id="279" r:id="rId36"/>
    <p:sldId id="280" r:id="rId37"/>
    <p:sldId id="281" r:id="rId38"/>
    <p:sldId id="283"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282"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4630" autoAdjust="0"/>
  </p:normalViewPr>
  <p:slideViewPr>
    <p:cSldViewPr snapToGrid="0">
      <p:cViewPr varScale="1">
        <p:scale>
          <a:sx n="70" d="100"/>
          <a:sy n="70" d="100"/>
        </p:scale>
        <p:origin x="-74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F26A98-EC3D-41A0-B7D2-8898277D35A7}" type="datetimeFigureOut">
              <a:rPr lang="es-MX" smtClean="0"/>
              <a:t>09/10/2016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BCF07A-20A2-474C-9935-4547E6D11011}" type="slidenum">
              <a:rPr lang="es-MX" smtClean="0"/>
              <a:t>‹Nº›</a:t>
            </a:fld>
            <a:endParaRPr lang="es-MX"/>
          </a:p>
        </p:txBody>
      </p:sp>
    </p:spTree>
    <p:extLst>
      <p:ext uri="{BB962C8B-B14F-4D97-AF65-F5344CB8AC3E}">
        <p14:creationId xmlns:p14="http://schemas.microsoft.com/office/powerpoint/2010/main" val="1777363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se hablará de algunos conceptos relacionados con abrasió</a:t>
            </a:r>
            <a:r>
              <a:rPr lang="es-MX" baseline="0" dirty="0" smtClean="0"/>
              <a:t>n y pulido de materiales dentales, así como de los materiales disponibles para uso odontológico.</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12</a:t>
            </a:fld>
            <a:endParaRPr lang="es-MX"/>
          </a:p>
        </p:txBody>
      </p:sp>
    </p:spTree>
    <p:extLst>
      <p:ext uri="{BB962C8B-B14F-4D97-AF65-F5344CB8AC3E}">
        <p14:creationId xmlns:p14="http://schemas.microsoft.com/office/powerpoint/2010/main" val="825971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beneficios de pulir y dar un buen acabado</a:t>
            </a:r>
            <a:r>
              <a:rPr lang="es-MX" baseline="0" dirty="0" smtClean="0"/>
              <a:t> a una restauración aunque parecen pocos, en realidad son de vital importancia ya que reducen la presentación de nuevos problemas y alargan los tiempo de vida de las restauraciones.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21</a:t>
            </a:fld>
            <a:endParaRPr lang="es-MX"/>
          </a:p>
        </p:txBody>
      </p:sp>
    </p:spTree>
    <p:extLst>
      <p:ext uri="{BB962C8B-B14F-4D97-AF65-F5344CB8AC3E}">
        <p14:creationId xmlns:p14="http://schemas.microsoft.com/office/powerpoint/2010/main" val="1087626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consigue mediante la reducción de toda el área superficial y la</a:t>
            </a:r>
            <a:r>
              <a:rPr lang="es-MX" baseline="0" dirty="0" smtClean="0"/>
              <a:t> disminución de la rugosidad en la superficie de la restauración. Las superficies mas lisas tienen menos zonas de retención y son más fáciles </a:t>
            </a:r>
            <a:r>
              <a:rPr lang="es-MX" baseline="0" dirty="0" err="1" smtClean="0"/>
              <a:t>demantener</a:t>
            </a:r>
            <a:r>
              <a:rPr lang="es-MX" baseline="0" dirty="0" smtClean="0"/>
              <a:t> en un estado higiénico al practicar medidas preventivas de higiene.</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22</a:t>
            </a:fld>
            <a:endParaRPr lang="es-MX"/>
          </a:p>
        </p:txBody>
      </p:sp>
    </p:spTree>
    <p:extLst>
      <p:ext uri="{BB962C8B-B14F-4D97-AF65-F5344CB8AC3E}">
        <p14:creationId xmlns:p14="http://schemas.microsoft.com/office/powerpoint/2010/main" val="3884249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a:t>
            </a:r>
            <a:r>
              <a:rPr lang="es-MX" baseline="0" dirty="0" smtClean="0"/>
              <a:t> hecho de minimizar al grado de desgaste en los dientes antagonistas es particularmente importante en el uso de materiales como la cerámica, debido a que sus facetas son mas duras que las del esmalte y la dentina.</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23</a:t>
            </a:fld>
            <a:endParaRPr lang="es-MX"/>
          </a:p>
        </p:txBody>
      </p:sp>
    </p:spTree>
    <p:extLst>
      <p:ext uri="{BB962C8B-B14F-4D97-AF65-F5344CB8AC3E}">
        <p14:creationId xmlns:p14="http://schemas.microsoft.com/office/powerpoint/2010/main" val="83964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superficies</a:t>
            </a:r>
            <a:r>
              <a:rPr lang="es-MX" baseline="0" dirty="0" smtClean="0"/>
              <a:t> rugosas conllevan problemas en la salud dental, lo que puede ocasionar complicaciones en los dientes sanos.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24</a:t>
            </a:fld>
            <a:endParaRPr lang="es-MX"/>
          </a:p>
        </p:txBody>
      </p:sp>
    </p:spTree>
    <p:extLst>
      <p:ext uri="{BB962C8B-B14F-4D97-AF65-F5344CB8AC3E}">
        <p14:creationId xmlns:p14="http://schemas.microsoft.com/office/powerpoint/2010/main" val="2848746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proceso de terminado de una restauración implica desgaste abrasivo por el</a:t>
            </a:r>
            <a:r>
              <a:rPr lang="es-MX" baseline="0" dirty="0" smtClean="0"/>
              <a:t> uso de partículas duras.</a:t>
            </a:r>
          </a:p>
          <a:p>
            <a:r>
              <a:rPr lang="es-MX" baseline="0" dirty="0" smtClean="0"/>
              <a:t>Es importante observar la dirección rotacional del instrumento giratorio abrasivo para controlar su acción en el material terminado.</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25</a:t>
            </a:fld>
            <a:endParaRPr lang="es-MX"/>
          </a:p>
        </p:txBody>
      </p:sp>
    </p:spTree>
    <p:extLst>
      <p:ext uri="{BB962C8B-B14F-4D97-AF65-F5344CB8AC3E}">
        <p14:creationId xmlns:p14="http://schemas.microsoft.com/office/powerpoint/2010/main" val="3864630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 ejemplo de degaste</a:t>
            </a:r>
            <a:r>
              <a:rPr lang="es-MX" baseline="0" dirty="0" smtClean="0"/>
              <a:t> entre dos cuerpos es una fresa de diamante que desgasta un diente</a:t>
            </a:r>
          </a:p>
          <a:p>
            <a:r>
              <a:rPr lang="es-MX" baseline="0" dirty="0" smtClean="0"/>
              <a:t>Una profilaxis dental ejemplifica el desgaste entre tres </a:t>
            </a:r>
            <a:r>
              <a:rPr lang="es-MX" baseline="0" dirty="0" err="1" smtClean="0"/>
              <a:t>curepos</a:t>
            </a:r>
            <a:r>
              <a:rPr lang="es-MX" baseline="0" dirty="0" smtClean="0"/>
              <a:t>, ya que implica el uso de copas de hule </a:t>
            </a:r>
            <a:r>
              <a:rPr lang="es-MX" baseline="0" dirty="0" err="1" smtClean="0"/>
              <a:t>giratrias</a:t>
            </a:r>
            <a:r>
              <a:rPr lang="es-MX" baseline="0" dirty="0" smtClean="0"/>
              <a:t> y una pasta abrasiva</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26</a:t>
            </a:fld>
            <a:endParaRPr lang="es-MX"/>
          </a:p>
        </p:txBody>
      </p:sp>
    </p:spTree>
    <p:extLst>
      <p:ext uri="{BB962C8B-B14F-4D97-AF65-F5344CB8AC3E}">
        <p14:creationId xmlns:p14="http://schemas.microsoft.com/office/powerpoint/2010/main" val="32200789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Entiéndase</a:t>
            </a:r>
            <a:r>
              <a:rPr lang="es-MX" baseline="0" dirty="0" smtClean="0"/>
              <a:t> por sustrato a el material terminado. </a:t>
            </a:r>
          </a:p>
          <a:p>
            <a:r>
              <a:rPr lang="es-MX" baseline="0" dirty="0" smtClean="0"/>
              <a:t>Es importante distinguir el desgaste por erosión, de la erosión química, ya que esta última incluye químicos como ácidos y álcalis en vez de partículas para remover el material de la superficie, como el grabado ácido, claro ejemplo. </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27</a:t>
            </a:fld>
            <a:endParaRPr lang="es-MX"/>
          </a:p>
        </p:txBody>
      </p:sp>
    </p:spTree>
    <p:extLst>
      <p:ext uri="{BB962C8B-B14F-4D97-AF65-F5344CB8AC3E}">
        <p14:creationId xmlns:p14="http://schemas.microsoft.com/office/powerpoint/2010/main" val="2822932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Friedrich Mohs, </a:t>
            </a:r>
            <a:r>
              <a:rPr lang="es-MX" dirty="0" err="1" smtClean="0"/>
              <a:t>minérologo</a:t>
            </a:r>
            <a:r>
              <a:rPr lang="es-MX" dirty="0" smtClean="0"/>
              <a:t> alemán, en 1820 clasificó 10 minerales por sus resistencia</a:t>
            </a:r>
            <a:r>
              <a:rPr lang="es-MX" baseline="0" dirty="0" smtClean="0"/>
              <a:t> relativa al rayado. El mineral con menor resistencia al rayado recibe una puntuación de «uno», y el más resistente (diamante), una </a:t>
            </a:r>
            <a:r>
              <a:rPr lang="es-MX" baseline="0" dirty="0" err="1" smtClean="0"/>
              <a:t>puntuáción</a:t>
            </a:r>
            <a:r>
              <a:rPr lang="es-MX" baseline="0" dirty="0" smtClean="0"/>
              <a:t> de 10. las pruebas de dureza de </a:t>
            </a:r>
            <a:r>
              <a:rPr lang="es-MX" baseline="0" dirty="0" err="1" smtClean="0"/>
              <a:t>Knoop</a:t>
            </a:r>
            <a:r>
              <a:rPr lang="es-MX" baseline="0" dirty="0" smtClean="0"/>
              <a:t> y </a:t>
            </a:r>
            <a:r>
              <a:rPr lang="es-MX" baseline="0" dirty="0" err="1" smtClean="0"/>
              <a:t>Vickers</a:t>
            </a:r>
            <a:r>
              <a:rPr lang="es-MX" baseline="0" dirty="0" smtClean="0"/>
              <a:t> se basan en los métodos de </a:t>
            </a:r>
            <a:r>
              <a:rPr lang="es-MX" baseline="0" dirty="0" err="1" smtClean="0"/>
              <a:t>indentación</a:t>
            </a:r>
            <a:r>
              <a:rPr lang="es-MX" baseline="0" dirty="0" smtClean="0"/>
              <a:t> de </a:t>
            </a:r>
            <a:r>
              <a:rPr lang="es-MX" baseline="0" dirty="0" err="1" smtClean="0"/>
              <a:t>cuatifican</a:t>
            </a:r>
            <a:r>
              <a:rPr lang="es-MX" baseline="0" dirty="0" smtClean="0"/>
              <a:t> la dureza de los </a:t>
            </a:r>
            <a:r>
              <a:rPr lang="es-MX" baseline="0" dirty="0" err="1" smtClean="0"/>
              <a:t>mareriales</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28</a:t>
            </a:fld>
            <a:endParaRPr lang="es-MX"/>
          </a:p>
        </p:txBody>
      </p:sp>
    </p:spTree>
    <p:extLst>
      <p:ext uri="{BB962C8B-B14F-4D97-AF65-F5344CB8AC3E}">
        <p14:creationId xmlns:p14="http://schemas.microsoft.com/office/powerpoint/2010/main" val="1060814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dirty="0" smtClean="0"/>
              <a:t>La resistencia de las hojas de tallado o las partículas abrasivas en lo instrumento dentales debe ser tan grande como para remover las partículas del material del sustrato sin que se desafilen o fracturen muy rápido.</a:t>
            </a:r>
          </a:p>
        </p:txBody>
      </p:sp>
      <p:sp>
        <p:nvSpPr>
          <p:cNvPr id="4" name="3 Marcador de número de diapositiva"/>
          <p:cNvSpPr>
            <a:spLocks noGrp="1"/>
          </p:cNvSpPr>
          <p:nvPr>
            <p:ph type="sldNum" sz="quarter" idx="10"/>
          </p:nvPr>
        </p:nvSpPr>
        <p:spPr/>
        <p:txBody>
          <a:bodyPr/>
          <a:lstStyle/>
          <a:p>
            <a:fld id="{78BCF07A-20A2-474C-9935-4547E6D11011}" type="slidenum">
              <a:rPr lang="es-MX" smtClean="0"/>
              <a:t>29</a:t>
            </a:fld>
            <a:endParaRPr lang="es-MX"/>
          </a:p>
        </p:txBody>
      </p:sp>
    </p:spTree>
    <p:extLst>
      <p:ext uri="{BB962C8B-B14F-4D97-AF65-F5344CB8AC3E}">
        <p14:creationId xmlns:p14="http://schemas.microsoft.com/office/powerpoint/2010/main" val="106081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las siguientes diapositivas detallaremos cada uno de los instrumentos de abrasión disponibles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30</a:t>
            </a:fld>
            <a:endParaRPr lang="es-MX"/>
          </a:p>
        </p:txBody>
      </p:sp>
    </p:spTree>
    <p:extLst>
      <p:ext uri="{BB962C8B-B14F-4D97-AF65-F5344CB8AC3E}">
        <p14:creationId xmlns:p14="http://schemas.microsoft.com/office/powerpoint/2010/main" val="3340845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Para dar inicio a este tema es importante conocer algunos conceptos relacionados. </a:t>
            </a:r>
          </a:p>
          <a:p>
            <a:r>
              <a:rPr lang="es-MX" dirty="0" smtClean="0"/>
              <a:t>En odontología, las partículas o material de la superficie mas exterior del instrumento para desgaste se conocen como abrasivo</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13</a:t>
            </a:fld>
            <a:endParaRPr lang="es-MX"/>
          </a:p>
        </p:txBody>
      </p:sp>
    </p:spTree>
    <p:extLst>
      <p:ext uri="{BB962C8B-B14F-4D97-AF65-F5344CB8AC3E}">
        <p14:creationId xmlns:p14="http://schemas.microsoft.com/office/powerpoint/2010/main" val="16561350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importante considerar que otro factor importante a tener en cuenta en la abrasión es al ritmo del</a:t>
            </a:r>
            <a:r>
              <a:rPr lang="es-MX" baseline="0" dirty="0" smtClean="0"/>
              <a:t> </a:t>
            </a:r>
            <a:r>
              <a:rPr lang="es-MX" baseline="0" dirty="0" err="1" smtClean="0"/>
              <a:t>matarial</a:t>
            </a:r>
            <a:r>
              <a:rPr lang="es-MX" baseline="0" dirty="0" smtClean="0"/>
              <a:t> removido.</a:t>
            </a:r>
          </a:p>
          <a:p>
            <a:r>
              <a:rPr lang="es-MX" baseline="0" dirty="0" smtClean="0"/>
              <a:t>Importante es también elegir la forma de partícula apropiada, ya que se pueden generar grietas profundas, exponer nuevas partículas con bordes agudos o acanalar la superficie trabajada.</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31</a:t>
            </a:fld>
            <a:endParaRPr lang="es-MX"/>
          </a:p>
        </p:txBody>
      </p:sp>
    </p:spTree>
    <p:extLst>
      <p:ext uri="{BB962C8B-B14F-4D97-AF65-F5344CB8AC3E}">
        <p14:creationId xmlns:p14="http://schemas.microsoft.com/office/powerpoint/2010/main" val="3883918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abrasivos compactados son del tipo mas fuerte ya que las partículas se fusionan</a:t>
            </a:r>
            <a:r>
              <a:rPr lang="es-MX" baseline="0" dirty="0" smtClean="0"/>
              <a:t> juntas. De los otros métodos se hablará en las diapositivas posteriores.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32</a:t>
            </a:fld>
            <a:endParaRPr lang="es-MX"/>
          </a:p>
        </p:txBody>
      </p:sp>
    </p:spTree>
    <p:extLst>
      <p:ext uri="{BB962C8B-B14F-4D97-AF65-F5344CB8AC3E}">
        <p14:creationId xmlns:p14="http://schemas.microsoft.com/office/powerpoint/2010/main" val="35872045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presión del calor produce un enlace</a:t>
            </a:r>
            <a:r>
              <a:rPr lang="es-MX" baseline="0" dirty="0" smtClean="0"/>
              <a:t> abrasivo con porosidad baja.</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33</a:t>
            </a:fld>
            <a:endParaRPr lang="es-MX"/>
          </a:p>
        </p:txBody>
      </p:sp>
    </p:spTree>
    <p:extLst>
      <p:ext uri="{BB962C8B-B14F-4D97-AF65-F5344CB8AC3E}">
        <p14:creationId xmlns:p14="http://schemas.microsoft.com/office/powerpoint/2010/main" val="25389225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 prefiere</a:t>
            </a:r>
            <a:r>
              <a:rPr lang="es-MX" baseline="0" dirty="0" smtClean="0"/>
              <a:t> usar discos o tiras resistentes a la humedad, ya que su rigidez no se reduce con el agua. Además la humedad actúa como lubricante para mejorar la fuerza de tallado.</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34</a:t>
            </a:fld>
            <a:endParaRPr lang="es-MX"/>
          </a:p>
        </p:txBody>
      </p:sp>
    </p:spTree>
    <p:extLst>
      <p:ext uri="{BB962C8B-B14F-4D97-AF65-F5344CB8AC3E}">
        <p14:creationId xmlns:p14="http://schemas.microsoft.com/office/powerpoint/2010/main" val="2459075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 diapositivas hablaremos</a:t>
            </a:r>
            <a:r>
              <a:rPr lang="es-MX" baseline="0" dirty="0" smtClean="0"/>
              <a:t> de los tipos de abrasivos disponibles, algunas de sus características y detalles clínicos.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35</a:t>
            </a:fld>
            <a:endParaRPr lang="es-MX"/>
          </a:p>
        </p:txBody>
      </p:sp>
    </p:spTree>
    <p:extLst>
      <p:ext uri="{BB962C8B-B14F-4D97-AF65-F5344CB8AC3E}">
        <p14:creationId xmlns:p14="http://schemas.microsoft.com/office/powerpoint/2010/main" val="17968062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Están disponibles muchos materiales abrasivos, pero en esta sección solo se van a tratar los empleados en odontología</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36</a:t>
            </a:fld>
            <a:endParaRPr lang="es-MX"/>
          </a:p>
        </p:txBody>
      </p:sp>
    </p:spTree>
    <p:extLst>
      <p:ext uri="{BB962C8B-B14F-4D97-AF65-F5344CB8AC3E}">
        <p14:creationId xmlns:p14="http://schemas.microsoft.com/office/powerpoint/2010/main" val="17824510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piedras de Arkansas blanca y gris claro son rocas de areniscas ricas en alúmina.</a:t>
            </a:r>
          </a:p>
          <a:p>
            <a:r>
              <a:rPr lang="es-MX" dirty="0" smtClean="0"/>
              <a:t>Útiles durante la terminación y pulido </a:t>
            </a:r>
            <a:r>
              <a:rPr lang="es-MX" dirty="0" err="1" smtClean="0"/>
              <a:t>super</a:t>
            </a:r>
            <a:r>
              <a:rPr lang="es-MX" dirty="0" smtClean="0"/>
              <a:t> fino de las restauraciones, especialmente de </a:t>
            </a:r>
            <a:r>
              <a:rPr lang="es-MX" dirty="0" err="1" smtClean="0"/>
              <a:t>composite</a:t>
            </a:r>
            <a:r>
              <a:rPr lang="es-MX" dirty="0" smtClean="0"/>
              <a:t> (directas o indirectas).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37</a:t>
            </a:fld>
            <a:endParaRPr lang="es-MX"/>
          </a:p>
        </p:txBody>
      </p:sp>
    </p:spTree>
    <p:extLst>
      <p:ext uri="{BB962C8B-B14F-4D97-AF65-F5344CB8AC3E}">
        <p14:creationId xmlns:p14="http://schemas.microsoft.com/office/powerpoint/2010/main" val="3886611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Arcilla blanca, arenosa y blanda que, en forma de barrita, sirve para escribir en un pizarrón o encerado y para limpiar metales.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38</a:t>
            </a:fld>
            <a:endParaRPr lang="es-MX"/>
          </a:p>
        </p:txBody>
      </p:sp>
    </p:spTree>
    <p:extLst>
      <p:ext uri="{BB962C8B-B14F-4D97-AF65-F5344CB8AC3E}">
        <p14:creationId xmlns:p14="http://schemas.microsoft.com/office/powerpoint/2010/main" val="38155009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Está disponible como abrasivo de adhesión en varias formas. Comúnmente conocido como piedra blanca</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39</a:t>
            </a:fld>
            <a:endParaRPr lang="es-MX"/>
          </a:p>
        </p:txBody>
      </p:sp>
    </p:spTree>
    <p:extLst>
      <p:ext uri="{BB962C8B-B14F-4D97-AF65-F5344CB8AC3E}">
        <p14:creationId xmlns:p14="http://schemas.microsoft.com/office/powerpoint/2010/main" val="27108019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un </a:t>
            </a:r>
            <a:r>
              <a:rPr lang="es-MX" dirty="0" err="1" smtClean="0"/>
              <a:t>superabrasivo</a:t>
            </a:r>
            <a:r>
              <a:rPr lang="es-MX" dirty="0" smtClean="0"/>
              <a:t> por su capacidad para desgastar cualquier otra substancia</a:t>
            </a:r>
            <a:r>
              <a:rPr lang="es-MX" baseline="0" dirty="0" smtClean="0"/>
              <a:t> conocida</a:t>
            </a:r>
          </a:p>
          <a:p>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40</a:t>
            </a:fld>
            <a:endParaRPr lang="es-MX"/>
          </a:p>
        </p:txBody>
      </p:sp>
    </p:spTree>
    <p:extLst>
      <p:ext uri="{BB962C8B-B14F-4D97-AF65-F5344CB8AC3E}">
        <p14:creationId xmlns:p14="http://schemas.microsoft.com/office/powerpoint/2010/main" val="2221758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procedimiento de</a:t>
            </a:r>
            <a:r>
              <a:rPr lang="es-MX" baseline="0" dirty="0" smtClean="0"/>
              <a:t> acabado tiene como objetivo obtener la anatomía deseada, una oclusión correcta y reducir la rugosidad, canales y arañazos que produjeron los instrumentos.</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14</a:t>
            </a:fld>
            <a:endParaRPr lang="es-MX"/>
          </a:p>
        </p:txBody>
      </p:sp>
    </p:spTree>
    <p:extLst>
      <p:ext uri="{BB962C8B-B14F-4D97-AF65-F5344CB8AC3E}">
        <p14:creationId xmlns:p14="http://schemas.microsoft.com/office/powerpoint/2010/main" val="35450290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esmeril es una mezcla de corindón y magnetita y se usa para fabricar ruedas abrasivas y telas o papeles de esmeril.</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41</a:t>
            </a:fld>
            <a:endParaRPr lang="es-MX"/>
          </a:p>
        </p:txBody>
      </p:sp>
    </p:spTree>
    <p:extLst>
      <p:ext uri="{BB962C8B-B14F-4D97-AF65-F5344CB8AC3E}">
        <p14:creationId xmlns:p14="http://schemas.microsoft.com/office/powerpoint/2010/main" val="39181466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granate abrasivo usado en odontología es rojo oscuro.</a:t>
            </a:r>
          </a:p>
          <a:p>
            <a:r>
              <a:rPr lang="es-MX" dirty="0" smtClean="0"/>
              <a:t>Es</a:t>
            </a:r>
            <a:r>
              <a:rPr lang="es-MX" baseline="0" dirty="0" smtClean="0"/>
              <a:t> extremadamente duro y cuando se fractura durante el bruñido, forma láminas con forma de cincel afilado, haciendo al granate una abrasivo altamente eficaz.</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42</a:t>
            </a:fld>
            <a:endParaRPr lang="es-MX"/>
          </a:p>
        </p:txBody>
      </p:sp>
    </p:spTree>
    <p:extLst>
      <p:ext uri="{BB962C8B-B14F-4D97-AF65-F5344CB8AC3E}">
        <p14:creationId xmlns:p14="http://schemas.microsoft.com/office/powerpoint/2010/main" val="2851431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Es un agente limpiador y de pulido para realizar las limpiezas dentales siguiendo los procedimientos estándares de profilaxis</a:t>
            </a:r>
            <a:r>
              <a:rPr lang="es-MX" sz="1200" b="0" i="0" kern="1200" baseline="0" dirty="0" smtClean="0">
                <a:solidFill>
                  <a:schemeClr val="tx1"/>
                </a:solidFill>
                <a:effectLst/>
                <a:latin typeface="+mn-lt"/>
                <a:ea typeface="+mn-ea"/>
                <a:cs typeface="+mn-cs"/>
              </a:rPr>
              <a:t> y para pulir materiales empleados en odontología.</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43</a:t>
            </a:fld>
            <a:endParaRPr lang="es-MX"/>
          </a:p>
        </p:txBody>
      </p:sp>
    </p:spTree>
    <p:extLst>
      <p:ext uri="{BB962C8B-B14F-4D97-AF65-F5344CB8AC3E}">
        <p14:creationId xmlns:p14="http://schemas.microsoft.com/office/powerpoint/2010/main" val="16674929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Es Óxido de silicio que se presenta en cristales hexagonales o en masas cristalinas o compactas, con diversos colores y grados de transparencia; es uno de los constituyentes del granito y otras rocas.</a:t>
            </a:r>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44</a:t>
            </a:fld>
            <a:endParaRPr lang="es-MX"/>
          </a:p>
        </p:txBody>
      </p:sp>
    </p:spTree>
    <p:extLst>
      <p:ext uri="{BB962C8B-B14F-4D97-AF65-F5344CB8AC3E}">
        <p14:creationId xmlns:p14="http://schemas.microsoft.com/office/powerpoint/2010/main" val="12127868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a:t>
            </a:r>
            <a:r>
              <a:rPr lang="es-MX" baseline="0" dirty="0" smtClean="0"/>
              <a:t> presentan en colores, haciendo arenas abrasivas de distinta apariencia.</a:t>
            </a:r>
          </a:p>
          <a:p>
            <a:r>
              <a:rPr lang="es-MX" baseline="0" dirty="0" err="1" smtClean="0"/>
              <a:t>Tambien</a:t>
            </a:r>
            <a:r>
              <a:rPr lang="es-MX" baseline="0" dirty="0" smtClean="0"/>
              <a:t> recubren discos de papel para bruñir las aleaciones de metal y materiales plásticos.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45</a:t>
            </a:fld>
            <a:endParaRPr lang="es-MX"/>
          </a:p>
        </p:txBody>
      </p:sp>
    </p:spTree>
    <p:extLst>
      <p:ext uri="{BB962C8B-B14F-4D97-AF65-F5344CB8AC3E}">
        <p14:creationId xmlns:p14="http://schemas.microsoft.com/office/powerpoint/2010/main" val="31665599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Proviene de ciertas rocas porosas, descubiertas en el norte de África, cerca de Trípoli, de ahí su</a:t>
            </a:r>
            <a:r>
              <a:rPr lang="es-MX" baseline="0" dirty="0" smtClean="0"/>
              <a:t> nombre.</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46</a:t>
            </a:fld>
            <a:endParaRPr lang="es-MX"/>
          </a:p>
        </p:txBody>
      </p:sp>
    </p:spTree>
    <p:extLst>
      <p:ext uri="{BB962C8B-B14F-4D97-AF65-F5344CB8AC3E}">
        <p14:creationId xmlns:p14="http://schemas.microsoft.com/office/powerpoint/2010/main" val="11116347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 silicato de circón o circonio de elevada pureza se puede encontrar en depósitos cerca de las costas americanas, australianas y surafricanas. La arena de circón se separa de otros minerales mediante técnicas de preparación de menas durante las cuales se aplican controles estrictos para asegurar la calidad del producto final.</a:t>
            </a:r>
          </a:p>
          <a:p>
            <a:r>
              <a:rPr lang="es-MX" sz="1200" b="0" i="0" kern="1200" dirty="0" smtClean="0">
                <a:solidFill>
                  <a:schemeClr val="tx1"/>
                </a:solidFill>
                <a:effectLst/>
                <a:latin typeface="+mn-lt"/>
                <a:ea typeface="+mn-ea"/>
                <a:cs typeface="+mn-cs"/>
              </a:rPr>
              <a:t>Dependiendo de su uso, la arena de circón se puede calcinar a una temperatura elevada para conseguir un producto estabilizado.</a:t>
            </a:r>
          </a:p>
          <a:p>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47</a:t>
            </a:fld>
            <a:endParaRPr lang="es-MX"/>
          </a:p>
        </p:txBody>
      </p:sp>
    </p:spTree>
    <p:extLst>
      <p:ext uri="{BB962C8B-B14F-4D97-AF65-F5344CB8AC3E}">
        <p14:creationId xmlns:p14="http://schemas.microsoft.com/office/powerpoint/2010/main" val="23593546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El</a:t>
            </a:r>
            <a:r>
              <a:rPr lang="es-MX" sz="1200" b="0" i="0" kern="1200" baseline="0" dirty="0" smtClean="0">
                <a:solidFill>
                  <a:schemeClr val="tx1"/>
                </a:solidFill>
                <a:effectLst/>
                <a:latin typeface="+mn-lt"/>
                <a:ea typeface="+mn-ea"/>
                <a:cs typeface="+mn-cs"/>
              </a:rPr>
              <a:t> jibión</a:t>
            </a:r>
            <a:r>
              <a:rPr lang="es-MX" sz="1200" b="0" i="0" kern="1200" dirty="0" smtClean="0">
                <a:solidFill>
                  <a:schemeClr val="tx1"/>
                </a:solidFill>
                <a:effectLst/>
                <a:latin typeface="+mn-lt"/>
                <a:ea typeface="+mn-ea"/>
                <a:cs typeface="+mn-cs"/>
              </a:rPr>
              <a:t> es una estructura interna dura, quebradiza y ligera propia de todos los miembros del orden </a:t>
            </a:r>
            <a:r>
              <a:rPr lang="es-MX" sz="1200" b="0" i="0" kern="1200" dirty="0" err="1" smtClean="0">
                <a:solidFill>
                  <a:schemeClr val="tx1"/>
                </a:solidFill>
                <a:effectLst/>
                <a:latin typeface="+mn-lt"/>
                <a:ea typeface="+mn-ea"/>
                <a:cs typeface="+mn-cs"/>
              </a:rPr>
              <a:t>Sepiida</a:t>
            </a:r>
            <a:r>
              <a:rPr lang="es-MX" sz="1200" b="0" i="0" kern="1200" dirty="0" smtClean="0">
                <a:solidFill>
                  <a:schemeClr val="tx1"/>
                </a:solidFill>
                <a:effectLst/>
                <a:latin typeface="+mn-lt"/>
                <a:ea typeface="+mn-ea"/>
                <a:cs typeface="+mn-cs"/>
              </a:rPr>
              <a:t>, conocidos comúnmente como jibias o sepias. El jibión está compuesto principalmente de carbonato cálcico.</a:t>
            </a:r>
            <a:r>
              <a:rPr lang="es-MX" sz="1200" b="0" i="0" kern="1200" baseline="0" dirty="0" smtClean="0">
                <a:solidFill>
                  <a:schemeClr val="tx1"/>
                </a:solidFill>
                <a:effectLst/>
                <a:latin typeface="+mn-lt"/>
                <a:ea typeface="+mn-ea"/>
                <a:cs typeface="+mn-cs"/>
              </a:rPr>
              <a:t> </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48</a:t>
            </a:fld>
            <a:endParaRPr lang="es-MX"/>
          </a:p>
        </p:txBody>
      </p:sp>
    </p:spTree>
    <p:extLst>
      <p:ext uri="{BB962C8B-B14F-4D97-AF65-F5344CB8AC3E}">
        <p14:creationId xmlns:p14="http://schemas.microsoft.com/office/powerpoint/2010/main" val="25607663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Existe un riesgo alto de silicosis</a:t>
            </a:r>
            <a:r>
              <a:rPr lang="es-MX" baseline="0" dirty="0" smtClean="0"/>
              <a:t> respiratoria causado por exposición crónica a las partículas de este material, por lo que se deben tomar precauciones.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49</a:t>
            </a:fld>
            <a:endParaRPr lang="es-MX"/>
          </a:p>
        </p:txBody>
      </p:sp>
    </p:spTree>
    <p:extLst>
      <p:ext uri="{BB962C8B-B14F-4D97-AF65-F5344CB8AC3E}">
        <p14:creationId xmlns:p14="http://schemas.microsoft.com/office/powerpoint/2010/main" val="40129644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tipos verde y azul*negro se producen y tienen propiedades físicas equivalentes. Se prefiere el verde, ya que los sustratos</a:t>
            </a:r>
            <a:r>
              <a:rPr lang="es-MX" baseline="0" dirty="0" smtClean="0"/>
              <a:t> son mas visibles.</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50</a:t>
            </a:fld>
            <a:endParaRPr lang="es-MX"/>
          </a:p>
        </p:txBody>
      </p:sp>
    </p:spTree>
    <p:extLst>
      <p:ext uri="{BB962C8B-B14F-4D97-AF65-F5344CB8AC3E}">
        <p14:creationId xmlns:p14="http://schemas.microsoft.com/office/powerpoint/2010/main" val="1877368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objetivo es dar a la restauración un brillo similar al del esmalte.</a:t>
            </a:r>
            <a:r>
              <a:rPr lang="es-MX" baseline="0" dirty="0" smtClean="0"/>
              <a:t> Con las partículas más pequeñas se consiguen superficies mas lisas y brillantes. La velocidad para conseguir el brillo depende de la dureza y el tamaño de la </a:t>
            </a:r>
            <a:r>
              <a:rPr lang="es-MX" baseline="0" dirty="0" err="1" smtClean="0"/>
              <a:t>spartículas</a:t>
            </a:r>
            <a:r>
              <a:rPr lang="es-MX" baseline="0" dirty="0" smtClean="0"/>
              <a:t> del abrasivo y del método de abrasión. </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15</a:t>
            </a:fld>
            <a:endParaRPr lang="es-MX"/>
          </a:p>
        </p:txBody>
      </p:sp>
    </p:spTree>
    <p:extLst>
      <p:ext uri="{BB962C8B-B14F-4D97-AF65-F5344CB8AC3E}">
        <p14:creationId xmlns:p14="http://schemas.microsoft.com/office/powerpoint/2010/main" val="15758854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alúmina</a:t>
            </a:r>
            <a:r>
              <a:rPr lang="es-MX" baseline="0" dirty="0" smtClean="0"/>
              <a:t> se puede procesar con diferentes propiedades por alteración leve de los reactivos en el proceso de fabricación.</a:t>
            </a:r>
          </a:p>
          <a:p>
            <a:r>
              <a:rPr lang="es-MX" baseline="0" dirty="0" smtClean="0"/>
              <a:t>La alúmina reemplaza al esmeril en varios usos abrasivos.</a:t>
            </a:r>
          </a:p>
          <a:p>
            <a:r>
              <a:rPr lang="es-MX" baseline="0" dirty="0" smtClean="0"/>
              <a:t>Las variaciones rosa y carmín de los abrasivos de óxido de aluminio se hacen al agregar compuestos de cromo al fundido original.</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51</a:t>
            </a:fld>
            <a:endParaRPr lang="es-MX"/>
          </a:p>
        </p:txBody>
      </p:sp>
    </p:spTree>
    <p:extLst>
      <p:ext uri="{BB962C8B-B14F-4D97-AF65-F5344CB8AC3E}">
        <p14:creationId xmlns:p14="http://schemas.microsoft.com/office/powerpoint/2010/main" val="19104887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Formulado para dar un acabado de alto brillo al oro, plata, bronce, cobre, etc. El rojo ingles crea un acabado altamente Pulido más por la acción de bruñido que por abrasión.</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52</a:t>
            </a:fld>
            <a:endParaRPr lang="es-MX"/>
          </a:p>
        </p:txBody>
      </p:sp>
    </p:spTree>
    <p:extLst>
      <p:ext uri="{BB962C8B-B14F-4D97-AF65-F5344CB8AC3E}">
        <p14:creationId xmlns:p14="http://schemas.microsoft.com/office/powerpoint/2010/main" val="28550422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Útil para dar el acabado final en las restauraciones dentales </a:t>
            </a:r>
            <a:endParaRPr lang="es-MX" dirty="0"/>
          </a:p>
        </p:txBody>
      </p:sp>
      <p:sp>
        <p:nvSpPr>
          <p:cNvPr id="4" name="3 Marcador de número de diapositiva"/>
          <p:cNvSpPr>
            <a:spLocks noGrp="1"/>
          </p:cNvSpPr>
          <p:nvPr>
            <p:ph type="sldNum" sz="quarter" idx="10"/>
          </p:nvPr>
        </p:nvSpPr>
        <p:spPr/>
        <p:txBody>
          <a:bodyPr/>
          <a:lstStyle/>
          <a:p>
            <a:fld id="{78BCF07A-20A2-474C-9935-4547E6D11011}" type="slidenum">
              <a:rPr lang="es-MX" smtClean="0"/>
              <a:t>53</a:t>
            </a:fld>
            <a:endParaRPr lang="es-MX"/>
          </a:p>
        </p:txBody>
      </p:sp>
    </p:spTree>
    <p:extLst>
      <p:ext uri="{BB962C8B-B14F-4D97-AF65-F5344CB8AC3E}">
        <p14:creationId xmlns:p14="http://schemas.microsoft.com/office/powerpoint/2010/main" val="1387462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algunos casos se precisa de instr4umentos de corte más finos o abrasivos que proporcionen un mejor control  de contorneado y los detalles superficiales. Al finalizar este proceso debe de quedar bien la anatomía</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16</a:t>
            </a:fld>
            <a:endParaRPr lang="es-MX"/>
          </a:p>
        </p:txBody>
      </p:sp>
    </p:spTree>
    <p:extLst>
      <p:ext uri="{BB962C8B-B14F-4D97-AF65-F5344CB8AC3E}">
        <p14:creationId xmlns:p14="http://schemas.microsoft.com/office/powerpoint/2010/main" val="2973365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reducción de salientes se consigue mediante el uso de instrumentos tales como fresas de </a:t>
            </a:r>
            <a:r>
              <a:rPr lang="es-MX" dirty="0" err="1" smtClean="0"/>
              <a:t>duamante</a:t>
            </a:r>
            <a:r>
              <a:rPr lang="es-MX" dirty="0" smtClean="0"/>
              <a:t>, carburo de tungsteno y acero,</a:t>
            </a:r>
            <a:r>
              <a:rPr lang="es-MX" baseline="0" dirty="0" smtClean="0"/>
              <a:t> discos recubiertos de abrasivo o discos de separación</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17</a:t>
            </a:fld>
            <a:endParaRPr lang="es-MX"/>
          </a:p>
        </p:txBody>
      </p:sp>
    </p:spTree>
    <p:extLst>
      <p:ext uri="{BB962C8B-B14F-4D97-AF65-F5344CB8AC3E}">
        <p14:creationId xmlns:p14="http://schemas.microsoft.com/office/powerpoint/2010/main" val="1562921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acción de desbastado elimina partículas pequeñas de un sustrato a través de instrumentos aglutinados con abrasivos</a:t>
            </a:r>
            <a:r>
              <a:rPr lang="es-MX" baseline="0" dirty="0" smtClean="0"/>
              <a:t> o recubiertos de ellos</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18</a:t>
            </a:fld>
            <a:endParaRPr lang="es-MX"/>
          </a:p>
        </p:txBody>
      </p:sp>
    </p:spTree>
    <p:extLst>
      <p:ext uri="{BB962C8B-B14F-4D97-AF65-F5344CB8AC3E}">
        <p14:creationId xmlns:p14="http://schemas.microsoft.com/office/powerpoint/2010/main" val="3452486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pulido se realiza empezando por el abrasivo más fino, que hace desaparecer los arañazos del anterior proceso de afilado o desbastado y se completa cuando se consigue el nivel deseado</a:t>
            </a:r>
            <a:r>
              <a:rPr lang="es-MX" baseline="0" dirty="0" smtClean="0"/>
              <a:t> de tersura superficial</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19</a:t>
            </a:fld>
            <a:endParaRPr lang="es-MX"/>
          </a:p>
        </p:txBody>
      </p:sp>
    </p:spTree>
    <p:extLst>
      <p:ext uri="{BB962C8B-B14F-4D97-AF65-F5344CB8AC3E}">
        <p14:creationId xmlns:p14="http://schemas.microsoft.com/office/powerpoint/2010/main" val="1881568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Las restauraciones acabadas proporcionan beneficios tales como salud dental, función y estética. Una restauración bien contorneada y pulida facilita</a:t>
            </a:r>
            <a:r>
              <a:rPr lang="es-MX" baseline="0" dirty="0" smtClean="0"/>
              <a:t> y promueve la salud </a:t>
            </a:r>
            <a:r>
              <a:rPr lang="es-MX" baseline="0" dirty="0" err="1" smtClean="0"/>
              <a:t>otral</a:t>
            </a:r>
            <a:r>
              <a:rPr lang="es-MX" baseline="0" dirty="0" smtClean="0"/>
              <a:t> porque dificulta el </a:t>
            </a:r>
            <a:r>
              <a:rPr lang="es-MX" baseline="0" dirty="0" err="1" smtClean="0"/>
              <a:t>depósit</a:t>
            </a:r>
            <a:r>
              <a:rPr lang="es-MX" baseline="0" dirty="0" smtClean="0"/>
              <a:t> de restos de alimentos y bacterias patógenas</a:t>
            </a:r>
            <a:endParaRPr lang="es-MX" dirty="0"/>
          </a:p>
        </p:txBody>
      </p:sp>
      <p:sp>
        <p:nvSpPr>
          <p:cNvPr id="4" name="Marcador de número de diapositiva 3"/>
          <p:cNvSpPr>
            <a:spLocks noGrp="1"/>
          </p:cNvSpPr>
          <p:nvPr>
            <p:ph type="sldNum" sz="quarter" idx="10"/>
          </p:nvPr>
        </p:nvSpPr>
        <p:spPr/>
        <p:txBody>
          <a:bodyPr/>
          <a:lstStyle/>
          <a:p>
            <a:fld id="{78BCF07A-20A2-474C-9935-4547E6D11011}" type="slidenum">
              <a:rPr lang="es-MX" smtClean="0"/>
              <a:t>20</a:t>
            </a:fld>
            <a:endParaRPr lang="es-MX"/>
          </a:p>
        </p:txBody>
      </p:sp>
    </p:spTree>
    <p:extLst>
      <p:ext uri="{BB962C8B-B14F-4D97-AF65-F5344CB8AC3E}">
        <p14:creationId xmlns:p14="http://schemas.microsoft.com/office/powerpoint/2010/main" val="29517621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8" name="Title 1"/>
          <p:cNvSpPr>
            <a:spLocks noGrp="1"/>
          </p:cNvSpPr>
          <p:nvPr>
            <p:ph type="title"/>
          </p:nvPr>
        </p:nvSpPr>
        <p:spPr>
          <a:xfrm>
            <a:off x="685801" y="609600"/>
            <a:ext cx="10131425" cy="1456267"/>
          </a:xfrm>
        </p:spPr>
        <p:txBody>
          <a:bodyPr/>
          <a:lstStyle/>
          <a:p>
            <a:r>
              <a:rPr lang="es-ES" smtClean="0"/>
              <a:t>Haga clic para modificar el estilo de título del patrón</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10/9/2016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5.jpg"/><Relationship Id="rId4" Type="http://schemas.openxmlformats.org/officeDocument/2006/relationships/image" Target="../media/image16.jpg"/></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jpg"/></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jpg"/></Relationships>
</file>

<file path=ppt/slides/_rels/slide2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g"/><Relationship Id="rId7"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5.jpg"/><Relationship Id="rId4" Type="http://schemas.openxmlformats.org/officeDocument/2006/relationships/image" Target="../media/image24.jpg"/></Relationships>
</file>

<file path=ppt/slides/_rels/slide3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29.jpg"/></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5.jpg"/><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1.jpg"/></Relationships>
</file>

<file path=ppt/slides/_rels/slide3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33.jpg"/><Relationship Id="rId7"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36.jpg"/><Relationship Id="rId5" Type="http://schemas.openxmlformats.org/officeDocument/2006/relationships/image" Target="../media/image35.jpg"/><Relationship Id="rId4" Type="http://schemas.openxmlformats.org/officeDocument/2006/relationships/image" Target="../media/image34.jp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8.jpg"/></Relationships>
</file>

<file path=ppt/slides/_rels/slide41.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42.jpg"/></Relationships>
</file>

<file path=ppt/slides/_rels/slide4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44.jpg"/></Relationships>
</file>

<file path=ppt/slides/_rels/slide45.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47.JPG"/></Relationships>
</file>

<file path=ppt/slides/_rels/slide4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48.gif"/></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37.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51.jp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53.jpg"/></Relationships>
</file>

<file path=ppt/slides/_rels/slide51.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5.jpg"/></Relationships>
</file>

<file path=ppt/slides/_rels/slide52.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56.JPG"/></Relationships>
</file>

<file path=ppt/slides/_rels/slide53.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42.xml"/><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4.png"/></Relationships>
</file>

<file path=ppt/slides/_rels/slide5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1"/>
          </p:nvPr>
        </p:nvSpPr>
        <p:spPr>
          <a:xfrm>
            <a:off x="1219200" y="500064"/>
            <a:ext cx="10363200" cy="5856287"/>
          </a:xfrm>
        </p:spPr>
        <p:txBody>
          <a:bodyPr>
            <a:normAutofit fontScale="92500" lnSpcReduction="20000"/>
          </a:bodyPr>
          <a:lstStyle/>
          <a:p>
            <a:pPr algn="ctr" eaLnBrk="1" hangingPunct="1">
              <a:buFont typeface="Wingdings" pitchFamily="2" charset="2"/>
              <a:buNone/>
            </a:pPr>
            <a:r>
              <a:rPr lang="es-ES" sz="1800" b="1" dirty="0" smtClean="0"/>
              <a:t>UNIVERSIDAD AUTÓNOMA DEL ESTADO DE MÉXICO</a:t>
            </a:r>
          </a:p>
          <a:p>
            <a:pPr algn="ctr" eaLnBrk="1" hangingPunct="1">
              <a:buFont typeface="Wingdings" pitchFamily="2" charset="2"/>
              <a:buNone/>
            </a:pPr>
            <a:r>
              <a:rPr lang="es-ES" sz="1800" dirty="0" smtClean="0"/>
              <a:t>FACULTAD DE ODONTOLOGÍA</a:t>
            </a:r>
          </a:p>
          <a:p>
            <a:pPr algn="ctr" eaLnBrk="1" hangingPunct="1">
              <a:buFont typeface="Wingdings" pitchFamily="2" charset="2"/>
              <a:buNone/>
            </a:pPr>
            <a:endParaRPr lang="es-ES" sz="1800" dirty="0" smtClean="0"/>
          </a:p>
          <a:p>
            <a:pPr algn="ctr">
              <a:buFont typeface="Wingdings" pitchFamily="2" charset="2"/>
              <a:buNone/>
            </a:pPr>
            <a:r>
              <a:rPr lang="es-MX" sz="1800" b="1" dirty="0" smtClean="0"/>
              <a:t>PROGRAMA EDUCATIVO: </a:t>
            </a:r>
          </a:p>
          <a:p>
            <a:pPr algn="ctr">
              <a:buFont typeface="Wingdings" pitchFamily="2" charset="2"/>
              <a:buNone/>
            </a:pPr>
            <a:r>
              <a:rPr lang="es-MX" sz="1800" dirty="0" smtClean="0"/>
              <a:t>LICENCIATURA DE CIRUJANO DENTISTA</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ÁREA DE DOCENCIA:</a:t>
            </a:r>
          </a:p>
          <a:p>
            <a:pPr algn="ctr" eaLnBrk="1" hangingPunct="1">
              <a:buFont typeface="Wingdings" pitchFamily="2" charset="2"/>
              <a:buNone/>
            </a:pPr>
            <a:r>
              <a:rPr lang="es-MX" sz="1800" dirty="0" smtClean="0"/>
              <a:t>REHABILITACIÓN ODONTOLÓGICA</a:t>
            </a:r>
          </a:p>
          <a:p>
            <a:pPr algn="ctr" eaLnBrk="1" hangingPunct="1">
              <a:buFont typeface="Wingdings" pitchFamily="2" charset="2"/>
              <a:buNone/>
            </a:pPr>
            <a:endParaRPr lang="es-MX" sz="1800" dirty="0" smtClean="0"/>
          </a:p>
          <a:p>
            <a:pPr algn="ctr" eaLnBrk="1" hangingPunct="1">
              <a:buFont typeface="Wingdings" pitchFamily="2" charset="2"/>
              <a:buNone/>
            </a:pPr>
            <a:r>
              <a:rPr lang="es-ES" sz="1800" b="1" dirty="0" smtClean="0"/>
              <a:t>UNIDAD DE APRENDIZAJE:           </a:t>
            </a:r>
          </a:p>
          <a:p>
            <a:pPr algn="ctr" eaLnBrk="1" hangingPunct="1">
              <a:buFont typeface="Wingdings" pitchFamily="2" charset="2"/>
              <a:buNone/>
            </a:pPr>
            <a:r>
              <a:rPr lang="es-ES" sz="1800" dirty="0" smtClean="0"/>
              <a:t>MATERIALES DENTALES</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TEMA:</a:t>
            </a:r>
          </a:p>
          <a:p>
            <a:pPr algn="ctr">
              <a:buNone/>
            </a:pPr>
            <a:r>
              <a:rPr lang="es-ES" dirty="0" smtClean="0"/>
              <a:t>ABRASIÓN Y PULIDO</a:t>
            </a:r>
            <a:endParaRPr lang="es-ES" sz="1800" dirty="0" smtClean="0"/>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ELABORADO POR:</a:t>
            </a:r>
          </a:p>
          <a:p>
            <a:pPr algn="ctr" eaLnBrk="1" hangingPunct="1">
              <a:buFont typeface="Wingdings" pitchFamily="2" charset="2"/>
              <a:buNone/>
            </a:pPr>
            <a:r>
              <a:rPr lang="es-ES" sz="1800" dirty="0" smtClean="0"/>
              <a:t>DRA. EN E.P. MARÍA DEL ROCÍO FLORES ESTRADA</a:t>
            </a:r>
          </a:p>
          <a:p>
            <a:pPr eaLnBrk="1" hangingPunct="1">
              <a:buFont typeface="Wingdings" pitchFamily="2" charset="2"/>
              <a:buNone/>
            </a:pPr>
            <a:endParaRPr lang="es-ES" sz="1800" dirty="0" smtClean="0"/>
          </a:p>
        </p:txBody>
      </p:sp>
      <p:sp>
        <p:nvSpPr>
          <p:cNvPr id="4" name="3 Marcador de número de diapositiva"/>
          <p:cNvSpPr>
            <a:spLocks noGrp="1"/>
          </p:cNvSpPr>
          <p:nvPr>
            <p:ph type="sldNum" sz="quarter" idx="12"/>
          </p:nvPr>
        </p:nvSpPr>
        <p:spPr/>
        <p:txBody>
          <a:bodyPr/>
          <a:lstStyle/>
          <a:p>
            <a:pPr>
              <a:defRPr/>
            </a:pPr>
            <a:fld id="{AAC73A44-7499-4713-8F5C-F2185F2CE7EF}" type="slidenum">
              <a:rPr lang="es-ES" smtClean="0"/>
              <a:pPr>
                <a:defRPr/>
              </a:pPr>
              <a:t>1</a:t>
            </a:fld>
            <a:endParaRPr lang="es-ES"/>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37839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551" y="512763"/>
            <a:ext cx="10363200" cy="914400"/>
          </a:xfrm>
        </p:spPr>
        <p:txBody>
          <a:bodyPr/>
          <a:lstStyle/>
          <a:p>
            <a:pPr eaLnBrk="1" hangingPunct="1">
              <a:defRPr/>
            </a:pPr>
            <a:r>
              <a:rPr lang="es-ES" b="1" dirty="0" smtClean="0"/>
              <a:t>HABILIDADES DE LA UNIDAD DE COMPETENCIA V</a:t>
            </a:r>
            <a:endParaRPr lang="es-ES" dirty="0"/>
          </a:p>
        </p:txBody>
      </p:sp>
      <p:sp>
        <p:nvSpPr>
          <p:cNvPr id="17411" name="2 Marcador de contenido"/>
          <p:cNvSpPr>
            <a:spLocks noGrp="1"/>
          </p:cNvSpPr>
          <p:nvPr>
            <p:ph idx="1"/>
          </p:nvPr>
        </p:nvSpPr>
        <p:spPr/>
        <p:txBody>
          <a:bodyPr>
            <a:normAutofit/>
          </a:bodyPr>
          <a:lstStyle/>
          <a:p>
            <a:pPr eaLnBrk="1" hangingPunct="1"/>
            <a:endParaRPr lang="es-ES" sz="4000" dirty="0" smtClean="0"/>
          </a:p>
          <a:p>
            <a:pPr lvl="1"/>
            <a:r>
              <a:rPr lang="es-ES" sz="3200" dirty="0"/>
              <a:t>Habilidad para dosificar, mezclar y manipular os materiales para la elaboración de materiales de restauración indirecta, así como el terminado de las mismas (abrasión y pulido).</a:t>
            </a:r>
            <a:endParaRPr lang="es-ES" sz="1800" dirty="0" smtClean="0"/>
          </a:p>
        </p:txBody>
      </p:sp>
      <p:sp>
        <p:nvSpPr>
          <p:cNvPr id="4" name="3 Marcador de número de diapositiva"/>
          <p:cNvSpPr>
            <a:spLocks noGrp="1"/>
          </p:cNvSpPr>
          <p:nvPr>
            <p:ph type="sldNum" sz="quarter" idx="12"/>
          </p:nvPr>
        </p:nvSpPr>
        <p:spPr/>
        <p:txBody>
          <a:bodyPr/>
          <a:lstStyle/>
          <a:p>
            <a:pPr>
              <a:defRPr/>
            </a:pPr>
            <a:fld id="{750354E4-C038-4179-B2BD-B11444D876BB}" type="slidenum">
              <a:rPr lang="es-ES" smtClean="0"/>
              <a:pPr>
                <a:defRPr/>
              </a:pPr>
              <a:t>10</a:t>
            </a:fld>
            <a:endParaRPr lang="es-ES"/>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189970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04169" y="609600"/>
            <a:ext cx="10131425" cy="1456267"/>
          </a:xfrm>
        </p:spPr>
        <p:txBody>
          <a:bodyPr>
            <a:noAutofit/>
          </a:bodyPr>
          <a:lstStyle/>
          <a:p>
            <a:pPr eaLnBrk="1" hangingPunct="1">
              <a:defRPr/>
            </a:pPr>
            <a:r>
              <a:rPr lang="es-ES" b="1" dirty="0" smtClean="0"/>
              <a:t>ACTITUDES/ VALORES DE LA UNIDAD DE COMPETENCIA V </a:t>
            </a:r>
            <a:r>
              <a:rPr lang="es-ES" sz="4400" dirty="0" smtClean="0"/>
              <a:t/>
            </a:r>
            <a:br>
              <a:rPr lang="es-ES" sz="4400" dirty="0" smtClean="0"/>
            </a:br>
            <a:endParaRPr lang="es-ES" dirty="0"/>
          </a:p>
        </p:txBody>
      </p:sp>
      <p:sp>
        <p:nvSpPr>
          <p:cNvPr id="18435" name="2 Marcador de contenido"/>
          <p:cNvSpPr>
            <a:spLocks noGrp="1"/>
          </p:cNvSpPr>
          <p:nvPr>
            <p:ph idx="1"/>
          </p:nvPr>
        </p:nvSpPr>
        <p:spPr>
          <a:xfrm>
            <a:off x="1219200" y="2143125"/>
            <a:ext cx="10363200" cy="4572000"/>
          </a:xfrm>
        </p:spPr>
        <p:txBody>
          <a:bodyPr>
            <a:normAutofit/>
          </a:bodyPr>
          <a:lstStyle/>
          <a:p>
            <a:pPr lvl="1" eaLnBrk="1" hangingPunct="1"/>
            <a:r>
              <a:rPr lang="es-ES" sz="3600" dirty="0" smtClean="0"/>
              <a:t>Aplicar las normas de la ADA y las propias del material</a:t>
            </a:r>
            <a:endParaRPr lang="es-ES" sz="4000" dirty="0" smtClean="0"/>
          </a:p>
          <a:p>
            <a:pPr eaLnBrk="1" hangingPunct="1"/>
            <a:endParaRPr lang="es-ES" sz="2400" dirty="0" smtClean="0"/>
          </a:p>
        </p:txBody>
      </p:sp>
      <p:sp>
        <p:nvSpPr>
          <p:cNvPr id="4" name="3 Marcador de número de diapositiva"/>
          <p:cNvSpPr>
            <a:spLocks noGrp="1"/>
          </p:cNvSpPr>
          <p:nvPr>
            <p:ph type="sldNum" sz="quarter" idx="12"/>
          </p:nvPr>
        </p:nvSpPr>
        <p:spPr/>
        <p:txBody>
          <a:bodyPr/>
          <a:lstStyle/>
          <a:p>
            <a:pPr>
              <a:defRPr/>
            </a:pPr>
            <a:fld id="{ED2F56FD-6893-46EC-AB2C-596BD3848782}" type="slidenum">
              <a:rPr lang="es-ES" smtClean="0"/>
              <a:pPr>
                <a:defRPr/>
              </a:pPr>
              <a:t>11</a:t>
            </a:fld>
            <a:endParaRPr lang="es-ES"/>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889887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sz="7200" b="1" dirty="0" smtClean="0"/>
              <a:t>Abrasión y pulido</a:t>
            </a:r>
            <a:endParaRPr lang="es-MX" sz="7200" b="1" dirty="0"/>
          </a:p>
        </p:txBody>
      </p:sp>
      <p:sp>
        <p:nvSpPr>
          <p:cNvPr id="3" name="Subtítulo 2"/>
          <p:cNvSpPr>
            <a:spLocks noGrp="1"/>
          </p:cNvSpPr>
          <p:nvPr>
            <p:ph type="subTitle" idx="1"/>
          </p:nvPr>
        </p:nvSpPr>
        <p:spPr>
          <a:xfrm>
            <a:off x="2729552" y="4863403"/>
            <a:ext cx="8738648" cy="1405467"/>
          </a:xfrm>
        </p:spPr>
        <p:txBody>
          <a:bodyPr>
            <a:noAutofit/>
          </a:bodyPr>
          <a:lstStyle/>
          <a:p>
            <a:r>
              <a:rPr lang="es-MX" sz="2800" dirty="0" smtClean="0"/>
              <a:t>Elaborado por:</a:t>
            </a:r>
          </a:p>
          <a:p>
            <a:r>
              <a:rPr lang="es-MX" sz="2800" dirty="0" smtClean="0"/>
              <a:t>Dra. En </a:t>
            </a:r>
            <a:r>
              <a:rPr lang="es-MX" sz="2800" dirty="0" err="1" smtClean="0"/>
              <a:t>e.p</a:t>
            </a:r>
            <a:r>
              <a:rPr lang="es-MX" sz="2800" dirty="0" smtClean="0"/>
              <a:t>. maría del rocío flores estrada</a:t>
            </a:r>
            <a:endParaRPr lang="es-MX" sz="2800"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0046490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Abrasivo</a:t>
            </a:r>
            <a:endParaRPr lang="es-MX" dirty="0"/>
          </a:p>
        </p:txBody>
      </p:sp>
      <p:sp>
        <p:nvSpPr>
          <p:cNvPr id="3" name="Marcador de contenido 2"/>
          <p:cNvSpPr>
            <a:spLocks noGrp="1"/>
          </p:cNvSpPr>
          <p:nvPr>
            <p:ph idx="1"/>
          </p:nvPr>
        </p:nvSpPr>
        <p:spPr>
          <a:xfrm>
            <a:off x="644856" y="694474"/>
            <a:ext cx="10131425" cy="3649133"/>
          </a:xfrm>
        </p:spPr>
        <p:txBody>
          <a:bodyPr>
            <a:normAutofit/>
          </a:bodyPr>
          <a:lstStyle/>
          <a:p>
            <a:r>
              <a:rPr lang="es-MX" sz="3200" dirty="0" smtClean="0"/>
              <a:t>Sustancia dura empleada para afilar, acabar o pulir una superficie menos dura.</a:t>
            </a:r>
            <a:endParaRPr lang="es-MX" sz="32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20329" t="2619" r="11433" b="11625"/>
          <a:stretch/>
        </p:blipFill>
        <p:spPr>
          <a:xfrm>
            <a:off x="4367284" y="3273349"/>
            <a:ext cx="3425588" cy="2868143"/>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9696182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1021" y="500165"/>
            <a:ext cx="10131425" cy="1456267"/>
          </a:xfrm>
        </p:spPr>
        <p:txBody>
          <a:bodyPr/>
          <a:lstStyle/>
          <a:p>
            <a:r>
              <a:rPr lang="es-MX" dirty="0" smtClean="0"/>
              <a:t>acabado</a:t>
            </a:r>
            <a:endParaRPr lang="es-MX" dirty="0"/>
          </a:p>
        </p:txBody>
      </p:sp>
      <p:sp>
        <p:nvSpPr>
          <p:cNvPr id="3" name="Marcador de contenido 2"/>
          <p:cNvSpPr>
            <a:spLocks noGrp="1"/>
          </p:cNvSpPr>
          <p:nvPr>
            <p:ph idx="1"/>
          </p:nvPr>
        </p:nvSpPr>
        <p:spPr>
          <a:xfrm>
            <a:off x="699448" y="3752504"/>
            <a:ext cx="10131425" cy="2948548"/>
          </a:xfrm>
        </p:spPr>
        <p:txBody>
          <a:bodyPr>
            <a:normAutofit/>
          </a:bodyPr>
          <a:lstStyle/>
          <a:p>
            <a:r>
              <a:rPr lang="es-MX" sz="3200" dirty="0" smtClean="0"/>
              <a:t>Proceso de remoción de defectos, arañazos o rasguños superficiales creados durante el contorneado, utilizando inst4rumentos de corte, afilado o ambos. </a:t>
            </a:r>
            <a:endParaRPr lang="es-MX" sz="32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r="50000"/>
          <a:stretch/>
        </p:blipFill>
        <p:spPr>
          <a:xfrm>
            <a:off x="4305690" y="1433015"/>
            <a:ext cx="3104226" cy="2714950"/>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86186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brillo</a:t>
            </a:r>
            <a:endParaRPr lang="es-MX" dirty="0"/>
          </a:p>
        </p:txBody>
      </p:sp>
      <p:sp>
        <p:nvSpPr>
          <p:cNvPr id="3" name="Marcador de contenido 2"/>
          <p:cNvSpPr>
            <a:spLocks noGrp="1"/>
          </p:cNvSpPr>
          <p:nvPr>
            <p:ph idx="1"/>
          </p:nvPr>
        </p:nvSpPr>
        <p:spPr>
          <a:xfrm>
            <a:off x="713096" y="1459679"/>
            <a:ext cx="10131425" cy="1993205"/>
          </a:xfrm>
        </p:spPr>
        <p:txBody>
          <a:bodyPr>
            <a:normAutofit/>
          </a:bodyPr>
          <a:lstStyle/>
          <a:p>
            <a:r>
              <a:rPr lang="es-MX" sz="3200" dirty="0" smtClean="0"/>
              <a:t>Lustre o satinado producido sobre una superficie acabada</a:t>
            </a:r>
            <a:endParaRPr lang="es-MX" sz="32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31885" r="3257"/>
          <a:stretch/>
        </p:blipFill>
        <p:spPr>
          <a:xfrm>
            <a:off x="3971500" y="2805588"/>
            <a:ext cx="4217158" cy="3657480"/>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5271984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contorneado</a:t>
            </a:r>
            <a:endParaRPr lang="es-MX" dirty="0"/>
          </a:p>
        </p:txBody>
      </p:sp>
      <p:sp>
        <p:nvSpPr>
          <p:cNvPr id="3" name="Marcador de contenido 2"/>
          <p:cNvSpPr>
            <a:spLocks noGrp="1"/>
          </p:cNvSpPr>
          <p:nvPr>
            <p:ph idx="1"/>
          </p:nvPr>
        </p:nvSpPr>
        <p:spPr>
          <a:xfrm>
            <a:off x="781335" y="1732635"/>
            <a:ext cx="10131425" cy="2075091"/>
          </a:xfrm>
        </p:spPr>
        <p:txBody>
          <a:bodyPr>
            <a:normAutofit/>
          </a:bodyPr>
          <a:lstStyle/>
          <a:p>
            <a:r>
              <a:rPr lang="es-MX" sz="3200" dirty="0" smtClean="0"/>
              <a:t>Proceso de creación de la configuración anatómica deseada cortando o desbastando el material sobrante</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4645" y="3354696"/>
            <a:ext cx="4709046" cy="3139364"/>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8144580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corte</a:t>
            </a:r>
            <a:endParaRPr lang="es-MX" dirty="0"/>
          </a:p>
        </p:txBody>
      </p:sp>
      <p:sp>
        <p:nvSpPr>
          <p:cNvPr id="3" name="Marcador de contenido 2"/>
          <p:cNvSpPr>
            <a:spLocks noGrp="1"/>
          </p:cNvSpPr>
          <p:nvPr>
            <p:ph idx="1"/>
          </p:nvPr>
        </p:nvSpPr>
        <p:spPr>
          <a:xfrm>
            <a:off x="890518" y="3425588"/>
            <a:ext cx="10131425" cy="3129886"/>
          </a:xfrm>
        </p:spPr>
        <p:txBody>
          <a:bodyPr>
            <a:normAutofit/>
          </a:bodyPr>
          <a:lstStyle/>
          <a:p>
            <a:r>
              <a:rPr lang="es-MX" sz="3200" dirty="0" smtClean="0"/>
              <a:t>Proceso de remoción de material de un sustrato utilizando una fresa afilada o un abrasivo inducido de la matriz aglutinante de una fresa o disco</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978" y="931460"/>
            <a:ext cx="3480179" cy="3070746"/>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1377909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DESBASTADO</a:t>
            </a:r>
            <a:endParaRPr lang="es-MX" dirty="0"/>
          </a:p>
        </p:txBody>
      </p:sp>
      <p:sp>
        <p:nvSpPr>
          <p:cNvPr id="3" name="Marcador de contenido 2"/>
          <p:cNvSpPr>
            <a:spLocks noGrp="1"/>
          </p:cNvSpPr>
          <p:nvPr>
            <p:ph idx="1"/>
          </p:nvPr>
        </p:nvSpPr>
        <p:spPr>
          <a:xfrm>
            <a:off x="672153" y="1951630"/>
            <a:ext cx="10131425" cy="2051713"/>
          </a:xfrm>
        </p:spPr>
        <p:txBody>
          <a:bodyPr>
            <a:normAutofit/>
          </a:bodyPr>
          <a:lstStyle/>
          <a:p>
            <a:r>
              <a:rPr lang="es-MX" sz="3200" dirty="0" smtClean="0"/>
              <a:t>Proceso de remoción de material de un sustrato mediante la abrasión con partículas de grano relativamente grueso.</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0364" y="3651913"/>
            <a:ext cx="2810301" cy="2810301"/>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0714998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pulido</a:t>
            </a:r>
            <a:endParaRPr lang="es-MX" dirty="0"/>
          </a:p>
        </p:txBody>
      </p:sp>
      <p:sp>
        <p:nvSpPr>
          <p:cNvPr id="3" name="Marcador de contenido 2"/>
          <p:cNvSpPr>
            <a:spLocks noGrp="1"/>
          </p:cNvSpPr>
          <p:nvPr>
            <p:ph idx="1"/>
          </p:nvPr>
        </p:nvSpPr>
        <p:spPr>
          <a:xfrm>
            <a:off x="699449" y="1678674"/>
            <a:ext cx="10131425" cy="1724167"/>
          </a:xfrm>
        </p:spPr>
        <p:txBody>
          <a:bodyPr>
            <a:normAutofit/>
          </a:bodyPr>
          <a:lstStyle/>
          <a:p>
            <a:r>
              <a:rPr lang="es-MX" sz="3200" dirty="0" smtClean="0"/>
              <a:t>Proceso mediante el cual se le proporciona lustre o brillo a una superficie de un material.</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4750" y="3175449"/>
            <a:ext cx="4762500" cy="3400425"/>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4075417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1219200" y="928688"/>
            <a:ext cx="10363200" cy="5427662"/>
          </a:xfrm>
        </p:spPr>
        <p:txBody>
          <a:bodyPr>
            <a:normAutofit/>
          </a:bodyPr>
          <a:lstStyle/>
          <a:p>
            <a:pPr>
              <a:buFont typeface="Wingdings" pitchFamily="2" charset="2"/>
              <a:buNone/>
            </a:pPr>
            <a:r>
              <a:rPr lang="es-MX" sz="2800" b="1" dirty="0" smtClean="0"/>
              <a:t>ORGANISMO ACADÉMICO : </a:t>
            </a:r>
          </a:p>
          <a:p>
            <a:r>
              <a:rPr lang="es-MX" sz="2800" dirty="0" smtClean="0"/>
              <a:t>FACULTAD DE ODONTOLOGÍA</a:t>
            </a:r>
          </a:p>
          <a:p>
            <a:endParaRPr lang="es-ES" sz="2800" dirty="0" smtClean="0"/>
          </a:p>
          <a:p>
            <a:pPr>
              <a:buFont typeface="Wingdings" pitchFamily="2" charset="2"/>
              <a:buNone/>
            </a:pPr>
            <a:r>
              <a:rPr lang="es-MX" sz="2800" b="1" dirty="0" smtClean="0"/>
              <a:t>PROGRAMA EDUCATIVO: </a:t>
            </a:r>
          </a:p>
          <a:p>
            <a:r>
              <a:rPr lang="es-MX" sz="2800" dirty="0" smtClean="0"/>
              <a:t>LICENCIATURA DE CIRUJANO DENTISTA</a:t>
            </a:r>
          </a:p>
          <a:p>
            <a:pPr>
              <a:buFont typeface="Wingdings" pitchFamily="2" charset="2"/>
              <a:buNone/>
            </a:pPr>
            <a:endParaRPr lang="es-ES" sz="2800" dirty="0" smtClean="0"/>
          </a:p>
          <a:p>
            <a:pPr>
              <a:buFont typeface="Wingdings" pitchFamily="2" charset="2"/>
              <a:buNone/>
            </a:pPr>
            <a:r>
              <a:rPr lang="es-ES" sz="2800" dirty="0" smtClean="0"/>
              <a:t> </a:t>
            </a:r>
            <a:r>
              <a:rPr lang="es-MX" sz="2800" b="1" dirty="0" smtClean="0"/>
              <a:t>ÁREA DE DOCENCIA: </a:t>
            </a:r>
          </a:p>
          <a:p>
            <a:r>
              <a:rPr lang="es-MX" sz="2800" dirty="0" smtClean="0"/>
              <a:t>REHABILITACIÓN ODONTOLÓGICA</a:t>
            </a:r>
            <a:endParaRPr lang="es-ES" sz="2800" dirty="0" smtClean="0"/>
          </a:p>
          <a:p>
            <a:endParaRPr lang="es-ES" sz="2800" dirty="0" smtClean="0"/>
          </a:p>
        </p:txBody>
      </p:sp>
      <p:sp>
        <p:nvSpPr>
          <p:cNvPr id="4" name="3 Marcador de número de diapositiva"/>
          <p:cNvSpPr>
            <a:spLocks noGrp="1"/>
          </p:cNvSpPr>
          <p:nvPr>
            <p:ph type="sldNum" sz="quarter" idx="12"/>
          </p:nvPr>
        </p:nvSpPr>
        <p:spPr/>
        <p:txBody>
          <a:bodyPr/>
          <a:lstStyle/>
          <a:p>
            <a:pPr>
              <a:defRPr/>
            </a:pPr>
            <a:fld id="{A8E021A5-0C9A-4C8A-BBB0-DFEAB6893F87}" type="slidenum">
              <a:rPr lang="es-ES" smtClean="0"/>
              <a:pPr>
                <a:defRPr/>
              </a:pPr>
              <a:t>2</a:t>
            </a:fld>
            <a:endParaRPr lang="es-ES"/>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3705816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Restauración acabada y pulida</a:t>
            </a:r>
            <a:endParaRPr lang="es-MX" dirty="0"/>
          </a:p>
        </p:txBody>
      </p:sp>
      <p:sp>
        <p:nvSpPr>
          <p:cNvPr id="3" name="Marcador de contenido 2"/>
          <p:cNvSpPr>
            <a:spLocks noGrp="1"/>
          </p:cNvSpPr>
          <p:nvPr>
            <p:ph idx="1"/>
          </p:nvPr>
        </p:nvSpPr>
        <p:spPr>
          <a:xfrm>
            <a:off x="713096" y="1855464"/>
            <a:ext cx="10131425" cy="1884023"/>
          </a:xfrm>
        </p:spPr>
        <p:txBody>
          <a:bodyPr>
            <a:normAutofit/>
          </a:bodyPr>
          <a:lstStyle/>
          <a:p>
            <a:r>
              <a:rPr lang="es-MX" sz="3200" dirty="0" smtClean="0"/>
              <a:t>Prótesis o restauración directa cuya superficie exterior ha sido pulida progresivamente hasta llegar al estado deseado de acabado superficial</a:t>
            </a:r>
            <a:endParaRPr lang="es-MX" sz="32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8042" t="7489" r="6925" b="13343"/>
          <a:stretch/>
        </p:blipFill>
        <p:spPr>
          <a:xfrm>
            <a:off x="4817659" y="3684895"/>
            <a:ext cx="2456597" cy="2746746"/>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3911909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Beneficios del acabado y pulido de los materiales para restauración</a:t>
            </a:r>
            <a:endParaRPr lang="es-MX" dirty="0"/>
          </a:p>
        </p:txBody>
      </p:sp>
      <p:sp>
        <p:nvSpPr>
          <p:cNvPr id="3" name="Marcador de contenido 2"/>
          <p:cNvSpPr>
            <a:spLocks noGrp="1"/>
          </p:cNvSpPr>
          <p:nvPr>
            <p:ph idx="1"/>
          </p:nvPr>
        </p:nvSpPr>
        <p:spPr/>
        <p:txBody>
          <a:bodyPr>
            <a:normAutofit/>
          </a:bodyPr>
          <a:lstStyle/>
          <a:p>
            <a:r>
              <a:rPr lang="es-MX" sz="3600" dirty="0" smtClean="0"/>
              <a:t>Tres beneficios:</a:t>
            </a:r>
          </a:p>
          <a:p>
            <a:pPr lvl="1"/>
            <a:r>
              <a:rPr lang="es-MX" sz="3200" dirty="0" smtClean="0"/>
              <a:t>Salud oral</a:t>
            </a:r>
          </a:p>
          <a:p>
            <a:pPr lvl="1"/>
            <a:r>
              <a:rPr lang="es-MX" sz="3200" dirty="0" smtClean="0"/>
              <a:t>Función</a:t>
            </a:r>
          </a:p>
          <a:p>
            <a:pPr lvl="1"/>
            <a:r>
              <a:rPr lang="es-MX" sz="3200" dirty="0" smtClean="0"/>
              <a:t>Estética </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5546" y="3070745"/>
            <a:ext cx="5302914" cy="2982889"/>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6497992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beneficios</a:t>
            </a:r>
            <a:endParaRPr lang="es-MX" dirty="0"/>
          </a:p>
        </p:txBody>
      </p:sp>
      <p:sp>
        <p:nvSpPr>
          <p:cNvPr id="3" name="Marcador de contenido 2"/>
          <p:cNvSpPr>
            <a:spLocks noGrp="1"/>
          </p:cNvSpPr>
          <p:nvPr>
            <p:ph idx="1"/>
          </p:nvPr>
        </p:nvSpPr>
        <p:spPr>
          <a:xfrm>
            <a:off x="685800" y="1850833"/>
            <a:ext cx="10131425" cy="2673427"/>
          </a:xfrm>
        </p:spPr>
        <p:txBody>
          <a:bodyPr>
            <a:normAutofit lnSpcReduction="10000"/>
          </a:bodyPr>
          <a:lstStyle/>
          <a:p>
            <a:r>
              <a:rPr lang="es-MX" sz="3200" dirty="0" smtClean="0"/>
              <a:t>Salud oral:</a:t>
            </a:r>
          </a:p>
          <a:p>
            <a:pPr lvl="1"/>
            <a:r>
              <a:rPr lang="es-MX" sz="3000" dirty="0" smtClean="0"/>
              <a:t>Restauraciones bien pulidas y contorneadas dificultan el depósito de restos alimenticios y bacterias patógenas.</a:t>
            </a:r>
          </a:p>
          <a:p>
            <a:pPr lvl="1"/>
            <a:r>
              <a:rPr lang="es-MX" sz="3200" dirty="0"/>
              <a:t>Las superficies mas lisas tienen menos zonas de retención </a:t>
            </a:r>
            <a:endParaRPr lang="es-MX" sz="3000" dirty="0" smtClean="0"/>
          </a:p>
          <a:p>
            <a:pPr lvl="1"/>
            <a:endParaRPr lang="es-MX" sz="28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46446" t="6968" r="5904" b="11155"/>
          <a:stretch/>
        </p:blipFill>
        <p:spPr>
          <a:xfrm>
            <a:off x="2333767" y="4258102"/>
            <a:ext cx="3330055" cy="2049263"/>
          </a:xfrm>
          <a:prstGeom prst="rect">
            <a:avLst/>
          </a:prstGeom>
        </p:spPr>
      </p:pic>
      <p:pic>
        <p:nvPicPr>
          <p:cNvPr id="5" name="4 Imagen"/>
          <p:cNvPicPr>
            <a:picLocks noChangeAspect="1"/>
          </p:cNvPicPr>
          <p:nvPr/>
        </p:nvPicPr>
        <p:blipFill rotWithShape="1">
          <a:blip r:embed="rId4">
            <a:extLst>
              <a:ext uri="{28A0092B-C50C-407E-A947-70E740481C1C}">
                <a14:useLocalDpi xmlns:a14="http://schemas.microsoft.com/office/drawing/2010/main" val="0"/>
              </a:ext>
            </a:extLst>
          </a:blip>
          <a:srcRect b="10237"/>
          <a:stretch/>
        </p:blipFill>
        <p:spPr>
          <a:xfrm>
            <a:off x="6168788" y="4258102"/>
            <a:ext cx="3766781" cy="2002264"/>
          </a:xfrm>
          <a:prstGeom prst="rect">
            <a:avLst/>
          </a:prstGeom>
        </p:spPr>
      </p:pic>
      <p:cxnSp>
        <p:nvCxnSpPr>
          <p:cNvPr id="7" name="6 Conector recto de flecha"/>
          <p:cNvCxnSpPr/>
          <p:nvPr/>
        </p:nvCxnSpPr>
        <p:spPr>
          <a:xfrm flipH="1">
            <a:off x="6892119" y="4535457"/>
            <a:ext cx="109183" cy="48251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8" name="7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pic>
        <p:nvPicPr>
          <p:cNvPr id="9" name="3 Imagen" descr="Escudo%20UAEM.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55771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beneficios</a:t>
            </a:r>
            <a:endParaRPr lang="es-MX" dirty="0"/>
          </a:p>
        </p:txBody>
      </p:sp>
      <p:sp>
        <p:nvSpPr>
          <p:cNvPr id="3" name="Marcador de contenido 2"/>
          <p:cNvSpPr>
            <a:spLocks noGrp="1"/>
          </p:cNvSpPr>
          <p:nvPr>
            <p:ph idx="1"/>
          </p:nvPr>
        </p:nvSpPr>
        <p:spPr>
          <a:xfrm>
            <a:off x="1013348" y="2933637"/>
            <a:ext cx="10131425" cy="3649133"/>
          </a:xfrm>
        </p:spPr>
        <p:txBody>
          <a:bodyPr>
            <a:normAutofit/>
          </a:bodyPr>
          <a:lstStyle/>
          <a:p>
            <a:r>
              <a:rPr lang="es-MX" sz="3200" dirty="0" smtClean="0"/>
              <a:t>Función:</a:t>
            </a:r>
          </a:p>
          <a:p>
            <a:pPr lvl="1"/>
            <a:r>
              <a:rPr lang="es-MX" sz="2800" dirty="0" smtClean="0"/>
              <a:t>Mejora con una restauración bien pulida debido a que los alimentos se deslizan libremente sobre las superficies </a:t>
            </a:r>
            <a:r>
              <a:rPr lang="es-MX" sz="2800" dirty="0" err="1" smtClean="0"/>
              <a:t>oclusal</a:t>
            </a:r>
            <a:r>
              <a:rPr lang="es-MX" sz="2800" dirty="0" smtClean="0"/>
              <a:t> y de las troneras durante la masticación</a:t>
            </a:r>
          </a:p>
          <a:p>
            <a:pPr lvl="1"/>
            <a:r>
              <a:rPr lang="es-MX" sz="2800" dirty="0" smtClean="0"/>
              <a:t>Superficies tersas minimizan el grado de desgaste sobre los dientes antagonistas y adyacentes</a:t>
            </a:r>
            <a:endParaRPr lang="es-MX" sz="28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2075" y="1323833"/>
            <a:ext cx="4565968" cy="2495905"/>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pic>
        <p:nvPicPr>
          <p:cNvPr id="6"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96383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1" y="363940"/>
            <a:ext cx="10131425" cy="1456267"/>
          </a:xfrm>
        </p:spPr>
        <p:txBody>
          <a:bodyPr/>
          <a:lstStyle/>
          <a:p>
            <a:r>
              <a:rPr lang="es-MX" dirty="0" smtClean="0"/>
              <a:t>beneficios</a:t>
            </a:r>
            <a:endParaRPr lang="es-MX" dirty="0"/>
          </a:p>
        </p:txBody>
      </p:sp>
      <p:sp>
        <p:nvSpPr>
          <p:cNvPr id="3" name="Marcador de contenido 2"/>
          <p:cNvSpPr>
            <a:spLocks noGrp="1"/>
          </p:cNvSpPr>
          <p:nvPr>
            <p:ph idx="1"/>
          </p:nvPr>
        </p:nvSpPr>
        <p:spPr>
          <a:xfrm>
            <a:off x="672154" y="1391440"/>
            <a:ext cx="10131425" cy="3649133"/>
          </a:xfrm>
        </p:spPr>
        <p:txBody>
          <a:bodyPr>
            <a:normAutofit/>
          </a:bodyPr>
          <a:lstStyle/>
          <a:p>
            <a:r>
              <a:rPr lang="es-MX" sz="3200" dirty="0" smtClean="0"/>
              <a:t>Las superficies de materiales rugosos llevan a la formación de altas presiones  de contacto que pueden que pueden provocar lo pérdida de los contactos funcionales y estabilizadores entre los dientes.</a:t>
            </a:r>
          </a:p>
          <a:p>
            <a:r>
              <a:rPr lang="es-MX" sz="3200" dirty="0" smtClean="0"/>
              <a:t>Las superficies rugosas de las cerámicas actúan también como puntos donde se concentra la presión.</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2889" y="4824909"/>
            <a:ext cx="2943278" cy="1848846"/>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pic>
        <p:nvPicPr>
          <p:cNvPr id="6"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12943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DESGASTE ABRASIVO</a:t>
            </a:r>
            <a:endParaRPr lang="es-MX" dirty="0"/>
          </a:p>
        </p:txBody>
      </p:sp>
      <p:sp>
        <p:nvSpPr>
          <p:cNvPr id="3" name="2 Marcador de contenido"/>
          <p:cNvSpPr>
            <a:spLocks noGrp="1"/>
          </p:cNvSpPr>
          <p:nvPr>
            <p:ph idx="1"/>
          </p:nvPr>
        </p:nvSpPr>
        <p:spPr>
          <a:xfrm>
            <a:off x="467436" y="2551500"/>
            <a:ext cx="5837829" cy="3289741"/>
          </a:xfrm>
        </p:spPr>
        <p:txBody>
          <a:bodyPr>
            <a:normAutofit/>
          </a:bodyPr>
          <a:lstStyle/>
          <a:p>
            <a:r>
              <a:rPr lang="es-MX" sz="3600" dirty="0" smtClean="0"/>
              <a:t>El desgaste es un proceso de remoción de material que puede ocurrir siempre que las superficies se deslicen una contra otra.</a:t>
            </a:r>
            <a:endParaRPr lang="es-MX" sz="36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3503" y="635004"/>
            <a:ext cx="5292915" cy="4069762"/>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8898260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Desgaste abrasivo</a:t>
            </a:r>
            <a:endParaRPr lang="es-MX" dirty="0"/>
          </a:p>
        </p:txBody>
      </p:sp>
      <p:sp>
        <p:nvSpPr>
          <p:cNvPr id="3" name="2 Marcador de contenido"/>
          <p:cNvSpPr>
            <a:spLocks noGrp="1"/>
          </p:cNvSpPr>
          <p:nvPr>
            <p:ph idx="1"/>
          </p:nvPr>
        </p:nvSpPr>
        <p:spPr>
          <a:xfrm>
            <a:off x="672154" y="2142067"/>
            <a:ext cx="10131425" cy="3649133"/>
          </a:xfrm>
        </p:spPr>
        <p:txBody>
          <a:bodyPr>
            <a:normAutofit/>
          </a:bodyPr>
          <a:lstStyle/>
          <a:p>
            <a:r>
              <a:rPr lang="es-MX" sz="3200" dirty="0" smtClean="0"/>
              <a:t>Puede ser:</a:t>
            </a:r>
          </a:p>
          <a:p>
            <a:pPr lvl="1"/>
            <a:r>
              <a:rPr lang="es-MX" sz="2800" dirty="0" smtClean="0"/>
              <a:t>DESGASTE ENTRE DOS CUERPOS: Las partículas abrasivas se unen firmemente a la superficie del instrumento abrasivo y no se usan otras partículas abrasivas.</a:t>
            </a:r>
          </a:p>
          <a:p>
            <a:pPr lvl="1"/>
            <a:r>
              <a:rPr lang="es-MX" sz="2800" dirty="0" smtClean="0"/>
              <a:t>DESGASTE ENTRE TRES CUERPOS: Cuando las partículas abrasivas están libres de cambios y rotación entre las dos superficies.</a:t>
            </a:r>
            <a:endParaRPr lang="es-MX" sz="2800" dirty="0"/>
          </a:p>
        </p:txBody>
      </p:sp>
      <p:pic>
        <p:nvPicPr>
          <p:cNvPr id="4"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6035949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DESGASTE POR EROSIÓN</a:t>
            </a:r>
            <a:endParaRPr lang="es-MX" dirty="0"/>
          </a:p>
        </p:txBody>
      </p:sp>
      <p:sp>
        <p:nvSpPr>
          <p:cNvPr id="3" name="2 Marcador de contenido"/>
          <p:cNvSpPr>
            <a:spLocks noGrp="1"/>
          </p:cNvSpPr>
          <p:nvPr>
            <p:ph idx="1"/>
          </p:nvPr>
        </p:nvSpPr>
        <p:spPr>
          <a:xfrm>
            <a:off x="180833" y="1609803"/>
            <a:ext cx="11064921" cy="3649133"/>
          </a:xfrm>
        </p:spPr>
        <p:txBody>
          <a:bodyPr>
            <a:normAutofit/>
          </a:bodyPr>
          <a:lstStyle/>
          <a:p>
            <a:r>
              <a:rPr lang="es-MX" sz="3200" dirty="0" smtClean="0"/>
              <a:t>Es causado por partículas que impactan la superficie del sustrato, transportada por una corriente de aire o de líquido.  En los laboratorios dentales con frecuencia se emplean unidades de conducción de aire con ráfaga de arena que emplean erosión de partículas duras para remover el material de la superficie.</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026" y="4408227"/>
            <a:ext cx="3042198" cy="2190536"/>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2470105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DUREZA DE LOS ABRASIVOS</a:t>
            </a:r>
            <a:endParaRPr lang="es-MX" dirty="0"/>
          </a:p>
        </p:txBody>
      </p:sp>
      <p:sp>
        <p:nvSpPr>
          <p:cNvPr id="3" name="2 Marcador de contenido"/>
          <p:cNvSpPr>
            <a:spLocks noGrp="1"/>
          </p:cNvSpPr>
          <p:nvPr>
            <p:ph idx="1"/>
          </p:nvPr>
        </p:nvSpPr>
        <p:spPr>
          <a:xfrm>
            <a:off x="603915" y="1486975"/>
            <a:ext cx="10131425" cy="3649133"/>
          </a:xfrm>
        </p:spPr>
        <p:txBody>
          <a:bodyPr>
            <a:normAutofit/>
          </a:bodyPr>
          <a:lstStyle/>
          <a:p>
            <a:r>
              <a:rPr lang="es-MX" sz="3200" dirty="0" smtClean="0"/>
              <a:t>La resistencia de las hojas de tallado o las partículas abrasivas en lo instrumento dentales debe ser tan grande como para remover las partículas del material del sustrato sin que se desafilen o fracturen muy rápido.</a:t>
            </a:r>
          </a:p>
          <a:p>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6591" y="4249419"/>
            <a:ext cx="3100030" cy="2335626"/>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4645935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DUREZA DE LOS ABRASIVOS</a:t>
            </a:r>
            <a:endParaRPr lang="es-MX" dirty="0"/>
          </a:p>
        </p:txBody>
      </p:sp>
      <p:sp>
        <p:nvSpPr>
          <p:cNvPr id="3" name="2 Marcador de contenido"/>
          <p:cNvSpPr>
            <a:spLocks noGrp="1"/>
          </p:cNvSpPr>
          <p:nvPr>
            <p:ph idx="1"/>
          </p:nvPr>
        </p:nvSpPr>
        <p:spPr>
          <a:xfrm>
            <a:off x="685801" y="1391440"/>
            <a:ext cx="10131425" cy="3649133"/>
          </a:xfrm>
        </p:spPr>
        <p:txBody>
          <a:bodyPr>
            <a:normAutofit/>
          </a:bodyPr>
          <a:lstStyle/>
          <a:p>
            <a:r>
              <a:rPr lang="es-MX" sz="3200" dirty="0" smtClean="0"/>
              <a:t>La resistencia se mide por la dureza de sus partículas o la superficie del material.</a:t>
            </a:r>
          </a:p>
          <a:p>
            <a:r>
              <a:rPr lang="es-MX" sz="3200" dirty="0"/>
              <a:t>La dureza es medir la resistencia de un material a la deformación plástica por otro material.</a:t>
            </a:r>
          </a:p>
          <a:p>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579" y="4147328"/>
            <a:ext cx="3505199" cy="2453639"/>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3753262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1205553" y="927622"/>
            <a:ext cx="10496551" cy="5713412"/>
          </a:xfrm>
        </p:spPr>
        <p:txBody>
          <a:bodyPr>
            <a:normAutofit lnSpcReduction="10000"/>
          </a:bodyPr>
          <a:lstStyle/>
          <a:p>
            <a:pPr eaLnBrk="1" hangingPunct="1">
              <a:buFont typeface="Wingdings" pitchFamily="2" charset="2"/>
              <a:buNone/>
            </a:pPr>
            <a:endParaRPr lang="es-MX" sz="2400" b="1" dirty="0" smtClean="0"/>
          </a:p>
          <a:p>
            <a:pPr eaLnBrk="1" hangingPunct="1">
              <a:buFont typeface="Wingdings" pitchFamily="2" charset="2"/>
              <a:buNone/>
            </a:pPr>
            <a:r>
              <a:rPr lang="es-MX" sz="2400" b="1" dirty="0" smtClean="0"/>
              <a:t>CLAVE:</a:t>
            </a:r>
            <a:endParaRPr lang="es-ES" sz="2400" dirty="0" smtClean="0"/>
          </a:p>
          <a:p>
            <a:pPr eaLnBrk="1" hangingPunct="1">
              <a:buFont typeface="Wingdings" pitchFamily="2" charset="2"/>
              <a:buNone/>
            </a:pPr>
            <a:r>
              <a:rPr lang="es-ES" sz="2400" dirty="0" smtClean="0"/>
              <a:t>L40007</a:t>
            </a:r>
          </a:p>
          <a:p>
            <a:pPr eaLnBrk="1" hangingPunct="1">
              <a:buFont typeface="Wingdings" pitchFamily="2" charset="2"/>
              <a:buNone/>
            </a:pPr>
            <a:endParaRPr lang="es-ES" sz="2400" dirty="0" smtClean="0"/>
          </a:p>
          <a:p>
            <a:pPr eaLnBrk="1" hangingPunct="1">
              <a:buFont typeface="Wingdings" pitchFamily="2" charset="2"/>
              <a:buNone/>
            </a:pPr>
            <a:r>
              <a:rPr lang="es-MX" sz="2400" b="1" dirty="0" smtClean="0"/>
              <a:t>TIPO DE UNIDAD DE APRENDIZAJE:</a:t>
            </a:r>
            <a:endParaRPr lang="es-ES" sz="2400" dirty="0" smtClean="0"/>
          </a:p>
          <a:p>
            <a:pPr eaLnBrk="1" hangingPunct="1">
              <a:buFont typeface="Wingdings" pitchFamily="2" charset="2"/>
              <a:buNone/>
            </a:pPr>
            <a:r>
              <a:rPr lang="es-ES" sz="2400" dirty="0" smtClean="0"/>
              <a:t>TEÓRICO- PRACTICO</a:t>
            </a:r>
          </a:p>
          <a:p>
            <a:pPr eaLnBrk="1" hangingPunct="1">
              <a:buFont typeface="Wingdings" pitchFamily="2" charset="2"/>
              <a:buNone/>
            </a:pPr>
            <a:endParaRPr lang="es-ES" sz="2400" dirty="0" smtClean="0"/>
          </a:p>
          <a:p>
            <a:pPr eaLnBrk="1" hangingPunct="1">
              <a:buFont typeface="Wingdings" pitchFamily="2" charset="2"/>
              <a:buNone/>
            </a:pPr>
            <a:r>
              <a:rPr lang="es-ES" sz="2400" b="1" dirty="0" smtClean="0"/>
              <a:t>CARÁCTER DE LA UNIDAD DE APRENDIZAJE:</a:t>
            </a:r>
            <a:endParaRPr lang="es-ES" sz="2400" dirty="0" smtClean="0"/>
          </a:p>
          <a:p>
            <a:pPr eaLnBrk="1" hangingPunct="1">
              <a:buFont typeface="Wingdings" pitchFamily="2" charset="2"/>
              <a:buNone/>
            </a:pPr>
            <a:r>
              <a:rPr lang="es-ES" sz="2400" dirty="0" smtClean="0"/>
              <a:t>OBLIGATORIO</a:t>
            </a:r>
          </a:p>
          <a:p>
            <a:pPr eaLnBrk="1" hangingPunct="1">
              <a:buFont typeface="Wingdings" pitchFamily="2" charset="2"/>
              <a:buNone/>
            </a:pPr>
            <a:endParaRPr lang="es-ES" sz="2400" dirty="0" smtClean="0"/>
          </a:p>
          <a:p>
            <a:pPr eaLnBrk="1" hangingPunct="1">
              <a:buFont typeface="Wingdings" pitchFamily="2" charset="2"/>
              <a:buNone/>
            </a:pPr>
            <a:r>
              <a:rPr lang="es-ES" sz="2400" b="1" dirty="0" smtClean="0"/>
              <a:t>MODALIDAD:</a:t>
            </a:r>
            <a:endParaRPr lang="es-ES" sz="2400" dirty="0" smtClean="0"/>
          </a:p>
          <a:p>
            <a:pPr eaLnBrk="1" hangingPunct="1">
              <a:buFont typeface="Wingdings" pitchFamily="2" charset="2"/>
              <a:buNone/>
            </a:pPr>
            <a:r>
              <a:rPr lang="es-ES" sz="2400" dirty="0" smtClean="0"/>
              <a:t>PRESENCIAL</a:t>
            </a:r>
          </a:p>
          <a:p>
            <a:pPr eaLnBrk="1" hangingPunct="1">
              <a:buFont typeface="Wingdings" pitchFamily="2" charset="2"/>
              <a:buNone/>
            </a:pPr>
            <a:endParaRPr lang="es-ES" sz="2400" dirty="0" smtClean="0"/>
          </a:p>
          <a:p>
            <a:pPr eaLnBrk="1" hangingPunct="1">
              <a:buFont typeface="Wingdings" pitchFamily="2" charset="2"/>
              <a:buNone/>
            </a:pPr>
            <a:endParaRPr lang="es-ES" sz="2400" dirty="0" smtClean="0"/>
          </a:p>
          <a:p>
            <a:pPr eaLnBrk="1" hangingPunct="1">
              <a:buFont typeface="Wingdings" pitchFamily="2" charset="2"/>
              <a:buNone/>
            </a:pPr>
            <a:endParaRPr lang="es-ES" sz="2400" dirty="0" smtClean="0"/>
          </a:p>
          <a:p>
            <a:pPr eaLnBrk="1" hangingPunct="1"/>
            <a:endParaRPr lang="es-ES" sz="2400" dirty="0" smtClean="0"/>
          </a:p>
        </p:txBody>
      </p:sp>
      <p:sp>
        <p:nvSpPr>
          <p:cNvPr id="4" name="3 Marcador de número de diapositiva"/>
          <p:cNvSpPr>
            <a:spLocks noGrp="1"/>
          </p:cNvSpPr>
          <p:nvPr>
            <p:ph type="sldNum" sz="quarter" idx="12"/>
          </p:nvPr>
        </p:nvSpPr>
        <p:spPr/>
        <p:txBody>
          <a:bodyPr/>
          <a:lstStyle/>
          <a:p>
            <a:pPr>
              <a:defRPr/>
            </a:pPr>
            <a:fld id="{CA33E4F7-EC5A-4B5C-A5A4-B54EC2898B1A}" type="slidenum">
              <a:rPr lang="es-ES" smtClean="0"/>
              <a:pPr>
                <a:defRPr/>
              </a:pPr>
              <a:t>3</a:t>
            </a:fld>
            <a:endParaRPr lang="es-ES"/>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8524153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DISEÑO DE INSTRUMENTOS ABRASIVOS</a:t>
            </a:r>
            <a:endParaRPr lang="es-MX" dirty="0"/>
          </a:p>
        </p:txBody>
      </p:sp>
      <p:sp>
        <p:nvSpPr>
          <p:cNvPr id="3" name="2 Marcador de contenido"/>
          <p:cNvSpPr>
            <a:spLocks noGrp="1"/>
          </p:cNvSpPr>
          <p:nvPr>
            <p:ph idx="1"/>
          </p:nvPr>
        </p:nvSpPr>
        <p:spPr>
          <a:xfrm>
            <a:off x="496081" y="1173076"/>
            <a:ext cx="10131425" cy="3649133"/>
          </a:xfrm>
        </p:spPr>
        <p:txBody>
          <a:bodyPr>
            <a:normAutofit/>
          </a:bodyPr>
          <a:lstStyle/>
          <a:p>
            <a:r>
              <a:rPr lang="es-MX" sz="3200" dirty="0" smtClean="0"/>
              <a:t>Arenas abrasivas</a:t>
            </a:r>
          </a:p>
          <a:p>
            <a:r>
              <a:rPr lang="es-MX" sz="3200" dirty="0" smtClean="0"/>
              <a:t>Abrasivos de adhesión</a:t>
            </a:r>
          </a:p>
          <a:p>
            <a:r>
              <a:rPr lang="es-MX" sz="3200" dirty="0" smtClean="0"/>
              <a:t>Revestimiento abrasivo en discos y tiras</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7567" y="4203013"/>
            <a:ext cx="3038475" cy="2409825"/>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315" y="4203013"/>
            <a:ext cx="3610388" cy="2409825"/>
          </a:xfrm>
          <a:prstGeom prst="rect">
            <a:avLst/>
          </a:prstGeom>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7659" y="4798401"/>
            <a:ext cx="3047621" cy="1219048"/>
          </a:xfrm>
          <a:prstGeom prst="rect">
            <a:avLst/>
          </a:prstGeom>
        </p:spPr>
      </p:pic>
      <p:pic>
        <p:nvPicPr>
          <p:cNvPr id="7" name="3 Imagen" descr="Escudo%20UAEM.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9929661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ARENAS ABRASIVAS</a:t>
            </a:r>
            <a:endParaRPr lang="es-MX" dirty="0"/>
          </a:p>
        </p:txBody>
      </p:sp>
      <p:sp>
        <p:nvSpPr>
          <p:cNvPr id="3" name="2 Marcador de contenido"/>
          <p:cNvSpPr>
            <a:spLocks noGrp="1"/>
          </p:cNvSpPr>
          <p:nvPr>
            <p:ph idx="1"/>
          </p:nvPr>
        </p:nvSpPr>
        <p:spPr>
          <a:xfrm>
            <a:off x="631210" y="1323202"/>
            <a:ext cx="10600898" cy="3649133"/>
          </a:xfrm>
        </p:spPr>
        <p:txBody>
          <a:bodyPr>
            <a:normAutofit/>
          </a:bodyPr>
          <a:lstStyle/>
          <a:p>
            <a:r>
              <a:rPr lang="es-MX" sz="3200" dirty="0" smtClean="0"/>
              <a:t>Se derivan de materiales que se trituran y pasan a través de una serie de redes de depuración para obtener diferentes tamaños de partículas.</a:t>
            </a:r>
          </a:p>
          <a:p>
            <a:r>
              <a:rPr lang="es-MX" sz="3200" dirty="0" smtClean="0"/>
              <a:t>De acuerdo al tamaño de la partícula pueden ser gruesas, gruesas medianas, medianas, finas y superfinas.</a:t>
            </a:r>
            <a:endParaRPr lang="es-MX" sz="32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5898" y="4824482"/>
            <a:ext cx="2402006" cy="1801505"/>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3598473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ABRASIVOS DE ADHESIÓN</a:t>
            </a:r>
            <a:endParaRPr lang="es-MX" dirty="0"/>
          </a:p>
        </p:txBody>
      </p:sp>
      <p:sp>
        <p:nvSpPr>
          <p:cNvPr id="3" name="2 Marcador de contenido"/>
          <p:cNvSpPr>
            <a:spLocks noGrp="1"/>
          </p:cNvSpPr>
          <p:nvPr>
            <p:ph idx="1"/>
          </p:nvPr>
        </p:nvSpPr>
        <p:spPr>
          <a:xfrm>
            <a:off x="685801" y="2142067"/>
            <a:ext cx="11123827" cy="3649133"/>
          </a:xfrm>
        </p:spPr>
        <p:txBody>
          <a:bodyPr>
            <a:noAutofit/>
          </a:bodyPr>
          <a:lstStyle/>
          <a:p>
            <a:r>
              <a:rPr lang="es-MX" sz="2800" dirty="0" smtClean="0"/>
              <a:t>Son partículas abrasivas que se incorporan a través de un cementante para formar herramientas para bruñir, como puntas, ruedas y discos, etc.</a:t>
            </a:r>
          </a:p>
          <a:p>
            <a:r>
              <a:rPr lang="es-MX" sz="2800" dirty="0" smtClean="0"/>
              <a:t>Las partículas se adhieren por cuatro métodos:</a:t>
            </a:r>
          </a:p>
          <a:p>
            <a:pPr lvl="1"/>
            <a:r>
              <a:rPr lang="es-MX" sz="2400" dirty="0" smtClean="0"/>
              <a:t>Compactación</a:t>
            </a:r>
          </a:p>
          <a:p>
            <a:pPr lvl="1"/>
            <a:r>
              <a:rPr lang="es-MX" sz="2400" dirty="0" smtClean="0"/>
              <a:t>Adhesión vítrea (vidrio o cerámica)</a:t>
            </a:r>
          </a:p>
          <a:p>
            <a:pPr lvl="1"/>
            <a:r>
              <a:rPr lang="es-MX" sz="2400" dirty="0" smtClean="0"/>
              <a:t>Adhesión </a:t>
            </a:r>
            <a:r>
              <a:rPr lang="es-MX" sz="2400" dirty="0" err="1" smtClean="0"/>
              <a:t>resinoide</a:t>
            </a:r>
            <a:r>
              <a:rPr lang="es-MX" sz="2400" dirty="0" smtClean="0"/>
              <a:t> (resina fenólica)</a:t>
            </a:r>
          </a:p>
          <a:p>
            <a:pPr lvl="1"/>
            <a:r>
              <a:rPr lang="es-MX" sz="2400" dirty="0" smtClean="0"/>
              <a:t>Adhesión elástica (silicio de caucho)</a:t>
            </a:r>
            <a:endParaRPr lang="es-MX" sz="2400" dirty="0"/>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23552" t="3964" r="13045" b="14314"/>
          <a:stretch/>
        </p:blipFill>
        <p:spPr>
          <a:xfrm>
            <a:off x="8256896" y="3564071"/>
            <a:ext cx="3589362" cy="3082389"/>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6614223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Abrasivos de adhesión vítrea</a:t>
            </a:r>
            <a:endParaRPr lang="es-MX" dirty="0"/>
          </a:p>
        </p:txBody>
      </p:sp>
      <p:sp>
        <p:nvSpPr>
          <p:cNvPr id="3" name="2 Marcador de contenido"/>
          <p:cNvSpPr>
            <a:spLocks noGrp="1"/>
          </p:cNvSpPr>
          <p:nvPr>
            <p:ph idx="1"/>
          </p:nvPr>
        </p:nvSpPr>
        <p:spPr>
          <a:xfrm>
            <a:off x="699449" y="1718986"/>
            <a:ext cx="10751023" cy="3649133"/>
          </a:xfrm>
        </p:spPr>
        <p:txBody>
          <a:bodyPr>
            <a:normAutofit/>
          </a:bodyPr>
          <a:lstStyle/>
          <a:p>
            <a:r>
              <a:rPr lang="es-MX" sz="2800" dirty="0" smtClean="0"/>
              <a:t>Se mezclan con una matriz de material cerámica o de vidrio, presionada en frío en el molde del instrumento y calentada para fusionarse al cementarse. </a:t>
            </a:r>
          </a:p>
          <a:p>
            <a:r>
              <a:rPr lang="es-MX" sz="2800" dirty="0" smtClean="0"/>
              <a:t>Se presionan en frío o calor y después se calientan para polimerizar la resina.</a:t>
            </a:r>
            <a:endParaRPr lang="es-MX" sz="28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3314" y="4264357"/>
            <a:ext cx="3543205" cy="2391389"/>
          </a:xfrm>
          <a:prstGeom prst="rect">
            <a:avLst/>
          </a:prstGeom>
        </p:spPr>
      </p:pic>
      <p:pic>
        <p:nvPicPr>
          <p:cNvPr id="5"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40848382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48734" y="582305"/>
            <a:ext cx="10131425" cy="1456267"/>
          </a:xfrm>
        </p:spPr>
        <p:txBody>
          <a:bodyPr/>
          <a:lstStyle/>
          <a:p>
            <a:r>
              <a:rPr lang="es-MX" dirty="0" smtClean="0"/>
              <a:t>REVESTIMIENTO ABRASIVO EN DISCOS Y TIRAS</a:t>
            </a:r>
            <a:endParaRPr lang="es-MX" dirty="0"/>
          </a:p>
        </p:txBody>
      </p:sp>
      <p:sp>
        <p:nvSpPr>
          <p:cNvPr id="3" name="2 Marcador de contenido"/>
          <p:cNvSpPr>
            <a:spLocks noGrp="1"/>
          </p:cNvSpPr>
          <p:nvPr>
            <p:ph idx="1"/>
          </p:nvPr>
        </p:nvSpPr>
        <p:spPr>
          <a:xfrm>
            <a:off x="631209" y="1800873"/>
            <a:ext cx="10710080" cy="2634650"/>
          </a:xfrm>
        </p:spPr>
        <p:txBody>
          <a:bodyPr>
            <a:noAutofit/>
          </a:bodyPr>
          <a:lstStyle/>
          <a:p>
            <a:r>
              <a:rPr lang="es-MX" sz="2800" dirty="0" smtClean="0"/>
              <a:t>Son partículas abrasivas aseguradas a un material flexible de sostén (papel pesado o matrices de </a:t>
            </a:r>
            <a:r>
              <a:rPr lang="es-MX" sz="2800" dirty="0" err="1" smtClean="0"/>
              <a:t>Mylard</a:t>
            </a:r>
            <a:r>
              <a:rPr lang="es-MX" sz="2800" dirty="0" smtClean="0"/>
              <a:t>) con un material adhesivo adecuado.</a:t>
            </a:r>
          </a:p>
          <a:p>
            <a:r>
              <a:rPr lang="es-MX" sz="2800" dirty="0" smtClean="0"/>
              <a:t>Se presentan como discos y tiras de terminado.</a:t>
            </a:r>
          </a:p>
          <a:p>
            <a:r>
              <a:rPr lang="es-MX" sz="2800" dirty="0" smtClean="0"/>
              <a:t>Los discos están disponibles en diámetros y con un grosor delgado y </a:t>
            </a:r>
            <a:r>
              <a:rPr lang="es-MX" sz="2800" dirty="0" err="1" smtClean="0"/>
              <a:t>superdelgado</a:t>
            </a:r>
            <a:endParaRPr lang="es-MX" sz="2800"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4423" y="4531056"/>
            <a:ext cx="1890215" cy="1890215"/>
          </a:xfrm>
          <a:prstGeom prst="rect">
            <a:avLst/>
          </a:prstGeom>
        </p:spPr>
      </p:pic>
      <p:pic>
        <p:nvPicPr>
          <p:cNvPr id="5" name="4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1743" y="4531056"/>
            <a:ext cx="2910930" cy="1890215"/>
          </a:xfrm>
          <a:prstGeom prst="rect">
            <a:avLst/>
          </a:prstGeom>
        </p:spPr>
      </p:pic>
      <p:pic>
        <p:nvPicPr>
          <p:cNvPr id="6"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4330914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5816" y="1659494"/>
            <a:ext cx="10131427" cy="1468800"/>
          </a:xfrm>
        </p:spPr>
        <p:txBody>
          <a:bodyPr/>
          <a:lstStyle/>
          <a:p>
            <a:r>
              <a:rPr lang="es-MX" dirty="0" smtClean="0"/>
              <a:t>Tipos de abrasivos</a:t>
            </a:r>
            <a:endParaRPr lang="es-MX" dirty="0"/>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5957" y="3237807"/>
            <a:ext cx="4026091" cy="3033339"/>
          </a:xfrm>
          <a:prstGeom prst="rect">
            <a:avLst/>
          </a:prstGeom>
        </p:spPr>
      </p:pic>
      <p:pic>
        <p:nvPicPr>
          <p:cNvPr id="4"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40687549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Tipos de abrasivos</a:t>
            </a:r>
            <a:endParaRPr lang="es-MX" dirty="0"/>
          </a:p>
        </p:txBody>
      </p:sp>
      <p:sp>
        <p:nvSpPr>
          <p:cNvPr id="5" name="4 Marcador de contenido"/>
          <p:cNvSpPr>
            <a:spLocks noGrp="1"/>
          </p:cNvSpPr>
          <p:nvPr>
            <p:ph idx="1"/>
          </p:nvPr>
        </p:nvSpPr>
        <p:spPr/>
        <p:txBody>
          <a:bodyPr>
            <a:normAutofit/>
          </a:bodyPr>
          <a:lstStyle/>
          <a:p>
            <a:r>
              <a:rPr lang="es-MX" sz="3600" dirty="0" smtClean="0"/>
              <a:t>NATURALES</a:t>
            </a:r>
            <a:r>
              <a:rPr lang="es-MX" sz="3200" dirty="0" smtClean="0"/>
              <a:t>:  incluyen piedra de Arkansas, tiza, </a:t>
            </a:r>
            <a:r>
              <a:rPr lang="es-MX" sz="3200" dirty="0" err="1" smtClean="0"/>
              <a:t>coridón</a:t>
            </a:r>
            <a:r>
              <a:rPr lang="es-MX" sz="3200" dirty="0" smtClean="0"/>
              <a:t>, diamante, esmeril, granate, pómez, cuarzo, arena, trípoli y silicato de circonio.</a:t>
            </a:r>
          </a:p>
          <a:p>
            <a:r>
              <a:rPr lang="es-MX" sz="3200" dirty="0" smtClean="0"/>
              <a:t>FABRICADOS: materiales sintéticos como el silicato de carburo, óxido de aluminio, diamante sintético, rojo y óxido de estaño.</a:t>
            </a:r>
            <a:endParaRPr lang="es-MX" sz="3200" dirty="0"/>
          </a:p>
        </p:txBody>
      </p:sp>
      <p:pic>
        <p:nvPicPr>
          <p:cNvPr id="6" name="3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939413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PIEDRA DE ARKANSAS</a:t>
            </a:r>
            <a:endParaRPr lang="es-MX" dirty="0"/>
          </a:p>
        </p:txBody>
      </p:sp>
      <p:sp>
        <p:nvSpPr>
          <p:cNvPr id="4" name="3 Marcador de contenido"/>
          <p:cNvSpPr>
            <a:spLocks noGrp="1"/>
          </p:cNvSpPr>
          <p:nvPr>
            <p:ph sz="half" idx="1"/>
          </p:nvPr>
        </p:nvSpPr>
        <p:spPr>
          <a:xfrm>
            <a:off x="726744" y="1869111"/>
            <a:ext cx="7557447" cy="4381827"/>
          </a:xfrm>
        </p:spPr>
        <p:txBody>
          <a:bodyPr>
            <a:normAutofit/>
          </a:bodyPr>
          <a:lstStyle/>
          <a:p>
            <a:r>
              <a:rPr lang="es-MX" sz="2800" dirty="0" smtClean="0"/>
              <a:t>Piedra silícea sedimentaria de color gris </a:t>
            </a:r>
            <a:r>
              <a:rPr lang="es-MX" sz="2800" dirty="0" err="1" smtClean="0"/>
              <a:t>semitranslúcida</a:t>
            </a:r>
            <a:r>
              <a:rPr lang="es-MX" sz="2800" dirty="0" smtClean="0"/>
              <a:t> extraída de las minas en Arkansas.</a:t>
            </a:r>
          </a:p>
          <a:p>
            <a:r>
              <a:rPr lang="es-MX" sz="2800" dirty="0" smtClean="0"/>
              <a:t>Contiene cuarzo </a:t>
            </a:r>
            <a:r>
              <a:rPr lang="es-MX" sz="2800" dirty="0" err="1" smtClean="0"/>
              <a:t>microcristalino</a:t>
            </a:r>
            <a:r>
              <a:rPr lang="es-MX" sz="2800" dirty="0" smtClean="0"/>
              <a:t> y es densa, dura y con textura uniforme.</a:t>
            </a:r>
          </a:p>
          <a:p>
            <a:r>
              <a:rPr lang="es-MX" sz="2800" dirty="0" smtClean="0"/>
              <a:t>Para bruñido fino del esmalte y aleaciones de metal.</a:t>
            </a:r>
            <a:endParaRPr lang="es-MX" sz="2800" dirty="0"/>
          </a:p>
        </p:txBody>
      </p:sp>
      <p:pic>
        <p:nvPicPr>
          <p:cNvPr id="6" name="5 Marcador de contenido"/>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34085" r="32684"/>
          <a:stretch/>
        </p:blipFill>
        <p:spPr>
          <a:xfrm>
            <a:off x="8459568" y="657858"/>
            <a:ext cx="2872154" cy="2592917"/>
          </a:xfrm>
        </p:spPr>
      </p:pic>
      <p:pic>
        <p:nvPicPr>
          <p:cNvPr id="7" name="6 Imagen"/>
          <p:cNvPicPr>
            <a:picLocks noChangeAspect="1"/>
          </p:cNvPicPr>
          <p:nvPr/>
        </p:nvPicPr>
        <p:blipFill rotWithShape="1">
          <a:blip r:embed="rId4">
            <a:extLst>
              <a:ext uri="{28A0092B-C50C-407E-A947-70E740481C1C}">
                <a14:useLocalDpi xmlns:a14="http://schemas.microsoft.com/office/drawing/2010/main" val="0"/>
              </a:ext>
            </a:extLst>
          </a:blip>
          <a:srcRect l="28680" t="20985" r="26095" b="22260"/>
          <a:stretch/>
        </p:blipFill>
        <p:spPr>
          <a:xfrm>
            <a:off x="10168397" y="3393832"/>
            <a:ext cx="1641231" cy="3130062"/>
          </a:xfrm>
          <a:prstGeom prst="rect">
            <a:avLst/>
          </a:prstGeom>
        </p:spPr>
      </p:pic>
      <p:pic>
        <p:nvPicPr>
          <p:cNvPr id="8"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492866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tiza</a:t>
            </a:r>
            <a:endParaRPr lang="es-MX" dirty="0"/>
          </a:p>
        </p:txBody>
      </p:sp>
      <p:pic>
        <p:nvPicPr>
          <p:cNvPr id="5" name="4 Marcador de contenido"/>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165295" y="2817246"/>
            <a:ext cx="3289474" cy="2973953"/>
          </a:xfrm>
        </p:spPr>
      </p:pic>
      <p:sp>
        <p:nvSpPr>
          <p:cNvPr id="4" name="3 Marcador de contenido"/>
          <p:cNvSpPr>
            <a:spLocks noGrp="1"/>
          </p:cNvSpPr>
          <p:nvPr>
            <p:ph sz="half" idx="2"/>
          </p:nvPr>
        </p:nvSpPr>
        <p:spPr>
          <a:xfrm>
            <a:off x="4794680" y="1364145"/>
            <a:ext cx="7014948" cy="3649133"/>
          </a:xfrm>
        </p:spPr>
        <p:txBody>
          <a:bodyPr>
            <a:noAutofit/>
          </a:bodyPr>
          <a:lstStyle/>
          <a:p>
            <a:r>
              <a:rPr lang="es-MX" sz="3200" dirty="0" smtClean="0"/>
              <a:t>Mineral formado de calcita</a:t>
            </a:r>
          </a:p>
          <a:p>
            <a:r>
              <a:rPr lang="es-MX" sz="3200" dirty="0" smtClean="0"/>
              <a:t>Color blanco</a:t>
            </a:r>
          </a:p>
          <a:p>
            <a:r>
              <a:rPr lang="es-MX" sz="3200" dirty="0" smtClean="0"/>
              <a:t>Compuesto de carbonato de calcio</a:t>
            </a:r>
          </a:p>
          <a:p>
            <a:r>
              <a:rPr lang="es-MX" sz="3200" dirty="0" smtClean="0"/>
              <a:t>Pasta abrasiva suave para  pulir el esmalte del diente, hoja de oro, amalgama y materiales plásticos.</a:t>
            </a:r>
            <a:endParaRPr lang="es-MX" sz="3200" dirty="0"/>
          </a:p>
        </p:txBody>
      </p: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9890272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corindón</a:t>
            </a:r>
            <a:endParaRPr lang="es-MX" dirty="0"/>
          </a:p>
        </p:txBody>
      </p:sp>
      <p:sp>
        <p:nvSpPr>
          <p:cNvPr id="3" name="2 Marcador de contenido"/>
          <p:cNvSpPr>
            <a:spLocks noGrp="1"/>
          </p:cNvSpPr>
          <p:nvPr>
            <p:ph sz="half" idx="1"/>
          </p:nvPr>
        </p:nvSpPr>
        <p:spPr/>
        <p:txBody>
          <a:bodyPr>
            <a:normAutofit/>
          </a:bodyPr>
          <a:lstStyle/>
          <a:p>
            <a:r>
              <a:rPr lang="es-MX" sz="3200" dirty="0" smtClean="0"/>
              <a:t>Forma mineral de óxido de aluminio</a:t>
            </a:r>
          </a:p>
          <a:p>
            <a:r>
              <a:rPr lang="es-MX" sz="3200" dirty="0" smtClean="0"/>
              <a:t>Se usa para bruñir aleaciones de metal</a:t>
            </a:r>
            <a:endParaRPr lang="es-MX" sz="3200" dirty="0"/>
          </a:p>
        </p:txBody>
      </p:sp>
      <p:pic>
        <p:nvPicPr>
          <p:cNvPr id="5" name="4 Marcador de contenid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5422" y="409403"/>
            <a:ext cx="2275253" cy="2275253"/>
          </a:xfrm>
          <a:prstGeom prst="rect">
            <a:avLst/>
          </a:prstGeom>
        </p:spPr>
      </p:pic>
      <p:pic>
        <p:nvPicPr>
          <p:cNvPr id="6" name="5 Marcador de contenid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7579" y="409403"/>
            <a:ext cx="2893689" cy="2064165"/>
          </a:xfrm>
          <a:prstGeom prst="rect">
            <a:avLst/>
          </a:prstGeom>
        </p:spPr>
      </p:pic>
      <p:pic>
        <p:nvPicPr>
          <p:cNvPr id="7" name="6 Imagen"/>
          <p:cNvPicPr>
            <a:picLocks noChangeAspect="1"/>
          </p:cNvPicPr>
          <p:nvPr/>
        </p:nvPicPr>
        <p:blipFill rotWithShape="1">
          <a:blip r:embed="rId5">
            <a:extLst>
              <a:ext uri="{28A0092B-C50C-407E-A947-70E740481C1C}">
                <a14:useLocalDpi xmlns:a14="http://schemas.microsoft.com/office/drawing/2010/main" val="0"/>
              </a:ext>
            </a:extLst>
          </a:blip>
          <a:srcRect t="19899" b="18136"/>
          <a:stretch/>
        </p:blipFill>
        <p:spPr>
          <a:xfrm>
            <a:off x="6010907" y="4056185"/>
            <a:ext cx="2327031" cy="1441938"/>
          </a:xfrm>
          <a:prstGeom prst="rect">
            <a:avLst/>
          </a:prstGeom>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42510" y="4056185"/>
            <a:ext cx="1924782" cy="1448652"/>
          </a:xfrm>
          <a:prstGeom prst="rect">
            <a:avLst/>
          </a:prstGeom>
        </p:spPr>
      </p:pic>
      <p:pic>
        <p:nvPicPr>
          <p:cNvPr id="9" name="3 Imagen" descr="Escudo%20UAEM.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750945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a:xfrm>
            <a:off x="713097" y="1691691"/>
            <a:ext cx="10131425" cy="3649133"/>
          </a:xfrm>
        </p:spPr>
        <p:txBody>
          <a:bodyPr>
            <a:normAutofit/>
          </a:bodyPr>
          <a:lstStyle/>
          <a:p>
            <a:pPr eaLnBrk="1" hangingPunct="1">
              <a:buFont typeface="Wingdings" pitchFamily="2" charset="2"/>
              <a:buNone/>
            </a:pPr>
            <a:r>
              <a:rPr lang="es-MX" sz="3200" b="1" dirty="0" smtClean="0"/>
              <a:t>Prerrequisitos  (Temas Aprendidos):</a:t>
            </a:r>
            <a:endParaRPr lang="es-ES" sz="3200" dirty="0" smtClean="0"/>
          </a:p>
          <a:p>
            <a:pPr eaLnBrk="1" hangingPunct="1"/>
            <a:r>
              <a:rPr lang="es-ES" sz="3200" dirty="0" smtClean="0"/>
              <a:t>Fundamentos de física, química y biológicas</a:t>
            </a:r>
          </a:p>
          <a:p>
            <a:pPr marL="0" indent="0" eaLnBrk="1" hangingPunct="1">
              <a:buNone/>
            </a:pPr>
            <a:endParaRPr lang="es-ES" sz="3200" b="1" dirty="0" smtClean="0"/>
          </a:p>
          <a:p>
            <a:pPr eaLnBrk="1" hangingPunct="1">
              <a:buFont typeface="Wingdings" pitchFamily="2" charset="2"/>
              <a:buNone/>
            </a:pPr>
            <a:r>
              <a:rPr lang="es-ES" sz="3200" b="1" dirty="0" smtClean="0"/>
              <a:t>Unidad(es) de Aprendizaje Consecuente (Seriadas y Recomendadas): </a:t>
            </a:r>
            <a:endParaRPr lang="es-ES" sz="3200" dirty="0" smtClean="0"/>
          </a:p>
          <a:p>
            <a:pPr eaLnBrk="1" hangingPunct="1"/>
            <a:r>
              <a:rPr lang="es-ES" sz="3200" dirty="0" smtClean="0"/>
              <a:t>Operatoria preclínica I</a:t>
            </a:r>
          </a:p>
        </p:txBody>
      </p:sp>
      <p:sp>
        <p:nvSpPr>
          <p:cNvPr id="4" name="3 Marcador de número de diapositiva"/>
          <p:cNvSpPr>
            <a:spLocks noGrp="1"/>
          </p:cNvSpPr>
          <p:nvPr>
            <p:ph type="sldNum" sz="quarter" idx="12"/>
          </p:nvPr>
        </p:nvSpPr>
        <p:spPr/>
        <p:txBody>
          <a:bodyPr/>
          <a:lstStyle/>
          <a:p>
            <a:pPr>
              <a:defRPr/>
            </a:pPr>
            <a:fld id="{2E3B2CEF-EB4A-4D4A-AFC8-ABE5BC6573D3}" type="slidenum">
              <a:rPr lang="es-ES" smtClean="0"/>
              <a:pPr>
                <a:defRPr/>
              </a:pPr>
              <a:t>4</a:t>
            </a:fld>
            <a:endParaRPr lang="es-ES"/>
          </a:p>
        </p:txBody>
      </p:sp>
      <p:pic>
        <p:nvPicPr>
          <p:cNvPr id="5"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41161245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DIAMANTE</a:t>
            </a:r>
            <a:endParaRPr lang="es-MX" dirty="0"/>
          </a:p>
        </p:txBody>
      </p:sp>
      <p:pic>
        <p:nvPicPr>
          <p:cNvPr id="5" name="4 Marcador de contenido"/>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528164" y="1933644"/>
            <a:ext cx="2264396" cy="2264396"/>
          </a:xfrm>
        </p:spPr>
      </p:pic>
      <p:sp>
        <p:nvSpPr>
          <p:cNvPr id="4" name="3 Marcador de contenido"/>
          <p:cNvSpPr>
            <a:spLocks noGrp="1"/>
          </p:cNvSpPr>
          <p:nvPr>
            <p:ph sz="half" idx="2"/>
          </p:nvPr>
        </p:nvSpPr>
        <p:spPr>
          <a:xfrm>
            <a:off x="4121624" y="777922"/>
            <a:ext cx="7710986" cy="5049671"/>
          </a:xfrm>
        </p:spPr>
        <p:txBody>
          <a:bodyPr>
            <a:normAutofit/>
          </a:bodyPr>
          <a:lstStyle/>
          <a:p>
            <a:r>
              <a:rPr lang="es-MX" sz="2800" dirty="0" smtClean="0"/>
              <a:t>Mineral transparente, incoloro, </a:t>
            </a:r>
            <a:r>
              <a:rPr lang="es-MX" sz="2800" dirty="0" smtClean="0"/>
              <a:t>compuesto </a:t>
            </a:r>
            <a:r>
              <a:rPr lang="es-MX" sz="2800" dirty="0" smtClean="0"/>
              <a:t>de carbono.</a:t>
            </a:r>
          </a:p>
          <a:p>
            <a:r>
              <a:rPr lang="es-MX" sz="2800" dirty="0" smtClean="0"/>
              <a:t>Sustancia conocida mas dura.</a:t>
            </a:r>
          </a:p>
          <a:p>
            <a:r>
              <a:rPr lang="es-MX" sz="2800" dirty="0" smtClean="0"/>
              <a:t>Se conoce como </a:t>
            </a:r>
            <a:r>
              <a:rPr lang="es-MX" sz="2800" dirty="0" err="1" smtClean="0"/>
              <a:t>superabrasivo</a:t>
            </a:r>
            <a:endParaRPr lang="es-MX" sz="2800" dirty="0" smtClean="0"/>
          </a:p>
          <a:p>
            <a:r>
              <a:rPr lang="es-MX" sz="2800" dirty="0" smtClean="0"/>
              <a:t>Se usan en materiales de cerámica y compuestos a base de resina.</a:t>
            </a:r>
          </a:p>
          <a:p>
            <a:r>
              <a:rPr lang="es-MX" sz="2800" dirty="0" smtClean="0"/>
              <a:t>Se presentan en instrumentos rotatorios, tiras abrasivas y pastas.</a:t>
            </a:r>
            <a:endParaRPr lang="es-MX" sz="2800" dirty="0"/>
          </a:p>
        </p:txBody>
      </p:sp>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194" y="4447499"/>
            <a:ext cx="3104807" cy="2011915"/>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7373136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esmeril</a:t>
            </a:r>
            <a:endParaRPr lang="es-MX" dirty="0"/>
          </a:p>
        </p:txBody>
      </p:sp>
      <p:sp>
        <p:nvSpPr>
          <p:cNvPr id="3" name="2 Marcador de contenido"/>
          <p:cNvSpPr>
            <a:spLocks noGrp="1"/>
          </p:cNvSpPr>
          <p:nvPr>
            <p:ph sz="half" idx="1"/>
          </p:nvPr>
        </p:nvSpPr>
        <p:spPr>
          <a:xfrm>
            <a:off x="685802" y="2142067"/>
            <a:ext cx="5837828" cy="3649134"/>
          </a:xfrm>
        </p:spPr>
        <p:txBody>
          <a:bodyPr>
            <a:normAutofit/>
          </a:bodyPr>
          <a:lstStyle/>
          <a:p>
            <a:r>
              <a:rPr lang="es-MX" sz="2800" dirty="0" err="1" smtClean="0"/>
              <a:t>Coridón</a:t>
            </a:r>
            <a:r>
              <a:rPr lang="es-MX" sz="2800" dirty="0" smtClean="0"/>
              <a:t> negro grisáceo que se prepara en forma de grano fino.</a:t>
            </a:r>
          </a:p>
          <a:p>
            <a:r>
              <a:rPr lang="es-MX" sz="2800" dirty="0" smtClean="0"/>
              <a:t>Se usa en forma de revestimiento para discos abrasivos.</a:t>
            </a:r>
          </a:p>
          <a:p>
            <a:r>
              <a:rPr lang="es-MX" sz="2800" dirty="0" smtClean="0"/>
              <a:t>Se usa para el terminado de aleaciones de metal  o materiales plásticos.</a:t>
            </a:r>
            <a:endParaRPr lang="es-MX" sz="2800" dirty="0"/>
          </a:p>
        </p:txBody>
      </p:sp>
      <p:pic>
        <p:nvPicPr>
          <p:cNvPr id="5" name="4 Marcador de contenido"/>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871849" y="1228300"/>
            <a:ext cx="4479639" cy="2853578"/>
          </a:xfr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5417004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granate</a:t>
            </a:r>
            <a:endParaRPr lang="es-MX" dirty="0"/>
          </a:p>
        </p:txBody>
      </p:sp>
      <p:pic>
        <p:nvPicPr>
          <p:cNvPr id="5" name="4 Marcador de contenido"/>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29903" y="1828801"/>
            <a:ext cx="4088765" cy="3070746"/>
          </a:xfrm>
        </p:spPr>
      </p:pic>
      <p:sp>
        <p:nvSpPr>
          <p:cNvPr id="4" name="3 Marcador de contenido"/>
          <p:cNvSpPr>
            <a:spLocks noGrp="1"/>
          </p:cNvSpPr>
          <p:nvPr>
            <p:ph sz="half" idx="2"/>
          </p:nvPr>
        </p:nvSpPr>
        <p:spPr>
          <a:xfrm>
            <a:off x="4913194" y="2824455"/>
            <a:ext cx="6864824" cy="3649133"/>
          </a:xfrm>
        </p:spPr>
        <p:txBody>
          <a:bodyPr>
            <a:noAutofit/>
          </a:bodyPr>
          <a:lstStyle/>
          <a:p>
            <a:r>
              <a:rPr lang="es-MX" sz="2800" dirty="0" smtClean="0"/>
              <a:t>Incluye diferentes minerales que poseen propiedades físicas similares y formas cristalinas.</a:t>
            </a:r>
          </a:p>
          <a:p>
            <a:r>
              <a:rPr lang="es-MX" sz="2800" dirty="0" smtClean="0"/>
              <a:t>Son los silicatos de aluminio, cobalto, hierro, magnesio y manganeso.</a:t>
            </a:r>
          </a:p>
          <a:p>
            <a:r>
              <a:rPr lang="es-MX" sz="2800" dirty="0" smtClean="0"/>
              <a:t>Se usa para bruñir aleaciones de metal y materiales plásticos.</a:t>
            </a:r>
            <a:endParaRPr lang="es-MX" sz="2800" dirty="0"/>
          </a:p>
        </p:txBody>
      </p: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3839832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pómez</a:t>
            </a:r>
            <a:endParaRPr lang="es-MX" dirty="0"/>
          </a:p>
        </p:txBody>
      </p:sp>
      <p:sp>
        <p:nvSpPr>
          <p:cNvPr id="3" name="2 Marcador de contenido"/>
          <p:cNvSpPr>
            <a:spLocks noGrp="1"/>
          </p:cNvSpPr>
          <p:nvPr>
            <p:ph sz="half" idx="1"/>
          </p:nvPr>
        </p:nvSpPr>
        <p:spPr>
          <a:xfrm>
            <a:off x="917813" y="1692323"/>
            <a:ext cx="6697638" cy="4562902"/>
          </a:xfrm>
        </p:spPr>
        <p:txBody>
          <a:bodyPr>
            <a:normAutofit/>
          </a:bodyPr>
          <a:lstStyle/>
          <a:p>
            <a:r>
              <a:rPr lang="es-MX" sz="2800" dirty="0" smtClean="0"/>
              <a:t>Material altamente silíceo, producto de la actividad volcánica.</a:t>
            </a:r>
          </a:p>
          <a:p>
            <a:r>
              <a:rPr lang="es-MX" sz="2800" dirty="0" smtClean="0"/>
              <a:t>Se usa principalmente en forma de arena.</a:t>
            </a:r>
          </a:p>
          <a:p>
            <a:r>
              <a:rPr lang="es-MX" sz="2800" dirty="0" smtClean="0"/>
              <a:t>Se usa en materiales plásticos</a:t>
            </a:r>
          </a:p>
          <a:p>
            <a:r>
              <a:rPr lang="es-MX" sz="2800" dirty="0" smtClean="0"/>
              <a:t>Se usa para pulir el esmalte de diente, hojas de oro, amalgama dental y resinas acrílicas.</a:t>
            </a:r>
            <a:endParaRPr lang="es-MX" sz="2800" dirty="0"/>
          </a:p>
        </p:txBody>
      </p:sp>
      <p:pic>
        <p:nvPicPr>
          <p:cNvPr id="5" name="4 Marcador de contenido"/>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958811" y="914400"/>
            <a:ext cx="2684276" cy="2010616"/>
          </a:xfrm>
        </p:spPr>
      </p:pic>
      <p:pic>
        <p:nvPicPr>
          <p:cNvPr id="6" name="5 Imagen"/>
          <p:cNvPicPr>
            <a:picLocks noChangeAspect="1"/>
          </p:cNvPicPr>
          <p:nvPr/>
        </p:nvPicPr>
        <p:blipFill rotWithShape="1">
          <a:blip r:embed="rId4">
            <a:extLst>
              <a:ext uri="{28A0092B-C50C-407E-A947-70E740481C1C}">
                <a14:useLocalDpi xmlns:a14="http://schemas.microsoft.com/office/drawing/2010/main" val="0"/>
              </a:ext>
            </a:extLst>
          </a:blip>
          <a:srcRect l="14302" t="15884" r="16206" b="7101"/>
          <a:stretch/>
        </p:blipFill>
        <p:spPr>
          <a:xfrm>
            <a:off x="7806519" y="3207224"/>
            <a:ext cx="2988860" cy="3312398"/>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0990102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cuarzo</a:t>
            </a:r>
            <a:endParaRPr lang="es-MX" dirty="0"/>
          </a:p>
        </p:txBody>
      </p:sp>
      <p:pic>
        <p:nvPicPr>
          <p:cNvPr id="5" name="4 Marcador de contenido"/>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53707" y="1800496"/>
            <a:ext cx="2721074" cy="2038179"/>
          </a:xfrm>
        </p:spPr>
      </p:pic>
      <p:sp>
        <p:nvSpPr>
          <p:cNvPr id="4" name="3 Marcador de contenido"/>
          <p:cNvSpPr>
            <a:spLocks noGrp="1"/>
          </p:cNvSpPr>
          <p:nvPr>
            <p:ph sz="half" idx="2"/>
          </p:nvPr>
        </p:nvSpPr>
        <p:spPr>
          <a:xfrm>
            <a:off x="5186150" y="1691690"/>
            <a:ext cx="6469037" cy="3649133"/>
          </a:xfrm>
        </p:spPr>
        <p:txBody>
          <a:bodyPr>
            <a:noAutofit/>
          </a:bodyPr>
          <a:lstStyle/>
          <a:p>
            <a:r>
              <a:rPr lang="es-MX" sz="2800" dirty="0" smtClean="0"/>
              <a:t>Es muy dura, incolora y transparente.</a:t>
            </a:r>
          </a:p>
          <a:p>
            <a:r>
              <a:rPr lang="es-MX" sz="2800" dirty="0" smtClean="0"/>
              <a:t>Material mas abundante y diseminado.</a:t>
            </a:r>
          </a:p>
          <a:p>
            <a:r>
              <a:rPr lang="es-MX" sz="2800" dirty="0" smtClean="0"/>
              <a:t>Las partículas cristalinas se pulverizan para formar partículas agudas angulares para hacer discos abrasivos revestido.</a:t>
            </a:r>
          </a:p>
          <a:p>
            <a:r>
              <a:rPr lang="es-MX" sz="2800" dirty="0" smtClean="0"/>
              <a:t>Para terminar aleaciones metálicas y para bruñir esmalte dental.</a:t>
            </a:r>
            <a:endParaRPr lang="es-MX" sz="2800" dirty="0"/>
          </a:p>
        </p:txBody>
      </p:sp>
      <p:pic>
        <p:nvPicPr>
          <p:cNvPr id="6" name="5 Imagen"/>
          <p:cNvPicPr>
            <a:picLocks noChangeAspect="1"/>
          </p:cNvPicPr>
          <p:nvPr/>
        </p:nvPicPr>
        <p:blipFill rotWithShape="1">
          <a:blip r:embed="rId4">
            <a:extLst>
              <a:ext uri="{28A0092B-C50C-407E-A947-70E740481C1C}">
                <a14:useLocalDpi xmlns:a14="http://schemas.microsoft.com/office/drawing/2010/main" val="0"/>
              </a:ext>
            </a:extLst>
          </a:blip>
          <a:srcRect b="7341"/>
          <a:stretch/>
        </p:blipFill>
        <p:spPr>
          <a:xfrm>
            <a:off x="2242016" y="4074442"/>
            <a:ext cx="2684826" cy="1863409"/>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4272629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arena</a:t>
            </a:r>
            <a:endParaRPr lang="es-MX" dirty="0"/>
          </a:p>
        </p:txBody>
      </p:sp>
      <p:sp>
        <p:nvSpPr>
          <p:cNvPr id="3" name="2 Marcador de contenido"/>
          <p:cNvSpPr>
            <a:spLocks noGrp="1"/>
          </p:cNvSpPr>
          <p:nvPr>
            <p:ph sz="half" idx="1"/>
          </p:nvPr>
        </p:nvSpPr>
        <p:spPr>
          <a:xfrm>
            <a:off x="535675" y="2387727"/>
            <a:ext cx="7284492" cy="3649134"/>
          </a:xfrm>
        </p:spPr>
        <p:txBody>
          <a:bodyPr>
            <a:noAutofit/>
          </a:bodyPr>
          <a:lstStyle/>
          <a:p>
            <a:r>
              <a:rPr lang="es-MX" sz="2800" dirty="0" smtClean="0"/>
              <a:t>Mezcla de pequeñas partículas minerales compuestas de casi puro sílice.</a:t>
            </a:r>
          </a:p>
          <a:p>
            <a:r>
              <a:rPr lang="es-MX" sz="2800" dirty="0" smtClean="0"/>
              <a:t>Tienen forma redonda y angular.</a:t>
            </a:r>
          </a:p>
          <a:p>
            <a:r>
              <a:rPr lang="es-MX" sz="2800" dirty="0" smtClean="0"/>
              <a:t>Se aplican bajo presión de aire para remover materiales de revestimiento refractario de los vaciados de aleación de metal base.</a:t>
            </a:r>
            <a:endParaRPr lang="es-MX" sz="2800" dirty="0"/>
          </a:p>
        </p:txBody>
      </p:sp>
      <p:pic>
        <p:nvPicPr>
          <p:cNvPr id="5" name="4 Marcador de contenido"/>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8009148" y="859809"/>
            <a:ext cx="3897800" cy="2784143"/>
          </a:xfr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7973384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TRÍPOLI</a:t>
            </a:r>
            <a:endParaRPr lang="es-MX" dirty="0"/>
          </a:p>
        </p:txBody>
      </p:sp>
      <p:pic>
        <p:nvPicPr>
          <p:cNvPr id="5" name="4 Marcador de contenido"/>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82956" y="2221019"/>
            <a:ext cx="2324100" cy="1962150"/>
          </a:xfrm>
        </p:spPr>
      </p:pic>
      <p:sp>
        <p:nvSpPr>
          <p:cNvPr id="4" name="3 Marcador de contenido"/>
          <p:cNvSpPr>
            <a:spLocks noGrp="1"/>
          </p:cNvSpPr>
          <p:nvPr>
            <p:ph sz="half" idx="2"/>
          </p:nvPr>
        </p:nvSpPr>
        <p:spPr>
          <a:xfrm>
            <a:off x="4162567" y="1241947"/>
            <a:ext cx="7779224" cy="4549254"/>
          </a:xfrm>
        </p:spPr>
        <p:txBody>
          <a:bodyPr>
            <a:noAutofit/>
          </a:bodyPr>
          <a:lstStyle/>
          <a:p>
            <a:r>
              <a:rPr lang="es-MX" sz="2800" dirty="0" smtClean="0"/>
              <a:t>Deriva de una roca sedimentaria de sílice friable de bajo peso.</a:t>
            </a:r>
          </a:p>
          <a:p>
            <a:r>
              <a:rPr lang="es-MX" sz="2800" dirty="0" smtClean="0"/>
              <a:t>Puede ser blanco, gris, rosa, rojo o amarillo.</a:t>
            </a:r>
          </a:p>
          <a:p>
            <a:r>
              <a:rPr lang="es-MX" sz="2800" dirty="0" smtClean="0"/>
              <a:t>La roca se tritura en partículas muy </a:t>
            </a:r>
            <a:r>
              <a:rPr lang="es-MX" sz="2800" dirty="0" smtClean="0"/>
              <a:t>finas </a:t>
            </a:r>
            <a:r>
              <a:rPr lang="es-MX" sz="2800" dirty="0" smtClean="0"/>
              <a:t>y se forma con cementantes suaves en barras de compuesto para pulir. </a:t>
            </a:r>
            <a:endParaRPr lang="es-MX" sz="2800" dirty="0"/>
          </a:p>
          <a:p>
            <a:r>
              <a:rPr lang="es-MX" sz="2800" dirty="0" smtClean="0"/>
              <a:t>Para pulir aleaciones metálicas y algunos materiales plásticos.</a:t>
            </a:r>
          </a:p>
        </p:txBody>
      </p:sp>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2071" y="4496937"/>
            <a:ext cx="2602173" cy="1951630"/>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40915336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Silicato de circonio</a:t>
            </a:r>
            <a:endParaRPr lang="es-MX" dirty="0"/>
          </a:p>
        </p:txBody>
      </p:sp>
      <p:sp>
        <p:nvSpPr>
          <p:cNvPr id="3" name="2 Marcador de contenido"/>
          <p:cNvSpPr>
            <a:spLocks noGrp="1"/>
          </p:cNvSpPr>
          <p:nvPr>
            <p:ph sz="half" idx="1"/>
          </p:nvPr>
        </p:nvSpPr>
        <p:spPr/>
        <p:txBody>
          <a:bodyPr>
            <a:normAutofit/>
          </a:bodyPr>
          <a:lstStyle/>
          <a:p>
            <a:r>
              <a:rPr lang="es-MX" sz="2800" dirty="0" smtClean="0"/>
              <a:t>Mineral descolorido.</a:t>
            </a:r>
          </a:p>
          <a:p>
            <a:r>
              <a:rPr lang="es-MX" sz="2800" dirty="0" smtClean="0"/>
              <a:t>Se tritura en varios tamaños de partículas.</a:t>
            </a:r>
          </a:p>
          <a:p>
            <a:r>
              <a:rPr lang="es-MX" sz="2800" dirty="0" smtClean="0"/>
              <a:t>Se usa para discos y tiras abrasivas revestidas.</a:t>
            </a:r>
          </a:p>
          <a:p>
            <a:r>
              <a:rPr lang="es-MX" sz="2800" dirty="0" smtClean="0"/>
              <a:t>Se usa para pastas de profilaxis dental.</a:t>
            </a:r>
            <a:endParaRPr lang="es-MX" sz="2800" dirty="0"/>
          </a:p>
        </p:txBody>
      </p:sp>
      <p:pic>
        <p:nvPicPr>
          <p:cNvPr id="5" name="4 Marcador de contenido"/>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24492" y="1654848"/>
            <a:ext cx="3415293" cy="2279605"/>
          </a:xfrm>
        </p:spPr>
      </p:pic>
      <p:pic>
        <p:nvPicPr>
          <p:cNvPr id="6" name="5 Imagen"/>
          <p:cNvPicPr>
            <a:picLocks noChangeAspect="1"/>
          </p:cNvPicPr>
          <p:nvPr/>
        </p:nvPicPr>
        <p:blipFill rotWithShape="1">
          <a:blip r:embed="rId4">
            <a:extLst>
              <a:ext uri="{28A0092B-C50C-407E-A947-70E740481C1C}">
                <a14:useLocalDpi xmlns:a14="http://schemas.microsoft.com/office/drawing/2010/main" val="0"/>
              </a:ext>
            </a:extLst>
          </a:blip>
          <a:srcRect t="12910" b="10075"/>
          <a:stretch/>
        </p:blipFill>
        <p:spPr>
          <a:xfrm>
            <a:off x="7715535" y="4196687"/>
            <a:ext cx="3733209" cy="2156346"/>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2084228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JIBIA</a:t>
            </a:r>
            <a:endParaRPr lang="es-MX" dirty="0"/>
          </a:p>
        </p:txBody>
      </p:sp>
      <p:pic>
        <p:nvPicPr>
          <p:cNvPr id="5" name="4 Marcador de contenido"/>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5121" r="6095" b="7793"/>
          <a:stretch/>
        </p:blipFill>
        <p:spPr>
          <a:xfrm>
            <a:off x="941695" y="2925564"/>
            <a:ext cx="4435523" cy="1919391"/>
          </a:xfrm>
        </p:spPr>
      </p:pic>
      <p:sp>
        <p:nvSpPr>
          <p:cNvPr id="4" name="3 Marcador de contenido"/>
          <p:cNvSpPr>
            <a:spLocks noGrp="1"/>
          </p:cNvSpPr>
          <p:nvPr>
            <p:ph sz="half" idx="2"/>
          </p:nvPr>
        </p:nvSpPr>
        <p:spPr>
          <a:xfrm>
            <a:off x="5835542" y="2183011"/>
            <a:ext cx="5974085" cy="3649133"/>
          </a:xfrm>
        </p:spPr>
        <p:txBody>
          <a:bodyPr>
            <a:normAutofit/>
          </a:bodyPr>
          <a:lstStyle/>
          <a:p>
            <a:r>
              <a:rPr lang="es-MX" sz="2800" dirty="0" smtClean="0"/>
              <a:t>También conocido como jibión</a:t>
            </a:r>
          </a:p>
          <a:p>
            <a:r>
              <a:rPr lang="es-MX" sz="2800" dirty="0" smtClean="0"/>
              <a:t>Polvo calcáreo blanco hecho de la pulverización de la concha interna de un molusco marino.</a:t>
            </a:r>
          </a:p>
          <a:p>
            <a:r>
              <a:rPr lang="es-MX" sz="2800" dirty="0" smtClean="0"/>
              <a:t>Para pulido de lo márgenes del metal y restauraciones de amalgama dental</a:t>
            </a:r>
            <a:endParaRPr lang="es-MX" sz="2800" dirty="0"/>
          </a:p>
        </p:txBody>
      </p:sp>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9036854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kieselguhr</a:t>
            </a:r>
            <a:endParaRPr lang="es-MX" dirty="0"/>
          </a:p>
        </p:txBody>
      </p:sp>
      <p:sp>
        <p:nvSpPr>
          <p:cNvPr id="3" name="2 Marcador de contenido"/>
          <p:cNvSpPr>
            <a:spLocks noGrp="1"/>
          </p:cNvSpPr>
          <p:nvPr>
            <p:ph sz="half" idx="1"/>
          </p:nvPr>
        </p:nvSpPr>
        <p:spPr>
          <a:xfrm>
            <a:off x="617562" y="2165624"/>
            <a:ext cx="5455691" cy="3649134"/>
          </a:xfrm>
        </p:spPr>
        <p:txBody>
          <a:bodyPr>
            <a:normAutofit/>
          </a:bodyPr>
          <a:lstStyle/>
          <a:p>
            <a:r>
              <a:rPr lang="es-MX" sz="2800" dirty="0" smtClean="0"/>
              <a:t>Se compone de restos silíceos de plantas acuáticas pequeñas conocidas como diatomeas.</a:t>
            </a:r>
          </a:p>
          <a:p>
            <a:r>
              <a:rPr lang="es-MX" sz="2800" dirty="0" smtClean="0"/>
              <a:t>Se usa como relleno de materiales dentales.</a:t>
            </a:r>
          </a:p>
          <a:p>
            <a:r>
              <a:rPr lang="es-MX" sz="2800" dirty="0" smtClean="0"/>
              <a:t>Excelente abrasivo suave</a:t>
            </a:r>
            <a:endParaRPr lang="es-MX" sz="2800" dirty="0"/>
          </a:p>
        </p:txBody>
      </p:sp>
      <p:pic>
        <p:nvPicPr>
          <p:cNvPr id="5" name="4 Marcador de contenido"/>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353625" y="760373"/>
            <a:ext cx="4995862" cy="2399549"/>
          </a:xfrm>
        </p:spPr>
      </p:pic>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9302" y="3990191"/>
            <a:ext cx="2952750" cy="1552575"/>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050840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b="1" dirty="0" smtClean="0"/>
              <a:t>PROPÓSITO DE LA UNIDAD DE APRENDIZAJE</a:t>
            </a:r>
            <a:r>
              <a:rPr lang="es-ES" dirty="0" smtClean="0"/>
              <a:t/>
            </a:r>
            <a:br>
              <a:rPr lang="es-ES" dirty="0" smtClean="0"/>
            </a:br>
            <a:endParaRPr lang="es-ES" dirty="0"/>
          </a:p>
        </p:txBody>
      </p:sp>
      <p:sp>
        <p:nvSpPr>
          <p:cNvPr id="12291" name="2 Marcador de contenido"/>
          <p:cNvSpPr>
            <a:spLocks noGrp="1"/>
          </p:cNvSpPr>
          <p:nvPr>
            <p:ph idx="1"/>
          </p:nvPr>
        </p:nvSpPr>
        <p:spPr/>
        <p:txBody>
          <a:bodyPr>
            <a:normAutofit/>
          </a:bodyPr>
          <a:lstStyle/>
          <a:p>
            <a:pPr eaLnBrk="1" hangingPunct="1"/>
            <a:r>
              <a:rPr lang="es-ES" sz="2800" dirty="0" smtClean="0"/>
              <a:t>Conocerá la definición, composición, clasificación, manipulación, propiedades físicas y biológicas, indicaciones, marca comercial, así como los criterios de selección sobre la base de los principios y estudios científicos de cada uno de los materiales odontológicos usados con mayor frecuencia en la práctica. </a:t>
            </a:r>
          </a:p>
          <a:p>
            <a:pPr eaLnBrk="1" hangingPunct="1">
              <a:buFont typeface="Wingdings" pitchFamily="2" charset="2"/>
              <a:buNone/>
            </a:pPr>
            <a:endParaRPr lang="es-ES" sz="2800" dirty="0" smtClean="0"/>
          </a:p>
        </p:txBody>
      </p:sp>
      <p:sp>
        <p:nvSpPr>
          <p:cNvPr id="4" name="3 Marcador de número de diapositiva"/>
          <p:cNvSpPr>
            <a:spLocks noGrp="1"/>
          </p:cNvSpPr>
          <p:nvPr>
            <p:ph type="sldNum" sz="quarter" idx="12"/>
          </p:nvPr>
        </p:nvSpPr>
        <p:spPr/>
        <p:txBody>
          <a:bodyPr/>
          <a:lstStyle/>
          <a:p>
            <a:pPr>
              <a:defRPr/>
            </a:pPr>
            <a:fld id="{D562C7BC-FE4D-4FA3-A3F9-12B0B626685E}" type="slidenum">
              <a:rPr lang="es-ES" smtClean="0"/>
              <a:pPr>
                <a:defRPr/>
              </a:pPr>
              <a:t>5</a:t>
            </a:fld>
            <a:endParaRPr lang="es-ES"/>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40682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CARBURO DE SILICIO</a:t>
            </a:r>
            <a:endParaRPr lang="es-MX" dirty="0"/>
          </a:p>
        </p:txBody>
      </p:sp>
      <p:pic>
        <p:nvPicPr>
          <p:cNvPr id="5" name="4 Marcador de contenido"/>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008548" y="1650373"/>
            <a:ext cx="2466975" cy="1847850"/>
          </a:xfrm>
        </p:spPr>
      </p:pic>
      <p:sp>
        <p:nvSpPr>
          <p:cNvPr id="4" name="3 Marcador de contenido"/>
          <p:cNvSpPr>
            <a:spLocks noGrp="1"/>
          </p:cNvSpPr>
          <p:nvPr>
            <p:ph sz="half" idx="2"/>
          </p:nvPr>
        </p:nvSpPr>
        <p:spPr>
          <a:xfrm>
            <a:off x="5363570" y="2142067"/>
            <a:ext cx="6787486" cy="3649133"/>
          </a:xfrm>
        </p:spPr>
        <p:txBody>
          <a:bodyPr>
            <a:noAutofit/>
          </a:bodyPr>
          <a:lstStyle/>
          <a:p>
            <a:r>
              <a:rPr lang="es-MX" sz="2800" dirty="0" smtClean="0"/>
              <a:t>Es extremadamente duro</a:t>
            </a:r>
          </a:p>
          <a:p>
            <a:r>
              <a:rPr lang="es-MX" sz="2800" dirty="0" smtClean="0"/>
              <a:t>Primer abrasivo sintético</a:t>
            </a:r>
          </a:p>
          <a:p>
            <a:r>
              <a:rPr lang="es-MX" sz="2800" dirty="0" smtClean="0"/>
              <a:t>Es duro y frágil</a:t>
            </a:r>
          </a:p>
          <a:p>
            <a:r>
              <a:rPr lang="es-MX" sz="2800" dirty="0" smtClean="0"/>
              <a:t>Para aleaciones de metal, cerámica y materiales plásticos.</a:t>
            </a:r>
          </a:p>
          <a:p>
            <a:r>
              <a:rPr lang="es-MX" sz="2800" dirty="0" smtClean="0"/>
              <a:t>Disponible en discos revestidos e instrumentos de adhesión vítrea y elástica</a:t>
            </a:r>
            <a:endParaRPr lang="es-MX" sz="2800" dirty="0"/>
          </a:p>
        </p:txBody>
      </p:sp>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9228" y="3935674"/>
            <a:ext cx="2390634" cy="1792976"/>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26336486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Óxido de aluminio</a:t>
            </a:r>
            <a:endParaRPr lang="es-MX" dirty="0"/>
          </a:p>
        </p:txBody>
      </p:sp>
      <p:sp>
        <p:nvSpPr>
          <p:cNvPr id="3" name="2 Marcador de contenido"/>
          <p:cNvSpPr>
            <a:spLocks noGrp="1"/>
          </p:cNvSpPr>
          <p:nvPr>
            <p:ph sz="half" idx="1"/>
          </p:nvPr>
        </p:nvSpPr>
        <p:spPr>
          <a:xfrm>
            <a:off x="371904" y="2387726"/>
            <a:ext cx="7734866" cy="3649134"/>
          </a:xfrm>
        </p:spPr>
        <p:txBody>
          <a:bodyPr>
            <a:noAutofit/>
          </a:bodyPr>
          <a:lstStyle/>
          <a:p>
            <a:r>
              <a:rPr lang="es-MX" sz="2800" dirty="0" smtClean="0"/>
              <a:t>Segundo abrasivo sintético desarrollado.</a:t>
            </a:r>
          </a:p>
          <a:p>
            <a:r>
              <a:rPr lang="es-MX" sz="2800" dirty="0" smtClean="0"/>
              <a:t>Denominado alúmina y se hace como polvo blanco.</a:t>
            </a:r>
          </a:p>
          <a:p>
            <a:r>
              <a:rPr lang="es-MX" sz="2800" dirty="0" smtClean="0"/>
              <a:t>Puede ser mas duro que el corindón (alúmina natural).</a:t>
            </a:r>
          </a:p>
          <a:p>
            <a:r>
              <a:rPr lang="es-MX" sz="2800" dirty="0" smtClean="0"/>
              <a:t>Disponible en varios tamaños de grano.</a:t>
            </a:r>
          </a:p>
          <a:p>
            <a:r>
              <a:rPr lang="es-MX" sz="2800" dirty="0" smtClean="0"/>
              <a:t>Para ajustar esmalte dental, terminado de aleaciones metálicas y materiales cerámicos.</a:t>
            </a:r>
            <a:endParaRPr lang="es-MX" sz="2800" dirty="0"/>
          </a:p>
        </p:txBody>
      </p:sp>
      <p:pic>
        <p:nvPicPr>
          <p:cNvPr id="5" name="4 Marcador de contenido"/>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580159" y="767252"/>
            <a:ext cx="2113509" cy="2764247"/>
          </a:xfrm>
        </p:spPr>
      </p:pic>
      <p:pic>
        <p:nvPicPr>
          <p:cNvPr id="6" name="5 Imagen"/>
          <p:cNvPicPr>
            <a:picLocks noChangeAspect="1"/>
          </p:cNvPicPr>
          <p:nvPr/>
        </p:nvPicPr>
        <p:blipFill rotWithShape="1">
          <a:blip r:embed="rId4">
            <a:extLst>
              <a:ext uri="{28A0092B-C50C-407E-A947-70E740481C1C}">
                <a14:useLocalDpi xmlns:a14="http://schemas.microsoft.com/office/drawing/2010/main" val="0"/>
              </a:ext>
            </a:extLst>
          </a:blip>
          <a:srcRect t="20108" b="17831"/>
          <a:stretch/>
        </p:blipFill>
        <p:spPr>
          <a:xfrm>
            <a:off x="8106770" y="3725840"/>
            <a:ext cx="2946779" cy="1828800"/>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253370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Rojo INGLÉS</a:t>
            </a:r>
            <a:endParaRPr lang="es-MX" dirty="0"/>
          </a:p>
        </p:txBody>
      </p:sp>
      <p:pic>
        <p:nvPicPr>
          <p:cNvPr id="5" name="4 Marcador de contenido"/>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2903" y="2347928"/>
            <a:ext cx="2534715" cy="1487092"/>
          </a:xfrm>
        </p:spPr>
      </p:pic>
      <p:sp>
        <p:nvSpPr>
          <p:cNvPr id="4" name="3 Marcador de contenido"/>
          <p:cNvSpPr>
            <a:spLocks noGrp="1"/>
          </p:cNvSpPr>
          <p:nvPr>
            <p:ph sz="half" idx="2"/>
          </p:nvPr>
        </p:nvSpPr>
        <p:spPr>
          <a:xfrm>
            <a:off x="6204032" y="2264897"/>
            <a:ext cx="4995332" cy="3649133"/>
          </a:xfrm>
        </p:spPr>
        <p:txBody>
          <a:bodyPr>
            <a:normAutofit/>
          </a:bodyPr>
          <a:lstStyle/>
          <a:p>
            <a:r>
              <a:rPr lang="es-MX" sz="2800" dirty="0" smtClean="0"/>
              <a:t>Oxido de hierro</a:t>
            </a:r>
          </a:p>
          <a:p>
            <a:r>
              <a:rPr lang="es-MX" sz="2800" dirty="0" smtClean="0"/>
              <a:t>Abrasivo fino y rojo</a:t>
            </a:r>
          </a:p>
          <a:p>
            <a:r>
              <a:rPr lang="es-MX" sz="2800" dirty="0" smtClean="0"/>
              <a:t>Mezcla de varios cementantes suaves</a:t>
            </a:r>
          </a:p>
          <a:p>
            <a:r>
              <a:rPr lang="es-MX" sz="2800" dirty="0" smtClean="0"/>
              <a:t>Para pulir aleaciones de metal noble alto</a:t>
            </a:r>
            <a:endParaRPr lang="es-MX" sz="2800" dirty="0"/>
          </a:p>
        </p:txBody>
      </p:sp>
      <p:pic>
        <p:nvPicPr>
          <p:cNvPr id="6" name="5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3837" y="4252414"/>
            <a:ext cx="1608161" cy="2144215"/>
          </a:xfrm>
          <a:prstGeom prst="rect">
            <a:avLst/>
          </a:prstGeom>
        </p:spPr>
      </p:pic>
      <p:pic>
        <p:nvPicPr>
          <p:cNvPr id="7" name="3 Imagen" descr="Escudo%20UAE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0664491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Oxido de estaño</a:t>
            </a:r>
            <a:endParaRPr lang="es-MX" dirty="0"/>
          </a:p>
        </p:txBody>
      </p:sp>
      <p:sp>
        <p:nvSpPr>
          <p:cNvPr id="3" name="2 Marcador de contenido"/>
          <p:cNvSpPr>
            <a:spLocks noGrp="1"/>
          </p:cNvSpPr>
          <p:nvPr>
            <p:ph sz="half" idx="1"/>
          </p:nvPr>
        </p:nvSpPr>
        <p:spPr>
          <a:xfrm>
            <a:off x="685802" y="2142067"/>
            <a:ext cx="5824180" cy="3649134"/>
          </a:xfrm>
        </p:spPr>
        <p:txBody>
          <a:bodyPr>
            <a:normAutofit/>
          </a:bodyPr>
          <a:lstStyle/>
          <a:p>
            <a:r>
              <a:rPr lang="es-MX" sz="2800" dirty="0" smtClean="0"/>
              <a:t>Abrasivo muy fino</a:t>
            </a:r>
          </a:p>
          <a:p>
            <a:r>
              <a:rPr lang="es-MX" sz="2800" dirty="0" smtClean="0"/>
              <a:t>Para pulir dientes y restauraciones metálica en boca</a:t>
            </a:r>
          </a:p>
          <a:p>
            <a:r>
              <a:rPr lang="es-MX" sz="2800" dirty="0" smtClean="0"/>
              <a:t>Se mezcla con agua, alcohol o glicerina para formar una pasta abrasiva suave</a:t>
            </a:r>
          </a:p>
        </p:txBody>
      </p:sp>
      <p:pic>
        <p:nvPicPr>
          <p:cNvPr id="5" name="4 Marcador de contenido"/>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708467" y="1689624"/>
            <a:ext cx="4995862" cy="3352486"/>
          </a:xfrm>
        </p:spPr>
      </p:pic>
      <p:pic>
        <p:nvPicPr>
          <p:cNvPr id="6" name="3 Imagen" descr="Escudo%20UAE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720167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672153" y="336645"/>
            <a:ext cx="10131425" cy="1456267"/>
          </a:xfrm>
        </p:spPr>
        <p:txBody>
          <a:bodyPr/>
          <a:lstStyle/>
          <a:p>
            <a:r>
              <a:rPr lang="es-MX" dirty="0" smtClean="0"/>
              <a:t>Referencias bibliográficas</a:t>
            </a:r>
            <a:endParaRPr lang="es-MX" dirty="0"/>
          </a:p>
        </p:txBody>
      </p:sp>
      <p:sp>
        <p:nvSpPr>
          <p:cNvPr id="6" name="5 Marcador de contenido"/>
          <p:cNvSpPr>
            <a:spLocks noGrp="1"/>
          </p:cNvSpPr>
          <p:nvPr>
            <p:ph idx="1"/>
          </p:nvPr>
        </p:nvSpPr>
        <p:spPr>
          <a:xfrm>
            <a:off x="672153" y="2524204"/>
            <a:ext cx="10131425" cy="3649133"/>
          </a:xfrm>
        </p:spPr>
        <p:txBody>
          <a:bodyPr>
            <a:noAutofit/>
          </a:bodyPr>
          <a:lstStyle/>
          <a:p>
            <a:pPr lvl="0">
              <a:buFont typeface="+mj-lt"/>
              <a:buAutoNum type="arabicPeriod"/>
            </a:pPr>
            <a:r>
              <a:rPr lang="es-ES" sz="1400" b="1" dirty="0"/>
              <a:t>La Ciencia de Los Materiales Dentales</a:t>
            </a:r>
            <a:r>
              <a:rPr lang="es-ES" sz="1400" dirty="0"/>
              <a:t> de Phillips </a:t>
            </a:r>
            <a:r>
              <a:rPr lang="fr-FR" sz="1400" dirty="0" err="1"/>
              <a:t>Kennet</a:t>
            </a:r>
            <a:r>
              <a:rPr lang="fr-FR" sz="1400" dirty="0"/>
              <a:t> J. </a:t>
            </a:r>
            <a:r>
              <a:rPr lang="fr-FR" sz="1400" dirty="0" err="1"/>
              <a:t>Anusa</a:t>
            </a:r>
            <a:r>
              <a:rPr lang="fr-FR" sz="1400" dirty="0"/>
              <a:t> Vice, </a:t>
            </a:r>
            <a:r>
              <a:rPr lang="fr-FR" sz="1400" dirty="0" err="1"/>
              <a:t>Phd</a:t>
            </a:r>
            <a:r>
              <a:rPr lang="fr-FR" sz="1400" dirty="0"/>
              <a:t>, </a:t>
            </a:r>
            <a:r>
              <a:rPr lang="fr-FR" sz="1400" dirty="0" err="1"/>
              <a:t>Dmd</a:t>
            </a:r>
            <a:r>
              <a:rPr lang="fr-FR" sz="1400" dirty="0"/>
              <a:t> -</a:t>
            </a:r>
            <a:r>
              <a:rPr lang="es-ES" sz="1400" dirty="0"/>
              <a:t>Editorial  </a:t>
            </a:r>
            <a:r>
              <a:rPr lang="es-ES" sz="1400" dirty="0" err="1"/>
              <a:t>Elsevier</a:t>
            </a:r>
            <a:r>
              <a:rPr lang="es-ES" sz="1400" dirty="0"/>
              <a:t> Saunders 11° Edición  Madrid España 2004 </a:t>
            </a:r>
            <a:r>
              <a:rPr lang="es-ES" sz="1400" dirty="0" smtClean="0"/>
              <a:t>ISBN 84-8174-746-7</a:t>
            </a:r>
          </a:p>
          <a:p>
            <a:pPr>
              <a:buFont typeface="+mj-lt"/>
              <a:buAutoNum type="arabicPeriod"/>
            </a:pPr>
            <a:r>
              <a:rPr lang="es-MX" sz="1400" dirty="0"/>
              <a:t>Álvarez, C.; Carrillo, J. S.; García, M. T.; Grille, C. Piedras de afilado para instrumental odontológico. </a:t>
            </a:r>
            <a:r>
              <a:rPr lang="es-MX" sz="1400" dirty="0" err="1"/>
              <a:t>Cient</a:t>
            </a:r>
            <a:r>
              <a:rPr lang="es-MX" sz="1400" dirty="0"/>
              <a:t> </a:t>
            </a:r>
            <a:r>
              <a:rPr lang="es-MX" sz="1400" dirty="0" err="1"/>
              <a:t>Dent</a:t>
            </a:r>
            <a:r>
              <a:rPr lang="es-MX" sz="1400" dirty="0"/>
              <a:t> 2010;7;2:139-146</a:t>
            </a:r>
            <a:r>
              <a:rPr lang="es-MX" sz="1400" dirty="0" smtClean="0"/>
              <a:t>.</a:t>
            </a:r>
            <a:endParaRPr lang="es-MX" sz="1400" dirty="0"/>
          </a:p>
          <a:p>
            <a:pPr lvl="0">
              <a:buFont typeface="+mj-lt"/>
              <a:buAutoNum type="arabicPeriod"/>
            </a:pPr>
            <a:r>
              <a:rPr lang="es-ES" sz="1400" dirty="0"/>
              <a:t>Barceló, </a:t>
            </a:r>
            <a:r>
              <a:rPr lang="es-ES" sz="1400" b="1" dirty="0"/>
              <a:t>Materiales Dentales, conocimientos prácticos aplicados</a:t>
            </a:r>
            <a:r>
              <a:rPr lang="es-ES" sz="1400" dirty="0"/>
              <a:t>, Editorial Trillas, 3ª Ed.  2010. </a:t>
            </a:r>
            <a:endParaRPr lang="es-MX" sz="1400" dirty="0"/>
          </a:p>
          <a:p>
            <a:pPr lvl="0">
              <a:buFont typeface="+mj-lt"/>
              <a:buAutoNum type="arabicPeriod"/>
            </a:pPr>
            <a:r>
              <a:rPr lang="es-ES" sz="1400" dirty="0" err="1"/>
              <a:t>Hatrick</a:t>
            </a:r>
            <a:r>
              <a:rPr lang="es-ES" sz="1400" dirty="0"/>
              <a:t>, Carol Dixon</a:t>
            </a:r>
            <a:r>
              <a:rPr lang="es-ES" sz="1400" b="1" dirty="0"/>
              <a:t>, Materiales Dentales, Aplicaciones Clínicas</a:t>
            </a:r>
            <a:r>
              <a:rPr lang="es-ES" sz="1400" dirty="0"/>
              <a:t>, </a:t>
            </a:r>
            <a:r>
              <a:rPr lang="es-ES" sz="1400" dirty="0" err="1"/>
              <a:t>edit</a:t>
            </a:r>
            <a:r>
              <a:rPr lang="es-ES" sz="1400" dirty="0"/>
              <a:t> Manual Moderno, 2012.</a:t>
            </a:r>
            <a:endParaRPr lang="es-MX" sz="1400" dirty="0"/>
          </a:p>
          <a:p>
            <a:pPr lvl="0">
              <a:buFont typeface="+mj-lt"/>
              <a:buAutoNum type="arabicPeriod"/>
            </a:pPr>
            <a:r>
              <a:rPr lang="es-ES" sz="1400" dirty="0"/>
              <a:t>Guzmán Humberto, </a:t>
            </a:r>
            <a:r>
              <a:rPr lang="es-ES" sz="1400" b="1" dirty="0"/>
              <a:t>Biomateriales de uso clínico</a:t>
            </a:r>
            <a:r>
              <a:rPr lang="es-ES" sz="1400" dirty="0"/>
              <a:t>, Edit. ECOE Ediciones, 2013.</a:t>
            </a:r>
            <a:endParaRPr lang="es-MX" sz="1400" dirty="0"/>
          </a:p>
          <a:p>
            <a:pPr lvl="0">
              <a:buFont typeface="+mj-lt"/>
              <a:buAutoNum type="arabicPeriod"/>
            </a:pPr>
            <a:r>
              <a:rPr lang="es-ES" sz="1400" dirty="0"/>
              <a:t>Reis, A., </a:t>
            </a:r>
            <a:r>
              <a:rPr lang="es-ES" sz="1400" dirty="0" err="1"/>
              <a:t>Logercio</a:t>
            </a:r>
            <a:r>
              <a:rPr lang="es-ES" sz="1400" dirty="0"/>
              <a:t>, A</a:t>
            </a:r>
            <a:r>
              <a:rPr lang="es-ES" sz="1400" b="1" dirty="0"/>
              <a:t>., Materiales Dentales Directos, de los fundamentos a la aplicación clínica</a:t>
            </a:r>
            <a:r>
              <a:rPr lang="es-ES" sz="1400" dirty="0"/>
              <a:t>, Nova </a:t>
            </a:r>
            <a:r>
              <a:rPr lang="es-ES" sz="1400" dirty="0" err="1"/>
              <a:t>Guanabara</a:t>
            </a:r>
            <a:r>
              <a:rPr lang="es-ES" sz="1400" dirty="0"/>
              <a:t> Editora, España, Enero del 2012.   </a:t>
            </a:r>
            <a:endParaRPr lang="es-MX" sz="1400" dirty="0"/>
          </a:p>
          <a:p>
            <a:pPr lvl="0">
              <a:buFont typeface="+mj-lt"/>
              <a:buAutoNum type="arabicPeriod"/>
            </a:pPr>
            <a:r>
              <a:rPr lang="es-ES" sz="1400" dirty="0"/>
              <a:t>Jiménez, Amparo, Planas, </a:t>
            </a:r>
            <a:r>
              <a:rPr lang="es-ES" sz="1400" b="1" dirty="0"/>
              <a:t>Manual de Materiales Odontológicos</a:t>
            </a:r>
            <a:r>
              <a:rPr lang="es-ES" sz="1400" dirty="0"/>
              <a:t>, 2ª Ed., Edit. Universidad de Sevilla Secretariado de Publicaciones, España, 2011</a:t>
            </a:r>
            <a:r>
              <a:rPr lang="es-ES" sz="1400" dirty="0" smtClean="0"/>
              <a:t>.</a:t>
            </a:r>
          </a:p>
          <a:p>
            <a:pPr lvl="0">
              <a:buFont typeface="+mj-lt"/>
              <a:buAutoNum type="arabicPeriod"/>
            </a:pPr>
            <a:r>
              <a:rPr lang="es-ES" sz="1400" dirty="0"/>
              <a:t>Marcia </a:t>
            </a:r>
            <a:r>
              <a:rPr lang="es-ES" sz="1400" dirty="0" err="1" smtClean="0"/>
              <a:t>Gladwin</a:t>
            </a:r>
            <a:r>
              <a:rPr lang="es-ES" sz="1400" dirty="0" smtClean="0"/>
              <a:t>. </a:t>
            </a:r>
            <a:r>
              <a:rPr lang="es-ES" sz="1400" b="1" dirty="0" smtClean="0"/>
              <a:t>Aspectos </a:t>
            </a:r>
            <a:r>
              <a:rPr lang="es-ES" sz="1400" b="1" dirty="0"/>
              <a:t>Clínicos de los Materiales Dentales. </a:t>
            </a:r>
            <a:r>
              <a:rPr lang="es-ES" sz="1400" dirty="0" smtClean="0"/>
              <a:t>Edit</a:t>
            </a:r>
            <a:r>
              <a:rPr lang="es-ES" sz="1400" dirty="0"/>
              <a:t>. Manual Moderno, México, 2001. ISBN  968-426934</a:t>
            </a:r>
            <a:endParaRPr lang="es-MX" sz="1400" dirty="0"/>
          </a:p>
          <a:p>
            <a:pPr lvl="0">
              <a:buFont typeface="+mj-lt"/>
              <a:buAutoNum type="arabicPeriod"/>
            </a:pPr>
            <a:r>
              <a:rPr lang="es-ES" sz="1400" dirty="0"/>
              <a:t>José Luis </a:t>
            </a:r>
            <a:r>
              <a:rPr lang="es-ES" sz="1400" dirty="0" err="1"/>
              <a:t>Cova</a:t>
            </a:r>
            <a:r>
              <a:rPr lang="es-ES" sz="1400" dirty="0"/>
              <a:t> </a:t>
            </a:r>
            <a:r>
              <a:rPr lang="es-ES" sz="1400" dirty="0" smtClean="0"/>
              <a:t>N. </a:t>
            </a:r>
            <a:r>
              <a:rPr lang="es-ES" sz="1400" b="1" dirty="0" smtClean="0"/>
              <a:t>Biomateriales </a:t>
            </a:r>
            <a:r>
              <a:rPr lang="es-ES" sz="1400" b="1" dirty="0"/>
              <a:t>Dentales</a:t>
            </a:r>
            <a:r>
              <a:rPr lang="es-ES" sz="1400" b="1" dirty="0" smtClean="0"/>
              <a:t>.</a:t>
            </a:r>
            <a:r>
              <a:rPr lang="es-ES" sz="1400" dirty="0" smtClean="0"/>
              <a:t> </a:t>
            </a:r>
            <a:r>
              <a:rPr lang="es-ES" sz="1400" dirty="0" err="1"/>
              <a:t>Edit</a:t>
            </a:r>
            <a:r>
              <a:rPr lang="es-ES" sz="1400" dirty="0"/>
              <a:t> </a:t>
            </a:r>
            <a:r>
              <a:rPr lang="es-ES" sz="1400" dirty="0" err="1"/>
              <a:t>Amolca</a:t>
            </a:r>
            <a:r>
              <a:rPr lang="es-ES" sz="1400" dirty="0"/>
              <a:t> , Colombia, 2004</a:t>
            </a:r>
            <a:endParaRPr lang="es-MX" sz="1400" dirty="0"/>
          </a:p>
          <a:p>
            <a:pPr lvl="0">
              <a:buFont typeface="+mj-lt"/>
              <a:buAutoNum type="arabicPeriod"/>
            </a:pPr>
            <a:r>
              <a:rPr lang="en-US" sz="1400" dirty="0"/>
              <a:t>William W. Howard y Richard C. </a:t>
            </a:r>
            <a:r>
              <a:rPr lang="en-US" sz="1400" dirty="0" smtClean="0"/>
              <a:t>Moller. </a:t>
            </a:r>
            <a:r>
              <a:rPr lang="en-US" sz="1400" b="1" dirty="0" smtClean="0"/>
              <a:t>Atlas </a:t>
            </a:r>
            <a:r>
              <a:rPr lang="en-US" sz="1400" b="1" dirty="0"/>
              <a:t>de </a:t>
            </a:r>
            <a:r>
              <a:rPr lang="en-US" sz="1400" b="1" dirty="0" err="1"/>
              <a:t>Operatoria</a:t>
            </a:r>
            <a:r>
              <a:rPr lang="en-US" sz="1400" b="1" dirty="0"/>
              <a:t> Dental </a:t>
            </a:r>
            <a:r>
              <a:rPr lang="en-US" sz="1400" b="1" dirty="0" smtClean="0"/>
              <a:t>. </a:t>
            </a:r>
            <a:r>
              <a:rPr lang="en-US" sz="1400" dirty="0" smtClean="0"/>
              <a:t>Manual </a:t>
            </a:r>
            <a:r>
              <a:rPr lang="en-US" sz="1400" dirty="0" err="1"/>
              <a:t>Moderno</a:t>
            </a:r>
            <a:r>
              <a:rPr lang="en-US" sz="1400" dirty="0"/>
              <a:t>, México DF 1986</a:t>
            </a:r>
            <a:endParaRPr lang="es-MX" sz="1400" dirty="0"/>
          </a:p>
          <a:p>
            <a:pPr lvl="0">
              <a:buFont typeface="+mj-lt"/>
              <a:buAutoNum type="arabicPeriod"/>
            </a:pPr>
            <a:r>
              <a:rPr lang="en-US" sz="1400" dirty="0"/>
              <a:t>Baum, Phillips, </a:t>
            </a:r>
            <a:r>
              <a:rPr lang="en-US" sz="1400" dirty="0" smtClean="0"/>
              <a:t>Lund. </a:t>
            </a:r>
            <a:r>
              <a:rPr lang="es-ES" sz="1400" b="1" dirty="0" smtClean="0"/>
              <a:t>Tratado </a:t>
            </a:r>
            <a:r>
              <a:rPr lang="es-ES" sz="1400" b="1" dirty="0"/>
              <a:t>de Operatoria Dental</a:t>
            </a:r>
            <a:r>
              <a:rPr lang="es-ES" sz="1400" b="1" dirty="0" smtClean="0"/>
              <a:t>.</a:t>
            </a:r>
            <a:r>
              <a:rPr lang="en-US" sz="1400" b="1" dirty="0" smtClean="0"/>
              <a:t>, </a:t>
            </a:r>
            <a:r>
              <a:rPr lang="en-US" sz="1400" dirty="0"/>
              <a:t>3ª Edit., </a:t>
            </a:r>
            <a:r>
              <a:rPr lang="en-US" sz="1400" dirty="0" err="1"/>
              <a:t>McGraww</a:t>
            </a:r>
            <a:r>
              <a:rPr lang="en-US" sz="1400" dirty="0"/>
              <a:t>. </a:t>
            </a:r>
            <a:r>
              <a:rPr lang="es-MX" sz="1400" dirty="0"/>
              <a:t>Hill Interamericana, 1996, México. </a:t>
            </a:r>
          </a:p>
          <a:p>
            <a:pPr lvl="0">
              <a:buFont typeface="+mj-lt"/>
              <a:buAutoNum type="arabicPeriod"/>
            </a:pPr>
            <a:endParaRPr lang="es-MX" sz="900" dirty="0"/>
          </a:p>
          <a:p>
            <a:pPr marL="0" indent="0">
              <a:buNone/>
            </a:pPr>
            <a:endParaRPr lang="es-MX" sz="900" dirty="0"/>
          </a:p>
        </p:txBody>
      </p:sp>
      <p:pic>
        <p:nvPicPr>
          <p:cNvPr id="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506209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b="1" dirty="0" smtClean="0"/>
              <a:t> COMPETENCIAS PROFESIONALES</a:t>
            </a:r>
            <a:r>
              <a:rPr lang="es-ES" dirty="0" smtClean="0"/>
              <a:t/>
            </a:r>
            <a:br>
              <a:rPr lang="es-ES" dirty="0" smtClean="0"/>
            </a:br>
            <a:endParaRPr lang="es-ES" dirty="0"/>
          </a:p>
        </p:txBody>
      </p:sp>
      <p:sp>
        <p:nvSpPr>
          <p:cNvPr id="13315" name="2 Marcador de contenido"/>
          <p:cNvSpPr>
            <a:spLocks noGrp="1"/>
          </p:cNvSpPr>
          <p:nvPr>
            <p:ph idx="1"/>
          </p:nvPr>
        </p:nvSpPr>
        <p:spPr/>
        <p:txBody>
          <a:bodyPr>
            <a:normAutofit/>
          </a:bodyPr>
          <a:lstStyle/>
          <a:p>
            <a:pPr eaLnBrk="1" hangingPunct="1"/>
            <a:r>
              <a:rPr lang="es-ES" sz="2800" dirty="0" smtClean="0"/>
              <a:t>Establecer las bases para la posterior aplicación de los materiales dentales, con base en las normas científicamente reconocidas lo cual permitirá al discente mantenerse en contacto con las innovaciones que los cambios del mundo actual nos demandan.</a:t>
            </a:r>
          </a:p>
        </p:txBody>
      </p:sp>
      <p:sp>
        <p:nvSpPr>
          <p:cNvPr id="4" name="3 Marcador de número de diapositiva"/>
          <p:cNvSpPr>
            <a:spLocks noGrp="1"/>
          </p:cNvSpPr>
          <p:nvPr>
            <p:ph type="sldNum" sz="quarter" idx="12"/>
          </p:nvPr>
        </p:nvSpPr>
        <p:spPr/>
        <p:txBody>
          <a:bodyPr/>
          <a:lstStyle/>
          <a:p>
            <a:pPr>
              <a:defRPr/>
            </a:pPr>
            <a:fld id="{3EA5055B-9C30-4061-ADEC-DCD360EE1679}" type="slidenum">
              <a:rPr lang="es-ES" smtClean="0"/>
              <a:pPr>
                <a:defRPr/>
              </a:pPr>
              <a:t>6</a:t>
            </a:fld>
            <a:endParaRPr lang="es-ES"/>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860762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hangingPunct="1">
              <a:defRPr/>
            </a:pPr>
            <a:r>
              <a:rPr lang="es-MX" sz="3600" b="1" dirty="0" smtClean="0"/>
              <a:t>CONTRIBUCIÓN DE LA UNIDAD DE APRENDIZAJE AL PERFIL DE EGRESO</a:t>
            </a:r>
            <a:r>
              <a:rPr lang="es-ES" sz="3600" dirty="0" smtClean="0"/>
              <a:t/>
            </a:r>
            <a:br>
              <a:rPr lang="es-ES" sz="3600" dirty="0" smtClean="0"/>
            </a:br>
            <a:endParaRPr lang="es-ES" sz="3600" dirty="0"/>
          </a:p>
        </p:txBody>
      </p:sp>
      <p:sp>
        <p:nvSpPr>
          <p:cNvPr id="14339" name="2 Marcador de contenido"/>
          <p:cNvSpPr>
            <a:spLocks noGrp="1"/>
          </p:cNvSpPr>
          <p:nvPr>
            <p:ph idx="1"/>
          </p:nvPr>
        </p:nvSpPr>
        <p:spPr>
          <a:xfrm>
            <a:off x="1178257" y="1859721"/>
            <a:ext cx="10363200" cy="4572000"/>
          </a:xfrm>
        </p:spPr>
        <p:txBody>
          <a:bodyPr>
            <a:normAutofit/>
          </a:bodyPr>
          <a:lstStyle/>
          <a:p>
            <a:pPr algn="just" eaLnBrk="1" hangingPunct="1"/>
            <a:r>
              <a:rPr lang="es-MX" sz="2800" dirty="0" smtClean="0"/>
              <a:t>Esta unidad de aprendizaje contribuye en el perfil de egreso a realizar el tratamiento de los órganos dentarios con base en el diagnóstico, respetando las normas y valores imperantes, con base en la información formativa, para profundizar y adquirir el conocimiento teórico practico, necesario para la selección y manejo de materiales dentales. Y aplicar las normas y reglamentaos de la institución específicos de cada área de conocimiento.</a:t>
            </a:r>
            <a:endParaRPr lang="es-ES" sz="2800" dirty="0" smtClean="0"/>
          </a:p>
        </p:txBody>
      </p:sp>
      <p:sp>
        <p:nvSpPr>
          <p:cNvPr id="4" name="3 Marcador de número de diapositiva"/>
          <p:cNvSpPr>
            <a:spLocks noGrp="1"/>
          </p:cNvSpPr>
          <p:nvPr>
            <p:ph type="sldNum" sz="quarter" idx="12"/>
          </p:nvPr>
        </p:nvSpPr>
        <p:spPr/>
        <p:txBody>
          <a:bodyPr/>
          <a:lstStyle/>
          <a:p>
            <a:pPr>
              <a:defRPr/>
            </a:pPr>
            <a:fld id="{07A7123A-DB61-48A7-83EC-245B6D724D2F}" type="slidenum">
              <a:rPr lang="es-ES" smtClean="0"/>
              <a:pPr>
                <a:defRPr/>
              </a:pPr>
              <a:t>7</a:t>
            </a:fld>
            <a:endParaRPr lang="es-ES"/>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091962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MX" dirty="0" smtClean="0"/>
              <a:t>UNIDAD DE COMPETENCIA V</a:t>
            </a:r>
            <a:endParaRPr lang="es-ES" dirty="0"/>
          </a:p>
        </p:txBody>
      </p:sp>
      <p:sp>
        <p:nvSpPr>
          <p:cNvPr id="15363" name="2 Marcador de contenido"/>
          <p:cNvSpPr>
            <a:spLocks noGrp="1"/>
          </p:cNvSpPr>
          <p:nvPr>
            <p:ph idx="1"/>
          </p:nvPr>
        </p:nvSpPr>
        <p:spPr/>
        <p:txBody>
          <a:bodyPr>
            <a:normAutofit/>
          </a:bodyPr>
          <a:lstStyle/>
          <a:p>
            <a:pPr lvl="0"/>
            <a:endParaRPr lang="es-MX" sz="2400" dirty="0"/>
          </a:p>
          <a:p>
            <a:pPr lvl="0"/>
            <a:r>
              <a:rPr lang="es-MX" sz="2400" dirty="0" smtClean="0"/>
              <a:t>Materiales  </a:t>
            </a:r>
            <a:r>
              <a:rPr lang="es-MX" sz="2400" dirty="0"/>
              <a:t>para la elaboración de restauraciones indirectas. Materiales de impresión, yesos, ceras, revestimientos y aleaciones, abrasivos y materiales para pulir, procedimientos de colado.</a:t>
            </a:r>
          </a:p>
          <a:p>
            <a:pPr lvl="1"/>
            <a:r>
              <a:rPr lang="es-MX" sz="2000" dirty="0"/>
              <a:t>Materiales de impresión ( </a:t>
            </a:r>
            <a:r>
              <a:rPr lang="es-MX" sz="2000" dirty="0" err="1"/>
              <a:t>Modelinas</a:t>
            </a:r>
            <a:r>
              <a:rPr lang="es-MX" sz="2000" dirty="0"/>
              <a:t>, pastas </a:t>
            </a:r>
            <a:r>
              <a:rPr lang="es-MX" sz="2000" dirty="0" err="1"/>
              <a:t>zincquenolicas</a:t>
            </a:r>
            <a:r>
              <a:rPr lang="es-MX" sz="2000" dirty="0"/>
              <a:t>, </a:t>
            </a:r>
            <a:r>
              <a:rPr lang="es-MX" sz="2000" dirty="0" err="1"/>
              <a:t>hidrocoloides</a:t>
            </a:r>
            <a:r>
              <a:rPr lang="es-MX" sz="2000" dirty="0"/>
              <a:t>  generalidades, </a:t>
            </a:r>
            <a:r>
              <a:rPr lang="es-MX" sz="2000" dirty="0" err="1"/>
              <a:t>hidrocoloides</a:t>
            </a:r>
            <a:r>
              <a:rPr lang="es-MX" sz="2000" dirty="0"/>
              <a:t> irreversibles, elastómeros  hules de </a:t>
            </a:r>
            <a:r>
              <a:rPr lang="es-MX" sz="2000" dirty="0" err="1"/>
              <a:t>polisulfuro</a:t>
            </a:r>
            <a:r>
              <a:rPr lang="es-MX" sz="2000" dirty="0"/>
              <a:t>, siliconas por condensación, siliconas por adición, </a:t>
            </a:r>
            <a:r>
              <a:rPr lang="es-MX" sz="2000" dirty="0" err="1"/>
              <a:t>poliéteres</a:t>
            </a:r>
            <a:r>
              <a:rPr lang="es-MX" sz="2000" dirty="0"/>
              <a:t>) Yesos, ceras, revestimientos, abrasivos y materiales para pulir y aleaciones para colados</a:t>
            </a:r>
          </a:p>
          <a:p>
            <a:pPr algn="just">
              <a:spcAft>
                <a:spcPts val="0"/>
              </a:spcAft>
            </a:pPr>
            <a:endParaRPr lang="es-MX" sz="2400" dirty="0">
              <a:latin typeface="Times New Roman"/>
              <a:ea typeface="Times New Roman"/>
            </a:endParaRPr>
          </a:p>
          <a:p>
            <a:pPr eaLnBrk="1" hangingPunct="1">
              <a:buFont typeface="Wingdings" pitchFamily="2" charset="2"/>
              <a:buNone/>
            </a:pPr>
            <a:endParaRPr lang="es-ES" sz="2000" dirty="0" smtClean="0"/>
          </a:p>
          <a:p>
            <a:pPr eaLnBrk="1" hangingPunct="1"/>
            <a:endParaRPr lang="es-ES" sz="2000" dirty="0" smtClean="0"/>
          </a:p>
        </p:txBody>
      </p:sp>
      <p:sp>
        <p:nvSpPr>
          <p:cNvPr id="4" name="3 Marcador de número de diapositiva"/>
          <p:cNvSpPr>
            <a:spLocks noGrp="1"/>
          </p:cNvSpPr>
          <p:nvPr>
            <p:ph type="sldNum" sz="quarter" idx="12"/>
          </p:nvPr>
        </p:nvSpPr>
        <p:spPr/>
        <p:txBody>
          <a:bodyPr/>
          <a:lstStyle/>
          <a:p>
            <a:pPr>
              <a:defRPr/>
            </a:pPr>
            <a:fld id="{B5909CC2-A4CB-49E7-8D2C-81107273EB83}" type="slidenum">
              <a:rPr lang="es-ES" smtClean="0"/>
              <a:pPr>
                <a:defRPr/>
              </a:pPr>
              <a:t>8</a:t>
            </a:fld>
            <a:endParaRPr lang="es-ES"/>
          </a:p>
        </p:txBody>
      </p:sp>
      <p:pic>
        <p:nvPicPr>
          <p:cNvPr id="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3200999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b="1" dirty="0" smtClean="0"/>
              <a:t>CONOCIMIENTOS DE LA UNIDAD DE COMPETENCIA V</a:t>
            </a:r>
            <a:endParaRPr lang="es-ES" dirty="0"/>
          </a:p>
        </p:txBody>
      </p:sp>
      <p:sp>
        <p:nvSpPr>
          <p:cNvPr id="16387" name="2 Marcador de contenido"/>
          <p:cNvSpPr>
            <a:spLocks noGrp="1"/>
          </p:cNvSpPr>
          <p:nvPr>
            <p:ph idx="1"/>
          </p:nvPr>
        </p:nvSpPr>
        <p:spPr/>
        <p:txBody>
          <a:bodyPr>
            <a:normAutofit/>
          </a:bodyPr>
          <a:lstStyle/>
          <a:p>
            <a:pPr eaLnBrk="1" hangingPunct="1"/>
            <a:endParaRPr lang="es-ES" sz="2800" dirty="0" smtClean="0"/>
          </a:p>
          <a:p>
            <a:pPr algn="just"/>
            <a:r>
              <a:rPr lang="es-ES" sz="2800" dirty="0"/>
              <a:t>Criterios de selección del material de acuerdo a su composición, uso, propiedades, costo e indicación clínica ( Materiales de impresión, acuosos, elásticos, termoplásticos </a:t>
            </a:r>
            <a:r>
              <a:rPr lang="es-ES" sz="2800" dirty="0" smtClean="0"/>
              <a:t>yesos, </a:t>
            </a:r>
            <a:r>
              <a:rPr lang="es-ES" sz="2800" dirty="0"/>
              <a:t>ceras revestimientos,  aleaciones para colados dentales y abrasión y pulido de restauraciones indirectas)</a:t>
            </a:r>
            <a:endParaRPr lang="es-ES" sz="2800" dirty="0" smtClean="0"/>
          </a:p>
        </p:txBody>
      </p:sp>
      <p:sp>
        <p:nvSpPr>
          <p:cNvPr id="4" name="3 Marcador de número de diapositiva"/>
          <p:cNvSpPr>
            <a:spLocks noGrp="1"/>
          </p:cNvSpPr>
          <p:nvPr>
            <p:ph type="sldNum" sz="quarter" idx="12"/>
          </p:nvPr>
        </p:nvSpPr>
        <p:spPr/>
        <p:txBody>
          <a:bodyPr/>
          <a:lstStyle/>
          <a:p>
            <a:pPr>
              <a:defRPr/>
            </a:pPr>
            <a:fld id="{4C97C2F5-C840-4416-918B-9E024DE14609}" type="slidenum">
              <a:rPr lang="es-ES" smtClean="0"/>
              <a:pPr>
                <a:defRPr/>
              </a:pPr>
              <a:t>9</a:t>
            </a:fld>
            <a:endParaRPr lang="es-ES"/>
          </a:p>
        </p:txBody>
      </p:sp>
      <p:pic>
        <p:nvPicPr>
          <p:cNvPr id="7"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90555"/>
            <a:ext cx="859809"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200" y="33117"/>
            <a:ext cx="682856" cy="624741"/>
          </a:xfrm>
          <a:prstGeom prst="rect">
            <a:avLst/>
          </a:prstGeom>
        </p:spPr>
      </p:pic>
    </p:spTree>
    <p:extLst>
      <p:ext uri="{BB962C8B-B14F-4D97-AF65-F5344CB8AC3E}">
        <p14:creationId xmlns:p14="http://schemas.microsoft.com/office/powerpoint/2010/main" val="10093240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1062</TotalTime>
  <Words>3499</Words>
  <Application>Microsoft Office PowerPoint</Application>
  <PresentationFormat>Personalizado</PresentationFormat>
  <Paragraphs>333</Paragraphs>
  <Slides>54</Slides>
  <Notes>42</Notes>
  <HiddenSlides>0</HiddenSlides>
  <MMClips>0</MMClips>
  <ScaleCrop>false</ScaleCrop>
  <HeadingPairs>
    <vt:vector size="4" baseType="variant">
      <vt:variant>
        <vt:lpstr>Tema</vt:lpstr>
      </vt:variant>
      <vt:variant>
        <vt:i4>1</vt:i4>
      </vt:variant>
      <vt:variant>
        <vt:lpstr>Títulos de diapositiva</vt:lpstr>
      </vt:variant>
      <vt:variant>
        <vt:i4>54</vt:i4>
      </vt:variant>
    </vt:vector>
  </HeadingPairs>
  <TitlesOfParts>
    <vt:vector size="55" baseType="lpstr">
      <vt:lpstr>Celestial</vt:lpstr>
      <vt:lpstr>Presentación de PowerPoint</vt:lpstr>
      <vt:lpstr>Presentación de PowerPoint</vt:lpstr>
      <vt:lpstr>Presentación de PowerPoint</vt:lpstr>
      <vt:lpstr>Presentación de PowerPoint</vt:lpstr>
      <vt:lpstr>PROPÓSITO DE LA UNIDAD DE APRENDIZAJE </vt:lpstr>
      <vt:lpstr> COMPETENCIAS PROFESIONALES </vt:lpstr>
      <vt:lpstr>CONTRIBUCIÓN DE LA UNIDAD DE APRENDIZAJE AL PERFIL DE EGRESO </vt:lpstr>
      <vt:lpstr>UNIDAD DE COMPETENCIA V</vt:lpstr>
      <vt:lpstr>CONOCIMIENTOS DE LA UNIDAD DE COMPETENCIA V</vt:lpstr>
      <vt:lpstr>HABILIDADES DE LA UNIDAD DE COMPETENCIA V</vt:lpstr>
      <vt:lpstr>ACTITUDES/ VALORES DE LA UNIDAD DE COMPETENCIA V  </vt:lpstr>
      <vt:lpstr>Abrasión y pulido</vt:lpstr>
      <vt:lpstr>Abrasivo</vt:lpstr>
      <vt:lpstr>acabado</vt:lpstr>
      <vt:lpstr>brillo</vt:lpstr>
      <vt:lpstr>contorneado</vt:lpstr>
      <vt:lpstr>corte</vt:lpstr>
      <vt:lpstr>DESBASTADO</vt:lpstr>
      <vt:lpstr>pulido</vt:lpstr>
      <vt:lpstr>Restauración acabada y pulida</vt:lpstr>
      <vt:lpstr>Beneficios del acabado y pulido de los materiales para restauración</vt:lpstr>
      <vt:lpstr>beneficios</vt:lpstr>
      <vt:lpstr>beneficios</vt:lpstr>
      <vt:lpstr>beneficios</vt:lpstr>
      <vt:lpstr>DESGASTE ABRASIVO</vt:lpstr>
      <vt:lpstr>Desgaste abrasivo</vt:lpstr>
      <vt:lpstr>DESGASTE POR EROSIÓN</vt:lpstr>
      <vt:lpstr>DUREZA DE LOS ABRASIVOS</vt:lpstr>
      <vt:lpstr>DUREZA DE LOS ABRASIVOS</vt:lpstr>
      <vt:lpstr>DISEÑO DE INSTRUMENTOS ABRASIVOS</vt:lpstr>
      <vt:lpstr>ARENAS ABRASIVAS</vt:lpstr>
      <vt:lpstr>ABRASIVOS DE ADHESIÓN</vt:lpstr>
      <vt:lpstr>Abrasivos de adhesión vítrea</vt:lpstr>
      <vt:lpstr>REVESTIMIENTO ABRASIVO EN DISCOS Y TIRAS</vt:lpstr>
      <vt:lpstr>Tipos de abrasivos</vt:lpstr>
      <vt:lpstr>Tipos de abrasivos</vt:lpstr>
      <vt:lpstr>PIEDRA DE ARKANSAS</vt:lpstr>
      <vt:lpstr>tiza</vt:lpstr>
      <vt:lpstr>corindón</vt:lpstr>
      <vt:lpstr>DIAMANTE</vt:lpstr>
      <vt:lpstr>esmeril</vt:lpstr>
      <vt:lpstr>granate</vt:lpstr>
      <vt:lpstr>pómez</vt:lpstr>
      <vt:lpstr>cuarzo</vt:lpstr>
      <vt:lpstr>arena</vt:lpstr>
      <vt:lpstr>TRÍPOLI</vt:lpstr>
      <vt:lpstr>Silicato de circonio</vt:lpstr>
      <vt:lpstr>JIBIA</vt:lpstr>
      <vt:lpstr>kieselguhr</vt:lpstr>
      <vt:lpstr>CARBURO DE SILICIO</vt:lpstr>
      <vt:lpstr>Óxido de aluminio</vt:lpstr>
      <vt:lpstr>Rojo INGLÉS</vt:lpstr>
      <vt:lpstr>Oxido de estaño</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PULIDO Y ABRASIÓN</dc:title>
  <dc:creator>USUARIO</dc:creator>
  <cp:lastModifiedBy>Erendira Delgado</cp:lastModifiedBy>
  <cp:revision>66</cp:revision>
  <dcterms:created xsi:type="dcterms:W3CDTF">2016-06-20T17:42:19Z</dcterms:created>
  <dcterms:modified xsi:type="dcterms:W3CDTF">2016-10-09T22:21:54Z</dcterms:modified>
</cp:coreProperties>
</file>