
<file path=[Content_Types].xml><?xml version="1.0" encoding="utf-8"?>
<Types xmlns="http://schemas.openxmlformats.org/package/2006/content-types">
  <Default Extension="png" ContentType="image/png"/>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3"/>
  </p:notesMasterIdLst>
  <p:sldIdLst>
    <p:sldId id="293" r:id="rId2"/>
    <p:sldId id="294" r:id="rId3"/>
    <p:sldId id="295" r:id="rId4"/>
    <p:sldId id="296" r:id="rId5"/>
    <p:sldId id="297" r:id="rId6"/>
    <p:sldId id="298" r:id="rId7"/>
    <p:sldId id="299" r:id="rId8"/>
    <p:sldId id="300" r:id="rId9"/>
    <p:sldId id="301" r:id="rId10"/>
    <p:sldId id="302" r:id="rId11"/>
    <p:sldId id="303" r:id="rId12"/>
    <p:sldId id="304" r:id="rId13"/>
    <p:sldId id="305" r:id="rId14"/>
    <p:sldId id="256" r:id="rId15"/>
    <p:sldId id="306" r:id="rId16"/>
    <p:sldId id="257" r:id="rId17"/>
    <p:sldId id="258" r:id="rId18"/>
    <p:sldId id="259" r:id="rId19"/>
    <p:sldId id="260" r:id="rId20"/>
    <p:sldId id="261" r:id="rId21"/>
    <p:sldId id="263" r:id="rId22"/>
    <p:sldId id="262" r:id="rId23"/>
    <p:sldId id="265" r:id="rId24"/>
    <p:sldId id="266" r:id="rId25"/>
    <p:sldId id="267" r:id="rId26"/>
    <p:sldId id="268" r:id="rId27"/>
    <p:sldId id="285" r:id="rId28"/>
    <p:sldId id="291" r:id="rId29"/>
    <p:sldId id="292" r:id="rId30"/>
    <p:sldId id="290" r:id="rId31"/>
    <p:sldId id="289" r:id="rId32"/>
    <p:sldId id="286" r:id="rId33"/>
    <p:sldId id="287" r:id="rId34"/>
    <p:sldId id="288" r:id="rId35"/>
    <p:sldId id="269" r:id="rId36"/>
    <p:sldId id="270" r:id="rId37"/>
    <p:sldId id="308" r:id="rId38"/>
    <p:sldId id="271" r:id="rId39"/>
    <p:sldId id="272" r:id="rId40"/>
    <p:sldId id="274" r:id="rId41"/>
    <p:sldId id="273" r:id="rId42"/>
    <p:sldId id="275" r:id="rId43"/>
    <p:sldId id="276" r:id="rId44"/>
    <p:sldId id="277" r:id="rId45"/>
    <p:sldId id="278" r:id="rId46"/>
    <p:sldId id="279" r:id="rId47"/>
    <p:sldId id="280" r:id="rId48"/>
    <p:sldId id="281" r:id="rId49"/>
    <p:sldId id="282" r:id="rId50"/>
    <p:sldId id="283" r:id="rId51"/>
    <p:sldId id="309"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69" d="100"/>
          <a:sy n="69" d="100"/>
        </p:scale>
        <p:origin x="-142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C5AE36-50DD-490C-AB2E-FE238B49C372}" type="datetimeFigureOut">
              <a:rPr lang="es-MX" smtClean="0"/>
              <a:t>09/10/2016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1102A1-CF0F-436E-A77A-EAFFC53B4FF1}" type="slidenum">
              <a:rPr lang="es-MX" smtClean="0"/>
              <a:t>‹Nº›</a:t>
            </a:fld>
            <a:endParaRPr lang="es-MX"/>
          </a:p>
        </p:txBody>
      </p:sp>
    </p:spTree>
    <p:extLst>
      <p:ext uri="{BB962C8B-B14F-4D97-AF65-F5344CB8AC3E}">
        <p14:creationId xmlns:p14="http://schemas.microsoft.com/office/powerpoint/2010/main" val="1102731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desarrollaremos</a:t>
            </a:r>
            <a:r>
              <a:rPr lang="es-MX" baseline="0" dirty="0" smtClean="0"/>
              <a:t> el tema de cementación de incrustaciones. Está dividido en dos partes en la primera se hablará de las generalidades, es decir factores a tener en cuenta antes de cementar la incrustación y La segunda parte es la cementación de incrustaciones metálicas.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14</a:t>
            </a:fld>
            <a:endParaRPr lang="es-MX"/>
          </a:p>
        </p:txBody>
      </p:sp>
    </p:spTree>
    <p:extLst>
      <p:ext uri="{BB962C8B-B14F-4D97-AF65-F5344CB8AC3E}">
        <p14:creationId xmlns:p14="http://schemas.microsoft.com/office/powerpoint/2010/main" val="3144017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Debe evitarse la posibilidad de que el cemento bajo la restauración se deslave.</a:t>
            </a:r>
          </a:p>
          <a:p>
            <a:r>
              <a:rPr lang="es-MX" dirty="0" smtClean="0"/>
              <a:t>Si la</a:t>
            </a:r>
            <a:r>
              <a:rPr lang="es-MX" baseline="0" dirty="0" smtClean="0"/>
              <a:t> punta del explorador mide unos 80 </a:t>
            </a:r>
            <a:r>
              <a:rPr lang="el-GR" baseline="0" dirty="0" smtClean="0"/>
              <a:t>μ</a:t>
            </a:r>
            <a:r>
              <a:rPr lang="es-MX" baseline="0" dirty="0" smtClean="0"/>
              <a:t>m penetra. Significa que hay una abertura excesiva</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23</a:t>
            </a:fld>
            <a:endParaRPr lang="es-MX"/>
          </a:p>
        </p:txBody>
      </p:sp>
    </p:spTree>
    <p:extLst>
      <p:ext uri="{BB962C8B-B14F-4D97-AF65-F5344CB8AC3E}">
        <p14:creationId xmlns:p14="http://schemas.microsoft.com/office/powerpoint/2010/main" val="1858341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 se debe hacer en el área adyacente al diente preparado así como en el lado opuesto de la boca.</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24</a:t>
            </a:fld>
            <a:endParaRPr lang="es-MX"/>
          </a:p>
        </p:txBody>
      </p:sp>
    </p:spTree>
    <p:extLst>
      <p:ext uri="{BB962C8B-B14F-4D97-AF65-F5344CB8AC3E}">
        <p14:creationId xmlns:p14="http://schemas.microsoft.com/office/powerpoint/2010/main" val="2378376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papel delgado se prefiere ya que marca, pero no mancha.</a:t>
            </a:r>
          </a:p>
          <a:p>
            <a:r>
              <a:rPr lang="es-MX" dirty="0" smtClean="0"/>
              <a:t>Al</a:t>
            </a:r>
            <a:r>
              <a:rPr lang="es-MX" baseline="0" dirty="0" smtClean="0"/>
              <a:t> inicio es probable que las marcas sean de mayor intensidad en la incrustación.</a:t>
            </a:r>
          </a:p>
          <a:p>
            <a:r>
              <a:rPr lang="es-MX" baseline="0" dirty="0" smtClean="0"/>
              <a:t>Si los dientes naturales presentan un desgaste visible, las marcas sobre la incrustación deben ser más tenues que en los demás.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25</a:t>
            </a:fld>
            <a:endParaRPr lang="es-MX"/>
          </a:p>
        </p:txBody>
      </p:sp>
    </p:spTree>
    <p:extLst>
      <p:ext uri="{BB962C8B-B14F-4D97-AF65-F5344CB8AC3E}">
        <p14:creationId xmlns:p14="http://schemas.microsoft.com/office/powerpoint/2010/main" val="1965251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deben proteger los puntos </a:t>
            </a:r>
            <a:r>
              <a:rPr lang="es-MX" dirty="0" err="1" smtClean="0"/>
              <a:t>oclusales</a:t>
            </a:r>
            <a:r>
              <a:rPr lang="es-MX" dirty="0" smtClean="0"/>
              <a:t> de contacto finales, ya que una vez ajustada la oclusión, estos no deben perderse.</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26</a:t>
            </a:fld>
            <a:endParaRPr lang="es-MX"/>
          </a:p>
        </p:txBody>
      </p:sp>
    </p:spTree>
    <p:extLst>
      <p:ext uri="{BB962C8B-B14F-4D97-AF65-F5344CB8AC3E}">
        <p14:creationId xmlns:p14="http://schemas.microsoft.com/office/powerpoint/2010/main" val="574122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 contacto proximal negativo puede </a:t>
            </a:r>
            <a:r>
              <a:rPr lang="es-MX" dirty="0" err="1" smtClean="0"/>
              <a:t>debarse</a:t>
            </a:r>
            <a:r>
              <a:rPr lang="es-MX" dirty="0" smtClean="0"/>
              <a:t> a un encerado inadecuado</a:t>
            </a:r>
            <a:r>
              <a:rPr lang="es-MX" baseline="0" dirty="0" smtClean="0"/>
              <a:t> o exceso de desgaste al darle acabado.</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27</a:t>
            </a:fld>
            <a:endParaRPr lang="es-MX"/>
          </a:p>
        </p:txBody>
      </p:sp>
    </p:spTree>
    <p:extLst>
      <p:ext uri="{BB962C8B-B14F-4D97-AF65-F5344CB8AC3E}">
        <p14:creationId xmlns:p14="http://schemas.microsoft.com/office/powerpoint/2010/main" val="1563895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Antes de cementar una incrustación</a:t>
            </a:r>
            <a:r>
              <a:rPr lang="es-MX" baseline="0" dirty="0" smtClean="0"/>
              <a:t> se deben llevar a cabo los pasos aquí señalados, ya que de estos factores depende en gran medida el éxito de la restauración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28</a:t>
            </a:fld>
            <a:endParaRPr lang="es-MX"/>
          </a:p>
        </p:txBody>
      </p:sp>
    </p:spTree>
    <p:extLst>
      <p:ext uri="{BB962C8B-B14F-4D97-AF65-F5344CB8AC3E}">
        <p14:creationId xmlns:p14="http://schemas.microsoft.com/office/powerpoint/2010/main" val="1140353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pasos</a:t>
            </a:r>
            <a:r>
              <a:rPr lang="es-MX" baseline="0" dirty="0" smtClean="0"/>
              <a:t> previos a la cementación permiten detectar deficiencias y corregirlas, además de minimizar ajustes posteriores a la cementación.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29</a:t>
            </a:fld>
            <a:endParaRPr lang="es-MX"/>
          </a:p>
        </p:txBody>
      </p:sp>
    </p:spTree>
    <p:extLst>
      <p:ext uri="{BB962C8B-B14F-4D97-AF65-F5344CB8AC3E}">
        <p14:creationId xmlns:p14="http://schemas.microsoft.com/office/powerpoint/2010/main" val="714470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hablará de detalles relacionados propiamente</a:t>
            </a:r>
            <a:r>
              <a:rPr lang="es-MX" baseline="0" dirty="0" smtClean="0"/>
              <a:t> </a:t>
            </a:r>
            <a:r>
              <a:rPr lang="es-MX" dirty="0" smtClean="0"/>
              <a:t>con</a:t>
            </a:r>
            <a:r>
              <a:rPr lang="es-MX" baseline="0" dirty="0" smtClean="0"/>
              <a:t> el procedimiento de cementar incrustaciones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30</a:t>
            </a:fld>
            <a:endParaRPr lang="es-MX"/>
          </a:p>
        </p:txBody>
      </p:sp>
    </p:spTree>
    <p:extLst>
      <p:ext uri="{BB962C8B-B14F-4D97-AF65-F5344CB8AC3E}">
        <p14:creationId xmlns:p14="http://schemas.microsoft.com/office/powerpoint/2010/main" val="32132701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Este es un detalle importante en la selección del cemento y</a:t>
            </a:r>
            <a:r>
              <a:rPr lang="es-MX" baseline="0" dirty="0" smtClean="0"/>
              <a:t> </a:t>
            </a:r>
            <a:r>
              <a:rPr lang="es-MX" baseline="0" dirty="0" err="1" smtClean="0"/>
              <a:t>tambien</a:t>
            </a:r>
            <a:r>
              <a:rPr lang="es-MX" baseline="0" dirty="0" smtClean="0"/>
              <a:t> la viscosidad al momento de realizar la mezcla ya que un cemento muy viscoso generará un capa muy gruesa que creara una </a:t>
            </a:r>
            <a:r>
              <a:rPr lang="es-MX" baseline="0" dirty="0" err="1" smtClean="0"/>
              <a:t>interfase</a:t>
            </a:r>
            <a:r>
              <a:rPr lang="es-MX" baseline="0" dirty="0" smtClean="0"/>
              <a:t> muy amplia que a futuro se traducirá en </a:t>
            </a:r>
            <a:r>
              <a:rPr lang="es-MX" baseline="0" dirty="0" err="1" smtClean="0"/>
              <a:t>microfiltración</a:t>
            </a:r>
            <a:r>
              <a:rPr lang="es-MX" baseline="0" dirty="0" smtClean="0"/>
              <a:t>, lo mismo que un cemento muy fluido será bajo en propiedades físicas.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31</a:t>
            </a:fld>
            <a:endParaRPr lang="es-MX"/>
          </a:p>
        </p:txBody>
      </p:sp>
    </p:spTree>
    <p:extLst>
      <p:ext uri="{BB962C8B-B14F-4D97-AF65-F5344CB8AC3E}">
        <p14:creationId xmlns:p14="http://schemas.microsoft.com/office/powerpoint/2010/main" val="3716682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objetivo es reducir el espacio hasta lograr que no haya una línea de cemento visible, lo cual es casi imposible,</a:t>
            </a:r>
            <a:r>
              <a:rPr lang="es-MX" baseline="0" dirty="0" smtClean="0"/>
              <a:t> porque el cemento ocupa un espacio.</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32</a:t>
            </a:fld>
            <a:endParaRPr lang="es-MX"/>
          </a:p>
        </p:txBody>
      </p:sp>
    </p:spTree>
    <p:extLst>
      <p:ext uri="{BB962C8B-B14F-4D97-AF65-F5344CB8AC3E}">
        <p14:creationId xmlns:p14="http://schemas.microsoft.com/office/powerpoint/2010/main" val="4177913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Antes</a:t>
            </a:r>
            <a:r>
              <a:rPr lang="es-MX" baseline="0" dirty="0" smtClean="0"/>
              <a:t> de cementar una incrustación hay que llevar a cabo ciertos pasos que tiene que ver con el ajuste de la misma y la revisión de ciertos detalles que van a estar relacionados con el éxito de la restauración. </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15</a:t>
            </a:fld>
            <a:endParaRPr lang="es-MX"/>
          </a:p>
        </p:txBody>
      </p:sp>
    </p:spTree>
    <p:extLst>
      <p:ext uri="{BB962C8B-B14F-4D97-AF65-F5344CB8AC3E}">
        <p14:creationId xmlns:p14="http://schemas.microsoft.com/office/powerpoint/2010/main" val="28717564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aspectos generalmente están a cargo del</a:t>
            </a:r>
            <a:r>
              <a:rPr lang="es-MX" baseline="0" dirty="0" smtClean="0"/>
              <a:t> fabricante, sin embargo hay otros que dependen de la parte técnica y clínica del operador.</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33</a:t>
            </a:fld>
            <a:endParaRPr lang="es-MX"/>
          </a:p>
        </p:txBody>
      </p:sp>
    </p:spTree>
    <p:extLst>
      <p:ext uri="{BB962C8B-B14F-4D97-AF65-F5344CB8AC3E}">
        <p14:creationId xmlns:p14="http://schemas.microsoft.com/office/powerpoint/2010/main" val="1003702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elección del material</a:t>
            </a:r>
            <a:r>
              <a:rPr lang="es-MX" baseline="0" dirty="0" smtClean="0"/>
              <a:t> empleado como cemento es importante, ya que conlleva un porcentaje en el éxito de una restauración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34</a:t>
            </a:fld>
            <a:endParaRPr lang="es-MX"/>
          </a:p>
        </p:txBody>
      </p:sp>
    </p:spTree>
    <p:extLst>
      <p:ext uri="{BB962C8B-B14F-4D97-AF65-F5344CB8AC3E}">
        <p14:creationId xmlns:p14="http://schemas.microsoft.com/office/powerpoint/2010/main" val="3165903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recomienda educar e informar al</a:t>
            </a:r>
            <a:r>
              <a:rPr lang="es-MX" baseline="0" dirty="0" smtClean="0"/>
              <a:t> paciente que el diseño de la preparación contribuye en gran porcentaje al éxito obtenido por una restauración vaciada.</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35</a:t>
            </a:fld>
            <a:endParaRPr lang="es-MX"/>
          </a:p>
        </p:txBody>
      </p:sp>
    </p:spTree>
    <p:extLst>
      <p:ext uri="{BB962C8B-B14F-4D97-AF65-F5344CB8AC3E}">
        <p14:creationId xmlns:p14="http://schemas.microsoft.com/office/powerpoint/2010/main" val="570546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retención de la restauración se debe a la mecánica de la preparación</a:t>
            </a:r>
            <a:r>
              <a:rPr lang="es-MX" baseline="0" dirty="0" smtClean="0"/>
              <a:t> de la cavidad. El cemento aumenta la capacidad de </a:t>
            </a:r>
            <a:r>
              <a:rPr lang="es-MX" baseline="0" dirty="0" err="1" smtClean="0"/>
              <a:t>retencíón</a:t>
            </a:r>
            <a:r>
              <a:rPr lang="es-MX" baseline="0" dirty="0" smtClean="0"/>
              <a:t> indispensable para estabilizar firmemente al vaciado.</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36</a:t>
            </a:fld>
            <a:endParaRPr lang="es-MX"/>
          </a:p>
        </p:txBody>
      </p:sp>
    </p:spTree>
    <p:extLst>
      <p:ext uri="{BB962C8B-B14F-4D97-AF65-F5344CB8AC3E}">
        <p14:creationId xmlns:p14="http://schemas.microsoft.com/office/powerpoint/2010/main" val="4195952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diapositivas se hablará de los diferentes cementos que son opción para cementar incrustaciones metálicas.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37</a:t>
            </a:fld>
            <a:endParaRPr lang="es-MX"/>
          </a:p>
        </p:txBody>
      </p:sp>
    </p:spTree>
    <p:extLst>
      <p:ext uri="{BB962C8B-B14F-4D97-AF65-F5344CB8AC3E}">
        <p14:creationId xmlns:p14="http://schemas.microsoft.com/office/powerpoint/2010/main" val="5736494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evitar humedad se emplea</a:t>
            </a:r>
            <a:r>
              <a:rPr lang="es-MX" baseline="0" dirty="0" smtClean="0"/>
              <a:t> dique de hule o rollos de algodón.</a:t>
            </a:r>
          </a:p>
          <a:p>
            <a:r>
              <a:rPr lang="es-MX" dirty="0" smtClean="0"/>
              <a:t>Para limpiar la cavidad se puede usar</a:t>
            </a:r>
            <a:r>
              <a:rPr lang="es-MX" baseline="0" dirty="0" smtClean="0"/>
              <a:t> agua, agua oxigenada al 3% y soluciones comerciales.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38</a:t>
            </a:fld>
            <a:endParaRPr lang="es-MX"/>
          </a:p>
        </p:txBody>
      </p:sp>
    </p:spTree>
    <p:extLst>
      <p:ext uri="{BB962C8B-B14F-4D97-AF65-F5344CB8AC3E}">
        <p14:creationId xmlns:p14="http://schemas.microsoft.com/office/powerpoint/2010/main" val="19163177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instrumental básico es el que se enlista, sin embargo puede agregarse alguno dependiendo del cemento a utilizar.</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39</a:t>
            </a:fld>
            <a:endParaRPr lang="es-MX"/>
          </a:p>
        </p:txBody>
      </p:sp>
    </p:spTree>
    <p:extLst>
      <p:ext uri="{BB962C8B-B14F-4D97-AF65-F5344CB8AC3E}">
        <p14:creationId xmlns:p14="http://schemas.microsoft.com/office/powerpoint/2010/main" val="10536203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 siguientes</a:t>
            </a:r>
            <a:r>
              <a:rPr lang="es-MX" baseline="0" dirty="0" smtClean="0"/>
              <a:t> diapositivas se hará la descripción del procedimiento para cementar las incrustaciones, dando algunos detalles clínicos de importancia </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40</a:t>
            </a:fld>
            <a:endParaRPr lang="es-MX"/>
          </a:p>
        </p:txBody>
      </p:sp>
    </p:spTree>
    <p:extLst>
      <p:ext uri="{BB962C8B-B14F-4D97-AF65-F5344CB8AC3E}">
        <p14:creationId xmlns:p14="http://schemas.microsoft.com/office/powerpoint/2010/main" val="33776536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no se usa dique de hule, el cemento debe aplicarse primero en la porción gingival de </a:t>
            </a:r>
            <a:r>
              <a:rPr lang="es-MX" dirty="0" err="1" smtClean="0"/>
              <a:t>la</a:t>
            </a:r>
            <a:r>
              <a:rPr lang="es-MX" baseline="0" dirty="0" err="1" smtClean="0"/>
              <a:t>´preparación</a:t>
            </a:r>
            <a:r>
              <a:rPr lang="es-MX" baseline="0" dirty="0" smtClean="0"/>
              <a:t>, ya que esto tiende a eliminar la posibilidad de humedad gingival de la preparación.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41</a:t>
            </a:fld>
            <a:endParaRPr lang="es-MX"/>
          </a:p>
        </p:txBody>
      </p:sp>
    </p:spTree>
    <p:extLst>
      <p:ext uri="{BB962C8B-B14F-4D97-AF65-F5344CB8AC3E}">
        <p14:creationId xmlns:p14="http://schemas.microsoft.com/office/powerpoint/2010/main" val="3234711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a:t>
            </a:r>
            <a:r>
              <a:rPr lang="es-MX" baseline="0" dirty="0" smtClean="0"/>
              <a:t> este procedimiento el cemento excesivo saldrá por los márgenes, y esta operación se repite hasta que no quede cemento que salga por ellos. Se debe observar la dirección en la que el diente antagonista hace contacto con la incrustación, ya que si la fuerza de esta dirección no se complementa con el trayecto de introducción de la incrustación, quedará asentado de manera correcta.</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42</a:t>
            </a:fld>
            <a:endParaRPr lang="es-MX"/>
          </a:p>
        </p:txBody>
      </p:sp>
    </p:spTree>
    <p:extLst>
      <p:ext uri="{BB962C8B-B14F-4D97-AF65-F5344CB8AC3E}">
        <p14:creationId xmlns:p14="http://schemas.microsoft.com/office/powerpoint/2010/main" val="1861817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las pruebas y</a:t>
            </a:r>
            <a:r>
              <a:rPr lang="es-MX" baseline="0" dirty="0" smtClean="0"/>
              <a:t> los ajustes son dolorosos, el paciente secreta una cantidad anormal de saliva y no se muestra relajado, lo que impide un ajuste preciso.</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16</a:t>
            </a:fld>
            <a:endParaRPr lang="es-MX"/>
          </a:p>
        </p:txBody>
      </p:sp>
    </p:spTree>
    <p:extLst>
      <p:ext uri="{BB962C8B-B14F-4D97-AF65-F5344CB8AC3E}">
        <p14:creationId xmlns:p14="http://schemas.microsoft.com/office/powerpoint/2010/main" val="27702170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a:t>
            </a:r>
            <a:r>
              <a:rPr lang="es-MX" baseline="0" dirty="0" smtClean="0"/>
              <a:t> recomendable usar mandril que gire en ambas direcciones.</a:t>
            </a:r>
          </a:p>
          <a:p>
            <a:r>
              <a:rPr lang="es-MX" baseline="0" dirty="0" smtClean="0"/>
              <a:t>El uso de los discos de lija va en disminución de textura hasta obtener un ben acabado marginal.</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43</a:t>
            </a:fld>
            <a:endParaRPr lang="es-MX"/>
          </a:p>
        </p:txBody>
      </p:sp>
    </p:spTree>
    <p:extLst>
      <p:ext uri="{BB962C8B-B14F-4D97-AF65-F5344CB8AC3E}">
        <p14:creationId xmlns:p14="http://schemas.microsoft.com/office/powerpoint/2010/main" val="4917921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mejor no hacer</a:t>
            </a:r>
            <a:r>
              <a:rPr lang="es-MX" baseline="0" dirty="0" smtClean="0"/>
              <a:t> maniobra alguna durante la fase en que el exceso de cemento aun es elástico.</a:t>
            </a:r>
          </a:p>
          <a:p>
            <a:r>
              <a:rPr lang="es-MX" baseline="0" dirty="0" smtClean="0"/>
              <a:t>Se sugiere apegarse a las recomendaciones del fabricante</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44</a:t>
            </a:fld>
            <a:endParaRPr lang="es-MX"/>
          </a:p>
        </p:txBody>
      </p:sp>
    </p:spTree>
    <p:extLst>
      <p:ext uri="{BB962C8B-B14F-4D97-AF65-F5344CB8AC3E}">
        <p14:creationId xmlns:p14="http://schemas.microsoft.com/office/powerpoint/2010/main" val="14863133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mejor</a:t>
            </a:r>
            <a:r>
              <a:rPr lang="es-MX" baseline="0" dirty="0" smtClean="0"/>
              <a:t> retirar los excedentes antes de que termine de endurecer. </a:t>
            </a:r>
          </a:p>
          <a:p>
            <a:r>
              <a:rPr lang="es-MX" baseline="0" dirty="0" smtClean="0"/>
              <a:t>Es una buena opción de material</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45</a:t>
            </a:fld>
            <a:endParaRPr lang="es-MX"/>
          </a:p>
        </p:txBody>
      </p:sp>
    </p:spTree>
    <p:extLst>
      <p:ext uri="{BB962C8B-B14F-4D97-AF65-F5344CB8AC3E}">
        <p14:creationId xmlns:p14="http://schemas.microsoft.com/office/powerpoint/2010/main" val="36478465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se ha explicado del todo la causa de la hipersensibilidad,</a:t>
            </a:r>
            <a:r>
              <a:rPr lang="es-MX" baseline="0" dirty="0" smtClean="0"/>
              <a:t> pero pudiera ser por la irritación de la pulpa que se transmite por los túbulo </a:t>
            </a:r>
            <a:r>
              <a:rPr lang="es-MX" baseline="0" dirty="0" err="1" smtClean="0"/>
              <a:t>dentinarios</a:t>
            </a:r>
            <a:r>
              <a:rPr lang="es-MX" baseline="0" dirty="0" smtClean="0"/>
              <a:t> a presión con la cementación.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46</a:t>
            </a:fld>
            <a:endParaRPr lang="es-MX"/>
          </a:p>
        </p:txBody>
      </p:sp>
    </p:spTree>
    <p:extLst>
      <p:ext uri="{BB962C8B-B14F-4D97-AF65-F5344CB8AC3E}">
        <p14:creationId xmlns:p14="http://schemas.microsoft.com/office/powerpoint/2010/main" val="27005098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Importante es evitar</a:t>
            </a:r>
            <a:r>
              <a:rPr lang="es-MX" baseline="0" dirty="0" smtClean="0"/>
              <a:t> la irritación </a:t>
            </a:r>
            <a:r>
              <a:rPr lang="es-MX" baseline="0" dirty="0" err="1" smtClean="0"/>
              <a:t>pulpar</a:t>
            </a:r>
            <a:r>
              <a:rPr lang="es-MX" baseline="0" dirty="0" smtClean="0"/>
              <a:t>, ya que tras una irritación constante se puede causar una pulpitis irreversible con la subsecuente necrosis </a:t>
            </a:r>
            <a:r>
              <a:rPr lang="es-MX" baseline="0" dirty="0" err="1" smtClean="0"/>
              <a:t>pulpar</a:t>
            </a:r>
            <a:r>
              <a:rPr lang="es-MX" baseline="0" dirty="0" smtClean="0"/>
              <a:t> que conllevaría la necesidad de realizar tratamiento </a:t>
            </a:r>
            <a:r>
              <a:rPr lang="es-MX" baseline="0" dirty="0" err="1" smtClean="0"/>
              <a:t>endodontico</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47</a:t>
            </a:fld>
            <a:endParaRPr lang="es-MX"/>
          </a:p>
        </p:txBody>
      </p:sp>
    </p:spTree>
    <p:extLst>
      <p:ext uri="{BB962C8B-B14F-4D97-AF65-F5344CB8AC3E}">
        <p14:creationId xmlns:p14="http://schemas.microsoft.com/office/powerpoint/2010/main" val="10278954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verifican los márgenes, al igual que la oclusión</a:t>
            </a:r>
            <a:r>
              <a:rPr lang="es-MX" baseline="0" dirty="0" smtClean="0"/>
              <a:t> tanto en movimiento de cierre como en lateralidad.</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48</a:t>
            </a:fld>
            <a:endParaRPr lang="es-MX"/>
          </a:p>
        </p:txBody>
      </p:sp>
    </p:spTree>
    <p:extLst>
      <p:ext uri="{BB962C8B-B14F-4D97-AF65-F5344CB8AC3E}">
        <p14:creationId xmlns:p14="http://schemas.microsoft.com/office/powerpoint/2010/main" val="22686015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esta diapositiva y en la siguiente se hace un resumen del procedimiento de cementación, los detalles ya se dieron en las diapositivas previas, de acuerdo al cemento empleado.</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49</a:t>
            </a:fld>
            <a:endParaRPr lang="es-MX"/>
          </a:p>
        </p:txBody>
      </p:sp>
    </p:spTree>
    <p:extLst>
      <p:ext uri="{BB962C8B-B14F-4D97-AF65-F5344CB8AC3E}">
        <p14:creationId xmlns:p14="http://schemas.microsoft.com/office/powerpoint/2010/main" val="18376192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a:t>
            </a:r>
            <a:r>
              <a:rPr lang="es-MX" baseline="0" dirty="0" smtClean="0"/>
              <a:t> la continuación de la diapositiva anterior de los pasos de cementación de incrustaciones.</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50</a:t>
            </a:fld>
            <a:endParaRPr lang="es-MX"/>
          </a:p>
        </p:txBody>
      </p:sp>
    </p:spTree>
    <p:extLst>
      <p:ext uri="{BB962C8B-B14F-4D97-AF65-F5344CB8AC3E}">
        <p14:creationId xmlns:p14="http://schemas.microsoft.com/office/powerpoint/2010/main" val="3031676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la restauración temporal es de acrílico se</a:t>
            </a:r>
            <a:r>
              <a:rPr lang="es-MX" baseline="0" dirty="0" smtClean="0"/>
              <a:t> puede extraer con un </a:t>
            </a:r>
            <a:r>
              <a:rPr lang="es-MX" baseline="0" dirty="0" err="1" smtClean="0"/>
              <a:t>instrujmento</a:t>
            </a:r>
            <a:r>
              <a:rPr lang="es-MX" baseline="0" dirty="0" smtClean="0"/>
              <a:t> rígido colocado en el margen y tirando hacia arriba o hacia abajo, según sea el caso, para liberarla. Si este método no es eficaz puede colocarse un </a:t>
            </a:r>
            <a:r>
              <a:rPr lang="es-MX" baseline="0" dirty="0" err="1" smtClean="0"/>
              <a:t>concel</a:t>
            </a:r>
            <a:r>
              <a:rPr lang="es-MX" baseline="0" dirty="0" smtClean="0"/>
              <a:t> recto en dirección de la línea de extracción y se golpea ligeramente sobre ella.</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17</a:t>
            </a:fld>
            <a:endParaRPr lang="es-MX"/>
          </a:p>
        </p:txBody>
      </p:sp>
    </p:spTree>
    <p:extLst>
      <p:ext uri="{BB962C8B-B14F-4D97-AF65-F5344CB8AC3E}">
        <p14:creationId xmlns:p14="http://schemas.microsoft.com/office/powerpoint/2010/main" val="1027428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restauración permitirá al diente recuperar su mejor relación de contacto </a:t>
            </a:r>
            <a:r>
              <a:rPr lang="es-MX" dirty="0" err="1" smtClean="0"/>
              <a:t>interproximal</a:t>
            </a:r>
            <a:r>
              <a:rPr lang="es-MX" dirty="0" smtClean="0"/>
              <a:t>. Ya que el vaciado se ha ajustado sobre el modelo, el contacto debe tener mínima tolerancia.</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18</a:t>
            </a:fld>
            <a:endParaRPr lang="es-MX"/>
          </a:p>
        </p:txBody>
      </p:sp>
    </p:spTree>
    <p:extLst>
      <p:ext uri="{BB962C8B-B14F-4D97-AF65-F5344CB8AC3E}">
        <p14:creationId xmlns:p14="http://schemas.microsoft.com/office/powerpoint/2010/main" val="159003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Después que</a:t>
            </a:r>
            <a:r>
              <a:rPr lang="es-MX" baseline="0" dirty="0" smtClean="0"/>
              <a:t> el hilo ha pasado por el contacto </a:t>
            </a:r>
            <a:r>
              <a:rPr lang="es-MX" baseline="0" dirty="0" err="1" smtClean="0"/>
              <a:t>interproximal</a:t>
            </a:r>
            <a:r>
              <a:rPr lang="es-MX" baseline="0" dirty="0" smtClean="0"/>
              <a:t>, es mejor sacarlo tirando de el hacia afuera y por debajo del contacto, ya que si se jala a través del contacto, puede mover el vaciado, hacer que se caiga al piso y dañarlo ; o que el paciente lo trague.</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19</a:t>
            </a:fld>
            <a:endParaRPr lang="es-MX"/>
          </a:p>
        </p:txBody>
      </p:sp>
    </p:spTree>
    <p:extLst>
      <p:ext uri="{BB962C8B-B14F-4D97-AF65-F5344CB8AC3E}">
        <p14:creationId xmlns:p14="http://schemas.microsoft.com/office/powerpoint/2010/main" val="879232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Hecho esto se verifica que la incrustación este</a:t>
            </a:r>
            <a:r>
              <a:rPr lang="es-MX" baseline="0" dirty="0" smtClean="0"/>
              <a:t> completamente asentada y se verifica que los </a:t>
            </a:r>
            <a:r>
              <a:rPr lang="es-MX" baseline="0" dirty="0" err="1" smtClean="0"/>
              <a:t>margenes</a:t>
            </a:r>
            <a:r>
              <a:rPr lang="es-MX" baseline="0" dirty="0" smtClean="0"/>
              <a:t> estén adosados al ángulo cavo superficial de la preparación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20</a:t>
            </a:fld>
            <a:endParaRPr lang="es-MX"/>
          </a:p>
        </p:txBody>
      </p:sp>
    </p:spTree>
    <p:extLst>
      <p:ext uri="{BB962C8B-B14F-4D97-AF65-F5344CB8AC3E}">
        <p14:creationId xmlns:p14="http://schemas.microsoft.com/office/powerpoint/2010/main" val="3359430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Aun con un ajuste terso, es normal que los</a:t>
            </a:r>
            <a:r>
              <a:rPr lang="es-MX" baseline="0" dirty="0" smtClean="0"/>
              <a:t> márgenes del vaciado requieran el uso de piedras, discos, o ambos, para perfeccionar la exactitud de la relación.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21</a:t>
            </a:fld>
            <a:endParaRPr lang="es-MX"/>
          </a:p>
        </p:txBody>
      </p:sp>
    </p:spTree>
    <p:extLst>
      <p:ext uri="{BB962C8B-B14F-4D97-AF65-F5344CB8AC3E}">
        <p14:creationId xmlns:p14="http://schemas.microsoft.com/office/powerpoint/2010/main" val="3672510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duplicado metálico</a:t>
            </a:r>
            <a:r>
              <a:rPr lang="es-MX" baseline="0" dirty="0" smtClean="0"/>
              <a:t> de la estructura restaurada debe ser los más exacto posible.</a:t>
            </a:r>
          </a:p>
          <a:p>
            <a:r>
              <a:rPr lang="es-MX" baseline="0" dirty="0" smtClean="0"/>
              <a:t>Si con el explorador se percibe un exceso de metal en relación con los </a:t>
            </a:r>
            <a:r>
              <a:rPr lang="es-MX" baseline="0" dirty="0" err="1" smtClean="0"/>
              <a:t>margenes</a:t>
            </a:r>
            <a:r>
              <a:rPr lang="es-MX" baseline="0" dirty="0" smtClean="0"/>
              <a:t>, se desvanece con disco de jibión.</a:t>
            </a:r>
            <a:endParaRPr lang="es-MX" dirty="0"/>
          </a:p>
        </p:txBody>
      </p:sp>
      <p:sp>
        <p:nvSpPr>
          <p:cNvPr id="4" name="3 Marcador de número de diapositiva"/>
          <p:cNvSpPr>
            <a:spLocks noGrp="1"/>
          </p:cNvSpPr>
          <p:nvPr>
            <p:ph type="sldNum" sz="quarter" idx="10"/>
          </p:nvPr>
        </p:nvSpPr>
        <p:spPr/>
        <p:txBody>
          <a:bodyPr/>
          <a:lstStyle/>
          <a:p>
            <a:fld id="{8C1102A1-CF0F-436E-A77A-EAFFC53B4FF1}" type="slidenum">
              <a:rPr lang="es-MX" smtClean="0"/>
              <a:t>22</a:t>
            </a:fld>
            <a:endParaRPr lang="es-MX"/>
          </a:p>
        </p:txBody>
      </p:sp>
    </p:spTree>
    <p:extLst>
      <p:ext uri="{BB962C8B-B14F-4D97-AF65-F5344CB8AC3E}">
        <p14:creationId xmlns:p14="http://schemas.microsoft.com/office/powerpoint/2010/main" val="3990384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17" name="16 Marcador de pie de página"/>
          <p:cNvSpPr>
            <a:spLocks noGrp="1"/>
          </p:cNvSpPr>
          <p:nvPr>
            <p:ph type="ftr" sz="quarter" idx="11"/>
          </p:nvPr>
        </p:nvSpPr>
        <p:spPr/>
        <p:txBody>
          <a:bodyPr/>
          <a:lstStyle>
            <a:extLst/>
          </a:lstStyle>
          <a:p>
            <a:endParaRPr lang="es-MX"/>
          </a:p>
        </p:txBody>
      </p:sp>
      <p:sp>
        <p:nvSpPr>
          <p:cNvPr id="29" name="28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4B79DA-37F3-4AF1-8641-8A7B6B9AF4A2}" type="datetimeFigureOut">
              <a:rPr lang="es-MX" smtClean="0"/>
              <a:t>09/10/2016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DC5C7236-E803-4926-A257-DE303F6832C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7B4B79DA-37F3-4AF1-8641-8A7B6B9AF4A2}" type="datetimeFigureOut">
              <a:rPr lang="es-MX" smtClean="0"/>
              <a:t>09/10/2016</a:t>
            </a:fld>
            <a:endParaRPr lang="es-MX"/>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MX"/>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DC5C7236-E803-4926-A257-DE303F6832CD}"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B4B79DA-37F3-4AF1-8641-8A7B6B9AF4A2}" type="datetimeFigureOut">
              <a:rPr lang="es-MX" smtClean="0"/>
              <a:t>09/10/2016</a:t>
            </a:fld>
            <a:endParaRPr lang="es-MX"/>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MX"/>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C5C7236-E803-4926-A257-DE303F6832CD}"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2.bmp"/><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25.jp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43913"/>
          </a:xfrm>
        </p:spPr>
        <p:txBody>
          <a:bodyPr>
            <a:noAutofit/>
          </a:bodyPr>
          <a:lstStyle/>
          <a:p>
            <a:pPr algn="ctr">
              <a:buNone/>
            </a:pPr>
            <a:r>
              <a:rPr lang="es-ES" sz="1800" b="1" dirty="0" smtClean="0"/>
              <a:t>UNIVERSIDAD AUTÓNOMA DEL ESTADO DE MÉXICO</a:t>
            </a:r>
          </a:p>
          <a:p>
            <a:pPr algn="ctr">
              <a:buNone/>
            </a:pPr>
            <a:r>
              <a:rPr lang="es-ES" sz="1800" dirty="0" smtClean="0"/>
              <a:t>FACULTAD DE ODONTOLOGÍA</a:t>
            </a:r>
          </a:p>
          <a:p>
            <a:pPr algn="ctr">
              <a:buNone/>
            </a:pPr>
            <a:endParaRPr lang="es-ES" sz="1800" dirty="0" smtClean="0"/>
          </a:p>
          <a:p>
            <a:pPr algn="ctr">
              <a:buNone/>
            </a:pPr>
            <a:r>
              <a:rPr lang="es-ES" sz="1800" b="1" dirty="0" smtClean="0"/>
              <a:t>PROGRAMA EDUCATIVO:</a:t>
            </a:r>
          </a:p>
          <a:p>
            <a:pPr lvl="1" algn="ctr">
              <a:buNone/>
            </a:pPr>
            <a:r>
              <a:rPr lang="es-ES" sz="1800" dirty="0" smtClean="0"/>
              <a:t>LICENCIATURA DE CIRUJANO DENTISTA</a:t>
            </a:r>
          </a:p>
          <a:p>
            <a:pPr algn="ctr">
              <a:buNone/>
            </a:pPr>
            <a:endParaRPr lang="es-ES" sz="1800" dirty="0" smtClean="0"/>
          </a:p>
          <a:p>
            <a:pPr algn="ctr">
              <a:buNone/>
            </a:pPr>
            <a:r>
              <a:rPr lang="es-ES" sz="1800" b="1" dirty="0" smtClean="0"/>
              <a:t>ÁREA DE DOCENCIA:</a:t>
            </a:r>
          </a:p>
          <a:p>
            <a:pPr lvl="1" algn="ctr">
              <a:buNone/>
            </a:pPr>
            <a:r>
              <a:rPr lang="es-ES" sz="1800" dirty="0" smtClean="0"/>
              <a:t>REHABILITACIÓN ODONTOLÓGICA</a:t>
            </a:r>
          </a:p>
          <a:p>
            <a:pPr lvl="1" algn="ctr">
              <a:buNone/>
            </a:pPr>
            <a:endParaRPr lang="es-ES" sz="1800" dirty="0" smtClean="0"/>
          </a:p>
          <a:p>
            <a:pPr algn="ctr">
              <a:buNone/>
            </a:pPr>
            <a:r>
              <a:rPr lang="es-ES" sz="1800" b="1" dirty="0" smtClean="0"/>
              <a:t>UNIDAD DE APRENDIZAJE:</a:t>
            </a:r>
          </a:p>
          <a:p>
            <a:pPr lvl="1" algn="ctr">
              <a:buNone/>
            </a:pPr>
            <a:r>
              <a:rPr lang="es-ES" sz="1800" dirty="0" smtClean="0"/>
              <a:t>OPERATORIA PRECLÍNICA II</a:t>
            </a:r>
          </a:p>
          <a:p>
            <a:pPr lvl="1" algn="ctr">
              <a:buNone/>
            </a:pPr>
            <a:endParaRPr lang="es-ES" sz="1800" dirty="0" smtClean="0"/>
          </a:p>
          <a:p>
            <a:pPr algn="ctr">
              <a:buNone/>
            </a:pPr>
            <a:r>
              <a:rPr lang="es-ES" sz="1800" b="1" dirty="0" smtClean="0"/>
              <a:t>TEMA DEL MATERIAL:</a:t>
            </a:r>
          </a:p>
          <a:p>
            <a:pPr algn="ctr">
              <a:buNone/>
            </a:pPr>
            <a:r>
              <a:rPr lang="es-ES" sz="1800" dirty="0" smtClean="0"/>
              <a:t>CEMENTACIÓN DE INCRUSTACIONES</a:t>
            </a:r>
          </a:p>
          <a:p>
            <a:pPr algn="ctr">
              <a:buNone/>
            </a:pPr>
            <a:endParaRPr lang="es-ES" sz="1800" dirty="0" smtClean="0"/>
          </a:p>
          <a:p>
            <a:pPr algn="ctr">
              <a:buNone/>
            </a:pPr>
            <a:r>
              <a:rPr lang="es-ES" sz="1800" b="1" dirty="0" smtClean="0"/>
              <a:t>ELABORADO POR:</a:t>
            </a:r>
          </a:p>
          <a:p>
            <a:pPr algn="ctr">
              <a:buNone/>
            </a:pPr>
            <a:r>
              <a:rPr lang="es-ES" sz="1800" dirty="0" smtClean="0"/>
              <a:t>DRA. EN E.P. MARÍA DEL ROCÍO FLORES ESTRADA</a:t>
            </a:r>
            <a:endParaRPr lang="es-ES" sz="1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a:t>
            </a:fld>
            <a:endParaRPr lang="es-ES"/>
          </a:p>
        </p:txBody>
      </p:sp>
      <p:sp>
        <p:nvSpPr>
          <p:cNvPr id="6" name="5 Rectángulo"/>
          <p:cNvSpPr/>
          <p:nvPr/>
        </p:nvSpPr>
        <p:spPr>
          <a:xfrm>
            <a:off x="2286000" y="2274840"/>
            <a:ext cx="4572000" cy="646331"/>
          </a:xfrm>
          <a:prstGeom prst="rect">
            <a:avLst/>
          </a:prstGeom>
        </p:spPr>
        <p:txBody>
          <a:bodyPr>
            <a:spAutoFit/>
          </a:bodyPr>
          <a:lstStyle/>
          <a:p>
            <a:pPr lvl="1"/>
            <a:endParaRPr lang="es-ES" dirty="0" smtClean="0"/>
          </a:p>
          <a:p>
            <a:pPr lvl="1"/>
            <a:endParaRPr lang="es-ES" dirty="0" smtClean="0"/>
          </a:p>
        </p:txBody>
      </p:sp>
      <p:pic>
        <p:nvPicPr>
          <p:cNvPr id="8" name="7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111909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Unidad de Aprendizaje VII</a:t>
            </a:r>
            <a:endParaRPr lang="es-ES" dirty="0"/>
          </a:p>
        </p:txBody>
      </p:sp>
      <p:sp>
        <p:nvSpPr>
          <p:cNvPr id="3" name="2 Marcador de contenido"/>
          <p:cNvSpPr>
            <a:spLocks noGrp="1"/>
          </p:cNvSpPr>
          <p:nvPr>
            <p:ph idx="1"/>
          </p:nvPr>
        </p:nvSpPr>
        <p:spPr/>
        <p:txBody>
          <a:bodyPr>
            <a:normAutofit/>
          </a:bodyPr>
          <a:lstStyle/>
          <a:p>
            <a:pPr marL="514350" indent="-514350"/>
            <a:r>
              <a:rPr lang="es-ES" b="1" dirty="0" smtClean="0"/>
              <a:t>AJUSTE, </a:t>
            </a:r>
            <a:r>
              <a:rPr lang="es-ES" b="1" dirty="0"/>
              <a:t>PULIO Y TERMINADO Y CEMENTADO  DE INCRUSTACIONES METALICAS COLADAS E INDICACIONES </a:t>
            </a:r>
            <a:r>
              <a:rPr lang="es-ES" b="1" dirty="0" smtClean="0"/>
              <a:t>POS-OPERATORIAS</a:t>
            </a:r>
            <a:endParaRPr lang="es-ES"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10</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521308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8647" y="660623"/>
            <a:ext cx="8229600" cy="1143000"/>
          </a:xfrm>
        </p:spPr>
        <p:txBody>
          <a:bodyPr>
            <a:normAutofit fontScale="90000"/>
          </a:bodyPr>
          <a:lstStyle/>
          <a:p>
            <a:r>
              <a:rPr lang="es-ES" dirty="0" smtClean="0"/>
              <a:t>Conocimientos de la unidad de competencia </a:t>
            </a:r>
            <a:endParaRPr lang="es-ES" dirty="0"/>
          </a:p>
        </p:txBody>
      </p:sp>
      <p:sp>
        <p:nvSpPr>
          <p:cNvPr id="3" name="2 Marcador de contenido"/>
          <p:cNvSpPr>
            <a:spLocks noGrp="1"/>
          </p:cNvSpPr>
          <p:nvPr>
            <p:ph idx="1"/>
          </p:nvPr>
        </p:nvSpPr>
        <p:spPr>
          <a:xfrm>
            <a:off x="836025" y="1988840"/>
            <a:ext cx="7772400" cy="4572000"/>
          </a:xfrm>
        </p:spPr>
        <p:txBody>
          <a:bodyPr>
            <a:noAutofit/>
          </a:bodyPr>
          <a:lstStyle/>
          <a:p>
            <a:pPr marL="525780" lvl="0" indent="-457200">
              <a:buFont typeface="+mj-lt"/>
              <a:buAutoNum type="arabicPeriod"/>
            </a:pPr>
            <a:r>
              <a:rPr lang="es-ES" sz="2800" dirty="0"/>
              <a:t>Tipos de aleaciones para </a:t>
            </a:r>
            <a:r>
              <a:rPr lang="es-ES" sz="2800" dirty="0" smtClean="0"/>
              <a:t>colado.</a:t>
            </a:r>
            <a:endParaRPr lang="es-MX" sz="2800" dirty="0"/>
          </a:p>
          <a:p>
            <a:pPr marL="525780" lvl="0" indent="-457200">
              <a:buFont typeface="+mj-lt"/>
              <a:buAutoNum type="arabicPeriod"/>
            </a:pPr>
            <a:r>
              <a:rPr lang="es-ES" sz="2800" dirty="0" smtClean="0"/>
              <a:t>Características </a:t>
            </a:r>
            <a:r>
              <a:rPr lang="es-ES" sz="2800" dirty="0"/>
              <a:t>de un </a:t>
            </a:r>
            <a:r>
              <a:rPr lang="es-ES" sz="2800" dirty="0" smtClean="0"/>
              <a:t>colado.</a:t>
            </a:r>
            <a:endParaRPr lang="es-MX" sz="2800" dirty="0"/>
          </a:p>
          <a:p>
            <a:pPr marL="525780" lvl="0" indent="-457200">
              <a:buFont typeface="+mj-lt"/>
              <a:buAutoNum type="arabicPeriod"/>
            </a:pPr>
            <a:r>
              <a:rPr lang="es-ES" sz="2800" dirty="0" smtClean="0"/>
              <a:t>Técnicas </a:t>
            </a:r>
            <a:r>
              <a:rPr lang="es-ES" sz="2800" dirty="0"/>
              <a:t>y equipo de </a:t>
            </a:r>
            <a:r>
              <a:rPr lang="es-ES" sz="2800" dirty="0" smtClean="0"/>
              <a:t>colado.</a:t>
            </a:r>
            <a:endParaRPr lang="es-MX" sz="2800" dirty="0"/>
          </a:p>
          <a:p>
            <a:pPr marL="525780" lvl="0" indent="-457200">
              <a:buFont typeface="+mj-lt"/>
              <a:buAutoNum type="arabicPeriod"/>
            </a:pPr>
            <a:r>
              <a:rPr lang="es-ES" sz="2800" dirty="0" smtClean="0"/>
              <a:t>Clasificación </a:t>
            </a:r>
            <a:r>
              <a:rPr lang="es-ES" sz="2800" dirty="0"/>
              <a:t>de fallas de colado.</a:t>
            </a:r>
            <a:endParaRPr lang="es-MX" sz="2800" dirty="0"/>
          </a:p>
          <a:p>
            <a:pPr marL="525780" indent="-457200">
              <a:buFont typeface="+mj-lt"/>
              <a:buAutoNum type="arabicPeriod"/>
            </a:pPr>
            <a:r>
              <a:rPr lang="es-ES" sz="2800" dirty="0" smtClean="0"/>
              <a:t>Cementación </a:t>
            </a:r>
            <a:r>
              <a:rPr lang="es-ES" sz="2800" dirty="0"/>
              <a:t>de incrustaciones</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11</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2297639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53536"/>
            <a:ext cx="7086592" cy="1143000"/>
          </a:xfrm>
        </p:spPr>
        <p:txBody>
          <a:bodyPr>
            <a:normAutofit fontScale="90000"/>
          </a:bodyPr>
          <a:lstStyle/>
          <a:p>
            <a:r>
              <a:rPr lang="es-ES" dirty="0" smtClean="0"/>
              <a:t>Habilidades de la unidad de competencia </a:t>
            </a:r>
            <a:endParaRPr lang="es-ES" dirty="0"/>
          </a:p>
        </p:txBody>
      </p:sp>
      <p:sp>
        <p:nvSpPr>
          <p:cNvPr id="3" name="2 Marcador de contenido"/>
          <p:cNvSpPr>
            <a:spLocks noGrp="1"/>
          </p:cNvSpPr>
          <p:nvPr>
            <p:ph idx="1"/>
          </p:nvPr>
        </p:nvSpPr>
        <p:spPr/>
        <p:txBody>
          <a:bodyPr>
            <a:normAutofit/>
          </a:bodyPr>
          <a:lstStyle/>
          <a:p>
            <a:pPr lvl="0"/>
            <a:r>
              <a:rPr lang="es-ES" sz="2800" dirty="0"/>
              <a:t>Reconocer los pasos de la técnica de obtención de incrustación de colados.</a:t>
            </a:r>
            <a:endParaRPr lang="es-MX" sz="2800" dirty="0"/>
          </a:p>
          <a:p>
            <a:pPr lvl="0"/>
            <a:r>
              <a:rPr lang="es-ES" sz="2800" dirty="0"/>
              <a:t>Reconocer los diferentes tipos de fallas.</a:t>
            </a:r>
            <a:endParaRPr lang="es-MX" sz="2800" dirty="0"/>
          </a:p>
          <a:p>
            <a:pPr lvl="0"/>
            <a:r>
              <a:rPr lang="es-ES" sz="2800" dirty="0"/>
              <a:t>Reconocer los cementos disponibles para cementar incrustaciones coladas.</a:t>
            </a:r>
            <a:endParaRPr lang="es-MX" sz="2800" dirty="0"/>
          </a:p>
          <a:p>
            <a:pPr lvl="0"/>
            <a:r>
              <a:rPr lang="es-ES" sz="2800" dirty="0"/>
              <a:t>Conocer los pasos para la cementación de incrustaciones metálicas</a:t>
            </a:r>
            <a:endParaRPr lang="es-MX" sz="2800" dirty="0"/>
          </a:p>
          <a:p>
            <a:pPr marL="68580" indent="0">
              <a:buNone/>
            </a:pP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12</a:t>
            </a:fld>
            <a:endParaRPr lang="es-ES"/>
          </a:p>
        </p:txBody>
      </p:sp>
      <p:pic>
        <p:nvPicPr>
          <p:cNvPr id="7" name="6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343645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594" y="464445"/>
            <a:ext cx="8015286" cy="1143000"/>
          </a:xfrm>
        </p:spPr>
        <p:txBody>
          <a:bodyPr>
            <a:normAutofit fontScale="90000"/>
          </a:bodyPr>
          <a:lstStyle/>
          <a:p>
            <a:r>
              <a:rPr lang="es-ES" dirty="0" smtClean="0"/>
              <a:t>Actitudes/Valores de la unidad de competencia </a:t>
            </a:r>
            <a:endParaRPr lang="es-ES" dirty="0"/>
          </a:p>
        </p:txBody>
      </p:sp>
      <p:sp>
        <p:nvSpPr>
          <p:cNvPr id="3" name="2 Marcador de contenido"/>
          <p:cNvSpPr>
            <a:spLocks noGrp="1"/>
          </p:cNvSpPr>
          <p:nvPr>
            <p:ph idx="1"/>
          </p:nvPr>
        </p:nvSpPr>
        <p:spPr/>
        <p:txBody>
          <a:bodyPr>
            <a:noAutofit/>
          </a:bodyPr>
          <a:lstStyle/>
          <a:p>
            <a:pPr lvl="0"/>
            <a:r>
              <a:rPr lang="es-ES" sz="2800" dirty="0"/>
              <a:t>Establecer el criterio en la indicación de una restauración metálica </a:t>
            </a:r>
            <a:r>
              <a:rPr lang="es-ES" sz="2800" dirty="0" smtClean="0"/>
              <a:t>.</a:t>
            </a:r>
            <a:endParaRPr lang="es-MX" sz="2800" dirty="0"/>
          </a:p>
          <a:p>
            <a:pPr lvl="0"/>
            <a:r>
              <a:rPr lang="es-ES" sz="2800" dirty="0"/>
              <a:t>Identificar la influencia de la técnica de vaciado en los colados para reconocer las fallas.</a:t>
            </a:r>
            <a:endParaRPr lang="es-MX" sz="2800" dirty="0"/>
          </a:p>
          <a:p>
            <a:pPr lvl="0"/>
            <a:r>
              <a:rPr lang="es-ES" sz="2800" dirty="0"/>
              <a:t>Promover el manejo correcto de residuos.</a:t>
            </a:r>
            <a:endParaRPr lang="es-MX" sz="2800" dirty="0"/>
          </a:p>
          <a:p>
            <a:r>
              <a:rPr lang="es-ES" sz="2800" dirty="0"/>
              <a:t>Ser competentes para detectar causas de las fallas de los colados.</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13</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843013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CEMENTACION DE </a:t>
            </a:r>
            <a:r>
              <a:rPr lang="es-MX" dirty="0" smtClean="0"/>
              <a:t>INCRUSTACIONES METÁLICAS</a:t>
            </a:r>
            <a:endParaRPr lang="es-MX" dirty="0"/>
          </a:p>
        </p:txBody>
      </p:sp>
      <p:pic>
        <p:nvPicPr>
          <p:cNvPr id="4" name="3 Imagen" descr="Escudo%20UAEM.png"/>
          <p:cNvPicPr>
            <a:picLocks noChangeAspect="1"/>
          </p:cNvPicPr>
          <p:nvPr/>
        </p:nvPicPr>
        <p:blipFill>
          <a:blip r:embed="rId3" cstate="print"/>
          <a:stretch>
            <a:fillRect/>
          </a:stretch>
        </p:blipFill>
        <p:spPr>
          <a:xfrm>
            <a:off x="0" y="31046"/>
            <a:ext cx="696634" cy="58964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643887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1043608" y="3140968"/>
            <a:ext cx="7772400" cy="1508760"/>
          </a:xfrm>
        </p:spPr>
        <p:txBody>
          <a:bodyPr>
            <a:normAutofit fontScale="92500" lnSpcReduction="20000"/>
          </a:bodyPr>
          <a:lstStyle/>
          <a:p>
            <a:pPr algn="r"/>
            <a:r>
              <a:rPr lang="es-MX" sz="4000" b="1" dirty="0" smtClean="0">
                <a:solidFill>
                  <a:schemeClr val="accent4">
                    <a:lumMod val="20000"/>
                    <a:lumOff val="80000"/>
                  </a:schemeClr>
                </a:solidFill>
                <a:latin typeface="+mj-lt"/>
              </a:rPr>
              <a:t>CONSIDERACIONES GENERALES EN LA CEMENTACIÓN DE INCRUSTACIONES </a:t>
            </a:r>
            <a:r>
              <a:rPr lang="es-MX" sz="4000" b="1" dirty="0" smtClean="0">
                <a:solidFill>
                  <a:schemeClr val="accent4">
                    <a:lumMod val="20000"/>
                    <a:lumOff val="80000"/>
                  </a:schemeClr>
                </a:solidFill>
                <a:latin typeface="+mj-lt"/>
              </a:rPr>
              <a:t>METÁLICAS</a:t>
            </a:r>
            <a:endParaRPr lang="es-MX" sz="4000" b="1" dirty="0">
              <a:solidFill>
                <a:schemeClr val="accent4">
                  <a:lumMod val="20000"/>
                  <a:lumOff val="80000"/>
                </a:schemeClr>
              </a:solidFill>
              <a:latin typeface="+mj-lt"/>
            </a:endParaRPr>
          </a:p>
        </p:txBody>
      </p:sp>
      <p:pic>
        <p:nvPicPr>
          <p:cNvPr id="3" name="2 Imagen" descr="Escudo%20UAEM.png"/>
          <p:cNvPicPr>
            <a:picLocks noChangeAspect="1"/>
          </p:cNvPicPr>
          <p:nvPr/>
        </p:nvPicPr>
        <p:blipFill>
          <a:blip r:embed="rId3" cstate="print"/>
          <a:stretch>
            <a:fillRect/>
          </a:stretch>
        </p:blipFill>
        <p:spPr>
          <a:xfrm>
            <a:off x="0" y="31046"/>
            <a:ext cx="696634" cy="589642"/>
          </a:xfrm>
          <a:prstGeom prst="rect">
            <a:avLst/>
          </a:prstGeom>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829328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Ajuste </a:t>
            </a:r>
            <a:r>
              <a:rPr lang="es-MX" dirty="0" err="1" smtClean="0"/>
              <a:t>intrabucal</a:t>
            </a:r>
            <a:endParaRPr lang="es-MX" dirty="0"/>
          </a:p>
        </p:txBody>
      </p:sp>
      <p:sp>
        <p:nvSpPr>
          <p:cNvPr id="3" name="2 Marcador de contenido"/>
          <p:cNvSpPr>
            <a:spLocks noGrp="1"/>
          </p:cNvSpPr>
          <p:nvPr>
            <p:ph idx="1"/>
          </p:nvPr>
        </p:nvSpPr>
        <p:spPr/>
        <p:txBody>
          <a:bodyPr/>
          <a:lstStyle/>
          <a:p>
            <a:r>
              <a:rPr lang="es-MX" dirty="0" smtClean="0"/>
              <a:t>El paciente debe estar cómodo</a:t>
            </a:r>
          </a:p>
          <a:p>
            <a:r>
              <a:rPr lang="es-MX" dirty="0" smtClean="0"/>
              <a:t>Anestesia </a:t>
            </a:r>
            <a:r>
              <a:rPr lang="es-MX" dirty="0" err="1" smtClean="0"/>
              <a:t>intrabucal</a:t>
            </a:r>
            <a:r>
              <a:rPr lang="es-MX" dirty="0" smtClean="0"/>
              <a:t>, ya que puede haber dolor durante la prueba de la incrustación y la exposición al aire, lo que puede generar un aumento en la secreción salival.</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4412693"/>
            <a:ext cx="2390775" cy="1914525"/>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179009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Eliminación de las temporales</a:t>
            </a:r>
            <a:endParaRPr lang="es-MX" dirty="0"/>
          </a:p>
        </p:txBody>
      </p:sp>
      <p:sp>
        <p:nvSpPr>
          <p:cNvPr id="3" name="2 Marcador de contenido"/>
          <p:cNvSpPr>
            <a:spLocks noGrp="1"/>
          </p:cNvSpPr>
          <p:nvPr>
            <p:ph idx="1"/>
          </p:nvPr>
        </p:nvSpPr>
        <p:spPr/>
        <p:txBody>
          <a:bodyPr/>
          <a:lstStyle/>
          <a:p>
            <a:r>
              <a:rPr lang="es-MX" dirty="0" smtClean="0"/>
              <a:t>Se retira la restauración temporal con ayuda de un instrumento rígido en el margen y tirando hacia el exterior para liberarla.</a:t>
            </a:r>
          </a:p>
          <a:p>
            <a:r>
              <a:rPr lang="es-MX" dirty="0" smtClean="0"/>
              <a:t>Se limpia la preparación de todo restos de material con agua, aire y pómez.</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365104"/>
            <a:ext cx="3377952" cy="2250561"/>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963256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a:t>
            </a:r>
            <a:endParaRPr lang="es-MX" dirty="0"/>
          </a:p>
        </p:txBody>
      </p:sp>
      <p:sp>
        <p:nvSpPr>
          <p:cNvPr id="3" name="2 Marcador de contenido"/>
          <p:cNvSpPr>
            <a:spLocks noGrp="1"/>
          </p:cNvSpPr>
          <p:nvPr>
            <p:ph idx="1"/>
          </p:nvPr>
        </p:nvSpPr>
        <p:spPr/>
        <p:txBody>
          <a:bodyPr/>
          <a:lstStyle/>
          <a:p>
            <a:r>
              <a:rPr lang="es-MX" dirty="0" smtClean="0"/>
              <a:t>Colocar la incrustación en la preparación, si opone resistencia al sentamiento completo, se debe revisar el área de contacto proximal.</a:t>
            </a:r>
          </a:p>
          <a:p>
            <a:r>
              <a:rPr lang="es-MX" dirty="0" smtClean="0"/>
              <a:t>El ajuste puede realizarse con discos de lija o rueda de hule en el área de contacto.</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r="52146"/>
          <a:stretch/>
        </p:blipFill>
        <p:spPr>
          <a:xfrm>
            <a:off x="3203848" y="4474481"/>
            <a:ext cx="3559856" cy="2314575"/>
          </a:xfrm>
          <a:prstGeom prst="rect">
            <a:avLst/>
          </a:prstGeom>
        </p:spPr>
      </p:pic>
      <p:sp>
        <p:nvSpPr>
          <p:cNvPr id="5" name="4 Flecha arriba"/>
          <p:cNvSpPr/>
          <p:nvPr/>
        </p:nvSpPr>
        <p:spPr>
          <a:xfrm>
            <a:off x="3779912" y="5841268"/>
            <a:ext cx="648072" cy="936104"/>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pic>
        <p:nvPicPr>
          <p:cNvPr id="6" name="5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114745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a:t>
            </a:r>
            <a:endParaRPr lang="es-MX" dirty="0"/>
          </a:p>
        </p:txBody>
      </p:sp>
      <p:sp>
        <p:nvSpPr>
          <p:cNvPr id="3" name="2 Marcador de contenido"/>
          <p:cNvSpPr>
            <a:spLocks noGrp="1"/>
          </p:cNvSpPr>
          <p:nvPr>
            <p:ph idx="1"/>
          </p:nvPr>
        </p:nvSpPr>
        <p:spPr>
          <a:xfrm>
            <a:off x="539552" y="1628800"/>
            <a:ext cx="6048672" cy="4572000"/>
          </a:xfrm>
        </p:spPr>
        <p:txBody>
          <a:bodyPr/>
          <a:lstStyle/>
          <a:p>
            <a:r>
              <a:rPr lang="es-MX" dirty="0" smtClean="0"/>
              <a:t>Al revisar el contacto el hilo dental debe pasar con la misma resistencia que el resto de los dientes del arco.</a:t>
            </a:r>
          </a:p>
          <a:p>
            <a:r>
              <a:rPr lang="es-MX" dirty="0"/>
              <a:t>E</a:t>
            </a:r>
            <a:r>
              <a:rPr lang="es-MX" baseline="0" dirty="0" smtClean="0"/>
              <a:t>l hilo es mejor sacarlo tirando de el hacia afuera y por debajo del contacto.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232" y="4149080"/>
            <a:ext cx="2116817" cy="2439631"/>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137262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92696"/>
            <a:ext cx="8229600" cy="5458161"/>
          </a:xfrm>
        </p:spPr>
        <p:txBody>
          <a:bodyPr>
            <a:normAutofit fontScale="92500" lnSpcReduction="20000"/>
          </a:bodyPr>
          <a:lstStyle/>
          <a:p>
            <a:r>
              <a:rPr lang="es-ES" dirty="0" smtClean="0"/>
              <a:t>ORGANISMO ACADÉMICO</a:t>
            </a:r>
          </a:p>
          <a:p>
            <a:pPr lvl="1"/>
            <a:r>
              <a:rPr lang="es-ES" dirty="0" smtClean="0"/>
              <a:t>Facultad de Odontología</a:t>
            </a:r>
          </a:p>
          <a:p>
            <a:pPr lvl="1"/>
            <a:endParaRPr lang="es-ES" dirty="0" smtClean="0"/>
          </a:p>
          <a:p>
            <a:r>
              <a:rPr lang="es-ES" dirty="0" smtClean="0"/>
              <a:t>PROGRAMA EDUCATIVO</a:t>
            </a:r>
          </a:p>
          <a:p>
            <a:pPr lvl="1"/>
            <a:r>
              <a:rPr lang="es-ES" dirty="0" smtClean="0"/>
              <a:t>Licenciatura de Cirujano Dentista</a:t>
            </a:r>
          </a:p>
          <a:p>
            <a:pPr lvl="1"/>
            <a:endParaRPr lang="es-ES" dirty="0" smtClean="0"/>
          </a:p>
          <a:p>
            <a:r>
              <a:rPr lang="es-ES" dirty="0" smtClean="0"/>
              <a:t>ÁREA DE DOCENCIA</a:t>
            </a:r>
          </a:p>
          <a:p>
            <a:pPr lvl="1"/>
            <a:r>
              <a:rPr lang="es-ES" dirty="0" smtClean="0"/>
              <a:t>Rehabilitación odontológica</a:t>
            </a:r>
          </a:p>
          <a:p>
            <a:pPr lvl="1"/>
            <a:endParaRPr lang="es-ES" dirty="0" smtClean="0"/>
          </a:p>
          <a:p>
            <a:r>
              <a:rPr lang="es-ES" dirty="0" smtClean="0"/>
              <a:t>UNIDAD DE APRENDIZAJE</a:t>
            </a:r>
          </a:p>
          <a:p>
            <a:pPr lvl="1"/>
            <a:r>
              <a:rPr lang="es-ES" dirty="0" smtClean="0"/>
              <a:t>Operatoria Preclínica II</a:t>
            </a:r>
          </a:p>
          <a:p>
            <a:pPr lvl="1"/>
            <a:endParaRPr lang="es-ES" dirty="0" smtClean="0"/>
          </a:p>
          <a:p>
            <a:r>
              <a:rPr lang="es-ES" dirty="0" smtClean="0"/>
              <a:t>CLAVE</a:t>
            </a:r>
          </a:p>
          <a:p>
            <a:pPr lvl="1"/>
            <a:r>
              <a:rPr lang="es-ES" dirty="0" smtClean="0"/>
              <a:t>L30284</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2</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5695058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a:t>
            </a:r>
            <a:endParaRPr lang="es-MX" dirty="0"/>
          </a:p>
        </p:txBody>
      </p:sp>
      <p:sp>
        <p:nvSpPr>
          <p:cNvPr id="3" name="2 Marcador de contenido"/>
          <p:cNvSpPr>
            <a:spLocks noGrp="1"/>
          </p:cNvSpPr>
          <p:nvPr>
            <p:ph idx="1"/>
          </p:nvPr>
        </p:nvSpPr>
        <p:spPr/>
        <p:txBody>
          <a:bodyPr/>
          <a:lstStyle/>
          <a:p>
            <a:r>
              <a:rPr lang="es-MX" dirty="0" smtClean="0"/>
              <a:t>Para asentar la incrustación completamente puede ser necesario el uso directo de fuerza sobre la restauración. Se puede aplicar con los dedos del operador o se pide al paciente que muerda un rollo de algodón o un palillo.</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5424" t="40543" r="39611" b="17632"/>
          <a:stretch/>
        </p:blipFill>
        <p:spPr>
          <a:xfrm>
            <a:off x="3563888" y="4293096"/>
            <a:ext cx="2424545" cy="2175164"/>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760814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a:t>
            </a:r>
            <a:endParaRPr lang="es-MX" dirty="0"/>
          </a:p>
        </p:txBody>
      </p:sp>
      <p:sp>
        <p:nvSpPr>
          <p:cNvPr id="3" name="2 Marcador de contenido"/>
          <p:cNvSpPr>
            <a:spLocks noGrp="1"/>
          </p:cNvSpPr>
          <p:nvPr>
            <p:ph idx="1"/>
          </p:nvPr>
        </p:nvSpPr>
        <p:spPr/>
        <p:txBody>
          <a:bodyPr/>
          <a:lstStyle/>
          <a:p>
            <a:r>
              <a:rPr lang="es-MX" dirty="0" smtClean="0"/>
              <a:t>Se verifica que la incrustación esté completamente asentada.</a:t>
            </a:r>
          </a:p>
          <a:p>
            <a:r>
              <a:rPr lang="es-MX" dirty="0" smtClean="0"/>
              <a:t>Se corrobora que los márgenes de la incrustación descansen directamente sobre los márgenes </a:t>
            </a:r>
            <a:r>
              <a:rPr lang="es-MX" dirty="0" err="1" smtClean="0"/>
              <a:t>cavosuperficiales</a:t>
            </a:r>
            <a:r>
              <a:rPr lang="es-MX" dirty="0" smtClean="0"/>
              <a:t> de la preparación.</a:t>
            </a:r>
          </a:p>
          <a:p>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b="21533"/>
          <a:stretch/>
        </p:blipFill>
        <p:spPr>
          <a:xfrm>
            <a:off x="3419872" y="4797151"/>
            <a:ext cx="3024014" cy="1862117"/>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357988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a:t>
            </a:r>
            <a:endParaRPr lang="es-MX" dirty="0"/>
          </a:p>
        </p:txBody>
      </p:sp>
      <p:sp>
        <p:nvSpPr>
          <p:cNvPr id="3" name="2 Marcador de contenido"/>
          <p:cNvSpPr>
            <a:spLocks noGrp="1"/>
          </p:cNvSpPr>
          <p:nvPr>
            <p:ph idx="1"/>
          </p:nvPr>
        </p:nvSpPr>
        <p:spPr>
          <a:xfrm>
            <a:off x="899592" y="1268760"/>
            <a:ext cx="7772400" cy="4572000"/>
          </a:xfrm>
        </p:spPr>
        <p:txBody>
          <a:bodyPr/>
          <a:lstStyle/>
          <a:p>
            <a:r>
              <a:rPr lang="es-MX" dirty="0" smtClean="0"/>
              <a:t>Después de usar discos y piedras, se examinan los márgenes para valorar la relación del vaciado con el diente. </a:t>
            </a:r>
          </a:p>
          <a:p>
            <a:r>
              <a:rPr lang="es-MX" dirty="0" smtClean="0"/>
              <a:t>No debe existir espacio detectable entre ellos.</a:t>
            </a:r>
          </a:p>
          <a:p>
            <a:r>
              <a:rPr lang="es-MX" dirty="0" smtClean="0"/>
              <a:t>Se realiza examen visual y con explorador de buena punta.</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4797152"/>
            <a:ext cx="2857500" cy="1762125"/>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059811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a:t>
            </a:r>
            <a:endParaRPr lang="es-MX" dirty="0"/>
          </a:p>
        </p:txBody>
      </p:sp>
      <p:sp>
        <p:nvSpPr>
          <p:cNvPr id="3" name="2 Marcador de contenido"/>
          <p:cNvSpPr>
            <a:spLocks noGrp="1"/>
          </p:cNvSpPr>
          <p:nvPr>
            <p:ph idx="1"/>
          </p:nvPr>
        </p:nvSpPr>
        <p:spPr/>
        <p:txBody>
          <a:bodyPr/>
          <a:lstStyle/>
          <a:p>
            <a:r>
              <a:rPr lang="es-MX" dirty="0" smtClean="0"/>
              <a:t>Si la punta del explorador penetra entre el vaciado y el diente aún estando completamente asentado, la discrepancia será muy grande y deberá considerarse que el vaciado ha fracasado. </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15778" b="16150"/>
          <a:stretch/>
        </p:blipFill>
        <p:spPr>
          <a:xfrm>
            <a:off x="2483768" y="4653136"/>
            <a:ext cx="4762500" cy="1620981"/>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756369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Ajuste de la oclusión</a:t>
            </a:r>
            <a:endParaRPr lang="es-MX" dirty="0"/>
          </a:p>
        </p:txBody>
      </p:sp>
      <p:sp>
        <p:nvSpPr>
          <p:cNvPr id="3" name="2 Marcador de contenido"/>
          <p:cNvSpPr>
            <a:spLocks noGrp="1"/>
          </p:cNvSpPr>
          <p:nvPr>
            <p:ph idx="1"/>
          </p:nvPr>
        </p:nvSpPr>
        <p:spPr/>
        <p:txBody>
          <a:bodyPr/>
          <a:lstStyle/>
          <a:p>
            <a:r>
              <a:rPr lang="es-MX" dirty="0" smtClean="0"/>
              <a:t>Antes de colocar la incrustación se pide al paciente que cierre en oclusión céntrica y se observan las relaciones </a:t>
            </a:r>
            <a:r>
              <a:rPr lang="es-MX" dirty="0" err="1" smtClean="0"/>
              <a:t>oclusales</a:t>
            </a:r>
            <a:r>
              <a:rPr lang="es-MX" dirty="0" smtClean="0"/>
              <a:t>.</a:t>
            </a:r>
          </a:p>
          <a:p>
            <a:r>
              <a:rPr lang="es-MX" dirty="0" smtClean="0"/>
              <a:t>El contacto debe ser idéntico antes y después de colocar la incrustación</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437112"/>
            <a:ext cx="2981325" cy="1533525"/>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0785950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Ajuste de la oclusión</a:t>
            </a:r>
            <a:endParaRPr lang="es-MX" dirty="0"/>
          </a:p>
        </p:txBody>
      </p:sp>
      <p:sp>
        <p:nvSpPr>
          <p:cNvPr id="3" name="2 Marcador de contenido"/>
          <p:cNvSpPr>
            <a:spLocks noGrp="1"/>
          </p:cNvSpPr>
          <p:nvPr>
            <p:ph idx="1"/>
          </p:nvPr>
        </p:nvSpPr>
        <p:spPr>
          <a:xfrm>
            <a:off x="971600" y="1143000"/>
            <a:ext cx="7772400" cy="4572000"/>
          </a:xfrm>
        </p:spPr>
        <p:txBody>
          <a:bodyPr>
            <a:normAutofit/>
          </a:bodyPr>
          <a:lstStyle/>
          <a:p>
            <a:r>
              <a:rPr lang="es-MX" dirty="0" smtClean="0"/>
              <a:t>Se verifica el contacto de la incrustación con papel de articular delgado.</a:t>
            </a:r>
          </a:p>
          <a:p>
            <a:r>
              <a:rPr lang="es-MX" dirty="0" smtClean="0"/>
              <a:t>Se pide al paciente que cierre en oclusión céntrica, se observa si hubo alguna marca.</a:t>
            </a:r>
          </a:p>
          <a:p>
            <a:r>
              <a:rPr lang="es-MX" dirty="0" smtClean="0"/>
              <a:t>Se ajustan las marcas hasta que sean iguales en intensidad que las de los dientes restantes</a:t>
            </a:r>
          </a:p>
          <a:p>
            <a:pPr marL="0" indent="0">
              <a:buNone/>
            </a:pP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824" y="4437112"/>
            <a:ext cx="3779912" cy="2126201"/>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59014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Ajuste de la oclusión</a:t>
            </a:r>
            <a:endParaRPr lang="es-MX" dirty="0"/>
          </a:p>
        </p:txBody>
      </p:sp>
      <p:sp>
        <p:nvSpPr>
          <p:cNvPr id="3" name="2 Marcador de contenido"/>
          <p:cNvSpPr>
            <a:spLocks noGrp="1"/>
          </p:cNvSpPr>
          <p:nvPr>
            <p:ph idx="1"/>
          </p:nvPr>
        </p:nvSpPr>
        <p:spPr/>
        <p:txBody>
          <a:bodyPr/>
          <a:lstStyle/>
          <a:p>
            <a:r>
              <a:rPr lang="es-MX" dirty="0" smtClean="0"/>
              <a:t>Se revisa la oclusión en movimientos de lateralidad.</a:t>
            </a:r>
          </a:p>
          <a:p>
            <a:r>
              <a:rPr lang="es-MX" dirty="0" smtClean="0"/>
              <a:t>Se alisa y se da forma a la incrustación mediante fresas de bola, discos, ruedas de caucho o cepillo de alambre.</a:t>
            </a:r>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4473116"/>
            <a:ext cx="3006080" cy="2254560"/>
          </a:xfrm>
          <a:prstGeom prst="rect">
            <a:avLst/>
          </a:prstGeom>
        </p:spPr>
      </p:pic>
      <p:pic>
        <p:nvPicPr>
          <p:cNvPr id="6" name="5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903456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Contacto proximal negativo</a:t>
            </a:r>
            <a:endParaRPr lang="es-MX" dirty="0"/>
          </a:p>
        </p:txBody>
      </p:sp>
      <p:sp>
        <p:nvSpPr>
          <p:cNvPr id="3" name="2 Marcador de contenido"/>
          <p:cNvSpPr>
            <a:spLocks noGrp="1"/>
          </p:cNvSpPr>
          <p:nvPr>
            <p:ph idx="1"/>
          </p:nvPr>
        </p:nvSpPr>
        <p:spPr/>
        <p:txBody>
          <a:bodyPr/>
          <a:lstStyle/>
          <a:p>
            <a:r>
              <a:rPr lang="es-MX" dirty="0" smtClean="0"/>
              <a:t>La falta de contacto proximal es inaceptable, ya que puede dañar el tejido gingival.</a:t>
            </a:r>
          </a:p>
          <a:p>
            <a:r>
              <a:rPr lang="es-MX" dirty="0" smtClean="0"/>
              <a:t>Se puede solucionar con soldadura, para el caso de incrustaciones metálicas.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4026681"/>
            <a:ext cx="4544954" cy="2405038"/>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846144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Resumen de los pasos que llevan a la cementación</a:t>
            </a:r>
            <a:endParaRPr lang="es-MX" dirty="0"/>
          </a:p>
        </p:txBody>
      </p:sp>
      <p:sp>
        <p:nvSpPr>
          <p:cNvPr id="3" name="2 Marcador de contenido"/>
          <p:cNvSpPr>
            <a:spLocks noGrp="1"/>
          </p:cNvSpPr>
          <p:nvPr>
            <p:ph idx="1"/>
          </p:nvPr>
        </p:nvSpPr>
        <p:spPr/>
        <p:txBody>
          <a:bodyPr/>
          <a:lstStyle/>
          <a:p>
            <a:r>
              <a:rPr lang="es-MX" dirty="0" smtClean="0"/>
              <a:t>Inspección de la incrustación</a:t>
            </a:r>
          </a:p>
          <a:p>
            <a:r>
              <a:rPr lang="es-MX" dirty="0" smtClean="0"/>
              <a:t>Evaluación del ajuste y márgenes en el dado</a:t>
            </a:r>
          </a:p>
          <a:p>
            <a:r>
              <a:rPr lang="es-MX" dirty="0" smtClean="0"/>
              <a:t>Pulir la superficie externa con caucho y cepillos de alambre.</a:t>
            </a:r>
          </a:p>
          <a:p>
            <a:r>
              <a:rPr lang="es-MX" dirty="0" smtClean="0"/>
              <a:t>Anestesia </a:t>
            </a:r>
          </a:p>
          <a:p>
            <a:r>
              <a:rPr lang="es-MX" dirty="0" smtClean="0"/>
              <a:t>Retirar restauración temporal</a:t>
            </a:r>
            <a:endParaRPr lang="es-MX" dirty="0"/>
          </a:p>
        </p:txBody>
      </p:sp>
      <p:pic>
        <p:nvPicPr>
          <p:cNvPr id="4" name="3 Imagen" descr="Escudo%20UAEM.png"/>
          <p:cNvPicPr>
            <a:picLocks noChangeAspect="1"/>
          </p:cNvPicPr>
          <p:nvPr/>
        </p:nvPicPr>
        <p:blipFill>
          <a:blip r:embed="rId3" cstate="print"/>
          <a:stretch>
            <a:fillRect/>
          </a:stretch>
        </p:blipFill>
        <p:spPr>
          <a:xfrm>
            <a:off x="0" y="31046"/>
            <a:ext cx="696634" cy="58964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835322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r>
              <a:rPr lang="es-MX" dirty="0" smtClean="0"/>
              <a:t>Resumen de los pasos que llevan a la cementación</a:t>
            </a:r>
            <a:endParaRPr lang="es-MX" dirty="0"/>
          </a:p>
        </p:txBody>
      </p:sp>
      <p:sp>
        <p:nvSpPr>
          <p:cNvPr id="3" name="2 Marcador de contenido"/>
          <p:cNvSpPr>
            <a:spLocks noGrp="1"/>
          </p:cNvSpPr>
          <p:nvPr>
            <p:ph idx="1"/>
          </p:nvPr>
        </p:nvSpPr>
        <p:spPr/>
        <p:txBody>
          <a:bodyPr/>
          <a:lstStyle/>
          <a:p>
            <a:r>
              <a:rPr lang="es-MX" dirty="0" smtClean="0"/>
              <a:t>Ajustar contactos </a:t>
            </a:r>
            <a:r>
              <a:rPr lang="es-MX" dirty="0" err="1" smtClean="0"/>
              <a:t>interproximales</a:t>
            </a:r>
            <a:endParaRPr lang="es-MX" dirty="0" smtClean="0"/>
          </a:p>
          <a:p>
            <a:r>
              <a:rPr lang="es-MX" dirty="0" smtClean="0"/>
              <a:t>Ajustar oclusión</a:t>
            </a:r>
          </a:p>
          <a:p>
            <a:r>
              <a:rPr lang="es-MX" dirty="0" smtClean="0"/>
              <a:t>Limpiar incrustación</a:t>
            </a:r>
          </a:p>
          <a:p>
            <a:r>
              <a:rPr lang="es-MX" dirty="0" smtClean="0"/>
              <a:t>Corregir deficiencias si es necesario</a:t>
            </a:r>
            <a:endParaRPr lang="es-MX" dirty="0"/>
          </a:p>
        </p:txBody>
      </p:sp>
      <p:pic>
        <p:nvPicPr>
          <p:cNvPr id="5" name="4 Imagen" descr="Escudo%20UAEM.png"/>
          <p:cNvPicPr>
            <a:picLocks noChangeAspect="1"/>
          </p:cNvPicPr>
          <p:nvPr/>
        </p:nvPicPr>
        <p:blipFill>
          <a:blip r:embed="rId3" cstate="print"/>
          <a:stretch>
            <a:fillRect/>
          </a:stretch>
        </p:blipFill>
        <p:spPr>
          <a:xfrm>
            <a:off x="0" y="31046"/>
            <a:ext cx="696634" cy="589642"/>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486772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2"/>
            <a:ext cx="8229600" cy="5243847"/>
          </a:xfrm>
        </p:spPr>
        <p:txBody>
          <a:bodyPr>
            <a:noAutofit/>
          </a:bodyPr>
          <a:lstStyle/>
          <a:p>
            <a:r>
              <a:rPr lang="es-ES" dirty="0" smtClean="0"/>
              <a:t>TIPO DE LA UNIDAD DE APRENDIZAJE</a:t>
            </a:r>
          </a:p>
          <a:p>
            <a:pPr lvl="1"/>
            <a:r>
              <a:rPr lang="es-ES" sz="2800" dirty="0" smtClean="0"/>
              <a:t>Teórico-Práctico</a:t>
            </a:r>
          </a:p>
          <a:p>
            <a:pPr lvl="1"/>
            <a:endParaRPr lang="es-ES" sz="2800" dirty="0" smtClean="0"/>
          </a:p>
          <a:p>
            <a:r>
              <a:rPr lang="es-ES" dirty="0" smtClean="0"/>
              <a:t>CARÁCTER DE LA UNIDAD DE APRENDIZAJE</a:t>
            </a:r>
          </a:p>
          <a:p>
            <a:pPr lvl="1"/>
            <a:r>
              <a:rPr lang="es-ES" sz="2800" dirty="0" smtClean="0"/>
              <a:t>Obligatoria</a:t>
            </a:r>
          </a:p>
          <a:p>
            <a:pPr lvl="1"/>
            <a:endParaRPr lang="es-ES" sz="2800" dirty="0" smtClean="0"/>
          </a:p>
          <a:p>
            <a:r>
              <a:rPr lang="es-ES" dirty="0" smtClean="0"/>
              <a:t>NÚCLEO DE FORMACIÓN</a:t>
            </a:r>
          </a:p>
          <a:p>
            <a:pPr lvl="1"/>
            <a:r>
              <a:rPr lang="es-ES" sz="2800" dirty="0" smtClean="0"/>
              <a:t>Sustantivo</a:t>
            </a:r>
          </a:p>
          <a:p>
            <a:pPr lvl="1"/>
            <a:endParaRPr lang="es-ES" sz="2800" dirty="0" smtClean="0"/>
          </a:p>
          <a:p>
            <a:r>
              <a:rPr lang="es-ES" dirty="0" smtClean="0"/>
              <a:t>MODALIDAD</a:t>
            </a:r>
          </a:p>
          <a:p>
            <a:pPr lvl="1"/>
            <a:r>
              <a:rPr lang="es-ES" sz="2800" dirty="0" smtClean="0"/>
              <a:t>Presencial</a:t>
            </a:r>
          </a:p>
          <a:p>
            <a:pPr lvl="1">
              <a:buNone/>
            </a:pPr>
            <a:endParaRPr lang="es-ES" sz="2800" dirty="0" smtClean="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3</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9405679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r"/>
            <a:r>
              <a:rPr lang="es-MX" sz="5400" dirty="0" smtClean="0"/>
              <a:t> cementación</a:t>
            </a:r>
            <a:endParaRPr lang="es-MX" sz="5400" dirty="0"/>
          </a:p>
        </p:txBody>
      </p:sp>
      <p:pic>
        <p:nvPicPr>
          <p:cNvPr id="3" name="2 Imagen" descr="Escudo%20UAEM.png"/>
          <p:cNvPicPr>
            <a:picLocks noChangeAspect="1"/>
          </p:cNvPicPr>
          <p:nvPr/>
        </p:nvPicPr>
        <p:blipFill>
          <a:blip r:embed="rId3" cstate="print"/>
          <a:stretch>
            <a:fillRect/>
          </a:stretch>
        </p:blipFill>
        <p:spPr>
          <a:xfrm>
            <a:off x="0" y="31046"/>
            <a:ext cx="696634" cy="58964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033971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Cementación </a:t>
            </a:r>
            <a:endParaRPr lang="es-MX" dirty="0"/>
          </a:p>
        </p:txBody>
      </p:sp>
      <p:sp>
        <p:nvSpPr>
          <p:cNvPr id="3" name="2 Marcador de contenido"/>
          <p:cNvSpPr>
            <a:spLocks noGrp="1"/>
          </p:cNvSpPr>
          <p:nvPr>
            <p:ph idx="1"/>
          </p:nvPr>
        </p:nvSpPr>
        <p:spPr/>
        <p:txBody>
          <a:bodyPr/>
          <a:lstStyle/>
          <a:p>
            <a:r>
              <a:rPr lang="es-MX" dirty="0" smtClean="0"/>
              <a:t>El espacio entre la incrustación y la preparación depende parcialmente del grosor del cemento final.</a:t>
            </a:r>
          </a:p>
          <a:p>
            <a:r>
              <a:rPr lang="es-MX" dirty="0" smtClean="0"/>
              <a:t>El espesor de la película lo determinan el tamaño de la partícula del polvo de cemento y la viscosidad al momento de cementar</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797152"/>
            <a:ext cx="3048000" cy="1714500"/>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6447465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 de la cementación</a:t>
            </a:r>
            <a:endParaRPr lang="es-MX" dirty="0"/>
          </a:p>
        </p:txBody>
      </p:sp>
      <p:sp>
        <p:nvSpPr>
          <p:cNvPr id="3" name="2 Marcador de contenido"/>
          <p:cNvSpPr>
            <a:spLocks noGrp="1"/>
          </p:cNvSpPr>
          <p:nvPr>
            <p:ph idx="1"/>
          </p:nvPr>
        </p:nvSpPr>
        <p:spPr/>
        <p:txBody>
          <a:bodyPr/>
          <a:lstStyle/>
          <a:p>
            <a:r>
              <a:rPr lang="es-MX" dirty="0" smtClean="0"/>
              <a:t>Lograr retención y sellado marginal favoreciendo la protección del remanente dentario.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3789040"/>
            <a:ext cx="3949362" cy="2232248"/>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7868262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Características del agente cementante</a:t>
            </a:r>
            <a:endParaRPr lang="es-MX" dirty="0"/>
          </a:p>
        </p:txBody>
      </p:sp>
      <p:sp>
        <p:nvSpPr>
          <p:cNvPr id="3" name="2 Marcador de contenido"/>
          <p:cNvSpPr>
            <a:spLocks noGrp="1"/>
          </p:cNvSpPr>
          <p:nvPr>
            <p:ph idx="1"/>
          </p:nvPr>
        </p:nvSpPr>
        <p:spPr/>
        <p:txBody>
          <a:bodyPr/>
          <a:lstStyle/>
          <a:p>
            <a:r>
              <a:rPr lang="es-MX" dirty="0" smtClean="0"/>
              <a:t>Adecuada consistencia que le permita fluir formando un mínimo espesor de película.</a:t>
            </a:r>
          </a:p>
          <a:p>
            <a:r>
              <a:rPr lang="es-MX" dirty="0" smtClean="0"/>
              <a:t>Aislante térmico y eléctrico</a:t>
            </a:r>
          </a:p>
          <a:p>
            <a:r>
              <a:rPr lang="es-MX" dirty="0" smtClean="0"/>
              <a:t>Ser insolubles en el medio bucal</a:t>
            </a:r>
          </a:p>
          <a:p>
            <a:r>
              <a:rPr lang="es-MX" dirty="0" smtClean="0"/>
              <a:t>Buen sellado marginal</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4594466"/>
            <a:ext cx="4242172" cy="2098601"/>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7382137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Características del agente cementante</a:t>
            </a:r>
            <a:endParaRPr lang="es-MX" dirty="0"/>
          </a:p>
        </p:txBody>
      </p:sp>
      <p:sp>
        <p:nvSpPr>
          <p:cNvPr id="3" name="2 Marcador de contenido"/>
          <p:cNvSpPr>
            <a:spLocks noGrp="1"/>
          </p:cNvSpPr>
          <p:nvPr>
            <p:ph idx="1"/>
          </p:nvPr>
        </p:nvSpPr>
        <p:spPr/>
        <p:txBody>
          <a:bodyPr/>
          <a:lstStyle/>
          <a:p>
            <a:r>
              <a:rPr lang="es-MX" dirty="0" smtClean="0"/>
              <a:t>Resistencia compresiva, </a:t>
            </a:r>
            <a:r>
              <a:rPr lang="es-MX" dirty="0" err="1" smtClean="0"/>
              <a:t>traccional</a:t>
            </a:r>
            <a:r>
              <a:rPr lang="es-MX" dirty="0" smtClean="0"/>
              <a:t> y de corte</a:t>
            </a:r>
          </a:p>
          <a:p>
            <a:r>
              <a:rPr lang="es-MX" dirty="0" err="1" smtClean="0"/>
              <a:t>Biocompatible</a:t>
            </a:r>
            <a:endParaRPr lang="es-MX" dirty="0" smtClean="0"/>
          </a:p>
          <a:p>
            <a:r>
              <a:rPr lang="es-MX" dirty="0" err="1" smtClean="0"/>
              <a:t>Cariostático</a:t>
            </a:r>
            <a:endParaRPr lang="es-MX" dirty="0" smtClean="0"/>
          </a:p>
          <a:p>
            <a:r>
              <a:rPr lang="es-MX" dirty="0" smtClean="0"/>
              <a:t>Fácil manipulación </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4005064"/>
            <a:ext cx="2270390" cy="2667558"/>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271571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Agente cementante</a:t>
            </a:r>
            <a:endParaRPr lang="es-MX" dirty="0"/>
          </a:p>
        </p:txBody>
      </p:sp>
      <p:sp>
        <p:nvSpPr>
          <p:cNvPr id="3" name="2 Marcador de contenido"/>
          <p:cNvSpPr>
            <a:spLocks noGrp="1"/>
          </p:cNvSpPr>
          <p:nvPr>
            <p:ph idx="1"/>
          </p:nvPr>
        </p:nvSpPr>
        <p:spPr/>
        <p:txBody>
          <a:bodyPr>
            <a:normAutofit/>
          </a:bodyPr>
          <a:lstStyle/>
          <a:p>
            <a:r>
              <a:rPr lang="es-MX" dirty="0" smtClean="0"/>
              <a:t>Se requiere de un material duro de cementación entre la incrustación y el diente, con el propósito de inmovilizar la restauración.</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4293096"/>
            <a:ext cx="5305450" cy="2204677"/>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1195630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Función del agente cementante</a:t>
            </a:r>
            <a:endParaRPr lang="es-MX" dirty="0"/>
          </a:p>
        </p:txBody>
      </p:sp>
      <p:sp>
        <p:nvSpPr>
          <p:cNvPr id="3" name="2 Marcador de contenido"/>
          <p:cNvSpPr>
            <a:spLocks noGrp="1"/>
          </p:cNvSpPr>
          <p:nvPr>
            <p:ph idx="1"/>
          </p:nvPr>
        </p:nvSpPr>
        <p:spPr/>
        <p:txBody>
          <a:bodyPr/>
          <a:lstStyle/>
          <a:p>
            <a:r>
              <a:rPr lang="es-MX" dirty="0" smtClean="0"/>
              <a:t>La función del cemento es rellenar las irregularidades en la preparación y superficie interna del vaciado para brindar un núcleo rígido y mecánicamente fijos las irregularidades de la superficie y que sea segura como restauración.</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4677139"/>
            <a:ext cx="2857500" cy="1905000"/>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653755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r"/>
            <a:r>
              <a:rPr lang="es-MX" dirty="0" smtClean="0"/>
              <a:t>Cementación de incrustaciones metálicas</a:t>
            </a:r>
            <a:endParaRPr lang="es-MX"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1724811"/>
            <a:ext cx="3521039" cy="2257076"/>
          </a:xfrm>
          <a:prstGeom prst="rect">
            <a:avLst/>
          </a:prstGeom>
        </p:spPr>
      </p:pic>
      <p:pic>
        <p:nvPicPr>
          <p:cNvPr id="4" name="3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9267643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Cementado con fosfato de zinc</a:t>
            </a:r>
            <a:endParaRPr lang="es-MX" dirty="0"/>
          </a:p>
        </p:txBody>
      </p:sp>
      <p:sp>
        <p:nvSpPr>
          <p:cNvPr id="3" name="2 Marcador de contenido"/>
          <p:cNvSpPr>
            <a:spLocks noGrp="1"/>
          </p:cNvSpPr>
          <p:nvPr>
            <p:ph idx="1"/>
          </p:nvPr>
        </p:nvSpPr>
        <p:spPr/>
        <p:txBody>
          <a:bodyPr/>
          <a:lstStyle/>
          <a:p>
            <a:r>
              <a:rPr lang="es-MX" dirty="0" smtClean="0"/>
              <a:t>Limpiar la preparación de cualquier resto de humedad.</a:t>
            </a:r>
          </a:p>
          <a:p>
            <a:r>
              <a:rPr lang="es-MX" dirty="0" smtClean="0"/>
              <a:t>Limpiar la preparación de restos o partículas.</a:t>
            </a:r>
          </a:p>
          <a:p>
            <a:r>
              <a:rPr lang="es-MX" dirty="0" smtClean="0"/>
              <a:t>Secar levemente con aire.</a:t>
            </a:r>
          </a:p>
          <a:p>
            <a:r>
              <a:rPr lang="es-MX" dirty="0" smtClean="0"/>
              <a:t>Aplicar 2 capas de barniz de copal sobre la preparación</a:t>
            </a:r>
          </a:p>
          <a:p>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r="18182" b="22323"/>
          <a:stretch/>
        </p:blipFill>
        <p:spPr>
          <a:xfrm>
            <a:off x="4499992" y="4509120"/>
            <a:ext cx="2804623" cy="1996995"/>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782754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Instrumental </a:t>
            </a:r>
            <a:endParaRPr lang="es-MX" dirty="0"/>
          </a:p>
        </p:txBody>
      </p:sp>
      <p:sp>
        <p:nvSpPr>
          <p:cNvPr id="3" name="2 Marcador de contenido"/>
          <p:cNvSpPr>
            <a:spLocks noGrp="1"/>
          </p:cNvSpPr>
          <p:nvPr>
            <p:ph idx="1"/>
          </p:nvPr>
        </p:nvSpPr>
        <p:spPr/>
        <p:txBody>
          <a:bodyPr>
            <a:normAutofit lnSpcReduction="10000"/>
          </a:bodyPr>
          <a:lstStyle/>
          <a:p>
            <a:r>
              <a:rPr lang="es-MX" dirty="0" smtClean="0"/>
              <a:t>Instrumentos plásticos</a:t>
            </a:r>
          </a:p>
          <a:p>
            <a:r>
              <a:rPr lang="es-MX" dirty="0" smtClean="0"/>
              <a:t>Mandriles</a:t>
            </a:r>
          </a:p>
          <a:p>
            <a:r>
              <a:rPr lang="es-MX" dirty="0" smtClean="0"/>
              <a:t>Discos de papel y granate</a:t>
            </a:r>
          </a:p>
          <a:p>
            <a:r>
              <a:rPr lang="es-MX" dirty="0" err="1" smtClean="0"/>
              <a:t>Amalgloss</a:t>
            </a:r>
            <a:r>
              <a:rPr lang="es-MX" dirty="0" smtClean="0"/>
              <a:t> y polvo de pómez</a:t>
            </a:r>
          </a:p>
          <a:p>
            <a:r>
              <a:rPr lang="es-MX" dirty="0" smtClean="0"/>
              <a:t>Copas de caucho para pulir y mandril</a:t>
            </a:r>
          </a:p>
          <a:p>
            <a:r>
              <a:rPr lang="es-MX" dirty="0" smtClean="0"/>
              <a:t>Hilo dental</a:t>
            </a:r>
          </a:p>
          <a:p>
            <a:r>
              <a:rPr lang="es-MX" dirty="0" smtClean="0"/>
              <a:t>Explorador</a:t>
            </a:r>
          </a:p>
          <a:p>
            <a:r>
              <a:rPr lang="es-MX" dirty="0" err="1" smtClean="0"/>
              <a:t>Loceta</a:t>
            </a:r>
            <a:r>
              <a:rPr lang="es-MX" dirty="0" smtClean="0"/>
              <a:t> de vidrio</a:t>
            </a:r>
          </a:p>
          <a:p>
            <a:r>
              <a:rPr lang="es-MX" dirty="0" smtClean="0"/>
              <a:t>Espátula </a:t>
            </a:r>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4437112"/>
            <a:ext cx="2579295" cy="1943294"/>
          </a:xfrm>
          <a:prstGeom prst="rect">
            <a:avLst/>
          </a:prstGeom>
        </p:spPr>
      </p:pic>
      <p:pic>
        <p:nvPicPr>
          <p:cNvPr id="6" name="5 Imagen"/>
          <p:cNvPicPr>
            <a:picLocks noChangeAspect="1"/>
          </p:cNvPicPr>
          <p:nvPr/>
        </p:nvPicPr>
        <p:blipFill rotWithShape="1">
          <a:blip r:embed="rId4">
            <a:extLst>
              <a:ext uri="{28A0092B-C50C-407E-A947-70E740481C1C}">
                <a14:useLocalDpi xmlns:a14="http://schemas.microsoft.com/office/drawing/2010/main" val="0"/>
              </a:ext>
            </a:extLst>
          </a:blip>
          <a:srcRect l="20666" t="5749" r="37693" b="24964"/>
          <a:stretch/>
        </p:blipFill>
        <p:spPr>
          <a:xfrm>
            <a:off x="6084168" y="1484784"/>
            <a:ext cx="2578100" cy="1511300"/>
          </a:xfrm>
          <a:prstGeom prst="rect">
            <a:avLst/>
          </a:prstGeom>
        </p:spPr>
      </p:pic>
      <p:pic>
        <p:nvPicPr>
          <p:cNvPr id="7" name="6 Imagen" descr="Escudo%20UAEM.png"/>
          <p:cNvPicPr>
            <a:picLocks noChangeAspect="1"/>
          </p:cNvPicPr>
          <p:nvPr/>
        </p:nvPicPr>
        <p:blipFill>
          <a:blip r:embed="rId5" cstate="print"/>
          <a:stretch>
            <a:fillRect/>
          </a:stretch>
        </p:blipFill>
        <p:spPr>
          <a:xfrm>
            <a:off x="0" y="31046"/>
            <a:ext cx="696634" cy="589642"/>
          </a:xfrm>
          <a:prstGeom prst="rect">
            <a:avLst/>
          </a:prstGeom>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572330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00108"/>
            <a:ext cx="8229600" cy="4526280"/>
          </a:xfrm>
        </p:spPr>
        <p:txBody>
          <a:bodyPr>
            <a:normAutofit lnSpcReduction="10000"/>
          </a:bodyPr>
          <a:lstStyle/>
          <a:p>
            <a:r>
              <a:rPr lang="es-ES" sz="3600" dirty="0" smtClean="0"/>
              <a:t>PRERREQUISITOS</a:t>
            </a:r>
          </a:p>
          <a:p>
            <a:pPr lvl="1"/>
            <a:r>
              <a:rPr lang="es-ES" sz="3200" dirty="0" smtClean="0"/>
              <a:t>Operatoria Preclínica I</a:t>
            </a:r>
          </a:p>
          <a:p>
            <a:pPr lvl="1"/>
            <a:endParaRPr lang="es-ES" sz="3200" dirty="0" smtClean="0"/>
          </a:p>
          <a:p>
            <a:r>
              <a:rPr lang="es-ES" sz="3600" dirty="0" smtClean="0"/>
              <a:t>UNIDAD DE APRENDIZAJE CONSECUENTE:</a:t>
            </a:r>
          </a:p>
          <a:p>
            <a:pPr lvl="1"/>
            <a:r>
              <a:rPr lang="es-ES" sz="3200" dirty="0" smtClean="0"/>
              <a:t>Clínica de Introducción a la Clínica y de Operatoria Dental I y II, Prótesis Fija, Clínica Integrada</a:t>
            </a:r>
          </a:p>
          <a:p>
            <a:endParaRPr lang="es-ES" sz="44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4</a:t>
            </a:fld>
            <a:endParaRPr lang="es-ES"/>
          </a:p>
        </p:txBody>
      </p:sp>
      <p:pic>
        <p:nvPicPr>
          <p:cNvPr id="5" name="4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5575572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3568" y="476672"/>
            <a:ext cx="8156448" cy="777240"/>
          </a:xfrm>
        </p:spPr>
        <p:txBody>
          <a:bodyPr/>
          <a:lstStyle/>
          <a:p>
            <a:pPr algn="r"/>
            <a:r>
              <a:rPr lang="es-MX" sz="4800" b="1" dirty="0"/>
              <a:t>P</a:t>
            </a:r>
            <a:r>
              <a:rPr lang="es-MX" sz="4800" b="1" dirty="0" smtClean="0"/>
              <a:t>rocedimiento</a:t>
            </a:r>
            <a:endParaRPr lang="es-MX" sz="4800" b="1" dirty="0"/>
          </a:p>
        </p:txBody>
      </p:sp>
      <p:pic>
        <p:nvPicPr>
          <p:cNvPr id="3" name="2 Imagen" descr="Escudo%20UAEM.png"/>
          <p:cNvPicPr>
            <a:picLocks noChangeAspect="1"/>
          </p:cNvPicPr>
          <p:nvPr/>
        </p:nvPicPr>
        <p:blipFill>
          <a:blip r:embed="rId3" cstate="print"/>
          <a:stretch>
            <a:fillRect/>
          </a:stretch>
        </p:blipFill>
        <p:spPr>
          <a:xfrm>
            <a:off x="0" y="31046"/>
            <a:ext cx="696634" cy="58964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0916471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Cobertura con cemento</a:t>
            </a:r>
            <a:endParaRPr lang="es-MX" dirty="0"/>
          </a:p>
        </p:txBody>
      </p:sp>
      <p:sp>
        <p:nvSpPr>
          <p:cNvPr id="3" name="2 Marcador de contenido"/>
          <p:cNvSpPr>
            <a:spLocks noGrp="1"/>
          </p:cNvSpPr>
          <p:nvPr>
            <p:ph idx="1"/>
          </p:nvPr>
        </p:nvSpPr>
        <p:spPr/>
        <p:txBody>
          <a:bodyPr/>
          <a:lstStyle/>
          <a:p>
            <a:r>
              <a:rPr lang="es-MX" dirty="0" smtClean="0"/>
              <a:t>Mediante un instrumento plástico se cubre la superficie interna del vaciado con una capa de cemento.</a:t>
            </a:r>
          </a:p>
          <a:p>
            <a:r>
              <a:rPr lang="es-MX" dirty="0" smtClean="0"/>
              <a:t>Cubrir la preparación con una capa delgada</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10356" b="11669"/>
          <a:stretch/>
        </p:blipFill>
        <p:spPr>
          <a:xfrm>
            <a:off x="3131840" y="4365104"/>
            <a:ext cx="3391840" cy="1981054"/>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173852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Asentamiento de la incrustación </a:t>
            </a:r>
            <a:endParaRPr lang="es-MX" dirty="0"/>
          </a:p>
        </p:txBody>
      </p:sp>
      <p:sp>
        <p:nvSpPr>
          <p:cNvPr id="3" name="2 Marcador de contenido"/>
          <p:cNvSpPr>
            <a:spLocks noGrp="1"/>
          </p:cNvSpPr>
          <p:nvPr>
            <p:ph idx="1"/>
          </p:nvPr>
        </p:nvSpPr>
        <p:spPr/>
        <p:txBody>
          <a:bodyPr/>
          <a:lstStyle/>
          <a:p>
            <a:r>
              <a:rPr lang="es-MX" dirty="0" smtClean="0"/>
              <a:t>Se introduce la incrustación en posición.</a:t>
            </a:r>
          </a:p>
          <a:p>
            <a:r>
              <a:rPr lang="es-MX" dirty="0" smtClean="0"/>
              <a:t>Se realiza presión digital para asentarla completamente.</a:t>
            </a:r>
          </a:p>
          <a:p>
            <a:r>
              <a:rPr lang="es-MX" dirty="0" smtClean="0"/>
              <a:t>Se quita el exceso de cemento con un rollo de algodón y se verifica el asentamiento completo del vaciado.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4797152"/>
            <a:ext cx="2981325" cy="1914525"/>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458116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Acabado final</a:t>
            </a:r>
            <a:endParaRPr lang="es-MX" dirty="0"/>
          </a:p>
        </p:txBody>
      </p:sp>
      <p:sp>
        <p:nvSpPr>
          <p:cNvPr id="3" name="2 Marcador de contenido"/>
          <p:cNvSpPr>
            <a:spLocks noGrp="1"/>
          </p:cNvSpPr>
          <p:nvPr>
            <p:ph idx="1"/>
          </p:nvPr>
        </p:nvSpPr>
        <p:spPr>
          <a:xfrm>
            <a:off x="971600" y="1556792"/>
            <a:ext cx="7772400" cy="4572000"/>
          </a:xfrm>
        </p:spPr>
        <p:txBody>
          <a:bodyPr/>
          <a:lstStyle/>
          <a:p>
            <a:r>
              <a:rPr lang="es-MX" dirty="0" smtClean="0"/>
              <a:t>Tan pronto como se haya colocado la incrustación, con un disco de lija se suavizan las áreas marginales accesibles, siguiendo la dirección del metal hacia el diente. Para dar brillo se usa una copa de hule con polvo de pómez y después óxido de estaño.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4437112"/>
            <a:ext cx="3078088" cy="2308566"/>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0133031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Cementación con </a:t>
            </a:r>
            <a:r>
              <a:rPr lang="es-MX" dirty="0" err="1" smtClean="0"/>
              <a:t>policarboxilato</a:t>
            </a:r>
            <a:endParaRPr lang="es-MX" dirty="0"/>
          </a:p>
        </p:txBody>
      </p:sp>
      <p:sp>
        <p:nvSpPr>
          <p:cNvPr id="3" name="2 Marcador de contenido"/>
          <p:cNvSpPr>
            <a:spLocks noGrp="1"/>
          </p:cNvSpPr>
          <p:nvPr>
            <p:ph idx="1"/>
          </p:nvPr>
        </p:nvSpPr>
        <p:spPr/>
        <p:txBody>
          <a:bodyPr/>
          <a:lstStyle/>
          <a:p>
            <a:r>
              <a:rPr lang="es-MX" dirty="0" smtClean="0"/>
              <a:t>Es recomendable después de colocar la incrustación, quitar inmediatamente el exceso de cemento del área marginal o dejar que se endurezca el material</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3789040"/>
            <a:ext cx="2589332" cy="2831406"/>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974079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Cementación con </a:t>
            </a:r>
            <a:r>
              <a:rPr lang="es-MX" dirty="0" err="1" smtClean="0"/>
              <a:t>ionómero</a:t>
            </a:r>
            <a:r>
              <a:rPr lang="es-MX" dirty="0" smtClean="0"/>
              <a:t> de vidrio</a:t>
            </a:r>
            <a:endParaRPr lang="es-MX" dirty="0"/>
          </a:p>
        </p:txBody>
      </p:sp>
      <p:sp>
        <p:nvSpPr>
          <p:cNvPr id="3" name="2 Marcador de contenido"/>
          <p:cNvSpPr>
            <a:spLocks noGrp="1"/>
          </p:cNvSpPr>
          <p:nvPr>
            <p:ph idx="1"/>
          </p:nvPr>
        </p:nvSpPr>
        <p:spPr/>
        <p:txBody>
          <a:bodyPr/>
          <a:lstStyle/>
          <a:p>
            <a:r>
              <a:rPr lang="es-MX" dirty="0" smtClean="0"/>
              <a:t>Endurece con rapidez</a:t>
            </a:r>
          </a:p>
          <a:p>
            <a:r>
              <a:rPr lang="es-MX" dirty="0" smtClean="0"/>
              <a:t>Poco tiempo de trabajo eficaz disponible después de asentar la incrustación.</a:t>
            </a:r>
          </a:p>
          <a:p>
            <a:r>
              <a:rPr lang="es-MX" dirty="0" smtClean="0"/>
              <a:t>Después del fraguado del cemento es difícil hacer cualquier ajuste de los márgenes.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328657"/>
            <a:ext cx="4186436" cy="2327658"/>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477410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Cementación con </a:t>
            </a:r>
            <a:r>
              <a:rPr lang="es-MX" dirty="0" err="1" smtClean="0"/>
              <a:t>ionómero</a:t>
            </a:r>
            <a:r>
              <a:rPr lang="es-MX" dirty="0" smtClean="0"/>
              <a:t> de vidrio</a:t>
            </a:r>
            <a:endParaRPr lang="es-MX" dirty="0"/>
          </a:p>
        </p:txBody>
      </p:sp>
      <p:sp>
        <p:nvSpPr>
          <p:cNvPr id="3" name="2 Marcador de contenido"/>
          <p:cNvSpPr>
            <a:spLocks noGrp="1"/>
          </p:cNvSpPr>
          <p:nvPr>
            <p:ph idx="1"/>
          </p:nvPr>
        </p:nvSpPr>
        <p:spPr/>
        <p:txBody>
          <a:bodyPr/>
          <a:lstStyle/>
          <a:p>
            <a:r>
              <a:rPr lang="es-MX" dirty="0" smtClean="0"/>
              <a:t>Al cementar restauraciones con </a:t>
            </a:r>
            <a:r>
              <a:rPr lang="es-MX" dirty="0" err="1" smtClean="0"/>
              <a:t>ionómero</a:t>
            </a:r>
            <a:r>
              <a:rPr lang="es-MX" dirty="0" smtClean="0"/>
              <a:t> de vidrio puede haber hipersensibilidad, por lo tanto hay que evitar deshidratar la pieza dental.</a:t>
            </a:r>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4581128"/>
            <a:ext cx="2619375" cy="1990725"/>
          </a:xfrm>
          <a:prstGeom prst="rect">
            <a:avLst/>
          </a:prstGeom>
        </p:spPr>
      </p:pic>
      <p:pic>
        <p:nvPicPr>
          <p:cNvPr id="6" name="5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2324251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Cementación con </a:t>
            </a:r>
            <a:r>
              <a:rPr lang="es-MX" dirty="0" err="1" smtClean="0"/>
              <a:t>ionómero</a:t>
            </a:r>
            <a:r>
              <a:rPr lang="es-MX" dirty="0" smtClean="0"/>
              <a:t> de vidrio</a:t>
            </a:r>
            <a:endParaRPr lang="es-MX" dirty="0"/>
          </a:p>
        </p:txBody>
      </p:sp>
      <p:sp>
        <p:nvSpPr>
          <p:cNvPr id="3" name="2 Marcador de contenido"/>
          <p:cNvSpPr>
            <a:spLocks noGrp="1"/>
          </p:cNvSpPr>
          <p:nvPr>
            <p:ph idx="1"/>
          </p:nvPr>
        </p:nvSpPr>
        <p:spPr/>
        <p:txBody>
          <a:bodyPr/>
          <a:lstStyle/>
          <a:p>
            <a:r>
              <a:rPr lang="es-MX" dirty="0" smtClean="0"/>
              <a:t>Si se sospecha que la proximidad de la pulpa puede ocasionar hipersensibilidad, es recomendable aplicar una capa de recubrimiento de hidróxido de calcio sobre la dentina sospechosa y la aplicación de un barniz o agente adhesivo.</a:t>
            </a:r>
            <a:endParaRPr lang="es-MX" dirty="0"/>
          </a:p>
        </p:txBody>
      </p:sp>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20487" t="26208" r="17347" b="10718"/>
          <a:stretch/>
        </p:blipFill>
        <p:spPr>
          <a:xfrm>
            <a:off x="3563888" y="4653136"/>
            <a:ext cx="2552261" cy="1942125"/>
          </a:xfrm>
          <a:prstGeom prst="rect">
            <a:avLst/>
          </a:prstGeom>
        </p:spPr>
      </p:pic>
      <p:pic>
        <p:nvPicPr>
          <p:cNvPr id="6" name="5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4882855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7772400" cy="914400"/>
          </a:xfrm>
        </p:spPr>
        <p:txBody>
          <a:bodyPr>
            <a:normAutofit fontScale="90000"/>
          </a:bodyPr>
          <a:lstStyle/>
          <a:p>
            <a:r>
              <a:rPr lang="es-MX" dirty="0" smtClean="0"/>
              <a:t>Cementación con </a:t>
            </a:r>
            <a:r>
              <a:rPr lang="es-MX" dirty="0" err="1" smtClean="0"/>
              <a:t>ionómero</a:t>
            </a:r>
            <a:r>
              <a:rPr lang="es-MX" dirty="0" smtClean="0"/>
              <a:t> de vidrio</a:t>
            </a:r>
            <a:endParaRPr lang="es-MX" dirty="0"/>
          </a:p>
        </p:txBody>
      </p:sp>
      <p:sp>
        <p:nvSpPr>
          <p:cNvPr id="3" name="2 Marcador de contenido"/>
          <p:cNvSpPr>
            <a:spLocks noGrp="1"/>
          </p:cNvSpPr>
          <p:nvPr>
            <p:ph idx="1"/>
          </p:nvPr>
        </p:nvSpPr>
        <p:spPr>
          <a:xfrm>
            <a:off x="899592" y="1700808"/>
            <a:ext cx="7772400" cy="4572000"/>
          </a:xfrm>
        </p:spPr>
        <p:txBody>
          <a:bodyPr/>
          <a:lstStyle/>
          <a:p>
            <a:r>
              <a:rPr lang="es-MX" dirty="0" smtClean="0"/>
              <a:t>Una vez eliminados todos los excedentes se pide al paciente que se enjuague.</a:t>
            </a:r>
          </a:p>
          <a:p>
            <a:r>
              <a:rPr lang="es-MX" dirty="0" smtClean="0"/>
              <a:t>Pasar el hilo dental a través del contacto para quitar cualquier resto de cemento.</a:t>
            </a:r>
          </a:p>
          <a:p>
            <a:r>
              <a:rPr lang="es-MX" dirty="0" smtClean="0"/>
              <a:t>Se verifican los contactos </a:t>
            </a:r>
            <a:r>
              <a:rPr lang="es-MX" dirty="0" err="1" smtClean="0"/>
              <a:t>oclusales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4293096"/>
            <a:ext cx="3315994" cy="2477784"/>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8222086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Resumen sobre cementación</a:t>
            </a:r>
            <a:endParaRPr lang="es-MX" dirty="0"/>
          </a:p>
        </p:txBody>
      </p:sp>
      <p:sp>
        <p:nvSpPr>
          <p:cNvPr id="3" name="2 Marcador de contenido"/>
          <p:cNvSpPr>
            <a:spLocks noGrp="1"/>
          </p:cNvSpPr>
          <p:nvPr>
            <p:ph idx="1"/>
          </p:nvPr>
        </p:nvSpPr>
        <p:spPr>
          <a:xfrm>
            <a:off x="827584" y="1268760"/>
            <a:ext cx="7772400" cy="4572000"/>
          </a:xfrm>
        </p:spPr>
        <p:txBody>
          <a:bodyPr/>
          <a:lstStyle/>
          <a:p>
            <a:pPr marL="514350" indent="-514350">
              <a:buFont typeface="+mj-lt"/>
              <a:buAutoNum type="arabicPeriod"/>
            </a:pPr>
            <a:r>
              <a:rPr lang="es-MX" dirty="0" smtClean="0"/>
              <a:t>Aislamiento dental</a:t>
            </a:r>
          </a:p>
          <a:p>
            <a:pPr marL="514350" indent="-514350">
              <a:buFont typeface="+mj-lt"/>
              <a:buAutoNum type="arabicPeriod"/>
            </a:pPr>
            <a:r>
              <a:rPr lang="es-MX" dirty="0" smtClean="0"/>
              <a:t>Elección del cementante apropiado</a:t>
            </a:r>
          </a:p>
          <a:p>
            <a:pPr marL="514350" indent="-514350">
              <a:buFont typeface="+mj-lt"/>
              <a:buAutoNum type="arabicPeriod"/>
            </a:pPr>
            <a:r>
              <a:rPr lang="es-MX" dirty="0" smtClean="0"/>
              <a:t>Limpieza de la preparación </a:t>
            </a:r>
          </a:p>
          <a:p>
            <a:pPr marL="514350" indent="-514350">
              <a:buFont typeface="+mj-lt"/>
              <a:buAutoNum type="arabicPeriod"/>
            </a:pPr>
            <a:r>
              <a:rPr lang="es-MX" dirty="0" smtClean="0"/>
              <a:t>Aplicación de barniz en caso necesario</a:t>
            </a:r>
          </a:p>
          <a:p>
            <a:pPr marL="514350" indent="-514350">
              <a:buFont typeface="+mj-lt"/>
              <a:buAutoNum type="arabicPeriod"/>
            </a:pPr>
            <a:r>
              <a:rPr lang="es-MX" dirty="0" smtClean="0"/>
              <a:t>Se mezcla el cemento</a:t>
            </a:r>
          </a:p>
          <a:p>
            <a:pPr marL="514350" indent="-514350">
              <a:buFont typeface="+mj-lt"/>
              <a:buAutoNum type="arabicPeriod"/>
            </a:pPr>
            <a:r>
              <a:rPr lang="es-MX" dirty="0" smtClean="0"/>
              <a:t>Aplicación del cemento al vaciado y a la preparación</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6806" t="10284" r="7685" b="8220"/>
          <a:stretch/>
        </p:blipFill>
        <p:spPr>
          <a:xfrm>
            <a:off x="3779912" y="4581128"/>
            <a:ext cx="2592288" cy="2111246"/>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384477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8229600" cy="1143000"/>
          </a:xfrm>
        </p:spPr>
        <p:txBody>
          <a:bodyPr>
            <a:normAutofit fontScale="90000"/>
          </a:bodyPr>
          <a:lstStyle/>
          <a:p>
            <a:r>
              <a:rPr lang="es-ES" dirty="0" smtClean="0"/>
              <a:t>Propósito de la Unidad de Aprendizaje</a:t>
            </a:r>
            <a:endParaRPr lang="es-ES" dirty="0"/>
          </a:p>
        </p:txBody>
      </p:sp>
      <p:sp>
        <p:nvSpPr>
          <p:cNvPr id="3" name="2 Marcador de contenido"/>
          <p:cNvSpPr>
            <a:spLocks noGrp="1"/>
          </p:cNvSpPr>
          <p:nvPr>
            <p:ph idx="1"/>
          </p:nvPr>
        </p:nvSpPr>
        <p:spPr>
          <a:xfrm>
            <a:off x="457200" y="1831678"/>
            <a:ext cx="8229600" cy="4526280"/>
          </a:xfrm>
        </p:spPr>
        <p:txBody>
          <a:bodyPr>
            <a:normAutofit/>
          </a:bodyPr>
          <a:lstStyle/>
          <a:p>
            <a:pPr algn="just"/>
            <a:r>
              <a:rPr lang="es-ES" sz="2800" dirty="0" smtClean="0"/>
              <a:t>El participante, restaurará la anatomía, fisiología y estética de dientes permanentes de plástico de </a:t>
            </a:r>
            <a:r>
              <a:rPr lang="es-ES" sz="2800" dirty="0" err="1" smtClean="0"/>
              <a:t>tipodonto</a:t>
            </a:r>
            <a:r>
              <a:rPr lang="es-ES" sz="2800" dirty="0" smtClean="0"/>
              <a:t>, después de realizar preparaciones indicadas para el uso de </a:t>
            </a:r>
            <a:r>
              <a:rPr lang="es-ES" sz="2800" dirty="0" err="1" smtClean="0"/>
              <a:t>inlay</a:t>
            </a:r>
            <a:r>
              <a:rPr lang="es-ES" sz="2800" dirty="0" smtClean="0"/>
              <a:t> y </a:t>
            </a:r>
            <a:r>
              <a:rPr lang="es-ES" sz="2800" dirty="0" err="1" smtClean="0"/>
              <a:t>onlay</a:t>
            </a:r>
            <a:r>
              <a:rPr lang="es-ES" sz="2800" dirty="0" smtClean="0"/>
              <a:t> vaciadas metálicas y de resina indirectas. Así como la elaboración de 9 preparaciones 3 en </a:t>
            </a:r>
            <a:r>
              <a:rPr lang="es-ES" sz="2800" dirty="0" err="1" smtClean="0"/>
              <a:t>tipodonto</a:t>
            </a:r>
            <a:r>
              <a:rPr lang="es-ES" sz="2800" dirty="0" smtClean="0"/>
              <a:t> </a:t>
            </a:r>
            <a:r>
              <a:rPr lang="es-ES" sz="2800" dirty="0" err="1" smtClean="0"/>
              <a:t>frazaco</a:t>
            </a:r>
            <a:r>
              <a:rPr lang="es-ES" sz="2800" dirty="0" smtClean="0"/>
              <a:t>, …</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5</a:t>
            </a:fld>
            <a:endParaRPr lang="es-ES"/>
          </a:p>
        </p:txBody>
      </p:sp>
      <p:pic>
        <p:nvPicPr>
          <p:cNvPr id="5" name="4 Imagen" descr="Escudo%20UAEM.png"/>
          <p:cNvPicPr>
            <a:picLocks noChangeAspect="1"/>
          </p:cNvPicPr>
          <p:nvPr/>
        </p:nvPicPr>
        <p:blipFill>
          <a:blip r:embed="rId2" cstate="print"/>
          <a:stretch>
            <a:fillRect/>
          </a:stretch>
        </p:blipFill>
        <p:spPr>
          <a:xfrm>
            <a:off x="0" y="53758"/>
            <a:ext cx="611560" cy="517634"/>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3212278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Resumen sobre cementación</a:t>
            </a:r>
            <a:endParaRPr lang="es-MX" dirty="0"/>
          </a:p>
        </p:txBody>
      </p:sp>
      <p:sp>
        <p:nvSpPr>
          <p:cNvPr id="3" name="2 Marcador de contenido"/>
          <p:cNvSpPr>
            <a:spLocks noGrp="1"/>
          </p:cNvSpPr>
          <p:nvPr>
            <p:ph idx="1"/>
          </p:nvPr>
        </p:nvSpPr>
        <p:spPr>
          <a:xfrm>
            <a:off x="899592" y="1340768"/>
            <a:ext cx="7772400" cy="4572000"/>
          </a:xfrm>
        </p:spPr>
        <p:txBody>
          <a:bodyPr/>
          <a:lstStyle/>
          <a:p>
            <a:pPr marL="0" indent="0">
              <a:buNone/>
            </a:pPr>
            <a:r>
              <a:rPr lang="es-MX" dirty="0" smtClean="0"/>
              <a:t>7.  Asentamiento de la incrustación</a:t>
            </a:r>
          </a:p>
          <a:p>
            <a:pPr marL="0" indent="0">
              <a:buNone/>
            </a:pPr>
            <a:r>
              <a:rPr lang="es-MX" dirty="0" smtClean="0"/>
              <a:t>8.  Se eliminan excedentes de cemento</a:t>
            </a:r>
          </a:p>
          <a:p>
            <a:pPr marL="0" indent="0">
              <a:buNone/>
            </a:pPr>
            <a:r>
              <a:rPr lang="es-MX" dirty="0" smtClean="0"/>
              <a:t>9.  Se retocan los márgenes accesibles mientras el cemento esté suave.</a:t>
            </a:r>
          </a:p>
          <a:p>
            <a:pPr marL="0" indent="0">
              <a:buNone/>
            </a:pPr>
            <a:r>
              <a:rPr lang="es-MX" dirty="0" smtClean="0"/>
              <a:t>10. Se examinan los márgenes y contactos</a:t>
            </a:r>
          </a:p>
          <a:p>
            <a:pPr marL="0" indent="0">
              <a:buNone/>
            </a:pPr>
            <a:r>
              <a:rPr lang="es-MX" dirty="0" smtClean="0"/>
              <a:t>11. Se verifica la oclusión</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4727911"/>
            <a:ext cx="2857500" cy="1762125"/>
          </a:xfrm>
          <a:prstGeom prst="rect">
            <a:avLst/>
          </a:prstGeom>
        </p:spPr>
      </p:pic>
      <p:pic>
        <p:nvPicPr>
          <p:cNvPr id="5" name="4 Imagen" descr="Escudo%20UAEM.png"/>
          <p:cNvPicPr>
            <a:picLocks noChangeAspect="1"/>
          </p:cNvPicPr>
          <p:nvPr/>
        </p:nvPicPr>
        <p:blipFill>
          <a:blip r:embed="rId4" cstate="print"/>
          <a:stretch>
            <a:fillRect/>
          </a:stretch>
        </p:blipFill>
        <p:spPr>
          <a:xfrm>
            <a:off x="0" y="31046"/>
            <a:ext cx="696634" cy="58964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8061634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BIBLIOGRÁFICAS</a:t>
            </a:r>
            <a:endParaRPr lang="es-MX" dirty="0"/>
          </a:p>
        </p:txBody>
      </p:sp>
      <p:sp>
        <p:nvSpPr>
          <p:cNvPr id="3" name="2 Marcador de contenido"/>
          <p:cNvSpPr>
            <a:spLocks noGrp="1"/>
          </p:cNvSpPr>
          <p:nvPr>
            <p:ph idx="1"/>
          </p:nvPr>
        </p:nvSpPr>
        <p:spPr/>
        <p:txBody>
          <a:bodyPr>
            <a:normAutofit fontScale="47500" lnSpcReduction="20000"/>
          </a:bodyPr>
          <a:lstStyle/>
          <a:p>
            <a:pPr marL="68580" indent="0">
              <a:buNone/>
            </a:pPr>
            <a:r>
              <a:rPr lang="es-MX" dirty="0"/>
              <a:t> </a:t>
            </a:r>
          </a:p>
          <a:p>
            <a:pPr lvl="0"/>
            <a:r>
              <a:rPr lang="es-ES" dirty="0"/>
              <a:t>Phillips </a:t>
            </a:r>
            <a:r>
              <a:rPr lang="fr-FR" dirty="0" err="1"/>
              <a:t>Kennet</a:t>
            </a:r>
            <a:r>
              <a:rPr lang="fr-FR" dirty="0"/>
              <a:t> J. </a:t>
            </a:r>
            <a:r>
              <a:rPr lang="fr-FR" dirty="0" err="1"/>
              <a:t>Anusa</a:t>
            </a:r>
            <a:r>
              <a:rPr lang="fr-FR" dirty="0"/>
              <a:t> Vice.  </a:t>
            </a:r>
            <a:r>
              <a:rPr lang="es-ES" dirty="0"/>
              <a:t>La Ciencia de Los Materiales Dentales. Editorial  </a:t>
            </a:r>
            <a:r>
              <a:rPr lang="es-ES" dirty="0" err="1"/>
              <a:t>Elsevier</a:t>
            </a:r>
            <a:r>
              <a:rPr lang="es-ES" dirty="0"/>
              <a:t> Saunders 11° Edición  Madrid España 2004 ISBN 84-8174-746-7</a:t>
            </a:r>
            <a:endParaRPr lang="es-MX" dirty="0"/>
          </a:p>
          <a:p>
            <a:pPr lvl="0"/>
            <a:r>
              <a:rPr lang="es-ES" dirty="0" err="1"/>
              <a:t>Shillingburg</a:t>
            </a:r>
            <a:r>
              <a:rPr lang="es-ES" dirty="0"/>
              <a:t>, Herbert T. (et-al) . </a:t>
            </a:r>
            <a:r>
              <a:rPr lang="es-MX" dirty="0"/>
              <a:t>Fundamentos esenciales en prótesis fija. </a:t>
            </a:r>
            <a:r>
              <a:rPr lang="es-ES" dirty="0"/>
              <a:t>Editorial  </a:t>
            </a:r>
            <a:r>
              <a:rPr lang="es-ES" dirty="0" err="1"/>
              <a:t>Quintessens</a:t>
            </a:r>
            <a:r>
              <a:rPr lang="es-ES" dirty="0"/>
              <a:t>. 3a. Ed.  </a:t>
            </a:r>
            <a:r>
              <a:rPr lang="es-MX" dirty="0"/>
              <a:t>Barcelona, España, 2000.</a:t>
            </a:r>
          </a:p>
          <a:p>
            <a:pPr lvl="0"/>
            <a:r>
              <a:rPr lang="es-MX" dirty="0"/>
              <a:t>Barrancos </a:t>
            </a:r>
            <a:r>
              <a:rPr lang="es-MX" dirty="0" err="1"/>
              <a:t>Mooney</a:t>
            </a:r>
            <a:r>
              <a:rPr lang="es-MX" dirty="0"/>
              <a:t> Julio. Operatoria Dental.  Editorial Panamericana. Edición 1998.</a:t>
            </a:r>
          </a:p>
          <a:p>
            <a:pPr lvl="0"/>
            <a:r>
              <a:rPr lang="es-ES" dirty="0"/>
              <a:t>Barceló, Materiales Dentales, conocimientos prácticos aplicados, Editorial Trillas, 3ª Ed.  2010. </a:t>
            </a:r>
            <a:endParaRPr lang="es-MX" dirty="0"/>
          </a:p>
          <a:p>
            <a:pPr lvl="0"/>
            <a:r>
              <a:rPr lang="es-ES" dirty="0" err="1"/>
              <a:t>Hatrick</a:t>
            </a:r>
            <a:r>
              <a:rPr lang="es-ES" dirty="0"/>
              <a:t>, Carol Dixon, Materiales Dentales, Aplicaciones Clínicas, </a:t>
            </a:r>
            <a:r>
              <a:rPr lang="es-ES" dirty="0" err="1"/>
              <a:t>edit</a:t>
            </a:r>
            <a:r>
              <a:rPr lang="es-ES" dirty="0"/>
              <a:t> Manual Moderno, 2012.</a:t>
            </a:r>
            <a:endParaRPr lang="es-MX" dirty="0"/>
          </a:p>
          <a:p>
            <a:pPr lvl="0"/>
            <a:r>
              <a:rPr lang="es-ES" dirty="0"/>
              <a:t>Guzmán Humberto, Biomateriales de uso clínico, Edit. ECOE Ediciones, 2013.</a:t>
            </a:r>
            <a:endParaRPr lang="es-MX" dirty="0"/>
          </a:p>
          <a:p>
            <a:pPr lvl="0"/>
            <a:r>
              <a:rPr lang="es-ES" dirty="0"/>
              <a:t>Reis, A., </a:t>
            </a:r>
            <a:r>
              <a:rPr lang="es-ES" dirty="0" err="1"/>
              <a:t>Logercio</a:t>
            </a:r>
            <a:r>
              <a:rPr lang="es-ES" dirty="0"/>
              <a:t>, A., Materiales Dentales Directos, de los fundamentos a la aplicación clínica, Nova </a:t>
            </a:r>
            <a:r>
              <a:rPr lang="es-ES" dirty="0" err="1"/>
              <a:t>Guanabara</a:t>
            </a:r>
            <a:r>
              <a:rPr lang="es-ES" dirty="0"/>
              <a:t> Editora, España, Enero del 2012.   </a:t>
            </a:r>
            <a:endParaRPr lang="es-MX" dirty="0"/>
          </a:p>
          <a:p>
            <a:pPr lvl="0"/>
            <a:r>
              <a:rPr lang="es-ES" dirty="0"/>
              <a:t>Jiménez, Amparo, Planas, Manual de Materiales Odontológicos, 2ª Ed., Edit. Universidad de Sevilla Secretariado de Publicaciones, España, 2011.</a:t>
            </a:r>
            <a:endParaRPr lang="es-MX" dirty="0"/>
          </a:p>
          <a:p>
            <a:pPr lvl="0"/>
            <a:r>
              <a:rPr lang="es-ES" dirty="0"/>
              <a:t>Marcia </a:t>
            </a:r>
            <a:r>
              <a:rPr lang="es-ES" dirty="0" err="1"/>
              <a:t>Gladwin</a:t>
            </a:r>
            <a:r>
              <a:rPr lang="es-ES" dirty="0"/>
              <a:t>. Aspectos Clínicos de los Materiales Dentales. Edit. Manual Moderno, México, 2001. ISBN  968-426934</a:t>
            </a:r>
            <a:endParaRPr lang="es-MX" dirty="0"/>
          </a:p>
          <a:p>
            <a:pPr lvl="0"/>
            <a:r>
              <a:rPr lang="es-ES" dirty="0"/>
              <a:t>José Luis </a:t>
            </a:r>
            <a:r>
              <a:rPr lang="es-ES" dirty="0" err="1"/>
              <a:t>Cova</a:t>
            </a:r>
            <a:r>
              <a:rPr lang="es-ES" dirty="0"/>
              <a:t> N. Biomateriales Dentales. </a:t>
            </a:r>
            <a:r>
              <a:rPr lang="es-ES" dirty="0" err="1"/>
              <a:t>Edit</a:t>
            </a:r>
            <a:r>
              <a:rPr lang="es-ES" dirty="0"/>
              <a:t> </a:t>
            </a:r>
            <a:r>
              <a:rPr lang="es-ES" dirty="0" err="1"/>
              <a:t>Amolca</a:t>
            </a:r>
            <a:r>
              <a:rPr lang="es-ES" dirty="0"/>
              <a:t> , Colombia, 2004</a:t>
            </a:r>
            <a:endParaRPr lang="es-MX" dirty="0"/>
          </a:p>
          <a:p>
            <a:pPr lvl="0"/>
            <a:r>
              <a:rPr lang="en-US" dirty="0"/>
              <a:t>William W. Howard y Richard C. Moller. Atlas de </a:t>
            </a:r>
            <a:r>
              <a:rPr lang="en-US" dirty="0" err="1"/>
              <a:t>Operatoria</a:t>
            </a:r>
            <a:r>
              <a:rPr lang="en-US" dirty="0"/>
              <a:t> Dental . Manual </a:t>
            </a:r>
            <a:r>
              <a:rPr lang="en-US" dirty="0" err="1"/>
              <a:t>Moderno</a:t>
            </a:r>
            <a:r>
              <a:rPr lang="en-US" dirty="0"/>
              <a:t>, México DF 1986</a:t>
            </a:r>
            <a:endParaRPr lang="es-MX" dirty="0"/>
          </a:p>
          <a:p>
            <a:pPr lvl="0"/>
            <a:r>
              <a:rPr lang="en-US" dirty="0"/>
              <a:t>Baum, Phillips, Lund. </a:t>
            </a:r>
            <a:r>
              <a:rPr lang="es-ES" dirty="0"/>
              <a:t>Tratado de Operatoria Dental.</a:t>
            </a:r>
            <a:r>
              <a:rPr lang="en-US" dirty="0"/>
              <a:t>, 3ª Edit., </a:t>
            </a:r>
            <a:r>
              <a:rPr lang="en-US" dirty="0" err="1"/>
              <a:t>McGraww</a:t>
            </a:r>
            <a:r>
              <a:rPr lang="en-US" dirty="0"/>
              <a:t>. </a:t>
            </a:r>
            <a:r>
              <a:rPr lang="es-MX" dirty="0"/>
              <a:t>Hill Interamericana, 1996, México. </a:t>
            </a:r>
          </a:p>
          <a:p>
            <a:pPr marL="68580" indent="0">
              <a:buNone/>
            </a:pPr>
            <a:endParaRPr lang="es-MX" dirty="0"/>
          </a:p>
        </p:txBody>
      </p:sp>
      <p:pic>
        <p:nvPicPr>
          <p:cNvPr id="4" name="3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735024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548680"/>
            <a:ext cx="8229600" cy="1143000"/>
          </a:xfrm>
        </p:spPr>
        <p:txBody>
          <a:bodyPr>
            <a:normAutofit fontScale="90000"/>
          </a:bodyPr>
          <a:lstStyle/>
          <a:p>
            <a:r>
              <a:rPr lang="es-ES" dirty="0" smtClean="0"/>
              <a:t>Propósito de la Unidad de Aprendizaje (Continuación) </a:t>
            </a:r>
            <a:endParaRPr lang="es-ES" dirty="0"/>
          </a:p>
        </p:txBody>
      </p:sp>
      <p:sp>
        <p:nvSpPr>
          <p:cNvPr id="3" name="2 Marcador de contenido"/>
          <p:cNvSpPr>
            <a:spLocks noGrp="1"/>
          </p:cNvSpPr>
          <p:nvPr>
            <p:ph idx="1"/>
          </p:nvPr>
        </p:nvSpPr>
        <p:spPr>
          <a:xfrm>
            <a:off x="177044" y="2215088"/>
            <a:ext cx="8715436" cy="4526280"/>
          </a:xfrm>
        </p:spPr>
        <p:txBody>
          <a:bodyPr>
            <a:normAutofit/>
          </a:bodyPr>
          <a:lstStyle/>
          <a:p>
            <a:pPr algn="just"/>
            <a:r>
              <a:rPr lang="es-ES" sz="2800" dirty="0" smtClean="0"/>
              <a:t>… 3 en dientes empotrados en modelos de yeso tipo IV y articulados en un A.S.A. en el Laboratorio de Prótesis de la Facultad de Odontología y en laboratorios dentales externos, y 3 preparaciones en dientes de </a:t>
            </a:r>
            <a:r>
              <a:rPr lang="es-ES" sz="2800" dirty="0" err="1" smtClean="0"/>
              <a:t>tipodonto</a:t>
            </a:r>
            <a:r>
              <a:rPr lang="es-ES" sz="2800" dirty="0" smtClean="0"/>
              <a:t> colocados en boca de los simuladores, previa a la práctica demostrativa por parte del profesor.</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6</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886190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Competencias profesionales</a:t>
            </a:r>
            <a:endParaRPr lang="es-ES" dirty="0"/>
          </a:p>
        </p:txBody>
      </p:sp>
      <p:sp>
        <p:nvSpPr>
          <p:cNvPr id="3" name="2 Marcador de contenido"/>
          <p:cNvSpPr>
            <a:spLocks noGrp="1"/>
          </p:cNvSpPr>
          <p:nvPr>
            <p:ph idx="1"/>
          </p:nvPr>
        </p:nvSpPr>
        <p:spPr/>
        <p:txBody>
          <a:bodyPr>
            <a:normAutofit/>
          </a:bodyPr>
          <a:lstStyle/>
          <a:p>
            <a:r>
              <a:rPr lang="es-ES" sz="2800" dirty="0" smtClean="0"/>
              <a:t>Elaborar programas de tratamiento preventivo, curativo, restaurativo y de rehabilitación de salud bucal del individuo en su contexto.</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7</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582534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50203"/>
            <a:ext cx="7872410" cy="1143000"/>
          </a:xfrm>
        </p:spPr>
        <p:txBody>
          <a:bodyPr>
            <a:normAutofit fontScale="90000"/>
          </a:bodyPr>
          <a:lstStyle/>
          <a:p>
            <a:r>
              <a:rPr lang="es-ES" dirty="0" smtClean="0"/>
              <a:t>Contribución de la unidad de aprendizaje al perfil de  egreso</a:t>
            </a:r>
            <a:endParaRPr lang="es-ES" dirty="0"/>
          </a:p>
        </p:txBody>
      </p:sp>
      <p:sp>
        <p:nvSpPr>
          <p:cNvPr id="3" name="2 Marcador de contenido"/>
          <p:cNvSpPr>
            <a:spLocks noGrp="1"/>
          </p:cNvSpPr>
          <p:nvPr>
            <p:ph idx="1"/>
          </p:nvPr>
        </p:nvSpPr>
        <p:spPr>
          <a:xfrm>
            <a:off x="457200" y="1974554"/>
            <a:ext cx="8229600" cy="4526280"/>
          </a:xfrm>
        </p:spPr>
        <p:txBody>
          <a:bodyPr>
            <a:normAutofit/>
          </a:bodyPr>
          <a:lstStyle/>
          <a:p>
            <a:r>
              <a:rPr lang="es-ES" sz="2800" dirty="0" smtClean="0"/>
              <a:t>Aplicar estrategias de promoción de primer y segundo nivel de prevención de la salud bucal individual y comunitaria simulados.</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8</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165781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8" y="692696"/>
            <a:ext cx="8286776" cy="1143000"/>
          </a:xfrm>
        </p:spPr>
        <p:txBody>
          <a:bodyPr>
            <a:noAutofit/>
          </a:bodyPr>
          <a:lstStyle/>
          <a:p>
            <a:r>
              <a:rPr lang="es-ES" sz="3200" dirty="0" smtClean="0"/>
              <a:t>Contribución de la unidad de aprendizaje al perfil de  egreso (Continuación)</a:t>
            </a:r>
            <a:endParaRPr lang="es-ES" sz="3200" dirty="0"/>
          </a:p>
        </p:txBody>
      </p:sp>
      <p:sp>
        <p:nvSpPr>
          <p:cNvPr id="3" name="2 Marcador de contenido"/>
          <p:cNvSpPr>
            <a:spLocks noGrp="1"/>
          </p:cNvSpPr>
          <p:nvPr>
            <p:ph idx="1"/>
          </p:nvPr>
        </p:nvSpPr>
        <p:spPr>
          <a:xfrm>
            <a:off x="539552" y="2636912"/>
            <a:ext cx="8229600" cy="4526280"/>
          </a:xfrm>
        </p:spPr>
        <p:txBody>
          <a:bodyPr>
            <a:normAutofit/>
          </a:bodyPr>
          <a:lstStyle/>
          <a:p>
            <a:r>
              <a:rPr lang="es-ES" sz="2800" dirty="0" smtClean="0"/>
              <a:t>Actualizar su práctica cotidiana con los nuevos conocimientos que se generen con los avances científicos y las innovaciones tecnológicas (aprendizaje autónoma).</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9</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126188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1221</TotalTime>
  <Words>2824</Words>
  <Application>Microsoft Office PowerPoint</Application>
  <PresentationFormat>Presentación en pantalla (4:3)</PresentationFormat>
  <Paragraphs>306</Paragraphs>
  <Slides>51</Slides>
  <Notes>37</Notes>
  <HiddenSlides>0</HiddenSlides>
  <MMClips>0</MMClips>
  <ScaleCrop>false</ScaleCrop>
  <HeadingPairs>
    <vt:vector size="4" baseType="variant">
      <vt:variant>
        <vt:lpstr>Tema</vt:lpstr>
      </vt:variant>
      <vt:variant>
        <vt:i4>1</vt:i4>
      </vt:variant>
      <vt:variant>
        <vt:lpstr>Títulos de diapositiva</vt:lpstr>
      </vt:variant>
      <vt:variant>
        <vt:i4>51</vt:i4>
      </vt:variant>
    </vt:vector>
  </HeadingPairs>
  <TitlesOfParts>
    <vt:vector size="52" baseType="lpstr">
      <vt:lpstr>Metro</vt:lpstr>
      <vt:lpstr>Presentación de PowerPoint</vt:lpstr>
      <vt:lpstr>Presentación de PowerPoint</vt:lpstr>
      <vt:lpstr>Presentación de PowerPoint</vt:lpstr>
      <vt:lpstr>Presentación de PowerPoint</vt:lpstr>
      <vt:lpstr>Propósito de la Unidad de Aprendizaje</vt:lpstr>
      <vt:lpstr>Propósito de la Unidad de Aprendizaje (Continuación) </vt:lpstr>
      <vt:lpstr>Competencias profesionales</vt:lpstr>
      <vt:lpstr>Contribución de la unidad de aprendizaje al perfil de  egreso</vt:lpstr>
      <vt:lpstr>Contribución de la unidad de aprendizaje al perfil de  egreso (Continuación)</vt:lpstr>
      <vt:lpstr>Unidad de Aprendizaje VII</vt:lpstr>
      <vt:lpstr>Conocimientos de la unidad de competencia </vt:lpstr>
      <vt:lpstr>Habilidades de la unidad de competencia </vt:lpstr>
      <vt:lpstr>Actitudes/Valores de la unidad de competencia </vt:lpstr>
      <vt:lpstr>CEMENTACION DE INCRUSTACIONES METÁLICAS</vt:lpstr>
      <vt:lpstr>Presentación de PowerPoint</vt:lpstr>
      <vt:lpstr>Ajuste intrabucal</vt:lpstr>
      <vt:lpstr>Eliminación de las temporales</vt:lpstr>
      <vt:lpstr>Contacto proximal</vt:lpstr>
      <vt:lpstr>Contacto proximal</vt:lpstr>
      <vt:lpstr>Contacto proximal</vt:lpstr>
      <vt:lpstr>Contacto proximal</vt:lpstr>
      <vt:lpstr>Contacto proximal</vt:lpstr>
      <vt:lpstr>Contacto proximal</vt:lpstr>
      <vt:lpstr>Ajuste de la oclusión</vt:lpstr>
      <vt:lpstr>Ajuste de la oclusión</vt:lpstr>
      <vt:lpstr>Ajuste de la oclusión</vt:lpstr>
      <vt:lpstr>Contacto proximal negativo</vt:lpstr>
      <vt:lpstr>Resumen de los pasos que llevan a la cementación</vt:lpstr>
      <vt:lpstr>Resumen de los pasos que llevan a la cementación</vt:lpstr>
      <vt:lpstr> cementación</vt:lpstr>
      <vt:lpstr>Cementación </vt:lpstr>
      <vt:lpstr>Objetivo de la cementación</vt:lpstr>
      <vt:lpstr>Características del agente cementante</vt:lpstr>
      <vt:lpstr>Características del agente cementante</vt:lpstr>
      <vt:lpstr>Agente cementante</vt:lpstr>
      <vt:lpstr>Función del agente cementante</vt:lpstr>
      <vt:lpstr>Cementación de incrustaciones metálicas</vt:lpstr>
      <vt:lpstr>Cementado con fosfato de zinc</vt:lpstr>
      <vt:lpstr>Instrumental </vt:lpstr>
      <vt:lpstr>Procedimiento</vt:lpstr>
      <vt:lpstr>Cobertura con cemento</vt:lpstr>
      <vt:lpstr>Asentamiento de la incrustación </vt:lpstr>
      <vt:lpstr>Acabado final</vt:lpstr>
      <vt:lpstr>Cementación con policarboxilato</vt:lpstr>
      <vt:lpstr>Cementación con ionómero de vidrio</vt:lpstr>
      <vt:lpstr>Cementación con ionómero de vidrio</vt:lpstr>
      <vt:lpstr>Cementación con ionómero de vidrio</vt:lpstr>
      <vt:lpstr>Cementación con ionómero de vidrio</vt:lpstr>
      <vt:lpstr>Resumen sobre cementación</vt:lpstr>
      <vt:lpstr>Resumen sobre cementación</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CEMENTACION DE INCRUSTACIONES</dc:title>
  <dc:creator>Erendira Delgado</dc:creator>
  <cp:lastModifiedBy>Erendira Delgado</cp:lastModifiedBy>
  <cp:revision>61</cp:revision>
  <dcterms:created xsi:type="dcterms:W3CDTF">2016-08-14T16:24:35Z</dcterms:created>
  <dcterms:modified xsi:type="dcterms:W3CDTF">2016-10-09T23:00:12Z</dcterms:modified>
</cp:coreProperties>
</file>