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4"/>
  </p:notesMasterIdLst>
  <p:sldIdLst>
    <p:sldId id="289" r:id="rId2"/>
    <p:sldId id="291" r:id="rId3"/>
    <p:sldId id="293" r:id="rId4"/>
    <p:sldId id="290" r:id="rId5"/>
    <p:sldId id="294" r:id="rId6"/>
    <p:sldId id="295" r:id="rId7"/>
    <p:sldId id="296" r:id="rId8"/>
    <p:sldId id="299" r:id="rId9"/>
    <p:sldId id="300" r:id="rId10"/>
    <p:sldId id="258" r:id="rId11"/>
    <p:sldId id="257"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4" r:id="rId34"/>
    <p:sldId id="281" r:id="rId35"/>
    <p:sldId id="285" r:id="rId36"/>
    <p:sldId id="280" r:id="rId37"/>
    <p:sldId id="286" r:id="rId38"/>
    <p:sldId id="282" r:id="rId39"/>
    <p:sldId id="283" r:id="rId40"/>
    <p:sldId id="287" r:id="rId41"/>
    <p:sldId id="288" r:id="rId42"/>
    <p:sldId id="298" r:id="rId4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A70E6A-5BF3-4F17-8459-038ACBA21F7E}" type="doc">
      <dgm:prSet loTypeId="urn:microsoft.com/office/officeart/2005/8/layout/lProcess3" loCatId="process" qsTypeId="urn:microsoft.com/office/officeart/2005/8/quickstyle/simple1" qsCatId="simple" csTypeId="urn:microsoft.com/office/officeart/2005/8/colors/colorful1" csCatId="colorful" phldr="1"/>
      <dgm:spPr/>
      <dgm:t>
        <a:bodyPr/>
        <a:lstStyle/>
        <a:p>
          <a:endParaRPr lang="es-MX"/>
        </a:p>
      </dgm:t>
    </dgm:pt>
    <dgm:pt modelId="{38B2D26C-86C5-4DC8-AB6D-2ACF01CF2CE2}">
      <dgm:prSet phldrT="[Texto]" custT="1"/>
      <dgm:spPr/>
      <dgm:t>
        <a:bodyPr/>
        <a:lstStyle/>
        <a:p>
          <a:r>
            <a:rPr lang="es-ES" sz="2800" dirty="0" smtClean="0"/>
            <a:t>Adquiere </a:t>
          </a:r>
          <a:endParaRPr lang="es-MX" sz="2800" dirty="0"/>
        </a:p>
      </dgm:t>
    </dgm:pt>
    <dgm:pt modelId="{90D8A308-BA44-40E1-B7D2-BD3DF7B7AB86}" type="parTrans" cxnId="{EBBCFF4E-8060-44D5-9AEB-7CF6C62206E5}">
      <dgm:prSet/>
      <dgm:spPr/>
      <dgm:t>
        <a:bodyPr/>
        <a:lstStyle/>
        <a:p>
          <a:endParaRPr lang="es-MX" sz="3200"/>
        </a:p>
      </dgm:t>
    </dgm:pt>
    <dgm:pt modelId="{E80E960F-5D36-4A17-8799-C695F4A62487}" type="sibTrans" cxnId="{EBBCFF4E-8060-44D5-9AEB-7CF6C62206E5}">
      <dgm:prSet/>
      <dgm:spPr/>
      <dgm:t>
        <a:bodyPr/>
        <a:lstStyle/>
        <a:p>
          <a:endParaRPr lang="es-MX" sz="3200"/>
        </a:p>
      </dgm:t>
    </dgm:pt>
    <dgm:pt modelId="{86C88571-5484-4C6C-90FD-74AB396C6808}">
      <dgm:prSet phldrT="[Texto]" custT="1"/>
      <dgm:spPr/>
      <dgm:t>
        <a:bodyPr/>
        <a:lstStyle/>
        <a:p>
          <a:r>
            <a:rPr lang="es-ES" sz="1200" dirty="0" smtClean="0"/>
            <a:t>Conocimiento</a:t>
          </a:r>
          <a:endParaRPr lang="es-MX" sz="1200" dirty="0"/>
        </a:p>
      </dgm:t>
    </dgm:pt>
    <dgm:pt modelId="{C8FB990B-67F6-49C2-B83E-16D4BF05A7BD}" type="parTrans" cxnId="{19A9B23C-7B2E-4408-9CE9-AF20530192C5}">
      <dgm:prSet/>
      <dgm:spPr/>
      <dgm:t>
        <a:bodyPr/>
        <a:lstStyle/>
        <a:p>
          <a:endParaRPr lang="es-MX" sz="3200"/>
        </a:p>
      </dgm:t>
    </dgm:pt>
    <dgm:pt modelId="{B2AAF526-C765-4D9C-8597-C5169FB56B94}" type="sibTrans" cxnId="{19A9B23C-7B2E-4408-9CE9-AF20530192C5}">
      <dgm:prSet/>
      <dgm:spPr/>
      <dgm:t>
        <a:bodyPr/>
        <a:lstStyle/>
        <a:p>
          <a:endParaRPr lang="es-MX" sz="3200"/>
        </a:p>
      </dgm:t>
    </dgm:pt>
    <dgm:pt modelId="{2ADF6835-21FC-4ABF-8DB0-868574B74BD5}">
      <dgm:prSet phldrT="[Texto]" custT="1"/>
      <dgm:spPr/>
      <dgm:t>
        <a:bodyPr/>
        <a:lstStyle/>
        <a:p>
          <a:r>
            <a:rPr lang="es-ES" sz="2800" dirty="0" smtClean="0"/>
            <a:t>Acepta </a:t>
          </a:r>
          <a:endParaRPr lang="es-MX" sz="2800" dirty="0"/>
        </a:p>
      </dgm:t>
    </dgm:pt>
    <dgm:pt modelId="{76640944-1532-428C-98EC-4030C4A5A773}" type="parTrans" cxnId="{9F74B404-3B80-43D5-B853-7F6838458BE8}">
      <dgm:prSet/>
      <dgm:spPr/>
      <dgm:t>
        <a:bodyPr/>
        <a:lstStyle/>
        <a:p>
          <a:endParaRPr lang="es-MX" sz="3200"/>
        </a:p>
      </dgm:t>
    </dgm:pt>
    <dgm:pt modelId="{4B4BF783-E81C-4D10-81BA-38DD7F9B0F03}" type="sibTrans" cxnId="{9F74B404-3B80-43D5-B853-7F6838458BE8}">
      <dgm:prSet/>
      <dgm:spPr/>
      <dgm:t>
        <a:bodyPr/>
        <a:lstStyle/>
        <a:p>
          <a:endParaRPr lang="es-MX" sz="3200"/>
        </a:p>
      </dgm:t>
    </dgm:pt>
    <dgm:pt modelId="{AF14E085-1839-4CB5-9325-90AD03B3138D}">
      <dgm:prSet phldrT="[Texto]" custT="1"/>
      <dgm:spPr/>
      <dgm:t>
        <a:bodyPr/>
        <a:lstStyle/>
        <a:p>
          <a:r>
            <a:rPr lang="es-ES" sz="1200" dirty="0" smtClean="0"/>
            <a:t>Selección consciente</a:t>
          </a:r>
          <a:endParaRPr lang="es-MX" sz="1200" dirty="0"/>
        </a:p>
      </dgm:t>
    </dgm:pt>
    <dgm:pt modelId="{7D7FC325-022D-41FF-8889-F2B2A1512FC0}" type="parTrans" cxnId="{52F43BFD-70A7-4580-B1DD-55491BB96B50}">
      <dgm:prSet/>
      <dgm:spPr/>
      <dgm:t>
        <a:bodyPr/>
        <a:lstStyle/>
        <a:p>
          <a:endParaRPr lang="es-MX" sz="3200"/>
        </a:p>
      </dgm:t>
    </dgm:pt>
    <dgm:pt modelId="{3BA8DCEA-6FC2-452E-A63E-4C8CDAC55645}" type="sibTrans" cxnId="{52F43BFD-70A7-4580-B1DD-55491BB96B50}">
      <dgm:prSet/>
      <dgm:spPr/>
      <dgm:t>
        <a:bodyPr/>
        <a:lstStyle/>
        <a:p>
          <a:endParaRPr lang="es-MX" sz="3200"/>
        </a:p>
      </dgm:t>
    </dgm:pt>
    <dgm:pt modelId="{0859F84E-7CB8-44E3-91CE-679321760E96}">
      <dgm:prSet phldrT="[Texto]" custT="1"/>
      <dgm:spPr/>
      <dgm:t>
        <a:bodyPr/>
        <a:lstStyle/>
        <a:p>
          <a:r>
            <a:rPr lang="es-ES" sz="2800" dirty="0" smtClean="0"/>
            <a:t>Adhiere </a:t>
          </a:r>
          <a:endParaRPr lang="es-MX" sz="2800" dirty="0"/>
        </a:p>
      </dgm:t>
    </dgm:pt>
    <dgm:pt modelId="{51C9A388-A026-405F-A649-615950723ABF}" type="parTrans" cxnId="{F33736EF-0F61-4344-A48C-BB2F5D636FA8}">
      <dgm:prSet/>
      <dgm:spPr/>
      <dgm:t>
        <a:bodyPr/>
        <a:lstStyle/>
        <a:p>
          <a:endParaRPr lang="es-MX" sz="3200"/>
        </a:p>
      </dgm:t>
    </dgm:pt>
    <dgm:pt modelId="{AC67E0DB-8EFE-4350-A637-173FA7C23045}" type="sibTrans" cxnId="{F33736EF-0F61-4344-A48C-BB2F5D636FA8}">
      <dgm:prSet/>
      <dgm:spPr/>
      <dgm:t>
        <a:bodyPr/>
        <a:lstStyle/>
        <a:p>
          <a:endParaRPr lang="es-MX" sz="3200"/>
        </a:p>
      </dgm:t>
    </dgm:pt>
    <dgm:pt modelId="{6332478B-FDA0-4E4D-B917-553028FACAA8}">
      <dgm:prSet custT="1"/>
      <dgm:spPr/>
      <dgm:t>
        <a:bodyPr/>
        <a:lstStyle/>
        <a:p>
          <a:r>
            <a:rPr lang="es-ES" sz="1200" dirty="0" smtClean="0"/>
            <a:t>Presentarte</a:t>
          </a:r>
          <a:endParaRPr lang="es-MX" sz="1200" dirty="0"/>
        </a:p>
      </dgm:t>
    </dgm:pt>
    <dgm:pt modelId="{CC6EF82A-D016-4C81-B3E5-A2E1B481DED8}" type="parTrans" cxnId="{552AE8D0-DE61-49DD-A6E0-B0870B500EE6}">
      <dgm:prSet/>
      <dgm:spPr/>
      <dgm:t>
        <a:bodyPr/>
        <a:lstStyle/>
        <a:p>
          <a:endParaRPr lang="es-MX" sz="3200"/>
        </a:p>
      </dgm:t>
    </dgm:pt>
    <dgm:pt modelId="{059719AE-FDAD-4761-9ABC-1ADCEABF4891}" type="sibTrans" cxnId="{552AE8D0-DE61-49DD-A6E0-B0870B500EE6}">
      <dgm:prSet/>
      <dgm:spPr/>
      <dgm:t>
        <a:bodyPr/>
        <a:lstStyle/>
        <a:p>
          <a:endParaRPr lang="es-MX" sz="3200"/>
        </a:p>
      </dgm:t>
    </dgm:pt>
    <dgm:pt modelId="{5C40340B-15D2-425D-8998-564D32159110}">
      <dgm:prSet custT="1"/>
      <dgm:spPr/>
      <dgm:t>
        <a:bodyPr/>
        <a:lstStyle/>
        <a:p>
          <a:r>
            <a:rPr lang="es-ES" sz="1200" dirty="0" smtClean="0"/>
            <a:t>Internaliza tus principios</a:t>
          </a:r>
          <a:endParaRPr lang="es-MX" sz="1200" dirty="0"/>
        </a:p>
      </dgm:t>
    </dgm:pt>
    <dgm:pt modelId="{39FDB220-F747-4F02-AAF0-94E533B28285}" type="parTrans" cxnId="{50BC9CEF-8DCB-40E8-996A-D759320166C3}">
      <dgm:prSet/>
      <dgm:spPr/>
      <dgm:t>
        <a:bodyPr/>
        <a:lstStyle/>
        <a:p>
          <a:endParaRPr lang="es-MX" sz="3200"/>
        </a:p>
      </dgm:t>
    </dgm:pt>
    <dgm:pt modelId="{C3AB4F46-2B59-46A2-8F12-57FE32B0CD80}" type="sibTrans" cxnId="{50BC9CEF-8DCB-40E8-996A-D759320166C3}">
      <dgm:prSet/>
      <dgm:spPr/>
      <dgm:t>
        <a:bodyPr/>
        <a:lstStyle/>
        <a:p>
          <a:endParaRPr lang="es-MX" sz="3200"/>
        </a:p>
      </dgm:t>
    </dgm:pt>
    <dgm:pt modelId="{F76D8B7F-CE8B-4541-9B5C-15B086A85FF5}">
      <dgm:prSet custT="1"/>
      <dgm:spPr/>
      <dgm:t>
        <a:bodyPr/>
        <a:lstStyle/>
        <a:p>
          <a:r>
            <a:rPr lang="es-ES" sz="2800" dirty="0" smtClean="0"/>
            <a:t>Actúa </a:t>
          </a:r>
          <a:endParaRPr lang="es-MX" sz="2800" dirty="0"/>
        </a:p>
      </dgm:t>
    </dgm:pt>
    <dgm:pt modelId="{E8C99458-D8BA-456B-A12D-6546D40B5390}" type="parTrans" cxnId="{165CCBE9-1A66-4B11-A60D-3BDE73EC71AB}">
      <dgm:prSet/>
      <dgm:spPr/>
      <dgm:t>
        <a:bodyPr/>
        <a:lstStyle/>
        <a:p>
          <a:endParaRPr lang="es-MX" sz="3200"/>
        </a:p>
      </dgm:t>
    </dgm:pt>
    <dgm:pt modelId="{FF2ADF4E-F349-4D65-A6B0-FD8E86ABDC2D}" type="sibTrans" cxnId="{165CCBE9-1A66-4B11-A60D-3BDE73EC71AB}">
      <dgm:prSet/>
      <dgm:spPr/>
      <dgm:t>
        <a:bodyPr/>
        <a:lstStyle/>
        <a:p>
          <a:endParaRPr lang="es-MX" sz="3200"/>
        </a:p>
      </dgm:t>
    </dgm:pt>
    <dgm:pt modelId="{2CF4D9C3-B969-445D-A2BB-6A4DEB7D09C5}">
      <dgm:prSet custT="1"/>
      <dgm:spPr/>
      <dgm:t>
        <a:bodyPr/>
        <a:lstStyle/>
        <a:p>
          <a:r>
            <a:rPr lang="es-ES" sz="1200" dirty="0" smtClean="0"/>
            <a:t>Comparte</a:t>
          </a:r>
          <a:endParaRPr lang="es-MX" sz="1200" dirty="0"/>
        </a:p>
      </dgm:t>
    </dgm:pt>
    <dgm:pt modelId="{CD3C492E-DD75-407F-B944-996AEDA134C9}" type="parTrans" cxnId="{C4C669DE-BE8A-4DD7-8AF2-241D3EA584AE}">
      <dgm:prSet/>
      <dgm:spPr/>
      <dgm:t>
        <a:bodyPr/>
        <a:lstStyle/>
        <a:p>
          <a:endParaRPr lang="es-MX" sz="3200"/>
        </a:p>
      </dgm:t>
    </dgm:pt>
    <dgm:pt modelId="{D8B4245D-995A-4521-8176-B950D2B60D69}" type="sibTrans" cxnId="{C4C669DE-BE8A-4DD7-8AF2-241D3EA584AE}">
      <dgm:prSet/>
      <dgm:spPr/>
      <dgm:t>
        <a:bodyPr/>
        <a:lstStyle/>
        <a:p>
          <a:endParaRPr lang="es-MX" sz="3200"/>
        </a:p>
      </dgm:t>
    </dgm:pt>
    <dgm:pt modelId="{40646172-20C2-41F3-B7A6-9A132B80FBF7}">
      <dgm:prSet custT="1"/>
      <dgm:spPr/>
      <dgm:t>
        <a:bodyPr/>
        <a:lstStyle/>
        <a:p>
          <a:r>
            <a:rPr lang="es-ES" sz="2800" dirty="0" smtClean="0"/>
            <a:t>Ayuda </a:t>
          </a:r>
          <a:endParaRPr lang="es-MX" sz="2800" dirty="0"/>
        </a:p>
      </dgm:t>
    </dgm:pt>
    <dgm:pt modelId="{069BFBF0-9E53-4C76-AC2C-04338C81F367}" type="parTrans" cxnId="{5C2E3ECC-B32E-4AA3-9CE9-604380AAF634}">
      <dgm:prSet/>
      <dgm:spPr/>
      <dgm:t>
        <a:bodyPr/>
        <a:lstStyle/>
        <a:p>
          <a:endParaRPr lang="es-MX" sz="3200"/>
        </a:p>
      </dgm:t>
    </dgm:pt>
    <dgm:pt modelId="{ECAD2FD4-7948-4A4D-AE56-B8D58834049B}" type="sibTrans" cxnId="{5C2E3ECC-B32E-4AA3-9CE9-604380AAF634}">
      <dgm:prSet/>
      <dgm:spPr/>
      <dgm:t>
        <a:bodyPr/>
        <a:lstStyle/>
        <a:p>
          <a:endParaRPr lang="es-MX" sz="3200"/>
        </a:p>
      </dgm:t>
    </dgm:pt>
    <dgm:pt modelId="{50B898B5-0546-49FF-A016-0E67C352FAA5}" type="pres">
      <dgm:prSet presAssocID="{C1A70E6A-5BF3-4F17-8459-038ACBA21F7E}" presName="Name0" presStyleCnt="0">
        <dgm:presLayoutVars>
          <dgm:chPref val="3"/>
          <dgm:dir/>
          <dgm:animLvl val="lvl"/>
          <dgm:resizeHandles/>
        </dgm:presLayoutVars>
      </dgm:prSet>
      <dgm:spPr/>
      <dgm:t>
        <a:bodyPr/>
        <a:lstStyle/>
        <a:p>
          <a:endParaRPr lang="es-MX"/>
        </a:p>
      </dgm:t>
    </dgm:pt>
    <dgm:pt modelId="{00DB2552-22F8-47A6-8AC0-2A1B5B674904}" type="pres">
      <dgm:prSet presAssocID="{38B2D26C-86C5-4DC8-AB6D-2ACF01CF2CE2}" presName="horFlow" presStyleCnt="0"/>
      <dgm:spPr/>
    </dgm:pt>
    <dgm:pt modelId="{1FC002A0-B454-440C-84FF-85CC3412E67D}" type="pres">
      <dgm:prSet presAssocID="{38B2D26C-86C5-4DC8-AB6D-2ACF01CF2CE2}" presName="bigChev" presStyleLbl="node1" presStyleIdx="0" presStyleCnt="5" custScaleX="169071"/>
      <dgm:spPr/>
      <dgm:t>
        <a:bodyPr/>
        <a:lstStyle/>
        <a:p>
          <a:endParaRPr lang="es-MX"/>
        </a:p>
      </dgm:t>
    </dgm:pt>
    <dgm:pt modelId="{97559830-CF1E-41E6-ABA8-AB87E4A1012D}" type="pres">
      <dgm:prSet presAssocID="{C8FB990B-67F6-49C2-B83E-16D4BF05A7BD}" presName="parTrans" presStyleCnt="0"/>
      <dgm:spPr/>
    </dgm:pt>
    <dgm:pt modelId="{C3EAA37F-AED7-4DA0-8820-AD53C058826B}" type="pres">
      <dgm:prSet presAssocID="{86C88571-5484-4C6C-90FD-74AB396C6808}" presName="node" presStyleLbl="alignAccFollowNode1" presStyleIdx="0" presStyleCnt="5" custScaleX="163323">
        <dgm:presLayoutVars>
          <dgm:bulletEnabled val="1"/>
        </dgm:presLayoutVars>
      </dgm:prSet>
      <dgm:spPr/>
      <dgm:t>
        <a:bodyPr/>
        <a:lstStyle/>
        <a:p>
          <a:endParaRPr lang="es-MX"/>
        </a:p>
      </dgm:t>
    </dgm:pt>
    <dgm:pt modelId="{5937220B-4F69-4672-995E-43EA012D95E9}" type="pres">
      <dgm:prSet presAssocID="{38B2D26C-86C5-4DC8-AB6D-2ACF01CF2CE2}" presName="vSp" presStyleCnt="0"/>
      <dgm:spPr/>
    </dgm:pt>
    <dgm:pt modelId="{A573BF4E-C106-4637-99AD-925CB9B21B91}" type="pres">
      <dgm:prSet presAssocID="{2ADF6835-21FC-4ABF-8DB0-868574B74BD5}" presName="horFlow" presStyleCnt="0"/>
      <dgm:spPr/>
    </dgm:pt>
    <dgm:pt modelId="{64125EA8-C027-4BFE-A153-6A9BE765821A}" type="pres">
      <dgm:prSet presAssocID="{2ADF6835-21FC-4ABF-8DB0-868574B74BD5}" presName="bigChev" presStyleLbl="node1" presStyleIdx="1" presStyleCnt="5" custScaleX="177316"/>
      <dgm:spPr/>
      <dgm:t>
        <a:bodyPr/>
        <a:lstStyle/>
        <a:p>
          <a:endParaRPr lang="es-MX"/>
        </a:p>
      </dgm:t>
    </dgm:pt>
    <dgm:pt modelId="{21826A2F-6F97-4A06-89E5-57E35ED22CB2}" type="pres">
      <dgm:prSet presAssocID="{7D7FC325-022D-41FF-8889-F2B2A1512FC0}" presName="parTrans" presStyleCnt="0"/>
      <dgm:spPr/>
    </dgm:pt>
    <dgm:pt modelId="{B9BB0943-B3DC-42D3-A467-1CCC31C86B8E}" type="pres">
      <dgm:prSet presAssocID="{AF14E085-1839-4CB5-9325-90AD03B3138D}" presName="node" presStyleLbl="alignAccFollowNode1" presStyleIdx="1" presStyleCnt="5" custScaleX="163323">
        <dgm:presLayoutVars>
          <dgm:bulletEnabled val="1"/>
        </dgm:presLayoutVars>
      </dgm:prSet>
      <dgm:spPr/>
      <dgm:t>
        <a:bodyPr/>
        <a:lstStyle/>
        <a:p>
          <a:endParaRPr lang="es-MX"/>
        </a:p>
      </dgm:t>
    </dgm:pt>
    <dgm:pt modelId="{0A62C8F6-4771-416E-BE16-1E928DA4873D}" type="pres">
      <dgm:prSet presAssocID="{2ADF6835-21FC-4ABF-8DB0-868574B74BD5}" presName="vSp" presStyleCnt="0"/>
      <dgm:spPr/>
    </dgm:pt>
    <dgm:pt modelId="{E39A08C3-689E-4A5B-9BD8-9418F5791055}" type="pres">
      <dgm:prSet presAssocID="{0859F84E-7CB8-44E3-91CE-679321760E96}" presName="horFlow" presStyleCnt="0"/>
      <dgm:spPr/>
    </dgm:pt>
    <dgm:pt modelId="{211F9869-334F-47C6-8C9C-7496F6C8F9AD}" type="pres">
      <dgm:prSet presAssocID="{0859F84E-7CB8-44E3-91CE-679321760E96}" presName="bigChev" presStyleLbl="node1" presStyleIdx="2" presStyleCnt="5" custScaleX="180332"/>
      <dgm:spPr/>
      <dgm:t>
        <a:bodyPr/>
        <a:lstStyle/>
        <a:p>
          <a:endParaRPr lang="es-MX"/>
        </a:p>
      </dgm:t>
    </dgm:pt>
    <dgm:pt modelId="{AE30A707-8790-4A15-B689-2F4BBE1287F2}" type="pres">
      <dgm:prSet presAssocID="{39FDB220-F747-4F02-AAF0-94E533B28285}" presName="parTrans" presStyleCnt="0"/>
      <dgm:spPr/>
    </dgm:pt>
    <dgm:pt modelId="{398D0BA0-2C69-4DAB-831E-E5D604570AF6}" type="pres">
      <dgm:prSet presAssocID="{5C40340B-15D2-425D-8998-564D32159110}" presName="node" presStyleLbl="alignAccFollowNode1" presStyleIdx="2" presStyleCnt="5" custScaleX="159689">
        <dgm:presLayoutVars>
          <dgm:bulletEnabled val="1"/>
        </dgm:presLayoutVars>
      </dgm:prSet>
      <dgm:spPr/>
      <dgm:t>
        <a:bodyPr/>
        <a:lstStyle/>
        <a:p>
          <a:endParaRPr lang="es-MX"/>
        </a:p>
      </dgm:t>
    </dgm:pt>
    <dgm:pt modelId="{7A61D306-7F68-44E2-BC9E-9BB94CC6998F}" type="pres">
      <dgm:prSet presAssocID="{0859F84E-7CB8-44E3-91CE-679321760E96}" presName="vSp" presStyleCnt="0"/>
      <dgm:spPr/>
    </dgm:pt>
    <dgm:pt modelId="{DDCEE21A-2F9B-4BD5-8813-B492E8265DE2}" type="pres">
      <dgm:prSet presAssocID="{F76D8B7F-CE8B-4541-9B5C-15B086A85FF5}" presName="horFlow" presStyleCnt="0"/>
      <dgm:spPr/>
    </dgm:pt>
    <dgm:pt modelId="{630E4332-EDC2-4079-8DED-E321515E147E}" type="pres">
      <dgm:prSet presAssocID="{F76D8B7F-CE8B-4541-9B5C-15B086A85FF5}" presName="bigChev" presStyleLbl="node1" presStyleIdx="3" presStyleCnt="5" custScaleX="177221"/>
      <dgm:spPr/>
      <dgm:t>
        <a:bodyPr/>
        <a:lstStyle/>
        <a:p>
          <a:endParaRPr lang="es-MX"/>
        </a:p>
      </dgm:t>
    </dgm:pt>
    <dgm:pt modelId="{7EF10297-3615-446B-B8B1-089A8CD3A09A}" type="pres">
      <dgm:prSet presAssocID="{CC6EF82A-D016-4C81-B3E5-A2E1B481DED8}" presName="parTrans" presStyleCnt="0"/>
      <dgm:spPr/>
    </dgm:pt>
    <dgm:pt modelId="{2E33826F-7C3E-4CD9-97EC-136190F00316}" type="pres">
      <dgm:prSet presAssocID="{6332478B-FDA0-4E4D-B917-553028FACAA8}" presName="node" presStyleLbl="alignAccFollowNode1" presStyleIdx="3" presStyleCnt="5" custScaleX="163638">
        <dgm:presLayoutVars>
          <dgm:bulletEnabled val="1"/>
        </dgm:presLayoutVars>
      </dgm:prSet>
      <dgm:spPr/>
      <dgm:t>
        <a:bodyPr/>
        <a:lstStyle/>
        <a:p>
          <a:endParaRPr lang="es-MX"/>
        </a:p>
      </dgm:t>
    </dgm:pt>
    <dgm:pt modelId="{9713EC8E-B5A2-427F-B44B-09F3CDD6022F}" type="pres">
      <dgm:prSet presAssocID="{F76D8B7F-CE8B-4541-9B5C-15B086A85FF5}" presName="vSp" presStyleCnt="0"/>
      <dgm:spPr/>
    </dgm:pt>
    <dgm:pt modelId="{9BF49EB5-9C01-42AC-9747-44146296C558}" type="pres">
      <dgm:prSet presAssocID="{40646172-20C2-41F3-B7A6-9A132B80FBF7}" presName="horFlow" presStyleCnt="0"/>
      <dgm:spPr/>
    </dgm:pt>
    <dgm:pt modelId="{99C05691-826F-4239-AB46-DD7B5D5DA919}" type="pres">
      <dgm:prSet presAssocID="{40646172-20C2-41F3-B7A6-9A132B80FBF7}" presName="bigChev" presStyleLbl="node1" presStyleIdx="4" presStyleCnt="5" custScaleX="175103"/>
      <dgm:spPr/>
      <dgm:t>
        <a:bodyPr/>
        <a:lstStyle/>
        <a:p>
          <a:endParaRPr lang="es-MX"/>
        </a:p>
      </dgm:t>
    </dgm:pt>
    <dgm:pt modelId="{C382F4CB-1D02-4FC2-8AD3-8CA1CA632F2F}" type="pres">
      <dgm:prSet presAssocID="{CD3C492E-DD75-407F-B944-996AEDA134C9}" presName="parTrans" presStyleCnt="0"/>
      <dgm:spPr/>
    </dgm:pt>
    <dgm:pt modelId="{EC2A6F13-94FE-4713-A3BC-ED8D4758CBC4}" type="pres">
      <dgm:prSet presAssocID="{2CF4D9C3-B969-445D-A2BB-6A4DEB7D09C5}" presName="node" presStyleLbl="alignAccFollowNode1" presStyleIdx="4" presStyleCnt="5" custScaleX="178876">
        <dgm:presLayoutVars>
          <dgm:bulletEnabled val="1"/>
        </dgm:presLayoutVars>
      </dgm:prSet>
      <dgm:spPr/>
      <dgm:t>
        <a:bodyPr/>
        <a:lstStyle/>
        <a:p>
          <a:endParaRPr lang="es-MX"/>
        </a:p>
      </dgm:t>
    </dgm:pt>
  </dgm:ptLst>
  <dgm:cxnLst>
    <dgm:cxn modelId="{5C2E3ECC-B32E-4AA3-9CE9-604380AAF634}" srcId="{C1A70E6A-5BF3-4F17-8459-038ACBA21F7E}" destId="{40646172-20C2-41F3-B7A6-9A132B80FBF7}" srcOrd="4" destOrd="0" parTransId="{069BFBF0-9E53-4C76-AC2C-04338C81F367}" sibTransId="{ECAD2FD4-7948-4A4D-AE56-B8D58834049B}"/>
    <dgm:cxn modelId="{B52DA48A-1695-4124-B796-304389E3F3C0}" type="presOf" srcId="{40646172-20C2-41F3-B7A6-9A132B80FBF7}" destId="{99C05691-826F-4239-AB46-DD7B5D5DA919}" srcOrd="0" destOrd="0" presId="urn:microsoft.com/office/officeart/2005/8/layout/lProcess3"/>
    <dgm:cxn modelId="{95C0D4D0-03C6-47B5-B743-D61E0A6164E5}" type="presOf" srcId="{C1A70E6A-5BF3-4F17-8459-038ACBA21F7E}" destId="{50B898B5-0546-49FF-A016-0E67C352FAA5}" srcOrd="0" destOrd="0" presId="urn:microsoft.com/office/officeart/2005/8/layout/lProcess3"/>
    <dgm:cxn modelId="{552AE8D0-DE61-49DD-A6E0-B0870B500EE6}" srcId="{F76D8B7F-CE8B-4541-9B5C-15B086A85FF5}" destId="{6332478B-FDA0-4E4D-B917-553028FACAA8}" srcOrd="0" destOrd="0" parTransId="{CC6EF82A-D016-4C81-B3E5-A2E1B481DED8}" sibTransId="{059719AE-FDAD-4761-9ABC-1ADCEABF4891}"/>
    <dgm:cxn modelId="{19A9B23C-7B2E-4408-9CE9-AF20530192C5}" srcId="{38B2D26C-86C5-4DC8-AB6D-2ACF01CF2CE2}" destId="{86C88571-5484-4C6C-90FD-74AB396C6808}" srcOrd="0" destOrd="0" parTransId="{C8FB990B-67F6-49C2-B83E-16D4BF05A7BD}" sibTransId="{B2AAF526-C765-4D9C-8597-C5169FB56B94}"/>
    <dgm:cxn modelId="{E98A54F1-0D59-4F23-B1B8-93BA98753DC6}" type="presOf" srcId="{0859F84E-7CB8-44E3-91CE-679321760E96}" destId="{211F9869-334F-47C6-8C9C-7496F6C8F9AD}" srcOrd="0" destOrd="0" presId="urn:microsoft.com/office/officeart/2005/8/layout/lProcess3"/>
    <dgm:cxn modelId="{C4C669DE-BE8A-4DD7-8AF2-241D3EA584AE}" srcId="{40646172-20C2-41F3-B7A6-9A132B80FBF7}" destId="{2CF4D9C3-B969-445D-A2BB-6A4DEB7D09C5}" srcOrd="0" destOrd="0" parTransId="{CD3C492E-DD75-407F-B944-996AEDA134C9}" sibTransId="{D8B4245D-995A-4521-8176-B950D2B60D69}"/>
    <dgm:cxn modelId="{67358399-721F-4E23-A3A0-1CFE550F04DF}" type="presOf" srcId="{5C40340B-15D2-425D-8998-564D32159110}" destId="{398D0BA0-2C69-4DAB-831E-E5D604570AF6}" srcOrd="0" destOrd="0" presId="urn:microsoft.com/office/officeart/2005/8/layout/lProcess3"/>
    <dgm:cxn modelId="{92D4B430-5588-4561-8CD2-F6C6EBAA9CEC}" type="presOf" srcId="{AF14E085-1839-4CB5-9325-90AD03B3138D}" destId="{B9BB0943-B3DC-42D3-A467-1CCC31C86B8E}" srcOrd="0" destOrd="0" presId="urn:microsoft.com/office/officeart/2005/8/layout/lProcess3"/>
    <dgm:cxn modelId="{683B3C80-16DA-4BF7-9932-0755A5DA2EFC}" type="presOf" srcId="{86C88571-5484-4C6C-90FD-74AB396C6808}" destId="{C3EAA37F-AED7-4DA0-8820-AD53C058826B}" srcOrd="0" destOrd="0" presId="urn:microsoft.com/office/officeart/2005/8/layout/lProcess3"/>
    <dgm:cxn modelId="{37265E69-108D-4EBB-BC88-DCDDE6C8CC2A}" type="presOf" srcId="{38B2D26C-86C5-4DC8-AB6D-2ACF01CF2CE2}" destId="{1FC002A0-B454-440C-84FF-85CC3412E67D}" srcOrd="0" destOrd="0" presId="urn:microsoft.com/office/officeart/2005/8/layout/lProcess3"/>
    <dgm:cxn modelId="{165CCBE9-1A66-4B11-A60D-3BDE73EC71AB}" srcId="{C1A70E6A-5BF3-4F17-8459-038ACBA21F7E}" destId="{F76D8B7F-CE8B-4541-9B5C-15B086A85FF5}" srcOrd="3" destOrd="0" parTransId="{E8C99458-D8BA-456B-A12D-6546D40B5390}" sibTransId="{FF2ADF4E-F349-4D65-A6B0-FD8E86ABDC2D}"/>
    <dgm:cxn modelId="{52F43BFD-70A7-4580-B1DD-55491BB96B50}" srcId="{2ADF6835-21FC-4ABF-8DB0-868574B74BD5}" destId="{AF14E085-1839-4CB5-9325-90AD03B3138D}" srcOrd="0" destOrd="0" parTransId="{7D7FC325-022D-41FF-8889-F2B2A1512FC0}" sibTransId="{3BA8DCEA-6FC2-452E-A63E-4C8CDAC55645}"/>
    <dgm:cxn modelId="{BE05FBB8-C66D-4B63-8896-E291DC95AD1A}" type="presOf" srcId="{2ADF6835-21FC-4ABF-8DB0-868574B74BD5}" destId="{64125EA8-C027-4BFE-A153-6A9BE765821A}" srcOrd="0" destOrd="0" presId="urn:microsoft.com/office/officeart/2005/8/layout/lProcess3"/>
    <dgm:cxn modelId="{EBBCFF4E-8060-44D5-9AEB-7CF6C62206E5}" srcId="{C1A70E6A-5BF3-4F17-8459-038ACBA21F7E}" destId="{38B2D26C-86C5-4DC8-AB6D-2ACF01CF2CE2}" srcOrd="0" destOrd="0" parTransId="{90D8A308-BA44-40E1-B7D2-BD3DF7B7AB86}" sibTransId="{E80E960F-5D36-4A17-8799-C695F4A62487}"/>
    <dgm:cxn modelId="{31E14FC9-9D9F-4CE8-9ACD-31BA55F1090A}" type="presOf" srcId="{2CF4D9C3-B969-445D-A2BB-6A4DEB7D09C5}" destId="{EC2A6F13-94FE-4713-A3BC-ED8D4758CBC4}" srcOrd="0" destOrd="0" presId="urn:microsoft.com/office/officeart/2005/8/layout/lProcess3"/>
    <dgm:cxn modelId="{2B9E5381-002D-4178-BDF1-E12C1DF47B65}" type="presOf" srcId="{6332478B-FDA0-4E4D-B917-553028FACAA8}" destId="{2E33826F-7C3E-4CD9-97EC-136190F00316}" srcOrd="0" destOrd="0" presId="urn:microsoft.com/office/officeart/2005/8/layout/lProcess3"/>
    <dgm:cxn modelId="{522003E2-7F96-4EF2-B8F4-61061380797E}" type="presOf" srcId="{F76D8B7F-CE8B-4541-9B5C-15B086A85FF5}" destId="{630E4332-EDC2-4079-8DED-E321515E147E}" srcOrd="0" destOrd="0" presId="urn:microsoft.com/office/officeart/2005/8/layout/lProcess3"/>
    <dgm:cxn modelId="{50BC9CEF-8DCB-40E8-996A-D759320166C3}" srcId="{0859F84E-7CB8-44E3-91CE-679321760E96}" destId="{5C40340B-15D2-425D-8998-564D32159110}" srcOrd="0" destOrd="0" parTransId="{39FDB220-F747-4F02-AAF0-94E533B28285}" sibTransId="{C3AB4F46-2B59-46A2-8F12-57FE32B0CD80}"/>
    <dgm:cxn modelId="{9F74B404-3B80-43D5-B853-7F6838458BE8}" srcId="{C1A70E6A-5BF3-4F17-8459-038ACBA21F7E}" destId="{2ADF6835-21FC-4ABF-8DB0-868574B74BD5}" srcOrd="1" destOrd="0" parTransId="{76640944-1532-428C-98EC-4030C4A5A773}" sibTransId="{4B4BF783-E81C-4D10-81BA-38DD7F9B0F03}"/>
    <dgm:cxn modelId="{F33736EF-0F61-4344-A48C-BB2F5D636FA8}" srcId="{C1A70E6A-5BF3-4F17-8459-038ACBA21F7E}" destId="{0859F84E-7CB8-44E3-91CE-679321760E96}" srcOrd="2" destOrd="0" parTransId="{51C9A388-A026-405F-A649-615950723ABF}" sibTransId="{AC67E0DB-8EFE-4350-A637-173FA7C23045}"/>
    <dgm:cxn modelId="{665E6786-BC79-4409-BDA7-AEB76A3485CB}" type="presParOf" srcId="{50B898B5-0546-49FF-A016-0E67C352FAA5}" destId="{00DB2552-22F8-47A6-8AC0-2A1B5B674904}" srcOrd="0" destOrd="0" presId="urn:microsoft.com/office/officeart/2005/8/layout/lProcess3"/>
    <dgm:cxn modelId="{E1E080BF-D6E8-450D-ACAB-7C2D3149072B}" type="presParOf" srcId="{00DB2552-22F8-47A6-8AC0-2A1B5B674904}" destId="{1FC002A0-B454-440C-84FF-85CC3412E67D}" srcOrd="0" destOrd="0" presId="urn:microsoft.com/office/officeart/2005/8/layout/lProcess3"/>
    <dgm:cxn modelId="{64BB6B86-E018-4199-820A-B2CB1B9365DB}" type="presParOf" srcId="{00DB2552-22F8-47A6-8AC0-2A1B5B674904}" destId="{97559830-CF1E-41E6-ABA8-AB87E4A1012D}" srcOrd="1" destOrd="0" presId="urn:microsoft.com/office/officeart/2005/8/layout/lProcess3"/>
    <dgm:cxn modelId="{7E23BB31-B990-431E-9F6F-4ED14CBAD03D}" type="presParOf" srcId="{00DB2552-22F8-47A6-8AC0-2A1B5B674904}" destId="{C3EAA37F-AED7-4DA0-8820-AD53C058826B}" srcOrd="2" destOrd="0" presId="urn:microsoft.com/office/officeart/2005/8/layout/lProcess3"/>
    <dgm:cxn modelId="{3566CA66-CCB0-48A0-B3EC-696D5E232F54}" type="presParOf" srcId="{50B898B5-0546-49FF-A016-0E67C352FAA5}" destId="{5937220B-4F69-4672-995E-43EA012D95E9}" srcOrd="1" destOrd="0" presId="urn:microsoft.com/office/officeart/2005/8/layout/lProcess3"/>
    <dgm:cxn modelId="{ED3E6CAC-9BE4-4816-A5CE-F7BF7CAAE669}" type="presParOf" srcId="{50B898B5-0546-49FF-A016-0E67C352FAA5}" destId="{A573BF4E-C106-4637-99AD-925CB9B21B91}" srcOrd="2" destOrd="0" presId="urn:microsoft.com/office/officeart/2005/8/layout/lProcess3"/>
    <dgm:cxn modelId="{A3B6AB67-06C9-467C-A63D-57AEA42F7380}" type="presParOf" srcId="{A573BF4E-C106-4637-99AD-925CB9B21B91}" destId="{64125EA8-C027-4BFE-A153-6A9BE765821A}" srcOrd="0" destOrd="0" presId="urn:microsoft.com/office/officeart/2005/8/layout/lProcess3"/>
    <dgm:cxn modelId="{43077577-B66C-4FC8-983F-40EC07C9E1E8}" type="presParOf" srcId="{A573BF4E-C106-4637-99AD-925CB9B21B91}" destId="{21826A2F-6F97-4A06-89E5-57E35ED22CB2}" srcOrd="1" destOrd="0" presId="urn:microsoft.com/office/officeart/2005/8/layout/lProcess3"/>
    <dgm:cxn modelId="{3F0A2867-D3B3-4DB1-AEBA-E61F0CC1E505}" type="presParOf" srcId="{A573BF4E-C106-4637-99AD-925CB9B21B91}" destId="{B9BB0943-B3DC-42D3-A467-1CCC31C86B8E}" srcOrd="2" destOrd="0" presId="urn:microsoft.com/office/officeart/2005/8/layout/lProcess3"/>
    <dgm:cxn modelId="{425C1FD5-D07C-4868-933E-DA3300A8DDDF}" type="presParOf" srcId="{50B898B5-0546-49FF-A016-0E67C352FAA5}" destId="{0A62C8F6-4771-416E-BE16-1E928DA4873D}" srcOrd="3" destOrd="0" presId="urn:microsoft.com/office/officeart/2005/8/layout/lProcess3"/>
    <dgm:cxn modelId="{246C4263-29D0-4362-845B-9FE7213A271A}" type="presParOf" srcId="{50B898B5-0546-49FF-A016-0E67C352FAA5}" destId="{E39A08C3-689E-4A5B-9BD8-9418F5791055}" srcOrd="4" destOrd="0" presId="urn:microsoft.com/office/officeart/2005/8/layout/lProcess3"/>
    <dgm:cxn modelId="{9963A084-C9AB-4C9D-8EAB-71C2F6AFD0C3}" type="presParOf" srcId="{E39A08C3-689E-4A5B-9BD8-9418F5791055}" destId="{211F9869-334F-47C6-8C9C-7496F6C8F9AD}" srcOrd="0" destOrd="0" presId="urn:microsoft.com/office/officeart/2005/8/layout/lProcess3"/>
    <dgm:cxn modelId="{6832BBC0-B649-4EFA-AA57-C9226BB010EC}" type="presParOf" srcId="{E39A08C3-689E-4A5B-9BD8-9418F5791055}" destId="{AE30A707-8790-4A15-B689-2F4BBE1287F2}" srcOrd="1" destOrd="0" presId="urn:microsoft.com/office/officeart/2005/8/layout/lProcess3"/>
    <dgm:cxn modelId="{7B965F95-50DC-464B-9040-711A48BE04BA}" type="presParOf" srcId="{E39A08C3-689E-4A5B-9BD8-9418F5791055}" destId="{398D0BA0-2C69-4DAB-831E-E5D604570AF6}" srcOrd="2" destOrd="0" presId="urn:microsoft.com/office/officeart/2005/8/layout/lProcess3"/>
    <dgm:cxn modelId="{EC97A163-57D3-4AC3-8F92-B7E194267C50}" type="presParOf" srcId="{50B898B5-0546-49FF-A016-0E67C352FAA5}" destId="{7A61D306-7F68-44E2-BC9E-9BB94CC6998F}" srcOrd="5" destOrd="0" presId="urn:microsoft.com/office/officeart/2005/8/layout/lProcess3"/>
    <dgm:cxn modelId="{CBB78E86-2A01-46CC-A9A4-9E6306FBAB30}" type="presParOf" srcId="{50B898B5-0546-49FF-A016-0E67C352FAA5}" destId="{DDCEE21A-2F9B-4BD5-8813-B492E8265DE2}" srcOrd="6" destOrd="0" presId="urn:microsoft.com/office/officeart/2005/8/layout/lProcess3"/>
    <dgm:cxn modelId="{A0522DE4-6945-436B-BAE2-0C883FD89137}" type="presParOf" srcId="{DDCEE21A-2F9B-4BD5-8813-B492E8265DE2}" destId="{630E4332-EDC2-4079-8DED-E321515E147E}" srcOrd="0" destOrd="0" presId="urn:microsoft.com/office/officeart/2005/8/layout/lProcess3"/>
    <dgm:cxn modelId="{283B2480-B3D3-46EB-B9A3-ED483D890064}" type="presParOf" srcId="{DDCEE21A-2F9B-4BD5-8813-B492E8265DE2}" destId="{7EF10297-3615-446B-B8B1-089A8CD3A09A}" srcOrd="1" destOrd="0" presId="urn:microsoft.com/office/officeart/2005/8/layout/lProcess3"/>
    <dgm:cxn modelId="{09EEE8FF-2582-487E-B88F-7E70729A475A}" type="presParOf" srcId="{DDCEE21A-2F9B-4BD5-8813-B492E8265DE2}" destId="{2E33826F-7C3E-4CD9-97EC-136190F00316}" srcOrd="2" destOrd="0" presId="urn:microsoft.com/office/officeart/2005/8/layout/lProcess3"/>
    <dgm:cxn modelId="{04A089D4-9734-459E-A59C-D4F856FF3E84}" type="presParOf" srcId="{50B898B5-0546-49FF-A016-0E67C352FAA5}" destId="{9713EC8E-B5A2-427F-B44B-09F3CDD6022F}" srcOrd="7" destOrd="0" presId="urn:microsoft.com/office/officeart/2005/8/layout/lProcess3"/>
    <dgm:cxn modelId="{60D6F95F-4B93-4D5A-B27F-E08A201964DA}" type="presParOf" srcId="{50B898B5-0546-49FF-A016-0E67C352FAA5}" destId="{9BF49EB5-9C01-42AC-9747-44146296C558}" srcOrd="8" destOrd="0" presId="urn:microsoft.com/office/officeart/2005/8/layout/lProcess3"/>
    <dgm:cxn modelId="{A5CAC654-B8FD-4779-808A-32A0C5E5CFE1}" type="presParOf" srcId="{9BF49EB5-9C01-42AC-9747-44146296C558}" destId="{99C05691-826F-4239-AB46-DD7B5D5DA919}" srcOrd="0" destOrd="0" presId="urn:microsoft.com/office/officeart/2005/8/layout/lProcess3"/>
    <dgm:cxn modelId="{852E351F-29D0-4358-A2CC-E40D9C164047}" type="presParOf" srcId="{9BF49EB5-9C01-42AC-9747-44146296C558}" destId="{C382F4CB-1D02-4FC2-8AD3-8CA1CA632F2F}" srcOrd="1" destOrd="0" presId="urn:microsoft.com/office/officeart/2005/8/layout/lProcess3"/>
    <dgm:cxn modelId="{0E044DD7-64C3-4B88-AAC9-327DBD5C5830}" type="presParOf" srcId="{9BF49EB5-9C01-42AC-9747-44146296C558}" destId="{EC2A6F13-94FE-4713-A3BC-ED8D4758CBC4}" srcOrd="2"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C002A0-B454-440C-84FF-85CC3412E67D}">
      <dsp:nvSpPr>
        <dsp:cNvPr id="0" name=""/>
        <dsp:cNvSpPr/>
      </dsp:nvSpPr>
      <dsp:spPr>
        <a:xfrm>
          <a:off x="960365" y="1893"/>
          <a:ext cx="2953151" cy="698677"/>
        </a:xfrm>
        <a:prstGeom prst="chevron">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lvl="0" algn="ctr" defTabSz="1244600">
            <a:lnSpc>
              <a:spcPct val="90000"/>
            </a:lnSpc>
            <a:spcBef>
              <a:spcPct val="0"/>
            </a:spcBef>
            <a:spcAft>
              <a:spcPct val="35000"/>
            </a:spcAft>
          </a:pPr>
          <a:r>
            <a:rPr lang="es-ES" sz="2800" kern="1200" dirty="0" smtClean="0"/>
            <a:t>Adquiere </a:t>
          </a:r>
          <a:endParaRPr lang="es-MX" sz="2800" kern="1200" dirty="0"/>
        </a:p>
      </dsp:txBody>
      <dsp:txXfrm>
        <a:off x="1309704" y="1893"/>
        <a:ext cx="2254474" cy="698677"/>
      </dsp:txXfrm>
    </dsp:sp>
    <dsp:sp modelId="{C3EAA37F-AED7-4DA0-8820-AD53C058826B}">
      <dsp:nvSpPr>
        <dsp:cNvPr id="0" name=""/>
        <dsp:cNvSpPr/>
      </dsp:nvSpPr>
      <dsp:spPr>
        <a:xfrm>
          <a:off x="3686446" y="61280"/>
          <a:ext cx="2367783" cy="579902"/>
        </a:xfrm>
        <a:prstGeom prst="chevron">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s-ES" sz="1200" kern="1200" dirty="0" smtClean="0"/>
            <a:t>Conocimiento</a:t>
          </a:r>
          <a:endParaRPr lang="es-MX" sz="1200" kern="1200" dirty="0"/>
        </a:p>
      </dsp:txBody>
      <dsp:txXfrm>
        <a:off x="3976397" y="61280"/>
        <a:ext cx="1787881" cy="579902"/>
      </dsp:txXfrm>
    </dsp:sp>
    <dsp:sp modelId="{64125EA8-C027-4BFE-A153-6A9BE765821A}">
      <dsp:nvSpPr>
        <dsp:cNvPr id="0" name=""/>
        <dsp:cNvSpPr/>
      </dsp:nvSpPr>
      <dsp:spPr>
        <a:xfrm>
          <a:off x="960365" y="798385"/>
          <a:ext cx="3097166" cy="698677"/>
        </a:xfrm>
        <a:prstGeom prst="chevron">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lvl="0" algn="ctr" defTabSz="1244600">
            <a:lnSpc>
              <a:spcPct val="90000"/>
            </a:lnSpc>
            <a:spcBef>
              <a:spcPct val="0"/>
            </a:spcBef>
            <a:spcAft>
              <a:spcPct val="35000"/>
            </a:spcAft>
          </a:pPr>
          <a:r>
            <a:rPr lang="es-ES" sz="2800" kern="1200" dirty="0" smtClean="0"/>
            <a:t>Acepta </a:t>
          </a:r>
          <a:endParaRPr lang="es-MX" sz="2800" kern="1200" dirty="0"/>
        </a:p>
      </dsp:txBody>
      <dsp:txXfrm>
        <a:off x="1309704" y="798385"/>
        <a:ext cx="2398489" cy="698677"/>
      </dsp:txXfrm>
    </dsp:sp>
    <dsp:sp modelId="{B9BB0943-B3DC-42D3-A467-1CCC31C86B8E}">
      <dsp:nvSpPr>
        <dsp:cNvPr id="0" name=""/>
        <dsp:cNvSpPr/>
      </dsp:nvSpPr>
      <dsp:spPr>
        <a:xfrm>
          <a:off x="3830461" y="857772"/>
          <a:ext cx="2367783" cy="579902"/>
        </a:xfrm>
        <a:prstGeom prst="chevron">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s-ES" sz="1200" kern="1200" dirty="0" smtClean="0"/>
            <a:t>Selección consciente</a:t>
          </a:r>
          <a:endParaRPr lang="es-MX" sz="1200" kern="1200" dirty="0"/>
        </a:p>
      </dsp:txBody>
      <dsp:txXfrm>
        <a:off x="4120412" y="857772"/>
        <a:ext cx="1787881" cy="579902"/>
      </dsp:txXfrm>
    </dsp:sp>
    <dsp:sp modelId="{211F9869-334F-47C6-8C9C-7496F6C8F9AD}">
      <dsp:nvSpPr>
        <dsp:cNvPr id="0" name=""/>
        <dsp:cNvSpPr/>
      </dsp:nvSpPr>
      <dsp:spPr>
        <a:xfrm>
          <a:off x="960365" y="1594877"/>
          <a:ext cx="3149846" cy="698677"/>
        </a:xfrm>
        <a:prstGeom prst="chevron">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lvl="0" algn="ctr" defTabSz="1244600">
            <a:lnSpc>
              <a:spcPct val="90000"/>
            </a:lnSpc>
            <a:spcBef>
              <a:spcPct val="0"/>
            </a:spcBef>
            <a:spcAft>
              <a:spcPct val="35000"/>
            </a:spcAft>
          </a:pPr>
          <a:r>
            <a:rPr lang="es-ES" sz="2800" kern="1200" dirty="0" smtClean="0"/>
            <a:t>Adhiere </a:t>
          </a:r>
          <a:endParaRPr lang="es-MX" sz="2800" kern="1200" dirty="0"/>
        </a:p>
      </dsp:txBody>
      <dsp:txXfrm>
        <a:off x="1309704" y="1594877"/>
        <a:ext cx="2451169" cy="698677"/>
      </dsp:txXfrm>
    </dsp:sp>
    <dsp:sp modelId="{398D0BA0-2C69-4DAB-831E-E5D604570AF6}">
      <dsp:nvSpPr>
        <dsp:cNvPr id="0" name=""/>
        <dsp:cNvSpPr/>
      </dsp:nvSpPr>
      <dsp:spPr>
        <a:xfrm>
          <a:off x="3883141" y="1654264"/>
          <a:ext cx="2315099" cy="579902"/>
        </a:xfrm>
        <a:prstGeom prst="chevron">
          <a:avLst/>
        </a:prstGeom>
        <a:solidFill>
          <a:schemeClr val="accent4">
            <a:tint val="40000"/>
            <a:alpha val="90000"/>
            <a:hueOff val="0"/>
            <a:satOff val="0"/>
            <a:lumOff val="0"/>
            <a:alphaOff val="0"/>
          </a:schemeClr>
        </a:solidFill>
        <a:ln w="15875"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s-ES" sz="1200" kern="1200" dirty="0" smtClean="0"/>
            <a:t>Internaliza tus principios</a:t>
          </a:r>
          <a:endParaRPr lang="es-MX" sz="1200" kern="1200" dirty="0"/>
        </a:p>
      </dsp:txBody>
      <dsp:txXfrm>
        <a:off x="4173092" y="1654264"/>
        <a:ext cx="1735197" cy="579902"/>
      </dsp:txXfrm>
    </dsp:sp>
    <dsp:sp modelId="{630E4332-EDC2-4079-8DED-E321515E147E}">
      <dsp:nvSpPr>
        <dsp:cNvPr id="0" name=""/>
        <dsp:cNvSpPr/>
      </dsp:nvSpPr>
      <dsp:spPr>
        <a:xfrm>
          <a:off x="960365" y="2391369"/>
          <a:ext cx="3095506" cy="698677"/>
        </a:xfrm>
        <a:prstGeom prst="chevron">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lvl="0" algn="ctr" defTabSz="1244600">
            <a:lnSpc>
              <a:spcPct val="90000"/>
            </a:lnSpc>
            <a:spcBef>
              <a:spcPct val="0"/>
            </a:spcBef>
            <a:spcAft>
              <a:spcPct val="35000"/>
            </a:spcAft>
          </a:pPr>
          <a:r>
            <a:rPr lang="es-ES" sz="2800" kern="1200" dirty="0" smtClean="0"/>
            <a:t>Actúa </a:t>
          </a:r>
          <a:endParaRPr lang="es-MX" sz="2800" kern="1200" dirty="0"/>
        </a:p>
      </dsp:txBody>
      <dsp:txXfrm>
        <a:off x="1309704" y="2391369"/>
        <a:ext cx="2396829" cy="698677"/>
      </dsp:txXfrm>
    </dsp:sp>
    <dsp:sp modelId="{2E33826F-7C3E-4CD9-97EC-136190F00316}">
      <dsp:nvSpPr>
        <dsp:cNvPr id="0" name=""/>
        <dsp:cNvSpPr/>
      </dsp:nvSpPr>
      <dsp:spPr>
        <a:xfrm>
          <a:off x="3828801" y="2450756"/>
          <a:ext cx="2372350" cy="579902"/>
        </a:xfrm>
        <a:prstGeom prst="chevron">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s-ES" sz="1200" kern="1200" dirty="0" smtClean="0"/>
            <a:t>Presentarte</a:t>
          </a:r>
          <a:endParaRPr lang="es-MX" sz="1200" kern="1200" dirty="0"/>
        </a:p>
      </dsp:txBody>
      <dsp:txXfrm>
        <a:off x="4118752" y="2450756"/>
        <a:ext cx="1792448" cy="579902"/>
      </dsp:txXfrm>
    </dsp:sp>
    <dsp:sp modelId="{99C05691-826F-4239-AB46-DD7B5D5DA919}">
      <dsp:nvSpPr>
        <dsp:cNvPr id="0" name=""/>
        <dsp:cNvSpPr/>
      </dsp:nvSpPr>
      <dsp:spPr>
        <a:xfrm>
          <a:off x="960365" y="3187861"/>
          <a:ext cx="3058511" cy="698677"/>
        </a:xfrm>
        <a:prstGeom prst="chevron">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lvl="0" algn="ctr" defTabSz="1244600">
            <a:lnSpc>
              <a:spcPct val="90000"/>
            </a:lnSpc>
            <a:spcBef>
              <a:spcPct val="0"/>
            </a:spcBef>
            <a:spcAft>
              <a:spcPct val="35000"/>
            </a:spcAft>
          </a:pPr>
          <a:r>
            <a:rPr lang="es-ES" sz="2800" kern="1200" dirty="0" smtClean="0"/>
            <a:t>Ayuda </a:t>
          </a:r>
          <a:endParaRPr lang="es-MX" sz="2800" kern="1200" dirty="0"/>
        </a:p>
      </dsp:txBody>
      <dsp:txXfrm>
        <a:off x="1309704" y="3187861"/>
        <a:ext cx="2359834" cy="698677"/>
      </dsp:txXfrm>
    </dsp:sp>
    <dsp:sp modelId="{EC2A6F13-94FE-4713-A3BC-ED8D4758CBC4}">
      <dsp:nvSpPr>
        <dsp:cNvPr id="0" name=""/>
        <dsp:cNvSpPr/>
      </dsp:nvSpPr>
      <dsp:spPr>
        <a:xfrm>
          <a:off x="3791806" y="3247249"/>
          <a:ext cx="2593264" cy="579902"/>
        </a:xfrm>
        <a:prstGeom prst="chevron">
          <a:avLst/>
        </a:prstGeom>
        <a:solidFill>
          <a:schemeClr val="accent6">
            <a:tint val="40000"/>
            <a:alpha val="90000"/>
            <a:hueOff val="0"/>
            <a:satOff val="0"/>
            <a:lumOff val="0"/>
            <a:alphaOff val="0"/>
          </a:schemeClr>
        </a:solidFill>
        <a:ln w="15875"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s-ES" sz="1200" kern="1200" dirty="0" smtClean="0"/>
            <a:t>Comparte</a:t>
          </a:r>
          <a:endParaRPr lang="es-MX" sz="1200" kern="1200" dirty="0"/>
        </a:p>
      </dsp:txBody>
      <dsp:txXfrm>
        <a:off x="4081757" y="3247249"/>
        <a:ext cx="2013362" cy="579902"/>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03F03E-A025-42BA-AA2C-719930E882A5}" type="datetimeFigureOut">
              <a:rPr lang="es-MX" smtClean="0"/>
              <a:t>09/10/2016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0EF26B-08F6-433D-83B9-465983A5B427}" type="slidenum">
              <a:rPr lang="es-MX" smtClean="0"/>
              <a:t>‹Nº›</a:t>
            </a:fld>
            <a:endParaRPr lang="es-MX"/>
          </a:p>
        </p:txBody>
      </p:sp>
    </p:spTree>
    <p:extLst>
      <p:ext uri="{BB962C8B-B14F-4D97-AF65-F5344CB8AC3E}">
        <p14:creationId xmlns:p14="http://schemas.microsoft.com/office/powerpoint/2010/main" val="422711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La expresión ahora también se aplica a cualquier entidad que colectivamente sea capaz de actuar como persona, ya sean empresas o el gobierno</a:t>
            </a:r>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10</a:t>
            </a:fld>
            <a:endParaRPr lang="es-MX"/>
          </a:p>
        </p:txBody>
      </p:sp>
    </p:spTree>
    <p:extLst>
      <p:ext uri="{BB962C8B-B14F-4D97-AF65-F5344CB8AC3E}">
        <p14:creationId xmlns:p14="http://schemas.microsoft.com/office/powerpoint/2010/main" val="3300204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Este objetivo se consigue al ayudar a ser más consciente del valor potencial dentro de uno mismo y cómo expandir este potencial. </a:t>
            </a:r>
          </a:p>
          <a:p>
            <a:r>
              <a:rPr lang="es-ES" sz="1200" kern="1200" dirty="0" smtClean="0">
                <a:solidFill>
                  <a:schemeClr val="tx1"/>
                </a:solidFill>
                <a:effectLst/>
                <a:latin typeface="+mn-lt"/>
                <a:ea typeface="+mn-ea"/>
                <a:cs typeface="+mn-cs"/>
              </a:rPr>
              <a:t>Una conciencia más amplia puede fácilmente cambiar el pensamiento y el comportamiento. Después de lograr una mayor conciencia, un cambio positivo está a solo unos pasos.</a:t>
            </a:r>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19</a:t>
            </a:fld>
            <a:endParaRPr lang="es-MX"/>
          </a:p>
        </p:txBody>
      </p:sp>
    </p:spTree>
    <p:extLst>
      <p:ext uri="{BB962C8B-B14F-4D97-AF65-F5344CB8AC3E}">
        <p14:creationId xmlns:p14="http://schemas.microsoft.com/office/powerpoint/2010/main" val="1678198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El potencial para el crecimiento personal siempre está sin cumplir completamente. El ideal se muestra al nivel del techo: convertirnos en lo mejor que podemos ser. El proceso no tiene un final establecido y, de hecho, no </a:t>
            </a:r>
            <a:r>
              <a:rPr lang="es-ES" sz="1200" b="1" i="1" kern="1200" dirty="0" smtClean="0">
                <a:solidFill>
                  <a:schemeClr val="tx1"/>
                </a:solidFill>
                <a:effectLst/>
                <a:latin typeface="+mn-lt"/>
                <a:ea typeface="+mn-ea"/>
                <a:cs typeface="+mn-cs"/>
              </a:rPr>
              <a:t>TIENE</a:t>
            </a:r>
            <a:r>
              <a:rPr lang="es-ES" sz="1200" kern="1200" dirty="0" smtClean="0">
                <a:solidFill>
                  <a:schemeClr val="tx1"/>
                </a:solidFill>
                <a:effectLst/>
                <a:latin typeface="+mn-lt"/>
                <a:ea typeface="+mn-ea"/>
                <a:cs typeface="+mn-cs"/>
              </a:rPr>
              <a:t> que terminar. Esto se debe a que, mientras más se consigue, hay más potencial disponible. </a:t>
            </a:r>
            <a:r>
              <a:rPr lang="es-ES" sz="1200" b="1" i="1" kern="1200" dirty="0" smtClean="0">
                <a:solidFill>
                  <a:schemeClr val="tx1"/>
                </a:solidFill>
                <a:effectLst/>
                <a:latin typeface="+mn-lt"/>
                <a:ea typeface="+mn-ea"/>
                <a:cs typeface="+mn-cs"/>
              </a:rPr>
              <a:t>No</a:t>
            </a:r>
            <a:r>
              <a:rPr lang="es-ES" sz="1200" kern="1200" dirty="0" smtClean="0">
                <a:solidFill>
                  <a:schemeClr val="tx1"/>
                </a:solidFill>
                <a:effectLst/>
                <a:latin typeface="+mn-lt"/>
                <a:ea typeface="+mn-ea"/>
                <a:cs typeface="+mn-cs"/>
              </a:rPr>
              <a:t> hay un límite a qué tan alto o lejos podemos llegar.</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Fíjate en la persona sentada la entrada de su casa. La mayoría de la gente es así, de los que </a:t>
            </a:r>
            <a:r>
              <a:rPr lang="es-ES" sz="1200" b="1" i="1" kern="1200" dirty="0" smtClean="0">
                <a:solidFill>
                  <a:schemeClr val="tx1"/>
                </a:solidFill>
                <a:effectLst/>
                <a:latin typeface="+mn-lt"/>
                <a:ea typeface="+mn-ea"/>
                <a:cs typeface="+mn-cs"/>
              </a:rPr>
              <a:t>se sientan</a:t>
            </a:r>
            <a:r>
              <a:rPr lang="es-ES" sz="1200" kern="1200" dirty="0" smtClean="0">
                <a:solidFill>
                  <a:schemeClr val="tx1"/>
                </a:solidFill>
                <a:effectLst/>
                <a:latin typeface="+mn-lt"/>
                <a:ea typeface="+mn-ea"/>
                <a:cs typeface="+mn-cs"/>
              </a:rPr>
              <a:t>. Nunca entran a su </a:t>
            </a:r>
            <a:r>
              <a:rPr lang="es-ES" sz="1200" b="1" i="1" kern="1200" dirty="0" smtClean="0">
                <a:solidFill>
                  <a:schemeClr val="tx1"/>
                </a:solidFill>
                <a:effectLst/>
                <a:latin typeface="+mn-lt"/>
                <a:ea typeface="+mn-ea"/>
                <a:cs typeface="+mn-cs"/>
              </a:rPr>
              <a:t>propia</a:t>
            </a:r>
            <a:r>
              <a:rPr lang="es-ES" sz="1200" kern="1200" dirty="0" smtClean="0">
                <a:solidFill>
                  <a:schemeClr val="tx1"/>
                </a:solidFill>
                <a:effectLst/>
                <a:latin typeface="+mn-lt"/>
                <a:ea typeface="+mn-ea"/>
                <a:cs typeface="+mn-cs"/>
              </a:rPr>
              <a:t> casa – la casa hecha a partir de su propia belleza y potencial-. Los que </a:t>
            </a:r>
            <a:r>
              <a:rPr lang="es-ES" sz="1200" b="1" i="1" kern="1200" dirty="0" smtClean="0">
                <a:solidFill>
                  <a:schemeClr val="tx1"/>
                </a:solidFill>
                <a:effectLst/>
                <a:latin typeface="+mn-lt"/>
                <a:ea typeface="+mn-ea"/>
                <a:cs typeface="+mn-cs"/>
              </a:rPr>
              <a:t>se sientan</a:t>
            </a:r>
            <a:r>
              <a:rPr lang="es-ES" sz="1200" kern="1200" dirty="0" smtClean="0">
                <a:solidFill>
                  <a:schemeClr val="tx1"/>
                </a:solidFill>
                <a:effectLst/>
                <a:latin typeface="+mn-lt"/>
                <a:ea typeface="+mn-ea"/>
                <a:cs typeface="+mn-cs"/>
              </a:rPr>
              <a:t> están contentos viendo hacia el exterior, permitiendo que otras personas y/o circunstancias externas los controlen. Nunca asumen la responsabilidad ni el control del camino que siguen sus </a:t>
            </a:r>
            <a:r>
              <a:rPr lang="es-ES" sz="1200" b="1" kern="1200" dirty="0" smtClean="0">
                <a:solidFill>
                  <a:schemeClr val="tx1"/>
                </a:solidFill>
                <a:effectLst/>
                <a:latin typeface="+mn-lt"/>
                <a:ea typeface="+mn-ea"/>
                <a:cs typeface="+mn-cs"/>
              </a:rPr>
              <a:t>propias</a:t>
            </a:r>
            <a:r>
              <a:rPr lang="es-ES" sz="1200" kern="1200" dirty="0" smtClean="0">
                <a:solidFill>
                  <a:schemeClr val="tx1"/>
                </a:solidFill>
                <a:effectLst/>
                <a:latin typeface="+mn-lt"/>
                <a:ea typeface="+mn-ea"/>
                <a:cs typeface="+mn-cs"/>
              </a:rPr>
              <a:t> vidas. Este Programa de Mejoramiento Personal nos invita a entrar a nuestra </a:t>
            </a:r>
            <a:r>
              <a:rPr lang="es-ES" sz="1200" b="1" i="1" kern="1200" dirty="0" smtClean="0">
                <a:solidFill>
                  <a:schemeClr val="tx1"/>
                </a:solidFill>
                <a:effectLst/>
                <a:latin typeface="+mn-lt"/>
                <a:ea typeface="+mn-ea"/>
                <a:cs typeface="+mn-cs"/>
              </a:rPr>
              <a:t>propia</a:t>
            </a:r>
            <a:r>
              <a:rPr lang="es-ES" sz="1200" kern="1200" dirty="0" smtClean="0">
                <a:solidFill>
                  <a:schemeClr val="tx1"/>
                </a:solidFill>
                <a:effectLst/>
                <a:latin typeface="+mn-lt"/>
                <a:ea typeface="+mn-ea"/>
                <a:cs typeface="+mn-cs"/>
              </a:rPr>
              <a:t> casa y encontrar los tesoros de valor personal que yacen ahí. La puerta se abrirá automáticamente cuando de verdad nos preocupemos por nosotros mismos. Si nos preocupamos por </a:t>
            </a:r>
            <a:r>
              <a:rPr lang="es-ES" sz="1200" b="1" i="1" kern="1200" dirty="0" smtClean="0">
                <a:solidFill>
                  <a:schemeClr val="tx1"/>
                </a:solidFill>
                <a:effectLst/>
                <a:latin typeface="+mn-lt"/>
                <a:ea typeface="+mn-ea"/>
                <a:cs typeface="+mn-cs"/>
              </a:rPr>
              <a:t>nosotros mismos</a:t>
            </a:r>
            <a:r>
              <a:rPr lang="es-ES" sz="1200" kern="1200" dirty="0" smtClean="0">
                <a:solidFill>
                  <a:schemeClr val="tx1"/>
                </a:solidFill>
                <a:effectLst/>
                <a:latin typeface="+mn-lt"/>
                <a:ea typeface="+mn-ea"/>
                <a:cs typeface="+mn-cs"/>
              </a:rPr>
              <a:t>, querremos extraer todo el potencial que pueda haber en el pozo. La </a:t>
            </a:r>
            <a:r>
              <a:rPr lang="es-ES" sz="1200" b="1" i="1" kern="1200" dirty="0" smtClean="0">
                <a:solidFill>
                  <a:schemeClr val="tx1"/>
                </a:solidFill>
                <a:effectLst/>
                <a:latin typeface="+mn-lt"/>
                <a:ea typeface="+mn-ea"/>
                <a:cs typeface="+mn-cs"/>
              </a:rPr>
              <a:t>educación</a:t>
            </a:r>
            <a:r>
              <a:rPr lang="es-ES" sz="1200" kern="1200" dirty="0" smtClean="0">
                <a:solidFill>
                  <a:schemeClr val="tx1"/>
                </a:solidFill>
                <a:effectLst/>
                <a:latin typeface="+mn-lt"/>
                <a:ea typeface="+mn-ea"/>
                <a:cs typeface="+mn-cs"/>
              </a:rPr>
              <a:t> significa </a:t>
            </a:r>
            <a:r>
              <a:rPr lang="es-ES" sz="1200" b="1" i="1" kern="1200" dirty="0" smtClean="0">
                <a:solidFill>
                  <a:schemeClr val="tx1"/>
                </a:solidFill>
                <a:effectLst/>
                <a:latin typeface="+mn-lt"/>
                <a:ea typeface="+mn-ea"/>
                <a:cs typeface="+mn-cs"/>
              </a:rPr>
              <a:t>extraer</a:t>
            </a:r>
            <a:r>
              <a:rPr lang="es-ES" sz="1200" kern="1200" dirty="0" smtClean="0">
                <a:solidFill>
                  <a:schemeClr val="tx1"/>
                </a:solidFill>
                <a:effectLst/>
                <a:latin typeface="+mn-lt"/>
                <a:ea typeface="+mn-ea"/>
                <a:cs typeface="+mn-cs"/>
              </a:rPr>
              <a:t>. Este potencial innato es nuestro mayor tesoro y la educación tiene un poder ilimitado.</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Esta “casa de potencial personal” está construida de acuerdo a las etapas de preocupación sobre uno mismo:</a:t>
            </a:r>
            <a:endParaRPr lang="es-MX"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Conocerse a uno mismo</a:t>
            </a:r>
            <a:endParaRPr lang="es-MX"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Elegirse a uno mismo</a:t>
            </a:r>
            <a:endParaRPr lang="es-MX"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Crearse a uno mismo</a:t>
            </a:r>
            <a:endParaRPr lang="es-MX"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Compartirse a uno mismo</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El proceso de descubrir más y más de nuestro propio potencial nunca termina (por ello el techo está abierto).</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20</a:t>
            </a:fld>
            <a:endParaRPr lang="es-MX"/>
          </a:p>
        </p:txBody>
      </p:sp>
    </p:spTree>
    <p:extLst>
      <p:ext uri="{BB962C8B-B14F-4D97-AF65-F5344CB8AC3E}">
        <p14:creationId xmlns:p14="http://schemas.microsoft.com/office/powerpoint/2010/main" val="520423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Todo esto solo es posible si, al volverte más consciente, estás dispuesto a trabajar para ser lo mejor que puedas ser y a lograrlo aquí y ahora mismo. Esto significa pensar y hacer logros en todas las dimensiones. No hay necesidad de vivir en el pasado o de preocuparse por el futuro, puedes vivir sin problemas en el momento. </a:t>
            </a:r>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21</a:t>
            </a:fld>
            <a:endParaRPr lang="es-MX"/>
          </a:p>
        </p:txBody>
      </p:sp>
    </p:spTree>
    <p:extLst>
      <p:ext uri="{BB962C8B-B14F-4D97-AF65-F5344CB8AC3E}">
        <p14:creationId xmlns:p14="http://schemas.microsoft.com/office/powerpoint/2010/main" val="2406835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La conciencia mental, por sí sola, no es suficiente para mantener fluyendo ese poder. De igual forma necesitas mantener la conexión con la fuente de poder que tienes dentro. Necesitas arrancar tu propio motor y mantenerlo andando las 24 horas del día. Para esto se necesita más que conciencia. La meta es aceptar completa, consciente y asertivamente que de verdad tienes el poder que necesitas para completar cualquier tarea que se te atraviese.</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22</a:t>
            </a:fld>
            <a:endParaRPr lang="es-MX"/>
          </a:p>
        </p:txBody>
      </p:sp>
    </p:spTree>
    <p:extLst>
      <p:ext uri="{BB962C8B-B14F-4D97-AF65-F5344CB8AC3E}">
        <p14:creationId xmlns:p14="http://schemas.microsoft.com/office/powerpoint/2010/main" val="2500147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En la historia de la axiología se ha expandido el término “valor” de manera considerable. También se ha asociado a una multitud de preguntas económicas, morales, religiosas, deportivas, psicológicas, estéticas e incluso a sistemas puros como la lógica o las matemáticas. Estas preguntas se han considerado en relativo aislamiento desde hace mucho tiempo y están ahora unificadas bajo la disciplina de las Ciencia Axiológica.</a:t>
            </a:r>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23</a:t>
            </a:fld>
            <a:endParaRPr lang="es-MX"/>
          </a:p>
        </p:txBody>
      </p:sp>
    </p:spTree>
    <p:extLst>
      <p:ext uri="{BB962C8B-B14F-4D97-AF65-F5344CB8AC3E}">
        <p14:creationId xmlns:p14="http://schemas.microsoft.com/office/powerpoint/2010/main" val="3579692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Nos ayuda a entender cómo las personas asignamos “el valor” a los objetos (inclusive a uno mismo) y cómo usamos patrones para hacer comparaciones o juicios evaluativos sobre todas las cosas en nuestra experiencia. </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24</a:t>
            </a:fld>
            <a:endParaRPr lang="es-MX"/>
          </a:p>
        </p:txBody>
      </p:sp>
    </p:spTree>
    <p:extLst>
      <p:ext uri="{BB962C8B-B14F-4D97-AF65-F5344CB8AC3E}">
        <p14:creationId xmlns:p14="http://schemas.microsoft.com/office/powerpoint/2010/main" val="785266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Hartman utilizó la teoría de conjuntos para sentar las bases de la axiología científica.</a:t>
            </a:r>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25</a:t>
            </a:fld>
            <a:endParaRPr lang="es-MX"/>
          </a:p>
        </p:txBody>
      </p:sp>
    </p:spTree>
    <p:extLst>
      <p:ext uri="{BB962C8B-B14F-4D97-AF65-F5344CB8AC3E}">
        <p14:creationId xmlns:p14="http://schemas.microsoft.com/office/powerpoint/2010/main" val="39953917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identifican tres tipos de valores:</a:t>
            </a:r>
            <a:r>
              <a:rPr lang="es-MX" baseline="0" dirty="0" smtClean="0"/>
              <a:t> sistémico, extrínseco e intrínseco. En las siguientes diapositivas se explicará cada uno.</a:t>
            </a:r>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26</a:t>
            </a:fld>
            <a:endParaRPr lang="es-MX"/>
          </a:p>
        </p:txBody>
      </p:sp>
    </p:spTree>
    <p:extLst>
      <p:ext uri="{BB962C8B-B14F-4D97-AF65-F5344CB8AC3E}">
        <p14:creationId xmlns:p14="http://schemas.microsoft.com/office/powerpoint/2010/main" val="42884649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b="1" kern="1200" dirty="0" smtClean="0">
                <a:solidFill>
                  <a:schemeClr val="tx1"/>
                </a:solidFill>
                <a:effectLst/>
                <a:latin typeface="+mn-lt"/>
                <a:ea typeface="+mn-ea"/>
                <a:cs typeface="+mn-cs"/>
              </a:rPr>
              <a:t>Los valores sistémicos</a:t>
            </a:r>
            <a:r>
              <a:rPr lang="es-ES" sz="1200" kern="1200" dirty="0" smtClean="0">
                <a:solidFill>
                  <a:schemeClr val="tx1"/>
                </a:solidFill>
                <a:effectLst/>
                <a:latin typeface="+mn-lt"/>
                <a:ea typeface="+mn-ea"/>
                <a:cs typeface="+mn-cs"/>
              </a:rPr>
              <a:t> son el cumplimiento de los conceptos del </a:t>
            </a:r>
            <a:r>
              <a:rPr lang="es-ES" sz="1200" u="sng" kern="1200" dirty="0" smtClean="0">
                <a:solidFill>
                  <a:schemeClr val="tx1"/>
                </a:solidFill>
                <a:effectLst/>
                <a:latin typeface="+mn-lt"/>
                <a:ea typeface="+mn-ea"/>
                <a:cs typeface="+mn-cs"/>
              </a:rPr>
              <a:t>constructo mental. </a:t>
            </a:r>
            <a:r>
              <a:rPr lang="es-ES" sz="1200" kern="1200" dirty="0" smtClean="0">
                <a:solidFill>
                  <a:schemeClr val="tx1"/>
                </a:solidFill>
                <a:effectLst/>
                <a:latin typeface="+mn-lt"/>
                <a:ea typeface="+mn-ea"/>
                <a:cs typeface="+mn-cs"/>
              </a:rPr>
              <a:t>Piensa en los valores sistémicos como la dimensión del significado (creado por el hombre) de las palabras, ideas y nociones. Esta dimensión se refiere tanto a conceptos como a definiciones o ideales, metas, estructuras del pensamiento, políticas y procedimientos organizacionales, reglas, leyes y definiciones de </a:t>
            </a:r>
            <a:r>
              <a:rPr lang="es-ES" sz="1200" i="1" kern="1200" dirty="0" smtClean="0">
                <a:solidFill>
                  <a:schemeClr val="tx1"/>
                </a:solidFill>
                <a:effectLst/>
                <a:latin typeface="+mn-lt"/>
                <a:ea typeface="+mn-ea"/>
                <a:cs typeface="+mn-cs"/>
              </a:rPr>
              <a:t>lo que debería ser</a:t>
            </a:r>
            <a:r>
              <a:rPr lang="es-ES" sz="1200" kern="1200" dirty="0" smtClean="0">
                <a:solidFill>
                  <a:schemeClr val="tx1"/>
                </a:solidFill>
                <a:effectLst/>
                <a:latin typeface="+mn-lt"/>
                <a:ea typeface="+mn-ea"/>
                <a:cs typeface="+mn-cs"/>
              </a:rPr>
              <a:t>. Es la dimensión del valor de los estándares, precisión y perfección (tal como en las matemáticas)  por ejemplo una figura geométrica mental ideal como una </a:t>
            </a:r>
            <a:r>
              <a:rPr lang="es-ES" sz="1200" i="1" kern="1200" dirty="0" smtClean="0">
                <a:solidFill>
                  <a:schemeClr val="tx1"/>
                </a:solidFill>
                <a:effectLst/>
                <a:latin typeface="+mn-lt"/>
                <a:ea typeface="+mn-ea"/>
                <a:cs typeface="+mn-cs"/>
              </a:rPr>
              <a:t>esfera</a:t>
            </a:r>
            <a:r>
              <a:rPr lang="es-ES" sz="1200" kern="1200" dirty="0" smtClean="0">
                <a:solidFill>
                  <a:schemeClr val="tx1"/>
                </a:solidFill>
                <a:effectLst/>
                <a:latin typeface="+mn-lt"/>
                <a:ea typeface="+mn-ea"/>
                <a:cs typeface="+mn-cs"/>
              </a:rPr>
              <a:t> o un </a:t>
            </a:r>
            <a:r>
              <a:rPr lang="es-ES" sz="1200" i="1" kern="1200" dirty="0" smtClean="0">
                <a:solidFill>
                  <a:schemeClr val="tx1"/>
                </a:solidFill>
                <a:effectLst/>
                <a:latin typeface="+mn-lt"/>
                <a:ea typeface="+mn-ea"/>
                <a:cs typeface="+mn-cs"/>
              </a:rPr>
              <a:t>cubo.</a:t>
            </a:r>
          </a:p>
          <a:p>
            <a:r>
              <a:rPr lang="es-ES" sz="1200" kern="1200" dirty="0" smtClean="0">
                <a:solidFill>
                  <a:schemeClr val="tx1"/>
                </a:solidFill>
                <a:effectLst/>
                <a:latin typeface="+mn-lt"/>
                <a:ea typeface="+mn-ea"/>
                <a:cs typeface="+mn-cs"/>
              </a:rPr>
              <a:t>Los tres círculos entrelazados representan los tres sistemas de valor primarios que organizan nuestro mundo. </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Valor de los sistemas financieros - Valor de los sistemas legales – Valor de los sistemas de Comunicaciones y conocimiento </a:t>
            </a:r>
            <a:endParaRPr lang="es-MX"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27</a:t>
            </a:fld>
            <a:endParaRPr lang="es-MX"/>
          </a:p>
        </p:txBody>
      </p:sp>
    </p:spTree>
    <p:extLst>
      <p:ext uri="{BB962C8B-B14F-4D97-AF65-F5344CB8AC3E}">
        <p14:creationId xmlns:p14="http://schemas.microsoft.com/office/powerpoint/2010/main" val="2579714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Las manos representan los valores prácticos del proceso de trabajo. Los valores extrínsecos son apariencias y funciones de los productos creados por un esfuerzo individual o colectivo. El rendimiento académico depende de esos valores. </a:t>
            </a:r>
            <a:endParaRPr lang="es-MX"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b="1" kern="1200" dirty="0" smtClean="0">
                <a:solidFill>
                  <a:schemeClr val="tx1"/>
                </a:solidFill>
                <a:effectLst/>
                <a:latin typeface="+mn-lt"/>
                <a:ea typeface="+mn-ea"/>
                <a:cs typeface="+mn-cs"/>
              </a:rPr>
              <a:t>Los valores extrínsecos </a:t>
            </a:r>
            <a:r>
              <a:rPr lang="es-ES" sz="1200" kern="1200" dirty="0" smtClean="0">
                <a:solidFill>
                  <a:schemeClr val="tx1"/>
                </a:solidFill>
                <a:effectLst/>
                <a:latin typeface="+mn-lt"/>
                <a:ea typeface="+mn-ea"/>
                <a:cs typeface="+mn-cs"/>
              </a:rPr>
              <a:t>son el cumplimiento de los conceptos </a:t>
            </a:r>
            <a:r>
              <a:rPr lang="es-ES" sz="1200" u="sng" kern="1200" dirty="0" smtClean="0">
                <a:solidFill>
                  <a:schemeClr val="tx1"/>
                </a:solidFill>
                <a:effectLst/>
                <a:latin typeface="+mn-lt"/>
                <a:ea typeface="+mn-ea"/>
                <a:cs typeface="+mn-cs"/>
              </a:rPr>
              <a:t>abstractos. </a:t>
            </a:r>
            <a:r>
              <a:rPr lang="es-ES" sz="1200" kern="1200" dirty="0" smtClean="0">
                <a:solidFill>
                  <a:schemeClr val="tx1"/>
                </a:solidFill>
                <a:effectLst/>
                <a:latin typeface="+mn-lt"/>
                <a:ea typeface="+mn-ea"/>
                <a:cs typeface="+mn-cs"/>
              </a:rPr>
              <a:t>Piensa en los valores extrínsecos como la dimensión de las propiedades abstractas comparando dos cosas </a:t>
            </a:r>
            <a:r>
              <a:rPr lang="es-ES" sz="1200" b="1" kern="1200" dirty="0" smtClean="0">
                <a:solidFill>
                  <a:schemeClr val="tx1"/>
                </a:solidFill>
                <a:effectLst/>
                <a:latin typeface="+mn-lt"/>
                <a:ea typeface="+mn-ea"/>
                <a:cs typeface="+mn-cs"/>
              </a:rPr>
              <a:t>por grados </a:t>
            </a:r>
            <a:r>
              <a:rPr lang="es-ES" sz="1200" kern="1200" dirty="0" smtClean="0">
                <a:solidFill>
                  <a:schemeClr val="tx1"/>
                </a:solidFill>
                <a:effectLst/>
                <a:latin typeface="+mn-lt"/>
                <a:ea typeface="+mn-ea"/>
                <a:cs typeface="+mn-cs"/>
              </a:rPr>
              <a:t>de correspondencia con </a:t>
            </a:r>
            <a:r>
              <a:rPr lang="es-ES" sz="1200" i="1" kern="1200" dirty="0" smtClean="0">
                <a:solidFill>
                  <a:schemeClr val="tx1"/>
                </a:solidFill>
                <a:effectLst/>
                <a:latin typeface="+mn-lt"/>
                <a:ea typeface="+mn-ea"/>
                <a:cs typeface="+mn-cs"/>
              </a:rPr>
              <a:t>clases dadas.</a:t>
            </a:r>
            <a:r>
              <a:rPr lang="es-ES" sz="1200" kern="1200" dirty="0" smtClean="0">
                <a:solidFill>
                  <a:schemeClr val="tx1"/>
                </a:solidFill>
                <a:effectLst/>
                <a:latin typeface="+mn-lt"/>
                <a:ea typeface="+mn-ea"/>
                <a:cs typeface="+mn-cs"/>
              </a:rPr>
              <a:t> Esta es la dimensión de comparación relativa a una clasificación general y sobre cómo se usa de mejor manera el pensamiento práctico. Incluye los elementos del mundo real, perceptivo y material así como las comparaciones de </a:t>
            </a:r>
            <a:r>
              <a:rPr lang="es-ES" sz="1200" i="1" kern="1200" dirty="0" smtClean="0">
                <a:solidFill>
                  <a:schemeClr val="tx1"/>
                </a:solidFill>
                <a:effectLst/>
                <a:latin typeface="+mn-lt"/>
                <a:ea typeface="+mn-ea"/>
                <a:cs typeface="+mn-cs"/>
              </a:rPr>
              <a:t>precario, justo, bueno, mejor,</a:t>
            </a:r>
            <a:r>
              <a:rPr lang="es-ES" sz="1200" kern="1200" dirty="0" smtClean="0">
                <a:solidFill>
                  <a:schemeClr val="tx1"/>
                </a:solidFill>
                <a:effectLst/>
                <a:latin typeface="+mn-lt"/>
                <a:ea typeface="+mn-ea"/>
                <a:cs typeface="+mn-cs"/>
              </a:rPr>
              <a:t> y </a:t>
            </a:r>
            <a:r>
              <a:rPr lang="es-ES" sz="1200" i="1" kern="1200" dirty="0" smtClean="0">
                <a:solidFill>
                  <a:schemeClr val="tx1"/>
                </a:solidFill>
                <a:effectLst/>
                <a:latin typeface="+mn-lt"/>
                <a:ea typeface="+mn-ea"/>
                <a:cs typeface="+mn-cs"/>
              </a:rPr>
              <a:t>lo mejor. </a:t>
            </a:r>
            <a:r>
              <a:rPr lang="es-ES" sz="1200" kern="1200" dirty="0" smtClean="0">
                <a:solidFill>
                  <a:schemeClr val="tx1"/>
                </a:solidFill>
                <a:effectLst/>
                <a:latin typeface="+mn-lt"/>
                <a:ea typeface="+mn-ea"/>
                <a:cs typeface="+mn-cs"/>
              </a:rPr>
              <a:t>También es la comparación de cosas vistas y cómo ellas mismas se comparan para encajar en otras para procesos, eventos, la construcción de material y la formación de equipos efectivos.</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28</a:t>
            </a:fld>
            <a:endParaRPr lang="es-MX"/>
          </a:p>
        </p:txBody>
      </p:sp>
    </p:spTree>
    <p:extLst>
      <p:ext uri="{BB962C8B-B14F-4D97-AF65-F5344CB8AC3E}">
        <p14:creationId xmlns:p14="http://schemas.microsoft.com/office/powerpoint/2010/main" val="2619980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Tomemos un libro, por ejemplo. Tiene portada, hojas, palabras y tinta. Cuenta con un tamaño y peso específico. Cada parte del libro simboliza un valor que le da significado. De igual forma podemos definir o dar el significado de algo a través de la descripción de sus valores.</a:t>
            </a:r>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11</a:t>
            </a:fld>
            <a:endParaRPr lang="es-MX"/>
          </a:p>
        </p:txBody>
      </p:sp>
    </p:spTree>
    <p:extLst>
      <p:ext uri="{BB962C8B-B14F-4D97-AF65-F5344CB8AC3E}">
        <p14:creationId xmlns:p14="http://schemas.microsoft.com/office/powerpoint/2010/main" val="23701907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La persona individual es la mayor fuente de valor. El autorretrato de Leonardo da Vinci, muestra la único e irremplazable naturaleza del valor intrínseco. El esfuerzo y estilo único de cada persona en la Universidad se combinan para cambiar la personalidad y el espíritu singular de la sociedad. Las personas completan el todo del mundo y de la vida, siempre mejor que la suma de sus partes.  </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29</a:t>
            </a:fld>
            <a:endParaRPr lang="es-MX"/>
          </a:p>
        </p:txBody>
      </p:sp>
    </p:spTree>
    <p:extLst>
      <p:ext uri="{BB962C8B-B14F-4D97-AF65-F5344CB8AC3E}">
        <p14:creationId xmlns:p14="http://schemas.microsoft.com/office/powerpoint/2010/main" val="26199805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b="1" kern="1200" dirty="0" smtClean="0">
                <a:solidFill>
                  <a:schemeClr val="tx1"/>
                </a:solidFill>
                <a:effectLst/>
                <a:latin typeface="+mn-lt"/>
                <a:ea typeface="+mn-ea"/>
                <a:cs typeface="+mn-cs"/>
              </a:rPr>
              <a:t>Los valores intrínsecos </a:t>
            </a:r>
            <a:r>
              <a:rPr lang="es-ES" sz="1200" kern="1200" dirty="0" smtClean="0">
                <a:solidFill>
                  <a:schemeClr val="tx1"/>
                </a:solidFill>
                <a:effectLst/>
                <a:latin typeface="+mn-lt"/>
                <a:ea typeface="+mn-ea"/>
                <a:cs typeface="+mn-cs"/>
              </a:rPr>
              <a:t>son el cumplimiento de conceptos únicos y </a:t>
            </a:r>
            <a:r>
              <a:rPr lang="es-ES" sz="1200" u="sng" kern="1200" dirty="0" smtClean="0">
                <a:solidFill>
                  <a:schemeClr val="tx1"/>
                </a:solidFill>
                <a:effectLst/>
                <a:latin typeface="+mn-lt"/>
                <a:ea typeface="+mn-ea"/>
                <a:cs typeface="+mn-cs"/>
              </a:rPr>
              <a:t>singulares. </a:t>
            </a:r>
            <a:r>
              <a:rPr lang="es-ES" sz="1200" kern="1200" dirty="0" smtClean="0">
                <a:solidFill>
                  <a:schemeClr val="tx1"/>
                </a:solidFill>
                <a:effectLst/>
                <a:latin typeface="+mn-lt"/>
                <a:ea typeface="+mn-ea"/>
                <a:cs typeface="+mn-cs"/>
              </a:rPr>
              <a:t>Piensa en los valores intrínsecos como la dimensión del carácter único y de la individualidad. Esta dimensión se compone de seres sensibles, personas, animales (mascotas), familias, comunidades y culturas </a:t>
            </a:r>
            <a:r>
              <a:rPr lang="es-ES" sz="1200" i="1" kern="1200" dirty="0" smtClean="0">
                <a:solidFill>
                  <a:schemeClr val="tx1"/>
                </a:solidFill>
                <a:effectLst/>
                <a:latin typeface="+mn-lt"/>
                <a:ea typeface="+mn-ea"/>
                <a:cs typeface="+mn-cs"/>
              </a:rPr>
              <a:t>concretos</a:t>
            </a:r>
            <a:r>
              <a:rPr lang="es-ES" sz="1200" kern="1200" dirty="0" smtClean="0">
                <a:solidFill>
                  <a:schemeClr val="tx1"/>
                </a:solidFill>
                <a:effectLst/>
                <a:latin typeface="+mn-lt"/>
                <a:ea typeface="+mn-ea"/>
                <a:cs typeface="+mn-cs"/>
              </a:rPr>
              <a:t>. El amor, la empatía y </a:t>
            </a:r>
            <a:r>
              <a:rPr lang="es-ES" sz="1200" i="1" kern="1200" dirty="0" smtClean="0">
                <a:solidFill>
                  <a:schemeClr val="tx1"/>
                </a:solidFill>
                <a:effectLst/>
                <a:latin typeface="+mn-lt"/>
                <a:ea typeface="+mn-ea"/>
                <a:cs typeface="+mn-cs"/>
              </a:rPr>
              <a:t>el intercambio de buenos sentimientos </a:t>
            </a:r>
            <a:r>
              <a:rPr lang="es-ES" sz="1200" kern="1200" dirty="0" smtClean="0">
                <a:solidFill>
                  <a:schemeClr val="tx1"/>
                </a:solidFill>
                <a:effectLst/>
                <a:latin typeface="+mn-lt"/>
                <a:ea typeface="+mn-ea"/>
                <a:cs typeface="+mn-cs"/>
              </a:rPr>
              <a:t>interpersonales son ejemplos de los valores intrínsecos.</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30</a:t>
            </a:fld>
            <a:endParaRPr lang="es-MX"/>
          </a:p>
        </p:txBody>
      </p:sp>
    </p:spTree>
    <p:extLst>
      <p:ext uri="{BB962C8B-B14F-4D97-AF65-F5344CB8AC3E}">
        <p14:creationId xmlns:p14="http://schemas.microsoft.com/office/powerpoint/2010/main" val="37382781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La axiología se volvió una </a:t>
            </a:r>
            <a:r>
              <a:rPr lang="es-ES" sz="1200" i="1" kern="1200" dirty="0" smtClean="0">
                <a:solidFill>
                  <a:schemeClr val="tx1"/>
                </a:solidFill>
                <a:effectLst/>
                <a:latin typeface="+mn-lt"/>
                <a:ea typeface="+mn-ea"/>
                <a:cs typeface="+mn-cs"/>
              </a:rPr>
              <a:t>ciencia</a:t>
            </a:r>
            <a:r>
              <a:rPr lang="es-ES" sz="1200" kern="1200" dirty="0" smtClean="0">
                <a:solidFill>
                  <a:schemeClr val="tx1"/>
                </a:solidFill>
                <a:effectLst/>
                <a:latin typeface="+mn-lt"/>
                <a:ea typeface="+mn-ea"/>
                <a:cs typeface="+mn-cs"/>
              </a:rPr>
              <a:t> con lo trabajos del Dr. Robert S. Hartman quien unió y ordenó la teoría del valor con bases en el conjunto formal de la teoría, estableciéndola como una axiología científica “formal” y creando la primera jerarquía de valor lógica</a:t>
            </a:r>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31</a:t>
            </a:fld>
            <a:endParaRPr lang="es-MX"/>
          </a:p>
        </p:txBody>
      </p:sp>
    </p:spTree>
    <p:extLst>
      <p:ext uri="{BB962C8B-B14F-4D97-AF65-F5344CB8AC3E}">
        <p14:creationId xmlns:p14="http://schemas.microsoft.com/office/powerpoint/2010/main" val="691366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Se  le representa con el número cardinal “n”, el cual puede identificarse con cualquier </a:t>
            </a:r>
            <a:r>
              <a:rPr lang="es-ES" u="sng" dirty="0" smtClean="0"/>
              <a:t> número exacto.</a:t>
            </a:r>
          </a:p>
          <a:p>
            <a:r>
              <a:rPr lang="es-ES" sz="1200" i="1" kern="1200" dirty="0" smtClean="0">
                <a:solidFill>
                  <a:schemeClr val="tx1"/>
                </a:solidFill>
                <a:effectLst/>
                <a:latin typeface="+mn-lt"/>
                <a:ea typeface="+mn-ea"/>
                <a:cs typeface="+mn-cs"/>
              </a:rPr>
              <a:t>Si preguntas cuántos lados tiene un cubo la respuesta siempre será “seis”, ni más ni menos, en geometría, un círculo tiene que ser un círculo perfecto, de lo contrario no es un círculo en absoluto.</a:t>
            </a:r>
            <a:endParaRPr lang="es-MX" sz="1200" kern="1200" dirty="0" smtClean="0">
              <a:solidFill>
                <a:schemeClr val="tx1"/>
              </a:solidFill>
              <a:effectLst/>
              <a:latin typeface="+mn-lt"/>
              <a:ea typeface="+mn-ea"/>
              <a:cs typeface="+mn-cs"/>
            </a:endParaRPr>
          </a:p>
          <a:p>
            <a:r>
              <a:rPr lang="es-ES" sz="1200" i="1" kern="1200" dirty="0" smtClean="0">
                <a:solidFill>
                  <a:schemeClr val="tx1"/>
                </a:solidFill>
                <a:effectLst/>
                <a:latin typeface="+mn-lt"/>
                <a:ea typeface="+mn-ea"/>
                <a:cs typeface="+mn-cs"/>
              </a:rPr>
              <a:t>Un ejemplo común puede verse en las etiquetas de información nutricional; todos saben que un producto alimenticio puede contener un cierto porcentaje de grasa (extrínseco) y que el </a:t>
            </a:r>
            <a:r>
              <a:rPr lang="es-ES" sz="1200" i="1" u="sng" kern="1200" dirty="0" smtClean="0">
                <a:solidFill>
                  <a:schemeClr val="tx1"/>
                </a:solidFill>
                <a:effectLst/>
                <a:latin typeface="+mn-lt"/>
                <a:ea typeface="+mn-ea"/>
                <a:cs typeface="+mn-cs"/>
              </a:rPr>
              <a:t>porcentaje exacto</a:t>
            </a:r>
            <a:r>
              <a:rPr lang="es-ES" sz="1200" i="1" kern="1200" dirty="0" smtClean="0">
                <a:solidFill>
                  <a:schemeClr val="tx1"/>
                </a:solidFill>
                <a:effectLst/>
                <a:latin typeface="+mn-lt"/>
                <a:ea typeface="+mn-ea"/>
                <a:cs typeface="+mn-cs"/>
              </a:rPr>
              <a:t> de grasa es un valor </a:t>
            </a:r>
            <a:r>
              <a:rPr lang="es-ES" sz="1200" b="1" i="1" kern="1200" dirty="0" smtClean="0">
                <a:solidFill>
                  <a:schemeClr val="tx1"/>
                </a:solidFill>
                <a:effectLst/>
                <a:latin typeface="+mn-lt"/>
                <a:ea typeface="+mn-ea"/>
                <a:cs typeface="+mn-cs"/>
              </a:rPr>
              <a:t>sistémico.</a:t>
            </a:r>
            <a:endParaRPr lang="es-MX"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32</a:t>
            </a:fld>
            <a:endParaRPr lang="es-MX"/>
          </a:p>
        </p:txBody>
      </p:sp>
    </p:spTree>
    <p:extLst>
      <p:ext uri="{BB962C8B-B14F-4D97-AF65-F5344CB8AC3E}">
        <p14:creationId xmlns:p14="http://schemas.microsoft.com/office/powerpoint/2010/main" val="27125244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Si jugamos Golf, por ejemplo, el valor sistémico es representado por el objetivo del juego; la forma de lograr el éxito o la intención detrás de nuestro golpe.  Dentro de la Ética este apartado simboliza todas las reglas o códigos que guían la moralidad de alguien. </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33</a:t>
            </a:fld>
            <a:endParaRPr lang="es-MX"/>
          </a:p>
        </p:txBody>
      </p:sp>
    </p:spTree>
    <p:extLst>
      <p:ext uri="{BB962C8B-B14F-4D97-AF65-F5344CB8AC3E}">
        <p14:creationId xmlns:p14="http://schemas.microsoft.com/office/powerpoint/2010/main" val="1556288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Es la segunda dimensión más rica de la realidad de valores y se le representa por un “</a:t>
            </a:r>
            <a:r>
              <a:rPr lang="es-ES" dirty="0" err="1" smtClean="0"/>
              <a:t>aleph</a:t>
            </a:r>
            <a:r>
              <a:rPr lang="es-ES" dirty="0" smtClean="0"/>
              <a:t>-nulo” o “</a:t>
            </a:r>
            <a:r>
              <a:rPr lang="es-ES" dirty="0" err="1" smtClean="0"/>
              <a:t>aleph</a:t>
            </a:r>
            <a:r>
              <a:rPr lang="es-ES" dirty="0" smtClean="0"/>
              <a:t>-cero”, es decir, el cardinal </a:t>
            </a:r>
            <a:r>
              <a:rPr lang="es-ES" dirty="0" err="1" smtClean="0"/>
              <a:t>transfinito</a:t>
            </a:r>
            <a:r>
              <a:rPr lang="es-ES" dirty="0" smtClean="0"/>
              <a:t> que es contable pero no tiene un límite, dicho de otra forma, es una serie expandible de propiedades o “grupos” de propiedades, una </a:t>
            </a:r>
            <a:r>
              <a:rPr lang="es-ES" u="sng" dirty="0" smtClean="0"/>
              <a:t>división específica </a:t>
            </a:r>
            <a:r>
              <a:rPr lang="es-ES" dirty="0" smtClean="0"/>
              <a:t> dentro del total intrínseco y holístico del inventario de la propiedad.</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i="1" kern="1200" dirty="0" smtClean="0">
                <a:solidFill>
                  <a:schemeClr val="tx1"/>
                </a:solidFill>
                <a:effectLst/>
                <a:latin typeface="+mn-lt"/>
                <a:ea typeface="+mn-ea"/>
                <a:cs typeface="+mn-cs"/>
              </a:rPr>
              <a:t>¿Cuántos automóviles existen actualmente? Es un número grande e indefinido, muchos autos se destruyen así y otros se manufacturan o restauran todo el tiempo; el número de todos los autos varía constantemente y por eso no existe un número definido. Por supuesto que el número de automóviles es contable pero nunca es definido y fijo; el mundo exterior en el que vivimos siempre fluye o sufre cambios dinámicos. Recuerda al filósofo griego Heráclito, quien es famoso por decir: “Nunca podremos bañarnos dos veces en el mismo río” </a:t>
            </a:r>
            <a:endParaRPr lang="es-MX"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34</a:t>
            </a:fld>
            <a:endParaRPr lang="es-MX"/>
          </a:p>
        </p:txBody>
      </p:sp>
    </p:spTree>
    <p:extLst>
      <p:ext uri="{BB962C8B-B14F-4D97-AF65-F5344CB8AC3E}">
        <p14:creationId xmlns:p14="http://schemas.microsoft.com/office/powerpoint/2010/main" val="35124519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En el caso del Golf esta realidad se ve representada a través de las cualidades técnicas y mecánicas del deporte – como golpear la bola con un palo en específico.  Dentro de la Ética se refiere a la forma en que nos desenvolvemos con otros, ya sea amorosa, práctica o resentidamente. </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35</a:t>
            </a:fld>
            <a:endParaRPr lang="es-MX"/>
          </a:p>
        </p:txBody>
      </p:sp>
    </p:spTree>
    <p:extLst>
      <p:ext uri="{BB962C8B-B14F-4D97-AF65-F5344CB8AC3E}">
        <p14:creationId xmlns:p14="http://schemas.microsoft.com/office/powerpoint/2010/main" val="26778780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i="1" kern="1200" dirty="0" smtClean="0">
                <a:solidFill>
                  <a:schemeClr val="tx1"/>
                </a:solidFill>
                <a:effectLst/>
                <a:latin typeface="+mn-lt"/>
                <a:ea typeface="+mn-ea"/>
                <a:cs typeface="+mn-cs"/>
              </a:rPr>
              <a:t> </a:t>
            </a:r>
            <a:endParaRPr lang="es-MX" sz="1200" kern="1200" dirty="0" smtClean="0">
              <a:solidFill>
                <a:schemeClr val="tx1"/>
              </a:solidFill>
              <a:effectLst/>
              <a:latin typeface="+mn-lt"/>
              <a:ea typeface="+mn-ea"/>
              <a:cs typeface="+mn-cs"/>
            </a:endParaRPr>
          </a:p>
          <a:p>
            <a:r>
              <a:rPr lang="es-ES" sz="1200" i="1" kern="1200" dirty="0" smtClean="0">
                <a:solidFill>
                  <a:schemeClr val="tx1"/>
                </a:solidFill>
                <a:effectLst/>
                <a:latin typeface="+mn-lt"/>
                <a:ea typeface="+mn-ea"/>
                <a:cs typeface="+mn-cs"/>
              </a:rPr>
              <a:t> </a:t>
            </a:r>
            <a:r>
              <a:rPr lang="es-ES" sz="1200" kern="1200" dirty="0" smtClean="0">
                <a:solidFill>
                  <a:schemeClr val="tx1"/>
                </a:solidFill>
                <a:effectLst/>
                <a:latin typeface="+mn-lt"/>
                <a:ea typeface="+mn-ea"/>
                <a:cs typeface="+mn-cs"/>
              </a:rPr>
              <a:t>La </a:t>
            </a:r>
            <a:r>
              <a:rPr lang="es-ES" sz="1200" b="1" kern="1200" dirty="0" smtClean="0">
                <a:solidFill>
                  <a:schemeClr val="tx1"/>
                </a:solidFill>
                <a:effectLst/>
                <a:latin typeface="+mn-lt"/>
                <a:ea typeface="+mn-ea"/>
                <a:cs typeface="+mn-cs"/>
              </a:rPr>
              <a:t>dimensión intrínseca </a:t>
            </a:r>
            <a:r>
              <a:rPr lang="es-ES" sz="1200" kern="1200" dirty="0" smtClean="0">
                <a:solidFill>
                  <a:schemeClr val="tx1"/>
                </a:solidFill>
                <a:effectLst/>
                <a:latin typeface="+mn-lt"/>
                <a:ea typeface="+mn-ea"/>
                <a:cs typeface="+mn-cs"/>
              </a:rPr>
              <a:t>dentro del trabajo de Hartman es la dimensión más rica. Se representa con el número “</a:t>
            </a:r>
            <a:r>
              <a:rPr lang="es-ES" sz="1200" kern="1200" dirty="0" err="1" smtClean="0">
                <a:solidFill>
                  <a:schemeClr val="tx1"/>
                </a:solidFill>
                <a:effectLst/>
                <a:latin typeface="+mn-lt"/>
                <a:ea typeface="+mn-ea"/>
                <a:cs typeface="+mn-cs"/>
              </a:rPr>
              <a:t>aleph</a:t>
            </a:r>
            <a:r>
              <a:rPr lang="es-ES" sz="1200" kern="1200" dirty="0" smtClean="0">
                <a:solidFill>
                  <a:schemeClr val="tx1"/>
                </a:solidFill>
                <a:effectLst/>
                <a:latin typeface="+mn-lt"/>
                <a:ea typeface="+mn-ea"/>
                <a:cs typeface="+mn-cs"/>
              </a:rPr>
              <a:t>-uno”, es decir, un número cardinal </a:t>
            </a:r>
            <a:r>
              <a:rPr lang="es-ES" sz="1200" kern="1200" dirty="0" err="1" smtClean="0">
                <a:solidFill>
                  <a:schemeClr val="tx1"/>
                </a:solidFill>
                <a:effectLst/>
                <a:latin typeface="+mn-lt"/>
                <a:ea typeface="+mn-ea"/>
                <a:cs typeface="+mn-cs"/>
              </a:rPr>
              <a:t>transfinito</a:t>
            </a:r>
            <a:r>
              <a:rPr lang="es-ES" sz="1200" kern="1200" dirty="0" smtClean="0">
                <a:solidFill>
                  <a:schemeClr val="tx1"/>
                </a:solidFill>
                <a:effectLst/>
                <a:latin typeface="+mn-lt"/>
                <a:ea typeface="+mn-ea"/>
                <a:cs typeface="+mn-cs"/>
              </a:rPr>
              <a:t> que representa un continuum infinito de realidad que contiene la más rica intensidad de propiedades y </a:t>
            </a:r>
            <a:r>
              <a:rPr lang="es-ES" sz="1200" u="sng" kern="1200" dirty="0" smtClean="0">
                <a:solidFill>
                  <a:schemeClr val="tx1"/>
                </a:solidFill>
                <a:effectLst/>
                <a:latin typeface="+mn-lt"/>
                <a:ea typeface="+mn-ea"/>
                <a:cs typeface="+mn-cs"/>
              </a:rPr>
              <a:t>el inventario completo de propiedades. </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i="1" kern="1200" dirty="0" smtClean="0">
                <a:solidFill>
                  <a:schemeClr val="tx1"/>
                </a:solidFill>
                <a:effectLst/>
                <a:latin typeface="+mn-lt"/>
                <a:ea typeface="+mn-ea"/>
                <a:cs typeface="+mn-cs"/>
              </a:rPr>
              <a:t>Sal y ve el cielo, ¿puede ver alguna nube? ¿Cuántas nubes diferentes podrían existir? Sí, el número de posibles formaciones de nubes es </a:t>
            </a:r>
            <a:r>
              <a:rPr lang="es-ES" sz="1200" i="1" u="sng" kern="1200" dirty="0" smtClean="0">
                <a:solidFill>
                  <a:schemeClr val="tx1"/>
                </a:solidFill>
                <a:effectLst/>
                <a:latin typeface="+mn-lt"/>
                <a:ea typeface="+mn-ea"/>
                <a:cs typeface="+mn-cs"/>
              </a:rPr>
              <a:t>infinito.</a:t>
            </a:r>
            <a:r>
              <a:rPr lang="es-ES" sz="1200" i="1" kern="1200" dirty="0" smtClean="0">
                <a:solidFill>
                  <a:schemeClr val="tx1"/>
                </a:solidFill>
                <a:effectLst/>
                <a:latin typeface="+mn-lt"/>
                <a:ea typeface="+mn-ea"/>
                <a:cs typeface="+mn-cs"/>
              </a:rPr>
              <a:t> Si creyéramos que el número de nubes diferentes es finito, estaríamos viviendo en un mundo de experiencias reducido y diferente; las formaciones de nubes son similares a la riqueza que encontramos en otros seres humanos, ¿cuántos tipos diferentes de afirmaciones, respuestas y comportamientos puede expresar o exhibir otro ser humano? Esto también es infinito a un nivel de intensidad de un inventario de propiedad infinito, lo cual se encuentra dentro de la dimensión del </a:t>
            </a:r>
            <a:r>
              <a:rPr lang="es-ES" sz="1200" i="1" u="sng" kern="1200" dirty="0" smtClean="0">
                <a:solidFill>
                  <a:schemeClr val="tx1"/>
                </a:solidFill>
                <a:effectLst/>
                <a:latin typeface="+mn-lt"/>
                <a:ea typeface="+mn-ea"/>
                <a:cs typeface="+mn-cs"/>
              </a:rPr>
              <a:t>valor intrínseco.</a:t>
            </a:r>
            <a:endParaRPr lang="es-MX" sz="1200" kern="1200" dirty="0" smtClean="0">
              <a:solidFill>
                <a:schemeClr val="tx1"/>
              </a:solidFill>
              <a:effectLst/>
              <a:latin typeface="+mn-lt"/>
              <a:ea typeface="+mn-ea"/>
              <a:cs typeface="+mn-cs"/>
            </a:endParaRPr>
          </a:p>
          <a:p>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36</a:t>
            </a:fld>
            <a:endParaRPr lang="es-MX"/>
          </a:p>
        </p:txBody>
      </p:sp>
    </p:spTree>
    <p:extLst>
      <p:ext uri="{BB962C8B-B14F-4D97-AF65-F5344CB8AC3E}">
        <p14:creationId xmlns:p14="http://schemas.microsoft.com/office/powerpoint/2010/main" val="2182334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Dentro del contexto del Golf recaería en la comprensión de lo que ocurre alrededor y en “sentirse uno” con el juego; no es necesario pensar o analizar todo, muchas de tus habilidades están internalizadas y son parte de cómo practicas el deporte. </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37</a:t>
            </a:fld>
            <a:endParaRPr lang="es-MX"/>
          </a:p>
        </p:txBody>
      </p:sp>
    </p:spTree>
    <p:extLst>
      <p:ext uri="{BB962C8B-B14F-4D97-AF65-F5344CB8AC3E}">
        <p14:creationId xmlns:p14="http://schemas.microsoft.com/office/powerpoint/2010/main" val="8487052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Comenzaremos con un objeto de valoración “x”. Cuando identificamos </a:t>
            </a:r>
            <a:r>
              <a:rPr lang="es-ES" sz="1200" i="1" kern="1200" dirty="0" smtClean="0">
                <a:solidFill>
                  <a:schemeClr val="tx1"/>
                </a:solidFill>
                <a:effectLst/>
                <a:latin typeface="+mn-lt"/>
                <a:ea typeface="+mn-ea"/>
                <a:cs typeface="+mn-cs"/>
              </a:rPr>
              <a:t>de manera racional </a:t>
            </a:r>
            <a:r>
              <a:rPr lang="es-ES" sz="1200" kern="1200" dirty="0" smtClean="0">
                <a:solidFill>
                  <a:schemeClr val="tx1"/>
                </a:solidFill>
                <a:effectLst/>
                <a:latin typeface="+mn-lt"/>
                <a:ea typeface="+mn-ea"/>
                <a:cs typeface="+mn-cs"/>
              </a:rPr>
              <a:t>una “x” podemos </a:t>
            </a:r>
            <a:r>
              <a:rPr lang="es-ES" sz="1200" i="1" kern="1200" dirty="0" smtClean="0">
                <a:solidFill>
                  <a:schemeClr val="tx1"/>
                </a:solidFill>
                <a:effectLst/>
                <a:latin typeface="+mn-lt"/>
                <a:ea typeface="+mn-ea"/>
                <a:cs typeface="+mn-cs"/>
              </a:rPr>
              <a:t>aumentar</a:t>
            </a:r>
            <a:r>
              <a:rPr lang="es-ES" sz="1200" kern="1200" dirty="0" smtClean="0">
                <a:solidFill>
                  <a:schemeClr val="tx1"/>
                </a:solidFill>
                <a:effectLst/>
                <a:latin typeface="+mn-lt"/>
                <a:ea typeface="+mn-ea"/>
                <a:cs typeface="+mn-cs"/>
              </a:rPr>
              <a:t> su valor o podemos </a:t>
            </a:r>
            <a:r>
              <a:rPr lang="es-ES" sz="1200" i="1" kern="1200" dirty="0" smtClean="0">
                <a:solidFill>
                  <a:schemeClr val="tx1"/>
                </a:solidFill>
                <a:effectLst/>
                <a:latin typeface="+mn-lt"/>
                <a:ea typeface="+mn-ea"/>
                <a:cs typeface="+mn-cs"/>
              </a:rPr>
              <a:t>despreciarlo </a:t>
            </a:r>
            <a:r>
              <a:rPr lang="es-ES" sz="1200" kern="1200" dirty="0" smtClean="0">
                <a:solidFill>
                  <a:schemeClr val="tx1"/>
                </a:solidFill>
                <a:effectLst/>
                <a:latin typeface="+mn-lt"/>
                <a:ea typeface="+mn-ea"/>
                <a:cs typeface="+mn-cs"/>
              </a:rPr>
              <a:t>con nuestras respuestas </a:t>
            </a:r>
            <a:r>
              <a:rPr lang="es-ES" sz="1200" i="1" kern="1200" dirty="0" smtClean="0">
                <a:solidFill>
                  <a:schemeClr val="tx1"/>
                </a:solidFill>
                <a:effectLst/>
                <a:latin typeface="+mn-lt"/>
                <a:ea typeface="+mn-ea"/>
                <a:cs typeface="+mn-cs"/>
              </a:rPr>
              <a:t>emocionales </a:t>
            </a:r>
            <a:r>
              <a:rPr lang="es-ES" sz="1200" kern="1200" dirty="0" smtClean="0">
                <a:solidFill>
                  <a:schemeClr val="tx1"/>
                </a:solidFill>
                <a:effectLst/>
                <a:latin typeface="+mn-lt"/>
                <a:ea typeface="+mn-ea"/>
                <a:cs typeface="+mn-cs"/>
              </a:rPr>
              <a:t>respecto a él </a:t>
            </a:r>
            <a:r>
              <a:rPr lang="es-ES" sz="1200" i="1" kern="1200" dirty="0" smtClean="0">
                <a:solidFill>
                  <a:schemeClr val="tx1"/>
                </a:solidFill>
                <a:effectLst/>
                <a:latin typeface="+mn-lt"/>
                <a:ea typeface="+mn-ea"/>
                <a:cs typeface="+mn-cs"/>
              </a:rPr>
              <a:t>(“me gusta” o “no me gusta”). </a:t>
            </a:r>
            <a:r>
              <a:rPr lang="es-ES" sz="1200" kern="1200" dirty="0" smtClean="0">
                <a:solidFill>
                  <a:schemeClr val="tx1"/>
                </a:solidFill>
                <a:effectLst/>
                <a:latin typeface="+mn-lt"/>
                <a:ea typeface="+mn-ea"/>
                <a:cs typeface="+mn-cs"/>
              </a:rPr>
              <a:t>La jerarquía de valores es el resultado de combinar las tres dimensiones del valor axiológico con nuestras orientaciones emocionales respecto a él</a:t>
            </a:r>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39</a:t>
            </a:fld>
            <a:endParaRPr lang="es-MX"/>
          </a:p>
        </p:txBody>
      </p:sp>
    </p:spTree>
    <p:extLst>
      <p:ext uri="{BB962C8B-B14F-4D97-AF65-F5344CB8AC3E}">
        <p14:creationId xmlns:p14="http://schemas.microsoft.com/office/powerpoint/2010/main" val="2648470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68580" indent="0">
              <a:buNone/>
            </a:pPr>
            <a:r>
              <a:rPr lang="es-ES" dirty="0" smtClean="0"/>
              <a:t>Según Hartman, existen 3 niveles de significado (valor): </a:t>
            </a:r>
          </a:p>
          <a:p>
            <a:r>
              <a:rPr lang="es-ES" dirty="0" smtClean="0"/>
              <a:t>1. Significado de acuerdo al </a:t>
            </a:r>
            <a:r>
              <a:rPr lang="es-ES" b="1" dirty="0" smtClean="0"/>
              <a:t>Sistema</a:t>
            </a:r>
            <a:r>
              <a:rPr lang="es-ES" dirty="0" smtClean="0"/>
              <a:t>: </a:t>
            </a:r>
            <a:r>
              <a:rPr lang="es-ES" i="1" dirty="0" smtClean="0"/>
              <a:t>Símbolo</a:t>
            </a:r>
            <a:r>
              <a:rPr lang="es-ES" b="1" i="1" dirty="0" smtClean="0"/>
              <a:t> S</a:t>
            </a:r>
            <a:r>
              <a:rPr lang="es-ES" dirty="0" smtClean="0"/>
              <a:t> (Medidas que se igualan a un estándar)</a:t>
            </a:r>
            <a:r>
              <a:rPr lang="es-MX" dirty="0" smtClean="0"/>
              <a:t>. </a:t>
            </a:r>
            <a:r>
              <a:rPr lang="es-ES" dirty="0" smtClean="0"/>
              <a:t>La S representa a los valores </a:t>
            </a:r>
            <a:r>
              <a:rPr lang="es-ES" b="1" dirty="0" smtClean="0"/>
              <a:t>sistémicos</a:t>
            </a:r>
            <a:r>
              <a:rPr lang="es-ES" dirty="0" smtClean="0"/>
              <a:t> – Aquellos que encajan con un sistema o medida: Las palabras, el libro, su definición, su tamaño y su peso. </a:t>
            </a:r>
            <a:endParaRPr lang="es-MX" dirty="0" smtClean="0"/>
          </a:p>
          <a:p>
            <a:r>
              <a:rPr lang="es-ES" dirty="0" smtClean="0"/>
              <a:t>2.- Significado </a:t>
            </a:r>
            <a:r>
              <a:rPr lang="es-ES" b="1" dirty="0" smtClean="0"/>
              <a:t>Externo</a:t>
            </a:r>
            <a:r>
              <a:rPr lang="es-ES" dirty="0" smtClean="0"/>
              <a:t>: </a:t>
            </a:r>
            <a:r>
              <a:rPr lang="es-ES" i="1" dirty="0" smtClean="0"/>
              <a:t>Símbolo </a:t>
            </a:r>
            <a:r>
              <a:rPr lang="es-ES" b="1" i="1" dirty="0" smtClean="0"/>
              <a:t>E</a:t>
            </a:r>
            <a:r>
              <a:rPr lang="es-ES" b="1" dirty="0" smtClean="0"/>
              <a:t> </a:t>
            </a:r>
            <a:r>
              <a:rPr lang="es-ES" dirty="0" smtClean="0"/>
              <a:t>(La forma en que algo se ve y actúa) </a:t>
            </a:r>
            <a:r>
              <a:rPr lang="es-MX" dirty="0" smtClean="0"/>
              <a:t>. </a:t>
            </a:r>
            <a:r>
              <a:rPr lang="es-ES" dirty="0" smtClean="0"/>
              <a:t>La E representa a los valores </a:t>
            </a:r>
            <a:r>
              <a:rPr lang="es-ES" b="1" dirty="0" smtClean="0"/>
              <a:t>extrínsecos</a:t>
            </a:r>
            <a:r>
              <a:rPr lang="es-ES" dirty="0" smtClean="0"/>
              <a:t> (externos) – Son los significados exteriores o comparados; lo que observamos: El color, textura y composición del libro. </a:t>
            </a:r>
            <a:endParaRPr lang="es-MX" dirty="0" smtClean="0"/>
          </a:p>
          <a:p>
            <a:r>
              <a:rPr lang="es-ES" dirty="0" smtClean="0"/>
              <a:t>3.- Significado </a:t>
            </a:r>
            <a:r>
              <a:rPr lang="es-ES" b="1" dirty="0" smtClean="0"/>
              <a:t>Interno</a:t>
            </a:r>
            <a:r>
              <a:rPr lang="es-ES" dirty="0" smtClean="0"/>
              <a:t>: </a:t>
            </a:r>
            <a:r>
              <a:rPr lang="es-ES" i="1" dirty="0" smtClean="0"/>
              <a:t>Símbolo </a:t>
            </a:r>
            <a:r>
              <a:rPr lang="es-ES" b="1" i="1" dirty="0" smtClean="0"/>
              <a:t>I</a:t>
            </a:r>
            <a:r>
              <a:rPr lang="es-ES" b="1" dirty="0" smtClean="0"/>
              <a:t> </a:t>
            </a:r>
            <a:r>
              <a:rPr lang="es-ES" dirty="0" smtClean="0"/>
              <a:t>(Cualquier cosa única o especial)</a:t>
            </a:r>
            <a:r>
              <a:rPr lang="es-MX" dirty="0" smtClean="0"/>
              <a:t>. </a:t>
            </a:r>
            <a:r>
              <a:rPr lang="es-ES" dirty="0" smtClean="0"/>
              <a:t>La I representa a los valores </a:t>
            </a:r>
            <a:r>
              <a:rPr lang="es-ES" b="1" dirty="0" smtClean="0"/>
              <a:t>intrínsecos </a:t>
            </a:r>
            <a:r>
              <a:rPr lang="es-ES" dirty="0" smtClean="0"/>
              <a:t>(Internos) – Significados únicos y especiales: “¡Me encanta este libro!”, “¡Qué hermoso atardecer!” Emociones y sentimientos.</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12</a:t>
            </a:fld>
            <a:endParaRPr lang="es-MX"/>
          </a:p>
        </p:txBody>
      </p:sp>
    </p:spTree>
    <p:extLst>
      <p:ext uri="{BB962C8B-B14F-4D97-AF65-F5344CB8AC3E}">
        <p14:creationId xmlns:p14="http://schemas.microsoft.com/office/powerpoint/2010/main" val="28043752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Esto significa que el individuo puede realizar un contraste entre las propiedades del objeto y  la lista de especificaciones significativas de su valoración.</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40</a:t>
            </a:fld>
            <a:endParaRPr lang="es-MX"/>
          </a:p>
        </p:txBody>
      </p:sp>
    </p:spTree>
    <p:extLst>
      <p:ext uri="{BB962C8B-B14F-4D97-AF65-F5344CB8AC3E}">
        <p14:creationId xmlns:p14="http://schemas.microsoft.com/office/powerpoint/2010/main" val="36665020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fontAlgn="base"/>
            <a:r>
              <a:rPr lang="es-MX" sz="1200" b="0" i="0" kern="1200" dirty="0" smtClean="0">
                <a:solidFill>
                  <a:schemeClr val="tx1"/>
                </a:solidFill>
                <a:effectLst/>
                <a:latin typeface="+mn-lt"/>
                <a:ea typeface="+mn-ea"/>
                <a:cs typeface="+mn-cs"/>
              </a:rPr>
              <a:t>Lo primero que debemos hacer para poder entender a la perfección el significado del término bondad es que llevemos a cabo el establecimiento de su origen etimológico y este debemos subrayar que se encuentra en el latín. Así, más exactamente podemos ver que emana del vocablo </a:t>
            </a:r>
            <a:r>
              <a:rPr lang="es-MX" sz="1200" b="0" i="1" kern="1200" dirty="0" smtClean="0">
                <a:solidFill>
                  <a:schemeClr val="tx1"/>
                </a:solidFill>
                <a:effectLst/>
                <a:latin typeface="+mn-lt"/>
                <a:ea typeface="+mn-ea"/>
                <a:cs typeface="+mn-cs"/>
              </a:rPr>
              <a:t>bonitas </a:t>
            </a:r>
            <a:r>
              <a:rPr lang="es-MX" sz="1200" b="0" i="0" kern="1200" dirty="0" smtClean="0">
                <a:solidFill>
                  <a:schemeClr val="tx1"/>
                </a:solidFill>
                <a:effectLst/>
                <a:latin typeface="+mn-lt"/>
                <a:ea typeface="+mn-ea"/>
                <a:cs typeface="+mn-cs"/>
              </a:rPr>
              <a:t>que es fruto de la suma del término </a:t>
            </a:r>
            <a:r>
              <a:rPr lang="es-MX" sz="1200" b="0" i="1" kern="1200" dirty="0" err="1" smtClean="0">
                <a:solidFill>
                  <a:schemeClr val="tx1"/>
                </a:solidFill>
                <a:effectLst/>
                <a:latin typeface="+mn-lt"/>
                <a:ea typeface="+mn-ea"/>
                <a:cs typeface="+mn-cs"/>
              </a:rPr>
              <a:t>bonus</a:t>
            </a:r>
            <a:r>
              <a:rPr lang="es-MX" sz="1200" b="0" i="0" kern="1200" dirty="0" smtClean="0">
                <a:solidFill>
                  <a:schemeClr val="tx1"/>
                </a:solidFill>
                <a:effectLst/>
                <a:latin typeface="+mn-lt"/>
                <a:ea typeface="+mn-ea"/>
                <a:cs typeface="+mn-cs"/>
              </a:rPr>
              <a:t>, que se puede traducir como “bueno”, y del sufijo –</a:t>
            </a:r>
            <a:r>
              <a:rPr lang="es-MX" sz="1200" b="0" i="1" kern="1200" dirty="0" err="1" smtClean="0">
                <a:solidFill>
                  <a:schemeClr val="tx1"/>
                </a:solidFill>
                <a:effectLst/>
                <a:latin typeface="+mn-lt"/>
                <a:ea typeface="+mn-ea"/>
                <a:cs typeface="+mn-cs"/>
              </a:rPr>
              <a:t>tat</a:t>
            </a:r>
            <a:r>
              <a:rPr lang="es-MX" sz="1200" b="0" i="1" kern="1200" dirty="0" smtClean="0">
                <a:solidFill>
                  <a:schemeClr val="tx1"/>
                </a:solidFill>
                <a:effectLst/>
                <a:latin typeface="+mn-lt"/>
                <a:ea typeface="+mn-ea"/>
                <a:cs typeface="+mn-cs"/>
              </a:rPr>
              <a:t> </a:t>
            </a:r>
            <a:r>
              <a:rPr lang="es-MX" sz="1200" b="0" i="0" kern="1200" dirty="0" smtClean="0">
                <a:solidFill>
                  <a:schemeClr val="tx1"/>
                </a:solidFill>
                <a:effectLst/>
                <a:latin typeface="+mn-lt"/>
                <a:ea typeface="+mn-ea"/>
                <a:cs typeface="+mn-cs"/>
              </a:rPr>
              <a:t>que equivale a “cualidad”.</a:t>
            </a:r>
            <a:br>
              <a:rPr lang="es-MX" sz="1200" b="0" i="0" kern="1200" dirty="0" smtClean="0">
                <a:solidFill>
                  <a:schemeClr val="tx1"/>
                </a:solidFill>
                <a:effectLst/>
                <a:latin typeface="+mn-lt"/>
                <a:ea typeface="+mn-ea"/>
                <a:cs typeface="+mn-cs"/>
              </a:rPr>
            </a:br>
            <a:r>
              <a:rPr lang="es-MX" sz="1200" b="1" i="0" kern="1200" dirty="0" smtClean="0">
                <a:solidFill>
                  <a:schemeClr val="tx1"/>
                </a:solidFill>
                <a:effectLst/>
                <a:latin typeface="+mn-lt"/>
                <a:ea typeface="+mn-ea"/>
                <a:cs typeface="+mn-cs"/>
              </a:rPr>
              <a:t>Bondad</a:t>
            </a:r>
            <a:r>
              <a:rPr lang="es-MX" sz="1200" b="0" i="0" kern="1200" dirty="0" smtClean="0">
                <a:solidFill>
                  <a:schemeClr val="tx1"/>
                </a:solidFill>
                <a:effectLst/>
                <a:latin typeface="+mn-lt"/>
                <a:ea typeface="+mn-ea"/>
                <a:cs typeface="+mn-cs"/>
              </a:rPr>
              <a:t> es la </a:t>
            </a:r>
            <a:r>
              <a:rPr lang="es-MX" sz="1200" b="1" i="0" kern="1200" dirty="0" smtClean="0">
                <a:solidFill>
                  <a:schemeClr val="tx1"/>
                </a:solidFill>
                <a:effectLst/>
                <a:latin typeface="+mn-lt"/>
                <a:ea typeface="+mn-ea"/>
                <a:cs typeface="+mn-cs"/>
              </a:rPr>
              <a:t>cualidad de bueno</a:t>
            </a:r>
            <a:r>
              <a:rPr lang="es-MX" sz="1200" b="0" i="0" kern="1200" dirty="0" smtClean="0">
                <a:solidFill>
                  <a:schemeClr val="tx1"/>
                </a:solidFill>
                <a:effectLst/>
                <a:latin typeface="+mn-lt"/>
                <a:ea typeface="+mn-ea"/>
                <a:cs typeface="+mn-cs"/>
              </a:rPr>
              <a:t>, un adjetivo que hace referencia a lo útil, agradable, apetecible, gustoso o divertido. Una persona con bondad, por lo tanto, tiene una </a:t>
            </a:r>
            <a:r>
              <a:rPr lang="es-MX" sz="1200" b="1" i="0" kern="1200" dirty="0" smtClean="0">
                <a:solidFill>
                  <a:schemeClr val="tx1"/>
                </a:solidFill>
                <a:effectLst/>
                <a:latin typeface="+mn-lt"/>
                <a:ea typeface="+mn-ea"/>
                <a:cs typeface="+mn-cs"/>
              </a:rPr>
              <a:t>inclinación natural a hacer el bien</a:t>
            </a:r>
            <a:r>
              <a:rPr lang="es-MX" sz="1200" b="0" i="0" kern="1200" dirty="0" smtClean="0">
                <a:solidFill>
                  <a:schemeClr val="tx1"/>
                </a:solidFill>
                <a:effectLst/>
                <a:latin typeface="+mn-lt"/>
                <a:ea typeface="+mn-ea"/>
                <a:cs typeface="+mn-cs"/>
              </a:rPr>
              <a:t>.</a:t>
            </a:r>
            <a:br>
              <a:rPr lang="es-MX" sz="1200" b="0" i="0" kern="1200" dirty="0" smtClean="0">
                <a:solidFill>
                  <a:schemeClr val="tx1"/>
                </a:solidFill>
                <a:effectLst/>
                <a:latin typeface="+mn-lt"/>
                <a:ea typeface="+mn-ea"/>
                <a:cs typeface="+mn-cs"/>
              </a:rPr>
            </a:br>
            <a:r>
              <a:rPr lang="es-MX" sz="1200" b="0" i="0" kern="1200" dirty="0" smtClean="0">
                <a:solidFill>
                  <a:schemeClr val="tx1"/>
                </a:solidFill>
                <a:effectLst/>
                <a:latin typeface="+mn-lt"/>
                <a:ea typeface="+mn-ea"/>
                <a:cs typeface="+mn-cs"/>
              </a:rPr>
              <a:t/>
            </a:r>
            <a:br>
              <a:rPr lang="es-MX" sz="1200" b="0" i="0" kern="1200" dirty="0" smtClean="0">
                <a:solidFill>
                  <a:schemeClr val="tx1"/>
                </a:solidFill>
                <a:effectLst/>
                <a:latin typeface="+mn-lt"/>
                <a:ea typeface="+mn-ea"/>
                <a:cs typeface="+mn-cs"/>
              </a:rPr>
            </a:br>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41</a:t>
            </a:fld>
            <a:endParaRPr lang="es-MX"/>
          </a:p>
        </p:txBody>
      </p:sp>
    </p:spTree>
    <p:extLst>
      <p:ext uri="{BB962C8B-B14F-4D97-AF65-F5344CB8AC3E}">
        <p14:creationId xmlns:p14="http://schemas.microsoft.com/office/powerpoint/2010/main" val="2815322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Desde el momento de la concepción comenzamos a seguir patrones que están establecidos en nuestro código genético. Desde interpretar los sonidos en el vientre de la madre hasta reconocer formas o repetir sonidos, el niño comenzará a encajar en un molde establecido por sus protectores que lo llevarán a convertirse en doctor, campesino o hasta estrella deportiva.</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13</a:t>
            </a:fld>
            <a:endParaRPr lang="es-MX"/>
          </a:p>
        </p:txBody>
      </p:sp>
    </p:spTree>
    <p:extLst>
      <p:ext uri="{BB962C8B-B14F-4D97-AF65-F5344CB8AC3E}">
        <p14:creationId xmlns:p14="http://schemas.microsoft.com/office/powerpoint/2010/main" val="3241041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El niño entenderá el Yo y su lugar en el mundo de la siguiente manera progresiva:  </a:t>
            </a:r>
            <a:endParaRPr lang="es-MX" dirty="0" smtClean="0"/>
          </a:p>
          <a:p>
            <a:r>
              <a:rPr lang="es-ES" dirty="0" smtClean="0"/>
              <a:t>1.- Valores  de identificación y organización (Nombres y referencias).</a:t>
            </a:r>
            <a:endParaRPr lang="es-MX" dirty="0" smtClean="0"/>
          </a:p>
          <a:p>
            <a:r>
              <a:rPr lang="es-ES" dirty="0" smtClean="0"/>
              <a:t>2.- Valores instrumentales y terminales (Hacer, obtener y tener).</a:t>
            </a:r>
            <a:endParaRPr lang="es-MX" dirty="0" smtClean="0"/>
          </a:p>
          <a:p>
            <a:r>
              <a:rPr lang="es-ES" dirty="0" smtClean="0"/>
              <a:t>3.-Valores holísticos  (Amar, querer y compartir).</a:t>
            </a:r>
            <a:endParaRPr lang="es-MX" dirty="0" smtClean="0"/>
          </a:p>
          <a:p>
            <a:r>
              <a:rPr lang="es-ES" dirty="0" smtClean="0"/>
              <a:t>4.- Valores Integrados (Libertad, felicidad y creatividad).</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14</a:t>
            </a:fld>
            <a:endParaRPr lang="es-MX"/>
          </a:p>
        </p:txBody>
      </p:sp>
    </p:spTree>
    <p:extLst>
      <p:ext uri="{BB962C8B-B14F-4D97-AF65-F5344CB8AC3E}">
        <p14:creationId xmlns:p14="http://schemas.microsoft.com/office/powerpoint/2010/main" val="2785011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La única forma de evitar el deterioro, que restringe los procesos naturales de maduración, es a través de la valoración del Yo con un proceso de autoanálisis que nos permita regresar a la fuente del potencial.</a:t>
            </a:r>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15</a:t>
            </a:fld>
            <a:endParaRPr lang="es-MX"/>
          </a:p>
        </p:txBody>
      </p:sp>
    </p:spTree>
    <p:extLst>
      <p:ext uri="{BB962C8B-B14F-4D97-AF65-F5344CB8AC3E}">
        <p14:creationId xmlns:p14="http://schemas.microsoft.com/office/powerpoint/2010/main" val="998527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No debemos olvidar cómo adquirimos los valores: Todos nos encontramos en un proceso constante de adaptación que se rige de acuerdo a lo que nuestras circunstancias, buenas o malas, determinan. Esto es lo que nos hace humanos: Que somos capaces de asignar significados y valores; siempre estamos redefiniéndonos como personas.   </a:t>
            </a:r>
            <a:endParaRPr lang="es-MX" dirty="0" smtClean="0">
              <a:effectLst/>
            </a:endParaRPr>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16</a:t>
            </a:fld>
            <a:endParaRPr lang="es-MX"/>
          </a:p>
        </p:txBody>
      </p:sp>
    </p:spTree>
    <p:extLst>
      <p:ext uri="{BB962C8B-B14F-4D97-AF65-F5344CB8AC3E}">
        <p14:creationId xmlns:p14="http://schemas.microsoft.com/office/powerpoint/2010/main" val="3329197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A pesar de ser ignorado por la perspectiva científica, casi todos podemos asegurar que existe un universo interno  que incluso ha sido respaldado por ciertos modelos de ciencias humanistas.  La Axiología toma en cuenta este horizonte y por lo tanto representa el modelo más completo y útil para la delimitación y entendimiento de la Ética. </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17</a:t>
            </a:fld>
            <a:endParaRPr lang="es-MX"/>
          </a:p>
        </p:txBody>
      </p:sp>
    </p:spTree>
    <p:extLst>
      <p:ext uri="{BB962C8B-B14F-4D97-AF65-F5344CB8AC3E}">
        <p14:creationId xmlns:p14="http://schemas.microsoft.com/office/powerpoint/2010/main" val="3237774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smtClean="0">
                <a:solidFill>
                  <a:schemeClr val="tx1"/>
                </a:solidFill>
                <a:effectLst/>
                <a:latin typeface="+mn-lt"/>
                <a:ea typeface="+mn-ea"/>
                <a:cs typeface="+mn-cs"/>
              </a:rPr>
              <a:t>Existen 5 técnicas o estrategias para la adquisición de valores y ética. Los 5 métodos han sido asignados a conceptos que comienzan con la letra “A”</a:t>
            </a:r>
          </a:p>
          <a:p>
            <a:r>
              <a:rPr lang="es-ES" sz="1200" kern="1200" dirty="0" smtClean="0">
                <a:solidFill>
                  <a:schemeClr val="tx1"/>
                </a:solidFill>
                <a:effectLst/>
                <a:latin typeface="+mn-lt"/>
                <a:ea typeface="+mn-ea"/>
                <a:cs typeface="+mn-cs"/>
              </a:rPr>
              <a:t>Cada escalón requiere de acceder al nivel anterior y culminarán en la mejor versión de ti. </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1.- Adquiere (Conocimiento) – Aprende más</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2.-Acepta (Selección consciente) – Sé razonable.</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3.- Adhiere (Internaliza tus principios) – Toma lo esencial. </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4.-Actúa (Presentarte) – Actúa con tus principios.</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5.- Ayuda (Comparte) – Enseña y ayuda a otros. </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5A0EF26B-08F6-433D-83B9-465983A5B427}" type="slidenum">
              <a:rPr lang="es-MX" smtClean="0"/>
              <a:t>18</a:t>
            </a:fld>
            <a:endParaRPr lang="es-MX"/>
          </a:p>
        </p:txBody>
      </p:sp>
    </p:spTree>
    <p:extLst>
      <p:ext uri="{BB962C8B-B14F-4D97-AF65-F5344CB8AC3E}">
        <p14:creationId xmlns:p14="http://schemas.microsoft.com/office/powerpoint/2010/main" val="1769397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50CC070-C7EB-4A78-A417-99C54950C00B}" type="datetimeFigureOut">
              <a:rPr lang="es-MX" smtClean="0"/>
              <a:t>09/10/2016</a:t>
            </a:fld>
            <a:endParaRPr lang="es-MX"/>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6BD7515-EAB0-4683-A993-9D6509E181F9}" type="slidenum">
              <a:rPr lang="es-MX" smtClean="0"/>
              <a:t>‹Nº›</a:t>
            </a:fld>
            <a:endParaRPr lang="es-MX"/>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50CC070-C7EB-4A78-A417-99C54950C00B}" type="datetimeFigureOut">
              <a:rPr lang="es-MX" smtClean="0"/>
              <a:t>09/10/2016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6BD7515-EAB0-4683-A993-9D6509E181F9}"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50CC070-C7EB-4A78-A417-99C54950C00B}" type="datetimeFigureOut">
              <a:rPr lang="es-MX" smtClean="0"/>
              <a:t>09/10/2016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6BD7515-EAB0-4683-A993-9D6509E181F9}"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CC070-C7EB-4A78-A417-99C54950C00B}" type="datetimeFigureOut">
              <a:rPr lang="es-MX" smtClean="0"/>
              <a:t>09/10/2016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6BD7515-EAB0-4683-A993-9D6509E181F9}"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CC070-C7EB-4A78-A417-99C54950C00B}" type="datetimeFigureOut">
              <a:rPr lang="es-MX" smtClean="0"/>
              <a:t>09/10/2016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6BD7515-EAB0-4683-A993-9D6509E181F9}"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450CC070-C7EB-4A78-A417-99C54950C00B}" type="datetimeFigureOut">
              <a:rPr lang="es-MX" smtClean="0"/>
              <a:t>09/10/2016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6BD7515-EAB0-4683-A993-9D6509E181F9}" type="slidenum">
              <a:rPr lang="es-MX" smtClean="0"/>
              <a:t>‹Nº›</a:t>
            </a:fld>
            <a:endParaRPr lang="es-MX"/>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50CC070-C7EB-4A78-A417-99C54950C00B}" type="datetimeFigureOut">
              <a:rPr lang="es-MX" smtClean="0"/>
              <a:t>09/10/2016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6BD7515-EAB0-4683-A993-9D6509E181F9}"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450CC070-C7EB-4A78-A417-99C54950C00B}" type="datetimeFigureOut">
              <a:rPr lang="es-MX" smtClean="0"/>
              <a:t>09/10/2016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6BD7515-EAB0-4683-A993-9D6509E181F9}"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CC070-C7EB-4A78-A417-99C54950C00B}" type="datetimeFigureOut">
              <a:rPr lang="es-MX" smtClean="0"/>
              <a:t>09/10/2016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6BD7515-EAB0-4683-A993-9D6509E181F9}"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50CC070-C7EB-4A78-A417-99C54950C00B}" type="datetimeFigureOut">
              <a:rPr lang="es-MX" smtClean="0"/>
              <a:t>09/10/2016</a:t>
            </a:fld>
            <a:endParaRPr lang="es-MX"/>
          </a:p>
        </p:txBody>
      </p:sp>
      <p:sp>
        <p:nvSpPr>
          <p:cNvPr id="7" name="Slide Number Placeholder 6"/>
          <p:cNvSpPr>
            <a:spLocks noGrp="1"/>
          </p:cNvSpPr>
          <p:nvPr>
            <p:ph type="sldNum" sz="quarter" idx="12"/>
          </p:nvPr>
        </p:nvSpPr>
        <p:spPr/>
        <p:txBody>
          <a:bodyPr/>
          <a:lstStyle/>
          <a:p>
            <a:fld id="{A6BD7515-EAB0-4683-A993-9D6509E181F9}" type="slidenum">
              <a:rPr lang="es-MX" smtClean="0"/>
              <a:t>‹Nº›</a:t>
            </a:fld>
            <a:endParaRPr lang="es-MX"/>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CC070-C7EB-4A78-A417-99C54950C00B}" type="datetimeFigureOut">
              <a:rPr lang="es-MX" smtClean="0"/>
              <a:t>09/10/2016</a:t>
            </a:fld>
            <a:endParaRPr lang="es-MX"/>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A6BD7515-EAB0-4683-A993-9D6509E181F9}"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50CC070-C7EB-4A78-A417-99C54950C00B}" type="datetimeFigureOut">
              <a:rPr lang="es-MX" smtClean="0"/>
              <a:t>09/10/2016</a:t>
            </a:fld>
            <a:endParaRPr lang="es-MX"/>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6BD7515-EAB0-4683-A993-9D6509E181F9}"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image" Target="../media/image10.jpg"/></Relationships>
</file>

<file path=ppt/slides/_rels/slide18.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2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2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3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image" Target="../media/image24.jpg"/></Relationships>
</file>

<file path=ppt/slides/_rels/slide3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3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3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3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image" Target="../media/image29.jpg"/></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3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4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764704"/>
            <a:ext cx="6777317" cy="5932021"/>
          </a:xfrm>
        </p:spPr>
        <p:txBody>
          <a:bodyPr>
            <a:normAutofit lnSpcReduction="10000"/>
          </a:bodyPr>
          <a:lstStyle/>
          <a:p>
            <a:pPr marL="68580" indent="0" algn="ctr">
              <a:buNone/>
            </a:pPr>
            <a:r>
              <a:rPr lang="es-MX" sz="2000" dirty="0" smtClean="0"/>
              <a:t>UNIVERSIDAD AUTÓNOMA DEL ESTADO DE MÉXICO</a:t>
            </a:r>
          </a:p>
          <a:p>
            <a:pPr marL="68580" indent="0" algn="ctr">
              <a:buNone/>
            </a:pPr>
            <a:r>
              <a:rPr lang="es-MX" sz="2000" dirty="0" smtClean="0"/>
              <a:t>CENTRO DE INVESTIGACIÓN Y ESTUDIOS AVANZADOS EN ODONTOLOGÍA</a:t>
            </a:r>
          </a:p>
          <a:p>
            <a:pPr marL="68580" indent="0" algn="ctr">
              <a:buNone/>
            </a:pPr>
            <a:endParaRPr lang="es-MX" sz="2000" dirty="0" smtClean="0"/>
          </a:p>
          <a:p>
            <a:pPr marL="68580" indent="0" algn="ctr">
              <a:buNone/>
            </a:pPr>
            <a:r>
              <a:rPr lang="es-MX" sz="2000" dirty="0" smtClean="0"/>
              <a:t>ESPECIALIDAD EN ORTODONCIA</a:t>
            </a:r>
          </a:p>
          <a:p>
            <a:pPr marL="68580" indent="0" algn="ctr">
              <a:buNone/>
            </a:pPr>
            <a:endParaRPr lang="es-MX" sz="2000" dirty="0"/>
          </a:p>
          <a:p>
            <a:pPr marL="68580" indent="0" algn="ctr">
              <a:buNone/>
            </a:pPr>
            <a:r>
              <a:rPr lang="es-MX" sz="2000" dirty="0" smtClean="0"/>
              <a:t>ASIGNATURA:</a:t>
            </a:r>
          </a:p>
          <a:p>
            <a:pPr marL="68580" indent="0" algn="ctr">
              <a:buNone/>
            </a:pPr>
            <a:r>
              <a:rPr lang="es-MX" sz="2000" dirty="0" smtClean="0"/>
              <a:t>BIOÉTICA</a:t>
            </a:r>
          </a:p>
          <a:p>
            <a:pPr marL="68580" indent="0" algn="ctr">
              <a:buNone/>
            </a:pPr>
            <a:endParaRPr lang="es-MX" sz="2000" dirty="0" smtClean="0"/>
          </a:p>
          <a:p>
            <a:pPr marL="68580" indent="0" algn="ctr">
              <a:buNone/>
            </a:pPr>
            <a:r>
              <a:rPr lang="es-MX" sz="2000" dirty="0" smtClean="0"/>
              <a:t>ÁREA CURRICULAR:</a:t>
            </a:r>
          </a:p>
          <a:p>
            <a:pPr marL="68580" indent="0" algn="ctr">
              <a:buNone/>
            </a:pPr>
            <a:r>
              <a:rPr lang="es-MX" sz="2000" dirty="0" smtClean="0"/>
              <a:t>FORMACIÓN COMPLEMENTARIA</a:t>
            </a:r>
          </a:p>
          <a:p>
            <a:pPr marL="68580" indent="0" algn="ctr">
              <a:buNone/>
            </a:pPr>
            <a:endParaRPr lang="es-MX" sz="2000" dirty="0"/>
          </a:p>
          <a:p>
            <a:pPr marL="68580" indent="0" algn="ctr">
              <a:buNone/>
            </a:pPr>
            <a:r>
              <a:rPr lang="es-MX" sz="2000" dirty="0" smtClean="0"/>
              <a:t>TEMA:</a:t>
            </a:r>
          </a:p>
          <a:p>
            <a:pPr marL="68580" indent="0" algn="ctr">
              <a:buNone/>
            </a:pPr>
            <a:r>
              <a:rPr lang="es-MX" sz="2000" dirty="0" smtClean="0"/>
              <a:t>AXIOLOGÍA</a:t>
            </a:r>
          </a:p>
          <a:p>
            <a:pPr marL="68580" indent="0" algn="ctr">
              <a:buNone/>
            </a:pPr>
            <a:endParaRPr lang="es-MX" sz="2000" dirty="0"/>
          </a:p>
          <a:p>
            <a:pPr marL="68580" indent="0" algn="ctr">
              <a:buNone/>
            </a:pPr>
            <a:r>
              <a:rPr lang="es-MX" sz="2000" dirty="0" smtClean="0"/>
              <a:t>ELABORADO POR:</a:t>
            </a:r>
          </a:p>
          <a:p>
            <a:pPr marL="68580" indent="0" algn="ctr">
              <a:buNone/>
            </a:pPr>
            <a:r>
              <a:rPr lang="es-MX" sz="2000" dirty="0" smtClean="0"/>
              <a:t>DRA. EN E.P. MARÍA DEL ROCÍO FLORES ESTRADA</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5" name="4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57831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043608" y="548680"/>
            <a:ext cx="7024744" cy="1143000"/>
          </a:xfrm>
        </p:spPr>
        <p:txBody>
          <a:bodyPr/>
          <a:lstStyle/>
          <a:p>
            <a:r>
              <a:rPr lang="es-MX" b="1" dirty="0" smtClean="0"/>
              <a:t>Ética</a:t>
            </a:r>
            <a:endParaRPr lang="es-MX" b="1" dirty="0"/>
          </a:p>
        </p:txBody>
      </p:sp>
      <p:sp>
        <p:nvSpPr>
          <p:cNvPr id="2" name="1 Marcador de contenido"/>
          <p:cNvSpPr>
            <a:spLocks noGrp="1"/>
          </p:cNvSpPr>
          <p:nvPr>
            <p:ph idx="1"/>
          </p:nvPr>
        </p:nvSpPr>
        <p:spPr>
          <a:xfrm>
            <a:off x="1043608" y="1628800"/>
            <a:ext cx="7560840" cy="3508977"/>
          </a:xfrm>
        </p:spPr>
        <p:txBody>
          <a:bodyPr>
            <a:normAutofit/>
          </a:bodyPr>
          <a:lstStyle/>
          <a:p>
            <a:r>
              <a:rPr lang="es-ES" dirty="0"/>
              <a:t>D</a:t>
            </a:r>
            <a:r>
              <a:rPr lang="es-ES" dirty="0" smtClean="0"/>
              <a:t>eriva </a:t>
            </a:r>
            <a:r>
              <a:rPr lang="es-ES" dirty="0"/>
              <a:t>de un término griego usado para referirse a la bondad del carácter. </a:t>
            </a:r>
            <a:endParaRPr lang="es-ES" dirty="0" smtClean="0"/>
          </a:p>
          <a:p>
            <a:r>
              <a:rPr lang="es-ES" dirty="0" smtClean="0"/>
              <a:t>Estudio </a:t>
            </a:r>
            <a:r>
              <a:rPr lang="es-ES" dirty="0"/>
              <a:t>que trata de conocer todo aquello que puede mejorar nuestra calidad de vida, por medio de la pregunta: ¿qué es lo que vuelve a una acción ‘buena’ o ‘mala’? </a:t>
            </a:r>
            <a:r>
              <a:rPr lang="es-ES" i="1" dirty="0"/>
              <a:t>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4144827"/>
            <a:ext cx="3333750" cy="202882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23573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Valores</a:t>
            </a:r>
            <a:endParaRPr lang="es-MX" b="1" dirty="0"/>
          </a:p>
        </p:txBody>
      </p:sp>
      <p:sp>
        <p:nvSpPr>
          <p:cNvPr id="3" name="2 Marcador de contenido"/>
          <p:cNvSpPr>
            <a:spLocks noGrp="1"/>
          </p:cNvSpPr>
          <p:nvPr>
            <p:ph idx="1"/>
          </p:nvPr>
        </p:nvSpPr>
        <p:spPr/>
        <p:txBody>
          <a:bodyPr/>
          <a:lstStyle/>
          <a:p>
            <a:r>
              <a:rPr lang="es-ES" dirty="0"/>
              <a:t>“Valor” es equivalente a Significado: Cualquier cosa puede ser vista como un todo o como sus partes.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4509120"/>
            <a:ext cx="7391400" cy="183832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08309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Valor </a:t>
            </a:r>
            <a:endParaRPr lang="es-MX" b="1" dirty="0"/>
          </a:p>
        </p:txBody>
      </p:sp>
      <p:sp>
        <p:nvSpPr>
          <p:cNvPr id="3" name="2 Marcador de contenido"/>
          <p:cNvSpPr>
            <a:spLocks noGrp="1"/>
          </p:cNvSpPr>
          <p:nvPr>
            <p:ph idx="1"/>
          </p:nvPr>
        </p:nvSpPr>
        <p:spPr/>
        <p:txBody>
          <a:bodyPr>
            <a:normAutofit/>
          </a:bodyPr>
          <a:lstStyle/>
          <a:p>
            <a:pPr marL="68580" indent="0">
              <a:buNone/>
            </a:pPr>
            <a:r>
              <a:rPr lang="es-ES" dirty="0"/>
              <a:t>Según Hartman, existen 3 niveles de significado (valor): </a:t>
            </a:r>
            <a:endParaRPr lang="es-ES" dirty="0" smtClean="0"/>
          </a:p>
          <a:p>
            <a:r>
              <a:rPr lang="es-ES" dirty="0" smtClean="0"/>
              <a:t>Significado </a:t>
            </a:r>
            <a:r>
              <a:rPr lang="es-ES" dirty="0"/>
              <a:t>de acuerdo al </a:t>
            </a:r>
            <a:r>
              <a:rPr lang="es-ES" b="1" dirty="0" smtClean="0"/>
              <a:t>Sistema</a:t>
            </a:r>
            <a:r>
              <a:rPr lang="es-MX" dirty="0" smtClean="0"/>
              <a:t>: </a:t>
            </a:r>
            <a:r>
              <a:rPr lang="es-ES" dirty="0" smtClean="0"/>
              <a:t>representa </a:t>
            </a:r>
            <a:r>
              <a:rPr lang="es-ES" dirty="0"/>
              <a:t>a los valores </a:t>
            </a:r>
            <a:r>
              <a:rPr lang="es-ES" b="1" dirty="0"/>
              <a:t>sistémicos</a:t>
            </a:r>
            <a:r>
              <a:rPr lang="es-ES" dirty="0"/>
              <a:t> </a:t>
            </a:r>
            <a:endParaRPr lang="es-ES" dirty="0" smtClean="0"/>
          </a:p>
          <a:p>
            <a:r>
              <a:rPr lang="es-ES" dirty="0" smtClean="0"/>
              <a:t>Significado </a:t>
            </a:r>
            <a:r>
              <a:rPr lang="es-ES" b="1" dirty="0"/>
              <a:t>Externo</a:t>
            </a:r>
            <a:r>
              <a:rPr lang="es-ES" dirty="0"/>
              <a:t>: </a:t>
            </a:r>
            <a:r>
              <a:rPr lang="es-ES" dirty="0" smtClean="0"/>
              <a:t>representa </a:t>
            </a:r>
            <a:r>
              <a:rPr lang="es-ES" dirty="0"/>
              <a:t>a los valores </a:t>
            </a:r>
            <a:r>
              <a:rPr lang="es-ES" b="1" dirty="0"/>
              <a:t>extrínsecos</a:t>
            </a:r>
            <a:r>
              <a:rPr lang="es-ES" dirty="0"/>
              <a:t> (</a:t>
            </a:r>
            <a:r>
              <a:rPr lang="es-ES" dirty="0" smtClean="0"/>
              <a:t>externos).</a:t>
            </a:r>
          </a:p>
          <a:p>
            <a:r>
              <a:rPr lang="es-ES" dirty="0" smtClean="0"/>
              <a:t>Significado </a:t>
            </a:r>
            <a:r>
              <a:rPr lang="es-ES" b="1" dirty="0"/>
              <a:t>Interno</a:t>
            </a:r>
            <a:r>
              <a:rPr lang="es-ES" dirty="0"/>
              <a:t>: </a:t>
            </a:r>
            <a:r>
              <a:rPr lang="es-ES" dirty="0" smtClean="0"/>
              <a:t>representa </a:t>
            </a:r>
            <a:r>
              <a:rPr lang="es-ES" dirty="0"/>
              <a:t>a los valores </a:t>
            </a:r>
            <a:r>
              <a:rPr lang="es-ES" b="1" dirty="0"/>
              <a:t>intrínsecos </a:t>
            </a:r>
            <a:r>
              <a:rPr lang="es-ES" dirty="0"/>
              <a:t>(Internos</a:t>
            </a:r>
            <a:r>
              <a:rPr lang="es-ES" dirty="0" smtClean="0"/>
              <a:t>).</a:t>
            </a:r>
            <a:endParaRPr lang="es-MX" dirty="0"/>
          </a:p>
          <a:p>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85983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620688"/>
            <a:ext cx="7024744" cy="1143000"/>
          </a:xfrm>
        </p:spPr>
        <p:txBody>
          <a:bodyPr>
            <a:normAutofit fontScale="90000"/>
          </a:bodyPr>
          <a:lstStyle/>
          <a:p>
            <a:r>
              <a:rPr lang="es-ES" b="1" dirty="0"/>
              <a:t>P</a:t>
            </a:r>
            <a:r>
              <a:rPr lang="es-ES" b="1" dirty="0" smtClean="0"/>
              <a:t>roceso </a:t>
            </a:r>
            <a:r>
              <a:rPr lang="es-ES" b="1" dirty="0"/>
              <a:t>individual de la formación de Valores</a:t>
            </a:r>
            <a:endParaRPr lang="es-MX" dirty="0"/>
          </a:p>
        </p:txBody>
      </p:sp>
      <p:sp>
        <p:nvSpPr>
          <p:cNvPr id="3" name="2 Marcador de contenido"/>
          <p:cNvSpPr>
            <a:spLocks noGrp="1"/>
          </p:cNvSpPr>
          <p:nvPr>
            <p:ph idx="1"/>
          </p:nvPr>
        </p:nvSpPr>
        <p:spPr>
          <a:xfrm>
            <a:off x="611560" y="1772816"/>
            <a:ext cx="7848872" cy="3508977"/>
          </a:xfrm>
        </p:spPr>
        <p:txBody>
          <a:bodyPr>
            <a:normAutofit/>
          </a:bodyPr>
          <a:lstStyle/>
          <a:p>
            <a:r>
              <a:rPr lang="es-ES" sz="2200" dirty="0"/>
              <a:t>Desde el momento de la concepción comenzamos a seguir patrones que están establecidos en nuestro código genético. </a:t>
            </a:r>
            <a:endParaRPr lang="es-ES" sz="2200" dirty="0" smtClean="0"/>
          </a:p>
          <a:p>
            <a:r>
              <a:rPr lang="es-ES" sz="2200" dirty="0" smtClean="0"/>
              <a:t>Gracias </a:t>
            </a:r>
            <a:r>
              <a:rPr lang="es-ES" sz="2200" dirty="0"/>
              <a:t>a la información obtenida de sus protectores y su entorno, el niño comenzará a establecer juicios de valor que evolucionarán junto con las diferentes etapas de su vida. </a:t>
            </a:r>
            <a:endParaRPr lang="es-MX" sz="2200" dirty="0"/>
          </a:p>
          <a:p>
            <a:endParaRPr lang="es-MX" sz="2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0473" y="4365104"/>
            <a:ext cx="2859782" cy="1906521"/>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99431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68580" indent="0">
              <a:buNone/>
            </a:pPr>
            <a:r>
              <a:rPr lang="es-ES" dirty="0"/>
              <a:t>El niño entenderá el Yo y su lugar en el mundo de la siguiente manera progresiva:  </a:t>
            </a:r>
            <a:endParaRPr lang="es-MX" dirty="0"/>
          </a:p>
          <a:p>
            <a:r>
              <a:rPr lang="es-ES" dirty="0" smtClean="0"/>
              <a:t>Valores  </a:t>
            </a:r>
            <a:r>
              <a:rPr lang="es-ES" dirty="0"/>
              <a:t>de identificación y organización </a:t>
            </a:r>
            <a:endParaRPr lang="es-ES" dirty="0" smtClean="0"/>
          </a:p>
          <a:p>
            <a:r>
              <a:rPr lang="es-ES" dirty="0" smtClean="0"/>
              <a:t>Valores </a:t>
            </a:r>
            <a:r>
              <a:rPr lang="es-ES" dirty="0"/>
              <a:t>instrumentales y terminales </a:t>
            </a:r>
            <a:endParaRPr lang="es-ES" dirty="0" smtClean="0"/>
          </a:p>
          <a:p>
            <a:r>
              <a:rPr lang="es-ES" dirty="0" smtClean="0"/>
              <a:t>Valores </a:t>
            </a:r>
            <a:r>
              <a:rPr lang="es-ES" dirty="0"/>
              <a:t>holísticos  </a:t>
            </a:r>
            <a:endParaRPr lang="es-ES" dirty="0" smtClean="0"/>
          </a:p>
          <a:p>
            <a:r>
              <a:rPr lang="es-ES" dirty="0" smtClean="0"/>
              <a:t>Valores Integrados</a:t>
            </a:r>
            <a:endParaRPr lang="es-MX" dirty="0"/>
          </a:p>
        </p:txBody>
      </p:sp>
      <p:sp>
        <p:nvSpPr>
          <p:cNvPr id="4" name="1 Título"/>
          <p:cNvSpPr>
            <a:spLocks noGrp="1"/>
          </p:cNvSpPr>
          <p:nvPr>
            <p:ph type="title"/>
          </p:nvPr>
        </p:nvSpPr>
        <p:spPr/>
        <p:txBody>
          <a:bodyPr>
            <a:normAutofit fontScale="90000"/>
          </a:bodyPr>
          <a:lstStyle/>
          <a:p>
            <a:r>
              <a:rPr lang="es-ES" b="1" dirty="0"/>
              <a:t>P</a:t>
            </a:r>
            <a:r>
              <a:rPr lang="es-ES" b="1" dirty="0" smtClean="0"/>
              <a:t>roceso </a:t>
            </a:r>
            <a:r>
              <a:rPr lang="es-ES" b="1" dirty="0"/>
              <a:t>individual de la formación de Valores</a:t>
            </a:r>
            <a:endParaRPr lang="es-MX"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4077071"/>
            <a:ext cx="2304256" cy="233525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14378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844824"/>
            <a:ext cx="6777317" cy="3508977"/>
          </a:xfrm>
        </p:spPr>
        <p:txBody>
          <a:bodyPr>
            <a:normAutofit/>
          </a:bodyPr>
          <a:lstStyle/>
          <a:p>
            <a:r>
              <a:rPr lang="es-ES" dirty="0" smtClean="0"/>
              <a:t> </a:t>
            </a:r>
            <a:r>
              <a:rPr lang="es-ES" dirty="0"/>
              <a:t>Al diseccionar nuestros valores a partir de nuestro origen, nuestros hábitos y nuestras respuestas condicionadas (esto se llama Acción ética) crearemos un punto de partida para la significación del Yo.</a:t>
            </a:r>
            <a:endParaRPr lang="es-MX" dirty="0"/>
          </a:p>
          <a:p>
            <a:endParaRPr lang="es-MX" dirty="0"/>
          </a:p>
        </p:txBody>
      </p:sp>
      <p:sp>
        <p:nvSpPr>
          <p:cNvPr id="4" name="1 Título"/>
          <p:cNvSpPr>
            <a:spLocks noGrp="1"/>
          </p:cNvSpPr>
          <p:nvPr>
            <p:ph type="title"/>
          </p:nvPr>
        </p:nvSpPr>
        <p:spPr>
          <a:xfrm>
            <a:off x="1115616" y="764704"/>
            <a:ext cx="7024744" cy="1143000"/>
          </a:xfrm>
        </p:spPr>
        <p:txBody>
          <a:bodyPr>
            <a:normAutofit fontScale="90000"/>
          </a:bodyPr>
          <a:lstStyle/>
          <a:p>
            <a:r>
              <a:rPr lang="es-ES" b="1" dirty="0"/>
              <a:t>P</a:t>
            </a:r>
            <a:r>
              <a:rPr lang="es-ES" b="1" dirty="0" smtClean="0"/>
              <a:t>roceso </a:t>
            </a:r>
            <a:r>
              <a:rPr lang="es-ES" b="1" dirty="0"/>
              <a:t>individual de la formación de Valores</a:t>
            </a:r>
            <a:endParaRPr lang="es-MX"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102102"/>
            <a:ext cx="2599754" cy="2317071"/>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79501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t>Todos </a:t>
            </a:r>
            <a:r>
              <a:rPr lang="es-ES" dirty="0"/>
              <a:t>nos encontramos en un proceso constante de adaptación que se rige de acuerdo a </a:t>
            </a:r>
            <a:r>
              <a:rPr lang="es-ES" dirty="0" smtClean="0"/>
              <a:t>las circunstancias. </a:t>
            </a:r>
          </a:p>
          <a:p>
            <a:r>
              <a:rPr lang="es-ES" dirty="0"/>
              <a:t>S</a:t>
            </a:r>
            <a:r>
              <a:rPr lang="es-ES" dirty="0" smtClean="0"/>
              <a:t>omos </a:t>
            </a:r>
            <a:r>
              <a:rPr lang="es-ES" dirty="0"/>
              <a:t>capaces de asignar significados y </a:t>
            </a:r>
            <a:r>
              <a:rPr lang="es-ES" dirty="0" smtClean="0"/>
              <a:t>valores.</a:t>
            </a:r>
          </a:p>
          <a:p>
            <a:r>
              <a:rPr lang="es-ES" dirty="0" smtClean="0"/>
              <a:t>Siempre </a:t>
            </a:r>
            <a:r>
              <a:rPr lang="es-ES" dirty="0"/>
              <a:t>estamos redefiniéndonos como personas.   </a:t>
            </a:r>
            <a:endParaRPr lang="es-MX" dirty="0"/>
          </a:p>
          <a:p>
            <a:endParaRPr lang="es-MX" dirty="0"/>
          </a:p>
        </p:txBody>
      </p:sp>
      <p:sp>
        <p:nvSpPr>
          <p:cNvPr id="4" name="1 Título"/>
          <p:cNvSpPr>
            <a:spLocks noGrp="1"/>
          </p:cNvSpPr>
          <p:nvPr>
            <p:ph type="title"/>
          </p:nvPr>
        </p:nvSpPr>
        <p:spPr/>
        <p:txBody>
          <a:bodyPr>
            <a:normAutofit fontScale="90000"/>
          </a:bodyPr>
          <a:lstStyle/>
          <a:p>
            <a:r>
              <a:rPr lang="es-ES" b="1" dirty="0"/>
              <a:t>P</a:t>
            </a:r>
            <a:r>
              <a:rPr lang="es-ES" b="1" dirty="0" smtClean="0"/>
              <a:t>roceso </a:t>
            </a:r>
            <a:r>
              <a:rPr lang="es-ES" b="1" dirty="0"/>
              <a:t>individual de la formación de Valores</a:t>
            </a:r>
            <a:endParaRPr lang="es-MX" dirty="0"/>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20363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Naturaleza Multidimensional de una Persona</a:t>
            </a:r>
            <a:endParaRPr lang="es-MX" dirty="0"/>
          </a:p>
        </p:txBody>
      </p:sp>
      <p:sp>
        <p:nvSpPr>
          <p:cNvPr id="3" name="2 Marcador de contenido"/>
          <p:cNvSpPr>
            <a:spLocks noGrp="1"/>
          </p:cNvSpPr>
          <p:nvPr>
            <p:ph idx="1"/>
          </p:nvPr>
        </p:nvSpPr>
        <p:spPr>
          <a:xfrm>
            <a:off x="1043492" y="2323652"/>
            <a:ext cx="7272924" cy="3508977"/>
          </a:xfrm>
        </p:spPr>
        <p:txBody>
          <a:bodyPr>
            <a:normAutofit/>
          </a:bodyPr>
          <a:lstStyle/>
          <a:p>
            <a:r>
              <a:rPr lang="es-ES" sz="2000" dirty="0"/>
              <a:t>Comenzamos nuestra vida como lienzos en blanco, con infinitas posibilidades de crecimiento y desarrollo. </a:t>
            </a:r>
            <a:endParaRPr lang="es-ES" sz="2000" dirty="0" smtClean="0"/>
          </a:p>
          <a:p>
            <a:r>
              <a:rPr lang="es-ES" sz="2000" dirty="0" smtClean="0"/>
              <a:t>Para </a:t>
            </a:r>
            <a:r>
              <a:rPr lang="es-ES" sz="2000" dirty="0"/>
              <a:t>expandir nuestro potencial es necesario acceder a una tercera dimensión, además de la física y la mental,  que ha sido denominada como nivel intrínseco o espiritual. </a:t>
            </a:r>
            <a:endParaRPr lang="es-MX" sz="20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9925" t="-19796" r="9925" b="19796"/>
          <a:stretch/>
        </p:blipFill>
        <p:spPr>
          <a:xfrm>
            <a:off x="1547664" y="4509119"/>
            <a:ext cx="2592288" cy="1695691"/>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2080" y="4509119"/>
            <a:ext cx="2656683" cy="1720032"/>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7" name="6 Imagen" descr="Escudo%20UAEM.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59631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Métodos para la Adquisición de Valores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557741065"/>
              </p:ext>
            </p:extLst>
          </p:nvPr>
        </p:nvGraphicFramePr>
        <p:xfrm>
          <a:off x="1042988" y="2348880"/>
          <a:ext cx="7345436" cy="38884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67644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92696"/>
            <a:ext cx="7024744" cy="1143000"/>
          </a:xfrm>
        </p:spPr>
        <p:txBody>
          <a:bodyPr/>
          <a:lstStyle/>
          <a:p>
            <a:r>
              <a:rPr lang="es-ES" b="1" dirty="0" smtClean="0"/>
              <a:t>Conciencia  </a:t>
            </a:r>
            <a:endParaRPr lang="es-MX" b="1" dirty="0"/>
          </a:p>
        </p:txBody>
      </p:sp>
      <p:sp>
        <p:nvSpPr>
          <p:cNvPr id="3" name="2 Marcador de contenido"/>
          <p:cNvSpPr>
            <a:spLocks noGrp="1"/>
          </p:cNvSpPr>
          <p:nvPr>
            <p:ph idx="1"/>
          </p:nvPr>
        </p:nvSpPr>
        <p:spPr>
          <a:xfrm>
            <a:off x="971602" y="1988684"/>
            <a:ext cx="6777317" cy="3508977"/>
          </a:xfrm>
        </p:spPr>
        <p:txBody>
          <a:bodyPr/>
          <a:lstStyle/>
          <a:p>
            <a:r>
              <a:rPr lang="es-ES" dirty="0"/>
              <a:t>Alcanzar una mayor conciencia acerca de la ética y los valores personales es </a:t>
            </a:r>
            <a:r>
              <a:rPr lang="es-ES" b="1" i="1" u="sng" dirty="0"/>
              <a:t>principal objetivo</a:t>
            </a:r>
            <a:r>
              <a:rPr lang="es-ES" dirty="0"/>
              <a:t>. </a:t>
            </a:r>
            <a:endParaRPr lang="es-ES" dirty="0" smtClean="0"/>
          </a:p>
          <a:p>
            <a:r>
              <a:rPr lang="es-ES" dirty="0" smtClean="0"/>
              <a:t>Una </a:t>
            </a:r>
            <a:r>
              <a:rPr lang="es-ES" dirty="0"/>
              <a:t>vez que </a:t>
            </a:r>
            <a:r>
              <a:rPr lang="es-ES" dirty="0" smtClean="0"/>
              <a:t>se es más </a:t>
            </a:r>
            <a:r>
              <a:rPr lang="es-ES" dirty="0"/>
              <a:t>consciente, </a:t>
            </a:r>
            <a:r>
              <a:rPr lang="es-ES" dirty="0" smtClean="0"/>
              <a:t>la sensibilidad </a:t>
            </a:r>
            <a:r>
              <a:rPr lang="es-ES" dirty="0"/>
              <a:t>se profundiza y </a:t>
            </a:r>
            <a:r>
              <a:rPr lang="es-ES" dirty="0" smtClean="0"/>
              <a:t>la inteligencia </a:t>
            </a:r>
            <a:r>
              <a:rPr lang="es-ES" dirty="0"/>
              <a:t>crece</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3848" y="4073741"/>
            <a:ext cx="2787774" cy="2243986"/>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64455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692696"/>
            <a:ext cx="6777317" cy="5139933"/>
          </a:xfrm>
        </p:spPr>
        <p:txBody>
          <a:bodyPr>
            <a:normAutofit fontScale="92500" lnSpcReduction="10000"/>
          </a:bodyPr>
          <a:lstStyle/>
          <a:p>
            <a:r>
              <a:rPr lang="es-MX" dirty="0" smtClean="0"/>
              <a:t>ASIGNATURA: BIOÉTICA</a:t>
            </a:r>
          </a:p>
          <a:p>
            <a:pPr marL="68580" indent="0">
              <a:buNone/>
            </a:pPr>
            <a:endParaRPr lang="es-MX" dirty="0" smtClean="0"/>
          </a:p>
          <a:p>
            <a:r>
              <a:rPr lang="es-MX" dirty="0" smtClean="0"/>
              <a:t>CLAVE: ESOR15</a:t>
            </a:r>
          </a:p>
          <a:p>
            <a:pPr marL="68580" indent="0">
              <a:buNone/>
            </a:pPr>
            <a:endParaRPr lang="es-MX" dirty="0" smtClean="0"/>
          </a:p>
          <a:p>
            <a:r>
              <a:rPr lang="es-MX" dirty="0" smtClean="0"/>
              <a:t>SEMESTRE: PRIMERO</a:t>
            </a:r>
          </a:p>
          <a:p>
            <a:pPr marL="68580" indent="0">
              <a:buNone/>
            </a:pPr>
            <a:endParaRPr lang="es-MX" dirty="0" smtClean="0"/>
          </a:p>
          <a:p>
            <a:r>
              <a:rPr lang="es-MX" dirty="0" smtClean="0"/>
              <a:t>HT: 2</a:t>
            </a:r>
          </a:p>
          <a:p>
            <a:pPr marL="68580" indent="0">
              <a:buNone/>
            </a:pPr>
            <a:endParaRPr lang="es-MX" dirty="0" smtClean="0"/>
          </a:p>
          <a:p>
            <a:r>
              <a:rPr lang="es-MX" dirty="0" smtClean="0"/>
              <a:t>HP: 0</a:t>
            </a:r>
          </a:p>
          <a:p>
            <a:pPr marL="68580" indent="0">
              <a:buNone/>
            </a:pPr>
            <a:endParaRPr lang="es-MX" dirty="0" smtClean="0"/>
          </a:p>
          <a:p>
            <a:r>
              <a:rPr lang="es-MX" dirty="0" smtClean="0"/>
              <a:t>TH: 2</a:t>
            </a:r>
          </a:p>
          <a:p>
            <a:pPr marL="68580" indent="0">
              <a:buNone/>
            </a:pPr>
            <a:endParaRPr lang="es-MX" dirty="0" smtClean="0"/>
          </a:p>
          <a:p>
            <a:r>
              <a:rPr lang="es-MX" dirty="0" smtClean="0"/>
              <a:t>CRÉDITOS: 4</a:t>
            </a:r>
          </a:p>
          <a:p>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5" name="4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46011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1 Imagen" descr="Sin título.jpg"/>
          <p:cNvPicPr>
            <a:picLocks noGrp="1"/>
          </p:cNvPicPr>
          <p:nvPr>
            <p:ph idx="1"/>
          </p:nvPr>
        </p:nvPicPr>
        <p:blipFill>
          <a:blip r:embed="rId3" cstate="print"/>
          <a:stretch>
            <a:fillRect/>
          </a:stretch>
        </p:blipFill>
        <p:spPr>
          <a:xfrm>
            <a:off x="2712615" y="2324100"/>
            <a:ext cx="3437783" cy="3508375"/>
          </a:xfrm>
          <a:prstGeom prst="rect">
            <a:avLst/>
          </a:prstGeom>
        </p:spPr>
      </p:pic>
      <p:sp>
        <p:nvSpPr>
          <p:cNvPr id="5" name="1 Título"/>
          <p:cNvSpPr>
            <a:spLocks noGrp="1"/>
          </p:cNvSpPr>
          <p:nvPr>
            <p:ph type="title"/>
          </p:nvPr>
        </p:nvSpPr>
        <p:spPr/>
        <p:txBody>
          <a:bodyPr/>
          <a:lstStyle/>
          <a:p>
            <a:r>
              <a:rPr lang="es-ES" b="1" dirty="0" smtClean="0"/>
              <a:t>Conciencia  </a:t>
            </a:r>
            <a:endParaRPr lang="es-MX" b="1" dirty="0"/>
          </a:p>
        </p:txBody>
      </p:sp>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7" name="6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66490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Conciencia</a:t>
            </a:r>
            <a:endParaRPr lang="es-MX" b="1" dirty="0"/>
          </a:p>
        </p:txBody>
      </p:sp>
      <p:sp>
        <p:nvSpPr>
          <p:cNvPr id="3" name="2 Marcador de contenido"/>
          <p:cNvSpPr>
            <a:spLocks noGrp="1"/>
          </p:cNvSpPr>
          <p:nvPr>
            <p:ph idx="1"/>
          </p:nvPr>
        </p:nvSpPr>
        <p:spPr/>
        <p:txBody>
          <a:bodyPr/>
          <a:lstStyle/>
          <a:p>
            <a:r>
              <a:rPr lang="es-MX" dirty="0" smtClean="0"/>
              <a:t>Hay que ser </a:t>
            </a:r>
            <a:r>
              <a:rPr lang="es-MX" dirty="0" err="1" smtClean="0"/>
              <a:t>concientes</a:t>
            </a:r>
            <a:r>
              <a:rPr lang="es-MX" dirty="0" smtClean="0"/>
              <a:t> del potencial que se posee para trascender.</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99792" y="3717032"/>
            <a:ext cx="3779912" cy="2530179"/>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07095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404664"/>
            <a:ext cx="7024744" cy="1143000"/>
          </a:xfrm>
        </p:spPr>
        <p:txBody>
          <a:bodyPr/>
          <a:lstStyle/>
          <a:p>
            <a:r>
              <a:rPr lang="es-MX" b="1" dirty="0" smtClean="0"/>
              <a:t>Aceptación </a:t>
            </a:r>
            <a:endParaRPr lang="es-MX" b="1" dirty="0"/>
          </a:p>
        </p:txBody>
      </p:sp>
      <p:sp>
        <p:nvSpPr>
          <p:cNvPr id="3" name="2 Marcador de contenido"/>
          <p:cNvSpPr>
            <a:spLocks noGrp="1"/>
          </p:cNvSpPr>
          <p:nvPr>
            <p:ph idx="1"/>
          </p:nvPr>
        </p:nvSpPr>
        <p:spPr>
          <a:xfrm>
            <a:off x="1043610" y="1700652"/>
            <a:ext cx="6777317" cy="3508977"/>
          </a:xfrm>
        </p:spPr>
        <p:txBody>
          <a:bodyPr/>
          <a:lstStyle/>
          <a:p>
            <a:r>
              <a:rPr lang="es-ES" dirty="0" smtClean="0"/>
              <a:t>Aceptación </a:t>
            </a:r>
            <a:r>
              <a:rPr lang="es-ES" dirty="0"/>
              <a:t>consciente y completa </a:t>
            </a:r>
            <a:r>
              <a:rPr lang="es-ES" dirty="0" smtClean="0"/>
              <a:t>del </a:t>
            </a:r>
            <a:r>
              <a:rPr lang="es-ES" dirty="0"/>
              <a:t>valor </a:t>
            </a:r>
            <a:r>
              <a:rPr lang="es-ES" dirty="0" smtClean="0"/>
              <a:t>interno.</a:t>
            </a:r>
          </a:p>
          <a:p>
            <a:r>
              <a:rPr lang="es-ES" dirty="0"/>
              <a:t>La meta es aceptar completa, consciente y asertivamente que de verdad </a:t>
            </a:r>
            <a:r>
              <a:rPr lang="es-ES" dirty="0" smtClean="0"/>
              <a:t>se tiene </a:t>
            </a:r>
            <a:r>
              <a:rPr lang="es-ES" dirty="0"/>
              <a:t>el poder que </a:t>
            </a:r>
            <a:r>
              <a:rPr lang="es-ES" dirty="0" smtClean="0"/>
              <a:t>se necesita </a:t>
            </a:r>
            <a:r>
              <a:rPr lang="es-ES" dirty="0"/>
              <a:t>para completar cualquier tarea que se te atraviese.</a:t>
            </a:r>
            <a:endParaRPr lang="es-MX" dirty="0"/>
          </a:p>
          <a:p>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59832" y="4558926"/>
            <a:ext cx="3059832" cy="191239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31598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692696"/>
            <a:ext cx="7024744" cy="1143000"/>
          </a:xfrm>
        </p:spPr>
        <p:txBody>
          <a:bodyPr/>
          <a:lstStyle/>
          <a:p>
            <a:r>
              <a:rPr lang="es-MX" b="1" dirty="0" smtClean="0"/>
              <a:t>Axiología</a:t>
            </a:r>
            <a:endParaRPr lang="es-MX" b="1" dirty="0"/>
          </a:p>
        </p:txBody>
      </p:sp>
      <p:sp>
        <p:nvSpPr>
          <p:cNvPr id="3" name="2 Marcador de contenido"/>
          <p:cNvSpPr>
            <a:spLocks noGrp="1"/>
          </p:cNvSpPr>
          <p:nvPr>
            <p:ph idx="1"/>
          </p:nvPr>
        </p:nvSpPr>
        <p:spPr>
          <a:xfrm>
            <a:off x="899594" y="1988684"/>
            <a:ext cx="7416822" cy="3508977"/>
          </a:xfrm>
        </p:spPr>
        <p:txBody>
          <a:bodyPr/>
          <a:lstStyle/>
          <a:p>
            <a:r>
              <a:rPr lang="es-ES" dirty="0"/>
              <a:t>E</a:t>
            </a:r>
            <a:r>
              <a:rPr lang="es-ES" dirty="0" smtClean="0"/>
              <a:t>studio </a:t>
            </a:r>
            <a:r>
              <a:rPr lang="es-ES" dirty="0"/>
              <a:t>sistémico de los valores, teoría del valor y ciencia del valor.</a:t>
            </a:r>
            <a:endParaRPr lang="es-MX" dirty="0"/>
          </a:p>
          <a:p>
            <a:r>
              <a:rPr lang="es-ES" dirty="0"/>
              <a:t>P</a:t>
            </a:r>
            <a:r>
              <a:rPr lang="es-ES" dirty="0" smtClean="0"/>
              <a:t>roviene </a:t>
            </a:r>
            <a:r>
              <a:rPr lang="es-ES" dirty="0"/>
              <a:t>de la combinación de las palabras griegas “</a:t>
            </a:r>
            <a:r>
              <a:rPr lang="es-ES" dirty="0" err="1"/>
              <a:t>axios</a:t>
            </a:r>
            <a:r>
              <a:rPr lang="es-ES" dirty="0"/>
              <a:t>” que significa precio, valor, utilidad y de la palabra “logos” que significa ciencia.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3848" y="4352924"/>
            <a:ext cx="2808312" cy="2103523"/>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73535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548680"/>
            <a:ext cx="7024744" cy="1143000"/>
          </a:xfrm>
        </p:spPr>
        <p:txBody>
          <a:bodyPr/>
          <a:lstStyle/>
          <a:p>
            <a:r>
              <a:rPr lang="es-ES" b="1" dirty="0"/>
              <a:t>Axiología formal </a:t>
            </a:r>
            <a:endParaRPr lang="es-MX" b="1" dirty="0"/>
          </a:p>
        </p:txBody>
      </p:sp>
      <p:sp>
        <p:nvSpPr>
          <p:cNvPr id="3" name="2 Marcador de contenido"/>
          <p:cNvSpPr>
            <a:spLocks noGrp="1"/>
          </p:cNvSpPr>
          <p:nvPr>
            <p:ph idx="1"/>
          </p:nvPr>
        </p:nvSpPr>
        <p:spPr>
          <a:xfrm>
            <a:off x="755576" y="1794440"/>
            <a:ext cx="7632848" cy="3508977"/>
          </a:xfrm>
        </p:spPr>
        <p:txBody>
          <a:bodyPr/>
          <a:lstStyle/>
          <a:p>
            <a:r>
              <a:rPr lang="es-ES" dirty="0" smtClean="0"/>
              <a:t>Ciencia </a:t>
            </a:r>
            <a:r>
              <a:rPr lang="es-ES" dirty="0"/>
              <a:t>basada en las matemáticas del juicio evaluativo humano que identifica con objetividad cómo nuestra mente analiza e interpreta nuestras experiencias significativas. Identifica cómo es más probable que uno reaccione en alguna situación.</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7864" y="4221087"/>
            <a:ext cx="2736304" cy="2278667"/>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79421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Axioma </a:t>
            </a:r>
            <a:r>
              <a:rPr lang="es-ES" b="1" dirty="0"/>
              <a:t>de valor</a:t>
            </a:r>
            <a:endParaRPr lang="es-MX" dirty="0"/>
          </a:p>
        </p:txBody>
      </p:sp>
      <p:sp>
        <p:nvSpPr>
          <p:cNvPr id="3" name="2 Marcador de contenido"/>
          <p:cNvSpPr>
            <a:spLocks noGrp="1"/>
          </p:cNvSpPr>
          <p:nvPr>
            <p:ph idx="1"/>
          </p:nvPr>
        </p:nvSpPr>
        <p:spPr>
          <a:xfrm>
            <a:off x="1115616" y="2708920"/>
            <a:ext cx="6777317" cy="3508977"/>
          </a:xfrm>
        </p:spPr>
        <p:txBody>
          <a:bodyPr>
            <a:normAutofit/>
          </a:bodyPr>
          <a:lstStyle/>
          <a:p>
            <a:pPr algn="ctr"/>
            <a:r>
              <a:rPr lang="es-ES" sz="3600" i="1" dirty="0"/>
              <a:t>“Un objeto tiene un valor hasta el grado que cumple con su </a:t>
            </a:r>
            <a:r>
              <a:rPr lang="es-ES" sz="3600" i="1" dirty="0" smtClean="0"/>
              <a:t>propio </a:t>
            </a:r>
            <a:r>
              <a:rPr lang="es-ES" sz="3600" i="1" dirty="0"/>
              <a:t>concepto.”</a:t>
            </a:r>
            <a:endParaRPr lang="es-MX" sz="3600" dirty="0"/>
          </a:p>
          <a:p>
            <a:pPr algn="ctr"/>
            <a:endParaRPr lang="es-MX" sz="36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55641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Valores </a:t>
            </a:r>
            <a:r>
              <a:rPr lang="es-ES" b="1" dirty="0"/>
              <a:t>definidos</a:t>
            </a:r>
            <a:endParaRPr lang="es-MX" dirty="0"/>
          </a:p>
        </p:txBody>
      </p:sp>
      <p:sp>
        <p:nvSpPr>
          <p:cNvPr id="3" name="2 Marcador de contenido"/>
          <p:cNvSpPr>
            <a:spLocks noGrp="1"/>
          </p:cNvSpPr>
          <p:nvPr>
            <p:ph idx="1"/>
          </p:nvPr>
        </p:nvSpPr>
        <p:spPr/>
        <p:txBody>
          <a:bodyPr/>
          <a:lstStyle/>
          <a:p>
            <a:pPr marL="68580" indent="0">
              <a:buNone/>
            </a:pPr>
            <a:r>
              <a:rPr lang="es-ES" b="1" dirty="0" smtClean="0"/>
              <a:t>Tres tipos:</a:t>
            </a:r>
          </a:p>
          <a:p>
            <a:r>
              <a:rPr lang="es-ES" dirty="0" smtClean="0"/>
              <a:t>Sistémico </a:t>
            </a:r>
          </a:p>
          <a:p>
            <a:r>
              <a:rPr lang="es-ES" dirty="0" smtClean="0"/>
              <a:t>Extrínseco </a:t>
            </a:r>
          </a:p>
          <a:p>
            <a:r>
              <a:rPr lang="es-ES" dirty="0" smtClean="0"/>
              <a:t>Intrínseco </a:t>
            </a:r>
            <a:endParaRPr lang="es-MX" dirty="0"/>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2636912"/>
            <a:ext cx="3461370" cy="346137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77276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476672"/>
            <a:ext cx="7024744" cy="1143000"/>
          </a:xfrm>
        </p:spPr>
        <p:txBody>
          <a:bodyPr/>
          <a:lstStyle/>
          <a:p>
            <a:r>
              <a:rPr lang="es-MX" b="1" dirty="0" smtClean="0"/>
              <a:t>Valores Sistémicos</a:t>
            </a:r>
            <a:endParaRPr lang="es-MX" b="1" dirty="0"/>
          </a:p>
        </p:txBody>
      </p:sp>
      <p:sp>
        <p:nvSpPr>
          <p:cNvPr id="3" name="2 Marcador de contenido"/>
          <p:cNvSpPr>
            <a:spLocks noGrp="1"/>
          </p:cNvSpPr>
          <p:nvPr>
            <p:ph idx="1"/>
          </p:nvPr>
        </p:nvSpPr>
        <p:spPr>
          <a:xfrm>
            <a:off x="611560" y="1700808"/>
            <a:ext cx="7920880" cy="3508977"/>
          </a:xfrm>
        </p:spPr>
        <p:txBody>
          <a:bodyPr>
            <a:normAutofit/>
          </a:bodyPr>
          <a:lstStyle/>
          <a:p>
            <a:r>
              <a:rPr lang="es-ES" sz="2200" dirty="0"/>
              <a:t>S</a:t>
            </a:r>
            <a:r>
              <a:rPr lang="es-ES" sz="2200" dirty="0" smtClean="0"/>
              <a:t>on </a:t>
            </a:r>
            <a:r>
              <a:rPr lang="es-ES" sz="2200" dirty="0"/>
              <a:t>el cumplimiento de los conceptos del </a:t>
            </a:r>
            <a:r>
              <a:rPr lang="es-ES" sz="2200" u="sng" dirty="0"/>
              <a:t>constructo mental</a:t>
            </a:r>
            <a:r>
              <a:rPr lang="es-ES" sz="2200" u="sng" dirty="0" smtClean="0"/>
              <a:t>.</a:t>
            </a:r>
          </a:p>
          <a:p>
            <a:r>
              <a:rPr lang="es-ES" sz="2200" dirty="0" smtClean="0"/>
              <a:t>Dimensión </a:t>
            </a:r>
            <a:r>
              <a:rPr lang="es-ES" sz="2200" dirty="0"/>
              <a:t>del significado (creado por el hombre) de las palabras, ideas y nociones. </a:t>
            </a:r>
            <a:endParaRPr lang="es-ES" sz="2200" dirty="0" smtClean="0"/>
          </a:p>
          <a:p>
            <a:r>
              <a:rPr lang="es-ES" sz="2200" dirty="0" smtClean="0"/>
              <a:t>Definiciones </a:t>
            </a:r>
            <a:r>
              <a:rPr lang="es-ES" sz="2200" dirty="0"/>
              <a:t>de </a:t>
            </a:r>
            <a:r>
              <a:rPr lang="es-ES" sz="2200" i="1" dirty="0"/>
              <a:t>lo que debería ser</a:t>
            </a:r>
            <a:r>
              <a:rPr lang="es-ES" sz="2200" dirty="0"/>
              <a:t>. </a:t>
            </a:r>
            <a:endParaRPr lang="es-ES" sz="2200" dirty="0" smtClean="0"/>
          </a:p>
          <a:p>
            <a:r>
              <a:rPr lang="es-ES" sz="2200" dirty="0" smtClean="0"/>
              <a:t>Es </a:t>
            </a:r>
            <a:r>
              <a:rPr lang="es-ES" sz="2200" dirty="0"/>
              <a:t>la dimensión del valor de los estándares, precisión y </a:t>
            </a:r>
            <a:r>
              <a:rPr lang="es-ES" sz="2200" dirty="0" smtClean="0"/>
              <a:t>perfección.</a:t>
            </a:r>
            <a:endParaRPr lang="es-ES" sz="2200" u="sng" dirty="0" smtClean="0"/>
          </a:p>
          <a:p>
            <a:endParaRPr lang="es-MX" sz="2200" dirty="0"/>
          </a:p>
        </p:txBody>
      </p:sp>
      <p:pic>
        <p:nvPicPr>
          <p:cNvPr id="4" name="3 Imagen"/>
          <p:cNvPicPr/>
          <p:nvPr/>
        </p:nvPicPr>
        <p:blipFill rotWithShape="1">
          <a:blip r:embed="rId3" cstate="print"/>
          <a:srcRect l="15924" t="11384" r="11230" b="15736"/>
          <a:stretch/>
        </p:blipFill>
        <p:spPr bwMode="auto">
          <a:xfrm>
            <a:off x="3563888" y="4144353"/>
            <a:ext cx="2376263" cy="2232248"/>
          </a:xfrm>
          <a:prstGeom prst="rect">
            <a:avLst/>
          </a:prstGeom>
          <a:noFill/>
          <a:ln w="9525">
            <a:noFill/>
            <a:miter lim="800000"/>
            <a:headEnd/>
            <a:tailEnd/>
          </a:ln>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89120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Valores  </a:t>
            </a:r>
            <a:r>
              <a:rPr lang="es-ES" b="1" dirty="0"/>
              <a:t>extrínsecos </a:t>
            </a:r>
            <a:endParaRPr lang="es-MX" dirty="0"/>
          </a:p>
        </p:txBody>
      </p:sp>
      <p:sp>
        <p:nvSpPr>
          <p:cNvPr id="3" name="2 Marcador de contenido"/>
          <p:cNvSpPr>
            <a:spLocks noGrp="1"/>
          </p:cNvSpPr>
          <p:nvPr>
            <p:ph idx="1"/>
          </p:nvPr>
        </p:nvSpPr>
        <p:spPr/>
        <p:txBody>
          <a:bodyPr>
            <a:normAutofit/>
          </a:bodyPr>
          <a:lstStyle/>
          <a:p>
            <a:r>
              <a:rPr lang="es-ES" dirty="0"/>
              <a:t>C</a:t>
            </a:r>
            <a:r>
              <a:rPr lang="es-ES" dirty="0" smtClean="0"/>
              <a:t>umplimiento </a:t>
            </a:r>
            <a:r>
              <a:rPr lang="es-ES" dirty="0"/>
              <a:t>de los conceptos </a:t>
            </a:r>
            <a:r>
              <a:rPr lang="es-ES" u="sng" dirty="0"/>
              <a:t>abstractos. </a:t>
            </a:r>
            <a:endParaRPr lang="es-ES" u="sng" dirty="0" smtClean="0"/>
          </a:p>
          <a:p>
            <a:r>
              <a:rPr lang="es-ES" dirty="0" smtClean="0"/>
              <a:t>Dimensión </a:t>
            </a:r>
            <a:r>
              <a:rPr lang="es-ES" dirty="0"/>
              <a:t>de las propiedades abstractas comparando dos cosas </a:t>
            </a:r>
            <a:r>
              <a:rPr lang="es-ES" b="1" dirty="0"/>
              <a:t>por grados </a:t>
            </a:r>
            <a:r>
              <a:rPr lang="es-ES" dirty="0"/>
              <a:t>de correspondencia con </a:t>
            </a:r>
            <a:r>
              <a:rPr lang="es-ES" i="1" dirty="0"/>
              <a:t>clases dadas.</a:t>
            </a:r>
            <a:r>
              <a:rPr lang="es-ES" dirty="0"/>
              <a:t> </a:t>
            </a:r>
            <a:endParaRPr lang="es-ES" dirty="0" smtClean="0"/>
          </a:p>
        </p:txBody>
      </p:sp>
      <p:pic>
        <p:nvPicPr>
          <p:cNvPr id="4" name="3 Imagen"/>
          <p:cNvPicPr/>
          <p:nvPr/>
        </p:nvPicPr>
        <p:blipFill>
          <a:blip r:embed="rId3" cstate="print"/>
          <a:srcRect/>
          <a:stretch>
            <a:fillRect/>
          </a:stretch>
        </p:blipFill>
        <p:spPr bwMode="auto">
          <a:xfrm>
            <a:off x="3419872" y="4437112"/>
            <a:ext cx="2520280" cy="2016224"/>
          </a:xfrm>
          <a:prstGeom prst="rect">
            <a:avLst/>
          </a:prstGeom>
          <a:noFill/>
          <a:ln w="9525">
            <a:noFill/>
            <a:miter lim="800000"/>
            <a:headEnd/>
            <a:tailEnd/>
          </a:ln>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87533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476672"/>
            <a:ext cx="7024744" cy="1143000"/>
          </a:xfrm>
        </p:spPr>
        <p:txBody>
          <a:bodyPr/>
          <a:lstStyle/>
          <a:p>
            <a:r>
              <a:rPr lang="es-ES" b="1" dirty="0" smtClean="0"/>
              <a:t>Valores  </a:t>
            </a:r>
            <a:r>
              <a:rPr lang="es-ES" b="1" dirty="0"/>
              <a:t>extrínsecos </a:t>
            </a:r>
            <a:endParaRPr lang="es-MX" dirty="0"/>
          </a:p>
        </p:txBody>
      </p:sp>
      <p:sp>
        <p:nvSpPr>
          <p:cNvPr id="3" name="2 Marcador de contenido"/>
          <p:cNvSpPr>
            <a:spLocks noGrp="1"/>
          </p:cNvSpPr>
          <p:nvPr>
            <p:ph idx="1"/>
          </p:nvPr>
        </p:nvSpPr>
        <p:spPr>
          <a:xfrm>
            <a:off x="971600" y="1700808"/>
            <a:ext cx="6777317" cy="3508977"/>
          </a:xfrm>
        </p:spPr>
        <p:txBody>
          <a:bodyPr>
            <a:normAutofit/>
          </a:bodyPr>
          <a:lstStyle/>
          <a:p>
            <a:r>
              <a:rPr lang="es-ES" dirty="0"/>
              <a:t>C</a:t>
            </a:r>
            <a:r>
              <a:rPr lang="es-ES" dirty="0" smtClean="0"/>
              <a:t>omparación </a:t>
            </a:r>
            <a:r>
              <a:rPr lang="es-ES" dirty="0"/>
              <a:t>relativa a una clasificación general y sobre cómo se usa de mejor manera el pensamiento práctico. </a:t>
            </a:r>
            <a:endParaRPr lang="es-ES" dirty="0" smtClean="0"/>
          </a:p>
          <a:p>
            <a:r>
              <a:rPr lang="es-ES" dirty="0" smtClean="0"/>
              <a:t>Incluye </a:t>
            </a:r>
            <a:r>
              <a:rPr lang="es-ES" dirty="0"/>
              <a:t>los elementos del mundo real, perceptivo y material así como las comparaciones de </a:t>
            </a:r>
            <a:r>
              <a:rPr lang="es-ES" i="1" dirty="0"/>
              <a:t>precario, justo, bueno, mejor,</a:t>
            </a:r>
            <a:r>
              <a:rPr lang="es-ES" dirty="0"/>
              <a:t> y </a:t>
            </a:r>
            <a:r>
              <a:rPr lang="es-ES" i="1" dirty="0"/>
              <a:t>lo mejor. </a:t>
            </a:r>
            <a:endParaRPr lang="es-MX" dirty="0"/>
          </a:p>
        </p:txBody>
      </p:sp>
      <p:pic>
        <p:nvPicPr>
          <p:cNvPr id="4" name="3 Imagen"/>
          <p:cNvPicPr/>
          <p:nvPr/>
        </p:nvPicPr>
        <p:blipFill>
          <a:blip r:embed="rId3" cstate="print"/>
          <a:srcRect/>
          <a:stretch>
            <a:fillRect/>
          </a:stretch>
        </p:blipFill>
        <p:spPr bwMode="auto">
          <a:xfrm>
            <a:off x="5940152" y="4149080"/>
            <a:ext cx="2648619" cy="2269976"/>
          </a:xfrm>
          <a:prstGeom prst="rect">
            <a:avLst/>
          </a:prstGeom>
          <a:noFill/>
          <a:ln w="9525">
            <a:noFill/>
            <a:miter lim="800000"/>
            <a:headEnd/>
            <a:tailEnd/>
          </a:ln>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6817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836712"/>
            <a:ext cx="6777317" cy="4995917"/>
          </a:xfrm>
        </p:spPr>
        <p:txBody>
          <a:bodyPr/>
          <a:lstStyle/>
          <a:p>
            <a:endParaRPr lang="es-MX" dirty="0" smtClean="0"/>
          </a:p>
          <a:p>
            <a:endParaRPr lang="es-MX" dirty="0"/>
          </a:p>
          <a:p>
            <a:r>
              <a:rPr lang="es-MX" dirty="0" err="1" smtClean="0"/>
              <a:t>Asignanuras</a:t>
            </a:r>
            <a:r>
              <a:rPr lang="es-MX" dirty="0" smtClean="0"/>
              <a:t> antecedentes:</a:t>
            </a:r>
          </a:p>
          <a:p>
            <a:pPr lvl="1"/>
            <a:r>
              <a:rPr lang="es-MX" dirty="0" smtClean="0"/>
              <a:t>Ninguna</a:t>
            </a:r>
          </a:p>
          <a:p>
            <a:pPr lvl="1"/>
            <a:endParaRPr lang="es-MX" dirty="0" smtClean="0"/>
          </a:p>
          <a:p>
            <a:pPr marL="365760" lvl="1" indent="0">
              <a:buNone/>
            </a:pPr>
            <a:endParaRPr lang="es-MX" dirty="0" smtClean="0"/>
          </a:p>
          <a:p>
            <a:r>
              <a:rPr lang="es-MX" dirty="0" smtClean="0"/>
              <a:t>Asignaturas consecuentes:</a:t>
            </a:r>
          </a:p>
          <a:p>
            <a:pPr lvl="1"/>
            <a:r>
              <a:rPr lang="es-MX" dirty="0" smtClean="0"/>
              <a:t>Ninguna</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5" name="4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28965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548680"/>
            <a:ext cx="7024744" cy="1143000"/>
          </a:xfrm>
        </p:spPr>
        <p:txBody>
          <a:bodyPr/>
          <a:lstStyle/>
          <a:p>
            <a:r>
              <a:rPr lang="es-ES" b="1" dirty="0" smtClean="0"/>
              <a:t>Valores </a:t>
            </a:r>
            <a:r>
              <a:rPr lang="es-ES" b="1" dirty="0"/>
              <a:t>intrínsecos </a:t>
            </a:r>
            <a:endParaRPr lang="es-MX" dirty="0"/>
          </a:p>
        </p:txBody>
      </p:sp>
      <p:sp>
        <p:nvSpPr>
          <p:cNvPr id="3" name="2 Marcador de contenido"/>
          <p:cNvSpPr>
            <a:spLocks noGrp="1"/>
          </p:cNvSpPr>
          <p:nvPr>
            <p:ph idx="1"/>
          </p:nvPr>
        </p:nvSpPr>
        <p:spPr>
          <a:xfrm>
            <a:off x="611562" y="1844668"/>
            <a:ext cx="7848870" cy="3508977"/>
          </a:xfrm>
        </p:spPr>
        <p:txBody>
          <a:bodyPr>
            <a:normAutofit/>
          </a:bodyPr>
          <a:lstStyle/>
          <a:p>
            <a:r>
              <a:rPr lang="es-ES" dirty="0" smtClean="0"/>
              <a:t>Cumplimiento </a:t>
            </a:r>
            <a:r>
              <a:rPr lang="es-ES" dirty="0"/>
              <a:t>de conceptos únicos y </a:t>
            </a:r>
            <a:r>
              <a:rPr lang="es-ES" u="sng" dirty="0"/>
              <a:t>singulares. </a:t>
            </a:r>
            <a:endParaRPr lang="es-ES" u="sng" dirty="0" smtClean="0"/>
          </a:p>
          <a:p>
            <a:r>
              <a:rPr lang="es-ES" dirty="0" smtClean="0"/>
              <a:t>Dimensión </a:t>
            </a:r>
            <a:r>
              <a:rPr lang="es-ES" dirty="0"/>
              <a:t>del carácter único y de la individualidad. </a:t>
            </a:r>
            <a:endParaRPr lang="es-ES" dirty="0" smtClean="0"/>
          </a:p>
          <a:p>
            <a:r>
              <a:rPr lang="es-ES" dirty="0" smtClean="0"/>
              <a:t>Se </a:t>
            </a:r>
            <a:r>
              <a:rPr lang="es-ES" dirty="0"/>
              <a:t>compone de seres sensibles, personas, animales (mascotas), familias, comunidades y culturas </a:t>
            </a:r>
            <a:r>
              <a:rPr lang="es-ES" i="1" dirty="0"/>
              <a:t>concretos</a:t>
            </a:r>
            <a:r>
              <a:rPr lang="es-ES" dirty="0"/>
              <a:t>.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872" y="4562296"/>
            <a:ext cx="2585388" cy="171066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06131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Dimensiones de la jerarquía del valor</a:t>
            </a:r>
            <a:endParaRPr lang="es-MX" b="1" dirty="0"/>
          </a:p>
        </p:txBody>
      </p:sp>
      <p:sp>
        <p:nvSpPr>
          <p:cNvPr id="3" name="2 Marcador de contenido"/>
          <p:cNvSpPr>
            <a:spLocks noGrp="1"/>
          </p:cNvSpPr>
          <p:nvPr>
            <p:ph idx="1"/>
          </p:nvPr>
        </p:nvSpPr>
        <p:spPr>
          <a:xfrm>
            <a:off x="1043492" y="2323652"/>
            <a:ext cx="7200916" cy="3508977"/>
          </a:xfrm>
        </p:spPr>
        <p:txBody>
          <a:bodyPr/>
          <a:lstStyle/>
          <a:p>
            <a:r>
              <a:rPr lang="es-ES" dirty="0"/>
              <a:t>T</a:t>
            </a:r>
            <a:r>
              <a:rPr lang="es-ES" dirty="0" smtClean="0"/>
              <a:t>iene </a:t>
            </a:r>
            <a:r>
              <a:rPr lang="es-ES" dirty="0"/>
              <a:t>tres dimensiones principales que representan los diferentes tipos de conceptos o regiones de la realidad. Estas son intrínsecas (las personas), extrínsecas (las cosas) y sistémicas (las ideas).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888" y="4149080"/>
            <a:ext cx="2047875" cy="222885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40824" y="197024"/>
            <a:ext cx="682856" cy="624741"/>
          </a:xfrm>
          <a:prstGeom prst="rect">
            <a:avLst/>
          </a:prstGeom>
        </p:spPr>
      </p:pic>
      <p:pic>
        <p:nvPicPr>
          <p:cNvPr id="7" name="6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21107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Dimensión </a:t>
            </a:r>
            <a:r>
              <a:rPr lang="es-ES" b="1" dirty="0"/>
              <a:t>sistémica </a:t>
            </a:r>
            <a:endParaRPr lang="es-MX" dirty="0"/>
          </a:p>
        </p:txBody>
      </p:sp>
      <p:sp>
        <p:nvSpPr>
          <p:cNvPr id="3" name="2 Marcador de contenido"/>
          <p:cNvSpPr>
            <a:spLocks noGrp="1"/>
          </p:cNvSpPr>
          <p:nvPr>
            <p:ph idx="1"/>
          </p:nvPr>
        </p:nvSpPr>
        <p:spPr>
          <a:xfrm>
            <a:off x="1043492" y="2323652"/>
            <a:ext cx="7344932" cy="3508977"/>
          </a:xfrm>
        </p:spPr>
        <p:txBody>
          <a:bodyPr/>
          <a:lstStyle/>
          <a:p>
            <a:r>
              <a:rPr lang="es-ES" dirty="0" smtClean="0"/>
              <a:t>Condensa </a:t>
            </a:r>
            <a:r>
              <a:rPr lang="es-ES" dirty="0"/>
              <a:t>cosas, funciones sociales y personas al mínimo número de propiedades para la identificación, un objeto de la mente, una </a:t>
            </a:r>
            <a:r>
              <a:rPr lang="es-ES" i="1" dirty="0"/>
              <a:t>definición</a:t>
            </a:r>
            <a:r>
              <a:rPr lang="es-ES" dirty="0"/>
              <a:t>. </a:t>
            </a:r>
            <a:endParaRPr lang="es-ES" dirty="0" smtClean="0"/>
          </a:p>
          <a:p>
            <a:r>
              <a:rPr lang="es-ES" dirty="0" smtClean="0"/>
              <a:t>Es </a:t>
            </a:r>
            <a:r>
              <a:rPr lang="es-ES" dirty="0"/>
              <a:t>contable, finita y </a:t>
            </a:r>
            <a:r>
              <a:rPr lang="es-ES" dirty="0" smtClean="0"/>
              <a:t>fija</a:t>
            </a:r>
            <a:r>
              <a:rPr lang="es-ES" dirty="0"/>
              <a:t>.</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6056" y="4293096"/>
            <a:ext cx="2084090" cy="2027763"/>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5696" y="4293096"/>
            <a:ext cx="2495550" cy="2028825"/>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7" name="6 Imagen" descr="Escudo%20UAEM.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59503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548680"/>
            <a:ext cx="7024744" cy="1143000"/>
          </a:xfrm>
        </p:spPr>
        <p:txBody>
          <a:bodyPr/>
          <a:lstStyle/>
          <a:p>
            <a:r>
              <a:rPr lang="es-ES" b="1" dirty="0"/>
              <a:t>Dimensión Sistémica </a:t>
            </a:r>
            <a:endParaRPr lang="es-MX" b="1" dirty="0"/>
          </a:p>
        </p:txBody>
      </p:sp>
      <p:sp>
        <p:nvSpPr>
          <p:cNvPr id="3" name="2 Marcador de contenido"/>
          <p:cNvSpPr>
            <a:spLocks noGrp="1"/>
          </p:cNvSpPr>
          <p:nvPr>
            <p:ph idx="1"/>
          </p:nvPr>
        </p:nvSpPr>
        <p:spPr>
          <a:xfrm>
            <a:off x="1160924" y="1700808"/>
            <a:ext cx="6777317" cy="3508977"/>
          </a:xfrm>
        </p:spPr>
        <p:txBody>
          <a:bodyPr>
            <a:normAutofit/>
          </a:bodyPr>
          <a:lstStyle/>
          <a:p>
            <a:r>
              <a:rPr lang="es-ES" dirty="0" smtClean="0"/>
              <a:t>La </a:t>
            </a:r>
            <a:r>
              <a:rPr lang="es-ES" dirty="0"/>
              <a:t>Estructura mental finita. </a:t>
            </a:r>
            <a:endParaRPr lang="es-ES" dirty="0" smtClean="0"/>
          </a:p>
          <a:p>
            <a:r>
              <a:rPr lang="es-ES" dirty="0" smtClean="0"/>
              <a:t>Este </a:t>
            </a:r>
            <a:r>
              <a:rPr lang="es-ES" dirty="0"/>
              <a:t>nivel  cubre el campo del lenguaje y todos los significados que otorgamos a las palabras. </a:t>
            </a:r>
            <a:endParaRPr lang="es-ES" dirty="0" smtClean="0"/>
          </a:p>
          <a:p>
            <a:r>
              <a:rPr lang="es-ES" dirty="0" smtClean="0"/>
              <a:t>Sirve </a:t>
            </a:r>
            <a:r>
              <a:rPr lang="es-ES" dirty="0"/>
              <a:t>para lograr acuerdos, hacer planos, dar instrucciones, hacer negocios y otras tareas de corto y largo plazo.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4634199"/>
            <a:ext cx="3701690" cy="1631057"/>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21934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48680"/>
            <a:ext cx="7024744" cy="1143000"/>
          </a:xfrm>
        </p:spPr>
        <p:txBody>
          <a:bodyPr/>
          <a:lstStyle/>
          <a:p>
            <a:r>
              <a:rPr lang="es-ES" b="1" dirty="0" smtClean="0"/>
              <a:t>Dimensión </a:t>
            </a:r>
            <a:r>
              <a:rPr lang="es-ES" b="1" dirty="0"/>
              <a:t>extrínseca </a:t>
            </a:r>
            <a:endParaRPr lang="es-MX" dirty="0"/>
          </a:p>
        </p:txBody>
      </p:sp>
      <p:sp>
        <p:nvSpPr>
          <p:cNvPr id="3" name="2 Marcador de contenido"/>
          <p:cNvSpPr>
            <a:spLocks noGrp="1"/>
          </p:cNvSpPr>
          <p:nvPr>
            <p:ph idx="1"/>
          </p:nvPr>
        </p:nvSpPr>
        <p:spPr>
          <a:xfrm>
            <a:off x="676994" y="1700808"/>
            <a:ext cx="6192804" cy="3508977"/>
          </a:xfrm>
        </p:spPr>
        <p:txBody>
          <a:bodyPr>
            <a:normAutofit/>
          </a:bodyPr>
          <a:lstStyle/>
          <a:p>
            <a:r>
              <a:rPr lang="es-ES" dirty="0" smtClean="0"/>
              <a:t>Es contable </a:t>
            </a:r>
            <a:r>
              <a:rPr lang="es-ES" dirty="0"/>
              <a:t>pero no tiene un límite, dicho de otra forma, es una serie expandible de propiedades o “grupos” de propiedades, una </a:t>
            </a:r>
            <a:r>
              <a:rPr lang="es-ES" u="sng" dirty="0"/>
              <a:t>división específica </a:t>
            </a:r>
            <a:r>
              <a:rPr lang="es-ES" dirty="0"/>
              <a:t> dentro del total intrínseco y holístico del inventario de la propiedad.</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104" y="4221088"/>
            <a:ext cx="3017912" cy="2011941"/>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12904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48680"/>
            <a:ext cx="7024744" cy="1143000"/>
          </a:xfrm>
        </p:spPr>
        <p:txBody>
          <a:bodyPr/>
          <a:lstStyle/>
          <a:p>
            <a:r>
              <a:rPr lang="es-ES" b="1" dirty="0"/>
              <a:t>Dimensión Extrínseca </a:t>
            </a:r>
            <a:endParaRPr lang="es-MX" b="1" dirty="0"/>
          </a:p>
        </p:txBody>
      </p:sp>
      <p:sp>
        <p:nvSpPr>
          <p:cNvPr id="3" name="2 Marcador de contenido"/>
          <p:cNvSpPr>
            <a:spLocks noGrp="1"/>
          </p:cNvSpPr>
          <p:nvPr>
            <p:ph idx="1"/>
          </p:nvPr>
        </p:nvSpPr>
        <p:spPr>
          <a:xfrm>
            <a:off x="1043608" y="1916832"/>
            <a:ext cx="6777317" cy="3508977"/>
          </a:xfrm>
        </p:spPr>
        <p:txBody>
          <a:bodyPr>
            <a:normAutofit/>
          </a:bodyPr>
          <a:lstStyle/>
          <a:p>
            <a:r>
              <a:rPr lang="es-ES" dirty="0" smtClean="0"/>
              <a:t>Lo </a:t>
            </a:r>
            <a:r>
              <a:rPr lang="es-ES" dirty="0"/>
              <a:t>que observamos con nuestros sentidos. Todo aquello que es tangible  y observable así como la implementación de planes y direcciones en el espacio/tiempo.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3765936"/>
            <a:ext cx="3384376" cy="245421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23292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404664"/>
            <a:ext cx="7024744" cy="1143000"/>
          </a:xfrm>
        </p:spPr>
        <p:txBody>
          <a:bodyPr/>
          <a:lstStyle/>
          <a:p>
            <a:r>
              <a:rPr lang="es-ES" b="1" dirty="0" smtClean="0"/>
              <a:t>Dimensión </a:t>
            </a:r>
            <a:r>
              <a:rPr lang="es-ES" b="1" dirty="0"/>
              <a:t>intrínseca </a:t>
            </a:r>
            <a:endParaRPr lang="es-MX" dirty="0"/>
          </a:p>
        </p:txBody>
      </p:sp>
      <p:sp>
        <p:nvSpPr>
          <p:cNvPr id="3" name="2 Marcador de contenido"/>
          <p:cNvSpPr>
            <a:spLocks noGrp="1"/>
          </p:cNvSpPr>
          <p:nvPr>
            <p:ph idx="1"/>
          </p:nvPr>
        </p:nvSpPr>
        <p:spPr>
          <a:xfrm>
            <a:off x="1043492" y="1628800"/>
            <a:ext cx="6777317" cy="4203829"/>
          </a:xfrm>
        </p:spPr>
        <p:txBody>
          <a:bodyPr/>
          <a:lstStyle/>
          <a:p>
            <a:r>
              <a:rPr lang="es-ES" dirty="0" smtClean="0"/>
              <a:t>Es </a:t>
            </a:r>
            <a:r>
              <a:rPr lang="es-ES" dirty="0"/>
              <a:t>la dimensión más rica. </a:t>
            </a:r>
            <a:endParaRPr lang="es-ES" dirty="0" smtClean="0"/>
          </a:p>
          <a:p>
            <a:r>
              <a:rPr lang="es-ES" dirty="0" smtClean="0"/>
              <a:t>Contiene </a:t>
            </a:r>
            <a:r>
              <a:rPr lang="es-ES" dirty="0"/>
              <a:t>la más rica intensidad de propiedades y </a:t>
            </a:r>
            <a:r>
              <a:rPr lang="es-ES" u="sng" dirty="0"/>
              <a:t>el inventario completo de propiedades. </a:t>
            </a:r>
            <a:endParaRPr lang="es-MX" dirty="0"/>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3658698"/>
            <a:ext cx="2714625" cy="1685925"/>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4048" y="4553847"/>
            <a:ext cx="2526591" cy="1685925"/>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7" name="6 Imagen" descr="Escudo%20UAEM.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49141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92696"/>
            <a:ext cx="7024744" cy="1143000"/>
          </a:xfrm>
        </p:spPr>
        <p:txBody>
          <a:bodyPr/>
          <a:lstStyle/>
          <a:p>
            <a:r>
              <a:rPr lang="es-ES" b="1" dirty="0"/>
              <a:t>Dimensión  Intrínseca </a:t>
            </a:r>
            <a:endParaRPr lang="es-MX" b="1" dirty="0"/>
          </a:p>
        </p:txBody>
      </p:sp>
      <p:sp>
        <p:nvSpPr>
          <p:cNvPr id="3" name="2 Marcador de contenido"/>
          <p:cNvSpPr>
            <a:spLocks noGrp="1"/>
          </p:cNvSpPr>
          <p:nvPr>
            <p:ph idx="1"/>
          </p:nvPr>
        </p:nvSpPr>
        <p:spPr>
          <a:xfrm>
            <a:off x="884603" y="2027601"/>
            <a:ext cx="7575829" cy="3508977"/>
          </a:xfrm>
        </p:spPr>
        <p:txBody>
          <a:bodyPr>
            <a:normAutofit/>
          </a:bodyPr>
          <a:lstStyle/>
          <a:p>
            <a:r>
              <a:rPr lang="es-ES" dirty="0" smtClean="0"/>
              <a:t>La </a:t>
            </a:r>
            <a:r>
              <a:rPr lang="es-ES" dirty="0"/>
              <a:t>comprensión holística de una situación y  reconocer a los otros como individuos con pensamientos y sentimientos propios. </a:t>
            </a:r>
            <a:endParaRPr lang="es-ES" dirty="0" smtClean="0"/>
          </a:p>
          <a:p>
            <a:r>
              <a:rPr lang="es-ES" dirty="0" smtClean="0"/>
              <a:t>El </a:t>
            </a:r>
            <a:r>
              <a:rPr lang="es-ES" dirty="0"/>
              <a:t>apartado intrínseco es el reconocimiento de una dignidad humana inalienable. </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1840" y="4246362"/>
            <a:ext cx="3089920" cy="2058659"/>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24909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Jerarquía de valores</a:t>
            </a:r>
            <a:endParaRPr lang="es-MX" b="1" dirty="0"/>
          </a:p>
        </p:txBody>
      </p:sp>
      <p:sp>
        <p:nvSpPr>
          <p:cNvPr id="3" name="2 Marcador de contenido"/>
          <p:cNvSpPr>
            <a:spLocks noGrp="1"/>
          </p:cNvSpPr>
          <p:nvPr>
            <p:ph idx="1"/>
          </p:nvPr>
        </p:nvSpPr>
        <p:spPr/>
        <p:txBody>
          <a:bodyPr>
            <a:normAutofit/>
          </a:bodyPr>
          <a:lstStyle/>
          <a:p>
            <a:r>
              <a:rPr lang="es-ES" dirty="0"/>
              <a:t>La jerarquía de valores de la axiología formal consiste en combinar los valores sistémicos, extrínsecos e intrínsecos con las </a:t>
            </a:r>
            <a:r>
              <a:rPr lang="es-ES" i="1" dirty="0"/>
              <a:t>evaluaciones</a:t>
            </a:r>
            <a:r>
              <a:rPr lang="es-ES" dirty="0"/>
              <a:t> sistémicas, extrínsecas e intrínsecas de estos valores. </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4437112"/>
            <a:ext cx="2030183" cy="2030183"/>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64655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Discernimiento </a:t>
            </a:r>
            <a:r>
              <a:rPr lang="es-ES" b="1" dirty="0"/>
              <a:t>de valores (juicio) </a:t>
            </a:r>
            <a:endParaRPr lang="es-MX" dirty="0"/>
          </a:p>
        </p:txBody>
      </p:sp>
      <p:sp>
        <p:nvSpPr>
          <p:cNvPr id="3" name="2 Marcador de contenido"/>
          <p:cNvSpPr>
            <a:spLocks noGrp="1"/>
          </p:cNvSpPr>
          <p:nvPr>
            <p:ph idx="1"/>
          </p:nvPr>
        </p:nvSpPr>
        <p:spPr>
          <a:xfrm>
            <a:off x="1043492" y="2323652"/>
            <a:ext cx="7272924" cy="3508977"/>
          </a:xfrm>
        </p:spPr>
        <p:txBody>
          <a:bodyPr>
            <a:normAutofit/>
          </a:bodyPr>
          <a:lstStyle/>
          <a:p>
            <a:r>
              <a:rPr lang="es-ES" sz="2200" dirty="0" smtClean="0"/>
              <a:t>Es </a:t>
            </a:r>
            <a:r>
              <a:rPr lang="es-ES" sz="2200" dirty="0"/>
              <a:t>una combinación de las capacidades </a:t>
            </a:r>
            <a:r>
              <a:rPr lang="es-ES" sz="2200" b="1" dirty="0"/>
              <a:t>racionales</a:t>
            </a:r>
            <a:r>
              <a:rPr lang="es-ES" sz="2200" dirty="0"/>
              <a:t> y</a:t>
            </a:r>
            <a:r>
              <a:rPr lang="es-ES" sz="2200" b="1" dirty="0"/>
              <a:t> emocionales, </a:t>
            </a:r>
            <a:r>
              <a:rPr lang="es-ES" sz="2200" dirty="0"/>
              <a:t> lo cual diferencia el </a:t>
            </a:r>
            <a:r>
              <a:rPr lang="es-ES" sz="2200" u="sng" dirty="0"/>
              <a:t>valor</a:t>
            </a:r>
            <a:r>
              <a:rPr lang="es-ES" sz="2200" dirty="0"/>
              <a:t> del objeto mismo de la valoración que la mente humana hace respecto al objeto; dicha valoración está influenciada usualmente por condicionamientos emocionales tales como </a:t>
            </a:r>
            <a:r>
              <a:rPr lang="es-ES" sz="2200" i="1" dirty="0"/>
              <a:t>me gusta </a:t>
            </a:r>
            <a:r>
              <a:rPr lang="es-ES" sz="2200" dirty="0"/>
              <a:t>o </a:t>
            </a:r>
            <a:r>
              <a:rPr lang="es-ES" sz="2200" i="1" dirty="0"/>
              <a:t>no me gusta.</a:t>
            </a:r>
            <a:endParaRPr lang="es-MX" sz="2200" dirty="0"/>
          </a:p>
          <a:p>
            <a:endParaRPr lang="es-MX" sz="22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3333" t="53392" r="69084" b="2942"/>
          <a:stretch/>
        </p:blipFill>
        <p:spPr>
          <a:xfrm>
            <a:off x="4987134" y="4859711"/>
            <a:ext cx="1823832" cy="1569343"/>
          </a:xfrm>
          <a:prstGeom prst="rect">
            <a:avLst/>
          </a:prstGeom>
        </p:spPr>
      </p:pic>
      <p:pic>
        <p:nvPicPr>
          <p:cNvPr id="5" name="4 Imagen"/>
          <p:cNvPicPr>
            <a:picLocks noChangeAspect="1"/>
          </p:cNvPicPr>
          <p:nvPr/>
        </p:nvPicPr>
        <p:blipFill rotWithShape="1">
          <a:blip r:embed="rId3">
            <a:extLst>
              <a:ext uri="{28A0092B-C50C-407E-A947-70E740481C1C}">
                <a14:useLocalDpi xmlns:a14="http://schemas.microsoft.com/office/drawing/2010/main" val="0"/>
              </a:ext>
            </a:extLst>
          </a:blip>
          <a:srcRect l="3814" t="5007" r="69244" b="53245"/>
          <a:stretch/>
        </p:blipFill>
        <p:spPr>
          <a:xfrm>
            <a:off x="2411760" y="4846443"/>
            <a:ext cx="1879000" cy="1582610"/>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7" name="6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08776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dirty="0" smtClean="0"/>
              <a:t>Asignaturas simultáneas</a:t>
            </a:r>
            <a:endParaRPr lang="es-MX" sz="3600" dirty="0"/>
          </a:p>
        </p:txBody>
      </p:sp>
      <p:sp>
        <p:nvSpPr>
          <p:cNvPr id="3" name="2 Marcador de contenido"/>
          <p:cNvSpPr>
            <a:spLocks noGrp="1"/>
          </p:cNvSpPr>
          <p:nvPr>
            <p:ph idx="1"/>
          </p:nvPr>
        </p:nvSpPr>
        <p:spPr/>
        <p:txBody>
          <a:bodyPr/>
          <a:lstStyle/>
          <a:p>
            <a:r>
              <a:rPr lang="es-MX" dirty="0"/>
              <a:t>Crecimiento y Desarrollo </a:t>
            </a:r>
            <a:r>
              <a:rPr lang="es-MX" dirty="0" err="1"/>
              <a:t>Craneofacial</a:t>
            </a:r>
            <a:r>
              <a:rPr lang="es-MX" dirty="0"/>
              <a:t> </a:t>
            </a:r>
            <a:endParaRPr lang="es-MX" dirty="0" smtClean="0"/>
          </a:p>
          <a:p>
            <a:r>
              <a:rPr lang="es-MX" dirty="0" smtClean="0"/>
              <a:t>Oclusión  </a:t>
            </a:r>
          </a:p>
          <a:p>
            <a:r>
              <a:rPr lang="es-MX" dirty="0" err="1" smtClean="0"/>
              <a:t>Cefalometría</a:t>
            </a:r>
            <a:r>
              <a:rPr lang="es-MX" dirty="0" smtClean="0"/>
              <a:t> </a:t>
            </a:r>
          </a:p>
          <a:p>
            <a:r>
              <a:rPr lang="es-MX" dirty="0" smtClean="0"/>
              <a:t>Laboratorio </a:t>
            </a:r>
            <a:r>
              <a:rPr lang="es-MX" dirty="0"/>
              <a:t>de Ortodoncia  </a:t>
            </a:r>
            <a:endParaRPr lang="es-MX" dirty="0" smtClean="0"/>
          </a:p>
          <a:p>
            <a:r>
              <a:rPr lang="es-MX" dirty="0" smtClean="0"/>
              <a:t>Introducción </a:t>
            </a:r>
            <a:r>
              <a:rPr lang="es-MX" dirty="0"/>
              <a:t>a la Clínica de Ortodoncia </a:t>
            </a:r>
          </a:p>
          <a:p>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5" name="4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37722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548680"/>
            <a:ext cx="7024744" cy="1143000"/>
          </a:xfrm>
        </p:spPr>
        <p:txBody>
          <a:bodyPr/>
          <a:lstStyle/>
          <a:p>
            <a:r>
              <a:rPr lang="es-MX" b="1" dirty="0" smtClean="0"/>
              <a:t>¿Qué es Bien?</a:t>
            </a:r>
            <a:endParaRPr lang="es-MX" b="1" dirty="0"/>
          </a:p>
        </p:txBody>
      </p:sp>
      <p:sp>
        <p:nvSpPr>
          <p:cNvPr id="3" name="2 Marcador de contenido"/>
          <p:cNvSpPr>
            <a:spLocks noGrp="1"/>
          </p:cNvSpPr>
          <p:nvPr>
            <p:ph idx="1"/>
          </p:nvPr>
        </p:nvSpPr>
        <p:spPr/>
        <p:txBody>
          <a:bodyPr/>
          <a:lstStyle/>
          <a:p>
            <a:r>
              <a:rPr lang="es-ES" dirty="0" smtClean="0"/>
              <a:t>Todo </a:t>
            </a:r>
            <a:r>
              <a:rPr lang="es-ES" dirty="0"/>
              <a:t>aquello que cumpla el concepto mental o las expectativas de un individuo de acuerdo con las especificaciones cognitivas y emocionales  de sus deseos.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1968" y="4221088"/>
            <a:ext cx="4915586" cy="2010056"/>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44624"/>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46386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¿Qué es Bondad?</a:t>
            </a:r>
            <a:endParaRPr lang="es-MX" b="1" dirty="0"/>
          </a:p>
        </p:txBody>
      </p:sp>
      <p:sp>
        <p:nvSpPr>
          <p:cNvPr id="3" name="2 Marcador de contenido"/>
          <p:cNvSpPr>
            <a:spLocks noGrp="1"/>
          </p:cNvSpPr>
          <p:nvPr>
            <p:ph idx="1"/>
          </p:nvPr>
        </p:nvSpPr>
        <p:spPr/>
        <p:txBody>
          <a:bodyPr/>
          <a:lstStyle/>
          <a:p>
            <a:r>
              <a:rPr lang="es-ES" dirty="0"/>
              <a:t>C</a:t>
            </a:r>
            <a:r>
              <a:rPr lang="es-ES" dirty="0" smtClean="0"/>
              <a:t>orresponde </a:t>
            </a:r>
            <a:r>
              <a:rPr lang="es-ES" dirty="0"/>
              <a:t>al grado en que un objeto cumple con las especificaciones de su nombre de clase o concepto. </a:t>
            </a:r>
            <a:endParaRPr lang="es-MX" dirty="0"/>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077072"/>
            <a:ext cx="2838450" cy="209550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8604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Referencias Bibliográficas</a:t>
            </a:r>
            <a:endParaRPr lang="es-MX" b="1" dirty="0"/>
          </a:p>
        </p:txBody>
      </p:sp>
      <p:sp>
        <p:nvSpPr>
          <p:cNvPr id="3" name="2 Marcador de contenido"/>
          <p:cNvSpPr>
            <a:spLocks noGrp="1"/>
          </p:cNvSpPr>
          <p:nvPr>
            <p:ph idx="1"/>
          </p:nvPr>
        </p:nvSpPr>
        <p:spPr/>
        <p:txBody>
          <a:bodyPr>
            <a:normAutofit fontScale="70000" lnSpcReduction="20000"/>
          </a:bodyPr>
          <a:lstStyle/>
          <a:p>
            <a:r>
              <a:rPr lang="es-ES" dirty="0"/>
              <a:t>Definiendo Integralmente a la Ciencia Axiológica </a:t>
            </a:r>
            <a:r>
              <a:rPr lang="es-ES" dirty="0" smtClean="0"/>
              <a:t>. </a:t>
            </a:r>
            <a:r>
              <a:rPr lang="es-ES" dirty="0"/>
              <a:t>David </a:t>
            </a:r>
            <a:r>
              <a:rPr lang="es-ES" dirty="0" err="1"/>
              <a:t>Mefford</a:t>
            </a:r>
            <a:r>
              <a:rPr lang="es-ES" dirty="0"/>
              <a:t>, 2012</a:t>
            </a:r>
            <a:r>
              <a:rPr lang="es-ES" dirty="0" smtClean="0"/>
              <a:t>. </a:t>
            </a:r>
            <a:r>
              <a:rPr lang="es-MX" dirty="0" smtClean="0"/>
              <a:t>UAEMex.</a:t>
            </a:r>
          </a:p>
          <a:p>
            <a:r>
              <a:rPr lang="es-MX" dirty="0" smtClean="0"/>
              <a:t>Aquilino </a:t>
            </a:r>
            <a:r>
              <a:rPr lang="es-MX" dirty="0" err="1"/>
              <a:t>polaino</a:t>
            </a:r>
            <a:r>
              <a:rPr lang="es-MX" dirty="0"/>
              <a:t>.- Manual de bioética y fundamentos </a:t>
            </a:r>
            <a:endParaRPr lang="es-MX" dirty="0" smtClean="0"/>
          </a:p>
          <a:p>
            <a:r>
              <a:rPr lang="es-MX" dirty="0" err="1" smtClean="0"/>
              <a:t>Sgreccia</a:t>
            </a:r>
            <a:r>
              <a:rPr lang="es-MX" dirty="0"/>
              <a:t>, Elio. Bioética básica </a:t>
            </a:r>
            <a:endParaRPr lang="es-MX" dirty="0" smtClean="0"/>
          </a:p>
          <a:p>
            <a:r>
              <a:rPr lang="es-MX" dirty="0" smtClean="0"/>
              <a:t>Hernández </a:t>
            </a:r>
            <a:r>
              <a:rPr lang="es-MX" dirty="0"/>
              <a:t>A.J. Ética En la Investigación Biomédica. Manual Moderno. México D.F. 2002. </a:t>
            </a:r>
            <a:endParaRPr lang="es-MX" dirty="0" smtClean="0"/>
          </a:p>
          <a:p>
            <a:r>
              <a:rPr lang="es-MX" dirty="0" err="1" smtClean="0"/>
              <a:t>Sgreccia</a:t>
            </a:r>
            <a:r>
              <a:rPr lang="es-MX" dirty="0"/>
              <a:t>, Elio. Manual de Bioética I Fundamentos de Ética y Bioética, Madrid, España,4ª edición, 2009  </a:t>
            </a:r>
            <a:endParaRPr lang="es-MX" dirty="0" smtClean="0"/>
          </a:p>
          <a:p>
            <a:r>
              <a:rPr lang="es-MX" dirty="0" smtClean="0"/>
              <a:t>Hernández </a:t>
            </a:r>
            <a:r>
              <a:rPr lang="es-MX" dirty="0"/>
              <a:t>A. J. y col. Bioética General. Manual Moderno. México D.F. 2002. </a:t>
            </a:r>
            <a:endParaRPr lang="es-MX" dirty="0" smtClean="0"/>
          </a:p>
          <a:p>
            <a:r>
              <a:rPr lang="es-MX" dirty="0" err="1" smtClean="0"/>
              <a:t>Kuthy</a:t>
            </a:r>
            <a:r>
              <a:rPr lang="es-MX" dirty="0" smtClean="0"/>
              <a:t> </a:t>
            </a:r>
            <a:r>
              <a:rPr lang="es-MX" dirty="0"/>
              <a:t>P. J. Tarasco M. M. Cortés G. G. Villalobos P. J. y col. Introducción a la Bioética. Méndez y Editores.  México, D.F. 2002.</a:t>
            </a:r>
          </a:p>
          <a:p>
            <a:endParaRPr lang="es-MX" dirty="0"/>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6144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 general</a:t>
            </a:r>
            <a:endParaRPr lang="es-MX" dirty="0"/>
          </a:p>
        </p:txBody>
      </p:sp>
      <p:sp>
        <p:nvSpPr>
          <p:cNvPr id="3" name="2 Marcador de contenido"/>
          <p:cNvSpPr>
            <a:spLocks noGrp="1"/>
          </p:cNvSpPr>
          <p:nvPr>
            <p:ph idx="1"/>
          </p:nvPr>
        </p:nvSpPr>
        <p:spPr/>
        <p:txBody>
          <a:bodyPr/>
          <a:lstStyle/>
          <a:p>
            <a:r>
              <a:rPr lang="es-MX" dirty="0"/>
              <a:t>Será capaz de aplicar los principios bioéticos durante el tratamiento del paciente </a:t>
            </a:r>
            <a:r>
              <a:rPr lang="es-MX" dirty="0" err="1"/>
              <a:t>ortodóncico</a:t>
            </a:r>
            <a:r>
              <a:rPr lang="es-MX" dirty="0"/>
              <a:t> así como en los proyectos que realice. </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5" name="4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0458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Unidad II</a:t>
            </a:r>
            <a:endParaRPr lang="es-MX" dirty="0"/>
          </a:p>
        </p:txBody>
      </p:sp>
      <p:sp>
        <p:nvSpPr>
          <p:cNvPr id="3" name="2 Marcador de contenido"/>
          <p:cNvSpPr>
            <a:spLocks noGrp="1"/>
          </p:cNvSpPr>
          <p:nvPr>
            <p:ph idx="1"/>
          </p:nvPr>
        </p:nvSpPr>
        <p:spPr/>
        <p:txBody>
          <a:bodyPr/>
          <a:lstStyle/>
          <a:p>
            <a:r>
              <a:rPr lang="es-MX" dirty="0" smtClean="0"/>
              <a:t>Aspectos éticos en investigación y tratamiento  </a:t>
            </a:r>
          </a:p>
          <a:p>
            <a:endParaRPr lang="es-MX" dirty="0"/>
          </a:p>
        </p:txBody>
      </p:sp>
      <p:sp>
        <p:nvSpPr>
          <p:cNvPr id="4" name="3 Rectángulo"/>
          <p:cNvSpPr/>
          <p:nvPr/>
        </p:nvSpPr>
        <p:spPr>
          <a:xfrm>
            <a:off x="2286000" y="3413689"/>
            <a:ext cx="4572000" cy="369332"/>
          </a:xfrm>
          <a:prstGeom prst="rect">
            <a:avLst/>
          </a:prstGeom>
        </p:spPr>
        <p:txBody>
          <a:bodyPr>
            <a:spAutoFit/>
          </a:bodyPr>
          <a:lstStyle/>
          <a:p>
            <a:r>
              <a:rPr lang="es-MX" dirty="0" smtClean="0"/>
              <a:t>:</a:t>
            </a:r>
            <a:endParaRPr lang="es-MX" dirty="0"/>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6" name="5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30467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 </a:t>
            </a:r>
            <a:endParaRPr lang="es-MX" dirty="0"/>
          </a:p>
        </p:txBody>
      </p:sp>
      <p:sp>
        <p:nvSpPr>
          <p:cNvPr id="3" name="2 Marcador de contenido"/>
          <p:cNvSpPr>
            <a:spLocks noGrp="1"/>
          </p:cNvSpPr>
          <p:nvPr>
            <p:ph idx="1"/>
          </p:nvPr>
        </p:nvSpPr>
        <p:spPr/>
        <p:txBody>
          <a:bodyPr/>
          <a:lstStyle/>
          <a:p>
            <a:r>
              <a:rPr lang="es-MX" dirty="0" smtClean="0"/>
              <a:t>Conocer  </a:t>
            </a:r>
            <a:r>
              <a:rPr lang="es-MX" dirty="0"/>
              <a:t>los aspectos jurídicos que es necesario considerar durante el tratamiento y la investigación en odontología así como la base ética que los fundamenta. </a:t>
            </a:r>
          </a:p>
          <a:p>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5" name="4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09532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484784"/>
            <a:ext cx="6777317" cy="4347845"/>
          </a:xfrm>
        </p:spPr>
        <p:txBody>
          <a:bodyPr>
            <a:normAutofit/>
          </a:bodyPr>
          <a:lstStyle/>
          <a:p>
            <a:pPr marL="68580" indent="0">
              <a:buNone/>
            </a:pPr>
            <a:r>
              <a:rPr lang="es-MX" sz="3200" dirty="0"/>
              <a:t>9. Aspectos éticos  a considerar en investigación </a:t>
            </a:r>
            <a:endParaRPr lang="es-MX" sz="3200" dirty="0" smtClean="0"/>
          </a:p>
          <a:p>
            <a:pPr lvl="1"/>
            <a:r>
              <a:rPr lang="es-MX" dirty="0" smtClean="0"/>
              <a:t>En </a:t>
            </a:r>
            <a:r>
              <a:rPr lang="es-MX" dirty="0"/>
              <a:t>relación con el Paciente </a:t>
            </a:r>
            <a:endParaRPr lang="es-MX" dirty="0" smtClean="0"/>
          </a:p>
          <a:p>
            <a:pPr lvl="1"/>
            <a:r>
              <a:rPr lang="es-MX" dirty="0" smtClean="0"/>
              <a:t>En </a:t>
            </a:r>
            <a:r>
              <a:rPr lang="es-MX" dirty="0"/>
              <a:t>relación con el Personal Colaborador </a:t>
            </a:r>
            <a:endParaRPr lang="es-MX" dirty="0" smtClean="0"/>
          </a:p>
          <a:p>
            <a:pPr lvl="1"/>
            <a:r>
              <a:rPr lang="es-MX" dirty="0" smtClean="0"/>
              <a:t>En </a:t>
            </a:r>
            <a:r>
              <a:rPr lang="es-MX" dirty="0"/>
              <a:t>relación con el  Medio Ambiente </a:t>
            </a:r>
            <a:endParaRPr lang="es-MX" dirty="0" smtClean="0"/>
          </a:p>
          <a:p>
            <a:pPr lvl="1"/>
            <a:r>
              <a:rPr lang="es-MX" dirty="0" smtClean="0"/>
              <a:t>En </a:t>
            </a:r>
            <a:r>
              <a:rPr lang="es-MX" dirty="0"/>
              <a:t>relación con  la Sociedad y la humanidad </a:t>
            </a:r>
            <a:endParaRPr lang="es-MX" dirty="0" smtClean="0"/>
          </a:p>
          <a:p>
            <a:pPr lvl="1"/>
            <a:r>
              <a:rPr lang="es-MX" b="1" u="sng" dirty="0" smtClean="0"/>
              <a:t>Axiología</a:t>
            </a:r>
            <a:r>
              <a:rPr lang="es-MX" dirty="0" smtClean="0"/>
              <a:t> </a:t>
            </a:r>
            <a:r>
              <a:rPr lang="es-MX" dirty="0"/>
              <a:t>e Investigación </a:t>
            </a:r>
            <a:endParaRPr lang="es-MX" dirty="0" smtClean="0"/>
          </a:p>
          <a:p>
            <a:pPr lvl="1"/>
            <a:r>
              <a:rPr lang="es-MX" dirty="0" smtClean="0"/>
              <a:t>Comités </a:t>
            </a:r>
            <a:r>
              <a:rPr lang="es-MX" dirty="0"/>
              <a:t>de Bioética</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5" name="4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8748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ln>
            <a:solidFill>
              <a:schemeClr val="accent1"/>
            </a:solidFill>
          </a:ln>
        </p:spPr>
        <p:txBody>
          <a:bodyPr/>
          <a:lstStyle/>
          <a:p>
            <a:r>
              <a:rPr lang="es-MX" sz="4000" b="1" dirty="0" smtClean="0"/>
              <a:t>AXIOLOGÍA</a:t>
            </a:r>
            <a:endParaRPr lang="es-MX" b="1" dirty="0"/>
          </a:p>
        </p:txBody>
      </p:sp>
      <p:sp>
        <p:nvSpPr>
          <p:cNvPr id="3" name="2 Subtítulo"/>
          <p:cNvSpPr>
            <a:spLocks noGrp="1"/>
          </p:cNvSpPr>
          <p:nvPr>
            <p:ph type="subTitle" idx="1"/>
          </p:nvPr>
        </p:nvSpPr>
        <p:spPr/>
        <p:txBody>
          <a:bodyPr/>
          <a:lstStyle/>
          <a:p>
            <a:endParaRPr lang="es-MX" dirty="0" smtClean="0"/>
          </a:p>
          <a:p>
            <a:pPr algn="r"/>
            <a:r>
              <a:rPr lang="es-MX" dirty="0" smtClean="0"/>
              <a:t>DRA. EN E.P. MARÍA DEL ROCÍO FLORES ESTRADA</a:t>
            </a:r>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8424" y="44624"/>
            <a:ext cx="682856" cy="624741"/>
          </a:xfrm>
          <a:prstGeom prst="rect">
            <a:avLst/>
          </a:prstGeom>
        </p:spPr>
      </p:pic>
      <p:pic>
        <p:nvPicPr>
          <p:cNvPr id="5" name="4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0555"/>
            <a:ext cx="755577" cy="59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76334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1033</TotalTime>
  <Words>3753</Words>
  <Application>Microsoft Office PowerPoint</Application>
  <PresentationFormat>Presentación en pantalla (4:3)</PresentationFormat>
  <Paragraphs>262</Paragraphs>
  <Slides>42</Slides>
  <Notes>31</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Austin</vt:lpstr>
      <vt:lpstr>Presentación de PowerPoint</vt:lpstr>
      <vt:lpstr>Presentación de PowerPoint</vt:lpstr>
      <vt:lpstr>Presentación de PowerPoint</vt:lpstr>
      <vt:lpstr>Asignaturas simultáneas</vt:lpstr>
      <vt:lpstr>Objetivo general</vt:lpstr>
      <vt:lpstr>Unidad II</vt:lpstr>
      <vt:lpstr>Objetivo </vt:lpstr>
      <vt:lpstr>Presentación de PowerPoint</vt:lpstr>
      <vt:lpstr>AXIOLOGÍA</vt:lpstr>
      <vt:lpstr>Ética</vt:lpstr>
      <vt:lpstr>Valores</vt:lpstr>
      <vt:lpstr>Valor </vt:lpstr>
      <vt:lpstr>Proceso individual de la formación de Valores</vt:lpstr>
      <vt:lpstr>Proceso individual de la formación de Valores</vt:lpstr>
      <vt:lpstr>Proceso individual de la formación de Valores</vt:lpstr>
      <vt:lpstr>Proceso individual de la formación de Valores</vt:lpstr>
      <vt:lpstr>Naturaleza Multidimensional de una Persona</vt:lpstr>
      <vt:lpstr>Métodos para la Adquisición de Valores</vt:lpstr>
      <vt:lpstr>Conciencia  </vt:lpstr>
      <vt:lpstr>Conciencia  </vt:lpstr>
      <vt:lpstr>Conciencia</vt:lpstr>
      <vt:lpstr>Aceptación </vt:lpstr>
      <vt:lpstr>Axiología</vt:lpstr>
      <vt:lpstr>Axiología formal </vt:lpstr>
      <vt:lpstr>Axioma de valor</vt:lpstr>
      <vt:lpstr>Valores definidos</vt:lpstr>
      <vt:lpstr>Valores Sistémicos</vt:lpstr>
      <vt:lpstr>Valores  extrínsecos </vt:lpstr>
      <vt:lpstr>Valores  extrínsecos </vt:lpstr>
      <vt:lpstr>Valores intrínsecos </vt:lpstr>
      <vt:lpstr>Dimensiones de la jerarquía del valor</vt:lpstr>
      <vt:lpstr>Dimensión sistémica </vt:lpstr>
      <vt:lpstr>Dimensión Sistémica </vt:lpstr>
      <vt:lpstr>Dimensión extrínseca </vt:lpstr>
      <vt:lpstr>Dimensión Extrínseca </vt:lpstr>
      <vt:lpstr>Dimensión intrínseca </vt:lpstr>
      <vt:lpstr>Dimensión  Intrínseca </vt:lpstr>
      <vt:lpstr>Jerarquía de valores</vt:lpstr>
      <vt:lpstr>Discernimiento de valores (juicio) </vt:lpstr>
      <vt:lpstr>¿Qué es Bien?</vt:lpstr>
      <vt:lpstr>¿Qué es Bondad?</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AXIOLOGIA</dc:title>
  <dc:creator>Erendira Delgado</dc:creator>
  <cp:lastModifiedBy>Erendira Delgado</cp:lastModifiedBy>
  <cp:revision>33</cp:revision>
  <dcterms:created xsi:type="dcterms:W3CDTF">2016-09-19T01:26:10Z</dcterms:created>
  <dcterms:modified xsi:type="dcterms:W3CDTF">2016-10-09T20:36:54Z</dcterms:modified>
</cp:coreProperties>
</file>