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4"/>
  </p:notesMasterIdLst>
  <p:sldIdLst>
    <p:sldId id="323" r:id="rId2"/>
    <p:sldId id="324" r:id="rId3"/>
    <p:sldId id="325" r:id="rId4"/>
    <p:sldId id="326" r:id="rId5"/>
    <p:sldId id="327" r:id="rId6"/>
    <p:sldId id="328" r:id="rId7"/>
    <p:sldId id="329" r:id="rId8"/>
    <p:sldId id="330" r:id="rId9"/>
    <p:sldId id="335" r:id="rId10"/>
    <p:sldId id="334" r:id="rId11"/>
    <p:sldId id="333" r:id="rId12"/>
    <p:sldId id="256" r:id="rId13"/>
    <p:sldId id="257" r:id="rId14"/>
    <p:sldId id="258" r:id="rId15"/>
    <p:sldId id="260" r:id="rId16"/>
    <p:sldId id="261" r:id="rId17"/>
    <p:sldId id="262" r:id="rId18"/>
    <p:sldId id="263" r:id="rId19"/>
    <p:sldId id="264" r:id="rId20"/>
    <p:sldId id="265" r:id="rId21"/>
    <p:sldId id="266" r:id="rId22"/>
    <p:sldId id="296" r:id="rId23"/>
    <p:sldId id="297" r:id="rId24"/>
    <p:sldId id="306" r:id="rId25"/>
    <p:sldId id="309" r:id="rId26"/>
    <p:sldId id="310" r:id="rId27"/>
    <p:sldId id="319" r:id="rId28"/>
    <p:sldId id="321" r:id="rId29"/>
    <p:sldId id="314" r:id="rId30"/>
    <p:sldId id="312" r:id="rId31"/>
    <p:sldId id="299" r:id="rId32"/>
    <p:sldId id="267" r:id="rId33"/>
    <p:sldId id="286" r:id="rId34"/>
    <p:sldId id="289" r:id="rId35"/>
    <p:sldId id="293" r:id="rId36"/>
    <p:sldId id="300" r:id="rId37"/>
    <p:sldId id="301" r:id="rId38"/>
    <p:sldId id="302" r:id="rId39"/>
    <p:sldId id="303" r:id="rId40"/>
    <p:sldId id="304" r:id="rId41"/>
    <p:sldId id="317" r:id="rId42"/>
    <p:sldId id="336" r:id="rId4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varScale="1">
        <p:scale>
          <a:sx n="69" d="100"/>
          <a:sy n="69" d="100"/>
        </p:scale>
        <p:origin x="-15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ata2.xml.rels><?xml version="1.0" encoding="UTF-8" standalone="yes"?>
<Relationships xmlns="http://schemas.openxmlformats.org/package/2006/relationships"><Relationship Id="rId1" Type="http://schemas.openxmlformats.org/officeDocument/2006/relationships/image" Target="../media/image1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CDF2A-EC5A-4696-9242-C63A8E206AB7}" type="doc">
      <dgm:prSet loTypeId="urn:microsoft.com/office/officeart/2005/8/layout/vList3" loCatId="list" qsTypeId="urn:microsoft.com/office/officeart/2005/8/quickstyle/simple1" qsCatId="simple" csTypeId="urn:microsoft.com/office/officeart/2005/8/colors/accent1_2" csCatId="accent1" phldr="1"/>
      <dgm:spPr/>
    </dgm:pt>
    <dgm:pt modelId="{6FFD3C37-8559-433A-ABE0-F462EE1F0DB2}">
      <dgm:prSet/>
      <dgm:spPr>
        <a:solidFill>
          <a:schemeClr val="accent5">
            <a:lumMod val="60000"/>
            <a:lumOff val="40000"/>
          </a:schemeClr>
        </a:solidFill>
      </dgm:spPr>
      <dgm:t>
        <a:bodyPr/>
        <a:lstStyle/>
        <a:p>
          <a:r>
            <a:rPr lang="es-ES" dirty="0" smtClean="0"/>
            <a:t>Porcelana (Indirecta)</a:t>
          </a:r>
          <a:endParaRPr lang="es-ES" dirty="0"/>
        </a:p>
      </dgm:t>
    </dgm:pt>
    <dgm:pt modelId="{9C8AB3C2-70BA-4D83-BFE1-F946DFFD415F}" type="parTrans" cxnId="{357BC6E6-9913-45E0-B815-C810ACED2B6D}">
      <dgm:prSet/>
      <dgm:spPr/>
      <dgm:t>
        <a:bodyPr/>
        <a:lstStyle/>
        <a:p>
          <a:endParaRPr lang="es-ES"/>
        </a:p>
      </dgm:t>
    </dgm:pt>
    <dgm:pt modelId="{5DA282DA-21F9-4FBA-945F-A6A418D0A0D5}" type="sibTrans" cxnId="{357BC6E6-9913-45E0-B815-C810ACED2B6D}">
      <dgm:prSet/>
      <dgm:spPr/>
      <dgm:t>
        <a:bodyPr/>
        <a:lstStyle/>
        <a:p>
          <a:endParaRPr lang="es-ES"/>
        </a:p>
      </dgm:t>
    </dgm:pt>
    <dgm:pt modelId="{45A0154E-123C-4539-B23B-1D2E091193E7}">
      <dgm:prSet/>
      <dgm:spPr>
        <a:solidFill>
          <a:schemeClr val="accent5">
            <a:lumMod val="60000"/>
            <a:lumOff val="40000"/>
          </a:schemeClr>
        </a:solidFill>
      </dgm:spPr>
      <dgm:t>
        <a:bodyPr/>
        <a:lstStyle/>
        <a:p>
          <a:r>
            <a:rPr lang="es-ES" dirty="0" smtClean="0"/>
            <a:t>Cerámica inyectada (indirecta)</a:t>
          </a:r>
          <a:endParaRPr lang="es-ES" dirty="0"/>
        </a:p>
      </dgm:t>
    </dgm:pt>
    <dgm:pt modelId="{DE659F6E-C9D0-4D92-91C6-9B433ACDB2DD}" type="parTrans" cxnId="{01585D91-4BD1-4B1A-A30E-85A2E44B2A26}">
      <dgm:prSet/>
      <dgm:spPr/>
      <dgm:t>
        <a:bodyPr/>
        <a:lstStyle/>
        <a:p>
          <a:endParaRPr lang="es-ES"/>
        </a:p>
      </dgm:t>
    </dgm:pt>
    <dgm:pt modelId="{8321C177-A515-4E3C-8ACB-8F6DFD46849F}" type="sibTrans" cxnId="{01585D91-4BD1-4B1A-A30E-85A2E44B2A26}">
      <dgm:prSet/>
      <dgm:spPr/>
      <dgm:t>
        <a:bodyPr/>
        <a:lstStyle/>
        <a:p>
          <a:endParaRPr lang="es-ES"/>
        </a:p>
      </dgm:t>
    </dgm:pt>
    <dgm:pt modelId="{E6F5FCE1-D001-488A-8660-97EC4B223CA4}">
      <dgm:prSet/>
      <dgm:spPr>
        <a:solidFill>
          <a:schemeClr val="accent5">
            <a:lumMod val="60000"/>
            <a:lumOff val="40000"/>
          </a:schemeClr>
        </a:solidFill>
      </dgm:spPr>
      <dgm:t>
        <a:bodyPr/>
        <a:lstStyle/>
        <a:p>
          <a:r>
            <a:rPr lang="es-ES" dirty="0" smtClean="0"/>
            <a:t>Porcelana por el sistema CAD-</a:t>
          </a:r>
          <a:r>
            <a:rPr lang="es-ES" dirty="0" err="1" smtClean="0"/>
            <a:t>CAM</a:t>
          </a:r>
          <a:r>
            <a:rPr lang="es-ES" dirty="0" smtClean="0"/>
            <a:t> (Indirecta)</a:t>
          </a:r>
          <a:endParaRPr lang="es-ES" dirty="0"/>
        </a:p>
      </dgm:t>
    </dgm:pt>
    <dgm:pt modelId="{66206A05-3FE6-4A0B-ABD2-0B0CF3611EEB}" type="parTrans" cxnId="{74F12733-B411-4BAB-A8D5-E466E5F7716D}">
      <dgm:prSet/>
      <dgm:spPr/>
      <dgm:t>
        <a:bodyPr/>
        <a:lstStyle/>
        <a:p>
          <a:endParaRPr lang="es-ES"/>
        </a:p>
      </dgm:t>
    </dgm:pt>
    <dgm:pt modelId="{50D70A77-9927-4027-A357-8BB820C073B2}" type="sibTrans" cxnId="{74F12733-B411-4BAB-A8D5-E466E5F7716D}">
      <dgm:prSet/>
      <dgm:spPr/>
      <dgm:t>
        <a:bodyPr/>
        <a:lstStyle/>
        <a:p>
          <a:endParaRPr lang="es-ES"/>
        </a:p>
      </dgm:t>
    </dgm:pt>
    <dgm:pt modelId="{8515D07A-F560-4CB5-8ED8-C2B460471C9A}" type="pres">
      <dgm:prSet presAssocID="{204CDF2A-EC5A-4696-9242-C63A8E206AB7}" presName="linearFlow" presStyleCnt="0">
        <dgm:presLayoutVars>
          <dgm:dir/>
          <dgm:resizeHandles val="exact"/>
        </dgm:presLayoutVars>
      </dgm:prSet>
      <dgm:spPr/>
    </dgm:pt>
    <dgm:pt modelId="{33D9D7D1-6DDD-4147-B27D-2690CD85C2D8}" type="pres">
      <dgm:prSet presAssocID="{6FFD3C37-8559-433A-ABE0-F462EE1F0DB2}" presName="composite" presStyleCnt="0"/>
      <dgm:spPr/>
    </dgm:pt>
    <dgm:pt modelId="{70184269-EFDD-40D7-8D50-22741F86A450}" type="pres">
      <dgm:prSet presAssocID="{6FFD3C37-8559-433A-ABE0-F462EE1F0DB2}" presName="imgShp" presStyleLbl="fgImgPlace1" presStyleIdx="0" presStyleCnt="3" custScaleX="229551" custScaleY="215186"/>
      <dgm:spPr>
        <a:blipFill rotWithShape="1">
          <a:blip xmlns:r="http://schemas.openxmlformats.org/officeDocument/2006/relationships" r:embed="rId1"/>
          <a:stretch>
            <a:fillRect/>
          </a:stretch>
        </a:blipFill>
      </dgm:spPr>
    </dgm:pt>
    <dgm:pt modelId="{960E7497-7BF5-49B7-BFEB-CEFB7D2CAFB2}" type="pres">
      <dgm:prSet presAssocID="{6FFD3C37-8559-433A-ABE0-F462EE1F0DB2}" presName="txShp" presStyleLbl="node1" presStyleIdx="0" presStyleCnt="3">
        <dgm:presLayoutVars>
          <dgm:bulletEnabled val="1"/>
        </dgm:presLayoutVars>
      </dgm:prSet>
      <dgm:spPr/>
      <dgm:t>
        <a:bodyPr/>
        <a:lstStyle/>
        <a:p>
          <a:endParaRPr lang="es-ES"/>
        </a:p>
      </dgm:t>
    </dgm:pt>
    <dgm:pt modelId="{3F90D831-E86C-4224-B30C-1D93F69B55CE}" type="pres">
      <dgm:prSet presAssocID="{5DA282DA-21F9-4FBA-945F-A6A418D0A0D5}" presName="spacing" presStyleCnt="0"/>
      <dgm:spPr/>
    </dgm:pt>
    <dgm:pt modelId="{293F2623-29D0-419B-A5FE-516E9ECB1AFD}" type="pres">
      <dgm:prSet presAssocID="{E6F5FCE1-D001-488A-8660-97EC4B223CA4}" presName="composite" presStyleCnt="0"/>
      <dgm:spPr/>
    </dgm:pt>
    <dgm:pt modelId="{27881E29-B370-4460-A480-344AD25C78B6}" type="pres">
      <dgm:prSet presAssocID="{E6F5FCE1-D001-488A-8660-97EC4B223CA4}" presName="imgShp" presStyleLbl="fgImgPlace1" presStyleIdx="1" presStyleCnt="3" custScaleX="207019" custScaleY="137364" custLinFactNeighborX="-85996" custLinFactNeighborY="-6142"/>
      <dgm:spPr>
        <a:blipFill rotWithShape="1">
          <a:blip xmlns:r="http://schemas.openxmlformats.org/officeDocument/2006/relationships" r:embed="rId2"/>
          <a:stretch>
            <a:fillRect/>
          </a:stretch>
        </a:blipFill>
      </dgm:spPr>
    </dgm:pt>
    <dgm:pt modelId="{339063CC-B582-44FF-8C6E-67EB7766D83A}" type="pres">
      <dgm:prSet presAssocID="{E6F5FCE1-D001-488A-8660-97EC4B223CA4}" presName="txShp" presStyleLbl="node1" presStyleIdx="1" presStyleCnt="3">
        <dgm:presLayoutVars>
          <dgm:bulletEnabled val="1"/>
        </dgm:presLayoutVars>
      </dgm:prSet>
      <dgm:spPr/>
      <dgm:t>
        <a:bodyPr/>
        <a:lstStyle/>
        <a:p>
          <a:endParaRPr lang="es-ES"/>
        </a:p>
      </dgm:t>
    </dgm:pt>
    <dgm:pt modelId="{0BC7C02D-8C3E-4A07-B5F8-0E7DFA5B6CE6}" type="pres">
      <dgm:prSet presAssocID="{50D70A77-9927-4027-A357-8BB820C073B2}" presName="spacing" presStyleCnt="0"/>
      <dgm:spPr/>
    </dgm:pt>
    <dgm:pt modelId="{D41BDCDD-1EB2-47B8-A56E-A1E398AE72E5}" type="pres">
      <dgm:prSet presAssocID="{45A0154E-123C-4539-B23B-1D2E091193E7}" presName="composite" presStyleCnt="0"/>
      <dgm:spPr/>
    </dgm:pt>
    <dgm:pt modelId="{FA4086D7-CA21-4C4D-8F6C-2A63F294FFFD}" type="pres">
      <dgm:prSet presAssocID="{45A0154E-123C-4539-B23B-1D2E091193E7}" presName="imgShp" presStyleLbl="fgImgPlace1" presStyleIdx="2" presStyleCnt="3" custScaleX="224464" custScaleY="178360" custLinFactNeighborX="-73100" custLinFactNeighborY="6742"/>
      <dgm:spPr>
        <a:blipFill rotWithShape="1">
          <a:blip xmlns:r="http://schemas.openxmlformats.org/officeDocument/2006/relationships" r:embed="rId3"/>
          <a:stretch>
            <a:fillRect/>
          </a:stretch>
        </a:blipFill>
      </dgm:spPr>
    </dgm:pt>
    <dgm:pt modelId="{B720D610-FD08-4970-A897-2E7CA1A7DC4C}" type="pres">
      <dgm:prSet presAssocID="{45A0154E-123C-4539-B23B-1D2E091193E7}" presName="txShp" presStyleLbl="node1" presStyleIdx="2" presStyleCnt="3">
        <dgm:presLayoutVars>
          <dgm:bulletEnabled val="1"/>
        </dgm:presLayoutVars>
      </dgm:prSet>
      <dgm:spPr/>
      <dgm:t>
        <a:bodyPr/>
        <a:lstStyle/>
        <a:p>
          <a:endParaRPr lang="es-ES"/>
        </a:p>
      </dgm:t>
    </dgm:pt>
  </dgm:ptLst>
  <dgm:cxnLst>
    <dgm:cxn modelId="{01585D91-4BD1-4B1A-A30E-85A2E44B2A26}" srcId="{204CDF2A-EC5A-4696-9242-C63A8E206AB7}" destId="{45A0154E-123C-4539-B23B-1D2E091193E7}" srcOrd="2" destOrd="0" parTransId="{DE659F6E-C9D0-4D92-91C6-9B433ACDB2DD}" sibTransId="{8321C177-A515-4E3C-8ACB-8F6DFD46849F}"/>
    <dgm:cxn modelId="{BA5AB87B-CD65-46C8-8C6E-7F1C18485D2C}" type="presOf" srcId="{E6F5FCE1-D001-488A-8660-97EC4B223CA4}" destId="{339063CC-B582-44FF-8C6E-67EB7766D83A}" srcOrd="0" destOrd="0" presId="urn:microsoft.com/office/officeart/2005/8/layout/vList3"/>
    <dgm:cxn modelId="{74F12733-B411-4BAB-A8D5-E466E5F7716D}" srcId="{204CDF2A-EC5A-4696-9242-C63A8E206AB7}" destId="{E6F5FCE1-D001-488A-8660-97EC4B223CA4}" srcOrd="1" destOrd="0" parTransId="{66206A05-3FE6-4A0B-ABD2-0B0CF3611EEB}" sibTransId="{50D70A77-9927-4027-A357-8BB820C073B2}"/>
    <dgm:cxn modelId="{648D2945-1C22-4795-917A-43ED8A05659C}" type="presOf" srcId="{6FFD3C37-8559-433A-ABE0-F462EE1F0DB2}" destId="{960E7497-7BF5-49B7-BFEB-CEFB7D2CAFB2}" srcOrd="0" destOrd="0" presId="urn:microsoft.com/office/officeart/2005/8/layout/vList3"/>
    <dgm:cxn modelId="{94681842-0036-4211-BDDB-2B3AB33AE2C8}" type="presOf" srcId="{45A0154E-123C-4539-B23B-1D2E091193E7}" destId="{B720D610-FD08-4970-A897-2E7CA1A7DC4C}" srcOrd="0" destOrd="0" presId="urn:microsoft.com/office/officeart/2005/8/layout/vList3"/>
    <dgm:cxn modelId="{EF1F4E23-DD40-4B97-B20E-CE4A1BF668E1}" type="presOf" srcId="{204CDF2A-EC5A-4696-9242-C63A8E206AB7}" destId="{8515D07A-F560-4CB5-8ED8-C2B460471C9A}" srcOrd="0" destOrd="0" presId="urn:microsoft.com/office/officeart/2005/8/layout/vList3"/>
    <dgm:cxn modelId="{357BC6E6-9913-45E0-B815-C810ACED2B6D}" srcId="{204CDF2A-EC5A-4696-9242-C63A8E206AB7}" destId="{6FFD3C37-8559-433A-ABE0-F462EE1F0DB2}" srcOrd="0" destOrd="0" parTransId="{9C8AB3C2-70BA-4D83-BFE1-F946DFFD415F}" sibTransId="{5DA282DA-21F9-4FBA-945F-A6A418D0A0D5}"/>
    <dgm:cxn modelId="{47902131-41AC-44EF-8C61-BB4B83354C54}" type="presParOf" srcId="{8515D07A-F560-4CB5-8ED8-C2B460471C9A}" destId="{33D9D7D1-6DDD-4147-B27D-2690CD85C2D8}" srcOrd="0" destOrd="0" presId="urn:microsoft.com/office/officeart/2005/8/layout/vList3"/>
    <dgm:cxn modelId="{ACA9F4A3-D33D-4476-956F-0EA7662FE2C8}" type="presParOf" srcId="{33D9D7D1-6DDD-4147-B27D-2690CD85C2D8}" destId="{70184269-EFDD-40D7-8D50-22741F86A450}" srcOrd="0" destOrd="0" presId="urn:microsoft.com/office/officeart/2005/8/layout/vList3"/>
    <dgm:cxn modelId="{1F7F7B56-2BB8-4742-972D-6D1E771430A6}" type="presParOf" srcId="{33D9D7D1-6DDD-4147-B27D-2690CD85C2D8}" destId="{960E7497-7BF5-49B7-BFEB-CEFB7D2CAFB2}" srcOrd="1" destOrd="0" presId="urn:microsoft.com/office/officeart/2005/8/layout/vList3"/>
    <dgm:cxn modelId="{2E0ED4B1-630B-4923-B087-C1ACE6E8F4FA}" type="presParOf" srcId="{8515D07A-F560-4CB5-8ED8-C2B460471C9A}" destId="{3F90D831-E86C-4224-B30C-1D93F69B55CE}" srcOrd="1" destOrd="0" presId="urn:microsoft.com/office/officeart/2005/8/layout/vList3"/>
    <dgm:cxn modelId="{766AF9D3-242B-47E0-9BF1-CF18B33AC36C}" type="presParOf" srcId="{8515D07A-F560-4CB5-8ED8-C2B460471C9A}" destId="{293F2623-29D0-419B-A5FE-516E9ECB1AFD}" srcOrd="2" destOrd="0" presId="urn:microsoft.com/office/officeart/2005/8/layout/vList3"/>
    <dgm:cxn modelId="{B4114736-7367-4F9B-B26B-41648564DD23}" type="presParOf" srcId="{293F2623-29D0-419B-A5FE-516E9ECB1AFD}" destId="{27881E29-B370-4460-A480-344AD25C78B6}" srcOrd="0" destOrd="0" presId="urn:microsoft.com/office/officeart/2005/8/layout/vList3"/>
    <dgm:cxn modelId="{6665D02E-D97E-4272-B97C-F30F6D631B19}" type="presParOf" srcId="{293F2623-29D0-419B-A5FE-516E9ECB1AFD}" destId="{339063CC-B582-44FF-8C6E-67EB7766D83A}" srcOrd="1" destOrd="0" presId="urn:microsoft.com/office/officeart/2005/8/layout/vList3"/>
    <dgm:cxn modelId="{4EDC3AE5-D9EE-4619-8154-0E91FE09894F}" type="presParOf" srcId="{8515D07A-F560-4CB5-8ED8-C2B460471C9A}" destId="{0BC7C02D-8C3E-4A07-B5F8-0E7DFA5B6CE6}" srcOrd="3" destOrd="0" presId="urn:microsoft.com/office/officeart/2005/8/layout/vList3"/>
    <dgm:cxn modelId="{CFF542D4-E203-4316-A418-65C9AF68F58F}" type="presParOf" srcId="{8515D07A-F560-4CB5-8ED8-C2B460471C9A}" destId="{D41BDCDD-1EB2-47B8-A56E-A1E398AE72E5}" srcOrd="4" destOrd="0" presId="urn:microsoft.com/office/officeart/2005/8/layout/vList3"/>
    <dgm:cxn modelId="{90B3ED64-98A4-4164-A9E9-DFF9EAA25525}" type="presParOf" srcId="{D41BDCDD-1EB2-47B8-A56E-A1E398AE72E5}" destId="{FA4086D7-CA21-4C4D-8F6C-2A63F294FFFD}" srcOrd="0" destOrd="0" presId="urn:microsoft.com/office/officeart/2005/8/layout/vList3"/>
    <dgm:cxn modelId="{E8B5B47B-23AF-4D56-ADE3-F34852FBBA28}" type="presParOf" srcId="{D41BDCDD-1EB2-47B8-A56E-A1E398AE72E5}" destId="{B720D610-FD08-4970-A897-2E7CA1A7DC4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4CDF2A-EC5A-4696-9242-C63A8E206AB7}" type="doc">
      <dgm:prSet loTypeId="urn:microsoft.com/office/officeart/2005/8/layout/vList3" loCatId="list" qsTypeId="urn:microsoft.com/office/officeart/2005/8/quickstyle/simple1" qsCatId="simple" csTypeId="urn:microsoft.com/office/officeart/2005/8/colors/accent1_2" csCatId="accent1" phldr="1"/>
      <dgm:spPr/>
    </dgm:pt>
    <dgm:pt modelId="{62F6B654-281D-4247-BF61-1451612DE8A1}">
      <dgm:prSet phldrT="[Texto]"/>
      <dgm:spPr>
        <a:solidFill>
          <a:schemeClr val="accent5">
            <a:lumMod val="60000"/>
            <a:lumOff val="40000"/>
          </a:schemeClr>
        </a:solidFill>
      </dgm:spPr>
      <dgm:t>
        <a:bodyPr/>
        <a:lstStyle/>
        <a:p>
          <a:r>
            <a:rPr lang="es-ES" dirty="0" err="1" smtClean="0"/>
            <a:t>Cerómero</a:t>
          </a:r>
          <a:r>
            <a:rPr lang="es-ES" dirty="0" smtClean="0"/>
            <a:t> ( T. Indirecta)</a:t>
          </a:r>
          <a:endParaRPr lang="es-ES" dirty="0"/>
        </a:p>
      </dgm:t>
    </dgm:pt>
    <dgm:pt modelId="{721EF05D-152D-4F0A-8127-86B5FD5CC71A}" type="sibTrans" cxnId="{3913891E-1579-4F49-B0A8-8107A095E23C}">
      <dgm:prSet/>
      <dgm:spPr/>
      <dgm:t>
        <a:bodyPr/>
        <a:lstStyle/>
        <a:p>
          <a:endParaRPr lang="es-ES"/>
        </a:p>
      </dgm:t>
    </dgm:pt>
    <dgm:pt modelId="{77BCAAB7-7B98-4F06-A594-8F3DA1057D4B}" type="parTrans" cxnId="{3913891E-1579-4F49-B0A8-8107A095E23C}">
      <dgm:prSet/>
      <dgm:spPr/>
      <dgm:t>
        <a:bodyPr/>
        <a:lstStyle/>
        <a:p>
          <a:endParaRPr lang="es-ES"/>
        </a:p>
      </dgm:t>
    </dgm:pt>
    <dgm:pt modelId="{8515D07A-F560-4CB5-8ED8-C2B460471C9A}" type="pres">
      <dgm:prSet presAssocID="{204CDF2A-EC5A-4696-9242-C63A8E206AB7}" presName="linearFlow" presStyleCnt="0">
        <dgm:presLayoutVars>
          <dgm:dir/>
          <dgm:resizeHandles val="exact"/>
        </dgm:presLayoutVars>
      </dgm:prSet>
      <dgm:spPr/>
    </dgm:pt>
    <dgm:pt modelId="{42BBC5C0-5A1C-4979-ADAC-965A1476789B}" type="pres">
      <dgm:prSet presAssocID="{62F6B654-281D-4247-BF61-1451612DE8A1}" presName="composite" presStyleCnt="0"/>
      <dgm:spPr/>
    </dgm:pt>
    <dgm:pt modelId="{4104C40C-034E-454B-97E9-477B63E5B108}" type="pres">
      <dgm:prSet presAssocID="{62F6B654-281D-4247-BF61-1451612DE8A1}" presName="imgShp" presStyleLbl="fgImgPlace1" presStyleIdx="0" presStyleCnt="1" custScaleX="64713" custScaleY="52984" custLinFactNeighborX="-57071" custLinFactNeighborY="-27137"/>
      <dgm:spPr>
        <a:blipFill rotWithShape="1">
          <a:blip xmlns:r="http://schemas.openxmlformats.org/officeDocument/2006/relationships" r:embed="rId1"/>
          <a:stretch>
            <a:fillRect/>
          </a:stretch>
        </a:blipFill>
      </dgm:spPr>
    </dgm:pt>
    <dgm:pt modelId="{A064A6FD-DCDE-418A-88FF-05D41CD91973}" type="pres">
      <dgm:prSet presAssocID="{62F6B654-281D-4247-BF61-1451612DE8A1}" presName="txShp" presStyleLbl="node1" presStyleIdx="0" presStyleCnt="1" custScaleX="121505" custScaleY="25373" custLinFactNeighborX="3297" custLinFactNeighborY="-23982">
        <dgm:presLayoutVars>
          <dgm:bulletEnabled val="1"/>
        </dgm:presLayoutVars>
      </dgm:prSet>
      <dgm:spPr/>
      <dgm:t>
        <a:bodyPr/>
        <a:lstStyle/>
        <a:p>
          <a:endParaRPr lang="es-ES"/>
        </a:p>
      </dgm:t>
    </dgm:pt>
  </dgm:ptLst>
  <dgm:cxnLst>
    <dgm:cxn modelId="{3913891E-1579-4F49-B0A8-8107A095E23C}" srcId="{204CDF2A-EC5A-4696-9242-C63A8E206AB7}" destId="{62F6B654-281D-4247-BF61-1451612DE8A1}" srcOrd="0" destOrd="0" parTransId="{77BCAAB7-7B98-4F06-A594-8F3DA1057D4B}" sibTransId="{721EF05D-152D-4F0A-8127-86B5FD5CC71A}"/>
    <dgm:cxn modelId="{F5BB4247-35AB-4653-82EB-E0A3D0155A95}" type="presOf" srcId="{62F6B654-281D-4247-BF61-1451612DE8A1}" destId="{A064A6FD-DCDE-418A-88FF-05D41CD91973}" srcOrd="0" destOrd="0" presId="urn:microsoft.com/office/officeart/2005/8/layout/vList3"/>
    <dgm:cxn modelId="{E9D582D2-98D0-460D-ABD0-82EEA5ED854C}" type="presOf" srcId="{204CDF2A-EC5A-4696-9242-C63A8E206AB7}" destId="{8515D07A-F560-4CB5-8ED8-C2B460471C9A}" srcOrd="0" destOrd="0" presId="urn:microsoft.com/office/officeart/2005/8/layout/vList3"/>
    <dgm:cxn modelId="{116CE7C0-F203-4EB7-BB5F-2AC482FC6C72}" type="presParOf" srcId="{8515D07A-F560-4CB5-8ED8-C2B460471C9A}" destId="{42BBC5C0-5A1C-4979-ADAC-965A1476789B}" srcOrd="0" destOrd="0" presId="urn:microsoft.com/office/officeart/2005/8/layout/vList3"/>
    <dgm:cxn modelId="{9505875F-8E26-4ECE-A68D-F587692CED01}" type="presParOf" srcId="{42BBC5C0-5A1C-4979-ADAC-965A1476789B}" destId="{4104C40C-034E-454B-97E9-477B63E5B108}" srcOrd="0" destOrd="0" presId="urn:microsoft.com/office/officeart/2005/8/layout/vList3"/>
    <dgm:cxn modelId="{12C1EDA6-7151-4D3F-9FD6-7DD420B0B6F6}" type="presParOf" srcId="{42BBC5C0-5A1C-4979-ADAC-965A1476789B}" destId="{A064A6FD-DCDE-418A-88FF-05D41CD91973}"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CB9689-8ED4-495A-8272-7C50778591D7}" type="doc">
      <dgm:prSet loTypeId="urn:microsoft.com/office/officeart/2005/8/layout/arrow5" loCatId="process" qsTypeId="urn:microsoft.com/office/officeart/2005/8/quickstyle/3d1" qsCatId="3D" csTypeId="urn:microsoft.com/office/officeart/2005/8/colors/accent3_1" csCatId="accent3" phldr="1"/>
      <dgm:spPr/>
      <dgm:t>
        <a:bodyPr/>
        <a:lstStyle/>
        <a:p>
          <a:endParaRPr lang="es-ES"/>
        </a:p>
      </dgm:t>
    </dgm:pt>
    <dgm:pt modelId="{EA5467E0-477A-423A-A111-44B122A1045F}">
      <dgm:prSet phldrT="[Texto]"/>
      <dgm:spPr/>
      <dgm:t>
        <a:bodyPr/>
        <a:lstStyle/>
        <a:p>
          <a:r>
            <a:rPr lang="es-ES" dirty="0" smtClean="0"/>
            <a:t>MATRIZ ORGÁNICA</a:t>
          </a:r>
        </a:p>
        <a:p>
          <a:r>
            <a:rPr lang="es-ES" dirty="0" smtClean="0"/>
            <a:t>Da propiedades de unirse con agentes cementantes, disminuir la fractura, posibilidad de reparar y ajustar las restauraciones.</a:t>
          </a:r>
        </a:p>
        <a:p>
          <a:endParaRPr lang="es-ES" dirty="0"/>
        </a:p>
      </dgm:t>
    </dgm:pt>
    <dgm:pt modelId="{B24E3A69-EA1E-4726-8382-5EC9DB5A68FE}" type="parTrans" cxnId="{788116F0-048E-4FC7-8902-EFF8E8A0F855}">
      <dgm:prSet/>
      <dgm:spPr/>
      <dgm:t>
        <a:bodyPr/>
        <a:lstStyle/>
        <a:p>
          <a:endParaRPr lang="es-ES"/>
        </a:p>
      </dgm:t>
    </dgm:pt>
    <dgm:pt modelId="{08032314-6896-4606-A504-B951B9BDA2D8}" type="sibTrans" cxnId="{788116F0-048E-4FC7-8902-EFF8E8A0F855}">
      <dgm:prSet/>
      <dgm:spPr/>
      <dgm:t>
        <a:bodyPr/>
        <a:lstStyle/>
        <a:p>
          <a:endParaRPr lang="es-ES"/>
        </a:p>
      </dgm:t>
    </dgm:pt>
    <dgm:pt modelId="{82FFBCA4-745E-4FCE-8D79-3D9B866DE4B5}">
      <dgm:prSet phldrT="[Texto]"/>
      <dgm:spPr/>
      <dgm:t>
        <a:bodyPr/>
        <a:lstStyle/>
        <a:p>
          <a:r>
            <a:rPr lang="es-ES" dirty="0" smtClean="0"/>
            <a:t>RELLENO</a:t>
          </a:r>
        </a:p>
        <a:p>
          <a:r>
            <a:rPr lang="es-ES" dirty="0" smtClean="0"/>
            <a:t>brinda estética, estabilidad y resistencia a la abrasión</a:t>
          </a:r>
        </a:p>
      </dgm:t>
    </dgm:pt>
    <dgm:pt modelId="{2974E402-2C64-41CD-91F0-938685207021}" type="parTrans" cxnId="{2A24865A-0BB8-4158-80B6-75C322C82BF2}">
      <dgm:prSet/>
      <dgm:spPr/>
      <dgm:t>
        <a:bodyPr/>
        <a:lstStyle/>
        <a:p>
          <a:endParaRPr lang="es-ES"/>
        </a:p>
      </dgm:t>
    </dgm:pt>
    <dgm:pt modelId="{50F090A6-B270-47B2-9245-4E09ADEAF48B}" type="sibTrans" cxnId="{2A24865A-0BB8-4158-80B6-75C322C82BF2}">
      <dgm:prSet/>
      <dgm:spPr/>
      <dgm:t>
        <a:bodyPr/>
        <a:lstStyle/>
        <a:p>
          <a:endParaRPr lang="es-ES"/>
        </a:p>
      </dgm:t>
    </dgm:pt>
    <dgm:pt modelId="{BD4E7FEB-B0D8-4152-A8BB-F16CC44AD61A}" type="pres">
      <dgm:prSet presAssocID="{7ECB9689-8ED4-495A-8272-7C50778591D7}" presName="diagram" presStyleCnt="0">
        <dgm:presLayoutVars>
          <dgm:dir/>
          <dgm:resizeHandles val="exact"/>
        </dgm:presLayoutVars>
      </dgm:prSet>
      <dgm:spPr/>
      <dgm:t>
        <a:bodyPr/>
        <a:lstStyle/>
        <a:p>
          <a:endParaRPr lang="es-MX"/>
        </a:p>
      </dgm:t>
    </dgm:pt>
    <dgm:pt modelId="{D19280E3-257B-48A1-9F1F-D01EE43F49A6}" type="pres">
      <dgm:prSet presAssocID="{EA5467E0-477A-423A-A111-44B122A1045F}" presName="arrow" presStyleLbl="node1" presStyleIdx="0" presStyleCnt="2">
        <dgm:presLayoutVars>
          <dgm:bulletEnabled val="1"/>
        </dgm:presLayoutVars>
      </dgm:prSet>
      <dgm:spPr/>
      <dgm:t>
        <a:bodyPr/>
        <a:lstStyle/>
        <a:p>
          <a:endParaRPr lang="es-ES"/>
        </a:p>
      </dgm:t>
    </dgm:pt>
    <dgm:pt modelId="{93BB8611-55A3-44E4-A9AC-6317B23994D0}" type="pres">
      <dgm:prSet presAssocID="{82FFBCA4-745E-4FCE-8D79-3D9B866DE4B5}" presName="arrow" presStyleLbl="node1" presStyleIdx="1" presStyleCnt="2" custRadScaleRad="99507" custRadScaleInc="1664">
        <dgm:presLayoutVars>
          <dgm:bulletEnabled val="1"/>
        </dgm:presLayoutVars>
      </dgm:prSet>
      <dgm:spPr/>
      <dgm:t>
        <a:bodyPr/>
        <a:lstStyle/>
        <a:p>
          <a:endParaRPr lang="es-ES"/>
        </a:p>
      </dgm:t>
    </dgm:pt>
  </dgm:ptLst>
  <dgm:cxnLst>
    <dgm:cxn modelId="{6798DA88-9E2A-49CF-A726-6392ECE2B003}" type="presOf" srcId="{7ECB9689-8ED4-495A-8272-7C50778591D7}" destId="{BD4E7FEB-B0D8-4152-A8BB-F16CC44AD61A}" srcOrd="0" destOrd="0" presId="urn:microsoft.com/office/officeart/2005/8/layout/arrow5"/>
    <dgm:cxn modelId="{3903BF8F-4FA3-401F-A4B1-967915031F14}" type="presOf" srcId="{82FFBCA4-745E-4FCE-8D79-3D9B866DE4B5}" destId="{93BB8611-55A3-44E4-A9AC-6317B23994D0}" srcOrd="0" destOrd="0" presId="urn:microsoft.com/office/officeart/2005/8/layout/arrow5"/>
    <dgm:cxn modelId="{2A24865A-0BB8-4158-80B6-75C322C82BF2}" srcId="{7ECB9689-8ED4-495A-8272-7C50778591D7}" destId="{82FFBCA4-745E-4FCE-8D79-3D9B866DE4B5}" srcOrd="1" destOrd="0" parTransId="{2974E402-2C64-41CD-91F0-938685207021}" sibTransId="{50F090A6-B270-47B2-9245-4E09ADEAF48B}"/>
    <dgm:cxn modelId="{CF8A7736-5BFE-45D4-AFBB-85BE77D8AFF8}" type="presOf" srcId="{EA5467E0-477A-423A-A111-44B122A1045F}" destId="{D19280E3-257B-48A1-9F1F-D01EE43F49A6}" srcOrd="0" destOrd="0" presId="urn:microsoft.com/office/officeart/2005/8/layout/arrow5"/>
    <dgm:cxn modelId="{788116F0-048E-4FC7-8902-EFF8E8A0F855}" srcId="{7ECB9689-8ED4-495A-8272-7C50778591D7}" destId="{EA5467E0-477A-423A-A111-44B122A1045F}" srcOrd="0" destOrd="0" parTransId="{B24E3A69-EA1E-4726-8382-5EC9DB5A68FE}" sibTransId="{08032314-6896-4606-A504-B951B9BDA2D8}"/>
    <dgm:cxn modelId="{7082F380-319F-4218-8634-07C52E1A195C}" type="presParOf" srcId="{BD4E7FEB-B0D8-4152-A8BB-F16CC44AD61A}" destId="{D19280E3-257B-48A1-9F1F-D01EE43F49A6}" srcOrd="0" destOrd="0" presId="urn:microsoft.com/office/officeart/2005/8/layout/arrow5"/>
    <dgm:cxn modelId="{45FC7D2A-FF87-4495-B3D4-B28C6ED3CC57}" type="presParOf" srcId="{BD4E7FEB-B0D8-4152-A8BB-F16CC44AD61A}" destId="{93BB8611-55A3-44E4-A9AC-6317B23994D0}"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0E7497-7BF5-49B7-BFEB-CEFB7D2CAFB2}">
      <dsp:nvSpPr>
        <dsp:cNvPr id="0" name=""/>
        <dsp:cNvSpPr/>
      </dsp:nvSpPr>
      <dsp:spPr>
        <a:xfrm rot="10800000">
          <a:off x="1489585" y="266158"/>
          <a:ext cx="4864327" cy="460656"/>
        </a:xfrm>
        <a:prstGeom prst="homePlat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137" tIns="68580" rIns="128016" bIns="68580" numCol="1" spcCol="1270" anchor="ctr" anchorCtr="0">
          <a:noAutofit/>
        </a:bodyPr>
        <a:lstStyle/>
        <a:p>
          <a:pPr lvl="0" algn="ctr" defTabSz="800100">
            <a:lnSpc>
              <a:spcPct val="90000"/>
            </a:lnSpc>
            <a:spcBef>
              <a:spcPct val="0"/>
            </a:spcBef>
            <a:spcAft>
              <a:spcPct val="35000"/>
            </a:spcAft>
          </a:pPr>
          <a:r>
            <a:rPr lang="es-ES" sz="1800" kern="1200" dirty="0" smtClean="0"/>
            <a:t>Porcelana (Indirecta)</a:t>
          </a:r>
          <a:endParaRPr lang="es-ES" sz="1800" kern="1200" dirty="0"/>
        </a:p>
      </dsp:txBody>
      <dsp:txXfrm rot="10800000">
        <a:off x="1604749" y="266158"/>
        <a:ext cx="4749163" cy="460656"/>
      </dsp:txXfrm>
    </dsp:sp>
    <dsp:sp modelId="{70184269-EFDD-40D7-8D50-22741F86A450}">
      <dsp:nvSpPr>
        <dsp:cNvPr id="0" name=""/>
        <dsp:cNvSpPr/>
      </dsp:nvSpPr>
      <dsp:spPr>
        <a:xfrm>
          <a:off x="960865" y="853"/>
          <a:ext cx="1057440" cy="991267"/>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9063CC-B582-44FF-8C6E-67EB7766D83A}">
      <dsp:nvSpPr>
        <dsp:cNvPr id="0" name=""/>
        <dsp:cNvSpPr/>
      </dsp:nvSpPr>
      <dsp:spPr>
        <a:xfrm rot="10800000">
          <a:off x="1463636" y="1205132"/>
          <a:ext cx="4864327" cy="460656"/>
        </a:xfrm>
        <a:prstGeom prst="homePlat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137" tIns="68580" rIns="128016" bIns="68580" numCol="1" spcCol="1270" anchor="ctr" anchorCtr="0">
          <a:noAutofit/>
        </a:bodyPr>
        <a:lstStyle/>
        <a:p>
          <a:pPr lvl="0" algn="ctr" defTabSz="800100">
            <a:lnSpc>
              <a:spcPct val="90000"/>
            </a:lnSpc>
            <a:spcBef>
              <a:spcPct val="0"/>
            </a:spcBef>
            <a:spcAft>
              <a:spcPct val="35000"/>
            </a:spcAft>
          </a:pPr>
          <a:r>
            <a:rPr lang="es-ES" sz="1800" kern="1200" dirty="0" smtClean="0"/>
            <a:t>Porcelana por el sistema CAD-</a:t>
          </a:r>
          <a:r>
            <a:rPr lang="es-ES" sz="1800" kern="1200" dirty="0" err="1" smtClean="0"/>
            <a:t>CAM</a:t>
          </a:r>
          <a:r>
            <a:rPr lang="es-ES" sz="1800" kern="1200" dirty="0" smtClean="0"/>
            <a:t> (Indirecta)</a:t>
          </a:r>
          <a:endParaRPr lang="es-ES" sz="1800" kern="1200" dirty="0"/>
        </a:p>
      </dsp:txBody>
      <dsp:txXfrm rot="10800000">
        <a:off x="1578800" y="1205132"/>
        <a:ext cx="4749163" cy="460656"/>
      </dsp:txXfrm>
    </dsp:sp>
    <dsp:sp modelId="{27881E29-B370-4460-A480-344AD25C78B6}">
      <dsp:nvSpPr>
        <dsp:cNvPr id="0" name=""/>
        <dsp:cNvSpPr/>
      </dsp:nvSpPr>
      <dsp:spPr>
        <a:xfrm>
          <a:off x="590668" y="1090779"/>
          <a:ext cx="953645" cy="632775"/>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20D610-FD08-4970-A897-2E7CA1A7DC4C}">
      <dsp:nvSpPr>
        <dsp:cNvPr id="0" name=""/>
        <dsp:cNvSpPr/>
      </dsp:nvSpPr>
      <dsp:spPr>
        <a:xfrm rot="10800000">
          <a:off x="1483727" y="2059285"/>
          <a:ext cx="4864327" cy="460656"/>
        </a:xfrm>
        <a:prstGeom prst="homePlat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137" tIns="68580" rIns="128016" bIns="68580" numCol="1" spcCol="1270" anchor="ctr" anchorCtr="0">
          <a:noAutofit/>
        </a:bodyPr>
        <a:lstStyle/>
        <a:p>
          <a:pPr lvl="0" algn="ctr" defTabSz="800100">
            <a:lnSpc>
              <a:spcPct val="90000"/>
            </a:lnSpc>
            <a:spcBef>
              <a:spcPct val="0"/>
            </a:spcBef>
            <a:spcAft>
              <a:spcPct val="35000"/>
            </a:spcAft>
          </a:pPr>
          <a:r>
            <a:rPr lang="es-ES" sz="1800" kern="1200" dirty="0" smtClean="0"/>
            <a:t>Cerámica inyectada (indirecta)</a:t>
          </a:r>
          <a:endParaRPr lang="es-ES" sz="1800" kern="1200" dirty="0"/>
        </a:p>
      </dsp:txBody>
      <dsp:txXfrm rot="10800000">
        <a:off x="1598891" y="2059285"/>
        <a:ext cx="4749163" cy="460656"/>
      </dsp:txXfrm>
    </dsp:sp>
    <dsp:sp modelId="{FA4086D7-CA21-4C4D-8F6C-2A63F294FFFD}">
      <dsp:nvSpPr>
        <dsp:cNvPr id="0" name=""/>
        <dsp:cNvSpPr/>
      </dsp:nvSpPr>
      <dsp:spPr>
        <a:xfrm>
          <a:off x="629984" y="1879653"/>
          <a:ext cx="1034006" cy="821626"/>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64A6FD-DCDE-418A-88FF-05D41CD91973}">
      <dsp:nvSpPr>
        <dsp:cNvPr id="0" name=""/>
        <dsp:cNvSpPr/>
      </dsp:nvSpPr>
      <dsp:spPr>
        <a:xfrm rot="10800000">
          <a:off x="864110" y="432046"/>
          <a:ext cx="5120109" cy="538616"/>
        </a:xfrm>
        <a:prstGeom prst="homePlate">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6094" tIns="95250" rIns="177800" bIns="95250" numCol="1" spcCol="1270" anchor="ctr" anchorCtr="0">
          <a:noAutofit/>
        </a:bodyPr>
        <a:lstStyle/>
        <a:p>
          <a:pPr lvl="0" algn="ctr" defTabSz="1111250">
            <a:lnSpc>
              <a:spcPct val="90000"/>
            </a:lnSpc>
            <a:spcBef>
              <a:spcPct val="0"/>
            </a:spcBef>
            <a:spcAft>
              <a:spcPct val="35000"/>
            </a:spcAft>
          </a:pPr>
          <a:r>
            <a:rPr lang="es-ES" sz="2500" kern="1200" dirty="0" err="1" smtClean="0"/>
            <a:t>Cerómero</a:t>
          </a:r>
          <a:r>
            <a:rPr lang="es-ES" sz="2500" kern="1200" dirty="0" smtClean="0"/>
            <a:t> ( T. Indirecta)</a:t>
          </a:r>
          <a:endParaRPr lang="es-ES" sz="2500" kern="1200" dirty="0"/>
        </a:p>
      </dsp:txBody>
      <dsp:txXfrm rot="10800000">
        <a:off x="998764" y="432046"/>
        <a:ext cx="4985455" cy="538616"/>
      </dsp:txXfrm>
    </dsp:sp>
    <dsp:sp modelId="{4104C40C-034E-454B-97E9-477B63E5B108}">
      <dsp:nvSpPr>
        <dsp:cNvPr id="0" name=""/>
        <dsp:cNvSpPr/>
      </dsp:nvSpPr>
      <dsp:spPr>
        <a:xfrm>
          <a:off x="0" y="72009"/>
          <a:ext cx="1373724" cy="1124742"/>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9280E3-257B-48A1-9F1F-D01EE43F49A6}">
      <dsp:nvSpPr>
        <dsp:cNvPr id="0" name=""/>
        <dsp:cNvSpPr/>
      </dsp:nvSpPr>
      <dsp:spPr>
        <a:xfrm rot="16200000">
          <a:off x="955" y="1410766"/>
          <a:ext cx="3587179" cy="3587179"/>
        </a:xfrm>
        <a:prstGeom prst="downArrow">
          <a:avLst>
            <a:gd name="adj1" fmla="val 50000"/>
            <a:gd name="adj2" fmla="val 35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ES" sz="1600" kern="1200" dirty="0" smtClean="0"/>
            <a:t>MATRIZ ORGÁNICA</a:t>
          </a:r>
        </a:p>
        <a:p>
          <a:pPr lvl="0" algn="ctr" defTabSz="711200">
            <a:lnSpc>
              <a:spcPct val="90000"/>
            </a:lnSpc>
            <a:spcBef>
              <a:spcPct val="0"/>
            </a:spcBef>
            <a:spcAft>
              <a:spcPct val="35000"/>
            </a:spcAft>
          </a:pPr>
          <a:r>
            <a:rPr lang="es-ES" sz="1600" kern="1200" dirty="0" smtClean="0"/>
            <a:t>Da propiedades de unirse con agentes cementantes, disminuir la fractura, posibilidad de reparar y ajustar las restauraciones.</a:t>
          </a:r>
        </a:p>
        <a:p>
          <a:pPr lvl="0" algn="ctr" defTabSz="711200">
            <a:lnSpc>
              <a:spcPct val="90000"/>
            </a:lnSpc>
            <a:spcBef>
              <a:spcPct val="0"/>
            </a:spcBef>
            <a:spcAft>
              <a:spcPct val="35000"/>
            </a:spcAft>
          </a:pPr>
          <a:endParaRPr lang="es-ES" sz="1600" kern="1200" dirty="0"/>
        </a:p>
      </dsp:txBody>
      <dsp:txXfrm rot="5400000">
        <a:off x="955" y="2307561"/>
        <a:ext cx="2959423" cy="1793589"/>
      </dsp:txXfrm>
    </dsp:sp>
    <dsp:sp modelId="{93BB8611-55A3-44E4-A9AC-6317B23994D0}">
      <dsp:nvSpPr>
        <dsp:cNvPr id="0" name=""/>
        <dsp:cNvSpPr/>
      </dsp:nvSpPr>
      <dsp:spPr>
        <a:xfrm rot="5400000">
          <a:off x="3888433" y="1512149"/>
          <a:ext cx="3587179" cy="3587179"/>
        </a:xfrm>
        <a:prstGeom prst="downArrow">
          <a:avLst>
            <a:gd name="adj1" fmla="val 50000"/>
            <a:gd name="adj2" fmla="val 35000"/>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ES" sz="1600" kern="1200" dirty="0" smtClean="0"/>
            <a:t>RELLENO</a:t>
          </a:r>
        </a:p>
        <a:p>
          <a:pPr lvl="0" algn="ctr" defTabSz="711200">
            <a:lnSpc>
              <a:spcPct val="90000"/>
            </a:lnSpc>
            <a:spcBef>
              <a:spcPct val="0"/>
            </a:spcBef>
            <a:spcAft>
              <a:spcPct val="35000"/>
            </a:spcAft>
          </a:pPr>
          <a:r>
            <a:rPr lang="es-ES" sz="1600" kern="1200" dirty="0" smtClean="0"/>
            <a:t>brinda estética, estabilidad y resistencia a la abrasión</a:t>
          </a:r>
        </a:p>
      </dsp:txBody>
      <dsp:txXfrm rot="-5400000">
        <a:off x="4516189" y="2408944"/>
        <a:ext cx="2959423" cy="1793589"/>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7757A1-8D59-4A2B-9D80-3AEC9AA91642}" type="datetimeFigureOut">
              <a:rPr lang="es-MX" smtClean="0"/>
              <a:t>10/10/2016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5A7A3E-2CCB-4F15-944F-F33F67E6B201}" type="slidenum">
              <a:rPr lang="es-MX" smtClean="0"/>
              <a:t>‹Nº›</a:t>
            </a:fld>
            <a:endParaRPr lang="es-MX"/>
          </a:p>
        </p:txBody>
      </p:sp>
    </p:spTree>
    <p:extLst>
      <p:ext uri="{BB962C8B-B14F-4D97-AF65-F5344CB8AC3E}">
        <p14:creationId xmlns:p14="http://schemas.microsoft.com/office/powerpoint/2010/main" val="1408122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Esforzado dentista de las estrellas en aquel pequeño universo del cine americano.</a:t>
            </a:r>
          </a:p>
          <a:p>
            <a:r>
              <a:rPr lang="es-MX" dirty="0" smtClean="0"/>
              <a:t>Eran "carillas de cine" en el verdadero sentido de la expresión, porque sólo servían para que las estrellas pudieran </a:t>
            </a:r>
            <a:r>
              <a:rPr lang="es-MX" dirty="0" err="1" smtClean="0"/>
              <a:t>sonreir</a:t>
            </a:r>
            <a:r>
              <a:rPr lang="es-MX" dirty="0" smtClean="0"/>
              <a:t> a la cámara durante el breve tiempo en que se rodaba un plano. Luego se las quitaban y las guardaban con todo cuidado en un pequeño estuche como el mayor de sus tesoros.</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13</a:t>
            </a:fld>
            <a:endParaRPr lang="es-MX"/>
          </a:p>
        </p:txBody>
      </p:sp>
    </p:spTree>
    <p:extLst>
      <p:ext uri="{BB962C8B-B14F-4D97-AF65-F5344CB8AC3E}">
        <p14:creationId xmlns:p14="http://schemas.microsoft.com/office/powerpoint/2010/main" val="426863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a:t>
            </a:r>
            <a:r>
              <a:rPr lang="es-MX" baseline="0" dirty="0" smtClean="0"/>
              <a:t> esta técnica usamos </a:t>
            </a:r>
            <a:r>
              <a:rPr lang="es-MX" baseline="0" dirty="0" err="1" smtClean="0"/>
              <a:t>composite</a:t>
            </a:r>
            <a:r>
              <a:rPr lang="es-MX" baseline="0" dirty="0" smtClean="0"/>
              <a:t> y carillas prefabricadas</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22</a:t>
            </a:fld>
            <a:endParaRPr lang="es-MX"/>
          </a:p>
        </p:txBody>
      </p:sp>
    </p:spTree>
    <p:extLst>
      <p:ext uri="{BB962C8B-B14F-4D97-AF65-F5344CB8AC3E}">
        <p14:creationId xmlns:p14="http://schemas.microsoft.com/office/powerpoint/2010/main" val="1050903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a:t>
            </a:r>
            <a:r>
              <a:rPr lang="es-MX" baseline="0" dirty="0" smtClean="0"/>
              <a:t> cuentan con mas materiales para la trabajar con la </a:t>
            </a:r>
            <a:r>
              <a:rPr lang="es-MX" baseline="0" dirty="0" err="1" smtClean="0"/>
              <a:t>tecnica</a:t>
            </a:r>
            <a:r>
              <a:rPr lang="es-MX" baseline="0" dirty="0" smtClean="0"/>
              <a:t> indirecta, y de esta manera generar mejores resultados con cada paciente, sin tener la necesidad de tenerlo incomodo tanto </a:t>
            </a:r>
            <a:r>
              <a:rPr lang="es-MX" baseline="0" dirty="0" err="1" smtClean="0"/>
              <a:t>tiemmpo</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23</a:t>
            </a:fld>
            <a:endParaRPr lang="es-MX"/>
          </a:p>
        </p:txBody>
      </p:sp>
    </p:spTree>
    <p:extLst>
      <p:ext uri="{BB962C8B-B14F-4D97-AF65-F5344CB8AC3E}">
        <p14:creationId xmlns:p14="http://schemas.microsoft.com/office/powerpoint/2010/main" val="401450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Verdana" panose="020B0604030504040204" pitchFamily="34" charset="0"/>
                <a:ea typeface="Verdana" panose="020B0604030504040204" pitchFamily="34" charset="0"/>
                <a:cs typeface="Verdana" panose="020B0604030504040204" pitchFamily="34" charset="0"/>
              </a:rPr>
              <a:t>Griego “</a:t>
            </a:r>
            <a:r>
              <a:rPr lang="es-ES" sz="1200" dirty="0" err="1" smtClean="0">
                <a:latin typeface="Verdana" panose="020B0604030504040204" pitchFamily="34" charset="0"/>
                <a:ea typeface="Verdana" panose="020B0604030504040204" pitchFamily="34" charset="0"/>
                <a:cs typeface="Verdana" panose="020B0604030504040204" pitchFamily="34" charset="0"/>
              </a:rPr>
              <a:t>Keramikè</a:t>
            </a:r>
            <a:r>
              <a:rPr lang="es-ES" sz="1200" dirty="0" smtClean="0">
                <a:latin typeface="Verdana" panose="020B0604030504040204" pitchFamily="34" charset="0"/>
                <a:ea typeface="Verdana" panose="020B0604030504040204" pitchFamily="34" charset="0"/>
                <a:cs typeface="Verdana" panose="020B0604030504040204" pitchFamily="34" charset="0"/>
              </a:rPr>
              <a:t>” “El arte del alfarero”</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24</a:t>
            </a:fld>
            <a:endParaRPr lang="es-MX"/>
          </a:p>
        </p:txBody>
      </p:sp>
    </p:spTree>
    <p:extLst>
      <p:ext uri="{BB962C8B-B14F-4D97-AF65-F5344CB8AC3E}">
        <p14:creationId xmlns:p14="http://schemas.microsoft.com/office/powerpoint/2010/main" val="326944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S" dirty="0" smtClean="0">
                <a:latin typeface="Verdana" panose="020B0604030504040204" pitchFamily="34" charset="0"/>
                <a:ea typeface="Verdana" panose="020B0604030504040204" pitchFamily="34" charset="0"/>
                <a:cs typeface="Verdana" panose="020B0604030504040204" pitchFamily="34" charset="0"/>
              </a:rPr>
              <a:t>Que sean inertes (inactivo) Es una característica importante porque asegura que la superficie de la restauración dental no libera elementos dañinos y reduce el riesgo de la </a:t>
            </a:r>
            <a:r>
              <a:rPr lang="es-US" dirty="0" err="1" smtClean="0">
                <a:latin typeface="Verdana" panose="020B0604030504040204" pitchFamily="34" charset="0"/>
                <a:ea typeface="Verdana" panose="020B0604030504040204" pitchFamily="34" charset="0"/>
                <a:cs typeface="Verdana" panose="020B0604030504040204" pitchFamily="34" charset="0"/>
              </a:rPr>
              <a:t>asperización</a:t>
            </a:r>
            <a:r>
              <a:rPr lang="es-US" dirty="0" smtClean="0">
                <a:latin typeface="Verdana" panose="020B0604030504040204" pitchFamily="34" charset="0"/>
                <a:ea typeface="Verdana" panose="020B0604030504040204" pitchFamily="34" charset="0"/>
                <a:cs typeface="Verdana" panose="020B0604030504040204" pitchFamily="34" charset="0"/>
              </a:rPr>
              <a:t> de la superficie y la posibilidad de adherencia bacteriana  con el tiempo.</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25</a:t>
            </a:fld>
            <a:endParaRPr lang="es-MX"/>
          </a:p>
        </p:txBody>
      </p:sp>
    </p:spTree>
    <p:extLst>
      <p:ext uri="{BB962C8B-B14F-4D97-AF65-F5344CB8AC3E}">
        <p14:creationId xmlns:p14="http://schemas.microsoft.com/office/powerpoint/2010/main" val="4020542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Un</a:t>
            </a:r>
            <a:r>
              <a:rPr lang="es-MX" baseline="0" dirty="0" smtClean="0"/>
              <a:t> atributo muy destacado en la actualidad como desde el día que fueron creadas las carillas,  con el mismo afán, una excelente sonrisa para el publico y su gran tesoro de cada personaje que en ese momento las utilizaba.</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26</a:t>
            </a:fld>
            <a:endParaRPr lang="es-MX"/>
          </a:p>
        </p:txBody>
      </p:sp>
    </p:spTree>
    <p:extLst>
      <p:ext uri="{BB962C8B-B14F-4D97-AF65-F5344CB8AC3E}">
        <p14:creationId xmlns:p14="http://schemas.microsoft.com/office/powerpoint/2010/main" val="2619820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S" dirty="0" smtClean="0">
                <a:latin typeface="Verdana" panose="020B0604030504040204" pitchFamily="34" charset="0"/>
                <a:ea typeface="Verdana" panose="020B0604030504040204" pitchFamily="34" charset="0"/>
                <a:cs typeface="Verdana" panose="020B0604030504040204" pitchFamily="34" charset="0"/>
              </a:rPr>
              <a:t>Demasiado frágiles para emplearlas en la confección de coronas totalmente cerámicas sin una cofia de metal colado o una lámina como núcleo</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27</a:t>
            </a:fld>
            <a:endParaRPr lang="es-MX"/>
          </a:p>
        </p:txBody>
      </p:sp>
    </p:spTree>
    <p:extLst>
      <p:ext uri="{BB962C8B-B14F-4D97-AF65-F5344CB8AC3E}">
        <p14:creationId xmlns:p14="http://schemas.microsoft.com/office/powerpoint/2010/main" val="1065515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latin typeface="Verdana" panose="020B0604030504040204" pitchFamily="34" charset="0"/>
                <a:ea typeface="Verdana" panose="020B0604030504040204" pitchFamily="34" charset="0"/>
                <a:cs typeface="Verdana" panose="020B0604030504040204" pitchFamily="34" charset="0"/>
              </a:rPr>
              <a:t>MODIFICADOR DE VIDRIO (Disminuye la viscosidad, la temperatura de reblandecimiento, forma su propia red de cristal)</a:t>
            </a:r>
            <a:br>
              <a:rPr lang="es-MX" dirty="0" smtClean="0">
                <a:latin typeface="Verdana" panose="020B0604030504040204" pitchFamily="34" charset="0"/>
                <a:ea typeface="Verdana" panose="020B0604030504040204" pitchFamily="34" charset="0"/>
                <a:cs typeface="Verdana" panose="020B0604030504040204" pitchFamily="34" charset="0"/>
              </a:rPr>
            </a:br>
            <a:r>
              <a:rPr lang="es-MX" dirty="0" smtClean="0">
                <a:latin typeface="Verdana" panose="020B0604030504040204" pitchFamily="34" charset="0"/>
                <a:ea typeface="Verdana" panose="020B0604030504040204" pitchFamily="34" charset="0"/>
                <a:cs typeface="Verdana" panose="020B0604030504040204" pitchFamily="34" charset="0"/>
              </a:rPr>
              <a:t>OXIDOS PIGMENTADOS (vidrio y feldespato) se mezclan con los no pigmentados para obtener el matiz y croma</a:t>
            </a:r>
          </a:p>
          <a:p>
            <a:endParaRPr lang="es-MX" sz="16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28</a:t>
            </a:fld>
            <a:endParaRPr lang="es-MX"/>
          </a:p>
        </p:txBody>
      </p:sp>
    </p:spTree>
    <p:extLst>
      <p:ext uri="{BB962C8B-B14F-4D97-AF65-F5344CB8AC3E}">
        <p14:creationId xmlns:p14="http://schemas.microsoft.com/office/powerpoint/2010/main" val="3871259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indent="0">
              <a:buFont typeface="Wingdings" panose="05000000000000000000" pitchFamily="2" charset="2"/>
              <a:buNone/>
            </a:pPr>
            <a:r>
              <a:rPr lang="es-MX" dirty="0" smtClean="0"/>
              <a:t>Por</a:t>
            </a:r>
            <a:r>
              <a:rPr lang="es-MX" baseline="0" dirty="0" smtClean="0"/>
              <a:t> sus características físicas se emplean de manera constante, </a:t>
            </a:r>
            <a:r>
              <a:rPr lang="es-ES" dirty="0" smtClean="0">
                <a:latin typeface="Verdana" panose="020B0604030504040204" pitchFamily="34" charset="0"/>
                <a:ea typeface="Verdana" panose="020B0604030504040204" pitchFamily="34" charset="0"/>
                <a:cs typeface="Verdana" panose="020B0604030504040204" pitchFamily="34" charset="0"/>
              </a:rPr>
              <a:t>Naturaleza vítrea y cristalina</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Estructura semejante al diente</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Solubilidad y corrosión bastante adecuadas</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Construcción de restauraciones con buena apariencia y tolerancia al medio bucal</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Excelentes aislantes </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Baja conductividad</a:t>
            </a:r>
          </a:p>
          <a:p>
            <a:pPr marL="285750" indent="-285750">
              <a:buFont typeface="Wingdings" panose="05000000000000000000" pitchFamily="2" charset="2"/>
              <a:buChar char="R"/>
            </a:pPr>
            <a:r>
              <a:rPr lang="es-ES" dirty="0" smtClean="0">
                <a:latin typeface="Verdana" panose="020B0604030504040204" pitchFamily="34" charset="0"/>
                <a:ea typeface="Verdana" panose="020B0604030504040204" pitchFamily="34" charset="0"/>
                <a:cs typeface="Verdana" panose="020B0604030504040204" pitchFamily="34" charset="0"/>
              </a:rPr>
              <a:t>Difusión térmica y eléctrica</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29</a:t>
            </a:fld>
            <a:endParaRPr lang="es-MX"/>
          </a:p>
        </p:txBody>
      </p:sp>
    </p:spTree>
    <p:extLst>
      <p:ext uri="{BB962C8B-B14F-4D97-AF65-F5344CB8AC3E}">
        <p14:creationId xmlns:p14="http://schemas.microsoft.com/office/powerpoint/2010/main" val="644667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US" dirty="0" smtClean="0">
                <a:latin typeface="Verdana" panose="020B0604030504040204" pitchFamily="34" charset="0"/>
                <a:ea typeface="Verdana" panose="020B0604030504040204" pitchFamily="34" charset="0"/>
                <a:cs typeface="Verdana" panose="020B0604030504040204" pitchFamily="34" charset="0"/>
              </a:rPr>
              <a:t>Las de MEDIA Y ALTA FUSIÓN son usadas para dentaduras</a:t>
            </a:r>
          </a:p>
          <a:p>
            <a:r>
              <a:rPr lang="es-US" dirty="0" smtClean="0">
                <a:latin typeface="Verdana" panose="020B0604030504040204" pitchFamily="34" charset="0"/>
                <a:ea typeface="Verdana" panose="020B0604030504040204" pitchFamily="34" charset="0"/>
                <a:cs typeface="Verdana" panose="020B0604030504040204" pitchFamily="34" charset="0"/>
              </a:rPr>
              <a:t>Las de BAJA Y ULTRABAJA se utilizan para la confección de coronas.</a:t>
            </a:r>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30</a:t>
            </a:fld>
            <a:endParaRPr lang="es-MX"/>
          </a:p>
        </p:txBody>
      </p:sp>
    </p:spTree>
    <p:extLst>
      <p:ext uri="{BB962C8B-B14F-4D97-AF65-F5344CB8AC3E}">
        <p14:creationId xmlns:p14="http://schemas.microsoft.com/office/powerpoint/2010/main" val="3452991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ENTRE</a:t>
            </a:r>
            <a:r>
              <a:rPr lang="es-MX" baseline="0" dirty="0" smtClean="0"/>
              <a:t> LAS CARILLAS QUE RESALTAN SON LAS DE ZIRCONIA</a:t>
            </a:r>
          </a:p>
          <a:p>
            <a:pPr marL="285750" indent="-285750">
              <a:buFont typeface="Wingdings" pitchFamily="2" charset="2"/>
              <a:buChar char=""/>
            </a:pPr>
            <a:r>
              <a:rPr lang="es-ES" dirty="0" smtClean="0"/>
              <a:t>Descubierto por </a:t>
            </a:r>
            <a:r>
              <a:rPr lang="es-ES" dirty="0" err="1" smtClean="0"/>
              <a:t>Chemist</a:t>
            </a:r>
            <a:r>
              <a:rPr lang="es-ES" dirty="0" smtClean="0"/>
              <a:t> Martin </a:t>
            </a:r>
            <a:r>
              <a:rPr lang="es-ES" dirty="0" err="1" smtClean="0"/>
              <a:t>Klaproth</a:t>
            </a:r>
            <a:endParaRPr lang="es-ES" dirty="0" smtClean="0"/>
          </a:p>
          <a:p>
            <a:pPr marL="285750" indent="-285750">
              <a:buFont typeface="Wingdings" pitchFamily="2" charset="2"/>
              <a:buChar char=""/>
            </a:pPr>
            <a:r>
              <a:rPr lang="es-ES" dirty="0" smtClean="0"/>
              <a:t>Densidad: 6.49 g/cm³</a:t>
            </a:r>
          </a:p>
          <a:p>
            <a:pPr marL="285750" indent="-285750">
              <a:buFont typeface="Wingdings" pitchFamily="2" charset="2"/>
              <a:buChar char=""/>
            </a:pPr>
            <a:r>
              <a:rPr lang="es-ES" dirty="0" smtClean="0"/>
              <a:t>unto de fusión de 1852 ℃ y un punto de ebullición de 3.580 ℃</a:t>
            </a:r>
          </a:p>
          <a:p>
            <a:pPr marL="285750" indent="-285750">
              <a:buFont typeface="Wingdings" pitchFamily="2" charset="2"/>
              <a:buChar char=""/>
            </a:pPr>
            <a:r>
              <a:rPr lang="es-ES" dirty="0" smtClean="0"/>
              <a:t>Tiene una estructura cristalina hexagonal y es de color grisáceo .</a:t>
            </a:r>
          </a:p>
          <a:p>
            <a:pPr marL="285750" indent="-285750">
              <a:buFont typeface="Wingdings" pitchFamily="2" charset="2"/>
              <a:buChar char=""/>
            </a:pPr>
            <a:r>
              <a:rPr lang="es-ES" dirty="0" smtClean="0"/>
              <a:t>Zr no se produce en la naturaleza en estado puro </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31</a:t>
            </a:fld>
            <a:endParaRPr lang="es-MX"/>
          </a:p>
        </p:txBody>
      </p:sp>
    </p:spTree>
    <p:extLst>
      <p:ext uri="{BB962C8B-B14F-4D97-AF65-F5344CB8AC3E}">
        <p14:creationId xmlns:p14="http://schemas.microsoft.com/office/powerpoint/2010/main" val="2022224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Las carillas ofrecen</a:t>
            </a:r>
            <a:r>
              <a:rPr lang="es-ES" baseline="0" dirty="0" smtClean="0"/>
              <a:t> al odontólogo un nuevo y conservador tratamiento para mejorar la </a:t>
            </a:r>
            <a:r>
              <a:rPr lang="es-ES" baseline="0" dirty="0" err="1" smtClean="0"/>
              <a:t>aparariencia</a:t>
            </a:r>
            <a:r>
              <a:rPr lang="es-ES" baseline="0" dirty="0" smtClean="0"/>
              <a:t> estética de dientes anteriores en dentición permanente y temporal</a:t>
            </a:r>
            <a:endParaRPr lang="es-ES" dirty="0" smtClean="0"/>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14</a:t>
            </a:fld>
            <a:endParaRPr lang="es-MX"/>
          </a:p>
        </p:txBody>
      </p:sp>
    </p:spTree>
    <p:extLst>
      <p:ext uri="{BB962C8B-B14F-4D97-AF65-F5344CB8AC3E}">
        <p14:creationId xmlns:p14="http://schemas.microsoft.com/office/powerpoint/2010/main" val="4412518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solidFill>
                  <a:schemeClr val="tx1"/>
                </a:solidFill>
              </a:rPr>
              <a:t>Debido al elevado estado de oxidación el zirconio no se comporta como un metal, sino como una cerámica.  Es decir una </a:t>
            </a:r>
            <a:r>
              <a:rPr lang="es-ES" sz="1200" b="1" dirty="0" smtClean="0">
                <a:solidFill>
                  <a:schemeClr val="tx1"/>
                </a:solidFill>
              </a:rPr>
              <a:t>«</a:t>
            </a:r>
            <a:r>
              <a:rPr lang="es-ES" sz="1200" b="1" dirty="0" err="1" smtClean="0">
                <a:solidFill>
                  <a:schemeClr val="tx1"/>
                </a:solidFill>
              </a:rPr>
              <a:t>Oxidocerámica</a:t>
            </a:r>
            <a:r>
              <a:rPr lang="es-ES" sz="1200" b="1" dirty="0" smtClean="0">
                <a:solidFill>
                  <a:schemeClr val="tx1"/>
                </a:solidFill>
              </a:rPr>
              <a:t>» </a:t>
            </a:r>
            <a:r>
              <a:rPr lang="es-ES" sz="1200" dirty="0" smtClean="0">
                <a:solidFill>
                  <a:schemeClr val="tx1"/>
                </a:solidFill>
              </a:rPr>
              <a:t>grupo de sustancias inorgánicas no metálicas con estructura </a:t>
            </a:r>
            <a:r>
              <a:rPr lang="es-ES" sz="1200" dirty="0" err="1" smtClean="0">
                <a:solidFill>
                  <a:schemeClr val="tx1"/>
                </a:solidFill>
              </a:rPr>
              <a:t>policristalina</a:t>
            </a:r>
            <a:endParaRPr lang="es-ES" sz="1200" dirty="0" smtClean="0">
              <a:solidFill>
                <a:schemeClr val="tx1"/>
              </a:solidFill>
            </a:endParaRP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32</a:t>
            </a:fld>
            <a:endParaRPr lang="es-MX"/>
          </a:p>
        </p:txBody>
      </p:sp>
    </p:spTree>
    <p:extLst>
      <p:ext uri="{BB962C8B-B14F-4D97-AF65-F5344CB8AC3E}">
        <p14:creationId xmlns:p14="http://schemas.microsoft.com/office/powerpoint/2010/main" val="32092687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Las propiedades mecánicas ( Tenacidad a la fractura, permite la reducción de los espesores de estructuras y conectores protésicos)</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33</a:t>
            </a:fld>
            <a:endParaRPr lang="es-MX"/>
          </a:p>
        </p:txBody>
      </p:sp>
    </p:spTree>
    <p:extLst>
      <p:ext uri="{BB962C8B-B14F-4D97-AF65-F5344CB8AC3E}">
        <p14:creationId xmlns:p14="http://schemas.microsoft.com/office/powerpoint/2010/main" val="1944946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indent="0">
              <a:buFont typeface="Wingdings" pitchFamily="2" charset="2"/>
              <a:buNone/>
            </a:pPr>
            <a:r>
              <a:rPr lang="es-ES" dirty="0" smtClean="0"/>
              <a:t>Tienen una Densidad: 6.49 g/cm³,</a:t>
            </a:r>
            <a:r>
              <a:rPr lang="es-ES" baseline="0" dirty="0" smtClean="0"/>
              <a:t> </a:t>
            </a:r>
            <a:r>
              <a:rPr lang="es-ES" dirty="0" smtClean="0"/>
              <a:t>un punto de fusión de 1852 ℃ y un punto de ebullición de 3.580 ℃,</a:t>
            </a:r>
            <a:r>
              <a:rPr lang="es-ES" baseline="0" dirty="0" smtClean="0"/>
              <a:t> </a:t>
            </a:r>
            <a:r>
              <a:rPr lang="es-ES" dirty="0" smtClean="0"/>
              <a:t>estructura cristalina hexagonal y es de color grisáceo .</a:t>
            </a:r>
            <a:r>
              <a:rPr lang="es-ES" baseline="0" dirty="0" smtClean="0"/>
              <a:t> </a:t>
            </a:r>
            <a:r>
              <a:rPr lang="es-ES" dirty="0" smtClean="0"/>
              <a:t>Zr no se produce en la naturaleza en estado puro . Puede ser encontrado en conjunción con óxido de silicato con el nombre de circón (ZrO2 × SiO2) o como un óxido libre (ZrO2 ) con el nombre mineral </a:t>
            </a:r>
            <a:r>
              <a:rPr lang="es-ES" dirty="0" err="1" smtClean="0"/>
              <a:t>Baddeleyita</a:t>
            </a:r>
            <a:endParaRPr lang="es-ES" dirty="0" smtClean="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34</a:t>
            </a:fld>
            <a:endParaRPr lang="es-MX"/>
          </a:p>
        </p:txBody>
      </p:sp>
    </p:spTree>
    <p:extLst>
      <p:ext uri="{BB962C8B-B14F-4D97-AF65-F5344CB8AC3E}">
        <p14:creationId xmlns:p14="http://schemas.microsoft.com/office/powerpoint/2010/main" val="779355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Las investigaciones modernas de la </a:t>
            </a:r>
            <a:r>
              <a:rPr lang="es-ES" dirty="0" err="1" smtClean="0"/>
              <a:t>zirconia</a:t>
            </a:r>
            <a:r>
              <a:rPr lang="es-ES" dirty="0" smtClean="0"/>
              <a:t> como biomaterial se centran en la cerámica de </a:t>
            </a:r>
            <a:r>
              <a:rPr lang="es-ES" dirty="0" err="1" smtClean="0"/>
              <a:t>zirconia</a:t>
            </a:r>
            <a:r>
              <a:rPr lang="es-ES" dirty="0" smtClean="0"/>
              <a:t>-itria, que se caracteriza por microestructuras de grano fino, conocidas como </a:t>
            </a:r>
            <a:r>
              <a:rPr lang="es-ES" dirty="0" err="1" smtClean="0"/>
              <a:t>policristales</a:t>
            </a:r>
            <a:r>
              <a:rPr lang="es-ES" dirty="0" smtClean="0"/>
              <a:t> tetragonales de </a:t>
            </a:r>
            <a:r>
              <a:rPr lang="es-ES" dirty="0" err="1" smtClean="0"/>
              <a:t>zirconia</a:t>
            </a:r>
            <a:r>
              <a:rPr lang="es-ES" dirty="0" smtClean="0"/>
              <a:t> (TZP).</a:t>
            </a:r>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35</a:t>
            </a:fld>
            <a:endParaRPr lang="es-MX"/>
          </a:p>
        </p:txBody>
      </p:sp>
    </p:spTree>
    <p:extLst>
      <p:ext uri="{BB962C8B-B14F-4D97-AF65-F5344CB8AC3E}">
        <p14:creationId xmlns:p14="http://schemas.microsoft.com/office/powerpoint/2010/main" val="8393705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CERÓMERO</a:t>
            </a:r>
            <a:r>
              <a:rPr lang="es-ES" dirty="0" smtClean="0"/>
              <a:t>:</a:t>
            </a:r>
            <a:r>
              <a:rPr lang="es-ES" baseline="0" dirty="0" smtClean="0"/>
              <a:t> Polímeros de cerámica optimizada que pueden ser reforzados con fibra de vidrio</a:t>
            </a:r>
          </a:p>
          <a:p>
            <a:r>
              <a:rPr lang="es-ES" baseline="0" dirty="0" err="1" smtClean="0"/>
              <a:t>POLÍVIDRIO</a:t>
            </a:r>
            <a:r>
              <a:rPr lang="es-ES" baseline="0" dirty="0" smtClean="0"/>
              <a:t>: </a:t>
            </a:r>
            <a:r>
              <a:rPr lang="es-ES" baseline="0" dirty="0" err="1" smtClean="0"/>
              <a:t>Sinómino</a:t>
            </a:r>
            <a:r>
              <a:rPr lang="es-ES" baseline="0" dirty="0" smtClean="0"/>
              <a:t> de </a:t>
            </a:r>
            <a:r>
              <a:rPr lang="es-ES" baseline="0" dirty="0" err="1" smtClean="0"/>
              <a:t>cerómero</a:t>
            </a:r>
            <a:r>
              <a:rPr lang="es-ES" baseline="0" dirty="0" smtClean="0"/>
              <a:t>, material compuesto por polímeros y cristales de vidrio orgánico e inorgánico</a:t>
            </a:r>
          </a:p>
        </p:txBody>
      </p:sp>
      <p:sp>
        <p:nvSpPr>
          <p:cNvPr id="4" name="3 Marcador de número de diapositiva"/>
          <p:cNvSpPr>
            <a:spLocks noGrp="1"/>
          </p:cNvSpPr>
          <p:nvPr>
            <p:ph type="sldNum" sz="quarter" idx="10"/>
          </p:nvPr>
        </p:nvSpPr>
        <p:spPr/>
        <p:txBody>
          <a:bodyPr/>
          <a:lstStyle/>
          <a:p>
            <a:fld id="{CE658895-7B8C-4BF2-901F-AEA8264CD02E}" type="slidenum">
              <a:rPr lang="es-ES" smtClean="0"/>
              <a:t>36</a:t>
            </a:fld>
            <a:endParaRPr lang="es-ES"/>
          </a:p>
        </p:txBody>
      </p:sp>
    </p:spTree>
    <p:extLst>
      <p:ext uri="{BB962C8B-B14F-4D97-AF65-F5344CB8AC3E}">
        <p14:creationId xmlns:p14="http://schemas.microsoft.com/office/powerpoint/2010/main" val="3895653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MATRIZ</a:t>
            </a:r>
            <a:r>
              <a:rPr lang="es-ES" baseline="0" dirty="0" smtClean="0"/>
              <a:t> INORGÁNICA: compuesta por materiales absolutamente estables desde el punto de vista cromático y no adhesivos a la </a:t>
            </a:r>
            <a:r>
              <a:rPr lang="es-ES" baseline="0" dirty="0" err="1" smtClean="0"/>
              <a:t>PDB</a:t>
            </a:r>
            <a:r>
              <a:rPr lang="es-ES" baseline="0" dirty="0" smtClean="0"/>
              <a:t>.</a:t>
            </a:r>
          </a:p>
          <a:p>
            <a:r>
              <a:rPr lang="es-ES" baseline="0" dirty="0" smtClean="0"/>
              <a:t>MATRIZ ORGÁNICA: Tiene un óptimo potencial para polimerizar por luz, calor y presión.</a:t>
            </a:r>
            <a:endParaRPr lang="es-ES" dirty="0"/>
          </a:p>
        </p:txBody>
      </p:sp>
      <p:sp>
        <p:nvSpPr>
          <p:cNvPr id="4" name="3 Marcador de número de diapositiva"/>
          <p:cNvSpPr>
            <a:spLocks noGrp="1"/>
          </p:cNvSpPr>
          <p:nvPr>
            <p:ph type="sldNum" sz="quarter" idx="10"/>
          </p:nvPr>
        </p:nvSpPr>
        <p:spPr/>
        <p:txBody>
          <a:bodyPr/>
          <a:lstStyle/>
          <a:p>
            <a:fld id="{CE658895-7B8C-4BF2-901F-AEA8264CD02E}" type="slidenum">
              <a:rPr lang="es-ES" smtClean="0"/>
              <a:t>37</a:t>
            </a:fld>
            <a:endParaRPr lang="es-ES"/>
          </a:p>
        </p:txBody>
      </p:sp>
    </p:spTree>
    <p:extLst>
      <p:ext uri="{BB962C8B-B14F-4D97-AF65-F5344CB8AC3E}">
        <p14:creationId xmlns:p14="http://schemas.microsoft.com/office/powerpoint/2010/main" val="38096986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El </a:t>
            </a:r>
            <a:r>
              <a:rPr lang="es-ES" dirty="0" err="1" smtClean="0"/>
              <a:t>Cerómero</a:t>
            </a:r>
            <a:r>
              <a:rPr lang="es-ES" baseline="0" dirty="0" smtClean="0"/>
              <a:t> es cementado por adhesión, trabajar sin dique de hule siempre representará un riesgo mayor de contaminación</a:t>
            </a:r>
            <a:endParaRPr lang="es-ES" dirty="0" smtClean="0"/>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38</a:t>
            </a:fld>
            <a:endParaRPr lang="es-MX"/>
          </a:p>
        </p:txBody>
      </p:sp>
    </p:spTree>
    <p:extLst>
      <p:ext uri="{BB962C8B-B14F-4D97-AF65-F5344CB8AC3E}">
        <p14:creationId xmlns:p14="http://schemas.microsoft.com/office/powerpoint/2010/main" val="146052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un excelente material por la cantidad de ventajas que presenta sin</a:t>
            </a:r>
            <a:r>
              <a:rPr lang="es-MX" baseline="0" dirty="0" smtClean="0"/>
              <a:t> embargo solo un pequeño porcentaje de personas puede hacer uso de ello por </a:t>
            </a:r>
            <a:r>
              <a:rPr lang="es-MX" baseline="0" dirty="0" err="1" smtClean="0"/>
              <a:t>elcosto</a:t>
            </a:r>
            <a:r>
              <a:rPr lang="es-MX" baseline="0" dirty="0" smtClean="0"/>
              <a:t> tan </a:t>
            </a:r>
            <a:r>
              <a:rPr lang="es-MX" baseline="0" dirty="0" err="1" smtClean="0"/>
              <a:t>elevenado</a:t>
            </a:r>
            <a:r>
              <a:rPr lang="es-MX" baseline="0" dirty="0" smtClean="0"/>
              <a:t> en el que se </a:t>
            </a:r>
            <a:r>
              <a:rPr lang="es-MX" baseline="0" dirty="0" err="1" smtClean="0"/>
              <a:t>encuentraenelmercado</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39</a:t>
            </a:fld>
            <a:endParaRPr lang="es-MX"/>
          </a:p>
        </p:txBody>
      </p:sp>
    </p:spTree>
    <p:extLst>
      <p:ext uri="{BB962C8B-B14F-4D97-AF65-F5344CB8AC3E}">
        <p14:creationId xmlns:p14="http://schemas.microsoft.com/office/powerpoint/2010/main" val="5122494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Son</a:t>
            </a:r>
            <a:r>
              <a:rPr lang="es-MX" baseline="0" dirty="0" smtClean="0"/>
              <a:t> pocas las desventajas que podemos encontrar pero son muy significativas ya que solo la población odontológica con mayor habilidad puede hacer uso de esta técnica así como las personas que tengan un recurso suficiente, por ser muy costoso.</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40</a:t>
            </a:fld>
            <a:endParaRPr lang="es-MX"/>
          </a:p>
        </p:txBody>
      </p:sp>
    </p:spTree>
    <p:extLst>
      <p:ext uri="{BB962C8B-B14F-4D97-AF65-F5344CB8AC3E}">
        <p14:creationId xmlns:p14="http://schemas.microsoft.com/office/powerpoint/2010/main" val="1102234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Finalmente</a:t>
            </a:r>
            <a:r>
              <a:rPr lang="es-MX" baseline="0" dirty="0" smtClean="0"/>
              <a:t> después de recomendar al material mas apto para nuestro paciente este es el resultado final y con gran confianza </a:t>
            </a:r>
            <a:r>
              <a:rPr lang="es-MX" baseline="0" dirty="0" err="1" smtClean="0"/>
              <a:t>sonrien</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41</a:t>
            </a:fld>
            <a:endParaRPr lang="es-MX"/>
          </a:p>
        </p:txBody>
      </p:sp>
    </p:spTree>
    <p:extLst>
      <p:ext uri="{BB962C8B-B14F-4D97-AF65-F5344CB8AC3E}">
        <p14:creationId xmlns:p14="http://schemas.microsoft.com/office/powerpoint/2010/main" val="3100296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baseline="0" dirty="0" smtClean="0"/>
              <a:t>E</a:t>
            </a:r>
            <a:r>
              <a:rPr lang="es-ES" dirty="0" smtClean="0"/>
              <a:t>n el diagnóstico</a:t>
            </a:r>
            <a:r>
              <a:rPr lang="es-ES" baseline="0" dirty="0" smtClean="0"/>
              <a:t> se deberá comprender una exploración </a:t>
            </a:r>
            <a:r>
              <a:rPr lang="es-ES" baseline="0" dirty="0" err="1" smtClean="0"/>
              <a:t>intra</a:t>
            </a:r>
            <a:r>
              <a:rPr lang="es-ES" baseline="0" dirty="0" smtClean="0"/>
              <a:t> y </a:t>
            </a:r>
            <a:r>
              <a:rPr lang="es-ES" baseline="0" dirty="0" err="1" smtClean="0"/>
              <a:t>extraoral</a:t>
            </a:r>
            <a:r>
              <a:rPr lang="es-ES" baseline="0" dirty="0" smtClean="0"/>
              <a:t> con evaluación y registro del estado periodontal, fotografías de la situación dentaria, modelos diagnósticos del paciente. </a:t>
            </a:r>
          </a:p>
          <a:p>
            <a:r>
              <a:rPr lang="es-ES" baseline="0" dirty="0" smtClean="0"/>
              <a:t>Es necesaria una evaluación de una </a:t>
            </a:r>
            <a:r>
              <a:rPr lang="es-ES" baseline="0" dirty="0" err="1" smtClean="0"/>
              <a:t>ortopantomografía</a:t>
            </a:r>
            <a:r>
              <a:rPr lang="es-ES" baseline="0" dirty="0" smtClean="0"/>
              <a:t>, y radiografías </a:t>
            </a:r>
            <a:r>
              <a:rPr lang="es-ES" baseline="0" dirty="0" err="1" smtClean="0"/>
              <a:t>dentoalveolare</a:t>
            </a:r>
            <a:r>
              <a:rPr lang="es-ES" baseline="0" dirty="0" smtClean="0"/>
              <a:t>, de por lo menor, cada uno de los dientes a tratar.</a:t>
            </a:r>
            <a:endParaRPr lang="es-ES" dirty="0" smtClean="0"/>
          </a:p>
          <a:p>
            <a:endParaRPr lang="es-MX" dirty="0" smtClean="0"/>
          </a:p>
          <a:p>
            <a:r>
              <a:rPr lang="es-ES" dirty="0" smtClean="0"/>
              <a:t>En el diagnóstico</a:t>
            </a:r>
            <a:r>
              <a:rPr lang="es-ES" baseline="0" dirty="0" smtClean="0"/>
              <a:t> se deberá comprender una exploración </a:t>
            </a:r>
            <a:r>
              <a:rPr lang="es-ES" baseline="0" dirty="0" err="1" smtClean="0"/>
              <a:t>intra</a:t>
            </a:r>
            <a:r>
              <a:rPr lang="es-ES" baseline="0" dirty="0" smtClean="0"/>
              <a:t> y </a:t>
            </a:r>
            <a:r>
              <a:rPr lang="es-ES" baseline="0" dirty="0" err="1" smtClean="0"/>
              <a:t>extraoral</a:t>
            </a:r>
            <a:r>
              <a:rPr lang="es-ES" baseline="0" dirty="0" smtClean="0"/>
              <a:t> con evaluación y registro del estado periodontal, fotografías de la situación dentaria, modelos diagnósticos del paciente. </a:t>
            </a:r>
          </a:p>
          <a:p>
            <a:r>
              <a:rPr lang="es-ES" baseline="0" dirty="0" smtClean="0"/>
              <a:t>Es necesaria una evaluación de una </a:t>
            </a:r>
            <a:r>
              <a:rPr lang="es-ES" baseline="0" dirty="0" err="1" smtClean="0"/>
              <a:t>ortopantomografía</a:t>
            </a:r>
            <a:r>
              <a:rPr lang="es-ES" baseline="0" dirty="0" smtClean="0"/>
              <a:t>, y radiografías </a:t>
            </a:r>
            <a:r>
              <a:rPr lang="es-ES" baseline="0" dirty="0" err="1" smtClean="0"/>
              <a:t>dentoalveolare</a:t>
            </a:r>
            <a:r>
              <a:rPr lang="es-ES" baseline="0" dirty="0" smtClean="0"/>
              <a:t>, de por lo menor, cada uno de los dientes a tratar.</a:t>
            </a:r>
            <a:endParaRPr lang="es-ES" dirty="0" smtClean="0"/>
          </a:p>
          <a:p>
            <a:endParaRPr lang="es-MX" dirty="0" smtClean="0"/>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15</a:t>
            </a:fld>
            <a:endParaRPr lang="es-MX"/>
          </a:p>
        </p:txBody>
      </p:sp>
    </p:spTree>
    <p:extLst>
      <p:ext uri="{BB962C8B-B14F-4D97-AF65-F5344CB8AC3E}">
        <p14:creationId xmlns:p14="http://schemas.microsoft.com/office/powerpoint/2010/main" val="100351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Es importante tener presente estas</a:t>
            </a:r>
            <a:r>
              <a:rPr lang="es-ES" baseline="0" dirty="0" smtClean="0"/>
              <a:t> indicaciones para que e</a:t>
            </a:r>
            <a:r>
              <a:rPr lang="es-ES" dirty="0" smtClean="0"/>
              <a:t>n el diagnóstico</a:t>
            </a:r>
            <a:r>
              <a:rPr lang="es-ES" baseline="0" dirty="0" smtClean="0"/>
              <a:t> se deberá comprender una exploración </a:t>
            </a:r>
            <a:r>
              <a:rPr lang="es-ES" baseline="0" dirty="0" err="1" smtClean="0"/>
              <a:t>intra</a:t>
            </a:r>
            <a:r>
              <a:rPr lang="es-ES" baseline="0" dirty="0" smtClean="0"/>
              <a:t> y </a:t>
            </a:r>
            <a:r>
              <a:rPr lang="es-ES" baseline="0" dirty="0" err="1" smtClean="0"/>
              <a:t>extraoral</a:t>
            </a:r>
            <a:r>
              <a:rPr lang="es-ES" baseline="0" dirty="0" smtClean="0"/>
              <a:t> con evaluación y registro del estado periodontal, fotografías de la situación dentaria, modelos diagnósticos del paciente. </a:t>
            </a:r>
          </a:p>
          <a:p>
            <a:r>
              <a:rPr lang="es-ES" baseline="0" dirty="0" smtClean="0"/>
              <a:t>Es necesaria una evaluación de una </a:t>
            </a:r>
            <a:r>
              <a:rPr lang="es-ES" baseline="0" dirty="0" err="1" smtClean="0"/>
              <a:t>ortopantomografía</a:t>
            </a:r>
            <a:r>
              <a:rPr lang="es-ES" baseline="0" dirty="0" smtClean="0"/>
              <a:t>, y radiografías </a:t>
            </a:r>
            <a:r>
              <a:rPr lang="es-ES" baseline="0" dirty="0" err="1" smtClean="0"/>
              <a:t>dentoalveolare</a:t>
            </a:r>
            <a:r>
              <a:rPr lang="es-ES" baseline="0" dirty="0" smtClean="0"/>
              <a:t>, de por lo menor, cada uno de los dientes a tratar.</a:t>
            </a:r>
            <a:endParaRPr lang="es-ES" dirty="0" smtClean="0"/>
          </a:p>
          <a:p>
            <a:endParaRPr lang="es-MX" dirty="0" smtClean="0"/>
          </a:p>
          <a:p>
            <a:r>
              <a:rPr lang="es-ES" dirty="0" smtClean="0"/>
              <a:t>En el diagnóstico</a:t>
            </a:r>
            <a:r>
              <a:rPr lang="es-ES" baseline="0" dirty="0" smtClean="0"/>
              <a:t> se deberá comprender una exploración </a:t>
            </a:r>
            <a:r>
              <a:rPr lang="es-ES" baseline="0" dirty="0" err="1" smtClean="0"/>
              <a:t>intra</a:t>
            </a:r>
            <a:r>
              <a:rPr lang="es-ES" baseline="0" dirty="0" smtClean="0"/>
              <a:t> y </a:t>
            </a:r>
            <a:r>
              <a:rPr lang="es-ES" baseline="0" dirty="0" err="1" smtClean="0"/>
              <a:t>extraoral</a:t>
            </a:r>
            <a:r>
              <a:rPr lang="es-ES" baseline="0" dirty="0" smtClean="0"/>
              <a:t> con evaluación y registro del estado periodontal, fotografías de la situación dentaria, modelos diagnósticos del paciente. </a:t>
            </a:r>
          </a:p>
          <a:p>
            <a:r>
              <a:rPr lang="es-ES" baseline="0" dirty="0" smtClean="0"/>
              <a:t>Es necesaria una evaluación de una </a:t>
            </a:r>
            <a:r>
              <a:rPr lang="es-ES" baseline="0" dirty="0" err="1" smtClean="0"/>
              <a:t>ortopantomografía</a:t>
            </a:r>
            <a:r>
              <a:rPr lang="es-ES" baseline="0" dirty="0" smtClean="0"/>
              <a:t>, y radiografías </a:t>
            </a:r>
            <a:r>
              <a:rPr lang="es-ES" baseline="0" dirty="0" err="1" smtClean="0"/>
              <a:t>dentoalveolare</a:t>
            </a:r>
            <a:r>
              <a:rPr lang="es-ES" baseline="0" dirty="0" smtClean="0"/>
              <a:t>, de por lo menor, cada uno de los dientes a tratar.</a:t>
            </a:r>
            <a:endParaRPr lang="es-ES" dirty="0" smtClean="0"/>
          </a:p>
          <a:p>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16</a:t>
            </a:fld>
            <a:endParaRPr lang="es-MX"/>
          </a:p>
        </p:txBody>
      </p:sp>
    </p:spTree>
    <p:extLst>
      <p:ext uri="{BB962C8B-B14F-4D97-AF65-F5344CB8AC3E}">
        <p14:creationId xmlns:p14="http://schemas.microsoft.com/office/powerpoint/2010/main" val="4249039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Cada que se requiera</a:t>
            </a:r>
            <a:r>
              <a:rPr lang="es-MX" baseline="0" dirty="0" smtClean="0"/>
              <a:t> una carilla debemos tomar en consideración las siguientes lista de </a:t>
            </a:r>
            <a:r>
              <a:rPr lang="es-MX" baseline="0" dirty="0" err="1" smtClean="0"/>
              <a:t>contaraindicaciones</a:t>
            </a:r>
            <a:r>
              <a:rPr lang="es-MX" baseline="0" dirty="0" smtClean="0"/>
              <a:t> para dar a </a:t>
            </a:r>
            <a:r>
              <a:rPr lang="es-MX" baseline="0" dirty="0" err="1" smtClean="0"/>
              <a:t>nuetro</a:t>
            </a:r>
            <a:r>
              <a:rPr lang="es-MX" baseline="0" dirty="0" smtClean="0"/>
              <a:t> paciente un mejor resultado y </a:t>
            </a:r>
            <a:r>
              <a:rPr lang="es-MX" baseline="0" dirty="0" err="1" smtClean="0"/>
              <a:t>satisfaccion</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17</a:t>
            </a:fld>
            <a:endParaRPr lang="es-MX"/>
          </a:p>
        </p:txBody>
      </p:sp>
    </p:spTree>
    <p:extLst>
      <p:ext uri="{BB962C8B-B14F-4D97-AF65-F5344CB8AC3E}">
        <p14:creationId xmlns:p14="http://schemas.microsoft.com/office/powerpoint/2010/main" val="196237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Si realizamos</a:t>
            </a:r>
            <a:r>
              <a:rPr lang="es-MX" baseline="0" dirty="0" smtClean="0"/>
              <a:t> el tratamiento solo en el lugar indicado este </a:t>
            </a:r>
            <a:r>
              <a:rPr lang="es-MX" baseline="0" dirty="0" err="1" smtClean="0"/>
              <a:t>tendra</a:t>
            </a:r>
            <a:r>
              <a:rPr lang="es-MX" baseline="0" dirty="0" smtClean="0"/>
              <a:t> mayor durabilidad en cavidad bucal ya que el mismo paciente nos cuestionara como tiene que </a:t>
            </a:r>
            <a:r>
              <a:rPr lang="es-MX" baseline="0" dirty="0" err="1" smtClean="0"/>
              <a:t>colocarsela</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18</a:t>
            </a:fld>
            <a:endParaRPr lang="es-MX"/>
          </a:p>
        </p:txBody>
      </p:sp>
    </p:spTree>
    <p:extLst>
      <p:ext uri="{BB962C8B-B14F-4D97-AF65-F5344CB8AC3E}">
        <p14:creationId xmlns:p14="http://schemas.microsoft.com/office/powerpoint/2010/main" val="4190750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Las gran mayoría de los pacientes quedan</a:t>
            </a:r>
            <a:r>
              <a:rPr lang="es-MX" baseline="0" dirty="0" smtClean="0"/>
              <a:t> muy contentos con la elaboración de sus carillas, ya que les proporciona lo que ellos a primera instancia buscan que la estética y como la preparación es muy conservadora y </a:t>
            </a:r>
            <a:r>
              <a:rPr lang="es-MX" baseline="0" dirty="0" err="1" smtClean="0"/>
              <a:t>adeamas</a:t>
            </a:r>
            <a:r>
              <a:rPr lang="es-MX" baseline="0" dirty="0" smtClean="0"/>
              <a:t> </a:t>
            </a:r>
            <a:r>
              <a:rPr lang="es-MX" baseline="0" dirty="0" err="1" smtClean="0"/>
              <a:t>elpaciente</a:t>
            </a:r>
            <a:r>
              <a:rPr lang="es-MX" baseline="0" dirty="0" smtClean="0"/>
              <a:t> tienen la oportunidad de ver como le quedaran y colocar antes de que se coloquen a su cavidad bucal.</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19</a:t>
            </a:fld>
            <a:endParaRPr lang="es-MX"/>
          </a:p>
        </p:txBody>
      </p:sp>
    </p:spTree>
    <p:extLst>
      <p:ext uri="{BB962C8B-B14F-4D97-AF65-F5344CB8AC3E}">
        <p14:creationId xmlns:p14="http://schemas.microsoft.com/office/powerpoint/2010/main" val="987473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Lejos</a:t>
            </a:r>
            <a:r>
              <a:rPr lang="es-MX" baseline="0" dirty="0" smtClean="0"/>
              <a:t> de ser una desventaja ellos lo ven como una inversión a su personalidad aun que claro no todos pueden adquirirlas y tener la sonrisa deseada, aun mas desfavorable para aquellas personas que presentan problemas patológicos. </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20</a:t>
            </a:fld>
            <a:endParaRPr lang="es-MX"/>
          </a:p>
        </p:txBody>
      </p:sp>
    </p:spTree>
    <p:extLst>
      <p:ext uri="{BB962C8B-B14F-4D97-AF65-F5344CB8AC3E}">
        <p14:creationId xmlns:p14="http://schemas.microsoft.com/office/powerpoint/2010/main" val="713552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Existen</a:t>
            </a:r>
            <a:r>
              <a:rPr lang="es-MX" baseline="0" dirty="0" smtClean="0"/>
              <a:t> dos técnicas para la elaboración de carillas que se mencionan a continuación.</a:t>
            </a:r>
            <a:endParaRPr lang="es-MX" dirty="0"/>
          </a:p>
        </p:txBody>
      </p:sp>
      <p:sp>
        <p:nvSpPr>
          <p:cNvPr id="4" name="3 Marcador de número de diapositiva"/>
          <p:cNvSpPr>
            <a:spLocks noGrp="1"/>
          </p:cNvSpPr>
          <p:nvPr>
            <p:ph type="sldNum" sz="quarter" idx="10"/>
          </p:nvPr>
        </p:nvSpPr>
        <p:spPr/>
        <p:txBody>
          <a:bodyPr/>
          <a:lstStyle/>
          <a:p>
            <a:fld id="{145A7A3E-2CCB-4F15-944F-F33F67E6B201}" type="slidenum">
              <a:rPr lang="es-MX" smtClean="0"/>
              <a:t>21</a:t>
            </a:fld>
            <a:endParaRPr lang="es-MX"/>
          </a:p>
        </p:txBody>
      </p:sp>
    </p:spTree>
    <p:extLst>
      <p:ext uri="{BB962C8B-B14F-4D97-AF65-F5344CB8AC3E}">
        <p14:creationId xmlns:p14="http://schemas.microsoft.com/office/powerpoint/2010/main" val="1181672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20" name="19 Marcador de pie de página"/>
          <p:cNvSpPr>
            <a:spLocks noGrp="1"/>
          </p:cNvSpPr>
          <p:nvPr>
            <p:ph type="ftr" sz="quarter" idx="11"/>
          </p:nvPr>
        </p:nvSpPr>
        <p:spPr/>
        <p:txBody>
          <a:bodyPr/>
          <a:lstStyle>
            <a:extLst/>
          </a:lstStyle>
          <a:p>
            <a:endParaRPr lang="es-ES"/>
          </a:p>
        </p:txBody>
      </p:sp>
      <p:sp>
        <p:nvSpPr>
          <p:cNvPr id="10" name="9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t>10/10/2016</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A847CFC-816F-41D0-AAC0-9BF4FEBC753E}" type="datetimeFigureOut">
              <a:rPr lang="es-ES" smtClean="0"/>
              <a:t>10/10/2016</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32FADFE-3B8F-471C-ABF0-DBC7717ECBBC}" type="slidenum">
              <a:rPr lang="es-ES" smtClean="0"/>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500065"/>
            <a:ext cx="7772400" cy="5856287"/>
          </a:xfrm>
        </p:spPr>
        <p:txBody>
          <a:bodyPr>
            <a:normAutofit fontScale="92500" lnSpcReduction="10000"/>
          </a:bodyPr>
          <a:lstStyle/>
          <a:p>
            <a:pPr algn="ctr" eaLnBrk="1" hangingPunct="1">
              <a:buFont typeface="Wingdings" pitchFamily="2" charset="2"/>
              <a:buNone/>
            </a:pPr>
            <a:r>
              <a:rPr lang="es-ES" sz="1800" b="1" dirty="0" smtClean="0"/>
              <a:t>UNIVERSIDAD AUTÓNOMA DEL ESTADO DE MÉXICO</a:t>
            </a:r>
          </a:p>
          <a:p>
            <a:pPr algn="ctr" eaLnBrk="1" hangingPunct="1">
              <a:buFont typeface="Wingdings" pitchFamily="2" charset="2"/>
              <a:buNone/>
            </a:pPr>
            <a:r>
              <a:rPr lang="es-ES" sz="1800" dirty="0" smtClean="0"/>
              <a:t>FACULTAD DE ODONTOLOGÍA</a:t>
            </a:r>
          </a:p>
          <a:p>
            <a:pPr algn="ctr" eaLnBrk="1" hangingPunct="1">
              <a:buFont typeface="Wingdings" pitchFamily="2" charset="2"/>
              <a:buNone/>
            </a:pPr>
            <a:endParaRPr lang="es-ES" sz="1800" dirty="0" smtClean="0"/>
          </a:p>
          <a:p>
            <a:pPr algn="ctr">
              <a:buFont typeface="Wingdings" pitchFamily="2" charset="2"/>
              <a:buNone/>
            </a:pPr>
            <a:r>
              <a:rPr lang="es-MX" sz="1800" b="1" dirty="0" smtClean="0"/>
              <a:t>PROGRAMA EDUCATIVO: </a:t>
            </a:r>
          </a:p>
          <a:p>
            <a:pPr algn="ctr">
              <a:buFont typeface="Wingdings" pitchFamily="2" charset="2"/>
              <a:buNone/>
            </a:pPr>
            <a:r>
              <a:rPr lang="es-MX" sz="1800" dirty="0" smtClean="0"/>
              <a:t>LICENCIATURA DE CIRUJANO DENTISTA</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ÁREA DE DOCENCIA:</a:t>
            </a:r>
          </a:p>
          <a:p>
            <a:pPr algn="ctr" eaLnBrk="1" hangingPunct="1">
              <a:buFont typeface="Wingdings" pitchFamily="2" charset="2"/>
              <a:buNone/>
            </a:pPr>
            <a:r>
              <a:rPr lang="es-MX" sz="1800" dirty="0" smtClean="0"/>
              <a:t>REHABILITACIÓN ODONTOLÓGICA</a:t>
            </a:r>
          </a:p>
          <a:p>
            <a:pPr algn="ctr" eaLnBrk="1" hangingPunct="1">
              <a:buFont typeface="Wingdings" pitchFamily="2" charset="2"/>
              <a:buNone/>
            </a:pPr>
            <a:endParaRPr lang="es-MX" sz="1800" dirty="0" smtClean="0"/>
          </a:p>
          <a:p>
            <a:pPr algn="ctr" eaLnBrk="1" hangingPunct="1">
              <a:buFont typeface="Wingdings" pitchFamily="2" charset="2"/>
              <a:buNone/>
            </a:pPr>
            <a:r>
              <a:rPr lang="es-ES" sz="1800" b="1" dirty="0" smtClean="0"/>
              <a:t>UNIDAD DE APRENDIZAJE:           </a:t>
            </a:r>
          </a:p>
          <a:p>
            <a:pPr algn="ctr" eaLnBrk="1" hangingPunct="1">
              <a:buFont typeface="Wingdings" pitchFamily="2" charset="2"/>
              <a:buNone/>
            </a:pPr>
            <a:r>
              <a:rPr lang="es-ES" sz="1800" dirty="0" smtClean="0"/>
              <a:t>MATERIALES DENTALES</a:t>
            </a:r>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TEMA:</a:t>
            </a:r>
          </a:p>
          <a:p>
            <a:pPr algn="ctr">
              <a:buNone/>
            </a:pPr>
            <a:r>
              <a:rPr lang="es-ES" dirty="0" smtClean="0"/>
              <a:t>RESINAS COMPUESTAS</a:t>
            </a:r>
            <a:endParaRPr lang="es-ES" sz="1800" dirty="0" smtClean="0"/>
          </a:p>
          <a:p>
            <a:pPr algn="ctr" eaLnBrk="1" hangingPunct="1">
              <a:buFont typeface="Wingdings" pitchFamily="2" charset="2"/>
              <a:buNone/>
            </a:pPr>
            <a:endParaRPr lang="es-ES" sz="1800" dirty="0" smtClean="0"/>
          </a:p>
          <a:p>
            <a:pPr algn="ctr" eaLnBrk="1" hangingPunct="1">
              <a:buFont typeface="Wingdings" pitchFamily="2" charset="2"/>
              <a:buNone/>
            </a:pPr>
            <a:r>
              <a:rPr lang="es-ES" sz="1800" b="1" dirty="0" smtClean="0"/>
              <a:t>ELABORADO POR:</a:t>
            </a:r>
          </a:p>
          <a:p>
            <a:pPr algn="ctr" eaLnBrk="1" hangingPunct="1">
              <a:buFont typeface="Wingdings" pitchFamily="2" charset="2"/>
              <a:buNone/>
            </a:pPr>
            <a:r>
              <a:rPr lang="es-ES" sz="1800" dirty="0" smtClean="0"/>
              <a:t>DRA. EN E.P. </a:t>
            </a:r>
            <a:r>
              <a:rPr lang="es-ES" sz="1800" dirty="0" smtClean="0"/>
              <a:t> ROSA MARTHA FLORES </a:t>
            </a:r>
            <a:r>
              <a:rPr lang="es-ES" sz="1800" dirty="0" smtClean="0"/>
              <a:t>ESTRADA</a:t>
            </a:r>
          </a:p>
          <a:p>
            <a:pPr eaLnBrk="1" hangingPunct="1">
              <a:buFont typeface="Wingdings" pitchFamily="2" charset="2"/>
              <a:buNone/>
            </a:pPr>
            <a:endParaRPr lang="es-ES" sz="1800" dirty="0" smtClean="0"/>
          </a:p>
        </p:txBody>
      </p:sp>
      <p:sp>
        <p:nvSpPr>
          <p:cNvPr id="4" name="3 Marcador de número de diapositiva"/>
          <p:cNvSpPr>
            <a:spLocks noGrp="1"/>
          </p:cNvSpPr>
          <p:nvPr>
            <p:ph type="sldNum" sz="quarter" idx="12"/>
          </p:nvPr>
        </p:nvSpPr>
        <p:spPr/>
        <p:txBody>
          <a:bodyPr/>
          <a:lstStyle/>
          <a:p>
            <a:pPr>
              <a:defRPr/>
            </a:pPr>
            <a:fld id="{AAC73A44-7499-4713-8F5C-F2185F2CE7EF}" type="slidenum">
              <a:rPr lang="es-ES" smtClean="0"/>
              <a:pPr>
                <a:defRPr/>
              </a:pPr>
              <a:t>1</a:t>
            </a:fld>
            <a:endParaRPr lang="es-ES"/>
          </a:p>
        </p:txBody>
      </p:sp>
      <p:pic>
        <p:nvPicPr>
          <p:cNvPr id="5"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1266601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HABILIDADES</a:t>
            </a:r>
            <a:endParaRPr lang="es-MX" dirty="0"/>
          </a:p>
        </p:txBody>
      </p:sp>
      <p:sp>
        <p:nvSpPr>
          <p:cNvPr id="3" name="2 Marcador de contenido"/>
          <p:cNvSpPr>
            <a:spLocks noGrp="1"/>
          </p:cNvSpPr>
          <p:nvPr>
            <p:ph idx="1"/>
          </p:nvPr>
        </p:nvSpPr>
        <p:spPr/>
        <p:txBody>
          <a:bodyPr/>
          <a:lstStyle/>
          <a:p>
            <a:r>
              <a:rPr lang="es-ES" dirty="0"/>
              <a:t>Habilidad para dosificar, mezclar y manipular los polímeros y materiales estéticos de restauración</a:t>
            </a:r>
            <a:endParaRPr lang="es-MX" dirty="0"/>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079636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127" y="609601"/>
            <a:ext cx="7598569" cy="1456267"/>
          </a:xfrm>
        </p:spPr>
        <p:txBody>
          <a:bodyPr>
            <a:noAutofit/>
          </a:bodyPr>
          <a:lstStyle/>
          <a:p>
            <a:pPr eaLnBrk="1" hangingPunct="1">
              <a:defRPr/>
            </a:pPr>
            <a:r>
              <a:rPr lang="es-ES" b="1" dirty="0" smtClean="0"/>
              <a:t>ACTITUDES/ VALORES </a:t>
            </a:r>
            <a:r>
              <a:rPr lang="es-ES" sz="4400" dirty="0" smtClean="0"/>
              <a:t/>
            </a:r>
            <a:br>
              <a:rPr lang="es-ES" sz="4400" dirty="0" smtClean="0"/>
            </a:br>
            <a:endParaRPr lang="es-ES" dirty="0"/>
          </a:p>
        </p:txBody>
      </p:sp>
      <p:sp>
        <p:nvSpPr>
          <p:cNvPr id="18435" name="2 Marcador de contenido"/>
          <p:cNvSpPr>
            <a:spLocks noGrp="1"/>
          </p:cNvSpPr>
          <p:nvPr>
            <p:ph idx="1"/>
          </p:nvPr>
        </p:nvSpPr>
        <p:spPr>
          <a:xfrm>
            <a:off x="914400" y="2143125"/>
            <a:ext cx="7772400" cy="4572000"/>
          </a:xfrm>
        </p:spPr>
        <p:txBody>
          <a:bodyPr>
            <a:normAutofit/>
          </a:bodyPr>
          <a:lstStyle/>
          <a:p>
            <a:pPr lvl="1" eaLnBrk="1" hangingPunct="1"/>
            <a:r>
              <a:rPr lang="es-ES" sz="3600" dirty="0" smtClean="0"/>
              <a:t>Aplicar las normas de la ADA y las propias del material</a:t>
            </a:r>
            <a:endParaRPr lang="es-ES" sz="40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ED2F56FD-6893-46EC-AB2C-596BD3848782}" type="slidenum">
              <a:rPr lang="es-ES" smtClean="0"/>
              <a:pPr>
                <a:defRPr/>
              </a:pPr>
              <a:t>11</a:t>
            </a:fld>
            <a:endParaRPr lang="es-ES"/>
          </a:p>
        </p:txBody>
      </p:sp>
      <p:pic>
        <p:nvPicPr>
          <p:cNvPr id="6"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890490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2745704"/>
            <a:ext cx="7406640" cy="1472184"/>
          </a:xfrm>
        </p:spPr>
        <p:txBody>
          <a:bodyPr/>
          <a:lstStyle/>
          <a:p>
            <a:pPr algn="ctr"/>
            <a:r>
              <a:rPr lang="es-MX" dirty="0" smtClean="0"/>
              <a:t>RESINAS COMPUESTAS</a:t>
            </a:r>
            <a:endParaRPr lang="es-MX" dirty="0"/>
          </a:p>
        </p:txBody>
      </p:sp>
      <p:sp>
        <p:nvSpPr>
          <p:cNvPr id="3" name="2 Subtítulo"/>
          <p:cNvSpPr>
            <a:spLocks noGrp="1"/>
          </p:cNvSpPr>
          <p:nvPr>
            <p:ph type="subTitle" idx="1"/>
          </p:nvPr>
        </p:nvSpPr>
        <p:spPr>
          <a:xfrm>
            <a:off x="1784380" y="4797152"/>
            <a:ext cx="7406640" cy="1752600"/>
          </a:xfrm>
        </p:spPr>
        <p:txBody>
          <a:bodyPr/>
          <a:lstStyle/>
          <a:p>
            <a:r>
              <a:rPr lang="es-MX" dirty="0"/>
              <a:t>Dra. En E.P. Rosa Martha Flores Estrada</a:t>
            </a:r>
          </a:p>
          <a:p>
            <a:endParaRPr lang="es-MX" dirty="0"/>
          </a:p>
        </p:txBody>
      </p:sp>
      <p:pic>
        <p:nvPicPr>
          <p:cNvPr id="4" name="Picture 8" descr="http://cgrandgeorge.com/Business/Dentistry/Images/crowns%20and%20bridges.jpg"/>
          <p:cNvPicPr>
            <a:picLocks noChangeAspect="1" noChangeArrowheads="1"/>
          </p:cNvPicPr>
          <p:nvPr/>
        </p:nvPicPr>
        <p:blipFill rotWithShape="1">
          <a:blip r:embed="rId3">
            <a:extLst>
              <a:ext uri="{28A0092B-C50C-407E-A947-70E740481C1C}">
                <a14:useLocalDpi xmlns:a14="http://schemas.microsoft.com/office/drawing/2010/main" val="0"/>
              </a:ext>
            </a:extLst>
          </a:blip>
          <a:srcRect t="-9905" b="13899"/>
          <a:stretch/>
        </p:blipFill>
        <p:spPr bwMode="auto">
          <a:xfrm>
            <a:off x="5903325" y="836712"/>
            <a:ext cx="2696148" cy="268273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2" descr="http://www.esthetic-dental-lab.com/uploadfile/pic/20121106/20121106012246734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4" y="116632"/>
            <a:ext cx="3816424" cy="275925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4491373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 </a:t>
            </a:r>
            <a:endParaRPr lang="es-MX" dirty="0"/>
          </a:p>
        </p:txBody>
      </p:sp>
      <p:sp>
        <p:nvSpPr>
          <p:cNvPr id="5" name="4 Marcador de contenido"/>
          <p:cNvSpPr>
            <a:spLocks noGrp="1"/>
          </p:cNvSpPr>
          <p:nvPr>
            <p:ph idx="1"/>
          </p:nvPr>
        </p:nvSpPr>
        <p:spPr/>
        <p:txBody>
          <a:bodyPr/>
          <a:lstStyle/>
          <a:p>
            <a:r>
              <a:rPr lang="es-ES" dirty="0">
                <a:latin typeface="David" pitchFamily="34" charset="-79"/>
                <a:cs typeface="David" pitchFamily="34" charset="-79"/>
              </a:rPr>
              <a:t>Introducidas por el Dr. Charles </a:t>
            </a:r>
            <a:r>
              <a:rPr lang="es-ES" dirty="0" err="1">
                <a:latin typeface="David" pitchFamily="34" charset="-79"/>
                <a:cs typeface="David" pitchFamily="34" charset="-79"/>
              </a:rPr>
              <a:t>Pincus</a:t>
            </a:r>
            <a:r>
              <a:rPr lang="es-ES" dirty="0">
                <a:latin typeface="David" pitchFamily="34" charset="-79"/>
                <a:cs typeface="David" pitchFamily="34" charset="-79"/>
              </a:rPr>
              <a:t>, E.U.A. (años 20) </a:t>
            </a:r>
          </a:p>
          <a:p>
            <a:pPr marL="82296" indent="0">
              <a:buNone/>
            </a:pPr>
            <a:endParaRPr lang="es-MX" dirty="0"/>
          </a:p>
        </p:txBody>
      </p:sp>
      <p:pic>
        <p:nvPicPr>
          <p:cNvPr id="6" name="Picture 2" descr="http://static1.squarespace.com/static/53fa42d8e4b01f78d1454d4f/5460cdf5e4b0e58fabd7e581/5460ce1be4b016683bda4d70/1415630364161/john-charles-rock-1890-1984-american-everett.jpg?format=750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2878651"/>
            <a:ext cx="2632975" cy="32866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4" descr="http://www.larchmontsmile.com/images/shirleytemple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780928"/>
            <a:ext cx="2569467" cy="33438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pic>
        <p:nvPicPr>
          <p:cNvPr id="10"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2429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53550" y="185518"/>
            <a:ext cx="512142" cy="624741"/>
          </a:xfrm>
          <a:prstGeom prst="rect">
            <a:avLst/>
          </a:prstGeom>
        </p:spPr>
      </p:pic>
    </p:spTree>
    <p:extLst>
      <p:ext uri="{BB962C8B-B14F-4D97-AF65-F5344CB8AC3E}">
        <p14:creationId xmlns:p14="http://schemas.microsoft.com/office/powerpoint/2010/main" val="3451648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dirty="0">
                <a:latin typeface="David" pitchFamily="34" charset="-79"/>
                <a:cs typeface="David" pitchFamily="34" charset="-79"/>
              </a:rPr>
              <a:t>DEFINICIÓN</a:t>
            </a:r>
            <a:endParaRPr lang="es-MX" dirty="0"/>
          </a:p>
        </p:txBody>
      </p:sp>
      <p:sp>
        <p:nvSpPr>
          <p:cNvPr id="3" name="2 Marcador de contenido"/>
          <p:cNvSpPr>
            <a:spLocks noGrp="1"/>
          </p:cNvSpPr>
          <p:nvPr>
            <p:ph idx="1"/>
          </p:nvPr>
        </p:nvSpPr>
        <p:spPr>
          <a:xfrm>
            <a:off x="1403648" y="1484784"/>
            <a:ext cx="6984776" cy="3781400"/>
          </a:xfrm>
        </p:spPr>
        <p:txBody>
          <a:bodyPr>
            <a:normAutofit fontScale="92500" lnSpcReduction="20000"/>
          </a:bodyPr>
          <a:lstStyle/>
          <a:p>
            <a:pPr algn="just"/>
            <a:r>
              <a:rPr lang="es-ES" dirty="0" smtClean="0">
                <a:latin typeface="David" pitchFamily="34" charset="-79"/>
                <a:cs typeface="David" pitchFamily="34" charset="-79"/>
              </a:rPr>
              <a:t>Carillas </a:t>
            </a:r>
            <a:r>
              <a:rPr lang="es-ES" dirty="0">
                <a:latin typeface="David" pitchFamily="34" charset="-79"/>
                <a:cs typeface="David" pitchFamily="34" charset="-79"/>
              </a:rPr>
              <a:t>o frentes estéticos</a:t>
            </a:r>
          </a:p>
          <a:p>
            <a:pPr algn="just"/>
            <a:endParaRPr lang="es-ES" dirty="0">
              <a:latin typeface="David" pitchFamily="34" charset="-79"/>
              <a:cs typeface="David" pitchFamily="34" charset="-79"/>
            </a:endParaRPr>
          </a:p>
          <a:p>
            <a:pPr algn="just"/>
            <a:r>
              <a:rPr lang="es-ES" dirty="0">
                <a:latin typeface="David" pitchFamily="34" charset="-79"/>
                <a:cs typeface="David" pitchFamily="34" charset="-79"/>
              </a:rPr>
              <a:t>Son restauraciones que permiten solucionar biológica, estética y funcionalmente de forma confiable y predecible, gran cantidad de situaciones clínicas, mantener siempre el criterio de mínima invasión de la estructura dental </a:t>
            </a:r>
            <a:r>
              <a:rPr lang="es-ES" dirty="0" smtClean="0">
                <a:latin typeface="David" pitchFamily="34" charset="-79"/>
                <a:cs typeface="David" pitchFamily="34" charset="-79"/>
              </a:rPr>
              <a:t>natural.</a:t>
            </a:r>
            <a:endParaRPr lang="es-ES" dirty="0">
              <a:latin typeface="David" pitchFamily="34" charset="-79"/>
              <a:cs typeface="David" pitchFamily="34" charset="-79"/>
            </a:endParaRPr>
          </a:p>
          <a:p>
            <a:endParaRPr lang="es-MX" dirty="0"/>
          </a:p>
        </p:txBody>
      </p:sp>
      <p:pic>
        <p:nvPicPr>
          <p:cNvPr id="5" name="Picture 2" descr="http://2.bp.blogspot.com/-K8JECu8G2vA/T8D2G3_7pyI/AAAAAAAAAAc/T6bDwZ3p8fU/s16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5568" y="5190367"/>
            <a:ext cx="3888432" cy="166763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tatic.clinicafaus.com/wp-content/uploads/2013/07/carillas-de-porcelan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6" y="35131"/>
            <a:ext cx="2854599" cy="2140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893712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400" dirty="0">
                <a:latin typeface="David" pitchFamily="34" charset="-79"/>
                <a:cs typeface="David" pitchFamily="34" charset="-79"/>
              </a:rPr>
              <a:t>INDICACIONE</a:t>
            </a:r>
            <a:r>
              <a:rPr lang="es-ES" sz="4000" dirty="0">
                <a:latin typeface="David" pitchFamily="34" charset="-79"/>
                <a:cs typeface="David" pitchFamily="34" charset="-79"/>
              </a:rPr>
              <a:t>S</a:t>
            </a:r>
            <a:br>
              <a:rPr lang="es-ES" sz="4000" dirty="0">
                <a:latin typeface="David" pitchFamily="34" charset="-79"/>
                <a:cs typeface="David" pitchFamily="34" charset="-79"/>
              </a:rPr>
            </a:br>
            <a:endParaRPr lang="es-MX" dirty="0"/>
          </a:p>
        </p:txBody>
      </p:sp>
      <p:sp>
        <p:nvSpPr>
          <p:cNvPr id="3" name="2 Marcador de contenido"/>
          <p:cNvSpPr>
            <a:spLocks noGrp="1"/>
          </p:cNvSpPr>
          <p:nvPr>
            <p:ph idx="1"/>
          </p:nvPr>
        </p:nvSpPr>
        <p:spPr/>
        <p:txBody>
          <a:bodyPr>
            <a:normAutofit fontScale="92500" lnSpcReduction="10000"/>
          </a:bodyPr>
          <a:lstStyle/>
          <a:p>
            <a:pPr marL="82296" indent="0" algn="ctr">
              <a:buNone/>
            </a:pPr>
            <a:endParaRPr lang="es-ES" sz="4800" dirty="0">
              <a:latin typeface="David" pitchFamily="34" charset="-79"/>
              <a:cs typeface="David" pitchFamily="34" charset="-79"/>
            </a:endParaRPr>
          </a:p>
          <a:p>
            <a:pPr marL="457200" indent="-457200">
              <a:buClr>
                <a:srgbClr val="FF0000"/>
              </a:buClr>
              <a:buFont typeface="Wingdings" pitchFamily="2" charset="2"/>
              <a:buChar char="v"/>
            </a:pPr>
            <a:r>
              <a:rPr lang="es-ES" dirty="0">
                <a:latin typeface="David" pitchFamily="34" charset="-79"/>
                <a:cs typeface="David" pitchFamily="34" charset="-79"/>
              </a:rPr>
              <a:t>Obturaciones pequeñas deficientes (Clase III, IV, V que afecten a la cara vestibular)</a:t>
            </a:r>
          </a:p>
          <a:p>
            <a:pPr marL="457200" indent="-457200">
              <a:buClr>
                <a:srgbClr val="FF0000"/>
              </a:buClr>
              <a:buFont typeface="Wingdings" pitchFamily="2" charset="2"/>
              <a:buChar char="v"/>
            </a:pPr>
            <a:r>
              <a:rPr lang="es-ES" dirty="0">
                <a:latin typeface="David" pitchFamily="34" charset="-79"/>
                <a:cs typeface="David" pitchFamily="34" charset="-79"/>
              </a:rPr>
              <a:t>Cuando en su dinámica de oclusión, no presenten fuerzas excesivas en las piezas a tratar</a:t>
            </a:r>
          </a:p>
          <a:p>
            <a:pPr marL="457200" indent="-457200">
              <a:buClr>
                <a:srgbClr val="FF0000"/>
              </a:buClr>
              <a:buFont typeface="Wingdings" pitchFamily="2" charset="2"/>
              <a:buChar char="v"/>
            </a:pPr>
            <a:r>
              <a:rPr lang="es-ES" dirty="0">
                <a:latin typeface="David" pitchFamily="34" charset="-79"/>
                <a:cs typeface="David" pitchFamily="34" charset="-79"/>
              </a:rPr>
              <a:t>Coronas clínicas anchas y largas</a:t>
            </a:r>
          </a:p>
          <a:p>
            <a:pPr marL="457200" indent="-457200">
              <a:buClr>
                <a:srgbClr val="FF0000"/>
              </a:buClr>
              <a:buFont typeface="Wingdings" pitchFamily="2" charset="2"/>
              <a:buChar char="v"/>
            </a:pPr>
            <a:r>
              <a:rPr lang="es-ES" dirty="0">
                <a:latin typeface="David" pitchFamily="34" charset="-79"/>
                <a:cs typeface="David" pitchFamily="34" charset="-79"/>
              </a:rPr>
              <a:t>Obturaciones pigmentadas por filtración marginal</a:t>
            </a:r>
          </a:p>
          <a:p>
            <a:pPr marL="457200" indent="-457200">
              <a:buClr>
                <a:srgbClr val="FF0000"/>
              </a:buClr>
              <a:buFont typeface="Wingdings" pitchFamily="2" charset="2"/>
              <a:buChar char="v"/>
            </a:pPr>
            <a:r>
              <a:rPr lang="es-ES" dirty="0">
                <a:latin typeface="David" pitchFamily="34" charset="-79"/>
                <a:cs typeface="David" pitchFamily="34" charset="-79"/>
              </a:rPr>
              <a:t>Anomalías de superficie</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988930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a:latin typeface="David" pitchFamily="34" charset="-79"/>
                <a:cs typeface="David" pitchFamily="34" charset="-79"/>
              </a:rPr>
              <a:t>INDICACIONE</a:t>
            </a:r>
            <a:r>
              <a:rPr lang="es-ES" sz="3600" dirty="0">
                <a:latin typeface="David" pitchFamily="34" charset="-79"/>
                <a:cs typeface="David" pitchFamily="34" charset="-79"/>
              </a:rPr>
              <a:t>S</a:t>
            </a:r>
            <a:endParaRPr lang="es-MX" dirty="0"/>
          </a:p>
        </p:txBody>
      </p:sp>
      <p:sp>
        <p:nvSpPr>
          <p:cNvPr id="3" name="2 Marcador de contenido"/>
          <p:cNvSpPr>
            <a:spLocks noGrp="1"/>
          </p:cNvSpPr>
          <p:nvPr>
            <p:ph idx="1"/>
          </p:nvPr>
        </p:nvSpPr>
        <p:spPr/>
        <p:txBody>
          <a:bodyPr/>
          <a:lstStyle/>
          <a:p>
            <a:pPr marL="457200" indent="-457200" algn="just">
              <a:buClr>
                <a:srgbClr val="C00000"/>
              </a:buClr>
              <a:buFont typeface="Wingdings" pitchFamily="2" charset="2"/>
              <a:buChar char="v"/>
            </a:pPr>
            <a:r>
              <a:rPr lang="es-ES" dirty="0" smtClean="0">
                <a:latin typeface="David" pitchFamily="34" charset="-79"/>
                <a:cs typeface="David" pitchFamily="34" charset="-79"/>
              </a:rPr>
              <a:t>Que exista esmalte suficiente en cantidad y espesor.</a:t>
            </a:r>
          </a:p>
          <a:p>
            <a:pPr marL="457200" indent="-457200" algn="just">
              <a:buClr>
                <a:srgbClr val="C00000"/>
              </a:buClr>
              <a:buFont typeface="Wingdings" pitchFamily="2" charset="2"/>
              <a:buChar char="v"/>
            </a:pPr>
            <a:r>
              <a:rPr lang="es-ES" dirty="0" smtClean="0">
                <a:latin typeface="David" pitchFamily="34" charset="-79"/>
                <a:cs typeface="David" pitchFamily="34" charset="-79"/>
              </a:rPr>
              <a:t>La Corona clínica debe tener un tamaño adecuado.</a:t>
            </a:r>
          </a:p>
          <a:p>
            <a:pPr marL="457200" indent="-457200" algn="just">
              <a:buClr>
                <a:srgbClr val="C00000"/>
              </a:buClr>
              <a:buFont typeface="Wingdings" pitchFamily="2" charset="2"/>
              <a:buChar char="v"/>
            </a:pPr>
            <a:r>
              <a:rPr lang="es-ES" dirty="0" smtClean="0">
                <a:latin typeface="David" pitchFamily="34" charset="-79"/>
                <a:cs typeface="David" pitchFamily="34" charset="-79"/>
              </a:rPr>
              <a:t>El paciente debe tener una higiene bucal adecuada.</a:t>
            </a:r>
          </a:p>
          <a:p>
            <a:pPr marL="457200" indent="-457200" algn="just">
              <a:buClr>
                <a:srgbClr val="C00000"/>
              </a:buClr>
              <a:buFont typeface="Wingdings" pitchFamily="2" charset="2"/>
              <a:buChar char="v"/>
            </a:pPr>
            <a:r>
              <a:rPr lang="es-ES" dirty="0" smtClean="0">
                <a:latin typeface="David" pitchFamily="34" charset="-79"/>
                <a:cs typeface="David" pitchFamily="34" charset="-79"/>
              </a:rPr>
              <a:t>El paciente no debe presentar problemas de oclusión.</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918680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CONTRAINDICACIONES</a:t>
            </a:r>
            <a:endParaRPr lang="es-MX" dirty="0"/>
          </a:p>
        </p:txBody>
      </p:sp>
      <p:sp>
        <p:nvSpPr>
          <p:cNvPr id="3" name="2 Marcador de contenido"/>
          <p:cNvSpPr>
            <a:spLocks noGrp="1"/>
          </p:cNvSpPr>
          <p:nvPr>
            <p:ph idx="1"/>
          </p:nvPr>
        </p:nvSpPr>
        <p:spPr/>
        <p:txBody>
          <a:bodyPr>
            <a:normAutofit/>
          </a:bodyPr>
          <a:lstStyle/>
          <a:p>
            <a:pPr marL="457200" indent="-457200">
              <a:buClr>
                <a:srgbClr val="00B050"/>
              </a:buClr>
              <a:buFont typeface="Wingdings" pitchFamily="2" charset="2"/>
              <a:buChar char="q"/>
            </a:pPr>
            <a:r>
              <a:rPr lang="es-ES" dirty="0">
                <a:latin typeface="David" pitchFamily="34" charset="-79"/>
                <a:cs typeface="David" pitchFamily="34" charset="-79"/>
              </a:rPr>
              <a:t>Dientes con coronas clínicas muy cortas</a:t>
            </a:r>
          </a:p>
          <a:p>
            <a:pPr marL="457200" indent="-457200">
              <a:buClr>
                <a:srgbClr val="00B050"/>
              </a:buClr>
              <a:buFont typeface="Wingdings" pitchFamily="2" charset="2"/>
              <a:buChar char="q"/>
            </a:pPr>
            <a:r>
              <a:rPr lang="es-ES" dirty="0">
                <a:latin typeface="David" pitchFamily="34" charset="-79"/>
                <a:cs typeface="David" pitchFamily="34" charset="-79"/>
              </a:rPr>
              <a:t>Coronas clínicas delgadas</a:t>
            </a:r>
          </a:p>
          <a:p>
            <a:pPr marL="457200" indent="-457200">
              <a:buClr>
                <a:srgbClr val="00B050"/>
              </a:buClr>
              <a:buFont typeface="Wingdings" pitchFamily="2" charset="2"/>
              <a:buChar char="q"/>
            </a:pPr>
            <a:r>
              <a:rPr lang="es-ES" dirty="0">
                <a:latin typeface="David" pitchFamily="34" charset="-79"/>
                <a:cs typeface="David" pitchFamily="34" charset="-79"/>
              </a:rPr>
              <a:t>Dientes con retracción gingival extensa</a:t>
            </a:r>
          </a:p>
          <a:p>
            <a:pPr marL="457200" indent="-457200">
              <a:buClr>
                <a:srgbClr val="00B050"/>
              </a:buClr>
              <a:buFont typeface="Wingdings" pitchFamily="2" charset="2"/>
              <a:buChar char="q"/>
            </a:pPr>
            <a:r>
              <a:rPr lang="es-ES" dirty="0">
                <a:latin typeface="David" pitchFamily="34" charset="-79"/>
                <a:cs typeface="David" pitchFamily="34" charset="-79"/>
              </a:rPr>
              <a:t>Dientes con poco esmalte bucal, dentina expuesta (mucha) y exposición de cemento radicular en la zona gingival</a:t>
            </a:r>
          </a:p>
          <a:p>
            <a:pPr marL="457200" indent="-457200">
              <a:buClr>
                <a:srgbClr val="00B050"/>
              </a:buClr>
              <a:buFont typeface="Wingdings" pitchFamily="2" charset="2"/>
              <a:buChar char="q"/>
            </a:pPr>
            <a:r>
              <a:rPr lang="es-ES" dirty="0">
                <a:latin typeface="David" pitchFamily="34" charset="-79"/>
                <a:cs typeface="David" pitchFamily="34" charset="-79"/>
              </a:rPr>
              <a:t>Pacientes con hábitos </a:t>
            </a:r>
            <a:r>
              <a:rPr lang="es-ES" dirty="0" err="1">
                <a:latin typeface="David" pitchFamily="34" charset="-79"/>
                <a:cs typeface="David" pitchFamily="34" charset="-79"/>
              </a:rPr>
              <a:t>oclusales</a:t>
            </a:r>
            <a:r>
              <a:rPr lang="es-ES" dirty="0">
                <a:latin typeface="David" pitchFamily="34" charset="-79"/>
                <a:cs typeface="David" pitchFamily="34" charset="-79"/>
              </a:rPr>
              <a:t> lesivos o traumáticos (Bruxismo severo</a:t>
            </a:r>
            <a:r>
              <a:rPr lang="es-ES" dirty="0" smtClean="0">
                <a:latin typeface="David" pitchFamily="34" charset="-79"/>
                <a:cs typeface="David" pitchFamily="34" charset="-79"/>
              </a:rPr>
              <a:t>)</a:t>
            </a:r>
          </a:p>
          <a:p>
            <a:pPr marL="457200" indent="-457200">
              <a:buClr>
                <a:srgbClr val="00B050"/>
              </a:buClr>
              <a:buFont typeface="Wingdings" pitchFamily="2" charset="2"/>
              <a:buChar char="q"/>
            </a:pPr>
            <a:endParaRPr lang="es-ES" dirty="0" smtClean="0">
              <a:latin typeface="David" pitchFamily="34" charset="-79"/>
              <a:cs typeface="David" pitchFamily="34" charset="-79"/>
            </a:endParaRP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40689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457200" indent="-457200">
              <a:buClr>
                <a:srgbClr val="00B050"/>
              </a:buClr>
              <a:buFont typeface="Wingdings" pitchFamily="2" charset="2"/>
              <a:buChar char="q"/>
            </a:pPr>
            <a:r>
              <a:rPr lang="es-ES" dirty="0">
                <a:latin typeface="David" pitchFamily="34" charset="-79"/>
                <a:cs typeface="David" pitchFamily="34" charset="-79"/>
              </a:rPr>
              <a:t>Oclusión borde a borde</a:t>
            </a:r>
          </a:p>
          <a:p>
            <a:pPr marL="457200" indent="-457200">
              <a:buClr>
                <a:srgbClr val="00B050"/>
              </a:buClr>
              <a:buFont typeface="Wingdings" pitchFamily="2" charset="2"/>
              <a:buChar char="q"/>
            </a:pPr>
            <a:r>
              <a:rPr lang="es-ES" dirty="0">
                <a:latin typeface="David" pitchFamily="34" charset="-79"/>
                <a:cs typeface="David" pitchFamily="34" charset="-79"/>
              </a:rPr>
              <a:t>Pacientes con higiene bucal deficiente</a:t>
            </a:r>
          </a:p>
          <a:p>
            <a:pPr marL="457200" indent="-457200">
              <a:buClr>
                <a:srgbClr val="00B050"/>
              </a:buClr>
              <a:buFont typeface="Wingdings" pitchFamily="2" charset="2"/>
              <a:buChar char="q"/>
            </a:pPr>
            <a:r>
              <a:rPr lang="es-ES" dirty="0">
                <a:latin typeface="David" pitchFamily="34" charset="-79"/>
                <a:cs typeface="David" pitchFamily="34" charset="-79"/>
              </a:rPr>
              <a:t>Pacientes con alta actividad  </a:t>
            </a:r>
            <a:r>
              <a:rPr lang="es-ES" dirty="0" err="1">
                <a:latin typeface="David" pitchFamily="34" charset="-79"/>
                <a:cs typeface="David" pitchFamily="34" charset="-79"/>
              </a:rPr>
              <a:t>cariogénica</a:t>
            </a:r>
            <a:endParaRPr lang="es-ES" dirty="0">
              <a:latin typeface="David" pitchFamily="34" charset="-79"/>
              <a:cs typeface="David" pitchFamily="34" charset="-79"/>
            </a:endParaRPr>
          </a:p>
          <a:p>
            <a:pPr marL="457200" indent="-457200">
              <a:buClr>
                <a:srgbClr val="00B050"/>
              </a:buClr>
              <a:buFont typeface="Wingdings" pitchFamily="2" charset="2"/>
              <a:buChar char="q"/>
            </a:pPr>
            <a:r>
              <a:rPr lang="es-ES" dirty="0"/>
              <a:t>Dientes con grandes restauraciones en caras proximales</a:t>
            </a:r>
          </a:p>
          <a:p>
            <a:pPr marL="457200" indent="-457200">
              <a:buClr>
                <a:srgbClr val="00B050"/>
              </a:buClr>
              <a:buFont typeface="Wingdings" pitchFamily="2" charset="2"/>
              <a:buChar char="q"/>
            </a:pPr>
            <a:r>
              <a:rPr lang="es-ES" dirty="0"/>
              <a:t>Dientes con caries extensas</a:t>
            </a:r>
          </a:p>
          <a:p>
            <a:pPr marL="457200" indent="-457200">
              <a:buClr>
                <a:srgbClr val="00B050"/>
              </a:buClr>
              <a:buFont typeface="Wingdings" pitchFamily="2" charset="2"/>
              <a:buChar char="q"/>
            </a:pPr>
            <a:r>
              <a:rPr lang="es-ES" dirty="0"/>
              <a:t>Dientes con movilidad dental</a:t>
            </a:r>
          </a:p>
          <a:p>
            <a:pPr marL="457200" indent="-457200">
              <a:buClr>
                <a:srgbClr val="00B050"/>
              </a:buClr>
              <a:buFont typeface="Wingdings" pitchFamily="2" charset="2"/>
              <a:buChar char="q"/>
            </a:pPr>
            <a:r>
              <a:rPr lang="es-ES" dirty="0"/>
              <a:t>Dientes con pigmentaciones oscuras</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636211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Ventajas </a:t>
            </a:r>
            <a:endParaRPr lang="es-MX" dirty="0"/>
          </a:p>
        </p:txBody>
      </p:sp>
      <p:sp>
        <p:nvSpPr>
          <p:cNvPr id="3" name="2 Marcador de contenido"/>
          <p:cNvSpPr>
            <a:spLocks noGrp="1"/>
          </p:cNvSpPr>
          <p:nvPr>
            <p:ph idx="1"/>
          </p:nvPr>
        </p:nvSpPr>
        <p:spPr/>
        <p:txBody>
          <a:bodyPr>
            <a:normAutofit fontScale="92500" lnSpcReduction="10000"/>
          </a:bodyPr>
          <a:lstStyle/>
          <a:p>
            <a:pPr marL="342900" indent="-342900">
              <a:buFont typeface="Wingdings" pitchFamily="2" charset="2"/>
              <a:buChar char="J"/>
            </a:pPr>
            <a:r>
              <a:rPr lang="es-ES" dirty="0">
                <a:latin typeface="David" pitchFamily="34" charset="-79"/>
                <a:cs typeface="David" pitchFamily="34" charset="-79"/>
              </a:rPr>
              <a:t>Preparación dentaria conservadora</a:t>
            </a:r>
          </a:p>
          <a:p>
            <a:pPr marL="342900" indent="-342900">
              <a:buFont typeface="Wingdings" pitchFamily="2" charset="2"/>
              <a:buChar char="J"/>
            </a:pPr>
            <a:r>
              <a:rPr lang="es-ES" dirty="0">
                <a:latin typeface="David" pitchFamily="34" charset="-79"/>
                <a:cs typeface="David" pitchFamily="34" charset="-79"/>
              </a:rPr>
              <a:t>Obtención correcta y perfecta terminación en el laboratorio</a:t>
            </a:r>
          </a:p>
          <a:p>
            <a:pPr marL="342900" indent="-342900">
              <a:buFont typeface="Wingdings" pitchFamily="2" charset="2"/>
              <a:buChar char="J"/>
            </a:pPr>
            <a:r>
              <a:rPr lang="es-ES" dirty="0">
                <a:latin typeface="David" pitchFamily="34" charset="-79"/>
                <a:cs typeface="David" pitchFamily="34" charset="-79"/>
              </a:rPr>
              <a:t>El paciente puede ver el color definitivo antes de cementar la carilla</a:t>
            </a:r>
          </a:p>
          <a:p>
            <a:pPr marL="342900" indent="-342900">
              <a:buFont typeface="Wingdings" pitchFamily="2" charset="2"/>
              <a:buChar char="J"/>
            </a:pPr>
            <a:r>
              <a:rPr lang="es-ES" dirty="0">
                <a:latin typeface="David" pitchFamily="34" charset="-79"/>
                <a:cs typeface="David" pitchFamily="34" charset="-79"/>
              </a:rPr>
              <a:t>Resultado final predecible</a:t>
            </a:r>
          </a:p>
          <a:p>
            <a:pPr marL="342900" indent="-342900">
              <a:buFont typeface="Wingdings" pitchFamily="2" charset="2"/>
              <a:buChar char="J"/>
            </a:pPr>
            <a:r>
              <a:rPr lang="es-ES" dirty="0">
                <a:latin typeface="David" pitchFamily="34" charset="-79"/>
                <a:cs typeface="David" pitchFamily="34" charset="-79"/>
              </a:rPr>
              <a:t>De fácil preparación para el operador</a:t>
            </a:r>
          </a:p>
          <a:p>
            <a:pPr marL="342900" indent="-342900">
              <a:buFont typeface="Wingdings" pitchFamily="2" charset="2"/>
              <a:buChar char="J"/>
            </a:pPr>
            <a:r>
              <a:rPr lang="es-ES" dirty="0">
                <a:latin typeface="David" pitchFamily="34" charset="-79"/>
                <a:cs typeface="David" pitchFamily="34" charset="-79"/>
              </a:rPr>
              <a:t>Buena resistencia abrasiva</a:t>
            </a:r>
          </a:p>
          <a:p>
            <a:pPr marL="342900" indent="-342900">
              <a:buFont typeface="Wingdings" pitchFamily="2" charset="2"/>
              <a:buChar char="J"/>
            </a:pPr>
            <a:r>
              <a:rPr lang="es-ES" dirty="0">
                <a:latin typeface="David" pitchFamily="34" charset="-79"/>
                <a:cs typeface="David" pitchFamily="34" charset="-79"/>
              </a:rPr>
              <a:t>Gran resultado estético</a:t>
            </a:r>
          </a:p>
          <a:p>
            <a:pPr marL="342900" indent="-342900">
              <a:buFont typeface="Wingdings" pitchFamily="2" charset="2"/>
              <a:buChar char="J"/>
            </a:pPr>
            <a:r>
              <a:rPr lang="es-ES" dirty="0">
                <a:latin typeface="David" pitchFamily="34" charset="-79"/>
                <a:cs typeface="David" pitchFamily="34" charset="-79"/>
              </a:rPr>
              <a:t>Excelente resistencia </a:t>
            </a:r>
            <a:r>
              <a:rPr lang="es-ES" dirty="0" err="1">
                <a:latin typeface="David" pitchFamily="34" charset="-79"/>
                <a:cs typeface="David" pitchFamily="34" charset="-79"/>
              </a:rPr>
              <a:t>flexural</a:t>
            </a:r>
            <a:endParaRPr lang="es-ES" dirty="0">
              <a:latin typeface="David" pitchFamily="34" charset="-79"/>
              <a:cs typeface="David" pitchFamily="34" charset="-79"/>
            </a:endParaRP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902118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914400" y="928688"/>
            <a:ext cx="7772400" cy="5427662"/>
          </a:xfrm>
        </p:spPr>
        <p:txBody>
          <a:bodyPr>
            <a:normAutofit/>
          </a:bodyPr>
          <a:lstStyle/>
          <a:p>
            <a:pPr>
              <a:buFont typeface="Wingdings" pitchFamily="2" charset="2"/>
              <a:buNone/>
            </a:pPr>
            <a:r>
              <a:rPr lang="es-MX" sz="2800" b="1" dirty="0" smtClean="0"/>
              <a:t>ORGANISMO ACADÉMICO : </a:t>
            </a:r>
          </a:p>
          <a:p>
            <a:r>
              <a:rPr lang="es-MX" sz="2800" dirty="0" smtClean="0"/>
              <a:t>FACULTAD DE ODONTOLOGÍA</a:t>
            </a:r>
          </a:p>
          <a:p>
            <a:endParaRPr lang="es-ES" sz="2800" dirty="0" smtClean="0"/>
          </a:p>
          <a:p>
            <a:pPr>
              <a:buFont typeface="Wingdings" pitchFamily="2" charset="2"/>
              <a:buNone/>
            </a:pPr>
            <a:r>
              <a:rPr lang="es-MX" sz="2800" b="1" dirty="0" smtClean="0"/>
              <a:t>PROGRAMA EDUCATIVO: </a:t>
            </a:r>
          </a:p>
          <a:p>
            <a:r>
              <a:rPr lang="es-MX" sz="2800" dirty="0" smtClean="0"/>
              <a:t>LICENCIATURA DE CIRUJANO DENTISTA</a:t>
            </a:r>
          </a:p>
          <a:p>
            <a:pPr>
              <a:buFont typeface="Wingdings" pitchFamily="2" charset="2"/>
              <a:buNone/>
            </a:pPr>
            <a:endParaRPr lang="es-ES" sz="2800" dirty="0" smtClean="0"/>
          </a:p>
          <a:p>
            <a:pPr>
              <a:buFont typeface="Wingdings" pitchFamily="2" charset="2"/>
              <a:buNone/>
            </a:pPr>
            <a:r>
              <a:rPr lang="es-ES" sz="2800" dirty="0" smtClean="0"/>
              <a:t> </a:t>
            </a:r>
            <a:r>
              <a:rPr lang="es-MX" sz="2800" b="1" dirty="0" smtClean="0"/>
              <a:t>ÁREA DE DOCENCIA: </a:t>
            </a:r>
          </a:p>
          <a:p>
            <a:r>
              <a:rPr lang="es-MX" sz="2800" dirty="0" smtClean="0"/>
              <a:t>REHABILITACIÓN ODONTOLÓGICA</a:t>
            </a:r>
            <a:endParaRPr lang="es-ES" sz="2800" dirty="0" smtClean="0"/>
          </a:p>
          <a:p>
            <a:endParaRPr lang="es-ES" sz="2800" dirty="0" smtClean="0"/>
          </a:p>
        </p:txBody>
      </p:sp>
      <p:sp>
        <p:nvSpPr>
          <p:cNvPr id="4" name="3 Marcador de número de diapositiva"/>
          <p:cNvSpPr>
            <a:spLocks noGrp="1"/>
          </p:cNvSpPr>
          <p:nvPr>
            <p:ph type="sldNum" sz="quarter" idx="12"/>
          </p:nvPr>
        </p:nvSpPr>
        <p:spPr/>
        <p:txBody>
          <a:bodyPr/>
          <a:lstStyle/>
          <a:p>
            <a:pPr>
              <a:defRPr/>
            </a:pPr>
            <a:fld id="{A8E021A5-0C9A-4C8A-BBB0-DFEAB6893F87}" type="slidenum">
              <a:rPr lang="es-ES" smtClean="0"/>
              <a:pPr>
                <a:defRPr/>
              </a:pPr>
              <a:t>2</a:t>
            </a:fld>
            <a:endParaRPr lang="es-ES"/>
          </a:p>
        </p:txBody>
      </p:sp>
      <p:pic>
        <p:nvPicPr>
          <p:cNvPr id="5"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42710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Desventajas </a:t>
            </a:r>
            <a:endParaRPr lang="es-MX" dirty="0"/>
          </a:p>
        </p:txBody>
      </p:sp>
      <p:sp>
        <p:nvSpPr>
          <p:cNvPr id="3" name="2 Marcador de contenido"/>
          <p:cNvSpPr>
            <a:spLocks noGrp="1"/>
          </p:cNvSpPr>
          <p:nvPr>
            <p:ph idx="1"/>
          </p:nvPr>
        </p:nvSpPr>
        <p:spPr/>
        <p:txBody>
          <a:bodyPr/>
          <a:lstStyle/>
          <a:p>
            <a:pPr marL="82296" indent="0" algn="ctr">
              <a:buNone/>
            </a:pPr>
            <a:endParaRPr lang="es-ES" dirty="0">
              <a:latin typeface="David" pitchFamily="34" charset="-79"/>
              <a:cs typeface="David" pitchFamily="34" charset="-79"/>
            </a:endParaRPr>
          </a:p>
          <a:p>
            <a:pPr marL="457200" indent="-457200">
              <a:buFont typeface="Wingdings" pitchFamily="2" charset="2"/>
              <a:buChar char="L"/>
            </a:pPr>
            <a:r>
              <a:rPr lang="es-ES" dirty="0">
                <a:latin typeface="David" pitchFamily="34" charset="-79"/>
                <a:cs typeface="David" pitchFamily="34" charset="-79"/>
              </a:rPr>
              <a:t>Costo elevado</a:t>
            </a:r>
          </a:p>
          <a:p>
            <a:pPr marL="457200" indent="-457200">
              <a:buFont typeface="Wingdings" pitchFamily="2" charset="2"/>
              <a:buChar char="L"/>
            </a:pPr>
            <a:r>
              <a:rPr lang="es-ES" dirty="0">
                <a:latin typeface="David" pitchFamily="34" charset="-79"/>
                <a:cs typeface="David" pitchFamily="34" charset="-79"/>
              </a:rPr>
              <a:t>Necesidad de tomar impresiones</a:t>
            </a:r>
          </a:p>
          <a:p>
            <a:pPr marL="457200" indent="-457200">
              <a:buFont typeface="Wingdings" pitchFamily="2" charset="2"/>
              <a:buChar char="L"/>
            </a:pPr>
            <a:r>
              <a:rPr lang="es-ES" dirty="0">
                <a:latin typeface="David" pitchFamily="34" charset="-79"/>
                <a:cs typeface="David" pitchFamily="34" charset="-79"/>
              </a:rPr>
              <a:t>Posibilidad de fractura</a:t>
            </a:r>
          </a:p>
          <a:p>
            <a:pPr marL="457200" indent="-457200">
              <a:buFont typeface="Wingdings" pitchFamily="2" charset="2"/>
              <a:buChar char="L"/>
            </a:pPr>
            <a:r>
              <a:rPr lang="es-ES" dirty="0">
                <a:latin typeface="David" pitchFamily="34" charset="-79"/>
                <a:cs typeface="David" pitchFamily="34" charset="-79"/>
              </a:rPr>
              <a:t>Se requieren de dos o más sesiones clínicas</a:t>
            </a:r>
          </a:p>
          <a:p>
            <a:pPr marL="457200" indent="-457200">
              <a:buFont typeface="Wingdings" pitchFamily="2" charset="2"/>
              <a:buChar char="L"/>
            </a:pPr>
            <a:r>
              <a:rPr lang="es-ES" dirty="0">
                <a:latin typeface="David" pitchFamily="34" charset="-79"/>
                <a:cs typeface="David" pitchFamily="34" charset="-79"/>
              </a:rPr>
              <a:t>Procedimiento de cementación es complicado</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432786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latin typeface="David" pitchFamily="34" charset="-79"/>
                <a:cs typeface="David" pitchFamily="34" charset="-79"/>
              </a:rPr>
              <a:t>TIPOS DE CARILLAS</a:t>
            </a:r>
            <a:br>
              <a:rPr lang="es-ES" dirty="0">
                <a:latin typeface="David" pitchFamily="34" charset="-79"/>
                <a:cs typeface="David" pitchFamily="34" charset="-79"/>
              </a:rPr>
            </a:br>
            <a:endParaRPr lang="es-MX" dirty="0"/>
          </a:p>
        </p:txBody>
      </p:sp>
      <p:sp>
        <p:nvSpPr>
          <p:cNvPr id="3" name="2 Marcador de contenido"/>
          <p:cNvSpPr>
            <a:spLocks noGrp="1"/>
          </p:cNvSpPr>
          <p:nvPr>
            <p:ph idx="1"/>
          </p:nvPr>
        </p:nvSpPr>
        <p:spPr/>
        <p:txBody>
          <a:bodyPr/>
          <a:lstStyle/>
          <a:p>
            <a:r>
              <a:rPr lang="es-ES" sz="2400" dirty="0" smtClean="0">
                <a:latin typeface="David" pitchFamily="34" charset="-79"/>
                <a:cs typeface="David" pitchFamily="34" charset="-79"/>
              </a:rPr>
              <a:t>En </a:t>
            </a:r>
            <a:r>
              <a:rPr lang="es-ES" sz="2400" dirty="0">
                <a:latin typeface="David" pitchFamily="34" charset="-79"/>
                <a:cs typeface="David" pitchFamily="34" charset="-79"/>
              </a:rPr>
              <a:t>cuanto a la técnica a utilizar</a:t>
            </a:r>
          </a:p>
          <a:p>
            <a:pPr marL="342900" indent="-342900">
              <a:buAutoNum type="alphaLcParenR"/>
            </a:pPr>
            <a:r>
              <a:rPr lang="es-ES" sz="2400" dirty="0">
                <a:latin typeface="David" pitchFamily="34" charset="-79"/>
                <a:cs typeface="David" pitchFamily="34" charset="-79"/>
              </a:rPr>
              <a:t>Directas</a:t>
            </a:r>
          </a:p>
          <a:p>
            <a:pPr marL="342900" indent="-342900">
              <a:buAutoNum type="alphaLcParenR"/>
            </a:pPr>
            <a:r>
              <a:rPr lang="es-ES" sz="2400" dirty="0" smtClean="0">
                <a:latin typeface="David" pitchFamily="34" charset="-79"/>
                <a:cs typeface="David" pitchFamily="34" charset="-79"/>
              </a:rPr>
              <a:t>Indirectas</a:t>
            </a:r>
          </a:p>
          <a:p>
            <a:pPr marL="0" indent="0">
              <a:buNone/>
            </a:pPr>
            <a:endParaRPr lang="es-ES" dirty="0" smtClean="0">
              <a:latin typeface="David" pitchFamily="34" charset="-79"/>
              <a:cs typeface="David" pitchFamily="34" charset="-79"/>
            </a:endParaRPr>
          </a:p>
          <a:p>
            <a:pPr marL="82296" lvl="0" indent="0">
              <a:buNone/>
            </a:pPr>
            <a:endParaRPr lang="es-ES" dirty="0" smtClean="0"/>
          </a:p>
          <a:p>
            <a:pPr marL="342900" indent="-342900">
              <a:buAutoNum type="alphaLcParenR"/>
            </a:pPr>
            <a:endParaRPr lang="es-ES" dirty="0">
              <a:latin typeface="David" pitchFamily="34" charset="-79"/>
              <a:cs typeface="David" pitchFamily="34" charset="-79"/>
            </a:endParaRP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121860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Tecnica</a:t>
            </a:r>
            <a:r>
              <a:rPr lang="es-MX" dirty="0" smtClean="0"/>
              <a:t> directa</a:t>
            </a:r>
            <a:endParaRPr lang="es-MX" dirty="0"/>
          </a:p>
        </p:txBody>
      </p:sp>
      <p:sp>
        <p:nvSpPr>
          <p:cNvPr id="3" name="2 Marcador de contenido"/>
          <p:cNvSpPr>
            <a:spLocks noGrp="1"/>
          </p:cNvSpPr>
          <p:nvPr>
            <p:ph idx="1"/>
          </p:nvPr>
        </p:nvSpPr>
        <p:spPr/>
        <p:txBody>
          <a:bodyPr/>
          <a:lstStyle/>
          <a:p>
            <a:pPr marL="82296" lvl="0" indent="0">
              <a:buNone/>
            </a:pPr>
            <a:r>
              <a:rPr lang="es-ES" dirty="0" smtClean="0"/>
              <a:t>               </a:t>
            </a:r>
          </a:p>
          <a:p>
            <a:pPr marL="82296" lvl="0" indent="0">
              <a:buNone/>
            </a:pPr>
            <a:endParaRPr lang="es-ES" dirty="0"/>
          </a:p>
          <a:p>
            <a:pPr marL="82296" lvl="0" indent="0">
              <a:buNone/>
            </a:pPr>
            <a:r>
              <a:rPr lang="es-ES" dirty="0" smtClean="0"/>
              <a:t>                </a:t>
            </a:r>
            <a:r>
              <a:rPr lang="es-ES" dirty="0" err="1" smtClean="0"/>
              <a:t>Composite</a:t>
            </a:r>
            <a:r>
              <a:rPr lang="es-ES" dirty="0" smtClean="0"/>
              <a:t> </a:t>
            </a:r>
            <a:r>
              <a:rPr lang="es-ES" dirty="0"/>
              <a:t>(Técnica Directa</a:t>
            </a:r>
            <a:r>
              <a:rPr lang="es-ES" dirty="0" smtClean="0"/>
              <a:t>)</a:t>
            </a:r>
          </a:p>
          <a:p>
            <a:pPr marL="82296" lvl="0" indent="0">
              <a:buNone/>
            </a:pPr>
            <a:endParaRPr lang="es-ES" dirty="0"/>
          </a:p>
          <a:p>
            <a:pPr marL="82296" lvl="0" indent="0">
              <a:buNone/>
            </a:pPr>
            <a:r>
              <a:rPr lang="es-ES" dirty="0" smtClean="0"/>
              <a:t>                Carillas </a:t>
            </a:r>
            <a:r>
              <a:rPr lang="es-ES" dirty="0"/>
              <a:t>prefabricadas ( T. directa)</a:t>
            </a:r>
          </a:p>
          <a:p>
            <a:endParaRPr lang="es-MX" dirty="0"/>
          </a:p>
        </p:txBody>
      </p:sp>
      <p:sp>
        <p:nvSpPr>
          <p:cNvPr id="4" name="3 Elipse"/>
          <p:cNvSpPr/>
          <p:nvPr/>
        </p:nvSpPr>
        <p:spPr>
          <a:xfrm>
            <a:off x="1872645" y="1772817"/>
            <a:ext cx="1331203" cy="1547374"/>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4 Elipse"/>
          <p:cNvSpPr/>
          <p:nvPr/>
        </p:nvSpPr>
        <p:spPr>
          <a:xfrm>
            <a:off x="2154352" y="3496539"/>
            <a:ext cx="1050145" cy="1049703"/>
          </a:xfrm>
          <a:prstGeom prst="ellipse">
            <a:avLst/>
          </a:prstGeom>
          <a:blipFill rotWithShape="1">
            <a:blip r:embed="rId4"/>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6"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5873734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Técnica Indirecta</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975133194"/>
              </p:ext>
            </p:extLst>
          </p:nvPr>
        </p:nvGraphicFramePr>
        <p:xfrm>
          <a:off x="1619672" y="1447800"/>
          <a:ext cx="7314778" cy="2701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Diagrama"/>
          <p:cNvGraphicFramePr/>
          <p:nvPr>
            <p:extLst>
              <p:ext uri="{D42A27DB-BD31-4B8C-83A1-F6EECF244321}">
                <p14:modId xmlns:p14="http://schemas.microsoft.com/office/powerpoint/2010/main" val="1404473648"/>
              </p:ext>
            </p:extLst>
          </p:nvPr>
        </p:nvGraphicFramePr>
        <p:xfrm>
          <a:off x="2051720" y="4221088"/>
          <a:ext cx="6336704" cy="24208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6" name="3 Imagen" descr="Escudo%20UAEM.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6846619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59632" y="188640"/>
            <a:ext cx="6796584" cy="3231654"/>
          </a:xfrm>
          <a:prstGeom prst="rect">
            <a:avLst/>
          </a:prstGeom>
          <a:noFill/>
        </p:spPr>
        <p:txBody>
          <a:bodyPr wrap="square" rtlCol="0">
            <a:spAutoFit/>
          </a:bodyPr>
          <a:lstStyle/>
          <a:p>
            <a:pPr algn="ctr"/>
            <a:r>
              <a:rPr lang="es-ES" sz="2800" dirty="0" smtClean="0">
                <a:latin typeface="Verdana" panose="020B0604030504040204" pitchFamily="34" charset="0"/>
                <a:ea typeface="Verdana" panose="020B0604030504040204" pitchFamily="34" charset="0"/>
                <a:cs typeface="Verdana" panose="020B0604030504040204" pitchFamily="34" charset="0"/>
              </a:rPr>
              <a:t>Porcelana, cerámica dental</a:t>
            </a:r>
          </a:p>
          <a:p>
            <a:pPr algn="ctr"/>
            <a:endParaRPr lang="es-ES" sz="2800" dirty="0" smtClean="0">
              <a:latin typeface="Verdana" panose="020B0604030504040204" pitchFamily="34" charset="0"/>
              <a:ea typeface="Verdana" panose="020B0604030504040204" pitchFamily="34" charset="0"/>
              <a:cs typeface="Verdana" panose="020B0604030504040204" pitchFamily="34" charset="0"/>
            </a:endParaRPr>
          </a:p>
          <a:p>
            <a:pPr algn="just"/>
            <a:r>
              <a:rPr lang="es-ES" sz="2400" dirty="0" smtClean="0">
                <a:latin typeface="Verdana" panose="020B0604030504040204" pitchFamily="34" charset="0"/>
                <a:ea typeface="Verdana" panose="020B0604030504040204" pitchFamily="34" charset="0"/>
                <a:cs typeface="Verdana" panose="020B0604030504040204" pitchFamily="34" charset="0"/>
              </a:rPr>
              <a:t>Material inorgánico no metálico, fabricada a partir de materias primas naturales, cuya composición básica es: arcilla, feldespato, sílice, caolín, cuarzo, filito, talco, calcita, dolomita, magnesita, cromita, bauxita, grafito y circonita</a:t>
            </a:r>
            <a:r>
              <a:rPr lang="es-ES" sz="2800" dirty="0" smtClean="0">
                <a:latin typeface="Verdana" panose="020B0604030504040204" pitchFamily="34" charset="0"/>
                <a:ea typeface="Verdana" panose="020B0604030504040204" pitchFamily="34" charset="0"/>
                <a:cs typeface="Verdana" panose="020B0604030504040204" pitchFamily="34" charset="0"/>
              </a:rPr>
              <a:t>.</a:t>
            </a:r>
            <a:endParaRPr lang="es-ES" sz="2800" dirty="0">
              <a:latin typeface="Verdana" panose="020B0604030504040204" pitchFamily="34" charset="0"/>
              <a:ea typeface="Verdana" panose="020B0604030504040204" pitchFamily="34" charset="0"/>
              <a:cs typeface="Verdana" panose="020B0604030504040204" pitchFamily="34" charset="0"/>
            </a:endParaRPr>
          </a:p>
        </p:txBody>
      </p:sp>
      <p:pic>
        <p:nvPicPr>
          <p:cNvPr id="2050" name="Picture 2" descr="https://www.propdental.es/wp-content/uploads/2013/10/disenar-la-sonrisa-con-implantes-dentales.jpg"/>
          <p:cNvPicPr>
            <a:picLocks noChangeAspect="1" noChangeArrowheads="1"/>
          </p:cNvPicPr>
          <p:nvPr/>
        </p:nvPicPr>
        <p:blipFill rotWithShape="1">
          <a:blip r:embed="rId3">
            <a:extLst>
              <a:ext uri="{28A0092B-C50C-407E-A947-70E740481C1C}">
                <a14:useLocalDpi xmlns:a14="http://schemas.microsoft.com/office/drawing/2010/main" val="0"/>
              </a:ext>
            </a:extLst>
          </a:blip>
          <a:srcRect t="12558" r="3700" b="8345"/>
          <a:stretch/>
        </p:blipFill>
        <p:spPr bwMode="auto">
          <a:xfrm>
            <a:off x="4254342" y="3748750"/>
            <a:ext cx="4127659" cy="22601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4.bp.blogspot.com/-ftdhBmMlV0Y/UmFaWuM5slI/AAAAAAAAADI/PLH5_Z0NKeg/s1600/alginato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60861" y="3748750"/>
            <a:ext cx="2139791" cy="213979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3 Imagen" descr="Escudo%20UAEM.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6199007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03648" y="569306"/>
            <a:ext cx="7728465" cy="5632311"/>
          </a:xfrm>
          <a:prstGeom prst="rect">
            <a:avLst/>
          </a:prstGeom>
          <a:noFill/>
        </p:spPr>
        <p:txBody>
          <a:bodyPr wrap="square" rtlCol="0">
            <a:spAutoFit/>
          </a:bodyPr>
          <a:lstStyle/>
          <a:p>
            <a:pPr algn="ctr"/>
            <a:r>
              <a:rPr lang="es-US" sz="3600" dirty="0" smtClean="0">
                <a:latin typeface="Verdana" panose="020B0604030504040204" pitchFamily="34" charset="0"/>
                <a:ea typeface="Verdana" panose="020B0604030504040204" pitchFamily="34" charset="0"/>
                <a:cs typeface="Verdana" panose="020B0604030504040204" pitchFamily="34" charset="0"/>
              </a:rPr>
              <a:t>PROPIEDADES</a:t>
            </a:r>
          </a:p>
          <a:p>
            <a:pPr algn="ctr"/>
            <a:endParaRPr lang="es-US" sz="36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
            </a:pPr>
            <a:r>
              <a:rPr lang="es-US" dirty="0" smtClean="0">
                <a:latin typeface="Verdana" panose="020B0604030504040204" pitchFamily="34" charset="0"/>
                <a:ea typeface="Verdana" panose="020B0604030504040204" pitchFamily="34" charset="0"/>
                <a:cs typeface="Verdana" panose="020B0604030504040204" pitchFamily="34" charset="0"/>
              </a:rPr>
              <a:t>Susceptibles </a:t>
            </a:r>
            <a:r>
              <a:rPr lang="es-US" dirty="0">
                <a:latin typeface="Verdana" panose="020B0604030504040204" pitchFamily="34" charset="0"/>
                <a:ea typeface="Verdana" panose="020B0604030504040204" pitchFamily="34" charset="0"/>
                <a:cs typeface="Verdana" panose="020B0604030504040204" pitchFamily="34" charset="0"/>
              </a:rPr>
              <a:t>a la fractura cuando se les aplican fuerzas de tensión o flexión</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Son más resistentes a la corrosión que los plásticos</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No reaccionan con la mayoría de los líquidos, gases, álcalis y ácidos.</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Pueden permanecer estables durante largos periodos de tiempo</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Su resistencia a la flexión y fractura es de buena a excelente</a:t>
            </a:r>
          </a:p>
          <a:p>
            <a:pPr marL="285750" indent="-285750" algn="just">
              <a:buFont typeface="Wingdings" panose="05000000000000000000" pitchFamily="2" charset="2"/>
              <a:buChar char=""/>
            </a:pPr>
            <a:r>
              <a:rPr lang="es-US" dirty="0" err="1">
                <a:latin typeface="Verdana" panose="020B0604030504040204" pitchFamily="34" charset="0"/>
                <a:ea typeface="Verdana" panose="020B0604030504040204" pitchFamily="34" charset="0"/>
                <a:cs typeface="Verdana" panose="020B0604030504040204" pitchFamily="34" charset="0"/>
              </a:rPr>
              <a:t>Biocompatibilidad</a:t>
            </a: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Estabilidad del color a largo plazo</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Resistencia al desgaste</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Capacidad de ser conformadas de distintas formas</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Costosas</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Entrenamiento especializado para su </a:t>
            </a:r>
            <a:r>
              <a:rPr lang="es-US" dirty="0" smtClean="0">
                <a:latin typeface="Verdana" panose="020B0604030504040204" pitchFamily="34" charset="0"/>
                <a:ea typeface="Verdana" panose="020B0604030504040204" pitchFamily="34" charset="0"/>
                <a:cs typeface="Verdana" panose="020B0604030504040204" pitchFamily="34" charset="0"/>
              </a:rPr>
              <a:t>procesamiento</a:t>
            </a:r>
          </a:p>
          <a:p>
            <a:pPr marL="285750" indent="-285750" algn="just">
              <a:buFont typeface="Wingdings" panose="05000000000000000000" pitchFamily="2" charset="2"/>
              <a:buChar char=""/>
            </a:pPr>
            <a:r>
              <a:rPr lang="es-US" dirty="0" smtClean="0">
                <a:latin typeface="Verdana" panose="020B0604030504040204" pitchFamily="34" charset="0"/>
                <a:ea typeface="Verdana" panose="020B0604030504040204" pitchFamily="34" charset="0"/>
                <a:cs typeface="Verdana" panose="020B0604030504040204" pitchFamily="34" charset="0"/>
              </a:rPr>
              <a:t>Excelente estética</a:t>
            </a:r>
            <a:endParaRPr lang="es-US" dirty="0">
              <a:latin typeface="Verdana" panose="020B0604030504040204" pitchFamily="34" charset="0"/>
              <a:ea typeface="Verdana" panose="020B0604030504040204" pitchFamily="34" charset="0"/>
              <a:cs typeface="Verdana" panose="020B0604030504040204" pitchFamily="34" charset="0"/>
            </a:endParaRPr>
          </a:p>
          <a:p>
            <a:endParaRPr lang="es-ES" dirty="0"/>
          </a:p>
        </p:txBody>
      </p:sp>
      <p:pic>
        <p:nvPicPr>
          <p:cNvPr id="3"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6661848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87624" y="476672"/>
            <a:ext cx="6878472" cy="2492990"/>
          </a:xfrm>
          <a:prstGeom prst="rect">
            <a:avLst/>
          </a:prstGeom>
          <a:noFill/>
        </p:spPr>
        <p:txBody>
          <a:bodyPr wrap="square" rtlCol="0">
            <a:spAutoFit/>
          </a:bodyPr>
          <a:lstStyle/>
          <a:p>
            <a:pPr algn="ctr"/>
            <a:r>
              <a:rPr lang="es-US" sz="2400" dirty="0" smtClean="0">
                <a:latin typeface="Verdana" panose="020B0604030504040204" pitchFamily="34" charset="0"/>
                <a:ea typeface="Verdana" panose="020B0604030504040204" pitchFamily="34" charset="0"/>
                <a:cs typeface="Verdana" panose="020B0604030504040204" pitchFamily="34" charset="0"/>
              </a:rPr>
              <a:t>OTROS ATRIBUTOS</a:t>
            </a:r>
          </a:p>
          <a:p>
            <a:pPr algn="ctr"/>
            <a:endParaRPr lang="es-US" sz="2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
            </a:pPr>
            <a:r>
              <a:rPr lang="es-US" dirty="0" smtClean="0">
                <a:latin typeface="Verdana" panose="020B0604030504040204" pitchFamily="34" charset="0"/>
                <a:ea typeface="Verdana" panose="020B0604030504040204" pitchFamily="34" charset="0"/>
                <a:cs typeface="Verdana" panose="020B0604030504040204" pitchFamily="34" charset="0"/>
              </a:rPr>
              <a:t>Capacidad </a:t>
            </a:r>
            <a:r>
              <a:rPr lang="es-US" dirty="0">
                <a:latin typeface="Verdana" panose="020B0604030504040204" pitchFamily="34" charset="0"/>
                <a:ea typeface="Verdana" panose="020B0604030504040204" pitchFamily="34" charset="0"/>
                <a:cs typeface="Verdana" panose="020B0604030504040204" pitchFamily="34" charset="0"/>
              </a:rPr>
              <a:t>para cambiar e imitar la apariencia de los dientes naturales</a:t>
            </a: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Capacidad de aislamiento (baja conductividad térmica difusión térmica y conductividad </a:t>
            </a:r>
            <a:r>
              <a:rPr lang="es-US" dirty="0" smtClean="0">
                <a:latin typeface="Verdana" panose="020B0604030504040204" pitchFamily="34" charset="0"/>
                <a:ea typeface="Verdana" panose="020B0604030504040204" pitchFamily="34" charset="0"/>
                <a:cs typeface="Verdana" panose="020B0604030504040204" pitchFamily="34" charset="0"/>
              </a:rPr>
              <a:t>eléctrica</a:t>
            </a: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
            </a:pPr>
            <a:r>
              <a:rPr lang="es-US" dirty="0">
                <a:latin typeface="Verdana" panose="020B0604030504040204" pitchFamily="34" charset="0"/>
                <a:ea typeface="Verdana" panose="020B0604030504040204" pitchFamily="34" charset="0"/>
                <a:cs typeface="Verdana" panose="020B0604030504040204" pitchFamily="34" charset="0"/>
              </a:rPr>
              <a:t>Excelentes aislantes térmicos y </a:t>
            </a:r>
            <a:r>
              <a:rPr lang="es-US" dirty="0" smtClean="0">
                <a:latin typeface="Verdana" panose="020B0604030504040204" pitchFamily="34" charset="0"/>
                <a:ea typeface="Verdana" panose="020B0604030504040204" pitchFamily="34" charset="0"/>
                <a:cs typeface="Verdana" panose="020B0604030504040204" pitchFamily="34" charset="0"/>
              </a:rPr>
              <a:t>eléctricos</a:t>
            </a: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Wingdings" panose="05000000000000000000" pitchFamily="2" charset="2"/>
              <a:buChar char=""/>
            </a:pPr>
            <a:endParaRPr lang="es-ES" dirty="0"/>
          </a:p>
        </p:txBody>
      </p:sp>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343" t="9254" r="13031" b="12115"/>
          <a:stretch/>
        </p:blipFill>
        <p:spPr bwMode="auto">
          <a:xfrm>
            <a:off x="954342" y="3102319"/>
            <a:ext cx="4428492" cy="353071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5566835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87624" y="476672"/>
            <a:ext cx="7050328" cy="4031873"/>
          </a:xfrm>
          <a:prstGeom prst="rect">
            <a:avLst/>
          </a:prstGeom>
          <a:noFill/>
        </p:spPr>
        <p:txBody>
          <a:bodyPr wrap="none" rtlCol="0">
            <a:spAutoFit/>
          </a:bodyPr>
          <a:lstStyle/>
          <a:p>
            <a:r>
              <a:rPr lang="es-ES" sz="2800" dirty="0" smtClean="0">
                <a:latin typeface="Verdana" panose="020B0604030504040204" pitchFamily="34" charset="0"/>
                <a:ea typeface="Verdana" panose="020B0604030504040204" pitchFamily="34" charset="0"/>
                <a:cs typeface="Verdana" panose="020B0604030504040204" pitchFamily="34" charset="0"/>
              </a:rPr>
              <a:t>PROPIEDADES MECÁNICAS</a:t>
            </a:r>
          </a:p>
          <a:p>
            <a:pPr marL="285750" indent="-285750">
              <a:buFont typeface="Courier New" panose="02070309020205020404" pitchFamily="49" charset="0"/>
              <a:buChar char="o"/>
            </a:pPr>
            <a:r>
              <a:rPr lang="es-ES" dirty="0" smtClean="0">
                <a:latin typeface="Verdana" panose="020B0604030504040204" pitchFamily="34" charset="0"/>
                <a:ea typeface="Verdana" panose="020B0604030504040204" pitchFamily="34" charset="0"/>
                <a:cs typeface="Verdana" panose="020B0604030504040204" pitchFamily="34" charset="0"/>
              </a:rPr>
              <a:t>Comportamiento poco plástico</a:t>
            </a:r>
          </a:p>
          <a:p>
            <a:pPr marL="285750" indent="-285750">
              <a:buFont typeface="Courier New" panose="02070309020205020404" pitchFamily="49" charset="0"/>
              <a:buChar char="o"/>
            </a:pPr>
            <a:r>
              <a:rPr lang="es-ES" dirty="0" smtClean="0">
                <a:latin typeface="Verdana" panose="020B0604030504040204" pitchFamily="34" charset="0"/>
                <a:ea typeface="Verdana" panose="020B0604030504040204" pitchFamily="34" charset="0"/>
                <a:cs typeface="Verdana" panose="020B0604030504040204" pitchFamily="34" charset="0"/>
              </a:rPr>
              <a:t>Propiedades de tensión precarias</a:t>
            </a:r>
          </a:p>
          <a:p>
            <a:pPr marL="285750" indent="-285750">
              <a:buFont typeface="Courier New" panose="02070309020205020404" pitchFamily="49" charset="0"/>
              <a:buChar char="o"/>
            </a:pPr>
            <a:r>
              <a:rPr lang="es-ES" dirty="0" smtClean="0">
                <a:latin typeface="Verdana" panose="020B0604030504040204" pitchFamily="34" charset="0"/>
                <a:ea typeface="Verdana" panose="020B0604030504040204" pitchFamily="34" charset="0"/>
                <a:cs typeface="Verdana" panose="020B0604030504040204" pitchFamily="34" charset="0"/>
              </a:rPr>
              <a:t>Material con baja maleabilidad</a:t>
            </a:r>
          </a:p>
          <a:p>
            <a:pPr marL="285750" indent="-285750">
              <a:buFont typeface="Courier New" panose="02070309020205020404" pitchFamily="49" charset="0"/>
              <a:buChar char="o"/>
            </a:pPr>
            <a:r>
              <a:rPr lang="es-ES" dirty="0" smtClean="0">
                <a:latin typeface="Verdana" panose="020B0604030504040204" pitchFamily="34" charset="0"/>
                <a:ea typeface="Verdana" panose="020B0604030504040204" pitchFamily="34" charset="0"/>
                <a:cs typeface="Verdana" panose="020B0604030504040204" pitchFamily="34" charset="0"/>
              </a:rPr>
              <a:t>Adecuada resistencia y unión a la estructura dental</a:t>
            </a:r>
          </a:p>
          <a:p>
            <a:endParaRPr lang="es-ES" dirty="0" smtClean="0">
              <a:latin typeface="Verdana" panose="020B0604030504040204" pitchFamily="34" charset="0"/>
              <a:ea typeface="Verdana" panose="020B0604030504040204" pitchFamily="34" charset="0"/>
              <a:cs typeface="Verdana" panose="020B0604030504040204" pitchFamily="34" charset="0"/>
            </a:endParaRPr>
          </a:p>
          <a:p>
            <a:endParaRPr lang="es-ES" dirty="0">
              <a:latin typeface="Verdana" panose="020B0604030504040204" pitchFamily="34" charset="0"/>
              <a:ea typeface="Verdana" panose="020B0604030504040204" pitchFamily="34" charset="0"/>
              <a:cs typeface="Verdana" panose="020B0604030504040204" pitchFamily="34" charset="0"/>
            </a:endParaRPr>
          </a:p>
          <a:p>
            <a:r>
              <a:rPr lang="es-ES" sz="2400" dirty="0" smtClean="0">
                <a:latin typeface="Verdana" panose="020B0604030504040204" pitchFamily="34" charset="0"/>
                <a:ea typeface="Verdana" panose="020B0604030504040204" pitchFamily="34" charset="0"/>
                <a:cs typeface="Verdana" panose="020B0604030504040204" pitchFamily="34" charset="0"/>
              </a:rPr>
              <a:t>INDICACIONES</a:t>
            </a:r>
          </a:p>
          <a:p>
            <a:r>
              <a:rPr lang="es-ES" dirty="0" smtClean="0">
                <a:latin typeface="Verdana" panose="020B0604030504040204" pitchFamily="34" charset="0"/>
                <a:ea typeface="Verdana" panose="020B0604030504040204" pitchFamily="34" charset="0"/>
                <a:cs typeface="Verdana" panose="020B0604030504040204" pitchFamily="34" charset="0"/>
              </a:rPr>
              <a:t>Coronas unitarias en situaciones de pequeño estrés oclusal</a:t>
            </a:r>
          </a:p>
          <a:p>
            <a:endParaRPr lang="es-ES" dirty="0" smtClean="0">
              <a:latin typeface="Verdana" panose="020B0604030504040204" pitchFamily="34" charset="0"/>
              <a:ea typeface="Verdana" panose="020B0604030504040204" pitchFamily="34" charset="0"/>
              <a:cs typeface="Verdana" panose="020B0604030504040204" pitchFamily="34" charset="0"/>
            </a:endParaRPr>
          </a:p>
          <a:p>
            <a:endParaRPr lang="es-ES" dirty="0" smtClean="0">
              <a:latin typeface="Verdana" panose="020B0604030504040204" pitchFamily="34" charset="0"/>
              <a:ea typeface="Verdana" panose="020B0604030504040204" pitchFamily="34" charset="0"/>
              <a:cs typeface="Verdana" panose="020B0604030504040204" pitchFamily="34" charset="0"/>
            </a:endParaRPr>
          </a:p>
          <a:p>
            <a:r>
              <a:rPr lang="es-ES" sz="2400" dirty="0" smtClean="0">
                <a:latin typeface="Verdana" panose="020B0604030504040204" pitchFamily="34" charset="0"/>
                <a:ea typeface="Verdana" panose="020B0604030504040204" pitchFamily="34" charset="0"/>
                <a:cs typeface="Verdana" panose="020B0604030504040204" pitchFamily="34" charset="0"/>
              </a:rPr>
              <a:t>CONTRAINDICACIONES</a:t>
            </a:r>
          </a:p>
          <a:p>
            <a:r>
              <a:rPr lang="es-ES" dirty="0" smtClean="0">
                <a:latin typeface="Verdana" panose="020B0604030504040204" pitchFamily="34" charset="0"/>
                <a:ea typeface="Verdana" panose="020B0604030504040204" pitchFamily="34" charset="0"/>
                <a:cs typeface="Verdana" panose="020B0604030504040204" pitchFamily="34" charset="0"/>
              </a:rPr>
              <a:t>Regiones de soporte de carga y estrés masticatorio</a:t>
            </a:r>
            <a:endParaRPr lang="es-ES" dirty="0">
              <a:latin typeface="Verdana" panose="020B0604030504040204" pitchFamily="34" charset="0"/>
              <a:ea typeface="Verdana" panose="020B0604030504040204" pitchFamily="34" charset="0"/>
              <a:cs typeface="Verdana" panose="020B0604030504040204" pitchFamily="34" charset="0"/>
            </a:endParaRPr>
          </a:p>
        </p:txBody>
      </p:sp>
      <p:pic>
        <p:nvPicPr>
          <p:cNvPr id="3"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2511749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5616" y="-27384"/>
            <a:ext cx="6704462" cy="6340197"/>
          </a:xfrm>
          <a:prstGeom prst="rect">
            <a:avLst/>
          </a:prstGeom>
        </p:spPr>
        <p:txBody>
          <a:bodyPr wrap="square">
            <a:spAutoFit/>
          </a:bodyPr>
          <a:lstStyle/>
          <a:p>
            <a:pPr algn="just"/>
            <a:r>
              <a:rPr lang="en-US" sz="2800" dirty="0" smtClean="0">
                <a:latin typeface="Verdana" panose="020B0604030504040204" pitchFamily="34" charset="0"/>
                <a:ea typeface="Verdana" panose="020B0604030504040204" pitchFamily="34" charset="0"/>
                <a:cs typeface="Verdana" panose="020B0604030504040204" pitchFamily="34" charset="0"/>
              </a:rPr>
              <a:t>CLASIFICACIÓN</a:t>
            </a:r>
          </a:p>
          <a:p>
            <a:pPr algn="just"/>
            <a:endParaRPr lang="en-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USO O INDICACIONES: </a:t>
            </a:r>
            <a:r>
              <a:rPr lang="es-US" dirty="0">
                <a:latin typeface="Verdana" panose="020B0604030504040204" pitchFamily="34" charset="0"/>
                <a:ea typeface="Verdana" panose="020B0604030504040204" pitchFamily="34" charset="0"/>
                <a:cs typeface="Verdana" panose="020B0604030504040204" pitchFamily="34" charset="0"/>
              </a:rPr>
              <a:t>anterior, posterior, coronas, </a:t>
            </a:r>
            <a:r>
              <a:rPr lang="es-US" dirty="0" err="1">
                <a:latin typeface="Verdana" panose="020B0604030504040204" pitchFamily="34" charset="0"/>
                <a:ea typeface="Verdana" panose="020B0604030504040204" pitchFamily="34" charset="0"/>
                <a:cs typeface="Verdana" panose="020B0604030504040204" pitchFamily="34" charset="0"/>
              </a:rPr>
              <a:t>fasetas</a:t>
            </a:r>
            <a:r>
              <a:rPr lang="es-US" dirty="0">
                <a:latin typeface="Verdana" panose="020B0604030504040204" pitchFamily="34" charset="0"/>
                <a:ea typeface="Verdana" panose="020B0604030504040204" pitchFamily="34" charset="0"/>
                <a:cs typeface="Verdana" panose="020B0604030504040204" pitchFamily="34" charset="0"/>
              </a:rPr>
              <a:t>, postes y núcleos, PPF, cerámica glaseada y cerámica </a:t>
            </a:r>
            <a:r>
              <a:rPr lang="es-US" dirty="0" smtClean="0">
                <a:latin typeface="Verdana" panose="020B0604030504040204" pitchFamily="34" charset="0"/>
                <a:ea typeface="Verdana" panose="020B0604030504040204" pitchFamily="34" charset="0"/>
                <a:cs typeface="Verdana" panose="020B0604030504040204" pitchFamily="34" charset="0"/>
              </a:rPr>
              <a:t>coloreada</a:t>
            </a: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COMPOSICIÓN: </a:t>
            </a:r>
            <a:r>
              <a:rPr lang="es-US" dirty="0">
                <a:latin typeface="Verdana" panose="020B0604030504040204" pitchFamily="34" charset="0"/>
                <a:ea typeface="Verdana" panose="020B0604030504040204" pitchFamily="34" charset="0"/>
                <a:cs typeface="Verdana" panose="020B0604030504040204" pitchFamily="34" charset="0"/>
              </a:rPr>
              <a:t>aluminio, zirconio, cristal de sílice,  </a:t>
            </a:r>
            <a:r>
              <a:rPr lang="es-US" dirty="0" err="1">
                <a:latin typeface="Verdana" panose="020B0604030504040204" pitchFamily="34" charset="0"/>
                <a:ea typeface="Verdana" panose="020B0604030504040204" pitchFamily="34" charset="0"/>
                <a:cs typeface="Verdana" panose="020B0604030504040204" pitchFamily="34" charset="0"/>
              </a:rPr>
              <a:t>vitrocéramica</a:t>
            </a:r>
            <a:r>
              <a:rPr lang="es-US" dirty="0">
                <a:latin typeface="Verdana" panose="020B0604030504040204" pitchFamily="34" charset="0"/>
                <a:ea typeface="Verdana" panose="020B0604030504040204" pitchFamily="34" charset="0"/>
                <a:cs typeface="Verdana" panose="020B0604030504040204" pitchFamily="34" charset="0"/>
              </a:rPr>
              <a:t> (</a:t>
            </a:r>
            <a:r>
              <a:rPr lang="es-US" dirty="0" err="1">
                <a:latin typeface="Verdana" panose="020B0604030504040204" pitchFamily="34" charset="0"/>
                <a:ea typeface="Verdana" panose="020B0604030504040204" pitchFamily="34" charset="0"/>
                <a:cs typeface="Verdana" panose="020B0604030504040204" pitchFamily="34" charset="0"/>
              </a:rPr>
              <a:t>leucito</a:t>
            </a:r>
            <a:r>
              <a:rPr lang="es-US" dirty="0">
                <a:latin typeface="Verdana" panose="020B0604030504040204" pitchFamily="34" charset="0"/>
                <a:ea typeface="Verdana" panose="020B0604030504040204" pitchFamily="34" charset="0"/>
                <a:cs typeface="Verdana" panose="020B0604030504040204" pitchFamily="34" charset="0"/>
              </a:rPr>
              <a:t> o litio</a:t>
            </a:r>
            <a:r>
              <a:rPr lang="es-US" dirty="0" smtClean="0">
                <a:latin typeface="Verdana" panose="020B0604030504040204" pitchFamily="34" charset="0"/>
                <a:ea typeface="Verdana" panose="020B0604030504040204" pitchFamily="34" charset="0"/>
                <a:cs typeface="Verdana" panose="020B0604030504040204" pitchFamily="34" charset="0"/>
              </a:rPr>
              <a:t>)</a:t>
            </a: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MÉTODO DE FABRICACIÓN: </a:t>
            </a:r>
            <a:r>
              <a:rPr lang="es-US" dirty="0">
                <a:latin typeface="Verdana" panose="020B0604030504040204" pitchFamily="34" charset="0"/>
                <a:ea typeface="Verdana" panose="020B0604030504040204" pitchFamily="34" charset="0"/>
                <a:cs typeface="Verdana" panose="020B0604030504040204" pitchFamily="34" charset="0"/>
              </a:rPr>
              <a:t>sinterizado, sinterizado parcial, por infiltración de vidrio, CAD-CAM </a:t>
            </a:r>
            <a:endParaRPr lang="es-US" dirty="0" smtClean="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TEMPERATURA DE HORNEADO: </a:t>
            </a:r>
            <a:r>
              <a:rPr lang="es-US" dirty="0">
                <a:latin typeface="Verdana" panose="020B0604030504040204" pitchFamily="34" charset="0"/>
                <a:ea typeface="Verdana" panose="020B0604030504040204" pitchFamily="34" charset="0"/>
                <a:cs typeface="Verdana" panose="020B0604030504040204" pitchFamily="34" charset="0"/>
              </a:rPr>
              <a:t>baja, media, alta </a:t>
            </a:r>
            <a:r>
              <a:rPr lang="es-US" dirty="0" smtClean="0">
                <a:latin typeface="Verdana" panose="020B0604030504040204" pitchFamily="34" charset="0"/>
                <a:ea typeface="Verdana" panose="020B0604030504040204" pitchFamily="34" charset="0"/>
                <a:cs typeface="Verdana" panose="020B0604030504040204" pitchFamily="34" charset="0"/>
              </a:rPr>
              <a:t>fusión</a:t>
            </a: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MICROESTRUCTURA: </a:t>
            </a:r>
            <a:r>
              <a:rPr lang="es-US" dirty="0">
                <a:latin typeface="Verdana" panose="020B0604030504040204" pitchFamily="34" charset="0"/>
                <a:ea typeface="Verdana" panose="020B0604030504040204" pitchFamily="34" charset="0"/>
                <a:cs typeface="Verdana" panose="020B0604030504040204" pitchFamily="34" charset="0"/>
              </a:rPr>
              <a:t>vítrea, </a:t>
            </a:r>
            <a:r>
              <a:rPr lang="es-US" dirty="0" smtClean="0">
                <a:latin typeface="Verdana" panose="020B0604030504040204" pitchFamily="34" charset="0"/>
                <a:ea typeface="Verdana" panose="020B0604030504040204" pitchFamily="34" charset="0"/>
                <a:cs typeface="Verdana" panose="020B0604030504040204" pitchFamily="34" charset="0"/>
              </a:rPr>
              <a:t>cristalina</a:t>
            </a: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TRANSLUCIDEZ: </a:t>
            </a:r>
            <a:r>
              <a:rPr lang="es-US" dirty="0">
                <a:latin typeface="Verdana" panose="020B0604030504040204" pitchFamily="34" charset="0"/>
                <a:ea typeface="Verdana" panose="020B0604030504040204" pitchFamily="34" charset="0"/>
                <a:cs typeface="Verdana" panose="020B0604030504040204" pitchFamily="34" charset="0"/>
              </a:rPr>
              <a:t>opacas, translúcidas y </a:t>
            </a:r>
            <a:r>
              <a:rPr lang="es-US" dirty="0" smtClean="0">
                <a:latin typeface="Verdana" panose="020B0604030504040204" pitchFamily="34" charset="0"/>
                <a:ea typeface="Verdana" panose="020B0604030504040204" pitchFamily="34" charset="0"/>
                <a:cs typeface="Verdana" panose="020B0604030504040204" pitchFamily="34" charset="0"/>
              </a:rPr>
              <a:t>transparentes</a:t>
            </a:r>
          </a:p>
          <a:p>
            <a:pPr marL="285750" indent="-285750" algn="just">
              <a:buFont typeface="Arial" panose="020B0604020202020204" pitchFamily="34" charset="0"/>
              <a:buChar char="•"/>
            </a:pPr>
            <a:endParaRPr lang="es-US"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RESISTENCIA A LA FRACTURA</a:t>
            </a:r>
          </a:p>
          <a:p>
            <a:pPr marL="285750" indent="-285750" algn="just">
              <a:buFont typeface="Arial" panose="020B0604020202020204" pitchFamily="34" charset="0"/>
              <a:buChar char="•"/>
            </a:pPr>
            <a:endParaRPr lang="es-US" dirty="0" smtClean="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pPr>
            <a:r>
              <a:rPr lang="es-US" dirty="0" smtClean="0">
                <a:latin typeface="Verdana" panose="020B0604030504040204" pitchFamily="34" charset="0"/>
                <a:ea typeface="Verdana" panose="020B0604030504040204" pitchFamily="34" charset="0"/>
                <a:cs typeface="Verdana" panose="020B0604030504040204" pitchFamily="34" charset="0"/>
              </a:rPr>
              <a:t>ABRASIVIDAD</a:t>
            </a:r>
            <a:endParaRPr lang="es-US" dirty="0">
              <a:latin typeface="Verdana" panose="020B0604030504040204" pitchFamily="34" charset="0"/>
              <a:ea typeface="Verdana" panose="020B0604030504040204" pitchFamily="34" charset="0"/>
              <a:cs typeface="Verdana" panose="020B0604030504040204" pitchFamily="34" charset="0"/>
            </a:endParaRPr>
          </a:p>
        </p:txBody>
      </p:sp>
      <p:pic>
        <p:nvPicPr>
          <p:cNvPr id="3"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7864246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19672" y="692696"/>
            <a:ext cx="5268054" cy="3447098"/>
          </a:xfrm>
          <a:prstGeom prst="rect">
            <a:avLst/>
          </a:prstGeom>
          <a:noFill/>
        </p:spPr>
        <p:txBody>
          <a:bodyPr wrap="square" rtlCol="0">
            <a:spAutoFit/>
          </a:bodyPr>
          <a:lstStyle/>
          <a:p>
            <a:r>
              <a:rPr lang="es-ES" sz="2800" dirty="0" smtClean="0"/>
              <a:t>PLANIFICACIÓN</a:t>
            </a:r>
          </a:p>
          <a:p>
            <a:endParaRPr lang="es-ES" sz="2800" dirty="0" smtClean="0"/>
          </a:p>
          <a:p>
            <a:pPr marL="285750" indent="-285750">
              <a:buFont typeface="Wingdings" pitchFamily="2" charset="2"/>
              <a:buChar char=""/>
            </a:pPr>
            <a:r>
              <a:rPr lang="es-ES" dirty="0" smtClean="0"/>
              <a:t>Cirugía plástica periodontal</a:t>
            </a:r>
          </a:p>
          <a:p>
            <a:pPr marL="285750" indent="-285750">
              <a:buFont typeface="Wingdings" pitchFamily="2" charset="2"/>
              <a:buChar char=""/>
            </a:pPr>
            <a:endParaRPr lang="es-ES" dirty="0" smtClean="0"/>
          </a:p>
          <a:p>
            <a:pPr marL="285750" indent="-285750">
              <a:buFont typeface="Wingdings" pitchFamily="2" charset="2"/>
              <a:buChar char=""/>
            </a:pPr>
            <a:r>
              <a:rPr lang="es-ES" dirty="0" smtClean="0"/>
              <a:t>Carillas laminadas en el 13, 12, 11, 21, 22 Y 23</a:t>
            </a:r>
          </a:p>
          <a:p>
            <a:pPr marL="285750" indent="-285750">
              <a:buFont typeface="Wingdings" pitchFamily="2" charset="2"/>
              <a:buChar char=""/>
            </a:pPr>
            <a:endParaRPr lang="es-ES" dirty="0" smtClean="0"/>
          </a:p>
          <a:p>
            <a:pPr marL="285750" indent="-285750">
              <a:buFont typeface="Wingdings" pitchFamily="2" charset="2"/>
              <a:buChar char=""/>
            </a:pPr>
            <a:r>
              <a:rPr lang="es-ES" dirty="0" err="1" smtClean="0"/>
              <a:t>Onlay</a:t>
            </a:r>
            <a:r>
              <a:rPr lang="es-ES" dirty="0" smtClean="0"/>
              <a:t> en el 24</a:t>
            </a:r>
          </a:p>
          <a:p>
            <a:pPr marL="285750" indent="-285750">
              <a:buFont typeface="Wingdings" pitchFamily="2" charset="2"/>
              <a:buChar char=""/>
            </a:pPr>
            <a:endParaRPr lang="es-ES" dirty="0" smtClean="0"/>
          </a:p>
          <a:p>
            <a:pPr marL="285750" indent="-285750">
              <a:buFont typeface="Wingdings" pitchFamily="2" charset="2"/>
              <a:buChar char=""/>
            </a:pPr>
            <a:r>
              <a:rPr lang="es-ES" dirty="0" smtClean="0"/>
              <a:t>Corona total en el 25</a:t>
            </a:r>
          </a:p>
          <a:p>
            <a:pPr marL="285750" indent="-285750">
              <a:buFont typeface="Wingdings" pitchFamily="2" charset="2"/>
              <a:buChar char=""/>
            </a:pPr>
            <a:endParaRPr lang="es-ES" dirty="0"/>
          </a:p>
          <a:p>
            <a:pPr marL="285750" indent="-285750">
              <a:buFont typeface="Wingdings" pitchFamily="2" charset="2"/>
              <a:buChar char=""/>
            </a:pPr>
            <a:r>
              <a:rPr lang="es-ES" dirty="0" err="1" smtClean="0"/>
              <a:t>Sistéma</a:t>
            </a:r>
            <a:r>
              <a:rPr lang="es-ES" dirty="0" smtClean="0"/>
              <a:t> cerámico </a:t>
            </a:r>
            <a:r>
              <a:rPr lang="es-ES" dirty="0" err="1" smtClean="0"/>
              <a:t>IPS</a:t>
            </a:r>
            <a:r>
              <a:rPr lang="es-ES" dirty="0" smtClean="0"/>
              <a:t> e-</a:t>
            </a:r>
            <a:r>
              <a:rPr lang="es-ES" dirty="0" err="1" smtClean="0"/>
              <a:t>max</a:t>
            </a:r>
            <a:r>
              <a:rPr lang="es-ES" dirty="0" smtClean="0"/>
              <a:t>, </a:t>
            </a:r>
            <a:r>
              <a:rPr lang="es-ES" dirty="0" err="1" smtClean="0"/>
              <a:t>Ivoclar</a:t>
            </a:r>
            <a:r>
              <a:rPr lang="es-ES" dirty="0" smtClean="0"/>
              <a:t> </a:t>
            </a:r>
            <a:r>
              <a:rPr lang="es-ES" dirty="0" err="1" smtClean="0"/>
              <a:t>Vivadent</a:t>
            </a:r>
            <a:endParaRPr lang="es-ES" dirty="0"/>
          </a:p>
        </p:txBody>
      </p:sp>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078" t="32807" r="39231" b="27711"/>
          <a:stretch/>
        </p:blipFill>
        <p:spPr bwMode="auto">
          <a:xfrm rot="5400000">
            <a:off x="6379030" y="4071258"/>
            <a:ext cx="3323769" cy="2206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001622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904165" y="927622"/>
            <a:ext cx="7872413" cy="5713412"/>
          </a:xfrm>
        </p:spPr>
        <p:txBody>
          <a:bodyPr>
            <a:normAutofit/>
          </a:bodyPr>
          <a:lstStyle/>
          <a:p>
            <a:pPr eaLnBrk="1" hangingPunct="1">
              <a:buFont typeface="Wingdings" pitchFamily="2" charset="2"/>
              <a:buNone/>
            </a:pPr>
            <a:endParaRPr lang="es-MX" sz="2400" b="1" dirty="0" smtClean="0"/>
          </a:p>
          <a:p>
            <a:pPr eaLnBrk="1" hangingPunct="1">
              <a:buFont typeface="Wingdings" pitchFamily="2" charset="2"/>
              <a:buNone/>
            </a:pPr>
            <a:r>
              <a:rPr lang="es-MX" sz="2400" b="1" dirty="0" smtClean="0"/>
              <a:t>CLAVE:</a:t>
            </a:r>
            <a:endParaRPr lang="es-ES" sz="2400" dirty="0" smtClean="0"/>
          </a:p>
          <a:p>
            <a:pPr eaLnBrk="1" hangingPunct="1">
              <a:buFont typeface="Wingdings" pitchFamily="2" charset="2"/>
              <a:buNone/>
            </a:pPr>
            <a:r>
              <a:rPr lang="es-ES" sz="2400" dirty="0" smtClean="0"/>
              <a:t>L40007</a:t>
            </a:r>
          </a:p>
          <a:p>
            <a:pPr eaLnBrk="1" hangingPunct="1">
              <a:buFont typeface="Wingdings" pitchFamily="2" charset="2"/>
              <a:buNone/>
            </a:pPr>
            <a:endParaRPr lang="es-ES" sz="2400" dirty="0" smtClean="0"/>
          </a:p>
          <a:p>
            <a:pPr eaLnBrk="1" hangingPunct="1">
              <a:buFont typeface="Wingdings" pitchFamily="2" charset="2"/>
              <a:buNone/>
            </a:pPr>
            <a:r>
              <a:rPr lang="es-MX" sz="2400" b="1" dirty="0" smtClean="0"/>
              <a:t>TIPO DE UNIDAD DE APRENDIZAJE:</a:t>
            </a:r>
            <a:endParaRPr lang="es-ES" sz="2400" dirty="0" smtClean="0"/>
          </a:p>
          <a:p>
            <a:pPr eaLnBrk="1" hangingPunct="1">
              <a:buFont typeface="Wingdings" pitchFamily="2" charset="2"/>
              <a:buNone/>
            </a:pPr>
            <a:r>
              <a:rPr lang="es-ES" sz="2400" dirty="0" smtClean="0"/>
              <a:t>TEÓRICO- PRACTICO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CARÁCTER DE LA UNIDAD DE APRENDIZAJE:</a:t>
            </a:r>
            <a:endParaRPr lang="es-ES" sz="2400" dirty="0" smtClean="0"/>
          </a:p>
          <a:p>
            <a:pPr eaLnBrk="1" hangingPunct="1">
              <a:buFont typeface="Wingdings" pitchFamily="2" charset="2"/>
              <a:buNone/>
            </a:pPr>
            <a:r>
              <a:rPr lang="es-ES" sz="2400" dirty="0" smtClean="0"/>
              <a:t>OBLIGATORIO</a:t>
            </a:r>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MODALIDAD:</a:t>
            </a:r>
            <a:endParaRPr lang="es-ES" sz="2400" dirty="0" smtClean="0"/>
          </a:p>
          <a:p>
            <a:pPr eaLnBrk="1" hangingPunct="1">
              <a:buFont typeface="Wingdings" pitchFamily="2" charset="2"/>
              <a:buNone/>
            </a:pPr>
            <a:r>
              <a:rPr lang="es-ES" sz="2400" dirty="0" smtClean="0"/>
              <a:t>PRESENCIAL</a:t>
            </a:r>
          </a:p>
          <a:p>
            <a:pPr eaLnBrk="1" hangingPunct="1">
              <a:buFont typeface="Wingdings" pitchFamily="2" charset="2"/>
              <a:buNone/>
            </a:pPr>
            <a:endParaRPr lang="es-ES" sz="2400" dirty="0" smtClean="0"/>
          </a:p>
          <a:p>
            <a:pPr eaLnBrk="1" hangingPunct="1">
              <a:buFont typeface="Wingdings" pitchFamily="2" charset="2"/>
              <a:buNone/>
            </a:pPr>
            <a:endParaRPr lang="es-ES" sz="2400" dirty="0" smtClean="0"/>
          </a:p>
          <a:p>
            <a:pPr eaLnBrk="1" hangingPunct="1">
              <a:buFont typeface="Wingdings" pitchFamily="2" charset="2"/>
              <a:buNone/>
            </a:pPr>
            <a:endParaRPr lang="es-ES" sz="2400" dirty="0" smtClean="0"/>
          </a:p>
          <a:p>
            <a:pPr eaLnBrk="1" hangingPunct="1"/>
            <a:endParaRPr lang="es-ES" sz="2400" dirty="0" smtClean="0"/>
          </a:p>
        </p:txBody>
      </p:sp>
      <p:sp>
        <p:nvSpPr>
          <p:cNvPr id="4" name="3 Marcador de número de diapositiva"/>
          <p:cNvSpPr>
            <a:spLocks noGrp="1"/>
          </p:cNvSpPr>
          <p:nvPr>
            <p:ph type="sldNum" sz="quarter" idx="12"/>
          </p:nvPr>
        </p:nvSpPr>
        <p:spPr/>
        <p:txBody>
          <a:bodyPr/>
          <a:lstStyle/>
          <a:p>
            <a:pPr>
              <a:defRPr/>
            </a:pPr>
            <a:fld id="{CA33E4F7-EC5A-4B5C-A5A4-B54EC2898B1A}" type="slidenum">
              <a:rPr lang="es-ES" smtClean="0"/>
              <a:pPr>
                <a:defRPr/>
              </a:pPr>
              <a:t>3</a:t>
            </a:fld>
            <a:endParaRPr lang="es-ES"/>
          </a:p>
        </p:txBody>
      </p:sp>
      <p:pic>
        <p:nvPicPr>
          <p:cNvPr id="5"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4141410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88159" y="900752"/>
            <a:ext cx="184731" cy="369332"/>
          </a:xfrm>
          <a:prstGeom prst="rect">
            <a:avLst/>
          </a:prstGeom>
          <a:noFill/>
        </p:spPr>
        <p:txBody>
          <a:bodyPr wrap="none" rtlCol="0">
            <a:spAutoFit/>
          </a:bodyPr>
          <a:lstStyle/>
          <a:p>
            <a:endParaRPr lang="es-ES" dirty="0"/>
          </a:p>
        </p:txBody>
      </p:sp>
      <p:sp>
        <p:nvSpPr>
          <p:cNvPr id="3" name="CuadroTexto 2"/>
          <p:cNvSpPr txBox="1"/>
          <p:nvPr/>
        </p:nvSpPr>
        <p:spPr>
          <a:xfrm>
            <a:off x="1547664" y="1085418"/>
            <a:ext cx="6922873" cy="4524315"/>
          </a:xfrm>
          <a:prstGeom prst="rect">
            <a:avLst/>
          </a:prstGeom>
          <a:noFill/>
        </p:spPr>
        <p:txBody>
          <a:bodyPr wrap="square" rtlCol="0">
            <a:spAutoFit/>
          </a:bodyPr>
          <a:lstStyle/>
          <a:p>
            <a:pPr algn="just"/>
            <a:r>
              <a:rPr lang="es-US" sz="2400" dirty="0">
                <a:latin typeface="Verdana" panose="020B0604030504040204" pitchFamily="34" charset="0"/>
                <a:ea typeface="Verdana" panose="020B0604030504040204" pitchFamily="34" charset="0"/>
                <a:cs typeface="Verdana" panose="020B0604030504040204" pitchFamily="34" charset="0"/>
              </a:rPr>
              <a:t>Las porcelanas dentales pueden clasificarse por tipos</a:t>
            </a:r>
            <a:r>
              <a:rPr lang="es-US" sz="2400" dirty="0" smtClean="0">
                <a:latin typeface="Verdana" panose="020B0604030504040204" pitchFamily="34" charset="0"/>
                <a:ea typeface="Verdana" panose="020B0604030504040204" pitchFamily="34" charset="0"/>
                <a:cs typeface="Verdana" panose="020B0604030504040204" pitchFamily="34" charset="0"/>
              </a:rPr>
              <a:t>:</a:t>
            </a:r>
          </a:p>
          <a:p>
            <a:pPr algn="just"/>
            <a:endParaRPr lang="es-US" sz="2400" dirty="0">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Feldespáticas</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Con refuerzo de leucita</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Aluminosas</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De aluminio</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Con cristal infiltrado</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Espinela con cristal infiltrado </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Zirconio con cristal infiltrado</a:t>
            </a:r>
          </a:p>
          <a:p>
            <a:pPr marL="285750" indent="-285750" algn="just">
              <a:buFont typeface="Wingdings" panose="05000000000000000000" pitchFamily="2" charset="2"/>
              <a:buChar char=""/>
            </a:pPr>
            <a:r>
              <a:rPr lang="es-US" sz="2400" dirty="0">
                <a:latin typeface="Verdana" panose="020B0604030504040204" pitchFamily="34" charset="0"/>
                <a:ea typeface="Verdana" panose="020B0604030504040204" pitchFamily="34" charset="0"/>
                <a:cs typeface="Verdana" panose="020B0604030504040204" pitchFamily="34" charset="0"/>
              </a:rPr>
              <a:t>Cristalinas</a:t>
            </a:r>
          </a:p>
          <a:p>
            <a:endParaRPr lang="es-ES" sz="2400"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42184385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Zirconia</a:t>
            </a:r>
            <a:r>
              <a:rPr lang="es-MX" dirty="0" smtClean="0"/>
              <a:t> </a:t>
            </a:r>
            <a:endParaRPr lang="es-MX" dirty="0"/>
          </a:p>
        </p:txBody>
      </p:sp>
      <p:sp>
        <p:nvSpPr>
          <p:cNvPr id="3" name="2 Marcador de contenido"/>
          <p:cNvSpPr>
            <a:spLocks noGrp="1"/>
          </p:cNvSpPr>
          <p:nvPr>
            <p:ph idx="1"/>
          </p:nvPr>
        </p:nvSpPr>
        <p:spPr/>
        <p:txBody>
          <a:bodyPr/>
          <a:lstStyle/>
          <a:p>
            <a:pPr marL="457200" indent="-457200">
              <a:buClr>
                <a:srgbClr val="C00000"/>
              </a:buClr>
              <a:buBlip>
                <a:blip r:embed="rId3"/>
              </a:buBlip>
            </a:pPr>
            <a:r>
              <a:rPr lang="es-ES" dirty="0"/>
              <a:t>Metal de brillo argénteo</a:t>
            </a:r>
          </a:p>
          <a:p>
            <a:pPr marL="457200" indent="-457200">
              <a:buClr>
                <a:srgbClr val="C00000"/>
              </a:buClr>
              <a:buBlip>
                <a:blip r:embed="rId3"/>
              </a:buBlip>
            </a:pPr>
            <a:r>
              <a:rPr lang="es-ES" dirty="0"/>
              <a:t>En forma pura es relativamente blando y dúctil</a:t>
            </a:r>
          </a:p>
          <a:p>
            <a:pPr marL="457200" indent="-457200">
              <a:buClr>
                <a:srgbClr val="C00000"/>
              </a:buClr>
              <a:buBlip>
                <a:blip r:embed="rId3"/>
              </a:buBlip>
            </a:pPr>
            <a:r>
              <a:rPr lang="es-ES" dirty="0"/>
              <a:t>Elemento relativamente común en la corteza terrestre</a:t>
            </a:r>
          </a:p>
          <a:p>
            <a:pPr marL="457200" indent="-457200">
              <a:buClr>
                <a:srgbClr val="C00000"/>
              </a:buClr>
              <a:buBlip>
                <a:blip r:embed="rId3"/>
              </a:buBlip>
            </a:pPr>
            <a:r>
              <a:rPr lang="es-ES" dirty="0"/>
              <a:t>Se encuentra  en el decimoséptimo lugar en la escala de abundancia relativa</a:t>
            </a:r>
          </a:p>
          <a:p>
            <a:pPr marL="457200" indent="-457200">
              <a:buClr>
                <a:srgbClr val="C00000"/>
              </a:buClr>
              <a:buBlip>
                <a:blip r:embed="rId3"/>
              </a:buBlip>
            </a:pPr>
            <a:r>
              <a:rPr lang="es-ES" dirty="0"/>
              <a:t>Más abundante que el cobre y el estaño</a:t>
            </a:r>
          </a:p>
          <a:p>
            <a:pPr>
              <a:buClr>
                <a:srgbClr val="C00000"/>
              </a:buClr>
              <a:buBlip>
                <a:blip r:embed="rId3"/>
              </a:buBlip>
            </a:pPr>
            <a:endParaRPr lang="es-MX" dirty="0"/>
          </a:p>
        </p:txBody>
      </p:sp>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4816121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Desventajas </a:t>
            </a:r>
            <a:endParaRPr lang="es-MX" dirty="0"/>
          </a:p>
        </p:txBody>
      </p:sp>
      <p:sp>
        <p:nvSpPr>
          <p:cNvPr id="3" name="2 Marcador de contenido"/>
          <p:cNvSpPr>
            <a:spLocks noGrp="1"/>
          </p:cNvSpPr>
          <p:nvPr>
            <p:ph idx="1"/>
          </p:nvPr>
        </p:nvSpPr>
        <p:spPr>
          <a:xfrm>
            <a:off x="1435608" y="1447800"/>
            <a:ext cx="6736792" cy="1261120"/>
          </a:xfrm>
        </p:spPr>
        <p:txBody>
          <a:bodyPr>
            <a:normAutofit fontScale="70000" lnSpcReduction="20000"/>
          </a:bodyPr>
          <a:lstStyle/>
          <a:p>
            <a:pPr marL="285750" indent="-285750">
              <a:buFont typeface="Wingdings" pitchFamily="2" charset="2"/>
              <a:buChar char=""/>
            </a:pPr>
            <a:r>
              <a:rPr lang="es-ES" dirty="0"/>
              <a:t>Envejecimiento o degradación a baja temperatura</a:t>
            </a:r>
          </a:p>
          <a:p>
            <a:pPr marL="285750" indent="-285750">
              <a:buFont typeface="Wingdings" pitchFamily="2" charset="2"/>
              <a:buChar char=""/>
            </a:pPr>
            <a:r>
              <a:rPr lang="es-ES" dirty="0"/>
              <a:t>complicación más común: fractura de la cerámica de </a:t>
            </a:r>
            <a:r>
              <a:rPr lang="es-ES" dirty="0" smtClean="0"/>
              <a:t>recubrimiento</a:t>
            </a:r>
            <a:endParaRPr lang="es-ES" dirty="0"/>
          </a:p>
        </p:txBody>
      </p:sp>
      <p:sp>
        <p:nvSpPr>
          <p:cNvPr id="4" name="2 Marcador de contenido"/>
          <p:cNvSpPr txBox="1">
            <a:spLocks/>
          </p:cNvSpPr>
          <p:nvPr/>
        </p:nvSpPr>
        <p:spPr>
          <a:xfrm>
            <a:off x="1187624" y="3501008"/>
            <a:ext cx="7498080" cy="3061320"/>
          </a:xfrm>
          <a:prstGeom prst="rect">
            <a:avLst/>
          </a:prstGeom>
        </p:spPr>
        <p:txBody>
          <a:bodyPr>
            <a:normAutofit fontScale="62500" lnSpcReduction="2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457200" indent="-457200">
              <a:buFont typeface="Wingdings" pitchFamily="2" charset="2"/>
              <a:buChar char="Ø"/>
            </a:pPr>
            <a:r>
              <a:rPr lang="es-ES" smtClean="0"/>
              <a:t>Biocompatibilidad</a:t>
            </a:r>
          </a:p>
          <a:p>
            <a:pPr marL="457200" indent="-457200">
              <a:buFont typeface="Wingdings" pitchFamily="2" charset="2"/>
              <a:buChar char="Ø"/>
            </a:pPr>
            <a:r>
              <a:rPr lang="es-ES" smtClean="0"/>
              <a:t>Las bacterias se acumulan menos en Y-TZP (MENOR ADHESIÓN DE PDB)</a:t>
            </a:r>
          </a:p>
          <a:p>
            <a:pPr marL="457200" indent="-457200">
              <a:buFont typeface="Wingdings" pitchFamily="2" charset="2"/>
              <a:buChar char="Ø"/>
            </a:pPr>
            <a:r>
              <a:rPr lang="es-ES" smtClean="0"/>
              <a:t>No altera la salud periodontal: No hay casos de inflamación gingival o periodontitis</a:t>
            </a:r>
          </a:p>
          <a:p>
            <a:pPr marL="457200" indent="-457200">
              <a:buFont typeface="Wingdings" pitchFamily="2" charset="2"/>
              <a:buChar char="Ø"/>
            </a:pPr>
            <a:r>
              <a:rPr lang="es-ES" smtClean="0"/>
              <a:t>NO se notó ningún cambio en la salud biológica de los tejidos blandos y duros alrededor las restauraciones a base de óxido de circonio</a:t>
            </a:r>
          </a:p>
          <a:p>
            <a:pPr marL="457200" indent="-457200">
              <a:buFont typeface="Wingdings" pitchFamily="2" charset="2"/>
              <a:buChar char="Ø"/>
            </a:pPr>
            <a:r>
              <a:rPr lang="es-ES" smtClean="0"/>
              <a:t>Alta estética ( libre de metal) </a:t>
            </a:r>
          </a:p>
          <a:p>
            <a:pPr marL="457200" indent="-457200">
              <a:buFont typeface="Wingdings" pitchFamily="2" charset="2"/>
              <a:buChar char="Ø"/>
            </a:pPr>
            <a:r>
              <a:rPr lang="es-ES" smtClean="0"/>
              <a:t>Resistencia máxima y ajuste excelente</a:t>
            </a:r>
          </a:p>
          <a:p>
            <a:endParaRPr lang="es-MX" dirty="0"/>
          </a:p>
        </p:txBody>
      </p:sp>
      <p:sp>
        <p:nvSpPr>
          <p:cNvPr id="5" name="4 Rectángulo"/>
          <p:cNvSpPr/>
          <p:nvPr/>
        </p:nvSpPr>
        <p:spPr>
          <a:xfrm>
            <a:off x="1691680" y="2492896"/>
            <a:ext cx="2376264" cy="707886"/>
          </a:xfrm>
          <a:prstGeom prst="rect">
            <a:avLst/>
          </a:prstGeom>
        </p:spPr>
        <p:txBody>
          <a:bodyPr wrap="square">
            <a:spAutoFit/>
          </a:bodyPr>
          <a:lstStyle/>
          <a:p>
            <a:pPr marL="82296" indent="0">
              <a:buNone/>
            </a:pPr>
            <a:r>
              <a:rPr lang="es-MX" sz="4000" dirty="0" smtClean="0"/>
              <a:t>Ventajas</a:t>
            </a:r>
            <a:endParaRPr lang="es-MX" sz="4000" dirty="0"/>
          </a:p>
        </p:txBody>
      </p:sp>
      <p:pic>
        <p:nvPicPr>
          <p:cNvPr id="6"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039130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03648" y="620688"/>
            <a:ext cx="4448718" cy="1785104"/>
          </a:xfrm>
          <a:prstGeom prst="rect">
            <a:avLst/>
          </a:prstGeom>
          <a:noFill/>
        </p:spPr>
        <p:txBody>
          <a:bodyPr wrap="none" rtlCol="0">
            <a:spAutoFit/>
          </a:bodyPr>
          <a:lstStyle/>
          <a:p>
            <a:r>
              <a:rPr lang="es-ES" sz="2800" dirty="0" smtClean="0"/>
              <a:t>PROPIEDADES MECÁNICAS</a:t>
            </a:r>
          </a:p>
          <a:p>
            <a:endParaRPr lang="es-ES" sz="2800" dirty="0" smtClean="0"/>
          </a:p>
          <a:p>
            <a:pPr marL="285750" indent="-285750">
              <a:buFont typeface="Wingdings" pitchFamily="2" charset="2"/>
              <a:buChar char=""/>
            </a:pPr>
            <a:r>
              <a:rPr lang="es-ES" dirty="0" smtClean="0"/>
              <a:t>Similar al acero inoxidable</a:t>
            </a:r>
          </a:p>
          <a:p>
            <a:pPr marL="285750" indent="-285750">
              <a:buFont typeface="Wingdings" pitchFamily="2" charset="2"/>
              <a:buChar char=""/>
            </a:pPr>
            <a:r>
              <a:rPr lang="es-ES" dirty="0"/>
              <a:t>R</a:t>
            </a:r>
            <a:r>
              <a:rPr lang="es-ES" dirty="0" smtClean="0"/>
              <a:t>esistencia </a:t>
            </a:r>
            <a:r>
              <a:rPr lang="es-ES" dirty="0"/>
              <a:t>a la tracción: 900-1200 </a:t>
            </a:r>
            <a:r>
              <a:rPr lang="es-ES" dirty="0" err="1" smtClean="0"/>
              <a:t>Mpa</a:t>
            </a:r>
            <a:endParaRPr lang="es-ES" dirty="0" smtClean="0"/>
          </a:p>
          <a:p>
            <a:pPr marL="285750" indent="-285750">
              <a:buFont typeface="Wingdings" pitchFamily="2" charset="2"/>
              <a:buChar char=""/>
            </a:pPr>
            <a:r>
              <a:rPr lang="es-ES" dirty="0" smtClean="0"/>
              <a:t>Resistencia </a:t>
            </a:r>
            <a:r>
              <a:rPr lang="es-ES" dirty="0"/>
              <a:t>a la compresión: 2,000 </a:t>
            </a:r>
            <a:r>
              <a:rPr lang="es-ES" dirty="0" err="1"/>
              <a:t>MPa</a:t>
            </a:r>
            <a:endParaRPr lang="es-ES" dirty="0"/>
          </a:p>
        </p:txBody>
      </p:sp>
      <p:pic>
        <p:nvPicPr>
          <p:cNvPr id="3" name="Picture 2" descr="https://www.deenty.com/blog/wp-content/uploads/2014/12/est2.jpg"/>
          <p:cNvPicPr>
            <a:picLocks noChangeAspect="1" noChangeArrowheads="1"/>
          </p:cNvPicPr>
          <p:nvPr/>
        </p:nvPicPr>
        <p:blipFill rotWithShape="1">
          <a:blip r:embed="rId3">
            <a:extLst>
              <a:ext uri="{28A0092B-C50C-407E-A947-70E740481C1C}">
                <a14:useLocalDpi xmlns:a14="http://schemas.microsoft.com/office/drawing/2010/main" val="0"/>
              </a:ext>
            </a:extLst>
          </a:blip>
          <a:srcRect l="11098" r="5858"/>
          <a:stretch/>
        </p:blipFill>
        <p:spPr bwMode="auto">
          <a:xfrm>
            <a:off x="1115616" y="3068960"/>
            <a:ext cx="6123709" cy="30243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7864658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400308"/>
            <a:ext cx="6361293" cy="584775"/>
          </a:xfrm>
          <a:prstGeom prst="rect">
            <a:avLst/>
          </a:prstGeom>
        </p:spPr>
        <p:txBody>
          <a:bodyPr wrap="none">
            <a:spAutoFit/>
          </a:bodyPr>
          <a:lstStyle/>
          <a:p>
            <a:r>
              <a:rPr lang="es-ES" sz="2800" b="1" dirty="0" smtClean="0"/>
              <a:t>UNIÓN DE LA PORCELANA DE </a:t>
            </a:r>
            <a:r>
              <a:rPr lang="es-ES" sz="3200" b="1" dirty="0" err="1" smtClean="0"/>
              <a:t>ZIRCONIA</a:t>
            </a:r>
            <a:endParaRPr lang="es-E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1003" y="967393"/>
            <a:ext cx="356235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83568" y="3789040"/>
            <a:ext cx="1995803" cy="369332"/>
          </a:xfrm>
          <a:prstGeom prst="rect">
            <a:avLst/>
          </a:prstGeom>
          <a:noFill/>
        </p:spPr>
        <p:txBody>
          <a:bodyPr wrap="none" rtlCol="0">
            <a:spAutoFit/>
          </a:bodyPr>
          <a:lstStyle/>
          <a:p>
            <a:r>
              <a:rPr lang="es-ES" dirty="0" smtClean="0"/>
              <a:t>Núcleo de </a:t>
            </a:r>
            <a:r>
              <a:rPr lang="es-ES" dirty="0" err="1" smtClean="0"/>
              <a:t>Zirconia</a:t>
            </a:r>
            <a:endParaRPr lang="es-ES" dirty="0"/>
          </a:p>
        </p:txBody>
      </p:sp>
      <p:sp>
        <p:nvSpPr>
          <p:cNvPr id="4" name="3 CuadroTexto"/>
          <p:cNvSpPr txBox="1"/>
          <p:nvPr/>
        </p:nvSpPr>
        <p:spPr>
          <a:xfrm>
            <a:off x="6353353" y="1552544"/>
            <a:ext cx="2695674" cy="369332"/>
          </a:xfrm>
          <a:prstGeom prst="rect">
            <a:avLst/>
          </a:prstGeom>
          <a:noFill/>
        </p:spPr>
        <p:txBody>
          <a:bodyPr wrap="none" rtlCol="0">
            <a:spAutoFit/>
          </a:bodyPr>
          <a:lstStyle/>
          <a:p>
            <a:r>
              <a:rPr lang="es-ES" dirty="0" smtClean="0"/>
              <a:t>Revestimiento de </a:t>
            </a:r>
            <a:r>
              <a:rPr lang="es-ES" dirty="0" err="1" smtClean="0"/>
              <a:t>Zirconia</a:t>
            </a:r>
            <a:endParaRPr lang="es-ES" dirty="0"/>
          </a:p>
        </p:txBody>
      </p:sp>
      <p:cxnSp>
        <p:nvCxnSpPr>
          <p:cNvPr id="6" name="5 Conector recto de flecha"/>
          <p:cNvCxnSpPr/>
          <p:nvPr/>
        </p:nvCxnSpPr>
        <p:spPr>
          <a:xfrm flipV="1">
            <a:off x="2791003" y="2420888"/>
            <a:ext cx="1073211" cy="155281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7 Conector recto de flecha"/>
          <p:cNvCxnSpPr/>
          <p:nvPr/>
        </p:nvCxnSpPr>
        <p:spPr>
          <a:xfrm flipH="1" flipV="1">
            <a:off x="5508104" y="1737210"/>
            <a:ext cx="1368152" cy="18466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9"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9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3176577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55576" y="1268760"/>
            <a:ext cx="7344816" cy="2585323"/>
          </a:xfrm>
          <a:prstGeom prst="rect">
            <a:avLst/>
          </a:prstGeom>
          <a:noFill/>
        </p:spPr>
        <p:txBody>
          <a:bodyPr wrap="square" rtlCol="0">
            <a:spAutoFit/>
          </a:bodyPr>
          <a:lstStyle/>
          <a:p>
            <a:pPr algn="just"/>
            <a:r>
              <a:rPr lang="es-ES" b="1" dirty="0"/>
              <a:t>N</a:t>
            </a:r>
            <a:r>
              <a:rPr lang="es-ES" b="1" dirty="0" smtClean="0"/>
              <a:t>o se pueden utilizar como materiales primarios en odontología porque de impurezas de varios elementos metálicos que afectan al color y debido a los </a:t>
            </a:r>
            <a:r>
              <a:rPr lang="es-ES" b="1" dirty="0" err="1" smtClean="0"/>
              <a:t>radionucleidos</a:t>
            </a:r>
            <a:r>
              <a:rPr lang="es-ES" b="1" dirty="0" smtClean="0"/>
              <a:t> naturales como urania y óxido de torio , lo que los hace radiactivo</a:t>
            </a:r>
          </a:p>
          <a:p>
            <a:pPr algn="just"/>
            <a:endParaRPr lang="es-ES" dirty="0"/>
          </a:p>
          <a:p>
            <a:pPr algn="just"/>
            <a:r>
              <a:rPr lang="es-ES" dirty="0" err="1"/>
              <a:t>ZrO2</a:t>
            </a:r>
            <a:r>
              <a:rPr lang="es-ES" dirty="0"/>
              <a:t> es un material polimórfico y se produce en tres formas : </a:t>
            </a:r>
            <a:endParaRPr lang="es-ES" dirty="0" smtClean="0"/>
          </a:p>
          <a:p>
            <a:pPr marL="342900" indent="-342900" algn="just">
              <a:buFont typeface="+mj-lt"/>
              <a:buAutoNum type="arabicPeriod"/>
            </a:pPr>
            <a:r>
              <a:rPr lang="es-ES" dirty="0" smtClean="0"/>
              <a:t>monoclínica </a:t>
            </a:r>
          </a:p>
          <a:p>
            <a:pPr marL="342900" indent="-342900" algn="just">
              <a:buFont typeface="+mj-lt"/>
              <a:buAutoNum type="arabicPeriod"/>
            </a:pPr>
            <a:r>
              <a:rPr lang="es-ES" dirty="0" smtClean="0"/>
              <a:t>tetragonal </a:t>
            </a:r>
          </a:p>
          <a:p>
            <a:pPr marL="342900" indent="-342900" algn="just">
              <a:buFont typeface="+mj-lt"/>
              <a:buAutoNum type="arabicPeriod"/>
            </a:pPr>
            <a:r>
              <a:rPr lang="es-ES" dirty="0" smtClean="0"/>
              <a:t>cúbica</a:t>
            </a:r>
            <a:endParaRPr lang="es-ES"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7454602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0523" y="548680"/>
            <a:ext cx="7992888" cy="3539430"/>
          </a:xfrm>
          <a:prstGeom prst="rect">
            <a:avLst/>
          </a:prstGeom>
          <a:noFill/>
        </p:spPr>
        <p:txBody>
          <a:bodyPr wrap="square" rtlCol="0">
            <a:spAutoFit/>
          </a:bodyPr>
          <a:lstStyle/>
          <a:p>
            <a:r>
              <a:rPr lang="es-ES" sz="2800" dirty="0" err="1">
                <a:latin typeface="David" pitchFamily="34" charset="-79"/>
                <a:cs typeface="David" pitchFamily="34" charset="-79"/>
              </a:rPr>
              <a:t>C</a:t>
            </a:r>
            <a:r>
              <a:rPr lang="es-ES" sz="2800" dirty="0" err="1" smtClean="0">
                <a:latin typeface="David" pitchFamily="34" charset="-79"/>
                <a:cs typeface="David" pitchFamily="34" charset="-79"/>
              </a:rPr>
              <a:t>eromero</a:t>
            </a:r>
            <a:endParaRPr lang="es-ES" sz="2800" dirty="0" smtClean="0">
              <a:latin typeface="David" pitchFamily="34" charset="-79"/>
              <a:cs typeface="David" pitchFamily="34" charset="-79"/>
            </a:endParaRPr>
          </a:p>
          <a:p>
            <a:endParaRPr lang="es-ES" sz="2800" dirty="0" smtClean="0">
              <a:latin typeface="David" pitchFamily="34" charset="-79"/>
              <a:cs typeface="David" pitchFamily="34" charset="-79"/>
            </a:endParaRPr>
          </a:p>
          <a:p>
            <a:pPr algn="ctr"/>
            <a:r>
              <a:rPr lang="es-ES" sz="2800" dirty="0" smtClean="0">
                <a:latin typeface="David" pitchFamily="34" charset="-79"/>
                <a:cs typeface="David" pitchFamily="34" charset="-79"/>
              </a:rPr>
              <a:t>(</a:t>
            </a:r>
            <a:r>
              <a:rPr lang="es-ES" sz="2800" dirty="0" err="1" smtClean="0">
                <a:latin typeface="David" pitchFamily="34" charset="-79"/>
                <a:cs typeface="David" pitchFamily="34" charset="-79"/>
              </a:rPr>
              <a:t>Ceramic</a:t>
            </a:r>
            <a:r>
              <a:rPr lang="es-ES" sz="2800" dirty="0" smtClean="0">
                <a:latin typeface="David" pitchFamily="34" charset="-79"/>
                <a:cs typeface="David" pitchFamily="34" charset="-79"/>
              </a:rPr>
              <a:t> </a:t>
            </a:r>
            <a:r>
              <a:rPr lang="es-ES" sz="2800" dirty="0" err="1" smtClean="0">
                <a:latin typeface="David" pitchFamily="34" charset="-79"/>
                <a:cs typeface="David" pitchFamily="34" charset="-79"/>
              </a:rPr>
              <a:t>Optimized</a:t>
            </a:r>
            <a:r>
              <a:rPr lang="es-ES" sz="2800" dirty="0" smtClean="0">
                <a:latin typeface="David" pitchFamily="34" charset="-79"/>
                <a:cs typeface="David" pitchFamily="34" charset="-79"/>
              </a:rPr>
              <a:t> </a:t>
            </a:r>
            <a:r>
              <a:rPr lang="es-ES" sz="2800" dirty="0" err="1" smtClean="0">
                <a:latin typeface="David" pitchFamily="34" charset="-79"/>
                <a:cs typeface="David" pitchFamily="34" charset="-79"/>
              </a:rPr>
              <a:t>Polymer</a:t>
            </a:r>
            <a:r>
              <a:rPr lang="es-ES" sz="2800" dirty="0" smtClean="0">
                <a:latin typeface="David" pitchFamily="34" charset="-79"/>
                <a:cs typeface="David" pitchFamily="34" charset="-79"/>
              </a:rPr>
              <a:t>)</a:t>
            </a:r>
          </a:p>
          <a:p>
            <a:pPr algn="just"/>
            <a:r>
              <a:rPr lang="es-ES" sz="2800" dirty="0" smtClean="0">
                <a:latin typeface="David" pitchFamily="34" charset="-79"/>
                <a:cs typeface="David" pitchFamily="34" charset="-79"/>
              </a:rPr>
              <a:t>Son polímeros mejorados que incorporan en su composición partículas de cerámica, forman una combinación específica proporcionando una mejor función y una estética mejorada para la realización de tratamientos estéticos</a:t>
            </a:r>
            <a:endParaRPr lang="es-ES" sz="2800" dirty="0">
              <a:latin typeface="David" pitchFamily="34" charset="-79"/>
              <a:cs typeface="David" pitchFamily="34" charset="-79"/>
            </a:endParaRPr>
          </a:p>
        </p:txBody>
      </p:sp>
      <p:pic>
        <p:nvPicPr>
          <p:cNvPr id="3" name="Picture 2" descr="https://encrypted-tbn2.gstatic.com/images?q=tbn:ANd9GcRHNM--xCiKvOPePoVyKgrY90YX_8p-a7YKfmyjGvUjadd5pAL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861048"/>
            <a:ext cx="2257425" cy="2028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445555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190051235"/>
              </p:ext>
            </p:extLst>
          </p:nvPr>
        </p:nvGraphicFramePr>
        <p:xfrm>
          <a:off x="755576" y="116632"/>
          <a:ext cx="7488832"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3 Imagen" descr="Escudo%20UAEM.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6366599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894121" y="1772816"/>
            <a:ext cx="7704856" cy="3096344"/>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latin typeface="David" pitchFamily="34" charset="-79"/>
                <a:cs typeface="David" pitchFamily="34" charset="-79"/>
              </a:rPr>
              <a:t>Se </a:t>
            </a:r>
            <a:r>
              <a:rPr lang="es-ES" sz="2800" dirty="0" smtClean="0">
                <a:latin typeface="David" pitchFamily="34" charset="-79"/>
                <a:cs typeface="David" pitchFamily="34" charset="-79"/>
              </a:rPr>
              <a:t>emplean principalmente para la elaboración de:</a:t>
            </a:r>
          </a:p>
          <a:p>
            <a:pPr marL="285750" indent="-285750">
              <a:buFont typeface="Arial" pitchFamily="34" charset="0"/>
              <a:buChar char="•"/>
            </a:pPr>
            <a:r>
              <a:rPr lang="es-ES" sz="2800" dirty="0" smtClean="0">
                <a:latin typeface="David" pitchFamily="34" charset="-79"/>
                <a:cs typeface="David" pitchFamily="34" charset="-79"/>
              </a:rPr>
              <a:t>Incrustaciones</a:t>
            </a:r>
          </a:p>
          <a:p>
            <a:pPr marL="285750" indent="-285750">
              <a:buFont typeface="Arial" pitchFamily="34" charset="0"/>
              <a:buChar char="•"/>
            </a:pPr>
            <a:r>
              <a:rPr lang="es-ES" sz="2800" dirty="0" smtClean="0">
                <a:latin typeface="David" pitchFamily="34" charset="-79"/>
                <a:cs typeface="David" pitchFamily="34" charset="-79"/>
              </a:rPr>
              <a:t>Carillas</a:t>
            </a:r>
          </a:p>
          <a:p>
            <a:pPr marL="285750" indent="-285750">
              <a:buFont typeface="Arial" pitchFamily="34" charset="0"/>
              <a:buChar char="•"/>
            </a:pPr>
            <a:r>
              <a:rPr lang="es-ES" sz="2800" dirty="0" smtClean="0">
                <a:latin typeface="David" pitchFamily="34" charset="-79"/>
                <a:cs typeface="David" pitchFamily="34" charset="-79"/>
              </a:rPr>
              <a:t>Coronas</a:t>
            </a:r>
          </a:p>
          <a:p>
            <a:pPr marL="285750" indent="-285750">
              <a:buFont typeface="Arial" pitchFamily="34" charset="0"/>
              <a:buChar char="•"/>
            </a:pPr>
            <a:r>
              <a:rPr lang="es-ES" sz="2800" dirty="0" smtClean="0">
                <a:latin typeface="David" pitchFamily="34" charset="-79"/>
                <a:cs typeface="David" pitchFamily="34" charset="-79"/>
              </a:rPr>
              <a:t>Puentes</a:t>
            </a:r>
          </a:p>
          <a:p>
            <a:pPr algn="ctr"/>
            <a:endParaRPr lang="es-ES" sz="2800" dirty="0">
              <a:latin typeface="David" pitchFamily="34" charset="-79"/>
              <a:cs typeface="David" pitchFamily="34" charset="-79"/>
            </a:endParaRP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8636404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8476" y="620687"/>
            <a:ext cx="7661072" cy="4585871"/>
          </a:xfrm>
          <a:prstGeom prst="rect">
            <a:avLst/>
          </a:prstGeom>
          <a:noFill/>
        </p:spPr>
        <p:txBody>
          <a:bodyPr wrap="none" rtlCol="0">
            <a:spAutoFit/>
          </a:bodyPr>
          <a:lstStyle/>
          <a:p>
            <a:pPr algn="ctr"/>
            <a:r>
              <a:rPr lang="es-ES" sz="2800" dirty="0" smtClean="0">
                <a:latin typeface="David" pitchFamily="34" charset="-79"/>
                <a:cs typeface="David" pitchFamily="34" charset="-79"/>
              </a:rPr>
              <a:t>VENTAJAS</a:t>
            </a:r>
          </a:p>
          <a:p>
            <a:pPr marL="342900" indent="-342900">
              <a:buFont typeface="Wingdings" pitchFamily="2" charset="2"/>
              <a:buChar char=""/>
            </a:pPr>
            <a:r>
              <a:rPr lang="es-ES" sz="2400" dirty="0" smtClean="0">
                <a:latin typeface="David" pitchFamily="34" charset="-79"/>
                <a:cs typeface="David" pitchFamily="34" charset="-79"/>
              </a:rPr>
              <a:t>Mejor control del estrés de contracción de polimerización</a:t>
            </a:r>
          </a:p>
          <a:p>
            <a:pPr marL="342900" indent="-342900">
              <a:buFont typeface="Wingdings" pitchFamily="2" charset="2"/>
              <a:buChar char=""/>
            </a:pPr>
            <a:r>
              <a:rPr lang="es-ES" sz="2400" dirty="0" smtClean="0">
                <a:latin typeface="David" pitchFamily="34" charset="-79"/>
                <a:cs typeface="David" pitchFamily="34" charset="-79"/>
              </a:rPr>
              <a:t>Mejor anatomía oclusal y mejor punto de contacto</a:t>
            </a:r>
          </a:p>
          <a:p>
            <a:pPr marL="342900" indent="-342900">
              <a:buFont typeface="Wingdings" pitchFamily="2" charset="2"/>
              <a:buChar char=""/>
            </a:pPr>
            <a:r>
              <a:rPr lang="es-ES" sz="2400" dirty="0" smtClean="0">
                <a:latin typeface="David" pitchFamily="34" charset="-79"/>
                <a:cs typeface="David" pitchFamily="34" charset="-79"/>
              </a:rPr>
              <a:t>Mejores propiedades físicas y mecánicas de los materiales</a:t>
            </a:r>
          </a:p>
          <a:p>
            <a:pPr marL="342900" indent="-342900">
              <a:buFont typeface="Wingdings" pitchFamily="2" charset="2"/>
              <a:buChar char=""/>
            </a:pPr>
            <a:r>
              <a:rPr lang="es-ES" sz="2400" dirty="0" smtClean="0">
                <a:latin typeface="David" pitchFamily="34" charset="-79"/>
                <a:cs typeface="David" pitchFamily="34" charset="-79"/>
              </a:rPr>
              <a:t>Mejor adaptación marginal</a:t>
            </a:r>
          </a:p>
          <a:p>
            <a:pPr marL="342900" indent="-342900">
              <a:buFont typeface="Wingdings" pitchFamily="2" charset="2"/>
              <a:buChar char=""/>
            </a:pPr>
            <a:r>
              <a:rPr lang="es-ES" sz="2400" dirty="0" smtClean="0">
                <a:latin typeface="David" pitchFamily="34" charset="-79"/>
                <a:cs typeface="David" pitchFamily="34" charset="-79"/>
              </a:rPr>
              <a:t>Obtención de un mejor terminado y pulido</a:t>
            </a:r>
          </a:p>
          <a:p>
            <a:pPr marL="342900" indent="-342900">
              <a:buFont typeface="Wingdings" pitchFamily="2" charset="2"/>
              <a:buChar char=""/>
            </a:pPr>
            <a:r>
              <a:rPr lang="es-ES" sz="2400" dirty="0" smtClean="0">
                <a:latin typeface="David" pitchFamily="34" charset="-79"/>
                <a:cs typeface="David" pitchFamily="34" charset="-79"/>
              </a:rPr>
              <a:t>Disminución de la sensibilidad postoperatoria</a:t>
            </a:r>
          </a:p>
          <a:p>
            <a:pPr marL="342900" indent="-342900">
              <a:buFont typeface="Wingdings" pitchFamily="2" charset="2"/>
              <a:buChar char=""/>
            </a:pPr>
            <a:r>
              <a:rPr lang="es-ES" sz="2400" dirty="0" smtClean="0">
                <a:latin typeface="David" pitchFamily="34" charset="-79"/>
                <a:cs typeface="David" pitchFamily="34" charset="-79"/>
              </a:rPr>
              <a:t>Mayor facilidad de trabajo</a:t>
            </a:r>
          </a:p>
          <a:p>
            <a:pPr marL="342900" indent="-342900">
              <a:buFont typeface="Wingdings" pitchFamily="2" charset="2"/>
              <a:buChar char=""/>
            </a:pPr>
            <a:r>
              <a:rPr lang="es-ES" sz="2400" dirty="0" smtClean="0">
                <a:latin typeface="David" pitchFamily="34" charset="-79"/>
                <a:cs typeface="David" pitchFamily="34" charset="-79"/>
              </a:rPr>
              <a:t>Produce un mínimo desgaste sobre dientes antagonistas</a:t>
            </a:r>
          </a:p>
          <a:p>
            <a:pPr marL="342900" indent="-342900">
              <a:buFont typeface="Wingdings" pitchFamily="2" charset="2"/>
              <a:buChar char=""/>
            </a:pPr>
            <a:r>
              <a:rPr lang="es-ES" sz="2400" dirty="0" smtClean="0">
                <a:latin typeface="David" pitchFamily="34" charset="-79"/>
                <a:cs typeface="David" pitchFamily="34" charset="-79"/>
              </a:rPr>
              <a:t>Fácil manejo de laboratorio</a:t>
            </a:r>
          </a:p>
          <a:p>
            <a:pPr marL="342900" indent="-342900">
              <a:buFont typeface="Wingdings" pitchFamily="2" charset="2"/>
              <a:buChar char=""/>
            </a:pPr>
            <a:r>
              <a:rPr lang="es-ES" sz="2400" dirty="0" smtClean="0">
                <a:latin typeface="David" pitchFamily="34" charset="-79"/>
                <a:cs typeface="David" pitchFamily="34" charset="-79"/>
              </a:rPr>
              <a:t>Reemplaza la estructura dental perdida</a:t>
            </a:r>
          </a:p>
          <a:p>
            <a:pPr marL="342900" indent="-342900">
              <a:buFont typeface="Wingdings" pitchFamily="2" charset="2"/>
              <a:buChar char=""/>
            </a:pPr>
            <a:r>
              <a:rPr lang="es-ES" sz="2400" dirty="0" smtClean="0">
                <a:latin typeface="David" pitchFamily="34" charset="-79"/>
                <a:cs typeface="David" pitchFamily="34" charset="-79"/>
              </a:rPr>
              <a:t>No se compromete la salud gingival</a:t>
            </a:r>
          </a:p>
        </p:txBody>
      </p:sp>
      <p:pic>
        <p:nvPicPr>
          <p:cNvPr id="3"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280557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a:xfrm>
            <a:off x="534823" y="1691691"/>
            <a:ext cx="7598569" cy="3649133"/>
          </a:xfrm>
        </p:spPr>
        <p:txBody>
          <a:bodyPr>
            <a:normAutofit lnSpcReduction="10000"/>
          </a:bodyPr>
          <a:lstStyle/>
          <a:p>
            <a:pPr eaLnBrk="1" hangingPunct="1">
              <a:buFont typeface="Wingdings" pitchFamily="2" charset="2"/>
              <a:buNone/>
            </a:pPr>
            <a:r>
              <a:rPr lang="es-MX" sz="3200" b="1" dirty="0" smtClean="0"/>
              <a:t>Prerrequisitos  (Temas Aprendidos):</a:t>
            </a:r>
            <a:endParaRPr lang="es-ES" sz="3200" dirty="0" smtClean="0"/>
          </a:p>
          <a:p>
            <a:pPr eaLnBrk="1" hangingPunct="1"/>
            <a:r>
              <a:rPr lang="es-ES" sz="3200" dirty="0" smtClean="0"/>
              <a:t>Fundamentos de física, química y biológicas</a:t>
            </a:r>
          </a:p>
          <a:p>
            <a:pPr marL="0" indent="0" eaLnBrk="1" hangingPunct="1">
              <a:buNone/>
            </a:pPr>
            <a:endParaRPr lang="es-ES" sz="3200" b="1" dirty="0" smtClean="0"/>
          </a:p>
          <a:p>
            <a:pPr eaLnBrk="1" hangingPunct="1">
              <a:buFont typeface="Wingdings" pitchFamily="2" charset="2"/>
              <a:buNone/>
            </a:pPr>
            <a:r>
              <a:rPr lang="es-ES" sz="3200" b="1" dirty="0" smtClean="0"/>
              <a:t>Unidad(es) de Aprendizaje Consecuente (Seriadas y Recomendadas): </a:t>
            </a:r>
            <a:endParaRPr lang="es-ES" sz="3200" dirty="0" smtClean="0"/>
          </a:p>
          <a:p>
            <a:pPr eaLnBrk="1" hangingPunct="1"/>
            <a:r>
              <a:rPr lang="es-ES" sz="3200" dirty="0" smtClean="0"/>
              <a:t>Operatoria preclínica I</a:t>
            </a:r>
          </a:p>
        </p:txBody>
      </p:sp>
      <p:sp>
        <p:nvSpPr>
          <p:cNvPr id="4" name="3 Marcador de número de diapositiva"/>
          <p:cNvSpPr>
            <a:spLocks noGrp="1"/>
          </p:cNvSpPr>
          <p:nvPr>
            <p:ph type="sldNum" sz="quarter" idx="12"/>
          </p:nvPr>
        </p:nvSpPr>
        <p:spPr/>
        <p:txBody>
          <a:bodyPr/>
          <a:lstStyle/>
          <a:p>
            <a:pPr>
              <a:defRPr/>
            </a:pPr>
            <a:fld id="{2E3B2CEF-EB4A-4D4A-AFC8-ABE5BC6573D3}" type="slidenum">
              <a:rPr lang="es-ES" smtClean="0"/>
              <a:pPr>
                <a:defRPr/>
              </a:pPr>
              <a:t>4</a:t>
            </a:fld>
            <a:endParaRPr lang="es-ES"/>
          </a:p>
        </p:txBody>
      </p:sp>
      <p:pic>
        <p:nvPicPr>
          <p:cNvPr id="5"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37887294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15617" y="1556793"/>
            <a:ext cx="7632848" cy="2677656"/>
          </a:xfrm>
          <a:prstGeom prst="rect">
            <a:avLst/>
          </a:prstGeom>
          <a:noFill/>
        </p:spPr>
        <p:txBody>
          <a:bodyPr wrap="square" rtlCol="0">
            <a:spAutoFit/>
          </a:bodyPr>
          <a:lstStyle/>
          <a:p>
            <a:r>
              <a:rPr lang="es-ES" sz="2400" dirty="0" smtClean="0">
                <a:latin typeface="David" pitchFamily="34" charset="-79"/>
                <a:cs typeface="David" pitchFamily="34" charset="-79"/>
              </a:rPr>
              <a:t>DESVENTAJAS</a:t>
            </a:r>
          </a:p>
          <a:p>
            <a:endParaRPr lang="es-ES" sz="2400" dirty="0" smtClean="0">
              <a:latin typeface="David" pitchFamily="34" charset="-79"/>
              <a:cs typeface="David" pitchFamily="34" charset="-79"/>
            </a:endParaRPr>
          </a:p>
          <a:p>
            <a:pPr marL="342900" indent="-342900">
              <a:buFont typeface="Wingdings" pitchFamily="2" charset="2"/>
              <a:buChar char="L"/>
            </a:pPr>
            <a:r>
              <a:rPr lang="es-ES" sz="2400" dirty="0" smtClean="0">
                <a:latin typeface="David" pitchFamily="34" charset="-79"/>
                <a:cs typeface="David" pitchFamily="34" charset="-79"/>
              </a:rPr>
              <a:t>Costoso</a:t>
            </a:r>
          </a:p>
          <a:p>
            <a:pPr marL="342900" indent="-342900">
              <a:buFont typeface="Wingdings" pitchFamily="2" charset="2"/>
              <a:buChar char="L"/>
            </a:pPr>
            <a:r>
              <a:rPr lang="es-ES" sz="2400" dirty="0" smtClean="0">
                <a:latin typeface="David" pitchFamily="34" charset="-79"/>
                <a:cs typeface="David" pitchFamily="34" charset="-79"/>
              </a:rPr>
              <a:t>Se requiere de un buen manejo y conocimientos de técnicas adhesivas</a:t>
            </a:r>
          </a:p>
          <a:p>
            <a:pPr marL="342900" indent="-342900">
              <a:buFont typeface="Wingdings" pitchFamily="2" charset="2"/>
              <a:buChar char="L"/>
            </a:pPr>
            <a:r>
              <a:rPr lang="es-ES" sz="2400" dirty="0" smtClean="0">
                <a:latin typeface="David" pitchFamily="34" charset="-79"/>
                <a:cs typeface="David" pitchFamily="34" charset="-79"/>
              </a:rPr>
              <a:t>Requerimiento de un diseño apropiado para poder colocar la restauración de forma pasiva</a:t>
            </a:r>
            <a:endParaRPr lang="es-ES" sz="2400" dirty="0">
              <a:latin typeface="David" pitchFamily="34" charset="-79"/>
              <a:cs typeface="David" pitchFamily="34" charset="-79"/>
            </a:endParaRPr>
          </a:p>
        </p:txBody>
      </p:sp>
      <p:pic>
        <p:nvPicPr>
          <p:cNvPr id="3"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5586467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EVELIA\Desktop\20150303_02411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188" t="7747" r="15625"/>
          <a:stretch/>
        </p:blipFill>
        <p:spPr bwMode="auto">
          <a:xfrm>
            <a:off x="1578630" y="918031"/>
            <a:ext cx="5029200" cy="5141685"/>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3108681" y="267733"/>
            <a:ext cx="2746970" cy="523220"/>
          </a:xfrm>
          <a:prstGeom prst="rect">
            <a:avLst/>
          </a:prstGeom>
          <a:noFill/>
        </p:spPr>
        <p:txBody>
          <a:bodyPr wrap="none" rtlCol="0">
            <a:spAutoFit/>
          </a:bodyPr>
          <a:lstStyle/>
          <a:p>
            <a:r>
              <a:rPr lang="es-ES" sz="2800" dirty="0" smtClean="0"/>
              <a:t>ASPECTO FINAL</a:t>
            </a:r>
            <a:endParaRPr lang="es-ES" sz="2800" dirty="0"/>
          </a:p>
        </p:txBody>
      </p:sp>
      <p:pic>
        <p:nvPicPr>
          <p:cNvPr id="4" name="3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8258065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REFERENCIAS BIBLIOGRÁFICAS</a:t>
            </a:r>
            <a:endParaRPr lang="es-MX" dirty="0"/>
          </a:p>
        </p:txBody>
      </p:sp>
      <p:sp>
        <p:nvSpPr>
          <p:cNvPr id="3" name="2 Marcador de contenido"/>
          <p:cNvSpPr>
            <a:spLocks noGrp="1"/>
          </p:cNvSpPr>
          <p:nvPr>
            <p:ph idx="1"/>
          </p:nvPr>
        </p:nvSpPr>
        <p:spPr/>
        <p:txBody>
          <a:bodyPr>
            <a:normAutofit fontScale="47500" lnSpcReduction="20000"/>
          </a:bodyPr>
          <a:lstStyle/>
          <a:p>
            <a:pPr lvl="0"/>
            <a:r>
              <a:rPr lang="es-ES" dirty="0"/>
              <a:t>La Ciencia de Los Materiales Dentales de Phillips </a:t>
            </a:r>
            <a:r>
              <a:rPr lang="fr-FR" dirty="0" err="1"/>
              <a:t>Kennet</a:t>
            </a:r>
            <a:r>
              <a:rPr lang="fr-FR" dirty="0"/>
              <a:t> J. </a:t>
            </a:r>
            <a:r>
              <a:rPr lang="fr-FR" dirty="0" err="1"/>
              <a:t>Anusa</a:t>
            </a:r>
            <a:r>
              <a:rPr lang="fr-FR" dirty="0"/>
              <a:t> Vice, </a:t>
            </a:r>
            <a:r>
              <a:rPr lang="fr-FR" dirty="0" err="1"/>
              <a:t>Phd</a:t>
            </a:r>
            <a:r>
              <a:rPr lang="fr-FR" dirty="0"/>
              <a:t>, </a:t>
            </a:r>
            <a:r>
              <a:rPr lang="fr-FR" dirty="0" err="1"/>
              <a:t>Dmd</a:t>
            </a:r>
            <a:r>
              <a:rPr lang="fr-FR" dirty="0"/>
              <a:t> -</a:t>
            </a:r>
            <a:r>
              <a:rPr lang="es-ES" dirty="0"/>
              <a:t>Editorial  </a:t>
            </a:r>
            <a:r>
              <a:rPr lang="es-ES" dirty="0" err="1"/>
              <a:t>Elsevier</a:t>
            </a:r>
            <a:r>
              <a:rPr lang="es-ES" dirty="0"/>
              <a:t> Saunders 11° Edición  Madrid España 2004 </a:t>
            </a:r>
            <a:r>
              <a:rPr lang="es-ES" dirty="0" err="1"/>
              <a:t>Isbn</a:t>
            </a:r>
            <a:r>
              <a:rPr lang="es-ES" dirty="0"/>
              <a:t> 84-8174-746-7</a:t>
            </a:r>
            <a:endParaRPr lang="es-MX" dirty="0"/>
          </a:p>
          <a:p>
            <a:pPr lvl="0"/>
            <a:r>
              <a:rPr lang="es-ES" dirty="0"/>
              <a:t>Barceló, Materiales Dentales, conocimientos prácticos aplicados, Editorial Trillas, 3ª Ed.  2010. </a:t>
            </a:r>
            <a:endParaRPr lang="es-MX" dirty="0"/>
          </a:p>
          <a:p>
            <a:pPr lvl="0"/>
            <a:r>
              <a:rPr lang="es-ES" dirty="0" err="1"/>
              <a:t>Hatrick</a:t>
            </a:r>
            <a:r>
              <a:rPr lang="es-ES" dirty="0"/>
              <a:t>, Carol Dixon, Materiales Dentales, Aplicaciones Clínicas, </a:t>
            </a:r>
            <a:r>
              <a:rPr lang="es-ES" dirty="0" err="1"/>
              <a:t>edit</a:t>
            </a:r>
            <a:r>
              <a:rPr lang="es-ES" dirty="0"/>
              <a:t> Manual Moderno, 2012.</a:t>
            </a:r>
            <a:endParaRPr lang="es-MX" dirty="0"/>
          </a:p>
          <a:p>
            <a:pPr lvl="0"/>
            <a:r>
              <a:rPr lang="es-ES" dirty="0"/>
              <a:t>Guzmán Humberto, Biomateriales de uso clínico, Edit. ECOE Ediciones, 2013.</a:t>
            </a:r>
            <a:endParaRPr lang="es-MX" dirty="0"/>
          </a:p>
          <a:p>
            <a:pPr lvl="0"/>
            <a:r>
              <a:rPr lang="es-ES" dirty="0"/>
              <a:t>Reis, A., </a:t>
            </a:r>
            <a:r>
              <a:rPr lang="es-ES" dirty="0" err="1"/>
              <a:t>Logercio</a:t>
            </a:r>
            <a:r>
              <a:rPr lang="es-ES" dirty="0"/>
              <a:t>, A., Materiales Dentales Directos, de los fundamentos a la aplicación clínica, Nova </a:t>
            </a:r>
            <a:r>
              <a:rPr lang="es-ES" dirty="0" err="1"/>
              <a:t>Guanabara</a:t>
            </a:r>
            <a:r>
              <a:rPr lang="es-ES" dirty="0"/>
              <a:t> Editora, España, Enero del 2012.   </a:t>
            </a:r>
            <a:endParaRPr lang="es-MX" dirty="0"/>
          </a:p>
          <a:p>
            <a:pPr lvl="0"/>
            <a:r>
              <a:rPr lang="es-ES" dirty="0"/>
              <a:t>Jiménez, Amparo, Planas, Manual de Materiales Odontológicos, 2ª Ed., Edit. Universidad de Sevilla Secretariado de Publicaciones, España, 2011</a:t>
            </a:r>
            <a:r>
              <a:rPr lang="es-ES" dirty="0" smtClean="0"/>
              <a:t>.</a:t>
            </a:r>
          </a:p>
          <a:p>
            <a:pPr lvl="0"/>
            <a:r>
              <a:rPr lang="es-ES" dirty="0"/>
              <a:t>Materiales de Odontología Restauradora.</a:t>
            </a:r>
            <a:r>
              <a:rPr lang="es-MX" dirty="0"/>
              <a:t>Robert G. Craig. </a:t>
            </a:r>
            <a:r>
              <a:rPr lang="en-US" dirty="0"/>
              <a:t>Edit. </a:t>
            </a:r>
            <a:r>
              <a:rPr lang="en-US" dirty="0" err="1"/>
              <a:t>Harcout</a:t>
            </a:r>
            <a:r>
              <a:rPr lang="en-US" dirty="0"/>
              <a:t> Brace. </a:t>
            </a:r>
            <a:r>
              <a:rPr lang="es-ES" dirty="0"/>
              <a:t>España, 1998 ISBN 848174-287-2</a:t>
            </a:r>
            <a:endParaRPr lang="es-MX" dirty="0"/>
          </a:p>
          <a:p>
            <a:pPr lvl="0"/>
            <a:r>
              <a:rPr lang="es-ES" dirty="0"/>
              <a:t>Aspectos Clínicos de los Materiales Dentales. Marcia </a:t>
            </a:r>
            <a:r>
              <a:rPr lang="es-ES" dirty="0" err="1"/>
              <a:t>Gladwin</a:t>
            </a:r>
            <a:r>
              <a:rPr lang="es-ES" dirty="0"/>
              <a:t> Edit. Manual Moderno, México, 2001. ISBN  </a:t>
            </a:r>
            <a:r>
              <a:rPr lang="es-ES" dirty="0" smtClean="0"/>
              <a:t>968-426934</a:t>
            </a:r>
            <a:endParaRPr lang="es-MX" dirty="0"/>
          </a:p>
          <a:p>
            <a:pPr lvl="0"/>
            <a:r>
              <a:rPr lang="es-ES" dirty="0"/>
              <a:t>Biomateriales Dentales. José Luis </a:t>
            </a:r>
            <a:r>
              <a:rPr lang="es-ES" dirty="0" err="1"/>
              <a:t>Cova</a:t>
            </a:r>
            <a:r>
              <a:rPr lang="es-ES" dirty="0"/>
              <a:t> N. </a:t>
            </a:r>
            <a:r>
              <a:rPr lang="es-ES" dirty="0" err="1"/>
              <a:t>Edit</a:t>
            </a:r>
            <a:r>
              <a:rPr lang="es-ES" dirty="0"/>
              <a:t> </a:t>
            </a:r>
            <a:r>
              <a:rPr lang="es-ES" dirty="0" err="1"/>
              <a:t>Amolca</a:t>
            </a:r>
            <a:r>
              <a:rPr lang="es-ES" dirty="0"/>
              <a:t> , Colombia, 2004</a:t>
            </a:r>
            <a:endParaRPr lang="es-MX" dirty="0"/>
          </a:p>
          <a:p>
            <a:pPr lvl="0"/>
            <a:r>
              <a:rPr lang="en-US" dirty="0"/>
              <a:t>Atlas de </a:t>
            </a:r>
            <a:r>
              <a:rPr lang="en-US" dirty="0" err="1"/>
              <a:t>Operatoria</a:t>
            </a:r>
            <a:r>
              <a:rPr lang="en-US" dirty="0"/>
              <a:t> Dental William W. Howard y Richard C. Moller, Manual </a:t>
            </a:r>
            <a:r>
              <a:rPr lang="en-US" dirty="0" err="1"/>
              <a:t>Moderno</a:t>
            </a:r>
            <a:r>
              <a:rPr lang="en-US" dirty="0"/>
              <a:t>, México DF 1986</a:t>
            </a:r>
            <a:endParaRPr lang="es-MX" dirty="0"/>
          </a:p>
          <a:p>
            <a:pPr lvl="0"/>
            <a:r>
              <a:rPr lang="es-ES" dirty="0" smtClean="0"/>
              <a:t>Tratado </a:t>
            </a:r>
            <a:r>
              <a:rPr lang="es-ES" dirty="0"/>
              <a:t>de Operatoria Dental. </a:t>
            </a:r>
            <a:r>
              <a:rPr lang="en-US" dirty="0"/>
              <a:t>Baum, Phillips, Lund, 3ª Edit., </a:t>
            </a:r>
            <a:r>
              <a:rPr lang="en-US" dirty="0" err="1"/>
              <a:t>McGraww</a:t>
            </a:r>
            <a:r>
              <a:rPr lang="en-US" dirty="0"/>
              <a:t>. </a:t>
            </a:r>
            <a:r>
              <a:rPr lang="es-MX" dirty="0"/>
              <a:t>Hill Interamericana, 1996, México. </a:t>
            </a:r>
          </a:p>
          <a:p>
            <a:pPr lvl="0"/>
            <a:endParaRPr lang="es-MX" sz="3600" dirty="0"/>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551318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413792"/>
            <a:ext cx="7498080" cy="1143000"/>
          </a:xfrm>
        </p:spPr>
        <p:txBody>
          <a:bodyPr>
            <a:normAutofit fontScale="90000"/>
          </a:bodyPr>
          <a:lstStyle/>
          <a:p>
            <a:pPr eaLnBrk="1" hangingPunct="1">
              <a:defRPr/>
            </a:pPr>
            <a:r>
              <a:rPr lang="es-ES" b="1" dirty="0" smtClean="0"/>
              <a:t>PROPÓSITO DE LA UNIDAD DE APRENDIZAJE</a:t>
            </a:r>
            <a:r>
              <a:rPr lang="es-ES" dirty="0" smtClean="0"/>
              <a:t/>
            </a:r>
            <a:br>
              <a:rPr lang="es-ES" dirty="0" smtClean="0"/>
            </a:br>
            <a:endParaRPr lang="es-ES" dirty="0"/>
          </a:p>
        </p:txBody>
      </p:sp>
      <p:sp>
        <p:nvSpPr>
          <p:cNvPr id="12291" name="2 Marcador de contenido"/>
          <p:cNvSpPr>
            <a:spLocks noGrp="1"/>
          </p:cNvSpPr>
          <p:nvPr>
            <p:ph idx="1"/>
          </p:nvPr>
        </p:nvSpPr>
        <p:spPr/>
        <p:txBody>
          <a:bodyPr>
            <a:normAutofit/>
          </a:bodyPr>
          <a:lstStyle/>
          <a:p>
            <a:pPr eaLnBrk="1" hangingPunct="1"/>
            <a:r>
              <a:rPr lang="es-ES" sz="2800" dirty="0" smtClean="0"/>
              <a:t>Conocerá la definición, composición, clasificación, manipulación, propiedades físicas y biológicas, indicaciones, marca comercial, así como los criterios de selección sobre la base de los principios y estudios científicos de cada uno de los materiales odontológicos usados con mayor frecuencia en la práctica. </a:t>
            </a:r>
          </a:p>
          <a:p>
            <a:pPr eaLnBrk="1" hangingPunct="1">
              <a:buFont typeface="Wingdings" pitchFamily="2" charset="2"/>
              <a:buNone/>
            </a:pPr>
            <a:endParaRPr lang="es-ES" sz="2800" dirty="0" smtClean="0"/>
          </a:p>
        </p:txBody>
      </p:sp>
      <p:sp>
        <p:nvSpPr>
          <p:cNvPr id="4" name="3 Marcador de número de diapositiva"/>
          <p:cNvSpPr>
            <a:spLocks noGrp="1"/>
          </p:cNvSpPr>
          <p:nvPr>
            <p:ph type="sldNum" sz="quarter" idx="12"/>
          </p:nvPr>
        </p:nvSpPr>
        <p:spPr/>
        <p:txBody>
          <a:bodyPr/>
          <a:lstStyle/>
          <a:p>
            <a:pPr>
              <a:defRPr/>
            </a:pPr>
            <a:fld id="{D562C7BC-FE4D-4FA3-A3F9-12B0B626685E}" type="slidenum">
              <a:rPr lang="es-ES" smtClean="0"/>
              <a:pPr>
                <a:defRPr/>
              </a:pPr>
              <a:t>5</a:t>
            </a:fld>
            <a:endParaRPr lang="es-ES"/>
          </a:p>
        </p:txBody>
      </p:sp>
      <p:pic>
        <p:nvPicPr>
          <p:cNvPr id="6"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1930886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ES" b="1" dirty="0" smtClean="0"/>
              <a:t> COMPETENCIAS PROFESIONALES</a:t>
            </a:r>
            <a:r>
              <a:rPr lang="es-ES" dirty="0" smtClean="0"/>
              <a:t/>
            </a:r>
            <a:br>
              <a:rPr lang="es-ES" dirty="0" smtClean="0"/>
            </a:br>
            <a:endParaRPr lang="es-ES" dirty="0"/>
          </a:p>
        </p:txBody>
      </p:sp>
      <p:sp>
        <p:nvSpPr>
          <p:cNvPr id="13315" name="2 Marcador de contenido"/>
          <p:cNvSpPr>
            <a:spLocks noGrp="1"/>
          </p:cNvSpPr>
          <p:nvPr>
            <p:ph idx="1"/>
          </p:nvPr>
        </p:nvSpPr>
        <p:spPr/>
        <p:txBody>
          <a:bodyPr>
            <a:normAutofit/>
          </a:bodyPr>
          <a:lstStyle/>
          <a:p>
            <a:pPr eaLnBrk="1" hangingPunct="1"/>
            <a:r>
              <a:rPr lang="es-ES" sz="2800" dirty="0" smtClean="0"/>
              <a:t>Establecer las bases para la posterior aplicación de los materiales dentales, con base en las normas científicamente reconocidas lo cual permitirá al discente mantenerse en contacto con las innovaciones que los cambios del mundo actual nos demandan.</a:t>
            </a:r>
          </a:p>
        </p:txBody>
      </p:sp>
      <p:sp>
        <p:nvSpPr>
          <p:cNvPr id="4" name="3 Marcador de número de diapositiva"/>
          <p:cNvSpPr>
            <a:spLocks noGrp="1"/>
          </p:cNvSpPr>
          <p:nvPr>
            <p:ph type="sldNum" sz="quarter" idx="12"/>
          </p:nvPr>
        </p:nvSpPr>
        <p:spPr/>
        <p:txBody>
          <a:bodyPr/>
          <a:lstStyle/>
          <a:p>
            <a:pPr>
              <a:defRPr/>
            </a:pPr>
            <a:fld id="{3EA5055B-9C30-4061-ADEC-DCD360EE1679}" type="slidenum">
              <a:rPr lang="es-ES" smtClean="0"/>
              <a:pPr>
                <a:defRPr/>
              </a:pPr>
              <a:t>6</a:t>
            </a:fld>
            <a:endParaRPr lang="es-ES"/>
          </a:p>
        </p:txBody>
      </p:sp>
      <p:pic>
        <p:nvPicPr>
          <p:cNvPr id="6"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938743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68416" y="657859"/>
            <a:ext cx="7498080" cy="1143000"/>
          </a:xfrm>
        </p:spPr>
        <p:txBody>
          <a:bodyPr>
            <a:normAutofit fontScale="90000"/>
          </a:bodyPr>
          <a:lstStyle/>
          <a:p>
            <a:pPr eaLnBrk="1" hangingPunct="1">
              <a:defRPr/>
            </a:pPr>
            <a:r>
              <a:rPr lang="es-MX" sz="3600" b="1" dirty="0" smtClean="0"/>
              <a:t>CONTRIBUCIÓN DE LA UNIDAD DE APRENDIZAJE AL PERFIL DE EGRESO</a:t>
            </a:r>
            <a:r>
              <a:rPr lang="es-ES" sz="3600" dirty="0" smtClean="0"/>
              <a:t/>
            </a:r>
            <a:br>
              <a:rPr lang="es-ES" sz="3600" dirty="0" smtClean="0"/>
            </a:br>
            <a:endParaRPr lang="es-ES" sz="3600" dirty="0"/>
          </a:p>
        </p:txBody>
      </p:sp>
      <p:sp>
        <p:nvSpPr>
          <p:cNvPr id="14339" name="2 Marcador de contenido"/>
          <p:cNvSpPr>
            <a:spLocks noGrp="1"/>
          </p:cNvSpPr>
          <p:nvPr>
            <p:ph idx="1"/>
          </p:nvPr>
        </p:nvSpPr>
        <p:spPr>
          <a:xfrm>
            <a:off x="883693" y="1859721"/>
            <a:ext cx="7772400" cy="4572000"/>
          </a:xfrm>
        </p:spPr>
        <p:txBody>
          <a:bodyPr>
            <a:normAutofit/>
          </a:bodyPr>
          <a:lstStyle/>
          <a:p>
            <a:pPr algn="just" eaLnBrk="1" hangingPunct="1"/>
            <a:r>
              <a:rPr lang="es-MX" sz="2800" dirty="0" smtClean="0"/>
              <a:t>Esta unidad de aprendizaje contribuye en el perfil de egreso a realizar el tratamiento de los órganos dentarios con base en el diagnóstico, respetando las normas y valores imperantes, con base en la información formativa, para profundizar y adquirir el conocimiento teórico practico, necesario para la selección y manejo de materiales dentales. Y aplicar las normas y reglamentaos de la institución específicos de cada área de conocimiento.</a:t>
            </a:r>
            <a:endParaRPr lang="es-ES" sz="2800" dirty="0" smtClean="0"/>
          </a:p>
        </p:txBody>
      </p:sp>
      <p:sp>
        <p:nvSpPr>
          <p:cNvPr id="4" name="3 Marcador de número de diapositiva"/>
          <p:cNvSpPr>
            <a:spLocks noGrp="1"/>
          </p:cNvSpPr>
          <p:nvPr>
            <p:ph type="sldNum" sz="quarter" idx="12"/>
          </p:nvPr>
        </p:nvSpPr>
        <p:spPr/>
        <p:txBody>
          <a:bodyPr/>
          <a:lstStyle/>
          <a:p>
            <a:pPr>
              <a:defRPr/>
            </a:pPr>
            <a:fld id="{07A7123A-DB61-48A7-83EC-245B6D724D2F}" type="slidenum">
              <a:rPr lang="es-ES" smtClean="0"/>
              <a:pPr>
                <a:defRPr/>
              </a:pPr>
              <a:t>7</a:t>
            </a:fld>
            <a:endParaRPr lang="es-ES"/>
          </a:p>
        </p:txBody>
      </p:sp>
      <p:pic>
        <p:nvPicPr>
          <p:cNvPr id="6"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2817217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hangingPunct="1">
              <a:defRPr/>
            </a:pPr>
            <a:r>
              <a:rPr lang="es-MX" dirty="0" smtClean="0"/>
              <a:t>UNIDAD DE COMPETENCIA </a:t>
            </a:r>
            <a:r>
              <a:rPr lang="es-MX" dirty="0" smtClean="0"/>
              <a:t>III</a:t>
            </a:r>
            <a:endParaRPr lang="es-ES" dirty="0"/>
          </a:p>
        </p:txBody>
      </p:sp>
      <p:sp>
        <p:nvSpPr>
          <p:cNvPr id="15363" name="2 Marcador de contenido"/>
          <p:cNvSpPr>
            <a:spLocks noGrp="1"/>
          </p:cNvSpPr>
          <p:nvPr>
            <p:ph idx="1"/>
          </p:nvPr>
        </p:nvSpPr>
        <p:spPr/>
        <p:txBody>
          <a:bodyPr>
            <a:normAutofit/>
          </a:bodyPr>
          <a:lstStyle/>
          <a:p>
            <a:pPr lvl="0"/>
            <a:endParaRPr lang="es-MX" sz="2400" dirty="0"/>
          </a:p>
          <a:p>
            <a:pPr lvl="0"/>
            <a:r>
              <a:rPr lang="es-MX" sz="2400" dirty="0" smtClean="0"/>
              <a:t>Polímeros </a:t>
            </a:r>
            <a:r>
              <a:rPr lang="es-MX" sz="2400" dirty="0"/>
              <a:t>y  Materiales estéticos de </a:t>
            </a:r>
            <a:r>
              <a:rPr lang="es-MX" sz="2400" dirty="0" smtClean="0"/>
              <a:t>restauración</a:t>
            </a:r>
            <a:endParaRPr lang="es-ES" sz="2000" dirty="0" smtClean="0"/>
          </a:p>
          <a:p>
            <a:pPr eaLnBrk="1" hangingPunct="1"/>
            <a:endParaRPr lang="es-ES" sz="2000" dirty="0"/>
          </a:p>
          <a:p>
            <a:r>
              <a:rPr lang="es-ES" sz="2000" b="1" dirty="0"/>
              <a:t>SELECCIÓN Y MANEJO DE LOS MATERIALES ESTÉTICOS DE RESTAURACIÓN Y COLOCACIÓN EN DIENTES EXTRAÍDOS</a:t>
            </a:r>
            <a:endParaRPr lang="es-ES" sz="2000" dirty="0" smtClean="0"/>
          </a:p>
        </p:txBody>
      </p:sp>
      <p:sp>
        <p:nvSpPr>
          <p:cNvPr id="4" name="3 Marcador de número de diapositiva"/>
          <p:cNvSpPr>
            <a:spLocks noGrp="1"/>
          </p:cNvSpPr>
          <p:nvPr>
            <p:ph type="sldNum" sz="quarter" idx="12"/>
          </p:nvPr>
        </p:nvSpPr>
        <p:spPr/>
        <p:txBody>
          <a:bodyPr/>
          <a:lstStyle/>
          <a:p>
            <a:pPr>
              <a:defRPr/>
            </a:pPr>
            <a:fld id="{B5909CC2-A4CB-49E7-8D2C-81107273EB83}" type="slidenum">
              <a:rPr lang="es-ES" smtClean="0"/>
              <a:pPr>
                <a:defRPr/>
              </a:pPr>
              <a:t>8</a:t>
            </a:fld>
            <a:endParaRPr lang="es-ES"/>
          </a:p>
        </p:txBody>
      </p:sp>
      <p:pic>
        <p:nvPicPr>
          <p:cNvPr id="6"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556"/>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6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33118"/>
            <a:ext cx="512142" cy="624741"/>
          </a:xfrm>
          <a:prstGeom prst="rect">
            <a:avLst/>
          </a:prstGeom>
        </p:spPr>
      </p:pic>
    </p:spTree>
    <p:extLst>
      <p:ext uri="{BB962C8B-B14F-4D97-AF65-F5344CB8AC3E}">
        <p14:creationId xmlns:p14="http://schemas.microsoft.com/office/powerpoint/2010/main" val="714865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CONOCIMIENTOS</a:t>
            </a:r>
            <a:endParaRPr lang="es-MX" dirty="0"/>
          </a:p>
        </p:txBody>
      </p:sp>
      <p:sp>
        <p:nvSpPr>
          <p:cNvPr id="3" name="2 Marcador de contenido"/>
          <p:cNvSpPr>
            <a:spLocks noGrp="1"/>
          </p:cNvSpPr>
          <p:nvPr>
            <p:ph idx="1"/>
          </p:nvPr>
        </p:nvSpPr>
        <p:spPr/>
        <p:txBody>
          <a:bodyPr/>
          <a:lstStyle/>
          <a:p>
            <a:pPr lvl="0"/>
            <a:r>
              <a:rPr lang="es-ES" dirty="0" err="1"/>
              <a:t>Ionómero</a:t>
            </a:r>
            <a:r>
              <a:rPr lang="es-ES" dirty="0"/>
              <a:t> de vidrio como agente restaurador.</a:t>
            </a:r>
            <a:endParaRPr lang="es-MX" dirty="0"/>
          </a:p>
          <a:p>
            <a:pPr lvl="0"/>
            <a:r>
              <a:rPr lang="es-ES" dirty="0"/>
              <a:t>Clasificación de los polímeros</a:t>
            </a:r>
            <a:endParaRPr lang="es-MX" dirty="0"/>
          </a:p>
          <a:p>
            <a:r>
              <a:rPr lang="es-ES" dirty="0"/>
              <a:t>Resinas acrílicas, </a:t>
            </a:r>
            <a:r>
              <a:rPr lang="es-ES" b="1" u="sng" dirty="0"/>
              <a:t>resinas compuestas</a:t>
            </a:r>
            <a:r>
              <a:rPr lang="es-ES" dirty="0"/>
              <a:t>, y cerámicas dentales (definición, clasificación composición, propiedades, manipulación, criterios de selección y aplicaciones)</a:t>
            </a:r>
            <a:endParaRPr lang="es-MX" dirty="0"/>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2062"/>
            <a:ext cx="644857" cy="676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1150" y="44624"/>
            <a:ext cx="512142" cy="624741"/>
          </a:xfrm>
          <a:prstGeom prst="rect">
            <a:avLst/>
          </a:prstGeom>
        </p:spPr>
      </p:pic>
    </p:spTree>
    <p:extLst>
      <p:ext uri="{BB962C8B-B14F-4D97-AF65-F5344CB8AC3E}">
        <p14:creationId xmlns:p14="http://schemas.microsoft.com/office/powerpoint/2010/main" val="31372358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353</TotalTime>
  <Words>2791</Words>
  <Application>Microsoft Office PowerPoint</Application>
  <PresentationFormat>Presentación en pantalla (4:3)</PresentationFormat>
  <Paragraphs>364</Paragraphs>
  <Slides>42</Slides>
  <Notes>29</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Solsticio</vt:lpstr>
      <vt:lpstr>Presentación de PowerPoint</vt:lpstr>
      <vt:lpstr>Presentación de PowerPoint</vt:lpstr>
      <vt:lpstr>Presentación de PowerPoint</vt:lpstr>
      <vt:lpstr>Presentación de PowerPoint</vt:lpstr>
      <vt:lpstr>PROPÓSITO DE LA UNIDAD DE APRENDIZAJE </vt:lpstr>
      <vt:lpstr> COMPETENCIAS PROFESIONALES </vt:lpstr>
      <vt:lpstr>CONTRIBUCIÓN DE LA UNIDAD DE APRENDIZAJE AL PERFIL DE EGRESO </vt:lpstr>
      <vt:lpstr>UNIDAD DE COMPETENCIA III</vt:lpstr>
      <vt:lpstr>CONOCIMIENTOS</vt:lpstr>
      <vt:lpstr>HABILIDADES</vt:lpstr>
      <vt:lpstr>ACTITUDES/ VALORES  </vt:lpstr>
      <vt:lpstr>RESINAS COMPUESTAS</vt:lpstr>
      <vt:lpstr> </vt:lpstr>
      <vt:lpstr>DEFINICIÓN</vt:lpstr>
      <vt:lpstr>INDICACIONES </vt:lpstr>
      <vt:lpstr>INDICACIONES</vt:lpstr>
      <vt:lpstr>CONTRAINDICACIONES</vt:lpstr>
      <vt:lpstr>Presentación de PowerPoint</vt:lpstr>
      <vt:lpstr>Ventajas </vt:lpstr>
      <vt:lpstr>Desventajas </vt:lpstr>
      <vt:lpstr>TIPOS DE CARILLAS </vt:lpstr>
      <vt:lpstr>Tecnica directa</vt:lpstr>
      <vt:lpstr>Técnica Indirecta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Zirconia </vt:lpstr>
      <vt:lpstr>Desventajas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Invitado</dc:creator>
  <cp:lastModifiedBy>Erendira Delgado</cp:lastModifiedBy>
  <cp:revision>24</cp:revision>
  <dcterms:created xsi:type="dcterms:W3CDTF">2016-10-06T06:44:41Z</dcterms:created>
  <dcterms:modified xsi:type="dcterms:W3CDTF">2016-10-11T04:23:24Z</dcterms:modified>
</cp:coreProperties>
</file>