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 id="2147483708" r:id="rId4"/>
    <p:sldMasterId id="2147483720" r:id="rId5"/>
    <p:sldMasterId id="2147483732" r:id="rId6"/>
    <p:sldMasterId id="2147483744" r:id="rId7"/>
    <p:sldMasterId id="2147483756" r:id="rId8"/>
    <p:sldMasterId id="2147483768" r:id="rId9"/>
    <p:sldMasterId id="2147483780" r:id="rId10"/>
    <p:sldMasterId id="2147483792" r:id="rId11"/>
    <p:sldMasterId id="2147483816" r:id="rId12"/>
  </p:sldMasterIdLst>
  <p:notesMasterIdLst>
    <p:notesMasterId r:id="rId57"/>
  </p:notesMasterIdLst>
  <p:sldIdLst>
    <p:sldId id="308"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257" r:id="rId26"/>
    <p:sldId id="261" r:id="rId27"/>
    <p:sldId id="301" r:id="rId28"/>
    <p:sldId id="263" r:id="rId29"/>
    <p:sldId id="266" r:id="rId30"/>
    <p:sldId id="267" r:id="rId31"/>
    <p:sldId id="260" r:id="rId32"/>
    <p:sldId id="268" r:id="rId33"/>
    <p:sldId id="272" r:id="rId34"/>
    <p:sldId id="274" r:id="rId35"/>
    <p:sldId id="299" r:id="rId36"/>
    <p:sldId id="302" r:id="rId37"/>
    <p:sldId id="277" r:id="rId38"/>
    <p:sldId id="303" r:id="rId39"/>
    <p:sldId id="281" r:id="rId40"/>
    <p:sldId id="282" r:id="rId41"/>
    <p:sldId id="283" r:id="rId42"/>
    <p:sldId id="291" r:id="rId43"/>
    <p:sldId id="304" r:id="rId44"/>
    <p:sldId id="290" r:id="rId45"/>
    <p:sldId id="289" r:id="rId46"/>
    <p:sldId id="307" r:id="rId47"/>
    <p:sldId id="292" r:id="rId48"/>
    <p:sldId id="305" r:id="rId49"/>
    <p:sldId id="306" r:id="rId50"/>
    <p:sldId id="296" r:id="rId51"/>
    <p:sldId id="295" r:id="rId52"/>
    <p:sldId id="297" r:id="rId53"/>
    <p:sldId id="293" r:id="rId54"/>
    <p:sldId id="298" r:id="rId55"/>
    <p:sldId id="322" r:id="rId5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54" Type="http://schemas.openxmlformats.org/officeDocument/2006/relationships/slide" Target="slides/slide4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ata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ata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rawing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DD6DDF-3F1D-45B3-BC50-562A755B936B}"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endParaRPr lang="es-MX"/>
        </a:p>
      </dgm:t>
    </dgm:pt>
    <dgm:pt modelId="{F00C1962-79FA-4CA0-A904-3E0029EF44C5}">
      <dgm:prSet phldrT="[Texto]"/>
      <dgm:spPr/>
      <dgm:t>
        <a:bodyPr/>
        <a:lstStyle/>
        <a:p>
          <a:r>
            <a:rPr lang="es-MX" dirty="0" smtClean="0"/>
            <a:t>Importancia de mismidad</a:t>
          </a:r>
          <a:endParaRPr lang="es-MX" dirty="0"/>
        </a:p>
      </dgm:t>
    </dgm:pt>
    <dgm:pt modelId="{9B909D50-B809-4239-99E7-B0C7D924E9E1}" type="parTrans" cxnId="{65D94942-77CC-4994-B348-F70804CF4E48}">
      <dgm:prSet/>
      <dgm:spPr/>
      <dgm:t>
        <a:bodyPr/>
        <a:lstStyle/>
        <a:p>
          <a:endParaRPr lang="es-MX"/>
        </a:p>
      </dgm:t>
    </dgm:pt>
    <dgm:pt modelId="{184F44EE-C373-4C00-B199-2E3DEC1DA9A1}" type="sibTrans" cxnId="{65D94942-77CC-4994-B348-F70804CF4E48}">
      <dgm:prSet/>
      <dgm:spPr>
        <a:blipFill rotWithShape="0">
          <a:blip xmlns:r="http://schemas.openxmlformats.org/officeDocument/2006/relationships" r:embed="rId1"/>
          <a:stretch>
            <a:fillRect/>
          </a:stretch>
        </a:blipFill>
      </dgm:spPr>
      <dgm:t>
        <a:bodyPr/>
        <a:lstStyle/>
        <a:p>
          <a:endParaRPr lang="es-MX"/>
        </a:p>
      </dgm:t>
    </dgm:pt>
    <dgm:pt modelId="{5120BFEA-7ABA-4648-AEFF-B868E9AD9593}">
      <dgm:prSet phldrT="[Texto]"/>
      <dgm:spPr/>
      <dgm:t>
        <a:bodyPr/>
        <a:lstStyle/>
        <a:p>
          <a:r>
            <a:rPr lang="es-MX" dirty="0" smtClean="0"/>
            <a:t>Me reconozco con valores y ser profesional, ético ,competente, responsabilidad social al ser  servidor público</a:t>
          </a:r>
          <a:endParaRPr lang="es-MX" dirty="0"/>
        </a:p>
      </dgm:t>
    </dgm:pt>
    <dgm:pt modelId="{B0BFD024-4A2E-4B13-97C8-5005D4D7944C}" type="parTrans" cxnId="{29B1E3CC-01F5-47C1-A89A-5D3D86B0419A}">
      <dgm:prSet/>
      <dgm:spPr/>
      <dgm:t>
        <a:bodyPr/>
        <a:lstStyle/>
        <a:p>
          <a:endParaRPr lang="es-MX"/>
        </a:p>
      </dgm:t>
    </dgm:pt>
    <dgm:pt modelId="{0DA4DF79-B7DF-4B64-A38B-F71A4D0B4198}" type="sibTrans" cxnId="{29B1E3CC-01F5-47C1-A89A-5D3D86B0419A}">
      <dgm:prSet/>
      <dgm:spPr/>
      <dgm:t>
        <a:bodyPr/>
        <a:lstStyle/>
        <a:p>
          <a:endParaRPr lang="es-MX"/>
        </a:p>
      </dgm:t>
    </dgm:pt>
    <dgm:pt modelId="{7B487CF3-6645-4875-AA20-BCF8610D3F95}">
      <dgm:prSet phldrT="[Texto]"/>
      <dgm:spPr/>
      <dgm:t>
        <a:bodyPr/>
        <a:lstStyle/>
        <a:p>
          <a:r>
            <a:rPr lang="es-MX" dirty="0" smtClean="0"/>
            <a:t>Importancia de otredad</a:t>
          </a:r>
          <a:endParaRPr lang="es-MX" dirty="0"/>
        </a:p>
      </dgm:t>
    </dgm:pt>
    <dgm:pt modelId="{593F4F00-8A43-483A-84D3-39A08F303A09}" type="parTrans" cxnId="{CE9299AA-3E59-436E-97C1-37CCBC164CC5}">
      <dgm:prSet/>
      <dgm:spPr/>
      <dgm:t>
        <a:bodyPr/>
        <a:lstStyle/>
        <a:p>
          <a:endParaRPr lang="es-MX"/>
        </a:p>
      </dgm:t>
    </dgm:pt>
    <dgm:pt modelId="{17A46755-1B43-40EE-A809-50010CC800B4}" type="sibTrans" cxnId="{CE9299AA-3E59-436E-97C1-37CCBC164CC5}">
      <dgm:prSet/>
      <dgm:spPr>
        <a:blipFill rotWithShape="0">
          <a:blip xmlns:r="http://schemas.openxmlformats.org/officeDocument/2006/relationships" r:embed="rId2"/>
          <a:stretch>
            <a:fillRect/>
          </a:stretch>
        </a:blipFill>
      </dgm:spPr>
      <dgm:t>
        <a:bodyPr/>
        <a:lstStyle/>
        <a:p>
          <a:endParaRPr lang="es-MX"/>
        </a:p>
      </dgm:t>
    </dgm:pt>
    <dgm:pt modelId="{EA946D97-DAA1-43CC-9A67-178E6C3A7FD0}">
      <dgm:prSet phldrT="[Texto]"/>
      <dgm:spPr/>
      <dgm:t>
        <a:bodyPr/>
        <a:lstStyle/>
        <a:p>
          <a:r>
            <a:rPr lang="es-MX" dirty="0" smtClean="0"/>
            <a:t>En función de la persona del paciente en consulta y como parte de la comunidad quien me recomendará  con su circulo mas cercano</a:t>
          </a:r>
          <a:endParaRPr lang="es-MX" dirty="0"/>
        </a:p>
      </dgm:t>
    </dgm:pt>
    <dgm:pt modelId="{85765680-2438-4CAE-87C8-9A48EDB8DE0C}" type="parTrans" cxnId="{87AF3FA1-866C-49EF-9834-01E3F616FEF9}">
      <dgm:prSet/>
      <dgm:spPr/>
      <dgm:t>
        <a:bodyPr/>
        <a:lstStyle/>
        <a:p>
          <a:endParaRPr lang="es-MX"/>
        </a:p>
      </dgm:t>
    </dgm:pt>
    <dgm:pt modelId="{4E1F3378-DC60-4C76-A683-84E42673A69F}" type="sibTrans" cxnId="{87AF3FA1-866C-49EF-9834-01E3F616FEF9}">
      <dgm:prSet/>
      <dgm:spPr/>
      <dgm:t>
        <a:bodyPr/>
        <a:lstStyle/>
        <a:p>
          <a:endParaRPr lang="es-MX"/>
        </a:p>
      </dgm:t>
    </dgm:pt>
    <dgm:pt modelId="{12B2C39E-C43D-4113-8788-8C64FCEBDAEF}">
      <dgm:prSet phldrT="[Texto]"/>
      <dgm:spPr/>
      <dgm:t>
        <a:bodyPr/>
        <a:lstStyle/>
        <a:p>
          <a:r>
            <a:rPr lang="es-MX" dirty="0" smtClean="0"/>
            <a:t>Importancia de </a:t>
          </a:r>
          <a:r>
            <a:rPr lang="es-MX" dirty="0" err="1" smtClean="0"/>
            <a:t>nostredad</a:t>
          </a:r>
          <a:endParaRPr lang="es-MX" dirty="0"/>
        </a:p>
      </dgm:t>
    </dgm:pt>
    <dgm:pt modelId="{57991DC9-1F0A-4D3D-A3AB-56462B8199C8}" type="parTrans" cxnId="{B3A30F43-C70D-47D6-89F5-41F69F990EC2}">
      <dgm:prSet/>
      <dgm:spPr/>
      <dgm:t>
        <a:bodyPr/>
        <a:lstStyle/>
        <a:p>
          <a:endParaRPr lang="es-MX"/>
        </a:p>
      </dgm:t>
    </dgm:pt>
    <dgm:pt modelId="{F05D0A94-B9C9-4A7B-8589-81FF5B0554EF}" type="sibTrans" cxnId="{B3A30F43-C70D-47D6-89F5-41F69F990EC2}">
      <dgm:prSet/>
      <dgm:spPr>
        <a:blipFill rotWithShape="0">
          <a:blip xmlns:r="http://schemas.openxmlformats.org/officeDocument/2006/relationships" r:embed="rId3"/>
          <a:stretch>
            <a:fillRect/>
          </a:stretch>
        </a:blipFill>
      </dgm:spPr>
      <dgm:t>
        <a:bodyPr/>
        <a:lstStyle/>
        <a:p>
          <a:endParaRPr lang="es-MX"/>
        </a:p>
      </dgm:t>
    </dgm:pt>
    <dgm:pt modelId="{23BF6542-CA73-4F32-9974-5D78F366EE03}">
      <dgm:prSet phldrT="[Texto]"/>
      <dgm:spPr/>
      <dgm:t>
        <a:bodyPr/>
        <a:lstStyle/>
        <a:p>
          <a:r>
            <a:rPr lang="es-MX" dirty="0" smtClean="0"/>
            <a:t>Es un servicio con deberes y derechos mutuos, voluntario y en una ROC legal a cumplir bajo documentos y evidencias</a:t>
          </a:r>
          <a:endParaRPr lang="es-MX" dirty="0"/>
        </a:p>
      </dgm:t>
    </dgm:pt>
    <dgm:pt modelId="{EF5C11E8-A3F0-49A5-BD5F-D7021F9F5307}" type="parTrans" cxnId="{A84CB319-ED86-485D-AE04-1B5D26D41F98}">
      <dgm:prSet/>
      <dgm:spPr/>
      <dgm:t>
        <a:bodyPr/>
        <a:lstStyle/>
        <a:p>
          <a:endParaRPr lang="es-MX"/>
        </a:p>
      </dgm:t>
    </dgm:pt>
    <dgm:pt modelId="{01384EB0-6CD5-4D3A-9EE5-4B832477B77A}" type="sibTrans" cxnId="{A84CB319-ED86-485D-AE04-1B5D26D41F98}">
      <dgm:prSet/>
      <dgm:spPr/>
      <dgm:t>
        <a:bodyPr/>
        <a:lstStyle/>
        <a:p>
          <a:endParaRPr lang="es-MX"/>
        </a:p>
      </dgm:t>
    </dgm:pt>
    <dgm:pt modelId="{6EA39697-8463-486F-A29F-5070672B2E2E}" type="pres">
      <dgm:prSet presAssocID="{40DD6DDF-3F1D-45B3-BC50-562A755B936B}" presName="Name0" presStyleCnt="0">
        <dgm:presLayoutVars>
          <dgm:chMax/>
          <dgm:chPref/>
          <dgm:dir/>
          <dgm:animLvl val="lvl"/>
        </dgm:presLayoutVars>
      </dgm:prSet>
      <dgm:spPr/>
      <dgm:t>
        <a:bodyPr/>
        <a:lstStyle/>
        <a:p>
          <a:endParaRPr lang="es-MX"/>
        </a:p>
      </dgm:t>
    </dgm:pt>
    <dgm:pt modelId="{C2AA3177-040D-4972-8306-1D9EDA7D32A9}" type="pres">
      <dgm:prSet presAssocID="{F00C1962-79FA-4CA0-A904-3E0029EF44C5}" presName="composite" presStyleCnt="0"/>
      <dgm:spPr/>
    </dgm:pt>
    <dgm:pt modelId="{A1CA32CA-4555-491F-8A11-BB3258FCFDD4}" type="pres">
      <dgm:prSet presAssocID="{F00C1962-79FA-4CA0-A904-3E0029EF44C5}" presName="Parent1" presStyleLbl="node1" presStyleIdx="0" presStyleCnt="6">
        <dgm:presLayoutVars>
          <dgm:chMax val="1"/>
          <dgm:chPref val="1"/>
          <dgm:bulletEnabled val="1"/>
        </dgm:presLayoutVars>
      </dgm:prSet>
      <dgm:spPr/>
      <dgm:t>
        <a:bodyPr/>
        <a:lstStyle/>
        <a:p>
          <a:endParaRPr lang="es-MX"/>
        </a:p>
      </dgm:t>
    </dgm:pt>
    <dgm:pt modelId="{0B0441C5-27E2-438B-B71C-8101CDBCCD44}" type="pres">
      <dgm:prSet presAssocID="{F00C1962-79FA-4CA0-A904-3E0029EF44C5}" presName="Childtext1" presStyleLbl="revTx" presStyleIdx="0" presStyleCnt="3">
        <dgm:presLayoutVars>
          <dgm:chMax val="0"/>
          <dgm:chPref val="0"/>
          <dgm:bulletEnabled val="1"/>
        </dgm:presLayoutVars>
      </dgm:prSet>
      <dgm:spPr/>
      <dgm:t>
        <a:bodyPr/>
        <a:lstStyle/>
        <a:p>
          <a:endParaRPr lang="es-MX"/>
        </a:p>
      </dgm:t>
    </dgm:pt>
    <dgm:pt modelId="{EE915CC4-79E0-40B0-9705-F26AD087F113}" type="pres">
      <dgm:prSet presAssocID="{F00C1962-79FA-4CA0-A904-3E0029EF44C5}" presName="BalanceSpacing" presStyleCnt="0"/>
      <dgm:spPr/>
    </dgm:pt>
    <dgm:pt modelId="{CF43E579-0B54-47CF-8243-58649C9196B9}" type="pres">
      <dgm:prSet presAssocID="{F00C1962-79FA-4CA0-A904-3E0029EF44C5}" presName="BalanceSpacing1" presStyleCnt="0"/>
      <dgm:spPr/>
    </dgm:pt>
    <dgm:pt modelId="{7250C877-0E53-4B5E-A9D4-C18F8DFA9639}" type="pres">
      <dgm:prSet presAssocID="{184F44EE-C373-4C00-B199-2E3DEC1DA9A1}" presName="Accent1Text" presStyleLbl="node1" presStyleIdx="1" presStyleCnt="6" custScaleX="91390" custScaleY="81886"/>
      <dgm:spPr/>
      <dgm:t>
        <a:bodyPr/>
        <a:lstStyle/>
        <a:p>
          <a:endParaRPr lang="es-MX"/>
        </a:p>
      </dgm:t>
    </dgm:pt>
    <dgm:pt modelId="{A327D0EA-71E4-4177-8E03-1FBBB13A8E1D}" type="pres">
      <dgm:prSet presAssocID="{184F44EE-C373-4C00-B199-2E3DEC1DA9A1}" presName="spaceBetweenRectangles" presStyleCnt="0"/>
      <dgm:spPr/>
    </dgm:pt>
    <dgm:pt modelId="{A7273E70-C45C-4086-93C9-72C6F3035AB1}" type="pres">
      <dgm:prSet presAssocID="{7B487CF3-6645-4875-AA20-BCF8610D3F95}" presName="composite" presStyleCnt="0"/>
      <dgm:spPr/>
    </dgm:pt>
    <dgm:pt modelId="{3B98A89E-98F9-4A50-9A9D-F6CEC2F65AA7}" type="pres">
      <dgm:prSet presAssocID="{7B487CF3-6645-4875-AA20-BCF8610D3F95}" presName="Parent1" presStyleLbl="node1" presStyleIdx="2" presStyleCnt="6">
        <dgm:presLayoutVars>
          <dgm:chMax val="1"/>
          <dgm:chPref val="1"/>
          <dgm:bulletEnabled val="1"/>
        </dgm:presLayoutVars>
      </dgm:prSet>
      <dgm:spPr/>
      <dgm:t>
        <a:bodyPr/>
        <a:lstStyle/>
        <a:p>
          <a:endParaRPr lang="es-MX"/>
        </a:p>
      </dgm:t>
    </dgm:pt>
    <dgm:pt modelId="{38AA064D-0B04-4948-8388-4B8D8B60A3E6}" type="pres">
      <dgm:prSet presAssocID="{7B487CF3-6645-4875-AA20-BCF8610D3F95}" presName="Childtext1" presStyleLbl="revTx" presStyleIdx="1" presStyleCnt="3">
        <dgm:presLayoutVars>
          <dgm:chMax val="0"/>
          <dgm:chPref val="0"/>
          <dgm:bulletEnabled val="1"/>
        </dgm:presLayoutVars>
      </dgm:prSet>
      <dgm:spPr/>
      <dgm:t>
        <a:bodyPr/>
        <a:lstStyle/>
        <a:p>
          <a:endParaRPr lang="es-MX"/>
        </a:p>
      </dgm:t>
    </dgm:pt>
    <dgm:pt modelId="{8B604894-4F2B-42A8-899C-B9759681B510}" type="pres">
      <dgm:prSet presAssocID="{7B487CF3-6645-4875-AA20-BCF8610D3F95}" presName="BalanceSpacing" presStyleCnt="0"/>
      <dgm:spPr/>
    </dgm:pt>
    <dgm:pt modelId="{FA67A773-6E5C-499D-A59C-4F04F663A118}" type="pres">
      <dgm:prSet presAssocID="{7B487CF3-6645-4875-AA20-BCF8610D3F95}" presName="BalanceSpacing1" presStyleCnt="0"/>
      <dgm:spPr/>
    </dgm:pt>
    <dgm:pt modelId="{9CD7CF3D-060D-496B-99A0-277F8388ADE1}" type="pres">
      <dgm:prSet presAssocID="{17A46755-1B43-40EE-A809-50010CC800B4}" presName="Accent1Text" presStyleLbl="node1" presStyleIdx="3" presStyleCnt="6" custLinFactNeighborY="0"/>
      <dgm:spPr/>
      <dgm:t>
        <a:bodyPr/>
        <a:lstStyle/>
        <a:p>
          <a:endParaRPr lang="es-MX"/>
        </a:p>
      </dgm:t>
    </dgm:pt>
    <dgm:pt modelId="{F2259061-B9D5-47BD-A675-961D3A493FD1}" type="pres">
      <dgm:prSet presAssocID="{17A46755-1B43-40EE-A809-50010CC800B4}" presName="spaceBetweenRectangles" presStyleCnt="0"/>
      <dgm:spPr/>
    </dgm:pt>
    <dgm:pt modelId="{AFADCEE3-EE67-439A-B256-664788ACF50B}" type="pres">
      <dgm:prSet presAssocID="{12B2C39E-C43D-4113-8788-8C64FCEBDAEF}" presName="composite" presStyleCnt="0"/>
      <dgm:spPr/>
    </dgm:pt>
    <dgm:pt modelId="{70E9697E-DFD8-4E66-A910-8C24645E1967}" type="pres">
      <dgm:prSet presAssocID="{12B2C39E-C43D-4113-8788-8C64FCEBDAEF}" presName="Parent1" presStyleLbl="node1" presStyleIdx="4" presStyleCnt="6">
        <dgm:presLayoutVars>
          <dgm:chMax val="1"/>
          <dgm:chPref val="1"/>
          <dgm:bulletEnabled val="1"/>
        </dgm:presLayoutVars>
      </dgm:prSet>
      <dgm:spPr/>
      <dgm:t>
        <a:bodyPr/>
        <a:lstStyle/>
        <a:p>
          <a:endParaRPr lang="es-MX"/>
        </a:p>
      </dgm:t>
    </dgm:pt>
    <dgm:pt modelId="{5F88CC85-876F-4005-8A44-5740C5FA17EA}" type="pres">
      <dgm:prSet presAssocID="{12B2C39E-C43D-4113-8788-8C64FCEBDAEF}" presName="Childtext1" presStyleLbl="revTx" presStyleIdx="2" presStyleCnt="3" custScaleY="132781">
        <dgm:presLayoutVars>
          <dgm:chMax val="0"/>
          <dgm:chPref val="0"/>
          <dgm:bulletEnabled val="1"/>
        </dgm:presLayoutVars>
      </dgm:prSet>
      <dgm:spPr/>
      <dgm:t>
        <a:bodyPr/>
        <a:lstStyle/>
        <a:p>
          <a:endParaRPr lang="es-MX"/>
        </a:p>
      </dgm:t>
    </dgm:pt>
    <dgm:pt modelId="{1D407049-B2AF-4356-BA60-FCC02132AF25}" type="pres">
      <dgm:prSet presAssocID="{12B2C39E-C43D-4113-8788-8C64FCEBDAEF}" presName="BalanceSpacing" presStyleCnt="0"/>
      <dgm:spPr/>
    </dgm:pt>
    <dgm:pt modelId="{2DBE5527-E755-4164-8CD3-FAB9E5CC34EF}" type="pres">
      <dgm:prSet presAssocID="{12B2C39E-C43D-4113-8788-8C64FCEBDAEF}" presName="BalanceSpacing1" presStyleCnt="0"/>
      <dgm:spPr/>
    </dgm:pt>
    <dgm:pt modelId="{7B671C24-4192-48A0-AFA2-7B307CEE3628}" type="pres">
      <dgm:prSet presAssocID="{F05D0A94-B9C9-4A7B-8589-81FF5B0554EF}" presName="Accent1Text" presStyleLbl="node1" presStyleIdx="5" presStyleCnt="6" custScaleX="109060" custScaleY="71877"/>
      <dgm:spPr/>
      <dgm:t>
        <a:bodyPr/>
        <a:lstStyle/>
        <a:p>
          <a:endParaRPr lang="es-MX"/>
        </a:p>
      </dgm:t>
    </dgm:pt>
  </dgm:ptLst>
  <dgm:cxnLst>
    <dgm:cxn modelId="{29B1E3CC-01F5-47C1-A89A-5D3D86B0419A}" srcId="{F00C1962-79FA-4CA0-A904-3E0029EF44C5}" destId="{5120BFEA-7ABA-4648-AEFF-B868E9AD9593}" srcOrd="0" destOrd="0" parTransId="{B0BFD024-4A2E-4B13-97C8-5005D4D7944C}" sibTransId="{0DA4DF79-B7DF-4B64-A38B-F71A4D0B4198}"/>
    <dgm:cxn modelId="{A84CB319-ED86-485D-AE04-1B5D26D41F98}" srcId="{12B2C39E-C43D-4113-8788-8C64FCEBDAEF}" destId="{23BF6542-CA73-4F32-9974-5D78F366EE03}" srcOrd="0" destOrd="0" parTransId="{EF5C11E8-A3F0-49A5-BD5F-D7021F9F5307}" sibTransId="{01384EB0-6CD5-4D3A-9EE5-4B832477B77A}"/>
    <dgm:cxn modelId="{CE9299AA-3E59-436E-97C1-37CCBC164CC5}" srcId="{40DD6DDF-3F1D-45B3-BC50-562A755B936B}" destId="{7B487CF3-6645-4875-AA20-BCF8610D3F95}" srcOrd="1" destOrd="0" parTransId="{593F4F00-8A43-483A-84D3-39A08F303A09}" sibTransId="{17A46755-1B43-40EE-A809-50010CC800B4}"/>
    <dgm:cxn modelId="{25B590D0-07EE-4B96-B7C0-5E47C89C8C67}" type="presOf" srcId="{184F44EE-C373-4C00-B199-2E3DEC1DA9A1}" destId="{7250C877-0E53-4B5E-A9D4-C18F8DFA9639}" srcOrd="0" destOrd="0" presId="urn:microsoft.com/office/officeart/2008/layout/AlternatingHexagons"/>
    <dgm:cxn modelId="{CA3D00AD-D20A-43F6-B45D-DBCEE3E18B0E}" type="presOf" srcId="{EA946D97-DAA1-43CC-9A67-178E6C3A7FD0}" destId="{38AA064D-0B04-4948-8388-4B8D8B60A3E6}" srcOrd="0" destOrd="0" presId="urn:microsoft.com/office/officeart/2008/layout/AlternatingHexagons"/>
    <dgm:cxn modelId="{8B87767E-BA2E-41E0-B47B-9EB90E898784}" type="presOf" srcId="{17A46755-1B43-40EE-A809-50010CC800B4}" destId="{9CD7CF3D-060D-496B-99A0-277F8388ADE1}" srcOrd="0" destOrd="0" presId="urn:microsoft.com/office/officeart/2008/layout/AlternatingHexagons"/>
    <dgm:cxn modelId="{04BF899D-FBE3-478A-B26A-9376DF494FF9}" type="presOf" srcId="{7B487CF3-6645-4875-AA20-BCF8610D3F95}" destId="{3B98A89E-98F9-4A50-9A9D-F6CEC2F65AA7}" srcOrd="0" destOrd="0" presId="urn:microsoft.com/office/officeart/2008/layout/AlternatingHexagons"/>
    <dgm:cxn modelId="{24F01B7F-DF95-4D5A-BA81-DDB7449ADBC6}" type="presOf" srcId="{F05D0A94-B9C9-4A7B-8589-81FF5B0554EF}" destId="{7B671C24-4192-48A0-AFA2-7B307CEE3628}" srcOrd="0" destOrd="0" presId="urn:microsoft.com/office/officeart/2008/layout/AlternatingHexagons"/>
    <dgm:cxn modelId="{65D94942-77CC-4994-B348-F70804CF4E48}" srcId="{40DD6DDF-3F1D-45B3-BC50-562A755B936B}" destId="{F00C1962-79FA-4CA0-A904-3E0029EF44C5}" srcOrd="0" destOrd="0" parTransId="{9B909D50-B809-4239-99E7-B0C7D924E9E1}" sibTransId="{184F44EE-C373-4C00-B199-2E3DEC1DA9A1}"/>
    <dgm:cxn modelId="{0C3C4369-6282-413E-8F56-24A6C6D6F715}" type="presOf" srcId="{5120BFEA-7ABA-4648-AEFF-B868E9AD9593}" destId="{0B0441C5-27E2-438B-B71C-8101CDBCCD44}" srcOrd="0" destOrd="0" presId="urn:microsoft.com/office/officeart/2008/layout/AlternatingHexagons"/>
    <dgm:cxn modelId="{185F2BE4-AAAE-49A9-A9D3-08577E416457}" type="presOf" srcId="{23BF6542-CA73-4F32-9974-5D78F366EE03}" destId="{5F88CC85-876F-4005-8A44-5740C5FA17EA}" srcOrd="0" destOrd="0" presId="urn:microsoft.com/office/officeart/2008/layout/AlternatingHexagons"/>
    <dgm:cxn modelId="{74FCABA2-BAF7-4F66-AD61-14F155670D76}" type="presOf" srcId="{40DD6DDF-3F1D-45B3-BC50-562A755B936B}" destId="{6EA39697-8463-486F-A29F-5070672B2E2E}" srcOrd="0" destOrd="0" presId="urn:microsoft.com/office/officeart/2008/layout/AlternatingHexagons"/>
    <dgm:cxn modelId="{B3A30F43-C70D-47D6-89F5-41F69F990EC2}" srcId="{40DD6DDF-3F1D-45B3-BC50-562A755B936B}" destId="{12B2C39E-C43D-4113-8788-8C64FCEBDAEF}" srcOrd="2" destOrd="0" parTransId="{57991DC9-1F0A-4D3D-A3AB-56462B8199C8}" sibTransId="{F05D0A94-B9C9-4A7B-8589-81FF5B0554EF}"/>
    <dgm:cxn modelId="{A918B3B9-4887-43A5-BDA1-2A11681CF93C}" type="presOf" srcId="{F00C1962-79FA-4CA0-A904-3E0029EF44C5}" destId="{A1CA32CA-4555-491F-8A11-BB3258FCFDD4}" srcOrd="0" destOrd="0" presId="urn:microsoft.com/office/officeart/2008/layout/AlternatingHexagons"/>
    <dgm:cxn modelId="{AFC65424-386A-4BC7-9916-B14B5C7C3C8E}" type="presOf" srcId="{12B2C39E-C43D-4113-8788-8C64FCEBDAEF}" destId="{70E9697E-DFD8-4E66-A910-8C24645E1967}" srcOrd="0" destOrd="0" presId="urn:microsoft.com/office/officeart/2008/layout/AlternatingHexagons"/>
    <dgm:cxn modelId="{87AF3FA1-866C-49EF-9834-01E3F616FEF9}" srcId="{7B487CF3-6645-4875-AA20-BCF8610D3F95}" destId="{EA946D97-DAA1-43CC-9A67-178E6C3A7FD0}" srcOrd="0" destOrd="0" parTransId="{85765680-2438-4CAE-87C8-9A48EDB8DE0C}" sibTransId="{4E1F3378-DC60-4C76-A683-84E42673A69F}"/>
    <dgm:cxn modelId="{F316B970-A506-4716-BE7E-01D9649C3143}" type="presParOf" srcId="{6EA39697-8463-486F-A29F-5070672B2E2E}" destId="{C2AA3177-040D-4972-8306-1D9EDA7D32A9}" srcOrd="0" destOrd="0" presId="urn:microsoft.com/office/officeart/2008/layout/AlternatingHexagons"/>
    <dgm:cxn modelId="{36173D45-8D93-4D9B-9E13-A8F28F0EDA13}" type="presParOf" srcId="{C2AA3177-040D-4972-8306-1D9EDA7D32A9}" destId="{A1CA32CA-4555-491F-8A11-BB3258FCFDD4}" srcOrd="0" destOrd="0" presId="urn:microsoft.com/office/officeart/2008/layout/AlternatingHexagons"/>
    <dgm:cxn modelId="{2E5653D5-ED38-4CD7-8A09-EFA8AFFEE7C9}" type="presParOf" srcId="{C2AA3177-040D-4972-8306-1D9EDA7D32A9}" destId="{0B0441C5-27E2-438B-B71C-8101CDBCCD44}" srcOrd="1" destOrd="0" presId="urn:microsoft.com/office/officeart/2008/layout/AlternatingHexagons"/>
    <dgm:cxn modelId="{F4DEB028-083F-49D8-A7C1-2665CEB16461}" type="presParOf" srcId="{C2AA3177-040D-4972-8306-1D9EDA7D32A9}" destId="{EE915CC4-79E0-40B0-9705-F26AD087F113}" srcOrd="2" destOrd="0" presId="urn:microsoft.com/office/officeart/2008/layout/AlternatingHexagons"/>
    <dgm:cxn modelId="{1BC6E06E-BD95-4AC7-94F5-B5318055CDBD}" type="presParOf" srcId="{C2AA3177-040D-4972-8306-1D9EDA7D32A9}" destId="{CF43E579-0B54-47CF-8243-58649C9196B9}" srcOrd="3" destOrd="0" presId="urn:microsoft.com/office/officeart/2008/layout/AlternatingHexagons"/>
    <dgm:cxn modelId="{B351D390-5379-42BF-9861-FFD2E485860E}" type="presParOf" srcId="{C2AA3177-040D-4972-8306-1D9EDA7D32A9}" destId="{7250C877-0E53-4B5E-A9D4-C18F8DFA9639}" srcOrd="4" destOrd="0" presId="urn:microsoft.com/office/officeart/2008/layout/AlternatingHexagons"/>
    <dgm:cxn modelId="{04EF812A-55E9-4C72-8F07-9D03883244B4}" type="presParOf" srcId="{6EA39697-8463-486F-A29F-5070672B2E2E}" destId="{A327D0EA-71E4-4177-8E03-1FBBB13A8E1D}" srcOrd="1" destOrd="0" presId="urn:microsoft.com/office/officeart/2008/layout/AlternatingHexagons"/>
    <dgm:cxn modelId="{0E9F8039-E1AC-44DF-BE70-20EE0FE85364}" type="presParOf" srcId="{6EA39697-8463-486F-A29F-5070672B2E2E}" destId="{A7273E70-C45C-4086-93C9-72C6F3035AB1}" srcOrd="2" destOrd="0" presId="urn:microsoft.com/office/officeart/2008/layout/AlternatingHexagons"/>
    <dgm:cxn modelId="{892BCF43-7846-44B9-B4A9-4F2F31D77355}" type="presParOf" srcId="{A7273E70-C45C-4086-93C9-72C6F3035AB1}" destId="{3B98A89E-98F9-4A50-9A9D-F6CEC2F65AA7}" srcOrd="0" destOrd="0" presId="urn:microsoft.com/office/officeart/2008/layout/AlternatingHexagons"/>
    <dgm:cxn modelId="{DB5C1A93-5CF6-4D48-BD38-4276F029CDB6}" type="presParOf" srcId="{A7273E70-C45C-4086-93C9-72C6F3035AB1}" destId="{38AA064D-0B04-4948-8388-4B8D8B60A3E6}" srcOrd="1" destOrd="0" presId="urn:microsoft.com/office/officeart/2008/layout/AlternatingHexagons"/>
    <dgm:cxn modelId="{5D363BB2-596B-4BE1-91F5-1B4E82070B75}" type="presParOf" srcId="{A7273E70-C45C-4086-93C9-72C6F3035AB1}" destId="{8B604894-4F2B-42A8-899C-B9759681B510}" srcOrd="2" destOrd="0" presId="urn:microsoft.com/office/officeart/2008/layout/AlternatingHexagons"/>
    <dgm:cxn modelId="{75EE0597-69EB-4DFB-B27E-04536889210C}" type="presParOf" srcId="{A7273E70-C45C-4086-93C9-72C6F3035AB1}" destId="{FA67A773-6E5C-499D-A59C-4F04F663A118}" srcOrd="3" destOrd="0" presId="urn:microsoft.com/office/officeart/2008/layout/AlternatingHexagons"/>
    <dgm:cxn modelId="{5A283A57-3014-4E54-B68B-F1BE9BF48FBB}" type="presParOf" srcId="{A7273E70-C45C-4086-93C9-72C6F3035AB1}" destId="{9CD7CF3D-060D-496B-99A0-277F8388ADE1}" srcOrd="4" destOrd="0" presId="urn:microsoft.com/office/officeart/2008/layout/AlternatingHexagons"/>
    <dgm:cxn modelId="{5F44A22F-5F44-4C2A-B232-43A9AA8EFE53}" type="presParOf" srcId="{6EA39697-8463-486F-A29F-5070672B2E2E}" destId="{F2259061-B9D5-47BD-A675-961D3A493FD1}" srcOrd="3" destOrd="0" presId="urn:microsoft.com/office/officeart/2008/layout/AlternatingHexagons"/>
    <dgm:cxn modelId="{480C7690-F563-44CC-A6E3-13AB06B7FD5C}" type="presParOf" srcId="{6EA39697-8463-486F-A29F-5070672B2E2E}" destId="{AFADCEE3-EE67-439A-B256-664788ACF50B}" srcOrd="4" destOrd="0" presId="urn:microsoft.com/office/officeart/2008/layout/AlternatingHexagons"/>
    <dgm:cxn modelId="{15D97BD4-827E-49CD-A590-86F46B06227B}" type="presParOf" srcId="{AFADCEE3-EE67-439A-B256-664788ACF50B}" destId="{70E9697E-DFD8-4E66-A910-8C24645E1967}" srcOrd="0" destOrd="0" presId="urn:microsoft.com/office/officeart/2008/layout/AlternatingHexagons"/>
    <dgm:cxn modelId="{7A40D9B6-7868-4467-98B8-34F90154208D}" type="presParOf" srcId="{AFADCEE3-EE67-439A-B256-664788ACF50B}" destId="{5F88CC85-876F-4005-8A44-5740C5FA17EA}" srcOrd="1" destOrd="0" presId="urn:microsoft.com/office/officeart/2008/layout/AlternatingHexagons"/>
    <dgm:cxn modelId="{D0F410EA-B4EB-4E26-9DBA-CEA686D48CA8}" type="presParOf" srcId="{AFADCEE3-EE67-439A-B256-664788ACF50B}" destId="{1D407049-B2AF-4356-BA60-FCC02132AF25}" srcOrd="2" destOrd="0" presId="urn:microsoft.com/office/officeart/2008/layout/AlternatingHexagons"/>
    <dgm:cxn modelId="{85553453-9BAF-4B05-96AE-5AF1295A6D7B}" type="presParOf" srcId="{AFADCEE3-EE67-439A-B256-664788ACF50B}" destId="{2DBE5527-E755-4164-8CD3-FAB9E5CC34EF}" srcOrd="3" destOrd="0" presId="urn:microsoft.com/office/officeart/2008/layout/AlternatingHexagons"/>
    <dgm:cxn modelId="{FAC5A426-FAD6-42DE-8193-4C3DDCCE3F62}" type="presParOf" srcId="{AFADCEE3-EE67-439A-B256-664788ACF50B}" destId="{7B671C24-4192-48A0-AFA2-7B307CEE3628}"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ECCC1A-500D-45A2-9C0F-3DD779C417B1}" type="doc">
      <dgm:prSet loTypeId="urn:microsoft.com/office/officeart/2005/8/layout/vList4" loCatId="list" qsTypeId="urn:microsoft.com/office/officeart/2005/8/quickstyle/3d2" qsCatId="3D" csTypeId="urn:microsoft.com/office/officeart/2005/8/colors/accent3_2" csCatId="accent3" phldr="1"/>
      <dgm:spPr/>
      <dgm:t>
        <a:bodyPr/>
        <a:lstStyle/>
        <a:p>
          <a:endParaRPr lang="es-MX"/>
        </a:p>
      </dgm:t>
    </dgm:pt>
    <dgm:pt modelId="{8155E558-4744-4C58-AB1A-9BDC78630077}">
      <dgm:prSet phldrT="[Texto]"/>
      <dgm:spPr/>
      <dgm:t>
        <a:bodyPr/>
        <a:lstStyle/>
        <a:p>
          <a:r>
            <a:rPr lang="es-MX" dirty="0" smtClean="0"/>
            <a:t>Trabajo en equipo</a:t>
          </a:r>
          <a:endParaRPr lang="es-MX" dirty="0"/>
        </a:p>
      </dgm:t>
    </dgm:pt>
    <dgm:pt modelId="{CBB3ACAB-63D7-40D2-AB52-D8227036724B}" type="parTrans" cxnId="{CBA9D172-BC20-4F00-8D6B-B0A66E281782}">
      <dgm:prSet/>
      <dgm:spPr/>
      <dgm:t>
        <a:bodyPr/>
        <a:lstStyle/>
        <a:p>
          <a:endParaRPr lang="es-MX"/>
        </a:p>
      </dgm:t>
    </dgm:pt>
    <dgm:pt modelId="{881DB62A-3848-4894-86BF-1B140672BE1F}" type="sibTrans" cxnId="{CBA9D172-BC20-4F00-8D6B-B0A66E281782}">
      <dgm:prSet/>
      <dgm:spPr/>
      <dgm:t>
        <a:bodyPr/>
        <a:lstStyle/>
        <a:p>
          <a:endParaRPr lang="es-MX"/>
        </a:p>
      </dgm:t>
    </dgm:pt>
    <dgm:pt modelId="{FA4010A5-32FB-4BBF-B599-D52250413A50}">
      <dgm:prSet phldrT="[Texto]"/>
      <dgm:spPr/>
      <dgm:t>
        <a:bodyPr/>
        <a:lstStyle/>
        <a:p>
          <a:r>
            <a:rPr lang="es-MX" dirty="0" smtClean="0"/>
            <a:t>Vs. odontólogo</a:t>
          </a:r>
          <a:endParaRPr lang="es-MX" dirty="0"/>
        </a:p>
      </dgm:t>
    </dgm:pt>
    <dgm:pt modelId="{06533177-45C0-46D6-B2A2-6F50872214C0}" type="parTrans" cxnId="{13CE06F1-AC02-4614-89C7-CED522DAD473}">
      <dgm:prSet/>
      <dgm:spPr/>
      <dgm:t>
        <a:bodyPr/>
        <a:lstStyle/>
        <a:p>
          <a:endParaRPr lang="es-MX"/>
        </a:p>
      </dgm:t>
    </dgm:pt>
    <dgm:pt modelId="{F9130D0A-1FDB-4A1E-B0D3-78BBCD362BA2}" type="sibTrans" cxnId="{13CE06F1-AC02-4614-89C7-CED522DAD473}">
      <dgm:prSet/>
      <dgm:spPr/>
      <dgm:t>
        <a:bodyPr/>
        <a:lstStyle/>
        <a:p>
          <a:endParaRPr lang="es-MX"/>
        </a:p>
      </dgm:t>
    </dgm:pt>
    <dgm:pt modelId="{2B575E89-DBD6-4EB8-A106-5AA4BE11C3CA}">
      <dgm:prSet phldrT="[Texto]"/>
      <dgm:spPr/>
      <dgm:t>
        <a:bodyPr/>
        <a:lstStyle/>
        <a:p>
          <a:r>
            <a:rPr lang="es-MX" dirty="0" smtClean="0"/>
            <a:t>Tecnología e innovación </a:t>
          </a:r>
          <a:endParaRPr lang="es-MX" dirty="0"/>
        </a:p>
      </dgm:t>
    </dgm:pt>
    <dgm:pt modelId="{FF17EF7A-83FE-45A7-BE38-3B33BE41121B}" type="parTrans" cxnId="{70CCD762-60D8-40F3-BF7A-E7AC85B3CA37}">
      <dgm:prSet/>
      <dgm:spPr/>
      <dgm:t>
        <a:bodyPr/>
        <a:lstStyle/>
        <a:p>
          <a:endParaRPr lang="es-MX"/>
        </a:p>
      </dgm:t>
    </dgm:pt>
    <dgm:pt modelId="{978EFC03-AFC1-4484-8F81-39C2E38F31EF}" type="sibTrans" cxnId="{70CCD762-60D8-40F3-BF7A-E7AC85B3CA37}">
      <dgm:prSet/>
      <dgm:spPr/>
      <dgm:t>
        <a:bodyPr/>
        <a:lstStyle/>
        <a:p>
          <a:endParaRPr lang="es-MX"/>
        </a:p>
      </dgm:t>
    </dgm:pt>
    <dgm:pt modelId="{A342B7DA-AC9A-4EF1-B757-2041A72DC406}">
      <dgm:prSet phldrT="[Texto]" phldr="1"/>
      <dgm:spPr/>
      <dgm:t>
        <a:bodyPr/>
        <a:lstStyle/>
        <a:p>
          <a:endParaRPr lang="es-MX"/>
        </a:p>
      </dgm:t>
    </dgm:pt>
    <dgm:pt modelId="{C3818548-957A-4187-8A21-512C5EB3C58B}" type="parTrans" cxnId="{8B6C3A5B-36B2-47CB-A362-ACC84FA45EEC}">
      <dgm:prSet/>
      <dgm:spPr/>
      <dgm:t>
        <a:bodyPr/>
        <a:lstStyle/>
        <a:p>
          <a:endParaRPr lang="es-MX"/>
        </a:p>
      </dgm:t>
    </dgm:pt>
    <dgm:pt modelId="{0BDFAC18-12E4-4B22-8EAF-D76A63B4E8B5}" type="sibTrans" cxnId="{8B6C3A5B-36B2-47CB-A362-ACC84FA45EEC}">
      <dgm:prSet/>
      <dgm:spPr/>
      <dgm:t>
        <a:bodyPr/>
        <a:lstStyle/>
        <a:p>
          <a:endParaRPr lang="es-MX"/>
        </a:p>
      </dgm:t>
    </dgm:pt>
    <dgm:pt modelId="{4884020A-0912-4896-82EA-AEECA9F92261}">
      <dgm:prSet phldrT="[Texto]" phldr="1"/>
      <dgm:spPr/>
      <dgm:t>
        <a:bodyPr/>
        <a:lstStyle/>
        <a:p>
          <a:endParaRPr lang="es-MX"/>
        </a:p>
      </dgm:t>
    </dgm:pt>
    <dgm:pt modelId="{5CF89341-FBA2-4F59-B08D-ADD4D7A3C27F}" type="parTrans" cxnId="{4923F9CC-451B-4B5E-A110-5986E30230A9}">
      <dgm:prSet/>
      <dgm:spPr/>
      <dgm:t>
        <a:bodyPr/>
        <a:lstStyle/>
        <a:p>
          <a:endParaRPr lang="es-MX"/>
        </a:p>
      </dgm:t>
    </dgm:pt>
    <dgm:pt modelId="{D7FD8E27-C26D-4A56-A8CB-70719C3D7008}" type="sibTrans" cxnId="{4923F9CC-451B-4B5E-A110-5986E30230A9}">
      <dgm:prSet/>
      <dgm:spPr/>
      <dgm:t>
        <a:bodyPr/>
        <a:lstStyle/>
        <a:p>
          <a:endParaRPr lang="es-MX"/>
        </a:p>
      </dgm:t>
    </dgm:pt>
    <dgm:pt modelId="{68B9ACCD-3BC1-4925-833D-F6985DB5A5A7}">
      <dgm:prSet phldrT="[Texto]"/>
      <dgm:spPr/>
      <dgm:t>
        <a:bodyPr/>
        <a:lstStyle/>
        <a:p>
          <a:r>
            <a:rPr lang="es-MX" dirty="0" smtClean="0"/>
            <a:t>Sustentabilidad, protección al medio ambiente</a:t>
          </a:r>
          <a:endParaRPr lang="es-MX" dirty="0"/>
        </a:p>
      </dgm:t>
    </dgm:pt>
    <dgm:pt modelId="{1F60A6CE-D8AB-474F-8E8E-B12896DB6BF3}" type="parTrans" cxnId="{83E0CF6D-DD50-447E-8199-B96B1064ED24}">
      <dgm:prSet/>
      <dgm:spPr/>
      <dgm:t>
        <a:bodyPr/>
        <a:lstStyle/>
        <a:p>
          <a:endParaRPr lang="es-MX"/>
        </a:p>
      </dgm:t>
    </dgm:pt>
    <dgm:pt modelId="{39E9678A-67CB-41EF-8E27-C46810536CA5}" type="sibTrans" cxnId="{83E0CF6D-DD50-447E-8199-B96B1064ED24}">
      <dgm:prSet/>
      <dgm:spPr/>
      <dgm:t>
        <a:bodyPr/>
        <a:lstStyle/>
        <a:p>
          <a:endParaRPr lang="es-MX"/>
        </a:p>
      </dgm:t>
    </dgm:pt>
    <dgm:pt modelId="{E27E6555-D67A-40D6-BC4D-FFC68D2629CC}">
      <dgm:prSet phldrT="[Texto]" phldr="1"/>
      <dgm:spPr/>
      <dgm:t>
        <a:bodyPr/>
        <a:lstStyle/>
        <a:p>
          <a:endParaRPr lang="es-MX"/>
        </a:p>
      </dgm:t>
    </dgm:pt>
    <dgm:pt modelId="{A4847A62-F654-4848-B61A-ADCF2A4963AF}" type="parTrans" cxnId="{8135FA0E-AF41-4FAD-BC24-9370E4BE3A34}">
      <dgm:prSet/>
      <dgm:spPr/>
      <dgm:t>
        <a:bodyPr/>
        <a:lstStyle/>
        <a:p>
          <a:endParaRPr lang="es-MX"/>
        </a:p>
      </dgm:t>
    </dgm:pt>
    <dgm:pt modelId="{7D6BC8C3-F801-48EA-9ED3-F2E7B84EF44E}" type="sibTrans" cxnId="{8135FA0E-AF41-4FAD-BC24-9370E4BE3A34}">
      <dgm:prSet/>
      <dgm:spPr/>
      <dgm:t>
        <a:bodyPr/>
        <a:lstStyle/>
        <a:p>
          <a:endParaRPr lang="es-MX"/>
        </a:p>
      </dgm:t>
    </dgm:pt>
    <dgm:pt modelId="{D54FC6BE-687B-479E-BFA7-6764B09AC454}">
      <dgm:prSet phldrT="[Texto]" phldr="1"/>
      <dgm:spPr/>
      <dgm:t>
        <a:bodyPr/>
        <a:lstStyle/>
        <a:p>
          <a:endParaRPr lang="es-MX"/>
        </a:p>
      </dgm:t>
    </dgm:pt>
    <dgm:pt modelId="{5E5CD67B-15B0-4294-8873-A54A88F6F9CF}" type="parTrans" cxnId="{80C06E65-9EE5-4B1E-80E1-76B4102D56E2}">
      <dgm:prSet/>
      <dgm:spPr/>
      <dgm:t>
        <a:bodyPr/>
        <a:lstStyle/>
        <a:p>
          <a:endParaRPr lang="es-MX"/>
        </a:p>
      </dgm:t>
    </dgm:pt>
    <dgm:pt modelId="{1569F4CC-F34B-4299-B1A8-378714DA7AB8}" type="sibTrans" cxnId="{80C06E65-9EE5-4B1E-80E1-76B4102D56E2}">
      <dgm:prSet/>
      <dgm:spPr/>
      <dgm:t>
        <a:bodyPr/>
        <a:lstStyle/>
        <a:p>
          <a:endParaRPr lang="es-MX"/>
        </a:p>
      </dgm:t>
    </dgm:pt>
    <dgm:pt modelId="{0E4A406F-027D-454E-9B4B-AA75A145875C}" type="pres">
      <dgm:prSet presAssocID="{7EECCC1A-500D-45A2-9C0F-3DD779C417B1}" presName="linear" presStyleCnt="0">
        <dgm:presLayoutVars>
          <dgm:dir/>
          <dgm:resizeHandles val="exact"/>
        </dgm:presLayoutVars>
      </dgm:prSet>
      <dgm:spPr/>
      <dgm:t>
        <a:bodyPr/>
        <a:lstStyle/>
        <a:p>
          <a:endParaRPr lang="es-MX"/>
        </a:p>
      </dgm:t>
    </dgm:pt>
    <dgm:pt modelId="{D56FF6B2-F190-4863-A27F-6CD3622D6587}" type="pres">
      <dgm:prSet presAssocID="{8155E558-4744-4C58-AB1A-9BDC78630077}" presName="comp" presStyleCnt="0"/>
      <dgm:spPr/>
    </dgm:pt>
    <dgm:pt modelId="{20A76813-24D9-4514-A65E-C5C3503060ED}" type="pres">
      <dgm:prSet presAssocID="{8155E558-4744-4C58-AB1A-9BDC78630077}" presName="box" presStyleLbl="node1" presStyleIdx="0" presStyleCnt="3"/>
      <dgm:spPr/>
      <dgm:t>
        <a:bodyPr/>
        <a:lstStyle/>
        <a:p>
          <a:endParaRPr lang="es-MX"/>
        </a:p>
      </dgm:t>
    </dgm:pt>
    <dgm:pt modelId="{E6C7EECC-3AA0-4468-A591-6DC18DBDB317}" type="pres">
      <dgm:prSet presAssocID="{8155E558-4744-4C58-AB1A-9BDC78630077}" presName="img" presStyleLbl="fgImgPlace1" presStyleIdx="0" presStyleCnt="3"/>
      <dgm:spPr>
        <a:blipFill rotWithShape="1">
          <a:blip xmlns:r="http://schemas.openxmlformats.org/officeDocument/2006/relationships" r:embed="rId1"/>
          <a:stretch>
            <a:fillRect/>
          </a:stretch>
        </a:blipFill>
      </dgm:spPr>
    </dgm:pt>
    <dgm:pt modelId="{ED5A74DA-1974-4E07-987C-935775B76BA4}" type="pres">
      <dgm:prSet presAssocID="{8155E558-4744-4C58-AB1A-9BDC78630077}" presName="text" presStyleLbl="node1" presStyleIdx="0" presStyleCnt="3">
        <dgm:presLayoutVars>
          <dgm:bulletEnabled val="1"/>
        </dgm:presLayoutVars>
      </dgm:prSet>
      <dgm:spPr/>
      <dgm:t>
        <a:bodyPr/>
        <a:lstStyle/>
        <a:p>
          <a:endParaRPr lang="es-MX"/>
        </a:p>
      </dgm:t>
    </dgm:pt>
    <dgm:pt modelId="{B044DEDA-14DC-4CAF-9F51-3B3290926119}" type="pres">
      <dgm:prSet presAssocID="{881DB62A-3848-4894-86BF-1B140672BE1F}" presName="spacer" presStyleCnt="0"/>
      <dgm:spPr/>
    </dgm:pt>
    <dgm:pt modelId="{8F938542-4331-4F7E-A56B-3F5F90E95BA4}" type="pres">
      <dgm:prSet presAssocID="{2B575E89-DBD6-4EB8-A106-5AA4BE11C3CA}" presName="comp" presStyleCnt="0"/>
      <dgm:spPr/>
    </dgm:pt>
    <dgm:pt modelId="{FE431104-2A61-404F-B295-C9064CD71A40}" type="pres">
      <dgm:prSet presAssocID="{2B575E89-DBD6-4EB8-A106-5AA4BE11C3CA}" presName="box" presStyleLbl="node1" presStyleIdx="1" presStyleCnt="3"/>
      <dgm:spPr/>
      <dgm:t>
        <a:bodyPr/>
        <a:lstStyle/>
        <a:p>
          <a:endParaRPr lang="es-MX"/>
        </a:p>
      </dgm:t>
    </dgm:pt>
    <dgm:pt modelId="{0E0B7DFF-8D83-4291-AC31-D5A5D89B5845}" type="pres">
      <dgm:prSet presAssocID="{2B575E89-DBD6-4EB8-A106-5AA4BE11C3CA}" presName="img" presStyleLbl="fgImgPlace1" presStyleIdx="1" presStyleCnt="3"/>
      <dgm:spPr>
        <a:blipFill rotWithShape="1">
          <a:blip xmlns:r="http://schemas.openxmlformats.org/officeDocument/2006/relationships" r:embed="rId2"/>
          <a:stretch>
            <a:fillRect/>
          </a:stretch>
        </a:blipFill>
      </dgm:spPr>
    </dgm:pt>
    <dgm:pt modelId="{BE9057B6-F647-48AC-BFC7-1D30FD7833EB}" type="pres">
      <dgm:prSet presAssocID="{2B575E89-DBD6-4EB8-A106-5AA4BE11C3CA}" presName="text" presStyleLbl="node1" presStyleIdx="1" presStyleCnt="3">
        <dgm:presLayoutVars>
          <dgm:bulletEnabled val="1"/>
        </dgm:presLayoutVars>
      </dgm:prSet>
      <dgm:spPr/>
      <dgm:t>
        <a:bodyPr/>
        <a:lstStyle/>
        <a:p>
          <a:endParaRPr lang="es-MX"/>
        </a:p>
      </dgm:t>
    </dgm:pt>
    <dgm:pt modelId="{0EC8C73C-3FF8-4320-B9E9-B43F2DE1D907}" type="pres">
      <dgm:prSet presAssocID="{978EFC03-AFC1-4484-8F81-39C2E38F31EF}" presName="spacer" presStyleCnt="0"/>
      <dgm:spPr/>
    </dgm:pt>
    <dgm:pt modelId="{0D5D454D-22A4-4224-8872-B3369F950AD3}" type="pres">
      <dgm:prSet presAssocID="{68B9ACCD-3BC1-4925-833D-F6985DB5A5A7}" presName="comp" presStyleCnt="0"/>
      <dgm:spPr/>
    </dgm:pt>
    <dgm:pt modelId="{AFCE522F-E4B3-4EA2-90D7-FB60C026E854}" type="pres">
      <dgm:prSet presAssocID="{68B9ACCD-3BC1-4925-833D-F6985DB5A5A7}" presName="box" presStyleLbl="node1" presStyleIdx="2" presStyleCnt="3"/>
      <dgm:spPr/>
      <dgm:t>
        <a:bodyPr/>
        <a:lstStyle/>
        <a:p>
          <a:endParaRPr lang="es-MX"/>
        </a:p>
      </dgm:t>
    </dgm:pt>
    <dgm:pt modelId="{22E41003-5186-4702-974C-C204E9494515}" type="pres">
      <dgm:prSet presAssocID="{68B9ACCD-3BC1-4925-833D-F6985DB5A5A7}" presName="img" presStyleLbl="fgImgPlace1" presStyleIdx="2" presStyleCnt="3"/>
      <dgm:spPr>
        <a:blipFill rotWithShape="1">
          <a:blip xmlns:r="http://schemas.openxmlformats.org/officeDocument/2006/relationships" r:embed="rId3"/>
          <a:stretch>
            <a:fillRect/>
          </a:stretch>
        </a:blipFill>
      </dgm:spPr>
      <dgm:t>
        <a:bodyPr/>
        <a:lstStyle/>
        <a:p>
          <a:endParaRPr lang="es-MX"/>
        </a:p>
      </dgm:t>
    </dgm:pt>
    <dgm:pt modelId="{B70795A2-27E8-4307-AD49-7312F9A2FC4C}" type="pres">
      <dgm:prSet presAssocID="{68B9ACCD-3BC1-4925-833D-F6985DB5A5A7}" presName="text" presStyleLbl="node1" presStyleIdx="2" presStyleCnt="3">
        <dgm:presLayoutVars>
          <dgm:bulletEnabled val="1"/>
        </dgm:presLayoutVars>
      </dgm:prSet>
      <dgm:spPr/>
      <dgm:t>
        <a:bodyPr/>
        <a:lstStyle/>
        <a:p>
          <a:endParaRPr lang="es-MX"/>
        </a:p>
      </dgm:t>
    </dgm:pt>
  </dgm:ptLst>
  <dgm:cxnLst>
    <dgm:cxn modelId="{331BDCE1-C5A3-4955-B024-73983E06EA96}" type="presOf" srcId="{4884020A-0912-4896-82EA-AEECA9F92261}" destId="{BE9057B6-F647-48AC-BFC7-1D30FD7833EB}" srcOrd="1" destOrd="2" presId="urn:microsoft.com/office/officeart/2005/8/layout/vList4"/>
    <dgm:cxn modelId="{3AA53AE2-0AB6-407B-9720-D29811C0C32C}" type="presOf" srcId="{68B9ACCD-3BC1-4925-833D-F6985DB5A5A7}" destId="{B70795A2-27E8-4307-AD49-7312F9A2FC4C}" srcOrd="1" destOrd="0" presId="urn:microsoft.com/office/officeart/2005/8/layout/vList4"/>
    <dgm:cxn modelId="{652C4603-DF46-407D-A6C8-955B3F8CF435}" type="presOf" srcId="{A342B7DA-AC9A-4EF1-B757-2041A72DC406}" destId="{FE431104-2A61-404F-B295-C9064CD71A40}" srcOrd="0" destOrd="1" presId="urn:microsoft.com/office/officeart/2005/8/layout/vList4"/>
    <dgm:cxn modelId="{AA52B498-A839-49CA-91F1-01616B699363}" type="presOf" srcId="{68B9ACCD-3BC1-4925-833D-F6985DB5A5A7}" destId="{AFCE522F-E4B3-4EA2-90D7-FB60C026E854}" srcOrd="0" destOrd="0" presId="urn:microsoft.com/office/officeart/2005/8/layout/vList4"/>
    <dgm:cxn modelId="{945AA5AC-3268-40AF-88EA-2095E91F26B7}" type="presOf" srcId="{D54FC6BE-687B-479E-BFA7-6764B09AC454}" destId="{AFCE522F-E4B3-4EA2-90D7-FB60C026E854}" srcOrd="0" destOrd="2" presId="urn:microsoft.com/office/officeart/2005/8/layout/vList4"/>
    <dgm:cxn modelId="{80C06E65-9EE5-4B1E-80E1-76B4102D56E2}" srcId="{68B9ACCD-3BC1-4925-833D-F6985DB5A5A7}" destId="{D54FC6BE-687B-479E-BFA7-6764B09AC454}" srcOrd="1" destOrd="0" parTransId="{5E5CD67B-15B0-4294-8873-A54A88F6F9CF}" sibTransId="{1569F4CC-F34B-4299-B1A8-378714DA7AB8}"/>
    <dgm:cxn modelId="{E9DD9556-9CE5-49B4-8AA9-B823245595F5}" type="presOf" srcId="{E27E6555-D67A-40D6-BC4D-FFC68D2629CC}" destId="{B70795A2-27E8-4307-AD49-7312F9A2FC4C}" srcOrd="1" destOrd="1" presId="urn:microsoft.com/office/officeart/2005/8/layout/vList4"/>
    <dgm:cxn modelId="{C36EED68-6755-4ED5-B397-589440D7A9A4}" type="presOf" srcId="{4884020A-0912-4896-82EA-AEECA9F92261}" destId="{FE431104-2A61-404F-B295-C9064CD71A40}" srcOrd="0" destOrd="2" presId="urn:microsoft.com/office/officeart/2005/8/layout/vList4"/>
    <dgm:cxn modelId="{01B15705-C393-4EC5-B4E0-B7E873BE3979}" type="presOf" srcId="{7EECCC1A-500D-45A2-9C0F-3DD779C417B1}" destId="{0E4A406F-027D-454E-9B4B-AA75A145875C}" srcOrd="0" destOrd="0" presId="urn:microsoft.com/office/officeart/2005/8/layout/vList4"/>
    <dgm:cxn modelId="{A54210F4-EC5F-437F-A522-35F98FDFE713}" type="presOf" srcId="{E27E6555-D67A-40D6-BC4D-FFC68D2629CC}" destId="{AFCE522F-E4B3-4EA2-90D7-FB60C026E854}" srcOrd="0" destOrd="1" presId="urn:microsoft.com/office/officeart/2005/8/layout/vList4"/>
    <dgm:cxn modelId="{83E0CF6D-DD50-447E-8199-B96B1064ED24}" srcId="{7EECCC1A-500D-45A2-9C0F-3DD779C417B1}" destId="{68B9ACCD-3BC1-4925-833D-F6985DB5A5A7}" srcOrd="2" destOrd="0" parTransId="{1F60A6CE-D8AB-474F-8E8E-B12896DB6BF3}" sibTransId="{39E9678A-67CB-41EF-8E27-C46810536CA5}"/>
    <dgm:cxn modelId="{EAD64A14-AF28-4EF7-87F6-1B58EDCB2C87}" type="presOf" srcId="{2B575E89-DBD6-4EB8-A106-5AA4BE11C3CA}" destId="{FE431104-2A61-404F-B295-C9064CD71A40}" srcOrd="0" destOrd="0" presId="urn:microsoft.com/office/officeart/2005/8/layout/vList4"/>
    <dgm:cxn modelId="{70CCD762-60D8-40F3-BF7A-E7AC85B3CA37}" srcId="{7EECCC1A-500D-45A2-9C0F-3DD779C417B1}" destId="{2B575E89-DBD6-4EB8-A106-5AA4BE11C3CA}" srcOrd="1" destOrd="0" parTransId="{FF17EF7A-83FE-45A7-BE38-3B33BE41121B}" sibTransId="{978EFC03-AFC1-4484-8F81-39C2E38F31EF}"/>
    <dgm:cxn modelId="{8B6C3A5B-36B2-47CB-A362-ACC84FA45EEC}" srcId="{2B575E89-DBD6-4EB8-A106-5AA4BE11C3CA}" destId="{A342B7DA-AC9A-4EF1-B757-2041A72DC406}" srcOrd="0" destOrd="0" parTransId="{C3818548-957A-4187-8A21-512C5EB3C58B}" sibTransId="{0BDFAC18-12E4-4B22-8EAF-D76A63B4E8B5}"/>
    <dgm:cxn modelId="{8135FA0E-AF41-4FAD-BC24-9370E4BE3A34}" srcId="{68B9ACCD-3BC1-4925-833D-F6985DB5A5A7}" destId="{E27E6555-D67A-40D6-BC4D-FFC68D2629CC}" srcOrd="0" destOrd="0" parTransId="{A4847A62-F654-4848-B61A-ADCF2A4963AF}" sibTransId="{7D6BC8C3-F801-48EA-9ED3-F2E7B84EF44E}"/>
    <dgm:cxn modelId="{20308DF7-A2F2-43B2-A827-88E79BE07B99}" type="presOf" srcId="{8155E558-4744-4C58-AB1A-9BDC78630077}" destId="{ED5A74DA-1974-4E07-987C-935775B76BA4}" srcOrd="1" destOrd="0" presId="urn:microsoft.com/office/officeart/2005/8/layout/vList4"/>
    <dgm:cxn modelId="{82292FB8-C579-4B82-9C0C-E92484EA0708}" type="presOf" srcId="{A342B7DA-AC9A-4EF1-B757-2041A72DC406}" destId="{BE9057B6-F647-48AC-BFC7-1D30FD7833EB}" srcOrd="1" destOrd="1" presId="urn:microsoft.com/office/officeart/2005/8/layout/vList4"/>
    <dgm:cxn modelId="{D4855953-33F7-409C-B038-4F79DBFE7DF0}" type="presOf" srcId="{FA4010A5-32FB-4BBF-B599-D52250413A50}" destId="{ED5A74DA-1974-4E07-987C-935775B76BA4}" srcOrd="1" destOrd="1" presId="urn:microsoft.com/office/officeart/2005/8/layout/vList4"/>
    <dgm:cxn modelId="{4923F9CC-451B-4B5E-A110-5986E30230A9}" srcId="{2B575E89-DBD6-4EB8-A106-5AA4BE11C3CA}" destId="{4884020A-0912-4896-82EA-AEECA9F92261}" srcOrd="1" destOrd="0" parTransId="{5CF89341-FBA2-4F59-B08D-ADD4D7A3C27F}" sibTransId="{D7FD8E27-C26D-4A56-A8CB-70719C3D7008}"/>
    <dgm:cxn modelId="{BF1BD31E-A2D0-4C19-B17F-EB458B34B7C8}" type="presOf" srcId="{D54FC6BE-687B-479E-BFA7-6764B09AC454}" destId="{B70795A2-27E8-4307-AD49-7312F9A2FC4C}" srcOrd="1" destOrd="2" presId="urn:microsoft.com/office/officeart/2005/8/layout/vList4"/>
    <dgm:cxn modelId="{CBA9D172-BC20-4F00-8D6B-B0A66E281782}" srcId="{7EECCC1A-500D-45A2-9C0F-3DD779C417B1}" destId="{8155E558-4744-4C58-AB1A-9BDC78630077}" srcOrd="0" destOrd="0" parTransId="{CBB3ACAB-63D7-40D2-AB52-D8227036724B}" sibTransId="{881DB62A-3848-4894-86BF-1B140672BE1F}"/>
    <dgm:cxn modelId="{C40CF215-066D-45FB-B385-24FF69330F25}" type="presOf" srcId="{2B575E89-DBD6-4EB8-A106-5AA4BE11C3CA}" destId="{BE9057B6-F647-48AC-BFC7-1D30FD7833EB}" srcOrd="1" destOrd="0" presId="urn:microsoft.com/office/officeart/2005/8/layout/vList4"/>
    <dgm:cxn modelId="{4A9AA832-BD2D-4B3A-B71D-00518554C6F5}" type="presOf" srcId="{8155E558-4744-4C58-AB1A-9BDC78630077}" destId="{20A76813-24D9-4514-A65E-C5C3503060ED}" srcOrd="0" destOrd="0" presId="urn:microsoft.com/office/officeart/2005/8/layout/vList4"/>
    <dgm:cxn modelId="{D036238A-9BB7-47F0-9F75-C8222EAF16D7}" type="presOf" srcId="{FA4010A5-32FB-4BBF-B599-D52250413A50}" destId="{20A76813-24D9-4514-A65E-C5C3503060ED}" srcOrd="0" destOrd="1" presId="urn:microsoft.com/office/officeart/2005/8/layout/vList4"/>
    <dgm:cxn modelId="{13CE06F1-AC02-4614-89C7-CED522DAD473}" srcId="{8155E558-4744-4C58-AB1A-9BDC78630077}" destId="{FA4010A5-32FB-4BBF-B599-D52250413A50}" srcOrd="0" destOrd="0" parTransId="{06533177-45C0-46D6-B2A2-6F50872214C0}" sibTransId="{F9130D0A-1FDB-4A1E-B0D3-78BBCD362BA2}"/>
    <dgm:cxn modelId="{B26BFC24-C5EF-4781-B5FC-F9F1505A7578}" type="presParOf" srcId="{0E4A406F-027D-454E-9B4B-AA75A145875C}" destId="{D56FF6B2-F190-4863-A27F-6CD3622D6587}" srcOrd="0" destOrd="0" presId="urn:microsoft.com/office/officeart/2005/8/layout/vList4"/>
    <dgm:cxn modelId="{248D1C7F-7D08-4D06-9F6E-EC27218BFFCF}" type="presParOf" srcId="{D56FF6B2-F190-4863-A27F-6CD3622D6587}" destId="{20A76813-24D9-4514-A65E-C5C3503060ED}" srcOrd="0" destOrd="0" presId="urn:microsoft.com/office/officeart/2005/8/layout/vList4"/>
    <dgm:cxn modelId="{EB105BE8-F1D7-43E7-9041-2798944FB59A}" type="presParOf" srcId="{D56FF6B2-F190-4863-A27F-6CD3622D6587}" destId="{E6C7EECC-3AA0-4468-A591-6DC18DBDB317}" srcOrd="1" destOrd="0" presId="urn:microsoft.com/office/officeart/2005/8/layout/vList4"/>
    <dgm:cxn modelId="{803C85FB-4388-46E5-8248-BB38F61E2438}" type="presParOf" srcId="{D56FF6B2-F190-4863-A27F-6CD3622D6587}" destId="{ED5A74DA-1974-4E07-987C-935775B76BA4}" srcOrd="2" destOrd="0" presId="urn:microsoft.com/office/officeart/2005/8/layout/vList4"/>
    <dgm:cxn modelId="{CD5C293A-5137-459B-B2A4-30B4112CA96E}" type="presParOf" srcId="{0E4A406F-027D-454E-9B4B-AA75A145875C}" destId="{B044DEDA-14DC-4CAF-9F51-3B3290926119}" srcOrd="1" destOrd="0" presId="urn:microsoft.com/office/officeart/2005/8/layout/vList4"/>
    <dgm:cxn modelId="{0C423DC8-E307-40D7-B358-5DB720716B22}" type="presParOf" srcId="{0E4A406F-027D-454E-9B4B-AA75A145875C}" destId="{8F938542-4331-4F7E-A56B-3F5F90E95BA4}" srcOrd="2" destOrd="0" presId="urn:microsoft.com/office/officeart/2005/8/layout/vList4"/>
    <dgm:cxn modelId="{3B53208C-106E-4822-8A8B-1D5BAC783FB9}" type="presParOf" srcId="{8F938542-4331-4F7E-A56B-3F5F90E95BA4}" destId="{FE431104-2A61-404F-B295-C9064CD71A40}" srcOrd="0" destOrd="0" presId="urn:microsoft.com/office/officeart/2005/8/layout/vList4"/>
    <dgm:cxn modelId="{50018B9C-B742-47E1-A016-8C7E72520D1C}" type="presParOf" srcId="{8F938542-4331-4F7E-A56B-3F5F90E95BA4}" destId="{0E0B7DFF-8D83-4291-AC31-D5A5D89B5845}" srcOrd="1" destOrd="0" presId="urn:microsoft.com/office/officeart/2005/8/layout/vList4"/>
    <dgm:cxn modelId="{447C0D25-A865-428C-9D92-3143AB627633}" type="presParOf" srcId="{8F938542-4331-4F7E-A56B-3F5F90E95BA4}" destId="{BE9057B6-F647-48AC-BFC7-1D30FD7833EB}" srcOrd="2" destOrd="0" presId="urn:microsoft.com/office/officeart/2005/8/layout/vList4"/>
    <dgm:cxn modelId="{6752C556-42B7-487A-A505-295690ECDA85}" type="presParOf" srcId="{0E4A406F-027D-454E-9B4B-AA75A145875C}" destId="{0EC8C73C-3FF8-4320-B9E9-B43F2DE1D907}" srcOrd="3" destOrd="0" presId="urn:microsoft.com/office/officeart/2005/8/layout/vList4"/>
    <dgm:cxn modelId="{01632228-BBB4-4338-8AE6-87465E3E15F0}" type="presParOf" srcId="{0E4A406F-027D-454E-9B4B-AA75A145875C}" destId="{0D5D454D-22A4-4224-8872-B3369F950AD3}" srcOrd="4" destOrd="0" presId="urn:microsoft.com/office/officeart/2005/8/layout/vList4"/>
    <dgm:cxn modelId="{1D4B35C9-2128-4689-93E3-A1C69B61C858}" type="presParOf" srcId="{0D5D454D-22A4-4224-8872-B3369F950AD3}" destId="{AFCE522F-E4B3-4EA2-90D7-FB60C026E854}" srcOrd="0" destOrd="0" presId="urn:microsoft.com/office/officeart/2005/8/layout/vList4"/>
    <dgm:cxn modelId="{653771AF-4EF6-4655-B9EF-4635A81A8DED}" type="presParOf" srcId="{0D5D454D-22A4-4224-8872-B3369F950AD3}" destId="{22E41003-5186-4702-974C-C204E9494515}" srcOrd="1" destOrd="0" presId="urn:microsoft.com/office/officeart/2005/8/layout/vList4"/>
    <dgm:cxn modelId="{B2DAA131-EC5A-45AB-B1A0-4E0A3A561A8A}" type="presParOf" srcId="{0D5D454D-22A4-4224-8872-B3369F950AD3}" destId="{B70795A2-27E8-4307-AD49-7312F9A2FC4C}"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E421D4-B0EB-467D-81A5-45A4E86F45B5}" type="doc">
      <dgm:prSet loTypeId="urn:microsoft.com/office/officeart/2005/8/layout/pList2" loCatId="list" qsTypeId="urn:microsoft.com/office/officeart/2005/8/quickstyle/3d3" qsCatId="3D" csTypeId="urn:microsoft.com/office/officeart/2005/8/colors/accent1_2" csCatId="accent1" phldr="1"/>
      <dgm:spPr/>
    </dgm:pt>
    <dgm:pt modelId="{A8671D5A-F8EB-4E42-A1BE-53A12175CA66}">
      <dgm:prSet phldrT="[Texto]" custT="1"/>
      <dgm:spPr/>
      <dgm:t>
        <a:bodyPr/>
        <a:lstStyle/>
        <a:p>
          <a:r>
            <a:rPr lang="es-MX" sz="2100" dirty="0" smtClean="0"/>
            <a:t>Mercado: C</a:t>
          </a:r>
          <a:r>
            <a:rPr lang="es-MX" sz="1600" dirty="0" smtClean="0"/>
            <a:t>ompetidores</a:t>
          </a:r>
        </a:p>
        <a:p>
          <a:r>
            <a:rPr lang="es-MX" sz="1600" dirty="0" smtClean="0"/>
            <a:t>Puntos débiles del competidor</a:t>
          </a:r>
        </a:p>
        <a:p>
          <a:r>
            <a:rPr lang="es-MX" sz="1600" dirty="0" smtClean="0"/>
            <a:t>Oferta demanda </a:t>
          </a:r>
        </a:p>
        <a:p>
          <a:r>
            <a:rPr lang="es-MX" sz="1600" dirty="0" smtClean="0"/>
            <a:t>Ética</a:t>
          </a:r>
        </a:p>
        <a:p>
          <a:r>
            <a:rPr lang="es-MX" sz="1600" dirty="0" smtClean="0"/>
            <a:t>Necesidades</a:t>
          </a:r>
        </a:p>
        <a:p>
          <a:r>
            <a:rPr lang="es-MX" sz="1600" dirty="0" smtClean="0"/>
            <a:t>Satisfactores</a:t>
          </a:r>
        </a:p>
        <a:p>
          <a:r>
            <a:rPr lang="es-MX" sz="1600" dirty="0" smtClean="0"/>
            <a:t> </a:t>
          </a:r>
          <a:endParaRPr lang="es-MX" sz="1600" dirty="0"/>
        </a:p>
      </dgm:t>
    </dgm:pt>
    <dgm:pt modelId="{F57CB61F-243C-418B-9C9B-A8CC716F2C5A}" type="parTrans" cxnId="{A0868DFC-0798-49EB-8C6C-C30AC25F09A1}">
      <dgm:prSet/>
      <dgm:spPr/>
      <dgm:t>
        <a:bodyPr/>
        <a:lstStyle/>
        <a:p>
          <a:endParaRPr lang="es-MX"/>
        </a:p>
      </dgm:t>
    </dgm:pt>
    <dgm:pt modelId="{436AC7EE-6DC1-4BE3-8F97-79D0980B3D49}" type="sibTrans" cxnId="{A0868DFC-0798-49EB-8C6C-C30AC25F09A1}">
      <dgm:prSet/>
      <dgm:spPr/>
      <dgm:t>
        <a:bodyPr/>
        <a:lstStyle/>
        <a:p>
          <a:endParaRPr lang="es-MX"/>
        </a:p>
      </dgm:t>
    </dgm:pt>
    <dgm:pt modelId="{6678F20A-9C8F-4FBC-91A2-2E80CEC6B746}">
      <dgm:prSet phldrT="[Texto]"/>
      <dgm:spPr/>
      <dgm:t>
        <a:bodyPr/>
        <a:lstStyle/>
        <a:p>
          <a:r>
            <a:rPr lang="es-MX" dirty="0" smtClean="0"/>
            <a:t>Tecnología</a:t>
          </a:r>
        </a:p>
        <a:p>
          <a:r>
            <a:rPr lang="es-MX" dirty="0" smtClean="0"/>
            <a:t>Congruente con el entorno </a:t>
          </a:r>
          <a:endParaRPr lang="es-MX" dirty="0"/>
        </a:p>
      </dgm:t>
    </dgm:pt>
    <dgm:pt modelId="{56FB7EA2-BEBE-4780-93FE-BE724B29748E}" type="parTrans" cxnId="{EFF64E80-1FFD-4AF4-988A-A1259DD09D27}">
      <dgm:prSet/>
      <dgm:spPr/>
      <dgm:t>
        <a:bodyPr/>
        <a:lstStyle/>
        <a:p>
          <a:endParaRPr lang="es-MX"/>
        </a:p>
      </dgm:t>
    </dgm:pt>
    <dgm:pt modelId="{E94FDC43-DB7B-4FF6-B43E-190E971192E5}" type="sibTrans" cxnId="{EFF64E80-1FFD-4AF4-988A-A1259DD09D27}">
      <dgm:prSet/>
      <dgm:spPr/>
      <dgm:t>
        <a:bodyPr/>
        <a:lstStyle/>
        <a:p>
          <a:endParaRPr lang="es-MX"/>
        </a:p>
      </dgm:t>
    </dgm:pt>
    <dgm:pt modelId="{772CA41A-4697-4428-9654-915990C55792}">
      <dgm:prSet phldrT="[Texto]"/>
      <dgm:spPr/>
      <dgm:t>
        <a:bodyPr/>
        <a:lstStyle/>
        <a:p>
          <a:r>
            <a:rPr lang="es-MX" dirty="0" smtClean="0"/>
            <a:t>Equipo no todo el equipo tiene que ser moderno, pero </a:t>
          </a:r>
          <a:r>
            <a:rPr lang="es-MX" smtClean="0"/>
            <a:t>si aplicable </a:t>
          </a:r>
          <a:endParaRPr lang="es-MX" dirty="0"/>
        </a:p>
      </dgm:t>
    </dgm:pt>
    <dgm:pt modelId="{781F6B5B-B826-468C-A202-62EE4BDFCA0E}" type="parTrans" cxnId="{3FC77916-2C3D-4D95-A767-DB6C66D243F2}">
      <dgm:prSet/>
      <dgm:spPr/>
      <dgm:t>
        <a:bodyPr/>
        <a:lstStyle/>
        <a:p>
          <a:endParaRPr lang="es-MX"/>
        </a:p>
      </dgm:t>
    </dgm:pt>
    <dgm:pt modelId="{7A2D0CA5-F954-4AD5-9229-E22FB6330057}" type="sibTrans" cxnId="{3FC77916-2C3D-4D95-A767-DB6C66D243F2}">
      <dgm:prSet/>
      <dgm:spPr/>
      <dgm:t>
        <a:bodyPr/>
        <a:lstStyle/>
        <a:p>
          <a:endParaRPr lang="es-MX"/>
        </a:p>
      </dgm:t>
    </dgm:pt>
    <dgm:pt modelId="{A4D27342-E2A2-4AED-839F-ABD59B5063E7}" type="pres">
      <dgm:prSet presAssocID="{ECE421D4-B0EB-467D-81A5-45A4E86F45B5}" presName="Name0" presStyleCnt="0">
        <dgm:presLayoutVars>
          <dgm:dir/>
          <dgm:resizeHandles val="exact"/>
        </dgm:presLayoutVars>
      </dgm:prSet>
      <dgm:spPr/>
    </dgm:pt>
    <dgm:pt modelId="{A7AF1ABC-6221-4674-A546-BC5EF93D9564}" type="pres">
      <dgm:prSet presAssocID="{ECE421D4-B0EB-467D-81A5-45A4E86F45B5}" presName="bkgdShp" presStyleLbl="alignAccFollowNode1" presStyleIdx="0" presStyleCnt="1"/>
      <dgm:spPr/>
    </dgm:pt>
    <dgm:pt modelId="{9AF11629-1FFE-46F7-9A09-966C6FEA4753}" type="pres">
      <dgm:prSet presAssocID="{ECE421D4-B0EB-467D-81A5-45A4E86F45B5}" presName="linComp" presStyleCnt="0"/>
      <dgm:spPr/>
    </dgm:pt>
    <dgm:pt modelId="{01DFA9DE-8B16-4CF7-BDDA-96A3C3B06673}" type="pres">
      <dgm:prSet presAssocID="{A8671D5A-F8EB-4E42-A1BE-53A12175CA66}" presName="compNode" presStyleCnt="0"/>
      <dgm:spPr/>
    </dgm:pt>
    <dgm:pt modelId="{0920EB8C-18D3-4CEC-BB3D-8281AF067781}" type="pres">
      <dgm:prSet presAssocID="{A8671D5A-F8EB-4E42-A1BE-53A12175CA66}" presName="node" presStyleLbl="node1" presStyleIdx="0" presStyleCnt="3">
        <dgm:presLayoutVars>
          <dgm:bulletEnabled val="1"/>
        </dgm:presLayoutVars>
      </dgm:prSet>
      <dgm:spPr/>
      <dgm:t>
        <a:bodyPr/>
        <a:lstStyle/>
        <a:p>
          <a:endParaRPr lang="es-MX"/>
        </a:p>
      </dgm:t>
    </dgm:pt>
    <dgm:pt modelId="{4107DB1C-50A9-4379-9C91-1F14781ED476}" type="pres">
      <dgm:prSet presAssocID="{A8671D5A-F8EB-4E42-A1BE-53A12175CA66}" presName="invisiNode" presStyleLbl="node1" presStyleIdx="0" presStyleCnt="3"/>
      <dgm:spPr/>
    </dgm:pt>
    <dgm:pt modelId="{618B671E-8D66-43F6-A4C8-C12B18616862}" type="pres">
      <dgm:prSet presAssocID="{A8671D5A-F8EB-4E42-A1BE-53A12175CA66}" presName="imagNode" presStyleLbl="fgImgPlace1" presStyleIdx="0" presStyleCnt="3"/>
      <dgm:spPr/>
    </dgm:pt>
    <dgm:pt modelId="{0CF3F367-872B-4EC9-A43C-93CF18049809}" type="pres">
      <dgm:prSet presAssocID="{436AC7EE-6DC1-4BE3-8F97-79D0980B3D49}" presName="sibTrans" presStyleLbl="sibTrans2D1" presStyleIdx="0" presStyleCnt="0"/>
      <dgm:spPr/>
      <dgm:t>
        <a:bodyPr/>
        <a:lstStyle/>
        <a:p>
          <a:endParaRPr lang="es-MX"/>
        </a:p>
      </dgm:t>
    </dgm:pt>
    <dgm:pt modelId="{5F2EF45A-913C-4ABA-82FA-53B23244215C}" type="pres">
      <dgm:prSet presAssocID="{6678F20A-9C8F-4FBC-91A2-2E80CEC6B746}" presName="compNode" presStyleCnt="0"/>
      <dgm:spPr/>
    </dgm:pt>
    <dgm:pt modelId="{D688E87B-219E-4642-98AD-07D7530AFA21}" type="pres">
      <dgm:prSet presAssocID="{6678F20A-9C8F-4FBC-91A2-2E80CEC6B746}" presName="node" presStyleLbl="node1" presStyleIdx="1" presStyleCnt="3">
        <dgm:presLayoutVars>
          <dgm:bulletEnabled val="1"/>
        </dgm:presLayoutVars>
      </dgm:prSet>
      <dgm:spPr/>
      <dgm:t>
        <a:bodyPr/>
        <a:lstStyle/>
        <a:p>
          <a:endParaRPr lang="es-MX"/>
        </a:p>
      </dgm:t>
    </dgm:pt>
    <dgm:pt modelId="{F27B9BB5-ED44-4D90-A706-BA7EFA914B30}" type="pres">
      <dgm:prSet presAssocID="{6678F20A-9C8F-4FBC-91A2-2E80CEC6B746}" presName="invisiNode" presStyleLbl="node1" presStyleIdx="1" presStyleCnt="3"/>
      <dgm:spPr/>
    </dgm:pt>
    <dgm:pt modelId="{FDB7AD83-20C2-4D17-AE62-67BA199F0D36}" type="pres">
      <dgm:prSet presAssocID="{6678F20A-9C8F-4FBC-91A2-2E80CEC6B746}" presName="imagNode" presStyleLbl="fgImgPlace1" presStyleIdx="1" presStyleCnt="3"/>
      <dgm:spPr>
        <a:blipFill rotWithShape="1">
          <a:blip xmlns:r="http://schemas.openxmlformats.org/officeDocument/2006/relationships" r:embed="rId1"/>
          <a:stretch>
            <a:fillRect/>
          </a:stretch>
        </a:blipFill>
      </dgm:spPr>
    </dgm:pt>
    <dgm:pt modelId="{E1155D57-1148-461F-A3C1-18F660864438}" type="pres">
      <dgm:prSet presAssocID="{E94FDC43-DB7B-4FF6-B43E-190E971192E5}" presName="sibTrans" presStyleLbl="sibTrans2D1" presStyleIdx="0" presStyleCnt="0"/>
      <dgm:spPr/>
      <dgm:t>
        <a:bodyPr/>
        <a:lstStyle/>
        <a:p>
          <a:endParaRPr lang="es-MX"/>
        </a:p>
      </dgm:t>
    </dgm:pt>
    <dgm:pt modelId="{8F649016-246C-4B7C-AFE3-20F06A542D27}" type="pres">
      <dgm:prSet presAssocID="{772CA41A-4697-4428-9654-915990C55792}" presName="compNode" presStyleCnt="0"/>
      <dgm:spPr/>
    </dgm:pt>
    <dgm:pt modelId="{87C96EF5-D79B-4BA1-AD03-2784676D1202}" type="pres">
      <dgm:prSet presAssocID="{772CA41A-4697-4428-9654-915990C55792}" presName="node" presStyleLbl="node1" presStyleIdx="2" presStyleCnt="3">
        <dgm:presLayoutVars>
          <dgm:bulletEnabled val="1"/>
        </dgm:presLayoutVars>
      </dgm:prSet>
      <dgm:spPr/>
      <dgm:t>
        <a:bodyPr/>
        <a:lstStyle/>
        <a:p>
          <a:endParaRPr lang="es-MX"/>
        </a:p>
      </dgm:t>
    </dgm:pt>
    <dgm:pt modelId="{A1F3C4E1-4DCF-4FB3-A4F0-7F0C08C85F32}" type="pres">
      <dgm:prSet presAssocID="{772CA41A-4697-4428-9654-915990C55792}" presName="invisiNode" presStyleLbl="node1" presStyleIdx="2" presStyleCnt="3"/>
      <dgm:spPr/>
    </dgm:pt>
    <dgm:pt modelId="{4436BEF5-7991-4F03-8470-44B4D52FED20}" type="pres">
      <dgm:prSet presAssocID="{772CA41A-4697-4428-9654-915990C55792}" presName="imagNode" presStyleLbl="fgImgPlace1" presStyleIdx="2" presStyleCnt="3"/>
      <dgm:spPr>
        <a:blipFill rotWithShape="1">
          <a:blip xmlns:r="http://schemas.openxmlformats.org/officeDocument/2006/relationships" r:embed="rId2"/>
          <a:stretch>
            <a:fillRect/>
          </a:stretch>
        </a:blipFill>
      </dgm:spPr>
    </dgm:pt>
  </dgm:ptLst>
  <dgm:cxnLst>
    <dgm:cxn modelId="{5358293E-EB28-40DD-95F3-DF7772527F6A}" type="presOf" srcId="{6678F20A-9C8F-4FBC-91A2-2E80CEC6B746}" destId="{D688E87B-219E-4642-98AD-07D7530AFA21}" srcOrd="0" destOrd="0" presId="urn:microsoft.com/office/officeart/2005/8/layout/pList2"/>
    <dgm:cxn modelId="{57551CBF-5F10-4BA8-948E-0019A670767D}" type="presOf" srcId="{436AC7EE-6DC1-4BE3-8F97-79D0980B3D49}" destId="{0CF3F367-872B-4EC9-A43C-93CF18049809}" srcOrd="0" destOrd="0" presId="urn:microsoft.com/office/officeart/2005/8/layout/pList2"/>
    <dgm:cxn modelId="{5A173B30-AF5F-497D-A849-50AAD53FC0A5}" type="presOf" srcId="{ECE421D4-B0EB-467D-81A5-45A4E86F45B5}" destId="{A4D27342-E2A2-4AED-839F-ABD59B5063E7}" srcOrd="0" destOrd="0" presId="urn:microsoft.com/office/officeart/2005/8/layout/pList2"/>
    <dgm:cxn modelId="{34F35973-0334-4A68-947E-2A7090182DFA}" type="presOf" srcId="{A8671D5A-F8EB-4E42-A1BE-53A12175CA66}" destId="{0920EB8C-18D3-4CEC-BB3D-8281AF067781}" srcOrd="0" destOrd="0" presId="urn:microsoft.com/office/officeart/2005/8/layout/pList2"/>
    <dgm:cxn modelId="{3FC77916-2C3D-4D95-A767-DB6C66D243F2}" srcId="{ECE421D4-B0EB-467D-81A5-45A4E86F45B5}" destId="{772CA41A-4697-4428-9654-915990C55792}" srcOrd="2" destOrd="0" parTransId="{781F6B5B-B826-468C-A202-62EE4BDFCA0E}" sibTransId="{7A2D0CA5-F954-4AD5-9229-E22FB6330057}"/>
    <dgm:cxn modelId="{AB5F70B8-DA23-49D7-AF60-CBB3FB1BE7A8}" type="presOf" srcId="{E94FDC43-DB7B-4FF6-B43E-190E971192E5}" destId="{E1155D57-1148-461F-A3C1-18F660864438}" srcOrd="0" destOrd="0" presId="urn:microsoft.com/office/officeart/2005/8/layout/pList2"/>
    <dgm:cxn modelId="{EFF64E80-1FFD-4AF4-988A-A1259DD09D27}" srcId="{ECE421D4-B0EB-467D-81A5-45A4E86F45B5}" destId="{6678F20A-9C8F-4FBC-91A2-2E80CEC6B746}" srcOrd="1" destOrd="0" parTransId="{56FB7EA2-BEBE-4780-93FE-BE724B29748E}" sibTransId="{E94FDC43-DB7B-4FF6-B43E-190E971192E5}"/>
    <dgm:cxn modelId="{0D4953A8-784F-4D76-86C6-4EFB7830876C}" type="presOf" srcId="{772CA41A-4697-4428-9654-915990C55792}" destId="{87C96EF5-D79B-4BA1-AD03-2784676D1202}" srcOrd="0" destOrd="0" presId="urn:microsoft.com/office/officeart/2005/8/layout/pList2"/>
    <dgm:cxn modelId="{A0868DFC-0798-49EB-8C6C-C30AC25F09A1}" srcId="{ECE421D4-B0EB-467D-81A5-45A4E86F45B5}" destId="{A8671D5A-F8EB-4E42-A1BE-53A12175CA66}" srcOrd="0" destOrd="0" parTransId="{F57CB61F-243C-418B-9C9B-A8CC716F2C5A}" sibTransId="{436AC7EE-6DC1-4BE3-8F97-79D0980B3D49}"/>
    <dgm:cxn modelId="{41E7CD08-F76D-48B5-93DD-0C9FEDE3FAF6}" type="presParOf" srcId="{A4D27342-E2A2-4AED-839F-ABD59B5063E7}" destId="{A7AF1ABC-6221-4674-A546-BC5EF93D9564}" srcOrd="0" destOrd="0" presId="urn:microsoft.com/office/officeart/2005/8/layout/pList2"/>
    <dgm:cxn modelId="{6A276B9A-9904-4604-A595-6C7A9ED86C7D}" type="presParOf" srcId="{A4D27342-E2A2-4AED-839F-ABD59B5063E7}" destId="{9AF11629-1FFE-46F7-9A09-966C6FEA4753}" srcOrd="1" destOrd="0" presId="urn:microsoft.com/office/officeart/2005/8/layout/pList2"/>
    <dgm:cxn modelId="{E5CD167E-3843-469C-9704-65531BC2DC3C}" type="presParOf" srcId="{9AF11629-1FFE-46F7-9A09-966C6FEA4753}" destId="{01DFA9DE-8B16-4CF7-BDDA-96A3C3B06673}" srcOrd="0" destOrd="0" presId="urn:microsoft.com/office/officeart/2005/8/layout/pList2"/>
    <dgm:cxn modelId="{E18BE503-2D93-4A78-BEC4-DA4A0DEFF38F}" type="presParOf" srcId="{01DFA9DE-8B16-4CF7-BDDA-96A3C3B06673}" destId="{0920EB8C-18D3-4CEC-BB3D-8281AF067781}" srcOrd="0" destOrd="0" presId="urn:microsoft.com/office/officeart/2005/8/layout/pList2"/>
    <dgm:cxn modelId="{CBD14ECA-69D2-4759-86DB-226352A3FB4A}" type="presParOf" srcId="{01DFA9DE-8B16-4CF7-BDDA-96A3C3B06673}" destId="{4107DB1C-50A9-4379-9C91-1F14781ED476}" srcOrd="1" destOrd="0" presId="urn:microsoft.com/office/officeart/2005/8/layout/pList2"/>
    <dgm:cxn modelId="{957F931D-B851-4D8F-9038-246ED98A5DD0}" type="presParOf" srcId="{01DFA9DE-8B16-4CF7-BDDA-96A3C3B06673}" destId="{618B671E-8D66-43F6-A4C8-C12B18616862}" srcOrd="2" destOrd="0" presId="urn:microsoft.com/office/officeart/2005/8/layout/pList2"/>
    <dgm:cxn modelId="{B3C66E8E-F11B-4CA7-8102-DC323F481BB1}" type="presParOf" srcId="{9AF11629-1FFE-46F7-9A09-966C6FEA4753}" destId="{0CF3F367-872B-4EC9-A43C-93CF18049809}" srcOrd="1" destOrd="0" presId="urn:microsoft.com/office/officeart/2005/8/layout/pList2"/>
    <dgm:cxn modelId="{3B141324-EF6D-4565-97C4-1F2BD07853CC}" type="presParOf" srcId="{9AF11629-1FFE-46F7-9A09-966C6FEA4753}" destId="{5F2EF45A-913C-4ABA-82FA-53B23244215C}" srcOrd="2" destOrd="0" presId="urn:microsoft.com/office/officeart/2005/8/layout/pList2"/>
    <dgm:cxn modelId="{430D866D-54A9-4799-9F14-76508974B4D2}" type="presParOf" srcId="{5F2EF45A-913C-4ABA-82FA-53B23244215C}" destId="{D688E87B-219E-4642-98AD-07D7530AFA21}" srcOrd="0" destOrd="0" presId="urn:microsoft.com/office/officeart/2005/8/layout/pList2"/>
    <dgm:cxn modelId="{719041BB-A1B3-40F8-8B6F-C86896A1B150}" type="presParOf" srcId="{5F2EF45A-913C-4ABA-82FA-53B23244215C}" destId="{F27B9BB5-ED44-4D90-A706-BA7EFA914B30}" srcOrd="1" destOrd="0" presId="urn:microsoft.com/office/officeart/2005/8/layout/pList2"/>
    <dgm:cxn modelId="{248715F6-DCE4-48D8-98C1-6619D00186E7}" type="presParOf" srcId="{5F2EF45A-913C-4ABA-82FA-53B23244215C}" destId="{FDB7AD83-20C2-4D17-AE62-67BA199F0D36}" srcOrd="2" destOrd="0" presId="urn:microsoft.com/office/officeart/2005/8/layout/pList2"/>
    <dgm:cxn modelId="{7EE4156B-1005-4534-888A-44A660A4D769}" type="presParOf" srcId="{9AF11629-1FFE-46F7-9A09-966C6FEA4753}" destId="{E1155D57-1148-461F-A3C1-18F660864438}" srcOrd="3" destOrd="0" presId="urn:microsoft.com/office/officeart/2005/8/layout/pList2"/>
    <dgm:cxn modelId="{87C86709-E157-4313-8A20-D935DA58AE83}" type="presParOf" srcId="{9AF11629-1FFE-46F7-9A09-966C6FEA4753}" destId="{8F649016-246C-4B7C-AFE3-20F06A542D27}" srcOrd="4" destOrd="0" presId="urn:microsoft.com/office/officeart/2005/8/layout/pList2"/>
    <dgm:cxn modelId="{E64C3A58-904A-4A72-BD48-78C63BC024AE}" type="presParOf" srcId="{8F649016-246C-4B7C-AFE3-20F06A542D27}" destId="{87C96EF5-D79B-4BA1-AD03-2784676D1202}" srcOrd="0" destOrd="0" presId="urn:microsoft.com/office/officeart/2005/8/layout/pList2"/>
    <dgm:cxn modelId="{7CA8946B-7DDF-4EBC-B470-05862D0265E9}" type="presParOf" srcId="{8F649016-246C-4B7C-AFE3-20F06A542D27}" destId="{A1F3C4E1-4DCF-4FB3-A4F0-7F0C08C85F32}" srcOrd="1" destOrd="0" presId="urn:microsoft.com/office/officeart/2005/8/layout/pList2"/>
    <dgm:cxn modelId="{4C0E0624-EE41-44F1-9EA8-4413DD7557AA}" type="presParOf" srcId="{8F649016-246C-4B7C-AFE3-20F06A542D27}" destId="{4436BEF5-7991-4F03-8470-44B4D52FED20}"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A32CA-4555-491F-8A11-BB3258FCFDD4}">
      <dsp:nvSpPr>
        <dsp:cNvPr id="0" name=""/>
        <dsp:cNvSpPr/>
      </dsp:nvSpPr>
      <dsp:spPr>
        <a:xfrm rot="5400000">
          <a:off x="2771439" y="291516"/>
          <a:ext cx="1820202" cy="1583575"/>
        </a:xfrm>
        <a:prstGeom prst="hexagon">
          <a:avLst>
            <a:gd name="adj" fmla="val 25000"/>
            <a:gd name="vf" fmla="val 1154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Importancia de mismidad</a:t>
          </a:r>
          <a:endParaRPr lang="es-MX" sz="1500" kern="1200" dirty="0"/>
        </a:p>
      </dsp:txBody>
      <dsp:txXfrm rot="-5400000">
        <a:off x="3136526" y="456851"/>
        <a:ext cx="1090027" cy="1252906"/>
      </dsp:txXfrm>
    </dsp:sp>
    <dsp:sp modelId="{0B0441C5-27E2-438B-B71C-8101CDBCCD44}">
      <dsp:nvSpPr>
        <dsp:cNvPr id="0" name=""/>
        <dsp:cNvSpPr/>
      </dsp:nvSpPr>
      <dsp:spPr>
        <a:xfrm>
          <a:off x="4521382" y="537243"/>
          <a:ext cx="2031345" cy="1092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s-MX" sz="1200" kern="1200" dirty="0" smtClean="0"/>
            <a:t>Me reconozco con valores y ser profesional, ético ,competente, responsabilidad social al ser  servidor público</a:t>
          </a:r>
          <a:endParaRPr lang="es-MX" sz="1200" kern="1200" dirty="0"/>
        </a:p>
      </dsp:txBody>
      <dsp:txXfrm>
        <a:off x="4521382" y="537243"/>
        <a:ext cx="2031345" cy="1092121"/>
      </dsp:txXfrm>
    </dsp:sp>
    <dsp:sp modelId="{7250C877-0E53-4B5E-A9D4-C18F8DFA9639}">
      <dsp:nvSpPr>
        <dsp:cNvPr id="0" name=""/>
        <dsp:cNvSpPr/>
      </dsp:nvSpPr>
      <dsp:spPr>
        <a:xfrm rot="5400000">
          <a:off x="1226033" y="359689"/>
          <a:ext cx="1490490" cy="1447230"/>
        </a:xfrm>
        <a:prstGeom prst="hexagon">
          <a:avLst>
            <a:gd name="adj" fmla="val 25000"/>
            <a:gd name="vf" fmla="val 11547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1485368" y="582869"/>
        <a:ext cx="971820" cy="1000870"/>
      </dsp:txXfrm>
    </dsp:sp>
    <dsp:sp modelId="{3B98A89E-98F9-4A50-9A9D-F6CEC2F65AA7}">
      <dsp:nvSpPr>
        <dsp:cNvPr id="0" name=""/>
        <dsp:cNvSpPr/>
      </dsp:nvSpPr>
      <dsp:spPr>
        <a:xfrm rot="5400000">
          <a:off x="1913032" y="1836504"/>
          <a:ext cx="1820202" cy="1583575"/>
        </a:xfrm>
        <a:prstGeom prst="hexagon">
          <a:avLst>
            <a:gd name="adj" fmla="val 25000"/>
            <a:gd name="vf" fmla="val 115470"/>
          </a:avLst>
        </a:prstGeom>
        <a:solidFill>
          <a:schemeClr val="accent4">
            <a:hueOff val="658174"/>
            <a:satOff val="2853"/>
            <a:lumOff val="188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Importancia de otredad</a:t>
          </a:r>
          <a:endParaRPr lang="es-MX" sz="1500" kern="1200" dirty="0"/>
        </a:p>
      </dsp:txBody>
      <dsp:txXfrm rot="-5400000">
        <a:off x="2278119" y="2001839"/>
        <a:ext cx="1090027" cy="1252906"/>
      </dsp:txXfrm>
    </dsp:sp>
    <dsp:sp modelId="{38AA064D-0B04-4948-8388-4B8D8B60A3E6}">
      <dsp:nvSpPr>
        <dsp:cNvPr id="0" name=""/>
        <dsp:cNvSpPr/>
      </dsp:nvSpPr>
      <dsp:spPr>
        <a:xfrm>
          <a:off x="0" y="2082231"/>
          <a:ext cx="1965818" cy="1092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r" defTabSz="533400">
            <a:lnSpc>
              <a:spcPct val="90000"/>
            </a:lnSpc>
            <a:spcBef>
              <a:spcPct val="0"/>
            </a:spcBef>
            <a:spcAft>
              <a:spcPct val="35000"/>
            </a:spcAft>
          </a:pPr>
          <a:r>
            <a:rPr lang="es-MX" sz="1200" kern="1200" dirty="0" smtClean="0"/>
            <a:t>En función de la persona del paciente en consulta y como parte de la comunidad quien me recomendará  con su circulo mas cercano</a:t>
          </a:r>
          <a:endParaRPr lang="es-MX" sz="1200" kern="1200" dirty="0"/>
        </a:p>
      </dsp:txBody>
      <dsp:txXfrm>
        <a:off x="0" y="2082231"/>
        <a:ext cx="1965818" cy="1092121"/>
      </dsp:txXfrm>
    </dsp:sp>
    <dsp:sp modelId="{9CD7CF3D-060D-496B-99A0-277F8388ADE1}">
      <dsp:nvSpPr>
        <dsp:cNvPr id="0" name=""/>
        <dsp:cNvSpPr/>
      </dsp:nvSpPr>
      <dsp:spPr>
        <a:xfrm rot="5400000">
          <a:off x="3623294" y="1836504"/>
          <a:ext cx="1820202" cy="1583575"/>
        </a:xfrm>
        <a:prstGeom prst="hexagon">
          <a:avLst>
            <a:gd name="adj" fmla="val 25000"/>
            <a:gd name="vf" fmla="val 115470"/>
          </a:avLst>
        </a:prstGeom>
        <a:blipFill rotWithShape="0">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988381" y="2001839"/>
        <a:ext cx="1090027" cy="1252906"/>
      </dsp:txXfrm>
    </dsp:sp>
    <dsp:sp modelId="{70E9697E-DFD8-4E66-A910-8C24645E1967}">
      <dsp:nvSpPr>
        <dsp:cNvPr id="0" name=""/>
        <dsp:cNvSpPr/>
      </dsp:nvSpPr>
      <dsp:spPr>
        <a:xfrm rot="5400000">
          <a:off x="2771439" y="3381491"/>
          <a:ext cx="1820202" cy="1583575"/>
        </a:xfrm>
        <a:prstGeom prst="hexagon">
          <a:avLst>
            <a:gd name="adj" fmla="val 25000"/>
            <a:gd name="vf" fmla="val 115470"/>
          </a:avLst>
        </a:prstGeom>
        <a:solidFill>
          <a:schemeClr val="accent4">
            <a:hueOff val="1316347"/>
            <a:satOff val="5706"/>
            <a:lumOff val="3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Importancia de </a:t>
          </a:r>
          <a:r>
            <a:rPr lang="es-MX" sz="1500" kern="1200" dirty="0" err="1" smtClean="0"/>
            <a:t>nostredad</a:t>
          </a:r>
          <a:endParaRPr lang="es-MX" sz="1500" kern="1200" dirty="0"/>
        </a:p>
      </dsp:txBody>
      <dsp:txXfrm rot="-5400000">
        <a:off x="3136526" y="3546826"/>
        <a:ext cx="1090027" cy="1252906"/>
      </dsp:txXfrm>
    </dsp:sp>
    <dsp:sp modelId="{5F88CC85-876F-4005-8A44-5740C5FA17EA}">
      <dsp:nvSpPr>
        <dsp:cNvPr id="0" name=""/>
        <dsp:cNvSpPr/>
      </dsp:nvSpPr>
      <dsp:spPr>
        <a:xfrm>
          <a:off x="4521382" y="3448214"/>
          <a:ext cx="2031345" cy="1450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s-MX" sz="1200" kern="1200" dirty="0" smtClean="0"/>
            <a:t>Es un servicio con deberes y derechos mutuos, voluntario y en una ROC legal a cumplir bajo documentos y evidencias</a:t>
          </a:r>
          <a:endParaRPr lang="es-MX" sz="1200" kern="1200" dirty="0"/>
        </a:p>
      </dsp:txBody>
      <dsp:txXfrm>
        <a:off x="4521382" y="3448214"/>
        <a:ext cx="2031345" cy="1450129"/>
      </dsp:txXfrm>
    </dsp:sp>
    <dsp:sp modelId="{7B671C24-4192-48A0-AFA2-7B307CEE3628}">
      <dsp:nvSpPr>
        <dsp:cNvPr id="0" name=""/>
        <dsp:cNvSpPr/>
      </dsp:nvSpPr>
      <dsp:spPr>
        <a:xfrm rot="5400000">
          <a:off x="1317125" y="3309755"/>
          <a:ext cx="1308306" cy="1727047"/>
        </a:xfrm>
        <a:prstGeom prst="hexagon">
          <a:avLst>
            <a:gd name="adj" fmla="val 25000"/>
            <a:gd name="vf" fmla="val 115470"/>
          </a:avLst>
        </a:prstGeom>
        <a:blipFill rotWithShape="0">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1395596" y="3737176"/>
        <a:ext cx="1151365" cy="8722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A76813-24D9-4514-A65E-C5C3503060ED}">
      <dsp:nvSpPr>
        <dsp:cNvPr id="0" name=""/>
        <dsp:cNvSpPr/>
      </dsp:nvSpPr>
      <dsp:spPr>
        <a:xfrm>
          <a:off x="0" y="0"/>
          <a:ext cx="5486400" cy="1600398"/>
        </a:xfrm>
        <a:prstGeom prst="roundRect">
          <a:avLst>
            <a:gd name="adj" fmla="val 10000"/>
          </a:avLst>
        </a:prstGeom>
        <a:solidFill>
          <a:schemeClr val="accent3">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Trabajo en equipo</a:t>
          </a:r>
          <a:endParaRPr lang="es-MX" sz="2400" kern="1200" dirty="0"/>
        </a:p>
        <a:p>
          <a:pPr marL="171450" lvl="1" indent="-171450" algn="l" defTabSz="844550">
            <a:lnSpc>
              <a:spcPct val="90000"/>
            </a:lnSpc>
            <a:spcBef>
              <a:spcPct val="0"/>
            </a:spcBef>
            <a:spcAft>
              <a:spcPct val="15000"/>
            </a:spcAft>
            <a:buChar char="••"/>
          </a:pPr>
          <a:r>
            <a:rPr lang="es-MX" sz="1900" kern="1200" dirty="0" smtClean="0"/>
            <a:t>Vs. odontólogo</a:t>
          </a:r>
          <a:endParaRPr lang="es-MX" sz="1900" kern="1200" dirty="0"/>
        </a:p>
      </dsp:txBody>
      <dsp:txXfrm>
        <a:off x="1257319" y="0"/>
        <a:ext cx="4229080" cy="1600398"/>
      </dsp:txXfrm>
    </dsp:sp>
    <dsp:sp modelId="{E6C7EECC-3AA0-4468-A591-6DC18DBDB317}">
      <dsp:nvSpPr>
        <dsp:cNvPr id="0" name=""/>
        <dsp:cNvSpPr/>
      </dsp:nvSpPr>
      <dsp:spPr>
        <a:xfrm>
          <a:off x="160039" y="160039"/>
          <a:ext cx="1097280" cy="1280318"/>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E431104-2A61-404F-B295-C9064CD71A40}">
      <dsp:nvSpPr>
        <dsp:cNvPr id="0" name=""/>
        <dsp:cNvSpPr/>
      </dsp:nvSpPr>
      <dsp:spPr>
        <a:xfrm>
          <a:off x="0" y="1760438"/>
          <a:ext cx="5486400" cy="1600398"/>
        </a:xfrm>
        <a:prstGeom prst="roundRect">
          <a:avLst>
            <a:gd name="adj" fmla="val 10000"/>
          </a:avLst>
        </a:prstGeom>
        <a:solidFill>
          <a:schemeClr val="accent3">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Tecnología e innovación </a:t>
          </a:r>
          <a:endParaRPr lang="es-MX" sz="2400" kern="1200" dirty="0"/>
        </a:p>
        <a:p>
          <a:pPr marL="171450" lvl="1" indent="-171450" algn="l" defTabSz="844550">
            <a:lnSpc>
              <a:spcPct val="90000"/>
            </a:lnSpc>
            <a:spcBef>
              <a:spcPct val="0"/>
            </a:spcBef>
            <a:spcAft>
              <a:spcPct val="15000"/>
            </a:spcAft>
            <a:buChar char="••"/>
          </a:pPr>
          <a:endParaRPr lang="es-MX" sz="1900" kern="1200"/>
        </a:p>
        <a:p>
          <a:pPr marL="171450" lvl="1" indent="-171450" algn="l" defTabSz="844550">
            <a:lnSpc>
              <a:spcPct val="90000"/>
            </a:lnSpc>
            <a:spcBef>
              <a:spcPct val="0"/>
            </a:spcBef>
            <a:spcAft>
              <a:spcPct val="15000"/>
            </a:spcAft>
            <a:buChar char="••"/>
          </a:pPr>
          <a:endParaRPr lang="es-MX" sz="1900" kern="1200"/>
        </a:p>
      </dsp:txBody>
      <dsp:txXfrm>
        <a:off x="1257319" y="1760438"/>
        <a:ext cx="4229080" cy="1600398"/>
      </dsp:txXfrm>
    </dsp:sp>
    <dsp:sp modelId="{0E0B7DFF-8D83-4291-AC31-D5A5D89B5845}">
      <dsp:nvSpPr>
        <dsp:cNvPr id="0" name=""/>
        <dsp:cNvSpPr/>
      </dsp:nvSpPr>
      <dsp:spPr>
        <a:xfrm>
          <a:off x="160039" y="1920478"/>
          <a:ext cx="1097280" cy="1280318"/>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FCE522F-E4B3-4EA2-90D7-FB60C026E854}">
      <dsp:nvSpPr>
        <dsp:cNvPr id="0" name=""/>
        <dsp:cNvSpPr/>
      </dsp:nvSpPr>
      <dsp:spPr>
        <a:xfrm>
          <a:off x="0" y="3520876"/>
          <a:ext cx="5486400" cy="1600398"/>
        </a:xfrm>
        <a:prstGeom prst="roundRect">
          <a:avLst>
            <a:gd name="adj" fmla="val 10000"/>
          </a:avLst>
        </a:prstGeom>
        <a:solidFill>
          <a:schemeClr val="accent3">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Sustentabilidad, protección al medio ambiente</a:t>
          </a:r>
          <a:endParaRPr lang="es-MX" sz="2400" kern="1200" dirty="0"/>
        </a:p>
        <a:p>
          <a:pPr marL="171450" lvl="1" indent="-171450" algn="l" defTabSz="844550">
            <a:lnSpc>
              <a:spcPct val="90000"/>
            </a:lnSpc>
            <a:spcBef>
              <a:spcPct val="0"/>
            </a:spcBef>
            <a:spcAft>
              <a:spcPct val="15000"/>
            </a:spcAft>
            <a:buChar char="••"/>
          </a:pPr>
          <a:endParaRPr lang="es-MX" sz="1900" kern="1200"/>
        </a:p>
        <a:p>
          <a:pPr marL="171450" lvl="1" indent="-171450" algn="l" defTabSz="844550">
            <a:lnSpc>
              <a:spcPct val="90000"/>
            </a:lnSpc>
            <a:spcBef>
              <a:spcPct val="0"/>
            </a:spcBef>
            <a:spcAft>
              <a:spcPct val="15000"/>
            </a:spcAft>
            <a:buChar char="••"/>
          </a:pPr>
          <a:endParaRPr lang="es-MX" sz="1900" kern="1200"/>
        </a:p>
      </dsp:txBody>
      <dsp:txXfrm>
        <a:off x="1257319" y="3520876"/>
        <a:ext cx="4229080" cy="1600398"/>
      </dsp:txXfrm>
    </dsp:sp>
    <dsp:sp modelId="{22E41003-5186-4702-974C-C204E9494515}">
      <dsp:nvSpPr>
        <dsp:cNvPr id="0" name=""/>
        <dsp:cNvSpPr/>
      </dsp:nvSpPr>
      <dsp:spPr>
        <a:xfrm>
          <a:off x="160039" y="3680916"/>
          <a:ext cx="1097280" cy="1280318"/>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F1ABC-6221-4674-A546-BC5EF93D9564}">
      <dsp:nvSpPr>
        <dsp:cNvPr id="0" name=""/>
        <dsp:cNvSpPr/>
      </dsp:nvSpPr>
      <dsp:spPr>
        <a:xfrm>
          <a:off x="0" y="0"/>
          <a:ext cx="5486400" cy="2304573"/>
        </a:xfrm>
        <a:prstGeom prst="roundRect">
          <a:avLst>
            <a:gd name="adj" fmla="val 10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618B671E-8D66-43F6-A4C8-C12B18616862}">
      <dsp:nvSpPr>
        <dsp:cNvPr id="0" name=""/>
        <dsp:cNvSpPr/>
      </dsp:nvSpPr>
      <dsp:spPr>
        <a:xfrm>
          <a:off x="164592" y="307276"/>
          <a:ext cx="1611630" cy="1690020"/>
        </a:xfrm>
        <a:prstGeom prst="roundRect">
          <a:avLst>
            <a:gd name="adj" fmla="val 10000"/>
          </a:avLst>
        </a:prstGeom>
        <a:solidFill>
          <a:schemeClr val="accent1">
            <a:tint val="5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920EB8C-18D3-4CEC-BB3D-8281AF067781}">
      <dsp:nvSpPr>
        <dsp:cNvPr id="0" name=""/>
        <dsp:cNvSpPr/>
      </dsp:nvSpPr>
      <dsp:spPr>
        <a:xfrm rot="10800000">
          <a:off x="164592" y="2304573"/>
          <a:ext cx="1611630" cy="2816701"/>
        </a:xfrm>
        <a:prstGeom prst="round2SameRect">
          <a:avLst>
            <a:gd name="adj1" fmla="val 10500"/>
            <a:gd name="adj2" fmla="val 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t" anchorCtr="0">
          <a:noAutofit/>
        </a:bodyPr>
        <a:lstStyle/>
        <a:p>
          <a:pPr lvl="0" algn="ctr" defTabSz="933450">
            <a:lnSpc>
              <a:spcPct val="90000"/>
            </a:lnSpc>
            <a:spcBef>
              <a:spcPct val="0"/>
            </a:spcBef>
            <a:spcAft>
              <a:spcPct val="35000"/>
            </a:spcAft>
          </a:pPr>
          <a:r>
            <a:rPr lang="es-MX" sz="2100" kern="1200" dirty="0" smtClean="0"/>
            <a:t>Mercado: C</a:t>
          </a:r>
          <a:r>
            <a:rPr lang="es-MX" sz="1600" kern="1200" dirty="0" smtClean="0"/>
            <a:t>ompetidores</a:t>
          </a:r>
        </a:p>
        <a:p>
          <a:pPr lvl="0" algn="ctr" defTabSz="933450">
            <a:lnSpc>
              <a:spcPct val="90000"/>
            </a:lnSpc>
            <a:spcBef>
              <a:spcPct val="0"/>
            </a:spcBef>
            <a:spcAft>
              <a:spcPct val="35000"/>
            </a:spcAft>
          </a:pPr>
          <a:r>
            <a:rPr lang="es-MX" sz="1600" kern="1200" dirty="0" smtClean="0"/>
            <a:t>Puntos débiles del competidor</a:t>
          </a:r>
        </a:p>
        <a:p>
          <a:pPr lvl="0" algn="ctr" defTabSz="933450">
            <a:lnSpc>
              <a:spcPct val="90000"/>
            </a:lnSpc>
            <a:spcBef>
              <a:spcPct val="0"/>
            </a:spcBef>
            <a:spcAft>
              <a:spcPct val="35000"/>
            </a:spcAft>
          </a:pPr>
          <a:r>
            <a:rPr lang="es-MX" sz="1600" kern="1200" dirty="0" smtClean="0"/>
            <a:t>Oferta demanda </a:t>
          </a:r>
        </a:p>
        <a:p>
          <a:pPr lvl="0" algn="ctr" defTabSz="933450">
            <a:lnSpc>
              <a:spcPct val="90000"/>
            </a:lnSpc>
            <a:spcBef>
              <a:spcPct val="0"/>
            </a:spcBef>
            <a:spcAft>
              <a:spcPct val="35000"/>
            </a:spcAft>
          </a:pPr>
          <a:r>
            <a:rPr lang="es-MX" sz="1600" kern="1200" dirty="0" smtClean="0"/>
            <a:t>Ética</a:t>
          </a:r>
        </a:p>
        <a:p>
          <a:pPr lvl="0" algn="ctr" defTabSz="933450">
            <a:lnSpc>
              <a:spcPct val="90000"/>
            </a:lnSpc>
            <a:spcBef>
              <a:spcPct val="0"/>
            </a:spcBef>
            <a:spcAft>
              <a:spcPct val="35000"/>
            </a:spcAft>
          </a:pPr>
          <a:r>
            <a:rPr lang="es-MX" sz="1600" kern="1200" dirty="0" smtClean="0"/>
            <a:t>Necesidades</a:t>
          </a:r>
        </a:p>
        <a:p>
          <a:pPr lvl="0" algn="ctr" defTabSz="933450">
            <a:lnSpc>
              <a:spcPct val="90000"/>
            </a:lnSpc>
            <a:spcBef>
              <a:spcPct val="0"/>
            </a:spcBef>
            <a:spcAft>
              <a:spcPct val="35000"/>
            </a:spcAft>
          </a:pPr>
          <a:r>
            <a:rPr lang="es-MX" sz="1600" kern="1200" dirty="0" smtClean="0"/>
            <a:t>Satisfactores</a:t>
          </a:r>
        </a:p>
        <a:p>
          <a:pPr lvl="0" algn="ctr" defTabSz="933450">
            <a:lnSpc>
              <a:spcPct val="90000"/>
            </a:lnSpc>
            <a:spcBef>
              <a:spcPct val="0"/>
            </a:spcBef>
            <a:spcAft>
              <a:spcPct val="35000"/>
            </a:spcAft>
          </a:pPr>
          <a:r>
            <a:rPr lang="es-MX" sz="1600" kern="1200" dirty="0" smtClean="0"/>
            <a:t> </a:t>
          </a:r>
          <a:endParaRPr lang="es-MX" sz="1600" kern="1200" dirty="0"/>
        </a:p>
      </dsp:txBody>
      <dsp:txXfrm rot="10800000">
        <a:off x="214155" y="2304573"/>
        <a:ext cx="1512504" cy="2767138"/>
      </dsp:txXfrm>
    </dsp:sp>
    <dsp:sp modelId="{FDB7AD83-20C2-4D17-AE62-67BA199F0D36}">
      <dsp:nvSpPr>
        <dsp:cNvPr id="0" name=""/>
        <dsp:cNvSpPr/>
      </dsp:nvSpPr>
      <dsp:spPr>
        <a:xfrm>
          <a:off x="1937385" y="307276"/>
          <a:ext cx="1611630" cy="1690020"/>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D688E87B-219E-4642-98AD-07D7530AFA21}">
      <dsp:nvSpPr>
        <dsp:cNvPr id="0" name=""/>
        <dsp:cNvSpPr/>
      </dsp:nvSpPr>
      <dsp:spPr>
        <a:xfrm rot="10800000">
          <a:off x="1937385" y="2304573"/>
          <a:ext cx="1611630" cy="2816701"/>
        </a:xfrm>
        <a:prstGeom prst="round2SameRect">
          <a:avLst>
            <a:gd name="adj1" fmla="val 10500"/>
            <a:gd name="adj2" fmla="val 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t" anchorCtr="0">
          <a:noAutofit/>
        </a:bodyPr>
        <a:lstStyle/>
        <a:p>
          <a:pPr lvl="0" algn="ctr" defTabSz="844550">
            <a:lnSpc>
              <a:spcPct val="90000"/>
            </a:lnSpc>
            <a:spcBef>
              <a:spcPct val="0"/>
            </a:spcBef>
            <a:spcAft>
              <a:spcPct val="35000"/>
            </a:spcAft>
          </a:pPr>
          <a:r>
            <a:rPr lang="es-MX" sz="1900" kern="1200" dirty="0" smtClean="0"/>
            <a:t>Tecnología</a:t>
          </a:r>
        </a:p>
        <a:p>
          <a:pPr lvl="0" algn="ctr" defTabSz="844550">
            <a:lnSpc>
              <a:spcPct val="90000"/>
            </a:lnSpc>
            <a:spcBef>
              <a:spcPct val="0"/>
            </a:spcBef>
            <a:spcAft>
              <a:spcPct val="35000"/>
            </a:spcAft>
          </a:pPr>
          <a:r>
            <a:rPr lang="es-MX" sz="1900" kern="1200" dirty="0" smtClean="0"/>
            <a:t>Congruente con el entorno </a:t>
          </a:r>
          <a:endParaRPr lang="es-MX" sz="1900" kern="1200" dirty="0"/>
        </a:p>
      </dsp:txBody>
      <dsp:txXfrm rot="10800000">
        <a:off x="1986948" y="2304573"/>
        <a:ext cx="1512504" cy="2767138"/>
      </dsp:txXfrm>
    </dsp:sp>
    <dsp:sp modelId="{4436BEF5-7991-4F03-8470-44B4D52FED20}">
      <dsp:nvSpPr>
        <dsp:cNvPr id="0" name=""/>
        <dsp:cNvSpPr/>
      </dsp:nvSpPr>
      <dsp:spPr>
        <a:xfrm>
          <a:off x="3710178" y="307276"/>
          <a:ext cx="1611630" cy="1690020"/>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87C96EF5-D79B-4BA1-AD03-2784676D1202}">
      <dsp:nvSpPr>
        <dsp:cNvPr id="0" name=""/>
        <dsp:cNvSpPr/>
      </dsp:nvSpPr>
      <dsp:spPr>
        <a:xfrm rot="10800000">
          <a:off x="3710178" y="2304573"/>
          <a:ext cx="1611630" cy="2816701"/>
        </a:xfrm>
        <a:prstGeom prst="round2SameRect">
          <a:avLst>
            <a:gd name="adj1" fmla="val 10500"/>
            <a:gd name="adj2" fmla="val 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t" anchorCtr="0">
          <a:noAutofit/>
        </a:bodyPr>
        <a:lstStyle/>
        <a:p>
          <a:pPr lvl="0" algn="ctr" defTabSz="844550">
            <a:lnSpc>
              <a:spcPct val="90000"/>
            </a:lnSpc>
            <a:spcBef>
              <a:spcPct val="0"/>
            </a:spcBef>
            <a:spcAft>
              <a:spcPct val="35000"/>
            </a:spcAft>
          </a:pPr>
          <a:r>
            <a:rPr lang="es-MX" sz="1900" kern="1200" dirty="0" smtClean="0"/>
            <a:t>Equipo no todo el equipo tiene que ser moderno, pero </a:t>
          </a:r>
          <a:r>
            <a:rPr lang="es-MX" sz="1900" kern="1200" smtClean="0"/>
            <a:t>si aplicable </a:t>
          </a:r>
          <a:endParaRPr lang="es-MX" sz="1900" kern="1200" dirty="0"/>
        </a:p>
      </dsp:txBody>
      <dsp:txXfrm rot="10800000">
        <a:off x="3759741" y="2304573"/>
        <a:ext cx="1512504" cy="2767138"/>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4A56A6-3829-41EC-8749-017DF9E754FF}" type="datetimeFigureOut">
              <a:rPr lang="es-MX" smtClean="0"/>
              <a:t>10/10/2016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2C2712-D13E-457D-B6C2-87BD3BDA81C4}" type="slidenum">
              <a:rPr lang="es-MX" smtClean="0"/>
              <a:t>‹Nº›</a:t>
            </a:fld>
            <a:endParaRPr lang="es-MX"/>
          </a:p>
        </p:txBody>
      </p:sp>
    </p:spTree>
    <p:extLst>
      <p:ext uri="{BB962C8B-B14F-4D97-AF65-F5344CB8AC3E}">
        <p14:creationId xmlns:p14="http://schemas.microsoft.com/office/powerpoint/2010/main" val="175470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mercadotecnia es un conjunto de principios y prácticas que buscan el aumento del comercio, especialmente de la demanda,</a:t>
            </a:r>
            <a:r>
              <a:rPr lang="es-MX" sz="1200" kern="1200" baseline="0" dirty="0" smtClean="0">
                <a:solidFill>
                  <a:schemeClr val="tx1"/>
                </a:solidFill>
                <a:effectLst/>
                <a:latin typeface="+mn-lt"/>
                <a:ea typeface="+mn-ea"/>
                <a:cs typeface="+mn-cs"/>
              </a:rPr>
              <a:t> e</a:t>
            </a:r>
            <a:r>
              <a:rPr lang="es-MX" sz="1200" kern="1200" dirty="0" smtClean="0">
                <a:solidFill>
                  <a:schemeClr val="tx1"/>
                </a:solidFill>
                <a:effectLst/>
                <a:latin typeface="+mn-lt"/>
                <a:ea typeface="+mn-ea"/>
                <a:cs typeface="+mn-cs"/>
              </a:rPr>
              <a:t>studio de los procedimientos y recursos tendentes a este fin.</a:t>
            </a:r>
          </a:p>
        </p:txBody>
      </p:sp>
      <p:sp>
        <p:nvSpPr>
          <p:cNvPr id="4" name="3 Marcador de número de diapositiva"/>
          <p:cNvSpPr>
            <a:spLocks noGrp="1"/>
          </p:cNvSpPr>
          <p:nvPr>
            <p:ph type="sldNum" sz="quarter" idx="10"/>
          </p:nvPr>
        </p:nvSpPr>
        <p:spPr/>
        <p:txBody>
          <a:bodyPr/>
          <a:lstStyle/>
          <a:p>
            <a:fld id="{F22C2712-D13E-457D-B6C2-87BD3BDA81C4}" type="slidenum">
              <a:rPr lang="es-MX" smtClean="0"/>
              <a:t>14</a:t>
            </a:fld>
            <a:endParaRPr lang="es-MX" dirty="0"/>
          </a:p>
        </p:txBody>
      </p:sp>
    </p:spTree>
    <p:extLst>
      <p:ext uri="{BB962C8B-B14F-4D97-AF65-F5344CB8AC3E}">
        <p14:creationId xmlns:p14="http://schemas.microsoft.com/office/powerpoint/2010/main" val="2080662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Conocer e indagar antes</a:t>
            </a:r>
            <a:r>
              <a:rPr lang="es-MX" baseline="0" dirty="0" smtClean="0"/>
              <a:t> de iniciar con nuestro proyecto como realizar el estudio de mercado y verificar que es el lugar idóneo para emprender nuestro proyecto, </a:t>
            </a:r>
            <a:r>
              <a:rPr lang="es-MX" baseline="0" dirty="0" err="1" smtClean="0"/>
              <a:t>asi</a:t>
            </a:r>
            <a:r>
              <a:rPr lang="es-MX" baseline="0" dirty="0" smtClean="0"/>
              <a:t> como la tecnología y equipo aplicable</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23</a:t>
            </a:fld>
            <a:endParaRPr lang="es-MX"/>
          </a:p>
        </p:txBody>
      </p:sp>
    </p:spTree>
    <p:extLst>
      <p:ext uri="{BB962C8B-B14F-4D97-AF65-F5344CB8AC3E}">
        <p14:creationId xmlns:p14="http://schemas.microsoft.com/office/powerpoint/2010/main" val="3120105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 gran reto esta en competir con nosotros</a:t>
            </a:r>
            <a:r>
              <a:rPr lang="es-MX" baseline="0" dirty="0" smtClean="0"/>
              <a:t> mismos, con nadie mas, realizando un </a:t>
            </a:r>
            <a:r>
              <a:rPr lang="es-MX" baseline="0" dirty="0" err="1" smtClean="0"/>
              <a:t>autoanalisis</a:t>
            </a:r>
            <a:r>
              <a:rPr lang="es-MX" baseline="0" dirty="0" smtClean="0"/>
              <a:t> de que es lo que realmente queremos lograr y que estamos dispuestos a hacer para conseguirlo</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24</a:t>
            </a:fld>
            <a:endParaRPr lang="es-MX"/>
          </a:p>
        </p:txBody>
      </p:sp>
    </p:spTree>
    <p:extLst>
      <p:ext uri="{BB962C8B-B14F-4D97-AF65-F5344CB8AC3E}">
        <p14:creationId xmlns:p14="http://schemas.microsoft.com/office/powerpoint/2010/main" val="2581746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en alguna ocasión</a:t>
            </a:r>
            <a:r>
              <a:rPr lang="es-MX" baseline="0" dirty="0" smtClean="0"/>
              <a:t> iniciamos con un proyecto y este no se solidifico  es importante recordar en que fallamos para cambiar de técnicas por que objetivo seguirá siendo el mismo.</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25</a:t>
            </a:fld>
            <a:endParaRPr lang="es-MX"/>
          </a:p>
        </p:txBody>
      </p:sp>
    </p:spTree>
    <p:extLst>
      <p:ext uri="{BB962C8B-B14F-4D97-AF65-F5344CB8AC3E}">
        <p14:creationId xmlns:p14="http://schemas.microsoft.com/office/powerpoint/2010/main" val="3416275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Diseño de imagen</a:t>
            </a:r>
            <a:r>
              <a:rPr lang="es-MX" baseline="0" dirty="0" smtClean="0"/>
              <a:t> es la táctica o el gancho para que nuestros clientes lleguen sin buscarlos, </a:t>
            </a:r>
            <a:r>
              <a:rPr lang="es-MX" baseline="0" dirty="0" err="1" smtClean="0"/>
              <a:t>atraccion</a:t>
            </a:r>
            <a:r>
              <a:rPr lang="es-MX" baseline="0" dirty="0" smtClean="0"/>
              <a:t> a lo que miran y que desean verse de </a:t>
            </a:r>
            <a:r>
              <a:rPr lang="es-MX" baseline="0" dirty="0" err="1" smtClean="0"/>
              <a:t>derminada</a:t>
            </a:r>
            <a:r>
              <a:rPr lang="es-MX" baseline="0" dirty="0" smtClean="0"/>
              <a:t> manera.</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26</a:t>
            </a:fld>
            <a:endParaRPr lang="es-MX"/>
          </a:p>
        </p:txBody>
      </p:sp>
    </p:spTree>
    <p:extLst>
      <p:ext uri="{BB962C8B-B14F-4D97-AF65-F5344CB8AC3E}">
        <p14:creationId xmlns:p14="http://schemas.microsoft.com/office/powerpoint/2010/main" val="3168323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Lo primero que vea el paciente </a:t>
            </a:r>
            <a:r>
              <a:rPr lang="es-MX" baseline="0" dirty="0" err="1" smtClean="0"/>
              <a:t>sera</a:t>
            </a:r>
            <a:r>
              <a:rPr lang="es-MX" baseline="0" dirty="0" smtClean="0"/>
              <a:t> lo que mas </a:t>
            </a:r>
            <a:r>
              <a:rPr lang="es-MX" baseline="0" dirty="0" err="1" smtClean="0"/>
              <a:t>reordara</a:t>
            </a:r>
            <a:r>
              <a:rPr lang="es-MX" baseline="0" dirty="0" smtClean="0"/>
              <a:t> para cuando se presente la necesidad de adquirirlo , </a:t>
            </a:r>
            <a:r>
              <a:rPr lang="es-MX" dirty="0" smtClean="0"/>
              <a:t>Todo lo que el publico tenga en la</a:t>
            </a:r>
            <a:r>
              <a:rPr lang="es-MX" baseline="0" dirty="0" smtClean="0"/>
              <a:t> mente es la imagen.</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27</a:t>
            </a:fld>
            <a:endParaRPr lang="es-MX"/>
          </a:p>
        </p:txBody>
      </p:sp>
    </p:spTree>
    <p:extLst>
      <p:ext uri="{BB962C8B-B14F-4D97-AF65-F5344CB8AC3E}">
        <p14:creationId xmlns:p14="http://schemas.microsoft.com/office/powerpoint/2010/main" val="3609769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imagen tiene</a:t>
            </a:r>
            <a:r>
              <a:rPr lang="es-MX" baseline="0" dirty="0" smtClean="0"/>
              <a:t> que impactar a la ciudadanía, convenciéndolo que eso es lo que necesita, sin palabra alguna solo imagen</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28</a:t>
            </a:fld>
            <a:endParaRPr lang="es-MX"/>
          </a:p>
        </p:txBody>
      </p:sp>
    </p:spTree>
    <p:extLst>
      <p:ext uri="{BB962C8B-B14F-4D97-AF65-F5344CB8AC3E}">
        <p14:creationId xmlns:p14="http://schemas.microsoft.com/office/powerpoint/2010/main" val="140148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Existen varias</a:t>
            </a:r>
            <a:r>
              <a:rPr lang="es-MX" baseline="0" dirty="0" smtClean="0"/>
              <a:t> personalidades en las que nos podemos auxiliar en base a lo que estemos buscando, sus historias de existo son muy relevantes para poder darnos un gran ejemplo de que los objetivos con un buen proyecto SI se pueden alcanzar.</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29</a:t>
            </a:fld>
            <a:endParaRPr lang="es-MX"/>
          </a:p>
        </p:txBody>
      </p:sp>
    </p:spTree>
    <p:extLst>
      <p:ext uri="{BB962C8B-B14F-4D97-AF65-F5344CB8AC3E}">
        <p14:creationId xmlns:p14="http://schemas.microsoft.com/office/powerpoint/2010/main" val="364532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a:t>
            </a:r>
            <a:r>
              <a:rPr lang="es-MX" baseline="0" dirty="0" smtClean="0"/>
              <a:t> la era de tecnología, tenemos al alcance de nuestras manos toda la información necesaria para poder emprender, en la red existen varios </a:t>
            </a:r>
            <a:r>
              <a:rPr lang="es-MX" baseline="0" dirty="0" err="1" smtClean="0"/>
              <a:t>foros,videos</a:t>
            </a:r>
            <a:r>
              <a:rPr lang="es-MX" baseline="0" dirty="0" smtClean="0"/>
              <a:t> de </a:t>
            </a:r>
            <a:r>
              <a:rPr lang="es-MX" baseline="0" dirty="0" err="1" smtClean="0"/>
              <a:t>informacion</a:t>
            </a:r>
            <a:r>
              <a:rPr lang="es-MX" baseline="0" dirty="0" smtClean="0"/>
              <a:t> </a:t>
            </a:r>
            <a:r>
              <a:rPr lang="es-MX" baseline="0" dirty="0" err="1" smtClean="0"/>
              <a:t>quenos</a:t>
            </a:r>
            <a:r>
              <a:rPr lang="es-MX" baseline="0" dirty="0" smtClean="0"/>
              <a:t> pueden enriquecer para tener mayores beneficios.</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30</a:t>
            </a:fld>
            <a:endParaRPr lang="es-MX"/>
          </a:p>
        </p:txBody>
      </p:sp>
    </p:spTree>
    <p:extLst>
      <p:ext uri="{BB962C8B-B14F-4D97-AF65-F5344CB8AC3E}">
        <p14:creationId xmlns:p14="http://schemas.microsoft.com/office/powerpoint/2010/main" val="3690782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diseño de</a:t>
            </a:r>
            <a:r>
              <a:rPr lang="es-MX" baseline="0" dirty="0" smtClean="0"/>
              <a:t> una imagen que hable por nosotros es la base para tener a varios consumidores, </a:t>
            </a:r>
            <a:r>
              <a:rPr lang="es-MX" baseline="0" dirty="0" err="1" smtClean="0"/>
              <a:t>poniendolos</a:t>
            </a:r>
            <a:r>
              <a:rPr lang="es-MX" baseline="0" dirty="0" smtClean="0"/>
              <a:t> a su alcance para que nos tengan presentes al </a:t>
            </a:r>
            <a:r>
              <a:rPr lang="es-MX" baseline="0" dirty="0" err="1" smtClean="0"/>
              <a:t>momemto</a:t>
            </a:r>
            <a:r>
              <a:rPr lang="es-MX" baseline="0" dirty="0" smtClean="0"/>
              <a:t> de requerir nuestros servicios.</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31</a:t>
            </a:fld>
            <a:endParaRPr lang="es-MX"/>
          </a:p>
        </p:txBody>
      </p:sp>
    </p:spTree>
    <p:extLst>
      <p:ext uri="{BB962C8B-B14F-4D97-AF65-F5344CB8AC3E}">
        <p14:creationId xmlns:p14="http://schemas.microsoft.com/office/powerpoint/2010/main" val="29637013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imagen</a:t>
            </a:r>
            <a:r>
              <a:rPr lang="es-MX" baseline="0" dirty="0" smtClean="0"/>
              <a:t> habla por nosotros, </a:t>
            </a:r>
            <a:r>
              <a:rPr lang="es-MX" baseline="0" dirty="0" err="1" smtClean="0"/>
              <a:t>asi</a:t>
            </a:r>
            <a:r>
              <a:rPr lang="es-MX" baseline="0" dirty="0" smtClean="0"/>
              <a:t> que al diseñarla debemos tener presentes cual es el mensaje principal. Que intentamos decir.</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32</a:t>
            </a:fld>
            <a:endParaRPr lang="es-MX"/>
          </a:p>
        </p:txBody>
      </p:sp>
    </p:spTree>
    <p:extLst>
      <p:ext uri="{BB962C8B-B14F-4D97-AF65-F5344CB8AC3E}">
        <p14:creationId xmlns:p14="http://schemas.microsoft.com/office/powerpoint/2010/main" val="535495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Ubicar</a:t>
            </a:r>
            <a:r>
              <a:rPr lang="es-MX" baseline="0" dirty="0" smtClean="0"/>
              <a:t> el nivel y las bases  necesarias para poder introducirnos de lleno a la mercadotecnia, y de esta manera mejor el grado de </a:t>
            </a:r>
            <a:r>
              <a:rPr lang="es-MX" baseline="0" dirty="0" err="1" smtClean="0"/>
              <a:t>comprension</a:t>
            </a:r>
            <a:r>
              <a:rPr lang="es-MX" baseline="0" dirty="0" smtClean="0"/>
              <a:t> referente a este aspecto</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15</a:t>
            </a:fld>
            <a:endParaRPr lang="es-MX"/>
          </a:p>
        </p:txBody>
      </p:sp>
    </p:spTree>
    <p:extLst>
      <p:ext uri="{BB962C8B-B14F-4D97-AF65-F5344CB8AC3E}">
        <p14:creationId xmlns:p14="http://schemas.microsoft.com/office/powerpoint/2010/main" val="2732768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son algunos de la</a:t>
            </a:r>
            <a:r>
              <a:rPr lang="es-MX" baseline="0" dirty="0" smtClean="0"/>
              <a:t> infinidad de objetos que podemos obsequiar siempre y cuando contengan nuestro eslogan y logo</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33</a:t>
            </a:fld>
            <a:endParaRPr lang="es-MX"/>
          </a:p>
        </p:txBody>
      </p:sp>
    </p:spTree>
    <p:extLst>
      <p:ext uri="{BB962C8B-B14F-4D97-AF65-F5344CB8AC3E}">
        <p14:creationId xmlns:p14="http://schemas.microsoft.com/office/powerpoint/2010/main" val="1072208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a:t>
            </a:r>
            <a:r>
              <a:rPr lang="es-MX" baseline="0" dirty="0" smtClean="0"/>
              <a:t> micro o mediana empresa tiene la capacidad de contar con trabajares para que exista una buena organización se deberá contar con su organigrama y de esta manera será mas sencillo delegar las diferentes actividades y responsabilidades.</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34</a:t>
            </a:fld>
            <a:endParaRPr lang="es-MX"/>
          </a:p>
        </p:txBody>
      </p:sp>
    </p:spTree>
    <p:extLst>
      <p:ext uri="{BB962C8B-B14F-4D97-AF65-F5344CB8AC3E}">
        <p14:creationId xmlns:p14="http://schemas.microsoft.com/office/powerpoint/2010/main" val="2232518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Pese a la gran cantidad de</a:t>
            </a:r>
            <a:r>
              <a:rPr lang="es-MX" baseline="0" dirty="0" smtClean="0"/>
              <a:t> desventajas que encontramos a lo largo del camino es importante seguir luchando por los objetivos de proyecto para </a:t>
            </a:r>
            <a:r>
              <a:rPr lang="es-MX" baseline="0" dirty="0" err="1" smtClean="0"/>
              <a:t>crcery</a:t>
            </a:r>
            <a:r>
              <a:rPr lang="es-MX" baseline="0" dirty="0" smtClean="0"/>
              <a:t> mejorar.</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35</a:t>
            </a:fld>
            <a:endParaRPr lang="es-MX"/>
          </a:p>
        </p:txBody>
      </p:sp>
    </p:spTree>
    <p:extLst>
      <p:ext uri="{BB962C8B-B14F-4D97-AF65-F5344CB8AC3E}">
        <p14:creationId xmlns:p14="http://schemas.microsoft.com/office/powerpoint/2010/main" val="806667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gran mayoría de servicios de salud están dan servicios públicos, atención a la gente  sin ser funcionarios políticos, esto nos conlleva a generar mejores servicios para el bienestar social. </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36</a:t>
            </a:fld>
            <a:endParaRPr lang="es-MX"/>
          </a:p>
        </p:txBody>
      </p:sp>
    </p:spTree>
    <p:extLst>
      <p:ext uri="{BB962C8B-B14F-4D97-AF65-F5344CB8AC3E}">
        <p14:creationId xmlns:p14="http://schemas.microsoft.com/office/powerpoint/2010/main" val="2460207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 estar al servicio de la </a:t>
            </a:r>
            <a:r>
              <a:rPr lang="es-MX" dirty="0" err="1" smtClean="0"/>
              <a:t>cuidadania</a:t>
            </a:r>
            <a:r>
              <a:rPr lang="es-MX" dirty="0" smtClean="0"/>
              <a:t> es indispensable demostrar y ejercer nuestro valores</a:t>
            </a:r>
            <a:r>
              <a:rPr lang="es-MX" baseline="0" dirty="0" smtClean="0"/>
              <a:t> morales y éticos ante la </a:t>
            </a:r>
            <a:r>
              <a:rPr lang="es-MX" baseline="0" dirty="0" err="1" smtClean="0"/>
              <a:t>profesion</a:t>
            </a:r>
            <a:r>
              <a:rPr lang="es-MX" baseline="0" dirty="0" smtClean="0"/>
              <a:t> que se este desempeñando, por que de no ser </a:t>
            </a:r>
            <a:r>
              <a:rPr lang="es-MX" baseline="0" dirty="0" err="1" smtClean="0"/>
              <a:t>asi</a:t>
            </a:r>
            <a:r>
              <a:rPr lang="es-MX" baseline="0" dirty="0" smtClean="0"/>
              <a:t> las consecuencias son desafortunadas.</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37</a:t>
            </a:fld>
            <a:endParaRPr lang="es-MX"/>
          </a:p>
        </p:txBody>
      </p:sp>
    </p:spTree>
    <p:extLst>
      <p:ext uri="{BB962C8B-B14F-4D97-AF65-F5344CB8AC3E}">
        <p14:creationId xmlns:p14="http://schemas.microsoft.com/office/powerpoint/2010/main" val="32468547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Mas allá de que nuestra única motivación sea el dinero, debemos</a:t>
            </a:r>
            <a:r>
              <a:rPr lang="es-MX" baseline="0" dirty="0" smtClean="0"/>
              <a:t> enfocarnos por ejercer de manera saludable nuestra profesión con el fin de ayudar a la sociedad.</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38</a:t>
            </a:fld>
            <a:endParaRPr lang="es-MX"/>
          </a:p>
        </p:txBody>
      </p:sp>
    </p:spTree>
    <p:extLst>
      <p:ext uri="{BB962C8B-B14F-4D97-AF65-F5344CB8AC3E}">
        <p14:creationId xmlns:p14="http://schemas.microsoft.com/office/powerpoint/2010/main" val="3191098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Nunca</a:t>
            </a:r>
            <a:r>
              <a:rPr lang="es-MX" baseline="0" dirty="0" smtClean="0"/>
              <a:t> esta de mas un autoanálisis para reconocer donde estamos ubicados y donde pretendemos llegar</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39</a:t>
            </a:fld>
            <a:endParaRPr lang="es-MX"/>
          </a:p>
        </p:txBody>
      </p:sp>
    </p:spTree>
    <p:extLst>
      <p:ext uri="{BB962C8B-B14F-4D97-AF65-F5344CB8AC3E}">
        <p14:creationId xmlns:p14="http://schemas.microsoft.com/office/powerpoint/2010/main" val="1510379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siempre el genero importa para emprender, basta con llevar acabo el plan  elaborado anticipadamente</a:t>
            </a:r>
            <a:r>
              <a:rPr lang="es-MX" baseline="0" dirty="0" smtClean="0"/>
              <a:t> sin que haya tanta </a:t>
            </a:r>
            <a:r>
              <a:rPr lang="es-MX" baseline="0" dirty="0" err="1" smtClean="0"/>
              <a:t>improvisacion</a:t>
            </a:r>
            <a:r>
              <a:rPr lang="es-MX" baseline="0" dirty="0" smtClean="0"/>
              <a:t> y no importa si fallas, es mas conocimiento para ti, lo importante es levantarse y seguir en la jugada.</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40</a:t>
            </a:fld>
            <a:endParaRPr lang="es-MX"/>
          </a:p>
        </p:txBody>
      </p:sp>
    </p:spTree>
    <p:extLst>
      <p:ext uri="{BB962C8B-B14F-4D97-AF65-F5344CB8AC3E}">
        <p14:creationId xmlns:p14="http://schemas.microsoft.com/office/powerpoint/2010/main" val="16755852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Este es un test para</a:t>
            </a:r>
            <a:r>
              <a:rPr lang="es-MX" baseline="0" dirty="0" smtClean="0"/>
              <a:t> medir nuestro nivel y capacidad de emprender a largo plazo</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41</a:t>
            </a:fld>
            <a:endParaRPr lang="es-MX"/>
          </a:p>
        </p:txBody>
      </p:sp>
    </p:spTree>
    <p:extLst>
      <p:ext uri="{BB962C8B-B14F-4D97-AF65-F5344CB8AC3E}">
        <p14:creationId xmlns:p14="http://schemas.microsoft.com/office/powerpoint/2010/main" val="36314078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realizamos un excelente estudio</a:t>
            </a:r>
            <a:r>
              <a:rPr lang="es-MX" baseline="0" dirty="0" smtClean="0"/>
              <a:t> de mercado no tendremos posibilidad de fracasar, por que estaremos cumpliendo con expectativas de nuestros clientes.</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42</a:t>
            </a:fld>
            <a:endParaRPr lang="es-MX"/>
          </a:p>
        </p:txBody>
      </p:sp>
    </p:spTree>
    <p:extLst>
      <p:ext uri="{BB962C8B-B14F-4D97-AF65-F5344CB8AC3E}">
        <p14:creationId xmlns:p14="http://schemas.microsoft.com/office/powerpoint/2010/main" val="2615355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Resaltar valores</a:t>
            </a:r>
            <a:r>
              <a:rPr lang="es-MX" baseline="0" dirty="0" smtClean="0"/>
              <a:t> que nos conllevan a una excelente relación entre medico-paciente y con la estrecha relación entre el medio ambiente, las actividades necesarias para que esto se logre.</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16</a:t>
            </a:fld>
            <a:endParaRPr lang="es-MX"/>
          </a:p>
        </p:txBody>
      </p:sp>
    </p:spTree>
    <p:extLst>
      <p:ext uri="{BB962C8B-B14F-4D97-AF65-F5344CB8AC3E}">
        <p14:creationId xmlns:p14="http://schemas.microsoft.com/office/powerpoint/2010/main" val="32330367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r>
              <a:rPr lang="es-ES" dirty="0" smtClean="0"/>
              <a:t>La importancia de una</a:t>
            </a:r>
            <a:r>
              <a:rPr lang="es-ES" baseline="0" dirty="0" smtClean="0"/>
              <a:t> </a:t>
            </a:r>
            <a:r>
              <a:rPr lang="es-ES" dirty="0" smtClean="0"/>
              <a:t>visión emprendedora,</a:t>
            </a:r>
            <a:r>
              <a:rPr lang="es-ES" baseline="0" dirty="0" smtClean="0"/>
              <a:t> teniendo en cuenta que la visión y misión de la carrera, ser vanguardistas</a:t>
            </a:r>
            <a:r>
              <a:rPr lang="es-ES" baseline="0" smtClean="0"/>
              <a:t>; podemos </a:t>
            </a:r>
            <a:r>
              <a:rPr lang="es-ES" baseline="0" dirty="0" smtClean="0"/>
              <a:t>desenvolvernos en cualquier área ya sea en una microempresa o como servidor publico y se conseguirá si imaginamos a donde queremos llegar.</a:t>
            </a:r>
            <a:endParaRPr lang="es-MX" dirty="0"/>
          </a:p>
        </p:txBody>
      </p:sp>
      <p:sp>
        <p:nvSpPr>
          <p:cNvPr id="4" name="3 Marcador de número de diapositiva"/>
          <p:cNvSpPr>
            <a:spLocks noGrp="1"/>
          </p:cNvSpPr>
          <p:nvPr>
            <p:ph type="sldNum" sz="quarter" idx="10"/>
          </p:nvPr>
        </p:nvSpPr>
        <p:spPr/>
        <p:txBody>
          <a:bodyPr/>
          <a:lstStyle/>
          <a:p>
            <a:fld id="{E2792B23-33E8-44F0-9DCA-C76BAC45D30F}" type="slidenum">
              <a:rPr lang="es-MX" smtClean="0">
                <a:solidFill>
                  <a:prstClr val="black"/>
                </a:solidFill>
              </a:rPr>
              <a:pPr/>
              <a:t>43</a:t>
            </a:fld>
            <a:endParaRPr lang="es-MX">
              <a:solidFill>
                <a:prstClr val="black"/>
              </a:solidFill>
            </a:endParaRPr>
          </a:p>
        </p:txBody>
      </p:sp>
    </p:spTree>
    <p:extLst>
      <p:ext uri="{BB962C8B-B14F-4D97-AF65-F5344CB8AC3E}">
        <p14:creationId xmlns:p14="http://schemas.microsoft.com/office/powerpoint/2010/main" val="2432099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Pasos y procedimientos que nos permitirán llegar a nuestro objetivo y conocer mucho mas sobre mercadotecnia</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17</a:t>
            </a:fld>
            <a:endParaRPr lang="es-MX"/>
          </a:p>
        </p:txBody>
      </p:sp>
    </p:spTree>
    <p:extLst>
      <p:ext uri="{BB962C8B-B14F-4D97-AF65-F5344CB8AC3E}">
        <p14:creationId xmlns:p14="http://schemas.microsoft.com/office/powerpoint/2010/main" val="458271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Aspectos que alta relevancia para</a:t>
            </a:r>
            <a:r>
              <a:rPr lang="es-MX" baseline="0" dirty="0" smtClean="0"/>
              <a:t> entrar de lleno al </a:t>
            </a:r>
            <a:r>
              <a:rPr lang="es-MX" baseline="0" dirty="0" err="1" smtClean="0"/>
              <a:t>area</a:t>
            </a:r>
            <a:r>
              <a:rPr lang="es-MX" baseline="0" dirty="0" smtClean="0"/>
              <a:t> de mercadotecnia o </a:t>
            </a:r>
            <a:r>
              <a:rPr lang="es-MX" baseline="0" dirty="0" err="1" smtClean="0"/>
              <a:t>marqueting</a:t>
            </a:r>
            <a:r>
              <a:rPr lang="es-MX" baseline="0" dirty="0" smtClean="0"/>
              <a:t> </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18</a:t>
            </a:fld>
            <a:endParaRPr lang="es-MX"/>
          </a:p>
        </p:txBody>
      </p:sp>
    </p:spTree>
    <p:extLst>
      <p:ext uri="{BB962C8B-B14F-4D97-AF65-F5344CB8AC3E}">
        <p14:creationId xmlns:p14="http://schemas.microsoft.com/office/powerpoint/2010/main" val="2260053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emprendedor tiene la necesidad de innovar para que la ciudadanía recurra principalmente a el, a pesar de que se ofrezcan servicios similares a una cuadra</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19</a:t>
            </a:fld>
            <a:endParaRPr lang="es-MX"/>
          </a:p>
        </p:txBody>
      </p:sp>
    </p:spTree>
    <p:extLst>
      <p:ext uri="{BB962C8B-B14F-4D97-AF65-F5344CB8AC3E}">
        <p14:creationId xmlns:p14="http://schemas.microsoft.com/office/powerpoint/2010/main" val="1182540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r>
              <a:rPr lang="es-ES" dirty="0" err="1" smtClean="0"/>
              <a:t>Tips</a:t>
            </a:r>
            <a:r>
              <a:rPr lang="es-ES" dirty="0" smtClean="0"/>
              <a:t> para lograr mejores resultados al ser emprendedor principalmente conociendo nuestra FODA</a:t>
            </a:r>
          </a:p>
          <a:p>
            <a:endParaRPr lang="es-MX" dirty="0"/>
          </a:p>
        </p:txBody>
      </p:sp>
      <p:sp>
        <p:nvSpPr>
          <p:cNvPr id="4" name="3 Marcador de número de diapositiva"/>
          <p:cNvSpPr>
            <a:spLocks noGrp="1"/>
          </p:cNvSpPr>
          <p:nvPr>
            <p:ph type="sldNum" sz="quarter" idx="10"/>
          </p:nvPr>
        </p:nvSpPr>
        <p:spPr/>
        <p:txBody>
          <a:bodyPr/>
          <a:lstStyle/>
          <a:p>
            <a:fld id="{BEF74AB9-BD10-41D2-B34E-9D184B81DDB7}" type="slidenum">
              <a:rPr lang="es-MX" smtClean="0">
                <a:solidFill>
                  <a:prstClr val="black"/>
                </a:solidFill>
              </a:rPr>
              <a:pPr/>
              <a:t>20</a:t>
            </a:fld>
            <a:endParaRPr lang="es-MX">
              <a:solidFill>
                <a:prstClr val="black"/>
              </a:solidFill>
            </a:endParaRPr>
          </a:p>
        </p:txBody>
      </p:sp>
    </p:spTree>
    <p:extLst>
      <p:ext uri="{BB962C8B-B14F-4D97-AF65-F5344CB8AC3E}">
        <p14:creationId xmlns:p14="http://schemas.microsoft.com/office/powerpoint/2010/main" val="2041344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Tener</a:t>
            </a:r>
            <a:r>
              <a:rPr lang="es-MX" baseline="0" dirty="0" smtClean="0"/>
              <a:t> y seguir un plan de proyecto aunado a un programa es la esencia y la seguridad de que todo marchara por muy buen camino y que </a:t>
            </a:r>
            <a:r>
              <a:rPr lang="es-MX" baseline="0" dirty="0" err="1" smtClean="0"/>
              <a:t>elobjetivo</a:t>
            </a:r>
            <a:r>
              <a:rPr lang="es-MX" baseline="0" dirty="0" smtClean="0"/>
              <a:t> tienen </a:t>
            </a:r>
            <a:r>
              <a:rPr lang="es-MX" baseline="0" dirty="0" err="1" smtClean="0"/>
              <a:t>mayorprobabilidadd</a:t>
            </a:r>
            <a:r>
              <a:rPr lang="es-MX" baseline="0" dirty="0" smtClean="0"/>
              <a:t> e que se cumpla en el plazo establecido</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21</a:t>
            </a:fld>
            <a:endParaRPr lang="es-MX"/>
          </a:p>
        </p:txBody>
      </p:sp>
    </p:spTree>
    <p:extLst>
      <p:ext uri="{BB962C8B-B14F-4D97-AF65-F5344CB8AC3E}">
        <p14:creationId xmlns:p14="http://schemas.microsoft.com/office/powerpoint/2010/main" val="3623373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Conocer nuestras fortalezas, oportunidades ,debilidades y amenazas es</a:t>
            </a:r>
            <a:r>
              <a:rPr lang="es-MX" baseline="0" dirty="0" smtClean="0"/>
              <a:t> la guía que nos permitirá reconocer y modificar determinados </a:t>
            </a:r>
            <a:r>
              <a:rPr lang="es-MX" baseline="0" dirty="0" err="1" smtClean="0"/>
              <a:t>habitos</a:t>
            </a:r>
            <a:r>
              <a:rPr lang="es-MX" baseline="0" dirty="0" smtClean="0"/>
              <a:t> que nos pueden estar afectando en nuestra iniciativa. </a:t>
            </a:r>
            <a:endParaRPr lang="es-MX" dirty="0"/>
          </a:p>
        </p:txBody>
      </p:sp>
      <p:sp>
        <p:nvSpPr>
          <p:cNvPr id="4" name="3 Marcador de número de diapositiva"/>
          <p:cNvSpPr>
            <a:spLocks noGrp="1"/>
          </p:cNvSpPr>
          <p:nvPr>
            <p:ph type="sldNum" sz="quarter" idx="10"/>
          </p:nvPr>
        </p:nvSpPr>
        <p:spPr/>
        <p:txBody>
          <a:bodyPr/>
          <a:lstStyle/>
          <a:p>
            <a:fld id="{F22C2712-D13E-457D-B6C2-87BD3BDA81C4}" type="slidenum">
              <a:rPr lang="es-MX" smtClean="0"/>
              <a:t>22</a:t>
            </a:fld>
            <a:endParaRPr lang="es-MX"/>
          </a:p>
        </p:txBody>
      </p:sp>
    </p:spTree>
    <p:extLst>
      <p:ext uri="{BB962C8B-B14F-4D97-AF65-F5344CB8AC3E}">
        <p14:creationId xmlns:p14="http://schemas.microsoft.com/office/powerpoint/2010/main" val="3308956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774" y="762000"/>
            <a:ext cx="219398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900" spc="-10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123140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176820319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89913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1201129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9690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9802082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418699556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9585221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219308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850"/>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850"/>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60874152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80204747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435943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54816296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82838678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416475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52173880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279720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91706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44691523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17373535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75055662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832"/>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832"/>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385130301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663115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158389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9406392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74374660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713" y="762000"/>
            <a:ext cx="219398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900" spc="-10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29924220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12975711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900" b="0" spc="-100" baseline="0">
                <a:solidFill>
                  <a:schemeClr val="tx1">
                    <a:lumMod val="65000"/>
                    <a:lumOff val="3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41818616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94637545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900934"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63847" y="1023590"/>
            <a:ext cx="260604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63847"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11" name="Footer Placeholder 10"/>
          <p:cNvSpPr>
            <a:spLocks noGrp="1"/>
          </p:cNvSpPr>
          <p:nvPr>
            <p:ph type="ftr" sz="quarter" idx="11"/>
          </p:nvPr>
        </p:nvSpPr>
        <p:spPr/>
        <p:txBody>
          <a:bodyPr/>
          <a:lstStyle/>
          <a:p>
            <a:endParaRPr lang="en-US" dirty="0">
              <a:solidFill>
                <a:srgbClr val="000000">
                  <a:lumMod val="50000"/>
                  <a:lumOff val="50000"/>
                </a:srgbClr>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10240106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7" name="Footer Placeholder 6"/>
          <p:cNvSpPr>
            <a:spLocks noGrp="1"/>
          </p:cNvSpPr>
          <p:nvPr>
            <p:ph type="ftr" sz="quarter" idx="11"/>
          </p:nvPr>
        </p:nvSpPr>
        <p:spPr/>
        <p:txBody>
          <a:bodyPr/>
          <a:lstStyle/>
          <a:p>
            <a:endParaRPr lang="en-US" dirty="0">
              <a:solidFill>
                <a:srgbClr val="000000">
                  <a:lumMod val="50000"/>
                  <a:lumOff val="50000"/>
                </a:srgbClr>
              </a:solidFill>
            </a:endParaRPr>
          </a:p>
        </p:txBody>
      </p:sp>
      <p:sp>
        <p:nvSpPr>
          <p:cNvPr id="8" name="Slide Number Placeholder 7"/>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64575572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6" name="Footer Placeholder 5"/>
          <p:cNvSpPr>
            <a:spLocks noGrp="1"/>
          </p:cNvSpPr>
          <p:nvPr>
            <p:ph type="ftr" sz="quarter" idx="11"/>
          </p:nvPr>
        </p:nvSpPr>
        <p:spPr/>
        <p:txBody>
          <a:bodyPr/>
          <a:lstStyle/>
          <a:p>
            <a:endParaRPr lang="en-US" dirty="0">
              <a:solidFill>
                <a:srgbClr val="000000">
                  <a:lumMod val="50000"/>
                  <a:lumOff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7720311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2024" y="3494176"/>
            <a:ext cx="212598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1650527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80410359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677986"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2024" y="3493008"/>
            <a:ext cx="212598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2624328" y="6356383"/>
            <a:ext cx="4433638" cy="365125"/>
          </a:xfrm>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98128529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92024619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930027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6575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434889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7945508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879254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2406222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934"/>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934"/>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3066204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8586647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1137634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062927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548148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70141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110878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652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9557744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914057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9422675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476725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900" b="0" spc="-100" baseline="0">
                <a:solidFill>
                  <a:schemeClr val="tx1">
                    <a:lumMod val="65000"/>
                    <a:lumOff val="3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8957629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928"/>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928"/>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33102951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9814722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9008076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3515116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767" y="762000"/>
            <a:ext cx="219398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900" spc="-10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9686374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13599671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900" b="0" spc="-100" baseline="0">
                <a:solidFill>
                  <a:schemeClr val="tx1">
                    <a:lumMod val="65000"/>
                    <a:lumOff val="3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1658207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819357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900934"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63847" y="1023590"/>
            <a:ext cx="260604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63847"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11" name="Footer Placeholder 10"/>
          <p:cNvSpPr>
            <a:spLocks noGrp="1"/>
          </p:cNvSpPr>
          <p:nvPr>
            <p:ph type="ftr" sz="quarter" idx="11"/>
          </p:nvPr>
        </p:nvSpPr>
        <p:spPr/>
        <p:txBody>
          <a:bodyPr/>
          <a:lstStyle/>
          <a:p>
            <a:endParaRPr lang="en-US" dirty="0">
              <a:solidFill>
                <a:srgbClr val="000000">
                  <a:lumMod val="50000"/>
                  <a:lumOff val="50000"/>
                </a:srgbClr>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4327882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7" name="Footer Placeholder 6"/>
          <p:cNvSpPr>
            <a:spLocks noGrp="1"/>
          </p:cNvSpPr>
          <p:nvPr>
            <p:ph type="ftr" sz="quarter" idx="11"/>
          </p:nvPr>
        </p:nvSpPr>
        <p:spPr/>
        <p:txBody>
          <a:bodyPr/>
          <a:lstStyle/>
          <a:p>
            <a:endParaRPr lang="en-US" dirty="0">
              <a:solidFill>
                <a:srgbClr val="000000">
                  <a:lumMod val="50000"/>
                  <a:lumOff val="50000"/>
                </a:srgbClr>
              </a:solidFill>
            </a:endParaRPr>
          </a:p>
        </p:txBody>
      </p:sp>
      <p:sp>
        <p:nvSpPr>
          <p:cNvPr id="8" name="Slide Number Placeholder 7"/>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132365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6621083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6" name="Footer Placeholder 5"/>
          <p:cNvSpPr>
            <a:spLocks noGrp="1"/>
          </p:cNvSpPr>
          <p:nvPr>
            <p:ph type="ftr" sz="quarter" idx="11"/>
          </p:nvPr>
        </p:nvSpPr>
        <p:spPr/>
        <p:txBody>
          <a:bodyPr/>
          <a:lstStyle/>
          <a:p>
            <a:endParaRPr lang="en-US" dirty="0">
              <a:solidFill>
                <a:srgbClr val="000000">
                  <a:lumMod val="50000"/>
                  <a:lumOff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9194298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2024" y="3494176"/>
            <a:ext cx="212598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3306891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677986"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2024" y="3493008"/>
            <a:ext cx="212598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2624328" y="6356491"/>
            <a:ext cx="4433638" cy="365125"/>
          </a:xfrm>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6789199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4839036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7193095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765" y="762000"/>
            <a:ext cx="219398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900" spc="-10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2287893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280376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900" b="0" spc="-100" baseline="0">
                <a:solidFill>
                  <a:schemeClr val="tx1">
                    <a:lumMod val="65000"/>
                    <a:lumOff val="3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3224260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029746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900934"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63847" y="1023590"/>
            <a:ext cx="260604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63847"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11" name="Footer Placeholder 10"/>
          <p:cNvSpPr>
            <a:spLocks noGrp="1"/>
          </p:cNvSpPr>
          <p:nvPr>
            <p:ph type="ftr" sz="quarter" idx="11"/>
          </p:nvPr>
        </p:nvSpPr>
        <p:spPr/>
        <p:txBody>
          <a:bodyPr/>
          <a:lstStyle/>
          <a:p>
            <a:endParaRPr lang="en-US" dirty="0">
              <a:solidFill>
                <a:srgbClr val="000000">
                  <a:lumMod val="50000"/>
                  <a:lumOff val="50000"/>
                </a:srgbClr>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605331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900934"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63847" y="1023590"/>
            <a:ext cx="260604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63847" y="1930936"/>
            <a:ext cx="260604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11" name="Footer Placeholder 10"/>
          <p:cNvSpPr>
            <a:spLocks noGrp="1"/>
          </p:cNvSpPr>
          <p:nvPr>
            <p:ph type="ftr" sz="quarter" idx="11"/>
          </p:nvPr>
        </p:nvSpPr>
        <p:spPr/>
        <p:txBody>
          <a:bodyPr/>
          <a:lstStyle/>
          <a:p>
            <a:endParaRPr lang="en-US" dirty="0">
              <a:solidFill>
                <a:srgbClr val="000000">
                  <a:lumMod val="50000"/>
                  <a:lumOff val="50000"/>
                </a:srgbClr>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5171933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7" name="Footer Placeholder 6"/>
          <p:cNvSpPr>
            <a:spLocks noGrp="1"/>
          </p:cNvSpPr>
          <p:nvPr>
            <p:ph type="ftr" sz="quarter" idx="11"/>
          </p:nvPr>
        </p:nvSpPr>
        <p:spPr/>
        <p:txBody>
          <a:bodyPr/>
          <a:lstStyle/>
          <a:p>
            <a:endParaRPr lang="en-US" dirty="0">
              <a:solidFill>
                <a:srgbClr val="000000">
                  <a:lumMod val="50000"/>
                  <a:lumOff val="50000"/>
                </a:srgbClr>
              </a:solidFill>
            </a:endParaRPr>
          </a:p>
        </p:txBody>
      </p:sp>
      <p:sp>
        <p:nvSpPr>
          <p:cNvPr id="8" name="Slide Number Placeholder 7"/>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16013908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6" name="Footer Placeholder 5"/>
          <p:cNvSpPr>
            <a:spLocks noGrp="1"/>
          </p:cNvSpPr>
          <p:nvPr>
            <p:ph type="ftr" sz="quarter" idx="11"/>
          </p:nvPr>
        </p:nvSpPr>
        <p:spPr/>
        <p:txBody>
          <a:bodyPr/>
          <a:lstStyle/>
          <a:p>
            <a:endParaRPr lang="en-US" dirty="0">
              <a:solidFill>
                <a:srgbClr val="000000">
                  <a:lumMod val="50000"/>
                  <a:lumOff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10765064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2024" y="3494176"/>
            <a:ext cx="212598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5645337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677986"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2024" y="3493008"/>
            <a:ext cx="212598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2624328" y="6356487"/>
            <a:ext cx="4433638" cy="365125"/>
          </a:xfrm>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27294349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2947889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6526629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8475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40291363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60655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904178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7" name="Footer Placeholder 6"/>
          <p:cNvSpPr>
            <a:spLocks noGrp="1"/>
          </p:cNvSpPr>
          <p:nvPr>
            <p:ph type="ftr" sz="quarter" idx="11"/>
          </p:nvPr>
        </p:nvSpPr>
        <p:spPr/>
        <p:txBody>
          <a:bodyPr/>
          <a:lstStyle/>
          <a:p>
            <a:endParaRPr lang="en-US" dirty="0">
              <a:solidFill>
                <a:srgbClr val="000000">
                  <a:lumMod val="50000"/>
                  <a:lumOff val="50000"/>
                </a:srgbClr>
              </a:solidFill>
            </a:endParaRPr>
          </a:p>
        </p:txBody>
      </p:sp>
      <p:sp>
        <p:nvSpPr>
          <p:cNvPr id="8" name="Slide Number Placeholder 7"/>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31833281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0384235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7694131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629407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910"/>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910"/>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359915709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4183625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1388037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6886743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92294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2654308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779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6" name="Footer Placeholder 5"/>
          <p:cNvSpPr>
            <a:spLocks noGrp="1"/>
          </p:cNvSpPr>
          <p:nvPr>
            <p:ph type="ftr" sz="quarter" idx="11"/>
          </p:nvPr>
        </p:nvSpPr>
        <p:spPr/>
        <p:txBody>
          <a:bodyPr/>
          <a:lstStyle/>
          <a:p>
            <a:endParaRPr lang="en-US" dirty="0">
              <a:solidFill>
                <a:srgbClr val="000000">
                  <a:lumMod val="50000"/>
                  <a:lumOff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932246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7531291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6231713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655839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76446077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898"/>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898"/>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28834056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7949776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357598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7292747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6485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868577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2024" y="3494176"/>
            <a:ext cx="212598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93188882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86214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20038589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8179618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2012169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411787570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888"/>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888"/>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41933099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3598740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418143681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269561719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3558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37744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677986"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2024" y="3493008"/>
            <a:ext cx="212598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10/10/2016</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2624328" y="6356505"/>
            <a:ext cx="4433638" cy="365125"/>
          </a:xfrm>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‹Nº›</a:t>
            </a:fld>
            <a:endParaRPr lang="en-US" dirty="0">
              <a:solidFill>
                <a:srgbClr val="40BAD2"/>
              </a:solidFill>
            </a:endParaRPr>
          </a:p>
        </p:txBody>
      </p:sp>
    </p:spTree>
    <p:extLst>
      <p:ext uri="{BB962C8B-B14F-4D97-AF65-F5344CB8AC3E}">
        <p14:creationId xmlns:p14="http://schemas.microsoft.com/office/powerpoint/2010/main" val="429351511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2069389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331974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59"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10020657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96686124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42858112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9102325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7"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40" y="6459864"/>
            <a:ext cx="1963883" cy="365125"/>
          </a:xfrm>
        </p:spPr>
        <p:txBody>
          <a:bodyPr/>
          <a:lstStyle>
            <a:lvl1pPr algn="l">
              <a:defRPr/>
            </a:lvl1p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a:xfrm>
            <a:off x="3600450" y="6459864"/>
            <a:ext cx="3486150" cy="365125"/>
          </a:xfrm>
        </p:spPr>
        <p:txBody>
          <a:bodyPr/>
          <a:lstStyle>
            <a:lvl1pPr algn="l">
              <a:defRPr>
                <a:solidFill>
                  <a:schemeClr val="tx2"/>
                </a:solidFill>
              </a:defRPr>
            </a:lvl1pPr>
          </a:lstStyle>
          <a:p>
            <a:endParaRPr lang="es-MX">
              <a:solidFill>
                <a:srgbClr val="455F51"/>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A180BF-2C3A-4D5F-81C0-FCD21803FA5A}" type="slidenum">
              <a:rPr lang="es-MX" smtClean="0">
                <a:solidFill>
                  <a:srgbClr val="455F51"/>
                </a:solidFill>
              </a:rPr>
              <a:pPr/>
              <a:t>‹Nº›</a:t>
            </a:fld>
            <a:endParaRPr lang="es-MX">
              <a:solidFill>
                <a:srgbClr val="455F51"/>
              </a:solidFill>
            </a:endParaRPr>
          </a:p>
        </p:txBody>
      </p:sp>
    </p:spTree>
    <p:extLst>
      <p:ext uri="{BB962C8B-B14F-4D97-AF65-F5344CB8AC3E}">
        <p14:creationId xmlns:p14="http://schemas.microsoft.com/office/powerpoint/2010/main" val="272308613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5"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194043069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88894852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0B64FD-57AD-43A0-82B5-039351C86535}" type="datetimeFigureOut">
              <a:rPr lang="es-MX" smtClean="0"/>
              <a:pPr/>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A180BF-2C3A-4D5F-81C0-FCD21803FA5A}" type="slidenum">
              <a:rPr lang="es-MX" smtClean="0"/>
              <a:pPr/>
              <a:t>‹Nº›</a:t>
            </a:fld>
            <a:endParaRPr lang="es-MX"/>
          </a:p>
        </p:txBody>
      </p:sp>
    </p:spTree>
    <p:extLst>
      <p:ext uri="{BB962C8B-B14F-4D97-AF65-F5344CB8AC3E}">
        <p14:creationId xmlns:p14="http://schemas.microsoft.com/office/powerpoint/2010/main" val="3462229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90" y="1123840"/>
            <a:ext cx="2210612" cy="460118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96849" y="6356505"/>
            <a:ext cx="20574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fld id="{5586B75A-687E-405C-8A0B-8D00578BA2C3}" type="datetimeFigureOut">
              <a:rPr lang="en-US" dirty="0">
                <a:solidFill>
                  <a:srgbClr val="000000">
                    <a:lumMod val="50000"/>
                    <a:lumOff val="50000"/>
                  </a:srgbClr>
                </a:solidFill>
              </a:rPr>
              <a:pPr defTabSz="457200"/>
              <a:t>10/10/2016</a:t>
            </a:fld>
            <a:endParaRPr lang="en-US" dirty="0">
              <a:solidFill>
                <a:srgbClr val="000000">
                  <a:lumMod val="50000"/>
                  <a:lumOff val="50000"/>
                </a:srgbClr>
              </a:solidFill>
            </a:endParaRPr>
          </a:p>
        </p:txBody>
      </p:sp>
      <p:sp>
        <p:nvSpPr>
          <p:cNvPr id="5" name="Footer Placeholder 4"/>
          <p:cNvSpPr>
            <a:spLocks noGrp="1"/>
          </p:cNvSpPr>
          <p:nvPr>
            <p:ph type="ftr" sz="quarter" idx="3"/>
          </p:nvPr>
        </p:nvSpPr>
        <p:spPr>
          <a:xfrm>
            <a:off x="2901951" y="6356505"/>
            <a:ext cx="4433638"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srgbClr val="000000">
                  <a:lumMod val="50000"/>
                  <a:lumOff val="50000"/>
                </a:srgbClr>
              </a:solidFill>
            </a:endParaRPr>
          </a:p>
        </p:txBody>
      </p:sp>
      <p:sp>
        <p:nvSpPr>
          <p:cNvPr id="6" name="Slide Number Placeholder 5"/>
          <p:cNvSpPr>
            <a:spLocks noGrp="1"/>
          </p:cNvSpPr>
          <p:nvPr>
            <p:ph type="sldNum" sz="quarter" idx="4"/>
          </p:nvPr>
        </p:nvSpPr>
        <p:spPr>
          <a:xfrm>
            <a:off x="7975679" y="6356505"/>
            <a:ext cx="1148195"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4FAB73BC-B049-4115-A692-8D63A059BFB8}" type="slidenum">
              <a:rPr lang="en-US" dirty="0">
                <a:solidFill>
                  <a:srgbClr val="40BAD2"/>
                </a:solidFill>
              </a:rPr>
              <a:pPr defTabSz="457200"/>
              <a:t>‹Nº›</a:t>
            </a:fld>
            <a:endParaRPr lang="en-US" dirty="0">
              <a:solidFill>
                <a:srgbClr val="40BAD2"/>
              </a:solidFill>
            </a:endParaRPr>
          </a:p>
        </p:txBody>
      </p:sp>
    </p:spTree>
    <p:extLst>
      <p:ext uri="{BB962C8B-B14F-4D97-AF65-F5344CB8AC3E}">
        <p14:creationId xmlns:p14="http://schemas.microsoft.com/office/powerpoint/2010/main" val="4377922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850"/>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850"/>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76" y="6459850"/>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790511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832"/>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832"/>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67" y="6459832"/>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6393652"/>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90" y="1123840"/>
            <a:ext cx="2210612" cy="460118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96849" y="6356383"/>
            <a:ext cx="20574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fld id="{5586B75A-687E-405C-8A0B-8D00578BA2C3}" type="datetimeFigureOut">
              <a:rPr lang="en-US" dirty="0">
                <a:solidFill>
                  <a:srgbClr val="000000">
                    <a:lumMod val="50000"/>
                    <a:lumOff val="50000"/>
                  </a:srgbClr>
                </a:solidFill>
              </a:rPr>
              <a:pPr defTabSz="457200"/>
              <a:t>10/10/2016</a:t>
            </a:fld>
            <a:endParaRPr lang="en-US" dirty="0">
              <a:solidFill>
                <a:srgbClr val="000000">
                  <a:lumMod val="50000"/>
                  <a:lumOff val="50000"/>
                </a:srgbClr>
              </a:solidFill>
            </a:endParaRPr>
          </a:p>
        </p:txBody>
      </p:sp>
      <p:sp>
        <p:nvSpPr>
          <p:cNvPr id="5" name="Footer Placeholder 4"/>
          <p:cNvSpPr>
            <a:spLocks noGrp="1"/>
          </p:cNvSpPr>
          <p:nvPr>
            <p:ph type="ftr" sz="quarter" idx="3"/>
          </p:nvPr>
        </p:nvSpPr>
        <p:spPr>
          <a:xfrm>
            <a:off x="2901951" y="6356383"/>
            <a:ext cx="4433638"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srgbClr val="000000">
                  <a:lumMod val="50000"/>
                  <a:lumOff val="50000"/>
                </a:srgbClr>
              </a:solidFill>
            </a:endParaRPr>
          </a:p>
        </p:txBody>
      </p:sp>
      <p:sp>
        <p:nvSpPr>
          <p:cNvPr id="6" name="Slide Number Placeholder 5"/>
          <p:cNvSpPr>
            <a:spLocks noGrp="1"/>
          </p:cNvSpPr>
          <p:nvPr>
            <p:ph type="sldNum" sz="quarter" idx="4"/>
          </p:nvPr>
        </p:nvSpPr>
        <p:spPr>
          <a:xfrm>
            <a:off x="7975618" y="6356383"/>
            <a:ext cx="1148195"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4FAB73BC-B049-4115-A692-8D63A059BFB8}" type="slidenum">
              <a:rPr lang="en-US" dirty="0">
                <a:solidFill>
                  <a:srgbClr val="40BAD2"/>
                </a:solidFill>
              </a:rPr>
              <a:pPr defTabSz="457200"/>
              <a:t>‹Nº›</a:t>
            </a:fld>
            <a:endParaRPr lang="en-US" dirty="0">
              <a:solidFill>
                <a:srgbClr val="40BAD2"/>
              </a:solidFill>
            </a:endParaRPr>
          </a:p>
        </p:txBody>
      </p:sp>
    </p:spTree>
    <p:extLst>
      <p:ext uri="{BB962C8B-B14F-4D97-AF65-F5344CB8AC3E}">
        <p14:creationId xmlns:p14="http://schemas.microsoft.com/office/powerpoint/2010/main" val="381653366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934"/>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934"/>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418" y="6459934"/>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14145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928"/>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928"/>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415" y="6459928"/>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2927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90" y="1123840"/>
            <a:ext cx="2210612" cy="460118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96849" y="6356491"/>
            <a:ext cx="20574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fld id="{5586B75A-687E-405C-8A0B-8D00578BA2C3}" type="datetimeFigureOut">
              <a:rPr lang="en-US" dirty="0">
                <a:solidFill>
                  <a:srgbClr val="000000">
                    <a:lumMod val="50000"/>
                    <a:lumOff val="50000"/>
                  </a:srgbClr>
                </a:solidFill>
              </a:rPr>
              <a:pPr defTabSz="457200"/>
              <a:t>10/10/2016</a:t>
            </a:fld>
            <a:endParaRPr lang="en-US" dirty="0">
              <a:solidFill>
                <a:srgbClr val="000000">
                  <a:lumMod val="50000"/>
                  <a:lumOff val="50000"/>
                </a:srgbClr>
              </a:solidFill>
            </a:endParaRPr>
          </a:p>
        </p:txBody>
      </p:sp>
      <p:sp>
        <p:nvSpPr>
          <p:cNvPr id="5" name="Footer Placeholder 4"/>
          <p:cNvSpPr>
            <a:spLocks noGrp="1"/>
          </p:cNvSpPr>
          <p:nvPr>
            <p:ph type="ftr" sz="quarter" idx="3"/>
          </p:nvPr>
        </p:nvSpPr>
        <p:spPr>
          <a:xfrm>
            <a:off x="2901951" y="6356491"/>
            <a:ext cx="4433638"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srgbClr val="000000">
                  <a:lumMod val="50000"/>
                  <a:lumOff val="50000"/>
                </a:srgbClr>
              </a:solidFill>
            </a:endParaRPr>
          </a:p>
        </p:txBody>
      </p:sp>
      <p:sp>
        <p:nvSpPr>
          <p:cNvPr id="6" name="Slide Number Placeholder 5"/>
          <p:cNvSpPr>
            <a:spLocks noGrp="1"/>
          </p:cNvSpPr>
          <p:nvPr>
            <p:ph type="sldNum" sz="quarter" idx="4"/>
          </p:nvPr>
        </p:nvSpPr>
        <p:spPr>
          <a:xfrm>
            <a:off x="7975672" y="6356491"/>
            <a:ext cx="1148195"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4FAB73BC-B049-4115-A692-8D63A059BFB8}" type="slidenum">
              <a:rPr lang="en-US" dirty="0">
                <a:solidFill>
                  <a:srgbClr val="40BAD2"/>
                </a:solidFill>
              </a:rPr>
              <a:pPr defTabSz="457200"/>
              <a:t>‹Nº›</a:t>
            </a:fld>
            <a:endParaRPr lang="en-US" dirty="0">
              <a:solidFill>
                <a:srgbClr val="40BAD2"/>
              </a:solidFill>
            </a:endParaRPr>
          </a:p>
        </p:txBody>
      </p:sp>
    </p:spTree>
    <p:extLst>
      <p:ext uri="{BB962C8B-B14F-4D97-AF65-F5344CB8AC3E}">
        <p14:creationId xmlns:p14="http://schemas.microsoft.com/office/powerpoint/2010/main" val="157458169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90" y="1123840"/>
            <a:ext cx="2210612" cy="460118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96849" y="6356487"/>
            <a:ext cx="20574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fld id="{5586B75A-687E-405C-8A0B-8D00578BA2C3}" type="datetimeFigureOut">
              <a:rPr lang="en-US" dirty="0">
                <a:solidFill>
                  <a:srgbClr val="000000">
                    <a:lumMod val="50000"/>
                    <a:lumOff val="50000"/>
                  </a:srgbClr>
                </a:solidFill>
              </a:rPr>
              <a:pPr defTabSz="457200"/>
              <a:t>10/10/2016</a:t>
            </a:fld>
            <a:endParaRPr lang="en-US" dirty="0">
              <a:solidFill>
                <a:srgbClr val="000000">
                  <a:lumMod val="50000"/>
                  <a:lumOff val="50000"/>
                </a:srgbClr>
              </a:solidFill>
            </a:endParaRPr>
          </a:p>
        </p:txBody>
      </p:sp>
      <p:sp>
        <p:nvSpPr>
          <p:cNvPr id="5" name="Footer Placeholder 4"/>
          <p:cNvSpPr>
            <a:spLocks noGrp="1"/>
          </p:cNvSpPr>
          <p:nvPr>
            <p:ph type="ftr" sz="quarter" idx="3"/>
          </p:nvPr>
        </p:nvSpPr>
        <p:spPr>
          <a:xfrm>
            <a:off x="2901951" y="6356487"/>
            <a:ext cx="4433638"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srgbClr val="000000">
                  <a:lumMod val="50000"/>
                  <a:lumOff val="50000"/>
                </a:srgbClr>
              </a:solidFill>
            </a:endParaRPr>
          </a:p>
        </p:txBody>
      </p:sp>
      <p:sp>
        <p:nvSpPr>
          <p:cNvPr id="6" name="Slide Number Placeholder 5"/>
          <p:cNvSpPr>
            <a:spLocks noGrp="1"/>
          </p:cNvSpPr>
          <p:nvPr>
            <p:ph type="sldNum" sz="quarter" idx="4"/>
          </p:nvPr>
        </p:nvSpPr>
        <p:spPr>
          <a:xfrm>
            <a:off x="7975670" y="6356487"/>
            <a:ext cx="1148195"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4FAB73BC-B049-4115-A692-8D63A059BFB8}" type="slidenum">
              <a:rPr lang="en-US" dirty="0">
                <a:solidFill>
                  <a:srgbClr val="40BAD2"/>
                </a:solidFill>
              </a:rPr>
              <a:pPr defTabSz="457200"/>
              <a:t>‹Nº›</a:t>
            </a:fld>
            <a:endParaRPr lang="en-US" dirty="0">
              <a:solidFill>
                <a:srgbClr val="40BAD2"/>
              </a:solidFill>
            </a:endParaRPr>
          </a:p>
        </p:txBody>
      </p:sp>
    </p:spTree>
    <p:extLst>
      <p:ext uri="{BB962C8B-B14F-4D97-AF65-F5344CB8AC3E}">
        <p14:creationId xmlns:p14="http://schemas.microsoft.com/office/powerpoint/2010/main" val="306605008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910"/>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910"/>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406" y="6459910"/>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324300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898"/>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898"/>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400" y="6459898"/>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078236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888"/>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888"/>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95" y="6459888"/>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61393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9" y="6459864"/>
            <a:ext cx="1854203" cy="365125"/>
          </a:xfrm>
          <a:prstGeom prst="rect">
            <a:avLst/>
          </a:prstGeom>
        </p:spPr>
        <p:txBody>
          <a:bodyPr vert="horz" lIns="91440" tIns="45720" rIns="91440" bIns="45720" rtlCol="0" anchor="ctr"/>
          <a:lstStyle>
            <a:lvl1pPr algn="l">
              <a:defRPr sz="900">
                <a:solidFill>
                  <a:srgbClr val="FFFFFF"/>
                </a:solidFill>
              </a:defRPr>
            </a:lvl1pPr>
          </a:lstStyle>
          <a:p>
            <a:fld id="{AC0B64FD-57AD-43A0-82B5-039351C86535}" type="datetimeFigureOut">
              <a:rPr lang="es-MX" smtClean="0"/>
              <a:pPr/>
              <a:t>10/10/2016</a:t>
            </a:fld>
            <a:endParaRPr lang="es-MX"/>
          </a:p>
        </p:txBody>
      </p:sp>
      <p:sp>
        <p:nvSpPr>
          <p:cNvPr id="5" name="Footer Placeholder 4"/>
          <p:cNvSpPr>
            <a:spLocks noGrp="1"/>
          </p:cNvSpPr>
          <p:nvPr>
            <p:ph type="ftr" sz="quarter" idx="3"/>
          </p:nvPr>
        </p:nvSpPr>
        <p:spPr>
          <a:xfrm>
            <a:off x="2764639" y="6459864"/>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83" y="6459864"/>
            <a:ext cx="984019" cy="365125"/>
          </a:xfrm>
          <a:prstGeom prst="rect">
            <a:avLst/>
          </a:prstGeom>
        </p:spPr>
        <p:txBody>
          <a:bodyPr vert="horz" lIns="91440" tIns="45720" rIns="91440" bIns="45720" rtlCol="0" anchor="ctr"/>
          <a:lstStyle>
            <a:lvl1pPr algn="r">
              <a:defRPr sz="1050">
                <a:solidFill>
                  <a:srgbClr val="FFFFFF"/>
                </a:solidFill>
              </a:defRPr>
            </a:lvl1pPr>
          </a:lstStyle>
          <a:p>
            <a:fld id="{53A180BF-2C3A-4D5F-81C0-FCD21803FA5A}"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256416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5.jpe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4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57.xml"/><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57.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68.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5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7.xml"/><Relationship Id="rId1" Type="http://schemas.openxmlformats.org/officeDocument/2006/relationships/slideLayout" Target="../slideLayouts/slideLayout57.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1.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9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81.xml"/><Relationship Id="rId4" Type="http://schemas.openxmlformats.org/officeDocument/2006/relationships/image" Target="../media/image47.jpeg"/></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81.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1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4.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114.xml"/></Relationships>
</file>

<file path=ppt/slides/_rels/slide3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6.xml"/><Relationship Id="rId1" Type="http://schemas.openxmlformats.org/officeDocument/2006/relationships/slideLayout" Target="../slideLayouts/slideLayout12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12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9.xml"/></Relationships>
</file>

<file path=ppt/slides/_rels/slide4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29.xml"/><Relationship Id="rId1" Type="http://schemas.openxmlformats.org/officeDocument/2006/relationships/slideLayout" Target="../slideLayouts/slideLayout118.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9.emf"/></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123.xml"/><Relationship Id="rId4" Type="http://schemas.openxmlformats.org/officeDocument/2006/relationships/image" Target="../media/image61.pn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17748" y="365541"/>
            <a:ext cx="7886700" cy="6303819"/>
          </a:xfrm>
        </p:spPr>
        <p:txBody>
          <a:bodyPr>
            <a:noAutofit/>
          </a:bodyPr>
          <a:lstStyle/>
          <a:p>
            <a:pPr algn="ctr">
              <a:buFont typeface="Wingdings" pitchFamily="2" charset="2"/>
              <a:buNone/>
            </a:pPr>
            <a:r>
              <a:rPr lang="es-ES" sz="2400" b="1" dirty="0"/>
              <a:t>UNIVERSIDAD AUTÓNOMA DEL ESTADO DE MÉXICO</a:t>
            </a:r>
          </a:p>
          <a:p>
            <a:pPr algn="ctr">
              <a:buFont typeface="Wingdings" pitchFamily="2" charset="2"/>
              <a:buNone/>
            </a:pPr>
            <a:r>
              <a:rPr lang="es-ES" sz="2400" dirty="0"/>
              <a:t>FACULTAD DE </a:t>
            </a:r>
            <a:r>
              <a:rPr lang="es-ES" sz="2400" dirty="0" smtClean="0"/>
              <a:t>ODONTOLOGÍA</a:t>
            </a:r>
            <a:endParaRPr lang="es-ES" sz="2400" dirty="0"/>
          </a:p>
          <a:p>
            <a:pPr algn="ctr">
              <a:buFont typeface="Wingdings" pitchFamily="2" charset="2"/>
              <a:buNone/>
            </a:pPr>
            <a:r>
              <a:rPr lang="es-MX" sz="2400" b="1" dirty="0"/>
              <a:t>PROGRAMA EDUCATIVO: </a:t>
            </a:r>
          </a:p>
          <a:p>
            <a:pPr algn="ctr">
              <a:buFont typeface="Wingdings" pitchFamily="2" charset="2"/>
              <a:buNone/>
            </a:pPr>
            <a:r>
              <a:rPr lang="es-MX" sz="2400" dirty="0"/>
              <a:t>LICENCIATURA DE CIRUJANO </a:t>
            </a:r>
            <a:r>
              <a:rPr lang="es-MX" sz="2400" dirty="0" smtClean="0"/>
              <a:t>DENTISTA</a:t>
            </a:r>
            <a:endParaRPr lang="es-ES" sz="2400" dirty="0"/>
          </a:p>
          <a:p>
            <a:pPr algn="ctr">
              <a:buFont typeface="Wingdings" pitchFamily="2" charset="2"/>
              <a:buNone/>
            </a:pPr>
            <a:r>
              <a:rPr lang="es-MX" sz="2400" b="1" dirty="0"/>
              <a:t>ÁREA DE DOCENCIA: </a:t>
            </a:r>
          </a:p>
          <a:p>
            <a:pPr algn="ctr">
              <a:buFont typeface="Wingdings" pitchFamily="2" charset="2"/>
              <a:buNone/>
            </a:pPr>
            <a:r>
              <a:rPr lang="es-MX" sz="2400" dirty="0"/>
              <a:t>INVESTIGACIÓN Y FORMACIÓN </a:t>
            </a:r>
            <a:r>
              <a:rPr lang="es-MX" sz="2400" dirty="0" smtClean="0"/>
              <a:t>BÁSICA</a:t>
            </a:r>
            <a:endParaRPr lang="es-MX" sz="2400" dirty="0"/>
          </a:p>
          <a:p>
            <a:pPr algn="ctr">
              <a:buFont typeface="Wingdings" pitchFamily="2" charset="2"/>
              <a:buNone/>
            </a:pPr>
            <a:r>
              <a:rPr lang="es-MX" sz="2400" b="1" dirty="0"/>
              <a:t>UNIDAD DE APRENDIZAJE:</a:t>
            </a:r>
          </a:p>
          <a:p>
            <a:pPr algn="ctr">
              <a:buFont typeface="Wingdings" pitchFamily="2" charset="2"/>
              <a:buNone/>
            </a:pPr>
            <a:r>
              <a:rPr lang="es-MX" sz="2400" dirty="0" smtClean="0"/>
              <a:t>ERGONOMÍA Y ADMINISTRACIÓN</a:t>
            </a:r>
            <a:endParaRPr lang="es-MX" sz="2400" dirty="0"/>
          </a:p>
          <a:p>
            <a:pPr algn="ctr">
              <a:buFont typeface="Wingdings" pitchFamily="2" charset="2"/>
              <a:buNone/>
            </a:pPr>
            <a:r>
              <a:rPr lang="es-MX" sz="2400" b="1" dirty="0"/>
              <a:t>TEMA DEL MATERIAL:</a:t>
            </a:r>
          </a:p>
          <a:p>
            <a:pPr algn="ctr">
              <a:buFont typeface="Wingdings" pitchFamily="2" charset="2"/>
              <a:buNone/>
            </a:pPr>
            <a:r>
              <a:rPr lang="es-MX" sz="2400" dirty="0" smtClean="0"/>
              <a:t>MERCADOTECNIA EN ODONTOLOGÍA</a:t>
            </a:r>
            <a:endParaRPr lang="es-ES" sz="2400" b="1" dirty="0" smtClean="0"/>
          </a:p>
          <a:p>
            <a:pPr algn="ctr">
              <a:buFont typeface="Wingdings" pitchFamily="2" charset="2"/>
              <a:buNone/>
            </a:pPr>
            <a:r>
              <a:rPr lang="es-ES" sz="2400" b="1" dirty="0" smtClean="0"/>
              <a:t>ELABORADO </a:t>
            </a:r>
            <a:r>
              <a:rPr lang="es-ES" sz="2400" b="1" dirty="0"/>
              <a:t>POR:</a:t>
            </a:r>
          </a:p>
          <a:p>
            <a:pPr algn="ctr">
              <a:buFont typeface="Wingdings" pitchFamily="2" charset="2"/>
              <a:buNone/>
            </a:pPr>
            <a:r>
              <a:rPr lang="es-ES" sz="2400" dirty="0"/>
              <a:t>DRA. EN E.P. </a:t>
            </a:r>
            <a:r>
              <a:rPr lang="es-ES" sz="2400" dirty="0" smtClean="0"/>
              <a:t>ROSA MARTHA </a:t>
            </a:r>
            <a:r>
              <a:rPr lang="es-ES" sz="2400" dirty="0"/>
              <a:t>FLORES ESTRADA</a:t>
            </a:r>
          </a:p>
          <a:p>
            <a:endParaRPr lang="es-MX" sz="2400" dirty="0"/>
          </a:p>
        </p:txBody>
      </p:sp>
      <p:pic>
        <p:nvPicPr>
          <p:cNvPr id="5" name="4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6" name="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3267630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UNIDAD III  </a:t>
            </a:r>
            <a:endParaRPr lang="es-MX" dirty="0"/>
          </a:p>
        </p:txBody>
      </p:sp>
      <p:sp>
        <p:nvSpPr>
          <p:cNvPr id="3" name="2 Marcador de contenido"/>
          <p:cNvSpPr>
            <a:spLocks noGrp="1"/>
          </p:cNvSpPr>
          <p:nvPr>
            <p:ph idx="1"/>
          </p:nvPr>
        </p:nvSpPr>
        <p:spPr/>
        <p:txBody>
          <a:bodyPr>
            <a:normAutofit/>
          </a:bodyPr>
          <a:lstStyle/>
          <a:p>
            <a:pPr marL="0" indent="0">
              <a:buNone/>
            </a:pPr>
            <a:r>
              <a:rPr lang="es-MX" sz="4000" dirty="0" smtClean="0"/>
              <a:t>Calidad en odontología</a:t>
            </a:r>
          </a:p>
          <a:p>
            <a:pPr marL="0" indent="0">
              <a:buNone/>
            </a:pPr>
            <a:r>
              <a:rPr lang="es-MX" sz="4000" dirty="0" smtClean="0"/>
              <a:t>Método administrativo</a:t>
            </a:r>
          </a:p>
          <a:p>
            <a:pPr marL="0" indent="0">
              <a:buNone/>
            </a:pPr>
            <a:r>
              <a:rPr lang="es-MX" sz="4000" dirty="0" smtClean="0"/>
              <a:t>El consultorio dental como empresa</a:t>
            </a:r>
          </a:p>
          <a:p>
            <a:endParaRPr lang="es-MX" sz="4000"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1643323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Conocimientos </a:t>
            </a:r>
            <a:endParaRPr lang="es-MX" dirty="0"/>
          </a:p>
        </p:txBody>
      </p:sp>
      <p:sp>
        <p:nvSpPr>
          <p:cNvPr id="3" name="2 Marcador de contenido"/>
          <p:cNvSpPr>
            <a:spLocks noGrp="1"/>
          </p:cNvSpPr>
          <p:nvPr>
            <p:ph idx="1"/>
          </p:nvPr>
        </p:nvSpPr>
        <p:spPr/>
        <p:txBody>
          <a:bodyPr>
            <a:normAutofit/>
          </a:bodyPr>
          <a:lstStyle/>
          <a:p>
            <a:pPr lvl="0"/>
            <a:r>
              <a:rPr lang="es-ES" sz="3600" dirty="0"/>
              <a:t>Calidad en odontología</a:t>
            </a:r>
            <a:endParaRPr lang="es-MX" sz="3600" dirty="0"/>
          </a:p>
          <a:p>
            <a:pPr lvl="0"/>
            <a:r>
              <a:rPr lang="es-ES" sz="3600" dirty="0"/>
              <a:t>Método administrativo</a:t>
            </a:r>
            <a:endParaRPr lang="es-MX" sz="3600" dirty="0"/>
          </a:p>
          <a:p>
            <a:pPr lvl="0"/>
            <a:r>
              <a:rPr lang="es-ES" sz="3600" dirty="0"/>
              <a:t>El consultorio como microempresa</a:t>
            </a:r>
            <a:endParaRPr lang="es-MX" sz="3600" dirty="0"/>
          </a:p>
          <a:p>
            <a:r>
              <a:rPr lang="es-ES" sz="3600" b="1" u="sng" dirty="0"/>
              <a:t>Mercadotecnia en Odontología</a:t>
            </a:r>
            <a:endParaRPr lang="es-MX" sz="3600" b="1" u="sng"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4259687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Habilidades </a:t>
            </a:r>
            <a:endParaRPr lang="es-MX" dirty="0"/>
          </a:p>
        </p:txBody>
      </p:sp>
      <p:sp>
        <p:nvSpPr>
          <p:cNvPr id="3" name="2 Marcador de contenido"/>
          <p:cNvSpPr>
            <a:spLocks noGrp="1"/>
          </p:cNvSpPr>
          <p:nvPr>
            <p:ph idx="1"/>
          </p:nvPr>
        </p:nvSpPr>
        <p:spPr/>
        <p:txBody>
          <a:bodyPr>
            <a:normAutofit/>
          </a:bodyPr>
          <a:lstStyle/>
          <a:p>
            <a:r>
              <a:rPr lang="es-ES" sz="3200" dirty="0"/>
              <a:t>Aplicar el método administrativo a su práctica clínica.</a:t>
            </a:r>
            <a:endParaRPr lang="es-MX" sz="3200" dirty="0"/>
          </a:p>
          <a:p>
            <a:r>
              <a:rPr lang="es-ES" sz="3200" dirty="0"/>
              <a:t>Actividades de relajación física Diseñar los principios de su consultorio dental como empresa.</a:t>
            </a:r>
            <a:endParaRPr lang="es-MX" sz="3200"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3565730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Actitudes/Valores</a:t>
            </a:r>
            <a:endParaRPr lang="es-MX" dirty="0"/>
          </a:p>
        </p:txBody>
      </p:sp>
      <p:sp>
        <p:nvSpPr>
          <p:cNvPr id="3" name="2 Marcador de contenido"/>
          <p:cNvSpPr>
            <a:spLocks noGrp="1"/>
          </p:cNvSpPr>
          <p:nvPr>
            <p:ph idx="1"/>
          </p:nvPr>
        </p:nvSpPr>
        <p:spPr/>
        <p:txBody>
          <a:bodyPr/>
          <a:lstStyle/>
          <a:p>
            <a:pPr lvl="0"/>
            <a:r>
              <a:rPr lang="es-ES" dirty="0"/>
              <a:t>Organización</a:t>
            </a:r>
            <a:endParaRPr lang="es-MX" dirty="0"/>
          </a:p>
          <a:p>
            <a:pPr lvl="0"/>
            <a:r>
              <a:rPr lang="es-ES" dirty="0"/>
              <a:t>Orden</a:t>
            </a:r>
            <a:endParaRPr lang="es-MX" dirty="0"/>
          </a:p>
          <a:p>
            <a:pPr lvl="0"/>
            <a:r>
              <a:rPr lang="es-ES" dirty="0"/>
              <a:t>Cumplimiento de reglamento.</a:t>
            </a:r>
            <a:endParaRPr lang="es-MX" dirty="0"/>
          </a:p>
          <a:p>
            <a:pPr lvl="0"/>
            <a:r>
              <a:rPr lang="es-ES" dirty="0"/>
              <a:t>Limpieza</a:t>
            </a:r>
            <a:endParaRPr lang="es-MX" dirty="0"/>
          </a:p>
          <a:p>
            <a:pPr lvl="0"/>
            <a:r>
              <a:rPr lang="es-ES" dirty="0"/>
              <a:t>Puntualidad en la entrega</a:t>
            </a:r>
            <a:endParaRPr lang="es-MX" dirty="0"/>
          </a:p>
          <a:p>
            <a:pPr lvl="0"/>
            <a:r>
              <a:rPr lang="es-ES" dirty="0"/>
              <a:t>Respeto a los tiempos.</a:t>
            </a:r>
            <a:endParaRPr lang="es-MX" dirty="0"/>
          </a:p>
          <a:p>
            <a:r>
              <a:rPr lang="es-ES" dirty="0"/>
              <a:t>Trabajo en equipo</a:t>
            </a:r>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3142453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algn="ctr"/>
            <a:r>
              <a:rPr lang="es-MX" sz="6600" dirty="0" smtClean="0"/>
              <a:t>MERCADOTECNIA EN ODONTOLOGÍA</a:t>
            </a:r>
            <a:endParaRPr lang="es-MX" sz="6600" dirty="0"/>
          </a:p>
        </p:txBody>
      </p:sp>
      <p:sp>
        <p:nvSpPr>
          <p:cNvPr id="3" name="2 Subtítulo"/>
          <p:cNvSpPr>
            <a:spLocks noGrp="1"/>
          </p:cNvSpPr>
          <p:nvPr>
            <p:ph type="subTitle" idx="1"/>
          </p:nvPr>
        </p:nvSpPr>
        <p:spPr>
          <a:xfrm>
            <a:off x="268560" y="4509120"/>
            <a:ext cx="7543800" cy="1143000"/>
          </a:xfrm>
        </p:spPr>
        <p:txBody>
          <a:bodyPr/>
          <a:lstStyle/>
          <a:p>
            <a:r>
              <a:rPr lang="es-MX" dirty="0" smtClean="0"/>
              <a:t>Dra</a:t>
            </a:r>
            <a:r>
              <a:rPr lang="es-MX" dirty="0"/>
              <a:t>. En E.P. Rosa Martha Flores Estrada</a:t>
            </a:r>
          </a:p>
          <a:p>
            <a:endParaRPr lang="es-MX" dirty="0"/>
          </a:p>
          <a:p>
            <a:endParaRPr lang="es-MX" dirty="0"/>
          </a:p>
        </p:txBody>
      </p:sp>
      <p:pic>
        <p:nvPicPr>
          <p:cNvPr id="4" name="Imagen 6"/>
          <p:cNvPicPr>
            <a:picLocks noChangeAspect="1"/>
          </p:cNvPicPr>
          <p:nvPr/>
        </p:nvPicPr>
        <p:blipFill>
          <a:blip r:embed="rId3"/>
          <a:stretch>
            <a:fillRect/>
          </a:stretch>
        </p:blipFill>
        <p:spPr>
          <a:xfrm>
            <a:off x="7472180" y="4653136"/>
            <a:ext cx="1671820" cy="1671820"/>
          </a:xfrm>
          <a:prstGeom prst="rect">
            <a:avLst/>
          </a:prstGeom>
        </p:spPr>
      </p:pic>
      <p:pic>
        <p:nvPicPr>
          <p:cNvPr id="5" name="4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92387"/>
            <a:ext cx="1057275" cy="1057275"/>
          </a:xfrm>
          <a:prstGeom prst="rect">
            <a:avLst/>
          </a:prstGeom>
          <a:noFill/>
          <a:ln>
            <a:noFill/>
          </a:ln>
        </p:spPr>
      </p:pic>
      <p:pic>
        <p:nvPicPr>
          <p:cNvPr id="6" name="5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81870"/>
            <a:ext cx="1283335" cy="1133475"/>
          </a:xfrm>
          <a:prstGeom prst="rect">
            <a:avLst/>
          </a:prstGeom>
          <a:noFill/>
          <a:ln>
            <a:noFill/>
          </a:ln>
        </p:spPr>
      </p:pic>
    </p:spTree>
    <p:extLst>
      <p:ext uri="{BB962C8B-B14F-4D97-AF65-F5344CB8AC3E}">
        <p14:creationId xmlns:p14="http://schemas.microsoft.com/office/powerpoint/2010/main" val="36400118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sp>
        <p:nvSpPr>
          <p:cNvPr id="5" name="Marcador de texto 4"/>
          <p:cNvSpPr>
            <a:spLocks noGrp="1"/>
          </p:cNvSpPr>
          <p:nvPr>
            <p:ph type="body" idx="1"/>
          </p:nvPr>
        </p:nvSpPr>
        <p:spPr/>
        <p:txBody>
          <a:bodyPr/>
          <a:lstStyle/>
          <a:p>
            <a:r>
              <a:rPr lang="es-MX" dirty="0" smtClean="0"/>
              <a:t>Datos generales </a:t>
            </a:r>
            <a:endParaRPr lang="es-MX" dirty="0"/>
          </a:p>
        </p:txBody>
      </p:sp>
      <p:sp>
        <p:nvSpPr>
          <p:cNvPr id="3" name="Marcador de contenido 2"/>
          <p:cNvSpPr>
            <a:spLocks noGrp="1"/>
          </p:cNvSpPr>
          <p:nvPr>
            <p:ph sz="half" idx="2"/>
          </p:nvPr>
        </p:nvSpPr>
        <p:spPr/>
        <p:txBody>
          <a:bodyPr/>
          <a:lstStyle/>
          <a:p>
            <a:r>
              <a:rPr lang="es-MX" dirty="0" smtClean="0"/>
              <a:t>La unidad de aprendizaje corresponde a curso taller</a:t>
            </a:r>
          </a:p>
          <a:p>
            <a:r>
              <a:rPr lang="es-MX" dirty="0" smtClean="0"/>
              <a:t>Antecedente: Ergonomía (punto de partida)</a:t>
            </a:r>
          </a:p>
          <a:p>
            <a:r>
              <a:rPr lang="es-MX" dirty="0" smtClean="0"/>
              <a:t>Consecuente: bases de Administración y Mercadotecnia  </a:t>
            </a:r>
          </a:p>
          <a:p>
            <a:r>
              <a:rPr lang="es-MX" dirty="0" smtClean="0"/>
              <a:t>Producto para evaluar: Trabajo final </a:t>
            </a:r>
            <a:endParaRPr lang="es-MX" dirty="0"/>
          </a:p>
        </p:txBody>
      </p:sp>
      <p:sp>
        <p:nvSpPr>
          <p:cNvPr id="6" name="Marcador de texto 5"/>
          <p:cNvSpPr>
            <a:spLocks noGrp="1"/>
          </p:cNvSpPr>
          <p:nvPr>
            <p:ph type="body" sz="quarter" idx="3"/>
          </p:nvPr>
        </p:nvSpPr>
        <p:spPr>
          <a:xfrm>
            <a:off x="4526280" y="1043620"/>
            <a:ext cx="3703320" cy="736282"/>
          </a:xfrm>
        </p:spPr>
        <p:txBody>
          <a:bodyPr/>
          <a:lstStyle/>
          <a:p>
            <a:r>
              <a:rPr lang="es-MX" dirty="0" smtClean="0"/>
              <a:t>antecedentes</a:t>
            </a:r>
            <a:endParaRPr lang="es-MX" dirty="0"/>
          </a:p>
        </p:txBody>
      </p:sp>
      <p:pic>
        <p:nvPicPr>
          <p:cNvPr id="13" name="Imagen 12"/>
          <p:cNvPicPr>
            <a:picLocks noChangeAspect="1"/>
          </p:cNvPicPr>
          <p:nvPr/>
        </p:nvPicPr>
        <p:blipFill>
          <a:blip r:embed="rId3"/>
          <a:stretch>
            <a:fillRect/>
          </a:stretch>
        </p:blipFill>
        <p:spPr>
          <a:xfrm>
            <a:off x="6300192" y="1844824"/>
            <a:ext cx="1910559" cy="2320414"/>
          </a:xfrm>
          <a:prstGeom prst="rect">
            <a:avLst/>
          </a:prstGeom>
        </p:spPr>
      </p:pic>
    </p:spTree>
    <p:extLst>
      <p:ext uri="{BB962C8B-B14F-4D97-AF65-F5344CB8AC3E}">
        <p14:creationId xmlns:p14="http://schemas.microsoft.com/office/powerpoint/2010/main" val="40250089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7"/>
          <p:cNvGraphicFramePr>
            <a:graphicFrameLocks/>
          </p:cNvGraphicFramePr>
          <p:nvPr>
            <p:extLst>
              <p:ext uri="{D42A27DB-BD31-4B8C-83A1-F6EECF244321}">
                <p14:modId xmlns:p14="http://schemas.microsoft.com/office/powerpoint/2010/main" val="2236262378"/>
              </p:ext>
            </p:extLst>
          </p:nvPr>
        </p:nvGraphicFramePr>
        <p:xfrm>
          <a:off x="1115616" y="402985"/>
          <a:ext cx="65527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12"/>
          <p:cNvPicPr>
            <a:picLocks noChangeAspect="1"/>
          </p:cNvPicPr>
          <p:nvPr/>
        </p:nvPicPr>
        <p:blipFill>
          <a:blip r:embed="rId8"/>
          <a:stretch>
            <a:fillRect/>
          </a:stretch>
        </p:blipFill>
        <p:spPr>
          <a:xfrm>
            <a:off x="4893689" y="5194929"/>
            <a:ext cx="721519" cy="876300"/>
          </a:xfrm>
          <a:prstGeom prst="rect">
            <a:avLst/>
          </a:prstGeom>
        </p:spPr>
      </p:pic>
      <p:pic>
        <p:nvPicPr>
          <p:cNvPr id="9" name="Imagen 9"/>
          <p:cNvPicPr>
            <a:picLocks noChangeAspect="1"/>
          </p:cNvPicPr>
          <p:nvPr/>
        </p:nvPicPr>
        <p:blipFill>
          <a:blip r:embed="rId9"/>
          <a:stretch>
            <a:fillRect/>
          </a:stretch>
        </p:blipFill>
        <p:spPr>
          <a:xfrm>
            <a:off x="6012160" y="4941168"/>
            <a:ext cx="1031332" cy="1582528"/>
          </a:xfrm>
          <a:prstGeom prst="rect">
            <a:avLst/>
          </a:prstGeom>
        </p:spPr>
      </p:pic>
      <p:sp>
        <p:nvSpPr>
          <p:cNvPr id="12" name="CuadroTexto 10"/>
          <p:cNvSpPr txBox="1"/>
          <p:nvPr/>
        </p:nvSpPr>
        <p:spPr>
          <a:xfrm>
            <a:off x="7245204" y="5194929"/>
            <a:ext cx="1143220" cy="553998"/>
          </a:xfrm>
          <a:prstGeom prst="rect">
            <a:avLst/>
          </a:prstGeom>
          <a:noFill/>
        </p:spPr>
        <p:txBody>
          <a:bodyPr wrap="square" rtlCol="0">
            <a:spAutoFit/>
          </a:bodyPr>
          <a:lstStyle/>
          <a:p>
            <a:pPr algn="r"/>
            <a:r>
              <a:rPr lang="es-MX" sz="1000" dirty="0" smtClean="0">
                <a:solidFill>
                  <a:prstClr val="black"/>
                </a:solidFill>
              </a:rPr>
              <a:t>En relación y congruencia con el ambiente </a:t>
            </a:r>
            <a:endParaRPr lang="es-MX" sz="1000" dirty="0">
              <a:solidFill>
                <a:prstClr val="black"/>
              </a:solidFill>
            </a:endParaRPr>
          </a:p>
        </p:txBody>
      </p:sp>
    </p:spTree>
    <p:extLst>
      <p:ext uri="{BB962C8B-B14F-4D97-AF65-F5344CB8AC3E}">
        <p14:creationId xmlns:p14="http://schemas.microsoft.com/office/powerpoint/2010/main" val="118008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6581274" y="402373"/>
            <a:ext cx="1720516" cy="1053448"/>
          </a:xfrm>
          <a:prstGeom prst="rect">
            <a:avLst/>
          </a:prstGeom>
        </p:spPr>
      </p:pic>
      <p:sp>
        <p:nvSpPr>
          <p:cNvPr id="2" name="Título 1"/>
          <p:cNvSpPr>
            <a:spLocks noGrp="1"/>
          </p:cNvSpPr>
          <p:nvPr>
            <p:ph type="title"/>
          </p:nvPr>
        </p:nvSpPr>
        <p:spPr/>
        <p:txBody>
          <a:bodyPr/>
          <a:lstStyle/>
          <a:p>
            <a:r>
              <a:rPr lang="es-MX" dirty="0" smtClean="0"/>
              <a:t>Sesiones </a:t>
            </a:r>
            <a:endParaRPr lang="es-MX" dirty="0"/>
          </a:p>
        </p:txBody>
      </p:sp>
      <p:sp>
        <p:nvSpPr>
          <p:cNvPr id="5" name="Marcador de contenido 4"/>
          <p:cNvSpPr>
            <a:spLocks noGrp="1"/>
          </p:cNvSpPr>
          <p:nvPr>
            <p:ph sz="half" idx="1"/>
          </p:nvPr>
        </p:nvSpPr>
        <p:spPr/>
        <p:txBody>
          <a:bodyPr/>
          <a:lstStyle/>
          <a:p>
            <a:pPr marL="0" indent="0">
              <a:buNone/>
            </a:pPr>
            <a:r>
              <a:rPr lang="es-MX" dirty="0" smtClean="0"/>
              <a:t>Evaluación diagnóstica</a:t>
            </a:r>
          </a:p>
          <a:p>
            <a:pPr marL="0" indent="0">
              <a:buNone/>
            </a:pPr>
            <a:r>
              <a:rPr lang="es-MX" dirty="0" smtClean="0"/>
              <a:t>Porción teórica: Administración y </a:t>
            </a:r>
          </a:p>
          <a:p>
            <a:pPr marL="0" indent="0">
              <a:buNone/>
            </a:pPr>
            <a:r>
              <a:rPr lang="es-MX" dirty="0" smtClean="0"/>
              <a:t>                             Mercadotecnia</a:t>
            </a:r>
          </a:p>
          <a:p>
            <a:pPr marL="0" indent="0">
              <a:buNone/>
            </a:pPr>
            <a:r>
              <a:rPr lang="es-MX" dirty="0" smtClean="0"/>
              <a:t>Actividades prácticas</a:t>
            </a:r>
          </a:p>
          <a:p>
            <a:pPr marL="0" indent="0">
              <a:buNone/>
            </a:pPr>
            <a:r>
              <a:rPr lang="es-MX" dirty="0" smtClean="0"/>
              <a:t>Tareas </a:t>
            </a:r>
          </a:p>
          <a:p>
            <a:pPr marL="0" indent="0">
              <a:buNone/>
            </a:pPr>
            <a:r>
              <a:rPr lang="es-MX" dirty="0" smtClean="0"/>
              <a:t>Evaluación teórico-práctica</a:t>
            </a:r>
          </a:p>
          <a:p>
            <a:pPr marL="0" indent="0">
              <a:buNone/>
            </a:pPr>
            <a:r>
              <a:rPr lang="es-MX" dirty="0"/>
              <a:t>Evaluación escrita</a:t>
            </a:r>
          </a:p>
          <a:p>
            <a:endParaRPr lang="es-MX" dirty="0" smtClean="0"/>
          </a:p>
          <a:p>
            <a:r>
              <a:rPr lang="es-MX" dirty="0" smtClean="0"/>
              <a:t> </a:t>
            </a:r>
          </a:p>
          <a:p>
            <a:endParaRPr lang="es-MX" dirty="0"/>
          </a:p>
        </p:txBody>
      </p:sp>
      <p:sp>
        <p:nvSpPr>
          <p:cNvPr id="6" name="Marcador de contenido 5"/>
          <p:cNvSpPr>
            <a:spLocks noGrp="1"/>
          </p:cNvSpPr>
          <p:nvPr>
            <p:ph sz="half" idx="2"/>
          </p:nvPr>
        </p:nvSpPr>
        <p:spPr/>
        <p:txBody>
          <a:bodyPr/>
          <a:lstStyle/>
          <a:p>
            <a:r>
              <a:rPr lang="es-MX" dirty="0" smtClean="0"/>
              <a:t>Bases de administración: análisis FODA</a:t>
            </a:r>
          </a:p>
          <a:p>
            <a:r>
              <a:rPr lang="es-MX" dirty="0" smtClean="0"/>
              <a:t>Proceso administrativo, Misión y Visión, valores que se ejercen, micro-empresa, emprendedurismo</a:t>
            </a:r>
          </a:p>
          <a:p>
            <a:r>
              <a:rPr lang="es-MX" dirty="0" err="1" smtClean="0"/>
              <a:t>Couching</a:t>
            </a:r>
            <a:endParaRPr lang="es-MX" dirty="0" smtClean="0"/>
          </a:p>
          <a:p>
            <a:r>
              <a:rPr lang="es-MX" dirty="0" smtClean="0"/>
              <a:t>Organigrama </a:t>
            </a:r>
          </a:p>
          <a:p>
            <a:r>
              <a:rPr lang="es-MX" dirty="0" smtClean="0"/>
              <a:t>Autores </a:t>
            </a:r>
          </a:p>
        </p:txBody>
      </p:sp>
    </p:spTree>
    <p:extLst>
      <p:ext uri="{BB962C8B-B14F-4D97-AF65-F5344CB8AC3E}">
        <p14:creationId xmlns:p14="http://schemas.microsoft.com/office/powerpoint/2010/main" val="22158231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7309184" y="440481"/>
            <a:ext cx="857250" cy="1143000"/>
          </a:xfrm>
          <a:prstGeom prst="rect">
            <a:avLst/>
          </a:prstGeom>
        </p:spPr>
      </p:pic>
      <p:sp>
        <p:nvSpPr>
          <p:cNvPr id="2" name="Título 1"/>
          <p:cNvSpPr>
            <a:spLocks noGrp="1"/>
          </p:cNvSpPr>
          <p:nvPr>
            <p:ph type="title"/>
          </p:nvPr>
        </p:nvSpPr>
        <p:spPr/>
        <p:txBody>
          <a:bodyPr/>
          <a:lstStyle/>
          <a:p>
            <a:r>
              <a:rPr lang="es-MX" dirty="0" smtClean="0"/>
              <a:t>Al respecto</a:t>
            </a:r>
            <a:endParaRPr lang="es-MX" dirty="0"/>
          </a:p>
        </p:txBody>
      </p:sp>
      <p:sp>
        <p:nvSpPr>
          <p:cNvPr id="8" name="Marcador de contenido 7"/>
          <p:cNvSpPr>
            <a:spLocks noGrp="1"/>
          </p:cNvSpPr>
          <p:nvPr>
            <p:ph sz="half" idx="2"/>
          </p:nvPr>
        </p:nvSpPr>
        <p:spPr/>
        <p:txBody>
          <a:bodyPr/>
          <a:lstStyle/>
          <a:p>
            <a:r>
              <a:rPr lang="es-MX" dirty="0" smtClean="0"/>
              <a:t>Inversión</a:t>
            </a:r>
          </a:p>
          <a:p>
            <a:r>
              <a:rPr lang="es-MX" dirty="0" smtClean="0"/>
              <a:t>Activos</a:t>
            </a:r>
          </a:p>
          <a:p>
            <a:r>
              <a:rPr lang="es-MX" dirty="0" smtClean="0"/>
              <a:t>Pasivos</a:t>
            </a:r>
          </a:p>
          <a:p>
            <a:r>
              <a:rPr lang="es-MX" dirty="0" smtClean="0"/>
              <a:t>Costos</a:t>
            </a:r>
          </a:p>
          <a:p>
            <a:r>
              <a:rPr lang="es-MX" dirty="0" smtClean="0"/>
              <a:t>Proyecto de vida profesional</a:t>
            </a:r>
            <a:endParaRPr lang="es-MX" dirty="0"/>
          </a:p>
        </p:txBody>
      </p:sp>
      <p:sp>
        <p:nvSpPr>
          <p:cNvPr id="9" name="Marcador de texto 8"/>
          <p:cNvSpPr>
            <a:spLocks noGrp="1"/>
          </p:cNvSpPr>
          <p:nvPr>
            <p:ph type="body" sz="quarter" idx="3"/>
          </p:nvPr>
        </p:nvSpPr>
        <p:spPr/>
        <p:txBody>
          <a:bodyPr/>
          <a:lstStyle/>
          <a:p>
            <a:endParaRPr lang="es-MX"/>
          </a:p>
        </p:txBody>
      </p:sp>
      <p:sp>
        <p:nvSpPr>
          <p:cNvPr id="10" name="Marcador de contenido 9"/>
          <p:cNvSpPr>
            <a:spLocks noGrp="1"/>
          </p:cNvSpPr>
          <p:nvPr>
            <p:ph sz="quarter" idx="4"/>
          </p:nvPr>
        </p:nvSpPr>
        <p:spPr/>
        <p:txBody>
          <a:bodyPr/>
          <a:lstStyle/>
          <a:p>
            <a:r>
              <a:rPr lang="es-MX" dirty="0"/>
              <a:t>Diseño de imagen corporativa</a:t>
            </a:r>
          </a:p>
          <a:p>
            <a:r>
              <a:rPr lang="es-MX" dirty="0" smtClean="0"/>
              <a:t>Ejercicio acerca de cual es el costo hasta el momento de capacitación</a:t>
            </a:r>
          </a:p>
          <a:p>
            <a:r>
              <a:rPr lang="es-MX" dirty="0" smtClean="0"/>
              <a:t>Tiempo en el cual van a lograr recuperar la inversión</a:t>
            </a:r>
          </a:p>
          <a:p>
            <a:r>
              <a:rPr lang="es-MX" dirty="0" smtClean="0"/>
              <a:t>Estrategias de comunicación comercial</a:t>
            </a:r>
          </a:p>
          <a:p>
            <a:r>
              <a:rPr lang="es-MX" dirty="0" smtClean="0"/>
              <a:t>Y…….</a:t>
            </a:r>
          </a:p>
        </p:txBody>
      </p:sp>
    </p:spTree>
    <p:extLst>
      <p:ext uri="{BB962C8B-B14F-4D97-AF65-F5344CB8AC3E}">
        <p14:creationId xmlns:p14="http://schemas.microsoft.com/office/powerpoint/2010/main" val="23514720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6593377" y="401052"/>
            <a:ext cx="1535315" cy="796089"/>
          </a:xfrm>
          <a:prstGeom prst="rect">
            <a:avLst/>
          </a:prstGeom>
        </p:spPr>
      </p:pic>
      <p:sp>
        <p:nvSpPr>
          <p:cNvPr id="2" name="Título 1"/>
          <p:cNvSpPr>
            <a:spLocks noGrp="1"/>
          </p:cNvSpPr>
          <p:nvPr>
            <p:ph type="title"/>
          </p:nvPr>
        </p:nvSpPr>
        <p:spPr/>
        <p:txBody>
          <a:bodyPr/>
          <a:lstStyle/>
          <a:p>
            <a:r>
              <a:rPr lang="es-MX" dirty="0" smtClean="0"/>
              <a:t>Emprender-innovar</a:t>
            </a:r>
            <a:endParaRPr lang="es-MX" dirty="0"/>
          </a:p>
        </p:txBody>
      </p:sp>
      <p:sp>
        <p:nvSpPr>
          <p:cNvPr id="3" name="Marcador de contenido 2"/>
          <p:cNvSpPr>
            <a:spLocks noGrp="1"/>
          </p:cNvSpPr>
          <p:nvPr>
            <p:ph idx="1"/>
          </p:nvPr>
        </p:nvSpPr>
        <p:spPr>
          <a:xfrm>
            <a:off x="2176513" y="2575650"/>
            <a:ext cx="5006340" cy="4023360"/>
          </a:xfrm>
        </p:spPr>
        <p:txBody>
          <a:bodyPr>
            <a:normAutofit/>
          </a:bodyPr>
          <a:lstStyle/>
          <a:p>
            <a:pPr algn="ctr"/>
            <a:r>
              <a:rPr lang="es-MX" sz="4800" i="1" dirty="0" smtClean="0"/>
              <a:t>Que propone que ningún otro colega oferta e incluye en su servicios de salud bucal</a:t>
            </a:r>
            <a:endParaRPr lang="es-MX" sz="4800" i="1" dirty="0"/>
          </a:p>
        </p:txBody>
      </p:sp>
    </p:spTree>
    <p:extLst>
      <p:ext uri="{BB962C8B-B14F-4D97-AF65-F5344CB8AC3E}">
        <p14:creationId xmlns:p14="http://schemas.microsoft.com/office/powerpoint/2010/main" val="859058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8650" y="665019"/>
            <a:ext cx="7886700" cy="5511945"/>
          </a:xfrm>
        </p:spPr>
        <p:txBody>
          <a:bodyPr>
            <a:normAutofit fontScale="92500" lnSpcReduction="20000"/>
          </a:bodyPr>
          <a:lstStyle/>
          <a:p>
            <a:endParaRPr lang="es-MX" sz="3200" b="1" dirty="0" smtClean="0"/>
          </a:p>
          <a:p>
            <a:r>
              <a:rPr lang="es-MX" sz="3200" b="1" dirty="0" smtClean="0"/>
              <a:t>ORGANISMO </a:t>
            </a:r>
            <a:r>
              <a:rPr lang="es-MX" sz="3200" b="1" dirty="0"/>
              <a:t>ACADÉMICO :</a:t>
            </a:r>
            <a:r>
              <a:rPr lang="es-MX" sz="3200" dirty="0"/>
              <a:t>Facultad de </a:t>
            </a:r>
            <a:r>
              <a:rPr lang="es-MX" sz="3200" dirty="0" smtClean="0"/>
              <a:t>Odontología</a:t>
            </a:r>
          </a:p>
          <a:p>
            <a:pPr marL="0" indent="0">
              <a:buNone/>
            </a:pPr>
            <a:endParaRPr lang="es-MX" sz="3200" dirty="0"/>
          </a:p>
          <a:p>
            <a:r>
              <a:rPr lang="pt-BR" sz="3200" b="1" dirty="0"/>
              <a:t>PROGRAMA EDUCATIVO: </a:t>
            </a:r>
            <a:r>
              <a:rPr lang="pt-BR" sz="3200" dirty="0"/>
              <a:t>Licenciatura de </a:t>
            </a:r>
            <a:r>
              <a:rPr lang="pt-BR" sz="3200" dirty="0" err="1"/>
              <a:t>Cirujano</a:t>
            </a:r>
            <a:r>
              <a:rPr lang="pt-BR" sz="3200" dirty="0"/>
              <a:t> </a:t>
            </a:r>
            <a:r>
              <a:rPr lang="pt-BR" sz="3200" dirty="0" smtClean="0"/>
              <a:t>Dentista</a:t>
            </a:r>
          </a:p>
          <a:p>
            <a:pPr marL="0" indent="0">
              <a:buNone/>
            </a:pPr>
            <a:endParaRPr lang="es-MX" sz="3200" dirty="0"/>
          </a:p>
          <a:p>
            <a:r>
              <a:rPr lang="es-MX" sz="3200" b="1" dirty="0"/>
              <a:t>ÁREA DE DOCENCIA: </a:t>
            </a:r>
            <a:r>
              <a:rPr lang="es-MX" sz="3200" dirty="0"/>
              <a:t>Investigación y Formación </a:t>
            </a:r>
            <a:r>
              <a:rPr lang="es-MX" sz="3200" dirty="0" smtClean="0"/>
              <a:t>Básica</a:t>
            </a:r>
          </a:p>
          <a:p>
            <a:pPr marL="0" indent="0">
              <a:buNone/>
            </a:pPr>
            <a:endParaRPr lang="es-MX" sz="3200" dirty="0" smtClean="0"/>
          </a:p>
          <a:p>
            <a:r>
              <a:rPr lang="es-ES" sz="3200" b="1" dirty="0"/>
              <a:t>NOMBRE DE LA UNIDAD DE APRENDIZAJE: </a:t>
            </a:r>
            <a:r>
              <a:rPr lang="es-ES" sz="3200" dirty="0" smtClean="0"/>
              <a:t>Ergonomía y Administración</a:t>
            </a:r>
            <a:endParaRPr lang="es-MX" sz="3200"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3249254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Emprendedor: definición </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673946179"/>
              </p:ext>
            </p:extLst>
          </p:nvPr>
        </p:nvGraphicFramePr>
        <p:xfrm>
          <a:off x="2901553" y="863601"/>
          <a:ext cx="5486400" cy="5121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p:cNvPicPr>
            <a:picLocks noChangeAspect="1"/>
          </p:cNvPicPr>
          <p:nvPr/>
        </p:nvPicPr>
        <p:blipFill>
          <a:blip r:embed="rId8"/>
          <a:stretch>
            <a:fillRect/>
          </a:stretch>
        </p:blipFill>
        <p:spPr>
          <a:xfrm>
            <a:off x="235746" y="4143870"/>
            <a:ext cx="2164556" cy="1581150"/>
          </a:xfrm>
          <a:prstGeom prst="rect">
            <a:avLst/>
          </a:prstGeom>
        </p:spPr>
      </p:pic>
    </p:spTree>
    <p:extLst>
      <p:ext uri="{BB962C8B-B14F-4D97-AF65-F5344CB8AC3E}">
        <p14:creationId xmlns:p14="http://schemas.microsoft.com/office/powerpoint/2010/main" val="34044986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809"/>
            <a:ext cx="8760211" cy="6259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99587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Matriz FODA</a:t>
            </a:r>
            <a:endParaRPr lang="es-MX" dirty="0"/>
          </a:p>
        </p:txBody>
      </p:sp>
      <p:sp>
        <p:nvSpPr>
          <p:cNvPr id="3" name="Rectángulo redondeado 2"/>
          <p:cNvSpPr/>
          <p:nvPr/>
        </p:nvSpPr>
        <p:spPr>
          <a:xfrm>
            <a:off x="2771800" y="1050757"/>
            <a:ext cx="2837924" cy="218974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MX" sz="4000" dirty="0" smtClean="0">
                <a:solidFill>
                  <a:srgbClr val="FFFFFF"/>
                </a:solidFill>
              </a:rPr>
              <a:t>Fortalezas </a:t>
            </a:r>
            <a:endParaRPr lang="es-MX" sz="4000" dirty="0">
              <a:solidFill>
                <a:srgbClr val="FFFFFF"/>
              </a:solidFill>
            </a:endParaRPr>
          </a:p>
        </p:txBody>
      </p:sp>
      <p:sp>
        <p:nvSpPr>
          <p:cNvPr id="4" name="Rectángulo redondeado 3"/>
          <p:cNvSpPr/>
          <p:nvPr/>
        </p:nvSpPr>
        <p:spPr>
          <a:xfrm>
            <a:off x="2855049" y="3240505"/>
            <a:ext cx="2738483" cy="2380828"/>
          </a:xfrm>
          <a:prstGeom prst="roundRect">
            <a:avLst/>
          </a:prstGeom>
          <a:solidFill>
            <a:srgbClr val="9367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MX" sz="3600" dirty="0" smtClean="0">
                <a:solidFill>
                  <a:srgbClr val="FFFFFF"/>
                </a:solidFill>
              </a:rPr>
              <a:t>Debilidades</a:t>
            </a:r>
            <a:endParaRPr lang="es-MX" sz="3600" dirty="0">
              <a:solidFill>
                <a:srgbClr val="FFFFFF"/>
              </a:solidFill>
            </a:endParaRPr>
          </a:p>
        </p:txBody>
      </p:sp>
      <p:sp>
        <p:nvSpPr>
          <p:cNvPr id="5" name="Rectángulo redondeado 4"/>
          <p:cNvSpPr/>
          <p:nvPr/>
        </p:nvSpPr>
        <p:spPr>
          <a:xfrm>
            <a:off x="5609724" y="1050757"/>
            <a:ext cx="2850708" cy="2189747"/>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MX" sz="2800" dirty="0" smtClean="0">
                <a:solidFill>
                  <a:srgbClr val="FFFFFF"/>
                </a:solidFill>
              </a:rPr>
              <a:t>Oportunidades</a:t>
            </a:r>
            <a:r>
              <a:rPr lang="es-MX" dirty="0" smtClean="0">
                <a:solidFill>
                  <a:srgbClr val="FFFFFF"/>
                </a:solidFill>
              </a:rPr>
              <a:t> </a:t>
            </a:r>
            <a:endParaRPr lang="es-MX" dirty="0">
              <a:solidFill>
                <a:srgbClr val="FFFFFF"/>
              </a:solidFill>
            </a:endParaRPr>
          </a:p>
        </p:txBody>
      </p:sp>
      <p:sp>
        <p:nvSpPr>
          <p:cNvPr id="6" name="Rectángulo redondeado 5"/>
          <p:cNvSpPr/>
          <p:nvPr/>
        </p:nvSpPr>
        <p:spPr>
          <a:xfrm>
            <a:off x="5593532" y="3240513"/>
            <a:ext cx="2850708" cy="2501311"/>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MX" sz="4000" dirty="0" smtClean="0">
                <a:solidFill>
                  <a:srgbClr val="FFFFFF"/>
                </a:solidFill>
              </a:rPr>
              <a:t>Amenazas</a:t>
            </a:r>
            <a:endParaRPr lang="es-MX" sz="4000" dirty="0">
              <a:solidFill>
                <a:srgbClr val="FFFFFF"/>
              </a:solidFill>
            </a:endParaRPr>
          </a:p>
          <a:p>
            <a:pPr algn="ctr" defTabSz="457200"/>
            <a:endParaRPr lang="es-MX" dirty="0">
              <a:solidFill>
                <a:srgbClr val="FFFFFF"/>
              </a:solidFill>
            </a:endParaRPr>
          </a:p>
        </p:txBody>
      </p:sp>
    </p:spTree>
    <p:extLst>
      <p:ext uri="{BB962C8B-B14F-4D97-AF65-F5344CB8AC3E}">
        <p14:creationId xmlns:p14="http://schemas.microsoft.com/office/powerpoint/2010/main" val="850569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Elementos de un sistema productivo</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056048365"/>
              </p:ext>
            </p:extLst>
          </p:nvPr>
        </p:nvGraphicFramePr>
        <p:xfrm>
          <a:off x="2901553" y="863601"/>
          <a:ext cx="5486400" cy="5121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7"/>
          <p:cNvPicPr>
            <a:picLocks noChangeAspect="1"/>
          </p:cNvPicPr>
          <p:nvPr/>
        </p:nvPicPr>
        <p:blipFill>
          <a:blip r:embed="rId8"/>
          <a:stretch>
            <a:fillRect/>
          </a:stretch>
        </p:blipFill>
        <p:spPr>
          <a:xfrm>
            <a:off x="3129124" y="1187116"/>
            <a:ext cx="1497020" cy="1633546"/>
          </a:xfrm>
          <a:prstGeom prst="rect">
            <a:avLst/>
          </a:prstGeom>
        </p:spPr>
      </p:pic>
    </p:spTree>
    <p:extLst>
      <p:ext uri="{BB962C8B-B14F-4D97-AF65-F5344CB8AC3E}">
        <p14:creationId xmlns:p14="http://schemas.microsoft.com/office/powerpoint/2010/main" val="31211715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2"/>
          <p:cNvPicPr>
            <a:picLocks noChangeAspect="1"/>
          </p:cNvPicPr>
          <p:nvPr/>
        </p:nvPicPr>
        <p:blipFill>
          <a:blip r:embed="rId3"/>
          <a:stretch>
            <a:fillRect/>
          </a:stretch>
        </p:blipFill>
        <p:spPr>
          <a:xfrm>
            <a:off x="4913880" y="2836590"/>
            <a:ext cx="2967044" cy="3168352"/>
          </a:xfrm>
          <a:prstGeom prst="rect">
            <a:avLst/>
          </a:prstGeom>
        </p:spPr>
      </p:pic>
      <p:pic>
        <p:nvPicPr>
          <p:cNvPr id="5" name="Marcador de contenido 5"/>
          <p:cNvPicPr>
            <a:picLocks noChangeAspect="1"/>
          </p:cNvPicPr>
          <p:nvPr/>
        </p:nvPicPr>
        <p:blipFill>
          <a:blip r:embed="rId4"/>
          <a:stretch>
            <a:fillRect/>
          </a:stretch>
        </p:blipFill>
        <p:spPr>
          <a:xfrm>
            <a:off x="1434489" y="2872493"/>
            <a:ext cx="3463082" cy="3168352"/>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188640"/>
            <a:ext cx="405765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4475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6734" y="1484784"/>
            <a:ext cx="5433538" cy="3538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983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6641495" y="302646"/>
            <a:ext cx="2271713" cy="1514475"/>
          </a:xfrm>
          <a:prstGeom prst="rect">
            <a:avLst/>
          </a:prstGeom>
        </p:spPr>
      </p:pic>
      <p:sp>
        <p:nvSpPr>
          <p:cNvPr id="2" name="Título 1"/>
          <p:cNvSpPr>
            <a:spLocks noGrp="1"/>
          </p:cNvSpPr>
          <p:nvPr>
            <p:ph type="title"/>
          </p:nvPr>
        </p:nvSpPr>
        <p:spPr/>
        <p:txBody>
          <a:bodyPr/>
          <a:lstStyle/>
          <a:p>
            <a:r>
              <a:rPr lang="es-MX" dirty="0" smtClean="0"/>
              <a:t>Diseño de </a:t>
            </a:r>
            <a:r>
              <a:rPr lang="es-MX" dirty="0" err="1" smtClean="0"/>
              <a:t>imágen</a:t>
            </a:r>
            <a:endParaRPr lang="es-MX" dirty="0"/>
          </a:p>
        </p:txBody>
      </p:sp>
      <p:sp>
        <p:nvSpPr>
          <p:cNvPr id="3" name="Marcador de contenido 2"/>
          <p:cNvSpPr>
            <a:spLocks noGrp="1"/>
          </p:cNvSpPr>
          <p:nvPr>
            <p:ph idx="1"/>
          </p:nvPr>
        </p:nvSpPr>
        <p:spPr/>
        <p:txBody>
          <a:bodyPr>
            <a:normAutofit/>
          </a:bodyPr>
          <a:lstStyle/>
          <a:p>
            <a:r>
              <a:rPr lang="es-MX" dirty="0" smtClean="0"/>
              <a:t>* Misión y visión</a:t>
            </a:r>
          </a:p>
          <a:p>
            <a:r>
              <a:rPr lang="es-MX" dirty="0" smtClean="0"/>
              <a:t>* Proyectada a partir del Logo</a:t>
            </a:r>
          </a:p>
          <a:p>
            <a:r>
              <a:rPr lang="es-MX" dirty="0" smtClean="0"/>
              <a:t>* Imagen corporativa</a:t>
            </a:r>
          </a:p>
          <a:p>
            <a:r>
              <a:rPr lang="es-MX" dirty="0" smtClean="0"/>
              <a:t>* Diseño de imagen profesional</a:t>
            </a:r>
          </a:p>
        </p:txBody>
      </p:sp>
      <p:pic>
        <p:nvPicPr>
          <p:cNvPr id="5" name="Imagen 4"/>
          <p:cNvPicPr>
            <a:picLocks noChangeAspect="1"/>
          </p:cNvPicPr>
          <p:nvPr/>
        </p:nvPicPr>
        <p:blipFill>
          <a:blip r:embed="rId4"/>
          <a:stretch>
            <a:fillRect/>
          </a:stretch>
        </p:blipFill>
        <p:spPr>
          <a:xfrm>
            <a:off x="4846706" y="3861048"/>
            <a:ext cx="3147948" cy="1976693"/>
          </a:xfrm>
          <a:prstGeom prst="rect">
            <a:avLst/>
          </a:prstGeom>
        </p:spPr>
      </p:pic>
      <p:sp>
        <p:nvSpPr>
          <p:cNvPr id="7" name="AutoShape 2" descr="Resultado de imagen para frases de elegancia"/>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solidFill>
                <a:prstClr val="black"/>
              </a:solidFill>
            </a:endParaRPr>
          </a:p>
        </p:txBody>
      </p:sp>
      <p:pic>
        <p:nvPicPr>
          <p:cNvPr id="8" name="Imagen 7"/>
          <p:cNvPicPr>
            <a:picLocks noChangeAspect="1"/>
          </p:cNvPicPr>
          <p:nvPr/>
        </p:nvPicPr>
        <p:blipFill>
          <a:blip r:embed="rId5"/>
          <a:stretch>
            <a:fillRect/>
          </a:stretch>
        </p:blipFill>
        <p:spPr>
          <a:xfrm>
            <a:off x="5837823" y="1594007"/>
            <a:ext cx="1939528" cy="2586037"/>
          </a:xfrm>
          <a:prstGeom prst="rect">
            <a:avLst/>
          </a:prstGeom>
        </p:spPr>
      </p:pic>
    </p:spTree>
    <p:extLst>
      <p:ext uri="{BB962C8B-B14F-4D97-AF65-F5344CB8AC3E}">
        <p14:creationId xmlns:p14="http://schemas.microsoft.com/office/powerpoint/2010/main" val="18836128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 Papelería </a:t>
            </a:r>
            <a:r>
              <a:rPr lang="es-MX" dirty="0"/>
              <a:t>y tarjetas</a:t>
            </a:r>
          </a:p>
          <a:p>
            <a:pPr>
              <a:buClr>
                <a:schemeClr val="accent6">
                  <a:lumMod val="75000"/>
                </a:schemeClr>
              </a:buClr>
              <a:buFont typeface="Wingdings" panose="05000000000000000000" pitchFamily="2" charset="2"/>
              <a:buChar char="q"/>
            </a:pPr>
            <a:r>
              <a:rPr lang="es-MX" dirty="0"/>
              <a:t>Tarjetas de presentación </a:t>
            </a:r>
          </a:p>
          <a:p>
            <a:pPr>
              <a:buClr>
                <a:schemeClr val="accent6">
                  <a:lumMod val="75000"/>
                </a:schemeClr>
              </a:buClr>
              <a:buFont typeface="Wingdings" panose="05000000000000000000" pitchFamily="2" charset="2"/>
              <a:buChar char="q"/>
            </a:pPr>
            <a:r>
              <a:rPr lang="es-MX" dirty="0"/>
              <a:t>Carta de bienvenida</a:t>
            </a:r>
          </a:p>
          <a:p>
            <a:pPr>
              <a:buClr>
                <a:schemeClr val="accent6">
                  <a:lumMod val="75000"/>
                </a:schemeClr>
              </a:buClr>
              <a:buFont typeface="Wingdings" panose="05000000000000000000" pitchFamily="2" charset="2"/>
              <a:buChar char="q"/>
            </a:pPr>
            <a:r>
              <a:rPr lang="es-MX" dirty="0"/>
              <a:t> tarjeta profesional, recetario, tríptico y carnet de citas</a:t>
            </a:r>
          </a:p>
          <a:p>
            <a:pPr>
              <a:buClr>
                <a:schemeClr val="accent6">
                  <a:lumMod val="75000"/>
                </a:schemeClr>
              </a:buClr>
              <a:buFont typeface="Wingdings" panose="05000000000000000000" pitchFamily="2" charset="2"/>
              <a:buChar char="q"/>
            </a:pPr>
            <a:r>
              <a:rPr lang="es-MX" dirty="0"/>
              <a:t>Otros: recuerdos, </a:t>
            </a:r>
            <a:r>
              <a:rPr lang="es-MX" dirty="0" err="1"/>
              <a:t>souvenirs</a:t>
            </a:r>
            <a:r>
              <a:rPr lang="es-MX" dirty="0"/>
              <a:t>, etiquetas</a:t>
            </a:r>
          </a:p>
          <a:p>
            <a:pPr>
              <a:buClr>
                <a:schemeClr val="accent6">
                  <a:lumMod val="75000"/>
                </a:schemeClr>
              </a:buClr>
              <a:buFont typeface="Wingdings" panose="05000000000000000000" pitchFamily="2" charset="2"/>
              <a:buChar char="q"/>
            </a:pPr>
            <a:r>
              <a:rPr lang="es-MX" dirty="0"/>
              <a:t>Incentivos, llaveros, pulseras, </a:t>
            </a:r>
            <a:r>
              <a:rPr lang="es-MX" dirty="0" err="1"/>
              <a:t>etc</a:t>
            </a:r>
            <a:r>
              <a:rPr lang="es-MX" dirty="0"/>
              <a:t> </a:t>
            </a:r>
          </a:p>
          <a:p>
            <a:endParaRPr lang="es-MX" dirty="0"/>
          </a:p>
        </p:txBody>
      </p:sp>
      <p:sp>
        <p:nvSpPr>
          <p:cNvPr id="4" name="Título 1"/>
          <p:cNvSpPr txBox="1">
            <a:spLocks/>
          </p:cNvSpPr>
          <p:nvPr/>
        </p:nvSpPr>
        <p:spPr>
          <a:xfrm>
            <a:off x="975360" y="439004"/>
            <a:ext cx="75438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mtClean="0"/>
              <a:t>Diseño de imágen</a:t>
            </a:r>
            <a:endParaRPr lang="es-MX" dirty="0"/>
          </a:p>
        </p:txBody>
      </p:sp>
      <p:pic>
        <p:nvPicPr>
          <p:cNvPr id="5" name="Imagen 8"/>
          <p:cNvPicPr>
            <a:picLocks noChangeAspect="1"/>
          </p:cNvPicPr>
          <p:nvPr/>
        </p:nvPicPr>
        <p:blipFill>
          <a:blip r:embed="rId3"/>
          <a:stretch>
            <a:fillRect/>
          </a:stretch>
        </p:blipFill>
        <p:spPr>
          <a:xfrm>
            <a:off x="6732240" y="1889760"/>
            <a:ext cx="2071688" cy="2115303"/>
          </a:xfrm>
          <a:prstGeom prst="rect">
            <a:avLst/>
          </a:prstGeom>
        </p:spPr>
      </p:pic>
      <p:pic>
        <p:nvPicPr>
          <p:cNvPr id="6" name="Imagen 5"/>
          <p:cNvPicPr>
            <a:picLocks noChangeAspect="1"/>
          </p:cNvPicPr>
          <p:nvPr/>
        </p:nvPicPr>
        <p:blipFill>
          <a:blip r:embed="rId4"/>
          <a:stretch>
            <a:fillRect/>
          </a:stretch>
        </p:blipFill>
        <p:spPr>
          <a:xfrm>
            <a:off x="5872460" y="4437110"/>
            <a:ext cx="3271540" cy="1941567"/>
          </a:xfrm>
          <a:prstGeom prst="rect">
            <a:avLst/>
          </a:prstGeom>
        </p:spPr>
      </p:pic>
    </p:spTree>
    <p:extLst>
      <p:ext uri="{BB962C8B-B14F-4D97-AF65-F5344CB8AC3E}">
        <p14:creationId xmlns:p14="http://schemas.microsoft.com/office/powerpoint/2010/main" val="21688156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7880685" y="385010"/>
            <a:ext cx="864394" cy="1038225"/>
          </a:xfrm>
          <a:prstGeom prst="rect">
            <a:avLst/>
          </a:prstGeom>
        </p:spPr>
      </p:pic>
      <p:sp>
        <p:nvSpPr>
          <p:cNvPr id="2" name="Título 1"/>
          <p:cNvSpPr>
            <a:spLocks noGrp="1"/>
          </p:cNvSpPr>
          <p:nvPr>
            <p:ph type="title"/>
          </p:nvPr>
        </p:nvSpPr>
        <p:spPr/>
        <p:txBody>
          <a:bodyPr/>
          <a:lstStyle/>
          <a:p>
            <a:endParaRPr lang="es-MX" dirty="0"/>
          </a:p>
        </p:txBody>
      </p:sp>
      <p:pic>
        <p:nvPicPr>
          <p:cNvPr id="6" name="Marcador de contenido 5"/>
          <p:cNvPicPr>
            <a:picLocks noGrp="1" noChangeAspect="1"/>
          </p:cNvPicPr>
          <p:nvPr>
            <p:ph idx="1"/>
          </p:nvPr>
        </p:nvPicPr>
        <p:blipFill>
          <a:blip r:embed="rId4"/>
          <a:stretch>
            <a:fillRect/>
          </a:stretch>
        </p:blipFill>
        <p:spPr>
          <a:xfrm>
            <a:off x="4758491" y="1785486"/>
            <a:ext cx="2490537" cy="2487331"/>
          </a:xfrm>
          <a:prstGeom prst="rect">
            <a:avLst/>
          </a:prstGeom>
        </p:spPr>
      </p:pic>
      <p:pic>
        <p:nvPicPr>
          <p:cNvPr id="7" name="Imagen 6"/>
          <p:cNvPicPr>
            <a:picLocks noChangeAspect="1"/>
          </p:cNvPicPr>
          <p:nvPr/>
        </p:nvPicPr>
        <p:blipFill>
          <a:blip r:embed="rId5"/>
          <a:stretch>
            <a:fillRect/>
          </a:stretch>
        </p:blipFill>
        <p:spPr>
          <a:xfrm>
            <a:off x="179370" y="427722"/>
            <a:ext cx="1583261" cy="3675648"/>
          </a:xfrm>
          <a:prstGeom prst="rect">
            <a:avLst/>
          </a:prstGeom>
        </p:spPr>
      </p:pic>
      <p:sp>
        <p:nvSpPr>
          <p:cNvPr id="8" name="CuadroTexto 7"/>
          <p:cNvSpPr txBox="1"/>
          <p:nvPr/>
        </p:nvSpPr>
        <p:spPr>
          <a:xfrm>
            <a:off x="2225843" y="1785490"/>
            <a:ext cx="1672389" cy="2862322"/>
          </a:xfrm>
          <a:prstGeom prst="rect">
            <a:avLst/>
          </a:prstGeom>
          <a:noFill/>
        </p:spPr>
        <p:txBody>
          <a:bodyPr wrap="square" rtlCol="0">
            <a:spAutoFit/>
          </a:bodyPr>
          <a:lstStyle/>
          <a:p>
            <a:pPr algn="ctr"/>
            <a:r>
              <a:rPr lang="es-MX" dirty="0" smtClean="0">
                <a:solidFill>
                  <a:prstClr val="black"/>
                </a:solidFill>
              </a:rPr>
              <a:t>Pensar-decir-hacer</a:t>
            </a:r>
          </a:p>
          <a:p>
            <a:pPr algn="ctr"/>
            <a:r>
              <a:rPr lang="es-MX" dirty="0" smtClean="0">
                <a:solidFill>
                  <a:prstClr val="black"/>
                </a:solidFill>
              </a:rPr>
              <a:t>Congruencia entre ambos de manera que la imagen lo diga sin decir palabras, es mas elocuente en los actos</a:t>
            </a:r>
            <a:endParaRPr lang="es-MX" dirty="0">
              <a:solidFill>
                <a:prstClr val="black"/>
              </a:solidFill>
            </a:endParaRPr>
          </a:p>
        </p:txBody>
      </p:sp>
      <p:sp>
        <p:nvSpPr>
          <p:cNvPr id="10" name="CuadroTexto 9"/>
          <p:cNvSpPr txBox="1"/>
          <p:nvPr/>
        </p:nvSpPr>
        <p:spPr>
          <a:xfrm>
            <a:off x="529390" y="5186864"/>
            <a:ext cx="8470232" cy="1015663"/>
          </a:xfrm>
          <a:prstGeom prst="rect">
            <a:avLst/>
          </a:prstGeom>
          <a:noFill/>
        </p:spPr>
        <p:txBody>
          <a:bodyPr wrap="square" rtlCol="0">
            <a:spAutoFit/>
          </a:bodyPr>
          <a:lstStyle/>
          <a:p>
            <a:r>
              <a:rPr lang="es-MX" sz="2000" dirty="0" smtClean="0">
                <a:solidFill>
                  <a:prstClr val="black"/>
                </a:solidFill>
              </a:rPr>
              <a:t>Pilares: aprender a ser, aprender a aprender, aprender a ser, aprender a convivir, aprender a vivir</a:t>
            </a:r>
          </a:p>
          <a:p>
            <a:pPr algn="ctr"/>
            <a:r>
              <a:rPr lang="es-MX" sz="2000" dirty="0" smtClean="0">
                <a:solidFill>
                  <a:prstClr val="black"/>
                </a:solidFill>
              </a:rPr>
              <a:t>Bien ser- bien hacer-bienestar</a:t>
            </a:r>
            <a:endParaRPr lang="es-MX" sz="2000" dirty="0">
              <a:solidFill>
                <a:prstClr val="black"/>
              </a:solidFill>
            </a:endParaRPr>
          </a:p>
        </p:txBody>
      </p:sp>
    </p:spTree>
    <p:extLst>
      <p:ext uri="{BB962C8B-B14F-4D97-AF65-F5344CB8AC3E}">
        <p14:creationId xmlns:p14="http://schemas.microsoft.com/office/powerpoint/2010/main" val="40436562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7038475" y="513349"/>
            <a:ext cx="1535906" cy="1114425"/>
          </a:xfrm>
          <a:prstGeom prst="rect">
            <a:avLst/>
          </a:prstGeom>
        </p:spPr>
      </p:pic>
      <p:sp>
        <p:nvSpPr>
          <p:cNvPr id="2" name="Título 1"/>
          <p:cNvSpPr>
            <a:spLocks noGrp="1"/>
          </p:cNvSpPr>
          <p:nvPr>
            <p:ph type="title"/>
          </p:nvPr>
        </p:nvSpPr>
        <p:spPr/>
        <p:txBody>
          <a:bodyPr/>
          <a:lstStyle/>
          <a:p>
            <a:r>
              <a:rPr lang="es-MX" dirty="0" smtClean="0"/>
              <a:t>Diseño de imagen</a:t>
            </a:r>
            <a:endParaRPr lang="es-MX" dirty="0"/>
          </a:p>
        </p:txBody>
      </p:sp>
      <p:sp>
        <p:nvSpPr>
          <p:cNvPr id="3" name="Marcador de contenido 2"/>
          <p:cNvSpPr>
            <a:spLocks noGrp="1"/>
          </p:cNvSpPr>
          <p:nvPr>
            <p:ph idx="1"/>
          </p:nvPr>
        </p:nvSpPr>
        <p:spPr>
          <a:xfrm>
            <a:off x="455997" y="1737360"/>
            <a:ext cx="7543800" cy="4023360"/>
          </a:xfrm>
        </p:spPr>
        <p:txBody>
          <a:bodyPr/>
          <a:lstStyle/>
          <a:p>
            <a:r>
              <a:rPr lang="es-MX" dirty="0" err="1" smtClean="0"/>
              <a:t>Victor</a:t>
            </a:r>
            <a:r>
              <a:rPr lang="es-MX" dirty="0" smtClean="0"/>
              <a:t>  y</a:t>
            </a:r>
          </a:p>
          <a:p>
            <a:r>
              <a:rPr lang="es-MX" dirty="0" smtClean="0"/>
              <a:t>Álvaro </a:t>
            </a:r>
            <a:r>
              <a:rPr lang="es-MX" dirty="0" err="1" smtClean="0"/>
              <a:t>Gordoa</a:t>
            </a:r>
            <a:endParaRPr lang="es-MX" dirty="0" smtClean="0"/>
          </a:p>
          <a:p>
            <a:endParaRPr lang="es-MX" dirty="0"/>
          </a:p>
        </p:txBody>
      </p:sp>
      <p:pic>
        <p:nvPicPr>
          <p:cNvPr id="5" name="Imagen 4"/>
          <p:cNvPicPr>
            <a:picLocks noChangeAspect="1"/>
          </p:cNvPicPr>
          <p:nvPr/>
        </p:nvPicPr>
        <p:blipFill>
          <a:blip r:embed="rId4"/>
          <a:stretch>
            <a:fillRect/>
          </a:stretch>
        </p:blipFill>
        <p:spPr>
          <a:xfrm>
            <a:off x="765810" y="4424864"/>
            <a:ext cx="1714500" cy="1905000"/>
          </a:xfrm>
          <a:prstGeom prst="rect">
            <a:avLst/>
          </a:prstGeom>
        </p:spPr>
      </p:pic>
      <p:pic>
        <p:nvPicPr>
          <p:cNvPr id="6" name="Imagen 5"/>
          <p:cNvPicPr>
            <a:picLocks noChangeAspect="1"/>
          </p:cNvPicPr>
          <p:nvPr/>
        </p:nvPicPr>
        <p:blipFill>
          <a:blip r:embed="rId5"/>
          <a:stretch>
            <a:fillRect/>
          </a:stretch>
        </p:blipFill>
        <p:spPr>
          <a:xfrm>
            <a:off x="3717759" y="1975382"/>
            <a:ext cx="4199021" cy="3401985"/>
          </a:xfrm>
          <a:prstGeom prst="rect">
            <a:avLst/>
          </a:prstGeom>
        </p:spPr>
      </p:pic>
      <p:pic>
        <p:nvPicPr>
          <p:cNvPr id="7" name="Imagen 6"/>
          <p:cNvPicPr>
            <a:picLocks noChangeAspect="1"/>
          </p:cNvPicPr>
          <p:nvPr/>
        </p:nvPicPr>
        <p:blipFill>
          <a:blip r:embed="rId6"/>
          <a:stretch>
            <a:fillRect/>
          </a:stretch>
        </p:blipFill>
        <p:spPr>
          <a:xfrm>
            <a:off x="754381" y="2646947"/>
            <a:ext cx="1723124" cy="1723124"/>
          </a:xfrm>
          <a:prstGeom prst="rect">
            <a:avLst/>
          </a:prstGeom>
        </p:spPr>
      </p:pic>
    </p:spTree>
    <p:extLst>
      <p:ext uri="{BB962C8B-B14F-4D97-AF65-F5344CB8AC3E}">
        <p14:creationId xmlns:p14="http://schemas.microsoft.com/office/powerpoint/2010/main" val="1624792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628650" y="552451"/>
            <a:ext cx="8201025" cy="5624513"/>
          </a:xfrm>
        </p:spPr>
        <p:txBody>
          <a:bodyPr>
            <a:normAutofit lnSpcReduction="10000"/>
          </a:bodyPr>
          <a:lstStyle/>
          <a:p>
            <a:endParaRPr lang="es-MX" sz="4000" b="1" dirty="0" smtClean="0"/>
          </a:p>
          <a:p>
            <a:r>
              <a:rPr lang="es-MX" sz="4000" b="1" dirty="0" smtClean="0"/>
              <a:t>Clave</a:t>
            </a:r>
            <a:r>
              <a:rPr lang="es-MX" sz="4000" dirty="0" smtClean="0"/>
              <a:t>: </a:t>
            </a:r>
            <a:r>
              <a:rPr lang="es-ES" sz="4000" dirty="0"/>
              <a:t>L40059 </a:t>
            </a:r>
            <a:endParaRPr lang="es-ES" sz="4000" dirty="0" smtClean="0"/>
          </a:p>
          <a:p>
            <a:r>
              <a:rPr lang="es-ES_tradnl" sz="4000" b="1" dirty="0" smtClean="0"/>
              <a:t>Créditos: </a:t>
            </a:r>
            <a:r>
              <a:rPr lang="es-ES_tradnl" sz="4000" dirty="0" smtClean="0"/>
              <a:t>4</a:t>
            </a:r>
            <a:endParaRPr lang="es-ES_tradnl" sz="4000" b="1" dirty="0" smtClean="0"/>
          </a:p>
          <a:p>
            <a:r>
              <a:rPr lang="es-MX" sz="4000" b="1" dirty="0"/>
              <a:t>Tipo de Unidad de </a:t>
            </a:r>
            <a:r>
              <a:rPr lang="es-MX" sz="4000" b="1" dirty="0" smtClean="0"/>
              <a:t>Aprendizaje: </a:t>
            </a:r>
            <a:r>
              <a:rPr lang="es-ES" sz="4000" dirty="0"/>
              <a:t>Teórico práctica</a:t>
            </a:r>
            <a:r>
              <a:rPr lang="es-ES" sz="4000" dirty="0" smtClean="0"/>
              <a:t>.</a:t>
            </a:r>
          </a:p>
          <a:p>
            <a:r>
              <a:rPr lang="es-ES" sz="4000" b="1" dirty="0"/>
              <a:t>Carácter de la Unidad de </a:t>
            </a:r>
            <a:r>
              <a:rPr lang="es-ES" sz="4000" b="1" dirty="0" smtClean="0"/>
              <a:t>Aprendizaje: </a:t>
            </a:r>
            <a:r>
              <a:rPr lang="es-ES" sz="4000" dirty="0" smtClean="0"/>
              <a:t>Obligatoria</a:t>
            </a:r>
          </a:p>
          <a:p>
            <a:r>
              <a:rPr lang="es-MX" sz="4000" b="1" dirty="0"/>
              <a:t>Núcleo de </a:t>
            </a:r>
            <a:r>
              <a:rPr lang="es-MX" sz="4000" b="1" dirty="0" smtClean="0"/>
              <a:t>formación: </a:t>
            </a:r>
            <a:r>
              <a:rPr lang="es-MX" sz="4000" dirty="0" smtClean="0"/>
              <a:t>Básica</a:t>
            </a:r>
          </a:p>
          <a:p>
            <a:r>
              <a:rPr lang="es-ES" sz="4000" b="1" dirty="0" smtClean="0"/>
              <a:t>Modalidad: </a:t>
            </a:r>
            <a:r>
              <a:rPr lang="es-ES" sz="4000" dirty="0" smtClean="0"/>
              <a:t>A distancia</a:t>
            </a:r>
            <a:endParaRPr lang="es-MX" sz="4000" dirty="0"/>
          </a:p>
        </p:txBody>
      </p:sp>
      <p:pic>
        <p:nvPicPr>
          <p:cNvPr id="6" name="5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7" name="6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27560653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Tarea </a:t>
            </a:r>
            <a:endParaRPr lang="es-MX" dirty="0"/>
          </a:p>
        </p:txBody>
      </p:sp>
      <p:sp>
        <p:nvSpPr>
          <p:cNvPr id="3" name="Marcador de contenido 2"/>
          <p:cNvSpPr>
            <a:spLocks noGrp="1"/>
          </p:cNvSpPr>
          <p:nvPr>
            <p:ph idx="1"/>
          </p:nvPr>
        </p:nvSpPr>
        <p:spPr/>
        <p:txBody>
          <a:bodyPr/>
          <a:lstStyle/>
          <a:p>
            <a:r>
              <a:rPr lang="es-MX" dirty="0"/>
              <a:t>Bajar el video de diseño de imagen </a:t>
            </a:r>
            <a:r>
              <a:rPr lang="es-MX" dirty="0" smtClean="0"/>
              <a:t>profesional de su interés.</a:t>
            </a:r>
            <a:endParaRPr lang="es-MX" dirty="0"/>
          </a:p>
        </p:txBody>
      </p:sp>
      <p:pic>
        <p:nvPicPr>
          <p:cNvPr id="4" name="Imagen 3"/>
          <p:cNvPicPr>
            <a:picLocks noChangeAspect="1"/>
          </p:cNvPicPr>
          <p:nvPr/>
        </p:nvPicPr>
        <p:blipFill>
          <a:blip r:embed="rId3"/>
          <a:stretch>
            <a:fillRect/>
          </a:stretch>
        </p:blipFill>
        <p:spPr>
          <a:xfrm>
            <a:off x="6957271" y="286604"/>
            <a:ext cx="1221188" cy="1633667"/>
          </a:xfrm>
          <a:prstGeom prst="rect">
            <a:avLst/>
          </a:prstGeom>
        </p:spPr>
      </p:pic>
      <p:pic>
        <p:nvPicPr>
          <p:cNvPr id="6" name="Imagen 5"/>
          <p:cNvPicPr>
            <a:picLocks noChangeAspect="1"/>
          </p:cNvPicPr>
          <p:nvPr/>
        </p:nvPicPr>
        <p:blipFill>
          <a:blip r:embed="rId4"/>
          <a:stretch>
            <a:fillRect/>
          </a:stretch>
        </p:blipFill>
        <p:spPr>
          <a:xfrm>
            <a:off x="903693" y="2726444"/>
            <a:ext cx="6610037" cy="3022144"/>
          </a:xfrm>
          <a:prstGeom prst="rect">
            <a:avLst/>
          </a:prstGeom>
        </p:spPr>
      </p:pic>
    </p:spTree>
    <p:extLst>
      <p:ext uri="{BB962C8B-B14F-4D97-AF65-F5344CB8AC3E}">
        <p14:creationId xmlns:p14="http://schemas.microsoft.com/office/powerpoint/2010/main" val="11858224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6990348" y="478581"/>
            <a:ext cx="1085850" cy="1066800"/>
          </a:xfrm>
          <a:prstGeom prst="rect">
            <a:avLst/>
          </a:prstGeom>
        </p:spPr>
      </p:pic>
      <p:sp>
        <p:nvSpPr>
          <p:cNvPr id="2" name="Título 1"/>
          <p:cNvSpPr>
            <a:spLocks noGrp="1"/>
          </p:cNvSpPr>
          <p:nvPr>
            <p:ph type="title"/>
          </p:nvPr>
        </p:nvSpPr>
        <p:spPr/>
        <p:txBody>
          <a:bodyPr/>
          <a:lstStyle/>
          <a:p>
            <a:r>
              <a:rPr lang="es-MX" dirty="0" smtClean="0"/>
              <a:t>Diseño de imagen </a:t>
            </a:r>
            <a:endParaRPr lang="es-MX" dirty="0"/>
          </a:p>
        </p:txBody>
      </p:sp>
      <p:sp>
        <p:nvSpPr>
          <p:cNvPr id="3" name="Marcador de contenido 2"/>
          <p:cNvSpPr>
            <a:spLocks noGrp="1"/>
          </p:cNvSpPr>
          <p:nvPr>
            <p:ph idx="1"/>
          </p:nvPr>
        </p:nvSpPr>
        <p:spPr/>
        <p:txBody>
          <a:bodyPr>
            <a:normAutofit/>
          </a:bodyPr>
          <a:lstStyle/>
          <a:p>
            <a:r>
              <a:rPr lang="es-MX" dirty="0" smtClean="0"/>
              <a:t>Comunicación y proyección de el mensaje implícito </a:t>
            </a:r>
          </a:p>
          <a:p>
            <a:r>
              <a:rPr lang="es-MX" dirty="0" smtClean="0"/>
              <a:t>En </a:t>
            </a:r>
            <a:r>
              <a:rPr lang="es-MX" dirty="0"/>
              <a:t>ese sentido, tenemos que decir que las dos palabras que lo conforman proceden del latín</a:t>
            </a:r>
            <a:r>
              <a:rPr lang="es-MX" dirty="0" smtClean="0"/>
              <a:t>:</a:t>
            </a:r>
          </a:p>
          <a:p>
            <a:pPr algn="just"/>
            <a:r>
              <a:rPr lang="es-MX" dirty="0"/>
              <a:t/>
            </a:r>
            <a:br>
              <a:rPr lang="es-MX" dirty="0"/>
            </a:br>
            <a:r>
              <a:rPr lang="es-MX" dirty="0"/>
              <a:t>• Imagen emana de “imago”, que puede traducirse como retrato.</a:t>
            </a:r>
            <a:br>
              <a:rPr lang="es-MX" dirty="0"/>
            </a:br>
            <a:r>
              <a:rPr lang="es-MX" dirty="0"/>
              <a:t>• Corporativa, por su parte, es fruto de la suma de dos componentes: “corpus”, que es sinónimo de cuerpo”, y el sufijo “-</a:t>
            </a:r>
            <a:r>
              <a:rPr lang="es-MX" dirty="0" err="1"/>
              <a:t>tivo</a:t>
            </a:r>
            <a:r>
              <a:rPr lang="es-MX" dirty="0"/>
              <a:t>”, que viene a indicar una relación pasiva o activa.</a:t>
            </a:r>
            <a:br>
              <a:rPr lang="es-MX" dirty="0"/>
            </a:br>
            <a:r>
              <a:rPr lang="es-MX" dirty="0"/>
              <a:t>apariencia, representación o semejanza de algo. La noción se emplea para nombrar a la representación visual que se realiza de un objeto a través de la fotografía, la pintura, el diseño u otras técnicas.</a:t>
            </a:r>
          </a:p>
          <a:p>
            <a:endParaRPr lang="es-MX" dirty="0"/>
          </a:p>
          <a:p>
            <a:endParaRPr lang="es-MX" dirty="0"/>
          </a:p>
        </p:txBody>
      </p:sp>
    </p:spTree>
    <p:extLst>
      <p:ext uri="{BB962C8B-B14F-4D97-AF65-F5344CB8AC3E}">
        <p14:creationId xmlns:p14="http://schemas.microsoft.com/office/powerpoint/2010/main" val="12451118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de imagen</a:t>
            </a:r>
            <a:endParaRPr lang="es-MX" dirty="0"/>
          </a:p>
        </p:txBody>
      </p:sp>
      <p:sp>
        <p:nvSpPr>
          <p:cNvPr id="4" name="3 Rectángulo"/>
          <p:cNvSpPr/>
          <p:nvPr/>
        </p:nvSpPr>
        <p:spPr>
          <a:xfrm>
            <a:off x="827584" y="1720840"/>
            <a:ext cx="6984776" cy="3139321"/>
          </a:xfrm>
          <a:prstGeom prst="rect">
            <a:avLst/>
          </a:prstGeom>
        </p:spPr>
        <p:txBody>
          <a:bodyPr wrap="square">
            <a:spAutoFit/>
          </a:bodyPr>
          <a:lstStyle/>
          <a:p>
            <a:pPr algn="just"/>
            <a:endParaRPr lang="es-MX" dirty="0" smtClean="0"/>
          </a:p>
          <a:p>
            <a:pPr algn="just"/>
            <a:r>
              <a:rPr lang="es-MX" dirty="0" smtClean="0"/>
              <a:t>Corporativo</a:t>
            </a:r>
            <a:r>
              <a:rPr lang="es-MX" dirty="0"/>
              <a:t>, por otra parte, es lo perteneciente o relativo a una corporación. Este término (corporación) suele referirse a una empresa de grandes dimensiones o a una organización compuesta por personas que la gobiernan</a:t>
            </a:r>
            <a:r>
              <a:rPr lang="es-MX" dirty="0" smtClean="0"/>
              <a:t>.</a:t>
            </a:r>
          </a:p>
          <a:p>
            <a:pPr algn="just"/>
            <a:endParaRPr lang="es-MX" dirty="0"/>
          </a:p>
          <a:p>
            <a:pPr algn="just"/>
            <a:r>
              <a:rPr lang="es-MX" dirty="0"/>
              <a:t>La noción de imagen corporativa, por lo tanto, está vinculada a la representación o figura de una gran entidad. </a:t>
            </a:r>
            <a:endParaRPr lang="es-MX" dirty="0" smtClean="0"/>
          </a:p>
          <a:p>
            <a:pPr algn="just"/>
            <a:endParaRPr lang="es-MX" dirty="0"/>
          </a:p>
          <a:p>
            <a:pPr algn="just"/>
            <a:r>
              <a:rPr lang="es-MX" dirty="0"/>
              <a:t>El concepto suele referirse a la forma en que los consumidores perciben a la compañía, asociando ciertos valores a ella.</a:t>
            </a:r>
          </a:p>
        </p:txBody>
      </p:sp>
    </p:spTree>
    <p:extLst>
      <p:ext uri="{BB962C8B-B14F-4D97-AF65-F5344CB8AC3E}">
        <p14:creationId xmlns:p14="http://schemas.microsoft.com/office/powerpoint/2010/main" val="3530040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7405478" y="286603"/>
            <a:ext cx="1274735" cy="1361072"/>
          </a:xfrm>
          <a:prstGeom prst="rect">
            <a:avLst/>
          </a:prstGeom>
        </p:spPr>
      </p:pic>
      <p:sp>
        <p:nvSpPr>
          <p:cNvPr id="2" name="Título 1"/>
          <p:cNvSpPr>
            <a:spLocks noGrp="1"/>
          </p:cNvSpPr>
          <p:nvPr>
            <p:ph type="title"/>
          </p:nvPr>
        </p:nvSpPr>
        <p:spPr/>
        <p:txBody>
          <a:bodyPr/>
          <a:lstStyle/>
          <a:p>
            <a:r>
              <a:rPr lang="es-MX" dirty="0" smtClean="0"/>
              <a:t>Diseño de imagen corporativa</a:t>
            </a:r>
            <a:endParaRPr lang="es-MX" dirty="0"/>
          </a:p>
        </p:txBody>
      </p:sp>
      <p:pic>
        <p:nvPicPr>
          <p:cNvPr id="8" name="Marcador de contenido 7"/>
          <p:cNvPicPr>
            <a:picLocks noGrp="1" noChangeAspect="1"/>
          </p:cNvPicPr>
          <p:nvPr>
            <p:ph sz="half" idx="2"/>
          </p:nvPr>
        </p:nvPicPr>
        <p:blipFill>
          <a:blip r:embed="rId4"/>
          <a:stretch>
            <a:fillRect/>
          </a:stretch>
        </p:blipFill>
        <p:spPr>
          <a:xfrm>
            <a:off x="3744648" y="1876926"/>
            <a:ext cx="2364581" cy="1447800"/>
          </a:xfrm>
          <a:prstGeom prst="rect">
            <a:avLst/>
          </a:prstGeom>
        </p:spPr>
      </p:pic>
      <p:pic>
        <p:nvPicPr>
          <p:cNvPr id="7" name="Imagen 6"/>
          <p:cNvPicPr>
            <a:picLocks noChangeAspect="1"/>
          </p:cNvPicPr>
          <p:nvPr/>
        </p:nvPicPr>
        <p:blipFill>
          <a:blip r:embed="rId5"/>
          <a:stretch>
            <a:fillRect/>
          </a:stretch>
        </p:blipFill>
        <p:spPr>
          <a:xfrm>
            <a:off x="271109" y="1737367"/>
            <a:ext cx="3368444" cy="2869109"/>
          </a:xfrm>
          <a:prstGeom prst="rect">
            <a:avLst/>
          </a:prstGeom>
        </p:spPr>
      </p:pic>
      <p:pic>
        <p:nvPicPr>
          <p:cNvPr id="9" name="Imagen 8"/>
          <p:cNvPicPr>
            <a:picLocks noChangeAspect="1"/>
          </p:cNvPicPr>
          <p:nvPr/>
        </p:nvPicPr>
        <p:blipFill>
          <a:blip r:embed="rId6"/>
          <a:stretch>
            <a:fillRect/>
          </a:stretch>
        </p:blipFill>
        <p:spPr>
          <a:xfrm>
            <a:off x="3800304" y="3734931"/>
            <a:ext cx="1964531" cy="1743075"/>
          </a:xfrm>
          <a:prstGeom prst="rect">
            <a:avLst/>
          </a:prstGeom>
        </p:spPr>
      </p:pic>
      <p:pic>
        <p:nvPicPr>
          <p:cNvPr id="1026" name="Picture 2" descr="Resultado de imagen para diseño de imagen corporativ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6082" y="2396668"/>
            <a:ext cx="1550194" cy="22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6043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7303221" y="368968"/>
            <a:ext cx="1629733" cy="896353"/>
          </a:xfrm>
          <a:prstGeom prst="rect">
            <a:avLst/>
          </a:prstGeom>
        </p:spPr>
      </p:pic>
      <p:sp>
        <p:nvSpPr>
          <p:cNvPr id="2" name="Título 1"/>
          <p:cNvSpPr>
            <a:spLocks noGrp="1"/>
          </p:cNvSpPr>
          <p:nvPr>
            <p:ph type="title"/>
          </p:nvPr>
        </p:nvSpPr>
        <p:spPr/>
        <p:txBody>
          <a:bodyPr/>
          <a:lstStyle/>
          <a:p>
            <a:r>
              <a:rPr lang="es-MX" dirty="0" smtClean="0"/>
              <a:t>Microempresa </a:t>
            </a:r>
            <a:endParaRPr lang="es-MX" dirty="0"/>
          </a:p>
        </p:txBody>
      </p:sp>
      <p:sp>
        <p:nvSpPr>
          <p:cNvPr id="7" name="Marcador de contenido 6"/>
          <p:cNvSpPr>
            <a:spLocks noGrp="1"/>
          </p:cNvSpPr>
          <p:nvPr>
            <p:ph sz="half" idx="2"/>
          </p:nvPr>
        </p:nvSpPr>
        <p:spPr>
          <a:xfrm>
            <a:off x="1115616" y="2006049"/>
            <a:ext cx="6775132" cy="4023360"/>
          </a:xfrm>
        </p:spPr>
        <p:txBody>
          <a:bodyPr/>
          <a:lstStyle/>
          <a:p>
            <a:r>
              <a:rPr lang="es-MX" dirty="0"/>
              <a:t>Las microempresas  tiene entre 0 y 10 trabajadores. Esto es así, independientemente de que el negocio se dedique a la industria, al comercio o los servicios. Las ventajas de las </a:t>
            </a:r>
            <a:r>
              <a:rPr lang="es-MX" dirty="0" smtClean="0"/>
              <a:t>microempresas</a:t>
            </a:r>
          </a:p>
          <a:p>
            <a:endParaRPr lang="es-MX" dirty="0"/>
          </a:p>
        </p:txBody>
      </p:sp>
      <p:pic>
        <p:nvPicPr>
          <p:cNvPr id="3074" name="Picture 2" descr="Resultado de imagen para dentis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9796" y="3429000"/>
            <a:ext cx="4704204"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3307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7"/>
          <p:cNvPicPr>
            <a:picLocks noChangeAspect="1"/>
          </p:cNvPicPr>
          <p:nvPr/>
        </p:nvPicPr>
        <p:blipFill>
          <a:blip r:embed="rId3"/>
          <a:stretch>
            <a:fillRect/>
          </a:stretch>
        </p:blipFill>
        <p:spPr>
          <a:xfrm>
            <a:off x="395536" y="260648"/>
            <a:ext cx="8496944" cy="5976664"/>
          </a:xfrm>
          <a:prstGeom prst="rect">
            <a:avLst/>
          </a:prstGeom>
        </p:spPr>
      </p:pic>
    </p:spTree>
    <p:extLst>
      <p:ext uri="{BB962C8B-B14F-4D97-AF65-F5344CB8AC3E}">
        <p14:creationId xmlns:p14="http://schemas.microsoft.com/office/powerpoint/2010/main" val="474999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Servidor público </a:t>
            </a:r>
            <a:endParaRPr lang="es-MX" dirty="0"/>
          </a:p>
        </p:txBody>
      </p:sp>
      <p:sp>
        <p:nvSpPr>
          <p:cNvPr id="5" name="Marcador de contenido 4"/>
          <p:cNvSpPr>
            <a:spLocks noGrp="1"/>
          </p:cNvSpPr>
          <p:nvPr>
            <p:ph sz="half" idx="1"/>
          </p:nvPr>
        </p:nvSpPr>
        <p:spPr>
          <a:xfrm>
            <a:off x="822958" y="1845734"/>
            <a:ext cx="7205425" cy="4023360"/>
          </a:xfrm>
        </p:spPr>
        <p:txBody>
          <a:bodyPr>
            <a:normAutofit/>
          </a:bodyPr>
          <a:lstStyle/>
          <a:p>
            <a:pPr algn="just"/>
            <a:r>
              <a:rPr lang="es-MX" sz="2100" dirty="0"/>
              <a:t>Entendemos por servidor público a </a:t>
            </a:r>
            <a:r>
              <a:rPr lang="es-MX" sz="2100" b="1" dirty="0"/>
              <a:t>aquella persona que se encarga de realizar una tarea con el fin de generar un bienestar entre la sociedad.</a:t>
            </a:r>
            <a:r>
              <a:rPr lang="es-MX" sz="2100" dirty="0"/>
              <a:t> Con esto no afirmamos que su trabajo sea ad honorem, sino que independientemente del salario percibido, su principal característica es que su tarea no está destinada a la actividad privada sino al </a:t>
            </a:r>
            <a:r>
              <a:rPr lang="es-MX" sz="2100" b="1" dirty="0"/>
              <a:t>servicio de la sociedad</a:t>
            </a:r>
            <a:r>
              <a:rPr lang="es-MX" sz="2100" b="1" dirty="0" smtClean="0"/>
              <a:t>.</a:t>
            </a:r>
          </a:p>
          <a:p>
            <a:pPr algn="just"/>
            <a:r>
              <a:rPr lang="es-MX" sz="2100" dirty="0"/>
              <a:t/>
            </a:r>
            <a:br>
              <a:rPr lang="es-MX" sz="2100" dirty="0"/>
            </a:br>
            <a:r>
              <a:rPr lang="es-MX" sz="2100" dirty="0"/>
              <a:t>Generalmente, los servidores públicos se encuentran trabajando al servicio del Estado, trabajando en la </a:t>
            </a:r>
            <a:r>
              <a:rPr lang="es-MX" sz="2100" b="1" dirty="0"/>
              <a:t>administración pública</a:t>
            </a:r>
            <a:r>
              <a:rPr lang="es-MX" sz="2100" dirty="0" smtClean="0"/>
              <a:t>, pero </a:t>
            </a:r>
            <a:r>
              <a:rPr lang="es-MX" sz="2100" b="1" dirty="0"/>
              <a:t>no todo servidor público es funcionario</a:t>
            </a:r>
            <a:r>
              <a:rPr lang="es-MX" sz="2100" dirty="0"/>
              <a:t>. Por ejemplo, un bombero es un servidor público, ya que su trabajo implica un gran aporte para el bienestar de la sociedad.</a:t>
            </a:r>
          </a:p>
          <a:p>
            <a:pPr algn="just"/>
            <a:endParaRPr lang="es-MX" dirty="0"/>
          </a:p>
        </p:txBody>
      </p:sp>
      <p:pic>
        <p:nvPicPr>
          <p:cNvPr id="3" name="Imagen 2"/>
          <p:cNvPicPr>
            <a:picLocks noChangeAspect="1"/>
          </p:cNvPicPr>
          <p:nvPr/>
        </p:nvPicPr>
        <p:blipFill>
          <a:blip r:embed="rId3"/>
          <a:stretch>
            <a:fillRect/>
          </a:stretch>
        </p:blipFill>
        <p:spPr>
          <a:xfrm>
            <a:off x="7656220" y="50432"/>
            <a:ext cx="1265196" cy="1686928"/>
          </a:xfrm>
          <a:prstGeom prst="rect">
            <a:avLst/>
          </a:prstGeom>
        </p:spPr>
      </p:pic>
    </p:spTree>
    <p:extLst>
      <p:ext uri="{BB962C8B-B14F-4D97-AF65-F5344CB8AC3E}">
        <p14:creationId xmlns:p14="http://schemas.microsoft.com/office/powerpoint/2010/main" val="40722344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Servidor publico</a:t>
            </a:r>
            <a:endParaRPr lang="es-MX" dirty="0"/>
          </a:p>
        </p:txBody>
      </p:sp>
      <p:sp>
        <p:nvSpPr>
          <p:cNvPr id="5" name="Marcador de contenido 5"/>
          <p:cNvSpPr txBox="1">
            <a:spLocks/>
          </p:cNvSpPr>
          <p:nvPr/>
        </p:nvSpPr>
        <p:spPr>
          <a:xfrm>
            <a:off x="611560" y="1844824"/>
            <a:ext cx="7416824" cy="431139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r>
              <a:rPr lang="es-MX" dirty="0" smtClean="0"/>
              <a:t>Uno de los rasgos que más deben sobresalir de un servidor público es su </a:t>
            </a:r>
            <a:r>
              <a:rPr lang="es-MX" b="1" dirty="0" smtClean="0"/>
              <a:t>ética,</a:t>
            </a:r>
            <a:r>
              <a:rPr lang="es-MX" dirty="0" smtClean="0"/>
              <a:t> ya que las consecuencias de sus acciones suelen llegar a un conjunto mayor de la sociedad. A esto se le suma el </a:t>
            </a:r>
            <a:r>
              <a:rPr lang="es-MX" b="1" dirty="0" smtClean="0"/>
              <a:t>prestigio social</a:t>
            </a:r>
            <a:r>
              <a:rPr lang="es-MX" dirty="0" smtClean="0"/>
              <a:t> con el que cuentan, ya que en muchos casos suelen manejar fondos económicos estatales (por ende son el resultado del aporte de todos los ciudadanos), además del hecho que suelen representar instituciones con una larga tradición. </a:t>
            </a:r>
          </a:p>
          <a:p>
            <a:pPr algn="just"/>
            <a:r>
              <a:rPr lang="es-MX" dirty="0" smtClean="0"/>
              <a:t>El cuerpo de bomberos y policías, por ejemplo, son una de las instituciones más prestigiosas dentro de cualquier país.</a:t>
            </a:r>
          </a:p>
          <a:p>
            <a:pPr algn="just"/>
            <a:r>
              <a:rPr lang="es-MX" dirty="0" smtClean="0"/>
              <a:t>La regulación de los servidores públicos es materia estatal, generalmente contenidos dentro de la constitución de cada país, acompañada de otras legislaciones de menor envergadura</a:t>
            </a:r>
            <a:r>
              <a:rPr lang="es-MX" sz="1800" dirty="0" smtClean="0"/>
              <a:t>.</a:t>
            </a:r>
          </a:p>
          <a:p>
            <a:pPr algn="just"/>
            <a:r>
              <a:rPr lang="es-MX" sz="1500" dirty="0" smtClean="0"/>
              <a:t/>
            </a:r>
            <a:br>
              <a:rPr lang="es-MX" sz="1500" dirty="0" smtClean="0"/>
            </a:br>
            <a:endParaRPr lang="es-MX" sz="1500" dirty="0"/>
          </a:p>
        </p:txBody>
      </p:sp>
    </p:spTree>
    <p:extLst>
      <p:ext uri="{BB962C8B-B14F-4D97-AF65-F5344CB8AC3E}">
        <p14:creationId xmlns:p14="http://schemas.microsoft.com/office/powerpoint/2010/main" val="1031642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268760"/>
            <a:ext cx="6186856" cy="3807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89871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Tarea:</a:t>
            </a:r>
            <a:br>
              <a:rPr lang="es-MX" dirty="0" smtClean="0"/>
            </a:br>
            <a:r>
              <a:rPr lang="es-MX" dirty="0" smtClean="0"/>
              <a:t/>
            </a:r>
            <a:br>
              <a:rPr lang="es-MX" dirty="0" smtClean="0"/>
            </a:br>
            <a:r>
              <a:rPr lang="es-MX" sz="2800" dirty="0"/>
              <a:t>Llenar el siguiente </a:t>
            </a:r>
            <a:r>
              <a:rPr lang="es-MX" sz="2800" dirty="0" smtClean="0"/>
              <a:t>cuestionario </a:t>
            </a:r>
            <a:endParaRPr lang="es-MX" sz="2800" dirty="0"/>
          </a:p>
        </p:txBody>
      </p:sp>
      <p:sp>
        <p:nvSpPr>
          <p:cNvPr id="3" name="Marcador de contenido 2"/>
          <p:cNvSpPr>
            <a:spLocks noGrp="1"/>
          </p:cNvSpPr>
          <p:nvPr>
            <p:ph idx="1"/>
          </p:nvPr>
        </p:nvSpPr>
        <p:spPr/>
        <p:txBody>
          <a:bodyPr/>
          <a:lstStyle/>
          <a:p>
            <a:pPr marL="0" indent="0">
              <a:buNone/>
            </a:pPr>
            <a:endParaRPr lang="es-MX" dirty="0"/>
          </a:p>
        </p:txBody>
      </p:sp>
      <p:pic>
        <p:nvPicPr>
          <p:cNvPr id="1026" name="Picture 2" descr="Resultado de imagen para cuestionar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6593" y="1273132"/>
            <a:ext cx="3725199" cy="459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197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s-MX" sz="3200" b="1" dirty="0" smtClean="0"/>
              <a:t>Prerrequisitos</a:t>
            </a:r>
            <a:r>
              <a:rPr lang="es-MX" sz="3200" b="1" dirty="0"/>
              <a:t> </a:t>
            </a:r>
            <a:r>
              <a:rPr lang="es-MX" sz="3200" b="1" dirty="0" smtClean="0"/>
              <a:t>(Temas </a:t>
            </a:r>
            <a:r>
              <a:rPr lang="es-MX" sz="3200" b="1" dirty="0"/>
              <a:t>Aprendidos</a:t>
            </a:r>
            <a:r>
              <a:rPr lang="es-MX" sz="3200" b="1" dirty="0" smtClean="0"/>
              <a:t>):</a:t>
            </a:r>
            <a:endParaRPr lang="es-MX" sz="3200" dirty="0"/>
          </a:p>
          <a:p>
            <a:pPr lvl="1"/>
            <a:r>
              <a:rPr lang="es-ES" sz="2800" dirty="0" smtClean="0"/>
              <a:t>Ninguno</a:t>
            </a:r>
          </a:p>
          <a:p>
            <a:r>
              <a:rPr lang="es-ES" sz="3200" b="1" dirty="0" smtClean="0"/>
              <a:t>Unidad(es) de Aprendizaje Antecedente(Seriadas y Recomendadas):</a:t>
            </a:r>
            <a:endParaRPr lang="es-MX" sz="3200" dirty="0" smtClean="0"/>
          </a:p>
          <a:p>
            <a:pPr lvl="1"/>
            <a:r>
              <a:rPr lang="es-ES" sz="2800" dirty="0" smtClean="0"/>
              <a:t>Ninguna</a:t>
            </a:r>
          </a:p>
          <a:p>
            <a:r>
              <a:rPr lang="es-ES" sz="3200" b="1" dirty="0"/>
              <a:t>Unidad(es) de Aprendizaje </a:t>
            </a:r>
            <a:r>
              <a:rPr lang="es-ES" sz="3200" b="1" dirty="0" smtClean="0"/>
              <a:t>Consecuente(Seriadas </a:t>
            </a:r>
            <a:r>
              <a:rPr lang="es-ES" sz="3200" b="1" dirty="0"/>
              <a:t>y Recomendadas</a:t>
            </a:r>
            <a:r>
              <a:rPr lang="es-ES" sz="3200" b="1" dirty="0" smtClean="0"/>
              <a:t>): </a:t>
            </a:r>
          </a:p>
          <a:p>
            <a:pPr lvl="1"/>
            <a:r>
              <a:rPr lang="es-ES" sz="2800" u="sng" dirty="0" smtClean="0"/>
              <a:t>Recomendada</a:t>
            </a:r>
            <a:r>
              <a:rPr lang="es-ES" sz="2800" dirty="0"/>
              <a:t>: Bioética</a:t>
            </a:r>
            <a:endParaRPr lang="es-MX" sz="2800" dirty="0"/>
          </a:p>
          <a:p>
            <a:endParaRPr lang="es-MX" sz="4400"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1563675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690" y="1916833"/>
            <a:ext cx="2366086" cy="4601183"/>
          </a:xfrm>
        </p:spPr>
        <p:txBody>
          <a:bodyPr>
            <a:normAutofit/>
          </a:bodyPr>
          <a:lstStyle/>
          <a:p>
            <a:pPr algn="ctr"/>
            <a:r>
              <a:rPr lang="es-MX" sz="2800" dirty="0" smtClean="0"/>
              <a:t>Tienes madera de emprendedor?</a:t>
            </a:r>
            <a:br>
              <a:rPr lang="es-MX" sz="2800" dirty="0" smtClean="0"/>
            </a:br>
            <a:endParaRPr lang="es-MX" sz="2800" dirty="0"/>
          </a:p>
        </p:txBody>
      </p:sp>
      <p:sp>
        <p:nvSpPr>
          <p:cNvPr id="3" name="Marcador de contenido 2"/>
          <p:cNvSpPr>
            <a:spLocks noGrp="1"/>
          </p:cNvSpPr>
          <p:nvPr>
            <p:ph idx="1"/>
          </p:nvPr>
        </p:nvSpPr>
        <p:spPr/>
        <p:txBody>
          <a:bodyPr/>
          <a:lstStyle/>
          <a:p>
            <a:r>
              <a:rPr lang="es-MX" dirty="0" smtClean="0"/>
              <a:t>40 años de edad, cerca de 10 laborando</a:t>
            </a:r>
          </a:p>
          <a:p>
            <a:r>
              <a:rPr lang="es-MX" dirty="0" smtClean="0"/>
              <a:t>Cada vez somos mas mujeres</a:t>
            </a:r>
          </a:p>
          <a:p>
            <a:r>
              <a:rPr lang="es-MX" dirty="0" smtClean="0"/>
              <a:t>Conocimiento del producto</a:t>
            </a:r>
          </a:p>
          <a:p>
            <a:r>
              <a:rPr lang="es-MX" dirty="0" smtClean="0"/>
              <a:t>Conocimiento del mercado</a:t>
            </a:r>
          </a:p>
          <a:p>
            <a:r>
              <a:rPr lang="es-MX" dirty="0" smtClean="0"/>
              <a:t>En ocasiones fracasar puede ser un éxito a largo plazo</a:t>
            </a:r>
            <a:endParaRPr lang="es-MX" dirty="0"/>
          </a:p>
        </p:txBody>
      </p:sp>
      <p:pic>
        <p:nvPicPr>
          <p:cNvPr id="4" name="Imagen 3"/>
          <p:cNvPicPr>
            <a:picLocks noChangeAspect="1"/>
          </p:cNvPicPr>
          <p:nvPr/>
        </p:nvPicPr>
        <p:blipFill>
          <a:blip r:embed="rId3"/>
          <a:stretch>
            <a:fillRect/>
          </a:stretch>
        </p:blipFill>
        <p:spPr>
          <a:xfrm>
            <a:off x="189690" y="764704"/>
            <a:ext cx="2210612" cy="1989550"/>
          </a:xfrm>
          <a:prstGeom prst="rect">
            <a:avLst/>
          </a:prstGeom>
        </p:spPr>
      </p:pic>
    </p:spTree>
    <p:extLst>
      <p:ext uri="{BB962C8B-B14F-4D97-AF65-F5344CB8AC3E}">
        <p14:creationId xmlns:p14="http://schemas.microsoft.com/office/powerpoint/2010/main" val="41309861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2024" y="1143000"/>
            <a:ext cx="2291744" cy="2377440"/>
          </a:xfrm>
        </p:spPr>
        <p:txBody>
          <a:bodyPr/>
          <a:lstStyle/>
          <a:p>
            <a:pPr algn="ctr"/>
            <a:r>
              <a:rPr lang="es-MX" dirty="0" smtClean="0"/>
              <a:t>Cuestionario </a:t>
            </a:r>
            <a:endParaRPr lang="es-MX" dirty="0"/>
          </a:p>
        </p:txBody>
      </p:sp>
      <p:sp>
        <p:nvSpPr>
          <p:cNvPr id="3" name="Marcador de contenido 2"/>
          <p:cNvSpPr>
            <a:spLocks noGrp="1"/>
          </p:cNvSpPr>
          <p:nvPr>
            <p:ph idx="1"/>
          </p:nvPr>
        </p:nvSpPr>
        <p:spPr/>
        <p:txBody>
          <a:bodyPr>
            <a:normAutofit/>
          </a:bodyPr>
          <a:lstStyle/>
          <a:p>
            <a:pPr marL="457200" indent="-457200">
              <a:buFont typeface="+mj-lt"/>
              <a:buAutoNum type="arabicPeriod"/>
            </a:pPr>
            <a:r>
              <a:rPr lang="es-MX" dirty="0" smtClean="0"/>
              <a:t>Se considera una persona optimista?</a:t>
            </a:r>
          </a:p>
          <a:p>
            <a:pPr marL="457200" indent="-457200">
              <a:buFont typeface="+mj-lt"/>
              <a:buAutoNum type="arabicPeriod"/>
            </a:pPr>
            <a:r>
              <a:rPr lang="es-MX" dirty="0" smtClean="0"/>
              <a:t>Siempre has tenido un espíritu curiosos?</a:t>
            </a:r>
          </a:p>
          <a:p>
            <a:pPr marL="457200" indent="-457200">
              <a:buFont typeface="+mj-lt"/>
              <a:buAutoNum type="arabicPeriod"/>
            </a:pPr>
            <a:r>
              <a:rPr lang="es-MX" dirty="0" smtClean="0"/>
              <a:t>Te identificas con un carácter perseverante?</a:t>
            </a:r>
          </a:p>
          <a:p>
            <a:pPr marL="457200" indent="-457200">
              <a:buFont typeface="+mj-lt"/>
              <a:buAutoNum type="arabicPeriod"/>
            </a:pPr>
            <a:r>
              <a:rPr lang="es-MX" dirty="0" smtClean="0"/>
              <a:t>Confías realmente en tus posibilidades?</a:t>
            </a:r>
          </a:p>
          <a:p>
            <a:pPr marL="457200" indent="-457200">
              <a:buFont typeface="+mj-lt"/>
              <a:buAutoNum type="arabicPeriod"/>
            </a:pPr>
            <a:r>
              <a:rPr lang="es-MX" dirty="0" smtClean="0"/>
              <a:t>Piensas que has nacido con madera de líder?</a:t>
            </a:r>
          </a:p>
          <a:p>
            <a:pPr marL="457200" indent="-457200">
              <a:buFont typeface="+mj-lt"/>
              <a:buAutoNum type="arabicPeriod"/>
            </a:pPr>
            <a:r>
              <a:rPr lang="es-MX" dirty="0" smtClean="0"/>
              <a:t>Tienes una idea y eres capaz de desarrollarla?</a:t>
            </a:r>
          </a:p>
          <a:p>
            <a:pPr marL="457200" indent="-457200">
              <a:buFont typeface="+mj-lt"/>
              <a:buAutoNum type="arabicPeriod"/>
            </a:pPr>
            <a:r>
              <a:rPr lang="es-MX" dirty="0" smtClean="0"/>
              <a:t>Te sobra capacidad de iniciativa?</a:t>
            </a:r>
          </a:p>
          <a:p>
            <a:pPr marL="457200" indent="-457200">
              <a:buFont typeface="+mj-lt"/>
              <a:buAutoNum type="arabicPeriod"/>
            </a:pPr>
            <a:r>
              <a:rPr lang="es-MX" dirty="0" smtClean="0"/>
              <a:t>Has salido a la calle y conoces el mercado?</a:t>
            </a:r>
          </a:p>
          <a:p>
            <a:pPr marL="457200" indent="-457200">
              <a:buFont typeface="+mj-lt"/>
              <a:buAutoNum type="arabicPeriod"/>
            </a:pPr>
            <a:r>
              <a:rPr lang="es-MX" dirty="0" smtClean="0"/>
              <a:t>Miras al medio y largo plazo o solo miras el corto?</a:t>
            </a:r>
          </a:p>
          <a:p>
            <a:pPr marL="457200" indent="-457200">
              <a:buFont typeface="+mj-lt"/>
              <a:buAutoNum type="arabicPeriod"/>
            </a:pPr>
            <a:r>
              <a:rPr lang="es-MX" dirty="0" smtClean="0"/>
              <a:t>Temes arriesgar la estabilidad familiar?</a:t>
            </a:r>
          </a:p>
          <a:p>
            <a:pPr marL="0" indent="0">
              <a:buNone/>
            </a:pPr>
            <a:endParaRPr lang="es-MX" dirty="0" smtClean="0"/>
          </a:p>
          <a:p>
            <a:endParaRPr lang="es-MX" dirty="0"/>
          </a:p>
        </p:txBody>
      </p:sp>
      <p:sp>
        <p:nvSpPr>
          <p:cNvPr id="4" name="Marcador de texto 3"/>
          <p:cNvSpPr>
            <a:spLocks noGrp="1"/>
          </p:cNvSpPr>
          <p:nvPr>
            <p:ph type="body" sz="half" idx="2"/>
          </p:nvPr>
        </p:nvSpPr>
        <p:spPr/>
        <p:txBody>
          <a:bodyPr/>
          <a:lstStyle/>
          <a:p>
            <a:endParaRPr lang="es-MX"/>
          </a:p>
        </p:txBody>
      </p:sp>
    </p:spTree>
    <p:extLst>
      <p:ext uri="{BB962C8B-B14F-4D97-AF65-F5344CB8AC3E}">
        <p14:creationId xmlns:p14="http://schemas.microsoft.com/office/powerpoint/2010/main" val="34371890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60650"/>
            <a:ext cx="2915816" cy="2619711"/>
          </a:xfrm>
        </p:spPr>
        <p:txBody>
          <a:bodyPr>
            <a:normAutofit/>
          </a:bodyPr>
          <a:lstStyle/>
          <a:p>
            <a:pPr algn="ctr"/>
            <a:r>
              <a:rPr lang="es-MX" sz="3200" dirty="0" smtClean="0"/>
              <a:t>Mercadotecnia implica que se quede en la mente</a:t>
            </a:r>
            <a:endParaRPr lang="es-MX" sz="3200" dirty="0"/>
          </a:p>
        </p:txBody>
      </p:sp>
      <p:pic>
        <p:nvPicPr>
          <p:cNvPr id="5" name="Marcador de contenido 4"/>
          <p:cNvPicPr>
            <a:picLocks noGrp="1" noChangeAspect="1"/>
          </p:cNvPicPr>
          <p:nvPr>
            <p:ph idx="1"/>
          </p:nvPr>
        </p:nvPicPr>
        <p:blipFill>
          <a:blip r:embed="rId3"/>
          <a:stretch>
            <a:fillRect/>
          </a:stretch>
        </p:blipFill>
        <p:spPr>
          <a:xfrm>
            <a:off x="535406" y="3111639"/>
            <a:ext cx="2117557" cy="2823409"/>
          </a:xfrm>
          <a:prstGeom prst="rect">
            <a:avLst/>
          </a:prstGeom>
        </p:spPr>
      </p:pic>
      <p:sp>
        <p:nvSpPr>
          <p:cNvPr id="4" name="Marcador de texto 3"/>
          <p:cNvSpPr>
            <a:spLocks noGrp="1"/>
          </p:cNvSpPr>
          <p:nvPr>
            <p:ph type="body" sz="half" idx="2"/>
          </p:nvPr>
        </p:nvSpPr>
        <p:spPr/>
        <p:txBody>
          <a:bodyPr/>
          <a:lstStyle/>
          <a:p>
            <a:endParaRPr lang="es-MX" dirty="0"/>
          </a:p>
        </p:txBody>
      </p:sp>
      <p:pic>
        <p:nvPicPr>
          <p:cNvPr id="6" name="Imagen 5"/>
          <p:cNvPicPr>
            <a:picLocks noChangeAspect="1"/>
          </p:cNvPicPr>
          <p:nvPr/>
        </p:nvPicPr>
        <p:blipFill>
          <a:blip r:embed="rId4"/>
          <a:stretch>
            <a:fillRect/>
          </a:stretch>
        </p:blipFill>
        <p:spPr>
          <a:xfrm>
            <a:off x="3446694" y="159167"/>
            <a:ext cx="1964531" cy="1743075"/>
          </a:xfrm>
          <a:prstGeom prst="rect">
            <a:avLst/>
          </a:prstGeom>
        </p:spPr>
      </p:pic>
      <p:pic>
        <p:nvPicPr>
          <p:cNvPr id="7" name="Marcador de contenido 5"/>
          <p:cNvPicPr>
            <a:picLocks noChangeAspect="1"/>
          </p:cNvPicPr>
          <p:nvPr/>
        </p:nvPicPr>
        <p:blipFill>
          <a:blip r:embed="rId5"/>
          <a:stretch>
            <a:fillRect/>
          </a:stretch>
        </p:blipFill>
        <p:spPr>
          <a:xfrm>
            <a:off x="3464154" y="2085629"/>
            <a:ext cx="1943100" cy="1762125"/>
          </a:xfrm>
          <a:prstGeom prst="rect">
            <a:avLst/>
          </a:prstGeom>
        </p:spPr>
      </p:pic>
      <p:pic>
        <p:nvPicPr>
          <p:cNvPr id="8" name="Imagen 7"/>
          <p:cNvPicPr>
            <a:picLocks noChangeAspect="1"/>
          </p:cNvPicPr>
          <p:nvPr/>
        </p:nvPicPr>
        <p:blipFill>
          <a:blip r:embed="rId6"/>
          <a:stretch>
            <a:fillRect/>
          </a:stretch>
        </p:blipFill>
        <p:spPr>
          <a:xfrm>
            <a:off x="5519112" y="159168"/>
            <a:ext cx="1607344" cy="2143125"/>
          </a:xfrm>
          <a:prstGeom prst="rect">
            <a:avLst/>
          </a:prstGeom>
        </p:spPr>
      </p:pic>
      <p:pic>
        <p:nvPicPr>
          <p:cNvPr id="9" name="Imagen 8"/>
          <p:cNvPicPr>
            <a:picLocks noChangeAspect="1"/>
          </p:cNvPicPr>
          <p:nvPr/>
        </p:nvPicPr>
        <p:blipFill>
          <a:blip r:embed="rId7"/>
          <a:stretch>
            <a:fillRect/>
          </a:stretch>
        </p:blipFill>
        <p:spPr>
          <a:xfrm>
            <a:off x="6226530" y="2472522"/>
            <a:ext cx="1607344" cy="2143125"/>
          </a:xfrm>
          <a:prstGeom prst="rect">
            <a:avLst/>
          </a:prstGeom>
        </p:spPr>
      </p:pic>
      <p:pic>
        <p:nvPicPr>
          <p:cNvPr id="10" name="Imagen 9"/>
          <p:cNvPicPr>
            <a:picLocks noChangeAspect="1"/>
          </p:cNvPicPr>
          <p:nvPr/>
        </p:nvPicPr>
        <p:blipFill>
          <a:blip r:embed="rId8"/>
          <a:stretch>
            <a:fillRect/>
          </a:stretch>
        </p:blipFill>
        <p:spPr>
          <a:xfrm>
            <a:off x="3764852" y="4031142"/>
            <a:ext cx="1400175" cy="2457450"/>
          </a:xfrm>
          <a:prstGeom prst="rect">
            <a:avLst/>
          </a:prstGeom>
        </p:spPr>
      </p:pic>
      <p:pic>
        <p:nvPicPr>
          <p:cNvPr id="11" name="Imagen 10"/>
          <p:cNvPicPr>
            <a:picLocks noChangeAspect="1"/>
          </p:cNvPicPr>
          <p:nvPr/>
        </p:nvPicPr>
        <p:blipFill>
          <a:blip r:embed="rId9"/>
          <a:stretch>
            <a:fillRect/>
          </a:stretch>
        </p:blipFill>
        <p:spPr>
          <a:xfrm>
            <a:off x="7217651" y="4691061"/>
            <a:ext cx="1858885" cy="1966732"/>
          </a:xfrm>
          <a:prstGeom prst="rect">
            <a:avLst/>
          </a:prstGeom>
        </p:spPr>
      </p:pic>
    </p:spTree>
    <p:extLst>
      <p:ext uri="{BB962C8B-B14F-4D97-AF65-F5344CB8AC3E}">
        <p14:creationId xmlns:p14="http://schemas.microsoft.com/office/powerpoint/2010/main" val="38863542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7122695" y="248392"/>
            <a:ext cx="2114550" cy="1619250"/>
          </a:xfrm>
          <a:prstGeom prst="rect">
            <a:avLst/>
          </a:prstGeom>
        </p:spPr>
      </p:pic>
      <p:sp>
        <p:nvSpPr>
          <p:cNvPr id="2" name="Título 1"/>
          <p:cNvSpPr>
            <a:spLocks noGrp="1"/>
          </p:cNvSpPr>
          <p:nvPr>
            <p:ph type="title"/>
          </p:nvPr>
        </p:nvSpPr>
        <p:spPr/>
        <p:txBody>
          <a:bodyPr/>
          <a:lstStyle/>
          <a:p>
            <a:r>
              <a:rPr lang="es-MX" dirty="0" smtClean="0"/>
              <a:t>Inicio de consulta</a:t>
            </a:r>
            <a:endParaRPr lang="es-MX" dirty="0"/>
          </a:p>
        </p:txBody>
      </p:sp>
      <p:pic>
        <p:nvPicPr>
          <p:cNvPr id="7" name="Marcador de contenido 6"/>
          <p:cNvPicPr>
            <a:picLocks noGrp="1" noChangeAspect="1"/>
          </p:cNvPicPr>
          <p:nvPr>
            <p:ph idx="1"/>
          </p:nvPr>
        </p:nvPicPr>
        <p:blipFill>
          <a:blip r:embed="rId4"/>
          <a:stretch>
            <a:fillRect/>
          </a:stretch>
        </p:blipFill>
        <p:spPr>
          <a:xfrm>
            <a:off x="3771680" y="2410827"/>
            <a:ext cx="1850231" cy="1847850"/>
          </a:xfrm>
          <a:prstGeom prst="rect">
            <a:avLst/>
          </a:prstGeom>
        </p:spPr>
      </p:pic>
      <p:sp>
        <p:nvSpPr>
          <p:cNvPr id="6" name="Trapecio 5"/>
          <p:cNvSpPr/>
          <p:nvPr/>
        </p:nvSpPr>
        <p:spPr>
          <a:xfrm rot="5400000">
            <a:off x="638612" y="1608222"/>
            <a:ext cx="2362200" cy="3453064"/>
          </a:xfrm>
          <a:prstGeom prst="trapezoi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8" name="Trapecio 7"/>
          <p:cNvSpPr/>
          <p:nvPr/>
        </p:nvSpPr>
        <p:spPr>
          <a:xfrm rot="5400000" flipV="1">
            <a:off x="6164178" y="1742574"/>
            <a:ext cx="2362200" cy="3296655"/>
          </a:xfrm>
          <a:prstGeom prst="trapezoi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9" name="CuadroTexto 8"/>
          <p:cNvSpPr txBox="1"/>
          <p:nvPr/>
        </p:nvSpPr>
        <p:spPr>
          <a:xfrm>
            <a:off x="207415" y="2444091"/>
            <a:ext cx="1052217" cy="369332"/>
          </a:xfrm>
          <a:prstGeom prst="rect">
            <a:avLst/>
          </a:prstGeom>
          <a:noFill/>
        </p:spPr>
        <p:txBody>
          <a:bodyPr wrap="square" rtlCol="0">
            <a:spAutoFit/>
          </a:bodyPr>
          <a:lstStyle/>
          <a:p>
            <a:r>
              <a:rPr lang="es-MX" dirty="0" smtClean="0">
                <a:solidFill>
                  <a:prstClr val="black"/>
                </a:solidFill>
              </a:rPr>
              <a:t>historia</a:t>
            </a:r>
            <a:endParaRPr lang="es-MX" dirty="0">
              <a:solidFill>
                <a:prstClr val="black"/>
              </a:solidFill>
            </a:endParaRPr>
          </a:p>
        </p:txBody>
      </p:sp>
      <p:sp>
        <p:nvSpPr>
          <p:cNvPr id="10" name="CuadroTexto 9"/>
          <p:cNvSpPr txBox="1"/>
          <p:nvPr/>
        </p:nvSpPr>
        <p:spPr>
          <a:xfrm>
            <a:off x="1001565" y="3021569"/>
            <a:ext cx="1043804" cy="646331"/>
          </a:xfrm>
          <a:prstGeom prst="rect">
            <a:avLst/>
          </a:prstGeom>
          <a:noFill/>
        </p:spPr>
        <p:txBody>
          <a:bodyPr wrap="square" rtlCol="0">
            <a:spAutoFit/>
          </a:bodyPr>
          <a:lstStyle/>
          <a:p>
            <a:r>
              <a:rPr lang="es-MX" dirty="0" smtClean="0">
                <a:solidFill>
                  <a:prstClr val="black"/>
                </a:solidFill>
              </a:rPr>
              <a:t>….y mas…..</a:t>
            </a:r>
            <a:endParaRPr lang="es-MX" dirty="0">
              <a:solidFill>
                <a:prstClr val="black"/>
              </a:solidFill>
            </a:endParaRPr>
          </a:p>
        </p:txBody>
      </p:sp>
      <p:sp>
        <p:nvSpPr>
          <p:cNvPr id="11" name="CuadroTexto 10"/>
          <p:cNvSpPr txBox="1"/>
          <p:nvPr/>
        </p:nvSpPr>
        <p:spPr>
          <a:xfrm>
            <a:off x="1619672" y="3634264"/>
            <a:ext cx="1562614" cy="369332"/>
          </a:xfrm>
          <a:prstGeom prst="rect">
            <a:avLst/>
          </a:prstGeom>
          <a:noFill/>
        </p:spPr>
        <p:txBody>
          <a:bodyPr wrap="square" rtlCol="0">
            <a:spAutoFit/>
          </a:bodyPr>
          <a:lstStyle/>
          <a:p>
            <a:r>
              <a:rPr lang="es-MX" dirty="0" smtClean="0">
                <a:solidFill>
                  <a:prstClr val="black"/>
                </a:solidFill>
              </a:rPr>
              <a:t>confiabilidad</a:t>
            </a:r>
            <a:endParaRPr lang="es-MX" dirty="0">
              <a:solidFill>
                <a:prstClr val="black"/>
              </a:solidFill>
            </a:endParaRPr>
          </a:p>
        </p:txBody>
      </p:sp>
      <p:sp>
        <p:nvSpPr>
          <p:cNvPr id="12" name="CuadroTexto 11"/>
          <p:cNvSpPr txBox="1"/>
          <p:nvPr/>
        </p:nvSpPr>
        <p:spPr>
          <a:xfrm>
            <a:off x="139882" y="3339582"/>
            <a:ext cx="891696" cy="369332"/>
          </a:xfrm>
          <a:prstGeom prst="rect">
            <a:avLst/>
          </a:prstGeom>
          <a:noFill/>
        </p:spPr>
        <p:txBody>
          <a:bodyPr wrap="square" rtlCol="0">
            <a:spAutoFit/>
          </a:bodyPr>
          <a:lstStyle/>
          <a:p>
            <a:r>
              <a:rPr lang="es-MX" dirty="0" smtClean="0">
                <a:solidFill>
                  <a:prstClr val="black"/>
                </a:solidFill>
              </a:rPr>
              <a:t>calidad</a:t>
            </a:r>
            <a:endParaRPr lang="es-MX" dirty="0">
              <a:solidFill>
                <a:prstClr val="black"/>
              </a:solidFill>
            </a:endParaRPr>
          </a:p>
        </p:txBody>
      </p:sp>
      <p:sp>
        <p:nvSpPr>
          <p:cNvPr id="13" name="CuadroTexto 12"/>
          <p:cNvSpPr txBox="1"/>
          <p:nvPr/>
        </p:nvSpPr>
        <p:spPr>
          <a:xfrm>
            <a:off x="1819712" y="2775467"/>
            <a:ext cx="1362574" cy="369332"/>
          </a:xfrm>
          <a:prstGeom prst="rect">
            <a:avLst/>
          </a:prstGeom>
          <a:noFill/>
        </p:spPr>
        <p:txBody>
          <a:bodyPr wrap="square" rtlCol="0">
            <a:spAutoFit/>
          </a:bodyPr>
          <a:lstStyle/>
          <a:p>
            <a:r>
              <a:rPr lang="es-MX" dirty="0" smtClean="0">
                <a:solidFill>
                  <a:prstClr val="black"/>
                </a:solidFill>
              </a:rPr>
              <a:t>credibilidad</a:t>
            </a:r>
            <a:endParaRPr lang="es-MX" dirty="0">
              <a:solidFill>
                <a:prstClr val="black"/>
              </a:solidFill>
            </a:endParaRPr>
          </a:p>
        </p:txBody>
      </p:sp>
      <p:sp>
        <p:nvSpPr>
          <p:cNvPr id="15" name="CuadroTexto 14"/>
          <p:cNvSpPr txBox="1"/>
          <p:nvPr/>
        </p:nvSpPr>
        <p:spPr>
          <a:xfrm>
            <a:off x="5919537" y="3088106"/>
            <a:ext cx="1263316" cy="646331"/>
          </a:xfrm>
          <a:prstGeom prst="rect">
            <a:avLst/>
          </a:prstGeom>
          <a:noFill/>
        </p:spPr>
        <p:txBody>
          <a:bodyPr wrap="square" rtlCol="0">
            <a:spAutoFit/>
          </a:bodyPr>
          <a:lstStyle/>
          <a:p>
            <a:r>
              <a:rPr lang="es-MX" dirty="0" smtClean="0">
                <a:solidFill>
                  <a:prstClr val="black"/>
                </a:solidFill>
              </a:rPr>
              <a:t>Historia clínica </a:t>
            </a:r>
            <a:endParaRPr lang="es-MX" dirty="0">
              <a:solidFill>
                <a:prstClr val="black"/>
              </a:solidFill>
            </a:endParaRPr>
          </a:p>
        </p:txBody>
      </p:sp>
    </p:spTree>
    <p:extLst>
      <p:ext uri="{BB962C8B-B14F-4D97-AF65-F5344CB8AC3E}">
        <p14:creationId xmlns:p14="http://schemas.microsoft.com/office/powerpoint/2010/main" val="17120518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9690" y="1123840"/>
            <a:ext cx="2654118" cy="4601183"/>
          </a:xfrm>
        </p:spPr>
        <p:txBody>
          <a:bodyPr>
            <a:normAutofit/>
          </a:bodyPr>
          <a:lstStyle/>
          <a:p>
            <a:r>
              <a:rPr lang="es-MX" sz="2400" dirty="0" smtClean="0"/>
              <a:t>REFERENCIAS BIBLIOGRÁFICAS</a:t>
            </a:r>
            <a:endParaRPr lang="es-MX" sz="2400" dirty="0"/>
          </a:p>
        </p:txBody>
      </p:sp>
      <p:sp>
        <p:nvSpPr>
          <p:cNvPr id="3" name="2 Marcador de contenido"/>
          <p:cNvSpPr>
            <a:spLocks noGrp="1"/>
          </p:cNvSpPr>
          <p:nvPr>
            <p:ph idx="1"/>
          </p:nvPr>
        </p:nvSpPr>
        <p:spPr/>
        <p:txBody>
          <a:bodyPr/>
          <a:lstStyle/>
          <a:p>
            <a:pPr lvl="0"/>
            <a:r>
              <a:rPr lang="es-ES" dirty="0"/>
              <a:t>Guía Didáctica. Asignatura de Ergonomía y Administración. Área de Docencia. Investigación y Formación Básica. </a:t>
            </a:r>
            <a:r>
              <a:rPr lang="es-ES" dirty="0" err="1"/>
              <a:t>Fac</a:t>
            </a:r>
            <a:r>
              <a:rPr lang="es-ES" dirty="0"/>
              <a:t>. de Odontología de la UAEM. México, 2009</a:t>
            </a:r>
            <a:endParaRPr lang="es-MX" dirty="0"/>
          </a:p>
          <a:p>
            <a:pPr lvl="0"/>
            <a:r>
              <a:rPr lang="es-ES" dirty="0"/>
              <a:t>Castañeda Martínez </a:t>
            </a:r>
            <a:r>
              <a:rPr lang="es-ES" dirty="0" err="1"/>
              <a:t>Ethel</a:t>
            </a:r>
            <a:r>
              <a:rPr lang="es-ES" dirty="0"/>
              <a:t>, Serrano López Oralia. Material de Apoyo Didáctico para la Asignatura de Ergonomía. Tesis de Licenciatura. </a:t>
            </a:r>
            <a:r>
              <a:rPr lang="es-ES" dirty="0" err="1"/>
              <a:t>Fac</a:t>
            </a:r>
            <a:r>
              <a:rPr lang="es-ES" dirty="0"/>
              <a:t>. de Odontología de la UAEM. México,  2009</a:t>
            </a:r>
            <a:endParaRPr lang="es-MX" dirty="0"/>
          </a:p>
          <a:p>
            <a:pPr lvl="0"/>
            <a:r>
              <a:rPr lang="es-ES" dirty="0"/>
              <a:t>Jorge Parás Ayala, Estrada </a:t>
            </a:r>
            <a:r>
              <a:rPr lang="es-ES" dirty="0" err="1"/>
              <a:t>Chapman</a:t>
            </a:r>
            <a:r>
              <a:rPr lang="es-ES" dirty="0"/>
              <a:t> Gabriela; Administre su consultorio  como una empresa de servicios. Ed. </a:t>
            </a:r>
            <a:r>
              <a:rPr lang="es-ES" dirty="0" err="1"/>
              <a:t>Amolca</a:t>
            </a:r>
            <a:r>
              <a:rPr lang="es-ES" dirty="0"/>
              <a:t> 2005 impreso en Colombia.</a:t>
            </a:r>
            <a:endParaRPr lang="es-MX" dirty="0"/>
          </a:p>
          <a:p>
            <a:pPr lvl="0"/>
            <a:r>
              <a:rPr lang="es-ES" dirty="0"/>
              <a:t>David J. </a:t>
            </a:r>
            <a:r>
              <a:rPr lang="es-ES" dirty="0" err="1"/>
              <a:t>Oborne</a:t>
            </a:r>
            <a:r>
              <a:rPr lang="es-ES" dirty="0"/>
              <a:t> Ergonomía en acción 2000 Editorial </a:t>
            </a:r>
            <a:r>
              <a:rPr lang="es-ES" dirty="0" err="1"/>
              <a:t>Trillas.Editado</a:t>
            </a:r>
            <a:r>
              <a:rPr lang="es-ES" dirty="0"/>
              <a:t> en México</a:t>
            </a:r>
            <a:r>
              <a:rPr lang="es-ES" dirty="0" smtClean="0"/>
              <a:t>.</a:t>
            </a:r>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392952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a:t>
            </a:r>
            <a:endParaRPr lang="es-MX" dirty="0"/>
          </a:p>
        </p:txBody>
      </p:sp>
      <p:sp>
        <p:nvSpPr>
          <p:cNvPr id="3" name="2 Marcador de contenido"/>
          <p:cNvSpPr>
            <a:spLocks noGrp="1"/>
          </p:cNvSpPr>
          <p:nvPr>
            <p:ph idx="1"/>
          </p:nvPr>
        </p:nvSpPr>
        <p:spPr/>
        <p:txBody>
          <a:bodyPr>
            <a:normAutofit/>
          </a:bodyPr>
          <a:lstStyle/>
          <a:p>
            <a:r>
              <a:rPr lang="es-MX" dirty="0"/>
              <a:t>Las condiciones óptimas para el desempeño clínico odontológico se basa en una correcta organización y planificación del entorno de trabajo incluyendo el ambiente físico,  que le permitan tener una vida laboral prolongada, con eficiencia y eficacia de sus actividades clínicas. Por otro lado el proceso administrativo y su relevante importancia dan los lineamientos para el establecimiento de la microempresa del consultorio y despierta la actitud emprendedora en el futuro odontólogo. </a:t>
            </a:r>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3197462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(Continuación)</a:t>
            </a:r>
            <a:endParaRPr lang="es-MX" dirty="0"/>
          </a:p>
        </p:txBody>
      </p:sp>
      <p:sp>
        <p:nvSpPr>
          <p:cNvPr id="3" name="2 Marcador de contenido"/>
          <p:cNvSpPr>
            <a:spLocks noGrp="1"/>
          </p:cNvSpPr>
          <p:nvPr>
            <p:ph idx="1"/>
          </p:nvPr>
        </p:nvSpPr>
        <p:spPr/>
        <p:txBody>
          <a:bodyPr/>
          <a:lstStyle/>
          <a:p>
            <a:r>
              <a:rPr lang="es-MX" dirty="0"/>
              <a:t>Esta unidad de aprendizaje contiene los elementos necesarios para que el estudiante de cirujano dentista  desarrolle su proyecto de vida profesional.  Es conocido que el Cirujano Dentista, está expuesto a enfermedades ocupacionales derivadas de una práctica inadecuada por falta de planeación y organización a partir de sus dimensiones corporales y de una deficiente adaptación de los implementos de trabajo por lo que se desarrollará la metodología que le permitan un ambiente ocupacional saludable.</a:t>
            </a:r>
          </a:p>
          <a:p>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4126431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 de la Unidad de Aprendizaje</a:t>
            </a:r>
            <a:endParaRPr lang="es-MX" dirty="0"/>
          </a:p>
        </p:txBody>
      </p:sp>
      <p:sp>
        <p:nvSpPr>
          <p:cNvPr id="3" name="2 Marcador de contenido"/>
          <p:cNvSpPr>
            <a:spLocks noGrp="1"/>
          </p:cNvSpPr>
          <p:nvPr>
            <p:ph idx="1"/>
          </p:nvPr>
        </p:nvSpPr>
        <p:spPr/>
        <p:txBody>
          <a:bodyPr/>
          <a:lstStyle/>
          <a:p>
            <a:r>
              <a:rPr lang="es-ES" dirty="0"/>
              <a:t>El discente será capaz de aplicar metodología ergonómica, para organizar su área de trabajo clínico óptimo y evitar riesgos ocupacionales del Cirujano Dentista, así mismo planificar su futuro consultorio dental con base en la administración empresarial y poder así proyectar su vida laboral en el mediano y largo plazo.</a:t>
            </a:r>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2616368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Competencias Profesionales</a:t>
            </a:r>
            <a:endParaRPr lang="es-MX" dirty="0"/>
          </a:p>
        </p:txBody>
      </p:sp>
      <p:sp>
        <p:nvSpPr>
          <p:cNvPr id="3" name="2 Marcador de contenido"/>
          <p:cNvSpPr>
            <a:spLocks noGrp="1"/>
          </p:cNvSpPr>
          <p:nvPr>
            <p:ph idx="1"/>
          </p:nvPr>
        </p:nvSpPr>
        <p:spPr/>
        <p:txBody>
          <a:bodyPr>
            <a:normAutofit/>
          </a:bodyPr>
          <a:lstStyle/>
          <a:p>
            <a:pPr lvl="0"/>
            <a:r>
              <a:rPr lang="es-ES" dirty="0"/>
              <a:t>Planear y diseñar con base en principios ergonómicos y administrativos el establecimiento de un consultorio dental como una empresa.</a:t>
            </a:r>
            <a:endParaRPr lang="es-MX" dirty="0"/>
          </a:p>
          <a:p>
            <a:pPr lvl="0"/>
            <a:r>
              <a:rPr lang="es-ES" dirty="0"/>
              <a:t>Habilidad para ejecutar la técnica a cuatro manos</a:t>
            </a:r>
            <a:endParaRPr lang="es-MX" dirty="0"/>
          </a:p>
          <a:p>
            <a:pPr lvl="0"/>
            <a:r>
              <a:rPr lang="es-ES" dirty="0"/>
              <a:t>Habilidad para ajustar el banquillo a su altura antropométrica</a:t>
            </a:r>
            <a:endParaRPr lang="es-MX" dirty="0"/>
          </a:p>
          <a:p>
            <a:pPr lvl="0"/>
            <a:r>
              <a:rPr lang="es-ES" dirty="0"/>
              <a:t>Capacidad para organizar su tiempo laboral</a:t>
            </a:r>
            <a:endParaRPr lang="es-MX" dirty="0"/>
          </a:p>
          <a:p>
            <a:pPr lvl="0"/>
            <a:r>
              <a:rPr lang="es-ES" dirty="0"/>
              <a:t>Capacidad para identificar las características de un servicio médico de calidad (eficiente, eficaz y productivo).</a:t>
            </a:r>
            <a:endParaRPr lang="es-MX" dirty="0"/>
          </a:p>
          <a:p>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1398668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Competencias </a:t>
            </a:r>
            <a:r>
              <a:rPr lang="es-MX" dirty="0" smtClean="0"/>
              <a:t>Profesionales (Continuación)</a:t>
            </a:r>
            <a:endParaRPr lang="es-MX" dirty="0"/>
          </a:p>
        </p:txBody>
      </p:sp>
      <p:sp>
        <p:nvSpPr>
          <p:cNvPr id="3" name="2 Marcador de contenido"/>
          <p:cNvSpPr>
            <a:spLocks noGrp="1"/>
          </p:cNvSpPr>
          <p:nvPr>
            <p:ph idx="1"/>
          </p:nvPr>
        </p:nvSpPr>
        <p:spPr/>
        <p:txBody>
          <a:bodyPr/>
          <a:lstStyle/>
          <a:p>
            <a:pPr lvl="0"/>
            <a:r>
              <a:rPr lang="es-ES" dirty="0"/>
              <a:t>Identificar factores de riesgo de la práctica odontológica</a:t>
            </a:r>
            <a:endParaRPr lang="es-MX" dirty="0"/>
          </a:p>
          <a:p>
            <a:pPr lvl="0"/>
            <a:r>
              <a:rPr lang="es-ES" dirty="0"/>
              <a:t>Diseñar mobiliario de acuerdo a medidas antropométricas</a:t>
            </a:r>
            <a:endParaRPr lang="es-MX" dirty="0"/>
          </a:p>
          <a:p>
            <a:pPr lvl="0"/>
            <a:r>
              <a:rPr lang="es-ES" dirty="0"/>
              <a:t>Identificar materiales y condiciones para un ambiente laboral óptimo</a:t>
            </a:r>
            <a:endParaRPr lang="es-MX" dirty="0"/>
          </a:p>
          <a:p>
            <a:pPr lvl="0"/>
            <a:r>
              <a:rPr lang="es-ES" dirty="0"/>
              <a:t>Proyectar o prospectar su vida profesional y laboral en el mediano y largo plazo.</a:t>
            </a:r>
            <a:endParaRPr lang="es-MX" dirty="0"/>
          </a:p>
          <a:p>
            <a:pPr lvl="0"/>
            <a:r>
              <a:rPr lang="es-ES" dirty="0"/>
              <a:t>Aplicar las </a:t>
            </a:r>
            <a:r>
              <a:rPr lang="es-ES" dirty="0" err="1"/>
              <a:t>micropausas</a:t>
            </a:r>
            <a:r>
              <a:rPr lang="es-ES" dirty="0"/>
              <a:t>, la gimnasia laboral y otras técnicas para prevenir enfermedades ocupacionales.</a:t>
            </a:r>
            <a:endParaRPr lang="es-MX" dirty="0"/>
          </a:p>
          <a:p>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6172" y="61005"/>
            <a:ext cx="512839"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49" y="134585"/>
            <a:ext cx="588805" cy="651373"/>
          </a:xfrm>
          <a:prstGeom prst="rect">
            <a:avLst/>
          </a:prstGeom>
          <a:noFill/>
          <a:ln>
            <a:noFill/>
          </a:ln>
        </p:spPr>
      </p:pic>
    </p:spTree>
    <p:extLst>
      <p:ext uri="{BB962C8B-B14F-4D97-AF65-F5344CB8AC3E}">
        <p14:creationId xmlns:p14="http://schemas.microsoft.com/office/powerpoint/2010/main" val="1704981990"/>
      </p:ext>
    </p:extLst>
  </p:cSld>
  <p:clrMapOvr>
    <a:masterClrMapping/>
  </p:clrMapOvr>
</p:sld>
</file>

<file path=ppt/theme/theme1.xml><?xml version="1.0" encoding="utf-8"?>
<a:theme xmlns:a="http://schemas.openxmlformats.org/drawingml/2006/main" name="Marco">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 xmlns:thm15="http://schemas.microsoft.com/office/thememl/2012/main" name="Frame" id="{F226E7A2-7162-461C-9490-D27D9DC04E43}" vid="{629A0216-3BBD-45C0-B63F-2683BEA18F60}"/>
    </a:ext>
  </a:extLst>
</a:theme>
</file>

<file path=ppt/theme/theme10.xml><?xml version="1.0" encoding="utf-8"?>
<a:theme xmlns:a="http://schemas.openxmlformats.org/drawingml/2006/main" name="7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ppt/theme/theme11.xml><?xml version="1.0" encoding="utf-8"?>
<a:theme xmlns:a="http://schemas.openxmlformats.org/drawingml/2006/main" name="8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ppt/theme/theme12.xml><?xml version="1.0" encoding="utf-8"?>
<a:theme xmlns:a="http://schemas.openxmlformats.org/drawingml/2006/main" name="4_Marco">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 xmlns:thm15="http://schemas.microsoft.com/office/thememl/2012/main" name="Frame" id="{F226E7A2-7162-461C-9490-D27D9DC04E43}" vid="{629A0216-3BBD-45C0-B63F-2683BEA18F60}"/>
    </a:ext>
  </a:extLst>
</a:theme>
</file>

<file path=ppt/theme/theme1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D26EA377-59BD-4C9C-9D94-EE8416EE4C79}"/>
    </a:ext>
  </a:extLst>
</a:theme>
</file>

<file path=ppt/theme/theme3.xml><?xml version="1.0" encoding="utf-8"?>
<a:theme xmlns:a="http://schemas.openxmlformats.org/drawingml/2006/main" name="2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D26EA377-59BD-4C9C-9D94-EE8416EE4C79}"/>
    </a:ext>
  </a:extLst>
</a:theme>
</file>

<file path=ppt/theme/theme4.xml><?xml version="1.0" encoding="utf-8"?>
<a:theme xmlns:a="http://schemas.openxmlformats.org/drawingml/2006/main" name="1_Marco">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 xmlns:thm15="http://schemas.microsoft.com/office/thememl/2012/main" name="Frame" id="{F226E7A2-7162-461C-9490-D27D9DC04E43}" vid="{629A0216-3BBD-45C0-B63F-2683BEA18F60}"/>
    </a:ext>
  </a:extLst>
</a:theme>
</file>

<file path=ppt/theme/theme5.xml><?xml version="1.0" encoding="utf-8"?>
<a:theme xmlns:a="http://schemas.openxmlformats.org/drawingml/2006/main" name="2_Marco">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 xmlns:thm15="http://schemas.microsoft.com/office/thememl/2012/main" name="Frame" id="{F226E7A2-7162-461C-9490-D27D9DC04E43}" vid="{629A0216-3BBD-45C0-B63F-2683BEA18F60}"/>
    </a:ext>
  </a:extLst>
</a:theme>
</file>

<file path=ppt/theme/theme6.xml><?xml version="1.0" encoding="utf-8"?>
<a:theme xmlns:a="http://schemas.openxmlformats.org/drawingml/2006/main" name="3_Retrospección">
  <a:themeElements>
    <a:clrScheme name="Personalizado 1">
      <a:dk1>
        <a:sysClr val="windowText" lastClr="000000"/>
      </a:dk1>
      <a:lt1>
        <a:sysClr val="window" lastClr="FFFFFF"/>
      </a:lt1>
      <a:dk2>
        <a:srgbClr val="455F51"/>
      </a:dk2>
      <a:lt2>
        <a:srgbClr val="E2DFCC"/>
      </a:lt2>
      <a:accent1>
        <a:srgbClr val="99CB38"/>
      </a:accent1>
      <a:accent2>
        <a:srgbClr val="63A537"/>
      </a:accent2>
      <a:accent3>
        <a:srgbClr val="37A76F"/>
      </a:accent3>
      <a:accent4>
        <a:srgbClr val="63A537"/>
      </a:accent4>
      <a:accent5>
        <a:srgbClr val="63A537"/>
      </a:accent5>
      <a:accent6>
        <a:srgbClr val="63A537"/>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ppt/theme/theme7.xml><?xml version="1.0" encoding="utf-8"?>
<a:theme xmlns:a="http://schemas.openxmlformats.org/drawingml/2006/main" name="4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ppt/theme/theme8.xml><?xml version="1.0" encoding="utf-8"?>
<a:theme xmlns:a="http://schemas.openxmlformats.org/drawingml/2006/main" name="5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ppt/theme/theme9.xml><?xml version="1.0" encoding="utf-8"?>
<a:theme xmlns:a="http://schemas.openxmlformats.org/drawingml/2006/main" name="6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otalTime>474</TotalTime>
  <Words>2410</Words>
  <Application>Microsoft Office PowerPoint</Application>
  <PresentationFormat>Presentación en pantalla (4:3)</PresentationFormat>
  <Paragraphs>270</Paragraphs>
  <Slides>44</Slides>
  <Notes>30</Notes>
  <HiddenSlides>0</HiddenSlides>
  <MMClips>0</MMClips>
  <ScaleCrop>false</ScaleCrop>
  <HeadingPairs>
    <vt:vector size="4" baseType="variant">
      <vt:variant>
        <vt:lpstr>Tema</vt:lpstr>
      </vt:variant>
      <vt:variant>
        <vt:i4>12</vt:i4>
      </vt:variant>
      <vt:variant>
        <vt:lpstr>Títulos de diapositiva</vt:lpstr>
      </vt:variant>
      <vt:variant>
        <vt:i4>44</vt:i4>
      </vt:variant>
    </vt:vector>
  </HeadingPairs>
  <TitlesOfParts>
    <vt:vector size="56" baseType="lpstr">
      <vt:lpstr>Marco</vt:lpstr>
      <vt:lpstr>1_Retrospección</vt:lpstr>
      <vt:lpstr>2_Retrospección</vt:lpstr>
      <vt:lpstr>1_Marco</vt:lpstr>
      <vt:lpstr>2_Marco</vt:lpstr>
      <vt:lpstr>3_Retrospección</vt:lpstr>
      <vt:lpstr>4_Retrospección</vt:lpstr>
      <vt:lpstr>5_Retrospección</vt:lpstr>
      <vt:lpstr>6_Retrospección</vt:lpstr>
      <vt:lpstr>7_Retrospección</vt:lpstr>
      <vt:lpstr>8_Retrospección</vt:lpstr>
      <vt:lpstr>4_Marco</vt:lpstr>
      <vt:lpstr>Presentación de PowerPoint</vt:lpstr>
      <vt:lpstr>Presentación de PowerPoint</vt:lpstr>
      <vt:lpstr>Presentación de PowerPoint</vt:lpstr>
      <vt:lpstr>Presentación de PowerPoint</vt:lpstr>
      <vt:lpstr>Presentación </vt:lpstr>
      <vt:lpstr>Presentación (Continuación)</vt:lpstr>
      <vt:lpstr>Propósito de la Unidad de Aprendizaje</vt:lpstr>
      <vt:lpstr>Competencias Profesionales</vt:lpstr>
      <vt:lpstr>Competencias Profesionales (Continuación)</vt:lpstr>
      <vt:lpstr>UNIDAD III  </vt:lpstr>
      <vt:lpstr>Conocimientos </vt:lpstr>
      <vt:lpstr>Habilidades </vt:lpstr>
      <vt:lpstr>Actitudes/Valores</vt:lpstr>
      <vt:lpstr>MERCADOTECNIA EN ODONTOLOGÍA</vt:lpstr>
      <vt:lpstr>Introducción </vt:lpstr>
      <vt:lpstr>Presentación de PowerPoint</vt:lpstr>
      <vt:lpstr>Sesiones </vt:lpstr>
      <vt:lpstr>Al respecto</vt:lpstr>
      <vt:lpstr>Emprender-innovar</vt:lpstr>
      <vt:lpstr>Emprendedor: definición </vt:lpstr>
      <vt:lpstr>Presentación de PowerPoint</vt:lpstr>
      <vt:lpstr>Matriz FODA</vt:lpstr>
      <vt:lpstr>Elementos de un sistema productivo</vt:lpstr>
      <vt:lpstr>Presentación de PowerPoint</vt:lpstr>
      <vt:lpstr>Presentación de PowerPoint</vt:lpstr>
      <vt:lpstr>Diseño de imágen</vt:lpstr>
      <vt:lpstr>Presentación de PowerPoint</vt:lpstr>
      <vt:lpstr>Presentación de PowerPoint</vt:lpstr>
      <vt:lpstr>Diseño de imagen</vt:lpstr>
      <vt:lpstr>Tarea </vt:lpstr>
      <vt:lpstr>Diseño de imagen </vt:lpstr>
      <vt:lpstr>Diseño de imagen</vt:lpstr>
      <vt:lpstr>Diseño de imagen corporativa</vt:lpstr>
      <vt:lpstr>Microempresa </vt:lpstr>
      <vt:lpstr>Presentación de PowerPoint</vt:lpstr>
      <vt:lpstr>Servidor público </vt:lpstr>
      <vt:lpstr>Servidor publico</vt:lpstr>
      <vt:lpstr>Presentación de PowerPoint</vt:lpstr>
      <vt:lpstr>Tarea:  Llenar el siguiente cuestionario </vt:lpstr>
      <vt:lpstr>Tienes madera de emprendedor? </vt:lpstr>
      <vt:lpstr>Cuestionario </vt:lpstr>
      <vt:lpstr>Mercadotecnia implica que se quede en la mente</vt:lpstr>
      <vt:lpstr>Inicio de consulta</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Martha Flores</dc:creator>
  <cp:lastModifiedBy>Erendira Delgado</cp:lastModifiedBy>
  <cp:revision>30</cp:revision>
  <dcterms:created xsi:type="dcterms:W3CDTF">2016-06-07T16:28:51Z</dcterms:created>
  <dcterms:modified xsi:type="dcterms:W3CDTF">2016-10-11T04:09:04Z</dcterms:modified>
</cp:coreProperties>
</file>