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00" r:id="rId2"/>
    <p:sldId id="301" r:id="rId3"/>
    <p:sldId id="302" r:id="rId4"/>
    <p:sldId id="303" r:id="rId5"/>
    <p:sldId id="304" r:id="rId6"/>
    <p:sldId id="256" r:id="rId7"/>
    <p:sldId id="297" r:id="rId8"/>
    <p:sldId id="257" r:id="rId9"/>
    <p:sldId id="258" r:id="rId10"/>
    <p:sldId id="298" r:id="rId11"/>
    <p:sldId id="299" r:id="rId12"/>
    <p:sldId id="259" r:id="rId13"/>
    <p:sldId id="260" r:id="rId14"/>
    <p:sldId id="296" r:id="rId15"/>
    <p:sldId id="262" r:id="rId16"/>
    <p:sldId id="263" r:id="rId17"/>
    <p:sldId id="264" r:id="rId18"/>
    <p:sldId id="285" r:id="rId19"/>
    <p:sldId id="283" r:id="rId20"/>
    <p:sldId id="284" r:id="rId21"/>
    <p:sldId id="282" r:id="rId22"/>
    <p:sldId id="288" r:id="rId23"/>
    <p:sldId id="290" r:id="rId24"/>
    <p:sldId id="265" r:id="rId25"/>
    <p:sldId id="273" r:id="rId26"/>
    <p:sldId id="266" r:id="rId27"/>
    <p:sldId id="272" r:id="rId28"/>
    <p:sldId id="267" r:id="rId29"/>
    <p:sldId id="274" r:id="rId30"/>
    <p:sldId id="292" r:id="rId31"/>
    <p:sldId id="286" r:id="rId32"/>
    <p:sldId id="275" r:id="rId33"/>
    <p:sldId id="276" r:id="rId34"/>
    <p:sldId id="277" r:id="rId35"/>
    <p:sldId id="278" r:id="rId36"/>
    <p:sldId id="295" r:id="rId37"/>
    <p:sldId id="294" r:id="rId38"/>
    <p:sldId id="281" r:id="rId39"/>
    <p:sldId id="305"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3669" autoAdjust="0"/>
  </p:normalViewPr>
  <p:slideViewPr>
    <p:cSldViewPr snapToGrid="0">
      <p:cViewPr>
        <p:scale>
          <a:sx n="50" d="100"/>
          <a:sy n="50" d="100"/>
        </p:scale>
        <p:origin x="-1374" y="-4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MX"/>
        </a:p>
      </c:txPr>
    </c:title>
    <c:autoTitleDeleted val="0"/>
    <c:view3D>
      <c:rotX val="75"/>
      <c:rotY val="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Hoja1!$B$1</c:f>
              <c:strCache>
                <c:ptCount val="1"/>
                <c:pt idx="0">
                  <c:v>Ventas</c:v>
                </c:pt>
              </c:strCache>
            </c:strRef>
          </c:tx>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Pt>
            <c:idx val="2"/>
            <c:bubble3D val="0"/>
            <c:spPr>
              <a:solidFill>
                <a:schemeClr val="accent3"/>
              </a:solidFill>
              <a:ln w="25400">
                <a:solidFill>
                  <a:schemeClr val="lt1"/>
                </a:solidFill>
              </a:ln>
              <a:effectLst/>
              <a:sp3d contourW="25400">
                <a:contourClr>
                  <a:schemeClr val="lt1"/>
                </a:contourClr>
              </a:sp3d>
            </c:spPr>
          </c:dPt>
          <c:dPt>
            <c:idx val="3"/>
            <c:bubble3D val="0"/>
            <c:spPr>
              <a:solidFill>
                <a:schemeClr val="accent4"/>
              </a:solidFill>
              <a:ln w="25400">
                <a:solidFill>
                  <a:schemeClr val="lt1"/>
                </a:solidFill>
              </a:ln>
              <a:effectLst/>
              <a:sp3d contourW="25400">
                <a:contourClr>
                  <a:schemeClr val="lt1"/>
                </a:contourClr>
              </a:sp3d>
            </c:spPr>
          </c:dPt>
          <c:cat>
            <c:strRef>
              <c:f>Hoja1!$A$2:$A$5</c:f>
              <c:strCache>
                <c:ptCount val="4"/>
                <c:pt idx="0">
                  <c:v>1er trim.</c:v>
                </c:pt>
                <c:pt idx="1">
                  <c:v>2º trim.</c:v>
                </c:pt>
                <c:pt idx="2">
                  <c:v>3er trim.</c:v>
                </c:pt>
                <c:pt idx="3">
                  <c:v>4º trim.</c:v>
                </c:pt>
              </c:strCache>
            </c:strRef>
          </c:cat>
          <c:val>
            <c:numRef>
              <c:f>Hoja1!$B$2:$B$5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MX"/>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E29341-8F3A-4DC1-A6AB-2599E3FBAB17}" type="datetimeFigureOut">
              <a:rPr lang="es-MX" smtClean="0"/>
              <a:t>12/10/2016</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142600-1587-4B03-B693-99467E3A140F}" type="slidenum">
              <a:rPr lang="es-MX" smtClean="0"/>
              <a:t>‹Nº›</a:t>
            </a:fld>
            <a:endParaRPr lang="es-MX"/>
          </a:p>
        </p:txBody>
      </p:sp>
    </p:spTree>
    <p:extLst>
      <p:ext uri="{BB962C8B-B14F-4D97-AF65-F5344CB8AC3E}">
        <p14:creationId xmlns:p14="http://schemas.microsoft.com/office/powerpoint/2010/main" val="329378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la forma mas eficaz de poder</a:t>
            </a:r>
            <a:r>
              <a:rPr lang="es-MX" baseline="0" dirty="0" smtClean="0"/>
              <a:t> emprender una micro o mediana empresa, teniendo como base la siguiente información, llena de perspectiva para los que se encuentren interesados en mejorar sus ingresos sin sacrificar mas su tiempo, enriqueciendo a otros, hay que poner a trabajar el dinero para nosotros, no mas nosotros por el.</a:t>
            </a:r>
            <a:endParaRPr lang="es-MX" dirty="0"/>
          </a:p>
        </p:txBody>
      </p:sp>
      <p:sp>
        <p:nvSpPr>
          <p:cNvPr id="4" name="3 Marcador de número de diapositiva"/>
          <p:cNvSpPr>
            <a:spLocks noGrp="1"/>
          </p:cNvSpPr>
          <p:nvPr>
            <p:ph type="sldNum" sz="quarter" idx="10"/>
          </p:nvPr>
        </p:nvSpPr>
        <p:spPr/>
        <p:txBody>
          <a:bodyPr/>
          <a:lstStyle/>
          <a:p>
            <a:fld id="{CA142600-1587-4B03-B693-99467E3A140F}" type="slidenum">
              <a:rPr lang="es-MX" smtClean="0"/>
              <a:t>6</a:t>
            </a:fld>
            <a:endParaRPr lang="es-MX"/>
          </a:p>
        </p:txBody>
      </p:sp>
    </p:spTree>
    <p:extLst>
      <p:ext uri="{BB962C8B-B14F-4D97-AF65-F5344CB8AC3E}">
        <p14:creationId xmlns:p14="http://schemas.microsoft.com/office/powerpoint/2010/main" val="32162814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Busca fidelizar clientes, mediante herramientas y estrategias; posiciona en la mente del consumidor un producto, marca, etc. buscando ser la opción principal y llegar al usuario final; </a:t>
            </a:r>
            <a:r>
              <a:rPr lang="es-MX" dirty="0" smtClean="0"/>
              <a:t>Tomar en cuenta todo estos</a:t>
            </a:r>
            <a:r>
              <a:rPr lang="es-MX" baseline="0" dirty="0" smtClean="0"/>
              <a:t> pasos es indispensable para generar mejores resultados en nuestra empresa</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15</a:t>
            </a:fld>
            <a:endParaRPr lang="es-MX"/>
          </a:p>
        </p:txBody>
      </p:sp>
    </p:spTree>
    <p:extLst>
      <p:ext uri="{BB962C8B-B14F-4D97-AF65-F5344CB8AC3E}">
        <p14:creationId xmlns:p14="http://schemas.microsoft.com/office/powerpoint/2010/main" val="1492407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Generar confianza</a:t>
            </a:r>
            <a:r>
              <a:rPr lang="es-MX" baseline="0" dirty="0" smtClean="0"/>
              <a:t> en las personas atreves de la primera visita, desde luego darle una excelente atención para y que sienta un ambiente de confort para que pueda </a:t>
            </a:r>
            <a:r>
              <a:rPr lang="es-MX" baseline="0" dirty="0" err="1" smtClean="0"/>
              <a:t>recomendarno</a:t>
            </a:r>
            <a:r>
              <a:rPr lang="es-MX" baseline="0" dirty="0" smtClean="0"/>
              <a:t> con sus familiares y amigos , de esta manera ampliar nuestra agenda de pacientes.</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16</a:t>
            </a:fld>
            <a:endParaRPr lang="es-MX"/>
          </a:p>
        </p:txBody>
      </p:sp>
    </p:spTree>
    <p:extLst>
      <p:ext uri="{BB962C8B-B14F-4D97-AF65-F5344CB8AC3E}">
        <p14:creationId xmlns:p14="http://schemas.microsoft.com/office/powerpoint/2010/main" val="3310901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Investigar las características</a:t>
            </a:r>
            <a:r>
              <a:rPr lang="es-MX" baseline="0" dirty="0" smtClean="0"/>
              <a:t> de cada producto y accesorio que requiera el </a:t>
            </a:r>
            <a:r>
              <a:rPr lang="es-MX" baseline="0" dirty="0" err="1" smtClean="0"/>
              <a:t>consultario</a:t>
            </a:r>
            <a:r>
              <a:rPr lang="es-MX" baseline="0" dirty="0" smtClean="0"/>
              <a:t> dental, para ya tener presente cual es el precio que se le </a:t>
            </a:r>
            <a:r>
              <a:rPr lang="es-MX" baseline="0" dirty="0" err="1" smtClean="0"/>
              <a:t>dara</a:t>
            </a:r>
            <a:r>
              <a:rPr lang="es-MX" baseline="0" dirty="0" smtClean="0"/>
              <a:t> a cada persona por sesión y por problema dental, </a:t>
            </a:r>
            <a:r>
              <a:rPr lang="es-MX" baseline="0" dirty="0" err="1" smtClean="0"/>
              <a:t>asi</a:t>
            </a:r>
            <a:r>
              <a:rPr lang="es-MX" baseline="0" dirty="0" smtClean="0"/>
              <a:t> se evita las perdidas de recursos.</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17</a:t>
            </a:fld>
            <a:endParaRPr lang="es-MX"/>
          </a:p>
        </p:txBody>
      </p:sp>
    </p:spTree>
    <p:extLst>
      <p:ext uri="{BB962C8B-B14F-4D97-AF65-F5344CB8AC3E}">
        <p14:creationId xmlns:p14="http://schemas.microsoft.com/office/powerpoint/2010/main" val="2184842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es un documento en donde se describe y explica un negocio que se va a realizar, así como diferentes aspectos relacionados con éste, tales como sus objetivos, las estrategias que se van a utilizar para alcanzar dichos objetivos, el proceso productivo, la inversión requerida y la rentabilidad esperada.</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18</a:t>
            </a:fld>
            <a:endParaRPr lang="es-MX"/>
          </a:p>
        </p:txBody>
      </p:sp>
    </p:spTree>
    <p:extLst>
      <p:ext uri="{BB962C8B-B14F-4D97-AF65-F5344CB8AC3E}">
        <p14:creationId xmlns:p14="http://schemas.microsoft.com/office/powerpoint/2010/main" val="3702645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La elaboración y actualización permanente de un Plan de Negocios dentro de las organizaciones ha cobrado gran importancia, en la medida en que les permite responder de manera oportuna y eficiente a las exigencias del entorno cambiante en el cual se encuentran inmersas.</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19</a:t>
            </a:fld>
            <a:endParaRPr lang="es-MX"/>
          </a:p>
        </p:txBody>
      </p:sp>
    </p:spTree>
    <p:extLst>
      <p:ext uri="{BB962C8B-B14F-4D97-AF65-F5344CB8AC3E}">
        <p14:creationId xmlns:p14="http://schemas.microsoft.com/office/powerpoint/2010/main" val="39933994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0" i="0" kern="1200" dirty="0" smtClean="0">
                <a:solidFill>
                  <a:schemeClr val="tx1"/>
                </a:solidFill>
                <a:effectLst/>
                <a:latin typeface="+mn-lt"/>
                <a:ea typeface="+mn-ea"/>
                <a:cs typeface="+mn-cs"/>
              </a:rPr>
              <a:t>conocer la</a:t>
            </a:r>
            <a:r>
              <a:rPr lang="es-MX" sz="1200" b="0" i="0" kern="1200" baseline="0" dirty="0" smtClean="0">
                <a:solidFill>
                  <a:schemeClr val="tx1"/>
                </a:solidFill>
                <a:effectLst/>
                <a:latin typeface="+mn-lt"/>
                <a:ea typeface="+mn-ea"/>
                <a:cs typeface="+mn-cs"/>
              </a:rPr>
              <a:t> </a:t>
            </a:r>
            <a:r>
              <a:rPr lang="es-MX" sz="1200" b="0" i="0" kern="1200" dirty="0" smtClean="0">
                <a:solidFill>
                  <a:schemeClr val="tx1"/>
                </a:solidFill>
                <a:effectLst/>
                <a:latin typeface="+mn-lt"/>
                <a:ea typeface="+mn-ea"/>
                <a:cs typeface="+mn-cs"/>
              </a:rPr>
              <a:t>dinámica interna y construir una ventaja competitiva sostenible evidenciada por sus clientes en la capacidad de generar de valor agregado en el producto y/o servicio prestado, y en encontrarse en un proceso permanente de mejoramiento continuo.</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20</a:t>
            </a:fld>
            <a:endParaRPr lang="es-MX"/>
          </a:p>
        </p:txBody>
      </p:sp>
    </p:spTree>
    <p:extLst>
      <p:ext uri="{BB962C8B-B14F-4D97-AF65-F5344CB8AC3E}">
        <p14:creationId xmlns:p14="http://schemas.microsoft.com/office/powerpoint/2010/main" val="1757212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No debemos ver las quejas de los clientes como una amenaza, sino como una forma de mejorar el servicio que ofrecemos e incluso para que, a pesar de una mala experiencia, sigan acudiendo a nuestro negocio.</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21</a:t>
            </a:fld>
            <a:endParaRPr lang="es-MX"/>
          </a:p>
        </p:txBody>
      </p:sp>
    </p:spTree>
    <p:extLst>
      <p:ext uri="{BB962C8B-B14F-4D97-AF65-F5344CB8AC3E}">
        <p14:creationId xmlns:p14="http://schemas.microsoft.com/office/powerpoint/2010/main" val="2709515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Tener presente los precios</a:t>
            </a:r>
            <a:r>
              <a:rPr lang="es-MX" baseline="0" dirty="0" smtClean="0"/>
              <a:t> y costos de cada material, articulo y consulta, será benéficos para que haya mayor rentabilidad de cada producto </a:t>
            </a:r>
            <a:r>
              <a:rPr lang="es-MX" baseline="0" dirty="0" err="1" smtClean="0"/>
              <a:t>dia</a:t>
            </a:r>
            <a:r>
              <a:rPr lang="es-MX" baseline="0" dirty="0" smtClean="0"/>
              <a:t> con </a:t>
            </a:r>
            <a:r>
              <a:rPr lang="es-MX" baseline="0" dirty="0" err="1" smtClean="0"/>
              <a:t>dia</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22</a:t>
            </a:fld>
            <a:endParaRPr lang="es-MX"/>
          </a:p>
        </p:txBody>
      </p:sp>
    </p:spTree>
    <p:extLst>
      <p:ext uri="{BB962C8B-B14F-4D97-AF65-F5344CB8AC3E}">
        <p14:creationId xmlns:p14="http://schemas.microsoft.com/office/powerpoint/2010/main" val="2571925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fontAlgn="base"/>
            <a:r>
              <a:rPr lang="es-MX" sz="1200" b="0" i="0" kern="1200" dirty="0" smtClean="0">
                <a:solidFill>
                  <a:schemeClr val="tx1"/>
                </a:solidFill>
                <a:effectLst/>
                <a:latin typeface="+mn-lt"/>
                <a:ea typeface="+mn-ea"/>
                <a:cs typeface="+mn-cs"/>
              </a:rPr>
              <a:t>Para tener éxito en tus emprendimientos, debes proceder con pasión, debes amar lo que hagas.</a:t>
            </a:r>
          </a:p>
          <a:p>
            <a:pPr fontAlgn="base"/>
            <a:r>
              <a:rPr lang="es-MX" sz="1200" b="0" i="0" kern="1200" dirty="0" smtClean="0">
                <a:solidFill>
                  <a:schemeClr val="tx1"/>
                </a:solidFill>
                <a:effectLst/>
                <a:latin typeface="+mn-lt"/>
                <a:ea typeface="+mn-ea"/>
                <a:cs typeface="+mn-cs"/>
              </a:rPr>
              <a:t>Para ello debes emprender negocios que traten sobre temas que te apasionen o, en todo caso, procurar encontrarle el gusto a lo que hagas.</a:t>
            </a:r>
          </a:p>
          <a:p>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23</a:t>
            </a:fld>
            <a:endParaRPr lang="es-MX"/>
          </a:p>
        </p:txBody>
      </p:sp>
    </p:spTree>
    <p:extLst>
      <p:ext uri="{BB962C8B-B14F-4D97-AF65-F5344CB8AC3E}">
        <p14:creationId xmlns:p14="http://schemas.microsoft.com/office/powerpoint/2010/main" val="480614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Orientación al cliente. Satisfacción de los deseos y necesidades de los clientes. 'Para asegurar la subsistencia en el ambiente competitivo actual, las empresas deben tener bien en cuenta que la llave de su existencia es una satisfacción permanente y dinámica de las necesidades y deseos de los clientes. En este momento se debe estar al tanto de las oportunidades de convertir estas necesidades en ventas.</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24</a:t>
            </a:fld>
            <a:endParaRPr lang="es-MX"/>
          </a:p>
        </p:txBody>
      </p:sp>
    </p:spTree>
    <p:extLst>
      <p:ext uri="{BB962C8B-B14F-4D97-AF65-F5344CB8AC3E}">
        <p14:creationId xmlns:p14="http://schemas.microsoft.com/office/powerpoint/2010/main" val="2153940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mercadotecnia nos</a:t>
            </a:r>
            <a:r>
              <a:rPr lang="es-MX" baseline="0" dirty="0" smtClean="0"/>
              <a:t> da la libertada de poder llegar a cualquier lugar, eso nos garantiza mejores utilidades, afortunadamente hoy en día contamos con internet y esa es una gran puerta, ya que millones de personas podrían visitarnos a través de nuestra pagina web y poder así cumplir con las expectativas de cada uno de los clientes en este caso pacientes.</a:t>
            </a:r>
            <a:endParaRPr lang="es-MX" dirty="0"/>
          </a:p>
        </p:txBody>
      </p:sp>
      <p:sp>
        <p:nvSpPr>
          <p:cNvPr id="4" name="3 Marcador de número de diapositiva"/>
          <p:cNvSpPr>
            <a:spLocks noGrp="1"/>
          </p:cNvSpPr>
          <p:nvPr>
            <p:ph type="sldNum" sz="quarter" idx="10"/>
          </p:nvPr>
        </p:nvSpPr>
        <p:spPr/>
        <p:txBody>
          <a:bodyPr/>
          <a:lstStyle/>
          <a:p>
            <a:fld id="{CA142600-1587-4B03-B693-99467E3A140F}" type="slidenum">
              <a:rPr lang="es-MX" smtClean="0"/>
              <a:t>7</a:t>
            </a:fld>
            <a:endParaRPr lang="es-MX"/>
          </a:p>
        </p:txBody>
      </p:sp>
    </p:spTree>
    <p:extLst>
      <p:ext uri="{BB962C8B-B14F-4D97-AF65-F5344CB8AC3E}">
        <p14:creationId xmlns:p14="http://schemas.microsoft.com/office/powerpoint/2010/main" val="1571847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Se sugiere que todo servicio pasa por 4 etapas previsibles: 1. Introducción 2. Crecimiento 3 Madurez y 4. Declinación Evitar este último paso es la llave para la supervivencia de largo plazo.</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25</a:t>
            </a:fld>
            <a:endParaRPr lang="es-MX"/>
          </a:p>
        </p:txBody>
      </p:sp>
    </p:spTree>
    <p:extLst>
      <p:ext uri="{BB962C8B-B14F-4D97-AF65-F5344CB8AC3E}">
        <p14:creationId xmlns:p14="http://schemas.microsoft.com/office/powerpoint/2010/main" val="4188971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No todos los clientes son iguales y se define la segmentación para describir este concepto. Se eligen grupos de personas o Mercados Meta y se dirige el producto a este grupo</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26</a:t>
            </a:fld>
            <a:endParaRPr lang="es-MX"/>
          </a:p>
        </p:txBody>
      </p:sp>
    </p:spTree>
    <p:extLst>
      <p:ext uri="{BB962C8B-B14F-4D97-AF65-F5344CB8AC3E}">
        <p14:creationId xmlns:p14="http://schemas.microsoft.com/office/powerpoint/2010/main" val="3310397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Estas son las formas mas fáciles de</a:t>
            </a:r>
            <a:r>
              <a:rPr lang="es-MX" baseline="0" dirty="0" smtClean="0"/>
              <a:t> fidelizar a clientes, con ofertas y vayan </a:t>
            </a:r>
            <a:r>
              <a:rPr lang="es-MX" baseline="0" dirty="0" err="1" smtClean="0"/>
              <a:t>deacuerdo</a:t>
            </a:r>
            <a:r>
              <a:rPr lang="es-MX" baseline="0" dirty="0" smtClean="0"/>
              <a:t> a las  necesidades.</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27</a:t>
            </a:fld>
            <a:endParaRPr lang="es-MX"/>
          </a:p>
        </p:txBody>
      </p:sp>
    </p:spTree>
    <p:extLst>
      <p:ext uri="{BB962C8B-B14F-4D97-AF65-F5344CB8AC3E}">
        <p14:creationId xmlns:p14="http://schemas.microsoft.com/office/powerpoint/2010/main" val="17425383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Contar con varias sucursales que se encuentren los mas cercana posible a su hogar para estar siempre el</a:t>
            </a:r>
            <a:r>
              <a:rPr lang="es-MX" baseline="0" dirty="0" smtClean="0"/>
              <a:t> pendientes de sus necesidades, </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28</a:t>
            </a:fld>
            <a:endParaRPr lang="es-MX"/>
          </a:p>
        </p:txBody>
      </p:sp>
    </p:spTree>
    <p:extLst>
      <p:ext uri="{BB962C8B-B14F-4D97-AF65-F5344CB8AC3E}">
        <p14:creationId xmlns:p14="http://schemas.microsoft.com/office/powerpoint/2010/main" val="22077220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El reto más importante de los publicistas y </a:t>
            </a:r>
            <a:r>
              <a:rPr lang="es-MX" sz="1200" b="0" i="0" kern="1200" dirty="0" err="1" smtClean="0">
                <a:solidFill>
                  <a:schemeClr val="tx1"/>
                </a:solidFill>
                <a:effectLst/>
                <a:latin typeface="+mn-lt"/>
                <a:ea typeface="+mn-ea"/>
                <a:cs typeface="+mn-cs"/>
              </a:rPr>
              <a:t>mercadólogos</a:t>
            </a:r>
            <a:r>
              <a:rPr lang="es-MX" sz="1200" b="0" i="0" kern="1200" dirty="0" smtClean="0">
                <a:solidFill>
                  <a:schemeClr val="tx1"/>
                </a:solidFill>
                <a:effectLst/>
                <a:latin typeface="+mn-lt"/>
                <a:ea typeface="+mn-ea"/>
                <a:cs typeface="+mn-cs"/>
              </a:rPr>
              <a:t> en el mundo digital es comunicar a través de los diferentes medios, “el contenido debe ser producido de acuerdo a la plataforma que se va a usar para dirigirse a la audiencia”</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29</a:t>
            </a:fld>
            <a:endParaRPr lang="es-MX"/>
          </a:p>
        </p:txBody>
      </p:sp>
    </p:spTree>
    <p:extLst>
      <p:ext uri="{BB962C8B-B14F-4D97-AF65-F5344CB8AC3E}">
        <p14:creationId xmlns:p14="http://schemas.microsoft.com/office/powerpoint/2010/main" val="2195004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La imagen corporativa resulta ser el conjunto de cualidades que los consumidores atribuyen a una determinada compañía, es decir, es lo que la empresa significa para la sociedad, cómo se la percibe.</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30</a:t>
            </a:fld>
            <a:endParaRPr lang="es-MX"/>
          </a:p>
        </p:txBody>
      </p:sp>
    </p:spTree>
    <p:extLst>
      <p:ext uri="{BB962C8B-B14F-4D97-AF65-F5344CB8AC3E}">
        <p14:creationId xmlns:p14="http://schemas.microsoft.com/office/powerpoint/2010/main" val="13649195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se refiere a administrar la adquisición y el buen uso de todos los bienes muebles e inmuebles, s también señalar la orientación operativa que se da al Personal ya sea profesional o asistente.</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31</a:t>
            </a:fld>
            <a:endParaRPr lang="es-MX"/>
          </a:p>
        </p:txBody>
      </p:sp>
    </p:spTree>
    <p:extLst>
      <p:ext uri="{BB962C8B-B14F-4D97-AF65-F5344CB8AC3E}">
        <p14:creationId xmlns:p14="http://schemas.microsoft.com/office/powerpoint/2010/main" val="24512272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A veces pensamos que únicamente las grandes empresas tienen la obligación de ofrecer un servicio de calidad, ya que tienen presupuesto y tiempo que las pymes o los profesionistas independientes no tienen. Bien, pues quien piense esto está en un error que puede provocar que no venda, que no lo recomienden o inclusive que su negocio se extinga con el tiempo.</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32</a:t>
            </a:fld>
            <a:endParaRPr lang="es-MX"/>
          </a:p>
        </p:txBody>
      </p:sp>
    </p:spTree>
    <p:extLst>
      <p:ext uri="{BB962C8B-B14F-4D97-AF65-F5344CB8AC3E}">
        <p14:creationId xmlns:p14="http://schemas.microsoft.com/office/powerpoint/2010/main" val="12383388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Realizar promoción, publicidad, relaciones públicas y relaciones humanas en la línea de mejorar el posicionamiento, la recordación y las ventas de nuestra empresa de servicios odontológicos</a:t>
            </a:r>
            <a:r>
              <a:rPr lang="es-MX" sz="1200" b="1" i="0" kern="1200" dirty="0" smtClean="0">
                <a:solidFill>
                  <a:schemeClr val="tx1"/>
                </a:solidFill>
                <a:effectLst/>
                <a:latin typeface="+mn-lt"/>
                <a:ea typeface="+mn-ea"/>
                <a:cs typeface="+mn-cs"/>
              </a:rPr>
              <a:t>.</a:t>
            </a:r>
            <a:endParaRPr lang="es-MX" b="0"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33</a:t>
            </a:fld>
            <a:endParaRPr lang="es-MX"/>
          </a:p>
        </p:txBody>
      </p:sp>
    </p:spTree>
    <p:extLst>
      <p:ext uri="{BB962C8B-B14F-4D97-AF65-F5344CB8AC3E}">
        <p14:creationId xmlns:p14="http://schemas.microsoft.com/office/powerpoint/2010/main" val="24434615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Existen</a:t>
            </a:r>
            <a:r>
              <a:rPr lang="es-MX" baseline="0" dirty="0" smtClean="0"/>
              <a:t> diversas formas de conseguir posicionarnos en el mercado de  la odontología, entre ellas encontramos una unidad móvil, que brinde servicios de nuestros principales tratamiento dentales y de esta manera tengamos la atención de los población dentro y fuera del consultorio.</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34</a:t>
            </a:fld>
            <a:endParaRPr lang="es-MX"/>
          </a:p>
        </p:txBody>
      </p:sp>
    </p:spTree>
    <p:extLst>
      <p:ext uri="{BB962C8B-B14F-4D97-AF65-F5344CB8AC3E}">
        <p14:creationId xmlns:p14="http://schemas.microsoft.com/office/powerpoint/2010/main" val="963865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baseline="0" dirty="0" smtClean="0"/>
              <a:t>Millones de personas podrían visitarnos a través de nuestra pagina web y poder así cumplir con las expectativas de cada uno de los clientes en este caso pacientes.</a:t>
            </a:r>
            <a:endParaRPr lang="es-MX" dirty="0"/>
          </a:p>
        </p:txBody>
      </p:sp>
      <p:sp>
        <p:nvSpPr>
          <p:cNvPr id="4" name="3 Marcador de número de diapositiva"/>
          <p:cNvSpPr>
            <a:spLocks noGrp="1"/>
          </p:cNvSpPr>
          <p:nvPr>
            <p:ph type="sldNum" sz="quarter" idx="10"/>
          </p:nvPr>
        </p:nvSpPr>
        <p:spPr/>
        <p:txBody>
          <a:bodyPr/>
          <a:lstStyle/>
          <a:p>
            <a:fld id="{CA142600-1587-4B03-B693-99467E3A140F}" type="slidenum">
              <a:rPr lang="es-MX" smtClean="0"/>
              <a:t>8</a:t>
            </a:fld>
            <a:endParaRPr lang="es-MX"/>
          </a:p>
        </p:txBody>
      </p:sp>
    </p:spTree>
    <p:extLst>
      <p:ext uri="{BB962C8B-B14F-4D97-AF65-F5344CB8AC3E}">
        <p14:creationId xmlns:p14="http://schemas.microsoft.com/office/powerpoint/2010/main" val="15718474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0" i="0" kern="1200" dirty="0" smtClean="0">
                <a:solidFill>
                  <a:schemeClr val="tx1"/>
                </a:solidFill>
                <a:effectLst/>
                <a:latin typeface="+mn-lt"/>
                <a:ea typeface="+mn-ea"/>
                <a:cs typeface="+mn-cs"/>
              </a:rPr>
              <a:t>Los Odontólogos intentamos múltiples maneras para procurar un intercambio fluido con la comunidad y a la vez, transitamos variados caminos para lograr acercarnos</a:t>
            </a:r>
            <a:r>
              <a:rPr lang="es-MX" sz="1200" b="0" i="0" kern="1200" baseline="0" dirty="0" smtClean="0">
                <a:solidFill>
                  <a:schemeClr val="tx1"/>
                </a:solidFill>
                <a:effectLst/>
                <a:latin typeface="+mn-lt"/>
                <a:ea typeface="+mn-ea"/>
                <a:cs typeface="+mn-cs"/>
              </a:rPr>
              <a:t> </a:t>
            </a:r>
            <a:r>
              <a:rPr lang="es-MX" sz="1200" b="0" i="0" kern="1200" dirty="0" smtClean="0">
                <a:solidFill>
                  <a:schemeClr val="tx1"/>
                </a:solidFill>
                <a:effectLst/>
                <a:latin typeface="+mn-lt"/>
                <a:ea typeface="+mn-ea"/>
                <a:cs typeface="+mn-cs"/>
              </a:rPr>
              <a:t>a la población. Porque sabemos que sin personas que nos visiten en el consultorio dental, no podemos trabajar bien, ni sosteniblemente... y porque somos conscientes de que si no logramos generar sintonía y empatía con el paciente que nos elige, poco fruto tendremos con nuestro trabajo.</a:t>
            </a:r>
            <a:endParaRPr lang="es-MX" b="0" dirty="0" smtClean="0"/>
          </a:p>
          <a:p>
            <a:endParaRPr lang="es-MX" dirty="0"/>
          </a:p>
        </p:txBody>
      </p:sp>
      <p:sp>
        <p:nvSpPr>
          <p:cNvPr id="4" name="3 Marcador de número de diapositiva"/>
          <p:cNvSpPr>
            <a:spLocks noGrp="1"/>
          </p:cNvSpPr>
          <p:nvPr>
            <p:ph type="sldNum" sz="quarter" idx="10"/>
          </p:nvPr>
        </p:nvSpPr>
        <p:spPr/>
        <p:txBody>
          <a:bodyPr/>
          <a:lstStyle/>
          <a:p>
            <a:fld id="{CA142600-1587-4B03-B693-99467E3A140F}" type="slidenum">
              <a:rPr lang="es-MX" smtClean="0"/>
              <a:t>35</a:t>
            </a:fld>
            <a:endParaRPr lang="es-MX"/>
          </a:p>
        </p:txBody>
      </p:sp>
    </p:spTree>
    <p:extLst>
      <p:ext uri="{BB962C8B-B14F-4D97-AF65-F5344CB8AC3E}">
        <p14:creationId xmlns:p14="http://schemas.microsoft.com/office/powerpoint/2010/main" val="30159022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u="none" kern="1200" dirty="0" smtClean="0">
                <a:solidFill>
                  <a:schemeClr val="tx1"/>
                </a:solidFill>
                <a:effectLst/>
                <a:latin typeface="+mn-lt"/>
                <a:ea typeface="+mn-ea"/>
                <a:cs typeface="+mn-cs"/>
              </a:rPr>
              <a:t>La creación de una micro empresa puede ser el primer paso de un emprendedor a la hora de organizar un proyecto</a:t>
            </a:r>
            <a:r>
              <a:rPr lang="es-MX" sz="1200" b="0" i="0" u="none" kern="1200" baseline="0" dirty="0" smtClean="0">
                <a:solidFill>
                  <a:schemeClr val="tx1"/>
                </a:solidFill>
                <a:effectLst/>
                <a:latin typeface="+mn-lt"/>
                <a:ea typeface="+mn-ea"/>
                <a:cs typeface="+mn-cs"/>
              </a:rPr>
              <a:t> </a:t>
            </a:r>
            <a:r>
              <a:rPr lang="es-MX" sz="1200" b="0" i="0" u="none" kern="1200" dirty="0" smtClean="0">
                <a:solidFill>
                  <a:schemeClr val="tx1"/>
                </a:solidFill>
                <a:effectLst/>
                <a:latin typeface="+mn-lt"/>
                <a:ea typeface="+mn-ea"/>
                <a:cs typeface="+mn-cs"/>
              </a:rPr>
              <a:t>y llevarlo adelante</a:t>
            </a:r>
            <a:r>
              <a:rPr lang="es-MX" sz="1200" b="0" i="0" u="sng" kern="1200" dirty="0" smtClean="0">
                <a:solidFill>
                  <a:schemeClr val="tx1"/>
                </a:solidFill>
                <a:effectLst/>
                <a:latin typeface="+mn-lt"/>
                <a:ea typeface="+mn-ea"/>
                <a:cs typeface="+mn-cs"/>
              </a:rPr>
              <a:t>.</a:t>
            </a:r>
            <a:endParaRPr lang="es-MX" b="0" u="sng" dirty="0">
              <a:solidFill>
                <a:schemeClr val="tx1"/>
              </a:solidFill>
            </a:endParaRPr>
          </a:p>
        </p:txBody>
      </p:sp>
      <p:sp>
        <p:nvSpPr>
          <p:cNvPr id="4" name="Marcador de número de diapositiva 3"/>
          <p:cNvSpPr>
            <a:spLocks noGrp="1"/>
          </p:cNvSpPr>
          <p:nvPr>
            <p:ph type="sldNum" sz="quarter" idx="10"/>
          </p:nvPr>
        </p:nvSpPr>
        <p:spPr/>
        <p:txBody>
          <a:bodyPr/>
          <a:lstStyle/>
          <a:p>
            <a:fld id="{CA142600-1587-4B03-B693-99467E3A140F}" type="slidenum">
              <a:rPr lang="es-MX" smtClean="0"/>
              <a:t>36</a:t>
            </a:fld>
            <a:endParaRPr lang="es-MX"/>
          </a:p>
        </p:txBody>
      </p:sp>
    </p:spTree>
    <p:extLst>
      <p:ext uri="{BB962C8B-B14F-4D97-AF65-F5344CB8AC3E}">
        <p14:creationId xmlns:p14="http://schemas.microsoft.com/office/powerpoint/2010/main" val="29597209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Esa imagen que se creará, especialmente direccionada hacia la percepción, deberá ser sumamente atractiva para que el público la registre y sienta interés por ella.</a:t>
            </a:r>
          </a:p>
          <a:p>
            <a:r>
              <a:rPr lang="es-MX" sz="1200" b="0" i="0" kern="1200" dirty="0" smtClean="0">
                <a:solidFill>
                  <a:schemeClr val="tx1"/>
                </a:solidFill>
                <a:effectLst/>
                <a:latin typeface="+mn-lt"/>
                <a:ea typeface="+mn-ea"/>
                <a:cs typeface="+mn-cs"/>
              </a:rPr>
              <a:t>campañas de comunicación en diferentes medios de comunicación, los tradicionales: prensa escrita, televisión, radio, más los que han traído las nuevas tecnologías tales como Internet, redes sociales, entre otros.</a:t>
            </a:r>
            <a:r>
              <a:rPr lang="es-MX" dirty="0" smtClean="0"/>
              <a:t/>
            </a:r>
            <a:br>
              <a:rPr lang="es-MX" dirty="0" smtClean="0"/>
            </a:b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37</a:t>
            </a:fld>
            <a:endParaRPr lang="es-MX"/>
          </a:p>
        </p:txBody>
      </p:sp>
    </p:spTree>
    <p:extLst>
      <p:ext uri="{BB962C8B-B14F-4D97-AF65-F5344CB8AC3E}">
        <p14:creationId xmlns:p14="http://schemas.microsoft.com/office/powerpoint/2010/main" val="29801094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reto es poner el plus en nuestro consultorio que conlleve</a:t>
            </a:r>
            <a:r>
              <a:rPr lang="es-MX" baseline="0" dirty="0" smtClean="0"/>
              <a:t> a generar mejores sonrisas de la población y que nos garantice la fidelización de los clientes. Y siempre estar dispuestos a seguir aprendiendo de cada caso, sin negarnos redescubrir las nuevas cosa que nos darán la pauta de seguir existiendo en el mercado.</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38</a:t>
            </a:fld>
            <a:endParaRPr lang="es-MX"/>
          </a:p>
        </p:txBody>
      </p:sp>
    </p:spTree>
    <p:extLst>
      <p:ext uri="{BB962C8B-B14F-4D97-AF65-F5344CB8AC3E}">
        <p14:creationId xmlns:p14="http://schemas.microsoft.com/office/powerpoint/2010/main" val="1582842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importante organizar al personal</a:t>
            </a:r>
            <a:r>
              <a:rPr lang="es-MX" baseline="0" dirty="0" smtClean="0"/>
              <a:t> con el que colaboraremos y de esta manera poder delegar responsabilidades y así ofrecer mejor atención al paciente, cubriendo sus necesidades sin ninguna distracción.</a:t>
            </a:r>
            <a:endParaRPr lang="es-MX" dirty="0"/>
          </a:p>
        </p:txBody>
      </p:sp>
      <p:sp>
        <p:nvSpPr>
          <p:cNvPr id="4" name="3 Marcador de número de diapositiva"/>
          <p:cNvSpPr>
            <a:spLocks noGrp="1"/>
          </p:cNvSpPr>
          <p:nvPr>
            <p:ph type="sldNum" sz="quarter" idx="10"/>
          </p:nvPr>
        </p:nvSpPr>
        <p:spPr/>
        <p:txBody>
          <a:bodyPr/>
          <a:lstStyle/>
          <a:p>
            <a:fld id="{CA142600-1587-4B03-B693-99467E3A140F}" type="slidenum">
              <a:rPr lang="es-MX" smtClean="0"/>
              <a:t>9</a:t>
            </a:fld>
            <a:endParaRPr lang="es-MX"/>
          </a:p>
        </p:txBody>
      </p:sp>
    </p:spTree>
    <p:extLst>
      <p:ext uri="{BB962C8B-B14F-4D97-AF65-F5344CB8AC3E}">
        <p14:creationId xmlns:p14="http://schemas.microsoft.com/office/powerpoint/2010/main" val="448181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trato</a:t>
            </a:r>
            <a:r>
              <a:rPr lang="es-MX" baseline="0" dirty="0" smtClean="0"/>
              <a:t> al paciente es fundamental ya que es una de las razones principales por las que el paciente regresa a consulta y nos recomienda</a:t>
            </a:r>
            <a:endParaRPr lang="es-MX" dirty="0"/>
          </a:p>
        </p:txBody>
      </p:sp>
      <p:sp>
        <p:nvSpPr>
          <p:cNvPr id="4" name="3 Marcador de número de diapositiva"/>
          <p:cNvSpPr>
            <a:spLocks noGrp="1"/>
          </p:cNvSpPr>
          <p:nvPr>
            <p:ph type="sldNum" sz="quarter" idx="10"/>
          </p:nvPr>
        </p:nvSpPr>
        <p:spPr/>
        <p:txBody>
          <a:bodyPr/>
          <a:lstStyle/>
          <a:p>
            <a:fld id="{CA142600-1587-4B03-B693-99467E3A140F}" type="slidenum">
              <a:rPr lang="es-MX" smtClean="0"/>
              <a:t>10</a:t>
            </a:fld>
            <a:endParaRPr lang="es-MX"/>
          </a:p>
        </p:txBody>
      </p:sp>
    </p:spTree>
    <p:extLst>
      <p:ext uri="{BB962C8B-B14F-4D97-AF65-F5344CB8AC3E}">
        <p14:creationId xmlns:p14="http://schemas.microsoft.com/office/powerpoint/2010/main" val="448181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fundamental que el odontólogo se prepare</a:t>
            </a:r>
            <a:r>
              <a:rPr lang="es-MX" baseline="0" dirty="0" smtClean="0"/>
              <a:t> en áreas relacionadas con la administración, marketing, finanzas, etc. De esa manera podrá conducir como una verdadera empresa su consultorio </a:t>
            </a:r>
            <a:r>
              <a:rPr lang="es-MX" baseline="0" dirty="0" err="1" smtClean="0"/>
              <a:t>dnetal</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CA142600-1587-4B03-B693-99467E3A140F}" type="slidenum">
              <a:rPr lang="es-MX" smtClean="0"/>
              <a:t>11</a:t>
            </a:fld>
            <a:endParaRPr lang="es-MX"/>
          </a:p>
        </p:txBody>
      </p:sp>
    </p:spTree>
    <p:extLst>
      <p:ext uri="{BB962C8B-B14F-4D97-AF65-F5344CB8AC3E}">
        <p14:creationId xmlns:p14="http://schemas.microsoft.com/office/powerpoint/2010/main" val="448181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El mercadeo tiene como objetivo principal favorecer el intercambio entre dos partes que ambas resulten beneficiadas. Es la orientación con la que se administra el mercadeo o la comercialización.</a:t>
            </a:r>
            <a:r>
              <a:rPr lang="es-MX" sz="1200" b="0" i="0" kern="1200" baseline="0" dirty="0" smtClean="0">
                <a:solidFill>
                  <a:schemeClr val="tx1"/>
                </a:solidFill>
                <a:effectLst/>
                <a:latin typeface="+mn-lt"/>
                <a:ea typeface="+mn-ea"/>
                <a:cs typeface="+mn-cs"/>
              </a:rPr>
              <a:t> </a:t>
            </a:r>
            <a:r>
              <a:rPr lang="es-MX" sz="1200" b="0" i="0" kern="1200" dirty="0" err="1" smtClean="0">
                <a:solidFill>
                  <a:schemeClr val="tx1"/>
                </a:solidFill>
                <a:effectLst/>
                <a:latin typeface="+mn-lt"/>
                <a:ea typeface="+mn-ea"/>
                <a:cs typeface="+mn-cs"/>
              </a:rPr>
              <a:t>Asímismo</a:t>
            </a:r>
            <a:r>
              <a:rPr lang="es-MX" sz="1200" b="0" i="0" kern="1200" dirty="0" smtClean="0">
                <a:solidFill>
                  <a:schemeClr val="tx1"/>
                </a:solidFill>
                <a:effectLst/>
                <a:latin typeface="+mn-lt"/>
                <a:ea typeface="+mn-ea"/>
                <a:cs typeface="+mn-cs"/>
              </a:rPr>
              <a:t>, busca fidelizar clientes, mediante herramientas y estrategias; posiciona en la mente del consumidor un producto, marca, etc. buscando ser la opción principal y llegar al usuario final; </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12</a:t>
            </a:fld>
            <a:endParaRPr lang="es-MX"/>
          </a:p>
        </p:txBody>
      </p:sp>
    </p:spTree>
    <p:extLst>
      <p:ext uri="{BB962C8B-B14F-4D97-AF65-F5344CB8AC3E}">
        <p14:creationId xmlns:p14="http://schemas.microsoft.com/office/powerpoint/2010/main" val="2986133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0" i="0" kern="1200" dirty="0" smtClean="0">
                <a:solidFill>
                  <a:schemeClr val="tx1"/>
                </a:solidFill>
                <a:effectLst/>
                <a:latin typeface="+mn-lt"/>
                <a:ea typeface="+mn-ea"/>
                <a:cs typeface="+mn-cs"/>
              </a:rPr>
              <a:t>Es parte de las necesidades del cliente o consumidor, para diseñar, organizar, ejecutar y controlar la función comercializadora o mercadeo de la organización.</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13</a:t>
            </a:fld>
            <a:endParaRPr lang="es-MX"/>
          </a:p>
        </p:txBody>
      </p:sp>
    </p:spTree>
    <p:extLst>
      <p:ext uri="{BB962C8B-B14F-4D97-AF65-F5344CB8AC3E}">
        <p14:creationId xmlns:p14="http://schemas.microsoft.com/office/powerpoint/2010/main" val="1023420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quiere lograr que los consumidores tengan una visión y opinión positivas de ella y de sus productos, debe gestionar el propio producto, su precio, su relación con los clientes, con los proveedores y con sus propios empleados, la propia publicidad en diversos medios y soportes, la presencia en los medios de comunicación (relaciones públicas), etc. Todo eso es parte del marketing.</a:t>
            </a:r>
            <a:endParaRPr lang="es-MX" dirty="0"/>
          </a:p>
        </p:txBody>
      </p:sp>
      <p:sp>
        <p:nvSpPr>
          <p:cNvPr id="4" name="Marcador de número de diapositiva 3"/>
          <p:cNvSpPr>
            <a:spLocks noGrp="1"/>
          </p:cNvSpPr>
          <p:nvPr>
            <p:ph type="sldNum" sz="quarter" idx="10"/>
          </p:nvPr>
        </p:nvSpPr>
        <p:spPr/>
        <p:txBody>
          <a:bodyPr/>
          <a:lstStyle/>
          <a:p>
            <a:fld id="{CA142600-1587-4B03-B693-99467E3A140F}" type="slidenum">
              <a:rPr lang="es-MX" smtClean="0"/>
              <a:t>14</a:t>
            </a:fld>
            <a:endParaRPr lang="es-MX"/>
          </a:p>
        </p:txBody>
      </p:sp>
    </p:spTree>
    <p:extLst>
      <p:ext uri="{BB962C8B-B14F-4D97-AF65-F5344CB8AC3E}">
        <p14:creationId xmlns:p14="http://schemas.microsoft.com/office/powerpoint/2010/main" val="3711304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254E3879-10DD-49AB-8006-2640DCFA90A2}"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2440641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54E3879-10DD-49AB-8006-2640DCFA90A2}"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2942053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54E3879-10DD-49AB-8006-2640DCFA90A2}"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1502650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54E3879-10DD-49AB-8006-2640DCFA90A2}"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662872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54E3879-10DD-49AB-8006-2640DCFA90A2}"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3927906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54E3879-10DD-49AB-8006-2640DCFA90A2}"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1827735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54E3879-10DD-49AB-8006-2640DCFA90A2}" type="datetimeFigureOut">
              <a:rPr lang="es-MX" smtClean="0"/>
              <a:t>12/10/2016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308121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254E3879-10DD-49AB-8006-2640DCFA90A2}" type="datetimeFigureOut">
              <a:rPr lang="es-MX" smtClean="0"/>
              <a:t>12/10/2016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3000977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54E3879-10DD-49AB-8006-2640DCFA90A2}" type="datetimeFigureOut">
              <a:rPr lang="es-MX" smtClean="0"/>
              <a:t>12/10/2016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1360392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54E3879-10DD-49AB-8006-2640DCFA90A2}"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1344572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54E3879-10DD-49AB-8006-2640DCFA90A2}"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38752B3-0D98-4572-A2D0-C0275E89B697}" type="slidenum">
              <a:rPr lang="es-MX" smtClean="0"/>
              <a:t>‹Nº›</a:t>
            </a:fld>
            <a:endParaRPr lang="es-MX"/>
          </a:p>
        </p:txBody>
      </p:sp>
    </p:spTree>
    <p:extLst>
      <p:ext uri="{BB962C8B-B14F-4D97-AF65-F5344CB8AC3E}">
        <p14:creationId xmlns:p14="http://schemas.microsoft.com/office/powerpoint/2010/main" val="2106258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4E3879-10DD-49AB-8006-2640DCFA90A2}" type="datetimeFigureOut">
              <a:rPr lang="es-MX" smtClean="0"/>
              <a:t>12/10/2016</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8752B3-0D98-4572-A2D0-C0275E89B697}" type="slidenum">
              <a:rPr lang="es-MX" smtClean="0"/>
              <a:t>‹Nº›</a:t>
            </a:fld>
            <a:endParaRPr lang="es-MX"/>
          </a:p>
        </p:txBody>
      </p:sp>
    </p:spTree>
    <p:extLst>
      <p:ext uri="{BB962C8B-B14F-4D97-AF65-F5344CB8AC3E}">
        <p14:creationId xmlns:p14="http://schemas.microsoft.com/office/powerpoint/2010/main" val="4024498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31.png"/><Relationship Id="rId7"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36.jpeg"/></Relationships>
</file>

<file path=ppt/slides/_rels/slide37.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3.jpeg"/><Relationship Id="rId4" Type="http://schemas.openxmlformats.org/officeDocument/2006/relationships/image" Target="../media/image38.png"/><Relationship Id="rId9"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8.xml"/><Relationship Id="rId5" Type="http://schemas.openxmlformats.org/officeDocument/2006/relationships/image" Target="../media/image3.jpe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6.gif"/><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666750"/>
            <a:ext cx="10515600" cy="5510213"/>
          </a:xfrm>
        </p:spPr>
        <p:txBody>
          <a:bodyPr/>
          <a:lstStyle/>
          <a:p>
            <a:pPr marL="0" indent="0">
              <a:buNone/>
            </a:pPr>
            <a:endParaRPr lang="es-MX" dirty="0"/>
          </a:p>
          <a:p>
            <a:pPr marL="0" indent="0">
              <a:buNone/>
            </a:pPr>
            <a:endParaRPr lang="es-MX" dirty="0"/>
          </a:p>
        </p:txBody>
      </p:sp>
      <p:sp>
        <p:nvSpPr>
          <p:cNvPr id="4" name="2 Marcador de contenido"/>
          <p:cNvSpPr txBox="1">
            <a:spLocks/>
          </p:cNvSpPr>
          <p:nvPr/>
        </p:nvSpPr>
        <p:spPr>
          <a:xfrm>
            <a:off x="1043608" y="764704"/>
            <a:ext cx="10024442" cy="59320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580" indent="0" algn="ctr">
              <a:buFont typeface="Arial" panose="020B0604020202020204" pitchFamily="34" charset="0"/>
              <a:buNone/>
            </a:pPr>
            <a:r>
              <a:rPr lang="es-MX" sz="2000" dirty="0" smtClean="0"/>
              <a:t>UNIVERSIDAD AUTÓNOMA DEL ESTADO DE MÉXICO</a:t>
            </a:r>
          </a:p>
          <a:p>
            <a:pPr marL="68580" indent="0" algn="ctr">
              <a:buFont typeface="Arial" panose="020B0604020202020204" pitchFamily="34" charset="0"/>
              <a:buNone/>
            </a:pPr>
            <a:r>
              <a:rPr lang="es-MX" sz="2000" dirty="0" smtClean="0"/>
              <a:t>CENTRO DE INVESTIGACIÓN Y ESTUDIOS AVANZADOS EN ODONTOLOGÍA</a:t>
            </a:r>
          </a:p>
          <a:p>
            <a:pPr marL="68580" indent="0" algn="ctr">
              <a:buFont typeface="Arial" panose="020B0604020202020204" pitchFamily="34" charset="0"/>
              <a:buNone/>
            </a:pPr>
            <a:endParaRPr lang="es-MX" sz="2000" dirty="0" smtClean="0"/>
          </a:p>
          <a:p>
            <a:pPr marL="68580" indent="0" algn="ctr">
              <a:buFont typeface="Arial" panose="020B0604020202020204" pitchFamily="34" charset="0"/>
              <a:buNone/>
            </a:pPr>
            <a:r>
              <a:rPr lang="es-MX" sz="2000" dirty="0" smtClean="0"/>
              <a:t>ESPECIALIDAD EN ODONTOPEDIATRÍA</a:t>
            </a:r>
          </a:p>
          <a:p>
            <a:pPr marL="68580" indent="0" algn="ctr">
              <a:buFont typeface="Arial" panose="020B0604020202020204" pitchFamily="34" charset="0"/>
              <a:buNone/>
            </a:pPr>
            <a:endParaRPr lang="es-MX" sz="2000" dirty="0" smtClean="0"/>
          </a:p>
          <a:p>
            <a:pPr marL="68580" indent="0" algn="ctr">
              <a:buFont typeface="Arial" panose="020B0604020202020204" pitchFamily="34" charset="0"/>
              <a:buNone/>
            </a:pPr>
            <a:r>
              <a:rPr lang="es-MX" sz="2000" dirty="0" smtClean="0"/>
              <a:t>ASIGNATURA:</a:t>
            </a:r>
          </a:p>
          <a:p>
            <a:pPr marL="68580" indent="0" algn="ctr">
              <a:buFont typeface="Arial" panose="020B0604020202020204" pitchFamily="34" charset="0"/>
              <a:buNone/>
            </a:pPr>
            <a:r>
              <a:rPr lang="es-MX" sz="2000" dirty="0" smtClean="0"/>
              <a:t>TEMAS SELECTOS</a:t>
            </a:r>
          </a:p>
          <a:p>
            <a:pPr marL="68580" indent="0" algn="ctr">
              <a:buFont typeface="Arial" panose="020B0604020202020204" pitchFamily="34" charset="0"/>
              <a:buNone/>
            </a:pPr>
            <a:endParaRPr lang="es-MX" sz="2000" dirty="0" smtClean="0"/>
          </a:p>
          <a:p>
            <a:pPr marL="68580" indent="0" algn="ctr">
              <a:buFont typeface="Arial" panose="020B0604020202020204" pitchFamily="34" charset="0"/>
              <a:buNone/>
            </a:pPr>
            <a:r>
              <a:rPr lang="es-MX" sz="2000" dirty="0" smtClean="0"/>
              <a:t>TEMA:</a:t>
            </a:r>
          </a:p>
          <a:p>
            <a:pPr marL="68580" indent="0" algn="ctr">
              <a:buFont typeface="Arial" panose="020B0604020202020204" pitchFamily="34" charset="0"/>
              <a:buNone/>
            </a:pPr>
            <a:r>
              <a:rPr lang="es-MX" sz="2000" dirty="0" smtClean="0"/>
              <a:t>ADMINISTRACIÓN Y </a:t>
            </a:r>
            <a:r>
              <a:rPr lang="es-MX" sz="2000" dirty="0" smtClean="0"/>
              <a:t>PUBLICIDAD EN </a:t>
            </a:r>
            <a:r>
              <a:rPr lang="es-MX" sz="2000" dirty="0" smtClean="0"/>
              <a:t>EL CONSULTORIO DENTAL</a:t>
            </a:r>
          </a:p>
          <a:p>
            <a:pPr marL="68580" indent="0" algn="ctr">
              <a:buFont typeface="Arial" panose="020B0604020202020204" pitchFamily="34" charset="0"/>
              <a:buNone/>
            </a:pPr>
            <a:endParaRPr lang="es-MX" sz="2000" dirty="0" smtClean="0"/>
          </a:p>
          <a:p>
            <a:pPr marL="68580" indent="0" algn="ctr">
              <a:buFont typeface="Arial" panose="020B0604020202020204" pitchFamily="34" charset="0"/>
              <a:buNone/>
            </a:pPr>
            <a:r>
              <a:rPr lang="es-MX" sz="2000" dirty="0" smtClean="0"/>
              <a:t>ELABORADO POR:</a:t>
            </a:r>
          </a:p>
          <a:p>
            <a:pPr marL="68580" indent="0" algn="ctr">
              <a:buFont typeface="Arial" panose="020B0604020202020204" pitchFamily="34" charset="0"/>
              <a:buNone/>
            </a:pPr>
            <a:r>
              <a:rPr lang="es-MX" sz="2000" dirty="0" smtClean="0"/>
              <a:t>DRA. EN E.P. ROSA MARTHA FLORES ESTRADA</a:t>
            </a:r>
          </a:p>
        </p:txBody>
      </p:sp>
      <p:pic>
        <p:nvPicPr>
          <p:cNvPr id="5" name="4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6" name="5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571620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6722"/>
            <a:ext cx="10515600" cy="1325563"/>
          </a:xfrm>
        </p:spPr>
        <p:txBody>
          <a:bodyPr/>
          <a:lstStyle/>
          <a:p>
            <a:r>
              <a:rPr lang="es-MX" dirty="0" smtClean="0"/>
              <a:t>Organigrama </a:t>
            </a:r>
            <a:endParaRPr lang="es-MX" dirty="0"/>
          </a:p>
        </p:txBody>
      </p:sp>
      <p:sp>
        <p:nvSpPr>
          <p:cNvPr id="3" name="Marcador de contenido 2"/>
          <p:cNvSpPr>
            <a:spLocks noGrp="1"/>
          </p:cNvSpPr>
          <p:nvPr>
            <p:ph sz="half" idx="1"/>
          </p:nvPr>
        </p:nvSpPr>
        <p:spPr>
          <a:xfrm>
            <a:off x="838200" y="1825625"/>
            <a:ext cx="5810250" cy="4351338"/>
          </a:xfrm>
        </p:spPr>
        <p:txBody>
          <a:bodyPr>
            <a:normAutofit/>
          </a:bodyPr>
          <a:lstStyle/>
          <a:p>
            <a:r>
              <a:rPr lang="es-MX" dirty="0" smtClean="0"/>
              <a:t>No se trata de que el odontólogo se haga responsable de las estrategias de marketing, sólo debe marcar las </a:t>
            </a:r>
            <a:r>
              <a:rPr lang="es-MX" b="1" dirty="0" smtClean="0"/>
              <a:t>pautas de actuación y establecer un buen trato </a:t>
            </a:r>
            <a:r>
              <a:rPr lang="es-MX" dirty="0" smtClean="0"/>
              <a:t>con los pacientes. Así pues, debemos eliminar el tabú: lo único que necesita un consultorio, además de sus servicios en el sillón dental</a:t>
            </a:r>
            <a:r>
              <a:rPr lang="es-MX" dirty="0"/>
              <a:t>.</a:t>
            </a:r>
            <a:r>
              <a:rPr lang="es-MX" dirty="0" smtClean="0"/>
              <a:t> </a:t>
            </a:r>
          </a:p>
          <a:p>
            <a:pPr marL="0" indent="0">
              <a:buNone/>
            </a:pPr>
            <a:endParaRPr lang="es-MX" dirty="0"/>
          </a:p>
        </p:txBody>
      </p:sp>
      <p:sp>
        <p:nvSpPr>
          <p:cNvPr id="4" name="Marcador de contenido 3"/>
          <p:cNvSpPr>
            <a:spLocks noGrp="1"/>
          </p:cNvSpPr>
          <p:nvPr>
            <p:ph sz="half" idx="2"/>
          </p:nvPr>
        </p:nvSpPr>
        <p:spPr>
          <a:xfrm>
            <a:off x="6603081" y="1260769"/>
            <a:ext cx="5181600" cy="4351338"/>
          </a:xfrm>
        </p:spPr>
        <p:txBody>
          <a:bodyPr>
            <a:normAutofit/>
          </a:bodyPr>
          <a:lstStyle/>
          <a:p>
            <a:r>
              <a:rPr lang="es-MX" dirty="0" smtClean="0"/>
              <a:t>Realidad </a:t>
            </a:r>
            <a:endParaRPr lang="es-MX" dirty="0"/>
          </a:p>
        </p:txBody>
      </p:sp>
      <p:sp>
        <p:nvSpPr>
          <p:cNvPr id="5" name="Rectángulo redondeado 4"/>
          <p:cNvSpPr/>
          <p:nvPr/>
        </p:nvSpPr>
        <p:spPr>
          <a:xfrm>
            <a:off x="8630151" y="1578147"/>
            <a:ext cx="1532021" cy="114481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Especialista en </a:t>
            </a:r>
            <a:r>
              <a:rPr lang="es-MX" sz="1200" dirty="0" err="1" smtClean="0"/>
              <a:t>odontopediatría</a:t>
            </a:r>
            <a:endParaRPr lang="es-MX" sz="1200" dirty="0" smtClean="0"/>
          </a:p>
          <a:p>
            <a:pPr algn="ctr"/>
            <a:r>
              <a:rPr lang="es-MX" sz="1050" dirty="0" smtClean="0"/>
              <a:t>Gerente general</a:t>
            </a:r>
            <a:endParaRPr lang="es-MX" sz="1050" dirty="0"/>
          </a:p>
        </p:txBody>
      </p:sp>
      <p:sp>
        <p:nvSpPr>
          <p:cNvPr id="6" name="Rectángulo redondeado 5"/>
          <p:cNvSpPr/>
          <p:nvPr/>
        </p:nvSpPr>
        <p:spPr>
          <a:xfrm>
            <a:off x="6881561" y="2826838"/>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Contador </a:t>
            </a:r>
            <a:endParaRPr lang="es-MX" dirty="0"/>
          </a:p>
        </p:txBody>
      </p:sp>
      <p:sp>
        <p:nvSpPr>
          <p:cNvPr id="7" name="Rectángulo redondeado 6"/>
          <p:cNvSpPr/>
          <p:nvPr/>
        </p:nvSpPr>
        <p:spPr>
          <a:xfrm>
            <a:off x="8630151" y="3425784"/>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Técnico dental </a:t>
            </a:r>
            <a:endParaRPr lang="es-MX" dirty="0"/>
          </a:p>
        </p:txBody>
      </p:sp>
      <p:sp>
        <p:nvSpPr>
          <p:cNvPr id="8" name="Rectángulo redondeado 7"/>
          <p:cNvSpPr/>
          <p:nvPr/>
        </p:nvSpPr>
        <p:spPr>
          <a:xfrm>
            <a:off x="10314572" y="2722960"/>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Asistente </a:t>
            </a:r>
            <a:endParaRPr lang="es-MX" dirty="0"/>
          </a:p>
        </p:txBody>
      </p:sp>
      <p:sp>
        <p:nvSpPr>
          <p:cNvPr id="9" name="Rectángulo redondeado 8"/>
          <p:cNvSpPr/>
          <p:nvPr/>
        </p:nvSpPr>
        <p:spPr>
          <a:xfrm>
            <a:off x="8630151" y="4288467"/>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intendencia</a:t>
            </a:r>
            <a:endParaRPr lang="es-MX" dirty="0"/>
          </a:p>
        </p:txBody>
      </p:sp>
      <p:sp>
        <p:nvSpPr>
          <p:cNvPr id="10" name="Rectángulo redondeado 9"/>
          <p:cNvSpPr/>
          <p:nvPr/>
        </p:nvSpPr>
        <p:spPr>
          <a:xfrm>
            <a:off x="8666246" y="5151150"/>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t>
            </a:r>
            <a:endParaRPr lang="es-MX" dirty="0"/>
          </a:p>
        </p:txBody>
      </p:sp>
      <p:cxnSp>
        <p:nvCxnSpPr>
          <p:cNvPr id="12" name="Conector recto 11"/>
          <p:cNvCxnSpPr>
            <a:endCxn id="7" idx="0"/>
          </p:cNvCxnSpPr>
          <p:nvPr/>
        </p:nvCxnSpPr>
        <p:spPr>
          <a:xfrm>
            <a:off x="9396161" y="2722960"/>
            <a:ext cx="1" cy="7028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Conector recto 12"/>
          <p:cNvCxnSpPr>
            <a:stCxn id="7" idx="2"/>
          </p:cNvCxnSpPr>
          <p:nvPr/>
        </p:nvCxnSpPr>
        <p:spPr>
          <a:xfrm flipH="1">
            <a:off x="9396161" y="4035384"/>
            <a:ext cx="1" cy="2456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Conector recto 13"/>
          <p:cNvCxnSpPr>
            <a:stCxn id="9" idx="2"/>
          </p:cNvCxnSpPr>
          <p:nvPr/>
        </p:nvCxnSpPr>
        <p:spPr>
          <a:xfrm flipH="1">
            <a:off x="9392151" y="4898067"/>
            <a:ext cx="4011" cy="3313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9403179" y="3041199"/>
            <a:ext cx="911393" cy="54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flipV="1">
            <a:off x="8413582" y="3229640"/>
            <a:ext cx="975562" cy="4507"/>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6" name="15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17" name="16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384071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6722"/>
            <a:ext cx="10515600" cy="1325563"/>
          </a:xfrm>
        </p:spPr>
        <p:txBody>
          <a:bodyPr/>
          <a:lstStyle/>
          <a:p>
            <a:r>
              <a:rPr lang="es-MX" dirty="0" smtClean="0"/>
              <a:t>Organigrama </a:t>
            </a:r>
            <a:endParaRPr lang="es-MX" dirty="0"/>
          </a:p>
        </p:txBody>
      </p:sp>
      <p:sp>
        <p:nvSpPr>
          <p:cNvPr id="3" name="Marcador de contenido 2"/>
          <p:cNvSpPr>
            <a:spLocks noGrp="1"/>
          </p:cNvSpPr>
          <p:nvPr>
            <p:ph sz="half" idx="1"/>
          </p:nvPr>
        </p:nvSpPr>
        <p:spPr/>
        <p:txBody>
          <a:bodyPr>
            <a:normAutofit/>
          </a:bodyPr>
          <a:lstStyle/>
          <a:p>
            <a:r>
              <a:rPr lang="es-MX" dirty="0" smtClean="0"/>
              <a:t>El odontólogo debe estar al tanto de las reglas fundamentales de esta disciplina económica y tener ganas de entender sus bondades. </a:t>
            </a:r>
          </a:p>
          <a:p>
            <a:pPr marL="0" indent="0">
              <a:buNone/>
            </a:pPr>
            <a:endParaRPr lang="es-MX" dirty="0"/>
          </a:p>
        </p:txBody>
      </p:sp>
      <p:sp>
        <p:nvSpPr>
          <p:cNvPr id="4" name="Marcador de contenido 3"/>
          <p:cNvSpPr>
            <a:spLocks noGrp="1"/>
          </p:cNvSpPr>
          <p:nvPr>
            <p:ph sz="half" idx="2"/>
          </p:nvPr>
        </p:nvSpPr>
        <p:spPr>
          <a:xfrm>
            <a:off x="6603081" y="1260769"/>
            <a:ext cx="5181600" cy="4351338"/>
          </a:xfrm>
        </p:spPr>
        <p:txBody>
          <a:bodyPr>
            <a:normAutofit/>
          </a:bodyPr>
          <a:lstStyle/>
          <a:p>
            <a:r>
              <a:rPr lang="es-MX" dirty="0" smtClean="0"/>
              <a:t>Realidad </a:t>
            </a:r>
            <a:endParaRPr lang="es-MX" dirty="0"/>
          </a:p>
        </p:txBody>
      </p:sp>
      <p:sp>
        <p:nvSpPr>
          <p:cNvPr id="5" name="Rectángulo redondeado 4"/>
          <p:cNvSpPr/>
          <p:nvPr/>
        </p:nvSpPr>
        <p:spPr>
          <a:xfrm>
            <a:off x="8630151" y="1578147"/>
            <a:ext cx="1532021" cy="114481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Especialista en </a:t>
            </a:r>
            <a:r>
              <a:rPr lang="es-MX" sz="1200" dirty="0" err="1" smtClean="0"/>
              <a:t>odontopediatría</a:t>
            </a:r>
            <a:endParaRPr lang="es-MX" sz="1200" dirty="0" smtClean="0"/>
          </a:p>
          <a:p>
            <a:pPr algn="ctr"/>
            <a:r>
              <a:rPr lang="es-MX" sz="1050" dirty="0" smtClean="0"/>
              <a:t>Gerente general</a:t>
            </a:r>
            <a:endParaRPr lang="es-MX" sz="1050" dirty="0"/>
          </a:p>
        </p:txBody>
      </p:sp>
      <p:sp>
        <p:nvSpPr>
          <p:cNvPr id="6" name="Rectángulo redondeado 5"/>
          <p:cNvSpPr/>
          <p:nvPr/>
        </p:nvSpPr>
        <p:spPr>
          <a:xfrm>
            <a:off x="6881561" y="2826838"/>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Contador </a:t>
            </a:r>
            <a:endParaRPr lang="es-MX" dirty="0"/>
          </a:p>
        </p:txBody>
      </p:sp>
      <p:sp>
        <p:nvSpPr>
          <p:cNvPr id="7" name="Rectángulo redondeado 6"/>
          <p:cNvSpPr/>
          <p:nvPr/>
        </p:nvSpPr>
        <p:spPr>
          <a:xfrm>
            <a:off x="8630151" y="3425784"/>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Técnico dental </a:t>
            </a:r>
            <a:endParaRPr lang="es-MX" dirty="0"/>
          </a:p>
        </p:txBody>
      </p:sp>
      <p:sp>
        <p:nvSpPr>
          <p:cNvPr id="8" name="Rectángulo redondeado 7"/>
          <p:cNvSpPr/>
          <p:nvPr/>
        </p:nvSpPr>
        <p:spPr>
          <a:xfrm>
            <a:off x="10314572" y="2722960"/>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Asistente </a:t>
            </a:r>
            <a:endParaRPr lang="es-MX" dirty="0"/>
          </a:p>
        </p:txBody>
      </p:sp>
      <p:sp>
        <p:nvSpPr>
          <p:cNvPr id="9" name="Rectángulo redondeado 8"/>
          <p:cNvSpPr/>
          <p:nvPr/>
        </p:nvSpPr>
        <p:spPr>
          <a:xfrm>
            <a:off x="8630151" y="4288467"/>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intendencia</a:t>
            </a:r>
            <a:endParaRPr lang="es-MX" dirty="0"/>
          </a:p>
        </p:txBody>
      </p:sp>
      <p:sp>
        <p:nvSpPr>
          <p:cNvPr id="10" name="Rectángulo redondeado 9"/>
          <p:cNvSpPr/>
          <p:nvPr/>
        </p:nvSpPr>
        <p:spPr>
          <a:xfrm>
            <a:off x="8666246" y="5151150"/>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t>
            </a:r>
            <a:endParaRPr lang="es-MX" dirty="0"/>
          </a:p>
        </p:txBody>
      </p:sp>
      <p:cxnSp>
        <p:nvCxnSpPr>
          <p:cNvPr id="12" name="Conector recto 11"/>
          <p:cNvCxnSpPr>
            <a:endCxn id="7" idx="0"/>
          </p:cNvCxnSpPr>
          <p:nvPr/>
        </p:nvCxnSpPr>
        <p:spPr>
          <a:xfrm>
            <a:off x="9396161" y="2722960"/>
            <a:ext cx="1" cy="7028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Conector recto 12"/>
          <p:cNvCxnSpPr>
            <a:stCxn id="7" idx="2"/>
          </p:cNvCxnSpPr>
          <p:nvPr/>
        </p:nvCxnSpPr>
        <p:spPr>
          <a:xfrm flipH="1">
            <a:off x="9396161" y="4035384"/>
            <a:ext cx="1" cy="2456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Conector recto 13"/>
          <p:cNvCxnSpPr>
            <a:stCxn id="9" idx="2"/>
          </p:cNvCxnSpPr>
          <p:nvPr/>
        </p:nvCxnSpPr>
        <p:spPr>
          <a:xfrm flipH="1">
            <a:off x="9392151" y="4898067"/>
            <a:ext cx="4011" cy="3313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9403179" y="3041199"/>
            <a:ext cx="911393" cy="54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flipV="1">
            <a:off x="8413582" y="3229640"/>
            <a:ext cx="975562" cy="4507"/>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6" name="15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17" name="16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3840711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Cual es el objetivo de su marketing</a:t>
            </a:r>
            <a:endParaRPr lang="es-MX" dirty="0"/>
          </a:p>
        </p:txBody>
      </p:sp>
      <p:sp>
        <p:nvSpPr>
          <p:cNvPr id="6" name="Rectangle 3"/>
          <p:cNvSpPr>
            <a:spLocks noGrp="1" noChangeArrowheads="1"/>
          </p:cNvSpPr>
          <p:nvPr>
            <p:ph idx="1"/>
          </p:nvPr>
        </p:nvSpPr>
        <p:spPr bwMode="auto">
          <a:xfrm>
            <a:off x="838200" y="3501728"/>
            <a:ext cx="10570029"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sz="1800" b="1" i="0" u="none" strike="noStrike" cap="none" normalizeH="0" baseline="0" dirty="0" smtClean="0">
                <a:ln>
                  <a:noFill/>
                </a:ln>
                <a:solidFill>
                  <a:schemeClr val="tx1"/>
                </a:solidFill>
                <a:effectLst/>
                <a:latin typeface="Arial" panose="020B0604020202020204" pitchFamily="34" charset="0"/>
              </a:rPr>
              <a:t>Encontrar el mercado apropiado</a:t>
            </a:r>
            <a:r>
              <a:rPr kumimoji="0" lang="es-MX" altLang="es-MX" sz="1800" b="0" i="0" u="none" strike="noStrike" cap="none" normalizeH="0" baseline="0" dirty="0" smtClean="0">
                <a:ln>
                  <a:noFill/>
                </a:ln>
                <a:solidFill>
                  <a:schemeClr val="tx1"/>
                </a:solidFill>
                <a:effectLst/>
                <a:latin typeface="Arial" panose="020B0604020202020204" pitchFamily="34" charset="0"/>
              </a:rPr>
              <a:t> para las prestaciones odontológicas.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sz="1800" b="0" i="0" u="none" strike="noStrike" cap="none" normalizeH="0" baseline="0" dirty="0" smtClean="0">
                <a:ln>
                  <a:noFill/>
                </a:ln>
                <a:solidFill>
                  <a:schemeClr val="tx1"/>
                </a:solidFill>
                <a:effectLst/>
                <a:latin typeface="Arial" panose="020B0604020202020204" pitchFamily="34" charset="0"/>
              </a:rPr>
              <a:t>Sí que es verdad que necesitas la ayuda, al principio, de un especialista en gestión de clínicas dentales.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sz="1800" b="0" i="0" u="none" strike="noStrike" cap="none" normalizeH="0" baseline="0" dirty="0" smtClean="0">
                <a:ln>
                  <a:noFill/>
                </a:ln>
                <a:solidFill>
                  <a:schemeClr val="tx1"/>
                </a:solidFill>
                <a:effectLst/>
                <a:latin typeface="Arial" panose="020B0604020202020204" pitchFamily="34" charset="0"/>
              </a:rPr>
              <a:t> Pero una vez que hayas entendido qué es lo que tienes que hacer y cómo, podrás hacerlo sin ayuda.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sz="1800" b="0" i="0" u="none" strike="noStrike" cap="none" normalizeH="0" baseline="0" dirty="0" smtClean="0">
                <a:ln>
                  <a:noFill/>
                </a:ln>
                <a:solidFill>
                  <a:schemeClr val="tx1"/>
                </a:solidFill>
                <a:effectLst/>
                <a:latin typeface="Arial" panose="020B0604020202020204" pitchFamily="34" charset="0"/>
              </a:rPr>
              <a:t> Recuerda, no obstante, que la formación y el </a:t>
            </a:r>
            <a:r>
              <a:rPr kumimoji="0" lang="es-MX" altLang="es-MX" sz="1800" b="1" i="0" u="none" strike="noStrike" cap="none" normalizeH="0" baseline="0" dirty="0" smtClean="0">
                <a:ln>
                  <a:noFill/>
                </a:ln>
                <a:solidFill>
                  <a:schemeClr val="tx1"/>
                </a:solidFill>
                <a:effectLst/>
                <a:latin typeface="Arial" panose="020B0604020202020204" pitchFamily="34" charset="0"/>
              </a:rPr>
              <a:t>entrenamiento antes de empezar</a:t>
            </a:r>
            <a:r>
              <a:rPr kumimoji="0" lang="es-MX" altLang="es-MX" sz="1800" b="0" i="0" u="none" strike="noStrike" cap="none" normalizeH="0" baseline="0" dirty="0" smtClean="0">
                <a:ln>
                  <a:noFill/>
                </a:ln>
                <a:solidFill>
                  <a:schemeClr val="tx1"/>
                </a:solidFill>
                <a:effectLst/>
                <a:latin typeface="Arial" panose="020B0604020202020204" pitchFamily="34" charset="0"/>
              </a:rPr>
              <a:t> son determinantes. </a:t>
            </a:r>
          </a:p>
        </p:txBody>
      </p:sp>
      <p:sp>
        <p:nvSpPr>
          <p:cNvPr id="3" name="Rectángulo 2"/>
          <p:cNvSpPr/>
          <p:nvPr/>
        </p:nvSpPr>
        <p:spPr>
          <a:xfrm>
            <a:off x="2809373" y="1514386"/>
            <a:ext cx="6096000" cy="1200329"/>
          </a:xfrm>
          <a:prstGeom prst="rect">
            <a:avLst/>
          </a:prstGeom>
        </p:spPr>
        <p:txBody>
          <a:bodyPr>
            <a:spAutoFit/>
          </a:bodyPr>
          <a:lstStyle/>
          <a:p>
            <a:pPr lvl="0" eaLnBrk="0" fontAlgn="base" hangingPunct="0">
              <a:spcBef>
                <a:spcPct val="0"/>
              </a:spcBef>
              <a:spcAft>
                <a:spcPct val="0"/>
              </a:spcAft>
              <a:buFontTx/>
              <a:buChar char="•"/>
            </a:pPr>
            <a:r>
              <a:rPr lang="es-MX" altLang="es-MX" dirty="0">
                <a:latin typeface="Arial" panose="020B0604020202020204" pitchFamily="34" charset="0"/>
              </a:rPr>
              <a:t>Antes de empezar, debemos olvidarnos de la creencia generalizada de que, </a:t>
            </a:r>
          </a:p>
          <a:p>
            <a:pPr lvl="0" eaLnBrk="0" fontAlgn="base" hangingPunct="0">
              <a:spcBef>
                <a:spcPct val="0"/>
              </a:spcBef>
              <a:spcAft>
                <a:spcPct val="0"/>
              </a:spcAft>
              <a:buFontTx/>
              <a:buChar char="•"/>
            </a:pPr>
            <a:r>
              <a:rPr lang="es-MX" altLang="es-MX" dirty="0">
                <a:latin typeface="Arial" panose="020B0604020202020204" pitchFamily="34" charset="0"/>
              </a:rPr>
              <a:t>para desarrollar una buena estrategia de marketing odontológico, es necesario ser un experto.</a:t>
            </a:r>
          </a:p>
        </p:txBody>
      </p:sp>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05373" y="1300163"/>
            <a:ext cx="3071812" cy="1843087"/>
          </a:xfrm>
          <a:prstGeom prst="rect">
            <a:avLst/>
          </a:prstGeom>
        </p:spPr>
      </p:pic>
    </p:spTree>
    <p:extLst>
      <p:ext uri="{BB962C8B-B14F-4D97-AF65-F5344CB8AC3E}">
        <p14:creationId xmlns:p14="http://schemas.microsoft.com/office/powerpoint/2010/main" val="34594234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Marketing </a:t>
            </a:r>
            <a:endParaRPr lang="es-MX" dirty="0"/>
          </a:p>
        </p:txBody>
      </p:sp>
      <p:sp>
        <p:nvSpPr>
          <p:cNvPr id="3" name="Marcador de contenido 2"/>
          <p:cNvSpPr>
            <a:spLocks noGrp="1"/>
          </p:cNvSpPr>
          <p:nvPr>
            <p:ph idx="1"/>
          </p:nvPr>
        </p:nvSpPr>
        <p:spPr/>
        <p:txBody>
          <a:bodyPr>
            <a:normAutofit fontScale="92500" lnSpcReduction="10000"/>
          </a:bodyPr>
          <a:lstStyle/>
          <a:p>
            <a:r>
              <a:rPr lang="es-MX" dirty="0" smtClean="0"/>
              <a:t>Es necesario que tengas en cuenta cuáles son las                               actividades que incluye el marketing</a:t>
            </a:r>
          </a:p>
          <a:p>
            <a:pPr marL="514350" indent="-514350">
              <a:buFont typeface="+mj-lt"/>
              <a:buAutoNum type="arabicPeriod"/>
            </a:pPr>
            <a:r>
              <a:rPr lang="es-MX" dirty="0"/>
              <a:t>P</a:t>
            </a:r>
            <a:r>
              <a:rPr lang="es-MX" dirty="0" smtClean="0"/>
              <a:t>ublicidad </a:t>
            </a:r>
          </a:p>
          <a:p>
            <a:pPr marL="514350" indent="-514350">
              <a:buFont typeface="+mj-lt"/>
              <a:buAutoNum type="arabicPeriod"/>
            </a:pPr>
            <a:r>
              <a:rPr lang="es-MX" dirty="0"/>
              <a:t>R</a:t>
            </a:r>
            <a:r>
              <a:rPr lang="es-MX" dirty="0" smtClean="0"/>
              <a:t>elaciones públicas</a:t>
            </a:r>
          </a:p>
          <a:p>
            <a:pPr marL="514350" indent="-514350">
              <a:buFont typeface="+mj-lt"/>
              <a:buAutoNum type="arabicPeriod"/>
            </a:pPr>
            <a:r>
              <a:rPr lang="es-MX" dirty="0" err="1"/>
              <a:t>M</a:t>
            </a:r>
            <a:r>
              <a:rPr lang="es-MX" dirty="0" err="1" smtClean="0"/>
              <a:t>erchandising</a:t>
            </a:r>
            <a:r>
              <a:rPr lang="es-MX" dirty="0" smtClean="0"/>
              <a:t> y</a:t>
            </a:r>
          </a:p>
          <a:p>
            <a:pPr marL="514350" indent="-514350">
              <a:buFont typeface="+mj-lt"/>
              <a:buAutoNum type="arabicPeriod"/>
            </a:pPr>
            <a:r>
              <a:rPr lang="es-MX" dirty="0"/>
              <a:t>V</a:t>
            </a:r>
            <a:r>
              <a:rPr lang="es-MX" dirty="0" smtClean="0"/>
              <a:t>enta personal. </a:t>
            </a:r>
          </a:p>
          <a:p>
            <a:r>
              <a:rPr lang="es-MX" dirty="0" smtClean="0"/>
              <a:t>Conseguir éxito en tu clínica dental y generar beneficios tanto sociales como económicos.</a:t>
            </a:r>
          </a:p>
          <a:p>
            <a:r>
              <a:rPr lang="es-MX" dirty="0" smtClean="0"/>
              <a:t>La clave del marketing en odontología es </a:t>
            </a:r>
            <a:r>
              <a:rPr lang="es-MX" b="1" dirty="0" smtClean="0"/>
              <a:t>la comunicación</a:t>
            </a:r>
            <a:r>
              <a:rPr lang="es-MX" dirty="0" smtClean="0"/>
              <a:t>. Es muy importante lograr un vínculo de confianza con los pacientes y generar un compromiso entre todos los actores del consultorio.</a:t>
            </a:r>
          </a:p>
          <a:p>
            <a:endParaRPr lang="es-MX" dirty="0"/>
          </a:p>
        </p:txBody>
      </p:sp>
      <p:pic>
        <p:nvPicPr>
          <p:cNvPr id="4" name="Imagen 3"/>
          <p:cNvPicPr>
            <a:picLocks noChangeAspect="1"/>
          </p:cNvPicPr>
          <p:nvPr/>
        </p:nvPicPr>
        <p:blipFill>
          <a:blip r:embed="rId3"/>
          <a:stretch>
            <a:fillRect/>
          </a:stretch>
        </p:blipFill>
        <p:spPr>
          <a:xfrm>
            <a:off x="9967553" y="534988"/>
            <a:ext cx="1919648" cy="1779587"/>
          </a:xfrm>
          <a:prstGeom prst="rect">
            <a:avLst/>
          </a:prstGeom>
        </p:spPr>
      </p:pic>
      <p:pic>
        <p:nvPicPr>
          <p:cNvPr id="5" name="4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6" name="5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340266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Dental </a:t>
            </a:r>
            <a:r>
              <a:rPr lang="es-MX" dirty="0" err="1" smtClean="0"/>
              <a:t>support</a:t>
            </a:r>
            <a:endParaRPr lang="es-MX" dirty="0"/>
          </a:p>
        </p:txBody>
      </p:sp>
      <p:sp>
        <p:nvSpPr>
          <p:cNvPr id="3" name="Marcador de contenido 2"/>
          <p:cNvSpPr>
            <a:spLocks noGrp="1"/>
          </p:cNvSpPr>
          <p:nvPr>
            <p:ph idx="1"/>
          </p:nvPr>
        </p:nvSpPr>
        <p:spPr>
          <a:xfrm>
            <a:off x="657225" y="3282950"/>
            <a:ext cx="10515600" cy="4351338"/>
          </a:xfrm>
        </p:spPr>
        <p:txBody>
          <a:bodyPr>
            <a:normAutofit/>
          </a:bodyPr>
          <a:lstStyle/>
          <a:p>
            <a:r>
              <a:rPr lang="es-MX" dirty="0" smtClean="0"/>
              <a:t>Los pilares de este programa se centran en </a:t>
            </a:r>
            <a:r>
              <a:rPr lang="es-MX" b="1" dirty="0" smtClean="0"/>
              <a:t>mejorar la escucha</a:t>
            </a:r>
            <a:r>
              <a:rPr lang="es-MX" dirty="0" smtClean="0"/>
              <a:t>, en aportar herramientas para la gestión de pacientes, en conocer nuevas técnicas de venta y, sobre todo, en la importancia de desarrollar un buen </a:t>
            </a:r>
            <a:r>
              <a:rPr lang="es-MX" b="1" dirty="0" smtClean="0"/>
              <a:t>plan de comunicación</a:t>
            </a:r>
            <a:r>
              <a:rPr lang="es-MX" dirty="0" smtClean="0"/>
              <a:t>. </a:t>
            </a:r>
            <a:r>
              <a:rPr lang="es-MX" b="1" dirty="0" smtClean="0"/>
              <a:t>Un trato personalizado, amable y activo es fundamental</a:t>
            </a:r>
            <a:r>
              <a:rPr lang="es-MX" dirty="0" smtClean="0"/>
              <a:t>, como también procurar que todos se sientan parte importante de tu consultorio.</a:t>
            </a:r>
            <a:endParaRPr lang="es-MX" dirty="0"/>
          </a:p>
        </p:txBody>
      </p:sp>
      <p:pic>
        <p:nvPicPr>
          <p:cNvPr id="4" name="Imagen 3"/>
          <p:cNvPicPr>
            <a:picLocks noChangeAspect="1"/>
          </p:cNvPicPr>
          <p:nvPr/>
        </p:nvPicPr>
        <p:blipFill>
          <a:blip r:embed="rId3"/>
          <a:stretch>
            <a:fillRect/>
          </a:stretch>
        </p:blipFill>
        <p:spPr>
          <a:xfrm>
            <a:off x="8448037" y="401358"/>
            <a:ext cx="3201676" cy="2785405"/>
          </a:xfrm>
          <a:prstGeom prst="rect">
            <a:avLst/>
          </a:prstGeom>
        </p:spPr>
      </p:pic>
      <p:cxnSp>
        <p:nvCxnSpPr>
          <p:cNvPr id="6" name="Conector recto 5"/>
          <p:cNvCxnSpPr/>
          <p:nvPr/>
        </p:nvCxnSpPr>
        <p:spPr>
          <a:xfrm flipV="1">
            <a:off x="9601200" y="733425"/>
            <a:ext cx="381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a:off x="10125075" y="1586382"/>
            <a:ext cx="781050" cy="226823"/>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ángulo redondeado 8"/>
          <p:cNvSpPr/>
          <p:nvPr/>
        </p:nvSpPr>
        <p:spPr>
          <a:xfrm>
            <a:off x="10906125" y="1726921"/>
            <a:ext cx="1095375" cy="8191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paciente</a:t>
            </a:r>
            <a:endParaRPr lang="es-MX" dirty="0"/>
          </a:p>
        </p:txBody>
      </p:sp>
      <p:pic>
        <p:nvPicPr>
          <p:cNvPr id="14" name="Imagen 13"/>
          <p:cNvPicPr>
            <a:picLocks noChangeAspect="1"/>
          </p:cNvPicPr>
          <p:nvPr/>
        </p:nvPicPr>
        <p:blipFill>
          <a:blip r:embed="rId4"/>
          <a:stretch>
            <a:fillRect/>
          </a:stretch>
        </p:blipFill>
        <p:spPr>
          <a:xfrm>
            <a:off x="5711918" y="3349745"/>
            <a:ext cx="768163" cy="158510"/>
          </a:xfrm>
          <a:prstGeom prst="rect">
            <a:avLst/>
          </a:prstGeom>
        </p:spPr>
      </p:pic>
      <p:pic>
        <p:nvPicPr>
          <p:cNvPr id="10" name="9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11" name="10 Imagen" descr="Resultado de imagen para logo de la facultad de odontologia uaemex"/>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966359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Primera visita</a:t>
            </a:r>
            <a:endParaRPr lang="es-MX" dirty="0"/>
          </a:p>
        </p:txBody>
      </p:sp>
      <p:sp>
        <p:nvSpPr>
          <p:cNvPr id="3" name="Marcador de contenido 2"/>
          <p:cNvSpPr>
            <a:spLocks noGrp="1"/>
          </p:cNvSpPr>
          <p:nvPr>
            <p:ph idx="1"/>
          </p:nvPr>
        </p:nvSpPr>
        <p:spPr/>
        <p:txBody>
          <a:bodyPr>
            <a:normAutofit/>
          </a:bodyPr>
          <a:lstStyle/>
          <a:p>
            <a:r>
              <a:rPr lang="es-MX" dirty="0" smtClean="0"/>
              <a:t>El trabajo en </a:t>
            </a:r>
            <a:r>
              <a:rPr lang="es-MX" b="1" dirty="0" smtClean="0"/>
              <a:t>recepción hasta el cuidado de la imagen </a:t>
            </a:r>
            <a:r>
              <a:rPr lang="es-MX" dirty="0" smtClean="0"/>
              <a:t>del consultorio. todo el equipo es responsable de crear una experiencia satisfactoria para el paciente, y porque éste está cada vez más informado, es más exigente y sabe qué factores tiene que evaluar para elegir bien. Trabajar a fondo las diferentes facetas del Marketing Odontológico permitirá </a:t>
            </a:r>
            <a:r>
              <a:rPr lang="es-MX" sz="4400" b="1" dirty="0" smtClean="0"/>
              <a:t>que el paciente los posicione en su mente como su primera opción</a:t>
            </a:r>
            <a:r>
              <a:rPr lang="es-MX" sz="4400" dirty="0" smtClean="0"/>
              <a:t> </a:t>
            </a:r>
            <a:r>
              <a:rPr lang="es-MX" dirty="0" smtClean="0"/>
              <a:t>para realizarse cualquier tipo de tratamiento.</a:t>
            </a:r>
            <a:r>
              <a:rPr lang="es-MX" sz="5200" dirty="0" smtClean="0"/>
              <a:t> </a:t>
            </a:r>
            <a:endParaRPr lang="es-MX" sz="5200" dirty="0"/>
          </a:p>
        </p:txBody>
      </p:sp>
      <p:pic>
        <p:nvPicPr>
          <p:cNvPr id="4" name="3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5" name="4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25114249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Dental </a:t>
            </a:r>
            <a:r>
              <a:rPr lang="es-MX" dirty="0" err="1"/>
              <a:t>S</a:t>
            </a:r>
            <a:r>
              <a:rPr lang="es-MX" dirty="0" err="1" smtClean="0"/>
              <a:t>upport</a:t>
            </a:r>
            <a:endParaRPr lang="es-MX" dirty="0"/>
          </a:p>
        </p:txBody>
      </p:sp>
      <p:sp>
        <p:nvSpPr>
          <p:cNvPr id="3" name="Marcador de contenido 2"/>
          <p:cNvSpPr>
            <a:spLocks noGrp="1"/>
          </p:cNvSpPr>
          <p:nvPr>
            <p:ph sz="half" idx="1"/>
          </p:nvPr>
        </p:nvSpPr>
        <p:spPr>
          <a:xfrm>
            <a:off x="838200" y="1825625"/>
            <a:ext cx="6686550" cy="4351338"/>
          </a:xfrm>
        </p:spPr>
        <p:txBody>
          <a:bodyPr>
            <a:normAutofit/>
          </a:bodyPr>
          <a:lstStyle/>
          <a:p>
            <a:r>
              <a:rPr lang="es-MX" dirty="0" smtClean="0"/>
              <a:t>Los pacientes tienen en cuenta en el momento de escoger una clínica dental son: </a:t>
            </a:r>
            <a:r>
              <a:rPr lang="es-MX" b="1" dirty="0" smtClean="0"/>
              <a:t>una imagen de pulcritud</a:t>
            </a:r>
            <a:r>
              <a:rPr lang="es-MX" dirty="0" smtClean="0"/>
              <a:t> (59% de los encuestados), referencias y conocimiento (38% de los encuestados) y el prestigio (27% de los encuestados). </a:t>
            </a:r>
          </a:p>
          <a:p>
            <a:r>
              <a:rPr lang="es-MX" dirty="0" smtClean="0"/>
              <a:t>Vemos que la </a:t>
            </a:r>
            <a:r>
              <a:rPr lang="es-MX" b="1" dirty="0" smtClean="0"/>
              <a:t>imagen prima </a:t>
            </a:r>
            <a:r>
              <a:rPr lang="es-MX" dirty="0" smtClean="0"/>
              <a:t>sobre los demás factores. </a:t>
            </a:r>
          </a:p>
          <a:p>
            <a:r>
              <a:rPr lang="es-MX" dirty="0" smtClean="0"/>
              <a:t>Recuerda, además, que un </a:t>
            </a:r>
            <a:r>
              <a:rPr lang="es-MX" b="1" dirty="0" smtClean="0"/>
              <a:t>paciente contento es tu mejor prescriptor</a:t>
            </a:r>
            <a:r>
              <a:rPr lang="es-MX" dirty="0" smtClean="0"/>
              <a:t>. </a:t>
            </a:r>
          </a:p>
          <a:p>
            <a:endParaRPr lang="es-MX" dirty="0"/>
          </a:p>
        </p:txBody>
      </p:sp>
      <p:graphicFrame>
        <p:nvGraphicFramePr>
          <p:cNvPr id="13" name="Gráfico 12"/>
          <p:cNvGraphicFramePr/>
          <p:nvPr>
            <p:extLst>
              <p:ext uri="{D42A27DB-BD31-4B8C-83A1-F6EECF244321}">
                <p14:modId xmlns:p14="http://schemas.microsoft.com/office/powerpoint/2010/main" val="4171224440"/>
              </p:ext>
            </p:extLst>
          </p:nvPr>
        </p:nvGraphicFramePr>
        <p:xfrm>
          <a:off x="6746876" y="1066800"/>
          <a:ext cx="5445124" cy="4052888"/>
        </p:xfrm>
        <a:graphic>
          <a:graphicData uri="http://schemas.openxmlformats.org/drawingml/2006/chart">
            <c:chart xmlns:c="http://schemas.openxmlformats.org/drawingml/2006/chart" xmlns:r="http://schemas.openxmlformats.org/officeDocument/2006/relationships" r:id="rId3"/>
          </a:graphicData>
        </a:graphic>
      </p:graphicFrame>
      <p:pic>
        <p:nvPicPr>
          <p:cNvPr id="5" name="4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6" name="5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5691628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Evaluación de la condición.</a:t>
            </a:r>
            <a:endParaRPr lang="es-MX" dirty="0"/>
          </a:p>
        </p:txBody>
      </p:sp>
      <p:sp>
        <p:nvSpPr>
          <p:cNvPr id="6" name="Marcador de contenido 5"/>
          <p:cNvSpPr>
            <a:spLocks noGrp="1"/>
          </p:cNvSpPr>
          <p:nvPr>
            <p:ph sz="half" idx="1"/>
          </p:nvPr>
        </p:nvSpPr>
        <p:spPr/>
        <p:txBody>
          <a:bodyPr>
            <a:normAutofit fontScale="85000" lnSpcReduction="20000"/>
          </a:bodyPr>
          <a:lstStyle/>
          <a:p>
            <a:endParaRPr lang="es-MX" sz="3800" b="1" dirty="0" smtClean="0">
              <a:effectLst/>
            </a:endParaRPr>
          </a:p>
          <a:p>
            <a:endParaRPr lang="es-MX" sz="3800" b="1" dirty="0"/>
          </a:p>
          <a:p>
            <a:endParaRPr lang="es-MX" sz="3800" b="1" dirty="0" smtClean="0">
              <a:effectLst/>
            </a:endParaRPr>
          </a:p>
          <a:p>
            <a:endParaRPr lang="es-MX" sz="3800" b="1" dirty="0"/>
          </a:p>
          <a:p>
            <a:r>
              <a:rPr lang="es-MX" sz="3800" b="1" dirty="0" smtClean="0">
                <a:effectLst/>
              </a:rPr>
              <a:t>Es también muy habitual que se desconozca el coste/ hora de sillón y que cueste conseguir el sí del paciente a un plan de tratamiento.</a:t>
            </a:r>
          </a:p>
          <a:p>
            <a:endParaRPr lang="es-MX" dirty="0"/>
          </a:p>
        </p:txBody>
      </p:sp>
      <p:sp>
        <p:nvSpPr>
          <p:cNvPr id="7" name="Marcador de contenido 6"/>
          <p:cNvSpPr>
            <a:spLocks noGrp="1"/>
          </p:cNvSpPr>
          <p:nvPr>
            <p:ph sz="half" idx="2"/>
          </p:nvPr>
        </p:nvSpPr>
        <p:spPr>
          <a:xfrm>
            <a:off x="6172199" y="1790700"/>
            <a:ext cx="5577921" cy="4386263"/>
          </a:xfrm>
        </p:spPr>
        <p:txBody>
          <a:bodyPr>
            <a:normAutofit fontScale="85000" lnSpcReduction="20000"/>
          </a:bodyPr>
          <a:lstStyle/>
          <a:p>
            <a:r>
              <a:rPr lang="es-MX" dirty="0" smtClean="0">
                <a:effectLst/>
              </a:rPr>
              <a:t>Todas las auxiliares hagan de todo y el trabajo de recepción precise especialización.</a:t>
            </a:r>
          </a:p>
          <a:p>
            <a:r>
              <a:rPr lang="es-MX" dirty="0" smtClean="0">
                <a:effectLst/>
              </a:rPr>
              <a:t>La escasez de perfiles comerciales</a:t>
            </a:r>
          </a:p>
          <a:p>
            <a:r>
              <a:rPr lang="es-MX" dirty="0" smtClean="0">
                <a:effectLst/>
              </a:rPr>
              <a:t>El desconocimiento de las fuentes de captación de los pacientes Sea necesario un control de agendas para optimizar gabinetes. </a:t>
            </a:r>
          </a:p>
          <a:p>
            <a:r>
              <a:rPr lang="es-MX" dirty="0" smtClean="0">
                <a:effectLst/>
              </a:rPr>
              <a:t>Apenas se realicen acciones de</a:t>
            </a:r>
            <a:r>
              <a:rPr lang="es-MX" b="1" dirty="0" smtClean="0">
                <a:effectLst/>
              </a:rPr>
              <a:t> </a:t>
            </a:r>
            <a:r>
              <a:rPr lang="es-MX" b="1" dirty="0" err="1" smtClean="0">
                <a:effectLst/>
              </a:rPr>
              <a:t>recall</a:t>
            </a:r>
            <a:r>
              <a:rPr lang="es-MX" dirty="0" smtClean="0">
                <a:effectLst/>
              </a:rPr>
              <a:t>.</a:t>
            </a:r>
          </a:p>
          <a:p>
            <a:r>
              <a:rPr lang="es-MX" dirty="0" smtClean="0">
                <a:effectLst/>
              </a:rPr>
              <a:t>Se desconozca la rentabilidad de los tratamientos.</a:t>
            </a:r>
          </a:p>
          <a:p>
            <a:r>
              <a:rPr lang="es-MX" dirty="0" smtClean="0">
                <a:effectLst/>
              </a:rPr>
              <a:t>Se cuestione la inversión en imagen, marketing y publicidad</a:t>
            </a:r>
          </a:p>
          <a:p>
            <a:endParaRPr lang="es-MX" dirty="0"/>
          </a:p>
        </p:txBody>
      </p:sp>
      <p:pic>
        <p:nvPicPr>
          <p:cNvPr id="8" name="7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9" name="8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0253786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3"/>
          <p:cNvPicPr>
            <a:picLocks noGrp="1" noChangeAspect="1"/>
          </p:cNvPicPr>
          <p:nvPr>
            <p:ph sz="half" idx="1"/>
          </p:nvPr>
        </p:nvPicPr>
        <p:blipFill>
          <a:blip r:embed="rId3"/>
          <a:stretch>
            <a:fillRect/>
          </a:stretch>
        </p:blipFill>
        <p:spPr>
          <a:xfrm>
            <a:off x="838200" y="397083"/>
            <a:ext cx="8945880" cy="5549341"/>
          </a:xfrm>
          <a:prstGeom prst="rect">
            <a:avLst/>
          </a:prstGeom>
        </p:spPr>
      </p:pic>
      <p:pic>
        <p:nvPicPr>
          <p:cNvPr id="3" name="2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4" name="3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pic>
        <p:nvPicPr>
          <p:cNvPr id="6" name="5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60629" y="213404"/>
            <a:ext cx="683785" cy="607583"/>
          </a:xfrm>
          <a:prstGeom prst="rect">
            <a:avLst/>
          </a:prstGeom>
          <a:noFill/>
          <a:ln>
            <a:noFill/>
          </a:ln>
        </p:spPr>
      </p:pic>
      <p:pic>
        <p:nvPicPr>
          <p:cNvPr id="7" name="6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532" y="286984"/>
            <a:ext cx="785073" cy="651373"/>
          </a:xfrm>
          <a:prstGeom prst="rect">
            <a:avLst/>
          </a:prstGeom>
          <a:noFill/>
          <a:ln>
            <a:noFill/>
          </a:ln>
        </p:spPr>
      </p:pic>
    </p:spTree>
    <p:extLst>
      <p:ext uri="{BB962C8B-B14F-4D97-AF65-F5344CB8AC3E}">
        <p14:creationId xmlns:p14="http://schemas.microsoft.com/office/powerpoint/2010/main" val="25504067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No olvide:</a:t>
            </a:r>
            <a:endParaRPr lang="es-MX" dirty="0"/>
          </a:p>
        </p:txBody>
      </p:sp>
      <p:sp>
        <p:nvSpPr>
          <p:cNvPr id="3" name="2 Marcador de contenido"/>
          <p:cNvSpPr>
            <a:spLocks noGrp="1"/>
          </p:cNvSpPr>
          <p:nvPr>
            <p:ph sz="half" idx="1"/>
          </p:nvPr>
        </p:nvSpPr>
        <p:spPr/>
        <p:txBody>
          <a:bodyPr/>
          <a:lstStyle/>
          <a:p>
            <a:pPr marL="514350" indent="-514350">
              <a:buFont typeface="+mj-lt"/>
              <a:buAutoNum type="arabicPeriod"/>
            </a:pPr>
            <a:r>
              <a:rPr lang="es-MX" dirty="0"/>
              <a:t>Desarrollo humano</a:t>
            </a:r>
          </a:p>
          <a:p>
            <a:pPr marL="514350" indent="-514350">
              <a:buFont typeface="+mj-lt"/>
              <a:buAutoNum type="arabicPeriod"/>
            </a:pPr>
            <a:r>
              <a:rPr lang="es-MX" dirty="0"/>
              <a:t>Ética y Bioética</a:t>
            </a:r>
          </a:p>
          <a:p>
            <a:pPr marL="514350" indent="-514350">
              <a:buFont typeface="+mj-lt"/>
              <a:buAutoNum type="arabicPeriod"/>
            </a:pPr>
            <a:r>
              <a:rPr lang="es-MX" dirty="0"/>
              <a:t>Costos de colegas en la zona</a:t>
            </a:r>
          </a:p>
          <a:p>
            <a:pPr marL="514350" indent="-514350">
              <a:buFont typeface="+mj-lt"/>
              <a:buAutoNum type="arabicPeriod"/>
            </a:pPr>
            <a:r>
              <a:rPr lang="es-MX" dirty="0"/>
              <a:t>Calidad de los servicios</a:t>
            </a:r>
          </a:p>
          <a:p>
            <a:pPr marL="514350" indent="-514350">
              <a:buFont typeface="+mj-lt"/>
              <a:buAutoNum type="arabicPeriod"/>
            </a:pPr>
            <a:r>
              <a:rPr lang="es-MX" dirty="0"/>
              <a:t>Humanismo </a:t>
            </a:r>
          </a:p>
          <a:p>
            <a:pPr marL="514350" indent="-514350">
              <a:buFont typeface="+mj-lt"/>
              <a:buAutoNum type="arabicPeriod"/>
            </a:pPr>
            <a:r>
              <a:rPr lang="es-MX" dirty="0"/>
              <a:t>Plus </a:t>
            </a:r>
          </a:p>
          <a:p>
            <a:endParaRPr lang="es-MX" dirty="0"/>
          </a:p>
        </p:txBody>
      </p:sp>
      <p:pic>
        <p:nvPicPr>
          <p:cNvPr id="5" name="Imagen 3"/>
          <p:cNvPicPr>
            <a:picLocks noGrp="1" noChangeAspect="1"/>
          </p:cNvPicPr>
          <p:nvPr>
            <p:ph sz="half" idx="2"/>
          </p:nvPr>
        </p:nvPicPr>
        <p:blipFill>
          <a:blip r:embed="rId3"/>
          <a:stretch>
            <a:fillRect/>
          </a:stretch>
        </p:blipFill>
        <p:spPr>
          <a:xfrm>
            <a:off x="6609806" y="1177973"/>
            <a:ext cx="3086644" cy="4047283"/>
          </a:xfrm>
          <a:prstGeom prst="rect">
            <a:avLst/>
          </a:prstGeom>
        </p:spPr>
      </p:pic>
      <p:pic>
        <p:nvPicPr>
          <p:cNvPr id="6" name="5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223911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Objetivo del </a:t>
            </a:r>
            <a:r>
              <a:rPr lang="es-MX" b="1" dirty="0" smtClean="0"/>
              <a:t>curso</a:t>
            </a:r>
            <a:endParaRPr lang="es-MX" dirty="0"/>
          </a:p>
        </p:txBody>
      </p:sp>
      <p:sp>
        <p:nvSpPr>
          <p:cNvPr id="3" name="2 Marcador de contenido"/>
          <p:cNvSpPr>
            <a:spLocks noGrp="1"/>
          </p:cNvSpPr>
          <p:nvPr>
            <p:ph idx="1"/>
          </p:nvPr>
        </p:nvSpPr>
        <p:spPr/>
        <p:txBody>
          <a:bodyPr/>
          <a:lstStyle/>
          <a:p>
            <a:r>
              <a:rPr lang="es-MX" dirty="0"/>
              <a:t>El estudiante reconocerá las condiciones de comodidad, eficiencia y confort del operatorio dental odontológico a partir de teoría y práctica para el diseño primario y/o correctivo personalizado del mismo.</a:t>
            </a:r>
          </a:p>
          <a:p>
            <a:pPr marL="0" indent="0">
              <a:buNone/>
            </a:pPr>
            <a:endParaRPr lang="es-MX" dirty="0"/>
          </a:p>
        </p:txBody>
      </p:sp>
      <p:pic>
        <p:nvPicPr>
          <p:cNvPr id="6" name="5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2786592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No olvide:</a:t>
            </a:r>
            <a:endParaRPr lang="es-MX" dirty="0"/>
          </a:p>
        </p:txBody>
      </p:sp>
      <p:sp>
        <p:nvSpPr>
          <p:cNvPr id="3" name="2 Marcador de contenido"/>
          <p:cNvSpPr>
            <a:spLocks noGrp="1"/>
          </p:cNvSpPr>
          <p:nvPr>
            <p:ph sz="half" idx="1"/>
          </p:nvPr>
        </p:nvSpPr>
        <p:spPr>
          <a:xfrm>
            <a:off x="838199" y="1825625"/>
            <a:ext cx="9102635" cy="4351338"/>
          </a:xfrm>
        </p:spPr>
        <p:txBody>
          <a:bodyPr>
            <a:normAutofit/>
          </a:bodyPr>
          <a:lstStyle/>
          <a:p>
            <a:r>
              <a:rPr lang="es-MX" i="1" dirty="0"/>
              <a:t>Que una vez recuperada la inversión los costos bajan </a:t>
            </a:r>
          </a:p>
          <a:p>
            <a:r>
              <a:rPr lang="es-MX" i="1" dirty="0"/>
              <a:t>La cifra que se deriva del análisis NO ES SU GANANCIA</a:t>
            </a:r>
          </a:p>
          <a:p>
            <a:r>
              <a:rPr lang="es-MX" i="1" dirty="0"/>
              <a:t>Que debe reservar la reinversión ( seguir creciendo)</a:t>
            </a:r>
          </a:p>
          <a:p>
            <a:r>
              <a:rPr lang="es-MX" i="1" dirty="0"/>
              <a:t>Usted es su propio gerente y competidor</a:t>
            </a:r>
          </a:p>
          <a:p>
            <a:r>
              <a:rPr lang="es-MX" i="1" dirty="0"/>
              <a:t>Determine su punto de equilibrio</a:t>
            </a:r>
          </a:p>
          <a:p>
            <a:r>
              <a:rPr lang="es-MX" i="1" dirty="0"/>
              <a:t>Asesoría de los especialistas (diseñador, imagen, publicidad, cibernético, implementos)</a:t>
            </a:r>
          </a:p>
          <a:p>
            <a:r>
              <a:rPr lang="es-MX" i="1" dirty="0"/>
              <a:t>La creatividad, competitividad y perfil deseable lo aplica Usted en Usted</a:t>
            </a:r>
          </a:p>
          <a:p>
            <a:endParaRPr lang="es-MX" dirty="0"/>
          </a:p>
        </p:txBody>
      </p:sp>
      <p:pic>
        <p:nvPicPr>
          <p:cNvPr id="5" name="Imagen 3"/>
          <p:cNvPicPr>
            <a:picLocks noChangeAspect="1"/>
          </p:cNvPicPr>
          <p:nvPr/>
        </p:nvPicPr>
        <p:blipFill>
          <a:blip r:embed="rId3"/>
          <a:stretch>
            <a:fillRect/>
          </a:stretch>
        </p:blipFill>
        <p:spPr>
          <a:xfrm>
            <a:off x="9322217" y="365125"/>
            <a:ext cx="2466975" cy="1847850"/>
          </a:xfrm>
          <a:prstGeom prst="rect">
            <a:avLst/>
          </a:prstGeom>
        </p:spPr>
      </p:pic>
      <p:pic>
        <p:nvPicPr>
          <p:cNvPr id="4" name="Imagen 3"/>
          <p:cNvPicPr>
            <a:picLocks noChangeAspect="1"/>
          </p:cNvPicPr>
          <p:nvPr/>
        </p:nvPicPr>
        <p:blipFill>
          <a:blip r:embed="rId4"/>
          <a:stretch>
            <a:fillRect/>
          </a:stretch>
        </p:blipFill>
        <p:spPr>
          <a:xfrm>
            <a:off x="3822653" y="230187"/>
            <a:ext cx="4143841" cy="1209145"/>
          </a:xfrm>
          <a:prstGeom prst="rect">
            <a:avLst/>
          </a:prstGeom>
        </p:spPr>
      </p:pic>
      <p:pic>
        <p:nvPicPr>
          <p:cNvPr id="6" name="5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6710247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sz="half" idx="1"/>
          </p:nvPr>
        </p:nvPicPr>
        <p:blipFill>
          <a:blip r:embed="rId3"/>
          <a:stretch>
            <a:fillRect/>
          </a:stretch>
        </p:blipFill>
        <p:spPr>
          <a:xfrm>
            <a:off x="281873" y="1710803"/>
            <a:ext cx="5997280" cy="3488214"/>
          </a:xfrm>
          <a:prstGeom prst="rect">
            <a:avLst/>
          </a:prstGeom>
        </p:spPr>
      </p:pic>
      <p:pic>
        <p:nvPicPr>
          <p:cNvPr id="6" name="Marcador de contenido 3"/>
          <p:cNvPicPr>
            <a:picLocks noGrp="1" noChangeAspect="1"/>
          </p:cNvPicPr>
          <p:nvPr>
            <p:ph sz="half" idx="2"/>
          </p:nvPr>
        </p:nvPicPr>
        <p:blipFill>
          <a:blip r:embed="rId4"/>
          <a:stretch>
            <a:fillRect/>
          </a:stretch>
        </p:blipFill>
        <p:spPr>
          <a:xfrm>
            <a:off x="7334249" y="1661205"/>
            <a:ext cx="3599361" cy="3411651"/>
          </a:xfrm>
          <a:prstGeom prst="rect">
            <a:avLst/>
          </a:prstGeom>
        </p:spPr>
      </p:pic>
      <p:pic>
        <p:nvPicPr>
          <p:cNvPr id="4" name="3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462531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Cuadros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14854906"/>
              </p:ext>
            </p:extLst>
          </p:nvPr>
        </p:nvGraphicFramePr>
        <p:xfrm>
          <a:off x="766010" y="1217270"/>
          <a:ext cx="10515600" cy="1483360"/>
        </p:xfrm>
        <a:graphic>
          <a:graphicData uri="http://schemas.openxmlformats.org/drawingml/2006/table">
            <a:tbl>
              <a:tblPr firstRow="1" bandRow="1">
                <a:tableStyleId>{5C22544A-7EE6-4342-B048-85BDC9FD1C3A}</a:tableStyleId>
              </a:tblPr>
              <a:tblGrid>
                <a:gridCol w="3505200"/>
                <a:gridCol w="3505200"/>
                <a:gridCol w="3505200"/>
              </a:tblGrid>
              <a:tr h="370840">
                <a:tc>
                  <a:txBody>
                    <a:bodyPr/>
                    <a:lstStyle/>
                    <a:p>
                      <a:r>
                        <a:rPr lang="es-MX" dirty="0" smtClean="0"/>
                        <a:t>Material </a:t>
                      </a:r>
                      <a:endParaRPr lang="es-MX" dirty="0"/>
                    </a:p>
                  </a:txBody>
                  <a:tcPr/>
                </a:tc>
                <a:tc>
                  <a:txBody>
                    <a:bodyPr/>
                    <a:lstStyle/>
                    <a:p>
                      <a:r>
                        <a:rPr lang="es-MX" dirty="0" smtClean="0"/>
                        <a:t>Costo global $</a:t>
                      </a:r>
                      <a:endParaRPr lang="es-MX" dirty="0"/>
                    </a:p>
                  </a:txBody>
                  <a:tcPr/>
                </a:tc>
                <a:tc>
                  <a:txBody>
                    <a:bodyPr/>
                    <a:lstStyle/>
                    <a:p>
                      <a:r>
                        <a:rPr lang="es-MX" dirty="0" smtClean="0"/>
                        <a:t>Costo neto dosis $</a:t>
                      </a:r>
                      <a:endParaRPr lang="es-MX" dirty="0"/>
                    </a:p>
                  </a:txBody>
                  <a:tcPr/>
                </a:tc>
              </a:tr>
              <a:tr h="370840">
                <a:tc>
                  <a:txBody>
                    <a:bodyPr/>
                    <a:lstStyle/>
                    <a:p>
                      <a:r>
                        <a:rPr lang="es-MX" dirty="0" smtClean="0"/>
                        <a:t>Protector pulpar (</a:t>
                      </a:r>
                      <a:r>
                        <a:rPr lang="es-MX" dirty="0" err="1" smtClean="0"/>
                        <a:t>dycal</a:t>
                      </a:r>
                      <a:r>
                        <a:rPr lang="es-MX" dirty="0" smtClean="0"/>
                        <a:t>)</a:t>
                      </a:r>
                      <a:endParaRPr lang="es-MX" dirty="0"/>
                    </a:p>
                  </a:txBody>
                  <a:tcPr/>
                </a:tc>
                <a:tc>
                  <a:txBody>
                    <a:bodyPr/>
                    <a:lstStyle/>
                    <a:p>
                      <a:r>
                        <a:rPr lang="es-MX" dirty="0" smtClean="0"/>
                        <a:t>125 pesos</a:t>
                      </a:r>
                      <a:endParaRPr lang="es-MX" dirty="0"/>
                    </a:p>
                  </a:txBody>
                  <a:tcPr/>
                </a:tc>
                <a:tc>
                  <a:txBody>
                    <a:bodyPr/>
                    <a:lstStyle/>
                    <a:p>
                      <a:r>
                        <a:rPr lang="es-MX" dirty="0" smtClean="0"/>
                        <a:t>$5.00 pesos</a:t>
                      </a:r>
                      <a:endParaRPr lang="es-MX" dirty="0"/>
                    </a:p>
                  </a:txBody>
                  <a:tcPr/>
                </a:tc>
              </a:tr>
              <a:tr h="370840">
                <a:tc>
                  <a:txBody>
                    <a:bodyPr/>
                    <a:lstStyle/>
                    <a:p>
                      <a:endParaRPr lang="es-MX" dirty="0"/>
                    </a:p>
                  </a:txBody>
                  <a:tcPr/>
                </a:tc>
                <a:tc>
                  <a:txBody>
                    <a:bodyPr/>
                    <a:lstStyle/>
                    <a:p>
                      <a:endParaRPr lang="es-MX" dirty="0"/>
                    </a:p>
                  </a:txBody>
                  <a:tcPr/>
                </a:tc>
                <a:tc>
                  <a:txBody>
                    <a:bodyPr/>
                    <a:lstStyle/>
                    <a:p>
                      <a:endParaRPr lang="es-MX" dirty="0"/>
                    </a:p>
                  </a:txBody>
                  <a:tcPr/>
                </a:tc>
              </a:tr>
              <a:tr h="370840">
                <a:tc>
                  <a:txBody>
                    <a:bodyPr/>
                    <a:lstStyle/>
                    <a:p>
                      <a:endParaRPr lang="es-MX" dirty="0"/>
                    </a:p>
                  </a:txBody>
                  <a:tcPr/>
                </a:tc>
                <a:tc>
                  <a:txBody>
                    <a:bodyPr/>
                    <a:lstStyle/>
                    <a:p>
                      <a:endParaRPr lang="es-MX"/>
                    </a:p>
                  </a:txBody>
                  <a:tcPr/>
                </a:tc>
                <a:tc>
                  <a:txBody>
                    <a:bodyPr/>
                    <a:lstStyle/>
                    <a:p>
                      <a:endParaRPr lang="es-MX" dirty="0"/>
                    </a:p>
                  </a:txBody>
                  <a:tcPr/>
                </a:tc>
              </a:tr>
            </a:tbl>
          </a:graphicData>
        </a:graphic>
      </p:graphicFrame>
      <p:graphicFrame>
        <p:nvGraphicFramePr>
          <p:cNvPr id="6" name="Marcador de contenido 3"/>
          <p:cNvGraphicFramePr>
            <a:graphicFrameLocks/>
          </p:cNvGraphicFramePr>
          <p:nvPr>
            <p:extLst>
              <p:ext uri="{D42A27DB-BD31-4B8C-83A1-F6EECF244321}">
                <p14:modId xmlns:p14="http://schemas.microsoft.com/office/powerpoint/2010/main" val="4044468554"/>
              </p:ext>
            </p:extLst>
          </p:nvPr>
        </p:nvGraphicFramePr>
        <p:xfrm>
          <a:off x="766010" y="2884404"/>
          <a:ext cx="10515600" cy="1752600"/>
        </p:xfrm>
        <a:graphic>
          <a:graphicData uri="http://schemas.openxmlformats.org/drawingml/2006/table">
            <a:tbl>
              <a:tblPr firstRow="1" bandRow="1">
                <a:tableStyleId>{5C22544A-7EE6-4342-B048-85BDC9FD1C3A}</a:tableStyleId>
              </a:tblPr>
              <a:tblGrid>
                <a:gridCol w="3505200"/>
                <a:gridCol w="3505200"/>
                <a:gridCol w="3505200"/>
              </a:tblGrid>
              <a:tr h="370840">
                <a:tc>
                  <a:txBody>
                    <a:bodyPr/>
                    <a:lstStyle/>
                    <a:p>
                      <a:r>
                        <a:rPr lang="es-MX" dirty="0" smtClean="0"/>
                        <a:t>Equipo con tiempo a recuperar la inversión</a:t>
                      </a:r>
                      <a:endParaRPr lang="es-MX" dirty="0"/>
                    </a:p>
                  </a:txBody>
                  <a:tcPr/>
                </a:tc>
                <a:tc>
                  <a:txBody>
                    <a:bodyPr/>
                    <a:lstStyle/>
                    <a:p>
                      <a:r>
                        <a:rPr lang="es-MX" dirty="0" smtClean="0"/>
                        <a:t>Costo global $</a:t>
                      </a:r>
                      <a:endParaRPr lang="es-MX" dirty="0"/>
                    </a:p>
                  </a:txBody>
                  <a:tcPr/>
                </a:tc>
                <a:tc>
                  <a:txBody>
                    <a:bodyPr/>
                    <a:lstStyle/>
                    <a:p>
                      <a:r>
                        <a:rPr lang="es-MX" dirty="0" smtClean="0"/>
                        <a:t>Costo neto por radiografía periapical $</a:t>
                      </a:r>
                      <a:endParaRPr lang="es-MX" dirty="0"/>
                    </a:p>
                  </a:txBody>
                  <a:tcPr/>
                </a:tc>
              </a:tr>
              <a:tr h="370840">
                <a:tc>
                  <a:txBody>
                    <a:bodyPr/>
                    <a:lstStyle/>
                    <a:p>
                      <a:r>
                        <a:rPr lang="es-MX" dirty="0" err="1" smtClean="0"/>
                        <a:t>Rx</a:t>
                      </a:r>
                      <a:r>
                        <a:rPr lang="es-MX" dirty="0" smtClean="0"/>
                        <a:t> </a:t>
                      </a:r>
                      <a:endParaRPr lang="es-MX" dirty="0"/>
                    </a:p>
                  </a:txBody>
                  <a:tcPr/>
                </a:tc>
                <a:tc>
                  <a:txBody>
                    <a:bodyPr/>
                    <a:lstStyle/>
                    <a:p>
                      <a:r>
                        <a:rPr lang="es-MX" dirty="0" smtClean="0"/>
                        <a:t>$</a:t>
                      </a:r>
                      <a:r>
                        <a:rPr lang="es-MX" baseline="0" dirty="0" smtClean="0"/>
                        <a:t> 65 000.00</a:t>
                      </a:r>
                      <a:endParaRPr lang="es-MX" dirty="0"/>
                    </a:p>
                  </a:txBody>
                  <a:tcPr/>
                </a:tc>
                <a:tc>
                  <a:txBody>
                    <a:bodyPr/>
                    <a:lstStyle/>
                    <a:p>
                      <a:r>
                        <a:rPr lang="es-MX" dirty="0" smtClean="0"/>
                        <a:t>$20.00</a:t>
                      </a:r>
                      <a:endParaRPr lang="es-MX" dirty="0"/>
                    </a:p>
                  </a:txBody>
                  <a:tcPr/>
                </a:tc>
              </a:tr>
              <a:tr h="370840">
                <a:tc>
                  <a:txBody>
                    <a:bodyPr/>
                    <a:lstStyle/>
                    <a:p>
                      <a:r>
                        <a:rPr lang="es-MX" dirty="0" smtClean="0"/>
                        <a:t>Unidad dental </a:t>
                      </a:r>
                      <a:endParaRPr lang="es-MX" dirty="0"/>
                    </a:p>
                  </a:txBody>
                  <a:tcPr/>
                </a:tc>
                <a:tc>
                  <a:txBody>
                    <a:bodyPr/>
                    <a:lstStyle/>
                    <a:p>
                      <a:endParaRPr lang="es-MX"/>
                    </a:p>
                  </a:txBody>
                  <a:tcPr/>
                </a:tc>
                <a:tc>
                  <a:txBody>
                    <a:bodyPr/>
                    <a:lstStyle/>
                    <a:p>
                      <a:endParaRPr lang="es-MX"/>
                    </a:p>
                  </a:txBody>
                  <a:tcPr/>
                </a:tc>
              </a:tr>
              <a:tr h="370840">
                <a:tc>
                  <a:txBody>
                    <a:bodyPr/>
                    <a:lstStyle/>
                    <a:p>
                      <a:endParaRPr lang="es-MX" dirty="0"/>
                    </a:p>
                  </a:txBody>
                  <a:tcPr/>
                </a:tc>
                <a:tc>
                  <a:txBody>
                    <a:bodyPr/>
                    <a:lstStyle/>
                    <a:p>
                      <a:endParaRPr lang="es-MX"/>
                    </a:p>
                  </a:txBody>
                  <a:tcPr/>
                </a:tc>
                <a:tc>
                  <a:txBody>
                    <a:bodyPr/>
                    <a:lstStyle/>
                    <a:p>
                      <a:endParaRPr lang="es-MX" dirty="0"/>
                    </a:p>
                  </a:txBody>
                  <a:tcPr/>
                </a:tc>
              </a:tr>
            </a:tbl>
          </a:graphicData>
        </a:graphic>
      </p:graphicFrame>
      <p:graphicFrame>
        <p:nvGraphicFramePr>
          <p:cNvPr id="7" name="Marcador de contenido 3"/>
          <p:cNvGraphicFramePr>
            <a:graphicFrameLocks/>
          </p:cNvGraphicFramePr>
          <p:nvPr>
            <p:extLst>
              <p:ext uri="{D42A27DB-BD31-4B8C-83A1-F6EECF244321}">
                <p14:modId xmlns:p14="http://schemas.microsoft.com/office/powerpoint/2010/main" val="589679172"/>
              </p:ext>
            </p:extLst>
          </p:nvPr>
        </p:nvGraphicFramePr>
        <p:xfrm>
          <a:off x="766010" y="4820778"/>
          <a:ext cx="10515600" cy="1483360"/>
        </p:xfrm>
        <a:graphic>
          <a:graphicData uri="http://schemas.openxmlformats.org/drawingml/2006/table">
            <a:tbl>
              <a:tblPr firstRow="1" bandRow="1">
                <a:tableStyleId>{5C22544A-7EE6-4342-B048-85BDC9FD1C3A}</a:tableStyleId>
              </a:tblPr>
              <a:tblGrid>
                <a:gridCol w="3505200"/>
                <a:gridCol w="3505200"/>
                <a:gridCol w="3505200"/>
              </a:tblGrid>
              <a:tr h="370840">
                <a:tc>
                  <a:txBody>
                    <a:bodyPr/>
                    <a:lstStyle/>
                    <a:p>
                      <a:r>
                        <a:rPr lang="es-MX" dirty="0" smtClean="0"/>
                        <a:t>Instrumental </a:t>
                      </a:r>
                      <a:endParaRPr lang="es-MX" dirty="0"/>
                    </a:p>
                  </a:txBody>
                  <a:tcPr/>
                </a:tc>
                <a:tc>
                  <a:txBody>
                    <a:bodyPr/>
                    <a:lstStyle/>
                    <a:p>
                      <a:r>
                        <a:rPr lang="es-MX" dirty="0" smtClean="0"/>
                        <a:t>Costo unitario</a:t>
                      </a:r>
                      <a:endParaRPr lang="es-MX" dirty="0"/>
                    </a:p>
                  </a:txBody>
                  <a:tcPr/>
                </a:tc>
                <a:tc>
                  <a:txBody>
                    <a:bodyPr/>
                    <a:lstStyle/>
                    <a:p>
                      <a:r>
                        <a:rPr lang="es-MX" dirty="0" smtClean="0"/>
                        <a:t>Renta</a:t>
                      </a:r>
                      <a:r>
                        <a:rPr lang="es-MX" baseline="0" dirty="0" smtClean="0"/>
                        <a:t> en cada tratamiento</a:t>
                      </a:r>
                      <a:endParaRPr lang="es-MX" dirty="0"/>
                    </a:p>
                  </a:txBody>
                  <a:tcPr/>
                </a:tc>
              </a:tr>
              <a:tr h="370840">
                <a:tc>
                  <a:txBody>
                    <a:bodyPr/>
                    <a:lstStyle/>
                    <a:p>
                      <a:r>
                        <a:rPr lang="es-MX" dirty="0" smtClean="0"/>
                        <a:t>Explorador </a:t>
                      </a:r>
                      <a:endParaRPr lang="es-MX" dirty="0"/>
                    </a:p>
                  </a:txBody>
                  <a:tcPr/>
                </a:tc>
                <a:tc>
                  <a:txBody>
                    <a:bodyPr/>
                    <a:lstStyle/>
                    <a:p>
                      <a:r>
                        <a:rPr lang="es-MX" dirty="0" smtClean="0"/>
                        <a:t>$</a:t>
                      </a:r>
                      <a:r>
                        <a:rPr lang="es-MX" baseline="0" dirty="0" smtClean="0"/>
                        <a:t> 65 000.00</a:t>
                      </a:r>
                      <a:endParaRPr lang="es-MX" dirty="0"/>
                    </a:p>
                  </a:txBody>
                  <a:tcPr/>
                </a:tc>
                <a:tc>
                  <a:txBody>
                    <a:bodyPr/>
                    <a:lstStyle/>
                    <a:p>
                      <a:r>
                        <a:rPr lang="es-MX" dirty="0" smtClean="0"/>
                        <a:t>$20.00</a:t>
                      </a:r>
                      <a:endParaRPr lang="es-MX" dirty="0"/>
                    </a:p>
                  </a:txBody>
                  <a:tcPr/>
                </a:tc>
              </a:tr>
              <a:tr h="370840">
                <a:tc>
                  <a:txBody>
                    <a:bodyPr/>
                    <a:lstStyle/>
                    <a:p>
                      <a:r>
                        <a:rPr lang="es-MX" dirty="0" smtClean="0"/>
                        <a:t>Excavador </a:t>
                      </a:r>
                      <a:endParaRPr lang="es-MX" dirty="0"/>
                    </a:p>
                  </a:txBody>
                  <a:tcPr/>
                </a:tc>
                <a:tc>
                  <a:txBody>
                    <a:bodyPr/>
                    <a:lstStyle/>
                    <a:p>
                      <a:endParaRPr lang="es-MX"/>
                    </a:p>
                  </a:txBody>
                  <a:tcPr/>
                </a:tc>
                <a:tc>
                  <a:txBody>
                    <a:bodyPr/>
                    <a:lstStyle/>
                    <a:p>
                      <a:endParaRPr lang="es-MX" dirty="0"/>
                    </a:p>
                  </a:txBody>
                  <a:tcPr/>
                </a:tc>
              </a:tr>
              <a:tr h="370840">
                <a:tc>
                  <a:txBody>
                    <a:bodyPr/>
                    <a:lstStyle/>
                    <a:p>
                      <a:r>
                        <a:rPr lang="es-MX" dirty="0" smtClean="0"/>
                        <a:t>Fórceps </a:t>
                      </a:r>
                      <a:endParaRPr lang="es-MX" dirty="0"/>
                    </a:p>
                  </a:txBody>
                  <a:tcPr/>
                </a:tc>
                <a:tc>
                  <a:txBody>
                    <a:bodyPr/>
                    <a:lstStyle/>
                    <a:p>
                      <a:endParaRPr lang="es-MX"/>
                    </a:p>
                  </a:txBody>
                  <a:tcPr/>
                </a:tc>
                <a:tc>
                  <a:txBody>
                    <a:bodyPr/>
                    <a:lstStyle/>
                    <a:p>
                      <a:endParaRPr lang="es-MX" dirty="0"/>
                    </a:p>
                  </a:txBody>
                  <a:tcPr/>
                </a:tc>
              </a:tr>
            </a:tbl>
          </a:graphicData>
        </a:graphic>
      </p:graphicFrame>
      <p:pic>
        <p:nvPicPr>
          <p:cNvPr id="8" name="7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9" name="8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4502466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Consejos para emprendedor</a:t>
            </a:r>
            <a:br>
              <a:rPr lang="es-MX" dirty="0" smtClean="0"/>
            </a:br>
            <a:endParaRPr lang="es-MX" dirty="0"/>
          </a:p>
        </p:txBody>
      </p:sp>
      <p:pic>
        <p:nvPicPr>
          <p:cNvPr id="6" name="Picture 2" descr="http://altonivel.impresionesaerea.netdna-cdn.com/images/Estructura_V3/Negocios/Empresarios/emprende-un-negoc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6629" y="1295916"/>
            <a:ext cx="7361033" cy="4920236"/>
          </a:xfrm>
          <a:prstGeom prst="rect">
            <a:avLst/>
          </a:prstGeom>
          <a:noFill/>
          <a:extLst>
            <a:ext uri="{909E8E84-426E-40DD-AFC4-6F175D3DCCD1}">
              <a14:hiddenFill xmlns:a14="http://schemas.microsoft.com/office/drawing/2010/main">
                <a:solidFill>
                  <a:srgbClr val="FFFFFF"/>
                </a:solidFill>
              </a14:hiddenFill>
            </a:ext>
          </a:extLst>
        </p:spPr>
      </p:pic>
      <p:pic>
        <p:nvPicPr>
          <p:cNvPr id="4" name="3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5" name="4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8061765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620252" y="563479"/>
            <a:ext cx="7198394" cy="5826598"/>
          </a:xfrm>
          <a:prstGeom prst="rect">
            <a:avLst/>
          </a:prstGeom>
        </p:spPr>
      </p:pic>
      <p:pic>
        <p:nvPicPr>
          <p:cNvPr id="3" name="2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4" name="3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427696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676444" y="433137"/>
            <a:ext cx="11218777" cy="6310562"/>
          </a:xfrm>
          <a:prstGeom prst="rect">
            <a:avLst/>
          </a:prstGeom>
        </p:spPr>
      </p:pic>
      <p:pic>
        <p:nvPicPr>
          <p:cNvPr id="3" name="2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4" name="3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378622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3"/>
          <a:stretch>
            <a:fillRect/>
          </a:stretch>
        </p:blipFill>
        <p:spPr>
          <a:xfrm>
            <a:off x="-3048000" y="-1714500"/>
            <a:ext cx="18288000" cy="10287000"/>
          </a:xfrm>
          <a:prstGeom prst="rect">
            <a:avLst/>
          </a:prstGeom>
        </p:spPr>
      </p:pic>
      <p:pic>
        <p:nvPicPr>
          <p:cNvPr id="5" name="4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6" name="5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6038894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3048000" y="-1714500"/>
            <a:ext cx="18288000" cy="10287000"/>
          </a:xfrm>
          <a:prstGeom prst="rect">
            <a:avLst/>
          </a:prstGeom>
        </p:spPr>
      </p:pic>
      <p:pic>
        <p:nvPicPr>
          <p:cNvPr id="3" name="2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5" name="4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23808194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577516" y="230104"/>
            <a:ext cx="11782926" cy="6627896"/>
          </a:xfrm>
          <a:prstGeom prst="rect">
            <a:avLst/>
          </a:prstGeom>
        </p:spPr>
      </p:pic>
      <p:pic>
        <p:nvPicPr>
          <p:cNvPr id="3" name="2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5" name="4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8046412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Diseño de publicidad</a:t>
            </a:r>
            <a:endParaRPr lang="es-MX" dirty="0"/>
          </a:p>
        </p:txBody>
      </p:sp>
      <p:sp>
        <p:nvSpPr>
          <p:cNvPr id="3" name="Marcador de contenido 2"/>
          <p:cNvSpPr>
            <a:spLocks noGrp="1"/>
          </p:cNvSpPr>
          <p:nvPr>
            <p:ph sz="half" idx="1"/>
          </p:nvPr>
        </p:nvSpPr>
        <p:spPr/>
        <p:txBody>
          <a:bodyPr>
            <a:normAutofit lnSpcReduction="10000"/>
          </a:bodyPr>
          <a:lstStyle/>
          <a:p>
            <a:r>
              <a:rPr lang="es-MX" dirty="0" smtClean="0"/>
              <a:t>Nombre de la empresa</a:t>
            </a:r>
          </a:p>
          <a:p>
            <a:r>
              <a:rPr lang="es-MX" dirty="0" smtClean="0"/>
              <a:t>Colores</a:t>
            </a:r>
          </a:p>
          <a:p>
            <a:r>
              <a:rPr lang="es-MX" dirty="0" smtClean="0"/>
              <a:t>Emblema (logo)</a:t>
            </a:r>
          </a:p>
          <a:p>
            <a:r>
              <a:rPr lang="es-MX" dirty="0" smtClean="0"/>
              <a:t>Slogan (frase de identificación</a:t>
            </a:r>
          </a:p>
          <a:p>
            <a:r>
              <a:rPr lang="es-MX" dirty="0" err="1" smtClean="0"/>
              <a:t>Souvenirs</a:t>
            </a:r>
            <a:r>
              <a:rPr lang="es-MX" dirty="0" smtClean="0"/>
              <a:t> Memorias, tazas, lápices, bolígrafos </a:t>
            </a:r>
          </a:p>
          <a:p>
            <a:r>
              <a:rPr lang="es-MX" dirty="0" smtClean="0"/>
              <a:t>Papelería: </a:t>
            </a:r>
            <a:r>
              <a:rPr lang="es-MX" dirty="0"/>
              <a:t>T</a:t>
            </a:r>
            <a:r>
              <a:rPr lang="es-MX" dirty="0" smtClean="0"/>
              <a:t>arjeta, Carnet, folder, carta de presentación y vasos, campos</a:t>
            </a:r>
          </a:p>
          <a:p>
            <a:r>
              <a:rPr lang="es-MX" dirty="0" smtClean="0"/>
              <a:t>Uniforme  </a:t>
            </a:r>
          </a:p>
        </p:txBody>
      </p:sp>
      <p:sp>
        <p:nvSpPr>
          <p:cNvPr id="4" name="Marcador de contenido 3"/>
          <p:cNvSpPr>
            <a:spLocks noGrp="1"/>
          </p:cNvSpPr>
          <p:nvPr>
            <p:ph sz="half" idx="2"/>
          </p:nvPr>
        </p:nvSpPr>
        <p:spPr>
          <a:xfrm>
            <a:off x="6267450" y="1825625"/>
            <a:ext cx="5181600" cy="4351338"/>
          </a:xfrm>
        </p:spPr>
        <p:txBody>
          <a:bodyPr>
            <a:normAutofit lnSpcReduction="10000"/>
          </a:bodyPr>
          <a:lstStyle/>
          <a:p>
            <a:r>
              <a:rPr lang="es-MX" dirty="0" smtClean="0"/>
              <a:t>Trípticos</a:t>
            </a:r>
          </a:p>
          <a:p>
            <a:r>
              <a:rPr lang="es-MX" dirty="0" smtClean="0"/>
              <a:t>Blog</a:t>
            </a:r>
          </a:p>
          <a:p>
            <a:r>
              <a:rPr lang="es-MX" dirty="0" smtClean="0"/>
              <a:t>Teléfono</a:t>
            </a:r>
          </a:p>
          <a:p>
            <a:r>
              <a:rPr lang="es-MX" dirty="0" smtClean="0"/>
              <a:t>Bureau administrativo</a:t>
            </a:r>
          </a:p>
          <a:p>
            <a:r>
              <a:rPr lang="es-MX" dirty="0" smtClean="0"/>
              <a:t>Promociones</a:t>
            </a:r>
          </a:p>
          <a:p>
            <a:r>
              <a:rPr lang="es-MX" dirty="0" smtClean="0"/>
              <a:t>Membresías </a:t>
            </a:r>
          </a:p>
          <a:p>
            <a:r>
              <a:rPr lang="es-MX" dirty="0" smtClean="0"/>
              <a:t>Paquetes </a:t>
            </a:r>
          </a:p>
          <a:p>
            <a:r>
              <a:rPr lang="es-MX" dirty="0" smtClean="0"/>
              <a:t>Ofertas de temporada</a:t>
            </a:r>
          </a:p>
          <a:p>
            <a:r>
              <a:rPr lang="es-MX" dirty="0" smtClean="0"/>
              <a:t>Otros.</a:t>
            </a:r>
          </a:p>
          <a:p>
            <a:endParaRPr lang="es-MX" dirty="0" smtClean="0"/>
          </a:p>
          <a:p>
            <a:endParaRPr lang="es-MX" dirty="0"/>
          </a:p>
        </p:txBody>
      </p:sp>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6" name="5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473899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Competencia</a:t>
            </a:r>
            <a:endParaRPr lang="es-MX" b="1" dirty="0"/>
          </a:p>
        </p:txBody>
      </p:sp>
      <p:sp>
        <p:nvSpPr>
          <p:cNvPr id="3" name="2 Marcador de contenido"/>
          <p:cNvSpPr>
            <a:spLocks noGrp="1"/>
          </p:cNvSpPr>
          <p:nvPr>
            <p:ph idx="1"/>
          </p:nvPr>
        </p:nvSpPr>
        <p:spPr/>
        <p:txBody>
          <a:bodyPr/>
          <a:lstStyle/>
          <a:p>
            <a:r>
              <a:rPr lang="es-MX" dirty="0"/>
              <a:t>Diseño personalizado de operatorio dental para el autocuidado y servicio a la comunidad infantil con problemas de salud oral con base en la antropometría, adaptación del equipo y mobiliario a las necesidades de los usuarios.</a:t>
            </a:r>
          </a:p>
          <a:p>
            <a:endParaRPr lang="es-MX" dirty="0"/>
          </a:p>
        </p:txBody>
      </p:sp>
      <p:pic>
        <p:nvPicPr>
          <p:cNvPr id="5" name="4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6" name="5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40125837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9873971" y="286603"/>
            <a:ext cx="1699647" cy="1361072"/>
          </a:xfrm>
          <a:prstGeom prst="rect">
            <a:avLst/>
          </a:prstGeom>
        </p:spPr>
      </p:pic>
      <p:sp>
        <p:nvSpPr>
          <p:cNvPr id="2" name="Título 1"/>
          <p:cNvSpPr>
            <a:spLocks noGrp="1"/>
          </p:cNvSpPr>
          <p:nvPr>
            <p:ph type="title"/>
          </p:nvPr>
        </p:nvSpPr>
        <p:spPr/>
        <p:txBody>
          <a:bodyPr/>
          <a:lstStyle/>
          <a:p>
            <a:r>
              <a:rPr lang="es-MX" dirty="0" smtClean="0"/>
              <a:t>Diseño de imagen corporativa</a:t>
            </a:r>
            <a:endParaRPr lang="es-MX" dirty="0"/>
          </a:p>
        </p:txBody>
      </p:sp>
      <p:pic>
        <p:nvPicPr>
          <p:cNvPr id="8" name="Marcador de contenido 7"/>
          <p:cNvPicPr>
            <a:picLocks noGrp="1" noChangeAspect="1"/>
          </p:cNvPicPr>
          <p:nvPr>
            <p:ph sz="half" idx="2"/>
          </p:nvPr>
        </p:nvPicPr>
        <p:blipFill>
          <a:blip r:embed="rId4"/>
          <a:stretch>
            <a:fillRect/>
          </a:stretch>
        </p:blipFill>
        <p:spPr>
          <a:xfrm>
            <a:off x="4992864" y="1876926"/>
            <a:ext cx="3152775" cy="1447800"/>
          </a:xfrm>
          <a:prstGeom prst="rect">
            <a:avLst/>
          </a:prstGeom>
        </p:spPr>
      </p:pic>
      <p:pic>
        <p:nvPicPr>
          <p:cNvPr id="7" name="Imagen 6"/>
          <p:cNvPicPr>
            <a:picLocks noChangeAspect="1"/>
          </p:cNvPicPr>
          <p:nvPr/>
        </p:nvPicPr>
        <p:blipFill>
          <a:blip r:embed="rId5"/>
          <a:stretch>
            <a:fillRect/>
          </a:stretch>
        </p:blipFill>
        <p:spPr>
          <a:xfrm>
            <a:off x="361479" y="1737368"/>
            <a:ext cx="4491259" cy="2869109"/>
          </a:xfrm>
          <a:prstGeom prst="rect">
            <a:avLst/>
          </a:prstGeom>
        </p:spPr>
      </p:pic>
      <p:pic>
        <p:nvPicPr>
          <p:cNvPr id="9" name="Imagen 8"/>
          <p:cNvPicPr>
            <a:picLocks noChangeAspect="1"/>
          </p:cNvPicPr>
          <p:nvPr/>
        </p:nvPicPr>
        <p:blipFill>
          <a:blip r:embed="rId6"/>
          <a:stretch>
            <a:fillRect/>
          </a:stretch>
        </p:blipFill>
        <p:spPr>
          <a:xfrm>
            <a:off x="5067072" y="3734932"/>
            <a:ext cx="2619375" cy="1743075"/>
          </a:xfrm>
          <a:prstGeom prst="rect">
            <a:avLst/>
          </a:prstGeom>
        </p:spPr>
      </p:pic>
      <p:pic>
        <p:nvPicPr>
          <p:cNvPr id="1026" name="Picture 2" descr="Resultado de imagen para diseño de imagen corporativ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4776" y="2396668"/>
            <a:ext cx="2066925" cy="2209801"/>
          </a:xfrm>
          <a:prstGeom prst="rect">
            <a:avLst/>
          </a:prstGeom>
          <a:noFill/>
          <a:extLst>
            <a:ext uri="{909E8E84-426E-40DD-AFC4-6F175D3DCCD1}">
              <a14:hiddenFill xmlns:a14="http://schemas.microsoft.com/office/drawing/2010/main">
                <a:solidFill>
                  <a:srgbClr val="FFFFFF"/>
                </a:solidFill>
              </a14:hiddenFill>
            </a:ext>
          </a:extLst>
        </p:spPr>
      </p:pic>
      <p:pic>
        <p:nvPicPr>
          <p:cNvPr id="10" name="9 Imagen" descr="Resultado de imagen para logo de la facultad de odontologia uaemex"/>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11" name="10 Imagen" descr="Resultado de imagen para logo de la facultad de odontologia uaemex"/>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7376155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Administración </a:t>
            </a:r>
            <a:r>
              <a:rPr lang="es-MX" dirty="0" smtClean="0"/>
              <a:t>de la empresa </a:t>
            </a:r>
            <a:r>
              <a:rPr lang="es-MX" dirty="0"/>
              <a:t>dental</a:t>
            </a:r>
          </a:p>
        </p:txBody>
      </p:sp>
      <p:sp>
        <p:nvSpPr>
          <p:cNvPr id="3" name="2 Marcador de contenido"/>
          <p:cNvSpPr>
            <a:spLocks noGrp="1"/>
          </p:cNvSpPr>
          <p:nvPr>
            <p:ph sz="half" idx="1"/>
          </p:nvPr>
        </p:nvSpPr>
        <p:spPr>
          <a:xfrm>
            <a:off x="838199" y="1825625"/>
            <a:ext cx="6803571" cy="4209415"/>
          </a:xfrm>
        </p:spPr>
        <p:txBody>
          <a:bodyPr>
            <a:normAutofit/>
          </a:bodyPr>
          <a:lstStyle/>
          <a:p>
            <a:r>
              <a:rPr lang="es-MX" dirty="0"/>
              <a:t>Listado con costo de instrumental con fecha de compra</a:t>
            </a:r>
          </a:p>
          <a:p>
            <a:r>
              <a:rPr lang="es-MX" dirty="0"/>
              <a:t>Listado y costo del equipo con fecha de compra</a:t>
            </a:r>
          </a:p>
          <a:p>
            <a:r>
              <a:rPr lang="es-MX" dirty="0"/>
              <a:t>Listado de costo de material con fecha de compra dosis que permite un solo material como ejemplo elija el que desee.</a:t>
            </a:r>
          </a:p>
          <a:p>
            <a:r>
              <a:rPr lang="es-MX" dirty="0"/>
              <a:t>Realice el análisis por tabla </a:t>
            </a:r>
          </a:p>
          <a:p>
            <a:r>
              <a:rPr lang="es-MX" dirty="0"/>
              <a:t>Y una de conclusiones, es decir global.</a:t>
            </a:r>
          </a:p>
          <a:p>
            <a:pPr marL="0" indent="0">
              <a:buNone/>
            </a:pPr>
            <a:endParaRPr lang="es-MX" dirty="0"/>
          </a:p>
          <a:p>
            <a:endParaRPr lang="es-MX" dirty="0"/>
          </a:p>
          <a:p>
            <a:endParaRPr lang="es-MX" dirty="0"/>
          </a:p>
        </p:txBody>
      </p:sp>
      <p:pic>
        <p:nvPicPr>
          <p:cNvPr id="5" name="Imagen 5"/>
          <p:cNvPicPr>
            <a:picLocks noGrp="1" noChangeAspect="1"/>
          </p:cNvPicPr>
          <p:nvPr>
            <p:ph sz="half" idx="2"/>
          </p:nvPr>
        </p:nvPicPr>
        <p:blipFill>
          <a:blip r:embed="rId3"/>
          <a:stretch>
            <a:fillRect/>
          </a:stretch>
        </p:blipFill>
        <p:spPr>
          <a:xfrm>
            <a:off x="7578376" y="2363992"/>
            <a:ext cx="4613624" cy="3070157"/>
          </a:xfrm>
          <a:prstGeom prst="rect">
            <a:avLst/>
          </a:prstGeom>
        </p:spPr>
      </p:pic>
      <p:pic>
        <p:nvPicPr>
          <p:cNvPr id="6" name="5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0106532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Marketing </a:t>
            </a:r>
            <a:endParaRPr lang="es-MX" dirty="0"/>
          </a:p>
        </p:txBody>
      </p:sp>
      <p:sp>
        <p:nvSpPr>
          <p:cNvPr id="6" name="Marcador de contenido 5"/>
          <p:cNvSpPr>
            <a:spLocks noGrp="1"/>
          </p:cNvSpPr>
          <p:nvPr>
            <p:ph sz="half" idx="1"/>
          </p:nvPr>
        </p:nvSpPr>
        <p:spPr/>
        <p:txBody>
          <a:bodyPr/>
          <a:lstStyle/>
          <a:p>
            <a:r>
              <a:rPr lang="es-MX" dirty="0" smtClean="0"/>
              <a:t>Quedarse en mente</a:t>
            </a:r>
          </a:p>
          <a:p>
            <a:r>
              <a:rPr lang="es-MX" dirty="0" smtClean="0"/>
              <a:t>Consumidor-paciente</a:t>
            </a:r>
          </a:p>
          <a:p>
            <a:r>
              <a:rPr lang="es-MX" dirty="0" smtClean="0"/>
              <a:t>Recomendarnos</a:t>
            </a:r>
          </a:p>
          <a:p>
            <a:r>
              <a:rPr lang="es-MX" dirty="0" smtClean="0"/>
              <a:t>Acciones</a:t>
            </a:r>
          </a:p>
          <a:p>
            <a:r>
              <a:rPr lang="es-MX" dirty="0" smtClean="0"/>
              <a:t>Honestidad y congruencia</a:t>
            </a:r>
          </a:p>
          <a:p>
            <a:r>
              <a:rPr lang="es-MX" dirty="0" smtClean="0"/>
              <a:t>Veracidad</a:t>
            </a:r>
          </a:p>
          <a:p>
            <a:r>
              <a:rPr lang="es-MX" dirty="0" smtClean="0"/>
              <a:t>Ofertar algo que nadie mas desarrolla, lo que los distingue de todos.</a:t>
            </a:r>
          </a:p>
          <a:p>
            <a:endParaRPr lang="es-MX" dirty="0"/>
          </a:p>
        </p:txBody>
      </p:sp>
      <p:sp>
        <p:nvSpPr>
          <p:cNvPr id="7" name="Marcador de contenido 6"/>
          <p:cNvSpPr>
            <a:spLocks noGrp="1"/>
          </p:cNvSpPr>
          <p:nvPr>
            <p:ph sz="half" idx="2"/>
          </p:nvPr>
        </p:nvSpPr>
        <p:spPr/>
        <p:txBody>
          <a:bodyPr>
            <a:normAutofit/>
          </a:bodyPr>
          <a:lstStyle/>
          <a:p>
            <a:pPr marL="0" indent="0" algn="ctr">
              <a:buNone/>
            </a:pPr>
            <a:r>
              <a:rPr lang="es-MX" sz="7200" dirty="0" smtClean="0">
                <a:latin typeface="Agency FB" panose="020B0503020202020204" pitchFamily="34" charset="0"/>
              </a:rPr>
              <a:t>“Lo que distingue tu servicio”</a:t>
            </a:r>
            <a:endParaRPr lang="es-MX" sz="7200" dirty="0">
              <a:latin typeface="Agency FB" panose="020B0503020202020204" pitchFamily="34" charset="0"/>
            </a:endParaRPr>
          </a:p>
        </p:txBody>
      </p:sp>
      <p:pic>
        <p:nvPicPr>
          <p:cNvPr id="8" name="7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9" name="8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9091862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Marketing </a:t>
            </a:r>
            <a:br>
              <a:rPr lang="es-MX" dirty="0" smtClean="0"/>
            </a:br>
            <a:endParaRPr lang="es-MX" dirty="0"/>
          </a:p>
        </p:txBody>
      </p:sp>
      <p:pic>
        <p:nvPicPr>
          <p:cNvPr id="6" name="Imagen 5"/>
          <p:cNvPicPr>
            <a:picLocks noChangeAspect="1"/>
          </p:cNvPicPr>
          <p:nvPr/>
        </p:nvPicPr>
        <p:blipFill>
          <a:blip r:embed="rId3"/>
          <a:stretch>
            <a:fillRect/>
          </a:stretch>
        </p:blipFill>
        <p:spPr>
          <a:xfrm>
            <a:off x="473982" y="1286935"/>
            <a:ext cx="5910035" cy="3268132"/>
          </a:xfrm>
          <a:prstGeom prst="rect">
            <a:avLst/>
          </a:prstGeom>
        </p:spPr>
      </p:pic>
      <p:pic>
        <p:nvPicPr>
          <p:cNvPr id="1030" name="Picture 6" descr="Resultado de imagen para marketing en odontologí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8235" y="1134534"/>
            <a:ext cx="4762500" cy="4762500"/>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1053680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Marketing </a:t>
            </a:r>
            <a:endParaRPr lang="es-MX" dirty="0"/>
          </a:p>
        </p:txBody>
      </p:sp>
      <p:sp>
        <p:nvSpPr>
          <p:cNvPr id="3" name="Marcador de contenido 2"/>
          <p:cNvSpPr>
            <a:spLocks noGrp="1"/>
          </p:cNvSpPr>
          <p:nvPr>
            <p:ph sz="half" idx="1"/>
          </p:nvPr>
        </p:nvSpPr>
        <p:spPr/>
        <p:txBody>
          <a:bodyPr/>
          <a:lstStyle/>
          <a:p>
            <a:r>
              <a:rPr lang="es-MX" dirty="0"/>
              <a:t>Odontología alternativa</a:t>
            </a:r>
          </a:p>
          <a:p>
            <a:r>
              <a:rPr lang="es-MX" dirty="0"/>
              <a:t>Franquicia</a:t>
            </a:r>
          </a:p>
          <a:p>
            <a:r>
              <a:rPr lang="es-MX" dirty="0"/>
              <a:t>Unidad móvil a domicilio(para capacidades diferentes)</a:t>
            </a:r>
          </a:p>
          <a:p>
            <a:r>
              <a:rPr lang="es-MX" dirty="0"/>
              <a:t>Consultorio rural y urbano</a:t>
            </a:r>
          </a:p>
          <a:p>
            <a:r>
              <a:rPr lang="es-MX" dirty="0"/>
              <a:t>Diagnóstico</a:t>
            </a:r>
          </a:p>
          <a:p>
            <a:r>
              <a:rPr lang="es-MX" dirty="0"/>
              <a:t>Solo laboratorio cerámico</a:t>
            </a:r>
          </a:p>
          <a:p>
            <a:r>
              <a:rPr lang="es-MX" dirty="0"/>
              <a:t>Agencia de gestión de tratamientos </a:t>
            </a:r>
          </a:p>
          <a:p>
            <a:endParaRPr lang="es-MX" dirty="0"/>
          </a:p>
        </p:txBody>
      </p:sp>
      <p:pic>
        <p:nvPicPr>
          <p:cNvPr id="5" name="Marcador de contenido 4"/>
          <p:cNvPicPr>
            <a:picLocks noGrp="1" noChangeAspect="1"/>
          </p:cNvPicPr>
          <p:nvPr>
            <p:ph sz="half" idx="2"/>
          </p:nvPr>
        </p:nvPicPr>
        <p:blipFill>
          <a:blip r:embed="rId3"/>
          <a:stretch>
            <a:fillRect/>
          </a:stretch>
        </p:blipFill>
        <p:spPr>
          <a:xfrm>
            <a:off x="5667375" y="262731"/>
            <a:ext cx="2890726" cy="1966119"/>
          </a:xfrm>
          <a:prstGeom prst="rect">
            <a:avLst/>
          </a:prstGeom>
        </p:spPr>
      </p:pic>
      <p:pic>
        <p:nvPicPr>
          <p:cNvPr id="6" name="Imagen 5"/>
          <p:cNvPicPr>
            <a:picLocks noChangeAspect="1"/>
          </p:cNvPicPr>
          <p:nvPr/>
        </p:nvPicPr>
        <p:blipFill>
          <a:blip r:embed="rId4"/>
          <a:stretch>
            <a:fillRect/>
          </a:stretch>
        </p:blipFill>
        <p:spPr>
          <a:xfrm>
            <a:off x="6224587" y="2486025"/>
            <a:ext cx="2619375" cy="1638300"/>
          </a:xfrm>
          <a:prstGeom prst="rect">
            <a:avLst/>
          </a:prstGeom>
        </p:spPr>
      </p:pic>
      <p:pic>
        <p:nvPicPr>
          <p:cNvPr id="7" name="Imagen 6"/>
          <p:cNvPicPr>
            <a:picLocks noChangeAspect="1"/>
          </p:cNvPicPr>
          <p:nvPr/>
        </p:nvPicPr>
        <p:blipFill>
          <a:blip r:embed="rId5"/>
          <a:stretch>
            <a:fillRect/>
          </a:stretch>
        </p:blipFill>
        <p:spPr>
          <a:xfrm>
            <a:off x="9015412" y="4291012"/>
            <a:ext cx="2619375" cy="1743075"/>
          </a:xfrm>
          <a:prstGeom prst="rect">
            <a:avLst/>
          </a:prstGeom>
        </p:spPr>
      </p:pic>
      <p:pic>
        <p:nvPicPr>
          <p:cNvPr id="8" name="Imagen 7"/>
          <p:cNvPicPr>
            <a:picLocks noChangeAspect="1"/>
          </p:cNvPicPr>
          <p:nvPr/>
        </p:nvPicPr>
        <p:blipFill>
          <a:blip r:embed="rId6"/>
          <a:stretch>
            <a:fillRect/>
          </a:stretch>
        </p:blipFill>
        <p:spPr>
          <a:xfrm>
            <a:off x="5210175" y="5276849"/>
            <a:ext cx="3028950" cy="1514475"/>
          </a:xfrm>
          <a:prstGeom prst="rect">
            <a:avLst/>
          </a:prstGeom>
        </p:spPr>
      </p:pic>
      <p:pic>
        <p:nvPicPr>
          <p:cNvPr id="9" name="8 Imagen" descr="Resultado de imagen para logo de la facultad de odontologia uaemex"/>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10" name="9 Imagen" descr="Resultado de imagen para logo de la facultad de odontologia uaemex"/>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2267624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Marketing </a:t>
            </a:r>
            <a:endParaRPr lang="es-MX" dirty="0"/>
          </a:p>
        </p:txBody>
      </p:sp>
      <p:sp>
        <p:nvSpPr>
          <p:cNvPr id="4" name="Marcador de contenido 3"/>
          <p:cNvSpPr>
            <a:spLocks noGrp="1"/>
          </p:cNvSpPr>
          <p:nvPr>
            <p:ph sz="half" idx="2"/>
          </p:nvPr>
        </p:nvSpPr>
        <p:spPr>
          <a:xfrm>
            <a:off x="685800" y="1690688"/>
            <a:ext cx="5181600" cy="4351338"/>
          </a:xfrm>
        </p:spPr>
        <p:txBody>
          <a:bodyPr>
            <a:normAutofit lnSpcReduction="10000"/>
          </a:bodyPr>
          <a:lstStyle/>
          <a:p>
            <a:r>
              <a:rPr lang="es-MX" dirty="0"/>
              <a:t>Renta de operatorios con infraestructura completa</a:t>
            </a:r>
          </a:p>
          <a:p>
            <a:r>
              <a:rPr lang="es-MX" dirty="0"/>
              <a:t>Asesoría de especialistas a distancia</a:t>
            </a:r>
          </a:p>
          <a:p>
            <a:r>
              <a:rPr lang="es-MX" dirty="0"/>
              <a:t>Tratamientos hospitalarios</a:t>
            </a:r>
          </a:p>
          <a:p>
            <a:r>
              <a:rPr lang="es-MX" dirty="0"/>
              <a:t>Asesoría en prevención </a:t>
            </a:r>
          </a:p>
          <a:p>
            <a:r>
              <a:rPr lang="es-MX" dirty="0"/>
              <a:t>Productos de limpieza de acuerdo a condiciones sistémicas</a:t>
            </a:r>
          </a:p>
          <a:p>
            <a:r>
              <a:rPr lang="es-MX" dirty="0"/>
              <a:t>Estética </a:t>
            </a:r>
          </a:p>
          <a:p>
            <a:pPr marL="0" indent="0" algn="ctr">
              <a:buNone/>
            </a:pPr>
            <a:endParaRPr lang="es-MX" dirty="0"/>
          </a:p>
        </p:txBody>
      </p:sp>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6" name="5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6967233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Microempresa </a:t>
            </a:r>
            <a:endParaRPr lang="es-MX" dirty="0"/>
          </a:p>
        </p:txBody>
      </p:sp>
      <p:pic>
        <p:nvPicPr>
          <p:cNvPr id="8" name="Marcador de contenido 7"/>
          <p:cNvPicPr>
            <a:picLocks noGrp="1" noChangeAspect="1"/>
          </p:cNvPicPr>
          <p:nvPr>
            <p:ph sz="half" idx="1"/>
          </p:nvPr>
        </p:nvPicPr>
        <p:blipFill>
          <a:blip r:embed="rId3"/>
          <a:stretch>
            <a:fillRect/>
          </a:stretch>
        </p:blipFill>
        <p:spPr>
          <a:xfrm>
            <a:off x="1018931" y="1840716"/>
            <a:ext cx="4519721" cy="4881027"/>
          </a:xfrm>
          <a:prstGeom prst="rect">
            <a:avLst/>
          </a:prstGeom>
        </p:spPr>
      </p:pic>
      <p:sp>
        <p:nvSpPr>
          <p:cNvPr id="7" name="Marcador de contenido 6"/>
          <p:cNvSpPr>
            <a:spLocks noGrp="1"/>
          </p:cNvSpPr>
          <p:nvPr>
            <p:ph sz="half" idx="2"/>
          </p:nvPr>
        </p:nvSpPr>
        <p:spPr>
          <a:xfrm>
            <a:off x="5583237" y="2006049"/>
            <a:ext cx="4937760" cy="4023360"/>
          </a:xfrm>
        </p:spPr>
        <p:txBody>
          <a:bodyPr/>
          <a:lstStyle/>
          <a:p>
            <a:r>
              <a:rPr lang="es-MX" dirty="0"/>
              <a:t>Las microempresas  tiene entre 0 y 10 trabajadores. Esto es así, independientemente de que el negocio se dedique a la industria, al comercio o los servicios. Las ventajas de las </a:t>
            </a:r>
            <a:r>
              <a:rPr lang="es-MX" dirty="0" smtClean="0"/>
              <a:t>microempresas</a:t>
            </a:r>
          </a:p>
          <a:p>
            <a:endParaRPr lang="es-MX" dirty="0"/>
          </a:p>
        </p:txBody>
      </p:sp>
      <p:pic>
        <p:nvPicPr>
          <p:cNvPr id="3074" name="Picture 2" descr="Resultado de imagen para dentis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1133" y="4870019"/>
            <a:ext cx="3152775" cy="1447801"/>
          </a:xfrm>
          <a:prstGeom prst="rect">
            <a:avLst/>
          </a:prstGeom>
          <a:noFill/>
          <a:extLst>
            <a:ext uri="{909E8E84-426E-40DD-AFC4-6F175D3DCCD1}">
              <a14:hiddenFill xmlns:a14="http://schemas.microsoft.com/office/drawing/2010/main">
                <a:solidFill>
                  <a:srgbClr val="FFFFFF"/>
                </a:solidFill>
              </a14:hiddenFill>
            </a:ext>
          </a:extLst>
        </p:spPr>
      </p:pic>
      <p:pic>
        <p:nvPicPr>
          <p:cNvPr id="6" name="5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9" name="8 Imagen" descr="Resultado de imagen para logo de la facultad de odontologia uaemex"/>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2296810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60651"/>
            <a:ext cx="3887755" cy="2619711"/>
          </a:xfrm>
        </p:spPr>
        <p:txBody>
          <a:bodyPr>
            <a:normAutofit/>
          </a:bodyPr>
          <a:lstStyle/>
          <a:p>
            <a:pPr algn="ctr"/>
            <a:r>
              <a:rPr lang="es-MX" sz="3200" dirty="0" smtClean="0"/>
              <a:t>Mercadotecnia implica que se quede en la mente</a:t>
            </a:r>
            <a:endParaRPr lang="es-MX" sz="3200" dirty="0"/>
          </a:p>
        </p:txBody>
      </p:sp>
      <p:pic>
        <p:nvPicPr>
          <p:cNvPr id="5" name="Marcador de contenido 4"/>
          <p:cNvPicPr>
            <a:picLocks noGrp="1" noChangeAspect="1"/>
          </p:cNvPicPr>
          <p:nvPr>
            <p:ph idx="1"/>
          </p:nvPr>
        </p:nvPicPr>
        <p:blipFill>
          <a:blip r:embed="rId3"/>
          <a:stretch>
            <a:fillRect/>
          </a:stretch>
        </p:blipFill>
        <p:spPr>
          <a:xfrm>
            <a:off x="713876" y="3111640"/>
            <a:ext cx="2823409" cy="2823409"/>
          </a:xfrm>
          <a:prstGeom prst="rect">
            <a:avLst/>
          </a:prstGeom>
        </p:spPr>
      </p:pic>
      <p:sp>
        <p:nvSpPr>
          <p:cNvPr id="4" name="Marcador de texto 3"/>
          <p:cNvSpPr>
            <a:spLocks noGrp="1"/>
          </p:cNvSpPr>
          <p:nvPr>
            <p:ph type="body" sz="half" idx="2"/>
          </p:nvPr>
        </p:nvSpPr>
        <p:spPr>
          <a:xfrm>
            <a:off x="330337" y="1439720"/>
            <a:ext cx="3932237" cy="3811588"/>
          </a:xfrm>
        </p:spPr>
        <p:txBody>
          <a:bodyPr/>
          <a:lstStyle/>
          <a:p>
            <a:endParaRPr lang="es-MX" dirty="0"/>
          </a:p>
        </p:txBody>
      </p:sp>
      <p:pic>
        <p:nvPicPr>
          <p:cNvPr id="6" name="Imagen 5"/>
          <p:cNvPicPr>
            <a:picLocks noChangeAspect="1"/>
          </p:cNvPicPr>
          <p:nvPr/>
        </p:nvPicPr>
        <p:blipFill>
          <a:blip r:embed="rId4"/>
          <a:stretch>
            <a:fillRect/>
          </a:stretch>
        </p:blipFill>
        <p:spPr>
          <a:xfrm>
            <a:off x="4595593" y="159168"/>
            <a:ext cx="2619375" cy="1743075"/>
          </a:xfrm>
          <a:prstGeom prst="rect">
            <a:avLst/>
          </a:prstGeom>
        </p:spPr>
      </p:pic>
      <p:pic>
        <p:nvPicPr>
          <p:cNvPr id="7" name="Marcador de contenido 5"/>
          <p:cNvPicPr>
            <a:picLocks noChangeAspect="1"/>
          </p:cNvPicPr>
          <p:nvPr/>
        </p:nvPicPr>
        <p:blipFill>
          <a:blip r:embed="rId5"/>
          <a:stretch>
            <a:fillRect/>
          </a:stretch>
        </p:blipFill>
        <p:spPr>
          <a:xfrm>
            <a:off x="4618872" y="2085630"/>
            <a:ext cx="2590800" cy="1762125"/>
          </a:xfrm>
          <a:prstGeom prst="rect">
            <a:avLst/>
          </a:prstGeom>
        </p:spPr>
      </p:pic>
      <p:pic>
        <p:nvPicPr>
          <p:cNvPr id="8" name="Imagen 7"/>
          <p:cNvPicPr>
            <a:picLocks noChangeAspect="1"/>
          </p:cNvPicPr>
          <p:nvPr/>
        </p:nvPicPr>
        <p:blipFill>
          <a:blip r:embed="rId6"/>
          <a:stretch>
            <a:fillRect/>
          </a:stretch>
        </p:blipFill>
        <p:spPr>
          <a:xfrm>
            <a:off x="7358816" y="159169"/>
            <a:ext cx="2143125" cy="2143125"/>
          </a:xfrm>
          <a:prstGeom prst="rect">
            <a:avLst/>
          </a:prstGeom>
        </p:spPr>
      </p:pic>
      <p:pic>
        <p:nvPicPr>
          <p:cNvPr id="9" name="Imagen 8"/>
          <p:cNvPicPr>
            <a:picLocks noChangeAspect="1"/>
          </p:cNvPicPr>
          <p:nvPr/>
        </p:nvPicPr>
        <p:blipFill>
          <a:blip r:embed="rId7"/>
          <a:stretch>
            <a:fillRect/>
          </a:stretch>
        </p:blipFill>
        <p:spPr>
          <a:xfrm>
            <a:off x="8302040" y="2472522"/>
            <a:ext cx="2143125" cy="2143125"/>
          </a:xfrm>
          <a:prstGeom prst="rect">
            <a:avLst/>
          </a:prstGeom>
        </p:spPr>
      </p:pic>
      <p:pic>
        <p:nvPicPr>
          <p:cNvPr id="11" name="Imagen 10"/>
          <p:cNvPicPr>
            <a:picLocks noChangeAspect="1"/>
          </p:cNvPicPr>
          <p:nvPr/>
        </p:nvPicPr>
        <p:blipFill>
          <a:blip r:embed="rId8"/>
          <a:stretch>
            <a:fillRect/>
          </a:stretch>
        </p:blipFill>
        <p:spPr>
          <a:xfrm>
            <a:off x="9623536" y="4691061"/>
            <a:ext cx="2478513" cy="1966732"/>
          </a:xfrm>
          <a:prstGeom prst="rect">
            <a:avLst/>
          </a:prstGeom>
        </p:spPr>
      </p:pic>
      <p:pic>
        <p:nvPicPr>
          <p:cNvPr id="10" name="9 Imagen" descr="Resultado de imagen para logo de la facultad de odontologia uaemex"/>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12" name="11 Imagen" descr="Resultado de imagen para logo de la facultad de odontologia uaemex"/>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204935437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p:cNvSpPr>
            <a:spLocks noGrp="1"/>
          </p:cNvSpPr>
          <p:nvPr>
            <p:ph type="body" sz="half" idx="2"/>
          </p:nvPr>
        </p:nvSpPr>
        <p:spPr/>
        <p:txBody>
          <a:bodyPr/>
          <a:lstStyle/>
          <a:p>
            <a:endParaRPr lang="es-MX" sz="4400" dirty="0">
              <a:latin typeface="Bookman Old Style" panose="02050604050505020204" pitchFamily="18" charset="0"/>
            </a:endParaRPr>
          </a:p>
        </p:txBody>
      </p:sp>
      <p:pic>
        <p:nvPicPr>
          <p:cNvPr id="10" name="Marcador de contenido 3"/>
          <p:cNvPicPr>
            <a:picLocks noChangeAspect="1"/>
          </p:cNvPicPr>
          <p:nvPr/>
        </p:nvPicPr>
        <p:blipFill>
          <a:blip r:embed="rId3"/>
          <a:stretch>
            <a:fillRect/>
          </a:stretch>
        </p:blipFill>
        <p:spPr>
          <a:xfrm>
            <a:off x="631412" y="901337"/>
            <a:ext cx="9332444" cy="5249500"/>
          </a:xfrm>
          <a:prstGeom prst="rect">
            <a:avLst/>
          </a:prstGeom>
        </p:spPr>
      </p:pic>
      <p:pic>
        <p:nvPicPr>
          <p:cNvPr id="4" name="3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5" name="4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38394577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Referencias Bibliográficas</a:t>
            </a:r>
            <a:endParaRPr lang="es-MX" b="1" dirty="0"/>
          </a:p>
        </p:txBody>
      </p:sp>
      <p:sp>
        <p:nvSpPr>
          <p:cNvPr id="6" name="5 Marcador de contenido"/>
          <p:cNvSpPr>
            <a:spLocks noGrp="1"/>
          </p:cNvSpPr>
          <p:nvPr>
            <p:ph idx="1"/>
          </p:nvPr>
        </p:nvSpPr>
        <p:spPr/>
        <p:txBody>
          <a:bodyPr>
            <a:normAutofit/>
          </a:bodyPr>
          <a:lstStyle/>
          <a:p>
            <a:pPr lvl="0"/>
            <a:r>
              <a:rPr lang="es-ES" dirty="0" smtClean="0"/>
              <a:t>Castañeda </a:t>
            </a:r>
            <a:r>
              <a:rPr lang="es-ES" dirty="0"/>
              <a:t>Martínez </a:t>
            </a:r>
            <a:r>
              <a:rPr lang="es-ES" dirty="0" err="1"/>
              <a:t>Ethel</a:t>
            </a:r>
            <a:r>
              <a:rPr lang="es-ES" dirty="0"/>
              <a:t>, Serrano López Oralia. Material de Apoyo Didáctico para la Asignatura de Ergonomía. Tesis de Licenciatura. </a:t>
            </a:r>
            <a:r>
              <a:rPr lang="es-ES" dirty="0" err="1"/>
              <a:t>Fac</a:t>
            </a:r>
            <a:r>
              <a:rPr lang="es-ES" dirty="0"/>
              <a:t>. de Odontología de la UAEM. México,  2009</a:t>
            </a:r>
            <a:endParaRPr lang="es-MX" dirty="0"/>
          </a:p>
          <a:p>
            <a:pPr lvl="0"/>
            <a:r>
              <a:rPr lang="es-ES" dirty="0"/>
              <a:t>Jorge Parás Ayala, Estrada </a:t>
            </a:r>
            <a:r>
              <a:rPr lang="es-ES" dirty="0" err="1"/>
              <a:t>Chapman</a:t>
            </a:r>
            <a:r>
              <a:rPr lang="es-ES" dirty="0"/>
              <a:t> Gabriela; Administre su consultorio  como una empresa de servicios. Ed. </a:t>
            </a:r>
            <a:r>
              <a:rPr lang="es-ES" dirty="0" err="1"/>
              <a:t>Amolca</a:t>
            </a:r>
            <a:r>
              <a:rPr lang="es-ES" dirty="0"/>
              <a:t> 2005 impreso en Colombia.</a:t>
            </a:r>
            <a:endParaRPr lang="es-MX" dirty="0"/>
          </a:p>
          <a:p>
            <a:pPr lvl="0"/>
            <a:r>
              <a:rPr lang="es-ES" dirty="0"/>
              <a:t>David J. </a:t>
            </a:r>
            <a:r>
              <a:rPr lang="es-ES" dirty="0" err="1"/>
              <a:t>Oborne</a:t>
            </a:r>
            <a:r>
              <a:rPr lang="es-ES" dirty="0"/>
              <a:t> Ergonomía en acción 2000 Editorial </a:t>
            </a:r>
            <a:r>
              <a:rPr lang="es-ES" dirty="0" err="1"/>
              <a:t>Trillas.Editado</a:t>
            </a:r>
            <a:r>
              <a:rPr lang="es-ES" dirty="0"/>
              <a:t> en México.</a:t>
            </a:r>
            <a:endParaRPr lang="es-MX" dirty="0"/>
          </a:p>
          <a:p>
            <a:endParaRPr lang="es-MX" dirty="0"/>
          </a:p>
        </p:txBody>
      </p:sp>
      <p:pic>
        <p:nvPicPr>
          <p:cNvPr id="7" name="6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8" name="7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659855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Valores </a:t>
            </a:r>
            <a:endParaRPr lang="es-MX" b="1" dirty="0"/>
          </a:p>
        </p:txBody>
      </p:sp>
      <p:sp>
        <p:nvSpPr>
          <p:cNvPr id="3" name="2 Marcador de contenido"/>
          <p:cNvSpPr>
            <a:spLocks noGrp="1"/>
          </p:cNvSpPr>
          <p:nvPr>
            <p:ph idx="1"/>
          </p:nvPr>
        </p:nvSpPr>
        <p:spPr/>
        <p:txBody>
          <a:bodyPr/>
          <a:lstStyle/>
          <a:p>
            <a:r>
              <a:rPr lang="es-MX" sz="3600" dirty="0"/>
              <a:t>Respeto, honestidad, autoestima</a:t>
            </a:r>
          </a:p>
          <a:p>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2783877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Unidad 1</a:t>
            </a:r>
            <a:endParaRPr lang="es-MX" b="1" dirty="0"/>
          </a:p>
        </p:txBody>
      </p:sp>
      <p:sp>
        <p:nvSpPr>
          <p:cNvPr id="3" name="2 Marcador de contenido"/>
          <p:cNvSpPr>
            <a:spLocks noGrp="1"/>
          </p:cNvSpPr>
          <p:nvPr>
            <p:ph idx="1"/>
          </p:nvPr>
        </p:nvSpPr>
        <p:spPr/>
        <p:txBody>
          <a:bodyPr/>
          <a:lstStyle/>
          <a:p>
            <a:pPr lvl="0"/>
            <a:r>
              <a:rPr lang="es-MX" dirty="0"/>
              <a:t>Evaluación diagnóstica</a:t>
            </a:r>
          </a:p>
          <a:p>
            <a:pPr lvl="0"/>
            <a:r>
              <a:rPr lang="es-MX" dirty="0"/>
              <a:t>Encuadre y descripción del curso</a:t>
            </a:r>
          </a:p>
          <a:p>
            <a:pPr lvl="0"/>
            <a:r>
              <a:rPr lang="es-MX" dirty="0"/>
              <a:t>Generalidades de la Ergonomía en Odontología</a:t>
            </a:r>
          </a:p>
          <a:p>
            <a:pPr lvl="0"/>
            <a:r>
              <a:rPr lang="es-MX" dirty="0"/>
              <a:t>Método de patrón</a:t>
            </a:r>
          </a:p>
          <a:p>
            <a:pPr lvl="0"/>
            <a:r>
              <a:rPr lang="es-MX" dirty="0"/>
              <a:t>Puesto de trabajo del odontólogo.</a:t>
            </a:r>
          </a:p>
          <a:p>
            <a:pPr lvl="0"/>
            <a:r>
              <a:rPr lang="es-MX" b="1" i="1" u="sng" dirty="0"/>
              <a:t>Administración y </a:t>
            </a:r>
            <a:r>
              <a:rPr lang="es-MX" b="1" i="1" u="sng" dirty="0" smtClean="0"/>
              <a:t>Mercadotecnia en el consultorio dental</a:t>
            </a:r>
            <a:endParaRPr lang="es-MX" b="1" i="1" u="sng" dirty="0"/>
          </a:p>
          <a:p>
            <a:endParaRPr lang="es-MX" dirty="0"/>
          </a:p>
        </p:txBody>
      </p:sp>
      <p:pic>
        <p:nvPicPr>
          <p:cNvPr id="4" name="3 Imagen" descr="Resultado de imagen para logo de la facultad de odontologi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5" name="4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48763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57827" y="1197643"/>
            <a:ext cx="9144000" cy="2387600"/>
          </a:xfrm>
        </p:spPr>
        <p:txBody>
          <a:bodyPr>
            <a:normAutofit fontScale="90000"/>
          </a:bodyPr>
          <a:lstStyle/>
          <a:p>
            <a:r>
              <a:rPr lang="es-MX" dirty="0" smtClean="0"/>
              <a:t/>
            </a:r>
            <a:br>
              <a:rPr lang="es-MX" dirty="0" smtClean="0"/>
            </a:br>
            <a:r>
              <a:rPr lang="es-MX" dirty="0" smtClean="0"/>
              <a:t>ADMINISTRACIÓN </a:t>
            </a:r>
            <a:r>
              <a:rPr lang="es-MX" smtClean="0"/>
              <a:t>Y </a:t>
            </a:r>
            <a:r>
              <a:rPr lang="es-MX" smtClean="0"/>
              <a:t>PUBLICIDAD EN </a:t>
            </a:r>
            <a:r>
              <a:rPr lang="es-MX" dirty="0" smtClean="0"/>
              <a:t>EL CONSULTORIO DENTAL</a:t>
            </a:r>
            <a:endParaRPr lang="es-MX" dirty="0"/>
          </a:p>
        </p:txBody>
      </p:sp>
      <p:sp>
        <p:nvSpPr>
          <p:cNvPr id="3" name="Subtítulo 2"/>
          <p:cNvSpPr>
            <a:spLocks noGrp="1"/>
          </p:cNvSpPr>
          <p:nvPr>
            <p:ph type="subTitle" idx="1"/>
          </p:nvPr>
        </p:nvSpPr>
        <p:spPr>
          <a:xfrm>
            <a:off x="4788568" y="5486986"/>
            <a:ext cx="8935453" cy="488699"/>
          </a:xfrm>
        </p:spPr>
        <p:txBody>
          <a:bodyPr/>
          <a:lstStyle/>
          <a:p>
            <a:r>
              <a:rPr lang="es-MX" dirty="0" smtClean="0"/>
              <a:t>Dra. en E.P. Rosa </a:t>
            </a:r>
            <a:r>
              <a:rPr lang="es-MX" dirty="0"/>
              <a:t>M</a:t>
            </a:r>
            <a:r>
              <a:rPr lang="es-MX" dirty="0" smtClean="0"/>
              <a:t>artha Flores Estrada</a:t>
            </a:r>
            <a:endParaRPr lang="es-MX" dirty="0"/>
          </a:p>
        </p:txBody>
      </p:sp>
      <p:pic>
        <p:nvPicPr>
          <p:cNvPr id="5" name="Marcador de contenido 3"/>
          <p:cNvPicPr>
            <a:picLocks noChangeAspect="1"/>
          </p:cNvPicPr>
          <p:nvPr/>
        </p:nvPicPr>
        <p:blipFill>
          <a:blip r:embed="rId3"/>
          <a:stretch>
            <a:fillRect/>
          </a:stretch>
        </p:blipFill>
        <p:spPr>
          <a:xfrm>
            <a:off x="1117076" y="4391652"/>
            <a:ext cx="2777591" cy="1689883"/>
          </a:xfrm>
          <a:prstGeom prst="rect">
            <a:avLst/>
          </a:prstGeom>
        </p:spPr>
      </p:pic>
      <p:pic>
        <p:nvPicPr>
          <p:cNvPr id="6" name="5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2176111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Misión </a:t>
            </a:r>
            <a:endParaRPr lang="es-MX" dirty="0"/>
          </a:p>
        </p:txBody>
      </p:sp>
      <p:sp>
        <p:nvSpPr>
          <p:cNvPr id="3" name="Marcador de contenido 2"/>
          <p:cNvSpPr>
            <a:spLocks noGrp="1"/>
          </p:cNvSpPr>
          <p:nvPr>
            <p:ph sz="half" idx="1"/>
          </p:nvPr>
        </p:nvSpPr>
        <p:spPr>
          <a:xfrm>
            <a:off x="400050" y="1844675"/>
            <a:ext cx="6762750" cy="4351338"/>
          </a:xfrm>
        </p:spPr>
        <p:txBody>
          <a:bodyPr>
            <a:normAutofit/>
          </a:bodyPr>
          <a:lstStyle/>
          <a:p>
            <a:r>
              <a:rPr lang="es-MX" dirty="0" smtClean="0"/>
              <a:t>Cuidar de la salud bucodental </a:t>
            </a:r>
          </a:p>
          <a:p>
            <a:r>
              <a:rPr lang="es-MX" b="1" dirty="0" smtClean="0"/>
              <a:t>Es </a:t>
            </a:r>
            <a:r>
              <a:rPr lang="es-MX" dirty="0" smtClean="0"/>
              <a:t>un conjunto de estrategias que nos permiten </a:t>
            </a:r>
            <a:r>
              <a:rPr lang="es-MX" b="1" dirty="0" smtClean="0"/>
              <a:t>llegar a más pacientes</a:t>
            </a:r>
            <a:r>
              <a:rPr lang="es-MX" dirty="0" smtClean="0"/>
              <a:t> y cuidar, así, de su cavidad oral. </a:t>
            </a:r>
          </a:p>
          <a:p>
            <a:r>
              <a:rPr lang="es-MX" dirty="0" smtClean="0"/>
              <a:t>En la actualidad, la mercadotecnia, ya sea offline u online, es un pilar fundamental de cualquier negocio, institución o asociación </a:t>
            </a:r>
          </a:p>
          <a:p>
            <a:pPr marL="0" indent="0" algn="r">
              <a:buNone/>
            </a:pPr>
            <a:r>
              <a:rPr lang="es-MX" sz="2200" dirty="0" smtClean="0"/>
              <a:t>Fuente: Dental </a:t>
            </a:r>
            <a:r>
              <a:rPr lang="es-MX" sz="2200" dirty="0" err="1"/>
              <a:t>S</a:t>
            </a:r>
            <a:r>
              <a:rPr lang="es-MX" sz="2200" dirty="0" err="1" smtClean="0"/>
              <a:t>upport</a:t>
            </a:r>
            <a:r>
              <a:rPr lang="es-MX" sz="2200" dirty="0" smtClean="0"/>
              <a:t> </a:t>
            </a:r>
          </a:p>
          <a:p>
            <a:pPr marL="0" indent="0">
              <a:buNone/>
            </a:pPr>
            <a:endParaRPr lang="es-MX" sz="2600" dirty="0"/>
          </a:p>
        </p:txBody>
      </p:sp>
      <p:pic>
        <p:nvPicPr>
          <p:cNvPr id="1026" name="Picture 2" descr="http://cache1.asset-cache.net/gc/171221916-dental-support-gettyimages.jpg?v=1&amp;c=IWSAsset&amp;k=2&amp;d=M%2BMPLCZgHDGERLM7Ut%2BIDt1E%2B6BjBFxK6ffmgq7gmVsUu0AD7nr94ObWfxdwqIaJ"/>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7713685" y="3390009"/>
            <a:ext cx="3355367" cy="252003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8189494" y="1460030"/>
            <a:ext cx="2959768" cy="1754326"/>
          </a:xfrm>
          <a:prstGeom prst="rect">
            <a:avLst/>
          </a:prstGeom>
        </p:spPr>
        <p:txBody>
          <a:bodyPr wrap="square">
            <a:spAutoFit/>
          </a:bodyPr>
          <a:lstStyle/>
          <a:p>
            <a:r>
              <a:rPr lang="es-MX" dirty="0"/>
              <a:t>Odontología como </a:t>
            </a:r>
            <a:r>
              <a:rPr lang="es-MX" dirty="0" smtClean="0"/>
              <a:t>empresa exitosa </a:t>
            </a:r>
            <a:endParaRPr lang="es-MX" dirty="0"/>
          </a:p>
          <a:p>
            <a:r>
              <a:rPr lang="es-MX" dirty="0"/>
              <a:t>Y esto, ¿cómo se consigue? A través del marketing dental </a:t>
            </a:r>
            <a:endParaRPr lang="es-MX" dirty="0" smtClean="0"/>
          </a:p>
          <a:p>
            <a:r>
              <a:rPr lang="es-MX" b="1" dirty="0" smtClean="0"/>
              <a:t>No se trata de sobrevivir, es lograr</a:t>
            </a:r>
            <a:endParaRPr lang="es-MX" b="1" dirty="0"/>
          </a:p>
        </p:txBody>
      </p:sp>
      <p:pic>
        <p:nvPicPr>
          <p:cNvPr id="6" name="5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2430184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Misión </a:t>
            </a:r>
            <a:endParaRPr lang="es-MX" dirty="0"/>
          </a:p>
        </p:txBody>
      </p:sp>
      <p:sp>
        <p:nvSpPr>
          <p:cNvPr id="3" name="Marcador de contenido 2"/>
          <p:cNvSpPr>
            <a:spLocks noGrp="1"/>
          </p:cNvSpPr>
          <p:nvPr>
            <p:ph sz="half" idx="1"/>
          </p:nvPr>
        </p:nvSpPr>
        <p:spPr>
          <a:xfrm>
            <a:off x="563668" y="1825625"/>
            <a:ext cx="7018232" cy="4351338"/>
          </a:xfrm>
        </p:spPr>
        <p:txBody>
          <a:bodyPr>
            <a:normAutofit/>
          </a:bodyPr>
          <a:lstStyle/>
          <a:p>
            <a:r>
              <a:rPr lang="es-MX" dirty="0" smtClean="0"/>
              <a:t>La idea es divulgar nuestro cometido para asegurar nuestro puesto en el mercado. No obstante, parece más difícil comprender las bondades del marketing en el sector de la salud en general. Médicos generales, oftalmólogos, cirujanos, dentistas, ginecólogos… todos ellos ven amenazadas su ética y su formación.</a:t>
            </a:r>
          </a:p>
          <a:p>
            <a:pPr marL="0" indent="0" algn="r">
              <a:buNone/>
            </a:pPr>
            <a:r>
              <a:rPr lang="es-MX" sz="2200" dirty="0" smtClean="0"/>
              <a:t>Fuente: Dental </a:t>
            </a:r>
            <a:r>
              <a:rPr lang="es-MX" sz="2200" dirty="0" err="1"/>
              <a:t>S</a:t>
            </a:r>
            <a:r>
              <a:rPr lang="es-MX" sz="2200" dirty="0" err="1" smtClean="0"/>
              <a:t>upport</a:t>
            </a:r>
            <a:r>
              <a:rPr lang="es-MX" sz="2200" dirty="0" smtClean="0"/>
              <a:t> </a:t>
            </a:r>
          </a:p>
          <a:p>
            <a:pPr marL="0" indent="0">
              <a:buNone/>
            </a:pPr>
            <a:endParaRPr lang="es-MX" sz="2600" dirty="0"/>
          </a:p>
        </p:txBody>
      </p:sp>
      <p:pic>
        <p:nvPicPr>
          <p:cNvPr id="6" name="5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7" name="6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pic>
        <p:nvPicPr>
          <p:cNvPr id="8" name="7 Marcador de contenido"/>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7581900" y="668587"/>
            <a:ext cx="4015821" cy="2131540"/>
          </a:xfrm>
        </p:spPr>
      </p:pic>
    </p:spTree>
    <p:extLst>
      <p:ext uri="{BB962C8B-B14F-4D97-AF65-F5344CB8AC3E}">
        <p14:creationId xmlns:p14="http://schemas.microsoft.com/office/powerpoint/2010/main" val="1064254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6722"/>
            <a:ext cx="10515600" cy="1325563"/>
          </a:xfrm>
        </p:spPr>
        <p:txBody>
          <a:bodyPr/>
          <a:lstStyle/>
          <a:p>
            <a:r>
              <a:rPr lang="es-MX" dirty="0" smtClean="0"/>
              <a:t>Organigrama </a:t>
            </a:r>
            <a:endParaRPr lang="es-MX" dirty="0"/>
          </a:p>
        </p:txBody>
      </p:sp>
      <p:sp>
        <p:nvSpPr>
          <p:cNvPr id="3" name="Marcador de contenido 2"/>
          <p:cNvSpPr>
            <a:spLocks noGrp="1"/>
          </p:cNvSpPr>
          <p:nvPr>
            <p:ph sz="half" idx="1"/>
          </p:nvPr>
        </p:nvSpPr>
        <p:spPr/>
        <p:txBody>
          <a:bodyPr>
            <a:normAutofit/>
          </a:bodyPr>
          <a:lstStyle/>
          <a:p>
            <a:r>
              <a:rPr lang="es-MX" dirty="0" smtClean="0"/>
              <a:t>Toda clínica dental tiene un gerente, un </a:t>
            </a:r>
            <a:r>
              <a:rPr lang="es-MX" b="1" dirty="0" smtClean="0"/>
              <a:t>dueño</a:t>
            </a:r>
            <a:r>
              <a:rPr lang="es-MX" dirty="0" smtClean="0"/>
              <a:t>, un </a:t>
            </a:r>
            <a:r>
              <a:rPr lang="es-MX" b="1" dirty="0" smtClean="0"/>
              <a:t>responsable</a:t>
            </a:r>
            <a:r>
              <a:rPr lang="es-MX" dirty="0" smtClean="0"/>
              <a:t> o un director del negocio encargado de planificar, ejecutar y controlar lo que sucede a nivel comercial.</a:t>
            </a:r>
          </a:p>
          <a:p>
            <a:pPr marL="0" indent="0">
              <a:buNone/>
            </a:pPr>
            <a:endParaRPr lang="es-MX" dirty="0"/>
          </a:p>
        </p:txBody>
      </p:sp>
      <p:sp>
        <p:nvSpPr>
          <p:cNvPr id="4" name="Marcador de contenido 3"/>
          <p:cNvSpPr>
            <a:spLocks noGrp="1"/>
          </p:cNvSpPr>
          <p:nvPr>
            <p:ph sz="half" idx="2"/>
          </p:nvPr>
        </p:nvSpPr>
        <p:spPr>
          <a:xfrm>
            <a:off x="6603081" y="1260769"/>
            <a:ext cx="5181600" cy="4351338"/>
          </a:xfrm>
        </p:spPr>
        <p:txBody>
          <a:bodyPr>
            <a:normAutofit/>
          </a:bodyPr>
          <a:lstStyle/>
          <a:p>
            <a:r>
              <a:rPr lang="es-MX" dirty="0" smtClean="0"/>
              <a:t>Realidad </a:t>
            </a:r>
            <a:endParaRPr lang="es-MX" dirty="0"/>
          </a:p>
        </p:txBody>
      </p:sp>
      <p:sp>
        <p:nvSpPr>
          <p:cNvPr id="5" name="Rectángulo redondeado 4"/>
          <p:cNvSpPr/>
          <p:nvPr/>
        </p:nvSpPr>
        <p:spPr>
          <a:xfrm>
            <a:off x="8630151" y="1578147"/>
            <a:ext cx="1532021" cy="114481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Especialista en </a:t>
            </a:r>
            <a:r>
              <a:rPr lang="es-MX" sz="1200" dirty="0" err="1" smtClean="0"/>
              <a:t>odontopediatría</a:t>
            </a:r>
            <a:endParaRPr lang="es-MX" sz="1200" dirty="0" smtClean="0"/>
          </a:p>
          <a:p>
            <a:pPr algn="ctr"/>
            <a:r>
              <a:rPr lang="es-MX" sz="1050" dirty="0" smtClean="0"/>
              <a:t>Gerente general</a:t>
            </a:r>
            <a:endParaRPr lang="es-MX" sz="1050" dirty="0"/>
          </a:p>
        </p:txBody>
      </p:sp>
      <p:sp>
        <p:nvSpPr>
          <p:cNvPr id="6" name="Rectángulo redondeado 5"/>
          <p:cNvSpPr/>
          <p:nvPr/>
        </p:nvSpPr>
        <p:spPr>
          <a:xfrm>
            <a:off x="6881561" y="2826838"/>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Contador </a:t>
            </a:r>
            <a:endParaRPr lang="es-MX" dirty="0"/>
          </a:p>
        </p:txBody>
      </p:sp>
      <p:sp>
        <p:nvSpPr>
          <p:cNvPr id="7" name="Rectángulo redondeado 6"/>
          <p:cNvSpPr/>
          <p:nvPr/>
        </p:nvSpPr>
        <p:spPr>
          <a:xfrm>
            <a:off x="8630151" y="3425784"/>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Técnico dental </a:t>
            </a:r>
            <a:endParaRPr lang="es-MX" dirty="0"/>
          </a:p>
        </p:txBody>
      </p:sp>
      <p:sp>
        <p:nvSpPr>
          <p:cNvPr id="8" name="Rectángulo redondeado 7"/>
          <p:cNvSpPr/>
          <p:nvPr/>
        </p:nvSpPr>
        <p:spPr>
          <a:xfrm>
            <a:off x="10314572" y="2722960"/>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Asistente </a:t>
            </a:r>
            <a:endParaRPr lang="es-MX" dirty="0"/>
          </a:p>
        </p:txBody>
      </p:sp>
      <p:sp>
        <p:nvSpPr>
          <p:cNvPr id="9" name="Rectángulo redondeado 8"/>
          <p:cNvSpPr/>
          <p:nvPr/>
        </p:nvSpPr>
        <p:spPr>
          <a:xfrm>
            <a:off x="8630151" y="4288467"/>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intendencia</a:t>
            </a:r>
            <a:endParaRPr lang="es-MX" dirty="0"/>
          </a:p>
        </p:txBody>
      </p:sp>
      <p:sp>
        <p:nvSpPr>
          <p:cNvPr id="10" name="Rectángulo redondeado 9"/>
          <p:cNvSpPr/>
          <p:nvPr/>
        </p:nvSpPr>
        <p:spPr>
          <a:xfrm>
            <a:off x="8666246" y="5151150"/>
            <a:ext cx="1532021" cy="6096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t>
            </a:r>
            <a:endParaRPr lang="es-MX" dirty="0"/>
          </a:p>
        </p:txBody>
      </p:sp>
      <p:cxnSp>
        <p:nvCxnSpPr>
          <p:cNvPr id="12" name="Conector recto 11"/>
          <p:cNvCxnSpPr>
            <a:endCxn id="7" idx="0"/>
          </p:cNvCxnSpPr>
          <p:nvPr/>
        </p:nvCxnSpPr>
        <p:spPr>
          <a:xfrm>
            <a:off x="9396161" y="2722960"/>
            <a:ext cx="1" cy="7028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Conector recto 12"/>
          <p:cNvCxnSpPr>
            <a:stCxn id="7" idx="2"/>
          </p:cNvCxnSpPr>
          <p:nvPr/>
        </p:nvCxnSpPr>
        <p:spPr>
          <a:xfrm flipH="1">
            <a:off x="9396161" y="4035384"/>
            <a:ext cx="1" cy="2456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Conector recto 13"/>
          <p:cNvCxnSpPr>
            <a:stCxn id="9" idx="2"/>
          </p:cNvCxnSpPr>
          <p:nvPr/>
        </p:nvCxnSpPr>
        <p:spPr>
          <a:xfrm flipH="1">
            <a:off x="9392151" y="4898067"/>
            <a:ext cx="4011" cy="3313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9403179" y="3041199"/>
            <a:ext cx="911393" cy="54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flipV="1">
            <a:off x="8413582" y="3229640"/>
            <a:ext cx="975562" cy="4507"/>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6" name="15 Imagen" descr="Resultado de imagen para logo de la facultad de odontolog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08229" y="61004"/>
            <a:ext cx="683785" cy="607583"/>
          </a:xfrm>
          <a:prstGeom prst="rect">
            <a:avLst/>
          </a:prstGeom>
          <a:noFill/>
          <a:ln>
            <a:noFill/>
          </a:ln>
        </p:spPr>
      </p:pic>
      <p:pic>
        <p:nvPicPr>
          <p:cNvPr id="17" name="16 Imagen" descr="Resultado de imagen para logo de la facultad de odontologia uaemex"/>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132" y="134584"/>
            <a:ext cx="785073" cy="651373"/>
          </a:xfrm>
          <a:prstGeom prst="rect">
            <a:avLst/>
          </a:prstGeom>
          <a:noFill/>
          <a:ln>
            <a:noFill/>
          </a:ln>
        </p:spPr>
      </p:pic>
    </p:spTree>
    <p:extLst>
      <p:ext uri="{BB962C8B-B14F-4D97-AF65-F5344CB8AC3E}">
        <p14:creationId xmlns:p14="http://schemas.microsoft.com/office/powerpoint/2010/main" val="16900794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668</TotalTime>
  <Words>2826</Words>
  <Application>Microsoft Office PowerPoint</Application>
  <PresentationFormat>Personalizado</PresentationFormat>
  <Paragraphs>269</Paragraphs>
  <Slides>39</Slides>
  <Notes>33</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Tema de Office</vt:lpstr>
      <vt:lpstr>Presentación de PowerPoint</vt:lpstr>
      <vt:lpstr>Objetivo del curso</vt:lpstr>
      <vt:lpstr>Competencia</vt:lpstr>
      <vt:lpstr>Valores </vt:lpstr>
      <vt:lpstr>Unidad 1</vt:lpstr>
      <vt:lpstr> ADMINISTRACIÓN Y PUBLICIDAD EN EL CONSULTORIO DENTAL</vt:lpstr>
      <vt:lpstr>Misión </vt:lpstr>
      <vt:lpstr>Misión </vt:lpstr>
      <vt:lpstr>Organigrama </vt:lpstr>
      <vt:lpstr>Organigrama </vt:lpstr>
      <vt:lpstr>Organigrama </vt:lpstr>
      <vt:lpstr>Cual es el objetivo de su marketing</vt:lpstr>
      <vt:lpstr>Marketing </vt:lpstr>
      <vt:lpstr>Dental support</vt:lpstr>
      <vt:lpstr>Primera visita</vt:lpstr>
      <vt:lpstr>Dental Support</vt:lpstr>
      <vt:lpstr>Evaluación de la condición.</vt:lpstr>
      <vt:lpstr>Presentación de PowerPoint</vt:lpstr>
      <vt:lpstr>No olvide:</vt:lpstr>
      <vt:lpstr>No olvide:</vt:lpstr>
      <vt:lpstr>Presentación de PowerPoint</vt:lpstr>
      <vt:lpstr>Cuadros </vt:lpstr>
      <vt:lpstr>Consejos para emprendedor </vt:lpstr>
      <vt:lpstr>Presentación de PowerPoint</vt:lpstr>
      <vt:lpstr>Presentación de PowerPoint</vt:lpstr>
      <vt:lpstr>Presentación de PowerPoint</vt:lpstr>
      <vt:lpstr>Presentación de PowerPoint</vt:lpstr>
      <vt:lpstr>Presentación de PowerPoint</vt:lpstr>
      <vt:lpstr>Diseño de publicidad</vt:lpstr>
      <vt:lpstr>Diseño de imagen corporativa</vt:lpstr>
      <vt:lpstr>Administración de la empresa dental</vt:lpstr>
      <vt:lpstr>Marketing </vt:lpstr>
      <vt:lpstr>Marketing  </vt:lpstr>
      <vt:lpstr>Marketing </vt:lpstr>
      <vt:lpstr>Marketing </vt:lpstr>
      <vt:lpstr>Microempresa </vt:lpstr>
      <vt:lpstr>Mercadotecnia implica que se quede en la mente</vt:lpstr>
      <vt:lpstr>Presentación de PowerPoint</vt:lpstr>
      <vt:lpstr>Referencias Bibliográficas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Martha</dc:creator>
  <cp:lastModifiedBy>Erendira Delgado</cp:lastModifiedBy>
  <cp:revision>54</cp:revision>
  <dcterms:created xsi:type="dcterms:W3CDTF">2016-05-04T19:16:17Z</dcterms:created>
  <dcterms:modified xsi:type="dcterms:W3CDTF">2016-10-12T09:52:34Z</dcterms:modified>
</cp:coreProperties>
</file>