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6" r:id="rId2"/>
    <p:sldId id="264" r:id="rId3"/>
    <p:sldId id="256" r:id="rId4"/>
    <p:sldId id="260" r:id="rId5"/>
    <p:sldId id="257" r:id="rId6"/>
    <p:sldId id="261" r:id="rId7"/>
    <p:sldId id="258" r:id="rId8"/>
    <p:sldId id="259" r:id="rId9"/>
    <p:sldId id="262" r:id="rId10"/>
    <p:sldId id="265" r:id="rId11"/>
    <p:sldId id="263" r:id="rId12"/>
    <p:sldId id="268" r:id="rId13"/>
    <p:sldId id="269" r:id="rId14"/>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28" d="100"/>
          <a:sy n="128" d="100"/>
        </p:scale>
        <p:origin x="-102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572C88D4-97AC-414B-8C88-0D21AFCF6974}"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AADA2AAF-C5DB-594A-9796-EE6DF8813AD6}" type="slidenum">
              <a:rPr lang="es-ES" smtClean="0"/>
              <a:t>‹Nr.›</a:t>
            </a:fld>
            <a:endParaRPr lang="es-ES"/>
          </a:p>
        </p:txBody>
      </p:sp>
    </p:spTree>
    <p:extLst>
      <p:ext uri="{BB962C8B-B14F-4D97-AF65-F5344CB8AC3E}">
        <p14:creationId xmlns:p14="http://schemas.microsoft.com/office/powerpoint/2010/main" val="3701373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572C88D4-97AC-414B-8C88-0D21AFCF6974}"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AADA2AAF-C5DB-594A-9796-EE6DF8813AD6}" type="slidenum">
              <a:rPr lang="es-ES" smtClean="0"/>
              <a:t>‹Nr.›</a:t>
            </a:fld>
            <a:endParaRPr lang="es-ES"/>
          </a:p>
        </p:txBody>
      </p:sp>
    </p:spTree>
    <p:extLst>
      <p:ext uri="{BB962C8B-B14F-4D97-AF65-F5344CB8AC3E}">
        <p14:creationId xmlns:p14="http://schemas.microsoft.com/office/powerpoint/2010/main" val="23096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572C88D4-97AC-414B-8C88-0D21AFCF6974}"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AADA2AAF-C5DB-594A-9796-EE6DF8813AD6}" type="slidenum">
              <a:rPr lang="es-ES" smtClean="0"/>
              <a:t>‹Nr.›</a:t>
            </a:fld>
            <a:endParaRPr lang="es-ES"/>
          </a:p>
        </p:txBody>
      </p:sp>
    </p:spTree>
    <p:extLst>
      <p:ext uri="{BB962C8B-B14F-4D97-AF65-F5344CB8AC3E}">
        <p14:creationId xmlns:p14="http://schemas.microsoft.com/office/powerpoint/2010/main" val="1991636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572C88D4-97AC-414B-8C88-0D21AFCF6974}"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AADA2AAF-C5DB-594A-9796-EE6DF8813AD6}" type="slidenum">
              <a:rPr lang="es-ES" smtClean="0"/>
              <a:t>‹Nr.›</a:t>
            </a:fld>
            <a:endParaRPr lang="es-ES"/>
          </a:p>
        </p:txBody>
      </p:sp>
    </p:spTree>
    <p:extLst>
      <p:ext uri="{BB962C8B-B14F-4D97-AF65-F5344CB8AC3E}">
        <p14:creationId xmlns:p14="http://schemas.microsoft.com/office/powerpoint/2010/main" val="2704692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572C88D4-97AC-414B-8C88-0D21AFCF6974}"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AADA2AAF-C5DB-594A-9796-EE6DF8813AD6}" type="slidenum">
              <a:rPr lang="es-ES" smtClean="0"/>
              <a:t>‹Nr.›</a:t>
            </a:fld>
            <a:endParaRPr lang="es-ES"/>
          </a:p>
        </p:txBody>
      </p:sp>
    </p:spTree>
    <p:extLst>
      <p:ext uri="{BB962C8B-B14F-4D97-AF65-F5344CB8AC3E}">
        <p14:creationId xmlns:p14="http://schemas.microsoft.com/office/powerpoint/2010/main" val="3847668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572C88D4-97AC-414B-8C88-0D21AFCF6974}"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AADA2AAF-C5DB-594A-9796-EE6DF8813AD6}" type="slidenum">
              <a:rPr lang="es-ES" smtClean="0"/>
              <a:t>‹Nr.›</a:t>
            </a:fld>
            <a:endParaRPr lang="es-ES"/>
          </a:p>
        </p:txBody>
      </p:sp>
    </p:spTree>
    <p:extLst>
      <p:ext uri="{BB962C8B-B14F-4D97-AF65-F5344CB8AC3E}">
        <p14:creationId xmlns:p14="http://schemas.microsoft.com/office/powerpoint/2010/main" val="3814080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572C88D4-97AC-414B-8C88-0D21AFCF6974}" type="datetimeFigureOut">
              <a:rPr lang="es-ES" smtClean="0"/>
              <a:t>19/10/17</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AADA2AAF-C5DB-594A-9796-EE6DF8813AD6}" type="slidenum">
              <a:rPr lang="es-ES" smtClean="0"/>
              <a:t>‹Nr.›</a:t>
            </a:fld>
            <a:endParaRPr lang="es-ES"/>
          </a:p>
        </p:txBody>
      </p:sp>
    </p:spTree>
    <p:extLst>
      <p:ext uri="{BB962C8B-B14F-4D97-AF65-F5344CB8AC3E}">
        <p14:creationId xmlns:p14="http://schemas.microsoft.com/office/powerpoint/2010/main" val="1654563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572C88D4-97AC-414B-8C88-0D21AFCF6974}" type="datetimeFigureOut">
              <a:rPr lang="es-ES" smtClean="0"/>
              <a:t>19/10/17</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AADA2AAF-C5DB-594A-9796-EE6DF8813AD6}" type="slidenum">
              <a:rPr lang="es-ES" smtClean="0"/>
              <a:t>‹Nr.›</a:t>
            </a:fld>
            <a:endParaRPr lang="es-ES"/>
          </a:p>
        </p:txBody>
      </p:sp>
    </p:spTree>
    <p:extLst>
      <p:ext uri="{BB962C8B-B14F-4D97-AF65-F5344CB8AC3E}">
        <p14:creationId xmlns:p14="http://schemas.microsoft.com/office/powerpoint/2010/main" val="4255443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72C88D4-97AC-414B-8C88-0D21AFCF6974}" type="datetimeFigureOut">
              <a:rPr lang="es-ES" smtClean="0"/>
              <a:t>19/10/17</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AADA2AAF-C5DB-594A-9796-EE6DF8813AD6}" type="slidenum">
              <a:rPr lang="es-ES" smtClean="0"/>
              <a:t>‹Nr.›</a:t>
            </a:fld>
            <a:endParaRPr lang="es-ES"/>
          </a:p>
        </p:txBody>
      </p:sp>
    </p:spTree>
    <p:extLst>
      <p:ext uri="{BB962C8B-B14F-4D97-AF65-F5344CB8AC3E}">
        <p14:creationId xmlns:p14="http://schemas.microsoft.com/office/powerpoint/2010/main" val="701709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572C88D4-97AC-414B-8C88-0D21AFCF6974}"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AADA2AAF-C5DB-594A-9796-EE6DF8813AD6}" type="slidenum">
              <a:rPr lang="es-ES" smtClean="0"/>
              <a:t>‹Nr.›</a:t>
            </a:fld>
            <a:endParaRPr lang="es-ES"/>
          </a:p>
        </p:txBody>
      </p:sp>
    </p:spTree>
    <p:extLst>
      <p:ext uri="{BB962C8B-B14F-4D97-AF65-F5344CB8AC3E}">
        <p14:creationId xmlns:p14="http://schemas.microsoft.com/office/powerpoint/2010/main" val="1755818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572C88D4-97AC-414B-8C88-0D21AFCF6974}"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AADA2AAF-C5DB-594A-9796-EE6DF8813AD6}" type="slidenum">
              <a:rPr lang="es-ES" smtClean="0"/>
              <a:t>‹Nr.›</a:t>
            </a:fld>
            <a:endParaRPr lang="es-ES"/>
          </a:p>
        </p:txBody>
      </p:sp>
    </p:spTree>
    <p:extLst>
      <p:ext uri="{BB962C8B-B14F-4D97-AF65-F5344CB8AC3E}">
        <p14:creationId xmlns:p14="http://schemas.microsoft.com/office/powerpoint/2010/main" val="18645250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2C88D4-97AC-414B-8C88-0D21AFCF6974}" type="datetimeFigureOut">
              <a:rPr lang="es-ES" smtClean="0"/>
              <a:t>19/10/17</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DA2AAF-C5DB-594A-9796-EE6DF8813AD6}" type="slidenum">
              <a:rPr lang="es-ES" smtClean="0"/>
              <a:t>‹Nr.›</a:t>
            </a:fld>
            <a:endParaRPr lang="es-ES"/>
          </a:p>
        </p:txBody>
      </p:sp>
    </p:spTree>
    <p:extLst>
      <p:ext uri="{BB962C8B-B14F-4D97-AF65-F5344CB8AC3E}">
        <p14:creationId xmlns:p14="http://schemas.microsoft.com/office/powerpoint/2010/main" val="17877297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mailxmail.com/curso-estudio-hombre-biologia-sociedad-cultura/cultura-caracteristicas-componentes-contenidos" TargetMode="External"/><Relationship Id="rId4" Type="http://schemas.openxmlformats.org/officeDocument/2006/relationships/hyperlink" Target="http://www.arqhys.com/general/la-cultura-y-sus-caracteristicas-esenciales.html" TargetMode="External"/><Relationship Id="rId5" Type="http://schemas.openxmlformats.org/officeDocument/2006/relationships/hyperlink" Target="http://www.octaedro.com/praxis/pdf/55105-memoria.pdf" TargetMode="External"/><Relationship Id="rId1" Type="http://schemas.openxmlformats.org/officeDocument/2006/relationships/slideLayout" Target="../slideLayouts/slideLayout2.xml"/><Relationship Id="rId2" Type="http://schemas.openxmlformats.org/officeDocument/2006/relationships/hyperlink" Target="http://es.wikipedia.org/wiki/Cultura"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038310"/>
          </a:xfrm>
        </p:spPr>
        <p:txBody>
          <a:bodyPr>
            <a:normAutofit/>
          </a:bodyPr>
          <a:lstStyle/>
          <a:p>
            <a:r>
              <a:rPr lang="es-ES" sz="2800" dirty="0" smtClean="0"/>
              <a:t>ARTE Y CULTURA I</a:t>
            </a:r>
            <a:endParaRPr lang="es-ES" sz="2800" dirty="0"/>
          </a:p>
        </p:txBody>
      </p:sp>
      <p:pic>
        <p:nvPicPr>
          <p:cNvPr id="4" name="Marcador de contenido 3" descr="patri 1.jpg"/>
          <p:cNvPicPr>
            <a:picLocks noGrp="1" noChangeAspect="1"/>
          </p:cNvPicPr>
          <p:nvPr>
            <p:ph idx="1"/>
          </p:nvPr>
        </p:nvPicPr>
        <p:blipFill>
          <a:blip r:embed="rId2">
            <a:extLst>
              <a:ext uri="{28A0092B-C50C-407E-A947-70E740481C1C}">
                <a14:useLocalDpi xmlns:a14="http://schemas.microsoft.com/office/drawing/2010/main" val="0"/>
              </a:ext>
            </a:extLst>
          </a:blip>
          <a:srcRect t="13289" b="13289"/>
          <a:stretch>
            <a:fillRect/>
          </a:stretch>
        </p:blipFill>
        <p:spPr>
          <a:xfrm>
            <a:off x="3352770" y="1904851"/>
            <a:ext cx="2675618" cy="2475229"/>
          </a:xfrm>
        </p:spPr>
      </p:pic>
      <p:pic>
        <p:nvPicPr>
          <p:cNvPr id="5" name="Imagen 4" descr="patri 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904851"/>
            <a:ext cx="2895570" cy="2475229"/>
          </a:xfrm>
          <a:prstGeom prst="rect">
            <a:avLst/>
          </a:prstGeom>
        </p:spPr>
      </p:pic>
      <p:pic>
        <p:nvPicPr>
          <p:cNvPr id="6" name="Imagen 5" descr="patri 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76504" y="1904851"/>
            <a:ext cx="2610296" cy="2475229"/>
          </a:xfrm>
          <a:prstGeom prst="rect">
            <a:avLst/>
          </a:prstGeom>
        </p:spPr>
      </p:pic>
      <p:sp>
        <p:nvSpPr>
          <p:cNvPr id="7" name="CuadroTexto 6"/>
          <p:cNvSpPr txBox="1"/>
          <p:nvPr/>
        </p:nvSpPr>
        <p:spPr>
          <a:xfrm>
            <a:off x="817942" y="4509222"/>
            <a:ext cx="7135468" cy="1200329"/>
          </a:xfrm>
          <a:prstGeom prst="rect">
            <a:avLst/>
          </a:prstGeom>
          <a:noFill/>
        </p:spPr>
        <p:txBody>
          <a:bodyPr wrap="square" rtlCol="0">
            <a:spAutoFit/>
          </a:bodyPr>
          <a:lstStyle/>
          <a:p>
            <a:pPr algn="ctr"/>
            <a:r>
              <a:rPr lang="es-ES" dirty="0" smtClean="0"/>
              <a:t>UNIDAD 1</a:t>
            </a:r>
          </a:p>
          <a:p>
            <a:pPr algn="ctr"/>
            <a:endParaRPr lang="es-ES" dirty="0"/>
          </a:p>
          <a:p>
            <a:pPr algn="ctr"/>
            <a:r>
              <a:rPr lang="es-ES" dirty="0" smtClean="0"/>
              <a:t>PROFR.  JESÚS </a:t>
            </a:r>
            <a:r>
              <a:rPr lang="es-ES" dirty="0" smtClean="0"/>
              <a:t>PRÉSTAMO</a:t>
            </a:r>
          </a:p>
          <a:p>
            <a:pPr algn="ctr"/>
            <a:r>
              <a:rPr lang="es-ES" dirty="0" smtClean="0"/>
              <a:t>PROFR. RAUL LE</a:t>
            </a:r>
            <a:r>
              <a:rPr lang="es-ES" dirty="0" smtClean="0"/>
              <a:t>ÓN</a:t>
            </a:r>
            <a:endParaRPr lang="es-ES" dirty="0"/>
          </a:p>
        </p:txBody>
      </p:sp>
    </p:spTree>
    <p:extLst>
      <p:ext uri="{BB962C8B-B14F-4D97-AF65-F5344CB8AC3E}">
        <p14:creationId xmlns:p14="http://schemas.microsoft.com/office/powerpoint/2010/main" val="32948612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61644"/>
          </a:xfrm>
        </p:spPr>
        <p:txBody>
          <a:bodyPr>
            <a:normAutofit/>
          </a:bodyPr>
          <a:lstStyle/>
          <a:p>
            <a:r>
              <a:rPr lang="es-ES" sz="1400" dirty="0" smtClean="0"/>
              <a:t>EL CONCEPTO DE CULTURA</a:t>
            </a:r>
            <a:endParaRPr lang="es-ES" sz="1400" dirty="0"/>
          </a:p>
        </p:txBody>
      </p:sp>
      <p:sp>
        <p:nvSpPr>
          <p:cNvPr id="3" name="Marcador de contenido 2"/>
          <p:cNvSpPr>
            <a:spLocks noGrp="1"/>
          </p:cNvSpPr>
          <p:nvPr>
            <p:ph idx="1"/>
          </p:nvPr>
        </p:nvSpPr>
        <p:spPr>
          <a:xfrm>
            <a:off x="457200" y="936282"/>
            <a:ext cx="8229600" cy="5189882"/>
          </a:xfrm>
        </p:spPr>
        <p:txBody>
          <a:bodyPr>
            <a:normAutofit lnSpcReduction="10000"/>
          </a:bodyPr>
          <a:lstStyle/>
          <a:p>
            <a:r>
              <a:rPr lang="es-ES" sz="1400" dirty="0" smtClean="0"/>
              <a:t>El concepto de cultura según la UNESCO </a:t>
            </a:r>
          </a:p>
          <a:p>
            <a:pPr marL="355600" indent="0">
              <a:lnSpc>
                <a:spcPct val="120000"/>
              </a:lnSpc>
              <a:buNone/>
            </a:pPr>
            <a:r>
              <a:rPr lang="es-ES" sz="1400" dirty="0" smtClean="0"/>
              <a:t>Como </a:t>
            </a:r>
            <a:r>
              <a:rPr lang="es-ES" sz="1400" dirty="0"/>
              <a:t>parte de las acciones que realiza la UNESCO en el Mundo, en el año de 1982, se realizo en </a:t>
            </a:r>
            <a:r>
              <a:rPr lang="es-ES" sz="1400" dirty="0" smtClean="0"/>
              <a:t>México </a:t>
            </a:r>
            <a:r>
              <a:rPr lang="es-ES" sz="1400" dirty="0"/>
              <a:t>la </a:t>
            </a:r>
            <a:r>
              <a:rPr lang="es-ES" sz="1400" i="1" dirty="0"/>
              <a:t>"Conferencia Mundial sobre las Políticas Culturales" </a:t>
            </a:r>
            <a:r>
              <a:rPr lang="es-ES" sz="1400" dirty="0"/>
              <a:t>en la que la comunidad internacional </a:t>
            </a:r>
            <a:r>
              <a:rPr lang="es-ES" sz="1400" dirty="0" smtClean="0"/>
              <a:t>contribuyó </a:t>
            </a:r>
            <a:r>
              <a:rPr lang="es-ES" sz="1400" dirty="0"/>
              <a:t>de manera efectiva con </a:t>
            </a:r>
            <a:r>
              <a:rPr lang="es-ES" sz="1400" dirty="0" smtClean="0"/>
              <a:t>la siguiente declaración:</a:t>
            </a:r>
            <a:endParaRPr lang="es-ES" sz="1400" i="1" dirty="0"/>
          </a:p>
          <a:p>
            <a:pPr marL="355600" indent="0">
              <a:lnSpc>
                <a:spcPct val="120000"/>
              </a:lnSpc>
              <a:buNone/>
            </a:pPr>
            <a:r>
              <a:rPr lang="es-ES" sz="1400" i="1" dirty="0" smtClean="0"/>
              <a:t>	.</a:t>
            </a:r>
            <a:r>
              <a:rPr lang="es-ES" sz="1400" i="1" dirty="0"/>
              <a:t>.</a:t>
            </a:r>
            <a:r>
              <a:rPr lang="es-ES" sz="1400" i="1" dirty="0">
                <a:solidFill>
                  <a:schemeClr val="accent2"/>
                </a:solidFill>
              </a:rPr>
              <a:t>.la cultura puede considerarse actualmente como el conjunto de los rasgos distintivos, espirituales y materiales, intelectuales y afectivos que caracterizan a una sociedad o un grupo social. Ella engloba, además de las artes y las letras, los modos de vida, los derechos fundamentales al ser humano, los sistemas de valores, las tradiciones y las creencias y que la cultura da al hombre la capacidad de reflexionar sobre sí mismo. Es ella la que hace de nosotros seres específicamente humanos, racionales, críticos y éticamente comprometidos. A través de ella discernimos los valores y efectuamos opciones. A través de ella el hombre se expresa, toma conciencia de sí mismo, se reconoce como un proyecto inacabado, pone en cuestión sus propias realizaciones, busca incansablemente nuevas significaciones, y crea obras que lo trascienden</a:t>
            </a:r>
            <a:r>
              <a:rPr lang="es-ES" sz="1400" i="1" dirty="0" smtClean="0">
                <a:solidFill>
                  <a:schemeClr val="accent2"/>
                </a:solidFill>
              </a:rPr>
              <a:t>.</a:t>
            </a:r>
          </a:p>
          <a:p>
            <a:pPr marL="355600" indent="0">
              <a:lnSpc>
                <a:spcPct val="120000"/>
              </a:lnSpc>
              <a:buNone/>
            </a:pPr>
            <a:endParaRPr lang="es-ES" sz="1400" i="1" dirty="0">
              <a:solidFill>
                <a:schemeClr val="accent2"/>
              </a:solidFill>
            </a:endParaRPr>
          </a:p>
          <a:p>
            <a:r>
              <a:rPr lang="es-ES" sz="1400" b="1" dirty="0"/>
              <a:t>Diversidad </a:t>
            </a:r>
            <a:r>
              <a:rPr lang="es-ES" sz="1400" b="1" dirty="0" smtClean="0"/>
              <a:t>Cultural</a:t>
            </a:r>
            <a:endParaRPr lang="es-ES" sz="1400" b="1" dirty="0"/>
          </a:p>
          <a:p>
            <a:pPr marL="355600" indent="0">
              <a:lnSpc>
                <a:spcPct val="120000"/>
              </a:lnSpc>
              <a:buNone/>
            </a:pPr>
            <a:r>
              <a:rPr lang="es-ES" sz="1400" dirty="0"/>
              <a:t>La cultura, en su rica diversidad, posee un valor intrínseco tanto para el desarrollo como para la cohesión social y la </a:t>
            </a:r>
            <a:r>
              <a:rPr lang="es-ES" sz="1400" dirty="0" smtClean="0"/>
              <a:t>paz. La </a:t>
            </a:r>
            <a:r>
              <a:rPr lang="es-ES" sz="1400" dirty="0"/>
              <a:t>diversidad cultural es una fuerza motriz del desarrollo, no sólo en lo que respecta al crecimiento económico, sino como medio de tener una vida intelectual, afectiva, moral y espiritual más enriquecedora. Esta diversidad es un componente indispensable para </a:t>
            </a:r>
            <a:r>
              <a:rPr lang="es-ES" sz="1400" dirty="0" smtClean="0"/>
              <a:t>el logro de </a:t>
            </a:r>
            <a:r>
              <a:rPr lang="es-ES" sz="1400" smtClean="0"/>
              <a:t>objetivos sociales, </a:t>
            </a:r>
            <a:r>
              <a:rPr lang="es-ES" sz="1400" dirty="0"/>
              <a:t>gracias, entre otros, al dispositivo normativo, elaborado en el ámbito cultural.</a:t>
            </a:r>
          </a:p>
        </p:txBody>
      </p:sp>
    </p:spTree>
    <p:extLst>
      <p:ext uri="{BB962C8B-B14F-4D97-AF65-F5344CB8AC3E}">
        <p14:creationId xmlns:p14="http://schemas.microsoft.com/office/powerpoint/2010/main" val="34391804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474927"/>
          </a:xfrm>
        </p:spPr>
        <p:txBody>
          <a:bodyPr>
            <a:normAutofit/>
          </a:bodyPr>
          <a:lstStyle/>
          <a:p>
            <a:r>
              <a:rPr lang="es-ES" sz="1400" dirty="0" smtClean="0"/>
              <a:t>EL CONCEPTO DE CULTURA</a:t>
            </a:r>
            <a:endParaRPr lang="es-ES" sz="1400" dirty="0"/>
          </a:p>
        </p:txBody>
      </p:sp>
      <p:sp>
        <p:nvSpPr>
          <p:cNvPr id="3" name="Marcador de contenido 2"/>
          <p:cNvSpPr>
            <a:spLocks noGrp="1"/>
          </p:cNvSpPr>
          <p:nvPr>
            <p:ph idx="1"/>
          </p:nvPr>
        </p:nvSpPr>
        <p:spPr>
          <a:xfrm>
            <a:off x="457200" y="926546"/>
            <a:ext cx="8229600" cy="5199617"/>
          </a:xfrm>
        </p:spPr>
        <p:txBody>
          <a:bodyPr>
            <a:normAutofit/>
          </a:bodyPr>
          <a:lstStyle/>
          <a:p>
            <a:endParaRPr lang="es-ES" sz="1200" dirty="0" smtClean="0"/>
          </a:p>
          <a:p>
            <a:endParaRPr lang="es-ES" sz="1200" dirty="0"/>
          </a:p>
          <a:p>
            <a:r>
              <a:rPr lang="es-ES" sz="1200" dirty="0" smtClean="0"/>
              <a:t>Referencias</a:t>
            </a:r>
          </a:p>
          <a:p>
            <a:pPr marL="0" indent="0">
              <a:buNone/>
            </a:pPr>
            <a:endParaRPr lang="es-ES" sz="1200" dirty="0"/>
          </a:p>
          <a:p>
            <a:pPr marL="0" indent="0">
              <a:buNone/>
            </a:pPr>
            <a:r>
              <a:rPr lang="es-ES" sz="1200" dirty="0" smtClean="0">
                <a:hlinkClick r:id="rId2"/>
              </a:rPr>
              <a:t>http</a:t>
            </a:r>
            <a:r>
              <a:rPr lang="es-ES" sz="1200" dirty="0">
                <a:hlinkClick r:id="rId2"/>
              </a:rPr>
              <a:t>://es.wikipedia.org/wiki/</a:t>
            </a:r>
            <a:r>
              <a:rPr lang="es-ES" sz="1200" dirty="0" smtClean="0">
                <a:hlinkClick r:id="rId2"/>
              </a:rPr>
              <a:t>Cultura</a:t>
            </a:r>
            <a:endParaRPr lang="es-ES" sz="1200" dirty="0" smtClean="0"/>
          </a:p>
          <a:p>
            <a:pPr marL="0" indent="0">
              <a:buNone/>
            </a:pPr>
            <a:endParaRPr lang="es-ES" sz="1200" dirty="0" smtClean="0"/>
          </a:p>
          <a:p>
            <a:pPr marL="0" indent="0">
              <a:buNone/>
            </a:pPr>
            <a:r>
              <a:rPr lang="es-ES" sz="1200" dirty="0" smtClean="0">
                <a:hlinkClick r:id="rId3"/>
              </a:rPr>
              <a:t>http</a:t>
            </a:r>
            <a:r>
              <a:rPr lang="es-ES" sz="1200" dirty="0">
                <a:hlinkClick r:id="rId3"/>
              </a:rPr>
              <a:t>://www.mailxmail.com/curso-estudio-hombre-biologia-sociedad-cultura/cultura-caracteristicas-componentes-</a:t>
            </a:r>
            <a:r>
              <a:rPr lang="es-ES" sz="1200" dirty="0" smtClean="0">
                <a:hlinkClick r:id="rId3"/>
              </a:rPr>
              <a:t>contenidos</a:t>
            </a:r>
            <a:endParaRPr lang="es-ES" sz="1200" dirty="0" smtClean="0"/>
          </a:p>
          <a:p>
            <a:pPr marL="0" indent="0">
              <a:buNone/>
            </a:pPr>
            <a:endParaRPr lang="es-ES" sz="1200" dirty="0" smtClean="0"/>
          </a:p>
          <a:p>
            <a:pPr marL="0" indent="0">
              <a:buNone/>
            </a:pPr>
            <a:r>
              <a:rPr lang="es-ES" sz="1200" dirty="0" smtClean="0">
                <a:hlinkClick r:id="rId4"/>
              </a:rPr>
              <a:t>http</a:t>
            </a:r>
            <a:r>
              <a:rPr lang="es-ES" sz="1200" dirty="0">
                <a:hlinkClick r:id="rId4"/>
              </a:rPr>
              <a:t>://www.arqhys.com/general/la-cultura-y-sus-caracteristicas-</a:t>
            </a:r>
            <a:r>
              <a:rPr lang="es-ES" sz="1200" dirty="0" smtClean="0">
                <a:hlinkClick r:id="rId4"/>
              </a:rPr>
              <a:t>esenciales.html</a:t>
            </a:r>
            <a:endParaRPr lang="es-ES" sz="1200" dirty="0" smtClean="0"/>
          </a:p>
          <a:p>
            <a:pPr marL="0" indent="0">
              <a:buNone/>
            </a:pPr>
            <a:endParaRPr lang="es-ES" sz="1200" dirty="0" smtClean="0"/>
          </a:p>
          <a:p>
            <a:pPr marL="0" indent="0">
              <a:buNone/>
            </a:pPr>
            <a:r>
              <a:rPr lang="es-ES" sz="1200" dirty="0" smtClean="0">
                <a:hlinkClick r:id="rId5"/>
              </a:rPr>
              <a:t>http</a:t>
            </a:r>
            <a:r>
              <a:rPr lang="es-ES" sz="1200" dirty="0">
                <a:hlinkClick r:id="rId5"/>
              </a:rPr>
              <a:t>://www.octaedro.com/praxis/pdf/55105-</a:t>
            </a:r>
            <a:r>
              <a:rPr lang="es-ES" sz="1200" dirty="0" smtClean="0">
                <a:hlinkClick r:id="rId5"/>
              </a:rPr>
              <a:t>memoria.pdf</a:t>
            </a:r>
            <a:endParaRPr lang="es-ES" sz="1200" dirty="0" smtClean="0"/>
          </a:p>
        </p:txBody>
      </p:sp>
    </p:spTree>
    <p:extLst>
      <p:ext uri="{BB962C8B-B14F-4D97-AF65-F5344CB8AC3E}">
        <p14:creationId xmlns:p14="http://schemas.microsoft.com/office/powerpoint/2010/main" val="14907291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smtClean="0"/>
              <a:t>LA CULTURA POR MARIO VARGAS LLOSA</a:t>
            </a:r>
            <a:endParaRPr lang="es-ES" sz="2000" dirty="0"/>
          </a:p>
        </p:txBody>
      </p:sp>
      <p:sp>
        <p:nvSpPr>
          <p:cNvPr id="3" name="Marcador de contenido 2"/>
          <p:cNvSpPr>
            <a:spLocks noGrp="1"/>
          </p:cNvSpPr>
          <p:nvPr>
            <p:ph idx="1"/>
          </p:nvPr>
        </p:nvSpPr>
        <p:spPr/>
        <p:txBody>
          <a:bodyPr/>
          <a:lstStyle/>
          <a:p>
            <a:r>
              <a:rPr lang="es-ES" dirty="0" smtClean="0"/>
              <a:t>Insertar Pel</a:t>
            </a:r>
            <a:r>
              <a:rPr lang="es-ES" dirty="0" smtClean="0"/>
              <a:t>ícula</a:t>
            </a:r>
            <a:endParaRPr lang="es-ES" dirty="0"/>
          </a:p>
        </p:txBody>
      </p:sp>
    </p:spTree>
    <p:extLst>
      <p:ext uri="{BB962C8B-B14F-4D97-AF65-F5344CB8AC3E}">
        <p14:creationId xmlns:p14="http://schemas.microsoft.com/office/powerpoint/2010/main" val="219930656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54026"/>
          </a:xfrm>
        </p:spPr>
        <p:txBody>
          <a:bodyPr>
            <a:normAutofit/>
          </a:bodyPr>
          <a:lstStyle/>
          <a:p>
            <a:r>
              <a:rPr lang="es-ES" sz="1400" dirty="0" smtClean="0"/>
              <a:t>LA BURBUJA DEL ARTE CONTEMPORÁNEO</a:t>
            </a:r>
            <a:endParaRPr lang="es-ES" sz="1400" dirty="0"/>
          </a:p>
        </p:txBody>
      </p:sp>
      <p:sp>
        <p:nvSpPr>
          <p:cNvPr id="3" name="Marcador de contenido 2"/>
          <p:cNvSpPr>
            <a:spLocks noGrp="1"/>
          </p:cNvSpPr>
          <p:nvPr>
            <p:ph idx="1"/>
          </p:nvPr>
        </p:nvSpPr>
        <p:spPr/>
        <p:txBody>
          <a:bodyPr/>
          <a:lstStyle/>
          <a:p>
            <a:r>
              <a:rPr lang="es-ES" dirty="0" smtClean="0"/>
              <a:t>Insertar Pel</a:t>
            </a:r>
            <a:r>
              <a:rPr lang="es-ES" dirty="0" smtClean="0"/>
              <a:t>ícula</a:t>
            </a:r>
            <a:endParaRPr lang="es-ES" dirty="0"/>
          </a:p>
        </p:txBody>
      </p:sp>
    </p:spTree>
    <p:extLst>
      <p:ext uri="{BB962C8B-B14F-4D97-AF65-F5344CB8AC3E}">
        <p14:creationId xmlns:p14="http://schemas.microsoft.com/office/powerpoint/2010/main" val="365469173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83140"/>
          </a:xfrm>
        </p:spPr>
        <p:txBody>
          <a:bodyPr>
            <a:normAutofit/>
          </a:bodyPr>
          <a:lstStyle/>
          <a:p>
            <a:r>
              <a:rPr lang="es-ES" sz="1400" dirty="0" smtClean="0"/>
              <a:t>EL CONCEPTO DE CULTURA</a:t>
            </a:r>
            <a:endParaRPr lang="es-ES" sz="1400" dirty="0"/>
          </a:p>
        </p:txBody>
      </p:sp>
      <p:sp>
        <p:nvSpPr>
          <p:cNvPr id="3" name="Marcador de contenido 2"/>
          <p:cNvSpPr>
            <a:spLocks noGrp="1"/>
          </p:cNvSpPr>
          <p:nvPr>
            <p:ph idx="1"/>
          </p:nvPr>
        </p:nvSpPr>
        <p:spPr>
          <a:xfrm>
            <a:off x="457200" y="1426256"/>
            <a:ext cx="8229600" cy="4699907"/>
          </a:xfrm>
        </p:spPr>
        <p:txBody>
          <a:bodyPr>
            <a:normAutofit/>
          </a:bodyPr>
          <a:lstStyle/>
          <a:p>
            <a:r>
              <a:rPr lang="es-ES" sz="1200" dirty="0" smtClean="0"/>
              <a:t>El uso de la palabra CULTURA ha variado a lo largo de los siglos. El término latino original significaba literalmente ‘cultivo de la tierra’, que ha devenido metafóricamente en ‘cultivo de las especies humanas’.</a:t>
            </a:r>
          </a:p>
          <a:p>
            <a:endParaRPr lang="es-ES" sz="1200" dirty="0" smtClean="0"/>
          </a:p>
          <a:p>
            <a:r>
              <a:rPr lang="es-ES" sz="1200" dirty="0" smtClean="0"/>
              <a:t>En la Ilustración el término Cultura comienza a utilizarse como sinónimo de Civilización.</a:t>
            </a:r>
          </a:p>
          <a:p>
            <a:pPr marL="0" indent="0">
              <a:buNone/>
            </a:pPr>
            <a:endParaRPr lang="es-ES" sz="1200" dirty="0" smtClean="0"/>
          </a:p>
          <a:p>
            <a:r>
              <a:rPr lang="es-ES" sz="1200" dirty="0" smtClean="0"/>
              <a:t>Las nuevas corrientes teóricas de la sociología y la antropología contemporáneas conceptualizan la cultura como un referente de los diversos aspectos y componentes de la vida en una sociedad determinada, ya sea en un ámbito local, regional o nacional.</a:t>
            </a:r>
          </a:p>
          <a:p>
            <a:endParaRPr lang="es-ES" sz="1200" dirty="0" smtClean="0"/>
          </a:p>
          <a:p>
            <a:r>
              <a:rPr lang="es-ES" sz="1200" dirty="0" smtClean="0"/>
              <a:t>Este último sentido de la palabra Cultura implica una concepción más respetuosa de los seres humanos porque evita la discriminación tanto entre los individuos (hombre culto vs hombre inculto) como entre las distintas sociedades.</a:t>
            </a:r>
          </a:p>
          <a:p>
            <a:endParaRPr lang="es-ES" sz="1200" dirty="0" smtClean="0"/>
          </a:p>
          <a:p>
            <a:r>
              <a:rPr lang="es-ES" sz="1200" dirty="0" smtClean="0"/>
              <a:t>La palabra cultura se refiere actualmente al conjunto de los actos humanos en una determinada comunidad, ya sean estos prácticas económicas, artísticas, científicas o de otra índole. Toda práctica humana que trascienda la naturaleza biológica del individuo es por tanto una práctica cultural.</a:t>
            </a:r>
          </a:p>
          <a:p>
            <a:endParaRPr lang="es-ES" sz="1200" dirty="0" smtClean="0"/>
          </a:p>
          <a:p>
            <a:r>
              <a:rPr lang="es-ES" sz="1200" dirty="0" smtClean="0"/>
              <a:t>Un uso más acotado del término tiene que ver con los significados y valores que los miembros de una sociedad atribuyen a sus prácticas.</a:t>
            </a:r>
          </a:p>
          <a:p>
            <a:endParaRPr lang="es-ES" sz="1200" dirty="0" smtClean="0"/>
          </a:p>
          <a:p>
            <a:r>
              <a:rPr lang="es-ES" sz="1200" dirty="0" smtClean="0"/>
              <a:t>En las ciencias sociales, el sentido de la palabra cultura es más amplio ya que abarca el conjunto de las producciones materiales (objetos) y no materiales de una sociedad (significados, creencias y valores).</a:t>
            </a:r>
          </a:p>
          <a:p>
            <a:pPr marL="0" indent="0">
              <a:buNone/>
            </a:pPr>
            <a:endParaRPr lang="es-ES" sz="1200" dirty="0"/>
          </a:p>
        </p:txBody>
      </p:sp>
    </p:spTree>
    <p:extLst>
      <p:ext uri="{BB962C8B-B14F-4D97-AF65-F5344CB8AC3E}">
        <p14:creationId xmlns:p14="http://schemas.microsoft.com/office/powerpoint/2010/main" val="1576035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457200" y="416424"/>
            <a:ext cx="8229600" cy="687101"/>
          </a:xfrm>
        </p:spPr>
        <p:txBody>
          <a:bodyPr>
            <a:normAutofit/>
          </a:bodyPr>
          <a:lstStyle/>
          <a:p>
            <a:r>
              <a:rPr lang="es-ES" sz="1400" dirty="0" smtClean="0"/>
              <a:t>EL CONCEPTO DE CULTURA</a:t>
            </a:r>
            <a:endParaRPr lang="es-ES" sz="1400" dirty="0"/>
          </a:p>
        </p:txBody>
      </p:sp>
      <p:sp>
        <p:nvSpPr>
          <p:cNvPr id="5" name="Marcador de contenido 4"/>
          <p:cNvSpPr>
            <a:spLocks noGrp="1"/>
          </p:cNvSpPr>
          <p:nvPr>
            <p:ph idx="1"/>
          </p:nvPr>
        </p:nvSpPr>
        <p:spPr>
          <a:xfrm>
            <a:off x="457200" y="1696932"/>
            <a:ext cx="8229600" cy="4429231"/>
          </a:xfrm>
        </p:spPr>
        <p:txBody>
          <a:bodyPr>
            <a:normAutofit/>
          </a:bodyPr>
          <a:lstStyle/>
          <a:p>
            <a:r>
              <a:rPr lang="es-ES" sz="1400" dirty="0"/>
              <a:t>La </a:t>
            </a:r>
            <a:r>
              <a:rPr lang="es-ES" sz="1400" dirty="0" smtClean="0"/>
              <a:t>cultura es </a:t>
            </a:r>
            <a:r>
              <a:rPr lang="es-ES" sz="1400" dirty="0"/>
              <a:t>el conjunto de todas las formas, los modelos o los patrones, explícitos o implícitos, a través de los cuales una sociedad se manifiesta. </a:t>
            </a:r>
            <a:endParaRPr lang="es-ES" sz="1400" dirty="0" smtClean="0"/>
          </a:p>
          <a:p>
            <a:pPr marL="0" indent="0">
              <a:buNone/>
            </a:pPr>
            <a:endParaRPr lang="es-ES" sz="1400" dirty="0" smtClean="0"/>
          </a:p>
          <a:p>
            <a:pPr marL="0" indent="0">
              <a:buNone/>
            </a:pPr>
            <a:endParaRPr lang="es-ES" sz="1400" dirty="0"/>
          </a:p>
          <a:p>
            <a:r>
              <a:rPr lang="es-ES" sz="1400" dirty="0" smtClean="0"/>
              <a:t>Incluye </a:t>
            </a:r>
            <a:r>
              <a:rPr lang="es-ES" sz="1400" dirty="0"/>
              <a:t>lenguaje, costumbres, prácticas, códigos, normas y reglas de la manera de ser, vestimenta, religión, rituales, normas de comportamiento y sistemas de creencias. </a:t>
            </a:r>
            <a:endParaRPr lang="es-ES" sz="1400" dirty="0" smtClean="0"/>
          </a:p>
          <a:p>
            <a:endParaRPr lang="es-ES" sz="1400" dirty="0"/>
          </a:p>
          <a:p>
            <a:endParaRPr lang="es-ES" sz="1400" dirty="0" smtClean="0"/>
          </a:p>
          <a:p>
            <a:r>
              <a:rPr lang="es-ES" sz="1400" dirty="0" smtClean="0"/>
              <a:t>El </a:t>
            </a:r>
            <a:r>
              <a:rPr lang="es-ES" sz="1400" dirty="0"/>
              <a:t>concepto de cultura es fundamental para las disciplinas que se encargan del estudio de la sociedad, en especial para la psicología, la antropología y la </a:t>
            </a:r>
            <a:r>
              <a:rPr lang="es-ES" sz="1400" dirty="0" smtClean="0"/>
              <a:t>sociología.</a:t>
            </a:r>
          </a:p>
          <a:p>
            <a:pPr marL="0" indent="0">
              <a:buNone/>
            </a:pPr>
            <a:endParaRPr lang="es-ES" sz="1400" dirty="0" smtClean="0"/>
          </a:p>
          <a:p>
            <a:endParaRPr lang="es-ES" sz="1200" dirty="0" smtClean="0"/>
          </a:p>
          <a:p>
            <a:pPr marL="0" indent="0">
              <a:buNone/>
            </a:pPr>
            <a:r>
              <a:rPr lang="es-ES" sz="1200" dirty="0" smtClean="0"/>
              <a:t>	</a:t>
            </a:r>
            <a:endParaRPr lang="es-ES" sz="1200" dirty="0"/>
          </a:p>
        </p:txBody>
      </p:sp>
    </p:spTree>
    <p:extLst>
      <p:ext uri="{BB962C8B-B14F-4D97-AF65-F5344CB8AC3E}">
        <p14:creationId xmlns:p14="http://schemas.microsoft.com/office/powerpoint/2010/main" val="4249509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443695"/>
          </a:xfrm>
        </p:spPr>
        <p:txBody>
          <a:bodyPr>
            <a:normAutofit/>
          </a:bodyPr>
          <a:lstStyle/>
          <a:p>
            <a:r>
              <a:rPr lang="es-ES" sz="1400" dirty="0" smtClean="0"/>
              <a:t>EL CONCEPTO DE CULTURA</a:t>
            </a:r>
            <a:endParaRPr lang="es-ES" sz="1400" dirty="0"/>
          </a:p>
        </p:txBody>
      </p:sp>
      <p:sp>
        <p:nvSpPr>
          <p:cNvPr id="3" name="Marcador de contenido 2"/>
          <p:cNvSpPr>
            <a:spLocks noGrp="1"/>
          </p:cNvSpPr>
          <p:nvPr>
            <p:ph idx="1"/>
          </p:nvPr>
        </p:nvSpPr>
        <p:spPr>
          <a:xfrm>
            <a:off x="457200" y="893236"/>
            <a:ext cx="8229600" cy="5232928"/>
          </a:xfrm>
        </p:spPr>
        <p:txBody>
          <a:bodyPr>
            <a:noAutofit/>
          </a:bodyPr>
          <a:lstStyle/>
          <a:p>
            <a:r>
              <a:rPr lang="es-ES" sz="1400" dirty="0" smtClean="0"/>
              <a:t>Clasificación de la cultura</a:t>
            </a:r>
          </a:p>
          <a:p>
            <a:pPr marL="0" indent="0">
              <a:buNone/>
            </a:pPr>
            <a:r>
              <a:rPr lang="es-ES" sz="1400" dirty="0" smtClean="0"/>
              <a:t>	</a:t>
            </a:r>
          </a:p>
          <a:p>
            <a:pPr marL="0" indent="0">
              <a:buNone/>
            </a:pPr>
            <a:r>
              <a:rPr lang="es-ES" sz="1400" dirty="0"/>
              <a:t>	</a:t>
            </a:r>
            <a:r>
              <a:rPr lang="es-ES" sz="1400" dirty="0" smtClean="0"/>
              <a:t>Respecto a sus definiciones</a:t>
            </a:r>
          </a:p>
          <a:p>
            <a:pPr marL="717550" indent="-269875">
              <a:buNone/>
            </a:pPr>
            <a:r>
              <a:rPr lang="es-ES" sz="1400" dirty="0" smtClean="0"/>
              <a:t>	</a:t>
            </a:r>
            <a:r>
              <a:rPr lang="es-ES" sz="1400" i="1" dirty="0" smtClean="0"/>
              <a:t>Tópica</a:t>
            </a:r>
            <a:r>
              <a:rPr lang="es-ES" sz="1400" dirty="0" smtClean="0"/>
              <a:t>: La cultura consiste en una lista de tópicos o categorías, tales como organización social, religión o economía.</a:t>
            </a:r>
          </a:p>
          <a:p>
            <a:pPr marL="717550" indent="-269875">
              <a:buNone/>
            </a:pPr>
            <a:r>
              <a:rPr lang="es-ES" sz="1400" dirty="0" smtClean="0"/>
              <a:t>	</a:t>
            </a:r>
            <a:r>
              <a:rPr lang="es-ES" sz="1400" i="1" dirty="0" smtClean="0"/>
              <a:t>Histórica</a:t>
            </a:r>
            <a:r>
              <a:rPr lang="es-ES" sz="1400" dirty="0" smtClean="0"/>
              <a:t>: La cultura es la herencia social, es la manera que los seres humanos solucionan problemas de adaptación al ambiente o a la vida en común.</a:t>
            </a:r>
          </a:p>
          <a:p>
            <a:pPr marL="717550" indent="-269875">
              <a:buNone/>
            </a:pPr>
            <a:r>
              <a:rPr lang="es-ES" sz="1400" dirty="0" smtClean="0"/>
              <a:t>	</a:t>
            </a:r>
            <a:r>
              <a:rPr lang="es-ES" sz="1400" i="1" dirty="0" smtClean="0"/>
              <a:t>Mental</a:t>
            </a:r>
            <a:r>
              <a:rPr lang="es-ES" sz="1400" dirty="0" smtClean="0"/>
              <a:t>: La cultura es un complejo de ideas, o de hábitos aprendidos, que inhiben impulsos y distinguen a las personas de los demás.</a:t>
            </a:r>
          </a:p>
          <a:p>
            <a:pPr marL="717550" indent="-269875">
              <a:buNone/>
            </a:pPr>
            <a:r>
              <a:rPr lang="es-ES" sz="1400" dirty="0" smtClean="0"/>
              <a:t>	</a:t>
            </a:r>
            <a:r>
              <a:rPr lang="es-ES" sz="1400" i="1" dirty="0" smtClean="0"/>
              <a:t>Estructural</a:t>
            </a:r>
            <a:r>
              <a:rPr lang="es-ES" sz="1400" dirty="0" smtClean="0"/>
              <a:t>: La cultura consiste en ideas, símbolos o comportamientos, modelados o pautados e interrelacionados.</a:t>
            </a:r>
          </a:p>
          <a:p>
            <a:pPr marL="717550" indent="-269875">
              <a:buNone/>
            </a:pPr>
            <a:r>
              <a:rPr lang="es-ES" sz="1400" dirty="0" smtClean="0"/>
              <a:t>	</a:t>
            </a:r>
            <a:r>
              <a:rPr lang="es-ES" sz="1400" i="1" dirty="0" smtClean="0"/>
              <a:t>Simbólica</a:t>
            </a:r>
            <a:r>
              <a:rPr lang="es-ES" sz="1400" dirty="0" smtClean="0"/>
              <a:t>: La cultura se basa en los significados arbitrariamente asignados que son compartidos por una sociedad.</a:t>
            </a:r>
          </a:p>
          <a:p>
            <a:pPr marL="447675" indent="0">
              <a:buNone/>
            </a:pPr>
            <a:endParaRPr lang="es-ES" sz="1400" dirty="0" smtClean="0"/>
          </a:p>
          <a:p>
            <a:pPr marL="447675" indent="0">
              <a:buNone/>
            </a:pPr>
            <a:r>
              <a:rPr lang="es-ES" sz="1400" dirty="0" smtClean="0"/>
              <a:t>Según su extensión</a:t>
            </a:r>
          </a:p>
          <a:p>
            <a:pPr marL="717550" indent="-269875">
              <a:buNone/>
            </a:pPr>
            <a:r>
              <a:rPr lang="es-ES" sz="1400" dirty="0" smtClean="0"/>
              <a:t>	</a:t>
            </a:r>
            <a:r>
              <a:rPr lang="es-ES" sz="1400" i="1" dirty="0" smtClean="0"/>
              <a:t>Universal</a:t>
            </a:r>
            <a:r>
              <a:rPr lang="es-ES" sz="1400" dirty="0" smtClean="0"/>
              <a:t>:  Cuando es tomada desde el punto de vista de una abstracción a partir de los rasgos que son comunes en las sociedades del mundo. Por ejemplo, el saludo.</a:t>
            </a:r>
          </a:p>
          <a:p>
            <a:pPr marL="717550" indent="-269875">
              <a:buNone/>
              <a:tabLst>
                <a:tab pos="801688" algn="l"/>
              </a:tabLst>
            </a:pPr>
            <a:r>
              <a:rPr lang="es-ES" sz="1400" dirty="0" smtClean="0"/>
              <a:t>	</a:t>
            </a:r>
            <a:r>
              <a:rPr lang="es-ES" sz="1400" i="1" dirty="0" smtClean="0"/>
              <a:t>Total</a:t>
            </a:r>
            <a:r>
              <a:rPr lang="es-ES" sz="1400" dirty="0" smtClean="0"/>
              <a:t>:  Conformada por la suma de todos los rasgos particulares a una misma sociedad.</a:t>
            </a:r>
          </a:p>
          <a:p>
            <a:pPr marL="717550" indent="-269875">
              <a:buNone/>
            </a:pPr>
            <a:r>
              <a:rPr lang="es-ES" sz="1400" dirty="0" smtClean="0"/>
              <a:t>	</a:t>
            </a:r>
            <a:r>
              <a:rPr lang="es-ES" sz="1400" i="1" dirty="0" smtClean="0"/>
              <a:t>Particular</a:t>
            </a:r>
            <a:r>
              <a:rPr lang="es-ES" sz="1400" dirty="0" smtClean="0"/>
              <a:t>:  Igual a la subcultura; conjunto de pautas compartidas por un grupo que se integra a la cultura general y que a su vez se diferencia de ellas. Ejemplo: las diferentes culturas en un mismo país.</a:t>
            </a:r>
          </a:p>
        </p:txBody>
      </p:sp>
    </p:spTree>
    <p:extLst>
      <p:ext uri="{BB962C8B-B14F-4D97-AF65-F5344CB8AC3E}">
        <p14:creationId xmlns:p14="http://schemas.microsoft.com/office/powerpoint/2010/main" val="577827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37391"/>
          </a:xfrm>
        </p:spPr>
        <p:txBody>
          <a:bodyPr>
            <a:normAutofit/>
          </a:bodyPr>
          <a:lstStyle/>
          <a:p>
            <a:r>
              <a:rPr lang="es-ES" sz="1400" dirty="0" smtClean="0"/>
              <a:t>EL CONCEPTO DE CULTURA</a:t>
            </a:r>
            <a:endParaRPr lang="es-ES" sz="1400" dirty="0"/>
          </a:p>
        </p:txBody>
      </p:sp>
      <p:sp>
        <p:nvSpPr>
          <p:cNvPr id="3" name="Marcador de contenido 2"/>
          <p:cNvSpPr>
            <a:spLocks noGrp="1"/>
          </p:cNvSpPr>
          <p:nvPr>
            <p:ph idx="1"/>
          </p:nvPr>
        </p:nvSpPr>
        <p:spPr>
          <a:xfrm>
            <a:off x="457200" y="1033138"/>
            <a:ext cx="8229600" cy="5093025"/>
          </a:xfrm>
        </p:spPr>
        <p:txBody>
          <a:bodyPr>
            <a:normAutofit fontScale="92500"/>
          </a:bodyPr>
          <a:lstStyle/>
          <a:p>
            <a:pPr marL="717550" indent="-269875">
              <a:buNone/>
            </a:pPr>
            <a:r>
              <a:rPr lang="es-ES" sz="1400" dirty="0" smtClean="0"/>
              <a:t>Según su desarrollo </a:t>
            </a:r>
          </a:p>
          <a:p>
            <a:pPr marL="717550" indent="-269875">
              <a:buNone/>
            </a:pPr>
            <a:r>
              <a:rPr lang="es-ES" sz="1400" dirty="0" smtClean="0"/>
              <a:t>	</a:t>
            </a:r>
            <a:r>
              <a:rPr lang="es-ES" sz="1400" i="1" dirty="0" smtClean="0"/>
              <a:t>Primitiva</a:t>
            </a:r>
            <a:r>
              <a:rPr lang="es-ES" sz="1400" dirty="0" smtClean="0"/>
              <a:t>:  Aquella que mantiene rasgos precarios de desarrollo técnico y que por ser conservadora no tiende a la innovación.</a:t>
            </a:r>
          </a:p>
          <a:p>
            <a:pPr marL="717550" indent="-269875">
              <a:buNone/>
            </a:pPr>
            <a:r>
              <a:rPr lang="es-ES" sz="1400" dirty="0" smtClean="0"/>
              <a:t>	</a:t>
            </a:r>
            <a:r>
              <a:rPr lang="es-ES" sz="1400" i="1" dirty="0" smtClean="0"/>
              <a:t>Civilizada</a:t>
            </a:r>
            <a:r>
              <a:rPr lang="es-ES" sz="1400" dirty="0" smtClean="0"/>
              <a:t>:  La que se actualiza produciendo nuevos elementos que le permitan el desarrollo a la sociedad.</a:t>
            </a:r>
          </a:p>
          <a:p>
            <a:pPr marL="717550" indent="-269875">
              <a:buNone/>
            </a:pPr>
            <a:r>
              <a:rPr lang="es-ES" sz="1400" dirty="0" smtClean="0"/>
              <a:t>	</a:t>
            </a:r>
            <a:r>
              <a:rPr lang="es-ES" sz="1400" i="1" dirty="0" smtClean="0"/>
              <a:t>Analfabeta o pre-</a:t>
            </a:r>
            <a:r>
              <a:rPr lang="es-ES" sz="1400" i="1" dirty="0" err="1" smtClean="0"/>
              <a:t>alfabeta</a:t>
            </a:r>
            <a:r>
              <a:rPr lang="es-ES" sz="1400" i="1" dirty="0" smtClean="0"/>
              <a:t>:  </a:t>
            </a:r>
            <a:r>
              <a:rPr lang="es-ES" sz="1400" dirty="0" smtClean="0"/>
              <a:t>Que se maneja con lenguaje oral y no ha incorporado la escritura ni siquiera parcialmente.</a:t>
            </a:r>
          </a:p>
          <a:p>
            <a:pPr marL="717550" indent="-269875">
              <a:buNone/>
            </a:pPr>
            <a:r>
              <a:rPr lang="es-ES" sz="1400" dirty="0" smtClean="0"/>
              <a:t>	</a:t>
            </a:r>
            <a:r>
              <a:rPr lang="es-ES" sz="1400" i="1" dirty="0" err="1" smtClean="0"/>
              <a:t>Alfabeta</a:t>
            </a:r>
            <a:r>
              <a:rPr lang="es-ES" sz="1400" dirty="0" smtClean="0"/>
              <a:t>:  Aquella que ya ha incorporado el lenguaje tanto escrito como oral.</a:t>
            </a:r>
          </a:p>
          <a:p>
            <a:pPr marL="447675" indent="0">
              <a:buNone/>
            </a:pPr>
            <a:endParaRPr lang="es-ES" sz="1400" dirty="0" smtClean="0"/>
          </a:p>
          <a:p>
            <a:pPr marL="447675" indent="0">
              <a:buNone/>
            </a:pPr>
            <a:r>
              <a:rPr lang="es-ES" sz="1400" dirty="0" smtClean="0"/>
              <a:t>Según su carácter dominante</a:t>
            </a:r>
          </a:p>
          <a:p>
            <a:pPr marL="717550" indent="-269875">
              <a:buNone/>
            </a:pPr>
            <a:r>
              <a:rPr lang="es-ES" sz="1400" dirty="0" smtClean="0"/>
              <a:t>	</a:t>
            </a:r>
            <a:r>
              <a:rPr lang="es-ES" sz="1400" i="1" dirty="0" smtClean="0"/>
              <a:t>Sensible</a:t>
            </a:r>
            <a:r>
              <a:rPr lang="es-ES" sz="1400" dirty="0" smtClean="0"/>
              <a:t>:  Cultura que se manifiesta exclusivamente por los sentidos y es conocida a partir de los mismos.</a:t>
            </a:r>
          </a:p>
          <a:p>
            <a:pPr marL="717550" indent="-269875">
              <a:buNone/>
            </a:pPr>
            <a:r>
              <a:rPr lang="es-ES" sz="1400" dirty="0" smtClean="0"/>
              <a:t>	</a:t>
            </a:r>
            <a:r>
              <a:rPr lang="es-ES" sz="1400" i="1" dirty="0" smtClean="0"/>
              <a:t>Racional</a:t>
            </a:r>
            <a:r>
              <a:rPr lang="es-ES" sz="1400" dirty="0" smtClean="0"/>
              <a:t>:  Cultura donde impera la razón y es conocida a través de sus productos tangibles.</a:t>
            </a:r>
          </a:p>
          <a:p>
            <a:pPr marL="717550" indent="-269875">
              <a:buNone/>
            </a:pPr>
            <a:r>
              <a:rPr lang="es-ES" sz="1400" dirty="0" smtClean="0"/>
              <a:t>	</a:t>
            </a:r>
            <a:r>
              <a:rPr lang="es-ES" sz="1400" i="1" dirty="0" smtClean="0"/>
              <a:t>Ideal</a:t>
            </a:r>
            <a:r>
              <a:rPr lang="es-ES" sz="1400" dirty="0" smtClean="0"/>
              <a:t>:  Aquella que construye por la combinación de la sensible y la racional.</a:t>
            </a:r>
          </a:p>
          <a:p>
            <a:pPr marL="717550" indent="-269875">
              <a:buNone/>
            </a:pPr>
            <a:endParaRPr lang="es-ES" sz="1400" dirty="0" smtClean="0"/>
          </a:p>
          <a:p>
            <a:pPr marL="717550" indent="-269875">
              <a:buNone/>
            </a:pPr>
            <a:r>
              <a:rPr lang="es-ES" sz="1400" dirty="0" smtClean="0"/>
              <a:t>Según </a:t>
            </a:r>
            <a:r>
              <a:rPr lang="es-ES" sz="1400" dirty="0"/>
              <a:t>su </a:t>
            </a:r>
            <a:r>
              <a:rPr lang="es-ES" sz="1400" dirty="0" smtClean="0"/>
              <a:t>dirección</a:t>
            </a:r>
          </a:p>
          <a:p>
            <a:pPr marL="717550" indent="-269875">
              <a:buNone/>
            </a:pPr>
            <a:r>
              <a:rPr lang="es-ES" sz="1400" dirty="0" smtClean="0"/>
              <a:t>	</a:t>
            </a:r>
            <a:r>
              <a:rPr lang="es-ES" sz="1400" i="1" dirty="0" err="1" smtClean="0"/>
              <a:t>Posfigurativa</a:t>
            </a:r>
            <a:r>
              <a:rPr lang="es-ES" sz="1400" dirty="0"/>
              <a:t>: </a:t>
            </a:r>
            <a:r>
              <a:rPr lang="es-ES" sz="1400" dirty="0" smtClean="0"/>
              <a:t>Aquella </a:t>
            </a:r>
            <a:r>
              <a:rPr lang="es-ES" sz="1400" dirty="0"/>
              <a:t>que mira al pasado para repetirlo en el presente. Cultura tomada de nuestros mayores sin variaciones. Es generacional y se da particularmente en pueblos primitivos</a:t>
            </a:r>
            <a:r>
              <a:rPr lang="es-ES" sz="1400" dirty="0" smtClean="0"/>
              <a:t>.</a:t>
            </a:r>
          </a:p>
          <a:p>
            <a:pPr marL="717550" indent="-269875">
              <a:buNone/>
            </a:pPr>
            <a:r>
              <a:rPr lang="es-ES" sz="1400" dirty="0" smtClean="0"/>
              <a:t>	</a:t>
            </a:r>
            <a:r>
              <a:rPr lang="es-ES" sz="1400" i="1" dirty="0" smtClean="0"/>
              <a:t>Configurativa</a:t>
            </a:r>
            <a:r>
              <a:rPr lang="es-ES" sz="1400" dirty="0"/>
              <a:t>: </a:t>
            </a:r>
            <a:r>
              <a:rPr lang="es-ES" sz="1400" dirty="0" smtClean="0"/>
              <a:t>La </a:t>
            </a:r>
            <a:r>
              <a:rPr lang="es-ES" sz="1400" dirty="0"/>
              <a:t>cultura cuyo modelo no es el pasado, sino la conducta de los contemporáneos. Los individuos imitan modos de comportamiento de sus pares y recrean los propios</a:t>
            </a:r>
            <a:r>
              <a:rPr lang="es-ES" sz="1400" dirty="0" smtClean="0"/>
              <a:t>.</a:t>
            </a:r>
          </a:p>
          <a:p>
            <a:pPr marL="717550" indent="-269875">
              <a:buNone/>
            </a:pPr>
            <a:r>
              <a:rPr lang="es-ES" sz="1400" dirty="0" smtClean="0"/>
              <a:t>	</a:t>
            </a:r>
            <a:r>
              <a:rPr lang="es-ES" sz="1400" i="1" dirty="0" err="1" smtClean="0"/>
              <a:t>Prefigurativa</a:t>
            </a:r>
            <a:r>
              <a:rPr lang="es-ES" sz="1400" dirty="0"/>
              <a:t>: </a:t>
            </a:r>
            <a:r>
              <a:rPr lang="es-ES" sz="1400" dirty="0" smtClean="0"/>
              <a:t>Aquella </a:t>
            </a:r>
            <a:r>
              <a:rPr lang="es-ES" sz="1400" dirty="0"/>
              <a:t>cultura innovadora que se proyecta con pautas y comportamientos nuevos y que son válidos para una nueva generación y que no toman como guía el modelo de los padres a seguir pero </a:t>
            </a:r>
            <a:r>
              <a:rPr lang="es-ES" sz="1400" dirty="0" smtClean="0"/>
              <a:t>sí </a:t>
            </a:r>
            <a:r>
              <a:rPr lang="es-ES" sz="1400" dirty="0"/>
              <a:t>como </a:t>
            </a:r>
            <a:r>
              <a:rPr lang="es-ES" sz="1400" dirty="0" smtClean="0"/>
              <a:t>referentes</a:t>
            </a:r>
          </a:p>
          <a:p>
            <a:pPr marL="717550" indent="-269875">
              <a:buNone/>
            </a:pPr>
            <a:endParaRPr lang="es-ES" sz="1400" dirty="0"/>
          </a:p>
          <a:p>
            <a:endParaRPr lang="es-ES" sz="1200" dirty="0"/>
          </a:p>
        </p:txBody>
      </p:sp>
    </p:spTree>
    <p:extLst>
      <p:ext uri="{BB962C8B-B14F-4D97-AF65-F5344CB8AC3E}">
        <p14:creationId xmlns:p14="http://schemas.microsoft.com/office/powerpoint/2010/main" val="311788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333140"/>
            <a:ext cx="8229600" cy="572584"/>
          </a:xfrm>
        </p:spPr>
        <p:txBody>
          <a:bodyPr>
            <a:normAutofit/>
          </a:bodyPr>
          <a:lstStyle/>
          <a:p>
            <a:r>
              <a:rPr lang="es-ES" sz="1400" dirty="0" smtClean="0"/>
              <a:t>EL CONCEPTO DE CULTURA</a:t>
            </a:r>
            <a:endParaRPr lang="es-ES" sz="1400" dirty="0"/>
          </a:p>
        </p:txBody>
      </p:sp>
      <p:sp>
        <p:nvSpPr>
          <p:cNvPr id="3" name="Marcador de contenido 2"/>
          <p:cNvSpPr>
            <a:spLocks noGrp="1"/>
          </p:cNvSpPr>
          <p:nvPr>
            <p:ph idx="1"/>
          </p:nvPr>
        </p:nvSpPr>
        <p:spPr>
          <a:xfrm>
            <a:off x="457200" y="1054663"/>
            <a:ext cx="8229600" cy="5071500"/>
          </a:xfrm>
        </p:spPr>
        <p:txBody>
          <a:bodyPr>
            <a:normAutofit lnSpcReduction="10000"/>
          </a:bodyPr>
          <a:lstStyle/>
          <a:p>
            <a:pPr marL="354013" indent="-260350"/>
            <a:r>
              <a:rPr lang="es-ES" sz="1400" dirty="0" smtClean="0"/>
              <a:t>Elementos de la cultura</a:t>
            </a:r>
          </a:p>
          <a:p>
            <a:pPr marL="717550" indent="-363538">
              <a:buNone/>
            </a:pPr>
            <a:r>
              <a:rPr lang="es-ES" sz="1400" dirty="0" smtClean="0"/>
              <a:t>	La cultura forma todo lo que implica transformación y seguir un modelo de vida. Los elementos de la cultura se dividen en:</a:t>
            </a:r>
          </a:p>
          <a:p>
            <a:pPr marL="717550" indent="-363538">
              <a:buNone/>
            </a:pPr>
            <a:endParaRPr lang="es-ES" sz="1400" dirty="0" smtClean="0"/>
          </a:p>
          <a:p>
            <a:pPr marL="717550" indent="-363538">
              <a:buNone/>
            </a:pPr>
            <a:r>
              <a:rPr lang="es-ES" sz="1400" i="1" dirty="0"/>
              <a:t>	</a:t>
            </a:r>
            <a:r>
              <a:rPr lang="es-ES" sz="1400" i="1" dirty="0" smtClean="0"/>
              <a:t>Concretos o materiales</a:t>
            </a:r>
            <a:r>
              <a:rPr lang="es-ES" sz="1400" dirty="0" smtClean="0"/>
              <a:t>: Fiestas, alimentos, ropa (moda), arte plasmado, construcciones arquitectónicas, instrumentos de trabajo (herramientas), monumentos representativos históricos. </a:t>
            </a:r>
          </a:p>
          <a:p>
            <a:pPr marL="717550" indent="-363538">
              <a:buNone/>
            </a:pPr>
            <a:r>
              <a:rPr lang="es-ES" sz="1400" dirty="0" smtClean="0"/>
              <a:t>	</a:t>
            </a:r>
          </a:p>
          <a:p>
            <a:pPr marL="717550" indent="-363538">
              <a:buNone/>
            </a:pPr>
            <a:r>
              <a:rPr lang="es-ES" sz="1400" i="1" dirty="0"/>
              <a:t>	</a:t>
            </a:r>
            <a:r>
              <a:rPr lang="es-ES" sz="1400" i="1" dirty="0" smtClean="0"/>
              <a:t>Simbólicos o espirituales</a:t>
            </a:r>
            <a:r>
              <a:rPr lang="es-ES" sz="1400" dirty="0" smtClean="0"/>
              <a:t>: Creencias (filosofía, espiritualidad/religión), valores (criterio de juicio moral y/o ética), actos humanitarios, normas y sanciones (jurídicas, morales, convencionalismos sociales), organización social y sistemas políticos, símbolos (representaciones de creencias y valores), arte (apreciación), lenguaje (un sistema de comunicación simbólica), tecnología y ciencia.</a:t>
            </a:r>
          </a:p>
          <a:p>
            <a:pPr marL="717550" indent="-363538">
              <a:buNone/>
            </a:pPr>
            <a:r>
              <a:rPr lang="es-ES" sz="1400" dirty="0" smtClean="0"/>
              <a:t>	</a:t>
            </a:r>
          </a:p>
          <a:p>
            <a:pPr marL="717550" indent="-363538">
              <a:buNone/>
            </a:pPr>
            <a:r>
              <a:rPr lang="es-ES" sz="1400" i="1" dirty="0"/>
              <a:t>	</a:t>
            </a:r>
            <a:r>
              <a:rPr lang="es-ES" sz="1400" i="1" dirty="0" smtClean="0"/>
              <a:t>Políticos y sociales:</a:t>
            </a:r>
            <a:r>
              <a:rPr lang="es-ES" sz="1400" dirty="0" smtClean="0"/>
              <a:t> Según su contexto se reconocen elementos constitutivos de una cultura en términos "vivos" como lo son Memoria, Cosmogonía, Identidad, Utopía, Acción y Expresión. Son también concebidos por los defensores de estas tesis como "campos de trabajo" en las culturas vivas.</a:t>
            </a:r>
          </a:p>
          <a:p>
            <a:pPr marL="717550" indent="-363538">
              <a:buNone/>
            </a:pPr>
            <a:endParaRPr lang="es-ES" sz="1400" dirty="0" smtClean="0"/>
          </a:p>
          <a:p>
            <a:pPr marL="717550" indent="-363538">
              <a:buNone/>
            </a:pPr>
            <a:endParaRPr lang="es-ES" sz="1400" dirty="0"/>
          </a:p>
          <a:p>
            <a:r>
              <a:rPr lang="es-ES" sz="1400" dirty="0" smtClean="0"/>
              <a:t>Dentro de toda cultura hay dos elementos adicionales a tener en cuenta:</a:t>
            </a:r>
          </a:p>
          <a:p>
            <a:pPr marL="717550" indent="-363538">
              <a:buNone/>
            </a:pPr>
            <a:r>
              <a:rPr lang="es-ES" sz="1400" i="1" dirty="0" smtClean="0"/>
              <a:t>	Rasgos culturales</a:t>
            </a:r>
            <a:r>
              <a:rPr lang="es-ES" sz="1400" dirty="0" smtClean="0"/>
              <a:t>: Porción más pequeña y significativa de la cultura, que da el perfil de una sociedad. Todos los rasgos se transmiten siempre al interior del grupo y cobran fuerza para luego ser exteriorizados.</a:t>
            </a:r>
          </a:p>
          <a:p>
            <a:pPr marL="717550" indent="-363538">
              <a:buNone/>
            </a:pPr>
            <a:r>
              <a:rPr lang="es-ES" sz="1400" i="1" dirty="0" smtClean="0"/>
              <a:t>	Complejos culturales</a:t>
            </a:r>
            <a:r>
              <a:rPr lang="es-ES" sz="1400" dirty="0" smtClean="0"/>
              <a:t>: contienen en sí los rasgos culturales en la sociedad.</a:t>
            </a:r>
          </a:p>
          <a:p>
            <a:pPr marL="717550" indent="-363538">
              <a:buNone/>
            </a:pPr>
            <a:endParaRPr lang="es-ES" sz="1400" dirty="0" smtClean="0"/>
          </a:p>
          <a:p>
            <a:endParaRPr lang="es-ES" sz="1200" dirty="0"/>
          </a:p>
        </p:txBody>
      </p:sp>
    </p:spTree>
    <p:extLst>
      <p:ext uri="{BB962C8B-B14F-4D97-AF65-F5344CB8AC3E}">
        <p14:creationId xmlns:p14="http://schemas.microsoft.com/office/powerpoint/2010/main" val="496199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474927"/>
          </a:xfrm>
        </p:spPr>
        <p:txBody>
          <a:bodyPr>
            <a:normAutofit/>
          </a:bodyPr>
          <a:lstStyle/>
          <a:p>
            <a:r>
              <a:rPr lang="es-ES" sz="1400" dirty="0" smtClean="0"/>
              <a:t>EL CONCEPTO DE CULTURA</a:t>
            </a:r>
            <a:endParaRPr lang="es-ES" sz="1400" dirty="0"/>
          </a:p>
        </p:txBody>
      </p:sp>
      <p:sp>
        <p:nvSpPr>
          <p:cNvPr id="3" name="Marcador de contenido 2"/>
          <p:cNvSpPr>
            <a:spLocks noGrp="1"/>
          </p:cNvSpPr>
          <p:nvPr>
            <p:ph idx="1"/>
          </p:nvPr>
        </p:nvSpPr>
        <p:spPr>
          <a:xfrm>
            <a:off x="457200" y="843261"/>
            <a:ext cx="8229600" cy="5282903"/>
          </a:xfrm>
        </p:spPr>
        <p:txBody>
          <a:bodyPr>
            <a:normAutofit/>
          </a:bodyPr>
          <a:lstStyle/>
          <a:p>
            <a:pPr marL="717550" indent="-363538">
              <a:buNone/>
            </a:pPr>
            <a:endParaRPr lang="es-ES" sz="1200" dirty="0"/>
          </a:p>
          <a:p>
            <a:pPr marL="354013" indent="-354013"/>
            <a:r>
              <a:rPr lang="es-ES" sz="1400" dirty="0"/>
              <a:t>C</a:t>
            </a:r>
            <a:r>
              <a:rPr lang="es-ES" sz="1400" dirty="0" smtClean="0"/>
              <a:t>ambios culturales: </a:t>
            </a:r>
            <a:r>
              <a:rPr lang="es-ES" sz="1400" dirty="0"/>
              <a:t>Son los cambios a lo largo del tiempo de todos o algunos de los elementos culturales de una sociedad (o una parte de la misma)</a:t>
            </a:r>
            <a:r>
              <a:rPr lang="es-ES" sz="1400" dirty="0" smtClean="0"/>
              <a:t>.</a:t>
            </a:r>
          </a:p>
          <a:p>
            <a:pPr marL="717550" indent="-365125">
              <a:buNone/>
            </a:pPr>
            <a:r>
              <a:rPr lang="es-ES" sz="1400" dirty="0" smtClean="0"/>
              <a:t>	</a:t>
            </a:r>
          </a:p>
          <a:p>
            <a:pPr marL="717550" indent="-365125">
              <a:buNone/>
            </a:pPr>
            <a:r>
              <a:rPr lang="es-ES" sz="1400" i="1" dirty="0"/>
              <a:t>	</a:t>
            </a:r>
            <a:r>
              <a:rPr lang="es-ES" sz="1400" i="1" dirty="0" smtClean="0"/>
              <a:t>Enculturación</a:t>
            </a:r>
            <a:r>
              <a:rPr lang="es-ES" sz="1400" i="1" dirty="0"/>
              <a:t>:</a:t>
            </a:r>
            <a:r>
              <a:rPr lang="es-ES" sz="1400" dirty="0"/>
              <a:t> </a:t>
            </a:r>
            <a:r>
              <a:rPr lang="es-ES" sz="1400" dirty="0" smtClean="0"/>
              <a:t>Es </a:t>
            </a:r>
            <a:r>
              <a:rPr lang="es-ES" sz="1400" dirty="0"/>
              <a:t>el proceso en el que el individuo se culturiza, es decir, el proceso en el que el ser humano, desde que es niño o niña, se </a:t>
            </a:r>
            <a:r>
              <a:rPr lang="es-ES" sz="1400" dirty="0" smtClean="0"/>
              <a:t>integra y forma parte de una cultura. </a:t>
            </a:r>
            <a:r>
              <a:rPr lang="es-ES" sz="1400" dirty="0"/>
              <a:t>Este proceso es parte de la cultura, y como la cultura cambia constantemente, también lo hacen la forma y los medios con los que se culturaliza</a:t>
            </a:r>
            <a:r>
              <a:rPr lang="es-ES" sz="1400" dirty="0" smtClean="0"/>
              <a:t>.</a:t>
            </a:r>
          </a:p>
          <a:p>
            <a:pPr marL="717550" indent="-365125">
              <a:buNone/>
            </a:pPr>
            <a:r>
              <a:rPr lang="es-ES" sz="1400" dirty="0"/>
              <a:t>	</a:t>
            </a:r>
            <a:endParaRPr lang="es-ES" sz="1400" dirty="0" smtClean="0"/>
          </a:p>
          <a:p>
            <a:pPr marL="717550" indent="-365125">
              <a:buNone/>
            </a:pPr>
            <a:r>
              <a:rPr lang="es-ES" sz="1400" i="1" dirty="0"/>
              <a:t>	</a:t>
            </a:r>
            <a:r>
              <a:rPr lang="es-ES" sz="1400" i="1" dirty="0" smtClean="0"/>
              <a:t>Aculturación</a:t>
            </a:r>
            <a:r>
              <a:rPr lang="es-ES" sz="1400" i="1" dirty="0"/>
              <a:t>:</a:t>
            </a:r>
            <a:r>
              <a:rPr lang="es-ES" sz="1400" dirty="0"/>
              <a:t> </a:t>
            </a:r>
            <a:r>
              <a:rPr lang="es-ES" sz="1400" dirty="0" smtClean="0"/>
              <a:t> Es consecuencia de las acciones de </a:t>
            </a:r>
            <a:r>
              <a:rPr lang="es-ES" sz="1400" dirty="0"/>
              <a:t>conquista o de </a:t>
            </a:r>
            <a:r>
              <a:rPr lang="es-ES" sz="1400" dirty="0" smtClean="0"/>
              <a:t>invasión, de </a:t>
            </a:r>
            <a:r>
              <a:rPr lang="es-ES" sz="1400" dirty="0"/>
              <a:t>manera forzosa e impuesta, como la conquista de América, la invasión de </a:t>
            </a:r>
            <a:r>
              <a:rPr lang="es-ES" sz="1400" dirty="0" smtClean="0"/>
              <a:t>Iraq, etc. </a:t>
            </a:r>
            <a:r>
              <a:rPr lang="es-ES" sz="1400" dirty="0"/>
              <a:t>Ejemplos de resultados de este fenómeno: </a:t>
            </a:r>
            <a:r>
              <a:rPr lang="es-ES" sz="1400" dirty="0" smtClean="0"/>
              <a:t>la comida, la música, etc.</a:t>
            </a:r>
          </a:p>
          <a:p>
            <a:pPr marL="717550" indent="-365125">
              <a:buNone/>
            </a:pPr>
            <a:r>
              <a:rPr lang="es-ES" sz="1400" dirty="0"/>
              <a:t>	</a:t>
            </a:r>
            <a:endParaRPr lang="es-ES" sz="1400" dirty="0" smtClean="0"/>
          </a:p>
          <a:p>
            <a:pPr marL="717550" indent="-365125">
              <a:buNone/>
            </a:pPr>
            <a:r>
              <a:rPr lang="es-ES" sz="1400" i="1" dirty="0"/>
              <a:t>	</a:t>
            </a:r>
            <a:r>
              <a:rPr lang="es-ES" sz="1400" i="1" dirty="0" err="1" smtClean="0"/>
              <a:t>Deculturación</a:t>
            </a:r>
            <a:r>
              <a:rPr lang="es-ES" sz="1400" dirty="0" smtClean="0"/>
              <a:t>: </a:t>
            </a:r>
            <a:r>
              <a:rPr lang="es-ES" sz="1400" dirty="0"/>
              <a:t>F</a:t>
            </a:r>
            <a:r>
              <a:rPr lang="es-ES" sz="1400" dirty="0" smtClean="0"/>
              <a:t>enómeno </a:t>
            </a:r>
            <a:r>
              <a:rPr lang="es-ES" sz="1400" dirty="0"/>
              <a:t>contrario </a:t>
            </a:r>
            <a:r>
              <a:rPr lang="es-ES" sz="1400" dirty="0" smtClean="0"/>
              <a:t>al anterior que </a:t>
            </a:r>
            <a:r>
              <a:rPr lang="es-ES" sz="1400" dirty="0"/>
              <a:t>consiste en la pérdida de características culturales propias a causa de la incorporación de otras foráneas</a:t>
            </a:r>
            <a:r>
              <a:rPr lang="es-ES" sz="1400" dirty="0" smtClean="0"/>
              <a:t>. Es un proceso voluntario.</a:t>
            </a:r>
          </a:p>
          <a:p>
            <a:pPr marL="717550" indent="-365125">
              <a:buNone/>
            </a:pPr>
            <a:r>
              <a:rPr lang="es-ES" sz="1400" dirty="0"/>
              <a:t>	</a:t>
            </a:r>
            <a:endParaRPr lang="es-ES" sz="1400" dirty="0" smtClean="0"/>
          </a:p>
          <a:p>
            <a:pPr marL="717550" indent="-365125">
              <a:buNone/>
            </a:pPr>
            <a:r>
              <a:rPr lang="es-ES" sz="1400" i="1" dirty="0"/>
              <a:t>	</a:t>
            </a:r>
            <a:r>
              <a:rPr lang="es-ES" sz="1400" i="1" dirty="0" smtClean="0"/>
              <a:t>Transculturación</a:t>
            </a:r>
            <a:r>
              <a:rPr lang="es-ES" sz="1400" dirty="0"/>
              <a:t>: E</a:t>
            </a:r>
            <a:r>
              <a:rPr lang="es-ES" sz="1400" dirty="0" smtClean="0"/>
              <a:t>s </a:t>
            </a:r>
            <a:r>
              <a:rPr lang="es-ES" sz="1400" dirty="0"/>
              <a:t>un fenómeno que ocurre cuando un grupo social recibe y adopta las formas culturales que provienen de otro grupo</a:t>
            </a:r>
            <a:r>
              <a:rPr lang="es-ES" sz="1400" dirty="0" smtClean="0"/>
              <a:t>.</a:t>
            </a:r>
          </a:p>
          <a:p>
            <a:pPr marL="717550" indent="-365125">
              <a:buNone/>
            </a:pPr>
            <a:r>
              <a:rPr lang="es-ES" sz="1400" dirty="0"/>
              <a:t>	</a:t>
            </a:r>
            <a:endParaRPr lang="es-ES" sz="1400" dirty="0" smtClean="0"/>
          </a:p>
          <a:p>
            <a:pPr marL="717550" indent="-365125">
              <a:buNone/>
            </a:pPr>
            <a:r>
              <a:rPr lang="es-ES" sz="1400" i="1" dirty="0"/>
              <a:t>	</a:t>
            </a:r>
            <a:r>
              <a:rPr lang="es-ES" sz="1400" i="1" dirty="0" smtClean="0"/>
              <a:t>Inculturación</a:t>
            </a:r>
            <a:r>
              <a:rPr lang="es-ES" sz="1400" dirty="0"/>
              <a:t>:  </a:t>
            </a:r>
            <a:r>
              <a:rPr lang="es-ES" sz="1400" dirty="0" smtClean="0"/>
              <a:t>Ocurre </a:t>
            </a:r>
            <a:r>
              <a:rPr lang="es-ES" sz="1400" dirty="0"/>
              <a:t>cuando la persona se integra a otras culturas, las acepta y dialoga con </a:t>
            </a:r>
            <a:r>
              <a:rPr lang="es-ES" sz="1400" dirty="0" smtClean="0"/>
              <a:t>los integrantes de </a:t>
            </a:r>
            <a:r>
              <a:rPr lang="es-ES" sz="1400" dirty="0"/>
              <a:t>esa determinada </a:t>
            </a:r>
            <a:r>
              <a:rPr lang="es-ES" sz="1400" dirty="0" smtClean="0"/>
              <a:t>cultura.</a:t>
            </a:r>
          </a:p>
          <a:p>
            <a:pPr marL="717550" indent="-365125">
              <a:buNone/>
            </a:pPr>
            <a:endParaRPr lang="es-ES" sz="1200" dirty="0"/>
          </a:p>
        </p:txBody>
      </p:sp>
    </p:spTree>
    <p:extLst>
      <p:ext uri="{BB962C8B-B14F-4D97-AF65-F5344CB8AC3E}">
        <p14:creationId xmlns:p14="http://schemas.microsoft.com/office/powerpoint/2010/main" val="30002370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412463"/>
          </a:xfrm>
        </p:spPr>
        <p:txBody>
          <a:bodyPr>
            <a:normAutofit/>
          </a:bodyPr>
          <a:lstStyle/>
          <a:p>
            <a:r>
              <a:rPr lang="es-ES" sz="1400" dirty="0" smtClean="0"/>
              <a:t>EL CONCEPTO DE CULTURA</a:t>
            </a:r>
            <a:endParaRPr lang="es-ES" sz="1400" dirty="0"/>
          </a:p>
        </p:txBody>
      </p:sp>
      <p:sp>
        <p:nvSpPr>
          <p:cNvPr id="3" name="Marcador de contenido 2"/>
          <p:cNvSpPr>
            <a:spLocks noGrp="1"/>
          </p:cNvSpPr>
          <p:nvPr>
            <p:ph idx="1"/>
          </p:nvPr>
        </p:nvSpPr>
        <p:spPr>
          <a:xfrm>
            <a:off x="457200" y="1342970"/>
            <a:ext cx="8229600" cy="4783193"/>
          </a:xfrm>
        </p:spPr>
        <p:txBody>
          <a:bodyPr>
            <a:normAutofit/>
          </a:bodyPr>
          <a:lstStyle/>
          <a:p>
            <a:r>
              <a:rPr lang="es-ES" sz="1400" dirty="0" smtClean="0"/>
              <a:t>Características fundamentales de la cultura</a:t>
            </a:r>
          </a:p>
          <a:p>
            <a:pPr marL="0" indent="0">
              <a:buNone/>
            </a:pPr>
            <a:endParaRPr lang="es-ES" sz="1400" dirty="0" smtClean="0"/>
          </a:p>
          <a:p>
            <a:pPr marL="623888" indent="-269875">
              <a:buAutoNum type="arabicPeriod"/>
            </a:pPr>
            <a:r>
              <a:rPr lang="es-ES" sz="1400" i="1" dirty="0" smtClean="0"/>
              <a:t>La cultura es aprendida</a:t>
            </a:r>
            <a:r>
              <a:rPr lang="es-ES" sz="1400" dirty="0" smtClean="0"/>
              <a:t>. La cultura no es instintiva, o innata, o transmitida biológicamente, sino que está compuesta de hábitos adquiridos por cada individuo a través de su propia experiencia en la vida.</a:t>
            </a:r>
          </a:p>
          <a:p>
            <a:pPr marL="623888" indent="-269875">
              <a:buAutoNum type="arabicPeriod"/>
            </a:pPr>
            <a:endParaRPr lang="es-ES" sz="1400" dirty="0" smtClean="0"/>
          </a:p>
          <a:p>
            <a:pPr marL="623888" indent="-269875">
              <a:buAutoNum type="arabicPeriod"/>
            </a:pPr>
            <a:r>
              <a:rPr lang="es-ES" sz="1400" i="1" dirty="0" smtClean="0"/>
              <a:t>La cultura es inculcada</a:t>
            </a:r>
            <a:r>
              <a:rPr lang="es-ES" sz="1400" dirty="0" smtClean="0"/>
              <a:t>. Todos los animales son capaces de aprender, pero sólo el hombre puede pasar a sus descendientes sus hábitos adquiridos en alguna medida considerable. Muchos de los hábitos aprendidos por los seres humanos son transmitidos de padres a hijos a través de generaciones sucesivas </a:t>
            </a:r>
            <a:r>
              <a:rPr lang="es-ES" sz="1400" dirty="0"/>
              <a:t>los cuales adquieren, por medio de la repetición</a:t>
            </a:r>
            <a:r>
              <a:rPr lang="es-ES" sz="1400" dirty="0" smtClean="0"/>
              <a:t>, esa persistencia a través del tiempo.</a:t>
            </a:r>
          </a:p>
          <a:p>
            <a:pPr marL="354013" indent="0">
              <a:buNone/>
            </a:pPr>
            <a:endParaRPr lang="es-ES" sz="1400" dirty="0" smtClean="0"/>
          </a:p>
          <a:p>
            <a:pPr marL="623888" indent="-269875">
              <a:buAutoNum type="arabicPeriod"/>
            </a:pPr>
            <a:r>
              <a:rPr lang="es-ES" sz="1400" i="1" dirty="0" smtClean="0"/>
              <a:t>La cultura es social</a:t>
            </a:r>
            <a:r>
              <a:rPr lang="es-ES" sz="1400" dirty="0" smtClean="0"/>
              <a:t>. Los hábitos de tipo cultural no sólo son inculcados y luego transmitidos a través del tiempo; también son sociales, o sea, compartidos por los seres humanos que viven en sociedades o grupos organizados, y se mantienen relativamente uniformes por la presión social. En pocas palabras, son hábitos de grupo. Los hábitos que los miembros de un grupo social comparten entre sí constituyen la cultura de ese grupo. Esta suposición es generalmente aceptada por la mayoría de los antropólogos, pero no por todos.</a:t>
            </a:r>
            <a:endParaRPr lang="es-ES" sz="1400" dirty="0"/>
          </a:p>
        </p:txBody>
      </p:sp>
    </p:spTree>
    <p:extLst>
      <p:ext uri="{BB962C8B-B14F-4D97-AF65-F5344CB8AC3E}">
        <p14:creationId xmlns:p14="http://schemas.microsoft.com/office/powerpoint/2010/main" val="13113989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495748"/>
          </a:xfrm>
        </p:spPr>
        <p:txBody>
          <a:bodyPr>
            <a:normAutofit/>
          </a:bodyPr>
          <a:lstStyle/>
          <a:p>
            <a:r>
              <a:rPr lang="es-ES" sz="1400" dirty="0" smtClean="0"/>
              <a:t>EL CONCEPTO DE CULTURA</a:t>
            </a:r>
            <a:endParaRPr lang="es-ES" sz="1400" dirty="0"/>
          </a:p>
        </p:txBody>
      </p:sp>
      <p:sp>
        <p:nvSpPr>
          <p:cNvPr id="3" name="Marcador de contenido 2"/>
          <p:cNvSpPr>
            <a:spLocks noGrp="1"/>
          </p:cNvSpPr>
          <p:nvPr>
            <p:ph idx="1"/>
          </p:nvPr>
        </p:nvSpPr>
        <p:spPr>
          <a:xfrm>
            <a:off x="457200" y="1151520"/>
            <a:ext cx="8229600" cy="4974643"/>
          </a:xfrm>
        </p:spPr>
        <p:txBody>
          <a:bodyPr>
            <a:normAutofit/>
          </a:bodyPr>
          <a:lstStyle/>
          <a:p>
            <a:r>
              <a:rPr lang="es-ES" sz="1400" dirty="0"/>
              <a:t>Características de la cultura</a:t>
            </a:r>
            <a:r>
              <a:rPr lang="es-ES" sz="1400" dirty="0" smtClean="0"/>
              <a:t>:</a:t>
            </a:r>
          </a:p>
          <a:p>
            <a:endParaRPr lang="es-ES" sz="1400" dirty="0" smtClean="0"/>
          </a:p>
          <a:p>
            <a:pPr marL="623888" indent="-269875">
              <a:buAutoNum type="alphaLcPeriod"/>
            </a:pPr>
            <a:r>
              <a:rPr lang="es-ES" sz="1400" dirty="0" smtClean="0"/>
              <a:t>Toda </a:t>
            </a:r>
            <a:r>
              <a:rPr lang="es-ES" sz="1400" dirty="0"/>
              <a:t>cultura constituye una configuración, es decir, es un todo organizado que integra los diversos elementos. Es por eso que podemos hablar de cultura americana, italiana, francesa, etc., en la </a:t>
            </a:r>
            <a:r>
              <a:rPr lang="es-ES" sz="1400" dirty="0" smtClean="0"/>
              <a:t>medida </a:t>
            </a:r>
            <a:r>
              <a:rPr lang="es-ES" sz="1400" dirty="0"/>
              <a:t>que cada una está separada de las otras y tiene características que la definen específicamente</a:t>
            </a:r>
            <a:r>
              <a:rPr lang="es-ES" sz="1400" dirty="0" smtClean="0"/>
              <a:t>.</a:t>
            </a:r>
          </a:p>
          <a:p>
            <a:pPr marL="354013" indent="0">
              <a:buNone/>
            </a:pPr>
            <a:endParaRPr lang="es-ES" sz="1400" dirty="0" smtClean="0"/>
          </a:p>
          <a:p>
            <a:pPr marL="623888" indent="-269875">
              <a:buAutoNum type="alphaLcPeriod" startAt="2"/>
            </a:pPr>
            <a:r>
              <a:rPr lang="es-ES" sz="1400" dirty="0" smtClean="0"/>
              <a:t>Toda </a:t>
            </a:r>
            <a:r>
              <a:rPr lang="es-ES" sz="1400" dirty="0"/>
              <a:t>conducta es aprendida, aunque tenga su origen en necesidades biológicas o </a:t>
            </a:r>
            <a:r>
              <a:rPr lang="es-ES" sz="1400" dirty="0" smtClean="0"/>
              <a:t>instintiva.</a:t>
            </a:r>
          </a:p>
          <a:p>
            <a:pPr marL="623888" indent="-269875">
              <a:buAutoNum type="alphaLcPeriod" startAt="2"/>
            </a:pPr>
            <a:endParaRPr lang="es-ES" sz="1400" dirty="0"/>
          </a:p>
          <a:p>
            <a:pPr marL="623888" indent="-269875">
              <a:buAutoNum type="alphaLcPeriod" startAt="2"/>
            </a:pPr>
            <a:r>
              <a:rPr lang="es-ES" sz="1400" dirty="0" smtClean="0"/>
              <a:t>Es </a:t>
            </a:r>
            <a:r>
              <a:rPr lang="es-ES" sz="1400" dirty="0"/>
              <a:t>una conducta compartida en la </a:t>
            </a:r>
            <a:r>
              <a:rPr lang="es-ES" sz="1400" dirty="0" smtClean="0"/>
              <a:t>medida </a:t>
            </a:r>
            <a:r>
              <a:rPr lang="es-ES" sz="1400" dirty="0"/>
              <a:t>que no </a:t>
            </a:r>
            <a:r>
              <a:rPr lang="es-ES" sz="1400" dirty="0" smtClean="0"/>
              <a:t>es apropiada por un </a:t>
            </a:r>
            <a:r>
              <a:rPr lang="es-ES" sz="1400" dirty="0"/>
              <a:t>solo individuo, sino </a:t>
            </a:r>
            <a:r>
              <a:rPr lang="es-ES" sz="1400" dirty="0" smtClean="0"/>
              <a:t>por un </a:t>
            </a:r>
            <a:r>
              <a:rPr lang="es-ES" sz="1400" dirty="0"/>
              <a:t>conjunto más o menos amplio de personas</a:t>
            </a:r>
            <a:r>
              <a:rPr lang="es-ES" sz="1400" dirty="0" smtClean="0"/>
              <a:t>.</a:t>
            </a:r>
          </a:p>
          <a:p>
            <a:pPr marL="623888" indent="-269875">
              <a:buAutoNum type="alphaLcPeriod" startAt="2"/>
            </a:pPr>
            <a:endParaRPr lang="es-ES" sz="1400" dirty="0" smtClean="0"/>
          </a:p>
          <a:p>
            <a:pPr marL="623888" indent="-269875">
              <a:buAutoNum type="alphaLcPeriod" startAt="2"/>
            </a:pPr>
            <a:r>
              <a:rPr lang="es-ES" sz="1400" dirty="0" smtClean="0"/>
              <a:t>Es </a:t>
            </a:r>
            <a:r>
              <a:rPr lang="es-ES" sz="1400" dirty="0"/>
              <a:t>una conducta transmitida, ya que nos ha llegado por las generaciones anteriores</a:t>
            </a:r>
            <a:r>
              <a:rPr lang="es-ES" sz="1400" dirty="0" smtClean="0"/>
              <a:t>.</a:t>
            </a:r>
          </a:p>
          <a:p>
            <a:pPr marL="623888" indent="-269875">
              <a:buAutoNum type="alphaLcPeriod" startAt="2"/>
            </a:pPr>
            <a:endParaRPr lang="es-ES" sz="1400" dirty="0" smtClean="0"/>
          </a:p>
          <a:p>
            <a:pPr marL="623888" indent="-269875">
              <a:buAutoNum type="alphaLcPeriod" startAt="2"/>
            </a:pPr>
            <a:r>
              <a:rPr lang="es-ES" sz="1400" dirty="0" smtClean="0"/>
              <a:t>Toda </a:t>
            </a:r>
            <a:r>
              <a:rPr lang="es-ES" sz="1400" dirty="0"/>
              <a:t>cultura es abstracta, </a:t>
            </a:r>
            <a:r>
              <a:rPr lang="es-ES" sz="1400" dirty="0" smtClean="0"/>
              <a:t>porque se refiere al </a:t>
            </a:r>
            <a:r>
              <a:rPr lang="es-ES" sz="1400" dirty="0"/>
              <a:t>comportamiento humano y a los objetos que envuelven a los seres humanos, no es ni este comportamiento ni estos </a:t>
            </a:r>
            <a:r>
              <a:rPr lang="es-ES" sz="1400" dirty="0" smtClean="0"/>
              <a:t>objetos en particular.</a:t>
            </a:r>
          </a:p>
          <a:p>
            <a:pPr marL="354013" indent="0">
              <a:buNone/>
            </a:pPr>
            <a:endParaRPr lang="es-ES" sz="1400" dirty="0" smtClean="0"/>
          </a:p>
          <a:p>
            <a:pPr marL="623888" indent="-269875">
              <a:buAutoNum type="alphaLcPeriod" startAt="2"/>
            </a:pPr>
            <a:r>
              <a:rPr lang="es-ES" sz="1400" dirty="0" smtClean="0"/>
              <a:t>Toda </a:t>
            </a:r>
            <a:r>
              <a:rPr lang="es-ES" sz="1400" dirty="0"/>
              <a:t>cultura es un </a:t>
            </a:r>
            <a:r>
              <a:rPr lang="es-ES" sz="1400" dirty="0" smtClean="0"/>
              <a:t>concepto </a:t>
            </a:r>
            <a:r>
              <a:rPr lang="es-ES" sz="1400" dirty="0"/>
              <a:t>que puede ser atribuible a la sociedad global o a partes de la sociedad; en este segundo caso se habla de </a:t>
            </a:r>
            <a:r>
              <a:rPr lang="es-ES" sz="1400" dirty="0" smtClean="0"/>
              <a:t>subculturas.</a:t>
            </a:r>
            <a:endParaRPr lang="es-ES" sz="1400" dirty="0"/>
          </a:p>
        </p:txBody>
      </p:sp>
    </p:spTree>
    <p:extLst>
      <p:ext uri="{BB962C8B-B14F-4D97-AF65-F5344CB8AC3E}">
        <p14:creationId xmlns:p14="http://schemas.microsoft.com/office/powerpoint/2010/main" val="150932715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239</TotalTime>
  <Words>957</Words>
  <Application>Microsoft Macintosh PowerPoint</Application>
  <PresentationFormat>Presentación en pantalla (4:3)</PresentationFormat>
  <Paragraphs>132</Paragraphs>
  <Slides>13</Slides>
  <Notes>0</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Tema de Office</vt:lpstr>
      <vt:lpstr>ARTE Y CULTURA I</vt:lpstr>
      <vt:lpstr>EL CONCEPTO DE CULTURA</vt:lpstr>
      <vt:lpstr>EL CONCEPTO DE CULTURA</vt:lpstr>
      <vt:lpstr>EL CONCEPTO DE CULTURA</vt:lpstr>
      <vt:lpstr>EL CONCEPTO DE CULTURA</vt:lpstr>
      <vt:lpstr>EL CONCEPTO DE CULTURA</vt:lpstr>
      <vt:lpstr>EL CONCEPTO DE CULTURA</vt:lpstr>
      <vt:lpstr>EL CONCEPTO DE CULTURA</vt:lpstr>
      <vt:lpstr>EL CONCEPTO DE CULTURA</vt:lpstr>
      <vt:lpstr>EL CONCEPTO DE CULTURA</vt:lpstr>
      <vt:lpstr>EL CONCEPTO DE CULTURA</vt:lpstr>
      <vt:lpstr>LA CULTURA POR MARIO VARGAS LLOSA</vt:lpstr>
      <vt:lpstr>LA BURBUJA DEL ARTE CONTEMPORÁNEO</vt:lpstr>
    </vt:vector>
  </TitlesOfParts>
  <Company>UAEMEX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CONCEPTO DE CULTURA</dc:title>
  <dc:creator>JESUS</dc:creator>
  <cp:lastModifiedBy>Raul</cp:lastModifiedBy>
  <cp:revision>22</cp:revision>
  <dcterms:created xsi:type="dcterms:W3CDTF">2015-08-13T22:31:59Z</dcterms:created>
  <dcterms:modified xsi:type="dcterms:W3CDTF">2017-10-19T20:13:23Z</dcterms:modified>
</cp:coreProperties>
</file>