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14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A782-8668-3945-B818-537C145420B2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3C21-A2B9-A54D-B9F3-10A74538083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5755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A782-8668-3945-B818-537C145420B2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3C21-A2B9-A54D-B9F3-10A74538083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4078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A782-8668-3945-B818-537C145420B2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3C21-A2B9-A54D-B9F3-10A74538083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89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A782-8668-3945-B818-537C145420B2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3C21-A2B9-A54D-B9F3-10A74538083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8765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A782-8668-3945-B818-537C145420B2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3C21-A2B9-A54D-B9F3-10A74538083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3211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A782-8668-3945-B818-537C145420B2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3C21-A2B9-A54D-B9F3-10A74538083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693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A782-8668-3945-B818-537C145420B2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3C21-A2B9-A54D-B9F3-10A74538083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7413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A782-8668-3945-B818-537C145420B2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3C21-A2B9-A54D-B9F3-10A74538083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0529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A782-8668-3945-B818-537C145420B2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3C21-A2B9-A54D-B9F3-10A74538083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5879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A782-8668-3945-B818-537C145420B2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3C21-A2B9-A54D-B9F3-10A74538083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4753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A782-8668-3945-B818-537C145420B2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3C21-A2B9-A54D-B9F3-10A74538083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7063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5A782-8668-3945-B818-537C145420B2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53C21-A2B9-A54D-B9F3-10A74538083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4794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27087"/>
          </a:xfrm>
        </p:spPr>
        <p:txBody>
          <a:bodyPr>
            <a:normAutofit/>
          </a:bodyPr>
          <a:lstStyle/>
          <a:p>
            <a:r>
              <a:rPr lang="es-ES" sz="2800" dirty="0" smtClean="0"/>
              <a:t>ARTE Y CULTURA I</a:t>
            </a:r>
            <a:endParaRPr lang="es-ES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510600"/>
            <a:ext cx="8229600" cy="3370892"/>
          </a:xfrm>
        </p:spPr>
        <p:txBody>
          <a:bodyPr/>
          <a:lstStyle/>
          <a:p>
            <a:pPr marL="0" indent="0" algn="ctr">
              <a:buNone/>
            </a:pPr>
            <a:r>
              <a:rPr lang="es-ES" sz="2400" dirty="0" smtClean="0"/>
              <a:t>LAS TRES EDADES DE LA MIRADA</a:t>
            </a:r>
          </a:p>
          <a:p>
            <a:pPr marL="0" indent="0" algn="ctr">
              <a:buNone/>
            </a:pPr>
            <a:r>
              <a:rPr lang="es-ES" sz="2400" dirty="0" smtClean="0"/>
              <a:t> REGIS DEBRAY</a:t>
            </a:r>
          </a:p>
          <a:p>
            <a:pPr marL="0" indent="0" algn="ctr">
              <a:buNone/>
            </a:pPr>
            <a:endParaRPr lang="es-ES" dirty="0" smtClean="0"/>
          </a:p>
          <a:p>
            <a:pPr marL="0" indent="0" algn="ctr">
              <a:buNone/>
            </a:pPr>
            <a:r>
              <a:rPr lang="es-ES" sz="1800" dirty="0" smtClean="0"/>
              <a:t>Resumen elaborado por</a:t>
            </a:r>
          </a:p>
          <a:p>
            <a:pPr marL="0" indent="0" algn="ctr">
              <a:buNone/>
            </a:pPr>
            <a:r>
              <a:rPr lang="es-ES" sz="1800" dirty="0" err="1" smtClean="0"/>
              <a:t>Nemías</a:t>
            </a:r>
            <a:r>
              <a:rPr lang="es-ES" sz="1800" dirty="0" smtClean="0"/>
              <a:t> Pacheco Varilla</a:t>
            </a:r>
          </a:p>
          <a:p>
            <a:pPr marL="0" indent="0" algn="ctr">
              <a:buNone/>
            </a:pPr>
            <a:r>
              <a:rPr lang="es-ES" sz="1800" dirty="0" smtClean="0"/>
              <a:t>Universidad de Córdoba (Argentina)</a:t>
            </a:r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3395246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89455"/>
          </a:xfrm>
        </p:spPr>
        <p:txBody>
          <a:bodyPr>
            <a:normAutofit fontScale="90000"/>
          </a:bodyPr>
          <a:lstStyle/>
          <a:p>
            <a:r>
              <a:rPr lang="es-ES" sz="1400" dirty="0"/>
              <a:t>LAS TRES EDADES DE LA MIRADA</a:t>
            </a:r>
            <a:br>
              <a:rPr lang="es-ES" sz="1400" dirty="0"/>
            </a:br>
            <a:r>
              <a:rPr lang="es-ES" sz="1400" dirty="0"/>
              <a:t>por Regis </a:t>
            </a:r>
            <a:r>
              <a:rPr lang="es-ES" sz="1400" dirty="0" err="1"/>
              <a:t>Debray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538947"/>
            <a:ext cx="8229600" cy="3597124"/>
          </a:xfrm>
        </p:spPr>
        <p:txBody>
          <a:bodyPr/>
          <a:lstStyle/>
          <a:p>
            <a:pPr marL="0" indent="0">
              <a:buNone/>
            </a:pPr>
            <a:r>
              <a:rPr lang="es-ES" sz="2000" dirty="0" smtClean="0"/>
              <a:t>Bibliografía</a:t>
            </a:r>
          </a:p>
          <a:p>
            <a:pPr marL="0" indent="0">
              <a:buNone/>
            </a:pPr>
            <a:endParaRPr lang="es-ES" sz="2000" dirty="0"/>
          </a:p>
          <a:p>
            <a:pPr marL="0" indent="0">
              <a:buNone/>
            </a:pPr>
            <a:r>
              <a:rPr lang="es-ES" sz="2000" dirty="0" err="1" smtClean="0"/>
              <a:t>Debray</a:t>
            </a:r>
            <a:r>
              <a:rPr lang="es-ES" sz="2000" dirty="0" smtClean="0"/>
              <a:t>, </a:t>
            </a:r>
            <a:r>
              <a:rPr lang="es-ES" sz="2000" dirty="0" err="1" smtClean="0"/>
              <a:t>Régis</a:t>
            </a:r>
            <a:r>
              <a:rPr lang="es-ES" sz="2000" dirty="0" smtClean="0"/>
              <a:t> (1994) </a:t>
            </a:r>
            <a:r>
              <a:rPr lang="es-ES" sz="2000" i="1" dirty="0" smtClean="0"/>
              <a:t>Vida y muerte de la imagen: Historia de la mirada en Occidente</a:t>
            </a:r>
            <a:r>
              <a:rPr lang="es-ES" sz="2000" dirty="0" smtClean="0"/>
              <a:t>, Paidós, Barcelona.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38903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0216"/>
          </a:xfrm>
        </p:spPr>
        <p:txBody>
          <a:bodyPr>
            <a:normAutofit fontScale="90000"/>
          </a:bodyPr>
          <a:lstStyle/>
          <a:p>
            <a:r>
              <a:rPr lang="es-ES" sz="1400" dirty="0"/>
              <a:t>LAS TRES EDADES DE LA MIRADA</a:t>
            </a:r>
            <a:br>
              <a:rPr lang="es-ES" sz="1400" dirty="0"/>
            </a:br>
            <a:r>
              <a:rPr lang="es-ES" sz="1400" dirty="0"/>
              <a:t>por Regis </a:t>
            </a:r>
            <a:r>
              <a:rPr lang="es-ES" sz="1400" dirty="0" err="1"/>
              <a:t>Debray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7043" y="1054664"/>
            <a:ext cx="8229600" cy="50715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s-ES" sz="1400" b="1" dirty="0" smtClean="0"/>
              <a:t>INDICIO, ICONO, SÍMBOLO</a:t>
            </a:r>
          </a:p>
          <a:p>
            <a:pPr marL="0" indent="0">
              <a:buNone/>
            </a:pPr>
            <a:endParaRPr lang="es-ES" sz="1400" dirty="0"/>
          </a:p>
          <a:p>
            <a:pPr marL="0" indent="0">
              <a:buNone/>
            </a:pPr>
            <a:r>
              <a:rPr lang="es-ES" sz="1700" dirty="0" smtClean="0"/>
              <a:t>Hay una equivalencia entre las “tres eras” de </a:t>
            </a:r>
            <a:r>
              <a:rPr lang="es-ES" sz="1700" dirty="0" err="1" smtClean="0"/>
              <a:t>Debray</a:t>
            </a:r>
            <a:r>
              <a:rPr lang="es-ES" sz="1700" dirty="0" smtClean="0"/>
              <a:t> y los conceptos : </a:t>
            </a:r>
            <a:r>
              <a:rPr lang="es-ES" sz="1700" i="1" dirty="0" smtClean="0"/>
              <a:t>indicio, icono y símbolo </a:t>
            </a:r>
            <a:r>
              <a:rPr lang="es-ES" sz="1700" dirty="0" smtClean="0"/>
              <a:t>de </a:t>
            </a:r>
            <a:r>
              <a:rPr lang="es-ES" sz="1700" dirty="0" err="1" smtClean="0"/>
              <a:t>Peirce</a:t>
            </a:r>
            <a:r>
              <a:rPr lang="es-ES" sz="1700" dirty="0" smtClean="0"/>
              <a:t>, en su relación con el objeto.</a:t>
            </a:r>
          </a:p>
          <a:p>
            <a:pPr marL="0" indent="0">
              <a:buNone/>
            </a:pPr>
            <a:endParaRPr lang="es-ES" sz="1700" dirty="0"/>
          </a:p>
          <a:p>
            <a:pPr marL="0" indent="0">
              <a:buNone/>
            </a:pPr>
            <a:endParaRPr lang="es-ES" sz="1700" dirty="0"/>
          </a:p>
          <a:p>
            <a:pPr marL="0" indent="0">
              <a:buNone/>
            </a:pPr>
            <a:r>
              <a:rPr lang="es-ES" sz="1700" b="1" i="1" dirty="0" smtClean="0"/>
              <a:t>Indicio</a:t>
            </a:r>
            <a:r>
              <a:rPr lang="es-ES" sz="1700" dirty="0" smtClean="0"/>
              <a:t> </a:t>
            </a:r>
            <a:r>
              <a:rPr lang="es-ES" sz="1700" dirty="0"/>
              <a:t>= parte de un todo, tomado por el todo</a:t>
            </a:r>
            <a:r>
              <a:rPr lang="es-ES" sz="1700" dirty="0" smtClean="0"/>
              <a:t>. </a:t>
            </a:r>
          </a:p>
          <a:p>
            <a:pPr marL="0" indent="0">
              <a:buNone/>
            </a:pPr>
            <a:r>
              <a:rPr lang="es-ES" sz="1700" dirty="0" smtClean="0"/>
              <a:t>Cosa </a:t>
            </a:r>
            <a:r>
              <a:rPr lang="es-ES" sz="1700" dirty="0"/>
              <a:t>material, señal o circunstancia que permite deducir la existencia de algo </a:t>
            </a:r>
            <a:endParaRPr lang="es-ES" sz="1700" dirty="0" smtClean="0"/>
          </a:p>
          <a:p>
            <a:pPr marL="0" indent="0">
              <a:buNone/>
            </a:pPr>
            <a:r>
              <a:rPr lang="es-ES" sz="1700" dirty="0" smtClean="0"/>
              <a:t>o </a:t>
            </a:r>
            <a:r>
              <a:rPr lang="es-ES" sz="1700" dirty="0"/>
              <a:t>la realización de una acción de la que no se tiene un conocimiento directo.</a:t>
            </a:r>
          </a:p>
          <a:p>
            <a:pPr marL="0" indent="0">
              <a:buNone/>
            </a:pPr>
            <a:r>
              <a:rPr lang="es-ES" sz="1700" dirty="0" smtClean="0"/>
              <a:t>Ejemplo</a:t>
            </a:r>
            <a:r>
              <a:rPr lang="es-ES" sz="1700" dirty="0"/>
              <a:t>: una reliquia</a:t>
            </a:r>
            <a:r>
              <a:rPr lang="es-ES" sz="1700" dirty="0" smtClean="0"/>
              <a:t>.</a:t>
            </a:r>
          </a:p>
          <a:p>
            <a:pPr marL="0" indent="0">
              <a:buNone/>
            </a:pPr>
            <a:r>
              <a:rPr lang="es-ES" sz="1700" dirty="0"/>
              <a:t>"existen indicios de que millones de años antes del carbonífero hubo una </a:t>
            </a:r>
          </a:p>
          <a:p>
            <a:pPr marL="0" indent="0">
              <a:buNone/>
            </a:pPr>
            <a:r>
              <a:rPr lang="es-ES" sz="1700" dirty="0"/>
              <a:t>gran sequía; según todos los indicios, la peste equina es la causa de la muerte</a:t>
            </a:r>
          </a:p>
          <a:p>
            <a:pPr marL="0" indent="0">
              <a:buNone/>
            </a:pPr>
            <a:r>
              <a:rPr lang="es-ES" sz="1700" dirty="0"/>
              <a:t>de 47 caballos; no existe el menor indicio de violencia”</a:t>
            </a:r>
          </a:p>
          <a:p>
            <a:pPr marL="0" indent="0">
              <a:buNone/>
            </a:pPr>
            <a:r>
              <a:rPr lang="es-ES" sz="1700" dirty="0"/>
              <a:t>"el humo es indicio de </a:t>
            </a:r>
            <a:r>
              <a:rPr lang="es-ES" sz="1700" dirty="0" smtClean="0"/>
              <a:t>fuego”</a:t>
            </a:r>
            <a:endParaRPr lang="es-ES" sz="1700" dirty="0"/>
          </a:p>
          <a:p>
            <a:pPr marL="0" indent="0">
              <a:buNone/>
            </a:pPr>
            <a:endParaRPr lang="es-ES" sz="1700" b="1" i="1" dirty="0" smtClean="0"/>
          </a:p>
          <a:p>
            <a:pPr marL="0" indent="0">
              <a:buNone/>
            </a:pPr>
            <a:endParaRPr lang="es-ES" sz="1700" b="1" i="1" dirty="0"/>
          </a:p>
          <a:p>
            <a:pPr marL="0" indent="0">
              <a:buNone/>
            </a:pPr>
            <a:endParaRPr lang="es-ES" sz="1700" b="1" i="1" dirty="0" smtClean="0"/>
          </a:p>
          <a:p>
            <a:pPr marL="0" indent="0">
              <a:buNone/>
            </a:pPr>
            <a:endParaRPr lang="es-ES" sz="1700" b="1" i="1" dirty="0"/>
          </a:p>
          <a:p>
            <a:pPr marL="0" indent="0">
              <a:buNone/>
            </a:pPr>
            <a:endParaRPr lang="es-ES" sz="1700" b="1" i="1" dirty="0" smtClean="0"/>
          </a:p>
          <a:p>
            <a:pPr marL="0" indent="0">
              <a:buNone/>
            </a:pPr>
            <a:r>
              <a:rPr lang="es-ES" sz="1700" b="1" i="1" dirty="0" smtClean="0"/>
              <a:t>Icono</a:t>
            </a:r>
            <a:r>
              <a:rPr lang="es-ES" sz="1700" dirty="0" smtClean="0"/>
              <a:t> = se parece a la cosa, sin ser la cosa. No es arbitrario, sino motivado por una identidad de proporción</a:t>
            </a:r>
          </a:p>
          <a:p>
            <a:pPr marL="0" indent="0">
              <a:buNone/>
            </a:pPr>
            <a:r>
              <a:rPr lang="es-ES" sz="1700" dirty="0" smtClean="0"/>
              <a:t> o forma. Ejemplo: Al santo se le reconoce a través de su retrato, pero ese retrato se añade al mundo de la </a:t>
            </a:r>
          </a:p>
          <a:p>
            <a:pPr marL="0" indent="0">
              <a:buNone/>
            </a:pPr>
            <a:r>
              <a:rPr lang="es-ES" sz="1700" dirty="0" smtClean="0"/>
              <a:t>santidad, no es dado con él.</a:t>
            </a:r>
            <a:r>
              <a:rPr lang="es-ES" sz="1700" dirty="0"/>
              <a:t> </a:t>
            </a:r>
            <a:endParaRPr lang="es-ES" sz="1700" dirty="0" smtClean="0"/>
          </a:p>
          <a:p>
            <a:pPr marL="0" indent="0">
              <a:buNone/>
            </a:pPr>
            <a:r>
              <a:rPr lang="es-ES" sz="1700" dirty="0" smtClean="0"/>
              <a:t>Imagen </a:t>
            </a:r>
            <a:r>
              <a:rPr lang="es-ES" sz="1700" dirty="0"/>
              <a:t>religiosa pintada o hecha en relieve o con mosaico, </a:t>
            </a:r>
            <a:r>
              <a:rPr lang="es-ES" sz="1700" dirty="0" smtClean="0"/>
              <a:t>realizada </a:t>
            </a:r>
            <a:r>
              <a:rPr lang="es-ES" sz="1700" dirty="0"/>
              <a:t>según la técnica </a:t>
            </a:r>
            <a:r>
              <a:rPr lang="es-ES" sz="1700" dirty="0" smtClean="0"/>
              <a:t>del </a:t>
            </a:r>
            <a:r>
              <a:rPr lang="es-ES" sz="1700" dirty="0"/>
              <a:t>arte bizantino </a:t>
            </a:r>
            <a:endParaRPr lang="es-ES" sz="1700" dirty="0" smtClean="0"/>
          </a:p>
          <a:p>
            <a:pPr marL="0" indent="0">
              <a:buNone/>
            </a:pPr>
            <a:r>
              <a:rPr lang="es-ES" sz="1700" dirty="0" smtClean="0"/>
              <a:t>característico </a:t>
            </a:r>
            <a:r>
              <a:rPr lang="es-ES" sz="1700" dirty="0"/>
              <a:t>de las iglesias cristianas </a:t>
            </a:r>
            <a:r>
              <a:rPr lang="es-ES" sz="1700" dirty="0" smtClean="0"/>
              <a:t>orientales.</a:t>
            </a:r>
            <a:endParaRPr lang="es-ES" sz="1700" dirty="0"/>
          </a:p>
          <a:p>
            <a:pPr marL="0" indent="0">
              <a:buNone/>
            </a:pPr>
            <a:r>
              <a:rPr lang="es-ES" sz="1700" dirty="0"/>
              <a:t>Signo que representa un objeto o una idea con los que guarda una relación de </a:t>
            </a:r>
            <a:r>
              <a:rPr lang="es-ES" sz="1700" dirty="0" smtClean="0"/>
              <a:t>identidad </a:t>
            </a:r>
            <a:r>
              <a:rPr lang="es-ES" sz="1700" dirty="0"/>
              <a:t>o semejanza formal.</a:t>
            </a:r>
          </a:p>
          <a:p>
            <a:pPr marL="0" indent="0">
              <a:buNone/>
            </a:pPr>
            <a:r>
              <a:rPr lang="es-ES" sz="1700" dirty="0"/>
              <a:t>"los iconos que representan los diversos deportes olímpicos; un dibujo o una fotografía </a:t>
            </a:r>
            <a:r>
              <a:rPr lang="es-ES" sz="1700" dirty="0" smtClean="0"/>
              <a:t>de </a:t>
            </a:r>
            <a:r>
              <a:rPr lang="es-ES" sz="1700" dirty="0"/>
              <a:t>una </a:t>
            </a:r>
            <a:endParaRPr lang="es-ES" sz="1700" dirty="0" smtClean="0"/>
          </a:p>
          <a:p>
            <a:pPr marL="0" indent="0">
              <a:buNone/>
            </a:pPr>
            <a:r>
              <a:rPr lang="es-ES" sz="1700" dirty="0" smtClean="0"/>
              <a:t>manzana </a:t>
            </a:r>
            <a:r>
              <a:rPr lang="es-ES" sz="1700" dirty="0"/>
              <a:t>sería el icono de una manzana: el tamaño, la forma o el color nos indicarían </a:t>
            </a:r>
            <a:r>
              <a:rPr lang="es-ES" sz="1700" dirty="0" smtClean="0"/>
              <a:t>que </a:t>
            </a:r>
            <a:r>
              <a:rPr lang="es-ES" sz="1700" dirty="0"/>
              <a:t>el objeto </a:t>
            </a:r>
            <a:endParaRPr lang="es-ES" sz="1700" dirty="0" smtClean="0"/>
          </a:p>
          <a:p>
            <a:pPr marL="0" indent="0">
              <a:buNone/>
            </a:pPr>
            <a:r>
              <a:rPr lang="es-ES" sz="1700" dirty="0" smtClean="0"/>
              <a:t>representado </a:t>
            </a:r>
            <a:r>
              <a:rPr lang="es-ES" sz="1700" dirty="0"/>
              <a:t>parece una manzana"</a:t>
            </a:r>
          </a:p>
          <a:p>
            <a:pPr marL="0" indent="0">
              <a:buNone/>
            </a:pPr>
            <a:endParaRPr lang="es-ES" sz="1400" dirty="0" smtClean="0"/>
          </a:p>
          <a:p>
            <a:pPr marL="0" indent="0">
              <a:buNone/>
            </a:pPr>
            <a:endParaRPr lang="es-ES" sz="1400" dirty="0"/>
          </a:p>
        </p:txBody>
      </p:sp>
      <p:pic>
        <p:nvPicPr>
          <p:cNvPr id="4" name="Imagen 3" descr="reliqui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801" y="1733822"/>
            <a:ext cx="1700459" cy="1877597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737260" y="1896381"/>
            <a:ext cx="170045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/>
              <a:t>Relic</a:t>
            </a:r>
            <a:r>
              <a:rPr lang="es-ES" sz="1100" dirty="0"/>
              <a:t> of </a:t>
            </a:r>
            <a:r>
              <a:rPr lang="es-ES" sz="1100" dirty="0" err="1"/>
              <a:t>the</a:t>
            </a:r>
            <a:r>
              <a:rPr lang="es-ES" sz="1100" dirty="0"/>
              <a:t> </a:t>
            </a:r>
            <a:r>
              <a:rPr lang="es-ES" sz="1100" dirty="0" err="1"/>
              <a:t>foot</a:t>
            </a:r>
            <a:r>
              <a:rPr lang="es-ES" sz="1100" dirty="0"/>
              <a:t> of St. Mary </a:t>
            </a:r>
            <a:r>
              <a:rPr lang="es-ES" sz="1100" dirty="0" err="1"/>
              <a:t>Magdalene</a:t>
            </a:r>
            <a:r>
              <a:rPr lang="es-ES" sz="1100" dirty="0"/>
              <a:t>, </a:t>
            </a:r>
            <a:r>
              <a:rPr lang="es-ES" sz="1100" dirty="0" err="1"/>
              <a:t>the</a:t>
            </a:r>
            <a:r>
              <a:rPr lang="es-ES" sz="1100" dirty="0"/>
              <a:t> </a:t>
            </a:r>
            <a:r>
              <a:rPr lang="es-ES" sz="1100" dirty="0" err="1"/>
              <a:t>first</a:t>
            </a:r>
            <a:r>
              <a:rPr lang="es-ES" sz="1100" dirty="0"/>
              <a:t> </a:t>
            </a:r>
            <a:r>
              <a:rPr lang="es-ES" sz="1100" dirty="0" err="1"/>
              <a:t>to</a:t>
            </a:r>
            <a:r>
              <a:rPr lang="es-ES" sz="1100" dirty="0"/>
              <a:t> </a:t>
            </a:r>
            <a:r>
              <a:rPr lang="es-ES" sz="1100" dirty="0" err="1"/>
              <a:t>step</a:t>
            </a:r>
            <a:r>
              <a:rPr lang="es-ES" sz="1100" dirty="0"/>
              <a:t> </a:t>
            </a:r>
            <a:r>
              <a:rPr lang="es-ES" sz="1100" dirty="0" err="1"/>
              <a:t>within</a:t>
            </a:r>
            <a:r>
              <a:rPr lang="es-ES" sz="1100" dirty="0"/>
              <a:t> </a:t>
            </a:r>
            <a:r>
              <a:rPr lang="es-ES" sz="1100" dirty="0" err="1"/>
              <a:t>the</a:t>
            </a:r>
            <a:r>
              <a:rPr lang="es-ES" sz="1100" dirty="0"/>
              <a:t> </a:t>
            </a:r>
            <a:r>
              <a:rPr lang="es-ES" sz="1100" dirty="0" err="1"/>
              <a:t>tomb</a:t>
            </a:r>
            <a:r>
              <a:rPr lang="es-ES" sz="1100" dirty="0"/>
              <a:t> of </a:t>
            </a:r>
            <a:r>
              <a:rPr lang="es-ES" sz="1100" dirty="0" err="1"/>
              <a:t>the</a:t>
            </a:r>
            <a:r>
              <a:rPr lang="es-ES" sz="1100" dirty="0"/>
              <a:t> </a:t>
            </a:r>
            <a:r>
              <a:rPr lang="es-ES" sz="1100" dirty="0" err="1"/>
              <a:t>risen</a:t>
            </a:r>
            <a:r>
              <a:rPr lang="es-ES" sz="1100" dirty="0"/>
              <a:t> </a:t>
            </a:r>
            <a:r>
              <a:rPr lang="es-ES" sz="1100" dirty="0" err="1"/>
              <a:t>Christ</a:t>
            </a:r>
            <a:r>
              <a:rPr lang="es-ES" sz="1100" dirty="0"/>
              <a:t>. ~ </a:t>
            </a:r>
            <a:r>
              <a:rPr lang="es-ES" sz="1100" dirty="0" err="1"/>
              <a:t>On</a:t>
            </a:r>
            <a:r>
              <a:rPr lang="es-ES" sz="1100" dirty="0"/>
              <a:t> </a:t>
            </a:r>
            <a:r>
              <a:rPr lang="es-ES" sz="1100" dirty="0" err="1"/>
              <a:t>May</a:t>
            </a:r>
            <a:r>
              <a:rPr lang="es-ES" sz="1100" dirty="0"/>
              <a:t> 24, 2012, </a:t>
            </a:r>
            <a:r>
              <a:rPr lang="es-ES" sz="1100" dirty="0" err="1"/>
              <a:t>the</a:t>
            </a:r>
            <a:r>
              <a:rPr lang="es-ES" sz="1100" dirty="0"/>
              <a:t> </a:t>
            </a:r>
            <a:r>
              <a:rPr lang="es-ES" sz="1100" dirty="0" err="1"/>
              <a:t>relic</a:t>
            </a:r>
            <a:r>
              <a:rPr lang="es-ES" sz="1100" dirty="0"/>
              <a:t> </a:t>
            </a:r>
            <a:r>
              <a:rPr lang="es-ES" sz="1100" dirty="0" err="1"/>
              <a:t>was</a:t>
            </a:r>
            <a:r>
              <a:rPr lang="es-ES" sz="1100" dirty="0"/>
              <a:t> </a:t>
            </a:r>
            <a:r>
              <a:rPr lang="es-ES" sz="1100" dirty="0" err="1"/>
              <a:t>honored</a:t>
            </a:r>
            <a:r>
              <a:rPr lang="es-ES" sz="1100" dirty="0"/>
              <a:t> </a:t>
            </a:r>
            <a:r>
              <a:rPr lang="es-ES" sz="1100" dirty="0" err="1"/>
              <a:t>with</a:t>
            </a:r>
            <a:r>
              <a:rPr lang="es-ES" sz="1100" dirty="0"/>
              <a:t> a new </a:t>
            </a:r>
            <a:r>
              <a:rPr lang="es-ES" sz="1100" dirty="0" err="1"/>
              <a:t>chapel</a:t>
            </a:r>
            <a:r>
              <a:rPr lang="es-ES" sz="1100" dirty="0"/>
              <a:t> at </a:t>
            </a:r>
            <a:r>
              <a:rPr lang="es-ES" sz="1100" dirty="0" err="1"/>
              <a:t>Basilica</a:t>
            </a:r>
            <a:r>
              <a:rPr lang="es-ES" sz="1100" dirty="0"/>
              <a:t> of San Giovanni </a:t>
            </a:r>
            <a:r>
              <a:rPr lang="es-ES" sz="1100" dirty="0" err="1" smtClean="0"/>
              <a:t>dei</a:t>
            </a:r>
            <a:r>
              <a:rPr lang="es-ES" sz="1100" dirty="0" smtClean="0"/>
              <a:t>  </a:t>
            </a:r>
            <a:r>
              <a:rPr lang="es-ES" sz="1100" dirty="0" err="1"/>
              <a:t>Fiorentini</a:t>
            </a:r>
            <a:r>
              <a:rPr lang="es-ES" sz="1100" dirty="0"/>
              <a:t> in Rome.</a:t>
            </a:r>
          </a:p>
        </p:txBody>
      </p:sp>
      <p:pic>
        <p:nvPicPr>
          <p:cNvPr id="6" name="Imagen 5" descr="icon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260" y="3850562"/>
            <a:ext cx="1700458" cy="204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053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5645"/>
          </a:xfrm>
        </p:spPr>
        <p:txBody>
          <a:bodyPr>
            <a:normAutofit fontScale="90000"/>
          </a:bodyPr>
          <a:lstStyle/>
          <a:p>
            <a:r>
              <a:rPr lang="es-ES" sz="1400" dirty="0"/>
              <a:t>LAS TRES EDADES DE LA MIRADA</a:t>
            </a:r>
            <a:br>
              <a:rPr lang="es-ES" sz="1400" dirty="0"/>
            </a:br>
            <a:r>
              <a:rPr lang="es-ES" sz="1400" dirty="0"/>
              <a:t>por Regis </a:t>
            </a:r>
            <a:r>
              <a:rPr lang="es-ES" sz="1400" dirty="0" err="1"/>
              <a:t>Debray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25522"/>
            <a:ext cx="8229600" cy="520064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sz="1400" dirty="0"/>
          </a:p>
          <a:p>
            <a:pPr marL="0" indent="0">
              <a:buNone/>
            </a:pPr>
            <a:endParaRPr lang="es-ES" sz="1400" b="1" i="1" dirty="0" smtClean="0"/>
          </a:p>
          <a:p>
            <a:pPr marL="0" indent="0">
              <a:buNone/>
            </a:pPr>
            <a:endParaRPr lang="es-ES" sz="1400" b="1" i="1" dirty="0"/>
          </a:p>
          <a:p>
            <a:pPr marL="0" indent="0">
              <a:buNone/>
            </a:pPr>
            <a:endParaRPr lang="es-ES" sz="1400" b="1" i="1" dirty="0" smtClean="0"/>
          </a:p>
          <a:p>
            <a:pPr marL="0" indent="0">
              <a:buNone/>
            </a:pPr>
            <a:r>
              <a:rPr lang="es-ES" sz="1400" b="1" i="1" dirty="0" smtClean="0"/>
              <a:t>Símbolo</a:t>
            </a:r>
            <a:r>
              <a:rPr lang="es-ES" sz="1400" dirty="0" smtClean="0"/>
              <a:t> </a:t>
            </a:r>
            <a:r>
              <a:rPr lang="es-ES" sz="1400" dirty="0"/>
              <a:t>= Sin relación analógica con la cosa, sino </a:t>
            </a:r>
            <a:endParaRPr lang="es-ES" sz="1400" dirty="0" smtClean="0"/>
          </a:p>
          <a:p>
            <a:pPr marL="0" indent="0">
              <a:buNone/>
            </a:pPr>
            <a:r>
              <a:rPr lang="es-ES" sz="1400" dirty="0" smtClean="0"/>
              <a:t>convencional</a:t>
            </a:r>
            <a:r>
              <a:rPr lang="es-ES" sz="1400" dirty="0"/>
              <a:t>;</a:t>
            </a:r>
            <a:r>
              <a:rPr lang="es-ES" sz="1400" dirty="0" smtClean="0"/>
              <a:t> el símbolo se descifra con ayuda </a:t>
            </a:r>
          </a:p>
          <a:p>
            <a:pPr marL="0" indent="0">
              <a:buNone/>
            </a:pPr>
            <a:r>
              <a:rPr lang="es-ES" sz="1400" dirty="0" smtClean="0"/>
              <a:t>de un código </a:t>
            </a:r>
          </a:p>
          <a:p>
            <a:pPr marL="0" indent="0">
              <a:buNone/>
            </a:pPr>
            <a:endParaRPr lang="es-ES" sz="1400" dirty="0"/>
          </a:p>
          <a:p>
            <a:pPr marL="0" indent="0">
              <a:buNone/>
            </a:pPr>
            <a:endParaRPr lang="es-ES" sz="1400" dirty="0" smtClean="0"/>
          </a:p>
          <a:p>
            <a:pPr marL="0" indent="0">
              <a:buNone/>
            </a:pPr>
            <a:endParaRPr lang="es-ES" sz="1400" dirty="0"/>
          </a:p>
          <a:p>
            <a:pPr marL="0" indent="0">
              <a:buNone/>
            </a:pPr>
            <a:endParaRPr lang="es-ES" sz="1400" dirty="0" smtClean="0"/>
          </a:p>
          <a:p>
            <a:pPr marL="0" indent="0">
              <a:buNone/>
            </a:pPr>
            <a:endParaRPr lang="es-ES" sz="1400" dirty="0"/>
          </a:p>
          <a:p>
            <a:pPr marL="0" indent="0">
              <a:buNone/>
            </a:pPr>
            <a:r>
              <a:rPr lang="es-ES" sz="1400" dirty="0" smtClean="0"/>
              <a:t>La </a:t>
            </a:r>
            <a:r>
              <a:rPr lang="es-ES" sz="1400" b="1" i="1" dirty="0" smtClean="0"/>
              <a:t>imagen-indicio </a:t>
            </a:r>
            <a:r>
              <a:rPr lang="es-ES" sz="1400" dirty="0" smtClean="0"/>
              <a:t>fascina. Nos incita casi a tocarla. Posee un valor </a:t>
            </a:r>
            <a:r>
              <a:rPr lang="es-ES" sz="1400" i="1" dirty="0" smtClean="0"/>
              <a:t>mágico</a:t>
            </a:r>
            <a:r>
              <a:rPr lang="es-ES" sz="1400" dirty="0" smtClean="0"/>
              <a:t>.</a:t>
            </a:r>
          </a:p>
          <a:p>
            <a:pPr marL="0" indent="0">
              <a:buNone/>
            </a:pPr>
            <a:endParaRPr lang="es-ES" sz="1400" dirty="0"/>
          </a:p>
          <a:p>
            <a:pPr marL="0" indent="0">
              <a:buNone/>
            </a:pPr>
            <a:r>
              <a:rPr lang="es-ES" sz="1400" dirty="0" smtClean="0"/>
              <a:t>La </a:t>
            </a:r>
            <a:r>
              <a:rPr lang="es-ES" sz="1400" b="1" i="1" dirty="0" smtClean="0"/>
              <a:t>imagen-icono </a:t>
            </a:r>
            <a:r>
              <a:rPr lang="es-ES" sz="1400" dirty="0" smtClean="0"/>
              <a:t>inspira placer</a:t>
            </a:r>
            <a:r>
              <a:rPr lang="es-ES" sz="1400" dirty="0"/>
              <a:t>.</a:t>
            </a:r>
            <a:r>
              <a:rPr lang="es-ES" sz="1400" dirty="0" smtClean="0"/>
              <a:t> Posee valor </a:t>
            </a:r>
            <a:r>
              <a:rPr lang="es-ES" sz="1400" i="1" dirty="0" smtClean="0"/>
              <a:t>artístico.</a:t>
            </a:r>
          </a:p>
          <a:p>
            <a:pPr marL="0" indent="0">
              <a:buNone/>
            </a:pPr>
            <a:endParaRPr lang="es-ES" sz="1400" i="1" dirty="0"/>
          </a:p>
          <a:p>
            <a:pPr marL="0" indent="0">
              <a:buNone/>
            </a:pPr>
            <a:r>
              <a:rPr lang="es-ES" sz="1400" dirty="0" smtClean="0"/>
              <a:t>La </a:t>
            </a:r>
            <a:r>
              <a:rPr lang="es-ES" sz="1400" b="1" i="1" dirty="0" smtClean="0"/>
              <a:t>imagen-símbolo </a:t>
            </a:r>
            <a:r>
              <a:rPr lang="es-ES" sz="1400" dirty="0" smtClean="0"/>
              <a:t>requiere cierta distancia. Posee un valor </a:t>
            </a:r>
            <a:r>
              <a:rPr lang="es-ES" sz="1400" i="1" dirty="0" smtClean="0"/>
              <a:t>sociológico</a:t>
            </a:r>
            <a:r>
              <a:rPr lang="es-ES" sz="1400" dirty="0" smtClean="0"/>
              <a:t> (signo de </a:t>
            </a:r>
            <a:r>
              <a:rPr lang="es-ES" sz="1400" i="1" dirty="0" smtClean="0"/>
              <a:t>status</a:t>
            </a:r>
            <a:r>
              <a:rPr lang="es-ES" sz="1400" dirty="0" smtClean="0"/>
              <a:t> o marcador de pertenencia).</a:t>
            </a:r>
            <a:endParaRPr lang="es-ES" sz="1400" dirty="0"/>
          </a:p>
        </p:txBody>
      </p:sp>
      <p:pic>
        <p:nvPicPr>
          <p:cNvPr id="4" name="Imagen 3" descr="simbol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026" y="1517425"/>
            <a:ext cx="1868842" cy="186884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618873" y="2270754"/>
            <a:ext cx="2067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Símbolo céltico de poder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3392998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5550"/>
          </a:xfrm>
        </p:spPr>
        <p:txBody>
          <a:bodyPr>
            <a:normAutofit/>
          </a:bodyPr>
          <a:lstStyle/>
          <a:p>
            <a:r>
              <a:rPr lang="es-ES" sz="1400" dirty="0"/>
              <a:t>LAS TRES EDADES DE LA MIRADA</a:t>
            </a:r>
            <a:br>
              <a:rPr lang="es-ES" sz="1400" dirty="0"/>
            </a:br>
            <a:r>
              <a:rPr lang="es-ES" sz="1400" dirty="0"/>
              <a:t>por Regis </a:t>
            </a:r>
            <a:r>
              <a:rPr lang="es-ES" sz="1400" dirty="0" err="1"/>
              <a:t>Debray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154626"/>
            <a:ext cx="8229600" cy="49715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400" dirty="0" smtClean="0"/>
              <a:t>Régimen </a:t>
            </a:r>
            <a:r>
              <a:rPr lang="es-ES" sz="1400" b="1" i="1" dirty="0" smtClean="0"/>
              <a:t>ídolo</a:t>
            </a:r>
            <a:r>
              <a:rPr lang="es-ES" sz="1400" dirty="0" smtClean="0"/>
              <a:t> :  el más allá de lo visible es su norma y su razón de ser. La imagen se lo debe todo a su aura y rinde gloria a lo que la sobrepasa.</a:t>
            </a:r>
          </a:p>
          <a:p>
            <a:pPr marL="0" indent="0">
              <a:buNone/>
            </a:pPr>
            <a:endParaRPr lang="es-ES" sz="1400" dirty="0"/>
          </a:p>
          <a:p>
            <a:pPr marL="0" indent="0">
              <a:buNone/>
            </a:pPr>
            <a:r>
              <a:rPr lang="es-ES" sz="1400" dirty="0" smtClean="0"/>
              <a:t>Régimen </a:t>
            </a:r>
            <a:r>
              <a:rPr lang="es-ES" sz="1400" b="1" i="1" dirty="0" smtClean="0"/>
              <a:t>arte</a:t>
            </a:r>
            <a:r>
              <a:rPr lang="es-ES" sz="1400" dirty="0" smtClean="0"/>
              <a:t> : el más allá de la representación es el mundo natural, a cada uno su aura, la gloria es repartida.</a:t>
            </a:r>
          </a:p>
          <a:p>
            <a:pPr marL="0" indent="0">
              <a:buNone/>
            </a:pPr>
            <a:endParaRPr lang="es-ES" sz="1400" dirty="0"/>
          </a:p>
          <a:p>
            <a:pPr marL="0" indent="0">
              <a:buNone/>
            </a:pPr>
            <a:r>
              <a:rPr lang="es-ES" sz="1400" dirty="0" smtClean="0"/>
              <a:t>Régimen </a:t>
            </a:r>
            <a:r>
              <a:rPr lang="es-ES" sz="1400" b="1" i="1" dirty="0" smtClean="0"/>
              <a:t>visual </a:t>
            </a:r>
            <a:r>
              <a:rPr lang="es-ES" sz="1400" dirty="0" smtClean="0"/>
              <a:t>: la imagen se convierte en su propio referente. Toda la gloria es para ella.</a:t>
            </a:r>
          </a:p>
          <a:p>
            <a:pPr marL="0" indent="0">
              <a:buNone/>
            </a:pPr>
            <a:endParaRPr lang="es-ES" sz="1400" dirty="0"/>
          </a:p>
          <a:p>
            <a:pPr marL="0" indent="0">
              <a:buNone/>
            </a:pPr>
            <a:r>
              <a:rPr lang="es-ES" sz="1400" b="1" dirty="0" smtClean="0"/>
              <a:t>CONCLUSIONES</a:t>
            </a:r>
          </a:p>
          <a:p>
            <a:r>
              <a:rPr lang="es-ES" sz="1400" dirty="0" smtClean="0"/>
              <a:t>Las tres clases de imágenes designan los tipos de apropiación por la </a:t>
            </a:r>
            <a:r>
              <a:rPr lang="es-ES" sz="1400" b="1" dirty="0" smtClean="0"/>
              <a:t>mirada</a:t>
            </a:r>
            <a:r>
              <a:rPr lang="es-ES" sz="1400" dirty="0" smtClean="0"/>
              <a:t>.</a:t>
            </a:r>
          </a:p>
          <a:p>
            <a:endParaRPr lang="es-ES" sz="1400" dirty="0"/>
          </a:p>
          <a:p>
            <a:r>
              <a:rPr lang="es-ES" sz="1400" dirty="0" smtClean="0"/>
              <a:t>Las tres eras no sólo se solapan, sino que la última es capaz de reactivar el fantasma de la primera.</a:t>
            </a:r>
          </a:p>
          <a:p>
            <a:endParaRPr lang="es-ES" sz="1400" dirty="0"/>
          </a:p>
          <a:p>
            <a:r>
              <a:rPr lang="es-ES" sz="1400" dirty="0" smtClean="0"/>
              <a:t>Ninguna cualidad de la mirada es superior a otra (por </a:t>
            </a:r>
            <a:r>
              <a:rPr lang="es-ES" sz="1400" smtClean="0"/>
              <a:t>ejemplo: el </a:t>
            </a:r>
            <a:r>
              <a:rPr lang="es-ES" sz="1400" dirty="0" smtClean="0"/>
              <a:t>ídolo no es el grado cero de la imagen, sino su superlativo: de ahí nuestras nostalgias).</a:t>
            </a:r>
          </a:p>
          <a:p>
            <a:endParaRPr lang="es-ES" sz="1400" dirty="0"/>
          </a:p>
          <a:p>
            <a:r>
              <a:rPr lang="es-ES" sz="1400" dirty="0" smtClean="0"/>
              <a:t>En un universo de acción a distancia y de modelos abstractos, el disfrute físico del indicio asegura un sano reequilibrio de nuestros cuerpos por el regreso a lo sensible, a lo táctil, casi a lo olfativo.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655749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3986"/>
          </a:xfrm>
        </p:spPr>
        <p:txBody>
          <a:bodyPr>
            <a:normAutofit/>
          </a:bodyPr>
          <a:lstStyle/>
          <a:p>
            <a:r>
              <a:rPr lang="es-ES" sz="1400" dirty="0" smtClean="0"/>
              <a:t>LAS TRES EDADES DE LA MIRADA</a:t>
            </a:r>
            <a:br>
              <a:rPr lang="es-ES" sz="1400" dirty="0" smtClean="0"/>
            </a:br>
            <a:r>
              <a:rPr lang="es-ES" sz="1400" dirty="0" smtClean="0"/>
              <a:t>por Regis </a:t>
            </a:r>
            <a:r>
              <a:rPr lang="es-ES" sz="1400" dirty="0" err="1" smtClean="0"/>
              <a:t>Debray</a:t>
            </a:r>
            <a:endParaRPr lang="es-ES" sz="1400" dirty="0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2"/>
          <a:srcRect t="-18808" b="-18808"/>
          <a:stretch>
            <a:fillRect/>
          </a:stretch>
        </p:blipFill>
        <p:spPr>
          <a:xfrm>
            <a:off x="289475" y="814467"/>
            <a:ext cx="8229600" cy="5072063"/>
          </a:xfrm>
        </p:spPr>
      </p:pic>
    </p:spTree>
    <p:extLst>
      <p:ext uri="{BB962C8B-B14F-4D97-AF65-F5344CB8AC3E}">
        <p14:creationId xmlns:p14="http://schemas.microsoft.com/office/powerpoint/2010/main" val="860918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3887"/>
          </a:xfrm>
        </p:spPr>
        <p:txBody>
          <a:bodyPr>
            <a:normAutofit/>
          </a:bodyPr>
          <a:lstStyle/>
          <a:p>
            <a:r>
              <a:rPr lang="es-ES" sz="1400" dirty="0" smtClean="0"/>
              <a:t>LAS TRES EDADES DE LA MIRADA</a:t>
            </a:r>
            <a:br>
              <a:rPr lang="es-ES" sz="1400" dirty="0" smtClean="0"/>
            </a:br>
            <a:r>
              <a:rPr lang="es-ES" sz="1400" dirty="0" smtClean="0"/>
              <a:t>por Regis </a:t>
            </a:r>
            <a:r>
              <a:rPr lang="es-ES" sz="1400" dirty="0" err="1" smtClean="0"/>
              <a:t>Debray</a:t>
            </a:r>
            <a:endParaRPr lang="es-ES" sz="14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-49821" b="-49821"/>
          <a:stretch>
            <a:fillRect/>
          </a:stretch>
        </p:blipFill>
        <p:spPr>
          <a:xfrm>
            <a:off x="457200" y="898525"/>
            <a:ext cx="8229600" cy="5227638"/>
          </a:xfrm>
        </p:spPr>
      </p:pic>
    </p:spTree>
    <p:extLst>
      <p:ext uri="{BB962C8B-B14F-4D97-AF65-F5344CB8AC3E}">
        <p14:creationId xmlns:p14="http://schemas.microsoft.com/office/powerpoint/2010/main" val="2982484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0"/>
          </a:xfrm>
        </p:spPr>
        <p:txBody>
          <a:bodyPr>
            <a:normAutofit/>
          </a:bodyPr>
          <a:lstStyle/>
          <a:p>
            <a:r>
              <a:rPr lang="es-ES" sz="1400" dirty="0" smtClean="0"/>
              <a:t>LAS TRES EDADES DE LA MIRADA</a:t>
            </a:r>
            <a:br>
              <a:rPr lang="es-ES" sz="1400" dirty="0" smtClean="0"/>
            </a:br>
            <a:r>
              <a:rPr lang="es-ES" sz="1400" dirty="0" smtClean="0"/>
              <a:t>por Regis </a:t>
            </a:r>
            <a:r>
              <a:rPr lang="es-ES" sz="1400" dirty="0" err="1" smtClean="0"/>
              <a:t>Debray</a:t>
            </a:r>
            <a:endParaRPr lang="es-ES" sz="14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-23030" b="-23030"/>
          <a:stretch>
            <a:fillRect/>
          </a:stretch>
        </p:blipFill>
        <p:spPr>
          <a:xfrm>
            <a:off x="457200" y="935038"/>
            <a:ext cx="8229600" cy="5191125"/>
          </a:xfrm>
        </p:spPr>
      </p:pic>
    </p:spTree>
    <p:extLst>
      <p:ext uri="{BB962C8B-B14F-4D97-AF65-F5344CB8AC3E}">
        <p14:creationId xmlns:p14="http://schemas.microsoft.com/office/powerpoint/2010/main" val="2842527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00023"/>
          </a:xfrm>
        </p:spPr>
        <p:txBody>
          <a:bodyPr>
            <a:normAutofit/>
          </a:bodyPr>
          <a:lstStyle/>
          <a:p>
            <a:r>
              <a:rPr lang="es-ES" sz="1400" dirty="0" smtClean="0"/>
              <a:t>LAS TRES EDADES DE LA MIRADA</a:t>
            </a:r>
            <a:br>
              <a:rPr lang="es-ES" sz="1400" dirty="0" smtClean="0"/>
            </a:br>
            <a:r>
              <a:rPr lang="es-ES" sz="1400" dirty="0" smtClean="0"/>
              <a:t>por Regis </a:t>
            </a:r>
            <a:r>
              <a:rPr lang="es-ES" sz="1400" dirty="0" err="1" smtClean="0"/>
              <a:t>Debray</a:t>
            </a:r>
            <a:endParaRPr lang="es-ES" sz="14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-3931" b="-3931"/>
          <a:stretch>
            <a:fillRect/>
          </a:stretch>
        </p:blipFill>
        <p:spPr>
          <a:xfrm>
            <a:off x="457200" y="1030288"/>
            <a:ext cx="8229600" cy="5095875"/>
          </a:xfrm>
        </p:spPr>
      </p:pic>
    </p:spTree>
    <p:extLst>
      <p:ext uri="{BB962C8B-B14F-4D97-AF65-F5344CB8AC3E}">
        <p14:creationId xmlns:p14="http://schemas.microsoft.com/office/powerpoint/2010/main" val="3850530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004"/>
          </a:xfrm>
        </p:spPr>
        <p:txBody>
          <a:bodyPr>
            <a:normAutofit/>
          </a:bodyPr>
          <a:lstStyle/>
          <a:p>
            <a:r>
              <a:rPr lang="es-ES" sz="1400" dirty="0" smtClean="0"/>
              <a:t>LAS TRES EDADES DE LA MIRADA</a:t>
            </a:r>
            <a:br>
              <a:rPr lang="es-ES" sz="1400" dirty="0" smtClean="0"/>
            </a:br>
            <a:r>
              <a:rPr lang="es-ES" sz="1400" dirty="0" smtClean="0"/>
              <a:t>por Regis </a:t>
            </a:r>
            <a:r>
              <a:rPr lang="es-ES" sz="1400" dirty="0" err="1" smtClean="0"/>
              <a:t>Debray</a:t>
            </a:r>
            <a:endParaRPr lang="es-ES" sz="14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l="-12728" r="-12728"/>
          <a:stretch>
            <a:fillRect/>
          </a:stretch>
        </p:blipFill>
        <p:spPr>
          <a:xfrm>
            <a:off x="457200" y="1030288"/>
            <a:ext cx="8229600" cy="5095875"/>
          </a:xfrm>
        </p:spPr>
      </p:pic>
    </p:spTree>
    <p:extLst>
      <p:ext uri="{BB962C8B-B14F-4D97-AF65-F5344CB8AC3E}">
        <p14:creationId xmlns:p14="http://schemas.microsoft.com/office/powerpoint/2010/main" val="2429665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968"/>
          </a:xfrm>
        </p:spPr>
        <p:txBody>
          <a:bodyPr>
            <a:normAutofit/>
          </a:bodyPr>
          <a:lstStyle/>
          <a:p>
            <a:r>
              <a:rPr lang="es-ES" sz="1400" dirty="0" smtClean="0"/>
              <a:t>LAS TRES EDADES DE LA MIRADA</a:t>
            </a:r>
            <a:br>
              <a:rPr lang="es-ES" sz="1400" dirty="0" smtClean="0"/>
            </a:br>
            <a:r>
              <a:rPr lang="es-ES" sz="1400" dirty="0" smtClean="0"/>
              <a:t>por Regis </a:t>
            </a:r>
            <a:r>
              <a:rPr lang="es-ES" sz="1400" dirty="0" err="1" smtClean="0"/>
              <a:t>Debray</a:t>
            </a:r>
            <a:endParaRPr lang="es-ES" sz="14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-35109" b="-35109"/>
          <a:stretch>
            <a:fillRect/>
          </a:stretch>
        </p:blipFill>
        <p:spPr>
          <a:xfrm>
            <a:off x="457200" y="1042988"/>
            <a:ext cx="8229600" cy="5083175"/>
          </a:xfrm>
        </p:spPr>
      </p:pic>
    </p:spTree>
    <p:extLst>
      <p:ext uri="{BB962C8B-B14F-4D97-AF65-F5344CB8AC3E}">
        <p14:creationId xmlns:p14="http://schemas.microsoft.com/office/powerpoint/2010/main" val="354458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0023"/>
          </a:xfrm>
        </p:spPr>
        <p:txBody>
          <a:bodyPr>
            <a:normAutofit/>
          </a:bodyPr>
          <a:lstStyle/>
          <a:p>
            <a:r>
              <a:rPr lang="es-ES" sz="1400" dirty="0" smtClean="0"/>
              <a:t>LAS TRES EDADES DE LA MIRADA</a:t>
            </a:r>
            <a:br>
              <a:rPr lang="es-ES" sz="1400" dirty="0" smtClean="0"/>
            </a:br>
            <a:r>
              <a:rPr lang="es-ES" sz="1400" dirty="0" smtClean="0"/>
              <a:t>por Regis </a:t>
            </a:r>
            <a:r>
              <a:rPr lang="es-ES" sz="1400" dirty="0" err="1" smtClean="0"/>
              <a:t>Debray</a:t>
            </a:r>
            <a:endParaRPr lang="es-ES" sz="14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-24369" b="-24369"/>
          <a:stretch>
            <a:fillRect/>
          </a:stretch>
        </p:blipFill>
        <p:spPr>
          <a:xfrm>
            <a:off x="373337" y="682971"/>
            <a:ext cx="8229600" cy="5119688"/>
          </a:xfrm>
        </p:spPr>
      </p:pic>
    </p:spTree>
    <p:extLst>
      <p:ext uri="{BB962C8B-B14F-4D97-AF65-F5344CB8AC3E}">
        <p14:creationId xmlns:p14="http://schemas.microsoft.com/office/powerpoint/2010/main" val="631550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96049"/>
            <a:ext cx="8229600" cy="700178"/>
          </a:xfrm>
        </p:spPr>
        <p:txBody>
          <a:bodyPr>
            <a:normAutofit/>
          </a:bodyPr>
          <a:lstStyle/>
          <a:p>
            <a:r>
              <a:rPr lang="es-ES" sz="1400" dirty="0" smtClean="0"/>
              <a:t>VIDA Y MUERTE DE LA IMAGEN </a:t>
            </a:r>
            <a:br>
              <a:rPr lang="es-ES" sz="1400" dirty="0" smtClean="0"/>
            </a:br>
            <a:r>
              <a:rPr lang="es-ES" sz="1400" dirty="0" smtClean="0"/>
              <a:t>por Juan Carlos Granados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Insertar Pel</a:t>
            </a:r>
            <a:r>
              <a:rPr lang="es-ES" dirty="0" smtClean="0"/>
              <a:t>ícula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77815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714</Words>
  <Application>Microsoft Macintosh PowerPoint</Application>
  <PresentationFormat>Presentación en pantalla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ARTE Y CULTURA I</vt:lpstr>
      <vt:lpstr>LAS TRES EDADES DE LA MIRADA por Regis Debray</vt:lpstr>
      <vt:lpstr>LAS TRES EDADES DE LA MIRADA por Regis Debray</vt:lpstr>
      <vt:lpstr>LAS TRES EDADES DE LA MIRADA por Regis Debray</vt:lpstr>
      <vt:lpstr>LAS TRES EDADES DE LA MIRADA por Regis Debray</vt:lpstr>
      <vt:lpstr>LAS TRES EDADES DE LA MIRADA por Regis Debray</vt:lpstr>
      <vt:lpstr>LAS TRES EDADES DE LA MIRADA por Regis Debray</vt:lpstr>
      <vt:lpstr>LAS TRES EDADES DE LA MIRADA por Regis Debray</vt:lpstr>
      <vt:lpstr>VIDA Y MUERTE DE LA IMAGEN  por Juan Carlos Granados</vt:lpstr>
      <vt:lpstr>LAS TRES EDADES DE LA MIRADA por Regis Debray</vt:lpstr>
      <vt:lpstr>LAS TRES EDADES DE LA MIRADA por Regis Debray</vt:lpstr>
      <vt:lpstr>LAS TRES EDADES DE LA MIRADA por Regis Debray</vt:lpstr>
      <vt:lpstr>LAS TRES EDADES DE LA MIRADA por Regis Debray</vt:lpstr>
    </vt:vector>
  </TitlesOfParts>
  <Company>Universidad Iberoamericana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TRES EDADES DE LA MIRADA por Regis Debray</dc:title>
  <dc:creator>Jesús Eugenio Préstamo Millán</dc:creator>
  <cp:lastModifiedBy>Raul</cp:lastModifiedBy>
  <cp:revision>22</cp:revision>
  <dcterms:created xsi:type="dcterms:W3CDTF">2015-08-23T03:58:52Z</dcterms:created>
  <dcterms:modified xsi:type="dcterms:W3CDTF">2017-10-19T20:14:20Z</dcterms:modified>
</cp:coreProperties>
</file>