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61" r:id="rId3"/>
    <p:sldId id="275" r:id="rId4"/>
    <p:sldId id="267" r:id="rId5"/>
    <p:sldId id="268" r:id="rId6"/>
    <p:sldId id="269" r:id="rId7"/>
    <p:sldId id="270" r:id="rId8"/>
    <p:sldId id="271" r:id="rId9"/>
    <p:sldId id="272" r:id="rId10"/>
    <p:sldId id="273" r:id="rId11"/>
    <p:sldId id="274" r:id="rId1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8" d="100"/>
          <a:sy n="128" d="100"/>
        </p:scale>
        <p:origin x="-102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CD890572-B44C-2142-86DB-5D57C5656184}"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3921170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CD890572-B44C-2142-86DB-5D57C5656184}"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1361542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CD890572-B44C-2142-86DB-5D57C5656184}"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4235202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CD890572-B44C-2142-86DB-5D57C5656184}"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4265035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CD890572-B44C-2142-86DB-5D57C5656184}"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2469716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CD890572-B44C-2142-86DB-5D57C5656184}"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1455424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CD890572-B44C-2142-86DB-5D57C5656184}" type="datetimeFigureOut">
              <a:rPr lang="es-ES" smtClean="0"/>
              <a:t>19/10/17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1676290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CD890572-B44C-2142-86DB-5D57C5656184}" type="datetimeFigureOut">
              <a:rPr lang="es-ES" smtClean="0"/>
              <a:t>19/10/17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49869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D890572-B44C-2142-86DB-5D57C5656184}" type="datetimeFigureOut">
              <a:rPr lang="es-ES" smtClean="0"/>
              <a:t>19/10/17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4026032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CD890572-B44C-2142-86DB-5D57C5656184}"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3931722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CD890572-B44C-2142-86DB-5D57C5656184}"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B10BA0B-A6A4-624A-A113-5BE77FFBF117}" type="slidenum">
              <a:rPr lang="es-ES" smtClean="0"/>
              <a:t>‹Nr.›</a:t>
            </a:fld>
            <a:endParaRPr lang="es-ES"/>
          </a:p>
        </p:txBody>
      </p:sp>
    </p:spTree>
    <p:extLst>
      <p:ext uri="{BB962C8B-B14F-4D97-AF65-F5344CB8AC3E}">
        <p14:creationId xmlns:p14="http://schemas.microsoft.com/office/powerpoint/2010/main" val="1576053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890572-B44C-2142-86DB-5D57C5656184}" type="datetimeFigureOut">
              <a:rPr lang="es-ES" smtClean="0"/>
              <a:t>19/10/17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10BA0B-A6A4-624A-A113-5BE77FFBF117}" type="slidenum">
              <a:rPr lang="es-ES" smtClean="0"/>
              <a:t>‹Nr.›</a:t>
            </a:fld>
            <a:endParaRPr lang="es-ES"/>
          </a:p>
        </p:txBody>
      </p:sp>
    </p:spTree>
    <p:extLst>
      <p:ext uri="{BB962C8B-B14F-4D97-AF65-F5344CB8AC3E}">
        <p14:creationId xmlns:p14="http://schemas.microsoft.com/office/powerpoint/2010/main" val="522766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63449"/>
          </a:xfrm>
        </p:spPr>
        <p:txBody>
          <a:bodyPr>
            <a:normAutofit/>
          </a:bodyPr>
          <a:lstStyle/>
          <a:p>
            <a:r>
              <a:rPr lang="es-ES" sz="2800" dirty="0" smtClean="0"/>
              <a:t>ARTE Y CULTURA I</a:t>
            </a:r>
            <a:endParaRPr lang="es-ES" sz="2800"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585305" y="1579217"/>
            <a:ext cx="2384222" cy="3302000"/>
          </a:xfr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9526" y="1579217"/>
            <a:ext cx="2970696" cy="3302000"/>
          </a:xfrm>
          <a:prstGeom prst="rect">
            <a:avLst/>
          </a:prstGeom>
          <a:noFill/>
          <a:ln>
            <a:noFill/>
          </a:ln>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0222" y="1579217"/>
            <a:ext cx="2839344" cy="3302000"/>
          </a:xfrm>
          <a:prstGeom prst="rect">
            <a:avLst/>
          </a:prstGeom>
        </p:spPr>
      </p:pic>
      <p:sp>
        <p:nvSpPr>
          <p:cNvPr id="10" name="CuadroTexto 9"/>
          <p:cNvSpPr txBox="1"/>
          <p:nvPr/>
        </p:nvSpPr>
        <p:spPr>
          <a:xfrm>
            <a:off x="993913" y="5157304"/>
            <a:ext cx="7454348" cy="923330"/>
          </a:xfrm>
          <a:prstGeom prst="rect">
            <a:avLst/>
          </a:prstGeom>
          <a:noFill/>
        </p:spPr>
        <p:txBody>
          <a:bodyPr wrap="square" rtlCol="0">
            <a:spAutoFit/>
          </a:bodyPr>
          <a:lstStyle/>
          <a:p>
            <a:pPr algn="ctr"/>
            <a:r>
              <a:rPr lang="es-ES" dirty="0" smtClean="0"/>
              <a:t>UNIDAD 1</a:t>
            </a:r>
          </a:p>
          <a:p>
            <a:pPr algn="ctr"/>
            <a:endParaRPr lang="es-ES" dirty="0"/>
          </a:p>
          <a:p>
            <a:pPr algn="ctr"/>
            <a:endParaRPr lang="es-ES" dirty="0"/>
          </a:p>
        </p:txBody>
      </p:sp>
    </p:spTree>
    <p:extLst>
      <p:ext uri="{BB962C8B-B14F-4D97-AF65-F5344CB8AC3E}">
        <p14:creationId xmlns:p14="http://schemas.microsoft.com/office/powerpoint/2010/main" val="397212290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5125" y="274638"/>
            <a:ext cx="8229600" cy="610472"/>
          </a:xfrm>
        </p:spPr>
        <p:txBody>
          <a:bodyPr>
            <a:normAutofit/>
          </a:bodyPr>
          <a:lstStyle/>
          <a:p>
            <a:r>
              <a:rPr lang="es-ES" sz="2000" dirty="0" smtClean="0"/>
              <a:t>LENI RIEFENSTAHL VISTA P</a:t>
            </a:r>
            <a:r>
              <a:rPr lang="es-ES" sz="2000" dirty="0"/>
              <a:t>O</a:t>
            </a:r>
            <a:r>
              <a:rPr lang="es-ES" sz="2000" dirty="0" smtClean="0"/>
              <a:t>R ROMAN GUBERN</a:t>
            </a:r>
            <a:endParaRPr lang="es-ES" sz="20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123358135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smtClean="0"/>
              <a:t>LA CULTURA POR MARIO VARGAS LLOSA</a:t>
            </a:r>
            <a:endParaRPr lang="es-ES" sz="20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131814388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09449"/>
          </a:xfrm>
        </p:spPr>
        <p:txBody>
          <a:bodyPr>
            <a:normAutofit/>
          </a:bodyPr>
          <a:lstStyle/>
          <a:p>
            <a:r>
              <a:rPr lang="es-ES" sz="1200" dirty="0" smtClean="0"/>
              <a:t>ARTE Y CULTURA I</a:t>
            </a:r>
            <a:br>
              <a:rPr lang="es-ES" sz="1200" dirty="0" smtClean="0"/>
            </a:br>
            <a:r>
              <a:rPr lang="es-ES" sz="1200" dirty="0" smtClean="0"/>
              <a:t>OBJETIVOS Y BIBLIOGRAFÍA </a:t>
            </a:r>
            <a:endParaRPr lang="es-ES" sz="12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65175886"/>
              </p:ext>
            </p:extLst>
          </p:nvPr>
        </p:nvGraphicFramePr>
        <p:xfrm>
          <a:off x="457200" y="884238"/>
          <a:ext cx="8229600" cy="5842000"/>
        </p:xfrm>
        <a:graphic>
          <a:graphicData uri="http://schemas.openxmlformats.org/drawingml/2006/table">
            <a:tbl>
              <a:tblPr firstRow="1" bandRow="1">
                <a:tableStyleId>{2D5ABB26-0587-4C30-8999-92F81FD0307C}</a:tableStyleId>
              </a:tblPr>
              <a:tblGrid>
                <a:gridCol w="4114800"/>
                <a:gridCol w="1371600"/>
                <a:gridCol w="1371600"/>
                <a:gridCol w="1371600"/>
              </a:tblGrid>
              <a:tr h="370840">
                <a:tc gridSpan="2">
                  <a:txBody>
                    <a:bodyPr/>
                    <a:lstStyle/>
                    <a:p>
                      <a:pPr algn="ctr"/>
                      <a:r>
                        <a:rPr lang="es-ES" sz="1100" dirty="0" smtClean="0"/>
                        <a:t>UNIDAD DE APRENDIZAJE</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a:txBody>
                    <a:bodyPr/>
                    <a:lstStyle/>
                    <a:p>
                      <a:pPr algn="ctr"/>
                      <a:r>
                        <a:rPr lang="es-ES" sz="1100" dirty="0" smtClean="0"/>
                        <a:t>HRS/SEM</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s-ES" sz="1100" dirty="0" smtClean="0"/>
                        <a:t>CRÉDITOS</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rowSpan="3">
                  <a:txBody>
                    <a:bodyPr/>
                    <a:lstStyle/>
                    <a:p>
                      <a:pPr algn="ctr"/>
                      <a:r>
                        <a:rPr lang="es-ES" sz="1100" dirty="0" smtClean="0"/>
                        <a:t>ARTE Y CULTURA I</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s-ES" sz="1100" dirty="0" smtClean="0"/>
                        <a:t>TEÓRICA</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a:r>
                        <a:rPr lang="es-ES" sz="1100" dirty="0" smtClean="0"/>
                        <a:t>4</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a:r>
                        <a:rPr lang="es-ES" sz="1100" dirty="0" smtClean="0"/>
                        <a:t>8</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vMerge="1">
                  <a:txBody>
                    <a:bodyPr/>
                    <a:lstStyle/>
                    <a:p>
                      <a:endParaRPr lang="es-ES" sz="1100"/>
                    </a:p>
                  </a:txBody>
                  <a:tcPr/>
                </a:tc>
                <a:tc>
                  <a:txBody>
                    <a:bodyPr/>
                    <a:lstStyle/>
                    <a:p>
                      <a:r>
                        <a:rPr lang="es-ES" sz="1100" dirty="0" smtClean="0"/>
                        <a:t>PRÁCTICA</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a:r>
                        <a:rPr lang="es-ES" sz="1100" dirty="0" smtClean="0"/>
                        <a:t>0</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a:r>
                        <a:rPr lang="es-ES" sz="1100" dirty="0" smtClean="0"/>
                        <a:t>0</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vMerge="1">
                  <a:txBody>
                    <a:bodyPr/>
                    <a:lstStyle/>
                    <a:p>
                      <a:endParaRPr lang="es-ES" sz="1100"/>
                    </a:p>
                  </a:txBody>
                  <a:tcPr/>
                </a:tc>
                <a:tc>
                  <a:txBody>
                    <a:bodyPr/>
                    <a:lstStyle/>
                    <a:p>
                      <a:r>
                        <a:rPr lang="es-ES" sz="1100" dirty="0" smtClean="0"/>
                        <a:t>TOTAL</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a:r>
                        <a:rPr lang="es-ES" sz="1100" dirty="0" smtClean="0"/>
                        <a:t>4</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a:r>
                        <a:rPr lang="es-ES" sz="1100" dirty="0" smtClean="0"/>
                        <a:t>8</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gridSpan="4">
                  <a:txBody>
                    <a:bodyPr/>
                    <a:lstStyle/>
                    <a:p>
                      <a:r>
                        <a:rPr lang="es-ES" sz="1100" dirty="0" smtClean="0"/>
                        <a:t>OBJETIVOS DE LA UNIDAD DE APRENDIZAJE</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r h="370840">
                <a:tc gridSpan="4">
                  <a:txBody>
                    <a:bodyPr/>
                    <a:lstStyle/>
                    <a:p>
                      <a:r>
                        <a:rPr lang="es-ES" sz="1100" dirty="0" smtClean="0"/>
                        <a:t>Estudiar las</a:t>
                      </a:r>
                      <a:r>
                        <a:rPr lang="es-ES" sz="1100" baseline="0" dirty="0" smtClean="0"/>
                        <a:t> manifestaciones culturales y artísticas desde la Edad antigua hasta el Renacimiento con el objeto de contextualizar los procesos creativos de la cinematografía.</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r h="370840">
                <a:tc gridSpan="4">
                  <a:txBody>
                    <a:bodyPr/>
                    <a:lstStyle/>
                    <a:p>
                      <a:r>
                        <a:rPr lang="es-ES" sz="1100" dirty="0" smtClean="0"/>
                        <a:t>OBJETIVOS DE LAS UNIDADES TEMÁTICAS</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r h="370840">
                <a:tc gridSpan="4">
                  <a:txBody>
                    <a:bodyPr/>
                    <a:lstStyle/>
                    <a:p>
                      <a:r>
                        <a:rPr lang="es-ES" sz="1100" dirty="0" smtClean="0"/>
                        <a:t>1. Analizar las manifestaciones culturales y artísticas más representativas de las primeras civilizaciones agrícolas y de las altas culturas de la Antigüedad, para valorar su influencia en el arte y la cultura modernas.</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r h="370840">
                <a:tc gridSpan="4">
                  <a:txBody>
                    <a:bodyPr/>
                    <a:lstStyle/>
                    <a:p>
                      <a:r>
                        <a:rPr lang="es-ES" sz="1100" dirty="0" smtClean="0"/>
                        <a:t>2. Estudiar el papel</a:t>
                      </a:r>
                      <a:r>
                        <a:rPr lang="es-ES" sz="1100" baseline="0" dirty="0" smtClean="0"/>
                        <a:t> histórico que jugaron Grecia y Roma, así como sus aportes y realizaciones, para analizar el origen y fundamento de la cultura occidental y la influencia posterior que esta ha ejercido en la historia mundial de la cultura.</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r h="370840">
                <a:tc gridSpan="4">
                  <a:txBody>
                    <a:bodyPr/>
                    <a:lstStyle/>
                    <a:p>
                      <a:r>
                        <a:rPr lang="es-ES" sz="1100" smtClean="0"/>
                        <a:t>3. Comparar </a:t>
                      </a:r>
                      <a:r>
                        <a:rPr lang="es-ES" sz="1100" dirty="0" smtClean="0"/>
                        <a:t>el proceso de transformación que vivió Europa con la desintegración del Imperio Romano y la formación del Feudalismo, para analizar las influencias que marcaron la evolución artística y cultural de la civilización occidental hasta el Renacimiento.</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r h="370840">
                <a:tc gridSpan="4">
                  <a:txBody>
                    <a:bodyPr/>
                    <a:lstStyle/>
                    <a:p>
                      <a:r>
                        <a:rPr lang="es-ES" sz="1100" dirty="0" smtClean="0"/>
                        <a:t>4. Distinguir las causas que originaron los conceptos ideológicos más destacados de las corrientes intelectuales conocidas como Humanismo y Renacimiento,</a:t>
                      </a:r>
                      <a:r>
                        <a:rPr lang="es-ES" sz="1100" baseline="0" dirty="0" smtClean="0"/>
                        <a:t> para analizar su influencia en la evolución posterior de las ideas, el arte y la cultura occidentales.</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r h="370840">
                <a:tc gridSpan="4">
                  <a:txBody>
                    <a:bodyPr/>
                    <a:lstStyle/>
                    <a:p>
                      <a:r>
                        <a:rPr lang="es-ES" sz="1100" dirty="0" smtClean="0"/>
                        <a:t>BIBLIOGRAFÍA</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r h="370840">
                <a:tc gridSpan="4">
                  <a:txBody>
                    <a:bodyPr/>
                    <a:lstStyle/>
                    <a:p>
                      <a:r>
                        <a:rPr lang="es-ES" sz="1100" dirty="0" smtClean="0"/>
                        <a:t>Lozano, J. (2004). </a:t>
                      </a:r>
                      <a:r>
                        <a:rPr lang="es-ES" sz="1100" i="1" dirty="0" smtClean="0"/>
                        <a:t>Historia de la cultura</a:t>
                      </a:r>
                      <a:r>
                        <a:rPr lang="es-ES" sz="1100" dirty="0" smtClean="0"/>
                        <a:t>. México, Publicaciones Cultural.</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r h="370840">
                <a:tc gridSpan="4">
                  <a:txBody>
                    <a:bodyPr/>
                    <a:lstStyle/>
                    <a:p>
                      <a:r>
                        <a:rPr lang="es-ES" sz="1100" dirty="0" smtClean="0"/>
                        <a:t>Turner, R. (2000). </a:t>
                      </a:r>
                      <a:r>
                        <a:rPr lang="es-ES" sz="1100" i="1" dirty="0" smtClean="0"/>
                        <a:t>Las grandes culturas de la humanidad</a:t>
                      </a:r>
                      <a:r>
                        <a:rPr lang="es-ES" sz="1100" dirty="0" smtClean="0"/>
                        <a:t>. México, Fondo de Cultura Económica. Tomo I, Caps. 3 al 5.</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r h="370840">
                <a:tc gridSpan="4">
                  <a:txBody>
                    <a:bodyPr/>
                    <a:lstStyle/>
                    <a:p>
                      <a:r>
                        <a:rPr lang="es-ES" sz="1100" dirty="0" err="1" smtClean="0"/>
                        <a:t>Gombrich</a:t>
                      </a:r>
                      <a:r>
                        <a:rPr lang="es-ES" sz="1100" dirty="0" smtClean="0"/>
                        <a:t>, E.H. (2007).</a:t>
                      </a:r>
                      <a:r>
                        <a:rPr lang="es-ES" sz="1100" baseline="0" dirty="0" smtClean="0"/>
                        <a:t> </a:t>
                      </a:r>
                      <a:r>
                        <a:rPr lang="es-ES" sz="1100" i="1" baseline="0" dirty="0" smtClean="0"/>
                        <a:t>La historia del arte</a:t>
                      </a:r>
                      <a:r>
                        <a:rPr lang="es-ES" sz="1100" baseline="0" dirty="0" smtClean="0"/>
                        <a:t>. New York, </a:t>
                      </a:r>
                      <a:r>
                        <a:rPr lang="es-ES" sz="1100" baseline="0" dirty="0" err="1" smtClean="0"/>
                        <a:t>Phaidon</a:t>
                      </a:r>
                      <a:r>
                        <a:rPr lang="es-ES" sz="1100" baseline="0" dirty="0" smtClean="0"/>
                        <a:t> </a:t>
                      </a:r>
                      <a:r>
                        <a:rPr lang="es-ES" sz="1100" baseline="0" dirty="0" err="1" smtClean="0"/>
                        <a:t>Press</a:t>
                      </a:r>
                      <a:r>
                        <a:rPr lang="es-ES" sz="1100" baseline="0" dirty="0" smtClean="0"/>
                        <a:t> </a:t>
                      </a:r>
                      <a:r>
                        <a:rPr lang="es-ES" sz="1100" baseline="0" dirty="0" err="1" smtClean="0"/>
                        <a:t>Limited</a:t>
                      </a:r>
                      <a:r>
                        <a:rPr lang="es-ES" sz="1100" baseline="0" dirty="0" smtClean="0"/>
                        <a:t>.</a:t>
                      </a:r>
                      <a:endParaRPr lang="es-ES" sz="11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s-ES" sz="1100" dirty="0"/>
                    </a:p>
                  </a:txBody>
                  <a:tcPr/>
                </a:tc>
                <a:tc hMerge="1">
                  <a:txBody>
                    <a:bodyPr/>
                    <a:lstStyle/>
                    <a:p>
                      <a:endParaRPr lang="es-ES" sz="1100" dirty="0"/>
                    </a:p>
                  </a:txBody>
                  <a:tcPr/>
                </a:tc>
                <a:tc hMerge="1">
                  <a:txBody>
                    <a:bodyPr/>
                    <a:lstStyle/>
                    <a:p>
                      <a:endParaRPr lang="es-ES" sz="1100" dirty="0"/>
                    </a:p>
                  </a:txBody>
                  <a:tcPr/>
                </a:tc>
              </a:tr>
            </a:tbl>
          </a:graphicData>
        </a:graphic>
      </p:graphicFrame>
    </p:spTree>
    <p:extLst>
      <p:ext uri="{BB962C8B-B14F-4D97-AF65-F5344CB8AC3E}">
        <p14:creationId xmlns:p14="http://schemas.microsoft.com/office/powerpoint/2010/main" val="112142855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75550"/>
          </a:xfrm>
        </p:spPr>
        <p:txBody>
          <a:bodyPr>
            <a:normAutofit/>
          </a:bodyPr>
          <a:lstStyle/>
          <a:p>
            <a:r>
              <a:rPr lang="es-ES" sz="1200" dirty="0"/>
              <a:t>EL CONCEPTO DE CULTURA</a:t>
            </a:r>
          </a:p>
        </p:txBody>
      </p:sp>
      <p:sp>
        <p:nvSpPr>
          <p:cNvPr id="3" name="Marcador de contenido 2"/>
          <p:cNvSpPr>
            <a:spLocks noGrp="1"/>
          </p:cNvSpPr>
          <p:nvPr>
            <p:ph idx="1"/>
          </p:nvPr>
        </p:nvSpPr>
        <p:spPr>
          <a:xfrm>
            <a:off x="457200" y="1065426"/>
            <a:ext cx="8229600" cy="5060738"/>
          </a:xfrm>
        </p:spPr>
        <p:txBody>
          <a:bodyPr>
            <a:normAutofit fontScale="92500" lnSpcReduction="10000"/>
          </a:bodyPr>
          <a:lstStyle/>
          <a:p>
            <a:r>
              <a:rPr lang="es-ES" sz="1200" dirty="0"/>
              <a:t>El uso de la palabra CULTURA ha variado a lo largo de los siglos. El término latino original significaba literalmente ‘cultivo de la tierra’, que ha devenido metafóricamente en ‘cultivo de las especies humanas’.</a:t>
            </a:r>
          </a:p>
          <a:p>
            <a:endParaRPr lang="es-ES" sz="1200" dirty="0"/>
          </a:p>
          <a:p>
            <a:r>
              <a:rPr lang="es-ES" sz="1200" dirty="0"/>
              <a:t>En la Ilustración el término Cultura comienza a utilizarse como sinónimo de Civilización.</a:t>
            </a:r>
          </a:p>
          <a:p>
            <a:pPr marL="0" indent="0">
              <a:buNone/>
            </a:pPr>
            <a:endParaRPr lang="es-ES" sz="1200" dirty="0"/>
          </a:p>
          <a:p>
            <a:r>
              <a:rPr lang="es-ES" sz="1200" dirty="0"/>
              <a:t>Civilización era un término relacionado con la idea de progreso, un estado de la Humanidad en el que la ignorancia ha sido erradicada y las costumbres y las relaciones sociales alcanzan su más elevada expresión. Implicaba, no obstante, un proceso constante, que no tiene fin y que busca el perfeccionamiento progresivo de las formas esenciales y existenciales del hombre.</a:t>
            </a:r>
          </a:p>
          <a:p>
            <a:pPr marL="0" indent="0">
              <a:buNone/>
            </a:pPr>
            <a:endParaRPr lang="es-ES" sz="1200" dirty="0"/>
          </a:p>
          <a:p>
            <a:r>
              <a:rPr lang="es-ES" sz="1200" dirty="0"/>
              <a:t>Durante el Romanticismo el término Civilización se refería a los aspectos materiales del desarrollo económico, técnico y científico de las sociedades humanas, particularmente las europeas. El término Cultura se refería a ’lo espiritual’, al cultivo de las facultades espirituales de los individuos, todo lo que tenía que ver con la filosofía, la ciencia, el arte, la religión, etc. El hombre ‘culto’ es, por antonomasia, aquel que ha desarrollado sus facultades espirituales, intelectuales y sensibles.</a:t>
            </a:r>
          </a:p>
          <a:p>
            <a:pPr marL="0" indent="0">
              <a:buNone/>
            </a:pPr>
            <a:endParaRPr lang="es-ES" sz="1200" dirty="0"/>
          </a:p>
          <a:p>
            <a:r>
              <a:rPr lang="es-ES" sz="1200" dirty="0"/>
              <a:t>Las nuevas corrientes teóricas de la sociología y la antropología contemporáneas conceptualizan la cultura como un referente de los diversos aspectos y componentes de la vida en una sociedad determinada, ya sea en un ámbito local, regional o nacional.</a:t>
            </a:r>
          </a:p>
          <a:p>
            <a:endParaRPr lang="es-ES" sz="1200" dirty="0"/>
          </a:p>
          <a:p>
            <a:r>
              <a:rPr lang="es-ES" sz="1200" dirty="0"/>
              <a:t>Este último sentido de la palabra Cultura implica una concepción más respetuosa de los seres humanos porque evita la discriminación tanto entre los individuos (hombre culto vs hombre inculto) como entre las distintas sociedades.</a:t>
            </a:r>
          </a:p>
          <a:p>
            <a:endParaRPr lang="es-ES" sz="1200" dirty="0"/>
          </a:p>
          <a:p>
            <a:r>
              <a:rPr lang="es-ES" sz="1200" dirty="0"/>
              <a:t>La palabra cultura se refiere actualmente al conjunto de los actos humanos en una determinada comunidad, ya sean estos prácticas económicas, artísticas, científicas o de otra índole. Toda práctica humana que trascienda la naturaleza biológica del individuo es por tanto una práctica cultural.</a:t>
            </a:r>
          </a:p>
          <a:p>
            <a:endParaRPr lang="es-ES" sz="1200" dirty="0"/>
          </a:p>
          <a:p>
            <a:r>
              <a:rPr lang="es-ES" sz="1200" dirty="0"/>
              <a:t>Un uso más acotado del término tiene que ver con los significados y valores que los miembros de una sociedad atribuyen a sus prácticas.</a:t>
            </a:r>
          </a:p>
          <a:p>
            <a:endParaRPr lang="es-ES" sz="1200" dirty="0"/>
          </a:p>
          <a:p>
            <a:r>
              <a:rPr lang="es-ES" sz="1200" dirty="0"/>
              <a:t>En las ciencias sociales, el sentido de la palabra cultura es más amplio ya que abarca el conjunto de las producciones materiales (objetos) y no materiales de una sociedad (significados, creencias y valores).</a:t>
            </a:r>
          </a:p>
        </p:txBody>
      </p:sp>
    </p:spTree>
    <p:extLst>
      <p:ext uri="{BB962C8B-B14F-4D97-AF65-F5344CB8AC3E}">
        <p14:creationId xmlns:p14="http://schemas.microsoft.com/office/powerpoint/2010/main" val="1864151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19652"/>
            <a:ext cx="8229600" cy="773044"/>
          </a:xfrm>
        </p:spPr>
        <p:txBody>
          <a:bodyPr>
            <a:normAutofit/>
          </a:bodyPr>
          <a:lstStyle/>
          <a:p>
            <a:r>
              <a:rPr lang="es-ES" sz="1200" dirty="0" smtClean="0"/>
              <a:t>EL CONCEPTO DE ARTE</a:t>
            </a:r>
            <a:endParaRPr lang="es-ES" sz="1200" dirty="0"/>
          </a:p>
        </p:txBody>
      </p:sp>
      <p:sp>
        <p:nvSpPr>
          <p:cNvPr id="3" name="Marcador de contenido 2"/>
          <p:cNvSpPr>
            <a:spLocks noGrp="1"/>
          </p:cNvSpPr>
          <p:nvPr>
            <p:ph idx="1"/>
          </p:nvPr>
        </p:nvSpPr>
        <p:spPr>
          <a:xfrm>
            <a:off x="457200" y="1192696"/>
            <a:ext cx="8229600" cy="4933467"/>
          </a:xfrm>
        </p:spPr>
        <p:txBody>
          <a:bodyPr>
            <a:normAutofit/>
          </a:bodyPr>
          <a:lstStyle/>
          <a:p>
            <a:pPr marL="0" indent="0">
              <a:buNone/>
            </a:pPr>
            <a:endParaRPr lang="es-ES" sz="1200" dirty="0" smtClean="0"/>
          </a:p>
          <a:p>
            <a:r>
              <a:rPr lang="es-ES" sz="1200" dirty="0" smtClean="0"/>
              <a:t>Una civilización se define por la manera en que concibe y explica el mundo y la vida.</a:t>
            </a:r>
          </a:p>
          <a:p>
            <a:endParaRPr lang="es-ES" sz="1200" dirty="0"/>
          </a:p>
          <a:p>
            <a:r>
              <a:rPr lang="es-ES" sz="1200" dirty="0" smtClean="0"/>
              <a:t>A su establecimiento y consolidación contribuyen creencias religiosas, ideas y doctrinas filosóficas.</a:t>
            </a:r>
          </a:p>
          <a:p>
            <a:endParaRPr lang="es-ES" sz="1200" dirty="0"/>
          </a:p>
          <a:p>
            <a:r>
              <a:rPr lang="es-ES" sz="1200" dirty="0" smtClean="0"/>
              <a:t>La función primordial del Arte es el de ilustrar estas creencias, ideas y doctrinas; promover el sistema de valores que las alienta; y lograr que la obra de arte parezca dotada de vida.</a:t>
            </a:r>
          </a:p>
          <a:p>
            <a:pPr marL="0" indent="0">
              <a:buNone/>
            </a:pPr>
            <a:endParaRPr lang="es-ES" sz="1200" dirty="0"/>
          </a:p>
          <a:p>
            <a:r>
              <a:rPr lang="es-ES" sz="1200" dirty="0"/>
              <a:t>E</a:t>
            </a:r>
            <a:r>
              <a:rPr lang="es-ES" sz="1200" dirty="0" smtClean="0"/>
              <a:t>l Arte es expresión del hombre, por lo tanto conocer su obra artística equivale a conocer al hombre, y también su contexto, ya que partimos de la hipótesis de que el Arte es testimonio de una cultura, o incluso una de las formas que el hombre tiene de manifestarse.</a:t>
            </a:r>
          </a:p>
          <a:p>
            <a:endParaRPr lang="es-ES" sz="1200" dirty="0"/>
          </a:p>
          <a:p>
            <a:r>
              <a:rPr lang="es-ES" sz="1200" dirty="0" smtClean="0"/>
              <a:t>La obra de arte no es solo mera expresión subjetiva del hombre sino que nace condicionada por diversas circunstancias, como el lugar, la época, la economía, los avances técnicos, indispensables para la gestación de la obra artística.</a:t>
            </a:r>
          </a:p>
          <a:p>
            <a:endParaRPr lang="es-ES" sz="1200" dirty="0"/>
          </a:p>
          <a:p>
            <a:r>
              <a:rPr lang="es-ES" sz="1200" dirty="0" smtClean="0"/>
              <a:t>El artista parte de una realidad múltiple: natural, social, intelectual, psíquica, tras lo cual realiza una selección a partir de su sensibilidad y genio propio.</a:t>
            </a:r>
          </a:p>
          <a:p>
            <a:endParaRPr lang="es-ES" sz="1200" dirty="0"/>
          </a:p>
          <a:p>
            <a:r>
              <a:rPr lang="es-ES" sz="1200" dirty="0" smtClean="0"/>
              <a:t>Tras esta selección, el artista inicia el proceso de creación de “formas”: palabras en el poeta o el escritor; líneas, colores, volúmenes en el arquitecto, pintor o escultor; sonidos en el músico. . .</a:t>
            </a:r>
          </a:p>
          <a:p>
            <a:endParaRPr lang="es-ES" sz="1200" dirty="0"/>
          </a:p>
          <a:p>
            <a:r>
              <a:rPr lang="es-ES" sz="1200" dirty="0" smtClean="0"/>
              <a:t>La obra de arte nace a partir de “la circunstancia” del artista y renace cuando el espectador capta esa realidad transmitida en lenguaje artístico, cuando siente la emoción que provoca el Arte.</a:t>
            </a:r>
            <a:endParaRPr lang="es-ES" sz="1200" dirty="0"/>
          </a:p>
        </p:txBody>
      </p:sp>
    </p:spTree>
    <p:extLst>
      <p:ext uri="{BB962C8B-B14F-4D97-AF65-F5344CB8AC3E}">
        <p14:creationId xmlns:p14="http://schemas.microsoft.com/office/powerpoint/2010/main" val="404321004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365884"/>
          </a:xfrm>
        </p:spPr>
        <p:txBody>
          <a:bodyPr>
            <a:normAutofit/>
          </a:bodyPr>
          <a:lstStyle/>
          <a:p>
            <a:r>
              <a:rPr lang="es-ES" sz="1200" dirty="0"/>
              <a:t>EL CONCEPTO DE ARTE</a:t>
            </a:r>
          </a:p>
        </p:txBody>
      </p:sp>
      <p:sp>
        <p:nvSpPr>
          <p:cNvPr id="3" name="Marcador de contenido 2"/>
          <p:cNvSpPr>
            <a:spLocks noGrp="1"/>
          </p:cNvSpPr>
          <p:nvPr>
            <p:ph idx="1"/>
          </p:nvPr>
        </p:nvSpPr>
        <p:spPr>
          <a:xfrm>
            <a:off x="457200" y="640522"/>
            <a:ext cx="8229600" cy="5485641"/>
          </a:xfrm>
        </p:spPr>
        <p:txBody>
          <a:bodyPr>
            <a:normAutofit lnSpcReduction="10000"/>
          </a:bodyPr>
          <a:lstStyle/>
          <a:p>
            <a:pPr marL="0" indent="0" algn="ctr">
              <a:buNone/>
            </a:pPr>
            <a:r>
              <a:rPr lang="es-ES" sz="1200" dirty="0"/>
              <a:t>EVOLUCIÓN DEL TÉRMINO ‘ARTE’</a:t>
            </a:r>
          </a:p>
          <a:p>
            <a:pPr marL="0" indent="0" algn="ctr">
              <a:buNone/>
            </a:pPr>
            <a:endParaRPr lang="es-ES" sz="1200" dirty="0"/>
          </a:p>
          <a:p>
            <a:r>
              <a:rPr lang="es-ES" sz="1200" dirty="0"/>
              <a:t>‘Arte’ es un término que etimológicamente proviene de la palabra latina </a:t>
            </a:r>
            <a:r>
              <a:rPr lang="es-ES" sz="1400" b="1" i="1" dirty="0" err="1"/>
              <a:t>ars</a:t>
            </a:r>
            <a:r>
              <a:rPr lang="es-ES" sz="1200" dirty="0"/>
              <a:t> que a su vez es una traducción del griego </a:t>
            </a:r>
            <a:r>
              <a:rPr lang="es-ES" sz="1400" b="1" i="1" dirty="0" err="1"/>
              <a:t>tecné</a:t>
            </a:r>
            <a:r>
              <a:rPr lang="es-ES" sz="1200" dirty="0"/>
              <a:t>.</a:t>
            </a:r>
          </a:p>
          <a:p>
            <a:endParaRPr lang="es-ES" sz="1200" dirty="0"/>
          </a:p>
          <a:p>
            <a:r>
              <a:rPr lang="es-ES" sz="1200" dirty="0"/>
              <a:t>En Grecia, Roma, la Edad Media y hasta el Renacimiento, el Arte es </a:t>
            </a:r>
            <a:r>
              <a:rPr lang="es-ES" sz="1200" i="1" dirty="0" err="1"/>
              <a:t>tecné</a:t>
            </a:r>
            <a:r>
              <a:rPr lang="es-ES" sz="1200" dirty="0"/>
              <a:t>: </a:t>
            </a:r>
            <a:r>
              <a:rPr lang="es-ES" sz="1200" b="1" dirty="0"/>
              <a:t>destreza para construir </a:t>
            </a:r>
            <a:r>
              <a:rPr lang="es-ES" sz="1200" dirty="0"/>
              <a:t>(hacer, producir, mandar, dominar). El término ‘arte’ se aplicaba no solo a las bellas artes, sino a todos los campos de la vida: el arte del buen gobierno, el arte militar, etc.</a:t>
            </a:r>
          </a:p>
          <a:p>
            <a:endParaRPr lang="es-ES" sz="1200" dirty="0"/>
          </a:p>
          <a:p>
            <a:r>
              <a:rPr lang="es-ES" sz="1200" dirty="0"/>
              <a:t>En Grecia es un concepto asociado a la habilidad técnica (destreza manual) y mental para realizar ciertas actividades a partir de unas normas y reglas establecidas; por ejemplo, la obra de un arquitecto, la de un escultor, la de un carpintero, etc.</a:t>
            </a:r>
          </a:p>
          <a:p>
            <a:endParaRPr lang="es-ES" sz="1200" dirty="0"/>
          </a:p>
          <a:p>
            <a:r>
              <a:rPr lang="es-ES" sz="1200" dirty="0"/>
              <a:t>Para Platón no existía arte sin reglas: </a:t>
            </a:r>
            <a:r>
              <a:rPr lang="es-ES" sz="1200" i="1" dirty="0"/>
              <a:t>El arte no es un trabajo </a:t>
            </a:r>
            <a:r>
              <a:rPr lang="es-ES" sz="1200" i="1" dirty="0" smtClean="0"/>
              <a:t>irracional</a:t>
            </a:r>
            <a:r>
              <a:rPr lang="es-ES" sz="1200" dirty="0" smtClean="0"/>
              <a:t>. </a:t>
            </a:r>
            <a:r>
              <a:rPr lang="es-ES" sz="1200" dirty="0"/>
              <a:t>Aristóteles lo define como: </a:t>
            </a:r>
            <a:r>
              <a:rPr lang="es-ES" sz="1200" i="1" dirty="0"/>
              <a:t>habilidad para ejecutar algo; </a:t>
            </a:r>
            <a:r>
              <a:rPr lang="es-ES" sz="1200" dirty="0"/>
              <a:t>los sofistas, como </a:t>
            </a:r>
            <a:r>
              <a:rPr lang="es-ES" sz="1200" i="1" dirty="0" smtClean="0"/>
              <a:t>sistema </a:t>
            </a:r>
            <a:r>
              <a:rPr lang="es-ES" sz="1200" dirty="0"/>
              <a:t>(</a:t>
            </a:r>
            <a:r>
              <a:rPr lang="es-ES" sz="1200" dirty="0" smtClean="0"/>
              <a:t>Conjunto </a:t>
            </a:r>
            <a:r>
              <a:rPr lang="es-ES" sz="1200" dirty="0"/>
              <a:t>de cosas que relacionadas entre sí ordenadamente contribuyen a determinado </a:t>
            </a:r>
            <a:r>
              <a:rPr lang="es-ES" sz="1200" dirty="0" smtClean="0"/>
              <a:t>objeto). </a:t>
            </a:r>
            <a:r>
              <a:rPr lang="es-ES" sz="1200" dirty="0"/>
              <a:t>Se trata de una artesanía y de una actividad intelectual.</a:t>
            </a:r>
          </a:p>
          <a:p>
            <a:pPr marL="0" indent="0">
              <a:buNone/>
            </a:pPr>
            <a:endParaRPr lang="es-ES" sz="1200" i="1" dirty="0"/>
          </a:p>
          <a:p>
            <a:r>
              <a:rPr lang="es-ES" sz="1200" dirty="0"/>
              <a:t>La Edad Media distinguía entre </a:t>
            </a:r>
            <a:r>
              <a:rPr lang="es-ES" sz="1200" i="1" dirty="0"/>
              <a:t>artes liberales </a:t>
            </a:r>
            <a:r>
              <a:rPr lang="es-ES" sz="1200" dirty="0"/>
              <a:t>(disciplinas académicas, oficios y profesiones cultivadas por hombres libres) y </a:t>
            </a:r>
            <a:r>
              <a:rPr lang="es-ES" sz="1200" i="1" dirty="0"/>
              <a:t>artes mecánicas </a:t>
            </a:r>
            <a:r>
              <a:rPr lang="es-ES" sz="1200" dirty="0"/>
              <a:t>(producidas mediante procedimientos manuales). Era ‘liberal’ si estaba libre del esfuerzo físico, y era ‘vulgar-mecánica’ si lo requería. </a:t>
            </a:r>
          </a:p>
          <a:p>
            <a:endParaRPr lang="es-ES" sz="1200" dirty="0"/>
          </a:p>
          <a:p>
            <a:r>
              <a:rPr lang="es-ES" sz="1200" i="1" dirty="0" err="1"/>
              <a:t>Ars</a:t>
            </a:r>
            <a:r>
              <a:rPr lang="es-ES" sz="1200" dirty="0"/>
              <a:t> era la clase de arte más perfecta, como la música (entendida como arte de la armonía) y la arquitectura. Escultura y pintura no aparecían ni como liberales ni como mecánicas por considerarse poco útiles e innobles por estar basadas en el esfuerzo físico y los oficios manuales.</a:t>
            </a:r>
          </a:p>
          <a:p>
            <a:endParaRPr lang="es-ES" sz="1200" dirty="0"/>
          </a:p>
          <a:p>
            <a:r>
              <a:rPr lang="es-ES" sz="1200" dirty="0"/>
              <a:t>En el Renacimiento comienza a valorarse el concepto de belleza y a sus creadores: la separación de las artes ‘bellas’ de los oficios y las artesanías se hace más evidente. Se considera que las creaciones de los artistas están basadas en leyes y reglas y que eran por tanto obras de eruditos.</a:t>
            </a:r>
          </a:p>
          <a:p>
            <a:endParaRPr lang="es-ES" sz="1200" dirty="0"/>
          </a:p>
        </p:txBody>
      </p:sp>
    </p:spTree>
    <p:extLst>
      <p:ext uri="{BB962C8B-B14F-4D97-AF65-F5344CB8AC3E}">
        <p14:creationId xmlns:p14="http://schemas.microsoft.com/office/powerpoint/2010/main" val="384451753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31536"/>
          </a:xfrm>
        </p:spPr>
        <p:txBody>
          <a:bodyPr>
            <a:normAutofit fontScale="90000"/>
          </a:bodyPr>
          <a:lstStyle/>
          <a:p>
            <a:r>
              <a:rPr lang="es-ES" sz="1200" b="1" dirty="0" smtClean="0"/>
              <a:t/>
            </a:r>
            <a:br>
              <a:rPr lang="es-ES" sz="1200" b="1" dirty="0" smtClean="0"/>
            </a:br>
            <a:r>
              <a:rPr lang="es-ES" sz="1200" dirty="0" smtClean="0"/>
              <a:t>EL CONCEPTO DE ARTE</a:t>
            </a:r>
            <a:r>
              <a:rPr lang="es-ES" sz="1200" dirty="0"/>
              <a:t/>
            </a:r>
            <a:br>
              <a:rPr lang="es-ES" sz="1200" dirty="0"/>
            </a:br>
            <a:endParaRPr lang="es-ES" sz="1200" dirty="0"/>
          </a:p>
        </p:txBody>
      </p:sp>
      <p:sp>
        <p:nvSpPr>
          <p:cNvPr id="3" name="Marcador de contenido 2"/>
          <p:cNvSpPr>
            <a:spLocks noGrp="1"/>
          </p:cNvSpPr>
          <p:nvPr>
            <p:ph idx="1"/>
          </p:nvPr>
        </p:nvSpPr>
        <p:spPr>
          <a:xfrm>
            <a:off x="457200" y="883478"/>
            <a:ext cx="8229600" cy="5444435"/>
          </a:xfrm>
        </p:spPr>
        <p:txBody>
          <a:bodyPr>
            <a:normAutofit fontScale="92500" lnSpcReduction="10000"/>
          </a:bodyPr>
          <a:lstStyle/>
          <a:p>
            <a:r>
              <a:rPr lang="es-ES" sz="1200" dirty="0" smtClean="0"/>
              <a:t>En el siglo XVIII el filósofo y humanista francés Charles </a:t>
            </a:r>
            <a:r>
              <a:rPr lang="es-ES" sz="1200" dirty="0" err="1" smtClean="0"/>
              <a:t>Batteux</a:t>
            </a:r>
            <a:r>
              <a:rPr lang="es-ES" sz="1200" dirty="0" smtClean="0"/>
              <a:t> elabora </a:t>
            </a:r>
            <a:r>
              <a:rPr lang="es-ES" sz="1200" dirty="0"/>
              <a:t>una teoría sobre </a:t>
            </a:r>
            <a:r>
              <a:rPr lang="es-ES" sz="1200" dirty="0" smtClean="0"/>
              <a:t>las bellas artes según la cual el arte consiste en la fiel imitación de lo bello en la naturaleza. En su lista de siete incluye como bellas artes: la pintura, la escultura, la arquitectura, la danza, la poesía, la música y la retórica. Todas estas artes son para </a:t>
            </a:r>
            <a:r>
              <a:rPr lang="es-ES" sz="1200" dirty="0" err="1" smtClean="0"/>
              <a:t>Batteux</a:t>
            </a:r>
            <a:r>
              <a:rPr lang="es-ES" sz="1200" dirty="0" smtClean="0"/>
              <a:t> miméticas e imitativas.</a:t>
            </a:r>
          </a:p>
          <a:p>
            <a:endParaRPr lang="es-ES" sz="1200" dirty="0"/>
          </a:p>
          <a:p>
            <a:r>
              <a:rPr lang="es-ES" sz="1200" dirty="0" smtClean="0"/>
              <a:t>Hasta el siglo XIX no quedarán definitivamente delimitados los ámbitos de las bellas artes, de los oficios (o artesanías) y de las ciencias. El campo de las bellas artes se restringe al de artes visuales o ‘artes del diseño’ (pintura y escultura), excluyéndose la poesía o la música, que pasan a formar parte de las ‘bellas letras’.</a:t>
            </a:r>
          </a:p>
          <a:p>
            <a:endParaRPr lang="es-ES" sz="1200" dirty="0"/>
          </a:p>
          <a:p>
            <a:r>
              <a:rPr lang="es-ES" sz="1200" dirty="0" smtClean="0"/>
              <a:t>En la última década del siglo XIX y desde el principio del siglo XX, con el surgimiento de las corrientes dadaístas (negación de los cánones estéticos establecidos) y surrealistas (</a:t>
            </a:r>
            <a:r>
              <a:rPr lang="es-ES" sz="1200" dirty="0"/>
              <a:t>Automatismo psíquico puro, por cuyo medio se intenta expresar, verbalmente, por escrito o de cualquier otro modo, el funcionamiento real del </a:t>
            </a:r>
            <a:r>
              <a:rPr lang="es-ES" sz="1200" dirty="0" smtClean="0"/>
              <a:t>pensamiento), comienzan a considerarse como ‘objetos de arte’ las cerámicas, los muebles, y nuevas formas de expresión como la fotografía: la belleza deja de ser una característica del arte.</a:t>
            </a:r>
          </a:p>
          <a:p>
            <a:endParaRPr lang="es-ES" sz="1200" dirty="0"/>
          </a:p>
          <a:p>
            <a:r>
              <a:rPr lang="es-ES" sz="1200" dirty="0" smtClean="0"/>
              <a:t>En el siglo XX se amplía el concepto de arte al incorporarse una serie de objetos/obras procedentes de campos de expresión diferentes a los de las bellas artes de </a:t>
            </a:r>
            <a:r>
              <a:rPr lang="es-ES" sz="1200" dirty="0" err="1" smtClean="0"/>
              <a:t>Batteux</a:t>
            </a:r>
            <a:r>
              <a:rPr lang="es-ES" sz="1200" dirty="0" smtClean="0"/>
              <a:t>: la imagen fotográfica (fotografía y cine), el video-arte, la imagen sintetizada por computadora e incluso la imagen virtual.</a:t>
            </a:r>
          </a:p>
          <a:p>
            <a:endParaRPr lang="es-ES" sz="1200" dirty="0"/>
          </a:p>
          <a:p>
            <a:r>
              <a:rPr lang="es-ES" sz="1200" dirty="0" smtClean="0"/>
              <a:t>En la mitología griega, las </a:t>
            </a:r>
            <a:r>
              <a:rPr lang="es-ES" sz="1200" b="1" i="1" dirty="0" smtClean="0"/>
              <a:t>musas</a:t>
            </a:r>
            <a:r>
              <a:rPr lang="es-ES" sz="1200" dirty="0" smtClean="0"/>
              <a:t> eran las divinidades que presidían las artes y las ciencias: las expresiones más elevadas del espíritu humano. Homero menciona en su </a:t>
            </a:r>
            <a:r>
              <a:rPr lang="es-ES" sz="1200" i="1" dirty="0" smtClean="0"/>
              <a:t>Odisea</a:t>
            </a:r>
            <a:r>
              <a:rPr lang="es-ES" sz="1200" dirty="0" smtClean="0"/>
              <a:t> que eran nueve, mientras que Hesíodo en su </a:t>
            </a:r>
            <a:r>
              <a:rPr lang="es-ES" sz="1200" i="1" dirty="0" smtClean="0"/>
              <a:t>Teogonía</a:t>
            </a:r>
            <a:r>
              <a:rPr lang="es-ES" sz="1200" dirty="0" smtClean="0"/>
              <a:t> es el primero que da sus nombres. Las nueve musas canónicas son:</a:t>
            </a:r>
          </a:p>
          <a:p>
            <a:pPr lvl="1">
              <a:buFont typeface="Arial"/>
              <a:buChar char="•"/>
            </a:pPr>
            <a:r>
              <a:rPr lang="es-ES" sz="1200" dirty="0" smtClean="0"/>
              <a:t>Calíope (</a:t>
            </a:r>
            <a:r>
              <a:rPr lang="es-ES" sz="1200" i="1" dirty="0" smtClean="0"/>
              <a:t>‘la de la bella voz’</a:t>
            </a:r>
            <a:r>
              <a:rPr lang="es-ES" sz="1200" dirty="0" smtClean="0"/>
              <a:t>), musa de la elocuencia, belleza y poesía épica.</a:t>
            </a:r>
          </a:p>
          <a:p>
            <a:pPr lvl="1">
              <a:buFont typeface="Arial"/>
              <a:buChar char="•"/>
            </a:pPr>
            <a:r>
              <a:rPr lang="es-ES" sz="1200" dirty="0" smtClean="0"/>
              <a:t>Clío (</a:t>
            </a:r>
            <a:r>
              <a:rPr lang="es-ES" sz="1200" i="1" dirty="0" smtClean="0"/>
              <a:t>‘la que otorga gloria’</a:t>
            </a:r>
            <a:r>
              <a:rPr lang="es-ES" sz="1200" dirty="0" smtClean="0"/>
              <a:t>), musa de la historia (epopeya).</a:t>
            </a:r>
          </a:p>
          <a:p>
            <a:pPr lvl="1">
              <a:buFont typeface="Arial"/>
              <a:buChar char="•"/>
            </a:pPr>
            <a:r>
              <a:rPr lang="es-ES" sz="1200" dirty="0" smtClean="0"/>
              <a:t>Erato (</a:t>
            </a:r>
            <a:r>
              <a:rPr lang="es-ES" sz="1200" i="1" dirty="0" smtClean="0"/>
              <a:t>‘la amorosa’</a:t>
            </a:r>
            <a:r>
              <a:rPr lang="es-ES" sz="1200" dirty="0" smtClean="0"/>
              <a:t>), musa de la poesía lírica-amorosa.</a:t>
            </a:r>
          </a:p>
          <a:p>
            <a:pPr lvl="1">
              <a:buFont typeface="Arial"/>
              <a:buChar char="•"/>
            </a:pPr>
            <a:r>
              <a:rPr lang="es-ES" sz="1200" dirty="0" smtClean="0"/>
              <a:t>Euterpe (</a:t>
            </a:r>
            <a:r>
              <a:rPr lang="es-ES" sz="1200" i="1" dirty="0" smtClean="0"/>
              <a:t>‘la muy placentera’</a:t>
            </a:r>
            <a:r>
              <a:rPr lang="es-ES" sz="1200" dirty="0" smtClean="0"/>
              <a:t>), de la música.</a:t>
            </a:r>
          </a:p>
          <a:p>
            <a:pPr lvl="1">
              <a:buFont typeface="Arial"/>
              <a:buChar char="•"/>
            </a:pPr>
            <a:r>
              <a:rPr lang="es-ES" sz="1200" dirty="0" smtClean="0"/>
              <a:t>Melpómene (</a:t>
            </a:r>
            <a:r>
              <a:rPr lang="es-ES" sz="1200" i="1" dirty="0" smtClean="0"/>
              <a:t>‘la melodiosa’</a:t>
            </a:r>
            <a:r>
              <a:rPr lang="es-ES" sz="1200" dirty="0" smtClean="0"/>
              <a:t>), musa de la tragedia.</a:t>
            </a:r>
          </a:p>
          <a:p>
            <a:pPr lvl="1">
              <a:buFont typeface="Arial"/>
              <a:buChar char="•"/>
            </a:pPr>
            <a:r>
              <a:rPr lang="es-ES" sz="1200" dirty="0" smtClean="0"/>
              <a:t>Polimnia (</a:t>
            </a:r>
            <a:r>
              <a:rPr lang="es-ES" sz="1200" i="1" dirty="0" smtClean="0"/>
              <a:t>‘la de los muchos himnos’</a:t>
            </a:r>
            <a:r>
              <a:rPr lang="es-ES" sz="1200" dirty="0" smtClean="0"/>
              <a:t>), musa de los cantos sagrados y la poesía sacra (himnos).</a:t>
            </a:r>
          </a:p>
          <a:p>
            <a:pPr lvl="1">
              <a:buFont typeface="Arial"/>
              <a:buChar char="•"/>
            </a:pPr>
            <a:r>
              <a:rPr lang="es-ES" sz="1200" dirty="0" smtClean="0"/>
              <a:t>Talía </a:t>
            </a:r>
            <a:r>
              <a:rPr lang="es-ES" sz="1200" i="1" dirty="0" smtClean="0"/>
              <a:t>(‘la festiva’</a:t>
            </a:r>
            <a:r>
              <a:rPr lang="es-ES" sz="1200" dirty="0" smtClean="0"/>
              <a:t>), musa de la comedia y de la poesía bucólica.</a:t>
            </a:r>
          </a:p>
          <a:p>
            <a:pPr lvl="1">
              <a:buFont typeface="Arial"/>
              <a:buChar char="•"/>
            </a:pPr>
            <a:r>
              <a:rPr lang="es-ES" sz="1200" dirty="0" smtClean="0"/>
              <a:t>Terpsícore (</a:t>
            </a:r>
            <a:r>
              <a:rPr lang="es-ES" sz="1200" i="1" dirty="0" smtClean="0"/>
              <a:t>‘la que deleita en la danza’</a:t>
            </a:r>
            <a:r>
              <a:rPr lang="es-ES" sz="1200" dirty="0" smtClean="0"/>
              <a:t>), musa de la danza y la poesía coral.</a:t>
            </a:r>
          </a:p>
          <a:p>
            <a:pPr lvl="1">
              <a:buFont typeface="Arial"/>
              <a:buChar char="•"/>
            </a:pPr>
            <a:r>
              <a:rPr lang="es-ES" sz="1200" dirty="0" smtClean="0"/>
              <a:t>Urania (</a:t>
            </a:r>
            <a:r>
              <a:rPr lang="es-ES" sz="1200" i="1" dirty="0" smtClean="0"/>
              <a:t>‘la celestial’</a:t>
            </a:r>
            <a:r>
              <a:rPr lang="es-ES" sz="1200" dirty="0" smtClean="0"/>
              <a:t>), musa de la astronomía.</a:t>
            </a:r>
          </a:p>
          <a:p>
            <a:pPr marL="457200" lvl="1" indent="0">
              <a:buNone/>
            </a:pPr>
            <a:endParaRPr lang="es-ES" sz="1200" dirty="0"/>
          </a:p>
        </p:txBody>
      </p:sp>
    </p:spTree>
    <p:extLst>
      <p:ext uri="{BB962C8B-B14F-4D97-AF65-F5344CB8AC3E}">
        <p14:creationId xmlns:p14="http://schemas.microsoft.com/office/powerpoint/2010/main" val="26902586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82246"/>
            <a:ext cx="8229600" cy="1270100"/>
          </a:xfrm>
        </p:spPr>
        <p:txBody>
          <a:bodyPr>
            <a:noAutofit/>
          </a:bodyPr>
          <a:lstStyle/>
          <a:p>
            <a:r>
              <a:rPr lang="es-ES" sz="1200" dirty="0" smtClean="0"/>
              <a:t>EL CONCEPTO DE ARTE</a:t>
            </a:r>
            <a:br>
              <a:rPr lang="es-ES" sz="1200" dirty="0" smtClean="0"/>
            </a:br>
            <a:r>
              <a:rPr lang="es-ES" sz="1200" dirty="0" smtClean="0"/>
              <a:t/>
            </a:r>
            <a:br>
              <a:rPr lang="es-ES" sz="1200" dirty="0" smtClean="0"/>
            </a:br>
            <a:r>
              <a:rPr lang="es-ES" sz="1200" dirty="0" smtClean="0"/>
              <a:t>Las musas con Apolo </a:t>
            </a:r>
            <a:r>
              <a:rPr lang="es-ES" sz="1200" dirty="0" err="1" smtClean="0"/>
              <a:t>Musageta</a:t>
            </a:r>
            <a:r>
              <a:rPr lang="es-ES" sz="1200" dirty="0" smtClean="0"/>
              <a:t/>
            </a:r>
            <a:br>
              <a:rPr lang="es-ES" sz="1200" dirty="0" smtClean="0"/>
            </a:br>
            <a:r>
              <a:rPr lang="es-ES" sz="1200" dirty="0" err="1" smtClean="0"/>
              <a:t>Baldasarre</a:t>
            </a:r>
            <a:r>
              <a:rPr lang="es-ES" sz="1200" dirty="0" smtClean="0"/>
              <a:t> </a:t>
            </a:r>
            <a:r>
              <a:rPr lang="es-ES" sz="1200" dirty="0" err="1" smtClean="0"/>
              <a:t>Peruzzi</a:t>
            </a:r>
            <a:r>
              <a:rPr lang="es-ES" sz="1200" dirty="0" smtClean="0"/>
              <a:t/>
            </a:r>
            <a:br>
              <a:rPr lang="es-ES" sz="1200" dirty="0" smtClean="0"/>
            </a:br>
            <a:r>
              <a:rPr lang="es-ES" sz="1200" dirty="0" smtClean="0"/>
              <a:t>Pintor y arquitecto italiano del Renacimiento</a:t>
            </a:r>
            <a:br>
              <a:rPr lang="es-ES" sz="1200" dirty="0" smtClean="0"/>
            </a:br>
            <a:r>
              <a:rPr lang="es-ES" sz="1200" dirty="0" smtClean="0"/>
              <a:t>Siena, 1481-1536</a:t>
            </a:r>
            <a:endParaRPr lang="es-ES" sz="1200"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a:ext>
            </a:extLst>
          </a:blip>
          <a:srcRect l="-3174" r="-3174"/>
          <a:stretch>
            <a:fillRect/>
          </a:stretch>
        </p:blipFill>
        <p:spPr>
          <a:xfrm>
            <a:off x="663446" y="1736890"/>
            <a:ext cx="8229600" cy="3249120"/>
          </a:xfrm>
        </p:spPr>
      </p:pic>
    </p:spTree>
    <p:extLst>
      <p:ext uri="{BB962C8B-B14F-4D97-AF65-F5344CB8AC3E}">
        <p14:creationId xmlns:p14="http://schemas.microsoft.com/office/powerpoint/2010/main" val="223586060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7"/>
            <a:ext cx="8229600" cy="792547"/>
          </a:xfrm>
        </p:spPr>
        <p:txBody>
          <a:bodyPr>
            <a:normAutofit/>
          </a:bodyPr>
          <a:lstStyle/>
          <a:p>
            <a:r>
              <a:rPr lang="es-ES" sz="1800" dirty="0" smtClean="0"/>
              <a:t>¿QUÉ ES EL ARTE?</a:t>
            </a:r>
            <a:br>
              <a:rPr lang="es-ES" sz="1800" dirty="0" smtClean="0"/>
            </a:br>
            <a:r>
              <a:rPr lang="es-ES" sz="1800" dirty="0" smtClean="0"/>
              <a:t>FERNANDO DE SYZSZLO</a:t>
            </a:r>
            <a:endParaRPr lang="es-ES" sz="18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376154804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89782"/>
          </a:xfrm>
        </p:spPr>
        <p:txBody>
          <a:bodyPr>
            <a:normAutofit/>
          </a:bodyPr>
          <a:lstStyle/>
          <a:p>
            <a:r>
              <a:rPr lang="es-ES" sz="2000" dirty="0" smtClean="0"/>
              <a:t>MITO DE LA CAVERNA DE PLATÓN</a:t>
            </a:r>
            <a:endParaRPr lang="es-ES" sz="2000" dirty="0"/>
          </a:p>
        </p:txBody>
      </p:sp>
      <p:sp>
        <p:nvSpPr>
          <p:cNvPr id="3" name="Marcador de contenido 2"/>
          <p:cNvSpPr>
            <a:spLocks noGrp="1"/>
          </p:cNvSpPr>
          <p:nvPr>
            <p:ph idx="1"/>
          </p:nvPr>
        </p:nvSpPr>
        <p:spPr/>
        <p:txBody>
          <a:bodyPr/>
          <a:lstStyle/>
          <a:p>
            <a:r>
              <a:rPr lang="es-ES" dirty="0" smtClean="0"/>
              <a:t>Insertar Pel</a:t>
            </a:r>
            <a:r>
              <a:rPr lang="es-ES" dirty="0" smtClean="0"/>
              <a:t>ícula</a:t>
            </a:r>
            <a:endParaRPr lang="es-ES" dirty="0"/>
          </a:p>
        </p:txBody>
      </p:sp>
    </p:spTree>
    <p:extLst>
      <p:ext uri="{BB962C8B-B14F-4D97-AF65-F5344CB8AC3E}">
        <p14:creationId xmlns:p14="http://schemas.microsoft.com/office/powerpoint/2010/main" val="46660936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426</TotalTime>
  <Words>1904</Words>
  <Application>Microsoft Macintosh PowerPoint</Application>
  <PresentationFormat>Presentación en pantalla (4:3)</PresentationFormat>
  <Paragraphs>106</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ARTE Y CULTURA I</vt:lpstr>
      <vt:lpstr>ARTE Y CULTURA I OBJETIVOS Y BIBLIOGRAFÍA </vt:lpstr>
      <vt:lpstr>EL CONCEPTO DE CULTURA</vt:lpstr>
      <vt:lpstr>EL CONCEPTO DE ARTE</vt:lpstr>
      <vt:lpstr>EL CONCEPTO DE ARTE</vt:lpstr>
      <vt:lpstr> EL CONCEPTO DE ARTE </vt:lpstr>
      <vt:lpstr>EL CONCEPTO DE ARTE  Las musas con Apolo Musageta Baldasarre Peruzzi Pintor y arquitecto italiano del Renacimiento Siena, 1481-1536</vt:lpstr>
      <vt:lpstr>¿QUÉ ES EL ARTE? FERNANDO DE SYZSZLO</vt:lpstr>
      <vt:lpstr>MITO DE LA CAVERNA DE PLATÓN</vt:lpstr>
      <vt:lpstr>LENI RIEFENSTAHL VISTA POR ROMAN GUBERN</vt:lpstr>
      <vt:lpstr>LA CULTURA POR MARIO VARGAS LLOSA</vt:lpstr>
    </vt:vector>
  </TitlesOfParts>
  <Company>Universidad Iberoamericana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ARTE Y CULTURA I</dc:title>
  <dc:creator>Jesús Eugenio Préstamo Millán</dc:creator>
  <cp:lastModifiedBy>Raul</cp:lastModifiedBy>
  <cp:revision>14</cp:revision>
  <dcterms:created xsi:type="dcterms:W3CDTF">2014-08-15T03:08:17Z</dcterms:created>
  <dcterms:modified xsi:type="dcterms:W3CDTF">2017-10-19T20:11:38Z</dcterms:modified>
</cp:coreProperties>
</file>