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1" r:id="rId5"/>
    <p:sldId id="263" r:id="rId6"/>
    <p:sldId id="265" r:id="rId7"/>
    <p:sldId id="267" r:id="rId8"/>
    <p:sldId id="271" r:id="rId9"/>
    <p:sldId id="272" r:id="rId10"/>
    <p:sldId id="274" r:id="rId11"/>
    <p:sldId id="276" r:id="rId12"/>
    <p:sldId id="278" r:id="rId13"/>
    <p:sldId id="280" r:id="rId14"/>
    <p:sldId id="282" r:id="rId15"/>
    <p:sldId id="283" r:id="rId16"/>
    <p:sldId id="284" r:id="rId1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21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6527BD2E-C22E-054F-AE65-1C8F3545A64B}"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2629307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6527BD2E-C22E-054F-AE65-1C8F3545A64B}"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134185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6527BD2E-C22E-054F-AE65-1C8F3545A64B}"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1354118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6527BD2E-C22E-054F-AE65-1C8F3545A64B}"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2112983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6527BD2E-C22E-054F-AE65-1C8F3545A64B}"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437378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6527BD2E-C22E-054F-AE65-1C8F3545A64B}"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1073159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6527BD2E-C22E-054F-AE65-1C8F3545A64B}" type="datetimeFigureOut">
              <a:rPr lang="es-ES" smtClean="0"/>
              <a:t>19/10/17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1766506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6527BD2E-C22E-054F-AE65-1C8F3545A64B}" type="datetimeFigureOut">
              <a:rPr lang="es-ES" smtClean="0"/>
              <a:t>19/10/17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4195769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527BD2E-C22E-054F-AE65-1C8F3545A64B}" type="datetimeFigureOut">
              <a:rPr lang="es-ES" smtClean="0"/>
              <a:t>19/10/17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2036449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6527BD2E-C22E-054F-AE65-1C8F3545A64B}"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1194189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6527BD2E-C22E-054F-AE65-1C8F3545A64B}"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8A9E36F-22D0-B140-930E-6CE58132C310}" type="slidenum">
              <a:rPr lang="es-ES" smtClean="0"/>
              <a:t>‹Nr.›</a:t>
            </a:fld>
            <a:endParaRPr lang="es-ES"/>
          </a:p>
        </p:txBody>
      </p:sp>
    </p:spTree>
    <p:extLst>
      <p:ext uri="{BB962C8B-B14F-4D97-AF65-F5344CB8AC3E}">
        <p14:creationId xmlns:p14="http://schemas.microsoft.com/office/powerpoint/2010/main" val="4230880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7BD2E-C22E-054F-AE65-1C8F3545A64B}" type="datetimeFigureOut">
              <a:rPr lang="es-ES" smtClean="0"/>
              <a:t>19/10/17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9E36F-22D0-B140-930E-6CE58132C310}" type="slidenum">
              <a:rPr lang="es-ES" smtClean="0"/>
              <a:t>‹Nr.›</a:t>
            </a:fld>
            <a:endParaRPr lang="es-ES"/>
          </a:p>
        </p:txBody>
      </p:sp>
    </p:spTree>
    <p:extLst>
      <p:ext uri="{BB962C8B-B14F-4D97-AF65-F5344CB8AC3E}">
        <p14:creationId xmlns:p14="http://schemas.microsoft.com/office/powerpoint/2010/main" val="570470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274638"/>
            <a:ext cx="8229600" cy="765552"/>
          </a:xfrm>
        </p:spPr>
        <p:txBody>
          <a:bodyPr>
            <a:normAutofit/>
          </a:bodyPr>
          <a:lstStyle/>
          <a:p>
            <a:r>
              <a:rPr lang="es-ES" sz="2800" dirty="0" smtClean="0"/>
              <a:t>ARTE Y CULTURA I</a:t>
            </a:r>
            <a:endParaRPr lang="es-ES" sz="2800" dirty="0"/>
          </a:p>
        </p:txBody>
      </p:sp>
      <p:pic>
        <p:nvPicPr>
          <p:cNvPr id="2" name="Marcador de contenido 1" descr="Sin título.png"/>
          <p:cNvPicPr>
            <a:picLocks noGrp="1" noChangeAspect="1"/>
          </p:cNvPicPr>
          <p:nvPr>
            <p:ph idx="1"/>
          </p:nvPr>
        </p:nvPicPr>
        <p:blipFill>
          <a:blip r:embed="rId2">
            <a:extLst>
              <a:ext uri="{28A0092B-C50C-407E-A947-70E740481C1C}">
                <a14:useLocalDpi xmlns:a14="http://schemas.microsoft.com/office/drawing/2010/main" val="0"/>
              </a:ext>
            </a:extLst>
          </a:blip>
          <a:srcRect t="-1453" b="-1453"/>
          <a:stretch>
            <a:fillRect/>
          </a:stretch>
        </p:blipFill>
        <p:spPr>
          <a:xfrm>
            <a:off x="928914" y="1246189"/>
            <a:ext cx="7174895" cy="3930573"/>
          </a:xfrm>
        </p:spPr>
      </p:pic>
      <p:sp>
        <p:nvSpPr>
          <p:cNvPr id="3" name="CuadroTexto 2"/>
          <p:cNvSpPr txBox="1"/>
          <p:nvPr/>
        </p:nvSpPr>
        <p:spPr>
          <a:xfrm>
            <a:off x="1874762" y="5370286"/>
            <a:ext cx="5225142" cy="1200329"/>
          </a:xfrm>
          <a:prstGeom prst="rect">
            <a:avLst/>
          </a:prstGeom>
          <a:noFill/>
        </p:spPr>
        <p:txBody>
          <a:bodyPr wrap="square" rtlCol="0">
            <a:spAutoFit/>
          </a:bodyPr>
          <a:lstStyle/>
          <a:p>
            <a:pPr algn="ctr"/>
            <a:r>
              <a:rPr lang="es-ES" dirty="0" smtClean="0"/>
              <a:t>UNIDAD 1</a:t>
            </a:r>
          </a:p>
          <a:p>
            <a:pPr algn="ctr"/>
            <a:endParaRPr lang="es-ES" dirty="0"/>
          </a:p>
          <a:p>
            <a:pPr algn="ctr"/>
            <a:r>
              <a:rPr lang="es-ES" dirty="0" smtClean="0"/>
              <a:t>PROFR. JESÚS </a:t>
            </a:r>
            <a:r>
              <a:rPr lang="es-ES" dirty="0" smtClean="0"/>
              <a:t>PRÉSTAMO</a:t>
            </a:r>
          </a:p>
          <a:p>
            <a:pPr algn="ctr"/>
            <a:r>
              <a:rPr lang="es-ES" dirty="0" smtClean="0"/>
              <a:t>PROFR. RAUL LE</a:t>
            </a:r>
            <a:r>
              <a:rPr lang="es-ES" dirty="0" smtClean="0"/>
              <a:t>ÓN</a:t>
            </a:r>
            <a:endParaRPr lang="es-ES" dirty="0"/>
          </a:p>
        </p:txBody>
      </p:sp>
    </p:spTree>
    <p:extLst>
      <p:ext uri="{BB962C8B-B14F-4D97-AF65-F5344CB8AC3E}">
        <p14:creationId xmlns:p14="http://schemas.microsoft.com/office/powerpoint/2010/main" val="1515522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1200" dirty="0" smtClean="0"/>
              <a:t>ARTE RUPESTRE DEL MESOLÍTICO</a:t>
            </a:r>
            <a:br>
              <a:rPr lang="es-ES" sz="1200" dirty="0" smtClean="0"/>
            </a:br>
            <a:r>
              <a:rPr lang="es-ES" sz="1200" dirty="0"/>
              <a:t/>
            </a:r>
            <a:br>
              <a:rPr lang="es-ES" sz="1200" dirty="0"/>
            </a:br>
            <a:r>
              <a:rPr lang="es-ES" sz="1200" dirty="0" smtClean="0"/>
              <a:t>EL COGULL (LÉRIDA, ESPAÑA)</a:t>
            </a:r>
            <a:br>
              <a:rPr lang="es-ES" sz="1200" dirty="0" smtClean="0"/>
            </a:br>
            <a:r>
              <a:rPr lang="es-ES" sz="1200" dirty="0" smtClean="0"/>
              <a:t>Mujeres danzando en torno a un hombre</a:t>
            </a:r>
            <a:br>
              <a:rPr lang="es-ES" sz="1200" dirty="0" smtClean="0"/>
            </a:br>
            <a:r>
              <a:rPr lang="es-ES" sz="1200" dirty="0" smtClean="0"/>
              <a:t>c. 10.000-8.000 a. C.</a:t>
            </a:r>
            <a:endParaRPr lang="es-ES" sz="1200" dirty="0"/>
          </a:p>
        </p:txBody>
      </p:sp>
      <p:pic>
        <p:nvPicPr>
          <p:cNvPr id="4" name="Marcador de contenido 3" descr="Cogull Lérida.jpg"/>
          <p:cNvPicPr>
            <a:picLocks noGrp="1" noChangeAspect="1"/>
          </p:cNvPicPr>
          <p:nvPr>
            <p:ph idx="1"/>
          </p:nvPr>
        </p:nvPicPr>
        <p:blipFill>
          <a:blip r:embed="rId2" cstate="print">
            <a:extLst>
              <a:ext uri="{28A0092B-C50C-407E-A947-70E740481C1C}">
                <a14:useLocalDpi xmlns:a14="http://schemas.microsoft.com/office/drawing/2010/main"/>
              </a:ext>
            </a:extLst>
          </a:blip>
          <a:srcRect l="-9600" r="-9600"/>
          <a:stretch>
            <a:fillRect/>
          </a:stretch>
        </p:blipFill>
        <p:spPr/>
      </p:pic>
    </p:spTree>
    <p:extLst>
      <p:ext uri="{BB962C8B-B14F-4D97-AF65-F5344CB8AC3E}">
        <p14:creationId xmlns:p14="http://schemas.microsoft.com/office/powerpoint/2010/main" val="3022456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16978"/>
          </a:xfrm>
        </p:spPr>
        <p:txBody>
          <a:bodyPr>
            <a:normAutofit/>
          </a:bodyPr>
          <a:lstStyle/>
          <a:p>
            <a:r>
              <a:rPr lang="es-ES" sz="1400" dirty="0" smtClean="0"/>
              <a:t>CULTURA MATERIAL DEL NEOLÍTICO</a:t>
            </a:r>
            <a:endParaRPr lang="es-ES" sz="1400" dirty="0"/>
          </a:p>
        </p:txBody>
      </p:sp>
      <p:sp>
        <p:nvSpPr>
          <p:cNvPr id="3" name="Marcador de contenido 2"/>
          <p:cNvSpPr>
            <a:spLocks noGrp="1"/>
          </p:cNvSpPr>
          <p:nvPr>
            <p:ph idx="1"/>
          </p:nvPr>
        </p:nvSpPr>
        <p:spPr>
          <a:xfrm>
            <a:off x="457200" y="930538"/>
            <a:ext cx="8229600" cy="5195625"/>
          </a:xfrm>
        </p:spPr>
        <p:txBody>
          <a:bodyPr>
            <a:normAutofit/>
          </a:bodyPr>
          <a:lstStyle/>
          <a:p>
            <a:r>
              <a:rPr lang="es-ES" sz="1200" dirty="0" smtClean="0"/>
              <a:t>Hay una transformación en el modo de vida de la especie humana a consecuencia de drásticos cambios en el entorno natural: fin de la era glacial, clima más seco reduce las fuentes alimenticias, formación de desiertos.</a:t>
            </a:r>
          </a:p>
          <a:p>
            <a:endParaRPr lang="es-ES" sz="1200" dirty="0"/>
          </a:p>
          <a:p>
            <a:r>
              <a:rPr lang="es-ES" sz="1200" dirty="0" smtClean="0"/>
              <a:t>La producción de alimentos comienza a basarse en la agricultura y la ganadería, sin que se desarrollen aún técnicas para la elaboración de metales.</a:t>
            </a:r>
          </a:p>
          <a:p>
            <a:endParaRPr lang="es-ES" sz="1200" dirty="0"/>
          </a:p>
          <a:p>
            <a:r>
              <a:rPr lang="es-ES" sz="1200" dirty="0" smtClean="0"/>
              <a:t>El Homo sapiens, antes totalmente integrado al ciclo natural de la vida y la muerte, se emancipa y comienza a dominarlo. A partir de ahí comienza un periodo de intenso crecimiento demográfico de enorme impacto en la evolución posterior de la vida humana:</a:t>
            </a:r>
          </a:p>
          <a:p>
            <a:endParaRPr lang="es-ES" sz="1200" dirty="0"/>
          </a:p>
          <a:p>
            <a:pPr lvl="1"/>
            <a:r>
              <a:rPr lang="es-ES" sz="1200" dirty="0" smtClean="0"/>
              <a:t>El hombre se vuelve sedentario: controla cosechas y rebaños que constituyen su medio de subsistencia. Paralelamente, se está formando el concepto de propiedad tribal y privada del territorio.</a:t>
            </a:r>
          </a:p>
          <a:p>
            <a:pPr lvl="1"/>
            <a:endParaRPr lang="es-ES" sz="1200" dirty="0"/>
          </a:p>
          <a:p>
            <a:pPr lvl="1"/>
            <a:r>
              <a:rPr lang="es-ES" sz="1200" dirty="0" smtClean="0"/>
              <a:t>La sedentarización transforma las formas de construir de una arquitectura perecedera a una duradera.</a:t>
            </a:r>
          </a:p>
          <a:p>
            <a:pPr lvl="1"/>
            <a:endParaRPr lang="es-ES" sz="1200" dirty="0"/>
          </a:p>
          <a:p>
            <a:pPr lvl="1"/>
            <a:r>
              <a:rPr lang="es-ES" sz="1200" dirty="0" smtClean="0"/>
              <a:t>Se genera un cambio radical en la concepción religiosa del mundo que se manifiesta en el arte figurativo.</a:t>
            </a:r>
          </a:p>
          <a:p>
            <a:pPr lvl="1"/>
            <a:endParaRPr lang="es-ES" sz="1200" dirty="0"/>
          </a:p>
          <a:p>
            <a:pPr lvl="1"/>
            <a:r>
              <a:rPr lang="es-ES" sz="1200" dirty="0" smtClean="0"/>
              <a:t>Se inicia un desarrollo acelerado de la tecnología: instrumentos agrícolas, actividades mineras, confección de tejidos, navegación con fines migratorios y comerciales, almacenaje de alimentos (frecuentemente en templos, buscando la protección de un dios y de su casta sacerdotal).</a:t>
            </a:r>
          </a:p>
          <a:p>
            <a:pPr lvl="1"/>
            <a:endParaRPr lang="es-ES" sz="1200" dirty="0"/>
          </a:p>
          <a:p>
            <a:pPr lvl="1"/>
            <a:r>
              <a:rPr lang="es-ES" sz="1200" dirty="0" smtClean="0"/>
              <a:t>Incremento de las actividades guerreras. La población se agrupa en ciudades para defenderse y protegerse mejor, y aun para facilitar los intercambios comerciales de los excedentes en mercados seguros y estables. </a:t>
            </a:r>
            <a:endParaRPr lang="es-ES" sz="1200" dirty="0"/>
          </a:p>
        </p:txBody>
      </p:sp>
    </p:spTree>
    <p:extLst>
      <p:ext uri="{BB962C8B-B14F-4D97-AF65-F5344CB8AC3E}">
        <p14:creationId xmlns:p14="http://schemas.microsoft.com/office/powerpoint/2010/main" val="1092430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54702"/>
          </a:xfrm>
        </p:spPr>
        <p:txBody>
          <a:bodyPr>
            <a:normAutofit/>
          </a:bodyPr>
          <a:lstStyle/>
          <a:p>
            <a:r>
              <a:rPr lang="es-ES" sz="1400" dirty="0"/>
              <a:t>CULTURA MATERIAL DEL NEOLÍTICO</a:t>
            </a:r>
          </a:p>
        </p:txBody>
      </p:sp>
      <p:sp>
        <p:nvSpPr>
          <p:cNvPr id="3" name="Marcador de contenido 2"/>
          <p:cNvSpPr>
            <a:spLocks noGrp="1"/>
          </p:cNvSpPr>
          <p:nvPr>
            <p:ph idx="1"/>
          </p:nvPr>
        </p:nvSpPr>
        <p:spPr>
          <a:xfrm>
            <a:off x="457200" y="855090"/>
            <a:ext cx="8229600" cy="5271074"/>
          </a:xfrm>
        </p:spPr>
        <p:txBody>
          <a:bodyPr>
            <a:normAutofit/>
          </a:bodyPr>
          <a:lstStyle/>
          <a:p>
            <a:r>
              <a:rPr lang="es-ES" sz="1200" dirty="0" smtClean="0"/>
              <a:t>Las antiguas sociedades igualitarias de cazadores-recolectores se convierten en sociedades caracterizadas por una progresiva desigualdad económica y la diversificación del trabajo: trabajadores agrícolas, surgimiento de artesanos y militares encargados de la defensa (o la guerra), consolidación de una casta sacerdotal. En el vértice de la pirámide el jefe militar o religioso, o ambos a la vez.</a:t>
            </a:r>
          </a:p>
          <a:p>
            <a:endParaRPr lang="es-ES" sz="1200" dirty="0"/>
          </a:p>
          <a:p>
            <a:r>
              <a:rPr lang="es-ES" sz="1200" dirty="0" smtClean="0"/>
              <a:t>La creación de excedentes agrícolas favorece el intercambio comercial y el progreso y florecimiento de las ciudades.</a:t>
            </a:r>
          </a:p>
          <a:p>
            <a:endParaRPr lang="es-ES" sz="1200" dirty="0"/>
          </a:p>
          <a:p>
            <a:r>
              <a:rPr lang="es-ES" sz="1200" dirty="0" smtClean="0"/>
              <a:t>En el Neolítico tardío emergen las primeras sociedades urbanas que registra la historia humana: Mesopotamia y Egipto, especialmente dotadas por sus condiciones hidráulicas (crecidas de los ríos Tigris y </a:t>
            </a:r>
            <a:r>
              <a:rPr lang="es-ES" sz="1200" dirty="0" err="1" smtClean="0"/>
              <a:t>Eufrates</a:t>
            </a:r>
            <a:r>
              <a:rPr lang="es-ES" sz="1200" dirty="0" smtClean="0"/>
              <a:t> en Mesopotamia, y el Nilo en Egipto) para el desarrollo de la agricultura.</a:t>
            </a:r>
          </a:p>
          <a:p>
            <a:endParaRPr lang="es-ES" sz="1200" dirty="0"/>
          </a:p>
          <a:p>
            <a:r>
              <a:rPr lang="es-ES" sz="1200" dirty="0" smtClean="0"/>
              <a:t>Comienza un dominio de la naturaleza: se construyen obras hidráulicas de significativa importancia, domesticación creciente de plantas y animales y desarrollo de sistemas religiosos acordes con los fines de control político.</a:t>
            </a:r>
          </a:p>
          <a:p>
            <a:endParaRPr lang="es-ES" sz="1200" dirty="0"/>
          </a:p>
          <a:p>
            <a:r>
              <a:rPr lang="es-ES" sz="1200" dirty="0" smtClean="0"/>
              <a:t>El arte se manifiesta en aspectos tales como:</a:t>
            </a:r>
          </a:p>
          <a:p>
            <a:endParaRPr lang="es-ES" sz="1200" dirty="0" smtClean="0"/>
          </a:p>
          <a:p>
            <a:pPr lvl="1"/>
            <a:r>
              <a:rPr lang="es-ES" sz="1200" dirty="0" smtClean="0"/>
              <a:t>Aparición de una industria lítica, con refinamientos técnicos.</a:t>
            </a:r>
          </a:p>
          <a:p>
            <a:pPr lvl="1"/>
            <a:endParaRPr lang="es-ES" sz="1200" dirty="0" smtClean="0"/>
          </a:p>
          <a:p>
            <a:pPr lvl="1"/>
            <a:r>
              <a:rPr lang="es-ES" sz="1200" dirty="0" smtClean="0"/>
              <a:t>Desarrollo de la alfarería.</a:t>
            </a:r>
          </a:p>
          <a:p>
            <a:pPr lvl="1"/>
            <a:endParaRPr lang="es-ES" sz="1200" dirty="0" smtClean="0"/>
          </a:p>
          <a:p>
            <a:pPr lvl="1"/>
            <a:r>
              <a:rPr lang="es-ES" sz="1200" dirty="0" smtClean="0"/>
              <a:t>Aparición de una estatuaria estilizada.</a:t>
            </a:r>
          </a:p>
          <a:p>
            <a:pPr lvl="1"/>
            <a:endParaRPr lang="es-ES" sz="1200" dirty="0" smtClean="0"/>
          </a:p>
          <a:p>
            <a:pPr lvl="1"/>
            <a:r>
              <a:rPr lang="es-ES" sz="1200" dirty="0" smtClean="0"/>
              <a:t>Desarrollo del tejido y la confección.</a:t>
            </a:r>
          </a:p>
          <a:p>
            <a:pPr marL="400050" lvl="1" indent="0">
              <a:buNone/>
            </a:pPr>
            <a:endParaRPr lang="es-ES" sz="1200" dirty="0"/>
          </a:p>
        </p:txBody>
      </p:sp>
    </p:spTree>
    <p:extLst>
      <p:ext uri="{BB962C8B-B14F-4D97-AF65-F5344CB8AC3E}">
        <p14:creationId xmlns:p14="http://schemas.microsoft.com/office/powerpoint/2010/main" val="3972874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32629"/>
          </a:xfrm>
        </p:spPr>
        <p:txBody>
          <a:bodyPr>
            <a:normAutofit/>
          </a:bodyPr>
          <a:lstStyle/>
          <a:p>
            <a:r>
              <a:rPr lang="es-ES" sz="1200" dirty="0" smtClean="0"/>
              <a:t>PERIODO NEOLÍTICO</a:t>
            </a:r>
            <a:br>
              <a:rPr lang="es-ES" sz="1200" dirty="0" smtClean="0"/>
            </a:br>
            <a:r>
              <a:rPr lang="es-ES" sz="1200" dirty="0" err="1"/>
              <a:t>S</a:t>
            </a:r>
            <a:r>
              <a:rPr lang="es-ES" sz="1200" dirty="0" err="1" smtClean="0"/>
              <a:t>tonehenge</a:t>
            </a:r>
            <a:r>
              <a:rPr lang="es-ES" sz="1200" dirty="0" smtClean="0"/>
              <a:t>, sur de </a:t>
            </a:r>
            <a:r>
              <a:rPr lang="es-ES" sz="1200" dirty="0"/>
              <a:t>I</a:t>
            </a:r>
            <a:r>
              <a:rPr lang="es-ES" sz="1200" dirty="0" smtClean="0"/>
              <a:t>nglaterra</a:t>
            </a:r>
            <a:br>
              <a:rPr lang="es-ES" sz="1200" dirty="0" smtClean="0"/>
            </a:br>
            <a:r>
              <a:rPr lang="es-ES" sz="1200" dirty="0" smtClean="0"/>
              <a:t>c. </a:t>
            </a:r>
            <a:r>
              <a:rPr lang="es-ES" sz="1200" smtClean="0"/>
              <a:t>8.000 a 5.000 </a:t>
            </a:r>
            <a:r>
              <a:rPr lang="es-ES" sz="1200" dirty="0" smtClean="0"/>
              <a:t>a.C.</a:t>
            </a:r>
            <a:endParaRPr lang="es-ES" sz="1200" dirty="0"/>
          </a:p>
        </p:txBody>
      </p:sp>
      <p:pic>
        <p:nvPicPr>
          <p:cNvPr id="4" name="Marcador de contenido 3" descr="Stonehenge.jpg"/>
          <p:cNvPicPr>
            <a:picLocks noGrp="1" noChangeAspect="1"/>
          </p:cNvPicPr>
          <p:nvPr>
            <p:ph idx="1"/>
          </p:nvPr>
        </p:nvPicPr>
        <p:blipFill>
          <a:blip r:embed="rId2" cstate="print">
            <a:extLst>
              <a:ext uri="{28A0092B-C50C-407E-A947-70E740481C1C}">
                <a14:useLocalDpi xmlns:a14="http://schemas.microsoft.com/office/drawing/2010/main"/>
              </a:ext>
            </a:extLst>
          </a:blip>
          <a:srcRect l="-18099" r="-18099"/>
          <a:stretch>
            <a:fillRect/>
          </a:stretch>
        </p:blipFill>
        <p:spPr/>
      </p:pic>
    </p:spTree>
    <p:extLst>
      <p:ext uri="{BB962C8B-B14F-4D97-AF65-F5344CB8AC3E}">
        <p14:creationId xmlns:p14="http://schemas.microsoft.com/office/powerpoint/2010/main" val="6931413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12077"/>
            <a:ext cx="8229600" cy="737391"/>
          </a:xfrm>
        </p:spPr>
        <p:txBody>
          <a:bodyPr>
            <a:normAutofit/>
          </a:bodyPr>
          <a:lstStyle/>
          <a:p>
            <a:pPr marL="0" indent="0"/>
            <a:r>
              <a:rPr lang="es-ES" sz="1200" b="1" dirty="0" smtClean="0"/>
              <a:t>          PASO DEL HOMBRE CAZADOR-RECOLECTOR AL HOMBRE AGRICULTOR</a:t>
            </a:r>
          </a:p>
        </p:txBody>
      </p:sp>
      <p:sp>
        <p:nvSpPr>
          <p:cNvPr id="3" name="Marcador de contenido 2"/>
          <p:cNvSpPr>
            <a:spLocks noGrp="1"/>
          </p:cNvSpPr>
          <p:nvPr>
            <p:ph idx="1"/>
          </p:nvPr>
        </p:nvSpPr>
        <p:spPr>
          <a:xfrm>
            <a:off x="457200" y="1321160"/>
            <a:ext cx="8229600" cy="4805004"/>
          </a:xfrm>
        </p:spPr>
        <p:txBody>
          <a:bodyPr>
            <a:normAutofit/>
          </a:bodyPr>
          <a:lstStyle/>
          <a:p>
            <a:pPr marL="0" indent="0">
              <a:buNone/>
            </a:pPr>
            <a:endParaRPr lang="es-ES" sz="1200" dirty="0" smtClean="0"/>
          </a:p>
          <a:p>
            <a:r>
              <a:rPr lang="es-ES" sz="1200" dirty="0" smtClean="0"/>
              <a:t>El paso del hombre cazador-recolector al hombre recolector significó su asentamiento: el desarrollo de una cultura seden               </a:t>
            </a:r>
            <a:r>
              <a:rPr lang="es-ES" sz="1200" dirty="0" err="1" smtClean="0"/>
              <a:t>taria</a:t>
            </a:r>
            <a:r>
              <a:rPr lang="es-ES" sz="1200" dirty="0" smtClean="0"/>
              <a:t>, no migratoria, con una subsiguiente formación del poblado.</a:t>
            </a:r>
          </a:p>
          <a:p>
            <a:pPr marL="0" indent="0">
              <a:buNone/>
            </a:pPr>
            <a:r>
              <a:rPr lang="es-ES" sz="1200" dirty="0" smtClean="0"/>
              <a:t>                                                                                                             </a:t>
            </a:r>
          </a:p>
          <a:p>
            <a:r>
              <a:rPr lang="es-ES" sz="1200" dirty="0" smtClean="0"/>
              <a:t>A partir del poblado se forma la ciudad, que genera un excedente (su tesoro), lo cual propicia la aparición de un jefe (líder, rey, emperador, etc.), los palacios y/o los templos y las clases privilegiadas.</a:t>
            </a:r>
          </a:p>
          <a:p>
            <a:endParaRPr lang="es-ES" sz="1200" dirty="0" smtClean="0"/>
          </a:p>
          <a:p>
            <a:r>
              <a:rPr lang="es-ES_tradnl" sz="1200" dirty="0" smtClean="0"/>
              <a:t>El cazador del paleolítico, acostumbrado a acechar al animal, limitaba la representación artística a la silueta. </a:t>
            </a:r>
          </a:p>
          <a:p>
            <a:endParaRPr lang="es-ES_tradnl" sz="1200" dirty="0"/>
          </a:p>
          <a:p>
            <a:r>
              <a:rPr lang="es-ES_tradnl" sz="1200" dirty="0" smtClean="0"/>
              <a:t>El agricultor tiene otra mentalidad, otros hábitos, que se traducirán en formas artísticas nuevas. </a:t>
            </a:r>
            <a:r>
              <a:rPr lang="es-ES_tradnl" sz="1200" dirty="0" err="1" smtClean="0"/>
              <a:t>Seminómada</a:t>
            </a:r>
            <a:r>
              <a:rPr lang="es-ES_tradnl" sz="1200" dirty="0" smtClean="0"/>
              <a:t> al principio, su asentamiento requerirá espacios cada vez más reducidos como consecuencia del crecimiento poblacional.</a:t>
            </a:r>
          </a:p>
          <a:p>
            <a:endParaRPr lang="es-ES_tradnl" sz="1200" dirty="0"/>
          </a:p>
          <a:p>
            <a:r>
              <a:rPr lang="es-ES_tradnl" sz="1200" dirty="0" smtClean="0"/>
              <a:t>La precisión y exactitud de los métodos que desarrollará,  mediante el uso de las formas geométricas y del cálculo aritmético, se registrarán en el arte, convirtiéndose en una de sus características fundamentales, por ejemplo la arquitectura.</a:t>
            </a:r>
          </a:p>
          <a:p>
            <a:pPr marL="0" indent="0">
              <a:buNone/>
            </a:pPr>
            <a:endParaRPr lang="es-ES_tradnl" sz="1200" dirty="0" smtClean="0"/>
          </a:p>
          <a:p>
            <a:r>
              <a:rPr lang="es-ES_tradnl" sz="1200" dirty="0" smtClean="0"/>
              <a:t>Las construcciones del hombre del Paleolítico y del Neolítico están basadas en la técnica del amontonamiento de piedras, o en su disposición geométrica, mientras que las técnicas constructivas de las culturas agrícolas tienen su fundamento en materiales tallados en una progresiva línea geométrica.</a:t>
            </a:r>
            <a:endParaRPr lang="es-ES" sz="1200" dirty="0"/>
          </a:p>
        </p:txBody>
      </p:sp>
    </p:spTree>
    <p:extLst>
      <p:ext uri="{BB962C8B-B14F-4D97-AF65-F5344CB8AC3E}">
        <p14:creationId xmlns:p14="http://schemas.microsoft.com/office/powerpoint/2010/main" val="33564655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52383"/>
          </a:xfrm>
        </p:spPr>
        <p:txBody>
          <a:bodyPr>
            <a:normAutofit/>
          </a:bodyPr>
          <a:lstStyle/>
          <a:p>
            <a:r>
              <a:rPr lang="es-ES" sz="1400" dirty="0" smtClean="0"/>
              <a:t>ARQUEOLOGÍA DEL ARTE: LO REAL Y LO IMAGINARIO EN EL ARTE RUPESTRE</a:t>
            </a:r>
            <a:br>
              <a:rPr lang="es-ES" sz="1400" dirty="0" smtClean="0"/>
            </a:br>
            <a:r>
              <a:rPr lang="es-ES" sz="1400" dirty="0" smtClean="0"/>
              <a:t>por la arqueóloga Ana María </a:t>
            </a:r>
            <a:r>
              <a:rPr lang="es-ES" sz="1400" smtClean="0"/>
              <a:t>Rocchietti</a:t>
            </a:r>
            <a:endParaRPr lang="es-ES" sz="14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50767057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9359"/>
          </a:xfrm>
        </p:spPr>
        <p:txBody>
          <a:bodyPr>
            <a:normAutofit/>
          </a:bodyPr>
          <a:lstStyle/>
          <a:p>
            <a:r>
              <a:rPr lang="es-ES" sz="1400" dirty="0" smtClean="0"/>
              <a:t>EL ARTE CREA EL MUNDO: EL PODER DEL ARTE</a:t>
            </a:r>
            <a:endParaRPr lang="es-ES" sz="14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35696706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9652"/>
            <a:ext cx="8229600" cy="1060174"/>
          </a:xfrm>
        </p:spPr>
        <p:txBody>
          <a:bodyPr>
            <a:normAutofit/>
          </a:bodyPr>
          <a:lstStyle/>
          <a:p>
            <a:r>
              <a:rPr lang="es-ES" sz="1200" dirty="0"/>
              <a:t>PUNTO DE PARTIDA: PUEBLOS PREHISTÓRICOS</a:t>
            </a:r>
          </a:p>
        </p:txBody>
      </p:sp>
      <p:sp>
        <p:nvSpPr>
          <p:cNvPr id="3" name="Marcador de contenido 2"/>
          <p:cNvSpPr>
            <a:spLocks noGrp="1"/>
          </p:cNvSpPr>
          <p:nvPr>
            <p:ph idx="1"/>
          </p:nvPr>
        </p:nvSpPr>
        <p:spPr>
          <a:xfrm>
            <a:off x="457200" y="1722782"/>
            <a:ext cx="8229600" cy="4403381"/>
          </a:xfrm>
        </p:spPr>
        <p:txBody>
          <a:bodyPr>
            <a:normAutofit/>
          </a:bodyPr>
          <a:lstStyle/>
          <a:p>
            <a:endParaRPr lang="es-ES_tradnl" sz="1200" dirty="0"/>
          </a:p>
          <a:p>
            <a:pPr marL="171450" indent="-171450"/>
            <a:r>
              <a:rPr lang="es-ES_tradnl" sz="1200" dirty="0"/>
              <a:t>“No sabemos cómo comenzó el arte del mismo modo que ignoramos cómo comenzó el lenguaje”: Ernst </a:t>
            </a:r>
            <a:r>
              <a:rPr lang="es-ES_tradnl" sz="1200" dirty="0" err="1"/>
              <a:t>Gombrich</a:t>
            </a:r>
            <a:endParaRPr lang="es-ES_tradnl" sz="1200" dirty="0"/>
          </a:p>
          <a:p>
            <a:pPr marL="171450" indent="-171450"/>
            <a:endParaRPr lang="es-ES_tradnl" sz="1200" dirty="0"/>
          </a:p>
          <a:p>
            <a:pPr marL="171450" indent="-171450"/>
            <a:r>
              <a:rPr lang="es-ES_tradnl" sz="1200" dirty="0"/>
              <a:t>No existe pueblo alguno que carezca de arte.</a:t>
            </a:r>
          </a:p>
          <a:p>
            <a:endParaRPr lang="es-ES_tradnl" sz="1200" dirty="0"/>
          </a:p>
          <a:p>
            <a:pPr marL="171450" indent="-171450"/>
            <a:r>
              <a:rPr lang="es-ES_tradnl" sz="1200" dirty="0"/>
              <a:t>En el pasado, los pintores concebían sus representaciones con un sentido práctico, correcto y utilitario con una función definida, como también lo harían los constructores o arquitectos.</a:t>
            </a:r>
          </a:p>
          <a:p>
            <a:pPr marL="171450" indent="-171450"/>
            <a:endParaRPr lang="es-ES_tradnl" sz="1200" dirty="0"/>
          </a:p>
          <a:p>
            <a:pPr marL="171450" indent="-171450"/>
            <a:r>
              <a:rPr lang="es-ES_tradnl" sz="1200" dirty="0"/>
              <a:t>No somos aptos para comprender el arte de otro tiempo si ignoramos los fines a los que sirvió.</a:t>
            </a:r>
          </a:p>
          <a:p>
            <a:pPr marL="171450" indent="-171450"/>
            <a:endParaRPr lang="es-ES_tradnl" sz="1200" dirty="0"/>
          </a:p>
          <a:p>
            <a:pPr marL="171450" indent="-171450"/>
            <a:r>
              <a:rPr lang="es-ES_tradnl" sz="1200" dirty="0"/>
              <a:t>Cuánto más retrocedemos en la historia, más definidos, pero también más extraños, son esos fines a los que el arte tenía que servir.</a:t>
            </a:r>
          </a:p>
          <a:p>
            <a:endParaRPr lang="es-ES_tradnl" sz="1200" dirty="0"/>
          </a:p>
          <a:p>
            <a:pPr marL="171450" indent="-171450"/>
            <a:r>
              <a:rPr lang="es-ES_tradnl" sz="1200" dirty="0"/>
              <a:t>Pinturas, estatuas y otros modos de representar la realidad fueron empleados en las épocas más remotas con </a:t>
            </a:r>
            <a:r>
              <a:rPr lang="es-ES_tradnl" sz="1200" dirty="0" smtClean="0"/>
              <a:t>fines probablemente </a:t>
            </a:r>
            <a:r>
              <a:rPr lang="es-ES_tradnl" sz="1200" dirty="0"/>
              <a:t>mágicos.</a:t>
            </a:r>
          </a:p>
          <a:p>
            <a:endParaRPr lang="es-ES_tradnl" sz="1200" dirty="0"/>
          </a:p>
          <a:p>
            <a:pPr marL="171450" indent="-171450"/>
            <a:r>
              <a:rPr lang="es-ES_tradnl" sz="1200" dirty="0"/>
              <a:t>Toda la historia del arte no es una historia del progreso de los perfeccionamientos técnicos, sino una historia del cambio de ideas y exigencias.</a:t>
            </a:r>
            <a:endParaRPr lang="es-ES" sz="1200" dirty="0"/>
          </a:p>
        </p:txBody>
      </p:sp>
    </p:spTree>
    <p:extLst>
      <p:ext uri="{BB962C8B-B14F-4D97-AF65-F5344CB8AC3E}">
        <p14:creationId xmlns:p14="http://schemas.microsoft.com/office/powerpoint/2010/main" val="4311021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41738"/>
            <a:ext cx="8229600" cy="1115391"/>
          </a:xfrm>
        </p:spPr>
        <p:txBody>
          <a:bodyPr>
            <a:normAutofit/>
          </a:bodyPr>
          <a:lstStyle/>
          <a:p>
            <a:r>
              <a:rPr lang="es-ES" sz="1200" dirty="0" smtClean="0"/>
              <a:t>ARTE EN EL PALEOLÍTICO Y EL NEOLÍTICO</a:t>
            </a:r>
            <a:br>
              <a:rPr lang="es-ES" sz="1200" dirty="0" smtClean="0"/>
            </a:br>
            <a:r>
              <a:rPr lang="es-ES" sz="1200" dirty="0"/>
              <a:t/>
            </a:r>
            <a:br>
              <a:rPr lang="es-ES" sz="1200" dirty="0"/>
            </a:br>
            <a:r>
              <a:rPr lang="es-ES" sz="1200" dirty="0" smtClean="0"/>
              <a:t>CRONOLOGÍA</a:t>
            </a:r>
            <a:endParaRPr lang="es-ES" sz="1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30956258"/>
              </p:ext>
            </p:extLst>
          </p:nvPr>
        </p:nvGraphicFramePr>
        <p:xfrm>
          <a:off x="854765" y="2002942"/>
          <a:ext cx="7505148" cy="3662363"/>
        </p:xfrm>
        <a:graphic>
          <a:graphicData uri="http://schemas.openxmlformats.org/drawingml/2006/table">
            <a:tbl>
              <a:tblPr firstRow="1" bandRow="1">
                <a:tableStyleId>{5C22544A-7EE6-4342-B048-85BDC9FD1C3A}</a:tableStyleId>
              </a:tblPr>
              <a:tblGrid>
                <a:gridCol w="1876287"/>
                <a:gridCol w="1863035"/>
                <a:gridCol w="1889539"/>
                <a:gridCol w="1876287"/>
              </a:tblGrid>
              <a:tr h="505524">
                <a:tc>
                  <a:txBody>
                    <a:bodyPr/>
                    <a:lstStyle/>
                    <a:p>
                      <a:pPr algn="ctr"/>
                      <a:r>
                        <a:rPr lang="es-ES" sz="1200" dirty="0" smtClean="0"/>
                        <a:t>ÉPOCA</a:t>
                      </a:r>
                      <a:endParaRPr lang="es-ES" sz="1200" dirty="0"/>
                    </a:p>
                  </a:txBody>
                  <a:tcPr anchor="ctr"/>
                </a:tc>
                <a:tc>
                  <a:txBody>
                    <a:bodyPr/>
                    <a:lstStyle/>
                    <a:p>
                      <a:pPr algn="ctr"/>
                      <a:r>
                        <a:rPr lang="es-ES" sz="1200" dirty="0" smtClean="0"/>
                        <a:t>SUBDIVISIÓN</a:t>
                      </a:r>
                      <a:endParaRPr lang="es-ES" sz="1200" dirty="0"/>
                    </a:p>
                  </a:txBody>
                  <a:tcPr anchor="ctr"/>
                </a:tc>
                <a:tc>
                  <a:txBody>
                    <a:bodyPr/>
                    <a:lstStyle/>
                    <a:p>
                      <a:pPr algn="ctr"/>
                      <a:r>
                        <a:rPr lang="es-ES" sz="1200" dirty="0" smtClean="0"/>
                        <a:t>DATACIÓN (a.C.)</a:t>
                      </a:r>
                      <a:endParaRPr lang="es-ES" sz="1200" dirty="0"/>
                    </a:p>
                  </a:txBody>
                  <a:tcPr anchor="ctr"/>
                </a:tc>
                <a:tc>
                  <a:txBody>
                    <a:bodyPr/>
                    <a:lstStyle/>
                    <a:p>
                      <a:pPr algn="ctr"/>
                      <a:r>
                        <a:rPr lang="es-ES" sz="1200" dirty="0" smtClean="0"/>
                        <a:t>OBRAS DE ARTE</a:t>
                      </a:r>
                      <a:endParaRPr lang="es-ES" sz="1200" dirty="0"/>
                    </a:p>
                  </a:txBody>
                  <a:tcPr anchor="ctr"/>
                </a:tc>
              </a:tr>
              <a:tr h="623250">
                <a:tc rowSpan="3">
                  <a:txBody>
                    <a:bodyPr/>
                    <a:lstStyle/>
                    <a:p>
                      <a:pPr algn="ctr"/>
                      <a:r>
                        <a:rPr lang="es-ES" sz="1200" dirty="0" smtClean="0"/>
                        <a:t>Paleolítico Superior</a:t>
                      </a:r>
                    </a:p>
                    <a:p>
                      <a:pPr algn="ctr"/>
                      <a:r>
                        <a:rPr lang="es-ES" sz="1200" dirty="0" smtClean="0"/>
                        <a:t>40.000-10.000</a:t>
                      </a:r>
                      <a:r>
                        <a:rPr lang="es-ES" sz="1200" baseline="0" dirty="0" smtClean="0"/>
                        <a:t> a.C.</a:t>
                      </a:r>
                      <a:endParaRPr lang="es-ES" sz="1200" dirty="0"/>
                    </a:p>
                  </a:txBody>
                  <a:tcPr anchor="ctr"/>
                </a:tc>
                <a:tc>
                  <a:txBody>
                    <a:bodyPr/>
                    <a:lstStyle/>
                    <a:p>
                      <a:pPr algn="ctr"/>
                      <a:r>
                        <a:rPr lang="es-ES" sz="1200" dirty="0" err="1" smtClean="0"/>
                        <a:t>Auriñaciense</a:t>
                      </a:r>
                      <a:endParaRPr lang="es-ES" sz="1200" dirty="0"/>
                    </a:p>
                  </a:txBody>
                  <a:tcPr anchor="ctr"/>
                </a:tc>
                <a:tc>
                  <a:txBody>
                    <a:bodyPr/>
                    <a:lstStyle/>
                    <a:p>
                      <a:pPr algn="ctr"/>
                      <a:r>
                        <a:rPr lang="es-ES" sz="1200" dirty="0" smtClean="0"/>
                        <a:t>30.000-25.000</a:t>
                      </a:r>
                      <a:endParaRPr lang="es-ES" sz="1200" dirty="0"/>
                    </a:p>
                  </a:txBody>
                  <a:tcPr anchor="ctr"/>
                </a:tc>
                <a:tc>
                  <a:txBody>
                    <a:bodyPr/>
                    <a:lstStyle/>
                    <a:p>
                      <a:pPr algn="ctr"/>
                      <a:r>
                        <a:rPr lang="es-ES" sz="1200" dirty="0" smtClean="0"/>
                        <a:t>Venus de </a:t>
                      </a:r>
                      <a:r>
                        <a:rPr lang="es-ES" sz="1200" dirty="0" err="1" smtClean="0"/>
                        <a:t>Brassempouy</a:t>
                      </a:r>
                      <a:endParaRPr lang="es-ES" sz="1200" dirty="0" smtClean="0"/>
                    </a:p>
                    <a:p>
                      <a:pPr algn="ctr"/>
                      <a:r>
                        <a:rPr lang="es-ES" sz="1200" dirty="0" smtClean="0"/>
                        <a:t>Venus de </a:t>
                      </a:r>
                      <a:r>
                        <a:rPr lang="es-ES" sz="1200" dirty="0" err="1" smtClean="0"/>
                        <a:t>Willendorf</a:t>
                      </a:r>
                      <a:endParaRPr lang="es-ES" sz="1200" dirty="0"/>
                    </a:p>
                  </a:txBody>
                  <a:tcPr anchor="ctr"/>
                </a:tc>
              </a:tr>
              <a:tr h="872549">
                <a:tc vMerge="1">
                  <a:txBody>
                    <a:bodyPr/>
                    <a:lstStyle/>
                    <a:p>
                      <a:pPr algn="ctr"/>
                      <a:endParaRPr lang="es-ES" sz="1200" dirty="0"/>
                    </a:p>
                  </a:txBody>
                  <a:tcPr anchor="ctr"/>
                </a:tc>
                <a:tc>
                  <a:txBody>
                    <a:bodyPr/>
                    <a:lstStyle/>
                    <a:p>
                      <a:pPr algn="ctr"/>
                      <a:r>
                        <a:rPr lang="es-ES" sz="1200" dirty="0" err="1" smtClean="0"/>
                        <a:t>Perigordiense</a:t>
                      </a:r>
                      <a:endParaRPr lang="es-ES" sz="1200" dirty="0" smtClean="0"/>
                    </a:p>
                    <a:p>
                      <a:pPr algn="ctr"/>
                      <a:r>
                        <a:rPr lang="es-ES" sz="1200" dirty="0" err="1" smtClean="0"/>
                        <a:t>Gravetiense</a:t>
                      </a:r>
                      <a:endParaRPr lang="es-ES" sz="1200" dirty="0" smtClean="0"/>
                    </a:p>
                    <a:p>
                      <a:pPr algn="ctr"/>
                      <a:r>
                        <a:rPr lang="es-ES" sz="1200" dirty="0" smtClean="0"/>
                        <a:t>Solutrense</a:t>
                      </a:r>
                      <a:endParaRPr lang="es-ES" sz="1200" dirty="0"/>
                    </a:p>
                  </a:txBody>
                  <a:tcPr anchor="ctr"/>
                </a:tc>
                <a:tc>
                  <a:txBody>
                    <a:bodyPr/>
                    <a:lstStyle/>
                    <a:p>
                      <a:pPr algn="ctr"/>
                      <a:r>
                        <a:rPr lang="es-ES" sz="1200" dirty="0" smtClean="0"/>
                        <a:t>25.000-15.000</a:t>
                      </a:r>
                      <a:endParaRPr lang="es-ES" sz="1200" dirty="0"/>
                    </a:p>
                  </a:txBody>
                  <a:tcPr anchor="ctr"/>
                </a:tc>
                <a:tc>
                  <a:txBody>
                    <a:bodyPr/>
                    <a:lstStyle/>
                    <a:p>
                      <a:pPr algn="ctr"/>
                      <a:r>
                        <a:rPr lang="es-ES" sz="1200" dirty="0" smtClean="0"/>
                        <a:t>Venus de </a:t>
                      </a:r>
                      <a:r>
                        <a:rPr lang="es-ES" sz="1200" dirty="0" err="1" smtClean="0"/>
                        <a:t>Lespugue</a:t>
                      </a:r>
                      <a:r>
                        <a:rPr lang="es-ES" sz="1200" dirty="0" smtClean="0"/>
                        <a:t> y </a:t>
                      </a:r>
                      <a:r>
                        <a:rPr lang="es-ES" sz="1200" dirty="0" err="1" smtClean="0"/>
                        <a:t>Laussel</a:t>
                      </a:r>
                      <a:r>
                        <a:rPr lang="es-ES" sz="1200" dirty="0" smtClean="0"/>
                        <a:t>, y estatuaria</a:t>
                      </a:r>
                    </a:p>
                    <a:p>
                      <a:pPr algn="ctr"/>
                      <a:r>
                        <a:rPr lang="es-ES" sz="1200" dirty="0" smtClean="0"/>
                        <a:t>Cueva de </a:t>
                      </a:r>
                      <a:r>
                        <a:rPr lang="es-ES" sz="1200" dirty="0" err="1" smtClean="0"/>
                        <a:t>Lascaux</a:t>
                      </a:r>
                      <a:endParaRPr lang="es-ES" sz="1200" dirty="0"/>
                    </a:p>
                  </a:txBody>
                  <a:tcPr anchor="ctr"/>
                </a:tc>
              </a:tr>
              <a:tr h="505524">
                <a:tc vMerge="1">
                  <a:txBody>
                    <a:bodyPr/>
                    <a:lstStyle/>
                    <a:p>
                      <a:pPr algn="ctr"/>
                      <a:endParaRPr lang="es-ES" sz="1200" dirty="0"/>
                    </a:p>
                  </a:txBody>
                  <a:tcPr anchor="ctr"/>
                </a:tc>
                <a:tc>
                  <a:txBody>
                    <a:bodyPr/>
                    <a:lstStyle/>
                    <a:p>
                      <a:pPr algn="ctr"/>
                      <a:r>
                        <a:rPr lang="es-ES" sz="1200" dirty="0" smtClean="0"/>
                        <a:t>Magdaleniense</a:t>
                      </a:r>
                      <a:endParaRPr lang="es-ES" sz="1200" dirty="0"/>
                    </a:p>
                  </a:txBody>
                  <a:tcPr anchor="ctr"/>
                </a:tc>
                <a:tc>
                  <a:txBody>
                    <a:bodyPr/>
                    <a:lstStyle/>
                    <a:p>
                      <a:pPr algn="ctr"/>
                      <a:r>
                        <a:rPr lang="es-ES" sz="1200" dirty="0" smtClean="0"/>
                        <a:t>15.000-10.000</a:t>
                      </a:r>
                      <a:endParaRPr lang="es-ES" sz="1200" dirty="0"/>
                    </a:p>
                  </a:txBody>
                  <a:tcPr anchor="ctr"/>
                </a:tc>
                <a:tc>
                  <a:txBody>
                    <a:bodyPr/>
                    <a:lstStyle/>
                    <a:p>
                      <a:pPr algn="ctr"/>
                      <a:r>
                        <a:rPr lang="es-ES" sz="1200" dirty="0" smtClean="0"/>
                        <a:t>Cueva de Altamira</a:t>
                      </a:r>
                      <a:endParaRPr lang="es-ES" sz="1200" dirty="0"/>
                    </a:p>
                  </a:txBody>
                  <a:tcPr anchor="ctr"/>
                </a:tc>
              </a:tr>
              <a:tr h="577758">
                <a:tc>
                  <a:txBody>
                    <a:bodyPr/>
                    <a:lstStyle/>
                    <a:p>
                      <a:pPr algn="ctr"/>
                      <a:r>
                        <a:rPr lang="es-ES" sz="1200" dirty="0" smtClean="0"/>
                        <a:t>Mesolítico</a:t>
                      </a:r>
                      <a:endParaRPr lang="es-ES" sz="1200" dirty="0"/>
                    </a:p>
                  </a:txBody>
                  <a:tcPr anchor="ctr"/>
                </a:tc>
                <a:tc>
                  <a:txBody>
                    <a:bodyPr/>
                    <a:lstStyle/>
                    <a:p>
                      <a:pPr algn="ctr"/>
                      <a:endParaRPr lang="es-ES" sz="1200" dirty="0"/>
                    </a:p>
                  </a:txBody>
                  <a:tcPr anchor="ctr"/>
                </a:tc>
                <a:tc>
                  <a:txBody>
                    <a:bodyPr/>
                    <a:lstStyle/>
                    <a:p>
                      <a:pPr algn="ctr"/>
                      <a:r>
                        <a:rPr lang="es-ES" sz="1200" dirty="0" smtClean="0"/>
                        <a:t>10.000-8.000</a:t>
                      </a:r>
                      <a:endParaRPr lang="es-ES" sz="1200" dirty="0"/>
                    </a:p>
                  </a:txBody>
                  <a:tcPr anchor="ctr"/>
                </a:tc>
                <a:tc>
                  <a:txBody>
                    <a:bodyPr/>
                    <a:lstStyle/>
                    <a:p>
                      <a:pPr algn="ctr"/>
                      <a:r>
                        <a:rPr lang="es-ES" sz="1200" dirty="0" err="1" smtClean="0"/>
                        <a:t>Valltorta</a:t>
                      </a:r>
                      <a:r>
                        <a:rPr lang="es-ES" sz="1200" dirty="0" smtClean="0"/>
                        <a:t> </a:t>
                      </a:r>
                    </a:p>
                    <a:p>
                      <a:pPr algn="ctr"/>
                      <a:r>
                        <a:rPr lang="es-ES" sz="1200" dirty="0" smtClean="0"/>
                        <a:t>(Castellón, España)</a:t>
                      </a:r>
                      <a:endParaRPr lang="es-ES" sz="1200" dirty="0"/>
                    </a:p>
                  </a:txBody>
                  <a:tcPr anchor="ctr"/>
                </a:tc>
              </a:tr>
              <a:tr h="577758">
                <a:tc>
                  <a:txBody>
                    <a:bodyPr/>
                    <a:lstStyle/>
                    <a:p>
                      <a:pPr algn="ctr"/>
                      <a:r>
                        <a:rPr lang="es-ES" sz="1200" dirty="0" smtClean="0"/>
                        <a:t>Neolítico</a:t>
                      </a:r>
                      <a:endParaRPr lang="es-ES" sz="1200" dirty="0"/>
                    </a:p>
                  </a:txBody>
                  <a:tcPr anchor="ctr"/>
                </a:tc>
                <a:tc>
                  <a:txBody>
                    <a:bodyPr/>
                    <a:lstStyle/>
                    <a:p>
                      <a:pPr algn="ctr"/>
                      <a:endParaRPr lang="es-ES" sz="1200" dirty="0"/>
                    </a:p>
                  </a:txBody>
                  <a:tcPr anchor="ctr"/>
                </a:tc>
                <a:tc>
                  <a:txBody>
                    <a:bodyPr/>
                    <a:lstStyle/>
                    <a:p>
                      <a:pPr algn="ctr"/>
                      <a:r>
                        <a:rPr lang="es-ES" sz="1200" dirty="0" smtClean="0"/>
                        <a:t>8.000-5.000</a:t>
                      </a:r>
                      <a:endParaRPr lang="es-ES" sz="1200" dirty="0"/>
                    </a:p>
                  </a:txBody>
                  <a:tcPr anchor="ctr"/>
                </a:tc>
                <a:tc>
                  <a:txBody>
                    <a:bodyPr/>
                    <a:lstStyle/>
                    <a:p>
                      <a:pPr algn="ctr"/>
                      <a:r>
                        <a:rPr lang="es-ES" sz="1200" dirty="0" smtClean="0"/>
                        <a:t>Desarrollo de la cerámica y el </a:t>
                      </a:r>
                      <a:r>
                        <a:rPr lang="es-ES" sz="1200" dirty="0" err="1" smtClean="0"/>
                        <a:t>megalitismo</a:t>
                      </a:r>
                      <a:endParaRPr lang="es-ES" sz="1200" dirty="0"/>
                    </a:p>
                  </a:txBody>
                  <a:tcPr anchor="ctr"/>
                </a:tc>
              </a:tr>
            </a:tbl>
          </a:graphicData>
        </a:graphic>
      </p:graphicFrame>
    </p:spTree>
    <p:extLst>
      <p:ext uri="{BB962C8B-B14F-4D97-AF65-F5344CB8AC3E}">
        <p14:creationId xmlns:p14="http://schemas.microsoft.com/office/powerpoint/2010/main" val="18232310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55900"/>
          </a:xfrm>
        </p:spPr>
        <p:txBody>
          <a:bodyPr>
            <a:normAutofit/>
          </a:bodyPr>
          <a:lstStyle/>
          <a:p>
            <a:r>
              <a:rPr lang="es-ES" sz="1400" dirty="0" smtClean="0"/>
              <a:t>CULTURA MATERIAL DEL PALEOLÍTICO</a:t>
            </a:r>
            <a:endParaRPr lang="es-ES" sz="1400" dirty="0"/>
          </a:p>
        </p:txBody>
      </p:sp>
      <p:sp>
        <p:nvSpPr>
          <p:cNvPr id="3" name="Marcador de contenido 2"/>
          <p:cNvSpPr>
            <a:spLocks noGrp="1"/>
          </p:cNvSpPr>
          <p:nvPr>
            <p:ph idx="1"/>
          </p:nvPr>
        </p:nvSpPr>
        <p:spPr>
          <a:xfrm>
            <a:off x="457200" y="930538"/>
            <a:ext cx="8229600" cy="5195625"/>
          </a:xfrm>
        </p:spPr>
        <p:txBody>
          <a:bodyPr>
            <a:normAutofit/>
          </a:bodyPr>
          <a:lstStyle/>
          <a:p>
            <a:r>
              <a:rPr lang="es-ES" sz="1200" dirty="0" smtClean="0"/>
              <a:t>Magia y religión parecen inspirar el quehacer artístico de los humanos en el Paleolítico.</a:t>
            </a:r>
          </a:p>
          <a:p>
            <a:endParaRPr lang="es-ES" sz="1200" dirty="0"/>
          </a:p>
          <a:p>
            <a:r>
              <a:rPr lang="es-ES" sz="1200" dirty="0" smtClean="0"/>
              <a:t>Viven en lugares fríos con climas de transición(paso de la glaciación con temperaturas extremas a climas menos severos.</a:t>
            </a:r>
          </a:p>
          <a:p>
            <a:endParaRPr lang="es-ES" sz="1200" dirty="0"/>
          </a:p>
          <a:p>
            <a:r>
              <a:rPr lang="es-ES" sz="1200" dirty="0" smtClean="0"/>
              <a:t>Son cazadores nómadas que siguen los desplazamientos de grandes animales (reno, bisonte, mamut de cuya captura depende su dieta y su vestido), aunque también son consumidores de una dieta vegetal. </a:t>
            </a:r>
          </a:p>
          <a:p>
            <a:pPr marL="0" indent="0">
              <a:buNone/>
            </a:pPr>
            <a:endParaRPr lang="es-ES" sz="1200" dirty="0"/>
          </a:p>
          <a:p>
            <a:r>
              <a:rPr lang="es-ES" sz="1200" dirty="0" smtClean="0"/>
              <a:t>Se refugian en cuevas de montaña para asegurar su supervivencia durante los periodos invernales. En estos lugares aparecen las primeras representaciones pictóricas del arte paleolítico.</a:t>
            </a:r>
          </a:p>
          <a:p>
            <a:pPr marL="0" indent="0">
              <a:buNone/>
            </a:pPr>
            <a:endParaRPr lang="es-ES" sz="1200" dirty="0"/>
          </a:p>
          <a:p>
            <a:r>
              <a:rPr lang="es-ES" sz="1200" dirty="0" smtClean="0"/>
              <a:t>Pintan : huellas de manos (en rojo o negro); representaciones de figuras de animales; figuras humanas (posiblemente brujos, hechiceros o chamanes).</a:t>
            </a:r>
          </a:p>
          <a:p>
            <a:endParaRPr lang="es-ES" sz="1200" dirty="0"/>
          </a:p>
          <a:p>
            <a:r>
              <a:rPr lang="es-ES" sz="1200" dirty="0" smtClean="0"/>
              <a:t>La intencionalidad de sus representaciones es la captura y posesión de los animales. Utilizan la imagen como si se tratara de un rito mágico de captación, por lo cual buscan el mayor realismo posible (uso de formas, colores, volúmenes).</a:t>
            </a:r>
          </a:p>
          <a:p>
            <a:endParaRPr lang="es-ES" sz="1200" dirty="0"/>
          </a:p>
          <a:p>
            <a:r>
              <a:rPr lang="es-ES" sz="1200" dirty="0" smtClean="0"/>
              <a:t>Los animales representados se muestran acosados y abatidos (atravesados con flechas, degollados). Curiosamente, las hembras no se representan heridas y con frecuencia aparecen preñadas (culto manifiesto a la fertilidad).</a:t>
            </a:r>
          </a:p>
          <a:p>
            <a:endParaRPr lang="es-ES" sz="1200" dirty="0"/>
          </a:p>
          <a:p>
            <a:r>
              <a:rPr lang="es-ES" sz="1200" dirty="0" smtClean="0"/>
              <a:t>Las figuras femeninas se reproducen embarazadas, destacando sus atributos sexuales como corresponde al mundo mágico y a los cultos de fertilidad.</a:t>
            </a:r>
          </a:p>
          <a:p>
            <a:endParaRPr lang="es-ES" sz="1200" dirty="0"/>
          </a:p>
          <a:p>
            <a:r>
              <a:rPr lang="es-ES" sz="1200" dirty="0" smtClean="0"/>
              <a:t>La frecuente aparición de estas figuras pintadas o esculpidas, en permanente estado de embarazo, puede tener su origen en su preocupación por asegurar la reproducción de la especie, amenazada probablemente por altos índices de mortalidad. </a:t>
            </a:r>
          </a:p>
          <a:p>
            <a:endParaRPr lang="es-ES" sz="1200" dirty="0"/>
          </a:p>
          <a:p>
            <a:endParaRPr lang="es-ES" sz="1200" dirty="0"/>
          </a:p>
        </p:txBody>
      </p:sp>
    </p:spTree>
    <p:extLst>
      <p:ext uri="{BB962C8B-B14F-4D97-AF65-F5344CB8AC3E}">
        <p14:creationId xmlns:p14="http://schemas.microsoft.com/office/powerpoint/2010/main" val="2838876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56498"/>
          </a:xfrm>
        </p:spPr>
        <p:txBody>
          <a:bodyPr>
            <a:normAutofit/>
          </a:bodyPr>
          <a:lstStyle/>
          <a:p>
            <a:r>
              <a:rPr lang="es-ES" sz="1400" dirty="0"/>
              <a:t>CULTURA MATERIAL DEL PALEOLÍTICO</a:t>
            </a:r>
          </a:p>
        </p:txBody>
      </p:sp>
      <p:sp>
        <p:nvSpPr>
          <p:cNvPr id="3" name="Marcador de contenido 2"/>
          <p:cNvSpPr>
            <a:spLocks noGrp="1"/>
          </p:cNvSpPr>
          <p:nvPr>
            <p:ph idx="1"/>
          </p:nvPr>
        </p:nvSpPr>
        <p:spPr>
          <a:xfrm>
            <a:off x="457200" y="1257484"/>
            <a:ext cx="8229600" cy="4868680"/>
          </a:xfrm>
        </p:spPr>
        <p:txBody>
          <a:bodyPr>
            <a:normAutofit lnSpcReduction="10000"/>
          </a:bodyPr>
          <a:lstStyle/>
          <a:p>
            <a:r>
              <a:rPr lang="es-ES" sz="1200" dirty="0" smtClean="0"/>
              <a:t>En resumen, el hombre del paleolítico:</a:t>
            </a:r>
          </a:p>
          <a:p>
            <a:endParaRPr lang="es-ES" sz="1200" dirty="0"/>
          </a:p>
          <a:p>
            <a:pPr lvl="1"/>
            <a:r>
              <a:rPr lang="es-ES" sz="1200" dirty="0" smtClean="0"/>
              <a:t>Habita en las entradas de las cuevas o grutas localizadas en lugares altos, desde el extremo occidental europeo (España, Francia) hasta los Montes Urales en la frontera asiática.</a:t>
            </a:r>
          </a:p>
          <a:p>
            <a:pPr lvl="1"/>
            <a:endParaRPr lang="es-ES" sz="1200" dirty="0"/>
          </a:p>
          <a:p>
            <a:pPr lvl="1"/>
            <a:r>
              <a:rPr lang="es-ES" sz="1200" dirty="0" smtClean="0"/>
              <a:t>Para protegerlas, sus pinturas son representadas en los sitios más profundos de estas grutas.</a:t>
            </a:r>
          </a:p>
          <a:p>
            <a:pPr lvl="1"/>
            <a:endParaRPr lang="es-ES" sz="1200" dirty="0"/>
          </a:p>
          <a:p>
            <a:pPr lvl="1"/>
            <a:r>
              <a:rPr lang="es-ES" sz="1200" dirty="0" smtClean="0"/>
              <a:t>Lo que pinta es genérico: no representa un reno o un mamut concretos, sino el reno, el mamut como suele corresponder a los mitos mágicos.</a:t>
            </a:r>
          </a:p>
          <a:p>
            <a:pPr lvl="1"/>
            <a:endParaRPr lang="es-ES" sz="1200" dirty="0"/>
          </a:p>
          <a:p>
            <a:pPr lvl="1"/>
            <a:r>
              <a:rPr lang="es-ES" sz="1200" dirty="0" smtClean="0"/>
              <a:t>No representa al hombre en acción de caza, sino lo que anhela conseguir: la apropiación del animal.</a:t>
            </a:r>
          </a:p>
          <a:p>
            <a:pPr lvl="1"/>
            <a:endParaRPr lang="es-ES" sz="1200" dirty="0"/>
          </a:p>
          <a:p>
            <a:pPr lvl="1"/>
            <a:r>
              <a:rPr lang="es-ES" sz="1200" dirty="0" smtClean="0"/>
              <a:t>La superposición de figuras sugiere que su obra no es para ser contemplada.</a:t>
            </a:r>
          </a:p>
          <a:p>
            <a:pPr lvl="1"/>
            <a:endParaRPr lang="es-ES" sz="1200" dirty="0"/>
          </a:p>
          <a:p>
            <a:pPr lvl="1"/>
            <a:r>
              <a:rPr lang="es-ES" sz="1200" dirty="0" smtClean="0"/>
              <a:t>Su principal protagonista es el animal; los seres humanos representados aparecen en un segundo plano.</a:t>
            </a:r>
          </a:p>
          <a:p>
            <a:pPr lvl="1"/>
            <a:endParaRPr lang="es-ES" sz="1200" dirty="0"/>
          </a:p>
          <a:p>
            <a:pPr lvl="1"/>
            <a:r>
              <a:rPr lang="es-ES" sz="1200" dirty="0" smtClean="0"/>
              <a:t>El periodo más importante de la pintura rupestre europea corresponde a la segunda mitad del Paleolítico Superior.</a:t>
            </a:r>
          </a:p>
          <a:p>
            <a:pPr marL="457200" lvl="1" indent="0">
              <a:buNone/>
            </a:pPr>
            <a:endParaRPr lang="es-ES" sz="1200" dirty="0" smtClean="0"/>
          </a:p>
          <a:p>
            <a:pPr lvl="1"/>
            <a:r>
              <a:rPr lang="es-ES" sz="1200" dirty="0"/>
              <a:t> </a:t>
            </a:r>
            <a:r>
              <a:rPr lang="es-ES" sz="1200" dirty="0" smtClean="0"/>
              <a:t>Su pintura está hecha de pigmentos naturales y muestra varios estilos, desde figuras negras a conjuntos policromados.</a:t>
            </a:r>
          </a:p>
          <a:p>
            <a:pPr lvl="1"/>
            <a:endParaRPr lang="es-ES" sz="1200" dirty="0"/>
          </a:p>
          <a:p>
            <a:pPr lvl="1"/>
            <a:r>
              <a:rPr lang="es-ES" sz="1200" dirty="0" smtClean="0"/>
              <a:t>No se representan escenas, sólo las figuras humana y animal. También aparecen a veces, signos como puntos, rectángulos, manos o incisiones</a:t>
            </a:r>
          </a:p>
          <a:p>
            <a:endParaRPr lang="es-ES" sz="1200" dirty="0"/>
          </a:p>
          <a:p>
            <a:endParaRPr lang="es-ES" sz="1200" dirty="0"/>
          </a:p>
        </p:txBody>
      </p:sp>
    </p:spTree>
    <p:extLst>
      <p:ext uri="{BB962C8B-B14F-4D97-AF65-F5344CB8AC3E}">
        <p14:creationId xmlns:p14="http://schemas.microsoft.com/office/powerpoint/2010/main" val="1356343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4340"/>
          </a:xfrm>
        </p:spPr>
        <p:txBody>
          <a:bodyPr>
            <a:normAutofit/>
          </a:bodyPr>
          <a:lstStyle/>
          <a:p>
            <a:r>
              <a:rPr lang="es-ES" sz="1200" dirty="0" smtClean="0"/>
              <a:t>ARTE PALEOLÍTICO</a:t>
            </a:r>
            <a:br>
              <a:rPr lang="es-ES" sz="1200" dirty="0" smtClean="0"/>
            </a:br>
            <a:r>
              <a:rPr lang="es-ES" sz="1200" dirty="0" smtClean="0"/>
              <a:t>Venus de </a:t>
            </a:r>
            <a:r>
              <a:rPr lang="es-ES" sz="1200" dirty="0" err="1"/>
              <a:t>W</a:t>
            </a:r>
            <a:r>
              <a:rPr lang="es-ES" sz="1200" dirty="0" err="1" smtClean="0"/>
              <a:t>illendorf</a:t>
            </a:r>
            <a:r>
              <a:rPr lang="es-ES" sz="1200" dirty="0" smtClean="0"/>
              <a:t> </a:t>
            </a:r>
            <a:br>
              <a:rPr lang="es-ES" sz="1200" dirty="0" smtClean="0"/>
            </a:br>
            <a:r>
              <a:rPr lang="es-ES" sz="1200" dirty="0" smtClean="0"/>
              <a:t>c. 30.000-25.000 a.C.</a:t>
            </a:r>
            <a:br>
              <a:rPr lang="es-ES" sz="1200" dirty="0" smtClean="0"/>
            </a:br>
            <a:r>
              <a:rPr lang="es-ES" sz="1200" dirty="0" smtClean="0"/>
              <a:t>Museo Natural de Viena, 11 cm</a:t>
            </a:r>
            <a:endParaRPr lang="es-ES" sz="1200" dirty="0"/>
          </a:p>
        </p:txBody>
      </p:sp>
      <p:pic>
        <p:nvPicPr>
          <p:cNvPr id="4" name="Marcador de contenido 3" descr="Venus de Willendorf.jpg"/>
          <p:cNvPicPr>
            <a:picLocks noGrp="1" noChangeAspect="1"/>
          </p:cNvPicPr>
          <p:nvPr>
            <p:ph idx="1"/>
          </p:nvPr>
        </p:nvPicPr>
        <p:blipFill>
          <a:blip r:embed="rId2" cstate="print">
            <a:extLst>
              <a:ext uri="{28A0092B-C50C-407E-A947-70E740481C1C}">
                <a14:useLocalDpi xmlns:a14="http://schemas.microsoft.com/office/drawing/2010/main"/>
              </a:ext>
            </a:extLst>
          </a:blip>
          <a:srcRect l="-99621" r="-99621"/>
          <a:stretch>
            <a:fillRect/>
          </a:stretch>
        </p:blipFill>
        <p:spPr/>
      </p:pic>
    </p:spTree>
    <p:extLst>
      <p:ext uri="{BB962C8B-B14F-4D97-AF65-F5344CB8AC3E}">
        <p14:creationId xmlns:p14="http://schemas.microsoft.com/office/powerpoint/2010/main" val="163638119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08618"/>
          </a:xfrm>
        </p:spPr>
        <p:txBody>
          <a:bodyPr>
            <a:normAutofit/>
          </a:bodyPr>
          <a:lstStyle/>
          <a:p>
            <a:r>
              <a:rPr lang="es-ES" sz="1200" dirty="0" smtClean="0"/>
              <a:t>ARTE RUPESTRE DEL PALEOLÍTICO</a:t>
            </a:r>
            <a:br>
              <a:rPr lang="es-ES" sz="1200" dirty="0" smtClean="0"/>
            </a:br>
            <a:r>
              <a:rPr lang="es-ES" sz="1200" dirty="0" err="1"/>
              <a:t>L</a:t>
            </a:r>
            <a:r>
              <a:rPr lang="es-ES" sz="1200" dirty="0" err="1" smtClean="0"/>
              <a:t>ascaux</a:t>
            </a:r>
            <a:r>
              <a:rPr lang="es-ES" sz="1200" dirty="0" smtClean="0"/>
              <a:t>, </a:t>
            </a:r>
            <a:r>
              <a:rPr lang="es-ES" sz="1200" dirty="0"/>
              <a:t>F</a:t>
            </a:r>
            <a:r>
              <a:rPr lang="es-ES" sz="1200" dirty="0" smtClean="0"/>
              <a:t>rancia</a:t>
            </a:r>
            <a:br>
              <a:rPr lang="es-ES" sz="1200" dirty="0" smtClean="0"/>
            </a:br>
            <a:r>
              <a:rPr lang="es-ES" sz="1200" dirty="0" smtClean="0"/>
              <a:t>c. 25,000 a 15,000 a.C.</a:t>
            </a:r>
            <a:endParaRPr lang="es-ES" sz="1200" dirty="0"/>
          </a:p>
        </p:txBody>
      </p:sp>
      <p:pic>
        <p:nvPicPr>
          <p:cNvPr id="4" name="Marcador de contenido 3" descr="Lascaux.jpg"/>
          <p:cNvPicPr>
            <a:picLocks noGrp="1" noChangeAspect="1"/>
          </p:cNvPicPr>
          <p:nvPr>
            <p:ph idx="1"/>
          </p:nvPr>
        </p:nvPicPr>
        <p:blipFill>
          <a:blip r:embed="rId2" cstate="print">
            <a:extLst>
              <a:ext uri="{28A0092B-C50C-407E-A947-70E740481C1C}">
                <a14:useLocalDpi xmlns:a14="http://schemas.microsoft.com/office/drawing/2010/main"/>
              </a:ext>
            </a:extLst>
          </a:blip>
          <a:srcRect l="-9735" r="-9735"/>
          <a:stretch>
            <a:fillRect/>
          </a:stretch>
        </p:blipFill>
        <p:spPr>
          <a:xfrm>
            <a:off x="468243" y="1600200"/>
            <a:ext cx="8229600" cy="4525963"/>
          </a:xfrm>
        </p:spPr>
      </p:pic>
    </p:spTree>
    <p:extLst>
      <p:ext uri="{BB962C8B-B14F-4D97-AF65-F5344CB8AC3E}">
        <p14:creationId xmlns:p14="http://schemas.microsoft.com/office/powerpoint/2010/main" val="421341383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00062"/>
          </a:xfrm>
        </p:spPr>
        <p:txBody>
          <a:bodyPr>
            <a:normAutofit/>
          </a:bodyPr>
          <a:lstStyle/>
          <a:p>
            <a:r>
              <a:rPr lang="es-ES" sz="1200" dirty="0" smtClean="0"/>
              <a:t>ARTE RUPESTRE DEL PALEOLÍTICO</a:t>
            </a:r>
            <a:br>
              <a:rPr lang="es-ES" sz="1200" dirty="0" smtClean="0"/>
            </a:br>
            <a:r>
              <a:rPr lang="es-ES" sz="1200" dirty="0" smtClean="0"/>
              <a:t>ALTAMIRA, ESPAÑA</a:t>
            </a:r>
            <a:br>
              <a:rPr lang="es-ES" sz="1200" dirty="0" smtClean="0"/>
            </a:br>
            <a:r>
              <a:rPr lang="es-ES" sz="1200" dirty="0" smtClean="0"/>
              <a:t>c. 15,000 a 10,000 a.C.</a:t>
            </a:r>
            <a:endParaRPr lang="es-ES" sz="1200" dirty="0"/>
          </a:p>
        </p:txBody>
      </p:sp>
      <p:pic>
        <p:nvPicPr>
          <p:cNvPr id="4" name="Marcador de contenido 3" descr="Altamira, España.jpg"/>
          <p:cNvPicPr>
            <a:picLocks noGrp="1" noChangeAspect="1"/>
          </p:cNvPicPr>
          <p:nvPr>
            <p:ph idx="1"/>
          </p:nvPr>
        </p:nvPicPr>
        <p:blipFill>
          <a:blip r:embed="rId2" cstate="print">
            <a:extLst>
              <a:ext uri="{28A0092B-C50C-407E-A947-70E740481C1C}">
                <a14:useLocalDpi xmlns:a14="http://schemas.microsoft.com/office/drawing/2010/main"/>
              </a:ext>
            </a:extLst>
          </a:blip>
          <a:srcRect l="-12400" r="-12400"/>
          <a:stretch>
            <a:fillRect/>
          </a:stretch>
        </p:blipFill>
        <p:spPr/>
      </p:pic>
    </p:spTree>
    <p:extLst>
      <p:ext uri="{BB962C8B-B14F-4D97-AF65-F5344CB8AC3E}">
        <p14:creationId xmlns:p14="http://schemas.microsoft.com/office/powerpoint/2010/main" val="22699851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30750"/>
          </a:xfrm>
        </p:spPr>
        <p:txBody>
          <a:bodyPr>
            <a:normAutofit/>
          </a:bodyPr>
          <a:lstStyle/>
          <a:p>
            <a:r>
              <a:rPr lang="es-ES" sz="1400" dirty="0" smtClean="0"/>
              <a:t>CULTURA MATERIAL DEL MESOLÍTICO</a:t>
            </a:r>
            <a:endParaRPr lang="es-ES" sz="1400" dirty="0"/>
          </a:p>
        </p:txBody>
      </p:sp>
      <p:sp>
        <p:nvSpPr>
          <p:cNvPr id="3" name="Marcador de contenido 2"/>
          <p:cNvSpPr>
            <a:spLocks noGrp="1"/>
          </p:cNvSpPr>
          <p:nvPr>
            <p:ph idx="1"/>
          </p:nvPr>
        </p:nvSpPr>
        <p:spPr>
          <a:xfrm>
            <a:off x="457200" y="1018562"/>
            <a:ext cx="8229600" cy="5107601"/>
          </a:xfrm>
        </p:spPr>
        <p:txBody>
          <a:bodyPr>
            <a:normAutofit lnSpcReduction="10000"/>
          </a:bodyPr>
          <a:lstStyle/>
          <a:p>
            <a:r>
              <a:rPr lang="es-ES" sz="1200" dirty="0" smtClean="0"/>
              <a:t>Los cambios climáticos hacia el 10,000 a.C. </a:t>
            </a:r>
            <a:r>
              <a:rPr lang="es-ES" sz="1200" dirty="0"/>
              <a:t>f</a:t>
            </a:r>
            <a:r>
              <a:rPr lang="es-ES" sz="1200" dirty="0" smtClean="0"/>
              <a:t>avorecen la suavización de las temperaturas frías extremas y la aparición de una flora (bosques, pinares, robles) y fauna (bovinos, jabalíes) más desarrollada y abundante.</a:t>
            </a:r>
          </a:p>
          <a:p>
            <a:endParaRPr lang="es-ES" sz="1200" dirty="0"/>
          </a:p>
          <a:p>
            <a:r>
              <a:rPr lang="es-ES" sz="1200" dirty="0" smtClean="0"/>
              <a:t>Los asentamientos humanos se desplazan desde las zonas altas hacia lugares de mayor abundancia en valles y lugares llanos con climas más benignos.</a:t>
            </a:r>
          </a:p>
          <a:p>
            <a:endParaRPr lang="es-ES" sz="1200" dirty="0"/>
          </a:p>
          <a:p>
            <a:r>
              <a:rPr lang="es-ES" sz="1200" dirty="0" smtClean="0"/>
              <a:t>La caza sigue siendo una de las fuentes de aprovisionamiento más importantes en el Mesolítico, aunque la actividad de recolector se hace cada vez más importante. Hay un mayor contacto con plantas y comienzan las primeras actividades de domesticación de animales (primeros rebaños). </a:t>
            </a:r>
          </a:p>
          <a:p>
            <a:endParaRPr lang="es-ES" sz="1200" dirty="0"/>
          </a:p>
          <a:p>
            <a:r>
              <a:rPr lang="es-ES" sz="1200" dirty="0" smtClean="0"/>
              <a:t>La ingesta de pescado y otros productos del mar mejora y enriquece la dieta.</a:t>
            </a:r>
          </a:p>
          <a:p>
            <a:endParaRPr lang="es-ES" sz="1200" dirty="0"/>
          </a:p>
          <a:p>
            <a:r>
              <a:rPr lang="es-ES" sz="1200" dirty="0" smtClean="0"/>
              <a:t>En el arte del Mesolítico el nuevo protagonista ya no es el animal sino los humanos (hombre cazador, guerrero; mujer, danzante, o en actividades sedentarias). Sus representaciones parecen reflejar la vida como vida y celebración.</a:t>
            </a:r>
          </a:p>
          <a:p>
            <a:endParaRPr lang="es-ES" sz="1200" dirty="0"/>
          </a:p>
          <a:p>
            <a:r>
              <a:rPr lang="es-ES" sz="1200" dirty="0" smtClean="0"/>
              <a:t>De acuerdo con los lugares donde se hallan estas representaciones, se puede decir que es un arte elaborado para ser visto y contemplado:</a:t>
            </a:r>
          </a:p>
          <a:p>
            <a:endParaRPr lang="es-ES" sz="1200" dirty="0"/>
          </a:p>
          <a:p>
            <a:pPr lvl="1"/>
            <a:r>
              <a:rPr lang="es-ES" sz="1200" dirty="0" smtClean="0"/>
              <a:t>Su ubicación ya no es en la profundidad de las cuevas sino en sus entradas, lo que ha dificultado su conservación.</a:t>
            </a:r>
          </a:p>
          <a:p>
            <a:pPr lvl="1"/>
            <a:endParaRPr lang="es-ES" sz="1200" dirty="0"/>
          </a:p>
          <a:p>
            <a:pPr lvl="1"/>
            <a:r>
              <a:rPr lang="es-ES" sz="1200" dirty="0" smtClean="0"/>
              <a:t>Las superposiciones de los dibujos tienden a desaparecer.</a:t>
            </a:r>
          </a:p>
          <a:p>
            <a:pPr lvl="1"/>
            <a:endParaRPr lang="es-ES" sz="1200" dirty="0"/>
          </a:p>
          <a:p>
            <a:pPr lvl="1"/>
            <a:r>
              <a:rPr lang="es-ES" sz="1200" dirty="0" smtClean="0"/>
              <a:t>Tiende a convertirse en una pintura narrativa.</a:t>
            </a:r>
          </a:p>
          <a:p>
            <a:pPr lvl="1"/>
            <a:endParaRPr lang="es-ES" sz="1200" dirty="0"/>
          </a:p>
          <a:p>
            <a:pPr lvl="1"/>
            <a:r>
              <a:rPr lang="es-ES" sz="1200" dirty="0" smtClean="0"/>
              <a:t>Este tipo de manifestación artística se encuentra en algunas zonas de África (Argelia y Sudáfrica)</a:t>
            </a:r>
            <a:endParaRPr lang="es-ES" sz="1200" dirty="0"/>
          </a:p>
        </p:txBody>
      </p:sp>
    </p:spTree>
    <p:extLst>
      <p:ext uri="{BB962C8B-B14F-4D97-AF65-F5344CB8AC3E}">
        <p14:creationId xmlns:p14="http://schemas.microsoft.com/office/powerpoint/2010/main" val="298223601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TotalTime>
  <Words>1740</Words>
  <Application>Microsoft Macintosh PowerPoint</Application>
  <PresentationFormat>Presentación en pantalla (4:3)</PresentationFormat>
  <Paragraphs>161</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ARTE Y CULTURA I</vt:lpstr>
      <vt:lpstr>PUNTO DE PARTIDA: PUEBLOS PREHISTÓRICOS</vt:lpstr>
      <vt:lpstr>ARTE EN EL PALEOLÍTICO Y EL NEOLÍTICO  CRONOLOGÍA</vt:lpstr>
      <vt:lpstr>CULTURA MATERIAL DEL PALEOLÍTICO</vt:lpstr>
      <vt:lpstr>CULTURA MATERIAL DEL PALEOLÍTICO</vt:lpstr>
      <vt:lpstr>ARTE PALEOLÍTICO Venus de Willendorf  c. 30.000-25.000 a.C. Museo Natural de Viena, 11 cm</vt:lpstr>
      <vt:lpstr>ARTE RUPESTRE DEL PALEOLÍTICO Lascaux, Francia c. 25,000 a 15,000 a.C.</vt:lpstr>
      <vt:lpstr>ARTE RUPESTRE DEL PALEOLÍTICO ALTAMIRA, ESPAÑA c. 15,000 a 10,000 a.C.</vt:lpstr>
      <vt:lpstr>CULTURA MATERIAL DEL MESOLÍTICO</vt:lpstr>
      <vt:lpstr>ARTE RUPESTRE DEL MESOLÍTICO  EL COGULL (LÉRIDA, ESPAÑA) Mujeres danzando en torno a un hombre c. 10.000-8.000 a. C.</vt:lpstr>
      <vt:lpstr>CULTURA MATERIAL DEL NEOLÍTICO</vt:lpstr>
      <vt:lpstr>CULTURA MATERIAL DEL NEOLÍTICO</vt:lpstr>
      <vt:lpstr>PERIODO NEOLÍTICO Stonehenge, sur de Inglaterra c. 8.000 a 5.000 a.C.</vt:lpstr>
      <vt:lpstr>          PASO DEL HOMBRE CAZADOR-RECOLECTOR AL HOMBRE AGRICULTOR</vt:lpstr>
      <vt:lpstr>ARQUEOLOGÍA DEL ARTE: LO REAL Y LO IMAGINARIO EN EL ARTE RUPESTRE por la arqueóloga Ana María Rocchietti</vt:lpstr>
      <vt:lpstr>EL ARTE CREA EL MUNDO: EL PODER DEL ARTE</vt:lpstr>
    </vt:vector>
  </TitlesOfParts>
  <Company>Universidad Iberoamericana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Jesús Eugenio Préstamo Millán</dc:creator>
  <cp:lastModifiedBy>Raul</cp:lastModifiedBy>
  <cp:revision>8</cp:revision>
  <dcterms:created xsi:type="dcterms:W3CDTF">2015-08-23T04:36:05Z</dcterms:created>
  <dcterms:modified xsi:type="dcterms:W3CDTF">2017-10-19T20:17:39Z</dcterms:modified>
</cp:coreProperties>
</file>