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8" r:id="rId2"/>
    <p:sldId id="259" r:id="rId3"/>
    <p:sldId id="260" r:id="rId4"/>
    <p:sldId id="261" r:id="rId5"/>
    <p:sldId id="262" r:id="rId6"/>
    <p:sldId id="279" r:id="rId7"/>
    <p:sldId id="280" r:id="rId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snapToGrid="0" snapToObjects="1">
      <p:cViewPr varScale="1">
        <p:scale>
          <a:sx n="102" d="100"/>
          <a:sy n="102" d="100"/>
        </p:scale>
        <p:origin x="-178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84DF1C7-FE5F-4F42-A533-CF067721EAB7}"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1091550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4DF1C7-FE5F-4F42-A533-CF067721EAB7}"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2069062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4DF1C7-FE5F-4F42-A533-CF067721EAB7}"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1070035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4DF1C7-FE5F-4F42-A533-CF067721EAB7}"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128193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784DF1C7-FE5F-4F42-A533-CF067721EAB7}"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3637820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784DF1C7-FE5F-4F42-A533-CF067721EAB7}"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659592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784DF1C7-FE5F-4F42-A533-CF067721EAB7}"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2696850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784DF1C7-FE5F-4F42-A533-CF067721EAB7}"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923298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84DF1C7-FE5F-4F42-A533-CF067721EAB7}"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3684574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4DF1C7-FE5F-4F42-A533-CF067721EAB7}"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2775443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4DF1C7-FE5F-4F42-A533-CF067721EAB7}"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2B8E-E1D6-1645-AE30-63C50879055D}" type="slidenum">
              <a:rPr lang="es-ES" smtClean="0"/>
              <a:t>‹Nr.›</a:t>
            </a:fld>
            <a:endParaRPr lang="es-ES"/>
          </a:p>
        </p:txBody>
      </p:sp>
    </p:spTree>
    <p:extLst>
      <p:ext uri="{BB962C8B-B14F-4D97-AF65-F5344CB8AC3E}">
        <p14:creationId xmlns:p14="http://schemas.microsoft.com/office/powerpoint/2010/main" val="1707167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4DF1C7-FE5F-4F42-A533-CF067721EAB7}"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C2B8E-E1D6-1645-AE30-63C50879055D}" type="slidenum">
              <a:rPr lang="es-ES" smtClean="0"/>
              <a:t>‹Nr.›</a:t>
            </a:fld>
            <a:endParaRPr lang="es-ES"/>
          </a:p>
        </p:txBody>
      </p:sp>
    </p:spTree>
    <p:extLst>
      <p:ext uri="{BB962C8B-B14F-4D97-AF65-F5344CB8AC3E}">
        <p14:creationId xmlns:p14="http://schemas.microsoft.com/office/powerpoint/2010/main" val="3437408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31602" y="405430"/>
            <a:ext cx="6966246" cy="523220"/>
          </a:xfrm>
          <a:prstGeom prst="rect">
            <a:avLst/>
          </a:prstGeom>
          <a:noFill/>
        </p:spPr>
        <p:txBody>
          <a:bodyPr wrap="square" rtlCol="0">
            <a:spAutoFit/>
          </a:bodyPr>
          <a:lstStyle/>
          <a:p>
            <a:pPr algn="ctr"/>
            <a:r>
              <a:rPr lang="es-ES" sz="2800" dirty="0" smtClean="0"/>
              <a:t>ARTE Y CULTURA 1</a:t>
            </a:r>
            <a:endParaRPr lang="es-ES" sz="2800" dirty="0"/>
          </a:p>
        </p:txBody>
      </p:sp>
      <p:pic>
        <p:nvPicPr>
          <p:cNvPr id="5" name="Imagen 4" descr="Musas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295597"/>
            <a:ext cx="7924800" cy="3540550"/>
          </a:xfrm>
          <a:prstGeom prst="rect">
            <a:avLst/>
          </a:prstGeom>
        </p:spPr>
      </p:pic>
      <p:sp>
        <p:nvSpPr>
          <p:cNvPr id="6" name="CuadroTexto 5"/>
          <p:cNvSpPr txBox="1"/>
          <p:nvPr/>
        </p:nvSpPr>
        <p:spPr>
          <a:xfrm>
            <a:off x="609600" y="5156729"/>
            <a:ext cx="7924800" cy="1200329"/>
          </a:xfrm>
          <a:prstGeom prst="rect">
            <a:avLst/>
          </a:prstGeom>
          <a:noFill/>
        </p:spPr>
        <p:txBody>
          <a:bodyPr wrap="square" rtlCol="0">
            <a:spAutoFit/>
          </a:bodyPr>
          <a:lstStyle/>
          <a:p>
            <a:pPr algn="ctr"/>
            <a:r>
              <a:rPr lang="es-ES" dirty="0"/>
              <a:t>UNIDAD 1</a:t>
            </a:r>
          </a:p>
          <a:p>
            <a:pPr algn="ctr"/>
            <a:endParaRPr lang="es-ES" dirty="0"/>
          </a:p>
          <a:p>
            <a:pPr algn="ctr"/>
            <a:r>
              <a:rPr lang="es-ES" dirty="0" smtClean="0"/>
              <a:t>PROFR.  </a:t>
            </a:r>
            <a:r>
              <a:rPr lang="es-ES" dirty="0"/>
              <a:t>JESÚS </a:t>
            </a:r>
            <a:r>
              <a:rPr lang="es-ES" dirty="0" smtClean="0"/>
              <a:t>PRÉSTAMO</a:t>
            </a:r>
          </a:p>
          <a:p>
            <a:pPr algn="ctr"/>
            <a:r>
              <a:rPr lang="es-ES" dirty="0" smtClean="0"/>
              <a:t>PROFR. RAUL LE</a:t>
            </a:r>
            <a:r>
              <a:rPr lang="es-ES" dirty="0" smtClean="0"/>
              <a:t>ÓN</a:t>
            </a:r>
            <a:endParaRPr lang="es-ES" dirty="0"/>
          </a:p>
        </p:txBody>
      </p:sp>
    </p:spTree>
    <p:extLst>
      <p:ext uri="{BB962C8B-B14F-4D97-AF65-F5344CB8AC3E}">
        <p14:creationId xmlns:p14="http://schemas.microsoft.com/office/powerpoint/2010/main" val="1761643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31536"/>
          </a:xfrm>
        </p:spPr>
        <p:txBody>
          <a:bodyPr>
            <a:normAutofit/>
          </a:bodyPr>
          <a:lstStyle/>
          <a:p>
            <a:r>
              <a:rPr lang="es-ES" sz="1200" dirty="0" smtClean="0"/>
              <a:t>EL CONCEPTO DE ARTE</a:t>
            </a:r>
            <a:endParaRPr lang="es-ES" sz="1200" dirty="0"/>
          </a:p>
        </p:txBody>
      </p:sp>
      <p:sp>
        <p:nvSpPr>
          <p:cNvPr id="3" name="Marcador de contenido 2"/>
          <p:cNvSpPr>
            <a:spLocks noGrp="1"/>
          </p:cNvSpPr>
          <p:nvPr>
            <p:ph idx="1"/>
          </p:nvPr>
        </p:nvSpPr>
        <p:spPr>
          <a:xfrm>
            <a:off x="457200" y="806174"/>
            <a:ext cx="8229600" cy="5319989"/>
          </a:xfrm>
        </p:spPr>
        <p:txBody>
          <a:bodyPr>
            <a:normAutofit/>
          </a:bodyPr>
          <a:lstStyle/>
          <a:p>
            <a:pPr marL="0" indent="0" algn="ctr">
              <a:buNone/>
            </a:pPr>
            <a:r>
              <a:rPr lang="es-ES" sz="1200" dirty="0" smtClean="0"/>
              <a:t>CARACTERIZACIÓN DE LA OBRA DE ARTE</a:t>
            </a:r>
          </a:p>
          <a:p>
            <a:pPr marL="0" indent="0" algn="ctr">
              <a:buNone/>
            </a:pPr>
            <a:endParaRPr lang="es-ES" sz="1200" dirty="0"/>
          </a:p>
          <a:p>
            <a:r>
              <a:rPr lang="es-ES" sz="1200" dirty="0" smtClean="0"/>
              <a:t>Es una </a:t>
            </a:r>
            <a:r>
              <a:rPr lang="es-ES" sz="1200" b="1" dirty="0"/>
              <a:t>p</a:t>
            </a:r>
            <a:r>
              <a:rPr lang="es-ES" sz="1200" b="1" dirty="0" smtClean="0"/>
              <a:t>roducción humana</a:t>
            </a:r>
            <a:r>
              <a:rPr lang="es-ES" sz="1200" dirty="0" smtClean="0"/>
              <a:t>: es lo que se denomina ‘artificialidad’.</a:t>
            </a:r>
          </a:p>
          <a:p>
            <a:endParaRPr lang="es-ES" sz="1200" dirty="0"/>
          </a:p>
          <a:p>
            <a:r>
              <a:rPr lang="es-ES" sz="1200" dirty="0" smtClean="0"/>
              <a:t>Es una </a:t>
            </a:r>
            <a:r>
              <a:rPr lang="es-ES" sz="1200" b="1" dirty="0" smtClean="0"/>
              <a:t>producción expresiva</a:t>
            </a:r>
            <a:r>
              <a:rPr lang="es-ES" sz="1200" dirty="0" smtClean="0"/>
              <a:t>: destinada a la contemplación y a la comunicación.</a:t>
            </a:r>
          </a:p>
          <a:p>
            <a:endParaRPr lang="es-ES" sz="1200" dirty="0"/>
          </a:p>
          <a:p>
            <a:r>
              <a:rPr lang="es-ES" sz="1200" dirty="0" smtClean="0"/>
              <a:t>Posee</a:t>
            </a:r>
            <a:r>
              <a:rPr lang="es-ES" sz="1200" b="1" dirty="0" smtClean="0"/>
              <a:t> valores simbólicos</a:t>
            </a:r>
            <a:r>
              <a:rPr lang="es-ES" sz="1200" dirty="0" smtClean="0"/>
              <a:t>: la obra de arte es un hecho estético; es el resultado de una actividad mental y técnica del artista en un determinado modelo de sociedad.</a:t>
            </a:r>
            <a:endParaRPr lang="es-ES" sz="1200" dirty="0"/>
          </a:p>
          <a:p>
            <a:endParaRPr lang="es-ES" sz="1200" dirty="0" smtClean="0"/>
          </a:p>
          <a:p>
            <a:r>
              <a:rPr lang="es-ES" sz="1200" dirty="0" smtClean="0"/>
              <a:t>Utiliza</a:t>
            </a:r>
            <a:r>
              <a:rPr lang="es-ES" sz="1200" b="1" dirty="0" smtClean="0"/>
              <a:t> lenguajes específicos.</a:t>
            </a:r>
          </a:p>
          <a:p>
            <a:pPr marL="0" indent="0">
              <a:buNone/>
            </a:pPr>
            <a:endParaRPr lang="es-ES" sz="1200" b="1" dirty="0" smtClean="0"/>
          </a:p>
          <a:p>
            <a:r>
              <a:rPr lang="es-ES" sz="1200" dirty="0" smtClean="0"/>
              <a:t>Posee</a:t>
            </a:r>
            <a:r>
              <a:rPr lang="es-ES" sz="1200" b="1" dirty="0" smtClean="0"/>
              <a:t> autenticidad </a:t>
            </a:r>
            <a:r>
              <a:rPr lang="es-ES" sz="1200" dirty="0" smtClean="0"/>
              <a:t>(con respecto a la copia) y </a:t>
            </a:r>
            <a:r>
              <a:rPr lang="es-ES" sz="1200" b="1" dirty="0" smtClean="0"/>
              <a:t>singularidad</a:t>
            </a:r>
            <a:r>
              <a:rPr lang="es-ES" sz="1200" dirty="0" smtClean="0"/>
              <a:t> (con respecto a la reproducción).</a:t>
            </a:r>
          </a:p>
          <a:p>
            <a:endParaRPr lang="es-ES" sz="1200" b="1" dirty="0"/>
          </a:p>
          <a:p>
            <a:r>
              <a:rPr lang="es-ES" sz="1200" dirty="0" smtClean="0"/>
              <a:t>Otra cualidad de la obra de arte sería la </a:t>
            </a:r>
            <a:r>
              <a:rPr lang="es-ES" sz="1200" b="1" dirty="0" smtClean="0"/>
              <a:t>belleza, </a:t>
            </a:r>
            <a:r>
              <a:rPr lang="es-ES" sz="1200" dirty="0" smtClean="0"/>
              <a:t>aunque las formas de la belleza han sido múltiples y diferentes a lo largo de la historia: </a:t>
            </a:r>
            <a:r>
              <a:rPr lang="es-ES" sz="1200" i="1" dirty="0" smtClean="0"/>
              <a:t>simetría</a:t>
            </a:r>
            <a:r>
              <a:rPr lang="es-ES" sz="1200" dirty="0" smtClean="0"/>
              <a:t> entre los pitagóricos, Platón y Aristóteles; </a:t>
            </a:r>
            <a:r>
              <a:rPr lang="es-ES" sz="1200" i="1" dirty="0" smtClean="0"/>
              <a:t>propiedad objetiva de las cosas, percibida de manera subjetiva</a:t>
            </a:r>
            <a:r>
              <a:rPr lang="es-ES" sz="1200" dirty="0" smtClean="0"/>
              <a:t>, en la Edad Media (San Agustín: </a:t>
            </a:r>
            <a:r>
              <a:rPr lang="es-ES" sz="1200" i="1" dirty="0" smtClean="0"/>
              <a:t>¿es una cosa bella porque me agrada, o agrada porque es bella?; Santo Tomás: porque es agradable de percibir</a:t>
            </a:r>
            <a:r>
              <a:rPr lang="es-ES" sz="1200" dirty="0" smtClean="0"/>
              <a:t>); </a:t>
            </a:r>
            <a:r>
              <a:rPr lang="es-ES" sz="1200" i="1" dirty="0" smtClean="0"/>
              <a:t>armonía de las partes y la conservación de la medida </a:t>
            </a:r>
            <a:r>
              <a:rPr lang="es-ES" sz="1200" dirty="0" smtClean="0"/>
              <a:t>(</a:t>
            </a:r>
            <a:r>
              <a:rPr lang="es-ES" sz="1200" dirty="0" err="1" smtClean="0"/>
              <a:t>Ghiberti</a:t>
            </a:r>
            <a:r>
              <a:rPr lang="es-ES" sz="1200" dirty="0" smtClean="0"/>
              <a:t>: </a:t>
            </a:r>
            <a:r>
              <a:rPr lang="es-ES" sz="1200" i="1" dirty="0" smtClean="0"/>
              <a:t>la proporcionalidad sólo crea belleza</a:t>
            </a:r>
            <a:r>
              <a:rPr lang="es-ES" sz="1200" dirty="0" smtClean="0"/>
              <a:t>), en el Renacimiento</a:t>
            </a:r>
            <a:r>
              <a:rPr lang="es-ES" sz="1200" i="1" dirty="0" smtClean="0"/>
              <a:t>; relación del objeto con el sujeto</a:t>
            </a:r>
            <a:r>
              <a:rPr lang="es-ES" sz="1200" dirty="0" smtClean="0"/>
              <a:t>, en el siglo XX (entre otras).</a:t>
            </a:r>
          </a:p>
          <a:p>
            <a:endParaRPr lang="es-ES" sz="1200" i="1" dirty="0"/>
          </a:p>
          <a:p>
            <a:r>
              <a:rPr lang="es-ES" sz="1200" dirty="0" smtClean="0"/>
              <a:t>En resumen: La obra de arte , o el objeto artístico, es un producto realizado por el hombre de forma artificial y creado en un lenguaje con el fin de comunicar.</a:t>
            </a:r>
          </a:p>
          <a:p>
            <a:endParaRPr lang="es-ES" sz="1200" dirty="0"/>
          </a:p>
          <a:p>
            <a:r>
              <a:rPr lang="es-ES" sz="1200" dirty="0" smtClean="0"/>
              <a:t>Debido a la evolución de los conceptos estéticos y la percepción de la belleza, una obra de arte para ser valorada como tal requiere del reconocimiento social.</a:t>
            </a:r>
          </a:p>
          <a:p>
            <a:endParaRPr lang="es-ES" sz="1200" b="1" dirty="0"/>
          </a:p>
          <a:p>
            <a:endParaRPr lang="es-ES" sz="1200" b="1" dirty="0"/>
          </a:p>
        </p:txBody>
      </p:sp>
    </p:spTree>
    <p:extLst>
      <p:ext uri="{BB962C8B-B14F-4D97-AF65-F5344CB8AC3E}">
        <p14:creationId xmlns:p14="http://schemas.microsoft.com/office/powerpoint/2010/main" val="14062001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53623"/>
          </a:xfrm>
        </p:spPr>
        <p:txBody>
          <a:bodyPr>
            <a:normAutofit/>
          </a:bodyPr>
          <a:lstStyle/>
          <a:p>
            <a:r>
              <a:rPr lang="es-ES" sz="1200" dirty="0"/>
              <a:t>EL CONCEPTO DE ARTE</a:t>
            </a:r>
          </a:p>
        </p:txBody>
      </p:sp>
      <p:sp>
        <p:nvSpPr>
          <p:cNvPr id="3" name="Marcador de contenido 2"/>
          <p:cNvSpPr>
            <a:spLocks noGrp="1"/>
          </p:cNvSpPr>
          <p:nvPr>
            <p:ph idx="1"/>
          </p:nvPr>
        </p:nvSpPr>
        <p:spPr>
          <a:xfrm>
            <a:off x="457200" y="905566"/>
            <a:ext cx="8229600" cy="5220598"/>
          </a:xfrm>
        </p:spPr>
        <p:txBody>
          <a:bodyPr>
            <a:normAutofit lnSpcReduction="10000"/>
          </a:bodyPr>
          <a:lstStyle/>
          <a:p>
            <a:pPr marL="0" indent="0" algn="ctr">
              <a:buNone/>
            </a:pPr>
            <a:r>
              <a:rPr lang="es-ES" sz="1200" dirty="0" smtClean="0"/>
              <a:t>PAPEL DEL ARTE Y DEL ARTISTA: SU CONDICIÓN SOCIAL</a:t>
            </a:r>
          </a:p>
          <a:p>
            <a:pPr marL="0" indent="0" algn="ctr">
              <a:buNone/>
            </a:pPr>
            <a:endParaRPr lang="es-ES" sz="1200" dirty="0"/>
          </a:p>
          <a:p>
            <a:r>
              <a:rPr lang="es-ES" sz="1200" dirty="0" smtClean="0"/>
              <a:t>En el Paleolítico las representaciones de la realidad mediante la pintura o la escultura parec</a:t>
            </a:r>
            <a:r>
              <a:rPr lang="es-ES" sz="1200" dirty="0"/>
              <a:t>e</a:t>
            </a:r>
            <a:r>
              <a:rPr lang="es-ES" sz="1200" dirty="0" smtClean="0"/>
              <a:t>n tener un propósito mágico. No parece haber conciencia individual o colectiva acerca del arte o del artista.</a:t>
            </a:r>
          </a:p>
          <a:p>
            <a:endParaRPr lang="es-ES" sz="1200" dirty="0"/>
          </a:p>
          <a:p>
            <a:r>
              <a:rPr lang="es-ES" sz="1200" dirty="0" smtClean="0"/>
              <a:t>En las culturas egipcias y mesopotámicas los artesanos-artistas producen sus obras para ser destinadas a templos y palacios: trabaja para quienes detentan el poder religioso y el poder político. Se especializa y sigue un canon, una normativa técnica.</a:t>
            </a:r>
          </a:p>
          <a:p>
            <a:endParaRPr lang="es-ES" sz="1200" dirty="0"/>
          </a:p>
          <a:p>
            <a:r>
              <a:rPr lang="es-ES" sz="1200" dirty="0" smtClean="0"/>
              <a:t>En Grecia, el arte está vinculado a la </a:t>
            </a:r>
            <a:r>
              <a:rPr lang="es-ES" sz="1200" i="1" dirty="0" smtClean="0"/>
              <a:t>polis</a:t>
            </a:r>
            <a:r>
              <a:rPr lang="es-ES" sz="1200" dirty="0" smtClean="0"/>
              <a:t>: su propósito es el prestigio y engrandecimiento de la ciudad. La dignidad social del artista está asociada ya sea al prestigio de las artes consideradas como actividades nobles (danza, música, poesía) o al menosprecio de las artes manuales que requieren del esfuerzo físico.</a:t>
            </a:r>
          </a:p>
          <a:p>
            <a:endParaRPr lang="es-ES" sz="1200" dirty="0"/>
          </a:p>
          <a:p>
            <a:r>
              <a:rPr lang="es-ES" sz="1200" dirty="0" smtClean="0"/>
              <a:t>Durante el Helenismo se consolida el gusto por el arte y se desarrolla el coleccionismo. El artista trabaja para el poder político y económico.</a:t>
            </a:r>
          </a:p>
          <a:p>
            <a:endParaRPr lang="es-ES" sz="1200" dirty="0"/>
          </a:p>
          <a:p>
            <a:r>
              <a:rPr lang="es-ES" sz="1200" dirty="0" smtClean="0"/>
              <a:t>En Roma, el Estado utiliza el arte como símbolo del poder (sobretodo la imagen, la información, la ilustración, la noticia). Se fomenta el coleccionismo de la obra de arte entre las clases acomodadas. Se importa la obra de arte desde Grecia y se emulan, con algunas variantes, sus cánones.</a:t>
            </a:r>
          </a:p>
          <a:p>
            <a:endParaRPr lang="es-ES" sz="1200" dirty="0"/>
          </a:p>
          <a:p>
            <a:r>
              <a:rPr lang="es-ES" sz="1200" dirty="0" smtClean="0"/>
              <a:t>Con el cristianismo, el arte adquiere un valor didáctico, pedagógico y proselitista o propagandístico.</a:t>
            </a:r>
          </a:p>
          <a:p>
            <a:endParaRPr lang="es-ES" sz="1200" dirty="0"/>
          </a:p>
          <a:p>
            <a:r>
              <a:rPr lang="es-ES" sz="1200" dirty="0" smtClean="0"/>
              <a:t>El arte bizantino muestra su carácter teocrático y fastuoso de influencia oriental: está al servicio del poder religioso y del poder político.</a:t>
            </a:r>
          </a:p>
          <a:p>
            <a:endParaRPr lang="es-ES" sz="1200" dirty="0"/>
          </a:p>
          <a:p>
            <a:r>
              <a:rPr lang="es-ES" sz="1200" dirty="0" smtClean="0"/>
              <a:t>En la Edad Media, el poder político originalmente personalizado al modo oriental en una figura autocrática, como la del rey o del emperador, comienza a compartirse con los grupos nobiliarios y los comerciantes burgueses. La obra de arte, surgida al </a:t>
            </a:r>
            <a:r>
              <a:rPr lang="es-ES" sz="1200" dirty="0"/>
              <a:t>principio</a:t>
            </a:r>
            <a:r>
              <a:rPr lang="es-ES" sz="1200" dirty="0" smtClean="0"/>
              <a:t> en el monasterio, comienza gradualmente a ser creada por los artesanos agrupados en gremios.</a:t>
            </a:r>
            <a:endParaRPr lang="es-ES" sz="1200" dirty="0"/>
          </a:p>
        </p:txBody>
      </p:sp>
    </p:spTree>
    <p:extLst>
      <p:ext uri="{BB962C8B-B14F-4D97-AF65-F5344CB8AC3E}">
        <p14:creationId xmlns:p14="http://schemas.microsoft.com/office/powerpoint/2010/main" val="21381341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76319"/>
          </a:xfrm>
        </p:spPr>
        <p:txBody>
          <a:bodyPr>
            <a:normAutofit/>
          </a:bodyPr>
          <a:lstStyle/>
          <a:p>
            <a:r>
              <a:rPr lang="es-ES" sz="1200" dirty="0"/>
              <a:t>EL CONCEPTO DE ARTE</a:t>
            </a:r>
          </a:p>
        </p:txBody>
      </p:sp>
      <p:sp>
        <p:nvSpPr>
          <p:cNvPr id="3" name="Marcador de contenido 2"/>
          <p:cNvSpPr>
            <a:spLocks noGrp="1"/>
          </p:cNvSpPr>
          <p:nvPr>
            <p:ph idx="1"/>
          </p:nvPr>
        </p:nvSpPr>
        <p:spPr>
          <a:xfrm>
            <a:off x="457200" y="750958"/>
            <a:ext cx="8229600" cy="5375206"/>
          </a:xfrm>
        </p:spPr>
        <p:txBody>
          <a:bodyPr>
            <a:normAutofit/>
          </a:bodyPr>
          <a:lstStyle/>
          <a:p>
            <a:r>
              <a:rPr lang="es-ES" sz="1200" dirty="0" smtClean="0"/>
              <a:t>En el Renacimiento la visión estética de la obra de arte se revalora, al igual que en la época romana, como manifestación de belleza y de placer. El auge económico de las cortes principescas y de la burguesía en ascenso desplaza gradualmente la producción artística desde los centros tradicionales del poder político y religioso a la esfera de los coleccionistas privados.</a:t>
            </a:r>
          </a:p>
          <a:p>
            <a:endParaRPr lang="es-ES" sz="1200" dirty="0"/>
          </a:p>
          <a:p>
            <a:r>
              <a:rPr lang="es-ES" sz="1200" dirty="0" smtClean="0"/>
              <a:t>En su mirada hacia lo clásico se añade un nuevo valor, el pedagógico, como formativo de la racionalidad y el carácter científico al contacto con lo antiguo.</a:t>
            </a:r>
          </a:p>
          <a:p>
            <a:endParaRPr lang="es-ES" sz="1200" dirty="0"/>
          </a:p>
          <a:p>
            <a:r>
              <a:rPr lang="es-ES" sz="1200" dirty="0" smtClean="0"/>
              <a:t>En el Renacimiento, los artistas dejarán de ser artesanos para convertirse en hombres eruditos que escribirán incluso tratados sobre el canon de sus propias producciones, sobretodo entre los escultores y los arquitectos. El artista buscará emanciparse de los gremios.</a:t>
            </a:r>
          </a:p>
          <a:p>
            <a:endParaRPr lang="es-ES" sz="1200" dirty="0"/>
          </a:p>
          <a:p>
            <a:r>
              <a:rPr lang="es-ES" sz="1200" dirty="0" smtClean="0"/>
              <a:t>En la segunda mitad del siglo XVI surgen las academias, verdaderas escuelas de arte: la primera fue la </a:t>
            </a:r>
            <a:r>
              <a:rPr lang="es-ES" sz="1200" i="1" dirty="0" err="1" smtClean="0"/>
              <a:t>Accademia</a:t>
            </a:r>
            <a:r>
              <a:rPr lang="es-ES" sz="1200" i="1" dirty="0" smtClean="0"/>
              <a:t> del </a:t>
            </a:r>
            <a:r>
              <a:rPr lang="es-ES" sz="1200" i="1" dirty="0" err="1" smtClean="0"/>
              <a:t>Disegno</a:t>
            </a:r>
            <a:r>
              <a:rPr lang="es-ES" sz="1200" dirty="0" smtClean="0"/>
              <a:t>, dirigida por </a:t>
            </a:r>
            <a:r>
              <a:rPr lang="es-ES" sz="1200" dirty="0" err="1" smtClean="0"/>
              <a:t>Vasari</a:t>
            </a:r>
            <a:r>
              <a:rPr lang="es-ES" sz="1200" dirty="0" smtClean="0"/>
              <a:t> y auspiciada por Cosme de </a:t>
            </a:r>
            <a:r>
              <a:rPr lang="es-ES" sz="1200" dirty="0" err="1" smtClean="0"/>
              <a:t>Médicis</a:t>
            </a:r>
            <a:r>
              <a:rPr lang="es-ES" sz="1200" dirty="0" smtClean="0"/>
              <a:t>, fundada en Florencia en 1563.</a:t>
            </a:r>
          </a:p>
          <a:p>
            <a:endParaRPr lang="es-ES" sz="1200" dirty="0"/>
          </a:p>
          <a:p>
            <a:r>
              <a:rPr lang="es-ES" sz="1200" dirty="0" smtClean="0"/>
              <a:t>En el siglo XVII, el siglo del Barroco, la situación del artista y su valoración social es desigual entre las principales naciones europeas: en Inglaterra persiste el sistema gremial y en Alemania surgen las academias solo hasta el fin de siglo. Italia mantiene el liderazgo que lentamente comenzará a desplazarse a Francia. </a:t>
            </a:r>
            <a:endParaRPr lang="es-ES" sz="1200" dirty="0"/>
          </a:p>
          <a:p>
            <a:endParaRPr lang="es-ES" sz="1200" dirty="0" smtClean="0"/>
          </a:p>
          <a:p>
            <a:r>
              <a:rPr lang="es-ES" sz="1200" dirty="0" smtClean="0"/>
              <a:t>Francia comienza a protagonizar su siglo de oro (el </a:t>
            </a:r>
            <a:r>
              <a:rPr lang="es-ES" sz="1200" i="1" dirty="0" smtClean="0"/>
              <a:t>Grand </a:t>
            </a:r>
            <a:r>
              <a:rPr lang="es-ES" sz="1200" i="1" dirty="0" err="1" smtClean="0"/>
              <a:t>Siècle</a:t>
            </a:r>
            <a:r>
              <a:rPr lang="es-ES" sz="1200" dirty="0" smtClean="0"/>
              <a:t>) en plena Edad de la Razón y a dictar modas y estilos. En 1648 se funda la </a:t>
            </a:r>
            <a:r>
              <a:rPr lang="es-ES" sz="1200" i="1" dirty="0" err="1" smtClean="0"/>
              <a:t>Académie</a:t>
            </a:r>
            <a:r>
              <a:rPr lang="es-ES" sz="1200" i="1" dirty="0" smtClean="0"/>
              <a:t> </a:t>
            </a:r>
            <a:r>
              <a:rPr lang="es-ES" sz="1200" i="1" dirty="0" err="1" smtClean="0"/>
              <a:t>Royale</a:t>
            </a:r>
            <a:r>
              <a:rPr lang="es-ES" sz="1200" i="1" dirty="0" smtClean="0"/>
              <a:t> </a:t>
            </a:r>
            <a:r>
              <a:rPr lang="es-ES" sz="1200" dirty="0" smtClean="0"/>
              <a:t>que a diferencia de las academias italianas, que no imponían normas estéticas, va a cumplir funciones políticas, culturales y estéticas bien definidas.</a:t>
            </a:r>
          </a:p>
          <a:p>
            <a:endParaRPr lang="es-ES" sz="1200" i="1" dirty="0"/>
          </a:p>
          <a:p>
            <a:r>
              <a:rPr lang="es-ES" sz="1200" dirty="0" smtClean="0"/>
              <a:t>Desde finales del siglo XVIII, los artistas buscan nuevos compradores para sus obras y crean los </a:t>
            </a:r>
            <a:r>
              <a:rPr lang="es-ES" sz="1200" i="1" dirty="0" err="1" smtClean="0"/>
              <a:t>salons</a:t>
            </a:r>
            <a:r>
              <a:rPr lang="es-ES" sz="1200" dirty="0"/>
              <a:t> </a:t>
            </a:r>
            <a:r>
              <a:rPr lang="es-ES" sz="1200" dirty="0" smtClean="0"/>
              <a:t>(salones de arte) donde serán expuestas, al principio con frecuencia anual. Sus temas tienden a adaptarse al gusto de los compradores.</a:t>
            </a:r>
            <a:endParaRPr lang="es-ES" sz="1200" dirty="0"/>
          </a:p>
        </p:txBody>
      </p:sp>
    </p:spTree>
    <p:extLst>
      <p:ext uri="{BB962C8B-B14F-4D97-AF65-F5344CB8AC3E}">
        <p14:creationId xmlns:p14="http://schemas.microsoft.com/office/powerpoint/2010/main" val="17832562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87362"/>
          </a:xfrm>
        </p:spPr>
        <p:txBody>
          <a:bodyPr>
            <a:normAutofit/>
          </a:bodyPr>
          <a:lstStyle/>
          <a:p>
            <a:r>
              <a:rPr lang="es-ES" sz="1200" dirty="0" smtClean="0"/>
              <a:t>EL CONCEPTO DE ARTE</a:t>
            </a:r>
            <a:endParaRPr lang="es-ES" sz="1200" dirty="0"/>
          </a:p>
        </p:txBody>
      </p:sp>
      <p:sp>
        <p:nvSpPr>
          <p:cNvPr id="3" name="Marcador de contenido 2"/>
          <p:cNvSpPr>
            <a:spLocks noGrp="1"/>
          </p:cNvSpPr>
          <p:nvPr>
            <p:ph idx="1"/>
          </p:nvPr>
        </p:nvSpPr>
        <p:spPr>
          <a:xfrm>
            <a:off x="457200" y="982870"/>
            <a:ext cx="8229600" cy="5143293"/>
          </a:xfrm>
        </p:spPr>
        <p:txBody>
          <a:bodyPr>
            <a:normAutofit/>
          </a:bodyPr>
          <a:lstStyle/>
          <a:p>
            <a:r>
              <a:rPr lang="es-ES" sz="1200" dirty="0"/>
              <a:t>I</a:t>
            </a:r>
            <a:r>
              <a:rPr lang="es-ES" sz="1200" dirty="0" smtClean="0"/>
              <a:t>mpulsada por los sentimientos libertarios de la Revolución Francesa, la libertad creativa se extenderá hasta el Romanticismo, periodo que alumbrará una nueva concepción: la del artista contemporáneo. La creación artística era para los románticos la expresión de la subjetividad individual y una forma de introspección personal y libre creatividad.</a:t>
            </a:r>
          </a:p>
          <a:p>
            <a:endParaRPr lang="es-ES" sz="1200" dirty="0"/>
          </a:p>
          <a:p>
            <a:r>
              <a:rPr lang="es-ES" sz="1200" dirty="0" smtClean="0"/>
              <a:t>Con el debilitamiento del totalitarismo de Estado y un cierto decaimiento de las academias, hay un retorno al taller renacentista y surge el </a:t>
            </a:r>
            <a:r>
              <a:rPr lang="es-ES" sz="1200" i="1" dirty="0" smtClean="0"/>
              <a:t>estudio</a:t>
            </a:r>
            <a:r>
              <a:rPr lang="es-ES" sz="1200" dirty="0" smtClean="0"/>
              <a:t>, con lo cual se refuerza la idea del genio personal del artista: Goya, Delacroix, Blake. . .</a:t>
            </a:r>
          </a:p>
          <a:p>
            <a:endParaRPr lang="es-ES" sz="1200" dirty="0"/>
          </a:p>
          <a:p>
            <a:r>
              <a:rPr lang="es-ES" sz="1200" dirty="0" smtClean="0"/>
              <a:t>A mediados del siglo XIX comienzan a celebrarse en París (corazón mundial del arte en esta época) las exhibiciones permanentes en salones. Tras los cambios políticos y económicos asociados a los movimientos revolucionarios del pasado reciente, cobra auge la pequeña burguesía de las clases medias, que se convierte en gran consumidora de arte.</a:t>
            </a:r>
          </a:p>
          <a:p>
            <a:endParaRPr lang="es-ES" sz="1200" dirty="0"/>
          </a:p>
          <a:p>
            <a:r>
              <a:rPr lang="es-ES" sz="1200" dirty="0"/>
              <a:t>L</a:t>
            </a:r>
            <a:r>
              <a:rPr lang="es-ES" sz="1200" dirty="0" smtClean="0"/>
              <a:t>os salones se consolidan como el nuevo mercado acercando la demanda a la oferta y promocionando el arte. La publicidad juega un papel importante porque fomenta el gusto artístico en la sociedad y propicia el nacimiento de la crítica de arte.</a:t>
            </a:r>
          </a:p>
          <a:p>
            <a:endParaRPr lang="es-ES" sz="1200" dirty="0"/>
          </a:p>
          <a:p>
            <a:r>
              <a:rPr lang="es-ES" sz="1200" dirty="0" smtClean="0"/>
              <a:t>En el mundo contemporáneo, en el periodo comprendido entre los salones parisinos y hasta la Segunda Guerra Mundial, se observa una mayor independencia del artista lo que ha favorecido el desarrollo de las vanguardias estilísticas.</a:t>
            </a:r>
          </a:p>
          <a:p>
            <a:endParaRPr lang="es-ES" sz="1200" dirty="0"/>
          </a:p>
          <a:p>
            <a:r>
              <a:rPr lang="es-ES" sz="1200" dirty="0" smtClean="0"/>
              <a:t>En la actualidad, la imagen social que se tiene de los artistas es de que gozan de una amplia libertad creativa, emancipados al parecer del yugo de los mercados.  La realidad es que la mercantilización excesiva del arte, el dominio valorativo de la crítica y la presión del gusto social ha traído consigo nuevas servidumbres y condicionamientos para el artista y para su obra.</a:t>
            </a:r>
          </a:p>
          <a:p>
            <a:endParaRPr lang="es-ES" sz="1200" dirty="0"/>
          </a:p>
          <a:p>
            <a:r>
              <a:rPr lang="es-ES" sz="1200" dirty="0" smtClean="0"/>
              <a:t>El mecenazgo de la obra artística se ha desplazado al presente hacia los nuevos centros del poder económico mundial (Nueva York, Londres o París), y es detentado por excéntricos millonarios que aparecen en la lista de Forbes o fundaciones patrocinadas por empresas y empresarios con gran poder económico. En buena medida, el mercado del arte es organizado por  empresas de subastas como </a:t>
            </a:r>
            <a:r>
              <a:rPr lang="es-ES" sz="1200" dirty="0" err="1" smtClean="0"/>
              <a:t>Sotheby’s</a:t>
            </a:r>
            <a:r>
              <a:rPr lang="es-ES" sz="1200" dirty="0" smtClean="0"/>
              <a:t> o </a:t>
            </a:r>
            <a:r>
              <a:rPr lang="es-ES" sz="1200" dirty="0" err="1" smtClean="0"/>
              <a:t>Christie’s</a:t>
            </a:r>
            <a:r>
              <a:rPr lang="es-ES" sz="1200" dirty="0" smtClean="0"/>
              <a:t>, que juegan un papel central en la valoración de la obra de arte.</a:t>
            </a:r>
            <a:endParaRPr lang="es-ES" sz="1200" dirty="0"/>
          </a:p>
        </p:txBody>
      </p:sp>
    </p:spTree>
    <p:extLst>
      <p:ext uri="{BB962C8B-B14F-4D97-AF65-F5344CB8AC3E}">
        <p14:creationId xmlns:p14="http://schemas.microsoft.com/office/powerpoint/2010/main" val="422873806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52096"/>
          </a:xfrm>
        </p:spPr>
        <p:txBody>
          <a:bodyPr>
            <a:normAutofit/>
          </a:bodyPr>
          <a:lstStyle/>
          <a:p>
            <a:r>
              <a:rPr lang="es-ES" sz="1400" dirty="0" smtClean="0"/>
              <a:t>¿QUÉ ES LA HISTORIA DEL ARTE Y PARA QUE SIRVE?</a:t>
            </a:r>
            <a:br>
              <a:rPr lang="es-ES" sz="1400" dirty="0" smtClean="0"/>
            </a:br>
            <a:r>
              <a:rPr lang="es-ES" sz="1400" dirty="0" smtClean="0"/>
              <a:t>Por </a:t>
            </a:r>
            <a:r>
              <a:rPr lang="es-ES" sz="1400" dirty="0" err="1" smtClean="0"/>
              <a:t>Cecile</a:t>
            </a:r>
            <a:r>
              <a:rPr lang="es-ES" sz="1400" dirty="0" smtClean="0"/>
              <a:t> </a:t>
            </a:r>
            <a:r>
              <a:rPr lang="es-ES" sz="1400" dirty="0" err="1" smtClean="0"/>
              <a:t>Michaud</a:t>
            </a:r>
            <a:r>
              <a:rPr lang="es-ES" sz="1400" dirty="0" smtClean="0"/>
              <a:t>, historiadora del arte</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14857978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21740"/>
          </a:xfrm>
        </p:spPr>
        <p:txBody>
          <a:bodyPr>
            <a:normAutofit/>
          </a:bodyPr>
          <a:lstStyle/>
          <a:p>
            <a:r>
              <a:rPr lang="es-ES" sz="1400" dirty="0" smtClean="0"/>
              <a:t>LA BURBUJA DEL ARTE CONTEMPORÁNEO</a:t>
            </a:r>
            <a:br>
              <a:rPr lang="es-ES" sz="1400" dirty="0" smtClean="0"/>
            </a:br>
            <a:r>
              <a:rPr lang="es-ES" sz="1400" dirty="0" smtClean="0"/>
              <a:t>Documental sobre el arte de RTVE</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36483724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446</TotalTime>
  <Words>1396</Words>
  <Application>Microsoft Macintosh PowerPoint</Application>
  <PresentationFormat>Presentación en pantalla (4:3)</PresentationFormat>
  <Paragraphs>73</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Presentación de PowerPoint</vt:lpstr>
      <vt:lpstr>EL CONCEPTO DE ARTE</vt:lpstr>
      <vt:lpstr>EL CONCEPTO DE ARTE</vt:lpstr>
      <vt:lpstr>EL CONCEPTO DE ARTE</vt:lpstr>
      <vt:lpstr>EL CONCEPTO DE ARTE</vt:lpstr>
      <vt:lpstr>¿QUÉ ES LA HISTORIA DEL ARTE Y PARA QUE SIRVE? Por Cecile Michaud, historiadora del arte</vt:lpstr>
      <vt:lpstr>LA BURBUJA DEL ARTE CONTEMPORÁNEO Documental sobre el arte de RTVE</vt:lpstr>
    </vt:vector>
  </TitlesOfParts>
  <Company>Universidad Iberoamericana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CONCEPTO DE ARTE  Las musas con Apolo Musageta Baldasarre Peruzzi Pintor y arquitecto italiano del Renacimiento Siena, 1481-1536</dc:title>
  <dc:creator>Jesús Eugenio Préstamo Millán</dc:creator>
  <cp:lastModifiedBy>Raul</cp:lastModifiedBy>
  <cp:revision>41</cp:revision>
  <cp:lastPrinted>2015-08-23T04:52:08Z</cp:lastPrinted>
  <dcterms:created xsi:type="dcterms:W3CDTF">2014-08-16T22:36:01Z</dcterms:created>
  <dcterms:modified xsi:type="dcterms:W3CDTF">2017-10-19T20:15:49Z</dcterms:modified>
</cp:coreProperties>
</file>