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1.bin" ContentType="application/vnd.openxmlformats-officedocument.oleObject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70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3" r:id="rId13"/>
    <p:sldId id="286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2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5E248-F29A-F041-83A4-7E69F40F15C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EB0A-ED21-2C4F-A0FB-F48F487460C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963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AE725253-4132-F04F-B18E-062FA5D604D4}" type="slidenum">
              <a:rPr lang="es-ES" smtClean="0"/>
              <a:pPr eaLnBrk="1" hangingPunct="1">
                <a:defRPr/>
              </a:pPr>
              <a:t>12</a:t>
            </a:fld>
            <a:endParaRPr lang="es-E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E61B572-CC23-434B-A78F-D7AA044F1C40}" type="slidenum">
              <a:rPr lang="es-ES" smtClean="0"/>
              <a:pPr eaLnBrk="1" hangingPunct="1">
                <a:defRPr/>
              </a:pPr>
              <a:t>21</a:t>
            </a:fld>
            <a:endParaRPr lang="es-E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5EBB6AA9-1A4E-1F4A-A48F-32C449DF698C}" type="slidenum">
              <a:rPr lang="es-ES" smtClean="0"/>
              <a:pPr eaLnBrk="1" hangingPunct="1">
                <a:defRPr/>
              </a:pPr>
              <a:t>22</a:t>
            </a:fld>
            <a:endParaRPr lang="es-E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11FCFD2F-97F3-314A-9B4C-057C8017103E}" type="slidenum">
              <a:rPr lang="es-ES" smtClean="0"/>
              <a:pPr eaLnBrk="1" hangingPunct="1">
                <a:defRPr/>
              </a:pPr>
              <a:t>23</a:t>
            </a:fld>
            <a:endParaRPr lang="es-E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45AE7FF6-6F5C-A24B-917B-DDFDEAC12517}" type="slidenum">
              <a:rPr lang="es-ES" smtClean="0"/>
              <a:pPr eaLnBrk="1" hangingPunct="1">
                <a:defRPr/>
              </a:pPr>
              <a:t>24</a:t>
            </a:fld>
            <a:endParaRPr lang="es-E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145720FC-45C9-344A-8513-5F4319B58504}" type="slidenum">
              <a:rPr lang="es-ES" smtClean="0"/>
              <a:pPr eaLnBrk="1" hangingPunct="1">
                <a:defRPr/>
              </a:pPr>
              <a:t>25</a:t>
            </a:fld>
            <a:endParaRPr lang="es-E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86FBFBED-86C8-3D47-8D11-B820F6AD7F47}" type="slidenum">
              <a:rPr lang="es-ES" smtClean="0"/>
              <a:pPr eaLnBrk="1" hangingPunct="1">
                <a:defRPr/>
              </a:pPr>
              <a:t>26</a:t>
            </a:fld>
            <a:endParaRPr lang="es-E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F4E8CB68-1B61-CD42-AAD0-EDB754C1984C}" type="slidenum">
              <a:rPr lang="es-ES" smtClean="0"/>
              <a:pPr eaLnBrk="1" hangingPunct="1">
                <a:defRPr/>
              </a:pPr>
              <a:t>27</a:t>
            </a:fld>
            <a:endParaRPr lang="es-E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4F37E8DF-8B08-FF46-B7D5-23B779D5B6EA}" type="slidenum">
              <a:rPr lang="es-ES" smtClean="0"/>
              <a:pPr eaLnBrk="1" hangingPunct="1">
                <a:defRPr/>
              </a:pPr>
              <a:t>28</a:t>
            </a:fld>
            <a:endParaRPr lang="es-E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F47A144A-B70C-A44E-986E-39D4D5023BC0}" type="slidenum">
              <a:rPr lang="es-ES" smtClean="0"/>
              <a:pPr eaLnBrk="1" hangingPunct="1">
                <a:defRPr/>
              </a:pPr>
              <a:t>29</a:t>
            </a:fld>
            <a:endParaRPr lang="es-E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BF421B6B-0663-7444-853C-1AF25D6A64FF}" type="slidenum">
              <a:rPr lang="es-ES" smtClean="0"/>
              <a:pPr eaLnBrk="1" hangingPunct="1">
                <a:defRPr/>
              </a:pPr>
              <a:t>30</a:t>
            </a:fld>
            <a:endParaRPr lang="es-E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401CF88C-E71D-8242-B130-E0301B0A0FF8}" type="slidenum">
              <a:rPr lang="es-ES" smtClean="0"/>
              <a:pPr eaLnBrk="1" hangingPunct="1">
                <a:defRPr/>
              </a:pPr>
              <a:t>13</a:t>
            </a:fld>
            <a:endParaRPr lang="es-E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9D879C7B-7B3C-524D-8E8F-2EA9E9D6C124}" type="slidenum">
              <a:rPr lang="es-ES" smtClean="0"/>
              <a:pPr eaLnBrk="1" hangingPunct="1">
                <a:defRPr/>
              </a:pPr>
              <a:t>31</a:t>
            </a:fld>
            <a:endParaRPr lang="es-E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24A5384-244C-E842-85DC-B2FCD4746AF9}" type="slidenum">
              <a:rPr lang="es-ES"/>
              <a:pPr eaLnBrk="1" hangingPunct="1"/>
              <a:t>32</a:t>
            </a:fld>
            <a:endParaRPr lang="es-E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FA9BF2-1A62-3040-9C07-39CB80A54AA0}" type="slidenum">
              <a:rPr lang="es-ES"/>
              <a:pPr eaLnBrk="1" hangingPunct="1"/>
              <a:t>33</a:t>
            </a:fld>
            <a:endParaRPr lang="es-E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AC08619F-2D20-824E-AEEE-BCF534FBA71E}" type="slidenum">
              <a:rPr lang="es-ES"/>
              <a:pPr algn="r" eaLnBrk="1" hangingPunct="1"/>
              <a:t>34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FC4B393-5287-704F-8F16-B3F08FA80D87}" type="slidenum">
              <a:rPr lang="es-ES"/>
              <a:pPr eaLnBrk="1" hangingPunct="1"/>
              <a:t>35</a:t>
            </a:fld>
            <a:endParaRPr lang="es-E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5D7BED-7AC9-6C42-B77C-82265E64F31F}" type="slidenum">
              <a:rPr lang="es-ES"/>
              <a:pPr eaLnBrk="1" hangingPunct="1"/>
              <a:t>36</a:t>
            </a:fld>
            <a:endParaRPr lang="es-E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C15852E-CA87-914C-85EA-C883C4868C11}" type="slidenum">
              <a:rPr lang="es-ES"/>
              <a:pPr eaLnBrk="1" hangingPunct="1"/>
              <a:t>37</a:t>
            </a:fld>
            <a:endParaRPr lang="es-E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A42193-B50A-CC45-A6A5-2757F28124AC}" type="slidenum">
              <a:rPr lang="es-ES"/>
              <a:pPr eaLnBrk="1" hangingPunct="1"/>
              <a:t>38</a:t>
            </a:fld>
            <a:endParaRPr lang="es-E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D8D8D2-63B7-5545-9FBE-4A907A7C6ECD}" type="slidenum">
              <a:rPr lang="es-ES"/>
              <a:pPr eaLnBrk="1" hangingPunct="1"/>
              <a:t>39</a:t>
            </a:fld>
            <a:endParaRPr lang="es-E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14E4528-CFF3-C345-BB6C-B75000430EF5}" type="slidenum">
              <a:rPr lang="es-ES"/>
              <a:pPr eaLnBrk="1" hangingPunct="1"/>
              <a:t>40</a:t>
            </a:fld>
            <a:endParaRPr lang="es-E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6AB42D05-E4A0-384C-B8FA-0060F5F17B75}" type="slidenum">
              <a:rPr lang="es-ES" smtClean="0"/>
              <a:pPr eaLnBrk="1" hangingPunct="1">
                <a:defRPr/>
              </a:pPr>
              <a:t>14</a:t>
            </a:fld>
            <a:endParaRPr lang="es-E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0E3B589-5A29-4F41-9EB1-B19A2273FC9B}" type="slidenum">
              <a:rPr lang="es-ES"/>
              <a:pPr eaLnBrk="1" hangingPunct="1"/>
              <a:t>41</a:t>
            </a:fld>
            <a:endParaRPr lang="es-E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50A1EA7-CA39-3944-AA51-F261BEC8F181}" type="slidenum">
              <a:rPr lang="es-ES"/>
              <a:pPr eaLnBrk="1" hangingPunct="1"/>
              <a:t>42</a:t>
            </a:fld>
            <a:endParaRPr lang="es-E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0535F68-93F3-D44C-932A-F31EB2D5EEC1}" type="slidenum">
              <a:rPr lang="es-ES"/>
              <a:pPr eaLnBrk="1" hangingPunct="1"/>
              <a:t>43</a:t>
            </a:fld>
            <a:endParaRPr lang="es-E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BE5D02C-C0B4-4943-987C-7CF7E6A4DFD5}" type="slidenum">
              <a:rPr lang="es-ES"/>
              <a:pPr eaLnBrk="1" hangingPunct="1"/>
              <a:t>44</a:t>
            </a:fld>
            <a:endParaRPr lang="es-E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6907903-13F6-E54B-9FA5-C024D0D7A892}" type="slidenum">
              <a:rPr lang="es-ES"/>
              <a:pPr eaLnBrk="1" hangingPunct="1"/>
              <a:t>45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92F4487-8DF5-8346-9AF5-27B2677D727F}" type="slidenum">
              <a:rPr lang="es-ES"/>
              <a:pPr eaLnBrk="1" hangingPunct="1"/>
              <a:t>46</a:t>
            </a:fld>
            <a:endParaRPr lang="es-E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292F4FE-0458-7042-B255-999C242A07AA}" type="slidenum">
              <a:rPr lang="es-ES"/>
              <a:pPr eaLnBrk="1" hangingPunct="1"/>
              <a:t>47</a:t>
            </a:fld>
            <a:endParaRPr lang="es-E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5EB4B00-D396-A842-861F-CA2F82107956}" type="slidenum">
              <a:rPr lang="es-ES"/>
              <a:pPr eaLnBrk="1" hangingPunct="1"/>
              <a:t>48</a:t>
            </a:fld>
            <a:endParaRPr lang="es-E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11783E4-0723-7C4F-B794-553EE285AC62}" type="slidenum">
              <a:rPr lang="es-ES"/>
              <a:pPr eaLnBrk="1" hangingPunct="1"/>
              <a:t>49</a:t>
            </a:fld>
            <a:endParaRPr lang="es-E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C211A82-B402-E746-AF2D-1250C0DD202E}" type="slidenum">
              <a:rPr lang="es-ES"/>
              <a:pPr eaLnBrk="1" hangingPunct="1"/>
              <a:t>50</a:t>
            </a:fld>
            <a:endParaRPr lang="es-E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09DE1FF-7DA1-7745-87E9-A05107B3EC2E}" type="slidenum">
              <a:rPr lang="es-ES" smtClean="0"/>
              <a:pPr eaLnBrk="1" hangingPunct="1">
                <a:defRPr/>
              </a:pPr>
              <a:t>15</a:t>
            </a:fld>
            <a:endParaRPr lang="es-E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4C1DD65C-FCD3-204D-BFB7-E7115FD12553}" type="slidenum">
              <a:rPr lang="es-ES" smtClean="0"/>
              <a:pPr eaLnBrk="1" hangingPunct="1">
                <a:defRPr/>
              </a:pPr>
              <a:t>16</a:t>
            </a:fld>
            <a:endParaRPr lang="es-E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583B080F-202C-174F-A64A-D95381DA7DC3}" type="slidenum">
              <a:rPr lang="es-ES" smtClean="0"/>
              <a:pPr eaLnBrk="1" hangingPunct="1">
                <a:defRPr/>
              </a:pPr>
              <a:t>17</a:t>
            </a:fld>
            <a:endParaRPr lang="es-E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2FF7AD1C-5371-4841-B0FB-CE2B1C396076}" type="slidenum">
              <a:rPr lang="es-ES" smtClean="0"/>
              <a:pPr eaLnBrk="1" hangingPunct="1">
                <a:defRPr/>
              </a:pPr>
              <a:t>18</a:t>
            </a:fld>
            <a:endParaRPr lang="es-E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E5BC2A81-EA96-4B4D-BBCF-F2E16E8A37A4}" type="slidenum">
              <a:rPr lang="es-ES" smtClean="0"/>
              <a:pPr eaLnBrk="1" hangingPunct="1">
                <a:defRPr/>
              </a:pPr>
              <a:t>19</a:t>
            </a:fld>
            <a:endParaRPr lang="es-E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74A5174B-8DA1-D646-A820-C1791C5A1587}" type="slidenum">
              <a:rPr lang="es-ES" smtClean="0"/>
              <a:pPr eaLnBrk="1" hangingPunct="1">
                <a:defRPr/>
              </a:pPr>
              <a:t>20</a:t>
            </a:fld>
            <a:endParaRPr lang="es-E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800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9699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7338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85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5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96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343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8038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646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536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76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B9E0D-D005-F245-B2F8-A0C99C3AC61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036A-42CA-2D4E-86AA-BDBAC419C12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42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uillermomendezapata@hotmail.com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3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3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ARTE Y CULTURA I</a:t>
            </a:r>
            <a:br>
              <a:rPr lang="es-ES" sz="2800" dirty="0" smtClean="0"/>
            </a:br>
            <a:r>
              <a:rPr lang="es-ES" sz="2000" dirty="0" smtClean="0"/>
              <a:t>CULTURAS DE LA ANTIGÜEDAD: EGIPTO</a:t>
            </a:r>
            <a:endParaRPr lang="es-ES" sz="2800" dirty="0"/>
          </a:p>
        </p:txBody>
      </p:sp>
      <p:pic>
        <p:nvPicPr>
          <p:cNvPr id="4" name="Marcador de contenido 3" descr="Gize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34" r="-15934"/>
          <a:stretch>
            <a:fillRect/>
          </a:stretch>
        </p:blipFill>
        <p:spPr>
          <a:xfrm>
            <a:off x="457200" y="1417638"/>
            <a:ext cx="8229600" cy="3380710"/>
          </a:xfrm>
        </p:spPr>
      </p:pic>
      <p:sp>
        <p:nvSpPr>
          <p:cNvPr id="5" name="CuadroTexto 4"/>
          <p:cNvSpPr txBox="1"/>
          <p:nvPr/>
        </p:nvSpPr>
        <p:spPr>
          <a:xfrm>
            <a:off x="1097342" y="5108068"/>
            <a:ext cx="72621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UNIDAD 1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MTRO.  JESÚS </a:t>
            </a:r>
            <a:r>
              <a:rPr lang="es-ES" sz="1600" dirty="0" smtClean="0"/>
              <a:t>PRÉSTAMO</a:t>
            </a:r>
          </a:p>
          <a:p>
            <a:pPr algn="ctr"/>
            <a:r>
              <a:rPr lang="es-ES" sz="1600" dirty="0" smtClean="0"/>
              <a:t>PROFR. RAUL LE</a:t>
            </a:r>
            <a:r>
              <a:rPr lang="es-ES" sz="1600" dirty="0" smtClean="0"/>
              <a:t>ÓN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151280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951"/>
          </a:xfrm>
        </p:spPr>
        <p:txBody>
          <a:bodyPr>
            <a:normAutofit/>
          </a:bodyPr>
          <a:lstStyle/>
          <a:p>
            <a:r>
              <a:rPr lang="es-ES" sz="1200" dirty="0" smtClean="0"/>
              <a:t>EGIPTO: CONDICIONAMIENTOS PARA EL ARTE</a:t>
            </a: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33578"/>
            <a:ext cx="8229600" cy="53517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1200" dirty="0" smtClean="0"/>
              <a:t>LA RELIGIÓN Y LA FE EN EL MÁS ALLÁ</a:t>
            </a:r>
          </a:p>
          <a:p>
            <a:pPr marL="0" indent="0" algn="ctr">
              <a:buNone/>
            </a:pPr>
            <a:endParaRPr lang="es-ES" sz="1200" dirty="0"/>
          </a:p>
          <a:p>
            <a:r>
              <a:rPr lang="es-ES" sz="1200" dirty="0" smtClean="0"/>
              <a:t>La religión estuvo ligada estrechamente a la organización y a la orografía del país.</a:t>
            </a:r>
          </a:p>
          <a:p>
            <a:endParaRPr lang="es-ES" sz="1200" dirty="0"/>
          </a:p>
          <a:p>
            <a:r>
              <a:rPr lang="es-ES" sz="1200" dirty="0" smtClean="0"/>
              <a:t>La clase sacerdotal era rica, poderosa y respetada por estar ligada al poder y ser depositaria de la ciencia y del saber cultural: los sacerdotes dictarán rígidas normas al arte.</a:t>
            </a:r>
          </a:p>
          <a:p>
            <a:endParaRPr lang="es-ES" sz="1200" dirty="0"/>
          </a:p>
          <a:p>
            <a:r>
              <a:rPr lang="es-ES" sz="1200" dirty="0" smtClean="0"/>
              <a:t>Magia y religión se confunden y viven en Egipto: en los símbolos de los clanes, en la representación de los dioses y en el culto a las fuerzas naturales. Culto a</a:t>
            </a:r>
          </a:p>
          <a:p>
            <a:pPr marL="571500" lvl="1" indent="-171450"/>
            <a:r>
              <a:rPr lang="es-ES" sz="1200" dirty="0" smtClean="0"/>
              <a:t>Buey Apis</a:t>
            </a:r>
          </a:p>
          <a:p>
            <a:pPr marL="571500" lvl="1" indent="-171450"/>
            <a:r>
              <a:rPr lang="es-ES" sz="1200" dirty="0" smtClean="0"/>
              <a:t>Vaca </a:t>
            </a:r>
            <a:r>
              <a:rPr lang="es-ES" sz="1200" dirty="0" err="1" smtClean="0"/>
              <a:t>Hathor</a:t>
            </a:r>
            <a:endParaRPr lang="es-ES" sz="1200" dirty="0" smtClean="0"/>
          </a:p>
          <a:p>
            <a:pPr marL="571500" lvl="1" indent="-171450"/>
            <a:r>
              <a:rPr lang="es-ES" sz="1200" dirty="0" smtClean="0"/>
              <a:t>Halcón Horus</a:t>
            </a:r>
          </a:p>
          <a:p>
            <a:pPr marL="571500" lvl="1" indent="-171450"/>
            <a:r>
              <a:rPr lang="es-ES" sz="1200" dirty="0" smtClean="0"/>
              <a:t>Deidades con cuerpo humano (alusiva al dios y al símbolo bajo el cual se adora: manifestación de origen totémico)</a:t>
            </a:r>
          </a:p>
          <a:p>
            <a:pPr marL="571500" lvl="1" indent="-171450"/>
            <a:endParaRPr lang="es-ES" sz="1200" dirty="0"/>
          </a:p>
          <a:p>
            <a:pPr marL="358775" lvl="1" indent="-358775">
              <a:buFont typeface="Arial"/>
              <a:buChar char="•"/>
            </a:pPr>
            <a:r>
              <a:rPr lang="es-ES" sz="1200" dirty="0" smtClean="0"/>
              <a:t>Las fuerzas naturales tratadas como dioses, reciben los principales cultos: sol, cielo, luna, el Nilo. Junto a estas fuerzas naturales aparece por primera vez el culto a ideas abstractas:</a:t>
            </a:r>
          </a:p>
          <a:p>
            <a:pPr marL="571500" lvl="2" indent="-171450"/>
            <a:r>
              <a:rPr lang="es-ES" sz="1200" dirty="0" err="1" smtClean="0"/>
              <a:t>Bastet</a:t>
            </a:r>
            <a:r>
              <a:rPr lang="es-ES" sz="1200" dirty="0" smtClean="0"/>
              <a:t> (diosa de la felicidad y de la música)</a:t>
            </a:r>
          </a:p>
          <a:p>
            <a:pPr marL="571500" lvl="2" indent="-171450"/>
            <a:r>
              <a:rPr lang="es-ES" sz="1200" dirty="0" err="1" smtClean="0"/>
              <a:t>Hathor</a:t>
            </a:r>
            <a:r>
              <a:rPr lang="es-ES" sz="1200" dirty="0" smtClean="0"/>
              <a:t> (diosa del amor)</a:t>
            </a:r>
          </a:p>
          <a:p>
            <a:pPr marL="571500" lvl="2" indent="-171450"/>
            <a:r>
              <a:rPr lang="es-ES" sz="1200" dirty="0" err="1" smtClean="0"/>
              <a:t>Maat</a:t>
            </a:r>
            <a:r>
              <a:rPr lang="es-ES" sz="1200" dirty="0" smtClean="0"/>
              <a:t> (diosa de la verdad y la justicia)</a:t>
            </a:r>
          </a:p>
          <a:p>
            <a:pPr marL="400050" lvl="2" indent="0">
              <a:buNone/>
            </a:pPr>
            <a:endParaRPr lang="es-ES" sz="1200" dirty="0" smtClean="0"/>
          </a:p>
          <a:p>
            <a:pPr marL="400050" lvl="2" indent="-400050"/>
            <a:r>
              <a:rPr lang="es-ES" sz="1200" dirty="0" smtClean="0"/>
              <a:t>El arte egipcio no puede comprenderse sin una familiarización con la teología presente en sus dioses, entre otros:</a:t>
            </a:r>
          </a:p>
          <a:p>
            <a:pPr marL="628650" lvl="3" indent="-171450"/>
            <a:r>
              <a:rPr lang="es-ES" sz="1200" dirty="0" smtClean="0"/>
              <a:t>Ra (el dios sol)</a:t>
            </a:r>
          </a:p>
          <a:p>
            <a:pPr marL="628650" lvl="3" indent="-171450"/>
            <a:r>
              <a:rPr lang="es-ES" sz="1200" dirty="0" smtClean="0"/>
              <a:t>Osiris (dios de la fertilidad y la fecundidad)</a:t>
            </a:r>
          </a:p>
          <a:p>
            <a:pPr marL="628650" lvl="3" indent="-171450"/>
            <a:r>
              <a:rPr lang="es-ES" sz="1200" dirty="0" err="1" smtClean="0"/>
              <a:t>Apopis</a:t>
            </a:r>
            <a:r>
              <a:rPr lang="es-ES" sz="1200" dirty="0" smtClean="0"/>
              <a:t> (dragón o serpiente, símbolo del mal)</a:t>
            </a:r>
          </a:p>
          <a:p>
            <a:pPr marL="628650" lvl="3" indent="-171450"/>
            <a:r>
              <a:rPr lang="es-ES" sz="1200" dirty="0" err="1" smtClean="0"/>
              <a:t>Hathor</a:t>
            </a:r>
            <a:r>
              <a:rPr lang="es-ES" sz="1200" dirty="0" smtClean="0"/>
              <a:t> (representada por una vaca con el vientre constelado de estrellas, diosa de la alegría, el placer y el cielo nocturno)</a:t>
            </a:r>
          </a:p>
          <a:p>
            <a:endParaRPr lang="es-ES" sz="1200" dirty="0" smtClean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412089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7645"/>
            <a:ext cx="8229600" cy="738178"/>
          </a:xfrm>
        </p:spPr>
        <p:txBody>
          <a:bodyPr>
            <a:normAutofit/>
          </a:bodyPr>
          <a:lstStyle/>
          <a:p>
            <a:r>
              <a:rPr lang="es-ES" sz="1200" dirty="0" smtClean="0"/>
              <a:t>EGIPTO: CONDICIONAMIENTOS PARA EL ARTE</a:t>
            </a: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39190"/>
            <a:ext cx="8229600" cy="44869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1200" dirty="0" smtClean="0">
                <a:solidFill>
                  <a:srgbClr val="FF0000"/>
                </a:solidFill>
              </a:rPr>
              <a:t>LA RELIGIÓN Y LA FE EN EL MÁS ALLÁ</a:t>
            </a:r>
          </a:p>
          <a:p>
            <a:pPr marL="0" indent="0" algn="ctr">
              <a:buNone/>
            </a:pPr>
            <a:endParaRPr lang="es-ES" sz="12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s-ES" sz="1200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es-ES" sz="1200" dirty="0" smtClean="0">
                <a:solidFill>
                  <a:srgbClr val="FF0000"/>
                </a:solidFill>
              </a:rPr>
              <a:t>El arte egipcio tampoco podrá comprenderse sin:</a:t>
            </a:r>
          </a:p>
          <a:p>
            <a:pPr marL="0" indent="0">
              <a:buNone/>
            </a:pPr>
            <a:endParaRPr lang="es-ES" sz="1200" dirty="0">
              <a:solidFill>
                <a:srgbClr val="FF0000"/>
              </a:solidFill>
            </a:endParaRPr>
          </a:p>
          <a:p>
            <a:r>
              <a:rPr lang="es-ES" sz="1200" dirty="0" smtClean="0">
                <a:solidFill>
                  <a:srgbClr val="FF0000"/>
                </a:solidFill>
              </a:rPr>
              <a:t>Conocer el concepto metafísico de </a:t>
            </a:r>
            <a:r>
              <a:rPr lang="es-ES" sz="1200" b="1" dirty="0" err="1" smtClean="0">
                <a:solidFill>
                  <a:srgbClr val="FF0000"/>
                </a:solidFill>
              </a:rPr>
              <a:t>superexistencia</a:t>
            </a:r>
            <a:r>
              <a:rPr lang="es-ES" sz="1200" dirty="0" smtClean="0">
                <a:solidFill>
                  <a:srgbClr val="FF0000"/>
                </a:solidFill>
              </a:rPr>
              <a:t>: la vida de ultratumba imaginada llena de felicidades materiales</a:t>
            </a:r>
          </a:p>
          <a:p>
            <a:pPr marL="0" indent="0">
              <a:buNone/>
            </a:pPr>
            <a:endParaRPr lang="es-ES" sz="1200" dirty="0" smtClean="0">
              <a:solidFill>
                <a:srgbClr val="FF0000"/>
              </a:solidFill>
            </a:endParaRPr>
          </a:p>
          <a:p>
            <a:r>
              <a:rPr lang="es-ES" sz="1200" dirty="0" smtClean="0">
                <a:solidFill>
                  <a:srgbClr val="FF0000"/>
                </a:solidFill>
              </a:rPr>
              <a:t>El sistema ético-moral del </a:t>
            </a:r>
            <a:r>
              <a:rPr lang="es-ES" sz="1200" b="1" dirty="0" smtClean="0">
                <a:solidFill>
                  <a:srgbClr val="FF0000"/>
                </a:solidFill>
              </a:rPr>
              <a:t>bien y del mal</a:t>
            </a:r>
            <a:r>
              <a:rPr lang="es-ES" sz="1200" dirty="0" smtClean="0">
                <a:solidFill>
                  <a:srgbClr val="FF0000"/>
                </a:solidFill>
              </a:rPr>
              <a:t>, de premio y de castigo.</a:t>
            </a:r>
          </a:p>
          <a:p>
            <a:pPr marL="0" indent="0">
              <a:buNone/>
            </a:pPr>
            <a:endParaRPr lang="es-ES" sz="1200" dirty="0" smtClean="0">
              <a:solidFill>
                <a:srgbClr val="FF0000"/>
              </a:solidFill>
            </a:endParaRPr>
          </a:p>
          <a:p>
            <a:r>
              <a:rPr lang="es-ES" sz="1200" dirty="0" smtClean="0">
                <a:solidFill>
                  <a:srgbClr val="FF0000"/>
                </a:solidFill>
              </a:rPr>
              <a:t>Es un sistema filosófico nacido de la </a:t>
            </a:r>
            <a:r>
              <a:rPr lang="es-ES" sz="1200" b="1" dirty="0" smtClean="0">
                <a:solidFill>
                  <a:srgbClr val="FF0000"/>
                </a:solidFill>
              </a:rPr>
              <a:t>lucha con la naturaleza </a:t>
            </a:r>
            <a:r>
              <a:rPr lang="es-ES" sz="1200" dirty="0" smtClean="0">
                <a:solidFill>
                  <a:srgbClr val="FF0000"/>
                </a:solidFill>
              </a:rPr>
              <a:t>y vivido religiosamente</a:t>
            </a:r>
          </a:p>
          <a:p>
            <a:pPr marL="0" indent="0">
              <a:buNone/>
            </a:pPr>
            <a:endParaRPr lang="es-ES" sz="1200" dirty="0" smtClean="0">
              <a:solidFill>
                <a:srgbClr val="FF0000"/>
              </a:solidFill>
            </a:endParaRPr>
          </a:p>
          <a:p>
            <a:r>
              <a:rPr lang="es-ES" sz="1200" dirty="0" smtClean="0">
                <a:solidFill>
                  <a:srgbClr val="FF0000"/>
                </a:solidFill>
              </a:rPr>
              <a:t>El hombre muerto </a:t>
            </a:r>
            <a:r>
              <a:rPr lang="es-ES" sz="1200" b="1" dirty="0" smtClean="0">
                <a:solidFill>
                  <a:srgbClr val="FF0000"/>
                </a:solidFill>
              </a:rPr>
              <a:t>renace</a:t>
            </a:r>
            <a:r>
              <a:rPr lang="es-ES" sz="1200" dirty="0" smtClean="0">
                <a:solidFill>
                  <a:srgbClr val="FF0000"/>
                </a:solidFill>
              </a:rPr>
              <a:t> de la misma manera que la planta renace a través de sus semillas</a:t>
            </a:r>
          </a:p>
          <a:p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0436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corre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38175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2854342" y="2420938"/>
            <a:ext cx="2687605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_tradnl" sz="2400" dirty="0" smtClean="0"/>
              <a:t>EGIPTO</a:t>
            </a:r>
          </a:p>
          <a:p>
            <a:pPr algn="ctr" eaLnBrk="1" hangingPunct="1">
              <a:defRPr/>
            </a:pPr>
            <a:r>
              <a:rPr lang="es-ES_tradnl" sz="2400" dirty="0" smtClean="0"/>
              <a:t>Arquitectura</a:t>
            </a:r>
          </a:p>
          <a:p>
            <a:pPr algn="ctr" eaLnBrk="1" hangingPunct="1">
              <a:defRPr/>
            </a:pPr>
            <a:r>
              <a:rPr lang="es-ES_tradnl" sz="2400" dirty="0" smtClean="0"/>
              <a:t>Tumbas y templos</a:t>
            </a:r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3011782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179388" y="3213100"/>
            <a:ext cx="706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Arte</a:t>
            </a:r>
          </a:p>
          <a:p>
            <a:pPr eaLnBrk="1" hangingPunct="1">
              <a:defRPr/>
            </a:pPr>
            <a:r>
              <a:rPr lang="es-ES" dirty="0" smtClean="0"/>
              <a:t>egipcio</a:t>
            </a:r>
          </a:p>
        </p:txBody>
      </p:sp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966788" y="908050"/>
            <a:ext cx="1228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Condicionantes</a:t>
            </a:r>
          </a:p>
          <a:p>
            <a:pPr eaLnBrk="1" hangingPunct="1">
              <a:defRPr/>
            </a:pPr>
            <a:r>
              <a:rPr lang="es-ES" dirty="0" smtClean="0"/>
              <a:t> geográficos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2771775" y="333375"/>
            <a:ext cx="31857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Rodeado de desierto		     muerte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2791735" y="981075"/>
            <a:ext cx="4497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Nilo</a:t>
            </a: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708400" y="692150"/>
            <a:ext cx="2590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     Delta	          250 km. Ancho</a:t>
            </a:r>
          </a:p>
          <a:p>
            <a:pPr eaLnBrk="1" hangingPunct="1">
              <a:defRPr/>
            </a:pP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     Curso	            15 km Ancho</a:t>
            </a:r>
          </a:p>
          <a:p>
            <a:pPr eaLnBrk="1" hangingPunct="1">
              <a:defRPr/>
            </a:pP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     Crecidas 	    junio a septiembre</a:t>
            </a:r>
          </a:p>
          <a:p>
            <a:pPr eaLnBrk="1" hangingPunct="1">
              <a:defRPr/>
            </a:pPr>
            <a:r>
              <a:rPr lang="es-ES" dirty="0" smtClean="0"/>
              <a:t>	                  (agua y abono)	</a:t>
            </a:r>
          </a:p>
        </p:txBody>
      </p:sp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6367463" y="620713"/>
            <a:ext cx="15193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Longitud 6.500 Km</a:t>
            </a:r>
          </a:p>
          <a:p>
            <a:pPr eaLnBrk="1" hangingPunct="1">
              <a:defRPr/>
            </a:pPr>
            <a:endParaRPr lang="es-ES" dirty="0" smtClean="0"/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7812088" y="549275"/>
            <a:ext cx="9604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Bajo Egipto</a:t>
            </a:r>
          </a:p>
          <a:p>
            <a:pPr eaLnBrk="1" hangingPunct="1">
              <a:defRPr/>
            </a:pPr>
            <a:r>
              <a:rPr lang="es-ES" dirty="0" smtClean="0"/>
              <a:t>(papiro)</a:t>
            </a:r>
          </a:p>
          <a:p>
            <a:pPr eaLnBrk="1" hangingPunct="1">
              <a:defRPr/>
            </a:pPr>
            <a:r>
              <a:rPr lang="es-ES" dirty="0" smtClean="0"/>
              <a:t>Alto Egipto</a:t>
            </a:r>
          </a:p>
          <a:p>
            <a:pPr eaLnBrk="1" hangingPunct="1">
              <a:defRPr/>
            </a:pPr>
            <a:r>
              <a:rPr lang="es-ES" dirty="0" smtClean="0"/>
              <a:t>(Loto)</a:t>
            </a:r>
          </a:p>
        </p:txBody>
      </p:sp>
      <p:sp>
        <p:nvSpPr>
          <p:cNvPr id="3081" name="AutoShape 13"/>
          <p:cNvSpPr>
            <a:spLocks/>
          </p:cNvSpPr>
          <p:nvPr/>
        </p:nvSpPr>
        <p:spPr bwMode="auto">
          <a:xfrm>
            <a:off x="7740650" y="620713"/>
            <a:ext cx="152400" cy="698500"/>
          </a:xfrm>
          <a:prstGeom prst="rightBrace">
            <a:avLst>
              <a:gd name="adj1" fmla="val 3819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82" name="AutoShape 14"/>
          <p:cNvSpPr>
            <a:spLocks/>
          </p:cNvSpPr>
          <p:nvPr/>
        </p:nvSpPr>
        <p:spPr bwMode="auto">
          <a:xfrm>
            <a:off x="6300788" y="620713"/>
            <a:ext cx="152400" cy="698500"/>
          </a:xfrm>
          <a:prstGeom prst="rightBrace">
            <a:avLst>
              <a:gd name="adj1" fmla="val 3819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83" name="AutoShape 15"/>
          <p:cNvSpPr>
            <a:spLocks/>
          </p:cNvSpPr>
          <p:nvPr/>
        </p:nvSpPr>
        <p:spPr bwMode="auto">
          <a:xfrm>
            <a:off x="6327775" y="1484313"/>
            <a:ext cx="79375" cy="503237"/>
          </a:xfrm>
          <a:prstGeom prst="rightBrace">
            <a:avLst>
              <a:gd name="adj1" fmla="val 52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6453188" y="1525659"/>
            <a:ext cx="24429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Ciclo de vida – muerte</a:t>
            </a:r>
          </a:p>
          <a:p>
            <a:pPr eaLnBrk="1" hangingPunct="1">
              <a:defRPr/>
            </a:pPr>
            <a:r>
              <a:rPr lang="es-ES" dirty="0" smtClean="0"/>
              <a:t> (orden controlado por el Faraón)</a:t>
            </a:r>
          </a:p>
        </p:txBody>
      </p:sp>
      <p:sp>
        <p:nvSpPr>
          <p:cNvPr id="3085" name="AutoShape 17"/>
          <p:cNvSpPr>
            <a:spLocks/>
          </p:cNvSpPr>
          <p:nvPr/>
        </p:nvSpPr>
        <p:spPr bwMode="auto">
          <a:xfrm>
            <a:off x="3708400" y="765175"/>
            <a:ext cx="287338" cy="863600"/>
          </a:xfrm>
          <a:prstGeom prst="leftBrace">
            <a:avLst>
              <a:gd name="adj1" fmla="val 2504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86" name="Line 18"/>
          <p:cNvSpPr>
            <a:spLocks noChangeShapeType="1"/>
          </p:cNvSpPr>
          <p:nvPr/>
        </p:nvSpPr>
        <p:spPr bwMode="auto">
          <a:xfrm>
            <a:off x="4728793" y="8366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87" name="Line 19"/>
          <p:cNvSpPr>
            <a:spLocks noChangeShapeType="1"/>
          </p:cNvSpPr>
          <p:nvPr/>
        </p:nvSpPr>
        <p:spPr bwMode="auto">
          <a:xfrm>
            <a:off x="4859338" y="11969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88" name="Line 20"/>
          <p:cNvSpPr>
            <a:spLocks noChangeShapeType="1"/>
          </p:cNvSpPr>
          <p:nvPr/>
        </p:nvSpPr>
        <p:spPr bwMode="auto">
          <a:xfrm>
            <a:off x="4643438" y="4762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89" name="AutoShape 21"/>
          <p:cNvSpPr>
            <a:spLocks/>
          </p:cNvSpPr>
          <p:nvPr/>
        </p:nvSpPr>
        <p:spPr bwMode="auto">
          <a:xfrm>
            <a:off x="2242366" y="333375"/>
            <a:ext cx="288925" cy="1439863"/>
          </a:xfrm>
          <a:prstGeom prst="leftBrace">
            <a:avLst>
              <a:gd name="adj1" fmla="val 4152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90" name="Text Box 22"/>
          <p:cNvSpPr txBox="1">
            <a:spLocks noChangeArrowheads="1"/>
          </p:cNvSpPr>
          <p:nvPr/>
        </p:nvSpPr>
        <p:spPr bwMode="auto">
          <a:xfrm>
            <a:off x="971550" y="2565400"/>
            <a:ext cx="841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Evolución</a:t>
            </a:r>
          </a:p>
          <a:p>
            <a:pPr eaLnBrk="1" hangingPunct="1">
              <a:defRPr/>
            </a:pPr>
            <a:r>
              <a:rPr lang="es-ES" smtClean="0"/>
              <a:t>histórica</a:t>
            </a:r>
          </a:p>
        </p:txBody>
      </p:sp>
      <p:sp>
        <p:nvSpPr>
          <p:cNvPr id="3091" name="Text Box 23"/>
          <p:cNvSpPr txBox="1">
            <a:spLocks noChangeArrowheads="1"/>
          </p:cNvSpPr>
          <p:nvPr/>
        </p:nvSpPr>
        <p:spPr bwMode="auto">
          <a:xfrm>
            <a:off x="2597150" y="2420938"/>
            <a:ext cx="32432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err="1" smtClean="0"/>
              <a:t>Protodinástico</a:t>
            </a:r>
            <a:r>
              <a:rPr lang="es-ES" dirty="0" smtClean="0"/>
              <a:t> 	XXXI – XXVII a.C.</a:t>
            </a:r>
          </a:p>
          <a:p>
            <a:pPr algn="l" eaLnBrk="1" hangingPunct="1">
              <a:defRPr/>
            </a:pPr>
            <a:r>
              <a:rPr lang="es-ES" dirty="0" smtClean="0"/>
              <a:t>Imperio Antiguo	XXVII – XXII a.C.</a:t>
            </a:r>
          </a:p>
          <a:p>
            <a:pPr algn="l" eaLnBrk="1" hangingPunct="1">
              <a:defRPr/>
            </a:pPr>
            <a:r>
              <a:rPr lang="es-ES" dirty="0" smtClean="0"/>
              <a:t>Imperio Medio	XXI – XVIII a.C.</a:t>
            </a:r>
          </a:p>
          <a:p>
            <a:pPr algn="l" eaLnBrk="1" hangingPunct="1">
              <a:defRPr/>
            </a:pPr>
            <a:r>
              <a:rPr lang="es-ES" dirty="0" smtClean="0"/>
              <a:t>Imperio Nuevo	XVI – XI a. C.</a:t>
            </a:r>
          </a:p>
        </p:txBody>
      </p:sp>
      <p:sp>
        <p:nvSpPr>
          <p:cNvPr id="3092" name="Text Box 24"/>
          <p:cNvSpPr txBox="1">
            <a:spLocks noChangeArrowheads="1"/>
          </p:cNvSpPr>
          <p:nvPr/>
        </p:nvSpPr>
        <p:spPr bwMode="auto">
          <a:xfrm>
            <a:off x="6223000" y="2565400"/>
            <a:ext cx="29558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Menfis   dios Ra   Divinización faraón</a:t>
            </a:r>
          </a:p>
          <a:p>
            <a:pPr eaLnBrk="1" hangingPunct="1">
              <a:defRPr/>
            </a:pPr>
            <a:r>
              <a:rPr lang="es-ES" dirty="0" smtClean="0"/>
              <a:t>Generalización de las tumbas                 </a:t>
            </a:r>
          </a:p>
          <a:p>
            <a:pPr eaLnBrk="1" hangingPunct="1">
              <a:defRPr/>
            </a:pPr>
            <a:r>
              <a:rPr lang="es-ES" dirty="0" smtClean="0"/>
              <a:t>Imperialismo. Importancia de sacerdotes</a:t>
            </a:r>
          </a:p>
        </p:txBody>
      </p:sp>
      <p:sp>
        <p:nvSpPr>
          <p:cNvPr id="3093" name="Line 25"/>
          <p:cNvSpPr>
            <a:spLocks noChangeShapeType="1"/>
          </p:cNvSpPr>
          <p:nvPr/>
        </p:nvSpPr>
        <p:spPr bwMode="auto">
          <a:xfrm>
            <a:off x="5724525" y="270827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94" name="Line 26"/>
          <p:cNvSpPr>
            <a:spLocks noChangeShapeType="1"/>
          </p:cNvSpPr>
          <p:nvPr/>
        </p:nvSpPr>
        <p:spPr bwMode="auto">
          <a:xfrm>
            <a:off x="5724525" y="292417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95" name="Line 27"/>
          <p:cNvSpPr>
            <a:spLocks noChangeShapeType="1"/>
          </p:cNvSpPr>
          <p:nvPr/>
        </p:nvSpPr>
        <p:spPr bwMode="auto">
          <a:xfrm>
            <a:off x="5705869" y="31416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096" name="AutoShape 28"/>
          <p:cNvSpPr>
            <a:spLocks/>
          </p:cNvSpPr>
          <p:nvPr/>
        </p:nvSpPr>
        <p:spPr bwMode="auto">
          <a:xfrm>
            <a:off x="2195513" y="2349500"/>
            <a:ext cx="287337" cy="863600"/>
          </a:xfrm>
          <a:prstGeom prst="leftBrace">
            <a:avLst>
              <a:gd name="adj1" fmla="val 2504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097" name="Text Box 29"/>
          <p:cNvSpPr txBox="1">
            <a:spLocks noChangeArrowheads="1"/>
          </p:cNvSpPr>
          <p:nvPr/>
        </p:nvSpPr>
        <p:spPr bwMode="auto">
          <a:xfrm>
            <a:off x="971550" y="3860800"/>
            <a:ext cx="9255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Mentalidad</a:t>
            </a:r>
          </a:p>
        </p:txBody>
      </p:sp>
      <p:sp>
        <p:nvSpPr>
          <p:cNvPr id="3098" name="Text Box 30"/>
          <p:cNvSpPr txBox="1">
            <a:spLocks noChangeArrowheads="1"/>
          </p:cNvSpPr>
          <p:nvPr/>
        </p:nvSpPr>
        <p:spPr bwMode="auto">
          <a:xfrm>
            <a:off x="2741613" y="3716338"/>
            <a:ext cx="46875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Vida eterna		          Acceso mediante el respeto a las reglas</a:t>
            </a:r>
          </a:p>
          <a:p>
            <a:pPr eaLnBrk="1" hangingPunct="1">
              <a:defRPr/>
            </a:pP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Dos energías                                                                 </a:t>
            </a:r>
          </a:p>
        </p:txBody>
      </p:sp>
      <p:sp>
        <p:nvSpPr>
          <p:cNvPr id="3099" name="Text Box 31"/>
          <p:cNvSpPr txBox="1">
            <a:spLocks noChangeArrowheads="1"/>
          </p:cNvSpPr>
          <p:nvPr/>
        </p:nvSpPr>
        <p:spPr bwMode="auto">
          <a:xfrm>
            <a:off x="3995738" y="4076700"/>
            <a:ext cx="20494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smtClean="0"/>
              <a:t>Ba              alma</a:t>
            </a:r>
          </a:p>
          <a:p>
            <a:pPr algn="l" eaLnBrk="1" hangingPunct="1">
              <a:defRPr/>
            </a:pPr>
            <a:r>
              <a:rPr lang="es-ES" dirty="0" err="1" smtClean="0"/>
              <a:t>Ka</a:t>
            </a:r>
            <a:r>
              <a:rPr lang="es-ES" dirty="0" smtClean="0"/>
              <a:t>              energías vitales      </a:t>
            </a:r>
          </a:p>
        </p:txBody>
      </p:sp>
      <p:sp>
        <p:nvSpPr>
          <p:cNvPr id="3100" name="Text Box 32"/>
          <p:cNvSpPr txBox="1">
            <a:spLocks noChangeArrowheads="1"/>
          </p:cNvSpPr>
          <p:nvPr/>
        </p:nvSpPr>
        <p:spPr bwMode="auto">
          <a:xfrm>
            <a:off x="6340475" y="4076700"/>
            <a:ext cx="2803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 Necesita soporte físico y reproducción</a:t>
            </a:r>
          </a:p>
          <a:p>
            <a:pPr eaLnBrk="1" hangingPunct="1">
              <a:defRPr/>
            </a:pPr>
            <a:r>
              <a:rPr lang="es-ES" smtClean="0"/>
              <a:t> de elementos de la realidad</a:t>
            </a:r>
          </a:p>
        </p:txBody>
      </p:sp>
      <p:sp>
        <p:nvSpPr>
          <p:cNvPr id="3101" name="AutoShape 33"/>
          <p:cNvSpPr>
            <a:spLocks/>
          </p:cNvSpPr>
          <p:nvPr/>
        </p:nvSpPr>
        <p:spPr bwMode="auto">
          <a:xfrm>
            <a:off x="3924300" y="4076700"/>
            <a:ext cx="73025" cy="411163"/>
          </a:xfrm>
          <a:prstGeom prst="leftBrace">
            <a:avLst>
              <a:gd name="adj1" fmla="val 4692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102" name="Line 34"/>
          <p:cNvSpPr>
            <a:spLocks noChangeShapeType="1"/>
          </p:cNvSpPr>
          <p:nvPr/>
        </p:nvSpPr>
        <p:spPr bwMode="auto">
          <a:xfrm>
            <a:off x="4500563" y="42699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103" name="Line 35"/>
          <p:cNvSpPr>
            <a:spLocks noChangeShapeType="1"/>
          </p:cNvSpPr>
          <p:nvPr/>
        </p:nvSpPr>
        <p:spPr bwMode="auto">
          <a:xfrm>
            <a:off x="4500563" y="44148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104" name="Line 36"/>
          <p:cNvSpPr>
            <a:spLocks noChangeShapeType="1"/>
          </p:cNvSpPr>
          <p:nvPr/>
        </p:nvSpPr>
        <p:spPr bwMode="auto">
          <a:xfrm>
            <a:off x="3851275" y="38608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105" name="AutoShape 37"/>
          <p:cNvSpPr>
            <a:spLocks/>
          </p:cNvSpPr>
          <p:nvPr/>
        </p:nvSpPr>
        <p:spPr bwMode="auto">
          <a:xfrm>
            <a:off x="6156326" y="4135438"/>
            <a:ext cx="71438" cy="338138"/>
          </a:xfrm>
          <a:prstGeom prst="rightBrace">
            <a:avLst>
              <a:gd name="adj1" fmla="val 197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106" name="AutoShape 38"/>
          <p:cNvSpPr>
            <a:spLocks/>
          </p:cNvSpPr>
          <p:nvPr/>
        </p:nvSpPr>
        <p:spPr bwMode="auto">
          <a:xfrm>
            <a:off x="2242366" y="3644900"/>
            <a:ext cx="71438" cy="627063"/>
          </a:xfrm>
          <a:prstGeom prst="leftBrace">
            <a:avLst>
              <a:gd name="adj1" fmla="val 7314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107" name="Text Box 39"/>
          <p:cNvSpPr txBox="1">
            <a:spLocks noChangeArrowheads="1"/>
          </p:cNvSpPr>
          <p:nvPr/>
        </p:nvSpPr>
        <p:spPr bwMode="auto">
          <a:xfrm>
            <a:off x="900113" y="5157788"/>
            <a:ext cx="1003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Arquitectura</a:t>
            </a:r>
          </a:p>
        </p:txBody>
      </p:sp>
      <p:sp>
        <p:nvSpPr>
          <p:cNvPr id="3108" name="Text Box 40"/>
          <p:cNvSpPr txBox="1">
            <a:spLocks noChangeArrowheads="1"/>
          </p:cNvSpPr>
          <p:nvPr/>
        </p:nvSpPr>
        <p:spPr bwMode="auto">
          <a:xfrm>
            <a:off x="1908175" y="4797425"/>
            <a:ext cx="8945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solidFill>
                  <a:srgbClr val="FF0000"/>
                </a:solidFill>
              </a:rPr>
              <a:t>materiales</a:t>
            </a:r>
          </a:p>
        </p:txBody>
      </p:sp>
      <p:sp>
        <p:nvSpPr>
          <p:cNvPr id="3109" name="Text Box 41"/>
          <p:cNvSpPr txBox="1">
            <a:spLocks noChangeArrowheads="1"/>
          </p:cNvSpPr>
          <p:nvPr/>
        </p:nvSpPr>
        <p:spPr bwMode="auto">
          <a:xfrm>
            <a:off x="2916238" y="4652963"/>
            <a:ext cx="32512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smtClean="0">
                <a:solidFill>
                  <a:srgbClr val="FF0000"/>
                </a:solidFill>
              </a:rPr>
              <a:t>Adobe      (al principio/sensación de efímero)</a:t>
            </a:r>
          </a:p>
          <a:p>
            <a:pPr algn="l" eaLnBrk="1" hangingPunct="1">
              <a:defRPr/>
            </a:pPr>
            <a:r>
              <a:rPr lang="es-ES" dirty="0" smtClean="0">
                <a:solidFill>
                  <a:srgbClr val="FF0000"/>
                </a:solidFill>
              </a:rPr>
              <a:t>Piedra      (posterior/sensación de eternidad</a:t>
            </a:r>
          </a:p>
        </p:txBody>
      </p:sp>
      <p:sp>
        <p:nvSpPr>
          <p:cNvPr id="3110" name="Text Box 42"/>
          <p:cNvSpPr txBox="1">
            <a:spLocks noChangeArrowheads="1"/>
          </p:cNvSpPr>
          <p:nvPr/>
        </p:nvSpPr>
        <p:spPr bwMode="auto">
          <a:xfrm>
            <a:off x="1908175" y="5445125"/>
            <a:ext cx="8047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solidFill>
                  <a:srgbClr val="FF0000"/>
                </a:solidFill>
              </a:rPr>
              <a:t>Valores</a:t>
            </a:r>
          </a:p>
          <a:p>
            <a:pPr eaLnBrk="1" hangingPunct="1">
              <a:defRPr/>
            </a:pPr>
            <a:r>
              <a:rPr lang="es-ES" smtClean="0">
                <a:solidFill>
                  <a:srgbClr val="FF0000"/>
                </a:solidFill>
              </a:rPr>
              <a:t>estéticos</a:t>
            </a:r>
          </a:p>
        </p:txBody>
      </p:sp>
      <p:sp>
        <p:nvSpPr>
          <p:cNvPr id="3111" name="Text Box 43"/>
          <p:cNvSpPr txBox="1">
            <a:spLocks noChangeArrowheads="1"/>
          </p:cNvSpPr>
          <p:nvPr/>
        </p:nvSpPr>
        <p:spPr bwMode="auto">
          <a:xfrm>
            <a:off x="2713584" y="5300663"/>
            <a:ext cx="6463654" cy="7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lnSpc>
                <a:spcPct val="120000"/>
              </a:lnSpc>
              <a:defRPr/>
            </a:pPr>
            <a:r>
              <a:rPr lang="es-ES" dirty="0" smtClean="0">
                <a:solidFill>
                  <a:srgbClr val="FF0000"/>
                </a:solidFill>
              </a:rPr>
              <a:t>Formas nítidas, geométricas, rotundas</a:t>
            </a:r>
          </a:p>
          <a:p>
            <a:pPr algn="l" eaLnBrk="1" hangingPunct="1">
              <a:lnSpc>
                <a:spcPct val="120000"/>
              </a:lnSpc>
              <a:defRPr/>
            </a:pPr>
            <a:r>
              <a:rPr lang="es-ES" dirty="0" smtClean="0">
                <a:solidFill>
                  <a:srgbClr val="FF0000"/>
                </a:solidFill>
              </a:rPr>
              <a:t>Estructuras adinteladas (conocían las bóvedas, pero líneas rectas dan sensación de eterno)</a:t>
            </a:r>
          </a:p>
          <a:p>
            <a:pPr algn="l" eaLnBrk="1" hangingPunct="1">
              <a:lnSpc>
                <a:spcPct val="120000"/>
              </a:lnSpc>
              <a:defRPr/>
            </a:pPr>
            <a:r>
              <a:rPr lang="es-ES" dirty="0" smtClean="0">
                <a:solidFill>
                  <a:srgbClr val="FF0000"/>
                </a:solidFill>
              </a:rPr>
              <a:t>Monumentalidad y </a:t>
            </a:r>
            <a:r>
              <a:rPr lang="es-ES" dirty="0" err="1" smtClean="0">
                <a:solidFill>
                  <a:srgbClr val="FF0000"/>
                </a:solidFill>
              </a:rPr>
              <a:t>colosalismo</a:t>
            </a:r>
            <a:endParaRPr lang="es-ES" dirty="0" smtClean="0">
              <a:solidFill>
                <a:srgbClr val="FF0000"/>
              </a:solidFill>
            </a:endParaRPr>
          </a:p>
        </p:txBody>
      </p:sp>
      <p:sp>
        <p:nvSpPr>
          <p:cNvPr id="3112" name="AutoShape 44"/>
          <p:cNvSpPr>
            <a:spLocks/>
          </p:cNvSpPr>
          <p:nvPr/>
        </p:nvSpPr>
        <p:spPr bwMode="auto">
          <a:xfrm>
            <a:off x="2627313" y="5300663"/>
            <a:ext cx="142875" cy="720725"/>
          </a:xfrm>
          <a:prstGeom prst="leftBrace">
            <a:avLst>
              <a:gd name="adj1" fmla="val 4203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113" name="AutoShape 45"/>
          <p:cNvSpPr>
            <a:spLocks/>
          </p:cNvSpPr>
          <p:nvPr/>
        </p:nvSpPr>
        <p:spPr bwMode="auto">
          <a:xfrm>
            <a:off x="2771775" y="4724400"/>
            <a:ext cx="73025" cy="411163"/>
          </a:xfrm>
          <a:prstGeom prst="leftBrace">
            <a:avLst>
              <a:gd name="adj1" fmla="val 4692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114" name="AutoShape 46"/>
          <p:cNvSpPr>
            <a:spLocks/>
          </p:cNvSpPr>
          <p:nvPr/>
        </p:nvSpPr>
        <p:spPr bwMode="auto">
          <a:xfrm>
            <a:off x="1835150" y="4724400"/>
            <a:ext cx="215900" cy="1441450"/>
          </a:xfrm>
          <a:prstGeom prst="leftBrace">
            <a:avLst>
              <a:gd name="adj1" fmla="val 5563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43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0" y="3141663"/>
            <a:ext cx="70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Arte</a:t>
            </a:r>
          </a:p>
          <a:p>
            <a:pPr eaLnBrk="1" hangingPunct="1">
              <a:defRPr/>
            </a:pPr>
            <a:r>
              <a:rPr lang="es-ES" smtClean="0"/>
              <a:t> egipcio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971550" y="3141663"/>
            <a:ext cx="1003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Arquitectura</a:t>
            </a:r>
          </a:p>
        </p:txBody>
      </p: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2051050" y="3141663"/>
            <a:ext cx="7572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tipología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2987675" y="1341438"/>
            <a:ext cx="682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tumbas</a:t>
            </a:r>
          </a:p>
        </p:txBody>
      </p:sp>
      <p:sp>
        <p:nvSpPr>
          <p:cNvPr id="4102" name="Text Box 10"/>
          <p:cNvSpPr txBox="1">
            <a:spLocks noChangeArrowheads="1"/>
          </p:cNvSpPr>
          <p:nvPr/>
        </p:nvSpPr>
        <p:spPr bwMode="auto">
          <a:xfrm>
            <a:off x="3851275" y="333375"/>
            <a:ext cx="851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/>
              <a:t>M</a:t>
            </a:r>
            <a:r>
              <a:rPr lang="es-ES" dirty="0" smtClean="0"/>
              <a:t>astabas</a:t>
            </a:r>
          </a:p>
        </p:txBody>
      </p:sp>
      <p:sp>
        <p:nvSpPr>
          <p:cNvPr id="4103" name="Text Box 11"/>
          <p:cNvSpPr txBox="1">
            <a:spLocks noChangeArrowheads="1"/>
          </p:cNvSpPr>
          <p:nvPr/>
        </p:nvSpPr>
        <p:spPr bwMode="auto">
          <a:xfrm>
            <a:off x="4787900" y="188913"/>
            <a:ext cx="166211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mtClean="0"/>
              <a:t>Forma rectangular</a:t>
            </a:r>
          </a:p>
          <a:p>
            <a:pPr algn="l" eaLnBrk="1" hangingPunct="1">
              <a:defRPr/>
            </a:pPr>
            <a:r>
              <a:rPr lang="es-ES" smtClean="0"/>
              <a:t>Estructura trapezoidal</a:t>
            </a:r>
          </a:p>
          <a:p>
            <a:pPr algn="l" eaLnBrk="1" hangingPunct="1">
              <a:defRPr/>
            </a:pPr>
            <a:r>
              <a:rPr lang="es-ES" smtClean="0"/>
              <a:t>Distribución interna:</a:t>
            </a:r>
          </a:p>
        </p:txBody>
      </p:sp>
      <p:sp>
        <p:nvSpPr>
          <p:cNvPr id="4104" name="Text Box 12"/>
          <p:cNvSpPr txBox="1">
            <a:spLocks noChangeArrowheads="1"/>
          </p:cNvSpPr>
          <p:nvPr/>
        </p:nvSpPr>
        <p:spPr bwMode="auto">
          <a:xfrm>
            <a:off x="6588125" y="333375"/>
            <a:ext cx="232886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mtClean="0"/>
              <a:t>cámara funeraria (subterránea),</a:t>
            </a:r>
          </a:p>
          <a:p>
            <a:pPr algn="l" eaLnBrk="1" hangingPunct="1">
              <a:defRPr/>
            </a:pPr>
            <a:r>
              <a:rPr lang="es-ES" smtClean="0"/>
              <a:t> pozo, </a:t>
            </a:r>
          </a:p>
          <a:p>
            <a:pPr algn="l" eaLnBrk="1" hangingPunct="1">
              <a:defRPr/>
            </a:pPr>
            <a:r>
              <a:rPr lang="es-ES" smtClean="0"/>
              <a:t>serdab (capilla del doble)</a:t>
            </a:r>
          </a:p>
          <a:p>
            <a:pPr algn="l" eaLnBrk="1" hangingPunct="1">
              <a:defRPr/>
            </a:pPr>
            <a:r>
              <a:rPr lang="es-ES" smtClean="0"/>
              <a:t>falsas puertas</a:t>
            </a:r>
          </a:p>
          <a:p>
            <a:pPr algn="l" eaLnBrk="1" hangingPunct="1">
              <a:defRPr/>
            </a:pPr>
            <a:endParaRPr lang="es-ES" smtClean="0"/>
          </a:p>
        </p:txBody>
      </p:sp>
      <p:sp>
        <p:nvSpPr>
          <p:cNvPr id="4105" name="AutoShape 13"/>
          <p:cNvSpPr>
            <a:spLocks/>
          </p:cNvSpPr>
          <p:nvPr/>
        </p:nvSpPr>
        <p:spPr bwMode="auto">
          <a:xfrm>
            <a:off x="6443663" y="404813"/>
            <a:ext cx="144462" cy="769937"/>
          </a:xfrm>
          <a:prstGeom prst="leftBrace">
            <a:avLst>
              <a:gd name="adj1" fmla="val 444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06" name="AutoShape 14"/>
          <p:cNvSpPr>
            <a:spLocks/>
          </p:cNvSpPr>
          <p:nvPr/>
        </p:nvSpPr>
        <p:spPr bwMode="auto">
          <a:xfrm>
            <a:off x="4716463" y="188913"/>
            <a:ext cx="144462" cy="769937"/>
          </a:xfrm>
          <a:prstGeom prst="leftBrace">
            <a:avLst>
              <a:gd name="adj1" fmla="val 444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07" name="AutoShape 15"/>
          <p:cNvSpPr>
            <a:spLocks/>
          </p:cNvSpPr>
          <p:nvPr/>
        </p:nvSpPr>
        <p:spPr bwMode="auto">
          <a:xfrm>
            <a:off x="4787900" y="1268413"/>
            <a:ext cx="144463" cy="769937"/>
          </a:xfrm>
          <a:prstGeom prst="leftBrace">
            <a:avLst>
              <a:gd name="adj1" fmla="val 444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08" name="Text Box 16"/>
          <p:cNvSpPr txBox="1">
            <a:spLocks noChangeArrowheads="1"/>
          </p:cNvSpPr>
          <p:nvPr/>
        </p:nvSpPr>
        <p:spPr bwMode="auto">
          <a:xfrm>
            <a:off x="3851275" y="1557338"/>
            <a:ext cx="8688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/>
              <a:t>P</a:t>
            </a:r>
            <a:r>
              <a:rPr lang="es-ES" dirty="0" smtClean="0"/>
              <a:t>irámides</a:t>
            </a:r>
          </a:p>
        </p:txBody>
      </p:sp>
      <p:sp>
        <p:nvSpPr>
          <p:cNvPr id="4109" name="Text Box 17"/>
          <p:cNvSpPr txBox="1">
            <a:spLocks noChangeArrowheads="1"/>
          </p:cNvSpPr>
          <p:nvPr/>
        </p:nvSpPr>
        <p:spPr bwMode="auto">
          <a:xfrm>
            <a:off x="4845050" y="1341438"/>
            <a:ext cx="15748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Escalonada	</a:t>
            </a:r>
            <a:r>
              <a:rPr lang="es-ES" dirty="0" err="1" smtClean="0"/>
              <a:t>Zoser</a:t>
            </a: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Acodadas	</a:t>
            </a:r>
            <a:r>
              <a:rPr lang="es-ES" dirty="0" err="1" smtClean="0"/>
              <a:t>Snefru</a:t>
            </a: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Regulares	Keops</a:t>
            </a:r>
          </a:p>
        </p:txBody>
      </p:sp>
      <p:sp>
        <p:nvSpPr>
          <p:cNvPr id="4110" name="Text Box 18"/>
          <p:cNvSpPr txBox="1">
            <a:spLocks noChangeArrowheads="1"/>
          </p:cNvSpPr>
          <p:nvPr/>
        </p:nvSpPr>
        <p:spPr bwMode="auto">
          <a:xfrm>
            <a:off x="3851275" y="2279887"/>
            <a:ext cx="44837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Hipogeos	   tumbas excavadas en roca (Valle de los Reyes)</a:t>
            </a:r>
          </a:p>
        </p:txBody>
      </p:sp>
      <p:sp>
        <p:nvSpPr>
          <p:cNvPr id="4111" name="AutoShape 19"/>
          <p:cNvSpPr>
            <a:spLocks/>
          </p:cNvSpPr>
          <p:nvPr/>
        </p:nvSpPr>
        <p:spPr bwMode="auto">
          <a:xfrm>
            <a:off x="3708400" y="188913"/>
            <a:ext cx="215900" cy="2447925"/>
          </a:xfrm>
          <a:prstGeom prst="leftBrace">
            <a:avLst>
              <a:gd name="adj1" fmla="val 944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2" name="AutoShape 20"/>
          <p:cNvSpPr>
            <a:spLocks/>
          </p:cNvSpPr>
          <p:nvPr/>
        </p:nvSpPr>
        <p:spPr bwMode="auto">
          <a:xfrm>
            <a:off x="4859338" y="2318098"/>
            <a:ext cx="73025" cy="287337"/>
          </a:xfrm>
          <a:prstGeom prst="leftBrace">
            <a:avLst>
              <a:gd name="adj1" fmla="val 3279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3" name="AutoShape 21"/>
          <p:cNvSpPr>
            <a:spLocks/>
          </p:cNvSpPr>
          <p:nvPr/>
        </p:nvSpPr>
        <p:spPr bwMode="auto">
          <a:xfrm>
            <a:off x="1908175" y="260350"/>
            <a:ext cx="360363" cy="5616575"/>
          </a:xfrm>
          <a:prstGeom prst="leftBrace">
            <a:avLst>
              <a:gd name="adj1" fmla="val 12988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4" name="Text Box 22"/>
          <p:cNvSpPr txBox="1">
            <a:spLocks noChangeArrowheads="1"/>
          </p:cNvSpPr>
          <p:nvPr/>
        </p:nvSpPr>
        <p:spPr bwMode="auto">
          <a:xfrm>
            <a:off x="3059113" y="4005263"/>
            <a:ext cx="7159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templos</a:t>
            </a:r>
          </a:p>
        </p:txBody>
      </p:sp>
      <p:sp>
        <p:nvSpPr>
          <p:cNvPr id="4115" name="AutoShape 23"/>
          <p:cNvSpPr>
            <a:spLocks/>
          </p:cNvSpPr>
          <p:nvPr/>
        </p:nvSpPr>
        <p:spPr bwMode="auto">
          <a:xfrm>
            <a:off x="2916238" y="333375"/>
            <a:ext cx="215900" cy="5256213"/>
          </a:xfrm>
          <a:prstGeom prst="leftBrace">
            <a:avLst>
              <a:gd name="adj1" fmla="val 2028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6" name="AutoShape 24"/>
          <p:cNvSpPr>
            <a:spLocks/>
          </p:cNvSpPr>
          <p:nvPr/>
        </p:nvSpPr>
        <p:spPr bwMode="auto">
          <a:xfrm>
            <a:off x="3708400" y="2924175"/>
            <a:ext cx="215900" cy="2592388"/>
          </a:xfrm>
          <a:prstGeom prst="leftBrace">
            <a:avLst>
              <a:gd name="adj1" fmla="val 10006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7" name="AutoShape 25"/>
          <p:cNvSpPr>
            <a:spLocks/>
          </p:cNvSpPr>
          <p:nvPr/>
        </p:nvSpPr>
        <p:spPr bwMode="auto">
          <a:xfrm>
            <a:off x="4500563" y="3357563"/>
            <a:ext cx="142875" cy="1128712"/>
          </a:xfrm>
          <a:prstGeom prst="leftBrace">
            <a:avLst>
              <a:gd name="adj1" fmla="val 6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18" name="Text Box 26"/>
          <p:cNvSpPr txBox="1">
            <a:spLocks noChangeArrowheads="1"/>
          </p:cNvSpPr>
          <p:nvPr/>
        </p:nvSpPr>
        <p:spPr bwMode="auto">
          <a:xfrm>
            <a:off x="3851275" y="2924175"/>
            <a:ext cx="2262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Funciones: culto y económicas</a:t>
            </a:r>
          </a:p>
        </p:txBody>
      </p:sp>
      <p:sp>
        <p:nvSpPr>
          <p:cNvPr id="4119" name="Text Box 27"/>
          <p:cNvSpPr txBox="1">
            <a:spLocks noChangeArrowheads="1"/>
          </p:cNvSpPr>
          <p:nvPr/>
        </p:nvSpPr>
        <p:spPr bwMode="auto">
          <a:xfrm>
            <a:off x="3841750" y="3933825"/>
            <a:ext cx="623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Partes</a:t>
            </a:r>
          </a:p>
        </p:txBody>
      </p:sp>
      <p:sp>
        <p:nvSpPr>
          <p:cNvPr id="4120" name="Text Box 28"/>
          <p:cNvSpPr txBox="1">
            <a:spLocks noChangeArrowheads="1"/>
          </p:cNvSpPr>
          <p:nvPr/>
        </p:nvSpPr>
        <p:spPr bwMode="auto">
          <a:xfrm>
            <a:off x="4500563" y="3357563"/>
            <a:ext cx="33924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smtClean="0"/>
              <a:t>Avenida de esfinges o carneros de Amón </a:t>
            </a:r>
          </a:p>
          <a:p>
            <a:pPr algn="l" eaLnBrk="1" hangingPunct="1">
              <a:defRPr/>
            </a:pPr>
            <a:r>
              <a:rPr lang="es-ES" dirty="0" smtClean="0"/>
              <a:t>Obelisco</a:t>
            </a:r>
          </a:p>
          <a:p>
            <a:pPr algn="l" eaLnBrk="1" hangingPunct="1">
              <a:defRPr/>
            </a:pPr>
            <a:r>
              <a:rPr lang="es-ES" dirty="0" smtClean="0"/>
              <a:t>Pilonos (muro en talud) Rehundimiento central</a:t>
            </a:r>
          </a:p>
          <a:p>
            <a:pPr algn="l" eaLnBrk="1" hangingPunct="1">
              <a:defRPr/>
            </a:pPr>
            <a:r>
              <a:rPr lang="es-ES" dirty="0" smtClean="0"/>
              <a:t>Patio </a:t>
            </a:r>
            <a:r>
              <a:rPr lang="es-ES" dirty="0" err="1" smtClean="0"/>
              <a:t>hipetro</a:t>
            </a:r>
            <a:r>
              <a:rPr lang="es-ES" dirty="0" smtClean="0"/>
              <a:t> (descubierto ) rodeado de pórticos</a:t>
            </a:r>
          </a:p>
          <a:p>
            <a:pPr algn="l" eaLnBrk="1" hangingPunct="1">
              <a:defRPr/>
            </a:pPr>
            <a:r>
              <a:rPr lang="es-ES" dirty="0" smtClean="0"/>
              <a:t>Sala hipóstila (cubierta) bosque de columnas</a:t>
            </a:r>
          </a:p>
          <a:p>
            <a:pPr algn="l" eaLnBrk="1" hangingPunct="1">
              <a:defRPr/>
            </a:pPr>
            <a:r>
              <a:rPr lang="es-ES" dirty="0" smtClean="0"/>
              <a:t>Capilla Residencia del Dios</a:t>
            </a:r>
          </a:p>
        </p:txBody>
      </p:sp>
      <p:sp>
        <p:nvSpPr>
          <p:cNvPr id="4121" name="Text Box 29"/>
          <p:cNvSpPr txBox="1">
            <a:spLocks noChangeArrowheads="1"/>
          </p:cNvSpPr>
          <p:nvPr/>
        </p:nvSpPr>
        <p:spPr bwMode="auto">
          <a:xfrm>
            <a:off x="7956550" y="3500438"/>
            <a:ext cx="10350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Disminuye</a:t>
            </a:r>
          </a:p>
          <a:p>
            <a:pPr eaLnBrk="1" hangingPunct="1">
              <a:defRPr/>
            </a:pPr>
            <a:r>
              <a:rPr lang="es-ES" dirty="0" smtClean="0"/>
              <a:t> en tamaño</a:t>
            </a:r>
          </a:p>
          <a:p>
            <a:pPr eaLnBrk="1" hangingPunct="1">
              <a:defRPr/>
            </a:pPr>
            <a:r>
              <a:rPr lang="es-ES" dirty="0" smtClean="0"/>
              <a:t> y en</a:t>
            </a:r>
          </a:p>
          <a:p>
            <a:pPr eaLnBrk="1" hangingPunct="1">
              <a:defRPr/>
            </a:pPr>
            <a:r>
              <a:rPr lang="es-ES" dirty="0" smtClean="0"/>
              <a:t> luminosidad</a:t>
            </a:r>
          </a:p>
        </p:txBody>
      </p:sp>
      <p:sp>
        <p:nvSpPr>
          <p:cNvPr id="4122" name="AutoShape 30"/>
          <p:cNvSpPr>
            <a:spLocks/>
          </p:cNvSpPr>
          <p:nvPr/>
        </p:nvSpPr>
        <p:spPr bwMode="auto">
          <a:xfrm>
            <a:off x="4572000" y="4724400"/>
            <a:ext cx="144463" cy="769938"/>
          </a:xfrm>
          <a:prstGeom prst="leftBrace">
            <a:avLst>
              <a:gd name="adj1" fmla="val 444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23" name="Text Box 31"/>
          <p:cNvSpPr txBox="1">
            <a:spLocks noChangeArrowheads="1"/>
          </p:cNvSpPr>
          <p:nvPr/>
        </p:nvSpPr>
        <p:spPr bwMode="auto">
          <a:xfrm>
            <a:off x="3851275" y="4889500"/>
            <a:ext cx="5984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Tipos </a:t>
            </a:r>
          </a:p>
        </p:txBody>
      </p:sp>
      <p:sp>
        <p:nvSpPr>
          <p:cNvPr id="4124" name="Text Box 32"/>
          <p:cNvSpPr txBox="1">
            <a:spLocks noChangeArrowheads="1"/>
          </p:cNvSpPr>
          <p:nvPr/>
        </p:nvSpPr>
        <p:spPr bwMode="auto">
          <a:xfrm>
            <a:off x="4730400" y="4724400"/>
            <a:ext cx="41865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smtClean="0"/>
              <a:t>Exentos			                      </a:t>
            </a:r>
            <a:r>
              <a:rPr lang="es-ES" dirty="0" err="1" smtClean="0"/>
              <a:t>Karnak</a:t>
            </a:r>
            <a:r>
              <a:rPr lang="es-ES" dirty="0" smtClean="0"/>
              <a:t> y </a:t>
            </a:r>
            <a:r>
              <a:rPr lang="es-ES" dirty="0" err="1" smtClean="0"/>
              <a:t>Luxor</a:t>
            </a:r>
            <a:endParaRPr lang="es-ES" dirty="0" smtClean="0"/>
          </a:p>
          <a:p>
            <a:pPr algn="l" eaLnBrk="1" hangingPunct="1">
              <a:defRPr/>
            </a:pPr>
            <a:r>
              <a:rPr lang="es-ES" dirty="0" err="1" smtClean="0"/>
              <a:t>Semiespeos</a:t>
            </a:r>
            <a:r>
              <a:rPr lang="es-ES" dirty="0" smtClean="0"/>
              <a:t>(	</a:t>
            </a:r>
            <a:r>
              <a:rPr lang="es-ES" dirty="0" err="1" smtClean="0"/>
              <a:t>semiexcavados</a:t>
            </a:r>
            <a:r>
              <a:rPr lang="es-ES" dirty="0" smtClean="0"/>
              <a:t>) 	           Reina </a:t>
            </a:r>
            <a:r>
              <a:rPr lang="es-ES" dirty="0" err="1" smtClean="0"/>
              <a:t>Hatshepsut</a:t>
            </a:r>
            <a:endParaRPr lang="es-ES" dirty="0" smtClean="0"/>
          </a:p>
          <a:p>
            <a:pPr algn="l" eaLnBrk="1" hangingPunct="1">
              <a:defRPr/>
            </a:pPr>
            <a:r>
              <a:rPr lang="es-ES" dirty="0" err="1" smtClean="0"/>
              <a:t>Speos</a:t>
            </a:r>
            <a:r>
              <a:rPr lang="es-ES" dirty="0" smtClean="0"/>
              <a:t> (excavados)		                      Ramsés II</a:t>
            </a:r>
          </a:p>
        </p:txBody>
      </p:sp>
      <p:sp>
        <p:nvSpPr>
          <p:cNvPr id="4125" name="AutoShape 33"/>
          <p:cNvSpPr>
            <a:spLocks/>
          </p:cNvSpPr>
          <p:nvPr/>
        </p:nvSpPr>
        <p:spPr bwMode="auto">
          <a:xfrm>
            <a:off x="755650" y="0"/>
            <a:ext cx="576263" cy="6426200"/>
          </a:xfrm>
          <a:prstGeom prst="leftBrace">
            <a:avLst>
              <a:gd name="adj1" fmla="val 9292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4126" name="Line 34"/>
          <p:cNvSpPr>
            <a:spLocks noChangeShapeType="1"/>
          </p:cNvSpPr>
          <p:nvPr/>
        </p:nvSpPr>
        <p:spPr bwMode="auto">
          <a:xfrm>
            <a:off x="6084888" y="4868863"/>
            <a:ext cx="136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4127" name="Line 35"/>
          <p:cNvSpPr>
            <a:spLocks noChangeShapeType="1"/>
          </p:cNvSpPr>
          <p:nvPr/>
        </p:nvSpPr>
        <p:spPr bwMode="auto">
          <a:xfrm>
            <a:off x="6948488" y="50847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4128" name="Line 36"/>
          <p:cNvSpPr>
            <a:spLocks noChangeShapeType="1"/>
          </p:cNvSpPr>
          <p:nvPr/>
        </p:nvSpPr>
        <p:spPr bwMode="auto">
          <a:xfrm>
            <a:off x="6443663" y="522922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4129" name="Text Box 37"/>
          <p:cNvSpPr txBox="1">
            <a:spLocks noChangeArrowheads="1"/>
          </p:cNvSpPr>
          <p:nvPr/>
        </p:nvSpPr>
        <p:spPr bwMode="auto">
          <a:xfrm>
            <a:off x="1258888" y="6021388"/>
            <a:ext cx="3683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Escultura y pintura (característica en las imágenes) </a:t>
            </a:r>
          </a:p>
        </p:txBody>
      </p:sp>
    </p:spTree>
    <p:extLst>
      <p:ext uri="{BB962C8B-B14F-4D97-AF65-F5344CB8AC3E}">
        <p14:creationId xmlns:p14="http://schemas.microsoft.com/office/powerpoint/2010/main" val="2383882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+mapadelNi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349500"/>
            <a:ext cx="33861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419475" y="6021388"/>
            <a:ext cx="20194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/>
              <a:t>M</a:t>
            </a:r>
            <a:r>
              <a:rPr lang="es-ES" sz="1800" dirty="0" smtClean="0"/>
              <a:t>apa Nilo egipcio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3924300" y="1557338"/>
            <a:ext cx="246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Delta del Nilo (250 Km. de ancho)</a:t>
            </a:r>
          </a:p>
          <a:p>
            <a:pPr eaLnBrk="1" hangingPunct="1">
              <a:defRPr/>
            </a:pPr>
            <a:r>
              <a:rPr lang="es-ES_tradnl" smtClean="0"/>
              <a:t>(Bajo Egipto)</a:t>
            </a:r>
            <a:endParaRPr lang="es-ES" smtClean="0"/>
          </a:p>
        </p:txBody>
      </p:sp>
      <p:sp>
        <p:nvSpPr>
          <p:cNvPr id="5125" name="Line 9"/>
          <p:cNvSpPr>
            <a:spLocks noChangeShapeType="1"/>
          </p:cNvSpPr>
          <p:nvPr/>
        </p:nvSpPr>
        <p:spPr bwMode="auto">
          <a:xfrm flipH="1">
            <a:off x="4859338" y="1989138"/>
            <a:ext cx="649287" cy="7191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26" name="Text Box 10"/>
          <p:cNvSpPr txBox="1">
            <a:spLocks noChangeArrowheads="1"/>
          </p:cNvSpPr>
          <p:nvPr/>
        </p:nvSpPr>
        <p:spPr bwMode="auto">
          <a:xfrm>
            <a:off x="6496050" y="3378200"/>
            <a:ext cx="2659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_tradnl" smtClean="0"/>
              <a:t>Valle fluvial estrecho (15 Km. ancho)</a:t>
            </a:r>
          </a:p>
          <a:p>
            <a:pPr algn="l" eaLnBrk="1" hangingPunct="1">
              <a:defRPr/>
            </a:pPr>
            <a:r>
              <a:rPr lang="es-ES_tradnl" smtClean="0"/>
              <a:t>	Alto Egipto</a:t>
            </a:r>
            <a:endParaRPr lang="es-ES" smtClean="0"/>
          </a:p>
        </p:txBody>
      </p:sp>
      <p:sp>
        <p:nvSpPr>
          <p:cNvPr id="5127" name="Line 11"/>
          <p:cNvSpPr>
            <a:spLocks noChangeShapeType="1"/>
          </p:cNvSpPr>
          <p:nvPr/>
        </p:nvSpPr>
        <p:spPr bwMode="auto">
          <a:xfrm flipH="1">
            <a:off x="4787900" y="3573463"/>
            <a:ext cx="1800225" cy="714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28" name="Text Box 14"/>
          <p:cNvSpPr txBox="1">
            <a:spLocks noChangeArrowheads="1"/>
          </p:cNvSpPr>
          <p:nvPr/>
        </p:nvSpPr>
        <p:spPr bwMode="auto">
          <a:xfrm>
            <a:off x="6732588" y="4012406"/>
            <a:ext cx="12969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_tradnl" dirty="0" smtClean="0"/>
              <a:t>Desierto arábigo</a:t>
            </a:r>
            <a:endParaRPr lang="es-ES" dirty="0" smtClean="0"/>
          </a:p>
        </p:txBody>
      </p:sp>
      <p:sp>
        <p:nvSpPr>
          <p:cNvPr id="5129" name="Line 15"/>
          <p:cNvSpPr>
            <a:spLocks noChangeShapeType="1"/>
          </p:cNvSpPr>
          <p:nvPr/>
        </p:nvSpPr>
        <p:spPr bwMode="auto">
          <a:xfrm flipH="1" flipV="1">
            <a:off x="5364163" y="4005263"/>
            <a:ext cx="1368425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30" name="Text Box 16"/>
          <p:cNvSpPr txBox="1">
            <a:spLocks noChangeArrowheads="1"/>
          </p:cNvSpPr>
          <p:nvPr/>
        </p:nvSpPr>
        <p:spPr bwMode="auto">
          <a:xfrm>
            <a:off x="900113" y="2997200"/>
            <a:ext cx="14593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Desierto libio</a:t>
            </a:r>
          </a:p>
          <a:p>
            <a:pPr eaLnBrk="1" hangingPunct="1">
              <a:defRPr/>
            </a:pPr>
            <a:r>
              <a:rPr lang="es-ES_tradnl" dirty="0" smtClean="0"/>
              <a:t> con algunos oasis</a:t>
            </a:r>
          </a:p>
          <a:p>
            <a:pPr eaLnBrk="1" hangingPunct="1">
              <a:defRPr/>
            </a:pPr>
            <a:r>
              <a:rPr lang="es-ES_tradnl" dirty="0" smtClean="0"/>
              <a:t>(al Fayum)</a:t>
            </a:r>
            <a:endParaRPr lang="es-ES" dirty="0" smtClean="0"/>
          </a:p>
        </p:txBody>
      </p:sp>
      <p:sp>
        <p:nvSpPr>
          <p:cNvPr id="5131" name="Line 17"/>
          <p:cNvSpPr>
            <a:spLocks noChangeShapeType="1"/>
          </p:cNvSpPr>
          <p:nvPr/>
        </p:nvSpPr>
        <p:spPr bwMode="auto">
          <a:xfrm>
            <a:off x="2195513" y="3429000"/>
            <a:ext cx="2089150" cy="2873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32" name="Text Box 18"/>
          <p:cNvSpPr txBox="1">
            <a:spLocks noChangeArrowheads="1"/>
          </p:cNvSpPr>
          <p:nvPr/>
        </p:nvSpPr>
        <p:spPr bwMode="auto">
          <a:xfrm>
            <a:off x="468313" y="4005263"/>
            <a:ext cx="21419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Contraste tierras</a:t>
            </a:r>
          </a:p>
          <a:p>
            <a:pPr eaLnBrk="1" hangingPunct="1">
              <a:defRPr/>
            </a:pPr>
            <a:r>
              <a:rPr lang="es-ES_tradnl" dirty="0" smtClean="0"/>
              <a:t>rojas desérticas=muerte</a:t>
            </a:r>
          </a:p>
          <a:p>
            <a:pPr eaLnBrk="1" hangingPunct="1">
              <a:defRPr/>
            </a:pPr>
            <a:r>
              <a:rPr lang="es-ES_tradnl" dirty="0" smtClean="0"/>
              <a:t>Tierras negras fluviales=vida</a:t>
            </a:r>
            <a:endParaRPr lang="es-ES" dirty="0" smtClean="0"/>
          </a:p>
        </p:txBody>
      </p:sp>
      <p:sp>
        <p:nvSpPr>
          <p:cNvPr id="5133" name="Line 19"/>
          <p:cNvSpPr>
            <a:spLocks noChangeShapeType="1"/>
          </p:cNvSpPr>
          <p:nvPr/>
        </p:nvSpPr>
        <p:spPr bwMode="auto">
          <a:xfrm flipV="1">
            <a:off x="2555875" y="4149725"/>
            <a:ext cx="1944688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34" name="Line 20"/>
          <p:cNvSpPr>
            <a:spLocks noChangeShapeType="1"/>
          </p:cNvSpPr>
          <p:nvPr/>
        </p:nvSpPr>
        <p:spPr bwMode="auto">
          <a:xfrm flipV="1">
            <a:off x="2627313" y="3933825"/>
            <a:ext cx="2232025" cy="431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5135" name="Text Box 21"/>
          <p:cNvSpPr txBox="1">
            <a:spLocks noChangeArrowheads="1"/>
          </p:cNvSpPr>
          <p:nvPr/>
        </p:nvSpPr>
        <p:spPr bwMode="auto">
          <a:xfrm>
            <a:off x="1049338" y="1938338"/>
            <a:ext cx="130651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Tumbas en orilla</a:t>
            </a:r>
          </a:p>
          <a:p>
            <a:pPr eaLnBrk="1" hangingPunct="1">
              <a:defRPr/>
            </a:pPr>
            <a:r>
              <a:rPr lang="es-ES_tradnl" smtClean="0"/>
              <a:t>Izquierda del río</a:t>
            </a:r>
          </a:p>
          <a:p>
            <a:pPr eaLnBrk="1" hangingPunct="1">
              <a:defRPr/>
            </a:pPr>
            <a:r>
              <a:rPr lang="es-ES_tradnl" smtClean="0"/>
              <a:t>(ocaso del sol)</a:t>
            </a:r>
            <a:endParaRPr lang="es-ES" smtClean="0"/>
          </a:p>
        </p:txBody>
      </p:sp>
      <p:sp>
        <p:nvSpPr>
          <p:cNvPr id="5136" name="Line 22"/>
          <p:cNvSpPr>
            <a:spLocks noChangeShapeType="1"/>
          </p:cNvSpPr>
          <p:nvPr/>
        </p:nvSpPr>
        <p:spPr bwMode="auto">
          <a:xfrm>
            <a:off x="2555875" y="2492375"/>
            <a:ext cx="2016125" cy="9366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2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+inundaciónNi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86150"/>
            <a:ext cx="56896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2268538" y="5229225"/>
            <a:ext cx="21480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 smtClean="0"/>
              <a:t>Inundación del Nilo</a:t>
            </a:r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155202" y="2093913"/>
            <a:ext cx="29940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A mediados de julio se producía la subida</a:t>
            </a:r>
          </a:p>
          <a:p>
            <a:pPr eaLnBrk="1" hangingPunct="1">
              <a:defRPr/>
            </a:pPr>
            <a:r>
              <a:rPr lang="es-ES_tradnl" dirty="0" smtClean="0"/>
              <a:t> de las aguas hasta septiembre</a:t>
            </a:r>
          </a:p>
          <a:p>
            <a:pPr eaLnBrk="1" hangingPunct="1">
              <a:defRPr/>
            </a:pPr>
            <a:r>
              <a:rPr lang="es-ES_tradnl" dirty="0" smtClean="0"/>
              <a:t> que empezaba a bajar, dejando en el</a:t>
            </a:r>
          </a:p>
          <a:p>
            <a:pPr eaLnBrk="1" hangingPunct="1">
              <a:defRPr/>
            </a:pPr>
            <a:r>
              <a:rPr lang="es-ES_tradnl" dirty="0" smtClean="0"/>
              <a:t> terreno próximo al río, además de </a:t>
            </a:r>
          </a:p>
          <a:p>
            <a:pPr eaLnBrk="1" hangingPunct="1">
              <a:defRPr/>
            </a:pPr>
            <a:r>
              <a:rPr lang="es-ES_tradnl" dirty="0" smtClean="0"/>
              <a:t> humedad  una rica capa de limo</a:t>
            </a:r>
          </a:p>
          <a:p>
            <a:pPr eaLnBrk="1" hangingPunct="1">
              <a:defRPr/>
            </a:pPr>
            <a:r>
              <a:rPr lang="es-ES_tradnl" dirty="0" smtClean="0"/>
              <a:t> que servía de fertilizante</a:t>
            </a:r>
            <a:endParaRPr lang="es-ES" dirty="0" smtClean="0"/>
          </a:p>
        </p:txBody>
      </p:sp>
      <p:sp>
        <p:nvSpPr>
          <p:cNvPr id="6149" name="Text Box 9"/>
          <p:cNvSpPr txBox="1">
            <a:spLocks noChangeArrowheads="1"/>
          </p:cNvSpPr>
          <p:nvPr/>
        </p:nvSpPr>
        <p:spPr bwMode="auto">
          <a:xfrm>
            <a:off x="3276600" y="981075"/>
            <a:ext cx="237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Creencia en un orden continuo,</a:t>
            </a:r>
          </a:p>
          <a:p>
            <a:pPr eaLnBrk="1" hangingPunct="1">
              <a:defRPr/>
            </a:pPr>
            <a:r>
              <a:rPr lang="es-ES_tradnl" smtClean="0"/>
              <a:t> cíclico de resurrección y muerte</a:t>
            </a:r>
            <a:endParaRPr lang="es-ES" smtClean="0"/>
          </a:p>
        </p:txBody>
      </p:sp>
      <p:sp>
        <p:nvSpPr>
          <p:cNvPr id="6150" name="Line 10"/>
          <p:cNvSpPr>
            <a:spLocks noChangeShapeType="1"/>
          </p:cNvSpPr>
          <p:nvPr/>
        </p:nvSpPr>
        <p:spPr bwMode="auto">
          <a:xfrm flipH="1">
            <a:off x="3149226" y="1557337"/>
            <a:ext cx="1567236" cy="6492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6227763" y="2349500"/>
            <a:ext cx="2111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Vivían rodeados de desierto</a:t>
            </a:r>
          </a:p>
          <a:p>
            <a:pPr eaLnBrk="1" hangingPunct="1">
              <a:defRPr/>
            </a:pPr>
            <a:r>
              <a:rPr lang="es-ES_tradnl" dirty="0" smtClean="0"/>
              <a:t>(sensación de muerte)</a:t>
            </a:r>
            <a:endParaRPr lang="es-ES" dirty="0" smtClean="0"/>
          </a:p>
        </p:txBody>
      </p:sp>
      <p:sp>
        <p:nvSpPr>
          <p:cNvPr id="6152" name="Line 12"/>
          <p:cNvSpPr>
            <a:spLocks noChangeShapeType="1"/>
          </p:cNvSpPr>
          <p:nvPr/>
        </p:nvSpPr>
        <p:spPr bwMode="auto">
          <a:xfrm>
            <a:off x="4716463" y="1557338"/>
            <a:ext cx="0" cy="6492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pic>
        <p:nvPicPr>
          <p:cNvPr id="22536" name="Picture 13" descr="+desier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213100"/>
            <a:ext cx="2376487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Line 14"/>
          <p:cNvSpPr>
            <a:spLocks noChangeShapeType="1"/>
          </p:cNvSpPr>
          <p:nvPr/>
        </p:nvSpPr>
        <p:spPr bwMode="auto">
          <a:xfrm>
            <a:off x="7235825" y="2811166"/>
            <a:ext cx="0" cy="401934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6155" name="Line 15"/>
          <p:cNvSpPr>
            <a:spLocks noChangeShapeType="1"/>
          </p:cNvSpPr>
          <p:nvPr/>
        </p:nvSpPr>
        <p:spPr bwMode="auto">
          <a:xfrm>
            <a:off x="4716463" y="1557338"/>
            <a:ext cx="2087562" cy="7191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auto">
          <a:xfrm>
            <a:off x="3021013" y="2276475"/>
            <a:ext cx="322163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 En mitad de un mundo de</a:t>
            </a:r>
          </a:p>
          <a:p>
            <a:pPr eaLnBrk="1" hangingPunct="1">
              <a:defRPr/>
            </a:pPr>
            <a:r>
              <a:rPr lang="es-ES_tradnl" dirty="0" smtClean="0"/>
              <a:t> muerte ven llegar periódicamente de</a:t>
            </a:r>
          </a:p>
          <a:p>
            <a:pPr eaLnBrk="1" hangingPunct="1">
              <a:defRPr/>
            </a:pPr>
            <a:r>
              <a:rPr lang="es-ES_tradnl" dirty="0" smtClean="0"/>
              <a:t> remotos lugares el regalo de una caudalosa</a:t>
            </a:r>
          </a:p>
          <a:p>
            <a:pPr eaLnBrk="1" hangingPunct="1">
              <a:defRPr/>
            </a:pPr>
            <a:r>
              <a:rPr lang="es-ES_tradnl" dirty="0" smtClean="0"/>
              <a:t> fuente de agua que les permite</a:t>
            </a:r>
          </a:p>
          <a:p>
            <a:pPr eaLnBrk="1" hangingPunct="1">
              <a:defRPr/>
            </a:pPr>
            <a:r>
              <a:rPr lang="es-ES_tradnl" dirty="0" smtClean="0"/>
              <a:t> vivir en la opulencia(el Nilo)</a:t>
            </a:r>
            <a:endParaRPr lang="es-ES" dirty="0" smtClean="0"/>
          </a:p>
        </p:txBody>
      </p:sp>
      <p:sp>
        <p:nvSpPr>
          <p:cNvPr id="6157" name="Text Box 17"/>
          <p:cNvSpPr txBox="1">
            <a:spLocks noChangeArrowheads="1"/>
          </p:cNvSpPr>
          <p:nvPr/>
        </p:nvSpPr>
        <p:spPr bwMode="auto">
          <a:xfrm>
            <a:off x="6300788" y="5157788"/>
            <a:ext cx="182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Desierto egipcio</a:t>
            </a:r>
          </a:p>
        </p:txBody>
      </p:sp>
    </p:spTree>
    <p:extLst>
      <p:ext uri="{BB962C8B-B14F-4D97-AF65-F5344CB8AC3E}">
        <p14:creationId xmlns:p14="http://schemas.microsoft.com/office/powerpoint/2010/main" val="2704540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+masta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308350"/>
            <a:ext cx="3671887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3708400" y="5805488"/>
            <a:ext cx="106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Mastaba</a:t>
            </a:r>
          </a:p>
        </p:txBody>
      </p:sp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6011863" y="4652963"/>
            <a:ext cx="30333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Nombre dado por los musulmanes y</a:t>
            </a:r>
          </a:p>
          <a:p>
            <a:pPr eaLnBrk="1" hangingPunct="1">
              <a:defRPr/>
            </a:pPr>
            <a:r>
              <a:rPr lang="es-ES_tradnl" dirty="0" smtClean="0"/>
              <a:t>que significa banco, pues la construcción</a:t>
            </a:r>
          </a:p>
          <a:p>
            <a:pPr eaLnBrk="1" hangingPunct="1">
              <a:defRPr/>
            </a:pPr>
            <a:r>
              <a:rPr lang="es-ES_tradnl" dirty="0" smtClean="0"/>
              <a:t>se parecía a los poyetes (bancos de </a:t>
            </a:r>
          </a:p>
          <a:p>
            <a:pPr eaLnBrk="1" hangingPunct="1">
              <a:defRPr/>
            </a:pPr>
            <a:r>
              <a:rPr lang="es-ES_tradnl" dirty="0"/>
              <a:t>p</a:t>
            </a:r>
            <a:r>
              <a:rPr lang="es-ES_tradnl" dirty="0" smtClean="0"/>
              <a:t>iedra que hacían delante de sus casas)</a:t>
            </a:r>
            <a:endParaRPr lang="es-ES" dirty="0" smtClean="0"/>
          </a:p>
        </p:txBody>
      </p:sp>
      <p:sp>
        <p:nvSpPr>
          <p:cNvPr id="7173" name="Line 9"/>
          <p:cNvSpPr>
            <a:spLocks noChangeShapeType="1"/>
          </p:cNvSpPr>
          <p:nvPr/>
        </p:nvSpPr>
        <p:spPr bwMode="auto">
          <a:xfrm flipH="1">
            <a:off x="4787899" y="5483960"/>
            <a:ext cx="2124292" cy="53742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6156325" y="3429000"/>
            <a:ext cx="2708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Originalmente las mastabas</a:t>
            </a:r>
          </a:p>
          <a:p>
            <a:pPr eaLnBrk="1" hangingPunct="1">
              <a:defRPr/>
            </a:pPr>
            <a:r>
              <a:rPr lang="es-ES_tradnl" dirty="0" smtClean="0"/>
              <a:t> se hacían con madera, después</a:t>
            </a:r>
          </a:p>
          <a:p>
            <a:pPr eaLnBrk="1" hangingPunct="1">
              <a:defRPr/>
            </a:pPr>
            <a:r>
              <a:rPr lang="es-ES_tradnl" dirty="0" smtClean="0"/>
              <a:t> con adobe y finalmente se realizaron</a:t>
            </a:r>
          </a:p>
          <a:p>
            <a:pPr eaLnBrk="1" hangingPunct="1">
              <a:defRPr/>
            </a:pPr>
            <a:r>
              <a:rPr lang="es-ES_tradnl" dirty="0" smtClean="0"/>
              <a:t> con sillares de piedra</a:t>
            </a:r>
            <a:endParaRPr lang="es-ES" dirty="0" smtClean="0"/>
          </a:p>
        </p:txBody>
      </p:sp>
      <p:sp>
        <p:nvSpPr>
          <p:cNvPr id="7175" name="Line 11"/>
          <p:cNvSpPr>
            <a:spLocks noChangeShapeType="1"/>
          </p:cNvSpPr>
          <p:nvPr/>
        </p:nvSpPr>
        <p:spPr bwMode="auto">
          <a:xfrm flipH="1">
            <a:off x="5364163" y="4221162"/>
            <a:ext cx="1439862" cy="2873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7176" name="Text Box 12"/>
          <p:cNvSpPr txBox="1">
            <a:spLocks noChangeArrowheads="1"/>
          </p:cNvSpPr>
          <p:nvPr/>
        </p:nvSpPr>
        <p:spPr bwMode="auto">
          <a:xfrm>
            <a:off x="85486" y="4149725"/>
            <a:ext cx="21497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Alrededor de la mastaba</a:t>
            </a:r>
          </a:p>
          <a:p>
            <a:pPr eaLnBrk="1" hangingPunct="1">
              <a:defRPr/>
            </a:pPr>
            <a:r>
              <a:rPr lang="es-ES_tradnl" dirty="0" smtClean="0"/>
              <a:t>había un muro que delimitaba la zona sagrada</a:t>
            </a:r>
            <a:endParaRPr lang="es-ES" dirty="0" smtClean="0"/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>
            <a:off x="1763713" y="4796056"/>
            <a:ext cx="647701" cy="72050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7178" name="Text Box 14"/>
          <p:cNvSpPr txBox="1">
            <a:spLocks noChangeArrowheads="1"/>
          </p:cNvSpPr>
          <p:nvPr/>
        </p:nvSpPr>
        <p:spPr bwMode="auto">
          <a:xfrm>
            <a:off x="468313" y="2565400"/>
            <a:ext cx="15365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La tumba era una</a:t>
            </a:r>
          </a:p>
          <a:p>
            <a:pPr eaLnBrk="1" hangingPunct="1">
              <a:defRPr/>
            </a:pPr>
            <a:r>
              <a:rPr lang="es-ES_tradnl" dirty="0" smtClean="0"/>
              <a:t> reproducción de</a:t>
            </a:r>
          </a:p>
          <a:p>
            <a:pPr eaLnBrk="1" hangingPunct="1">
              <a:defRPr/>
            </a:pPr>
            <a:r>
              <a:rPr lang="es-ES_tradnl" dirty="0" smtClean="0"/>
              <a:t> la casa palacio</a:t>
            </a:r>
          </a:p>
          <a:p>
            <a:pPr eaLnBrk="1" hangingPunct="1">
              <a:defRPr/>
            </a:pPr>
            <a:r>
              <a:rPr lang="es-ES_tradnl" dirty="0" smtClean="0"/>
              <a:t> que tenía el difunto</a:t>
            </a:r>
          </a:p>
          <a:p>
            <a:pPr eaLnBrk="1" hangingPunct="1">
              <a:defRPr/>
            </a:pPr>
            <a:r>
              <a:rPr lang="es-ES_tradnl" dirty="0" smtClean="0"/>
              <a:t> en vida</a:t>
            </a:r>
            <a:endParaRPr lang="es-ES" dirty="0" smtClean="0"/>
          </a:p>
        </p:txBody>
      </p:sp>
      <p:sp>
        <p:nvSpPr>
          <p:cNvPr id="7179" name="Line 15"/>
          <p:cNvSpPr>
            <a:spLocks noChangeShapeType="1"/>
          </p:cNvSpPr>
          <p:nvPr/>
        </p:nvSpPr>
        <p:spPr bwMode="auto">
          <a:xfrm>
            <a:off x="1763713" y="3500438"/>
            <a:ext cx="1223962" cy="6492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7180" name="Text Box 16"/>
          <p:cNvSpPr txBox="1">
            <a:spLocks noChangeArrowheads="1"/>
          </p:cNvSpPr>
          <p:nvPr/>
        </p:nvSpPr>
        <p:spPr bwMode="auto">
          <a:xfrm>
            <a:off x="4427538" y="2349500"/>
            <a:ext cx="27879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Las paredes interiores son más bajas</a:t>
            </a:r>
          </a:p>
          <a:p>
            <a:pPr eaLnBrk="1" hangingPunct="1">
              <a:defRPr/>
            </a:pPr>
            <a:r>
              <a:rPr lang="es-ES_tradnl" dirty="0" smtClean="0"/>
              <a:t> que las exteriores, pues el techo era</a:t>
            </a:r>
          </a:p>
          <a:p>
            <a:pPr eaLnBrk="1" hangingPunct="1">
              <a:defRPr/>
            </a:pPr>
            <a:r>
              <a:rPr lang="es-ES_tradnl" dirty="0" smtClean="0"/>
              <a:t> muy grueso relleno de cascajos.</a:t>
            </a:r>
            <a:endParaRPr lang="es-ES" dirty="0" smtClean="0"/>
          </a:p>
        </p:txBody>
      </p:sp>
      <p:sp>
        <p:nvSpPr>
          <p:cNvPr id="7181" name="Line 17"/>
          <p:cNvSpPr>
            <a:spLocks noChangeShapeType="1"/>
          </p:cNvSpPr>
          <p:nvPr/>
        </p:nvSpPr>
        <p:spPr bwMode="auto">
          <a:xfrm flipH="1">
            <a:off x="4932363" y="2997200"/>
            <a:ext cx="1295400" cy="12239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7182" name="Text Box 18"/>
          <p:cNvSpPr txBox="1">
            <a:spLocks noChangeArrowheads="1"/>
          </p:cNvSpPr>
          <p:nvPr/>
        </p:nvSpPr>
        <p:spPr bwMode="auto">
          <a:xfrm>
            <a:off x="2124075" y="2205038"/>
            <a:ext cx="18698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A partir de la segunda</a:t>
            </a:r>
          </a:p>
          <a:p>
            <a:pPr eaLnBrk="1" hangingPunct="1">
              <a:defRPr/>
            </a:pPr>
            <a:r>
              <a:rPr lang="es-ES_tradnl" dirty="0" smtClean="0"/>
              <a:t> dinastía el exterior se</a:t>
            </a:r>
          </a:p>
          <a:p>
            <a:pPr eaLnBrk="1" hangingPunct="1">
              <a:defRPr/>
            </a:pPr>
            <a:r>
              <a:rPr lang="es-ES_tradnl" dirty="0" smtClean="0"/>
              <a:t> deja liso, sin decoración</a:t>
            </a:r>
            <a:endParaRPr lang="es-ES" dirty="0" smtClean="0"/>
          </a:p>
        </p:txBody>
      </p:sp>
      <p:sp>
        <p:nvSpPr>
          <p:cNvPr id="7183" name="Line 19"/>
          <p:cNvSpPr>
            <a:spLocks noChangeShapeType="1"/>
          </p:cNvSpPr>
          <p:nvPr/>
        </p:nvSpPr>
        <p:spPr bwMode="auto">
          <a:xfrm>
            <a:off x="2987675" y="2997200"/>
            <a:ext cx="720725" cy="7921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6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3276600" y="5805488"/>
            <a:ext cx="22504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 smtClean="0"/>
              <a:t>Croquis de mastaba</a:t>
            </a:r>
          </a:p>
        </p:txBody>
      </p:sp>
      <p:pic>
        <p:nvPicPr>
          <p:cNvPr id="26626" name="Picture 8" descr="+croquismastab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068638"/>
            <a:ext cx="41783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41275" y="4818063"/>
            <a:ext cx="22118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Cámara subterránea principal</a:t>
            </a:r>
          </a:p>
          <a:p>
            <a:pPr eaLnBrk="1" hangingPunct="1">
              <a:defRPr/>
            </a:pPr>
            <a:r>
              <a:rPr lang="es-ES_tradnl" dirty="0" smtClean="0"/>
              <a:t>orientada al oeste destinada</a:t>
            </a:r>
          </a:p>
          <a:p>
            <a:pPr eaLnBrk="1" hangingPunct="1">
              <a:defRPr/>
            </a:pPr>
            <a:r>
              <a:rPr lang="es-ES_tradnl" dirty="0" smtClean="0"/>
              <a:t>para el sarcófago</a:t>
            </a:r>
            <a:endParaRPr lang="es-ES" dirty="0" smtClean="0"/>
          </a:p>
        </p:txBody>
      </p:sp>
      <p:sp>
        <p:nvSpPr>
          <p:cNvPr id="8197" name="Line 10"/>
          <p:cNvSpPr>
            <a:spLocks noChangeShapeType="1"/>
          </p:cNvSpPr>
          <p:nvPr/>
        </p:nvSpPr>
        <p:spPr bwMode="auto">
          <a:xfrm flipV="1">
            <a:off x="1441059" y="5373688"/>
            <a:ext cx="169108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198" name="Text Box 11"/>
          <p:cNvSpPr txBox="1">
            <a:spLocks noChangeArrowheads="1"/>
          </p:cNvSpPr>
          <p:nvPr/>
        </p:nvSpPr>
        <p:spPr bwMode="auto">
          <a:xfrm>
            <a:off x="6815138" y="4941888"/>
            <a:ext cx="17242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Cámaras secundarias</a:t>
            </a:r>
          </a:p>
          <a:p>
            <a:pPr eaLnBrk="1" hangingPunct="1">
              <a:defRPr/>
            </a:pPr>
            <a:r>
              <a:rPr lang="es-ES_tradnl" dirty="0" smtClean="0"/>
              <a:t> destinadas al ajuar</a:t>
            </a:r>
          </a:p>
          <a:p>
            <a:pPr eaLnBrk="1" hangingPunct="1">
              <a:defRPr/>
            </a:pPr>
            <a:r>
              <a:rPr lang="es-ES_tradnl" dirty="0" smtClean="0"/>
              <a:t> funerario más valioso</a:t>
            </a:r>
            <a:endParaRPr lang="es-ES" dirty="0" smtClean="0"/>
          </a:p>
        </p:txBody>
      </p:sp>
      <p:sp>
        <p:nvSpPr>
          <p:cNvPr id="8199" name="Line 12"/>
          <p:cNvSpPr>
            <a:spLocks noChangeShapeType="1"/>
          </p:cNvSpPr>
          <p:nvPr/>
        </p:nvSpPr>
        <p:spPr bwMode="auto">
          <a:xfrm flipH="1" flipV="1">
            <a:off x="4716463" y="5300663"/>
            <a:ext cx="2016125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200" name="Text Box 13"/>
          <p:cNvSpPr txBox="1">
            <a:spLocks noChangeArrowheads="1"/>
          </p:cNvSpPr>
          <p:nvPr/>
        </p:nvSpPr>
        <p:spPr bwMode="auto">
          <a:xfrm>
            <a:off x="6442075" y="3878188"/>
            <a:ext cx="26658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Pozo para bajar al difunto.</a:t>
            </a:r>
          </a:p>
          <a:p>
            <a:pPr eaLnBrk="1" hangingPunct="1">
              <a:defRPr/>
            </a:pPr>
            <a:r>
              <a:rPr lang="es-ES_tradnl" dirty="0" smtClean="0"/>
              <a:t> Mediante cuerdas bajaban rastrillos</a:t>
            </a:r>
          </a:p>
          <a:p>
            <a:pPr eaLnBrk="1" hangingPunct="1">
              <a:defRPr/>
            </a:pPr>
            <a:r>
              <a:rPr lang="es-ES_tradnl" dirty="0" smtClean="0"/>
              <a:t> de piedra, con lo cual cegaban</a:t>
            </a:r>
          </a:p>
          <a:p>
            <a:pPr eaLnBrk="1" hangingPunct="1">
              <a:defRPr/>
            </a:pPr>
            <a:r>
              <a:rPr lang="es-ES_tradnl" dirty="0" smtClean="0"/>
              <a:t> la entrada para evitar saqueos</a:t>
            </a:r>
            <a:endParaRPr lang="es-ES" dirty="0" smtClean="0"/>
          </a:p>
        </p:txBody>
      </p:sp>
      <p:sp>
        <p:nvSpPr>
          <p:cNvPr id="8201" name="Line 14"/>
          <p:cNvSpPr>
            <a:spLocks noChangeShapeType="1"/>
          </p:cNvSpPr>
          <p:nvPr/>
        </p:nvSpPr>
        <p:spPr bwMode="auto">
          <a:xfrm flipH="1">
            <a:off x="4787899" y="4709185"/>
            <a:ext cx="2027238" cy="23270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202" name="Text Box 15"/>
          <p:cNvSpPr txBox="1">
            <a:spLocks noChangeArrowheads="1"/>
          </p:cNvSpPr>
          <p:nvPr/>
        </p:nvSpPr>
        <p:spPr bwMode="auto">
          <a:xfrm>
            <a:off x="0" y="3357563"/>
            <a:ext cx="227806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Capillas superficiales</a:t>
            </a:r>
          </a:p>
          <a:p>
            <a:pPr eaLnBrk="1" hangingPunct="1">
              <a:defRPr/>
            </a:pPr>
            <a:r>
              <a:rPr lang="es-ES_tradnl" dirty="0" smtClean="0"/>
              <a:t>Para el doble o </a:t>
            </a:r>
            <a:r>
              <a:rPr lang="es-ES_tradnl" dirty="0" err="1" smtClean="0"/>
              <a:t>Ka</a:t>
            </a:r>
            <a:endParaRPr lang="es-ES_tradnl" dirty="0" smtClean="0"/>
          </a:p>
          <a:p>
            <a:pPr eaLnBrk="1" hangingPunct="1">
              <a:defRPr/>
            </a:pPr>
            <a:r>
              <a:rPr lang="es-ES_tradnl" dirty="0" smtClean="0"/>
              <a:t>con puerta falsa hacia oriente</a:t>
            </a:r>
          </a:p>
          <a:p>
            <a:pPr eaLnBrk="1" hangingPunct="1">
              <a:defRPr/>
            </a:pPr>
            <a:r>
              <a:rPr lang="es-ES_tradnl" dirty="0" smtClean="0"/>
              <a:t>para comunicar el mundo</a:t>
            </a:r>
          </a:p>
          <a:p>
            <a:pPr eaLnBrk="1" hangingPunct="1">
              <a:defRPr/>
            </a:pPr>
            <a:r>
              <a:rPr lang="es-ES_tradnl" dirty="0" smtClean="0"/>
              <a:t>de los vivos y de los muertos.</a:t>
            </a:r>
          </a:p>
          <a:p>
            <a:pPr eaLnBrk="1" hangingPunct="1">
              <a:defRPr/>
            </a:pPr>
            <a:r>
              <a:rPr lang="es-ES_tradnl" dirty="0" smtClean="0"/>
              <a:t>Contenían también ajuar funerario</a:t>
            </a:r>
            <a:endParaRPr lang="es-ES" dirty="0" smtClean="0"/>
          </a:p>
        </p:txBody>
      </p:sp>
      <p:sp>
        <p:nvSpPr>
          <p:cNvPr id="8203" name="Line 16"/>
          <p:cNvSpPr>
            <a:spLocks noChangeShapeType="1"/>
          </p:cNvSpPr>
          <p:nvPr/>
        </p:nvSpPr>
        <p:spPr bwMode="auto">
          <a:xfrm>
            <a:off x="2124075" y="4005263"/>
            <a:ext cx="1295400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204" name="Text Box 17"/>
          <p:cNvSpPr txBox="1">
            <a:spLocks noChangeArrowheads="1"/>
          </p:cNvSpPr>
          <p:nvPr/>
        </p:nvSpPr>
        <p:spPr bwMode="auto">
          <a:xfrm>
            <a:off x="428625" y="2297113"/>
            <a:ext cx="42114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Cubren techo con maderas (viguetas sobre las que</a:t>
            </a:r>
          </a:p>
          <a:p>
            <a:pPr eaLnBrk="1" hangingPunct="1">
              <a:defRPr/>
            </a:pPr>
            <a:r>
              <a:rPr lang="es-ES_tradnl" dirty="0" smtClean="0"/>
              <a:t>disponen tablas)  y encima rellenan con cascajos y gravas</a:t>
            </a:r>
            <a:endParaRPr lang="es-ES" dirty="0" smtClean="0"/>
          </a:p>
        </p:txBody>
      </p:sp>
      <p:sp>
        <p:nvSpPr>
          <p:cNvPr id="8205" name="Line 18"/>
          <p:cNvSpPr>
            <a:spLocks noChangeShapeType="1"/>
          </p:cNvSpPr>
          <p:nvPr/>
        </p:nvSpPr>
        <p:spPr bwMode="auto">
          <a:xfrm>
            <a:off x="3276600" y="2781300"/>
            <a:ext cx="71438" cy="10080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206" name="Text Box 19"/>
          <p:cNvSpPr txBox="1">
            <a:spLocks noChangeArrowheads="1"/>
          </p:cNvSpPr>
          <p:nvPr/>
        </p:nvSpPr>
        <p:spPr bwMode="auto">
          <a:xfrm>
            <a:off x="3924300" y="1700213"/>
            <a:ext cx="22120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El resto de la construcción</a:t>
            </a:r>
          </a:p>
          <a:p>
            <a:pPr eaLnBrk="1" hangingPunct="1">
              <a:defRPr/>
            </a:pPr>
            <a:r>
              <a:rPr lang="es-ES_tradnl" dirty="0" smtClean="0"/>
              <a:t> se hacía macizo, sin ninguna</a:t>
            </a:r>
          </a:p>
          <a:p>
            <a:pPr eaLnBrk="1" hangingPunct="1">
              <a:defRPr/>
            </a:pPr>
            <a:r>
              <a:rPr lang="es-ES_tradnl" dirty="0" smtClean="0"/>
              <a:t> cavidad más o dependencia</a:t>
            </a:r>
            <a:endParaRPr lang="es-ES" dirty="0" smtClean="0"/>
          </a:p>
        </p:txBody>
      </p:sp>
      <p:sp>
        <p:nvSpPr>
          <p:cNvPr id="8207" name="Line 20"/>
          <p:cNvSpPr>
            <a:spLocks noChangeShapeType="1"/>
          </p:cNvSpPr>
          <p:nvPr/>
        </p:nvSpPr>
        <p:spPr bwMode="auto">
          <a:xfrm>
            <a:off x="5580063" y="2565400"/>
            <a:ext cx="144462" cy="14398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8208" name="Text Box 21"/>
          <p:cNvSpPr txBox="1">
            <a:spLocks noChangeArrowheads="1"/>
          </p:cNvSpPr>
          <p:nvPr/>
        </p:nvSpPr>
        <p:spPr bwMode="auto">
          <a:xfrm>
            <a:off x="6442075" y="2276475"/>
            <a:ext cx="27166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_tradnl" dirty="0" smtClean="0"/>
          </a:p>
          <a:p>
            <a:pPr eaLnBrk="1" hangingPunct="1">
              <a:defRPr/>
            </a:pPr>
            <a:r>
              <a:rPr lang="es-ES_tradnl" dirty="0" smtClean="0"/>
              <a:t> Se construía una escalera desde</a:t>
            </a:r>
          </a:p>
          <a:p>
            <a:pPr eaLnBrk="1" hangingPunct="1">
              <a:defRPr/>
            </a:pPr>
            <a:r>
              <a:rPr lang="es-ES_tradnl" dirty="0" smtClean="0"/>
              <a:t> el exterior que conducía a la cámara</a:t>
            </a:r>
          </a:p>
          <a:p>
            <a:pPr eaLnBrk="1" hangingPunct="1">
              <a:defRPr/>
            </a:pPr>
            <a:r>
              <a:rPr lang="es-ES_tradnl" dirty="0" smtClean="0"/>
              <a:t> mortuoria para depositar al difunto y </a:t>
            </a:r>
          </a:p>
          <a:p>
            <a:pPr eaLnBrk="1" hangingPunct="1">
              <a:defRPr/>
            </a:pPr>
            <a:r>
              <a:rPr lang="es-ES_tradnl" dirty="0" smtClean="0"/>
              <a:t> después la cegaban</a:t>
            </a:r>
            <a:endParaRPr lang="es-ES" dirty="0" smtClean="0"/>
          </a:p>
        </p:txBody>
      </p:sp>
      <p:sp>
        <p:nvSpPr>
          <p:cNvPr id="8209" name="Line 22"/>
          <p:cNvSpPr>
            <a:spLocks noChangeShapeType="1"/>
          </p:cNvSpPr>
          <p:nvPr/>
        </p:nvSpPr>
        <p:spPr bwMode="auto">
          <a:xfrm flipH="1">
            <a:off x="6313787" y="3292138"/>
            <a:ext cx="964776" cy="5860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6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+escalonada de Zo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4900"/>
            <a:ext cx="3097213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2771775" y="5949950"/>
            <a:ext cx="2965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Pirámide escalonada Zoser</a:t>
            </a:r>
          </a:p>
        </p:txBody>
      </p:sp>
      <p:pic>
        <p:nvPicPr>
          <p:cNvPr id="34819" name="Picture 8" descr="+sakkara aér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2087562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0" y="4508500"/>
            <a:ext cx="10656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Se sustituye</a:t>
            </a:r>
          </a:p>
          <a:p>
            <a:pPr eaLnBrk="1" hangingPunct="1">
              <a:defRPr/>
            </a:pPr>
            <a:r>
              <a:rPr lang="es-ES" dirty="0" smtClean="0"/>
              <a:t> adobe por</a:t>
            </a:r>
          </a:p>
          <a:p>
            <a:pPr eaLnBrk="1" hangingPunct="1">
              <a:defRPr/>
            </a:pPr>
            <a:r>
              <a:rPr lang="es-ES" dirty="0" smtClean="0"/>
              <a:t> piedra </a:t>
            </a:r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>
            <a:off x="1187450" y="5084763"/>
            <a:ext cx="504825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0" y="3644900"/>
            <a:ext cx="14285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Superposición</a:t>
            </a:r>
          </a:p>
          <a:p>
            <a:pPr eaLnBrk="1" hangingPunct="1">
              <a:defRPr/>
            </a:pPr>
            <a:r>
              <a:rPr lang="es-ES" dirty="0" smtClean="0"/>
              <a:t> de seis mastabas</a:t>
            </a:r>
          </a:p>
          <a:p>
            <a:pPr eaLnBrk="1" hangingPunct="1">
              <a:defRPr/>
            </a:pPr>
            <a:r>
              <a:rPr lang="es-ES" dirty="0" smtClean="0"/>
              <a:t> de altura desigual</a:t>
            </a:r>
          </a:p>
        </p:txBody>
      </p:sp>
      <p:sp>
        <p:nvSpPr>
          <p:cNvPr id="12296" name="Line 12"/>
          <p:cNvSpPr>
            <a:spLocks noChangeShapeType="1"/>
          </p:cNvSpPr>
          <p:nvPr/>
        </p:nvSpPr>
        <p:spPr bwMode="auto">
          <a:xfrm>
            <a:off x="1042988" y="4292600"/>
            <a:ext cx="1081087" cy="431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6746875" y="4005263"/>
            <a:ext cx="24258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Dimensiones más de medio</a:t>
            </a:r>
          </a:p>
          <a:p>
            <a:pPr eaLnBrk="1" hangingPunct="1">
              <a:defRPr/>
            </a:pPr>
            <a:r>
              <a:rPr lang="es-ES" dirty="0" smtClean="0"/>
              <a:t> kilómetro de longitud por 277 m.</a:t>
            </a:r>
          </a:p>
          <a:p>
            <a:pPr eaLnBrk="1" hangingPunct="1">
              <a:defRPr/>
            </a:pPr>
            <a:r>
              <a:rPr lang="es-ES" dirty="0" smtClean="0"/>
              <a:t> de ancho (auténtica ciudad</a:t>
            </a:r>
          </a:p>
          <a:p>
            <a:pPr eaLnBrk="1" hangingPunct="1">
              <a:defRPr/>
            </a:pPr>
            <a:r>
              <a:rPr lang="es-ES" dirty="0" smtClean="0"/>
              <a:t> funeraria)</a:t>
            </a:r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 flipH="1" flipV="1">
            <a:off x="6443663" y="4797425"/>
            <a:ext cx="504825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299" name="Line 15"/>
          <p:cNvSpPr>
            <a:spLocks noChangeShapeType="1"/>
          </p:cNvSpPr>
          <p:nvPr/>
        </p:nvSpPr>
        <p:spPr bwMode="auto">
          <a:xfrm flipH="1">
            <a:off x="6300788" y="4076700"/>
            <a:ext cx="431800" cy="7207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00" name="Line 16"/>
          <p:cNvSpPr>
            <a:spLocks noChangeShapeType="1"/>
          </p:cNvSpPr>
          <p:nvPr/>
        </p:nvSpPr>
        <p:spPr bwMode="auto">
          <a:xfrm flipH="1" flipV="1">
            <a:off x="4716463" y="4581525"/>
            <a:ext cx="1584325" cy="2159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01" name="Text Box 17"/>
          <p:cNvSpPr txBox="1">
            <a:spLocks noChangeArrowheads="1"/>
          </p:cNvSpPr>
          <p:nvPr/>
        </p:nvSpPr>
        <p:spPr bwMode="auto">
          <a:xfrm>
            <a:off x="6877050" y="4868863"/>
            <a:ext cx="210053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Muro de diez metros de</a:t>
            </a:r>
          </a:p>
          <a:p>
            <a:pPr eaLnBrk="1" hangingPunct="1">
              <a:defRPr/>
            </a:pPr>
            <a:r>
              <a:rPr lang="es-ES" dirty="0" smtClean="0"/>
              <a:t> altura con contrafuertes</a:t>
            </a:r>
          </a:p>
          <a:p>
            <a:pPr eaLnBrk="1" hangingPunct="1">
              <a:defRPr/>
            </a:pPr>
            <a:r>
              <a:rPr lang="es-ES" dirty="0" smtClean="0"/>
              <a:t> verticales. Catorce  puertas</a:t>
            </a:r>
          </a:p>
          <a:p>
            <a:pPr eaLnBrk="1" hangingPunct="1">
              <a:defRPr/>
            </a:pPr>
            <a:r>
              <a:rPr lang="es-ES" dirty="0" smtClean="0"/>
              <a:t> falsas y un único acceso</a:t>
            </a:r>
          </a:p>
          <a:p>
            <a:pPr eaLnBrk="1" hangingPunct="1">
              <a:defRPr/>
            </a:pPr>
            <a:r>
              <a:rPr lang="es-ES" dirty="0" smtClean="0"/>
              <a:t> de pequeñas dimensiones</a:t>
            </a:r>
          </a:p>
        </p:txBody>
      </p:sp>
      <p:sp>
        <p:nvSpPr>
          <p:cNvPr id="12302" name="Oval 18"/>
          <p:cNvSpPr>
            <a:spLocks noChangeArrowheads="1"/>
          </p:cNvSpPr>
          <p:nvPr/>
        </p:nvSpPr>
        <p:spPr bwMode="auto">
          <a:xfrm flipV="1">
            <a:off x="6372225" y="4724400"/>
            <a:ext cx="73025" cy="6985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12303" name="Text Box 19"/>
          <p:cNvSpPr txBox="1">
            <a:spLocks noChangeArrowheads="1"/>
          </p:cNvSpPr>
          <p:nvPr/>
        </p:nvSpPr>
        <p:spPr bwMode="auto">
          <a:xfrm>
            <a:off x="7161213" y="3068638"/>
            <a:ext cx="195528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Pórtico de acceso</a:t>
            </a:r>
          </a:p>
          <a:p>
            <a:pPr eaLnBrk="1" hangingPunct="1">
              <a:defRPr/>
            </a:pPr>
            <a:r>
              <a:rPr lang="es-ES" dirty="0" smtClean="0"/>
              <a:t>(54 m. longitud). De techo</a:t>
            </a:r>
          </a:p>
          <a:p>
            <a:pPr eaLnBrk="1" hangingPunct="1">
              <a:defRPr/>
            </a:pPr>
            <a:r>
              <a:rPr lang="es-ES_tradnl" dirty="0" smtClean="0"/>
              <a:t> plano, la luz entra por</a:t>
            </a:r>
          </a:p>
          <a:p>
            <a:pPr eaLnBrk="1" hangingPunct="1">
              <a:defRPr/>
            </a:pPr>
            <a:r>
              <a:rPr lang="es-ES_tradnl" dirty="0" smtClean="0"/>
              <a:t> ventanas situados en lo</a:t>
            </a:r>
          </a:p>
          <a:p>
            <a:pPr eaLnBrk="1" hangingPunct="1">
              <a:defRPr/>
            </a:pPr>
            <a:r>
              <a:rPr lang="es-ES_tradnl" dirty="0" smtClean="0"/>
              <a:t> alto del muro</a:t>
            </a:r>
            <a:endParaRPr lang="es-ES" dirty="0" smtClean="0"/>
          </a:p>
        </p:txBody>
      </p:sp>
      <p:sp>
        <p:nvSpPr>
          <p:cNvPr id="12304" name="Line 20"/>
          <p:cNvSpPr>
            <a:spLocks noChangeShapeType="1"/>
          </p:cNvSpPr>
          <p:nvPr/>
        </p:nvSpPr>
        <p:spPr bwMode="auto">
          <a:xfrm flipH="1">
            <a:off x="6227763" y="3716338"/>
            <a:ext cx="1008062" cy="9366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07" name="Text Box 23"/>
          <p:cNvSpPr txBox="1">
            <a:spLocks noChangeArrowheads="1"/>
          </p:cNvSpPr>
          <p:nvPr/>
        </p:nvSpPr>
        <p:spPr bwMode="auto">
          <a:xfrm>
            <a:off x="3806825" y="2801938"/>
            <a:ext cx="96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Mastaba</a:t>
            </a:r>
          </a:p>
          <a:p>
            <a:pPr eaLnBrk="1" hangingPunct="1">
              <a:defRPr/>
            </a:pPr>
            <a:r>
              <a:rPr lang="es-ES" smtClean="0"/>
              <a:t> meridional </a:t>
            </a:r>
          </a:p>
        </p:txBody>
      </p:sp>
      <p:sp>
        <p:nvSpPr>
          <p:cNvPr id="12308" name="Line 24"/>
          <p:cNvSpPr>
            <a:spLocks noChangeShapeType="1"/>
          </p:cNvSpPr>
          <p:nvPr/>
        </p:nvSpPr>
        <p:spPr bwMode="auto">
          <a:xfrm>
            <a:off x="4284663" y="3284538"/>
            <a:ext cx="935037" cy="12969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09" name="Text Box 25"/>
          <p:cNvSpPr txBox="1">
            <a:spLocks noChangeArrowheads="1"/>
          </p:cNvSpPr>
          <p:nvPr/>
        </p:nvSpPr>
        <p:spPr bwMode="auto">
          <a:xfrm>
            <a:off x="4745038" y="2801938"/>
            <a:ext cx="96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Patio</a:t>
            </a:r>
          </a:p>
          <a:p>
            <a:pPr eaLnBrk="1" hangingPunct="1">
              <a:defRPr/>
            </a:pPr>
            <a:r>
              <a:rPr lang="es-ES" smtClean="0"/>
              <a:t> meridional </a:t>
            </a:r>
          </a:p>
        </p:txBody>
      </p:sp>
      <p:sp>
        <p:nvSpPr>
          <p:cNvPr id="12310" name="Line 26"/>
          <p:cNvSpPr>
            <a:spLocks noChangeShapeType="1"/>
          </p:cNvSpPr>
          <p:nvPr/>
        </p:nvSpPr>
        <p:spPr bwMode="auto">
          <a:xfrm>
            <a:off x="5364163" y="3284538"/>
            <a:ext cx="287337" cy="11525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11" name="Text Box 27"/>
          <p:cNvSpPr txBox="1">
            <a:spLocks noChangeArrowheads="1"/>
          </p:cNvSpPr>
          <p:nvPr/>
        </p:nvSpPr>
        <p:spPr bwMode="auto">
          <a:xfrm>
            <a:off x="7164388" y="2276475"/>
            <a:ext cx="142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Santuarios del</a:t>
            </a:r>
          </a:p>
          <a:p>
            <a:pPr eaLnBrk="1" hangingPunct="1">
              <a:defRPr/>
            </a:pPr>
            <a:r>
              <a:rPr lang="es-ES" smtClean="0"/>
              <a:t> Alto y Bajo Egipto</a:t>
            </a:r>
          </a:p>
        </p:txBody>
      </p:sp>
      <p:sp>
        <p:nvSpPr>
          <p:cNvPr id="12312" name="Line 28"/>
          <p:cNvSpPr>
            <a:spLocks noChangeShapeType="1"/>
          </p:cNvSpPr>
          <p:nvPr/>
        </p:nvSpPr>
        <p:spPr bwMode="auto">
          <a:xfrm flipH="1">
            <a:off x="6372225" y="2708275"/>
            <a:ext cx="1584325" cy="15128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13" name="Line 29"/>
          <p:cNvSpPr>
            <a:spLocks noChangeShapeType="1"/>
          </p:cNvSpPr>
          <p:nvPr/>
        </p:nvSpPr>
        <p:spPr bwMode="auto">
          <a:xfrm flipV="1">
            <a:off x="3059113" y="3716338"/>
            <a:ext cx="0" cy="1800225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14" name="Text Box 30"/>
          <p:cNvSpPr txBox="1">
            <a:spLocks noChangeArrowheads="1"/>
          </p:cNvSpPr>
          <p:nvPr/>
        </p:nvSpPr>
        <p:spPr bwMode="auto">
          <a:xfrm>
            <a:off x="3203575" y="4437063"/>
            <a:ext cx="469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>
                <a:solidFill>
                  <a:srgbClr val="00FF00"/>
                </a:solidFill>
              </a:rPr>
              <a:t>60 m.</a:t>
            </a:r>
          </a:p>
        </p:txBody>
      </p:sp>
      <p:sp>
        <p:nvSpPr>
          <p:cNvPr id="12315" name="Text Box 31"/>
          <p:cNvSpPr txBox="1">
            <a:spLocks noChangeArrowheads="1"/>
          </p:cNvSpPr>
          <p:nvPr/>
        </p:nvSpPr>
        <p:spPr bwMode="auto">
          <a:xfrm>
            <a:off x="755650" y="2060575"/>
            <a:ext cx="272547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Varias modificaciones:</a:t>
            </a:r>
          </a:p>
          <a:p>
            <a:pPr eaLnBrk="1" hangingPunct="1">
              <a:defRPr/>
            </a:pPr>
            <a:r>
              <a:rPr lang="es-ES" dirty="0" smtClean="0"/>
              <a:t> Al principio iba a ser una</a:t>
            </a:r>
          </a:p>
          <a:p>
            <a:pPr eaLnBrk="1" hangingPunct="1">
              <a:defRPr/>
            </a:pPr>
            <a:r>
              <a:rPr lang="es-ES" dirty="0" smtClean="0"/>
              <a:t> mastaba de planta cuadrada</a:t>
            </a:r>
          </a:p>
          <a:p>
            <a:pPr eaLnBrk="1" hangingPunct="1">
              <a:defRPr/>
            </a:pPr>
            <a:r>
              <a:rPr lang="es-ES" dirty="0" smtClean="0"/>
              <a:t> pero se le amplió la base haciéndola</a:t>
            </a:r>
          </a:p>
          <a:p>
            <a:pPr eaLnBrk="1" hangingPunct="1">
              <a:defRPr/>
            </a:pPr>
            <a:r>
              <a:rPr lang="es-ES" dirty="0" smtClean="0"/>
              <a:t> rectangular y se añadieron los</a:t>
            </a:r>
          </a:p>
          <a:p>
            <a:pPr eaLnBrk="1" hangingPunct="1">
              <a:defRPr/>
            </a:pPr>
            <a:r>
              <a:rPr lang="es-ES" dirty="0" smtClean="0"/>
              <a:t> distintos cuerpos</a:t>
            </a:r>
          </a:p>
        </p:txBody>
      </p:sp>
      <p:sp>
        <p:nvSpPr>
          <p:cNvPr id="12316" name="Line 32"/>
          <p:cNvSpPr>
            <a:spLocks noChangeShapeType="1"/>
          </p:cNvSpPr>
          <p:nvPr/>
        </p:nvSpPr>
        <p:spPr bwMode="auto">
          <a:xfrm>
            <a:off x="2195513" y="3284538"/>
            <a:ext cx="360362" cy="7921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17" name="Text Box 33"/>
          <p:cNvSpPr txBox="1">
            <a:spLocks noChangeArrowheads="1"/>
          </p:cNvSpPr>
          <p:nvPr/>
        </p:nvSpPr>
        <p:spPr bwMode="auto">
          <a:xfrm>
            <a:off x="2771775" y="908050"/>
            <a:ext cx="32727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Características generales:</a:t>
            </a:r>
          </a:p>
          <a:p>
            <a:pPr eaLnBrk="1" hangingPunct="1">
              <a:defRPr/>
            </a:pPr>
            <a:r>
              <a:rPr lang="es-ES" dirty="0" smtClean="0"/>
              <a:t> formas nítidas, geométricas puras,</a:t>
            </a:r>
          </a:p>
          <a:p>
            <a:pPr eaLnBrk="1" hangingPunct="1">
              <a:defRPr/>
            </a:pPr>
            <a:r>
              <a:rPr lang="es-ES" dirty="0" smtClean="0"/>
              <a:t> líneas rectas y hechas en piedra (eternidad),</a:t>
            </a:r>
          </a:p>
          <a:p>
            <a:pPr eaLnBrk="1" hangingPunct="1">
              <a:defRPr/>
            </a:pPr>
            <a:r>
              <a:rPr lang="es-ES" dirty="0" smtClean="0"/>
              <a:t> predominio del macizo sobre vano, etc.</a:t>
            </a:r>
          </a:p>
        </p:txBody>
      </p:sp>
      <p:sp>
        <p:nvSpPr>
          <p:cNvPr id="12318" name="Line 34"/>
          <p:cNvSpPr>
            <a:spLocks noChangeShapeType="1"/>
          </p:cNvSpPr>
          <p:nvPr/>
        </p:nvSpPr>
        <p:spPr bwMode="auto">
          <a:xfrm flipH="1">
            <a:off x="3563938" y="1700213"/>
            <a:ext cx="936625" cy="15843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19" name="Text Box 35"/>
          <p:cNvSpPr txBox="1">
            <a:spLocks noChangeArrowheads="1"/>
          </p:cNvSpPr>
          <p:nvPr/>
        </p:nvSpPr>
        <p:spPr bwMode="auto">
          <a:xfrm>
            <a:off x="395288" y="5661025"/>
            <a:ext cx="20666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Nombre dado por los</a:t>
            </a:r>
          </a:p>
          <a:p>
            <a:pPr eaLnBrk="1" hangingPunct="1">
              <a:defRPr/>
            </a:pPr>
            <a:r>
              <a:rPr lang="es-ES_tradnl" dirty="0" smtClean="0"/>
              <a:t> griegos por parecerse a un</a:t>
            </a:r>
          </a:p>
          <a:p>
            <a:pPr eaLnBrk="1" hangingPunct="1">
              <a:defRPr/>
            </a:pPr>
            <a:r>
              <a:rPr lang="es-ES_tradnl" dirty="0" smtClean="0"/>
              <a:t> pastel de harina (</a:t>
            </a:r>
            <a:r>
              <a:rPr lang="es-ES_tradnl" dirty="0" err="1" smtClean="0"/>
              <a:t>Pyramis</a:t>
            </a:r>
            <a:r>
              <a:rPr lang="es-ES_tradnl" dirty="0" smtClean="0"/>
              <a:t>)</a:t>
            </a:r>
            <a:endParaRPr lang="es-ES" dirty="0" smtClean="0"/>
          </a:p>
        </p:txBody>
      </p:sp>
      <p:sp>
        <p:nvSpPr>
          <p:cNvPr id="12320" name="Line 36"/>
          <p:cNvSpPr>
            <a:spLocks noChangeShapeType="1"/>
          </p:cNvSpPr>
          <p:nvPr/>
        </p:nvSpPr>
        <p:spPr bwMode="auto">
          <a:xfrm>
            <a:off x="2411413" y="6165850"/>
            <a:ext cx="360362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2321" name="Text Box 37"/>
          <p:cNvSpPr txBox="1">
            <a:spLocks noChangeArrowheads="1"/>
          </p:cNvSpPr>
          <p:nvPr/>
        </p:nvSpPr>
        <p:spPr bwMode="auto">
          <a:xfrm>
            <a:off x="6000750" y="1125538"/>
            <a:ext cx="2759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Construcciones simbólicas</a:t>
            </a:r>
          </a:p>
          <a:p>
            <a:pPr eaLnBrk="1" hangingPunct="1">
              <a:defRPr/>
            </a:pPr>
            <a:r>
              <a:rPr lang="es-ES_tradnl" smtClean="0"/>
              <a:t>(edificios macizos, sin dependencias</a:t>
            </a:r>
          </a:p>
          <a:p>
            <a:pPr eaLnBrk="1" hangingPunct="1">
              <a:defRPr/>
            </a:pPr>
            <a:r>
              <a:rPr lang="es-ES_tradnl" smtClean="0"/>
              <a:t> internas que remedan construcciones</a:t>
            </a:r>
          </a:p>
          <a:p>
            <a:pPr eaLnBrk="1" hangingPunct="1">
              <a:defRPr/>
            </a:pPr>
            <a:r>
              <a:rPr lang="es-ES_tradnl" smtClean="0"/>
              <a:t> reales)</a:t>
            </a:r>
            <a:endParaRPr lang="es-ES" smtClean="0"/>
          </a:p>
        </p:txBody>
      </p:sp>
      <p:sp>
        <p:nvSpPr>
          <p:cNvPr id="12322" name="Line 38"/>
          <p:cNvSpPr>
            <a:spLocks noChangeShapeType="1"/>
          </p:cNvSpPr>
          <p:nvPr/>
        </p:nvSpPr>
        <p:spPr bwMode="auto">
          <a:xfrm flipH="1">
            <a:off x="6443663" y="1989138"/>
            <a:ext cx="649287" cy="18716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744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1110"/>
            <a:ext cx="8229600" cy="634977"/>
          </a:xfrm>
        </p:spPr>
        <p:txBody>
          <a:bodyPr>
            <a:normAutofit/>
          </a:bodyPr>
          <a:lstStyle/>
          <a:p>
            <a:r>
              <a:rPr lang="es-ES" sz="1200" dirty="0" smtClean="0"/>
              <a:t>CULTURAS DE LA ANTIGÜEDAD: EGIPTO</a:t>
            </a: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36293"/>
            <a:ext cx="8229600" cy="4689870"/>
          </a:xfrm>
        </p:spPr>
        <p:txBody>
          <a:bodyPr>
            <a:normAutofit/>
          </a:bodyPr>
          <a:lstStyle/>
          <a:p>
            <a:r>
              <a:rPr lang="es-ES" sz="1200" dirty="0"/>
              <a:t>La revolución urbana ocurrió hace aproximadamente seis mil años, en lugares separados en distancia y </a:t>
            </a:r>
            <a:r>
              <a:rPr lang="es-ES" sz="1200" dirty="0" smtClean="0"/>
              <a:t>tiempo: Mesopotamia primero y Egipto posteriormente.</a:t>
            </a:r>
            <a:endParaRPr lang="es-ES_tradnl" sz="1200" dirty="0"/>
          </a:p>
          <a:p>
            <a:pPr marL="0" indent="0">
              <a:buNone/>
            </a:pPr>
            <a:endParaRPr lang="es-ES_tradnl" sz="1200" dirty="0"/>
          </a:p>
          <a:p>
            <a:r>
              <a:rPr lang="es-ES" sz="1200" dirty="0"/>
              <a:t>La civilización egipcia se estableció en una región ubicada al noreste de África, entre los desiertos de Libia y Arabia, cruzada por el Nilo, uno de los ríos más largos del </a:t>
            </a:r>
            <a:r>
              <a:rPr lang="es-ES" sz="1200" dirty="0" smtClean="0"/>
              <a:t>mundo, con 2.000 </a:t>
            </a:r>
            <a:r>
              <a:rPr lang="es-ES" sz="1200" dirty="0" err="1" smtClean="0"/>
              <a:t>kms</a:t>
            </a:r>
            <a:r>
              <a:rPr lang="es-ES" sz="1200" dirty="0" smtClean="0"/>
              <a:t> de longitud.</a:t>
            </a:r>
          </a:p>
          <a:p>
            <a:endParaRPr lang="es-ES" sz="1200" dirty="0"/>
          </a:p>
          <a:p>
            <a:r>
              <a:rPr lang="es-ES" sz="1200" dirty="0" smtClean="0"/>
              <a:t>El Nilo está dividido en dos partes: el Delta  (Bajo Egipto) y el Valle (Alto Egipto).</a:t>
            </a:r>
          </a:p>
          <a:p>
            <a:endParaRPr lang="es-ES" sz="1200" dirty="0"/>
          </a:p>
          <a:p>
            <a:r>
              <a:rPr lang="es-ES" sz="1200" dirty="0" smtClean="0"/>
              <a:t>Egipto es un don del Nilo: el país ha sido considerado como su fruto. Las predisposiciones ideológicas y formas artísticas concretas de Egipto provienen de una cultura dependiente del río.</a:t>
            </a:r>
          </a:p>
          <a:p>
            <a:endParaRPr lang="es-ES_tradnl" sz="1200" dirty="0"/>
          </a:p>
          <a:p>
            <a:r>
              <a:rPr lang="es-ES" sz="1200" dirty="0"/>
              <a:t>De julio a noviembre, </a:t>
            </a:r>
            <a:r>
              <a:rPr lang="es-ES" sz="1200" dirty="0" smtClean="0"/>
              <a:t>sus aguas </a:t>
            </a:r>
            <a:r>
              <a:rPr lang="es-ES" sz="1200" dirty="0"/>
              <a:t>inundan todo el valle, dejando una capa de lodo (limo) al volver a su cauce y la humedad suficiente para labores agrícolas. Este desbordamiento, unido al calor del desierto, han hecho de esta región una zona muy fértil. </a:t>
            </a:r>
            <a:endParaRPr lang="es-ES" sz="1200" dirty="0" smtClean="0"/>
          </a:p>
          <a:p>
            <a:pPr marL="0" indent="0">
              <a:buNone/>
            </a:pPr>
            <a:endParaRPr lang="es-ES_tradnl" sz="1200" dirty="0"/>
          </a:p>
          <a:p>
            <a:r>
              <a:rPr lang="es-ES" sz="1200" dirty="0" smtClean="0"/>
              <a:t>Este </a:t>
            </a:r>
            <a:r>
              <a:rPr lang="es-ES" sz="1200" dirty="0"/>
              <a:t>medio geográfico favoreció el asentamiento de grupos humanos y el desarrollo de una gran civilización. Egipto fue durante mucho tiempo el granero donde incluso pueblos vecinos acudían en busca de alimentos cuando éstos escaseaban. Estas incursiones a veces fueron </a:t>
            </a:r>
            <a:r>
              <a:rPr lang="es-ES" sz="1200" dirty="0" smtClean="0"/>
              <a:t>pacíficas, a través del comercio, </a:t>
            </a:r>
            <a:r>
              <a:rPr lang="es-ES" sz="1200" dirty="0"/>
              <a:t>y en otras </a:t>
            </a:r>
            <a:r>
              <a:rPr lang="es-ES" sz="1200" dirty="0" smtClean="0"/>
              <a:t>violentas, mediante la guerra.</a:t>
            </a:r>
          </a:p>
          <a:p>
            <a:endParaRPr lang="es-ES_tradnl" sz="1200" dirty="0"/>
          </a:p>
          <a:p>
            <a:r>
              <a:rPr lang="es-ES" sz="1200" dirty="0"/>
              <a:t>El desierto que rodea a Egipto fue un elemento natural protector contra ataques enemigos, de manera que pudo desarrollar una cultura que, sufrió menos invasiones que otros pueblos, como Mesopotamia</a:t>
            </a:r>
            <a:r>
              <a:rPr lang="es-ES" sz="1200" dirty="0" smtClean="0"/>
              <a:t>.</a:t>
            </a:r>
          </a:p>
          <a:p>
            <a:pPr marL="0" indent="0">
              <a:buNone/>
            </a:pP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4103953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+snef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213100"/>
            <a:ext cx="504031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2843213" y="5805488"/>
            <a:ext cx="307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Pirámide acodada de Snefru</a:t>
            </a:r>
          </a:p>
        </p:txBody>
      </p:sp>
      <p:sp>
        <p:nvSpPr>
          <p:cNvPr id="14340" name="Text Box 9"/>
          <p:cNvSpPr txBox="1">
            <a:spLocks noChangeArrowheads="1"/>
          </p:cNvSpPr>
          <p:nvPr/>
        </p:nvSpPr>
        <p:spPr bwMode="auto">
          <a:xfrm>
            <a:off x="2247900" y="49609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endParaRPr lang="es-MX" sz="1800" smtClean="0"/>
          </a:p>
        </p:txBody>
      </p:sp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4140200" y="5516563"/>
            <a:ext cx="5699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1000" smtClean="0">
                <a:solidFill>
                  <a:srgbClr val="FF3300"/>
                </a:solidFill>
              </a:rPr>
              <a:t>188 m.</a:t>
            </a:r>
            <a:endParaRPr lang="es-ES" sz="1000" smtClean="0">
              <a:solidFill>
                <a:srgbClr val="FF3300"/>
              </a:solidFill>
            </a:endParaRPr>
          </a:p>
        </p:txBody>
      </p:sp>
      <p:sp>
        <p:nvSpPr>
          <p:cNvPr id="14342" name="Line 11"/>
          <p:cNvSpPr>
            <a:spLocks noChangeShapeType="1"/>
          </p:cNvSpPr>
          <p:nvPr/>
        </p:nvSpPr>
        <p:spPr bwMode="auto">
          <a:xfrm flipV="1">
            <a:off x="2124075" y="5445125"/>
            <a:ext cx="4897438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43" name="Line 12"/>
          <p:cNvSpPr>
            <a:spLocks noChangeShapeType="1"/>
          </p:cNvSpPr>
          <p:nvPr/>
        </p:nvSpPr>
        <p:spPr bwMode="auto">
          <a:xfrm flipV="1">
            <a:off x="4572000" y="3213100"/>
            <a:ext cx="71438" cy="22320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44" name="Text Box 13"/>
          <p:cNvSpPr txBox="1">
            <a:spLocks noChangeArrowheads="1"/>
          </p:cNvSpPr>
          <p:nvPr/>
        </p:nvSpPr>
        <p:spPr bwMode="auto">
          <a:xfrm>
            <a:off x="4822825" y="4221163"/>
            <a:ext cx="5000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1000" smtClean="0">
                <a:solidFill>
                  <a:srgbClr val="FF3300"/>
                </a:solidFill>
              </a:rPr>
              <a:t>97 m.</a:t>
            </a:r>
            <a:endParaRPr lang="es-ES" sz="1000" smtClean="0">
              <a:solidFill>
                <a:srgbClr val="FF3300"/>
              </a:solidFill>
            </a:endParaRPr>
          </a:p>
        </p:txBody>
      </p:sp>
      <p:sp>
        <p:nvSpPr>
          <p:cNvPr id="14345" name="Line 14"/>
          <p:cNvSpPr>
            <a:spLocks noChangeShapeType="1"/>
          </p:cNvSpPr>
          <p:nvPr/>
        </p:nvSpPr>
        <p:spPr bwMode="auto">
          <a:xfrm flipV="1">
            <a:off x="2051050" y="4292600"/>
            <a:ext cx="1008063" cy="10080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46" name="Text Box 15"/>
          <p:cNvSpPr txBox="1">
            <a:spLocks noChangeArrowheads="1"/>
          </p:cNvSpPr>
          <p:nvPr/>
        </p:nvSpPr>
        <p:spPr bwMode="auto">
          <a:xfrm>
            <a:off x="2484438" y="5013325"/>
            <a:ext cx="3698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1000" smtClean="0">
                <a:solidFill>
                  <a:srgbClr val="FF3300"/>
                </a:solidFill>
              </a:rPr>
              <a:t>50º</a:t>
            </a:r>
            <a:endParaRPr lang="es-ES" sz="1000" smtClean="0">
              <a:solidFill>
                <a:srgbClr val="FF3300"/>
              </a:solidFill>
            </a:endParaRPr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 flipV="1">
            <a:off x="3132138" y="3284538"/>
            <a:ext cx="1295400" cy="8651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8923" name="Arc 17"/>
          <p:cNvSpPr>
            <a:spLocks/>
          </p:cNvSpPr>
          <p:nvPr/>
        </p:nvSpPr>
        <p:spPr bwMode="auto">
          <a:xfrm rot="2071127">
            <a:off x="1835150" y="5157788"/>
            <a:ext cx="469900" cy="1381125"/>
          </a:xfrm>
          <a:custGeom>
            <a:avLst/>
            <a:gdLst>
              <a:gd name="T0" fmla="*/ 0 w 9326"/>
              <a:gd name="T1" fmla="*/ 15164049 h 21600"/>
              <a:gd name="T2" fmla="*/ 1192959003 w 9326"/>
              <a:gd name="T3" fmla="*/ 375135546 h 21600"/>
              <a:gd name="T4" fmla="*/ 202493293 w 9326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326" h="21600" fill="none" extrusionOk="0">
                <a:moveTo>
                  <a:pt x="0" y="58"/>
                </a:moveTo>
                <a:cubicBezTo>
                  <a:pt x="526" y="19"/>
                  <a:pt x="1054" y="-1"/>
                  <a:pt x="1583" y="0"/>
                </a:cubicBezTo>
                <a:cubicBezTo>
                  <a:pt x="4230" y="0"/>
                  <a:pt x="6854" y="486"/>
                  <a:pt x="9325" y="1435"/>
                </a:cubicBezTo>
              </a:path>
              <a:path w="9326" h="21600" stroke="0" extrusionOk="0">
                <a:moveTo>
                  <a:pt x="0" y="58"/>
                </a:moveTo>
                <a:cubicBezTo>
                  <a:pt x="526" y="19"/>
                  <a:pt x="1054" y="-1"/>
                  <a:pt x="1583" y="0"/>
                </a:cubicBezTo>
                <a:cubicBezTo>
                  <a:pt x="4230" y="0"/>
                  <a:pt x="6854" y="486"/>
                  <a:pt x="9325" y="1435"/>
                </a:cubicBezTo>
                <a:lnTo>
                  <a:pt x="1583" y="21600"/>
                </a:lnTo>
                <a:lnTo>
                  <a:pt x="0" y="58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49" name="Line 18"/>
          <p:cNvSpPr>
            <a:spLocks noChangeShapeType="1"/>
          </p:cNvSpPr>
          <p:nvPr/>
        </p:nvSpPr>
        <p:spPr bwMode="auto">
          <a:xfrm>
            <a:off x="3276600" y="4149725"/>
            <a:ext cx="2159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>
            <a:off x="3563938" y="4149725"/>
            <a:ext cx="2159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51" name="Line 20"/>
          <p:cNvSpPr>
            <a:spLocks noChangeShapeType="1"/>
          </p:cNvSpPr>
          <p:nvPr/>
        </p:nvSpPr>
        <p:spPr bwMode="auto">
          <a:xfrm>
            <a:off x="3851275" y="4149725"/>
            <a:ext cx="2159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8927" name="Arc 21"/>
          <p:cNvSpPr>
            <a:spLocks/>
          </p:cNvSpPr>
          <p:nvPr/>
        </p:nvSpPr>
        <p:spPr bwMode="auto">
          <a:xfrm rot="2071127">
            <a:off x="3203575" y="3860800"/>
            <a:ext cx="469900" cy="1381125"/>
          </a:xfrm>
          <a:custGeom>
            <a:avLst/>
            <a:gdLst>
              <a:gd name="T0" fmla="*/ 0 w 9326"/>
              <a:gd name="T1" fmla="*/ 15164049 h 21600"/>
              <a:gd name="T2" fmla="*/ 1192959003 w 9326"/>
              <a:gd name="T3" fmla="*/ 375135546 h 21600"/>
              <a:gd name="T4" fmla="*/ 202493293 w 9326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326" h="21600" fill="none" extrusionOk="0">
                <a:moveTo>
                  <a:pt x="0" y="58"/>
                </a:moveTo>
                <a:cubicBezTo>
                  <a:pt x="526" y="19"/>
                  <a:pt x="1054" y="-1"/>
                  <a:pt x="1583" y="0"/>
                </a:cubicBezTo>
                <a:cubicBezTo>
                  <a:pt x="4230" y="0"/>
                  <a:pt x="6854" y="486"/>
                  <a:pt x="9325" y="1435"/>
                </a:cubicBezTo>
              </a:path>
              <a:path w="9326" h="21600" stroke="0" extrusionOk="0">
                <a:moveTo>
                  <a:pt x="0" y="58"/>
                </a:moveTo>
                <a:cubicBezTo>
                  <a:pt x="526" y="19"/>
                  <a:pt x="1054" y="-1"/>
                  <a:pt x="1583" y="0"/>
                </a:cubicBezTo>
                <a:cubicBezTo>
                  <a:pt x="4230" y="0"/>
                  <a:pt x="6854" y="486"/>
                  <a:pt x="9325" y="1435"/>
                </a:cubicBezTo>
                <a:lnTo>
                  <a:pt x="1583" y="21600"/>
                </a:lnTo>
                <a:lnTo>
                  <a:pt x="0" y="58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53" name="Text Box 22"/>
          <p:cNvSpPr txBox="1">
            <a:spLocks noChangeArrowheads="1"/>
          </p:cNvSpPr>
          <p:nvPr/>
        </p:nvSpPr>
        <p:spPr bwMode="auto">
          <a:xfrm>
            <a:off x="3924300" y="3716338"/>
            <a:ext cx="3698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z="1000" smtClean="0">
                <a:solidFill>
                  <a:srgbClr val="FF3300"/>
                </a:solidFill>
              </a:rPr>
              <a:t>43º</a:t>
            </a:r>
            <a:endParaRPr lang="es-ES" sz="1000" smtClean="0">
              <a:solidFill>
                <a:srgbClr val="FF3300"/>
              </a:solidFill>
            </a:endParaRPr>
          </a:p>
        </p:txBody>
      </p:sp>
      <p:sp>
        <p:nvSpPr>
          <p:cNvPr id="14354" name="Text Box 23"/>
          <p:cNvSpPr txBox="1">
            <a:spLocks noChangeArrowheads="1"/>
          </p:cNvSpPr>
          <p:nvPr/>
        </p:nvSpPr>
        <p:spPr bwMode="auto">
          <a:xfrm>
            <a:off x="0" y="4508500"/>
            <a:ext cx="1844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Orientadas sus aristas</a:t>
            </a:r>
          </a:p>
          <a:p>
            <a:pPr eaLnBrk="1" hangingPunct="1">
              <a:defRPr/>
            </a:pPr>
            <a:r>
              <a:rPr lang="es-ES_tradnl" dirty="0" smtClean="0"/>
              <a:t> hacia puntos cardinales</a:t>
            </a:r>
            <a:endParaRPr lang="es-ES" dirty="0" smtClean="0"/>
          </a:p>
        </p:txBody>
      </p:sp>
      <p:sp>
        <p:nvSpPr>
          <p:cNvPr id="14355" name="Line 24"/>
          <p:cNvSpPr>
            <a:spLocks noChangeShapeType="1"/>
          </p:cNvSpPr>
          <p:nvPr/>
        </p:nvSpPr>
        <p:spPr bwMode="auto">
          <a:xfrm flipV="1">
            <a:off x="1763713" y="4581525"/>
            <a:ext cx="792162" cy="142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56" name="Text Box 25"/>
          <p:cNvSpPr txBox="1">
            <a:spLocks noChangeArrowheads="1"/>
          </p:cNvSpPr>
          <p:nvPr/>
        </p:nvSpPr>
        <p:spPr bwMode="auto">
          <a:xfrm>
            <a:off x="447675" y="3521075"/>
            <a:ext cx="13736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Revestimiento de</a:t>
            </a:r>
          </a:p>
          <a:p>
            <a:pPr eaLnBrk="1" hangingPunct="1">
              <a:defRPr/>
            </a:pPr>
            <a:r>
              <a:rPr lang="es-ES_tradnl" dirty="0" smtClean="0"/>
              <a:t> caliza</a:t>
            </a:r>
            <a:endParaRPr lang="es-ES" dirty="0" smtClean="0"/>
          </a:p>
        </p:txBody>
      </p:sp>
      <p:sp>
        <p:nvSpPr>
          <p:cNvPr id="14357" name="Line 26"/>
          <p:cNvSpPr>
            <a:spLocks noChangeShapeType="1"/>
          </p:cNvSpPr>
          <p:nvPr/>
        </p:nvSpPr>
        <p:spPr bwMode="auto">
          <a:xfrm>
            <a:off x="1692275" y="3860800"/>
            <a:ext cx="1584325" cy="5048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4358" name="Text Box 27"/>
          <p:cNvSpPr txBox="1">
            <a:spLocks noChangeArrowheads="1"/>
          </p:cNvSpPr>
          <p:nvPr/>
        </p:nvSpPr>
        <p:spPr bwMode="auto">
          <a:xfrm>
            <a:off x="1068388" y="2441575"/>
            <a:ext cx="22907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Última ocasión que se colocan</a:t>
            </a:r>
          </a:p>
          <a:p>
            <a:pPr eaLnBrk="1" hangingPunct="1">
              <a:defRPr/>
            </a:pPr>
            <a:r>
              <a:rPr lang="es-ES_tradnl" smtClean="0"/>
              <a:t>las hiladas de piedra inclinadas</a:t>
            </a:r>
          </a:p>
          <a:p>
            <a:pPr eaLnBrk="1" hangingPunct="1">
              <a:defRPr/>
            </a:pPr>
            <a:r>
              <a:rPr lang="es-ES_tradnl" smtClean="0"/>
              <a:t>hacia el núcleo de la pirámide</a:t>
            </a:r>
            <a:endParaRPr lang="es-ES" smtClean="0"/>
          </a:p>
        </p:txBody>
      </p:sp>
      <p:sp>
        <p:nvSpPr>
          <p:cNvPr id="14359" name="Line 28"/>
          <p:cNvSpPr>
            <a:spLocks noChangeShapeType="1"/>
          </p:cNvSpPr>
          <p:nvPr/>
        </p:nvSpPr>
        <p:spPr bwMode="auto">
          <a:xfrm>
            <a:off x="2843213" y="3068638"/>
            <a:ext cx="649287" cy="8651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69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 descr="+keopsaé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73238"/>
            <a:ext cx="3903662" cy="394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2627313" y="5876925"/>
            <a:ext cx="35167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 smtClean="0"/>
              <a:t>Conjunto de </a:t>
            </a:r>
            <a:r>
              <a:rPr lang="es-ES" sz="1800" dirty="0" err="1" smtClean="0"/>
              <a:t>Gizeh</a:t>
            </a:r>
            <a:r>
              <a:rPr lang="es-ES" sz="1800" dirty="0" smtClean="0"/>
              <a:t>. Vista Aérea</a:t>
            </a: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6372225" y="2565400"/>
            <a:ext cx="19145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Ordenación ortogonal</a:t>
            </a:r>
          </a:p>
          <a:p>
            <a:pPr eaLnBrk="1" hangingPunct="1">
              <a:defRPr/>
            </a:pPr>
            <a:r>
              <a:rPr lang="es-ES_tradnl" dirty="0" smtClean="0"/>
              <a:t>de ciudad funeraria</a:t>
            </a:r>
          </a:p>
          <a:p>
            <a:pPr eaLnBrk="1" hangingPunct="1">
              <a:defRPr/>
            </a:pPr>
            <a:r>
              <a:rPr lang="es-ES_tradnl" dirty="0" smtClean="0"/>
              <a:t>(mastabas distribuidas en</a:t>
            </a:r>
          </a:p>
          <a:p>
            <a:pPr eaLnBrk="1" hangingPunct="1">
              <a:defRPr/>
            </a:pPr>
            <a:r>
              <a:rPr lang="es-ES_tradnl" dirty="0" smtClean="0"/>
              <a:t> calles perpendiculares)</a:t>
            </a:r>
            <a:endParaRPr lang="es-ES" dirty="0" smtClean="0"/>
          </a:p>
        </p:txBody>
      </p:sp>
      <p:sp>
        <p:nvSpPr>
          <p:cNvPr id="15365" name="Line 9"/>
          <p:cNvSpPr>
            <a:spLocks noChangeShapeType="1"/>
          </p:cNvSpPr>
          <p:nvPr/>
        </p:nvSpPr>
        <p:spPr bwMode="auto">
          <a:xfrm flipH="1">
            <a:off x="4859338" y="2781300"/>
            <a:ext cx="1584325" cy="142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6659563" y="3789363"/>
            <a:ext cx="16645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Contraste entre poco</a:t>
            </a:r>
          </a:p>
          <a:p>
            <a:pPr eaLnBrk="1" hangingPunct="1">
              <a:defRPr/>
            </a:pPr>
            <a:r>
              <a:rPr lang="es-ES_tradnl" dirty="0" smtClean="0"/>
              <a:t> resalte de tumbas de</a:t>
            </a:r>
          </a:p>
          <a:p>
            <a:pPr eaLnBrk="1" hangingPunct="1">
              <a:defRPr/>
            </a:pPr>
            <a:r>
              <a:rPr lang="es-ES_tradnl" dirty="0" smtClean="0"/>
              <a:t> súbditos y realce de</a:t>
            </a:r>
          </a:p>
          <a:p>
            <a:pPr eaLnBrk="1" hangingPunct="1">
              <a:defRPr/>
            </a:pPr>
            <a:r>
              <a:rPr lang="es-ES_tradnl" dirty="0" smtClean="0"/>
              <a:t> pirámide</a:t>
            </a:r>
            <a:endParaRPr lang="es-ES" dirty="0" smtClean="0"/>
          </a:p>
        </p:txBody>
      </p:sp>
      <p:sp>
        <p:nvSpPr>
          <p:cNvPr id="15367" name="Line 11"/>
          <p:cNvSpPr>
            <a:spLocks noChangeShapeType="1"/>
          </p:cNvSpPr>
          <p:nvPr/>
        </p:nvSpPr>
        <p:spPr bwMode="auto">
          <a:xfrm flipH="1" flipV="1">
            <a:off x="5219700" y="3357563"/>
            <a:ext cx="1439863" cy="7191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7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6" descr="piramides de gize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716338"/>
            <a:ext cx="3097212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1908175" y="5516563"/>
            <a:ext cx="217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Pirámides de Gizeh</a:t>
            </a:r>
          </a:p>
        </p:txBody>
      </p:sp>
      <p:pic>
        <p:nvPicPr>
          <p:cNvPr id="43011" name="Picture 8" descr="+keopsinteri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213100"/>
            <a:ext cx="295275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4716463" y="5516563"/>
            <a:ext cx="2228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1800" smtClean="0"/>
              <a:t>Esquema interior de</a:t>
            </a:r>
          </a:p>
          <a:p>
            <a:pPr eaLnBrk="1" hangingPunct="1">
              <a:defRPr/>
            </a:pPr>
            <a:r>
              <a:rPr lang="es-ES" sz="1800" smtClean="0"/>
              <a:t> pirámide de Keops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7596188" y="5229225"/>
            <a:ext cx="123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Pirámide de</a:t>
            </a:r>
          </a:p>
          <a:p>
            <a:pPr eaLnBrk="1" hangingPunct="1">
              <a:defRPr/>
            </a:pPr>
            <a:r>
              <a:rPr lang="es-ES" dirty="0" smtClean="0"/>
              <a:t> base cuadrada</a:t>
            </a:r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 flipH="1" flipV="1">
            <a:off x="7092950" y="5229225"/>
            <a:ext cx="647700" cy="142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6300788" y="2492375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MX" smtClean="0"/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>
            <a:off x="611188" y="2708275"/>
            <a:ext cx="22352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Orientación hacia los cuatro</a:t>
            </a:r>
          </a:p>
          <a:p>
            <a:pPr eaLnBrk="1" hangingPunct="1">
              <a:defRPr/>
            </a:pPr>
            <a:r>
              <a:rPr lang="es-ES" smtClean="0"/>
              <a:t> puntos cardinales con sólo un</a:t>
            </a:r>
          </a:p>
          <a:p>
            <a:pPr eaLnBrk="1" hangingPunct="1">
              <a:defRPr/>
            </a:pPr>
            <a:r>
              <a:rPr lang="es-ES" smtClean="0"/>
              <a:t> error de 3´36´´</a:t>
            </a:r>
          </a:p>
        </p:txBody>
      </p:sp>
      <p:sp>
        <p:nvSpPr>
          <p:cNvPr id="16394" name="Line 14"/>
          <p:cNvSpPr>
            <a:spLocks noChangeShapeType="1"/>
          </p:cNvSpPr>
          <p:nvPr/>
        </p:nvSpPr>
        <p:spPr bwMode="auto">
          <a:xfrm>
            <a:off x="1835150" y="3357563"/>
            <a:ext cx="433388" cy="863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5292725" y="4365625"/>
            <a:ext cx="6985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/>
              <a:t>146`59 m.</a:t>
            </a:r>
          </a:p>
          <a:p>
            <a:pPr eaLnBrk="1" hangingPunct="1">
              <a:defRPr/>
            </a:pPr>
            <a:r>
              <a:rPr lang="es-ES" sz="900" smtClean="0"/>
              <a:t>altura</a:t>
            </a:r>
          </a:p>
        </p:txBody>
      </p:sp>
      <p:sp>
        <p:nvSpPr>
          <p:cNvPr id="16396" name="Line 16"/>
          <p:cNvSpPr>
            <a:spLocks noChangeShapeType="1"/>
          </p:cNvSpPr>
          <p:nvPr/>
        </p:nvSpPr>
        <p:spPr bwMode="auto">
          <a:xfrm>
            <a:off x="5219700" y="2492375"/>
            <a:ext cx="576263" cy="18002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6804025" y="5013325"/>
            <a:ext cx="4683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800" smtClean="0"/>
              <a:t>230 m</a:t>
            </a:r>
          </a:p>
        </p:txBody>
      </p:sp>
      <p:sp>
        <p:nvSpPr>
          <p:cNvPr id="16398" name="Line 18"/>
          <p:cNvSpPr>
            <a:spLocks noChangeShapeType="1"/>
          </p:cNvSpPr>
          <p:nvPr/>
        </p:nvSpPr>
        <p:spPr bwMode="auto">
          <a:xfrm flipH="1">
            <a:off x="6372225" y="4508500"/>
            <a:ext cx="936625" cy="865188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399" name="Text Box 19"/>
          <p:cNvSpPr txBox="1">
            <a:spLocks noChangeArrowheads="1"/>
          </p:cNvSpPr>
          <p:nvPr/>
        </p:nvSpPr>
        <p:spPr bwMode="auto">
          <a:xfrm>
            <a:off x="3059113" y="2781300"/>
            <a:ext cx="13398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Proyección hacia</a:t>
            </a:r>
          </a:p>
          <a:p>
            <a:pPr eaLnBrk="1" hangingPunct="1">
              <a:defRPr/>
            </a:pPr>
            <a:r>
              <a:rPr lang="es-ES" smtClean="0"/>
              <a:t> el cielo (51º</a:t>
            </a:r>
          </a:p>
          <a:p>
            <a:pPr eaLnBrk="1" hangingPunct="1">
              <a:defRPr/>
            </a:pPr>
            <a:r>
              <a:rPr lang="es-ES" smtClean="0"/>
              <a:t> de inclinación)</a:t>
            </a:r>
          </a:p>
        </p:txBody>
      </p:sp>
      <p:sp>
        <p:nvSpPr>
          <p:cNvPr id="16400" name="Line 20"/>
          <p:cNvSpPr>
            <a:spLocks noChangeShapeType="1"/>
          </p:cNvSpPr>
          <p:nvPr/>
        </p:nvSpPr>
        <p:spPr bwMode="auto">
          <a:xfrm flipH="1">
            <a:off x="3563938" y="3500438"/>
            <a:ext cx="144462" cy="8651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01" name="Text Box 21"/>
          <p:cNvSpPr txBox="1">
            <a:spLocks noChangeArrowheads="1"/>
          </p:cNvSpPr>
          <p:nvPr/>
        </p:nvSpPr>
        <p:spPr bwMode="auto">
          <a:xfrm>
            <a:off x="4140200" y="1557338"/>
            <a:ext cx="21399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Cámara mortuoria al</a:t>
            </a:r>
          </a:p>
          <a:p>
            <a:pPr eaLnBrk="1" hangingPunct="1">
              <a:defRPr/>
            </a:pPr>
            <a:r>
              <a:rPr lang="es-ES" smtClean="0"/>
              <a:t> final en centro de la</a:t>
            </a:r>
          </a:p>
          <a:p>
            <a:pPr eaLnBrk="1" hangingPunct="1">
              <a:defRPr/>
            </a:pPr>
            <a:r>
              <a:rPr lang="es-ES" smtClean="0"/>
              <a:t> pirámide, abandonándose la</a:t>
            </a:r>
          </a:p>
          <a:p>
            <a:pPr eaLnBrk="1" hangingPunct="1">
              <a:defRPr/>
            </a:pPr>
            <a:r>
              <a:rPr lang="es-ES" smtClean="0"/>
              <a:t> excavada en suelo y la</a:t>
            </a:r>
          </a:p>
          <a:p>
            <a:pPr eaLnBrk="1" hangingPunct="1">
              <a:defRPr/>
            </a:pPr>
            <a:r>
              <a:rPr lang="es-ES_tradnl" smtClean="0"/>
              <a:t> del pasillo horizontal</a:t>
            </a:r>
            <a:endParaRPr lang="es-ES" smtClean="0"/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 flipH="1">
            <a:off x="5940425" y="2060575"/>
            <a:ext cx="576263" cy="19446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03" name="Text Box 23"/>
          <p:cNvSpPr txBox="1">
            <a:spLocks noChangeArrowheads="1"/>
          </p:cNvSpPr>
          <p:nvPr/>
        </p:nvSpPr>
        <p:spPr bwMode="auto">
          <a:xfrm>
            <a:off x="7397750" y="3500438"/>
            <a:ext cx="1746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Cámara de ventilación</a:t>
            </a:r>
          </a:p>
          <a:p>
            <a:pPr eaLnBrk="1" hangingPunct="1">
              <a:defRPr/>
            </a:pPr>
            <a:r>
              <a:rPr lang="es-ES" dirty="0" smtClean="0"/>
              <a:t> proyecta hacia estrella</a:t>
            </a:r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H="1">
            <a:off x="6516688" y="3860800"/>
            <a:ext cx="792162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06" name="Text Box 26"/>
          <p:cNvSpPr txBox="1">
            <a:spLocks noChangeArrowheads="1"/>
          </p:cNvSpPr>
          <p:nvPr/>
        </p:nvSpPr>
        <p:spPr bwMode="auto">
          <a:xfrm>
            <a:off x="6443663" y="1484313"/>
            <a:ext cx="2193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Nueve gruesas lascas</a:t>
            </a:r>
          </a:p>
          <a:p>
            <a:pPr eaLnBrk="1" hangingPunct="1">
              <a:defRPr/>
            </a:pPr>
            <a:r>
              <a:rPr lang="es-ES" smtClean="0"/>
              <a:t> rematadas por techo a</a:t>
            </a:r>
          </a:p>
          <a:p>
            <a:pPr eaLnBrk="1" hangingPunct="1">
              <a:defRPr/>
            </a:pPr>
            <a:r>
              <a:rPr lang="es-ES" smtClean="0"/>
              <a:t> dos aguas soportan enormes</a:t>
            </a:r>
          </a:p>
          <a:p>
            <a:pPr eaLnBrk="1" hangingPunct="1">
              <a:defRPr/>
            </a:pPr>
            <a:r>
              <a:rPr lang="es-ES" smtClean="0"/>
              <a:t> presiones de cámara</a:t>
            </a:r>
          </a:p>
        </p:txBody>
      </p:sp>
      <p:sp>
        <p:nvSpPr>
          <p:cNvPr id="16407" name="Line 27"/>
          <p:cNvSpPr>
            <a:spLocks noChangeShapeType="1"/>
          </p:cNvSpPr>
          <p:nvPr/>
        </p:nvSpPr>
        <p:spPr bwMode="auto">
          <a:xfrm>
            <a:off x="6011863" y="3429000"/>
            <a:ext cx="0" cy="129540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08" name="Text Box 28"/>
          <p:cNvSpPr txBox="1">
            <a:spLocks noChangeArrowheads="1"/>
          </p:cNvSpPr>
          <p:nvPr/>
        </p:nvSpPr>
        <p:spPr bwMode="auto">
          <a:xfrm>
            <a:off x="1908175" y="1628775"/>
            <a:ext cx="16795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Sofisticados</a:t>
            </a:r>
          </a:p>
          <a:p>
            <a:pPr eaLnBrk="1" hangingPunct="1">
              <a:defRPr/>
            </a:pPr>
            <a:r>
              <a:rPr lang="es-ES" smtClean="0"/>
              <a:t> cálculos matemáticos</a:t>
            </a:r>
          </a:p>
          <a:p>
            <a:pPr eaLnBrk="1" hangingPunct="1">
              <a:defRPr/>
            </a:pPr>
            <a:r>
              <a:rPr lang="es-ES" smtClean="0"/>
              <a:t> y astronómicos</a:t>
            </a:r>
          </a:p>
        </p:txBody>
      </p:sp>
      <p:sp>
        <p:nvSpPr>
          <p:cNvPr id="16409" name="AutoShape 29"/>
          <p:cNvSpPr>
            <a:spLocks/>
          </p:cNvSpPr>
          <p:nvPr/>
        </p:nvSpPr>
        <p:spPr bwMode="auto">
          <a:xfrm rot="5400000">
            <a:off x="2405856" y="770732"/>
            <a:ext cx="288925" cy="3446462"/>
          </a:xfrm>
          <a:prstGeom prst="leftBrace">
            <a:avLst>
              <a:gd name="adj1" fmla="val 9940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16410" name="Text Box 30"/>
          <p:cNvSpPr txBox="1">
            <a:spLocks noChangeArrowheads="1"/>
          </p:cNvSpPr>
          <p:nvPr/>
        </p:nvSpPr>
        <p:spPr bwMode="auto">
          <a:xfrm>
            <a:off x="7577138" y="4005263"/>
            <a:ext cx="156686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Pasillo de ascensión</a:t>
            </a:r>
          </a:p>
          <a:p>
            <a:pPr eaLnBrk="1" hangingPunct="1">
              <a:defRPr/>
            </a:pPr>
            <a:r>
              <a:rPr lang="es-ES_tradnl" dirty="0" smtClean="0"/>
              <a:t> orientado hacia</a:t>
            </a:r>
          </a:p>
          <a:p>
            <a:pPr eaLnBrk="1" hangingPunct="1">
              <a:defRPr/>
            </a:pPr>
            <a:r>
              <a:rPr lang="es-ES_tradnl" dirty="0" smtClean="0"/>
              <a:t> estrella polar</a:t>
            </a:r>
            <a:endParaRPr lang="es-ES" dirty="0" smtClean="0"/>
          </a:p>
        </p:txBody>
      </p:sp>
      <p:sp>
        <p:nvSpPr>
          <p:cNvPr id="16411" name="Line 31"/>
          <p:cNvSpPr>
            <a:spLocks noChangeShapeType="1"/>
          </p:cNvSpPr>
          <p:nvPr/>
        </p:nvSpPr>
        <p:spPr bwMode="auto">
          <a:xfrm flipH="1">
            <a:off x="6443663" y="4437063"/>
            <a:ext cx="1081087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7480300" y="4652963"/>
            <a:ext cx="166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Entrada en cara norte</a:t>
            </a:r>
          </a:p>
          <a:p>
            <a:pPr eaLnBrk="1" hangingPunct="1">
              <a:defRPr/>
            </a:pPr>
            <a:r>
              <a:rPr lang="es-ES_tradnl" dirty="0" smtClean="0"/>
              <a:t> a 18 metros de altura</a:t>
            </a:r>
            <a:endParaRPr lang="es-ES" dirty="0" smtClean="0"/>
          </a:p>
        </p:txBody>
      </p:sp>
      <p:sp>
        <p:nvSpPr>
          <p:cNvPr id="16413" name="Line 33"/>
          <p:cNvSpPr>
            <a:spLocks noChangeShapeType="1"/>
          </p:cNvSpPr>
          <p:nvPr/>
        </p:nvSpPr>
        <p:spPr bwMode="auto">
          <a:xfrm flipH="1" flipV="1">
            <a:off x="6877050" y="4797425"/>
            <a:ext cx="647700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14" name="Text Box 34"/>
          <p:cNvSpPr txBox="1">
            <a:spLocks noChangeArrowheads="1"/>
          </p:cNvSpPr>
          <p:nvPr/>
        </p:nvSpPr>
        <p:spPr bwMode="auto">
          <a:xfrm>
            <a:off x="6337300" y="2420938"/>
            <a:ext cx="2811463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Gran galería (8`5m. Altura). Paredes</a:t>
            </a:r>
          </a:p>
          <a:p>
            <a:pPr eaLnBrk="1" hangingPunct="1">
              <a:defRPr/>
            </a:pPr>
            <a:r>
              <a:rPr lang="es-ES_tradnl" smtClean="0"/>
              <a:t> compuestas de siete hiladas</a:t>
            </a:r>
          </a:p>
          <a:p>
            <a:pPr eaLnBrk="1" hangingPunct="1">
              <a:defRPr/>
            </a:pPr>
            <a:r>
              <a:rPr lang="es-ES_tradnl" smtClean="0"/>
              <a:t> de piedra que van estrechando</a:t>
            </a:r>
          </a:p>
          <a:p>
            <a:pPr eaLnBrk="1" hangingPunct="1">
              <a:defRPr/>
            </a:pPr>
            <a:r>
              <a:rPr lang="es-ES_tradnl" smtClean="0"/>
              <a:t> la sala en altura. Suelo con</a:t>
            </a:r>
          </a:p>
          <a:p>
            <a:pPr eaLnBrk="1" hangingPunct="1">
              <a:defRPr/>
            </a:pPr>
            <a:r>
              <a:rPr lang="es-ES_tradnl" smtClean="0"/>
              <a:t> calzada central y dos bancos corridos </a:t>
            </a:r>
            <a:endParaRPr lang="es-ES" smtClean="0"/>
          </a:p>
        </p:txBody>
      </p:sp>
      <p:sp>
        <p:nvSpPr>
          <p:cNvPr id="16415" name="Line 35"/>
          <p:cNvSpPr>
            <a:spLocks noChangeShapeType="1"/>
          </p:cNvSpPr>
          <p:nvPr/>
        </p:nvSpPr>
        <p:spPr bwMode="auto">
          <a:xfrm flipH="1">
            <a:off x="6156325" y="3429000"/>
            <a:ext cx="647700" cy="863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6416" name="Text Box 36"/>
          <p:cNvSpPr txBox="1">
            <a:spLocks noChangeArrowheads="1"/>
          </p:cNvSpPr>
          <p:nvPr/>
        </p:nvSpPr>
        <p:spPr bwMode="auto">
          <a:xfrm>
            <a:off x="0" y="4005263"/>
            <a:ext cx="14081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Hiladas de</a:t>
            </a:r>
          </a:p>
          <a:p>
            <a:pPr eaLnBrk="1" hangingPunct="1">
              <a:defRPr/>
            </a:pPr>
            <a:r>
              <a:rPr lang="es-ES_tradnl" dirty="0" smtClean="0"/>
              <a:t> piedra en sentido</a:t>
            </a:r>
          </a:p>
          <a:p>
            <a:pPr eaLnBrk="1" hangingPunct="1">
              <a:defRPr/>
            </a:pPr>
            <a:r>
              <a:rPr lang="es-ES_tradnl" dirty="0" smtClean="0"/>
              <a:t> horizontal</a:t>
            </a:r>
            <a:endParaRPr lang="es-ES" dirty="0" smtClean="0"/>
          </a:p>
        </p:txBody>
      </p:sp>
      <p:sp>
        <p:nvSpPr>
          <p:cNvPr id="16417" name="Line 37"/>
          <p:cNvSpPr>
            <a:spLocks noChangeShapeType="1"/>
          </p:cNvSpPr>
          <p:nvPr/>
        </p:nvSpPr>
        <p:spPr bwMode="auto">
          <a:xfrm flipV="1">
            <a:off x="1187450" y="4508500"/>
            <a:ext cx="9366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5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+keopsesfin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924175"/>
            <a:ext cx="3960813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2268538" y="5949950"/>
            <a:ext cx="335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Gran esfinge de Gizeh (Kefrén)</a:t>
            </a:r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1857375" y="2297113"/>
            <a:ext cx="1712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Exterior recubierto con</a:t>
            </a:r>
          </a:p>
          <a:p>
            <a:pPr eaLnBrk="1" hangingPunct="1">
              <a:defRPr/>
            </a:pPr>
            <a:r>
              <a:rPr lang="es-ES" smtClean="0"/>
              <a:t> granito rosado</a:t>
            </a:r>
          </a:p>
        </p:txBody>
      </p:sp>
      <p:sp>
        <p:nvSpPr>
          <p:cNvPr id="17413" name="Line 9"/>
          <p:cNvSpPr>
            <a:spLocks noChangeShapeType="1"/>
          </p:cNvSpPr>
          <p:nvPr/>
        </p:nvSpPr>
        <p:spPr bwMode="auto">
          <a:xfrm>
            <a:off x="2700338" y="2852738"/>
            <a:ext cx="647700" cy="360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87800" y="1916113"/>
            <a:ext cx="16208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Punta revestida</a:t>
            </a:r>
          </a:p>
          <a:p>
            <a:pPr eaLnBrk="1" hangingPunct="1">
              <a:defRPr/>
            </a:pPr>
            <a:r>
              <a:rPr lang="es-ES" smtClean="0"/>
              <a:t> de oro para</a:t>
            </a:r>
          </a:p>
          <a:p>
            <a:pPr eaLnBrk="1" hangingPunct="1">
              <a:defRPr/>
            </a:pPr>
            <a:r>
              <a:rPr lang="es-ES" smtClean="0"/>
              <a:t> provocar destellos</a:t>
            </a:r>
          </a:p>
          <a:p>
            <a:pPr eaLnBrk="1" hangingPunct="1">
              <a:defRPr/>
            </a:pPr>
            <a:r>
              <a:rPr lang="es-ES" smtClean="0"/>
              <a:t> e imitar rayos del sol</a:t>
            </a:r>
          </a:p>
        </p:txBody>
      </p:sp>
      <p:sp>
        <p:nvSpPr>
          <p:cNvPr id="17415" name="Line 11"/>
          <p:cNvSpPr>
            <a:spLocks noChangeShapeType="1"/>
          </p:cNvSpPr>
          <p:nvPr/>
        </p:nvSpPr>
        <p:spPr bwMode="auto">
          <a:xfrm flipH="1">
            <a:off x="3492500" y="2708275"/>
            <a:ext cx="1295400" cy="3603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16" name="Text Box 12"/>
          <p:cNvSpPr txBox="1">
            <a:spLocks noChangeArrowheads="1"/>
          </p:cNvSpPr>
          <p:nvPr/>
        </p:nvSpPr>
        <p:spPr bwMode="auto">
          <a:xfrm>
            <a:off x="6156325" y="3933825"/>
            <a:ext cx="253324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Aprovecharon la forma</a:t>
            </a:r>
          </a:p>
          <a:p>
            <a:pPr eaLnBrk="1" hangingPunct="1">
              <a:defRPr/>
            </a:pPr>
            <a:r>
              <a:rPr lang="es-ES" dirty="0" smtClean="0"/>
              <a:t> de una masa rocosa abandonada</a:t>
            </a:r>
          </a:p>
          <a:p>
            <a:pPr eaLnBrk="1" hangingPunct="1">
              <a:defRPr/>
            </a:pPr>
            <a:r>
              <a:rPr lang="es-ES" dirty="0" smtClean="0"/>
              <a:t> por los canteros (la mayor parte</a:t>
            </a:r>
          </a:p>
          <a:p>
            <a:pPr eaLnBrk="1" hangingPunct="1">
              <a:defRPr/>
            </a:pPr>
            <a:r>
              <a:rPr lang="es-ES" dirty="0" smtClean="0"/>
              <a:t> del cuerpo no tuvieron</a:t>
            </a:r>
          </a:p>
          <a:p>
            <a:pPr eaLnBrk="1" hangingPunct="1">
              <a:defRPr/>
            </a:pPr>
            <a:r>
              <a:rPr lang="es-ES" dirty="0" smtClean="0"/>
              <a:t> que tallarlo sino simplemente</a:t>
            </a:r>
          </a:p>
          <a:p>
            <a:pPr eaLnBrk="1" hangingPunct="1">
              <a:defRPr/>
            </a:pPr>
            <a:r>
              <a:rPr lang="es-ES" dirty="0" smtClean="0"/>
              <a:t> recubrirlo con una capa de yeso)</a:t>
            </a:r>
          </a:p>
        </p:txBody>
      </p:sp>
      <p:sp>
        <p:nvSpPr>
          <p:cNvPr id="17417" name="Line 13"/>
          <p:cNvSpPr>
            <a:spLocks noChangeShapeType="1"/>
          </p:cNvSpPr>
          <p:nvPr/>
        </p:nvSpPr>
        <p:spPr bwMode="auto">
          <a:xfrm flipH="1" flipV="1">
            <a:off x="5724525" y="4581525"/>
            <a:ext cx="935038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18" name="Line 14"/>
          <p:cNvSpPr>
            <a:spLocks noChangeShapeType="1"/>
          </p:cNvSpPr>
          <p:nvPr/>
        </p:nvSpPr>
        <p:spPr bwMode="auto">
          <a:xfrm>
            <a:off x="3851275" y="4868863"/>
            <a:ext cx="1152525" cy="2159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19" name="Text Box 15"/>
          <p:cNvSpPr txBox="1">
            <a:spLocks noChangeArrowheads="1"/>
          </p:cNvSpPr>
          <p:nvPr/>
        </p:nvSpPr>
        <p:spPr bwMode="auto">
          <a:xfrm>
            <a:off x="4067175" y="5084763"/>
            <a:ext cx="469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>
                <a:solidFill>
                  <a:srgbClr val="FFFF00"/>
                </a:solidFill>
              </a:rPr>
              <a:t>57 m.</a:t>
            </a:r>
          </a:p>
        </p:txBody>
      </p:sp>
      <p:sp>
        <p:nvSpPr>
          <p:cNvPr id="17420" name="Text Box 16"/>
          <p:cNvSpPr txBox="1">
            <a:spLocks noChangeArrowheads="1"/>
          </p:cNvSpPr>
          <p:nvPr/>
        </p:nvSpPr>
        <p:spPr bwMode="auto">
          <a:xfrm>
            <a:off x="4768850" y="4567238"/>
            <a:ext cx="469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>
                <a:solidFill>
                  <a:srgbClr val="FFFF00"/>
                </a:solidFill>
              </a:rPr>
              <a:t>20 m.</a:t>
            </a:r>
          </a:p>
        </p:txBody>
      </p:sp>
      <p:sp>
        <p:nvSpPr>
          <p:cNvPr id="17421" name="Line 17"/>
          <p:cNvSpPr>
            <a:spLocks noChangeShapeType="1"/>
          </p:cNvSpPr>
          <p:nvPr/>
        </p:nvSpPr>
        <p:spPr bwMode="auto">
          <a:xfrm flipV="1">
            <a:off x="5292725" y="3429000"/>
            <a:ext cx="0" cy="208756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22" name="Text Box 18"/>
          <p:cNvSpPr txBox="1">
            <a:spLocks noChangeArrowheads="1"/>
          </p:cNvSpPr>
          <p:nvPr/>
        </p:nvSpPr>
        <p:spPr bwMode="auto">
          <a:xfrm>
            <a:off x="6372225" y="2420938"/>
            <a:ext cx="21178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Cabeza inspirada en </a:t>
            </a:r>
          </a:p>
          <a:p>
            <a:pPr eaLnBrk="1" hangingPunct="1">
              <a:defRPr/>
            </a:pPr>
            <a:r>
              <a:rPr lang="es-ES" dirty="0" smtClean="0"/>
              <a:t> el faraón </a:t>
            </a:r>
            <a:r>
              <a:rPr lang="es-ES" dirty="0" err="1" smtClean="0"/>
              <a:t>Kefrén</a:t>
            </a: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con el nemes (pañuelo) y el</a:t>
            </a:r>
          </a:p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dirty="0" err="1" smtClean="0"/>
              <a:t>aureus</a:t>
            </a:r>
            <a:r>
              <a:rPr lang="es-ES" dirty="0" smtClean="0"/>
              <a:t>( serpiente). Ha</a:t>
            </a:r>
          </a:p>
          <a:p>
            <a:pPr eaLnBrk="1" hangingPunct="1">
              <a:defRPr/>
            </a:pPr>
            <a:r>
              <a:rPr lang="es-ES" dirty="0" smtClean="0"/>
              <a:t> desaparecido la barba</a:t>
            </a:r>
          </a:p>
          <a:p>
            <a:pPr eaLnBrk="1" hangingPunct="1">
              <a:defRPr/>
            </a:pPr>
            <a:r>
              <a:rPr lang="es-ES" dirty="0" smtClean="0"/>
              <a:t> postiza</a:t>
            </a:r>
          </a:p>
        </p:txBody>
      </p:sp>
      <p:sp>
        <p:nvSpPr>
          <p:cNvPr id="17423" name="Line 19"/>
          <p:cNvSpPr>
            <a:spLocks noChangeShapeType="1"/>
          </p:cNvSpPr>
          <p:nvPr/>
        </p:nvSpPr>
        <p:spPr bwMode="auto">
          <a:xfrm flipH="1">
            <a:off x="5435600" y="3357563"/>
            <a:ext cx="1296988" cy="2873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652463" y="4962525"/>
            <a:ext cx="10659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Rodeada de</a:t>
            </a:r>
          </a:p>
          <a:p>
            <a:pPr eaLnBrk="1" hangingPunct="1">
              <a:defRPr/>
            </a:pPr>
            <a:r>
              <a:rPr lang="es-ES" dirty="0" smtClean="0"/>
              <a:t> rocas, sólo </a:t>
            </a:r>
          </a:p>
          <a:p>
            <a:pPr eaLnBrk="1" hangingPunct="1">
              <a:defRPr/>
            </a:pPr>
            <a:r>
              <a:rPr lang="es-ES" dirty="0" smtClean="0"/>
              <a:t> sobresale la </a:t>
            </a:r>
          </a:p>
          <a:p>
            <a:pPr eaLnBrk="1" hangingPunct="1">
              <a:defRPr/>
            </a:pPr>
            <a:r>
              <a:rPr lang="es-ES" dirty="0" smtClean="0"/>
              <a:t> cabeza</a:t>
            </a:r>
          </a:p>
        </p:txBody>
      </p:sp>
      <p:sp>
        <p:nvSpPr>
          <p:cNvPr id="17426" name="Line 22"/>
          <p:cNvSpPr>
            <a:spLocks noChangeShapeType="1"/>
          </p:cNvSpPr>
          <p:nvPr/>
        </p:nvSpPr>
        <p:spPr bwMode="auto">
          <a:xfrm flipV="1">
            <a:off x="1718455" y="4652962"/>
            <a:ext cx="2637645" cy="431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27" name="Text Box 23"/>
          <p:cNvSpPr txBox="1">
            <a:spLocks noChangeArrowheads="1"/>
          </p:cNvSpPr>
          <p:nvPr/>
        </p:nvSpPr>
        <p:spPr bwMode="auto">
          <a:xfrm>
            <a:off x="3100388" y="436562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>
                <a:solidFill>
                  <a:srgbClr val="FF3300"/>
                </a:solidFill>
              </a:rPr>
              <a:t>215 m</a:t>
            </a:r>
            <a:r>
              <a:rPr lang="es-ES" sz="900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17428" name="Line 24"/>
          <p:cNvSpPr>
            <a:spLocks noChangeShapeType="1"/>
          </p:cNvSpPr>
          <p:nvPr/>
        </p:nvSpPr>
        <p:spPr bwMode="auto">
          <a:xfrm flipH="1" flipV="1">
            <a:off x="3563938" y="3213100"/>
            <a:ext cx="71437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17429" name="Text Box 25"/>
          <p:cNvSpPr txBox="1">
            <a:spLocks noChangeArrowheads="1"/>
          </p:cNvSpPr>
          <p:nvPr/>
        </p:nvSpPr>
        <p:spPr bwMode="auto">
          <a:xfrm>
            <a:off x="3027363" y="3716338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900" smtClean="0">
                <a:solidFill>
                  <a:srgbClr val="FF3300"/>
                </a:solidFill>
              </a:rPr>
              <a:t>143 m.</a:t>
            </a:r>
          </a:p>
        </p:txBody>
      </p:sp>
    </p:spTree>
    <p:extLst>
      <p:ext uri="{BB962C8B-B14F-4D97-AF65-F5344CB8AC3E}">
        <p14:creationId xmlns:p14="http://schemas.microsoft.com/office/powerpoint/2010/main" val="272104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7" descr="+construcción pirámid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36838"/>
            <a:ext cx="43942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9" descr="+construcción pirámid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636838"/>
            <a:ext cx="316865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2771775" y="5445125"/>
            <a:ext cx="324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Construcciòn de las pirámides</a:t>
            </a:r>
          </a:p>
        </p:txBody>
      </p:sp>
      <p:sp>
        <p:nvSpPr>
          <p:cNvPr id="18437" name="Text Box 11"/>
          <p:cNvSpPr txBox="1">
            <a:spLocks noChangeArrowheads="1"/>
          </p:cNvSpPr>
          <p:nvPr/>
        </p:nvSpPr>
        <p:spPr bwMode="auto">
          <a:xfrm>
            <a:off x="1763713" y="1773238"/>
            <a:ext cx="21866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Realización de rampas</a:t>
            </a:r>
          </a:p>
          <a:p>
            <a:pPr eaLnBrk="1" hangingPunct="1">
              <a:defRPr/>
            </a:pPr>
            <a:r>
              <a:rPr lang="es-ES_tradnl" dirty="0" smtClean="0"/>
              <a:t> para la elevación de bloques</a:t>
            </a:r>
          </a:p>
          <a:p>
            <a:pPr eaLnBrk="1" hangingPunct="1">
              <a:defRPr/>
            </a:pPr>
            <a:r>
              <a:rPr lang="es-ES_tradnl" dirty="0" smtClean="0"/>
              <a:t> de piedras</a:t>
            </a:r>
            <a:endParaRPr lang="es-ES" dirty="0" smtClean="0"/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 flipH="1">
            <a:off x="2916238" y="2420938"/>
            <a:ext cx="431800" cy="1295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555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6" descr="+dibujodetemp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268413"/>
            <a:ext cx="648017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2535238" y="5248275"/>
            <a:ext cx="203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Croquis de templo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5343525" y="1616075"/>
            <a:ext cx="692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900" smtClean="0"/>
              <a:t>PILONOS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4067175" y="2420938"/>
            <a:ext cx="679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900" smtClean="0"/>
              <a:t>SALA</a:t>
            </a:r>
          </a:p>
          <a:p>
            <a:pPr algn="l" eaLnBrk="1" hangingPunct="1">
              <a:defRPr/>
            </a:pPr>
            <a:r>
              <a:rPr lang="es-ES" sz="900" smtClean="0"/>
              <a:t>HIPETRA</a:t>
            </a:r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2967038" y="2695575"/>
            <a:ext cx="11049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900" smtClean="0"/>
              <a:t>SALA HIPÒSTILA</a:t>
            </a:r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1887538" y="2335213"/>
            <a:ext cx="838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900" smtClean="0"/>
              <a:t>SALA DE LA</a:t>
            </a:r>
          </a:p>
          <a:p>
            <a:pPr algn="l" eaLnBrk="1" hangingPunct="1">
              <a:defRPr/>
            </a:pPr>
            <a:r>
              <a:rPr lang="es-ES" sz="900" smtClean="0"/>
              <a:t>BARCA</a:t>
            </a:r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7720013" y="4711700"/>
            <a:ext cx="8826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900" smtClean="0"/>
              <a:t>AVENIDA</a:t>
            </a:r>
          </a:p>
          <a:p>
            <a:pPr algn="l" eaLnBrk="1" hangingPunct="1">
              <a:defRPr/>
            </a:pPr>
            <a:r>
              <a:rPr lang="es-ES" sz="900" smtClean="0"/>
              <a:t>ESFINGES O</a:t>
            </a:r>
          </a:p>
          <a:p>
            <a:pPr algn="l" eaLnBrk="1" hangingPunct="1">
              <a:defRPr/>
            </a:pPr>
            <a:r>
              <a:rPr lang="es-ES" sz="900" smtClean="0"/>
              <a:t>CARNEROS</a:t>
            </a:r>
          </a:p>
        </p:txBody>
      </p:sp>
      <p:sp>
        <p:nvSpPr>
          <p:cNvPr id="23561" name="Text Box 13"/>
          <p:cNvSpPr txBox="1">
            <a:spLocks noChangeArrowheads="1"/>
          </p:cNvSpPr>
          <p:nvPr/>
        </p:nvSpPr>
        <p:spPr bwMode="auto">
          <a:xfrm>
            <a:off x="7424738" y="1217613"/>
            <a:ext cx="933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banderolas</a:t>
            </a:r>
          </a:p>
        </p:txBody>
      </p:sp>
      <p:sp>
        <p:nvSpPr>
          <p:cNvPr id="23562" name="Line 14"/>
          <p:cNvSpPr>
            <a:spLocks noChangeShapeType="1"/>
          </p:cNvSpPr>
          <p:nvPr/>
        </p:nvSpPr>
        <p:spPr bwMode="auto">
          <a:xfrm flipH="1">
            <a:off x="7380288" y="1484313"/>
            <a:ext cx="360362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8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6" descr="+karnakobelis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00438"/>
            <a:ext cx="3240087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827088" y="6021388"/>
            <a:ext cx="177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Luxor. Obelisco</a:t>
            </a:r>
          </a:p>
        </p:txBody>
      </p:sp>
      <p:sp>
        <p:nvSpPr>
          <p:cNvPr id="25604" name="Text Box 8"/>
          <p:cNvSpPr txBox="1">
            <a:spLocks noChangeArrowheads="1"/>
          </p:cNvSpPr>
          <p:nvPr/>
        </p:nvSpPr>
        <p:spPr bwMode="auto">
          <a:xfrm>
            <a:off x="1547813" y="1916113"/>
            <a:ext cx="16217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Falsa gola</a:t>
            </a:r>
          </a:p>
          <a:p>
            <a:pPr eaLnBrk="1" hangingPunct="1">
              <a:defRPr/>
            </a:pPr>
            <a:r>
              <a:rPr lang="es-ES" dirty="0" smtClean="0"/>
              <a:t> egipcia (especie</a:t>
            </a:r>
          </a:p>
          <a:p>
            <a:pPr eaLnBrk="1" hangingPunct="1">
              <a:defRPr/>
            </a:pPr>
            <a:r>
              <a:rPr lang="es-ES" dirty="0" smtClean="0"/>
              <a:t> de moldura saliente)</a:t>
            </a:r>
          </a:p>
        </p:txBody>
      </p:sp>
      <p:sp>
        <p:nvSpPr>
          <p:cNvPr id="25605" name="Line 9"/>
          <p:cNvSpPr>
            <a:spLocks noChangeShapeType="1"/>
          </p:cNvSpPr>
          <p:nvPr/>
        </p:nvSpPr>
        <p:spPr bwMode="auto">
          <a:xfrm>
            <a:off x="2051050" y="2636838"/>
            <a:ext cx="720725" cy="12239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06" name="Text Box 10"/>
          <p:cNvSpPr txBox="1">
            <a:spLocks noChangeArrowheads="1"/>
          </p:cNvSpPr>
          <p:nvPr/>
        </p:nvSpPr>
        <p:spPr bwMode="auto">
          <a:xfrm>
            <a:off x="0" y="1773238"/>
            <a:ext cx="13649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Obelisco de</a:t>
            </a:r>
          </a:p>
          <a:p>
            <a:pPr eaLnBrk="1" hangingPunct="1">
              <a:defRPr/>
            </a:pPr>
            <a:r>
              <a:rPr lang="es-ES" dirty="0" smtClean="0"/>
              <a:t> forma prismática</a:t>
            </a:r>
          </a:p>
          <a:p>
            <a:pPr eaLnBrk="1" hangingPunct="1">
              <a:defRPr/>
            </a:pPr>
            <a:r>
              <a:rPr lang="es-ES" dirty="0" smtClean="0"/>
              <a:t>(símbolo de rayo</a:t>
            </a:r>
          </a:p>
          <a:p>
            <a:pPr eaLnBrk="1" hangingPunct="1">
              <a:defRPr/>
            </a:pPr>
            <a:r>
              <a:rPr lang="es-ES" dirty="0" smtClean="0"/>
              <a:t> solar petrificado)</a:t>
            </a:r>
          </a:p>
        </p:txBody>
      </p:sp>
      <p:sp>
        <p:nvSpPr>
          <p:cNvPr id="25607" name="Line 11"/>
          <p:cNvSpPr>
            <a:spLocks noChangeShapeType="1"/>
          </p:cNvSpPr>
          <p:nvPr/>
        </p:nvSpPr>
        <p:spPr bwMode="auto">
          <a:xfrm>
            <a:off x="827088" y="2636838"/>
            <a:ext cx="863600" cy="10795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08" name="Text Box 12"/>
          <p:cNvSpPr txBox="1">
            <a:spLocks noChangeArrowheads="1"/>
          </p:cNvSpPr>
          <p:nvPr/>
        </p:nvSpPr>
        <p:spPr bwMode="auto">
          <a:xfrm>
            <a:off x="3255963" y="2133600"/>
            <a:ext cx="18186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En nichos se sujetaban</a:t>
            </a:r>
          </a:p>
          <a:p>
            <a:pPr eaLnBrk="1" hangingPunct="1">
              <a:defRPr/>
            </a:pPr>
            <a:r>
              <a:rPr lang="es-ES" dirty="0" smtClean="0"/>
              <a:t> banderolas y estatuas</a:t>
            </a:r>
          </a:p>
          <a:p>
            <a:pPr eaLnBrk="1" hangingPunct="1">
              <a:defRPr/>
            </a:pPr>
            <a:r>
              <a:rPr lang="es-ES" dirty="0" smtClean="0"/>
              <a:t> adornan la puerta</a:t>
            </a:r>
          </a:p>
        </p:txBody>
      </p:sp>
      <p:sp>
        <p:nvSpPr>
          <p:cNvPr id="25609" name="Line 13"/>
          <p:cNvSpPr>
            <a:spLocks noChangeShapeType="1"/>
          </p:cNvSpPr>
          <p:nvPr/>
        </p:nvSpPr>
        <p:spPr bwMode="auto">
          <a:xfrm flipH="1">
            <a:off x="2771775" y="2636838"/>
            <a:ext cx="1295400" cy="2519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10" name="Text Box 14"/>
          <p:cNvSpPr txBox="1">
            <a:spLocks noChangeArrowheads="1"/>
          </p:cNvSpPr>
          <p:nvPr/>
        </p:nvSpPr>
        <p:spPr bwMode="auto">
          <a:xfrm>
            <a:off x="5126038" y="404813"/>
            <a:ext cx="374325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Detrás: Sala </a:t>
            </a:r>
            <a:r>
              <a:rPr lang="es-ES" dirty="0" err="1" smtClean="0"/>
              <a:t>hipetra</a:t>
            </a:r>
            <a:r>
              <a:rPr lang="es-ES" dirty="0" smtClean="0"/>
              <a:t> (A), hipóstila (B)</a:t>
            </a:r>
          </a:p>
          <a:p>
            <a:pPr eaLnBrk="1" hangingPunct="1">
              <a:defRPr/>
            </a:pPr>
            <a:r>
              <a:rPr lang="es-ES" dirty="0" smtClean="0"/>
              <a:t> (bosque de inmensas columnas</a:t>
            </a:r>
          </a:p>
          <a:p>
            <a:pPr eaLnBrk="1" hangingPunct="1">
              <a:defRPr/>
            </a:pPr>
            <a:r>
              <a:rPr lang="es-ES" dirty="0" smtClean="0"/>
              <a:t> cilíndricas con fustes formados</a:t>
            </a:r>
          </a:p>
          <a:p>
            <a:pPr eaLnBrk="1" hangingPunct="1">
              <a:defRPr/>
            </a:pPr>
            <a:r>
              <a:rPr lang="es-ES" dirty="0" smtClean="0"/>
              <a:t> con numerosos tambores, ricamente</a:t>
            </a:r>
          </a:p>
          <a:p>
            <a:pPr eaLnBrk="1" hangingPunct="1">
              <a:defRPr/>
            </a:pPr>
            <a:r>
              <a:rPr lang="es-ES" dirty="0" smtClean="0"/>
              <a:t> decorados con pinturas y </a:t>
            </a:r>
            <a:r>
              <a:rPr lang="es-ES" dirty="0" err="1" smtClean="0"/>
              <a:t>huecorelieves</a:t>
            </a:r>
            <a:r>
              <a:rPr lang="es-ES" dirty="0" smtClean="0"/>
              <a:t>,</a:t>
            </a:r>
          </a:p>
          <a:p>
            <a:pPr eaLnBrk="1" hangingPunct="1">
              <a:defRPr/>
            </a:pPr>
            <a:r>
              <a:rPr lang="es-ES" dirty="0" smtClean="0"/>
              <a:t> con capiteles papiriforme, lotiforme, etc</a:t>
            </a:r>
            <a:r>
              <a:rPr lang="es-ES" dirty="0"/>
              <a:t>.</a:t>
            </a:r>
            <a:r>
              <a:rPr lang="es-ES" dirty="0" smtClean="0"/>
              <a:t> </a:t>
            </a:r>
            <a:r>
              <a:rPr lang="es-ES" dirty="0"/>
              <a:t>T</a:t>
            </a:r>
            <a:r>
              <a:rPr lang="es-ES" dirty="0" smtClean="0"/>
              <a:t>echos</a:t>
            </a:r>
          </a:p>
          <a:p>
            <a:pPr eaLnBrk="1" hangingPunct="1">
              <a:defRPr/>
            </a:pPr>
            <a:r>
              <a:rPr lang="es-ES" dirty="0" smtClean="0"/>
              <a:t> adintelados con reproducciones del cielo</a:t>
            </a:r>
          </a:p>
          <a:p>
            <a:pPr eaLnBrk="1" hangingPunct="1">
              <a:defRPr/>
            </a:pPr>
            <a:r>
              <a:rPr lang="es-ES" dirty="0" smtClean="0"/>
              <a:t> nocturno, disminución de la luz (pequeños</a:t>
            </a:r>
          </a:p>
          <a:p>
            <a:pPr eaLnBrk="1" hangingPunct="1">
              <a:defRPr/>
            </a:pPr>
            <a:r>
              <a:rPr lang="es-ES" dirty="0" smtClean="0"/>
              <a:t> vanos cenitales con celosías). El suelo va subiendo</a:t>
            </a:r>
          </a:p>
          <a:p>
            <a:pPr eaLnBrk="1" hangingPunct="1">
              <a:defRPr/>
            </a:pPr>
            <a:r>
              <a:rPr lang="es-ES" dirty="0" smtClean="0"/>
              <a:t> a la vez que el techo es cada vez más bajo</a:t>
            </a:r>
          </a:p>
          <a:p>
            <a:pPr eaLnBrk="1" hangingPunct="1">
              <a:defRPr/>
            </a:pPr>
            <a:r>
              <a:rPr lang="es-ES" dirty="0" smtClean="0"/>
              <a:t> hasta llegar a la sala de la barca</a:t>
            </a:r>
          </a:p>
          <a:p>
            <a:pPr eaLnBrk="1" hangingPunct="1">
              <a:defRPr/>
            </a:pPr>
            <a:r>
              <a:rPr lang="es-ES" dirty="0" smtClean="0"/>
              <a:t> en total oscuridad</a:t>
            </a:r>
          </a:p>
        </p:txBody>
      </p:sp>
      <p:pic>
        <p:nvPicPr>
          <p:cNvPr id="61450" name="Picture 15" descr="+karnakaér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500438"/>
            <a:ext cx="403225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Text Box 16"/>
          <p:cNvSpPr txBox="1">
            <a:spLocks noChangeArrowheads="1"/>
          </p:cNvSpPr>
          <p:nvPr/>
        </p:nvSpPr>
        <p:spPr bwMode="auto">
          <a:xfrm>
            <a:off x="4932363" y="5949950"/>
            <a:ext cx="164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Karnak. Aérea</a:t>
            </a:r>
          </a:p>
        </p:txBody>
      </p:sp>
      <p:sp>
        <p:nvSpPr>
          <p:cNvPr id="25613" name="Line 17"/>
          <p:cNvSpPr>
            <a:spLocks noChangeShapeType="1"/>
          </p:cNvSpPr>
          <p:nvPr/>
        </p:nvSpPr>
        <p:spPr bwMode="auto">
          <a:xfrm flipH="1">
            <a:off x="5580063" y="2708275"/>
            <a:ext cx="1512887" cy="20891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14" name="Line 18"/>
          <p:cNvSpPr>
            <a:spLocks noChangeShapeType="1"/>
          </p:cNvSpPr>
          <p:nvPr/>
        </p:nvSpPr>
        <p:spPr bwMode="auto">
          <a:xfrm flipH="1">
            <a:off x="6588125" y="2708275"/>
            <a:ext cx="504825" cy="15843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15" name="Line 19"/>
          <p:cNvSpPr>
            <a:spLocks noChangeShapeType="1"/>
          </p:cNvSpPr>
          <p:nvPr/>
        </p:nvSpPr>
        <p:spPr bwMode="auto">
          <a:xfrm>
            <a:off x="7092950" y="2708275"/>
            <a:ext cx="431800" cy="10810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25616" name="Text Box 20"/>
          <p:cNvSpPr txBox="1">
            <a:spLocks noChangeArrowheads="1"/>
          </p:cNvSpPr>
          <p:nvPr/>
        </p:nvSpPr>
        <p:spPr bwMode="auto">
          <a:xfrm>
            <a:off x="7162800" y="3665538"/>
            <a:ext cx="2936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5653088" y="4602163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solidFill>
                  <a:srgbClr val="FFFF00"/>
                </a:solidFill>
              </a:rPr>
              <a:t>A</a:t>
            </a:r>
          </a:p>
        </p:txBody>
      </p:sp>
      <p:sp>
        <p:nvSpPr>
          <p:cNvPr id="25618" name="Text Box 22"/>
          <p:cNvSpPr txBox="1">
            <a:spLocks noChangeArrowheads="1"/>
          </p:cNvSpPr>
          <p:nvPr/>
        </p:nvSpPr>
        <p:spPr bwMode="auto">
          <a:xfrm>
            <a:off x="6300788" y="431323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>
                <a:solidFill>
                  <a:srgbClr val="FFFF0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2752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6" descr="+plicromíadetempl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565400"/>
            <a:ext cx="5113338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7"/>
          <p:cNvSpPr txBox="1">
            <a:spLocks noChangeArrowheads="1"/>
          </p:cNvSpPr>
          <p:nvPr/>
        </p:nvSpPr>
        <p:spPr bwMode="auto">
          <a:xfrm>
            <a:off x="2101292" y="5734050"/>
            <a:ext cx="40081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/>
              <a:t>P</a:t>
            </a:r>
            <a:r>
              <a:rPr lang="es-ES" sz="1800" dirty="0" smtClean="0"/>
              <a:t>olicromía en el interior de un templo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6801583" y="3272561"/>
            <a:ext cx="1964150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La profusa decoración en </a:t>
            </a:r>
          </a:p>
          <a:p>
            <a:pPr eaLnBrk="1" hangingPunct="1">
              <a:defRPr/>
            </a:pPr>
            <a:r>
              <a:rPr lang="es-ES" dirty="0" smtClean="0"/>
              <a:t> las columnas</a:t>
            </a:r>
          </a:p>
          <a:p>
            <a:pPr eaLnBrk="1" hangingPunct="1">
              <a:defRPr/>
            </a:pPr>
            <a:r>
              <a:rPr lang="es-ES" dirty="0" smtClean="0"/>
              <a:t> remite a elementos </a:t>
            </a:r>
          </a:p>
          <a:p>
            <a:pPr eaLnBrk="1" hangingPunct="1">
              <a:defRPr/>
            </a:pPr>
            <a:r>
              <a:rPr lang="es-ES" dirty="0" smtClean="0"/>
              <a:t> vegetales</a:t>
            </a:r>
          </a:p>
          <a:p>
            <a:pPr eaLnBrk="1" hangingPunct="1">
              <a:defRPr/>
            </a:pPr>
            <a:r>
              <a:rPr lang="es-ES" dirty="0" smtClean="0"/>
              <a:t> como recuerdo de </a:t>
            </a:r>
          </a:p>
          <a:p>
            <a:pPr eaLnBrk="1" hangingPunct="1">
              <a:defRPr/>
            </a:pPr>
            <a:r>
              <a:rPr lang="es-ES" dirty="0" smtClean="0"/>
              <a:t> primeros</a:t>
            </a:r>
          </a:p>
          <a:p>
            <a:pPr eaLnBrk="1" hangingPunct="1">
              <a:defRPr/>
            </a:pPr>
            <a:r>
              <a:rPr lang="es-ES" dirty="0" smtClean="0"/>
              <a:t> elementos </a:t>
            </a:r>
          </a:p>
          <a:p>
            <a:pPr eaLnBrk="1" hangingPunct="1">
              <a:defRPr/>
            </a:pPr>
            <a:r>
              <a:rPr lang="es-ES" dirty="0" smtClean="0"/>
              <a:t> constructivos y</a:t>
            </a:r>
          </a:p>
          <a:p>
            <a:pPr eaLnBrk="1" hangingPunct="1">
              <a:defRPr/>
            </a:pPr>
            <a:r>
              <a:rPr lang="es-ES" dirty="0" smtClean="0"/>
              <a:t> del ecosistema egipcio</a:t>
            </a:r>
          </a:p>
        </p:txBody>
      </p:sp>
      <p:sp>
        <p:nvSpPr>
          <p:cNvPr id="31749" name="Line 9"/>
          <p:cNvSpPr>
            <a:spLocks noChangeShapeType="1"/>
          </p:cNvSpPr>
          <p:nvPr/>
        </p:nvSpPr>
        <p:spPr bwMode="auto">
          <a:xfrm flipH="1" flipV="1">
            <a:off x="5867400" y="3789363"/>
            <a:ext cx="1009650" cy="360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0" y="1773238"/>
            <a:ext cx="19981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El </a:t>
            </a:r>
            <a:r>
              <a:rPr lang="es-ES" dirty="0" err="1" smtClean="0"/>
              <a:t>colosalismo</a:t>
            </a:r>
            <a:r>
              <a:rPr lang="es-ES" dirty="0" smtClean="0"/>
              <a:t> y la</a:t>
            </a:r>
          </a:p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dirty="0" err="1" smtClean="0"/>
              <a:t>exhuberancia</a:t>
            </a:r>
            <a:r>
              <a:rPr lang="es-ES" dirty="0" smtClean="0"/>
              <a:t> decorativa</a:t>
            </a:r>
          </a:p>
          <a:p>
            <a:pPr eaLnBrk="1" hangingPunct="1">
              <a:defRPr/>
            </a:pPr>
            <a:r>
              <a:rPr lang="es-ES" dirty="0" smtClean="0"/>
              <a:t> impactaban al observador</a:t>
            </a:r>
          </a:p>
        </p:txBody>
      </p:sp>
      <p:sp>
        <p:nvSpPr>
          <p:cNvPr id="31751" name="Line 11"/>
          <p:cNvSpPr>
            <a:spLocks noChangeShapeType="1"/>
          </p:cNvSpPr>
          <p:nvPr/>
        </p:nvSpPr>
        <p:spPr bwMode="auto">
          <a:xfrm>
            <a:off x="1403350" y="2492375"/>
            <a:ext cx="576263" cy="22320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35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6" descr="+deir_el-bahari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295275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2268538" y="6021388"/>
            <a:ext cx="54922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dirty="0" err="1" smtClean="0"/>
              <a:t>Semiespeos</a:t>
            </a:r>
            <a:r>
              <a:rPr lang="es-ES" sz="1800" dirty="0" smtClean="0"/>
              <a:t> de </a:t>
            </a:r>
            <a:r>
              <a:rPr lang="es-ES" sz="1800" dirty="0" err="1" smtClean="0"/>
              <a:t>Deir</a:t>
            </a:r>
            <a:r>
              <a:rPr lang="es-ES" sz="1800" dirty="0" smtClean="0"/>
              <a:t> el </a:t>
            </a:r>
            <a:r>
              <a:rPr lang="es-ES" sz="1800" dirty="0" err="1" smtClean="0"/>
              <a:t>Bahari</a:t>
            </a:r>
            <a:r>
              <a:rPr lang="es-ES" sz="1800" dirty="0" smtClean="0"/>
              <a:t>. Vistas Aérea y frontal</a:t>
            </a:r>
          </a:p>
        </p:txBody>
      </p:sp>
      <p:pic>
        <p:nvPicPr>
          <p:cNvPr id="77827" name="Picture 8" descr="+deir el-bahari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933825"/>
            <a:ext cx="4535487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9"/>
          <p:cNvSpPr txBox="1">
            <a:spLocks noChangeArrowheads="1"/>
          </p:cNvSpPr>
          <p:nvPr/>
        </p:nvSpPr>
        <p:spPr bwMode="auto">
          <a:xfrm>
            <a:off x="250825" y="5661025"/>
            <a:ext cx="8304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Acceso a</a:t>
            </a:r>
          </a:p>
          <a:p>
            <a:pPr eaLnBrk="1" hangingPunct="1">
              <a:defRPr/>
            </a:pPr>
            <a:r>
              <a:rPr lang="es-ES" dirty="0" smtClean="0"/>
              <a:t>través de</a:t>
            </a:r>
          </a:p>
          <a:p>
            <a:pPr eaLnBrk="1" hangingPunct="1">
              <a:defRPr/>
            </a:pPr>
            <a:r>
              <a:rPr lang="es-ES" dirty="0" smtClean="0"/>
              <a:t>rampas</a:t>
            </a:r>
          </a:p>
        </p:txBody>
      </p:sp>
      <p:sp>
        <p:nvSpPr>
          <p:cNvPr id="33798" name="Line 10"/>
          <p:cNvSpPr>
            <a:spLocks noChangeShapeType="1"/>
          </p:cNvSpPr>
          <p:nvPr/>
        </p:nvSpPr>
        <p:spPr bwMode="auto">
          <a:xfrm flipH="1">
            <a:off x="1476375" y="3716338"/>
            <a:ext cx="287338" cy="7921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799" name="Text Box 11"/>
          <p:cNvSpPr txBox="1">
            <a:spLocks noChangeArrowheads="1"/>
          </p:cNvSpPr>
          <p:nvPr/>
        </p:nvSpPr>
        <p:spPr bwMode="auto">
          <a:xfrm>
            <a:off x="7200900" y="3305175"/>
            <a:ext cx="10953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Doble terraza</a:t>
            </a:r>
          </a:p>
        </p:txBody>
      </p:sp>
      <p:sp>
        <p:nvSpPr>
          <p:cNvPr id="33800" name="Line 12"/>
          <p:cNvSpPr>
            <a:spLocks noChangeShapeType="1"/>
          </p:cNvSpPr>
          <p:nvPr/>
        </p:nvSpPr>
        <p:spPr bwMode="auto">
          <a:xfrm flipH="1">
            <a:off x="7164388" y="3644900"/>
            <a:ext cx="936625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01" name="Text Box 13"/>
          <p:cNvSpPr txBox="1">
            <a:spLocks noChangeArrowheads="1"/>
          </p:cNvSpPr>
          <p:nvPr/>
        </p:nvSpPr>
        <p:spPr bwMode="auto">
          <a:xfrm>
            <a:off x="2484438" y="2997200"/>
            <a:ext cx="9937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Sala hipetra</a:t>
            </a:r>
          </a:p>
        </p:txBody>
      </p:sp>
      <p:sp>
        <p:nvSpPr>
          <p:cNvPr id="33802" name="Line 14"/>
          <p:cNvSpPr>
            <a:spLocks noChangeShapeType="1"/>
          </p:cNvSpPr>
          <p:nvPr/>
        </p:nvSpPr>
        <p:spPr bwMode="auto">
          <a:xfrm flipH="1">
            <a:off x="2771775" y="3284538"/>
            <a:ext cx="144463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03" name="Text Box 15"/>
          <p:cNvSpPr txBox="1">
            <a:spLocks noChangeArrowheads="1"/>
          </p:cNvSpPr>
          <p:nvPr/>
        </p:nvSpPr>
        <p:spPr bwMode="auto">
          <a:xfrm>
            <a:off x="3348038" y="2924175"/>
            <a:ext cx="16217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Sala hipóstila y cella</a:t>
            </a:r>
          </a:p>
          <a:p>
            <a:pPr eaLnBrk="1" hangingPunct="1">
              <a:defRPr/>
            </a:pPr>
            <a:r>
              <a:rPr lang="es-ES" dirty="0" smtClean="0"/>
              <a:t> excavada en interior</a:t>
            </a:r>
          </a:p>
          <a:p>
            <a:pPr eaLnBrk="1" hangingPunct="1">
              <a:defRPr/>
            </a:pPr>
            <a:r>
              <a:rPr lang="es-ES" dirty="0" smtClean="0"/>
              <a:t> de montaña</a:t>
            </a:r>
          </a:p>
        </p:txBody>
      </p:sp>
      <p:sp>
        <p:nvSpPr>
          <p:cNvPr id="33804" name="Line 16"/>
          <p:cNvSpPr>
            <a:spLocks noChangeShapeType="1"/>
          </p:cNvSpPr>
          <p:nvPr/>
        </p:nvSpPr>
        <p:spPr bwMode="auto">
          <a:xfrm flipH="1">
            <a:off x="3492500" y="3573463"/>
            <a:ext cx="647700" cy="7921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05" name="Text Box 17"/>
          <p:cNvSpPr txBox="1">
            <a:spLocks noChangeArrowheads="1"/>
          </p:cNvSpPr>
          <p:nvPr/>
        </p:nvSpPr>
        <p:spPr bwMode="auto">
          <a:xfrm>
            <a:off x="4714875" y="1916113"/>
            <a:ext cx="34347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Características generales:</a:t>
            </a:r>
          </a:p>
          <a:p>
            <a:pPr eaLnBrk="1" hangingPunct="1">
              <a:defRPr/>
            </a:pPr>
            <a:r>
              <a:rPr lang="es-ES" dirty="0" smtClean="0"/>
              <a:t> formas nítidas, geométricas puras, </a:t>
            </a:r>
            <a:r>
              <a:rPr lang="es-ES" dirty="0" err="1" smtClean="0"/>
              <a:t>colosalismo</a:t>
            </a: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líneas rectas (adintelada) y</a:t>
            </a:r>
          </a:p>
          <a:p>
            <a:pPr eaLnBrk="1" hangingPunct="1">
              <a:defRPr/>
            </a:pPr>
            <a:r>
              <a:rPr lang="es-ES" dirty="0" smtClean="0"/>
              <a:t> hechas en piedra (eternidad), etc.</a:t>
            </a:r>
          </a:p>
        </p:txBody>
      </p:sp>
      <p:sp>
        <p:nvSpPr>
          <p:cNvPr id="33806" name="Line 18"/>
          <p:cNvSpPr>
            <a:spLocks noChangeShapeType="1"/>
          </p:cNvSpPr>
          <p:nvPr/>
        </p:nvSpPr>
        <p:spPr bwMode="auto">
          <a:xfrm>
            <a:off x="6443663" y="2781300"/>
            <a:ext cx="73025" cy="19431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07" name="Text Box 19"/>
          <p:cNvSpPr txBox="1">
            <a:spLocks noChangeArrowheads="1"/>
          </p:cNvSpPr>
          <p:nvPr/>
        </p:nvSpPr>
        <p:spPr bwMode="auto">
          <a:xfrm>
            <a:off x="2268538" y="981075"/>
            <a:ext cx="22121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Importancia del paisaje:</a:t>
            </a:r>
          </a:p>
          <a:p>
            <a:pPr eaLnBrk="1" hangingPunct="1">
              <a:defRPr/>
            </a:pPr>
            <a:r>
              <a:rPr lang="es-ES" dirty="0" smtClean="0"/>
              <a:t>Perfecta integración en el</a:t>
            </a:r>
          </a:p>
          <a:p>
            <a:pPr eaLnBrk="1" hangingPunct="1">
              <a:defRPr/>
            </a:pPr>
            <a:r>
              <a:rPr lang="es-ES" dirty="0" smtClean="0"/>
              <a:t>acantilado de rocas blancas y</a:t>
            </a:r>
          </a:p>
          <a:p>
            <a:pPr eaLnBrk="1" hangingPunct="1">
              <a:defRPr/>
            </a:pPr>
            <a:r>
              <a:rPr lang="es-ES" dirty="0" smtClean="0"/>
              <a:t>rojas</a:t>
            </a:r>
          </a:p>
        </p:txBody>
      </p:sp>
      <p:sp>
        <p:nvSpPr>
          <p:cNvPr id="33808" name="Line 21"/>
          <p:cNvSpPr>
            <a:spLocks noChangeShapeType="1"/>
          </p:cNvSpPr>
          <p:nvPr/>
        </p:nvSpPr>
        <p:spPr bwMode="auto">
          <a:xfrm flipV="1">
            <a:off x="755650" y="5229225"/>
            <a:ext cx="720725" cy="3603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09" name="Line 22"/>
          <p:cNvSpPr>
            <a:spLocks noChangeShapeType="1"/>
          </p:cNvSpPr>
          <p:nvPr/>
        </p:nvSpPr>
        <p:spPr bwMode="auto">
          <a:xfrm>
            <a:off x="3995738" y="1700212"/>
            <a:ext cx="2037165" cy="250037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10" name="Text Box 23"/>
          <p:cNvSpPr txBox="1">
            <a:spLocks noChangeArrowheads="1"/>
          </p:cNvSpPr>
          <p:nvPr/>
        </p:nvSpPr>
        <p:spPr bwMode="auto">
          <a:xfrm>
            <a:off x="792857" y="2133600"/>
            <a:ext cx="10914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Templo de</a:t>
            </a:r>
          </a:p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dirty="0" err="1" smtClean="0"/>
              <a:t>Mentuhotep</a:t>
            </a:r>
            <a:r>
              <a:rPr lang="es-ES_tradnl" dirty="0" smtClean="0"/>
              <a:t>)</a:t>
            </a:r>
            <a:endParaRPr lang="es-ES" dirty="0" smtClean="0"/>
          </a:p>
        </p:txBody>
      </p:sp>
      <p:sp>
        <p:nvSpPr>
          <p:cNvPr id="33811" name="Line 24"/>
          <p:cNvSpPr>
            <a:spLocks noChangeShapeType="1"/>
          </p:cNvSpPr>
          <p:nvPr/>
        </p:nvSpPr>
        <p:spPr bwMode="auto">
          <a:xfrm>
            <a:off x="827088" y="3644900"/>
            <a:ext cx="144462" cy="10795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12" name="Text Box 25"/>
          <p:cNvSpPr txBox="1">
            <a:spLocks noChangeArrowheads="1"/>
          </p:cNvSpPr>
          <p:nvPr/>
        </p:nvSpPr>
        <p:spPr bwMode="auto">
          <a:xfrm>
            <a:off x="3203575" y="2133600"/>
            <a:ext cx="995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mtClean="0"/>
              <a:t>Templo de</a:t>
            </a:r>
          </a:p>
          <a:p>
            <a:pPr eaLnBrk="1" hangingPunct="1">
              <a:defRPr/>
            </a:pPr>
            <a:r>
              <a:rPr lang="es-ES" smtClean="0"/>
              <a:t> Hatshepsut</a:t>
            </a:r>
          </a:p>
        </p:txBody>
      </p:sp>
      <p:sp>
        <p:nvSpPr>
          <p:cNvPr id="33813" name="Text Box 27"/>
          <p:cNvSpPr txBox="1">
            <a:spLocks noChangeArrowheads="1"/>
          </p:cNvSpPr>
          <p:nvPr/>
        </p:nvSpPr>
        <p:spPr bwMode="auto">
          <a:xfrm>
            <a:off x="132251" y="2999561"/>
            <a:ext cx="10416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Avenida con</a:t>
            </a:r>
          </a:p>
          <a:p>
            <a:pPr eaLnBrk="1" hangingPunct="1">
              <a:defRPr/>
            </a:pPr>
            <a:r>
              <a:rPr lang="es-ES_tradnl" dirty="0" smtClean="0"/>
              <a:t>estatuas del</a:t>
            </a:r>
          </a:p>
          <a:p>
            <a:pPr eaLnBrk="1" hangingPunct="1">
              <a:defRPr/>
            </a:pPr>
            <a:r>
              <a:rPr lang="es-ES_tradnl" dirty="0" smtClean="0"/>
              <a:t>rey</a:t>
            </a:r>
            <a:endParaRPr lang="es-ES" dirty="0" smtClean="0"/>
          </a:p>
        </p:txBody>
      </p:sp>
      <p:sp>
        <p:nvSpPr>
          <p:cNvPr id="33814" name="Text Box 29"/>
          <p:cNvSpPr txBox="1">
            <a:spLocks noChangeArrowheads="1"/>
          </p:cNvSpPr>
          <p:nvPr/>
        </p:nvSpPr>
        <p:spPr bwMode="auto">
          <a:xfrm>
            <a:off x="1127125" y="2852738"/>
            <a:ext cx="13652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Terraza con</a:t>
            </a:r>
          </a:p>
          <a:p>
            <a:pPr eaLnBrk="1" hangingPunct="1">
              <a:defRPr/>
            </a:pPr>
            <a:r>
              <a:rPr lang="es-ES" dirty="0" smtClean="0"/>
              <a:t> pilares coronada</a:t>
            </a:r>
          </a:p>
          <a:p>
            <a:pPr eaLnBrk="1" hangingPunct="1">
              <a:defRPr/>
            </a:pPr>
            <a:r>
              <a:rPr lang="es-ES" dirty="0" smtClean="0"/>
              <a:t> por pequeña</a:t>
            </a:r>
          </a:p>
          <a:p>
            <a:pPr eaLnBrk="1" hangingPunct="1">
              <a:defRPr/>
            </a:pPr>
            <a:r>
              <a:rPr lang="es-ES" dirty="0" smtClean="0"/>
              <a:t> pirámide</a:t>
            </a:r>
          </a:p>
        </p:txBody>
      </p:sp>
      <p:sp>
        <p:nvSpPr>
          <p:cNvPr id="33815" name="Line 30"/>
          <p:cNvSpPr>
            <a:spLocks noChangeShapeType="1"/>
          </p:cNvSpPr>
          <p:nvPr/>
        </p:nvSpPr>
        <p:spPr bwMode="auto">
          <a:xfrm flipV="1">
            <a:off x="755650" y="4868863"/>
            <a:ext cx="215900" cy="7207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3816" name="AutoShape 31"/>
          <p:cNvSpPr>
            <a:spLocks/>
          </p:cNvSpPr>
          <p:nvPr/>
        </p:nvSpPr>
        <p:spPr bwMode="auto">
          <a:xfrm rot="-5400000">
            <a:off x="1093788" y="1687513"/>
            <a:ext cx="441325" cy="2339975"/>
          </a:xfrm>
          <a:prstGeom prst="rightBrace">
            <a:avLst>
              <a:gd name="adj1" fmla="val 44185"/>
              <a:gd name="adj2" fmla="val 4844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3817" name="AutoShape 32"/>
          <p:cNvSpPr>
            <a:spLocks/>
          </p:cNvSpPr>
          <p:nvPr/>
        </p:nvSpPr>
        <p:spPr bwMode="auto">
          <a:xfrm rot="-5400000">
            <a:off x="3505200" y="1687513"/>
            <a:ext cx="441325" cy="2339975"/>
          </a:xfrm>
          <a:prstGeom prst="rightBrace">
            <a:avLst>
              <a:gd name="adj1" fmla="val 44185"/>
              <a:gd name="adj2" fmla="val 4844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705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6" descr="+tumbaramsesII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284538"/>
            <a:ext cx="360045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2843213" y="6092825"/>
            <a:ext cx="278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Gran espeo de Ramsés II</a:t>
            </a: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6372225" y="2708275"/>
            <a:ext cx="22377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Pilono en forma de</a:t>
            </a:r>
          </a:p>
          <a:p>
            <a:pPr eaLnBrk="1" hangingPunct="1">
              <a:defRPr/>
            </a:pPr>
            <a:r>
              <a:rPr lang="es-ES" dirty="0" smtClean="0"/>
              <a:t> talud excavado en</a:t>
            </a:r>
          </a:p>
          <a:p>
            <a:pPr eaLnBrk="1" hangingPunct="1">
              <a:defRPr/>
            </a:pPr>
            <a:r>
              <a:rPr lang="es-ES" dirty="0" smtClean="0"/>
              <a:t> la roca para aumentar </a:t>
            </a:r>
          </a:p>
          <a:p>
            <a:pPr eaLnBrk="1" hangingPunct="1">
              <a:defRPr/>
            </a:pPr>
            <a:r>
              <a:rPr lang="es-ES_tradnl" dirty="0" smtClean="0"/>
              <a:t> efecto de lejanía (perspectiva</a:t>
            </a:r>
            <a:endParaRPr lang="es-ES" dirty="0" smtClean="0"/>
          </a:p>
        </p:txBody>
      </p:sp>
      <p:sp>
        <p:nvSpPr>
          <p:cNvPr id="35845" name="Line 9"/>
          <p:cNvSpPr>
            <a:spLocks noChangeShapeType="1"/>
          </p:cNvSpPr>
          <p:nvPr/>
        </p:nvSpPr>
        <p:spPr bwMode="auto">
          <a:xfrm flipH="1">
            <a:off x="5148263" y="3174858"/>
            <a:ext cx="1295400" cy="541479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34938" y="4241800"/>
            <a:ext cx="189554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Estatuas colosales de</a:t>
            </a:r>
          </a:p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dirty="0" err="1" smtClean="0"/>
              <a:t>Ramses</a:t>
            </a:r>
            <a:r>
              <a:rPr lang="es-ES" dirty="0" smtClean="0"/>
              <a:t> II (más de</a:t>
            </a:r>
          </a:p>
          <a:p>
            <a:pPr eaLnBrk="1" hangingPunct="1">
              <a:defRPr/>
            </a:pPr>
            <a:r>
              <a:rPr lang="es-ES" dirty="0" smtClean="0"/>
              <a:t> veinte metros de altura)</a:t>
            </a:r>
          </a:p>
          <a:p>
            <a:pPr eaLnBrk="1" hangingPunct="1">
              <a:defRPr/>
            </a:pPr>
            <a:r>
              <a:rPr lang="es-ES" dirty="0" smtClean="0"/>
              <a:t> flanquean entrada.  </a:t>
            </a:r>
          </a:p>
          <a:p>
            <a:pPr eaLnBrk="1" hangingPunct="1">
              <a:defRPr/>
            </a:pPr>
            <a:r>
              <a:rPr lang="es-ES" dirty="0"/>
              <a:t> </a:t>
            </a:r>
            <a:r>
              <a:rPr lang="es-ES" dirty="0" smtClean="0"/>
              <a:t>En lugar </a:t>
            </a:r>
            <a:r>
              <a:rPr lang="es-ES_tradnl" dirty="0" smtClean="0"/>
              <a:t>de ser estatuas  </a:t>
            </a:r>
          </a:p>
          <a:p>
            <a:pPr eaLnBrk="1" hangingPunct="1">
              <a:defRPr/>
            </a:pPr>
            <a:r>
              <a:rPr lang="es-ES_tradnl" dirty="0"/>
              <a:t> </a:t>
            </a:r>
            <a:r>
              <a:rPr lang="es-ES_tradnl" dirty="0" smtClean="0"/>
              <a:t>exentas que</a:t>
            </a:r>
          </a:p>
          <a:p>
            <a:pPr eaLnBrk="1" hangingPunct="1">
              <a:defRPr/>
            </a:pPr>
            <a:r>
              <a:rPr lang="es-ES_tradnl" dirty="0" smtClean="0"/>
              <a:t> preceden al pilonos son</a:t>
            </a:r>
          </a:p>
          <a:p>
            <a:pPr eaLnBrk="1" hangingPunct="1">
              <a:defRPr/>
            </a:pPr>
            <a:r>
              <a:rPr lang="es-ES_tradnl" dirty="0" smtClean="0"/>
              <a:t> </a:t>
            </a:r>
            <a:r>
              <a:rPr lang="es-ES_tradnl" dirty="0" err="1" smtClean="0"/>
              <a:t>altorelieves</a:t>
            </a:r>
            <a:endParaRPr lang="es-ES" dirty="0" smtClean="0"/>
          </a:p>
        </p:txBody>
      </p:sp>
      <p:sp>
        <p:nvSpPr>
          <p:cNvPr id="35847" name="Line 11"/>
          <p:cNvSpPr>
            <a:spLocks noChangeShapeType="1"/>
          </p:cNvSpPr>
          <p:nvPr/>
        </p:nvSpPr>
        <p:spPr bwMode="auto">
          <a:xfrm flipV="1">
            <a:off x="2051050" y="4724400"/>
            <a:ext cx="720725" cy="2174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246063" y="3068638"/>
            <a:ext cx="16646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Friso de 33 babuinos</a:t>
            </a:r>
          </a:p>
          <a:p>
            <a:pPr eaLnBrk="1" hangingPunct="1">
              <a:defRPr/>
            </a:pPr>
            <a:r>
              <a:rPr lang="es-ES" dirty="0" smtClean="0"/>
              <a:t> adorando al sol</a:t>
            </a:r>
          </a:p>
        </p:txBody>
      </p:sp>
      <p:sp>
        <p:nvSpPr>
          <p:cNvPr id="35849" name="Line 13"/>
          <p:cNvSpPr>
            <a:spLocks noChangeShapeType="1"/>
          </p:cNvSpPr>
          <p:nvPr/>
        </p:nvSpPr>
        <p:spPr bwMode="auto">
          <a:xfrm>
            <a:off x="1763713" y="3429000"/>
            <a:ext cx="13684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50" name="Text Box 14"/>
          <p:cNvSpPr txBox="1">
            <a:spLocks noChangeArrowheads="1"/>
          </p:cNvSpPr>
          <p:nvPr/>
        </p:nvSpPr>
        <p:spPr bwMode="auto">
          <a:xfrm>
            <a:off x="6300788" y="4365625"/>
            <a:ext cx="18866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Estatuas de madre,</a:t>
            </a:r>
          </a:p>
          <a:p>
            <a:pPr eaLnBrk="1" hangingPunct="1">
              <a:defRPr/>
            </a:pPr>
            <a:r>
              <a:rPr lang="es-ES" dirty="0" smtClean="0"/>
              <a:t> esposas e hijos de</a:t>
            </a:r>
          </a:p>
          <a:p>
            <a:pPr eaLnBrk="1" hangingPunct="1">
              <a:defRPr/>
            </a:pPr>
            <a:r>
              <a:rPr lang="es-ES" dirty="0" smtClean="0"/>
              <a:t> Ramsés a menor escala</a:t>
            </a:r>
          </a:p>
        </p:txBody>
      </p:sp>
      <p:sp>
        <p:nvSpPr>
          <p:cNvPr id="35851" name="Line 15"/>
          <p:cNvSpPr>
            <a:spLocks noChangeShapeType="1"/>
          </p:cNvSpPr>
          <p:nvPr/>
        </p:nvSpPr>
        <p:spPr bwMode="auto">
          <a:xfrm flipH="1">
            <a:off x="5148263" y="4652963"/>
            <a:ext cx="1223962" cy="6477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52" name="Text Box 16"/>
          <p:cNvSpPr txBox="1">
            <a:spLocks noChangeArrowheads="1"/>
          </p:cNvSpPr>
          <p:nvPr/>
        </p:nvSpPr>
        <p:spPr bwMode="auto">
          <a:xfrm>
            <a:off x="1187450" y="981075"/>
            <a:ext cx="3631673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Perfecta orientación hacia el Este:</a:t>
            </a:r>
          </a:p>
          <a:p>
            <a:pPr eaLnBrk="1" hangingPunct="1">
              <a:defRPr/>
            </a:pPr>
            <a:r>
              <a:rPr lang="es-ES" dirty="0" smtClean="0"/>
              <a:t> El templo tiene una profundidad de 65 m.</a:t>
            </a:r>
          </a:p>
          <a:p>
            <a:pPr eaLnBrk="1" hangingPunct="1">
              <a:defRPr/>
            </a:pPr>
            <a:r>
              <a:rPr lang="es-ES" dirty="0" smtClean="0"/>
              <a:t> En la sala del fondo hay cuatro estatuas</a:t>
            </a:r>
          </a:p>
          <a:p>
            <a:pPr eaLnBrk="1" hangingPunct="1">
              <a:defRPr/>
            </a:pPr>
            <a:r>
              <a:rPr lang="es-ES" dirty="0" smtClean="0"/>
              <a:t> de </a:t>
            </a:r>
            <a:r>
              <a:rPr lang="es-ES" dirty="0" err="1" smtClean="0"/>
              <a:t>Ptah</a:t>
            </a:r>
            <a:r>
              <a:rPr lang="es-ES" dirty="0" smtClean="0"/>
              <a:t>, </a:t>
            </a:r>
            <a:r>
              <a:rPr lang="es-ES" b="1" dirty="0" smtClean="0"/>
              <a:t>Ramsés,  Amón</a:t>
            </a:r>
            <a:r>
              <a:rPr lang="es-ES" dirty="0" smtClean="0"/>
              <a:t> y Re-</a:t>
            </a:r>
            <a:r>
              <a:rPr lang="es-ES" dirty="0" err="1" smtClean="0"/>
              <a:t>Horakhte</a:t>
            </a:r>
            <a:r>
              <a:rPr lang="es-ES" dirty="0" smtClean="0"/>
              <a:t> . </a:t>
            </a:r>
          </a:p>
          <a:p>
            <a:pPr eaLnBrk="1" hangingPunct="1">
              <a:defRPr/>
            </a:pPr>
            <a:r>
              <a:rPr lang="es-ES" dirty="0" smtClean="0"/>
              <a:t> Las dos del centro son iluminadas directamente</a:t>
            </a:r>
          </a:p>
          <a:p>
            <a:pPr eaLnBrk="1" hangingPunct="1">
              <a:defRPr/>
            </a:pPr>
            <a:r>
              <a:rPr lang="es-ES" dirty="0" smtClean="0"/>
              <a:t> por el sol del amanecer los días 20 de febrero</a:t>
            </a:r>
          </a:p>
          <a:p>
            <a:pPr eaLnBrk="1" hangingPunct="1">
              <a:defRPr/>
            </a:pPr>
            <a:r>
              <a:rPr lang="es-ES" dirty="0" smtClean="0"/>
              <a:t> (primer día del </a:t>
            </a:r>
            <a:r>
              <a:rPr lang="es-ES" dirty="0" err="1" smtClean="0"/>
              <a:t>shemu</a:t>
            </a:r>
            <a:r>
              <a:rPr lang="es-ES" dirty="0" smtClean="0"/>
              <a:t>: recolección de la cosecha)</a:t>
            </a:r>
          </a:p>
          <a:p>
            <a:pPr eaLnBrk="1" hangingPunct="1">
              <a:defRPr/>
            </a:pPr>
            <a:r>
              <a:rPr lang="es-ES" dirty="0" smtClean="0"/>
              <a:t> y 20 de octubre( primer día de la estación</a:t>
            </a:r>
          </a:p>
          <a:p>
            <a:pPr eaLnBrk="1" hangingPunct="1">
              <a:defRPr/>
            </a:pPr>
            <a:r>
              <a:rPr lang="es-ES" dirty="0" smtClean="0"/>
              <a:t> del </a:t>
            </a:r>
            <a:r>
              <a:rPr lang="es-ES" dirty="0" err="1" smtClean="0"/>
              <a:t>peret</a:t>
            </a:r>
            <a:r>
              <a:rPr lang="es-ES" dirty="0" smtClean="0"/>
              <a:t> : germinación de la semilla)</a:t>
            </a:r>
            <a:endParaRPr lang="es-ES" b="1" dirty="0" smtClean="0"/>
          </a:p>
        </p:txBody>
      </p:sp>
      <p:sp>
        <p:nvSpPr>
          <p:cNvPr id="35853" name="Text Box 17"/>
          <p:cNvSpPr txBox="1">
            <a:spLocks noChangeArrowheads="1"/>
          </p:cNvSpPr>
          <p:nvPr/>
        </p:nvSpPr>
        <p:spPr bwMode="auto">
          <a:xfrm>
            <a:off x="6300788" y="3716338"/>
            <a:ext cx="17363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Enmarcado por dos</a:t>
            </a:r>
          </a:p>
          <a:p>
            <a:pPr eaLnBrk="1" hangingPunct="1">
              <a:defRPr/>
            </a:pPr>
            <a:r>
              <a:rPr lang="es-ES" dirty="0" smtClean="0"/>
              <a:t> contrafuertes oblicuos</a:t>
            </a:r>
          </a:p>
        </p:txBody>
      </p:sp>
      <p:sp>
        <p:nvSpPr>
          <p:cNvPr id="35854" name="Line 18"/>
          <p:cNvSpPr>
            <a:spLocks noChangeShapeType="1"/>
          </p:cNvSpPr>
          <p:nvPr/>
        </p:nvSpPr>
        <p:spPr bwMode="auto">
          <a:xfrm flipH="1">
            <a:off x="5651498" y="3980784"/>
            <a:ext cx="720725" cy="95916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55" name="Text Box 19"/>
          <p:cNvSpPr txBox="1">
            <a:spLocks noChangeArrowheads="1"/>
          </p:cNvSpPr>
          <p:nvPr/>
        </p:nvSpPr>
        <p:spPr bwMode="auto">
          <a:xfrm>
            <a:off x="5033169" y="2179638"/>
            <a:ext cx="18783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Estatua de Ra-</a:t>
            </a:r>
            <a:r>
              <a:rPr lang="es-ES" dirty="0" err="1" smtClean="0"/>
              <a:t>Horakhte</a:t>
            </a:r>
            <a:endParaRPr lang="es-ES" dirty="0" smtClean="0"/>
          </a:p>
          <a:p>
            <a:pPr eaLnBrk="1" hangingPunct="1">
              <a:defRPr/>
            </a:pPr>
            <a:r>
              <a:rPr lang="es-ES" dirty="0" smtClean="0"/>
              <a:t> divinidad del templo</a:t>
            </a:r>
          </a:p>
        </p:txBody>
      </p:sp>
      <p:sp>
        <p:nvSpPr>
          <p:cNvPr id="35856" name="Line 20"/>
          <p:cNvSpPr>
            <a:spLocks noChangeShapeType="1"/>
          </p:cNvSpPr>
          <p:nvPr/>
        </p:nvSpPr>
        <p:spPr bwMode="auto">
          <a:xfrm flipH="1">
            <a:off x="4284663" y="2636838"/>
            <a:ext cx="1008062" cy="15128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57" name="Line 21"/>
          <p:cNvSpPr>
            <a:spLocks noChangeShapeType="1"/>
          </p:cNvSpPr>
          <p:nvPr/>
        </p:nvSpPr>
        <p:spPr bwMode="auto">
          <a:xfrm>
            <a:off x="3417339" y="2716213"/>
            <a:ext cx="722861" cy="24415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5860" name="Text Box 24"/>
          <p:cNvSpPr txBox="1">
            <a:spLocks noChangeArrowheads="1"/>
          </p:cNvSpPr>
          <p:nvPr/>
        </p:nvSpPr>
        <p:spPr bwMode="auto">
          <a:xfrm>
            <a:off x="6156325" y="5229225"/>
            <a:ext cx="23829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La sala </a:t>
            </a:r>
            <a:r>
              <a:rPr lang="es-ES_tradnl" dirty="0" err="1" smtClean="0"/>
              <a:t>hipetra</a:t>
            </a:r>
            <a:r>
              <a:rPr lang="es-ES_tradnl" dirty="0" smtClean="0"/>
              <a:t> precede</a:t>
            </a:r>
          </a:p>
          <a:p>
            <a:pPr eaLnBrk="1" hangingPunct="1">
              <a:defRPr/>
            </a:pPr>
            <a:r>
              <a:rPr lang="es-ES_tradnl" dirty="0" smtClean="0"/>
              <a:t> al pilono, al ser imposible hacer</a:t>
            </a:r>
          </a:p>
          <a:p>
            <a:pPr eaLnBrk="1" hangingPunct="1">
              <a:defRPr/>
            </a:pPr>
            <a:r>
              <a:rPr lang="es-ES_tradnl" dirty="0" smtClean="0"/>
              <a:t> en el interior el patio porticado</a:t>
            </a:r>
            <a:endParaRPr lang="es-ES" dirty="0" smtClean="0"/>
          </a:p>
        </p:txBody>
      </p:sp>
      <p:sp>
        <p:nvSpPr>
          <p:cNvPr id="35861" name="Line 25"/>
          <p:cNvSpPr>
            <a:spLocks noChangeShapeType="1"/>
          </p:cNvSpPr>
          <p:nvPr/>
        </p:nvSpPr>
        <p:spPr bwMode="auto">
          <a:xfrm flipH="1">
            <a:off x="5292723" y="5626795"/>
            <a:ext cx="863602" cy="32315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64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200" dirty="0" smtClean="0"/>
              <a:t>EGIPTO</a:t>
            </a:r>
            <a:br>
              <a:rPr lang="es-ES" sz="1200" dirty="0" smtClean="0"/>
            </a:br>
            <a:r>
              <a:rPr lang="es-ES" sz="1200" dirty="0" smtClean="0"/>
              <a:t>RÍO NILO</a:t>
            </a:r>
            <a:endParaRPr lang="es-ES" sz="1200" dirty="0"/>
          </a:p>
        </p:txBody>
      </p:sp>
      <p:pic>
        <p:nvPicPr>
          <p:cNvPr id="4" name="Marcador de contenido 3" descr="Esquema Egipt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079" r="-630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909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7" descr="interiorRams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178175"/>
            <a:ext cx="3602037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8"/>
          <p:cNvSpPr txBox="1">
            <a:spLocks noChangeArrowheads="1"/>
          </p:cNvSpPr>
          <p:nvPr/>
        </p:nvSpPr>
        <p:spPr bwMode="auto">
          <a:xfrm>
            <a:off x="2895600" y="48164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endParaRPr lang="es-MX" sz="1800" smtClean="0"/>
          </a:p>
        </p:txBody>
      </p:sp>
      <p:sp>
        <p:nvSpPr>
          <p:cNvPr id="36868" name="Text Box 9"/>
          <p:cNvSpPr txBox="1">
            <a:spLocks noChangeArrowheads="1"/>
          </p:cNvSpPr>
          <p:nvPr/>
        </p:nvSpPr>
        <p:spPr bwMode="auto">
          <a:xfrm>
            <a:off x="2339975" y="5949950"/>
            <a:ext cx="330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Interior de espeo de Ramsès II</a:t>
            </a:r>
          </a:p>
        </p:txBody>
      </p:sp>
      <p:sp>
        <p:nvSpPr>
          <p:cNvPr id="36869" name="Text Box 10"/>
          <p:cNvSpPr txBox="1">
            <a:spLocks noChangeArrowheads="1"/>
          </p:cNvSpPr>
          <p:nvPr/>
        </p:nvSpPr>
        <p:spPr bwMode="auto">
          <a:xfrm>
            <a:off x="250825" y="3357563"/>
            <a:ext cx="21604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Seis colosos </a:t>
            </a:r>
            <a:r>
              <a:rPr lang="es-ES_tradnl" dirty="0" err="1" smtClean="0"/>
              <a:t>osiriacos</a:t>
            </a:r>
            <a:endParaRPr lang="es-ES_tradnl" dirty="0" smtClean="0"/>
          </a:p>
          <a:p>
            <a:pPr eaLnBrk="1" hangingPunct="1">
              <a:defRPr/>
            </a:pPr>
            <a:r>
              <a:rPr lang="es-ES_tradnl" dirty="0" smtClean="0"/>
              <a:t> con el rostro de Ramsés</a:t>
            </a:r>
          </a:p>
          <a:p>
            <a:pPr eaLnBrk="1" hangingPunct="1">
              <a:defRPr/>
            </a:pPr>
            <a:r>
              <a:rPr lang="es-ES_tradnl" dirty="0" smtClean="0"/>
              <a:t> y los atributos reales (</a:t>
            </a:r>
            <a:r>
              <a:rPr lang="es-ES_tradnl" dirty="0" err="1" smtClean="0"/>
              <a:t>ureus</a:t>
            </a:r>
            <a:r>
              <a:rPr lang="es-ES_tradnl" dirty="0" smtClean="0"/>
              <a:t>,</a:t>
            </a:r>
          </a:p>
          <a:p>
            <a:pPr eaLnBrk="1" hangingPunct="1">
              <a:defRPr/>
            </a:pPr>
            <a:r>
              <a:rPr lang="es-ES_tradnl" dirty="0" smtClean="0"/>
              <a:t> doble corona, </a:t>
            </a:r>
            <a:r>
              <a:rPr lang="es-ES_tradnl" dirty="0" err="1" smtClean="0"/>
              <a:t>flagelo,etc</a:t>
            </a:r>
            <a:r>
              <a:rPr lang="es-ES_tradnl" dirty="0" smtClean="0"/>
              <a:t>.)</a:t>
            </a:r>
            <a:endParaRPr lang="es-ES" dirty="0" smtClean="0"/>
          </a:p>
        </p:txBody>
      </p:sp>
      <p:sp>
        <p:nvSpPr>
          <p:cNvPr id="36870" name="Line 11"/>
          <p:cNvSpPr>
            <a:spLocks noChangeShapeType="1"/>
          </p:cNvSpPr>
          <p:nvPr/>
        </p:nvSpPr>
        <p:spPr bwMode="auto">
          <a:xfrm>
            <a:off x="2339975" y="4005263"/>
            <a:ext cx="792163" cy="5032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6871" name="Text Box 12"/>
          <p:cNvSpPr txBox="1">
            <a:spLocks noChangeArrowheads="1"/>
          </p:cNvSpPr>
          <p:nvPr/>
        </p:nvSpPr>
        <p:spPr bwMode="auto">
          <a:xfrm>
            <a:off x="6443663" y="4221163"/>
            <a:ext cx="1795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Relieves con campañas</a:t>
            </a:r>
          </a:p>
          <a:p>
            <a:pPr eaLnBrk="1" hangingPunct="1">
              <a:defRPr/>
            </a:pPr>
            <a:r>
              <a:rPr lang="es-ES_tradnl" smtClean="0"/>
              <a:t> militares de Ramsés II</a:t>
            </a:r>
            <a:endParaRPr lang="es-ES" smtClean="0"/>
          </a:p>
        </p:txBody>
      </p:sp>
      <p:sp>
        <p:nvSpPr>
          <p:cNvPr id="36872" name="Line 13"/>
          <p:cNvSpPr>
            <a:spLocks noChangeShapeType="1"/>
          </p:cNvSpPr>
          <p:nvPr/>
        </p:nvSpPr>
        <p:spPr bwMode="auto">
          <a:xfrm flipH="1">
            <a:off x="5940425" y="4581525"/>
            <a:ext cx="576263" cy="142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0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6" descr="+fondorams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349500"/>
            <a:ext cx="4824412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2411413" y="5734050"/>
            <a:ext cx="324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sz="1800" smtClean="0"/>
              <a:t>Fondo de espeo de Ramses II</a:t>
            </a:r>
          </a:p>
        </p:txBody>
      </p:sp>
      <p:sp>
        <p:nvSpPr>
          <p:cNvPr id="37892" name="Text Box 8"/>
          <p:cNvSpPr txBox="1">
            <a:spLocks noChangeArrowheads="1"/>
          </p:cNvSpPr>
          <p:nvPr/>
        </p:nvSpPr>
        <p:spPr bwMode="auto">
          <a:xfrm>
            <a:off x="2195513" y="1196975"/>
            <a:ext cx="4368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Las cuatro divinidades: Ptah, Amón, Ramsés I y Re-HorakhteI</a:t>
            </a:r>
            <a:endParaRPr lang="es-ES" smtClean="0"/>
          </a:p>
        </p:txBody>
      </p:sp>
      <p:sp>
        <p:nvSpPr>
          <p:cNvPr id="37893" name="Line 9"/>
          <p:cNvSpPr>
            <a:spLocks noChangeShapeType="1"/>
          </p:cNvSpPr>
          <p:nvPr/>
        </p:nvSpPr>
        <p:spPr bwMode="auto">
          <a:xfrm flipH="1">
            <a:off x="5219700" y="1557338"/>
            <a:ext cx="215900" cy="863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7894" name="Oval 10"/>
          <p:cNvSpPr>
            <a:spLocks noChangeArrowheads="1"/>
          </p:cNvSpPr>
          <p:nvPr/>
        </p:nvSpPr>
        <p:spPr bwMode="auto">
          <a:xfrm>
            <a:off x="3492500" y="2781300"/>
            <a:ext cx="1727200" cy="120332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MX">
              <a:cs typeface="Arial" charset="0"/>
            </a:endParaRPr>
          </a:p>
        </p:txBody>
      </p:sp>
      <p:sp>
        <p:nvSpPr>
          <p:cNvPr id="37895" name="Text Box 11"/>
          <p:cNvSpPr txBox="1">
            <a:spLocks noChangeArrowheads="1"/>
          </p:cNvSpPr>
          <p:nvPr/>
        </p:nvSpPr>
        <p:spPr bwMode="auto">
          <a:xfrm>
            <a:off x="179388" y="3141663"/>
            <a:ext cx="14931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/>
              <a:t> Iluminación con</a:t>
            </a:r>
          </a:p>
          <a:p>
            <a:pPr eaLnBrk="1" hangingPunct="1">
              <a:defRPr/>
            </a:pPr>
            <a:r>
              <a:rPr lang="es-ES_tradnl" dirty="0" smtClean="0"/>
              <a:t> primeros rayos del</a:t>
            </a:r>
          </a:p>
          <a:p>
            <a:pPr eaLnBrk="1" hangingPunct="1">
              <a:defRPr/>
            </a:pPr>
            <a:r>
              <a:rPr lang="es-ES_tradnl" dirty="0" smtClean="0"/>
              <a:t> sol: 20 de febrero </a:t>
            </a:r>
          </a:p>
          <a:p>
            <a:pPr eaLnBrk="1" hangingPunct="1">
              <a:defRPr/>
            </a:pPr>
            <a:r>
              <a:rPr lang="es-ES_tradnl" dirty="0"/>
              <a:t> </a:t>
            </a:r>
            <a:r>
              <a:rPr lang="es-ES_tradnl" dirty="0" smtClean="0"/>
              <a:t>y</a:t>
            </a:r>
            <a:r>
              <a:rPr lang="es-ES_tradnl" dirty="0"/>
              <a:t> </a:t>
            </a:r>
            <a:r>
              <a:rPr lang="es-ES_tradnl" dirty="0" smtClean="0"/>
              <a:t>20 de octubre</a:t>
            </a:r>
            <a:endParaRPr lang="es-ES" dirty="0" smtClean="0"/>
          </a:p>
        </p:txBody>
      </p:sp>
      <p:sp>
        <p:nvSpPr>
          <p:cNvPr id="37896" name="Line 12"/>
          <p:cNvSpPr>
            <a:spLocks noChangeShapeType="1"/>
          </p:cNvSpPr>
          <p:nvPr/>
        </p:nvSpPr>
        <p:spPr bwMode="auto">
          <a:xfrm>
            <a:off x="1547813" y="3644900"/>
            <a:ext cx="2160587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37897" name="Text Box 13"/>
          <p:cNvSpPr txBox="1">
            <a:spLocks noChangeArrowheads="1"/>
          </p:cNvSpPr>
          <p:nvPr/>
        </p:nvSpPr>
        <p:spPr bwMode="auto">
          <a:xfrm>
            <a:off x="7164388" y="3429000"/>
            <a:ext cx="1452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_tradnl" smtClean="0"/>
              <a:t>Sancta sanctorum,</a:t>
            </a:r>
          </a:p>
          <a:p>
            <a:pPr eaLnBrk="1" hangingPunct="1">
              <a:defRPr/>
            </a:pPr>
            <a:r>
              <a:rPr lang="es-ES_tradnl" smtClean="0"/>
              <a:t> capilla final</a:t>
            </a:r>
            <a:endParaRPr lang="es-ES" smtClean="0"/>
          </a:p>
        </p:txBody>
      </p:sp>
      <p:sp>
        <p:nvSpPr>
          <p:cNvPr id="37898" name="Line 14"/>
          <p:cNvSpPr>
            <a:spLocks noChangeShapeType="1"/>
          </p:cNvSpPr>
          <p:nvPr/>
        </p:nvSpPr>
        <p:spPr bwMode="auto">
          <a:xfrm flipH="1">
            <a:off x="6300788" y="3716338"/>
            <a:ext cx="1008062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98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9"/>
          <p:cNvSpPr txBox="1">
            <a:spLocks noChangeArrowheads="1"/>
          </p:cNvSpPr>
          <p:nvPr/>
        </p:nvSpPr>
        <p:spPr bwMode="auto">
          <a:xfrm>
            <a:off x="3486560" y="2781300"/>
            <a:ext cx="14676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_tradnl" sz="2400" dirty="0"/>
              <a:t>EGIPTO</a:t>
            </a:r>
          </a:p>
          <a:p>
            <a:pPr eaLnBrk="1" hangingPunct="1"/>
            <a:r>
              <a:rPr lang="es-ES_tradnl" sz="2400" dirty="0"/>
              <a:t>Escultura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04199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+micerinosconsuespo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852738"/>
            <a:ext cx="1449388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2916238" y="5949950"/>
            <a:ext cx="213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/>
              <a:t>Mikerinos y esposa</a:t>
            </a: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4716463" y="3068638"/>
            <a:ext cx="723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2 puños</a:t>
            </a:r>
          </a:p>
        </p:txBody>
      </p:sp>
      <p:sp>
        <p:nvSpPr>
          <p:cNvPr id="16388" name="Text Box 12"/>
          <p:cNvSpPr txBox="1">
            <a:spLocks noChangeArrowheads="1"/>
          </p:cNvSpPr>
          <p:nvPr/>
        </p:nvSpPr>
        <p:spPr bwMode="auto">
          <a:xfrm>
            <a:off x="4643438" y="4005263"/>
            <a:ext cx="8080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10 puños</a:t>
            </a:r>
          </a:p>
        </p:txBody>
      </p:sp>
      <p:sp>
        <p:nvSpPr>
          <p:cNvPr id="16389" name="Text Box 14"/>
          <p:cNvSpPr txBox="1">
            <a:spLocks noChangeArrowheads="1"/>
          </p:cNvSpPr>
          <p:nvPr/>
        </p:nvSpPr>
        <p:spPr bwMode="auto">
          <a:xfrm>
            <a:off x="4716463" y="4941888"/>
            <a:ext cx="723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6 puños</a:t>
            </a:r>
          </a:p>
        </p:txBody>
      </p:sp>
      <p:sp>
        <p:nvSpPr>
          <p:cNvPr id="16390" name="AutoShape 15"/>
          <p:cNvSpPr>
            <a:spLocks/>
          </p:cNvSpPr>
          <p:nvPr/>
        </p:nvSpPr>
        <p:spPr bwMode="auto">
          <a:xfrm>
            <a:off x="4643438" y="4652963"/>
            <a:ext cx="71437" cy="914400"/>
          </a:xfrm>
          <a:prstGeom prst="rightBracket">
            <a:avLst>
              <a:gd name="adj" fmla="val 106667"/>
            </a:avLst>
          </a:prstGeom>
          <a:noFill/>
          <a:ln w="9525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391" name="AutoShape 16"/>
          <p:cNvSpPr>
            <a:spLocks/>
          </p:cNvSpPr>
          <p:nvPr/>
        </p:nvSpPr>
        <p:spPr bwMode="auto">
          <a:xfrm>
            <a:off x="4643438" y="3357563"/>
            <a:ext cx="73025" cy="1273175"/>
          </a:xfrm>
          <a:prstGeom prst="rightBracket">
            <a:avLst>
              <a:gd name="adj" fmla="val 145290"/>
            </a:avLst>
          </a:prstGeom>
          <a:noFill/>
          <a:ln w="9525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392" name="AutoShape 17"/>
          <p:cNvSpPr>
            <a:spLocks/>
          </p:cNvSpPr>
          <p:nvPr/>
        </p:nvSpPr>
        <p:spPr bwMode="auto">
          <a:xfrm>
            <a:off x="4643438" y="2997200"/>
            <a:ext cx="73025" cy="338138"/>
          </a:xfrm>
          <a:prstGeom prst="rightBracket">
            <a:avLst>
              <a:gd name="adj" fmla="val 38587"/>
            </a:avLst>
          </a:prstGeom>
          <a:noFill/>
          <a:ln w="9525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5573713" y="3429000"/>
            <a:ext cx="11001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/>
              <a:t>Ley del </a:t>
            </a:r>
          </a:p>
          <a:p>
            <a:pPr eaLnBrk="1" hangingPunct="1"/>
            <a:r>
              <a:rPr lang="es-ES" dirty="0"/>
              <a:t>Canon</a:t>
            </a:r>
          </a:p>
          <a:p>
            <a:pPr eaLnBrk="1" hangingPunct="1"/>
            <a:r>
              <a:rPr lang="es-ES" dirty="0"/>
              <a:t>(</a:t>
            </a:r>
            <a:r>
              <a:rPr lang="es-ES" dirty="0" err="1"/>
              <a:t>Lepsius</a:t>
            </a:r>
            <a:r>
              <a:rPr lang="es-ES" dirty="0"/>
              <a:t> )</a:t>
            </a:r>
          </a:p>
          <a:p>
            <a:pPr eaLnBrk="1" hangingPunct="1"/>
            <a:r>
              <a:rPr lang="es-ES" dirty="0"/>
              <a:t>18 puños</a:t>
            </a:r>
          </a:p>
          <a:p>
            <a:pPr eaLnBrk="1" hangingPunct="1"/>
            <a:r>
              <a:rPr lang="es-ES" dirty="0"/>
              <a:t>(anchura</a:t>
            </a:r>
          </a:p>
          <a:p>
            <a:pPr eaLnBrk="1" hangingPunct="1"/>
            <a:r>
              <a:rPr lang="es-ES" dirty="0"/>
              <a:t> nudillos</a:t>
            </a:r>
          </a:p>
          <a:p>
            <a:pPr eaLnBrk="1" hangingPunct="1"/>
            <a:r>
              <a:rPr lang="es-ES" dirty="0" smtClean="0"/>
              <a:t> con </a:t>
            </a:r>
            <a:r>
              <a:rPr lang="es-ES" dirty="0"/>
              <a:t>pulgar)</a:t>
            </a:r>
          </a:p>
          <a:p>
            <a:pPr eaLnBrk="1" hangingPunct="1"/>
            <a:r>
              <a:rPr lang="es-ES" dirty="0" smtClean="0"/>
              <a:t> desde </a:t>
            </a:r>
            <a:r>
              <a:rPr lang="es-ES" dirty="0"/>
              <a:t>planta</a:t>
            </a:r>
          </a:p>
          <a:p>
            <a:pPr eaLnBrk="1" hangingPunct="1"/>
            <a:r>
              <a:rPr lang="es-ES" dirty="0"/>
              <a:t> del pie hasta</a:t>
            </a:r>
          </a:p>
          <a:p>
            <a:pPr eaLnBrk="1" hangingPunct="1"/>
            <a:r>
              <a:rPr lang="es-ES" dirty="0"/>
              <a:t> mitad de</a:t>
            </a:r>
          </a:p>
          <a:p>
            <a:pPr eaLnBrk="1" hangingPunct="1"/>
            <a:r>
              <a:rPr lang="es-ES" dirty="0"/>
              <a:t> frente</a:t>
            </a:r>
          </a:p>
        </p:txBody>
      </p:sp>
      <p:sp>
        <p:nvSpPr>
          <p:cNvPr id="16394" name="AutoShape 19"/>
          <p:cNvSpPr>
            <a:spLocks/>
          </p:cNvSpPr>
          <p:nvPr/>
        </p:nvSpPr>
        <p:spPr bwMode="auto">
          <a:xfrm>
            <a:off x="5435600" y="2852738"/>
            <a:ext cx="223838" cy="2641600"/>
          </a:xfrm>
          <a:prstGeom prst="rightBrace">
            <a:avLst>
              <a:gd name="adj1" fmla="val 9834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395" name="Text Box 20"/>
          <p:cNvSpPr txBox="1">
            <a:spLocks noChangeArrowheads="1"/>
          </p:cNvSpPr>
          <p:nvPr/>
        </p:nvSpPr>
        <p:spPr bwMode="auto">
          <a:xfrm>
            <a:off x="3563938" y="188913"/>
            <a:ext cx="1906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Características generales</a:t>
            </a:r>
          </a:p>
        </p:txBody>
      </p:sp>
      <p:sp>
        <p:nvSpPr>
          <p:cNvPr id="16396" name="Text Box 21"/>
          <p:cNvSpPr txBox="1">
            <a:spLocks noChangeArrowheads="1"/>
          </p:cNvSpPr>
          <p:nvPr/>
        </p:nvSpPr>
        <p:spPr bwMode="auto">
          <a:xfrm>
            <a:off x="6732588" y="2492375"/>
            <a:ext cx="2194757" cy="323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 smtClean="0"/>
              <a:t> Búsqueda </a:t>
            </a:r>
            <a:r>
              <a:rPr lang="es-ES" dirty="0"/>
              <a:t>perfección,</a:t>
            </a:r>
          </a:p>
          <a:p>
            <a:pPr algn="l" eaLnBrk="1" hangingPunct="1"/>
            <a:r>
              <a:rPr lang="es-ES" dirty="0"/>
              <a:t> la esencia (sin lo temporal)</a:t>
            </a:r>
          </a:p>
          <a:p>
            <a:pPr algn="l" eaLnBrk="1" hangingPunct="1"/>
            <a:r>
              <a:rPr lang="es-ES" dirty="0" smtClean="0"/>
              <a:t> para </a:t>
            </a:r>
            <a:r>
              <a:rPr lang="es-ES" dirty="0"/>
              <a:t>fusionarse con cosmos.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 Empleo </a:t>
            </a:r>
            <a:r>
              <a:rPr lang="es-ES" dirty="0"/>
              <a:t>de otra medida:</a:t>
            </a:r>
          </a:p>
          <a:p>
            <a:pPr algn="l" eaLnBrk="1" hangingPunct="1"/>
            <a:r>
              <a:rPr lang="es-ES" dirty="0"/>
              <a:t> </a:t>
            </a:r>
            <a:r>
              <a:rPr lang="es-ES" b="1" dirty="0"/>
              <a:t>cúbito pequeño</a:t>
            </a:r>
            <a:r>
              <a:rPr lang="es-ES" dirty="0"/>
              <a:t> (desde</a:t>
            </a:r>
          </a:p>
          <a:p>
            <a:pPr algn="l" eaLnBrk="1" hangingPunct="1"/>
            <a:r>
              <a:rPr lang="es-ES" dirty="0"/>
              <a:t> hoyo de parte interior del</a:t>
            </a:r>
          </a:p>
          <a:p>
            <a:pPr algn="l" eaLnBrk="1" hangingPunct="1"/>
            <a:r>
              <a:rPr lang="es-ES" dirty="0"/>
              <a:t> codo hasta uña del pulgar)</a:t>
            </a:r>
          </a:p>
          <a:p>
            <a:pPr algn="l" eaLnBrk="1" hangingPunct="1"/>
            <a:r>
              <a:rPr lang="es-ES" dirty="0" smtClean="0"/>
              <a:t> Un </a:t>
            </a:r>
            <a:r>
              <a:rPr lang="es-ES" dirty="0"/>
              <a:t>hombre cuatro cúbitos</a:t>
            </a:r>
          </a:p>
          <a:p>
            <a:pPr algn="l" eaLnBrk="1" hangingPunct="1"/>
            <a:r>
              <a:rPr lang="es-ES" dirty="0" smtClean="0"/>
              <a:t> pequeños</a:t>
            </a:r>
            <a:r>
              <a:rPr lang="es-ES" dirty="0"/>
              <a:t>. El </a:t>
            </a:r>
            <a:r>
              <a:rPr lang="es-ES" b="1" dirty="0"/>
              <a:t>cúbito grande</a:t>
            </a:r>
          </a:p>
          <a:p>
            <a:pPr algn="l" eaLnBrk="1" hangingPunct="1"/>
            <a:r>
              <a:rPr lang="es-ES" dirty="0"/>
              <a:t> </a:t>
            </a:r>
            <a:r>
              <a:rPr lang="es-ES" dirty="0" smtClean="0"/>
              <a:t>(codo </a:t>
            </a:r>
            <a:r>
              <a:rPr lang="es-ES" dirty="0"/>
              <a:t>hasta dedo corazón)</a:t>
            </a:r>
          </a:p>
          <a:p>
            <a:pPr algn="l" eaLnBrk="1" hangingPunct="1"/>
            <a:r>
              <a:rPr lang="es-ES" dirty="0" smtClean="0"/>
              <a:t> empleado </a:t>
            </a:r>
            <a:r>
              <a:rPr lang="es-ES" dirty="0"/>
              <a:t>en arquitectura</a:t>
            </a:r>
          </a:p>
          <a:p>
            <a:pPr algn="l" eaLnBrk="1" hangingPunct="1"/>
            <a:r>
              <a:rPr lang="es-ES" dirty="0"/>
              <a:t> sólo se usará en escultura</a:t>
            </a:r>
          </a:p>
          <a:p>
            <a:pPr algn="l" eaLnBrk="1" hangingPunct="1"/>
            <a:r>
              <a:rPr lang="es-ES" dirty="0"/>
              <a:t> al final, alargando el canon</a:t>
            </a:r>
          </a:p>
          <a:p>
            <a:pPr algn="l" eaLnBrk="1" hangingPunct="1"/>
            <a:r>
              <a:rPr lang="es-ES" dirty="0"/>
              <a:t> a 21 puños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 Sentado: </a:t>
            </a:r>
            <a:r>
              <a:rPr lang="es-ES" dirty="0"/>
              <a:t>canon de 15 puños</a:t>
            </a:r>
          </a:p>
        </p:txBody>
      </p:sp>
      <p:sp>
        <p:nvSpPr>
          <p:cNvPr id="16397" name="Text Box 22"/>
          <p:cNvSpPr txBox="1">
            <a:spLocks noChangeArrowheads="1"/>
          </p:cNvSpPr>
          <p:nvPr/>
        </p:nvSpPr>
        <p:spPr bwMode="auto">
          <a:xfrm>
            <a:off x="3276600" y="692150"/>
            <a:ext cx="1392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Ley de frontalidad</a:t>
            </a:r>
          </a:p>
          <a:p>
            <a:pPr algn="l" eaLnBrk="1" hangingPunct="1"/>
            <a:r>
              <a:rPr lang="es-ES"/>
              <a:t>(Lange y Schäfer)</a:t>
            </a:r>
          </a:p>
        </p:txBody>
      </p:sp>
      <p:sp>
        <p:nvSpPr>
          <p:cNvPr id="16398" name="Text Box 23"/>
          <p:cNvSpPr txBox="1">
            <a:spLocks noChangeArrowheads="1"/>
          </p:cNvSpPr>
          <p:nvPr/>
        </p:nvSpPr>
        <p:spPr bwMode="auto">
          <a:xfrm>
            <a:off x="2170113" y="1268413"/>
            <a:ext cx="368307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 smtClean="0"/>
              <a:t> Cada </a:t>
            </a:r>
            <a:r>
              <a:rPr lang="es-ES" dirty="0"/>
              <a:t>obra es fruto de la visión desde cuatro</a:t>
            </a:r>
          </a:p>
          <a:p>
            <a:pPr algn="l" eaLnBrk="1" hangingPunct="1"/>
            <a:r>
              <a:rPr lang="es-ES" dirty="0" smtClean="0"/>
              <a:t> puntos </a:t>
            </a:r>
            <a:r>
              <a:rPr lang="es-ES" dirty="0"/>
              <a:t>de vista (planos perpendiculares frontal,</a:t>
            </a:r>
          </a:p>
          <a:p>
            <a:pPr algn="l" eaLnBrk="1" hangingPunct="1"/>
            <a:r>
              <a:rPr lang="es-ES" dirty="0"/>
              <a:t> dorsal y dos laterales) que deben ensamblarse.</a:t>
            </a:r>
          </a:p>
          <a:p>
            <a:pPr algn="l" eaLnBrk="1" hangingPunct="1"/>
            <a:r>
              <a:rPr lang="es-ES" dirty="0"/>
              <a:t> El eje vertical de una figura es la línea de</a:t>
            </a:r>
          </a:p>
          <a:p>
            <a:pPr algn="l" eaLnBrk="1" hangingPunct="1"/>
            <a:r>
              <a:rPr lang="es-ES" dirty="0"/>
              <a:t> intersección de los planos cruzados en ángulo</a:t>
            </a:r>
          </a:p>
          <a:p>
            <a:pPr algn="l" eaLnBrk="1" hangingPunct="1"/>
            <a:r>
              <a:rPr lang="es-ES" dirty="0"/>
              <a:t> recto: eje de simetría desde coronilla, frente, nariz,</a:t>
            </a:r>
          </a:p>
          <a:p>
            <a:pPr algn="l" eaLnBrk="1" hangingPunct="1"/>
            <a:r>
              <a:rPr lang="es-ES" dirty="0"/>
              <a:t> barbilla, esternón hasta órganos genitales.</a:t>
            </a:r>
          </a:p>
        </p:txBody>
      </p:sp>
      <p:sp>
        <p:nvSpPr>
          <p:cNvPr id="16399" name="AutoShape 25"/>
          <p:cNvSpPr>
            <a:spLocks noChangeArrowheads="1"/>
          </p:cNvSpPr>
          <p:nvPr/>
        </p:nvSpPr>
        <p:spPr bwMode="auto">
          <a:xfrm>
            <a:off x="3203575" y="2852738"/>
            <a:ext cx="854075" cy="2798762"/>
          </a:xfrm>
          <a:prstGeom prst="cube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400" name="Line 26"/>
          <p:cNvSpPr>
            <a:spLocks noChangeShapeType="1"/>
          </p:cNvSpPr>
          <p:nvPr/>
        </p:nvSpPr>
        <p:spPr bwMode="auto">
          <a:xfrm flipH="1" flipV="1">
            <a:off x="3276600" y="3716338"/>
            <a:ext cx="719138" cy="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1" name="Line 27"/>
          <p:cNvSpPr>
            <a:spLocks noChangeShapeType="1"/>
          </p:cNvSpPr>
          <p:nvPr/>
        </p:nvSpPr>
        <p:spPr bwMode="auto">
          <a:xfrm flipV="1">
            <a:off x="3492500" y="3500438"/>
            <a:ext cx="360363" cy="43180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2" name="Line 28"/>
          <p:cNvSpPr>
            <a:spLocks noChangeShapeType="1"/>
          </p:cNvSpPr>
          <p:nvPr/>
        </p:nvSpPr>
        <p:spPr bwMode="auto">
          <a:xfrm>
            <a:off x="3635375" y="2852738"/>
            <a:ext cx="0" cy="2663825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3" name="AutoShape 29"/>
          <p:cNvSpPr>
            <a:spLocks/>
          </p:cNvSpPr>
          <p:nvPr/>
        </p:nvSpPr>
        <p:spPr bwMode="auto">
          <a:xfrm rot="5400000">
            <a:off x="3738563" y="-849312"/>
            <a:ext cx="298450" cy="4248150"/>
          </a:xfrm>
          <a:prstGeom prst="leftBrace">
            <a:avLst>
              <a:gd name="adj1" fmla="val 1186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404" name="AutoShape 31"/>
          <p:cNvSpPr>
            <a:spLocks/>
          </p:cNvSpPr>
          <p:nvPr/>
        </p:nvSpPr>
        <p:spPr bwMode="auto">
          <a:xfrm rot="5400000">
            <a:off x="4332287" y="-2884487"/>
            <a:ext cx="360363" cy="7081838"/>
          </a:xfrm>
          <a:prstGeom prst="leftBrace">
            <a:avLst>
              <a:gd name="adj1" fmla="val 16376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l"/>
            <a:endParaRPr lang="es-MX"/>
          </a:p>
        </p:txBody>
      </p:sp>
      <p:sp>
        <p:nvSpPr>
          <p:cNvPr id="16405" name="Text Box 32"/>
          <p:cNvSpPr txBox="1">
            <a:spLocks noChangeArrowheads="1"/>
          </p:cNvSpPr>
          <p:nvPr/>
        </p:nvSpPr>
        <p:spPr bwMode="auto">
          <a:xfrm>
            <a:off x="179388" y="2565400"/>
            <a:ext cx="23034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"/>
              <a:t>Línea de hombros y caderas perpendiculares al eje</a:t>
            </a:r>
          </a:p>
        </p:txBody>
      </p:sp>
      <p:sp>
        <p:nvSpPr>
          <p:cNvPr id="16406" name="Line 33"/>
          <p:cNvSpPr>
            <a:spLocks noChangeShapeType="1"/>
          </p:cNvSpPr>
          <p:nvPr/>
        </p:nvSpPr>
        <p:spPr bwMode="auto">
          <a:xfrm>
            <a:off x="2484438" y="2924175"/>
            <a:ext cx="863600" cy="2889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7" name="Line 34"/>
          <p:cNvSpPr>
            <a:spLocks noChangeShapeType="1"/>
          </p:cNvSpPr>
          <p:nvPr/>
        </p:nvSpPr>
        <p:spPr bwMode="auto">
          <a:xfrm>
            <a:off x="3276600" y="3284538"/>
            <a:ext cx="719138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8" name="Line 35"/>
          <p:cNvSpPr>
            <a:spLocks noChangeShapeType="1"/>
          </p:cNvSpPr>
          <p:nvPr/>
        </p:nvSpPr>
        <p:spPr bwMode="auto">
          <a:xfrm>
            <a:off x="3419475" y="3933825"/>
            <a:ext cx="504825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09" name="Text Box 36"/>
          <p:cNvSpPr txBox="1">
            <a:spLocks noChangeArrowheads="1"/>
          </p:cNvSpPr>
          <p:nvPr/>
        </p:nvSpPr>
        <p:spPr bwMode="auto">
          <a:xfrm>
            <a:off x="395288" y="3068638"/>
            <a:ext cx="18014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 smtClean="0"/>
              <a:t> Extremidades </a:t>
            </a:r>
            <a:r>
              <a:rPr lang="es-ES" dirty="0"/>
              <a:t>pegadas</a:t>
            </a:r>
          </a:p>
          <a:p>
            <a:pPr algn="l" eaLnBrk="1" hangingPunct="1"/>
            <a:r>
              <a:rPr lang="es-ES" dirty="0"/>
              <a:t> al cuerpo para evitar</a:t>
            </a:r>
          </a:p>
          <a:p>
            <a:pPr algn="l" eaLnBrk="1" hangingPunct="1"/>
            <a:r>
              <a:rPr lang="es-ES" dirty="0"/>
              <a:t> roturas</a:t>
            </a:r>
          </a:p>
        </p:txBody>
      </p:sp>
      <p:sp>
        <p:nvSpPr>
          <p:cNvPr id="16410" name="Line 37"/>
          <p:cNvSpPr>
            <a:spLocks noChangeShapeType="1"/>
          </p:cNvSpPr>
          <p:nvPr/>
        </p:nvSpPr>
        <p:spPr bwMode="auto">
          <a:xfrm>
            <a:off x="2051050" y="3357563"/>
            <a:ext cx="1296988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11" name="Text Box 38"/>
          <p:cNvSpPr txBox="1">
            <a:spLocks noChangeArrowheads="1"/>
          </p:cNvSpPr>
          <p:nvPr/>
        </p:nvSpPr>
        <p:spPr bwMode="auto">
          <a:xfrm>
            <a:off x="539750" y="3644900"/>
            <a:ext cx="1484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Hieratismo, rigidez,</a:t>
            </a:r>
          </a:p>
          <a:p>
            <a:pPr algn="l" eaLnBrk="1" hangingPunct="1"/>
            <a:r>
              <a:rPr lang="es-ES"/>
              <a:t> antinaturalismo</a:t>
            </a:r>
          </a:p>
        </p:txBody>
      </p:sp>
      <p:sp>
        <p:nvSpPr>
          <p:cNvPr id="16412" name="Line 39"/>
          <p:cNvSpPr>
            <a:spLocks noChangeShapeType="1"/>
          </p:cNvSpPr>
          <p:nvPr/>
        </p:nvSpPr>
        <p:spPr bwMode="auto">
          <a:xfrm>
            <a:off x="1979613" y="3860800"/>
            <a:ext cx="1223962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13" name="Text Box 40"/>
          <p:cNvSpPr txBox="1">
            <a:spLocks noChangeArrowheads="1"/>
          </p:cNvSpPr>
          <p:nvPr/>
        </p:nvSpPr>
        <p:spPr bwMode="auto">
          <a:xfrm>
            <a:off x="282575" y="4889500"/>
            <a:ext cx="281091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 smtClean="0"/>
              <a:t> Pie </a:t>
            </a:r>
            <a:r>
              <a:rPr lang="es-ES" dirty="0"/>
              <a:t>izquierdo adelantado (simbología)</a:t>
            </a:r>
          </a:p>
          <a:p>
            <a:pPr algn="l" eaLnBrk="1" hangingPunct="1"/>
            <a:r>
              <a:rPr lang="es-ES" dirty="0"/>
              <a:t> completamente apoyado. La</a:t>
            </a:r>
          </a:p>
          <a:p>
            <a:pPr algn="l" eaLnBrk="1" hangingPunct="1"/>
            <a:r>
              <a:rPr lang="es-ES" dirty="0"/>
              <a:t> mujer pies juntos o adelantado </a:t>
            </a:r>
          </a:p>
          <a:p>
            <a:pPr algn="l" eaLnBrk="1" hangingPunct="1"/>
            <a:r>
              <a:rPr lang="es-ES" dirty="0" smtClean="0"/>
              <a:t> pero </a:t>
            </a:r>
            <a:r>
              <a:rPr lang="es-ES" dirty="0"/>
              <a:t>ligeramente por detrás</a:t>
            </a:r>
          </a:p>
          <a:p>
            <a:pPr algn="l" eaLnBrk="1" hangingPunct="1"/>
            <a:r>
              <a:rPr lang="es-ES" dirty="0"/>
              <a:t> del pie del hombre</a:t>
            </a:r>
          </a:p>
        </p:txBody>
      </p:sp>
      <p:sp>
        <p:nvSpPr>
          <p:cNvPr id="16414" name="Text Box 41"/>
          <p:cNvSpPr txBox="1">
            <a:spLocks noChangeArrowheads="1"/>
          </p:cNvSpPr>
          <p:nvPr/>
        </p:nvSpPr>
        <p:spPr bwMode="auto">
          <a:xfrm>
            <a:off x="5435600" y="188913"/>
            <a:ext cx="2730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(concepción intelectual de la realidad)</a:t>
            </a:r>
          </a:p>
        </p:txBody>
      </p:sp>
      <p:sp>
        <p:nvSpPr>
          <p:cNvPr id="16415" name="Line 43"/>
          <p:cNvSpPr>
            <a:spLocks noChangeShapeType="1"/>
          </p:cNvSpPr>
          <p:nvPr/>
        </p:nvSpPr>
        <p:spPr bwMode="auto">
          <a:xfrm>
            <a:off x="2843213" y="5445125"/>
            <a:ext cx="792162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6416" name="Text Box 44"/>
          <p:cNvSpPr txBox="1">
            <a:spLocks noChangeArrowheads="1"/>
          </p:cNvSpPr>
          <p:nvPr/>
        </p:nvSpPr>
        <p:spPr bwMode="auto">
          <a:xfrm>
            <a:off x="323850" y="4149725"/>
            <a:ext cx="21749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 smtClean="0"/>
              <a:t> Tendencia </a:t>
            </a:r>
            <a:r>
              <a:rPr lang="es-ES" dirty="0"/>
              <a:t>a la simplificación</a:t>
            </a:r>
          </a:p>
          <a:p>
            <a:pPr algn="l" eaLnBrk="1" hangingPunct="1"/>
            <a:r>
              <a:rPr lang="es-ES" dirty="0"/>
              <a:t> geométrica del modelado</a:t>
            </a:r>
          </a:p>
          <a:p>
            <a:pPr algn="l" eaLnBrk="1" hangingPunct="1"/>
            <a:r>
              <a:rPr lang="es-ES" dirty="0"/>
              <a:t> del cuerpo</a:t>
            </a:r>
          </a:p>
        </p:txBody>
      </p:sp>
      <p:sp>
        <p:nvSpPr>
          <p:cNvPr id="16417" name="Line 45"/>
          <p:cNvSpPr>
            <a:spLocks noChangeShapeType="1"/>
          </p:cNvSpPr>
          <p:nvPr/>
        </p:nvSpPr>
        <p:spPr bwMode="auto">
          <a:xfrm flipV="1">
            <a:off x="2195513" y="4437063"/>
            <a:ext cx="1223962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608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+paletadeNam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071563"/>
            <a:ext cx="24511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ext Box 7"/>
          <p:cNvSpPr txBox="1">
            <a:spLocks noChangeArrowheads="1"/>
          </p:cNvSpPr>
          <p:nvPr/>
        </p:nvSpPr>
        <p:spPr bwMode="auto">
          <a:xfrm>
            <a:off x="3779838" y="5013325"/>
            <a:ext cx="200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/>
              <a:t>Paleta de Narmer</a:t>
            </a:r>
          </a:p>
          <a:p>
            <a:pPr algn="l" eaLnBrk="1" hangingPunct="1"/>
            <a:r>
              <a:rPr lang="es-ES" sz="1800"/>
              <a:t>Visión rectilínea</a:t>
            </a: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1547813" y="1989138"/>
            <a:ext cx="623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Frente</a:t>
            </a:r>
          </a:p>
        </p:txBody>
      </p:sp>
      <p:sp>
        <p:nvSpPr>
          <p:cNvPr id="45060" name="Text Box 9"/>
          <p:cNvSpPr txBox="1">
            <a:spLocks noChangeArrowheads="1"/>
          </p:cNvSpPr>
          <p:nvPr/>
        </p:nvSpPr>
        <p:spPr bwMode="auto">
          <a:xfrm>
            <a:off x="6877050" y="1844675"/>
            <a:ext cx="530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Perfil</a:t>
            </a:r>
          </a:p>
        </p:txBody>
      </p:sp>
      <p:sp>
        <p:nvSpPr>
          <p:cNvPr id="45061" name="Line 10"/>
          <p:cNvSpPr>
            <a:spLocks noChangeShapeType="1"/>
          </p:cNvSpPr>
          <p:nvPr/>
        </p:nvSpPr>
        <p:spPr bwMode="auto">
          <a:xfrm>
            <a:off x="2411413" y="2133600"/>
            <a:ext cx="2016125" cy="3587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2" name="Line 11"/>
          <p:cNvSpPr>
            <a:spLocks noChangeShapeType="1"/>
          </p:cNvSpPr>
          <p:nvPr/>
        </p:nvSpPr>
        <p:spPr bwMode="auto">
          <a:xfrm flipV="1">
            <a:off x="2339975" y="1989138"/>
            <a:ext cx="1512888" cy="144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3" name="Line 12"/>
          <p:cNvSpPr>
            <a:spLocks noChangeShapeType="1"/>
          </p:cNvSpPr>
          <p:nvPr/>
        </p:nvSpPr>
        <p:spPr bwMode="auto">
          <a:xfrm>
            <a:off x="2268538" y="2133600"/>
            <a:ext cx="2232025" cy="730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4" name="Text Box 13"/>
          <p:cNvSpPr txBox="1">
            <a:spLocks noChangeArrowheads="1"/>
          </p:cNvSpPr>
          <p:nvPr/>
        </p:nvSpPr>
        <p:spPr bwMode="auto">
          <a:xfrm>
            <a:off x="3779838" y="1700213"/>
            <a:ext cx="5635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mano</a:t>
            </a:r>
          </a:p>
        </p:txBody>
      </p:sp>
      <p:sp>
        <p:nvSpPr>
          <p:cNvPr id="45065" name="Text Box 14"/>
          <p:cNvSpPr txBox="1">
            <a:spLocks noChangeArrowheads="1"/>
          </p:cNvSpPr>
          <p:nvPr/>
        </p:nvSpPr>
        <p:spPr bwMode="auto">
          <a:xfrm>
            <a:off x="4427538" y="1989138"/>
            <a:ext cx="3857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ojo</a:t>
            </a:r>
          </a:p>
        </p:txBody>
      </p:sp>
      <p:sp>
        <p:nvSpPr>
          <p:cNvPr id="45066" name="Text Box 15"/>
          <p:cNvSpPr txBox="1">
            <a:spLocks noChangeArrowheads="1"/>
          </p:cNvSpPr>
          <p:nvPr/>
        </p:nvSpPr>
        <p:spPr bwMode="auto">
          <a:xfrm>
            <a:off x="4356100" y="2420938"/>
            <a:ext cx="596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pecho</a:t>
            </a:r>
          </a:p>
        </p:txBody>
      </p:sp>
      <p:sp>
        <p:nvSpPr>
          <p:cNvPr id="45067" name="Line 16"/>
          <p:cNvSpPr>
            <a:spLocks noChangeShapeType="1"/>
          </p:cNvSpPr>
          <p:nvPr/>
        </p:nvSpPr>
        <p:spPr bwMode="auto">
          <a:xfrm flipH="1">
            <a:off x="4859338" y="1989138"/>
            <a:ext cx="1871662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8" name="Text Box 17"/>
          <p:cNvSpPr txBox="1">
            <a:spLocks noChangeArrowheads="1"/>
          </p:cNvSpPr>
          <p:nvPr/>
        </p:nvSpPr>
        <p:spPr bwMode="auto">
          <a:xfrm>
            <a:off x="4716463" y="1628775"/>
            <a:ext cx="673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cabeza</a:t>
            </a:r>
          </a:p>
        </p:txBody>
      </p:sp>
      <p:sp>
        <p:nvSpPr>
          <p:cNvPr id="45069" name="Line 18"/>
          <p:cNvSpPr>
            <a:spLocks noChangeShapeType="1"/>
          </p:cNvSpPr>
          <p:nvPr/>
        </p:nvSpPr>
        <p:spPr bwMode="auto">
          <a:xfrm flipH="1">
            <a:off x="5003800" y="2060575"/>
            <a:ext cx="1800225" cy="5048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70" name="Text Box 19"/>
          <p:cNvSpPr txBox="1">
            <a:spLocks noChangeArrowheads="1"/>
          </p:cNvSpPr>
          <p:nvPr/>
        </p:nvSpPr>
        <p:spPr bwMode="auto">
          <a:xfrm>
            <a:off x="4932363" y="2060575"/>
            <a:ext cx="63976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brazos</a:t>
            </a:r>
          </a:p>
        </p:txBody>
      </p:sp>
      <p:sp>
        <p:nvSpPr>
          <p:cNvPr id="45071" name="Line 20"/>
          <p:cNvSpPr>
            <a:spLocks noChangeShapeType="1"/>
          </p:cNvSpPr>
          <p:nvPr/>
        </p:nvSpPr>
        <p:spPr bwMode="auto">
          <a:xfrm flipH="1">
            <a:off x="4859338" y="2060575"/>
            <a:ext cx="1943100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72" name="Text Box 21"/>
          <p:cNvSpPr txBox="1">
            <a:spLocks noChangeArrowheads="1"/>
          </p:cNvSpPr>
          <p:nvPr/>
        </p:nvSpPr>
        <p:spPr bwMode="auto">
          <a:xfrm>
            <a:off x="4787900" y="2781300"/>
            <a:ext cx="681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piernas</a:t>
            </a:r>
          </a:p>
        </p:txBody>
      </p:sp>
      <p:sp>
        <p:nvSpPr>
          <p:cNvPr id="45073" name="Line 22"/>
          <p:cNvSpPr>
            <a:spLocks noChangeShapeType="1"/>
          </p:cNvSpPr>
          <p:nvPr/>
        </p:nvSpPr>
        <p:spPr bwMode="auto">
          <a:xfrm>
            <a:off x="2700338" y="3933825"/>
            <a:ext cx="15843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74" name="Text Box 23"/>
          <p:cNvSpPr txBox="1">
            <a:spLocks noChangeArrowheads="1"/>
          </p:cNvSpPr>
          <p:nvPr/>
        </p:nvSpPr>
        <p:spPr bwMode="auto">
          <a:xfrm>
            <a:off x="1835150" y="3716338"/>
            <a:ext cx="84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Dos pies </a:t>
            </a:r>
          </a:p>
          <a:p>
            <a:pPr algn="l" eaLnBrk="1" hangingPunct="1"/>
            <a:r>
              <a:rPr lang="es-ES"/>
              <a:t>apoyados</a:t>
            </a:r>
          </a:p>
        </p:txBody>
      </p:sp>
    </p:spTree>
    <p:extLst>
      <p:ext uri="{BB962C8B-B14F-4D97-AF65-F5344CB8AC3E}">
        <p14:creationId xmlns:p14="http://schemas.microsoft.com/office/powerpoint/2010/main" val="5533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+atributos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341438"/>
            <a:ext cx="1304925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ext Box 7"/>
          <p:cNvSpPr txBox="1">
            <a:spLocks noChangeArrowheads="1"/>
          </p:cNvSpPr>
          <p:nvPr/>
        </p:nvSpPr>
        <p:spPr bwMode="auto">
          <a:xfrm>
            <a:off x="684213" y="3933825"/>
            <a:ext cx="6893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/>
              <a:t>F</a:t>
            </a:r>
            <a:r>
              <a:rPr lang="es-ES" dirty="0" smtClean="0"/>
              <a:t>lagelo</a:t>
            </a:r>
            <a:endParaRPr lang="es-ES" dirty="0"/>
          </a:p>
        </p:txBody>
      </p:sp>
      <p:sp>
        <p:nvSpPr>
          <p:cNvPr id="20483" name="Line 8"/>
          <p:cNvSpPr>
            <a:spLocks noChangeShapeType="1"/>
          </p:cNvSpPr>
          <p:nvPr/>
        </p:nvSpPr>
        <p:spPr bwMode="auto">
          <a:xfrm flipV="1">
            <a:off x="1692275" y="2276475"/>
            <a:ext cx="1511300" cy="10795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900113" y="2492375"/>
            <a:ext cx="5609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dirty="0"/>
              <a:t>C</a:t>
            </a:r>
            <a:r>
              <a:rPr lang="es-ES" dirty="0" smtClean="0"/>
              <a:t>etro</a:t>
            </a:r>
            <a:endParaRPr lang="es-ES" dirty="0"/>
          </a:p>
        </p:txBody>
      </p:sp>
      <p:sp>
        <p:nvSpPr>
          <p:cNvPr id="20485" name="Line 10"/>
          <p:cNvSpPr>
            <a:spLocks noChangeShapeType="1"/>
          </p:cNvSpPr>
          <p:nvPr/>
        </p:nvSpPr>
        <p:spPr bwMode="auto">
          <a:xfrm flipV="1">
            <a:off x="1476375" y="2276475"/>
            <a:ext cx="1368425" cy="3603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86" name="Text Box 11"/>
          <p:cNvSpPr txBox="1">
            <a:spLocks noChangeArrowheads="1"/>
          </p:cNvSpPr>
          <p:nvPr/>
        </p:nvSpPr>
        <p:spPr bwMode="auto">
          <a:xfrm>
            <a:off x="539750" y="3141663"/>
            <a:ext cx="11128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Barba postiza</a:t>
            </a:r>
          </a:p>
        </p:txBody>
      </p:sp>
      <p:sp>
        <p:nvSpPr>
          <p:cNvPr id="20487" name="Line 12"/>
          <p:cNvSpPr>
            <a:spLocks noChangeShapeType="1"/>
          </p:cNvSpPr>
          <p:nvPr/>
        </p:nvSpPr>
        <p:spPr bwMode="auto">
          <a:xfrm flipV="1">
            <a:off x="1331913" y="2708275"/>
            <a:ext cx="2160587" cy="12969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488" name="Picture 14" descr="+tuthmosis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412875"/>
            <a:ext cx="1925638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Text Box 15"/>
          <p:cNvSpPr txBox="1">
            <a:spLocks noChangeArrowheads="1"/>
          </p:cNvSpPr>
          <p:nvPr/>
        </p:nvSpPr>
        <p:spPr bwMode="auto">
          <a:xfrm>
            <a:off x="7885113" y="1557338"/>
            <a:ext cx="5889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Ureus</a:t>
            </a:r>
          </a:p>
        </p:txBody>
      </p:sp>
      <p:sp>
        <p:nvSpPr>
          <p:cNvPr id="20490" name="Line 17"/>
          <p:cNvSpPr>
            <a:spLocks noChangeShapeType="1"/>
          </p:cNvSpPr>
          <p:nvPr/>
        </p:nvSpPr>
        <p:spPr bwMode="auto">
          <a:xfrm flipH="1" flipV="1">
            <a:off x="5219700" y="1628775"/>
            <a:ext cx="24479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1" name="Line 18"/>
          <p:cNvSpPr>
            <a:spLocks noChangeShapeType="1"/>
          </p:cNvSpPr>
          <p:nvPr/>
        </p:nvSpPr>
        <p:spPr bwMode="auto">
          <a:xfrm flipH="1" flipV="1">
            <a:off x="5651500" y="1773238"/>
            <a:ext cx="2160588" cy="7191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2" name="Text Box 21"/>
          <p:cNvSpPr txBox="1">
            <a:spLocks noChangeArrowheads="1"/>
          </p:cNvSpPr>
          <p:nvPr/>
        </p:nvSpPr>
        <p:spPr bwMode="auto">
          <a:xfrm>
            <a:off x="7812088" y="2492375"/>
            <a:ext cx="708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Nemset</a:t>
            </a:r>
          </a:p>
        </p:txBody>
      </p:sp>
      <p:sp>
        <p:nvSpPr>
          <p:cNvPr id="20493" name="Text Box 23"/>
          <p:cNvSpPr txBox="1">
            <a:spLocks noChangeArrowheads="1"/>
          </p:cNvSpPr>
          <p:nvPr/>
        </p:nvSpPr>
        <p:spPr bwMode="auto">
          <a:xfrm>
            <a:off x="3132138" y="5876925"/>
            <a:ext cx="1903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 dirty="0"/>
              <a:t>Atributos </a:t>
            </a:r>
            <a:r>
              <a:rPr lang="es-ES" sz="1800" dirty="0" smtClean="0"/>
              <a:t>Faraón</a:t>
            </a:r>
            <a:endParaRPr lang="es-ES" sz="1800" dirty="0"/>
          </a:p>
        </p:txBody>
      </p:sp>
      <p:graphicFrame>
        <p:nvGraphicFramePr>
          <p:cNvPr id="20494" name="Object 24"/>
          <p:cNvGraphicFramePr>
            <a:graphicFrameLocks noChangeAspect="1"/>
          </p:cNvGraphicFramePr>
          <p:nvPr/>
        </p:nvGraphicFramePr>
        <p:xfrm>
          <a:off x="4356100" y="3573463"/>
          <a:ext cx="1852613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3" name="Fotografía de Photo Editor" r:id="rId6" imgW="771429" imgH="923810" progId="MSPhotoEd.3">
                  <p:embed/>
                </p:oleObj>
              </mc:Choice>
              <mc:Fallback>
                <p:oleObj name="Fotografía de Photo Editor" r:id="rId6" imgW="771429" imgH="92381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3573463"/>
                        <a:ext cx="1852613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5" name="Text Box 25"/>
          <p:cNvSpPr txBox="1">
            <a:spLocks noChangeArrowheads="1"/>
          </p:cNvSpPr>
          <p:nvPr/>
        </p:nvSpPr>
        <p:spPr bwMode="auto">
          <a:xfrm>
            <a:off x="7019925" y="3141663"/>
            <a:ext cx="11699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Corona blanca</a:t>
            </a:r>
          </a:p>
        </p:txBody>
      </p:sp>
      <p:sp>
        <p:nvSpPr>
          <p:cNvPr id="20496" name="Text Box 26"/>
          <p:cNvSpPr txBox="1">
            <a:spLocks noChangeArrowheads="1"/>
          </p:cNvSpPr>
          <p:nvPr/>
        </p:nvSpPr>
        <p:spPr bwMode="auto">
          <a:xfrm>
            <a:off x="7019925" y="3644900"/>
            <a:ext cx="11001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Corona roja</a:t>
            </a:r>
          </a:p>
        </p:txBody>
      </p:sp>
      <p:sp>
        <p:nvSpPr>
          <p:cNvPr id="20497" name="Line 27"/>
          <p:cNvSpPr>
            <a:spLocks noChangeShapeType="1"/>
          </p:cNvSpPr>
          <p:nvPr/>
        </p:nvSpPr>
        <p:spPr bwMode="auto">
          <a:xfrm flipH="1">
            <a:off x="5580063" y="3357563"/>
            <a:ext cx="1584325" cy="6477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8" name="Line 28"/>
          <p:cNvSpPr>
            <a:spLocks noChangeShapeType="1"/>
          </p:cNvSpPr>
          <p:nvPr/>
        </p:nvSpPr>
        <p:spPr bwMode="auto">
          <a:xfrm flipH="1">
            <a:off x="5724525" y="3860800"/>
            <a:ext cx="1368425" cy="5762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99" name="Text Box 29"/>
          <p:cNvSpPr txBox="1">
            <a:spLocks noChangeArrowheads="1"/>
          </p:cNvSpPr>
          <p:nvPr/>
        </p:nvSpPr>
        <p:spPr bwMode="auto">
          <a:xfrm>
            <a:off x="8367713" y="3378200"/>
            <a:ext cx="530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/>
              <a:t>Psen</a:t>
            </a:r>
          </a:p>
        </p:txBody>
      </p:sp>
      <p:sp>
        <p:nvSpPr>
          <p:cNvPr id="20500" name="Line 30"/>
          <p:cNvSpPr>
            <a:spLocks noChangeShapeType="1"/>
          </p:cNvSpPr>
          <p:nvPr/>
        </p:nvSpPr>
        <p:spPr bwMode="auto">
          <a:xfrm>
            <a:off x="8243888" y="3141663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501" name="Line 31"/>
          <p:cNvSpPr>
            <a:spLocks noChangeShapeType="1"/>
          </p:cNvSpPr>
          <p:nvPr/>
        </p:nvSpPr>
        <p:spPr bwMode="auto">
          <a:xfrm flipH="1" flipV="1">
            <a:off x="7956550" y="3068638"/>
            <a:ext cx="28733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502" name="Line 32"/>
          <p:cNvSpPr>
            <a:spLocks noChangeShapeType="1"/>
          </p:cNvSpPr>
          <p:nvPr/>
        </p:nvSpPr>
        <p:spPr bwMode="auto">
          <a:xfrm flipH="1">
            <a:off x="7956550" y="3860800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2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+vasos canop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716338"/>
            <a:ext cx="396081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276600" y="5876925"/>
            <a:ext cx="174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/>
              <a:t>Vasos canopes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3276600" y="2924175"/>
            <a:ext cx="24516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dirty="0" smtClean="0"/>
              <a:t>Se depositan vísceras del difunto</a:t>
            </a:r>
          </a:p>
        </p:txBody>
      </p:sp>
      <p:sp>
        <p:nvSpPr>
          <p:cNvPr id="6149" name="Line 10"/>
          <p:cNvSpPr>
            <a:spLocks noChangeShapeType="1"/>
          </p:cNvSpPr>
          <p:nvPr/>
        </p:nvSpPr>
        <p:spPr bwMode="auto">
          <a:xfrm>
            <a:off x="4643438" y="3213100"/>
            <a:ext cx="0" cy="5032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6588125" y="2781300"/>
            <a:ext cx="19643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Cada vaso con</a:t>
            </a:r>
          </a:p>
          <a:p>
            <a:pPr eaLnBrk="1" hangingPunct="1">
              <a:defRPr/>
            </a:pPr>
            <a:r>
              <a:rPr lang="es-ES" dirty="0" smtClean="0"/>
              <a:t> distinta cabeza</a:t>
            </a:r>
          </a:p>
          <a:p>
            <a:pPr eaLnBrk="1" hangingPunct="1">
              <a:defRPr/>
            </a:pPr>
            <a:r>
              <a:rPr lang="es-ES" dirty="0" smtClean="0"/>
              <a:t> pues cada órgano estaba</a:t>
            </a:r>
          </a:p>
          <a:p>
            <a:pPr eaLnBrk="1" hangingPunct="1">
              <a:defRPr/>
            </a:pPr>
            <a:r>
              <a:rPr lang="es-ES" dirty="0" smtClean="0"/>
              <a:t> protegido por un dios</a:t>
            </a:r>
          </a:p>
          <a:p>
            <a:pPr eaLnBrk="1" hangingPunct="1">
              <a:defRPr/>
            </a:pPr>
            <a:r>
              <a:rPr lang="es-ES" dirty="0" smtClean="0"/>
              <a:t> diferente</a:t>
            </a:r>
          </a:p>
        </p:txBody>
      </p:sp>
      <p:sp>
        <p:nvSpPr>
          <p:cNvPr id="6151" name="Line 12"/>
          <p:cNvSpPr>
            <a:spLocks noChangeShapeType="1"/>
          </p:cNvSpPr>
          <p:nvPr/>
        </p:nvSpPr>
        <p:spPr bwMode="auto">
          <a:xfrm flipH="1">
            <a:off x="5508625" y="3429000"/>
            <a:ext cx="1223963" cy="5762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 flipH="1">
            <a:off x="6011863" y="3429000"/>
            <a:ext cx="720725" cy="5762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10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+scarabresurrec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420938"/>
            <a:ext cx="20923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004074" y="5734050"/>
            <a:ext cx="29982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800" dirty="0"/>
              <a:t>Escarabajo. </a:t>
            </a:r>
            <a:endParaRPr lang="es-ES" sz="1800" dirty="0" smtClean="0"/>
          </a:p>
          <a:p>
            <a:pPr algn="ctr" eaLnBrk="1" hangingPunct="1"/>
            <a:r>
              <a:rPr lang="es-ES" sz="1800" dirty="0" smtClean="0"/>
              <a:t>Símbolo de</a:t>
            </a:r>
            <a:r>
              <a:rPr lang="es-ES" sz="1800" dirty="0"/>
              <a:t> </a:t>
            </a:r>
            <a:r>
              <a:rPr lang="es-ES" sz="1800" dirty="0" smtClean="0"/>
              <a:t>resurrección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3440572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+escribaCai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708275"/>
            <a:ext cx="2598737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ext Box 7"/>
          <p:cNvSpPr txBox="1">
            <a:spLocks noChangeArrowheads="1"/>
          </p:cNvSpPr>
          <p:nvPr/>
        </p:nvSpPr>
        <p:spPr bwMode="auto">
          <a:xfrm>
            <a:off x="2771775" y="5876925"/>
            <a:ext cx="3867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 dirty="0"/>
              <a:t>Escriba sentado. </a:t>
            </a:r>
            <a:r>
              <a:rPr lang="es-ES" sz="1800" dirty="0" smtClean="0"/>
              <a:t>Museo de El </a:t>
            </a:r>
            <a:r>
              <a:rPr lang="es-ES" sz="1800" dirty="0"/>
              <a:t>Cairo</a:t>
            </a:r>
          </a:p>
        </p:txBody>
      </p:sp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5724525" y="4724400"/>
            <a:ext cx="20589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/>
              <a:t>Punzón y rollo</a:t>
            </a:r>
          </a:p>
          <a:p>
            <a:pPr eaLnBrk="1" hangingPunct="1"/>
            <a:r>
              <a:rPr lang="es-ES" dirty="0"/>
              <a:t>(importancia de</a:t>
            </a:r>
          </a:p>
          <a:p>
            <a:pPr eaLnBrk="1" hangingPunct="1"/>
            <a:r>
              <a:rPr lang="es-ES" dirty="0"/>
              <a:t> su actividad administrativa)</a:t>
            </a:r>
          </a:p>
        </p:txBody>
      </p:sp>
      <p:sp>
        <p:nvSpPr>
          <p:cNvPr id="28676" name="Line 9"/>
          <p:cNvSpPr>
            <a:spLocks noChangeShapeType="1"/>
          </p:cNvSpPr>
          <p:nvPr/>
        </p:nvSpPr>
        <p:spPr bwMode="auto">
          <a:xfrm flipH="1" flipV="1">
            <a:off x="4643438" y="4724400"/>
            <a:ext cx="1223962" cy="2174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1104900" y="3738563"/>
            <a:ext cx="1501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 smtClean="0"/>
              <a:t> Bloque </a:t>
            </a:r>
            <a:r>
              <a:rPr lang="es-ES" dirty="0"/>
              <a:t>de</a:t>
            </a:r>
          </a:p>
          <a:p>
            <a:pPr eaLnBrk="1" hangingPunct="1"/>
            <a:r>
              <a:rPr lang="es-ES" dirty="0"/>
              <a:t> caliza policromada</a:t>
            </a:r>
          </a:p>
        </p:txBody>
      </p:sp>
      <p:sp>
        <p:nvSpPr>
          <p:cNvPr id="28678" name="Line 11"/>
          <p:cNvSpPr>
            <a:spLocks noChangeShapeType="1"/>
          </p:cNvSpPr>
          <p:nvPr/>
        </p:nvSpPr>
        <p:spPr bwMode="auto">
          <a:xfrm>
            <a:off x="2268538" y="3933825"/>
            <a:ext cx="115093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9" name="Text Box 12"/>
          <p:cNvSpPr txBox="1">
            <a:spLocks noChangeArrowheads="1"/>
          </p:cNvSpPr>
          <p:nvPr/>
        </p:nvSpPr>
        <p:spPr bwMode="auto">
          <a:xfrm>
            <a:off x="923925" y="2513013"/>
            <a:ext cx="15789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 smtClean="0"/>
              <a:t> Ojos </a:t>
            </a:r>
            <a:r>
              <a:rPr lang="es-ES" dirty="0"/>
              <a:t>de cristal</a:t>
            </a:r>
          </a:p>
          <a:p>
            <a:pPr eaLnBrk="1" hangingPunct="1"/>
            <a:r>
              <a:rPr lang="es-ES" dirty="0"/>
              <a:t> de roca con</a:t>
            </a:r>
          </a:p>
          <a:p>
            <a:pPr eaLnBrk="1" hangingPunct="1"/>
            <a:r>
              <a:rPr lang="es-ES" dirty="0"/>
              <a:t> postizos (párpados)</a:t>
            </a:r>
          </a:p>
        </p:txBody>
      </p:sp>
      <p:sp>
        <p:nvSpPr>
          <p:cNvPr id="28680" name="Line 13"/>
          <p:cNvSpPr>
            <a:spLocks noChangeShapeType="1"/>
          </p:cNvSpPr>
          <p:nvPr/>
        </p:nvSpPr>
        <p:spPr bwMode="auto">
          <a:xfrm>
            <a:off x="2411413" y="3213100"/>
            <a:ext cx="13684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81" name="Text Box 14"/>
          <p:cNvSpPr txBox="1">
            <a:spLocks noChangeArrowheads="1"/>
          </p:cNvSpPr>
          <p:nvPr/>
        </p:nvSpPr>
        <p:spPr bwMode="auto">
          <a:xfrm>
            <a:off x="2843213" y="1557338"/>
            <a:ext cx="25200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 smtClean="0"/>
              <a:t> Se </a:t>
            </a:r>
            <a:r>
              <a:rPr lang="es-ES" dirty="0"/>
              <a:t>concentran especialmente</a:t>
            </a:r>
          </a:p>
          <a:p>
            <a:pPr eaLnBrk="1" hangingPunct="1"/>
            <a:r>
              <a:rPr lang="es-ES" dirty="0"/>
              <a:t> en rostro: expresión de seguridad</a:t>
            </a:r>
          </a:p>
          <a:p>
            <a:pPr eaLnBrk="1" hangingPunct="1"/>
            <a:r>
              <a:rPr lang="es-ES" dirty="0"/>
              <a:t> y competencia</a:t>
            </a:r>
          </a:p>
        </p:txBody>
      </p:sp>
      <p:sp>
        <p:nvSpPr>
          <p:cNvPr id="28682" name="Line 15"/>
          <p:cNvSpPr>
            <a:spLocks noChangeShapeType="1"/>
          </p:cNvSpPr>
          <p:nvPr/>
        </p:nvSpPr>
        <p:spPr bwMode="auto">
          <a:xfrm flipH="1">
            <a:off x="4284663" y="2133600"/>
            <a:ext cx="503237" cy="6477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5580063" y="2492375"/>
            <a:ext cx="2956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 smtClean="0"/>
              <a:t> Características </a:t>
            </a:r>
            <a:r>
              <a:rPr lang="es-ES" dirty="0"/>
              <a:t>generales: Hieratismo,</a:t>
            </a:r>
          </a:p>
          <a:p>
            <a:pPr eaLnBrk="1" hangingPunct="1"/>
            <a:r>
              <a:rPr lang="es-ES" dirty="0"/>
              <a:t> rigidez, simetría, frontalidad, canon, etc.</a:t>
            </a:r>
          </a:p>
        </p:txBody>
      </p:sp>
      <p:sp>
        <p:nvSpPr>
          <p:cNvPr id="28684" name="Line 17"/>
          <p:cNvSpPr>
            <a:spLocks noChangeShapeType="1"/>
          </p:cNvSpPr>
          <p:nvPr/>
        </p:nvSpPr>
        <p:spPr bwMode="auto">
          <a:xfrm flipH="1">
            <a:off x="4500563" y="3068638"/>
            <a:ext cx="1943100" cy="360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8688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6" descr="+relieveakhena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1363663"/>
            <a:ext cx="3384550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Text Box 7"/>
          <p:cNvSpPr txBox="1">
            <a:spLocks noChangeArrowheads="1"/>
          </p:cNvSpPr>
          <p:nvPr/>
        </p:nvSpPr>
        <p:spPr bwMode="auto">
          <a:xfrm>
            <a:off x="2722563" y="4387850"/>
            <a:ext cx="3384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s-ES" sz="1800"/>
              <a:t>Relieve Akhenaton y su esposa</a:t>
            </a:r>
          </a:p>
        </p:txBody>
      </p:sp>
      <p:sp>
        <p:nvSpPr>
          <p:cNvPr id="49155" name="Line 9"/>
          <p:cNvSpPr>
            <a:spLocks noChangeShapeType="1"/>
          </p:cNvSpPr>
          <p:nvPr/>
        </p:nvSpPr>
        <p:spPr bwMode="auto">
          <a:xfrm flipH="1">
            <a:off x="5818188" y="2587625"/>
            <a:ext cx="1008062" cy="730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9156" name="Text Box 10"/>
          <p:cNvSpPr txBox="1">
            <a:spLocks noChangeArrowheads="1"/>
          </p:cNvSpPr>
          <p:nvPr/>
        </p:nvSpPr>
        <p:spPr bwMode="auto">
          <a:xfrm>
            <a:off x="704850" y="2752725"/>
            <a:ext cx="19553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dirty="0" smtClean="0"/>
              <a:t> Reflejo </a:t>
            </a:r>
            <a:r>
              <a:rPr lang="es-ES" dirty="0"/>
              <a:t>del </a:t>
            </a:r>
            <a:r>
              <a:rPr lang="es-ES" dirty="0" smtClean="0"/>
              <a:t>naturalismo:</a:t>
            </a:r>
            <a:endParaRPr lang="es-ES" dirty="0"/>
          </a:p>
          <a:p>
            <a:pPr eaLnBrk="1" hangingPunct="1"/>
            <a:r>
              <a:rPr lang="es-ES" dirty="0"/>
              <a:t> </a:t>
            </a:r>
            <a:r>
              <a:rPr lang="es-ES" dirty="0" smtClean="0"/>
              <a:t>se observa </a:t>
            </a:r>
            <a:r>
              <a:rPr lang="es-ES" dirty="0"/>
              <a:t>la flacidez </a:t>
            </a:r>
            <a:r>
              <a:rPr lang="es-ES" dirty="0" smtClean="0"/>
              <a:t>del </a:t>
            </a:r>
            <a:endParaRPr lang="es-ES" dirty="0"/>
          </a:p>
          <a:p>
            <a:pPr eaLnBrk="1" hangingPunct="1"/>
            <a:r>
              <a:rPr lang="es-ES" dirty="0"/>
              <a:t> </a:t>
            </a:r>
            <a:r>
              <a:rPr lang="es-ES" dirty="0" smtClean="0"/>
              <a:t>vientre </a:t>
            </a:r>
            <a:r>
              <a:rPr lang="es-ES" dirty="0"/>
              <a:t>del faraón</a:t>
            </a:r>
          </a:p>
        </p:txBody>
      </p:sp>
      <p:sp>
        <p:nvSpPr>
          <p:cNvPr id="49157" name="Line 11"/>
          <p:cNvSpPr>
            <a:spLocks noChangeShapeType="1"/>
          </p:cNvSpPr>
          <p:nvPr/>
        </p:nvSpPr>
        <p:spPr bwMode="auto">
          <a:xfrm flipV="1">
            <a:off x="2433638" y="2876550"/>
            <a:ext cx="1368425" cy="3587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9463" name="Text Box 13"/>
          <p:cNvSpPr txBox="1">
            <a:spLocks noChangeArrowheads="1"/>
          </p:cNvSpPr>
          <p:nvPr/>
        </p:nvSpPr>
        <p:spPr bwMode="auto">
          <a:xfrm>
            <a:off x="6754813" y="2444750"/>
            <a:ext cx="11512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Empleo del</a:t>
            </a:r>
          </a:p>
          <a:p>
            <a:pPr eaLnBrk="1" hangingPunct="1">
              <a:defRPr/>
            </a:pPr>
            <a:r>
              <a:rPr lang="es-ES" dirty="0" smtClean="0"/>
              <a:t> huecorrelieve</a:t>
            </a:r>
          </a:p>
        </p:txBody>
      </p:sp>
    </p:spTree>
    <p:extLst>
      <p:ext uri="{BB962C8B-B14F-4D97-AF65-F5344CB8AC3E}">
        <p14:creationId xmlns:p14="http://schemas.microsoft.com/office/powerpoint/2010/main" val="373944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1352"/>
            <a:ext cx="8229600" cy="440387"/>
          </a:xfrm>
        </p:spPr>
        <p:txBody>
          <a:bodyPr>
            <a:normAutofit/>
          </a:bodyPr>
          <a:lstStyle/>
          <a:p>
            <a:r>
              <a:rPr lang="es-ES" sz="1200" dirty="0" smtClean="0"/>
              <a:t>CULTURAS DE LA ANTIGÜEDAD: EGIPTO</a:t>
            </a: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15750"/>
            <a:ext cx="8229600" cy="4905703"/>
          </a:xfrm>
        </p:spPr>
        <p:txBody>
          <a:bodyPr>
            <a:normAutofit/>
          </a:bodyPr>
          <a:lstStyle/>
          <a:p>
            <a:r>
              <a:rPr lang="es-ES" sz="1200" dirty="0"/>
              <a:t>Las primeras tribus que poblaron lo que después se conocería como Imperio Egipcio se establecieron en aldeas a orillas del Nilo </a:t>
            </a:r>
            <a:r>
              <a:rPr lang="es-ES" sz="1200" dirty="0" smtClean="0"/>
              <a:t>alrededor del 5.500 </a:t>
            </a:r>
            <a:r>
              <a:rPr lang="es-ES" sz="1200" dirty="0"/>
              <a:t>a. C. Con el tiempo, esas aldeas, conocidas como </a:t>
            </a:r>
            <a:r>
              <a:rPr lang="es-ES" sz="1200" dirty="0" err="1"/>
              <a:t>nomos</a:t>
            </a:r>
            <a:r>
              <a:rPr lang="es-ES" sz="1200" dirty="0"/>
              <a:t>, se unificaron hasta formar dos reinos: el Alto Egipto, al Sur, y el Bajo Egipto, al Norte</a:t>
            </a:r>
            <a:r>
              <a:rPr lang="es-ES" sz="1200" dirty="0" smtClean="0"/>
              <a:t>.</a:t>
            </a:r>
          </a:p>
          <a:p>
            <a:endParaRPr lang="es-ES_tradnl" sz="1200" dirty="0"/>
          </a:p>
          <a:p>
            <a:r>
              <a:rPr lang="es-ES" sz="1200" dirty="0"/>
              <a:t>En el año </a:t>
            </a:r>
            <a:r>
              <a:rPr lang="es-ES" sz="1200" dirty="0" smtClean="0"/>
              <a:t>3.100 </a:t>
            </a:r>
            <a:r>
              <a:rPr lang="es-ES" sz="1200" dirty="0"/>
              <a:t>a. C., Menes logró la unificación de los reinos al dominar el Bajo Egipto, convirtiéndose en el primer faraón. Fundó el Imperio Antiguo, con capital en Menfis e inició las dinastías</a:t>
            </a:r>
            <a:r>
              <a:rPr lang="es-ES" sz="1200" dirty="0" smtClean="0"/>
              <a:t>.</a:t>
            </a:r>
          </a:p>
          <a:p>
            <a:pPr marL="0" indent="0">
              <a:buNone/>
            </a:pPr>
            <a:endParaRPr lang="es-ES_tradnl" sz="1200" dirty="0"/>
          </a:p>
          <a:p>
            <a:r>
              <a:rPr lang="es-ES" sz="1200" dirty="0">
                <a:solidFill>
                  <a:srgbClr val="FF0000"/>
                </a:solidFill>
              </a:rPr>
              <a:t>Una dinastía es una serie de gobernantes pertenecientes a una misma familia que ocupaban el trono y conservaban el poder de manera hereditaria</a:t>
            </a:r>
            <a:r>
              <a:rPr lang="es-ES" sz="1200" dirty="0"/>
              <a:t>. </a:t>
            </a:r>
            <a:endParaRPr lang="es-ES" sz="1200" dirty="0" smtClean="0"/>
          </a:p>
          <a:p>
            <a:pPr marL="0" indent="0">
              <a:buNone/>
            </a:pPr>
            <a:r>
              <a:rPr lang="es-ES" sz="1200" dirty="0"/>
              <a:t> </a:t>
            </a:r>
            <a:endParaRPr lang="es-ES_tradnl" sz="1200" dirty="0"/>
          </a:p>
          <a:p>
            <a:r>
              <a:rPr lang="es-ES" sz="1200" dirty="0"/>
              <a:t>Durante el Imperio Antiguo, aumentó el poder del faraón</a:t>
            </a:r>
            <a:r>
              <a:rPr lang="es-ES" sz="1200" dirty="0" smtClean="0"/>
              <a:t>; prosperaron </a:t>
            </a:r>
            <a:r>
              <a:rPr lang="es-ES" sz="1200" dirty="0"/>
              <a:t>la agricultura, el </a:t>
            </a:r>
            <a:r>
              <a:rPr lang="es-ES" sz="1200" dirty="0" smtClean="0"/>
              <a:t>comercio y </a:t>
            </a:r>
            <a:r>
              <a:rPr lang="es-ES" sz="1200" dirty="0"/>
              <a:t>la </a:t>
            </a:r>
            <a:r>
              <a:rPr lang="es-ES" sz="1200" dirty="0" smtClean="0"/>
              <a:t>cultura; </a:t>
            </a:r>
            <a:r>
              <a:rPr lang="es-ES" sz="1200" dirty="0"/>
              <a:t>se construyeron las pirámides, se generalizó el uso de los metales y se inventó la escritura jeroglífica</a:t>
            </a:r>
            <a:r>
              <a:rPr lang="es-ES" sz="1200" dirty="0" smtClean="0"/>
              <a:t>.</a:t>
            </a:r>
          </a:p>
          <a:p>
            <a:endParaRPr lang="es-ES_tradnl" sz="1200" dirty="0"/>
          </a:p>
          <a:p>
            <a:r>
              <a:rPr lang="es-ES" sz="1200" dirty="0"/>
              <a:t>A partir de la séptima dinastía, la situación de los campesinos, que siempre habían vivido en un estado de servidumbre, empeoró. </a:t>
            </a:r>
            <a:r>
              <a:rPr lang="es-ES" sz="1200" dirty="0" smtClean="0"/>
              <a:t>La causa fue </a:t>
            </a:r>
            <a:r>
              <a:rPr lang="es-ES" sz="1200" dirty="0"/>
              <a:t>un periodo de sequía </a:t>
            </a:r>
            <a:r>
              <a:rPr lang="es-ES" sz="1200" dirty="0" smtClean="0"/>
              <a:t>que ocasionó </a:t>
            </a:r>
            <a:r>
              <a:rPr lang="es-ES" sz="1200" dirty="0"/>
              <a:t>menos </a:t>
            </a:r>
            <a:r>
              <a:rPr lang="es-ES" sz="1200" dirty="0" smtClean="0"/>
              <a:t>cosechas. </a:t>
            </a:r>
          </a:p>
          <a:p>
            <a:endParaRPr lang="es-ES" sz="1200" dirty="0"/>
          </a:p>
          <a:p>
            <a:r>
              <a:rPr lang="es-ES" sz="1200" dirty="0" smtClean="0"/>
              <a:t>Tras sucesivas rebeliones, los </a:t>
            </a:r>
            <a:r>
              <a:rPr lang="es-ES" sz="1200" dirty="0"/>
              <a:t>faraones perdieron el control del gobierno y extranjeros asiáticos se posesionaron de la región del delta, con lo que decayó el Imperio Antiguo</a:t>
            </a:r>
            <a:r>
              <a:rPr lang="es-ES" sz="1200" dirty="0" smtClean="0"/>
              <a:t>.</a:t>
            </a:r>
          </a:p>
          <a:p>
            <a:pPr marL="0" indent="0">
              <a:buNone/>
            </a:pPr>
            <a:endParaRPr lang="es-ES_tradnl" sz="1200" dirty="0"/>
          </a:p>
          <a:p>
            <a:pPr marL="0" indent="0">
              <a:buNone/>
            </a:pPr>
            <a:endParaRPr lang="es-ES" sz="1200" dirty="0"/>
          </a:p>
          <a:p>
            <a:endParaRPr lang="es-ES_tradnl" sz="1200" dirty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19648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"/>
          <p:cNvSpPr txBox="1">
            <a:spLocks noChangeArrowheads="1"/>
          </p:cNvSpPr>
          <p:nvPr/>
        </p:nvSpPr>
        <p:spPr bwMode="auto">
          <a:xfrm>
            <a:off x="3971925" y="2565400"/>
            <a:ext cx="1333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2400"/>
              <a:t>EGIPTO</a:t>
            </a:r>
          </a:p>
          <a:p>
            <a:pPr eaLnBrk="1" hangingPunct="1"/>
            <a:r>
              <a:rPr lang="es-ES_tradnl" sz="2400"/>
              <a:t>Pintura</a:t>
            </a: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2953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+trazogrue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989138"/>
            <a:ext cx="3073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2771775" y="6092825"/>
            <a:ext cx="238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Predominio del dibujo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879475" y="3162300"/>
            <a:ext cx="12796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 smtClean="0"/>
              <a:t> La </a:t>
            </a:r>
            <a:r>
              <a:rPr lang="es-ES" dirty="0"/>
              <a:t>línea oscura</a:t>
            </a:r>
          </a:p>
          <a:p>
            <a:pPr algn="l" eaLnBrk="1" hangingPunct="1"/>
            <a:r>
              <a:rPr lang="es-ES" dirty="0"/>
              <a:t> es el elemento</a:t>
            </a:r>
          </a:p>
          <a:p>
            <a:pPr algn="l" eaLnBrk="1" hangingPunct="1"/>
            <a:r>
              <a:rPr lang="es-ES" dirty="0"/>
              <a:t> plástico rector</a:t>
            </a:r>
          </a:p>
        </p:txBody>
      </p:sp>
      <p:sp>
        <p:nvSpPr>
          <p:cNvPr id="3077" name="Line 9"/>
          <p:cNvSpPr>
            <a:spLocks noChangeShapeType="1"/>
          </p:cNvSpPr>
          <p:nvPr/>
        </p:nvSpPr>
        <p:spPr bwMode="auto">
          <a:xfrm flipV="1">
            <a:off x="2124075" y="3213100"/>
            <a:ext cx="10795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420688" y="2081213"/>
            <a:ext cx="20152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Empleo de un color oscuro</a:t>
            </a:r>
          </a:p>
          <a:p>
            <a:pPr eaLnBrk="1" hangingPunct="1"/>
            <a:r>
              <a:rPr lang="es-ES" dirty="0"/>
              <a:t>para la línea (negro o</a:t>
            </a:r>
          </a:p>
          <a:p>
            <a:pPr eaLnBrk="1" hangingPunct="1"/>
            <a:r>
              <a:rPr lang="es-ES" dirty="0" smtClean="0"/>
              <a:t>rojo </a:t>
            </a:r>
            <a:r>
              <a:rPr lang="es-ES" dirty="0"/>
              <a:t>oscuro)</a:t>
            </a:r>
          </a:p>
        </p:txBody>
      </p:sp>
      <p:sp>
        <p:nvSpPr>
          <p:cNvPr id="3079" name="Line 11"/>
          <p:cNvSpPr>
            <a:spLocks noChangeShapeType="1"/>
          </p:cNvSpPr>
          <p:nvPr/>
        </p:nvSpPr>
        <p:spPr bwMode="auto">
          <a:xfrm>
            <a:off x="1979613" y="2565400"/>
            <a:ext cx="1296987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2344738" y="857250"/>
            <a:ext cx="31101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Enlucido </a:t>
            </a:r>
            <a:r>
              <a:rPr lang="es-ES" dirty="0"/>
              <a:t>de la pared</a:t>
            </a:r>
          </a:p>
          <a:p>
            <a:pPr eaLnBrk="1" hangingPunct="1"/>
            <a:r>
              <a:rPr lang="es-ES" dirty="0"/>
              <a:t> se recubría con una mezcla</a:t>
            </a:r>
          </a:p>
          <a:p>
            <a:pPr eaLnBrk="1" hangingPunct="1"/>
            <a:r>
              <a:rPr lang="es-ES" dirty="0"/>
              <a:t> de carbonato cálcico, yeso y paja triturada</a:t>
            </a:r>
          </a:p>
          <a:p>
            <a:pPr eaLnBrk="1" hangingPunct="1"/>
            <a:r>
              <a:rPr lang="es-ES" dirty="0" smtClean="0"/>
              <a:t> (</a:t>
            </a:r>
            <a:r>
              <a:rPr lang="es-ES" dirty="0"/>
              <a:t>que servía para retener los pigmentos)</a:t>
            </a:r>
          </a:p>
        </p:txBody>
      </p:sp>
      <p:sp>
        <p:nvSpPr>
          <p:cNvPr id="3081" name="Line 13"/>
          <p:cNvSpPr>
            <a:spLocks noChangeShapeType="1"/>
          </p:cNvSpPr>
          <p:nvPr/>
        </p:nvSpPr>
        <p:spPr bwMode="auto">
          <a:xfrm flipH="1">
            <a:off x="4356100" y="1700213"/>
            <a:ext cx="287338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6300788" y="2060575"/>
            <a:ext cx="18970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Técnica al temple.</a:t>
            </a:r>
          </a:p>
          <a:p>
            <a:pPr eaLnBrk="1" hangingPunct="1"/>
            <a:r>
              <a:rPr lang="es-ES"/>
              <a:t>Pintura en seco</a:t>
            </a:r>
          </a:p>
          <a:p>
            <a:pPr eaLnBrk="1" hangingPunct="1"/>
            <a:r>
              <a:rPr lang="es-ES"/>
              <a:t>(se colocaban los colores</a:t>
            </a:r>
          </a:p>
          <a:p>
            <a:pPr eaLnBrk="1" hangingPunct="1"/>
            <a:r>
              <a:rPr lang="es-ES"/>
              <a:t> una vez seca la pared)</a:t>
            </a:r>
          </a:p>
        </p:txBody>
      </p:sp>
      <p:sp>
        <p:nvSpPr>
          <p:cNvPr id="3083" name="Line 15"/>
          <p:cNvSpPr>
            <a:spLocks noChangeShapeType="1"/>
          </p:cNvSpPr>
          <p:nvPr/>
        </p:nvSpPr>
        <p:spPr bwMode="auto">
          <a:xfrm flipH="1">
            <a:off x="5219700" y="2492375"/>
            <a:ext cx="1152525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6372225" y="3141663"/>
            <a:ext cx="19037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Pigmentos cromáticos se</a:t>
            </a:r>
          </a:p>
          <a:p>
            <a:pPr eaLnBrk="1" hangingPunct="1"/>
            <a:r>
              <a:rPr lang="es-ES" dirty="0"/>
              <a:t>diluían en agua y como</a:t>
            </a:r>
          </a:p>
          <a:p>
            <a:pPr eaLnBrk="1" hangingPunct="1"/>
            <a:r>
              <a:rPr lang="es-ES" dirty="0"/>
              <a:t>aglutinante empleaban</a:t>
            </a:r>
          </a:p>
          <a:p>
            <a:pPr eaLnBrk="1" hangingPunct="1"/>
            <a:r>
              <a:rPr lang="es-ES" dirty="0" smtClean="0"/>
              <a:t>alguna </a:t>
            </a:r>
            <a:r>
              <a:rPr lang="es-ES" dirty="0"/>
              <a:t>gelatina o goma</a:t>
            </a:r>
          </a:p>
        </p:txBody>
      </p:sp>
      <p:sp>
        <p:nvSpPr>
          <p:cNvPr id="3085" name="Line 17"/>
          <p:cNvSpPr>
            <a:spLocks noChangeShapeType="1"/>
          </p:cNvSpPr>
          <p:nvPr/>
        </p:nvSpPr>
        <p:spPr bwMode="auto">
          <a:xfrm flipH="1">
            <a:off x="5580063" y="3573463"/>
            <a:ext cx="792162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86" name="Text Box 18"/>
          <p:cNvSpPr txBox="1">
            <a:spLocks noChangeArrowheads="1"/>
          </p:cNvSpPr>
          <p:nvPr/>
        </p:nvSpPr>
        <p:spPr bwMode="auto">
          <a:xfrm>
            <a:off x="5867400" y="4581525"/>
            <a:ext cx="27591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Dentro </a:t>
            </a:r>
            <a:r>
              <a:rPr lang="es-ES" dirty="0"/>
              <a:t>de los contornos marcados,</a:t>
            </a:r>
          </a:p>
          <a:p>
            <a:pPr eaLnBrk="1" hangingPunct="1"/>
            <a:r>
              <a:rPr lang="es-ES" dirty="0"/>
              <a:t> los colores se aplicaban siguiendo</a:t>
            </a:r>
          </a:p>
          <a:p>
            <a:pPr eaLnBrk="1" hangingPunct="1"/>
            <a:r>
              <a:rPr lang="es-ES" dirty="0"/>
              <a:t> un orden, empezando por el más</a:t>
            </a:r>
          </a:p>
          <a:p>
            <a:pPr eaLnBrk="1" hangingPunct="1"/>
            <a:r>
              <a:rPr lang="es-ES" dirty="0"/>
              <a:t> oscuro y terminando por el más claro</a:t>
            </a:r>
          </a:p>
        </p:txBody>
      </p:sp>
      <p:sp>
        <p:nvSpPr>
          <p:cNvPr id="3087" name="Line 19"/>
          <p:cNvSpPr>
            <a:spLocks noChangeShapeType="1"/>
          </p:cNvSpPr>
          <p:nvPr/>
        </p:nvSpPr>
        <p:spPr bwMode="auto">
          <a:xfrm flipH="1">
            <a:off x="5435600" y="5084763"/>
            <a:ext cx="5048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88" name="Text Box 20"/>
          <p:cNvSpPr txBox="1">
            <a:spLocks noChangeArrowheads="1"/>
          </p:cNvSpPr>
          <p:nvPr/>
        </p:nvSpPr>
        <p:spPr bwMode="auto">
          <a:xfrm>
            <a:off x="900113" y="4797425"/>
            <a:ext cx="13053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Colores </a:t>
            </a:r>
            <a:r>
              <a:rPr lang="es-ES" dirty="0"/>
              <a:t>planos,</a:t>
            </a:r>
          </a:p>
          <a:p>
            <a:pPr eaLnBrk="1" hangingPunct="1"/>
            <a:r>
              <a:rPr lang="es-ES" dirty="0"/>
              <a:t> sin gradaciones</a:t>
            </a:r>
          </a:p>
        </p:txBody>
      </p:sp>
      <p:sp>
        <p:nvSpPr>
          <p:cNvPr id="3089" name="Line 21"/>
          <p:cNvSpPr>
            <a:spLocks noChangeShapeType="1"/>
          </p:cNvSpPr>
          <p:nvPr/>
        </p:nvSpPr>
        <p:spPr bwMode="auto">
          <a:xfrm flipV="1">
            <a:off x="2195513" y="4724400"/>
            <a:ext cx="6477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3090" name="Picture 22" descr="nebamu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8913"/>
            <a:ext cx="1800225" cy="160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1" name="Line 23"/>
          <p:cNvSpPr>
            <a:spLocks noChangeShapeType="1"/>
          </p:cNvSpPr>
          <p:nvPr/>
        </p:nvSpPr>
        <p:spPr bwMode="auto">
          <a:xfrm>
            <a:off x="4932363" y="1125538"/>
            <a:ext cx="20875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70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2484438" y="5876925"/>
            <a:ext cx="3956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Pobreza de paleta. Técnica al temple</a:t>
            </a:r>
          </a:p>
        </p:txBody>
      </p: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611188" y="1773238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endParaRPr lang="es-MX"/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900113" y="3716338"/>
            <a:ext cx="5950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O</a:t>
            </a:r>
            <a:r>
              <a:rPr lang="es-ES" dirty="0" smtClean="0"/>
              <a:t>cres</a:t>
            </a:r>
            <a:endParaRPr lang="es-ES" dirty="0"/>
          </a:p>
        </p:txBody>
      </p:sp>
      <p:sp>
        <p:nvSpPr>
          <p:cNvPr id="4101" name="Line 11"/>
          <p:cNvSpPr>
            <a:spLocks noChangeShapeType="1"/>
          </p:cNvSpPr>
          <p:nvPr/>
        </p:nvSpPr>
        <p:spPr bwMode="auto">
          <a:xfrm flipV="1">
            <a:off x="1979613" y="1989138"/>
            <a:ext cx="12239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02" name="Text Box 12"/>
          <p:cNvSpPr txBox="1">
            <a:spLocks noChangeArrowheads="1"/>
          </p:cNvSpPr>
          <p:nvPr/>
        </p:nvSpPr>
        <p:spPr bwMode="auto">
          <a:xfrm>
            <a:off x="684214" y="2781300"/>
            <a:ext cx="857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A</a:t>
            </a:r>
            <a:r>
              <a:rPr lang="es-ES" dirty="0" smtClean="0"/>
              <a:t>marillo</a:t>
            </a:r>
            <a:endParaRPr lang="es-ES" dirty="0"/>
          </a:p>
        </p:txBody>
      </p:sp>
      <p:pic>
        <p:nvPicPr>
          <p:cNvPr id="4103" name="Picture 16" descr="+caza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844675"/>
            <a:ext cx="5080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18"/>
          <p:cNvSpPr txBox="1">
            <a:spLocks noChangeArrowheads="1"/>
          </p:cNvSpPr>
          <p:nvPr/>
        </p:nvSpPr>
        <p:spPr bwMode="auto">
          <a:xfrm>
            <a:off x="684213" y="4581525"/>
            <a:ext cx="65519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B</a:t>
            </a:r>
            <a:r>
              <a:rPr lang="es-ES" dirty="0" smtClean="0"/>
              <a:t>lanco</a:t>
            </a:r>
            <a:endParaRPr lang="es-ES" dirty="0"/>
          </a:p>
        </p:txBody>
      </p:sp>
      <p:sp>
        <p:nvSpPr>
          <p:cNvPr id="4105" name="Line 19"/>
          <p:cNvSpPr>
            <a:spLocks noChangeShapeType="1"/>
          </p:cNvSpPr>
          <p:nvPr/>
        </p:nvSpPr>
        <p:spPr bwMode="auto">
          <a:xfrm>
            <a:off x="1331913" y="4724400"/>
            <a:ext cx="2160587" cy="144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06" name="Text Box 20"/>
          <p:cNvSpPr txBox="1">
            <a:spLocks noChangeArrowheads="1"/>
          </p:cNvSpPr>
          <p:nvPr/>
        </p:nvSpPr>
        <p:spPr bwMode="auto">
          <a:xfrm>
            <a:off x="3419475" y="1125538"/>
            <a:ext cx="4968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 smtClean="0"/>
              <a:t>Azul</a:t>
            </a:r>
            <a:endParaRPr lang="es-ES" dirty="0"/>
          </a:p>
        </p:txBody>
      </p:sp>
      <p:sp>
        <p:nvSpPr>
          <p:cNvPr id="4107" name="Line 21"/>
          <p:cNvSpPr>
            <a:spLocks noChangeShapeType="1"/>
          </p:cNvSpPr>
          <p:nvPr/>
        </p:nvSpPr>
        <p:spPr bwMode="auto">
          <a:xfrm>
            <a:off x="3779838" y="1341438"/>
            <a:ext cx="360362" cy="14398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08" name="Text Box 22"/>
          <p:cNvSpPr txBox="1">
            <a:spLocks noChangeArrowheads="1"/>
          </p:cNvSpPr>
          <p:nvPr/>
        </p:nvSpPr>
        <p:spPr bwMode="auto">
          <a:xfrm>
            <a:off x="7451725" y="3429000"/>
            <a:ext cx="5996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V</a:t>
            </a:r>
            <a:r>
              <a:rPr lang="es-ES" dirty="0" smtClean="0"/>
              <a:t>erde</a:t>
            </a:r>
            <a:endParaRPr lang="es-ES" dirty="0"/>
          </a:p>
        </p:txBody>
      </p:sp>
      <p:sp>
        <p:nvSpPr>
          <p:cNvPr id="4109" name="Line 23"/>
          <p:cNvSpPr>
            <a:spLocks noChangeShapeType="1"/>
          </p:cNvSpPr>
          <p:nvPr/>
        </p:nvSpPr>
        <p:spPr bwMode="auto">
          <a:xfrm flipH="1" flipV="1">
            <a:off x="5724525" y="3213100"/>
            <a:ext cx="1655763" cy="2873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10" name="Text Box 24"/>
          <p:cNvSpPr txBox="1">
            <a:spLocks noChangeArrowheads="1"/>
          </p:cNvSpPr>
          <p:nvPr/>
        </p:nvSpPr>
        <p:spPr bwMode="auto">
          <a:xfrm>
            <a:off x="7667625" y="4581525"/>
            <a:ext cx="50115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R</a:t>
            </a:r>
            <a:r>
              <a:rPr lang="es-ES" dirty="0" smtClean="0"/>
              <a:t>ojo</a:t>
            </a:r>
            <a:endParaRPr lang="es-ES" dirty="0"/>
          </a:p>
        </p:txBody>
      </p:sp>
      <p:sp>
        <p:nvSpPr>
          <p:cNvPr id="4111" name="Line 25"/>
          <p:cNvSpPr>
            <a:spLocks noChangeShapeType="1"/>
          </p:cNvSpPr>
          <p:nvPr/>
        </p:nvSpPr>
        <p:spPr bwMode="auto">
          <a:xfrm flipH="1" flipV="1">
            <a:off x="5148263" y="4005263"/>
            <a:ext cx="2447925" cy="7191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12" name="Line 26"/>
          <p:cNvSpPr>
            <a:spLocks noChangeShapeType="1"/>
          </p:cNvSpPr>
          <p:nvPr/>
        </p:nvSpPr>
        <p:spPr bwMode="auto">
          <a:xfrm flipV="1">
            <a:off x="1547813" y="3500438"/>
            <a:ext cx="792162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13" name="Line 27"/>
          <p:cNvSpPr>
            <a:spLocks noChangeShapeType="1"/>
          </p:cNvSpPr>
          <p:nvPr/>
        </p:nvSpPr>
        <p:spPr bwMode="auto">
          <a:xfrm>
            <a:off x="1455738" y="2954040"/>
            <a:ext cx="955675" cy="18762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114" name="Text Box 28"/>
          <p:cNvSpPr txBox="1">
            <a:spLocks noChangeArrowheads="1"/>
          </p:cNvSpPr>
          <p:nvPr/>
        </p:nvSpPr>
        <p:spPr bwMode="auto">
          <a:xfrm>
            <a:off x="7092950" y="2492375"/>
            <a:ext cx="1775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   Escasez </a:t>
            </a:r>
            <a:r>
              <a:rPr lang="es-ES" dirty="0"/>
              <a:t>de</a:t>
            </a:r>
          </a:p>
          <a:p>
            <a:pPr eaLnBrk="1" hangingPunct="1"/>
            <a:r>
              <a:rPr lang="es-ES" dirty="0"/>
              <a:t> </a:t>
            </a:r>
            <a:r>
              <a:rPr lang="es-ES" dirty="0" smtClean="0"/>
              <a:t>   gamas </a:t>
            </a:r>
            <a:r>
              <a:rPr lang="es-ES" dirty="0"/>
              <a:t>o tonalidades</a:t>
            </a:r>
          </a:p>
        </p:txBody>
      </p:sp>
      <p:sp>
        <p:nvSpPr>
          <p:cNvPr id="4115" name="Line 29"/>
          <p:cNvSpPr>
            <a:spLocks noChangeShapeType="1"/>
          </p:cNvSpPr>
          <p:nvPr/>
        </p:nvSpPr>
        <p:spPr bwMode="auto">
          <a:xfrm flipH="1">
            <a:off x="6300788" y="2636838"/>
            <a:ext cx="1008062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3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+tumbanefert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349500"/>
            <a:ext cx="2881312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1403350" y="5300663"/>
            <a:ext cx="215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Tumba de Nefertari</a:t>
            </a:r>
          </a:p>
        </p:txBody>
      </p:sp>
      <p:pic>
        <p:nvPicPr>
          <p:cNvPr id="8196" name="Picture 8" descr="+tumbaalcaldeTeb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386013"/>
            <a:ext cx="33131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4643438" y="5229225"/>
            <a:ext cx="168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800"/>
              <a:t>Tumba alcalde</a:t>
            </a:r>
          </a:p>
          <a:p>
            <a:pPr eaLnBrk="1" hangingPunct="1"/>
            <a:r>
              <a:rPr lang="es-ES" sz="1800"/>
              <a:t>de Tebas</a:t>
            </a:r>
          </a:p>
        </p:txBody>
      </p:sp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1258888" y="1268413"/>
            <a:ext cx="26994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En </a:t>
            </a:r>
            <a:r>
              <a:rPr lang="es-ES" dirty="0"/>
              <a:t>numerosas ocasiones se</a:t>
            </a:r>
          </a:p>
          <a:p>
            <a:pPr eaLnBrk="1" hangingPunct="1"/>
            <a:r>
              <a:rPr lang="es-ES" dirty="0"/>
              <a:t> reemplazan los relieves por pinturas</a:t>
            </a:r>
          </a:p>
          <a:p>
            <a:pPr eaLnBrk="1" hangingPunct="1"/>
            <a:r>
              <a:rPr lang="es-ES" dirty="0"/>
              <a:t> o bien se policroman los mismos</a:t>
            </a:r>
          </a:p>
        </p:txBody>
      </p:sp>
      <p:sp>
        <p:nvSpPr>
          <p:cNvPr id="8199" name="Line 11"/>
          <p:cNvSpPr>
            <a:spLocks noChangeShapeType="1"/>
          </p:cNvSpPr>
          <p:nvPr/>
        </p:nvSpPr>
        <p:spPr bwMode="auto">
          <a:xfrm>
            <a:off x="3059113" y="1916113"/>
            <a:ext cx="288925" cy="1368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9696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6" descr="+pesajedealm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781300"/>
            <a:ext cx="48244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2484438" y="5661025"/>
            <a:ext cx="351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Psicostasia. Pesaje de las almas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3492500" y="2060575"/>
            <a:ext cx="12906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Balanza de Thot</a:t>
            </a:r>
          </a:p>
        </p:txBody>
      </p:sp>
      <p:sp>
        <p:nvSpPr>
          <p:cNvPr id="12295" name="Line 9"/>
          <p:cNvSpPr>
            <a:spLocks noChangeShapeType="1"/>
          </p:cNvSpPr>
          <p:nvPr/>
        </p:nvSpPr>
        <p:spPr bwMode="auto">
          <a:xfrm>
            <a:off x="4211638" y="2349500"/>
            <a:ext cx="0" cy="1800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4803775" y="1989138"/>
            <a:ext cx="8347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Pluma de</a:t>
            </a:r>
          </a:p>
          <a:p>
            <a:pPr eaLnBrk="1" hangingPunct="1"/>
            <a:r>
              <a:rPr lang="es-ES" dirty="0"/>
              <a:t>la justicia</a:t>
            </a:r>
          </a:p>
          <a:p>
            <a:pPr eaLnBrk="1" hangingPunct="1"/>
            <a:r>
              <a:rPr lang="es-ES" dirty="0" smtClean="0"/>
              <a:t>de </a:t>
            </a:r>
            <a:r>
              <a:rPr lang="es-ES" dirty="0" err="1"/>
              <a:t>Maat</a:t>
            </a:r>
            <a:endParaRPr lang="es-ES" dirty="0"/>
          </a:p>
        </p:txBody>
      </p:sp>
      <p:sp>
        <p:nvSpPr>
          <p:cNvPr id="12297" name="Line 11"/>
          <p:cNvSpPr>
            <a:spLocks noChangeShapeType="1"/>
          </p:cNvSpPr>
          <p:nvPr/>
        </p:nvSpPr>
        <p:spPr bwMode="auto">
          <a:xfrm flipH="1">
            <a:off x="5003800" y="2636838"/>
            <a:ext cx="215900" cy="2160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2411413" y="2060575"/>
            <a:ext cx="9802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Corazón de</a:t>
            </a:r>
          </a:p>
          <a:p>
            <a:pPr eaLnBrk="1" hangingPunct="1"/>
            <a:r>
              <a:rPr lang="es-ES" dirty="0" smtClean="0"/>
              <a:t>difunto</a:t>
            </a:r>
            <a:endParaRPr lang="es-ES" dirty="0"/>
          </a:p>
        </p:txBody>
      </p:sp>
      <p:sp>
        <p:nvSpPr>
          <p:cNvPr id="12299" name="Line 13"/>
          <p:cNvSpPr>
            <a:spLocks noChangeShapeType="1"/>
          </p:cNvSpPr>
          <p:nvPr/>
        </p:nvSpPr>
        <p:spPr bwMode="auto">
          <a:xfrm>
            <a:off x="2987675" y="2492375"/>
            <a:ext cx="576263" cy="223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300" name="Text Box 14"/>
          <p:cNvSpPr txBox="1">
            <a:spLocks noChangeArrowheads="1"/>
          </p:cNvSpPr>
          <p:nvPr/>
        </p:nvSpPr>
        <p:spPr bwMode="auto">
          <a:xfrm>
            <a:off x="1116013" y="2133600"/>
            <a:ext cx="942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Tribunal de</a:t>
            </a:r>
          </a:p>
          <a:p>
            <a:pPr eaLnBrk="1" hangingPunct="1"/>
            <a:r>
              <a:rPr lang="es-ES"/>
              <a:t> Osiris</a:t>
            </a:r>
          </a:p>
        </p:txBody>
      </p:sp>
      <p:sp>
        <p:nvSpPr>
          <p:cNvPr id="12301" name="Line 15"/>
          <p:cNvSpPr>
            <a:spLocks noChangeShapeType="1"/>
          </p:cNvSpPr>
          <p:nvPr/>
        </p:nvSpPr>
        <p:spPr bwMode="auto">
          <a:xfrm>
            <a:off x="1763713" y="2636838"/>
            <a:ext cx="936625" cy="1079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302" name="Text Box 16"/>
          <p:cNvSpPr txBox="1">
            <a:spLocks noChangeArrowheads="1"/>
          </p:cNvSpPr>
          <p:nvPr/>
        </p:nvSpPr>
        <p:spPr bwMode="auto">
          <a:xfrm>
            <a:off x="5724525" y="1989138"/>
            <a:ext cx="10659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Dios </a:t>
            </a:r>
            <a:r>
              <a:rPr lang="es-ES" dirty="0"/>
              <a:t>chacal</a:t>
            </a:r>
          </a:p>
          <a:p>
            <a:pPr eaLnBrk="1" hangingPunct="1"/>
            <a:r>
              <a:rPr lang="es-ES" dirty="0"/>
              <a:t> </a:t>
            </a:r>
            <a:r>
              <a:rPr lang="es-ES" dirty="0" err="1"/>
              <a:t>Anubis</a:t>
            </a:r>
            <a:r>
              <a:rPr lang="es-ES" dirty="0"/>
              <a:t> pesa</a:t>
            </a:r>
          </a:p>
          <a:p>
            <a:pPr eaLnBrk="1" hangingPunct="1"/>
            <a:r>
              <a:rPr lang="es-ES" dirty="0"/>
              <a:t> las almas</a:t>
            </a:r>
          </a:p>
        </p:txBody>
      </p:sp>
      <p:sp>
        <p:nvSpPr>
          <p:cNvPr id="12303" name="Line 17"/>
          <p:cNvSpPr>
            <a:spLocks noChangeShapeType="1"/>
          </p:cNvSpPr>
          <p:nvPr/>
        </p:nvSpPr>
        <p:spPr bwMode="auto">
          <a:xfrm flipH="1">
            <a:off x="4859338" y="2636838"/>
            <a:ext cx="1441450" cy="17287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304" name="Text Box 18"/>
          <p:cNvSpPr txBox="1">
            <a:spLocks noChangeArrowheads="1"/>
          </p:cNvSpPr>
          <p:nvPr/>
        </p:nvSpPr>
        <p:spPr bwMode="auto">
          <a:xfrm>
            <a:off x="6642100" y="3500438"/>
            <a:ext cx="245985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Si </a:t>
            </a:r>
            <a:r>
              <a:rPr lang="es-ES" dirty="0"/>
              <a:t>el difunto no</a:t>
            </a:r>
          </a:p>
          <a:p>
            <a:pPr eaLnBrk="1" hangingPunct="1"/>
            <a:r>
              <a:rPr lang="es-ES" dirty="0" smtClean="0"/>
              <a:t> superaba </a:t>
            </a:r>
            <a:r>
              <a:rPr lang="es-ES" dirty="0"/>
              <a:t>adecuadamente</a:t>
            </a:r>
          </a:p>
          <a:p>
            <a:pPr eaLnBrk="1" hangingPunct="1"/>
            <a:r>
              <a:rPr lang="es-ES" dirty="0"/>
              <a:t> el trance (a pesar de que</a:t>
            </a:r>
          </a:p>
          <a:p>
            <a:pPr eaLnBrk="1" hangingPunct="1"/>
            <a:r>
              <a:rPr lang="es-ES" dirty="0"/>
              <a:t> le habían dejado en su tumba</a:t>
            </a:r>
          </a:p>
          <a:p>
            <a:pPr eaLnBrk="1" hangingPunct="1"/>
            <a:r>
              <a:rPr lang="es-ES" dirty="0"/>
              <a:t> el “libro de los muertos” para</a:t>
            </a:r>
          </a:p>
          <a:p>
            <a:pPr eaLnBrk="1" hangingPunct="1"/>
            <a:r>
              <a:rPr lang="es-ES" dirty="0"/>
              <a:t> que pudiera responder </a:t>
            </a:r>
          </a:p>
          <a:p>
            <a:pPr eaLnBrk="1" hangingPunct="1"/>
            <a:r>
              <a:rPr lang="es-ES" dirty="0"/>
              <a:t>correctamente) era arrojado a las</a:t>
            </a:r>
          </a:p>
          <a:p>
            <a:pPr eaLnBrk="1" hangingPunct="1"/>
            <a:r>
              <a:rPr lang="es-ES" dirty="0"/>
              <a:t> fauces de l</a:t>
            </a:r>
            <a:r>
              <a:rPr lang="es-ES" dirty="0" smtClean="0"/>
              <a:t>a fiera </a:t>
            </a:r>
            <a:r>
              <a:rPr lang="es-ES" dirty="0" err="1" smtClean="0"/>
              <a:t>Ammyt</a:t>
            </a:r>
            <a:endParaRPr lang="es-ES" dirty="0"/>
          </a:p>
        </p:txBody>
      </p:sp>
      <p:sp>
        <p:nvSpPr>
          <p:cNvPr id="12305" name="Line 19"/>
          <p:cNvSpPr>
            <a:spLocks noChangeShapeType="1"/>
          </p:cNvSpPr>
          <p:nvPr/>
        </p:nvSpPr>
        <p:spPr bwMode="auto">
          <a:xfrm flipH="1">
            <a:off x="6227763" y="4581525"/>
            <a:ext cx="504825" cy="1428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74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+Anubis con momia llorada por viu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44675"/>
            <a:ext cx="50800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2268538" y="5805488"/>
            <a:ext cx="407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Anubis con momia llorada por difuntos</a:t>
            </a:r>
          </a:p>
        </p:txBody>
      </p:sp>
    </p:spTree>
    <p:extLst>
      <p:ext uri="{BB962C8B-B14F-4D97-AF65-F5344CB8AC3E}">
        <p14:creationId xmlns:p14="http://schemas.microsoft.com/office/powerpoint/2010/main" val="365061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+ejérci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73238"/>
            <a:ext cx="5080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3779838" y="6308725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Ejército</a:t>
            </a:r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231775" y="3665538"/>
            <a:ext cx="13738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Sirvientes </a:t>
            </a:r>
            <a:r>
              <a:rPr lang="es-ES" dirty="0"/>
              <a:t>del</a:t>
            </a:r>
          </a:p>
          <a:p>
            <a:pPr eaLnBrk="1" hangingPunct="1"/>
            <a:r>
              <a:rPr lang="es-ES" dirty="0"/>
              <a:t> difunto en la otra</a:t>
            </a:r>
          </a:p>
          <a:p>
            <a:pPr eaLnBrk="1" hangingPunct="1"/>
            <a:r>
              <a:rPr lang="es-ES" dirty="0"/>
              <a:t> vida</a:t>
            </a:r>
          </a:p>
        </p:txBody>
      </p:sp>
      <p:sp>
        <p:nvSpPr>
          <p:cNvPr id="17413" name="Line 9"/>
          <p:cNvSpPr>
            <a:spLocks noChangeShapeType="1"/>
          </p:cNvSpPr>
          <p:nvPr/>
        </p:nvSpPr>
        <p:spPr bwMode="auto">
          <a:xfrm>
            <a:off x="1403350" y="3860800"/>
            <a:ext cx="12239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78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+recoleccion frut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57563"/>
            <a:ext cx="2592387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539750" y="5516563"/>
            <a:ext cx="247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Recolectores de frutas</a:t>
            </a:r>
          </a:p>
        </p:txBody>
      </p:sp>
      <p:pic>
        <p:nvPicPr>
          <p:cNvPr id="19460" name="Picture 8" descr="+pastor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357563"/>
            <a:ext cx="2663825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995738" y="5516563"/>
            <a:ext cx="1085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Pastores</a:t>
            </a:r>
          </a:p>
        </p:txBody>
      </p:sp>
      <p:pic>
        <p:nvPicPr>
          <p:cNvPr id="19462" name="Picture 10" descr="+pisandouv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284538"/>
            <a:ext cx="2449513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6516688" y="5445125"/>
            <a:ext cx="155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Pisando uvas</a:t>
            </a:r>
          </a:p>
        </p:txBody>
      </p:sp>
    </p:spTree>
    <p:extLst>
      <p:ext uri="{BB962C8B-B14F-4D97-AF65-F5344CB8AC3E}">
        <p14:creationId xmlns:p14="http://schemas.microsoft.com/office/powerpoint/2010/main" val="49209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+pescado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420938"/>
            <a:ext cx="2919413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1042988" y="5661025"/>
            <a:ext cx="1390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Pescadores</a:t>
            </a:r>
          </a:p>
        </p:txBody>
      </p:sp>
      <p:pic>
        <p:nvPicPr>
          <p:cNvPr id="20484" name="Picture 8" descr="+artesanos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87625"/>
            <a:ext cx="3960812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4572000" y="5734050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sz="1800"/>
              <a:t>Artesanos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2339975" y="1341438"/>
            <a:ext cx="21604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En </a:t>
            </a:r>
            <a:r>
              <a:rPr lang="es-ES" dirty="0"/>
              <a:t>Imperio Nuevo las</a:t>
            </a:r>
          </a:p>
          <a:p>
            <a:pPr eaLnBrk="1" hangingPunct="1"/>
            <a:r>
              <a:rPr lang="es-ES" dirty="0"/>
              <a:t> escenas son más dinámicas</a:t>
            </a:r>
          </a:p>
          <a:p>
            <a:pPr eaLnBrk="1" hangingPunct="1"/>
            <a:r>
              <a:rPr lang="es-ES" dirty="0" smtClean="0"/>
              <a:t> (</a:t>
            </a:r>
            <a:r>
              <a:rPr lang="es-ES" dirty="0"/>
              <a:t>sirvientes)</a:t>
            </a:r>
          </a:p>
        </p:txBody>
      </p:sp>
      <p:sp>
        <p:nvSpPr>
          <p:cNvPr id="20487" name="Line 11"/>
          <p:cNvSpPr>
            <a:spLocks noChangeShapeType="1"/>
          </p:cNvSpPr>
          <p:nvPr/>
        </p:nvSpPr>
        <p:spPr bwMode="auto">
          <a:xfrm flipH="1">
            <a:off x="2916238" y="2060575"/>
            <a:ext cx="503237" cy="792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4859338" y="981075"/>
            <a:ext cx="20496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Reflejan </a:t>
            </a:r>
            <a:r>
              <a:rPr lang="es-ES" dirty="0"/>
              <a:t>una gran vitalidad</a:t>
            </a:r>
          </a:p>
          <a:p>
            <a:pPr eaLnBrk="1" hangingPunct="1"/>
            <a:r>
              <a:rPr lang="es-ES" dirty="0"/>
              <a:t> a pesar de ir destinadas</a:t>
            </a:r>
          </a:p>
          <a:p>
            <a:pPr eaLnBrk="1" hangingPunct="1"/>
            <a:r>
              <a:rPr lang="es-ES" dirty="0"/>
              <a:t> a cámaras mortuorias, por</a:t>
            </a:r>
          </a:p>
          <a:p>
            <a:pPr eaLnBrk="1" hangingPunct="1"/>
            <a:r>
              <a:rPr lang="es-ES" dirty="0"/>
              <a:t> su manera de entender</a:t>
            </a:r>
          </a:p>
          <a:p>
            <a:pPr eaLnBrk="1" hangingPunct="1"/>
            <a:r>
              <a:rPr lang="es-ES" dirty="0"/>
              <a:t> la vida de ultratumba</a:t>
            </a:r>
          </a:p>
        </p:txBody>
      </p:sp>
      <p:sp>
        <p:nvSpPr>
          <p:cNvPr id="20489" name="Line 13"/>
          <p:cNvSpPr>
            <a:spLocks noChangeShapeType="1"/>
          </p:cNvSpPr>
          <p:nvPr/>
        </p:nvSpPr>
        <p:spPr bwMode="auto">
          <a:xfrm>
            <a:off x="6084888" y="2060575"/>
            <a:ext cx="287337" cy="792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47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+caza con boomera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141663"/>
            <a:ext cx="3240088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2987675" y="5734050"/>
            <a:ext cx="23939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800"/>
              <a:t>Tumba Nebamón</a:t>
            </a:r>
          </a:p>
          <a:p>
            <a:pPr eaLnBrk="1" hangingPunct="1"/>
            <a:r>
              <a:rPr lang="es-ES" sz="1800"/>
              <a:t>Caza en los pantanos</a:t>
            </a:r>
          </a:p>
          <a:p>
            <a:pPr eaLnBrk="1" hangingPunct="1"/>
            <a:r>
              <a:rPr lang="es-ES" sz="1800"/>
              <a:t>Imperio Nuevo</a:t>
            </a:r>
          </a:p>
        </p:txBody>
      </p:sp>
      <p:sp>
        <p:nvSpPr>
          <p:cNvPr id="23556" name="Line 9"/>
          <p:cNvSpPr>
            <a:spLocks noChangeShapeType="1"/>
          </p:cNvSpPr>
          <p:nvPr/>
        </p:nvSpPr>
        <p:spPr bwMode="auto">
          <a:xfrm flipH="1" flipV="1">
            <a:off x="5219700" y="4149725"/>
            <a:ext cx="1223963" cy="714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3132138" y="908050"/>
            <a:ext cx="2268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Características generales:</a:t>
            </a:r>
          </a:p>
          <a:p>
            <a:pPr eaLnBrk="1" hangingPunct="1"/>
            <a:r>
              <a:rPr lang="es-ES"/>
              <a:t>Composición y visión rectilínea</a:t>
            </a:r>
          </a:p>
        </p:txBody>
      </p:sp>
      <p:sp>
        <p:nvSpPr>
          <p:cNvPr id="23558" name="Line 11"/>
          <p:cNvSpPr>
            <a:spLocks noChangeShapeType="1"/>
          </p:cNvSpPr>
          <p:nvPr/>
        </p:nvSpPr>
        <p:spPr bwMode="auto">
          <a:xfrm flipH="1">
            <a:off x="4500563" y="2492375"/>
            <a:ext cx="144462" cy="8651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3203575" y="1916113"/>
            <a:ext cx="23764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Perspectiva jerárquica</a:t>
            </a:r>
          </a:p>
          <a:p>
            <a:pPr eaLnBrk="1" hangingPunct="1"/>
            <a:r>
              <a:rPr lang="es-ES"/>
              <a:t>(personajes principales</a:t>
            </a:r>
          </a:p>
          <a:p>
            <a:pPr eaLnBrk="1" hangingPunct="1"/>
            <a:r>
              <a:rPr lang="es-ES"/>
              <a:t> a mayor escala)</a:t>
            </a:r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6084888" y="5300663"/>
            <a:ext cx="1028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/>
              <a:t>Estatismo</a:t>
            </a: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1692275" y="1844675"/>
            <a:ext cx="15097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Ausencia de</a:t>
            </a:r>
          </a:p>
          <a:p>
            <a:pPr eaLnBrk="1" hangingPunct="1"/>
            <a:r>
              <a:rPr lang="es-ES"/>
              <a:t> profundidad</a:t>
            </a:r>
          </a:p>
          <a:p>
            <a:pPr eaLnBrk="1" hangingPunct="1"/>
            <a:r>
              <a:rPr lang="es-ES"/>
              <a:t>(todos los pájaros</a:t>
            </a:r>
          </a:p>
          <a:p>
            <a:pPr eaLnBrk="1" hangingPunct="1"/>
            <a:r>
              <a:rPr lang="es-ES"/>
              <a:t> en el mismo plano)</a:t>
            </a:r>
          </a:p>
        </p:txBody>
      </p:sp>
      <p:sp>
        <p:nvSpPr>
          <p:cNvPr id="23562" name="Line 15"/>
          <p:cNvSpPr>
            <a:spLocks noChangeShapeType="1"/>
          </p:cNvSpPr>
          <p:nvPr/>
        </p:nvSpPr>
        <p:spPr bwMode="auto">
          <a:xfrm flipH="1" flipV="1">
            <a:off x="5076825" y="5084763"/>
            <a:ext cx="1008063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63" name="Line 16"/>
          <p:cNvSpPr>
            <a:spLocks noChangeShapeType="1"/>
          </p:cNvSpPr>
          <p:nvPr/>
        </p:nvSpPr>
        <p:spPr bwMode="auto">
          <a:xfrm>
            <a:off x="2843213" y="2708275"/>
            <a:ext cx="360362" cy="7207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64" name="Text Box 17"/>
          <p:cNvSpPr txBox="1">
            <a:spLocks noChangeArrowheads="1"/>
          </p:cNvSpPr>
          <p:nvPr/>
        </p:nvSpPr>
        <p:spPr bwMode="auto">
          <a:xfrm>
            <a:off x="5613400" y="1989138"/>
            <a:ext cx="1695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Jeroglíficos insertados</a:t>
            </a:r>
          </a:p>
          <a:p>
            <a:pPr eaLnBrk="1" hangingPunct="1"/>
            <a:r>
              <a:rPr lang="es-ES"/>
              <a:t> en la escena</a:t>
            </a:r>
          </a:p>
        </p:txBody>
      </p:sp>
      <p:sp>
        <p:nvSpPr>
          <p:cNvPr id="23565" name="Line 18"/>
          <p:cNvSpPr>
            <a:spLocks noChangeShapeType="1"/>
          </p:cNvSpPr>
          <p:nvPr/>
        </p:nvSpPr>
        <p:spPr bwMode="auto">
          <a:xfrm flipH="1">
            <a:off x="5364163" y="2565400"/>
            <a:ext cx="1008062" cy="11509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66" name="Text Box 19"/>
          <p:cNvSpPr txBox="1">
            <a:spLocks noChangeArrowheads="1"/>
          </p:cNvSpPr>
          <p:nvPr/>
        </p:nvSpPr>
        <p:spPr bwMode="auto">
          <a:xfrm>
            <a:off x="6516688" y="4005263"/>
            <a:ext cx="894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 dirty="0"/>
              <a:t>Mujer piel</a:t>
            </a:r>
          </a:p>
          <a:p>
            <a:pPr algn="l" eaLnBrk="1" hangingPunct="1"/>
            <a:r>
              <a:rPr lang="es-ES" dirty="0"/>
              <a:t>m</a:t>
            </a:r>
            <a:r>
              <a:rPr lang="es-ES" dirty="0" smtClean="0"/>
              <a:t>ás  </a:t>
            </a:r>
            <a:r>
              <a:rPr lang="es-ES" dirty="0"/>
              <a:t>clara</a:t>
            </a:r>
          </a:p>
        </p:txBody>
      </p:sp>
      <p:sp>
        <p:nvSpPr>
          <p:cNvPr id="23567" name="Text Box 20"/>
          <p:cNvSpPr txBox="1">
            <a:spLocks noChangeArrowheads="1"/>
          </p:cNvSpPr>
          <p:nvPr/>
        </p:nvSpPr>
        <p:spPr bwMode="auto">
          <a:xfrm>
            <a:off x="6443663" y="4652963"/>
            <a:ext cx="1001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s-ES"/>
              <a:t>Hombre piel</a:t>
            </a:r>
          </a:p>
          <a:p>
            <a:pPr algn="l" eaLnBrk="1" hangingPunct="1"/>
            <a:r>
              <a:rPr lang="es-ES"/>
              <a:t>más oscura</a:t>
            </a:r>
          </a:p>
        </p:txBody>
      </p:sp>
      <p:sp>
        <p:nvSpPr>
          <p:cNvPr id="23568" name="Text Box 21"/>
          <p:cNvSpPr txBox="1">
            <a:spLocks noChangeArrowheads="1"/>
          </p:cNvSpPr>
          <p:nvPr/>
        </p:nvSpPr>
        <p:spPr bwMode="auto">
          <a:xfrm>
            <a:off x="6372225" y="2997200"/>
            <a:ext cx="1011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/>
              <a:t>Pelucas</a:t>
            </a:r>
          </a:p>
          <a:p>
            <a:pPr eaLnBrk="1" hangingPunct="1"/>
            <a:r>
              <a:rPr lang="es-ES"/>
              <a:t>negras</a:t>
            </a:r>
          </a:p>
        </p:txBody>
      </p:sp>
      <p:sp>
        <p:nvSpPr>
          <p:cNvPr id="23569" name="Line 22"/>
          <p:cNvSpPr>
            <a:spLocks noChangeShapeType="1"/>
          </p:cNvSpPr>
          <p:nvPr/>
        </p:nvSpPr>
        <p:spPr bwMode="auto">
          <a:xfrm flipH="1" flipV="1">
            <a:off x="4500563" y="4005263"/>
            <a:ext cx="1943100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70" name="Line 23"/>
          <p:cNvSpPr>
            <a:spLocks noChangeShapeType="1"/>
          </p:cNvSpPr>
          <p:nvPr/>
        </p:nvSpPr>
        <p:spPr bwMode="auto">
          <a:xfrm flipH="1">
            <a:off x="5219700" y="3357563"/>
            <a:ext cx="1152525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71" name="Text Box 24"/>
          <p:cNvSpPr txBox="1">
            <a:spLocks noChangeArrowheads="1"/>
          </p:cNvSpPr>
          <p:nvPr/>
        </p:nvSpPr>
        <p:spPr bwMode="auto">
          <a:xfrm>
            <a:off x="7524750" y="3933825"/>
            <a:ext cx="15190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C</a:t>
            </a:r>
            <a:r>
              <a:rPr lang="es-ES" dirty="0" smtClean="0"/>
              <a:t>onvencionalismos</a:t>
            </a:r>
            <a:endParaRPr lang="es-ES" dirty="0"/>
          </a:p>
        </p:txBody>
      </p:sp>
      <p:sp>
        <p:nvSpPr>
          <p:cNvPr id="23572" name="AutoShape 25"/>
          <p:cNvSpPr>
            <a:spLocks/>
          </p:cNvSpPr>
          <p:nvPr/>
        </p:nvSpPr>
        <p:spPr bwMode="auto">
          <a:xfrm>
            <a:off x="7235825" y="2924175"/>
            <a:ext cx="296863" cy="2305050"/>
          </a:xfrm>
          <a:prstGeom prst="rightBrace">
            <a:avLst>
              <a:gd name="adj1" fmla="val 6470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73" name="Text Box 8"/>
          <p:cNvSpPr txBox="1">
            <a:spLocks noChangeArrowheads="1"/>
          </p:cNvSpPr>
          <p:nvPr/>
        </p:nvSpPr>
        <p:spPr bwMode="auto">
          <a:xfrm>
            <a:off x="900113" y="3213100"/>
            <a:ext cx="6238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Frente</a:t>
            </a:r>
          </a:p>
        </p:txBody>
      </p:sp>
      <p:sp>
        <p:nvSpPr>
          <p:cNvPr id="23574" name="Text Box 9"/>
          <p:cNvSpPr txBox="1">
            <a:spLocks noChangeArrowheads="1"/>
          </p:cNvSpPr>
          <p:nvPr/>
        </p:nvSpPr>
        <p:spPr bwMode="auto">
          <a:xfrm>
            <a:off x="900113" y="4652963"/>
            <a:ext cx="5302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 dirty="0"/>
              <a:t>Perfil</a:t>
            </a:r>
          </a:p>
        </p:txBody>
      </p:sp>
      <p:sp>
        <p:nvSpPr>
          <p:cNvPr id="23575" name="Text Box 13"/>
          <p:cNvSpPr txBox="1">
            <a:spLocks noChangeArrowheads="1"/>
          </p:cNvSpPr>
          <p:nvPr/>
        </p:nvSpPr>
        <p:spPr bwMode="auto">
          <a:xfrm>
            <a:off x="1692275" y="3141663"/>
            <a:ext cx="5635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mano</a:t>
            </a:r>
          </a:p>
        </p:txBody>
      </p:sp>
      <p:sp>
        <p:nvSpPr>
          <p:cNvPr id="23576" name="Text Box 14"/>
          <p:cNvSpPr txBox="1">
            <a:spLocks noChangeArrowheads="1"/>
          </p:cNvSpPr>
          <p:nvPr/>
        </p:nvSpPr>
        <p:spPr bwMode="auto">
          <a:xfrm>
            <a:off x="1763713" y="2852738"/>
            <a:ext cx="3857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ojo</a:t>
            </a:r>
          </a:p>
        </p:txBody>
      </p:sp>
      <p:sp>
        <p:nvSpPr>
          <p:cNvPr id="23577" name="Text Box 15"/>
          <p:cNvSpPr txBox="1">
            <a:spLocks noChangeArrowheads="1"/>
          </p:cNvSpPr>
          <p:nvPr/>
        </p:nvSpPr>
        <p:spPr bwMode="auto">
          <a:xfrm>
            <a:off x="1692275" y="3429000"/>
            <a:ext cx="596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pecho</a:t>
            </a:r>
          </a:p>
        </p:txBody>
      </p:sp>
      <p:sp>
        <p:nvSpPr>
          <p:cNvPr id="23578" name="Text Box 17"/>
          <p:cNvSpPr txBox="1">
            <a:spLocks noChangeArrowheads="1"/>
          </p:cNvSpPr>
          <p:nvPr/>
        </p:nvSpPr>
        <p:spPr bwMode="auto">
          <a:xfrm>
            <a:off x="1619250" y="3860800"/>
            <a:ext cx="673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cabeza</a:t>
            </a:r>
          </a:p>
        </p:txBody>
      </p:sp>
      <p:sp>
        <p:nvSpPr>
          <p:cNvPr id="23579" name="Text Box 19"/>
          <p:cNvSpPr txBox="1">
            <a:spLocks noChangeArrowheads="1"/>
          </p:cNvSpPr>
          <p:nvPr/>
        </p:nvSpPr>
        <p:spPr bwMode="auto">
          <a:xfrm>
            <a:off x="1692275" y="4149725"/>
            <a:ext cx="6397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brazos</a:t>
            </a:r>
          </a:p>
        </p:txBody>
      </p:sp>
      <p:sp>
        <p:nvSpPr>
          <p:cNvPr id="23580" name="Text Box 21"/>
          <p:cNvSpPr txBox="1">
            <a:spLocks noChangeArrowheads="1"/>
          </p:cNvSpPr>
          <p:nvPr/>
        </p:nvSpPr>
        <p:spPr bwMode="auto">
          <a:xfrm>
            <a:off x="1692275" y="4437063"/>
            <a:ext cx="6810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s-ES" sz="1200"/>
              <a:t>piernas</a:t>
            </a:r>
          </a:p>
        </p:txBody>
      </p:sp>
      <p:sp>
        <p:nvSpPr>
          <p:cNvPr id="23581" name="Text Box 23"/>
          <p:cNvSpPr txBox="1">
            <a:spLocks noChangeArrowheads="1"/>
          </p:cNvSpPr>
          <p:nvPr/>
        </p:nvSpPr>
        <p:spPr bwMode="auto">
          <a:xfrm>
            <a:off x="1403350" y="4797425"/>
            <a:ext cx="12111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s-ES" sz="1200" dirty="0" smtClean="0"/>
              <a:t>   Dos </a:t>
            </a:r>
            <a:r>
              <a:rPr lang="es-ES" sz="1200" dirty="0"/>
              <a:t>pies </a:t>
            </a:r>
          </a:p>
          <a:p>
            <a:r>
              <a:rPr lang="es-ES" sz="1200" dirty="0" smtClean="0"/>
              <a:t>   (</a:t>
            </a:r>
            <a:r>
              <a:rPr lang="es-ES" sz="1200" dirty="0"/>
              <a:t>apoyados y</a:t>
            </a:r>
          </a:p>
          <a:p>
            <a:r>
              <a:rPr lang="es-ES" sz="1200" dirty="0"/>
              <a:t> </a:t>
            </a:r>
            <a:r>
              <a:rPr lang="es-ES" sz="1200" dirty="0" smtClean="0"/>
              <a:t>  dedo </a:t>
            </a:r>
            <a:r>
              <a:rPr lang="es-ES" sz="1200" dirty="0"/>
              <a:t>gordo</a:t>
            </a:r>
          </a:p>
          <a:p>
            <a:r>
              <a:rPr lang="es-ES" sz="1200" dirty="0"/>
              <a:t> </a:t>
            </a:r>
            <a:r>
              <a:rPr lang="es-ES" sz="1200" dirty="0" smtClean="0"/>
              <a:t>  hacia </a:t>
            </a:r>
            <a:r>
              <a:rPr lang="es-ES" sz="1200" dirty="0"/>
              <a:t>afuera)</a:t>
            </a:r>
          </a:p>
        </p:txBody>
      </p:sp>
      <p:sp>
        <p:nvSpPr>
          <p:cNvPr id="23582" name="AutoShape 35"/>
          <p:cNvSpPr>
            <a:spLocks/>
          </p:cNvSpPr>
          <p:nvPr/>
        </p:nvSpPr>
        <p:spPr bwMode="auto">
          <a:xfrm>
            <a:off x="1403350" y="4005263"/>
            <a:ext cx="287337" cy="1655762"/>
          </a:xfrm>
          <a:prstGeom prst="leftBrace">
            <a:avLst>
              <a:gd name="adj1" fmla="val 4802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83" name="AutoShape 36"/>
          <p:cNvSpPr>
            <a:spLocks/>
          </p:cNvSpPr>
          <p:nvPr/>
        </p:nvSpPr>
        <p:spPr bwMode="auto">
          <a:xfrm>
            <a:off x="1547813" y="28527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84" name="Text Box 37"/>
          <p:cNvSpPr txBox="1">
            <a:spLocks noChangeArrowheads="1"/>
          </p:cNvSpPr>
          <p:nvPr/>
        </p:nvSpPr>
        <p:spPr bwMode="auto">
          <a:xfrm>
            <a:off x="0" y="3789363"/>
            <a:ext cx="842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Visión</a:t>
            </a:r>
          </a:p>
          <a:p>
            <a:pPr eaLnBrk="1" hangingPunct="1"/>
            <a:r>
              <a:rPr lang="es-ES" dirty="0" smtClean="0"/>
              <a:t>rectilínea</a:t>
            </a:r>
            <a:endParaRPr lang="es-ES" dirty="0"/>
          </a:p>
        </p:txBody>
      </p:sp>
      <p:sp>
        <p:nvSpPr>
          <p:cNvPr id="23585" name="AutoShape 38"/>
          <p:cNvSpPr>
            <a:spLocks/>
          </p:cNvSpPr>
          <p:nvPr/>
        </p:nvSpPr>
        <p:spPr bwMode="auto">
          <a:xfrm>
            <a:off x="684213" y="2781300"/>
            <a:ext cx="287337" cy="2808288"/>
          </a:xfrm>
          <a:prstGeom prst="leftBrace">
            <a:avLst>
              <a:gd name="adj1" fmla="val 8144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86" name="Line 39"/>
          <p:cNvSpPr>
            <a:spLocks noChangeShapeType="1"/>
          </p:cNvSpPr>
          <p:nvPr/>
        </p:nvSpPr>
        <p:spPr bwMode="auto">
          <a:xfrm>
            <a:off x="2195513" y="2997200"/>
            <a:ext cx="2160587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87" name="Line 40"/>
          <p:cNvSpPr>
            <a:spLocks noChangeShapeType="1"/>
          </p:cNvSpPr>
          <p:nvPr/>
        </p:nvSpPr>
        <p:spPr bwMode="auto">
          <a:xfrm>
            <a:off x="2268538" y="3357563"/>
            <a:ext cx="1366837" cy="287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88" name="Line 41"/>
          <p:cNvSpPr>
            <a:spLocks noChangeShapeType="1"/>
          </p:cNvSpPr>
          <p:nvPr/>
        </p:nvSpPr>
        <p:spPr bwMode="auto">
          <a:xfrm>
            <a:off x="2339975" y="3644900"/>
            <a:ext cx="2087563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89" name="Line 42"/>
          <p:cNvSpPr>
            <a:spLocks noChangeShapeType="1"/>
          </p:cNvSpPr>
          <p:nvPr/>
        </p:nvSpPr>
        <p:spPr bwMode="auto">
          <a:xfrm flipV="1">
            <a:off x="2339975" y="3716338"/>
            <a:ext cx="2016125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90" name="Line 43"/>
          <p:cNvSpPr>
            <a:spLocks noChangeShapeType="1"/>
          </p:cNvSpPr>
          <p:nvPr/>
        </p:nvSpPr>
        <p:spPr bwMode="auto">
          <a:xfrm flipV="1">
            <a:off x="2339975" y="3860800"/>
            <a:ext cx="1584325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91" name="Line 44"/>
          <p:cNvSpPr>
            <a:spLocks noChangeShapeType="1"/>
          </p:cNvSpPr>
          <p:nvPr/>
        </p:nvSpPr>
        <p:spPr bwMode="auto">
          <a:xfrm>
            <a:off x="2411413" y="4581525"/>
            <a:ext cx="1655762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92" name="Line 45"/>
          <p:cNvSpPr>
            <a:spLocks noChangeShapeType="1"/>
          </p:cNvSpPr>
          <p:nvPr/>
        </p:nvSpPr>
        <p:spPr bwMode="auto">
          <a:xfrm flipV="1">
            <a:off x="2411413" y="5157788"/>
            <a:ext cx="1584325" cy="71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3594" name="AutoShape 47"/>
          <p:cNvSpPr>
            <a:spLocks noChangeArrowheads="1"/>
          </p:cNvSpPr>
          <p:nvPr/>
        </p:nvSpPr>
        <p:spPr bwMode="auto">
          <a:xfrm>
            <a:off x="2916238" y="1989138"/>
            <a:ext cx="144462" cy="193675"/>
          </a:xfrm>
          <a:prstGeom prst="sun">
            <a:avLst>
              <a:gd name="adj" fmla="val 25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10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6426"/>
            <a:ext cx="8229600" cy="501836"/>
          </a:xfrm>
        </p:spPr>
        <p:txBody>
          <a:bodyPr>
            <a:normAutofit/>
          </a:bodyPr>
          <a:lstStyle/>
          <a:p>
            <a:r>
              <a:rPr lang="es-ES" sz="1200" dirty="0" smtClean="0"/>
              <a:t>CULTURAS DE LA ANTIGÜEDAD: EGIPTO</a:t>
            </a:r>
            <a:endParaRPr lang="es-ES" sz="1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90605"/>
            <a:ext cx="8229600" cy="4535559"/>
          </a:xfrm>
        </p:spPr>
        <p:txBody>
          <a:bodyPr>
            <a:normAutofit/>
          </a:bodyPr>
          <a:lstStyle/>
          <a:p>
            <a:r>
              <a:rPr lang="es-ES" sz="1200" dirty="0"/>
              <a:t>Hacia 2.160 a. C., la ciudad de Tebas venció a los extranjeros y logró la unificación egipcia dando inicio el Imperio Medio. En esta etapa se reorganizó la administración y hubo un aumento general de la producción. </a:t>
            </a:r>
            <a:endParaRPr lang="es-ES" sz="1200" dirty="0" smtClean="0"/>
          </a:p>
          <a:p>
            <a:endParaRPr lang="es-ES" sz="1200" dirty="0"/>
          </a:p>
          <a:p>
            <a:r>
              <a:rPr lang="es-ES" sz="1200" dirty="0" smtClean="0"/>
              <a:t>El Imperio Medio duró hasta 1.680 a. C., año que Egipto fue invadido por los hicsos, pueblos guerreros de Asia, cuyos adelantos en armas y estrategias militares eran desconocidos para los egipcios. </a:t>
            </a:r>
          </a:p>
          <a:p>
            <a:endParaRPr lang="es-ES" sz="1200" dirty="0"/>
          </a:p>
          <a:p>
            <a:r>
              <a:rPr lang="es-ES" sz="1200" dirty="0" smtClean="0"/>
              <a:t>Los hicsos llevaron a Egipto el uso del caballo y el hierro.</a:t>
            </a:r>
          </a:p>
          <a:p>
            <a:pPr marL="0" indent="0">
              <a:buNone/>
            </a:pPr>
            <a:endParaRPr lang="es-ES" sz="1200" dirty="0" smtClean="0"/>
          </a:p>
          <a:p>
            <a:r>
              <a:rPr lang="es-ES" sz="1200" dirty="0" smtClean="0"/>
              <a:t>Durante esta época, llegó a Egipto el pueblo hebreo, procedente del Asia Menor.</a:t>
            </a:r>
          </a:p>
          <a:p>
            <a:endParaRPr lang="es-ES" sz="1200" dirty="0"/>
          </a:p>
          <a:p>
            <a:r>
              <a:rPr lang="es-ES" sz="1200" dirty="0" smtClean="0"/>
              <a:t>Alrededor </a:t>
            </a:r>
            <a:r>
              <a:rPr lang="es-ES" sz="1200" dirty="0"/>
              <a:t>de </a:t>
            </a:r>
            <a:r>
              <a:rPr lang="es-ES" sz="1200" dirty="0" smtClean="0"/>
              <a:t>1.600 </a:t>
            </a:r>
            <a:r>
              <a:rPr lang="es-ES" sz="1200" dirty="0"/>
              <a:t>a. C., los gobernantes de Tebas (Alto Egipto), expulsaron a los hicsos y fundaron el Nuevo Imperio. </a:t>
            </a:r>
            <a:endParaRPr lang="es-ES" sz="1200" dirty="0" smtClean="0"/>
          </a:p>
          <a:p>
            <a:endParaRPr lang="es-ES" sz="1200" dirty="0"/>
          </a:p>
          <a:p>
            <a:r>
              <a:rPr lang="es-ES" sz="1200" dirty="0" smtClean="0"/>
              <a:t>Con </a:t>
            </a:r>
            <a:r>
              <a:rPr lang="es-ES" sz="1200" dirty="0"/>
              <a:t>los adelantos bélicos aprendidos de los invasores, los egipcios iniciaron una etapa de conquistas y expansión territorial que se extendió a Sudán, Etiopía, Libia y Asia Menor</a:t>
            </a:r>
            <a:r>
              <a:rPr lang="es-ES" sz="1200" dirty="0" smtClean="0"/>
              <a:t>.</a:t>
            </a:r>
          </a:p>
          <a:p>
            <a:pPr marL="0" indent="0">
              <a:buNone/>
            </a:pPr>
            <a:endParaRPr lang="es-ES_tradnl" sz="1200" dirty="0"/>
          </a:p>
          <a:p>
            <a:r>
              <a:rPr lang="es-ES" sz="1200" dirty="0"/>
              <a:t>Hacia </a:t>
            </a:r>
            <a:r>
              <a:rPr lang="es-ES" sz="1200" dirty="0" smtClean="0"/>
              <a:t>1.200 </a:t>
            </a:r>
            <a:r>
              <a:rPr lang="es-ES" sz="1200" dirty="0"/>
              <a:t>a. C. Egipto fue </a:t>
            </a:r>
            <a:r>
              <a:rPr lang="es-ES" sz="1200" dirty="0" smtClean="0"/>
              <a:t>atacado </a:t>
            </a:r>
            <a:r>
              <a:rPr lang="es-ES" sz="1200" dirty="0"/>
              <a:t>por pueblos provenientes de islas mediterráneas, lo cual generó un periodo de </a:t>
            </a:r>
            <a:r>
              <a:rPr lang="es-ES" sz="1200" dirty="0" smtClean="0"/>
              <a:t>decadencia. Los </a:t>
            </a:r>
            <a:r>
              <a:rPr lang="es-ES" sz="1200" dirty="0"/>
              <a:t>sacerdotes se aliaron a los libios, </a:t>
            </a:r>
            <a:r>
              <a:rPr lang="es-ES" sz="1200" dirty="0" err="1"/>
              <a:t>nubios</a:t>
            </a:r>
            <a:r>
              <a:rPr lang="es-ES" sz="1200" dirty="0"/>
              <a:t> y asirios que, sucesivamente, impusieron su forma de gobierno</a:t>
            </a:r>
            <a:r>
              <a:rPr lang="es-ES" sz="1200" dirty="0" smtClean="0"/>
              <a:t>.</a:t>
            </a:r>
          </a:p>
          <a:p>
            <a:endParaRPr lang="es-ES_tradnl" sz="1200" dirty="0"/>
          </a:p>
          <a:p>
            <a:r>
              <a:rPr lang="es-ES" sz="1200" dirty="0">
                <a:solidFill>
                  <a:srgbClr val="FF0000"/>
                </a:solidFill>
              </a:rPr>
              <a:t>En 525 a. C., Egipto fue conquistado por los </a:t>
            </a:r>
            <a:r>
              <a:rPr lang="es-ES" sz="1200" dirty="0" smtClean="0">
                <a:solidFill>
                  <a:srgbClr val="FF0000"/>
                </a:solidFill>
              </a:rPr>
              <a:t>persas; por </a:t>
            </a:r>
            <a:r>
              <a:rPr lang="es-ES" sz="1200" dirty="0">
                <a:solidFill>
                  <a:srgbClr val="FF0000"/>
                </a:solidFill>
              </a:rPr>
              <a:t>los griegos en 332 a. C. y, finalmente, en 30 a. C. por los romanos.</a:t>
            </a:r>
            <a:endParaRPr lang="es-ES_tradnl" sz="1200" dirty="0">
              <a:solidFill>
                <a:srgbClr val="FF0000"/>
              </a:solidFill>
            </a:endParaRPr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52724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+caza con boomera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594" y="3067269"/>
            <a:ext cx="3240088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2987675" y="5734050"/>
            <a:ext cx="23939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800" dirty="0"/>
              <a:t>Tumba </a:t>
            </a:r>
            <a:r>
              <a:rPr lang="es-ES" sz="1800" dirty="0" err="1"/>
              <a:t>Nebamón</a:t>
            </a:r>
            <a:endParaRPr lang="es-ES" sz="1800" dirty="0"/>
          </a:p>
          <a:p>
            <a:pPr eaLnBrk="1" hangingPunct="1"/>
            <a:r>
              <a:rPr lang="es-ES" sz="1800" dirty="0"/>
              <a:t>Caza en los pantanos</a:t>
            </a:r>
          </a:p>
          <a:p>
            <a:pPr eaLnBrk="1" hangingPunct="1"/>
            <a:r>
              <a:rPr lang="es-ES" sz="1800" dirty="0"/>
              <a:t>Imperio Nuevo</a:t>
            </a: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3348038" y="1700213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Caza ritual con</a:t>
            </a:r>
          </a:p>
          <a:p>
            <a:pPr eaLnBrk="1" hangingPunct="1"/>
            <a:r>
              <a:rPr lang="es-ES" dirty="0" smtClean="0"/>
              <a:t>boomerang </a:t>
            </a:r>
            <a:r>
              <a:rPr lang="es-ES" dirty="0"/>
              <a:t>en pantanos</a:t>
            </a:r>
          </a:p>
        </p:txBody>
      </p:sp>
      <p:sp>
        <p:nvSpPr>
          <p:cNvPr id="24581" name="Line 9"/>
          <p:cNvSpPr>
            <a:spLocks noChangeShapeType="1"/>
          </p:cNvSpPr>
          <p:nvPr/>
        </p:nvSpPr>
        <p:spPr bwMode="auto">
          <a:xfrm>
            <a:off x="4211638" y="2205038"/>
            <a:ext cx="720725" cy="10795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2" name="Text Box 12"/>
          <p:cNvSpPr txBox="1">
            <a:spLocks noChangeArrowheads="1"/>
          </p:cNvSpPr>
          <p:nvPr/>
        </p:nvSpPr>
        <p:spPr bwMode="auto">
          <a:xfrm>
            <a:off x="6011863" y="4868863"/>
            <a:ext cx="25629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El </a:t>
            </a:r>
            <a:r>
              <a:rPr lang="es-ES" dirty="0"/>
              <a:t>noble </a:t>
            </a:r>
            <a:r>
              <a:rPr lang="es-ES" dirty="0" err="1"/>
              <a:t>Nebamón</a:t>
            </a:r>
            <a:r>
              <a:rPr lang="es-ES" dirty="0"/>
              <a:t> viaja</a:t>
            </a:r>
          </a:p>
          <a:p>
            <a:pPr eaLnBrk="1" hangingPunct="1"/>
            <a:r>
              <a:rPr lang="es-ES" dirty="0"/>
              <a:t> con su hija y esposa en una barca</a:t>
            </a:r>
          </a:p>
          <a:p>
            <a:pPr eaLnBrk="1" hangingPunct="1"/>
            <a:r>
              <a:rPr lang="es-ES" dirty="0"/>
              <a:t> de haces de papiro</a:t>
            </a:r>
          </a:p>
        </p:txBody>
      </p:sp>
      <p:sp>
        <p:nvSpPr>
          <p:cNvPr id="24583" name="Line 13"/>
          <p:cNvSpPr>
            <a:spLocks noChangeShapeType="1"/>
          </p:cNvSpPr>
          <p:nvPr/>
        </p:nvSpPr>
        <p:spPr bwMode="auto">
          <a:xfrm flipH="1">
            <a:off x="4716463" y="4437063"/>
            <a:ext cx="1655762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4" name="Text Box 14"/>
          <p:cNvSpPr txBox="1">
            <a:spLocks noChangeArrowheads="1"/>
          </p:cNvSpPr>
          <p:nvPr/>
        </p:nvSpPr>
        <p:spPr bwMode="auto">
          <a:xfrm>
            <a:off x="677863" y="3305175"/>
            <a:ext cx="15192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Representación </a:t>
            </a:r>
            <a:r>
              <a:rPr lang="es-ES" dirty="0"/>
              <a:t>de</a:t>
            </a:r>
          </a:p>
          <a:p>
            <a:pPr eaLnBrk="1" hangingPunct="1"/>
            <a:r>
              <a:rPr lang="es-ES" dirty="0"/>
              <a:t> gran diversidad de</a:t>
            </a:r>
          </a:p>
          <a:p>
            <a:pPr eaLnBrk="1" hangingPunct="1"/>
            <a:r>
              <a:rPr lang="es-ES" dirty="0"/>
              <a:t> especies (caza</a:t>
            </a:r>
          </a:p>
          <a:p>
            <a:pPr eaLnBrk="1" hangingPunct="1"/>
            <a:r>
              <a:rPr lang="es-ES" dirty="0"/>
              <a:t> propiciatoria)</a:t>
            </a:r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>
            <a:off x="2051050" y="3933825"/>
            <a:ext cx="12255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6" name="Text Box 16"/>
          <p:cNvSpPr txBox="1">
            <a:spLocks noChangeArrowheads="1"/>
          </p:cNvSpPr>
          <p:nvPr/>
        </p:nvSpPr>
        <p:spPr bwMode="auto">
          <a:xfrm>
            <a:off x="6372225" y="3933825"/>
            <a:ext cx="19721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Mujeres </a:t>
            </a:r>
            <a:r>
              <a:rPr lang="es-ES" dirty="0"/>
              <a:t>llevan flor</a:t>
            </a:r>
          </a:p>
          <a:p>
            <a:pPr eaLnBrk="1" hangingPunct="1"/>
            <a:r>
              <a:rPr lang="es-ES" dirty="0"/>
              <a:t> de loto en la mano</a:t>
            </a:r>
          </a:p>
          <a:p>
            <a:pPr eaLnBrk="1" hangingPunct="1"/>
            <a:r>
              <a:rPr lang="es-ES" dirty="0" smtClean="0"/>
              <a:t> (</a:t>
            </a:r>
            <a:r>
              <a:rPr lang="es-ES" dirty="0"/>
              <a:t>símbolo de resurrección)</a:t>
            </a:r>
          </a:p>
        </p:txBody>
      </p:sp>
      <p:sp>
        <p:nvSpPr>
          <p:cNvPr id="24587" name="Line 17"/>
          <p:cNvSpPr>
            <a:spLocks noChangeShapeType="1"/>
          </p:cNvSpPr>
          <p:nvPr/>
        </p:nvSpPr>
        <p:spPr bwMode="auto">
          <a:xfrm flipH="1" flipV="1">
            <a:off x="5003800" y="5084763"/>
            <a:ext cx="1008063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8" name="Line 18"/>
          <p:cNvSpPr>
            <a:spLocks noChangeShapeType="1"/>
          </p:cNvSpPr>
          <p:nvPr/>
        </p:nvSpPr>
        <p:spPr bwMode="auto">
          <a:xfrm flipH="1" flipV="1">
            <a:off x="4859338" y="4076700"/>
            <a:ext cx="1512887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89" name="Text Box 19"/>
          <p:cNvSpPr txBox="1">
            <a:spLocks noChangeArrowheads="1"/>
          </p:cNvSpPr>
          <p:nvPr/>
        </p:nvSpPr>
        <p:spPr bwMode="auto">
          <a:xfrm>
            <a:off x="6300788" y="2420938"/>
            <a:ext cx="18484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Visión </a:t>
            </a:r>
            <a:r>
              <a:rPr lang="es-ES" dirty="0"/>
              <a:t>idealizada de</a:t>
            </a:r>
          </a:p>
          <a:p>
            <a:pPr eaLnBrk="1" hangingPunct="1"/>
            <a:r>
              <a:rPr lang="es-ES" dirty="0"/>
              <a:t> la vida de ultratumba</a:t>
            </a:r>
          </a:p>
          <a:p>
            <a:pPr eaLnBrk="1" hangingPunct="1"/>
            <a:r>
              <a:rPr lang="es-ES" dirty="0" smtClean="0"/>
              <a:t> del </a:t>
            </a:r>
            <a:r>
              <a:rPr lang="es-ES" dirty="0"/>
              <a:t>noble con su familia</a:t>
            </a:r>
          </a:p>
        </p:txBody>
      </p:sp>
      <p:sp>
        <p:nvSpPr>
          <p:cNvPr id="24590" name="Line 20"/>
          <p:cNvSpPr>
            <a:spLocks noChangeShapeType="1"/>
          </p:cNvSpPr>
          <p:nvPr/>
        </p:nvSpPr>
        <p:spPr bwMode="auto">
          <a:xfrm flipH="1">
            <a:off x="5219700" y="3068638"/>
            <a:ext cx="1800225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91" name="Text Box 21"/>
          <p:cNvSpPr txBox="1">
            <a:spLocks noChangeArrowheads="1"/>
          </p:cNvSpPr>
          <p:nvPr/>
        </p:nvSpPr>
        <p:spPr bwMode="auto">
          <a:xfrm>
            <a:off x="150813" y="2060575"/>
            <a:ext cx="29388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La obra no ha llegado completa</a:t>
            </a:r>
          </a:p>
          <a:p>
            <a:pPr eaLnBrk="1" hangingPunct="1"/>
            <a:r>
              <a:rPr lang="es-ES" dirty="0" smtClean="0"/>
              <a:t>pero </a:t>
            </a:r>
            <a:r>
              <a:rPr lang="es-ES" dirty="0"/>
              <a:t>se cree que sería (como</a:t>
            </a:r>
          </a:p>
          <a:p>
            <a:pPr eaLnBrk="1" hangingPunct="1"/>
            <a:r>
              <a:rPr lang="es-ES" dirty="0" smtClean="0"/>
              <a:t>era </a:t>
            </a:r>
            <a:r>
              <a:rPr lang="es-ES" dirty="0"/>
              <a:t>habitual) una composición simétrica</a:t>
            </a:r>
          </a:p>
        </p:txBody>
      </p:sp>
      <p:sp>
        <p:nvSpPr>
          <p:cNvPr id="24592" name="Line 22"/>
          <p:cNvSpPr>
            <a:spLocks noChangeShapeType="1"/>
          </p:cNvSpPr>
          <p:nvPr/>
        </p:nvSpPr>
        <p:spPr bwMode="auto">
          <a:xfrm>
            <a:off x="2771775" y="2708275"/>
            <a:ext cx="431800" cy="6492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4593" name="AutoShape 23"/>
          <p:cNvSpPr>
            <a:spLocks noChangeArrowheads="1"/>
          </p:cNvSpPr>
          <p:nvPr/>
        </p:nvSpPr>
        <p:spPr bwMode="auto">
          <a:xfrm>
            <a:off x="6227763" y="1052513"/>
            <a:ext cx="144462" cy="193675"/>
          </a:xfrm>
          <a:prstGeom prst="sun">
            <a:avLst>
              <a:gd name="adj" fmla="val 25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594" name="AutoShape 24"/>
          <p:cNvSpPr>
            <a:spLocks noChangeArrowheads="1"/>
          </p:cNvSpPr>
          <p:nvPr/>
        </p:nvSpPr>
        <p:spPr bwMode="auto">
          <a:xfrm>
            <a:off x="5003800" y="5734050"/>
            <a:ext cx="144463" cy="193675"/>
          </a:xfrm>
          <a:prstGeom prst="sun">
            <a:avLst>
              <a:gd name="adj" fmla="val 25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595" name="Text Box 25"/>
          <p:cNvSpPr txBox="1">
            <a:spLocks noChangeArrowheads="1"/>
          </p:cNvSpPr>
          <p:nvPr/>
        </p:nvSpPr>
        <p:spPr bwMode="auto">
          <a:xfrm>
            <a:off x="6227763" y="981075"/>
            <a:ext cx="22976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 smtClean="0"/>
              <a:t>  Escriba </a:t>
            </a:r>
            <a:r>
              <a:rPr lang="es-ES" dirty="0"/>
              <a:t>y contable </a:t>
            </a:r>
          </a:p>
          <a:p>
            <a:pPr eaLnBrk="1" hangingPunct="1"/>
            <a:r>
              <a:rPr lang="es-ES" dirty="0" smtClean="0"/>
              <a:t>  responsable </a:t>
            </a:r>
            <a:r>
              <a:rPr lang="es-ES" dirty="0"/>
              <a:t>del control del</a:t>
            </a:r>
          </a:p>
          <a:p>
            <a:pPr eaLnBrk="1" hangingPunct="1"/>
            <a:r>
              <a:rPr lang="es-ES" dirty="0"/>
              <a:t> </a:t>
            </a:r>
            <a:r>
              <a:rPr lang="es-ES" dirty="0" smtClean="0"/>
              <a:t> granero </a:t>
            </a:r>
            <a:r>
              <a:rPr lang="es-ES" dirty="0"/>
              <a:t>del templo de </a:t>
            </a:r>
            <a:r>
              <a:rPr lang="es-ES" dirty="0" err="1"/>
              <a:t>Karnac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171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200" dirty="0" smtClean="0"/>
              <a:t>INSERTAR CUADRO SINÓPTICO</a:t>
            </a:r>
            <a:endParaRPr lang="es-ES" sz="1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961611"/>
              </p:ext>
            </p:extLst>
          </p:nvPr>
        </p:nvGraphicFramePr>
        <p:xfrm>
          <a:off x="457200" y="72812"/>
          <a:ext cx="8229600" cy="6506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44931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AÑO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POLÍTICA Y RELIGIÓN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LITERATURA, CIENCIA Y TECNOLOGÍA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ARQUITECTURA, ESCULTURA</a:t>
                      </a:r>
                      <a:r>
                        <a:rPr lang="es-ES" sz="1100" baseline="0" dirty="0" smtClean="0"/>
                        <a:t> Y PINTURA</a:t>
                      </a:r>
                      <a:endParaRPr lang="es-ES" sz="1100" dirty="0"/>
                    </a:p>
                  </a:txBody>
                  <a:tcPr anchor="ctr"/>
                </a:tc>
              </a:tr>
              <a:tr h="61287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Antes</a:t>
                      </a:r>
                      <a:r>
                        <a:rPr lang="es-ES" sz="1100" baseline="0" dirty="0" smtClean="0"/>
                        <a:t> del </a:t>
                      </a:r>
                      <a:r>
                        <a:rPr lang="es-ES" sz="1100" dirty="0" smtClean="0"/>
                        <a:t>3.500 a.C.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Periodo Predinástic</a:t>
                      </a:r>
                      <a:r>
                        <a:rPr lang="es-ES" sz="1100" dirty="0" smtClean="0"/>
                        <a:t>o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Contactos comerciales con Mesopotamia.</a:t>
                      </a:r>
                    </a:p>
                    <a:p>
                      <a:pPr algn="ctr"/>
                      <a:r>
                        <a:rPr lang="es-ES" sz="1100" dirty="0" smtClean="0"/>
                        <a:t>Barcos de vela en el Nilo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Paleta de </a:t>
                      </a:r>
                      <a:r>
                        <a:rPr lang="es-ES" sz="1100" dirty="0" err="1" smtClean="0"/>
                        <a:t>Narmer</a:t>
                      </a:r>
                      <a:endParaRPr lang="es-ES" sz="1100" dirty="0" smtClean="0"/>
                    </a:p>
                    <a:p>
                      <a:pPr algn="ctr"/>
                      <a:r>
                        <a:rPr lang="es-ES" sz="1100" dirty="0" smtClean="0"/>
                        <a:t>(3.200-2.980 a.C.)</a:t>
                      </a:r>
                      <a:endParaRPr lang="es-ES" sz="1100" dirty="0"/>
                    </a:p>
                  </a:txBody>
                  <a:tcPr anchor="ctr"/>
                </a:tc>
              </a:tr>
              <a:tr h="118273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3.500-2.654 a.C.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Periodo Dinástic</a:t>
                      </a:r>
                      <a:r>
                        <a:rPr lang="es-ES" sz="1100" dirty="0" smtClean="0"/>
                        <a:t>o: Fundación de </a:t>
                      </a:r>
                      <a:r>
                        <a:rPr lang="es-ES" sz="1100" dirty="0" err="1" smtClean="0"/>
                        <a:t>Tinis</a:t>
                      </a:r>
                      <a:r>
                        <a:rPr lang="es-ES" sz="1100" dirty="0" smtClean="0"/>
                        <a:t>. Dinastías I y II. Unificación de Egipto por Menes. Rey Faraón considerado como reencarnación de Horus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Difusión de la escritura jeroglífica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Desarrollo de las mastabas construidas de adobe</a:t>
                      </a:r>
                      <a:endParaRPr lang="es-ES" sz="1100" dirty="0"/>
                    </a:p>
                  </a:txBody>
                  <a:tcPr anchor="ctr"/>
                </a:tc>
              </a:tr>
              <a:tr h="1144699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2.654-2.130</a:t>
                      </a:r>
                      <a:r>
                        <a:rPr lang="es-ES" sz="1100" baseline="0" dirty="0" smtClean="0"/>
                        <a:t> a.C.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Imperio Antiguo</a:t>
                      </a:r>
                      <a:r>
                        <a:rPr lang="es-ES" sz="1100" dirty="0" smtClean="0"/>
                        <a:t>: Dinastías III al X. Periodo de esplendor</a:t>
                      </a:r>
                      <a:r>
                        <a:rPr lang="es-ES" sz="1100" baseline="0" dirty="0" smtClean="0"/>
                        <a:t> y actividad constructiva: dinastías III a V. Culto al dios solar Ra. Los faraones son vistos como hijos de Ra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/>
                        <a:t>Imhotep</a:t>
                      </a:r>
                      <a:r>
                        <a:rPr lang="es-ES" sz="1100" dirty="0" smtClean="0"/>
                        <a:t>: la personalidad más extraordinaria;</a:t>
                      </a:r>
                      <a:r>
                        <a:rPr lang="es-ES" sz="1100" baseline="0" dirty="0" smtClean="0"/>
                        <a:t> médico y arquitecto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Construcción de la pirámide escalonada de </a:t>
                      </a:r>
                      <a:r>
                        <a:rPr lang="es-ES" sz="1100" dirty="0" err="1" smtClean="0"/>
                        <a:t>Djoser</a:t>
                      </a:r>
                      <a:r>
                        <a:rPr lang="es-ES" sz="1100" dirty="0" smtClean="0"/>
                        <a:t> y del</a:t>
                      </a:r>
                      <a:r>
                        <a:rPr lang="es-ES" sz="1100" baseline="0" dirty="0" smtClean="0"/>
                        <a:t> conjunto de </a:t>
                      </a:r>
                      <a:r>
                        <a:rPr lang="es-ES" sz="1100" baseline="0" dirty="0" err="1" smtClean="0"/>
                        <a:t>Gizeh</a:t>
                      </a:r>
                      <a:r>
                        <a:rPr lang="es-ES" sz="1100" baseline="0" dirty="0" smtClean="0"/>
                        <a:t> Keops c.2.570; </a:t>
                      </a:r>
                      <a:r>
                        <a:rPr lang="es-ES" sz="1100" baseline="0" dirty="0" err="1" smtClean="0"/>
                        <a:t>Kefrén</a:t>
                      </a:r>
                      <a:r>
                        <a:rPr lang="es-ES" sz="1100" baseline="0" dirty="0" smtClean="0"/>
                        <a:t> c. 2.530; </a:t>
                      </a:r>
                      <a:r>
                        <a:rPr lang="es-ES" sz="1100" baseline="0" dirty="0" err="1" smtClean="0"/>
                        <a:t>Mikerinos</a:t>
                      </a:r>
                      <a:r>
                        <a:rPr lang="es-ES" sz="1100" baseline="0" dirty="0" smtClean="0"/>
                        <a:t> c.2.470. Esfinge de </a:t>
                      </a:r>
                      <a:r>
                        <a:rPr lang="es-ES" sz="1100" baseline="0" dirty="0" err="1" smtClean="0"/>
                        <a:t>Gizeh</a:t>
                      </a:r>
                      <a:r>
                        <a:rPr lang="es-ES" sz="1100" baseline="0" dirty="0" smtClean="0"/>
                        <a:t>, escriba sentado y otras</a:t>
                      </a:r>
                      <a:endParaRPr lang="es-ES" sz="1100" dirty="0"/>
                    </a:p>
                  </a:txBody>
                  <a:tcPr anchor="ctr"/>
                </a:tc>
              </a:tr>
              <a:tr h="1028437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2.130/1.500 a.C.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Imperio Medio</a:t>
                      </a:r>
                      <a:r>
                        <a:rPr lang="es-ES" sz="1100" dirty="0" smtClean="0"/>
                        <a:t>: Dinastías XI al XVII. Amón se</a:t>
                      </a:r>
                      <a:r>
                        <a:rPr lang="es-ES" sz="1100" baseline="0" dirty="0" smtClean="0"/>
                        <a:t> convierte en dios oficial. Invasión de los hicsos (h. 1.640) sometiendo a Egipto durante 150 años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Los hicsos introducen el hierro, el arco corto, el caballo y el carro e instrumentos de guerra:</a:t>
                      </a:r>
                      <a:r>
                        <a:rPr lang="es-ES" sz="1100" baseline="0" dirty="0" smtClean="0"/>
                        <a:t> dagas, escudos, flechas . . 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Construcción del santuario de </a:t>
                      </a:r>
                      <a:r>
                        <a:rPr lang="es-ES" sz="1100" dirty="0" err="1" smtClean="0"/>
                        <a:t>Karnak</a:t>
                      </a:r>
                      <a:r>
                        <a:rPr lang="es-ES" sz="1100" dirty="0" smtClean="0"/>
                        <a:t>. Colosos de </a:t>
                      </a:r>
                      <a:r>
                        <a:rPr lang="es-ES" sz="1100" dirty="0" err="1" smtClean="0"/>
                        <a:t>Memnón</a:t>
                      </a:r>
                      <a:r>
                        <a:rPr lang="es-ES" sz="1100" dirty="0" smtClean="0"/>
                        <a:t>. Construcción de hipogeos en las riberas del Nilo. Realismo y sensualidad en la estatuaria</a:t>
                      </a:r>
                      <a:endParaRPr lang="es-ES" sz="1100" dirty="0"/>
                    </a:p>
                  </a:txBody>
                  <a:tcPr anchor="ctr"/>
                </a:tc>
              </a:tr>
              <a:tr h="1381767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1.500/664 a.C.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Imperio Nuevo</a:t>
                      </a:r>
                      <a:r>
                        <a:rPr lang="es-ES" sz="1100" dirty="0" smtClean="0"/>
                        <a:t>:  Dinastías XVIII a XXV. Expulsión de los hicsos. Expansión de las fronteras al </a:t>
                      </a:r>
                      <a:r>
                        <a:rPr lang="es-ES" sz="1100" dirty="0" err="1" smtClean="0"/>
                        <a:t>Eufrates</a:t>
                      </a:r>
                      <a:r>
                        <a:rPr lang="es-ES" sz="1100" dirty="0" smtClean="0"/>
                        <a:t> (Tutmosis</a:t>
                      </a:r>
                      <a:r>
                        <a:rPr lang="es-ES" sz="1100" baseline="0" dirty="0" smtClean="0"/>
                        <a:t> III). Ramsés y Ramsés II, </a:t>
                      </a:r>
                      <a:r>
                        <a:rPr lang="es-ES" sz="1100" baseline="0" dirty="0" err="1" smtClean="0"/>
                        <a:t>Akenatón</a:t>
                      </a:r>
                      <a:r>
                        <a:rPr lang="es-ES" sz="1100" baseline="0" dirty="0" smtClean="0"/>
                        <a:t>, </a:t>
                      </a:r>
                      <a:r>
                        <a:rPr lang="es-ES" sz="1100" baseline="0" dirty="0" err="1" smtClean="0"/>
                        <a:t>Tutankamón</a:t>
                      </a:r>
                      <a:r>
                        <a:rPr lang="es-ES" sz="1100" baseline="0" dirty="0" smtClean="0"/>
                        <a:t>. Pueblos del mar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Libro de los Muertos, primer rollo de papiro</a:t>
                      </a:r>
                    </a:p>
                    <a:p>
                      <a:pPr algn="ctr"/>
                      <a:r>
                        <a:rPr lang="es-ES" sz="1100" dirty="0" smtClean="0"/>
                        <a:t>Gran himno al Sol (quizá fuente de inspiración de los salmos bíblicos)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Construcción del Templo de Amón en </a:t>
                      </a:r>
                      <a:r>
                        <a:rPr lang="es-ES" sz="1100" dirty="0" err="1" smtClean="0"/>
                        <a:t>Karnak</a:t>
                      </a:r>
                      <a:r>
                        <a:rPr lang="es-ES" sz="1100" dirty="0" smtClean="0"/>
                        <a:t>. Obeliscos y estatuas colosales de </a:t>
                      </a:r>
                      <a:r>
                        <a:rPr lang="es-ES" sz="1100" dirty="0" err="1" smtClean="0"/>
                        <a:t>Amenofis</a:t>
                      </a:r>
                      <a:r>
                        <a:rPr lang="es-ES" sz="1100" dirty="0" smtClean="0"/>
                        <a:t> III. Templos de Abu </a:t>
                      </a:r>
                      <a:r>
                        <a:rPr lang="es-ES" sz="1100" dirty="0" err="1" smtClean="0"/>
                        <a:t>Simbel</a:t>
                      </a:r>
                      <a:r>
                        <a:rPr lang="es-ES" sz="1100" dirty="0" smtClean="0"/>
                        <a:t>.  </a:t>
                      </a:r>
                      <a:r>
                        <a:rPr lang="es-ES" sz="1100" dirty="0" err="1" smtClean="0"/>
                        <a:t>Nefertiti</a:t>
                      </a:r>
                      <a:r>
                        <a:rPr lang="es-ES" sz="1100" dirty="0" smtClean="0"/>
                        <a:t> c. 1.365 y máscara de </a:t>
                      </a:r>
                      <a:r>
                        <a:rPr lang="es-ES" sz="1100" dirty="0" err="1" smtClean="0"/>
                        <a:t>Tutankhamón</a:t>
                      </a:r>
                      <a:r>
                        <a:rPr lang="es-ES" sz="1100" dirty="0" smtClean="0"/>
                        <a:t> c.1.355-1.342 a.C.</a:t>
                      </a:r>
                      <a:endParaRPr lang="es-ES" sz="1100" dirty="0"/>
                    </a:p>
                  </a:txBody>
                  <a:tcPr anchor="ctr"/>
                </a:tc>
              </a:tr>
              <a:tr h="71122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712 </a:t>
                      </a:r>
                      <a:r>
                        <a:rPr lang="es-ES" sz="1100" dirty="0" err="1" smtClean="0"/>
                        <a:t>a.C</a:t>
                      </a:r>
                      <a:r>
                        <a:rPr lang="es-ES" sz="1100" dirty="0" smtClean="0"/>
                        <a:t>- 395 d.C.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/>
                        <a:t>Época Baja</a:t>
                      </a:r>
                      <a:r>
                        <a:rPr lang="es-ES" sz="1100" dirty="0" smtClean="0"/>
                        <a:t>: Periodo de</a:t>
                      </a:r>
                      <a:r>
                        <a:rPr lang="es-ES" sz="1100" baseline="0" dirty="0" smtClean="0"/>
                        <a:t> sucesivas </a:t>
                      </a:r>
                      <a:r>
                        <a:rPr lang="es-ES" sz="1100" dirty="0" smtClean="0"/>
                        <a:t>dominaciones por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etíopes,</a:t>
                      </a:r>
                      <a:r>
                        <a:rPr lang="es-ES" sz="1100" baseline="0" dirty="0" smtClean="0"/>
                        <a:t> persas, griegos y romanos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Darío I termina la construcción del canal del Nilo al mar Rojo</a:t>
                      </a:r>
                      <a:endParaRPr lang="es-E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/>
                        <a:t>Templo de Horus</a:t>
                      </a:r>
                      <a:r>
                        <a:rPr lang="es-ES" sz="1100" baseline="0" dirty="0" smtClean="0"/>
                        <a:t> en </a:t>
                      </a:r>
                      <a:r>
                        <a:rPr lang="es-ES" sz="1100" baseline="0" dirty="0" err="1" smtClean="0"/>
                        <a:t>Edfú</a:t>
                      </a:r>
                      <a:endParaRPr lang="es-ES" sz="11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64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4928"/>
          </a:xfrm>
        </p:spPr>
        <p:txBody>
          <a:bodyPr>
            <a:normAutofit/>
          </a:bodyPr>
          <a:lstStyle/>
          <a:p>
            <a:r>
              <a:rPr lang="es-ES" sz="1400" dirty="0" smtClean="0"/>
              <a:t>EGIPTO: CONDICIONAMIENTOS PARA EL ARTE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29566"/>
            <a:ext cx="8229600" cy="5465217"/>
          </a:xfrm>
        </p:spPr>
        <p:txBody>
          <a:bodyPr>
            <a:normAutofit fontScale="62500" lnSpcReduction="20000"/>
          </a:bodyPr>
          <a:lstStyle/>
          <a:p>
            <a:endParaRPr lang="es-ES" sz="1200" dirty="0" smtClean="0"/>
          </a:p>
          <a:p>
            <a:pPr marL="0" indent="0" algn="ctr">
              <a:buNone/>
            </a:pPr>
            <a:r>
              <a:rPr lang="es-ES" sz="1500" dirty="0" smtClean="0"/>
              <a:t>EL PAISAJE: EL RÍO NILO</a:t>
            </a:r>
          </a:p>
          <a:p>
            <a:pPr marL="0" indent="0" algn="ctr">
              <a:buNone/>
            </a:pPr>
            <a:endParaRPr lang="es-ES" sz="1500" dirty="0"/>
          </a:p>
          <a:p>
            <a:endParaRPr lang="es-ES" sz="1500" dirty="0" smtClean="0"/>
          </a:p>
          <a:p>
            <a:pPr>
              <a:lnSpc>
                <a:spcPct val="120000"/>
              </a:lnSpc>
            </a:pPr>
            <a:r>
              <a:rPr lang="es-ES" sz="1700" dirty="0" smtClean="0"/>
              <a:t>Las manifestaciones artísticas no son solo resultado del espíritu creador de un pueblo, están condicionados asimismo por una serie de influencias variadas.</a:t>
            </a:r>
          </a:p>
          <a:p>
            <a:pPr>
              <a:lnSpc>
                <a:spcPct val="110000"/>
              </a:lnSpc>
            </a:pPr>
            <a:endParaRPr lang="es-ES" sz="1700" dirty="0"/>
          </a:p>
          <a:p>
            <a:pPr>
              <a:lnSpc>
                <a:spcPct val="120000"/>
              </a:lnSpc>
            </a:pPr>
            <a:r>
              <a:rPr lang="es-ES" sz="1700" dirty="0" smtClean="0"/>
              <a:t>El Nilo proporciona </a:t>
            </a:r>
            <a:r>
              <a:rPr lang="es-ES" sz="1700" b="1" dirty="0" smtClean="0"/>
              <a:t>fertilidad</a:t>
            </a:r>
            <a:r>
              <a:rPr lang="es-ES" sz="1700" dirty="0" smtClean="0"/>
              <a:t> a la tierra desértica. Egipto es una conquista del río y del desierto por sus antiguos pobladores. Esa lucha constante predispuso a los egipcios a pensar la vida como un perpetuo recomenzar (el ciclo del eterno retorno).</a:t>
            </a:r>
          </a:p>
          <a:p>
            <a:pPr>
              <a:lnSpc>
                <a:spcPct val="120000"/>
              </a:lnSpc>
            </a:pPr>
            <a:endParaRPr lang="es-ES" sz="1700" dirty="0"/>
          </a:p>
          <a:p>
            <a:pPr>
              <a:lnSpc>
                <a:spcPct val="120000"/>
              </a:lnSpc>
            </a:pPr>
            <a:r>
              <a:rPr lang="es-ES" sz="1700" dirty="0" smtClean="0"/>
              <a:t>La orografía especial y condición climática: el encajonamiento entre dos cordilleras, el clima seco, los cielos azules, el sol abrumador, propician el desarrollo de una sensación óptica especial y una específica forma de pensar: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s-ES" sz="1700" dirty="0" smtClean="0"/>
              <a:t>La predisposición al sentido de lo ilimitado: la vista se pierde en el horizonte;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s-ES" sz="1700" dirty="0" smtClean="0"/>
              <a:t>Lo eterno (la prolongada conservación de los cadáveres);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s-ES" sz="1700" dirty="0" smtClean="0"/>
              <a:t>Lo colosal, lo proporcionado y lo equilibrado.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s-ES" sz="1700" dirty="0" smtClean="0"/>
          </a:p>
          <a:p>
            <a:pPr marL="363538" indent="-306388">
              <a:lnSpc>
                <a:spcPct val="120000"/>
              </a:lnSpc>
            </a:pPr>
            <a:r>
              <a:rPr lang="es-ES" sz="1700" dirty="0" smtClean="0"/>
              <a:t>El modo de vivir agrario: las inundaciones periódicas del río y su aprovechamiento creando barreras y canales de riego, la parcelación de los terrenos, etc., predispusieron a los egipcios a las formas geométricas, cuadrados, rectángulos, triángulos, que los condujeron a las figuras piramidales y otras influencias constructivas.</a:t>
            </a:r>
          </a:p>
          <a:p>
            <a:pPr marL="363538" indent="-306388">
              <a:lnSpc>
                <a:spcPct val="110000"/>
              </a:lnSpc>
            </a:pPr>
            <a:endParaRPr lang="es-ES" sz="1700" dirty="0"/>
          </a:p>
          <a:p>
            <a:pPr marL="363538" indent="-306388">
              <a:lnSpc>
                <a:spcPct val="120000"/>
              </a:lnSpc>
            </a:pPr>
            <a:r>
              <a:rPr lang="es-ES" sz="1700" dirty="0" smtClean="0"/>
              <a:t>La familiarización con la naturaleza les proporcionó una variedad temática: el vegetal, la planta, la flor formaron parte de su mundo decorativo y arquitectónico (capiteles con formas de flores, de lotos, papiros o formas acampanadas). Asimismo la madera de los sicomoros, acacias o palmeras se empleará en los muebles funerarios  o como fondo de las pinturas.</a:t>
            </a:r>
          </a:p>
          <a:p>
            <a:pPr marL="363538" indent="-306388">
              <a:lnSpc>
                <a:spcPct val="110000"/>
              </a:lnSpc>
            </a:pPr>
            <a:endParaRPr lang="es-ES" sz="1700" dirty="0"/>
          </a:p>
          <a:p>
            <a:pPr marL="363538" indent="-306388">
              <a:lnSpc>
                <a:spcPct val="120000"/>
              </a:lnSpc>
            </a:pPr>
            <a:r>
              <a:rPr lang="es-ES" sz="1700" dirty="0" smtClean="0"/>
              <a:t>Un subsuelo rico en materiales para el arte: empleo de rocas como el pórfido, el granito, la diorita, el gres y la caliza; o bien el cobre, el oro, el </a:t>
            </a:r>
            <a:r>
              <a:rPr lang="es-ES" sz="1700" dirty="0" err="1" smtClean="0"/>
              <a:t>lapizlázuli</a:t>
            </a:r>
            <a:r>
              <a:rPr lang="es-ES" sz="1700" dirty="0" smtClean="0"/>
              <a:t> y las piedras preciosas.</a:t>
            </a:r>
          </a:p>
          <a:p>
            <a:pPr marL="363538" indent="-306388">
              <a:lnSpc>
                <a:spcPct val="110000"/>
              </a:lnSpc>
            </a:pPr>
            <a:endParaRPr lang="es-ES" sz="1400" dirty="0" smtClean="0"/>
          </a:p>
          <a:p>
            <a:pPr marL="228600" indent="-171450"/>
            <a:endParaRPr lang="es-ES" sz="1200" dirty="0"/>
          </a:p>
          <a:p>
            <a:pPr marL="228600" indent="-171450"/>
            <a:endParaRPr lang="es-ES" sz="1200" dirty="0" smtClean="0"/>
          </a:p>
          <a:p>
            <a:pPr marL="457200" lvl="1" indent="0">
              <a:buNone/>
            </a:pPr>
            <a:endParaRPr lang="es-ES" sz="1200" dirty="0"/>
          </a:p>
          <a:p>
            <a:pPr marL="457200" lvl="1" indent="0">
              <a:buNone/>
            </a:pPr>
            <a:r>
              <a:rPr lang="es-ES" sz="1200" dirty="0" smtClean="0"/>
              <a:t> </a:t>
            </a:r>
          </a:p>
          <a:p>
            <a:pPr lvl="1"/>
            <a:endParaRPr lang="es-ES" sz="1200" dirty="0" smtClean="0"/>
          </a:p>
          <a:p>
            <a:endParaRPr lang="es-ES" sz="1200" dirty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54185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200" dirty="0" smtClean="0"/>
              <a:t>BARCA EGIPCIA</a:t>
            </a:r>
            <a:br>
              <a:rPr lang="es-ES" sz="1200" dirty="0" smtClean="0"/>
            </a:br>
            <a:r>
              <a:rPr lang="es-ES" sz="1200" dirty="0" smtClean="0"/>
              <a:t>IMPERIO NUEVO</a:t>
            </a:r>
            <a:br>
              <a:rPr lang="es-ES" sz="1200" dirty="0" smtClean="0"/>
            </a:br>
            <a:r>
              <a:rPr lang="es-ES" sz="1200" dirty="0" smtClean="0"/>
              <a:t>h. 1.070-664 a.C.</a:t>
            </a:r>
            <a:endParaRPr lang="es-ES" sz="1200" dirty="0"/>
          </a:p>
        </p:txBody>
      </p:sp>
      <p:pic>
        <p:nvPicPr>
          <p:cNvPr id="4" name="Marcador de contenido 3" descr="Barca egipcia del imperio nuev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77" r="-137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734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21774"/>
          </a:xfrm>
        </p:spPr>
        <p:txBody>
          <a:bodyPr>
            <a:normAutofit fontScale="90000"/>
          </a:bodyPr>
          <a:lstStyle/>
          <a:p>
            <a:r>
              <a:rPr lang="es-ES" sz="1200" dirty="0" smtClean="0"/>
              <a:t>ARTE EGIPCIO</a:t>
            </a:r>
            <a:br>
              <a:rPr lang="es-ES" sz="1200" dirty="0" smtClean="0"/>
            </a:br>
            <a:r>
              <a:rPr lang="es-ES" sz="1200" dirty="0" smtClean="0"/>
              <a:t>TUTANKAMON MÁSCARA</a:t>
            </a:r>
            <a:br>
              <a:rPr lang="es-ES" sz="1200" dirty="0" smtClean="0"/>
            </a:br>
            <a:r>
              <a:rPr lang="es-ES" sz="1200" dirty="0" smtClean="0"/>
              <a:t>TUMBA VALLE DE LOS REYES</a:t>
            </a:r>
            <a:br>
              <a:rPr lang="es-ES" sz="1200" dirty="0" smtClean="0"/>
            </a:br>
            <a:r>
              <a:rPr lang="es-ES" sz="1200" dirty="0" smtClean="0"/>
              <a:t>c. 1.336-1.327 a.C.</a:t>
            </a:r>
            <a:endParaRPr lang="es-ES" sz="1200" dirty="0"/>
          </a:p>
        </p:txBody>
      </p:sp>
      <p:pic>
        <p:nvPicPr>
          <p:cNvPr id="4" name="Marcador de contenido 3" descr="Arte egipcio material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493" r="-574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222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4576</Words>
  <Application>Microsoft Macintosh PowerPoint</Application>
  <PresentationFormat>Presentación en pantalla (4:3)</PresentationFormat>
  <Paragraphs>865</Paragraphs>
  <Slides>50</Slides>
  <Notes>39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2" baseType="lpstr">
      <vt:lpstr>Tema de Office</vt:lpstr>
      <vt:lpstr>Fotografía de Photo Editor</vt:lpstr>
      <vt:lpstr>ARTE Y CULTURA I CULTURAS DE LA ANTIGÜEDAD: EGIPTO</vt:lpstr>
      <vt:lpstr>CULTURAS DE LA ANTIGÜEDAD: EGIPTO</vt:lpstr>
      <vt:lpstr>EGIPTO RÍO NILO</vt:lpstr>
      <vt:lpstr>CULTURAS DE LA ANTIGÜEDAD: EGIPTO</vt:lpstr>
      <vt:lpstr>CULTURAS DE LA ANTIGÜEDAD: EGIPTO</vt:lpstr>
      <vt:lpstr>INSERTAR CUADRO SINÓPTICO</vt:lpstr>
      <vt:lpstr>EGIPTO: CONDICIONAMIENTOS PARA EL ARTE</vt:lpstr>
      <vt:lpstr>BARCA EGIPCIA IMPERIO NUEVO h. 1.070-664 a.C.</vt:lpstr>
      <vt:lpstr>ARTE EGIPCIO TUTANKAMON MÁSCARA TUMBA VALLE DE LOS REYES c. 1.336-1.327 a.C.</vt:lpstr>
      <vt:lpstr>EGIPTO: CONDICIONAMIENTOS PARA EL ARTE</vt:lpstr>
      <vt:lpstr>EGIPTO: CONDICIONAMIENTOS PARA EL ARTE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CULTURAS DE LA ANTIGÜEDAD: EGIPTO</dc:title>
  <dc:creator>Alumno</dc:creator>
  <cp:lastModifiedBy>Raul</cp:lastModifiedBy>
  <cp:revision>56</cp:revision>
  <dcterms:created xsi:type="dcterms:W3CDTF">2014-08-21T18:24:49Z</dcterms:created>
  <dcterms:modified xsi:type="dcterms:W3CDTF">2017-10-19T20:20:41Z</dcterms:modified>
</cp:coreProperties>
</file>