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74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3" autoAdjust="0"/>
    <p:restoredTop sz="94603" autoAdjust="0"/>
  </p:normalViewPr>
  <p:slideViewPr>
    <p:cSldViewPr snapToGrid="0" snapToObjects="1">
      <p:cViewPr varScale="1">
        <p:scale>
          <a:sx n="94" d="100"/>
          <a:sy n="94" d="100"/>
        </p:scale>
        <p:origin x="-200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90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C4F02-348E-184C-9F88-31524FFA518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42DA3-9577-384F-8B71-2BADD8B0EC2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2461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C4F02-348E-184C-9F88-31524FFA518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42DA3-9577-384F-8B71-2BADD8B0EC2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109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C4F02-348E-184C-9F88-31524FFA518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42DA3-9577-384F-8B71-2BADD8B0EC2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7221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C4F02-348E-184C-9F88-31524FFA518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42DA3-9577-384F-8B71-2BADD8B0EC2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6099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C4F02-348E-184C-9F88-31524FFA518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42DA3-9577-384F-8B71-2BADD8B0EC2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979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C4F02-348E-184C-9F88-31524FFA518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42DA3-9577-384F-8B71-2BADD8B0EC2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7249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C4F02-348E-184C-9F88-31524FFA518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42DA3-9577-384F-8B71-2BADD8B0EC2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193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C4F02-348E-184C-9F88-31524FFA518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42DA3-9577-384F-8B71-2BADD8B0EC2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9950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C4F02-348E-184C-9F88-31524FFA518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42DA3-9577-384F-8B71-2BADD8B0EC2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4873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C4F02-348E-184C-9F88-31524FFA518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42DA3-9577-384F-8B71-2BADD8B0EC2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0104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C4F02-348E-184C-9F88-31524FFA518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42DA3-9577-384F-8B71-2BADD8B0EC2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075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C4F02-348E-184C-9F88-31524FFA5189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42DA3-9577-384F-8B71-2BADD8B0EC2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3651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4" Type="http://schemas.openxmlformats.org/officeDocument/2006/relationships/image" Target="../media/image18.jpg"/><Relationship Id="rId5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4" Type="http://schemas.openxmlformats.org/officeDocument/2006/relationships/image" Target="../media/image22.jpg"/><Relationship Id="rId5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4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4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4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6" Type="http://schemas.openxmlformats.org/officeDocument/2006/relationships/image" Target="../media/image6.jpg"/><Relationship Id="rId7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ARTE Y CULTURA I</a:t>
            </a:r>
            <a:br>
              <a:rPr lang="es-ES" sz="2800" dirty="0" smtClean="0"/>
            </a:br>
            <a:r>
              <a:rPr lang="es-ES" sz="2000" dirty="0" smtClean="0"/>
              <a:t>CULTURAS DE LA ANTIGÜEDAD: ROMA</a:t>
            </a:r>
            <a:endParaRPr lang="es-ES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58" y="1603020"/>
            <a:ext cx="5397667" cy="364707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848691" y="5416726"/>
            <a:ext cx="33828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UNIDAD 2</a:t>
            </a:r>
          </a:p>
          <a:p>
            <a:pPr algn="ctr"/>
            <a:endParaRPr lang="es-ES" dirty="0" smtClean="0"/>
          </a:p>
          <a:p>
            <a:pPr algn="ctr"/>
            <a:r>
              <a:rPr lang="es-ES" dirty="0" smtClean="0"/>
              <a:t>MTRO. JESÚS </a:t>
            </a:r>
            <a:r>
              <a:rPr lang="es-ES" dirty="0" smtClean="0"/>
              <a:t>PRÉSTAMO</a:t>
            </a:r>
          </a:p>
          <a:p>
            <a:pPr algn="ctr"/>
            <a:r>
              <a:rPr lang="es-ES" dirty="0" smtClean="0"/>
              <a:t>PROFR. RAUL LE</a:t>
            </a:r>
            <a:r>
              <a:rPr lang="es-ES" dirty="0" smtClean="0"/>
              <a:t>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88923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2726"/>
          </a:xfrm>
        </p:spPr>
        <p:txBody>
          <a:bodyPr>
            <a:normAutofit/>
          </a:bodyPr>
          <a:lstStyle/>
          <a:p>
            <a:r>
              <a:rPr lang="es-ES" sz="1400" dirty="0"/>
              <a:t>CULTURAS DE LA ANTIGÜEDAD: ROMA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17364"/>
            <a:ext cx="8229600" cy="5872448"/>
          </a:xfrm>
        </p:spPr>
        <p:txBody>
          <a:bodyPr>
            <a:normAutofit/>
          </a:bodyPr>
          <a:lstStyle/>
          <a:p>
            <a:pPr marL="176213" indent="0">
              <a:buNone/>
            </a:pPr>
            <a:r>
              <a:rPr lang="es-ES" sz="1400" b="1" i="1" dirty="0" smtClean="0"/>
              <a:t>Tipo de ciudades</a:t>
            </a:r>
          </a:p>
          <a:p>
            <a:pPr marL="176213" indent="0">
              <a:buNone/>
            </a:pPr>
            <a:endParaRPr lang="es-ES" sz="1200" dirty="0"/>
          </a:p>
          <a:p>
            <a:pPr marL="176213" indent="0">
              <a:buNone/>
            </a:pPr>
            <a:r>
              <a:rPr lang="es-ES" sz="1200" dirty="0" smtClean="0"/>
              <a:t>Según el trazado, se distinguen dos tipos:</a:t>
            </a:r>
          </a:p>
          <a:p>
            <a:pPr marL="347663" indent="-171450"/>
            <a:r>
              <a:rPr lang="es-ES" sz="1200" b="1" i="1" dirty="0" smtClean="0"/>
              <a:t>Municipio</a:t>
            </a:r>
            <a:r>
              <a:rPr lang="es-ES" sz="1200" i="1" dirty="0" smtClean="0"/>
              <a:t>s</a:t>
            </a:r>
            <a:r>
              <a:rPr lang="es-ES" sz="1200" dirty="0" smtClean="0"/>
              <a:t>: </a:t>
            </a:r>
            <a:r>
              <a:rPr lang="es-ES" sz="1200" dirty="0"/>
              <a:t>C</a:t>
            </a:r>
            <a:r>
              <a:rPr lang="es-ES" sz="1200" dirty="0" smtClean="0"/>
              <a:t>iudades de carácter agrario cuyos habitantes poseían algunos derechos de la ciudadanía romana. En su evolución, a estos núcleos urbanos incipientes se les aplicó el rigor geométrico del canon </a:t>
            </a:r>
            <a:r>
              <a:rPr lang="es-ES" sz="1200" dirty="0" err="1" smtClean="0"/>
              <a:t>hipodámico</a:t>
            </a:r>
            <a:r>
              <a:rPr lang="es-ES" sz="1200" dirty="0" smtClean="0"/>
              <a:t>.</a:t>
            </a:r>
          </a:p>
          <a:p>
            <a:pPr marL="347663" indent="-171450"/>
            <a:r>
              <a:rPr lang="es-ES" sz="1200" b="1" i="1" dirty="0" smtClean="0"/>
              <a:t>Colonia</a:t>
            </a:r>
            <a:r>
              <a:rPr lang="es-ES" sz="1200" i="1" dirty="0" smtClean="0"/>
              <a:t>s</a:t>
            </a:r>
            <a:r>
              <a:rPr lang="es-ES" sz="1200" dirty="0" smtClean="0"/>
              <a:t>: Ciudades de nueva fundación con núcleos de población autónoma o aliadas de Roma a las que se les concedían estatutos y privilegios romanos plenos. Su diseño responde a: </a:t>
            </a:r>
          </a:p>
          <a:p>
            <a:pPr marL="541338" lvl="1" indent="-176213"/>
            <a:r>
              <a:rPr lang="es-ES" sz="1200" dirty="0" smtClean="0"/>
              <a:t>Un trazo reticular del tipo </a:t>
            </a:r>
            <a:r>
              <a:rPr lang="es-ES" sz="1200" dirty="0" err="1" smtClean="0"/>
              <a:t>hipodámico</a:t>
            </a:r>
            <a:r>
              <a:rPr lang="es-ES" sz="1200" dirty="0" smtClean="0"/>
              <a:t>, organizado en un perímetro cuadrado o rectangular, dividido por dos arterias principales que se cruzan en ángulo recto: </a:t>
            </a:r>
            <a:r>
              <a:rPr lang="es-ES" sz="1200" i="1" dirty="0" err="1" smtClean="0"/>
              <a:t>decumanus</a:t>
            </a:r>
            <a:r>
              <a:rPr lang="es-ES" sz="1200" i="1" dirty="0" smtClean="0"/>
              <a:t> </a:t>
            </a:r>
            <a:r>
              <a:rPr lang="es-ES" sz="1200" i="1" dirty="0" err="1" smtClean="0"/>
              <a:t>máximus</a:t>
            </a:r>
            <a:r>
              <a:rPr lang="es-ES" sz="1200" i="1" dirty="0" smtClean="0"/>
              <a:t> </a:t>
            </a:r>
            <a:r>
              <a:rPr lang="es-ES" sz="1200" dirty="0" smtClean="0"/>
              <a:t>(E-O) y </a:t>
            </a:r>
            <a:r>
              <a:rPr lang="es-ES" sz="1200" i="1" dirty="0" err="1" smtClean="0"/>
              <a:t>cardus</a:t>
            </a:r>
            <a:r>
              <a:rPr lang="es-ES" sz="1200" i="1" dirty="0" smtClean="0"/>
              <a:t> </a:t>
            </a:r>
            <a:r>
              <a:rPr lang="es-ES" sz="1200" i="1" dirty="0" err="1" smtClean="0"/>
              <a:t>maximus</a:t>
            </a:r>
            <a:r>
              <a:rPr lang="es-ES" sz="1200" dirty="0" smtClean="0"/>
              <a:t> (N-S).</a:t>
            </a:r>
          </a:p>
          <a:p>
            <a:pPr marL="541338" lvl="1" indent="-176213"/>
            <a:r>
              <a:rPr lang="es-ES" sz="1200" dirty="0" smtClean="0"/>
              <a:t>Una estructura y función militares (</a:t>
            </a:r>
            <a:r>
              <a:rPr lang="es-ES" sz="1200" i="1" dirty="0" smtClean="0"/>
              <a:t>castro</a:t>
            </a:r>
            <a:r>
              <a:rPr lang="es-ES" sz="1200" dirty="0" smtClean="0"/>
              <a:t>s);</a:t>
            </a:r>
          </a:p>
          <a:p>
            <a:pPr marL="541338" lvl="1" indent="-176213"/>
            <a:endParaRPr lang="es-ES" sz="1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295" y="3051396"/>
            <a:ext cx="2676965" cy="3270381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042747" y="4124445"/>
            <a:ext cx="2048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Plano de la ciudad de </a:t>
            </a:r>
            <a:r>
              <a:rPr lang="es-ES" sz="1200" dirty="0" err="1" smtClean="0"/>
              <a:t>Timgad</a:t>
            </a:r>
            <a:r>
              <a:rPr lang="es-ES" sz="1200" dirty="0" smtClean="0"/>
              <a:t>, </a:t>
            </a:r>
          </a:p>
          <a:p>
            <a:r>
              <a:rPr lang="es-ES" sz="1200" dirty="0" smtClean="0"/>
              <a:t>Norte de África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3131742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918"/>
          </a:xfrm>
        </p:spPr>
        <p:txBody>
          <a:bodyPr>
            <a:normAutofit/>
          </a:bodyPr>
          <a:lstStyle/>
          <a:p>
            <a:r>
              <a:rPr lang="es-ES" sz="1400" dirty="0"/>
              <a:t>CULTURAS DE LA ANTIGÜEDAD: ROMA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18444"/>
            <a:ext cx="8229600" cy="5799667"/>
          </a:xfrm>
        </p:spPr>
        <p:txBody>
          <a:bodyPr>
            <a:normAutofit/>
          </a:bodyPr>
          <a:lstStyle/>
          <a:p>
            <a:pPr marL="184150" indent="0">
              <a:buNone/>
            </a:pPr>
            <a:r>
              <a:rPr lang="es-ES" sz="1400" b="1" i="1" dirty="0" smtClean="0"/>
              <a:t>Tipo de viviendas</a:t>
            </a:r>
            <a:endParaRPr lang="es-ES" sz="1400" dirty="0"/>
          </a:p>
          <a:p>
            <a:pPr marL="184150" indent="0">
              <a:buNone/>
            </a:pPr>
            <a:r>
              <a:rPr lang="es-ES" sz="1200" dirty="0" smtClean="0"/>
              <a:t>Se distinguen tres tipos:</a:t>
            </a:r>
          </a:p>
          <a:p>
            <a:pPr marL="355600" indent="-171450"/>
            <a:r>
              <a:rPr lang="es-ES" sz="1200" b="1" i="1" dirty="0" err="1" smtClean="0"/>
              <a:t>Domus</a:t>
            </a:r>
            <a:r>
              <a:rPr lang="es-ES" sz="1200" dirty="0" smtClean="0"/>
              <a:t>: Vivienda unifamiliar para familias privilegiadas, de planta generalmente cuadrada o rectangular, con habitaciones y espacios dispuestos alrededor de un patio central (peristilo), con jardín o huerto.</a:t>
            </a:r>
          </a:p>
          <a:p>
            <a:pPr marL="355600" indent="-171450"/>
            <a:r>
              <a:rPr lang="es-ES" sz="1200" b="1" i="1" dirty="0" smtClean="0"/>
              <a:t>Ínsulas</a:t>
            </a:r>
            <a:r>
              <a:rPr lang="es-ES" sz="1200" dirty="0" smtClean="0"/>
              <a:t>:  Bloques de viviendas divididos en pisos (máximo cinco).</a:t>
            </a:r>
          </a:p>
          <a:p>
            <a:pPr marL="355600" indent="-171450"/>
            <a:r>
              <a:rPr lang="es-ES" sz="1200" b="1" i="1" dirty="0" smtClean="0"/>
              <a:t>Villas</a:t>
            </a:r>
            <a:r>
              <a:rPr lang="es-ES" sz="1200" dirty="0" smtClean="0"/>
              <a:t>: Casas de campo construidas en las afueras de las ciudades, como lugares de residencia permanente o temporal, siguiendo el modelo de la vivienda tipo ‘</a:t>
            </a:r>
            <a:r>
              <a:rPr lang="es-ES" sz="1200" dirty="0" err="1" smtClean="0"/>
              <a:t>domus</a:t>
            </a:r>
            <a:r>
              <a:rPr lang="es-ES" sz="1200" dirty="0" smtClean="0"/>
              <a:t>’ pero con espacios ajardinados más amplios.</a:t>
            </a:r>
          </a:p>
          <a:p>
            <a:pPr marL="184150" indent="0">
              <a:buNone/>
            </a:pPr>
            <a:endParaRPr lang="es-ES" sz="1200" dirty="0"/>
          </a:p>
          <a:p>
            <a:pPr marL="184150" indent="0">
              <a:buNone/>
            </a:pPr>
            <a:r>
              <a:rPr lang="es-ES" sz="1400" b="1" i="1" dirty="0" smtClean="0"/>
              <a:t>Materiales</a:t>
            </a:r>
          </a:p>
          <a:p>
            <a:pPr marL="355600" indent="-171450"/>
            <a:r>
              <a:rPr lang="es-ES" sz="1200" dirty="0"/>
              <a:t>E</a:t>
            </a:r>
            <a:r>
              <a:rPr lang="es-ES" sz="1200" dirty="0" smtClean="0"/>
              <a:t>n la </a:t>
            </a:r>
            <a:r>
              <a:rPr lang="es-ES" sz="1200" i="1" dirty="0" smtClean="0"/>
              <a:t>Roma republicana </a:t>
            </a:r>
            <a:r>
              <a:rPr lang="es-ES" sz="1200" dirty="0" smtClean="0"/>
              <a:t>las construcciones eran de ladrillo y adobe; en la </a:t>
            </a:r>
            <a:r>
              <a:rPr lang="es-ES" sz="1200" i="1" dirty="0" smtClean="0"/>
              <a:t>Roma imperial </a:t>
            </a:r>
            <a:r>
              <a:rPr lang="es-ES" sz="1200" dirty="0" smtClean="0"/>
              <a:t>se generalizó el empleo del mármol; </a:t>
            </a:r>
            <a:r>
              <a:rPr lang="es-ES" sz="1200" dirty="0"/>
              <a:t>d</a:t>
            </a:r>
            <a:r>
              <a:rPr lang="es-ES" sz="1200" dirty="0" smtClean="0"/>
              <a:t>ada </a:t>
            </a:r>
            <a:r>
              <a:rPr lang="es-ES" sz="1200" dirty="0"/>
              <a:t>la amplia extensión de sus fronteras </a:t>
            </a:r>
            <a:r>
              <a:rPr lang="es-ES" sz="1200" dirty="0" smtClean="0"/>
              <a:t>utilizaban </a:t>
            </a:r>
            <a:r>
              <a:rPr lang="es-ES" sz="1200" dirty="0"/>
              <a:t>todo tipo de </a:t>
            </a:r>
            <a:r>
              <a:rPr lang="es-ES" sz="1200" dirty="0" smtClean="0"/>
              <a:t>materiales: barro, piedra, etc.</a:t>
            </a:r>
          </a:p>
          <a:p>
            <a:pPr marL="184150" indent="0">
              <a:buNone/>
            </a:pPr>
            <a:endParaRPr lang="es-ES" sz="1200" dirty="0"/>
          </a:p>
          <a:p>
            <a:pPr marL="184150" indent="0">
              <a:buNone/>
            </a:pPr>
            <a:r>
              <a:rPr lang="es-ES" sz="1400" b="1" i="1" dirty="0" smtClean="0"/>
              <a:t>Elementos constructivos</a:t>
            </a:r>
          </a:p>
          <a:p>
            <a:pPr marL="355600" indent="-171450"/>
            <a:r>
              <a:rPr lang="es-ES" sz="1200" dirty="0" smtClean="0"/>
              <a:t>Se utiliza el orden compuesto: mezcla de estilos jónico y corintio.</a:t>
            </a:r>
          </a:p>
          <a:p>
            <a:pPr marL="355600" indent="-171450"/>
            <a:r>
              <a:rPr lang="es-ES" sz="1200" dirty="0" smtClean="0"/>
              <a:t>Se utilizan pilares y pilastras (pilares adosados a un muro). </a:t>
            </a:r>
            <a:endParaRPr lang="es-ES" sz="1200" dirty="0"/>
          </a:p>
          <a:p>
            <a:pPr marL="355600" indent="-171450"/>
            <a:r>
              <a:rPr lang="es-ES" sz="1200" dirty="0" smtClean="0"/>
              <a:t>Se utiliza el arco de medio punto como elemento sustentante.</a:t>
            </a:r>
          </a:p>
          <a:p>
            <a:pPr marL="184150" indent="0">
              <a:buNone/>
            </a:pPr>
            <a:r>
              <a:rPr lang="es-ES" sz="1200" dirty="0" smtClean="0"/>
              <a:t> </a:t>
            </a:r>
          </a:p>
          <a:p>
            <a:pPr marL="184150" indent="0">
              <a:buNone/>
            </a:pPr>
            <a:endParaRPr lang="es-ES" sz="1200" dirty="0" smtClean="0"/>
          </a:p>
          <a:p>
            <a:pPr marL="184150" indent="0">
              <a:buNone/>
            </a:pPr>
            <a:endParaRPr lang="es-ES" sz="1200" dirty="0" smtClean="0"/>
          </a:p>
          <a:p>
            <a:pPr marL="184150" indent="0">
              <a:buNone/>
            </a:pPr>
            <a:endParaRPr lang="es-ES" sz="1200" dirty="0"/>
          </a:p>
          <a:p>
            <a:pPr marL="184150" indent="0">
              <a:buNone/>
            </a:pPr>
            <a:endParaRPr lang="es-ES" sz="1200" dirty="0" smtClean="0"/>
          </a:p>
          <a:p>
            <a:pPr marL="184150" indent="0">
              <a:buNone/>
            </a:pPr>
            <a:endParaRPr lang="es-ES" sz="1200" dirty="0"/>
          </a:p>
          <a:p>
            <a:pPr marL="184150" indent="0">
              <a:buNone/>
            </a:pPr>
            <a:endParaRPr lang="es-ES" sz="1200" dirty="0"/>
          </a:p>
        </p:txBody>
      </p:sp>
      <p:pic>
        <p:nvPicPr>
          <p:cNvPr id="4" name="Imagen 3" descr="Pil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79" y="4550774"/>
            <a:ext cx="2257777" cy="1756833"/>
          </a:xfrm>
          <a:prstGeom prst="rect">
            <a:avLst/>
          </a:prstGeom>
        </p:spPr>
      </p:pic>
      <p:pic>
        <p:nvPicPr>
          <p:cNvPr id="5" name="Imagen 4" descr="Pilastr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556" y="4550774"/>
            <a:ext cx="2469444" cy="1756833"/>
          </a:xfrm>
          <a:prstGeom prst="rect">
            <a:avLst/>
          </a:prstGeom>
        </p:spPr>
      </p:pic>
      <p:pic>
        <p:nvPicPr>
          <p:cNvPr id="6" name="Imagen 5" descr="Arco de medio punt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650" y="3378598"/>
            <a:ext cx="1886906" cy="1172176"/>
          </a:xfrm>
          <a:prstGeom prst="rect">
            <a:avLst/>
          </a:prstGeom>
        </p:spPr>
      </p:pic>
      <p:pic>
        <p:nvPicPr>
          <p:cNvPr id="7" name="Imagen 6" descr="Arco de medio punto roman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4550774"/>
            <a:ext cx="3118556" cy="1756833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818443" y="6289602"/>
            <a:ext cx="1707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Pilar</a:t>
            </a:r>
            <a:endParaRPr lang="es-ES" sz="1200" dirty="0"/>
          </a:p>
        </p:txBody>
      </p:sp>
      <p:sp>
        <p:nvSpPr>
          <p:cNvPr id="9" name="CuadroTexto 8"/>
          <p:cNvSpPr txBox="1"/>
          <p:nvPr/>
        </p:nvSpPr>
        <p:spPr>
          <a:xfrm>
            <a:off x="3279067" y="6341112"/>
            <a:ext cx="1566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Pilastra</a:t>
            </a:r>
            <a:endParaRPr lang="es-ES" sz="12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5771445" y="6307607"/>
            <a:ext cx="21461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Arco de medio punto romano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419778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4473"/>
          </a:xfrm>
        </p:spPr>
        <p:txBody>
          <a:bodyPr>
            <a:normAutofit/>
          </a:bodyPr>
          <a:lstStyle/>
          <a:p>
            <a:r>
              <a:rPr lang="es-ES" sz="1400" dirty="0"/>
              <a:t>CULTURAS DE LA ANTIGÜEDAD: ROMA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649112"/>
            <a:ext cx="8229600" cy="5858392"/>
          </a:xfrm>
        </p:spPr>
        <p:txBody>
          <a:bodyPr>
            <a:normAutofit/>
          </a:bodyPr>
          <a:lstStyle/>
          <a:p>
            <a:pPr marL="184150" indent="0">
              <a:buNone/>
            </a:pPr>
            <a:r>
              <a:rPr lang="es-ES" sz="1400" b="1" i="1" dirty="0" smtClean="0"/>
              <a:t>Sistemas de cubierta</a:t>
            </a:r>
          </a:p>
          <a:p>
            <a:pPr marL="184150" indent="0">
              <a:buNone/>
            </a:pPr>
            <a:r>
              <a:rPr lang="es-ES" sz="1200" dirty="0" smtClean="0"/>
              <a:t>Se utilizaban:</a:t>
            </a:r>
          </a:p>
          <a:p>
            <a:pPr marL="355600" indent="-171450"/>
            <a:r>
              <a:rPr lang="es-ES" sz="1200" dirty="0" smtClean="0"/>
              <a:t>La </a:t>
            </a:r>
            <a:r>
              <a:rPr lang="es-ES" sz="1200" b="1" i="1" dirty="0" smtClean="0"/>
              <a:t>cubierta de madera </a:t>
            </a:r>
            <a:r>
              <a:rPr lang="es-ES" sz="1200" dirty="0" smtClean="0"/>
              <a:t>(en artesonado), a dos aguas.</a:t>
            </a:r>
          </a:p>
          <a:p>
            <a:pPr marL="355600" indent="-171450"/>
            <a:r>
              <a:rPr lang="es-ES" sz="1200" dirty="0" smtClean="0"/>
              <a:t>La </a:t>
            </a:r>
            <a:r>
              <a:rPr lang="es-ES" sz="1200" b="1" i="1" dirty="0" smtClean="0"/>
              <a:t>bóveda de cañón </a:t>
            </a:r>
            <a:r>
              <a:rPr lang="es-ES" sz="1200" dirty="0" smtClean="0"/>
              <a:t>formada por la sucesión de dos o más arcos de medio punto.</a:t>
            </a:r>
          </a:p>
          <a:p>
            <a:pPr marL="355600" indent="-171450"/>
            <a:r>
              <a:rPr lang="es-ES" sz="1200" dirty="0" smtClean="0"/>
              <a:t>La </a:t>
            </a:r>
            <a:r>
              <a:rPr lang="es-ES" sz="1200" b="1" i="1" dirty="0" smtClean="0"/>
              <a:t>cúpula</a:t>
            </a:r>
            <a:r>
              <a:rPr lang="es-ES" sz="1200" dirty="0" smtClean="0"/>
              <a:t>, que se forma haciendo girar un arco de medio punto sobre sí mismo.</a:t>
            </a:r>
          </a:p>
          <a:p>
            <a:pPr marL="184150" indent="0">
              <a:buNone/>
            </a:pPr>
            <a:r>
              <a:rPr lang="es-ES" sz="1200" dirty="0" smtClean="0"/>
              <a:t>Como sistema de enlace entre la cúpula y la base cuadrada de los muros se construyeron las </a:t>
            </a:r>
            <a:r>
              <a:rPr lang="es-ES" sz="1200" b="1" i="1" dirty="0" smtClean="0"/>
              <a:t>pechina</a:t>
            </a:r>
            <a:r>
              <a:rPr lang="es-ES" sz="1200" dirty="0" smtClean="0"/>
              <a:t>s (triángulos de forma esférica) y las </a:t>
            </a:r>
            <a:r>
              <a:rPr lang="es-ES" sz="1200" b="1" i="1" dirty="0" smtClean="0"/>
              <a:t>trompas</a:t>
            </a:r>
            <a:r>
              <a:rPr lang="es-ES" sz="1200" dirty="0" smtClean="0"/>
              <a:t> (pequeños arcos). Estos elementos se desarrollaron posteriormente en el Imperio Romano de Oriente, y fueron la base de la arquitectura bizantina.</a:t>
            </a:r>
          </a:p>
          <a:p>
            <a:pPr marL="184150" indent="0">
              <a:buNone/>
            </a:pPr>
            <a:endParaRPr lang="es-ES" sz="1200" dirty="0" smtClean="0"/>
          </a:p>
          <a:p>
            <a:pPr marL="184150" indent="0">
              <a:buNone/>
            </a:pPr>
            <a:endParaRPr lang="es-ES" sz="1200" dirty="0"/>
          </a:p>
        </p:txBody>
      </p:sp>
      <p:pic>
        <p:nvPicPr>
          <p:cNvPr id="4" name="Imagen 3" descr="Pechin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955" y="2391833"/>
            <a:ext cx="3629378" cy="2058271"/>
          </a:xfrm>
          <a:prstGeom prst="rect">
            <a:avLst/>
          </a:prstGeom>
        </p:spPr>
      </p:pic>
      <p:pic>
        <p:nvPicPr>
          <p:cNvPr id="5" name="Imagen 4" descr="Artesonado de mader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068" y="2441211"/>
            <a:ext cx="2681976" cy="2008893"/>
          </a:xfrm>
          <a:prstGeom prst="rect">
            <a:avLst/>
          </a:prstGeom>
        </p:spPr>
      </p:pic>
      <p:pic>
        <p:nvPicPr>
          <p:cNvPr id="6" name="Imagen 5" descr="Bóveda de arist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143" y="4831104"/>
            <a:ext cx="2546190" cy="1676400"/>
          </a:xfrm>
          <a:prstGeom prst="rect">
            <a:avLst/>
          </a:prstGeom>
        </p:spPr>
      </p:pic>
      <p:pic>
        <p:nvPicPr>
          <p:cNvPr id="7" name="Imagen 6" descr="Bóveda de cañó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734" y="4831104"/>
            <a:ext cx="2870200" cy="167640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352778" y="5376333"/>
            <a:ext cx="990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Bóveda de cañón</a:t>
            </a:r>
            <a:endParaRPr lang="es-ES" sz="1200" dirty="0"/>
          </a:p>
        </p:txBody>
      </p:sp>
      <p:sp>
        <p:nvSpPr>
          <p:cNvPr id="9" name="CuadroTexto 8"/>
          <p:cNvSpPr txBox="1"/>
          <p:nvPr/>
        </p:nvSpPr>
        <p:spPr>
          <a:xfrm>
            <a:off x="5070987" y="5376333"/>
            <a:ext cx="807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Bóveda de arista</a:t>
            </a:r>
            <a:endParaRPr lang="es-ES" sz="12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1467555" y="4483430"/>
            <a:ext cx="1947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Artesonado de madera</a:t>
            </a:r>
            <a:endParaRPr lang="es-ES" sz="1200" dirty="0"/>
          </a:p>
        </p:txBody>
      </p:sp>
      <p:sp>
        <p:nvSpPr>
          <p:cNvPr id="12" name="CuadroTexto 11"/>
          <p:cNvSpPr txBox="1"/>
          <p:nvPr/>
        </p:nvSpPr>
        <p:spPr>
          <a:xfrm flipH="1">
            <a:off x="5183875" y="4483430"/>
            <a:ext cx="1100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Trompa</a:t>
            </a:r>
            <a:endParaRPr lang="es-ES" sz="1200" dirty="0"/>
          </a:p>
        </p:txBody>
      </p:sp>
      <p:sp>
        <p:nvSpPr>
          <p:cNvPr id="13" name="CuadroTexto 12"/>
          <p:cNvSpPr txBox="1"/>
          <p:nvPr/>
        </p:nvSpPr>
        <p:spPr>
          <a:xfrm>
            <a:off x="6970889" y="4450104"/>
            <a:ext cx="1241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Pechina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3109072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2695"/>
          </a:xfrm>
        </p:spPr>
        <p:txBody>
          <a:bodyPr>
            <a:normAutofit/>
          </a:bodyPr>
          <a:lstStyle/>
          <a:p>
            <a:r>
              <a:rPr lang="es-ES" sz="1400" dirty="0"/>
              <a:t>CULTURAS DE LA ANTIGÜEDAD: ROMA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26050"/>
            <a:ext cx="8229600" cy="5461268"/>
          </a:xfrm>
        </p:spPr>
        <p:txBody>
          <a:bodyPr>
            <a:normAutofit/>
          </a:bodyPr>
          <a:lstStyle/>
          <a:p>
            <a:pPr marL="184150" indent="-93663">
              <a:buNone/>
            </a:pPr>
            <a:r>
              <a:rPr lang="es-ES" sz="1400" b="1" i="1" dirty="0" smtClean="0"/>
              <a:t>Otras construcciones</a:t>
            </a:r>
          </a:p>
          <a:p>
            <a:pPr marL="184150" indent="-100013">
              <a:buNone/>
            </a:pPr>
            <a:endParaRPr lang="es-ES" sz="1400" b="1" i="1" dirty="0"/>
          </a:p>
          <a:p>
            <a:pPr marL="184150" indent="-100013">
              <a:buNone/>
            </a:pPr>
            <a:r>
              <a:rPr lang="es-ES" sz="1200" b="1" i="1" dirty="0" smtClean="0"/>
              <a:t>El Templo</a:t>
            </a:r>
          </a:p>
          <a:p>
            <a:r>
              <a:rPr lang="es-ES" sz="1200" dirty="0" smtClean="0"/>
              <a:t>De influencia etrusca (construcción sobre un basamento elevado y amplio portal) y griega (hilera de columnas en todo su perímetro) presentaba ciertos elementos originales, como los siguientes:</a:t>
            </a:r>
          </a:p>
          <a:p>
            <a:pPr marL="571500" lvl="1" indent="-171450"/>
            <a:r>
              <a:rPr lang="es-ES" sz="1200" dirty="0" smtClean="0"/>
              <a:t>Una cámara interior o cella que albergaba la estatua del dios y en el que se depositaban las ofrendas;</a:t>
            </a:r>
          </a:p>
          <a:p>
            <a:pPr marL="571500" lvl="1" indent="-171450"/>
            <a:r>
              <a:rPr lang="es-ES" sz="1200" dirty="0" smtClean="0"/>
              <a:t>Acceso a la fachada principal mediante una escalinata;</a:t>
            </a:r>
          </a:p>
          <a:p>
            <a:pPr marL="571500" lvl="1" indent="-171450"/>
            <a:r>
              <a:rPr lang="es-ES" sz="1200" dirty="0" smtClean="0"/>
              <a:t>Un portal profundo para recibir a la comunidad;</a:t>
            </a:r>
          </a:p>
          <a:p>
            <a:pPr marL="571500" lvl="1" indent="-171450"/>
            <a:r>
              <a:rPr lang="es-ES" sz="1200" dirty="0" smtClean="0"/>
              <a:t>La cámara estaba rodeada de columnas (períptera), o las columnas estaban adosadas al muro (origen de las pilastras).</a:t>
            </a:r>
            <a:endParaRPr lang="es-ES" sz="1200" dirty="0"/>
          </a:p>
        </p:txBody>
      </p:sp>
      <p:pic>
        <p:nvPicPr>
          <p:cNvPr id="4" name="Imagen 3" descr="MaisonCarré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586" y="3073200"/>
            <a:ext cx="3749835" cy="2812376"/>
          </a:xfrm>
          <a:prstGeom prst="rect">
            <a:avLst/>
          </a:prstGeom>
        </p:spPr>
      </p:pic>
      <p:pic>
        <p:nvPicPr>
          <p:cNvPr id="5" name="Imagen 4" descr="Templo de Vesta Rom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403" y="3073200"/>
            <a:ext cx="3967955" cy="2812377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349417" y="5976298"/>
            <a:ext cx="3005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 smtClean="0"/>
              <a:t>Maison</a:t>
            </a:r>
            <a:r>
              <a:rPr lang="es-ES" sz="1200" dirty="0" smtClean="0"/>
              <a:t> </a:t>
            </a:r>
            <a:r>
              <a:rPr lang="es-ES" sz="1200" dirty="0" err="1" smtClean="0"/>
              <a:t>Carrée</a:t>
            </a:r>
            <a:r>
              <a:rPr lang="es-ES" sz="1200" dirty="0" smtClean="0"/>
              <a:t>, Nimes (Francia)</a:t>
            </a:r>
            <a:endParaRPr lang="es-ES" sz="1200" dirty="0"/>
          </a:p>
        </p:txBody>
      </p:sp>
      <p:sp>
        <p:nvSpPr>
          <p:cNvPr id="7" name="CuadroTexto 6"/>
          <p:cNvSpPr txBox="1"/>
          <p:nvPr/>
        </p:nvSpPr>
        <p:spPr>
          <a:xfrm>
            <a:off x="5261592" y="5976298"/>
            <a:ext cx="3231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Templo de Vesta, Roma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3431993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9074"/>
          </a:xfrm>
        </p:spPr>
        <p:txBody>
          <a:bodyPr>
            <a:normAutofit/>
          </a:bodyPr>
          <a:lstStyle/>
          <a:p>
            <a:r>
              <a:rPr lang="es-ES" sz="1200" dirty="0"/>
              <a:t>CULTURAS DE LA ANTIGÜEDAD: ROMA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48456"/>
            <a:ext cx="8229600" cy="53777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200" dirty="0" smtClean="0"/>
              <a:t>Entre los templos romanos de mayor majestuosidad se encuentra el </a:t>
            </a:r>
            <a:r>
              <a:rPr lang="es-ES" sz="1400" b="1" i="1" dirty="0" smtClean="0"/>
              <a:t>Panteón de Agripa</a:t>
            </a:r>
            <a:r>
              <a:rPr lang="es-ES" sz="1200" dirty="0" smtClean="0"/>
              <a:t>.  </a:t>
            </a:r>
            <a:r>
              <a:rPr lang="es-ES" sz="1200" dirty="0"/>
              <a:t>S</a:t>
            </a:r>
            <a:r>
              <a:rPr lang="es-ES" sz="1200" dirty="0" smtClean="0"/>
              <a:t>us rasgos más sobresalientes son:</a:t>
            </a:r>
          </a:p>
          <a:p>
            <a:r>
              <a:rPr lang="es-ES" sz="1200" dirty="0" smtClean="0"/>
              <a:t>Fue construido en mármol y mandado edificar por Agripa, yerno y consejero del emperador Augusto en el año 27 a.C.;</a:t>
            </a:r>
          </a:p>
          <a:p>
            <a:r>
              <a:rPr lang="es-ES" sz="1200" dirty="0" smtClean="0"/>
              <a:t>El templo fue dedicado a todos los dioses (</a:t>
            </a:r>
            <a:r>
              <a:rPr lang="es-ES" sz="1200" b="1" i="1" dirty="0" smtClean="0"/>
              <a:t>panteón</a:t>
            </a:r>
            <a:r>
              <a:rPr lang="es-ES" sz="1200" dirty="0" smtClean="0"/>
              <a:t> en griego significa ‘para o de todos los dioses’), particularmente a Marte y Venus, dioses protectores de la familia (</a:t>
            </a:r>
            <a:r>
              <a:rPr lang="es-ES" sz="1200" i="1" dirty="0" smtClean="0"/>
              <a:t>gens</a:t>
            </a:r>
            <a:r>
              <a:rPr lang="es-ES" sz="1200" dirty="0" smtClean="0"/>
              <a:t>) </a:t>
            </a:r>
            <a:r>
              <a:rPr lang="es-ES" sz="1200" i="1" dirty="0" smtClean="0"/>
              <a:t>Julia</a:t>
            </a:r>
            <a:r>
              <a:rPr lang="es-ES" sz="1200" dirty="0" smtClean="0"/>
              <a:t>;</a:t>
            </a:r>
          </a:p>
          <a:p>
            <a:r>
              <a:rPr lang="es-ES" sz="1200" dirty="0" smtClean="0"/>
              <a:t>Fue reconstruido y mejorado por el emperador Adriano (117-128 d.C.);</a:t>
            </a:r>
          </a:p>
          <a:p>
            <a:r>
              <a:rPr lang="es-ES" sz="1200" dirty="0" smtClean="0"/>
              <a:t>Consta de un portal o pronaos, </a:t>
            </a:r>
            <a:r>
              <a:rPr lang="es-ES" sz="1200" i="1" dirty="0" err="1" smtClean="0"/>
              <a:t>octástilo</a:t>
            </a:r>
            <a:r>
              <a:rPr lang="es-ES" sz="1200" dirty="0" smtClean="0"/>
              <a:t> doble de 16 columnas de granito procedente de Egipto; sobre las columnas destaca un frontón que estuvo adornado con relieves en bronce, material utilizado por </a:t>
            </a:r>
            <a:r>
              <a:rPr lang="es-ES" sz="1200" dirty="0" err="1" smtClean="0"/>
              <a:t>Bernini</a:t>
            </a:r>
            <a:r>
              <a:rPr lang="es-ES" sz="1200" dirty="0" smtClean="0"/>
              <a:t> para el Baldaquino de San Pedro;</a:t>
            </a:r>
          </a:p>
          <a:p>
            <a:r>
              <a:rPr lang="es-ES" sz="1200" dirty="0" smtClean="0"/>
              <a:t>En el Panteón se inspiró el arquitecto renacentista </a:t>
            </a:r>
            <a:r>
              <a:rPr lang="es-ES" sz="1200" dirty="0" err="1" smtClean="0"/>
              <a:t>Brunelleschi</a:t>
            </a:r>
            <a:r>
              <a:rPr lang="es-ES" sz="1200" dirty="0" smtClean="0"/>
              <a:t> para construir la cúpula de la catedral de Florencia, y Miguel Ángel para construir la de San Pedro del Vaticano;</a:t>
            </a:r>
          </a:p>
          <a:p>
            <a:r>
              <a:rPr lang="es-ES" sz="1200" dirty="0" smtClean="0"/>
              <a:t>Posteriormente se dedicó al culto cristiano y fue panteón real italiano. Alberga la tumba del pintor Rafael </a:t>
            </a:r>
            <a:r>
              <a:rPr lang="es-ES" sz="1200" dirty="0" err="1" smtClean="0"/>
              <a:t>Sanzio</a:t>
            </a:r>
            <a:r>
              <a:rPr lang="es-ES" sz="1200" dirty="0" smtClean="0"/>
              <a:t>.</a:t>
            </a:r>
          </a:p>
          <a:p>
            <a:endParaRPr lang="es-ES" sz="1200" dirty="0" smtClean="0"/>
          </a:p>
          <a:p>
            <a:endParaRPr lang="es-ES" sz="1200" dirty="0" smtClean="0"/>
          </a:p>
          <a:p>
            <a:pPr marL="0" indent="0">
              <a:buNone/>
            </a:pPr>
            <a:endParaRPr lang="es-ES" sz="1200" dirty="0"/>
          </a:p>
        </p:txBody>
      </p:sp>
      <p:pic>
        <p:nvPicPr>
          <p:cNvPr id="4" name="Imagen 3" descr="Panteón de Agripa vista aé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91" y="3448053"/>
            <a:ext cx="2554685" cy="2615270"/>
          </a:xfrm>
          <a:prstGeom prst="rect">
            <a:avLst/>
          </a:prstGeom>
        </p:spPr>
      </p:pic>
      <p:pic>
        <p:nvPicPr>
          <p:cNvPr id="5" name="Imagen 4" descr="Panteón de Agripa interio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556" y="3448053"/>
            <a:ext cx="2381829" cy="2615270"/>
          </a:xfrm>
          <a:prstGeom prst="rect">
            <a:avLst/>
          </a:prstGeom>
        </p:spPr>
      </p:pic>
      <p:pic>
        <p:nvPicPr>
          <p:cNvPr id="6" name="Imagen 5" descr="Panteón de Agripa fachad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476" y="3448054"/>
            <a:ext cx="3163759" cy="2615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935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0785"/>
          </a:xfrm>
        </p:spPr>
        <p:txBody>
          <a:bodyPr>
            <a:normAutofit/>
          </a:bodyPr>
          <a:lstStyle/>
          <a:p>
            <a:r>
              <a:rPr lang="es-ES" sz="1400" dirty="0"/>
              <a:t>CULTURAS DE LA ANTIGÜEDAD: ROMA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21518"/>
            <a:ext cx="8229600" cy="5204646"/>
          </a:xfrm>
        </p:spPr>
        <p:txBody>
          <a:bodyPr>
            <a:normAutofit lnSpcReduction="10000"/>
          </a:bodyPr>
          <a:lstStyle/>
          <a:p>
            <a:pPr marL="179388" indent="-88900">
              <a:buNone/>
            </a:pPr>
            <a:r>
              <a:rPr lang="es-ES" sz="1400" b="1" i="1" dirty="0" smtClean="0"/>
              <a:t>Edificios para espectáculos</a:t>
            </a:r>
          </a:p>
          <a:p>
            <a:pPr marL="0" indent="0">
              <a:buNone/>
            </a:pPr>
            <a:endParaRPr lang="es-ES" sz="1200" dirty="0"/>
          </a:p>
          <a:p>
            <a:pPr marL="179388" indent="-88900">
              <a:buNone/>
            </a:pPr>
            <a:r>
              <a:rPr lang="es-ES" sz="1200" b="1" i="1" dirty="0" smtClean="0"/>
              <a:t>Anfiteatro Flavio o Coliseo</a:t>
            </a:r>
          </a:p>
          <a:p>
            <a:pPr marL="0" indent="0">
              <a:buNone/>
            </a:pPr>
            <a:endParaRPr lang="es-ES" sz="1200" dirty="0"/>
          </a:p>
          <a:p>
            <a:r>
              <a:rPr lang="es-ES" sz="1200" dirty="0" smtClean="0"/>
              <a:t>Edificio resultante de la yuxtaposición de dos teatros y en el que se desarrollaban espectáculos para entretenimiento público, como los combates entre gladiadores o juegos de cacería de fieras e incluso batallas navales. </a:t>
            </a:r>
          </a:p>
          <a:p>
            <a:pPr marL="539750" lvl="1" indent="-179388"/>
            <a:r>
              <a:rPr lang="es-ES" sz="1200" dirty="0" smtClean="0"/>
              <a:t>Fue construido por el emperador Vespasiano entre los años 70 y 75 d.C., e inaugurado por su hijo Tito en el año 80;</a:t>
            </a:r>
          </a:p>
          <a:p>
            <a:pPr marL="539750" lvl="1" indent="-179388"/>
            <a:r>
              <a:rPr lang="es-ES" sz="1200" dirty="0" smtClean="0"/>
              <a:t>Con una altura de 48 m y un aforo de 50,000 espectadores, su planta era elíptica y poseía una serie de complejos mecanismos para elevar o descender personas, animales y otros implementos requeridos para la escenificación de diversos espectáculos;</a:t>
            </a:r>
          </a:p>
          <a:p>
            <a:pPr marL="539750" lvl="1" indent="-179388"/>
            <a:r>
              <a:rPr lang="es-ES" sz="1200" dirty="0" smtClean="0"/>
              <a:t>Destruido parcialmente por los terremotos ocurridos en los siglos XIII y XIV, sus piedras fueron utilizadas posteriormente para construir palacios e iglesias, principalmente en el Renacimiento.</a:t>
            </a:r>
          </a:p>
          <a:p>
            <a:pPr marL="539750" lvl="1" indent="-179388"/>
            <a:r>
              <a:rPr lang="es-ES" sz="1200" dirty="0" smtClean="0"/>
              <a:t>Su nombre proviene de una estatua en bronce de más de 30 m de altura, conocida como el </a:t>
            </a:r>
            <a:r>
              <a:rPr lang="es-ES" sz="1200" i="1" dirty="0" smtClean="0"/>
              <a:t>Coloso de Nerón</a:t>
            </a:r>
            <a:r>
              <a:rPr lang="es-ES" sz="1200" dirty="0" smtClean="0"/>
              <a:t>. Fue sustituida posteriormente por una representación solar en homenaje a Vespasiano.</a:t>
            </a:r>
          </a:p>
          <a:p>
            <a:pPr marL="360362" lvl="1" indent="0">
              <a:buNone/>
            </a:pPr>
            <a:endParaRPr lang="es-ES" sz="1200" i="1" dirty="0" smtClean="0"/>
          </a:p>
          <a:p>
            <a:pPr marL="179388" lvl="1" indent="-88900">
              <a:buNone/>
            </a:pPr>
            <a:r>
              <a:rPr lang="es-ES" sz="1200" b="1" i="1" dirty="0" smtClean="0"/>
              <a:t>Teatro</a:t>
            </a:r>
          </a:p>
          <a:p>
            <a:pPr marL="360362" lvl="1" indent="0">
              <a:buNone/>
            </a:pPr>
            <a:endParaRPr lang="es-ES" sz="1200" i="1" dirty="0"/>
          </a:p>
          <a:p>
            <a:pPr marL="360362" lvl="1" indent="0">
              <a:buNone/>
            </a:pPr>
            <a:r>
              <a:rPr lang="es-ES" sz="1200" dirty="0" smtClean="0"/>
              <a:t>Las principales diferencias con respecto al teatro griego fueron:</a:t>
            </a:r>
          </a:p>
          <a:p>
            <a:pPr marL="531812" lvl="1" indent="-171450"/>
            <a:r>
              <a:rPr lang="es-ES" sz="1200" dirty="0" smtClean="0"/>
              <a:t>Se construyó sobre un terreno plano;</a:t>
            </a:r>
          </a:p>
          <a:p>
            <a:pPr marL="531812" lvl="1" indent="-171450"/>
            <a:r>
              <a:rPr lang="es-ES" sz="1200" dirty="0" smtClean="0"/>
              <a:t>El espacio de la </a:t>
            </a:r>
            <a:r>
              <a:rPr lang="es-ES" sz="1200" i="1" dirty="0" err="1" smtClean="0"/>
              <a:t>orchestra</a:t>
            </a:r>
            <a:r>
              <a:rPr lang="es-ES" sz="1200" dirty="0" smtClean="0"/>
              <a:t>, cercano al proscenio era más reducido ya que no se utilizaban los coros;</a:t>
            </a:r>
          </a:p>
          <a:p>
            <a:pPr marL="531812" lvl="1" indent="-171450"/>
            <a:r>
              <a:rPr lang="es-ES" sz="1200" dirty="0" smtClean="0"/>
              <a:t>El estrado , o </a:t>
            </a:r>
            <a:r>
              <a:rPr lang="es-ES" sz="1200" i="1" dirty="0" err="1" smtClean="0"/>
              <a:t>scaena</a:t>
            </a:r>
            <a:r>
              <a:rPr lang="es-ES" sz="1200" i="1" dirty="0" smtClean="0"/>
              <a:t>,</a:t>
            </a:r>
            <a:r>
              <a:rPr lang="es-ES" sz="1200" dirty="0" smtClean="0"/>
              <a:t> se componía de </a:t>
            </a:r>
            <a:r>
              <a:rPr lang="es-ES" sz="1200" i="1" dirty="0" err="1" smtClean="0"/>
              <a:t>proscaenium</a:t>
            </a:r>
            <a:r>
              <a:rPr lang="es-ES" sz="1200" dirty="0" smtClean="0"/>
              <a:t>, parte anterior y ligeramente elevada respecto a la </a:t>
            </a:r>
            <a:r>
              <a:rPr lang="es-ES" sz="1200" i="1" dirty="0" err="1" smtClean="0"/>
              <a:t>orchestra</a:t>
            </a:r>
            <a:r>
              <a:rPr lang="es-ES" sz="1200" dirty="0" smtClean="0"/>
              <a:t>, y </a:t>
            </a:r>
            <a:r>
              <a:rPr lang="es-ES" sz="1200" i="1" dirty="0" err="1" smtClean="0"/>
              <a:t>postscaenium</a:t>
            </a:r>
            <a:r>
              <a:rPr lang="es-ES" sz="1200" dirty="0" smtClean="0"/>
              <a:t>, áreas situadas detrás del estrado.</a:t>
            </a:r>
          </a:p>
          <a:p>
            <a:pPr marL="531812" lvl="1" indent="-171450"/>
            <a:r>
              <a:rPr lang="es-ES" sz="1200" dirty="0" smtClean="0"/>
              <a:t>El recinto en el que se ubicaba el público se denominaba </a:t>
            </a:r>
            <a:r>
              <a:rPr lang="es-ES" sz="1200" i="1" dirty="0" err="1" smtClean="0"/>
              <a:t>cavea</a:t>
            </a:r>
            <a:r>
              <a:rPr lang="es-ES" sz="1200" dirty="0" smtClean="0"/>
              <a:t> o graderío y se construía en un plano inclinado, dividido por líneas horizontales y verticales, al que se accedía a través de pasadizos denominados </a:t>
            </a:r>
            <a:r>
              <a:rPr lang="es-ES" sz="1200" i="1" dirty="0" smtClean="0"/>
              <a:t>vomitorios</a:t>
            </a:r>
            <a:r>
              <a:rPr lang="es-ES" sz="1200" dirty="0" smtClean="0"/>
              <a:t>;</a:t>
            </a:r>
          </a:p>
          <a:p>
            <a:pPr marL="531812" lvl="1" indent="-171450"/>
            <a:r>
              <a:rPr lang="es-ES" sz="1200" dirty="0" smtClean="0"/>
              <a:t>Además de representaciones teatrales se utilizaba también para reuniones de carácter político;</a:t>
            </a:r>
          </a:p>
          <a:p>
            <a:pPr marL="531812" lvl="1" indent="-171450"/>
            <a:endParaRPr lang="es-ES" sz="1200" dirty="0" smtClean="0"/>
          </a:p>
          <a:p>
            <a:pPr marL="400050" lvl="1" indent="0">
              <a:buNone/>
            </a:pP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268474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9547"/>
          </a:xfrm>
        </p:spPr>
        <p:txBody>
          <a:bodyPr>
            <a:normAutofit/>
          </a:bodyPr>
          <a:lstStyle/>
          <a:p>
            <a:r>
              <a:rPr lang="es-ES" sz="1400" dirty="0"/>
              <a:t>CULTURAS DE LA ANTIGÜEDAD: ROMA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76566"/>
            <a:ext cx="8229600" cy="56864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600" b="1" i="1" dirty="0" smtClean="0"/>
              <a:t>Arte de la imagen: escultura y pintura</a:t>
            </a:r>
          </a:p>
          <a:p>
            <a:pPr marL="0" indent="0">
              <a:buNone/>
            </a:pPr>
            <a:endParaRPr lang="es-ES" sz="1400" dirty="0"/>
          </a:p>
          <a:p>
            <a:pPr marL="179388" indent="-88900">
              <a:buNone/>
            </a:pPr>
            <a:r>
              <a:rPr lang="es-ES" sz="1400" b="1" i="1" dirty="0" smtClean="0"/>
              <a:t>La escultura</a:t>
            </a:r>
          </a:p>
          <a:p>
            <a:pPr marL="90488" indent="0">
              <a:buNone/>
            </a:pPr>
            <a:endParaRPr lang="es-ES" sz="1400" dirty="0"/>
          </a:p>
          <a:p>
            <a:r>
              <a:rPr lang="es-ES" sz="1200" dirty="0" smtClean="0"/>
              <a:t>En una primera etapa la escultura es resultado del realismo de influencia etrusca, y del idealismo de influencia griega.</a:t>
            </a:r>
          </a:p>
          <a:p>
            <a:r>
              <a:rPr lang="es-ES" sz="1200" dirty="0" smtClean="0"/>
              <a:t>Derivado de un concepto jurídico conocido como </a:t>
            </a:r>
            <a:r>
              <a:rPr lang="es-ES" sz="1200" dirty="0" err="1" smtClean="0"/>
              <a:t>i</a:t>
            </a:r>
            <a:r>
              <a:rPr lang="es-ES" sz="1200" i="1" dirty="0" err="1" smtClean="0"/>
              <a:t>us</a:t>
            </a:r>
            <a:r>
              <a:rPr lang="es-ES" sz="1200" i="1" dirty="0" smtClean="0"/>
              <a:t> </a:t>
            </a:r>
            <a:r>
              <a:rPr lang="es-ES" sz="1200" i="1" dirty="0" err="1" smtClean="0"/>
              <a:t>imaginum</a:t>
            </a:r>
            <a:r>
              <a:rPr lang="es-ES" sz="1200" dirty="0" smtClean="0"/>
              <a:t>, que era el derecho a poseer y exhibir imágenes de los antepasados, se desarrolla de manera particular la </a:t>
            </a:r>
            <a:r>
              <a:rPr lang="es-ES" sz="1200" dirty="0" err="1" smtClean="0"/>
              <a:t>retratística</a:t>
            </a:r>
            <a:r>
              <a:rPr lang="es-ES" sz="1200" dirty="0" smtClean="0"/>
              <a:t>, pintura o efigie de una persona.</a:t>
            </a:r>
          </a:p>
          <a:p>
            <a:r>
              <a:rPr lang="es-ES" sz="1200" dirty="0" smtClean="0"/>
              <a:t>Se desarrolla también la estatua ecuestre, cuyo ejemplo más destacado será la representación de Marco Aurelio, el emperador-filósofo que gobernó entre 162-180 d.C., que será imitada posteriormente por Donatello, </a:t>
            </a:r>
            <a:r>
              <a:rPr lang="es-ES" sz="1200" dirty="0" err="1" smtClean="0"/>
              <a:t>Verrocchio</a:t>
            </a:r>
            <a:r>
              <a:rPr lang="es-ES" sz="1200" dirty="0" smtClean="0"/>
              <a:t> y otros.</a:t>
            </a:r>
          </a:p>
          <a:p>
            <a:r>
              <a:rPr lang="es-ES" sz="1200" dirty="0" smtClean="0"/>
              <a:t>La técnica del </a:t>
            </a:r>
            <a:r>
              <a:rPr lang="es-ES" sz="1200" i="1" dirty="0" smtClean="0"/>
              <a:t>relieve</a:t>
            </a:r>
            <a:r>
              <a:rPr lang="es-ES" sz="1200" dirty="0" smtClean="0"/>
              <a:t> se aplica a las columnas y los arcos de triunfo, entre los más significativos: el </a:t>
            </a:r>
            <a:r>
              <a:rPr lang="es-ES" sz="1200" i="1" dirty="0" smtClean="0"/>
              <a:t>Ara </a:t>
            </a:r>
            <a:r>
              <a:rPr lang="es-ES" sz="1200" i="1" dirty="0" err="1" smtClean="0"/>
              <a:t>Pacis</a:t>
            </a:r>
            <a:r>
              <a:rPr lang="es-ES" sz="1200" i="1" dirty="0" smtClean="0"/>
              <a:t> </a:t>
            </a:r>
            <a:r>
              <a:rPr lang="es-ES" sz="1200" dirty="0" smtClean="0"/>
              <a:t>de Augusto, la </a:t>
            </a:r>
            <a:r>
              <a:rPr lang="es-ES" sz="1200" i="1" dirty="0" smtClean="0"/>
              <a:t>columna trajana</a:t>
            </a:r>
            <a:r>
              <a:rPr lang="es-ES" sz="1200" dirty="0" smtClean="0"/>
              <a:t> y los </a:t>
            </a:r>
            <a:r>
              <a:rPr lang="es-ES" sz="1200" i="1" dirty="0" smtClean="0"/>
              <a:t>arcos de Tito y Constantino.</a:t>
            </a:r>
            <a:endParaRPr lang="es-ES" sz="1200" i="1" dirty="0"/>
          </a:p>
        </p:txBody>
      </p:sp>
      <p:pic>
        <p:nvPicPr>
          <p:cNvPr id="4" name="Imagen 3" descr="Marco Aureli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081" y="3483786"/>
            <a:ext cx="1970398" cy="2955598"/>
          </a:xfrm>
          <a:prstGeom prst="rect">
            <a:avLst/>
          </a:prstGeom>
        </p:spPr>
      </p:pic>
      <p:pic>
        <p:nvPicPr>
          <p:cNvPr id="5" name="Imagen 4" descr="Busto de Marco Aureli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447" y="3512762"/>
            <a:ext cx="2068283" cy="2926622"/>
          </a:xfrm>
          <a:prstGeom prst="rect">
            <a:avLst/>
          </a:prstGeom>
        </p:spPr>
      </p:pic>
      <p:pic>
        <p:nvPicPr>
          <p:cNvPr id="6" name="Imagen 5" descr="Arco de Tito reliev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103" y="3483786"/>
            <a:ext cx="3434795" cy="295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736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3453"/>
          </a:xfrm>
        </p:spPr>
        <p:txBody>
          <a:bodyPr>
            <a:normAutofit/>
          </a:bodyPr>
          <a:lstStyle/>
          <a:p>
            <a:r>
              <a:rPr lang="es-ES" sz="1400" dirty="0"/>
              <a:t>CULTURAS DE LA ANTIGÜEDAD: ROMA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64186"/>
            <a:ext cx="8229600" cy="5361978"/>
          </a:xfrm>
        </p:spPr>
        <p:txBody>
          <a:bodyPr>
            <a:normAutofit/>
          </a:bodyPr>
          <a:lstStyle/>
          <a:p>
            <a:pPr marL="179388" indent="-88900">
              <a:buNone/>
            </a:pPr>
            <a:r>
              <a:rPr lang="es-ES" sz="1400" b="1" i="1" dirty="0" smtClean="0"/>
              <a:t>La pintura: el fresco y el mosaico</a:t>
            </a:r>
            <a:endParaRPr lang="es-ES" sz="1400" dirty="0" smtClean="0"/>
          </a:p>
          <a:p>
            <a:pPr marL="0" indent="0">
              <a:buNone/>
            </a:pPr>
            <a:endParaRPr lang="es-ES" sz="1200" dirty="0" smtClean="0"/>
          </a:p>
          <a:p>
            <a:r>
              <a:rPr lang="es-ES" sz="1200" dirty="0" smtClean="0"/>
              <a:t>La pintura romana experimenta la influencia de la pintura helenística, aunque con </a:t>
            </a:r>
            <a:r>
              <a:rPr lang="es-ES" sz="1200" dirty="0"/>
              <a:t>s</a:t>
            </a:r>
            <a:r>
              <a:rPr lang="es-ES" sz="1200" dirty="0" smtClean="0"/>
              <a:t>us propias características.</a:t>
            </a:r>
          </a:p>
          <a:p>
            <a:r>
              <a:rPr lang="es-ES" sz="1200" dirty="0" smtClean="0"/>
              <a:t>Destaca la pintura mural, cuyos temas principales son el paisaje, las escenas de género (escenas de la vida diaria de personas comunes) y los retratos de tendencia naturalista.</a:t>
            </a:r>
          </a:p>
          <a:p>
            <a:r>
              <a:rPr lang="es-ES" sz="1200" dirty="0" smtClean="0"/>
              <a:t>Se emplearon procedimientos y técnicas del </a:t>
            </a:r>
            <a:r>
              <a:rPr lang="es-ES" sz="1200" i="1" dirty="0" smtClean="0"/>
              <a:t>encausto</a:t>
            </a:r>
            <a:r>
              <a:rPr lang="es-ES" sz="1200" dirty="0" smtClean="0"/>
              <a:t> (técnica </a:t>
            </a:r>
            <a:r>
              <a:rPr lang="es-ES" sz="1200" dirty="0"/>
              <a:t>que </a:t>
            </a:r>
            <a:r>
              <a:rPr lang="es-ES" sz="1200" dirty="0" smtClean="0"/>
              <a:t>utiliza la cera para aglutinar los pigmentos), </a:t>
            </a:r>
            <a:r>
              <a:rPr lang="es-ES" sz="1200" i="1" dirty="0" smtClean="0"/>
              <a:t>temple</a:t>
            </a:r>
            <a:r>
              <a:rPr lang="es-ES" sz="1200" dirty="0" smtClean="0"/>
              <a:t> (pigmento más agua más algún tipo de grasa animal) y el </a:t>
            </a:r>
            <a:r>
              <a:rPr lang="es-ES" sz="1200" i="1" dirty="0" smtClean="0"/>
              <a:t>fresco</a:t>
            </a:r>
            <a:r>
              <a:rPr lang="es-ES" sz="1200" dirty="0" smtClean="0"/>
              <a:t>; también desarrollaron la pintura sobre tabla. </a:t>
            </a:r>
          </a:p>
          <a:p>
            <a:r>
              <a:rPr lang="es-ES" sz="1200" dirty="0" smtClean="0"/>
              <a:t>Se desarrolla una serie de formas decorativas que incluyen estilos diversos como el revestimiento de paredes (incrustaciones), simulación de arquitecturas de columnas y ventanas con efectos de profundidad, etc.</a:t>
            </a:r>
            <a:endParaRPr lang="es-ES" sz="1200" dirty="0"/>
          </a:p>
          <a:p>
            <a:r>
              <a:rPr lang="es-ES" sz="1200" dirty="0" smtClean="0"/>
              <a:t>El mosaico fue utilizado para la ornamentación de pisos y paredes.</a:t>
            </a:r>
          </a:p>
          <a:p>
            <a:r>
              <a:rPr lang="es-ES" sz="1200" dirty="0" smtClean="0"/>
              <a:t>Los temas son geométricos, incluyen retratos y motivos de inspiración mitológica e histórica.</a:t>
            </a:r>
            <a:endParaRPr lang="es-ES" sz="1200" dirty="0"/>
          </a:p>
        </p:txBody>
      </p:sp>
      <p:pic>
        <p:nvPicPr>
          <p:cNvPr id="4" name="Imagen 3" descr="Mosaico rom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055" y="3466352"/>
            <a:ext cx="2074392" cy="2973295"/>
          </a:xfrm>
          <a:prstGeom prst="rect">
            <a:avLst/>
          </a:prstGeom>
        </p:spPr>
      </p:pic>
      <p:pic>
        <p:nvPicPr>
          <p:cNvPr id="5" name="Imagen 4" descr="Pintura helenístic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3466352"/>
            <a:ext cx="2923241" cy="2973295"/>
          </a:xfrm>
          <a:prstGeom prst="rect">
            <a:avLst/>
          </a:prstGeom>
        </p:spPr>
      </p:pic>
      <p:pic>
        <p:nvPicPr>
          <p:cNvPr id="6" name="Imagen 5" descr="Mosaico geométrico roman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941" y="3466352"/>
            <a:ext cx="2682113" cy="2973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867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928469" y="224119"/>
            <a:ext cx="30092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dirty="0" smtClean="0">
                <a:solidFill>
                  <a:srgbClr val="FF0000"/>
                </a:solidFill>
                <a:latin typeface="Baskerville"/>
                <a:cs typeface="Baskerville"/>
              </a:rPr>
              <a:t>Arte Romano</a:t>
            </a:r>
            <a:endParaRPr lang="es-ES" sz="4000" dirty="0">
              <a:solidFill>
                <a:srgbClr val="FF0000"/>
              </a:solidFill>
              <a:latin typeface="Baskerville"/>
              <a:cs typeface="Baskerville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Insertar Pel</a:t>
            </a:r>
            <a:r>
              <a:rPr lang="es-ES" dirty="0" smtClean="0"/>
              <a:t>ícula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0689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91717"/>
            <a:ext cx="7772400" cy="474807"/>
          </a:xfrm>
        </p:spPr>
        <p:txBody>
          <a:bodyPr>
            <a:normAutofit/>
          </a:bodyPr>
          <a:lstStyle/>
          <a:p>
            <a:r>
              <a:rPr lang="es-ES" sz="1400" dirty="0" smtClean="0"/>
              <a:t>CULTURAS DE LA ANTIGÜEDAD: ROMA</a:t>
            </a:r>
            <a:endParaRPr lang="es-ES" sz="1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62912" y="866523"/>
            <a:ext cx="8118768" cy="5353453"/>
          </a:xfrm>
        </p:spPr>
        <p:txBody>
          <a:bodyPr>
            <a:normAutofit fontScale="92500" lnSpcReduction="10000"/>
          </a:bodyPr>
          <a:lstStyle/>
          <a:p>
            <a:pPr algn="l"/>
            <a:endParaRPr lang="es-ES" sz="1200" b="1" i="1" dirty="0" smtClean="0">
              <a:solidFill>
                <a:schemeClr val="tx1"/>
              </a:solidFill>
            </a:endParaRPr>
          </a:p>
          <a:p>
            <a:pPr algn="l"/>
            <a:endParaRPr lang="es-ES" sz="1200" b="1" i="1" dirty="0" smtClean="0">
              <a:solidFill>
                <a:schemeClr val="tx1"/>
              </a:solidFill>
            </a:endParaRPr>
          </a:p>
          <a:p>
            <a:pPr algn="l"/>
            <a:r>
              <a:rPr lang="es-ES" sz="1500" b="1" i="1" dirty="0" smtClean="0">
                <a:solidFill>
                  <a:schemeClr val="tx1"/>
                </a:solidFill>
              </a:rPr>
              <a:t>Contexto histórico</a:t>
            </a:r>
          </a:p>
          <a:p>
            <a:pPr algn="l"/>
            <a:endParaRPr lang="es-ES" sz="1200" dirty="0">
              <a:solidFill>
                <a:schemeClr val="tx1"/>
              </a:solidFill>
            </a:endParaRPr>
          </a:p>
          <a:p>
            <a:pPr algn="l"/>
            <a:r>
              <a:rPr lang="es-ES" sz="1200" dirty="0" smtClean="0">
                <a:solidFill>
                  <a:schemeClr val="tx1"/>
                </a:solidFill>
              </a:rPr>
              <a:t>En la historia de Roma se distinguen tres periodos:</a:t>
            </a:r>
          </a:p>
          <a:p>
            <a:pPr algn="l"/>
            <a:endParaRPr lang="es-ES" sz="1200" dirty="0">
              <a:solidFill>
                <a:schemeClr val="tx1"/>
              </a:solidFill>
            </a:endParaRPr>
          </a:p>
          <a:p>
            <a:pPr marL="171450" indent="-171450" algn="l">
              <a:buFont typeface="Arial"/>
              <a:buChar char="•"/>
            </a:pPr>
            <a:r>
              <a:rPr lang="es-ES" sz="1200" dirty="0" smtClean="0">
                <a:solidFill>
                  <a:schemeClr val="tx1"/>
                </a:solidFill>
              </a:rPr>
              <a:t>La </a:t>
            </a:r>
            <a:r>
              <a:rPr lang="es-ES" sz="1400" b="1" dirty="0">
                <a:solidFill>
                  <a:schemeClr val="tx1"/>
                </a:solidFill>
              </a:rPr>
              <a:t>M</a:t>
            </a:r>
            <a:r>
              <a:rPr lang="es-ES" sz="1400" b="1" dirty="0" smtClean="0">
                <a:solidFill>
                  <a:schemeClr val="tx1"/>
                </a:solidFill>
              </a:rPr>
              <a:t>onarquía</a:t>
            </a:r>
            <a:r>
              <a:rPr lang="es-ES" sz="1200" dirty="0" smtClean="0">
                <a:solidFill>
                  <a:schemeClr val="tx1"/>
                </a:solidFill>
              </a:rPr>
              <a:t>, que comprende desde sus orígenes, 753 a.C.,  hasta el año 509 a.C., con la caída y expulsión de la dinastía etrusca. </a:t>
            </a:r>
          </a:p>
          <a:p>
            <a:pPr marL="628650" lvl="1" indent="-171450" algn="l">
              <a:buFont typeface="Arial"/>
              <a:buChar char="•"/>
            </a:pPr>
            <a:r>
              <a:rPr lang="es-ES" sz="1200" dirty="0" smtClean="0">
                <a:solidFill>
                  <a:schemeClr val="tx1"/>
                </a:solidFill>
              </a:rPr>
              <a:t>La influencia de la cultura etrusca marca este periodo de manera importante.</a:t>
            </a:r>
          </a:p>
          <a:p>
            <a:pPr algn="l"/>
            <a:endParaRPr lang="es-ES" sz="1200" dirty="0">
              <a:solidFill>
                <a:schemeClr val="tx1"/>
              </a:solidFill>
            </a:endParaRPr>
          </a:p>
          <a:p>
            <a:pPr marL="171450" indent="-171450" algn="l">
              <a:buFont typeface="Arial"/>
              <a:buChar char="•"/>
            </a:pPr>
            <a:r>
              <a:rPr lang="es-ES" sz="1200" dirty="0" smtClean="0">
                <a:solidFill>
                  <a:schemeClr val="tx1"/>
                </a:solidFill>
              </a:rPr>
              <a:t>La </a:t>
            </a:r>
            <a:r>
              <a:rPr lang="es-ES" sz="1400" b="1" dirty="0" smtClean="0">
                <a:solidFill>
                  <a:schemeClr val="tx1"/>
                </a:solidFill>
              </a:rPr>
              <a:t>República</a:t>
            </a:r>
            <a:r>
              <a:rPr lang="es-ES" sz="1200" dirty="0" smtClean="0">
                <a:solidFill>
                  <a:schemeClr val="tx1"/>
                </a:solidFill>
              </a:rPr>
              <a:t>, periodo que se extiende hasta el año 27 a.C.</a:t>
            </a:r>
          </a:p>
          <a:p>
            <a:pPr marL="628650" lvl="1" indent="-171450" algn="l">
              <a:buFont typeface="Arial"/>
              <a:buChar char="•"/>
            </a:pPr>
            <a:r>
              <a:rPr lang="es-ES" sz="1200" dirty="0" smtClean="0">
                <a:solidFill>
                  <a:schemeClr val="tx1"/>
                </a:solidFill>
              </a:rPr>
              <a:t>Etapa de conquistas, extensión y consolidación del poder en la península itálica y en la cuenca del Mediterráneo</a:t>
            </a:r>
          </a:p>
          <a:p>
            <a:pPr marL="628650" lvl="1" indent="-171450" algn="l">
              <a:buFont typeface="Arial"/>
              <a:buChar char="•"/>
            </a:pPr>
            <a:r>
              <a:rPr lang="es-ES" sz="1200" dirty="0" smtClean="0">
                <a:solidFill>
                  <a:schemeClr val="tx1"/>
                </a:solidFill>
              </a:rPr>
              <a:t>La victoria sobre su rival Cartago (guerras púnicas) a partir de un ejército profesionalizado crea las condiciones para una expansión territorial de lo que será el futuro Imperio romano.</a:t>
            </a:r>
          </a:p>
          <a:p>
            <a:pPr marL="628650" lvl="1" indent="-171450" algn="l">
              <a:buFont typeface="Arial"/>
              <a:buChar char="•"/>
            </a:pPr>
            <a:r>
              <a:rPr lang="es-ES" sz="1200" dirty="0" smtClean="0">
                <a:solidFill>
                  <a:schemeClr val="tx1"/>
                </a:solidFill>
              </a:rPr>
              <a:t>Desarrollo del latifundismo y el esclavismo.</a:t>
            </a:r>
          </a:p>
          <a:p>
            <a:pPr marL="628650" lvl="1" indent="-171450" algn="l">
              <a:buFont typeface="Arial"/>
              <a:buChar char="•"/>
            </a:pPr>
            <a:r>
              <a:rPr lang="es-ES" sz="1200" dirty="0" smtClean="0">
                <a:solidFill>
                  <a:schemeClr val="tx1"/>
                </a:solidFill>
              </a:rPr>
              <a:t>Decisiva influencia griega en el arte romano.</a:t>
            </a:r>
          </a:p>
          <a:p>
            <a:pPr marL="628650" lvl="1" indent="-171450" algn="l">
              <a:buFont typeface="Arial"/>
              <a:buChar char="•"/>
            </a:pPr>
            <a:r>
              <a:rPr lang="es-ES" sz="1200" dirty="0" smtClean="0">
                <a:solidFill>
                  <a:schemeClr val="tx1"/>
                </a:solidFill>
              </a:rPr>
              <a:t>Crecimiento del poder personal en la última etapa de este periodo.</a:t>
            </a:r>
          </a:p>
          <a:p>
            <a:pPr marL="628650" lvl="1" indent="-171450" algn="l">
              <a:buFont typeface="Arial"/>
              <a:buChar char="•"/>
            </a:pPr>
            <a:endParaRPr lang="es-ES" sz="1200" dirty="0">
              <a:solidFill>
                <a:schemeClr val="tx1"/>
              </a:solidFill>
            </a:endParaRPr>
          </a:p>
          <a:p>
            <a:pPr marL="171450" indent="-171450" algn="l">
              <a:buFont typeface="Arial"/>
              <a:buChar char="•"/>
            </a:pPr>
            <a:r>
              <a:rPr lang="es-ES" sz="1200" dirty="0" smtClean="0">
                <a:solidFill>
                  <a:schemeClr val="tx1"/>
                </a:solidFill>
              </a:rPr>
              <a:t>El </a:t>
            </a:r>
            <a:r>
              <a:rPr lang="es-ES" sz="1400" b="1" dirty="0" smtClean="0">
                <a:solidFill>
                  <a:schemeClr val="tx1"/>
                </a:solidFill>
              </a:rPr>
              <a:t>Imperio</a:t>
            </a:r>
            <a:r>
              <a:rPr lang="es-ES" sz="1200" dirty="0" smtClean="0">
                <a:solidFill>
                  <a:schemeClr val="tx1"/>
                </a:solidFill>
              </a:rPr>
              <a:t> que se extiende hasta el año 476 de nuestra era.</a:t>
            </a:r>
          </a:p>
          <a:p>
            <a:pPr marL="628650" lvl="1" indent="-171450" algn="l">
              <a:buFont typeface="Arial"/>
              <a:buChar char="•"/>
            </a:pPr>
            <a:r>
              <a:rPr lang="es-ES" sz="1200" dirty="0" smtClean="0">
                <a:solidFill>
                  <a:schemeClr val="tx1"/>
                </a:solidFill>
              </a:rPr>
              <a:t>Etapa de gran esplendor durante los primeros tres siglos.</a:t>
            </a:r>
          </a:p>
          <a:p>
            <a:pPr marL="628650" lvl="1" indent="-171450" algn="l">
              <a:buFont typeface="Arial"/>
              <a:buChar char="•"/>
            </a:pPr>
            <a:r>
              <a:rPr lang="es-ES" sz="1200" dirty="0" smtClean="0">
                <a:solidFill>
                  <a:schemeClr val="tx1"/>
                </a:solidFill>
              </a:rPr>
              <a:t>Expansión territorial hasta los emperadores Trajano y Adriano (138 d.C.). Los dos siguientes siglos son de disgregación, crisis y caída del Imperio.</a:t>
            </a:r>
          </a:p>
          <a:p>
            <a:pPr marL="628650" lvl="1" indent="-171450" algn="l">
              <a:buFont typeface="Arial"/>
              <a:buChar char="•"/>
            </a:pPr>
            <a:r>
              <a:rPr lang="es-ES" sz="1200" dirty="0">
                <a:solidFill>
                  <a:schemeClr val="tx1"/>
                </a:solidFill>
              </a:rPr>
              <a:t>F</a:t>
            </a:r>
            <a:r>
              <a:rPr lang="es-ES" sz="1200" dirty="0" smtClean="0">
                <a:solidFill>
                  <a:schemeClr val="tx1"/>
                </a:solidFill>
              </a:rPr>
              <a:t>undación del Imperio Romano de Oriente. Constantino funda Constantinopla en el año 330 sobre la antigua Bizancio.</a:t>
            </a:r>
          </a:p>
          <a:p>
            <a:pPr marL="628650" lvl="1" indent="-171450" algn="l">
              <a:buFont typeface="Arial"/>
              <a:buChar char="•"/>
            </a:pPr>
            <a:r>
              <a:rPr lang="es-ES" sz="1200" dirty="0" smtClean="0">
                <a:solidFill>
                  <a:schemeClr val="tx1"/>
                </a:solidFill>
              </a:rPr>
              <a:t>Roma crea su propio arte a partir de la herencia etrusca y griega.</a:t>
            </a:r>
          </a:p>
          <a:p>
            <a:pPr marL="628650" lvl="1" indent="-171450" algn="l">
              <a:buFont typeface="Arial"/>
              <a:buChar char="•"/>
            </a:pPr>
            <a:r>
              <a:rPr lang="es-ES" sz="1200" dirty="0" smtClean="0">
                <a:solidFill>
                  <a:schemeClr val="tx1"/>
                </a:solidFill>
              </a:rPr>
              <a:t>La arquitectura es junto con la lengua latina y el derecho uno de los pilares de la romanización de otros pueblos.</a:t>
            </a:r>
          </a:p>
          <a:p>
            <a:pPr algn="l"/>
            <a:endParaRPr lang="es-ES" sz="1200" dirty="0">
              <a:solidFill>
                <a:schemeClr val="tx1"/>
              </a:solidFill>
            </a:endParaRPr>
          </a:p>
          <a:p>
            <a:pPr algn="l"/>
            <a:r>
              <a:rPr lang="es-ES" sz="1200" dirty="0" smtClean="0">
                <a:solidFill>
                  <a:schemeClr val="tx1"/>
                </a:solidFill>
              </a:rPr>
              <a:t> </a:t>
            </a:r>
            <a:endParaRPr lang="es-E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537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7001"/>
          </a:xfrm>
        </p:spPr>
        <p:txBody>
          <a:bodyPr>
            <a:normAutofit/>
          </a:bodyPr>
          <a:lstStyle/>
          <a:p>
            <a:r>
              <a:rPr lang="es-ES" sz="1400" dirty="0" smtClean="0"/>
              <a:t>CULTURAS DE LA ANTIGÜEDAD: ROMA</a:t>
            </a:r>
            <a:endParaRPr lang="es-ES" sz="1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35952"/>
            <a:ext cx="8229600" cy="53902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sz="1200" b="1" i="1" dirty="0" smtClean="0"/>
          </a:p>
          <a:p>
            <a:pPr marL="0" indent="0">
              <a:buNone/>
            </a:pPr>
            <a:r>
              <a:rPr lang="es-ES" sz="1400" b="1" i="1" dirty="0" smtClean="0"/>
              <a:t>El arte romano: influencias griegas y etruscas</a:t>
            </a:r>
          </a:p>
          <a:p>
            <a:pPr marL="0" indent="0">
              <a:buNone/>
            </a:pPr>
            <a:endParaRPr lang="es-ES" sz="1200" dirty="0"/>
          </a:p>
          <a:p>
            <a:r>
              <a:rPr lang="es-ES" sz="1200" dirty="0" smtClean="0"/>
              <a:t>El arte romano ha sido considerado como el hermano menor del arte griego y heredero del arte helenístico.</a:t>
            </a:r>
          </a:p>
          <a:p>
            <a:endParaRPr lang="es-ES" sz="1200" dirty="0"/>
          </a:p>
          <a:p>
            <a:r>
              <a:rPr lang="es-ES" sz="1200" dirty="0" smtClean="0"/>
              <a:t>Las influencias de Etruria y otras regiones de Italia aportaron al arte romano sus leyes arquitectónicas y escultóricas, sus rasgos austeros y su carácter realista.</a:t>
            </a:r>
          </a:p>
          <a:p>
            <a:endParaRPr lang="es-ES" sz="1200" dirty="0"/>
          </a:p>
          <a:p>
            <a:r>
              <a:rPr lang="es-ES" sz="1200" dirty="0" smtClean="0"/>
              <a:t>Roma en su proceso de expansión y conquista asimiló e incorporó a su propio arte las aportaciones de otros pueblos: el arte romano es resultado de una mezcla, de una simbiosis.</a:t>
            </a:r>
          </a:p>
          <a:p>
            <a:endParaRPr lang="es-ES" sz="1200" dirty="0"/>
          </a:p>
          <a:p>
            <a:r>
              <a:rPr lang="es-ES" sz="1200" dirty="0" smtClean="0"/>
              <a:t>La élite de los dirigentes republicanos y de las familias imperiales económica y políticamente poderosas son admiradores y amantes del arte.</a:t>
            </a:r>
          </a:p>
          <a:p>
            <a:endParaRPr lang="es-ES" sz="1200" dirty="0"/>
          </a:p>
          <a:p>
            <a:r>
              <a:rPr lang="es-ES" sz="1200" dirty="0" smtClean="0"/>
              <a:t>El deseo de posesión de la obra de arte, llevó a los romanos a:</a:t>
            </a:r>
          </a:p>
          <a:p>
            <a:pPr lvl="1"/>
            <a:r>
              <a:rPr lang="es-ES" sz="1200" dirty="0" smtClean="0"/>
              <a:t>Multiplicar los talleres dedicados a la reproducción de copias maestras en Grecia y en Italia.</a:t>
            </a:r>
          </a:p>
          <a:p>
            <a:pPr lvl="1"/>
            <a:r>
              <a:rPr lang="es-ES" sz="1200" dirty="0" smtClean="0"/>
              <a:t>Importar obras y artistas ya que muy pocos de estos eran romanos. Muchas de las obras griegas conocidas en la actualidad pertenecieron a familias romanas pudientes.</a:t>
            </a:r>
          </a:p>
          <a:p>
            <a:pPr lvl="1"/>
            <a:r>
              <a:rPr lang="es-ES" sz="1200" dirty="0" smtClean="0"/>
              <a:t>Desarrollar un eclecticismo (adopción de doctrinas, valores o puntos de vista diversos en un todo orgánico) como resultado del sentimiento de inferioridad que experimentaban frente al arte griego clásico y helenístico. Los romanos se reservaron para sí la tarea de gobernar y administrar el mundo (</a:t>
            </a:r>
            <a:r>
              <a:rPr lang="es-ES" sz="1200" i="1" dirty="0" smtClean="0"/>
              <a:t>Horacio: ‘la Grecia cautiva ha conquistado a un inculto vencedor’</a:t>
            </a:r>
            <a:r>
              <a:rPr lang="es-ES" sz="1200" dirty="0" smtClean="0"/>
              <a:t>).</a:t>
            </a:r>
          </a:p>
          <a:p>
            <a:pPr marL="57150" indent="0">
              <a:buNone/>
            </a:pPr>
            <a:endParaRPr lang="es-ES" sz="1200" dirty="0" smtClean="0"/>
          </a:p>
          <a:p>
            <a:pPr marL="365125" indent="-307975"/>
            <a:r>
              <a:rPr lang="es-ES" sz="1200" dirty="0" smtClean="0"/>
              <a:t>Los romanos crearon nuevos y originales valores arquitectónicos y escultóricos, aunque siempre bajo la influencia de los griegos, principalmente, y de los etruscos en segundo término.</a:t>
            </a:r>
          </a:p>
          <a:p>
            <a:pPr lvl="1"/>
            <a:endParaRPr lang="es-ES" sz="1200" dirty="0"/>
          </a:p>
          <a:p>
            <a:pPr marL="57150" indent="0">
              <a:buNone/>
            </a:pP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3507082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7573"/>
          </a:xfrm>
        </p:spPr>
        <p:txBody>
          <a:bodyPr>
            <a:normAutofit/>
          </a:bodyPr>
          <a:lstStyle/>
          <a:p>
            <a:r>
              <a:rPr lang="es-ES" sz="1400" dirty="0" smtClean="0"/>
              <a:t>CULTURAS DE LA ANTIGÜEDAD: ROMA</a:t>
            </a:r>
            <a:endParaRPr lang="es-ES" sz="1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42783"/>
            <a:ext cx="8229600" cy="5530421"/>
          </a:xfrm>
        </p:spPr>
        <p:txBody>
          <a:bodyPr>
            <a:normAutofit/>
          </a:bodyPr>
          <a:lstStyle/>
          <a:p>
            <a:r>
              <a:rPr lang="es-ES" sz="1200" dirty="0" smtClean="0"/>
              <a:t>El arte romano estuvo condicionado por la influencia del arte etrusco y del medio itálico. Sus principales características son:</a:t>
            </a:r>
          </a:p>
          <a:p>
            <a:pPr lvl="1"/>
            <a:r>
              <a:rPr lang="es-ES" sz="1200" dirty="0" smtClean="0"/>
              <a:t>En arquitectura, el empleo del arco, de la bóveda y la cúpula, así como la distribución interna de los templos.</a:t>
            </a:r>
          </a:p>
          <a:p>
            <a:pPr lvl="1"/>
            <a:r>
              <a:rPr lang="es-ES" sz="1200" dirty="0" smtClean="0"/>
              <a:t>En escultura, el desarrollo de un arte decorativo para la ornamentación de las viviendas.</a:t>
            </a:r>
          </a:p>
          <a:p>
            <a:pPr lvl="1"/>
            <a:r>
              <a:rPr lang="es-ES" sz="1200" dirty="0" smtClean="0"/>
              <a:t>En las artes menores, la aplicación de las técnicas de la orfebrería etrusca con influencia posterior en el relieve romano.</a:t>
            </a:r>
          </a:p>
          <a:p>
            <a:pPr lvl="1"/>
            <a:endParaRPr lang="es-ES" sz="1200" dirty="0"/>
          </a:p>
        </p:txBody>
      </p:sp>
      <p:pic>
        <p:nvPicPr>
          <p:cNvPr id="4" name="Imagen 3" descr="Quimera de Arezz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803" y="2148207"/>
            <a:ext cx="2999996" cy="207035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013" y="2148207"/>
            <a:ext cx="2652986" cy="2024996"/>
          </a:xfrm>
          <a:prstGeom prst="rect">
            <a:avLst/>
          </a:prstGeom>
        </p:spPr>
      </p:pic>
      <p:pic>
        <p:nvPicPr>
          <p:cNvPr id="6" name="Imagen 5" descr="Relieve etrusc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492" y="4173203"/>
            <a:ext cx="1802318" cy="2041239"/>
          </a:xfrm>
          <a:prstGeom prst="rect">
            <a:avLst/>
          </a:prstGeom>
        </p:spPr>
      </p:pic>
      <p:pic>
        <p:nvPicPr>
          <p:cNvPr id="7" name="Imagen 6" descr="Caballos alados etrusco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803" y="4173203"/>
            <a:ext cx="2999997" cy="2041239"/>
          </a:xfrm>
          <a:prstGeom prst="rect">
            <a:avLst/>
          </a:prstGeom>
        </p:spPr>
      </p:pic>
      <p:pic>
        <p:nvPicPr>
          <p:cNvPr id="8" name="Imagen 7" descr="Pintura etrusc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492" y="2148207"/>
            <a:ext cx="1802318" cy="2024996"/>
          </a:xfrm>
          <a:prstGeom prst="rect">
            <a:avLst/>
          </a:prstGeom>
        </p:spPr>
      </p:pic>
      <p:pic>
        <p:nvPicPr>
          <p:cNvPr id="9" name="Imagen 8" descr="Arte etrusco sarcófago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810" y="4173203"/>
            <a:ext cx="2999993" cy="2041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835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9852"/>
          </a:xfrm>
        </p:spPr>
        <p:txBody>
          <a:bodyPr>
            <a:normAutofit/>
          </a:bodyPr>
          <a:lstStyle/>
          <a:p>
            <a:r>
              <a:rPr lang="es-ES" sz="1400" dirty="0"/>
              <a:t>CULTURAS DE LA ANTIGÜEDAD: ROMA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54490"/>
            <a:ext cx="8229600" cy="5682519"/>
          </a:xfrm>
        </p:spPr>
        <p:txBody>
          <a:bodyPr>
            <a:normAutofit/>
          </a:bodyPr>
          <a:lstStyle/>
          <a:p>
            <a:r>
              <a:rPr lang="es-ES" sz="1200" dirty="0"/>
              <a:t>El arte romano </a:t>
            </a:r>
            <a:r>
              <a:rPr lang="es-ES" sz="1200" dirty="0" smtClean="0"/>
              <a:t>estuvo </a:t>
            </a:r>
            <a:r>
              <a:rPr lang="es-ES" sz="1200" dirty="0"/>
              <a:t>condicionado por la política. </a:t>
            </a:r>
            <a:endParaRPr lang="es-ES" sz="1200" dirty="0" smtClean="0"/>
          </a:p>
          <a:p>
            <a:r>
              <a:rPr lang="es-ES" sz="1200" dirty="0" smtClean="0"/>
              <a:t>En </a:t>
            </a:r>
            <a:r>
              <a:rPr lang="es-ES" sz="1200" dirty="0"/>
              <a:t>su expansión por el Mediterráneo los romanos utilizaron las obras artísticas como medios </a:t>
            </a:r>
            <a:r>
              <a:rPr lang="es-ES" sz="1200" dirty="0" smtClean="0"/>
              <a:t>para comunicar y dar un sentido de cohesión al dominio hegemónico que ejercieron sobre otros pueblos. </a:t>
            </a:r>
            <a:r>
              <a:rPr lang="es-ES" sz="1200" dirty="0"/>
              <a:t>Sus manifestaciones fueron:</a:t>
            </a:r>
          </a:p>
          <a:p>
            <a:pPr lvl="1"/>
            <a:r>
              <a:rPr lang="es-ES" sz="1200" dirty="0"/>
              <a:t>En arquitectura, mostrando una uniformidad en todos los territorios dominados o colonizados: calzadas, templos anfiteatros, acueductos, etc.</a:t>
            </a:r>
          </a:p>
          <a:p>
            <a:pPr lvl="1"/>
            <a:r>
              <a:rPr lang="es-ES" sz="1200" dirty="0"/>
              <a:t>En escultura, el arte se utiliza como lenguaje del poder político y personal. Las esculturas se utilizan para:</a:t>
            </a:r>
          </a:p>
          <a:p>
            <a:pPr lvl="2"/>
            <a:r>
              <a:rPr lang="es-ES" sz="1200" dirty="0"/>
              <a:t>Enaltecer la figura del jefe político (</a:t>
            </a:r>
            <a:r>
              <a:rPr lang="es-ES" sz="1200" i="1" dirty="0"/>
              <a:t>Tras la conquista de Oriente se desarrolla el culto al emper</a:t>
            </a:r>
            <a:r>
              <a:rPr lang="es-ES" sz="1200" dirty="0"/>
              <a:t>ador).</a:t>
            </a:r>
          </a:p>
          <a:p>
            <a:pPr lvl="2"/>
            <a:r>
              <a:rPr lang="es-ES" sz="1200" dirty="0"/>
              <a:t>Narrar los hechos y acontecimientos políticos (</a:t>
            </a:r>
            <a:r>
              <a:rPr lang="es-ES" sz="1200" i="1" dirty="0"/>
              <a:t>columnas conmemorativas, arcos de triunfo, etc</a:t>
            </a:r>
            <a:r>
              <a:rPr lang="es-ES" sz="1200" dirty="0"/>
              <a:t>.)</a:t>
            </a:r>
          </a:p>
          <a:p>
            <a:endParaRPr lang="es-ES" sz="1200" dirty="0"/>
          </a:p>
        </p:txBody>
      </p:sp>
      <p:pic>
        <p:nvPicPr>
          <p:cNvPr id="4" name="Imagen 3" descr="Augusto Prima Port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381" y="2665865"/>
            <a:ext cx="2176861" cy="346029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912" y="2636943"/>
            <a:ext cx="4501275" cy="348922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652799" y="6126164"/>
            <a:ext cx="2243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Emperador Augusto</a:t>
            </a:r>
            <a:endParaRPr lang="es-ES" sz="1200" dirty="0"/>
          </a:p>
        </p:txBody>
      </p:sp>
      <p:sp>
        <p:nvSpPr>
          <p:cNvPr id="7" name="CuadroTexto 6"/>
          <p:cNvSpPr txBox="1"/>
          <p:nvPr/>
        </p:nvSpPr>
        <p:spPr>
          <a:xfrm>
            <a:off x="5151477" y="6160010"/>
            <a:ext cx="19466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Arco de Trajano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2709340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7277"/>
          </a:xfrm>
        </p:spPr>
        <p:txBody>
          <a:bodyPr>
            <a:normAutofit/>
          </a:bodyPr>
          <a:lstStyle/>
          <a:p>
            <a:r>
              <a:rPr lang="es-ES" sz="1400" dirty="0"/>
              <a:t>CULTURAS DE LA ANTIGÜEDAD: ROMA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41915"/>
            <a:ext cx="8229600" cy="5384248"/>
          </a:xfrm>
        </p:spPr>
        <p:txBody>
          <a:bodyPr>
            <a:normAutofit/>
          </a:bodyPr>
          <a:lstStyle/>
          <a:p>
            <a:r>
              <a:rPr lang="es-ES" sz="1200" dirty="0"/>
              <a:t>El fausto y la riqueza de Oriente genera un gusto por la fantasía y lo irreal: la influencia de las culturas de Egipto, Mesopotamia y Siria propician la aparición de una arquitectura con abundancia de elementos decorativos</a:t>
            </a:r>
            <a:r>
              <a:rPr lang="es-ES" sz="1200" dirty="0" smtClean="0"/>
              <a:t>.</a:t>
            </a:r>
          </a:p>
          <a:p>
            <a:endParaRPr lang="es-ES" sz="1200" dirty="0"/>
          </a:p>
          <a:p>
            <a:r>
              <a:rPr lang="es-ES" sz="1200" dirty="0" smtClean="0"/>
              <a:t>Características principales:</a:t>
            </a:r>
          </a:p>
          <a:p>
            <a:pPr lvl="1"/>
            <a:r>
              <a:rPr lang="es-ES" sz="1200" dirty="0" smtClean="0"/>
              <a:t>Combinación y profusión de los tres órdenes clásicos: dórico, jonio y corintio (</a:t>
            </a:r>
            <a:r>
              <a:rPr lang="es-ES" sz="1200" i="1" dirty="0" smtClean="0"/>
              <a:t>teatro Pompeyo</a:t>
            </a:r>
            <a:r>
              <a:rPr lang="es-ES" sz="1200" dirty="0" smtClean="0"/>
              <a:t>).</a:t>
            </a:r>
          </a:p>
          <a:p>
            <a:pPr lvl="1"/>
            <a:r>
              <a:rPr lang="es-ES" sz="1200" dirty="0" smtClean="0"/>
              <a:t>Abundancia de rosetas, guirnaldas, cabezas de toro y otros elementos  decorativos (</a:t>
            </a:r>
            <a:r>
              <a:rPr lang="es-ES" sz="1200" i="1" dirty="0" smtClean="0"/>
              <a:t>Casa de Livia</a:t>
            </a:r>
            <a:r>
              <a:rPr lang="es-ES" sz="1200" dirty="0" smtClean="0"/>
              <a:t>).</a:t>
            </a:r>
          </a:p>
          <a:p>
            <a:pPr lvl="1"/>
            <a:r>
              <a:rPr lang="es-ES" sz="1200" dirty="0" smtClean="0"/>
              <a:t>Uso de mosaicos y pinturas con temas mitológicos y alegóricos.</a:t>
            </a:r>
          </a:p>
          <a:p>
            <a:pPr marL="457200" lvl="1" indent="0">
              <a:buNone/>
            </a:pPr>
            <a:r>
              <a:rPr lang="es-ES" sz="1200" i="1" dirty="0" smtClean="0"/>
              <a:t>Finalidad </a:t>
            </a:r>
            <a:r>
              <a:rPr lang="es-ES" sz="1200" dirty="0" smtClean="0"/>
              <a:t>de la ornamentación: llamar la atención, se extiende la idea de que lo fundamental no es representar sino provocar emoción.</a:t>
            </a:r>
          </a:p>
          <a:p>
            <a:pPr marL="457200" lvl="1" indent="0">
              <a:buNone/>
            </a:pPr>
            <a:r>
              <a:rPr lang="es-ES" sz="1200" i="1" dirty="0" smtClean="0"/>
              <a:t>Efecto</a:t>
            </a:r>
            <a:r>
              <a:rPr lang="es-ES" sz="1200" dirty="0" smtClean="0"/>
              <a:t>: abandono del equilibrio griego de las formas.</a:t>
            </a:r>
            <a:endParaRPr lang="es-ES" sz="1200" dirty="0"/>
          </a:p>
          <a:p>
            <a:pPr marL="0" indent="0">
              <a:buNone/>
            </a:pPr>
            <a:endParaRPr lang="es-ES" sz="1200" dirty="0"/>
          </a:p>
        </p:txBody>
      </p:sp>
      <p:pic>
        <p:nvPicPr>
          <p:cNvPr id="4" name="Imagen 3" descr="Casa Flavi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90" y="3116943"/>
            <a:ext cx="3340100" cy="2438400"/>
          </a:xfrm>
          <a:prstGeom prst="rect">
            <a:avLst/>
          </a:prstGeom>
        </p:spPr>
      </p:pic>
      <p:pic>
        <p:nvPicPr>
          <p:cNvPr id="5" name="Imagen 4" descr="Teatro Pompey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763" y="3116942"/>
            <a:ext cx="4049189" cy="2438401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887789" y="5555343"/>
            <a:ext cx="3311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Casa de Livia</a:t>
            </a:r>
            <a:endParaRPr lang="es-ES" sz="1200" dirty="0"/>
          </a:p>
        </p:txBody>
      </p:sp>
      <p:sp>
        <p:nvSpPr>
          <p:cNvPr id="7" name="CuadroTexto 6"/>
          <p:cNvSpPr txBox="1"/>
          <p:nvPr/>
        </p:nvSpPr>
        <p:spPr>
          <a:xfrm>
            <a:off x="4729238" y="5555343"/>
            <a:ext cx="29754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Teatro Pompeyo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634771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1076"/>
          </a:xfrm>
        </p:spPr>
        <p:txBody>
          <a:bodyPr>
            <a:normAutofit/>
          </a:bodyPr>
          <a:lstStyle/>
          <a:p>
            <a:r>
              <a:rPr lang="es-ES" sz="1400" dirty="0"/>
              <a:t>CULTURAS DE LA ANTIGÜEDAD: ROMA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34572"/>
            <a:ext cx="8229600" cy="5291592"/>
          </a:xfrm>
        </p:spPr>
        <p:txBody>
          <a:bodyPr>
            <a:normAutofit/>
          </a:bodyPr>
          <a:lstStyle/>
          <a:p>
            <a:r>
              <a:rPr lang="es-ES" sz="1200" dirty="0" smtClean="0"/>
              <a:t>La arquitectura es expresión y símbolo del poder: su propósito es comunicar y exaltar la epopeya y la grandeza de Roma y de sus dirigentes. Los acontecimientos se narran y son plasmados en:</a:t>
            </a:r>
          </a:p>
          <a:p>
            <a:pPr lvl="1"/>
            <a:r>
              <a:rPr lang="es-ES" sz="1200" dirty="0" smtClean="0"/>
              <a:t>Frescos e imágenes: bajorrelieves que evocan las conquistas guerreras y la grandeza de las legiones.</a:t>
            </a:r>
          </a:p>
          <a:p>
            <a:pPr lvl="1"/>
            <a:r>
              <a:rPr lang="es-ES" sz="1200" dirty="0" smtClean="0"/>
              <a:t>Columnas conmemorativas de campañas militares (</a:t>
            </a:r>
            <a:r>
              <a:rPr lang="es-ES" sz="1200" i="1" dirty="0" smtClean="0"/>
              <a:t>Columna de Trajano</a:t>
            </a:r>
            <a:r>
              <a:rPr lang="es-ES" sz="1200" dirty="0" smtClean="0"/>
              <a:t>). </a:t>
            </a:r>
          </a:p>
          <a:p>
            <a:pPr lvl="1"/>
            <a:r>
              <a:rPr lang="es-ES" sz="1200" dirty="0" smtClean="0"/>
              <a:t>Arcos de triunfo erigidos en honor de los triunfadores (</a:t>
            </a:r>
            <a:r>
              <a:rPr lang="es-ES" sz="1200" i="1" dirty="0" smtClean="0"/>
              <a:t>Arco de Tito</a:t>
            </a:r>
            <a:r>
              <a:rPr lang="es-ES" sz="1200" dirty="0" smtClean="0"/>
              <a:t>)</a:t>
            </a:r>
            <a:endParaRPr lang="es-ES" sz="1200" dirty="0"/>
          </a:p>
        </p:txBody>
      </p:sp>
      <p:pic>
        <p:nvPicPr>
          <p:cNvPr id="5" name="Imagen 4" descr="Columna de Traja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328" y="2612569"/>
            <a:ext cx="3860196" cy="2831867"/>
          </a:xfrm>
          <a:prstGeom prst="rect">
            <a:avLst/>
          </a:prstGeom>
        </p:spPr>
      </p:pic>
      <p:pic>
        <p:nvPicPr>
          <p:cNvPr id="6" name="Imagen 5" descr="Arco de Ti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714" y="2612570"/>
            <a:ext cx="2673047" cy="2831867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282095" y="5600095"/>
            <a:ext cx="27819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Columna de Trajano (detalle)</a:t>
            </a:r>
            <a:endParaRPr lang="es-ES" sz="1200" dirty="0"/>
          </a:p>
        </p:txBody>
      </p:sp>
      <p:sp>
        <p:nvSpPr>
          <p:cNvPr id="8" name="CuadroTexto 7"/>
          <p:cNvSpPr txBox="1"/>
          <p:nvPr/>
        </p:nvSpPr>
        <p:spPr>
          <a:xfrm>
            <a:off x="5539619" y="5600095"/>
            <a:ext cx="1790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Arco de Tito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3284548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3172"/>
          </a:xfrm>
        </p:spPr>
        <p:txBody>
          <a:bodyPr>
            <a:normAutofit/>
          </a:bodyPr>
          <a:lstStyle/>
          <a:p>
            <a:r>
              <a:rPr lang="es-ES" sz="1400" dirty="0"/>
              <a:t>CULTURAS DE LA ANTIGÜEDAD: ROMA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07144"/>
            <a:ext cx="8229600" cy="52190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s-ES" sz="1400" b="1" i="1" dirty="0" smtClean="0"/>
          </a:p>
          <a:p>
            <a:pPr marL="0" indent="0">
              <a:buNone/>
            </a:pPr>
            <a:r>
              <a:rPr lang="es-ES" sz="1400" b="1" i="1" dirty="0" smtClean="0"/>
              <a:t> </a:t>
            </a:r>
            <a:r>
              <a:rPr lang="es-ES" sz="1600" b="1" i="1" dirty="0" smtClean="0"/>
              <a:t>La arquitectura romana</a:t>
            </a:r>
          </a:p>
          <a:p>
            <a:pPr marL="0" indent="0">
              <a:buNone/>
            </a:pPr>
            <a:endParaRPr lang="es-ES" sz="1200" dirty="0"/>
          </a:p>
          <a:p>
            <a:r>
              <a:rPr lang="es-ES" sz="1200" dirty="0" smtClean="0"/>
              <a:t>Los romanos fueron grandes constructores que desarrollaron principalmente su actividad constructiva en el marco urbano:</a:t>
            </a:r>
          </a:p>
          <a:p>
            <a:pPr marL="571500" lvl="1" indent="-171450"/>
            <a:r>
              <a:rPr lang="es-ES" sz="1200" dirty="0" smtClean="0"/>
              <a:t>Por motivos </a:t>
            </a:r>
            <a:r>
              <a:rPr lang="es-ES" sz="1200" i="1" dirty="0" smtClean="0"/>
              <a:t>político-ideológicos</a:t>
            </a:r>
            <a:r>
              <a:rPr lang="es-ES" sz="1200" dirty="0" smtClean="0"/>
              <a:t>: la ciudad fue el centro más distintivo de su cultura en el que se llevó a cabo el proceso de romanización;</a:t>
            </a:r>
          </a:p>
          <a:p>
            <a:pPr marL="571500" lvl="1" indent="-171450"/>
            <a:r>
              <a:rPr lang="es-ES" sz="1200" dirty="0" smtClean="0"/>
              <a:t>Por motivos </a:t>
            </a:r>
            <a:r>
              <a:rPr lang="es-ES" sz="1200" i="1" dirty="0" smtClean="0"/>
              <a:t>urbanístico-sociales</a:t>
            </a:r>
            <a:r>
              <a:rPr lang="es-ES" sz="1200" dirty="0" smtClean="0"/>
              <a:t>:  la expansión del Imperio generaba una importante concentración urbana.</a:t>
            </a:r>
          </a:p>
          <a:p>
            <a:pPr marL="0" lvl="1" indent="0">
              <a:buNone/>
            </a:pPr>
            <a:endParaRPr lang="es-ES" sz="1200" dirty="0" smtClean="0"/>
          </a:p>
          <a:p>
            <a:pPr marL="365125" lvl="1" indent="-365125">
              <a:buFont typeface="Arial"/>
              <a:buChar char="•"/>
            </a:pPr>
            <a:r>
              <a:rPr lang="es-ES" sz="1200" dirty="0" smtClean="0"/>
              <a:t>La ciudad se diseña cuando es de nueva creación, o se reconstruye si se trata de un asentamiento preexistente. Se le dota de:</a:t>
            </a:r>
          </a:p>
          <a:p>
            <a:pPr marL="541338" lvl="3" indent="-176213"/>
            <a:r>
              <a:rPr lang="es-ES" sz="1200" i="1" dirty="0" smtClean="0"/>
              <a:t>Conjuntos monumentales</a:t>
            </a:r>
            <a:r>
              <a:rPr lang="es-ES" sz="1200" dirty="0" smtClean="0"/>
              <a:t>: foros, arcos de triunfo, columnas, templos, basílicas;</a:t>
            </a:r>
          </a:p>
          <a:p>
            <a:pPr marL="541338" lvl="3" indent="-176213"/>
            <a:r>
              <a:rPr lang="es-ES" sz="1200" i="1" dirty="0" smtClean="0"/>
              <a:t>Edificaciones utilitarias</a:t>
            </a:r>
            <a:r>
              <a:rPr lang="es-ES" sz="1200" dirty="0" smtClean="0"/>
              <a:t>: calzadas, acueductos, puentes, murallas defensivas;</a:t>
            </a:r>
          </a:p>
          <a:p>
            <a:pPr marL="541338" lvl="3" indent="-176213"/>
            <a:r>
              <a:rPr lang="es-ES" sz="1200" i="1" dirty="0" smtClean="0"/>
              <a:t>Edificaciones político-públicas</a:t>
            </a:r>
            <a:r>
              <a:rPr lang="es-ES" sz="1200" dirty="0" smtClean="0"/>
              <a:t>: termas, teatros,  anfiteatros, circos, baños públicos.</a:t>
            </a:r>
          </a:p>
          <a:p>
            <a:pPr marL="365125" lvl="3" indent="0">
              <a:buNone/>
            </a:pPr>
            <a:endParaRPr lang="es-ES" sz="1200" dirty="0"/>
          </a:p>
          <a:p>
            <a:pPr marL="365125" lvl="2" indent="-365125"/>
            <a:r>
              <a:rPr lang="es-ES" sz="1200" dirty="0" smtClean="0"/>
              <a:t>Necesitada de dar respuesta a la gran expansión territorial y el acelerado crecimiento de las ciudades que exigen soluciones prácticas y utilitarias, la construcción se inclina hacia una actividad ingenieril más que a una puramente artístico-arquitectónica.</a:t>
            </a:r>
          </a:p>
          <a:p>
            <a:pPr marL="365125" lvl="2" indent="-365125"/>
            <a:endParaRPr lang="es-ES" sz="1200" dirty="0"/>
          </a:p>
          <a:p>
            <a:pPr marL="176213" lvl="2" indent="0">
              <a:buNone/>
            </a:pPr>
            <a:r>
              <a:rPr lang="es-ES" sz="1400" b="1" i="1" dirty="0" smtClean="0"/>
              <a:t>La ciudad romana</a:t>
            </a:r>
          </a:p>
          <a:p>
            <a:pPr marL="176213" lvl="2" indent="0">
              <a:buNone/>
            </a:pPr>
            <a:endParaRPr lang="es-ES" sz="1200" dirty="0"/>
          </a:p>
          <a:p>
            <a:pPr marL="347663" lvl="2" indent="-171450"/>
            <a:r>
              <a:rPr lang="es-ES" sz="1200" dirty="0" smtClean="0"/>
              <a:t>La integración en el Imperio de las tribus y pueblos conquistados se realizó por la vía de la civilización urbana: </a:t>
            </a:r>
          </a:p>
          <a:p>
            <a:pPr marL="541338" lvl="3" indent="-176213"/>
            <a:r>
              <a:rPr lang="es-ES" sz="1200" dirty="0" smtClean="0"/>
              <a:t>unas veces se urbanizaron los poblados preexistentes habitados por diversos núcleos tribales; </a:t>
            </a:r>
          </a:p>
          <a:p>
            <a:pPr marL="541338" lvl="3" indent="-176213"/>
            <a:r>
              <a:rPr lang="es-ES" sz="1200" dirty="0" smtClean="0"/>
              <a:t>otras veces se fundaron nuevas ciudades atendiendo a razones económicas</a:t>
            </a:r>
            <a:r>
              <a:rPr lang="es-ES" sz="1200" dirty="0"/>
              <a:t> </a:t>
            </a:r>
            <a:r>
              <a:rPr lang="es-ES" sz="1200" dirty="0" smtClean="0"/>
              <a:t>y políticas, o a estrategias militares (la mayoría pobladas por colonos romanos o legionarios retirados o en reserva)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649146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400" dirty="0"/>
              <a:t>CULTURAS DE LA ANTIGÜEDAD: ROMA</a:t>
            </a:r>
          </a:p>
        </p:txBody>
      </p:sp>
      <p:pic>
        <p:nvPicPr>
          <p:cNvPr id="4" name="Marcador de contenido 3" descr="IMG_162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02" b="109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435472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1940</TotalTime>
  <Words>2652</Words>
  <Application>Microsoft Macintosh PowerPoint</Application>
  <PresentationFormat>Presentación en pantalla (4:3)</PresentationFormat>
  <Paragraphs>204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Tema de Office</vt:lpstr>
      <vt:lpstr>ARTE Y CULTURA I CULTURAS DE LA ANTIGÜEDAD: ROMA</vt:lpstr>
      <vt:lpstr>CULTURAS DE LA ANTIGÜEDAD: ROMA</vt:lpstr>
      <vt:lpstr>CULTURAS DE LA ANTIGÜEDAD: ROMA</vt:lpstr>
      <vt:lpstr>CULTURAS DE LA ANTIGÜEDAD: ROMA</vt:lpstr>
      <vt:lpstr>CULTURAS DE LA ANTIGÜEDAD: ROMA</vt:lpstr>
      <vt:lpstr>CULTURAS DE LA ANTIGÜEDAD: ROMA</vt:lpstr>
      <vt:lpstr>CULTURAS DE LA ANTIGÜEDAD: ROMA</vt:lpstr>
      <vt:lpstr>CULTURAS DE LA ANTIGÜEDAD: ROMA</vt:lpstr>
      <vt:lpstr>CULTURAS DE LA ANTIGÜEDAD: ROMA</vt:lpstr>
      <vt:lpstr>CULTURAS DE LA ANTIGÜEDAD: ROMA</vt:lpstr>
      <vt:lpstr>CULTURAS DE LA ANTIGÜEDAD: ROMA</vt:lpstr>
      <vt:lpstr>CULTURAS DE LA ANTIGÜEDAD: ROMA</vt:lpstr>
      <vt:lpstr>CULTURAS DE LA ANTIGÜEDAD: ROMA</vt:lpstr>
      <vt:lpstr>CULTURAS DE LA ANTIGÜEDAD: ROMA</vt:lpstr>
      <vt:lpstr>CULTURAS DE LA ANTIGÜEDAD: ROMA</vt:lpstr>
      <vt:lpstr>CULTURAS DE LA ANTIGÜEDAD: ROMA</vt:lpstr>
      <vt:lpstr>CULTURAS DE LA ANTIGÜEDAD: ROMA</vt:lpstr>
      <vt:lpstr>Presentación de PowerPoint</vt:lpstr>
    </vt:vector>
  </TitlesOfParts>
  <Company>Universidad Iberoamericana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CULTURAS DE LA ANTIGÜEDAD: ROMA</dc:title>
  <dc:creator>Jesús Eugenio Préstamo Millán</dc:creator>
  <cp:lastModifiedBy>Raul</cp:lastModifiedBy>
  <cp:revision>107</cp:revision>
  <dcterms:created xsi:type="dcterms:W3CDTF">2014-09-07T01:11:38Z</dcterms:created>
  <dcterms:modified xsi:type="dcterms:W3CDTF">2017-10-19T20:22:13Z</dcterms:modified>
</cp:coreProperties>
</file>