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56" r:id="rId3"/>
    <p:sldId id="271" r:id="rId4"/>
    <p:sldId id="258" r:id="rId5"/>
    <p:sldId id="257" r:id="rId6"/>
    <p:sldId id="261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4519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6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81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7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4195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602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79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95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836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534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16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A9763-1A67-4141-B82D-1B569DE2C63A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7E42-08F1-F245-BE7F-DCC647E29B9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208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tedral de Reim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059" y="1087233"/>
            <a:ext cx="4616823" cy="452531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271058" y="328706"/>
            <a:ext cx="46168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ARTE Y CULTURA I</a:t>
            </a:r>
            <a:br>
              <a:rPr lang="es-ES" dirty="0"/>
            </a:br>
            <a:r>
              <a:rPr lang="es-ES" sz="1600" dirty="0"/>
              <a:t>ARTE </a:t>
            </a:r>
            <a:r>
              <a:rPr lang="es-ES" sz="1600" dirty="0" smtClean="0"/>
              <a:t>GÓTICO</a:t>
            </a:r>
            <a:endParaRPr lang="es-ES" sz="1600" dirty="0"/>
          </a:p>
        </p:txBody>
      </p:sp>
      <p:sp>
        <p:nvSpPr>
          <p:cNvPr id="4" name="CuadroTexto 3"/>
          <p:cNvSpPr txBox="1"/>
          <p:nvPr/>
        </p:nvSpPr>
        <p:spPr>
          <a:xfrm>
            <a:off x="2271058" y="5752353"/>
            <a:ext cx="4616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UNIDAD 3</a:t>
            </a:r>
          </a:p>
          <a:p>
            <a:pPr algn="ctr"/>
            <a:r>
              <a:rPr lang="es-ES" dirty="0"/>
              <a:t>PROFR. 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4679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421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001060"/>
            <a:ext cx="8229600" cy="512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Los temas y fuentes de inspiración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La principal fuente de inspiración son el Nuevo Testamento y los Evangelios, sinópticos y apócrifos, por su contenido cristológico.</a:t>
            </a:r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dirty="0" smtClean="0"/>
              <a:t>Otras fuentes son las historias locales sobre santos e incluso relatos y leyendas de viajeros como Marco Polo,  o libros sobre literatura fantástica, que aportan elementos iconográficos acerca de culturas exóticas.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Con la utilización de nuevas fuentes aparecen también nuevos temas:</a:t>
            </a:r>
          </a:p>
          <a:p>
            <a:r>
              <a:rPr lang="es-ES" sz="1200" i="1" dirty="0" smtClean="0"/>
              <a:t>La Virgen María</a:t>
            </a:r>
            <a:r>
              <a:rPr lang="es-ES" sz="1200" dirty="0" smtClean="0"/>
              <a:t>, representada como la virgen </a:t>
            </a:r>
            <a:r>
              <a:rPr lang="es-ES" sz="1200" i="1" dirty="0" err="1" smtClean="0"/>
              <a:t>Eleusa</a:t>
            </a:r>
            <a:r>
              <a:rPr lang="es-ES" sz="1200" dirty="0" smtClean="0"/>
              <a:t> (con el niño en brazos) del arte bizantino: encarnación de un mundo utópico que se aparta del dolor y el sufrimiento;</a:t>
            </a:r>
          </a:p>
          <a:p>
            <a:r>
              <a:rPr lang="es-ES" sz="1200" i="1" dirty="0" smtClean="0"/>
              <a:t>Los santos</a:t>
            </a:r>
            <a:r>
              <a:rPr lang="es-ES" sz="1200" dirty="0" smtClean="0"/>
              <a:t>:  representación de los protectores y emisarios de Dios para los hombres;</a:t>
            </a:r>
          </a:p>
          <a:p>
            <a:r>
              <a:rPr lang="es-ES" sz="1200" i="1" dirty="0" smtClean="0"/>
              <a:t>El hombre</a:t>
            </a:r>
            <a:r>
              <a:rPr lang="es-ES" sz="1200" dirty="0" smtClean="0"/>
              <a:t>:  el nuevo protagonista, admirador de la obra del Dios creador y como un ser que se resiste a estar abocado a la muerte: es la respuesta a un entorno de epidemia, muerte y guerra.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La escultura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Los materiales utilizados son la piedra para las esculturas exteriores; la madera policromada para imágenes, retablos, etc.; mármol y alabastro para los conjuntos sepulcrales y los retablos.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A partir del siglo XIII, la escultura del Gótico tiende a la búsqueda del realismo, que se manifiesta en la expresión anatómica de los personajes y en el tratamiento detallado de objetos, como las armas o los ropajes.</a:t>
            </a:r>
          </a:p>
          <a:p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endParaRPr lang="es-ES" sz="1200" dirty="0" smtClean="0"/>
          </a:p>
          <a:p>
            <a:endParaRPr lang="es-ES" sz="1200" dirty="0" smtClean="0"/>
          </a:p>
          <a:p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170161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2656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96470"/>
            <a:ext cx="8229600" cy="5438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Destacan dos líneas escultóricas</a:t>
            </a:r>
          </a:p>
          <a:p>
            <a:r>
              <a:rPr lang="es-ES" sz="1200" i="1" dirty="0" smtClean="0"/>
              <a:t>El área italiana</a:t>
            </a:r>
            <a:r>
              <a:rPr lang="es-ES" sz="1200" dirty="0" smtClean="0"/>
              <a:t>, en las que sobresalen Nicola Pisano, su hijo Giovanni, y Arnoldo di Cambio;</a:t>
            </a:r>
          </a:p>
          <a:p>
            <a:r>
              <a:rPr lang="es-ES" sz="1200" i="1" dirty="0" smtClean="0"/>
              <a:t>El área de la Borgoña francesa</a:t>
            </a:r>
            <a:r>
              <a:rPr lang="es-ES" sz="1200" dirty="0" smtClean="0"/>
              <a:t>, con Pierre de </a:t>
            </a:r>
            <a:r>
              <a:rPr lang="es-ES" sz="1200" dirty="0" err="1" smtClean="0"/>
              <a:t>Chelles</a:t>
            </a:r>
            <a:r>
              <a:rPr lang="es-ES" sz="1200" dirty="0" smtClean="0"/>
              <a:t> y Claus </a:t>
            </a:r>
            <a:r>
              <a:rPr lang="es-ES" sz="1200" dirty="0" err="1" smtClean="0"/>
              <a:t>Sluter</a:t>
            </a:r>
            <a:r>
              <a:rPr lang="es-ES" sz="1200" dirty="0" smtClean="0"/>
              <a:t>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La pintura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conjunto pictórico del Gótico se expresa en tres campos: la vidriería, la iluminación-ilustración de libros y la tabla de madera, en retablo o en cuadros de caballete.</a:t>
            </a:r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Vidriera catedral de chart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8" y="3053229"/>
            <a:ext cx="2756648" cy="250488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34998" y="5742784"/>
            <a:ext cx="3279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Vidriera Catedral de </a:t>
            </a:r>
            <a:r>
              <a:rPr lang="es-ES" sz="1200" dirty="0" err="1" smtClean="0"/>
              <a:t>Chartres</a:t>
            </a:r>
            <a:endParaRPr lang="es-ES" sz="1200" dirty="0"/>
          </a:p>
        </p:txBody>
      </p:sp>
      <p:pic>
        <p:nvPicPr>
          <p:cNvPr id="6" name="Imagen 5" descr="Miniaturas gótica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99" y="3053229"/>
            <a:ext cx="1978025" cy="250488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746499" y="5744126"/>
            <a:ext cx="1978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/>
              <a:t>Miniatura gótica. </a:t>
            </a:r>
          </a:p>
          <a:p>
            <a:pPr algn="ctr"/>
            <a:r>
              <a:rPr lang="es-ES" sz="1200" dirty="0" smtClean="0"/>
              <a:t>La natividad</a:t>
            </a:r>
            <a:endParaRPr lang="es-ES" sz="1200" dirty="0"/>
          </a:p>
        </p:txBody>
      </p:sp>
      <p:pic>
        <p:nvPicPr>
          <p:cNvPr id="8" name="Imagen 7" descr="Limbour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82" y="3053229"/>
            <a:ext cx="2151530" cy="250488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946589" y="5734557"/>
            <a:ext cx="242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Limbourg</a:t>
            </a:r>
            <a:endParaRPr lang="es-ES" sz="1200" dirty="0" smtClean="0"/>
          </a:p>
          <a:p>
            <a:pPr algn="ctr"/>
            <a:r>
              <a:rPr lang="es-ES" sz="1200" dirty="0" smtClean="0"/>
              <a:t>Las ricas horas del Duque de Berry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88149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421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4001" y="1060824"/>
            <a:ext cx="8546352" cy="5113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Pintura del </a:t>
            </a:r>
            <a:r>
              <a:rPr lang="es-ES" sz="1200" b="1" i="1" dirty="0" err="1" smtClean="0"/>
              <a:t>Duecento</a:t>
            </a:r>
            <a:r>
              <a:rPr lang="es-ES" sz="1200" b="1" i="1" dirty="0" smtClean="0"/>
              <a:t> y del </a:t>
            </a:r>
            <a:r>
              <a:rPr lang="es-ES" sz="1200" b="1" i="1" dirty="0" err="1" smtClean="0"/>
              <a:t>Trecento</a:t>
            </a:r>
            <a:r>
              <a:rPr lang="es-ES" sz="1200" b="1" i="1" dirty="0" smtClean="0"/>
              <a:t> italianos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arte pictórico del Gótico en Italia está vinculado al arte bizantino (</a:t>
            </a:r>
            <a:r>
              <a:rPr lang="es-ES" sz="1200" i="1" dirty="0" smtClean="0"/>
              <a:t>la maniera greca</a:t>
            </a:r>
            <a:r>
              <a:rPr lang="es-ES" sz="1200" dirty="0" smtClean="0"/>
              <a:t>). Se expresa principalmente en frescos, pintura de tabla y en el mosaico.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Hay dos escuelas: </a:t>
            </a:r>
          </a:p>
          <a:p>
            <a:pPr marL="0" indent="0">
              <a:buNone/>
            </a:pPr>
            <a:r>
              <a:rPr lang="es-ES" sz="1200" i="1" dirty="0" smtClean="0"/>
              <a:t>Siena</a:t>
            </a:r>
            <a:r>
              <a:rPr lang="es-ES" sz="1200" dirty="0" smtClean="0"/>
              <a:t>. Artistas principales: </a:t>
            </a:r>
            <a:r>
              <a:rPr lang="es-ES" sz="1200" dirty="0" err="1" smtClean="0"/>
              <a:t>Duccio</a:t>
            </a:r>
            <a:r>
              <a:rPr lang="es-ES" sz="1200" dirty="0"/>
              <a:t> </a:t>
            </a:r>
            <a:r>
              <a:rPr lang="es-ES" sz="1200" dirty="0" smtClean="0"/>
              <a:t>y </a:t>
            </a:r>
            <a:r>
              <a:rPr lang="es-ES" sz="1200" dirty="0" err="1" smtClean="0"/>
              <a:t>Simone</a:t>
            </a:r>
            <a:r>
              <a:rPr lang="es-ES" sz="1200" dirty="0" smtClean="0"/>
              <a:t> Martini;</a:t>
            </a:r>
          </a:p>
          <a:p>
            <a:pPr marL="0" indent="0">
              <a:buNone/>
            </a:pPr>
            <a:r>
              <a:rPr lang="es-ES" sz="1200" i="1" dirty="0" smtClean="0"/>
              <a:t>Florencia</a:t>
            </a:r>
            <a:r>
              <a:rPr lang="es-ES" sz="1200" dirty="0" smtClean="0"/>
              <a:t>. Artistas principales: </a:t>
            </a:r>
            <a:r>
              <a:rPr lang="es-ES" sz="1200" dirty="0" err="1" smtClean="0"/>
              <a:t>Cimabue</a:t>
            </a:r>
            <a:r>
              <a:rPr lang="es-ES" sz="1200" dirty="0" smtClean="0"/>
              <a:t> y </a:t>
            </a:r>
            <a:r>
              <a:rPr lang="es-ES" sz="1200" dirty="0" err="1" smtClean="0"/>
              <a:t>Giotto</a:t>
            </a:r>
            <a:r>
              <a:rPr lang="es-ES" sz="1200" dirty="0" smtClean="0"/>
              <a:t>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Duc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1" y="3187699"/>
            <a:ext cx="2375646" cy="2101477"/>
          </a:xfrm>
          <a:prstGeom prst="rect">
            <a:avLst/>
          </a:prstGeom>
        </p:spPr>
      </p:pic>
      <p:pic>
        <p:nvPicPr>
          <p:cNvPr id="5" name="Imagen 4" descr="SimoneMartin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647" y="3187698"/>
            <a:ext cx="2420471" cy="2101477"/>
          </a:xfrm>
          <a:prstGeom prst="rect">
            <a:avLst/>
          </a:prstGeom>
        </p:spPr>
      </p:pic>
      <p:pic>
        <p:nvPicPr>
          <p:cNvPr id="6" name="Imagen 5" descr="Giott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119" y="3187699"/>
            <a:ext cx="1882588" cy="2120154"/>
          </a:xfrm>
          <a:prstGeom prst="rect">
            <a:avLst/>
          </a:prstGeom>
        </p:spPr>
      </p:pic>
      <p:pic>
        <p:nvPicPr>
          <p:cNvPr id="7" name="Imagen 6" descr="Cimabu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707" y="3180432"/>
            <a:ext cx="1867646" cy="212742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54001" y="5528235"/>
            <a:ext cx="2375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Duccio</a:t>
            </a:r>
            <a:endParaRPr lang="es-ES" sz="1200" dirty="0" smtClean="0"/>
          </a:p>
          <a:p>
            <a:pPr algn="ctr"/>
            <a:r>
              <a:rPr lang="es-ES" sz="1200" dirty="0" smtClean="0"/>
              <a:t>La </a:t>
            </a:r>
            <a:r>
              <a:rPr lang="es-ES" sz="1200" dirty="0" err="1" smtClean="0"/>
              <a:t>Maestá</a:t>
            </a:r>
            <a:r>
              <a:rPr lang="es-ES" sz="1200" dirty="0" smtClean="0"/>
              <a:t>. </a:t>
            </a:r>
          </a:p>
          <a:p>
            <a:pPr algn="ctr"/>
            <a:r>
              <a:rPr lang="es-ES" sz="1200" dirty="0" err="1" smtClean="0"/>
              <a:t>Duomo</a:t>
            </a:r>
            <a:r>
              <a:rPr lang="es-ES" sz="1200" dirty="0" smtClean="0"/>
              <a:t> de Siena</a:t>
            </a:r>
            <a:endParaRPr lang="es-ES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749176" y="5528235"/>
            <a:ext cx="2151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Simone</a:t>
            </a:r>
            <a:r>
              <a:rPr lang="es-ES" sz="1200" dirty="0" smtClean="0"/>
              <a:t> Martini</a:t>
            </a:r>
          </a:p>
          <a:p>
            <a:pPr algn="ctr"/>
            <a:r>
              <a:rPr lang="es-ES" sz="1200" dirty="0" smtClean="0"/>
              <a:t>La Anunciación</a:t>
            </a:r>
            <a:endParaRPr lang="es-ES" sz="1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050119" y="5528235"/>
            <a:ext cx="1882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Giotto</a:t>
            </a:r>
            <a:endParaRPr lang="es-ES" sz="1200" dirty="0" smtClean="0"/>
          </a:p>
          <a:p>
            <a:pPr algn="ctr"/>
            <a:r>
              <a:rPr lang="es-ES" sz="1200" dirty="0" smtClean="0"/>
              <a:t>Frescos de Asís</a:t>
            </a:r>
            <a:endParaRPr lang="es-ES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932707" y="5528235"/>
            <a:ext cx="1867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 smtClean="0"/>
              <a:t>Cimabue</a:t>
            </a:r>
            <a:endParaRPr lang="es-ES" sz="1200" dirty="0" smtClean="0"/>
          </a:p>
          <a:p>
            <a:pPr algn="ctr"/>
            <a:r>
              <a:rPr lang="es-ES" sz="1200" dirty="0" smtClean="0"/>
              <a:t>La </a:t>
            </a:r>
            <a:r>
              <a:rPr lang="es-ES" sz="1200" dirty="0" err="1" smtClean="0"/>
              <a:t>Maestá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93385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480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41294"/>
            <a:ext cx="8229600" cy="51848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1200" b="1" i="1" dirty="0" smtClean="0"/>
          </a:p>
          <a:p>
            <a:pPr marL="0" indent="0">
              <a:buNone/>
            </a:pPr>
            <a:r>
              <a:rPr lang="es-ES" sz="1200" b="1" i="1" dirty="0" smtClean="0"/>
              <a:t>El Gótico internacional</a:t>
            </a:r>
          </a:p>
          <a:p>
            <a:pPr marL="0" indent="0">
              <a:buNone/>
            </a:pPr>
            <a:r>
              <a:rPr lang="es-ES" sz="1200" dirty="0"/>
              <a:t> </a:t>
            </a:r>
            <a:endParaRPr lang="es-ES" sz="1200" dirty="0" smtClean="0"/>
          </a:p>
          <a:p>
            <a:pPr marL="0" indent="0">
              <a:buNone/>
            </a:pPr>
            <a:r>
              <a:rPr lang="es-ES" sz="1200" dirty="0" smtClean="0"/>
              <a:t>Se desarrolla en Europa durante el siglo XIII y con la crisis del siglo XIV, provocada por el hambre, la guerra y la peste negra.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/>
              <a:t>S</a:t>
            </a:r>
            <a:r>
              <a:rPr lang="es-ES" sz="1200" dirty="0" smtClean="0"/>
              <a:t>e caracteriza por:</a:t>
            </a:r>
          </a:p>
          <a:p>
            <a:r>
              <a:rPr lang="es-ES" sz="1200" dirty="0" smtClean="0"/>
              <a:t>Estilización de las formas:  siluetas, ropajes, etc. Figura humana de cuerpo alargado y flexible;</a:t>
            </a:r>
          </a:p>
          <a:p>
            <a:r>
              <a:rPr lang="es-ES" sz="1200" dirty="0" smtClean="0"/>
              <a:t>Gusto refinado del que participan los personajes representados;</a:t>
            </a:r>
          </a:p>
          <a:p>
            <a:r>
              <a:rPr lang="es-ES" sz="1200" dirty="0" smtClean="0"/>
              <a:t>Los temas religiosos </a:t>
            </a:r>
            <a:r>
              <a:rPr lang="es-ES" sz="1200" dirty="0" err="1" smtClean="0"/>
              <a:t>iimpregnados</a:t>
            </a:r>
            <a:r>
              <a:rPr lang="es-ES" sz="1200" dirty="0" smtClean="0"/>
              <a:t> de ambiente humano;</a:t>
            </a:r>
          </a:p>
          <a:p>
            <a:r>
              <a:rPr lang="es-ES" sz="1200" dirty="0" smtClean="0"/>
              <a:t>Preferencia por temas laicos: labores del campo, cacerías, escenas de ciudades, etc.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Pintura primitiva flamenca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En el siglo XV algunas ciudades de Flandes son centros de una importante escuela pictórica.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Características del estilo flamenco:</a:t>
            </a:r>
          </a:p>
          <a:p>
            <a:r>
              <a:rPr lang="es-ES" sz="1200" dirty="0" smtClean="0"/>
              <a:t>Innovación técnica; </a:t>
            </a:r>
          </a:p>
          <a:p>
            <a:r>
              <a:rPr lang="es-ES" sz="1200" dirty="0"/>
              <a:t>Desarrollo de la pintura sobre </a:t>
            </a:r>
            <a:r>
              <a:rPr lang="es-ES" sz="1200" dirty="0" smtClean="0"/>
              <a:t>tabla</a:t>
            </a:r>
          </a:p>
          <a:p>
            <a:r>
              <a:rPr lang="es-ES" sz="1200" dirty="0" smtClean="0"/>
              <a:t>Minuciosidad y detallismo;</a:t>
            </a:r>
          </a:p>
          <a:p>
            <a:r>
              <a:rPr lang="es-ES" sz="1200" dirty="0" smtClean="0"/>
              <a:t>Interés por la reproducción de los objetos de la vida cotidiana;</a:t>
            </a:r>
          </a:p>
          <a:p>
            <a:r>
              <a:rPr lang="es-ES" sz="1200" dirty="0" smtClean="0"/>
              <a:t>Amor al paisaje;</a:t>
            </a:r>
          </a:p>
          <a:p>
            <a:r>
              <a:rPr lang="es-ES" sz="1200" dirty="0" smtClean="0"/>
              <a:t>Naturalismo.</a:t>
            </a:r>
          </a:p>
          <a:p>
            <a:pPr marL="0" indent="0">
              <a:buNone/>
            </a:pPr>
            <a:endParaRPr lang="es-ES" sz="1200" dirty="0" smtClean="0"/>
          </a:p>
          <a:p>
            <a:endParaRPr lang="es-ES" sz="1200" dirty="0" smtClean="0"/>
          </a:p>
          <a:p>
            <a:endParaRPr lang="es-ES" sz="1200" dirty="0"/>
          </a:p>
          <a:p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769705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480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41294"/>
            <a:ext cx="8229600" cy="5184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Principales pintores</a:t>
            </a:r>
            <a:endParaRPr lang="es-ES" sz="1200" dirty="0" smtClean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dirty="0" smtClean="0"/>
              <a:t>Primera generación, 1415-1430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Jan van Ey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65" y="1195294"/>
            <a:ext cx="3384900" cy="231188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57199" y="1927412"/>
            <a:ext cx="37412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/>
              <a:t>Jan</a:t>
            </a:r>
            <a:r>
              <a:rPr lang="es-ES" sz="1400" b="1" dirty="0" smtClean="0"/>
              <a:t> van </a:t>
            </a:r>
            <a:r>
              <a:rPr lang="es-ES" sz="1400" b="1" dirty="0" err="1" smtClean="0"/>
              <a:t>Eyck</a:t>
            </a:r>
            <a:r>
              <a:rPr lang="es-ES" sz="1400" b="1" dirty="0" smtClean="0"/>
              <a:t> (1390-1441)</a:t>
            </a:r>
          </a:p>
          <a:p>
            <a:pPr algn="ctr"/>
            <a:r>
              <a:rPr lang="es-ES" sz="1200" i="1" dirty="0"/>
              <a:t>Políptico de Gante o La adoración del Cordero </a:t>
            </a:r>
            <a:r>
              <a:rPr lang="es-ES" sz="1200" i="1" dirty="0" smtClean="0"/>
              <a:t>Místic</a:t>
            </a:r>
            <a:r>
              <a:rPr lang="es-ES" sz="1200" b="1" i="1" dirty="0" smtClean="0"/>
              <a:t>o</a:t>
            </a:r>
          </a:p>
          <a:p>
            <a:pPr algn="ctr"/>
            <a:r>
              <a:rPr lang="es-ES" sz="1200" dirty="0" smtClean="0"/>
              <a:t>(Óleo sobre tabla, Catedral de san </a:t>
            </a:r>
            <a:r>
              <a:rPr lang="es-ES" sz="1200" dirty="0" err="1" smtClean="0"/>
              <a:t>Bavón</a:t>
            </a:r>
            <a:endParaRPr lang="es-ES" sz="1200" dirty="0" smtClean="0"/>
          </a:p>
          <a:p>
            <a:pPr algn="ctr"/>
            <a:r>
              <a:rPr lang="es-ES" sz="1200" dirty="0" smtClean="0"/>
              <a:t>Gante, Bélgica)</a:t>
            </a:r>
          </a:p>
          <a:p>
            <a:pPr algn="ctr"/>
            <a:endParaRPr lang="es-ES" sz="1200" b="1" i="1" dirty="0"/>
          </a:p>
          <a:p>
            <a:r>
              <a:rPr lang="es-ES" sz="1200" dirty="0" smtClean="0"/>
              <a:t>Técnicamente </a:t>
            </a:r>
            <a:r>
              <a:rPr lang="es-ES" sz="1200" dirty="0" err="1" smtClean="0"/>
              <a:t>Jan</a:t>
            </a:r>
            <a:r>
              <a:rPr lang="es-ES" sz="1200" dirty="0" smtClean="0"/>
              <a:t> van </a:t>
            </a:r>
            <a:r>
              <a:rPr lang="es-ES" sz="1200" dirty="0" err="1" smtClean="0"/>
              <a:t>Eyck</a:t>
            </a:r>
            <a:r>
              <a:rPr lang="es-ES" sz="1200" dirty="0" smtClean="0"/>
              <a:t> fue el gran perfeccionador de la pintura al óleo. Su pintura está cargada de realismo, con significación simbólica. El juego de símbolos y lenguajes ocultos está presente en toda su obra.</a:t>
            </a:r>
            <a:endParaRPr lang="es-ES" sz="1200" dirty="0"/>
          </a:p>
        </p:txBody>
      </p:sp>
      <p:pic>
        <p:nvPicPr>
          <p:cNvPr id="6" name="Imagen 5" descr="Van der Weyd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65" y="3712516"/>
            <a:ext cx="3384900" cy="262329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57201" y="4138706"/>
            <a:ext cx="36217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/>
              <a:t>Rogier</a:t>
            </a:r>
            <a:r>
              <a:rPr lang="es-ES" sz="1400" b="1" dirty="0" smtClean="0"/>
              <a:t> van der </a:t>
            </a:r>
            <a:r>
              <a:rPr lang="es-ES" sz="1400" b="1" dirty="0" err="1" smtClean="0"/>
              <a:t>Weyden</a:t>
            </a:r>
            <a:r>
              <a:rPr lang="es-ES" sz="1400" b="1" dirty="0" smtClean="0"/>
              <a:t> (1400-1464)</a:t>
            </a:r>
            <a:endParaRPr lang="es-ES" sz="1400" dirty="0" smtClean="0"/>
          </a:p>
          <a:p>
            <a:pPr algn="ctr"/>
            <a:r>
              <a:rPr lang="es-ES" sz="1200" i="1" dirty="0" smtClean="0"/>
              <a:t>Descendimiento de la cruz, h. 1436</a:t>
            </a:r>
          </a:p>
          <a:p>
            <a:pPr algn="ctr"/>
            <a:r>
              <a:rPr lang="es-ES" sz="1200" dirty="0" smtClean="0"/>
              <a:t>(Óleo sobre tabla, Museo del Prado, Madrid)</a:t>
            </a:r>
          </a:p>
          <a:p>
            <a:pPr algn="ctr"/>
            <a:endParaRPr lang="es-ES" sz="1200" dirty="0"/>
          </a:p>
          <a:p>
            <a:r>
              <a:rPr lang="es-ES" sz="1200" dirty="0" smtClean="0"/>
              <a:t>Su pintura posee fuerte carga emotiva.  Más eficaz que van </a:t>
            </a:r>
            <a:r>
              <a:rPr lang="es-ES" sz="1200" dirty="0" err="1" smtClean="0"/>
              <a:t>Eyck</a:t>
            </a:r>
            <a:r>
              <a:rPr lang="es-ES" sz="1200" dirty="0" smtClean="0"/>
              <a:t> en la difusión de sus modelos. Esta es su obra más importante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18591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186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06824"/>
            <a:ext cx="8229600" cy="5319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Segunda generación  (1430-1460)</a:t>
            </a:r>
          </a:p>
          <a:p>
            <a:pPr marL="0" indent="0">
              <a:buNone/>
            </a:pPr>
            <a:endParaRPr lang="es-ES" sz="1200" dirty="0"/>
          </a:p>
        </p:txBody>
      </p:sp>
      <p:pic>
        <p:nvPicPr>
          <p:cNvPr id="4" name="Imagen 3" descr="Hans Mem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118" y="1191678"/>
            <a:ext cx="3750235" cy="241431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02235" y="1449294"/>
            <a:ext cx="301811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i="1" dirty="0" smtClean="0"/>
              <a:t>Hans </a:t>
            </a:r>
            <a:r>
              <a:rPr lang="es-ES" sz="1400" b="1" i="1" dirty="0" err="1" smtClean="0"/>
              <a:t>Memling</a:t>
            </a:r>
            <a:endParaRPr lang="es-ES" sz="1400" b="1" i="1" dirty="0" smtClean="0"/>
          </a:p>
          <a:p>
            <a:pPr algn="ctr"/>
            <a:r>
              <a:rPr lang="es-ES" sz="1200" i="1" dirty="0" smtClean="0"/>
              <a:t>La adoración de los magos, h. 1470</a:t>
            </a:r>
          </a:p>
          <a:p>
            <a:pPr algn="ctr"/>
            <a:r>
              <a:rPr lang="es-ES" sz="1200" dirty="0" smtClean="0"/>
              <a:t>(Óleo sobre tabla, Museo del Prado, Madrid)</a:t>
            </a:r>
          </a:p>
          <a:p>
            <a:pPr algn="ctr"/>
            <a:endParaRPr lang="es-ES" sz="1200" dirty="0" smtClean="0"/>
          </a:p>
          <a:p>
            <a:r>
              <a:rPr lang="es-ES" sz="1200" dirty="0" smtClean="0"/>
              <a:t>Su pintura es admirada por su estilo delicado, dirigida a atraer al espectador por las belleza, elegancia y colorido de las figuras.</a:t>
            </a:r>
            <a:endParaRPr lang="es-ES" sz="1200" dirty="0"/>
          </a:p>
        </p:txBody>
      </p:sp>
      <p:pic>
        <p:nvPicPr>
          <p:cNvPr id="6" name="Imagen 5" descr="Gerard Dav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059" y="3605992"/>
            <a:ext cx="3003176" cy="255882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21765" y="4183529"/>
            <a:ext cx="28985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i="1" dirty="0" smtClean="0"/>
              <a:t>Gerard David</a:t>
            </a:r>
          </a:p>
          <a:p>
            <a:pPr algn="ctr"/>
            <a:r>
              <a:rPr lang="es-ES" sz="1200" i="1" dirty="0" smtClean="0"/>
              <a:t>Descanso en la hu</a:t>
            </a:r>
            <a:r>
              <a:rPr lang="es-ES" sz="1200" i="1" dirty="0"/>
              <a:t>i</a:t>
            </a:r>
            <a:r>
              <a:rPr lang="es-ES" sz="1200" i="1" dirty="0" smtClean="0"/>
              <a:t>da a Egipto, h. 1510</a:t>
            </a:r>
          </a:p>
          <a:p>
            <a:pPr algn="ctr"/>
            <a:r>
              <a:rPr lang="es-ES" sz="1200" dirty="0" smtClean="0"/>
              <a:t>(Óleo sobre tabla, </a:t>
            </a:r>
            <a:r>
              <a:rPr lang="es-ES" sz="1200" dirty="0" err="1" smtClean="0"/>
              <a:t>National</a:t>
            </a:r>
            <a:r>
              <a:rPr lang="es-ES" sz="1200" dirty="0" smtClean="0"/>
              <a:t> </a:t>
            </a:r>
            <a:r>
              <a:rPr lang="es-ES" sz="1200" dirty="0" err="1" smtClean="0"/>
              <a:t>Gallery</a:t>
            </a:r>
            <a:r>
              <a:rPr lang="es-ES" sz="1200" dirty="0" smtClean="0"/>
              <a:t>, Washington)</a:t>
            </a:r>
          </a:p>
          <a:p>
            <a:pPr algn="ctr"/>
            <a:endParaRPr lang="es-ES" sz="1200" dirty="0" smtClean="0"/>
          </a:p>
          <a:p>
            <a:r>
              <a:rPr lang="es-ES" sz="1200" dirty="0" smtClean="0"/>
              <a:t>Se destaca por introducir las formas renacentistas y por su estudio del `paisaje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834841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480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pic>
        <p:nvPicPr>
          <p:cNvPr id="4" name="Marcador de contenido 3" descr="Hugo van der Go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6" b="12946"/>
          <a:stretch>
            <a:fillRect/>
          </a:stretch>
        </p:blipFill>
        <p:spPr>
          <a:xfrm>
            <a:off x="3795060" y="911413"/>
            <a:ext cx="3922078" cy="2435411"/>
          </a:xfrm>
        </p:spPr>
      </p:pic>
      <p:sp>
        <p:nvSpPr>
          <p:cNvPr id="5" name="CuadroTexto 4"/>
          <p:cNvSpPr txBox="1"/>
          <p:nvPr/>
        </p:nvSpPr>
        <p:spPr>
          <a:xfrm>
            <a:off x="657412" y="1389529"/>
            <a:ext cx="29434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Hugo van der </a:t>
            </a:r>
            <a:r>
              <a:rPr lang="es-ES" sz="1400" b="1" dirty="0" err="1" smtClean="0"/>
              <a:t>Goes</a:t>
            </a:r>
            <a:endParaRPr lang="es-ES" sz="1400" b="1" dirty="0" smtClean="0"/>
          </a:p>
          <a:p>
            <a:pPr algn="ctr"/>
            <a:r>
              <a:rPr lang="es-ES" sz="1200" i="1" dirty="0" smtClean="0"/>
              <a:t>La adoración de los pastores, h. 1477</a:t>
            </a:r>
          </a:p>
          <a:p>
            <a:pPr algn="ctr"/>
            <a:r>
              <a:rPr lang="es-ES" sz="1200" dirty="0" smtClean="0"/>
              <a:t>(Tabla central del tríptico </a:t>
            </a:r>
            <a:r>
              <a:rPr lang="es-ES" sz="1200" dirty="0" err="1" smtClean="0"/>
              <a:t>Portinari</a:t>
            </a:r>
            <a:endParaRPr lang="es-ES" sz="1200" dirty="0" smtClean="0"/>
          </a:p>
          <a:p>
            <a:pPr algn="ctr"/>
            <a:r>
              <a:rPr lang="es-ES" sz="1200" dirty="0" smtClean="0"/>
              <a:t>Galería de los </a:t>
            </a:r>
            <a:r>
              <a:rPr lang="es-ES" sz="1200" dirty="0" err="1" smtClean="0"/>
              <a:t>Ufizzi</a:t>
            </a:r>
            <a:r>
              <a:rPr lang="es-ES" sz="1200" dirty="0" smtClean="0"/>
              <a:t>, Florencia)</a:t>
            </a:r>
          </a:p>
          <a:p>
            <a:pPr algn="ctr"/>
            <a:endParaRPr lang="es-ES" sz="1200" dirty="0"/>
          </a:p>
          <a:p>
            <a:pPr algn="ctr"/>
            <a:r>
              <a:rPr lang="es-ES" sz="1200" dirty="0" smtClean="0"/>
              <a:t>Rompe </a:t>
            </a:r>
            <a:r>
              <a:rPr lang="es-ES" sz="1200" dirty="0"/>
              <a:t>con los modelos creados, aumentando la expresividad de los gestos y la </a:t>
            </a:r>
            <a:r>
              <a:rPr lang="es-ES" sz="1200" dirty="0" smtClean="0"/>
              <a:t>fisonomía de los personajes.</a:t>
            </a:r>
            <a:endParaRPr lang="es-ES" sz="1200" dirty="0"/>
          </a:p>
        </p:txBody>
      </p:sp>
      <p:pic>
        <p:nvPicPr>
          <p:cNvPr id="6" name="Imagen 5" descr="El Bosc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33" y="3464442"/>
            <a:ext cx="4523956" cy="2558863"/>
          </a:xfrm>
          <a:prstGeom prst="rect">
            <a:avLst/>
          </a:prstGeom>
        </p:spPr>
      </p:pic>
      <p:pic>
        <p:nvPicPr>
          <p:cNvPr id="7" name="Imagen 6" descr="El Bosco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89" y="3464442"/>
            <a:ext cx="2095500" cy="192405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313765" y="3899647"/>
            <a:ext cx="182282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err="1" smtClean="0"/>
              <a:t>Hyeronimous</a:t>
            </a:r>
            <a:r>
              <a:rPr lang="es-ES" sz="1400" b="1" dirty="0" smtClean="0"/>
              <a:t> Bosch</a:t>
            </a:r>
          </a:p>
          <a:p>
            <a:pPr algn="ctr"/>
            <a:r>
              <a:rPr lang="es-ES" sz="1400" b="1" dirty="0" smtClean="0"/>
              <a:t>(El Bosco)</a:t>
            </a:r>
          </a:p>
          <a:p>
            <a:pPr algn="ctr"/>
            <a:endParaRPr lang="es-ES" sz="1200" dirty="0" smtClean="0"/>
          </a:p>
          <a:p>
            <a:pPr algn="ctr"/>
            <a:r>
              <a:rPr lang="es-ES" sz="1200" dirty="0" smtClean="0"/>
              <a:t>Utiliza temas alegóricos, creando con sus formas un mundo extraño e imaginario de sueños fantásticos que lo convierten en antecedente remoto del surrealismo.</a:t>
            </a:r>
            <a:endParaRPr lang="es-ES" sz="1200" dirty="0"/>
          </a:p>
          <a:p>
            <a:pPr algn="ctr"/>
            <a:r>
              <a:rPr lang="es-ES" sz="1200" dirty="0" smtClean="0"/>
              <a:t> </a:t>
            </a:r>
            <a:endParaRPr lang="es-ES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308433" y="6081059"/>
            <a:ext cx="4523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 smtClean="0"/>
              <a:t>El jardín de las delicias</a:t>
            </a:r>
          </a:p>
          <a:p>
            <a:pPr algn="ctr"/>
            <a:r>
              <a:rPr lang="es-ES" sz="1200" dirty="0" smtClean="0"/>
              <a:t>Óleo sobre tabla, c. 1500-1505</a:t>
            </a:r>
          </a:p>
          <a:p>
            <a:pPr algn="ctr"/>
            <a:r>
              <a:rPr lang="es-ES" sz="1200" dirty="0" smtClean="0"/>
              <a:t>Museo del Prado, Madrid</a:t>
            </a:r>
          </a:p>
          <a:p>
            <a:pPr algn="ctr"/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6977529" y="5602941"/>
            <a:ext cx="195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i="1" dirty="0" smtClean="0"/>
              <a:t>Cristo con la cruz a cuestas</a:t>
            </a:r>
          </a:p>
          <a:p>
            <a:pPr algn="ctr"/>
            <a:r>
              <a:rPr lang="es-ES" sz="1200" dirty="0" smtClean="0"/>
              <a:t>Óleo sobre tabla, c. 1510-35</a:t>
            </a:r>
          </a:p>
          <a:p>
            <a:pPr algn="ctr"/>
            <a:r>
              <a:rPr lang="es-ES" sz="1200" dirty="0" smtClean="0"/>
              <a:t>Museo de Bellas Artes de Gante</a:t>
            </a:r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35372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493058"/>
            <a:ext cx="8229600" cy="463177"/>
          </a:xfrm>
        </p:spPr>
        <p:txBody>
          <a:bodyPr>
            <a:normAutofit/>
          </a:bodyPr>
          <a:lstStyle/>
          <a:p>
            <a:r>
              <a:rPr lang="es-ES" sz="1400" dirty="0" smtClean="0"/>
              <a:t>ARTE GÓTICO</a:t>
            </a:r>
            <a:endParaRPr lang="es-ES" sz="14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615577" y="1075764"/>
            <a:ext cx="8229600" cy="4870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Antecedentes generales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estilo del arte Gótico se extiende desde mediados del siglo XII hasta casi el siglo XVI, aproximadamente 400 años.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Este largo periodo se subdivide en cuatro fases: </a:t>
            </a:r>
            <a:r>
              <a:rPr lang="es-ES" sz="1200" dirty="0" err="1" smtClean="0"/>
              <a:t>Protogótico</a:t>
            </a:r>
            <a:r>
              <a:rPr lang="es-ES" sz="1200" dirty="0" smtClean="0"/>
              <a:t> (siglo XII); Gótico clásico (siglo XIII); Gótico </a:t>
            </a:r>
            <a:r>
              <a:rPr lang="es-ES" sz="1200" dirty="0" err="1" smtClean="0"/>
              <a:t>rayonante</a:t>
            </a:r>
            <a:r>
              <a:rPr lang="es-ES" sz="1200" dirty="0" smtClean="0"/>
              <a:t> (siglo XIV); y Gótico flamígero (siglo XV).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Tanto el Gótico, como el Románico o el Renacimiento, se traslapan cronológicamente, sin que se pueda hablar de un periodo estrictamente delimitado en el tiempo para cada uno de ellos.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Aparición de nuevos temas que presagian lo que será el Renacimiento:</a:t>
            </a:r>
          </a:p>
          <a:p>
            <a:r>
              <a:rPr lang="es-ES" sz="1200" dirty="0" smtClean="0"/>
              <a:t>El arte se vuelve profano en sus temas y en la incorporación de personajes;</a:t>
            </a:r>
          </a:p>
          <a:p>
            <a:r>
              <a:rPr lang="es-ES" sz="1200" dirty="0" smtClean="0"/>
              <a:t>Aparecen mecenas de origen secular, miembros de las cortes reales (o de la nobleza) y procedentes de las ciudades;</a:t>
            </a:r>
          </a:p>
          <a:p>
            <a:r>
              <a:rPr lang="es-ES" sz="1200" dirty="0" smtClean="0"/>
              <a:t>El retrato experimenta un desarrollo importante (demandado por monarcas y clases medias);</a:t>
            </a:r>
          </a:p>
          <a:p>
            <a:r>
              <a:rPr lang="es-ES" sz="1200" dirty="0" smtClean="0"/>
              <a:t>Se lleva a cabo un creciente estudio de la naturaleza, con manifestaciones importantes en los dibujos de animales y plantas.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Existe dificultad para determinar si existen uno o varios estilos: hay diferencias por regiones o países donde floreció.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término gótico tuvo en su origen un carácter despectivo: para los renacentistas se opone a Renacimiento, e incluso a Clásico. Su belleza era calificada de bárbara: </a:t>
            </a:r>
            <a:r>
              <a:rPr lang="es-ES" sz="1200" i="1" dirty="0" smtClean="0"/>
              <a:t>Inventada por los godos. . . </a:t>
            </a:r>
            <a:r>
              <a:rPr lang="es-ES" sz="1200" dirty="0" smtClean="0"/>
              <a:t>(</a:t>
            </a:r>
            <a:r>
              <a:rPr lang="es-ES" sz="1200" dirty="0" err="1" smtClean="0"/>
              <a:t>Vasari</a:t>
            </a:r>
            <a:r>
              <a:rPr lang="es-ES" sz="1200" dirty="0" smtClean="0"/>
              <a:t>); </a:t>
            </a:r>
            <a:r>
              <a:rPr lang="es-ES" sz="1200" i="1" dirty="0" smtClean="0"/>
              <a:t>torrente de odiosos monstruos. . .</a:t>
            </a:r>
            <a:r>
              <a:rPr lang="es-ES" sz="1200" dirty="0" smtClean="0"/>
              <a:t> (</a:t>
            </a:r>
            <a:r>
              <a:rPr lang="es-ES" sz="1200" dirty="0" err="1" smtClean="0"/>
              <a:t>Molière</a:t>
            </a:r>
            <a:r>
              <a:rPr lang="es-ES" sz="1200" dirty="0" smtClean="0"/>
              <a:t>)</a:t>
            </a:r>
            <a:r>
              <a:rPr lang="es-ES" sz="1200" dirty="0"/>
              <a:t>.</a:t>
            </a:r>
            <a:endParaRPr lang="es-ES" sz="1200" dirty="0" smtClean="0"/>
          </a:p>
          <a:p>
            <a:pPr marL="0" indent="0">
              <a:buNone/>
            </a:pPr>
            <a:endParaRPr lang="es-ES" sz="1200" i="1" dirty="0"/>
          </a:p>
          <a:p>
            <a:pPr marL="0" indent="0">
              <a:buNone/>
            </a:pPr>
            <a:r>
              <a:rPr lang="es-ES" sz="1200" dirty="0" smtClean="0"/>
              <a:t>Solo hasta el siglo XIX recupera el Gótico su grandeza.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02342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53" y="1335182"/>
            <a:ext cx="2095500" cy="2794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80253" y="4721412"/>
            <a:ext cx="2095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000000"/>
                </a:solidFill>
              </a:rPr>
              <a:t>Estilo </a:t>
            </a:r>
            <a:r>
              <a:rPr lang="es-ES" sz="1400" b="1" dirty="0" err="1">
                <a:solidFill>
                  <a:srgbClr val="000000"/>
                </a:solidFill>
              </a:rPr>
              <a:t>P</a:t>
            </a:r>
            <a:r>
              <a:rPr lang="es-ES" sz="1400" b="1" dirty="0" err="1" smtClean="0">
                <a:solidFill>
                  <a:srgbClr val="000000"/>
                </a:solidFill>
              </a:rPr>
              <a:t>rotogótico</a:t>
            </a:r>
            <a:endParaRPr lang="es-ES" sz="1400" b="1" dirty="0" smtClean="0">
              <a:solidFill>
                <a:srgbClr val="000000"/>
              </a:solidFill>
            </a:endParaRPr>
          </a:p>
          <a:p>
            <a:pPr algn="ctr"/>
            <a:endParaRPr lang="es-ES" sz="1400" dirty="0" smtClean="0"/>
          </a:p>
          <a:p>
            <a:pPr algn="ctr"/>
            <a:r>
              <a:rPr lang="es-ES" sz="1400" dirty="0" smtClean="0"/>
              <a:t>Basílica de </a:t>
            </a:r>
            <a:r>
              <a:rPr lang="es-ES" sz="1400" dirty="0" err="1" smtClean="0"/>
              <a:t>St</a:t>
            </a:r>
            <a:r>
              <a:rPr lang="es-ES" sz="1400" dirty="0" smtClean="0"/>
              <a:t> Denis</a:t>
            </a:r>
          </a:p>
          <a:p>
            <a:pPr algn="ctr"/>
            <a:r>
              <a:rPr lang="es-ES" sz="1400" dirty="0" err="1" smtClean="0"/>
              <a:t>St</a:t>
            </a:r>
            <a:r>
              <a:rPr lang="es-ES" sz="1400" dirty="0" smtClean="0"/>
              <a:t> Denis, Francia</a:t>
            </a:r>
            <a:endParaRPr lang="es-ES" sz="1400" dirty="0"/>
          </a:p>
        </p:txBody>
      </p:sp>
      <p:pic>
        <p:nvPicPr>
          <p:cNvPr id="6" name="Imagen 5" descr="Catedral de Chart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753" y="1335182"/>
            <a:ext cx="2159000" cy="287539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75753" y="4721412"/>
            <a:ext cx="215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Gótico Clásico</a:t>
            </a:r>
          </a:p>
          <a:p>
            <a:pPr algn="ctr"/>
            <a:endParaRPr lang="es-ES" sz="1400" dirty="0" smtClean="0"/>
          </a:p>
          <a:p>
            <a:pPr algn="ctr"/>
            <a:r>
              <a:rPr lang="es-ES" sz="1400" dirty="0" smtClean="0"/>
              <a:t>Catedral de </a:t>
            </a:r>
            <a:r>
              <a:rPr lang="es-ES" sz="1400" dirty="0" err="1" smtClean="0"/>
              <a:t>Notre</a:t>
            </a:r>
            <a:r>
              <a:rPr lang="es-ES" sz="1400" dirty="0" smtClean="0"/>
              <a:t> Dame</a:t>
            </a:r>
          </a:p>
          <a:p>
            <a:pPr algn="ctr"/>
            <a:r>
              <a:rPr lang="es-ES" sz="1400" dirty="0" err="1" smtClean="0"/>
              <a:t>Chartres</a:t>
            </a:r>
            <a:r>
              <a:rPr lang="es-ES" sz="1400" dirty="0" smtClean="0"/>
              <a:t>, Francia</a:t>
            </a:r>
            <a:endParaRPr lang="es-ES" sz="1400" dirty="0"/>
          </a:p>
        </p:txBody>
      </p:sp>
      <p:pic>
        <p:nvPicPr>
          <p:cNvPr id="8" name="Imagen 7" descr="Catefral de U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753" y="1335182"/>
            <a:ext cx="1557347" cy="287539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634753" y="4721412"/>
            <a:ext cx="15573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Gótico Siglo XIV</a:t>
            </a:r>
          </a:p>
          <a:p>
            <a:pPr algn="ctr"/>
            <a:endParaRPr lang="es-ES" sz="1400" dirty="0" smtClean="0"/>
          </a:p>
          <a:p>
            <a:pPr algn="ctr"/>
            <a:r>
              <a:rPr lang="es-ES" sz="1400" dirty="0" smtClean="0"/>
              <a:t>Catedral luterana</a:t>
            </a:r>
          </a:p>
          <a:p>
            <a:pPr algn="ctr"/>
            <a:r>
              <a:rPr lang="es-ES" sz="1400" dirty="0" smtClean="0"/>
              <a:t>Ulm, Alemania</a:t>
            </a:r>
            <a:endParaRPr lang="es-ES" sz="1400" dirty="0"/>
          </a:p>
        </p:txBody>
      </p:sp>
      <p:pic>
        <p:nvPicPr>
          <p:cNvPr id="10" name="Imagen 9" descr="Ayuntamiento de Bruj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00" y="1335182"/>
            <a:ext cx="2668018" cy="287539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305176" y="4721412"/>
            <a:ext cx="2554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Gótico Flamígero</a:t>
            </a:r>
          </a:p>
          <a:p>
            <a:pPr algn="ctr"/>
            <a:endParaRPr lang="es-ES" sz="1400" dirty="0" smtClean="0"/>
          </a:p>
          <a:p>
            <a:pPr algn="ctr"/>
            <a:r>
              <a:rPr lang="es-ES" sz="1400" dirty="0" smtClean="0"/>
              <a:t>Ayuntamiento de Brujas</a:t>
            </a:r>
          </a:p>
          <a:p>
            <a:pPr algn="ctr"/>
            <a:r>
              <a:rPr lang="es-ES" sz="1400" dirty="0" smtClean="0"/>
              <a:t>Bélgica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7041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186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06824"/>
            <a:ext cx="8229600" cy="49007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El entorno de 1400 es de crisis:</a:t>
            </a:r>
          </a:p>
          <a:p>
            <a:r>
              <a:rPr lang="es-ES" sz="1200" dirty="0" smtClean="0"/>
              <a:t>Diferentes regiones europeas inmersas en guerras, epidemias (Peste Negra, 1348-1349), pobreza extrema y vida miserable.</a:t>
            </a:r>
          </a:p>
          <a:p>
            <a:r>
              <a:rPr lang="es-ES" sz="1200" dirty="0" smtClean="0"/>
              <a:t>La aristocracia y la clase media vive rodeada de boato y lujo, dispendio en fiestas y celebraciones, procesiones, torneos, etc.</a:t>
            </a:r>
          </a:p>
          <a:p>
            <a:r>
              <a:rPr lang="es-ES" sz="1200" dirty="0" smtClean="0"/>
              <a:t>Florecimiento del comercio y ciudades en crecimiento.</a:t>
            </a:r>
          </a:p>
          <a:p>
            <a:r>
              <a:rPr lang="es-ES" sz="1200" dirty="0" smtClean="0"/>
              <a:t>Reyes, príncipes y la rica nobleza se convierten en promotores de un arte cortesano fantástico y fastuoso. La mayoría de las obras son de carácter religioso y suntuoso.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Entorno filosófico- cultural</a:t>
            </a:r>
          </a:p>
          <a:p>
            <a:pPr marL="0" indent="0">
              <a:buNone/>
            </a:pPr>
            <a:endParaRPr lang="es-ES" sz="1200" b="1" i="1" dirty="0"/>
          </a:p>
          <a:p>
            <a:pPr marL="0" indent="0">
              <a:buNone/>
            </a:pPr>
            <a:r>
              <a:rPr lang="es-ES" sz="1200" dirty="0" smtClean="0"/>
              <a:t>A finales del siglo XII reforma del Cister animada por Bernardo de </a:t>
            </a:r>
            <a:r>
              <a:rPr lang="es-ES" sz="1200" dirty="0" err="1" smtClean="0"/>
              <a:t>Claraval</a:t>
            </a:r>
            <a:r>
              <a:rPr lang="es-ES" sz="1200" dirty="0" smtClean="0"/>
              <a:t>: fundación de los monjes blancos (conocidos como trapenses), regreso a la humildad y a una sencillez vital y constructiva.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espíritu del Císter favorecerá una actividad constructiva libre de la grandiosidad y ostentación de riquezas, preocupada por hallar soluciones técnicas capaces de abaratar los costos de las edificaciones religiosas.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/>
              <a:t>F</a:t>
            </a:r>
            <a:r>
              <a:rPr lang="es-ES" sz="1200" dirty="0" smtClean="0"/>
              <a:t>undación por toda Europa de monasterios dedicados al culto mariano. Las críticas del Císter a la vida fastuosa y el regreso a la humildad y a una vida de pobreza son la causa final de la pérdida de influencia de los monasterios en tiempos del Románico.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Recuperación lenta pero progresiva del prestigio perdido de las universidades.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Se produce un cambio cultural progresivo hacia el laicismo y una mayor valoración del hombre, que desembocará en el humanismo del Renacimiento.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50217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186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56235"/>
            <a:ext cx="8229600" cy="49305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/>
              <a:t>E</a:t>
            </a:r>
            <a:r>
              <a:rPr lang="es-ES" sz="1200" b="1" i="1" dirty="0" smtClean="0"/>
              <a:t>ntorno histórico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/>
              <a:t>El Gótico se manifiesta en una sociedad urbana y burguesa, favorecida económicamente por:</a:t>
            </a:r>
          </a:p>
          <a:p>
            <a:r>
              <a:rPr lang="es-ES" sz="1200" dirty="0"/>
              <a:t>Ampliación del mundo cristiano: hacia el este y en la península ibérica (reconquista cristiana de territorios árabes);</a:t>
            </a:r>
          </a:p>
          <a:p>
            <a:r>
              <a:rPr lang="es-ES" sz="1200" dirty="0"/>
              <a:t>Roturación de nuevas tierras y utilización de técnicas y herramientas modernas: </a:t>
            </a:r>
            <a:r>
              <a:rPr lang="es-ES" sz="1200" dirty="0" smtClean="0"/>
              <a:t>incremento de la producción agrícola;</a:t>
            </a:r>
            <a:endParaRPr lang="es-ES" sz="1200" dirty="0"/>
          </a:p>
          <a:p>
            <a:r>
              <a:rPr lang="es-ES" sz="1200" dirty="0"/>
              <a:t>Desarrollo del comercio a partir del siglo XIII, mejoramiento del nivel de </a:t>
            </a:r>
            <a:r>
              <a:rPr lang="es-ES" sz="1200" dirty="0" smtClean="0"/>
              <a:t>vida.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Aparición del mercader profesional (demandante de obras de arte), del prestamista y del cambista (antecedente del banquero): impulso al comercio y a la difusión de obras de arte.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Hechos sociales de gran importancia:</a:t>
            </a:r>
          </a:p>
          <a:p>
            <a:r>
              <a:rPr lang="es-ES" sz="1200" dirty="0" smtClean="0"/>
              <a:t>Un fuerte crecimiento demográfico (en áreas rurales, pero sobretodo en áreas urbanas) a partir del siglo XIII; en el siglo XIV la población es diezmada por la Guerra de los Cien Años y la Peste Negra, pero crece aceleradamente en el XV. Crecimiento de viejas ciudades y fundación de nuevas;</a:t>
            </a:r>
          </a:p>
          <a:p>
            <a:r>
              <a:rPr lang="es-ES" sz="1200" dirty="0" smtClean="0"/>
              <a:t>Desarrollo de los gremios: reglamentados en el siglo XII para proteger a los artistas, fijar precios y calidad de las obras;</a:t>
            </a:r>
          </a:p>
          <a:p>
            <a:r>
              <a:rPr lang="es-ES" sz="1200" dirty="0" smtClean="0"/>
              <a:t>Humanización y prestigio del caballero cristiano, personaje virtuoso aparecido en el siglo X, se convierte en una figura reconocida en la literatura (Cantar del Mío Cid, La </a:t>
            </a:r>
            <a:r>
              <a:rPr lang="es-ES" sz="1200" dirty="0" err="1" smtClean="0"/>
              <a:t>Chansond</a:t>
            </a:r>
            <a:r>
              <a:rPr lang="es-ES" sz="1200" dirty="0" smtClean="0"/>
              <a:t> de </a:t>
            </a:r>
            <a:r>
              <a:rPr lang="es-ES" sz="1200" dirty="0" err="1" smtClean="0"/>
              <a:t>Roland</a:t>
            </a:r>
            <a:r>
              <a:rPr lang="es-ES" sz="1200" dirty="0" smtClean="0"/>
              <a:t>, Los Nibelungos. . .)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Desde el punto de vista político:</a:t>
            </a:r>
          </a:p>
          <a:p>
            <a:r>
              <a:rPr lang="es-ES" sz="1200" dirty="0" smtClean="0"/>
              <a:t>Consolidación de las monarquías ante el poder feudal (fortalecidas por el ejército y la administración central): autoritarismo monárquico que generará la aparición de los estados nacionales;</a:t>
            </a:r>
          </a:p>
          <a:p>
            <a:r>
              <a:rPr lang="es-ES" sz="1200" dirty="0" smtClean="0"/>
              <a:t>Ascenso de una clase media en crecimiento y decadencia de la nobleza: al prestigio de la tenencia de la tierra, se suma el del dinero de los mercaderes.</a:t>
            </a:r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 smtClean="0"/>
          </a:p>
          <a:p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53406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579" y="794410"/>
            <a:ext cx="3727039" cy="489817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21765" y="2689412"/>
            <a:ext cx="24652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/>
              <a:t>El Caballero Bamberg </a:t>
            </a:r>
          </a:p>
          <a:p>
            <a:pPr algn="ctr"/>
            <a:endParaRPr lang="es-ES" sz="1400" dirty="0"/>
          </a:p>
          <a:p>
            <a:pPr algn="ctr"/>
            <a:r>
              <a:rPr lang="es-ES" sz="1400" dirty="0" smtClean="0"/>
              <a:t>(Catedral de Bamberg, Alemania)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182625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480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5694" y="1016001"/>
            <a:ext cx="8229600" cy="5094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El espíritu religioso sigue siendo el fundamento de la sociedad de la Baja Edad Media, aunque aparecen signos de protesta</a:t>
            </a:r>
          </a:p>
          <a:p>
            <a:r>
              <a:rPr lang="es-ES" sz="1200" dirty="0" smtClean="0"/>
              <a:t> con la fundación de órdenes monásticas bajo el signo de la humildad y la pobreza; </a:t>
            </a:r>
          </a:p>
          <a:p>
            <a:r>
              <a:rPr lang="es-ES" sz="1200" dirty="0" smtClean="0"/>
              <a:t> con el surgimiento de movimientos calificados de heréticos, como el de los valdenses o el de los cátaros (albigenses).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Para combatir y contrarrestar las desviaciones heréticas, se constituyen dos órdenes religiosas importantes:</a:t>
            </a:r>
          </a:p>
          <a:p>
            <a:r>
              <a:rPr lang="es-ES" sz="1200" dirty="0"/>
              <a:t>D</a:t>
            </a:r>
            <a:r>
              <a:rPr lang="es-ES" sz="1200" i="1" dirty="0" smtClean="0"/>
              <a:t>ominicos</a:t>
            </a:r>
            <a:r>
              <a:rPr lang="es-ES" sz="1200" dirty="0" smtClean="0"/>
              <a:t> (1206). Sus objetivos prioritarios fueron una sólida formación teológica (futuros jueces de la Santa Inquisición) y las labores de apostolado y evangelización aplicando los votos de pobreza. Fundador: Domingo de Guzmán.</a:t>
            </a:r>
            <a:endParaRPr lang="es-ES" sz="1200" dirty="0"/>
          </a:p>
          <a:p>
            <a:r>
              <a:rPr lang="es-ES" sz="1200" dirty="0" smtClean="0"/>
              <a:t>F</a:t>
            </a:r>
            <a:r>
              <a:rPr lang="es-ES" sz="1200" i="1" dirty="0" smtClean="0"/>
              <a:t>ranciscanos </a:t>
            </a:r>
            <a:r>
              <a:rPr lang="es-ES" sz="1200" dirty="0" smtClean="0"/>
              <a:t>(1223</a:t>
            </a:r>
            <a:r>
              <a:rPr lang="es-ES" sz="1200" i="1" dirty="0" smtClean="0"/>
              <a:t>)</a:t>
            </a:r>
            <a:r>
              <a:rPr lang="es-ES" sz="1200" dirty="0" smtClean="0"/>
              <a:t>. Su objetivo era vivir la experiencia de la pobreza como alternativa al gran poder económico y social del papa y de los monasterios. Fundador: Francisco de Asís.</a:t>
            </a:r>
          </a:p>
          <a:p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A partir del siglo XIV, la cristiandad de Occidente sufre una crisis en tres ámbitos:</a:t>
            </a:r>
          </a:p>
          <a:p>
            <a:r>
              <a:rPr lang="es-ES" sz="1200" i="1" dirty="0" smtClean="0"/>
              <a:t>Político</a:t>
            </a:r>
            <a:r>
              <a:rPr lang="es-ES" sz="1200" dirty="0" smtClean="0"/>
              <a:t>:  Traslado del papado a </a:t>
            </a:r>
            <a:r>
              <a:rPr lang="es-ES" sz="1200" dirty="0" err="1" smtClean="0"/>
              <a:t>Avignon</a:t>
            </a:r>
            <a:r>
              <a:rPr lang="es-ES" sz="1200" dirty="0" smtClean="0"/>
              <a:t> (1309-1377) y cisma de Occidente. </a:t>
            </a:r>
            <a:r>
              <a:rPr lang="es-ES" sz="1200" dirty="0"/>
              <a:t>L</a:t>
            </a:r>
            <a:r>
              <a:rPr lang="es-ES" sz="1200" dirty="0" smtClean="0"/>
              <a:t>ucha entre el poder papal y el poder político.</a:t>
            </a:r>
          </a:p>
          <a:p>
            <a:r>
              <a:rPr lang="es-ES" sz="1200" i="1" dirty="0" smtClean="0"/>
              <a:t>Teológico</a:t>
            </a:r>
            <a:r>
              <a:rPr lang="es-ES" sz="1200" dirty="0" smtClean="0"/>
              <a:t>:  Aparecen dos herejías : </a:t>
            </a:r>
            <a:r>
              <a:rPr lang="es-ES" sz="1200" dirty="0" err="1" smtClean="0"/>
              <a:t>Wiclyff</a:t>
            </a:r>
            <a:r>
              <a:rPr lang="es-ES" sz="1200" dirty="0" smtClean="0"/>
              <a:t>, en Inglaterra (la Biblia es la máxima autoridad por encima del Papa y la Iglesia), y </a:t>
            </a:r>
            <a:r>
              <a:rPr lang="es-ES" sz="1200" dirty="0" err="1" smtClean="0"/>
              <a:t>Jan</a:t>
            </a:r>
            <a:r>
              <a:rPr lang="es-ES" sz="1200" dirty="0" smtClean="0"/>
              <a:t> </a:t>
            </a:r>
            <a:r>
              <a:rPr lang="es-ES" sz="1200" dirty="0" err="1" smtClean="0"/>
              <a:t>Hus</a:t>
            </a:r>
            <a:r>
              <a:rPr lang="es-ES" sz="1200" dirty="0" smtClean="0"/>
              <a:t>, en Bohemia,  (la base de la fe son las escrituras, reforma de la iglesia y rechazo a las indulgencias).</a:t>
            </a:r>
          </a:p>
          <a:p>
            <a:r>
              <a:rPr lang="es-ES" sz="1200" i="1" dirty="0" smtClean="0"/>
              <a:t>Moral</a:t>
            </a:r>
            <a:r>
              <a:rPr lang="es-ES" sz="1200" dirty="0" smtClean="0"/>
              <a:t>:  Inmersa la Iglesia en la riqueza y el poder, se aprecia un cambio conceptual: la vida es un tránsito hacia la muerte. Este será un tema favorito de la literatura y el teatro de la época.</a:t>
            </a:r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r>
              <a:rPr lang="es-ES" sz="1200" dirty="0" smtClean="0"/>
              <a:t>Los conocimientos y el saber se trasladan de los monasterios a las universidades, donde se estudia a Aristóteles. Del hombre simbólico del Románico se pasa al hombre-artista experimental abierto a la realidad del mundo.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Desde una dimensión espiritual hay un acercamiento al hombre y a la naturaleza. El cuerpo ya no es un ‘miserable soporte’ del alma, sino una maravilla de Dios digna de ser respetada. El arte de la imagen opta por un realismo vivo donde personajes y objetos tienen valor.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8269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8186"/>
          </a:xfrm>
        </p:spPr>
        <p:txBody>
          <a:bodyPr>
            <a:normAutofit fontScale="90000"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32118"/>
            <a:ext cx="8229600" cy="5394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b="1" i="1" dirty="0" smtClean="0"/>
              <a:t>Arquitectura gótica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Se emplea a un gran número de personas en la edificación de las construcciones.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El crecimiento de las ciudades se debe a causas:</a:t>
            </a:r>
          </a:p>
          <a:p>
            <a:r>
              <a:rPr lang="es-ES" sz="1200" i="1" dirty="0" smtClean="0"/>
              <a:t>Económicas</a:t>
            </a:r>
            <a:r>
              <a:rPr lang="es-ES" sz="1200" dirty="0" smtClean="0"/>
              <a:t>.  Aumento de la actividad industrial y artesanal;</a:t>
            </a:r>
          </a:p>
          <a:p>
            <a:r>
              <a:rPr lang="es-ES" sz="1200" i="1" dirty="0" smtClean="0"/>
              <a:t>Culturales.</a:t>
            </a:r>
            <a:r>
              <a:rPr lang="es-ES" sz="1200" dirty="0" smtClean="0"/>
              <a:t> Escenario de acontecimientos laicos y religiosos;</a:t>
            </a:r>
          </a:p>
          <a:p>
            <a:r>
              <a:rPr lang="es-ES" sz="1200" i="1" dirty="0" smtClean="0"/>
              <a:t>Políticas</a:t>
            </a:r>
            <a:r>
              <a:rPr lang="es-ES" sz="1200" dirty="0" smtClean="0"/>
              <a:t>. Las ciudades obtienen estatutos propios por disposición real, buscando equilibrar el poder adquirido por los feudos y por la nobleza.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La nueva fisonomía de la ciudad muestra rasgos innovadores:</a:t>
            </a:r>
          </a:p>
          <a:p>
            <a:r>
              <a:rPr lang="es-ES" sz="1200" i="1" dirty="0" smtClean="0"/>
              <a:t>La división intern</a:t>
            </a:r>
            <a:r>
              <a:rPr lang="es-ES" sz="1200" dirty="0" smtClean="0"/>
              <a:t>a que surge desde el Románico: calles estrechas vinculadas con las actividades de sus habitantes en barrios artesanales, estudiantiles, etc.</a:t>
            </a:r>
          </a:p>
          <a:p>
            <a:r>
              <a:rPr lang="es-ES" sz="1200" i="1" dirty="0" smtClean="0"/>
              <a:t>El deseo de dotar a las ciudades de una estructura física y jurídica</a:t>
            </a:r>
            <a:r>
              <a:rPr lang="es-ES" sz="1200" dirty="0" smtClean="0"/>
              <a:t>:  tamaño de las casas, horarios de circulación, etc.</a:t>
            </a:r>
          </a:p>
          <a:p>
            <a:r>
              <a:rPr lang="es-ES" sz="1200" i="1" dirty="0" smtClean="0"/>
              <a:t>Interés por los espacios comunes y de expresión ciudadana</a:t>
            </a:r>
            <a:r>
              <a:rPr lang="es-ES" sz="1200" dirty="0" smtClean="0"/>
              <a:t>: plazas, mercados, lonjas etc.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Los espacios de expresión ciudadana como los Ayuntamientos se conciben como órganos de participación y como lugares de afirmación autonómica frente al poder de la nobleza y los señores feudales.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/>
              <a:t>L</a:t>
            </a:r>
            <a:r>
              <a:rPr lang="es-ES" sz="1200" dirty="0" smtClean="0"/>
              <a:t>a catedral define la fisonomía de la ciudad gótica:  se convierte en el centro visual de la ciudad. Es símbolo de la iglesia espiritual y su carácter celestial se resaltará mediante:</a:t>
            </a:r>
          </a:p>
          <a:p>
            <a:r>
              <a:rPr lang="es-ES" sz="1200" dirty="0"/>
              <a:t>U</a:t>
            </a:r>
            <a:r>
              <a:rPr lang="es-ES" sz="1200" dirty="0" smtClean="0"/>
              <a:t>n espacio acentuado por la </a:t>
            </a:r>
            <a:r>
              <a:rPr lang="es-ES" sz="1200" i="1" dirty="0" smtClean="0"/>
              <a:t>verticalidad y altura </a:t>
            </a:r>
            <a:r>
              <a:rPr lang="es-ES" sz="1200" dirty="0" smtClean="0"/>
              <a:t>de las edificaciones;</a:t>
            </a:r>
          </a:p>
          <a:p>
            <a:r>
              <a:rPr lang="es-ES" sz="1200" dirty="0"/>
              <a:t>U</a:t>
            </a:r>
            <a:r>
              <a:rPr lang="es-ES" sz="1200" dirty="0" smtClean="0"/>
              <a:t>n espacio arquitectónico </a:t>
            </a:r>
            <a:r>
              <a:rPr lang="es-ES" sz="1200" i="1" dirty="0" smtClean="0"/>
              <a:t>luminoso y diáfano</a:t>
            </a:r>
            <a:r>
              <a:rPr lang="es-ES" sz="1200" dirty="0" smtClean="0"/>
              <a:t>: la luz natural es luz celestial (uso extensivo de vitrales)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endParaRPr lang="es-ES" sz="1200" dirty="0" smtClean="0"/>
          </a:p>
          <a:p>
            <a:pPr marL="0" indent="0">
              <a:buNone/>
            </a:pP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872034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480"/>
          </a:xfrm>
        </p:spPr>
        <p:txBody>
          <a:bodyPr>
            <a:normAutofit/>
          </a:bodyPr>
          <a:lstStyle/>
          <a:p>
            <a:r>
              <a:rPr lang="es-ES" sz="1400" dirty="0"/>
              <a:t>ARTE GÓTICO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1165413"/>
            <a:ext cx="8229600" cy="5065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200" dirty="0" smtClean="0"/>
              <a:t>Los elementos formales de la catedral gótica son:</a:t>
            </a:r>
          </a:p>
          <a:p>
            <a:r>
              <a:rPr lang="es-ES" sz="1200" i="1" dirty="0" smtClean="0"/>
              <a:t>Planta</a:t>
            </a:r>
            <a:r>
              <a:rPr lang="es-ES" sz="1200" dirty="0" smtClean="0"/>
              <a:t>:  forma basilical, de grandes dimensiones, con tres o cinco naves y cruz latina por lo general;</a:t>
            </a:r>
          </a:p>
          <a:p>
            <a:r>
              <a:rPr lang="es-ES" sz="1200" i="1" dirty="0" smtClean="0"/>
              <a:t>Alzado</a:t>
            </a:r>
            <a:r>
              <a:rPr lang="es-ES" sz="1200" dirty="0" smtClean="0"/>
              <a:t>: gran elevación de la nave central en búsqueda de luz. Sus elementos sustentantes son los pilares. Uso exterior de arbotantes y contrafuertes para distribuir el peso de las bóvedas;</a:t>
            </a:r>
          </a:p>
          <a:p>
            <a:r>
              <a:rPr lang="es-ES" sz="1200" i="1" dirty="0" smtClean="0"/>
              <a:t>Tipo de arco</a:t>
            </a:r>
            <a:r>
              <a:rPr lang="es-ES" sz="1200" dirty="0" smtClean="0"/>
              <a:t>: utilización del arco ojival;</a:t>
            </a:r>
          </a:p>
          <a:p>
            <a:r>
              <a:rPr lang="es-ES" sz="1200" i="1" dirty="0" smtClean="0"/>
              <a:t>Fachada</a:t>
            </a:r>
            <a:r>
              <a:rPr lang="es-ES" sz="1200" dirty="0" smtClean="0"/>
              <a:t>: constituida por fachadas laterales y la frontal, que suele constar de dos torres de planta rectangular u ortogonal;</a:t>
            </a:r>
          </a:p>
          <a:p>
            <a:r>
              <a:rPr lang="es-ES" sz="1200" i="1" dirty="0" smtClean="0"/>
              <a:t>Puertas</a:t>
            </a:r>
            <a:r>
              <a:rPr lang="es-ES" sz="1200" dirty="0" smtClean="0"/>
              <a:t>: pórticos adornados con personajes bíblicos, con función didáctica;</a:t>
            </a:r>
          </a:p>
          <a:p>
            <a:r>
              <a:rPr lang="es-ES" sz="1200" i="1" dirty="0" smtClean="0"/>
              <a:t>Bóvedas:</a:t>
            </a:r>
            <a:r>
              <a:rPr lang="es-ES" sz="1200" dirty="0" smtClean="0"/>
              <a:t> generalmente de crucería o de ojiva.</a:t>
            </a:r>
          </a:p>
          <a:p>
            <a:pPr marL="0" indent="0">
              <a:buNone/>
            </a:pPr>
            <a:endParaRPr lang="es-ES" sz="1200" dirty="0"/>
          </a:p>
          <a:p>
            <a:endParaRPr lang="es-ES" sz="1200" dirty="0"/>
          </a:p>
          <a:p>
            <a:pPr marL="0" indent="0">
              <a:buNone/>
            </a:pPr>
            <a:r>
              <a:rPr lang="es-ES" sz="1200" b="1" i="1" dirty="0" smtClean="0"/>
              <a:t>El arte de la imagen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La escultura y la pintura góticas armonizan entre sí en lo que respecta a sus fuentes de inspiración y preocupaciones ideológicas.</a:t>
            </a:r>
          </a:p>
          <a:p>
            <a:pPr marL="0" indent="0">
              <a:buNone/>
            </a:pPr>
            <a:endParaRPr lang="es-ES" sz="1200" dirty="0"/>
          </a:p>
          <a:p>
            <a:pPr marL="0" indent="0">
              <a:buNone/>
            </a:pPr>
            <a:r>
              <a:rPr lang="es-ES" sz="1200" dirty="0" smtClean="0"/>
              <a:t>Los contenidos ideológicos proceden de:</a:t>
            </a:r>
          </a:p>
          <a:p>
            <a:r>
              <a:rPr lang="es-ES" sz="1200" i="1" dirty="0" smtClean="0"/>
              <a:t>El pensamiento escolástico y franciscano</a:t>
            </a:r>
            <a:r>
              <a:rPr lang="es-ES" sz="1200" dirty="0" smtClean="0"/>
              <a:t>: todas las cosas están en armonía con la esencia de Dios (Santo Tomás);</a:t>
            </a:r>
          </a:p>
          <a:p>
            <a:r>
              <a:rPr lang="es-ES" sz="1200" i="1" dirty="0" smtClean="0"/>
              <a:t>Preocupación por la muerte</a:t>
            </a:r>
            <a:r>
              <a:rPr lang="es-ES" sz="1200" dirty="0" smtClean="0"/>
              <a:t>: salvación del alma y aseguramiento de la vida futura: estas ideas se expresan en las torturas infernales, sus horrores y monstruosidades (El Bosco);</a:t>
            </a:r>
          </a:p>
          <a:p>
            <a:r>
              <a:rPr lang="es-ES" sz="1200" i="1" dirty="0" smtClean="0"/>
              <a:t>La influencia del ascenso de la burguesía</a:t>
            </a:r>
            <a:r>
              <a:rPr lang="es-ES" sz="1200" dirty="0" smtClean="0"/>
              <a:t>: a la decadencia de la caballería sucede la ascensión de las clases comerciantes: utilización del arte como afirmación visible de su poder.</a:t>
            </a:r>
          </a:p>
        </p:txBody>
      </p:sp>
    </p:spTree>
    <p:extLst>
      <p:ext uri="{BB962C8B-B14F-4D97-AF65-F5344CB8AC3E}">
        <p14:creationId xmlns:p14="http://schemas.microsoft.com/office/powerpoint/2010/main" val="28947981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2660</Words>
  <Application>Microsoft Macintosh PowerPoint</Application>
  <PresentationFormat>Presentación en pantalla (4:3)</PresentationFormat>
  <Paragraphs>266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ARTE GÓTICO</vt:lpstr>
      <vt:lpstr>Presentación de PowerPoint</vt:lpstr>
      <vt:lpstr>ARTE GÓTICO</vt:lpstr>
      <vt:lpstr>ARTE GÓTICO</vt:lpstr>
      <vt:lpstr>Presentación de PowerPoint</vt:lpstr>
      <vt:lpstr>ARTE GÓTICO</vt:lpstr>
      <vt:lpstr>ARTE GÓTICO</vt:lpstr>
      <vt:lpstr>ARTE GÓTICO</vt:lpstr>
      <vt:lpstr>ARTE GÓTICO</vt:lpstr>
      <vt:lpstr>ARTE GÓTICO</vt:lpstr>
      <vt:lpstr>ARTE GÓTICO</vt:lpstr>
      <vt:lpstr>ARTE GÓTICO</vt:lpstr>
      <vt:lpstr>ARTE GÓTICO</vt:lpstr>
      <vt:lpstr>ARTE GÓTICO</vt:lpstr>
      <vt:lpstr>ARTE GÓTICO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ARTE GÓTICO</dc:title>
  <dc:creator>JESUS</dc:creator>
  <cp:lastModifiedBy>Raul</cp:lastModifiedBy>
  <cp:revision>77</cp:revision>
  <dcterms:created xsi:type="dcterms:W3CDTF">2014-11-06T18:55:16Z</dcterms:created>
  <dcterms:modified xsi:type="dcterms:W3CDTF">2017-10-19T20:24:47Z</dcterms:modified>
</cp:coreProperties>
</file>