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E0451-45FA-9C4D-AFDC-0894567A8E6F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C7DAC-82B2-7D42-81ED-ACEAAD49000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03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C7DAC-82B2-7D42-81ED-ACEAAD49000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7608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61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20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72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723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6323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011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64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11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767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96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02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BD2A-F81F-A34A-B2F6-77526054C1B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2D19D-7463-BF4D-8D36-394CBC1422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88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ARTE Y CULTURA I</a:t>
            </a:r>
            <a:br>
              <a:rPr lang="es-ES" sz="2800" dirty="0" smtClean="0"/>
            </a:br>
            <a:r>
              <a:rPr lang="es-ES" sz="2000" dirty="0" smtClean="0"/>
              <a:t>ARTE CRISTIANO PRIMITIVO</a:t>
            </a:r>
            <a:endParaRPr lang="es-ES" sz="2800" dirty="0"/>
          </a:p>
        </p:txBody>
      </p:sp>
      <p:pic>
        <p:nvPicPr>
          <p:cNvPr id="4" name="Imagen 3" descr="crismon ro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120" y="1304640"/>
            <a:ext cx="4216896" cy="413182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040722" y="5621956"/>
            <a:ext cx="473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UNIDAD 3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MTRO.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666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615"/>
          </a:xfrm>
        </p:spPr>
        <p:txBody>
          <a:bodyPr>
            <a:normAutofit/>
          </a:bodyPr>
          <a:lstStyle/>
          <a:p>
            <a:r>
              <a:rPr lang="es-ES" sz="1400" dirty="0" smtClean="0"/>
              <a:t>ARTE CRISTIANO PRIMITIVO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56254"/>
            <a:ext cx="8229600" cy="5369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b="1" i="1" dirty="0" smtClean="0"/>
              <a:t>El concepto y la ideología cristiana</a:t>
            </a:r>
          </a:p>
          <a:p>
            <a:pPr marL="0" indent="0">
              <a:buNone/>
            </a:pPr>
            <a:endParaRPr lang="es-ES" sz="1200" dirty="0" smtClean="0"/>
          </a:p>
          <a:p>
            <a:r>
              <a:rPr lang="es-ES" sz="1200" dirty="0"/>
              <a:t>L</a:t>
            </a:r>
            <a:r>
              <a:rPr lang="es-ES" sz="1200" dirty="0" smtClean="0"/>
              <a:t>a gran expansión alcanzada por la civilización romana y el cosmopolitismo derivado de un intenso intercambio comercial y cultural con numerosos pueblos en las fronteras del Imperio, fueron una de las principales causas de que el paganismo comenzara a ceder paso a diversas concepciones religiosas, provenientes en su mayoría del Oriente.</a:t>
            </a:r>
          </a:p>
          <a:p>
            <a:endParaRPr lang="es-ES" sz="1200" dirty="0"/>
          </a:p>
          <a:p>
            <a:r>
              <a:rPr lang="es-ES" sz="1200" dirty="0" smtClean="0"/>
              <a:t>Nuevas religiones, sectas y ritos se instalaban en el mundo mediterráneo y encontraban un terreno propicio para su desarrollo: en este contexto se configuró la religión cristiana.</a:t>
            </a:r>
          </a:p>
          <a:p>
            <a:endParaRPr lang="es-ES" sz="1200" dirty="0"/>
          </a:p>
          <a:p>
            <a:r>
              <a:rPr lang="es-ES" sz="1200" dirty="0" smtClean="0"/>
              <a:t>El arte Paleocristiano comprende dos etapas: la primera se extendió hasta el Edicto de Tolerancia, promulgado por </a:t>
            </a:r>
            <a:r>
              <a:rPr lang="es-ES" sz="1200" dirty="0" err="1" smtClean="0"/>
              <a:t>Galerio</a:t>
            </a:r>
            <a:r>
              <a:rPr lang="es-ES" sz="1200" dirty="0" smtClean="0"/>
              <a:t> en el 311, y el Edicto de Milán promulgado por Constantino en el 313; la segunda etapa comprende los siglos IV a VI.</a:t>
            </a:r>
          </a:p>
          <a:p>
            <a:endParaRPr lang="es-ES" sz="1200" dirty="0"/>
          </a:p>
          <a:p>
            <a:r>
              <a:rPr lang="es-ES" sz="1200" dirty="0" smtClean="0"/>
              <a:t>A partir del Edicto de Milán el Estado reconoció la legalidad del culto cristiano y el derecho de posesión de las comunidades cristianas.</a:t>
            </a:r>
          </a:p>
          <a:p>
            <a:endParaRPr lang="es-ES" sz="1200" dirty="0"/>
          </a:p>
          <a:p>
            <a:r>
              <a:rPr lang="es-ES" sz="1200" dirty="0" smtClean="0"/>
              <a:t>El arte Paleocristiano ponía el acento en el mundo de lo espiritual, reflejando en sus manifestaciones artísticas los temas de las realidades últimas: la salvación eterna, la justicia para todos, la contemplación mística y la igualdad de todos ante Dios.</a:t>
            </a:r>
          </a:p>
          <a:p>
            <a:endParaRPr lang="es-ES" sz="1200" dirty="0"/>
          </a:p>
          <a:p>
            <a:r>
              <a:rPr lang="es-ES" sz="1200" dirty="0"/>
              <a:t>C</a:t>
            </a:r>
            <a:r>
              <a:rPr lang="es-ES" sz="1200" dirty="0" smtClean="0"/>
              <a:t>aracterísticas principales </a:t>
            </a:r>
            <a:r>
              <a:rPr lang="es-ES" sz="1200" dirty="0"/>
              <a:t>d</a:t>
            </a:r>
            <a:r>
              <a:rPr lang="es-ES" sz="1200" dirty="0" smtClean="0"/>
              <a:t>el cristianismo:</a:t>
            </a:r>
          </a:p>
          <a:p>
            <a:pPr marL="542925" lvl="1" indent="-185738"/>
            <a:r>
              <a:rPr lang="es-ES" sz="1200" dirty="0" smtClean="0"/>
              <a:t>El cristianismo tiene una raíz que se vincula con Abraham (siglo XIX antes de Cristo) y con la historia del pueblo hebreo, según el Antiguo Testamento.</a:t>
            </a:r>
          </a:p>
          <a:p>
            <a:pPr marL="542925" lvl="1" indent="-185738"/>
            <a:r>
              <a:rPr lang="es-ES" sz="1200" dirty="0" smtClean="0"/>
              <a:t>La base de la doctrina se centra en un monoteísmo, basado en una creencia en un Dios único.</a:t>
            </a:r>
          </a:p>
          <a:p>
            <a:pPr marL="542925" lvl="1" indent="-185738"/>
            <a:r>
              <a:rPr lang="es-ES" sz="1200" dirty="0" smtClean="0"/>
              <a:t>A partir de la tradición judaica, el cristianismo surgió en Palestina vinculado a las enseñanzas de Jesús de Nazaret.</a:t>
            </a:r>
          </a:p>
          <a:p>
            <a:pPr marL="542925" lvl="1" indent="-185738"/>
            <a:r>
              <a:rPr lang="es-ES" sz="1200" dirty="0" smtClean="0"/>
              <a:t>La doctrina cristiana está recogida en los </a:t>
            </a:r>
            <a:r>
              <a:rPr lang="es-ES" sz="1200" i="1" dirty="0" smtClean="0"/>
              <a:t>Cuatro Evangelios, los Hechos de los Apóstoles y las Cartas de Pablo, </a:t>
            </a:r>
            <a:r>
              <a:rPr lang="es-ES" sz="1200" dirty="0" smtClean="0"/>
              <a:t>en lo que se conoce como </a:t>
            </a:r>
            <a:r>
              <a:rPr lang="es-ES" sz="1200" i="1" dirty="0" smtClean="0"/>
              <a:t>Nuevo testamento</a:t>
            </a:r>
            <a:r>
              <a:rPr lang="es-ES" sz="1200" dirty="0" smtClean="0"/>
              <a:t>.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3192633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346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32706"/>
            <a:ext cx="8229600" cy="5093457"/>
          </a:xfrm>
        </p:spPr>
        <p:txBody>
          <a:bodyPr>
            <a:normAutofit/>
          </a:bodyPr>
          <a:lstStyle/>
          <a:p>
            <a:pPr marL="571500" lvl="1" indent="-214313"/>
            <a:r>
              <a:rPr lang="es-ES" sz="1200" dirty="0" smtClean="0"/>
              <a:t>Los dogmas fundamentales  del cristianismo como la </a:t>
            </a:r>
            <a:r>
              <a:rPr lang="es-ES" sz="1200" i="1" dirty="0" smtClean="0"/>
              <a:t>Trinidad,</a:t>
            </a:r>
            <a:r>
              <a:rPr lang="es-ES" sz="1200" dirty="0" smtClean="0"/>
              <a:t> la </a:t>
            </a:r>
            <a:r>
              <a:rPr lang="es-ES" sz="1200" i="1" dirty="0" smtClean="0"/>
              <a:t>Encarnación</a:t>
            </a:r>
            <a:r>
              <a:rPr lang="es-ES" sz="1200" dirty="0" smtClean="0"/>
              <a:t> y la </a:t>
            </a:r>
            <a:r>
              <a:rPr lang="es-ES" sz="1200" i="1" dirty="0" smtClean="0"/>
              <a:t>Redención</a:t>
            </a:r>
            <a:r>
              <a:rPr lang="es-ES" sz="1200" dirty="0" smtClean="0"/>
              <a:t>, eran de difícil comprensión intelectual, lo que propició la difusión de corrientes heréticas como el </a:t>
            </a:r>
            <a:r>
              <a:rPr lang="es-ES" sz="1200" i="1" dirty="0" smtClean="0"/>
              <a:t>arrianismo</a:t>
            </a:r>
            <a:r>
              <a:rPr lang="es-ES" sz="1200" dirty="0" smtClean="0"/>
              <a:t> (negación de la consubstancialidad de Dios y Cristo: Jesús hijo de Dios pero no Dios mismo), el </a:t>
            </a:r>
            <a:r>
              <a:rPr lang="es-ES" sz="1200" i="1" dirty="0" smtClean="0"/>
              <a:t>nestorianismo</a:t>
            </a:r>
            <a:r>
              <a:rPr lang="es-ES" sz="1200" dirty="0" smtClean="0"/>
              <a:t> (afirmación de dos naturalezas y dos personas en Jesús) y el </a:t>
            </a:r>
            <a:r>
              <a:rPr lang="es-ES" sz="1200" i="1" dirty="0" smtClean="0"/>
              <a:t>monofisismo</a:t>
            </a:r>
            <a:r>
              <a:rPr lang="es-ES" sz="1200" dirty="0" smtClean="0"/>
              <a:t> (una sola naturaleza, la divina no la humana, y la idea de una sola persona).</a:t>
            </a:r>
          </a:p>
          <a:p>
            <a:pPr marL="571500" lvl="1" indent="-214313"/>
            <a:r>
              <a:rPr lang="es-ES" sz="1200" dirty="0" smtClean="0"/>
              <a:t>En su evolución, el cristianismo asume la dualidad cuerpo-alma, de origen platónico, lo que repercutirá de manera significativa en el arte al afirmar la supremacía del espíritu sobre los sentidos.</a:t>
            </a:r>
          </a:p>
          <a:p>
            <a:pPr marL="357187" lvl="1" indent="0">
              <a:buNone/>
            </a:pPr>
            <a:endParaRPr lang="es-ES" sz="1200" dirty="0" smtClean="0"/>
          </a:p>
          <a:p>
            <a:pPr marL="355600" lvl="1" indent="-355600">
              <a:buFont typeface="Arial"/>
              <a:buChar char="•"/>
            </a:pPr>
            <a:r>
              <a:rPr lang="es-ES" sz="1200" dirty="0" smtClean="0"/>
              <a:t>El cristianismo se desarrolló en Roma como una contracultura, y fue </a:t>
            </a:r>
            <a:r>
              <a:rPr lang="es-ES" sz="1200" dirty="0"/>
              <a:t>considerada como una amenaza a la estabilidad </a:t>
            </a:r>
            <a:r>
              <a:rPr lang="es-ES" sz="1200" dirty="0" smtClean="0"/>
              <a:t>social y política por oponerse a </a:t>
            </a:r>
            <a:r>
              <a:rPr lang="es-ES" sz="1200" dirty="0"/>
              <a:t>la religión oficial del </a:t>
            </a:r>
            <a:r>
              <a:rPr lang="es-ES" sz="1200" dirty="0" smtClean="0"/>
              <a:t>Imperio, al igual que otras religiones como las dedicadas a los cultos a Dionisos, Mitra, Manes, etc. </a:t>
            </a:r>
          </a:p>
          <a:p>
            <a:pPr marL="355600" lvl="1" indent="-355600">
              <a:buFont typeface="Arial"/>
              <a:buChar char="•"/>
            </a:pPr>
            <a:endParaRPr lang="es-ES" sz="1200" dirty="0" smtClean="0"/>
          </a:p>
          <a:p>
            <a:pPr marL="355600" lvl="1" indent="-355600">
              <a:buFont typeface="Arial"/>
              <a:buChar char="•"/>
            </a:pPr>
            <a:r>
              <a:rPr lang="es-ES" sz="1200" dirty="0" smtClean="0"/>
              <a:t>La adopción creciente del cristianismo entre las clases más humildes, y entre los esclavos, causó temor a las clases dominantes por lo que sus seguidores sufrieron persecuciones sistemáticas, en particular las de </a:t>
            </a:r>
            <a:r>
              <a:rPr lang="es-ES" sz="1200" dirty="0" err="1" smtClean="0"/>
              <a:t>Decio</a:t>
            </a:r>
            <a:r>
              <a:rPr lang="es-ES" sz="1200" dirty="0" smtClean="0"/>
              <a:t> (249-251) y Diocleciano (303-305).</a:t>
            </a:r>
          </a:p>
          <a:p>
            <a:pPr marL="355600" lvl="1" indent="-355600">
              <a:buFont typeface="Arial"/>
              <a:buChar char="•"/>
            </a:pPr>
            <a:endParaRPr lang="es-ES" sz="1200" dirty="0"/>
          </a:p>
          <a:p>
            <a:pPr marL="355600" lvl="1" indent="-355600">
              <a:buFont typeface="Arial"/>
              <a:buChar char="•"/>
            </a:pPr>
            <a:r>
              <a:rPr lang="es-ES" sz="1200" dirty="0" smtClean="0"/>
              <a:t>En el año 380, el cristianismo fue declarada religión oficial por el emperador Teodosio. </a:t>
            </a:r>
          </a:p>
          <a:p>
            <a:pPr marL="355600" lvl="1" indent="-355600">
              <a:buFont typeface="Arial"/>
              <a:buChar char="•"/>
            </a:pPr>
            <a:endParaRPr lang="es-ES" sz="1200" dirty="0"/>
          </a:p>
          <a:p>
            <a:pPr marL="355600" lvl="1" indent="-355600">
              <a:buFont typeface="Arial"/>
              <a:buChar char="•"/>
            </a:pPr>
            <a:r>
              <a:rPr lang="es-ES" sz="1200" dirty="0" smtClean="0"/>
              <a:t>El cristianismo aprovechará la conquista y expansión romanas y su extensa red de calzadas para extenderse principalmente en las áreas urbanas, donde encontraba mayor concentración de población.</a:t>
            </a:r>
          </a:p>
          <a:p>
            <a:pPr marL="355600" lvl="1" indent="-355600">
              <a:buFont typeface="Arial"/>
              <a:buChar char="•"/>
            </a:pPr>
            <a:endParaRPr lang="es-ES" sz="1200" dirty="0"/>
          </a:p>
          <a:p>
            <a:pPr marL="355600" lvl="1" indent="-355600">
              <a:buFont typeface="Arial"/>
              <a:buChar char="•"/>
            </a:pPr>
            <a:r>
              <a:rPr lang="es-ES" sz="1200" dirty="0" smtClean="0"/>
              <a:t>La estética desarrollada por el cristianismo, además de su base bíblica, se nutría del entorno intelectual e ideológico:  de Platón adoptó la idea de belleza espiritual; de los estoicos, la idea de belleza moral; de </a:t>
            </a:r>
            <a:r>
              <a:rPr lang="es-ES" sz="1200" dirty="0" err="1" smtClean="0"/>
              <a:t>Plotino</a:t>
            </a:r>
            <a:r>
              <a:rPr lang="es-ES" sz="1200" dirty="0" smtClean="0"/>
              <a:t>, la idea de belleza de la luz y del mundo.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91788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184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3476" y="747822"/>
            <a:ext cx="8229600" cy="5875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400" b="1" i="1" dirty="0" smtClean="0"/>
              <a:t>La etapa primitiva: el arte en los </a:t>
            </a:r>
            <a:r>
              <a:rPr lang="es-ES" sz="1400" b="1" i="1" dirty="0" err="1" smtClean="0"/>
              <a:t>tituli</a:t>
            </a:r>
            <a:r>
              <a:rPr lang="es-ES" sz="1400" b="1" i="1" dirty="0" smtClean="0"/>
              <a:t> y en las catacumbas</a:t>
            </a:r>
          </a:p>
          <a:p>
            <a:pPr marL="0" indent="0">
              <a:buNone/>
            </a:pPr>
            <a:endParaRPr lang="es-ES" sz="1400" b="1" i="1" dirty="0" smtClean="0"/>
          </a:p>
          <a:p>
            <a:r>
              <a:rPr lang="es-ES" sz="1200" dirty="0"/>
              <a:t>Los </a:t>
            </a:r>
            <a:r>
              <a:rPr lang="es-ES" sz="1200" b="1" i="1" dirty="0" err="1"/>
              <a:t>tituli</a:t>
            </a:r>
            <a:r>
              <a:rPr lang="es-ES" sz="1200" dirty="0"/>
              <a:t> eran salones o recintos en los que se celebraban reuniones de confraternidad, (perduraron hasta el siglo II), y donde se hacían lecturas bíblicas y se ofrecían comidas (‘ágapes’) y víveres entre los asistentes con fines de evangelización. </a:t>
            </a:r>
          </a:p>
          <a:p>
            <a:pPr marL="0" indent="0">
              <a:buNone/>
            </a:pPr>
            <a:endParaRPr lang="es-ES" sz="1400" b="1" i="1" dirty="0"/>
          </a:p>
        </p:txBody>
      </p:sp>
      <p:pic>
        <p:nvPicPr>
          <p:cNvPr id="4" name="Imagen 3" descr="Tituli Doura Europo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59" y="1899229"/>
            <a:ext cx="3338015" cy="191703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79240" y="2279075"/>
            <a:ext cx="27893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En Siria se localiza el </a:t>
            </a:r>
            <a:r>
              <a:rPr lang="es-ES" sz="1200" i="1" dirty="0" smtClean="0"/>
              <a:t>Dura </a:t>
            </a:r>
            <a:r>
              <a:rPr lang="es-ES" sz="1200" i="1" dirty="0" err="1"/>
              <a:t>Europos</a:t>
            </a:r>
            <a:r>
              <a:rPr lang="es-ES" sz="1200" dirty="0"/>
              <a:t>, anterior al año 232, el ejemplo más significativo de este tipo de salas, con decoración semejante a las catacumbas y sinagogas y que formaba parte de una casa particular.</a:t>
            </a:r>
          </a:p>
          <a:p>
            <a:endParaRPr lang="es-ES" sz="1200" dirty="0"/>
          </a:p>
        </p:txBody>
      </p:sp>
      <p:sp>
        <p:nvSpPr>
          <p:cNvPr id="6" name="CuadroTexto 5"/>
          <p:cNvSpPr txBox="1"/>
          <p:nvPr/>
        </p:nvSpPr>
        <p:spPr>
          <a:xfrm rot="10800000" flipV="1">
            <a:off x="639248" y="3853575"/>
            <a:ext cx="8000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" sz="1200" dirty="0" smtClean="0"/>
              <a:t>En la etapa en que el cristianismo está reducido a la clandestinidad, el arte más significativo está vinculado a las </a:t>
            </a:r>
            <a:r>
              <a:rPr lang="es-ES" sz="1200" b="1" i="1" dirty="0" smtClean="0"/>
              <a:t>catacumbas</a:t>
            </a:r>
            <a:r>
              <a:rPr lang="es-ES" sz="1200" dirty="0" smtClean="0"/>
              <a:t>, excavadas en el subsuelo de las urbes.</a:t>
            </a:r>
            <a:endParaRPr lang="es-ES" sz="1200" dirty="0"/>
          </a:p>
        </p:txBody>
      </p:sp>
      <p:pic>
        <p:nvPicPr>
          <p:cNvPr id="7" name="Imagen 6" descr="Catacumba rom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59" y="4374185"/>
            <a:ext cx="3338015" cy="201906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255503" y="4374185"/>
            <a:ext cx="27893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/>
              <a:t>Características: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Fechas:  Desde el siglo I al V;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Son cementerios subterráneos para inhumar a los muertos (la cremación era la práctica romana);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No fueron lugares de culto o reunión;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Estructura arquitectónica: galerías estrechas a diversos niveles, con nichos excavados en las paredes;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Las representaciones pictóricas son de alto valor iconográfico.</a:t>
            </a:r>
          </a:p>
          <a:p>
            <a:pPr marL="171450" indent="-171450">
              <a:buFont typeface="Arial"/>
              <a:buChar char="•"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48417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1314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35952"/>
            <a:ext cx="8229600" cy="57570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ES" sz="2500" b="1" i="1" dirty="0" smtClean="0"/>
              <a:t>Iconografía</a:t>
            </a:r>
          </a:p>
          <a:p>
            <a:pPr marL="0" indent="0">
              <a:buNone/>
            </a:pPr>
            <a:endParaRPr lang="es-ES" sz="2200" dirty="0"/>
          </a:p>
          <a:p>
            <a:r>
              <a:rPr lang="es-ES" sz="2200" dirty="0" smtClean="0"/>
              <a:t>La iconografía reflejada en las catacumbas es simbólica y puede ser de dos tipos:</a:t>
            </a:r>
          </a:p>
          <a:p>
            <a:pPr marL="400050" lvl="1" indent="0">
              <a:buNone/>
            </a:pPr>
            <a:r>
              <a:rPr lang="es-ES" sz="2200" dirty="0" smtClean="0"/>
              <a:t>De origen pagano, conservando su significado o modificándolo:</a:t>
            </a:r>
          </a:p>
          <a:p>
            <a:pPr marL="571500" lvl="1" indent="-171450"/>
            <a:r>
              <a:rPr lang="es-ES" sz="2200" i="1" dirty="0" smtClean="0"/>
              <a:t>Orfeo</a:t>
            </a:r>
            <a:r>
              <a:rPr lang="es-ES" sz="2200" dirty="0" smtClean="0"/>
              <a:t>: Guía y destino del alma (Cristo como pastor de almas);</a:t>
            </a:r>
          </a:p>
          <a:p>
            <a:pPr marL="571500" lvl="1" indent="-171450"/>
            <a:r>
              <a:rPr lang="es-ES" sz="2200" i="1" dirty="0" smtClean="0"/>
              <a:t>Cuatro estaciones</a:t>
            </a:r>
            <a:r>
              <a:rPr lang="es-ES" sz="2200" dirty="0" smtClean="0"/>
              <a:t>: Símbolo de la renovación de la naturaleza y de vida para los cristianos;</a:t>
            </a:r>
          </a:p>
          <a:p>
            <a:pPr marL="571500" lvl="1" indent="-171450"/>
            <a:r>
              <a:rPr lang="es-ES" sz="2200" i="1" dirty="0" smtClean="0"/>
              <a:t>Paloma</a:t>
            </a:r>
            <a:r>
              <a:rPr lang="es-ES" sz="2200" dirty="0" smtClean="0"/>
              <a:t>: Relacionada con el Bautismo (Espíritu Santo);</a:t>
            </a:r>
          </a:p>
          <a:p>
            <a:pPr marL="571500" lvl="1" indent="-171450"/>
            <a:r>
              <a:rPr lang="es-ES" sz="2200" i="1" dirty="0" smtClean="0"/>
              <a:t>Cordero</a:t>
            </a:r>
            <a:r>
              <a:rPr lang="es-ES" sz="2200" dirty="0" smtClean="0"/>
              <a:t>: Símbolo cristiano  asociado a la pureza, la inocencia, etc.;</a:t>
            </a:r>
          </a:p>
          <a:p>
            <a:pPr marL="400050" lvl="1" indent="0">
              <a:buNone/>
            </a:pPr>
            <a:r>
              <a:rPr lang="es-ES" sz="2200" dirty="0" smtClean="0"/>
              <a:t>Basada en el Antiguo o Nuevo testamento:</a:t>
            </a:r>
          </a:p>
          <a:p>
            <a:pPr marL="571500" lvl="1" indent="-171450"/>
            <a:r>
              <a:rPr lang="es-ES" sz="2200" i="1" dirty="0" smtClean="0"/>
              <a:t>Moisés golpeando la roca y Noé saliendo del Arca</a:t>
            </a:r>
            <a:r>
              <a:rPr lang="es-ES" sz="2200" dirty="0" smtClean="0"/>
              <a:t>, como representación del bautismo;</a:t>
            </a:r>
          </a:p>
          <a:p>
            <a:pPr marL="571500" lvl="1" indent="-171450"/>
            <a:r>
              <a:rPr lang="es-ES" sz="2200" i="1" dirty="0" smtClean="0"/>
              <a:t>Daniel con los leones</a:t>
            </a:r>
            <a:r>
              <a:rPr lang="es-ES" sz="2200" dirty="0" smtClean="0"/>
              <a:t>, para significar la bajada de Cristo a los infiernos;</a:t>
            </a:r>
          </a:p>
          <a:p>
            <a:pPr marL="571500" lvl="1" indent="-171450"/>
            <a:r>
              <a:rPr lang="es-ES" sz="2200" i="1" dirty="0" smtClean="0"/>
              <a:t>Las bodas de </a:t>
            </a:r>
            <a:r>
              <a:rPr lang="es-ES" sz="2200" i="1" dirty="0" err="1" smtClean="0"/>
              <a:t>Caná</a:t>
            </a:r>
            <a:r>
              <a:rPr lang="es-ES" sz="2200" dirty="0" smtClean="0"/>
              <a:t>, para representar el ágape, la Eucaristía;</a:t>
            </a:r>
          </a:p>
          <a:p>
            <a:pPr marL="571500" lvl="1" indent="-171450"/>
            <a:r>
              <a:rPr lang="es-ES" sz="2200" i="1" dirty="0" smtClean="0"/>
              <a:t>La adoración de los magos</a:t>
            </a:r>
            <a:r>
              <a:rPr lang="es-ES" sz="2200" dirty="0" smtClean="0"/>
              <a:t>, etc.</a:t>
            </a:r>
          </a:p>
          <a:p>
            <a:pPr marL="0" indent="0">
              <a:buNone/>
            </a:pPr>
            <a:endParaRPr lang="es-ES" sz="2200" dirty="0" smtClean="0"/>
          </a:p>
          <a:p>
            <a:r>
              <a:rPr lang="es-ES" sz="2200" dirty="0" smtClean="0"/>
              <a:t>Las representaciones de este género sugieren una intervención divina concediendo la salvación a los fieles: es la expresión de un arte piadoso con fines didácticos.</a:t>
            </a:r>
          </a:p>
          <a:p>
            <a:endParaRPr lang="es-ES" sz="2200" dirty="0"/>
          </a:p>
          <a:p>
            <a:r>
              <a:rPr lang="es-ES" sz="2200" dirty="0" smtClean="0"/>
              <a:t>La técnica pictórica es simple: consiste en un revestimiento de varias capas de yeso, o enlucido, al que se aplican colores minerales (ocres, rojos y verdes).</a:t>
            </a:r>
          </a:p>
          <a:p>
            <a:endParaRPr lang="es-ES" sz="2200" dirty="0"/>
          </a:p>
          <a:p>
            <a:r>
              <a:rPr lang="es-ES" sz="2200" dirty="0" smtClean="0"/>
              <a:t>El estilo corresponde a un impresionismo conseguido a base de masas de color que realzan y sintetizan los rasgos característicos.</a:t>
            </a:r>
          </a:p>
          <a:p>
            <a:endParaRPr lang="es-ES" sz="2200" dirty="0" smtClean="0"/>
          </a:p>
          <a:p>
            <a:r>
              <a:rPr lang="es-ES" sz="2200" dirty="0" smtClean="0"/>
              <a:t>Es una pintura artesana, sin perspectiva, y es de carácter simbólico y expresivo.</a:t>
            </a:r>
          </a:p>
          <a:p>
            <a:endParaRPr lang="es-ES" sz="2200" dirty="0" smtClean="0"/>
          </a:p>
          <a:p>
            <a:r>
              <a:rPr lang="es-ES" sz="2200" dirty="0" smtClean="0"/>
              <a:t>El arte cristiano primitivo:</a:t>
            </a:r>
          </a:p>
          <a:p>
            <a:pPr marL="628650" lvl="1" indent="-228600"/>
            <a:r>
              <a:rPr lang="es-ES" sz="2200" dirty="0" smtClean="0"/>
              <a:t> no se interesa por el mundo exterior, su preocupación es interior; </a:t>
            </a:r>
          </a:p>
          <a:p>
            <a:pPr marL="685800" lvl="1"/>
            <a:r>
              <a:rPr lang="es-ES" sz="2200" dirty="0" smtClean="0"/>
              <a:t>está destinado a representar la estructura de sus creencias; </a:t>
            </a:r>
          </a:p>
          <a:p>
            <a:pPr marL="685800" lvl="1"/>
            <a:r>
              <a:rPr lang="es-ES" sz="2200" dirty="0" smtClean="0"/>
              <a:t>trata de despertar emociones, de conmover la sensibilidad; </a:t>
            </a:r>
          </a:p>
          <a:p>
            <a:pPr marL="685800" lvl="1"/>
            <a:r>
              <a:rPr lang="es-ES" sz="2200" dirty="0" smtClean="0"/>
              <a:t>busca convertirse en un medio para acceder a la paz espiritual del alma.</a:t>
            </a:r>
            <a:endParaRPr lang="es-ES" sz="2200" dirty="0"/>
          </a:p>
          <a:p>
            <a:pPr marL="0" indent="0">
              <a:buNone/>
            </a:pPr>
            <a:endParaRPr lang="es-ES" sz="2200" b="1" i="1" dirty="0" smtClean="0"/>
          </a:p>
          <a:p>
            <a:pPr marL="0" indent="0">
              <a:buNone/>
            </a:pPr>
            <a:endParaRPr lang="es-ES" sz="1200" b="1" i="1" dirty="0"/>
          </a:p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endParaRPr lang="es-ES" sz="1200" b="1" i="1" dirty="0"/>
          </a:p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endParaRPr lang="es-ES" sz="1200" b="1" i="1" dirty="0"/>
          </a:p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endParaRPr lang="es-ES" sz="1200" b="1" i="1" dirty="0"/>
          </a:p>
        </p:txBody>
      </p:sp>
    </p:spTree>
    <p:extLst>
      <p:ext uri="{BB962C8B-B14F-4D97-AF65-F5344CB8AC3E}">
        <p14:creationId xmlns:p14="http://schemas.microsoft.com/office/powerpoint/2010/main" val="253981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2612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pic>
        <p:nvPicPr>
          <p:cNvPr id="5" name="Imagen 4" descr="Iconografía Paleocristiana Buen pas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88" y="1040247"/>
            <a:ext cx="3021204" cy="2485198"/>
          </a:xfrm>
          <a:prstGeom prst="rect">
            <a:avLst/>
          </a:prstGeom>
        </p:spPr>
      </p:pic>
      <p:pic>
        <p:nvPicPr>
          <p:cNvPr id="6" name="Imagen 5" descr="Iconografía Paleocristiana Dani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708" y="1040247"/>
            <a:ext cx="3154018" cy="2485198"/>
          </a:xfrm>
          <a:prstGeom prst="rect">
            <a:avLst/>
          </a:prstGeom>
        </p:spPr>
      </p:pic>
      <p:pic>
        <p:nvPicPr>
          <p:cNvPr id="7" name="Imagen 6" descr="Iconografía Paleocristiana Joná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88" y="3742971"/>
            <a:ext cx="3021204" cy="2381758"/>
          </a:xfrm>
          <a:prstGeom prst="rect">
            <a:avLst/>
          </a:prstGeom>
        </p:spPr>
      </p:pic>
      <p:pic>
        <p:nvPicPr>
          <p:cNvPr id="8" name="Imagen 7" descr="Iconografía Paleocristiana Hebreos en la llam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707" y="3715209"/>
            <a:ext cx="3154019" cy="240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28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4482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1" y="605380"/>
            <a:ext cx="8229600" cy="5887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400" b="1" i="1" dirty="0"/>
              <a:t>Arquitectura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Tras </a:t>
            </a:r>
            <a:r>
              <a:rPr lang="es-ES" sz="1200" dirty="0"/>
              <a:t>la proclamación del cristianismo como religión oficial del </a:t>
            </a:r>
            <a:r>
              <a:rPr lang="es-ES" sz="1200" dirty="0" smtClean="0"/>
              <a:t>Estado, la evangelización al extenderse por todo el Imperio  propició un enriquecimiento progresivo de la Iglesia por medio de donaciones y legados, a partir de lo cual comienza a desarrollarse una arquitectura de gran escala capaz de albergar a grandes masas para la celebración de los cultos.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La basílica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Los cristianos utilizaron lugares de culto: primero en habitaciones de casas particulares, después en estancias patricias y finalmente a partir del siglo III comenzaron a construir los primeros edificios.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Superada la etapa de clandestinidad, con Constantino comenzaron a construirse las </a:t>
            </a:r>
            <a:r>
              <a:rPr lang="es-ES" sz="1200" b="1" i="1" dirty="0" smtClean="0"/>
              <a:t>basílicas</a:t>
            </a:r>
            <a:r>
              <a:rPr lang="es-ES" sz="1200" dirty="0" smtClean="0"/>
              <a:t>: grandes edificios de culto y reunión, inspirados en la basílica romana (</a:t>
            </a:r>
            <a:r>
              <a:rPr lang="es-ES" sz="1200" i="1" dirty="0" err="1" smtClean="0"/>
              <a:t>basilikie</a:t>
            </a:r>
            <a:r>
              <a:rPr lang="es-ES" sz="1200" i="1" dirty="0" smtClean="0"/>
              <a:t>=real, </a:t>
            </a:r>
            <a:r>
              <a:rPr lang="es-ES" sz="1200" i="1" dirty="0" err="1" smtClean="0"/>
              <a:t>oikía</a:t>
            </a:r>
            <a:r>
              <a:rPr lang="es-ES" sz="1200" i="1" dirty="0" smtClean="0"/>
              <a:t>=casa</a:t>
            </a:r>
            <a:r>
              <a:rPr lang="es-ES" sz="1200" dirty="0"/>
              <a:t>;</a:t>
            </a:r>
            <a:r>
              <a:rPr lang="es-ES" sz="1200" dirty="0" smtClean="0"/>
              <a:t> originalmente tribunales, simbolismo de equidad).</a:t>
            </a:r>
          </a:p>
          <a:p>
            <a:pPr marL="0" indent="0">
              <a:buNone/>
            </a:pPr>
            <a:endParaRPr lang="es-ES" sz="1200" dirty="0" smtClean="0"/>
          </a:p>
        </p:txBody>
      </p:sp>
      <p:pic>
        <p:nvPicPr>
          <p:cNvPr id="4" name="Imagen 3" descr="Basílica Santa Sabina Ro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995" y="3751316"/>
            <a:ext cx="2587560" cy="232859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0273" y="3703055"/>
            <a:ext cx="2545794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/>
              <a:t>Un rasgo común de la basílica fue la sencillez de los materiales utilizados en el exterior, pero de gran riqueza interior. </a:t>
            </a:r>
          </a:p>
          <a:p>
            <a:r>
              <a:rPr lang="es-ES" sz="1100" dirty="0" smtClean="0"/>
              <a:t>Características principales:</a:t>
            </a:r>
          </a:p>
          <a:p>
            <a:pPr marL="171450" indent="-171450">
              <a:buFont typeface="Arial"/>
              <a:buChar char="•"/>
            </a:pPr>
            <a:r>
              <a:rPr lang="es-ES" sz="1100" dirty="0"/>
              <a:t>D</a:t>
            </a:r>
            <a:r>
              <a:rPr lang="es-ES" sz="1100" dirty="0" smtClean="0"/>
              <a:t>e </a:t>
            </a:r>
            <a:r>
              <a:rPr lang="es-ES" sz="1100" dirty="0"/>
              <a:t>planta rectangular</a:t>
            </a:r>
            <a:r>
              <a:rPr lang="es-ES" sz="1100" dirty="0" smtClean="0"/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" sz="1100" dirty="0" smtClean="0"/>
              <a:t>Consta </a:t>
            </a:r>
            <a:r>
              <a:rPr lang="es-ES" sz="1100" dirty="0"/>
              <a:t>de tres a cinco naves, a diferente altura, la central la más alta, y separadas por columnas</a:t>
            </a:r>
            <a:r>
              <a:rPr lang="es-ES" sz="1100" dirty="0" smtClean="0"/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" sz="1100" dirty="0"/>
              <a:t>O</a:t>
            </a:r>
            <a:r>
              <a:rPr lang="es-ES" sz="1100" dirty="0" smtClean="0"/>
              <a:t>rientada </a:t>
            </a:r>
            <a:r>
              <a:rPr lang="es-ES" sz="1100" dirty="0"/>
              <a:t>de Oeste(entrada) a Este (altar hacia Jerusalén)</a:t>
            </a:r>
            <a:r>
              <a:rPr lang="es-ES" sz="1100" dirty="0" smtClean="0"/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" sz="1100" dirty="0"/>
              <a:t>C</a:t>
            </a:r>
            <a:r>
              <a:rPr lang="es-ES" sz="1100" dirty="0" smtClean="0"/>
              <a:t>ubierta </a:t>
            </a:r>
            <a:r>
              <a:rPr lang="es-ES" sz="1100" dirty="0"/>
              <a:t>a dos aguas en la nave central, a una en las laterales, y un armazón de vigas de madera visibles o cubiertas por un techo artesonado.</a:t>
            </a:r>
          </a:p>
        </p:txBody>
      </p:sp>
      <p:pic>
        <p:nvPicPr>
          <p:cNvPr id="6" name="Imagen 5" descr="Basilica romana plant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16520" y="4225351"/>
            <a:ext cx="2328595" cy="1380524"/>
          </a:xfrm>
          <a:prstGeom prst="rect">
            <a:avLst/>
          </a:prstGeom>
        </p:spPr>
      </p:pic>
      <p:pic>
        <p:nvPicPr>
          <p:cNvPr id="7" name="Imagen 6" descr="Basilica romana alzad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080" y="3685471"/>
            <a:ext cx="1715720" cy="232859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192908" y="6014065"/>
            <a:ext cx="2397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/>
              <a:t>BASÍLICA SANTA SABINA, ROMA</a:t>
            </a:r>
            <a:endParaRPr lang="es-ES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697381" y="6014067"/>
            <a:ext cx="1293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/>
              <a:t>PLANTA</a:t>
            </a:r>
            <a:endParaRPr lang="es-ES" sz="11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133596" y="6014065"/>
            <a:ext cx="14599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/>
              <a:t>ALZADO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420237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1314"/>
          </a:xfrm>
        </p:spPr>
        <p:txBody>
          <a:bodyPr>
            <a:normAutofit/>
          </a:bodyPr>
          <a:lstStyle/>
          <a:p>
            <a:r>
              <a:rPr lang="es-ES" sz="1400" dirty="0"/>
              <a:t>ARTE CRISTIANO PRIMITIVO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35952"/>
            <a:ext cx="8229600" cy="58282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Martiria Santa Constanz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139" y="2222521"/>
            <a:ext cx="1890984" cy="1502436"/>
          </a:xfrm>
          <a:prstGeom prst="rect">
            <a:avLst/>
          </a:prstGeom>
        </p:spPr>
      </p:pic>
      <p:pic>
        <p:nvPicPr>
          <p:cNvPr id="5" name="Imagen 4" descr="Martiria Sta Constanza iteri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123" y="2222521"/>
            <a:ext cx="5166935" cy="150243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35689" y="652861"/>
            <a:ext cx="77753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1" dirty="0" smtClean="0"/>
              <a:t>Los </a:t>
            </a:r>
            <a:r>
              <a:rPr lang="es-ES" sz="1200" b="1" i="1" dirty="0" err="1" smtClean="0"/>
              <a:t>martyria</a:t>
            </a:r>
            <a:endParaRPr lang="es-ES" sz="1200" b="1" i="1" dirty="0" smtClean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Son lugares en los que se daba culto a las reliquias de los mártires. 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Son espacios redondos que relejan una imagen de perfección centrada en la figura del santo  o mártir.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Características:</a:t>
            </a:r>
          </a:p>
          <a:p>
            <a:pPr marL="177800" lvl="1"/>
            <a:r>
              <a:rPr lang="es-ES" sz="1200" dirty="0" smtClean="0"/>
              <a:t>- Planta central con cúpula;</a:t>
            </a:r>
          </a:p>
          <a:p>
            <a:pPr marL="177800" lvl="1"/>
            <a:r>
              <a:rPr lang="es-ES" sz="1200" dirty="0" smtClean="0"/>
              <a:t>- Se inspiran en los mausoleos griegos;</a:t>
            </a:r>
          </a:p>
          <a:p>
            <a:pPr marL="177800" lvl="1"/>
            <a:r>
              <a:rPr lang="es-ES" sz="1200" dirty="0" smtClean="0"/>
              <a:t>- Suelen albergar la tumba o las reliquias del santo;</a:t>
            </a:r>
          </a:p>
          <a:p>
            <a:pPr marL="177800" lvl="1"/>
            <a:r>
              <a:rPr lang="es-ES" sz="1200" dirty="0" smtClean="0"/>
              <a:t>- Se rodea de una nave circular llamada deambulatorio, utilizada en las peregrinaciones o en las ceremonias.</a:t>
            </a:r>
            <a:endParaRPr lang="es-ES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87137" y="3810330"/>
            <a:ext cx="7823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1" dirty="0" smtClean="0"/>
              <a:t>Los baptisterios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Los edificios responden a la importancia del bautismo en la religión cristiana;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La forma de los edificios se inspira en las salas de las termas romanas o </a:t>
            </a:r>
            <a:r>
              <a:rPr lang="es-ES" sz="1200" i="1" dirty="0" err="1" smtClean="0"/>
              <a:t>caldarium</a:t>
            </a:r>
            <a:r>
              <a:rPr lang="es-ES" sz="1200" i="1" dirty="0" smtClean="0"/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El edificio es circular, con una pila para bautizar por inmersión, como lo siguen haciendo los cristianos ortodoxos;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Hasta el siglo V solía ser un edificio separado de la iglesia-templo; posteriormente se incorpora como una sección anexa.</a:t>
            </a:r>
            <a:endParaRPr lang="es-ES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58132" y="2374037"/>
            <a:ext cx="766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Iglesia de Santa Constanza</a:t>
            </a:r>
          </a:p>
          <a:p>
            <a:r>
              <a:rPr lang="es-ES" sz="1100" i="1" dirty="0" smtClean="0"/>
              <a:t>Hija de </a:t>
            </a:r>
          </a:p>
          <a:p>
            <a:r>
              <a:rPr lang="es-ES" sz="1100" i="1" dirty="0" err="1" smtClean="0"/>
              <a:t>Constanti</a:t>
            </a:r>
            <a:r>
              <a:rPr lang="es-ES" sz="1100" i="1" dirty="0" smtClean="0"/>
              <a:t>-no, Roma</a:t>
            </a:r>
            <a:endParaRPr lang="es-ES" sz="1100" i="1" dirty="0"/>
          </a:p>
        </p:txBody>
      </p:sp>
      <p:pic>
        <p:nvPicPr>
          <p:cNvPr id="9" name="Imagen 8" descr="Baptisterio de los ortodoxos cúpul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08" y="4825993"/>
            <a:ext cx="3209118" cy="1662323"/>
          </a:xfrm>
          <a:prstGeom prst="rect">
            <a:avLst/>
          </a:prstGeom>
        </p:spPr>
      </p:pic>
      <p:pic>
        <p:nvPicPr>
          <p:cNvPr id="10" name="Imagen 9" descr="Baptisterio de los ortodoxos interio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928" y="4825993"/>
            <a:ext cx="1440680" cy="1662323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353139" y="5258493"/>
            <a:ext cx="1281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/>
              <a:t>Baptisterio de los ortodoxos, Rávena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173361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1570</Words>
  <Application>Microsoft Macintosh PowerPoint</Application>
  <PresentationFormat>Presentación en pantalla (4:3)</PresentationFormat>
  <Paragraphs>122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ARTE Y CULTURA I ARTE CRISTIANO PRIMITIVO</vt:lpstr>
      <vt:lpstr>ARTE CRISTIANO PRIMITIVO</vt:lpstr>
      <vt:lpstr>ARTE CRISTIANO PRIMITIVO</vt:lpstr>
      <vt:lpstr>ARTE CRISTIANO PRIMITIVO</vt:lpstr>
      <vt:lpstr>ARTE CRISTIANO PRIMITIVO</vt:lpstr>
      <vt:lpstr>ARTE CRISTIANO PRIMITIVO</vt:lpstr>
      <vt:lpstr>ARTE CRISTIANO PRIMITIVO</vt:lpstr>
      <vt:lpstr>ARTE CRISTIANO PRIMITIVO</vt:lpstr>
    </vt:vector>
  </TitlesOfParts>
  <Company>Universidad Iberoamericana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Jesús Eugenio Préstamo Millán</dc:creator>
  <cp:lastModifiedBy>Raul</cp:lastModifiedBy>
  <cp:revision>57</cp:revision>
  <dcterms:created xsi:type="dcterms:W3CDTF">2014-09-14T01:49:48Z</dcterms:created>
  <dcterms:modified xsi:type="dcterms:W3CDTF">2017-10-19T20:27:36Z</dcterms:modified>
</cp:coreProperties>
</file>