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61" r:id="rId2"/>
    <p:sldId id="272" r:id="rId3"/>
    <p:sldId id="256" r:id="rId4"/>
    <p:sldId id="265" r:id="rId5"/>
    <p:sldId id="257" r:id="rId6"/>
    <p:sldId id="258" r:id="rId7"/>
    <p:sldId id="259" r:id="rId8"/>
    <p:sldId id="266" r:id="rId9"/>
    <p:sldId id="260" r:id="rId10"/>
    <p:sldId id="267" r:id="rId11"/>
    <p:sldId id="262" r:id="rId12"/>
    <p:sldId id="263" r:id="rId13"/>
    <p:sldId id="264" r:id="rId14"/>
    <p:sldId id="268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55" autoAdjust="0"/>
  </p:normalViewPr>
  <p:slideViewPr>
    <p:cSldViewPr snapToGrid="0" snapToObjects="1">
      <p:cViewPr varScale="1">
        <p:scale>
          <a:sx n="100" d="100"/>
          <a:sy n="100" d="100"/>
        </p:scale>
        <p:origin x="-1832" y="-104"/>
      </p:cViewPr>
      <p:guideLst>
        <p:guide orient="horz" pos="216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42080-C941-7E49-93E9-F2C334A326A5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B3934-31AA-A242-A6FD-C8551090FAA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5718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B3934-31AA-A242-A6FD-C8551090FAA3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7240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B3934-31AA-A242-A6FD-C8551090FAA3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5918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B3934-31AA-A242-A6FD-C8551090FAA3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9722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B3934-31AA-A242-A6FD-C8551090FAA3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799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042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8151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101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8101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7925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5216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3202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95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359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4835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37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710E5-3CA1-4647-8379-A8FF806E138C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C3021-05BE-684F-ABBA-00BE96E6A9B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282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Relationship Id="rId3" Type="http://schemas.openxmlformats.org/officeDocument/2006/relationships/image" Target="../media/image28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jpg"/><Relationship Id="rId5" Type="http://schemas.openxmlformats.org/officeDocument/2006/relationships/image" Target="../media/image32.jpg"/><Relationship Id="rId6" Type="http://schemas.openxmlformats.org/officeDocument/2006/relationships/image" Target="../media/image33.jpg"/><Relationship Id="rId7" Type="http://schemas.openxmlformats.org/officeDocument/2006/relationships/image" Target="../media/image34.jpg"/><Relationship Id="rId8" Type="http://schemas.openxmlformats.org/officeDocument/2006/relationships/image" Target="../media/image35.jpg"/><Relationship Id="rId9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/>
              <a:t>ARTE Y CULTURA I</a:t>
            </a:r>
            <a:br>
              <a:rPr lang="es-ES" sz="2800" dirty="0"/>
            </a:br>
            <a:r>
              <a:rPr lang="es-ES" sz="2000" dirty="0"/>
              <a:t>CULTURAS DE LA ANTIGÜEDAD: </a:t>
            </a:r>
            <a:r>
              <a:rPr lang="es-ES" sz="2000" dirty="0" smtClean="0"/>
              <a:t>GRECIA</a:t>
            </a:r>
            <a:endParaRPr lang="es-ES" sz="2000" dirty="0"/>
          </a:p>
        </p:txBody>
      </p:sp>
      <p:pic>
        <p:nvPicPr>
          <p:cNvPr id="4" name="Marcador de contenido 3" descr="parten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750" b="-15750"/>
          <a:stretch>
            <a:fillRect/>
          </a:stretch>
        </p:blipFill>
        <p:spPr>
          <a:xfrm>
            <a:off x="457200" y="889644"/>
            <a:ext cx="8229600" cy="4525963"/>
          </a:xfrm>
        </p:spPr>
      </p:pic>
      <p:sp>
        <p:nvSpPr>
          <p:cNvPr id="5" name="CuadroTexto 4"/>
          <p:cNvSpPr txBox="1"/>
          <p:nvPr/>
        </p:nvSpPr>
        <p:spPr>
          <a:xfrm>
            <a:off x="589692" y="5200666"/>
            <a:ext cx="80971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UNIDAD </a:t>
            </a:r>
            <a:r>
              <a:rPr lang="es-ES" dirty="0" smtClean="0"/>
              <a:t> 2</a:t>
            </a:r>
            <a:endParaRPr lang="es-ES" dirty="0"/>
          </a:p>
          <a:p>
            <a:pPr algn="ctr"/>
            <a:r>
              <a:rPr lang="es-ES" dirty="0" smtClean="0"/>
              <a:t>2 </a:t>
            </a:r>
            <a:r>
              <a:rPr lang="es-ES" dirty="0"/>
              <a:t>DE </a:t>
            </a:r>
            <a:r>
              <a:rPr lang="es-ES" dirty="0" smtClean="0"/>
              <a:t>SEPTIEMBRE </a:t>
            </a:r>
            <a:r>
              <a:rPr lang="es-ES" dirty="0"/>
              <a:t>DE 2014</a:t>
            </a:r>
          </a:p>
          <a:p>
            <a:pPr algn="ctr"/>
            <a:endParaRPr lang="es-ES" dirty="0"/>
          </a:p>
          <a:p>
            <a:pPr algn="ctr"/>
            <a:r>
              <a:rPr lang="es-ES" dirty="0"/>
              <a:t>MTRO.  JESÚS </a:t>
            </a:r>
            <a:r>
              <a:rPr lang="es-ES" dirty="0" smtClean="0"/>
              <a:t>PRÉSTAMO</a:t>
            </a:r>
          </a:p>
          <a:p>
            <a:pPr algn="ctr"/>
            <a:r>
              <a:rPr lang="es-ES" dirty="0" smtClean="0"/>
              <a:t>PROFR. RAUL LE</a:t>
            </a:r>
            <a:r>
              <a:rPr lang="es-ES" dirty="0" smtClean="0"/>
              <a:t>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001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0664"/>
          </a:xfrm>
        </p:spPr>
        <p:txBody>
          <a:bodyPr>
            <a:normAutofit/>
          </a:bodyPr>
          <a:lstStyle/>
          <a:p>
            <a:r>
              <a:rPr lang="es-ES" sz="1400" b="1" dirty="0" smtClean="0"/>
              <a:t>MÁXIMA EXTENSIÓN TERRITORIAL DEL IMPERIO DE ALEJANDRO MAGNO</a:t>
            </a:r>
            <a:endParaRPr lang="es-ES" sz="1400" b="1" dirty="0"/>
          </a:p>
        </p:txBody>
      </p:sp>
      <p:pic>
        <p:nvPicPr>
          <p:cNvPr id="4" name="Marcador de contenido 3" descr="Conquistas de Alejandro Magno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80" b="-2880"/>
          <a:stretch>
            <a:fillRect/>
          </a:stretch>
        </p:blipFill>
        <p:spPr>
          <a:xfrm>
            <a:off x="457200" y="1187020"/>
            <a:ext cx="8229600" cy="4712462"/>
          </a:xfrm>
        </p:spPr>
      </p:pic>
    </p:spTree>
    <p:extLst>
      <p:ext uri="{BB962C8B-B14F-4D97-AF65-F5344CB8AC3E}">
        <p14:creationId xmlns:p14="http://schemas.microsoft.com/office/powerpoint/2010/main" val="3523118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036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61738"/>
            <a:ext cx="8229600" cy="52644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1200" b="1" i="1" dirty="0" smtClean="0"/>
              <a:t>Consideraciones sobre el arte y el pensamiento griegos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El arte para los griegos es mímesis o imitación de la Naturaleza para el que mostraron una gran habilidad en el reflejo de las apariencias visibles, inclinación que los llevó al </a:t>
            </a:r>
            <a:r>
              <a:rPr lang="es-ES" sz="1200" b="1" dirty="0" smtClean="0"/>
              <a:t>realismo</a:t>
            </a:r>
            <a:r>
              <a:rPr lang="es-ES" sz="1200" dirty="0" smtClean="0"/>
              <a:t> inspirado en los principios de la filosofía griega de los presocráticos.</a:t>
            </a:r>
          </a:p>
          <a:p>
            <a:endParaRPr lang="es-ES" sz="1200" dirty="0"/>
          </a:p>
          <a:p>
            <a:r>
              <a:rPr lang="es-ES" sz="1200" dirty="0" smtClean="0"/>
              <a:t>El arte como </a:t>
            </a:r>
            <a:r>
              <a:rPr lang="es-ES" sz="1200" b="1" dirty="0" smtClean="0"/>
              <a:t>psique </a:t>
            </a:r>
            <a:r>
              <a:rPr lang="es-ES" sz="1200" dirty="0" smtClean="0"/>
              <a:t>(pensamiento) tardará más tiempo en aparecer y será incorporado por los artistas griegos en sus obras solo hasta el siglo IV a.C.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Sin embargo, la mímesis se realiza de acuerdo a la razón y mediante la experiencia: el artista reproduce primero la naturaleza tal como la ve, y después la corrige, mejorándola según las normas del pensamiento y buscando producir placer en su contemplación.</a:t>
            </a:r>
          </a:p>
          <a:p>
            <a:endParaRPr lang="es-ES" sz="1200" dirty="0"/>
          </a:p>
          <a:p>
            <a:r>
              <a:rPr lang="es-ES" sz="1200" dirty="0" smtClean="0"/>
              <a:t>La obra artística está centrada en el hombre. Primero, porque en la Grecia clásica finaliza el reino del animal, tanto de la magia-caza del Paleolítico, como del animal-tótem de Egipto. Segundo por la filosofía o el pensamiento: el hombre es el principio ordenador de todo lo que existe (</a:t>
            </a:r>
            <a:r>
              <a:rPr lang="es-ES" sz="1200" i="1" dirty="0" smtClean="0"/>
              <a:t>Protágoras: el hombre es la medida de todas las cosas</a:t>
            </a:r>
            <a:r>
              <a:rPr lang="es-ES" sz="1200" dirty="0" smtClean="0"/>
              <a:t>).</a:t>
            </a:r>
          </a:p>
          <a:p>
            <a:endParaRPr lang="es-ES" sz="1200" dirty="0"/>
          </a:p>
          <a:p>
            <a:r>
              <a:rPr lang="es-ES" sz="1200" dirty="0" smtClean="0"/>
              <a:t>La temática artística está relacionada principalmente con el </a:t>
            </a:r>
            <a:r>
              <a:rPr lang="es-ES" sz="1200" b="1" dirty="0" smtClean="0"/>
              <a:t>antropocentrismo</a:t>
            </a:r>
            <a:r>
              <a:rPr lang="es-ES" sz="1200" dirty="0" smtClean="0"/>
              <a:t>, tanto individual (belleza física y moral) como colectivo (desarrollo progresivo de una civilización urbana que se expresa en la libertad individual y en las formas democráticas).</a:t>
            </a:r>
          </a:p>
          <a:p>
            <a:endParaRPr lang="es-ES" sz="1200" dirty="0"/>
          </a:p>
          <a:p>
            <a:r>
              <a:rPr lang="es-ES" sz="1200" dirty="0" smtClean="0"/>
              <a:t>Todo tiene medida humana: el templo deja de ser colosal (como en Egipto) y adquiere dimensiones acordes con la proporción humana: el hombre se convierte en el elemento a partir del cual tiene sentido y se explica el mundo.</a:t>
            </a:r>
          </a:p>
          <a:p>
            <a:endParaRPr lang="es-ES" sz="1200" dirty="0"/>
          </a:p>
          <a:p>
            <a:r>
              <a:rPr lang="es-ES" sz="1200" dirty="0" smtClean="0"/>
              <a:t>Para los griegos todo converge hacia la verdad racional que se manifiesta en la armonía de lo físico y de lo moral, del cuerpo y del espíritu, y se materializa en la preeminencia de la forma: predomina la confianza en el hombre en su capacidad de descubrir, crear y transformar.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87848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3833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19044"/>
            <a:ext cx="8229600" cy="53071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" sz="1200" b="1" i="1" dirty="0" smtClean="0"/>
              <a:t>LA ARQUITECTURA GRIEGA: UN PROCESO DE BÚSQUEDA Y TENTATIVAS</a:t>
            </a:r>
          </a:p>
          <a:p>
            <a:pPr marL="0" indent="0">
              <a:buNone/>
            </a:pPr>
            <a:endParaRPr lang="es-ES" sz="1200" b="1" i="1" dirty="0" smtClean="0"/>
          </a:p>
          <a:p>
            <a:pPr marL="0" indent="0">
              <a:buNone/>
            </a:pPr>
            <a:r>
              <a:rPr lang="es-ES" sz="1300" dirty="0">
                <a:solidFill>
                  <a:srgbClr val="000000"/>
                </a:solidFill>
              </a:rPr>
              <a:t>Se puede definir la arquitectura en Grecia como un proceso de búsquedas y tentativas expresado en </a:t>
            </a:r>
            <a:r>
              <a:rPr lang="es-ES" sz="1300" dirty="0" smtClean="0">
                <a:solidFill>
                  <a:srgbClr val="000000"/>
                </a:solidFill>
              </a:rPr>
              <a:t>dos dimensiones:</a:t>
            </a:r>
            <a:r>
              <a:rPr lang="es-ES" sz="1300" b="1" dirty="0" smtClean="0">
                <a:solidFill>
                  <a:srgbClr val="000000"/>
                </a:solidFill>
              </a:rPr>
              <a:t> política </a:t>
            </a:r>
            <a:r>
              <a:rPr lang="es-ES" sz="1300" b="1" dirty="0">
                <a:solidFill>
                  <a:srgbClr val="000000"/>
                </a:solidFill>
              </a:rPr>
              <a:t>y </a:t>
            </a:r>
            <a:r>
              <a:rPr lang="es-ES" sz="1300" b="1" dirty="0" smtClean="0">
                <a:solidFill>
                  <a:srgbClr val="000000"/>
                </a:solidFill>
              </a:rPr>
              <a:t> </a:t>
            </a:r>
            <a:r>
              <a:rPr lang="es-ES" sz="1300" b="1" dirty="0">
                <a:solidFill>
                  <a:srgbClr val="000000"/>
                </a:solidFill>
              </a:rPr>
              <a:t>técnico-</a:t>
            </a:r>
            <a:r>
              <a:rPr lang="es-ES" sz="1300" b="1" dirty="0" smtClean="0">
                <a:solidFill>
                  <a:srgbClr val="000000"/>
                </a:solidFill>
              </a:rPr>
              <a:t>artística.</a:t>
            </a:r>
            <a:endParaRPr lang="es-ES" sz="13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s-ES" sz="1300" b="1" i="1" dirty="0"/>
          </a:p>
          <a:p>
            <a:pPr marL="0" indent="0">
              <a:buNone/>
            </a:pPr>
            <a:r>
              <a:rPr lang="es-ES" sz="1300" b="1" i="1" dirty="0" smtClean="0"/>
              <a:t>1. Dimensión </a:t>
            </a:r>
            <a:r>
              <a:rPr lang="es-ES" sz="1300" b="1" i="1" dirty="0"/>
              <a:t>P</a:t>
            </a:r>
            <a:r>
              <a:rPr lang="es-ES" sz="1300" b="1" i="1" dirty="0" smtClean="0"/>
              <a:t>olítica</a:t>
            </a:r>
          </a:p>
          <a:p>
            <a:pPr marL="0" indent="0">
              <a:buNone/>
            </a:pPr>
            <a:r>
              <a:rPr lang="es-ES" sz="1300" dirty="0" smtClean="0">
                <a:solidFill>
                  <a:srgbClr val="000000"/>
                </a:solidFill>
              </a:rPr>
              <a:t>A. La arquitectura como expresión de una política</a:t>
            </a:r>
            <a:endParaRPr lang="es-ES" sz="1300" dirty="0">
              <a:solidFill>
                <a:srgbClr val="000000"/>
              </a:solidFill>
            </a:endParaRPr>
          </a:p>
          <a:p>
            <a:endParaRPr lang="es-ES" sz="1300" dirty="0" smtClean="0">
              <a:solidFill>
                <a:srgbClr val="000000"/>
              </a:solidFill>
            </a:endParaRPr>
          </a:p>
          <a:p>
            <a:r>
              <a:rPr lang="es-ES" sz="1300" dirty="0" smtClean="0">
                <a:solidFill>
                  <a:srgbClr val="000000"/>
                </a:solidFill>
              </a:rPr>
              <a:t>En el campo político, la arquitectura griega está en íntima relación con la </a:t>
            </a:r>
            <a:r>
              <a:rPr lang="es-ES" sz="1300" i="1" dirty="0" smtClean="0">
                <a:solidFill>
                  <a:srgbClr val="000000"/>
                </a:solidFill>
              </a:rPr>
              <a:t>polis</a:t>
            </a:r>
            <a:r>
              <a:rPr lang="es-ES" sz="1300" dirty="0" smtClean="0">
                <a:solidFill>
                  <a:srgbClr val="000000"/>
                </a:solidFill>
              </a:rPr>
              <a:t>, ya que es fruto de los recursos de las ciudades-estado y de sus circunstancias políticas.</a:t>
            </a:r>
          </a:p>
          <a:p>
            <a:endParaRPr lang="es-ES" sz="1300" dirty="0">
              <a:solidFill>
                <a:srgbClr val="000000"/>
              </a:solidFill>
            </a:endParaRPr>
          </a:p>
          <a:p>
            <a:r>
              <a:rPr lang="es-ES" sz="1300" dirty="0">
                <a:solidFill>
                  <a:srgbClr val="000000"/>
                </a:solidFill>
              </a:rPr>
              <a:t>Los periodos de esplendor económico coinciden con los momentos de mayor creatividad constructiva en zonas de riqueza: desde el siglo VI a.C., los mayores monumentos surgen en ciudades y zonas ricas por su actividad comercial o de otro tipo: Corinto (ciudad comercial), el área jónica, el área de Sicilia y la Magna Grecia (granero de Grecia)</a:t>
            </a:r>
            <a:r>
              <a:rPr lang="es-ES" sz="1300" dirty="0" smtClean="0">
                <a:solidFill>
                  <a:srgbClr val="000000"/>
                </a:solidFill>
              </a:rPr>
              <a:t>.</a:t>
            </a:r>
          </a:p>
          <a:p>
            <a:endParaRPr lang="es-ES" sz="1300" dirty="0">
              <a:solidFill>
                <a:srgbClr val="000000"/>
              </a:solidFill>
            </a:endParaRPr>
          </a:p>
          <a:p>
            <a:r>
              <a:rPr lang="es-ES" sz="1300" dirty="0" smtClean="0">
                <a:solidFill>
                  <a:srgbClr val="000000"/>
                </a:solidFill>
              </a:rPr>
              <a:t>Los mayores monumentos y las principales actividades creativas aparecen relacionadas con figuras destacadas de la política: la arquitectura refleja las circunstancias de la historia política y se convierte a veces en su expresión misma.</a:t>
            </a:r>
          </a:p>
          <a:p>
            <a:pPr marL="0" indent="0">
              <a:buNone/>
            </a:pPr>
            <a:endParaRPr lang="es-ES" sz="1300" dirty="0">
              <a:solidFill>
                <a:srgbClr val="000000"/>
              </a:solidFill>
            </a:endParaRPr>
          </a:p>
          <a:p>
            <a:r>
              <a:rPr lang="es-ES" sz="1300" dirty="0" smtClean="0">
                <a:solidFill>
                  <a:srgbClr val="000000"/>
                </a:solidFill>
              </a:rPr>
              <a:t>Aristóteles afirma que el hombre es un animal político, un ser llamado a vivir en contacto con los demás en el marco de una ciudad. La ciudad-estado se caracteriza porque el origen de su creación es de naturaleza religiosa, posee una limitación espacial, es familiar y por tanto tiende a ser autosuficiente (autarquía) y ella misma organiza los diversos oficios.</a:t>
            </a:r>
          </a:p>
          <a:p>
            <a:endParaRPr lang="es-ES" sz="1300" dirty="0">
              <a:solidFill>
                <a:srgbClr val="000000"/>
              </a:solidFill>
            </a:endParaRPr>
          </a:p>
          <a:p>
            <a:r>
              <a:rPr lang="es-ES" sz="1300" dirty="0" smtClean="0">
                <a:solidFill>
                  <a:srgbClr val="000000"/>
                </a:solidFill>
              </a:rPr>
              <a:t>La ciudad-estado es también un foco de cultura y tiene carácter aristocrático: no todos los que en ella viven disfrutan de los derechos ciudadanos, como los niños y las mujeres, y también se excluyen a los esclavos y a los extranjeros.</a:t>
            </a:r>
          </a:p>
          <a:p>
            <a:endParaRPr lang="es-ES" sz="1300" dirty="0">
              <a:solidFill>
                <a:srgbClr val="000000"/>
              </a:solidFill>
            </a:endParaRPr>
          </a:p>
          <a:p>
            <a:r>
              <a:rPr lang="es-ES" sz="1300" dirty="0">
                <a:solidFill>
                  <a:srgbClr val="000000"/>
                </a:solidFill>
              </a:rPr>
              <a:t>L</a:t>
            </a:r>
            <a:r>
              <a:rPr lang="es-ES" sz="1300" dirty="0" smtClean="0">
                <a:solidFill>
                  <a:srgbClr val="000000"/>
                </a:solidFill>
              </a:rPr>
              <a:t>a actividad constructiva de la civilización griega responde a: 1) la disponibilidad de recursos materiales proporcionados por el comercio y las actividades productivas; y 2) la voluntad política de sus dirigentes.</a:t>
            </a:r>
          </a:p>
          <a:p>
            <a:pPr marL="0" indent="0">
              <a:buNone/>
            </a:pPr>
            <a:endParaRPr lang="es-ES" sz="1300" dirty="0"/>
          </a:p>
          <a:p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299656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6352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90264"/>
            <a:ext cx="8229600" cy="5235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dirty="0" smtClean="0"/>
              <a:t>B</a:t>
            </a:r>
            <a:r>
              <a:rPr lang="es-ES" sz="1200" dirty="0" smtClean="0">
                <a:solidFill>
                  <a:srgbClr val="000000"/>
                </a:solidFill>
              </a:rPr>
              <a:t>. La arquitectura como respuesta a la concepción de la vida del ciudadano</a:t>
            </a:r>
          </a:p>
          <a:p>
            <a:pPr marL="0" indent="0">
              <a:buNone/>
            </a:pPr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 smtClean="0">
                <a:solidFill>
                  <a:srgbClr val="000000"/>
                </a:solidFill>
              </a:rPr>
              <a:t>Se desarrolla un urbanismo en el que: </a:t>
            </a:r>
          </a:p>
          <a:p>
            <a:pPr lvl="1"/>
            <a:r>
              <a:rPr lang="es-ES" sz="1200" dirty="0" smtClean="0">
                <a:solidFill>
                  <a:srgbClr val="000000"/>
                </a:solidFill>
              </a:rPr>
              <a:t>la casa carece prácticamente de importancia en tiempos de la </a:t>
            </a:r>
            <a:r>
              <a:rPr lang="es-ES" sz="1200" dirty="0">
                <a:solidFill>
                  <a:srgbClr val="000000"/>
                </a:solidFill>
              </a:rPr>
              <a:t>G</a:t>
            </a:r>
            <a:r>
              <a:rPr lang="es-ES" sz="1200" dirty="0" smtClean="0">
                <a:solidFill>
                  <a:srgbClr val="000000"/>
                </a:solidFill>
              </a:rPr>
              <a:t>recia clásica; el hombre griego vive identificado con su comunidad y proyectado hacia el espacio urbano: la casa, hasta el siglo V a.C., es modesta y construida generalmente de adobe, es solo el lugar de residencia de la mujer y el sitio donde comer y dormir.</a:t>
            </a:r>
            <a:endParaRPr lang="es-ES" sz="1200" dirty="0">
              <a:solidFill>
                <a:srgbClr val="000000"/>
              </a:solidFill>
            </a:endParaRPr>
          </a:p>
          <a:p>
            <a:pPr lvl="1"/>
            <a:r>
              <a:rPr lang="es-ES" sz="1200" dirty="0" smtClean="0">
                <a:solidFill>
                  <a:srgbClr val="000000"/>
                </a:solidFill>
              </a:rPr>
              <a:t>A partir del siglo IV a.C., con el cambio de estructura política y el desarrollo del individualismo y el cosmopolitismo, las clases superiores impulsan una nueva arquitectura de mayor riqueza en la que predominan el desarrollo de los patios con sus peristilos, la decoración de paredes con frescos y de suelos con mosaicos.</a:t>
            </a:r>
          </a:p>
          <a:p>
            <a:pPr lvl="1"/>
            <a:r>
              <a:rPr lang="es-ES" sz="1200" dirty="0" smtClean="0">
                <a:solidFill>
                  <a:srgbClr val="000000"/>
                </a:solidFill>
              </a:rPr>
              <a:t>Las áreas cívicas con sus monumentos público-religiosos (templos, acrópolis y santuarios), como civiles (ágoras, teatros, gimnasios, palestras, etc.) son edificios concebidos para acoger la vida democrática en la que el ocio desempeña un papel importante: asambleas, consejos, tribunales, luchas, paseos, etc.</a:t>
            </a:r>
          </a:p>
          <a:p>
            <a:pPr lvl="1"/>
            <a:endParaRPr lang="es-ES" sz="12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s-ES" sz="1200" dirty="0">
              <a:solidFill>
                <a:srgbClr val="000000"/>
              </a:solidFill>
            </a:endParaRPr>
          </a:p>
          <a:p>
            <a:endParaRPr lang="es-ES" sz="12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s-ES" sz="1200" dirty="0">
              <a:solidFill>
                <a:srgbClr val="000000"/>
              </a:solidFill>
            </a:endParaRPr>
          </a:p>
        </p:txBody>
      </p:sp>
      <p:pic>
        <p:nvPicPr>
          <p:cNvPr id="4" name="Imagen 3" descr="Peristil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516" y="4090337"/>
            <a:ext cx="2682517" cy="1844755"/>
          </a:xfrm>
          <a:prstGeom prst="rect">
            <a:avLst/>
          </a:prstGeom>
        </p:spPr>
      </p:pic>
      <p:pic>
        <p:nvPicPr>
          <p:cNvPr id="6" name="Imagen 5" descr="Casa griega antigu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81" y="4090338"/>
            <a:ext cx="2480735" cy="1844755"/>
          </a:xfrm>
          <a:prstGeom prst="rect">
            <a:avLst/>
          </a:prstGeom>
        </p:spPr>
      </p:pic>
      <p:pic>
        <p:nvPicPr>
          <p:cNvPr id="7" name="Imagen 6" descr="Templo grie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32" y="4090338"/>
            <a:ext cx="2516343" cy="184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794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9443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54654"/>
            <a:ext cx="8229600" cy="5519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b="1" i="1" dirty="0" smtClean="0"/>
              <a:t>2. Dimensión técnico-artística</a:t>
            </a:r>
          </a:p>
          <a:p>
            <a:pPr marL="0" indent="0">
              <a:buNone/>
            </a:pPr>
            <a:r>
              <a:rPr lang="es-ES" sz="1200" dirty="0" smtClean="0"/>
              <a:t>La arquitectura griega se despliega a través de los periodos arcaico, clásico y helenístico, y sus tres grandes búsquedas a lo largo de su evolución son:</a:t>
            </a:r>
          </a:p>
          <a:p>
            <a:pPr marL="273050" lvl="1" indent="0">
              <a:buNone/>
            </a:pPr>
            <a:r>
              <a:rPr lang="es-ES" sz="1200" dirty="0" smtClean="0"/>
              <a:t>A. El dominio sobre los materiales.</a:t>
            </a:r>
          </a:p>
          <a:p>
            <a:pPr marL="273050" lvl="1" indent="0">
              <a:buNone/>
            </a:pPr>
            <a:r>
              <a:rPr lang="es-ES" sz="1200" dirty="0" smtClean="0"/>
              <a:t>B. La adecuación entre forma arquitectónica y función.</a:t>
            </a:r>
          </a:p>
          <a:p>
            <a:pPr marL="273050" lvl="1" indent="0">
              <a:buNone/>
            </a:pPr>
            <a:r>
              <a:rPr lang="es-ES" sz="1200" dirty="0" smtClean="0"/>
              <a:t>C. La creación de una organización espacial urbana adecuada a sus formas de vida.</a:t>
            </a:r>
            <a:endParaRPr lang="es-ES" sz="800" dirty="0" smtClean="0"/>
          </a:p>
          <a:p>
            <a:pPr marL="450850" lvl="1" indent="-177800"/>
            <a:endParaRPr lang="es-ES" sz="800" dirty="0"/>
          </a:p>
          <a:p>
            <a:pPr marL="0" indent="0">
              <a:buAutoNum type="alphaUcPeriod"/>
            </a:pPr>
            <a:r>
              <a:rPr lang="es-ES" sz="1200" dirty="0" smtClean="0"/>
              <a:t> El dominio sobre los materiales</a:t>
            </a:r>
            <a:endParaRPr lang="es-ES" sz="1200" dirty="0"/>
          </a:p>
          <a:p>
            <a:r>
              <a:rPr lang="es-ES" sz="1200" dirty="0" smtClean="0"/>
              <a:t>Dominar los materiales implica poder construir volúmenes adecuados a la función de los edificios</a:t>
            </a:r>
          </a:p>
          <a:p>
            <a:r>
              <a:rPr lang="es-ES" sz="1200" dirty="0" smtClean="0"/>
              <a:t>En Grecia la escultura y la arquitectura están unidas y en su realización interviene el artista que es un artesano-técnico.</a:t>
            </a:r>
          </a:p>
          <a:p>
            <a:r>
              <a:rPr lang="es-ES" sz="1200" dirty="0" smtClean="0"/>
              <a:t>Desde el siglo VII a.C., se comienza a utilizar la piedra tallada en la construcción conviviendo al principio con antiguos materiales perecederos como el adobe, la madera o la arcilla, influencia procedente de las culturas vecinas.</a:t>
            </a:r>
          </a:p>
          <a:p>
            <a:r>
              <a:rPr lang="es-ES" sz="1200" dirty="0" smtClean="0"/>
              <a:t>Se adquiere gran destreza técnica en los métodos constructivos.</a:t>
            </a:r>
          </a:p>
          <a:p>
            <a:r>
              <a:rPr lang="es-ES" sz="1200" dirty="0" smtClean="0"/>
              <a:t>Se crean convencionalismos o cánones constructivos, a fin de conseguir las perfecciones lógica y óptica (paso de la geometría a la matemática): los edificios deben guardar proporción con la escala del hombre y buscar la armonía visual.</a:t>
            </a:r>
          </a:p>
          <a:p>
            <a:endParaRPr lang="es-ES" sz="1200" dirty="0"/>
          </a:p>
          <a:p>
            <a:pPr marL="0" indent="0">
              <a:buNone/>
            </a:pPr>
            <a:endParaRPr lang="es-ES" sz="1600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81" y="4265002"/>
            <a:ext cx="3655819" cy="2109288"/>
          </a:xfrm>
          <a:prstGeom prst="rect">
            <a:avLst/>
          </a:prstGeom>
        </p:spPr>
      </p:pic>
      <p:pic>
        <p:nvPicPr>
          <p:cNvPr id="5" name="Imagen 4" descr="Acrópolis de Atena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936" y="4265002"/>
            <a:ext cx="3752614" cy="210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393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0664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14005"/>
            <a:ext cx="8229600" cy="506051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1200" dirty="0"/>
              <a:t>B. La adecuación entre forma arquitectónica y </a:t>
            </a:r>
            <a:r>
              <a:rPr lang="es-ES" sz="1200" dirty="0" smtClean="0"/>
              <a:t>función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Caracteres y rasgos de la arquitectura griega:</a:t>
            </a:r>
          </a:p>
          <a:p>
            <a:pPr marL="628650" lvl="1" indent="-273050">
              <a:buFont typeface="+mj-lt"/>
              <a:buAutoNum type="arabicPeriod"/>
            </a:pPr>
            <a:r>
              <a:rPr lang="es-ES" sz="1200" dirty="0" smtClean="0"/>
              <a:t>Equilibrio entre estructura y decoración</a:t>
            </a:r>
          </a:p>
          <a:p>
            <a:pPr marL="628650" lvl="1" indent="-273050">
              <a:buFont typeface="+mj-lt"/>
              <a:buAutoNum type="arabicPeriod"/>
            </a:pPr>
            <a:r>
              <a:rPr lang="es-ES" sz="1200" dirty="0" smtClean="0"/>
              <a:t>Adecuación entre espacio cerrado y abierto (masa-vacío)</a:t>
            </a:r>
          </a:p>
          <a:p>
            <a:pPr marL="628650" lvl="1" indent="-273050">
              <a:buFont typeface="+mj-lt"/>
              <a:buAutoNum type="arabicPeriod"/>
            </a:pPr>
            <a:r>
              <a:rPr lang="es-ES" sz="1200" dirty="0" smtClean="0"/>
              <a:t>Simetría: adecuada disposición de los elementos, búsqueda de proporciones y empleo de módulos)</a:t>
            </a:r>
          </a:p>
          <a:p>
            <a:pPr marL="628650" lvl="1" indent="-273050">
              <a:buFont typeface="+mj-lt"/>
              <a:buAutoNum type="arabicPeriod"/>
            </a:pPr>
            <a:r>
              <a:rPr lang="es-ES" sz="1200" dirty="0" smtClean="0"/>
              <a:t>Antropocentrismo: escala humana de las construcciones en la que el espectador es parte integrante del edificio</a:t>
            </a:r>
          </a:p>
          <a:p>
            <a:pPr marL="628650" lvl="1" indent="-273050">
              <a:buFont typeface="+mj-lt"/>
              <a:buAutoNum type="arabicPeriod"/>
            </a:pPr>
            <a:r>
              <a:rPr lang="es-ES" sz="1200" dirty="0" smtClean="0"/>
              <a:t>Subordinación de las artes figurativas (pintura y escultura) a la arquitectura, manteniendo ésta un protagonismo  por la policromía escultórica.</a:t>
            </a:r>
          </a:p>
          <a:p>
            <a:pPr marL="457200" lvl="1" indent="0">
              <a:buNone/>
            </a:pPr>
            <a:endParaRPr lang="es-ES" sz="1200" dirty="0" smtClean="0"/>
          </a:p>
          <a:p>
            <a:pPr indent="-285750"/>
            <a:r>
              <a:rPr lang="es-ES" sz="1200" dirty="0" smtClean="0"/>
              <a:t>La adecuación entre forma arquitectónica y función se manifiesta en disfrutar el protagonismo pictórico de las edificaciones (el pintor trabajaba al lado del escultor y del arquitecto) y en una cuidada organización de las relaciones espaciales de los edificios en el conjunto urbano.</a:t>
            </a:r>
          </a:p>
          <a:p>
            <a:pPr marL="57150" indent="0">
              <a:buNone/>
            </a:pPr>
            <a:endParaRPr lang="es-ES" sz="1200" dirty="0" smtClean="0"/>
          </a:p>
          <a:p>
            <a:pPr indent="-285750"/>
            <a:r>
              <a:rPr lang="es-ES" sz="1200" dirty="0" smtClean="0"/>
              <a:t>La </a:t>
            </a:r>
            <a:r>
              <a:rPr lang="es-ES" sz="1200" b="1" dirty="0" smtClean="0"/>
              <a:t>Acrópolis</a:t>
            </a:r>
            <a:r>
              <a:rPr lang="es-ES" sz="1200" dirty="0" smtClean="0"/>
              <a:t> fue el lugar donde se construyeron los edificios más importantes y simbólicos del poder político: literalmente significa ‘la ciudad (</a:t>
            </a:r>
            <a:r>
              <a:rPr lang="es-ES" sz="1200" i="1" dirty="0" smtClean="0"/>
              <a:t>polis</a:t>
            </a:r>
            <a:r>
              <a:rPr lang="es-ES" sz="1200" dirty="0" smtClean="0"/>
              <a:t>) alta (</a:t>
            </a:r>
            <a:r>
              <a:rPr lang="es-ES" sz="1200" i="1" dirty="0" err="1" smtClean="0"/>
              <a:t>acros</a:t>
            </a:r>
            <a:r>
              <a:rPr lang="es-ES" sz="1200" dirty="0" smtClean="0"/>
              <a:t>)’. Originalmente fue residencia de los reyes, por lo que  estaba amurallada; con el tiempo se convirtieron en ‘residencias de dioses’, erigiéndose templos dentro de su perímetro.</a:t>
            </a:r>
          </a:p>
          <a:p>
            <a:pPr marL="57150" indent="0">
              <a:buNone/>
            </a:pPr>
            <a:endParaRPr lang="es-ES" sz="1200" dirty="0" smtClean="0"/>
          </a:p>
          <a:p>
            <a:pPr indent="-285750"/>
            <a:r>
              <a:rPr lang="es-ES" sz="1200" dirty="0" smtClean="0"/>
              <a:t>El tamaño y la distribución espacial del conjunto de edificaciones que formaban las acrópolis podían incluir construcciones tales como:</a:t>
            </a:r>
          </a:p>
          <a:p>
            <a:pPr lvl="1">
              <a:buFont typeface="+mj-lt"/>
              <a:buAutoNum type="arabicPeriod"/>
            </a:pPr>
            <a:r>
              <a:rPr lang="es-ES" sz="1200" dirty="0" smtClean="0"/>
              <a:t>Templos: Se caracterizaba por sus diferentes tipologías determinadas por el número y la distribución de sus columnas</a:t>
            </a:r>
            <a:r>
              <a:rPr lang="es-ES" sz="800" dirty="0" smtClean="0"/>
              <a:t>.</a:t>
            </a:r>
          </a:p>
          <a:p>
            <a:pPr lvl="1">
              <a:buFont typeface="+mj-lt"/>
              <a:buAutoNum type="arabicPeriod"/>
            </a:pPr>
            <a:r>
              <a:rPr lang="es-ES" sz="1200" dirty="0" smtClean="0"/>
              <a:t>Santuarios: Núcleo urbano que comprende edificios de culto como el templo, y otros edificios relacionados con diversas manifestaciones de la vida urbana (Delfos, </a:t>
            </a:r>
            <a:r>
              <a:rPr lang="es-ES" sz="1200" dirty="0" err="1" smtClean="0"/>
              <a:t>Eleusis</a:t>
            </a:r>
            <a:r>
              <a:rPr lang="es-ES" sz="1200" dirty="0" smtClean="0"/>
              <a:t>, Olimpia)</a:t>
            </a:r>
          </a:p>
          <a:p>
            <a:pPr lvl="1">
              <a:buFont typeface="+mj-lt"/>
              <a:buAutoNum type="arabicPeriod"/>
            </a:pPr>
            <a:r>
              <a:rPr lang="es-ES" sz="1200" dirty="0" smtClean="0"/>
              <a:t>Teatros: Conjunto arquitectónico destinado a las representaciones dramáticas.  Las gradas estaban excavadas en la falda de una colina con una disposición en amplia circunferencia.</a:t>
            </a:r>
            <a:endParaRPr lang="es-ES" sz="800" dirty="0" smtClean="0"/>
          </a:p>
          <a:p>
            <a:pPr lvl="1">
              <a:buFont typeface="+mj-lt"/>
              <a:buAutoNum type="arabicPeriod"/>
            </a:pPr>
            <a:endParaRPr lang="es-ES" sz="1200" dirty="0" smtClean="0"/>
          </a:p>
          <a:p>
            <a:pPr>
              <a:buFont typeface="+mj-lt"/>
              <a:buAutoNum type="arabicPeriod"/>
            </a:pPr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74147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1314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35952"/>
            <a:ext cx="8229600" cy="5390211"/>
          </a:xfrm>
        </p:spPr>
        <p:txBody>
          <a:bodyPr>
            <a:normAutofit/>
          </a:bodyPr>
          <a:lstStyle/>
          <a:p>
            <a:pPr marL="712788" lvl="1" indent="-255588">
              <a:buAutoNum type="arabicPlain" startAt="4"/>
            </a:pPr>
            <a:r>
              <a:rPr lang="es-ES" sz="1200" dirty="0" smtClean="0"/>
              <a:t>Odeón: Construcción destinada a las audiciones musicales.</a:t>
            </a:r>
          </a:p>
          <a:p>
            <a:pPr marL="712788" lvl="1" indent="-255588">
              <a:buAutoNum type="arabicPlain" startAt="4"/>
            </a:pPr>
            <a:r>
              <a:rPr lang="es-ES" sz="1200" dirty="0"/>
              <a:t>G</a:t>
            </a:r>
            <a:r>
              <a:rPr lang="es-ES" sz="1200" dirty="0" smtClean="0"/>
              <a:t>imnasio y palestra: Espaciosos centros atlético-culturales.</a:t>
            </a:r>
          </a:p>
          <a:p>
            <a:pPr marL="712788" lvl="1" indent="-255588">
              <a:buAutoNum type="arabicPlain" startAt="4"/>
            </a:pPr>
            <a:r>
              <a:rPr lang="es-ES" sz="1200" dirty="0" smtClean="0"/>
              <a:t>Ágora: Lugar de reunión de la ciudadanía y también lugar comercial. Centro neurálgico de la actividad social, económica y política de la ciudad</a:t>
            </a:r>
          </a:p>
          <a:p>
            <a:pPr marL="712788" lvl="1" indent="-255588">
              <a:buAutoNum type="arabicPlain" startAt="4"/>
            </a:pPr>
            <a:r>
              <a:rPr lang="es-ES" sz="1200" dirty="0" err="1" smtClean="0"/>
              <a:t>Stoa</a:t>
            </a:r>
            <a:r>
              <a:rPr lang="es-ES" sz="1200" dirty="0" smtClean="0"/>
              <a:t>: Recinto </a:t>
            </a:r>
            <a:r>
              <a:rPr lang="es-ES" sz="1200" dirty="0" err="1" smtClean="0"/>
              <a:t>columnado</a:t>
            </a:r>
            <a:r>
              <a:rPr lang="es-ES" sz="1200" dirty="0" smtClean="0"/>
              <a:t> abierto por uno de los lados, de planta rectangular.</a:t>
            </a:r>
            <a:endParaRPr lang="es-ES" sz="1200" dirty="0"/>
          </a:p>
        </p:txBody>
      </p:sp>
      <p:pic>
        <p:nvPicPr>
          <p:cNvPr id="4" name="Imagen 3" descr="Interior templo grie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258" y="1982321"/>
            <a:ext cx="3323471" cy="2207855"/>
          </a:xfrm>
          <a:prstGeom prst="rect">
            <a:avLst/>
          </a:prstGeom>
        </p:spPr>
      </p:pic>
      <p:pic>
        <p:nvPicPr>
          <p:cNvPr id="5" name="Imagen 4" descr="Santuario de Olimpi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730" y="1982321"/>
            <a:ext cx="3382821" cy="2207855"/>
          </a:xfrm>
          <a:prstGeom prst="rect">
            <a:avLst/>
          </a:prstGeom>
        </p:spPr>
      </p:pic>
      <p:pic>
        <p:nvPicPr>
          <p:cNvPr id="7" name="Imagen 6" descr="Teatro acrópolis de Atena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259" y="4190176"/>
            <a:ext cx="3323470" cy="2267205"/>
          </a:xfrm>
          <a:prstGeom prst="rect">
            <a:avLst/>
          </a:prstGeom>
        </p:spPr>
      </p:pic>
      <p:pic>
        <p:nvPicPr>
          <p:cNvPr id="8" name="Imagen 7" descr="Sto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729" y="4190176"/>
            <a:ext cx="3382822" cy="226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00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Odeon de Efes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21" b="-2321"/>
          <a:stretch>
            <a:fillRect/>
          </a:stretch>
        </p:blipFill>
        <p:spPr>
          <a:xfrm>
            <a:off x="457200" y="931332"/>
            <a:ext cx="3815836" cy="4608287"/>
          </a:xfrm>
        </p:spPr>
      </p:pic>
      <p:pic>
        <p:nvPicPr>
          <p:cNvPr id="5" name="Imagen 4" descr="Gimnasio y palestr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949" y="1032705"/>
            <a:ext cx="4332383" cy="441570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 flipH="1">
            <a:off x="1810792" y="5755684"/>
            <a:ext cx="942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ODEON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5543078" y="5755684"/>
            <a:ext cx="2421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GIMNASIO Y PALESTRA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4535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9443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24081"/>
            <a:ext cx="8229600" cy="540208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s-ES" sz="1200" dirty="0"/>
              <a:t>C. La creación de una organización espacial urbana adecuada a sus formas de vida</a:t>
            </a:r>
            <a:r>
              <a:rPr lang="es-ES" sz="1200" dirty="0" smtClean="0"/>
              <a:t>.</a:t>
            </a:r>
          </a:p>
          <a:p>
            <a:pPr marL="0" lvl="1" indent="0">
              <a:buNone/>
            </a:pPr>
            <a:endParaRPr lang="es-ES" sz="1200" dirty="0"/>
          </a:p>
          <a:p>
            <a:pPr marL="171450" lvl="1" indent="-171450">
              <a:buFont typeface="Arial"/>
              <a:buChar char="•"/>
            </a:pPr>
            <a:r>
              <a:rPr lang="es-ES" sz="1200" dirty="0" smtClean="0"/>
              <a:t>La forma de vida griega nace de su ideología y se adapta a factores como la topografía, que favorece la independencia, o la climatología benigna que favorece la exterioridad.</a:t>
            </a:r>
          </a:p>
          <a:p>
            <a:pPr marL="0" lvl="1" indent="0">
              <a:buNone/>
            </a:pPr>
            <a:endParaRPr lang="es-ES" sz="1200" dirty="0" smtClean="0"/>
          </a:p>
          <a:p>
            <a:pPr marL="171450" lvl="1" indent="-171450">
              <a:buFont typeface="Arial"/>
              <a:buChar char="•"/>
            </a:pPr>
            <a:r>
              <a:rPr lang="es-ES" sz="1200" dirty="0" smtClean="0"/>
              <a:t>Las aportaciones griegas al urbanismo son de capital importancia y pueden resumirse en lo siguiente:</a:t>
            </a:r>
          </a:p>
          <a:p>
            <a:pPr marL="355600" lvl="1" indent="-177800"/>
            <a:r>
              <a:rPr lang="es-ES" sz="1200" dirty="0" smtClean="0"/>
              <a:t>La creación de dos espacios específicamente definidos: el espacio religioso, que tiene en la acrópolis su mejor expresión, y el espacio cívico, expresado en el ágora.</a:t>
            </a:r>
          </a:p>
          <a:p>
            <a:pPr marL="355600" lvl="1" indent="-177800"/>
            <a:r>
              <a:rPr lang="es-ES" sz="1200" dirty="0" smtClean="0"/>
              <a:t>La utilización de la cuadrícula como método sistemático aplicado a la organización del espacio urbano.</a:t>
            </a:r>
          </a:p>
          <a:p>
            <a:pPr marL="355600" lvl="1" indent="-177800"/>
            <a:endParaRPr lang="es-ES" sz="1200" dirty="0" smtClean="0"/>
          </a:p>
          <a:p>
            <a:pPr marL="177800" indent="-177800"/>
            <a:r>
              <a:rPr lang="es-ES" sz="1200" dirty="0" err="1" smtClean="0"/>
              <a:t>Hipodamos</a:t>
            </a:r>
            <a:r>
              <a:rPr lang="es-ES" sz="1200" dirty="0" smtClean="0"/>
              <a:t> de Mileto es el primer urbanista que aplicó el plano cuadriculado en los espacios urbanos de Mileto, en el puerto del </a:t>
            </a:r>
            <a:r>
              <a:rPr lang="es-ES" sz="1200" dirty="0" err="1" smtClean="0"/>
              <a:t>Pireo</a:t>
            </a:r>
            <a:r>
              <a:rPr lang="es-ES" sz="1200" dirty="0" smtClean="0"/>
              <a:t> y en Atenas (450 a.C.). El arquitecto romano Vitrubio lo considera el padre del urbanismo.</a:t>
            </a:r>
          </a:p>
          <a:p>
            <a:pPr marL="355600" lvl="1" indent="-177800"/>
            <a:endParaRPr lang="es-ES" sz="1200" dirty="0" smtClean="0"/>
          </a:p>
          <a:p>
            <a:pPr marL="400050" lvl="2" indent="0">
              <a:buNone/>
            </a:pPr>
            <a:endParaRPr lang="es-ES" sz="1200" dirty="0" smtClean="0"/>
          </a:p>
          <a:p>
            <a:pPr marL="400050" lvl="2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/>
          </a:p>
        </p:txBody>
      </p:sp>
      <p:pic>
        <p:nvPicPr>
          <p:cNvPr id="4" name="Imagen 3" descr="Hipodamos de Mile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0" y="3679759"/>
            <a:ext cx="3774515" cy="244640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448085" y="6231848"/>
            <a:ext cx="22433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PLANO HIPODÁMICO DE MILETO</a:t>
            </a:r>
            <a:endParaRPr lang="es-ES" sz="1100" dirty="0"/>
          </a:p>
        </p:txBody>
      </p:sp>
      <p:pic>
        <p:nvPicPr>
          <p:cNvPr id="6" name="Imagen 5" descr="Plano hipodámico del Pire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22" y="3679758"/>
            <a:ext cx="3869472" cy="233842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590555" y="6243484"/>
            <a:ext cx="22670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PLANO HIPODÁMICO DEL PIREO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785738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5054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59692"/>
            <a:ext cx="8229600" cy="57214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1200" b="1" i="1" dirty="0" smtClean="0"/>
              <a:t>LA ESCULTURA GRIEGA</a:t>
            </a:r>
          </a:p>
          <a:p>
            <a:pPr marL="0" indent="0" algn="ctr">
              <a:buNone/>
            </a:pPr>
            <a:endParaRPr lang="es-ES" sz="1200" dirty="0" smtClean="0"/>
          </a:p>
          <a:p>
            <a:pPr marL="0" indent="0">
              <a:buNone/>
            </a:pPr>
            <a:r>
              <a:rPr lang="es-ES" sz="1200" b="1" i="1" dirty="0"/>
              <a:t>El arcaísmo: la búsqueda de un prototipo de figura humana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/>
              <a:t>Las representaciones de esta época están marcadas por una influencia oriental y sobretodo egipcia, reflejan quietud, reposo y exaltación por la fuerza física y las estructuras </a:t>
            </a:r>
            <a:r>
              <a:rPr lang="es-ES" sz="1200" dirty="0" smtClean="0"/>
              <a:t>atléticas.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El arte se convierte en expresión de la ciudad; las obras se realizan en talleres y son genéricas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Ejemplos más destacados:</a:t>
            </a:r>
          </a:p>
          <a:p>
            <a:pPr marL="82550" lvl="1" indent="0">
              <a:buNone/>
            </a:pPr>
            <a:r>
              <a:rPr lang="es-ES" sz="1200" b="1" dirty="0" err="1" smtClean="0"/>
              <a:t>Xoanon</a:t>
            </a:r>
            <a:r>
              <a:rPr lang="es-ES" sz="1200" dirty="0"/>
              <a:t>:</a:t>
            </a:r>
            <a:r>
              <a:rPr lang="es-ES" sz="1200" dirty="0" smtClean="0"/>
              <a:t> Estatuas de divinidades</a:t>
            </a:r>
          </a:p>
          <a:p>
            <a:pPr marL="82550" lvl="1" indent="0">
              <a:buNone/>
            </a:pPr>
            <a:r>
              <a:rPr lang="es-ES" sz="1200" dirty="0" smtClean="0"/>
              <a:t> femeninas</a:t>
            </a:r>
          </a:p>
          <a:p>
            <a:pPr marL="82550" lvl="1" indent="0">
              <a:buNone/>
            </a:pPr>
            <a:r>
              <a:rPr lang="es-ES" sz="1200" dirty="0" smtClean="0"/>
              <a:t> esculpidas en madera</a:t>
            </a:r>
          </a:p>
          <a:p>
            <a:pPr marL="82550" lvl="1" indent="0">
              <a:buNone/>
            </a:pPr>
            <a:r>
              <a:rPr lang="es-ES" sz="1200" dirty="0" smtClean="0"/>
              <a:t> (</a:t>
            </a:r>
            <a:r>
              <a:rPr lang="es-ES" sz="1200" i="1" dirty="0" smtClean="0"/>
              <a:t>Dama de </a:t>
            </a:r>
            <a:r>
              <a:rPr lang="es-ES" sz="1200" i="1" dirty="0" err="1" smtClean="0"/>
              <a:t>Auxerre</a:t>
            </a:r>
            <a:r>
              <a:rPr lang="es-ES" sz="1200" dirty="0" smtClean="0"/>
              <a:t>)</a:t>
            </a:r>
          </a:p>
          <a:p>
            <a:pPr marL="82550" lvl="1" indent="0">
              <a:buNone/>
            </a:pPr>
            <a:r>
              <a:rPr lang="es-ES" sz="1200" b="1" dirty="0" err="1" smtClean="0"/>
              <a:t>Kuros</a:t>
            </a:r>
            <a:r>
              <a:rPr lang="es-ES" sz="1200" dirty="0" smtClean="0"/>
              <a:t> (</a:t>
            </a:r>
            <a:r>
              <a:rPr lang="es-ES" sz="1200" dirty="0" err="1" smtClean="0"/>
              <a:t>pl.Kouroi</a:t>
            </a:r>
            <a:r>
              <a:rPr lang="es-ES" sz="1200" dirty="0" smtClean="0"/>
              <a:t>): Figuras de </a:t>
            </a:r>
          </a:p>
          <a:p>
            <a:pPr marL="82550" lvl="1" indent="0">
              <a:buNone/>
            </a:pPr>
            <a:r>
              <a:rPr lang="es-ES" sz="1200" dirty="0" smtClean="0"/>
              <a:t>atletas masculinos </a:t>
            </a:r>
          </a:p>
          <a:p>
            <a:pPr marL="82550" lvl="1" indent="0">
              <a:buNone/>
            </a:pPr>
            <a:r>
              <a:rPr lang="es-ES" sz="1200" dirty="0" smtClean="0"/>
              <a:t>representados de pie, con los</a:t>
            </a:r>
          </a:p>
          <a:p>
            <a:pPr marL="82550" lvl="1" indent="0">
              <a:buNone/>
            </a:pPr>
            <a:r>
              <a:rPr lang="es-ES" sz="1200" dirty="0" smtClean="0"/>
              <a:t> brazos pegados</a:t>
            </a:r>
          </a:p>
          <a:p>
            <a:pPr marL="82550" lvl="1" indent="0">
              <a:buNone/>
            </a:pPr>
            <a:r>
              <a:rPr lang="es-ES" sz="1200" dirty="0" smtClean="0"/>
              <a:t> al cuerpo y la pierna izquierda</a:t>
            </a:r>
          </a:p>
          <a:p>
            <a:pPr marL="82550" lvl="1" indent="0">
              <a:buNone/>
            </a:pPr>
            <a:r>
              <a:rPr lang="es-ES" sz="1200" dirty="0" smtClean="0"/>
              <a:t> adelantada (</a:t>
            </a:r>
            <a:r>
              <a:rPr lang="es-ES" sz="1200" i="1" dirty="0" err="1" smtClean="0"/>
              <a:t>Kouros</a:t>
            </a:r>
            <a:r>
              <a:rPr lang="es-ES" sz="1200" i="1" dirty="0" smtClean="0"/>
              <a:t> de </a:t>
            </a:r>
            <a:r>
              <a:rPr lang="es-ES" sz="1200" i="1" dirty="0" err="1" smtClean="0"/>
              <a:t>Anavyssos</a:t>
            </a:r>
            <a:r>
              <a:rPr lang="es-ES" sz="1200" dirty="0" smtClean="0"/>
              <a:t>)</a:t>
            </a:r>
          </a:p>
          <a:p>
            <a:pPr marL="82550" lvl="1" indent="0">
              <a:buNone/>
            </a:pPr>
            <a:r>
              <a:rPr lang="es-ES" sz="1200" b="1" dirty="0" smtClean="0"/>
              <a:t>Koré</a:t>
            </a:r>
            <a:r>
              <a:rPr lang="es-ES" sz="1200" dirty="0" smtClean="0"/>
              <a:t> (pl. </a:t>
            </a:r>
            <a:r>
              <a:rPr lang="es-ES" sz="1200" dirty="0" err="1" smtClean="0"/>
              <a:t>Korai</a:t>
            </a:r>
            <a:r>
              <a:rPr lang="es-ES" sz="1200" dirty="0" smtClean="0"/>
              <a:t>): Estatuas femeninas</a:t>
            </a:r>
          </a:p>
          <a:p>
            <a:pPr marL="82550" lvl="1" indent="0">
              <a:buNone/>
            </a:pPr>
            <a:r>
              <a:rPr lang="es-ES" sz="1200" dirty="0" smtClean="0"/>
              <a:t> generalmente vestidas</a:t>
            </a:r>
          </a:p>
          <a:p>
            <a:pPr marL="82550" lvl="1" indent="0">
              <a:buNone/>
            </a:pPr>
            <a:r>
              <a:rPr lang="es-ES" sz="1200" dirty="0" smtClean="0"/>
              <a:t> con el ‘peplo’ (</a:t>
            </a:r>
            <a:r>
              <a:rPr lang="es-ES" sz="1200" i="1" dirty="0" smtClean="0"/>
              <a:t>vestidura exterior</a:t>
            </a:r>
          </a:p>
          <a:p>
            <a:pPr marL="82550" lvl="1" indent="0">
              <a:buNone/>
            </a:pPr>
            <a:r>
              <a:rPr lang="es-ES" sz="1200" i="1" dirty="0" smtClean="0"/>
              <a:t> propia de Atenas</a:t>
            </a:r>
            <a:r>
              <a:rPr lang="es-ES" sz="1200" dirty="0" smtClean="0"/>
              <a:t>). Probablemente</a:t>
            </a:r>
          </a:p>
          <a:p>
            <a:pPr marL="82550" lvl="1" indent="0">
              <a:buNone/>
            </a:pPr>
            <a:r>
              <a:rPr lang="es-ES" sz="1200" dirty="0"/>
              <a:t>r</a:t>
            </a:r>
            <a:r>
              <a:rPr lang="es-ES" sz="1200" dirty="0" smtClean="0"/>
              <a:t>epresentaban sacerdotisas con ofrendas.</a:t>
            </a:r>
            <a:endParaRPr lang="es-ES" sz="1200" dirty="0"/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/>
          </a:p>
        </p:txBody>
      </p:sp>
      <p:pic>
        <p:nvPicPr>
          <p:cNvPr id="4" name="Imagen 3" descr="Dama de Auxer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385" y="2636064"/>
            <a:ext cx="1511300" cy="3370250"/>
          </a:xfrm>
          <a:prstGeom prst="rect">
            <a:avLst/>
          </a:prstGeom>
        </p:spPr>
      </p:pic>
      <p:pic>
        <p:nvPicPr>
          <p:cNvPr id="5" name="Imagen 4" descr="Kouros de Anavysso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685" y="2554045"/>
            <a:ext cx="1550982" cy="372926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513385" y="6006314"/>
            <a:ext cx="1697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Dama de </a:t>
            </a:r>
            <a:r>
              <a:rPr lang="es-ES" sz="1200" dirty="0" err="1" smtClean="0"/>
              <a:t>Auxerre</a:t>
            </a:r>
            <a:endParaRPr lang="es-ES" sz="1200" dirty="0"/>
          </a:p>
        </p:txBody>
      </p:sp>
      <p:pic>
        <p:nvPicPr>
          <p:cNvPr id="8" name="Imagen 7" descr="Koré del Pepl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736" y="2636064"/>
            <a:ext cx="1494250" cy="3287159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074248" y="6006314"/>
            <a:ext cx="1139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Koré del peplo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84156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Periodos arte griego.jpg"/>
          <p:cNvPicPr preferRelativeResize="0"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9" r="-6429"/>
          <a:stretch>
            <a:fillRect/>
          </a:stretch>
        </p:blipFill>
        <p:spPr>
          <a:xfrm>
            <a:off x="284864" y="664731"/>
            <a:ext cx="8752166" cy="5853486"/>
          </a:xfrm>
        </p:spPr>
      </p:pic>
    </p:spTree>
    <p:extLst>
      <p:ext uri="{BB962C8B-B14F-4D97-AF65-F5344CB8AC3E}">
        <p14:creationId xmlns:p14="http://schemas.microsoft.com/office/powerpoint/2010/main" val="4256601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794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49616"/>
            <a:ext cx="8229600" cy="543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b="1" i="1" dirty="0" smtClean="0"/>
              <a:t>La etapa clásica: características</a:t>
            </a:r>
          </a:p>
          <a:p>
            <a:pPr marL="0" indent="0">
              <a:buNone/>
            </a:pPr>
            <a:endParaRPr lang="es-ES" sz="1200" b="1" i="1" dirty="0" smtClean="0"/>
          </a:p>
          <a:p>
            <a:r>
              <a:rPr lang="es-ES" sz="1200" dirty="0" smtClean="0"/>
              <a:t>Se designa con la palabra ‘clásico’ a un arte cuando reúne cualidades como mesura, moderación, armonía y equilibrio. La etapa clásica de la escultura griega tuvo lugar entre los siglos V y IV a.C., en la época de Pericles. </a:t>
            </a:r>
            <a:endParaRPr lang="es-ES" sz="1200" dirty="0"/>
          </a:p>
          <a:p>
            <a:r>
              <a:rPr lang="es-ES" sz="1200" dirty="0"/>
              <a:t>L</a:t>
            </a:r>
            <a:r>
              <a:rPr lang="es-ES" sz="1200" dirty="0" smtClean="0"/>
              <a:t>os artistas tenderán a la idealización con miras a representar la belleza propia de la figura humana y de la naturaleza. Intentos de transmitir sensación de vida y de insuflar aliento a la materia inerte</a:t>
            </a:r>
          </a:p>
          <a:p>
            <a:r>
              <a:rPr lang="es-ES" sz="1200" dirty="0" smtClean="0"/>
              <a:t>La belleza ideal se alcanza a través de la simetría, en la relación numérica de cada parte del cuerpo con la inmediata y de todas con el conjunto (</a:t>
            </a:r>
            <a:r>
              <a:rPr lang="es-ES" sz="1200" i="1" dirty="0" smtClean="0"/>
              <a:t>Pitágoras: lo sensible se resuelve en lo numérico</a:t>
            </a:r>
            <a:r>
              <a:rPr lang="es-ES" sz="1200" dirty="0" smtClean="0"/>
              <a:t>).</a:t>
            </a:r>
          </a:p>
          <a:p>
            <a:pPr marL="0" indent="0" algn="ctr">
              <a:buNone/>
            </a:pPr>
            <a:r>
              <a:rPr lang="es-ES" sz="1800" b="1" dirty="0" smtClean="0"/>
              <a:t>Tres etapas en el clasicismo:</a:t>
            </a:r>
          </a:p>
          <a:p>
            <a:pPr marL="0" indent="0">
              <a:buNone/>
            </a:pPr>
            <a:endParaRPr lang="es-ES" sz="1200" dirty="0"/>
          </a:p>
        </p:txBody>
      </p:sp>
      <p:sp>
        <p:nvSpPr>
          <p:cNvPr id="4" name="CuadroTexto 3"/>
          <p:cNvSpPr txBox="1"/>
          <p:nvPr/>
        </p:nvSpPr>
        <p:spPr>
          <a:xfrm>
            <a:off x="546000" y="3501746"/>
            <a:ext cx="8427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Primer clasicismo </a:t>
            </a:r>
            <a:r>
              <a:rPr lang="es-ES" sz="1200" dirty="0" smtClean="0"/>
              <a:t>o estilo severo, </a:t>
            </a:r>
          </a:p>
          <a:p>
            <a:r>
              <a:rPr lang="es-ES" sz="1200" dirty="0" smtClean="0"/>
              <a:t>represen-</a:t>
            </a:r>
          </a:p>
          <a:p>
            <a:r>
              <a:rPr lang="es-ES" sz="1200" dirty="0" err="1" smtClean="0"/>
              <a:t>tado</a:t>
            </a:r>
            <a:r>
              <a:rPr lang="es-ES" sz="1200" dirty="0" smtClean="0"/>
              <a:t> por </a:t>
            </a:r>
          </a:p>
          <a:p>
            <a:r>
              <a:rPr lang="es-ES" sz="1200" dirty="0" smtClean="0"/>
              <a:t>Mirón y Policleto</a:t>
            </a:r>
            <a:endParaRPr lang="es-ES" sz="1200" dirty="0"/>
          </a:p>
        </p:txBody>
      </p:sp>
      <p:pic>
        <p:nvPicPr>
          <p:cNvPr id="5" name="Imagen 4" descr="Discóbolo de Miró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737" y="3108301"/>
            <a:ext cx="1747732" cy="281821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388737" y="5935094"/>
            <a:ext cx="2278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Discóbolo de Mirón, c. 450 a.C.</a:t>
            </a:r>
            <a:endParaRPr lang="es-ES" sz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290410" y="3501747"/>
            <a:ext cx="947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Gran clasicismo</a:t>
            </a:r>
            <a:r>
              <a:rPr lang="es-ES" sz="1200" dirty="0" smtClean="0"/>
              <a:t>,</a:t>
            </a:r>
          </a:p>
          <a:p>
            <a:r>
              <a:rPr lang="es-ES" sz="1200" dirty="0"/>
              <a:t>r</a:t>
            </a:r>
            <a:r>
              <a:rPr lang="es-ES" sz="1200" dirty="0" smtClean="0"/>
              <a:t>epresen-</a:t>
            </a:r>
          </a:p>
          <a:p>
            <a:r>
              <a:rPr lang="es-ES" sz="1200" dirty="0" err="1" smtClean="0"/>
              <a:t>tado</a:t>
            </a:r>
            <a:r>
              <a:rPr lang="es-ES" sz="1200" dirty="0" smtClean="0"/>
              <a:t> por Fidias</a:t>
            </a:r>
            <a:endParaRPr lang="es-ES" sz="1200" dirty="0"/>
          </a:p>
        </p:txBody>
      </p:sp>
      <p:pic>
        <p:nvPicPr>
          <p:cNvPr id="8" name="Imagen 7" descr="Atenea Partena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773" y="3108301"/>
            <a:ext cx="1477000" cy="2826793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273036" y="5935094"/>
            <a:ext cx="1673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Fidias, Atenea </a:t>
            </a:r>
            <a:r>
              <a:rPr lang="es-ES" sz="1200" dirty="0" err="1" smtClean="0"/>
              <a:t>Partenos</a:t>
            </a:r>
            <a:r>
              <a:rPr lang="es-ES" sz="1200" dirty="0" smtClean="0"/>
              <a:t>, c. 442 a.C.-</a:t>
            </a:r>
            <a:endParaRPr lang="es-ES" sz="12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5816077" y="3501746"/>
            <a:ext cx="8783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 smtClean="0"/>
              <a:t>Postcla-cisismo</a:t>
            </a:r>
            <a:r>
              <a:rPr lang="es-ES" sz="1200" b="1" dirty="0" smtClean="0"/>
              <a:t>, </a:t>
            </a:r>
            <a:r>
              <a:rPr lang="es-ES" sz="1200" dirty="0" smtClean="0"/>
              <a:t>represen-</a:t>
            </a:r>
          </a:p>
          <a:p>
            <a:r>
              <a:rPr lang="es-ES" sz="1200" dirty="0" err="1" smtClean="0"/>
              <a:t>tado</a:t>
            </a:r>
            <a:r>
              <a:rPr lang="es-ES" sz="1200" dirty="0" smtClean="0"/>
              <a:t> por </a:t>
            </a:r>
            <a:r>
              <a:rPr lang="es-ES" sz="1200" dirty="0" err="1" smtClean="0"/>
              <a:t>Praxíteles</a:t>
            </a:r>
            <a:r>
              <a:rPr lang="es-ES" sz="1200" dirty="0" smtClean="0"/>
              <a:t>, </a:t>
            </a:r>
            <a:r>
              <a:rPr lang="es-ES" sz="1200" dirty="0" err="1" smtClean="0"/>
              <a:t>Scopas</a:t>
            </a:r>
            <a:r>
              <a:rPr lang="es-ES" sz="1200" dirty="0" smtClean="0"/>
              <a:t> y </a:t>
            </a:r>
            <a:r>
              <a:rPr lang="es-ES" sz="1200" dirty="0" err="1" smtClean="0"/>
              <a:t>Lisipo</a:t>
            </a:r>
            <a:endParaRPr lang="es-ES" sz="1200" dirty="0"/>
          </a:p>
        </p:txBody>
      </p:sp>
      <p:pic>
        <p:nvPicPr>
          <p:cNvPr id="11" name="Imagen 10" descr="Hermas con Dionis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226" y="3108302"/>
            <a:ext cx="1653975" cy="2826792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397684" y="5935095"/>
            <a:ext cx="2005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 smtClean="0"/>
              <a:t>Praxíteles</a:t>
            </a:r>
            <a:r>
              <a:rPr lang="es-ES" sz="1200" dirty="0" smtClean="0"/>
              <a:t>, Hermes con Dionisos, c. 340 a.C.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935189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794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356086" y="1817070"/>
            <a:ext cx="1388737" cy="4216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Mirón</a:t>
            </a:r>
          </a:p>
          <a:p>
            <a:endParaRPr lang="es-ES" sz="1200" dirty="0" smtClean="0"/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Búsqueda de la euritmia del cuerpo humano en movimiento.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Representación en posturas forzadas para mostrar la figura humana en el clímax del movimiento.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Obras más importantes el </a:t>
            </a:r>
            <a:r>
              <a:rPr lang="es-ES" sz="1200" b="1" i="1" dirty="0" smtClean="0"/>
              <a:t>Discóbolo</a:t>
            </a:r>
            <a:r>
              <a:rPr lang="es-ES" sz="1200" dirty="0" smtClean="0"/>
              <a:t> y el grupo de </a:t>
            </a:r>
            <a:r>
              <a:rPr lang="es-ES" sz="1200" b="1" i="1" dirty="0" smtClean="0"/>
              <a:t>Atenea y </a:t>
            </a:r>
            <a:r>
              <a:rPr lang="es-ES" sz="1200" b="1" i="1" dirty="0" err="1" smtClean="0"/>
              <a:t>Marsías</a:t>
            </a:r>
            <a:r>
              <a:rPr lang="es-ES" sz="1200" b="1" i="1" dirty="0"/>
              <a:t> </a:t>
            </a:r>
            <a:r>
              <a:rPr lang="es-ES" sz="1200" dirty="0" smtClean="0"/>
              <a:t>(Museos Vaticanos, Roma)</a:t>
            </a:r>
            <a:endParaRPr lang="es-ES" sz="12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744823" y="1103927"/>
            <a:ext cx="5186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Primer </a:t>
            </a:r>
            <a:r>
              <a:rPr lang="es-ES" sz="1400" b="1" dirty="0" smtClean="0"/>
              <a:t>clasicismo </a:t>
            </a:r>
            <a:r>
              <a:rPr lang="es-ES" sz="1400" dirty="0" smtClean="0"/>
              <a:t>o </a:t>
            </a:r>
            <a:r>
              <a:rPr lang="es-ES" sz="1400" dirty="0"/>
              <a:t>estilo severo</a:t>
            </a:r>
            <a:r>
              <a:rPr lang="es-ES" sz="1400" dirty="0" smtClean="0"/>
              <a:t>, representado por Mirón y Policleto</a:t>
            </a:r>
            <a:endParaRPr lang="es-ES" sz="1400" dirty="0"/>
          </a:p>
          <a:p>
            <a:endParaRPr lang="es-ES" sz="1400" dirty="0"/>
          </a:p>
        </p:txBody>
      </p:sp>
      <p:pic>
        <p:nvPicPr>
          <p:cNvPr id="7" name="Imagen 6" descr="Discóbolo de Miró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823" y="1861916"/>
            <a:ext cx="2421386" cy="435635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534166" y="1861916"/>
            <a:ext cx="1495563" cy="403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/>
              <a:t>Policleto</a:t>
            </a:r>
          </a:p>
          <a:p>
            <a:endParaRPr lang="es-ES" sz="1200" dirty="0"/>
          </a:p>
          <a:p>
            <a:pPr marL="171450" indent="-171450">
              <a:buFont typeface="Arial"/>
              <a:buChar char="•"/>
            </a:pPr>
            <a:r>
              <a:rPr lang="es-ES" sz="1200" dirty="0"/>
              <a:t>Aspira a los ideales estéticos a través de la medida (canon) y la proporción</a:t>
            </a:r>
            <a:r>
              <a:rPr lang="es-ES" sz="1200" dirty="0" smtClean="0"/>
              <a:t>.</a:t>
            </a:r>
            <a:endParaRPr lang="es-ES" sz="1200" dirty="0"/>
          </a:p>
          <a:p>
            <a:pPr marL="171450" indent="-171450">
              <a:buFont typeface="Arial"/>
              <a:buChar char="•"/>
            </a:pPr>
            <a:r>
              <a:rPr lang="es-ES" sz="1200" dirty="0"/>
              <a:t>La belleza tiene un carácter </a:t>
            </a:r>
            <a:r>
              <a:rPr lang="es-ES" sz="1200" dirty="0" smtClean="0"/>
              <a:t>matemático: estuvo </a:t>
            </a:r>
            <a:r>
              <a:rPr lang="es-ES" sz="1200" dirty="0"/>
              <a:t>vinculado a grupos pitagóricos</a:t>
            </a:r>
            <a:r>
              <a:rPr lang="es-ES" sz="1200" dirty="0" smtClean="0"/>
              <a:t>.</a:t>
            </a:r>
            <a:endParaRPr lang="es-ES" sz="1200" dirty="0"/>
          </a:p>
          <a:p>
            <a:pPr marL="171450" indent="-171450">
              <a:buFont typeface="Arial"/>
              <a:buChar char="•"/>
            </a:pPr>
            <a:r>
              <a:rPr lang="es-ES" sz="1200" dirty="0"/>
              <a:t>Belleza de la perfección de formas, no del alma</a:t>
            </a:r>
            <a:r>
              <a:rPr lang="es-ES" sz="1200" dirty="0" smtClean="0"/>
              <a:t>.</a:t>
            </a:r>
            <a:endParaRPr lang="es-ES" sz="1200" dirty="0"/>
          </a:p>
          <a:p>
            <a:pPr marL="171450" indent="-171450">
              <a:buFont typeface="Arial"/>
              <a:buChar char="•"/>
            </a:pPr>
            <a:r>
              <a:rPr lang="es-ES" sz="1200" dirty="0"/>
              <a:t>Obras más importantes: el </a:t>
            </a:r>
            <a:r>
              <a:rPr lang="es-ES" sz="1200" b="1" i="1" dirty="0" err="1"/>
              <a:t>Doríforo</a:t>
            </a:r>
            <a:r>
              <a:rPr lang="es-ES" sz="1200" dirty="0"/>
              <a:t> y el </a:t>
            </a:r>
            <a:r>
              <a:rPr lang="es-ES" sz="1200" b="1" i="1" dirty="0" err="1" smtClean="0"/>
              <a:t>Diadúmeno</a:t>
            </a:r>
            <a:endParaRPr lang="es-ES" sz="1200" b="1" i="1" dirty="0"/>
          </a:p>
        </p:txBody>
      </p:sp>
      <p:pic>
        <p:nvPicPr>
          <p:cNvPr id="9" name="Imagen 8" descr="Policleto el Diadumen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946" y="1861916"/>
            <a:ext cx="2504906" cy="4356358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744823" y="6263121"/>
            <a:ext cx="2421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Discóbolo</a:t>
            </a:r>
            <a:endParaRPr lang="es-ES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100946" y="6263121"/>
            <a:ext cx="2504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/>
              <a:t>Diadúmeno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858258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015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2635039" y="1068317"/>
            <a:ext cx="3667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/>
              <a:t>Gran clasicismo</a:t>
            </a:r>
            <a:r>
              <a:rPr lang="es-ES" sz="1400" dirty="0" smtClean="0"/>
              <a:t>, representado </a:t>
            </a:r>
            <a:r>
              <a:rPr lang="es-ES" sz="1400" dirty="0"/>
              <a:t>por Fidias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33634" y="1376094"/>
            <a:ext cx="2798042" cy="500872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s-ES" sz="1600" dirty="0" smtClean="0"/>
              <a:t>Fidias</a:t>
            </a:r>
          </a:p>
          <a:p>
            <a:pPr marL="171450" indent="-171450">
              <a:buFont typeface="Arial"/>
              <a:buChar char="•"/>
            </a:pPr>
            <a:endParaRPr lang="es-ES" sz="1200" dirty="0" smtClean="0"/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Escultor, pintor, orfebre, arquitecto y director de obras en la restauración de la Acrópolis de Atenas.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Creador de un mundo de seres plásticos casi perfectos y llenos de equilibrio expresivo.</a:t>
            </a:r>
          </a:p>
          <a:p>
            <a:pPr marL="171450" indent="-85725">
              <a:buFont typeface="Arial"/>
              <a:buChar char="•"/>
            </a:pPr>
            <a:r>
              <a:rPr lang="es-ES" sz="1200" dirty="0" smtClean="0"/>
              <a:t>Majestuosidad de sus esculturas tanto humanas como de      carácter divino.</a:t>
            </a:r>
          </a:p>
          <a:p>
            <a:pPr marL="171450" indent="-171450">
              <a:buFont typeface="Arial"/>
              <a:buChar char="•"/>
            </a:pPr>
            <a:endParaRPr lang="es-ES" sz="1200" dirty="0" smtClean="0"/>
          </a:p>
          <a:p>
            <a:pPr marL="171450" indent="-171450">
              <a:buFont typeface="Arial"/>
              <a:buChar char="•"/>
            </a:pPr>
            <a:endParaRPr lang="es-ES" sz="1200" dirty="0" smtClean="0"/>
          </a:p>
          <a:p>
            <a:pPr marL="171450" indent="-171450">
              <a:buFont typeface="Arial"/>
              <a:buChar char="•"/>
            </a:pPr>
            <a:endParaRPr lang="es-ES" sz="1200" dirty="0" smtClean="0"/>
          </a:p>
          <a:p>
            <a:pPr marL="171450" indent="-171450">
              <a:buFont typeface="Arial"/>
              <a:buChar char="•"/>
            </a:pPr>
            <a:endParaRPr lang="es-ES" sz="1200" dirty="0"/>
          </a:p>
          <a:p>
            <a:pPr marL="171450" indent="-171450">
              <a:buFont typeface="Arial"/>
              <a:buChar char="•"/>
            </a:pPr>
            <a:endParaRPr lang="es-ES" sz="1200" dirty="0" smtClean="0"/>
          </a:p>
          <a:p>
            <a:pPr marL="171450" indent="-171450">
              <a:buFont typeface="Arial"/>
              <a:buChar char="•"/>
            </a:pPr>
            <a:endParaRPr lang="es-ES" sz="1200" dirty="0" smtClean="0"/>
          </a:p>
          <a:p>
            <a:pPr marL="171450" indent="-171450">
              <a:buFont typeface="Arial"/>
              <a:buChar char="•"/>
            </a:pPr>
            <a:endParaRPr lang="es-ES" sz="1200" dirty="0"/>
          </a:p>
          <a:p>
            <a:pPr marL="171450" indent="-171450">
              <a:buFont typeface="Arial"/>
              <a:buChar char="•"/>
            </a:pPr>
            <a:endParaRPr lang="es-ES" sz="1200" dirty="0" smtClean="0"/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Obras más importantes: (En los frontones): </a:t>
            </a:r>
            <a:r>
              <a:rPr lang="es-ES" sz="1200" b="1" i="1" dirty="0" smtClean="0"/>
              <a:t>Nacimiento de Palas Atenea, Atenea </a:t>
            </a:r>
            <a:r>
              <a:rPr lang="es-ES" sz="1200" b="1" i="1" dirty="0" err="1" smtClean="0"/>
              <a:t>Partenos</a:t>
            </a:r>
            <a:r>
              <a:rPr lang="es-ES" sz="1200" dirty="0" smtClean="0"/>
              <a:t>, etc. (En las metopas): la   </a:t>
            </a:r>
            <a:r>
              <a:rPr lang="es-ES" sz="1200" b="1" i="1" dirty="0" err="1" smtClean="0"/>
              <a:t>Centauromaquia</a:t>
            </a:r>
            <a:r>
              <a:rPr lang="es-ES" sz="1200" b="1" i="1" dirty="0" smtClean="0"/>
              <a:t>, la Guerra de Troya</a:t>
            </a:r>
            <a:r>
              <a:rPr lang="es-ES" sz="1200" dirty="0" smtClean="0"/>
              <a:t>, etc. (Estatuas </a:t>
            </a:r>
            <a:r>
              <a:rPr lang="es-ES" sz="1200" dirty="0" err="1" smtClean="0"/>
              <a:t>inde</a:t>
            </a:r>
            <a:r>
              <a:rPr lang="es-ES" sz="1200" dirty="0" smtClean="0"/>
              <a:t>-pendientes): </a:t>
            </a:r>
            <a:r>
              <a:rPr lang="es-ES" sz="1200" b="1" i="1" dirty="0" smtClean="0"/>
              <a:t>Atenea </a:t>
            </a:r>
            <a:r>
              <a:rPr lang="es-ES" sz="1200" b="1" i="1" dirty="0" err="1" smtClean="0"/>
              <a:t>Partenos</a:t>
            </a:r>
            <a:r>
              <a:rPr lang="es-ES" sz="1200" b="1" i="1" dirty="0" smtClean="0"/>
              <a:t>, </a:t>
            </a:r>
            <a:r>
              <a:rPr lang="es-ES" sz="1200" dirty="0" smtClean="0"/>
              <a:t>Lemnia, Zeus, etc.</a:t>
            </a:r>
          </a:p>
          <a:p>
            <a:r>
              <a:rPr lang="es-ES" sz="1200" dirty="0" smtClean="0"/>
              <a:t>  </a:t>
            </a:r>
            <a:endParaRPr lang="es-ES" sz="1200" dirty="0"/>
          </a:p>
        </p:txBody>
      </p:sp>
      <p:pic>
        <p:nvPicPr>
          <p:cNvPr id="6" name="Imagen 5" descr="Atenea Partena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676" y="1506661"/>
            <a:ext cx="2268717" cy="434204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41606" y="1506661"/>
            <a:ext cx="2873641" cy="434204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3034814" y="5962075"/>
            <a:ext cx="2268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Atenea </a:t>
            </a:r>
            <a:r>
              <a:rPr lang="es-ES" sz="1400" dirty="0" err="1" smtClean="0"/>
              <a:t>Partenos</a:t>
            </a:r>
            <a:endParaRPr lang="es-ES" sz="1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5841605" y="5962075"/>
            <a:ext cx="2873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Niké, diosa griega de la Victoria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592856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9455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2249340" y="936282"/>
            <a:ext cx="4660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 smtClean="0"/>
              <a:t>Postclacisismo</a:t>
            </a:r>
            <a:r>
              <a:rPr lang="es-ES" sz="1400" b="1" dirty="0"/>
              <a:t>, </a:t>
            </a:r>
            <a:r>
              <a:rPr lang="es-ES" sz="1400" dirty="0" smtClean="0"/>
              <a:t>representado </a:t>
            </a:r>
            <a:r>
              <a:rPr lang="es-ES" sz="1400" dirty="0"/>
              <a:t>por </a:t>
            </a:r>
            <a:r>
              <a:rPr lang="es-ES" sz="1400" dirty="0" err="1"/>
              <a:t>Praxíteles</a:t>
            </a:r>
            <a:r>
              <a:rPr lang="es-ES" sz="1400" dirty="0"/>
              <a:t>, </a:t>
            </a:r>
            <a:r>
              <a:rPr lang="es-ES" sz="1400" dirty="0" err="1"/>
              <a:t>Scopas</a:t>
            </a:r>
            <a:r>
              <a:rPr lang="es-ES" sz="1400" dirty="0"/>
              <a:t> y </a:t>
            </a:r>
            <a:r>
              <a:rPr lang="es-ES" sz="1400" dirty="0" err="1"/>
              <a:t>Lisipo</a:t>
            </a:r>
            <a:endParaRPr lang="es-ES" sz="1400" dirty="0"/>
          </a:p>
          <a:p>
            <a:endParaRPr lang="es-ES" sz="1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699556" y="1459502"/>
            <a:ext cx="1388349" cy="4216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err="1" smtClean="0"/>
              <a:t>Praxíteles</a:t>
            </a:r>
            <a:endParaRPr lang="es-ES" sz="1600" b="1" dirty="0" smtClean="0"/>
          </a:p>
          <a:p>
            <a:endParaRPr lang="es-ES" sz="1200" dirty="0"/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Refinamiento artístico.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Sigue la línea religiosa de Fidias.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Su temática es olímpica, principalmente la mitológica y los atletas.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Sus figuras se humanizan, pero pierden en vigor.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Obras más importantes: </a:t>
            </a:r>
            <a:r>
              <a:rPr lang="es-ES" sz="1200" b="1" i="1" dirty="0" smtClean="0"/>
              <a:t>Venus de </a:t>
            </a:r>
            <a:r>
              <a:rPr lang="es-ES" sz="1200" b="1" i="1" dirty="0" err="1" smtClean="0"/>
              <a:t>Gnido</a:t>
            </a:r>
            <a:r>
              <a:rPr lang="es-ES" sz="1200" dirty="0" smtClean="0"/>
              <a:t>, </a:t>
            </a:r>
            <a:r>
              <a:rPr lang="es-ES" sz="1200" b="1" i="1" dirty="0" smtClean="0"/>
              <a:t>Hermes con Dionisos</a:t>
            </a:r>
            <a:r>
              <a:rPr lang="es-ES" sz="1200" dirty="0" smtClean="0"/>
              <a:t>, </a:t>
            </a:r>
            <a:r>
              <a:rPr lang="es-ES" sz="1200" b="1" i="1" dirty="0" smtClean="0"/>
              <a:t>Apolo </a:t>
            </a:r>
            <a:r>
              <a:rPr lang="es-ES" sz="1200" b="1" i="1" dirty="0" err="1" smtClean="0"/>
              <a:t>Sauróctono</a:t>
            </a:r>
            <a:r>
              <a:rPr lang="es-ES" sz="1200" dirty="0" smtClean="0"/>
              <a:t>, etc.</a:t>
            </a:r>
            <a:endParaRPr lang="es-ES" sz="1200" dirty="0"/>
          </a:p>
        </p:txBody>
      </p:sp>
      <p:pic>
        <p:nvPicPr>
          <p:cNvPr id="6" name="Imagen 5" descr="Praxiteles Hermes con Dioniso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340" y="1728549"/>
            <a:ext cx="2227213" cy="407874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713930" y="1728549"/>
            <a:ext cx="1194626" cy="403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err="1" smtClean="0"/>
              <a:t>Scopas</a:t>
            </a:r>
            <a:endParaRPr lang="es-ES" sz="1600" b="1" dirty="0" smtClean="0"/>
          </a:p>
          <a:p>
            <a:pPr marL="171450" indent="-171450">
              <a:buFont typeface="Arial"/>
              <a:buChar char="•"/>
            </a:pPr>
            <a:endParaRPr lang="es-ES" sz="1200" dirty="0" smtClean="0"/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Escultor, decorador, arquitecto, etc.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De gran temperamento, prefiere los temas trágicos; introduce el elemento pasional y la expresión patética.</a:t>
            </a:r>
          </a:p>
          <a:p>
            <a:pPr marL="171450" indent="-171450">
              <a:buFont typeface="Arial"/>
              <a:buChar char="•"/>
            </a:pPr>
            <a:r>
              <a:rPr lang="es-ES" sz="1200" dirty="0" smtClean="0"/>
              <a:t>Obras más importantes: </a:t>
            </a:r>
            <a:r>
              <a:rPr lang="es-ES" sz="1200" b="1" i="1" dirty="0" smtClean="0"/>
              <a:t>Meleagro</a:t>
            </a:r>
            <a:r>
              <a:rPr lang="es-ES" sz="1200" dirty="0" smtClean="0"/>
              <a:t>, </a:t>
            </a:r>
            <a:r>
              <a:rPr lang="es-ES" sz="1200" b="1" i="1" dirty="0" err="1" smtClean="0"/>
              <a:t>Pothos</a:t>
            </a:r>
            <a:r>
              <a:rPr lang="es-ES" sz="1200" dirty="0" smtClean="0"/>
              <a:t>, etc.</a:t>
            </a:r>
          </a:p>
          <a:p>
            <a:pPr marL="171450" indent="-171450">
              <a:buFont typeface="Arial"/>
              <a:buChar char="•"/>
            </a:pPr>
            <a:endParaRPr lang="es-ES" sz="1200" dirty="0"/>
          </a:p>
        </p:txBody>
      </p:sp>
      <p:pic>
        <p:nvPicPr>
          <p:cNvPr id="8" name="Imagen 7" descr="Scopas Meleagr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257" y="1829516"/>
            <a:ext cx="2311292" cy="4078749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249339" y="5908265"/>
            <a:ext cx="2227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Hermes con Dionisos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6159258" y="6045372"/>
            <a:ext cx="2311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Meleagro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802614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073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96378"/>
            <a:ext cx="8229600" cy="532978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sz="1200" b="1" dirty="0" smtClean="0"/>
              <a:t>EL PERIODO HELENÍSTICO</a:t>
            </a:r>
          </a:p>
          <a:p>
            <a:pPr marL="0" indent="0" algn="ctr">
              <a:buNone/>
            </a:pPr>
            <a:endParaRPr lang="es-ES" sz="1200" dirty="0" smtClean="0"/>
          </a:p>
          <a:p>
            <a:pPr marL="0" indent="0">
              <a:buNone/>
            </a:pPr>
            <a:r>
              <a:rPr lang="es-ES" sz="1200" b="1" i="1" dirty="0" smtClean="0"/>
              <a:t>Contexto histórico</a:t>
            </a:r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El periodo helenístico abarca desde mediados del siglo IV a.C., hasta la romanización de Grecia, y aún hasta el siglo I d.C., en la época del emperador romano Augusto.</a:t>
            </a:r>
          </a:p>
          <a:p>
            <a:endParaRPr lang="es-ES" sz="1200" dirty="0"/>
          </a:p>
          <a:p>
            <a:r>
              <a:rPr lang="es-ES" sz="1200" dirty="0" smtClean="0"/>
              <a:t>Acontecimientos principales de este periodo:</a:t>
            </a:r>
          </a:p>
          <a:p>
            <a:pPr marL="571500" lvl="1" indent="-171450"/>
            <a:r>
              <a:rPr lang="es-ES" sz="1200" b="1" dirty="0" smtClean="0"/>
              <a:t>Crisis y desaparición de las ciudades estado griegas y su integración en el imperio creado por Alejandro Magno </a:t>
            </a:r>
            <a:r>
              <a:rPr lang="es-ES" sz="1200" dirty="0" smtClean="0"/>
              <a:t>(muerto en Babilonia en el año 323 a.C.). El Imperio lo conformaban varios ‘estados’ con extensos territorios y numerosos habitantes.</a:t>
            </a:r>
          </a:p>
          <a:p>
            <a:pPr marL="571500" lvl="1" indent="-171450"/>
            <a:r>
              <a:rPr lang="es-ES" sz="1200" b="1" dirty="0" smtClean="0"/>
              <a:t>Expansión por el Oriente Medio de la cultura helénica</a:t>
            </a:r>
            <a:r>
              <a:rPr lang="es-ES" sz="1200" dirty="0" smtClean="0"/>
              <a:t>. La penetración de ‘lo griego’ en las culturas orientales tiene su contrapartida en la penetración del </a:t>
            </a:r>
            <a:r>
              <a:rPr lang="es-ES" sz="1200" dirty="0" err="1" smtClean="0"/>
              <a:t>colosalismo</a:t>
            </a:r>
            <a:r>
              <a:rPr lang="es-ES" sz="1200" dirty="0" smtClean="0"/>
              <a:t> y el exceso decorativo orientales en la estética griega.</a:t>
            </a:r>
          </a:p>
          <a:p>
            <a:pPr marL="571500" lvl="1" indent="-171450"/>
            <a:r>
              <a:rPr lang="es-ES" sz="1200" b="1" dirty="0" smtClean="0"/>
              <a:t>Creación y desarrollo de nuevas escuelas filosóficas como el epicureísmo y el estoicismo</a:t>
            </a:r>
            <a:r>
              <a:rPr lang="es-ES" sz="1200" dirty="0" smtClean="0"/>
              <a:t>, que dedican especial importancia a la educación.</a:t>
            </a:r>
          </a:p>
          <a:p>
            <a:pPr marL="571500" lvl="1" indent="-171450"/>
            <a:endParaRPr lang="es-ES" sz="1200" dirty="0"/>
          </a:p>
          <a:p>
            <a:r>
              <a:rPr lang="es-ES" sz="1200" dirty="0" smtClean="0"/>
              <a:t>El hombre deja de ser ciudadano de una polis, para convertirse en </a:t>
            </a:r>
            <a:r>
              <a:rPr lang="es-ES" sz="1200" b="1" dirty="0" smtClean="0"/>
              <a:t>ciudadano del cosmos</a:t>
            </a:r>
            <a:r>
              <a:rPr lang="es-ES" sz="1200" dirty="0" smtClean="0"/>
              <a:t>. El nuevo mundo se caracteriza por un universalismo basado en que todos los hombres están emparentados por la naturaleza.</a:t>
            </a:r>
          </a:p>
          <a:p>
            <a:endParaRPr lang="es-ES" sz="1200" dirty="0"/>
          </a:p>
          <a:p>
            <a:r>
              <a:rPr lang="es-ES" sz="1200" dirty="0"/>
              <a:t>A raíz de la conquista de Oriente hay un auge económico a gran escala originado por la entrada de enormes cantidades de oro, plata y otros recursos que contribuyen al enriquecimiento de la nobleza y de las clases dominantes, lo que impulsará un importante desarrollo de la cultura helenística y particularmente de las artes.</a:t>
            </a:r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r>
              <a:rPr lang="es-ES" sz="1200" b="1" i="1" dirty="0" smtClean="0"/>
              <a:t>Las manifestaciones artísticas</a:t>
            </a:r>
          </a:p>
          <a:p>
            <a:pPr marL="0" indent="0">
              <a:buNone/>
            </a:pPr>
            <a:endParaRPr lang="es-ES" sz="1200" dirty="0"/>
          </a:p>
          <a:p>
            <a:r>
              <a:rPr lang="es-ES" sz="1200" dirty="0" smtClean="0"/>
              <a:t>En la </a:t>
            </a:r>
            <a:r>
              <a:rPr lang="es-ES" sz="1200" b="1" dirty="0" smtClean="0"/>
              <a:t>arquitectura</a:t>
            </a:r>
            <a:r>
              <a:rPr lang="es-ES" sz="1200" dirty="0" smtClean="0"/>
              <a:t> se adopta el monumentalismo y el </a:t>
            </a:r>
            <a:r>
              <a:rPr lang="es-ES" sz="1200" dirty="0" err="1" smtClean="0"/>
              <a:t>colosalismo</a:t>
            </a:r>
            <a:r>
              <a:rPr lang="es-ES" sz="1200" dirty="0" smtClean="0"/>
              <a:t> de influencia oriental: aumentan las dimensiones de los edificios y se abandona la escala humana.</a:t>
            </a:r>
          </a:p>
          <a:p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950303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311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60950"/>
            <a:ext cx="8229600" cy="5265214"/>
          </a:xfrm>
        </p:spPr>
        <p:txBody>
          <a:bodyPr>
            <a:normAutofit/>
          </a:bodyPr>
          <a:lstStyle/>
          <a:p>
            <a:r>
              <a:rPr lang="es-ES" sz="1200" dirty="0" smtClean="0"/>
              <a:t>Con el aumento de la población hay un crecimiento paralelo de las ciudades en las que se erigen numerosas construcciones de tipo civil: plazas rodeadas de columnas, ocupadas por mercados, teatros, gimnasios, bibliotecas, etc.  </a:t>
            </a:r>
          </a:p>
          <a:p>
            <a:endParaRPr lang="es-ES" sz="1200" dirty="0"/>
          </a:p>
          <a:p>
            <a:r>
              <a:rPr lang="es-ES" sz="1200" dirty="0" smtClean="0"/>
              <a:t>El </a:t>
            </a:r>
            <a:r>
              <a:rPr lang="es-ES" sz="1200" b="1" i="1" dirty="0" smtClean="0"/>
              <a:t>urbanismo</a:t>
            </a:r>
            <a:r>
              <a:rPr lang="es-ES" sz="1200" dirty="0" smtClean="0"/>
              <a:t> adquiere importancia y juega un papel relevante en el desarrollo de las ciudades.</a:t>
            </a:r>
          </a:p>
          <a:p>
            <a:endParaRPr lang="es-ES" sz="1200" dirty="0"/>
          </a:p>
          <a:p>
            <a:r>
              <a:rPr lang="es-ES" sz="1200" dirty="0" smtClean="0"/>
              <a:t>En la </a:t>
            </a:r>
            <a:r>
              <a:rPr lang="es-ES" sz="1200" b="1" dirty="0" smtClean="0"/>
              <a:t>escultura</a:t>
            </a:r>
            <a:r>
              <a:rPr lang="es-ES" sz="1200" dirty="0" smtClean="0"/>
              <a:t>, se </a:t>
            </a:r>
            <a:r>
              <a:rPr lang="es-ES" sz="1200" dirty="0"/>
              <a:t>impone un criterio marcado por un exceso ornamental en el que </a:t>
            </a:r>
            <a:r>
              <a:rPr lang="es-ES" sz="1200" dirty="0" smtClean="0"/>
              <a:t>predominan </a:t>
            </a:r>
            <a:r>
              <a:rPr lang="es-ES" sz="1200" dirty="0"/>
              <a:t>estatuas </a:t>
            </a:r>
            <a:r>
              <a:rPr lang="es-ES" sz="1200" dirty="0" smtClean="0"/>
              <a:t>y conjuntos monumentales de </a:t>
            </a:r>
            <a:r>
              <a:rPr lang="es-ES" sz="1200" dirty="0"/>
              <a:t>grandes dimensiones</a:t>
            </a:r>
            <a:r>
              <a:rPr lang="es-ES" sz="1200" dirty="0" smtClean="0"/>
              <a:t>.</a:t>
            </a:r>
          </a:p>
          <a:p>
            <a:endParaRPr lang="es-ES" sz="1200" dirty="0" smtClean="0"/>
          </a:p>
          <a:p>
            <a:r>
              <a:rPr lang="es-ES" sz="1200" dirty="0" smtClean="0"/>
              <a:t>En sentido plástico no hay una ruptura con el periodo anterior. La escultura helenística recibe influencias del </a:t>
            </a:r>
            <a:r>
              <a:rPr lang="es-ES" sz="1200" dirty="0" err="1" smtClean="0"/>
              <a:t>postclasicismo</a:t>
            </a:r>
            <a:r>
              <a:rPr lang="es-ES" sz="1200" dirty="0" smtClean="0"/>
              <a:t>: de </a:t>
            </a:r>
            <a:r>
              <a:rPr lang="es-ES" sz="1200" dirty="0" err="1" smtClean="0"/>
              <a:t>Scopas</a:t>
            </a:r>
            <a:r>
              <a:rPr lang="es-ES" sz="1200" dirty="0" smtClean="0"/>
              <a:t>, el dinamismo y el patetismo; de </a:t>
            </a:r>
            <a:r>
              <a:rPr lang="es-ES" sz="1200" dirty="0" err="1" smtClean="0"/>
              <a:t>Praxíteles</a:t>
            </a:r>
            <a:r>
              <a:rPr lang="es-ES" sz="1200" dirty="0" smtClean="0"/>
              <a:t>, la fuerza emotiva y las formas elaboradas; de </a:t>
            </a:r>
            <a:r>
              <a:rPr lang="es-ES" sz="1200" dirty="0" err="1" smtClean="0"/>
              <a:t>Lisipo</a:t>
            </a:r>
            <a:r>
              <a:rPr lang="es-ES" sz="1200" dirty="0" smtClean="0"/>
              <a:t>, el virtuosismo.</a:t>
            </a:r>
          </a:p>
          <a:p>
            <a:endParaRPr lang="es-ES" sz="1200" dirty="0"/>
          </a:p>
          <a:p>
            <a:r>
              <a:rPr lang="es-ES" sz="1200" dirty="0" smtClean="0"/>
              <a:t>Una obra representativa de esta época es la </a:t>
            </a:r>
            <a:r>
              <a:rPr lang="es-ES" sz="1200" i="1" dirty="0" smtClean="0"/>
              <a:t>Venus de Milo, </a:t>
            </a:r>
            <a:r>
              <a:rPr lang="es-ES" sz="1200" dirty="0" smtClean="0"/>
              <a:t>que sintetiza los ideales clásicos </a:t>
            </a:r>
            <a:r>
              <a:rPr lang="es-ES" sz="1200" dirty="0"/>
              <a:t>por su armonía y virtuosismo </a:t>
            </a:r>
            <a:r>
              <a:rPr lang="es-ES" sz="1200" dirty="0" smtClean="0"/>
              <a:t>.</a:t>
            </a:r>
          </a:p>
          <a:p>
            <a:endParaRPr lang="es-ES" sz="1200" i="1" dirty="0"/>
          </a:p>
          <a:p>
            <a:r>
              <a:rPr lang="es-ES" sz="1200" dirty="0" smtClean="0"/>
              <a:t>Las obras del periodo helenístico se caracterizan por un naturalismo absoluto en el que los gustos por la armonía, la mesura y la proporción del periodo clásico se sustituyen por valores como: </a:t>
            </a:r>
          </a:p>
          <a:p>
            <a:pPr marL="571500" lvl="1" indent="-171450"/>
            <a:r>
              <a:rPr lang="es-ES" sz="1200" dirty="0"/>
              <a:t>E</a:t>
            </a:r>
            <a:r>
              <a:rPr lang="es-ES" sz="1200" dirty="0" smtClean="0"/>
              <a:t>l </a:t>
            </a:r>
            <a:r>
              <a:rPr lang="es-ES" sz="1200" i="1" dirty="0" smtClean="0"/>
              <a:t>realismo</a:t>
            </a:r>
            <a:r>
              <a:rPr lang="es-ES" sz="1200" dirty="0" smtClean="0"/>
              <a:t>, que refleja todos los aspectos de la existencia; figuras de jóvenes y viejos, monstruos, dolor, fealdad, etc.</a:t>
            </a:r>
          </a:p>
          <a:p>
            <a:pPr marL="571500" lvl="1" indent="-171450"/>
            <a:r>
              <a:rPr lang="es-ES" sz="1200" dirty="0" smtClean="0"/>
              <a:t>El </a:t>
            </a:r>
            <a:r>
              <a:rPr lang="es-ES" sz="1200" i="1" dirty="0" smtClean="0"/>
              <a:t>lirismo</a:t>
            </a:r>
            <a:r>
              <a:rPr lang="es-ES" sz="1200" dirty="0" smtClean="0"/>
              <a:t>, que representa los estados anímico: temor, coraje, dolor, etc..</a:t>
            </a:r>
          </a:p>
          <a:p>
            <a:pPr marL="571500" lvl="1" indent="-171450"/>
            <a:endParaRPr lang="es-ES" sz="1200" dirty="0"/>
          </a:p>
          <a:p>
            <a:r>
              <a:rPr lang="es-ES" sz="1200" dirty="0" smtClean="0"/>
              <a:t>Es también un arte que expresa nuevos conceptos e ideas abstractas recurriendo a personificaciones como lo hace en nuestra época el arte moderno (</a:t>
            </a:r>
            <a:r>
              <a:rPr lang="es-ES" sz="1200" i="1" dirty="0" smtClean="0"/>
              <a:t>Estatua de la Libertad, Ángel de la Independencia</a:t>
            </a:r>
            <a:r>
              <a:rPr lang="es-ES" sz="1200" dirty="0" smtClean="0"/>
              <a:t>, </a:t>
            </a:r>
            <a:r>
              <a:rPr lang="es-ES" sz="1200" i="1" dirty="0" smtClean="0"/>
              <a:t>etc.</a:t>
            </a:r>
            <a:r>
              <a:rPr lang="es-ES" sz="1200" dirty="0" smtClean="0"/>
              <a:t>).</a:t>
            </a:r>
          </a:p>
          <a:p>
            <a:endParaRPr lang="es-ES" sz="1200" dirty="0"/>
          </a:p>
          <a:p>
            <a:r>
              <a:rPr lang="es-ES" sz="1200" dirty="0" smtClean="0"/>
              <a:t>Los temas representados difieren del clasicismo: las figuras humanas son captadas en su realidad, alejadas de los atributos divinos del clasicismo; la vida común del campo o la ciudad se representa mediante alegorías; los temas mitológicos se tratan con naturalismo y sensualidad.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503648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5645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ARTE Y CULTURA</a:t>
            </a:r>
            <a:endParaRPr lang="es-ES" sz="1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819489" y="863812"/>
            <a:ext cx="7618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Entre las obras más destacadas de este periodo se encuentran: </a:t>
            </a:r>
            <a:r>
              <a:rPr lang="es-ES" sz="1200" b="1" i="1" dirty="0"/>
              <a:t>Venus de Milo; Victoria de Samotracia; Apolo de Belvedere; Venus de </a:t>
            </a:r>
            <a:r>
              <a:rPr lang="es-ES" sz="1200" b="1" i="1" dirty="0" err="1"/>
              <a:t>Médicis</a:t>
            </a:r>
            <a:r>
              <a:rPr lang="es-ES" sz="1200" b="1" i="1" dirty="0"/>
              <a:t>;  </a:t>
            </a:r>
            <a:r>
              <a:rPr lang="es-ES" sz="1200" b="1" i="1" dirty="0" err="1"/>
              <a:t>Laoconte</a:t>
            </a:r>
            <a:r>
              <a:rPr lang="es-ES" sz="1200" b="1" i="1" dirty="0"/>
              <a:t> y sus hijos; Dios del Nilo; </a:t>
            </a:r>
            <a:r>
              <a:rPr lang="es-ES" sz="1200" b="1" i="1" dirty="0" smtClean="0"/>
              <a:t>Gálata herido.</a:t>
            </a:r>
            <a:endParaRPr lang="es-ES" sz="1200" b="1" i="1" dirty="0"/>
          </a:p>
          <a:p>
            <a:endParaRPr lang="es-ES" sz="1200" dirty="0"/>
          </a:p>
        </p:txBody>
      </p:sp>
      <p:pic>
        <p:nvPicPr>
          <p:cNvPr id="5" name="Imagen 4" descr="Venus de Mil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566" y="1510143"/>
            <a:ext cx="1667685" cy="2463847"/>
          </a:xfrm>
          <a:prstGeom prst="rect">
            <a:avLst/>
          </a:prstGeom>
        </p:spPr>
      </p:pic>
      <p:pic>
        <p:nvPicPr>
          <p:cNvPr id="6" name="Imagen 5" descr="Victoria de Samotraci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807" y="1497855"/>
            <a:ext cx="1627892" cy="2464037"/>
          </a:xfrm>
          <a:prstGeom prst="rect">
            <a:avLst/>
          </a:prstGeom>
        </p:spPr>
      </p:pic>
      <p:pic>
        <p:nvPicPr>
          <p:cNvPr id="7" name="Imagen 6" descr="Apolo de Belvede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798" y="1497855"/>
            <a:ext cx="1538841" cy="2476135"/>
          </a:xfrm>
          <a:prstGeom prst="rect">
            <a:avLst/>
          </a:prstGeom>
        </p:spPr>
      </p:pic>
      <p:pic>
        <p:nvPicPr>
          <p:cNvPr id="8" name="Imagen 7" descr="Dios del Nil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716" y="4143319"/>
            <a:ext cx="3261542" cy="2152618"/>
          </a:xfrm>
          <a:prstGeom prst="rect">
            <a:avLst/>
          </a:prstGeom>
        </p:spPr>
      </p:pic>
      <p:pic>
        <p:nvPicPr>
          <p:cNvPr id="9" name="Imagen 8" descr="Laocon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4143319"/>
            <a:ext cx="2281517" cy="2152618"/>
          </a:xfrm>
          <a:prstGeom prst="rect">
            <a:avLst/>
          </a:prstGeom>
        </p:spPr>
      </p:pic>
      <p:pic>
        <p:nvPicPr>
          <p:cNvPr id="10" name="Imagen 9" descr="Gálata moribund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258" y="4143319"/>
            <a:ext cx="2686541" cy="2152618"/>
          </a:xfrm>
          <a:prstGeom prst="rect">
            <a:avLst/>
          </a:prstGeom>
        </p:spPr>
      </p:pic>
      <p:pic>
        <p:nvPicPr>
          <p:cNvPr id="11" name="Imagen 10" descr="Venus de Médici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622" y="1497855"/>
            <a:ext cx="1338877" cy="2476135"/>
          </a:xfrm>
          <a:prstGeom prst="rect">
            <a:avLst/>
          </a:prstGeom>
        </p:spPr>
      </p:pic>
      <p:pic>
        <p:nvPicPr>
          <p:cNvPr id="3" name="Imagen 2" descr="Gálata moribundo (detalle)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082" y="4143318"/>
            <a:ext cx="1096717" cy="99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649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57011"/>
            <a:ext cx="7772400" cy="483782"/>
          </a:xfrm>
        </p:spPr>
        <p:txBody>
          <a:bodyPr>
            <a:normAutofit/>
          </a:bodyPr>
          <a:lstStyle/>
          <a:p>
            <a:r>
              <a:rPr lang="es-ES" sz="1400" b="1" dirty="0" smtClean="0"/>
              <a:t>GRECIA:  ARTE Y CULTURA </a:t>
            </a:r>
            <a:endParaRPr lang="es-ES" sz="14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14089" y="740793"/>
            <a:ext cx="8225443" cy="5472793"/>
          </a:xfrm>
        </p:spPr>
        <p:txBody>
          <a:bodyPr>
            <a:normAutofit fontScale="92500" lnSpcReduction="10000"/>
          </a:bodyPr>
          <a:lstStyle/>
          <a:p>
            <a:pPr algn="l"/>
            <a:endParaRPr lang="es-ES" sz="1200" b="1" dirty="0" smtClean="0"/>
          </a:p>
          <a:p>
            <a:pPr algn="l"/>
            <a:r>
              <a:rPr lang="es-ES" sz="1400" b="1" i="1" dirty="0">
                <a:solidFill>
                  <a:schemeClr val="tx1"/>
                </a:solidFill>
              </a:rPr>
              <a:t>Grecia: Medio </a:t>
            </a:r>
            <a:r>
              <a:rPr lang="es-ES" sz="1400" b="1" i="1" dirty="0" err="1">
                <a:solidFill>
                  <a:schemeClr val="tx1"/>
                </a:solidFill>
              </a:rPr>
              <a:t>Geográfico</a:t>
            </a:r>
            <a:r>
              <a:rPr lang="es-ES" sz="1400" b="1" i="1" dirty="0">
                <a:solidFill>
                  <a:schemeClr val="tx1"/>
                </a:solidFill>
              </a:rPr>
              <a:t>, Creta, Micenas y el desarrollo de las ciudades-estado de Atenas y Esparta </a:t>
            </a:r>
          </a:p>
          <a:p>
            <a:pPr algn="l"/>
            <a:endParaRPr lang="es-ES" sz="14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400" dirty="0" smtClean="0">
                <a:solidFill>
                  <a:srgbClr val="000000"/>
                </a:solidFill>
              </a:rPr>
              <a:t>Grecia </a:t>
            </a:r>
            <a:r>
              <a:rPr lang="es-ES" sz="1400" dirty="0">
                <a:solidFill>
                  <a:srgbClr val="000000"/>
                </a:solidFill>
              </a:rPr>
              <a:t>es </a:t>
            </a:r>
            <a:r>
              <a:rPr lang="es-ES" sz="1400" dirty="0" smtClean="0">
                <a:solidFill>
                  <a:srgbClr val="000000"/>
                </a:solidFill>
              </a:rPr>
              <a:t>un país de poca extensión </a:t>
            </a:r>
            <a:r>
              <a:rPr lang="es-ES" sz="1400" dirty="0">
                <a:solidFill>
                  <a:srgbClr val="000000"/>
                </a:solidFill>
              </a:rPr>
              <a:t>que ocupa el extremo sur de la </a:t>
            </a:r>
            <a:r>
              <a:rPr lang="es-ES" sz="1400" dirty="0" err="1">
                <a:solidFill>
                  <a:srgbClr val="000000"/>
                </a:solidFill>
              </a:rPr>
              <a:t>Península</a:t>
            </a:r>
            <a:r>
              <a:rPr lang="es-ES" sz="1400" dirty="0">
                <a:solidFill>
                  <a:srgbClr val="000000"/>
                </a:solidFill>
              </a:rPr>
              <a:t> de los </a:t>
            </a:r>
            <a:r>
              <a:rPr lang="es-ES" sz="1400" dirty="0" smtClean="0">
                <a:solidFill>
                  <a:srgbClr val="000000"/>
                </a:solidFill>
              </a:rPr>
              <a:t>Balcanes en el mar Egeo. </a:t>
            </a:r>
          </a:p>
          <a:p>
            <a:pPr marL="171450" indent="-171450" algn="l">
              <a:buFont typeface="Arial"/>
              <a:buChar char="•"/>
            </a:pPr>
            <a:endParaRPr lang="es-ES" sz="1400" dirty="0">
              <a:solidFill>
                <a:srgbClr val="000000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400" dirty="0">
                <a:solidFill>
                  <a:srgbClr val="000000"/>
                </a:solidFill>
              </a:rPr>
              <a:t>E</a:t>
            </a:r>
            <a:r>
              <a:rPr lang="es-ES" sz="1400" dirty="0" smtClean="0">
                <a:solidFill>
                  <a:srgbClr val="000000"/>
                </a:solidFill>
              </a:rPr>
              <a:t>l </a:t>
            </a:r>
            <a:r>
              <a:rPr lang="es-ES" sz="1400" dirty="0">
                <a:solidFill>
                  <a:srgbClr val="000000"/>
                </a:solidFill>
              </a:rPr>
              <a:t>mundo antiguo griego </a:t>
            </a:r>
            <a:r>
              <a:rPr lang="es-ES" sz="1400" dirty="0" smtClean="0">
                <a:solidFill>
                  <a:srgbClr val="000000"/>
                </a:solidFill>
              </a:rPr>
              <a:t>se </a:t>
            </a:r>
            <a:r>
              <a:rPr lang="es-ES" sz="1400" dirty="0" err="1">
                <a:solidFill>
                  <a:srgbClr val="000000"/>
                </a:solidFill>
              </a:rPr>
              <a:t>extendio</a:t>
            </a:r>
            <a:r>
              <a:rPr lang="es-ES" sz="1400" dirty="0">
                <a:solidFill>
                  <a:srgbClr val="000000"/>
                </a:solidFill>
              </a:rPr>
              <a:t>́ no </a:t>
            </a:r>
            <a:r>
              <a:rPr lang="es-ES" sz="1400" dirty="0" err="1">
                <a:solidFill>
                  <a:srgbClr val="000000"/>
                </a:solidFill>
              </a:rPr>
              <a:t>sólo</a:t>
            </a:r>
            <a:r>
              <a:rPr lang="es-ES" sz="1400" dirty="0">
                <a:solidFill>
                  <a:srgbClr val="000000"/>
                </a:solidFill>
              </a:rPr>
              <a:t> por la </a:t>
            </a:r>
            <a:r>
              <a:rPr lang="es-ES" sz="1400" dirty="0" err="1">
                <a:solidFill>
                  <a:srgbClr val="000000"/>
                </a:solidFill>
              </a:rPr>
              <a:t>península</a:t>
            </a:r>
            <a:r>
              <a:rPr lang="es-ES" sz="1400" dirty="0">
                <a:solidFill>
                  <a:srgbClr val="000000"/>
                </a:solidFill>
              </a:rPr>
              <a:t> sino por todas las </a:t>
            </a:r>
            <a:r>
              <a:rPr lang="es-ES" sz="1400" dirty="0" smtClean="0">
                <a:solidFill>
                  <a:srgbClr val="000000"/>
                </a:solidFill>
              </a:rPr>
              <a:t>islas </a:t>
            </a:r>
            <a:r>
              <a:rPr lang="es-ES" sz="1400" dirty="0">
                <a:solidFill>
                  <a:srgbClr val="000000"/>
                </a:solidFill>
              </a:rPr>
              <a:t>del mar Egeo, las regiones de Macedonia y Tracia, el sur de Italia y la isla de Sicilia (Magna Grecia), y la costa occidental de Anatolia conocida en aquella </a:t>
            </a:r>
            <a:r>
              <a:rPr lang="es-ES" sz="1400" dirty="0" err="1">
                <a:solidFill>
                  <a:srgbClr val="000000"/>
                </a:solidFill>
              </a:rPr>
              <a:t>época</a:t>
            </a:r>
            <a:r>
              <a:rPr lang="es-ES" sz="1400" dirty="0">
                <a:solidFill>
                  <a:srgbClr val="000000"/>
                </a:solidFill>
              </a:rPr>
              <a:t> como Jonia. </a:t>
            </a:r>
          </a:p>
          <a:p>
            <a:pPr marL="171450" indent="-171450" algn="l">
              <a:buFont typeface="Arial"/>
              <a:buChar char="•"/>
            </a:pPr>
            <a:endParaRPr lang="es-ES" sz="1400" dirty="0" smtClean="0">
              <a:solidFill>
                <a:srgbClr val="000000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400" dirty="0" smtClean="0">
                <a:solidFill>
                  <a:srgbClr val="000000"/>
                </a:solidFill>
              </a:rPr>
              <a:t>La </a:t>
            </a:r>
            <a:r>
              <a:rPr lang="es-ES" sz="1400" dirty="0" err="1">
                <a:solidFill>
                  <a:srgbClr val="000000"/>
                </a:solidFill>
              </a:rPr>
              <a:t>civilización</a:t>
            </a:r>
            <a:r>
              <a:rPr lang="es-ES" sz="1400" dirty="0">
                <a:solidFill>
                  <a:srgbClr val="000000"/>
                </a:solidFill>
              </a:rPr>
              <a:t> griega tiene su origen en la Isla de Creta. A este </a:t>
            </a:r>
            <a:r>
              <a:rPr lang="es-ES" sz="1400" dirty="0" err="1" smtClean="0">
                <a:solidFill>
                  <a:srgbClr val="000000"/>
                </a:solidFill>
              </a:rPr>
              <a:t>período</a:t>
            </a:r>
            <a:r>
              <a:rPr lang="es-ES" sz="1400" dirty="0" smtClean="0">
                <a:solidFill>
                  <a:srgbClr val="000000"/>
                </a:solidFill>
              </a:rPr>
              <a:t> (c. 2700-1429 a.C.) </a:t>
            </a:r>
            <a:r>
              <a:rPr lang="es-ES" sz="1400" dirty="0">
                <a:solidFill>
                  <a:srgbClr val="000000"/>
                </a:solidFill>
              </a:rPr>
              <a:t>se le llama Minoico por el legendario rey Minos, monarca de </a:t>
            </a:r>
            <a:r>
              <a:rPr lang="es-ES" sz="1400" dirty="0" smtClean="0">
                <a:solidFill>
                  <a:srgbClr val="000000"/>
                </a:solidFill>
              </a:rPr>
              <a:t>Creta y es considerada la más antigua civilización de la que se tengan registros en Europa. </a:t>
            </a:r>
          </a:p>
          <a:p>
            <a:pPr marL="171450" indent="-171450" algn="l">
              <a:buFont typeface="Arial"/>
              <a:buChar char="•"/>
            </a:pPr>
            <a:endParaRPr lang="es-ES" sz="1400" dirty="0">
              <a:solidFill>
                <a:srgbClr val="000000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400" dirty="0" smtClean="0">
                <a:solidFill>
                  <a:srgbClr val="000000"/>
                </a:solidFill>
              </a:rPr>
              <a:t>La </a:t>
            </a:r>
            <a:r>
              <a:rPr lang="es-ES" sz="1400" dirty="0">
                <a:solidFill>
                  <a:srgbClr val="000000"/>
                </a:solidFill>
              </a:rPr>
              <a:t>cultura cretense se </a:t>
            </a:r>
            <a:r>
              <a:rPr lang="es-ES" sz="1400" dirty="0" smtClean="0">
                <a:solidFill>
                  <a:srgbClr val="000000"/>
                </a:solidFill>
              </a:rPr>
              <a:t>caracteriza, entre otros aspectos, por </a:t>
            </a:r>
            <a:r>
              <a:rPr lang="es-ES" sz="1400" dirty="0">
                <a:solidFill>
                  <a:srgbClr val="000000"/>
                </a:solidFill>
              </a:rPr>
              <a:t>palacios como el de </a:t>
            </a:r>
            <a:r>
              <a:rPr lang="es-ES" sz="1400" dirty="0" err="1">
                <a:solidFill>
                  <a:srgbClr val="000000"/>
                </a:solidFill>
              </a:rPr>
              <a:t>Cnossos</a:t>
            </a:r>
            <a:r>
              <a:rPr lang="es-ES" sz="1400" dirty="0" smtClean="0">
                <a:solidFill>
                  <a:srgbClr val="000000"/>
                </a:solidFill>
              </a:rPr>
              <a:t>, que fueron edificaciones </a:t>
            </a:r>
            <a:r>
              <a:rPr lang="es-ES" sz="1400" dirty="0">
                <a:solidFill>
                  <a:srgbClr val="000000"/>
                </a:solidFill>
              </a:rPr>
              <a:t>importantes con entradas </a:t>
            </a:r>
            <a:r>
              <a:rPr lang="es-ES" sz="1400" dirty="0" err="1">
                <a:solidFill>
                  <a:srgbClr val="000000"/>
                </a:solidFill>
              </a:rPr>
              <a:t>columnadas</a:t>
            </a:r>
            <a:r>
              <a:rPr lang="es-ES" sz="1400" dirty="0">
                <a:solidFill>
                  <a:srgbClr val="000000"/>
                </a:solidFill>
              </a:rPr>
              <a:t>, patios abiertos y escaleras. </a:t>
            </a:r>
            <a:endParaRPr lang="es-ES" sz="1400" dirty="0" smtClean="0">
              <a:solidFill>
                <a:srgbClr val="000000"/>
              </a:solidFill>
            </a:endParaRPr>
          </a:p>
          <a:p>
            <a:pPr algn="l"/>
            <a:endParaRPr lang="es-ES" sz="1400" dirty="0">
              <a:solidFill>
                <a:srgbClr val="000000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400" dirty="0">
                <a:solidFill>
                  <a:srgbClr val="000000"/>
                </a:solidFill>
              </a:rPr>
              <a:t>La leyenda griega del rey Minos y del Minotauro </a:t>
            </a:r>
            <a:r>
              <a:rPr lang="es-ES" sz="1400" dirty="0" smtClean="0">
                <a:solidFill>
                  <a:srgbClr val="000000"/>
                </a:solidFill>
              </a:rPr>
              <a:t>creó </a:t>
            </a:r>
            <a:r>
              <a:rPr lang="es-ES" sz="1400" dirty="0">
                <a:solidFill>
                  <a:srgbClr val="000000"/>
                </a:solidFill>
              </a:rPr>
              <a:t>la </a:t>
            </a:r>
            <a:r>
              <a:rPr lang="es-ES" sz="1400" dirty="0" smtClean="0">
                <a:solidFill>
                  <a:srgbClr val="000000"/>
                </a:solidFill>
              </a:rPr>
              <a:t>imagen </a:t>
            </a:r>
            <a:r>
              <a:rPr lang="es-ES" sz="1400" dirty="0">
                <a:solidFill>
                  <a:srgbClr val="000000"/>
                </a:solidFill>
              </a:rPr>
              <a:t>de una </a:t>
            </a:r>
            <a:r>
              <a:rPr lang="es-ES" sz="1400" dirty="0" smtClean="0">
                <a:solidFill>
                  <a:srgbClr val="000000"/>
                </a:solidFill>
              </a:rPr>
              <a:t>monarquía </a:t>
            </a:r>
            <a:r>
              <a:rPr lang="es-ES" sz="1400" dirty="0">
                <a:solidFill>
                  <a:srgbClr val="000000"/>
                </a:solidFill>
              </a:rPr>
              <a:t>que gobernaba la </a:t>
            </a:r>
            <a:r>
              <a:rPr lang="es-ES" sz="1400" dirty="0" smtClean="0">
                <a:solidFill>
                  <a:srgbClr val="000000"/>
                </a:solidFill>
              </a:rPr>
              <a:t>isla. </a:t>
            </a:r>
          </a:p>
          <a:p>
            <a:pPr marL="171450" indent="-171450" algn="l">
              <a:buFont typeface="Arial"/>
              <a:buChar char="•"/>
            </a:pPr>
            <a:endParaRPr lang="es-ES" sz="1400" dirty="0">
              <a:solidFill>
                <a:srgbClr val="000000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400" dirty="0" smtClean="0">
                <a:solidFill>
                  <a:srgbClr val="000000"/>
                </a:solidFill>
              </a:rPr>
              <a:t>Los </a:t>
            </a:r>
            <a:r>
              <a:rPr lang="es-ES" sz="1400" dirty="0" err="1">
                <a:solidFill>
                  <a:srgbClr val="000000"/>
                </a:solidFill>
              </a:rPr>
              <a:t>hábiles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smtClean="0">
                <a:solidFill>
                  <a:srgbClr val="000000"/>
                </a:solidFill>
              </a:rPr>
              <a:t>artesanos cretenses </a:t>
            </a:r>
            <a:r>
              <a:rPr lang="es-ES" sz="1400" dirty="0">
                <a:solidFill>
                  <a:srgbClr val="000000"/>
                </a:solidFill>
              </a:rPr>
              <a:t>elaboraron vasijas de piedra o arcilla y </a:t>
            </a:r>
            <a:r>
              <a:rPr lang="es-ES" sz="1400" dirty="0" err="1" smtClean="0">
                <a:solidFill>
                  <a:srgbClr val="000000"/>
                </a:solidFill>
              </a:rPr>
              <a:t>orfebrería</a:t>
            </a:r>
            <a:r>
              <a:rPr lang="es-ES" sz="1400" dirty="0" smtClean="0">
                <a:solidFill>
                  <a:srgbClr val="000000"/>
                </a:solidFill>
              </a:rPr>
              <a:t> cuyos restos han </a:t>
            </a:r>
            <a:r>
              <a:rPr lang="es-ES" sz="1400" dirty="0">
                <a:solidFill>
                  <a:srgbClr val="000000"/>
                </a:solidFill>
              </a:rPr>
              <a:t>aparecido en Egipto, Siria o las Islas </a:t>
            </a:r>
            <a:r>
              <a:rPr lang="es-ES" sz="1400" dirty="0" smtClean="0">
                <a:solidFill>
                  <a:srgbClr val="000000"/>
                </a:solidFill>
              </a:rPr>
              <a:t>Cicladas</a:t>
            </a:r>
            <a:r>
              <a:rPr lang="es-ES" sz="1400" dirty="0">
                <a:solidFill>
                  <a:srgbClr val="000000"/>
                </a:solidFill>
              </a:rPr>
              <a:t>, </a:t>
            </a:r>
            <a:r>
              <a:rPr lang="es-ES" sz="1400" dirty="0" smtClean="0">
                <a:solidFill>
                  <a:srgbClr val="000000"/>
                </a:solidFill>
              </a:rPr>
              <a:t>lo que sugiere que </a:t>
            </a:r>
            <a:r>
              <a:rPr lang="es-ES" sz="1400" dirty="0">
                <a:solidFill>
                  <a:srgbClr val="000000"/>
                </a:solidFill>
              </a:rPr>
              <a:t>la sociedad cretense estuvo abierta al contacto </a:t>
            </a:r>
            <a:r>
              <a:rPr lang="es-ES" sz="1400" dirty="0" smtClean="0">
                <a:solidFill>
                  <a:srgbClr val="000000"/>
                </a:solidFill>
              </a:rPr>
              <a:t>marítimo exterior. </a:t>
            </a:r>
          </a:p>
          <a:p>
            <a:pPr algn="l"/>
            <a:endParaRPr lang="es-ES" sz="1400" dirty="0">
              <a:solidFill>
                <a:srgbClr val="000000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400" dirty="0">
                <a:solidFill>
                  <a:srgbClr val="000000"/>
                </a:solidFill>
              </a:rPr>
              <a:t>Durante los siglos XVI-XV a.C., Creta </a:t>
            </a:r>
            <a:r>
              <a:rPr lang="es-ES" sz="1400" dirty="0" err="1">
                <a:solidFill>
                  <a:srgbClr val="000000"/>
                </a:solidFill>
              </a:rPr>
              <a:t>debio</a:t>
            </a:r>
            <a:r>
              <a:rPr lang="es-ES" sz="1400" dirty="0">
                <a:solidFill>
                  <a:srgbClr val="000000"/>
                </a:solidFill>
              </a:rPr>
              <a:t>́ tener relaciones comerciales con Chipre, Siria y Egipto e incluso con la Grecia </a:t>
            </a:r>
            <a:r>
              <a:rPr lang="es-ES" sz="1400" dirty="0" smtClean="0">
                <a:solidFill>
                  <a:srgbClr val="000000"/>
                </a:solidFill>
              </a:rPr>
              <a:t>continental.</a:t>
            </a:r>
          </a:p>
          <a:p>
            <a:pPr marL="171450" indent="-171450" algn="l">
              <a:buFont typeface="Arial"/>
              <a:buChar char="•"/>
            </a:pPr>
            <a:endParaRPr lang="es-ES" sz="1400" dirty="0">
              <a:solidFill>
                <a:srgbClr val="000000"/>
              </a:solidFill>
            </a:endParaRPr>
          </a:p>
          <a:p>
            <a:pPr marL="171450" indent="-171450" algn="l">
              <a:buFont typeface="Arial"/>
              <a:buChar char="•"/>
            </a:pPr>
            <a:r>
              <a:rPr lang="es-ES" sz="1400" dirty="0" smtClean="0">
                <a:solidFill>
                  <a:srgbClr val="000000"/>
                </a:solidFill>
              </a:rPr>
              <a:t> La colonización cretense del Peloponeso en la Grecia continental dio origen a la cultura micénica.</a:t>
            </a:r>
          </a:p>
          <a:p>
            <a:pPr marL="171450" indent="-171450" algn="l">
              <a:buFont typeface="Arial"/>
              <a:buChar char="•"/>
            </a:pPr>
            <a:endParaRPr lang="es-ES" sz="1200" dirty="0"/>
          </a:p>
          <a:p>
            <a:pPr marL="171450" indent="-171450" algn="l">
              <a:buFont typeface="Arial"/>
              <a:buChar char="•"/>
            </a:pPr>
            <a:endParaRPr lang="es-ES" sz="1200" dirty="0"/>
          </a:p>
          <a:p>
            <a:pPr marL="171450" indent="-171450" algn="l">
              <a:buFont typeface="Arial"/>
              <a:buChar char="•"/>
            </a:pPr>
            <a:endParaRPr lang="es-ES" sz="1200" dirty="0"/>
          </a:p>
          <a:p>
            <a:pPr algn="l"/>
            <a:endParaRPr lang="es-E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15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5703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 ARTE Y CULTURA </a:t>
            </a:r>
            <a:endParaRPr lang="es-ES" sz="1400" dirty="0"/>
          </a:p>
        </p:txBody>
      </p:sp>
      <p:pic>
        <p:nvPicPr>
          <p:cNvPr id="4" name="Marcador de contenido 3" descr="Hélad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84" r="-6184"/>
          <a:stretch>
            <a:fillRect/>
          </a:stretch>
        </p:blipFill>
        <p:spPr>
          <a:xfrm>
            <a:off x="107624" y="784225"/>
            <a:ext cx="8943550" cy="5457658"/>
          </a:xfrm>
        </p:spPr>
      </p:pic>
    </p:spTree>
    <p:extLst>
      <p:ext uri="{BB962C8B-B14F-4D97-AF65-F5344CB8AC3E}">
        <p14:creationId xmlns:p14="http://schemas.microsoft.com/office/powerpoint/2010/main" val="655099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509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 ARTE Y CULTURA 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86148"/>
            <a:ext cx="8229600" cy="5340016"/>
          </a:xfrm>
        </p:spPr>
        <p:txBody>
          <a:bodyPr>
            <a:normAutofit/>
          </a:bodyPr>
          <a:lstStyle/>
          <a:p>
            <a:r>
              <a:rPr lang="es-ES" sz="1200" dirty="0">
                <a:solidFill>
                  <a:srgbClr val="000000"/>
                </a:solidFill>
              </a:rPr>
              <a:t>L</a:t>
            </a:r>
            <a:r>
              <a:rPr lang="es-ES" sz="1200" dirty="0" smtClean="0">
                <a:solidFill>
                  <a:srgbClr val="000000"/>
                </a:solidFill>
              </a:rPr>
              <a:t>a cultura </a:t>
            </a:r>
            <a:r>
              <a:rPr lang="es-ES" sz="1200" dirty="0" err="1">
                <a:solidFill>
                  <a:srgbClr val="000000"/>
                </a:solidFill>
              </a:rPr>
              <a:t>micénica</a:t>
            </a:r>
            <a:r>
              <a:rPr lang="es-ES" sz="1200" dirty="0">
                <a:solidFill>
                  <a:srgbClr val="000000"/>
                </a:solidFill>
              </a:rPr>
              <a:t> </a:t>
            </a:r>
            <a:r>
              <a:rPr lang="es-ES" sz="1200" dirty="0" smtClean="0">
                <a:solidFill>
                  <a:srgbClr val="000000"/>
                </a:solidFill>
              </a:rPr>
              <a:t>alcanzó </a:t>
            </a:r>
            <a:r>
              <a:rPr lang="es-ES" sz="1200" dirty="0">
                <a:solidFill>
                  <a:srgbClr val="000000"/>
                </a:solidFill>
              </a:rPr>
              <a:t>su </a:t>
            </a:r>
            <a:r>
              <a:rPr lang="es-ES" sz="1200" dirty="0" err="1">
                <a:solidFill>
                  <a:srgbClr val="000000"/>
                </a:solidFill>
              </a:rPr>
              <a:t>máximo</a:t>
            </a:r>
            <a:r>
              <a:rPr lang="es-ES" sz="1200" dirty="0">
                <a:solidFill>
                  <a:srgbClr val="000000"/>
                </a:solidFill>
              </a:rPr>
              <a:t> esplendor entre el </a:t>
            </a:r>
            <a:r>
              <a:rPr lang="es-ES" sz="1200" dirty="0" smtClean="0">
                <a:solidFill>
                  <a:srgbClr val="000000"/>
                </a:solidFill>
              </a:rPr>
              <a:t>1400</a:t>
            </a:r>
            <a:r>
              <a:rPr lang="es-ES" sz="1200" dirty="0">
                <a:solidFill>
                  <a:srgbClr val="000000"/>
                </a:solidFill>
              </a:rPr>
              <a:t>-</a:t>
            </a:r>
            <a:r>
              <a:rPr lang="es-ES" sz="1200" dirty="0" smtClean="0">
                <a:solidFill>
                  <a:srgbClr val="000000"/>
                </a:solidFill>
              </a:rPr>
              <a:t>1200 a.C., convirtiéndose en una </a:t>
            </a:r>
            <a:r>
              <a:rPr lang="es-ES" sz="1200" dirty="0">
                <a:solidFill>
                  <a:srgbClr val="000000"/>
                </a:solidFill>
              </a:rPr>
              <a:t>sociedad </a:t>
            </a:r>
            <a:r>
              <a:rPr lang="es-ES" sz="1200" dirty="0" smtClean="0">
                <a:solidFill>
                  <a:srgbClr val="000000"/>
                </a:solidFill>
              </a:rPr>
              <a:t>guerrera</a:t>
            </a:r>
            <a:r>
              <a:rPr lang="es-ES" sz="1200" dirty="0">
                <a:solidFill>
                  <a:srgbClr val="000000"/>
                </a:solidFill>
              </a:rPr>
              <a:t> </a:t>
            </a:r>
            <a:r>
              <a:rPr lang="es-ES" sz="1200" dirty="0" smtClean="0">
                <a:solidFill>
                  <a:srgbClr val="000000"/>
                </a:solidFill>
              </a:rPr>
              <a:t>que construyó </a:t>
            </a:r>
            <a:r>
              <a:rPr lang="es-ES" sz="1200" dirty="0">
                <a:solidFill>
                  <a:srgbClr val="000000"/>
                </a:solidFill>
              </a:rPr>
              <a:t>imponentes fortalezas en las </a:t>
            </a:r>
            <a:r>
              <a:rPr lang="es-ES" sz="1200" dirty="0" err="1" smtClean="0">
                <a:solidFill>
                  <a:srgbClr val="000000"/>
                </a:solidFill>
              </a:rPr>
              <a:t>acrópolis</a:t>
            </a:r>
            <a:r>
              <a:rPr lang="es-ES" sz="1200" dirty="0" smtClean="0">
                <a:solidFill>
                  <a:srgbClr val="000000"/>
                </a:solidFill>
              </a:rPr>
              <a:t> (emplazamientos más elevados para la defensa de las antiguas ciudades griegas, en los que se erigían edificaciones importantes como los templos).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s-ES" sz="1200" b="1" i="1" dirty="0">
                <a:solidFill>
                  <a:srgbClr val="000000"/>
                </a:solidFill>
              </a:rPr>
              <a:t>El desarrollo de las ciudades-estado </a:t>
            </a:r>
            <a:endParaRPr lang="es-ES" sz="12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s-ES" sz="1200" b="1" i="1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El concepto de Polis </a:t>
            </a:r>
            <a:r>
              <a:rPr lang="es-ES" sz="1200" dirty="0" smtClean="0">
                <a:solidFill>
                  <a:srgbClr val="000000"/>
                </a:solidFill>
              </a:rPr>
              <a:t>fue una </a:t>
            </a:r>
            <a:r>
              <a:rPr lang="es-ES" sz="1200" dirty="0" err="1">
                <a:solidFill>
                  <a:srgbClr val="000000"/>
                </a:solidFill>
              </a:rPr>
              <a:t>creación</a:t>
            </a:r>
            <a:r>
              <a:rPr lang="es-ES" sz="1200" dirty="0">
                <a:solidFill>
                  <a:srgbClr val="000000"/>
                </a:solidFill>
              </a:rPr>
              <a:t> de la Grecia </a:t>
            </a:r>
            <a:r>
              <a:rPr lang="es-ES" sz="1200" dirty="0" smtClean="0">
                <a:solidFill>
                  <a:srgbClr val="000000"/>
                </a:solidFill>
              </a:rPr>
              <a:t>arcaica, para cuyos pobladores era no </a:t>
            </a:r>
            <a:r>
              <a:rPr lang="es-ES" sz="1200" dirty="0" err="1">
                <a:solidFill>
                  <a:srgbClr val="000000"/>
                </a:solidFill>
              </a:rPr>
              <a:t>sólo</a:t>
            </a:r>
            <a:r>
              <a:rPr lang="es-ES" sz="1200" dirty="0">
                <a:solidFill>
                  <a:srgbClr val="000000"/>
                </a:solidFill>
              </a:rPr>
              <a:t> </a:t>
            </a:r>
            <a:r>
              <a:rPr lang="es-ES" sz="1200" dirty="0" smtClean="0">
                <a:solidFill>
                  <a:srgbClr val="000000"/>
                </a:solidFill>
              </a:rPr>
              <a:t>una </a:t>
            </a:r>
            <a:r>
              <a:rPr lang="es-ES" sz="1200" dirty="0" err="1">
                <a:solidFill>
                  <a:srgbClr val="000000"/>
                </a:solidFill>
              </a:rPr>
              <a:t>noción</a:t>
            </a:r>
            <a:r>
              <a:rPr lang="es-ES" sz="1200" dirty="0">
                <a:solidFill>
                  <a:srgbClr val="000000"/>
                </a:solidFill>
              </a:rPr>
              <a:t> de </a:t>
            </a:r>
            <a:r>
              <a:rPr lang="es-ES" sz="1200" dirty="0" err="1">
                <a:solidFill>
                  <a:srgbClr val="000000"/>
                </a:solidFill>
              </a:rPr>
              <a:t>carácter</a:t>
            </a:r>
            <a:r>
              <a:rPr lang="es-ES" sz="1200" dirty="0">
                <a:solidFill>
                  <a:srgbClr val="000000"/>
                </a:solidFill>
              </a:rPr>
              <a:t> territorial, sino </a:t>
            </a:r>
            <a:r>
              <a:rPr lang="es-ES" sz="1200" dirty="0" err="1">
                <a:solidFill>
                  <a:srgbClr val="000000"/>
                </a:solidFill>
              </a:rPr>
              <a:t>más</a:t>
            </a:r>
            <a:r>
              <a:rPr lang="es-ES" sz="1200" dirty="0">
                <a:solidFill>
                  <a:srgbClr val="000000"/>
                </a:solidFill>
              </a:rPr>
              <a:t> bien una entidad </a:t>
            </a:r>
            <a:r>
              <a:rPr lang="es-ES" sz="1200" dirty="0" err="1" smtClean="0">
                <a:solidFill>
                  <a:srgbClr val="000000"/>
                </a:solidFill>
              </a:rPr>
              <a:t>sociopolítica</a:t>
            </a:r>
            <a:r>
              <a:rPr lang="es-ES" sz="1200" dirty="0">
                <a:solidFill>
                  <a:srgbClr val="000000"/>
                </a:solidFill>
              </a:rPr>
              <a:t>:</a:t>
            </a:r>
            <a:r>
              <a:rPr lang="es-ES" sz="1200" dirty="0" smtClean="0">
                <a:solidFill>
                  <a:srgbClr val="000000"/>
                </a:solidFill>
              </a:rPr>
              <a:t> </a:t>
            </a:r>
            <a:r>
              <a:rPr lang="es-ES" sz="1200" dirty="0">
                <a:solidFill>
                  <a:srgbClr val="000000"/>
                </a:solidFill>
              </a:rPr>
              <a:t>la </a:t>
            </a:r>
            <a:r>
              <a:rPr lang="es-ES" sz="1200" dirty="0" err="1">
                <a:solidFill>
                  <a:srgbClr val="000000"/>
                </a:solidFill>
              </a:rPr>
              <a:t>población</a:t>
            </a:r>
            <a:r>
              <a:rPr lang="es-ES" sz="1200" dirty="0">
                <a:solidFill>
                  <a:srgbClr val="000000"/>
                </a:solidFill>
              </a:rPr>
              <a:t> y el espacio ocupado por las polis eran muy limitados, lo que las </a:t>
            </a:r>
            <a:r>
              <a:rPr lang="es-ES" sz="1200" dirty="0" err="1">
                <a:solidFill>
                  <a:srgbClr val="000000"/>
                </a:solidFill>
              </a:rPr>
              <a:t>hacía</a:t>
            </a:r>
            <a:r>
              <a:rPr lang="es-ES" sz="1200" dirty="0">
                <a:solidFill>
                  <a:srgbClr val="000000"/>
                </a:solidFill>
              </a:rPr>
              <a:t> comunidades a la medida del hombre, con fuerte densidad social, donde las relaciones familiares o de vecindad </a:t>
            </a:r>
            <a:r>
              <a:rPr lang="es-ES" sz="1200" dirty="0" smtClean="0">
                <a:solidFill>
                  <a:srgbClr val="000000"/>
                </a:solidFill>
              </a:rPr>
              <a:t>tuvieron gran importancia. 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La polis no era un territorio ni un gobierno, sino la comunidad de los ciudadanos, cuya </a:t>
            </a:r>
            <a:r>
              <a:rPr lang="es-ES" sz="1200" dirty="0" err="1">
                <a:solidFill>
                  <a:srgbClr val="000000"/>
                </a:solidFill>
              </a:rPr>
              <a:t>cohesión</a:t>
            </a:r>
            <a:r>
              <a:rPr lang="es-ES" sz="1200" dirty="0">
                <a:solidFill>
                  <a:srgbClr val="000000"/>
                </a:solidFill>
              </a:rPr>
              <a:t> </a:t>
            </a:r>
            <a:r>
              <a:rPr lang="es-ES" sz="1200" dirty="0" err="1">
                <a:solidFill>
                  <a:srgbClr val="000000"/>
                </a:solidFill>
              </a:rPr>
              <a:t>ideológica</a:t>
            </a:r>
            <a:r>
              <a:rPr lang="es-ES" sz="1200" dirty="0">
                <a:solidFill>
                  <a:srgbClr val="000000"/>
                </a:solidFill>
              </a:rPr>
              <a:t> se afirmaba en los mitos de </a:t>
            </a:r>
            <a:r>
              <a:rPr lang="es-ES" sz="1200" dirty="0" err="1">
                <a:solidFill>
                  <a:srgbClr val="000000"/>
                </a:solidFill>
              </a:rPr>
              <a:t>creación</a:t>
            </a:r>
            <a:r>
              <a:rPr lang="es-ES" sz="1200" dirty="0">
                <a:solidFill>
                  <a:srgbClr val="000000"/>
                </a:solidFill>
              </a:rPr>
              <a:t> de la polis, las fiestas y el culto a las divinidades. Los ciudadanos </a:t>
            </a:r>
            <a:r>
              <a:rPr lang="es-ES" sz="1200" dirty="0" smtClean="0">
                <a:solidFill>
                  <a:srgbClr val="000000"/>
                </a:solidFill>
              </a:rPr>
              <a:t>adoptaban las decisiones que les concernían actuando siempre colectivamente (ya fuera como atenienses o espartanos, nunca </a:t>
            </a:r>
            <a:r>
              <a:rPr lang="es-ES" sz="1200" dirty="0">
                <a:solidFill>
                  <a:srgbClr val="000000"/>
                </a:solidFill>
              </a:rPr>
              <a:t>como Atenas o </a:t>
            </a:r>
            <a:r>
              <a:rPr lang="es-ES" sz="1200" dirty="0" smtClean="0">
                <a:solidFill>
                  <a:srgbClr val="000000"/>
                </a:solidFill>
              </a:rPr>
              <a:t>Esparta). 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Cada polis era </a:t>
            </a:r>
            <a:r>
              <a:rPr lang="es-ES" sz="1200" dirty="0" err="1">
                <a:solidFill>
                  <a:srgbClr val="000000"/>
                </a:solidFill>
              </a:rPr>
              <a:t>autónoma</a:t>
            </a:r>
            <a:r>
              <a:rPr lang="es-ES" sz="1200" dirty="0">
                <a:solidFill>
                  <a:srgbClr val="000000"/>
                </a:solidFill>
              </a:rPr>
              <a:t> y regulaba sus asuntos internos, sus propios procedimientos constitucionales y </a:t>
            </a:r>
            <a:r>
              <a:rPr lang="es-ES" sz="1200" dirty="0" err="1">
                <a:solidFill>
                  <a:srgbClr val="000000"/>
                </a:solidFill>
              </a:rPr>
              <a:t>vías</a:t>
            </a:r>
            <a:r>
              <a:rPr lang="es-ES" sz="1200" dirty="0">
                <a:solidFill>
                  <a:srgbClr val="000000"/>
                </a:solidFill>
              </a:rPr>
              <a:t> institucionales. </a:t>
            </a:r>
            <a:endParaRPr lang="es-ES" sz="1200" dirty="0" smtClean="0">
              <a:solidFill>
                <a:srgbClr val="000000"/>
              </a:solidFill>
            </a:endParaRP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 smtClean="0">
                <a:solidFill>
                  <a:srgbClr val="000000"/>
                </a:solidFill>
              </a:rPr>
              <a:t>Por </a:t>
            </a:r>
            <a:r>
              <a:rPr lang="es-ES" sz="1200" dirty="0">
                <a:solidFill>
                  <a:srgbClr val="000000"/>
                </a:solidFill>
              </a:rPr>
              <a:t>lo general, las polis conocieron tres instancias de gobierno: 1) Una asamblea popular, 2) un consejo restringido y, 3) unos magistrados. El peso de cada uno de estos elementos </a:t>
            </a:r>
            <a:r>
              <a:rPr lang="es-ES" sz="1200" dirty="0" err="1">
                <a:solidFill>
                  <a:srgbClr val="000000"/>
                </a:solidFill>
              </a:rPr>
              <a:t>dependía</a:t>
            </a:r>
            <a:r>
              <a:rPr lang="es-ES" sz="1200" dirty="0">
                <a:solidFill>
                  <a:srgbClr val="000000"/>
                </a:solidFill>
              </a:rPr>
              <a:t> </a:t>
            </a:r>
            <a:r>
              <a:rPr lang="es-ES" sz="1200" dirty="0" smtClean="0">
                <a:solidFill>
                  <a:srgbClr val="000000"/>
                </a:solidFill>
              </a:rPr>
              <a:t>del </a:t>
            </a:r>
            <a:r>
              <a:rPr lang="es-ES" sz="1200" dirty="0" err="1">
                <a:solidFill>
                  <a:srgbClr val="000000"/>
                </a:solidFill>
              </a:rPr>
              <a:t>régimen</a:t>
            </a:r>
            <a:r>
              <a:rPr lang="es-ES" sz="1200" dirty="0">
                <a:solidFill>
                  <a:srgbClr val="000000"/>
                </a:solidFill>
              </a:rPr>
              <a:t> </a:t>
            </a:r>
            <a:r>
              <a:rPr lang="es-ES" sz="1200" dirty="0" err="1" smtClean="0">
                <a:solidFill>
                  <a:srgbClr val="000000"/>
                </a:solidFill>
              </a:rPr>
              <a:t>político</a:t>
            </a:r>
            <a:r>
              <a:rPr lang="es-ES" sz="1200" dirty="0" smtClean="0">
                <a:solidFill>
                  <a:srgbClr val="000000"/>
                </a:solidFill>
              </a:rPr>
              <a:t>:  </a:t>
            </a:r>
            <a:r>
              <a:rPr lang="es-ES" sz="1200" dirty="0" err="1">
                <a:solidFill>
                  <a:srgbClr val="000000"/>
                </a:solidFill>
              </a:rPr>
              <a:t>oligarquía</a:t>
            </a:r>
            <a:r>
              <a:rPr lang="es-ES" sz="1200" dirty="0">
                <a:solidFill>
                  <a:srgbClr val="000000"/>
                </a:solidFill>
              </a:rPr>
              <a:t> o </a:t>
            </a:r>
            <a:r>
              <a:rPr lang="es-ES" sz="1200" dirty="0" smtClean="0">
                <a:solidFill>
                  <a:srgbClr val="000000"/>
                </a:solidFill>
              </a:rPr>
              <a:t>democracia.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 smtClean="0">
                <a:solidFill>
                  <a:srgbClr val="000000"/>
                </a:solidFill>
              </a:rPr>
              <a:t>La </a:t>
            </a:r>
            <a:r>
              <a:rPr lang="es-ES" sz="1200" dirty="0">
                <a:solidFill>
                  <a:srgbClr val="000000"/>
                </a:solidFill>
              </a:rPr>
              <a:t>agricultura era la actividad </a:t>
            </a:r>
            <a:r>
              <a:rPr lang="es-ES" sz="1200" dirty="0" err="1" smtClean="0">
                <a:solidFill>
                  <a:srgbClr val="000000"/>
                </a:solidFill>
              </a:rPr>
              <a:t>económica</a:t>
            </a:r>
            <a:r>
              <a:rPr lang="es-ES" sz="1200" dirty="0" smtClean="0">
                <a:solidFill>
                  <a:srgbClr val="000000"/>
                </a:solidFill>
              </a:rPr>
              <a:t> preponderante </a:t>
            </a:r>
            <a:r>
              <a:rPr lang="es-ES" sz="1200" dirty="0">
                <a:solidFill>
                  <a:srgbClr val="000000"/>
                </a:solidFill>
              </a:rPr>
              <a:t>y la </a:t>
            </a:r>
            <a:r>
              <a:rPr lang="es-ES" sz="1200" dirty="0" err="1">
                <a:solidFill>
                  <a:srgbClr val="000000"/>
                </a:solidFill>
              </a:rPr>
              <a:t>condición</a:t>
            </a:r>
            <a:r>
              <a:rPr lang="es-ES" sz="1200" dirty="0">
                <a:solidFill>
                  <a:srgbClr val="000000"/>
                </a:solidFill>
              </a:rPr>
              <a:t> de ciudadano iba unida a la </a:t>
            </a:r>
            <a:r>
              <a:rPr lang="es-ES" sz="1200" dirty="0" err="1">
                <a:solidFill>
                  <a:srgbClr val="000000"/>
                </a:solidFill>
              </a:rPr>
              <a:t>posesión</a:t>
            </a:r>
            <a:r>
              <a:rPr lang="es-ES" sz="1200" dirty="0">
                <a:solidFill>
                  <a:srgbClr val="000000"/>
                </a:solidFill>
              </a:rPr>
              <a:t> de un lote de tierra. Como la superficie de la ciudad-estado era reducida, era compatible vivir en la ciudad y trabajar en el campo, existiendo una </a:t>
            </a:r>
            <a:r>
              <a:rPr lang="es-ES" sz="1200" dirty="0" smtClean="0">
                <a:solidFill>
                  <a:srgbClr val="000000"/>
                </a:solidFill>
              </a:rPr>
              <a:t>estrecha relación entre </a:t>
            </a:r>
            <a:r>
              <a:rPr lang="es-ES" sz="1200" dirty="0">
                <a:solidFill>
                  <a:srgbClr val="000000"/>
                </a:solidFill>
              </a:rPr>
              <a:t>lo urbano y lo rural. </a:t>
            </a:r>
            <a:endParaRPr lang="es-ES" sz="1200" dirty="0" smtClean="0">
              <a:solidFill>
                <a:srgbClr val="000000"/>
              </a:solidFill>
            </a:endParaRP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 smtClean="0">
                <a:solidFill>
                  <a:srgbClr val="000000"/>
                </a:solidFill>
              </a:rPr>
              <a:t>Actividades </a:t>
            </a:r>
            <a:r>
              <a:rPr lang="es-ES" sz="1200" dirty="0">
                <a:solidFill>
                  <a:srgbClr val="000000"/>
                </a:solidFill>
              </a:rPr>
              <a:t>como el comercio y la </a:t>
            </a:r>
            <a:r>
              <a:rPr lang="es-ES" sz="1200" dirty="0" err="1">
                <a:solidFill>
                  <a:srgbClr val="000000"/>
                </a:solidFill>
              </a:rPr>
              <a:t>artesanía</a:t>
            </a:r>
            <a:r>
              <a:rPr lang="es-ES" sz="1200" dirty="0">
                <a:solidFill>
                  <a:srgbClr val="000000"/>
                </a:solidFill>
              </a:rPr>
              <a:t> eran </a:t>
            </a:r>
            <a:r>
              <a:rPr lang="es-ES" sz="1200" dirty="0" smtClean="0">
                <a:solidFill>
                  <a:srgbClr val="000000"/>
                </a:solidFill>
              </a:rPr>
              <a:t>practicadas generalmente </a:t>
            </a:r>
            <a:r>
              <a:rPr lang="es-ES" sz="1200" dirty="0">
                <a:solidFill>
                  <a:srgbClr val="000000"/>
                </a:solidFill>
              </a:rPr>
              <a:t>por los extranjeros o </a:t>
            </a:r>
            <a:r>
              <a:rPr lang="es-ES" sz="1200" dirty="0" smtClean="0">
                <a:solidFill>
                  <a:srgbClr val="000000"/>
                </a:solidFill>
              </a:rPr>
              <a:t>metecos.</a:t>
            </a:r>
            <a:endParaRPr lang="es-ES" sz="1200" dirty="0">
              <a:solidFill>
                <a:srgbClr val="000000"/>
              </a:solidFill>
            </a:endParaRPr>
          </a:p>
          <a:p>
            <a:endParaRPr lang="es-ES" sz="1200" dirty="0"/>
          </a:p>
          <a:p>
            <a:endParaRPr lang="es-ES" sz="1200" dirty="0">
              <a:solidFill>
                <a:srgbClr val="000000"/>
              </a:solidFill>
            </a:endParaRPr>
          </a:p>
          <a:p>
            <a:endParaRPr lang="es-ES" sz="1200" dirty="0">
              <a:solidFill>
                <a:srgbClr val="000000"/>
              </a:solidFill>
            </a:endParaRPr>
          </a:p>
          <a:p>
            <a:endParaRPr lang="es-ES" sz="1200" dirty="0">
              <a:solidFill>
                <a:srgbClr val="000000"/>
              </a:solidFill>
            </a:endParaRPr>
          </a:p>
          <a:p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96480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1982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 ARTE Y CULTURA 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46620"/>
            <a:ext cx="8229600" cy="5279543"/>
          </a:xfrm>
        </p:spPr>
        <p:txBody>
          <a:bodyPr>
            <a:normAutofit/>
          </a:bodyPr>
          <a:lstStyle/>
          <a:p>
            <a:r>
              <a:rPr lang="es-ES" sz="1200" dirty="0"/>
              <a:t>En cuanto a la estructura social las diferencias </a:t>
            </a:r>
            <a:r>
              <a:rPr lang="es-ES" sz="1200" dirty="0" smtClean="0"/>
              <a:t>entre las clases sociales </a:t>
            </a:r>
            <a:r>
              <a:rPr lang="es-ES" sz="1200" dirty="0"/>
              <a:t>eran marcadas: </a:t>
            </a:r>
          </a:p>
          <a:p>
            <a:pPr marL="619125" lvl="1" indent="-255588">
              <a:buFont typeface="+mj-lt"/>
              <a:buAutoNum type="arabicPeriod"/>
            </a:pPr>
            <a:r>
              <a:rPr lang="es-ES" sz="1200" dirty="0" smtClean="0"/>
              <a:t>El </a:t>
            </a:r>
            <a:r>
              <a:rPr lang="es-ES" sz="1200" i="1" dirty="0" err="1"/>
              <a:t>oikos</a:t>
            </a:r>
            <a:r>
              <a:rPr lang="es-ES" sz="1200" dirty="0"/>
              <a:t> funcionaba como </a:t>
            </a:r>
            <a:r>
              <a:rPr lang="es-ES" sz="1200" dirty="0" err="1"/>
              <a:t>célula</a:t>
            </a:r>
            <a:r>
              <a:rPr lang="es-ES" sz="1200" dirty="0"/>
              <a:t> primaria. La </a:t>
            </a:r>
            <a:r>
              <a:rPr lang="es-ES" sz="1200" dirty="0" err="1"/>
              <a:t>agrupación</a:t>
            </a:r>
            <a:r>
              <a:rPr lang="es-ES" sz="1200" dirty="0"/>
              <a:t> de varios </a:t>
            </a:r>
            <a:r>
              <a:rPr lang="es-ES" sz="1200" dirty="0" err="1"/>
              <a:t>oikos</a:t>
            </a:r>
            <a:r>
              <a:rPr lang="es-ES" sz="1200" dirty="0"/>
              <a:t> formaba una gens o conjunto de familias con antepasados comunes o </a:t>
            </a:r>
            <a:r>
              <a:rPr lang="es-ES" sz="1200" dirty="0" err="1"/>
              <a:t>raíces</a:t>
            </a:r>
            <a:r>
              <a:rPr lang="es-ES" sz="1200" dirty="0"/>
              <a:t> en la misma zona. </a:t>
            </a:r>
          </a:p>
          <a:p>
            <a:pPr marL="619125" lvl="1" indent="-255588">
              <a:buFont typeface="+mj-lt"/>
              <a:buAutoNum type="arabicPeriod"/>
            </a:pPr>
            <a:r>
              <a:rPr lang="es-ES" sz="1200" dirty="0" smtClean="0"/>
              <a:t>Otra </a:t>
            </a:r>
            <a:r>
              <a:rPr lang="es-ES" sz="1200" dirty="0" err="1"/>
              <a:t>institución</a:t>
            </a:r>
            <a:r>
              <a:rPr lang="es-ES" sz="1200" dirty="0"/>
              <a:t> social muy antigua era la </a:t>
            </a:r>
            <a:r>
              <a:rPr lang="es-ES" sz="1200" i="1" dirty="0" err="1"/>
              <a:t>fratría</a:t>
            </a:r>
            <a:r>
              <a:rPr lang="es-ES" sz="1200" dirty="0"/>
              <a:t>, una </a:t>
            </a:r>
            <a:r>
              <a:rPr lang="es-ES" sz="1200" dirty="0" err="1"/>
              <a:t>agrupación</a:t>
            </a:r>
            <a:r>
              <a:rPr lang="es-ES" sz="1200" dirty="0"/>
              <a:t> de </a:t>
            </a:r>
            <a:r>
              <a:rPr lang="es-ES" sz="1200" dirty="0" err="1"/>
              <a:t>carácter</a:t>
            </a:r>
            <a:r>
              <a:rPr lang="es-ES" sz="1200" dirty="0"/>
              <a:t> militar </a:t>
            </a:r>
            <a:r>
              <a:rPr lang="es-ES" sz="1200" dirty="0" smtClean="0"/>
              <a:t>que </a:t>
            </a:r>
            <a:r>
              <a:rPr lang="es-ES" sz="1200" dirty="0"/>
              <a:t>en la </a:t>
            </a:r>
            <a:r>
              <a:rPr lang="es-ES" sz="1200" dirty="0" err="1"/>
              <a:t>época</a:t>
            </a:r>
            <a:r>
              <a:rPr lang="es-ES" sz="1200" dirty="0"/>
              <a:t> </a:t>
            </a:r>
            <a:r>
              <a:rPr lang="es-ES" sz="1200" dirty="0" err="1"/>
              <a:t>clásica</a:t>
            </a:r>
            <a:r>
              <a:rPr lang="es-ES" sz="1200" dirty="0"/>
              <a:t> era una </a:t>
            </a:r>
            <a:r>
              <a:rPr lang="es-ES" sz="1200" dirty="0" err="1"/>
              <a:t>institución</a:t>
            </a:r>
            <a:r>
              <a:rPr lang="es-ES" sz="1200" dirty="0"/>
              <a:t> por la que se </a:t>
            </a:r>
            <a:r>
              <a:rPr lang="es-ES" sz="1200" dirty="0" err="1"/>
              <a:t>accedía</a:t>
            </a:r>
            <a:r>
              <a:rPr lang="es-ES" sz="1200" dirty="0"/>
              <a:t> a la </a:t>
            </a:r>
            <a:r>
              <a:rPr lang="es-ES" sz="1200" dirty="0" err="1"/>
              <a:t>ciudadanía</a:t>
            </a:r>
            <a:r>
              <a:rPr lang="es-ES" sz="1200" dirty="0"/>
              <a:t>. </a:t>
            </a:r>
            <a:endParaRPr lang="es-ES" sz="1200" dirty="0" smtClean="0"/>
          </a:p>
          <a:p>
            <a:pPr marL="619125" lvl="1" indent="-255588">
              <a:buFont typeface="+mj-lt"/>
              <a:buAutoNum type="arabicPeriod"/>
            </a:pPr>
            <a:r>
              <a:rPr lang="es-ES" sz="1200" dirty="0" smtClean="0"/>
              <a:t>Dentro de la </a:t>
            </a:r>
            <a:r>
              <a:rPr lang="es-ES" sz="1200" i="1" dirty="0" smtClean="0"/>
              <a:t>polis</a:t>
            </a:r>
            <a:r>
              <a:rPr lang="es-ES" sz="1200" dirty="0" smtClean="0"/>
              <a:t> no se </a:t>
            </a:r>
            <a:r>
              <a:rPr lang="es-ES" sz="1200" dirty="0"/>
              <a:t>daba una </a:t>
            </a:r>
            <a:r>
              <a:rPr lang="es-ES" sz="1200" dirty="0" err="1"/>
              <a:t>situación</a:t>
            </a:r>
            <a:r>
              <a:rPr lang="es-ES" sz="1200" dirty="0"/>
              <a:t> de igualdad </a:t>
            </a:r>
            <a:r>
              <a:rPr lang="es-ES" sz="1200" dirty="0" err="1"/>
              <a:t>política</a:t>
            </a:r>
            <a:r>
              <a:rPr lang="es-ES" sz="1200" dirty="0"/>
              <a:t> o </a:t>
            </a:r>
            <a:r>
              <a:rPr lang="es-ES" sz="1200" dirty="0" err="1" smtClean="0"/>
              <a:t>económica</a:t>
            </a:r>
            <a:r>
              <a:rPr lang="es-ES" sz="1200" dirty="0" smtClean="0"/>
              <a:t> entre los hombres libres pues los </a:t>
            </a:r>
            <a:r>
              <a:rPr lang="es-ES" sz="1200" dirty="0"/>
              <a:t>nobles se reservaban funciones importantes en las ciudades-estado como dictaminar en juicios, </a:t>
            </a:r>
            <a:r>
              <a:rPr lang="es-ES" sz="1200" dirty="0" err="1"/>
              <a:t>según</a:t>
            </a:r>
            <a:r>
              <a:rPr lang="es-ES" sz="1200" dirty="0"/>
              <a:t> el derecho </a:t>
            </a:r>
            <a:r>
              <a:rPr lang="es-ES" sz="1200" dirty="0" smtClean="0"/>
              <a:t>consuetudinario (usos y costumbres) </a:t>
            </a:r>
            <a:r>
              <a:rPr lang="es-ES" sz="1200" dirty="0"/>
              <a:t>que aplicaban a su </a:t>
            </a:r>
            <a:r>
              <a:rPr lang="es-ES" sz="1200" dirty="0" smtClean="0"/>
              <a:t>arbitrio </a:t>
            </a:r>
            <a:r>
              <a:rPr lang="es-ES" sz="1200" dirty="0"/>
              <a:t>al no existir la </a:t>
            </a:r>
            <a:r>
              <a:rPr lang="es-ES" sz="1200" dirty="0" err="1"/>
              <a:t>legislación</a:t>
            </a:r>
            <a:r>
              <a:rPr lang="es-ES" sz="1200" dirty="0"/>
              <a:t> escrita, y defender a la comunidad dado que eran los </a:t>
            </a:r>
            <a:r>
              <a:rPr lang="es-ES" sz="1200" dirty="0" err="1"/>
              <a:t>únicos</a:t>
            </a:r>
            <a:r>
              <a:rPr lang="es-ES" sz="1200" dirty="0"/>
              <a:t> que </a:t>
            </a:r>
            <a:r>
              <a:rPr lang="es-ES" sz="1200" dirty="0" err="1"/>
              <a:t>podían</a:t>
            </a:r>
            <a:r>
              <a:rPr lang="es-ES" sz="1200" dirty="0"/>
              <a:t> armarse, mantener caballos y decidir en la guerra. </a:t>
            </a:r>
            <a:endParaRPr lang="es-ES" sz="1200" dirty="0" smtClean="0"/>
          </a:p>
          <a:p>
            <a:pPr marL="0" lvl="1" indent="0">
              <a:buNone/>
            </a:pPr>
            <a:endParaRPr lang="es-ES" sz="1200" dirty="0" smtClean="0"/>
          </a:p>
          <a:p>
            <a:pPr marL="0" lvl="1" indent="0">
              <a:buNone/>
            </a:pPr>
            <a:r>
              <a:rPr lang="es-ES" sz="1200" b="1" i="1" dirty="0"/>
              <a:t>La cultura </a:t>
            </a:r>
            <a:r>
              <a:rPr lang="es-ES" sz="1200" b="1" i="1" dirty="0" smtClean="0"/>
              <a:t>griega</a:t>
            </a:r>
          </a:p>
          <a:p>
            <a:pPr marL="0" lvl="1" indent="0">
              <a:buNone/>
            </a:pPr>
            <a:endParaRPr lang="es-ES" sz="1200" dirty="0" smtClean="0"/>
          </a:p>
          <a:p>
            <a:pPr marL="363538" lvl="1" indent="-363538">
              <a:buFont typeface="Arial"/>
              <a:buChar char="•"/>
            </a:pPr>
            <a:r>
              <a:rPr lang="es-ES" sz="1200" dirty="0" smtClean="0"/>
              <a:t>Los </a:t>
            </a:r>
            <a:r>
              <a:rPr lang="es-ES" sz="1200" dirty="0"/>
              <a:t>griegos formaban un pueblo que </a:t>
            </a:r>
            <a:r>
              <a:rPr lang="es-ES" sz="1200" dirty="0" err="1"/>
              <a:t>poseía</a:t>
            </a:r>
            <a:r>
              <a:rPr lang="es-ES" sz="1200" dirty="0"/>
              <a:t> ciertas instituciones comunes, </a:t>
            </a:r>
            <a:r>
              <a:rPr lang="es-ES" sz="1200" dirty="0" err="1"/>
              <a:t>además</a:t>
            </a:r>
            <a:r>
              <a:rPr lang="es-ES" sz="1200" dirty="0"/>
              <a:t> de la afinidad de raza y de lengua que </a:t>
            </a:r>
            <a:r>
              <a:rPr lang="es-ES" sz="1200" dirty="0" err="1"/>
              <a:t>tenían</a:t>
            </a:r>
            <a:r>
              <a:rPr lang="es-ES" sz="1200" dirty="0"/>
              <a:t>. Estas instituciones, llamadas </a:t>
            </a:r>
            <a:r>
              <a:rPr lang="es-ES" sz="1200" dirty="0" err="1"/>
              <a:t>panhelénicas</a:t>
            </a:r>
            <a:r>
              <a:rPr lang="es-ES" sz="1200" dirty="0"/>
              <a:t> porque eran comunes a todos los griegos, fueron la </a:t>
            </a:r>
            <a:r>
              <a:rPr lang="es-ES" sz="1200" dirty="0" err="1"/>
              <a:t>religión</a:t>
            </a:r>
            <a:r>
              <a:rPr lang="es-ES" sz="1200" dirty="0"/>
              <a:t>, las </a:t>
            </a:r>
            <a:r>
              <a:rPr lang="es-ES" sz="1200" dirty="0" err="1" smtClean="0"/>
              <a:t>anfioctias</a:t>
            </a:r>
            <a:r>
              <a:rPr lang="es-ES" sz="1200" dirty="0" smtClean="0"/>
              <a:t> (asambleas de ciudadanos) </a:t>
            </a:r>
            <a:r>
              <a:rPr lang="es-ES" sz="1200" dirty="0"/>
              <a:t>y los juegos </a:t>
            </a:r>
            <a:r>
              <a:rPr lang="es-ES" sz="1200" dirty="0" err="1" smtClean="0"/>
              <a:t>olímpicos</a:t>
            </a:r>
            <a:r>
              <a:rPr lang="es-ES" sz="1200" dirty="0" smtClean="0"/>
              <a:t>.</a:t>
            </a:r>
          </a:p>
          <a:p>
            <a:pPr marL="0" lvl="1" indent="0">
              <a:buNone/>
            </a:pPr>
            <a:endParaRPr lang="es-ES" sz="1200" dirty="0"/>
          </a:p>
          <a:p>
            <a:pPr marL="363538" lvl="1" indent="-363538">
              <a:buFont typeface="Arial"/>
              <a:buChar char="•"/>
            </a:pPr>
            <a:r>
              <a:rPr lang="es-ES" sz="1200" dirty="0"/>
              <a:t>En </a:t>
            </a:r>
            <a:r>
              <a:rPr lang="es-ES" sz="1200" dirty="0" err="1"/>
              <a:t>religión</a:t>
            </a:r>
            <a:r>
              <a:rPr lang="es-ES" sz="1200" dirty="0"/>
              <a:t>, los griegos imaginaron a sus dioses con forma y cualidades humanas (antropomorfismo). </a:t>
            </a:r>
            <a:r>
              <a:rPr lang="es-ES" sz="1200" dirty="0" err="1"/>
              <a:t>Según</a:t>
            </a:r>
            <a:r>
              <a:rPr lang="es-ES" sz="1200" dirty="0"/>
              <a:t> la </a:t>
            </a:r>
            <a:r>
              <a:rPr lang="es-ES" sz="1200" dirty="0" err="1"/>
              <a:t>mitología</a:t>
            </a:r>
            <a:r>
              <a:rPr lang="es-ES" sz="1200" dirty="0"/>
              <a:t> griega los dioses </a:t>
            </a:r>
            <a:r>
              <a:rPr lang="es-ES" sz="1200" dirty="0" err="1"/>
              <a:t>vivían</a:t>
            </a:r>
            <a:r>
              <a:rPr lang="es-ES" sz="1200" dirty="0"/>
              <a:t> en la cima del Olimpo y gozaban de poder y de la inmortalidad. </a:t>
            </a:r>
            <a:endParaRPr lang="es-ES" sz="1200" dirty="0" smtClean="0"/>
          </a:p>
          <a:p>
            <a:pPr marL="363538" lvl="1" indent="-363538">
              <a:buFont typeface="Arial"/>
              <a:buChar char="•"/>
            </a:pPr>
            <a:endParaRPr lang="es-ES" sz="1200" dirty="0"/>
          </a:p>
          <a:p>
            <a:pPr marL="363538" lvl="1" indent="-363538">
              <a:buFont typeface="Arial"/>
              <a:buChar char="•"/>
            </a:pPr>
            <a:r>
              <a:rPr lang="es-ES" sz="1200" dirty="0" smtClean="0"/>
              <a:t>Las </a:t>
            </a:r>
            <a:r>
              <a:rPr lang="es-ES" sz="1200" dirty="0" err="1"/>
              <a:t>anfictionías</a:t>
            </a:r>
            <a:r>
              <a:rPr lang="es-ES" sz="1200" dirty="0"/>
              <a:t> eran los santuarios que llegaron a ser centros de confederaciones </a:t>
            </a:r>
            <a:r>
              <a:rPr lang="es-ES" sz="1200" dirty="0" smtClean="0"/>
              <a:t>nacionales. La </a:t>
            </a:r>
            <a:r>
              <a:rPr lang="es-ES" sz="1200" dirty="0" err="1"/>
              <a:t>más</a:t>
            </a:r>
            <a:r>
              <a:rPr lang="es-ES" sz="1200" dirty="0"/>
              <a:t> conocida fue la de Delfos, en honor a Apolo que llegó a agrupar doce </a:t>
            </a:r>
            <a:r>
              <a:rPr lang="es-ES" sz="1200" dirty="0" smtClean="0"/>
              <a:t>pueblos o ciudades. </a:t>
            </a:r>
          </a:p>
          <a:p>
            <a:pPr marL="363538" lvl="1" indent="-363538">
              <a:buFont typeface="Arial"/>
              <a:buChar char="•"/>
            </a:pPr>
            <a:endParaRPr lang="es-ES" sz="1200" dirty="0"/>
          </a:p>
          <a:p>
            <a:r>
              <a:rPr lang="es-ES" sz="1200" dirty="0">
                <a:solidFill>
                  <a:srgbClr val="000000"/>
                </a:solidFill>
              </a:rPr>
              <a:t>Otro lazo en </a:t>
            </a:r>
            <a:r>
              <a:rPr lang="es-ES" sz="1200" dirty="0" err="1">
                <a:solidFill>
                  <a:srgbClr val="000000"/>
                </a:solidFill>
              </a:rPr>
              <a:t>común</a:t>
            </a:r>
            <a:r>
              <a:rPr lang="es-ES" sz="1200" dirty="0">
                <a:solidFill>
                  <a:srgbClr val="000000"/>
                </a:solidFill>
              </a:rPr>
              <a:t> de los griegos fueron los juegos y las competencias. Algunas ciudades se hicieron famosas por haber sido sede de los juegos </a:t>
            </a:r>
            <a:r>
              <a:rPr lang="es-ES" sz="1200" dirty="0" err="1">
                <a:solidFill>
                  <a:srgbClr val="000000"/>
                </a:solidFill>
              </a:rPr>
              <a:t>más</a:t>
            </a:r>
            <a:r>
              <a:rPr lang="es-ES" sz="1200" dirty="0">
                <a:solidFill>
                  <a:srgbClr val="000000"/>
                </a:solidFill>
              </a:rPr>
              <a:t> importantes que se celebraban en Grecia: los </a:t>
            </a:r>
            <a:r>
              <a:rPr lang="es-ES" sz="1200" dirty="0" err="1" smtClean="0">
                <a:solidFill>
                  <a:srgbClr val="000000"/>
                </a:solidFill>
              </a:rPr>
              <a:t>olímpicos</a:t>
            </a:r>
            <a:r>
              <a:rPr lang="es-ES" sz="1200" dirty="0" smtClean="0">
                <a:solidFill>
                  <a:srgbClr val="000000"/>
                </a:solidFill>
              </a:rPr>
              <a:t>, que se </a:t>
            </a:r>
            <a:r>
              <a:rPr lang="es-ES" sz="1200" dirty="0">
                <a:solidFill>
                  <a:srgbClr val="000000"/>
                </a:solidFill>
              </a:rPr>
              <a:t>realizaban cada cuatro </a:t>
            </a:r>
            <a:r>
              <a:rPr lang="es-ES" sz="1200" dirty="0" err="1">
                <a:solidFill>
                  <a:srgbClr val="000000"/>
                </a:solidFill>
              </a:rPr>
              <a:t>años</a:t>
            </a:r>
            <a:r>
              <a:rPr lang="es-ES" sz="1200" dirty="0">
                <a:solidFill>
                  <a:srgbClr val="000000"/>
                </a:solidFill>
              </a:rPr>
              <a:t> en Olimpia en </a:t>
            </a:r>
            <a:r>
              <a:rPr lang="es-ES" sz="1200" dirty="0" smtClean="0">
                <a:solidFill>
                  <a:srgbClr val="000000"/>
                </a:solidFill>
              </a:rPr>
              <a:t>honor a Zeus.</a:t>
            </a:r>
            <a:endParaRPr lang="es-ES" sz="1200" dirty="0">
              <a:solidFill>
                <a:srgbClr val="000000"/>
              </a:solidFill>
            </a:endParaRPr>
          </a:p>
          <a:p>
            <a:pPr marL="363538" lvl="1" indent="-363538">
              <a:buFont typeface="Arial"/>
              <a:buChar char="•"/>
            </a:pPr>
            <a:endParaRPr lang="es-ES" sz="1200" dirty="0"/>
          </a:p>
          <a:p>
            <a:pPr marL="171450" lvl="1" indent="-171450"/>
            <a:endParaRPr lang="es-ES" sz="1200" dirty="0" smtClean="0"/>
          </a:p>
          <a:p>
            <a:pPr marL="171450" lvl="1" indent="-171450">
              <a:buFont typeface="Arial"/>
              <a:buChar char="•"/>
            </a:pPr>
            <a:endParaRPr lang="es-ES" sz="1200" dirty="0"/>
          </a:p>
          <a:p>
            <a:pPr marL="0" lvl="1" indent="0">
              <a:buNone/>
            </a:pPr>
            <a:endParaRPr lang="es-ES" sz="1200" dirty="0" smtClean="0"/>
          </a:p>
          <a:p>
            <a:pPr marL="0" lvl="1" indent="0">
              <a:buNone/>
            </a:pPr>
            <a:endParaRPr lang="es-ES" sz="1200" b="1" i="1" dirty="0"/>
          </a:p>
        </p:txBody>
      </p:sp>
    </p:spTree>
    <p:extLst>
      <p:ext uri="{BB962C8B-B14F-4D97-AF65-F5344CB8AC3E}">
        <p14:creationId xmlns:p14="http://schemas.microsoft.com/office/powerpoint/2010/main" val="120906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036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 ARTE Y CULTURA </a:t>
            </a:r>
            <a:endParaRPr lang="es-ES" sz="1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25674"/>
            <a:ext cx="8229600" cy="5400489"/>
          </a:xfrm>
        </p:spPr>
        <p:txBody>
          <a:bodyPr>
            <a:normAutofit lnSpcReduction="10000"/>
          </a:bodyPr>
          <a:lstStyle/>
          <a:p>
            <a:r>
              <a:rPr lang="es-ES" sz="1200" dirty="0" smtClean="0">
                <a:solidFill>
                  <a:srgbClr val="000000"/>
                </a:solidFill>
              </a:rPr>
              <a:t>Atenas fue en el arte una de las </a:t>
            </a:r>
            <a:r>
              <a:rPr lang="es-ES" sz="1200" dirty="0" err="1" smtClean="0">
                <a:solidFill>
                  <a:srgbClr val="000000"/>
                </a:solidFill>
              </a:rPr>
              <a:t>más</a:t>
            </a:r>
            <a:r>
              <a:rPr lang="es-ES" sz="1200" dirty="0" smtClean="0">
                <a:solidFill>
                  <a:srgbClr val="000000"/>
                </a:solidFill>
              </a:rPr>
              <a:t> hermosas ciudades griegas. Su riqueza originada por la Liga de Delos (confederación </a:t>
            </a:r>
            <a:r>
              <a:rPr lang="es-ES" sz="1200" dirty="0">
                <a:solidFill>
                  <a:srgbClr val="000000"/>
                </a:solidFill>
              </a:rPr>
              <a:t>de varias ciudades-estado en torno a </a:t>
            </a:r>
            <a:r>
              <a:rPr lang="es-ES" sz="1200" dirty="0" smtClean="0">
                <a:solidFill>
                  <a:srgbClr val="000000"/>
                </a:solidFill>
              </a:rPr>
              <a:t>Atenas),  le </a:t>
            </a:r>
            <a:r>
              <a:rPr lang="es-ES" sz="1200" dirty="0" err="1" smtClean="0">
                <a:solidFill>
                  <a:srgbClr val="000000"/>
                </a:solidFill>
              </a:rPr>
              <a:t>permitio</a:t>
            </a:r>
            <a:r>
              <a:rPr lang="es-ES" sz="1200" dirty="0" smtClean="0">
                <a:solidFill>
                  <a:srgbClr val="000000"/>
                </a:solidFill>
              </a:rPr>
              <a:t>́ construir hermosos monumentos y estatuas en su </a:t>
            </a:r>
            <a:r>
              <a:rPr lang="es-ES" sz="1200" dirty="0" err="1" smtClean="0">
                <a:solidFill>
                  <a:srgbClr val="000000"/>
                </a:solidFill>
              </a:rPr>
              <a:t>Acrópolis</a:t>
            </a:r>
            <a:r>
              <a:rPr lang="es-ES" sz="1200" dirty="0" smtClean="0">
                <a:solidFill>
                  <a:srgbClr val="000000"/>
                </a:solidFill>
              </a:rPr>
              <a:t>, integrada por los propileos, el </a:t>
            </a:r>
            <a:r>
              <a:rPr lang="es-ES" sz="1200" dirty="0" err="1" smtClean="0">
                <a:solidFill>
                  <a:srgbClr val="000000"/>
                </a:solidFill>
              </a:rPr>
              <a:t>Partenón</a:t>
            </a:r>
            <a:r>
              <a:rPr lang="es-ES" sz="1200" dirty="0" smtClean="0">
                <a:solidFill>
                  <a:srgbClr val="000000"/>
                </a:solidFill>
              </a:rPr>
              <a:t> y el </a:t>
            </a:r>
            <a:r>
              <a:rPr lang="es-ES" sz="1200" dirty="0" err="1" smtClean="0">
                <a:solidFill>
                  <a:srgbClr val="000000"/>
                </a:solidFill>
              </a:rPr>
              <a:t>Erecteón</a:t>
            </a:r>
            <a:r>
              <a:rPr lang="es-ES" sz="1200" dirty="0" smtClean="0">
                <a:solidFill>
                  <a:srgbClr val="000000"/>
                </a:solidFill>
              </a:rPr>
              <a:t> que muestran los tres </a:t>
            </a:r>
            <a:r>
              <a:rPr lang="es-ES" sz="1200" dirty="0" err="1" smtClean="0">
                <a:solidFill>
                  <a:srgbClr val="000000"/>
                </a:solidFill>
              </a:rPr>
              <a:t>órdenes</a:t>
            </a:r>
            <a:r>
              <a:rPr lang="es-ES" sz="1200" dirty="0" smtClean="0">
                <a:solidFill>
                  <a:srgbClr val="000000"/>
                </a:solidFill>
              </a:rPr>
              <a:t> </a:t>
            </a:r>
            <a:r>
              <a:rPr lang="es-ES" sz="1200" dirty="0" err="1" smtClean="0">
                <a:solidFill>
                  <a:srgbClr val="000000"/>
                </a:solidFill>
              </a:rPr>
              <a:t>arquitectónicos</a:t>
            </a:r>
            <a:r>
              <a:rPr lang="es-ES" sz="1200" dirty="0" smtClean="0">
                <a:solidFill>
                  <a:srgbClr val="000000"/>
                </a:solidFill>
              </a:rPr>
              <a:t> de Grecia: </a:t>
            </a:r>
            <a:r>
              <a:rPr lang="es-ES" sz="1200" dirty="0" err="1" smtClean="0">
                <a:solidFill>
                  <a:srgbClr val="000000"/>
                </a:solidFill>
              </a:rPr>
              <a:t>dórico</a:t>
            </a:r>
            <a:r>
              <a:rPr lang="es-ES" sz="1200" dirty="0" smtClean="0">
                <a:solidFill>
                  <a:srgbClr val="000000"/>
                </a:solidFill>
              </a:rPr>
              <a:t>, </a:t>
            </a:r>
            <a:r>
              <a:rPr lang="es-ES" sz="1200" dirty="0" err="1" smtClean="0">
                <a:solidFill>
                  <a:srgbClr val="000000"/>
                </a:solidFill>
              </a:rPr>
              <a:t>jónico</a:t>
            </a:r>
            <a:r>
              <a:rPr lang="es-ES" sz="1200" dirty="0" smtClean="0">
                <a:solidFill>
                  <a:srgbClr val="000000"/>
                </a:solidFill>
              </a:rPr>
              <a:t> y corintio. 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Los historiadores griegos tuvieron brillantes representantes como </a:t>
            </a:r>
            <a:r>
              <a:rPr lang="es-ES" sz="1200" dirty="0" err="1">
                <a:solidFill>
                  <a:srgbClr val="000000"/>
                </a:solidFill>
              </a:rPr>
              <a:t>Heródoto</a:t>
            </a:r>
            <a:r>
              <a:rPr lang="es-ES" sz="1200" dirty="0">
                <a:solidFill>
                  <a:srgbClr val="000000"/>
                </a:solidFill>
              </a:rPr>
              <a:t>, </a:t>
            </a:r>
            <a:r>
              <a:rPr lang="es-ES" sz="1200" dirty="0" err="1">
                <a:solidFill>
                  <a:srgbClr val="000000"/>
                </a:solidFill>
              </a:rPr>
              <a:t>Tucídides</a:t>
            </a:r>
            <a:r>
              <a:rPr lang="es-ES" sz="1200" dirty="0">
                <a:solidFill>
                  <a:srgbClr val="000000"/>
                </a:solidFill>
              </a:rPr>
              <a:t> y </a:t>
            </a:r>
            <a:r>
              <a:rPr lang="es-ES" sz="1200" dirty="0" smtClean="0">
                <a:solidFill>
                  <a:srgbClr val="000000"/>
                </a:solidFill>
              </a:rPr>
              <a:t>Jenofonte.</a:t>
            </a: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 smtClean="0">
                <a:solidFill>
                  <a:srgbClr val="000000"/>
                </a:solidFill>
              </a:rPr>
              <a:t>Los </a:t>
            </a:r>
            <a:r>
              <a:rPr lang="es-ES" sz="1200" dirty="0">
                <a:solidFill>
                  <a:srgbClr val="000000"/>
                </a:solidFill>
              </a:rPr>
              <a:t>grandes poetas </a:t>
            </a:r>
            <a:r>
              <a:rPr lang="es-ES" sz="1200" dirty="0" err="1">
                <a:solidFill>
                  <a:srgbClr val="000000"/>
                </a:solidFill>
              </a:rPr>
              <a:t>dramáticos</a:t>
            </a:r>
            <a:r>
              <a:rPr lang="es-ES" sz="1200" dirty="0">
                <a:solidFill>
                  <a:srgbClr val="000000"/>
                </a:solidFill>
              </a:rPr>
              <a:t> de Atenas florecieron en el siglo de Pericles y fueron Esquilo, </a:t>
            </a:r>
            <a:r>
              <a:rPr lang="es-ES" sz="1200" dirty="0" err="1">
                <a:solidFill>
                  <a:srgbClr val="000000"/>
                </a:solidFill>
              </a:rPr>
              <a:t>Sófocles</a:t>
            </a:r>
            <a:r>
              <a:rPr lang="es-ES" sz="1200" dirty="0">
                <a:solidFill>
                  <a:srgbClr val="000000"/>
                </a:solidFill>
              </a:rPr>
              <a:t> y </a:t>
            </a:r>
            <a:r>
              <a:rPr lang="es-ES" sz="1200" dirty="0" err="1" smtClean="0">
                <a:solidFill>
                  <a:srgbClr val="000000"/>
                </a:solidFill>
              </a:rPr>
              <a:t>Eurípides</a:t>
            </a:r>
            <a:r>
              <a:rPr lang="es-ES" sz="1200" dirty="0" smtClean="0">
                <a:solidFill>
                  <a:srgbClr val="000000"/>
                </a:solidFill>
              </a:rPr>
              <a:t>: una </a:t>
            </a:r>
            <a:r>
              <a:rPr lang="es-ES" sz="1200" dirty="0">
                <a:solidFill>
                  <a:srgbClr val="000000"/>
                </a:solidFill>
              </a:rPr>
              <a:t>de las manifestaciones de mayor popularidad fue la tragedia cuyo origen estuvo ligado a las fiestas de Dionisos. </a:t>
            </a:r>
            <a:endParaRPr lang="es-ES" sz="1200" dirty="0" smtClean="0">
              <a:solidFill>
                <a:srgbClr val="000000"/>
              </a:solidFill>
            </a:endParaRPr>
          </a:p>
          <a:p>
            <a:endParaRPr lang="es-ES" sz="1200" dirty="0" smtClean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L</a:t>
            </a:r>
            <a:r>
              <a:rPr lang="es-ES" sz="1200" dirty="0" smtClean="0">
                <a:solidFill>
                  <a:srgbClr val="000000"/>
                </a:solidFill>
              </a:rPr>
              <a:t>as </a:t>
            </a:r>
            <a:r>
              <a:rPr lang="es-ES" sz="1200" dirty="0">
                <a:solidFill>
                  <a:srgbClr val="000000"/>
                </a:solidFill>
              </a:rPr>
              <a:t>escuelas </a:t>
            </a:r>
            <a:r>
              <a:rPr lang="es-ES" sz="1200" dirty="0" err="1">
                <a:solidFill>
                  <a:srgbClr val="000000"/>
                </a:solidFill>
              </a:rPr>
              <a:t>filosóficas</a:t>
            </a:r>
            <a:r>
              <a:rPr lang="es-ES" sz="1200" dirty="0">
                <a:solidFill>
                  <a:srgbClr val="000000"/>
                </a:solidFill>
              </a:rPr>
              <a:t> </a:t>
            </a:r>
            <a:r>
              <a:rPr lang="es-ES" sz="1200" dirty="0" smtClean="0">
                <a:solidFill>
                  <a:srgbClr val="000000"/>
                </a:solidFill>
              </a:rPr>
              <a:t>de Atenas </a:t>
            </a:r>
            <a:r>
              <a:rPr lang="es-ES" sz="1200" dirty="0">
                <a:solidFill>
                  <a:srgbClr val="000000"/>
                </a:solidFill>
              </a:rPr>
              <a:t>durante el siglo V a. </a:t>
            </a:r>
            <a:r>
              <a:rPr lang="es-ES" sz="1200" dirty="0" smtClean="0">
                <a:solidFill>
                  <a:srgbClr val="000000"/>
                </a:solidFill>
              </a:rPr>
              <a:t>C. desarrollaron </a:t>
            </a:r>
            <a:r>
              <a:rPr lang="es-ES" sz="1200" dirty="0">
                <a:solidFill>
                  <a:srgbClr val="000000"/>
                </a:solidFill>
              </a:rPr>
              <a:t>enormes aportes </a:t>
            </a:r>
            <a:r>
              <a:rPr lang="es-ES" sz="1200" dirty="0" smtClean="0">
                <a:solidFill>
                  <a:srgbClr val="000000"/>
                </a:solidFill>
              </a:rPr>
              <a:t>orientados </a:t>
            </a:r>
            <a:r>
              <a:rPr lang="es-ES" sz="1200" dirty="0">
                <a:solidFill>
                  <a:srgbClr val="000000"/>
                </a:solidFill>
              </a:rPr>
              <a:t>a una </a:t>
            </a:r>
            <a:r>
              <a:rPr lang="es-ES" sz="1200" dirty="0" err="1">
                <a:solidFill>
                  <a:srgbClr val="000000"/>
                </a:solidFill>
              </a:rPr>
              <a:t>reflexión</a:t>
            </a:r>
            <a:r>
              <a:rPr lang="es-ES" sz="1200" dirty="0">
                <a:solidFill>
                  <a:srgbClr val="000000"/>
                </a:solidFill>
              </a:rPr>
              <a:t> </a:t>
            </a:r>
            <a:r>
              <a:rPr lang="es-ES" sz="1200" dirty="0" err="1">
                <a:solidFill>
                  <a:srgbClr val="000000"/>
                </a:solidFill>
              </a:rPr>
              <a:t>pragmática</a:t>
            </a:r>
            <a:r>
              <a:rPr lang="es-ES" sz="1200" dirty="0">
                <a:solidFill>
                  <a:srgbClr val="000000"/>
                </a:solidFill>
              </a:rPr>
              <a:t> </a:t>
            </a:r>
            <a:r>
              <a:rPr lang="es-ES" sz="1200" dirty="0" smtClean="0">
                <a:solidFill>
                  <a:srgbClr val="000000"/>
                </a:solidFill>
              </a:rPr>
              <a:t>y centrados </a:t>
            </a:r>
            <a:r>
              <a:rPr lang="es-ES" sz="1200" dirty="0">
                <a:solidFill>
                  <a:srgbClr val="000000"/>
                </a:solidFill>
              </a:rPr>
              <a:t>en el individuo como ser </a:t>
            </a:r>
            <a:r>
              <a:rPr lang="es-ES" sz="1200" dirty="0" smtClean="0">
                <a:solidFill>
                  <a:srgbClr val="000000"/>
                </a:solidFill>
              </a:rPr>
              <a:t>social. </a:t>
            </a:r>
            <a:r>
              <a:rPr lang="es-ES" sz="1200" dirty="0" err="1">
                <a:solidFill>
                  <a:srgbClr val="000000"/>
                </a:solidFill>
              </a:rPr>
              <a:t>Sócrates</a:t>
            </a:r>
            <a:r>
              <a:rPr lang="es-ES" sz="1200" dirty="0">
                <a:solidFill>
                  <a:srgbClr val="000000"/>
                </a:solidFill>
              </a:rPr>
              <a:t> encarnó otra escuela </a:t>
            </a:r>
            <a:r>
              <a:rPr lang="es-ES" sz="1200" dirty="0" err="1">
                <a:solidFill>
                  <a:srgbClr val="000000"/>
                </a:solidFill>
              </a:rPr>
              <a:t>filosófica</a:t>
            </a:r>
            <a:r>
              <a:rPr lang="es-ES" sz="1200" dirty="0">
                <a:solidFill>
                  <a:srgbClr val="000000"/>
                </a:solidFill>
              </a:rPr>
              <a:t> distinta que </a:t>
            </a:r>
            <a:r>
              <a:rPr lang="es-ES" sz="1200" dirty="0" smtClean="0">
                <a:solidFill>
                  <a:srgbClr val="000000"/>
                </a:solidFill>
              </a:rPr>
              <a:t>influyó en figuras </a:t>
            </a:r>
            <a:r>
              <a:rPr lang="es-ES" sz="1200" dirty="0">
                <a:solidFill>
                  <a:srgbClr val="000000"/>
                </a:solidFill>
              </a:rPr>
              <a:t>como </a:t>
            </a:r>
            <a:r>
              <a:rPr lang="es-ES" sz="1200" dirty="0" err="1">
                <a:solidFill>
                  <a:srgbClr val="000000"/>
                </a:solidFill>
              </a:rPr>
              <a:t>Platón</a:t>
            </a:r>
            <a:r>
              <a:rPr lang="es-ES" sz="1200" dirty="0">
                <a:solidFill>
                  <a:srgbClr val="000000"/>
                </a:solidFill>
              </a:rPr>
              <a:t> y </a:t>
            </a:r>
            <a:r>
              <a:rPr lang="es-ES" sz="1200" dirty="0" err="1">
                <a:solidFill>
                  <a:srgbClr val="000000"/>
                </a:solidFill>
              </a:rPr>
              <a:t>Aristóteles</a:t>
            </a:r>
            <a:r>
              <a:rPr lang="es-ES" sz="1200" dirty="0">
                <a:solidFill>
                  <a:srgbClr val="000000"/>
                </a:solidFill>
              </a:rPr>
              <a:t>. </a:t>
            </a:r>
          </a:p>
          <a:p>
            <a:endParaRPr lang="es-ES" sz="1200" dirty="0" smtClean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Las </a:t>
            </a:r>
            <a:r>
              <a:rPr lang="es-ES" sz="1200" dirty="0" smtClean="0">
                <a:solidFill>
                  <a:srgbClr val="000000"/>
                </a:solidFill>
              </a:rPr>
              <a:t>ciencias </a:t>
            </a:r>
            <a:r>
              <a:rPr lang="es-ES" sz="1200" dirty="0">
                <a:solidFill>
                  <a:srgbClr val="000000"/>
                </a:solidFill>
              </a:rPr>
              <a:t>experimentaron un notable avance. En las </a:t>
            </a:r>
            <a:r>
              <a:rPr lang="es-ES" sz="1200" dirty="0" err="1">
                <a:solidFill>
                  <a:srgbClr val="000000"/>
                </a:solidFill>
              </a:rPr>
              <a:t>matemáticas</a:t>
            </a:r>
            <a:r>
              <a:rPr lang="es-ES" sz="1200" dirty="0">
                <a:solidFill>
                  <a:srgbClr val="000000"/>
                </a:solidFill>
              </a:rPr>
              <a:t>, la escuela </a:t>
            </a:r>
            <a:r>
              <a:rPr lang="es-ES" sz="1200" dirty="0" err="1">
                <a:solidFill>
                  <a:srgbClr val="000000"/>
                </a:solidFill>
              </a:rPr>
              <a:t>pitagórica</a:t>
            </a:r>
            <a:r>
              <a:rPr lang="es-ES" sz="1200" dirty="0">
                <a:solidFill>
                  <a:srgbClr val="000000"/>
                </a:solidFill>
              </a:rPr>
              <a:t> tuvo su </a:t>
            </a:r>
            <a:r>
              <a:rPr lang="es-ES" sz="1200" dirty="0" err="1">
                <a:solidFill>
                  <a:srgbClr val="000000"/>
                </a:solidFill>
              </a:rPr>
              <a:t>continuación</a:t>
            </a:r>
            <a:r>
              <a:rPr lang="es-ES" sz="1200" dirty="0">
                <a:solidFill>
                  <a:srgbClr val="000000"/>
                </a:solidFill>
              </a:rPr>
              <a:t> con </a:t>
            </a:r>
            <a:r>
              <a:rPr lang="es-ES" sz="1200" dirty="0" err="1">
                <a:solidFill>
                  <a:srgbClr val="000000"/>
                </a:solidFill>
              </a:rPr>
              <a:t>Heráclito</a:t>
            </a:r>
            <a:r>
              <a:rPr lang="es-ES" sz="1200" dirty="0">
                <a:solidFill>
                  <a:srgbClr val="000000"/>
                </a:solidFill>
              </a:rPr>
              <a:t>, </a:t>
            </a:r>
            <a:r>
              <a:rPr lang="es-ES" sz="1200" dirty="0" err="1">
                <a:solidFill>
                  <a:srgbClr val="000000"/>
                </a:solidFill>
              </a:rPr>
              <a:t>Zenón</a:t>
            </a:r>
            <a:r>
              <a:rPr lang="es-ES" sz="1200" dirty="0">
                <a:solidFill>
                  <a:srgbClr val="000000"/>
                </a:solidFill>
              </a:rPr>
              <a:t> o </a:t>
            </a:r>
            <a:r>
              <a:rPr lang="es-ES" sz="1200" dirty="0" err="1">
                <a:solidFill>
                  <a:srgbClr val="000000"/>
                </a:solidFill>
              </a:rPr>
              <a:t>Parménides</a:t>
            </a:r>
            <a:r>
              <a:rPr lang="es-ES" sz="1200" dirty="0">
                <a:solidFill>
                  <a:srgbClr val="000000"/>
                </a:solidFill>
              </a:rPr>
              <a:t>. La </a:t>
            </a:r>
            <a:r>
              <a:rPr lang="es-ES" sz="1200" dirty="0" err="1">
                <a:solidFill>
                  <a:srgbClr val="000000"/>
                </a:solidFill>
              </a:rPr>
              <a:t>astronomía</a:t>
            </a:r>
            <a:r>
              <a:rPr lang="es-ES" sz="1200" dirty="0">
                <a:solidFill>
                  <a:srgbClr val="000000"/>
                </a:solidFill>
              </a:rPr>
              <a:t> progresó por los descubrimientos de </a:t>
            </a:r>
            <a:r>
              <a:rPr lang="es-ES" sz="1200" dirty="0" err="1">
                <a:solidFill>
                  <a:srgbClr val="000000"/>
                </a:solidFill>
              </a:rPr>
              <a:t>Anaxágoras</a:t>
            </a:r>
            <a:r>
              <a:rPr lang="es-ES" sz="1200" dirty="0">
                <a:solidFill>
                  <a:srgbClr val="000000"/>
                </a:solidFill>
              </a:rPr>
              <a:t> y </a:t>
            </a:r>
            <a:r>
              <a:rPr lang="es-ES" sz="1200" dirty="0" err="1">
                <a:solidFill>
                  <a:srgbClr val="000000"/>
                </a:solidFill>
              </a:rPr>
              <a:t>Empédocles</a:t>
            </a:r>
            <a:r>
              <a:rPr lang="es-ES" sz="1200" dirty="0">
                <a:solidFill>
                  <a:srgbClr val="000000"/>
                </a:solidFill>
              </a:rPr>
              <a:t> que </a:t>
            </a:r>
            <a:r>
              <a:rPr lang="es-ES" sz="1200" dirty="0" err="1">
                <a:solidFill>
                  <a:srgbClr val="000000"/>
                </a:solidFill>
              </a:rPr>
              <a:t>también</a:t>
            </a:r>
            <a:r>
              <a:rPr lang="es-ES" sz="1200" dirty="0">
                <a:solidFill>
                  <a:srgbClr val="000000"/>
                </a:solidFill>
              </a:rPr>
              <a:t> trabajaron </a:t>
            </a:r>
            <a:r>
              <a:rPr lang="es-ES" sz="1200" dirty="0" smtClean="0">
                <a:solidFill>
                  <a:srgbClr val="000000"/>
                </a:solidFill>
              </a:rPr>
              <a:t>los temas de la </a:t>
            </a:r>
            <a:r>
              <a:rPr lang="es-ES" sz="1200" dirty="0" err="1">
                <a:solidFill>
                  <a:srgbClr val="000000"/>
                </a:solidFill>
              </a:rPr>
              <a:t>zoología</a:t>
            </a:r>
            <a:r>
              <a:rPr lang="es-ES" sz="1200" dirty="0">
                <a:solidFill>
                  <a:srgbClr val="000000"/>
                </a:solidFill>
              </a:rPr>
              <a:t> y la </a:t>
            </a:r>
            <a:r>
              <a:rPr lang="es-ES" sz="1200" dirty="0" err="1">
                <a:solidFill>
                  <a:srgbClr val="000000"/>
                </a:solidFill>
              </a:rPr>
              <a:t>botánica</a:t>
            </a:r>
            <a:r>
              <a:rPr lang="es-ES" sz="1200" dirty="0">
                <a:solidFill>
                  <a:srgbClr val="000000"/>
                </a:solidFill>
              </a:rPr>
              <a:t>. La medicina avanzó con </a:t>
            </a:r>
            <a:r>
              <a:rPr lang="es-ES" sz="1200" dirty="0" err="1">
                <a:solidFill>
                  <a:srgbClr val="000000"/>
                </a:solidFill>
              </a:rPr>
              <a:t>Alcmeón</a:t>
            </a:r>
            <a:r>
              <a:rPr lang="es-ES" sz="1200" dirty="0">
                <a:solidFill>
                  <a:srgbClr val="000000"/>
                </a:solidFill>
              </a:rPr>
              <a:t> de Crotona e </a:t>
            </a:r>
            <a:r>
              <a:rPr lang="es-ES" sz="1200" dirty="0" err="1">
                <a:solidFill>
                  <a:srgbClr val="000000"/>
                </a:solidFill>
              </a:rPr>
              <a:t>Hipócrates</a:t>
            </a:r>
            <a:r>
              <a:rPr lang="es-ES" sz="1200" dirty="0">
                <a:solidFill>
                  <a:srgbClr val="000000"/>
                </a:solidFill>
              </a:rPr>
              <a:t> de </a:t>
            </a:r>
            <a:r>
              <a:rPr lang="es-ES" sz="1200" dirty="0" err="1">
                <a:solidFill>
                  <a:srgbClr val="000000"/>
                </a:solidFill>
              </a:rPr>
              <a:t>Cos</a:t>
            </a:r>
            <a:r>
              <a:rPr lang="es-ES" sz="1200" dirty="0">
                <a:solidFill>
                  <a:srgbClr val="000000"/>
                </a:solidFill>
              </a:rPr>
              <a:t>. </a:t>
            </a:r>
            <a:endParaRPr lang="es-ES" sz="1200" dirty="0" smtClean="0">
              <a:solidFill>
                <a:srgbClr val="000000"/>
              </a:solidFill>
            </a:endParaRPr>
          </a:p>
          <a:p>
            <a:endParaRPr lang="es-ES" sz="12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s-ES" sz="1200" b="1" i="1" dirty="0">
                <a:solidFill>
                  <a:srgbClr val="000000"/>
                </a:solidFill>
              </a:rPr>
              <a:t>La </a:t>
            </a:r>
            <a:r>
              <a:rPr lang="es-ES" sz="1200" b="1" i="1" dirty="0" err="1">
                <a:solidFill>
                  <a:srgbClr val="000000"/>
                </a:solidFill>
              </a:rPr>
              <a:t>expansión</a:t>
            </a:r>
            <a:r>
              <a:rPr lang="es-ES" sz="1200" b="1" i="1" dirty="0">
                <a:solidFill>
                  <a:srgbClr val="000000"/>
                </a:solidFill>
              </a:rPr>
              <a:t> de la cultura </a:t>
            </a:r>
            <a:r>
              <a:rPr lang="es-ES" sz="1200" b="1" i="1" dirty="0" err="1">
                <a:solidFill>
                  <a:srgbClr val="000000"/>
                </a:solidFill>
              </a:rPr>
              <a:t>helenística</a:t>
            </a:r>
            <a:r>
              <a:rPr lang="es-ES" sz="1200" b="1" i="1" dirty="0">
                <a:solidFill>
                  <a:srgbClr val="000000"/>
                </a:solidFill>
              </a:rPr>
              <a:t>: </a:t>
            </a:r>
            <a:r>
              <a:rPr lang="es-ES" sz="1200" b="1" i="1" dirty="0" err="1">
                <a:solidFill>
                  <a:srgbClr val="000000"/>
                </a:solidFill>
              </a:rPr>
              <a:t>filosofía</a:t>
            </a:r>
            <a:r>
              <a:rPr lang="es-ES" sz="1200" b="1" i="1" dirty="0">
                <a:solidFill>
                  <a:srgbClr val="000000"/>
                </a:solidFill>
              </a:rPr>
              <a:t>, ciencia, literatura y arte </a:t>
            </a:r>
            <a:endParaRPr lang="es-ES" sz="1200" b="1" i="1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>
                <a:solidFill>
                  <a:srgbClr val="000000"/>
                </a:solidFill>
              </a:rPr>
              <a:t>Macedonia es una </a:t>
            </a:r>
            <a:r>
              <a:rPr lang="es-ES" sz="1200" dirty="0" err="1">
                <a:solidFill>
                  <a:srgbClr val="000000"/>
                </a:solidFill>
              </a:rPr>
              <a:t>región</a:t>
            </a:r>
            <a:r>
              <a:rPr lang="es-ES" sz="1200" dirty="0">
                <a:solidFill>
                  <a:srgbClr val="000000"/>
                </a:solidFill>
              </a:rPr>
              <a:t> situada al norte de </a:t>
            </a:r>
            <a:r>
              <a:rPr lang="es-ES" sz="1200" dirty="0" smtClean="0">
                <a:solidFill>
                  <a:srgbClr val="000000"/>
                </a:solidFill>
              </a:rPr>
              <a:t>Grecia </a:t>
            </a:r>
            <a:r>
              <a:rPr lang="es-ES" sz="1200" dirty="0">
                <a:solidFill>
                  <a:srgbClr val="000000"/>
                </a:solidFill>
              </a:rPr>
              <a:t>habitada por campesinos y pastores, </a:t>
            </a:r>
            <a:r>
              <a:rPr lang="es-ES" sz="1200" dirty="0" smtClean="0">
                <a:solidFill>
                  <a:srgbClr val="000000"/>
                </a:solidFill>
              </a:rPr>
              <a:t>que eran </a:t>
            </a:r>
            <a:r>
              <a:rPr lang="es-ES" sz="1200" dirty="0">
                <a:solidFill>
                  <a:srgbClr val="000000"/>
                </a:solidFill>
              </a:rPr>
              <a:t>parientes de los griegos, pues a sus reyes se les </a:t>
            </a:r>
            <a:r>
              <a:rPr lang="es-ES" sz="1200" dirty="0" err="1">
                <a:solidFill>
                  <a:srgbClr val="000000"/>
                </a:solidFill>
              </a:rPr>
              <a:t>admitía</a:t>
            </a:r>
            <a:r>
              <a:rPr lang="es-ES" sz="1200" dirty="0">
                <a:solidFill>
                  <a:srgbClr val="000000"/>
                </a:solidFill>
              </a:rPr>
              <a:t> en los juegos </a:t>
            </a:r>
            <a:r>
              <a:rPr lang="es-ES" sz="1200" dirty="0" err="1">
                <a:solidFill>
                  <a:srgbClr val="000000"/>
                </a:solidFill>
              </a:rPr>
              <a:t>olímpicos</a:t>
            </a:r>
            <a:r>
              <a:rPr lang="es-ES" sz="1200" dirty="0">
                <a:solidFill>
                  <a:srgbClr val="000000"/>
                </a:solidFill>
              </a:rPr>
              <a:t>. Estaban gobernados por un rey cuya autoridad se </a:t>
            </a:r>
            <a:r>
              <a:rPr lang="es-ES" sz="1200" dirty="0" smtClean="0">
                <a:solidFill>
                  <a:srgbClr val="000000"/>
                </a:solidFill>
              </a:rPr>
              <a:t>veía </a:t>
            </a:r>
            <a:r>
              <a:rPr lang="es-ES" sz="1200" dirty="0">
                <a:solidFill>
                  <a:srgbClr val="000000"/>
                </a:solidFill>
              </a:rPr>
              <a:t>limitada por los </a:t>
            </a:r>
            <a:r>
              <a:rPr lang="es-ES" sz="1200" dirty="0" smtClean="0">
                <a:solidFill>
                  <a:srgbClr val="000000"/>
                </a:solidFill>
              </a:rPr>
              <a:t>intereses </a:t>
            </a:r>
            <a:r>
              <a:rPr lang="es-ES" sz="1200" dirty="0">
                <a:solidFill>
                  <a:srgbClr val="000000"/>
                </a:solidFill>
              </a:rPr>
              <a:t>de una aristocracia terrateniente. </a:t>
            </a:r>
            <a:endParaRPr lang="es-ES" sz="1200" dirty="0" smtClean="0">
              <a:solidFill>
                <a:srgbClr val="000000"/>
              </a:solidFill>
            </a:endParaRPr>
          </a:p>
          <a:p>
            <a:endParaRPr lang="es-ES" sz="1200" dirty="0">
              <a:solidFill>
                <a:srgbClr val="000000"/>
              </a:solidFill>
            </a:endParaRPr>
          </a:p>
          <a:p>
            <a:r>
              <a:rPr lang="es-ES" sz="1200" dirty="0" smtClean="0">
                <a:solidFill>
                  <a:srgbClr val="000000"/>
                </a:solidFill>
              </a:rPr>
              <a:t>Uno </a:t>
            </a:r>
            <a:r>
              <a:rPr lang="es-ES" sz="1200" dirty="0">
                <a:solidFill>
                  <a:srgbClr val="000000"/>
                </a:solidFill>
              </a:rPr>
              <a:t>de sus </a:t>
            </a:r>
            <a:r>
              <a:rPr lang="es-ES" sz="1200" dirty="0" err="1">
                <a:solidFill>
                  <a:srgbClr val="000000"/>
                </a:solidFill>
              </a:rPr>
              <a:t>más</a:t>
            </a:r>
            <a:r>
              <a:rPr lang="es-ES" sz="1200" dirty="0">
                <a:solidFill>
                  <a:srgbClr val="000000"/>
                </a:solidFill>
              </a:rPr>
              <a:t> destacados gobernantes fue Filipo II hacia 359-336 a.C. quien logró eliminar el poder de la aristocracia </a:t>
            </a:r>
            <a:r>
              <a:rPr lang="es-ES" sz="1200" dirty="0" smtClean="0">
                <a:solidFill>
                  <a:srgbClr val="000000"/>
                </a:solidFill>
              </a:rPr>
              <a:t>terrateniente; Filipo II </a:t>
            </a:r>
            <a:r>
              <a:rPr lang="es-ES" sz="1200" dirty="0">
                <a:solidFill>
                  <a:srgbClr val="000000"/>
                </a:solidFill>
              </a:rPr>
              <a:t>se </a:t>
            </a:r>
            <a:r>
              <a:rPr lang="es-ES" sz="1200" dirty="0" smtClean="0">
                <a:solidFill>
                  <a:srgbClr val="000000"/>
                </a:solidFill>
              </a:rPr>
              <a:t>propuso : </a:t>
            </a:r>
            <a:r>
              <a:rPr lang="es-ES" sz="1200" dirty="0">
                <a:solidFill>
                  <a:srgbClr val="000000"/>
                </a:solidFill>
              </a:rPr>
              <a:t>1) crear un </a:t>
            </a:r>
            <a:r>
              <a:rPr lang="es-ES" sz="1200" dirty="0" err="1">
                <a:solidFill>
                  <a:srgbClr val="000000"/>
                </a:solidFill>
              </a:rPr>
              <a:t>ejército</a:t>
            </a:r>
            <a:r>
              <a:rPr lang="es-ES" sz="1200" dirty="0">
                <a:solidFill>
                  <a:srgbClr val="000000"/>
                </a:solidFill>
              </a:rPr>
              <a:t> poderoso que </a:t>
            </a:r>
            <a:r>
              <a:rPr lang="es-ES" sz="1200" dirty="0"/>
              <a:t>hiciese de Macedonia una potencia militar, 2) dominar Grecia y, 3) conquistar el Imperio Persa. </a:t>
            </a:r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 smtClean="0"/>
          </a:p>
          <a:p>
            <a:endParaRPr lang="es-ES" sz="1200" dirty="0"/>
          </a:p>
          <a:p>
            <a:endParaRPr lang="es-ES" sz="1200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5536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5054"/>
          </a:xfrm>
        </p:spPr>
        <p:txBody>
          <a:bodyPr>
            <a:normAutofit/>
          </a:bodyPr>
          <a:lstStyle/>
          <a:p>
            <a:r>
              <a:rPr lang="es-ES" sz="1400" b="1" dirty="0"/>
              <a:t>GRECIA:  ARTE Y CULTURA </a:t>
            </a:r>
            <a:endParaRPr lang="es-ES" sz="1400" dirty="0"/>
          </a:p>
        </p:txBody>
      </p:sp>
      <p:pic>
        <p:nvPicPr>
          <p:cNvPr id="8" name="Marcador de contenido 7" descr="Teatro griego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41" r="-106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4082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036"/>
          </a:xfrm>
        </p:spPr>
        <p:txBody>
          <a:bodyPr>
            <a:normAutofit/>
          </a:bodyPr>
          <a:lstStyle/>
          <a:p>
            <a:r>
              <a:rPr lang="es-ES" sz="1400" b="1" dirty="0" smtClean="0"/>
              <a:t>GRECIA: ARTE Y CULTURA</a:t>
            </a:r>
            <a:endParaRPr lang="es-ES" sz="1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90092"/>
            <a:ext cx="8229600" cy="5391695"/>
          </a:xfrm>
        </p:spPr>
        <p:txBody>
          <a:bodyPr>
            <a:normAutofit/>
          </a:bodyPr>
          <a:lstStyle/>
          <a:p>
            <a:r>
              <a:rPr lang="es-ES" sz="1400" dirty="0" smtClean="0">
                <a:solidFill>
                  <a:srgbClr val="000000"/>
                </a:solidFill>
              </a:rPr>
              <a:t>Alejandro </a:t>
            </a:r>
            <a:r>
              <a:rPr lang="es-ES" sz="1400" dirty="0">
                <a:solidFill>
                  <a:srgbClr val="000000"/>
                </a:solidFill>
              </a:rPr>
              <a:t>Magno (356-323 a.C.</a:t>
            </a:r>
            <a:r>
              <a:rPr lang="es-ES" sz="1400" dirty="0" smtClean="0">
                <a:solidFill>
                  <a:srgbClr val="000000"/>
                </a:solidFill>
              </a:rPr>
              <a:t>), </a:t>
            </a:r>
            <a:r>
              <a:rPr lang="es-ES" sz="1400" dirty="0">
                <a:solidFill>
                  <a:srgbClr val="000000"/>
                </a:solidFill>
              </a:rPr>
              <a:t>quien estudió con </a:t>
            </a:r>
            <a:r>
              <a:rPr lang="es-ES" sz="1400" dirty="0" err="1">
                <a:solidFill>
                  <a:srgbClr val="000000"/>
                </a:solidFill>
              </a:rPr>
              <a:t>Aristóteles</a:t>
            </a:r>
            <a:r>
              <a:rPr lang="es-ES" sz="1400" dirty="0" smtClean="0">
                <a:solidFill>
                  <a:srgbClr val="000000"/>
                </a:solidFill>
              </a:rPr>
              <a:t>, heredó el poder de su padre Filipo II a </a:t>
            </a:r>
            <a:r>
              <a:rPr lang="es-ES" sz="1400" dirty="0">
                <a:solidFill>
                  <a:srgbClr val="000000"/>
                </a:solidFill>
              </a:rPr>
              <a:t>la edad de 20 </a:t>
            </a:r>
            <a:r>
              <a:rPr lang="es-ES" sz="1400" dirty="0" err="1">
                <a:solidFill>
                  <a:srgbClr val="000000"/>
                </a:solidFill>
              </a:rPr>
              <a:t>años</a:t>
            </a:r>
            <a:r>
              <a:rPr lang="es-ES" sz="1400" dirty="0">
                <a:solidFill>
                  <a:srgbClr val="000000"/>
                </a:solidFill>
              </a:rPr>
              <a:t>. </a:t>
            </a:r>
            <a:r>
              <a:rPr lang="es-ES" sz="1400" dirty="0" err="1">
                <a:solidFill>
                  <a:srgbClr val="000000"/>
                </a:solidFill>
              </a:rPr>
              <a:t>Sometio</a:t>
            </a:r>
            <a:r>
              <a:rPr lang="es-ES" sz="1400" dirty="0">
                <a:solidFill>
                  <a:srgbClr val="000000"/>
                </a:solidFill>
              </a:rPr>
              <a:t>́ a Grecia y </a:t>
            </a:r>
            <a:r>
              <a:rPr lang="es-ES" sz="1400" dirty="0" err="1">
                <a:solidFill>
                  <a:srgbClr val="000000"/>
                </a:solidFill>
              </a:rPr>
              <a:t>emprendio</a:t>
            </a:r>
            <a:r>
              <a:rPr lang="es-ES" sz="1400" dirty="0">
                <a:solidFill>
                  <a:srgbClr val="000000"/>
                </a:solidFill>
              </a:rPr>
              <a:t>́ la conquista persa cruzando el </a:t>
            </a:r>
            <a:r>
              <a:rPr lang="es-ES" sz="1400" dirty="0" smtClean="0">
                <a:solidFill>
                  <a:srgbClr val="000000"/>
                </a:solidFill>
              </a:rPr>
              <a:t>Helesponto (o estrecho de los Dardanelos). </a:t>
            </a:r>
          </a:p>
          <a:p>
            <a:endParaRPr lang="es-ES" sz="1400" dirty="0">
              <a:solidFill>
                <a:srgbClr val="000000"/>
              </a:solidFill>
            </a:endParaRPr>
          </a:p>
          <a:p>
            <a:r>
              <a:rPr lang="es-ES" sz="1400" dirty="0" smtClean="0">
                <a:solidFill>
                  <a:srgbClr val="000000"/>
                </a:solidFill>
              </a:rPr>
              <a:t>Tras vencer a </a:t>
            </a:r>
            <a:r>
              <a:rPr lang="es-ES" sz="1400" dirty="0">
                <a:solidFill>
                  <a:srgbClr val="000000"/>
                </a:solidFill>
              </a:rPr>
              <a:t>las tropas de </a:t>
            </a:r>
            <a:r>
              <a:rPr lang="es-ES" sz="1400" dirty="0" err="1">
                <a:solidFill>
                  <a:srgbClr val="000000"/>
                </a:solidFill>
              </a:rPr>
              <a:t>Darío</a:t>
            </a:r>
            <a:r>
              <a:rPr lang="es-ES" sz="1400" dirty="0">
                <a:solidFill>
                  <a:srgbClr val="000000"/>
                </a:solidFill>
              </a:rPr>
              <a:t> III en el </a:t>
            </a:r>
            <a:r>
              <a:rPr lang="es-ES" sz="1400" dirty="0" smtClean="0">
                <a:solidFill>
                  <a:srgbClr val="000000"/>
                </a:solidFill>
              </a:rPr>
              <a:t>334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smtClean="0">
                <a:solidFill>
                  <a:srgbClr val="000000"/>
                </a:solidFill>
              </a:rPr>
              <a:t>a.C.</a:t>
            </a:r>
            <a:r>
              <a:rPr lang="es-ES" sz="1400" dirty="0">
                <a:solidFill>
                  <a:srgbClr val="000000"/>
                </a:solidFill>
              </a:rPr>
              <a:t>,</a:t>
            </a:r>
            <a:r>
              <a:rPr lang="es-ES" sz="1400" dirty="0" smtClean="0">
                <a:solidFill>
                  <a:srgbClr val="000000"/>
                </a:solidFill>
              </a:rPr>
              <a:t> conquistó posteriormente Egipto</a:t>
            </a:r>
            <a:r>
              <a:rPr lang="es-ES" sz="1400" dirty="0">
                <a:solidFill>
                  <a:srgbClr val="000000"/>
                </a:solidFill>
              </a:rPr>
              <a:t>, cuya </a:t>
            </a:r>
            <a:r>
              <a:rPr lang="es-ES" sz="1400" dirty="0" err="1">
                <a:solidFill>
                  <a:srgbClr val="000000"/>
                </a:solidFill>
              </a:rPr>
              <a:t>población</a:t>
            </a:r>
            <a:r>
              <a:rPr lang="es-ES" sz="1400" dirty="0">
                <a:solidFill>
                  <a:srgbClr val="000000"/>
                </a:solidFill>
              </a:rPr>
              <a:t> lo </a:t>
            </a:r>
            <a:r>
              <a:rPr lang="es-ES" sz="1400" dirty="0" err="1">
                <a:solidFill>
                  <a:srgbClr val="000000"/>
                </a:solidFill>
              </a:rPr>
              <a:t>recibio</a:t>
            </a:r>
            <a:r>
              <a:rPr lang="es-ES" sz="1400" dirty="0">
                <a:solidFill>
                  <a:srgbClr val="000000"/>
                </a:solidFill>
              </a:rPr>
              <a:t>́ como </a:t>
            </a:r>
            <a:r>
              <a:rPr lang="es-ES" sz="1400" dirty="0" smtClean="0">
                <a:solidFill>
                  <a:srgbClr val="000000"/>
                </a:solidFill>
              </a:rPr>
              <a:t>un libertador. Fundó la actual </a:t>
            </a:r>
            <a:r>
              <a:rPr lang="es-ES" sz="1400" dirty="0" err="1" smtClean="0">
                <a:solidFill>
                  <a:srgbClr val="000000"/>
                </a:solidFill>
              </a:rPr>
              <a:t>Alejandría</a:t>
            </a:r>
            <a:r>
              <a:rPr lang="es-ES" sz="1400" dirty="0" smtClean="0">
                <a:solidFill>
                  <a:srgbClr val="000000"/>
                </a:solidFill>
              </a:rPr>
              <a:t> y fue designado como “</a:t>
            </a:r>
            <a:r>
              <a:rPr lang="es-ES" sz="1400" dirty="0">
                <a:solidFill>
                  <a:srgbClr val="000000"/>
                </a:solidFill>
              </a:rPr>
              <a:t>hijo de Zeus</a:t>
            </a:r>
            <a:r>
              <a:rPr lang="es-ES" sz="1400" dirty="0" smtClean="0">
                <a:solidFill>
                  <a:srgbClr val="000000"/>
                </a:solidFill>
              </a:rPr>
              <a:t>” por el Oráculo de Amón-Ra en Egipto, considerándosele </a:t>
            </a:r>
            <a:r>
              <a:rPr lang="es-ES" sz="1400" dirty="0">
                <a:solidFill>
                  <a:srgbClr val="000000"/>
                </a:solidFill>
              </a:rPr>
              <a:t>desde entonces </a:t>
            </a:r>
            <a:r>
              <a:rPr lang="es-ES" sz="1400" dirty="0" smtClean="0">
                <a:solidFill>
                  <a:srgbClr val="000000"/>
                </a:solidFill>
              </a:rPr>
              <a:t>como de </a:t>
            </a:r>
            <a:r>
              <a:rPr lang="es-ES" sz="1400" dirty="0">
                <a:solidFill>
                  <a:srgbClr val="000000"/>
                </a:solidFill>
              </a:rPr>
              <a:t>naturaleza divina. </a:t>
            </a:r>
            <a:endParaRPr lang="es-ES" sz="1400" dirty="0" smtClean="0">
              <a:solidFill>
                <a:srgbClr val="000000"/>
              </a:solidFill>
            </a:endParaRPr>
          </a:p>
          <a:p>
            <a:endParaRPr lang="es-ES" sz="1400" dirty="0">
              <a:solidFill>
                <a:srgbClr val="000000"/>
              </a:solidFill>
            </a:endParaRPr>
          </a:p>
          <a:p>
            <a:r>
              <a:rPr lang="es-ES" sz="1400" dirty="0" smtClean="0">
                <a:solidFill>
                  <a:srgbClr val="000000"/>
                </a:solidFill>
              </a:rPr>
              <a:t>Alejandro Magno </a:t>
            </a:r>
            <a:r>
              <a:rPr lang="es-ES" sz="1400" dirty="0" err="1" smtClean="0">
                <a:solidFill>
                  <a:srgbClr val="000000"/>
                </a:solidFill>
              </a:rPr>
              <a:t>atraveso</a:t>
            </a:r>
            <a:r>
              <a:rPr lang="es-ES" sz="1400" dirty="0" smtClean="0">
                <a:solidFill>
                  <a:srgbClr val="000000"/>
                </a:solidFill>
              </a:rPr>
              <a:t>́ </a:t>
            </a:r>
            <a:r>
              <a:rPr lang="es-ES" sz="1400" dirty="0">
                <a:solidFill>
                  <a:srgbClr val="000000"/>
                </a:solidFill>
              </a:rPr>
              <a:t>el </a:t>
            </a:r>
            <a:r>
              <a:rPr lang="es-ES" sz="1400" dirty="0" err="1">
                <a:solidFill>
                  <a:srgbClr val="000000"/>
                </a:solidFill>
              </a:rPr>
              <a:t>E</a:t>
            </a:r>
            <a:r>
              <a:rPr lang="es-ES" sz="1400" dirty="0" err="1" smtClean="0">
                <a:solidFill>
                  <a:srgbClr val="000000"/>
                </a:solidFill>
              </a:rPr>
              <a:t>ufrates</a:t>
            </a:r>
            <a:r>
              <a:rPr lang="es-ES" sz="1400" dirty="0" smtClean="0">
                <a:solidFill>
                  <a:srgbClr val="000000"/>
                </a:solidFill>
              </a:rPr>
              <a:t> </a:t>
            </a:r>
            <a:r>
              <a:rPr lang="es-ES" sz="1400" dirty="0">
                <a:solidFill>
                  <a:srgbClr val="000000"/>
                </a:solidFill>
              </a:rPr>
              <a:t>y el Tigris y </a:t>
            </a:r>
            <a:r>
              <a:rPr lang="es-ES" sz="1400" dirty="0" err="1">
                <a:solidFill>
                  <a:srgbClr val="000000"/>
                </a:solidFill>
              </a:rPr>
              <a:t>vencio</a:t>
            </a:r>
            <a:r>
              <a:rPr lang="es-ES" sz="1400" dirty="0">
                <a:solidFill>
                  <a:srgbClr val="000000"/>
                </a:solidFill>
              </a:rPr>
              <a:t>́ a los persas en la batalla de Arbelas </a:t>
            </a:r>
            <a:r>
              <a:rPr lang="es-ES" sz="1400" dirty="0" smtClean="0">
                <a:solidFill>
                  <a:srgbClr val="000000"/>
                </a:solidFill>
              </a:rPr>
              <a:t>(norte de Irak) en el 331 a.C. </a:t>
            </a:r>
            <a:r>
              <a:rPr lang="es-ES" sz="1400" dirty="0">
                <a:solidFill>
                  <a:srgbClr val="000000"/>
                </a:solidFill>
              </a:rPr>
              <a:t>Conquistó Babilonia, Siria y </a:t>
            </a:r>
            <a:r>
              <a:rPr lang="es-ES" sz="1400" dirty="0" err="1">
                <a:solidFill>
                  <a:srgbClr val="000000"/>
                </a:solidFill>
              </a:rPr>
              <a:t>Persépolis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smtClean="0">
                <a:solidFill>
                  <a:srgbClr val="000000"/>
                </a:solidFill>
              </a:rPr>
              <a:t>e inició la conquista de la actual India.</a:t>
            </a:r>
          </a:p>
          <a:p>
            <a:endParaRPr lang="es-ES" sz="1400" dirty="0">
              <a:solidFill>
                <a:srgbClr val="000000"/>
              </a:solidFill>
            </a:endParaRPr>
          </a:p>
          <a:p>
            <a:r>
              <a:rPr lang="es-ES" sz="1400" dirty="0" smtClean="0">
                <a:solidFill>
                  <a:srgbClr val="000000"/>
                </a:solidFill>
              </a:rPr>
              <a:t>Alejandro </a:t>
            </a:r>
            <a:r>
              <a:rPr lang="es-ES" sz="1400" dirty="0">
                <a:solidFill>
                  <a:srgbClr val="000000"/>
                </a:solidFill>
              </a:rPr>
              <a:t>Magno </a:t>
            </a:r>
            <a:r>
              <a:rPr lang="es-ES" sz="1400" dirty="0" err="1">
                <a:solidFill>
                  <a:srgbClr val="000000"/>
                </a:solidFill>
              </a:rPr>
              <a:t>establecio</a:t>
            </a:r>
            <a:r>
              <a:rPr lang="es-ES" sz="1400" dirty="0">
                <a:solidFill>
                  <a:srgbClr val="000000"/>
                </a:solidFill>
              </a:rPr>
              <a:t>́ su capital en </a:t>
            </a:r>
            <a:r>
              <a:rPr lang="es-ES" sz="1400" dirty="0" err="1" smtClean="0">
                <a:solidFill>
                  <a:srgbClr val="000000"/>
                </a:solidFill>
              </a:rPr>
              <a:t>Persépolis</a:t>
            </a:r>
            <a:r>
              <a:rPr lang="es-ES" sz="1400" dirty="0" smtClean="0">
                <a:solidFill>
                  <a:srgbClr val="000000"/>
                </a:solidFill>
              </a:rPr>
              <a:t> (actual Irán). Tras su muerte </a:t>
            </a:r>
            <a:r>
              <a:rPr lang="es-ES" sz="1400" dirty="0">
                <a:solidFill>
                  <a:srgbClr val="000000"/>
                </a:solidFill>
              </a:rPr>
              <a:t>en Babilonia </a:t>
            </a:r>
            <a:r>
              <a:rPr lang="es-ES" sz="1400" dirty="0" smtClean="0">
                <a:solidFill>
                  <a:srgbClr val="000000"/>
                </a:solidFill>
              </a:rPr>
              <a:t>sus </a:t>
            </a:r>
            <a:r>
              <a:rPr lang="es-ES" sz="1400" dirty="0">
                <a:solidFill>
                  <a:srgbClr val="000000"/>
                </a:solidFill>
              </a:rPr>
              <a:t>generales se repartieron el </a:t>
            </a:r>
            <a:r>
              <a:rPr lang="es-ES" sz="1400" dirty="0" smtClean="0">
                <a:solidFill>
                  <a:srgbClr val="000000"/>
                </a:solidFill>
              </a:rPr>
              <a:t>extenso Imperio conquistado por Alejandro. </a:t>
            </a:r>
          </a:p>
          <a:p>
            <a:endParaRPr lang="es-ES" sz="1400" dirty="0">
              <a:solidFill>
                <a:srgbClr val="000000"/>
              </a:solidFill>
            </a:endParaRPr>
          </a:p>
          <a:p>
            <a:r>
              <a:rPr lang="es-ES" sz="1400" dirty="0">
                <a:solidFill>
                  <a:srgbClr val="000000"/>
                </a:solidFill>
              </a:rPr>
              <a:t>Los aportes culturales del mundo </a:t>
            </a:r>
            <a:r>
              <a:rPr lang="es-ES" sz="1400" dirty="0" err="1">
                <a:solidFill>
                  <a:srgbClr val="000000"/>
                </a:solidFill>
              </a:rPr>
              <a:t>helenístico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smtClean="0">
                <a:solidFill>
                  <a:srgbClr val="000000"/>
                </a:solidFill>
              </a:rPr>
              <a:t>ejercieron, mediante las </a:t>
            </a:r>
            <a:r>
              <a:rPr lang="es-ES" sz="1400" dirty="0">
                <a:solidFill>
                  <a:srgbClr val="000000"/>
                </a:solidFill>
              </a:rPr>
              <a:t>conquistas </a:t>
            </a:r>
            <a:r>
              <a:rPr lang="es-ES" sz="1400" dirty="0" smtClean="0">
                <a:solidFill>
                  <a:srgbClr val="000000"/>
                </a:solidFill>
              </a:rPr>
              <a:t>territoriales de Alejandro, gran influencia en la cultura oriental</a:t>
            </a:r>
            <a:r>
              <a:rPr lang="es-ES" sz="1400" dirty="0" smtClean="0"/>
              <a:t>. </a:t>
            </a:r>
          </a:p>
          <a:p>
            <a:endParaRPr lang="es-ES" sz="1400" dirty="0" smtClean="0"/>
          </a:p>
          <a:p>
            <a:r>
              <a:rPr lang="es-ES" sz="1400" dirty="0"/>
              <a:t>El principal centro de la cultura </a:t>
            </a:r>
            <a:r>
              <a:rPr lang="es-ES" sz="1400" dirty="0" err="1"/>
              <a:t>helenística</a:t>
            </a:r>
            <a:r>
              <a:rPr lang="es-ES" sz="1400" dirty="0"/>
              <a:t> fue </a:t>
            </a:r>
            <a:r>
              <a:rPr lang="es-ES" sz="1400" dirty="0" err="1"/>
              <a:t>Alejandría</a:t>
            </a:r>
            <a:r>
              <a:rPr lang="es-ES" sz="1400" dirty="0"/>
              <a:t> en </a:t>
            </a:r>
            <a:r>
              <a:rPr lang="es-ES" sz="1400" dirty="0" smtClean="0"/>
              <a:t>Egipto, en la que se construyeron </a:t>
            </a:r>
            <a:r>
              <a:rPr lang="es-ES" sz="1400" dirty="0"/>
              <a:t>un Mausoleo que </a:t>
            </a:r>
            <a:r>
              <a:rPr lang="es-ES" sz="1400" dirty="0" err="1"/>
              <a:t>contenía</a:t>
            </a:r>
            <a:r>
              <a:rPr lang="es-ES" sz="1400" dirty="0"/>
              <a:t> el cuerpo de Alejandro, una </a:t>
            </a:r>
            <a:r>
              <a:rPr lang="es-ES" sz="1400" dirty="0" smtClean="0"/>
              <a:t>Biblioteca </a:t>
            </a:r>
            <a:r>
              <a:rPr lang="es-ES" sz="1400" dirty="0"/>
              <a:t>con miles de </a:t>
            </a:r>
            <a:r>
              <a:rPr lang="es-ES" sz="1400" dirty="0" err="1" smtClean="0"/>
              <a:t>volúmenes</a:t>
            </a:r>
            <a:r>
              <a:rPr lang="es-ES" sz="1400" dirty="0" smtClean="0"/>
              <a:t> y un Museo que llegó a albergar importantes colecciones científicas y numerosas aportaciones de la cultura y el pensamiento griegos.</a:t>
            </a:r>
            <a:endParaRPr lang="es-ES" sz="1400" dirty="0"/>
          </a:p>
          <a:p>
            <a:endParaRPr lang="es-ES" sz="1200" dirty="0"/>
          </a:p>
          <a:p>
            <a:endParaRPr lang="es-ES" sz="1200" dirty="0" smtClean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454425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2264</TotalTime>
  <Words>4608</Words>
  <Application>Microsoft Macintosh PowerPoint</Application>
  <PresentationFormat>Presentación en pantalla (4:3)</PresentationFormat>
  <Paragraphs>342</Paragraphs>
  <Slides>26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Tema de Office</vt:lpstr>
      <vt:lpstr>ARTE Y CULTURA I CULTURAS DE LA ANTIGÜEDAD: GRECIA</vt:lpstr>
      <vt:lpstr>Presentación de PowerPoint</vt:lpstr>
      <vt:lpstr>GRECIA:  ARTE Y CULTURA </vt:lpstr>
      <vt:lpstr>GRECIA:  ARTE Y CULTURA </vt:lpstr>
      <vt:lpstr>GRECIA:  ARTE Y CULTURA </vt:lpstr>
      <vt:lpstr>GRECIA:  ARTE Y CULTURA </vt:lpstr>
      <vt:lpstr>GRECIA:  ARTE Y CULTURA </vt:lpstr>
      <vt:lpstr>GRECIA:  ARTE Y CULTURA </vt:lpstr>
      <vt:lpstr>GRECIA: ARTE Y CULTURA</vt:lpstr>
      <vt:lpstr>MÁXIMA EXTENSIÓN TERRITORIAL DEL IMPERIO DE ALEJANDRO MAGNO</vt:lpstr>
      <vt:lpstr>GRECIA: ARTE Y CULTURA</vt:lpstr>
      <vt:lpstr>GRECIA: ARTE Y CULTURA</vt:lpstr>
      <vt:lpstr>GRECIA: ARTE Y CULTURA</vt:lpstr>
      <vt:lpstr>GRECIA: ARTE Y CULTURA</vt:lpstr>
      <vt:lpstr>GRECIA: ARTE Y CULTURA</vt:lpstr>
      <vt:lpstr>GRECIA: ARTE Y CULTURA</vt:lpstr>
      <vt:lpstr>Presentación de PowerPoint</vt:lpstr>
      <vt:lpstr>GRECIA: ARTE Y CULTURA</vt:lpstr>
      <vt:lpstr>GRECIA: ARTE Y CULTURA</vt:lpstr>
      <vt:lpstr>GRECIA: ARTE Y CULTURA</vt:lpstr>
      <vt:lpstr>GRECIA: ARTE Y CULTURA</vt:lpstr>
      <vt:lpstr>GRECIA: ARTE Y CULTURA</vt:lpstr>
      <vt:lpstr>GRECIA: ARTE Y CULTURA</vt:lpstr>
      <vt:lpstr>GRECIA: ARTE Y CULTURA</vt:lpstr>
      <vt:lpstr>GRECIA: ARTE Y CULTURA</vt:lpstr>
      <vt:lpstr>GRECIA: ARTE Y CULTURA</vt:lpstr>
    </vt:vector>
  </TitlesOfParts>
  <Company>Universidad Iberoamericana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Jesús Eugenio Préstamo Millán</dc:creator>
  <cp:lastModifiedBy>Raul</cp:lastModifiedBy>
  <cp:revision>168</cp:revision>
  <dcterms:created xsi:type="dcterms:W3CDTF">2014-08-30T23:29:37Z</dcterms:created>
  <dcterms:modified xsi:type="dcterms:W3CDTF">2017-10-19T20:21:22Z</dcterms:modified>
</cp:coreProperties>
</file>