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2" r:id="rId2"/>
    <p:sldId id="257" r:id="rId3"/>
    <p:sldId id="273" r:id="rId4"/>
    <p:sldId id="259" r:id="rId5"/>
    <p:sldId id="275" r:id="rId6"/>
    <p:sldId id="276" r:id="rId7"/>
    <p:sldId id="267" r:id="rId8"/>
    <p:sldId id="260" r:id="rId9"/>
    <p:sldId id="277" r:id="rId10"/>
    <p:sldId id="261" r:id="rId11"/>
    <p:sldId id="262" r:id="rId12"/>
    <p:sldId id="263" r:id="rId13"/>
    <p:sldId id="268" r:id="rId14"/>
    <p:sldId id="264" r:id="rId15"/>
    <p:sldId id="279" r:id="rId16"/>
    <p:sldId id="269" r:id="rId17"/>
    <p:sldId id="281" r:id="rId18"/>
    <p:sldId id="280" r:id="rId19"/>
    <p:sldId id="265" r:id="rId20"/>
    <p:sldId id="270" r:id="rId21"/>
    <p:sldId id="282" r:id="rId22"/>
    <p:sldId id="271" r:id="rId23"/>
    <p:sldId id="284" r:id="rId24"/>
    <p:sldId id="285" r:id="rId25"/>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9" d="100"/>
          <a:sy n="89" d="100"/>
        </p:scale>
        <p:origin x="-2152"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5CAF0A7B-75B9-C64A-836E-E5D862A05530}"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665DB5C1-41B5-2B4B-A427-BDEB3B475864}" type="slidenum">
              <a:rPr lang="es-ES" smtClean="0"/>
              <a:t>‹Nr.›</a:t>
            </a:fld>
            <a:endParaRPr lang="es-ES"/>
          </a:p>
        </p:txBody>
      </p:sp>
    </p:spTree>
    <p:extLst>
      <p:ext uri="{BB962C8B-B14F-4D97-AF65-F5344CB8AC3E}">
        <p14:creationId xmlns:p14="http://schemas.microsoft.com/office/powerpoint/2010/main" val="2638623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5CAF0A7B-75B9-C64A-836E-E5D862A05530}"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665DB5C1-41B5-2B4B-A427-BDEB3B475864}" type="slidenum">
              <a:rPr lang="es-ES" smtClean="0"/>
              <a:t>‹Nr.›</a:t>
            </a:fld>
            <a:endParaRPr lang="es-ES"/>
          </a:p>
        </p:txBody>
      </p:sp>
    </p:spTree>
    <p:extLst>
      <p:ext uri="{BB962C8B-B14F-4D97-AF65-F5344CB8AC3E}">
        <p14:creationId xmlns:p14="http://schemas.microsoft.com/office/powerpoint/2010/main" val="7193194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5CAF0A7B-75B9-C64A-836E-E5D862A05530}"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665DB5C1-41B5-2B4B-A427-BDEB3B475864}" type="slidenum">
              <a:rPr lang="es-ES" smtClean="0"/>
              <a:t>‹Nr.›</a:t>
            </a:fld>
            <a:endParaRPr lang="es-ES"/>
          </a:p>
        </p:txBody>
      </p:sp>
    </p:spTree>
    <p:extLst>
      <p:ext uri="{BB962C8B-B14F-4D97-AF65-F5344CB8AC3E}">
        <p14:creationId xmlns:p14="http://schemas.microsoft.com/office/powerpoint/2010/main" val="40509977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5CAF0A7B-75B9-C64A-836E-E5D862A05530}"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665DB5C1-41B5-2B4B-A427-BDEB3B475864}" type="slidenum">
              <a:rPr lang="es-ES" smtClean="0"/>
              <a:t>‹Nr.›</a:t>
            </a:fld>
            <a:endParaRPr lang="es-ES"/>
          </a:p>
        </p:txBody>
      </p:sp>
    </p:spTree>
    <p:extLst>
      <p:ext uri="{BB962C8B-B14F-4D97-AF65-F5344CB8AC3E}">
        <p14:creationId xmlns:p14="http://schemas.microsoft.com/office/powerpoint/2010/main" val="3870527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5CAF0A7B-75B9-C64A-836E-E5D862A05530}"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665DB5C1-41B5-2B4B-A427-BDEB3B475864}" type="slidenum">
              <a:rPr lang="es-ES" smtClean="0"/>
              <a:t>‹Nr.›</a:t>
            </a:fld>
            <a:endParaRPr lang="es-ES"/>
          </a:p>
        </p:txBody>
      </p:sp>
    </p:spTree>
    <p:extLst>
      <p:ext uri="{BB962C8B-B14F-4D97-AF65-F5344CB8AC3E}">
        <p14:creationId xmlns:p14="http://schemas.microsoft.com/office/powerpoint/2010/main" val="3248509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5CAF0A7B-75B9-C64A-836E-E5D862A05530}" type="datetimeFigureOut">
              <a:rPr lang="es-ES" smtClean="0"/>
              <a:t>19/10/17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665DB5C1-41B5-2B4B-A427-BDEB3B475864}" type="slidenum">
              <a:rPr lang="es-ES" smtClean="0"/>
              <a:t>‹Nr.›</a:t>
            </a:fld>
            <a:endParaRPr lang="es-ES"/>
          </a:p>
        </p:txBody>
      </p:sp>
    </p:spTree>
    <p:extLst>
      <p:ext uri="{BB962C8B-B14F-4D97-AF65-F5344CB8AC3E}">
        <p14:creationId xmlns:p14="http://schemas.microsoft.com/office/powerpoint/2010/main" val="848387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5CAF0A7B-75B9-C64A-836E-E5D862A05530}" type="datetimeFigureOut">
              <a:rPr lang="es-ES" smtClean="0"/>
              <a:t>19/10/17</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665DB5C1-41B5-2B4B-A427-BDEB3B475864}" type="slidenum">
              <a:rPr lang="es-ES" smtClean="0"/>
              <a:t>‹Nr.›</a:t>
            </a:fld>
            <a:endParaRPr lang="es-ES"/>
          </a:p>
        </p:txBody>
      </p:sp>
    </p:spTree>
    <p:extLst>
      <p:ext uri="{BB962C8B-B14F-4D97-AF65-F5344CB8AC3E}">
        <p14:creationId xmlns:p14="http://schemas.microsoft.com/office/powerpoint/2010/main" val="578744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5CAF0A7B-75B9-C64A-836E-E5D862A05530}" type="datetimeFigureOut">
              <a:rPr lang="es-ES" smtClean="0"/>
              <a:t>19/10/17</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665DB5C1-41B5-2B4B-A427-BDEB3B475864}" type="slidenum">
              <a:rPr lang="es-ES" smtClean="0"/>
              <a:t>‹Nr.›</a:t>
            </a:fld>
            <a:endParaRPr lang="es-ES"/>
          </a:p>
        </p:txBody>
      </p:sp>
    </p:spTree>
    <p:extLst>
      <p:ext uri="{BB962C8B-B14F-4D97-AF65-F5344CB8AC3E}">
        <p14:creationId xmlns:p14="http://schemas.microsoft.com/office/powerpoint/2010/main" val="42709515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5CAF0A7B-75B9-C64A-836E-E5D862A05530}" type="datetimeFigureOut">
              <a:rPr lang="es-ES" smtClean="0"/>
              <a:t>19/10/17</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665DB5C1-41B5-2B4B-A427-BDEB3B475864}" type="slidenum">
              <a:rPr lang="es-ES" smtClean="0"/>
              <a:t>‹Nr.›</a:t>
            </a:fld>
            <a:endParaRPr lang="es-ES"/>
          </a:p>
        </p:txBody>
      </p:sp>
    </p:spTree>
    <p:extLst>
      <p:ext uri="{BB962C8B-B14F-4D97-AF65-F5344CB8AC3E}">
        <p14:creationId xmlns:p14="http://schemas.microsoft.com/office/powerpoint/2010/main" val="36606382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5CAF0A7B-75B9-C64A-836E-E5D862A05530}" type="datetimeFigureOut">
              <a:rPr lang="es-ES" smtClean="0"/>
              <a:t>19/10/17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665DB5C1-41B5-2B4B-A427-BDEB3B475864}" type="slidenum">
              <a:rPr lang="es-ES" smtClean="0"/>
              <a:t>‹Nr.›</a:t>
            </a:fld>
            <a:endParaRPr lang="es-ES"/>
          </a:p>
        </p:txBody>
      </p:sp>
    </p:spTree>
    <p:extLst>
      <p:ext uri="{BB962C8B-B14F-4D97-AF65-F5344CB8AC3E}">
        <p14:creationId xmlns:p14="http://schemas.microsoft.com/office/powerpoint/2010/main" val="1386802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5CAF0A7B-75B9-C64A-836E-E5D862A05530}" type="datetimeFigureOut">
              <a:rPr lang="es-ES" smtClean="0"/>
              <a:t>19/10/17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665DB5C1-41B5-2B4B-A427-BDEB3B475864}" type="slidenum">
              <a:rPr lang="es-ES" smtClean="0"/>
              <a:t>‹Nr.›</a:t>
            </a:fld>
            <a:endParaRPr lang="es-ES"/>
          </a:p>
        </p:txBody>
      </p:sp>
    </p:spTree>
    <p:extLst>
      <p:ext uri="{BB962C8B-B14F-4D97-AF65-F5344CB8AC3E}">
        <p14:creationId xmlns:p14="http://schemas.microsoft.com/office/powerpoint/2010/main" val="176702017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AF0A7B-75B9-C64A-836E-E5D862A05530}" type="datetimeFigureOut">
              <a:rPr lang="es-ES" smtClean="0"/>
              <a:t>19/10/17</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5DB5C1-41B5-2B4B-A427-BDEB3B475864}" type="slidenum">
              <a:rPr lang="es-ES" smtClean="0"/>
              <a:t>‹Nr.›</a:t>
            </a:fld>
            <a:endParaRPr lang="es-ES"/>
          </a:p>
        </p:txBody>
      </p:sp>
    </p:spTree>
    <p:extLst>
      <p:ext uri="{BB962C8B-B14F-4D97-AF65-F5344CB8AC3E}">
        <p14:creationId xmlns:p14="http://schemas.microsoft.com/office/powerpoint/2010/main" val="28115937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jpg"/><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s.wikipedia.org/wiki/Lana"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s.wikipedia.org/wiki/VI_milenio_a._C."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s.wikipedia.org/wiki/Idioma_griego"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dirty="0" smtClean="0"/>
              <a:t>ARTE Y CULTURA I</a:t>
            </a:r>
            <a:br>
              <a:rPr lang="es-ES" sz="2800" dirty="0" smtClean="0"/>
            </a:br>
            <a:r>
              <a:rPr lang="es-ES" sz="2000" dirty="0" smtClean="0"/>
              <a:t>CULTURAS DE LA ANTIGÜEDAD: MESOPOTAMIA</a:t>
            </a:r>
            <a:endParaRPr lang="es-ES" sz="2000" dirty="0"/>
          </a:p>
        </p:txBody>
      </p:sp>
      <p:sp>
        <p:nvSpPr>
          <p:cNvPr id="5" name="CuadroTexto 4"/>
          <p:cNvSpPr txBox="1"/>
          <p:nvPr/>
        </p:nvSpPr>
        <p:spPr>
          <a:xfrm>
            <a:off x="1043247" y="5125781"/>
            <a:ext cx="7064594" cy="1200329"/>
          </a:xfrm>
          <a:prstGeom prst="rect">
            <a:avLst/>
          </a:prstGeom>
          <a:noFill/>
        </p:spPr>
        <p:txBody>
          <a:bodyPr wrap="square" rtlCol="0">
            <a:spAutoFit/>
          </a:bodyPr>
          <a:lstStyle/>
          <a:p>
            <a:pPr algn="ctr"/>
            <a:r>
              <a:rPr lang="es-ES" dirty="0" smtClean="0"/>
              <a:t>UNIDAD 1</a:t>
            </a:r>
          </a:p>
          <a:p>
            <a:pPr algn="ctr"/>
            <a:endParaRPr lang="es-ES" dirty="0" smtClean="0"/>
          </a:p>
          <a:p>
            <a:pPr algn="ctr"/>
            <a:r>
              <a:rPr lang="es-ES" dirty="0" smtClean="0"/>
              <a:t>PROFR.  JESÚS </a:t>
            </a:r>
            <a:r>
              <a:rPr lang="es-ES" dirty="0" smtClean="0"/>
              <a:t>PRÉSTAMO</a:t>
            </a:r>
          </a:p>
          <a:p>
            <a:pPr algn="ctr"/>
            <a:r>
              <a:rPr lang="es-ES" dirty="0" smtClean="0"/>
              <a:t>PROFR. RAUL LE</a:t>
            </a:r>
            <a:r>
              <a:rPr lang="es-ES" dirty="0" smtClean="0"/>
              <a:t>ÓN</a:t>
            </a:r>
            <a:endParaRPr lang="es-ES" dirty="0"/>
          </a:p>
        </p:txBody>
      </p:sp>
      <p:pic>
        <p:nvPicPr>
          <p:cNvPr id="9" name="Imagen 8" descr="Mesopotamia escritura cuneiform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7802" y="1530365"/>
            <a:ext cx="2120512" cy="3595416"/>
          </a:xfrm>
          <a:prstGeom prst="rect">
            <a:avLst/>
          </a:prstGeom>
        </p:spPr>
      </p:pic>
      <p:pic>
        <p:nvPicPr>
          <p:cNvPr id="10" name="Imagen 9" descr="Mesopotamia- superintendent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3492" y="1519590"/>
            <a:ext cx="1950418" cy="3595416"/>
          </a:xfrm>
          <a:prstGeom prst="rect">
            <a:avLst/>
          </a:prstGeom>
        </p:spPr>
      </p:pic>
      <p:pic>
        <p:nvPicPr>
          <p:cNvPr id="12" name="Imagen 11" descr="Arte Mesopotamia.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63813" y="1530365"/>
            <a:ext cx="4853365" cy="3595416"/>
          </a:xfrm>
          <a:prstGeom prst="rect">
            <a:avLst/>
          </a:prstGeom>
        </p:spPr>
      </p:pic>
    </p:spTree>
    <p:extLst>
      <p:ext uri="{BB962C8B-B14F-4D97-AF65-F5344CB8AC3E}">
        <p14:creationId xmlns:p14="http://schemas.microsoft.com/office/powerpoint/2010/main" val="32056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509449"/>
          </a:xfrm>
        </p:spPr>
        <p:txBody>
          <a:bodyPr>
            <a:normAutofit/>
          </a:bodyPr>
          <a:lstStyle/>
          <a:p>
            <a:r>
              <a:rPr lang="es-ES" sz="1200" dirty="0" smtClean="0"/>
              <a:t>CULTURAS DE LA ANTIGÜEDAD: MESOPOTAMIA</a:t>
            </a:r>
            <a:endParaRPr lang="es-ES" sz="1200" dirty="0"/>
          </a:p>
        </p:txBody>
      </p:sp>
      <p:sp>
        <p:nvSpPr>
          <p:cNvPr id="3" name="Marcador de contenido 2"/>
          <p:cNvSpPr>
            <a:spLocks noGrp="1"/>
          </p:cNvSpPr>
          <p:nvPr>
            <p:ph idx="1"/>
          </p:nvPr>
        </p:nvSpPr>
        <p:spPr>
          <a:xfrm>
            <a:off x="457200" y="905566"/>
            <a:ext cx="8229600" cy="5073994"/>
          </a:xfrm>
        </p:spPr>
        <p:txBody>
          <a:bodyPr>
            <a:normAutofit/>
          </a:bodyPr>
          <a:lstStyle/>
          <a:p>
            <a:pPr marL="0" indent="0" algn="ctr">
              <a:buNone/>
            </a:pPr>
            <a:endParaRPr lang="es-ES" sz="1200" b="1" dirty="0" smtClean="0"/>
          </a:p>
          <a:p>
            <a:pPr marL="0" indent="0" algn="ctr">
              <a:buNone/>
            </a:pPr>
            <a:r>
              <a:rPr lang="es-ES" sz="1200" b="1" dirty="0" smtClean="0"/>
              <a:t>ARQUEOLOGÍA</a:t>
            </a:r>
          </a:p>
          <a:p>
            <a:pPr marL="0" indent="0">
              <a:buNone/>
            </a:pPr>
            <a:endParaRPr lang="es-ES" sz="1200" dirty="0"/>
          </a:p>
          <a:p>
            <a:r>
              <a:rPr lang="es-ES" sz="1200" dirty="0" smtClean="0"/>
              <a:t>Las culturas mesopotámicas fueron desenterradas y dadas a conocer por las exploraciones arqueológicas iniciadas en 1786 d.C., por los franceses y en las siguientes décadas por los ingleses.  En el último tercio del siglo XIX les siguieron alemanes y estadunidenses. Muchos de estos vestigios se conservan en museos importantes de estos países.</a:t>
            </a:r>
          </a:p>
          <a:p>
            <a:endParaRPr lang="es-ES" sz="1200" dirty="0" smtClean="0"/>
          </a:p>
          <a:p>
            <a:endParaRPr lang="es-ES" sz="1200" dirty="0"/>
          </a:p>
          <a:p>
            <a:pPr marL="0" indent="0" algn="ctr">
              <a:buNone/>
            </a:pPr>
            <a:r>
              <a:rPr lang="es-ES" sz="1200" b="1" dirty="0" smtClean="0"/>
              <a:t>CULTURA</a:t>
            </a:r>
          </a:p>
          <a:p>
            <a:pPr marL="0" indent="0" algn="ctr">
              <a:buNone/>
            </a:pPr>
            <a:endParaRPr lang="es-ES" sz="1200" dirty="0"/>
          </a:p>
          <a:p>
            <a:r>
              <a:rPr lang="es-ES" sz="1200" dirty="0" smtClean="0"/>
              <a:t>Las </a:t>
            </a:r>
            <a:r>
              <a:rPr lang="es-ES" sz="1200" dirty="0"/>
              <a:t>culturas de Mesopotamia fueron pioneras en </a:t>
            </a:r>
            <a:r>
              <a:rPr lang="es-ES" sz="1200" dirty="0" smtClean="0"/>
              <a:t>muchas </a:t>
            </a:r>
            <a:r>
              <a:rPr lang="es-ES" sz="1200" dirty="0"/>
              <a:t>ramas de conocimiento; desarrollaron la </a:t>
            </a:r>
            <a:r>
              <a:rPr lang="es-ES" sz="1200" b="1" dirty="0"/>
              <a:t>escritura </a:t>
            </a:r>
            <a:r>
              <a:rPr lang="es-ES" sz="1200" dirty="0"/>
              <a:t>que se denominó</a:t>
            </a:r>
            <a:r>
              <a:rPr lang="es-ES" sz="1200" b="1" dirty="0"/>
              <a:t> cuneiforme</a:t>
            </a:r>
            <a:r>
              <a:rPr lang="es-ES" sz="1200" dirty="0"/>
              <a:t>, en principio pictográfica y más adelante la </a:t>
            </a:r>
            <a:r>
              <a:rPr lang="es-ES" sz="1200" dirty="0" smtClean="0"/>
              <a:t>fonética. Creación de los </a:t>
            </a:r>
            <a:r>
              <a:rPr lang="es-ES" sz="1200" dirty="0"/>
              <a:t>primeros </a:t>
            </a:r>
            <a:r>
              <a:rPr lang="es-ES" sz="1200" b="1" dirty="0"/>
              <a:t>códigos de </a:t>
            </a:r>
            <a:r>
              <a:rPr lang="es-ES" sz="1200" b="1" dirty="0" smtClean="0"/>
              <a:t>leyes</a:t>
            </a:r>
            <a:r>
              <a:rPr lang="es-ES" sz="1200" dirty="0" smtClean="0"/>
              <a:t>. </a:t>
            </a:r>
          </a:p>
          <a:p>
            <a:endParaRPr lang="es-ES" sz="1200" dirty="0"/>
          </a:p>
          <a:p>
            <a:r>
              <a:rPr lang="es-ES" sz="1200" dirty="0"/>
              <a:t>E</a:t>
            </a:r>
            <a:r>
              <a:rPr lang="es-ES" sz="1200" dirty="0" smtClean="0"/>
              <a:t>n </a:t>
            </a:r>
            <a:r>
              <a:rPr lang="es-ES" sz="1200" b="1" dirty="0"/>
              <a:t>arquitectura</a:t>
            </a:r>
            <a:r>
              <a:rPr lang="es-ES" sz="1200" dirty="0"/>
              <a:t>, desarrollaron importantes avances como la bóveda y la cúpula, crearon un calendario de 12 meses y 360 días e inventaron el sistema de </a:t>
            </a:r>
            <a:r>
              <a:rPr lang="es-ES" sz="1200" dirty="0" smtClean="0"/>
              <a:t>numeración sexagesimal.</a:t>
            </a:r>
          </a:p>
          <a:p>
            <a:pPr marL="0" indent="0">
              <a:buNone/>
            </a:pPr>
            <a:endParaRPr lang="es-ES" sz="1200" dirty="0"/>
          </a:p>
          <a:p>
            <a:r>
              <a:rPr lang="es-ES" sz="1200" dirty="0" smtClean="0"/>
              <a:t>En las </a:t>
            </a:r>
            <a:r>
              <a:rPr lang="es-ES" sz="1200" b="1" dirty="0" smtClean="0"/>
              <a:t>ciencias</a:t>
            </a:r>
            <a:r>
              <a:rPr lang="es-ES" sz="1200" dirty="0" smtClean="0"/>
              <a:t>, además del cálculo, desarrollaron una matemática que permitía resolver ecuaciones hasta de tercer grado; conocían la constante Pi, raíces y potencias y podían calcular volúmenes y superficies.</a:t>
            </a:r>
          </a:p>
          <a:p>
            <a:endParaRPr lang="es-ES" sz="1200" dirty="0"/>
          </a:p>
          <a:p>
            <a:r>
              <a:rPr lang="es-ES" sz="1200" dirty="0" smtClean="0"/>
              <a:t>En la </a:t>
            </a:r>
            <a:r>
              <a:rPr lang="es-ES" sz="1200" b="1" dirty="0" smtClean="0"/>
              <a:t>astronomía</a:t>
            </a:r>
            <a:r>
              <a:rPr lang="es-ES" sz="1200" dirty="0" smtClean="0"/>
              <a:t> hubo un importante desarrollo entre los babilonios quienes podían predecir fenómenos astronómicos. Desarrollaron un calendario lunar muy preciso que les permitía ajustar el calendario solar.</a:t>
            </a:r>
          </a:p>
          <a:p>
            <a:endParaRPr lang="es-ES" sz="1200" dirty="0"/>
          </a:p>
          <a:p>
            <a:r>
              <a:rPr lang="es-ES" sz="1200" dirty="0"/>
              <a:t>También se han encontrado tratados de </a:t>
            </a:r>
            <a:r>
              <a:rPr lang="es-ES" sz="1200" b="1" dirty="0" smtClean="0"/>
              <a:t>medicina</a:t>
            </a:r>
            <a:r>
              <a:rPr lang="es-ES" sz="1200" dirty="0" smtClean="0"/>
              <a:t> y registros de materiales geológicos.</a:t>
            </a:r>
          </a:p>
        </p:txBody>
      </p:sp>
    </p:spTree>
    <p:extLst>
      <p:ext uri="{BB962C8B-B14F-4D97-AF65-F5344CB8AC3E}">
        <p14:creationId xmlns:p14="http://schemas.microsoft.com/office/powerpoint/2010/main" val="2519215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399014"/>
          </a:xfrm>
        </p:spPr>
        <p:txBody>
          <a:bodyPr>
            <a:normAutofit/>
          </a:bodyPr>
          <a:lstStyle/>
          <a:p>
            <a:r>
              <a:rPr lang="es-ES" sz="1200" dirty="0" smtClean="0"/>
              <a:t>CULTURAS DE LA ANTIGÜEDAD: MESOPOTAMIA</a:t>
            </a:r>
            <a:endParaRPr lang="es-ES" sz="1200" dirty="0"/>
          </a:p>
        </p:txBody>
      </p:sp>
      <p:sp>
        <p:nvSpPr>
          <p:cNvPr id="3" name="Marcador de contenido 2"/>
          <p:cNvSpPr>
            <a:spLocks noGrp="1"/>
          </p:cNvSpPr>
          <p:nvPr>
            <p:ph idx="1"/>
          </p:nvPr>
        </p:nvSpPr>
        <p:spPr>
          <a:xfrm>
            <a:off x="457200" y="673653"/>
            <a:ext cx="8229600" cy="5840832"/>
          </a:xfrm>
        </p:spPr>
        <p:txBody>
          <a:bodyPr>
            <a:noAutofit/>
          </a:bodyPr>
          <a:lstStyle/>
          <a:p>
            <a:r>
              <a:rPr lang="es-ES" sz="1100" dirty="0" smtClean="0"/>
              <a:t>En la </a:t>
            </a:r>
            <a:r>
              <a:rPr lang="es-ES" sz="1100" b="1" dirty="0" smtClean="0"/>
              <a:t>literatura</a:t>
            </a:r>
            <a:r>
              <a:rPr lang="es-ES" sz="1100" dirty="0" smtClean="0"/>
              <a:t>, el lenguaje escrito fue usado originalmente para el registro de las cuentas administrativas; posteriormente se utilizó para narrar acontecimientos pasados. Destaca la epopeya de </a:t>
            </a:r>
            <a:r>
              <a:rPr lang="es-ES" sz="1100" dirty="0" err="1" smtClean="0"/>
              <a:t>Gilgamesh</a:t>
            </a:r>
            <a:r>
              <a:rPr lang="es-ES" sz="1100" dirty="0" smtClean="0"/>
              <a:t>, personaje legendario de la mitología sumeria.</a:t>
            </a:r>
          </a:p>
          <a:p>
            <a:pPr marL="0" indent="0">
              <a:buNone/>
            </a:pPr>
            <a:endParaRPr lang="es-ES" sz="1100" dirty="0" smtClean="0"/>
          </a:p>
          <a:p>
            <a:r>
              <a:rPr lang="es-ES" sz="1100" dirty="0" smtClean="0"/>
              <a:t>La literatura sumeria comprende tres grandes temas: mitos, himnos y lamentaciones. </a:t>
            </a:r>
          </a:p>
          <a:p>
            <a:pPr lvl="1"/>
            <a:r>
              <a:rPr lang="es-ES" sz="1100" dirty="0" smtClean="0"/>
              <a:t>Los </a:t>
            </a:r>
            <a:r>
              <a:rPr lang="es-ES" sz="1100" i="1" dirty="0" smtClean="0"/>
              <a:t>mitos</a:t>
            </a:r>
            <a:r>
              <a:rPr lang="es-ES" sz="1100" dirty="0" smtClean="0"/>
              <a:t> se refieren a la personalidad de sus dioses.</a:t>
            </a:r>
          </a:p>
          <a:p>
            <a:pPr lvl="1"/>
            <a:r>
              <a:rPr lang="es-ES" sz="1100" dirty="0" smtClean="0"/>
              <a:t>Los </a:t>
            </a:r>
            <a:r>
              <a:rPr lang="es-ES" sz="1100" i="1" dirty="0" smtClean="0"/>
              <a:t>himnos</a:t>
            </a:r>
            <a:r>
              <a:rPr lang="es-ES" sz="1100" dirty="0" smtClean="0"/>
              <a:t> son alabanzas a dioses, reyes y ciudades o templos. </a:t>
            </a:r>
          </a:p>
          <a:p>
            <a:pPr lvl="1"/>
            <a:r>
              <a:rPr lang="es-ES" sz="1100" dirty="0" smtClean="0"/>
              <a:t>Las </a:t>
            </a:r>
            <a:r>
              <a:rPr lang="es-ES" sz="1100" i="1" dirty="0" smtClean="0"/>
              <a:t>lamentaciones</a:t>
            </a:r>
            <a:r>
              <a:rPr lang="es-ES" sz="1100" dirty="0" smtClean="0"/>
              <a:t> relatan temas catastróficos como la destrucción de ciudades o el abandono de los dioses. </a:t>
            </a:r>
          </a:p>
          <a:p>
            <a:pPr marL="457200" lvl="1" indent="0">
              <a:buNone/>
            </a:pPr>
            <a:endParaRPr lang="es-ES" sz="1100" dirty="0" smtClean="0"/>
          </a:p>
          <a:p>
            <a:r>
              <a:rPr lang="es-ES" sz="1100" dirty="0" smtClean="0"/>
              <a:t>Algunas de estas historias es posible que se apoyasen en hechos históricos como guerras, inundaciones o la actividad constructora de un rey importante magnificados y distorsionados con el tiempo.</a:t>
            </a:r>
          </a:p>
          <a:p>
            <a:pPr marL="0" indent="0">
              <a:buNone/>
            </a:pPr>
            <a:endParaRPr lang="es-ES" sz="1100" dirty="0" smtClean="0"/>
          </a:p>
          <a:p>
            <a:endParaRPr lang="es-ES" sz="1100" dirty="0"/>
          </a:p>
          <a:p>
            <a:pPr marL="0" indent="0" algn="ctr">
              <a:buNone/>
            </a:pPr>
            <a:r>
              <a:rPr lang="es-ES" sz="1100" b="1" dirty="0" smtClean="0"/>
              <a:t>RELIGIÓN</a:t>
            </a:r>
          </a:p>
          <a:p>
            <a:pPr marL="0" indent="0">
              <a:buNone/>
            </a:pPr>
            <a:endParaRPr lang="es-ES" sz="1100" dirty="0"/>
          </a:p>
          <a:p>
            <a:r>
              <a:rPr lang="es-ES" sz="1100" dirty="0" smtClean="0"/>
              <a:t>La </a:t>
            </a:r>
            <a:r>
              <a:rPr lang="es-ES" sz="1100" b="1" dirty="0" smtClean="0"/>
              <a:t>religión</a:t>
            </a:r>
            <a:r>
              <a:rPr lang="es-ES" sz="1100" dirty="0" smtClean="0"/>
              <a:t> era </a:t>
            </a:r>
            <a:r>
              <a:rPr lang="es-ES" sz="1100" b="1" dirty="0" smtClean="0"/>
              <a:t>politeísta</a:t>
            </a:r>
            <a:r>
              <a:rPr lang="es-ES" sz="1100" dirty="0" smtClean="0"/>
              <a:t>: cada ciudad adoraba a sus propios dioses, aunque había algunos comunes a todos:</a:t>
            </a:r>
          </a:p>
          <a:p>
            <a:pPr lvl="1">
              <a:buFont typeface="Arial"/>
              <a:buChar char="•"/>
            </a:pPr>
            <a:r>
              <a:rPr lang="es-ES" sz="1100" dirty="0" err="1" smtClean="0"/>
              <a:t>Anu</a:t>
            </a:r>
            <a:r>
              <a:rPr lang="es-ES" sz="1100" dirty="0" smtClean="0"/>
              <a:t>: dios del cielo y padre de los dioses.</a:t>
            </a:r>
          </a:p>
          <a:p>
            <a:pPr lvl="1">
              <a:buFont typeface="Arial"/>
              <a:buChar char="•"/>
            </a:pPr>
            <a:r>
              <a:rPr lang="es-ES" sz="1100" dirty="0" err="1" smtClean="0"/>
              <a:t>Nannar</a:t>
            </a:r>
            <a:r>
              <a:rPr lang="es-ES" sz="1100" dirty="0" smtClean="0"/>
              <a:t>: dios de la luna.</a:t>
            </a:r>
          </a:p>
          <a:p>
            <a:pPr lvl="1">
              <a:buFont typeface="Arial"/>
              <a:buChar char="•"/>
            </a:pPr>
            <a:r>
              <a:rPr lang="es-ES" sz="1100" dirty="0" err="1" smtClean="0"/>
              <a:t>Shamash</a:t>
            </a:r>
            <a:r>
              <a:rPr lang="es-ES" sz="1100" dirty="0" smtClean="0"/>
              <a:t>: dios del sol (hacia el 5.100 a.C., se llamaba </a:t>
            </a:r>
            <a:r>
              <a:rPr lang="es-ES" sz="1100" dirty="0" err="1" smtClean="0"/>
              <a:t>Ninurta</a:t>
            </a:r>
            <a:r>
              <a:rPr lang="es-ES" sz="1100" dirty="0" smtClean="0"/>
              <a:t>)</a:t>
            </a:r>
          </a:p>
          <a:p>
            <a:pPr lvl="1">
              <a:buFont typeface="Arial"/>
              <a:buChar char="•"/>
            </a:pPr>
            <a:r>
              <a:rPr lang="es-ES" sz="1100" dirty="0" err="1" smtClean="0"/>
              <a:t>Ishtar</a:t>
            </a:r>
            <a:r>
              <a:rPr lang="es-ES" sz="1100" dirty="0" smtClean="0"/>
              <a:t> (</a:t>
            </a:r>
            <a:r>
              <a:rPr lang="es-ES" sz="1100" dirty="0" err="1" smtClean="0"/>
              <a:t>Inanna</a:t>
            </a:r>
            <a:r>
              <a:rPr lang="es-ES" sz="1100" dirty="0" smtClean="0"/>
              <a:t> o Astarté): diosa de la fecundidad y del amor.</a:t>
            </a:r>
          </a:p>
          <a:p>
            <a:pPr lvl="1">
              <a:buFont typeface="Arial"/>
              <a:buChar char="•"/>
            </a:pPr>
            <a:r>
              <a:rPr lang="es-ES" sz="1100" dirty="0" err="1" smtClean="0"/>
              <a:t>Ea</a:t>
            </a:r>
            <a:r>
              <a:rPr lang="es-ES" sz="1100" dirty="0" smtClean="0"/>
              <a:t>: dios del agua y creador de los hombres.</a:t>
            </a:r>
          </a:p>
          <a:p>
            <a:pPr lvl="1">
              <a:buFont typeface="Arial"/>
              <a:buChar char="•"/>
            </a:pPr>
            <a:r>
              <a:rPr lang="es-ES" sz="1100" dirty="0" err="1" smtClean="0"/>
              <a:t>Enlil</a:t>
            </a:r>
            <a:r>
              <a:rPr lang="es-ES" sz="1100" dirty="0" smtClean="0"/>
              <a:t>: dios de la agricultura (protector de deidades menores).</a:t>
            </a:r>
          </a:p>
          <a:p>
            <a:pPr marL="0" indent="0" algn="ctr">
              <a:buNone/>
            </a:pPr>
            <a:endParaRPr lang="es-ES" sz="1100" dirty="0"/>
          </a:p>
          <a:p>
            <a:r>
              <a:rPr lang="es-ES" sz="1100" dirty="0" smtClean="0"/>
              <a:t>En </a:t>
            </a:r>
            <a:r>
              <a:rPr lang="es-ES" sz="1100" dirty="0"/>
              <a:t>el siglo XVII a. C., el rey Hammurabi unificó el Estado, hizo de Babilonia la capital del imperio e impuso como dios principal a </a:t>
            </a:r>
            <a:r>
              <a:rPr lang="es-ES" sz="1100" dirty="0" err="1" smtClean="0"/>
              <a:t>Marduk</a:t>
            </a:r>
            <a:r>
              <a:rPr lang="es-ES" sz="1100" dirty="0" smtClean="0"/>
              <a:t>, encargado de restablecer el orden celeste, de hacer surgir el mar y de esculpir el cuerpo del primer hombre.</a:t>
            </a:r>
          </a:p>
          <a:p>
            <a:endParaRPr lang="es-ES" sz="1200" dirty="0"/>
          </a:p>
          <a:p>
            <a:r>
              <a:rPr lang="es-ES" sz="1100" dirty="0"/>
              <a:t>S</a:t>
            </a:r>
            <a:r>
              <a:rPr lang="es-ES" sz="1100" dirty="0" smtClean="0"/>
              <a:t>us </a:t>
            </a:r>
            <a:r>
              <a:rPr lang="es-ES" sz="1100" dirty="0"/>
              <a:t>dioses estaban asociados a distintas </a:t>
            </a:r>
            <a:r>
              <a:rPr lang="es-ES" sz="1100" dirty="0" smtClean="0"/>
              <a:t>actividades: tenían </a:t>
            </a:r>
            <a:r>
              <a:rPr lang="es-ES" sz="1100" dirty="0"/>
              <a:t>dioses de la ganadería, escritura, confección, etc. </a:t>
            </a:r>
            <a:r>
              <a:rPr lang="es-ES" sz="1100" dirty="0" smtClean="0"/>
              <a:t>Cada ciudad-estado tenía su dios protector al que se le dedicaba el templo (zigurat).</a:t>
            </a:r>
            <a:endParaRPr lang="es-ES" sz="1100" dirty="0"/>
          </a:p>
        </p:txBody>
      </p:sp>
    </p:spTree>
    <p:extLst>
      <p:ext uri="{BB962C8B-B14F-4D97-AF65-F5344CB8AC3E}">
        <p14:creationId xmlns:p14="http://schemas.microsoft.com/office/powerpoint/2010/main" val="344832266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487362"/>
          </a:xfrm>
        </p:spPr>
        <p:txBody>
          <a:bodyPr>
            <a:normAutofit/>
          </a:bodyPr>
          <a:lstStyle/>
          <a:p>
            <a:r>
              <a:rPr lang="es-ES" sz="1200" dirty="0"/>
              <a:t>CULTURAS DE LA ANTIGÜEDAD: MESOPOTAMIA</a:t>
            </a:r>
          </a:p>
        </p:txBody>
      </p:sp>
      <p:sp>
        <p:nvSpPr>
          <p:cNvPr id="3" name="Marcador de contenido 2"/>
          <p:cNvSpPr>
            <a:spLocks noGrp="1"/>
          </p:cNvSpPr>
          <p:nvPr>
            <p:ph idx="1"/>
          </p:nvPr>
        </p:nvSpPr>
        <p:spPr>
          <a:xfrm>
            <a:off x="457200" y="762000"/>
            <a:ext cx="8229600" cy="5364163"/>
          </a:xfrm>
        </p:spPr>
        <p:txBody>
          <a:bodyPr>
            <a:normAutofit lnSpcReduction="10000"/>
          </a:bodyPr>
          <a:lstStyle/>
          <a:p>
            <a:pPr marL="0" indent="0" algn="ctr">
              <a:buNone/>
            </a:pPr>
            <a:r>
              <a:rPr lang="es-ES" sz="1200" b="1" dirty="0" smtClean="0"/>
              <a:t>LENGUAS</a:t>
            </a:r>
          </a:p>
          <a:p>
            <a:pPr marL="0" indent="0" algn="ctr">
              <a:buNone/>
            </a:pPr>
            <a:endParaRPr lang="es-ES" sz="1200" dirty="0"/>
          </a:p>
          <a:p>
            <a:r>
              <a:rPr lang="es-ES" sz="1200" dirty="0" smtClean="0"/>
              <a:t>El </a:t>
            </a:r>
            <a:r>
              <a:rPr lang="es-ES" sz="1200" dirty="0"/>
              <a:t>desarrollo temprano de la agricultura en la región </a:t>
            </a:r>
            <a:r>
              <a:rPr lang="es-ES" sz="1200" dirty="0" smtClean="0"/>
              <a:t>hizo que </a:t>
            </a:r>
            <a:r>
              <a:rPr lang="es-ES" sz="1200" dirty="0"/>
              <a:t>numerosos pequeños grupos humanos </a:t>
            </a:r>
            <a:r>
              <a:rPr lang="es-ES" sz="1200" dirty="0" smtClean="0"/>
              <a:t>se </a:t>
            </a:r>
            <a:r>
              <a:rPr lang="es-ES" sz="1200" dirty="0"/>
              <a:t>expandieran </a:t>
            </a:r>
            <a:r>
              <a:rPr lang="es-ES" sz="1200" dirty="0" smtClean="0"/>
              <a:t>en </a:t>
            </a:r>
            <a:r>
              <a:rPr lang="es-ES" sz="1200" dirty="0"/>
              <a:t>la región </a:t>
            </a:r>
            <a:r>
              <a:rPr lang="es-ES" sz="1200" dirty="0" smtClean="0"/>
              <a:t>por lo </a:t>
            </a:r>
            <a:r>
              <a:rPr lang="es-ES" sz="1200" dirty="0"/>
              <a:t>que la diversidad </a:t>
            </a:r>
            <a:r>
              <a:rPr lang="es-ES" sz="1200" dirty="0" smtClean="0"/>
              <a:t>lingüística </a:t>
            </a:r>
            <a:r>
              <a:rPr lang="es-ES" sz="1200" dirty="0"/>
              <a:t>inicialmente fuera muy </a:t>
            </a:r>
            <a:r>
              <a:rPr lang="es-ES" sz="1200" dirty="0" smtClean="0"/>
              <a:t>grande (Mito de la Torre de Babel y la confusión de las lenguas). </a:t>
            </a:r>
          </a:p>
          <a:p>
            <a:endParaRPr lang="es-ES" sz="1200" dirty="0"/>
          </a:p>
          <a:p>
            <a:r>
              <a:rPr lang="es-ES" sz="1200" dirty="0" smtClean="0"/>
              <a:t>En </a:t>
            </a:r>
            <a:r>
              <a:rPr lang="es-ES" sz="1200" dirty="0"/>
              <a:t>Mesopotamia se reconocen dos grandes familias </a:t>
            </a:r>
            <a:r>
              <a:rPr lang="es-ES" sz="1200" dirty="0" smtClean="0"/>
              <a:t>lingüísticas: indoeuropea (lenguas de diferentes ramas); y semítica (solo dos ramas). </a:t>
            </a:r>
            <a:endParaRPr lang="es-ES" sz="1200" b="1" dirty="0" smtClean="0"/>
          </a:p>
          <a:p>
            <a:pPr marL="0" indent="0" algn="ctr">
              <a:buNone/>
            </a:pPr>
            <a:r>
              <a:rPr lang="es-ES" sz="1200" b="1" dirty="0" smtClean="0"/>
              <a:t>ARTE</a:t>
            </a:r>
          </a:p>
          <a:p>
            <a:pPr marL="0" indent="0" algn="ctr">
              <a:buNone/>
            </a:pPr>
            <a:endParaRPr lang="es-ES" sz="1200" dirty="0" smtClean="0"/>
          </a:p>
          <a:p>
            <a:r>
              <a:rPr lang="es-ES" sz="1200" dirty="0" smtClean="0"/>
              <a:t>La </a:t>
            </a:r>
            <a:r>
              <a:rPr lang="es-ES" sz="1200" dirty="0"/>
              <a:t>sedentarización de los pueblos nómadas que </a:t>
            </a:r>
            <a:r>
              <a:rPr lang="es-ES" sz="1200" dirty="0" smtClean="0"/>
              <a:t>inmigraban convirtiéndose </a:t>
            </a:r>
            <a:r>
              <a:rPr lang="es-ES" sz="1200" dirty="0"/>
              <a:t>en </a:t>
            </a:r>
            <a:r>
              <a:rPr lang="es-ES" sz="1200" dirty="0" smtClean="0"/>
              <a:t>agricultores hizo que desarrollaran </a:t>
            </a:r>
            <a:r>
              <a:rPr lang="es-ES" sz="1200" dirty="0"/>
              <a:t>una cultura y un arte con una </a:t>
            </a:r>
            <a:r>
              <a:rPr lang="es-ES" sz="1200" dirty="0" smtClean="0"/>
              <a:t>gran </a:t>
            </a:r>
            <a:r>
              <a:rPr lang="es-ES" sz="1200" dirty="0"/>
              <a:t>variedad de formas y </a:t>
            </a:r>
            <a:r>
              <a:rPr lang="es-ES" sz="1200" dirty="0" smtClean="0"/>
              <a:t>estilos.</a:t>
            </a:r>
          </a:p>
          <a:p>
            <a:endParaRPr lang="es-ES" sz="1200" dirty="0"/>
          </a:p>
          <a:p>
            <a:r>
              <a:rPr lang="es-ES" sz="1200" dirty="0" smtClean="0"/>
              <a:t>El </a:t>
            </a:r>
            <a:r>
              <a:rPr lang="es-ES" sz="1200" dirty="0"/>
              <a:t>arte en general mantiene bastante unidad en cuanto a su intencionalidad, </a:t>
            </a:r>
            <a:r>
              <a:rPr lang="es-ES" sz="1200" dirty="0" smtClean="0"/>
              <a:t>cuyo resultado es un </a:t>
            </a:r>
            <a:r>
              <a:rPr lang="es-ES" sz="1200" b="1" dirty="0"/>
              <a:t>arte un poco rígido, geométrico y cerrado</a:t>
            </a:r>
            <a:r>
              <a:rPr lang="es-ES" sz="1200" dirty="0"/>
              <a:t>, pues, ante todo, tiene una finalidad práctica y no </a:t>
            </a:r>
            <a:r>
              <a:rPr lang="es-ES" sz="1200" dirty="0" smtClean="0"/>
              <a:t>estética: </a:t>
            </a:r>
            <a:r>
              <a:rPr lang="es-ES" sz="1200" dirty="0"/>
              <a:t>se desarrolla al servicio de la </a:t>
            </a:r>
            <a:r>
              <a:rPr lang="es-ES" sz="1200" dirty="0" smtClean="0"/>
              <a:t>sociedad.</a:t>
            </a:r>
          </a:p>
          <a:p>
            <a:endParaRPr lang="es-ES" sz="1200" dirty="0"/>
          </a:p>
          <a:p>
            <a:r>
              <a:rPr lang="es-ES" sz="1200" dirty="0" smtClean="0"/>
              <a:t>La </a:t>
            </a:r>
            <a:r>
              <a:rPr lang="es-ES" sz="1200" b="1" dirty="0" smtClean="0"/>
              <a:t>escultura</a:t>
            </a:r>
            <a:r>
              <a:rPr lang="es-ES" sz="1200" dirty="0" smtClean="0"/>
              <a:t> representa a dioses, funcionarios o personas individualizadas (con su nombre grabado): busca sustituir a la persona más que representarla. Desarrollaron el realismo conceptual consistente en simplificar y regularizar las formas naturales según la ley de la frontalidad (parte derecha e izquierda simétricas) y al geometrismo (figura dentro de un esquema geométrico que solía ser el cilindro o el cono). </a:t>
            </a:r>
          </a:p>
          <a:p>
            <a:endParaRPr lang="es-ES" sz="1200" dirty="0"/>
          </a:p>
          <a:p>
            <a:r>
              <a:rPr lang="es-ES" sz="1200" dirty="0" smtClean="0"/>
              <a:t>Las representaciones humanas mostraban indiferencia por la realidad, al contrario del realismo de los animales.</a:t>
            </a:r>
          </a:p>
          <a:p>
            <a:endParaRPr lang="es-ES" sz="1200" dirty="0"/>
          </a:p>
          <a:p>
            <a:r>
              <a:rPr lang="es-ES" sz="1200" dirty="0" smtClean="0"/>
              <a:t>Algunos </a:t>
            </a:r>
            <a:r>
              <a:rPr lang="es-ES" sz="1200" dirty="0"/>
              <a:t>temas recurrentes de la escultura mesopotámica son toros monumentales, muy estilizados y realistas (genios protectores, monstruosos y fantásticos como todo lo sobrenatural en Mesopotamia). </a:t>
            </a:r>
            <a:endParaRPr lang="es-ES" sz="1200" dirty="0" smtClean="0"/>
          </a:p>
          <a:p>
            <a:endParaRPr lang="es-ES" sz="1200" dirty="0"/>
          </a:p>
          <a:p>
            <a:r>
              <a:rPr lang="es-ES" sz="1200" dirty="0" smtClean="0"/>
              <a:t>Sus </a:t>
            </a:r>
            <a:r>
              <a:rPr lang="es-ES" sz="1200" dirty="0"/>
              <a:t>técnicas principales fueron el relieve monumental, la estela, el </a:t>
            </a:r>
            <a:r>
              <a:rPr lang="es-ES" sz="1200" dirty="0" smtClean="0"/>
              <a:t>relieve parietal, el relieve de ladrillos esmaltados y el sello.</a:t>
            </a:r>
            <a:endParaRPr lang="es-ES" sz="1200" dirty="0"/>
          </a:p>
        </p:txBody>
      </p:sp>
    </p:spTree>
    <p:extLst>
      <p:ext uri="{BB962C8B-B14F-4D97-AF65-F5344CB8AC3E}">
        <p14:creationId xmlns:p14="http://schemas.microsoft.com/office/powerpoint/2010/main" val="216862079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65653"/>
            <a:ext cx="8229600" cy="916608"/>
          </a:xfrm>
        </p:spPr>
        <p:txBody>
          <a:bodyPr>
            <a:noAutofit/>
          </a:bodyPr>
          <a:lstStyle/>
          <a:p>
            <a:r>
              <a:rPr lang="es-ES" sz="1200" dirty="0" smtClean="0"/>
              <a:t>MESOPOTAMIA</a:t>
            </a:r>
            <a:br>
              <a:rPr lang="es-ES" sz="1200" dirty="0" smtClean="0"/>
            </a:br>
            <a:r>
              <a:rPr lang="es-ES" sz="1200" dirty="0" smtClean="0"/>
              <a:t>ESCULTURA</a:t>
            </a:r>
            <a:br>
              <a:rPr lang="es-ES" sz="1200" dirty="0" smtClean="0"/>
            </a:br>
            <a:r>
              <a:rPr lang="es-ES" sz="1200" dirty="0" smtClean="0"/>
              <a:t>Estatua del superintendente </a:t>
            </a:r>
            <a:r>
              <a:rPr lang="es-ES" sz="1200" dirty="0" err="1" smtClean="0"/>
              <a:t>Ebih</a:t>
            </a:r>
            <a:r>
              <a:rPr lang="es-ES" sz="1200" dirty="0" smtClean="0"/>
              <a:t> II, </a:t>
            </a:r>
            <a:r>
              <a:rPr lang="es-ES" sz="1200" dirty="0"/>
              <a:t>52,5 cm de alto, </a:t>
            </a:r>
            <a:r>
              <a:rPr lang="es-ES" sz="1200" dirty="0" smtClean="0"/>
              <a:t/>
            </a:r>
            <a:br>
              <a:rPr lang="es-ES" sz="1200" dirty="0" smtClean="0"/>
            </a:br>
            <a:r>
              <a:rPr lang="es-ES" sz="1200" dirty="0" smtClean="0"/>
              <a:t>Procedente </a:t>
            </a:r>
            <a:r>
              <a:rPr lang="es-ES" sz="1200" dirty="0"/>
              <a:t>del templo de </a:t>
            </a:r>
            <a:r>
              <a:rPr lang="es-ES" sz="1200" dirty="0" err="1"/>
              <a:t>Ishtar</a:t>
            </a:r>
            <a:r>
              <a:rPr lang="es-ES" sz="1200" dirty="0"/>
              <a:t> en Mari</a:t>
            </a:r>
            <a:r>
              <a:rPr lang="es-ES" sz="1200" dirty="0" smtClean="0"/>
              <a:t>,</a:t>
            </a:r>
            <a:br>
              <a:rPr lang="es-ES" sz="1200" dirty="0" smtClean="0"/>
            </a:br>
            <a:r>
              <a:rPr lang="es-ES" sz="1200" dirty="0" smtClean="0"/>
              <a:t>Periodo acadio, c. 2.409 a.C. Museo del Louvre</a:t>
            </a:r>
            <a:endParaRPr lang="es-ES" sz="1200"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3104795" y="1347304"/>
            <a:ext cx="2934409" cy="5135217"/>
          </a:xfrm>
        </p:spPr>
      </p:pic>
    </p:spTree>
    <p:extLst>
      <p:ext uri="{BB962C8B-B14F-4D97-AF65-F5344CB8AC3E}">
        <p14:creationId xmlns:p14="http://schemas.microsoft.com/office/powerpoint/2010/main" val="187269348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608840"/>
          </a:xfrm>
        </p:spPr>
        <p:txBody>
          <a:bodyPr>
            <a:normAutofit/>
          </a:bodyPr>
          <a:lstStyle/>
          <a:p>
            <a:r>
              <a:rPr lang="es-ES" sz="1200" dirty="0"/>
              <a:t>CULTURAS DE LA ANTIGÜEDAD: MESOPOTAMIA</a:t>
            </a:r>
          </a:p>
        </p:txBody>
      </p:sp>
      <p:sp>
        <p:nvSpPr>
          <p:cNvPr id="3" name="Marcador de contenido 2"/>
          <p:cNvSpPr>
            <a:spLocks noGrp="1"/>
          </p:cNvSpPr>
          <p:nvPr>
            <p:ph idx="1"/>
          </p:nvPr>
        </p:nvSpPr>
        <p:spPr>
          <a:xfrm>
            <a:off x="457200" y="1504138"/>
            <a:ext cx="8229600" cy="4622026"/>
          </a:xfrm>
        </p:spPr>
        <p:txBody>
          <a:bodyPr>
            <a:normAutofit/>
          </a:bodyPr>
          <a:lstStyle/>
          <a:p>
            <a:r>
              <a:rPr lang="es-ES" sz="1200" b="1" dirty="0" smtClean="0"/>
              <a:t>Pintura</a:t>
            </a:r>
            <a:r>
              <a:rPr lang="es-ES" sz="1200" dirty="0" smtClean="0"/>
              <a:t>: las pocas muestras que existen se parecen al arte del periodo magdaleniense de la prehistoria. La técnica era la misma que en el relieve parietal, sin perspectiva. Los mosaicos (más perdurables y característicos) tenían un fin más bien decorativo.</a:t>
            </a:r>
          </a:p>
          <a:p>
            <a:endParaRPr lang="es-ES" sz="1200" dirty="0"/>
          </a:p>
          <a:p>
            <a:r>
              <a:rPr lang="es-ES" sz="1200" dirty="0" smtClean="0"/>
              <a:t>La pintura se empleó para embellecer la arquitectura, es cromáticamente pobre: solo prevalecen el blanco, el azul y el rojo. Uso de la técnica del temple en mosaicos decorativos o azulejos. Los temas eran de sacrificios rituales con mucho realismo. Se representan figuras geométricas, personas, animales y monstruos. No se representan sombras.</a:t>
            </a:r>
          </a:p>
          <a:p>
            <a:endParaRPr lang="es-ES" sz="1200" dirty="0"/>
          </a:p>
          <a:p>
            <a:r>
              <a:rPr lang="es-ES" sz="1200" dirty="0"/>
              <a:t>En la pintura y grabados, la jerarquía se mostraba de acuerdo al tamaño de las personas representadas en la obra: los de más alto rango </a:t>
            </a:r>
            <a:r>
              <a:rPr lang="es-ES" sz="1200" dirty="0" smtClean="0"/>
              <a:t>tenían mayor dimensión.</a:t>
            </a:r>
          </a:p>
          <a:p>
            <a:endParaRPr lang="es-ES" sz="1200" dirty="0"/>
          </a:p>
          <a:p>
            <a:r>
              <a:rPr lang="es-ES" sz="1200" dirty="0" smtClean="0"/>
              <a:t>En la </a:t>
            </a:r>
            <a:r>
              <a:rPr lang="es-ES" sz="1200" b="1" dirty="0" smtClean="0"/>
              <a:t>arquitectura</a:t>
            </a:r>
            <a:r>
              <a:rPr lang="es-ES" sz="1200" dirty="0" smtClean="0"/>
              <a:t> utilizaron los dos sistemas constructivos básicos: abovedado y adintelado. Construyeron mosaicos pintados en colores vivos a manera de murales. No había ventanas y la luz se obtenía del techo. Sus motivos eran más de la vida terrenal que de ultratumba; edificaciones más representativas: templos y palacios</a:t>
            </a:r>
          </a:p>
          <a:p>
            <a:endParaRPr lang="es-ES" sz="1200" dirty="0"/>
          </a:p>
          <a:p>
            <a:r>
              <a:rPr lang="es-ES" sz="1200" dirty="0" smtClean="0"/>
              <a:t>El templo era un centro religioso, económico y político. Tenía tierras de cultivo y rebaños, almacenes para conservar las cosechas y talleres para la elaboración de utensilios, trabajos en metal y cerámica.</a:t>
            </a:r>
          </a:p>
          <a:p>
            <a:pPr marL="0" indent="0">
              <a:buNone/>
            </a:pPr>
            <a:endParaRPr lang="es-ES" sz="1200" dirty="0"/>
          </a:p>
          <a:p>
            <a:r>
              <a:rPr lang="es-ES" sz="1200" dirty="0" smtClean="0"/>
              <a:t>Se desarrolló el </a:t>
            </a:r>
            <a:r>
              <a:rPr lang="es-ES" sz="1200" b="1" dirty="0" smtClean="0"/>
              <a:t>urbanismo</a:t>
            </a:r>
            <a:r>
              <a:rPr lang="es-ES" sz="1200" dirty="0" smtClean="0"/>
              <a:t> en ciudades como la Babilonia de Nabucodonosor. La extensa y antigua red de canales que unía los ríos Tigris, Éufrates y sus afluentes fueron importantes obras de </a:t>
            </a:r>
            <a:r>
              <a:rPr lang="es-ES" sz="1200" b="1" dirty="0" smtClean="0"/>
              <a:t>ingeniería</a:t>
            </a:r>
            <a:r>
              <a:rPr lang="es-ES" sz="1200" dirty="0" smtClean="0"/>
              <a:t> que impulsaron la agricultura y la navegación.</a:t>
            </a:r>
            <a:endParaRPr lang="es-ES" sz="1200" dirty="0">
              <a:hlinkClick r:id="rId2"/>
            </a:endParaRPr>
          </a:p>
          <a:p>
            <a:endParaRPr lang="es-ES" sz="1200" dirty="0"/>
          </a:p>
          <a:p>
            <a:endParaRPr lang="es-ES" sz="1200" dirty="0" smtClean="0"/>
          </a:p>
          <a:p>
            <a:endParaRPr lang="es-ES" sz="1200" dirty="0"/>
          </a:p>
        </p:txBody>
      </p:sp>
    </p:spTree>
    <p:extLst>
      <p:ext uri="{BB962C8B-B14F-4D97-AF65-F5344CB8AC3E}">
        <p14:creationId xmlns:p14="http://schemas.microsoft.com/office/powerpoint/2010/main" val="164458835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799073"/>
          </a:xfrm>
        </p:spPr>
        <p:txBody>
          <a:bodyPr>
            <a:normAutofit/>
          </a:bodyPr>
          <a:lstStyle/>
          <a:p>
            <a:r>
              <a:rPr lang="es-ES" sz="1400" dirty="0" smtClean="0"/>
              <a:t>MESOPOTAMIA</a:t>
            </a:r>
            <a:br>
              <a:rPr lang="es-ES" sz="1400" dirty="0" smtClean="0"/>
            </a:br>
            <a:r>
              <a:rPr lang="es-ES" sz="1400" dirty="0" smtClean="0"/>
              <a:t>Pintura sumerio-acadia</a:t>
            </a:r>
            <a:br>
              <a:rPr lang="es-ES" sz="1400" dirty="0" smtClean="0"/>
            </a:br>
            <a:r>
              <a:rPr lang="es-ES" sz="1400" dirty="0" smtClean="0"/>
              <a:t>(c. 2.300 a.C.)</a:t>
            </a:r>
            <a:endParaRPr lang="es-ES" sz="1400" dirty="0"/>
          </a:p>
        </p:txBody>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532446" y="1600200"/>
            <a:ext cx="6079108" cy="4525963"/>
          </a:xfrm>
        </p:spPr>
      </p:pic>
    </p:spTree>
    <p:extLst>
      <p:ext uri="{BB962C8B-B14F-4D97-AF65-F5344CB8AC3E}">
        <p14:creationId xmlns:p14="http://schemas.microsoft.com/office/powerpoint/2010/main" val="6284986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829710"/>
          </a:xfrm>
        </p:spPr>
        <p:txBody>
          <a:bodyPr>
            <a:normAutofit/>
          </a:bodyPr>
          <a:lstStyle/>
          <a:p>
            <a:r>
              <a:rPr lang="es-ES" sz="1200" dirty="0"/>
              <a:t>ARTE ANTIGUO DE MESOPOTAMIA</a:t>
            </a:r>
            <a:br>
              <a:rPr lang="es-ES" sz="1200" dirty="0"/>
            </a:br>
            <a:r>
              <a:rPr lang="es-ES" sz="1200" dirty="0"/>
              <a:t>ESTELA DEL REY NARAM-SIN</a:t>
            </a:r>
            <a:br>
              <a:rPr lang="es-ES" sz="1200" dirty="0"/>
            </a:br>
            <a:r>
              <a:rPr lang="es-ES" sz="1200" dirty="0"/>
              <a:t>c. 2.270 a.C.</a:t>
            </a:r>
            <a:br>
              <a:rPr lang="es-ES" sz="1200" dirty="0"/>
            </a:br>
            <a:r>
              <a:rPr lang="es-ES" sz="1200" dirty="0"/>
              <a:t>MUSEO DEL LOUVRE</a:t>
            </a:r>
          </a:p>
        </p:txBody>
      </p:sp>
      <p:pic>
        <p:nvPicPr>
          <p:cNvPr id="5" name="Marcador de contenido 3" descr="Estela rey Naramsin.jpg"/>
          <p:cNvPicPr>
            <a:picLocks noGrp="1" noChangeAspect="1"/>
          </p:cNvPicPr>
          <p:nvPr>
            <p:ph idx="1"/>
          </p:nvPr>
        </p:nvPicPr>
        <p:blipFill>
          <a:blip r:embed="rId2" cstate="print">
            <a:extLst>
              <a:ext uri="{28A0092B-C50C-407E-A947-70E740481C1C}">
                <a14:useLocalDpi xmlns:a14="http://schemas.microsoft.com/office/drawing/2010/main"/>
              </a:ext>
            </a:extLst>
          </a:blip>
          <a:srcRect l="-11444" r="-11444"/>
          <a:stretch>
            <a:fillRect/>
          </a:stretch>
        </p:blipFill>
        <p:spPr>
          <a:xfrm>
            <a:off x="457200" y="1281112"/>
            <a:ext cx="8229600" cy="4991583"/>
          </a:xfrm>
        </p:spPr>
      </p:pic>
    </p:spTree>
    <p:extLst>
      <p:ext uri="{BB962C8B-B14F-4D97-AF65-F5344CB8AC3E}">
        <p14:creationId xmlns:p14="http://schemas.microsoft.com/office/powerpoint/2010/main" val="258563063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1400" dirty="0" smtClean="0"/>
              <a:t>MESOPOTAMIA</a:t>
            </a:r>
            <a:br>
              <a:rPr lang="es-ES" sz="1400" dirty="0" smtClean="0"/>
            </a:br>
            <a:r>
              <a:rPr lang="es-ES" sz="1400" dirty="0" smtClean="0"/>
              <a:t>ARTE ASIRIO</a:t>
            </a:r>
            <a:br>
              <a:rPr lang="es-ES" sz="1400" dirty="0" smtClean="0"/>
            </a:br>
            <a:r>
              <a:rPr lang="es-ES" sz="1400" dirty="0" smtClean="0"/>
              <a:t>(c. 1.200 a.C.)</a:t>
            </a:r>
            <a:endParaRPr lang="es-ES" sz="1400" dirty="0"/>
          </a:p>
        </p:txBody>
      </p:sp>
      <p:pic>
        <p:nvPicPr>
          <p:cNvPr id="4" name="Marcador de contenido 3" descr="Mesopotamia arte asirio.jpg"/>
          <p:cNvPicPr>
            <a:picLocks noGrp="1" noChangeAspect="1"/>
          </p:cNvPicPr>
          <p:nvPr>
            <p:ph idx="1"/>
          </p:nvPr>
        </p:nvPicPr>
        <p:blipFill>
          <a:blip r:embed="rId2">
            <a:extLst>
              <a:ext uri="{28A0092B-C50C-407E-A947-70E740481C1C}">
                <a14:useLocalDpi xmlns:a14="http://schemas.microsoft.com/office/drawing/2010/main" val="0"/>
              </a:ext>
            </a:extLst>
          </a:blip>
          <a:srcRect l="-40579" r="-40579"/>
          <a:stretch>
            <a:fillRect/>
          </a:stretch>
        </p:blipFill>
        <p:spPr/>
      </p:pic>
    </p:spTree>
    <p:extLst>
      <p:ext uri="{BB962C8B-B14F-4D97-AF65-F5344CB8AC3E}">
        <p14:creationId xmlns:p14="http://schemas.microsoft.com/office/powerpoint/2010/main" val="10957463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1400" dirty="0" smtClean="0"/>
              <a:t>MESOPOTAMIA</a:t>
            </a:r>
            <a:br>
              <a:rPr lang="es-ES" sz="1400" dirty="0" smtClean="0"/>
            </a:br>
            <a:r>
              <a:rPr lang="es-ES" sz="1400" dirty="0" smtClean="0"/>
              <a:t>ARQUITECTURA</a:t>
            </a:r>
            <a:br>
              <a:rPr lang="es-ES" sz="1400" dirty="0" smtClean="0"/>
            </a:br>
            <a:r>
              <a:rPr lang="es-ES" sz="1400" dirty="0"/>
              <a:t>G</a:t>
            </a:r>
            <a:r>
              <a:rPr lang="es-ES" sz="1400" dirty="0" smtClean="0"/>
              <a:t>ran </a:t>
            </a:r>
            <a:r>
              <a:rPr lang="es-ES" sz="1400" dirty="0"/>
              <a:t>zigurat neo-sumerio de </a:t>
            </a:r>
            <a:r>
              <a:rPr lang="es-ES" sz="1400" dirty="0" err="1"/>
              <a:t>Ur</a:t>
            </a:r>
            <a:r>
              <a:rPr lang="es-ES" sz="1400" dirty="0"/>
              <a:t>, cerca </a:t>
            </a:r>
            <a:r>
              <a:rPr lang="es-ES" sz="1400" dirty="0" smtClean="0"/>
              <a:t>de </a:t>
            </a:r>
            <a:r>
              <a:rPr lang="es-ES" sz="1400" dirty="0" err="1" smtClean="0"/>
              <a:t>Nasiriya</a:t>
            </a:r>
            <a:r>
              <a:rPr lang="es-ES" sz="1400" dirty="0" smtClean="0"/>
              <a:t>, Irak</a:t>
            </a:r>
            <a:br>
              <a:rPr lang="es-ES" sz="1400" dirty="0" smtClean="0"/>
            </a:br>
            <a:r>
              <a:rPr lang="es-ES" sz="1400" dirty="0" smtClean="0"/>
              <a:t>(c. 2.000 a.C.)</a:t>
            </a:r>
            <a:endParaRPr lang="es-ES" sz="1400" dirty="0"/>
          </a:p>
        </p:txBody>
      </p:sp>
      <p:pic>
        <p:nvPicPr>
          <p:cNvPr id="4" name="Marcador de contenido 3" descr="Mesopotamia arquitectura sumeria.jpg"/>
          <p:cNvPicPr>
            <a:picLocks noGrp="1" noChangeAspect="1"/>
          </p:cNvPicPr>
          <p:nvPr>
            <p:ph idx="1"/>
          </p:nvPr>
        </p:nvPicPr>
        <p:blipFill>
          <a:blip r:embed="rId2">
            <a:extLst>
              <a:ext uri="{28A0092B-C50C-407E-A947-70E740481C1C}">
                <a14:useLocalDpi xmlns:a14="http://schemas.microsoft.com/office/drawing/2010/main" val="0"/>
              </a:ext>
            </a:extLst>
          </a:blip>
          <a:srcRect l="-18257" r="-18257"/>
          <a:stretch>
            <a:fillRect/>
          </a:stretch>
        </p:blipFill>
        <p:spPr/>
      </p:pic>
    </p:spTree>
    <p:extLst>
      <p:ext uri="{BB962C8B-B14F-4D97-AF65-F5344CB8AC3E}">
        <p14:creationId xmlns:p14="http://schemas.microsoft.com/office/powerpoint/2010/main" val="3985972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487362"/>
          </a:xfrm>
        </p:spPr>
        <p:txBody>
          <a:bodyPr>
            <a:normAutofit/>
          </a:bodyPr>
          <a:lstStyle/>
          <a:p>
            <a:r>
              <a:rPr lang="es-ES" sz="1200" dirty="0"/>
              <a:t>CULTURAS DE LA ANTIGÜEDAD: MESOPOTAMIA</a:t>
            </a:r>
          </a:p>
        </p:txBody>
      </p:sp>
      <p:sp>
        <p:nvSpPr>
          <p:cNvPr id="3" name="Marcador de contenido 2"/>
          <p:cNvSpPr>
            <a:spLocks noGrp="1"/>
          </p:cNvSpPr>
          <p:nvPr>
            <p:ph idx="1"/>
          </p:nvPr>
        </p:nvSpPr>
        <p:spPr>
          <a:xfrm>
            <a:off x="457200" y="927652"/>
            <a:ext cx="8229600" cy="5433391"/>
          </a:xfrm>
        </p:spPr>
        <p:txBody>
          <a:bodyPr>
            <a:normAutofit lnSpcReduction="10000"/>
          </a:bodyPr>
          <a:lstStyle/>
          <a:p>
            <a:r>
              <a:rPr lang="es-ES" sz="1200" dirty="0" smtClean="0"/>
              <a:t>El </a:t>
            </a:r>
            <a:r>
              <a:rPr lang="es-ES" sz="1200" dirty="0"/>
              <a:t>desarrollo de la tecnología en Mesopotamia estuvo condicionado </a:t>
            </a:r>
            <a:r>
              <a:rPr lang="es-ES" sz="1200" dirty="0" smtClean="0"/>
              <a:t>a </a:t>
            </a:r>
            <a:r>
              <a:rPr lang="es-ES" sz="1200" dirty="0"/>
              <a:t>los avances en el dominio del fuego, conseguidos mediante la mejora de la capacidad térmica de los hornos, con los cuales es posible conseguir </a:t>
            </a:r>
            <a:r>
              <a:rPr lang="es-ES" sz="1200" dirty="0" smtClean="0"/>
              <a:t>yeso (a partir de los 300 °C) y cal (a partir de 800 °C). Con estos materiales se podía recubrir recipientes de madera y ponerlos al fuego directo, una técnica predecesora de la cerámica a la que se ha llamado ‘vajilla blanca’.</a:t>
            </a:r>
          </a:p>
          <a:p>
            <a:endParaRPr lang="es-ES" sz="1200" dirty="0"/>
          </a:p>
          <a:p>
            <a:r>
              <a:rPr lang="es-ES" sz="1200" dirty="0" smtClean="0"/>
              <a:t>La </a:t>
            </a:r>
            <a:r>
              <a:rPr lang="es-ES" sz="1200" b="1" dirty="0" smtClean="0"/>
              <a:t>cerámica</a:t>
            </a:r>
            <a:r>
              <a:rPr lang="es-ES" sz="1200" dirty="0" smtClean="0"/>
              <a:t> alcanzó un desarrollo pleno hacia el IV milenio a.C., con la construcción de hornos donde el fuego y la cámara de cocción estaban bien diferenciados. Con el dominio de temperaturas superiores surgió la vitrificación: hacia el III milenio se conseguía fabricar pasta de vidrio y durante el II milenio a.C., objetos de vidrio.</a:t>
            </a:r>
          </a:p>
          <a:p>
            <a:endParaRPr lang="es-ES" sz="1200" dirty="0"/>
          </a:p>
          <a:p>
            <a:r>
              <a:rPr lang="es-ES" sz="1200" dirty="0"/>
              <a:t>La utilización de pequeños objetos metálicos tallados había sido una constante en la región desde el </a:t>
            </a:r>
            <a:r>
              <a:rPr lang="es-ES" sz="1200" dirty="0" smtClean="0"/>
              <a:t>IV milenio a.C., Con el desarrollo de hornos más potentes aparece la </a:t>
            </a:r>
            <a:r>
              <a:rPr lang="es-ES" sz="1200" b="1" dirty="0" smtClean="0"/>
              <a:t>metalurgia</a:t>
            </a:r>
            <a:r>
              <a:rPr lang="es-ES" sz="1200" dirty="0" smtClean="0"/>
              <a:t> y la elaboración de objetos metálicos mediante la fundición y se comienzan a trabajar las aleaciones como el bronce.</a:t>
            </a:r>
          </a:p>
          <a:p>
            <a:endParaRPr lang="es-ES" sz="1200" dirty="0"/>
          </a:p>
          <a:p>
            <a:r>
              <a:rPr lang="es-ES" sz="1200" dirty="0" smtClean="0"/>
              <a:t>Entre el 1.200 y el 1.000 a.C., se difunde el uso del hierro debido probablemente al descubrimiento de nuevas técnicas desarrolladas por los hititas y al norte de Siria.</a:t>
            </a:r>
          </a:p>
          <a:p>
            <a:endParaRPr lang="es-ES" sz="1200" dirty="0"/>
          </a:p>
          <a:p>
            <a:r>
              <a:rPr lang="es-ES" sz="1200" dirty="0" smtClean="0"/>
              <a:t>Creaciones importantes de las culturas que habitaron Mesopotamia:</a:t>
            </a:r>
          </a:p>
          <a:p>
            <a:pPr marL="571500" lvl="1" indent="-171450">
              <a:buFont typeface="Arial"/>
              <a:buChar char="•"/>
            </a:pPr>
            <a:r>
              <a:rPr lang="es-ES" sz="1200" dirty="0" smtClean="0"/>
              <a:t>La escritura cuneiforme</a:t>
            </a:r>
          </a:p>
          <a:p>
            <a:pPr marL="571500" lvl="1" indent="-171450">
              <a:buFont typeface="Arial"/>
              <a:buChar char="•"/>
            </a:pPr>
            <a:r>
              <a:rPr lang="es-ES" sz="1200" dirty="0" smtClean="0"/>
              <a:t>La moneda</a:t>
            </a:r>
          </a:p>
          <a:p>
            <a:pPr marL="571500" lvl="1" indent="-171450">
              <a:buFont typeface="Arial"/>
              <a:buChar char="•"/>
            </a:pPr>
            <a:r>
              <a:rPr lang="es-ES" sz="1200" dirty="0" smtClean="0"/>
              <a:t>La rueda </a:t>
            </a:r>
          </a:p>
          <a:p>
            <a:pPr marL="571500" lvl="1" indent="-171450">
              <a:buFont typeface="Arial"/>
              <a:buChar char="•"/>
            </a:pPr>
            <a:r>
              <a:rPr lang="es-ES" sz="1200" dirty="0" smtClean="0"/>
              <a:t>Las primeras nociones de astrología y astronomía</a:t>
            </a:r>
          </a:p>
          <a:p>
            <a:pPr marL="571500" lvl="1" indent="-171450">
              <a:buFont typeface="Arial"/>
              <a:buChar char="•"/>
            </a:pPr>
            <a:r>
              <a:rPr lang="es-ES" sz="1200" dirty="0" smtClean="0"/>
              <a:t>El sistema sexagesimal y el primer código de leyes, escrito por el rey Hammurabi</a:t>
            </a:r>
          </a:p>
          <a:p>
            <a:pPr marL="571500" lvl="1" indent="-171450">
              <a:buFont typeface="Arial"/>
              <a:buChar char="•"/>
            </a:pPr>
            <a:r>
              <a:rPr lang="es-ES" sz="1200" dirty="0" smtClean="0"/>
              <a:t>La irrigación artificial</a:t>
            </a:r>
          </a:p>
          <a:p>
            <a:pPr marL="571500" lvl="1" indent="-171450">
              <a:buFont typeface="Arial"/>
              <a:buChar char="•"/>
            </a:pPr>
            <a:r>
              <a:rPr lang="es-ES" sz="1200" dirty="0" smtClean="0"/>
              <a:t>El arado</a:t>
            </a:r>
          </a:p>
          <a:p>
            <a:pPr marL="571500" lvl="1" indent="-171450">
              <a:buFont typeface="Arial"/>
              <a:buChar char="•"/>
            </a:pPr>
            <a:r>
              <a:rPr lang="es-ES" sz="1200" dirty="0" smtClean="0"/>
              <a:t>El bote y la vela</a:t>
            </a:r>
          </a:p>
          <a:p>
            <a:pPr marL="571500" lvl="1" indent="-171450">
              <a:buFont typeface="Arial"/>
              <a:buChar char="•"/>
            </a:pPr>
            <a:r>
              <a:rPr lang="es-ES" sz="1200" dirty="0" smtClean="0"/>
              <a:t>La metalurgia del cobre y el bronce</a:t>
            </a:r>
          </a:p>
          <a:p>
            <a:pPr marL="571500" lvl="1" indent="-171450">
              <a:buFont typeface="Arial"/>
              <a:buChar char="•"/>
            </a:pPr>
            <a:r>
              <a:rPr lang="es-ES" sz="1200" dirty="0" smtClean="0"/>
              <a:t>Un calendario de 12 meses y 360 días</a:t>
            </a:r>
          </a:p>
          <a:p>
            <a:pPr marL="0" indent="0">
              <a:buNone/>
            </a:pPr>
            <a:endParaRPr lang="es-ES" sz="1200" dirty="0" smtClean="0">
              <a:hlinkClick r:id="rId2"/>
            </a:endParaRPr>
          </a:p>
        </p:txBody>
      </p:sp>
    </p:spTree>
    <p:extLst>
      <p:ext uri="{BB962C8B-B14F-4D97-AF65-F5344CB8AC3E}">
        <p14:creationId xmlns:p14="http://schemas.microsoft.com/office/powerpoint/2010/main" val="294110144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664058"/>
          </a:xfrm>
        </p:spPr>
        <p:txBody>
          <a:bodyPr>
            <a:normAutofit/>
          </a:bodyPr>
          <a:lstStyle/>
          <a:p>
            <a:r>
              <a:rPr lang="es-ES" sz="1200" dirty="0" smtClean="0"/>
              <a:t>CULTURAS DE LA ANTIGÜEDAD: MESOPOTAMIA</a:t>
            </a:r>
            <a:endParaRPr lang="es-ES" sz="1200" dirty="0"/>
          </a:p>
        </p:txBody>
      </p:sp>
      <p:sp>
        <p:nvSpPr>
          <p:cNvPr id="3" name="Marcador de contenido 2"/>
          <p:cNvSpPr>
            <a:spLocks noGrp="1"/>
          </p:cNvSpPr>
          <p:nvPr>
            <p:ph idx="1"/>
          </p:nvPr>
        </p:nvSpPr>
        <p:spPr>
          <a:xfrm>
            <a:off x="457200" y="1071217"/>
            <a:ext cx="8229600" cy="5286860"/>
          </a:xfrm>
        </p:spPr>
        <p:txBody>
          <a:bodyPr>
            <a:normAutofit/>
          </a:bodyPr>
          <a:lstStyle/>
          <a:p>
            <a:r>
              <a:rPr lang="es-ES" sz="1200" b="1" dirty="0" smtClean="0"/>
              <a:t>Mesopotamia</a:t>
            </a:r>
            <a:r>
              <a:rPr lang="es-ES" sz="1200" dirty="0" smtClean="0"/>
              <a:t>, voz derivada del griego que significa ‘la tierra entre ríos’: Tigris al oriente, Éufrates al poniente. Comprende las tierras fértiles entre ambos ríos. En la actualidad, coincide con las áreas no desérticas de Irak y el noreste de Siria.</a:t>
            </a:r>
          </a:p>
          <a:p>
            <a:pPr marL="0" indent="0">
              <a:buNone/>
            </a:pPr>
            <a:endParaRPr lang="es-ES" sz="1200" dirty="0">
              <a:hlinkClick r:id="rId2"/>
            </a:endParaRPr>
          </a:p>
          <a:p>
            <a:r>
              <a:rPr lang="es-ES" sz="1200" dirty="0" smtClean="0"/>
              <a:t>El </a:t>
            </a:r>
            <a:r>
              <a:rPr lang="es-ES" sz="1200" dirty="0"/>
              <a:t>término alude principalmente a esta zona en la </a:t>
            </a:r>
            <a:r>
              <a:rPr lang="es-ES" sz="1200" dirty="0" smtClean="0"/>
              <a:t>Edad Antigua que se dividía en Asiria, al norte y Babilonia al sur.</a:t>
            </a:r>
          </a:p>
          <a:p>
            <a:endParaRPr lang="es-ES" sz="1200" dirty="0"/>
          </a:p>
          <a:p>
            <a:r>
              <a:rPr lang="es-ES" sz="1200" dirty="0" smtClean="0"/>
              <a:t>Babilonia, también conocida como Caldea, se dividía en Acadia (parte alta) y Sumeria (parte baja). Sus gobernantes eran llamados ‘</a:t>
            </a:r>
            <a:r>
              <a:rPr lang="es-ES" sz="1200" dirty="0" err="1" smtClean="0"/>
              <a:t>patesi</a:t>
            </a:r>
            <a:r>
              <a:rPr lang="es-ES" sz="1200" dirty="0" smtClean="0"/>
              <a:t>’.</a:t>
            </a:r>
          </a:p>
          <a:p>
            <a:endParaRPr lang="es-ES" sz="1200" dirty="0"/>
          </a:p>
          <a:p>
            <a:r>
              <a:rPr lang="es-ES" sz="1200" dirty="0" smtClean="0"/>
              <a:t>Las denominaciones de ciudades como </a:t>
            </a:r>
            <a:r>
              <a:rPr lang="es-ES" sz="1200" dirty="0" err="1" smtClean="0"/>
              <a:t>Ur</a:t>
            </a:r>
            <a:r>
              <a:rPr lang="es-ES" sz="1200" dirty="0" smtClean="0"/>
              <a:t> o </a:t>
            </a:r>
            <a:r>
              <a:rPr lang="es-ES" sz="1200" dirty="0" err="1" smtClean="0"/>
              <a:t>Nippur</a:t>
            </a:r>
            <a:r>
              <a:rPr lang="es-ES" sz="1200" dirty="0" smtClean="0"/>
              <a:t>, de héroes legendarios como </a:t>
            </a:r>
            <a:r>
              <a:rPr lang="es-ES" sz="1200" dirty="0" err="1" smtClean="0"/>
              <a:t>Gilgamesh</a:t>
            </a:r>
            <a:r>
              <a:rPr lang="es-ES" sz="1200" dirty="0" smtClean="0"/>
              <a:t>, del Código Hammurabi, de los edificios conocidos como Zigurats (Torre de Babel), son originarios de la Mesopotamia Antigua. Episodios míticos como los del diluvio o la confusión de las lenguas se originaron en esta región.</a:t>
            </a:r>
          </a:p>
          <a:p>
            <a:endParaRPr lang="es-ES" sz="1200" dirty="0"/>
          </a:p>
          <a:p>
            <a:r>
              <a:rPr lang="es-ES" sz="1200" dirty="0" smtClean="0"/>
              <a:t>La agricultura y la ganadería se consolidaron hacia el 6.000 y el 5.000 a.C., en el periodo Neolítico, en el que se desarrollaron las ciudades en la Mesopotamia interior.</a:t>
            </a:r>
          </a:p>
          <a:p>
            <a:endParaRPr lang="es-ES" sz="1200" dirty="0"/>
          </a:p>
          <a:p>
            <a:r>
              <a:rPr lang="es-ES" sz="1200" dirty="0" smtClean="0"/>
              <a:t>Primeras culturas: </a:t>
            </a:r>
            <a:r>
              <a:rPr lang="es-ES" sz="1200" dirty="0" err="1" smtClean="0"/>
              <a:t>Hassuna</a:t>
            </a:r>
            <a:r>
              <a:rPr lang="es-ES" sz="1200" dirty="0" err="1"/>
              <a:t>-</a:t>
            </a:r>
            <a:r>
              <a:rPr lang="es-ES" sz="1200" dirty="0" err="1" smtClean="0"/>
              <a:t>Samarra</a:t>
            </a:r>
            <a:r>
              <a:rPr lang="es-ES" sz="1200" dirty="0" smtClean="0"/>
              <a:t> (c. 5.600-5.000 a.C.) y </a:t>
            </a:r>
            <a:r>
              <a:rPr lang="es-ES" sz="1200" dirty="0" err="1" smtClean="0"/>
              <a:t>Halaf</a:t>
            </a:r>
            <a:r>
              <a:rPr lang="es-ES" sz="1200" dirty="0" smtClean="0"/>
              <a:t> (c. 5.600-4.000 a.C.).</a:t>
            </a:r>
          </a:p>
          <a:p>
            <a:pPr marL="0" indent="0">
              <a:buNone/>
            </a:pPr>
            <a:endParaRPr lang="es-ES" sz="1200" dirty="0"/>
          </a:p>
          <a:p>
            <a:r>
              <a:rPr lang="es-ES" sz="1200" dirty="0" smtClean="0"/>
              <a:t>Durante el periodo de El </a:t>
            </a:r>
            <a:r>
              <a:rPr lang="es-ES" sz="1200" dirty="0" err="1" smtClean="0"/>
              <a:t>Obeid</a:t>
            </a:r>
            <a:r>
              <a:rPr lang="es-ES" sz="1200" dirty="0" smtClean="0"/>
              <a:t> (c. 5.000-3.700 a.C.) se desarrollan técnicas cerámicas y de regadíos, y se construyen los primeros templos urbanos.</a:t>
            </a:r>
          </a:p>
          <a:p>
            <a:endParaRPr lang="es-ES" sz="1200" dirty="0"/>
          </a:p>
          <a:p>
            <a:r>
              <a:rPr lang="es-ES" sz="1200" dirty="0" smtClean="0"/>
              <a:t>Durante el periodo Uruk (c. 3.000 a.C.) comienza a utilizarse la rueda y se desarrolla el cálculo. Aparecen las pri</a:t>
            </a:r>
            <a:r>
              <a:rPr lang="es-ES" sz="1200" dirty="0"/>
              <a:t>m</a:t>
            </a:r>
            <a:r>
              <a:rPr lang="es-ES" sz="1200" dirty="0" smtClean="0"/>
              <a:t>eras formas de escritura, </a:t>
            </a:r>
            <a:r>
              <a:rPr lang="es-ES" sz="1200" dirty="0"/>
              <a:t>solo utilizada para el registro de las cuentas administrativas. Los primeros escritos grabados sobre tabletas de </a:t>
            </a:r>
            <a:r>
              <a:rPr lang="es-ES" sz="1200" dirty="0" smtClean="0"/>
              <a:t>arcilla son </a:t>
            </a:r>
            <a:r>
              <a:rPr lang="es-ES" sz="1200" dirty="0"/>
              <a:t>dibujos formados por </a:t>
            </a:r>
            <a:r>
              <a:rPr lang="es-ES" sz="1200" dirty="0" smtClean="0"/>
              <a:t>líneas que </a:t>
            </a:r>
            <a:r>
              <a:rPr lang="es-ES" sz="1200" dirty="0"/>
              <a:t>se conocen como pictogramas.</a:t>
            </a:r>
          </a:p>
          <a:p>
            <a:endParaRPr lang="es-ES" sz="1200" dirty="0" smtClean="0"/>
          </a:p>
          <a:p>
            <a:endParaRPr lang="es-ES" sz="1200" dirty="0"/>
          </a:p>
          <a:p>
            <a:endParaRPr lang="es-ES" sz="1200" dirty="0" smtClean="0"/>
          </a:p>
          <a:p>
            <a:endParaRPr lang="es-ES" sz="1200" dirty="0"/>
          </a:p>
          <a:p>
            <a:endParaRPr lang="es-ES" sz="1200" dirty="0" smtClean="0"/>
          </a:p>
        </p:txBody>
      </p:sp>
    </p:spTree>
    <p:extLst>
      <p:ext uri="{BB962C8B-B14F-4D97-AF65-F5344CB8AC3E}">
        <p14:creationId xmlns:p14="http://schemas.microsoft.com/office/powerpoint/2010/main" val="196637864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30696"/>
            <a:ext cx="8229600" cy="1049130"/>
          </a:xfrm>
        </p:spPr>
        <p:txBody>
          <a:bodyPr>
            <a:noAutofit/>
          </a:bodyPr>
          <a:lstStyle/>
          <a:p>
            <a:r>
              <a:rPr lang="es-ES" sz="1200" dirty="0" smtClean="0"/>
              <a:t> </a:t>
            </a:r>
            <a:r>
              <a:rPr lang="es-ES" sz="1200" dirty="0"/>
              <a:t>MESOPOTAMIA</a:t>
            </a:r>
            <a:br>
              <a:rPr lang="es-ES" sz="1200" dirty="0"/>
            </a:br>
            <a:r>
              <a:rPr lang="es-ES" sz="1200" dirty="0"/>
              <a:t>F</a:t>
            </a:r>
            <a:r>
              <a:rPr lang="es-ES" sz="1200" dirty="0" smtClean="0"/>
              <a:t>riso de la puerta de los leones, </a:t>
            </a:r>
            <a:r>
              <a:rPr lang="es-ES" sz="1200" dirty="0"/>
              <a:t>S</a:t>
            </a:r>
            <a:r>
              <a:rPr lang="es-ES" sz="1200" dirty="0" smtClean="0"/>
              <a:t>usa</a:t>
            </a:r>
            <a:br>
              <a:rPr lang="es-ES" sz="1200" dirty="0" smtClean="0"/>
            </a:br>
            <a:r>
              <a:rPr lang="es-ES" sz="1200" dirty="0" smtClean="0"/>
              <a:t>c</a:t>
            </a:r>
            <a:r>
              <a:rPr lang="es-ES" sz="1200" dirty="0"/>
              <a:t>. 1.200 a.C.</a:t>
            </a:r>
            <a:br>
              <a:rPr lang="es-ES" sz="1200" dirty="0"/>
            </a:br>
            <a:r>
              <a:rPr lang="es-ES" sz="1200" dirty="0"/>
              <a:t>M</a:t>
            </a:r>
            <a:r>
              <a:rPr lang="es-ES" sz="1200" dirty="0" smtClean="0"/>
              <a:t>useo </a:t>
            </a:r>
            <a:r>
              <a:rPr lang="es-ES" sz="1200" dirty="0"/>
              <a:t>N</a:t>
            </a:r>
            <a:r>
              <a:rPr lang="es-ES" sz="1200" dirty="0" smtClean="0"/>
              <a:t>acional, </a:t>
            </a:r>
            <a:r>
              <a:rPr lang="es-ES" sz="1200" dirty="0" err="1" smtClean="0"/>
              <a:t>berlín</a:t>
            </a:r>
            <a:r>
              <a:rPr lang="es-ES" sz="1200" dirty="0" smtClean="0"/>
              <a:t/>
            </a:r>
            <a:br>
              <a:rPr lang="es-ES" sz="1200" dirty="0" smtClean="0"/>
            </a:br>
            <a:endParaRPr lang="es-ES" sz="1200" dirty="0"/>
          </a:p>
        </p:txBody>
      </p:sp>
      <p:pic>
        <p:nvPicPr>
          <p:cNvPr id="4" name="Marcador de contenido 3" descr="Arte Mesopotamia.jpg"/>
          <p:cNvPicPr>
            <a:picLocks noGrp="1" noChangeAspect="1"/>
          </p:cNvPicPr>
          <p:nvPr>
            <p:ph idx="1"/>
          </p:nvPr>
        </p:nvPicPr>
        <p:blipFill>
          <a:blip r:embed="rId2" cstate="print">
            <a:extLst>
              <a:ext uri="{28A0092B-C50C-407E-A947-70E740481C1C}">
                <a14:useLocalDpi xmlns:a14="http://schemas.microsoft.com/office/drawing/2010/main"/>
              </a:ext>
            </a:extLst>
          </a:blip>
          <a:srcRect t="-19318" b="-19318"/>
          <a:stretch>
            <a:fillRect/>
          </a:stretch>
        </p:blipFill>
        <p:spPr>
          <a:xfrm>
            <a:off x="457200" y="1281113"/>
            <a:ext cx="8229600" cy="5223496"/>
          </a:xfrm>
        </p:spPr>
      </p:pic>
    </p:spTree>
    <p:extLst>
      <p:ext uri="{BB962C8B-B14F-4D97-AF65-F5344CB8AC3E}">
        <p14:creationId xmlns:p14="http://schemas.microsoft.com/office/powerpoint/2010/main" val="146135341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sz="1400" dirty="0" smtClean="0"/>
              <a:t>MESOPOTAMIA</a:t>
            </a:r>
            <a:br>
              <a:rPr lang="es-ES" sz="1400" dirty="0" smtClean="0"/>
            </a:br>
            <a:r>
              <a:rPr lang="es-ES" sz="1400" dirty="0" smtClean="0"/>
              <a:t>CERÁMICA BABILONIA</a:t>
            </a:r>
            <a:br>
              <a:rPr lang="es-ES" sz="1400" dirty="0" smtClean="0"/>
            </a:br>
            <a:r>
              <a:rPr lang="es-ES" sz="1400" dirty="0" smtClean="0"/>
              <a:t>Puerta de </a:t>
            </a:r>
            <a:r>
              <a:rPr lang="es-ES" sz="1400" dirty="0" err="1" smtClean="0"/>
              <a:t>Ishtar</a:t>
            </a:r>
            <a:r>
              <a:rPr lang="es-ES" sz="1400" dirty="0" smtClean="0"/>
              <a:t/>
            </a:r>
            <a:br>
              <a:rPr lang="es-ES" sz="1400" dirty="0" smtClean="0"/>
            </a:br>
            <a:r>
              <a:rPr lang="es-ES" sz="1400" dirty="0" smtClean="0"/>
              <a:t>Construida en 575 a.C. por Nabucodonosor II</a:t>
            </a:r>
            <a:br>
              <a:rPr lang="es-ES" sz="1400" dirty="0" smtClean="0"/>
            </a:br>
            <a:r>
              <a:rPr lang="es-ES" sz="1400" dirty="0" smtClean="0"/>
              <a:t>Museo de </a:t>
            </a:r>
            <a:r>
              <a:rPr lang="es-ES" sz="1400" dirty="0" err="1" smtClean="0"/>
              <a:t>Pérgamo</a:t>
            </a:r>
            <a:r>
              <a:rPr lang="es-ES" sz="1400" dirty="0" smtClean="0"/>
              <a:t>, Berlín</a:t>
            </a:r>
            <a:endParaRPr lang="es-ES" sz="1400"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284272" y="1600200"/>
            <a:ext cx="6575455" cy="4525963"/>
          </a:xfrm>
        </p:spPr>
      </p:pic>
    </p:spTree>
    <p:extLst>
      <p:ext uri="{BB962C8B-B14F-4D97-AF65-F5344CB8AC3E}">
        <p14:creationId xmlns:p14="http://schemas.microsoft.com/office/powerpoint/2010/main" val="27278709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343797"/>
          </a:xfrm>
        </p:spPr>
        <p:txBody>
          <a:bodyPr>
            <a:normAutofit/>
          </a:bodyPr>
          <a:lstStyle/>
          <a:p>
            <a:r>
              <a:rPr lang="es-ES" sz="1200" dirty="0" smtClean="0"/>
              <a:t>CRONOLOGÍA DE MESOPOTAMIA</a:t>
            </a:r>
            <a:endParaRPr lang="es-ES" sz="1200" dirty="0"/>
          </a:p>
        </p:txBody>
      </p:sp>
      <p:pic>
        <p:nvPicPr>
          <p:cNvPr id="4" name="Marcador de contenido 3" descr="Cronología Mesopotamia.png"/>
          <p:cNvPicPr>
            <a:picLocks noGrp="1" noChangeAspect="1"/>
          </p:cNvPicPr>
          <p:nvPr>
            <p:ph idx="1"/>
          </p:nvPr>
        </p:nvPicPr>
        <p:blipFill>
          <a:blip r:embed="rId2" cstate="print">
            <a:extLst>
              <a:ext uri="{28A0092B-C50C-407E-A947-70E740481C1C}">
                <a14:useLocalDpi xmlns:a14="http://schemas.microsoft.com/office/drawing/2010/main"/>
              </a:ext>
            </a:extLst>
          </a:blip>
          <a:srcRect l="-67583" r="-67583"/>
          <a:stretch>
            <a:fillRect/>
          </a:stretch>
        </p:blipFill>
        <p:spPr>
          <a:xfrm>
            <a:off x="457200" y="618435"/>
            <a:ext cx="8229600" cy="6118087"/>
          </a:xfrm>
        </p:spPr>
      </p:pic>
    </p:spTree>
    <p:extLst>
      <p:ext uri="{BB962C8B-B14F-4D97-AF65-F5344CB8AC3E}">
        <p14:creationId xmlns:p14="http://schemas.microsoft.com/office/powerpoint/2010/main" val="249490528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537615"/>
          </a:xfrm>
        </p:spPr>
        <p:txBody>
          <a:bodyPr>
            <a:normAutofit/>
          </a:bodyPr>
          <a:lstStyle/>
          <a:p>
            <a:r>
              <a:rPr lang="es-ES" sz="1400" dirty="0" smtClean="0"/>
              <a:t>GRANDES CIVILIZACIONES: MESOPOTAMIA</a:t>
            </a:r>
            <a:endParaRPr lang="es-ES" sz="1400" dirty="0"/>
          </a:p>
        </p:txBody>
      </p:sp>
      <p:sp>
        <p:nvSpPr>
          <p:cNvPr id="3" name="Marcador de contenido 2"/>
          <p:cNvSpPr>
            <a:spLocks noGrp="1"/>
          </p:cNvSpPr>
          <p:nvPr>
            <p:ph idx="1"/>
          </p:nvPr>
        </p:nvSpPr>
        <p:spPr/>
        <p:txBody>
          <a:bodyPr/>
          <a:lstStyle/>
          <a:p>
            <a:r>
              <a:rPr lang="es-ES" dirty="0" smtClean="0"/>
              <a:t>Insertar Pel</a:t>
            </a:r>
            <a:r>
              <a:rPr lang="es-ES" dirty="0" smtClean="0"/>
              <a:t>ícula</a:t>
            </a:r>
            <a:endParaRPr lang="es-ES" dirty="0"/>
          </a:p>
        </p:txBody>
      </p:sp>
    </p:spTree>
    <p:extLst>
      <p:ext uri="{BB962C8B-B14F-4D97-AF65-F5344CB8AC3E}">
        <p14:creationId xmlns:p14="http://schemas.microsoft.com/office/powerpoint/2010/main" val="40221818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426080"/>
          </a:xfrm>
        </p:spPr>
        <p:txBody>
          <a:bodyPr>
            <a:normAutofit/>
          </a:bodyPr>
          <a:lstStyle/>
          <a:p>
            <a:r>
              <a:rPr lang="es-ES" sz="1400" dirty="0" smtClean="0"/>
              <a:t>MESOPOTAMIA: CULTURA Y ARTE</a:t>
            </a:r>
            <a:endParaRPr lang="es-ES" sz="1400" dirty="0"/>
          </a:p>
        </p:txBody>
      </p:sp>
      <p:sp>
        <p:nvSpPr>
          <p:cNvPr id="3" name="Marcador de contenido 2"/>
          <p:cNvSpPr>
            <a:spLocks noGrp="1"/>
          </p:cNvSpPr>
          <p:nvPr>
            <p:ph idx="1"/>
          </p:nvPr>
        </p:nvSpPr>
        <p:spPr/>
        <p:txBody>
          <a:bodyPr/>
          <a:lstStyle/>
          <a:p>
            <a:r>
              <a:rPr lang="es-ES" dirty="0" smtClean="0"/>
              <a:t>Insertar Pel</a:t>
            </a:r>
            <a:r>
              <a:rPr lang="es-ES" dirty="0" smtClean="0"/>
              <a:t>ícula</a:t>
            </a:r>
            <a:endParaRPr lang="es-ES" dirty="0"/>
          </a:p>
        </p:txBody>
      </p:sp>
    </p:spTree>
    <p:extLst>
      <p:ext uri="{BB962C8B-B14F-4D97-AF65-F5344CB8AC3E}">
        <p14:creationId xmlns:p14="http://schemas.microsoft.com/office/powerpoint/2010/main" val="268120017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7"/>
            <a:ext cx="8229600" cy="785979"/>
          </a:xfrm>
        </p:spPr>
        <p:txBody>
          <a:bodyPr>
            <a:normAutofit fontScale="90000"/>
          </a:bodyPr>
          <a:lstStyle/>
          <a:p>
            <a:r>
              <a:rPr lang="es-ES" sz="1400" dirty="0" smtClean="0"/>
              <a:t>SUMERIA</a:t>
            </a:r>
            <a:br>
              <a:rPr lang="es-ES" sz="1400" dirty="0" smtClean="0"/>
            </a:br>
            <a:r>
              <a:rPr lang="es-ES" sz="1400" dirty="0"/>
              <a:t/>
            </a:r>
            <a:br>
              <a:rPr lang="es-ES" sz="1400" dirty="0"/>
            </a:br>
            <a:r>
              <a:rPr lang="es-ES" sz="1400" dirty="0" smtClean="0"/>
              <a:t>CULTURAS HASSUNA-SAMARRA Y HALAF</a:t>
            </a:r>
            <a:br>
              <a:rPr lang="es-ES" sz="1400" dirty="0" smtClean="0"/>
            </a:br>
            <a:r>
              <a:rPr lang="es-ES" sz="1400" dirty="0" smtClean="0"/>
              <a:t>( c. 6.000-4.000 a.C.)</a:t>
            </a:r>
            <a:endParaRPr lang="es-ES" sz="1400" dirty="0"/>
          </a:p>
        </p:txBody>
      </p:sp>
      <p:pic>
        <p:nvPicPr>
          <p:cNvPr id="6" name="Marcador de contenido 5" descr="Mesopotamia - cultura Hassuna Samarra y Halaf.png"/>
          <p:cNvPicPr>
            <a:picLocks noGrp="1" noChangeAspect="1"/>
          </p:cNvPicPr>
          <p:nvPr>
            <p:ph idx="1"/>
          </p:nvPr>
        </p:nvPicPr>
        <p:blipFill>
          <a:blip r:embed="rId2">
            <a:extLst>
              <a:ext uri="{28A0092B-C50C-407E-A947-70E740481C1C}">
                <a14:useLocalDpi xmlns:a14="http://schemas.microsoft.com/office/drawing/2010/main" val="0"/>
              </a:ext>
            </a:extLst>
          </a:blip>
          <a:srcRect l="-23146" r="-23146"/>
          <a:stretch>
            <a:fillRect/>
          </a:stretch>
        </p:blipFill>
        <p:spPr/>
      </p:pic>
    </p:spTree>
    <p:extLst>
      <p:ext uri="{BB962C8B-B14F-4D97-AF65-F5344CB8AC3E}">
        <p14:creationId xmlns:p14="http://schemas.microsoft.com/office/powerpoint/2010/main" val="17986238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487362"/>
          </a:xfrm>
        </p:spPr>
        <p:txBody>
          <a:bodyPr>
            <a:normAutofit/>
          </a:bodyPr>
          <a:lstStyle/>
          <a:p>
            <a:r>
              <a:rPr lang="es-ES" sz="1200" dirty="0"/>
              <a:t>CULTURAS DE LA ANTIGÜEDAD: MESOPOTAMIA</a:t>
            </a:r>
          </a:p>
        </p:txBody>
      </p:sp>
      <p:sp>
        <p:nvSpPr>
          <p:cNvPr id="3" name="Marcador de contenido 2"/>
          <p:cNvSpPr>
            <a:spLocks noGrp="1"/>
          </p:cNvSpPr>
          <p:nvPr>
            <p:ph idx="1"/>
          </p:nvPr>
        </p:nvSpPr>
        <p:spPr>
          <a:xfrm>
            <a:off x="457200" y="949739"/>
            <a:ext cx="8229600" cy="5176424"/>
          </a:xfrm>
        </p:spPr>
        <p:txBody>
          <a:bodyPr>
            <a:normAutofit/>
          </a:bodyPr>
          <a:lstStyle/>
          <a:p>
            <a:pPr marL="0" indent="0" algn="ctr">
              <a:buNone/>
            </a:pPr>
            <a:endParaRPr lang="es-ES" sz="1200" b="1" dirty="0" smtClean="0"/>
          </a:p>
          <a:p>
            <a:pPr marL="0" indent="0" algn="ctr">
              <a:buNone/>
            </a:pPr>
            <a:endParaRPr lang="es-ES" sz="1200" b="1" dirty="0"/>
          </a:p>
          <a:p>
            <a:pPr marL="0" indent="0" algn="ctr">
              <a:buNone/>
            </a:pPr>
            <a:r>
              <a:rPr lang="es-ES" sz="1200" b="1" dirty="0" smtClean="0"/>
              <a:t>SUMERIOS </a:t>
            </a:r>
            <a:endParaRPr lang="es-ES" sz="1200" b="1" dirty="0"/>
          </a:p>
          <a:p>
            <a:pPr marL="0" indent="0" algn="ctr">
              <a:buNone/>
            </a:pPr>
            <a:endParaRPr lang="es-ES" sz="1200" dirty="0" smtClean="0"/>
          </a:p>
          <a:p>
            <a:r>
              <a:rPr lang="es-ES" sz="1200" dirty="0"/>
              <a:t>D</a:t>
            </a:r>
            <a:r>
              <a:rPr lang="es-ES" sz="1200" dirty="0" smtClean="0"/>
              <a:t>espués del 3.000 a.C., los sumerios crearon en la baja Mesopotamia varias ciudades-Estado, siendo la más conocida Uruk. Crecimiento económico basado en el desarrollo de técnicas de regadío. Se proclama un rey absoluto, que se hacía llamar ‘vicario’ del dios protector. Se construyen templos y la escritura cuneiforme recibe gran impulso.</a:t>
            </a:r>
          </a:p>
          <a:p>
            <a:endParaRPr lang="es-ES" sz="1200" dirty="0"/>
          </a:p>
          <a:p>
            <a:r>
              <a:rPr lang="es-ES" sz="1200" b="1" dirty="0" smtClean="0"/>
              <a:t>Periodo dinástico arcaico</a:t>
            </a:r>
            <a:r>
              <a:rPr lang="es-ES" sz="1200" dirty="0" smtClean="0"/>
              <a:t>: la historia de este periodo es relativamente poco conocida.</a:t>
            </a:r>
          </a:p>
          <a:p>
            <a:pPr marL="0" indent="0">
              <a:buNone/>
            </a:pPr>
            <a:endParaRPr lang="es-ES" sz="1200" dirty="0"/>
          </a:p>
          <a:p>
            <a:r>
              <a:rPr lang="es-ES" sz="1200" b="1" dirty="0" smtClean="0"/>
              <a:t>Imperio acadio</a:t>
            </a:r>
            <a:r>
              <a:rPr lang="es-ES" sz="1200" dirty="0" smtClean="0"/>
              <a:t>: la prosperidad de los sumerios atrajo a diversos pueblos nómadas: tribus semitas árabes, hebreos y sirios que invadieron la región desde el 2.500 a.C., hasta establecer su dominio definitivo. Los acadios fueron el pueblo semita de mayor importancia.</a:t>
            </a:r>
          </a:p>
          <a:p>
            <a:endParaRPr lang="es-ES" sz="1200" dirty="0"/>
          </a:p>
          <a:p>
            <a:r>
              <a:rPr lang="es-ES" sz="1200" dirty="0" smtClean="0"/>
              <a:t>Sargón, un usurpador de origen acadio, funda (c.2.350 a.C.) la nueva capital </a:t>
            </a:r>
            <a:r>
              <a:rPr lang="es-ES" sz="1200" dirty="0" err="1" smtClean="0"/>
              <a:t>Agadé</a:t>
            </a:r>
            <a:r>
              <a:rPr lang="es-ES" sz="1200" dirty="0" smtClean="0"/>
              <a:t> y conquista el resto de las ciudades sumerias. Funda el primer gran imperio de la historia. Sus sucesores como </a:t>
            </a:r>
            <a:r>
              <a:rPr lang="es-ES" sz="1200" dirty="0" err="1" smtClean="0"/>
              <a:t>Naram</a:t>
            </a:r>
            <a:r>
              <a:rPr lang="es-ES" sz="1200" dirty="0" smtClean="0"/>
              <a:t>-Sin (ver diapositiva) aplastan las sucesivas revueltas. Inicio de la decadencia de la cultura e idioma sumerios.</a:t>
            </a:r>
          </a:p>
          <a:p>
            <a:endParaRPr lang="es-ES" sz="1200" dirty="0"/>
          </a:p>
          <a:p>
            <a:r>
              <a:rPr lang="es-ES" sz="1200" b="1" dirty="0" smtClean="0"/>
              <a:t>Renacimiento sumerio</a:t>
            </a:r>
            <a:r>
              <a:rPr lang="es-ES" sz="1200" dirty="0" smtClean="0"/>
              <a:t>: En torno a 2.100 a.C., se consolida el poder de </a:t>
            </a:r>
            <a:r>
              <a:rPr lang="es-ES" sz="1200" dirty="0" err="1" smtClean="0"/>
              <a:t>Ur</a:t>
            </a:r>
            <a:r>
              <a:rPr lang="es-ES" sz="1200" dirty="0" smtClean="0"/>
              <a:t> (tercera dinastía) y extiende su hegemonía hasta el 2.003 a.C. En adelante predominará la cultura acadia y posteriormente Babilonia heredará el papel de los grandes imperio sumerios.</a:t>
            </a:r>
          </a:p>
          <a:p>
            <a:endParaRPr lang="es-ES" sz="1200" dirty="0" smtClean="0"/>
          </a:p>
        </p:txBody>
      </p:sp>
    </p:spTree>
    <p:extLst>
      <p:ext uri="{BB962C8B-B14F-4D97-AF65-F5344CB8AC3E}">
        <p14:creationId xmlns:p14="http://schemas.microsoft.com/office/powerpoint/2010/main" val="84024498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1400" dirty="0" smtClean="0"/>
              <a:t>SUMERIA</a:t>
            </a:r>
            <a:br>
              <a:rPr lang="es-ES" sz="1400" dirty="0" smtClean="0"/>
            </a:br>
            <a:r>
              <a:rPr lang="es-ES" sz="1400" dirty="0"/>
              <a:t/>
            </a:r>
            <a:br>
              <a:rPr lang="es-ES" sz="1400" dirty="0"/>
            </a:br>
            <a:r>
              <a:rPr lang="es-ES" sz="1400" dirty="0" smtClean="0"/>
              <a:t>PERIODO DINÁSTICO ARCAICO</a:t>
            </a:r>
            <a:br>
              <a:rPr lang="es-ES" sz="1400" dirty="0" smtClean="0"/>
            </a:br>
            <a:r>
              <a:rPr lang="es-ES" sz="1400" dirty="0" smtClean="0"/>
              <a:t>(c. 3.000 a.C.)</a:t>
            </a:r>
            <a:endParaRPr lang="es-ES" sz="1400" dirty="0"/>
          </a:p>
        </p:txBody>
      </p:sp>
      <p:pic>
        <p:nvPicPr>
          <p:cNvPr id="4" name="Marcador de contenido 3" descr="MESOPOTAMIA PERIODO DINASTICO ARCAICO.png"/>
          <p:cNvPicPr>
            <a:picLocks noGrp="1" noChangeAspect="1"/>
          </p:cNvPicPr>
          <p:nvPr>
            <p:ph idx="1"/>
          </p:nvPr>
        </p:nvPicPr>
        <p:blipFill>
          <a:blip r:embed="rId2">
            <a:extLst>
              <a:ext uri="{28A0092B-C50C-407E-A947-70E740481C1C}">
                <a14:useLocalDpi xmlns:a14="http://schemas.microsoft.com/office/drawing/2010/main" val="0"/>
              </a:ext>
            </a:extLst>
          </a:blip>
          <a:srcRect l="-45461" r="-45461"/>
          <a:stretch>
            <a:fillRect/>
          </a:stretch>
        </p:blipFill>
        <p:spPr/>
      </p:pic>
    </p:spTree>
    <p:extLst>
      <p:ext uri="{BB962C8B-B14F-4D97-AF65-F5344CB8AC3E}">
        <p14:creationId xmlns:p14="http://schemas.microsoft.com/office/powerpoint/2010/main" val="10420569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1400" dirty="0" smtClean="0"/>
              <a:t>MESOPOTAMIA</a:t>
            </a:r>
            <a:br>
              <a:rPr lang="es-ES" sz="1400" dirty="0" smtClean="0"/>
            </a:br>
            <a:r>
              <a:rPr lang="es-ES" sz="1400" dirty="0"/>
              <a:t/>
            </a:r>
            <a:br>
              <a:rPr lang="es-ES" sz="1400" dirty="0"/>
            </a:br>
            <a:r>
              <a:rPr lang="es-ES" sz="1400" dirty="0"/>
              <a:t>E</a:t>
            </a:r>
            <a:r>
              <a:rPr lang="es-ES" sz="1400" dirty="0" smtClean="0"/>
              <a:t>statua del príncipe </a:t>
            </a:r>
            <a:r>
              <a:rPr lang="es-ES" sz="1400" dirty="0" err="1"/>
              <a:t>G</a:t>
            </a:r>
            <a:r>
              <a:rPr lang="es-ES" sz="1400" dirty="0" err="1" smtClean="0"/>
              <a:t>udea</a:t>
            </a:r>
            <a:r>
              <a:rPr lang="es-ES" sz="1400" dirty="0" smtClean="0"/>
              <a:t>, </a:t>
            </a:r>
            <a:r>
              <a:rPr lang="es-ES" sz="1400" dirty="0" err="1" smtClean="0"/>
              <a:t>patesi</a:t>
            </a:r>
            <a:r>
              <a:rPr lang="es-ES" sz="1400" dirty="0" smtClean="0"/>
              <a:t/>
            </a:r>
            <a:br>
              <a:rPr lang="es-ES" sz="1400" dirty="0" smtClean="0"/>
            </a:br>
            <a:r>
              <a:rPr lang="es-ES" sz="1400" dirty="0" smtClean="0"/>
              <a:t>(</a:t>
            </a:r>
            <a:r>
              <a:rPr lang="es-ES" sz="1400" dirty="0" err="1" smtClean="0"/>
              <a:t>Lagash</a:t>
            </a:r>
            <a:r>
              <a:rPr lang="es-ES" sz="1400" dirty="0" smtClean="0"/>
              <a:t>, c. 2.120 a.C.)</a:t>
            </a:r>
            <a:endParaRPr lang="es-ES" sz="1400" dirty="0"/>
          </a:p>
        </p:txBody>
      </p:sp>
      <p:pic>
        <p:nvPicPr>
          <p:cNvPr id="4" name="Marcador de contenido 3" descr="Estatua principe patesi.jpg"/>
          <p:cNvPicPr>
            <a:picLocks noGrp="1" noChangeAspect="1"/>
          </p:cNvPicPr>
          <p:nvPr>
            <p:ph idx="1"/>
          </p:nvPr>
        </p:nvPicPr>
        <p:blipFill>
          <a:blip r:embed="rId2">
            <a:extLst>
              <a:ext uri="{28A0092B-C50C-407E-A947-70E740481C1C}">
                <a14:useLocalDpi xmlns:a14="http://schemas.microsoft.com/office/drawing/2010/main" val="0"/>
              </a:ext>
            </a:extLst>
          </a:blip>
          <a:srcRect l="-86373" r="-86373"/>
          <a:stretch>
            <a:fillRect/>
          </a:stretch>
        </p:blipFill>
        <p:spPr/>
      </p:pic>
    </p:spTree>
    <p:extLst>
      <p:ext uri="{BB962C8B-B14F-4D97-AF65-F5344CB8AC3E}">
        <p14:creationId xmlns:p14="http://schemas.microsoft.com/office/powerpoint/2010/main" val="2421896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829710"/>
          </a:xfrm>
        </p:spPr>
        <p:txBody>
          <a:bodyPr>
            <a:normAutofit fontScale="90000"/>
          </a:bodyPr>
          <a:lstStyle/>
          <a:p>
            <a:r>
              <a:rPr lang="es-ES" sz="1200" dirty="0"/>
              <a:t>CULTURAS DE LA ANTIGÜEDAD: </a:t>
            </a:r>
            <a:r>
              <a:rPr lang="es-ES" sz="1200" dirty="0" smtClean="0"/>
              <a:t>MESOPOTAMIA</a:t>
            </a:r>
            <a:br>
              <a:rPr lang="es-ES" sz="1200" dirty="0" smtClean="0"/>
            </a:br>
            <a:r>
              <a:rPr lang="es-ES" sz="1200" dirty="0" smtClean="0"/>
              <a:t/>
            </a:r>
            <a:br>
              <a:rPr lang="es-ES" sz="1200" dirty="0" smtClean="0"/>
            </a:br>
            <a:r>
              <a:rPr lang="es-ES" sz="1200" dirty="0"/>
              <a:t>Himno a </a:t>
            </a:r>
            <a:r>
              <a:rPr lang="es-ES" sz="1200" dirty="0" err="1"/>
              <a:t>Iddin-Dagan</a:t>
            </a:r>
            <a:r>
              <a:rPr lang="es-ES" sz="1200" dirty="0"/>
              <a:t>, rey </a:t>
            </a:r>
            <a:r>
              <a:rPr lang="es-ES" sz="1200" dirty="0" smtClean="0"/>
              <a:t>de </a:t>
            </a:r>
            <a:r>
              <a:rPr lang="es-ES" sz="1200" dirty="0" err="1" smtClean="0"/>
              <a:t>Larsa</a:t>
            </a:r>
            <a:r>
              <a:rPr lang="es-ES" sz="1200" dirty="0" smtClean="0"/>
              <a:t> </a:t>
            </a:r>
            <a:br>
              <a:rPr lang="es-ES" sz="1200" dirty="0" smtClean="0"/>
            </a:br>
            <a:r>
              <a:rPr lang="es-ES" sz="1200" dirty="0" smtClean="0"/>
              <a:t>Inscripciones cuneiformes en arcilla en sumerio</a:t>
            </a:r>
            <a:br>
              <a:rPr lang="es-ES" sz="1200" dirty="0" smtClean="0"/>
            </a:br>
            <a:r>
              <a:rPr lang="es-ES" sz="1200" dirty="0" smtClean="0"/>
              <a:t>hacia 1.950 a.C.</a:t>
            </a:r>
            <a:endParaRPr lang="es-ES" sz="1200" dirty="0"/>
          </a:p>
        </p:txBody>
      </p:sp>
      <p:pic>
        <p:nvPicPr>
          <p:cNvPr id="4" name="Marcador de contenido 3" descr="Mesopotamia escritura cuneiforme.jpg"/>
          <p:cNvPicPr>
            <a:picLocks noGrp="1" noChangeAspect="1"/>
          </p:cNvPicPr>
          <p:nvPr>
            <p:ph idx="1"/>
          </p:nvPr>
        </p:nvPicPr>
        <p:blipFill>
          <a:blip r:embed="rId2" cstate="print">
            <a:extLst>
              <a:ext uri="{28A0092B-C50C-407E-A947-70E740481C1C}">
                <a14:useLocalDpi xmlns:a14="http://schemas.microsoft.com/office/drawing/2010/main"/>
              </a:ext>
            </a:extLst>
          </a:blip>
          <a:srcRect l="-76810" r="-76810"/>
          <a:stretch>
            <a:fillRect/>
          </a:stretch>
        </p:blipFill>
        <p:spPr>
          <a:xfrm>
            <a:off x="457200" y="1258888"/>
            <a:ext cx="8229600" cy="4867275"/>
          </a:xfrm>
        </p:spPr>
      </p:pic>
    </p:spTree>
    <p:extLst>
      <p:ext uri="{BB962C8B-B14F-4D97-AF65-F5344CB8AC3E}">
        <p14:creationId xmlns:p14="http://schemas.microsoft.com/office/powerpoint/2010/main" val="166394399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454232"/>
          </a:xfrm>
        </p:spPr>
        <p:txBody>
          <a:bodyPr>
            <a:normAutofit/>
          </a:bodyPr>
          <a:lstStyle/>
          <a:p>
            <a:r>
              <a:rPr lang="es-ES" sz="1200" dirty="0"/>
              <a:t>CULTURAS DE LA ANTIGÜEDAD: MESOPOTAMIA</a:t>
            </a:r>
          </a:p>
        </p:txBody>
      </p:sp>
      <p:sp>
        <p:nvSpPr>
          <p:cNvPr id="3" name="Marcador de contenido 2"/>
          <p:cNvSpPr>
            <a:spLocks noGrp="1"/>
          </p:cNvSpPr>
          <p:nvPr>
            <p:ph idx="1"/>
          </p:nvPr>
        </p:nvSpPr>
        <p:spPr>
          <a:xfrm>
            <a:off x="457200" y="916610"/>
            <a:ext cx="8229600" cy="5209554"/>
          </a:xfrm>
        </p:spPr>
        <p:txBody>
          <a:bodyPr>
            <a:normAutofit/>
          </a:bodyPr>
          <a:lstStyle/>
          <a:p>
            <a:pPr marL="0" indent="0" algn="ctr">
              <a:buNone/>
            </a:pPr>
            <a:r>
              <a:rPr lang="es-ES" sz="1200" b="1" dirty="0" smtClean="0"/>
              <a:t>BABILONIOS</a:t>
            </a:r>
          </a:p>
          <a:p>
            <a:endParaRPr lang="es-ES" sz="1200" dirty="0"/>
          </a:p>
          <a:p>
            <a:r>
              <a:rPr lang="es-ES" sz="1200" dirty="0" smtClean="0"/>
              <a:t>En 1.792 a.C. Hammurabi llega al trono en la ciudad de Babilonia comenzando una política de expansión territorial, con la anexión de las provincias del norte, incluida Asiria.</a:t>
            </a:r>
          </a:p>
          <a:p>
            <a:endParaRPr lang="es-ES" sz="1200" dirty="0"/>
          </a:p>
          <a:p>
            <a:r>
              <a:rPr lang="es-ES" sz="1200" dirty="0" smtClean="0"/>
              <a:t>La imagen de Hammurabi adquiere tintes míticos debido a sus conquistas y a su actividad constructora y de mantenimiento de los canales de riego y a la elaboración de códigos de leyes, como el código que lleva su nombre.</a:t>
            </a:r>
          </a:p>
          <a:p>
            <a:endParaRPr lang="es-ES" sz="1200" dirty="0"/>
          </a:p>
          <a:p>
            <a:r>
              <a:rPr lang="es-ES" sz="1200" dirty="0" smtClean="0"/>
              <a:t>A la muerte de Hammurabi en 1.750 a.C., una serie de luchas intestinas debilitan a los sucesivos gobiernos propiciando una invasión de los hititas.</a:t>
            </a:r>
          </a:p>
          <a:p>
            <a:endParaRPr lang="es-ES" sz="1200" dirty="0"/>
          </a:p>
          <a:p>
            <a:pPr marL="0" indent="0" algn="ctr">
              <a:buNone/>
            </a:pPr>
            <a:r>
              <a:rPr lang="es-ES" sz="1200" b="1" dirty="0" smtClean="0"/>
              <a:t>ASIRIOS</a:t>
            </a:r>
          </a:p>
          <a:p>
            <a:pPr marL="0" indent="0" algn="ctr">
              <a:buNone/>
            </a:pPr>
            <a:endParaRPr lang="es-ES" sz="1200" dirty="0"/>
          </a:p>
          <a:p>
            <a:r>
              <a:rPr lang="es-ES" sz="1200" dirty="0"/>
              <a:t>S</a:t>
            </a:r>
            <a:r>
              <a:rPr lang="es-ES" sz="1200" dirty="0" smtClean="0"/>
              <a:t>e establecen en el norte de Babilonia hacia 1.250 a.C. </a:t>
            </a:r>
            <a:r>
              <a:rPr lang="es-ES" sz="1200" dirty="0" err="1" smtClean="0"/>
              <a:t>Assur</a:t>
            </a:r>
            <a:r>
              <a:rPr lang="es-ES" sz="1200" dirty="0" smtClean="0"/>
              <a:t> y Nínive sus ciudades más importantes. Monarcas más ilustres de estas dinastías: </a:t>
            </a:r>
            <a:r>
              <a:rPr lang="es-ES" sz="1200" dirty="0" err="1" smtClean="0"/>
              <a:t>Assurnassirpal</a:t>
            </a:r>
            <a:r>
              <a:rPr lang="es-ES" sz="1200" dirty="0" smtClean="0"/>
              <a:t>, </a:t>
            </a:r>
            <a:r>
              <a:rPr lang="es-ES" sz="1200" dirty="0" err="1" smtClean="0"/>
              <a:t>Assurbanipal</a:t>
            </a:r>
            <a:r>
              <a:rPr lang="es-ES" sz="1200" dirty="0" smtClean="0"/>
              <a:t>, Sargón y </a:t>
            </a:r>
            <a:r>
              <a:rPr lang="es-ES" sz="1200" dirty="0" err="1" smtClean="0"/>
              <a:t>Senaquerib</a:t>
            </a:r>
            <a:r>
              <a:rPr lang="es-ES" sz="1200" dirty="0" smtClean="0"/>
              <a:t>. </a:t>
            </a:r>
          </a:p>
          <a:p>
            <a:endParaRPr lang="es-ES" sz="1200" dirty="0"/>
          </a:p>
          <a:p>
            <a:r>
              <a:rPr lang="es-ES" sz="1200" dirty="0" smtClean="0"/>
              <a:t>Babilonios entran a Asiria desde la meseta de Irán. En el 612 </a:t>
            </a:r>
            <a:r>
              <a:rPr lang="es-ES" sz="1200" dirty="0" err="1" smtClean="0"/>
              <a:t>a.C</a:t>
            </a:r>
            <a:r>
              <a:rPr lang="es-ES" sz="1200" dirty="0" smtClean="0"/>
              <a:t>, Nínive es conquistada y destruida.</a:t>
            </a:r>
          </a:p>
          <a:p>
            <a:endParaRPr lang="es-ES" sz="1200" dirty="0"/>
          </a:p>
          <a:p>
            <a:r>
              <a:rPr lang="es-ES" sz="1200" dirty="0" smtClean="0"/>
              <a:t>Babilonia resurge con los caldeos, otra tribu semita, cuando fue refundada por su rey </a:t>
            </a:r>
            <a:r>
              <a:rPr lang="es-ES" sz="1200" dirty="0" err="1" smtClean="0"/>
              <a:t>Nabopolasar</a:t>
            </a:r>
            <a:r>
              <a:rPr lang="es-ES" sz="1200" dirty="0" smtClean="0"/>
              <a:t>. Su hijo y sucesor Nabucodonosor II ‘el grande’, considerado uno de los reyes babilónicos más importantes, extendió sus dominios desde Mesopotamia hasta Siria y la costa mediterránea.</a:t>
            </a:r>
          </a:p>
          <a:p>
            <a:endParaRPr lang="es-ES" sz="1200" dirty="0"/>
          </a:p>
          <a:p>
            <a:r>
              <a:rPr lang="es-ES" sz="1200" b="1" dirty="0" smtClean="0"/>
              <a:t>Invasión persa</a:t>
            </a:r>
            <a:r>
              <a:rPr lang="es-ES" sz="1200" dirty="0" smtClean="0"/>
              <a:t>: En el año 539 a.C., el rey persa Darío ocupa Babilonia y establece su poder en toda Mesopotamia.</a:t>
            </a:r>
          </a:p>
          <a:p>
            <a:endParaRPr lang="es-ES" sz="1200" dirty="0" smtClean="0"/>
          </a:p>
          <a:p>
            <a:endParaRPr lang="es-ES" sz="1200" dirty="0"/>
          </a:p>
          <a:p>
            <a:endParaRPr lang="es-ES" sz="1200" dirty="0" smtClean="0"/>
          </a:p>
          <a:p>
            <a:endParaRPr lang="es-ES" sz="1200" dirty="0"/>
          </a:p>
          <a:p>
            <a:endParaRPr lang="es-ES" sz="1200" dirty="0" smtClean="0"/>
          </a:p>
        </p:txBody>
      </p:sp>
    </p:spTree>
    <p:extLst>
      <p:ext uri="{BB962C8B-B14F-4D97-AF65-F5344CB8AC3E}">
        <p14:creationId xmlns:p14="http://schemas.microsoft.com/office/powerpoint/2010/main" val="30062869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1400" dirty="0" smtClean="0"/>
              <a:t>ESTELA CÓDIGO HAMMURABI</a:t>
            </a:r>
            <a:br>
              <a:rPr lang="es-ES" sz="1400" dirty="0" smtClean="0"/>
            </a:br>
            <a:r>
              <a:rPr lang="es-ES" sz="1400" dirty="0" smtClean="0"/>
              <a:t/>
            </a:r>
            <a:br>
              <a:rPr lang="es-ES" sz="1400" dirty="0" smtClean="0"/>
            </a:br>
            <a:r>
              <a:rPr lang="es-ES" sz="1400" dirty="0" smtClean="0"/>
              <a:t>Museo del Louvre</a:t>
            </a:r>
            <a:r>
              <a:rPr lang="es-ES" sz="1400" dirty="0"/>
              <a:t/>
            </a:r>
            <a:br>
              <a:rPr lang="es-ES" sz="1400" dirty="0"/>
            </a:br>
            <a:endParaRPr lang="es-ES" sz="1400" dirty="0"/>
          </a:p>
        </p:txBody>
      </p:sp>
      <p:pic>
        <p:nvPicPr>
          <p:cNvPr id="4" name="Marcador de contenido 3" descr="Mesopotamia Código Hammurabi.jpg"/>
          <p:cNvPicPr>
            <a:picLocks noGrp="1" noChangeAspect="1"/>
          </p:cNvPicPr>
          <p:nvPr>
            <p:ph idx="1"/>
          </p:nvPr>
        </p:nvPicPr>
        <p:blipFill>
          <a:blip r:embed="rId2">
            <a:extLst>
              <a:ext uri="{28A0092B-C50C-407E-A947-70E740481C1C}">
                <a14:useLocalDpi xmlns:a14="http://schemas.microsoft.com/office/drawing/2010/main" val="0"/>
              </a:ext>
            </a:extLst>
          </a:blip>
          <a:srcRect l="-86373" r="-86373"/>
          <a:stretch>
            <a:fillRect/>
          </a:stretch>
        </p:blipFill>
        <p:spPr/>
      </p:pic>
    </p:spTree>
    <p:extLst>
      <p:ext uri="{BB962C8B-B14F-4D97-AF65-F5344CB8AC3E}">
        <p14:creationId xmlns:p14="http://schemas.microsoft.com/office/powerpoint/2010/main" val="103794768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699</TotalTime>
  <Words>2163</Words>
  <Application>Microsoft Macintosh PowerPoint</Application>
  <PresentationFormat>Presentación en pantalla (4:3)</PresentationFormat>
  <Paragraphs>170</Paragraphs>
  <Slides>24</Slides>
  <Notes>0</Notes>
  <HiddenSlides>0</HiddenSlides>
  <MMClips>0</MMClips>
  <ScaleCrop>false</ScaleCrop>
  <HeadingPairs>
    <vt:vector size="4" baseType="variant">
      <vt:variant>
        <vt:lpstr>Tema</vt:lpstr>
      </vt:variant>
      <vt:variant>
        <vt:i4>1</vt:i4>
      </vt:variant>
      <vt:variant>
        <vt:lpstr>Títulos de diapositiva</vt:lpstr>
      </vt:variant>
      <vt:variant>
        <vt:i4>24</vt:i4>
      </vt:variant>
    </vt:vector>
  </HeadingPairs>
  <TitlesOfParts>
    <vt:vector size="25" baseType="lpstr">
      <vt:lpstr>Tema de Office</vt:lpstr>
      <vt:lpstr>ARTE Y CULTURA I CULTURAS DE LA ANTIGÜEDAD: MESOPOTAMIA</vt:lpstr>
      <vt:lpstr>CULTURAS DE LA ANTIGÜEDAD: MESOPOTAMIA</vt:lpstr>
      <vt:lpstr>SUMERIA  CULTURAS HASSUNA-SAMARRA Y HALAF ( c. 6.000-4.000 a.C.)</vt:lpstr>
      <vt:lpstr>CULTURAS DE LA ANTIGÜEDAD: MESOPOTAMIA</vt:lpstr>
      <vt:lpstr>SUMERIA  PERIODO DINÁSTICO ARCAICO (c. 3.000 a.C.)</vt:lpstr>
      <vt:lpstr>MESOPOTAMIA  Estatua del príncipe Gudea, patesi (Lagash, c. 2.120 a.C.)</vt:lpstr>
      <vt:lpstr>CULTURAS DE LA ANTIGÜEDAD: MESOPOTAMIA  Himno a Iddin-Dagan, rey de Larsa  Inscripciones cuneiformes en arcilla en sumerio hacia 1.950 a.C.</vt:lpstr>
      <vt:lpstr>CULTURAS DE LA ANTIGÜEDAD: MESOPOTAMIA</vt:lpstr>
      <vt:lpstr>ESTELA CÓDIGO HAMMURABI  Museo del Louvre </vt:lpstr>
      <vt:lpstr>CULTURAS DE LA ANTIGÜEDAD: MESOPOTAMIA</vt:lpstr>
      <vt:lpstr>CULTURAS DE LA ANTIGÜEDAD: MESOPOTAMIA</vt:lpstr>
      <vt:lpstr>CULTURAS DE LA ANTIGÜEDAD: MESOPOTAMIA</vt:lpstr>
      <vt:lpstr>MESOPOTAMIA ESCULTURA Estatua del superintendente Ebih II, 52,5 cm de alto,  Procedente del templo de Ishtar en Mari, Periodo acadio, c. 2.409 a.C. Museo del Louvre</vt:lpstr>
      <vt:lpstr>CULTURAS DE LA ANTIGÜEDAD: MESOPOTAMIA</vt:lpstr>
      <vt:lpstr>MESOPOTAMIA Pintura sumerio-acadia (c. 2.300 a.C.)</vt:lpstr>
      <vt:lpstr>ARTE ANTIGUO DE MESOPOTAMIA ESTELA DEL REY NARAM-SIN c. 2.270 a.C. MUSEO DEL LOUVRE</vt:lpstr>
      <vt:lpstr>MESOPOTAMIA ARTE ASIRIO (c. 1.200 a.C.)</vt:lpstr>
      <vt:lpstr>MESOPOTAMIA ARQUITECTURA Gran zigurat neo-sumerio de Ur, cerca de Nasiriya, Irak (c. 2.000 a.C.)</vt:lpstr>
      <vt:lpstr>CULTURAS DE LA ANTIGÜEDAD: MESOPOTAMIA</vt:lpstr>
      <vt:lpstr> MESOPOTAMIA Friso de la puerta de los leones, Susa c. 1.200 a.C. Museo Nacional, berlín </vt:lpstr>
      <vt:lpstr>MESOPOTAMIA CERÁMICA BABILONIA Puerta de Ishtar Construida en 575 a.C. por Nabucodonosor II Museo de Pérgamo, Berlín</vt:lpstr>
      <vt:lpstr>CRONOLOGÍA DE MESOPOTAMIA</vt:lpstr>
      <vt:lpstr>GRANDES CIVILIZACIONES: MESOPOTAMIA</vt:lpstr>
      <vt:lpstr>MESOPOTAMIA: CULTURA Y ARTE</vt:lpstr>
    </vt:vector>
  </TitlesOfParts>
  <Company>Universidad Iberoamericana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ARTE Y CULTURA I</dc:title>
  <dc:creator>Jesús Eugenio Préstamo Millán</dc:creator>
  <cp:lastModifiedBy>Raul</cp:lastModifiedBy>
  <cp:revision>44</cp:revision>
  <dcterms:created xsi:type="dcterms:W3CDTF">2014-08-20T02:43:23Z</dcterms:created>
  <dcterms:modified xsi:type="dcterms:W3CDTF">2017-10-19T20:19:39Z</dcterms:modified>
</cp:coreProperties>
</file>