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2"/>
  </p:notesMasterIdLst>
  <p:sldIdLst>
    <p:sldId id="387" r:id="rId2"/>
    <p:sldId id="390" r:id="rId3"/>
    <p:sldId id="391" r:id="rId4"/>
    <p:sldId id="392" r:id="rId5"/>
    <p:sldId id="393" r:id="rId6"/>
    <p:sldId id="394" r:id="rId7"/>
    <p:sldId id="396" r:id="rId8"/>
    <p:sldId id="397" r:id="rId9"/>
    <p:sldId id="398" r:id="rId10"/>
    <p:sldId id="399" r:id="rId11"/>
    <p:sldId id="400" r:id="rId12"/>
    <p:sldId id="401" r:id="rId13"/>
    <p:sldId id="402" r:id="rId14"/>
    <p:sldId id="403" r:id="rId15"/>
    <p:sldId id="404" r:id="rId16"/>
    <p:sldId id="405" r:id="rId17"/>
    <p:sldId id="406" r:id="rId18"/>
    <p:sldId id="407" r:id="rId19"/>
    <p:sldId id="408" r:id="rId20"/>
    <p:sldId id="409" r:id="rId21"/>
    <p:sldId id="410" r:id="rId22"/>
    <p:sldId id="411" r:id="rId23"/>
    <p:sldId id="412" r:id="rId24"/>
    <p:sldId id="413" r:id="rId25"/>
    <p:sldId id="414" r:id="rId26"/>
    <p:sldId id="495" r:id="rId27"/>
    <p:sldId id="474" r:id="rId28"/>
    <p:sldId id="456" r:id="rId29"/>
    <p:sldId id="457" r:id="rId30"/>
    <p:sldId id="458" r:id="rId31"/>
    <p:sldId id="459" r:id="rId32"/>
    <p:sldId id="460" r:id="rId33"/>
    <p:sldId id="465" r:id="rId34"/>
    <p:sldId id="467" r:id="rId35"/>
    <p:sldId id="468" r:id="rId36"/>
    <p:sldId id="469" r:id="rId37"/>
    <p:sldId id="470" r:id="rId38"/>
    <p:sldId id="476" r:id="rId39"/>
    <p:sldId id="477" r:id="rId40"/>
    <p:sldId id="478" r:id="rId41"/>
    <p:sldId id="479" r:id="rId42"/>
    <p:sldId id="480" r:id="rId43"/>
    <p:sldId id="481" r:id="rId44"/>
    <p:sldId id="482" r:id="rId45"/>
    <p:sldId id="483" r:id="rId46"/>
    <p:sldId id="484" r:id="rId47"/>
    <p:sldId id="485" r:id="rId48"/>
    <p:sldId id="486" r:id="rId49"/>
    <p:sldId id="487" r:id="rId50"/>
    <p:sldId id="488" r:id="rId51"/>
    <p:sldId id="489" r:id="rId52"/>
    <p:sldId id="490" r:id="rId53"/>
    <p:sldId id="491" r:id="rId54"/>
    <p:sldId id="492" r:id="rId55"/>
    <p:sldId id="493" r:id="rId56"/>
    <p:sldId id="494" r:id="rId57"/>
    <p:sldId id="389" r:id="rId58"/>
    <p:sldId id="497" r:id="rId59"/>
    <p:sldId id="471" r:id="rId60"/>
    <p:sldId id="452" r:id="rId61"/>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74" d="100"/>
          <a:sy n="74" d="100"/>
        </p:scale>
        <p:origin x="-570"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_rels/data3.xml.rels><?xml version="1.0" encoding="UTF-8" standalone="yes"?>
<Relationships xmlns="http://schemas.openxmlformats.org/package/2006/relationships"><Relationship Id="rId3" Type="http://schemas.openxmlformats.org/officeDocument/2006/relationships/image" Target="../media/image65.jpg"/><Relationship Id="rId2" Type="http://schemas.openxmlformats.org/officeDocument/2006/relationships/image" Target="../media/image64.jpg"/><Relationship Id="rId1" Type="http://schemas.openxmlformats.org/officeDocument/2006/relationships/image" Target="../media/image63.jp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CDF65E-D25C-492A-8C48-998AA6F196E6}" type="doc">
      <dgm:prSet loTypeId="urn:microsoft.com/office/officeart/2005/8/layout/matrix3" loCatId="matrix" qsTypeId="urn:microsoft.com/office/officeart/2005/8/quickstyle/simple1" qsCatId="simple" csTypeId="urn:microsoft.com/office/officeart/2005/8/colors/colorful1" csCatId="colorful" phldr="1"/>
      <dgm:spPr/>
      <dgm:t>
        <a:bodyPr/>
        <a:lstStyle/>
        <a:p>
          <a:endParaRPr lang="es-MX"/>
        </a:p>
      </dgm:t>
    </dgm:pt>
    <dgm:pt modelId="{BEAB0E58-CA79-4873-BD86-D54C58A7110C}">
      <dgm:prSet custT="1"/>
      <dgm:spPr/>
      <dgm:t>
        <a:bodyPr/>
        <a:lstStyle/>
        <a:p>
          <a:pPr rtl="0"/>
          <a:r>
            <a:rPr lang="es-MX" sz="1300" dirty="0" smtClean="0">
              <a:solidFill>
                <a:schemeClr val="tx1"/>
              </a:solidFill>
            </a:rPr>
            <a:t>Aprendizaje repetitivo o memorístico: se produce cuando el alumno memoriza contenidos sin comprenderlos o relacionarlos con sus conocimientos previos, no encuentra significado a los contenidos.</a:t>
          </a:r>
          <a:endParaRPr lang="es-MX" sz="1300" dirty="0">
            <a:solidFill>
              <a:schemeClr val="tx1"/>
            </a:solidFill>
          </a:endParaRPr>
        </a:p>
      </dgm:t>
    </dgm:pt>
    <dgm:pt modelId="{CBF6A119-2987-4DEE-8924-3C9B38233979}" type="parTrans" cxnId="{7EC2FD4A-E678-40B5-A981-4A75162FEFF3}">
      <dgm:prSet/>
      <dgm:spPr/>
      <dgm:t>
        <a:bodyPr/>
        <a:lstStyle/>
        <a:p>
          <a:endParaRPr lang="es-MX"/>
        </a:p>
      </dgm:t>
    </dgm:pt>
    <dgm:pt modelId="{8047BD45-4F55-43F4-A361-CF2C209A9B5C}" type="sibTrans" cxnId="{7EC2FD4A-E678-40B5-A981-4A75162FEFF3}">
      <dgm:prSet/>
      <dgm:spPr/>
      <dgm:t>
        <a:bodyPr/>
        <a:lstStyle/>
        <a:p>
          <a:endParaRPr lang="es-MX"/>
        </a:p>
      </dgm:t>
    </dgm:pt>
    <dgm:pt modelId="{F54C7905-8F90-42EE-8C27-B1E7DF38AE16}">
      <dgm:prSet custT="1"/>
      <dgm:spPr/>
      <dgm:t>
        <a:bodyPr/>
        <a:lstStyle/>
        <a:p>
          <a:pPr rtl="0"/>
          <a:r>
            <a:rPr lang="es-MX" sz="1400" dirty="0" smtClean="0">
              <a:solidFill>
                <a:schemeClr val="tx1"/>
              </a:solidFill>
            </a:rPr>
            <a:t>Aprendizaje receptivo: en este tipo de aprendizaje el sujeto sólo necesita comprender el contenido para poder reproducirlo, pero no descubre nada</a:t>
          </a:r>
          <a:r>
            <a:rPr lang="es-MX" sz="1200" dirty="0" smtClean="0"/>
            <a:t>.</a:t>
          </a:r>
          <a:endParaRPr lang="es-MX" sz="1200" dirty="0"/>
        </a:p>
      </dgm:t>
    </dgm:pt>
    <dgm:pt modelId="{E89B81F8-0A43-4C9C-8F7C-D2ED635C04E3}" type="parTrans" cxnId="{489FF9D0-A8CD-4BE5-B27A-7B694A4E5F5C}">
      <dgm:prSet/>
      <dgm:spPr/>
      <dgm:t>
        <a:bodyPr/>
        <a:lstStyle/>
        <a:p>
          <a:endParaRPr lang="es-MX"/>
        </a:p>
      </dgm:t>
    </dgm:pt>
    <dgm:pt modelId="{19970779-DA2D-49A2-936D-6A47B886CA11}" type="sibTrans" cxnId="{489FF9D0-A8CD-4BE5-B27A-7B694A4E5F5C}">
      <dgm:prSet/>
      <dgm:spPr/>
      <dgm:t>
        <a:bodyPr/>
        <a:lstStyle/>
        <a:p>
          <a:endParaRPr lang="es-MX"/>
        </a:p>
      </dgm:t>
    </dgm:pt>
    <dgm:pt modelId="{8FF2ECAE-A600-44D2-805F-2495A9A56B2C}">
      <dgm:prSet custT="1"/>
      <dgm:spPr/>
      <dgm:t>
        <a:bodyPr/>
        <a:lstStyle/>
        <a:p>
          <a:pPr rtl="0"/>
          <a:r>
            <a:rPr lang="es-MX" sz="1300" dirty="0" smtClean="0">
              <a:solidFill>
                <a:schemeClr val="tx1"/>
              </a:solidFill>
            </a:rPr>
            <a:t>Aprendizaje por descubrimiento: el sujeto no recibe los contenidos de forma pasiva; descubre los conceptos y sus relaciones y los reordena para adaptarlos a su esquema cognitivo.</a:t>
          </a:r>
          <a:endParaRPr lang="es-MX" sz="1300" dirty="0">
            <a:solidFill>
              <a:schemeClr val="tx1"/>
            </a:solidFill>
          </a:endParaRPr>
        </a:p>
      </dgm:t>
    </dgm:pt>
    <dgm:pt modelId="{5467CDF2-FD75-4FEA-B90E-D3D2FFCE1A7B}" type="parTrans" cxnId="{5B67B0A3-D5F3-449D-A81C-AB6C05172529}">
      <dgm:prSet/>
      <dgm:spPr/>
      <dgm:t>
        <a:bodyPr/>
        <a:lstStyle/>
        <a:p>
          <a:endParaRPr lang="es-MX"/>
        </a:p>
      </dgm:t>
    </dgm:pt>
    <dgm:pt modelId="{876B35E2-3AE6-47DD-BB9E-4CC6435DBAA4}" type="sibTrans" cxnId="{5B67B0A3-D5F3-449D-A81C-AB6C05172529}">
      <dgm:prSet/>
      <dgm:spPr/>
      <dgm:t>
        <a:bodyPr/>
        <a:lstStyle/>
        <a:p>
          <a:endParaRPr lang="es-MX"/>
        </a:p>
      </dgm:t>
    </dgm:pt>
    <dgm:pt modelId="{70F0FD45-228A-49C4-B71C-B824B8ED2D31}">
      <dgm:prSet custT="1"/>
      <dgm:spPr/>
      <dgm:t>
        <a:bodyPr/>
        <a:lstStyle/>
        <a:p>
          <a:pPr rtl="0"/>
          <a:r>
            <a:rPr lang="es-MX" sz="1400" dirty="0" smtClean="0">
              <a:solidFill>
                <a:schemeClr val="tx1"/>
              </a:solidFill>
            </a:rPr>
            <a:t>Aprendizaje significativo: es el aprendizaje en el cual el sujeto relaciona sus conocimientos previos con los nuevos, dotándolos así de coherencia respecto a sus estructuras cognitivas.</a:t>
          </a:r>
          <a:endParaRPr lang="es-MX" sz="1400" dirty="0">
            <a:solidFill>
              <a:schemeClr val="tx1"/>
            </a:solidFill>
          </a:endParaRPr>
        </a:p>
      </dgm:t>
    </dgm:pt>
    <dgm:pt modelId="{06BED581-FD80-47D9-B973-BD0D9ADE624B}" type="parTrans" cxnId="{6A796C0B-4B94-4311-ADBB-C4E524D03ED5}">
      <dgm:prSet/>
      <dgm:spPr/>
      <dgm:t>
        <a:bodyPr/>
        <a:lstStyle/>
        <a:p>
          <a:endParaRPr lang="es-MX"/>
        </a:p>
      </dgm:t>
    </dgm:pt>
    <dgm:pt modelId="{7202CEEB-2B08-4D34-A1A8-6D95FD1F09B2}" type="sibTrans" cxnId="{6A796C0B-4B94-4311-ADBB-C4E524D03ED5}">
      <dgm:prSet/>
      <dgm:spPr/>
      <dgm:t>
        <a:bodyPr/>
        <a:lstStyle/>
        <a:p>
          <a:endParaRPr lang="es-MX"/>
        </a:p>
      </dgm:t>
    </dgm:pt>
    <dgm:pt modelId="{9EB05FD0-7AB5-49FA-A1B6-E6F6F9F1CD5F}" type="pres">
      <dgm:prSet presAssocID="{0ECDF65E-D25C-492A-8C48-998AA6F196E6}" presName="matrix" presStyleCnt="0">
        <dgm:presLayoutVars>
          <dgm:chMax val="1"/>
          <dgm:dir/>
          <dgm:resizeHandles val="exact"/>
        </dgm:presLayoutVars>
      </dgm:prSet>
      <dgm:spPr/>
      <dgm:t>
        <a:bodyPr/>
        <a:lstStyle/>
        <a:p>
          <a:endParaRPr lang="es-MX"/>
        </a:p>
      </dgm:t>
    </dgm:pt>
    <dgm:pt modelId="{7E67283B-580E-4138-ADC4-866A245E561B}" type="pres">
      <dgm:prSet presAssocID="{0ECDF65E-D25C-492A-8C48-998AA6F196E6}" presName="diamond" presStyleLbl="bgShp" presStyleIdx="0" presStyleCnt="1" custLinFactNeighborY="8505"/>
      <dgm:spPr/>
      <dgm:t>
        <a:bodyPr/>
        <a:lstStyle/>
        <a:p>
          <a:endParaRPr lang="es-MX"/>
        </a:p>
      </dgm:t>
    </dgm:pt>
    <dgm:pt modelId="{5F9ED643-4FEF-4168-B215-68FE1633A2C0}" type="pres">
      <dgm:prSet presAssocID="{0ECDF65E-D25C-492A-8C48-998AA6F196E6}" presName="quad1" presStyleLbl="node1" presStyleIdx="0" presStyleCnt="4" custScaleX="115058" custLinFactNeighborX="-2646" custLinFactNeighborY="30355">
        <dgm:presLayoutVars>
          <dgm:chMax val="0"/>
          <dgm:chPref val="0"/>
          <dgm:bulletEnabled val="1"/>
        </dgm:presLayoutVars>
      </dgm:prSet>
      <dgm:spPr/>
      <dgm:t>
        <a:bodyPr/>
        <a:lstStyle/>
        <a:p>
          <a:endParaRPr lang="es-MX"/>
        </a:p>
      </dgm:t>
    </dgm:pt>
    <dgm:pt modelId="{65D0EDA6-D374-4CBE-97FF-A7AC75022499}" type="pres">
      <dgm:prSet presAssocID="{0ECDF65E-D25C-492A-8C48-998AA6F196E6}" presName="quad2" presStyleLbl="node1" presStyleIdx="1" presStyleCnt="4" custScaleX="112936" custLinFactNeighborX="2480" custLinFactNeighborY="30213">
        <dgm:presLayoutVars>
          <dgm:chMax val="0"/>
          <dgm:chPref val="0"/>
          <dgm:bulletEnabled val="1"/>
        </dgm:presLayoutVars>
      </dgm:prSet>
      <dgm:spPr/>
      <dgm:t>
        <a:bodyPr/>
        <a:lstStyle/>
        <a:p>
          <a:endParaRPr lang="es-MX"/>
        </a:p>
      </dgm:t>
    </dgm:pt>
    <dgm:pt modelId="{646D8684-849F-4A78-AD11-99986751A0E9}" type="pres">
      <dgm:prSet presAssocID="{0ECDF65E-D25C-492A-8C48-998AA6F196E6}" presName="quad3" presStyleLbl="node1" presStyleIdx="2" presStyleCnt="4" custScaleX="107669" custLinFactNeighborX="661" custLinFactNeighborY="23378">
        <dgm:presLayoutVars>
          <dgm:chMax val="0"/>
          <dgm:chPref val="0"/>
          <dgm:bulletEnabled val="1"/>
        </dgm:presLayoutVars>
      </dgm:prSet>
      <dgm:spPr/>
      <dgm:t>
        <a:bodyPr/>
        <a:lstStyle/>
        <a:p>
          <a:endParaRPr lang="es-MX"/>
        </a:p>
      </dgm:t>
    </dgm:pt>
    <dgm:pt modelId="{45E43A61-B61D-403D-AB06-CA0DD40FA543}" type="pres">
      <dgm:prSet presAssocID="{0ECDF65E-D25C-492A-8C48-998AA6F196E6}" presName="quad4" presStyleLbl="node1" presStyleIdx="3" presStyleCnt="4" custScaleX="105546" custLinFactNeighborX="-1322" custLinFactNeighborY="23378">
        <dgm:presLayoutVars>
          <dgm:chMax val="0"/>
          <dgm:chPref val="0"/>
          <dgm:bulletEnabled val="1"/>
        </dgm:presLayoutVars>
      </dgm:prSet>
      <dgm:spPr/>
      <dgm:t>
        <a:bodyPr/>
        <a:lstStyle/>
        <a:p>
          <a:endParaRPr lang="es-MX"/>
        </a:p>
      </dgm:t>
    </dgm:pt>
  </dgm:ptLst>
  <dgm:cxnLst>
    <dgm:cxn modelId="{7EC2FD4A-E678-40B5-A981-4A75162FEFF3}" srcId="{0ECDF65E-D25C-492A-8C48-998AA6F196E6}" destId="{BEAB0E58-CA79-4873-BD86-D54C58A7110C}" srcOrd="0" destOrd="0" parTransId="{CBF6A119-2987-4DEE-8924-3C9B38233979}" sibTransId="{8047BD45-4F55-43F4-A361-CF2C209A9B5C}"/>
    <dgm:cxn modelId="{DF742F63-253A-4617-8489-BB4D9C9381BB}" type="presOf" srcId="{8FF2ECAE-A600-44D2-805F-2495A9A56B2C}" destId="{646D8684-849F-4A78-AD11-99986751A0E9}" srcOrd="0" destOrd="0" presId="urn:microsoft.com/office/officeart/2005/8/layout/matrix3"/>
    <dgm:cxn modelId="{6A796C0B-4B94-4311-ADBB-C4E524D03ED5}" srcId="{0ECDF65E-D25C-492A-8C48-998AA6F196E6}" destId="{70F0FD45-228A-49C4-B71C-B824B8ED2D31}" srcOrd="3" destOrd="0" parTransId="{06BED581-FD80-47D9-B973-BD0D9ADE624B}" sibTransId="{7202CEEB-2B08-4D34-A1A8-6D95FD1F09B2}"/>
    <dgm:cxn modelId="{FFFA20FA-0865-4C26-8BE4-0DF431878F91}" type="presOf" srcId="{F54C7905-8F90-42EE-8C27-B1E7DF38AE16}" destId="{65D0EDA6-D374-4CBE-97FF-A7AC75022499}" srcOrd="0" destOrd="0" presId="urn:microsoft.com/office/officeart/2005/8/layout/matrix3"/>
    <dgm:cxn modelId="{B9056E2E-340D-4BEF-8581-22911E24A196}" type="presOf" srcId="{0ECDF65E-D25C-492A-8C48-998AA6F196E6}" destId="{9EB05FD0-7AB5-49FA-A1B6-E6F6F9F1CD5F}" srcOrd="0" destOrd="0" presId="urn:microsoft.com/office/officeart/2005/8/layout/matrix3"/>
    <dgm:cxn modelId="{54B3D4CB-A10E-4421-80B7-AD5136948AC3}" type="presOf" srcId="{BEAB0E58-CA79-4873-BD86-D54C58A7110C}" destId="{5F9ED643-4FEF-4168-B215-68FE1633A2C0}" srcOrd="0" destOrd="0" presId="urn:microsoft.com/office/officeart/2005/8/layout/matrix3"/>
    <dgm:cxn modelId="{5B67B0A3-D5F3-449D-A81C-AB6C05172529}" srcId="{0ECDF65E-D25C-492A-8C48-998AA6F196E6}" destId="{8FF2ECAE-A600-44D2-805F-2495A9A56B2C}" srcOrd="2" destOrd="0" parTransId="{5467CDF2-FD75-4FEA-B90E-D3D2FFCE1A7B}" sibTransId="{876B35E2-3AE6-47DD-BB9E-4CC6435DBAA4}"/>
    <dgm:cxn modelId="{9DB6147A-9CF5-49A2-B4EF-0261ECD0A910}" type="presOf" srcId="{70F0FD45-228A-49C4-B71C-B824B8ED2D31}" destId="{45E43A61-B61D-403D-AB06-CA0DD40FA543}" srcOrd="0" destOrd="0" presId="urn:microsoft.com/office/officeart/2005/8/layout/matrix3"/>
    <dgm:cxn modelId="{489FF9D0-A8CD-4BE5-B27A-7B694A4E5F5C}" srcId="{0ECDF65E-D25C-492A-8C48-998AA6F196E6}" destId="{F54C7905-8F90-42EE-8C27-B1E7DF38AE16}" srcOrd="1" destOrd="0" parTransId="{E89B81F8-0A43-4C9C-8F7C-D2ED635C04E3}" sibTransId="{19970779-DA2D-49A2-936D-6A47B886CA11}"/>
    <dgm:cxn modelId="{8F3E1896-ED03-4945-83FE-602C2CF76D68}" type="presParOf" srcId="{9EB05FD0-7AB5-49FA-A1B6-E6F6F9F1CD5F}" destId="{7E67283B-580E-4138-ADC4-866A245E561B}" srcOrd="0" destOrd="0" presId="urn:microsoft.com/office/officeart/2005/8/layout/matrix3"/>
    <dgm:cxn modelId="{4FFE47E7-F390-4F88-813A-3FC1C5140459}" type="presParOf" srcId="{9EB05FD0-7AB5-49FA-A1B6-E6F6F9F1CD5F}" destId="{5F9ED643-4FEF-4168-B215-68FE1633A2C0}" srcOrd="1" destOrd="0" presId="urn:microsoft.com/office/officeart/2005/8/layout/matrix3"/>
    <dgm:cxn modelId="{A93F1D8E-07AB-4EFB-BF34-DE2209C8EA25}" type="presParOf" srcId="{9EB05FD0-7AB5-49FA-A1B6-E6F6F9F1CD5F}" destId="{65D0EDA6-D374-4CBE-97FF-A7AC75022499}" srcOrd="2" destOrd="0" presId="urn:microsoft.com/office/officeart/2005/8/layout/matrix3"/>
    <dgm:cxn modelId="{D066331C-44AE-41CC-8AC5-5AD40342299A}" type="presParOf" srcId="{9EB05FD0-7AB5-49FA-A1B6-E6F6F9F1CD5F}" destId="{646D8684-849F-4A78-AD11-99986751A0E9}" srcOrd="3" destOrd="0" presId="urn:microsoft.com/office/officeart/2005/8/layout/matrix3"/>
    <dgm:cxn modelId="{FD889D95-4518-4D2B-A263-E3B058ED9E3E}" type="presParOf" srcId="{9EB05FD0-7AB5-49FA-A1B6-E6F6F9F1CD5F}" destId="{45E43A61-B61D-403D-AB06-CA0DD40FA543}"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3CC40C8-D06D-473C-AA6F-8427EC78CC2B}"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es-MX"/>
        </a:p>
      </dgm:t>
    </dgm:pt>
    <dgm:pt modelId="{6E5CF252-8237-4BF0-8962-0EC14ADE67E2}">
      <dgm:prSet custT="1"/>
      <dgm:spPr/>
      <dgm:t>
        <a:bodyPr/>
        <a:lstStyle/>
        <a:p>
          <a:pPr rtl="0"/>
          <a:r>
            <a:rPr lang="es-MX" sz="1400" dirty="0" smtClean="0">
              <a:solidFill>
                <a:schemeClr val="tx1"/>
              </a:solidFill>
            </a:rPr>
            <a:t>Aprendizaje observacional: tipo de aprendizaje que se da al observar el comportamiento de otra persona, llamada modelo.</a:t>
          </a:r>
          <a:endParaRPr lang="es-MX" sz="1400" dirty="0">
            <a:solidFill>
              <a:schemeClr val="tx1"/>
            </a:solidFill>
          </a:endParaRPr>
        </a:p>
      </dgm:t>
    </dgm:pt>
    <dgm:pt modelId="{7B71F58A-D974-4676-B0CA-8D289178BE11}" type="parTrans" cxnId="{2C9943C7-AD85-4C03-8ABA-1F8F03D9CE1E}">
      <dgm:prSet/>
      <dgm:spPr/>
      <dgm:t>
        <a:bodyPr/>
        <a:lstStyle/>
        <a:p>
          <a:endParaRPr lang="es-MX"/>
        </a:p>
      </dgm:t>
    </dgm:pt>
    <dgm:pt modelId="{1818E575-896C-4E37-9F1C-119AFAE45E5D}" type="sibTrans" cxnId="{2C9943C7-AD85-4C03-8ABA-1F8F03D9CE1E}">
      <dgm:prSet/>
      <dgm:spPr/>
      <dgm:t>
        <a:bodyPr/>
        <a:lstStyle/>
        <a:p>
          <a:endParaRPr lang="es-MX"/>
        </a:p>
      </dgm:t>
    </dgm:pt>
    <dgm:pt modelId="{CB0A7BED-0289-42E1-B5F4-B06AE948C6A9}">
      <dgm:prSet custT="1"/>
      <dgm:spPr/>
      <dgm:t>
        <a:bodyPr/>
        <a:lstStyle/>
        <a:p>
          <a:pPr rtl="0"/>
          <a:r>
            <a:rPr lang="es-MX" sz="1400" dirty="0" smtClean="0">
              <a:solidFill>
                <a:schemeClr val="tx1"/>
              </a:solidFill>
            </a:rPr>
            <a:t>Aprendizaje latente: aprendizaje en el que se adquiere un nuevo comportamiento, pero no se demuestra hasta que se ofrece algún incentivo para manifestarlo.</a:t>
          </a:r>
          <a:endParaRPr lang="es-MX" sz="1400" dirty="0">
            <a:solidFill>
              <a:schemeClr val="tx1"/>
            </a:solidFill>
          </a:endParaRPr>
        </a:p>
      </dgm:t>
    </dgm:pt>
    <dgm:pt modelId="{DEE30118-5D79-4E83-9A19-05C2F2F42E1E}" type="parTrans" cxnId="{7920D82C-7761-4F0B-9B83-BEFC37F3D49E}">
      <dgm:prSet/>
      <dgm:spPr/>
      <dgm:t>
        <a:bodyPr/>
        <a:lstStyle/>
        <a:p>
          <a:endParaRPr lang="es-MX"/>
        </a:p>
      </dgm:t>
    </dgm:pt>
    <dgm:pt modelId="{E6DA2831-DDD0-46E7-9EBE-0FB84253C2A4}" type="sibTrans" cxnId="{7920D82C-7761-4F0B-9B83-BEFC37F3D49E}">
      <dgm:prSet/>
      <dgm:spPr/>
      <dgm:t>
        <a:bodyPr/>
        <a:lstStyle/>
        <a:p>
          <a:endParaRPr lang="es-MX"/>
        </a:p>
      </dgm:t>
    </dgm:pt>
    <dgm:pt modelId="{B5426822-FA18-4DE9-A80C-4A7FA4078DD6}">
      <dgm:prSet/>
      <dgm:spPr/>
      <dgm:t>
        <a:bodyPr/>
        <a:lstStyle/>
        <a:p>
          <a:pPr rtl="0"/>
          <a:r>
            <a:rPr lang="es-MX" dirty="0" smtClean="0">
              <a:solidFill>
                <a:schemeClr val="tx1"/>
              </a:solidFill>
            </a:rPr>
            <a:t>Aprendizaje de mantenimiento descrito por Thomas Kuhn cuyo objeto es la adquisición de criterios, métodos y reglas fijas para hacer frente a situaciones conocidas y recurrentes.</a:t>
          </a:r>
          <a:endParaRPr lang="es-MX" dirty="0">
            <a:solidFill>
              <a:schemeClr val="tx1"/>
            </a:solidFill>
          </a:endParaRPr>
        </a:p>
      </dgm:t>
    </dgm:pt>
    <dgm:pt modelId="{192C7B07-9DCA-4071-8B02-4001793E9A32}" type="parTrans" cxnId="{164579BC-2B45-4A73-B7D2-92BD8212E384}">
      <dgm:prSet/>
      <dgm:spPr/>
      <dgm:t>
        <a:bodyPr/>
        <a:lstStyle/>
        <a:p>
          <a:endParaRPr lang="es-MX"/>
        </a:p>
      </dgm:t>
    </dgm:pt>
    <dgm:pt modelId="{4F39271F-5792-46C3-9367-0FE894D9F9D9}" type="sibTrans" cxnId="{164579BC-2B45-4A73-B7D2-92BD8212E384}">
      <dgm:prSet/>
      <dgm:spPr/>
      <dgm:t>
        <a:bodyPr/>
        <a:lstStyle/>
        <a:p>
          <a:endParaRPr lang="es-MX"/>
        </a:p>
      </dgm:t>
    </dgm:pt>
    <dgm:pt modelId="{EF77327F-75BC-404A-92CC-7EC20DDB440D}">
      <dgm:prSet/>
      <dgm:spPr/>
      <dgm:t>
        <a:bodyPr/>
        <a:lstStyle/>
        <a:p>
          <a:pPr rtl="0"/>
          <a:r>
            <a:rPr lang="es-MX" dirty="0" smtClean="0">
              <a:solidFill>
                <a:schemeClr val="tx1"/>
              </a:solidFill>
            </a:rPr>
            <a:t>Aprendizaje innovador es aquel que puede soportar cambios, renovación, reestructuración y reformulación de problemas. Propone nuevos valores en vez de conservar los antiguos.</a:t>
          </a:r>
          <a:endParaRPr lang="es-MX" dirty="0">
            <a:solidFill>
              <a:schemeClr val="tx1"/>
            </a:solidFill>
          </a:endParaRPr>
        </a:p>
      </dgm:t>
    </dgm:pt>
    <dgm:pt modelId="{9221C6F6-16DD-4E47-9705-86AE110DF5EE}" type="parTrans" cxnId="{541809BD-2B7B-4A44-BA5E-0420D22C81BD}">
      <dgm:prSet/>
      <dgm:spPr/>
      <dgm:t>
        <a:bodyPr/>
        <a:lstStyle/>
        <a:p>
          <a:endParaRPr lang="es-MX"/>
        </a:p>
      </dgm:t>
    </dgm:pt>
    <dgm:pt modelId="{BDD64E78-92B0-4ED5-8D6E-AD5A5A0C9C0C}" type="sibTrans" cxnId="{541809BD-2B7B-4A44-BA5E-0420D22C81BD}">
      <dgm:prSet/>
      <dgm:spPr/>
      <dgm:t>
        <a:bodyPr/>
        <a:lstStyle/>
        <a:p>
          <a:endParaRPr lang="es-MX"/>
        </a:p>
      </dgm:t>
    </dgm:pt>
    <dgm:pt modelId="{7FF28A56-203E-4698-A848-B12CF78B9741}" type="pres">
      <dgm:prSet presAssocID="{63CC40C8-D06D-473C-AA6F-8427EC78CC2B}" presName="Name0" presStyleCnt="0">
        <dgm:presLayoutVars>
          <dgm:dir/>
          <dgm:animLvl val="lvl"/>
          <dgm:resizeHandles val="exact"/>
        </dgm:presLayoutVars>
      </dgm:prSet>
      <dgm:spPr/>
      <dgm:t>
        <a:bodyPr/>
        <a:lstStyle/>
        <a:p>
          <a:endParaRPr lang="es-MX"/>
        </a:p>
      </dgm:t>
    </dgm:pt>
    <dgm:pt modelId="{8172AEFE-9E34-47D1-9C7A-E1908EA0F3F0}" type="pres">
      <dgm:prSet presAssocID="{6E5CF252-8237-4BF0-8962-0EC14ADE67E2}" presName="linNode" presStyleCnt="0"/>
      <dgm:spPr/>
      <dgm:t>
        <a:bodyPr/>
        <a:lstStyle/>
        <a:p>
          <a:endParaRPr lang="es-MX"/>
        </a:p>
      </dgm:t>
    </dgm:pt>
    <dgm:pt modelId="{F744A437-6339-48D5-949E-C393D531B890}" type="pres">
      <dgm:prSet presAssocID="{6E5CF252-8237-4BF0-8962-0EC14ADE67E2}" presName="parentText" presStyleLbl="node1" presStyleIdx="0" presStyleCnt="4" custScaleX="111804" custScaleY="91052">
        <dgm:presLayoutVars>
          <dgm:chMax val="1"/>
          <dgm:bulletEnabled val="1"/>
        </dgm:presLayoutVars>
      </dgm:prSet>
      <dgm:spPr/>
      <dgm:t>
        <a:bodyPr/>
        <a:lstStyle/>
        <a:p>
          <a:endParaRPr lang="es-MX"/>
        </a:p>
      </dgm:t>
    </dgm:pt>
    <dgm:pt modelId="{F7D11805-9C66-4050-BC7E-A6A1A0255BBF}" type="pres">
      <dgm:prSet presAssocID="{1818E575-896C-4E37-9F1C-119AFAE45E5D}" presName="sp" presStyleCnt="0"/>
      <dgm:spPr/>
      <dgm:t>
        <a:bodyPr/>
        <a:lstStyle/>
        <a:p>
          <a:endParaRPr lang="es-MX"/>
        </a:p>
      </dgm:t>
    </dgm:pt>
    <dgm:pt modelId="{BCE262BE-13D1-4D20-BB13-35CAEE2003AC}" type="pres">
      <dgm:prSet presAssocID="{CB0A7BED-0289-42E1-B5F4-B06AE948C6A9}" presName="linNode" presStyleCnt="0"/>
      <dgm:spPr/>
      <dgm:t>
        <a:bodyPr/>
        <a:lstStyle/>
        <a:p>
          <a:endParaRPr lang="es-MX"/>
        </a:p>
      </dgm:t>
    </dgm:pt>
    <dgm:pt modelId="{247D2730-7422-4EC0-8FFC-B0BD50DFE055}" type="pres">
      <dgm:prSet presAssocID="{CB0A7BED-0289-42E1-B5F4-B06AE948C6A9}" presName="parentText" presStyleLbl="node1" presStyleIdx="1" presStyleCnt="4" custScaleX="112023" custScaleY="100773">
        <dgm:presLayoutVars>
          <dgm:chMax val="1"/>
          <dgm:bulletEnabled val="1"/>
        </dgm:presLayoutVars>
      </dgm:prSet>
      <dgm:spPr/>
      <dgm:t>
        <a:bodyPr/>
        <a:lstStyle/>
        <a:p>
          <a:endParaRPr lang="es-MX"/>
        </a:p>
      </dgm:t>
    </dgm:pt>
    <dgm:pt modelId="{4D287BC2-F5C2-45DE-BD87-A5BE8B224088}" type="pres">
      <dgm:prSet presAssocID="{E6DA2831-DDD0-46E7-9EBE-0FB84253C2A4}" presName="sp" presStyleCnt="0"/>
      <dgm:spPr/>
      <dgm:t>
        <a:bodyPr/>
        <a:lstStyle/>
        <a:p>
          <a:endParaRPr lang="es-MX"/>
        </a:p>
      </dgm:t>
    </dgm:pt>
    <dgm:pt modelId="{62C52AA7-8D4D-4AEC-81B2-171FCE664796}" type="pres">
      <dgm:prSet presAssocID="{B5426822-FA18-4DE9-A80C-4A7FA4078DD6}" presName="linNode" presStyleCnt="0"/>
      <dgm:spPr/>
      <dgm:t>
        <a:bodyPr/>
        <a:lstStyle/>
        <a:p>
          <a:endParaRPr lang="es-MX"/>
        </a:p>
      </dgm:t>
    </dgm:pt>
    <dgm:pt modelId="{167AA5E2-3681-4808-81FC-BD2299B4D3DF}" type="pres">
      <dgm:prSet presAssocID="{B5426822-FA18-4DE9-A80C-4A7FA4078DD6}" presName="parentText" presStyleLbl="node1" presStyleIdx="2" presStyleCnt="4" custScaleX="111804">
        <dgm:presLayoutVars>
          <dgm:chMax val="1"/>
          <dgm:bulletEnabled val="1"/>
        </dgm:presLayoutVars>
      </dgm:prSet>
      <dgm:spPr/>
      <dgm:t>
        <a:bodyPr/>
        <a:lstStyle/>
        <a:p>
          <a:endParaRPr lang="es-MX"/>
        </a:p>
      </dgm:t>
    </dgm:pt>
    <dgm:pt modelId="{13877AA6-04E6-4D81-B3B5-173B2ADC0C10}" type="pres">
      <dgm:prSet presAssocID="{4F39271F-5792-46C3-9367-0FE894D9F9D9}" presName="sp" presStyleCnt="0"/>
      <dgm:spPr/>
      <dgm:t>
        <a:bodyPr/>
        <a:lstStyle/>
        <a:p>
          <a:endParaRPr lang="es-MX"/>
        </a:p>
      </dgm:t>
    </dgm:pt>
    <dgm:pt modelId="{289BFD4D-51B5-45B6-AF8C-B2848B428911}" type="pres">
      <dgm:prSet presAssocID="{EF77327F-75BC-404A-92CC-7EC20DDB440D}" presName="linNode" presStyleCnt="0"/>
      <dgm:spPr/>
      <dgm:t>
        <a:bodyPr/>
        <a:lstStyle/>
        <a:p>
          <a:endParaRPr lang="es-MX"/>
        </a:p>
      </dgm:t>
    </dgm:pt>
    <dgm:pt modelId="{15557CB0-053B-4644-B0CF-8D07DBA7CE9A}" type="pres">
      <dgm:prSet presAssocID="{EF77327F-75BC-404A-92CC-7EC20DDB440D}" presName="parentText" presStyleLbl="node1" presStyleIdx="3" presStyleCnt="4" custScaleX="111804">
        <dgm:presLayoutVars>
          <dgm:chMax val="1"/>
          <dgm:bulletEnabled val="1"/>
        </dgm:presLayoutVars>
      </dgm:prSet>
      <dgm:spPr/>
      <dgm:t>
        <a:bodyPr/>
        <a:lstStyle/>
        <a:p>
          <a:endParaRPr lang="es-MX"/>
        </a:p>
      </dgm:t>
    </dgm:pt>
  </dgm:ptLst>
  <dgm:cxnLst>
    <dgm:cxn modelId="{D75B3AF3-3C60-4DC4-9EBD-D7F8135E73DE}" type="presOf" srcId="{CB0A7BED-0289-42E1-B5F4-B06AE948C6A9}" destId="{247D2730-7422-4EC0-8FFC-B0BD50DFE055}" srcOrd="0" destOrd="0" presId="urn:microsoft.com/office/officeart/2005/8/layout/vList5"/>
    <dgm:cxn modelId="{D3F08E26-DA53-4B92-A5BC-84165D04B6B0}" type="presOf" srcId="{63CC40C8-D06D-473C-AA6F-8427EC78CC2B}" destId="{7FF28A56-203E-4698-A848-B12CF78B9741}" srcOrd="0" destOrd="0" presId="urn:microsoft.com/office/officeart/2005/8/layout/vList5"/>
    <dgm:cxn modelId="{164579BC-2B45-4A73-B7D2-92BD8212E384}" srcId="{63CC40C8-D06D-473C-AA6F-8427EC78CC2B}" destId="{B5426822-FA18-4DE9-A80C-4A7FA4078DD6}" srcOrd="2" destOrd="0" parTransId="{192C7B07-9DCA-4071-8B02-4001793E9A32}" sibTransId="{4F39271F-5792-46C3-9367-0FE894D9F9D9}"/>
    <dgm:cxn modelId="{7920D82C-7761-4F0B-9B83-BEFC37F3D49E}" srcId="{63CC40C8-D06D-473C-AA6F-8427EC78CC2B}" destId="{CB0A7BED-0289-42E1-B5F4-B06AE948C6A9}" srcOrd="1" destOrd="0" parTransId="{DEE30118-5D79-4E83-9A19-05C2F2F42E1E}" sibTransId="{E6DA2831-DDD0-46E7-9EBE-0FB84253C2A4}"/>
    <dgm:cxn modelId="{2C9943C7-AD85-4C03-8ABA-1F8F03D9CE1E}" srcId="{63CC40C8-D06D-473C-AA6F-8427EC78CC2B}" destId="{6E5CF252-8237-4BF0-8962-0EC14ADE67E2}" srcOrd="0" destOrd="0" parTransId="{7B71F58A-D974-4676-B0CA-8D289178BE11}" sibTransId="{1818E575-896C-4E37-9F1C-119AFAE45E5D}"/>
    <dgm:cxn modelId="{541809BD-2B7B-4A44-BA5E-0420D22C81BD}" srcId="{63CC40C8-D06D-473C-AA6F-8427EC78CC2B}" destId="{EF77327F-75BC-404A-92CC-7EC20DDB440D}" srcOrd="3" destOrd="0" parTransId="{9221C6F6-16DD-4E47-9705-86AE110DF5EE}" sibTransId="{BDD64E78-92B0-4ED5-8D6E-AD5A5A0C9C0C}"/>
    <dgm:cxn modelId="{FA533140-8FC3-43BF-BFAE-F63BA8D84601}" type="presOf" srcId="{6E5CF252-8237-4BF0-8962-0EC14ADE67E2}" destId="{F744A437-6339-48D5-949E-C393D531B890}" srcOrd="0" destOrd="0" presId="urn:microsoft.com/office/officeart/2005/8/layout/vList5"/>
    <dgm:cxn modelId="{FD99A709-57E3-4C3D-94D6-5AEDD816BDE5}" type="presOf" srcId="{EF77327F-75BC-404A-92CC-7EC20DDB440D}" destId="{15557CB0-053B-4644-B0CF-8D07DBA7CE9A}" srcOrd="0" destOrd="0" presId="urn:microsoft.com/office/officeart/2005/8/layout/vList5"/>
    <dgm:cxn modelId="{7BF00F16-64F8-4341-A4CA-263A735FEFC1}" type="presOf" srcId="{B5426822-FA18-4DE9-A80C-4A7FA4078DD6}" destId="{167AA5E2-3681-4808-81FC-BD2299B4D3DF}" srcOrd="0" destOrd="0" presId="urn:microsoft.com/office/officeart/2005/8/layout/vList5"/>
    <dgm:cxn modelId="{190648F0-06BA-43A1-B477-5A171D874D2C}" type="presParOf" srcId="{7FF28A56-203E-4698-A848-B12CF78B9741}" destId="{8172AEFE-9E34-47D1-9C7A-E1908EA0F3F0}" srcOrd="0" destOrd="0" presId="urn:microsoft.com/office/officeart/2005/8/layout/vList5"/>
    <dgm:cxn modelId="{6D4F7118-7105-4740-ADC0-B96F50C6511E}" type="presParOf" srcId="{8172AEFE-9E34-47D1-9C7A-E1908EA0F3F0}" destId="{F744A437-6339-48D5-949E-C393D531B890}" srcOrd="0" destOrd="0" presId="urn:microsoft.com/office/officeart/2005/8/layout/vList5"/>
    <dgm:cxn modelId="{1645EEDC-C835-412A-86D0-DCE66645C4ED}" type="presParOf" srcId="{7FF28A56-203E-4698-A848-B12CF78B9741}" destId="{F7D11805-9C66-4050-BC7E-A6A1A0255BBF}" srcOrd="1" destOrd="0" presId="urn:microsoft.com/office/officeart/2005/8/layout/vList5"/>
    <dgm:cxn modelId="{8F0BFFE6-6492-4160-9584-EDE0760A7255}" type="presParOf" srcId="{7FF28A56-203E-4698-A848-B12CF78B9741}" destId="{BCE262BE-13D1-4D20-BB13-35CAEE2003AC}" srcOrd="2" destOrd="0" presId="urn:microsoft.com/office/officeart/2005/8/layout/vList5"/>
    <dgm:cxn modelId="{CA284EF1-C816-4915-B565-B6FB897D36F4}" type="presParOf" srcId="{BCE262BE-13D1-4D20-BB13-35CAEE2003AC}" destId="{247D2730-7422-4EC0-8FFC-B0BD50DFE055}" srcOrd="0" destOrd="0" presId="urn:microsoft.com/office/officeart/2005/8/layout/vList5"/>
    <dgm:cxn modelId="{AA138085-E654-470E-9AFA-BEB30601F7F6}" type="presParOf" srcId="{7FF28A56-203E-4698-A848-B12CF78B9741}" destId="{4D287BC2-F5C2-45DE-BD87-A5BE8B224088}" srcOrd="3" destOrd="0" presId="urn:microsoft.com/office/officeart/2005/8/layout/vList5"/>
    <dgm:cxn modelId="{2E17836C-F4D9-4A2C-A743-E9C4FD3F9170}" type="presParOf" srcId="{7FF28A56-203E-4698-A848-B12CF78B9741}" destId="{62C52AA7-8D4D-4AEC-81B2-171FCE664796}" srcOrd="4" destOrd="0" presId="urn:microsoft.com/office/officeart/2005/8/layout/vList5"/>
    <dgm:cxn modelId="{166BD3E4-A0FE-4393-8C37-E2893DC0AF60}" type="presParOf" srcId="{62C52AA7-8D4D-4AEC-81B2-171FCE664796}" destId="{167AA5E2-3681-4808-81FC-BD2299B4D3DF}" srcOrd="0" destOrd="0" presId="urn:microsoft.com/office/officeart/2005/8/layout/vList5"/>
    <dgm:cxn modelId="{F9B18547-85EA-4EB5-B7D2-1ADBF7BD02DC}" type="presParOf" srcId="{7FF28A56-203E-4698-A848-B12CF78B9741}" destId="{13877AA6-04E6-4D81-B3B5-173B2ADC0C10}" srcOrd="5" destOrd="0" presId="urn:microsoft.com/office/officeart/2005/8/layout/vList5"/>
    <dgm:cxn modelId="{CC4CDFA7-B6C4-4D03-8FC6-D37EA29D78D9}" type="presParOf" srcId="{7FF28A56-203E-4698-A848-B12CF78B9741}" destId="{289BFD4D-51B5-45B6-AF8C-B2848B428911}" srcOrd="6" destOrd="0" presId="urn:microsoft.com/office/officeart/2005/8/layout/vList5"/>
    <dgm:cxn modelId="{23FE9CB6-AB46-41CA-ACE5-58C49ADC4B56}" type="presParOf" srcId="{289BFD4D-51B5-45B6-AF8C-B2848B428911}" destId="{15557CB0-053B-4644-B0CF-8D07DBA7CE9A}"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10F9D9F-CBB9-463D-87B1-D7C3BB6269F8}" type="doc">
      <dgm:prSet loTypeId="urn:microsoft.com/office/officeart/2005/8/layout/vList3" loCatId="list" qsTypeId="urn:microsoft.com/office/officeart/2005/8/quickstyle/simple1" qsCatId="simple" csTypeId="urn:microsoft.com/office/officeart/2005/8/colors/colorful2" csCatId="colorful" phldr="1"/>
      <dgm:spPr/>
      <dgm:t>
        <a:bodyPr/>
        <a:lstStyle/>
        <a:p>
          <a:endParaRPr lang="es-MX"/>
        </a:p>
      </dgm:t>
    </dgm:pt>
    <dgm:pt modelId="{C621416E-9B0D-4EF9-88A9-DE76AF5DEAE8}">
      <dgm:prSet custT="1"/>
      <dgm:spPr/>
      <dgm:t>
        <a:bodyPr/>
        <a:lstStyle/>
        <a:p>
          <a:pPr rtl="0"/>
          <a:r>
            <a:rPr lang="es-MX" sz="1400" dirty="0" smtClean="0">
              <a:solidFill>
                <a:schemeClr val="tx1"/>
              </a:solidFill>
            </a:rPr>
            <a:t>Aprendizaje visual las personas que utilizan el sistema de representación visual ven las cosas como imágenes ya que representar las cosas como imágenes o gráficos les ayuda a recordar y aprender. La facilidad de la persona visual para pasar de un tema a otro favorece el trabajo creativo en el grupo y en el entorno de aprendizaje social. Así mismo, esta forma de proceder puede irritar a la persona visual que percibe las cosas individualmente. Se da al observar el comportamiento de otra persona, llamada "modelo".</a:t>
          </a:r>
          <a:endParaRPr lang="es-MX" sz="1400" dirty="0">
            <a:solidFill>
              <a:schemeClr val="tx1"/>
            </a:solidFill>
          </a:endParaRPr>
        </a:p>
      </dgm:t>
    </dgm:pt>
    <dgm:pt modelId="{39C99545-70EF-4281-9B17-D253535D3ED8}" type="parTrans" cxnId="{94DB0208-FB6C-4789-9290-7A7E129D46AE}">
      <dgm:prSet/>
      <dgm:spPr/>
      <dgm:t>
        <a:bodyPr/>
        <a:lstStyle/>
        <a:p>
          <a:endParaRPr lang="es-MX"/>
        </a:p>
      </dgm:t>
    </dgm:pt>
    <dgm:pt modelId="{ED08E923-6010-43A6-A981-ABA7F1996740}" type="sibTrans" cxnId="{94DB0208-FB6C-4789-9290-7A7E129D46AE}">
      <dgm:prSet/>
      <dgm:spPr/>
      <dgm:t>
        <a:bodyPr/>
        <a:lstStyle/>
        <a:p>
          <a:endParaRPr lang="es-MX"/>
        </a:p>
      </dgm:t>
    </dgm:pt>
    <dgm:pt modelId="{8967F752-0492-48FF-9D88-05D27E43F8FE}">
      <dgm:prSet custT="1"/>
      <dgm:spPr/>
      <dgm:t>
        <a:bodyPr/>
        <a:lstStyle/>
        <a:p>
          <a:pPr rtl="0"/>
          <a:r>
            <a:rPr lang="es-MX" sz="1400" dirty="0" smtClean="0">
              <a:solidFill>
                <a:schemeClr val="tx1"/>
              </a:solidFill>
            </a:rPr>
            <a:t>Aprendizaje auditivo una persona auditiva es capaz de aprovechar al máximo los debates en grupo y la interacción social durante su aprendizaje. El debate es una parte básica del aprendizaje para un alumno auditivo. Las personas auditivas aprenden escuchando y se prestan atención al énfasis, a las pausas y al tono de la voz. Una persona auditiva disfruta del silencio.</a:t>
          </a:r>
          <a:endParaRPr lang="es-MX" sz="1400" dirty="0">
            <a:solidFill>
              <a:schemeClr val="tx1"/>
            </a:solidFill>
          </a:endParaRPr>
        </a:p>
      </dgm:t>
    </dgm:pt>
    <dgm:pt modelId="{AD4DBEFB-FBC2-44DD-A785-ABFC50658FDC}" type="parTrans" cxnId="{BADC8397-C59E-48E1-84D7-ECA25BBC0E9E}">
      <dgm:prSet/>
      <dgm:spPr/>
      <dgm:t>
        <a:bodyPr/>
        <a:lstStyle/>
        <a:p>
          <a:endParaRPr lang="es-MX"/>
        </a:p>
      </dgm:t>
    </dgm:pt>
    <dgm:pt modelId="{B5A27421-5556-4574-9D65-18DB3DA311BE}" type="sibTrans" cxnId="{BADC8397-C59E-48E1-84D7-ECA25BBC0E9E}">
      <dgm:prSet/>
      <dgm:spPr/>
      <dgm:t>
        <a:bodyPr/>
        <a:lstStyle/>
        <a:p>
          <a:endParaRPr lang="es-MX"/>
        </a:p>
      </dgm:t>
    </dgm:pt>
    <dgm:pt modelId="{552CF117-775F-4C32-96F4-6616A289B685}">
      <dgm:prSet custT="1"/>
      <dgm:spPr/>
      <dgm:t>
        <a:bodyPr/>
        <a:lstStyle/>
        <a:p>
          <a:pPr rtl="0"/>
          <a:r>
            <a:rPr lang="es-MX" sz="1400" dirty="0" smtClean="0">
              <a:solidFill>
                <a:schemeClr val="tx1"/>
              </a:solidFill>
            </a:rPr>
            <a:t>Aprendizaje kinestésico las personas con sistemas de representación kinestésico perciben las cosas a través del cuerpo y de la experimentación. Son muy intuitivos y valoran especialmente el ambiente y la participación. Para pensar con claridad necesitan movimiento y actividad. No conceden importancia al orden de las cosas. Las personas kinestésicas se muestran relajadas al hablar, se mueven y gesticulan. Hablan despacio y saben cómo utilizar las pausas. Como público, son impacientes porque prefieren pasar a la acción.</a:t>
          </a:r>
          <a:endParaRPr lang="es-MX" sz="1400" dirty="0">
            <a:solidFill>
              <a:schemeClr val="tx1"/>
            </a:solidFill>
          </a:endParaRPr>
        </a:p>
      </dgm:t>
    </dgm:pt>
    <dgm:pt modelId="{00C4ACCE-E57C-4453-849E-DC607DCF2A69}" type="parTrans" cxnId="{1DA25148-2F38-4BCB-AE33-C76FF47AE7F9}">
      <dgm:prSet/>
      <dgm:spPr/>
      <dgm:t>
        <a:bodyPr/>
        <a:lstStyle/>
        <a:p>
          <a:endParaRPr lang="es-MX"/>
        </a:p>
      </dgm:t>
    </dgm:pt>
    <dgm:pt modelId="{D508EB3D-F292-442D-BD9B-9E8FC6AF2B4F}" type="sibTrans" cxnId="{1DA25148-2F38-4BCB-AE33-C76FF47AE7F9}">
      <dgm:prSet/>
      <dgm:spPr/>
      <dgm:t>
        <a:bodyPr/>
        <a:lstStyle/>
        <a:p>
          <a:endParaRPr lang="es-MX"/>
        </a:p>
      </dgm:t>
    </dgm:pt>
    <dgm:pt modelId="{664374DB-6109-4BF6-95A5-C9623762CF64}" type="pres">
      <dgm:prSet presAssocID="{F10F9D9F-CBB9-463D-87B1-D7C3BB6269F8}" presName="linearFlow" presStyleCnt="0">
        <dgm:presLayoutVars>
          <dgm:dir/>
          <dgm:resizeHandles val="exact"/>
        </dgm:presLayoutVars>
      </dgm:prSet>
      <dgm:spPr/>
      <dgm:t>
        <a:bodyPr/>
        <a:lstStyle/>
        <a:p>
          <a:endParaRPr lang="es-MX"/>
        </a:p>
      </dgm:t>
    </dgm:pt>
    <dgm:pt modelId="{B4E0B4F0-C64F-4C58-B417-A6204B1E4626}" type="pres">
      <dgm:prSet presAssocID="{C621416E-9B0D-4EF9-88A9-DE76AF5DEAE8}" presName="composite" presStyleCnt="0"/>
      <dgm:spPr/>
      <dgm:t>
        <a:bodyPr/>
        <a:lstStyle/>
        <a:p>
          <a:endParaRPr lang="es-MX"/>
        </a:p>
      </dgm:t>
    </dgm:pt>
    <dgm:pt modelId="{D8A48AF9-4078-484F-AD7E-ECBD21F29B39}" type="pres">
      <dgm:prSet presAssocID="{C621416E-9B0D-4EF9-88A9-DE76AF5DEAE8}" presName="imgShp" presStyleLbl="fgImgPlace1" presStyleIdx="0" presStyleCnt="3" custLinFactNeighborX="-19104" custLinFactNeighborY="-1451"/>
      <dgm:spPr>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dgm:spPr>
      <dgm:t>
        <a:bodyPr/>
        <a:lstStyle/>
        <a:p>
          <a:endParaRPr lang="es-MX"/>
        </a:p>
      </dgm:t>
    </dgm:pt>
    <dgm:pt modelId="{FD58060B-BE81-4AF6-A39F-5CD7A2091DBA}" type="pres">
      <dgm:prSet presAssocID="{C621416E-9B0D-4EF9-88A9-DE76AF5DEAE8}" presName="txShp" presStyleLbl="node1" presStyleIdx="0" presStyleCnt="3" custScaleX="114974" custScaleY="124495" custLinFactNeighborX="9097" custLinFactNeighborY="-21">
        <dgm:presLayoutVars>
          <dgm:bulletEnabled val="1"/>
        </dgm:presLayoutVars>
      </dgm:prSet>
      <dgm:spPr/>
      <dgm:t>
        <a:bodyPr/>
        <a:lstStyle/>
        <a:p>
          <a:endParaRPr lang="es-MX"/>
        </a:p>
      </dgm:t>
    </dgm:pt>
    <dgm:pt modelId="{738F9211-ADED-40C8-BD3B-AE7A65198617}" type="pres">
      <dgm:prSet presAssocID="{ED08E923-6010-43A6-A981-ABA7F1996740}" presName="spacing" presStyleCnt="0"/>
      <dgm:spPr/>
      <dgm:t>
        <a:bodyPr/>
        <a:lstStyle/>
        <a:p>
          <a:endParaRPr lang="es-MX"/>
        </a:p>
      </dgm:t>
    </dgm:pt>
    <dgm:pt modelId="{C723FBE3-A940-40D5-A163-80656F88C29A}" type="pres">
      <dgm:prSet presAssocID="{8967F752-0492-48FF-9D88-05D27E43F8FE}" presName="composite" presStyleCnt="0"/>
      <dgm:spPr/>
      <dgm:t>
        <a:bodyPr/>
        <a:lstStyle/>
        <a:p>
          <a:endParaRPr lang="es-MX"/>
        </a:p>
      </dgm:t>
    </dgm:pt>
    <dgm:pt modelId="{A527FE8C-749B-48E4-977B-20427058078F}" type="pres">
      <dgm:prSet presAssocID="{8967F752-0492-48FF-9D88-05D27E43F8FE}" presName="imgShp" presStyleLbl="fgImgPlace1" presStyleIdx="1" presStyleCnt="3" custLinFactNeighborX="-20481" custLinFactNeighborY="-2924"/>
      <dgm:spPr>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t>
        <a:bodyPr/>
        <a:lstStyle/>
        <a:p>
          <a:endParaRPr lang="es-MX"/>
        </a:p>
      </dgm:t>
    </dgm:pt>
    <dgm:pt modelId="{D39837F1-2641-4353-8D77-542E3C6AE1E9}" type="pres">
      <dgm:prSet presAssocID="{8967F752-0492-48FF-9D88-05D27E43F8FE}" presName="txShp" presStyleLbl="node1" presStyleIdx="1" presStyleCnt="3" custScaleX="118897" custLinFactNeighborX="8642" custLinFactNeighborY="-3614">
        <dgm:presLayoutVars>
          <dgm:bulletEnabled val="1"/>
        </dgm:presLayoutVars>
      </dgm:prSet>
      <dgm:spPr/>
      <dgm:t>
        <a:bodyPr/>
        <a:lstStyle/>
        <a:p>
          <a:endParaRPr lang="es-MX"/>
        </a:p>
      </dgm:t>
    </dgm:pt>
    <dgm:pt modelId="{75E4462C-6626-48B5-8C85-64A54998E573}" type="pres">
      <dgm:prSet presAssocID="{B5A27421-5556-4574-9D65-18DB3DA311BE}" presName="spacing" presStyleCnt="0"/>
      <dgm:spPr/>
      <dgm:t>
        <a:bodyPr/>
        <a:lstStyle/>
        <a:p>
          <a:endParaRPr lang="es-MX"/>
        </a:p>
      </dgm:t>
    </dgm:pt>
    <dgm:pt modelId="{7584F469-FFDC-441A-8691-739399C196E9}" type="pres">
      <dgm:prSet presAssocID="{552CF117-775F-4C32-96F4-6616A289B685}" presName="composite" presStyleCnt="0"/>
      <dgm:spPr/>
      <dgm:t>
        <a:bodyPr/>
        <a:lstStyle/>
        <a:p>
          <a:endParaRPr lang="es-MX"/>
        </a:p>
      </dgm:t>
    </dgm:pt>
    <dgm:pt modelId="{12D5C998-1F60-48BB-B07E-306885F531E7}" type="pres">
      <dgm:prSet presAssocID="{552CF117-775F-4C32-96F4-6616A289B685}" presName="imgShp" presStyleLbl="fgImgPlace1" presStyleIdx="2" presStyleCnt="3" custLinFactNeighborX="-18448" custLinFactNeighborY="4024"/>
      <dgm:spPr>
        <a:blipFill>
          <a:blip xmlns:r="http://schemas.openxmlformats.org/officeDocument/2006/relationships" r:embed="rId3">
            <a:extLst>
              <a:ext uri="{28A0092B-C50C-407E-A947-70E740481C1C}">
                <a14:useLocalDpi xmlns:a14="http://schemas.microsoft.com/office/drawing/2010/main" val="0"/>
              </a:ext>
            </a:extLst>
          </a:blip>
          <a:srcRect/>
          <a:stretch>
            <a:fillRect l="-14000" r="-14000"/>
          </a:stretch>
        </a:blipFill>
      </dgm:spPr>
      <dgm:t>
        <a:bodyPr/>
        <a:lstStyle/>
        <a:p>
          <a:endParaRPr lang="es-MX"/>
        </a:p>
      </dgm:t>
    </dgm:pt>
    <dgm:pt modelId="{926E0FED-018B-4BE1-AF37-0769206E5AEE}" type="pres">
      <dgm:prSet presAssocID="{552CF117-775F-4C32-96F4-6616A289B685}" presName="txShp" presStyleLbl="node1" presStyleIdx="2" presStyleCnt="3" custScaleX="120876" custScaleY="129290" custLinFactNeighborX="7982" custLinFactNeighborY="2443">
        <dgm:presLayoutVars>
          <dgm:bulletEnabled val="1"/>
        </dgm:presLayoutVars>
      </dgm:prSet>
      <dgm:spPr/>
      <dgm:t>
        <a:bodyPr/>
        <a:lstStyle/>
        <a:p>
          <a:endParaRPr lang="es-MX"/>
        </a:p>
      </dgm:t>
    </dgm:pt>
  </dgm:ptLst>
  <dgm:cxnLst>
    <dgm:cxn modelId="{1DA25148-2F38-4BCB-AE33-C76FF47AE7F9}" srcId="{F10F9D9F-CBB9-463D-87B1-D7C3BB6269F8}" destId="{552CF117-775F-4C32-96F4-6616A289B685}" srcOrd="2" destOrd="0" parTransId="{00C4ACCE-E57C-4453-849E-DC607DCF2A69}" sibTransId="{D508EB3D-F292-442D-BD9B-9E8FC6AF2B4F}"/>
    <dgm:cxn modelId="{D760DB59-C2D0-41E3-A6B7-072C6A95763A}" type="presOf" srcId="{552CF117-775F-4C32-96F4-6616A289B685}" destId="{926E0FED-018B-4BE1-AF37-0769206E5AEE}" srcOrd="0" destOrd="0" presId="urn:microsoft.com/office/officeart/2005/8/layout/vList3"/>
    <dgm:cxn modelId="{CFD2AD2E-4F8B-419A-8121-B8B6ACED00BD}" type="presOf" srcId="{F10F9D9F-CBB9-463D-87B1-D7C3BB6269F8}" destId="{664374DB-6109-4BF6-95A5-C9623762CF64}" srcOrd="0" destOrd="0" presId="urn:microsoft.com/office/officeart/2005/8/layout/vList3"/>
    <dgm:cxn modelId="{BADC8397-C59E-48E1-84D7-ECA25BBC0E9E}" srcId="{F10F9D9F-CBB9-463D-87B1-D7C3BB6269F8}" destId="{8967F752-0492-48FF-9D88-05D27E43F8FE}" srcOrd="1" destOrd="0" parTransId="{AD4DBEFB-FBC2-44DD-A785-ABFC50658FDC}" sibTransId="{B5A27421-5556-4574-9D65-18DB3DA311BE}"/>
    <dgm:cxn modelId="{94DB0208-FB6C-4789-9290-7A7E129D46AE}" srcId="{F10F9D9F-CBB9-463D-87B1-D7C3BB6269F8}" destId="{C621416E-9B0D-4EF9-88A9-DE76AF5DEAE8}" srcOrd="0" destOrd="0" parTransId="{39C99545-70EF-4281-9B17-D253535D3ED8}" sibTransId="{ED08E923-6010-43A6-A981-ABA7F1996740}"/>
    <dgm:cxn modelId="{DE9BC79C-00EC-4FC4-8BB2-38694D48844E}" type="presOf" srcId="{C621416E-9B0D-4EF9-88A9-DE76AF5DEAE8}" destId="{FD58060B-BE81-4AF6-A39F-5CD7A2091DBA}" srcOrd="0" destOrd="0" presId="urn:microsoft.com/office/officeart/2005/8/layout/vList3"/>
    <dgm:cxn modelId="{EDCDDA43-5ECD-4485-97FE-4D95A12D3432}" type="presOf" srcId="{8967F752-0492-48FF-9D88-05D27E43F8FE}" destId="{D39837F1-2641-4353-8D77-542E3C6AE1E9}" srcOrd="0" destOrd="0" presId="urn:microsoft.com/office/officeart/2005/8/layout/vList3"/>
    <dgm:cxn modelId="{7A4FB6D9-8BA6-49F3-B6B7-BE302A6519DD}" type="presParOf" srcId="{664374DB-6109-4BF6-95A5-C9623762CF64}" destId="{B4E0B4F0-C64F-4C58-B417-A6204B1E4626}" srcOrd="0" destOrd="0" presId="urn:microsoft.com/office/officeart/2005/8/layout/vList3"/>
    <dgm:cxn modelId="{3E6FFD8F-485F-4B43-ABE6-1C5329595131}" type="presParOf" srcId="{B4E0B4F0-C64F-4C58-B417-A6204B1E4626}" destId="{D8A48AF9-4078-484F-AD7E-ECBD21F29B39}" srcOrd="0" destOrd="0" presId="urn:microsoft.com/office/officeart/2005/8/layout/vList3"/>
    <dgm:cxn modelId="{1771B6CF-C106-4303-9C34-C8ED40F38717}" type="presParOf" srcId="{B4E0B4F0-C64F-4C58-B417-A6204B1E4626}" destId="{FD58060B-BE81-4AF6-A39F-5CD7A2091DBA}" srcOrd="1" destOrd="0" presId="urn:microsoft.com/office/officeart/2005/8/layout/vList3"/>
    <dgm:cxn modelId="{25087836-56B3-4770-A1F3-A2790160149F}" type="presParOf" srcId="{664374DB-6109-4BF6-95A5-C9623762CF64}" destId="{738F9211-ADED-40C8-BD3B-AE7A65198617}" srcOrd="1" destOrd="0" presId="urn:microsoft.com/office/officeart/2005/8/layout/vList3"/>
    <dgm:cxn modelId="{12AF1EC7-3D55-4071-BDDE-079AC896136D}" type="presParOf" srcId="{664374DB-6109-4BF6-95A5-C9623762CF64}" destId="{C723FBE3-A940-40D5-A163-80656F88C29A}" srcOrd="2" destOrd="0" presId="urn:microsoft.com/office/officeart/2005/8/layout/vList3"/>
    <dgm:cxn modelId="{35B314A1-BD59-490C-BA86-C8D8F9222C73}" type="presParOf" srcId="{C723FBE3-A940-40D5-A163-80656F88C29A}" destId="{A527FE8C-749B-48E4-977B-20427058078F}" srcOrd="0" destOrd="0" presId="urn:microsoft.com/office/officeart/2005/8/layout/vList3"/>
    <dgm:cxn modelId="{1F969FA8-F42B-4470-B583-F6019425DBA7}" type="presParOf" srcId="{C723FBE3-A940-40D5-A163-80656F88C29A}" destId="{D39837F1-2641-4353-8D77-542E3C6AE1E9}" srcOrd="1" destOrd="0" presId="urn:microsoft.com/office/officeart/2005/8/layout/vList3"/>
    <dgm:cxn modelId="{1DE3AC92-24CD-45B5-BE5C-376831AC7E0B}" type="presParOf" srcId="{664374DB-6109-4BF6-95A5-C9623762CF64}" destId="{75E4462C-6626-48B5-8C85-64A54998E573}" srcOrd="3" destOrd="0" presId="urn:microsoft.com/office/officeart/2005/8/layout/vList3"/>
    <dgm:cxn modelId="{4B335BDB-7B17-4471-B2A1-0362CE73B4D5}" type="presParOf" srcId="{664374DB-6109-4BF6-95A5-C9623762CF64}" destId="{7584F469-FFDC-441A-8691-739399C196E9}" srcOrd="4" destOrd="0" presId="urn:microsoft.com/office/officeart/2005/8/layout/vList3"/>
    <dgm:cxn modelId="{45209B9D-DEA2-4F4B-A359-C9DEE4D6B5DA}" type="presParOf" srcId="{7584F469-FFDC-441A-8691-739399C196E9}" destId="{12D5C998-1F60-48BB-B07E-306885F531E7}" srcOrd="0" destOrd="0" presId="urn:microsoft.com/office/officeart/2005/8/layout/vList3"/>
    <dgm:cxn modelId="{310CD738-BF6B-45BB-B5F8-BBDCDAE894A1}" type="presParOf" srcId="{7584F469-FFDC-441A-8691-739399C196E9}" destId="{926E0FED-018B-4BE1-AF37-0769206E5AEE}"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C1B7F4-AE23-4AEE-AF79-FF2369549268}" type="datetimeFigureOut">
              <a:rPr lang="es-MX" smtClean="0"/>
              <a:t>20/10/2017</a:t>
            </a:fld>
            <a:endParaRPr lang="es-MX"/>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EE88DF-2173-4CF9-9EF2-DA22CD48C4FC}" type="slidenum">
              <a:rPr lang="es-MX" smtClean="0"/>
              <a:t>‹Nº›</a:t>
            </a:fld>
            <a:endParaRPr lang="es-MX"/>
          </a:p>
        </p:txBody>
      </p:sp>
    </p:spTree>
    <p:extLst>
      <p:ext uri="{BB962C8B-B14F-4D97-AF65-F5344CB8AC3E}">
        <p14:creationId xmlns:p14="http://schemas.microsoft.com/office/powerpoint/2010/main" val="29247731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5599CA79-5069-47EE-99D1-A09635548DC9}" type="slidenum">
              <a:rPr lang="es-ES" smtClean="0"/>
              <a:t>2</a:t>
            </a:fld>
            <a:endParaRPr lang="es-ES"/>
          </a:p>
        </p:txBody>
      </p:sp>
    </p:spTree>
    <p:extLst>
      <p:ext uri="{BB962C8B-B14F-4D97-AF65-F5344CB8AC3E}">
        <p14:creationId xmlns:p14="http://schemas.microsoft.com/office/powerpoint/2010/main" val="4963621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5599CA79-5069-47EE-99D1-A09635548DC9}" type="slidenum">
              <a:rPr lang="es-ES" smtClean="0"/>
              <a:t>14</a:t>
            </a:fld>
            <a:endParaRPr lang="es-ES"/>
          </a:p>
        </p:txBody>
      </p:sp>
    </p:spTree>
    <p:extLst>
      <p:ext uri="{BB962C8B-B14F-4D97-AF65-F5344CB8AC3E}">
        <p14:creationId xmlns:p14="http://schemas.microsoft.com/office/powerpoint/2010/main" val="27667086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12EF6490-30B2-47C3-A24C-6C4DCF29E845}" type="slidenum">
              <a:rPr lang="es-MX" smtClean="0"/>
              <a:t>33</a:t>
            </a:fld>
            <a:endParaRPr lang="es-MX"/>
          </a:p>
        </p:txBody>
      </p:sp>
    </p:spTree>
    <p:extLst>
      <p:ext uri="{BB962C8B-B14F-4D97-AF65-F5344CB8AC3E}">
        <p14:creationId xmlns:p14="http://schemas.microsoft.com/office/powerpoint/2010/main" val="24511347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201396E2-FDC3-479B-B89A-8C1B19128120}" type="slidenum">
              <a:rPr lang="es-MX" smtClean="0"/>
              <a:t>43</a:t>
            </a:fld>
            <a:endParaRPr lang="es-MX"/>
          </a:p>
        </p:txBody>
      </p:sp>
    </p:spTree>
    <p:extLst>
      <p:ext uri="{BB962C8B-B14F-4D97-AF65-F5344CB8AC3E}">
        <p14:creationId xmlns:p14="http://schemas.microsoft.com/office/powerpoint/2010/main" val="14599251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69077EAA-C2AB-48AF-8FCC-541C53900216}"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01AEFD8-36C9-4880-8DDE-02AA8E180D55}" type="slidenum">
              <a:rPr lang="es-MX" smtClean="0"/>
              <a:t>‹Nº›</a:t>
            </a:fld>
            <a:endParaRPr lang="es-MX"/>
          </a:p>
        </p:txBody>
      </p:sp>
    </p:spTree>
    <p:extLst>
      <p:ext uri="{BB962C8B-B14F-4D97-AF65-F5344CB8AC3E}">
        <p14:creationId xmlns:p14="http://schemas.microsoft.com/office/powerpoint/2010/main" val="2878483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9077EAA-C2AB-48AF-8FCC-541C53900216}"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01AEFD8-36C9-4880-8DDE-02AA8E180D55}" type="slidenum">
              <a:rPr lang="es-MX" smtClean="0"/>
              <a:t>‹Nº›</a:t>
            </a:fld>
            <a:endParaRPr lang="es-MX"/>
          </a:p>
        </p:txBody>
      </p:sp>
    </p:spTree>
    <p:extLst>
      <p:ext uri="{BB962C8B-B14F-4D97-AF65-F5344CB8AC3E}">
        <p14:creationId xmlns:p14="http://schemas.microsoft.com/office/powerpoint/2010/main" val="996779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9077EAA-C2AB-48AF-8FCC-541C53900216}"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01AEFD8-36C9-4880-8DDE-02AA8E180D55}" type="slidenum">
              <a:rPr lang="es-MX" smtClean="0"/>
              <a:t>‹Nº›</a:t>
            </a:fld>
            <a:endParaRPr lang="es-MX"/>
          </a:p>
        </p:txBody>
      </p:sp>
    </p:spTree>
    <p:extLst>
      <p:ext uri="{BB962C8B-B14F-4D97-AF65-F5344CB8AC3E}">
        <p14:creationId xmlns:p14="http://schemas.microsoft.com/office/powerpoint/2010/main" val="11464332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9077EAA-C2AB-48AF-8FCC-541C53900216}"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01AEFD8-36C9-4880-8DDE-02AA8E180D55}" type="slidenum">
              <a:rPr lang="es-MX" smtClean="0"/>
              <a:t>‹Nº›</a:t>
            </a:fld>
            <a:endParaRPr lang="es-MX"/>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0744402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9077EAA-C2AB-48AF-8FCC-541C53900216}"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01AEFD8-36C9-4880-8DDE-02AA8E180D55}" type="slidenum">
              <a:rPr lang="es-MX" smtClean="0"/>
              <a:t>‹Nº›</a:t>
            </a:fld>
            <a:endParaRPr lang="es-MX"/>
          </a:p>
        </p:txBody>
      </p:sp>
    </p:spTree>
    <p:extLst>
      <p:ext uri="{BB962C8B-B14F-4D97-AF65-F5344CB8AC3E}">
        <p14:creationId xmlns:p14="http://schemas.microsoft.com/office/powerpoint/2010/main" val="34332634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69077EAA-C2AB-48AF-8FCC-541C53900216}" type="datetimeFigureOut">
              <a:rPr lang="es-MX" smtClean="0"/>
              <a:t>20/10/2017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F01AEFD8-36C9-4880-8DDE-02AA8E180D55}" type="slidenum">
              <a:rPr lang="es-MX" smtClean="0"/>
              <a:t>‹Nº›</a:t>
            </a:fld>
            <a:endParaRPr lang="es-MX"/>
          </a:p>
        </p:txBody>
      </p:sp>
    </p:spTree>
    <p:extLst>
      <p:ext uri="{BB962C8B-B14F-4D97-AF65-F5344CB8AC3E}">
        <p14:creationId xmlns:p14="http://schemas.microsoft.com/office/powerpoint/2010/main" val="36220122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69077EAA-C2AB-48AF-8FCC-541C53900216}" type="datetimeFigureOut">
              <a:rPr lang="es-MX" smtClean="0"/>
              <a:t>20/10/2017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F01AEFD8-36C9-4880-8DDE-02AA8E180D55}" type="slidenum">
              <a:rPr lang="es-MX" smtClean="0"/>
              <a:t>‹Nº›</a:t>
            </a:fld>
            <a:endParaRPr lang="es-MX"/>
          </a:p>
        </p:txBody>
      </p:sp>
    </p:spTree>
    <p:extLst>
      <p:ext uri="{BB962C8B-B14F-4D97-AF65-F5344CB8AC3E}">
        <p14:creationId xmlns:p14="http://schemas.microsoft.com/office/powerpoint/2010/main" val="10320202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9077EAA-C2AB-48AF-8FCC-541C53900216}"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01AEFD8-36C9-4880-8DDE-02AA8E180D55}" type="slidenum">
              <a:rPr lang="es-MX" smtClean="0"/>
              <a:t>‹Nº›</a:t>
            </a:fld>
            <a:endParaRPr lang="es-MX"/>
          </a:p>
        </p:txBody>
      </p:sp>
    </p:spTree>
    <p:extLst>
      <p:ext uri="{BB962C8B-B14F-4D97-AF65-F5344CB8AC3E}">
        <p14:creationId xmlns:p14="http://schemas.microsoft.com/office/powerpoint/2010/main" val="6217940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s-ES" smtClean="0"/>
              <a:t>Haga clic para modificar el estilo de título del patrón</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9077EAA-C2AB-48AF-8FCC-541C53900216}"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01AEFD8-36C9-4880-8DDE-02AA8E180D55}" type="slidenum">
              <a:rPr lang="es-MX" smtClean="0"/>
              <a:t>‹Nº›</a:t>
            </a:fld>
            <a:endParaRPr lang="es-MX"/>
          </a:p>
        </p:txBody>
      </p:sp>
    </p:spTree>
    <p:extLst>
      <p:ext uri="{BB962C8B-B14F-4D97-AF65-F5344CB8AC3E}">
        <p14:creationId xmlns:p14="http://schemas.microsoft.com/office/powerpoint/2010/main" val="459690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9077EAA-C2AB-48AF-8FCC-541C53900216}"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01AEFD8-36C9-4880-8DDE-02AA8E180D55}" type="slidenum">
              <a:rPr lang="es-MX" smtClean="0"/>
              <a:t>‹Nº›</a:t>
            </a:fld>
            <a:endParaRPr lang="es-MX"/>
          </a:p>
        </p:txBody>
      </p:sp>
    </p:spTree>
    <p:extLst>
      <p:ext uri="{BB962C8B-B14F-4D97-AF65-F5344CB8AC3E}">
        <p14:creationId xmlns:p14="http://schemas.microsoft.com/office/powerpoint/2010/main" val="6370119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9077EAA-C2AB-48AF-8FCC-541C53900216}"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01AEFD8-36C9-4880-8DDE-02AA8E180D55}" type="slidenum">
              <a:rPr lang="es-MX" smtClean="0"/>
              <a:t>‹Nº›</a:t>
            </a:fld>
            <a:endParaRPr lang="es-MX"/>
          </a:p>
        </p:txBody>
      </p:sp>
    </p:spTree>
    <p:extLst>
      <p:ext uri="{BB962C8B-B14F-4D97-AF65-F5344CB8AC3E}">
        <p14:creationId xmlns:p14="http://schemas.microsoft.com/office/powerpoint/2010/main" val="1832956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s-ES" smtClean="0"/>
              <a:t>Haga clic para modificar el estilo de título del patrón</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69077EAA-C2AB-48AF-8FCC-541C53900216}"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01AEFD8-36C9-4880-8DDE-02AA8E180D55}" type="slidenum">
              <a:rPr lang="es-MX" smtClean="0"/>
              <a:t>‹Nº›</a:t>
            </a:fld>
            <a:endParaRPr lang="es-MX"/>
          </a:p>
        </p:txBody>
      </p:sp>
    </p:spTree>
    <p:extLst>
      <p:ext uri="{BB962C8B-B14F-4D97-AF65-F5344CB8AC3E}">
        <p14:creationId xmlns:p14="http://schemas.microsoft.com/office/powerpoint/2010/main" val="38041077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Content Placeholder 3"/>
          <p:cNvSpPr>
            <a:spLocks noGrp="1"/>
          </p:cNvSpPr>
          <p:nvPr>
            <p:ph sz="quarter" idx="13"/>
          </p:nvPr>
        </p:nvSpPr>
        <p:spPr>
          <a:xfrm>
            <a:off x="913774" y="3051012"/>
            <a:ext cx="5106027" cy="2740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3" name="Content Placeholder 5"/>
          <p:cNvSpPr>
            <a:spLocks noGrp="1"/>
          </p:cNvSpPr>
          <p:nvPr>
            <p:ph sz="quarter" idx="14"/>
          </p:nvPr>
        </p:nvSpPr>
        <p:spPr>
          <a:xfrm>
            <a:off x="6172200" y="3051012"/>
            <a:ext cx="5105401" cy="2740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69077EAA-C2AB-48AF-8FCC-541C53900216}" type="datetimeFigureOut">
              <a:rPr lang="es-MX" smtClean="0"/>
              <a:t>20/10/2017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F01AEFD8-36C9-4880-8DDE-02AA8E180D55}" type="slidenum">
              <a:rPr lang="es-MX" smtClean="0"/>
              <a:t>‹Nº›</a:t>
            </a:fld>
            <a:endParaRPr lang="es-MX"/>
          </a:p>
        </p:txBody>
      </p:sp>
    </p:spTree>
    <p:extLst>
      <p:ext uri="{BB962C8B-B14F-4D97-AF65-F5344CB8AC3E}">
        <p14:creationId xmlns:p14="http://schemas.microsoft.com/office/powerpoint/2010/main" val="32969843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9077EAA-C2AB-48AF-8FCC-541C53900216}" type="datetimeFigureOut">
              <a:rPr lang="es-MX" smtClean="0"/>
              <a:t>20/10/2017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F01AEFD8-36C9-4880-8DDE-02AA8E180D55}" type="slidenum">
              <a:rPr lang="es-MX" smtClean="0"/>
              <a:t>‹Nº›</a:t>
            </a:fld>
            <a:endParaRPr lang="es-MX"/>
          </a:p>
        </p:txBody>
      </p:sp>
    </p:spTree>
    <p:extLst>
      <p:ext uri="{BB962C8B-B14F-4D97-AF65-F5344CB8AC3E}">
        <p14:creationId xmlns:p14="http://schemas.microsoft.com/office/powerpoint/2010/main" val="21433410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69077EAA-C2AB-48AF-8FCC-541C53900216}" type="datetimeFigureOut">
              <a:rPr lang="es-MX" smtClean="0"/>
              <a:t>20/10/2017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F01AEFD8-36C9-4880-8DDE-02AA8E180D55}" type="slidenum">
              <a:rPr lang="es-MX" smtClean="0"/>
              <a:t>‹Nº›</a:t>
            </a:fld>
            <a:endParaRPr lang="es-MX"/>
          </a:p>
        </p:txBody>
      </p:sp>
    </p:spTree>
    <p:extLst>
      <p:ext uri="{BB962C8B-B14F-4D97-AF65-F5344CB8AC3E}">
        <p14:creationId xmlns:p14="http://schemas.microsoft.com/office/powerpoint/2010/main" val="1153687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s-ES" smtClean="0"/>
              <a:t>Haga clic para modificar el estilo de título del patrón</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9077EAA-C2AB-48AF-8FCC-541C53900216}"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01AEFD8-36C9-4880-8DDE-02AA8E180D55}" type="slidenum">
              <a:rPr lang="es-MX" smtClean="0"/>
              <a:t>‹Nº›</a:t>
            </a:fld>
            <a:endParaRPr lang="es-MX"/>
          </a:p>
        </p:txBody>
      </p:sp>
    </p:spTree>
    <p:extLst>
      <p:ext uri="{BB962C8B-B14F-4D97-AF65-F5344CB8AC3E}">
        <p14:creationId xmlns:p14="http://schemas.microsoft.com/office/powerpoint/2010/main" val="24760046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9077EAA-C2AB-48AF-8FCC-541C53900216}"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01AEFD8-36C9-4880-8DDE-02AA8E180D55}" type="slidenum">
              <a:rPr lang="es-MX" smtClean="0"/>
              <a:t>‹Nº›</a:t>
            </a:fld>
            <a:endParaRPr lang="es-MX"/>
          </a:p>
        </p:txBody>
      </p:sp>
    </p:spTree>
    <p:extLst>
      <p:ext uri="{BB962C8B-B14F-4D97-AF65-F5344CB8AC3E}">
        <p14:creationId xmlns:p14="http://schemas.microsoft.com/office/powerpoint/2010/main" val="388480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69077EAA-C2AB-48AF-8FCC-541C53900216}" type="datetimeFigureOut">
              <a:rPr lang="es-MX" smtClean="0"/>
              <a:t>20/10/2017</a:t>
            </a:fld>
            <a:endParaRPr lang="es-MX"/>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s-MX"/>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F01AEFD8-36C9-4880-8DDE-02AA8E180D55}" type="slidenum">
              <a:rPr lang="es-MX" smtClean="0"/>
              <a:t>‹Nº›</a:t>
            </a:fld>
            <a:endParaRPr lang="es-MX"/>
          </a:p>
        </p:txBody>
      </p:sp>
    </p:spTree>
    <p:extLst>
      <p:ext uri="{BB962C8B-B14F-4D97-AF65-F5344CB8AC3E}">
        <p14:creationId xmlns:p14="http://schemas.microsoft.com/office/powerpoint/2010/main" val="34051690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39.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diagramLayout" Target="../diagrams/layout1.xml"/><Relationship Id="rId7" Type="http://schemas.openxmlformats.org/officeDocument/2006/relationships/image" Target="../media/image55.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10" Type="http://schemas.openxmlformats.org/officeDocument/2006/relationships/image" Target="../media/image58.png"/><Relationship Id="rId4" Type="http://schemas.openxmlformats.org/officeDocument/2006/relationships/diagramQuickStyle" Target="../diagrams/quickStyle1.xml"/><Relationship Id="rId9" Type="http://schemas.openxmlformats.org/officeDocument/2006/relationships/image" Target="../media/image5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diagramLayout" Target="../diagrams/layout2.xml"/><Relationship Id="rId7" Type="http://schemas.openxmlformats.org/officeDocument/2006/relationships/image" Target="../media/image59.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10" Type="http://schemas.openxmlformats.org/officeDocument/2006/relationships/image" Target="../media/image62.png"/><Relationship Id="rId4" Type="http://schemas.openxmlformats.org/officeDocument/2006/relationships/diagramQuickStyle" Target="../diagrams/quickStyle2.xml"/><Relationship Id="rId9" Type="http://schemas.openxmlformats.org/officeDocument/2006/relationships/image" Target="../media/image61.png"/></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70.png"/><Relationship Id="rId4" Type="http://schemas.openxmlformats.org/officeDocument/2006/relationships/image" Target="../media/image69.png"/></Relationships>
</file>

<file path=ppt/slides/_rels/slide4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71.png"/><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45.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2.xml"/><Relationship Id="rId5" Type="http://schemas.openxmlformats.org/officeDocument/2006/relationships/image" Target="../media/image83.png"/><Relationship Id="rId4" Type="http://schemas.openxmlformats.org/officeDocument/2006/relationships/image" Target="../media/image82.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50.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2.xml"/><Relationship Id="rId4" Type="http://schemas.openxmlformats.org/officeDocument/2006/relationships/image" Target="../media/image93.png"/></Relationships>
</file>

<file path=ppt/slides/_rels/slide56.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2.xml"/><Relationship Id="rId4" Type="http://schemas.openxmlformats.org/officeDocument/2006/relationships/image" Target="../media/image96.png"/></Relationships>
</file>

<file path=ppt/slides/_rels/slide57.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2.xml"/><Relationship Id="rId4" Type="http://schemas.openxmlformats.org/officeDocument/2006/relationships/image" Target="../media/image99.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6.gif"/></Relationships>
</file>

<file path=ppt/slides/_rels/slide8.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82006" y="1648681"/>
            <a:ext cx="10058400" cy="4621485"/>
          </a:xfrm>
        </p:spPr>
        <p:txBody>
          <a:bodyPr>
            <a:normAutofit fontScale="90000"/>
          </a:bodyPr>
          <a:lstStyle/>
          <a:p>
            <a:pPr algn="ctr"/>
            <a:r>
              <a:rPr lang="es-MX" sz="2200" dirty="0" smtClean="0">
                <a:latin typeface="Arial" pitchFamily="34" charset="0"/>
                <a:cs typeface="Arial" pitchFamily="34" charset="0"/>
              </a:rPr>
              <a:t/>
            </a:r>
            <a:br>
              <a:rPr lang="es-MX" sz="2200" dirty="0" smtClean="0">
                <a:latin typeface="Arial" pitchFamily="34" charset="0"/>
                <a:cs typeface="Arial" pitchFamily="34" charset="0"/>
              </a:rPr>
            </a:br>
            <a:r>
              <a:rPr lang="es-MX" sz="2200" dirty="0">
                <a:latin typeface="Arial" pitchFamily="34" charset="0"/>
                <a:cs typeface="Arial" pitchFamily="34" charset="0"/>
              </a:rPr>
              <a:t/>
            </a:r>
            <a:br>
              <a:rPr lang="es-MX" sz="2200" dirty="0">
                <a:latin typeface="Arial" pitchFamily="34" charset="0"/>
                <a:cs typeface="Arial" pitchFamily="34" charset="0"/>
              </a:rPr>
            </a:br>
            <a:r>
              <a:rPr lang="es-MX" sz="2200" dirty="0" smtClean="0">
                <a:latin typeface="Arial" pitchFamily="34" charset="0"/>
                <a:cs typeface="Arial" pitchFamily="34" charset="0"/>
              </a:rPr>
              <a:t>UNIDAD ACADÉMICA PROFESIONAL DE TEJUPILCO</a:t>
            </a:r>
            <a:br>
              <a:rPr lang="es-MX" sz="2200" dirty="0" smtClean="0">
                <a:latin typeface="Arial" pitchFamily="34" charset="0"/>
                <a:cs typeface="Arial" pitchFamily="34" charset="0"/>
              </a:rPr>
            </a:br>
            <a:r>
              <a:rPr lang="es-MX" sz="2200" dirty="0" smtClean="0">
                <a:latin typeface="Arial" pitchFamily="34" charset="0"/>
                <a:cs typeface="Arial" pitchFamily="34" charset="0"/>
              </a:rPr>
              <a:t/>
            </a:r>
            <a:br>
              <a:rPr lang="es-MX" sz="2200" dirty="0" smtClean="0">
                <a:latin typeface="Arial" pitchFamily="34" charset="0"/>
                <a:cs typeface="Arial" pitchFamily="34" charset="0"/>
              </a:rPr>
            </a:br>
            <a:r>
              <a:rPr lang="es-MX" sz="2200" dirty="0" smtClean="0">
                <a:latin typeface="Arial Black" pitchFamily="34" charset="0"/>
                <a:cs typeface="Arial" pitchFamily="34" charset="0"/>
              </a:rPr>
              <a:t>LICENCIATURA  EN  PSICOLOGÍA</a:t>
            </a:r>
            <a:r>
              <a:rPr lang="es-MX" sz="2200" dirty="0" smtClean="0">
                <a:latin typeface="Arial" pitchFamily="34" charset="0"/>
                <a:cs typeface="Arial" pitchFamily="34" charset="0"/>
              </a:rPr>
              <a:t/>
            </a:r>
            <a:br>
              <a:rPr lang="es-MX" sz="2200" dirty="0" smtClean="0">
                <a:latin typeface="Arial" pitchFamily="34" charset="0"/>
                <a:cs typeface="Arial" pitchFamily="34" charset="0"/>
              </a:rPr>
            </a:br>
            <a:r>
              <a:rPr lang="es-MX" sz="2200" dirty="0" smtClean="0">
                <a:latin typeface="Arial" pitchFamily="34" charset="0"/>
                <a:cs typeface="Arial" pitchFamily="34" charset="0"/>
              </a:rPr>
              <a:t/>
            </a:r>
            <a:br>
              <a:rPr lang="es-MX" sz="2200" dirty="0" smtClean="0">
                <a:latin typeface="Arial" pitchFamily="34" charset="0"/>
                <a:cs typeface="Arial" pitchFamily="34" charset="0"/>
              </a:rPr>
            </a:br>
            <a:r>
              <a:rPr lang="es-MX" sz="2200" dirty="0" smtClean="0">
                <a:latin typeface="Arial" pitchFamily="34" charset="0"/>
                <a:cs typeface="Arial" pitchFamily="34" charset="0"/>
              </a:rPr>
              <a:t>MATERIA:</a:t>
            </a:r>
            <a:br>
              <a:rPr lang="es-MX" sz="2200" dirty="0" smtClean="0">
                <a:latin typeface="Arial" pitchFamily="34" charset="0"/>
                <a:cs typeface="Arial" pitchFamily="34" charset="0"/>
              </a:rPr>
            </a:br>
            <a:r>
              <a:rPr lang="es-MX" sz="2200" dirty="0" smtClean="0">
                <a:latin typeface="Arial Black" pitchFamily="34" charset="0"/>
                <a:cs typeface="Arial" pitchFamily="34" charset="0"/>
              </a:rPr>
              <a:t>ESTRATEGIAS DE ENSEÑANZA </a:t>
            </a:r>
            <a:r>
              <a:rPr lang="es-MX" sz="2200" smtClean="0">
                <a:latin typeface="Arial Black" pitchFamily="34" charset="0"/>
                <a:cs typeface="Arial" pitchFamily="34" charset="0"/>
              </a:rPr>
              <a:t>APRENDIZAJE parte 2</a:t>
            </a:r>
            <a:r>
              <a:rPr lang="es-MX" sz="2200" dirty="0" smtClean="0">
                <a:latin typeface="Arial Black" pitchFamily="34" charset="0"/>
                <a:cs typeface="Arial" pitchFamily="34" charset="0"/>
              </a:rPr>
              <a:t/>
            </a:r>
            <a:br>
              <a:rPr lang="es-MX" sz="2200" dirty="0" smtClean="0">
                <a:latin typeface="Arial Black" pitchFamily="34" charset="0"/>
                <a:cs typeface="Arial" pitchFamily="34" charset="0"/>
              </a:rPr>
            </a:br>
            <a:r>
              <a:rPr lang="es-MX" sz="2200" dirty="0" smtClean="0">
                <a:latin typeface="Arial Black" pitchFamily="34" charset="0"/>
                <a:cs typeface="Arial" pitchFamily="34" charset="0"/>
              </a:rPr>
              <a:t/>
            </a:r>
            <a:br>
              <a:rPr lang="es-MX" sz="2200" dirty="0" smtClean="0">
                <a:latin typeface="Arial Black" pitchFamily="34" charset="0"/>
                <a:cs typeface="Arial" pitchFamily="34" charset="0"/>
              </a:rPr>
            </a:br>
            <a:r>
              <a:rPr lang="es-MX" sz="2200" dirty="0" smtClean="0">
                <a:latin typeface="Arial" panose="020B0604020202020204" pitchFamily="34" charset="0"/>
                <a:cs typeface="Arial" panose="020B0604020202020204" pitchFamily="34" charset="0"/>
              </a:rPr>
              <a:t>MODALIDAD:</a:t>
            </a:r>
            <a:br>
              <a:rPr lang="es-MX" sz="2200" dirty="0" smtClean="0">
                <a:latin typeface="Arial" panose="020B0604020202020204" pitchFamily="34" charset="0"/>
                <a:cs typeface="Arial" panose="020B0604020202020204" pitchFamily="34" charset="0"/>
              </a:rPr>
            </a:br>
            <a:r>
              <a:rPr lang="es-MX" sz="2200" dirty="0" smtClean="0">
                <a:latin typeface="Arial Black" panose="020B0A04020102020204" pitchFamily="34" charset="0"/>
                <a:cs typeface="Arial" panose="020B0604020202020204" pitchFamily="34" charset="0"/>
              </a:rPr>
              <a:t>APUNTES</a:t>
            </a:r>
            <a:br>
              <a:rPr lang="es-MX" sz="2200" dirty="0" smtClean="0">
                <a:latin typeface="Arial Black" panose="020B0A04020102020204" pitchFamily="34" charset="0"/>
                <a:cs typeface="Arial" panose="020B0604020202020204" pitchFamily="34" charset="0"/>
              </a:rPr>
            </a:br>
            <a:r>
              <a:rPr lang="es-MX" sz="2200" dirty="0" smtClean="0">
                <a:latin typeface="Arial" pitchFamily="34" charset="0"/>
                <a:cs typeface="Arial" pitchFamily="34" charset="0"/>
              </a:rPr>
              <a:t/>
            </a:r>
            <a:br>
              <a:rPr lang="es-MX" sz="2200" dirty="0" smtClean="0">
                <a:latin typeface="Arial" pitchFamily="34" charset="0"/>
                <a:cs typeface="Arial" pitchFamily="34" charset="0"/>
              </a:rPr>
            </a:br>
            <a:r>
              <a:rPr lang="es-MX" sz="2200" dirty="0" smtClean="0">
                <a:latin typeface="Arial" pitchFamily="34" charset="0"/>
                <a:cs typeface="Arial" pitchFamily="34" charset="0"/>
              </a:rPr>
              <a:t>ELABORO:</a:t>
            </a:r>
            <a:br>
              <a:rPr lang="es-MX" sz="2200" dirty="0" smtClean="0">
                <a:latin typeface="Arial" pitchFamily="34" charset="0"/>
                <a:cs typeface="Arial" pitchFamily="34" charset="0"/>
              </a:rPr>
            </a:br>
            <a:r>
              <a:rPr lang="es-MX" sz="2200" dirty="0" smtClean="0">
                <a:latin typeface="Arial" pitchFamily="34" charset="0"/>
                <a:cs typeface="Arial" pitchFamily="34" charset="0"/>
              </a:rPr>
              <a:t/>
            </a:r>
            <a:br>
              <a:rPr lang="es-MX" sz="2200" dirty="0" smtClean="0">
                <a:latin typeface="Arial" pitchFamily="34" charset="0"/>
                <a:cs typeface="Arial" pitchFamily="34" charset="0"/>
              </a:rPr>
            </a:br>
            <a:r>
              <a:rPr lang="es-MX" sz="2200" dirty="0" smtClean="0">
                <a:latin typeface="Arial Black" pitchFamily="34" charset="0"/>
                <a:cs typeface="Arial" pitchFamily="34" charset="0"/>
              </a:rPr>
              <a:t>LORENA  LÓPEZ  VILLAFAÑA</a:t>
            </a:r>
            <a:br>
              <a:rPr lang="es-MX" sz="2200" dirty="0" smtClean="0">
                <a:latin typeface="Arial Black" pitchFamily="34" charset="0"/>
                <a:cs typeface="Arial" pitchFamily="34" charset="0"/>
              </a:rPr>
            </a:br>
            <a:r>
              <a:rPr lang="es-MX" sz="2200" dirty="0" smtClean="0">
                <a:latin typeface="Arial Black" pitchFamily="34" charset="0"/>
                <a:cs typeface="Arial" pitchFamily="34" charset="0"/>
              </a:rPr>
              <a:t/>
            </a:r>
            <a:br>
              <a:rPr lang="es-MX" sz="2200" dirty="0" smtClean="0">
                <a:latin typeface="Arial Black" pitchFamily="34" charset="0"/>
                <a:cs typeface="Arial" pitchFamily="34" charset="0"/>
              </a:rPr>
            </a:br>
            <a:r>
              <a:rPr lang="es-MX" sz="2200" dirty="0" smtClean="0">
                <a:latin typeface="Arial" pitchFamily="34" charset="0"/>
                <a:cs typeface="Arial" pitchFamily="34" charset="0"/>
              </a:rPr>
              <a:t> CICLO ESCOLAR: 2016-2017</a:t>
            </a:r>
            <a:br>
              <a:rPr lang="es-MX" sz="2200" dirty="0" smtClean="0">
                <a:latin typeface="Arial" pitchFamily="34" charset="0"/>
                <a:cs typeface="Arial" pitchFamily="34" charset="0"/>
              </a:rPr>
            </a:br>
            <a:r>
              <a:rPr lang="es-MX" sz="2200" dirty="0">
                <a:latin typeface="Arial" pitchFamily="34" charset="0"/>
                <a:cs typeface="Arial" pitchFamily="34" charset="0"/>
              </a:rPr>
              <a:t/>
            </a:r>
            <a:br>
              <a:rPr lang="es-MX" sz="2200" dirty="0">
                <a:latin typeface="Arial" pitchFamily="34" charset="0"/>
                <a:cs typeface="Arial" pitchFamily="34" charset="0"/>
              </a:rPr>
            </a:br>
            <a:r>
              <a:rPr lang="es-MX" sz="2200" dirty="0" smtClean="0">
                <a:latin typeface="Arial" pitchFamily="34" charset="0"/>
                <a:cs typeface="Arial" pitchFamily="34" charset="0"/>
              </a:rPr>
              <a:t>OCTUBRE 2018.</a:t>
            </a:r>
            <a:r>
              <a:rPr lang="es-MX" sz="2000" dirty="0" smtClean="0"/>
              <a:t/>
            </a:r>
            <a:br>
              <a:rPr lang="es-MX" sz="2000" dirty="0" smtClean="0"/>
            </a:br>
            <a:endParaRPr lang="es-MX" sz="2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799" y="382064"/>
            <a:ext cx="11501713" cy="12666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01323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44" y="45563"/>
            <a:ext cx="12155056" cy="68510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ítulo 1"/>
          <p:cNvSpPr>
            <a:spLocks noGrp="1"/>
          </p:cNvSpPr>
          <p:nvPr>
            <p:ph type="title"/>
          </p:nvPr>
        </p:nvSpPr>
        <p:spPr>
          <a:xfrm>
            <a:off x="711200" y="1066800"/>
            <a:ext cx="10515600" cy="1000036"/>
          </a:xfrm>
        </p:spPr>
        <p:txBody>
          <a:bodyPr>
            <a:noAutofit/>
          </a:bodyPr>
          <a:lstStyle/>
          <a:p>
            <a:pPr algn="ctr"/>
            <a:r>
              <a:rPr lang="es-MX" sz="4000" b="1" dirty="0" smtClean="0">
                <a:solidFill>
                  <a:srgbClr val="FF0066"/>
                </a:solidFill>
                <a:latin typeface="Curlz MT" panose="04040404050702020202" pitchFamily="82" charset="0"/>
              </a:rPr>
              <a:t>PREGUNTAS - GUÍA</a:t>
            </a:r>
            <a:endParaRPr lang="es-MX" sz="4000" b="1" dirty="0">
              <a:solidFill>
                <a:srgbClr val="FF0066"/>
              </a:solidFill>
              <a:latin typeface="Curlz MT" panose="04040404050702020202" pitchFamily="82" charset="0"/>
            </a:endParaRPr>
          </a:p>
        </p:txBody>
      </p:sp>
      <p:sp>
        <p:nvSpPr>
          <p:cNvPr id="3" name="Marcador de contenido 2"/>
          <p:cNvSpPr>
            <a:spLocks noGrp="1"/>
          </p:cNvSpPr>
          <p:nvPr>
            <p:ph idx="4294967295"/>
          </p:nvPr>
        </p:nvSpPr>
        <p:spPr>
          <a:xfrm>
            <a:off x="5588000" y="2133601"/>
            <a:ext cx="4775200" cy="3276599"/>
          </a:xfrm>
          <a:prstGeom prst="rect">
            <a:avLst/>
          </a:prstGeom>
        </p:spPr>
        <p:txBody>
          <a:bodyPr>
            <a:normAutofit fontScale="55000" lnSpcReduction="20000"/>
          </a:bodyPr>
          <a:lstStyle/>
          <a:p>
            <a:pPr marL="0" indent="0" algn="ctr">
              <a:buNone/>
            </a:pPr>
            <a:r>
              <a:rPr lang="es-MX" sz="4000" b="1" dirty="0" smtClean="0">
                <a:solidFill>
                  <a:schemeClr val="accent6"/>
                </a:solidFill>
                <a:latin typeface="Berlin Sans FB Demi" panose="020E0802020502020306" pitchFamily="34" charset="0"/>
                <a:cs typeface="Aparajita" panose="020B0604020202020204" pitchFamily="34" charset="0"/>
              </a:rPr>
              <a:t>¿Qué son?</a:t>
            </a:r>
          </a:p>
          <a:p>
            <a:pPr marL="0" indent="0" algn="just">
              <a:buNone/>
            </a:pPr>
            <a:r>
              <a:rPr lang="es-MX" sz="4000" dirty="0" smtClean="0">
                <a:latin typeface="Berlin Sans FB Demi" panose="020E0802020502020306" pitchFamily="34" charset="0"/>
                <a:cs typeface="Aparajita" panose="020B0604020202020204" pitchFamily="34" charset="0"/>
              </a:rPr>
              <a:t>Según Pimienta (2012) Constituyen una estrategia que nos permite visualizar un tema de una manera global a través de una serie de interrogantes que ayudan a esclarecer el tema.</a:t>
            </a:r>
          </a:p>
          <a:p>
            <a:pPr marL="0" indent="0">
              <a:buNone/>
            </a:pPr>
            <a:endParaRPr lang="es-MX" sz="4000" dirty="0" smtClean="0">
              <a:latin typeface="Aparajita" panose="020B0604020202020204" pitchFamily="34" charset="0"/>
              <a:cs typeface="Aparajita" panose="020B0604020202020204" pitchFamily="34" charset="0"/>
            </a:endParaRPr>
          </a:p>
          <a:p>
            <a:pPr marL="0" indent="0">
              <a:buNone/>
            </a:pPr>
            <a:endParaRPr lang="es-MX" dirty="0"/>
          </a:p>
        </p:txBody>
      </p:sp>
      <p:pic>
        <p:nvPicPr>
          <p:cNvPr id="6146" name="Picture 2" descr="http://www.cliparthut.com/clip-arts/464/glitter-question-mark-46473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2400" y="2133600"/>
            <a:ext cx="3683000" cy="3143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68155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0" y="51516"/>
            <a:ext cx="12192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Marcador de contenido 2"/>
          <p:cNvSpPr>
            <a:spLocks noGrp="1"/>
          </p:cNvSpPr>
          <p:nvPr>
            <p:ph idx="4294967295"/>
          </p:nvPr>
        </p:nvSpPr>
        <p:spPr>
          <a:xfrm>
            <a:off x="364902" y="1143000"/>
            <a:ext cx="11462197" cy="5562600"/>
          </a:xfrm>
          <a:prstGeom prst="rect">
            <a:avLst/>
          </a:prstGeom>
        </p:spPr>
        <p:txBody>
          <a:bodyPr>
            <a:normAutofit fontScale="70000" lnSpcReduction="20000"/>
          </a:bodyPr>
          <a:lstStyle/>
          <a:p>
            <a:pPr marL="0" indent="0">
              <a:buNone/>
            </a:pPr>
            <a:r>
              <a:rPr lang="es-MX" sz="5200" b="1" dirty="0" smtClean="0">
                <a:solidFill>
                  <a:srgbClr val="FF0066"/>
                </a:solidFill>
                <a:latin typeface="Aparajita" panose="020B0604020202020204" pitchFamily="34" charset="0"/>
                <a:cs typeface="Aparajita" panose="020B0604020202020204" pitchFamily="34" charset="0"/>
              </a:rPr>
              <a:t>¿Cómo se aplica?</a:t>
            </a:r>
          </a:p>
          <a:p>
            <a:pPr>
              <a:buFont typeface="Wingdings" panose="05000000000000000000" pitchFamily="2" charset="2"/>
              <a:buChar char="§"/>
            </a:pPr>
            <a:r>
              <a:rPr lang="es-MX" sz="2400" dirty="0" smtClean="0">
                <a:latin typeface="Aparajita" panose="020B0604020202020204" pitchFamily="34" charset="0"/>
                <a:cs typeface="Aparajita" panose="020B0604020202020204" pitchFamily="34" charset="0"/>
              </a:rPr>
              <a:t> Se selección un tema.</a:t>
            </a:r>
          </a:p>
          <a:p>
            <a:pPr>
              <a:buFont typeface="Wingdings" panose="05000000000000000000" pitchFamily="2" charset="2"/>
              <a:buChar char="§"/>
            </a:pPr>
            <a:r>
              <a:rPr lang="es-MX" sz="2400" dirty="0" smtClean="0">
                <a:latin typeface="Aparajita" panose="020B0604020202020204" pitchFamily="34" charset="0"/>
                <a:cs typeface="Aparajita" panose="020B0604020202020204" pitchFamily="34" charset="0"/>
              </a:rPr>
              <a:t> Se formulan preguntas, se solicita a los estudiantes que las formulen, tomando en cuenta la representación.</a:t>
            </a:r>
          </a:p>
          <a:p>
            <a:pPr>
              <a:buFont typeface="Wingdings" panose="05000000000000000000" pitchFamily="2" charset="2"/>
              <a:buChar char="§"/>
            </a:pPr>
            <a:r>
              <a:rPr lang="es-MX" sz="2400" dirty="0">
                <a:latin typeface="Aparajita" panose="020B0604020202020204" pitchFamily="34" charset="0"/>
                <a:cs typeface="Aparajita" panose="020B0604020202020204" pitchFamily="34" charset="0"/>
              </a:rPr>
              <a:t> </a:t>
            </a:r>
            <a:r>
              <a:rPr lang="es-MX" sz="2400" dirty="0" smtClean="0">
                <a:latin typeface="Aparajita" panose="020B0604020202020204" pitchFamily="34" charset="0"/>
                <a:cs typeface="Aparajita" panose="020B0604020202020204" pitchFamily="34" charset="0"/>
              </a:rPr>
              <a:t>Las preguntas se contestan haciendo referencia a datos, ideas y detalles expresados en una lectura.</a:t>
            </a:r>
          </a:p>
          <a:p>
            <a:pPr>
              <a:buFont typeface="Wingdings" panose="05000000000000000000" pitchFamily="2" charset="2"/>
              <a:buChar char="§"/>
            </a:pPr>
            <a:r>
              <a:rPr lang="es-MX" sz="2400" dirty="0" smtClean="0">
                <a:latin typeface="Aparajita" panose="020B0604020202020204" pitchFamily="34" charset="0"/>
                <a:cs typeface="Aparajita" panose="020B0604020202020204" pitchFamily="34" charset="0"/>
              </a:rPr>
              <a:t> La utilización de un esquema es opcional</a:t>
            </a:r>
            <a:r>
              <a:rPr lang="es-MX" sz="2400" dirty="0" smtClean="0">
                <a:solidFill>
                  <a:schemeClr val="accent6"/>
                </a:solidFill>
                <a:latin typeface="Aparajita" panose="020B0604020202020204" pitchFamily="34" charset="0"/>
                <a:cs typeface="Aparajita" panose="020B0604020202020204" pitchFamily="34" charset="0"/>
              </a:rPr>
              <a:t>.</a:t>
            </a:r>
          </a:p>
          <a:p>
            <a:pPr marL="0" indent="0">
              <a:buNone/>
            </a:pPr>
            <a:r>
              <a:rPr lang="es-MX" sz="5200" b="1" dirty="0" smtClean="0">
                <a:solidFill>
                  <a:srgbClr val="FF0066"/>
                </a:solidFill>
                <a:latin typeface="Aparajita" panose="020B0604020202020204" pitchFamily="34" charset="0"/>
                <a:cs typeface="Aparajita" panose="020B0604020202020204" pitchFamily="34" charset="0"/>
              </a:rPr>
              <a:t>			</a:t>
            </a:r>
            <a:r>
              <a:rPr lang="es-MX" sz="3900" b="1" dirty="0" smtClean="0">
                <a:solidFill>
                  <a:srgbClr val="FF0066"/>
                </a:solidFill>
                <a:latin typeface="Aparajita" panose="020B0604020202020204" pitchFamily="34" charset="0"/>
                <a:cs typeface="Aparajita" panose="020B0604020202020204" pitchFamily="34" charset="0"/>
              </a:rPr>
              <a:t>¿Para qué </a:t>
            </a:r>
            <a:r>
              <a:rPr lang="es-MX" sz="3900" b="1" dirty="0">
                <a:solidFill>
                  <a:srgbClr val="FF0066"/>
                </a:solidFill>
                <a:latin typeface="Aparajita" panose="020B0604020202020204" pitchFamily="34" charset="0"/>
                <a:cs typeface="Aparajita" panose="020B0604020202020204" pitchFamily="34" charset="0"/>
              </a:rPr>
              <a:t>se utilizan?</a:t>
            </a:r>
          </a:p>
          <a:p>
            <a:pPr marL="0" indent="0">
              <a:buNone/>
            </a:pPr>
            <a:r>
              <a:rPr lang="es-MX" sz="3000" dirty="0" smtClean="0">
                <a:solidFill>
                  <a:srgbClr val="C00000"/>
                </a:solidFill>
                <a:latin typeface="Andalus" panose="02020603050405020304" pitchFamily="18" charset="-78"/>
                <a:cs typeface="Andalus" panose="02020603050405020304" pitchFamily="18" charset="-78"/>
              </a:rPr>
              <a:t>			Las preguntas-guas permiten </a:t>
            </a:r>
          </a:p>
          <a:p>
            <a:pPr lvl="7">
              <a:buFont typeface="Wingdings" panose="05000000000000000000" pitchFamily="2" charset="2"/>
              <a:buChar char="v"/>
            </a:pPr>
            <a:r>
              <a:rPr lang="es-MX" sz="1200" dirty="0" smtClean="0">
                <a:latin typeface="Aparajita" panose="020B0604020202020204" pitchFamily="34" charset="0"/>
                <a:cs typeface="Aparajita" panose="020B0604020202020204" pitchFamily="34" charset="0"/>
              </a:rPr>
              <a:t> </a:t>
            </a:r>
            <a:r>
              <a:rPr lang="es-MX" sz="2400" dirty="0" smtClean="0">
                <a:latin typeface="Aparajita" panose="020B0604020202020204" pitchFamily="34" charset="0"/>
                <a:cs typeface="Aparajita" panose="020B0604020202020204" pitchFamily="34" charset="0"/>
              </a:rPr>
              <a:t>Identificar detalles.</a:t>
            </a:r>
          </a:p>
          <a:p>
            <a:pPr lvl="7">
              <a:buFont typeface="Wingdings" panose="05000000000000000000" pitchFamily="2" charset="2"/>
              <a:buChar char="v"/>
            </a:pPr>
            <a:r>
              <a:rPr lang="es-MX" sz="2400" dirty="0" smtClean="0">
                <a:latin typeface="Aparajita" panose="020B0604020202020204" pitchFamily="34" charset="0"/>
                <a:cs typeface="Aparajita" panose="020B0604020202020204" pitchFamily="34" charset="0"/>
              </a:rPr>
              <a:t>Analizar conceptos.</a:t>
            </a:r>
          </a:p>
          <a:p>
            <a:pPr lvl="7">
              <a:buFont typeface="Wingdings" panose="05000000000000000000" pitchFamily="2" charset="2"/>
              <a:buChar char="v"/>
            </a:pPr>
            <a:r>
              <a:rPr lang="es-MX" sz="2400" dirty="0" smtClean="0">
                <a:latin typeface="Aparajita" panose="020B0604020202020204" pitchFamily="34" charset="0"/>
                <a:cs typeface="Aparajita" panose="020B0604020202020204" pitchFamily="34" charset="0"/>
              </a:rPr>
              <a:t>Indagar </a:t>
            </a:r>
            <a:r>
              <a:rPr lang="es-MX" sz="2400" dirty="0">
                <a:latin typeface="Aparajita" panose="020B0604020202020204" pitchFamily="34" charset="0"/>
                <a:cs typeface="Aparajita" panose="020B0604020202020204" pitchFamily="34" charset="0"/>
              </a:rPr>
              <a:t>conocimientos </a:t>
            </a:r>
            <a:r>
              <a:rPr lang="es-MX" sz="2400" dirty="0" smtClean="0">
                <a:latin typeface="Aparajita" panose="020B0604020202020204" pitchFamily="34" charset="0"/>
                <a:cs typeface="Aparajita" panose="020B0604020202020204" pitchFamily="34" charset="0"/>
              </a:rPr>
              <a:t>previos.</a:t>
            </a:r>
          </a:p>
          <a:p>
            <a:pPr lvl="7">
              <a:buFont typeface="Wingdings" panose="05000000000000000000" pitchFamily="2" charset="2"/>
              <a:buChar char="v"/>
            </a:pPr>
            <a:r>
              <a:rPr lang="es-MX" sz="2400" dirty="0" smtClean="0">
                <a:latin typeface="Aparajita" panose="020B0604020202020204" pitchFamily="34" charset="0"/>
                <a:cs typeface="Aparajita" panose="020B0604020202020204" pitchFamily="34" charset="0"/>
              </a:rPr>
              <a:t>Planear </a:t>
            </a:r>
            <a:r>
              <a:rPr lang="es-MX" sz="2400" dirty="0">
                <a:latin typeface="Aparajita" panose="020B0604020202020204" pitchFamily="34" charset="0"/>
                <a:cs typeface="Aparajita" panose="020B0604020202020204" pitchFamily="34" charset="0"/>
              </a:rPr>
              <a:t>un proyecto.</a:t>
            </a:r>
          </a:p>
          <a:p>
            <a:pPr marL="0" indent="0">
              <a:buNone/>
            </a:pPr>
            <a:endParaRPr lang="es-MX" dirty="0" smtClean="0">
              <a:solidFill>
                <a:schemeClr val="accent6"/>
              </a:solidFill>
              <a:latin typeface="Aparajita" panose="020B0604020202020204" pitchFamily="34" charset="0"/>
              <a:cs typeface="Aparajita" panose="020B0604020202020204" pitchFamily="34" charset="0"/>
            </a:endParaRPr>
          </a:p>
          <a:p>
            <a:endParaRPr lang="es-MX" dirty="0"/>
          </a:p>
        </p:txBody>
      </p:sp>
      <p:sp>
        <p:nvSpPr>
          <p:cNvPr id="2" name="1 Rectángulo"/>
          <p:cNvSpPr/>
          <p:nvPr/>
        </p:nvSpPr>
        <p:spPr>
          <a:xfrm>
            <a:off x="812801" y="5874327"/>
            <a:ext cx="1657826" cy="369332"/>
          </a:xfrm>
          <a:prstGeom prst="rect">
            <a:avLst/>
          </a:prstGeom>
        </p:spPr>
        <p:txBody>
          <a:bodyPr wrap="none">
            <a:spAutoFit/>
          </a:bodyPr>
          <a:lstStyle/>
          <a:p>
            <a:r>
              <a:rPr lang="es-MX" dirty="0" smtClean="0"/>
              <a:t>Pimienta (2012)</a:t>
            </a:r>
            <a:endParaRPr lang="es-ES" dirty="0"/>
          </a:p>
        </p:txBody>
      </p:sp>
    </p:spTree>
    <p:extLst>
      <p:ext uri="{BB962C8B-B14F-4D97-AF65-F5344CB8AC3E}">
        <p14:creationId xmlns:p14="http://schemas.microsoft.com/office/powerpoint/2010/main" val="471969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376" y="15876"/>
            <a:ext cx="12079624" cy="6842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Marcador de contenido 2"/>
          <p:cNvSpPr>
            <a:spLocks noGrp="1"/>
          </p:cNvSpPr>
          <p:nvPr>
            <p:ph idx="4294967295"/>
          </p:nvPr>
        </p:nvSpPr>
        <p:spPr>
          <a:xfrm>
            <a:off x="811369" y="1416677"/>
            <a:ext cx="10693243" cy="5228822"/>
          </a:xfrm>
          <a:prstGeom prst="rect">
            <a:avLst/>
          </a:prstGeom>
        </p:spPr>
        <p:txBody>
          <a:bodyPr/>
          <a:lstStyle/>
          <a:p>
            <a:endParaRPr lang="es-MX"/>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3382" t="25201" r="37453" b="20625"/>
          <a:stretch/>
        </p:blipFill>
        <p:spPr bwMode="auto">
          <a:xfrm>
            <a:off x="2032000" y="838200"/>
            <a:ext cx="8534400" cy="5257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AutoShape 2" descr="http://lh3.ggpht.com/_Q162auwaJMU/Sy0jg6K2cwI/AAAAAAAAJ-I/xQKOES-Onno/07070301534810148799076.png%3Fimgmax%3D640"/>
          <p:cNvSpPr>
            <a:spLocks noChangeAspect="1" noChangeArrowheads="1"/>
          </p:cNvSpPr>
          <p:nvPr/>
        </p:nvSpPr>
        <p:spPr bwMode="auto">
          <a:xfrm>
            <a:off x="84667" y="-136525"/>
            <a:ext cx="4064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 name="Título 1"/>
          <p:cNvSpPr>
            <a:spLocks noGrp="1"/>
          </p:cNvSpPr>
          <p:nvPr>
            <p:ph type="title"/>
          </p:nvPr>
        </p:nvSpPr>
        <p:spPr>
          <a:xfrm>
            <a:off x="1192727" y="5562600"/>
            <a:ext cx="10212947" cy="676656"/>
          </a:xfrm>
        </p:spPr>
        <p:txBody>
          <a:bodyPr>
            <a:normAutofit/>
          </a:bodyPr>
          <a:lstStyle/>
          <a:p>
            <a:r>
              <a:rPr lang="es-MX" sz="2000" b="1" dirty="0">
                <a:latin typeface="AR BERKLEY" panose="02000000000000000000" pitchFamily="2" charset="0"/>
              </a:rPr>
              <a:t>D</a:t>
            </a:r>
            <a:r>
              <a:rPr lang="es-MX" sz="2000" b="1" dirty="0" smtClean="0">
                <a:latin typeface="AR BERKLEY" panose="02000000000000000000" pitchFamily="2" charset="0"/>
              </a:rPr>
              <a:t>iagrama representa las preguntas- guía mas comunes</a:t>
            </a:r>
            <a:endParaRPr lang="es-MX" sz="2000" b="1" dirty="0">
              <a:latin typeface="AR BERKLEY" panose="02000000000000000000" pitchFamily="2" charset="0"/>
            </a:endParaRPr>
          </a:p>
        </p:txBody>
      </p:sp>
    </p:spTree>
    <p:extLst>
      <p:ext uri="{BB962C8B-B14F-4D97-AF65-F5344CB8AC3E}">
        <p14:creationId xmlns:p14="http://schemas.microsoft.com/office/powerpoint/2010/main" val="25712778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2" name="Picture 6" descr="http://www.institutojassa.edu.mx/images/general/marcos/marco5top.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3850"/>
            <a:ext cx="12192000" cy="6774151"/>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1155063" y="914401"/>
            <a:ext cx="9881875" cy="663777"/>
          </a:xfrm>
        </p:spPr>
        <p:txBody>
          <a:bodyPr>
            <a:normAutofit/>
          </a:bodyPr>
          <a:lstStyle/>
          <a:p>
            <a:r>
              <a:rPr lang="es-MX" sz="2400" b="1" dirty="0" smtClean="0">
                <a:solidFill>
                  <a:srgbClr val="00B050"/>
                </a:solidFill>
                <a:latin typeface="Berlin Sans FB Demi" panose="020E0802020502020306" pitchFamily="34" charset="0"/>
              </a:rPr>
              <a:t>EJEMPLO  DE PREGUNTAS - GUÍA</a:t>
            </a:r>
            <a:endParaRPr lang="es-MX" sz="2400" b="1" dirty="0">
              <a:solidFill>
                <a:srgbClr val="00B050"/>
              </a:solidFill>
              <a:latin typeface="Berlin Sans FB Demi" panose="020E0802020502020306" pitchFamily="34" charset="0"/>
            </a:endParaRPr>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3499" t="33065" r="36281" b="15833"/>
          <a:stretch/>
        </p:blipFill>
        <p:spPr bwMode="auto">
          <a:xfrm>
            <a:off x="2420365" y="1406236"/>
            <a:ext cx="7351271" cy="441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302159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encrypted-tbn0.gstatic.com/images?q=tbn:ANd9GcQ67OX9tAF38RXa-ZSgOV3zNgfWzCyVVcQwvm5znN2Uzo1TRaTju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
            <a:ext cx="12294625"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ctrTitle"/>
          </p:nvPr>
        </p:nvSpPr>
        <p:spPr>
          <a:xfrm>
            <a:off x="914400" y="1"/>
            <a:ext cx="10363200" cy="936625"/>
          </a:xfrm>
        </p:spPr>
        <p:txBody>
          <a:bodyPr/>
          <a:lstStyle/>
          <a:p>
            <a:r>
              <a:rPr lang="es-ES" dirty="0" smtClean="0">
                <a:latin typeface="Broadway" panose="04040905080B02020502" pitchFamily="82" charset="0"/>
              </a:rPr>
              <a:t>PREGUNTAS LITERALES </a:t>
            </a:r>
            <a:endParaRPr lang="es-ES" dirty="0">
              <a:latin typeface="Broadway" panose="04040905080B02020502" pitchFamily="82" charset="0"/>
            </a:endParaRPr>
          </a:p>
        </p:txBody>
      </p:sp>
      <p:sp>
        <p:nvSpPr>
          <p:cNvPr id="4" name="3 Nube"/>
          <p:cNvSpPr/>
          <p:nvPr/>
        </p:nvSpPr>
        <p:spPr>
          <a:xfrm rot="20727962">
            <a:off x="332533" y="1321050"/>
            <a:ext cx="6096000" cy="914400"/>
          </a:xfrm>
          <a:prstGeom prst="cloud">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s-ES" sz="2400" dirty="0" smtClean="0">
                <a:latin typeface="Bodoni MT Black" panose="02070A03080606020203" pitchFamily="18" charset="0"/>
              </a:rPr>
              <a:t>Hacen referencia a:</a:t>
            </a:r>
            <a:endParaRPr lang="es-ES" sz="2400" dirty="0">
              <a:latin typeface="Bodoni MT Black" panose="02070A03080606020203" pitchFamily="18" charset="0"/>
            </a:endParaRPr>
          </a:p>
        </p:txBody>
      </p:sp>
      <p:sp>
        <p:nvSpPr>
          <p:cNvPr id="5" name="4 Pergamino vertical"/>
          <p:cNvSpPr/>
          <p:nvPr/>
        </p:nvSpPr>
        <p:spPr>
          <a:xfrm>
            <a:off x="711200" y="2794500"/>
            <a:ext cx="4572000" cy="3834900"/>
          </a:xfrm>
          <a:prstGeom prst="verticalScroll">
            <a:avLst/>
          </a:prstGeom>
        </p:spPr>
        <p:style>
          <a:lnRef idx="1">
            <a:schemeClr val="accent5"/>
          </a:lnRef>
          <a:fillRef idx="2">
            <a:schemeClr val="accent5"/>
          </a:fillRef>
          <a:effectRef idx="1">
            <a:schemeClr val="accent5"/>
          </a:effectRef>
          <a:fontRef idx="minor">
            <a:schemeClr val="dk1"/>
          </a:fontRef>
        </p:style>
        <p:txBody>
          <a:bodyPr rtlCol="0" anchor="ctr"/>
          <a:lstStyle/>
          <a:p>
            <a:pPr marL="285750" indent="-285750">
              <a:buFont typeface="Wingdings" panose="05000000000000000000" pitchFamily="2" charset="2"/>
              <a:buChar char="Ø"/>
            </a:pPr>
            <a:r>
              <a:rPr lang="es-ES" sz="2800" dirty="0" smtClean="0"/>
              <a:t>Ideas </a:t>
            </a:r>
          </a:p>
          <a:p>
            <a:pPr marL="285750" indent="-285750">
              <a:buFont typeface="Wingdings" panose="05000000000000000000" pitchFamily="2" charset="2"/>
              <a:buChar char="Ø"/>
            </a:pPr>
            <a:r>
              <a:rPr lang="es-ES" sz="2800" dirty="0" smtClean="0"/>
              <a:t>Datos</a:t>
            </a:r>
          </a:p>
          <a:p>
            <a:pPr marL="285750" indent="-285750">
              <a:buFont typeface="Wingdings" panose="05000000000000000000" pitchFamily="2" charset="2"/>
              <a:buChar char="Ø"/>
            </a:pPr>
            <a:r>
              <a:rPr lang="es-ES" sz="2800" dirty="0" smtClean="0"/>
              <a:t>Conceptos</a:t>
            </a:r>
          </a:p>
          <a:p>
            <a:endParaRPr lang="es-ES" sz="2800" dirty="0" smtClean="0"/>
          </a:p>
          <a:p>
            <a:r>
              <a:rPr lang="es-ES" sz="2800" dirty="0" smtClean="0"/>
              <a:t>Directamente expresados en un libro</a:t>
            </a:r>
          </a:p>
          <a:p>
            <a:pPr algn="ctr"/>
            <a:endParaRPr lang="es-ES" dirty="0"/>
          </a:p>
        </p:txBody>
      </p:sp>
      <p:sp>
        <p:nvSpPr>
          <p:cNvPr id="6" name="5 Nube"/>
          <p:cNvSpPr/>
          <p:nvPr/>
        </p:nvSpPr>
        <p:spPr>
          <a:xfrm>
            <a:off x="7010400" y="863850"/>
            <a:ext cx="4470400" cy="914400"/>
          </a:xfrm>
          <a:prstGeom prst="cloud">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s-ES" sz="2400" dirty="0" smtClean="0">
                <a:latin typeface="Bodoni MT Black" panose="02070A03080606020203" pitchFamily="18" charset="0"/>
              </a:rPr>
              <a:t>Se plantean…</a:t>
            </a:r>
            <a:endParaRPr lang="es-ES" sz="2400" dirty="0">
              <a:latin typeface="Bodoni MT Black" panose="02070A03080606020203" pitchFamily="18" charset="0"/>
            </a:endParaRPr>
          </a:p>
        </p:txBody>
      </p:sp>
      <p:sp>
        <p:nvSpPr>
          <p:cNvPr id="7" name="6 Proceso predefinido"/>
          <p:cNvSpPr/>
          <p:nvPr/>
        </p:nvSpPr>
        <p:spPr>
          <a:xfrm>
            <a:off x="5791200" y="1778250"/>
            <a:ext cx="6197600" cy="2438400"/>
          </a:xfrm>
          <a:prstGeom prst="flowChartPredefinedProcess">
            <a:avLst/>
          </a:prstGeom>
        </p:spPr>
        <p:style>
          <a:lnRef idx="1">
            <a:schemeClr val="accent2"/>
          </a:lnRef>
          <a:fillRef idx="2">
            <a:schemeClr val="accent2"/>
          </a:fillRef>
          <a:effectRef idx="1">
            <a:schemeClr val="accent2"/>
          </a:effectRef>
          <a:fontRef idx="minor">
            <a:schemeClr val="dk1"/>
          </a:fontRef>
        </p:style>
        <p:txBody>
          <a:bodyPr rtlCol="0" anchor="ctr"/>
          <a:lstStyle/>
          <a:p>
            <a:pPr marL="342900" indent="-342900">
              <a:buAutoNum type="alphaLcParenR"/>
            </a:pPr>
            <a:r>
              <a:rPr lang="es-ES" b="1" dirty="0" smtClean="0">
                <a:latin typeface="Arial Narrow" panose="020B0606020202030204" pitchFamily="34" charset="0"/>
                <a:ea typeface="Arial Unicode MS" panose="020B0604020202020204" pitchFamily="34" charset="-128"/>
                <a:cs typeface="Arial Unicode MS" panose="020B0604020202020204" pitchFamily="34" charset="-128"/>
              </a:rPr>
              <a:t>Identificación de ideas y detalles en el libro</a:t>
            </a:r>
          </a:p>
          <a:p>
            <a:pPr marL="342900" indent="-342900">
              <a:buAutoNum type="alphaLcParenR"/>
            </a:pPr>
            <a:endParaRPr lang="es-ES" b="1" dirty="0" smtClean="0">
              <a:latin typeface="Arial Narrow" panose="020B0606020202030204" pitchFamily="34" charset="0"/>
              <a:ea typeface="Arial Unicode MS" panose="020B0604020202020204" pitchFamily="34" charset="-128"/>
              <a:cs typeface="Arial Unicode MS" panose="020B0604020202020204" pitchFamily="34" charset="-128"/>
            </a:endParaRPr>
          </a:p>
          <a:p>
            <a:pPr marL="342900" indent="-342900">
              <a:buAutoNum type="alphaLcParenR"/>
            </a:pPr>
            <a:r>
              <a:rPr lang="es-ES" b="1" dirty="0" smtClean="0">
                <a:latin typeface="Arial Narrow" panose="020B0606020202030204" pitchFamily="34" charset="0"/>
                <a:ea typeface="Arial Unicode MS" panose="020B0604020202020204" pitchFamily="34" charset="-128"/>
                <a:cs typeface="Arial Unicode MS" panose="020B0604020202020204" pitchFamily="34" charset="-128"/>
              </a:rPr>
              <a:t>Las preguntas comienzan con QUE, COMO, CUANDO, DONDE</a:t>
            </a:r>
          </a:p>
          <a:p>
            <a:pPr marL="342900" indent="-342900">
              <a:buAutoNum type="alphaLcParenR"/>
            </a:pPr>
            <a:endParaRPr lang="es-ES" b="1" dirty="0" smtClean="0">
              <a:latin typeface="Arial Narrow" panose="020B0606020202030204" pitchFamily="34" charset="0"/>
              <a:ea typeface="Arial Unicode MS" panose="020B0604020202020204" pitchFamily="34" charset="-128"/>
              <a:cs typeface="Arial Unicode MS" panose="020B0604020202020204" pitchFamily="34" charset="-128"/>
            </a:endParaRPr>
          </a:p>
          <a:p>
            <a:pPr marL="342900" indent="-342900">
              <a:buAutoNum type="alphaLcParenR"/>
            </a:pPr>
            <a:r>
              <a:rPr lang="es-ES" b="1" dirty="0" smtClean="0">
                <a:latin typeface="Arial Narrow" panose="020B0606020202030204" pitchFamily="34" charset="0"/>
                <a:ea typeface="Arial Unicode MS" panose="020B0604020202020204" pitchFamily="34" charset="-128"/>
                <a:cs typeface="Arial Unicode MS" panose="020B0604020202020204" pitchFamily="34" charset="-128"/>
              </a:rPr>
              <a:t>Pueden iniciar con: EXPLICA, MUESTRA, DEFINE</a:t>
            </a:r>
          </a:p>
          <a:p>
            <a:pPr marL="342900" indent="-342900" algn="ctr">
              <a:buAutoNum type="alphaLcParenR"/>
            </a:pPr>
            <a:endParaRPr lang="es-ES" dirty="0"/>
          </a:p>
        </p:txBody>
      </p:sp>
      <p:sp>
        <p:nvSpPr>
          <p:cNvPr id="9" name="8 Rectángulo"/>
          <p:cNvSpPr/>
          <p:nvPr/>
        </p:nvSpPr>
        <p:spPr>
          <a:xfrm>
            <a:off x="6363855" y="4864350"/>
            <a:ext cx="5588000" cy="176505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285750" indent="-285750">
              <a:buFont typeface="Arial" panose="020B0604020202020204" pitchFamily="34" charset="0"/>
              <a:buChar char="•"/>
            </a:pPr>
            <a:r>
              <a:rPr lang="es-ES" sz="2000" dirty="0" smtClean="0">
                <a:latin typeface="Aharoni" panose="02010803020104030203" pitchFamily="2" charset="-79"/>
                <a:cs typeface="Aharoni" panose="02010803020104030203" pitchFamily="2" charset="-79"/>
              </a:rPr>
              <a:t>Identificar las ideas principales de un texto</a:t>
            </a:r>
          </a:p>
          <a:p>
            <a:pPr marL="285750" indent="-285750">
              <a:buFont typeface="Arial" panose="020B0604020202020204" pitchFamily="34" charset="0"/>
              <a:buChar char="•"/>
            </a:pPr>
            <a:r>
              <a:rPr lang="es-ES" sz="2000" dirty="0" smtClean="0">
                <a:latin typeface="Aharoni" panose="02010803020104030203" pitchFamily="2" charset="-79"/>
                <a:cs typeface="Aharoni" panose="02010803020104030203" pitchFamily="2" charset="-79"/>
              </a:rPr>
              <a:t>Identificar detalles</a:t>
            </a:r>
          </a:p>
          <a:p>
            <a:pPr marL="285750" indent="-285750">
              <a:buFont typeface="Arial" panose="020B0604020202020204" pitchFamily="34" charset="0"/>
              <a:buChar char="•"/>
            </a:pPr>
            <a:r>
              <a:rPr lang="es-ES" sz="2000" dirty="0" smtClean="0">
                <a:latin typeface="Aharoni" panose="02010803020104030203" pitchFamily="2" charset="-79"/>
                <a:cs typeface="Aharoni" panose="02010803020104030203" pitchFamily="2" charset="-79"/>
              </a:rPr>
              <a:t>Cuestionar conceptos</a:t>
            </a:r>
            <a:endParaRPr lang="es-ES" sz="2000" dirty="0">
              <a:latin typeface="Aharoni" panose="02010803020104030203" pitchFamily="2" charset="-79"/>
              <a:cs typeface="Aharoni" panose="02010803020104030203" pitchFamily="2" charset="-79"/>
            </a:endParaRPr>
          </a:p>
        </p:txBody>
      </p:sp>
      <p:sp>
        <p:nvSpPr>
          <p:cNvPr id="10" name="9 CuadroTexto"/>
          <p:cNvSpPr txBox="1"/>
          <p:nvPr/>
        </p:nvSpPr>
        <p:spPr>
          <a:xfrm rot="16200000">
            <a:off x="3796388" y="4895744"/>
            <a:ext cx="3429001" cy="523220"/>
          </a:xfrm>
          <a:prstGeom prst="rect">
            <a:avLst/>
          </a:prstGeom>
          <a:noFill/>
        </p:spPr>
        <p:txBody>
          <a:bodyPr wrap="square" rtlCol="0">
            <a:spAutoFit/>
          </a:bodyPr>
          <a:lstStyle/>
          <a:p>
            <a:r>
              <a:rPr lang="es-ES" sz="2800" b="1" dirty="0" smtClean="0">
                <a:latin typeface="Curlz MT" panose="04040404050702020202" pitchFamily="82" charset="0"/>
              </a:rPr>
              <a:t>Se utilizan para…</a:t>
            </a:r>
            <a:endParaRPr lang="es-ES" sz="2800" b="1" dirty="0">
              <a:latin typeface="Curlz MT" panose="04040404050702020202" pitchFamily="82" charset="0"/>
            </a:endParaRPr>
          </a:p>
        </p:txBody>
      </p:sp>
      <p:sp>
        <p:nvSpPr>
          <p:cNvPr id="11" name="10 Rectángulo"/>
          <p:cNvSpPr/>
          <p:nvPr/>
        </p:nvSpPr>
        <p:spPr>
          <a:xfrm>
            <a:off x="508001" y="951718"/>
            <a:ext cx="1713931" cy="369332"/>
          </a:xfrm>
          <a:prstGeom prst="rect">
            <a:avLst/>
          </a:prstGeom>
        </p:spPr>
        <p:txBody>
          <a:bodyPr wrap="none">
            <a:spAutoFit/>
          </a:bodyPr>
          <a:lstStyle/>
          <a:p>
            <a:r>
              <a:rPr lang="es-MX" b="1" dirty="0" smtClean="0"/>
              <a:t>Pimienta (2012)</a:t>
            </a:r>
            <a:endParaRPr lang="es-ES" b="1" dirty="0"/>
          </a:p>
        </p:txBody>
      </p:sp>
    </p:spTree>
    <p:extLst>
      <p:ext uri="{BB962C8B-B14F-4D97-AF65-F5344CB8AC3E}">
        <p14:creationId xmlns:p14="http://schemas.microsoft.com/office/powerpoint/2010/main" val="28476519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https://encrypted-tbn1.gstatic.com/images?q=tbn:ANd9GcQCHsylwFvHA94XME2_7Yshm6Wru98HiVUfWDazjDq00Eg7Vtm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73" y="-20782"/>
            <a:ext cx="12210473" cy="6878782"/>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7219" t="30114" r="58725" b="31746"/>
          <a:stretch/>
        </p:blipFill>
        <p:spPr bwMode="auto">
          <a:xfrm>
            <a:off x="3925294" y="1150441"/>
            <a:ext cx="4766661" cy="54540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CuadroTexto"/>
          <p:cNvSpPr txBox="1"/>
          <p:nvPr/>
        </p:nvSpPr>
        <p:spPr>
          <a:xfrm>
            <a:off x="4105563" y="304801"/>
            <a:ext cx="3962400" cy="769441"/>
          </a:xfrm>
          <a:prstGeom prst="rect">
            <a:avLst/>
          </a:prstGeom>
          <a:noFill/>
        </p:spPr>
        <p:txBody>
          <a:bodyPr wrap="square" rtlCol="0">
            <a:spAutoFit/>
          </a:bodyPr>
          <a:lstStyle/>
          <a:p>
            <a:r>
              <a:rPr lang="es-ES" sz="4400" b="1" dirty="0" smtClean="0">
                <a:latin typeface="Curlz MT" panose="04040404050702020202" pitchFamily="82" charset="0"/>
              </a:rPr>
              <a:t>Ejemplo…</a:t>
            </a:r>
            <a:r>
              <a:rPr lang="es-ES" dirty="0" smtClean="0"/>
              <a:t> </a:t>
            </a:r>
            <a:endParaRPr lang="es-ES" dirty="0"/>
          </a:p>
        </p:txBody>
      </p:sp>
      <p:sp>
        <p:nvSpPr>
          <p:cNvPr id="5" name="4 Rectángulo"/>
          <p:cNvSpPr/>
          <p:nvPr/>
        </p:nvSpPr>
        <p:spPr>
          <a:xfrm>
            <a:off x="9347201" y="301715"/>
            <a:ext cx="1713931" cy="369332"/>
          </a:xfrm>
          <a:prstGeom prst="rect">
            <a:avLst/>
          </a:prstGeom>
        </p:spPr>
        <p:txBody>
          <a:bodyPr wrap="none">
            <a:spAutoFit/>
          </a:bodyPr>
          <a:lstStyle/>
          <a:p>
            <a:r>
              <a:rPr lang="es-MX" b="1" dirty="0" smtClean="0"/>
              <a:t>Pimienta (2012)</a:t>
            </a:r>
            <a:endParaRPr lang="es-ES" b="1" dirty="0"/>
          </a:p>
        </p:txBody>
      </p:sp>
    </p:spTree>
    <p:extLst>
      <p:ext uri="{BB962C8B-B14F-4D97-AF65-F5344CB8AC3E}">
        <p14:creationId xmlns:p14="http://schemas.microsoft.com/office/powerpoint/2010/main" val="26252525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ghank.com/wp-content/uploads/2014/01/Pink_Background_by_deamara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91" y="0"/>
            <a:ext cx="1223818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711200" y="-152400"/>
            <a:ext cx="10972800" cy="1143000"/>
          </a:xfrm>
        </p:spPr>
        <p:txBody>
          <a:bodyPr>
            <a:normAutofit/>
          </a:bodyPr>
          <a:lstStyle/>
          <a:p>
            <a:r>
              <a:rPr lang="es-ES" dirty="0" smtClean="0">
                <a:latin typeface="Broadway" panose="04040905080B02020502" pitchFamily="82" charset="0"/>
              </a:rPr>
              <a:t>PREGUNTAS EXPLORATORIAS</a:t>
            </a:r>
            <a:endParaRPr lang="es-ES" dirty="0">
              <a:latin typeface="Broadway" panose="04040905080B02020502" pitchFamily="82" charset="0"/>
            </a:endParaRPr>
          </a:p>
        </p:txBody>
      </p:sp>
      <p:sp>
        <p:nvSpPr>
          <p:cNvPr id="6" name="5 Rectángulo redondeado"/>
          <p:cNvSpPr/>
          <p:nvPr/>
        </p:nvSpPr>
        <p:spPr>
          <a:xfrm>
            <a:off x="203200" y="838200"/>
            <a:ext cx="11785600" cy="1676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ES" sz="2000" dirty="0" smtClean="0">
                <a:latin typeface="Aharoni" panose="02010803020104030203" pitchFamily="2" charset="-79"/>
                <a:cs typeface="Aharoni" panose="02010803020104030203" pitchFamily="2" charset="-79"/>
              </a:rPr>
              <a:t>Son cuestionamientos que se refieren a…</a:t>
            </a:r>
          </a:p>
          <a:p>
            <a:pPr marL="285750" indent="-285750">
              <a:buFont typeface="Arial" panose="020B0604020202020204" pitchFamily="34" charset="0"/>
              <a:buChar char="•"/>
            </a:pPr>
            <a:r>
              <a:rPr lang="es-ES" sz="2000" dirty="0" smtClean="0">
                <a:latin typeface="Aharoni" panose="02010803020104030203" pitchFamily="2" charset="-79"/>
                <a:cs typeface="Aharoni" panose="02010803020104030203" pitchFamily="2" charset="-79"/>
              </a:rPr>
              <a:t>Los significados</a:t>
            </a:r>
          </a:p>
          <a:p>
            <a:pPr marL="285750" indent="-285750">
              <a:buFont typeface="Arial" panose="020B0604020202020204" pitchFamily="34" charset="0"/>
              <a:buChar char="•"/>
            </a:pPr>
            <a:r>
              <a:rPr lang="es-ES" sz="2000" dirty="0" smtClean="0">
                <a:latin typeface="Aharoni" panose="02010803020104030203" pitchFamily="2" charset="-79"/>
                <a:cs typeface="Aharoni" panose="02010803020104030203" pitchFamily="2" charset="-79"/>
              </a:rPr>
              <a:t>Las implicaciones</a:t>
            </a:r>
          </a:p>
          <a:p>
            <a:pPr marL="285750" indent="-285750">
              <a:buFont typeface="Arial" panose="020B0604020202020204" pitchFamily="34" charset="0"/>
              <a:buChar char="•"/>
            </a:pPr>
            <a:r>
              <a:rPr lang="es-ES" sz="2000" dirty="0" smtClean="0">
                <a:latin typeface="Aharoni" panose="02010803020104030203" pitchFamily="2" charset="-79"/>
                <a:cs typeface="Aharoni" panose="02010803020104030203" pitchFamily="2" charset="-79"/>
              </a:rPr>
              <a:t>E intereses despertados </a:t>
            </a:r>
          </a:p>
        </p:txBody>
      </p:sp>
      <p:sp>
        <p:nvSpPr>
          <p:cNvPr id="7" name="6 Pergamino vertical"/>
          <p:cNvSpPr/>
          <p:nvPr/>
        </p:nvSpPr>
        <p:spPr>
          <a:xfrm>
            <a:off x="-203200" y="2590800"/>
            <a:ext cx="4368800" cy="4191000"/>
          </a:xfrm>
          <a:prstGeom prst="verticalScroll">
            <a:avLst/>
          </a:prstGeom>
        </p:spPr>
        <p:style>
          <a:lnRef idx="1">
            <a:schemeClr val="accent5"/>
          </a:lnRef>
          <a:fillRef idx="2">
            <a:schemeClr val="accent5"/>
          </a:fillRef>
          <a:effectRef idx="1">
            <a:schemeClr val="accent5"/>
          </a:effectRef>
          <a:fontRef idx="minor">
            <a:schemeClr val="dk1"/>
          </a:fontRef>
        </p:style>
        <p:txBody>
          <a:bodyPr rtlCol="0" anchor="ctr"/>
          <a:lstStyle/>
          <a:p>
            <a:r>
              <a:rPr lang="es-ES" dirty="0" smtClean="0">
                <a:latin typeface="Bodoni MT Black" panose="02070A03080606020203" pitchFamily="18" charset="0"/>
              </a:rPr>
              <a:t>Se realizan…</a:t>
            </a:r>
          </a:p>
          <a:p>
            <a:endParaRPr lang="es-ES" dirty="0" smtClean="0">
              <a:latin typeface="Bodoni MT Black" panose="02070A03080606020203" pitchFamily="18" charset="0"/>
            </a:endParaRPr>
          </a:p>
          <a:p>
            <a:pPr marL="342900" indent="-342900">
              <a:buAutoNum type="alphaLcParenR"/>
            </a:pPr>
            <a:r>
              <a:rPr lang="es-ES" dirty="0" smtClean="0">
                <a:latin typeface="Bodoni MT Black" panose="02070A03080606020203" pitchFamily="18" charset="0"/>
              </a:rPr>
              <a:t>Se elige un tema, un experimento o una situación </a:t>
            </a:r>
          </a:p>
          <a:p>
            <a:pPr marL="342900" indent="-342900">
              <a:buAutoNum type="alphaLcParenR"/>
            </a:pPr>
            <a:endParaRPr lang="es-ES" dirty="0" smtClean="0">
              <a:latin typeface="Bodoni MT Black" panose="02070A03080606020203" pitchFamily="18" charset="0"/>
            </a:endParaRPr>
          </a:p>
          <a:p>
            <a:pPr marL="342900" indent="-342900">
              <a:buAutoNum type="alphaLcParenR"/>
            </a:pPr>
            <a:r>
              <a:rPr lang="es-ES" dirty="0" smtClean="0">
                <a:latin typeface="Bodoni MT Black" panose="02070A03080606020203" pitchFamily="18" charset="0"/>
              </a:rPr>
              <a:t>El profesor las formula o se puede pedir a los estudiantes que la planteen.</a:t>
            </a:r>
          </a:p>
          <a:p>
            <a:pPr algn="ctr"/>
            <a:endParaRPr lang="es-ES" dirty="0"/>
          </a:p>
        </p:txBody>
      </p:sp>
      <p:sp>
        <p:nvSpPr>
          <p:cNvPr id="9" name="8 Pergamino vertical"/>
          <p:cNvSpPr/>
          <p:nvPr/>
        </p:nvSpPr>
        <p:spPr>
          <a:xfrm>
            <a:off x="3657600" y="2580409"/>
            <a:ext cx="4572000" cy="4343400"/>
          </a:xfrm>
          <a:prstGeom prst="verticalScroll">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1600" dirty="0" smtClean="0">
                <a:latin typeface="Bodoni MT Black" panose="02070A03080606020203" pitchFamily="18" charset="0"/>
              </a:rPr>
              <a:t>Pueden iniciarse con </a:t>
            </a:r>
          </a:p>
          <a:p>
            <a:pPr marL="285750" indent="-285750">
              <a:buFont typeface="Arial" panose="020B0604020202020204" pitchFamily="34" charset="0"/>
              <a:buChar char="•"/>
            </a:pPr>
            <a:r>
              <a:rPr lang="es-ES" sz="1600" dirty="0" smtClean="0">
                <a:latin typeface="Bodoni MT Black" panose="02070A03080606020203" pitchFamily="18" charset="0"/>
              </a:rPr>
              <a:t>Que significa</a:t>
            </a:r>
          </a:p>
          <a:p>
            <a:pPr marL="285750" indent="-285750">
              <a:buFont typeface="Arial" panose="020B0604020202020204" pitchFamily="34" charset="0"/>
              <a:buChar char="•"/>
            </a:pPr>
            <a:r>
              <a:rPr lang="es-ES" sz="1600" dirty="0" smtClean="0">
                <a:latin typeface="Bodoni MT Black" panose="02070A03080606020203" pitchFamily="18" charset="0"/>
              </a:rPr>
              <a:t>Como se relaciona con</a:t>
            </a:r>
          </a:p>
          <a:p>
            <a:pPr marL="285750" indent="-285750">
              <a:buFont typeface="Arial" panose="020B0604020202020204" pitchFamily="34" charset="0"/>
              <a:buChar char="•"/>
            </a:pPr>
            <a:r>
              <a:rPr lang="es-ES" sz="1600" dirty="0" smtClean="0">
                <a:latin typeface="Bodoni MT Black" panose="02070A03080606020203" pitchFamily="18" charset="0"/>
              </a:rPr>
              <a:t>Que sucede si yo cambio</a:t>
            </a:r>
          </a:p>
          <a:p>
            <a:pPr marL="285750" indent="-285750">
              <a:buFont typeface="Arial" panose="020B0604020202020204" pitchFamily="34" charset="0"/>
              <a:buChar char="•"/>
            </a:pPr>
            <a:r>
              <a:rPr lang="es-ES" sz="1600" dirty="0" smtClean="0">
                <a:latin typeface="Bodoni MT Black" panose="02070A03080606020203" pitchFamily="18" charset="0"/>
              </a:rPr>
              <a:t>Que mas se requiere aprender</a:t>
            </a:r>
            <a:endParaRPr lang="es-ES" sz="1600" dirty="0"/>
          </a:p>
          <a:p>
            <a:r>
              <a:rPr lang="es-ES" sz="1600" dirty="0" smtClean="0">
                <a:latin typeface="Bodoni MT Black" panose="02070A03080606020203" pitchFamily="18" charset="0"/>
              </a:rPr>
              <a:t>c) La esencia de esta estrategia es que las respuestas no aparecen directamente en el texto</a:t>
            </a:r>
          </a:p>
        </p:txBody>
      </p:sp>
      <p:sp>
        <p:nvSpPr>
          <p:cNvPr id="10" name="9 Pergamino vertical"/>
          <p:cNvSpPr/>
          <p:nvPr/>
        </p:nvSpPr>
        <p:spPr>
          <a:xfrm>
            <a:off x="7800109" y="2590800"/>
            <a:ext cx="4391891" cy="4191000"/>
          </a:xfrm>
          <a:prstGeom prst="verticalScroll">
            <a:avLst/>
          </a:prstGeom>
        </p:spPr>
        <p:style>
          <a:lnRef idx="1">
            <a:schemeClr val="accent5"/>
          </a:lnRef>
          <a:fillRef idx="2">
            <a:schemeClr val="accent5"/>
          </a:fillRef>
          <a:effectRef idx="1">
            <a:schemeClr val="accent5"/>
          </a:effectRef>
          <a:fontRef idx="minor">
            <a:schemeClr val="dk1"/>
          </a:fontRef>
        </p:style>
        <p:txBody>
          <a:bodyPr rtlCol="0" anchor="ctr"/>
          <a:lstStyle/>
          <a:p>
            <a:r>
              <a:rPr lang="es-ES" dirty="0">
                <a:latin typeface="Bodoni MT Black" panose="02070A03080606020203" pitchFamily="18" charset="0"/>
              </a:rPr>
              <a:t>Se utilizan para…</a:t>
            </a:r>
          </a:p>
          <a:p>
            <a:pPr marL="285750" indent="-285750">
              <a:buFont typeface="Arial" panose="020B0604020202020204" pitchFamily="34" charset="0"/>
              <a:buChar char="•"/>
            </a:pPr>
            <a:r>
              <a:rPr lang="es-ES" dirty="0">
                <a:latin typeface="Bodoni MT Black" panose="02070A03080606020203" pitchFamily="18" charset="0"/>
              </a:rPr>
              <a:t>Indagar conocimientos  previos</a:t>
            </a:r>
          </a:p>
          <a:p>
            <a:pPr marL="285750" indent="-285750">
              <a:buFont typeface="Arial" panose="020B0604020202020204" pitchFamily="34" charset="0"/>
              <a:buChar char="•"/>
            </a:pPr>
            <a:r>
              <a:rPr lang="es-ES" dirty="0">
                <a:latin typeface="Bodoni MT Black" panose="02070A03080606020203" pitchFamily="18" charset="0"/>
              </a:rPr>
              <a:t>Descubrir los propios pensamientos o inquietudes</a:t>
            </a:r>
          </a:p>
          <a:p>
            <a:pPr marL="285750" indent="-285750">
              <a:buFont typeface="Arial" panose="020B0604020202020204" pitchFamily="34" charset="0"/>
              <a:buChar char="•"/>
            </a:pPr>
            <a:r>
              <a:rPr lang="es-ES" dirty="0">
                <a:latin typeface="Bodoni MT Black" panose="02070A03080606020203" pitchFamily="18" charset="0"/>
              </a:rPr>
              <a:t>Desarrollar el análisis del razonamiento  critico y creativo </a:t>
            </a:r>
          </a:p>
          <a:p>
            <a:pPr algn="ctr"/>
            <a:endParaRPr lang="es-ES" dirty="0" smtClean="0"/>
          </a:p>
        </p:txBody>
      </p:sp>
    </p:spTree>
    <p:extLst>
      <p:ext uri="{BB962C8B-B14F-4D97-AF65-F5344CB8AC3E}">
        <p14:creationId xmlns:p14="http://schemas.microsoft.com/office/powerpoint/2010/main" val="42537111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descr="http://comps.canstockphoto.es/can-stock-photo_csp242423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2859753" y="-3723355"/>
            <a:ext cx="7239000" cy="14380911"/>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1219200" y="152400"/>
            <a:ext cx="10972800" cy="1143000"/>
          </a:xfrm>
        </p:spPr>
        <p:txBody>
          <a:bodyPr/>
          <a:lstStyle/>
          <a:p>
            <a:pPr algn="l"/>
            <a:r>
              <a:rPr lang="es-ES" dirty="0" smtClean="0">
                <a:solidFill>
                  <a:schemeClr val="bg1"/>
                </a:solidFill>
                <a:latin typeface="Broadway" panose="04040905080B02020502" pitchFamily="82" charset="0"/>
              </a:rPr>
              <a:t>Ejemplo…</a:t>
            </a:r>
            <a:endParaRPr lang="es-ES" dirty="0">
              <a:solidFill>
                <a:schemeClr val="bg1"/>
              </a:solidFill>
              <a:latin typeface="Broadway" panose="04040905080B02020502" pitchFamily="82" charset="0"/>
            </a:endParaRPr>
          </a:p>
        </p:txBody>
      </p:sp>
      <p:pic>
        <p:nvPicPr>
          <p:cNvPr id="409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7385" t="29356" r="45229" b="45040"/>
          <a:stretch/>
        </p:blipFill>
        <p:spPr bwMode="auto">
          <a:xfrm>
            <a:off x="711201" y="1676400"/>
            <a:ext cx="11006476" cy="4339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400192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ctrTitle"/>
          </p:nvPr>
        </p:nvSpPr>
        <p:spPr>
          <a:xfrm>
            <a:off x="304800" y="762001"/>
            <a:ext cx="10363200" cy="803697"/>
          </a:xfrm>
        </p:spPr>
        <p:txBody>
          <a:bodyPr/>
          <a:lstStyle/>
          <a:p>
            <a:r>
              <a:rPr lang="es-MX" dirty="0" smtClean="0"/>
              <a:t>Qué significa SQA</a:t>
            </a:r>
            <a:endParaRPr lang="es-MX" dirty="0"/>
          </a:p>
        </p:txBody>
      </p:sp>
      <p:sp>
        <p:nvSpPr>
          <p:cNvPr id="3" name="2 Subtítulo"/>
          <p:cNvSpPr>
            <a:spLocks noGrp="1"/>
          </p:cNvSpPr>
          <p:nvPr>
            <p:ph type="subTitle" idx="1"/>
          </p:nvPr>
        </p:nvSpPr>
        <p:spPr>
          <a:xfrm>
            <a:off x="508000" y="2133600"/>
            <a:ext cx="10177131" cy="4320480"/>
          </a:xfrm>
        </p:spPr>
        <p:txBody>
          <a:bodyPr>
            <a:normAutofit/>
          </a:bodyPr>
          <a:lstStyle/>
          <a:p>
            <a:endParaRPr lang="es-MX" sz="3200" b="1" dirty="0" smtClean="0">
              <a:solidFill>
                <a:schemeClr val="accent3"/>
              </a:solidFill>
            </a:endParaRPr>
          </a:p>
          <a:p>
            <a:r>
              <a:rPr lang="es-MX" sz="3200" b="1" dirty="0" smtClean="0">
                <a:solidFill>
                  <a:schemeClr val="accent3"/>
                </a:solidFill>
              </a:rPr>
              <a:t>Es el nombre de una estrategia que permite motivar al estudio primero indagando en los conocimientos previos que posee el estudiante y después cuestionar acerca de lo que desea aprender</a:t>
            </a:r>
          </a:p>
        </p:txBody>
      </p:sp>
    </p:spTree>
    <p:extLst>
      <p:ext uri="{BB962C8B-B14F-4D97-AF65-F5344CB8AC3E}">
        <p14:creationId xmlns:p14="http://schemas.microsoft.com/office/powerpoint/2010/main" val="10199517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k34.kn3.net/taringa/6/5/2/1/3/1/4/b2kcarolina/AD1.jpg?53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0782"/>
            <a:ext cx="12192000" cy="6878782"/>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3638205" y="228600"/>
            <a:ext cx="4876800" cy="1143000"/>
          </a:xfrm>
        </p:spPr>
        <p:txBody>
          <a:bodyPr/>
          <a:lstStyle/>
          <a:p>
            <a:r>
              <a:rPr lang="es-MX" b="1" dirty="0" smtClean="0">
                <a:solidFill>
                  <a:srgbClr val="FF0066"/>
                </a:solidFill>
                <a:latin typeface="Curlz MT" panose="04040404050702020202" pitchFamily="82" charset="0"/>
              </a:rPr>
              <a:t>¿Cómo se realiza?</a:t>
            </a:r>
            <a:endParaRPr lang="es-MX" b="1" dirty="0">
              <a:solidFill>
                <a:srgbClr val="FF0066"/>
              </a:solidFill>
              <a:latin typeface="Curlz MT" panose="04040404050702020202" pitchFamily="82" charset="0"/>
            </a:endParaRPr>
          </a:p>
        </p:txBody>
      </p:sp>
      <p:sp>
        <p:nvSpPr>
          <p:cNvPr id="3" name="2 Marcador de contenido"/>
          <p:cNvSpPr>
            <a:spLocks noGrp="1"/>
          </p:cNvSpPr>
          <p:nvPr>
            <p:ph idx="4294967295"/>
          </p:nvPr>
        </p:nvSpPr>
        <p:spPr>
          <a:xfrm>
            <a:off x="508000" y="1752600"/>
            <a:ext cx="5689600" cy="3508977"/>
          </a:xfrm>
          <a:prstGeom prst="rect">
            <a:avLst/>
          </a:prstGeom>
        </p:spPr>
        <p:txBody>
          <a:bodyPr>
            <a:normAutofit fontScale="92500" lnSpcReduction="20000"/>
          </a:bodyPr>
          <a:lstStyle/>
          <a:p>
            <a:pPr algn="just"/>
            <a:r>
              <a:rPr lang="es-MX" dirty="0" smtClean="0"/>
              <a:t>De acuerdo con Pimienta (2012):</a:t>
            </a:r>
          </a:p>
          <a:p>
            <a:pPr algn="just"/>
            <a:r>
              <a:rPr lang="es-MX" dirty="0" smtClean="0"/>
              <a:t>Se presenta el tema</a:t>
            </a:r>
          </a:p>
          <a:p>
            <a:pPr algn="just"/>
            <a:r>
              <a:rPr lang="es-MX" dirty="0" smtClean="0"/>
              <a:t>Los alumnos tendrán que responder de acuerdo a las siguiente afirmaciones:</a:t>
            </a:r>
          </a:p>
          <a:p>
            <a:pPr lvl="1" indent="-342900" algn="just"/>
            <a:r>
              <a:rPr lang="es-MX" dirty="0" smtClean="0"/>
              <a:t>Lo que se </a:t>
            </a:r>
          </a:p>
          <a:p>
            <a:pPr lvl="1" indent="-342900" algn="just"/>
            <a:r>
              <a:rPr lang="es-MX" dirty="0" smtClean="0"/>
              <a:t>Lo que quiero saber </a:t>
            </a:r>
          </a:p>
          <a:p>
            <a:pPr lvl="1" indent="-342900" algn="just"/>
            <a:r>
              <a:rPr lang="es-MX" dirty="0" smtClean="0"/>
              <a:t>Lo que aprendí</a:t>
            </a:r>
          </a:p>
          <a:p>
            <a:pPr algn="just"/>
            <a:r>
              <a:rPr lang="es-MX" dirty="0" smtClean="0"/>
              <a:t>Se presenta al finalizar el  proceso</a:t>
            </a:r>
          </a:p>
          <a:p>
            <a:pPr algn="just"/>
            <a:r>
              <a:rPr lang="es-MX" dirty="0" smtClean="0"/>
              <a:t>Organizar las respuestas</a:t>
            </a:r>
            <a:endParaRPr lang="es-MX" dirty="0"/>
          </a:p>
        </p:txBody>
      </p:sp>
      <p:pic>
        <p:nvPicPr>
          <p:cNvPr id="5" name="Imagen 5"/>
          <p:cNvPicPr>
            <a:picLocks noChangeAspect="1"/>
          </p:cNvPicPr>
          <p:nvPr/>
        </p:nvPicPr>
        <p:blipFill>
          <a:blip r:embed="rId3"/>
          <a:stretch>
            <a:fillRect/>
          </a:stretch>
        </p:blipFill>
        <p:spPr>
          <a:xfrm>
            <a:off x="6432943" y="1752601"/>
            <a:ext cx="4883293" cy="3529725"/>
          </a:xfrm>
          <a:prstGeom prst="rect">
            <a:avLst/>
          </a:prstGeom>
        </p:spPr>
      </p:pic>
    </p:spTree>
    <p:extLst>
      <p:ext uri="{BB962C8B-B14F-4D97-AF65-F5344CB8AC3E}">
        <p14:creationId xmlns:p14="http://schemas.microsoft.com/office/powerpoint/2010/main" val="28298925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http://i293.photobucket.com/albums/mm54/byutatortot/Blog%20Templates/GirlyGir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15" y="0"/>
            <a:ext cx="12206515"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ctrTitle"/>
          </p:nvPr>
        </p:nvSpPr>
        <p:spPr>
          <a:xfrm>
            <a:off x="1889578" y="0"/>
            <a:ext cx="8398329" cy="1566148"/>
          </a:xfrm>
        </p:spPr>
        <p:txBody>
          <a:bodyPr>
            <a:noAutofit/>
          </a:bodyPr>
          <a:lstStyle/>
          <a:p>
            <a:pPr algn="ctr"/>
            <a:r>
              <a:rPr lang="es-MX" sz="3600" b="1" dirty="0" smtClean="0">
                <a:solidFill>
                  <a:schemeClr val="accent2">
                    <a:lumMod val="75000"/>
                  </a:schemeClr>
                </a:solidFill>
                <a:latin typeface="Curlz MT" panose="04040404050702020202" pitchFamily="82" charset="0"/>
              </a:rPr>
              <a:t>ESTRATEGIAS PARA INDAGAR SOBRE LOS CONOCIMIENTOS PREVIOS</a:t>
            </a:r>
            <a:endParaRPr lang="es-MX" sz="3600" b="1" dirty="0">
              <a:solidFill>
                <a:schemeClr val="accent2">
                  <a:lumMod val="75000"/>
                </a:schemeClr>
              </a:solidFill>
              <a:latin typeface="Curlz MT" panose="04040404050702020202" pitchFamily="82"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04243" y="2362200"/>
            <a:ext cx="5969000" cy="31693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920094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s://encrypted-tbn3.gstatic.com/images?q=tbn:ANd9GcRlylUld8l_Zu3yKZLcIp-31edCQ08o3VHaNwNvtp1tmZ9fciE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181" y="-20782"/>
            <a:ext cx="12238181" cy="6878782"/>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914400" y="228600"/>
            <a:ext cx="9366325" cy="1143000"/>
          </a:xfrm>
        </p:spPr>
        <p:txBody>
          <a:bodyPr/>
          <a:lstStyle/>
          <a:p>
            <a:r>
              <a:rPr lang="es-MX" b="1" dirty="0" smtClean="0"/>
              <a:t>Para qué se utiliza</a:t>
            </a:r>
            <a:endParaRPr lang="es-MX" b="1" dirty="0"/>
          </a:p>
        </p:txBody>
      </p:sp>
      <p:sp>
        <p:nvSpPr>
          <p:cNvPr id="3" name="2 Marcador de contenido"/>
          <p:cNvSpPr>
            <a:spLocks noGrp="1"/>
          </p:cNvSpPr>
          <p:nvPr>
            <p:ph idx="4294967295"/>
          </p:nvPr>
        </p:nvSpPr>
        <p:spPr>
          <a:xfrm>
            <a:off x="1320801" y="1600201"/>
            <a:ext cx="9036423" cy="3508977"/>
          </a:xfrm>
          <a:prstGeom prst="rect">
            <a:avLst/>
          </a:prstGeom>
        </p:spPr>
        <p:txBody>
          <a:bodyPr/>
          <a:lstStyle/>
          <a:p>
            <a:pPr algn="just"/>
            <a:r>
              <a:rPr lang="es-MX" b="1" dirty="0" smtClean="0"/>
              <a:t>Indagar conocimientos previos</a:t>
            </a:r>
          </a:p>
          <a:p>
            <a:pPr algn="just"/>
            <a:r>
              <a:rPr lang="es-MX" b="1" dirty="0" smtClean="0"/>
              <a:t>Identificar los conocimientos que ya posee y los que van a adquirir</a:t>
            </a:r>
          </a:p>
          <a:p>
            <a:pPr algn="just"/>
            <a:r>
              <a:rPr lang="es-MX" b="1" dirty="0" smtClean="0"/>
              <a:t>Plantear preguntas a partir de un texto</a:t>
            </a:r>
          </a:p>
          <a:p>
            <a:pPr algn="just"/>
            <a:r>
              <a:rPr lang="es-MX" b="1" dirty="0" smtClean="0"/>
              <a:t>La generación de motivos que dirijan la acción de aprender (Pimienta, 2012).</a:t>
            </a:r>
            <a:endParaRPr lang="es-MX" b="1" dirty="0"/>
          </a:p>
        </p:txBody>
      </p:sp>
      <p:pic>
        <p:nvPicPr>
          <p:cNvPr id="5" name="Imagen 5"/>
          <p:cNvPicPr>
            <a:picLocks noChangeAspect="1"/>
          </p:cNvPicPr>
          <p:nvPr/>
        </p:nvPicPr>
        <p:blipFill>
          <a:blip r:embed="rId3"/>
          <a:stretch>
            <a:fillRect/>
          </a:stretch>
        </p:blipFill>
        <p:spPr>
          <a:xfrm>
            <a:off x="7472219" y="4343400"/>
            <a:ext cx="3048000" cy="1981200"/>
          </a:xfrm>
          <a:prstGeom prst="rect">
            <a:avLst/>
          </a:prstGeom>
        </p:spPr>
      </p:pic>
      <p:pic>
        <p:nvPicPr>
          <p:cNvPr id="6" name="Imagen 4"/>
          <p:cNvPicPr>
            <a:picLocks noChangeAspect="1"/>
          </p:cNvPicPr>
          <p:nvPr/>
        </p:nvPicPr>
        <p:blipFill>
          <a:blip r:embed="rId4"/>
          <a:stretch>
            <a:fillRect/>
          </a:stretch>
        </p:blipFill>
        <p:spPr>
          <a:xfrm>
            <a:off x="1403350" y="4421332"/>
            <a:ext cx="2806700" cy="2171700"/>
          </a:xfrm>
          <a:prstGeom prst="rect">
            <a:avLst/>
          </a:prstGeom>
        </p:spPr>
      </p:pic>
    </p:spTree>
    <p:extLst>
      <p:ext uri="{BB962C8B-B14F-4D97-AF65-F5344CB8AC3E}">
        <p14:creationId xmlns:p14="http://schemas.microsoft.com/office/powerpoint/2010/main" val="6259150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k41.kn3.net/taringa/6/5/2/1/3/1/4/b2kcarolina/13C.jpg?277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73" y="-13855"/>
            <a:ext cx="12192000" cy="687185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cdn3.free-power-point-templates.com/wp-content/uploads/2010/07/684_exampl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12210473"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rot="16200000">
            <a:off x="-2445572" y="2293172"/>
            <a:ext cx="7024744" cy="1524000"/>
          </a:xfrm>
        </p:spPr>
        <p:txBody>
          <a:bodyPr>
            <a:normAutofit/>
          </a:bodyPr>
          <a:lstStyle/>
          <a:p>
            <a:r>
              <a:rPr lang="es-MX" sz="3200" b="1" dirty="0" smtClean="0">
                <a:solidFill>
                  <a:srgbClr val="FF0066"/>
                </a:solidFill>
              </a:rPr>
              <a:t>RA-P-RP (Respuestas anterior, pregunta, respuesta posterior)</a:t>
            </a:r>
            <a:endParaRPr lang="es-MX" sz="3200" b="1" dirty="0">
              <a:solidFill>
                <a:srgbClr val="FF0066"/>
              </a:solidFill>
            </a:endParaRPr>
          </a:p>
        </p:txBody>
      </p:sp>
      <p:sp>
        <p:nvSpPr>
          <p:cNvPr id="3" name="2 Marcador de contenido"/>
          <p:cNvSpPr>
            <a:spLocks noGrp="1"/>
          </p:cNvSpPr>
          <p:nvPr>
            <p:ph idx="4294967295"/>
          </p:nvPr>
        </p:nvSpPr>
        <p:spPr>
          <a:xfrm>
            <a:off x="1930401" y="1293511"/>
            <a:ext cx="6661439" cy="3508977"/>
          </a:xfrm>
          <a:prstGeom prst="rect">
            <a:avLst/>
          </a:prstGeom>
        </p:spPr>
        <p:txBody>
          <a:bodyPr/>
          <a:lstStyle/>
          <a:p>
            <a:pPr algn="just"/>
            <a:endParaRPr lang="es-MX" b="1" dirty="0" smtClean="0"/>
          </a:p>
          <a:p>
            <a:pPr marL="0" indent="0" algn="just">
              <a:buNone/>
            </a:pPr>
            <a:r>
              <a:rPr lang="es-MX" b="1" dirty="0" smtClean="0"/>
              <a:t>Estrategia que nos permite construir significados en tres momentos presentados por una pregunta, una respuesta anterior o anticipada y una respuesta posterior</a:t>
            </a:r>
            <a:endParaRPr lang="es-MX" b="1" dirty="0"/>
          </a:p>
        </p:txBody>
      </p:sp>
      <p:pic>
        <p:nvPicPr>
          <p:cNvPr id="5" name="Imagen 4"/>
          <p:cNvPicPr>
            <a:picLocks noChangeAspect="1"/>
          </p:cNvPicPr>
          <p:nvPr/>
        </p:nvPicPr>
        <p:blipFill>
          <a:blip r:embed="rId4"/>
          <a:stretch>
            <a:fillRect/>
          </a:stretch>
        </p:blipFill>
        <p:spPr>
          <a:xfrm rot="1700412">
            <a:off x="9184265" y="438149"/>
            <a:ext cx="2387600" cy="2324100"/>
          </a:xfrm>
          <a:prstGeom prst="rect">
            <a:avLst/>
          </a:prstGeom>
        </p:spPr>
      </p:pic>
      <p:sp>
        <p:nvSpPr>
          <p:cNvPr id="7" name="6 Rectángulo"/>
          <p:cNvSpPr/>
          <p:nvPr/>
        </p:nvSpPr>
        <p:spPr>
          <a:xfrm>
            <a:off x="8086699" y="6069549"/>
            <a:ext cx="1713931" cy="369332"/>
          </a:xfrm>
          <a:prstGeom prst="rect">
            <a:avLst/>
          </a:prstGeom>
        </p:spPr>
        <p:txBody>
          <a:bodyPr wrap="none">
            <a:spAutoFit/>
          </a:bodyPr>
          <a:lstStyle/>
          <a:p>
            <a:r>
              <a:rPr lang="es-MX" b="1" dirty="0" smtClean="0"/>
              <a:t>Pimienta (2012)</a:t>
            </a:r>
            <a:endParaRPr lang="es-ES" b="1" dirty="0"/>
          </a:p>
        </p:txBody>
      </p:sp>
    </p:spTree>
    <p:extLst>
      <p:ext uri="{BB962C8B-B14F-4D97-AF65-F5344CB8AC3E}">
        <p14:creationId xmlns:p14="http://schemas.microsoft.com/office/powerpoint/2010/main" val="386414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cdn4.free-power-point-templates.com/wp-content/uploads/2010/08/713_exampl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normAutofit/>
          </a:bodyPr>
          <a:lstStyle/>
          <a:p>
            <a:r>
              <a:rPr lang="es-MX" sz="6600" b="1" dirty="0" smtClean="0">
                <a:latin typeface="Curlz MT" panose="04040404050702020202" pitchFamily="82" charset="0"/>
              </a:rPr>
              <a:t>Cómo se realiza…</a:t>
            </a:r>
            <a:endParaRPr lang="es-MX" sz="6600" b="1" dirty="0">
              <a:latin typeface="Curlz MT" panose="04040404050702020202" pitchFamily="82" charset="0"/>
            </a:endParaRPr>
          </a:p>
        </p:txBody>
      </p:sp>
      <p:sp>
        <p:nvSpPr>
          <p:cNvPr id="3" name="2 Marcador de contenido"/>
          <p:cNvSpPr>
            <a:spLocks noGrp="1"/>
          </p:cNvSpPr>
          <p:nvPr>
            <p:ph idx="4294967295"/>
          </p:nvPr>
        </p:nvSpPr>
        <p:spPr>
          <a:xfrm>
            <a:off x="1391323" y="2323652"/>
            <a:ext cx="9036423" cy="3508977"/>
          </a:xfrm>
          <a:prstGeom prst="rect">
            <a:avLst/>
          </a:prstGeom>
        </p:spPr>
        <p:txBody>
          <a:bodyPr>
            <a:normAutofit/>
          </a:bodyPr>
          <a:lstStyle/>
          <a:p>
            <a:r>
              <a:rPr lang="es-MX" b="1" dirty="0" smtClean="0">
                <a:solidFill>
                  <a:schemeClr val="tx1"/>
                </a:solidFill>
              </a:rPr>
              <a:t>Se comienza con las preguntas (profesores/alumnos)</a:t>
            </a:r>
          </a:p>
          <a:p>
            <a:r>
              <a:rPr lang="es-MX" b="1" dirty="0" smtClean="0">
                <a:solidFill>
                  <a:schemeClr val="tx1"/>
                </a:solidFill>
              </a:rPr>
              <a:t>Se inicia con preguntas medulares del tema</a:t>
            </a:r>
          </a:p>
          <a:p>
            <a:r>
              <a:rPr lang="es-MX" b="1" dirty="0" smtClean="0">
                <a:solidFill>
                  <a:schemeClr val="tx1"/>
                </a:solidFill>
              </a:rPr>
              <a:t>Las preguntas se responden con base en los conocimientos previos</a:t>
            </a:r>
          </a:p>
          <a:p>
            <a:r>
              <a:rPr lang="es-MX" b="1" dirty="0" smtClean="0">
                <a:solidFill>
                  <a:schemeClr val="tx1"/>
                </a:solidFill>
              </a:rPr>
              <a:t>Se procede a leer un texto u observar un objeto en estudio</a:t>
            </a:r>
          </a:p>
          <a:p>
            <a:r>
              <a:rPr lang="es-MX" b="1" dirty="0" smtClean="0">
                <a:solidFill>
                  <a:schemeClr val="tx1"/>
                </a:solidFill>
              </a:rPr>
              <a:t>Contestar las preguntas con base en el texto u objeto observado (Pimienta, 2012).</a:t>
            </a:r>
            <a:endParaRPr lang="es-MX" b="1" dirty="0">
              <a:solidFill>
                <a:schemeClr val="tx1"/>
              </a:solidFill>
            </a:endParaRPr>
          </a:p>
        </p:txBody>
      </p:sp>
    </p:spTree>
    <p:extLst>
      <p:ext uri="{BB962C8B-B14F-4D97-AF65-F5344CB8AC3E}">
        <p14:creationId xmlns:p14="http://schemas.microsoft.com/office/powerpoint/2010/main" val="29699032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8474" y="0"/>
            <a:ext cx="12173527" cy="6953550"/>
          </a:xfrm>
          <a:prstGeom prst="rect">
            <a:avLst/>
          </a:prstGeom>
        </p:spPr>
      </p:pic>
      <p:sp>
        <p:nvSpPr>
          <p:cNvPr id="2" name="1 Título"/>
          <p:cNvSpPr>
            <a:spLocks noGrp="1"/>
          </p:cNvSpPr>
          <p:nvPr>
            <p:ph type="title"/>
          </p:nvPr>
        </p:nvSpPr>
        <p:spPr>
          <a:xfrm>
            <a:off x="609600" y="533400"/>
            <a:ext cx="9366325" cy="1143000"/>
          </a:xfrm>
        </p:spPr>
        <p:txBody>
          <a:bodyPr/>
          <a:lstStyle/>
          <a:p>
            <a:r>
              <a:rPr lang="es-MX" dirty="0">
                <a:solidFill>
                  <a:schemeClr val="tx1"/>
                </a:solidFill>
                <a:latin typeface="Broadway" panose="04040905080B02020502" pitchFamily="82" charset="0"/>
              </a:rPr>
              <a:t>¿</a:t>
            </a:r>
            <a:r>
              <a:rPr lang="es-MX" dirty="0" smtClean="0">
                <a:solidFill>
                  <a:schemeClr val="tx1"/>
                </a:solidFill>
                <a:latin typeface="Broadway" panose="04040905080B02020502" pitchFamily="82" charset="0"/>
              </a:rPr>
              <a:t>Para qué se utiliza?</a:t>
            </a:r>
            <a:endParaRPr lang="es-MX" dirty="0">
              <a:solidFill>
                <a:schemeClr val="tx1"/>
              </a:solidFill>
              <a:latin typeface="Broadway" panose="04040905080B02020502" pitchFamily="82" charset="0"/>
            </a:endParaRPr>
          </a:p>
        </p:txBody>
      </p:sp>
      <p:sp>
        <p:nvSpPr>
          <p:cNvPr id="3" name="2 Marcador de contenido"/>
          <p:cNvSpPr>
            <a:spLocks noGrp="1"/>
          </p:cNvSpPr>
          <p:nvPr>
            <p:ph idx="4294967295"/>
          </p:nvPr>
        </p:nvSpPr>
        <p:spPr>
          <a:xfrm>
            <a:off x="2235200" y="3200401"/>
            <a:ext cx="9036423" cy="3508977"/>
          </a:xfrm>
          <a:prstGeom prst="rect">
            <a:avLst/>
          </a:prstGeom>
        </p:spPr>
        <p:txBody>
          <a:bodyPr/>
          <a:lstStyle/>
          <a:p>
            <a:r>
              <a:rPr lang="es-MX" b="1" dirty="0" smtClean="0">
                <a:solidFill>
                  <a:schemeClr val="tx1"/>
                </a:solidFill>
              </a:rPr>
              <a:t>Permite indagar conocimientos previos</a:t>
            </a:r>
          </a:p>
          <a:p>
            <a:r>
              <a:rPr lang="es-MX" b="1" dirty="0" smtClean="0">
                <a:solidFill>
                  <a:schemeClr val="tx1"/>
                </a:solidFill>
              </a:rPr>
              <a:t>Desarrollar un conocimiento critico</a:t>
            </a:r>
          </a:p>
          <a:p>
            <a:r>
              <a:rPr lang="es-MX" b="1" dirty="0" smtClean="0">
                <a:solidFill>
                  <a:schemeClr val="tx1"/>
                </a:solidFill>
              </a:rPr>
              <a:t>Desarrollar la metacognicion</a:t>
            </a:r>
          </a:p>
          <a:p>
            <a:r>
              <a:rPr lang="es-MX" b="1" dirty="0" smtClean="0">
                <a:solidFill>
                  <a:schemeClr val="tx1"/>
                </a:solidFill>
              </a:rPr>
              <a:t>Desarrollar la comprensión</a:t>
            </a:r>
          </a:p>
          <a:p>
            <a:endParaRPr lang="es-MX" dirty="0"/>
          </a:p>
        </p:txBody>
      </p:sp>
      <p:sp>
        <p:nvSpPr>
          <p:cNvPr id="5" name="4 Rectángulo"/>
          <p:cNvSpPr/>
          <p:nvPr/>
        </p:nvSpPr>
        <p:spPr>
          <a:xfrm>
            <a:off x="812799" y="6400800"/>
            <a:ext cx="1713931" cy="369332"/>
          </a:xfrm>
          <a:prstGeom prst="rect">
            <a:avLst/>
          </a:prstGeom>
        </p:spPr>
        <p:txBody>
          <a:bodyPr wrap="none">
            <a:spAutoFit/>
          </a:bodyPr>
          <a:lstStyle/>
          <a:p>
            <a:r>
              <a:rPr lang="es-MX" b="1" dirty="0" smtClean="0"/>
              <a:t>Pimienta (2012)</a:t>
            </a:r>
            <a:endParaRPr lang="es-ES" b="1" dirty="0"/>
          </a:p>
        </p:txBody>
      </p:sp>
    </p:spTree>
    <p:extLst>
      <p:ext uri="{BB962C8B-B14F-4D97-AF65-F5344CB8AC3E}">
        <p14:creationId xmlns:p14="http://schemas.microsoft.com/office/powerpoint/2010/main" val="4324630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56" y="15489"/>
            <a:ext cx="122077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a:xfrm>
            <a:off x="1320800" y="533400"/>
            <a:ext cx="9366325" cy="1143000"/>
          </a:xfrm>
        </p:spPr>
        <p:txBody>
          <a:bodyPr>
            <a:normAutofit/>
          </a:bodyPr>
          <a:lstStyle/>
          <a:p>
            <a:r>
              <a:rPr lang="es-ES" b="1" dirty="0" smtClean="0">
                <a:solidFill>
                  <a:schemeClr val="bg1"/>
                </a:solidFill>
                <a:latin typeface="Broadway" panose="04040905080B02020502" pitchFamily="82" charset="0"/>
              </a:rPr>
              <a:t>Conclusión…</a:t>
            </a:r>
            <a:r>
              <a:rPr lang="es-ES" dirty="0" smtClean="0"/>
              <a:t/>
            </a:r>
            <a:br>
              <a:rPr lang="es-ES" dirty="0" smtClean="0"/>
            </a:br>
            <a:endParaRPr lang="es-ES" dirty="0"/>
          </a:p>
        </p:txBody>
      </p:sp>
      <p:sp>
        <p:nvSpPr>
          <p:cNvPr id="3" name="2 Marcador de contenido"/>
          <p:cNvSpPr>
            <a:spLocks noGrp="1"/>
          </p:cNvSpPr>
          <p:nvPr>
            <p:ph idx="4294967295"/>
          </p:nvPr>
        </p:nvSpPr>
        <p:spPr>
          <a:xfrm>
            <a:off x="914400" y="1295400"/>
            <a:ext cx="10058400" cy="5029200"/>
          </a:xfrm>
          <a:prstGeom prst="rect">
            <a:avLst/>
          </a:prstGeom>
        </p:spPr>
        <p:txBody>
          <a:bodyPr>
            <a:normAutofit/>
          </a:bodyPr>
          <a:lstStyle/>
          <a:p>
            <a:pPr algn="just"/>
            <a:r>
              <a:rPr lang="es-ES" b="1" dirty="0" smtClean="0">
                <a:solidFill>
                  <a:schemeClr val="bg1"/>
                </a:solidFill>
              </a:rPr>
              <a:t>Como pudimos observar, existen algunas estrategias para indagar sobre conocimientos previos, lo más común son las preguntas. Estas se utilizan para comenzar lo que es la sesión didáctica, que permite al maestro empezar con una pregunta para comenzar a activar el conocimiento en los estudiantes. Las preguntas y las estrategias para indagar sobre conocimientos previos permiten al alumno que explore en sus conocimientos, esto sirve para recordar lo que  ya han aprendido, pero también para poder lograr comprender un conocimiento nuevo, utilizando y relacionando los conocimientos previos con los conocimientos nuevo, creando así un aprendizaje significativo. Es una muy buena estrategia para aprender y enseñar.</a:t>
            </a:r>
            <a:endParaRPr lang="es-ES" b="1" dirty="0">
              <a:solidFill>
                <a:schemeClr val="bg1"/>
              </a:solidFill>
            </a:endParaRPr>
          </a:p>
        </p:txBody>
      </p:sp>
    </p:spTree>
    <p:extLst>
      <p:ext uri="{BB962C8B-B14F-4D97-AF65-F5344CB8AC3E}">
        <p14:creationId xmlns:p14="http://schemas.microsoft.com/office/powerpoint/2010/main" val="22647485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39533" y="309425"/>
            <a:ext cx="10364451" cy="398914"/>
          </a:xfrm>
        </p:spPr>
        <p:txBody>
          <a:bodyPr>
            <a:normAutofit fontScale="90000"/>
          </a:bodyPr>
          <a:lstStyle/>
          <a:p>
            <a:r>
              <a:rPr lang="es-ES" b="1" dirty="0" smtClean="0"/>
              <a:t>REFERENCIAS UNIDAD III</a:t>
            </a:r>
            <a:endParaRPr lang="es-ES" b="1" dirty="0"/>
          </a:p>
        </p:txBody>
      </p:sp>
      <p:sp>
        <p:nvSpPr>
          <p:cNvPr id="3" name="2 Marcador de contenido"/>
          <p:cNvSpPr>
            <a:spLocks noGrp="1"/>
          </p:cNvSpPr>
          <p:nvPr>
            <p:ph idx="4294967295"/>
          </p:nvPr>
        </p:nvSpPr>
        <p:spPr>
          <a:xfrm>
            <a:off x="695460" y="746975"/>
            <a:ext cx="9770923" cy="5705339"/>
          </a:xfrm>
          <a:prstGeom prst="rect">
            <a:avLst/>
          </a:prstGeom>
        </p:spPr>
        <p:txBody>
          <a:bodyPr>
            <a:noAutofit/>
          </a:bodyPr>
          <a:lstStyle/>
          <a:p>
            <a:pPr algn="just">
              <a:lnSpc>
                <a:spcPct val="100000"/>
              </a:lnSpc>
              <a:buFont typeface="+mj-lt"/>
              <a:buAutoNum type="arabicPeriod"/>
            </a:pPr>
            <a:r>
              <a:rPr lang="es-MX" sz="1200" dirty="0">
                <a:latin typeface="Arial" panose="020B0604020202020204" pitchFamily="34" charset="0"/>
                <a:cs typeface="Arial" panose="020B0604020202020204" pitchFamily="34" charset="0"/>
              </a:rPr>
              <a:t> Archivo: Capitulo 5 Ogalde y González.pdf Molina, O. Riesco, M. galaz, M y Fredes, l- (s/f). Módulo: Creación de Material didáctico. Archivo: Unid 3 material didáctico (complementario).pdf </a:t>
            </a:r>
          </a:p>
          <a:p>
            <a:pPr algn="just">
              <a:lnSpc>
                <a:spcPct val="100000"/>
              </a:lnSpc>
              <a:buFont typeface="+mj-lt"/>
              <a:buAutoNum type="arabicPeriod"/>
            </a:pPr>
            <a:r>
              <a:rPr lang="es-MX" sz="1200" dirty="0" smtClean="0">
                <a:latin typeface="Arial" panose="020B0604020202020204" pitchFamily="34" charset="0"/>
                <a:cs typeface="Arial" panose="020B0604020202020204" pitchFamily="34" charset="0"/>
              </a:rPr>
              <a:t>Argudin</a:t>
            </a:r>
            <a:r>
              <a:rPr lang="es-MX" sz="1200" dirty="0">
                <a:latin typeface="Arial" panose="020B0604020202020204" pitchFamily="34" charset="0"/>
                <a:cs typeface="Arial" panose="020B0604020202020204" pitchFamily="34" charset="0"/>
              </a:rPr>
              <a:t>, Y.(2009) Educación basada en competencias. México: Trillas. </a:t>
            </a:r>
            <a:endParaRPr lang="es-MX" sz="1200" dirty="0" smtClean="0">
              <a:latin typeface="Arial" panose="020B0604020202020204" pitchFamily="34" charset="0"/>
              <a:cs typeface="Arial" panose="020B0604020202020204" pitchFamily="34" charset="0"/>
            </a:endParaRPr>
          </a:p>
          <a:p>
            <a:pPr algn="just">
              <a:lnSpc>
                <a:spcPct val="100000"/>
              </a:lnSpc>
              <a:buFont typeface="+mj-lt"/>
              <a:buAutoNum type="arabicPeriod"/>
            </a:pPr>
            <a:r>
              <a:rPr lang="es-MX" sz="1200" dirty="0">
                <a:latin typeface="Arial" panose="020B0604020202020204" pitchFamily="34" charset="0"/>
                <a:cs typeface="Arial" panose="020B0604020202020204" pitchFamily="34" charset="0"/>
              </a:rPr>
              <a:t>Beltrán Llera, J. y Bueno </a:t>
            </a:r>
            <a:r>
              <a:rPr lang="es-MX" sz="1200" dirty="0" smtClean="0">
                <a:latin typeface="Arial" panose="020B0604020202020204" pitchFamily="34" charset="0"/>
                <a:cs typeface="Arial" panose="020B0604020202020204" pitchFamily="34" charset="0"/>
              </a:rPr>
              <a:t>Álvarez, </a:t>
            </a:r>
            <a:r>
              <a:rPr lang="es-MX" sz="1200" dirty="0">
                <a:latin typeface="Arial" panose="020B0604020202020204" pitchFamily="34" charset="0"/>
                <a:cs typeface="Arial" panose="020B0604020202020204" pitchFamily="34" charset="0"/>
              </a:rPr>
              <a:t>J. A. (1997) Psicología de la educación. México. Alfaomega marcombo, pp. 479-527</a:t>
            </a:r>
            <a:r>
              <a:rPr lang="es-MX" sz="1200" dirty="0" smtClean="0">
                <a:latin typeface="Arial" panose="020B0604020202020204" pitchFamily="34" charset="0"/>
                <a:cs typeface="Arial" panose="020B0604020202020204" pitchFamily="34" charset="0"/>
              </a:rPr>
              <a:t>.</a:t>
            </a:r>
          </a:p>
          <a:p>
            <a:pPr algn="just">
              <a:lnSpc>
                <a:spcPct val="100000"/>
              </a:lnSpc>
              <a:buFont typeface="+mj-lt"/>
              <a:buAutoNum type="arabicPeriod"/>
            </a:pPr>
            <a:r>
              <a:rPr lang="es-MX" sz="1200" dirty="0">
                <a:latin typeface="Arial" panose="020B0604020202020204" pitchFamily="34" charset="0"/>
                <a:cs typeface="Arial" panose="020B0604020202020204" pitchFamily="34" charset="0"/>
              </a:rPr>
              <a:t>Chan, N. M.E y Tiburcio, S. A. (2000) Guía para la elaboración de materiales educativos orientados al aprendizaje autogestivo. U. de G. </a:t>
            </a:r>
            <a:r>
              <a:rPr lang="es-MX" sz="1200" dirty="0" err="1">
                <a:latin typeface="Arial" panose="020B0604020202020204" pitchFamily="34" charset="0"/>
                <a:cs typeface="Arial" panose="020B0604020202020204" pitchFamily="34" charset="0"/>
              </a:rPr>
              <a:t>pp</a:t>
            </a:r>
            <a:r>
              <a:rPr lang="es-MX" sz="1200" dirty="0">
                <a:latin typeface="Arial" panose="020B0604020202020204" pitchFamily="34" charset="0"/>
                <a:cs typeface="Arial" panose="020B0604020202020204" pitchFamily="34" charset="0"/>
              </a:rPr>
              <a:t> 1-26</a:t>
            </a:r>
            <a:r>
              <a:rPr lang="es-MX" sz="1200" dirty="0" smtClean="0">
                <a:latin typeface="Arial" panose="020B0604020202020204" pitchFamily="34" charset="0"/>
                <a:cs typeface="Arial" panose="020B0604020202020204" pitchFamily="34" charset="0"/>
              </a:rPr>
              <a:t>.</a:t>
            </a:r>
          </a:p>
          <a:p>
            <a:pPr algn="just">
              <a:lnSpc>
                <a:spcPct val="100000"/>
              </a:lnSpc>
              <a:buFont typeface="+mj-lt"/>
              <a:buAutoNum type="arabicPeriod"/>
            </a:pPr>
            <a:r>
              <a:rPr lang="es-MX" sz="1200" dirty="0">
                <a:latin typeface="Arial" panose="020B0604020202020204" pitchFamily="34" charset="0"/>
                <a:cs typeface="Arial" panose="020B0604020202020204" pitchFamily="34" charset="0"/>
              </a:rPr>
              <a:t>Díaz-Barriga, A. F. y Hernández, R. G. (2004). Estrategias docentes para un aprendizaje significativo. Una interpretación constructivista. México. Mc Graw-Hill, pp. 52-59, 352-425. </a:t>
            </a:r>
            <a:endParaRPr lang="es-MX" sz="1200" dirty="0" smtClean="0">
              <a:latin typeface="Arial" panose="020B0604020202020204" pitchFamily="34" charset="0"/>
              <a:cs typeface="Arial" panose="020B0604020202020204" pitchFamily="34" charset="0"/>
            </a:endParaRPr>
          </a:p>
          <a:p>
            <a:pPr algn="just">
              <a:lnSpc>
                <a:spcPct val="100000"/>
              </a:lnSpc>
              <a:buFont typeface="+mj-lt"/>
              <a:buAutoNum type="arabicPeriod"/>
            </a:pPr>
            <a:r>
              <a:rPr lang="es-MX" sz="1200" dirty="0">
                <a:latin typeface="Arial" panose="020B0604020202020204" pitchFamily="34" charset="0"/>
                <a:cs typeface="Arial" panose="020B0604020202020204" pitchFamily="34" charset="0"/>
              </a:rPr>
              <a:t>Díaz-Barriga, A. F. y Hernández, R. G. (2004). Estrategias docentes para un aprendizaje significativo. Una interpretación constructivista. México. Mc Graw-Hill, pp. 52-59, 352-425. </a:t>
            </a:r>
          </a:p>
          <a:p>
            <a:pPr algn="just">
              <a:lnSpc>
                <a:spcPct val="100000"/>
              </a:lnSpc>
              <a:buFont typeface="+mj-lt"/>
              <a:buAutoNum type="arabicPeriod"/>
            </a:pPr>
            <a:r>
              <a:rPr lang="es-MX" sz="1200" dirty="0" smtClean="0">
                <a:latin typeface="Arial" panose="020B0604020202020204" pitchFamily="34" charset="0"/>
                <a:cs typeface="Arial" panose="020B0604020202020204" pitchFamily="34" charset="0"/>
              </a:rPr>
              <a:t>Estévez</a:t>
            </a:r>
            <a:r>
              <a:rPr lang="es-MX" sz="1200" dirty="0">
                <a:latin typeface="Arial" panose="020B0604020202020204" pitchFamily="34" charset="0"/>
                <a:cs typeface="Arial" panose="020B0604020202020204" pitchFamily="34" charset="0"/>
              </a:rPr>
              <a:t>, H. E. (2002). Enseñar a aprender. Estrategias cognitivas. México. Paidós editores, cap. 3. </a:t>
            </a:r>
            <a:endParaRPr lang="es-MX" sz="1200" dirty="0" smtClean="0">
              <a:latin typeface="Arial" panose="020B0604020202020204" pitchFamily="34" charset="0"/>
              <a:cs typeface="Arial" panose="020B0604020202020204" pitchFamily="34" charset="0"/>
            </a:endParaRPr>
          </a:p>
          <a:p>
            <a:pPr algn="just">
              <a:lnSpc>
                <a:spcPct val="100000"/>
              </a:lnSpc>
              <a:buFont typeface="+mj-lt"/>
              <a:buAutoNum type="arabicPeriod"/>
            </a:pPr>
            <a:r>
              <a:rPr lang="es-MX" sz="1200" dirty="0" smtClean="0">
                <a:latin typeface="Arial" panose="020B0604020202020204" pitchFamily="34" charset="0"/>
                <a:cs typeface="Arial" panose="020B0604020202020204" pitchFamily="34" charset="0"/>
              </a:rPr>
              <a:t>Marzano</a:t>
            </a:r>
            <a:r>
              <a:rPr lang="es-MX" sz="1200" dirty="0">
                <a:latin typeface="Arial" panose="020B0604020202020204" pitchFamily="34" charset="0"/>
                <a:cs typeface="Arial" panose="020B0604020202020204" pitchFamily="34" charset="0"/>
              </a:rPr>
              <a:t>, R. J. y Pickering, D. J. (2005). Dimensiones del aprendizaje. Manual para el maestro. México. Ed. ITESO, </a:t>
            </a:r>
            <a:r>
              <a:rPr lang="es-MX" sz="1200" dirty="0" err="1">
                <a:latin typeface="Arial" panose="020B0604020202020204" pitchFamily="34" charset="0"/>
                <a:cs typeface="Arial" panose="020B0604020202020204" pitchFamily="34" charset="0"/>
              </a:rPr>
              <a:t>pp</a:t>
            </a:r>
            <a:r>
              <a:rPr lang="es-MX" sz="1200" dirty="0">
                <a:latin typeface="Arial" panose="020B0604020202020204" pitchFamily="34" charset="0"/>
                <a:cs typeface="Arial" panose="020B0604020202020204" pitchFamily="34" charset="0"/>
              </a:rPr>
              <a:t> 1-11</a:t>
            </a:r>
            <a:r>
              <a:rPr lang="es-MX" sz="1200" dirty="0" smtClean="0">
                <a:latin typeface="Arial" panose="020B0604020202020204" pitchFamily="34" charset="0"/>
                <a:cs typeface="Arial" panose="020B0604020202020204" pitchFamily="34" charset="0"/>
              </a:rPr>
              <a:t>.</a:t>
            </a:r>
          </a:p>
          <a:p>
            <a:pPr algn="just">
              <a:lnSpc>
                <a:spcPct val="100000"/>
              </a:lnSpc>
              <a:buFont typeface="+mj-lt"/>
              <a:buAutoNum type="arabicPeriod"/>
            </a:pPr>
            <a:r>
              <a:rPr lang="es-MX" sz="1200" dirty="0" smtClean="0">
                <a:latin typeface="Arial" panose="020B0604020202020204" pitchFamily="34" charset="0"/>
                <a:cs typeface="Arial" panose="020B0604020202020204" pitchFamily="34" charset="0"/>
              </a:rPr>
              <a:t>Ogalde</a:t>
            </a:r>
            <a:r>
              <a:rPr lang="es-MX" sz="1200" dirty="0">
                <a:latin typeface="Arial" panose="020B0604020202020204" pitchFamily="34" charset="0"/>
                <a:cs typeface="Arial" panose="020B0604020202020204" pitchFamily="34" charset="0"/>
              </a:rPr>
              <a:t>, C. I. y González, M. (2008). Nuevas Tecnologías en Educación. Diseño, desarrollo, uso y evaluación de materiales didácticos. México. Trillas. Cap. </a:t>
            </a:r>
            <a:r>
              <a:rPr lang="es-MX" sz="1200" dirty="0" smtClean="0">
                <a:latin typeface="Arial" panose="020B0604020202020204" pitchFamily="34" charset="0"/>
                <a:cs typeface="Arial" panose="020B0604020202020204" pitchFamily="34" charset="0"/>
              </a:rPr>
              <a:t>5</a:t>
            </a:r>
          </a:p>
          <a:p>
            <a:pPr algn="just">
              <a:lnSpc>
                <a:spcPct val="100000"/>
              </a:lnSpc>
              <a:buFont typeface="+mj-lt"/>
              <a:buAutoNum type="arabicPeriod"/>
            </a:pPr>
            <a:r>
              <a:rPr lang="es-ES" sz="1200" dirty="0" smtClean="0">
                <a:latin typeface="Arial" panose="020B0604020202020204" pitchFamily="34" charset="0"/>
                <a:cs typeface="Arial" panose="020B0604020202020204" pitchFamily="34" charset="0"/>
              </a:rPr>
              <a:t>Pimienta, J. (2012). </a:t>
            </a:r>
            <a:r>
              <a:rPr lang="es-ES" sz="1200" i="1" dirty="0" smtClean="0">
                <a:latin typeface="Arial" panose="020B0604020202020204" pitchFamily="34" charset="0"/>
                <a:cs typeface="Arial" panose="020B0604020202020204" pitchFamily="34" charset="0"/>
              </a:rPr>
              <a:t>Estrategias de 	enseñanza-aprendizaje</a:t>
            </a:r>
            <a:r>
              <a:rPr lang="es-ES" sz="1200" dirty="0" smtClean="0">
                <a:latin typeface="Arial" panose="020B0604020202020204" pitchFamily="34" charset="0"/>
                <a:cs typeface="Arial" panose="020B0604020202020204" pitchFamily="34" charset="0"/>
              </a:rPr>
              <a:t>. 	Pearson educación de México. 	México. </a:t>
            </a:r>
          </a:p>
          <a:p>
            <a:pPr algn="just">
              <a:lnSpc>
                <a:spcPct val="100000"/>
              </a:lnSpc>
              <a:buFont typeface="+mj-lt"/>
              <a:buAutoNum type="arabicPeriod"/>
            </a:pPr>
            <a:r>
              <a:rPr lang="es-MX" sz="1200" dirty="0">
                <a:latin typeface="Arial" panose="020B0604020202020204" pitchFamily="34" charset="0"/>
                <a:cs typeface="Arial" panose="020B0604020202020204" pitchFamily="34" charset="0"/>
              </a:rPr>
              <a:t>Serrano, J. y Troche. P. (2007) Teorías Psicológicas de la Educación. UAEM. </a:t>
            </a:r>
            <a:endParaRPr lang="es-MX" sz="1200" dirty="0" smtClean="0">
              <a:latin typeface="Arial" panose="020B0604020202020204" pitchFamily="34" charset="0"/>
              <a:cs typeface="Arial" panose="020B0604020202020204" pitchFamily="34" charset="0"/>
            </a:endParaRPr>
          </a:p>
          <a:p>
            <a:pPr algn="just">
              <a:lnSpc>
                <a:spcPct val="100000"/>
              </a:lnSpc>
              <a:buFont typeface="+mj-lt"/>
              <a:buAutoNum type="arabicPeriod"/>
            </a:pPr>
            <a:r>
              <a:rPr lang="es-MX" sz="1200" dirty="0">
                <a:latin typeface="Arial" panose="020B0604020202020204" pitchFamily="34" charset="0"/>
                <a:cs typeface="Arial" panose="020B0604020202020204" pitchFamily="34" charset="0"/>
              </a:rPr>
              <a:t>Tobón, S. (2008) La Formación Basada en Competencias. Colombia. Magisterio Pedro Marqués. Evaluación y selección de software educativo. http://www.tecnoneet.org/docs/2002/62002.pdf o en archivo: Unid 3 material didáctico marquez (basico).pdf</a:t>
            </a:r>
          </a:p>
          <a:p>
            <a:pPr algn="just">
              <a:lnSpc>
                <a:spcPct val="100000"/>
              </a:lnSpc>
              <a:buFont typeface="+mj-lt"/>
              <a:buAutoNum type="arabicPeriod"/>
            </a:pPr>
            <a:r>
              <a:rPr lang="es-MX" sz="1200" dirty="0" smtClean="0">
                <a:latin typeface="Arial" panose="020B0604020202020204" pitchFamily="34" charset="0"/>
                <a:cs typeface="Arial" panose="020B0604020202020204" pitchFamily="34" charset="0"/>
              </a:rPr>
              <a:t>Zabala</a:t>
            </a:r>
            <a:r>
              <a:rPr lang="es-MX" sz="1200" dirty="0">
                <a:latin typeface="Arial" panose="020B0604020202020204" pitchFamily="34" charset="0"/>
                <a:cs typeface="Arial" panose="020B0604020202020204" pitchFamily="34" charset="0"/>
              </a:rPr>
              <a:t>, A. y Arnau, L. (2008). Cómo aprender y enseñar competencias. España, GRAÓ, </a:t>
            </a:r>
            <a:r>
              <a:rPr lang="es-MX" sz="1200" dirty="0" err="1">
                <a:latin typeface="Arial" panose="020B0604020202020204" pitchFamily="34" charset="0"/>
                <a:cs typeface="Arial" panose="020B0604020202020204" pitchFamily="34" charset="0"/>
              </a:rPr>
              <a:t>pp</a:t>
            </a:r>
            <a:r>
              <a:rPr lang="es-MX" sz="1200" dirty="0">
                <a:latin typeface="Arial" panose="020B0604020202020204" pitchFamily="34" charset="0"/>
                <a:cs typeface="Arial" panose="020B0604020202020204" pitchFamily="34" charset="0"/>
              </a:rPr>
              <a:t> 19-52 y 193-209. </a:t>
            </a:r>
          </a:p>
          <a:p>
            <a:pPr algn="just">
              <a:lnSpc>
                <a:spcPct val="100000"/>
              </a:lnSpc>
              <a:buFont typeface="+mj-lt"/>
              <a:buAutoNum type="arabicPeriod"/>
            </a:pPr>
            <a:endParaRPr lang="es-E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238682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27519" y="775771"/>
            <a:ext cx="8689976" cy="1671215"/>
          </a:xfrm>
        </p:spPr>
        <p:txBody>
          <a:bodyPr/>
          <a:lstStyle/>
          <a:p>
            <a:pPr algn="just"/>
            <a:r>
              <a:rPr lang="es-MX" dirty="0" smtClean="0">
                <a:solidFill>
                  <a:srgbClr val="00B0F0"/>
                </a:solidFill>
                <a:latin typeface="Berlin Sans FB" pitchFamily="34" charset="0"/>
              </a:rPr>
              <a:t>UNIDAD IV: Aprender, enseñar y evaluar</a:t>
            </a:r>
            <a:endParaRPr lang="es-MX" dirty="0">
              <a:solidFill>
                <a:srgbClr val="00B0F0"/>
              </a:solidFill>
              <a:latin typeface="Berlin Sans FB"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07969" y="3284984"/>
            <a:ext cx="5949065" cy="31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49410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554182" y="316089"/>
            <a:ext cx="11222182" cy="6057002"/>
          </a:xfrm>
          <a:prstGeom prst="rect">
            <a:avLst/>
          </a:prstGeom>
        </p:spPr>
        <p:txBody>
          <a:bodyPr>
            <a:normAutofit fontScale="92500" lnSpcReduction="20000"/>
          </a:bodyPr>
          <a:lstStyle/>
          <a:p>
            <a:pPr marL="0" indent="0" algn="just">
              <a:buNone/>
            </a:pPr>
            <a:r>
              <a:rPr lang="es-MX" sz="3200" i="1" dirty="0" smtClean="0"/>
              <a:t>Introducción </a:t>
            </a:r>
          </a:p>
          <a:p>
            <a:pPr marL="0" indent="0" algn="just">
              <a:buNone/>
            </a:pPr>
            <a:r>
              <a:rPr lang="es-MX" sz="1600" dirty="0"/>
              <a:t>El</a:t>
            </a:r>
            <a:r>
              <a:rPr lang="es-MX" sz="2000" dirty="0"/>
              <a:t> </a:t>
            </a:r>
            <a:r>
              <a:rPr lang="es-MX" sz="2000" dirty="0" smtClean="0"/>
              <a:t>aprendizaje</a:t>
            </a:r>
            <a:r>
              <a:rPr lang="es-MX" sz="2000" dirty="0"/>
              <a:t> es un </a:t>
            </a:r>
            <a:r>
              <a:rPr lang="es-MX" sz="2000" dirty="0" smtClean="0"/>
              <a:t>cambio</a:t>
            </a:r>
            <a:r>
              <a:rPr lang="es-MX" sz="2000" dirty="0"/>
              <a:t> relativamente permanente que se presenta en </a:t>
            </a:r>
            <a:r>
              <a:rPr lang="es-MX" sz="2000" dirty="0" smtClean="0"/>
              <a:t>el individuo, </a:t>
            </a:r>
            <a:r>
              <a:rPr lang="es-MX" sz="2000" dirty="0"/>
              <a:t>haciendo uso de los </a:t>
            </a:r>
            <a:r>
              <a:rPr lang="es-MX" sz="2000" dirty="0" smtClean="0"/>
              <a:t>procesos mentales </a:t>
            </a:r>
            <a:r>
              <a:rPr lang="es-MX" sz="2000" dirty="0"/>
              <a:t>básicos, así como de las experiencias vividas día a día</a:t>
            </a:r>
            <a:r>
              <a:rPr lang="es-MX" sz="2000" dirty="0" smtClean="0"/>
              <a:t>.</a:t>
            </a:r>
          </a:p>
          <a:p>
            <a:pPr marL="0" indent="0" algn="just">
              <a:buNone/>
            </a:pPr>
            <a:r>
              <a:rPr lang="es-MX" sz="2000" dirty="0" smtClean="0"/>
              <a:t>Hablando </a:t>
            </a:r>
            <a:r>
              <a:rPr lang="es-MX" sz="2000" dirty="0"/>
              <a:t>del aprendizaje escolar, para que éste sea posible, es necesaria la </a:t>
            </a:r>
            <a:r>
              <a:rPr lang="es-MX" sz="2000" dirty="0" smtClean="0"/>
              <a:t>enseñanza; </a:t>
            </a:r>
            <a:r>
              <a:rPr lang="es-MX" sz="2000" dirty="0"/>
              <a:t>la enseñanza y </a:t>
            </a:r>
            <a:r>
              <a:rPr lang="es-MX" sz="2000" dirty="0" smtClean="0"/>
              <a:t>el aprendizaje</a:t>
            </a:r>
            <a:r>
              <a:rPr lang="es-MX" sz="2000" dirty="0"/>
              <a:t> no se presentan aislados, sino como un </a:t>
            </a:r>
            <a:r>
              <a:rPr lang="es-MX" sz="2000" dirty="0" smtClean="0"/>
              <a:t>proceso, </a:t>
            </a:r>
            <a:r>
              <a:rPr lang="es-MX" sz="2000" dirty="0"/>
              <a:t>cuando realmente queremos que </a:t>
            </a:r>
            <a:r>
              <a:rPr lang="es-MX" sz="2000" dirty="0" smtClean="0"/>
              <a:t>sea significativo.</a:t>
            </a:r>
          </a:p>
          <a:p>
            <a:pPr marL="0" indent="0" algn="just">
              <a:buNone/>
            </a:pPr>
            <a:endParaRPr lang="es-MX" sz="2000" dirty="0" smtClean="0"/>
          </a:p>
          <a:p>
            <a:pPr marL="0" indent="0" algn="just">
              <a:buNone/>
            </a:pPr>
            <a:r>
              <a:rPr lang="es-MX" sz="2000" dirty="0"/>
              <a:t>De acuerdo a su etimología, el término proceso proviene del latín </a:t>
            </a:r>
            <a:r>
              <a:rPr lang="es-MX" sz="2000" i="1" dirty="0" err="1"/>
              <a:t>processus</a:t>
            </a:r>
            <a:r>
              <a:rPr lang="es-MX" sz="2000" dirty="0"/>
              <a:t>, cuyo significado es, ir hacia adelante al paso </a:t>
            </a:r>
            <a:r>
              <a:rPr lang="es-MX" sz="2000" dirty="0" smtClean="0"/>
              <a:t>del tiempo</a:t>
            </a:r>
            <a:r>
              <a:rPr lang="es-MX" sz="2000" dirty="0"/>
              <a:t> y mediante etapas sucesivas, por lo tanto, el proceso enseñanza-aprendizaje, es una serie de procedimientos que el docente debe diseñar para avanzar de manera sistemática en el contenido de la </a:t>
            </a:r>
            <a:r>
              <a:rPr lang="es-MX" sz="2000" dirty="0" smtClean="0"/>
              <a:t>clase, </a:t>
            </a:r>
            <a:r>
              <a:rPr lang="es-MX" sz="2000" dirty="0"/>
              <a:t>mediante </a:t>
            </a:r>
            <a:r>
              <a:rPr lang="es-MX" sz="2000" dirty="0" smtClean="0"/>
              <a:t>la construcción</a:t>
            </a:r>
            <a:r>
              <a:rPr lang="es-MX" sz="2000" dirty="0"/>
              <a:t> de un </a:t>
            </a:r>
            <a:r>
              <a:rPr lang="es-MX" sz="2000" dirty="0" smtClean="0"/>
              <a:t>ambiente</a:t>
            </a:r>
            <a:r>
              <a:rPr lang="es-MX" sz="2000" dirty="0"/>
              <a:t> de aprendizaje</a:t>
            </a:r>
            <a:r>
              <a:rPr lang="es-MX" sz="2000" dirty="0" smtClean="0"/>
              <a:t>.</a:t>
            </a:r>
          </a:p>
          <a:p>
            <a:pPr marL="0" indent="0" algn="just">
              <a:buNone/>
            </a:pPr>
            <a:r>
              <a:rPr lang="es-MX" sz="2000" dirty="0"/>
              <a:t/>
            </a:r>
            <a:br>
              <a:rPr lang="es-MX" sz="2000" dirty="0"/>
            </a:br>
            <a:r>
              <a:rPr lang="es-MX" sz="2000" dirty="0" smtClean="0"/>
              <a:t>A continuación veremos lo que es el aprendizaje y cuales son las estrategias utilizadas para que este sea benefactora para los alumnos actualmente.</a:t>
            </a:r>
          </a:p>
          <a:p>
            <a:pPr marL="0" indent="0" algn="just">
              <a:buNone/>
            </a:pPr>
            <a:r>
              <a:rPr lang="es-MX" dirty="0" smtClean="0"/>
              <a:t>ES DE APLICAR LOS TRES ELEMENTOS DEL PROCESO DE ENSEÑANZA – APRENDIZAJE, EN ESTA UNIDAD ES NECESARIO CONOCERLOS Y APLICARLOS QUE SON: APRENDER, ENSEÑAR Y EVALUAR.</a:t>
            </a:r>
            <a:endParaRPr lang="es-MX" sz="2000" dirty="0"/>
          </a:p>
        </p:txBody>
      </p:sp>
    </p:spTree>
    <p:extLst>
      <p:ext uri="{BB962C8B-B14F-4D97-AF65-F5344CB8AC3E}">
        <p14:creationId xmlns:p14="http://schemas.microsoft.com/office/powerpoint/2010/main" val="24198648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ln>
            <a:solidFill>
              <a:schemeClr val="tx1"/>
            </a:solidFill>
          </a:ln>
        </p:spPr>
        <p:txBody>
          <a:bodyPr>
            <a:normAutofit/>
          </a:bodyPr>
          <a:lstStyle/>
          <a:p>
            <a:r>
              <a:rPr lang="es-MX" b="1" dirty="0" smtClean="0"/>
              <a:t>¿Para qué nos sirven las estrategias de enseñanza?</a:t>
            </a:r>
            <a:endParaRPr lang="es-MX" b="1" dirty="0"/>
          </a:p>
        </p:txBody>
      </p:sp>
      <p:sp>
        <p:nvSpPr>
          <p:cNvPr id="4" name="Rectángulo 3"/>
          <p:cNvSpPr/>
          <p:nvPr/>
        </p:nvSpPr>
        <p:spPr>
          <a:xfrm>
            <a:off x="886690" y="2693067"/>
            <a:ext cx="7010400" cy="1200329"/>
          </a:xfrm>
          <a:prstGeom prst="rect">
            <a:avLst/>
          </a:prstGeom>
          <a:solidFill>
            <a:srgbClr val="92D050"/>
          </a:solidFill>
        </p:spPr>
        <p:txBody>
          <a:bodyPr wrap="square">
            <a:spAutoFit/>
          </a:bodyPr>
          <a:lstStyle/>
          <a:p>
            <a:r>
              <a:rPr lang="es-MX" sz="2400" dirty="0">
                <a:solidFill>
                  <a:srgbClr val="3B3835"/>
                </a:solidFill>
                <a:latin typeface="Helvetica Neue"/>
              </a:rPr>
              <a:t>El uso de las estrategias sirve para facilitar el aprendizaje al alumno, es decir para hacer más representativo los momentos de enseñanza.</a:t>
            </a:r>
            <a:endParaRPr lang="es-MX" sz="2400" dirty="0"/>
          </a:p>
        </p:txBody>
      </p:sp>
      <p:sp>
        <p:nvSpPr>
          <p:cNvPr id="5" name="Rectángulo 4"/>
          <p:cNvSpPr/>
          <p:nvPr/>
        </p:nvSpPr>
        <p:spPr>
          <a:xfrm>
            <a:off x="4204854" y="4341161"/>
            <a:ext cx="7744692" cy="1938992"/>
          </a:xfrm>
          <a:prstGeom prst="rect">
            <a:avLst/>
          </a:prstGeom>
          <a:solidFill>
            <a:srgbClr val="FFC000"/>
          </a:solidFill>
        </p:spPr>
        <p:txBody>
          <a:bodyPr wrap="square">
            <a:spAutoFit/>
          </a:bodyPr>
          <a:lstStyle/>
          <a:p>
            <a:pPr algn="just"/>
            <a:r>
              <a:rPr lang="es-MX" sz="2400" dirty="0">
                <a:solidFill>
                  <a:srgbClr val="3B3835"/>
                </a:solidFill>
                <a:latin typeface="Helvetica Neue"/>
              </a:rPr>
              <a:t>Las estrategias les sirven a los maestros para dar la información, pues no todos los alumnos aprenden de la misma manera, por eso es bueno que utilicen diferentes estrategias para el manejo de la información de los temas. </a:t>
            </a:r>
            <a:endParaRPr lang="es-MX" sz="2400" dirty="0"/>
          </a:p>
        </p:txBody>
      </p:sp>
      <p:sp>
        <p:nvSpPr>
          <p:cNvPr id="6" name="Flecha derecha 5"/>
          <p:cNvSpPr/>
          <p:nvPr/>
        </p:nvSpPr>
        <p:spPr>
          <a:xfrm rot="5400000">
            <a:off x="3217243" y="2215085"/>
            <a:ext cx="678873" cy="277091"/>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cxnSp>
        <p:nvCxnSpPr>
          <p:cNvPr id="8" name="Conector angular 7"/>
          <p:cNvCxnSpPr>
            <a:stCxn id="4" idx="3"/>
          </p:cNvCxnSpPr>
          <p:nvPr/>
        </p:nvCxnSpPr>
        <p:spPr>
          <a:xfrm>
            <a:off x="7897090" y="3293232"/>
            <a:ext cx="1399310" cy="1001677"/>
          </a:xfrm>
          <a:prstGeom prst="bentConnector3">
            <a:avLst>
              <a:gd name="adj1" fmla="val 100495"/>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6546512"/>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rotWithShape="1">
          <a:blip r:embed="rId2"/>
          <a:srcRect l="21357" t="13731" r="22420" b="8239"/>
          <a:stretch/>
        </p:blipFill>
        <p:spPr>
          <a:xfrm>
            <a:off x="1496290" y="429490"/>
            <a:ext cx="9739746" cy="6137564"/>
          </a:xfrm>
          <a:prstGeom prst="rect">
            <a:avLst/>
          </a:prstGeom>
        </p:spPr>
      </p:pic>
    </p:spTree>
    <p:extLst>
      <p:ext uri="{BB962C8B-B14F-4D97-AF65-F5344CB8AC3E}">
        <p14:creationId xmlns:p14="http://schemas.microsoft.com/office/powerpoint/2010/main" val="2068229842"/>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ubtítulo 2"/>
          <p:cNvSpPr>
            <a:spLocks noGrp="1"/>
          </p:cNvSpPr>
          <p:nvPr>
            <p:ph type="subTitle" idx="1"/>
          </p:nvPr>
        </p:nvSpPr>
        <p:spPr>
          <a:xfrm>
            <a:off x="609600" y="1676400"/>
            <a:ext cx="10972800" cy="4791670"/>
          </a:xfrm>
        </p:spPr>
        <p:txBody>
          <a:bodyPr>
            <a:normAutofit fontScale="77500" lnSpcReduction="20000"/>
          </a:bodyPr>
          <a:lstStyle/>
          <a:p>
            <a:pPr algn="just"/>
            <a:r>
              <a:rPr lang="es-MX" sz="3000" b="1" dirty="0">
                <a:solidFill>
                  <a:schemeClr val="bg1"/>
                </a:solidFill>
                <a:latin typeface="Tunga" panose="020B0502040204020203" pitchFamily="34" charset="0"/>
                <a:cs typeface="Tunga" panose="020B0502040204020203" pitchFamily="34" charset="0"/>
              </a:rPr>
              <a:t>Las estrategias de enseñanza y aprendizaje son instrumentos de los que se vale el docente para contribuir a la implantación de las competencias de los </a:t>
            </a:r>
            <a:r>
              <a:rPr lang="es-MX" sz="3000" b="1" dirty="0" smtClean="0">
                <a:solidFill>
                  <a:schemeClr val="bg1"/>
                </a:solidFill>
                <a:latin typeface="Tunga" panose="020B0502040204020203" pitchFamily="34" charset="0"/>
                <a:cs typeface="Tunga" panose="020B0502040204020203" pitchFamily="34" charset="0"/>
              </a:rPr>
              <a:t>estudiantes. Con </a:t>
            </a:r>
            <a:r>
              <a:rPr lang="es-MX" sz="3000" b="1" dirty="0">
                <a:solidFill>
                  <a:schemeClr val="bg1"/>
                </a:solidFill>
                <a:latin typeface="Tunga" panose="020B0502040204020203" pitchFamily="34" charset="0"/>
                <a:cs typeface="Tunga" panose="020B0502040204020203" pitchFamily="34" charset="0"/>
              </a:rPr>
              <a:t>base a una secuencia didáctica que incluye inicio, desarrollo y cierre, es conveniente utilizar estas estrategias de forma permanente tomando en cuenta las competencias especificas que pretendemos contribuir a desarrollar</a:t>
            </a:r>
            <a:r>
              <a:rPr lang="es-MX" sz="3000" b="1" dirty="0" smtClean="0">
                <a:solidFill>
                  <a:schemeClr val="bg1"/>
                </a:solidFill>
                <a:latin typeface="Tunga" panose="020B0502040204020203" pitchFamily="34" charset="0"/>
                <a:cs typeface="Tunga" panose="020B0502040204020203" pitchFamily="34" charset="0"/>
              </a:rPr>
              <a:t>.</a:t>
            </a:r>
            <a:r>
              <a:rPr lang="es-MX" sz="3000" b="1" dirty="0">
                <a:solidFill>
                  <a:schemeClr val="bg1"/>
                </a:solidFill>
                <a:latin typeface="Tunga" panose="020B0502040204020203" pitchFamily="34" charset="0"/>
                <a:cs typeface="Tunga" panose="020B0502040204020203" pitchFamily="34" charset="0"/>
              </a:rPr>
              <a:t> </a:t>
            </a:r>
            <a:endParaRPr lang="es-MX" sz="3000" b="1" dirty="0" smtClean="0">
              <a:solidFill>
                <a:schemeClr val="bg1"/>
              </a:solidFill>
              <a:latin typeface="Tunga" panose="020B0502040204020203" pitchFamily="34" charset="0"/>
              <a:cs typeface="Tunga" panose="020B0502040204020203" pitchFamily="34" charset="0"/>
            </a:endParaRPr>
          </a:p>
          <a:p>
            <a:pPr algn="just"/>
            <a:r>
              <a:rPr lang="es-MX" sz="3000" b="1" dirty="0" smtClean="0">
                <a:solidFill>
                  <a:schemeClr val="bg1"/>
                </a:solidFill>
                <a:latin typeface="Tunga" panose="020B0502040204020203" pitchFamily="34" charset="0"/>
                <a:cs typeface="Tunga" panose="020B0502040204020203" pitchFamily="34" charset="0"/>
              </a:rPr>
              <a:t>Las </a:t>
            </a:r>
            <a:r>
              <a:rPr lang="es-MX" sz="3000" b="1" dirty="0">
                <a:solidFill>
                  <a:schemeClr val="bg1"/>
                </a:solidFill>
                <a:latin typeface="Tunga" panose="020B0502040204020203" pitchFamily="34" charset="0"/>
                <a:cs typeface="Tunga" panose="020B0502040204020203" pitchFamily="34" charset="0"/>
              </a:rPr>
              <a:t>estrategias para indagar en los conocimientos previos contribuye a iniciar las actividades en secuencia </a:t>
            </a:r>
            <a:r>
              <a:rPr lang="es-MX" sz="3000" b="1" dirty="0" smtClean="0">
                <a:solidFill>
                  <a:schemeClr val="bg1"/>
                </a:solidFill>
                <a:latin typeface="Tunga" panose="020B0502040204020203" pitchFamily="34" charset="0"/>
                <a:cs typeface="Tunga" panose="020B0502040204020203" pitchFamily="34" charset="0"/>
              </a:rPr>
              <a:t>didáctica. La </a:t>
            </a:r>
            <a:r>
              <a:rPr lang="es-MX" sz="3000" b="1" dirty="0">
                <a:solidFill>
                  <a:schemeClr val="bg1"/>
                </a:solidFill>
                <a:latin typeface="Tunga" panose="020B0502040204020203" pitchFamily="34" charset="0"/>
                <a:cs typeface="Tunga" panose="020B0502040204020203" pitchFamily="34" charset="0"/>
              </a:rPr>
              <a:t>clave del aprendizaje significativo radica en la relacionar el nuevo material con las ideas ya existentes en la estructura cognitiva del estudiante.</a:t>
            </a:r>
          </a:p>
          <a:p>
            <a:pPr algn="just"/>
            <a:endParaRPr lang="es-MX" sz="2800" b="1" dirty="0">
              <a:solidFill>
                <a:schemeClr val="bg1">
                  <a:lumMod val="95000"/>
                </a:schemeClr>
              </a:solidFill>
              <a:latin typeface="Aparajita" panose="020B0604020202020204" pitchFamily="34" charset="0"/>
              <a:cs typeface="Aparajita" panose="020B0604020202020204" pitchFamily="34" charset="0"/>
            </a:endParaRPr>
          </a:p>
          <a:p>
            <a:endParaRPr lang="es-MX" dirty="0"/>
          </a:p>
        </p:txBody>
      </p:sp>
      <p:sp>
        <p:nvSpPr>
          <p:cNvPr id="8" name="7 Rectángulo"/>
          <p:cNvSpPr/>
          <p:nvPr/>
        </p:nvSpPr>
        <p:spPr>
          <a:xfrm>
            <a:off x="2159225" y="609600"/>
            <a:ext cx="7799657" cy="923330"/>
          </a:xfrm>
          <a:prstGeom prst="rect">
            <a:avLst/>
          </a:prstGeom>
          <a:noFill/>
        </p:spPr>
        <p:txBody>
          <a:bodyPr wrap="none" lIns="91440" tIns="45720" rIns="91440" bIns="45720">
            <a:prstTxWarp prst="textArchUp">
              <a:avLst/>
            </a:prstTxWarp>
            <a:spAutoFit/>
          </a:bodyPr>
          <a:lstStyle/>
          <a:p>
            <a:pPr algn="ctr"/>
            <a:r>
              <a:rPr lang="es-ES" sz="5400" b="1" cap="all" spc="0" dirty="0" smtClean="0">
                <a:ln w="9000" cmpd="sng">
                  <a:solidFill>
                    <a:schemeClr val="accent4">
                      <a:shade val="50000"/>
                      <a:satMod val="120000"/>
                    </a:schemeClr>
                  </a:solidFill>
                  <a:prstDash val="solid"/>
                </a:ln>
                <a:solidFill>
                  <a:schemeClr val="accent4">
                    <a:lumMod val="40000"/>
                    <a:lumOff val="60000"/>
                  </a:schemeClr>
                </a:solidFill>
                <a:effectLst>
                  <a:reflection blurRad="12700" stA="28000" endPos="45000" dist="1000" dir="5400000" sy="-100000" algn="bl" rotWithShape="0"/>
                </a:effectLst>
                <a:latin typeface="Broadway" panose="04040905080B02020502" pitchFamily="82" charset="0"/>
              </a:rPr>
              <a:t>INTRODUCCIÓN</a:t>
            </a:r>
            <a:endParaRPr lang="es-ES" sz="5400" b="1" cap="all" spc="0" dirty="0">
              <a:ln w="9000" cmpd="sng">
                <a:solidFill>
                  <a:schemeClr val="accent4">
                    <a:shade val="50000"/>
                    <a:satMod val="120000"/>
                  </a:schemeClr>
                </a:solidFill>
                <a:prstDash val="solid"/>
              </a:ln>
              <a:solidFill>
                <a:schemeClr val="accent4">
                  <a:lumMod val="40000"/>
                  <a:lumOff val="60000"/>
                </a:schemeClr>
              </a:soli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10788143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21250" t="11837" r="20611" b="14299"/>
          <a:stretch/>
        </p:blipFill>
        <p:spPr>
          <a:xfrm>
            <a:off x="415635" y="332508"/>
            <a:ext cx="9019309" cy="6442365"/>
          </a:xfrm>
          <a:prstGeom prst="rect">
            <a:avLst/>
          </a:prstGeom>
        </p:spPr>
      </p:pic>
    </p:spTree>
    <p:extLst>
      <p:ext uri="{BB962C8B-B14F-4D97-AF65-F5344CB8AC3E}">
        <p14:creationId xmlns:p14="http://schemas.microsoft.com/office/powerpoint/2010/main" val="3032703748"/>
      </p:ext>
    </p:extLst>
  </p:cSld>
  <p:clrMapOvr>
    <a:masterClrMapping/>
  </p:clrMapOvr>
  <p:transition spd="slow">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21888" t="16382" r="22527" b="20170"/>
          <a:stretch/>
        </p:blipFill>
        <p:spPr>
          <a:xfrm>
            <a:off x="665017" y="581891"/>
            <a:ext cx="9240983" cy="5930516"/>
          </a:xfrm>
          <a:prstGeom prst="rect">
            <a:avLst/>
          </a:prstGeom>
        </p:spPr>
      </p:pic>
    </p:spTree>
    <p:extLst>
      <p:ext uri="{BB962C8B-B14F-4D97-AF65-F5344CB8AC3E}">
        <p14:creationId xmlns:p14="http://schemas.microsoft.com/office/powerpoint/2010/main" val="3092424951"/>
      </p:ext>
    </p:extLst>
  </p:cSld>
  <p:clrMapOvr>
    <a:masterClrMapping/>
  </p:clrMapOvr>
  <p:transition spd="slow">
    <p:randomBa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19440" t="16572" r="20718" b="20738"/>
          <a:stretch/>
        </p:blipFill>
        <p:spPr>
          <a:xfrm>
            <a:off x="387927" y="374073"/>
            <a:ext cx="10086109" cy="5940394"/>
          </a:xfrm>
          <a:prstGeom prst="rect">
            <a:avLst/>
          </a:prstGeom>
        </p:spPr>
      </p:pic>
    </p:spTree>
    <p:extLst>
      <p:ext uri="{BB962C8B-B14F-4D97-AF65-F5344CB8AC3E}">
        <p14:creationId xmlns:p14="http://schemas.microsoft.com/office/powerpoint/2010/main" val="211199386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04661" y="45204"/>
            <a:ext cx="10515600" cy="1325563"/>
          </a:xfrm>
        </p:spPr>
        <p:txBody>
          <a:bodyPr/>
          <a:lstStyle/>
          <a:p>
            <a:r>
              <a:rPr lang="es-ES_tradnl" altLang="es-MX" b="1" dirty="0" smtClean="0">
                <a:solidFill>
                  <a:srgbClr val="FF3399"/>
                </a:solidFill>
                <a:latin typeface="Comic Sans MS" panose="030F0702030302020204" pitchFamily="66" charset="0"/>
              </a:rPr>
              <a:t>Estrategias de aprendizaje</a:t>
            </a:r>
            <a:endParaRPr lang="es-MX" dirty="0"/>
          </a:p>
        </p:txBody>
      </p:sp>
      <p:sp>
        <p:nvSpPr>
          <p:cNvPr id="4" name="Nube 3"/>
          <p:cNvSpPr/>
          <p:nvPr/>
        </p:nvSpPr>
        <p:spPr>
          <a:xfrm>
            <a:off x="100884" y="1876714"/>
            <a:ext cx="11423344" cy="4981286"/>
          </a:xfrm>
          <a:prstGeom prst="cloud">
            <a:avLst/>
          </a:prstGeom>
          <a:solidFill>
            <a:schemeClr val="accent1">
              <a:lumMod val="20000"/>
              <a:lumOff val="80000"/>
            </a:schemeClr>
          </a:solidFill>
          <a:ln w="762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050" name="Picture 2" descr="Imagen relacionada"/>
          <p:cNvPicPr>
            <a:picLocks noChangeAspect="1" noChangeArrowheads="1"/>
          </p:cNvPicPr>
          <p:nvPr/>
        </p:nvPicPr>
        <p:blipFill rotWithShape="1">
          <a:blip r:embed="rId3">
            <a:extLst>
              <a:ext uri="{28A0092B-C50C-407E-A947-70E740481C1C}">
                <a14:useLocalDpi xmlns:a14="http://schemas.microsoft.com/office/drawing/2010/main" val="0"/>
              </a:ext>
            </a:extLst>
          </a:blip>
          <a:srcRect r="70445" b="69066"/>
          <a:stretch/>
        </p:blipFill>
        <p:spPr bwMode="auto">
          <a:xfrm>
            <a:off x="-366116" y="296414"/>
            <a:ext cx="2877398" cy="3186993"/>
          </a:xfrm>
          <a:prstGeom prst="rect">
            <a:avLst/>
          </a:prstGeom>
          <a:noFill/>
          <a:effectLst>
            <a:softEdge rad="635000"/>
          </a:effectLst>
          <a:extLst>
            <a:ext uri="{909E8E84-426E-40DD-AFC4-6F175D3DCCD1}">
              <a14:hiddenFill xmlns:a14="http://schemas.microsoft.com/office/drawing/2010/main">
                <a:solidFill>
                  <a:srgbClr val="FFFFFF"/>
                </a:solidFill>
              </a14:hiddenFill>
            </a:ext>
          </a:extLst>
        </p:spPr>
      </p:pic>
      <p:pic>
        <p:nvPicPr>
          <p:cNvPr id="7" name="Picture 2" descr="Imagen relacionada"/>
          <p:cNvPicPr>
            <a:picLocks noChangeAspect="1" noChangeArrowheads="1"/>
          </p:cNvPicPr>
          <p:nvPr/>
        </p:nvPicPr>
        <p:blipFill rotWithShape="1">
          <a:blip r:embed="rId3">
            <a:extLst>
              <a:ext uri="{28A0092B-C50C-407E-A947-70E740481C1C}">
                <a14:useLocalDpi xmlns:a14="http://schemas.microsoft.com/office/drawing/2010/main" val="0"/>
              </a:ext>
            </a:extLst>
          </a:blip>
          <a:srcRect l="30364" r="35628" b="70596"/>
          <a:stretch/>
        </p:blipFill>
        <p:spPr bwMode="auto">
          <a:xfrm>
            <a:off x="-244830" y="4554533"/>
            <a:ext cx="2634825" cy="2410692"/>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4294967295"/>
          </p:nvPr>
        </p:nvSpPr>
        <p:spPr>
          <a:xfrm>
            <a:off x="1632738" y="2545724"/>
            <a:ext cx="8060747" cy="1687133"/>
          </a:xfrm>
          <a:prstGeom prst="rect">
            <a:avLst/>
          </a:prstGeom>
          <a:noFill/>
          <a:ln>
            <a:noFill/>
          </a:ln>
        </p:spPr>
        <p:txBody>
          <a:bodyPr>
            <a:noAutofit/>
          </a:bodyPr>
          <a:lstStyle/>
          <a:p>
            <a:pPr marL="0" indent="0" algn="ctr">
              <a:buNone/>
            </a:pPr>
            <a:r>
              <a:rPr lang="es-MX" altLang="es-MX" sz="2800" dirty="0">
                <a:solidFill>
                  <a:schemeClr val="accent2"/>
                </a:solidFill>
                <a:latin typeface="Comic Sans MS" panose="030F0702030302020204" pitchFamily="66" charset="0"/>
              </a:rPr>
              <a:t> </a:t>
            </a:r>
            <a:r>
              <a:rPr lang="es-MX" sz="2800" dirty="0"/>
              <a:t>son procedimientos (conjunto de </a:t>
            </a:r>
            <a:r>
              <a:rPr lang="es-MX" sz="2800" dirty="0" smtClean="0"/>
              <a:t>pasos, operaciones </a:t>
            </a:r>
            <a:r>
              <a:rPr lang="es-MX" sz="2800" dirty="0"/>
              <a:t>o habilidades) que un estudiante elige y emplea en </a:t>
            </a:r>
            <a:r>
              <a:rPr lang="es-MX" sz="2800" dirty="0" smtClean="0"/>
              <a:t>forma consciente, </a:t>
            </a:r>
            <a:r>
              <a:rPr lang="es-MX" sz="2800" dirty="0"/>
              <a:t>controlada e intencional como instrumentos flexibles para facilitar </a:t>
            </a:r>
            <a:r>
              <a:rPr lang="es-MX" sz="2800" dirty="0" smtClean="0"/>
              <a:t>la adquisición, </a:t>
            </a:r>
            <a:r>
              <a:rPr lang="es-MX" sz="2800" dirty="0"/>
              <a:t>almacenamiento y utilización de la información, esto es, </a:t>
            </a:r>
            <a:r>
              <a:rPr lang="es-MX" sz="2800" dirty="0" smtClean="0"/>
              <a:t>aprender significativamente </a:t>
            </a:r>
            <a:r>
              <a:rPr lang="es-MX" sz="2800" dirty="0"/>
              <a:t>y solucionar problemas.</a:t>
            </a:r>
          </a:p>
        </p:txBody>
      </p:sp>
      <p:pic>
        <p:nvPicPr>
          <p:cNvPr id="6" name="Picture 2" descr="Imagen relacionada"/>
          <p:cNvPicPr>
            <a:picLocks noChangeAspect="1" noChangeArrowheads="1"/>
          </p:cNvPicPr>
          <p:nvPr/>
        </p:nvPicPr>
        <p:blipFill rotWithShape="1">
          <a:blip r:embed="rId3">
            <a:extLst>
              <a:ext uri="{28A0092B-C50C-407E-A947-70E740481C1C}">
                <a14:useLocalDpi xmlns:a14="http://schemas.microsoft.com/office/drawing/2010/main" val="0"/>
              </a:ext>
            </a:extLst>
          </a:blip>
          <a:srcRect l="65587" b="66770"/>
          <a:stretch/>
        </p:blipFill>
        <p:spPr bwMode="auto">
          <a:xfrm>
            <a:off x="10338578" y="649286"/>
            <a:ext cx="1658486" cy="1694670"/>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pic>
        <p:nvPicPr>
          <p:cNvPr id="8" name="Picture 2" descr="Imagen relacionada"/>
          <p:cNvPicPr>
            <a:picLocks noChangeAspect="1" noChangeArrowheads="1"/>
          </p:cNvPicPr>
          <p:nvPr/>
        </p:nvPicPr>
        <p:blipFill rotWithShape="1">
          <a:blip r:embed="rId3">
            <a:extLst>
              <a:ext uri="{28A0092B-C50C-407E-A947-70E740481C1C}">
                <a14:useLocalDpi xmlns:a14="http://schemas.microsoft.com/office/drawing/2010/main" val="0"/>
              </a:ext>
            </a:extLst>
          </a:blip>
          <a:srcRect l="71660" t="74932"/>
          <a:stretch/>
        </p:blipFill>
        <p:spPr bwMode="auto">
          <a:xfrm>
            <a:off x="9218292" y="2921512"/>
            <a:ext cx="2801969" cy="2622690"/>
          </a:xfrm>
          <a:prstGeom prst="rect">
            <a:avLst/>
          </a:prstGeom>
          <a:noFill/>
          <a:effectLst>
            <a:softEdge rad="635000"/>
          </a:effectLst>
          <a:extLst>
            <a:ext uri="{909E8E84-426E-40DD-AFC4-6F175D3DCCD1}">
              <a14:hiddenFill xmlns:a14="http://schemas.microsoft.com/office/drawing/2010/main">
                <a:solidFill>
                  <a:srgbClr val="FFFFFF"/>
                </a:solidFill>
              </a14:hiddenFill>
            </a:ext>
          </a:extLst>
        </p:spPr>
      </p:pic>
      <p:pic>
        <p:nvPicPr>
          <p:cNvPr id="9" name="Picture 2" descr="Imagen relacionada"/>
          <p:cNvPicPr>
            <a:picLocks noChangeAspect="1" noChangeArrowheads="1"/>
          </p:cNvPicPr>
          <p:nvPr/>
        </p:nvPicPr>
        <p:blipFill rotWithShape="1">
          <a:blip r:embed="rId3">
            <a:extLst>
              <a:ext uri="{28A0092B-C50C-407E-A947-70E740481C1C}">
                <a14:useLocalDpi xmlns:a14="http://schemas.microsoft.com/office/drawing/2010/main" val="0"/>
              </a:ext>
            </a:extLst>
          </a:blip>
          <a:srcRect l="49393" t="62689" r="24696" b="15120"/>
          <a:stretch/>
        </p:blipFill>
        <p:spPr bwMode="auto">
          <a:xfrm>
            <a:off x="9747643" y="4979326"/>
            <a:ext cx="2024602" cy="1834796"/>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594981"/>
      </p:ext>
    </p:extLst>
  </p:cSld>
  <p:clrMapOvr>
    <a:masterClrMapping/>
  </p:clrMapOvr>
  <p:transition spd="slow">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b="1" dirty="0">
                <a:solidFill>
                  <a:srgbClr val="CF1FB6"/>
                </a:solidFill>
              </a:rPr>
              <a:t>Estrategia de aprendizaje con docente</a:t>
            </a:r>
          </a:p>
        </p:txBody>
      </p:sp>
      <p:sp>
        <p:nvSpPr>
          <p:cNvPr id="3" name="Marcador de contenido 2"/>
          <p:cNvSpPr>
            <a:spLocks noGrp="1"/>
          </p:cNvSpPr>
          <p:nvPr>
            <p:ph idx="4294967295"/>
          </p:nvPr>
        </p:nvSpPr>
        <p:spPr>
          <a:xfrm>
            <a:off x="1066800" y="2103119"/>
            <a:ext cx="9698182" cy="1235825"/>
          </a:xfrm>
          <a:prstGeom prst="rect">
            <a:avLst/>
          </a:prstGeom>
          <a:solidFill>
            <a:srgbClr val="FFC000"/>
          </a:solidFill>
          <a:ln>
            <a:solidFill>
              <a:schemeClr val="tx2"/>
            </a:solidFill>
          </a:ln>
        </p:spPr>
        <p:txBody>
          <a:bodyPr>
            <a:noAutofit/>
          </a:bodyPr>
          <a:lstStyle/>
          <a:p>
            <a:pPr marL="0" indent="0" algn="ctr">
              <a:buNone/>
            </a:pPr>
            <a:r>
              <a:rPr lang="es-MX" sz="2400" dirty="0"/>
              <a:t>E</a:t>
            </a:r>
            <a:r>
              <a:rPr lang="es-MX" sz="2400" dirty="0" smtClean="0"/>
              <a:t>s </a:t>
            </a:r>
            <a:r>
              <a:rPr lang="es-MX" sz="2400" dirty="0"/>
              <a:t>toda acción planeada de enseñanza-aprendizaje que requiere la presencia de alumnos, la guía y supervisión del docente.</a:t>
            </a:r>
          </a:p>
        </p:txBody>
      </p:sp>
      <p:pic>
        <p:nvPicPr>
          <p:cNvPr id="4" name="Imagen 3"/>
          <p:cNvPicPr>
            <a:picLocks noChangeAspect="1"/>
          </p:cNvPicPr>
          <p:nvPr/>
        </p:nvPicPr>
        <p:blipFill rotWithShape="1">
          <a:blip r:embed="rId2"/>
          <a:srcRect l="60968" t="56345" r="17097" b="10227"/>
          <a:stretch/>
        </p:blipFill>
        <p:spPr>
          <a:xfrm>
            <a:off x="8104909" y="3387571"/>
            <a:ext cx="3911463" cy="3351328"/>
          </a:xfrm>
          <a:prstGeom prst="rect">
            <a:avLst/>
          </a:prstGeom>
          <a:effectLst>
            <a:softEdge rad="635000"/>
          </a:effectLst>
        </p:spPr>
      </p:pic>
      <p:pic>
        <p:nvPicPr>
          <p:cNvPr id="5" name="Imagen 4"/>
          <p:cNvPicPr>
            <a:picLocks noChangeAspect="1"/>
          </p:cNvPicPr>
          <p:nvPr/>
        </p:nvPicPr>
        <p:blipFill rotWithShape="1">
          <a:blip r:embed="rId2"/>
          <a:srcRect l="19227" t="56345" r="61713" b="16856"/>
          <a:stretch/>
        </p:blipFill>
        <p:spPr>
          <a:xfrm>
            <a:off x="62344" y="3000983"/>
            <a:ext cx="4239491" cy="3351328"/>
          </a:xfrm>
          <a:prstGeom prst="rect">
            <a:avLst/>
          </a:prstGeom>
          <a:effectLst>
            <a:softEdge rad="635000"/>
          </a:effectLst>
        </p:spPr>
      </p:pic>
      <p:pic>
        <p:nvPicPr>
          <p:cNvPr id="6" name="Imagen 5"/>
          <p:cNvPicPr>
            <a:picLocks noChangeAspect="1"/>
          </p:cNvPicPr>
          <p:nvPr/>
        </p:nvPicPr>
        <p:blipFill rotWithShape="1">
          <a:blip r:embed="rId2"/>
          <a:srcRect l="40203" t="56345" r="40523" b="10227"/>
          <a:stretch/>
        </p:blipFill>
        <p:spPr>
          <a:xfrm>
            <a:off x="4675908" y="3075152"/>
            <a:ext cx="3429001" cy="3343749"/>
          </a:xfrm>
          <a:prstGeom prst="rect">
            <a:avLst/>
          </a:prstGeom>
          <a:effectLst>
            <a:softEdge rad="635000"/>
          </a:effectLst>
        </p:spPr>
      </p:pic>
    </p:spTree>
    <p:extLst>
      <p:ext uri="{BB962C8B-B14F-4D97-AF65-F5344CB8AC3E}">
        <p14:creationId xmlns:p14="http://schemas.microsoft.com/office/powerpoint/2010/main" val="196123966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80655" y="420921"/>
            <a:ext cx="10058400" cy="1371600"/>
          </a:xfrm>
        </p:spPr>
        <p:txBody>
          <a:bodyPr>
            <a:normAutofit/>
          </a:bodyPr>
          <a:lstStyle/>
          <a:p>
            <a:pPr algn="ctr"/>
            <a:r>
              <a:rPr lang="es-MX" dirty="0"/>
              <a:t> </a:t>
            </a:r>
            <a:r>
              <a:rPr lang="es-MX" b="1" dirty="0">
                <a:solidFill>
                  <a:schemeClr val="accent6">
                    <a:lumMod val="50000"/>
                  </a:schemeClr>
                </a:solidFill>
              </a:rPr>
              <a:t>Estrategia de </a:t>
            </a:r>
            <a:r>
              <a:rPr lang="es-MX" b="1" dirty="0" smtClean="0">
                <a:solidFill>
                  <a:schemeClr val="accent6">
                    <a:lumMod val="50000"/>
                  </a:schemeClr>
                </a:solidFill>
              </a:rPr>
              <a:t>aprendizaje sin docente </a:t>
            </a:r>
            <a:endParaRPr lang="es-MX" b="1" dirty="0">
              <a:solidFill>
                <a:schemeClr val="accent6">
                  <a:lumMod val="50000"/>
                </a:schemeClr>
              </a:solidFill>
            </a:endParaRPr>
          </a:p>
        </p:txBody>
      </p:sp>
      <p:pic>
        <p:nvPicPr>
          <p:cNvPr id="4" name="Imagen 3"/>
          <p:cNvPicPr>
            <a:picLocks noChangeAspect="1"/>
          </p:cNvPicPr>
          <p:nvPr/>
        </p:nvPicPr>
        <p:blipFill rotWithShape="1">
          <a:blip r:embed="rId2"/>
          <a:srcRect l="23061" t="63542" r="19652" b="21118"/>
          <a:stretch/>
        </p:blipFill>
        <p:spPr>
          <a:xfrm>
            <a:off x="4405743" y="4583083"/>
            <a:ext cx="7453745" cy="1693026"/>
          </a:xfrm>
          <a:prstGeom prst="rect">
            <a:avLst/>
          </a:prstGeom>
          <a:ln w="228600" cap="sq" cmpd="thickThin">
            <a:solidFill>
              <a:srgbClr val="000000"/>
            </a:solidFill>
            <a:prstDash val="solid"/>
            <a:miter lim="800000"/>
          </a:ln>
          <a:effectLst>
            <a:innerShdw blurRad="76200">
              <a:srgbClr val="000000"/>
            </a:innerShdw>
          </a:effectLst>
        </p:spPr>
      </p:pic>
      <p:pic>
        <p:nvPicPr>
          <p:cNvPr id="5" name="Imagen 4"/>
          <p:cNvPicPr>
            <a:picLocks noChangeAspect="1"/>
          </p:cNvPicPr>
          <p:nvPr/>
        </p:nvPicPr>
        <p:blipFill rotWithShape="1">
          <a:blip r:embed="rId2"/>
          <a:srcRect l="22634" t="44034" r="19653" b="38163"/>
          <a:stretch/>
        </p:blipFill>
        <p:spPr>
          <a:xfrm>
            <a:off x="623452" y="2123901"/>
            <a:ext cx="7509163" cy="1866208"/>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379446598"/>
      </p:ext>
    </p:extLst>
  </p:cSld>
  <p:clrMapOvr>
    <a:masterClrMapping/>
  </p:clrMapOvr>
  <p:transition spd="slow">
    <p:randomBar dir="ver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dirty="0" smtClean="0">
                <a:solidFill>
                  <a:schemeClr val="accent2"/>
                </a:solidFill>
                <a:effectLst>
                  <a:outerShdw blurRad="38100" dist="38100" dir="2700000" algn="tl">
                    <a:srgbClr val="000000">
                      <a:alpha val="43137"/>
                    </a:srgbClr>
                  </a:outerShdw>
                </a:effectLst>
              </a:rPr>
              <a:t>Uso de estrategias de aprendizaje</a:t>
            </a:r>
            <a:r>
              <a:rPr lang="es-ES" dirty="0" smtClean="0">
                <a:solidFill>
                  <a:schemeClr val="accent2"/>
                </a:solidFill>
              </a:rPr>
              <a:t> </a:t>
            </a:r>
            <a:endParaRPr lang="es-MX" dirty="0"/>
          </a:p>
        </p:txBody>
      </p:sp>
      <p:sp>
        <p:nvSpPr>
          <p:cNvPr id="4" name="Rectangle 3"/>
          <p:cNvSpPr txBox="1">
            <a:spLocks noChangeArrowheads="1"/>
          </p:cNvSpPr>
          <p:nvPr/>
        </p:nvSpPr>
        <p:spPr>
          <a:xfrm>
            <a:off x="1847056" y="2014194"/>
            <a:ext cx="8497888" cy="45085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73050" indent="-273050" algn="just">
              <a:buFont typeface="Symbol" pitchFamily="18" charset="2"/>
              <a:buChar char="Þ"/>
            </a:pPr>
            <a:r>
              <a:rPr lang="es-ES" sz="2400" b="1" dirty="0" smtClean="0">
                <a:solidFill>
                  <a:schemeClr val="tx2"/>
                </a:solidFill>
              </a:rPr>
              <a:t>Los contenidos de aprendizaje: </a:t>
            </a:r>
            <a:r>
              <a:rPr lang="es-ES" sz="2400" dirty="0" smtClean="0"/>
              <a:t>La estrategia utilizada puede variar en función de lo que se tiene que aprender. </a:t>
            </a:r>
          </a:p>
          <a:p>
            <a:pPr marL="0" indent="0" algn="just">
              <a:buNone/>
            </a:pPr>
            <a:endParaRPr lang="es-ES" sz="2400" dirty="0" smtClean="0"/>
          </a:p>
          <a:p>
            <a:pPr marL="273050" indent="-273050" algn="just">
              <a:buFont typeface="Symbol" pitchFamily="18" charset="2"/>
              <a:buChar char="Þ"/>
            </a:pPr>
            <a:r>
              <a:rPr lang="es-ES" sz="2400" b="1" dirty="0" smtClean="0">
                <a:solidFill>
                  <a:schemeClr val="tx2"/>
                </a:solidFill>
              </a:rPr>
              <a:t>Los conocimientos previos sobre el contenido de aprendizaje: </a:t>
            </a:r>
            <a:r>
              <a:rPr lang="es-ES" sz="2400" dirty="0" smtClean="0"/>
              <a:t>Las estrategias que dan significado a la información o la reorganizan son aquellas que suponen una re significación de lo aprendido.</a:t>
            </a:r>
          </a:p>
          <a:p>
            <a:pPr marL="0" indent="0" algn="just">
              <a:buNone/>
            </a:pPr>
            <a:endParaRPr lang="es-ES" sz="2400" dirty="0" smtClean="0"/>
          </a:p>
          <a:p>
            <a:pPr marL="273050" indent="-273050" algn="just">
              <a:buFont typeface="Symbol" pitchFamily="18" charset="2"/>
              <a:buChar char="Þ"/>
            </a:pPr>
            <a:r>
              <a:rPr lang="es-ES" sz="2400" b="1" dirty="0" smtClean="0">
                <a:solidFill>
                  <a:schemeClr val="tx2"/>
                </a:solidFill>
              </a:rPr>
              <a:t>La evaluación del aprendizaje: </a:t>
            </a:r>
            <a:r>
              <a:rPr lang="es-ES" sz="2400" dirty="0" smtClean="0"/>
              <a:t>Debe incluir los procedimientos o estrategias con las cuales son trabajados los contenidos escolares. </a:t>
            </a:r>
            <a:endParaRPr lang="es-ES" sz="2400" dirty="0"/>
          </a:p>
        </p:txBody>
      </p:sp>
    </p:spTree>
    <p:extLst>
      <p:ext uri="{BB962C8B-B14F-4D97-AF65-F5344CB8AC3E}">
        <p14:creationId xmlns:p14="http://schemas.microsoft.com/office/powerpoint/2010/main" val="1090188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diamond(in)">
                                      <p:cBhvr>
                                        <p:cTn id="7" dur="500"/>
                                        <p:tgtEl>
                                          <p:spTgt spid="4">
                                            <p:bg/>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diamond(in)">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diamond(in)">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diamond(in)">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6800" y="41565"/>
            <a:ext cx="10058400" cy="969818"/>
          </a:xfrm>
        </p:spPr>
        <p:txBody>
          <a:bodyPr>
            <a:normAutofit fontScale="90000"/>
          </a:bodyPr>
          <a:lstStyle/>
          <a:p>
            <a:r>
              <a:rPr lang="es-ES_tradnl" altLang="es-MX" b="1" dirty="0" smtClean="0">
                <a:solidFill>
                  <a:srgbClr val="FF3399"/>
                </a:solidFill>
                <a:effectLst>
                  <a:outerShdw blurRad="38100" dist="38100" dir="2700000" algn="tl">
                    <a:srgbClr val="C0C0C0"/>
                  </a:outerShdw>
                </a:effectLst>
                <a:latin typeface="Comic Sans MS" panose="030F0702030302020204" pitchFamily="66" charset="0"/>
              </a:rPr>
              <a:t>¿Cuándo un alumno es estratégico?</a:t>
            </a:r>
            <a:endParaRPr lang="es-MX" dirty="0"/>
          </a:p>
        </p:txBody>
      </p:sp>
      <p:sp>
        <p:nvSpPr>
          <p:cNvPr id="4" name="Rectangle 3"/>
          <p:cNvSpPr>
            <a:spLocks noGrp="1" noChangeArrowheads="1"/>
          </p:cNvSpPr>
          <p:nvPr>
            <p:ph idx="4294967295"/>
          </p:nvPr>
        </p:nvSpPr>
        <p:spPr>
          <a:xfrm>
            <a:off x="1066800" y="1333354"/>
            <a:ext cx="10058400" cy="4599708"/>
          </a:xfrm>
          <a:prstGeom prst="rect">
            <a:avLst/>
          </a:prstGeom>
        </p:spPr>
        <p:txBody>
          <a:bodyPr>
            <a:noAutofit/>
          </a:bodyPr>
          <a:lstStyle/>
          <a:p>
            <a:pPr marL="457200" indent="-457200" eaLnBrk="1" hangingPunct="1">
              <a:lnSpc>
                <a:spcPct val="90000"/>
              </a:lnSpc>
              <a:buFont typeface="+mj-lt"/>
              <a:buAutoNum type="arabicPeriod"/>
            </a:pPr>
            <a:r>
              <a:rPr lang="es-ES_tradnl" altLang="es-MX" dirty="0" smtClean="0">
                <a:latin typeface="Comic Sans MS" panose="030F0702030302020204" pitchFamily="66" charset="0"/>
              </a:rPr>
              <a:t>Cuando es capaz de ajustar su comportamiento a la tarea que se le pide.								</a:t>
            </a:r>
          </a:p>
          <a:p>
            <a:pPr marL="457200" indent="-457200" eaLnBrk="1" hangingPunct="1">
              <a:lnSpc>
                <a:spcPct val="90000"/>
              </a:lnSpc>
              <a:buFont typeface="+mj-lt"/>
              <a:buAutoNum type="arabicPeriod"/>
            </a:pPr>
            <a:r>
              <a:rPr lang="es-ES_tradnl" altLang="es-MX" dirty="0" smtClean="0">
                <a:latin typeface="Comic Sans MS" panose="030F0702030302020204" pitchFamily="66" charset="0"/>
              </a:rPr>
              <a:t>Cuando realiza una reflexión consciente sobre el objetivo de la tarea.</a:t>
            </a:r>
          </a:p>
          <a:p>
            <a:pPr marL="457200" indent="-457200" eaLnBrk="1" hangingPunct="1">
              <a:lnSpc>
                <a:spcPct val="90000"/>
              </a:lnSpc>
              <a:buFont typeface="+mj-lt"/>
              <a:buAutoNum type="arabicPeriod"/>
            </a:pPr>
            <a:r>
              <a:rPr lang="es-ES_tradnl" altLang="es-MX" dirty="0" smtClean="0">
                <a:latin typeface="Comic Sans MS" panose="030F0702030302020204" pitchFamily="66" charset="0"/>
              </a:rPr>
              <a:t>Cuando planifica qué va hacer y cómo lo va hacer.</a:t>
            </a:r>
          </a:p>
          <a:p>
            <a:pPr marL="457200" indent="-457200" eaLnBrk="1" hangingPunct="1">
              <a:lnSpc>
                <a:spcPct val="90000"/>
              </a:lnSpc>
              <a:buFont typeface="+mj-lt"/>
              <a:buAutoNum type="arabicPeriod"/>
            </a:pPr>
            <a:r>
              <a:rPr lang="es-ES_tradnl" altLang="es-MX" dirty="0" smtClean="0">
                <a:latin typeface="Comic Sans MS" panose="030F0702030302020204" pitchFamily="66" charset="0"/>
              </a:rPr>
              <a:t>Cuando realiza la tarea</a:t>
            </a:r>
          </a:p>
          <a:p>
            <a:pPr marL="457200" indent="-457200" eaLnBrk="1" hangingPunct="1">
              <a:lnSpc>
                <a:spcPct val="90000"/>
              </a:lnSpc>
              <a:buFont typeface="+mj-lt"/>
              <a:buAutoNum type="arabicPeriod"/>
            </a:pPr>
            <a:r>
              <a:rPr lang="es-ES_tradnl" altLang="es-MX" dirty="0" smtClean="0">
                <a:latin typeface="Comic Sans MS" panose="030F0702030302020204" pitchFamily="66" charset="0"/>
              </a:rPr>
              <a:t>Cuando evalúa su actuación</a:t>
            </a:r>
          </a:p>
          <a:p>
            <a:pPr marL="457200" indent="-457200" eaLnBrk="1" hangingPunct="1">
              <a:lnSpc>
                <a:spcPct val="90000"/>
              </a:lnSpc>
              <a:buFont typeface="+mj-lt"/>
              <a:buAutoNum type="arabicPeriod"/>
            </a:pPr>
            <a:r>
              <a:rPr lang="es-ES_tradnl" altLang="es-MX" dirty="0" smtClean="0">
                <a:latin typeface="Comic Sans MS" panose="030F0702030302020204" pitchFamily="66" charset="0"/>
              </a:rPr>
              <a:t>Cuando acumula conocimiento acerca de cuando volver a utilizar la estrategia.</a:t>
            </a:r>
          </a:p>
          <a:p>
            <a:pPr marL="457200" indent="-457200" eaLnBrk="1" hangingPunct="1">
              <a:lnSpc>
                <a:spcPct val="90000"/>
              </a:lnSpc>
              <a:buFont typeface="+mj-lt"/>
              <a:buAutoNum type="arabicPeriod"/>
            </a:pPr>
            <a:r>
              <a:rPr lang="es-ES_tradnl" altLang="es-MX" dirty="0" smtClean="0">
                <a:latin typeface="Comic Sans MS" panose="030F0702030302020204" pitchFamily="66" charset="0"/>
              </a:rPr>
              <a:t>Cuando es capaz de identificar su estilo de aprendizaje.</a:t>
            </a:r>
          </a:p>
          <a:p>
            <a:pPr marL="457200" indent="-457200" eaLnBrk="1" hangingPunct="1">
              <a:lnSpc>
                <a:spcPct val="90000"/>
              </a:lnSpc>
              <a:buFont typeface="+mj-lt"/>
              <a:buAutoNum type="arabicPeriod"/>
            </a:pPr>
            <a:r>
              <a:rPr lang="es-ES_tradnl" altLang="es-MX" dirty="0" smtClean="0">
                <a:latin typeface="Comic Sans MS" panose="030F0702030302020204" pitchFamily="66" charset="0"/>
              </a:rPr>
              <a:t>Cuando se preocupa del desarrollo de competencias</a:t>
            </a:r>
            <a:r>
              <a:rPr lang="es-ES_tradnl" altLang="es-MX" dirty="0" smtClean="0">
                <a:latin typeface="Comic Sans MS" panose="030F0702030302020204" pitchFamily="66" charset="0"/>
                <a:hlinkClick r:id="" action="ppaction://noaction"/>
              </a:rPr>
              <a:t> </a:t>
            </a:r>
            <a:r>
              <a:rPr lang="es-ES_tradnl" altLang="es-MX" dirty="0" smtClean="0">
                <a:latin typeface="Comic Sans MS" panose="030F0702030302020204" pitchFamily="66" charset="0"/>
              </a:rPr>
              <a:t>para su desempeño profesional.</a:t>
            </a:r>
          </a:p>
          <a:p>
            <a:pPr marL="457200" indent="-457200" eaLnBrk="1" hangingPunct="1">
              <a:lnSpc>
                <a:spcPct val="90000"/>
              </a:lnSpc>
              <a:buFont typeface="+mj-lt"/>
              <a:buAutoNum type="arabicPeriod"/>
            </a:pPr>
            <a:r>
              <a:rPr lang="es-ES_tradnl" altLang="es-MX" dirty="0" smtClean="0">
                <a:latin typeface="Comic Sans MS" panose="030F0702030302020204" pitchFamily="66" charset="0"/>
              </a:rPr>
              <a:t>Cuando es capaz de utilizar diferentes estrategias, de acuerdo al objetivo de la tarea</a:t>
            </a:r>
            <a:endParaRPr lang="es-ES" altLang="es-MX" dirty="0" smtClean="0">
              <a:latin typeface="Comic Sans MS" panose="030F0702030302020204" pitchFamily="66" charset="0"/>
            </a:endParaRPr>
          </a:p>
        </p:txBody>
      </p:sp>
    </p:spTree>
    <p:extLst>
      <p:ext uri="{BB962C8B-B14F-4D97-AF65-F5344CB8AC3E}">
        <p14:creationId xmlns:p14="http://schemas.microsoft.com/office/powerpoint/2010/main" val="2664882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1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dissolve">
                                      <p:cBhvr>
                                        <p:cTn id="12" dur="10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dissolve">
                                      <p:cBhvr>
                                        <p:cTn id="17" dur="10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dissolve">
                                      <p:cBhvr>
                                        <p:cTn id="22" dur="10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dissolve">
                                      <p:cBhvr>
                                        <p:cTn id="27" dur="10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dissolve">
                                      <p:cBhvr>
                                        <p:cTn id="32" dur="10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dissolve">
                                      <p:cBhvr>
                                        <p:cTn id="37" dur="1000"/>
                                        <p:tgtEl>
                                          <p:spTgt spid="4">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4">
                                            <p:txEl>
                                              <p:pRg st="7" end="7"/>
                                            </p:txEl>
                                          </p:spTgt>
                                        </p:tgtEl>
                                        <p:attrNameLst>
                                          <p:attrName>style.visibility</p:attrName>
                                        </p:attrNameLst>
                                      </p:cBhvr>
                                      <p:to>
                                        <p:strVal val="visible"/>
                                      </p:to>
                                    </p:set>
                                    <p:animEffect transition="in" filter="dissolve">
                                      <p:cBhvr>
                                        <p:cTn id="42" dur="1000"/>
                                        <p:tgtEl>
                                          <p:spTgt spid="4">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4">
                                            <p:txEl>
                                              <p:pRg st="8" end="8"/>
                                            </p:txEl>
                                          </p:spTgt>
                                        </p:tgtEl>
                                        <p:attrNameLst>
                                          <p:attrName>style.visibility</p:attrName>
                                        </p:attrNameLst>
                                      </p:cBhvr>
                                      <p:to>
                                        <p:strVal val="visible"/>
                                      </p:to>
                                    </p:set>
                                    <p:animEffect transition="in" filter="dissolve">
                                      <p:cBhvr>
                                        <p:cTn id="47" dur="10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A</a:t>
            </a:r>
            <a:r>
              <a:rPr lang="es-MX" dirty="0" smtClean="0"/>
              <a:t>prender</a:t>
            </a:r>
            <a:endParaRPr lang="es-MX" dirty="0"/>
          </a:p>
        </p:txBody>
      </p:sp>
      <p:sp>
        <p:nvSpPr>
          <p:cNvPr id="3" name="2 Marcador de contenido"/>
          <p:cNvSpPr>
            <a:spLocks noGrp="1"/>
          </p:cNvSpPr>
          <p:nvPr>
            <p:ph idx="4294967295"/>
          </p:nvPr>
        </p:nvSpPr>
        <p:spPr>
          <a:xfrm>
            <a:off x="736672" y="1873362"/>
            <a:ext cx="10027920" cy="3579849"/>
          </a:xfrm>
          <a:prstGeom prst="rect">
            <a:avLst/>
          </a:prstGeom>
        </p:spPr>
        <p:txBody>
          <a:bodyPr>
            <a:normAutofit/>
          </a:bodyPr>
          <a:lstStyle/>
          <a:p>
            <a:pPr algn="just"/>
            <a:r>
              <a:rPr lang="es-MX" sz="2400" b="0" dirty="0" smtClean="0"/>
              <a:t>Aprender es adquirir el conocimiento de algo por medio del estudio o de la experiencia o concebir algo por meras apariencias, o con poco fundamento. También se refiere a tomar algo en memoria.</a:t>
            </a:r>
            <a:endParaRPr lang="es-MX" sz="2400" b="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3447" y="4370294"/>
            <a:ext cx="1728192" cy="2187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96267" y="4209840"/>
            <a:ext cx="2844800"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50533" y="4428916"/>
            <a:ext cx="3251200" cy="170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785078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Tipos de aprendizaje</a:t>
            </a:r>
            <a:endParaRPr lang="es-MX" dirty="0"/>
          </a:p>
        </p:txBody>
      </p:sp>
      <p:graphicFrame>
        <p:nvGraphicFramePr>
          <p:cNvPr id="4" name="3 Marcador de contenido"/>
          <p:cNvGraphicFramePr>
            <a:graphicFrameLocks noGrp="1"/>
          </p:cNvGraphicFramePr>
          <p:nvPr>
            <p:ph idx="4294967295"/>
            <p:extLst>
              <p:ext uri="{D42A27DB-BD31-4B8C-83A1-F6EECF244321}">
                <p14:modId xmlns:p14="http://schemas.microsoft.com/office/powerpoint/2010/main" val="769563902"/>
              </p:ext>
            </p:extLst>
          </p:nvPr>
        </p:nvGraphicFramePr>
        <p:xfrm>
          <a:off x="681927" y="1459583"/>
          <a:ext cx="10972800" cy="49971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7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9067747">
            <a:off x="349782" y="1177718"/>
            <a:ext cx="2419345" cy="15156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1732230">
            <a:off x="8830166" y="554252"/>
            <a:ext cx="3000775" cy="17010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1479056">
            <a:off x="282517" y="4555108"/>
            <a:ext cx="2553471" cy="1434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rot="18948537">
            <a:off x="9068896" y="4641577"/>
            <a:ext cx="2864081" cy="142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657045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0" y="0"/>
            <a:ext cx="12293600" cy="6858000"/>
          </a:xfrm>
          <a:prstGeom prst="rect">
            <a:avLst/>
          </a:prstGeom>
        </p:spPr>
      </p:pic>
      <p:sp>
        <p:nvSpPr>
          <p:cNvPr id="3" name="Marcador de contenido 2"/>
          <p:cNvSpPr>
            <a:spLocks noGrp="1"/>
          </p:cNvSpPr>
          <p:nvPr>
            <p:ph idx="4294967295"/>
          </p:nvPr>
        </p:nvSpPr>
        <p:spPr>
          <a:xfrm>
            <a:off x="889000" y="3581400"/>
            <a:ext cx="10515600" cy="1940322"/>
          </a:xfrm>
          <a:prstGeom prst="rect">
            <a:avLst/>
          </a:prstGeom>
        </p:spPr>
        <p:txBody>
          <a:bodyPr>
            <a:normAutofit/>
          </a:bodyPr>
          <a:lstStyle/>
          <a:p>
            <a:pPr algn="ctr"/>
            <a:r>
              <a:rPr lang="es-MX" sz="2400" dirty="0"/>
              <a:t>Es una estrategia grupal que permite indagar u obtener información acerca de lo que un grupo conoce sobre un tema </a:t>
            </a:r>
            <a:r>
              <a:rPr lang="es-MX" sz="2400" dirty="0" smtClean="0"/>
              <a:t>determinado (Pimienta, 2012).</a:t>
            </a:r>
            <a:endParaRPr lang="es-MX" sz="2400" dirty="0"/>
          </a:p>
        </p:txBody>
      </p:sp>
      <p:pic>
        <p:nvPicPr>
          <p:cNvPr id="4" name="Imagen 3"/>
          <p:cNvPicPr>
            <a:picLocks noChangeAspect="1"/>
          </p:cNvPicPr>
          <p:nvPr/>
        </p:nvPicPr>
        <p:blipFill>
          <a:blip r:embed="rId3"/>
          <a:stretch>
            <a:fillRect/>
          </a:stretch>
        </p:blipFill>
        <p:spPr>
          <a:xfrm>
            <a:off x="4165600" y="457200"/>
            <a:ext cx="3588984" cy="2642858"/>
          </a:xfrm>
          <a:prstGeom prst="rect">
            <a:avLst/>
          </a:prstGeom>
        </p:spPr>
      </p:pic>
    </p:spTree>
    <p:extLst>
      <p:ext uri="{BB962C8B-B14F-4D97-AF65-F5344CB8AC3E}">
        <p14:creationId xmlns:p14="http://schemas.microsoft.com/office/powerpoint/2010/main" val="171623814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4294967295"/>
            <p:extLst>
              <p:ext uri="{D42A27DB-BD31-4B8C-83A1-F6EECF244321}">
                <p14:modId xmlns:p14="http://schemas.microsoft.com/office/powerpoint/2010/main" val="1121032999"/>
              </p:ext>
            </p:extLst>
          </p:nvPr>
        </p:nvGraphicFramePr>
        <p:xfrm>
          <a:off x="609600" y="692697"/>
          <a:ext cx="10972800" cy="54334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098"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1321" y="116633"/>
            <a:ext cx="2552700" cy="2390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180565" y="1497757"/>
            <a:ext cx="3022600" cy="201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1321" y="3068960"/>
            <a:ext cx="2908300" cy="209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686512" y="4527867"/>
            <a:ext cx="3075893" cy="1802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194071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4294967295"/>
            <p:extLst>
              <p:ext uri="{D42A27DB-BD31-4B8C-83A1-F6EECF244321}">
                <p14:modId xmlns:p14="http://schemas.microsoft.com/office/powerpoint/2010/main" val="1283845715"/>
              </p:ext>
            </p:extLst>
          </p:nvPr>
        </p:nvGraphicFramePr>
        <p:xfrm>
          <a:off x="609600" y="620689"/>
          <a:ext cx="10972800" cy="55054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5989362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8021" y="4430643"/>
            <a:ext cx="5442568"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a:xfrm>
            <a:off x="875138" y="0"/>
            <a:ext cx="10364451" cy="1081825"/>
          </a:xfrm>
        </p:spPr>
        <p:txBody>
          <a:bodyPr/>
          <a:lstStyle/>
          <a:p>
            <a:pPr algn="ctr"/>
            <a:r>
              <a:rPr lang="es-MX" sz="4400" dirty="0"/>
              <a:t>E</a:t>
            </a:r>
            <a:r>
              <a:rPr lang="es-MX" sz="4400" dirty="0" smtClean="0"/>
              <a:t>nseñar</a:t>
            </a:r>
            <a:endParaRPr lang="es-MX" sz="4400" dirty="0"/>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9456" y="4111016"/>
            <a:ext cx="4416491" cy="2495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contenido"/>
          <p:cNvSpPr>
            <a:spLocks noGrp="1"/>
          </p:cNvSpPr>
          <p:nvPr>
            <p:ph idx="4294967295"/>
          </p:nvPr>
        </p:nvSpPr>
        <p:spPr>
          <a:xfrm>
            <a:off x="1084401" y="929013"/>
            <a:ext cx="10027920" cy="3308448"/>
          </a:xfrm>
          <a:prstGeom prst="rect">
            <a:avLst/>
          </a:prstGeom>
        </p:spPr>
        <p:txBody>
          <a:bodyPr>
            <a:normAutofit/>
          </a:bodyPr>
          <a:lstStyle/>
          <a:p>
            <a:pPr algn="just"/>
            <a:r>
              <a:rPr lang="es-MX" sz="2400" b="0" dirty="0" smtClean="0"/>
              <a:t> </a:t>
            </a:r>
            <a:r>
              <a:rPr lang="es-MX" sz="2400" b="0" dirty="0"/>
              <a:t>E</a:t>
            </a:r>
            <a:r>
              <a:rPr lang="es-MX" sz="2400" b="0" dirty="0" smtClean="0"/>
              <a:t>s una actividad realizada conjuntamente mediante la interacción de cuatro elementos:</a:t>
            </a:r>
          </a:p>
          <a:p>
            <a:pPr algn="just">
              <a:buFont typeface="Arial" pitchFamily="34" charset="0"/>
              <a:buChar char="•"/>
            </a:pPr>
            <a:r>
              <a:rPr lang="es-MX" sz="2400" b="0" dirty="0" smtClean="0"/>
              <a:t> profesores o docentes.</a:t>
            </a:r>
          </a:p>
          <a:p>
            <a:pPr algn="just">
              <a:buFont typeface="Arial" pitchFamily="34" charset="0"/>
              <a:buChar char="•"/>
            </a:pPr>
            <a:r>
              <a:rPr lang="es-MX" sz="2400" b="0" dirty="0" smtClean="0"/>
              <a:t> alumnos.</a:t>
            </a:r>
          </a:p>
          <a:p>
            <a:pPr algn="just">
              <a:buFont typeface="Arial" pitchFamily="34" charset="0"/>
              <a:buChar char="•"/>
            </a:pPr>
            <a:r>
              <a:rPr lang="es-MX" sz="2400" b="0" dirty="0" smtClean="0"/>
              <a:t> el objeto de conocimiento</a:t>
            </a:r>
            <a:r>
              <a:rPr lang="es-MX" sz="2400" b="0" dirty="0"/>
              <a:t>.</a:t>
            </a:r>
            <a:endParaRPr lang="es-MX" sz="2400" b="0" dirty="0" smtClean="0"/>
          </a:p>
          <a:p>
            <a:pPr algn="just">
              <a:buFont typeface="Arial" pitchFamily="34" charset="0"/>
              <a:buChar char="•"/>
            </a:pPr>
            <a:r>
              <a:rPr lang="es-MX" sz="2400" b="0" dirty="0" smtClean="0"/>
              <a:t> el entorno educativo o mundo educativo.</a:t>
            </a:r>
            <a:endParaRPr lang="es-MX" sz="2400" b="0" dirty="0"/>
          </a:p>
        </p:txBody>
      </p:sp>
    </p:spTree>
    <p:extLst>
      <p:ext uri="{BB962C8B-B14F-4D97-AF65-F5344CB8AC3E}">
        <p14:creationId xmlns:p14="http://schemas.microsoft.com/office/powerpoint/2010/main" val="408586809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097280" y="620689"/>
            <a:ext cx="10027920" cy="4059789"/>
          </a:xfrm>
          <a:prstGeom prst="rect">
            <a:avLst/>
          </a:prstGeom>
        </p:spPr>
        <p:txBody>
          <a:bodyPr>
            <a:normAutofit/>
          </a:bodyPr>
          <a:lstStyle/>
          <a:p>
            <a:pPr algn="just"/>
            <a:r>
              <a:rPr lang="es-MX" sz="2400" b="0" dirty="0" smtClean="0"/>
              <a:t>También es el proceso de transmisión de una serie de conocimientos, técnicas, normas, y/o habilidades</a:t>
            </a:r>
          </a:p>
          <a:p>
            <a:pPr algn="just"/>
            <a:r>
              <a:rPr lang="es-MX" sz="2400" b="0" dirty="0" smtClean="0"/>
              <a:t>. Está basado en diversos métodos:</a:t>
            </a:r>
          </a:p>
          <a:p>
            <a:pPr algn="just">
              <a:buFont typeface="Arial" pitchFamily="34" charset="0"/>
              <a:buChar char="•"/>
            </a:pPr>
            <a:r>
              <a:rPr lang="es-MX" sz="2400" b="0" dirty="0" smtClean="0"/>
              <a:t>Método </a:t>
            </a:r>
            <a:r>
              <a:rPr lang="es-MX" sz="2400" b="0" dirty="0"/>
              <a:t>deductivo.</a:t>
            </a:r>
          </a:p>
          <a:p>
            <a:pPr algn="just">
              <a:buFont typeface="Arial" pitchFamily="34" charset="0"/>
              <a:buChar char="•"/>
            </a:pPr>
            <a:r>
              <a:rPr lang="es-MX" sz="2400" b="0" dirty="0" smtClean="0"/>
              <a:t>Método inductivo.</a:t>
            </a:r>
          </a:p>
          <a:p>
            <a:pPr algn="just">
              <a:buFont typeface="Arial" pitchFamily="34" charset="0"/>
              <a:buChar char="•"/>
            </a:pPr>
            <a:r>
              <a:rPr lang="es-MX" sz="2400" b="0" dirty="0"/>
              <a:t>M</a:t>
            </a:r>
            <a:r>
              <a:rPr lang="es-MX" sz="2400" b="0" dirty="0" smtClean="0"/>
              <a:t>étodo analógico o comparativo.</a:t>
            </a:r>
          </a:p>
          <a:p>
            <a:pPr algn="just">
              <a:buFont typeface="Arial" pitchFamily="34" charset="0"/>
              <a:buChar char="•"/>
            </a:pPr>
            <a:endParaRPr lang="es-MX" sz="2400" b="0"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16214" y="1988841"/>
            <a:ext cx="3187700" cy="191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7435" y="3903366"/>
            <a:ext cx="4064000" cy="225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88021" y="4149080"/>
            <a:ext cx="3744416" cy="230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539049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3868" y="206393"/>
            <a:ext cx="10364451" cy="1596177"/>
          </a:xfrm>
        </p:spPr>
        <p:txBody>
          <a:bodyPr>
            <a:normAutofit/>
          </a:bodyPr>
          <a:lstStyle/>
          <a:p>
            <a:r>
              <a:rPr lang="es-MX" dirty="0"/>
              <a:t>Clasificación de los métodos de enseñanza</a:t>
            </a:r>
          </a:p>
        </p:txBody>
      </p:sp>
      <p:sp>
        <p:nvSpPr>
          <p:cNvPr id="3" name="2 Marcador de contenido"/>
          <p:cNvSpPr>
            <a:spLocks noGrp="1"/>
          </p:cNvSpPr>
          <p:nvPr>
            <p:ph idx="4294967295"/>
          </p:nvPr>
        </p:nvSpPr>
        <p:spPr>
          <a:xfrm>
            <a:off x="1084401" y="1525632"/>
            <a:ext cx="10027920" cy="3579849"/>
          </a:xfrm>
          <a:prstGeom prst="rect">
            <a:avLst/>
          </a:prstGeom>
        </p:spPr>
        <p:txBody>
          <a:bodyPr>
            <a:normAutofit/>
          </a:bodyPr>
          <a:lstStyle/>
          <a:p>
            <a:pPr algn="just"/>
            <a:r>
              <a:rPr lang="es-MX" sz="2000" dirty="0" smtClean="0"/>
              <a:t>MÉTODO DEDUCTIVO:</a:t>
            </a:r>
          </a:p>
          <a:p>
            <a:pPr algn="just"/>
            <a:r>
              <a:rPr lang="es-MX" sz="1800" b="0" dirty="0" smtClean="0">
                <a:latin typeface="Arial" pitchFamily="34" charset="0"/>
                <a:cs typeface="Arial" pitchFamily="34" charset="0"/>
              </a:rPr>
              <a:t>Los </a:t>
            </a:r>
            <a:r>
              <a:rPr lang="es-MX" sz="1800" b="0" dirty="0">
                <a:latin typeface="Arial" pitchFamily="34" charset="0"/>
                <a:cs typeface="Arial" pitchFamily="34" charset="0"/>
              </a:rPr>
              <a:t>métodos deductivos son los que tradicionalmente más se utilizan en la enseñanza</a:t>
            </a:r>
            <a:r>
              <a:rPr lang="es-MX" sz="1800" b="0" dirty="0" smtClean="0">
                <a:latin typeface="Arial" pitchFamily="34" charset="0"/>
                <a:cs typeface="Arial" pitchFamily="34" charset="0"/>
              </a:rPr>
              <a:t>.</a:t>
            </a:r>
          </a:p>
          <a:p>
            <a:pPr algn="just"/>
            <a:r>
              <a:rPr lang="es-MX" sz="1800" b="0" dirty="0">
                <a:latin typeface="Arial" pitchFamily="34" charset="0"/>
                <a:cs typeface="Arial" pitchFamily="34" charset="0"/>
              </a:rPr>
              <a:t>Cuando el asunto estudiado procede de lo general a lo particular. El profesor presenta conceptos, principios o definiciones o afirmaciones de las que se van extrayendo conclusiones y consecuencias, o se examinan casos particulares sobre la base de las afirmaciones generales presentadas.</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08235" y="4131507"/>
            <a:ext cx="3106371"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5413" y="4533108"/>
            <a:ext cx="4064000" cy="225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09539" y="4249105"/>
            <a:ext cx="2324100" cy="261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022925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2773" y="90483"/>
            <a:ext cx="10364451" cy="1596177"/>
          </a:xfrm>
        </p:spPr>
        <p:txBody>
          <a:bodyPr/>
          <a:lstStyle/>
          <a:p>
            <a:pPr algn="ctr"/>
            <a:r>
              <a:rPr lang="es-MX" dirty="0" smtClean="0"/>
              <a:t>MÉTODO </a:t>
            </a:r>
            <a:r>
              <a:rPr lang="es-MX" dirty="0"/>
              <a:t>INDUCTIVO:</a:t>
            </a:r>
            <a:br>
              <a:rPr lang="es-MX" dirty="0"/>
            </a:br>
            <a:endParaRPr lang="es-MX" dirty="0"/>
          </a:p>
        </p:txBody>
      </p:sp>
      <p:sp>
        <p:nvSpPr>
          <p:cNvPr id="3" name="2 Marcador de contenido"/>
          <p:cNvSpPr>
            <a:spLocks noGrp="1"/>
          </p:cNvSpPr>
          <p:nvPr>
            <p:ph idx="4294967295"/>
          </p:nvPr>
        </p:nvSpPr>
        <p:spPr>
          <a:xfrm>
            <a:off x="1097280" y="1100629"/>
            <a:ext cx="10027920" cy="3579849"/>
          </a:xfrm>
          <a:prstGeom prst="rect">
            <a:avLst/>
          </a:prstGeom>
        </p:spPr>
        <p:txBody>
          <a:bodyPr>
            <a:normAutofit/>
          </a:bodyPr>
          <a:lstStyle/>
          <a:p>
            <a:pPr algn="just"/>
            <a:r>
              <a:rPr lang="es-MX" sz="1800" b="0" dirty="0" smtClean="0">
                <a:latin typeface="Arial" pitchFamily="34" charset="0"/>
                <a:cs typeface="Arial" pitchFamily="34" charset="0"/>
              </a:rPr>
              <a:t>Cuando </a:t>
            </a:r>
            <a:r>
              <a:rPr lang="es-MX" sz="1800" b="0" dirty="0">
                <a:latin typeface="Arial" pitchFamily="34" charset="0"/>
                <a:cs typeface="Arial" pitchFamily="34" charset="0"/>
              </a:rPr>
              <a:t>el asunto estudiado se presenta por medio de casos particulares, sugiriéndose que se descubra el principio general que los rige. </a:t>
            </a:r>
            <a:endParaRPr lang="es-MX" sz="1800" b="0" dirty="0" smtClean="0">
              <a:latin typeface="Arial" pitchFamily="34" charset="0"/>
              <a:cs typeface="Arial" pitchFamily="34" charset="0"/>
            </a:endParaRPr>
          </a:p>
          <a:p>
            <a:pPr algn="just"/>
            <a:r>
              <a:rPr lang="es-MX" sz="1800" b="0" dirty="0" smtClean="0">
                <a:latin typeface="Arial" pitchFamily="34" charset="0"/>
                <a:cs typeface="Arial" pitchFamily="34" charset="0"/>
              </a:rPr>
              <a:t>Es </a:t>
            </a:r>
            <a:r>
              <a:rPr lang="es-MX" sz="1800" b="0" dirty="0">
                <a:latin typeface="Arial" pitchFamily="34" charset="0"/>
                <a:cs typeface="Arial" pitchFamily="34" charset="0"/>
              </a:rPr>
              <a:t>el método, activo por excelencia, que ha dado lugar a la mayoría de descubrimientos científicos. Se basa en la experiencia, en la participación, en los hechos y posibilita en gran medida la generalización y un razonamiento globalizado.</a:t>
            </a:r>
          </a:p>
          <a:p>
            <a:endParaRPr lang="es-MX"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12224" y="3717033"/>
            <a:ext cx="3175000" cy="296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67" y="3717032"/>
            <a:ext cx="4813244" cy="2520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007277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5698" y="283666"/>
            <a:ext cx="10364451" cy="1596177"/>
          </a:xfrm>
        </p:spPr>
        <p:txBody>
          <a:bodyPr/>
          <a:lstStyle/>
          <a:p>
            <a:r>
              <a:rPr lang="es-ES_tradnl" b="1" dirty="0"/>
              <a:t>MÉTODO ANALÓGICO O COMPARATIVO:</a:t>
            </a:r>
            <a:br>
              <a:rPr lang="es-ES_tradnl" b="1" dirty="0"/>
            </a:br>
            <a:endParaRPr lang="es-MX" dirty="0"/>
          </a:p>
        </p:txBody>
      </p:sp>
      <p:sp>
        <p:nvSpPr>
          <p:cNvPr id="3" name="2 Marcador de contenido"/>
          <p:cNvSpPr>
            <a:spLocks noGrp="1"/>
          </p:cNvSpPr>
          <p:nvPr>
            <p:ph idx="4294967295"/>
          </p:nvPr>
        </p:nvSpPr>
        <p:spPr>
          <a:xfrm>
            <a:off x="1222229" y="1382676"/>
            <a:ext cx="10027920" cy="3579849"/>
          </a:xfrm>
          <a:prstGeom prst="rect">
            <a:avLst/>
          </a:prstGeom>
        </p:spPr>
        <p:txBody>
          <a:bodyPr>
            <a:normAutofit/>
          </a:bodyPr>
          <a:lstStyle/>
          <a:p>
            <a:pPr algn="just"/>
            <a:r>
              <a:rPr lang="es-MX" sz="2000" b="0" dirty="0" smtClean="0">
                <a:latin typeface="Arial" pitchFamily="34" charset="0"/>
                <a:cs typeface="Arial" pitchFamily="34" charset="0"/>
              </a:rPr>
              <a:t>Cuando </a:t>
            </a:r>
            <a:r>
              <a:rPr lang="es-MX" sz="2000" b="0" dirty="0">
                <a:latin typeface="Arial" pitchFamily="34" charset="0"/>
                <a:cs typeface="Arial" pitchFamily="34" charset="0"/>
              </a:rPr>
              <a:t>los datos particulares que se presentan permiten establecer comparaciones que llevan a una solución por semejanza hemos procedido por analogía. </a:t>
            </a:r>
            <a:endParaRPr lang="es-MX" sz="2000" b="0" dirty="0" smtClean="0">
              <a:latin typeface="Arial" pitchFamily="34" charset="0"/>
              <a:cs typeface="Arial" pitchFamily="34" charset="0"/>
            </a:endParaRPr>
          </a:p>
          <a:p>
            <a:pPr algn="just"/>
            <a:r>
              <a:rPr lang="es-MX" sz="2000" b="0" dirty="0" smtClean="0">
                <a:latin typeface="Arial" pitchFamily="34" charset="0"/>
                <a:cs typeface="Arial" pitchFamily="34" charset="0"/>
              </a:rPr>
              <a:t>El </a:t>
            </a:r>
            <a:r>
              <a:rPr lang="es-MX" sz="2000" b="0" dirty="0">
                <a:latin typeface="Arial" pitchFamily="34" charset="0"/>
                <a:cs typeface="Arial" pitchFamily="34" charset="0"/>
              </a:rPr>
              <a:t>pensamiento va de lo particular a lo particular</a:t>
            </a:r>
            <a:r>
              <a:rPr lang="es-MX" sz="2000" b="0" dirty="0" smtClean="0">
                <a:latin typeface="Arial" pitchFamily="34" charset="0"/>
                <a:cs typeface="Arial" pitchFamily="34" charset="0"/>
              </a:rPr>
              <a:t>.</a:t>
            </a:r>
          </a:p>
          <a:p>
            <a:pPr algn="just"/>
            <a:r>
              <a:rPr lang="es-MX" sz="2000" b="0" dirty="0" smtClean="0">
                <a:latin typeface="Arial" pitchFamily="34" charset="0"/>
                <a:cs typeface="Arial" pitchFamily="34" charset="0"/>
              </a:rPr>
              <a:t>El </a:t>
            </a:r>
            <a:r>
              <a:rPr lang="es-MX" sz="2000" b="0" dirty="0">
                <a:latin typeface="Arial" pitchFamily="34" charset="0"/>
                <a:cs typeface="Arial" pitchFamily="34" charset="0"/>
              </a:rPr>
              <a:t>método científico necesita siempre de la analogía para razonar.</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0692" y="3929222"/>
            <a:ext cx="2514600" cy="188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40149" y="3781425"/>
            <a:ext cx="3810000" cy="1181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5693306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4967" y="0"/>
            <a:ext cx="10364451" cy="837127"/>
          </a:xfrm>
        </p:spPr>
        <p:txBody>
          <a:bodyPr>
            <a:normAutofit/>
          </a:bodyPr>
          <a:lstStyle/>
          <a:p>
            <a:r>
              <a:rPr lang="es-MX" dirty="0" smtClean="0"/>
              <a:t>Clasificación de los medios de enseñanza</a:t>
            </a:r>
            <a:endParaRPr lang="es-MX" dirty="0"/>
          </a:p>
        </p:txBody>
      </p:sp>
      <p:sp>
        <p:nvSpPr>
          <p:cNvPr id="3" name="2 Marcador de contenido"/>
          <p:cNvSpPr>
            <a:spLocks noGrp="1"/>
          </p:cNvSpPr>
          <p:nvPr>
            <p:ph idx="4294967295"/>
          </p:nvPr>
        </p:nvSpPr>
        <p:spPr>
          <a:xfrm>
            <a:off x="894967" y="1030270"/>
            <a:ext cx="10027920" cy="3579849"/>
          </a:xfrm>
          <a:prstGeom prst="rect">
            <a:avLst/>
          </a:prstGeom>
        </p:spPr>
        <p:txBody>
          <a:bodyPr>
            <a:normAutofit/>
          </a:bodyPr>
          <a:lstStyle/>
          <a:p>
            <a:pPr marL="0" indent="0" algn="just">
              <a:buNone/>
            </a:pPr>
            <a:r>
              <a:rPr lang="es-MX" sz="2400" dirty="0" smtClean="0"/>
              <a:t>Reales: </a:t>
            </a:r>
            <a:r>
              <a:rPr lang="es-MX" sz="2400" b="0" dirty="0" smtClean="0"/>
              <a:t>Son los objetos que pueden servir de experiencia directa al alumno para poder acceder a ellos con facilidad. Algunos ejemplos son:</a:t>
            </a:r>
          </a:p>
          <a:p>
            <a:pPr algn="just"/>
            <a:r>
              <a:rPr lang="es-MX" sz="2400" b="0" dirty="0" smtClean="0"/>
              <a:t>Plantas, animales</a:t>
            </a:r>
          </a:p>
          <a:p>
            <a:pPr algn="just"/>
            <a:r>
              <a:rPr lang="es-MX" sz="2400" b="0" dirty="0" smtClean="0"/>
              <a:t>Objetos de uso cotidiano</a:t>
            </a:r>
          </a:p>
          <a:p>
            <a:pPr algn="just"/>
            <a:r>
              <a:rPr lang="es-MX" sz="2400" b="0" dirty="0" smtClean="0"/>
              <a:t>Instalaciones urbanas, agrícolas, de servicios</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4967" y="4641401"/>
            <a:ext cx="4416491" cy="2083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76320" y="3592935"/>
            <a:ext cx="2997200" cy="3235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226350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728190" y="587821"/>
            <a:ext cx="10972800" cy="5217443"/>
          </a:xfrm>
          <a:prstGeom prst="rect">
            <a:avLst/>
          </a:prstGeom>
        </p:spPr>
        <p:txBody>
          <a:bodyPr>
            <a:normAutofit/>
          </a:bodyPr>
          <a:lstStyle/>
          <a:p>
            <a:pPr marL="0" indent="0" algn="just">
              <a:buNone/>
            </a:pPr>
            <a:r>
              <a:rPr lang="es-MX" sz="2800" dirty="0" smtClean="0"/>
              <a:t>Escolares: </a:t>
            </a:r>
            <a:r>
              <a:rPr lang="es-MX" sz="1800" b="0" dirty="0" smtClean="0">
                <a:latin typeface="Arial" pitchFamily="34" charset="0"/>
                <a:cs typeface="Arial" pitchFamily="34" charset="0"/>
              </a:rPr>
              <a:t>Los propios del centro, cuyo único y prioritario destino es colaborar en los procesos de enseñanza.</a:t>
            </a:r>
          </a:p>
          <a:p>
            <a:pPr algn="just"/>
            <a:r>
              <a:rPr lang="es-MX" sz="1800" b="0" dirty="0" smtClean="0">
                <a:latin typeface="Arial" pitchFamily="34" charset="0"/>
                <a:cs typeface="Arial" pitchFamily="34" charset="0"/>
              </a:rPr>
              <a:t>Laboratorios, aulas de informática</a:t>
            </a:r>
          </a:p>
          <a:p>
            <a:pPr algn="just"/>
            <a:r>
              <a:rPr lang="es-MX" sz="1800" b="0" dirty="0" smtClean="0">
                <a:latin typeface="Arial" pitchFamily="34" charset="0"/>
                <a:cs typeface="Arial" pitchFamily="34" charset="0"/>
              </a:rPr>
              <a:t>Biblioteca, mediateca, hemeroteca</a:t>
            </a:r>
          </a:p>
          <a:p>
            <a:pPr algn="just"/>
            <a:r>
              <a:rPr lang="es-MX" sz="1800" b="0" dirty="0" smtClean="0">
                <a:latin typeface="Arial" pitchFamily="34" charset="0"/>
                <a:cs typeface="Arial" pitchFamily="34" charset="0"/>
              </a:rPr>
              <a:t>Gimnasio, laboratorio de idiomas</a:t>
            </a:r>
          </a:p>
          <a:p>
            <a:pPr algn="just"/>
            <a:r>
              <a:rPr lang="es-MX" sz="1800" b="0" dirty="0" smtClean="0">
                <a:latin typeface="Arial" pitchFamily="34" charset="0"/>
                <a:cs typeface="Arial" pitchFamily="34" charset="0"/>
              </a:rPr>
              <a:t>Globos terráqueos, encerados o pizarras electrónicas.</a:t>
            </a:r>
            <a:endParaRPr lang="es-MX" sz="1800" b="0" dirty="0">
              <a:latin typeface="Arial" pitchFamily="34" charset="0"/>
              <a:cs typeface="Arial" pitchFamily="34" charset="0"/>
            </a:endParaRP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89269" y="3417335"/>
            <a:ext cx="4011721" cy="23879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5520" y="3573016"/>
            <a:ext cx="3936437"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744544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609600" y="548681"/>
            <a:ext cx="10972800" cy="5577483"/>
          </a:xfrm>
          <a:prstGeom prst="rect">
            <a:avLst/>
          </a:prstGeom>
        </p:spPr>
        <p:txBody>
          <a:bodyPr>
            <a:normAutofit/>
          </a:bodyPr>
          <a:lstStyle/>
          <a:p>
            <a:pPr marL="0" indent="0" algn="just">
              <a:buNone/>
            </a:pPr>
            <a:r>
              <a:rPr lang="es-MX" sz="2400" dirty="0" smtClean="0">
                <a:latin typeface="Arial" pitchFamily="34" charset="0"/>
                <a:cs typeface="Arial" pitchFamily="34" charset="0"/>
              </a:rPr>
              <a:t>Simbólicos: </a:t>
            </a:r>
            <a:r>
              <a:rPr lang="es-MX" sz="2000" b="0" dirty="0" smtClean="0">
                <a:latin typeface="Arial" pitchFamily="34" charset="0"/>
                <a:cs typeface="Arial" pitchFamily="34" charset="0"/>
              </a:rPr>
              <a:t>Son los que pueden aproximar la realidad al estudiante a través de símbolos o imágenes. Dicha transmisión se hace por medio del material impreso o por medio de las nuevas tecnologías:</a:t>
            </a:r>
          </a:p>
          <a:p>
            <a:pPr algn="just"/>
            <a:r>
              <a:rPr lang="es-MX" sz="2000" b="0" dirty="0" smtClean="0">
                <a:latin typeface="Arial" pitchFamily="34" charset="0"/>
                <a:cs typeface="Arial" pitchFamily="34" charset="0"/>
              </a:rPr>
              <a:t>Como material impreso: Textos, libros, fichas, mapas, etc.</a:t>
            </a:r>
          </a:p>
          <a:p>
            <a:pPr algn="just"/>
            <a:r>
              <a:rPr lang="es-MX" sz="2000" b="0" dirty="0" smtClean="0">
                <a:latin typeface="Arial" pitchFamily="34" charset="0"/>
                <a:cs typeface="Arial" pitchFamily="34" charset="0"/>
              </a:rPr>
              <a:t>Icónicos: retroproyector, diapositivas, etc.</a:t>
            </a:r>
          </a:p>
          <a:p>
            <a:pPr algn="just"/>
            <a:r>
              <a:rPr lang="es-MX" sz="2000" b="0" dirty="0" smtClean="0">
                <a:latin typeface="Arial" pitchFamily="34" charset="0"/>
                <a:cs typeface="Arial" pitchFamily="34" charset="0"/>
              </a:rPr>
              <a:t>Sonoros: radio, disco, magnetófonos, etc.</a:t>
            </a:r>
          </a:p>
          <a:p>
            <a:pPr algn="just"/>
            <a:r>
              <a:rPr lang="es-MX" sz="2000" b="0" dirty="0" smtClean="0">
                <a:latin typeface="Arial" pitchFamily="34" charset="0"/>
                <a:cs typeface="Arial" pitchFamily="34" charset="0"/>
              </a:rPr>
              <a:t>Audiovisuales: diaporama, cine, vídeo, televisión</a:t>
            </a:r>
          </a:p>
          <a:p>
            <a:pPr algn="just"/>
            <a:r>
              <a:rPr lang="es-MX" sz="2000" b="0" dirty="0" smtClean="0">
                <a:latin typeface="Arial" pitchFamily="34" charset="0"/>
                <a:cs typeface="Arial" pitchFamily="34" charset="0"/>
              </a:rPr>
              <a:t>Interactivos: informática, robótica, multimedia.</a:t>
            </a:r>
            <a:endParaRPr lang="es-MX" sz="2000" b="0" dirty="0">
              <a:latin typeface="Arial" pitchFamily="34" charset="0"/>
              <a:cs typeface="Arial" pitchFamily="34" charset="0"/>
            </a:endParaRP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9403" y="4482160"/>
            <a:ext cx="2857500"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80563" y="2204865"/>
            <a:ext cx="3543300" cy="172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71997" y="4276538"/>
            <a:ext cx="2956838" cy="25847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35435" y="3946502"/>
            <a:ext cx="2755900" cy="2219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44334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0" y="0"/>
            <a:ext cx="12192000" cy="6858000"/>
          </a:xfrm>
          <a:prstGeom prst="rect">
            <a:avLst/>
          </a:prstGeom>
        </p:spPr>
      </p:pic>
      <p:sp>
        <p:nvSpPr>
          <p:cNvPr id="2" name="Título 1"/>
          <p:cNvSpPr>
            <a:spLocks noGrp="1"/>
          </p:cNvSpPr>
          <p:nvPr>
            <p:ph type="title"/>
          </p:nvPr>
        </p:nvSpPr>
        <p:spPr/>
        <p:txBody>
          <a:bodyPr/>
          <a:lstStyle/>
          <a:p>
            <a:pPr algn="ctr"/>
            <a:r>
              <a:rPr lang="es-MX" b="1" dirty="0" smtClean="0">
                <a:solidFill>
                  <a:srgbClr val="7030A0"/>
                </a:solidFill>
                <a:latin typeface="Algerian" panose="04020705040A02060702" pitchFamily="82" charset="0"/>
              </a:rPr>
              <a:t>¿Como se realiza ?</a:t>
            </a:r>
            <a:endParaRPr lang="es-MX" b="1" dirty="0">
              <a:solidFill>
                <a:srgbClr val="7030A0"/>
              </a:solidFill>
              <a:latin typeface="Algerian" panose="04020705040A02060702" pitchFamily="82" charset="0"/>
            </a:endParaRPr>
          </a:p>
        </p:txBody>
      </p:sp>
      <p:pic>
        <p:nvPicPr>
          <p:cNvPr id="7" name="Marcador de contenido 6"/>
          <p:cNvPicPr>
            <a:picLocks noGrp="1" noChangeAspect="1"/>
          </p:cNvPicPr>
          <p:nvPr>
            <p:ph idx="4294967295"/>
          </p:nvPr>
        </p:nvPicPr>
        <p:blipFill>
          <a:blip r:embed="rId3"/>
          <a:stretch>
            <a:fillRect/>
          </a:stretch>
        </p:blipFill>
        <p:spPr>
          <a:xfrm>
            <a:off x="1347571" y="1797248"/>
            <a:ext cx="9243940" cy="3263504"/>
          </a:xfrm>
          <a:prstGeom prst="rect">
            <a:avLst/>
          </a:prstGeom>
        </p:spPr>
      </p:pic>
      <p:pic>
        <p:nvPicPr>
          <p:cNvPr id="4" name="Imagen 3"/>
          <p:cNvPicPr>
            <a:picLocks noChangeAspect="1"/>
          </p:cNvPicPr>
          <p:nvPr/>
        </p:nvPicPr>
        <p:blipFill>
          <a:blip r:embed="rId4"/>
          <a:stretch>
            <a:fillRect/>
          </a:stretch>
        </p:blipFill>
        <p:spPr>
          <a:xfrm>
            <a:off x="8497455" y="2209800"/>
            <a:ext cx="2047875" cy="914400"/>
          </a:xfrm>
          <a:prstGeom prst="rect">
            <a:avLst/>
          </a:prstGeom>
        </p:spPr>
      </p:pic>
    </p:spTree>
    <p:extLst>
      <p:ext uri="{BB962C8B-B14F-4D97-AF65-F5344CB8AC3E}">
        <p14:creationId xmlns:p14="http://schemas.microsoft.com/office/powerpoint/2010/main" val="235765543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3775" y="618518"/>
            <a:ext cx="10364451" cy="489066"/>
          </a:xfrm>
        </p:spPr>
        <p:txBody>
          <a:bodyPr>
            <a:normAutofit fontScale="90000"/>
          </a:bodyPr>
          <a:lstStyle/>
          <a:p>
            <a:pPr algn="ctr"/>
            <a:r>
              <a:rPr lang="es-MX" dirty="0"/>
              <a:t>E</a:t>
            </a:r>
            <a:r>
              <a:rPr lang="es-MX" dirty="0" smtClean="0"/>
              <a:t>valuar</a:t>
            </a:r>
            <a:endParaRPr lang="es-MX" dirty="0"/>
          </a:p>
        </p:txBody>
      </p:sp>
      <p:sp>
        <p:nvSpPr>
          <p:cNvPr id="3" name="2 Marcador de contenido"/>
          <p:cNvSpPr>
            <a:spLocks noGrp="1"/>
          </p:cNvSpPr>
          <p:nvPr>
            <p:ph idx="4294967295"/>
          </p:nvPr>
        </p:nvSpPr>
        <p:spPr>
          <a:xfrm>
            <a:off x="532326" y="1168736"/>
            <a:ext cx="10972800" cy="4929411"/>
          </a:xfrm>
          <a:prstGeom prst="rect">
            <a:avLst/>
          </a:prstGeom>
        </p:spPr>
        <p:txBody>
          <a:bodyPr>
            <a:normAutofit/>
          </a:bodyPr>
          <a:lstStyle/>
          <a:p>
            <a:pPr algn="just"/>
            <a:r>
              <a:rPr lang="es-MX" sz="2000" b="0" dirty="0" smtClean="0">
                <a:latin typeface="Arial" pitchFamily="34" charset="0"/>
                <a:cs typeface="Arial" pitchFamily="34" charset="0"/>
              </a:rPr>
              <a:t>La evaluación es una etapa del proceso educacional, que tiene por finalidad comprobar, de modo sistemático en que medida se han logrado los resultados previstos en los objetivos que se hubieran especificado con antelación.</a:t>
            </a:r>
          </a:p>
          <a:p>
            <a:endParaRPr lang="es-MX" dirty="0" smtClean="0"/>
          </a:p>
          <a:p>
            <a:r>
              <a:rPr lang="es-MX" dirty="0"/>
              <a:t/>
            </a:r>
            <a:br>
              <a:rPr lang="es-MX" dirty="0"/>
            </a:br>
            <a:endParaRPr lang="es-MX" dirty="0" smtClean="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3446" y="2852936"/>
            <a:ext cx="3924300"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224" y="2817745"/>
            <a:ext cx="2692400" cy="215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373005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3775" y="335181"/>
            <a:ext cx="10364451" cy="1596177"/>
          </a:xfrm>
        </p:spPr>
        <p:txBody>
          <a:bodyPr>
            <a:normAutofit/>
          </a:bodyPr>
          <a:lstStyle/>
          <a:p>
            <a:pPr algn="ctr"/>
            <a:r>
              <a:rPr lang="es-MX" dirty="0" smtClean="0"/>
              <a:t>IMPORTANCIA DE LA EVALUACIÓN</a:t>
            </a:r>
            <a:br>
              <a:rPr lang="es-MX" dirty="0" smtClean="0"/>
            </a:br>
            <a:endParaRPr lang="es-MX" dirty="0"/>
          </a:p>
        </p:txBody>
      </p:sp>
      <p:sp>
        <p:nvSpPr>
          <p:cNvPr id="3" name="2 Marcador de contenido"/>
          <p:cNvSpPr>
            <a:spLocks noGrp="1"/>
          </p:cNvSpPr>
          <p:nvPr>
            <p:ph idx="4294967295"/>
          </p:nvPr>
        </p:nvSpPr>
        <p:spPr>
          <a:xfrm>
            <a:off x="1103445" y="1551390"/>
            <a:ext cx="10027920" cy="3579849"/>
          </a:xfrm>
          <a:prstGeom prst="rect">
            <a:avLst/>
          </a:prstGeom>
        </p:spPr>
        <p:txBody>
          <a:bodyPr>
            <a:normAutofit/>
          </a:bodyPr>
          <a:lstStyle/>
          <a:p>
            <a:pPr algn="just"/>
            <a:r>
              <a:rPr lang="es-MX" sz="1800" b="0" dirty="0" smtClean="0">
                <a:latin typeface="Arial" pitchFamily="34" charset="0"/>
                <a:cs typeface="Arial" pitchFamily="34" charset="0"/>
              </a:rPr>
              <a:t>En el campo educativo, dentro del proceso de enseñanza-aprendizaje, la evaluación permite descubrir que los objetivos planteados se han cumplido o no, lo que servirá para retomar aquellos que no fue asimilado por los alumnos, reforzar los éxitos obtenidos y no incurrir en los mismos errores en el futuro, para lo cual será conveniente introducir el cambio de estrategias pedagógicas para enmendar lo insuficiente.</a:t>
            </a: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3445" y="4080563"/>
            <a:ext cx="3822700" cy="2016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95495" y="4364473"/>
            <a:ext cx="3987800" cy="1533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946586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3775" y="154878"/>
            <a:ext cx="10364451" cy="1596177"/>
          </a:xfrm>
        </p:spPr>
        <p:txBody>
          <a:bodyPr/>
          <a:lstStyle/>
          <a:p>
            <a:pPr algn="ctr"/>
            <a:r>
              <a:rPr lang="es-MX" dirty="0" smtClean="0"/>
              <a:t>Tipos de evaluación</a:t>
            </a:r>
            <a:endParaRPr lang="es-MX" dirty="0"/>
          </a:p>
        </p:txBody>
      </p:sp>
      <p:sp>
        <p:nvSpPr>
          <p:cNvPr id="3" name="2 Marcador de contenido"/>
          <p:cNvSpPr>
            <a:spLocks noGrp="1"/>
          </p:cNvSpPr>
          <p:nvPr>
            <p:ph idx="4294967295"/>
          </p:nvPr>
        </p:nvSpPr>
        <p:spPr>
          <a:xfrm>
            <a:off x="1071522" y="1506829"/>
            <a:ext cx="10027920" cy="2722889"/>
          </a:xfrm>
          <a:prstGeom prst="rect">
            <a:avLst/>
          </a:prstGeom>
        </p:spPr>
        <p:txBody>
          <a:bodyPr>
            <a:normAutofit/>
          </a:bodyPr>
          <a:lstStyle/>
          <a:p>
            <a:r>
              <a:rPr lang="es-MX" sz="2000" dirty="0" smtClean="0">
                <a:latin typeface="Arial" pitchFamily="34" charset="0"/>
                <a:cs typeface="Arial" pitchFamily="34" charset="0"/>
              </a:rPr>
              <a:t>EVALUACIÓN DIAGNOSTICA:</a:t>
            </a:r>
          </a:p>
          <a:p>
            <a:pPr algn="just"/>
            <a:r>
              <a:rPr lang="es-MX" sz="1800" b="0" dirty="0" smtClean="0">
                <a:latin typeface="Arial" pitchFamily="34" charset="0"/>
                <a:cs typeface="Arial" pitchFamily="34" charset="0"/>
              </a:rPr>
              <a:t>Es la que cumple con la función de investigar o detectar la información de carácter cognoscitivo, de hábitos, habilidades o destrezas que posee el alumno, para de ahí partir hacia los nuevos conocimientos, con estrategias acordes con la realidad conocida a través del diagnóstico obtenido.</a:t>
            </a:r>
          </a:p>
          <a:p>
            <a:endParaRPr lang="es-MX" dirty="0" smtClean="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83598" y="3759161"/>
            <a:ext cx="3552395" cy="3063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1151248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0008" y="270788"/>
            <a:ext cx="10364451" cy="1596177"/>
          </a:xfrm>
        </p:spPr>
        <p:txBody>
          <a:bodyPr/>
          <a:lstStyle/>
          <a:p>
            <a:r>
              <a:rPr lang="es-MX" dirty="0"/>
              <a:t>EVALUACIÓN </a:t>
            </a:r>
            <a:r>
              <a:rPr lang="es-MX" dirty="0" smtClean="0"/>
              <a:t>FORMATIVA</a:t>
            </a:r>
            <a:r>
              <a:rPr lang="es-MX" dirty="0"/>
              <a:t/>
            </a:r>
            <a:br>
              <a:rPr lang="es-MX" dirty="0"/>
            </a:br>
            <a:endParaRPr lang="es-MX" dirty="0"/>
          </a:p>
        </p:txBody>
      </p:sp>
      <p:sp>
        <p:nvSpPr>
          <p:cNvPr id="3" name="2 Marcador de contenido"/>
          <p:cNvSpPr>
            <a:spLocks noGrp="1"/>
          </p:cNvSpPr>
          <p:nvPr>
            <p:ph idx="4294967295"/>
          </p:nvPr>
        </p:nvSpPr>
        <p:spPr>
          <a:xfrm>
            <a:off x="1097280" y="1223493"/>
            <a:ext cx="10027920" cy="3456985"/>
          </a:xfrm>
          <a:prstGeom prst="rect">
            <a:avLst/>
          </a:prstGeom>
        </p:spPr>
        <p:txBody>
          <a:bodyPr/>
          <a:lstStyle/>
          <a:p>
            <a:pPr algn="just"/>
            <a:r>
              <a:rPr lang="es-MX" sz="2000" b="0" dirty="0" smtClean="0">
                <a:latin typeface="Arial" pitchFamily="34" charset="0"/>
                <a:cs typeface="Arial" pitchFamily="34" charset="0"/>
              </a:rPr>
              <a:t>Es </a:t>
            </a:r>
            <a:r>
              <a:rPr lang="es-MX" sz="2000" b="0" dirty="0">
                <a:latin typeface="Arial" pitchFamily="34" charset="0"/>
                <a:cs typeface="Arial" pitchFamily="34" charset="0"/>
              </a:rPr>
              <a:t>la que sirve para comprobar la efectividad de los procedimientos pedagógicos y la toma de decisiones sobre estrategias que facilitan la superación de dificultades y la corrección de errores de los alumnos como de los maestros.</a:t>
            </a:r>
          </a:p>
          <a:p>
            <a:endParaRPr lang="es-MX"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1691" y="2883960"/>
            <a:ext cx="5581087" cy="31514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40619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8018" y="154877"/>
            <a:ext cx="10364451" cy="1596177"/>
          </a:xfrm>
        </p:spPr>
        <p:txBody>
          <a:bodyPr/>
          <a:lstStyle/>
          <a:p>
            <a:r>
              <a:rPr lang="es-MX" dirty="0"/>
              <a:t>EVALUACIÓN SUMATIVA O </a:t>
            </a:r>
            <a:r>
              <a:rPr lang="es-MX" dirty="0" smtClean="0"/>
              <a:t>ACUMULATIVA</a:t>
            </a:r>
            <a:r>
              <a:rPr lang="es-MX" dirty="0"/>
              <a:t/>
            </a:r>
            <a:br>
              <a:rPr lang="es-MX" dirty="0"/>
            </a:br>
            <a:endParaRPr lang="es-MX" dirty="0"/>
          </a:p>
        </p:txBody>
      </p:sp>
      <p:sp>
        <p:nvSpPr>
          <p:cNvPr id="3" name="2 Marcador de contenido"/>
          <p:cNvSpPr>
            <a:spLocks noGrp="1"/>
          </p:cNvSpPr>
          <p:nvPr>
            <p:ph idx="4294967295"/>
          </p:nvPr>
        </p:nvSpPr>
        <p:spPr>
          <a:xfrm>
            <a:off x="1097280" y="1100629"/>
            <a:ext cx="10027920" cy="3579849"/>
          </a:xfrm>
          <a:prstGeom prst="rect">
            <a:avLst/>
          </a:prstGeom>
        </p:spPr>
        <p:txBody>
          <a:bodyPr/>
          <a:lstStyle/>
          <a:p>
            <a:pPr algn="just"/>
            <a:r>
              <a:rPr lang="es-MX" sz="2000" b="0" dirty="0" smtClean="0">
                <a:latin typeface="Arial" pitchFamily="34" charset="0"/>
                <a:cs typeface="Arial" pitchFamily="34" charset="0"/>
              </a:rPr>
              <a:t>Es </a:t>
            </a:r>
            <a:r>
              <a:rPr lang="es-MX" sz="2000" b="0" dirty="0">
                <a:latin typeface="Arial" pitchFamily="34" charset="0"/>
                <a:cs typeface="Arial" pitchFamily="34" charset="0"/>
              </a:rPr>
              <a:t>la que cuantifica los resultados alcanzados por el alumno en el proceso de aprendizaje. Determina el logro de los objetivos, efectividad del aprendizaje después que se lo ha realizado.</a:t>
            </a:r>
          </a:p>
          <a:p>
            <a:endParaRPr lang="es-MX"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63819" y="2686081"/>
            <a:ext cx="3936437" cy="3344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355517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3775" y="309425"/>
            <a:ext cx="10364451" cy="1145888"/>
          </a:xfrm>
        </p:spPr>
        <p:txBody>
          <a:bodyPr/>
          <a:lstStyle/>
          <a:p>
            <a:pPr algn="ctr"/>
            <a:r>
              <a:rPr lang="es-MX" dirty="0" smtClean="0"/>
              <a:t>Evaluación como proceso</a:t>
            </a:r>
            <a:endParaRPr lang="es-MX" dirty="0"/>
          </a:p>
        </p:txBody>
      </p:sp>
      <p:sp>
        <p:nvSpPr>
          <p:cNvPr id="3" name="2 Marcador de contenido"/>
          <p:cNvSpPr>
            <a:spLocks noGrp="1"/>
          </p:cNvSpPr>
          <p:nvPr>
            <p:ph idx="4294967295"/>
          </p:nvPr>
        </p:nvSpPr>
        <p:spPr>
          <a:xfrm>
            <a:off x="1045764" y="1433804"/>
            <a:ext cx="10027920" cy="2787284"/>
          </a:xfrm>
          <a:prstGeom prst="rect">
            <a:avLst/>
          </a:prstGeom>
        </p:spPr>
        <p:txBody>
          <a:bodyPr>
            <a:normAutofit fontScale="92500" lnSpcReduction="20000"/>
          </a:bodyPr>
          <a:lstStyle/>
          <a:p>
            <a:pPr marL="0" indent="0" algn="just">
              <a:buNone/>
            </a:pPr>
            <a:r>
              <a:rPr lang="es-MX" sz="2000" b="0" dirty="0" smtClean="0">
                <a:latin typeface="Arial" pitchFamily="34" charset="0"/>
                <a:cs typeface="Arial" pitchFamily="34" charset="0"/>
              </a:rPr>
              <a:t>Es permanente y continua, porque no tiene un momento especial dentro del proceso educativo. Para la evaluación del proceso existen tres momentos evaluativos que son:</a:t>
            </a:r>
          </a:p>
          <a:p>
            <a:pPr marL="0" indent="0" algn="just">
              <a:buNone/>
            </a:pPr>
            <a:endParaRPr lang="es-MX" sz="2000" b="0" dirty="0" smtClean="0">
              <a:latin typeface="Arial" pitchFamily="34" charset="0"/>
              <a:cs typeface="Arial" pitchFamily="34" charset="0"/>
            </a:endParaRPr>
          </a:p>
          <a:p>
            <a:pPr algn="just">
              <a:buFont typeface="Arial" pitchFamily="34" charset="0"/>
              <a:buChar char="•"/>
            </a:pPr>
            <a:r>
              <a:rPr lang="es-MX" sz="2000" b="0" dirty="0" smtClean="0">
                <a:latin typeface="Arial" pitchFamily="34" charset="0"/>
                <a:cs typeface="Arial" pitchFamily="34" charset="0"/>
              </a:rPr>
              <a:t>Autoevaluación.</a:t>
            </a:r>
          </a:p>
          <a:p>
            <a:pPr algn="just">
              <a:buFont typeface="Arial" pitchFamily="34" charset="0"/>
              <a:buChar char="•"/>
            </a:pPr>
            <a:r>
              <a:rPr lang="es-MX" sz="2000" b="0" dirty="0" smtClean="0">
                <a:latin typeface="Arial" pitchFamily="34" charset="0"/>
                <a:cs typeface="Arial" pitchFamily="34" charset="0"/>
              </a:rPr>
              <a:t>Coevaluación</a:t>
            </a:r>
          </a:p>
          <a:p>
            <a:pPr algn="just">
              <a:buFont typeface="Arial" pitchFamily="34" charset="0"/>
              <a:buChar char="•"/>
            </a:pPr>
            <a:r>
              <a:rPr lang="es-MX" sz="2000" b="0" dirty="0" smtClean="0">
                <a:latin typeface="Arial" pitchFamily="34" charset="0"/>
                <a:cs typeface="Arial" pitchFamily="34" charset="0"/>
              </a:rPr>
              <a:t>Heteroevaluacion.</a:t>
            </a:r>
          </a:p>
          <a:p>
            <a:pPr>
              <a:buFont typeface="Arial" pitchFamily="34" charset="0"/>
              <a:buChar char="•"/>
            </a:pPr>
            <a:endParaRPr lang="es-MX" dirty="0" smtClean="0"/>
          </a:p>
          <a:p>
            <a:endParaRPr lang="es-MX" dirty="0" smtClean="0"/>
          </a:p>
          <a:p>
            <a:endParaRPr lang="es-MX" dirty="0" smtClean="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8021" y="2420888"/>
            <a:ext cx="5105400" cy="1368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4221088"/>
            <a:ext cx="3302000"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16213" y="4365105"/>
            <a:ext cx="2592288" cy="1901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753215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80310" y="260648"/>
            <a:ext cx="2349500" cy="2232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contenido"/>
          <p:cNvSpPr>
            <a:spLocks noGrp="1"/>
          </p:cNvSpPr>
          <p:nvPr>
            <p:ph idx="4294967295"/>
          </p:nvPr>
        </p:nvSpPr>
        <p:spPr>
          <a:xfrm>
            <a:off x="527382" y="965916"/>
            <a:ext cx="8256010" cy="4839350"/>
          </a:xfrm>
          <a:prstGeom prst="rect">
            <a:avLst/>
          </a:prstGeom>
        </p:spPr>
        <p:txBody>
          <a:bodyPr>
            <a:normAutofit lnSpcReduction="10000"/>
          </a:bodyPr>
          <a:lstStyle/>
          <a:p>
            <a:pPr algn="just">
              <a:buFont typeface="Wingdings" pitchFamily="2" charset="2"/>
              <a:buChar char="Ø"/>
            </a:pPr>
            <a:r>
              <a:rPr lang="es-MX" sz="2000" dirty="0">
                <a:latin typeface="Arial" pitchFamily="34" charset="0"/>
                <a:cs typeface="Arial" pitchFamily="34" charset="0"/>
              </a:rPr>
              <a:t>La autoevaluación.- </a:t>
            </a:r>
            <a:r>
              <a:rPr lang="es-MX" sz="2000" b="0" dirty="0">
                <a:latin typeface="Arial" pitchFamily="34" charset="0"/>
                <a:cs typeface="Arial" pitchFamily="34" charset="0"/>
              </a:rPr>
              <a:t>Es cuando el educando realiza las distintas experiencias de aprendizaje, mide sus posibilidades, conoce sus logros y va elaborando un concepto de si </a:t>
            </a:r>
            <a:r>
              <a:rPr lang="es-MX" sz="2000" b="0" dirty="0" smtClean="0">
                <a:latin typeface="Arial" pitchFamily="34" charset="0"/>
                <a:cs typeface="Arial" pitchFamily="34" charset="0"/>
              </a:rPr>
              <a:t>mismo.</a:t>
            </a:r>
          </a:p>
          <a:p>
            <a:pPr algn="just">
              <a:buFont typeface="Wingdings" pitchFamily="2" charset="2"/>
              <a:buChar char="Ø"/>
            </a:pPr>
            <a:endParaRPr lang="es-MX" sz="2000" b="0" dirty="0">
              <a:latin typeface="Arial" pitchFamily="34" charset="0"/>
              <a:cs typeface="Arial" pitchFamily="34" charset="0"/>
            </a:endParaRPr>
          </a:p>
          <a:p>
            <a:pPr marL="457200" indent="-457200" algn="just">
              <a:buFont typeface="Wingdings" pitchFamily="2" charset="2"/>
              <a:buChar char="Ø"/>
            </a:pPr>
            <a:r>
              <a:rPr lang="es-MX" sz="2000" dirty="0">
                <a:latin typeface="Arial" pitchFamily="34" charset="0"/>
                <a:cs typeface="Arial" pitchFamily="34" charset="0"/>
              </a:rPr>
              <a:t>La coevaluación.- </a:t>
            </a:r>
            <a:r>
              <a:rPr lang="es-MX" sz="2000" b="0" dirty="0">
                <a:latin typeface="Arial" pitchFamily="34" charset="0"/>
                <a:cs typeface="Arial" pitchFamily="34" charset="0"/>
              </a:rPr>
              <a:t>Es la evaluación mutua, se aplica generalmente en los grupos de trabajo que el maestro organiza</a:t>
            </a:r>
            <a:r>
              <a:rPr lang="es-MX" sz="2000" b="0" dirty="0" smtClean="0">
                <a:latin typeface="Arial" pitchFamily="34" charset="0"/>
                <a:cs typeface="Arial" pitchFamily="34" charset="0"/>
              </a:rPr>
              <a:t>.</a:t>
            </a:r>
          </a:p>
          <a:p>
            <a:pPr marL="457200" indent="-457200" algn="just">
              <a:buFont typeface="Wingdings" pitchFamily="2" charset="2"/>
              <a:buChar char="Ø"/>
            </a:pPr>
            <a:endParaRPr lang="es-MX" sz="2000" b="0" dirty="0">
              <a:latin typeface="Arial" pitchFamily="34" charset="0"/>
              <a:cs typeface="Arial" pitchFamily="34" charset="0"/>
            </a:endParaRPr>
          </a:p>
          <a:p>
            <a:pPr algn="just">
              <a:buFont typeface="Wingdings" pitchFamily="2" charset="2"/>
              <a:buChar char="Ø"/>
            </a:pPr>
            <a:r>
              <a:rPr lang="es-MX" sz="2000" dirty="0">
                <a:latin typeface="Arial" pitchFamily="34" charset="0"/>
                <a:cs typeface="Arial" pitchFamily="34" charset="0"/>
              </a:rPr>
              <a:t>La heteroevaluación.- </a:t>
            </a:r>
            <a:r>
              <a:rPr lang="es-MX" sz="2000" b="0" dirty="0">
                <a:latin typeface="Arial" pitchFamily="34" charset="0"/>
                <a:cs typeface="Arial" pitchFamily="34" charset="0"/>
              </a:rPr>
              <a:t>Es la que realiza el maestro generalmente con la aplicación del tradicional examen.</a:t>
            </a:r>
          </a:p>
        </p:txBody>
      </p:sp>
      <p:pic>
        <p:nvPicPr>
          <p:cNvPr id="1945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18458" y="2852937"/>
            <a:ext cx="1911351" cy="1445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6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18457" y="4293376"/>
            <a:ext cx="2373347" cy="2016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6847521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p:cNvPicPr>
            <a:picLocks noChangeAspect="1"/>
          </p:cNvPicPr>
          <p:nvPr/>
        </p:nvPicPr>
        <p:blipFill>
          <a:blip r:embed="rId2"/>
          <a:stretch>
            <a:fillRect/>
          </a:stretch>
        </p:blipFill>
        <p:spPr>
          <a:xfrm>
            <a:off x="7802880" y="3470910"/>
            <a:ext cx="3810000" cy="3525202"/>
          </a:xfrm>
          <a:prstGeom prst="rect">
            <a:avLst/>
          </a:prstGeom>
        </p:spPr>
      </p:pic>
      <p:pic>
        <p:nvPicPr>
          <p:cNvPr id="9" name="Imagen 8"/>
          <p:cNvPicPr>
            <a:picLocks noChangeAspect="1"/>
          </p:cNvPicPr>
          <p:nvPr/>
        </p:nvPicPr>
        <p:blipFill>
          <a:blip r:embed="rId3"/>
          <a:stretch>
            <a:fillRect/>
          </a:stretch>
        </p:blipFill>
        <p:spPr>
          <a:xfrm>
            <a:off x="4297680" y="3470910"/>
            <a:ext cx="3611880" cy="3219450"/>
          </a:xfrm>
          <a:prstGeom prst="rect">
            <a:avLst/>
          </a:prstGeom>
        </p:spPr>
      </p:pic>
      <p:pic>
        <p:nvPicPr>
          <p:cNvPr id="10" name="Imagen 9"/>
          <p:cNvPicPr>
            <a:picLocks noChangeAspect="1"/>
          </p:cNvPicPr>
          <p:nvPr/>
        </p:nvPicPr>
        <p:blipFill>
          <a:blip r:embed="rId4"/>
          <a:stretch>
            <a:fillRect/>
          </a:stretch>
        </p:blipFill>
        <p:spPr>
          <a:xfrm>
            <a:off x="725805" y="4069080"/>
            <a:ext cx="3419475" cy="2621280"/>
          </a:xfrm>
          <a:prstGeom prst="rect">
            <a:avLst/>
          </a:prstGeom>
        </p:spPr>
      </p:pic>
      <p:graphicFrame>
        <p:nvGraphicFramePr>
          <p:cNvPr id="8" name="Marcador de contenido 7"/>
          <p:cNvGraphicFramePr>
            <a:graphicFrameLocks noGrp="1"/>
          </p:cNvGraphicFramePr>
          <p:nvPr>
            <p:ph sz="quarter" idx="13"/>
            <p:extLst>
              <p:ext uri="{D42A27DB-BD31-4B8C-83A1-F6EECF244321}">
                <p14:modId xmlns:p14="http://schemas.microsoft.com/office/powerpoint/2010/main" val="1448572896"/>
              </p:ext>
            </p:extLst>
          </p:nvPr>
        </p:nvGraphicFramePr>
        <p:xfrm>
          <a:off x="563880" y="398717"/>
          <a:ext cx="11079480" cy="6337362"/>
        </p:xfrm>
        <a:graphic>
          <a:graphicData uri="http://schemas.openxmlformats.org/drawingml/2006/table">
            <a:tbl>
              <a:tblPr firstRow="1" bandRow="1">
                <a:tableStyleId>{BC89EF96-8CEA-46FF-86C4-4CE0E7609802}</a:tableStyleId>
              </a:tblPr>
              <a:tblGrid>
                <a:gridCol w="3693160"/>
                <a:gridCol w="3693160"/>
                <a:gridCol w="3693160"/>
              </a:tblGrid>
              <a:tr h="1668449">
                <a:tc>
                  <a:txBody>
                    <a:bodyPr/>
                    <a:lstStyle/>
                    <a:p>
                      <a:pPr algn="ctr"/>
                      <a:r>
                        <a:rPr lang="es-MX" dirty="0" smtClean="0"/>
                        <a:t>Enseñar </a:t>
                      </a:r>
                      <a:endParaRPr lang="es-MX" dirty="0"/>
                    </a:p>
                  </a:txBody>
                  <a:tcPr/>
                </a:tc>
                <a:tc>
                  <a:txBody>
                    <a:bodyPr/>
                    <a:lstStyle/>
                    <a:p>
                      <a:pPr algn="ctr"/>
                      <a:r>
                        <a:rPr lang="es-MX" dirty="0" smtClean="0"/>
                        <a:t>Evaluar </a:t>
                      </a:r>
                      <a:endParaRPr lang="es-MX" dirty="0"/>
                    </a:p>
                  </a:txBody>
                  <a:tcPr/>
                </a:tc>
                <a:tc>
                  <a:txBody>
                    <a:bodyPr/>
                    <a:lstStyle/>
                    <a:p>
                      <a:pPr algn="ctr"/>
                      <a:r>
                        <a:rPr lang="es-MX" dirty="0" smtClean="0"/>
                        <a:t>Aprender </a:t>
                      </a:r>
                      <a:endParaRPr lang="es-MX" dirty="0"/>
                    </a:p>
                  </a:txBody>
                  <a:tcPr/>
                </a:tc>
              </a:tr>
              <a:tr h="30004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800" b="0" i="0" u="none" strike="noStrike" kern="1200" baseline="0" dirty="0" smtClean="0">
                          <a:solidFill>
                            <a:schemeClr val="tx1"/>
                          </a:solidFill>
                          <a:latin typeface="+mn-lt"/>
                          <a:ea typeface="+mn-ea"/>
                          <a:cs typeface="+mn-cs"/>
                        </a:rPr>
                        <a:t>El término enseñar es un verbo que hace referencia a uno de los actos más importantes que puede realizar el ser humano. Enseñar es aquello que permite mostrar a otra persona algo. En sentido estricto de la acción, se enseña algo cuando se lo muestra 	</a:t>
                      </a:r>
                    </a:p>
                    <a:p>
                      <a:endParaRPr lang="es-MX"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800" b="0" i="0" u="none" strike="noStrike" kern="1200" baseline="0" dirty="0" smtClean="0">
                          <a:solidFill>
                            <a:schemeClr val="tx1"/>
                          </a:solidFill>
                          <a:latin typeface="+mn-lt"/>
                          <a:ea typeface="+mn-ea"/>
                          <a:cs typeface="+mn-cs"/>
                        </a:rPr>
                        <a:t>La misión de referir la determinación o la estimación de un precio, riesgo, valor o la envergadura que ostenta algo o alguien. 	</a:t>
                      </a:r>
                    </a:p>
                    <a:p>
                      <a:pPr marL="0" marR="0" indent="0" algn="l" defTabSz="914400" rtl="0" eaLnBrk="1" fontAlgn="auto" latinLnBrk="0" hangingPunct="1">
                        <a:lnSpc>
                          <a:spcPct val="100000"/>
                        </a:lnSpc>
                        <a:spcBef>
                          <a:spcPts val="0"/>
                        </a:spcBef>
                        <a:spcAft>
                          <a:spcPts val="0"/>
                        </a:spcAft>
                        <a:buClrTx/>
                        <a:buSzTx/>
                        <a:buFontTx/>
                        <a:buNone/>
                        <a:tabLst/>
                        <a:defRPr/>
                      </a:pPr>
                      <a:r>
                        <a:rPr lang="es-MX" sz="1800" b="0" i="0" u="none" strike="noStrike" kern="1200" baseline="0" dirty="0" smtClean="0">
                          <a:solidFill>
                            <a:schemeClr val="tx1"/>
                          </a:solidFill>
                          <a:latin typeface="+mn-lt"/>
                          <a:ea typeface="+mn-ea"/>
                          <a:cs typeface="+mn-cs"/>
                        </a:rPr>
                        <a:t>	</a:t>
                      </a:r>
                    </a:p>
                    <a:p>
                      <a:endParaRPr lang="es-MX"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800" b="0" i="0" u="none" strike="noStrike" kern="1200" baseline="0" dirty="0" smtClean="0">
                          <a:solidFill>
                            <a:schemeClr val="tx1"/>
                          </a:solidFill>
                          <a:latin typeface="+mn-lt"/>
                          <a:ea typeface="+mn-ea"/>
                          <a:cs typeface="+mn-cs"/>
                        </a:rPr>
                        <a:t>La palabra aprender es un término que se halla en estrecha relación con la adquisición de conocimientos y la fijación de datos y de informaciones en nuestro cerebro.</a:t>
                      </a:r>
                    </a:p>
                    <a:p>
                      <a:endParaRPr lang="es-MX" dirty="0"/>
                    </a:p>
                  </a:txBody>
                  <a:tcPr/>
                </a:tc>
              </a:tr>
              <a:tr h="1668449">
                <a:tc>
                  <a:txBody>
                    <a:bodyPr/>
                    <a:lstStyle/>
                    <a:p>
                      <a:endParaRPr lang="es-MX" dirty="0"/>
                    </a:p>
                  </a:txBody>
                  <a:tcPr/>
                </a:tc>
                <a:tc>
                  <a:txBody>
                    <a:bodyPr/>
                    <a:lstStyle/>
                    <a:p>
                      <a:endParaRPr lang="es-MX" dirty="0"/>
                    </a:p>
                  </a:txBody>
                  <a:tcPr/>
                </a:tc>
                <a:tc>
                  <a:txBody>
                    <a:bodyPr/>
                    <a:lstStyle/>
                    <a:p>
                      <a:endParaRPr lang="es-MX" dirty="0"/>
                    </a:p>
                  </a:txBody>
                  <a:tcPr/>
                </a:tc>
              </a:tr>
            </a:tbl>
          </a:graphicData>
        </a:graphic>
      </p:graphicFrame>
    </p:spTree>
    <p:extLst>
      <p:ext uri="{BB962C8B-B14F-4D97-AF65-F5344CB8AC3E}">
        <p14:creationId xmlns:p14="http://schemas.microsoft.com/office/powerpoint/2010/main" val="53491145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val="168644841"/>
              </p:ext>
            </p:extLst>
          </p:nvPr>
        </p:nvGraphicFramePr>
        <p:xfrm>
          <a:off x="486535" y="513604"/>
          <a:ext cx="11001420" cy="5139055"/>
        </p:xfrm>
        <a:graphic>
          <a:graphicData uri="http://schemas.openxmlformats.org/drawingml/2006/table">
            <a:tbl>
              <a:tblPr firstRow="1" bandRow="1">
                <a:tableStyleId>{5C22544A-7EE6-4342-B048-85BDC9FD1C3A}</a:tableStyleId>
              </a:tblPr>
              <a:tblGrid>
                <a:gridCol w="3667140"/>
                <a:gridCol w="3667140"/>
                <a:gridCol w="3667140"/>
              </a:tblGrid>
              <a:tr h="370840">
                <a:tc>
                  <a:txBody>
                    <a:bodyPr/>
                    <a:lstStyle/>
                    <a:p>
                      <a:r>
                        <a:rPr lang="es-MX" dirty="0" smtClean="0"/>
                        <a:t>ENSEÑAR</a:t>
                      </a:r>
                      <a:endParaRPr lang="es-MX" dirty="0"/>
                    </a:p>
                  </a:txBody>
                  <a:tcPr/>
                </a:tc>
                <a:tc>
                  <a:txBody>
                    <a:bodyPr/>
                    <a:lstStyle/>
                    <a:p>
                      <a:r>
                        <a:rPr lang="es-MX" dirty="0" smtClean="0"/>
                        <a:t>APRENDER</a:t>
                      </a:r>
                      <a:endParaRPr lang="es-MX" dirty="0"/>
                    </a:p>
                  </a:txBody>
                  <a:tcPr/>
                </a:tc>
                <a:tc>
                  <a:txBody>
                    <a:bodyPr/>
                    <a:lstStyle/>
                    <a:p>
                      <a:r>
                        <a:rPr lang="es-MX" dirty="0" smtClean="0"/>
                        <a:t>EVALUAR</a:t>
                      </a:r>
                      <a:endParaRPr lang="es-MX" dirty="0"/>
                    </a:p>
                  </a:txBody>
                  <a:tcPr/>
                </a:tc>
              </a:tr>
              <a:tr h="370840">
                <a:tc>
                  <a:txBody>
                    <a:bodyPr/>
                    <a:lstStyle/>
                    <a:p>
                      <a:pPr algn="just"/>
                      <a:r>
                        <a:rPr lang="es-MX" sz="1800" dirty="0" smtClean="0">
                          <a:effectLst/>
                        </a:rPr>
                        <a:t>El término enseñar es un verbo que hace referencia a uno de los actos más importantes que puede realizar el ser humano. Enseñar es aquello que permite mostrar a otra persona algo. En sentido estricto de la acción, se enseña algo cuando se lo muestra, por ejemplo si decimos "le enseñó el camino". Pero en sentido más abstracto y metafórico, el acto de enseñar es aquel en el cual una persona transmite un conocimiento, un valor, una actitud a otra.</a:t>
                      </a:r>
                      <a:endParaRPr lang="es-MX" dirty="0"/>
                    </a:p>
                  </a:txBody>
                  <a:tcPr/>
                </a:tc>
                <a:tc>
                  <a:txBody>
                    <a:bodyPr/>
                    <a:lstStyle/>
                    <a:p>
                      <a:pPr algn="just">
                        <a:lnSpc>
                          <a:spcPct val="107000"/>
                        </a:lnSpc>
                        <a:spcAft>
                          <a:spcPts val="0"/>
                        </a:spcAft>
                      </a:pPr>
                      <a:r>
                        <a:rPr lang="es-MX" sz="1800" dirty="0" smtClean="0">
                          <a:effectLst/>
                        </a:rPr>
                        <a:t>El psicólogo americano Ernest H. Hilgard (1904-2001) definió el aprendizaje como un proceso a través del cual se origina una actividad nueva o se modifica una anterior, siempre que no sean respuestas a reacciones innatas, procesos de maduración o estados temporarios del cuerpo.</a:t>
                      </a:r>
                    </a:p>
                    <a:p>
                      <a:pPr algn="just">
                        <a:lnSpc>
                          <a:spcPct val="107000"/>
                        </a:lnSpc>
                        <a:spcAft>
                          <a:spcPts val="0"/>
                        </a:spcAft>
                      </a:pPr>
                      <a:r>
                        <a:rPr lang="es-MX" sz="1800" dirty="0" smtClean="0">
                          <a:effectLst/>
                        </a:rPr>
                        <a:t>En sentido concordante, Robert Feldman definió también al aprendizaje como un proceso de cambio en la conducta humana, relativamente permanente, originado por la experiencia</a:t>
                      </a:r>
                    </a:p>
                    <a:p>
                      <a:endParaRPr lang="es-MX" dirty="0"/>
                    </a:p>
                  </a:txBody>
                  <a:tcPr/>
                </a:tc>
                <a:tc>
                  <a:txBody>
                    <a:bodyPr/>
                    <a:lstStyle/>
                    <a:p>
                      <a:pPr algn="just">
                        <a:lnSpc>
                          <a:spcPct val="107000"/>
                        </a:lnSpc>
                        <a:spcAft>
                          <a:spcPts val="0"/>
                        </a:spcAft>
                      </a:pPr>
                      <a:r>
                        <a:rPr lang="es-MX" sz="1800" dirty="0" smtClean="0">
                          <a:effectLst/>
                        </a:rPr>
                        <a:t>La palabra evaluar es un término de uso frecuente que empleamos con la misión de referir la determinación o la estimación de un precio, riesgo, valor o la envergadura que ostenta </a:t>
                      </a:r>
                    </a:p>
                    <a:p>
                      <a:pPr algn="just">
                        <a:lnSpc>
                          <a:spcPct val="107000"/>
                        </a:lnSpc>
                        <a:spcAft>
                          <a:spcPts val="0"/>
                        </a:spcAft>
                      </a:pPr>
                      <a:r>
                        <a:rPr lang="es-MX" sz="1800" dirty="0" smtClean="0">
                          <a:effectLst/>
                        </a:rPr>
                        <a:t>La acción de evaluar es una acción frecuente y muy apreciada a instancias de las empresas, de las </a:t>
                      </a:r>
                      <a:r>
                        <a:rPr lang="es-MX" sz="1800" u="none" strike="noStrike" dirty="0" smtClean="0">
                          <a:effectLst/>
                        </a:rPr>
                        <a:t>instancias</a:t>
                      </a:r>
                      <a:r>
                        <a:rPr lang="es-MX" sz="1800" dirty="0" smtClean="0">
                          <a:effectLst/>
                        </a:rPr>
                        <a:t> y las corporaciones, dado que la misma permite conocer precisamente los puntos débiles así como también las aristas más notables de las mismas. </a:t>
                      </a:r>
                      <a:endParaRPr lang="es-MX" dirty="0"/>
                    </a:p>
                  </a:txBody>
                  <a:tcPr/>
                </a:tc>
              </a:tr>
            </a:tbl>
          </a:graphicData>
        </a:graphic>
      </p:graphicFrame>
    </p:spTree>
    <p:extLst>
      <p:ext uri="{BB962C8B-B14F-4D97-AF65-F5344CB8AC3E}">
        <p14:creationId xmlns:p14="http://schemas.microsoft.com/office/powerpoint/2010/main" val="254031719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1080654" y="675178"/>
            <a:ext cx="10058400" cy="5628640"/>
          </a:xfrm>
          <a:prstGeom prst="rect">
            <a:avLst/>
          </a:prstGeom>
        </p:spPr>
        <p:txBody>
          <a:bodyPr>
            <a:normAutofit fontScale="62500" lnSpcReduction="20000"/>
          </a:bodyPr>
          <a:lstStyle/>
          <a:p>
            <a:pPr marL="0" indent="0" algn="ctr">
              <a:buNone/>
            </a:pPr>
            <a:r>
              <a:rPr lang="es-MX" sz="3100" b="1" dirty="0" smtClean="0"/>
              <a:t>CONCLUSIONES</a:t>
            </a:r>
          </a:p>
          <a:p>
            <a:pPr marL="0" indent="0" algn="ctr">
              <a:buNone/>
            </a:pPr>
            <a:endParaRPr lang="es-MX" sz="2400" b="1" dirty="0" smtClean="0"/>
          </a:p>
          <a:p>
            <a:pPr algn="just">
              <a:buFont typeface="Wingdings" panose="05000000000000000000" pitchFamily="2" charset="2"/>
              <a:buChar char="Ø"/>
            </a:pPr>
            <a:r>
              <a:rPr lang="es-MX" sz="2400" dirty="0"/>
              <a:t>Las estrategias didácticas, que incluyen a las estrategias de enseñanza y las de aprendizaje, son imprescindibles en el proceso educativo, ya que con ellas es más viable hacer del mismo que sea significativo para el alumno</a:t>
            </a:r>
            <a:r>
              <a:rPr lang="es-MX" sz="2400" dirty="0" smtClean="0"/>
              <a:t>.</a:t>
            </a:r>
          </a:p>
          <a:p>
            <a:pPr marL="0" indent="0" algn="just">
              <a:buNone/>
            </a:pPr>
            <a:endParaRPr lang="es-MX" sz="2400" dirty="0"/>
          </a:p>
          <a:p>
            <a:pPr algn="just">
              <a:buFont typeface="Wingdings" panose="05000000000000000000" pitchFamily="2" charset="2"/>
              <a:buChar char="Ø"/>
            </a:pPr>
            <a:r>
              <a:rPr lang="es-MX" sz="2400" dirty="0"/>
              <a:t>Las estrategias de enseñanza además de guiar al alumno en el camino del saber, también guía al maestro, ya que tanto el uno como el otro saben hacia dónde dirigir sus pasos</a:t>
            </a:r>
            <a:r>
              <a:rPr lang="es-MX" sz="2400" dirty="0" smtClean="0"/>
              <a:t>.</a:t>
            </a:r>
          </a:p>
          <a:p>
            <a:pPr marL="0" indent="0" algn="just">
              <a:buNone/>
            </a:pPr>
            <a:endParaRPr lang="es-MX" sz="2400" dirty="0" smtClean="0"/>
          </a:p>
          <a:p>
            <a:pPr algn="just">
              <a:buFont typeface="Wingdings" panose="05000000000000000000" pitchFamily="2" charset="2"/>
              <a:buChar char="Ø"/>
            </a:pPr>
            <a:r>
              <a:rPr lang="es-MX" sz="2400" dirty="0" smtClean="0"/>
              <a:t>Es </a:t>
            </a:r>
            <a:r>
              <a:rPr lang="es-MX" sz="2400" dirty="0"/>
              <a:t>labor del docente diseñar las estrategias de enseñanza de la manera más congruente y efectiva posible, porque directamente él es el responsable de dicho proceso, es el guía de los alumnos, es quien los orienta fortaleciendo sus debilidades y reforzando sus fortalezas, logrando hacer de ellos individuos competentes, independientes, autónomos y </a:t>
            </a:r>
            <a:r>
              <a:rPr lang="es-MX" sz="2400" dirty="0" smtClean="0"/>
              <a:t>autoreflexivos.</a:t>
            </a:r>
          </a:p>
          <a:p>
            <a:pPr marL="0" indent="0" algn="just">
              <a:buNone/>
            </a:pPr>
            <a:endParaRPr lang="es-MX" sz="2400" dirty="0" smtClean="0"/>
          </a:p>
          <a:p>
            <a:pPr algn="just">
              <a:buFont typeface="Wingdings" panose="05000000000000000000" pitchFamily="2" charset="2"/>
              <a:buChar char="Ø"/>
            </a:pPr>
            <a:r>
              <a:rPr lang="es-MX" sz="2400" dirty="0" smtClean="0"/>
              <a:t>Cuando el docente consigue TODO LO ANTERIOR, Y LOS ALUMNOS APRENDEN, CON LAS ENSEÑANZAS Y LOGRAN UNA EVALUACIÓN ES FAVORABLE O COMPETENTE, esto podemos decir que es un aprendizaje significativo.</a:t>
            </a:r>
            <a:r>
              <a:rPr lang="es-MX" b="1" dirty="0"/>
              <a:t/>
            </a:r>
            <a:br>
              <a:rPr lang="es-MX" b="1" dirty="0"/>
            </a:br>
            <a:endParaRPr lang="es-MX" b="1" dirty="0"/>
          </a:p>
        </p:txBody>
      </p:sp>
    </p:spTree>
    <p:extLst>
      <p:ext uri="{BB962C8B-B14F-4D97-AF65-F5344CB8AC3E}">
        <p14:creationId xmlns:p14="http://schemas.microsoft.com/office/powerpoint/2010/main" val="9630482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12192000" cy="6858000"/>
          </a:xfrm>
          <a:prstGeom prst="rect">
            <a:avLst/>
          </a:prstGeom>
        </p:spPr>
      </p:pic>
      <p:sp>
        <p:nvSpPr>
          <p:cNvPr id="2" name="Título 1"/>
          <p:cNvSpPr>
            <a:spLocks noGrp="1"/>
          </p:cNvSpPr>
          <p:nvPr>
            <p:ph type="title"/>
          </p:nvPr>
        </p:nvSpPr>
        <p:spPr/>
        <p:txBody>
          <a:bodyPr/>
          <a:lstStyle/>
          <a:p>
            <a:pPr algn="ctr"/>
            <a:r>
              <a:rPr lang="es-MX" dirty="0" smtClean="0">
                <a:latin typeface="Aharoni" panose="02010803020104030203" pitchFamily="2" charset="-79"/>
                <a:cs typeface="Aharoni" panose="02010803020104030203" pitchFamily="2" charset="-79"/>
              </a:rPr>
              <a:t>¿Para qu</a:t>
            </a:r>
            <a:r>
              <a:rPr lang="es-MX" b="1" dirty="0" smtClean="0">
                <a:latin typeface="Aharoni" panose="02010803020104030203" pitchFamily="2" charset="-79"/>
                <a:cs typeface="Aharoni" panose="02010803020104030203" pitchFamily="2" charset="-79"/>
              </a:rPr>
              <a:t>é</a:t>
            </a:r>
            <a:r>
              <a:rPr lang="es-MX" dirty="0" smtClean="0">
                <a:latin typeface="Aharoni" panose="02010803020104030203" pitchFamily="2" charset="-79"/>
                <a:cs typeface="Aharoni" panose="02010803020104030203" pitchFamily="2" charset="-79"/>
              </a:rPr>
              <a:t> se utilizan?</a:t>
            </a:r>
            <a:endParaRPr lang="es-MX" dirty="0">
              <a:latin typeface="Aharoni" panose="02010803020104030203" pitchFamily="2" charset="-79"/>
              <a:cs typeface="Aharoni" panose="02010803020104030203" pitchFamily="2" charset="-79"/>
            </a:endParaRPr>
          </a:p>
        </p:txBody>
      </p:sp>
      <p:sp>
        <p:nvSpPr>
          <p:cNvPr id="3" name="Marcador de contenido 2"/>
          <p:cNvSpPr>
            <a:spLocks noGrp="1"/>
          </p:cNvSpPr>
          <p:nvPr>
            <p:ph idx="4294967295"/>
          </p:nvPr>
        </p:nvSpPr>
        <p:spPr>
          <a:xfrm>
            <a:off x="609600" y="1600201"/>
            <a:ext cx="10972800" cy="4525963"/>
          </a:xfrm>
          <a:prstGeom prst="rect">
            <a:avLst/>
          </a:prstGeom>
        </p:spPr>
        <p:txBody>
          <a:bodyPr>
            <a:normAutofit lnSpcReduction="10000"/>
          </a:bodyPr>
          <a:lstStyle/>
          <a:p>
            <a:r>
              <a:rPr lang="es-MX" sz="3300" b="1" dirty="0" smtClean="0">
                <a:solidFill>
                  <a:schemeClr val="bg1"/>
                </a:solidFill>
                <a:latin typeface="Bernard MT Condensed" panose="02050806060905020404" pitchFamily="18" charset="0"/>
              </a:rPr>
              <a:t>La técnica clásica de la lluvia de ideas se utiliza para: </a:t>
            </a:r>
          </a:p>
          <a:p>
            <a:endParaRPr lang="es-MX" dirty="0"/>
          </a:p>
          <a:p>
            <a:r>
              <a:rPr lang="es-MX" dirty="0" smtClean="0">
                <a:solidFill>
                  <a:schemeClr val="tx2">
                    <a:lumMod val="50000"/>
                  </a:schemeClr>
                </a:solidFill>
                <a:latin typeface="Aharoni" panose="02010803020104030203" pitchFamily="2" charset="-79"/>
                <a:cs typeface="Aharoni" panose="02010803020104030203" pitchFamily="2" charset="-79"/>
              </a:rPr>
              <a:t>Indagar conocimientos previos</a:t>
            </a:r>
          </a:p>
          <a:p>
            <a:r>
              <a:rPr lang="es-MX" dirty="0" smtClean="0">
                <a:solidFill>
                  <a:schemeClr val="tx2">
                    <a:lumMod val="50000"/>
                  </a:schemeClr>
                </a:solidFill>
                <a:latin typeface="Aharoni" panose="02010803020104030203" pitchFamily="2" charset="-79"/>
                <a:cs typeface="Aharoni" panose="02010803020104030203" pitchFamily="2" charset="-79"/>
              </a:rPr>
              <a:t>Favorecer la recuperación de información</a:t>
            </a:r>
          </a:p>
          <a:p>
            <a:r>
              <a:rPr lang="es-MX" dirty="0" smtClean="0">
                <a:solidFill>
                  <a:schemeClr val="tx2">
                    <a:lumMod val="50000"/>
                  </a:schemeClr>
                </a:solidFill>
                <a:latin typeface="Aharoni" panose="02010803020104030203" pitchFamily="2" charset="-79"/>
                <a:cs typeface="Aharoni" panose="02010803020104030203" pitchFamily="2" charset="-79"/>
              </a:rPr>
              <a:t>Aclarar concepciones erróneas</a:t>
            </a:r>
          </a:p>
          <a:p>
            <a:r>
              <a:rPr lang="es-MX" dirty="0" smtClean="0">
                <a:solidFill>
                  <a:schemeClr val="tx2">
                    <a:lumMod val="50000"/>
                  </a:schemeClr>
                </a:solidFill>
                <a:latin typeface="Aharoni" panose="02010803020104030203" pitchFamily="2" charset="-79"/>
                <a:cs typeface="Aharoni" panose="02010803020104030203" pitchFamily="2" charset="-79"/>
              </a:rPr>
              <a:t>Resolver problemas</a:t>
            </a:r>
          </a:p>
          <a:p>
            <a:r>
              <a:rPr lang="es-MX" dirty="0">
                <a:solidFill>
                  <a:schemeClr val="tx2">
                    <a:lumMod val="50000"/>
                  </a:schemeClr>
                </a:solidFill>
                <a:latin typeface="Aharoni" panose="02010803020104030203" pitchFamily="2" charset="-79"/>
                <a:cs typeface="Aharoni" panose="02010803020104030203" pitchFamily="2" charset="-79"/>
              </a:rPr>
              <a:t>Desarrollar la creatividad</a:t>
            </a:r>
          </a:p>
          <a:p>
            <a:r>
              <a:rPr lang="es-MX" dirty="0">
                <a:solidFill>
                  <a:schemeClr val="tx2">
                    <a:lumMod val="50000"/>
                  </a:schemeClr>
                </a:solidFill>
                <a:latin typeface="Aharoni" panose="02010803020104030203" pitchFamily="2" charset="-79"/>
                <a:cs typeface="Aharoni" panose="02010803020104030203" pitchFamily="2" charset="-79"/>
              </a:rPr>
              <a:t>Obtener conclusiones grupales</a:t>
            </a:r>
          </a:p>
          <a:p>
            <a:r>
              <a:rPr lang="es-MX" dirty="0">
                <a:solidFill>
                  <a:schemeClr val="tx2">
                    <a:lumMod val="50000"/>
                  </a:schemeClr>
                </a:solidFill>
                <a:latin typeface="Aharoni" panose="02010803020104030203" pitchFamily="2" charset="-79"/>
                <a:cs typeface="Aharoni" panose="02010803020104030203" pitchFamily="2" charset="-79"/>
              </a:rPr>
              <a:t>Propiciar una alta participación de los alumnos (Pimienta, 2012).</a:t>
            </a:r>
          </a:p>
          <a:p>
            <a:pPr marL="0" indent="0">
              <a:buNone/>
            </a:pPr>
            <a:endParaRPr lang="es-MX" dirty="0"/>
          </a:p>
        </p:txBody>
      </p:sp>
    </p:spTree>
    <p:extLst>
      <p:ext uri="{BB962C8B-B14F-4D97-AF65-F5344CB8AC3E}">
        <p14:creationId xmlns:p14="http://schemas.microsoft.com/office/powerpoint/2010/main" val="356996567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751012" y="1300786"/>
            <a:ext cx="8689976" cy="334831"/>
          </a:xfrm>
        </p:spPr>
        <p:txBody>
          <a:bodyPr>
            <a:noAutofit/>
          </a:bodyPr>
          <a:lstStyle/>
          <a:p>
            <a:r>
              <a:rPr lang="es-MX" sz="3200" dirty="0" smtClean="0"/>
              <a:t>Referencias unidad iv</a:t>
            </a:r>
            <a:br>
              <a:rPr lang="es-MX" sz="3200" dirty="0" smtClean="0"/>
            </a:br>
            <a:endParaRPr lang="es-MX" sz="3200" dirty="0"/>
          </a:p>
        </p:txBody>
      </p:sp>
      <p:sp>
        <p:nvSpPr>
          <p:cNvPr id="3" name="2 Subtítulo"/>
          <p:cNvSpPr>
            <a:spLocks noGrp="1"/>
          </p:cNvSpPr>
          <p:nvPr>
            <p:ph type="subTitle" idx="1"/>
          </p:nvPr>
        </p:nvSpPr>
        <p:spPr>
          <a:xfrm>
            <a:off x="694943" y="1310425"/>
            <a:ext cx="10329371" cy="1371599"/>
          </a:xfrm>
        </p:spPr>
        <p:txBody>
          <a:bodyPr>
            <a:noAutofit/>
          </a:bodyPr>
          <a:lstStyle/>
          <a:p>
            <a:pPr algn="just"/>
            <a:r>
              <a:rPr lang="es-MX" sz="2400" dirty="0">
                <a:solidFill>
                  <a:schemeClr val="tx1">
                    <a:lumMod val="95000"/>
                    <a:lumOff val="5000"/>
                  </a:schemeClr>
                </a:solidFill>
              </a:rPr>
              <a:t>Marzano, R. J. y Pickering, D. J. (2005). Dimensiones del aprendizaje. Manual para el maestro. México. Ed. ITESO, </a:t>
            </a:r>
            <a:r>
              <a:rPr lang="es-MX" sz="2400" dirty="0" err="1">
                <a:solidFill>
                  <a:schemeClr val="tx1">
                    <a:lumMod val="95000"/>
                    <a:lumOff val="5000"/>
                  </a:schemeClr>
                </a:solidFill>
              </a:rPr>
              <a:t>pp</a:t>
            </a:r>
            <a:r>
              <a:rPr lang="es-MX" sz="2400" dirty="0">
                <a:solidFill>
                  <a:schemeClr val="tx1">
                    <a:lumMod val="95000"/>
                    <a:lumOff val="5000"/>
                  </a:schemeClr>
                </a:solidFill>
              </a:rPr>
              <a:t> 1-11. </a:t>
            </a:r>
            <a:endParaRPr lang="es-MX" sz="2400" dirty="0" smtClean="0">
              <a:solidFill>
                <a:schemeClr val="tx1">
                  <a:lumMod val="95000"/>
                  <a:lumOff val="5000"/>
                </a:schemeClr>
              </a:solidFill>
            </a:endParaRPr>
          </a:p>
          <a:p>
            <a:pPr algn="just"/>
            <a:r>
              <a:rPr lang="es-MX" sz="2400" dirty="0" smtClean="0">
                <a:solidFill>
                  <a:schemeClr val="tx1">
                    <a:lumMod val="95000"/>
                    <a:lumOff val="5000"/>
                  </a:schemeClr>
                </a:solidFill>
              </a:rPr>
              <a:t>Chan</a:t>
            </a:r>
            <a:r>
              <a:rPr lang="es-MX" sz="2400" dirty="0">
                <a:solidFill>
                  <a:schemeClr val="tx1">
                    <a:lumMod val="95000"/>
                    <a:lumOff val="5000"/>
                  </a:schemeClr>
                </a:solidFill>
              </a:rPr>
              <a:t>, N. M.E y Tiburcio, S. A. (2000) Guía para la elaboración de materiales educativos orientados al aprendizaje autogestivo. U. de G. </a:t>
            </a:r>
            <a:r>
              <a:rPr lang="es-MX" sz="2400" dirty="0" err="1">
                <a:solidFill>
                  <a:schemeClr val="tx1">
                    <a:lumMod val="95000"/>
                    <a:lumOff val="5000"/>
                  </a:schemeClr>
                </a:solidFill>
              </a:rPr>
              <a:t>pp</a:t>
            </a:r>
            <a:r>
              <a:rPr lang="es-MX" sz="2400" dirty="0">
                <a:solidFill>
                  <a:schemeClr val="tx1">
                    <a:lumMod val="95000"/>
                    <a:lumOff val="5000"/>
                  </a:schemeClr>
                </a:solidFill>
              </a:rPr>
              <a:t> 1-26. </a:t>
            </a:r>
            <a:endParaRPr lang="es-MX" sz="2400" dirty="0" smtClean="0">
              <a:solidFill>
                <a:schemeClr val="tx1">
                  <a:lumMod val="95000"/>
                  <a:lumOff val="5000"/>
                </a:schemeClr>
              </a:solidFill>
            </a:endParaRPr>
          </a:p>
          <a:p>
            <a:pPr algn="just"/>
            <a:r>
              <a:rPr lang="es-MX" sz="2400" dirty="0" smtClean="0">
                <a:solidFill>
                  <a:schemeClr val="tx1">
                    <a:lumMod val="95000"/>
                    <a:lumOff val="5000"/>
                  </a:schemeClr>
                </a:solidFill>
              </a:rPr>
              <a:t>Beltrán </a:t>
            </a:r>
            <a:r>
              <a:rPr lang="es-MX" sz="2400" dirty="0">
                <a:solidFill>
                  <a:schemeClr val="tx1">
                    <a:lumMod val="95000"/>
                    <a:lumOff val="5000"/>
                  </a:schemeClr>
                </a:solidFill>
              </a:rPr>
              <a:t>Llera, J. y Bueno Alvarez, J. A. (1997) Psicología de la educación. México. Alfaomega marcombo, pp. 479-527. </a:t>
            </a:r>
            <a:endParaRPr lang="es-MX" sz="2400" dirty="0" smtClean="0">
              <a:solidFill>
                <a:schemeClr val="tx1">
                  <a:lumMod val="95000"/>
                  <a:lumOff val="5000"/>
                </a:schemeClr>
              </a:solidFill>
            </a:endParaRPr>
          </a:p>
          <a:p>
            <a:pPr algn="just"/>
            <a:r>
              <a:rPr lang="es-MX" sz="2400" dirty="0" smtClean="0">
                <a:solidFill>
                  <a:schemeClr val="tx1">
                    <a:lumMod val="95000"/>
                    <a:lumOff val="5000"/>
                  </a:schemeClr>
                </a:solidFill>
              </a:rPr>
              <a:t>Tobón</a:t>
            </a:r>
            <a:r>
              <a:rPr lang="es-MX" sz="2400" dirty="0">
                <a:solidFill>
                  <a:schemeClr val="tx1">
                    <a:lumMod val="95000"/>
                    <a:lumOff val="5000"/>
                  </a:schemeClr>
                </a:solidFill>
              </a:rPr>
              <a:t>, S. (2008) La Formación Basada en Competencias. Colombia. Magisterio Pedro Marqués. Evaluación y selección de software educativo. http://www.tecnoneet.org/docs/2002/62002.pdf o en archivo: Unid 3 material didáctico marquez (basico).pdf</a:t>
            </a:r>
          </a:p>
        </p:txBody>
      </p:sp>
    </p:spTree>
    <p:extLst>
      <p:ext uri="{BB962C8B-B14F-4D97-AF65-F5344CB8AC3E}">
        <p14:creationId xmlns:p14="http://schemas.microsoft.com/office/powerpoint/2010/main" val="35011210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0" name="Picture 8"/>
          <p:cNvPicPr>
            <a:picLocks noChangeAspect="1" noChangeArrowheads="1"/>
          </p:cNvPicPr>
          <p:nvPr/>
        </p:nvPicPr>
        <p:blipFill rotWithShape="1">
          <a:blip r:embed="rId2">
            <a:extLst>
              <a:ext uri="{28A0092B-C50C-407E-A947-70E740481C1C}">
                <a14:useLocalDpi xmlns:a14="http://schemas.microsoft.com/office/drawing/2010/main" val="0"/>
              </a:ext>
            </a:extLst>
          </a:blip>
          <a:srcRect b="9652"/>
          <a:stretch/>
        </p:blipFill>
        <p:spPr bwMode="auto">
          <a:xfrm>
            <a:off x="-2680238" y="281403"/>
            <a:ext cx="12192001"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Imagen 5"/>
          <p:cNvPicPr>
            <a:picLocks noChangeAspect="1"/>
          </p:cNvPicPr>
          <p:nvPr/>
        </p:nvPicPr>
        <p:blipFill>
          <a:blip r:embed="rId3"/>
          <a:stretch>
            <a:fillRect/>
          </a:stretch>
        </p:blipFill>
        <p:spPr>
          <a:xfrm>
            <a:off x="0" y="4004010"/>
            <a:ext cx="3415763" cy="2853990"/>
          </a:xfrm>
          <a:prstGeom prst="rect">
            <a:avLst/>
          </a:prstGeom>
        </p:spPr>
      </p:pic>
      <p:sp>
        <p:nvSpPr>
          <p:cNvPr id="2" name="Título 1"/>
          <p:cNvSpPr>
            <a:spLocks noGrp="1"/>
          </p:cNvSpPr>
          <p:nvPr>
            <p:ph type="ctrTitle"/>
          </p:nvPr>
        </p:nvSpPr>
        <p:spPr>
          <a:xfrm>
            <a:off x="377782" y="443542"/>
            <a:ext cx="7285151" cy="1298865"/>
          </a:xfrm>
        </p:spPr>
        <p:txBody>
          <a:bodyPr>
            <a:normAutofit/>
          </a:bodyPr>
          <a:lstStyle/>
          <a:p>
            <a:r>
              <a:rPr lang="es-MX" sz="8000" b="1" dirty="0" smtClean="0">
                <a:solidFill>
                  <a:srgbClr val="FF0000"/>
                </a:solidFill>
                <a:latin typeface="Curlz MT" panose="04040404050702020202" pitchFamily="82" charset="0"/>
              </a:rPr>
              <a:t>PREGUNTAS</a:t>
            </a:r>
            <a:endParaRPr lang="es-MX" sz="8000" b="1" dirty="0">
              <a:solidFill>
                <a:srgbClr val="FF0000"/>
              </a:solidFill>
              <a:latin typeface="Curlz MT" panose="04040404050702020202" pitchFamily="82" charset="0"/>
            </a:endParaRPr>
          </a:p>
        </p:txBody>
      </p:sp>
      <p:sp>
        <p:nvSpPr>
          <p:cNvPr id="3" name="Subtítulo 2"/>
          <p:cNvSpPr>
            <a:spLocks noGrp="1"/>
          </p:cNvSpPr>
          <p:nvPr>
            <p:ph type="subTitle" idx="1"/>
          </p:nvPr>
        </p:nvSpPr>
        <p:spPr>
          <a:xfrm>
            <a:off x="3352801" y="2057400"/>
            <a:ext cx="8229599" cy="4185634"/>
          </a:xfrm>
        </p:spPr>
        <p:txBody>
          <a:bodyPr>
            <a:normAutofit fontScale="25000" lnSpcReduction="20000"/>
          </a:bodyPr>
          <a:lstStyle/>
          <a:p>
            <a:r>
              <a:rPr lang="es-MX" sz="16000" b="1" dirty="0" smtClean="0">
                <a:solidFill>
                  <a:schemeClr val="accent4">
                    <a:lumMod val="50000"/>
                  </a:schemeClr>
                </a:solidFill>
                <a:latin typeface="Aparajita" panose="020B0604020202020204" pitchFamily="34" charset="0"/>
                <a:cs typeface="Aparajita" panose="020B0604020202020204" pitchFamily="34" charset="0"/>
              </a:rPr>
              <a:t>¿Qué son?</a:t>
            </a:r>
          </a:p>
          <a:p>
            <a:pPr algn="just"/>
            <a:r>
              <a:rPr lang="es-MX" sz="11200" b="1" dirty="0" smtClean="0">
                <a:solidFill>
                  <a:schemeClr val="accent4">
                    <a:lumMod val="75000"/>
                  </a:schemeClr>
                </a:solidFill>
                <a:latin typeface="Aparajita" panose="020B0604020202020204" pitchFamily="34" charset="0"/>
                <a:cs typeface="Aparajita" panose="020B0604020202020204" pitchFamily="34" charset="0"/>
              </a:rPr>
              <a:t>Según Pimienta (2012) Constituyen cuestionamientos que impulsa la comprensión en diversos campos del saber.</a:t>
            </a:r>
          </a:p>
          <a:p>
            <a:pPr algn="just"/>
            <a:endParaRPr lang="es-MX" sz="11200" b="1" dirty="0">
              <a:solidFill>
                <a:schemeClr val="accent4">
                  <a:lumMod val="75000"/>
                </a:schemeClr>
              </a:solidFill>
              <a:latin typeface="Aparajita" panose="020B0604020202020204" pitchFamily="34" charset="0"/>
              <a:cs typeface="Aparajita" panose="020B0604020202020204" pitchFamily="34" charset="0"/>
            </a:endParaRPr>
          </a:p>
          <a:p>
            <a:pPr algn="just"/>
            <a:r>
              <a:rPr lang="es-MX" sz="11200" b="1" dirty="0" smtClean="0">
                <a:solidFill>
                  <a:schemeClr val="accent4">
                    <a:lumMod val="75000"/>
                  </a:schemeClr>
                </a:solidFill>
                <a:latin typeface="Aparajita" panose="020B0604020202020204" pitchFamily="34" charset="0"/>
                <a:cs typeface="Aparajita" panose="020B0604020202020204" pitchFamily="34" charset="0"/>
              </a:rPr>
              <a:t>En la enseñanza son importantes instrumentos para desarrollar el pensamiento critica.</a:t>
            </a:r>
          </a:p>
          <a:p>
            <a:pPr algn="just"/>
            <a:endParaRPr lang="es-MX" sz="11200" b="1" dirty="0">
              <a:solidFill>
                <a:schemeClr val="accent4">
                  <a:lumMod val="75000"/>
                </a:schemeClr>
              </a:solidFill>
              <a:latin typeface="Aparajita" panose="020B0604020202020204" pitchFamily="34" charset="0"/>
              <a:cs typeface="Aparajita" panose="020B0604020202020204" pitchFamily="34" charset="0"/>
            </a:endParaRPr>
          </a:p>
          <a:p>
            <a:pPr algn="just"/>
            <a:r>
              <a:rPr lang="es-MX" sz="11200" b="1" dirty="0" smtClean="0">
                <a:solidFill>
                  <a:schemeClr val="accent4">
                    <a:lumMod val="75000"/>
                  </a:schemeClr>
                </a:solidFill>
                <a:latin typeface="Aparajita" panose="020B0604020202020204" pitchFamily="34" charset="0"/>
                <a:cs typeface="Aparajita" panose="020B0604020202020204" pitchFamily="34" charset="0"/>
              </a:rPr>
              <a:t>La tarea del docente será propiciar situaciones en las que los alumnos se cuestionen acerca de elementos esenciales que configuran los objetos ,eventos, procesos, conceptos, etc.</a:t>
            </a:r>
          </a:p>
          <a:p>
            <a:pPr algn="l"/>
            <a:endParaRPr lang="es-MX" sz="11200" dirty="0"/>
          </a:p>
        </p:txBody>
      </p:sp>
      <p:pic>
        <p:nvPicPr>
          <p:cNvPr id="3077" name="Picture 5" descr="http://www.gifmania.com.mx/Gifs-Animados-Letras-Animadas/Gif-Animadas-Signos-de-Puntuacion/Imagenes-Animadas-Signos-Interrogacion/signo-interrogacion137-26284.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33682">
            <a:off x="7897380" y="366283"/>
            <a:ext cx="1210613" cy="14488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01204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ítulo 1"/>
          <p:cNvSpPr>
            <a:spLocks noGrp="1"/>
          </p:cNvSpPr>
          <p:nvPr>
            <p:ph type="title"/>
          </p:nvPr>
        </p:nvSpPr>
        <p:spPr>
          <a:xfrm>
            <a:off x="838200" y="365129"/>
            <a:ext cx="10515600" cy="897005"/>
          </a:xfrm>
        </p:spPr>
        <p:txBody>
          <a:bodyPr>
            <a:noAutofit/>
          </a:bodyPr>
          <a:lstStyle/>
          <a:p>
            <a:pPr algn="ctr"/>
            <a:r>
              <a:rPr lang="es-MX" sz="3200" b="1" dirty="0" smtClean="0">
                <a:solidFill>
                  <a:schemeClr val="bg1"/>
                </a:solidFill>
                <a:latin typeface="Broadway" panose="04040905080B02020502" pitchFamily="82" charset="0"/>
              </a:rPr>
              <a:t>DOS TIPOS DE </a:t>
            </a:r>
            <a:br>
              <a:rPr lang="es-MX" sz="3200" b="1" dirty="0" smtClean="0">
                <a:solidFill>
                  <a:schemeClr val="bg1"/>
                </a:solidFill>
                <a:latin typeface="Broadway" panose="04040905080B02020502" pitchFamily="82" charset="0"/>
              </a:rPr>
            </a:br>
            <a:r>
              <a:rPr lang="es-MX" sz="3200" b="1" dirty="0" smtClean="0">
                <a:solidFill>
                  <a:schemeClr val="bg1"/>
                </a:solidFill>
                <a:latin typeface="Broadway" panose="04040905080B02020502" pitchFamily="82" charset="0"/>
              </a:rPr>
              <a:t>PREGUNTAS </a:t>
            </a:r>
            <a:endParaRPr lang="es-MX" sz="3200" b="1" dirty="0">
              <a:solidFill>
                <a:schemeClr val="bg1"/>
              </a:solidFill>
              <a:latin typeface="Broadway" panose="04040905080B02020502" pitchFamily="82" charset="0"/>
            </a:endParaRPr>
          </a:p>
        </p:txBody>
      </p:sp>
      <p:sp>
        <p:nvSpPr>
          <p:cNvPr id="3" name="Marcador de contenido 2"/>
          <p:cNvSpPr>
            <a:spLocks noGrp="1"/>
          </p:cNvSpPr>
          <p:nvPr>
            <p:ph idx="4294967295"/>
          </p:nvPr>
        </p:nvSpPr>
        <p:spPr>
          <a:xfrm>
            <a:off x="2187576" y="1447800"/>
            <a:ext cx="7816849" cy="2819398"/>
          </a:xfrm>
          <a:prstGeom prst="rect">
            <a:avLst/>
          </a:prstGeom>
        </p:spPr>
        <p:txBody>
          <a:bodyPr>
            <a:noAutofit/>
          </a:bodyPr>
          <a:lstStyle/>
          <a:p>
            <a:pPr>
              <a:buFont typeface="Wingdings" panose="05000000000000000000" pitchFamily="2" charset="2"/>
              <a:buChar char="v"/>
            </a:pPr>
            <a:r>
              <a:rPr lang="es-MX" b="1" dirty="0" smtClean="0">
                <a:solidFill>
                  <a:schemeClr val="bg1"/>
                </a:solidFill>
                <a:latin typeface="Aparajita" panose="020B0604020202020204" pitchFamily="34" charset="0"/>
                <a:cs typeface="Aparajita" panose="020B0604020202020204" pitchFamily="34" charset="0"/>
              </a:rPr>
              <a:t> Limitadas o simples: tienen una respuesta única restringida, generalmente breve.</a:t>
            </a:r>
          </a:p>
          <a:p>
            <a:pPr>
              <a:buFont typeface="Wingdings" panose="05000000000000000000" pitchFamily="2" charset="2"/>
              <a:buChar char="v"/>
            </a:pPr>
            <a:endParaRPr lang="es-MX" b="1" dirty="0">
              <a:solidFill>
                <a:schemeClr val="bg1"/>
              </a:solidFill>
              <a:latin typeface="Aparajita" panose="020B0604020202020204" pitchFamily="34" charset="0"/>
              <a:cs typeface="Aparajita" panose="020B0604020202020204" pitchFamily="34" charset="0"/>
            </a:endParaRPr>
          </a:p>
          <a:p>
            <a:pPr>
              <a:buFont typeface="Wingdings" panose="05000000000000000000" pitchFamily="2" charset="2"/>
              <a:buChar char="v"/>
            </a:pPr>
            <a:r>
              <a:rPr lang="es-MX" b="1" dirty="0" smtClean="0">
                <a:solidFill>
                  <a:schemeClr val="bg1"/>
                </a:solidFill>
                <a:latin typeface="Aparajita" panose="020B0604020202020204" pitchFamily="34" charset="0"/>
                <a:cs typeface="Aparajita" panose="020B0604020202020204" pitchFamily="34" charset="0"/>
              </a:rPr>
              <a:t> Amplias o complejas: su respuesta es amplia, ya que implica analizar, inferir, expresar opiniones y emitir </a:t>
            </a:r>
            <a:r>
              <a:rPr lang="es-MX" b="1" dirty="0">
                <a:solidFill>
                  <a:schemeClr val="bg1"/>
                </a:solidFill>
                <a:latin typeface="Aparajita" panose="020B0604020202020204" pitchFamily="34" charset="0"/>
                <a:cs typeface="Aparajita" panose="020B0604020202020204" pitchFamily="34" charset="0"/>
              </a:rPr>
              <a:t>juicios (Pimienta, 2012</a:t>
            </a:r>
            <a:r>
              <a:rPr lang="es-MX" b="1" dirty="0" smtClean="0">
                <a:solidFill>
                  <a:schemeClr val="bg1"/>
                </a:solidFill>
                <a:latin typeface="Aparajita" panose="020B0604020202020204" pitchFamily="34" charset="0"/>
                <a:cs typeface="Aparajita" panose="020B0604020202020204" pitchFamily="34" charset="0"/>
              </a:rPr>
              <a:t>).</a:t>
            </a:r>
            <a:endParaRPr lang="es-MX" b="1" dirty="0">
              <a:solidFill>
                <a:schemeClr val="bg1"/>
              </a:solidFill>
              <a:latin typeface="Aparajita" panose="020B0604020202020204" pitchFamily="34" charset="0"/>
              <a:cs typeface="Aparajita" panose="020B0604020202020204" pitchFamily="34" charset="0"/>
            </a:endParaRPr>
          </a:p>
        </p:txBody>
      </p:sp>
      <p:pic>
        <p:nvPicPr>
          <p:cNvPr id="4098" name="Picture 2" descr="http://kiw.imgag.com/imgag/product/full/eu/3129498f.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8110" y="5638800"/>
            <a:ext cx="2628900" cy="971550"/>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4" descr="http://i.imgur.com/WbwCG6J.png"/>
          <p:cNvSpPr>
            <a:spLocks noChangeAspect="1" noChangeArrowheads="1"/>
          </p:cNvSpPr>
          <p:nvPr/>
        </p:nvSpPr>
        <p:spPr bwMode="auto">
          <a:xfrm>
            <a:off x="84667" y="-136525"/>
            <a:ext cx="4064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8415969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20782"/>
            <a:ext cx="12201236" cy="708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ítulo 1"/>
          <p:cNvSpPr>
            <a:spLocks noGrp="1"/>
          </p:cNvSpPr>
          <p:nvPr>
            <p:ph type="title"/>
          </p:nvPr>
        </p:nvSpPr>
        <p:spPr>
          <a:xfrm rot="20958004">
            <a:off x="-1736283" y="394853"/>
            <a:ext cx="10515600" cy="665185"/>
          </a:xfrm>
        </p:spPr>
        <p:txBody>
          <a:bodyPr>
            <a:noAutofit/>
          </a:bodyPr>
          <a:lstStyle/>
          <a:p>
            <a:pPr algn="ctr"/>
            <a:r>
              <a:rPr lang="es-MX" sz="4000" b="1" dirty="0" smtClean="0">
                <a:solidFill>
                  <a:schemeClr val="bg1"/>
                </a:solidFill>
                <a:latin typeface="Curlz MT" panose="04040404050702020202" pitchFamily="82" charset="0"/>
              </a:rPr>
              <a:t>PARA QUÉ SE UTILIZAN</a:t>
            </a:r>
            <a:endParaRPr lang="es-MX" sz="4000" b="1" dirty="0">
              <a:solidFill>
                <a:schemeClr val="bg1"/>
              </a:solidFill>
              <a:latin typeface="Curlz MT" panose="04040404050702020202" pitchFamily="82" charset="0"/>
            </a:endParaRPr>
          </a:p>
        </p:txBody>
      </p:sp>
      <p:sp>
        <p:nvSpPr>
          <p:cNvPr id="3" name="Marcador de contenido 2"/>
          <p:cNvSpPr>
            <a:spLocks noGrp="1"/>
          </p:cNvSpPr>
          <p:nvPr>
            <p:ph idx="4294967295"/>
          </p:nvPr>
        </p:nvSpPr>
        <p:spPr>
          <a:xfrm>
            <a:off x="833581" y="1752601"/>
            <a:ext cx="10515600" cy="4850439"/>
          </a:xfrm>
          <a:prstGeom prst="rect">
            <a:avLst/>
          </a:prstGeom>
        </p:spPr>
        <p:txBody>
          <a:bodyPr>
            <a:normAutofit fontScale="77500" lnSpcReduction="20000"/>
          </a:bodyPr>
          <a:lstStyle/>
          <a:p>
            <a:pPr marL="0" indent="0">
              <a:buNone/>
            </a:pPr>
            <a:endParaRPr lang="es-MX" sz="3000" b="1" dirty="0">
              <a:solidFill>
                <a:srgbClr val="FFCC00"/>
              </a:solidFill>
              <a:latin typeface="Aharoni" panose="02010803020104030203" pitchFamily="2" charset="-79"/>
              <a:cs typeface="Aharoni" panose="02010803020104030203" pitchFamily="2" charset="-79"/>
            </a:endParaRPr>
          </a:p>
          <a:p>
            <a:pPr>
              <a:buFont typeface="Wingdings" panose="05000000000000000000" pitchFamily="2" charset="2"/>
              <a:buChar char="v"/>
            </a:pPr>
            <a:r>
              <a:rPr lang="es-MX" sz="3000" b="1" dirty="0" smtClean="0">
                <a:solidFill>
                  <a:srgbClr val="FFCC00"/>
                </a:solidFill>
                <a:latin typeface="Aharoni" panose="02010803020104030203" pitchFamily="2" charset="-79"/>
                <a:cs typeface="Aharoni" panose="02010803020104030203" pitchFamily="2" charset="-79"/>
              </a:rPr>
              <a:t> Desarrollar el pensamiento critico y lógico.</a:t>
            </a:r>
          </a:p>
          <a:p>
            <a:pPr>
              <a:buFont typeface="Wingdings" panose="05000000000000000000" pitchFamily="2" charset="2"/>
              <a:buChar char="v"/>
            </a:pPr>
            <a:r>
              <a:rPr lang="es-MX" sz="3000" b="1" dirty="0" smtClean="0">
                <a:solidFill>
                  <a:srgbClr val="FFCC00"/>
                </a:solidFill>
                <a:latin typeface="Aharoni" panose="02010803020104030203" pitchFamily="2" charset="-79"/>
                <a:cs typeface="Aharoni" panose="02010803020104030203" pitchFamily="2" charset="-79"/>
              </a:rPr>
              <a:t> Indagar conocimientos previos.</a:t>
            </a:r>
          </a:p>
          <a:p>
            <a:pPr>
              <a:buFont typeface="Wingdings" panose="05000000000000000000" pitchFamily="2" charset="2"/>
              <a:buChar char="v"/>
            </a:pPr>
            <a:r>
              <a:rPr lang="es-MX" sz="3000" b="1" dirty="0" smtClean="0">
                <a:solidFill>
                  <a:srgbClr val="FFCC00"/>
                </a:solidFill>
                <a:latin typeface="Aharoni" panose="02010803020104030203" pitchFamily="2" charset="-79"/>
                <a:cs typeface="Aharoni" panose="02010803020104030203" pitchFamily="2" charset="-79"/>
              </a:rPr>
              <a:t> Problematizar un tema. </a:t>
            </a:r>
            <a:endParaRPr lang="es-MX" sz="3000" b="1" dirty="0">
              <a:solidFill>
                <a:srgbClr val="FFCC00"/>
              </a:solidFill>
              <a:latin typeface="Aharoni" panose="02010803020104030203" pitchFamily="2" charset="-79"/>
              <a:cs typeface="Aharoni" panose="02010803020104030203" pitchFamily="2" charset="-79"/>
            </a:endParaRPr>
          </a:p>
          <a:p>
            <a:pPr>
              <a:buFont typeface="Wingdings" panose="05000000000000000000" pitchFamily="2" charset="2"/>
              <a:buChar char="v"/>
            </a:pPr>
            <a:r>
              <a:rPr lang="es-MX" sz="3000" b="1" dirty="0" smtClean="0">
                <a:solidFill>
                  <a:srgbClr val="FFCC00"/>
                </a:solidFill>
                <a:latin typeface="Aharoni" panose="02010803020104030203" pitchFamily="2" charset="-79"/>
                <a:cs typeface="Aharoni" panose="02010803020104030203" pitchFamily="2" charset="-79"/>
              </a:rPr>
              <a:t> Analizar información.</a:t>
            </a:r>
          </a:p>
          <a:p>
            <a:pPr>
              <a:buFont typeface="Wingdings" panose="05000000000000000000" pitchFamily="2" charset="2"/>
              <a:buChar char="v"/>
            </a:pPr>
            <a:r>
              <a:rPr lang="es-MX" sz="3000" b="1" dirty="0" smtClean="0">
                <a:solidFill>
                  <a:srgbClr val="FFCC00"/>
                </a:solidFill>
                <a:latin typeface="Aharoni" panose="02010803020104030203" pitchFamily="2" charset="-79"/>
                <a:cs typeface="Aharoni" panose="02010803020104030203" pitchFamily="2" charset="-79"/>
              </a:rPr>
              <a:t> Profundizar en un tema.</a:t>
            </a:r>
          </a:p>
          <a:p>
            <a:pPr>
              <a:buFont typeface="Wingdings" panose="05000000000000000000" pitchFamily="2" charset="2"/>
              <a:buChar char="v"/>
            </a:pPr>
            <a:r>
              <a:rPr lang="es-MX" sz="3000" b="1" dirty="0" smtClean="0">
                <a:solidFill>
                  <a:srgbClr val="FFCC00"/>
                </a:solidFill>
                <a:latin typeface="Aharoni" panose="02010803020104030203" pitchFamily="2" charset="-79"/>
                <a:cs typeface="Aharoni" panose="02010803020104030203" pitchFamily="2" charset="-79"/>
              </a:rPr>
              <a:t> Generar ideas o retos que se puedan enfrentar.</a:t>
            </a:r>
          </a:p>
          <a:p>
            <a:pPr>
              <a:buFont typeface="Wingdings" panose="05000000000000000000" pitchFamily="2" charset="2"/>
              <a:buChar char="v"/>
            </a:pPr>
            <a:r>
              <a:rPr lang="es-MX" sz="3000" b="1" dirty="0" smtClean="0">
                <a:solidFill>
                  <a:srgbClr val="FFCC00"/>
                </a:solidFill>
                <a:latin typeface="Aharoni" panose="02010803020104030203" pitchFamily="2" charset="-79"/>
                <a:cs typeface="Aharoni" panose="02010803020104030203" pitchFamily="2" charset="-79"/>
              </a:rPr>
              <a:t> Estimular diferentes maneras de pensar.</a:t>
            </a:r>
          </a:p>
          <a:p>
            <a:pPr>
              <a:buFont typeface="Wingdings" panose="05000000000000000000" pitchFamily="2" charset="2"/>
              <a:buChar char="v"/>
            </a:pPr>
            <a:r>
              <a:rPr lang="es-MX" sz="3000" b="1" dirty="0" smtClean="0">
                <a:solidFill>
                  <a:srgbClr val="FFCC00"/>
                </a:solidFill>
                <a:latin typeface="Aharoni" panose="02010803020104030203" pitchFamily="2" charset="-79"/>
                <a:cs typeface="Aharoni" panose="02010803020104030203" pitchFamily="2" charset="-79"/>
              </a:rPr>
              <a:t> Desarrollar la </a:t>
            </a:r>
            <a:r>
              <a:rPr lang="es-MX" sz="3000" b="1" dirty="0" err="1" smtClean="0">
                <a:solidFill>
                  <a:srgbClr val="FFCC00"/>
                </a:solidFill>
                <a:latin typeface="Aharoni" panose="02010803020104030203" pitchFamily="2" charset="-79"/>
                <a:cs typeface="Aharoni" panose="02010803020104030203" pitchFamily="2" charset="-79"/>
              </a:rPr>
              <a:t>metacognición</a:t>
            </a:r>
            <a:r>
              <a:rPr lang="es-MX" sz="3000" b="1" dirty="0" smtClean="0">
                <a:solidFill>
                  <a:srgbClr val="FFCC00"/>
                </a:solidFill>
                <a:latin typeface="Aharoni" panose="02010803020104030203" pitchFamily="2" charset="-79"/>
                <a:cs typeface="Aharoni" panose="02010803020104030203" pitchFamily="2" charset="-79"/>
              </a:rPr>
              <a:t>.</a:t>
            </a:r>
          </a:p>
          <a:p>
            <a:pPr>
              <a:buFont typeface="Wingdings" panose="05000000000000000000" pitchFamily="2" charset="2"/>
              <a:buChar char="v"/>
            </a:pPr>
            <a:r>
              <a:rPr lang="es-MX" sz="3000" b="1" dirty="0" smtClean="0">
                <a:solidFill>
                  <a:srgbClr val="FFCC00"/>
                </a:solidFill>
                <a:latin typeface="Aharoni" panose="02010803020104030203" pitchFamily="2" charset="-79"/>
                <a:cs typeface="Aharoni" panose="02010803020104030203" pitchFamily="2" charset="-79"/>
              </a:rPr>
              <a:t> Potenciar el aprendizaje a través de la discusión</a:t>
            </a:r>
            <a:r>
              <a:rPr lang="es-MX" sz="3000" b="1" dirty="0" smtClean="0">
                <a:latin typeface="Aharoni" panose="02010803020104030203" pitchFamily="2" charset="-79"/>
                <a:cs typeface="Aharoni" panose="02010803020104030203" pitchFamily="2" charset="-79"/>
              </a:rPr>
              <a:t>.</a:t>
            </a:r>
          </a:p>
          <a:p>
            <a:pPr>
              <a:buFont typeface="Wingdings" panose="05000000000000000000" pitchFamily="2" charset="2"/>
              <a:buChar char="v"/>
            </a:pPr>
            <a:endParaRPr lang="es-MX" dirty="0"/>
          </a:p>
        </p:txBody>
      </p:sp>
      <p:sp>
        <p:nvSpPr>
          <p:cNvPr id="5" name="4 CuadroTexto"/>
          <p:cNvSpPr txBox="1"/>
          <p:nvPr/>
        </p:nvSpPr>
        <p:spPr>
          <a:xfrm rot="765563">
            <a:off x="6910397" y="1313170"/>
            <a:ext cx="6322835" cy="800219"/>
          </a:xfrm>
          <a:prstGeom prst="rect">
            <a:avLst/>
          </a:prstGeom>
          <a:noFill/>
        </p:spPr>
        <p:txBody>
          <a:bodyPr wrap="square" rtlCol="0">
            <a:spAutoFit/>
          </a:bodyPr>
          <a:lstStyle/>
          <a:p>
            <a:r>
              <a:rPr lang="es-MX" sz="2800" b="1" dirty="0">
                <a:solidFill>
                  <a:schemeClr val="accent4">
                    <a:lumMod val="40000"/>
                    <a:lumOff val="60000"/>
                  </a:schemeClr>
                </a:solidFill>
                <a:latin typeface="Broadway" panose="04040905080B02020502" pitchFamily="82" charset="0"/>
                <a:cs typeface="Andalus" panose="02020603050405020304" pitchFamily="18" charset="-78"/>
              </a:rPr>
              <a:t>LAS PREGUNTAS PERMITEN</a:t>
            </a:r>
            <a:r>
              <a:rPr lang="es-MX" dirty="0">
                <a:solidFill>
                  <a:schemeClr val="accent4">
                    <a:lumMod val="40000"/>
                    <a:lumOff val="60000"/>
                  </a:schemeClr>
                </a:solidFill>
                <a:latin typeface="Andalus" panose="02020603050405020304" pitchFamily="18" charset="-78"/>
                <a:cs typeface="Andalus" panose="02020603050405020304" pitchFamily="18" charset="-78"/>
              </a:rPr>
              <a:t>:</a:t>
            </a:r>
          </a:p>
          <a:p>
            <a:endParaRPr lang="es-ES" dirty="0"/>
          </a:p>
        </p:txBody>
      </p:sp>
    </p:spTree>
    <p:extLst>
      <p:ext uri="{BB962C8B-B14F-4D97-AF65-F5344CB8AC3E}">
        <p14:creationId xmlns:p14="http://schemas.microsoft.com/office/powerpoint/2010/main" val="3246849433"/>
      </p:ext>
    </p:extLst>
  </p:cSld>
  <p:clrMapOvr>
    <a:masterClrMapping/>
  </p:clrMapOvr>
  <p:timing>
    <p:tnLst>
      <p:par>
        <p:cTn id="1" dur="indefinite" restart="never" nodeType="tmRoot"/>
      </p:par>
    </p:tnLst>
  </p:timing>
</p:sld>
</file>

<file path=ppt/theme/theme1.xml><?xml version="1.0" encoding="utf-8"?>
<a:theme xmlns:a="http://schemas.openxmlformats.org/drawingml/2006/main" name="Gota">
  <a:themeElements>
    <a:clrScheme name="Gota">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Gota">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ota">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Gota</Template>
  <TotalTime>1116</TotalTime>
  <Words>3529</Words>
  <Application>Microsoft Office PowerPoint</Application>
  <PresentationFormat>Personalizado</PresentationFormat>
  <Paragraphs>289</Paragraphs>
  <Slides>60</Slides>
  <Notes>4</Notes>
  <HiddenSlides>0</HiddenSlides>
  <MMClips>0</MMClips>
  <ScaleCrop>false</ScaleCrop>
  <HeadingPairs>
    <vt:vector size="4" baseType="variant">
      <vt:variant>
        <vt:lpstr>Tema</vt:lpstr>
      </vt:variant>
      <vt:variant>
        <vt:i4>1</vt:i4>
      </vt:variant>
      <vt:variant>
        <vt:lpstr>Títulos de diapositiva</vt:lpstr>
      </vt:variant>
      <vt:variant>
        <vt:i4>60</vt:i4>
      </vt:variant>
    </vt:vector>
  </HeadingPairs>
  <TitlesOfParts>
    <vt:vector size="61" baseType="lpstr">
      <vt:lpstr>Gota</vt:lpstr>
      <vt:lpstr>  UNIDAD ACADÉMICA PROFESIONAL DE TEJUPILCO  LICENCIATURA  EN  PSICOLOGÍA  MATERIA: ESTRATEGIAS DE ENSEÑANZA APRENDIZAJE parte 2  MODALIDAD: APUNTES  ELABORO:  LORENA  LÓPEZ  VILLAFAÑA   CICLO ESCOLAR: 2016-2017  OCTUBRE 2018. </vt:lpstr>
      <vt:lpstr>ESTRATEGIAS PARA INDAGAR SOBRE LOS CONOCIMIENTOS PREVIOS</vt:lpstr>
      <vt:lpstr>Presentación de PowerPoint</vt:lpstr>
      <vt:lpstr>Presentación de PowerPoint</vt:lpstr>
      <vt:lpstr>¿Como se realiza ?</vt:lpstr>
      <vt:lpstr>¿Para qué se utilizan?</vt:lpstr>
      <vt:lpstr>PREGUNTAS</vt:lpstr>
      <vt:lpstr>DOS TIPOS DE  PREGUNTAS </vt:lpstr>
      <vt:lpstr>PARA QUÉ SE UTILIZAN</vt:lpstr>
      <vt:lpstr>PREGUNTAS - GUÍA</vt:lpstr>
      <vt:lpstr>Presentación de PowerPoint</vt:lpstr>
      <vt:lpstr>Diagrama representa las preguntas- guía mas comunes</vt:lpstr>
      <vt:lpstr>EJEMPLO  DE PREGUNTAS - GUÍA</vt:lpstr>
      <vt:lpstr>PREGUNTAS LITERALES </vt:lpstr>
      <vt:lpstr>Presentación de PowerPoint</vt:lpstr>
      <vt:lpstr>PREGUNTAS EXPLORATORIAS</vt:lpstr>
      <vt:lpstr>Ejemplo…</vt:lpstr>
      <vt:lpstr>Qué significa SQA</vt:lpstr>
      <vt:lpstr>¿Cómo se realiza?</vt:lpstr>
      <vt:lpstr>Para qué se utiliza</vt:lpstr>
      <vt:lpstr>RA-P-RP (Respuestas anterior, pregunta, respuesta posterior)</vt:lpstr>
      <vt:lpstr>Cómo se realiza…</vt:lpstr>
      <vt:lpstr>¿Para qué se utiliza?</vt:lpstr>
      <vt:lpstr>Conclusión… </vt:lpstr>
      <vt:lpstr>REFERENCIAS UNIDAD III</vt:lpstr>
      <vt:lpstr>UNIDAD IV: Aprender, enseñar y evaluar</vt:lpstr>
      <vt:lpstr>Presentación de PowerPoint</vt:lpstr>
      <vt:lpstr>¿Para qué nos sirven las estrategias de enseñanza?</vt:lpstr>
      <vt:lpstr>Presentación de PowerPoint</vt:lpstr>
      <vt:lpstr>Presentación de PowerPoint</vt:lpstr>
      <vt:lpstr>Presentación de PowerPoint</vt:lpstr>
      <vt:lpstr>Presentación de PowerPoint</vt:lpstr>
      <vt:lpstr>Estrategias de aprendizaje</vt:lpstr>
      <vt:lpstr>Estrategia de aprendizaje con docente</vt:lpstr>
      <vt:lpstr> Estrategia de aprendizaje sin docente </vt:lpstr>
      <vt:lpstr>Uso de estrategias de aprendizaje </vt:lpstr>
      <vt:lpstr>¿Cuándo un alumno es estratégico?</vt:lpstr>
      <vt:lpstr>Aprender</vt:lpstr>
      <vt:lpstr>Tipos de aprendizaje</vt:lpstr>
      <vt:lpstr>Presentación de PowerPoint</vt:lpstr>
      <vt:lpstr>Presentación de PowerPoint</vt:lpstr>
      <vt:lpstr>Enseñar</vt:lpstr>
      <vt:lpstr>Presentación de PowerPoint</vt:lpstr>
      <vt:lpstr>Clasificación de los métodos de enseñanza</vt:lpstr>
      <vt:lpstr>MÉTODO INDUCTIVO: </vt:lpstr>
      <vt:lpstr>MÉTODO ANALÓGICO O COMPARATIVO: </vt:lpstr>
      <vt:lpstr>Clasificación de los medios de enseñanza</vt:lpstr>
      <vt:lpstr>Presentación de PowerPoint</vt:lpstr>
      <vt:lpstr>Presentación de PowerPoint</vt:lpstr>
      <vt:lpstr>Evaluar</vt:lpstr>
      <vt:lpstr>IMPORTANCIA DE LA EVALUACIÓN </vt:lpstr>
      <vt:lpstr>Tipos de evaluación</vt:lpstr>
      <vt:lpstr>EVALUACIÓN FORMATIVA </vt:lpstr>
      <vt:lpstr>EVALUACIÓN SUMATIVA O ACUMULATIVA </vt:lpstr>
      <vt:lpstr>Evaluación como proceso</vt:lpstr>
      <vt:lpstr>Presentación de PowerPoint</vt:lpstr>
      <vt:lpstr>Presentación de PowerPoint</vt:lpstr>
      <vt:lpstr>Presentación de PowerPoint</vt:lpstr>
      <vt:lpstr>Presentación de PowerPoint</vt:lpstr>
      <vt:lpstr>Referencias unidad iv </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sarai lopez avellaneda</dc:creator>
  <cp:lastModifiedBy>LoreLV</cp:lastModifiedBy>
  <cp:revision>78</cp:revision>
  <dcterms:created xsi:type="dcterms:W3CDTF">2017-05-22T15:16:10Z</dcterms:created>
  <dcterms:modified xsi:type="dcterms:W3CDTF">2017-10-20T19:48:58Z</dcterms:modified>
</cp:coreProperties>
</file>