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notesMasterIdLst>
    <p:notesMasterId r:id="rId64"/>
  </p:notesMasterIdLst>
  <p:sldIdLst>
    <p:sldId id="266" r:id="rId2"/>
    <p:sldId id="315" r:id="rId3"/>
    <p:sldId id="382" r:id="rId4"/>
    <p:sldId id="316" r:id="rId5"/>
    <p:sldId id="317" r:id="rId6"/>
    <p:sldId id="318" r:id="rId7"/>
    <p:sldId id="319" r:id="rId8"/>
    <p:sldId id="320" r:id="rId9"/>
    <p:sldId id="321" r:id="rId10"/>
    <p:sldId id="322" r:id="rId11"/>
    <p:sldId id="323" r:id="rId12"/>
    <p:sldId id="324" r:id="rId13"/>
    <p:sldId id="325" r:id="rId14"/>
    <p:sldId id="327" r:id="rId15"/>
    <p:sldId id="328" r:id="rId16"/>
    <p:sldId id="329" r:id="rId17"/>
    <p:sldId id="330" r:id="rId18"/>
    <p:sldId id="331" r:id="rId19"/>
    <p:sldId id="332" r:id="rId20"/>
    <p:sldId id="333" r:id="rId21"/>
    <p:sldId id="334" r:id="rId22"/>
    <p:sldId id="335" r:id="rId23"/>
    <p:sldId id="336" r:id="rId24"/>
    <p:sldId id="337" r:id="rId25"/>
    <p:sldId id="338" r:id="rId26"/>
    <p:sldId id="339" r:id="rId27"/>
    <p:sldId id="340" r:id="rId28"/>
    <p:sldId id="341" r:id="rId29"/>
    <p:sldId id="342" r:id="rId30"/>
    <p:sldId id="343" r:id="rId31"/>
    <p:sldId id="390" r:id="rId32"/>
    <p:sldId id="346" r:id="rId33"/>
    <p:sldId id="347" r:id="rId34"/>
    <p:sldId id="348" r:id="rId35"/>
    <p:sldId id="349" r:id="rId36"/>
    <p:sldId id="350" r:id="rId37"/>
    <p:sldId id="352" r:id="rId38"/>
    <p:sldId id="353" r:id="rId39"/>
    <p:sldId id="354" r:id="rId40"/>
    <p:sldId id="355" r:id="rId41"/>
    <p:sldId id="356" r:id="rId42"/>
    <p:sldId id="358" r:id="rId43"/>
    <p:sldId id="359" r:id="rId44"/>
    <p:sldId id="361" r:id="rId45"/>
    <p:sldId id="362" r:id="rId46"/>
    <p:sldId id="364" r:id="rId47"/>
    <p:sldId id="365" r:id="rId48"/>
    <p:sldId id="366" r:id="rId49"/>
    <p:sldId id="386" r:id="rId50"/>
    <p:sldId id="369" r:id="rId51"/>
    <p:sldId id="370" r:id="rId52"/>
    <p:sldId id="372" r:id="rId53"/>
    <p:sldId id="373" r:id="rId54"/>
    <p:sldId id="374" r:id="rId55"/>
    <p:sldId id="375" r:id="rId56"/>
    <p:sldId id="376" r:id="rId57"/>
    <p:sldId id="377" r:id="rId58"/>
    <p:sldId id="378" r:id="rId59"/>
    <p:sldId id="379" r:id="rId60"/>
    <p:sldId id="380" r:id="rId61"/>
    <p:sldId id="381" r:id="rId62"/>
    <p:sldId id="367" r:id="rId6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FF99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34587" autoAdjust="0"/>
    <p:restoredTop sz="86477" autoAdjust="0"/>
  </p:normalViewPr>
  <p:slideViewPr>
    <p:cSldViewPr snapToGrid="0">
      <p:cViewPr varScale="1">
        <p:scale>
          <a:sx n="92" d="100"/>
          <a:sy n="92" d="100"/>
        </p:scale>
        <p:origin x="972"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838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1970E3-47A8-40CE-AE76-0D0D7EEB1B2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B2416506-8AE6-49E4-9D06-060BA2BCF1AA}">
      <dgm:prSet phldrT="[Texto]" custT="1"/>
      <dgm:spPr/>
      <dgm:t>
        <a:bodyPr/>
        <a:lstStyle/>
        <a:p>
          <a:r>
            <a:rPr lang="es-MX" sz="1800" dirty="0" smtClean="0">
              <a:solidFill>
                <a:schemeClr val="tx1"/>
              </a:solidFill>
              <a:latin typeface="Arial" panose="020B0604020202020204" pitchFamily="34" charset="0"/>
              <a:cs typeface="Arial" panose="020B0604020202020204" pitchFamily="34" charset="0"/>
            </a:rPr>
            <a:t>El currículo no se restringe a los Planes y programas de estudio, libros de texto y material didáctico.</a:t>
          </a:r>
          <a:endParaRPr lang="es-MX" sz="1800" dirty="0">
            <a:solidFill>
              <a:schemeClr val="tx1"/>
            </a:solidFill>
          </a:endParaRPr>
        </a:p>
      </dgm:t>
    </dgm:pt>
    <dgm:pt modelId="{0545BBD5-E7CA-48D2-BAFD-9BA1547D27FB}" type="parTrans" cxnId="{494AC092-112B-4123-949E-06607456106F}">
      <dgm:prSet/>
      <dgm:spPr/>
      <dgm:t>
        <a:bodyPr/>
        <a:lstStyle/>
        <a:p>
          <a:endParaRPr lang="es-MX"/>
        </a:p>
      </dgm:t>
    </dgm:pt>
    <dgm:pt modelId="{FCFC3CF5-35FE-4241-BD09-BD2D6CC5B637}" type="sibTrans" cxnId="{494AC092-112B-4123-949E-06607456106F}">
      <dgm:prSet/>
      <dgm:spPr/>
      <dgm:t>
        <a:bodyPr/>
        <a:lstStyle/>
        <a:p>
          <a:endParaRPr lang="es-MX"/>
        </a:p>
      </dgm:t>
    </dgm:pt>
    <dgm:pt modelId="{E90D03E6-13F0-421B-AEB7-A5BE79D3C8ED}">
      <dgm:prSet phldrT="[Texto]" custT="1"/>
      <dgm:spPr/>
      <dgm:t>
        <a:bodyPr/>
        <a:lstStyle/>
        <a:p>
          <a:r>
            <a:rPr lang="es-MX" sz="1800" dirty="0" smtClean="0">
              <a:solidFill>
                <a:schemeClr val="tx1"/>
              </a:solidFill>
              <a:latin typeface="Arial" panose="020B0604020202020204" pitchFamily="34" charset="0"/>
              <a:cs typeface="Arial" panose="020B0604020202020204" pitchFamily="34" charset="0"/>
            </a:rPr>
            <a:t>El currículo abarca la formación y actualización docente, la organización escolar, la evaluación, las normas de acreditación y certificación y la administración estatal y supervisión de zona </a:t>
          </a:r>
          <a:endParaRPr lang="es-MX" sz="1800" dirty="0">
            <a:solidFill>
              <a:schemeClr val="tx1"/>
            </a:solidFill>
          </a:endParaRPr>
        </a:p>
      </dgm:t>
    </dgm:pt>
    <dgm:pt modelId="{A1F7DE89-927F-4235-BD6E-56AC19D61159}" type="parTrans" cxnId="{60057004-DF99-4087-85E0-677C8291B045}">
      <dgm:prSet/>
      <dgm:spPr/>
      <dgm:t>
        <a:bodyPr/>
        <a:lstStyle/>
        <a:p>
          <a:endParaRPr lang="es-MX"/>
        </a:p>
      </dgm:t>
    </dgm:pt>
    <dgm:pt modelId="{1E9221AB-24DC-433B-9A24-230682869AB7}" type="sibTrans" cxnId="{60057004-DF99-4087-85E0-677C8291B045}">
      <dgm:prSet/>
      <dgm:spPr/>
      <dgm:t>
        <a:bodyPr/>
        <a:lstStyle/>
        <a:p>
          <a:endParaRPr lang="es-MX"/>
        </a:p>
      </dgm:t>
    </dgm:pt>
    <dgm:pt modelId="{FDD40016-1046-4D9B-B80F-46BBBAAF6540}">
      <dgm:prSet phldrT="[Texto]" custT="1"/>
      <dgm:spPr/>
      <dgm:t>
        <a:bodyPr/>
        <a:lstStyle/>
        <a:p>
          <a:r>
            <a:rPr lang="es-MX" sz="1600" dirty="0" smtClean="0">
              <a:solidFill>
                <a:schemeClr val="tx1"/>
              </a:solidFill>
              <a:latin typeface="Arial" panose="020B0604020202020204" pitchFamily="34" charset="0"/>
              <a:cs typeface="Arial" panose="020B0604020202020204" pitchFamily="34" charset="0"/>
            </a:rPr>
            <a:t>Por ejemplo, los programas de estudio se orientan a una enseñanza y aprendizaje por competencias, se espera que los maestros se formen o actualicen en ese enfoque pedagógico. De igual forma, se espera que el material didáctico y los libros de texto se orienten al desarrollo de competencias. </a:t>
          </a:r>
        </a:p>
        <a:p>
          <a:r>
            <a:rPr lang="es-MX" sz="1600" dirty="0" smtClean="0">
              <a:solidFill>
                <a:schemeClr val="tx1"/>
              </a:solidFill>
              <a:latin typeface="Arial" panose="020B0604020202020204" pitchFamily="34" charset="0"/>
              <a:cs typeface="Arial" panose="020B0604020202020204" pitchFamily="34" charset="0"/>
            </a:rPr>
            <a:t>Una reforma curricular no se limita a la publicación de nuevos programas de estudio</a:t>
          </a:r>
          <a:r>
            <a:rPr lang="es-MX" sz="500" dirty="0" smtClean="0">
              <a:latin typeface="Arial" panose="020B0604020202020204" pitchFamily="34" charset="0"/>
              <a:cs typeface="Arial" panose="020B0604020202020204" pitchFamily="34" charset="0"/>
            </a:rPr>
            <a:t>. </a:t>
          </a:r>
          <a:endParaRPr lang="es-MX" sz="500" dirty="0"/>
        </a:p>
      </dgm:t>
    </dgm:pt>
    <dgm:pt modelId="{2E768025-8DD8-4B4F-A6A1-63D7C53E6EAB}" type="parTrans" cxnId="{1977A342-4B7C-40E2-BBAF-76CCD2C44F64}">
      <dgm:prSet/>
      <dgm:spPr/>
      <dgm:t>
        <a:bodyPr/>
        <a:lstStyle/>
        <a:p>
          <a:endParaRPr lang="es-MX"/>
        </a:p>
      </dgm:t>
    </dgm:pt>
    <dgm:pt modelId="{2961606C-97C1-47CE-9D67-5C6036E6727C}" type="sibTrans" cxnId="{1977A342-4B7C-40E2-BBAF-76CCD2C44F64}">
      <dgm:prSet/>
      <dgm:spPr/>
      <dgm:t>
        <a:bodyPr/>
        <a:lstStyle/>
        <a:p>
          <a:endParaRPr lang="es-MX"/>
        </a:p>
      </dgm:t>
    </dgm:pt>
    <dgm:pt modelId="{F2BD7B8C-F597-447F-A27F-991D470EC083}" type="pres">
      <dgm:prSet presAssocID="{E11970E3-47A8-40CE-AE76-0D0D7EEB1B2C}" presName="linear" presStyleCnt="0">
        <dgm:presLayoutVars>
          <dgm:dir/>
          <dgm:animLvl val="lvl"/>
          <dgm:resizeHandles val="exact"/>
        </dgm:presLayoutVars>
      </dgm:prSet>
      <dgm:spPr/>
      <dgm:t>
        <a:bodyPr/>
        <a:lstStyle/>
        <a:p>
          <a:endParaRPr lang="es-MX"/>
        </a:p>
      </dgm:t>
    </dgm:pt>
    <dgm:pt modelId="{FCC6531F-99B4-43F6-ACC1-0C8ED0C2BAAB}" type="pres">
      <dgm:prSet presAssocID="{B2416506-8AE6-49E4-9D06-060BA2BCF1AA}" presName="parentLin" presStyleCnt="0"/>
      <dgm:spPr/>
    </dgm:pt>
    <dgm:pt modelId="{947BE058-4634-41CF-AFFC-FD7F9F749895}" type="pres">
      <dgm:prSet presAssocID="{B2416506-8AE6-49E4-9D06-060BA2BCF1AA}" presName="parentLeftMargin" presStyleLbl="node1" presStyleIdx="0" presStyleCnt="3"/>
      <dgm:spPr/>
      <dgm:t>
        <a:bodyPr/>
        <a:lstStyle/>
        <a:p>
          <a:endParaRPr lang="es-MX"/>
        </a:p>
      </dgm:t>
    </dgm:pt>
    <dgm:pt modelId="{F17A702C-6F21-432C-AC27-0ED727586498}" type="pres">
      <dgm:prSet presAssocID="{B2416506-8AE6-49E4-9D06-060BA2BCF1AA}" presName="parentText" presStyleLbl="node1" presStyleIdx="0" presStyleCnt="3" custScaleX="137257" custScaleY="148727">
        <dgm:presLayoutVars>
          <dgm:chMax val="0"/>
          <dgm:bulletEnabled val="1"/>
        </dgm:presLayoutVars>
      </dgm:prSet>
      <dgm:spPr/>
      <dgm:t>
        <a:bodyPr/>
        <a:lstStyle/>
        <a:p>
          <a:endParaRPr lang="es-MX"/>
        </a:p>
      </dgm:t>
    </dgm:pt>
    <dgm:pt modelId="{02D9B66D-D90E-4C18-977A-3F3033F41950}" type="pres">
      <dgm:prSet presAssocID="{B2416506-8AE6-49E4-9D06-060BA2BCF1AA}" presName="negativeSpace" presStyleCnt="0"/>
      <dgm:spPr/>
    </dgm:pt>
    <dgm:pt modelId="{5E78E7A3-CFF6-4B9E-9207-42158C11FB2A}" type="pres">
      <dgm:prSet presAssocID="{B2416506-8AE6-49E4-9D06-060BA2BCF1AA}" presName="childText" presStyleLbl="conFgAcc1" presStyleIdx="0" presStyleCnt="3">
        <dgm:presLayoutVars>
          <dgm:bulletEnabled val="1"/>
        </dgm:presLayoutVars>
      </dgm:prSet>
      <dgm:spPr/>
    </dgm:pt>
    <dgm:pt modelId="{7466850C-0CA2-450A-91D3-27122B9D853A}" type="pres">
      <dgm:prSet presAssocID="{FCFC3CF5-35FE-4241-BD09-BD2D6CC5B637}" presName="spaceBetweenRectangles" presStyleCnt="0"/>
      <dgm:spPr/>
    </dgm:pt>
    <dgm:pt modelId="{50EFFB41-6074-4F7B-9CD8-1E4946A87789}" type="pres">
      <dgm:prSet presAssocID="{E90D03E6-13F0-421B-AEB7-A5BE79D3C8ED}" presName="parentLin" presStyleCnt="0"/>
      <dgm:spPr/>
    </dgm:pt>
    <dgm:pt modelId="{261E8BA0-F1ED-4D26-9664-845DD12A10D4}" type="pres">
      <dgm:prSet presAssocID="{E90D03E6-13F0-421B-AEB7-A5BE79D3C8ED}" presName="parentLeftMargin" presStyleLbl="node1" presStyleIdx="0" presStyleCnt="3"/>
      <dgm:spPr/>
      <dgm:t>
        <a:bodyPr/>
        <a:lstStyle/>
        <a:p>
          <a:endParaRPr lang="es-MX"/>
        </a:p>
      </dgm:t>
    </dgm:pt>
    <dgm:pt modelId="{6FF029BD-E500-4B87-9E4A-672EF65BA902}" type="pres">
      <dgm:prSet presAssocID="{E90D03E6-13F0-421B-AEB7-A5BE79D3C8ED}" presName="parentText" presStyleLbl="node1" presStyleIdx="1" presStyleCnt="3" custScaleX="142857" custScaleY="148727" custLinFactNeighborX="-23298" custLinFactNeighborY="-4222">
        <dgm:presLayoutVars>
          <dgm:chMax val="0"/>
          <dgm:bulletEnabled val="1"/>
        </dgm:presLayoutVars>
      </dgm:prSet>
      <dgm:spPr/>
      <dgm:t>
        <a:bodyPr/>
        <a:lstStyle/>
        <a:p>
          <a:endParaRPr lang="es-MX"/>
        </a:p>
      </dgm:t>
    </dgm:pt>
    <dgm:pt modelId="{E6A21BDB-B10A-4E5F-A0DB-A1325F71DB79}" type="pres">
      <dgm:prSet presAssocID="{E90D03E6-13F0-421B-AEB7-A5BE79D3C8ED}" presName="negativeSpace" presStyleCnt="0"/>
      <dgm:spPr/>
    </dgm:pt>
    <dgm:pt modelId="{06D7951E-7F7B-476C-9E89-12DD8E7728F9}" type="pres">
      <dgm:prSet presAssocID="{E90D03E6-13F0-421B-AEB7-A5BE79D3C8ED}" presName="childText" presStyleLbl="conFgAcc1" presStyleIdx="1" presStyleCnt="3">
        <dgm:presLayoutVars>
          <dgm:bulletEnabled val="1"/>
        </dgm:presLayoutVars>
      </dgm:prSet>
      <dgm:spPr/>
    </dgm:pt>
    <dgm:pt modelId="{CED0C480-A7ED-4B65-A5F4-0AB21107F103}" type="pres">
      <dgm:prSet presAssocID="{1E9221AB-24DC-433B-9A24-230682869AB7}" presName="spaceBetweenRectangles" presStyleCnt="0"/>
      <dgm:spPr/>
    </dgm:pt>
    <dgm:pt modelId="{DD3A6326-830A-47E3-9CA5-1ABCDDE43A33}" type="pres">
      <dgm:prSet presAssocID="{FDD40016-1046-4D9B-B80F-46BBBAAF6540}" presName="parentLin" presStyleCnt="0"/>
      <dgm:spPr/>
    </dgm:pt>
    <dgm:pt modelId="{458F948D-59F4-41CF-B36F-7320C6E34673}" type="pres">
      <dgm:prSet presAssocID="{FDD40016-1046-4D9B-B80F-46BBBAAF6540}" presName="parentLeftMargin" presStyleLbl="node1" presStyleIdx="1" presStyleCnt="3"/>
      <dgm:spPr/>
      <dgm:t>
        <a:bodyPr/>
        <a:lstStyle/>
        <a:p>
          <a:endParaRPr lang="es-MX"/>
        </a:p>
      </dgm:t>
    </dgm:pt>
    <dgm:pt modelId="{9211B049-A80F-4E3D-B071-85636527FFC3}" type="pres">
      <dgm:prSet presAssocID="{FDD40016-1046-4D9B-B80F-46BBBAAF6540}" presName="parentText" presStyleLbl="node1" presStyleIdx="2" presStyleCnt="3" custScaleX="141639" custScaleY="190105">
        <dgm:presLayoutVars>
          <dgm:chMax val="0"/>
          <dgm:bulletEnabled val="1"/>
        </dgm:presLayoutVars>
      </dgm:prSet>
      <dgm:spPr/>
      <dgm:t>
        <a:bodyPr/>
        <a:lstStyle/>
        <a:p>
          <a:endParaRPr lang="es-MX"/>
        </a:p>
      </dgm:t>
    </dgm:pt>
    <dgm:pt modelId="{09542FEE-0AB0-4238-9104-7336D8644D0C}" type="pres">
      <dgm:prSet presAssocID="{FDD40016-1046-4D9B-B80F-46BBBAAF6540}" presName="negativeSpace" presStyleCnt="0"/>
      <dgm:spPr/>
    </dgm:pt>
    <dgm:pt modelId="{313EA2D3-6845-483F-A6D1-7DB2353A463C}" type="pres">
      <dgm:prSet presAssocID="{FDD40016-1046-4D9B-B80F-46BBBAAF6540}" presName="childText" presStyleLbl="conFgAcc1" presStyleIdx="2" presStyleCnt="3">
        <dgm:presLayoutVars>
          <dgm:bulletEnabled val="1"/>
        </dgm:presLayoutVars>
      </dgm:prSet>
      <dgm:spPr/>
    </dgm:pt>
  </dgm:ptLst>
  <dgm:cxnLst>
    <dgm:cxn modelId="{0150D828-88EA-48E2-8B56-40A99C9E0A06}" type="presOf" srcId="{B2416506-8AE6-49E4-9D06-060BA2BCF1AA}" destId="{947BE058-4634-41CF-AFFC-FD7F9F749895}" srcOrd="0" destOrd="0" presId="urn:microsoft.com/office/officeart/2005/8/layout/list1"/>
    <dgm:cxn modelId="{046828E2-2BBD-4B18-85B8-93926B9E4AEA}" type="presOf" srcId="{E90D03E6-13F0-421B-AEB7-A5BE79D3C8ED}" destId="{261E8BA0-F1ED-4D26-9664-845DD12A10D4}" srcOrd="0" destOrd="0" presId="urn:microsoft.com/office/officeart/2005/8/layout/list1"/>
    <dgm:cxn modelId="{1977A342-4B7C-40E2-BBAF-76CCD2C44F64}" srcId="{E11970E3-47A8-40CE-AE76-0D0D7EEB1B2C}" destId="{FDD40016-1046-4D9B-B80F-46BBBAAF6540}" srcOrd="2" destOrd="0" parTransId="{2E768025-8DD8-4B4F-A6A1-63D7C53E6EAB}" sibTransId="{2961606C-97C1-47CE-9D67-5C6036E6727C}"/>
    <dgm:cxn modelId="{5DF9A9EB-A312-417E-814E-1C6B121A2074}" type="presOf" srcId="{E90D03E6-13F0-421B-AEB7-A5BE79D3C8ED}" destId="{6FF029BD-E500-4B87-9E4A-672EF65BA902}" srcOrd="1" destOrd="0" presId="urn:microsoft.com/office/officeart/2005/8/layout/list1"/>
    <dgm:cxn modelId="{60057004-DF99-4087-85E0-677C8291B045}" srcId="{E11970E3-47A8-40CE-AE76-0D0D7EEB1B2C}" destId="{E90D03E6-13F0-421B-AEB7-A5BE79D3C8ED}" srcOrd="1" destOrd="0" parTransId="{A1F7DE89-927F-4235-BD6E-56AC19D61159}" sibTransId="{1E9221AB-24DC-433B-9A24-230682869AB7}"/>
    <dgm:cxn modelId="{7158F679-9558-4EC9-894B-510B5CB524A7}" type="presOf" srcId="{FDD40016-1046-4D9B-B80F-46BBBAAF6540}" destId="{9211B049-A80F-4E3D-B071-85636527FFC3}" srcOrd="1" destOrd="0" presId="urn:microsoft.com/office/officeart/2005/8/layout/list1"/>
    <dgm:cxn modelId="{98E957E2-048C-452F-9773-EA45B5E45B96}" type="presOf" srcId="{E11970E3-47A8-40CE-AE76-0D0D7EEB1B2C}" destId="{F2BD7B8C-F597-447F-A27F-991D470EC083}" srcOrd="0" destOrd="0" presId="urn:microsoft.com/office/officeart/2005/8/layout/list1"/>
    <dgm:cxn modelId="{C4CE4762-95B1-47FD-BE0A-AC96D7C59DF9}" type="presOf" srcId="{B2416506-8AE6-49E4-9D06-060BA2BCF1AA}" destId="{F17A702C-6F21-432C-AC27-0ED727586498}" srcOrd="1" destOrd="0" presId="urn:microsoft.com/office/officeart/2005/8/layout/list1"/>
    <dgm:cxn modelId="{494AC092-112B-4123-949E-06607456106F}" srcId="{E11970E3-47A8-40CE-AE76-0D0D7EEB1B2C}" destId="{B2416506-8AE6-49E4-9D06-060BA2BCF1AA}" srcOrd="0" destOrd="0" parTransId="{0545BBD5-E7CA-48D2-BAFD-9BA1547D27FB}" sibTransId="{FCFC3CF5-35FE-4241-BD09-BD2D6CC5B637}"/>
    <dgm:cxn modelId="{E7E25D34-82FC-4D4C-A7A2-3808A6A3BBE3}" type="presOf" srcId="{FDD40016-1046-4D9B-B80F-46BBBAAF6540}" destId="{458F948D-59F4-41CF-B36F-7320C6E34673}" srcOrd="0" destOrd="0" presId="urn:microsoft.com/office/officeart/2005/8/layout/list1"/>
    <dgm:cxn modelId="{26362442-B5E2-4FD9-87A8-D3B540C3997C}" type="presParOf" srcId="{F2BD7B8C-F597-447F-A27F-991D470EC083}" destId="{FCC6531F-99B4-43F6-ACC1-0C8ED0C2BAAB}" srcOrd="0" destOrd="0" presId="urn:microsoft.com/office/officeart/2005/8/layout/list1"/>
    <dgm:cxn modelId="{A3B72130-D0DD-42A9-9874-4ABCB96D4614}" type="presParOf" srcId="{FCC6531F-99B4-43F6-ACC1-0C8ED0C2BAAB}" destId="{947BE058-4634-41CF-AFFC-FD7F9F749895}" srcOrd="0" destOrd="0" presId="urn:microsoft.com/office/officeart/2005/8/layout/list1"/>
    <dgm:cxn modelId="{835D9D56-AC18-422D-ABA9-1C2DC3B2E5B0}" type="presParOf" srcId="{FCC6531F-99B4-43F6-ACC1-0C8ED0C2BAAB}" destId="{F17A702C-6F21-432C-AC27-0ED727586498}" srcOrd="1" destOrd="0" presId="urn:microsoft.com/office/officeart/2005/8/layout/list1"/>
    <dgm:cxn modelId="{B96E4E82-FBB6-4CF0-AC20-9B7211EA490D}" type="presParOf" srcId="{F2BD7B8C-F597-447F-A27F-991D470EC083}" destId="{02D9B66D-D90E-4C18-977A-3F3033F41950}" srcOrd="1" destOrd="0" presId="urn:microsoft.com/office/officeart/2005/8/layout/list1"/>
    <dgm:cxn modelId="{C786A6F0-4B3C-414D-A7D2-7927FB4FCC24}" type="presParOf" srcId="{F2BD7B8C-F597-447F-A27F-991D470EC083}" destId="{5E78E7A3-CFF6-4B9E-9207-42158C11FB2A}" srcOrd="2" destOrd="0" presId="urn:microsoft.com/office/officeart/2005/8/layout/list1"/>
    <dgm:cxn modelId="{03DD77A8-2379-48B8-803E-5296C13C785C}" type="presParOf" srcId="{F2BD7B8C-F597-447F-A27F-991D470EC083}" destId="{7466850C-0CA2-450A-91D3-27122B9D853A}" srcOrd="3" destOrd="0" presId="urn:microsoft.com/office/officeart/2005/8/layout/list1"/>
    <dgm:cxn modelId="{DD189C4F-C11D-4FC1-A3D9-83AD85CD87D3}" type="presParOf" srcId="{F2BD7B8C-F597-447F-A27F-991D470EC083}" destId="{50EFFB41-6074-4F7B-9CD8-1E4946A87789}" srcOrd="4" destOrd="0" presId="urn:microsoft.com/office/officeart/2005/8/layout/list1"/>
    <dgm:cxn modelId="{D4427BED-E893-496A-B494-5F61C804AFFB}" type="presParOf" srcId="{50EFFB41-6074-4F7B-9CD8-1E4946A87789}" destId="{261E8BA0-F1ED-4D26-9664-845DD12A10D4}" srcOrd="0" destOrd="0" presId="urn:microsoft.com/office/officeart/2005/8/layout/list1"/>
    <dgm:cxn modelId="{8DE2261D-95BB-4A76-AE96-B9CC9E191AF1}" type="presParOf" srcId="{50EFFB41-6074-4F7B-9CD8-1E4946A87789}" destId="{6FF029BD-E500-4B87-9E4A-672EF65BA902}" srcOrd="1" destOrd="0" presId="urn:microsoft.com/office/officeart/2005/8/layout/list1"/>
    <dgm:cxn modelId="{F899234F-107D-482D-B509-37503F7AC6FE}" type="presParOf" srcId="{F2BD7B8C-F597-447F-A27F-991D470EC083}" destId="{E6A21BDB-B10A-4E5F-A0DB-A1325F71DB79}" srcOrd="5" destOrd="0" presId="urn:microsoft.com/office/officeart/2005/8/layout/list1"/>
    <dgm:cxn modelId="{28DE570A-78D9-445C-886D-7FCFB85A5245}" type="presParOf" srcId="{F2BD7B8C-F597-447F-A27F-991D470EC083}" destId="{06D7951E-7F7B-476C-9E89-12DD8E7728F9}" srcOrd="6" destOrd="0" presId="urn:microsoft.com/office/officeart/2005/8/layout/list1"/>
    <dgm:cxn modelId="{3ACA3709-04E9-4469-BA32-28778E5DA3E4}" type="presParOf" srcId="{F2BD7B8C-F597-447F-A27F-991D470EC083}" destId="{CED0C480-A7ED-4B65-A5F4-0AB21107F103}" srcOrd="7" destOrd="0" presId="urn:microsoft.com/office/officeart/2005/8/layout/list1"/>
    <dgm:cxn modelId="{5F9BD26B-8FD1-4274-A057-D3BFFEA19EBC}" type="presParOf" srcId="{F2BD7B8C-F597-447F-A27F-991D470EC083}" destId="{DD3A6326-830A-47E3-9CA5-1ABCDDE43A33}" srcOrd="8" destOrd="0" presId="urn:microsoft.com/office/officeart/2005/8/layout/list1"/>
    <dgm:cxn modelId="{116E40FF-12E8-442D-85C5-712D8B53E499}" type="presParOf" srcId="{DD3A6326-830A-47E3-9CA5-1ABCDDE43A33}" destId="{458F948D-59F4-41CF-B36F-7320C6E34673}" srcOrd="0" destOrd="0" presId="urn:microsoft.com/office/officeart/2005/8/layout/list1"/>
    <dgm:cxn modelId="{DD1CE4D5-6601-42DC-B0BA-57189F6FF34B}" type="presParOf" srcId="{DD3A6326-830A-47E3-9CA5-1ABCDDE43A33}" destId="{9211B049-A80F-4E3D-B071-85636527FFC3}" srcOrd="1" destOrd="0" presId="urn:microsoft.com/office/officeart/2005/8/layout/list1"/>
    <dgm:cxn modelId="{8692C751-9FC3-4C71-ACEB-D4EDF0A2DFBA}" type="presParOf" srcId="{F2BD7B8C-F597-447F-A27F-991D470EC083}" destId="{09542FEE-0AB0-4238-9104-7336D8644D0C}" srcOrd="9" destOrd="0" presId="urn:microsoft.com/office/officeart/2005/8/layout/list1"/>
    <dgm:cxn modelId="{BF98D3C8-14ED-449B-8C5D-B34D6CAC8600}" type="presParOf" srcId="{F2BD7B8C-F597-447F-A27F-991D470EC083}" destId="{313EA2D3-6845-483F-A6D1-7DB2353A463C}"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386C22-BD2A-4A97-B17F-D7BAD3563909}"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ES"/>
        </a:p>
      </dgm:t>
    </dgm:pt>
    <dgm:pt modelId="{34BCC13F-E492-4BEA-AA06-09246F966476}">
      <dgm:prSet phldrT="[Texto]" custT="1"/>
      <dgm:spPr/>
      <dgm:t>
        <a:bodyPr/>
        <a:lstStyle/>
        <a:p>
          <a:r>
            <a:rPr lang="es-MX" sz="4000" dirty="0" smtClean="0">
              <a:solidFill>
                <a:schemeClr val="bg1"/>
              </a:solidFill>
              <a:effectLst>
                <a:outerShdw blurRad="38100" dist="38100" dir="2700000" algn="tl">
                  <a:srgbClr val="000000">
                    <a:alpha val="43137"/>
                  </a:srgbClr>
                </a:outerShdw>
              </a:effectLst>
              <a:latin typeface="+mj-lt"/>
            </a:rPr>
            <a:t>Proceso Grupal </a:t>
          </a:r>
          <a:endParaRPr lang="es-ES" sz="4000" dirty="0">
            <a:solidFill>
              <a:schemeClr val="bg1"/>
            </a:solidFill>
            <a:effectLst>
              <a:outerShdw blurRad="38100" dist="38100" dir="2700000" algn="tl">
                <a:srgbClr val="000000">
                  <a:alpha val="43137"/>
                </a:srgbClr>
              </a:outerShdw>
            </a:effectLst>
            <a:latin typeface="+mj-lt"/>
          </a:endParaRPr>
        </a:p>
      </dgm:t>
    </dgm:pt>
    <dgm:pt modelId="{63BDCDDB-FC3B-4AAE-A520-FC49A8C13D7D}" type="parTrans" cxnId="{D04FDB41-B694-4E7E-BB40-10B673A0BCE5}">
      <dgm:prSet/>
      <dgm:spPr/>
      <dgm:t>
        <a:bodyPr/>
        <a:lstStyle/>
        <a:p>
          <a:endParaRPr lang="es-ES">
            <a:effectLst>
              <a:outerShdw blurRad="38100" dist="38100" dir="2700000" algn="tl">
                <a:srgbClr val="000000">
                  <a:alpha val="43137"/>
                </a:srgbClr>
              </a:outerShdw>
            </a:effectLst>
          </a:endParaRPr>
        </a:p>
      </dgm:t>
    </dgm:pt>
    <dgm:pt modelId="{76915263-E834-4ECA-951B-A3DB20BF5500}" type="sibTrans" cxnId="{D04FDB41-B694-4E7E-BB40-10B673A0BCE5}">
      <dgm:prSet/>
      <dgm:spPr/>
      <dgm:t>
        <a:bodyPr/>
        <a:lstStyle/>
        <a:p>
          <a:endParaRPr lang="es-ES">
            <a:effectLst>
              <a:outerShdw blurRad="38100" dist="38100" dir="2700000" algn="tl">
                <a:srgbClr val="000000">
                  <a:alpha val="43137"/>
                </a:srgbClr>
              </a:outerShdw>
            </a:effectLst>
          </a:endParaRPr>
        </a:p>
      </dgm:t>
    </dgm:pt>
    <dgm:pt modelId="{1B17C079-6798-4F96-A2BD-0FDD863D01DD}">
      <dgm:prSet phldrT="[Texto]"/>
      <dgm:spPr/>
      <dgm:t>
        <a:bodyPr/>
        <a:lstStyle/>
        <a:p>
          <a:r>
            <a:rPr lang="es-MX" dirty="0" smtClean="0">
              <a:effectLst>
                <a:outerShdw blurRad="38100" dist="38100" dir="2700000" algn="tl">
                  <a:srgbClr val="000000">
                    <a:alpha val="43137"/>
                  </a:srgbClr>
                </a:outerShdw>
              </a:effectLst>
            </a:rPr>
            <a:t>Obligatorio</a:t>
          </a:r>
          <a:endParaRPr lang="es-ES" dirty="0">
            <a:effectLst>
              <a:outerShdw blurRad="38100" dist="38100" dir="2700000" algn="tl">
                <a:srgbClr val="000000">
                  <a:alpha val="43137"/>
                </a:srgbClr>
              </a:outerShdw>
            </a:effectLst>
          </a:endParaRPr>
        </a:p>
      </dgm:t>
    </dgm:pt>
    <dgm:pt modelId="{4CC36CF6-FF89-4384-B9B1-4CC9B27E0016}" type="parTrans" cxnId="{E76206A2-AEDE-437A-8151-E6A23347C34E}">
      <dgm:prSet/>
      <dgm:spPr/>
      <dgm:t>
        <a:bodyPr/>
        <a:lstStyle/>
        <a:p>
          <a:endParaRPr lang="es-ES">
            <a:effectLst>
              <a:outerShdw blurRad="38100" dist="38100" dir="2700000" algn="tl">
                <a:srgbClr val="000000">
                  <a:alpha val="43137"/>
                </a:srgbClr>
              </a:outerShdw>
            </a:effectLst>
          </a:endParaRPr>
        </a:p>
      </dgm:t>
    </dgm:pt>
    <dgm:pt modelId="{883C60D0-0BD9-4F52-81DD-78B770EC5C92}" type="sibTrans" cxnId="{E76206A2-AEDE-437A-8151-E6A23347C34E}">
      <dgm:prSet/>
      <dgm:spPr/>
      <dgm:t>
        <a:bodyPr/>
        <a:lstStyle/>
        <a:p>
          <a:endParaRPr lang="es-ES">
            <a:effectLst>
              <a:outerShdw blurRad="38100" dist="38100" dir="2700000" algn="tl">
                <a:srgbClr val="000000">
                  <a:alpha val="43137"/>
                </a:srgbClr>
              </a:outerShdw>
            </a:effectLst>
          </a:endParaRPr>
        </a:p>
      </dgm:t>
    </dgm:pt>
    <dgm:pt modelId="{1E0749A2-4A51-4FB4-8E14-23A6D79361CE}">
      <dgm:prSet phldrT="[Texto]"/>
      <dgm:spPr/>
      <dgm:t>
        <a:bodyPr/>
        <a:lstStyle/>
        <a:p>
          <a:r>
            <a:rPr lang="es-MX" dirty="0" smtClean="0">
              <a:effectLst>
                <a:outerShdw blurRad="38100" dist="38100" dir="2700000" algn="tl">
                  <a:srgbClr val="000000">
                    <a:alpha val="43137"/>
                  </a:srgbClr>
                </a:outerShdw>
              </a:effectLst>
            </a:rPr>
            <a:t>Sexto Semestre </a:t>
          </a:r>
          <a:endParaRPr lang="es-ES" dirty="0">
            <a:effectLst>
              <a:outerShdw blurRad="38100" dist="38100" dir="2700000" algn="tl">
                <a:srgbClr val="000000">
                  <a:alpha val="43137"/>
                </a:srgbClr>
              </a:outerShdw>
            </a:effectLst>
          </a:endParaRPr>
        </a:p>
      </dgm:t>
    </dgm:pt>
    <dgm:pt modelId="{D79A0371-EAB7-42C9-8ADF-C2D5D8A7FE5C}" type="parTrans" cxnId="{96B9B8A5-0B31-43D2-8415-34658D6965D0}">
      <dgm:prSet/>
      <dgm:spPr/>
      <dgm:t>
        <a:bodyPr/>
        <a:lstStyle/>
        <a:p>
          <a:endParaRPr lang="es-ES">
            <a:effectLst>
              <a:outerShdw blurRad="38100" dist="38100" dir="2700000" algn="tl">
                <a:srgbClr val="000000">
                  <a:alpha val="43137"/>
                </a:srgbClr>
              </a:outerShdw>
            </a:effectLst>
          </a:endParaRPr>
        </a:p>
      </dgm:t>
    </dgm:pt>
    <dgm:pt modelId="{911F21BF-8148-4697-B320-586B4EB47DBD}" type="sibTrans" cxnId="{96B9B8A5-0B31-43D2-8415-34658D6965D0}">
      <dgm:prSet/>
      <dgm:spPr/>
      <dgm:t>
        <a:bodyPr/>
        <a:lstStyle/>
        <a:p>
          <a:endParaRPr lang="es-ES">
            <a:effectLst>
              <a:outerShdw blurRad="38100" dist="38100" dir="2700000" algn="tl">
                <a:srgbClr val="000000">
                  <a:alpha val="43137"/>
                </a:srgbClr>
              </a:outerShdw>
            </a:effectLst>
          </a:endParaRPr>
        </a:p>
      </dgm:t>
    </dgm:pt>
    <dgm:pt modelId="{E0C2041D-B70A-4725-8433-50B977F53A9B}">
      <dgm:prSet phldrT="[Texto]"/>
      <dgm:spPr/>
      <dgm:t>
        <a:bodyPr/>
        <a:lstStyle/>
        <a:p>
          <a:r>
            <a:rPr lang="es-MX" dirty="0" smtClean="0">
              <a:effectLst>
                <a:outerShdw blurRad="38100" dist="38100" dir="2700000" algn="tl">
                  <a:srgbClr val="000000">
                    <a:alpha val="43137"/>
                  </a:srgbClr>
                </a:outerShdw>
              </a:effectLst>
            </a:rPr>
            <a:t>8 Créditos </a:t>
          </a:r>
          <a:endParaRPr lang="es-ES" dirty="0">
            <a:effectLst>
              <a:outerShdw blurRad="38100" dist="38100" dir="2700000" algn="tl">
                <a:srgbClr val="000000">
                  <a:alpha val="43137"/>
                </a:srgbClr>
              </a:outerShdw>
            </a:effectLst>
          </a:endParaRPr>
        </a:p>
      </dgm:t>
    </dgm:pt>
    <dgm:pt modelId="{1AB469D1-0282-4AF7-ADFF-C104F9D6C268}" type="parTrans" cxnId="{17A79FBD-24E6-4554-83F5-06B84B84665B}">
      <dgm:prSet/>
      <dgm:spPr/>
      <dgm:t>
        <a:bodyPr/>
        <a:lstStyle/>
        <a:p>
          <a:endParaRPr lang="es-ES">
            <a:effectLst>
              <a:outerShdw blurRad="38100" dist="38100" dir="2700000" algn="tl">
                <a:srgbClr val="000000">
                  <a:alpha val="43137"/>
                </a:srgbClr>
              </a:outerShdw>
            </a:effectLst>
          </a:endParaRPr>
        </a:p>
      </dgm:t>
    </dgm:pt>
    <dgm:pt modelId="{90C1B4F1-AE0B-4F29-A471-4034569CD175}" type="sibTrans" cxnId="{17A79FBD-24E6-4554-83F5-06B84B84665B}">
      <dgm:prSet/>
      <dgm:spPr/>
      <dgm:t>
        <a:bodyPr/>
        <a:lstStyle/>
        <a:p>
          <a:endParaRPr lang="es-ES">
            <a:effectLst>
              <a:outerShdw blurRad="38100" dist="38100" dir="2700000" algn="tl">
                <a:srgbClr val="000000">
                  <a:alpha val="43137"/>
                </a:srgbClr>
              </a:outerShdw>
            </a:effectLst>
          </a:endParaRPr>
        </a:p>
      </dgm:t>
    </dgm:pt>
    <dgm:pt modelId="{023FFDD8-B512-4FBC-9D56-6E89A87F9A40}">
      <dgm:prSet phldrT="[Texto]"/>
      <dgm:spPr/>
      <dgm:t>
        <a:bodyPr/>
        <a:lstStyle/>
        <a:p>
          <a:r>
            <a:rPr lang="es-MX" dirty="0" smtClean="0">
              <a:effectLst>
                <a:outerShdw blurRad="38100" dist="38100" dir="2700000" algn="tl">
                  <a:srgbClr val="000000">
                    <a:alpha val="43137"/>
                  </a:srgbClr>
                </a:outerShdw>
              </a:effectLst>
            </a:rPr>
            <a:t>Duración Total De 60 Horas</a:t>
          </a:r>
          <a:endParaRPr lang="es-ES" dirty="0">
            <a:effectLst>
              <a:outerShdw blurRad="38100" dist="38100" dir="2700000" algn="tl">
                <a:srgbClr val="000000">
                  <a:alpha val="43137"/>
                </a:srgbClr>
              </a:outerShdw>
            </a:effectLst>
          </a:endParaRPr>
        </a:p>
      </dgm:t>
    </dgm:pt>
    <dgm:pt modelId="{3A8D0C56-2083-4AC8-8DE6-88143E75BFE7}" type="parTrans" cxnId="{E6E5444B-A70F-47D3-9E9D-A9188F55E75D}">
      <dgm:prSet/>
      <dgm:spPr/>
      <dgm:t>
        <a:bodyPr/>
        <a:lstStyle/>
        <a:p>
          <a:endParaRPr lang="es-ES">
            <a:effectLst>
              <a:outerShdw blurRad="38100" dist="38100" dir="2700000" algn="tl">
                <a:srgbClr val="000000">
                  <a:alpha val="43137"/>
                </a:srgbClr>
              </a:outerShdw>
            </a:effectLst>
          </a:endParaRPr>
        </a:p>
      </dgm:t>
    </dgm:pt>
    <dgm:pt modelId="{69AE8B1D-16AD-4046-B417-E083312D8DE1}" type="sibTrans" cxnId="{E6E5444B-A70F-47D3-9E9D-A9188F55E75D}">
      <dgm:prSet/>
      <dgm:spPr/>
      <dgm:t>
        <a:bodyPr/>
        <a:lstStyle/>
        <a:p>
          <a:endParaRPr lang="es-ES">
            <a:effectLst>
              <a:outerShdw blurRad="38100" dist="38100" dir="2700000" algn="tl">
                <a:srgbClr val="000000">
                  <a:alpha val="43137"/>
                </a:srgbClr>
              </a:outerShdw>
            </a:effectLst>
          </a:endParaRPr>
        </a:p>
      </dgm:t>
    </dgm:pt>
    <dgm:pt modelId="{086F682E-E1FE-44E4-9BA3-81FA49E4922F}" type="pres">
      <dgm:prSet presAssocID="{42386C22-BD2A-4A97-B17F-D7BAD3563909}" presName="cycle" presStyleCnt="0">
        <dgm:presLayoutVars>
          <dgm:dir/>
          <dgm:resizeHandles val="exact"/>
        </dgm:presLayoutVars>
      </dgm:prSet>
      <dgm:spPr/>
      <dgm:t>
        <a:bodyPr/>
        <a:lstStyle/>
        <a:p>
          <a:endParaRPr lang="es-ES"/>
        </a:p>
      </dgm:t>
    </dgm:pt>
    <dgm:pt modelId="{B479AC54-8A45-4F08-992E-DB14517B2006}" type="pres">
      <dgm:prSet presAssocID="{34BCC13F-E492-4BEA-AA06-09246F966476}" presName="node" presStyleLbl="node1" presStyleIdx="0" presStyleCnt="5" custScaleX="150602" custRadScaleRad="100089" custRadScaleInc="-37219">
        <dgm:presLayoutVars>
          <dgm:bulletEnabled val="1"/>
        </dgm:presLayoutVars>
      </dgm:prSet>
      <dgm:spPr>
        <a:prstGeom prst="cloud">
          <a:avLst/>
        </a:prstGeom>
      </dgm:spPr>
      <dgm:t>
        <a:bodyPr/>
        <a:lstStyle/>
        <a:p>
          <a:endParaRPr lang="es-ES"/>
        </a:p>
      </dgm:t>
    </dgm:pt>
    <dgm:pt modelId="{73E165E4-163B-4099-A77B-BB5C126ECCEB}" type="pres">
      <dgm:prSet presAssocID="{76915263-E834-4ECA-951B-A3DB20BF5500}" presName="sibTrans" presStyleLbl="sibTrans2D1" presStyleIdx="0" presStyleCnt="5"/>
      <dgm:spPr/>
      <dgm:t>
        <a:bodyPr/>
        <a:lstStyle/>
        <a:p>
          <a:endParaRPr lang="es-ES"/>
        </a:p>
      </dgm:t>
    </dgm:pt>
    <dgm:pt modelId="{AE65F3A7-659E-4BB8-93BB-BEAE354247B0}" type="pres">
      <dgm:prSet presAssocID="{76915263-E834-4ECA-951B-A3DB20BF5500}" presName="connectorText" presStyleLbl="sibTrans2D1" presStyleIdx="0" presStyleCnt="5"/>
      <dgm:spPr/>
      <dgm:t>
        <a:bodyPr/>
        <a:lstStyle/>
        <a:p>
          <a:endParaRPr lang="es-ES"/>
        </a:p>
      </dgm:t>
    </dgm:pt>
    <dgm:pt modelId="{B8D4E33B-5898-4F58-A14C-7B995401978A}" type="pres">
      <dgm:prSet presAssocID="{1B17C079-6798-4F96-A2BD-0FDD863D01DD}" presName="node" presStyleLbl="node1" presStyleIdx="1" presStyleCnt="5" custScaleX="132673" custRadScaleRad="131670" custRadScaleInc="-291">
        <dgm:presLayoutVars>
          <dgm:bulletEnabled val="1"/>
        </dgm:presLayoutVars>
      </dgm:prSet>
      <dgm:spPr>
        <a:prstGeom prst="cloud">
          <a:avLst/>
        </a:prstGeom>
      </dgm:spPr>
      <dgm:t>
        <a:bodyPr/>
        <a:lstStyle/>
        <a:p>
          <a:endParaRPr lang="es-ES"/>
        </a:p>
      </dgm:t>
    </dgm:pt>
    <dgm:pt modelId="{081671EF-AF4E-449F-8A86-8DF9403493F0}" type="pres">
      <dgm:prSet presAssocID="{883C60D0-0BD9-4F52-81DD-78B770EC5C92}" presName="sibTrans" presStyleLbl="sibTrans2D1" presStyleIdx="1" presStyleCnt="5"/>
      <dgm:spPr/>
      <dgm:t>
        <a:bodyPr/>
        <a:lstStyle/>
        <a:p>
          <a:endParaRPr lang="es-ES"/>
        </a:p>
      </dgm:t>
    </dgm:pt>
    <dgm:pt modelId="{6AABDBAB-0954-4896-A2CB-082E2C3B1CF7}" type="pres">
      <dgm:prSet presAssocID="{883C60D0-0BD9-4F52-81DD-78B770EC5C92}" presName="connectorText" presStyleLbl="sibTrans2D1" presStyleIdx="1" presStyleCnt="5"/>
      <dgm:spPr/>
      <dgm:t>
        <a:bodyPr/>
        <a:lstStyle/>
        <a:p>
          <a:endParaRPr lang="es-ES"/>
        </a:p>
      </dgm:t>
    </dgm:pt>
    <dgm:pt modelId="{ECF7FD9E-4686-44DA-96A1-E802ABD4E632}" type="pres">
      <dgm:prSet presAssocID="{1E0749A2-4A51-4FB4-8E14-23A6D79361CE}" presName="node" presStyleLbl="node1" presStyleIdx="2" presStyleCnt="5" custScaleX="132673" custRadScaleRad="119368" custRadScaleInc="-31477">
        <dgm:presLayoutVars>
          <dgm:bulletEnabled val="1"/>
        </dgm:presLayoutVars>
      </dgm:prSet>
      <dgm:spPr>
        <a:prstGeom prst="cloud">
          <a:avLst/>
        </a:prstGeom>
      </dgm:spPr>
      <dgm:t>
        <a:bodyPr/>
        <a:lstStyle/>
        <a:p>
          <a:endParaRPr lang="es-ES"/>
        </a:p>
      </dgm:t>
    </dgm:pt>
    <dgm:pt modelId="{C07866E1-B372-400B-8D63-146C3236CEC8}" type="pres">
      <dgm:prSet presAssocID="{911F21BF-8148-4697-B320-586B4EB47DBD}" presName="sibTrans" presStyleLbl="sibTrans2D1" presStyleIdx="2" presStyleCnt="5"/>
      <dgm:spPr/>
      <dgm:t>
        <a:bodyPr/>
        <a:lstStyle/>
        <a:p>
          <a:endParaRPr lang="es-ES"/>
        </a:p>
      </dgm:t>
    </dgm:pt>
    <dgm:pt modelId="{89ECD4B1-4B29-4AFE-93CB-75E6C37A24E9}" type="pres">
      <dgm:prSet presAssocID="{911F21BF-8148-4697-B320-586B4EB47DBD}" presName="connectorText" presStyleLbl="sibTrans2D1" presStyleIdx="2" presStyleCnt="5"/>
      <dgm:spPr/>
      <dgm:t>
        <a:bodyPr/>
        <a:lstStyle/>
        <a:p>
          <a:endParaRPr lang="es-ES"/>
        </a:p>
      </dgm:t>
    </dgm:pt>
    <dgm:pt modelId="{A1422899-7B13-4FA8-85C7-79492AA9ABBD}" type="pres">
      <dgm:prSet presAssocID="{E0C2041D-B70A-4725-8433-50B977F53A9B}" presName="node" presStyleLbl="node1" presStyleIdx="3" presStyleCnt="5" custScaleX="132673" custRadScaleRad="128610" custRadScaleInc="37481">
        <dgm:presLayoutVars>
          <dgm:bulletEnabled val="1"/>
        </dgm:presLayoutVars>
      </dgm:prSet>
      <dgm:spPr>
        <a:prstGeom prst="cloud">
          <a:avLst/>
        </a:prstGeom>
      </dgm:spPr>
      <dgm:t>
        <a:bodyPr/>
        <a:lstStyle/>
        <a:p>
          <a:endParaRPr lang="es-ES"/>
        </a:p>
      </dgm:t>
    </dgm:pt>
    <dgm:pt modelId="{8167A3DC-0D6C-4362-902C-848B9362C0F5}" type="pres">
      <dgm:prSet presAssocID="{90C1B4F1-AE0B-4F29-A471-4034569CD175}" presName="sibTrans" presStyleLbl="sibTrans2D1" presStyleIdx="3" presStyleCnt="5"/>
      <dgm:spPr/>
      <dgm:t>
        <a:bodyPr/>
        <a:lstStyle/>
        <a:p>
          <a:endParaRPr lang="es-ES"/>
        </a:p>
      </dgm:t>
    </dgm:pt>
    <dgm:pt modelId="{F0B5AF61-4B0B-4701-B9D4-00B238571FE4}" type="pres">
      <dgm:prSet presAssocID="{90C1B4F1-AE0B-4F29-A471-4034569CD175}" presName="connectorText" presStyleLbl="sibTrans2D1" presStyleIdx="3" presStyleCnt="5"/>
      <dgm:spPr/>
      <dgm:t>
        <a:bodyPr/>
        <a:lstStyle/>
        <a:p>
          <a:endParaRPr lang="es-ES"/>
        </a:p>
      </dgm:t>
    </dgm:pt>
    <dgm:pt modelId="{115802C7-2FD6-4268-B698-CE0DD7A228F6}" type="pres">
      <dgm:prSet presAssocID="{023FFDD8-B512-4FBC-9D56-6E89A87F9A40}" presName="node" presStyleLbl="node1" presStyleIdx="4" presStyleCnt="5" custScaleX="132673" custRadScaleRad="166244" custRadScaleInc="-11981">
        <dgm:presLayoutVars>
          <dgm:bulletEnabled val="1"/>
        </dgm:presLayoutVars>
      </dgm:prSet>
      <dgm:spPr>
        <a:prstGeom prst="cloud">
          <a:avLst/>
        </a:prstGeom>
      </dgm:spPr>
      <dgm:t>
        <a:bodyPr/>
        <a:lstStyle/>
        <a:p>
          <a:endParaRPr lang="es-ES"/>
        </a:p>
      </dgm:t>
    </dgm:pt>
    <dgm:pt modelId="{CD01820F-7BBB-4F29-BF0B-D330A0971F75}" type="pres">
      <dgm:prSet presAssocID="{69AE8B1D-16AD-4046-B417-E083312D8DE1}" presName="sibTrans" presStyleLbl="sibTrans2D1" presStyleIdx="4" presStyleCnt="5"/>
      <dgm:spPr/>
      <dgm:t>
        <a:bodyPr/>
        <a:lstStyle/>
        <a:p>
          <a:endParaRPr lang="es-ES"/>
        </a:p>
      </dgm:t>
    </dgm:pt>
    <dgm:pt modelId="{8EE3A5D5-4C09-4BE2-88F1-F54F13EEB817}" type="pres">
      <dgm:prSet presAssocID="{69AE8B1D-16AD-4046-B417-E083312D8DE1}" presName="connectorText" presStyleLbl="sibTrans2D1" presStyleIdx="4" presStyleCnt="5"/>
      <dgm:spPr/>
      <dgm:t>
        <a:bodyPr/>
        <a:lstStyle/>
        <a:p>
          <a:endParaRPr lang="es-ES"/>
        </a:p>
      </dgm:t>
    </dgm:pt>
  </dgm:ptLst>
  <dgm:cxnLst>
    <dgm:cxn modelId="{0B17E8C2-4B7A-4C60-B653-74F8B383685F}" type="presOf" srcId="{E0C2041D-B70A-4725-8433-50B977F53A9B}" destId="{A1422899-7B13-4FA8-85C7-79492AA9ABBD}" srcOrd="0" destOrd="0" presId="urn:microsoft.com/office/officeart/2005/8/layout/cycle2"/>
    <dgm:cxn modelId="{21CB2DB8-D8C0-449D-A672-8A7357AA1C6D}" type="presOf" srcId="{023FFDD8-B512-4FBC-9D56-6E89A87F9A40}" destId="{115802C7-2FD6-4268-B698-CE0DD7A228F6}" srcOrd="0" destOrd="0" presId="urn:microsoft.com/office/officeart/2005/8/layout/cycle2"/>
    <dgm:cxn modelId="{2E4C72A7-5EBB-403B-AAA2-9AC5969D9FDE}" type="presOf" srcId="{911F21BF-8148-4697-B320-586B4EB47DBD}" destId="{C07866E1-B372-400B-8D63-146C3236CEC8}" srcOrd="0" destOrd="0" presId="urn:microsoft.com/office/officeart/2005/8/layout/cycle2"/>
    <dgm:cxn modelId="{E6E5444B-A70F-47D3-9E9D-A9188F55E75D}" srcId="{42386C22-BD2A-4A97-B17F-D7BAD3563909}" destId="{023FFDD8-B512-4FBC-9D56-6E89A87F9A40}" srcOrd="4" destOrd="0" parTransId="{3A8D0C56-2083-4AC8-8DE6-88143E75BFE7}" sibTransId="{69AE8B1D-16AD-4046-B417-E083312D8DE1}"/>
    <dgm:cxn modelId="{42E5FF4C-40E7-4067-95AF-0D7730B76A4A}" type="presOf" srcId="{69AE8B1D-16AD-4046-B417-E083312D8DE1}" destId="{CD01820F-7BBB-4F29-BF0B-D330A0971F75}" srcOrd="0" destOrd="0" presId="urn:microsoft.com/office/officeart/2005/8/layout/cycle2"/>
    <dgm:cxn modelId="{D5A5E848-517D-47D4-A325-DD9B6C63DC5C}" type="presOf" srcId="{34BCC13F-E492-4BEA-AA06-09246F966476}" destId="{B479AC54-8A45-4F08-992E-DB14517B2006}" srcOrd="0" destOrd="0" presId="urn:microsoft.com/office/officeart/2005/8/layout/cycle2"/>
    <dgm:cxn modelId="{A38B45C4-A515-4C6B-B3BB-56BBF2010F53}" type="presOf" srcId="{883C60D0-0BD9-4F52-81DD-78B770EC5C92}" destId="{6AABDBAB-0954-4896-A2CB-082E2C3B1CF7}" srcOrd="1" destOrd="0" presId="urn:microsoft.com/office/officeart/2005/8/layout/cycle2"/>
    <dgm:cxn modelId="{96B9B8A5-0B31-43D2-8415-34658D6965D0}" srcId="{42386C22-BD2A-4A97-B17F-D7BAD3563909}" destId="{1E0749A2-4A51-4FB4-8E14-23A6D79361CE}" srcOrd="2" destOrd="0" parTransId="{D79A0371-EAB7-42C9-8ADF-C2D5D8A7FE5C}" sibTransId="{911F21BF-8148-4697-B320-586B4EB47DBD}"/>
    <dgm:cxn modelId="{D6FD1DA8-1786-46B6-B23D-47F132EA7561}" type="presOf" srcId="{883C60D0-0BD9-4F52-81DD-78B770EC5C92}" destId="{081671EF-AF4E-449F-8A86-8DF9403493F0}" srcOrd="0" destOrd="0" presId="urn:microsoft.com/office/officeart/2005/8/layout/cycle2"/>
    <dgm:cxn modelId="{1B98AAE7-CD31-4978-856D-F2DBF9C286D7}" type="presOf" srcId="{76915263-E834-4ECA-951B-A3DB20BF5500}" destId="{AE65F3A7-659E-4BB8-93BB-BEAE354247B0}" srcOrd="1" destOrd="0" presId="urn:microsoft.com/office/officeart/2005/8/layout/cycle2"/>
    <dgm:cxn modelId="{17A79FBD-24E6-4554-83F5-06B84B84665B}" srcId="{42386C22-BD2A-4A97-B17F-D7BAD3563909}" destId="{E0C2041D-B70A-4725-8433-50B977F53A9B}" srcOrd="3" destOrd="0" parTransId="{1AB469D1-0282-4AF7-ADFF-C104F9D6C268}" sibTransId="{90C1B4F1-AE0B-4F29-A471-4034569CD175}"/>
    <dgm:cxn modelId="{E76206A2-AEDE-437A-8151-E6A23347C34E}" srcId="{42386C22-BD2A-4A97-B17F-D7BAD3563909}" destId="{1B17C079-6798-4F96-A2BD-0FDD863D01DD}" srcOrd="1" destOrd="0" parTransId="{4CC36CF6-FF89-4384-B9B1-4CC9B27E0016}" sibTransId="{883C60D0-0BD9-4F52-81DD-78B770EC5C92}"/>
    <dgm:cxn modelId="{DAAF47F8-32E6-4AD2-B264-2DAD36BF5665}" type="presOf" srcId="{911F21BF-8148-4697-B320-586B4EB47DBD}" destId="{89ECD4B1-4B29-4AFE-93CB-75E6C37A24E9}" srcOrd="1" destOrd="0" presId="urn:microsoft.com/office/officeart/2005/8/layout/cycle2"/>
    <dgm:cxn modelId="{E87E1135-154B-4037-B1F2-23E7D56D9802}" type="presOf" srcId="{1B17C079-6798-4F96-A2BD-0FDD863D01DD}" destId="{B8D4E33B-5898-4F58-A14C-7B995401978A}" srcOrd="0" destOrd="0" presId="urn:microsoft.com/office/officeart/2005/8/layout/cycle2"/>
    <dgm:cxn modelId="{6FC1ABB6-4863-49C9-A654-5EF526E659F3}" type="presOf" srcId="{69AE8B1D-16AD-4046-B417-E083312D8DE1}" destId="{8EE3A5D5-4C09-4BE2-88F1-F54F13EEB817}" srcOrd="1" destOrd="0" presId="urn:microsoft.com/office/officeart/2005/8/layout/cycle2"/>
    <dgm:cxn modelId="{1402316B-E576-4A2C-9B96-AD77068B7D71}" type="presOf" srcId="{90C1B4F1-AE0B-4F29-A471-4034569CD175}" destId="{8167A3DC-0D6C-4362-902C-848B9362C0F5}" srcOrd="0" destOrd="0" presId="urn:microsoft.com/office/officeart/2005/8/layout/cycle2"/>
    <dgm:cxn modelId="{D04FDB41-B694-4E7E-BB40-10B673A0BCE5}" srcId="{42386C22-BD2A-4A97-B17F-D7BAD3563909}" destId="{34BCC13F-E492-4BEA-AA06-09246F966476}" srcOrd="0" destOrd="0" parTransId="{63BDCDDB-FC3B-4AAE-A520-FC49A8C13D7D}" sibTransId="{76915263-E834-4ECA-951B-A3DB20BF5500}"/>
    <dgm:cxn modelId="{67EB7365-1B00-486A-B690-92201B9C040F}" type="presOf" srcId="{76915263-E834-4ECA-951B-A3DB20BF5500}" destId="{73E165E4-163B-4099-A77B-BB5C126ECCEB}" srcOrd="0" destOrd="0" presId="urn:microsoft.com/office/officeart/2005/8/layout/cycle2"/>
    <dgm:cxn modelId="{03D448E7-74E9-4C9A-8235-D18D5DD89631}" type="presOf" srcId="{1E0749A2-4A51-4FB4-8E14-23A6D79361CE}" destId="{ECF7FD9E-4686-44DA-96A1-E802ABD4E632}" srcOrd="0" destOrd="0" presId="urn:microsoft.com/office/officeart/2005/8/layout/cycle2"/>
    <dgm:cxn modelId="{E411E5CC-C602-4B07-8F2C-BFB54ED36B37}" type="presOf" srcId="{90C1B4F1-AE0B-4F29-A471-4034569CD175}" destId="{F0B5AF61-4B0B-4701-B9D4-00B238571FE4}" srcOrd="1" destOrd="0" presId="urn:microsoft.com/office/officeart/2005/8/layout/cycle2"/>
    <dgm:cxn modelId="{6CBE024B-3A58-47E9-841E-204D70D2FF7C}" type="presOf" srcId="{42386C22-BD2A-4A97-B17F-D7BAD3563909}" destId="{086F682E-E1FE-44E4-9BA3-81FA49E4922F}" srcOrd="0" destOrd="0" presId="urn:microsoft.com/office/officeart/2005/8/layout/cycle2"/>
    <dgm:cxn modelId="{54439EED-89CD-48F2-BAA0-FE4B2BB812BA}" type="presParOf" srcId="{086F682E-E1FE-44E4-9BA3-81FA49E4922F}" destId="{B479AC54-8A45-4F08-992E-DB14517B2006}" srcOrd="0" destOrd="0" presId="urn:microsoft.com/office/officeart/2005/8/layout/cycle2"/>
    <dgm:cxn modelId="{B9741695-AA72-4CAA-938F-91E8A24EBE4A}" type="presParOf" srcId="{086F682E-E1FE-44E4-9BA3-81FA49E4922F}" destId="{73E165E4-163B-4099-A77B-BB5C126ECCEB}" srcOrd="1" destOrd="0" presId="urn:microsoft.com/office/officeart/2005/8/layout/cycle2"/>
    <dgm:cxn modelId="{583B0B0A-33F2-4B5B-ACAC-5531E5E8859D}" type="presParOf" srcId="{73E165E4-163B-4099-A77B-BB5C126ECCEB}" destId="{AE65F3A7-659E-4BB8-93BB-BEAE354247B0}" srcOrd="0" destOrd="0" presId="urn:microsoft.com/office/officeart/2005/8/layout/cycle2"/>
    <dgm:cxn modelId="{CA09026A-1811-491B-AF18-3B4925D2773B}" type="presParOf" srcId="{086F682E-E1FE-44E4-9BA3-81FA49E4922F}" destId="{B8D4E33B-5898-4F58-A14C-7B995401978A}" srcOrd="2" destOrd="0" presId="urn:microsoft.com/office/officeart/2005/8/layout/cycle2"/>
    <dgm:cxn modelId="{F5148518-E0C2-4D20-9F0D-1C37C80BA193}" type="presParOf" srcId="{086F682E-E1FE-44E4-9BA3-81FA49E4922F}" destId="{081671EF-AF4E-449F-8A86-8DF9403493F0}" srcOrd="3" destOrd="0" presId="urn:microsoft.com/office/officeart/2005/8/layout/cycle2"/>
    <dgm:cxn modelId="{25FCF93E-BA85-418C-B628-508FFC434D72}" type="presParOf" srcId="{081671EF-AF4E-449F-8A86-8DF9403493F0}" destId="{6AABDBAB-0954-4896-A2CB-082E2C3B1CF7}" srcOrd="0" destOrd="0" presId="urn:microsoft.com/office/officeart/2005/8/layout/cycle2"/>
    <dgm:cxn modelId="{9123537D-E790-4550-9E4E-D489E62538EE}" type="presParOf" srcId="{086F682E-E1FE-44E4-9BA3-81FA49E4922F}" destId="{ECF7FD9E-4686-44DA-96A1-E802ABD4E632}" srcOrd="4" destOrd="0" presId="urn:microsoft.com/office/officeart/2005/8/layout/cycle2"/>
    <dgm:cxn modelId="{865BFA4D-1E30-4588-99F2-A3BCD2C98F6D}" type="presParOf" srcId="{086F682E-E1FE-44E4-9BA3-81FA49E4922F}" destId="{C07866E1-B372-400B-8D63-146C3236CEC8}" srcOrd="5" destOrd="0" presId="urn:microsoft.com/office/officeart/2005/8/layout/cycle2"/>
    <dgm:cxn modelId="{12425A06-34D8-4608-A1FC-C1FC4AB795BE}" type="presParOf" srcId="{C07866E1-B372-400B-8D63-146C3236CEC8}" destId="{89ECD4B1-4B29-4AFE-93CB-75E6C37A24E9}" srcOrd="0" destOrd="0" presId="urn:microsoft.com/office/officeart/2005/8/layout/cycle2"/>
    <dgm:cxn modelId="{D426AFA7-5505-48ED-ABC5-FE2CDF681E96}" type="presParOf" srcId="{086F682E-E1FE-44E4-9BA3-81FA49E4922F}" destId="{A1422899-7B13-4FA8-85C7-79492AA9ABBD}" srcOrd="6" destOrd="0" presId="urn:microsoft.com/office/officeart/2005/8/layout/cycle2"/>
    <dgm:cxn modelId="{B31624A6-0A78-4EC5-8EA6-A5C356736590}" type="presParOf" srcId="{086F682E-E1FE-44E4-9BA3-81FA49E4922F}" destId="{8167A3DC-0D6C-4362-902C-848B9362C0F5}" srcOrd="7" destOrd="0" presId="urn:microsoft.com/office/officeart/2005/8/layout/cycle2"/>
    <dgm:cxn modelId="{D5BB727A-694C-4691-A4B0-3D305831459E}" type="presParOf" srcId="{8167A3DC-0D6C-4362-902C-848B9362C0F5}" destId="{F0B5AF61-4B0B-4701-B9D4-00B238571FE4}" srcOrd="0" destOrd="0" presId="urn:microsoft.com/office/officeart/2005/8/layout/cycle2"/>
    <dgm:cxn modelId="{9DC915CF-EE35-4672-9156-F37E66EACE9D}" type="presParOf" srcId="{086F682E-E1FE-44E4-9BA3-81FA49E4922F}" destId="{115802C7-2FD6-4268-B698-CE0DD7A228F6}" srcOrd="8" destOrd="0" presId="urn:microsoft.com/office/officeart/2005/8/layout/cycle2"/>
    <dgm:cxn modelId="{6C5CF25A-95E6-476C-AC85-475D909E8A77}" type="presParOf" srcId="{086F682E-E1FE-44E4-9BA3-81FA49E4922F}" destId="{CD01820F-7BBB-4F29-BF0B-D330A0971F75}" srcOrd="9" destOrd="0" presId="urn:microsoft.com/office/officeart/2005/8/layout/cycle2"/>
    <dgm:cxn modelId="{8C0BA5E9-8F8C-4270-BBC0-9EA8824F6E45}" type="presParOf" srcId="{CD01820F-7BBB-4F29-BF0B-D330A0971F75}" destId="{8EE3A5D5-4C09-4BE2-88F1-F54F13EEB81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2E46B8-FBEB-45D8-B375-5131A3EFDB63}"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s-ES"/>
        </a:p>
      </dgm:t>
    </dgm:pt>
    <dgm:pt modelId="{6F4090E9-858B-4238-BA51-EDCF54EBFEBB}">
      <dgm:prSet phldrT="[Texto]"/>
      <dgm:spPr/>
      <dgm:t>
        <a:bodyPr/>
        <a:lstStyle/>
        <a:p>
          <a:r>
            <a:rPr lang="es-MX" dirty="0" smtClean="0"/>
            <a:t>Lo ideal es que cumpla con:</a:t>
          </a:r>
          <a:endParaRPr lang="es-ES" dirty="0"/>
        </a:p>
      </dgm:t>
    </dgm:pt>
    <dgm:pt modelId="{6D260F61-453F-470D-AA26-3940490DE5CB}" type="parTrans" cxnId="{D8C51B21-2671-4871-B872-D0806212B03E}">
      <dgm:prSet/>
      <dgm:spPr/>
      <dgm:t>
        <a:bodyPr/>
        <a:lstStyle/>
        <a:p>
          <a:endParaRPr lang="es-ES"/>
        </a:p>
      </dgm:t>
    </dgm:pt>
    <dgm:pt modelId="{09B33604-EA69-4DA6-A67D-278D06CBA2A6}" type="sibTrans" cxnId="{D8C51B21-2671-4871-B872-D0806212B03E}">
      <dgm:prSet/>
      <dgm:spPr/>
      <dgm:t>
        <a:bodyPr/>
        <a:lstStyle/>
        <a:p>
          <a:endParaRPr lang="es-ES"/>
        </a:p>
      </dgm:t>
    </dgm:pt>
    <dgm:pt modelId="{010313D7-01DD-41C0-BAE4-104806AE0661}">
      <dgm:prSet phldrT="[Texto]"/>
      <dgm:spPr/>
      <dgm:t>
        <a:bodyPr/>
        <a:lstStyle/>
        <a:p>
          <a:r>
            <a:rPr lang="es-ES" dirty="0" smtClean="0"/>
            <a:t>Habilidades previas </a:t>
          </a:r>
          <a:endParaRPr lang="es-ES" dirty="0"/>
        </a:p>
      </dgm:t>
    </dgm:pt>
    <dgm:pt modelId="{12351ACE-CE94-47FB-833A-69212E9320B7}" type="parTrans" cxnId="{2DD216A4-E59C-43DE-9E74-8DDD388D8864}">
      <dgm:prSet>
        <dgm:style>
          <a:lnRef idx="1">
            <a:schemeClr val="dk1"/>
          </a:lnRef>
          <a:fillRef idx="0">
            <a:schemeClr val="dk1"/>
          </a:fillRef>
          <a:effectRef idx="0">
            <a:schemeClr val="dk1"/>
          </a:effectRef>
          <a:fontRef idx="minor">
            <a:schemeClr val="tx1"/>
          </a:fontRef>
        </dgm:style>
      </dgm:prSet>
      <dgm:spPr/>
      <dgm:t>
        <a:bodyPr/>
        <a:lstStyle/>
        <a:p>
          <a:endParaRPr lang="es-ES"/>
        </a:p>
      </dgm:t>
    </dgm:pt>
    <dgm:pt modelId="{6E01D3AE-CDDA-4587-AE7E-2A1C2E6460AB}" type="sibTrans" cxnId="{2DD216A4-E59C-43DE-9E74-8DDD388D8864}">
      <dgm:prSet/>
      <dgm:spPr/>
      <dgm:t>
        <a:bodyPr/>
        <a:lstStyle/>
        <a:p>
          <a:endParaRPr lang="es-ES"/>
        </a:p>
      </dgm:t>
    </dgm:pt>
    <dgm:pt modelId="{641F0C0A-1384-4E07-AC3A-B39512944269}">
      <dgm:prSet phldrT="[Texto]"/>
      <dgm:spPr/>
      <dgm:t>
        <a:bodyPr/>
        <a:lstStyle/>
        <a:p>
          <a:r>
            <a:rPr lang="es-MX" dirty="0" smtClean="0"/>
            <a:t>Competencias integral</a:t>
          </a:r>
          <a:endParaRPr lang="es-ES" dirty="0"/>
        </a:p>
      </dgm:t>
    </dgm:pt>
    <dgm:pt modelId="{53A44749-1663-48C0-B01D-8DAD74CB5CF4}" type="parTrans" cxnId="{A1254B8F-F147-4D31-8E5F-A2E19174A4A1}">
      <dgm:prSet>
        <dgm:style>
          <a:lnRef idx="1">
            <a:schemeClr val="dk1"/>
          </a:lnRef>
          <a:fillRef idx="0">
            <a:schemeClr val="dk1"/>
          </a:fillRef>
          <a:effectRef idx="0">
            <a:schemeClr val="dk1"/>
          </a:effectRef>
          <a:fontRef idx="minor">
            <a:schemeClr val="tx1"/>
          </a:fontRef>
        </dgm:style>
      </dgm:prSet>
      <dgm:spPr/>
      <dgm:t>
        <a:bodyPr/>
        <a:lstStyle/>
        <a:p>
          <a:endParaRPr lang="es-ES"/>
        </a:p>
      </dgm:t>
    </dgm:pt>
    <dgm:pt modelId="{7A4234CD-F75E-4A17-A14F-3E885D369BE7}" type="sibTrans" cxnId="{A1254B8F-F147-4D31-8E5F-A2E19174A4A1}">
      <dgm:prSet/>
      <dgm:spPr/>
      <dgm:t>
        <a:bodyPr/>
        <a:lstStyle/>
        <a:p>
          <a:endParaRPr lang="es-ES"/>
        </a:p>
      </dgm:t>
    </dgm:pt>
    <dgm:pt modelId="{C50F5702-E2DB-4CAD-8E44-EC90E1A74570}">
      <dgm:prSet phldrT="[Texto]"/>
      <dgm:spPr/>
      <dgm:t>
        <a:bodyPr/>
        <a:lstStyle/>
        <a:p>
          <a:r>
            <a:rPr lang="es-MX" smtClean="0"/>
            <a:t>Competencias conceptual</a:t>
          </a:r>
          <a:endParaRPr lang="es-ES" dirty="0"/>
        </a:p>
      </dgm:t>
    </dgm:pt>
    <dgm:pt modelId="{ECD1BBC9-A0A0-490E-97D8-5484FE66337A}" type="parTrans" cxnId="{F675F2D1-4513-4686-B5D7-BA1C80CA883B}">
      <dgm:prSet>
        <dgm:style>
          <a:lnRef idx="1">
            <a:schemeClr val="dk1"/>
          </a:lnRef>
          <a:fillRef idx="0">
            <a:schemeClr val="dk1"/>
          </a:fillRef>
          <a:effectRef idx="0">
            <a:schemeClr val="dk1"/>
          </a:effectRef>
          <a:fontRef idx="minor">
            <a:schemeClr val="tx1"/>
          </a:fontRef>
        </dgm:style>
      </dgm:prSet>
      <dgm:spPr/>
      <dgm:t>
        <a:bodyPr/>
        <a:lstStyle/>
        <a:p>
          <a:endParaRPr lang="es-ES"/>
        </a:p>
      </dgm:t>
    </dgm:pt>
    <dgm:pt modelId="{50A085D8-278B-4257-A1F4-6C31198F2ABF}" type="sibTrans" cxnId="{F675F2D1-4513-4686-B5D7-BA1C80CA883B}">
      <dgm:prSet/>
      <dgm:spPr/>
      <dgm:t>
        <a:bodyPr/>
        <a:lstStyle/>
        <a:p>
          <a:endParaRPr lang="es-ES"/>
        </a:p>
      </dgm:t>
    </dgm:pt>
    <dgm:pt modelId="{F2DA0EC1-0764-4E44-98E5-1B65B4FE67CC}">
      <dgm:prSet/>
      <dgm:spPr/>
      <dgm:t>
        <a:bodyPr/>
        <a:lstStyle/>
        <a:p>
          <a:r>
            <a:rPr lang="es-MX" smtClean="0"/>
            <a:t>Conocimientos previos</a:t>
          </a:r>
          <a:endParaRPr lang="es-ES" dirty="0"/>
        </a:p>
      </dgm:t>
    </dgm:pt>
    <dgm:pt modelId="{3BC2A2F7-716C-431D-9E41-788A6D7D5022}" type="parTrans" cxnId="{6FA13EAB-FA32-4D6D-87CB-83E1B7623324}">
      <dgm:prSet>
        <dgm:style>
          <a:lnRef idx="1">
            <a:schemeClr val="dk1"/>
          </a:lnRef>
          <a:fillRef idx="0">
            <a:schemeClr val="dk1"/>
          </a:fillRef>
          <a:effectRef idx="0">
            <a:schemeClr val="dk1"/>
          </a:effectRef>
          <a:fontRef idx="minor">
            <a:schemeClr val="tx1"/>
          </a:fontRef>
        </dgm:style>
      </dgm:prSet>
      <dgm:spPr/>
      <dgm:t>
        <a:bodyPr/>
        <a:lstStyle/>
        <a:p>
          <a:endParaRPr lang="es-ES"/>
        </a:p>
      </dgm:t>
    </dgm:pt>
    <dgm:pt modelId="{69C3123A-B446-44D3-8E14-1A820FA25B7B}" type="sibTrans" cxnId="{6FA13EAB-FA32-4D6D-87CB-83E1B7623324}">
      <dgm:prSet/>
      <dgm:spPr/>
      <dgm:t>
        <a:bodyPr/>
        <a:lstStyle/>
        <a:p>
          <a:endParaRPr lang="es-ES"/>
        </a:p>
      </dgm:t>
    </dgm:pt>
    <dgm:pt modelId="{FAC4151F-8B97-4A62-BE8F-908C5D8401D1}" type="pres">
      <dgm:prSet presAssocID="{1A2E46B8-FBEB-45D8-B375-5131A3EFDB63}" presName="Name0" presStyleCnt="0">
        <dgm:presLayoutVars>
          <dgm:orgChart val="1"/>
          <dgm:chPref val="1"/>
          <dgm:dir/>
          <dgm:animOne val="branch"/>
          <dgm:animLvl val="lvl"/>
          <dgm:resizeHandles/>
        </dgm:presLayoutVars>
      </dgm:prSet>
      <dgm:spPr/>
      <dgm:t>
        <a:bodyPr/>
        <a:lstStyle/>
        <a:p>
          <a:endParaRPr lang="es-MX"/>
        </a:p>
      </dgm:t>
    </dgm:pt>
    <dgm:pt modelId="{3F5B3E56-F9A9-4A6E-BB03-D1D041C6E366}" type="pres">
      <dgm:prSet presAssocID="{6F4090E9-858B-4238-BA51-EDCF54EBFEBB}" presName="hierRoot1" presStyleCnt="0">
        <dgm:presLayoutVars>
          <dgm:hierBranch val="init"/>
        </dgm:presLayoutVars>
      </dgm:prSet>
      <dgm:spPr/>
    </dgm:pt>
    <dgm:pt modelId="{72C84D0B-2B62-4D4A-8CDA-BF8B8238DB35}" type="pres">
      <dgm:prSet presAssocID="{6F4090E9-858B-4238-BA51-EDCF54EBFEBB}" presName="rootComposite1" presStyleCnt="0"/>
      <dgm:spPr/>
    </dgm:pt>
    <dgm:pt modelId="{84D18FBF-D280-425E-87FF-BC6E3FAB09DC}" type="pres">
      <dgm:prSet presAssocID="{6F4090E9-858B-4238-BA51-EDCF54EBFEBB}" presName="rootText1" presStyleLbl="alignAcc1" presStyleIdx="0" presStyleCnt="0">
        <dgm:presLayoutVars>
          <dgm:chPref val="3"/>
        </dgm:presLayoutVars>
      </dgm:prSet>
      <dgm:spPr/>
      <dgm:t>
        <a:bodyPr/>
        <a:lstStyle/>
        <a:p>
          <a:endParaRPr lang="es-ES"/>
        </a:p>
      </dgm:t>
    </dgm:pt>
    <dgm:pt modelId="{21EA8268-D993-4A0B-9402-A80BC47427B3}" type="pres">
      <dgm:prSet presAssocID="{6F4090E9-858B-4238-BA51-EDCF54EBFEBB}" presName="topArc1" presStyleLbl="parChTrans1D1" presStyleIdx="0" presStyleCnt="10">
        <dgm:style>
          <a:lnRef idx="2">
            <a:schemeClr val="dk1"/>
          </a:lnRef>
          <a:fillRef idx="1">
            <a:schemeClr val="lt1"/>
          </a:fillRef>
          <a:effectRef idx="0">
            <a:schemeClr val="dk1"/>
          </a:effectRef>
          <a:fontRef idx="minor">
            <a:schemeClr val="dk1"/>
          </a:fontRef>
        </dgm:style>
      </dgm:prSet>
      <dgm:spPr/>
    </dgm:pt>
    <dgm:pt modelId="{B37A1B90-0BDA-4E10-8474-31BDEBD1D636}" type="pres">
      <dgm:prSet presAssocID="{6F4090E9-858B-4238-BA51-EDCF54EBFEBB}" presName="bottomArc1" presStyleLbl="parChTrans1D1" presStyleIdx="1" presStyleCnt="10">
        <dgm:style>
          <a:lnRef idx="2">
            <a:schemeClr val="dk1"/>
          </a:lnRef>
          <a:fillRef idx="1">
            <a:schemeClr val="lt1"/>
          </a:fillRef>
          <a:effectRef idx="0">
            <a:schemeClr val="dk1"/>
          </a:effectRef>
          <a:fontRef idx="minor">
            <a:schemeClr val="dk1"/>
          </a:fontRef>
        </dgm:style>
      </dgm:prSet>
      <dgm:spPr/>
    </dgm:pt>
    <dgm:pt modelId="{CDAD66ED-C30E-4A28-91ED-511F3CF215FA}" type="pres">
      <dgm:prSet presAssocID="{6F4090E9-858B-4238-BA51-EDCF54EBFEBB}" presName="topConnNode1" presStyleLbl="node1" presStyleIdx="0" presStyleCnt="0"/>
      <dgm:spPr/>
      <dgm:t>
        <a:bodyPr/>
        <a:lstStyle/>
        <a:p>
          <a:endParaRPr lang="es-MX"/>
        </a:p>
      </dgm:t>
    </dgm:pt>
    <dgm:pt modelId="{C706C3B7-1B7A-403A-AAEF-41431F612E03}" type="pres">
      <dgm:prSet presAssocID="{6F4090E9-858B-4238-BA51-EDCF54EBFEBB}" presName="hierChild2" presStyleCnt="0"/>
      <dgm:spPr/>
    </dgm:pt>
    <dgm:pt modelId="{C5555678-DAD7-4939-B500-E4F404420D92}" type="pres">
      <dgm:prSet presAssocID="{53A44749-1663-48C0-B01D-8DAD74CB5CF4}" presName="Name28" presStyleLbl="parChTrans1D2" presStyleIdx="0" presStyleCnt="2"/>
      <dgm:spPr/>
      <dgm:t>
        <a:bodyPr/>
        <a:lstStyle/>
        <a:p>
          <a:endParaRPr lang="es-MX"/>
        </a:p>
      </dgm:t>
    </dgm:pt>
    <dgm:pt modelId="{EC30182E-5159-49DC-8DF5-425E7FD57760}" type="pres">
      <dgm:prSet presAssocID="{641F0C0A-1384-4E07-AC3A-B39512944269}" presName="hierRoot2" presStyleCnt="0">
        <dgm:presLayoutVars>
          <dgm:hierBranch val="init"/>
        </dgm:presLayoutVars>
      </dgm:prSet>
      <dgm:spPr/>
    </dgm:pt>
    <dgm:pt modelId="{34D56AAA-5D13-46FB-94A3-8CF11EC3208B}" type="pres">
      <dgm:prSet presAssocID="{641F0C0A-1384-4E07-AC3A-B39512944269}" presName="rootComposite2" presStyleCnt="0"/>
      <dgm:spPr/>
    </dgm:pt>
    <dgm:pt modelId="{5E64D2D7-1FD3-488A-B63D-3BBA952CE267}" type="pres">
      <dgm:prSet presAssocID="{641F0C0A-1384-4E07-AC3A-B39512944269}" presName="rootText2" presStyleLbl="alignAcc1" presStyleIdx="0" presStyleCnt="0">
        <dgm:presLayoutVars>
          <dgm:chPref val="3"/>
        </dgm:presLayoutVars>
      </dgm:prSet>
      <dgm:spPr/>
      <dgm:t>
        <a:bodyPr/>
        <a:lstStyle/>
        <a:p>
          <a:endParaRPr lang="es-MX"/>
        </a:p>
      </dgm:t>
    </dgm:pt>
    <dgm:pt modelId="{F9922FBD-AF6D-4FB1-BFC3-E59F2CD4D16A}" type="pres">
      <dgm:prSet presAssocID="{641F0C0A-1384-4E07-AC3A-B39512944269}" presName="topArc2" presStyleLbl="parChTrans1D1" presStyleIdx="2" presStyleCnt="10">
        <dgm:style>
          <a:lnRef idx="2">
            <a:schemeClr val="dk1"/>
          </a:lnRef>
          <a:fillRef idx="1">
            <a:schemeClr val="lt1"/>
          </a:fillRef>
          <a:effectRef idx="0">
            <a:schemeClr val="dk1"/>
          </a:effectRef>
          <a:fontRef idx="minor">
            <a:schemeClr val="dk1"/>
          </a:fontRef>
        </dgm:style>
      </dgm:prSet>
      <dgm:spPr/>
    </dgm:pt>
    <dgm:pt modelId="{A57EB925-7A05-4C3E-8ADC-F457277FE951}" type="pres">
      <dgm:prSet presAssocID="{641F0C0A-1384-4E07-AC3A-B39512944269}" presName="bottomArc2" presStyleLbl="parChTrans1D1" presStyleIdx="3" presStyleCnt="10"/>
      <dgm:spPr/>
    </dgm:pt>
    <dgm:pt modelId="{4273F740-F347-41A9-B7F7-757CF2F6559E}" type="pres">
      <dgm:prSet presAssocID="{641F0C0A-1384-4E07-AC3A-B39512944269}" presName="topConnNode2" presStyleLbl="node2" presStyleIdx="0" presStyleCnt="0"/>
      <dgm:spPr/>
      <dgm:t>
        <a:bodyPr/>
        <a:lstStyle/>
        <a:p>
          <a:endParaRPr lang="es-MX"/>
        </a:p>
      </dgm:t>
    </dgm:pt>
    <dgm:pt modelId="{C8EF3B27-F522-4693-A519-94078603E268}" type="pres">
      <dgm:prSet presAssocID="{641F0C0A-1384-4E07-AC3A-B39512944269}" presName="hierChild4" presStyleCnt="0"/>
      <dgm:spPr/>
    </dgm:pt>
    <dgm:pt modelId="{7F9D5E29-A40E-430E-B1FB-C5495419A9DE}" type="pres">
      <dgm:prSet presAssocID="{3BC2A2F7-716C-431D-9E41-788A6D7D5022}" presName="Name28" presStyleLbl="parChTrans1D3" presStyleIdx="0" presStyleCnt="2"/>
      <dgm:spPr/>
      <dgm:t>
        <a:bodyPr/>
        <a:lstStyle/>
        <a:p>
          <a:endParaRPr lang="es-MX"/>
        </a:p>
      </dgm:t>
    </dgm:pt>
    <dgm:pt modelId="{A7C2DEB9-6F08-427C-80EF-51B3EFB1B95A}" type="pres">
      <dgm:prSet presAssocID="{F2DA0EC1-0764-4E44-98E5-1B65B4FE67CC}" presName="hierRoot2" presStyleCnt="0">
        <dgm:presLayoutVars>
          <dgm:hierBranch val="init"/>
        </dgm:presLayoutVars>
      </dgm:prSet>
      <dgm:spPr/>
    </dgm:pt>
    <dgm:pt modelId="{B3A44F61-336E-4595-BD92-4C072B009815}" type="pres">
      <dgm:prSet presAssocID="{F2DA0EC1-0764-4E44-98E5-1B65B4FE67CC}" presName="rootComposite2" presStyleCnt="0"/>
      <dgm:spPr/>
    </dgm:pt>
    <dgm:pt modelId="{8AC4D4CB-1EA3-425E-A36A-6D59107CBA62}" type="pres">
      <dgm:prSet presAssocID="{F2DA0EC1-0764-4E44-98E5-1B65B4FE67CC}" presName="rootText2" presStyleLbl="alignAcc1" presStyleIdx="0" presStyleCnt="0" custLinFactX="-33068" custLinFactNeighborX="-100000" custLinFactNeighborY="-18747">
        <dgm:presLayoutVars>
          <dgm:chPref val="3"/>
        </dgm:presLayoutVars>
      </dgm:prSet>
      <dgm:spPr/>
      <dgm:t>
        <a:bodyPr/>
        <a:lstStyle/>
        <a:p>
          <a:endParaRPr lang="es-ES"/>
        </a:p>
      </dgm:t>
    </dgm:pt>
    <dgm:pt modelId="{14CA4463-1A1C-4413-81D7-7258694A2977}" type="pres">
      <dgm:prSet presAssocID="{F2DA0EC1-0764-4E44-98E5-1B65B4FE67CC}" presName="topArc2" presStyleLbl="parChTrans1D1" presStyleIdx="4" presStyleCnt="10">
        <dgm:style>
          <a:lnRef idx="2">
            <a:schemeClr val="dk1"/>
          </a:lnRef>
          <a:fillRef idx="1">
            <a:schemeClr val="lt1"/>
          </a:fillRef>
          <a:effectRef idx="0">
            <a:schemeClr val="dk1"/>
          </a:effectRef>
          <a:fontRef idx="minor">
            <a:schemeClr val="dk1"/>
          </a:fontRef>
        </dgm:style>
      </dgm:prSet>
      <dgm:spPr/>
      <dgm:t>
        <a:bodyPr/>
        <a:lstStyle/>
        <a:p>
          <a:endParaRPr lang="es-ES"/>
        </a:p>
      </dgm:t>
    </dgm:pt>
    <dgm:pt modelId="{CF083CA2-FF5C-4209-9D94-C05D549E9009}" type="pres">
      <dgm:prSet presAssocID="{F2DA0EC1-0764-4E44-98E5-1B65B4FE67CC}" presName="bottomArc2" presStyleLbl="parChTrans1D1" presStyleIdx="5" presStyleCnt="10"/>
      <dgm:spPr/>
    </dgm:pt>
    <dgm:pt modelId="{CBB279D0-D36F-4637-94AC-9F247725FF78}" type="pres">
      <dgm:prSet presAssocID="{F2DA0EC1-0764-4E44-98E5-1B65B4FE67CC}" presName="topConnNode2" presStyleLbl="node3" presStyleIdx="0" presStyleCnt="0"/>
      <dgm:spPr/>
      <dgm:t>
        <a:bodyPr/>
        <a:lstStyle/>
        <a:p>
          <a:endParaRPr lang="es-MX"/>
        </a:p>
      </dgm:t>
    </dgm:pt>
    <dgm:pt modelId="{C1E4C36B-D18B-4B8D-AB24-9F4E49F8A1A6}" type="pres">
      <dgm:prSet presAssocID="{F2DA0EC1-0764-4E44-98E5-1B65B4FE67CC}" presName="hierChild4" presStyleCnt="0"/>
      <dgm:spPr/>
    </dgm:pt>
    <dgm:pt modelId="{AFE69633-0490-4C8D-9259-A4E599630067}" type="pres">
      <dgm:prSet presAssocID="{F2DA0EC1-0764-4E44-98E5-1B65B4FE67CC}" presName="hierChild5" presStyleCnt="0"/>
      <dgm:spPr/>
    </dgm:pt>
    <dgm:pt modelId="{0BD4C6E9-87CB-4065-9166-ECD4E3154B1F}" type="pres">
      <dgm:prSet presAssocID="{641F0C0A-1384-4E07-AC3A-B39512944269}" presName="hierChild5" presStyleCnt="0"/>
      <dgm:spPr/>
    </dgm:pt>
    <dgm:pt modelId="{73E7AAA8-AC7F-46BD-8706-CFB6D18EA63C}" type="pres">
      <dgm:prSet presAssocID="{ECD1BBC9-A0A0-490E-97D8-5484FE66337A}" presName="Name28" presStyleLbl="parChTrans1D2" presStyleIdx="1" presStyleCnt="2"/>
      <dgm:spPr/>
      <dgm:t>
        <a:bodyPr/>
        <a:lstStyle/>
        <a:p>
          <a:endParaRPr lang="es-MX"/>
        </a:p>
      </dgm:t>
    </dgm:pt>
    <dgm:pt modelId="{594358B3-757E-4FB9-85E3-AF85F9FD969E}" type="pres">
      <dgm:prSet presAssocID="{C50F5702-E2DB-4CAD-8E44-EC90E1A74570}" presName="hierRoot2" presStyleCnt="0">
        <dgm:presLayoutVars>
          <dgm:hierBranch val="init"/>
        </dgm:presLayoutVars>
      </dgm:prSet>
      <dgm:spPr/>
    </dgm:pt>
    <dgm:pt modelId="{D255763F-00EE-4FF0-8004-8E3290805CEF}" type="pres">
      <dgm:prSet presAssocID="{C50F5702-E2DB-4CAD-8E44-EC90E1A74570}" presName="rootComposite2" presStyleCnt="0"/>
      <dgm:spPr/>
    </dgm:pt>
    <dgm:pt modelId="{3922D6B8-5FF6-44A8-BB79-346D5E8BCDF4}" type="pres">
      <dgm:prSet presAssocID="{C50F5702-E2DB-4CAD-8E44-EC90E1A74570}" presName="rootText2" presStyleLbl="alignAcc1" presStyleIdx="0" presStyleCnt="0">
        <dgm:presLayoutVars>
          <dgm:chPref val="3"/>
        </dgm:presLayoutVars>
      </dgm:prSet>
      <dgm:spPr/>
      <dgm:t>
        <a:bodyPr/>
        <a:lstStyle/>
        <a:p>
          <a:endParaRPr lang="es-MX"/>
        </a:p>
      </dgm:t>
    </dgm:pt>
    <dgm:pt modelId="{BEF37EDD-8AE3-4850-96B1-712EB2BD56C2}" type="pres">
      <dgm:prSet presAssocID="{C50F5702-E2DB-4CAD-8E44-EC90E1A74570}" presName="topArc2" presStyleLbl="parChTrans1D1" presStyleIdx="6" presStyleCnt="10">
        <dgm:style>
          <a:lnRef idx="2">
            <a:schemeClr val="dk1"/>
          </a:lnRef>
          <a:fillRef idx="1">
            <a:schemeClr val="lt1"/>
          </a:fillRef>
          <a:effectRef idx="0">
            <a:schemeClr val="dk1"/>
          </a:effectRef>
          <a:fontRef idx="minor">
            <a:schemeClr val="dk1"/>
          </a:fontRef>
        </dgm:style>
      </dgm:prSet>
      <dgm:spPr/>
    </dgm:pt>
    <dgm:pt modelId="{999AB181-F3B8-42EC-83E3-B57BA3C76AD3}" type="pres">
      <dgm:prSet presAssocID="{C50F5702-E2DB-4CAD-8E44-EC90E1A74570}" presName="bottomArc2" presStyleLbl="parChTrans1D1" presStyleIdx="7" presStyleCnt="10"/>
      <dgm:spPr/>
    </dgm:pt>
    <dgm:pt modelId="{0EADFE1F-416C-4F0F-A55B-416D041BF81F}" type="pres">
      <dgm:prSet presAssocID="{C50F5702-E2DB-4CAD-8E44-EC90E1A74570}" presName="topConnNode2" presStyleLbl="node2" presStyleIdx="0" presStyleCnt="0"/>
      <dgm:spPr/>
      <dgm:t>
        <a:bodyPr/>
        <a:lstStyle/>
        <a:p>
          <a:endParaRPr lang="es-MX"/>
        </a:p>
      </dgm:t>
    </dgm:pt>
    <dgm:pt modelId="{A069C6D0-B7A7-456F-8215-E7BEEE8F4D3E}" type="pres">
      <dgm:prSet presAssocID="{C50F5702-E2DB-4CAD-8E44-EC90E1A74570}" presName="hierChild4" presStyleCnt="0"/>
      <dgm:spPr/>
    </dgm:pt>
    <dgm:pt modelId="{C0F34A05-494F-4052-8878-AA9D10CCDC9F}" type="pres">
      <dgm:prSet presAssocID="{12351ACE-CE94-47FB-833A-69212E9320B7}" presName="Name28" presStyleLbl="parChTrans1D3" presStyleIdx="1" presStyleCnt="2"/>
      <dgm:spPr/>
      <dgm:t>
        <a:bodyPr/>
        <a:lstStyle/>
        <a:p>
          <a:endParaRPr lang="es-MX"/>
        </a:p>
      </dgm:t>
    </dgm:pt>
    <dgm:pt modelId="{52AB25CB-BB42-402D-8C93-7FAF4C9271C4}" type="pres">
      <dgm:prSet presAssocID="{010313D7-01DD-41C0-BAE4-104806AE0661}" presName="hierRoot2" presStyleCnt="0">
        <dgm:presLayoutVars>
          <dgm:hierBranch val="init"/>
        </dgm:presLayoutVars>
      </dgm:prSet>
      <dgm:spPr/>
    </dgm:pt>
    <dgm:pt modelId="{FE64714D-CA7A-4006-B3E8-7BB2E986BBF4}" type="pres">
      <dgm:prSet presAssocID="{010313D7-01DD-41C0-BAE4-104806AE0661}" presName="rootComposite2" presStyleCnt="0"/>
      <dgm:spPr/>
    </dgm:pt>
    <dgm:pt modelId="{66B083C1-79BD-4263-B78F-B9433D662B93}" type="pres">
      <dgm:prSet presAssocID="{010313D7-01DD-41C0-BAE4-104806AE0661}" presName="rootText2" presStyleLbl="alignAcc1" presStyleIdx="0" presStyleCnt="0">
        <dgm:presLayoutVars>
          <dgm:chPref val="3"/>
        </dgm:presLayoutVars>
      </dgm:prSet>
      <dgm:spPr/>
      <dgm:t>
        <a:bodyPr/>
        <a:lstStyle/>
        <a:p>
          <a:endParaRPr lang="es-ES"/>
        </a:p>
      </dgm:t>
    </dgm:pt>
    <dgm:pt modelId="{F8BB2C32-F2F3-48D7-A78A-F9E07A2EE2C6}" type="pres">
      <dgm:prSet presAssocID="{010313D7-01DD-41C0-BAE4-104806AE0661}" presName="topArc2" presStyleLbl="parChTrans1D1" presStyleIdx="8" presStyleCnt="10">
        <dgm:style>
          <a:lnRef idx="2">
            <a:schemeClr val="dk1"/>
          </a:lnRef>
          <a:fillRef idx="1">
            <a:schemeClr val="lt1"/>
          </a:fillRef>
          <a:effectRef idx="0">
            <a:schemeClr val="dk1"/>
          </a:effectRef>
          <a:fontRef idx="minor">
            <a:schemeClr val="dk1"/>
          </a:fontRef>
        </dgm:style>
      </dgm:prSet>
      <dgm:spPr/>
    </dgm:pt>
    <dgm:pt modelId="{ADF0C651-754A-4577-9A8F-6BA6EEB723A9}" type="pres">
      <dgm:prSet presAssocID="{010313D7-01DD-41C0-BAE4-104806AE0661}" presName="bottomArc2" presStyleLbl="parChTrans1D1" presStyleIdx="9" presStyleCnt="10"/>
      <dgm:spPr/>
    </dgm:pt>
    <dgm:pt modelId="{B42B61BB-9C23-412F-8990-04A89E9BA3F9}" type="pres">
      <dgm:prSet presAssocID="{010313D7-01DD-41C0-BAE4-104806AE0661}" presName="topConnNode2" presStyleLbl="node3" presStyleIdx="0" presStyleCnt="0"/>
      <dgm:spPr/>
      <dgm:t>
        <a:bodyPr/>
        <a:lstStyle/>
        <a:p>
          <a:endParaRPr lang="es-MX"/>
        </a:p>
      </dgm:t>
    </dgm:pt>
    <dgm:pt modelId="{920178A3-9E5B-4DBC-8E30-8C9B579E52B5}" type="pres">
      <dgm:prSet presAssocID="{010313D7-01DD-41C0-BAE4-104806AE0661}" presName="hierChild4" presStyleCnt="0"/>
      <dgm:spPr/>
    </dgm:pt>
    <dgm:pt modelId="{C7F5F437-95DF-4724-B756-21900CC8CC66}" type="pres">
      <dgm:prSet presAssocID="{010313D7-01DD-41C0-BAE4-104806AE0661}" presName="hierChild5" presStyleCnt="0"/>
      <dgm:spPr/>
    </dgm:pt>
    <dgm:pt modelId="{851108EA-DFFE-4225-9E9E-B8A8C2FBAB4B}" type="pres">
      <dgm:prSet presAssocID="{C50F5702-E2DB-4CAD-8E44-EC90E1A74570}" presName="hierChild5" presStyleCnt="0"/>
      <dgm:spPr/>
    </dgm:pt>
    <dgm:pt modelId="{A4FC22E8-6C0B-42A2-8945-DE7F8FA3A55B}" type="pres">
      <dgm:prSet presAssocID="{6F4090E9-858B-4238-BA51-EDCF54EBFEBB}" presName="hierChild3" presStyleCnt="0"/>
      <dgm:spPr/>
    </dgm:pt>
  </dgm:ptLst>
  <dgm:cxnLst>
    <dgm:cxn modelId="{2DD216A4-E59C-43DE-9E74-8DDD388D8864}" srcId="{C50F5702-E2DB-4CAD-8E44-EC90E1A74570}" destId="{010313D7-01DD-41C0-BAE4-104806AE0661}" srcOrd="0" destOrd="0" parTransId="{12351ACE-CE94-47FB-833A-69212E9320B7}" sibTransId="{6E01D3AE-CDDA-4587-AE7E-2A1C2E6460AB}"/>
    <dgm:cxn modelId="{D4D24971-A510-47F3-9F5E-6133166EA1E7}" type="presOf" srcId="{010313D7-01DD-41C0-BAE4-104806AE0661}" destId="{B42B61BB-9C23-412F-8990-04A89E9BA3F9}" srcOrd="1" destOrd="0" presId="urn:microsoft.com/office/officeart/2008/layout/HalfCircleOrganizationChart"/>
    <dgm:cxn modelId="{44FCB7CC-2B58-4172-81CC-10F5F458EF95}" type="presOf" srcId="{1A2E46B8-FBEB-45D8-B375-5131A3EFDB63}" destId="{FAC4151F-8B97-4A62-BE8F-908C5D8401D1}" srcOrd="0" destOrd="0" presId="urn:microsoft.com/office/officeart/2008/layout/HalfCircleOrganizationChart"/>
    <dgm:cxn modelId="{6FA13EAB-FA32-4D6D-87CB-83E1B7623324}" srcId="{641F0C0A-1384-4E07-AC3A-B39512944269}" destId="{F2DA0EC1-0764-4E44-98E5-1B65B4FE67CC}" srcOrd="0" destOrd="0" parTransId="{3BC2A2F7-716C-431D-9E41-788A6D7D5022}" sibTransId="{69C3123A-B446-44D3-8E14-1A820FA25B7B}"/>
    <dgm:cxn modelId="{ABD9F5A5-159D-48A9-A43B-AFED85066376}" type="presOf" srcId="{F2DA0EC1-0764-4E44-98E5-1B65B4FE67CC}" destId="{CBB279D0-D36F-4637-94AC-9F247725FF78}" srcOrd="1" destOrd="0" presId="urn:microsoft.com/office/officeart/2008/layout/HalfCircleOrganizationChart"/>
    <dgm:cxn modelId="{F3862E00-91E4-44C4-8C7A-ADFB2D46CDBA}" type="presOf" srcId="{C50F5702-E2DB-4CAD-8E44-EC90E1A74570}" destId="{3922D6B8-5FF6-44A8-BB79-346D5E8BCDF4}" srcOrd="0" destOrd="0" presId="urn:microsoft.com/office/officeart/2008/layout/HalfCircleOrganizationChart"/>
    <dgm:cxn modelId="{B4525EE6-CEE9-4B09-912F-C69D3667D60B}" type="presOf" srcId="{641F0C0A-1384-4E07-AC3A-B39512944269}" destId="{5E64D2D7-1FD3-488A-B63D-3BBA952CE267}" srcOrd="0" destOrd="0" presId="urn:microsoft.com/office/officeart/2008/layout/HalfCircleOrganizationChart"/>
    <dgm:cxn modelId="{A36E5BD6-10E8-4252-9196-8EFB09C5DD8F}" type="presOf" srcId="{12351ACE-CE94-47FB-833A-69212E9320B7}" destId="{C0F34A05-494F-4052-8878-AA9D10CCDC9F}" srcOrd="0" destOrd="0" presId="urn:microsoft.com/office/officeart/2008/layout/HalfCircleOrganizationChart"/>
    <dgm:cxn modelId="{A1254B8F-F147-4D31-8E5F-A2E19174A4A1}" srcId="{6F4090E9-858B-4238-BA51-EDCF54EBFEBB}" destId="{641F0C0A-1384-4E07-AC3A-B39512944269}" srcOrd="0" destOrd="0" parTransId="{53A44749-1663-48C0-B01D-8DAD74CB5CF4}" sibTransId="{7A4234CD-F75E-4A17-A14F-3E885D369BE7}"/>
    <dgm:cxn modelId="{0943CF04-720E-41FF-BFA1-49FBBCCF5B37}" type="presOf" srcId="{C50F5702-E2DB-4CAD-8E44-EC90E1A74570}" destId="{0EADFE1F-416C-4F0F-A55B-416D041BF81F}" srcOrd="1" destOrd="0" presId="urn:microsoft.com/office/officeart/2008/layout/HalfCircleOrganizationChart"/>
    <dgm:cxn modelId="{57DAD576-8187-4D05-8352-158CA3B38037}" type="presOf" srcId="{53A44749-1663-48C0-B01D-8DAD74CB5CF4}" destId="{C5555678-DAD7-4939-B500-E4F404420D92}" srcOrd="0" destOrd="0" presId="urn:microsoft.com/office/officeart/2008/layout/HalfCircleOrganizationChart"/>
    <dgm:cxn modelId="{64A87031-38FA-4F00-9F22-8AD58FBAE403}" type="presOf" srcId="{641F0C0A-1384-4E07-AC3A-B39512944269}" destId="{4273F740-F347-41A9-B7F7-757CF2F6559E}" srcOrd="1" destOrd="0" presId="urn:microsoft.com/office/officeart/2008/layout/HalfCircleOrganizationChart"/>
    <dgm:cxn modelId="{2AB0E1D4-9097-40D5-93EB-2368D3445E5B}" type="presOf" srcId="{6F4090E9-858B-4238-BA51-EDCF54EBFEBB}" destId="{84D18FBF-D280-425E-87FF-BC6E3FAB09DC}" srcOrd="0" destOrd="0" presId="urn:microsoft.com/office/officeart/2008/layout/HalfCircleOrganizationChart"/>
    <dgm:cxn modelId="{D8C51B21-2671-4871-B872-D0806212B03E}" srcId="{1A2E46B8-FBEB-45D8-B375-5131A3EFDB63}" destId="{6F4090E9-858B-4238-BA51-EDCF54EBFEBB}" srcOrd="0" destOrd="0" parTransId="{6D260F61-453F-470D-AA26-3940490DE5CB}" sibTransId="{09B33604-EA69-4DA6-A67D-278D06CBA2A6}"/>
    <dgm:cxn modelId="{ABE33B85-43B7-4134-B5C1-F505637C8FC4}" type="presOf" srcId="{3BC2A2F7-716C-431D-9E41-788A6D7D5022}" destId="{7F9D5E29-A40E-430E-B1FB-C5495419A9DE}" srcOrd="0" destOrd="0" presId="urn:microsoft.com/office/officeart/2008/layout/HalfCircleOrganizationChart"/>
    <dgm:cxn modelId="{ED3876CD-785E-495B-9746-8961140D4081}" type="presOf" srcId="{6F4090E9-858B-4238-BA51-EDCF54EBFEBB}" destId="{CDAD66ED-C30E-4A28-91ED-511F3CF215FA}" srcOrd="1" destOrd="0" presId="urn:microsoft.com/office/officeart/2008/layout/HalfCircleOrganizationChart"/>
    <dgm:cxn modelId="{F675F2D1-4513-4686-B5D7-BA1C80CA883B}" srcId="{6F4090E9-858B-4238-BA51-EDCF54EBFEBB}" destId="{C50F5702-E2DB-4CAD-8E44-EC90E1A74570}" srcOrd="1" destOrd="0" parTransId="{ECD1BBC9-A0A0-490E-97D8-5484FE66337A}" sibTransId="{50A085D8-278B-4257-A1F4-6C31198F2ABF}"/>
    <dgm:cxn modelId="{A61F80E5-4462-4A9D-AFEF-43758BFA707B}" type="presOf" srcId="{F2DA0EC1-0764-4E44-98E5-1B65B4FE67CC}" destId="{8AC4D4CB-1EA3-425E-A36A-6D59107CBA62}" srcOrd="0" destOrd="0" presId="urn:microsoft.com/office/officeart/2008/layout/HalfCircleOrganizationChart"/>
    <dgm:cxn modelId="{D895E074-1F72-43A2-A45C-12A12EC1DC5E}" type="presOf" srcId="{ECD1BBC9-A0A0-490E-97D8-5484FE66337A}" destId="{73E7AAA8-AC7F-46BD-8706-CFB6D18EA63C}" srcOrd="0" destOrd="0" presId="urn:microsoft.com/office/officeart/2008/layout/HalfCircleOrganizationChart"/>
    <dgm:cxn modelId="{581C06AB-62F8-4E4B-A8E2-1B1F91050390}" type="presOf" srcId="{010313D7-01DD-41C0-BAE4-104806AE0661}" destId="{66B083C1-79BD-4263-B78F-B9433D662B93}" srcOrd="0" destOrd="0" presId="urn:microsoft.com/office/officeart/2008/layout/HalfCircleOrganizationChart"/>
    <dgm:cxn modelId="{F4C756CB-D164-47F5-8216-4768A3E517E7}" type="presParOf" srcId="{FAC4151F-8B97-4A62-BE8F-908C5D8401D1}" destId="{3F5B3E56-F9A9-4A6E-BB03-D1D041C6E366}" srcOrd="0" destOrd="0" presId="urn:microsoft.com/office/officeart/2008/layout/HalfCircleOrganizationChart"/>
    <dgm:cxn modelId="{422B4828-DC63-4783-8977-B271D6CAAA2E}" type="presParOf" srcId="{3F5B3E56-F9A9-4A6E-BB03-D1D041C6E366}" destId="{72C84D0B-2B62-4D4A-8CDA-BF8B8238DB35}" srcOrd="0" destOrd="0" presId="urn:microsoft.com/office/officeart/2008/layout/HalfCircleOrganizationChart"/>
    <dgm:cxn modelId="{5D662661-ACB3-4056-ACA6-F487AEEB98F4}" type="presParOf" srcId="{72C84D0B-2B62-4D4A-8CDA-BF8B8238DB35}" destId="{84D18FBF-D280-425E-87FF-BC6E3FAB09DC}" srcOrd="0" destOrd="0" presId="urn:microsoft.com/office/officeart/2008/layout/HalfCircleOrganizationChart"/>
    <dgm:cxn modelId="{DC5261BE-7134-4A3C-AF56-31A89175D191}" type="presParOf" srcId="{72C84D0B-2B62-4D4A-8CDA-BF8B8238DB35}" destId="{21EA8268-D993-4A0B-9402-A80BC47427B3}" srcOrd="1" destOrd="0" presId="urn:microsoft.com/office/officeart/2008/layout/HalfCircleOrganizationChart"/>
    <dgm:cxn modelId="{BA42B296-A8EF-4CEE-A623-69C50EEF7391}" type="presParOf" srcId="{72C84D0B-2B62-4D4A-8CDA-BF8B8238DB35}" destId="{B37A1B90-0BDA-4E10-8474-31BDEBD1D636}" srcOrd="2" destOrd="0" presId="urn:microsoft.com/office/officeart/2008/layout/HalfCircleOrganizationChart"/>
    <dgm:cxn modelId="{3E532AA7-B5E4-48EA-BC1D-2CE45786A785}" type="presParOf" srcId="{72C84D0B-2B62-4D4A-8CDA-BF8B8238DB35}" destId="{CDAD66ED-C30E-4A28-91ED-511F3CF215FA}" srcOrd="3" destOrd="0" presId="urn:microsoft.com/office/officeart/2008/layout/HalfCircleOrganizationChart"/>
    <dgm:cxn modelId="{50669976-6C5A-4664-8E31-CAADEBA62388}" type="presParOf" srcId="{3F5B3E56-F9A9-4A6E-BB03-D1D041C6E366}" destId="{C706C3B7-1B7A-403A-AAEF-41431F612E03}" srcOrd="1" destOrd="0" presId="urn:microsoft.com/office/officeart/2008/layout/HalfCircleOrganizationChart"/>
    <dgm:cxn modelId="{5013AF2F-C8A1-42E9-8CDA-3D1D5A32715D}" type="presParOf" srcId="{C706C3B7-1B7A-403A-AAEF-41431F612E03}" destId="{C5555678-DAD7-4939-B500-E4F404420D92}" srcOrd="0" destOrd="0" presId="urn:microsoft.com/office/officeart/2008/layout/HalfCircleOrganizationChart"/>
    <dgm:cxn modelId="{EEA24038-91BD-4C20-A65E-E65C385CD73E}" type="presParOf" srcId="{C706C3B7-1B7A-403A-AAEF-41431F612E03}" destId="{EC30182E-5159-49DC-8DF5-425E7FD57760}" srcOrd="1" destOrd="0" presId="urn:microsoft.com/office/officeart/2008/layout/HalfCircleOrganizationChart"/>
    <dgm:cxn modelId="{B68C50C2-9EE9-44CA-A926-9B547F43F9E5}" type="presParOf" srcId="{EC30182E-5159-49DC-8DF5-425E7FD57760}" destId="{34D56AAA-5D13-46FB-94A3-8CF11EC3208B}" srcOrd="0" destOrd="0" presId="urn:microsoft.com/office/officeart/2008/layout/HalfCircleOrganizationChart"/>
    <dgm:cxn modelId="{2285C7BC-2BEB-4799-858A-6DFA530B2F1A}" type="presParOf" srcId="{34D56AAA-5D13-46FB-94A3-8CF11EC3208B}" destId="{5E64D2D7-1FD3-488A-B63D-3BBA952CE267}" srcOrd="0" destOrd="0" presId="urn:microsoft.com/office/officeart/2008/layout/HalfCircleOrganizationChart"/>
    <dgm:cxn modelId="{A94E0092-D227-45AE-A9B1-3F320D4041B2}" type="presParOf" srcId="{34D56AAA-5D13-46FB-94A3-8CF11EC3208B}" destId="{F9922FBD-AF6D-4FB1-BFC3-E59F2CD4D16A}" srcOrd="1" destOrd="0" presId="urn:microsoft.com/office/officeart/2008/layout/HalfCircleOrganizationChart"/>
    <dgm:cxn modelId="{96678932-CE4A-40ED-8F24-4F0891E49D23}" type="presParOf" srcId="{34D56AAA-5D13-46FB-94A3-8CF11EC3208B}" destId="{A57EB925-7A05-4C3E-8ADC-F457277FE951}" srcOrd="2" destOrd="0" presId="urn:microsoft.com/office/officeart/2008/layout/HalfCircleOrganizationChart"/>
    <dgm:cxn modelId="{304153BB-F446-4168-A739-D909C40FEE5B}" type="presParOf" srcId="{34D56AAA-5D13-46FB-94A3-8CF11EC3208B}" destId="{4273F740-F347-41A9-B7F7-757CF2F6559E}" srcOrd="3" destOrd="0" presId="urn:microsoft.com/office/officeart/2008/layout/HalfCircleOrganizationChart"/>
    <dgm:cxn modelId="{0030261D-241F-454F-A28D-2ECC5CB10B87}" type="presParOf" srcId="{EC30182E-5159-49DC-8DF5-425E7FD57760}" destId="{C8EF3B27-F522-4693-A519-94078603E268}" srcOrd="1" destOrd="0" presId="urn:microsoft.com/office/officeart/2008/layout/HalfCircleOrganizationChart"/>
    <dgm:cxn modelId="{D262932F-2AC7-4CCA-97CB-C21BB05A8986}" type="presParOf" srcId="{C8EF3B27-F522-4693-A519-94078603E268}" destId="{7F9D5E29-A40E-430E-B1FB-C5495419A9DE}" srcOrd="0" destOrd="0" presId="urn:microsoft.com/office/officeart/2008/layout/HalfCircleOrganizationChart"/>
    <dgm:cxn modelId="{1FEEF2E4-22E8-4BB0-AFD7-DD40825FB3DF}" type="presParOf" srcId="{C8EF3B27-F522-4693-A519-94078603E268}" destId="{A7C2DEB9-6F08-427C-80EF-51B3EFB1B95A}" srcOrd="1" destOrd="0" presId="urn:microsoft.com/office/officeart/2008/layout/HalfCircleOrganizationChart"/>
    <dgm:cxn modelId="{AE06C748-3FA7-454B-98CB-7A16DFC50D3C}" type="presParOf" srcId="{A7C2DEB9-6F08-427C-80EF-51B3EFB1B95A}" destId="{B3A44F61-336E-4595-BD92-4C072B009815}" srcOrd="0" destOrd="0" presId="urn:microsoft.com/office/officeart/2008/layout/HalfCircleOrganizationChart"/>
    <dgm:cxn modelId="{F6924B34-5EC9-4CE5-8AE9-028F48207861}" type="presParOf" srcId="{B3A44F61-336E-4595-BD92-4C072B009815}" destId="{8AC4D4CB-1EA3-425E-A36A-6D59107CBA62}" srcOrd="0" destOrd="0" presId="urn:microsoft.com/office/officeart/2008/layout/HalfCircleOrganizationChart"/>
    <dgm:cxn modelId="{7E503062-76ED-438F-8D39-B750099D2961}" type="presParOf" srcId="{B3A44F61-336E-4595-BD92-4C072B009815}" destId="{14CA4463-1A1C-4413-81D7-7258694A2977}" srcOrd="1" destOrd="0" presId="urn:microsoft.com/office/officeart/2008/layout/HalfCircleOrganizationChart"/>
    <dgm:cxn modelId="{F90CC4D6-83AA-4139-ACD7-C53EE632B799}" type="presParOf" srcId="{B3A44F61-336E-4595-BD92-4C072B009815}" destId="{CF083CA2-FF5C-4209-9D94-C05D549E9009}" srcOrd="2" destOrd="0" presId="urn:microsoft.com/office/officeart/2008/layout/HalfCircleOrganizationChart"/>
    <dgm:cxn modelId="{6F380315-DB44-4089-BCCA-89842066EEEE}" type="presParOf" srcId="{B3A44F61-336E-4595-BD92-4C072B009815}" destId="{CBB279D0-D36F-4637-94AC-9F247725FF78}" srcOrd="3" destOrd="0" presId="urn:microsoft.com/office/officeart/2008/layout/HalfCircleOrganizationChart"/>
    <dgm:cxn modelId="{BA1D959A-32AF-4A43-9CBC-346B78712A7B}" type="presParOf" srcId="{A7C2DEB9-6F08-427C-80EF-51B3EFB1B95A}" destId="{C1E4C36B-D18B-4B8D-AB24-9F4E49F8A1A6}" srcOrd="1" destOrd="0" presId="urn:microsoft.com/office/officeart/2008/layout/HalfCircleOrganizationChart"/>
    <dgm:cxn modelId="{BA9DBCA9-481A-48DD-B66E-E957060214A1}" type="presParOf" srcId="{A7C2DEB9-6F08-427C-80EF-51B3EFB1B95A}" destId="{AFE69633-0490-4C8D-9259-A4E599630067}" srcOrd="2" destOrd="0" presId="urn:microsoft.com/office/officeart/2008/layout/HalfCircleOrganizationChart"/>
    <dgm:cxn modelId="{28466F5E-1713-4E87-BCDA-BDA3092F022D}" type="presParOf" srcId="{EC30182E-5159-49DC-8DF5-425E7FD57760}" destId="{0BD4C6E9-87CB-4065-9166-ECD4E3154B1F}" srcOrd="2" destOrd="0" presId="urn:microsoft.com/office/officeart/2008/layout/HalfCircleOrganizationChart"/>
    <dgm:cxn modelId="{7B4E0ED2-639B-48F5-9BFB-123574929763}" type="presParOf" srcId="{C706C3B7-1B7A-403A-AAEF-41431F612E03}" destId="{73E7AAA8-AC7F-46BD-8706-CFB6D18EA63C}" srcOrd="2" destOrd="0" presId="urn:microsoft.com/office/officeart/2008/layout/HalfCircleOrganizationChart"/>
    <dgm:cxn modelId="{4F18E461-73DE-4BEC-8268-7B206244E877}" type="presParOf" srcId="{C706C3B7-1B7A-403A-AAEF-41431F612E03}" destId="{594358B3-757E-4FB9-85E3-AF85F9FD969E}" srcOrd="3" destOrd="0" presId="urn:microsoft.com/office/officeart/2008/layout/HalfCircleOrganizationChart"/>
    <dgm:cxn modelId="{125F3F91-71CD-4232-B988-E3D9BC9C1BE6}" type="presParOf" srcId="{594358B3-757E-4FB9-85E3-AF85F9FD969E}" destId="{D255763F-00EE-4FF0-8004-8E3290805CEF}" srcOrd="0" destOrd="0" presId="urn:microsoft.com/office/officeart/2008/layout/HalfCircleOrganizationChart"/>
    <dgm:cxn modelId="{BC55A6E7-B3CE-458D-A251-BA816C2CBC69}" type="presParOf" srcId="{D255763F-00EE-4FF0-8004-8E3290805CEF}" destId="{3922D6B8-5FF6-44A8-BB79-346D5E8BCDF4}" srcOrd="0" destOrd="0" presId="urn:microsoft.com/office/officeart/2008/layout/HalfCircleOrganizationChart"/>
    <dgm:cxn modelId="{649C6E49-84E5-4B64-95DE-1369E5E49B11}" type="presParOf" srcId="{D255763F-00EE-4FF0-8004-8E3290805CEF}" destId="{BEF37EDD-8AE3-4850-96B1-712EB2BD56C2}" srcOrd="1" destOrd="0" presId="urn:microsoft.com/office/officeart/2008/layout/HalfCircleOrganizationChart"/>
    <dgm:cxn modelId="{A2FE5E70-3908-4133-9C70-5722FD5D6525}" type="presParOf" srcId="{D255763F-00EE-4FF0-8004-8E3290805CEF}" destId="{999AB181-F3B8-42EC-83E3-B57BA3C76AD3}" srcOrd="2" destOrd="0" presId="urn:microsoft.com/office/officeart/2008/layout/HalfCircleOrganizationChart"/>
    <dgm:cxn modelId="{2D0235BE-76B5-41DB-84EA-08DD9E6F5050}" type="presParOf" srcId="{D255763F-00EE-4FF0-8004-8E3290805CEF}" destId="{0EADFE1F-416C-4F0F-A55B-416D041BF81F}" srcOrd="3" destOrd="0" presId="urn:microsoft.com/office/officeart/2008/layout/HalfCircleOrganizationChart"/>
    <dgm:cxn modelId="{D8E41762-88F2-4346-BE3D-8A90FDE88B2C}" type="presParOf" srcId="{594358B3-757E-4FB9-85E3-AF85F9FD969E}" destId="{A069C6D0-B7A7-456F-8215-E7BEEE8F4D3E}" srcOrd="1" destOrd="0" presId="urn:microsoft.com/office/officeart/2008/layout/HalfCircleOrganizationChart"/>
    <dgm:cxn modelId="{BFA07D1C-0CE3-415A-9E10-19FC1904BC14}" type="presParOf" srcId="{A069C6D0-B7A7-456F-8215-E7BEEE8F4D3E}" destId="{C0F34A05-494F-4052-8878-AA9D10CCDC9F}" srcOrd="0" destOrd="0" presId="urn:microsoft.com/office/officeart/2008/layout/HalfCircleOrganizationChart"/>
    <dgm:cxn modelId="{5200AB75-1465-493E-AA85-B212C8B5730C}" type="presParOf" srcId="{A069C6D0-B7A7-456F-8215-E7BEEE8F4D3E}" destId="{52AB25CB-BB42-402D-8C93-7FAF4C9271C4}" srcOrd="1" destOrd="0" presId="urn:microsoft.com/office/officeart/2008/layout/HalfCircleOrganizationChart"/>
    <dgm:cxn modelId="{4DDC65E2-CE41-4D98-AF98-C4F28C34A8FE}" type="presParOf" srcId="{52AB25CB-BB42-402D-8C93-7FAF4C9271C4}" destId="{FE64714D-CA7A-4006-B3E8-7BB2E986BBF4}" srcOrd="0" destOrd="0" presId="urn:microsoft.com/office/officeart/2008/layout/HalfCircleOrganizationChart"/>
    <dgm:cxn modelId="{5DC268D9-4FD7-46E1-A0FD-61CACCAECBF1}" type="presParOf" srcId="{FE64714D-CA7A-4006-B3E8-7BB2E986BBF4}" destId="{66B083C1-79BD-4263-B78F-B9433D662B93}" srcOrd="0" destOrd="0" presId="urn:microsoft.com/office/officeart/2008/layout/HalfCircleOrganizationChart"/>
    <dgm:cxn modelId="{C9599874-202A-4FDF-8678-BA4C6F570C49}" type="presParOf" srcId="{FE64714D-CA7A-4006-B3E8-7BB2E986BBF4}" destId="{F8BB2C32-F2F3-48D7-A78A-F9E07A2EE2C6}" srcOrd="1" destOrd="0" presId="urn:microsoft.com/office/officeart/2008/layout/HalfCircleOrganizationChart"/>
    <dgm:cxn modelId="{991E8FC2-500D-49E3-93EA-456FCAA2FDB2}" type="presParOf" srcId="{FE64714D-CA7A-4006-B3E8-7BB2E986BBF4}" destId="{ADF0C651-754A-4577-9A8F-6BA6EEB723A9}" srcOrd="2" destOrd="0" presId="urn:microsoft.com/office/officeart/2008/layout/HalfCircleOrganizationChart"/>
    <dgm:cxn modelId="{2F1B7C95-BB6B-4281-8BAE-E434F97F8FFC}" type="presParOf" srcId="{FE64714D-CA7A-4006-B3E8-7BB2E986BBF4}" destId="{B42B61BB-9C23-412F-8990-04A89E9BA3F9}" srcOrd="3" destOrd="0" presId="urn:microsoft.com/office/officeart/2008/layout/HalfCircleOrganizationChart"/>
    <dgm:cxn modelId="{F5C32353-4E89-46BF-859E-54E47E9E43A1}" type="presParOf" srcId="{52AB25CB-BB42-402D-8C93-7FAF4C9271C4}" destId="{920178A3-9E5B-4DBC-8E30-8C9B579E52B5}" srcOrd="1" destOrd="0" presId="urn:microsoft.com/office/officeart/2008/layout/HalfCircleOrganizationChart"/>
    <dgm:cxn modelId="{9157AD1E-12B1-4249-945C-796572BAF821}" type="presParOf" srcId="{52AB25CB-BB42-402D-8C93-7FAF4C9271C4}" destId="{C7F5F437-95DF-4724-B756-21900CC8CC66}" srcOrd="2" destOrd="0" presId="urn:microsoft.com/office/officeart/2008/layout/HalfCircleOrganizationChart"/>
    <dgm:cxn modelId="{71141E5B-0415-4A04-8C44-6F297BE986AF}" type="presParOf" srcId="{594358B3-757E-4FB9-85E3-AF85F9FD969E}" destId="{851108EA-DFFE-4225-9E9E-B8A8C2FBAB4B}" srcOrd="2" destOrd="0" presId="urn:microsoft.com/office/officeart/2008/layout/HalfCircleOrganizationChart"/>
    <dgm:cxn modelId="{3B92DBFD-CF92-4279-9715-BF9C0E77C0E5}" type="presParOf" srcId="{3F5B3E56-F9A9-4A6E-BB03-D1D041C6E366}" destId="{A4FC22E8-6C0B-42A2-8945-DE7F8FA3A55B}"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30942EB-F1D0-4D71-A2DD-F03ED96FF500}" type="doc">
      <dgm:prSet loTypeId="urn:microsoft.com/office/officeart/2005/8/layout/cycle2" loCatId="cycle" qsTypeId="urn:microsoft.com/office/officeart/2005/8/quickstyle/simple1" qsCatId="simple" csTypeId="urn:microsoft.com/office/officeart/2005/8/colors/accent1_2" csCatId="accent1" phldr="1"/>
      <dgm:spPr/>
    </dgm:pt>
    <dgm:pt modelId="{F3FE0DE8-221D-4E84-887D-AFA25F605AB3}">
      <dgm:prSet phldrT="[Texto]" custT="1"/>
      <dgm:spPr/>
      <dgm:t>
        <a:bodyPr/>
        <a:lstStyle/>
        <a:p>
          <a:r>
            <a:rPr lang="es-MX" sz="1600" dirty="0" smtClean="0"/>
            <a:t>En la tercera unidad se abordaron los ámbitos de aplicación de la psicología de los grupos en las organizaciones, en  educación, bienestar social y salud. </a:t>
          </a:r>
          <a:endParaRPr lang="es-ES" sz="1600" dirty="0"/>
        </a:p>
      </dgm:t>
    </dgm:pt>
    <dgm:pt modelId="{1A44A684-59EE-4C62-9BF5-2BB18DAAEB4E}" type="parTrans" cxnId="{B249C026-D5A1-4DA0-B6BC-6BB91495A584}">
      <dgm:prSet/>
      <dgm:spPr/>
      <dgm:t>
        <a:bodyPr/>
        <a:lstStyle/>
        <a:p>
          <a:endParaRPr lang="es-ES"/>
        </a:p>
      </dgm:t>
    </dgm:pt>
    <dgm:pt modelId="{BBD69CBA-46FF-47BE-96CD-033AE17F673D}" type="sibTrans" cxnId="{B249C026-D5A1-4DA0-B6BC-6BB91495A584}">
      <dgm:prSet/>
      <dgm:spPr/>
      <dgm:t>
        <a:bodyPr/>
        <a:lstStyle/>
        <a:p>
          <a:endParaRPr lang="es-ES"/>
        </a:p>
      </dgm:t>
    </dgm:pt>
    <dgm:pt modelId="{FA712CFD-56D5-4C73-8E89-ECC3EFAD5FE5}">
      <dgm:prSet phldrT="[Texto]" custT="1"/>
      <dgm:spPr/>
      <dgm:t>
        <a:bodyPr/>
        <a:lstStyle/>
        <a:p>
          <a:r>
            <a:rPr lang="es-MX" sz="1600" smtClean="0"/>
            <a:t>En la segunda unidad se abordan diferentes aspectos  que deben tomarse en cuenta para un adecuado proceso grupal </a:t>
          </a:r>
          <a:endParaRPr lang="es-ES" sz="1600" dirty="0"/>
        </a:p>
      </dgm:t>
    </dgm:pt>
    <dgm:pt modelId="{7FB8667F-56C5-4176-A367-026D972BD23A}" type="parTrans" cxnId="{2AD43F0C-2E6A-49D6-9D85-759A87EA33B7}">
      <dgm:prSet/>
      <dgm:spPr/>
      <dgm:t>
        <a:bodyPr/>
        <a:lstStyle/>
        <a:p>
          <a:endParaRPr lang="es-ES"/>
        </a:p>
      </dgm:t>
    </dgm:pt>
    <dgm:pt modelId="{FDCA237B-8418-449D-BB53-7AB787FEA0A3}" type="sibTrans" cxnId="{2AD43F0C-2E6A-49D6-9D85-759A87EA33B7}">
      <dgm:prSet/>
      <dgm:spPr/>
      <dgm:t>
        <a:bodyPr/>
        <a:lstStyle/>
        <a:p>
          <a:endParaRPr lang="es-ES"/>
        </a:p>
      </dgm:t>
    </dgm:pt>
    <dgm:pt modelId="{99678E26-C1F0-4FFF-8561-9EC8572FC516}">
      <dgm:prSet phldrT="[Texto]"/>
      <dgm:spPr/>
      <dgm:t>
        <a:bodyPr/>
        <a:lstStyle/>
        <a:p>
          <a:r>
            <a:rPr lang="es-MX" dirty="0" smtClean="0"/>
            <a:t>En la primera se enmarca la psicología de los grupos en la psicología social</a:t>
          </a:r>
          <a:endParaRPr lang="es-ES" dirty="0"/>
        </a:p>
      </dgm:t>
    </dgm:pt>
    <dgm:pt modelId="{F37AE3A9-ABCA-4CCD-944C-CB0D9C0A8555}" type="parTrans" cxnId="{4F232B52-0B92-4F72-AE20-9FC03CE4D68E}">
      <dgm:prSet/>
      <dgm:spPr/>
      <dgm:t>
        <a:bodyPr/>
        <a:lstStyle/>
        <a:p>
          <a:endParaRPr lang="es-ES"/>
        </a:p>
      </dgm:t>
    </dgm:pt>
    <dgm:pt modelId="{BC060089-8978-4432-8EA5-371EFCCF9A01}" type="sibTrans" cxnId="{4F232B52-0B92-4F72-AE20-9FC03CE4D68E}">
      <dgm:prSet/>
      <dgm:spPr/>
      <dgm:t>
        <a:bodyPr/>
        <a:lstStyle/>
        <a:p>
          <a:endParaRPr lang="es-ES"/>
        </a:p>
      </dgm:t>
    </dgm:pt>
    <dgm:pt modelId="{A7D62E01-BB92-48CC-8BE0-FDF5261AEB25}" type="pres">
      <dgm:prSet presAssocID="{430942EB-F1D0-4D71-A2DD-F03ED96FF500}" presName="cycle" presStyleCnt="0">
        <dgm:presLayoutVars>
          <dgm:dir/>
          <dgm:resizeHandles val="exact"/>
        </dgm:presLayoutVars>
      </dgm:prSet>
      <dgm:spPr/>
    </dgm:pt>
    <dgm:pt modelId="{776D74B4-37F0-4F10-92A7-CDDDDD6E4C9C}" type="pres">
      <dgm:prSet presAssocID="{99678E26-C1F0-4FFF-8561-9EC8572FC516}" presName="node" presStyleLbl="node1" presStyleIdx="0" presStyleCnt="3" custRadScaleRad="85830" custRadScaleInc="-911">
        <dgm:presLayoutVars>
          <dgm:bulletEnabled val="1"/>
        </dgm:presLayoutVars>
      </dgm:prSet>
      <dgm:spPr>
        <a:prstGeom prst="star16">
          <a:avLst/>
        </a:prstGeom>
      </dgm:spPr>
      <dgm:t>
        <a:bodyPr/>
        <a:lstStyle/>
        <a:p>
          <a:endParaRPr lang="es-ES"/>
        </a:p>
      </dgm:t>
    </dgm:pt>
    <dgm:pt modelId="{0DD682E9-8861-43C6-9D9A-F6668232B2E2}" type="pres">
      <dgm:prSet presAssocID="{BC060089-8978-4432-8EA5-371EFCCF9A01}" presName="sibTrans" presStyleLbl="sibTrans2D1" presStyleIdx="0" presStyleCnt="3"/>
      <dgm:spPr/>
      <dgm:t>
        <a:bodyPr/>
        <a:lstStyle/>
        <a:p>
          <a:endParaRPr lang="es-ES"/>
        </a:p>
      </dgm:t>
    </dgm:pt>
    <dgm:pt modelId="{15AA4B80-B41E-48EB-9385-20DD6E5A45EA}" type="pres">
      <dgm:prSet presAssocID="{BC060089-8978-4432-8EA5-371EFCCF9A01}" presName="connectorText" presStyleLbl="sibTrans2D1" presStyleIdx="0" presStyleCnt="3"/>
      <dgm:spPr/>
      <dgm:t>
        <a:bodyPr/>
        <a:lstStyle/>
        <a:p>
          <a:endParaRPr lang="es-ES"/>
        </a:p>
      </dgm:t>
    </dgm:pt>
    <dgm:pt modelId="{19FC3682-D757-4C08-9D0D-47F076B85527}" type="pres">
      <dgm:prSet presAssocID="{FA712CFD-56D5-4C73-8E89-ECC3EFAD5FE5}" presName="node" presStyleLbl="node1" presStyleIdx="1" presStyleCnt="3" custScaleX="145801" custScaleY="121465" custRadScaleRad="159843" custRadScaleInc="-20687">
        <dgm:presLayoutVars>
          <dgm:bulletEnabled val="1"/>
        </dgm:presLayoutVars>
      </dgm:prSet>
      <dgm:spPr>
        <a:prstGeom prst="star16">
          <a:avLst/>
        </a:prstGeom>
      </dgm:spPr>
      <dgm:t>
        <a:bodyPr/>
        <a:lstStyle/>
        <a:p>
          <a:endParaRPr lang="es-ES"/>
        </a:p>
      </dgm:t>
    </dgm:pt>
    <dgm:pt modelId="{10267FF5-9B8D-4FA0-8F9A-FC1FDF52F9FC}" type="pres">
      <dgm:prSet presAssocID="{FDCA237B-8418-449D-BB53-7AB787FEA0A3}" presName="sibTrans" presStyleLbl="sibTrans2D1" presStyleIdx="1" presStyleCnt="3"/>
      <dgm:spPr/>
      <dgm:t>
        <a:bodyPr/>
        <a:lstStyle/>
        <a:p>
          <a:endParaRPr lang="es-ES"/>
        </a:p>
      </dgm:t>
    </dgm:pt>
    <dgm:pt modelId="{17F5EA9F-80B2-4658-ADE2-210225DAA559}" type="pres">
      <dgm:prSet presAssocID="{FDCA237B-8418-449D-BB53-7AB787FEA0A3}" presName="connectorText" presStyleLbl="sibTrans2D1" presStyleIdx="1" presStyleCnt="3"/>
      <dgm:spPr/>
      <dgm:t>
        <a:bodyPr/>
        <a:lstStyle/>
        <a:p>
          <a:endParaRPr lang="es-ES"/>
        </a:p>
      </dgm:t>
    </dgm:pt>
    <dgm:pt modelId="{B9E113A7-A3BD-4A53-B2DA-1B3C4B557F12}" type="pres">
      <dgm:prSet presAssocID="{F3FE0DE8-221D-4E84-887D-AFA25F605AB3}" presName="node" presStyleLbl="node1" presStyleIdx="2" presStyleCnt="3" custScaleX="134541" custScaleY="127189" custRadScaleRad="149934" custRadScaleInc="18009">
        <dgm:presLayoutVars>
          <dgm:bulletEnabled val="1"/>
        </dgm:presLayoutVars>
      </dgm:prSet>
      <dgm:spPr>
        <a:prstGeom prst="star16">
          <a:avLst/>
        </a:prstGeom>
      </dgm:spPr>
      <dgm:t>
        <a:bodyPr/>
        <a:lstStyle/>
        <a:p>
          <a:endParaRPr lang="es-ES"/>
        </a:p>
      </dgm:t>
    </dgm:pt>
    <dgm:pt modelId="{8D6441ED-45CD-47B1-A62C-D45FE81EA41F}" type="pres">
      <dgm:prSet presAssocID="{BBD69CBA-46FF-47BE-96CD-033AE17F673D}" presName="sibTrans" presStyleLbl="sibTrans2D1" presStyleIdx="2" presStyleCnt="3"/>
      <dgm:spPr/>
      <dgm:t>
        <a:bodyPr/>
        <a:lstStyle/>
        <a:p>
          <a:endParaRPr lang="es-ES"/>
        </a:p>
      </dgm:t>
    </dgm:pt>
    <dgm:pt modelId="{57F9DBD5-EA89-4E50-A4E5-91555504A9D3}" type="pres">
      <dgm:prSet presAssocID="{BBD69CBA-46FF-47BE-96CD-033AE17F673D}" presName="connectorText" presStyleLbl="sibTrans2D1" presStyleIdx="2" presStyleCnt="3"/>
      <dgm:spPr/>
      <dgm:t>
        <a:bodyPr/>
        <a:lstStyle/>
        <a:p>
          <a:endParaRPr lang="es-ES"/>
        </a:p>
      </dgm:t>
    </dgm:pt>
  </dgm:ptLst>
  <dgm:cxnLst>
    <dgm:cxn modelId="{4F232B52-0B92-4F72-AE20-9FC03CE4D68E}" srcId="{430942EB-F1D0-4D71-A2DD-F03ED96FF500}" destId="{99678E26-C1F0-4FFF-8561-9EC8572FC516}" srcOrd="0" destOrd="0" parTransId="{F37AE3A9-ABCA-4CCD-944C-CB0D9C0A8555}" sibTransId="{BC060089-8978-4432-8EA5-371EFCCF9A01}"/>
    <dgm:cxn modelId="{8CB5F5FD-851E-4CED-99E8-6BBBFAB53EAE}" type="presOf" srcId="{F3FE0DE8-221D-4E84-887D-AFA25F605AB3}" destId="{B9E113A7-A3BD-4A53-B2DA-1B3C4B557F12}" srcOrd="0" destOrd="0" presId="urn:microsoft.com/office/officeart/2005/8/layout/cycle2"/>
    <dgm:cxn modelId="{82B025BC-B99E-4FFC-8D7C-477BCB1CA31E}" type="presOf" srcId="{99678E26-C1F0-4FFF-8561-9EC8572FC516}" destId="{776D74B4-37F0-4F10-92A7-CDDDDD6E4C9C}" srcOrd="0" destOrd="0" presId="urn:microsoft.com/office/officeart/2005/8/layout/cycle2"/>
    <dgm:cxn modelId="{7F0450BE-ED73-403D-BDF8-402E2FD5E609}" type="presOf" srcId="{FA712CFD-56D5-4C73-8E89-ECC3EFAD5FE5}" destId="{19FC3682-D757-4C08-9D0D-47F076B85527}" srcOrd="0" destOrd="0" presId="urn:microsoft.com/office/officeart/2005/8/layout/cycle2"/>
    <dgm:cxn modelId="{B249C026-D5A1-4DA0-B6BC-6BB91495A584}" srcId="{430942EB-F1D0-4D71-A2DD-F03ED96FF500}" destId="{F3FE0DE8-221D-4E84-887D-AFA25F605AB3}" srcOrd="2" destOrd="0" parTransId="{1A44A684-59EE-4C62-9BF5-2BB18DAAEB4E}" sibTransId="{BBD69CBA-46FF-47BE-96CD-033AE17F673D}"/>
    <dgm:cxn modelId="{3761DDA8-0B3C-46B0-A58B-610509564E2A}" type="presOf" srcId="{BC060089-8978-4432-8EA5-371EFCCF9A01}" destId="{0DD682E9-8861-43C6-9D9A-F6668232B2E2}" srcOrd="0" destOrd="0" presId="urn:microsoft.com/office/officeart/2005/8/layout/cycle2"/>
    <dgm:cxn modelId="{8F7CFCBE-568C-47A1-A5BE-B6DCCC6E7E10}" type="presOf" srcId="{FDCA237B-8418-449D-BB53-7AB787FEA0A3}" destId="{10267FF5-9B8D-4FA0-8F9A-FC1FDF52F9FC}" srcOrd="0" destOrd="0" presId="urn:microsoft.com/office/officeart/2005/8/layout/cycle2"/>
    <dgm:cxn modelId="{B924E531-EB0B-40E3-A216-868708C043D4}" type="presOf" srcId="{BBD69CBA-46FF-47BE-96CD-033AE17F673D}" destId="{57F9DBD5-EA89-4E50-A4E5-91555504A9D3}" srcOrd="1" destOrd="0" presId="urn:microsoft.com/office/officeart/2005/8/layout/cycle2"/>
    <dgm:cxn modelId="{34AC30E6-65F9-4984-90A5-B8A44122B52A}" type="presOf" srcId="{BBD69CBA-46FF-47BE-96CD-033AE17F673D}" destId="{8D6441ED-45CD-47B1-A62C-D45FE81EA41F}" srcOrd="0" destOrd="0" presId="urn:microsoft.com/office/officeart/2005/8/layout/cycle2"/>
    <dgm:cxn modelId="{2AD43F0C-2E6A-49D6-9D85-759A87EA33B7}" srcId="{430942EB-F1D0-4D71-A2DD-F03ED96FF500}" destId="{FA712CFD-56D5-4C73-8E89-ECC3EFAD5FE5}" srcOrd="1" destOrd="0" parTransId="{7FB8667F-56C5-4176-A367-026D972BD23A}" sibTransId="{FDCA237B-8418-449D-BB53-7AB787FEA0A3}"/>
    <dgm:cxn modelId="{4696F6DE-F3A1-456C-9A08-B308EC3C2EDD}" type="presOf" srcId="{FDCA237B-8418-449D-BB53-7AB787FEA0A3}" destId="{17F5EA9F-80B2-4658-ADE2-210225DAA559}" srcOrd="1" destOrd="0" presId="urn:microsoft.com/office/officeart/2005/8/layout/cycle2"/>
    <dgm:cxn modelId="{6595F3C3-59BB-4DE1-9966-F3AB07208563}" type="presOf" srcId="{BC060089-8978-4432-8EA5-371EFCCF9A01}" destId="{15AA4B80-B41E-48EB-9385-20DD6E5A45EA}" srcOrd="1" destOrd="0" presId="urn:microsoft.com/office/officeart/2005/8/layout/cycle2"/>
    <dgm:cxn modelId="{40233C9E-0AC0-47AC-ADCD-FE77B3DDB494}" type="presOf" srcId="{430942EB-F1D0-4D71-A2DD-F03ED96FF500}" destId="{A7D62E01-BB92-48CC-8BE0-FDF5261AEB25}" srcOrd="0" destOrd="0" presId="urn:microsoft.com/office/officeart/2005/8/layout/cycle2"/>
    <dgm:cxn modelId="{49504AC1-9761-4E71-BBA5-A3912A9BF30F}" type="presParOf" srcId="{A7D62E01-BB92-48CC-8BE0-FDF5261AEB25}" destId="{776D74B4-37F0-4F10-92A7-CDDDDD6E4C9C}" srcOrd="0" destOrd="0" presId="urn:microsoft.com/office/officeart/2005/8/layout/cycle2"/>
    <dgm:cxn modelId="{C2F3E782-F504-4C76-8628-67E239BC7F8A}" type="presParOf" srcId="{A7D62E01-BB92-48CC-8BE0-FDF5261AEB25}" destId="{0DD682E9-8861-43C6-9D9A-F6668232B2E2}" srcOrd="1" destOrd="0" presId="urn:microsoft.com/office/officeart/2005/8/layout/cycle2"/>
    <dgm:cxn modelId="{AF2ED27A-32D0-4E5B-A351-C468A027FD70}" type="presParOf" srcId="{0DD682E9-8861-43C6-9D9A-F6668232B2E2}" destId="{15AA4B80-B41E-48EB-9385-20DD6E5A45EA}" srcOrd="0" destOrd="0" presId="urn:microsoft.com/office/officeart/2005/8/layout/cycle2"/>
    <dgm:cxn modelId="{47AE51B7-3FFA-4AEF-9AE9-F8F62172BEFB}" type="presParOf" srcId="{A7D62E01-BB92-48CC-8BE0-FDF5261AEB25}" destId="{19FC3682-D757-4C08-9D0D-47F076B85527}" srcOrd="2" destOrd="0" presId="urn:microsoft.com/office/officeart/2005/8/layout/cycle2"/>
    <dgm:cxn modelId="{26FB11C0-005D-4606-8BA0-0A2CCA23A7D4}" type="presParOf" srcId="{A7D62E01-BB92-48CC-8BE0-FDF5261AEB25}" destId="{10267FF5-9B8D-4FA0-8F9A-FC1FDF52F9FC}" srcOrd="3" destOrd="0" presId="urn:microsoft.com/office/officeart/2005/8/layout/cycle2"/>
    <dgm:cxn modelId="{ED55BF67-348D-4476-8B2A-F4A4D8405881}" type="presParOf" srcId="{10267FF5-9B8D-4FA0-8F9A-FC1FDF52F9FC}" destId="{17F5EA9F-80B2-4658-ADE2-210225DAA559}" srcOrd="0" destOrd="0" presId="urn:microsoft.com/office/officeart/2005/8/layout/cycle2"/>
    <dgm:cxn modelId="{624D4B45-CE81-419A-AED7-858BFDA6EBFA}" type="presParOf" srcId="{A7D62E01-BB92-48CC-8BE0-FDF5261AEB25}" destId="{B9E113A7-A3BD-4A53-B2DA-1B3C4B557F12}" srcOrd="4" destOrd="0" presId="urn:microsoft.com/office/officeart/2005/8/layout/cycle2"/>
    <dgm:cxn modelId="{96B4A267-1B64-4DDB-9D0E-3AB71AD2862C}" type="presParOf" srcId="{A7D62E01-BB92-48CC-8BE0-FDF5261AEB25}" destId="{8D6441ED-45CD-47B1-A62C-D45FE81EA41F}" srcOrd="5" destOrd="0" presId="urn:microsoft.com/office/officeart/2005/8/layout/cycle2"/>
    <dgm:cxn modelId="{CB87A93B-A44B-4300-8333-FC7CB7571B23}" type="presParOf" srcId="{8D6441ED-45CD-47B1-A62C-D45FE81EA41F}" destId="{57F9DBD5-EA89-4E50-A4E5-91555504A9D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B50DE9-E09F-410C-8D7F-E0657CB3D54E}" type="datetimeFigureOut">
              <a:rPr lang="es-MX" smtClean="0"/>
              <a:t>20/10/2017</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982C48-0EE1-415B-92CD-BDEE8BFBA808}" type="slidenum">
              <a:rPr lang="es-MX" smtClean="0"/>
              <a:t>‹Nº›</a:t>
            </a:fld>
            <a:endParaRPr lang="es-MX"/>
          </a:p>
        </p:txBody>
      </p:sp>
    </p:spTree>
    <p:extLst>
      <p:ext uri="{BB962C8B-B14F-4D97-AF65-F5344CB8AC3E}">
        <p14:creationId xmlns:p14="http://schemas.microsoft.com/office/powerpoint/2010/main" val="3755245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7982C48-0EE1-415B-92CD-BDEE8BFBA808}" type="slidenum">
              <a:rPr lang="es-MX" smtClean="0"/>
              <a:t>49</a:t>
            </a:fld>
            <a:endParaRPr lang="es-MX"/>
          </a:p>
        </p:txBody>
      </p:sp>
    </p:spTree>
    <p:extLst>
      <p:ext uri="{BB962C8B-B14F-4D97-AF65-F5344CB8AC3E}">
        <p14:creationId xmlns:p14="http://schemas.microsoft.com/office/powerpoint/2010/main" val="2362070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6AD0BDA-F20B-458A-8B29-1B727C3338A9}" type="datetimeFigureOut">
              <a:rPr lang="es-MX" smtClean="0"/>
              <a:pPr/>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8E0833-5141-49E5-8699-8D8480DAFBA5}" type="slidenum">
              <a:rPr lang="es-MX" smtClean="0"/>
              <a:pPr/>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2378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AD0BDA-F20B-458A-8B29-1B727C3338A9}" type="datetimeFigureOut">
              <a:rPr lang="es-MX" smtClean="0"/>
              <a:pPr/>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8E0833-5141-49E5-8699-8D8480DAFBA5}" type="slidenum">
              <a:rPr lang="es-MX" smtClean="0"/>
              <a:pPr/>
              <a:t>‹Nº›</a:t>
            </a:fld>
            <a:endParaRPr lang="es-MX"/>
          </a:p>
        </p:txBody>
      </p:sp>
    </p:spTree>
    <p:extLst>
      <p:ext uri="{BB962C8B-B14F-4D97-AF65-F5344CB8AC3E}">
        <p14:creationId xmlns:p14="http://schemas.microsoft.com/office/powerpoint/2010/main" val="124599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AD0BDA-F20B-458A-8B29-1B727C3338A9}" type="datetimeFigureOut">
              <a:rPr lang="es-MX" smtClean="0"/>
              <a:pPr/>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8E0833-5141-49E5-8699-8D8480DAFBA5}" type="slidenum">
              <a:rPr lang="es-MX" smtClean="0"/>
              <a:pPr/>
              <a:t>‹Nº›</a:t>
            </a:fld>
            <a:endParaRPr lang="es-MX"/>
          </a:p>
        </p:txBody>
      </p:sp>
    </p:spTree>
    <p:extLst>
      <p:ext uri="{BB962C8B-B14F-4D97-AF65-F5344CB8AC3E}">
        <p14:creationId xmlns:p14="http://schemas.microsoft.com/office/powerpoint/2010/main" val="4135906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AD0BDA-F20B-458A-8B29-1B727C3338A9}" type="datetimeFigureOut">
              <a:rPr lang="es-MX" smtClean="0"/>
              <a:pPr/>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8E0833-5141-49E5-8699-8D8480DAFBA5}" type="slidenum">
              <a:rPr lang="es-MX" smtClean="0"/>
              <a:pPr/>
              <a:t>‹Nº›</a:t>
            </a:fld>
            <a:endParaRPr lang="es-MX"/>
          </a:p>
        </p:txBody>
      </p:sp>
    </p:spTree>
    <p:extLst>
      <p:ext uri="{BB962C8B-B14F-4D97-AF65-F5344CB8AC3E}">
        <p14:creationId xmlns:p14="http://schemas.microsoft.com/office/powerpoint/2010/main" val="858025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6AD0BDA-F20B-458A-8B29-1B727C3338A9}" type="datetimeFigureOut">
              <a:rPr lang="es-MX" smtClean="0"/>
              <a:pPr/>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8E0833-5141-49E5-8699-8D8480DAFBA5}" type="slidenum">
              <a:rPr lang="es-MX" smtClean="0"/>
              <a:pPr/>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9864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6AD0BDA-F20B-458A-8B29-1B727C3338A9}" type="datetimeFigureOut">
              <a:rPr lang="es-MX" smtClean="0"/>
              <a:pPr/>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28E0833-5141-49E5-8699-8D8480DAFBA5}" type="slidenum">
              <a:rPr lang="es-MX" smtClean="0"/>
              <a:pPr/>
              <a:t>‹Nº›</a:t>
            </a:fld>
            <a:endParaRPr lang="es-MX"/>
          </a:p>
        </p:txBody>
      </p:sp>
    </p:spTree>
    <p:extLst>
      <p:ext uri="{BB962C8B-B14F-4D97-AF65-F5344CB8AC3E}">
        <p14:creationId xmlns:p14="http://schemas.microsoft.com/office/powerpoint/2010/main" val="471809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6AD0BDA-F20B-458A-8B29-1B727C3338A9}" type="datetimeFigureOut">
              <a:rPr lang="es-MX" smtClean="0"/>
              <a:pPr/>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28E0833-5141-49E5-8699-8D8480DAFBA5}" type="slidenum">
              <a:rPr lang="es-MX" smtClean="0"/>
              <a:pPr/>
              <a:t>‹Nº›</a:t>
            </a:fld>
            <a:endParaRPr lang="es-MX"/>
          </a:p>
        </p:txBody>
      </p:sp>
    </p:spTree>
    <p:extLst>
      <p:ext uri="{BB962C8B-B14F-4D97-AF65-F5344CB8AC3E}">
        <p14:creationId xmlns:p14="http://schemas.microsoft.com/office/powerpoint/2010/main" val="1505733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6AD0BDA-F20B-458A-8B29-1B727C3338A9}" type="datetimeFigureOut">
              <a:rPr lang="es-MX" smtClean="0"/>
              <a:pPr/>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28E0833-5141-49E5-8699-8D8480DAFBA5}" type="slidenum">
              <a:rPr lang="es-MX" smtClean="0"/>
              <a:pPr/>
              <a:t>‹Nº›</a:t>
            </a:fld>
            <a:endParaRPr lang="es-MX"/>
          </a:p>
        </p:txBody>
      </p:sp>
    </p:spTree>
    <p:extLst>
      <p:ext uri="{BB962C8B-B14F-4D97-AF65-F5344CB8AC3E}">
        <p14:creationId xmlns:p14="http://schemas.microsoft.com/office/powerpoint/2010/main" val="2138857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AD0BDA-F20B-458A-8B29-1B727C3338A9}" type="datetimeFigureOut">
              <a:rPr lang="es-MX" smtClean="0"/>
              <a:pPr/>
              <a:t>20/10/2017</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928E0833-5141-49E5-8699-8D8480DAFBA5}" type="slidenum">
              <a:rPr lang="es-MX" smtClean="0"/>
              <a:pPr/>
              <a:t>‹Nº›</a:t>
            </a:fld>
            <a:endParaRPr lang="es-MX"/>
          </a:p>
        </p:txBody>
      </p:sp>
    </p:spTree>
    <p:extLst>
      <p:ext uri="{BB962C8B-B14F-4D97-AF65-F5344CB8AC3E}">
        <p14:creationId xmlns:p14="http://schemas.microsoft.com/office/powerpoint/2010/main" val="1557216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AD0BDA-F20B-458A-8B29-1B727C3338A9}" type="datetimeFigureOut">
              <a:rPr lang="es-MX" smtClean="0"/>
              <a:pPr/>
              <a:t>20/10/2017</a:t>
            </a:fld>
            <a:endParaRPr lang="es-MX"/>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8E0833-5141-49E5-8699-8D8480DAFBA5}" type="slidenum">
              <a:rPr lang="es-MX" smtClean="0"/>
              <a:pPr/>
              <a:t>‹Nº›</a:t>
            </a:fld>
            <a:endParaRPr lang="es-MX"/>
          </a:p>
        </p:txBody>
      </p:sp>
    </p:spTree>
    <p:extLst>
      <p:ext uri="{BB962C8B-B14F-4D97-AF65-F5344CB8AC3E}">
        <p14:creationId xmlns:p14="http://schemas.microsoft.com/office/powerpoint/2010/main" val="2975479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6AD0BDA-F20B-458A-8B29-1B727C3338A9}" type="datetimeFigureOut">
              <a:rPr lang="es-MX" smtClean="0"/>
              <a:pPr/>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28E0833-5141-49E5-8699-8D8480DAFBA5}" type="slidenum">
              <a:rPr lang="es-MX" smtClean="0"/>
              <a:pPr/>
              <a:t>‹Nº›</a:t>
            </a:fld>
            <a:endParaRPr lang="es-MX"/>
          </a:p>
        </p:txBody>
      </p:sp>
    </p:spTree>
    <p:extLst>
      <p:ext uri="{BB962C8B-B14F-4D97-AF65-F5344CB8AC3E}">
        <p14:creationId xmlns:p14="http://schemas.microsoft.com/office/powerpoint/2010/main" val="4225608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AD0BDA-F20B-458A-8B29-1B727C3338A9}" type="datetimeFigureOut">
              <a:rPr lang="es-MX" smtClean="0"/>
              <a:pPr/>
              <a:t>20/10/2017</a:t>
            </a:fld>
            <a:endParaRPr lang="es-MX"/>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8E0833-5141-49E5-8699-8D8480DAFBA5}" type="slidenum">
              <a:rPr lang="es-MX" smtClean="0"/>
              <a:pPr/>
              <a:t>‹Nº›</a:t>
            </a:fld>
            <a:endParaRPr lang="es-MX"/>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59377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ahUKEwiDz7vCtKvPAhUK02MKHcFwB4cQjRwIBw&amp;url=http://es.slideshare.net/rubenurdiales/taller-baeii&amp;bvm=bv.133700528,d.cGc&amp;psig=AFQjCNEcffAcbP7JfI5gexxy7oNcTI9m5Q&amp;ust=1474923732327935" TargetMode="External"/><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m.mx/url?sa=i&amp;rct=j&amp;q=&amp;esrc=s&amp;source=imgres&amp;cd=&amp;cad=rja&amp;uact=8&amp;ved=0ahUKEwismqqc7NfWAhVL6iYKHVG4DMsQjRwIBw&amp;url=https://es.slideshare.net/javiersolisp/compendio-de-paradigmas-del-aprendizaje&amp;psig=AOvVaw2tumLeIFI9H5H5IJtMeoyV&amp;ust=1507236651637586"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google.com.mx/url?sa=i&amp;rct=j&amp;q=&amp;esrc=s&amp;source=images&amp;cd=&amp;cad=rja&amp;uact=8&amp;ved=0ahUKEwjDxaLN6tzWAhWB4iYKHdjjCgcQjRwIBw&amp;url=http://bibliotecatabuga.blogspot.com/&amp;psig=AOvVaw2ql9HgIf-trxA08I4Xvt_i&amp;ust=1507408012263303"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google.com.mx/url?sa=i&amp;rct=j&amp;q=&amp;esrc=s&amp;source=images&amp;cd=&amp;cad=rja&amp;uact=8&amp;ved=0ahUKEwidz9Sw7dzWAhWEdSYKHXgVCTEQjRwIBw&amp;url=http://investigacioncurricularitisol.blogspot.com/p/marco-investigativo.html&amp;psig=AOvVaw080eu_skq68yLe5eOZjHXL&amp;ust=1507408616471046" TargetMode="Externa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hyperlink" Target="../../ANALISIS%20DE%20PLANES%20DE%20ESTUDIO/TRES/Programa%20de%20Fundamentos%20de%20Psicologia%20Clinica.pptx" TargetMode="External"/><Relationship Id="rId2" Type="http://schemas.openxmlformats.org/officeDocument/2006/relationships/hyperlink" Target="../../ANALISIS%20DE%20PLANES%20DE%20ESTUDIO/DOS/Expo%20Proceso%20Grupal.pptx" TargetMode="External"/><Relationship Id="rId1" Type="http://schemas.openxmlformats.org/officeDocument/2006/relationships/slideLayout" Target="../slideLayouts/slideLayout1.xml"/><Relationship Id="rId5" Type="http://schemas.openxmlformats.org/officeDocument/2006/relationships/hyperlink" Target="../../ANALISIS%20DE%20PLANES%20DE%20ESTUDIO/SEIS/TALLER%20DE%20PSICOMETRIA..pptx" TargetMode="External"/><Relationship Id="rId4" Type="http://schemas.openxmlformats.org/officeDocument/2006/relationships/hyperlink" Target="../../ANALISIS%20DE%20PLANES%20DE%20ESTUDIO/CUATRO/LORENA-EXPO.pptx" TargetMode="External"/></Relationships>
</file>

<file path=ppt/slides/_rels/slide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1.bp.blogspot.com/_LLGfup8PYTU/TE_OCuQlzqI/AAAAAAAAA3M/27Ztv3CO8WY/s1600/casa_inquilo_terremoto.JPG"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66169" y="2299253"/>
            <a:ext cx="10058400" cy="4379843"/>
          </a:xfrm>
        </p:spPr>
        <p:txBody>
          <a:bodyPr>
            <a:normAutofit fontScale="90000"/>
          </a:bodyPr>
          <a:lstStyle/>
          <a:p>
            <a:pPr algn="ct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a:latin typeface="Arial" pitchFamily="34" charset="0"/>
                <a:cs typeface="Arial" pitchFamily="34" charset="0"/>
              </a:rPr>
              <a:t/>
            </a:r>
            <a:br>
              <a:rPr lang="es-MX" sz="2200" dirty="0">
                <a:latin typeface="Arial" pitchFamily="34" charset="0"/>
                <a:cs typeface="Arial" pitchFamily="34" charset="0"/>
              </a:rPr>
            </a:br>
            <a:r>
              <a:rPr lang="es-MX" sz="2200" dirty="0" smtClean="0">
                <a:latin typeface="Arial" pitchFamily="34" charset="0"/>
                <a:cs typeface="Arial" pitchFamily="34" charset="0"/>
              </a:rPr>
              <a:t>UNIDAD ACADÉMICA PROFESIONAL DE TEJUPILCO</a:t>
            </a:r>
            <a:br>
              <a:rPr lang="es-MX" sz="2200" dirty="0" smtClean="0">
                <a:latin typeface="Arial" pitchFamily="34" charset="0"/>
                <a:cs typeface="Arial"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Black" pitchFamily="34" charset="0"/>
                <a:cs typeface="Arial" pitchFamily="34" charset="0"/>
              </a:rPr>
              <a:t>LICENCIATURA  EN  PSICOLOGÍA</a:t>
            </a: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pitchFamily="34" charset="0"/>
                <a:cs typeface="Arial" pitchFamily="34" charset="0"/>
              </a:rPr>
              <a:t>MATERIA:</a:t>
            </a:r>
            <a:br>
              <a:rPr lang="es-MX" sz="2200" dirty="0" smtClean="0">
                <a:latin typeface="Arial" pitchFamily="34" charset="0"/>
                <a:cs typeface="Arial" pitchFamily="34" charset="0"/>
              </a:rPr>
            </a:br>
            <a:r>
              <a:rPr lang="es-MX" sz="2200" dirty="0" smtClean="0">
                <a:latin typeface="Arial Black" pitchFamily="34" charset="0"/>
                <a:cs typeface="Arial" pitchFamily="34" charset="0"/>
              </a:rPr>
              <a:t>DISEÑO  CURRICULAR PARTE 2</a:t>
            </a:r>
            <a:br>
              <a:rPr lang="es-MX" sz="2200" dirty="0" smtClean="0">
                <a:latin typeface="Arial Black" pitchFamily="34" charset="0"/>
                <a:cs typeface="Arial" pitchFamily="34" charset="0"/>
              </a:rPr>
            </a:br>
            <a:r>
              <a:rPr lang="es-MX" sz="2200" dirty="0" smtClean="0">
                <a:latin typeface="Arial Black" pitchFamily="34" charset="0"/>
                <a:cs typeface="Arial" pitchFamily="34" charset="0"/>
              </a:rPr>
              <a:t/>
            </a:r>
            <a:br>
              <a:rPr lang="es-MX" sz="2200" dirty="0" smtClean="0">
                <a:latin typeface="Arial Black" pitchFamily="34" charset="0"/>
                <a:cs typeface="Arial" pitchFamily="34" charset="0"/>
              </a:rPr>
            </a:br>
            <a:r>
              <a:rPr lang="es-MX" sz="2200" dirty="0" smtClean="0">
                <a:latin typeface="Arial Black" pitchFamily="34" charset="0"/>
                <a:cs typeface="Arial" pitchFamily="34" charset="0"/>
              </a:rPr>
              <a:t/>
            </a:r>
            <a:br>
              <a:rPr lang="es-MX" sz="2200" dirty="0" smtClean="0">
                <a:latin typeface="Arial Black" pitchFamily="34" charset="0"/>
                <a:cs typeface="Arial" pitchFamily="34" charset="0"/>
              </a:rPr>
            </a:br>
            <a:r>
              <a:rPr lang="es-MX" sz="2200" dirty="0" smtClean="0">
                <a:latin typeface="Arial" panose="020B0604020202020204" pitchFamily="34" charset="0"/>
                <a:cs typeface="Arial" panose="020B0604020202020204" pitchFamily="34" charset="0"/>
              </a:rPr>
              <a:t>MODALIDAD:</a:t>
            </a:r>
            <a:br>
              <a:rPr lang="es-MX" sz="2200" dirty="0" smtClean="0">
                <a:latin typeface="Arial" panose="020B0604020202020204" pitchFamily="34" charset="0"/>
                <a:cs typeface="Arial" panose="020B0604020202020204" pitchFamily="34" charset="0"/>
              </a:rPr>
            </a:br>
            <a:r>
              <a:rPr lang="es-MX" sz="2200" dirty="0" smtClean="0">
                <a:latin typeface="Arial Black" panose="020B0A04020102020204" pitchFamily="34" charset="0"/>
                <a:cs typeface="Arial" panose="020B0604020202020204" pitchFamily="34" charset="0"/>
              </a:rPr>
              <a:t>APUNTES</a:t>
            </a:r>
            <a:br>
              <a:rPr lang="es-MX" sz="2200" dirty="0" smtClean="0">
                <a:latin typeface="Arial Black" panose="020B0A04020102020204" pitchFamily="34" charset="0"/>
                <a:cs typeface="Arial" panose="020B0604020202020204"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pitchFamily="34" charset="0"/>
                <a:cs typeface="Arial" pitchFamily="34" charset="0"/>
              </a:rPr>
              <a:t>ELABORO:</a:t>
            </a:r>
            <a:br>
              <a:rPr lang="es-MX" sz="2200" dirty="0" smtClean="0">
                <a:latin typeface="Arial" pitchFamily="34" charset="0"/>
                <a:cs typeface="Arial"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Black" pitchFamily="34" charset="0"/>
                <a:cs typeface="Arial" pitchFamily="34" charset="0"/>
              </a:rPr>
              <a:t>LORENA  LÓPEZ  </a:t>
            </a:r>
            <a:r>
              <a:rPr lang="es-MX" sz="2200" dirty="0" err="1" smtClean="0">
                <a:latin typeface="Arial Black" pitchFamily="34" charset="0"/>
                <a:cs typeface="Arial" pitchFamily="34" charset="0"/>
              </a:rPr>
              <a:t>VILLAFAÑA</a:t>
            </a:r>
            <a:r>
              <a:rPr lang="es-MX" sz="2200" dirty="0" smtClean="0">
                <a:latin typeface="Arial Black" pitchFamily="34" charset="0"/>
                <a:cs typeface="Arial" pitchFamily="34" charset="0"/>
              </a:rPr>
              <a:t/>
            </a:r>
            <a:br>
              <a:rPr lang="es-MX" sz="2200" dirty="0" smtClean="0">
                <a:latin typeface="Arial Black" pitchFamily="34" charset="0"/>
                <a:cs typeface="Arial" pitchFamily="34" charset="0"/>
              </a:rPr>
            </a:br>
            <a:r>
              <a:rPr lang="es-MX" sz="2200" dirty="0" smtClean="0">
                <a:latin typeface="Arial Black" pitchFamily="34" charset="0"/>
                <a:cs typeface="Arial" pitchFamily="34" charset="0"/>
              </a:rPr>
              <a:t/>
            </a:r>
            <a:br>
              <a:rPr lang="es-MX" sz="2200" dirty="0" smtClean="0">
                <a:latin typeface="Arial Black" pitchFamily="34" charset="0"/>
                <a:cs typeface="Arial" pitchFamily="34" charset="0"/>
              </a:rPr>
            </a:br>
            <a:r>
              <a:rPr lang="es-MX" sz="2200" dirty="0">
                <a:latin typeface="Arial Black" pitchFamily="34" charset="0"/>
                <a:cs typeface="Arial" pitchFamily="34" charset="0"/>
              </a:rPr>
              <a:t/>
            </a:r>
            <a:br>
              <a:rPr lang="es-MX" sz="2200" dirty="0">
                <a:latin typeface="Arial Black" pitchFamily="34" charset="0"/>
                <a:cs typeface="Arial" pitchFamily="34" charset="0"/>
              </a:rPr>
            </a:br>
            <a:r>
              <a:rPr lang="es-MX" sz="2200" dirty="0" smtClean="0">
                <a:latin typeface="Arial" pitchFamily="34" charset="0"/>
                <a:cs typeface="Arial" pitchFamily="34" charset="0"/>
              </a:rPr>
              <a:t> CICLO ESCOLAR: 2016-2017</a:t>
            </a:r>
            <a:br>
              <a:rPr lang="es-MX" sz="2200" dirty="0" smtClean="0">
                <a:latin typeface="Arial" pitchFamily="34" charset="0"/>
                <a:cs typeface="Arial" pitchFamily="34" charset="0"/>
              </a:rPr>
            </a:br>
            <a:r>
              <a:rPr lang="es-MX" sz="2200" dirty="0">
                <a:latin typeface="Arial" pitchFamily="34" charset="0"/>
                <a:cs typeface="Arial" pitchFamily="34" charset="0"/>
              </a:rPr>
              <a:t/>
            </a:r>
            <a:br>
              <a:rPr lang="es-MX" sz="2200" dirty="0">
                <a:latin typeface="Arial" pitchFamily="34" charset="0"/>
                <a:cs typeface="Arial" pitchFamily="34" charset="0"/>
              </a:rPr>
            </a:br>
            <a:r>
              <a:rPr lang="es-MX" sz="2200" dirty="0" smtClean="0">
                <a:latin typeface="Arial" pitchFamily="34" charset="0"/>
                <a:cs typeface="Arial" pitchFamily="34" charset="0"/>
              </a:rPr>
              <a:t>OCTUBRE 2018</a:t>
            </a:r>
            <a:r>
              <a:rPr lang="es-MX" sz="2000" dirty="0" smtClean="0"/>
              <a:t/>
            </a:r>
            <a:br>
              <a:rPr lang="es-MX" sz="2000" dirty="0" smtClean="0"/>
            </a:br>
            <a:endParaRPr lang="es-MX"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235" y="111608"/>
            <a:ext cx="11501713" cy="1266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8931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PARADIGMA CONSTRUCTIVISTA</a:t>
            </a:r>
          </a:p>
        </p:txBody>
      </p:sp>
      <p:sp>
        <p:nvSpPr>
          <p:cNvPr id="5" name="Marcador de contenido 4"/>
          <p:cNvSpPr>
            <a:spLocks noGrp="1"/>
          </p:cNvSpPr>
          <p:nvPr>
            <p:ph idx="1"/>
          </p:nvPr>
        </p:nvSpPr>
        <p:spPr>
          <a:xfrm>
            <a:off x="997527" y="1579418"/>
            <a:ext cx="6812973" cy="4961082"/>
          </a:xfrm>
        </p:spPr>
        <p:txBody>
          <a:bodyPr/>
          <a:lstStyle/>
          <a:p>
            <a:pPr algn="just"/>
            <a:endParaRPr lang="es-MX" dirty="0" smtClean="0"/>
          </a:p>
          <a:p>
            <a:pPr algn="just"/>
            <a:r>
              <a:rPr lang="es-MX" dirty="0" smtClean="0"/>
              <a:t>El </a:t>
            </a:r>
            <a:r>
              <a:rPr lang="es-MX" dirty="0"/>
              <a:t>modelo del constructivismo concibe la enseñanza como una actividad crítica y al docente como un profesional autónomo que investiga reflexionando sobre su práctica, si hay algo que difiera este modelo con anteriores es la forma en la que se percibe al error como un indicador y analizador de los procesos </a:t>
            </a:r>
            <a:r>
              <a:rPr lang="es-MX" dirty="0" smtClean="0"/>
              <a:t>intelectuales.</a:t>
            </a:r>
          </a:p>
          <a:p>
            <a:pPr algn="just"/>
            <a:r>
              <a:rPr lang="es-MX" dirty="0" smtClean="0"/>
              <a:t>Para </a:t>
            </a:r>
            <a:r>
              <a:rPr lang="es-MX" dirty="0"/>
              <a:t>el constructivismo la enseñanza no es una simple transmisión de conocimientos, es en cambio la organización de métodos de apoyo que permitan a los alumnos construir su propio saber</a:t>
            </a:r>
          </a:p>
        </p:txBody>
      </p:sp>
      <p:pic>
        <p:nvPicPr>
          <p:cNvPr id="6" name="Imagen 5" descr="constructivismo 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625" y="3924300"/>
            <a:ext cx="4064000" cy="2565400"/>
          </a:xfrm>
          <a:prstGeom prst="rect">
            <a:avLst/>
          </a:prstGeom>
        </p:spPr>
      </p:pic>
    </p:spTree>
    <p:extLst>
      <p:ext uri="{BB962C8B-B14F-4D97-AF65-F5344CB8AC3E}">
        <p14:creationId xmlns:p14="http://schemas.microsoft.com/office/powerpoint/2010/main" val="27724498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0875" y="693984"/>
            <a:ext cx="9516928" cy="5088846"/>
          </a:xfrm>
        </p:spPr>
        <p:txBody>
          <a:bodyPr/>
          <a:lstStyle/>
          <a:p>
            <a:pPr marL="0" indent="0" algn="ctr">
              <a:buNone/>
            </a:pPr>
            <a:r>
              <a:rPr lang="es-MX" sz="3600" dirty="0">
                <a:solidFill>
                  <a:srgbClr val="0070C0"/>
                </a:solidFill>
              </a:rPr>
              <a:t>CONTENIDO DE UN CURRICULUM</a:t>
            </a:r>
          </a:p>
          <a:p>
            <a:pPr marL="0" indent="0" algn="ctr">
              <a:buNone/>
            </a:pPr>
            <a:endParaRPr lang="es-MX" dirty="0" smtClean="0"/>
          </a:p>
          <a:p>
            <a:pPr marL="0" indent="0" algn="ctr">
              <a:buNone/>
            </a:pPr>
            <a:endParaRPr lang="es-MX" dirty="0"/>
          </a:p>
          <a:p>
            <a:pPr marL="0" indent="0" algn="just">
              <a:buNone/>
            </a:pPr>
            <a:r>
              <a:rPr lang="es-MX" sz="2400" dirty="0" smtClean="0"/>
              <a:t>El</a:t>
            </a:r>
            <a:r>
              <a:rPr lang="es-MX" sz="2400" dirty="0"/>
              <a:t> currículum se estructura por apartados. No se trata de un esquema rígido, si no que tenemos que saber adaptarlo a nuestro perfil. Esto significa que si dentro de nuestro currículum hay algún punto de lo que no tenemos nada que decir, simplemente no lo incluiremos.</a:t>
            </a:r>
          </a:p>
          <a:p>
            <a:endParaRPr lang="es-MX" sz="24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2783" y="4154979"/>
            <a:ext cx="2677799" cy="2570149"/>
          </a:xfrm>
          <a:prstGeom prst="rect">
            <a:avLst/>
          </a:prstGeom>
        </p:spPr>
      </p:pic>
    </p:spTree>
    <p:extLst>
      <p:ext uri="{BB962C8B-B14F-4D97-AF65-F5344CB8AC3E}">
        <p14:creationId xmlns:p14="http://schemas.microsoft.com/office/powerpoint/2010/main" val="2990106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7343" y="234950"/>
            <a:ext cx="2543175" cy="1143000"/>
          </a:xfrm>
          <a:prstGeom prst="rect">
            <a:avLst/>
          </a:prstGeom>
        </p:spPr>
      </p:pic>
      <p:sp>
        <p:nvSpPr>
          <p:cNvPr id="3" name="Marcador de contenido 2"/>
          <p:cNvSpPr>
            <a:spLocks noGrp="1"/>
          </p:cNvSpPr>
          <p:nvPr>
            <p:ph idx="1"/>
          </p:nvPr>
        </p:nvSpPr>
        <p:spPr>
          <a:xfrm>
            <a:off x="1136896" y="1483968"/>
            <a:ext cx="9672034" cy="4757806"/>
          </a:xfrm>
        </p:spPr>
        <p:txBody>
          <a:bodyPr>
            <a:normAutofit/>
          </a:bodyPr>
          <a:lstStyle/>
          <a:p>
            <a:r>
              <a:rPr lang="es-MX" b="1" dirty="0">
                <a:solidFill>
                  <a:srgbClr val="0070C0"/>
                </a:solidFill>
              </a:rPr>
              <a:t>Datos personales:</a:t>
            </a:r>
            <a:r>
              <a:rPr lang="es-MX" dirty="0"/>
              <a:t> Nombre y apellidos, fecha y lugar de nacimiento, dirección, teléfono/s de contacto y correo electrónico.</a:t>
            </a:r>
          </a:p>
          <a:p>
            <a:r>
              <a:rPr lang="es-MX" b="1" dirty="0">
                <a:solidFill>
                  <a:srgbClr val="0070C0"/>
                </a:solidFill>
              </a:rPr>
              <a:t>Formación académica:</a:t>
            </a:r>
            <a:r>
              <a:rPr lang="es-MX" dirty="0"/>
              <a:t> Titulación obtenida, años de inicio y finalización y el centro donde se estudió.</a:t>
            </a:r>
          </a:p>
          <a:p>
            <a:r>
              <a:rPr lang="es-MX" b="1" dirty="0">
                <a:solidFill>
                  <a:srgbClr val="0070C0"/>
                </a:solidFill>
              </a:rPr>
              <a:t>Prácticas profesionales:</a:t>
            </a:r>
            <a:r>
              <a:rPr lang="es-MX" dirty="0"/>
              <a:t> Se indica el nombre de la empresa, la localidad, las tareas realizadas y las fechas de inicio y finalización de las prácticas.</a:t>
            </a:r>
          </a:p>
          <a:p>
            <a:r>
              <a:rPr lang="es-MX" b="1" dirty="0">
                <a:solidFill>
                  <a:srgbClr val="0070C0"/>
                </a:solidFill>
              </a:rPr>
              <a:t>Experiencia profesional:</a:t>
            </a:r>
            <a:r>
              <a:rPr lang="es-MX" dirty="0"/>
              <a:t> Puesto ocupado, o nombre de la empresa, la localidad y las tareas desarrolladas, así como las fechas de inicio y finalización.</a:t>
            </a:r>
          </a:p>
          <a:p>
            <a:r>
              <a:rPr lang="es-MX" b="1" dirty="0">
                <a:solidFill>
                  <a:srgbClr val="0070C0"/>
                </a:solidFill>
              </a:rPr>
              <a:t>Formación complementaria:</a:t>
            </a:r>
            <a:r>
              <a:rPr lang="es-MX" dirty="0"/>
              <a:t> Incluye el nombre del curso, la entidad o centro organizador, la localidad donde se hizo, las fechas de inicio y finalización y el número de horas.</a:t>
            </a:r>
          </a:p>
          <a:p>
            <a:r>
              <a:rPr lang="es-MX" b="1" dirty="0">
                <a:solidFill>
                  <a:srgbClr val="0070C0"/>
                </a:solidFill>
              </a:rPr>
              <a:t>Conocimiento de </a:t>
            </a:r>
            <a:r>
              <a:rPr lang="es-MX" b="1" dirty="0" smtClean="0">
                <a:solidFill>
                  <a:srgbClr val="0070C0"/>
                </a:solidFill>
              </a:rPr>
              <a:t>Idiomas:</a:t>
            </a:r>
            <a:r>
              <a:rPr lang="es-MX" dirty="0" smtClean="0"/>
              <a:t> Se hace referencia al nivel (elemental o básico, medio, alto) en </a:t>
            </a:r>
            <a:r>
              <a:rPr lang="es-MX" dirty="0"/>
              <a:t>relación con la lectura, el habla y la escritura. Se incluyen también cursos específicos realizados, certificaciones obtenidas y estancias en el extranjero</a:t>
            </a:r>
            <a:r>
              <a:rPr lang="es-MX" dirty="0" smtClean="0"/>
              <a:t>.</a:t>
            </a:r>
            <a:endParaRPr lang="es-MX" dirty="0"/>
          </a:p>
        </p:txBody>
      </p:sp>
      <p:sp>
        <p:nvSpPr>
          <p:cNvPr id="4" name="AutoShape 2" descr="Resultado de imagen para contenidos de curriculum datos personales">
            <a:hlinkClick r:id="rId3"/>
          </p:cNvPr>
          <p:cNvSpPr>
            <a:spLocks noChangeAspect="1" noChangeArrowheads="1"/>
          </p:cNvSpPr>
          <p:nvPr/>
        </p:nvSpPr>
        <p:spPr bwMode="auto">
          <a:xfrm>
            <a:off x="3167063" y="-1812925"/>
            <a:ext cx="5057775"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3955298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28529" y="820516"/>
            <a:ext cx="9852338" cy="5679583"/>
          </a:xfrm>
        </p:spPr>
        <p:txBody>
          <a:bodyPr/>
          <a:lstStyle/>
          <a:p>
            <a:pPr algn="just"/>
            <a:r>
              <a:rPr lang="es-MX" sz="2000" b="1" dirty="0">
                <a:solidFill>
                  <a:srgbClr val="0070C0"/>
                </a:solidFill>
              </a:rPr>
              <a:t>Conocimientos </a:t>
            </a:r>
            <a:r>
              <a:rPr lang="es-MX" sz="2000" b="1" dirty="0" smtClean="0">
                <a:solidFill>
                  <a:srgbClr val="0070C0"/>
                </a:solidFill>
              </a:rPr>
              <a:t>informáticos: </a:t>
            </a:r>
            <a:r>
              <a:rPr lang="es-MX" sz="2000" dirty="0" smtClean="0"/>
              <a:t>Se </a:t>
            </a:r>
            <a:r>
              <a:rPr lang="es-MX" sz="2000" dirty="0"/>
              <a:t>indica el nivel de conocimientos (usuario, experto...) y a continuación se enumeran los programas que se manejan. Si se hizo algún curso, se incluye siempre que sea reciente.</a:t>
            </a:r>
          </a:p>
          <a:p>
            <a:pPr algn="just"/>
            <a:endParaRPr lang="es-MX" sz="2000" b="1" dirty="0" smtClean="0"/>
          </a:p>
          <a:p>
            <a:pPr algn="just"/>
            <a:endParaRPr lang="es-MX" sz="2000" b="1" dirty="0"/>
          </a:p>
          <a:p>
            <a:pPr algn="just"/>
            <a:endParaRPr lang="es-MX" sz="2000" b="1" dirty="0" smtClean="0"/>
          </a:p>
          <a:p>
            <a:pPr algn="just"/>
            <a:r>
              <a:rPr lang="es-MX" sz="2000" b="1" dirty="0" smtClean="0">
                <a:solidFill>
                  <a:srgbClr val="0070C0"/>
                </a:solidFill>
              </a:rPr>
              <a:t>Otros </a:t>
            </a:r>
            <a:r>
              <a:rPr lang="es-MX" sz="2000" b="1" dirty="0">
                <a:solidFill>
                  <a:srgbClr val="0070C0"/>
                </a:solidFill>
              </a:rPr>
              <a:t>datos de interés:</a:t>
            </a:r>
            <a:r>
              <a:rPr lang="es-MX" sz="2000" dirty="0"/>
              <a:t> En este apartado se incluyen datos como el carné de conducir, disponibilidad geográfica, posibilidad de incorporación inmediata, experiencias y/o actividades de menor interés, capacidades y habilidades, aficiones...</a:t>
            </a:r>
          </a:p>
          <a:p>
            <a:pPr algn="just"/>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1566" y="4287950"/>
            <a:ext cx="3517005" cy="2344670"/>
          </a:xfrm>
          <a:prstGeom prst="rect">
            <a:avLst/>
          </a:prstGeom>
        </p:spPr>
      </p:pic>
    </p:spTree>
    <p:extLst>
      <p:ext uri="{BB962C8B-B14F-4D97-AF65-F5344CB8AC3E}">
        <p14:creationId xmlns:p14="http://schemas.microsoft.com/office/powerpoint/2010/main" val="16116460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53803" y="850005"/>
            <a:ext cx="9401577" cy="5473521"/>
          </a:xfrm>
        </p:spPr>
        <p:txBody>
          <a:bodyPr>
            <a:normAutofit/>
          </a:bodyPr>
          <a:lstStyle/>
          <a:p>
            <a:r>
              <a:rPr lang="es-MX" b="1" dirty="0">
                <a:solidFill>
                  <a:srgbClr val="0070C0"/>
                </a:solidFill>
              </a:rPr>
              <a:t>Aspectos formales. A tener en cuenta</a:t>
            </a:r>
            <a:r>
              <a:rPr lang="es-MX" dirty="0"/>
              <a:t/>
            </a:r>
            <a:br>
              <a:rPr lang="es-MX" dirty="0"/>
            </a:br>
            <a:r>
              <a:rPr lang="es-MX" dirty="0"/>
              <a:t>Cuando se redacta un </a:t>
            </a:r>
            <a:r>
              <a:rPr lang="es-MX" dirty="0" smtClean="0"/>
              <a:t>Currículo </a:t>
            </a:r>
            <a:r>
              <a:rPr lang="es-MX" dirty="0"/>
              <a:t>Vitae es necesario cuidar algunos aspectos como:</a:t>
            </a:r>
            <a:br>
              <a:rPr lang="es-MX" dirty="0"/>
            </a:br>
            <a:endParaRPr lang="es-MX" dirty="0"/>
          </a:p>
          <a:p>
            <a:pPr lvl="0"/>
            <a:r>
              <a:rPr lang="es-MX" dirty="0"/>
              <a:t>No mentir </a:t>
            </a:r>
          </a:p>
          <a:p>
            <a:pPr lvl="0"/>
            <a:r>
              <a:rPr lang="es-MX" dirty="0"/>
              <a:t>Debe ser ordenado.</a:t>
            </a:r>
          </a:p>
          <a:p>
            <a:pPr lvl="0"/>
            <a:r>
              <a:rPr lang="es-MX" dirty="0"/>
              <a:t>Debe ser preciso en fechas y datos.</a:t>
            </a:r>
          </a:p>
          <a:p>
            <a:pPr lvl="0"/>
            <a:r>
              <a:rPr lang="es-MX" dirty="0"/>
              <a:t>El currículum vitae tiene que estar actualizado</a:t>
            </a:r>
          </a:p>
          <a:p>
            <a:pPr lvl="0"/>
            <a:r>
              <a:rPr lang="es-MX" dirty="0"/>
              <a:t>Hay que cuidar la redacción y vigilar las faltas de ortografía.</a:t>
            </a:r>
          </a:p>
          <a:p>
            <a:pPr lvl="0"/>
            <a:r>
              <a:rPr lang="es-MX" dirty="0"/>
              <a:t>Hay que incluir la fecha de redacción.</a:t>
            </a:r>
          </a:p>
          <a:p>
            <a:pPr lvl="0"/>
            <a:r>
              <a:rPr lang="es-MX" dirty="0"/>
              <a:t>No hay que firmarlo.</a:t>
            </a:r>
          </a:p>
          <a:p>
            <a:endParaRPr lang="es-MX" dirty="0"/>
          </a:p>
        </p:txBody>
      </p:sp>
    </p:spTree>
    <p:extLst>
      <p:ext uri="{BB962C8B-B14F-4D97-AF65-F5344CB8AC3E}">
        <p14:creationId xmlns:p14="http://schemas.microsoft.com/office/powerpoint/2010/main" val="27232203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2836" y="804929"/>
            <a:ext cx="10802574" cy="3780323"/>
          </a:xfrm>
        </p:spPr>
        <p:txBody>
          <a:bodyPr>
            <a:normAutofit/>
          </a:bodyPr>
          <a:lstStyle/>
          <a:p>
            <a:pPr marL="0" indent="0" algn="ctr">
              <a:buNone/>
            </a:pPr>
            <a:r>
              <a:rPr lang="es-MX" sz="4600" b="1" dirty="0">
                <a:solidFill>
                  <a:srgbClr val="0070C0"/>
                </a:solidFill>
              </a:rPr>
              <a:t>COMPETENCIAS EN EL CURRICULO </a:t>
            </a:r>
            <a:endParaRPr lang="es-MX" sz="4600" b="1" dirty="0" smtClean="0">
              <a:solidFill>
                <a:srgbClr val="0070C0"/>
              </a:solidFill>
            </a:endParaRPr>
          </a:p>
          <a:p>
            <a:pPr marL="0" indent="0" algn="just">
              <a:buNone/>
            </a:pPr>
            <a:endParaRPr lang="es-MX" sz="2400" dirty="0">
              <a:solidFill>
                <a:srgbClr val="0070C0"/>
              </a:solidFill>
            </a:endParaRPr>
          </a:p>
          <a:p>
            <a:pPr algn="just"/>
            <a:r>
              <a:rPr lang="es-MX" sz="2400" dirty="0" smtClean="0"/>
              <a:t>Son </a:t>
            </a:r>
            <a:r>
              <a:rPr lang="es-MX" sz="2400" dirty="0"/>
              <a:t>aquellas competencias que debe haber desarrollado un joven al finalizar la enseñanza obligatoria para poder lograr su realización personal, incorporarse a la vida adulta de manera satisfactoria y ser capaz de desarrollar un aprendizaje permanente a lo largo de la vida</a:t>
            </a:r>
            <a:r>
              <a:rPr lang="es-MX" sz="2400" dirty="0" smtClean="0"/>
              <a:t>.</a:t>
            </a:r>
            <a:endParaRPr lang="es-MX" sz="24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0193" y="4807576"/>
            <a:ext cx="1905000" cy="1905000"/>
          </a:xfrm>
          <a:prstGeom prst="rect">
            <a:avLst/>
          </a:prstGeom>
        </p:spPr>
      </p:pic>
    </p:spTree>
    <p:extLst>
      <p:ext uri="{BB962C8B-B14F-4D97-AF65-F5344CB8AC3E}">
        <p14:creationId xmlns:p14="http://schemas.microsoft.com/office/powerpoint/2010/main" val="6378540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77285" y="592428"/>
            <a:ext cx="9727327" cy="5318794"/>
          </a:xfrm>
        </p:spPr>
        <p:txBody>
          <a:bodyPr>
            <a:normAutofit fontScale="92500" lnSpcReduction="10000"/>
          </a:bodyPr>
          <a:lstStyle/>
          <a:p>
            <a:pPr marL="0" indent="0" algn="just">
              <a:buNone/>
            </a:pPr>
            <a:r>
              <a:rPr lang="es-MX" b="1" dirty="0">
                <a:solidFill>
                  <a:srgbClr val="0070C0"/>
                </a:solidFill>
              </a:rPr>
              <a:t>COMPETENCIA EN COMUNICACIÓN LINGÜÍSTICA</a:t>
            </a:r>
            <a:endParaRPr lang="es-MX" dirty="0">
              <a:solidFill>
                <a:srgbClr val="0070C0"/>
              </a:solidFill>
            </a:endParaRPr>
          </a:p>
          <a:p>
            <a:pPr algn="just"/>
            <a:r>
              <a:rPr lang="es-MX" sz="1900" dirty="0"/>
              <a:t>se refiere a la utilización del lenguaje como instrumento tanto de comunicación oral y escrita como de aprendizaje y de regulación de conductas y emociones.</a:t>
            </a:r>
          </a:p>
          <a:p>
            <a:pPr algn="just"/>
            <a:r>
              <a:rPr lang="es-ES" sz="1900" dirty="0" smtClean="0"/>
              <a:t>Por </a:t>
            </a:r>
            <a:r>
              <a:rPr lang="es-ES" sz="1900" dirty="0"/>
              <a:t>ello, la competencia de comunicación lingüística está presente en la capacidad efectiva de convivir y de resolver conflictos.</a:t>
            </a:r>
            <a:endParaRPr lang="es-MX" sz="1900" dirty="0"/>
          </a:p>
          <a:p>
            <a:pPr marL="0" indent="0" algn="just">
              <a:buNone/>
            </a:pPr>
            <a:r>
              <a:rPr lang="es-MX" sz="1900" b="1" dirty="0">
                <a:solidFill>
                  <a:srgbClr val="0070C0"/>
                </a:solidFill>
              </a:rPr>
              <a:t>COMPETENCIA MATEMÁTICA</a:t>
            </a:r>
            <a:endParaRPr lang="es-MX" sz="1900" dirty="0">
              <a:solidFill>
                <a:srgbClr val="0070C0"/>
              </a:solidFill>
            </a:endParaRPr>
          </a:p>
          <a:p>
            <a:pPr algn="just"/>
            <a:r>
              <a:rPr lang="es-MX" sz="1900" dirty="0"/>
              <a:t>Es la habilidad para utilizar números y sus operaciones básicas, los símbolos y las formas de expresión y razonamiento matemático para producir e interpretar informaciones, para conocer más sobre aspectos cuantitativos y espaciales de la realidad y para resolver problemas relacionados con la vida diaria y el mundo laboral.</a:t>
            </a:r>
          </a:p>
          <a:p>
            <a:pPr algn="just"/>
            <a:r>
              <a:rPr lang="es-MX" sz="1900" dirty="0"/>
              <a:t>Esta competencia adquiere sentido en la medida en que los elementos o razonamientos matemáticos se utilizan para enfrentarse a situaciones cotidianas variadas que lo aconsejan</a:t>
            </a:r>
          </a:p>
          <a:p>
            <a:pPr marL="0" indent="0" algn="just">
              <a:buNone/>
            </a:pPr>
            <a:r>
              <a:rPr lang="es-MX" sz="1900" b="1" dirty="0">
                <a:solidFill>
                  <a:srgbClr val="0070C0"/>
                </a:solidFill>
              </a:rPr>
              <a:t>COMPETENCIA EN EL CONOCIMIENTO Y LA INTERACCIÓN CON EL MUNDO FÍSICO</a:t>
            </a:r>
            <a:endParaRPr lang="es-MX" sz="1900" dirty="0">
              <a:solidFill>
                <a:srgbClr val="0070C0"/>
              </a:solidFill>
            </a:endParaRPr>
          </a:p>
          <a:p>
            <a:pPr algn="just"/>
            <a:r>
              <a:rPr lang="es-MX" sz="1900" dirty="0"/>
              <a:t>Es la habilidad para </a:t>
            </a:r>
            <a:r>
              <a:rPr lang="es-MX" sz="1900" dirty="0" smtClean="0"/>
              <a:t>interactuar </a:t>
            </a:r>
            <a:r>
              <a:rPr lang="es-MX" sz="1900" dirty="0"/>
              <a:t>con el mundo físico, tanto en sus aspectos naturales como en los generados por la acción humana, de modo que facilite la comprensión de sucesos, la predicción de consecuencias y la actividad dirigida a la mejora y preservación de las condiciones de vida propia, de los demás hombres y mujeres y del resto de los seres vivos.</a:t>
            </a:r>
          </a:p>
          <a:p>
            <a:pPr algn="just"/>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960" y="5258759"/>
            <a:ext cx="1457325" cy="1304925"/>
          </a:xfrm>
          <a:prstGeom prst="rect">
            <a:avLst/>
          </a:prstGeom>
        </p:spPr>
      </p:pic>
    </p:spTree>
    <p:extLst>
      <p:ext uri="{BB962C8B-B14F-4D97-AF65-F5344CB8AC3E}">
        <p14:creationId xmlns:p14="http://schemas.microsoft.com/office/powerpoint/2010/main" val="581830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idx="1"/>
          </p:nvPr>
        </p:nvSpPr>
        <p:spPr bwMode="auto">
          <a:xfrm>
            <a:off x="614454" y="924128"/>
            <a:ext cx="11140224" cy="5047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45720" rIns="91440" bIns="76176"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b="1" i="0" u="none" strike="noStrike" cap="none" normalizeH="0" baseline="0" dirty="0" smtClean="0">
                <a:ln>
                  <a:noFill/>
                </a:ln>
                <a:solidFill>
                  <a:srgbClr val="0070C0"/>
                </a:solidFill>
                <a:effectLst/>
                <a:latin typeface="+mj-lt"/>
                <a:ea typeface="Times New Roman" panose="02020603050405020304" pitchFamily="18" charset="0"/>
                <a:cs typeface="Arial" panose="020B0604020202020204" pitchFamily="34" charset="0"/>
              </a:rPr>
              <a:t>TRATAMIENTO DE LA INFORMACIÓN Y COMPETENCIA DIGITAL</a:t>
            </a:r>
            <a:endParaRPr kumimoji="0" lang="es-ES" altLang="es-MX" b="0" i="1" u="none" strike="noStrike" cap="none" normalizeH="0" baseline="0" dirty="0" smtClean="0">
              <a:ln>
                <a:noFill/>
              </a:ln>
              <a:solidFill>
                <a:srgbClr val="0070C0"/>
              </a:solidFill>
              <a:effectLst/>
              <a:latin typeface="+mj-lt"/>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b="0" i="0" u="none" strike="noStrike" cap="none" normalizeH="0" baseline="0" dirty="0" smtClean="0">
                <a:ln>
                  <a:noFill/>
                </a:ln>
                <a:solidFill>
                  <a:schemeClr val="tx1"/>
                </a:solidFill>
                <a:effectLst/>
                <a:latin typeface="+mj-lt"/>
                <a:ea typeface="Times New Roman" panose="02020603050405020304" pitchFamily="18" charset="0"/>
                <a:cs typeface="Arial" panose="020B0604020202020204" pitchFamily="34" charset="0"/>
              </a:rPr>
              <a:t>Esta competencia consiste en disponer de habilidades para buscar, obtener, procesar y comunicar información, y para transformarla en conocimiento. </a:t>
            </a:r>
            <a:endParaRPr lang="es-ES" altLang="es-MX" dirty="0">
              <a:solidFill>
                <a:schemeClr val="tx1"/>
              </a:solidFill>
              <a:latin typeface="+mj-lt"/>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MX" b="0" i="0" u="none" strike="noStrike" cap="none" normalizeH="0" baseline="0" dirty="0" smtClean="0">
              <a:ln>
                <a:noFill/>
              </a:ln>
              <a:solidFill>
                <a:schemeClr val="tx1"/>
              </a:solidFill>
              <a:effectLst/>
              <a:latin typeface="+mj-lt"/>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smtClean="0">
                <a:ln>
                  <a:noFill/>
                </a:ln>
                <a:solidFill>
                  <a:srgbClr val="0070C0"/>
                </a:solidFill>
                <a:effectLst/>
                <a:latin typeface="+mj-lt"/>
                <a:ea typeface="Calibri" panose="020F0502020204030204" pitchFamily="34" charset="0"/>
                <a:cs typeface="Times New Roman" panose="02020603050405020304" pitchFamily="18" charset="0"/>
              </a:rPr>
              <a:t>COMPETENCIA SOCIAL Y CIUDADANA</a:t>
            </a:r>
            <a:endParaRPr kumimoji="0" lang="es-MX" altLang="es-MX" b="0" i="0" u="none" strike="noStrike" cap="none" normalizeH="0" baseline="0" dirty="0" smtClean="0">
              <a:ln>
                <a:noFill/>
              </a:ln>
              <a:solidFill>
                <a:srgbClr val="0070C0"/>
              </a:solidFill>
              <a:effectLst/>
              <a:latin typeface="+mj-lt"/>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b="0" i="0" u="none" strike="noStrike" cap="none" normalizeH="0" baseline="0" dirty="0" smtClean="0">
                <a:ln>
                  <a:noFill/>
                </a:ln>
                <a:solidFill>
                  <a:schemeClr val="tx1"/>
                </a:solidFill>
                <a:effectLst/>
                <a:latin typeface="+mj-lt"/>
                <a:ea typeface="Times New Roman" panose="02020603050405020304" pitchFamily="18" charset="0"/>
                <a:cs typeface="Arial" panose="020B0604020202020204" pitchFamily="34" charset="0"/>
              </a:rPr>
              <a:t>Esta competencia hace posible comprender la realidad social en que se vive, cooperar, convivir y ejercer la ciudadanía democrática en una sociedad plural, así como comprometerse a contribuir a su mejora. En ella están integrados conocimientos diversos y habilidades complejas que permiten participar, tomar decisiones, elegir cómo comportarse en determinadas situaciones y responsabilizarse de las elecciones y decisiones adoptadas.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smtClean="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b="0" i="0" u="none" strike="noStrike" cap="none" normalizeH="0" baseline="0" dirty="0" smtClean="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MX" b="1" i="0" u="none" strike="noStrike" cap="none" normalizeH="0" baseline="0" dirty="0" smtClean="0">
                <a:ln>
                  <a:noFill/>
                </a:ln>
                <a:solidFill>
                  <a:srgbClr val="0070C0"/>
                </a:solidFill>
                <a:effectLst/>
                <a:latin typeface="+mj-lt"/>
                <a:ea typeface="Times New Roman" panose="02020603050405020304" pitchFamily="18" charset="0"/>
                <a:cs typeface="Arial" panose="020B0604020202020204" pitchFamily="34" charset="0"/>
              </a:rPr>
              <a:t>COMPETENCIA CULTURAL Y ARTÍSTICA</a:t>
            </a:r>
            <a:endParaRPr kumimoji="0" lang="es-MX" altLang="es-MX" b="0" i="0" u="none" strike="noStrike" cap="none" normalizeH="0" baseline="0" dirty="0" smtClean="0">
              <a:ln>
                <a:noFill/>
              </a:ln>
              <a:solidFill>
                <a:srgbClr val="0070C0"/>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b="0" i="0" u="none" strike="noStrike" cap="none" normalizeH="0" baseline="0" dirty="0" smtClean="0">
                <a:ln>
                  <a:noFill/>
                </a:ln>
                <a:solidFill>
                  <a:schemeClr val="tx1"/>
                </a:solidFill>
                <a:effectLst/>
                <a:latin typeface="+mj-lt"/>
                <a:ea typeface="Times New Roman" panose="02020603050405020304" pitchFamily="18" charset="0"/>
                <a:cs typeface="Arial" panose="020B0604020202020204" pitchFamily="34" charset="0"/>
              </a:rPr>
              <a:t>Esta competencia supone conocer, comprender, apreciar y valorar críticamente diferentes manifestaciones culturales y artísticas, utilizarlas como fuente de enriquecimiento y disfrute y considerarlas como parte del patrimonio de los pueblos.</a:t>
            </a:r>
            <a:endParaRPr kumimoji="0" lang="es-ES" altLang="es-MX" b="0" i="1"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b="1" i="0" u="none" strike="noStrike" cap="none" normalizeH="0" baseline="0" dirty="0" smtClean="0">
                <a:ln>
                  <a:noFill/>
                </a:ln>
                <a:solidFill>
                  <a:schemeClr val="tx1"/>
                </a:solidFill>
                <a:effectLst/>
                <a:latin typeface="+mj-lt"/>
                <a:ea typeface="Times New Roman" panose="02020603050405020304" pitchFamily="18" charset="0"/>
                <a:cs typeface="Arial" panose="020B0604020202020204" pitchFamily="34" charset="0"/>
              </a:rPr>
              <a:t> </a:t>
            </a:r>
            <a:endParaRPr kumimoji="0" lang="es-MX" altLang="es-MX"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17302604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51721" y="1253231"/>
            <a:ext cx="9981127" cy="4790878"/>
          </a:xfrm>
        </p:spPr>
        <p:txBody>
          <a:bodyPr>
            <a:normAutofit/>
          </a:bodyPr>
          <a:lstStyle/>
          <a:p>
            <a:pPr marL="0" lvl="0" indent="0" algn="just" defTabSz="914400" eaLnBrk="0" fontAlgn="base" hangingPunct="0">
              <a:spcBef>
                <a:spcPct val="0"/>
              </a:spcBef>
              <a:spcAft>
                <a:spcPct val="0"/>
              </a:spcAft>
              <a:buClrTx/>
              <a:buNone/>
            </a:pPr>
            <a:r>
              <a:rPr lang="es-ES" altLang="es-MX" b="1" dirty="0">
                <a:solidFill>
                  <a:schemeClr val="tx1"/>
                </a:solidFill>
                <a:latin typeface="+mj-lt"/>
                <a:ea typeface="Times New Roman" panose="02020603050405020304" pitchFamily="18" charset="0"/>
                <a:cs typeface="Arial" panose="020B0604020202020204" pitchFamily="34" charset="0"/>
              </a:rPr>
              <a:t> </a:t>
            </a:r>
            <a:r>
              <a:rPr lang="es-ES" altLang="es-MX" b="1" dirty="0">
                <a:solidFill>
                  <a:srgbClr val="0070C0"/>
                </a:solidFill>
                <a:latin typeface="+mj-lt"/>
                <a:ea typeface="Times New Roman" panose="02020603050405020304" pitchFamily="18" charset="0"/>
                <a:cs typeface="Arial" panose="020B0604020202020204" pitchFamily="34" charset="0"/>
              </a:rPr>
              <a:t>COMPETENCIA PARA APRENDER A APRENDER</a:t>
            </a:r>
            <a:endParaRPr lang="es-ES" altLang="es-MX" i="1" dirty="0">
              <a:solidFill>
                <a:srgbClr val="0070C0"/>
              </a:solidFill>
              <a:latin typeface="+mj-lt"/>
              <a:ea typeface="Times New Roman" panose="02020603050405020304" pitchFamily="18" charset="0"/>
              <a:cs typeface="Times New Roman" panose="02020603050405020304" pitchFamily="18" charset="0"/>
            </a:endParaRPr>
          </a:p>
          <a:p>
            <a:pPr marL="0" lvl="0" indent="0" algn="just" defTabSz="914400" eaLnBrk="0" fontAlgn="base" hangingPunct="0">
              <a:spcBef>
                <a:spcPct val="0"/>
              </a:spcBef>
              <a:spcAft>
                <a:spcPct val="0"/>
              </a:spcAft>
              <a:buClrTx/>
              <a:buNone/>
            </a:pPr>
            <a:r>
              <a:rPr lang="es-ES" altLang="es-MX" dirty="0">
                <a:solidFill>
                  <a:schemeClr val="tx1"/>
                </a:solidFill>
                <a:latin typeface="+mj-lt"/>
                <a:ea typeface="Times New Roman" panose="02020603050405020304" pitchFamily="18" charset="0"/>
                <a:cs typeface="Arial" panose="020B0604020202020204" pitchFamily="34" charset="0"/>
              </a:rPr>
              <a:t>Aprender a aprender supone disponer de habilidades para iniciarse en el aprendizaje y ser capaz de continuar aprendiendo de manera cada vez más eficaz y autónoma de acuerdo a los propios objetivos y necesidades</a:t>
            </a:r>
            <a:r>
              <a:rPr lang="es-ES" altLang="es-MX" dirty="0" smtClean="0">
                <a:solidFill>
                  <a:schemeClr val="tx1"/>
                </a:solidFill>
                <a:latin typeface="+mj-lt"/>
                <a:ea typeface="Times New Roman" panose="02020603050405020304" pitchFamily="18" charset="0"/>
                <a:cs typeface="Arial" panose="020B0604020202020204" pitchFamily="34" charset="0"/>
              </a:rPr>
              <a:t>.</a:t>
            </a:r>
          </a:p>
          <a:p>
            <a:pPr marL="0" lvl="0" indent="0" algn="just" defTabSz="914400" eaLnBrk="0" fontAlgn="base" hangingPunct="0">
              <a:spcBef>
                <a:spcPct val="0"/>
              </a:spcBef>
              <a:spcAft>
                <a:spcPct val="0"/>
              </a:spcAft>
              <a:buClrTx/>
              <a:buNone/>
            </a:pPr>
            <a:endParaRPr lang="es-MX" altLang="es-MX" dirty="0" smtClean="0">
              <a:solidFill>
                <a:schemeClr val="tx1"/>
              </a:solidFill>
              <a:latin typeface="+mj-lt"/>
            </a:endParaRPr>
          </a:p>
          <a:p>
            <a:pPr marL="0" lvl="0" indent="0" algn="just" defTabSz="914400" eaLnBrk="0" fontAlgn="base" hangingPunct="0">
              <a:spcBef>
                <a:spcPct val="0"/>
              </a:spcBef>
              <a:spcAft>
                <a:spcPct val="0"/>
              </a:spcAft>
              <a:buClrTx/>
              <a:buNone/>
            </a:pPr>
            <a:endParaRPr lang="es-MX" altLang="es-MX" dirty="0">
              <a:solidFill>
                <a:schemeClr val="tx1"/>
              </a:solidFill>
              <a:latin typeface="+mj-lt"/>
            </a:endParaRPr>
          </a:p>
          <a:p>
            <a:pPr marL="0" lvl="0" indent="0" algn="just" defTabSz="914400" eaLnBrk="0" fontAlgn="base" hangingPunct="0">
              <a:spcBef>
                <a:spcPct val="0"/>
              </a:spcBef>
              <a:spcAft>
                <a:spcPct val="0"/>
              </a:spcAft>
              <a:buClrTx/>
              <a:buNone/>
            </a:pPr>
            <a:r>
              <a:rPr lang="es-ES" altLang="es-MX" b="1" dirty="0" smtClean="0">
                <a:solidFill>
                  <a:srgbClr val="0070C0"/>
                </a:solidFill>
                <a:latin typeface="+mj-lt"/>
                <a:ea typeface="Times New Roman" panose="02020603050405020304" pitchFamily="18" charset="0"/>
                <a:cs typeface="Arial" panose="020B0604020202020204" pitchFamily="34" charset="0"/>
              </a:rPr>
              <a:t>AUTONOMÍA </a:t>
            </a:r>
            <a:r>
              <a:rPr lang="es-ES" altLang="es-MX" b="1" dirty="0">
                <a:solidFill>
                  <a:srgbClr val="0070C0"/>
                </a:solidFill>
                <a:latin typeface="+mj-lt"/>
                <a:ea typeface="Times New Roman" panose="02020603050405020304" pitchFamily="18" charset="0"/>
                <a:cs typeface="Arial" panose="020B0604020202020204" pitchFamily="34" charset="0"/>
              </a:rPr>
              <a:t>E INICIATIVA PERSONAL</a:t>
            </a:r>
            <a:endParaRPr lang="es-ES" altLang="es-MX" i="1" dirty="0">
              <a:solidFill>
                <a:srgbClr val="0070C0"/>
              </a:solidFill>
              <a:latin typeface="+mj-lt"/>
              <a:ea typeface="Times New Roman" panose="02020603050405020304" pitchFamily="18" charset="0"/>
              <a:cs typeface="Times New Roman" panose="02020603050405020304" pitchFamily="18" charset="0"/>
            </a:endParaRPr>
          </a:p>
          <a:p>
            <a:pPr marL="0" lvl="0" indent="0" algn="just" defTabSz="914400" eaLnBrk="0" fontAlgn="base" hangingPunct="0">
              <a:spcBef>
                <a:spcPct val="0"/>
              </a:spcBef>
              <a:spcAft>
                <a:spcPct val="0"/>
              </a:spcAft>
              <a:buClrTx/>
              <a:buNone/>
            </a:pPr>
            <a:r>
              <a:rPr lang="es-ES" altLang="es-MX" dirty="0">
                <a:solidFill>
                  <a:schemeClr val="tx1"/>
                </a:solidFill>
                <a:latin typeface="+mj-lt"/>
                <a:ea typeface="Times New Roman" panose="02020603050405020304" pitchFamily="18" charset="0"/>
                <a:cs typeface="Arial" panose="020B0604020202020204" pitchFamily="34" charset="0"/>
              </a:rPr>
              <a:t>Esta competencia se refiere, por una parte, a la adquisición de la conciencia y aplicación de un conjunto de valores y actitudes personales interrelacionadas, como la responsabilidad, la perseverancia, el conocimiento de sí mismo y la autoestima, la creatividad, la autocrítica, el control emocional, la capacidad de elegir, de calcular riesgos y de afrontar los problemas, así como la capacidad de demorar la necesidad de satisfacción inmediata, de aprender de los errores y de asumir riesgos.</a:t>
            </a:r>
            <a:endParaRPr lang="es-MX" altLang="es-MX" dirty="0">
              <a:solidFill>
                <a:schemeClr val="tx1"/>
              </a:solidFill>
              <a:latin typeface="+mj-lt"/>
            </a:endParaRPr>
          </a:p>
          <a:p>
            <a:pPr marL="0" indent="0" algn="just">
              <a:buNone/>
            </a:pPr>
            <a:endParaRPr lang="es-MX" dirty="0"/>
          </a:p>
        </p:txBody>
      </p:sp>
    </p:spTree>
    <p:extLst>
      <p:ext uri="{BB962C8B-B14F-4D97-AF65-F5344CB8AC3E}">
        <p14:creationId xmlns:p14="http://schemas.microsoft.com/office/powerpoint/2010/main" val="18406644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8086" y="4548660"/>
            <a:ext cx="2292934" cy="1841665"/>
          </a:xfrm>
          <a:prstGeom prst="rect">
            <a:avLst/>
          </a:prstGeom>
        </p:spPr>
      </p:pic>
      <p:sp>
        <p:nvSpPr>
          <p:cNvPr id="2" name="Título 1"/>
          <p:cNvSpPr>
            <a:spLocks noGrp="1"/>
          </p:cNvSpPr>
          <p:nvPr>
            <p:ph type="title"/>
          </p:nvPr>
        </p:nvSpPr>
        <p:spPr/>
        <p:txBody>
          <a:bodyPr/>
          <a:lstStyle/>
          <a:p>
            <a:r>
              <a:rPr lang="es-MX" b="1" dirty="0"/>
              <a:t>Secuencia del diseño curricular</a:t>
            </a:r>
            <a:r>
              <a:rPr lang="es-MX" dirty="0"/>
              <a:t/>
            </a:r>
            <a:br>
              <a:rPr lang="es-MX" dirty="0"/>
            </a:br>
            <a:endParaRPr lang="es-MX" dirty="0"/>
          </a:p>
        </p:txBody>
      </p:sp>
      <p:sp>
        <p:nvSpPr>
          <p:cNvPr id="3" name="Marcador de contenido 2"/>
          <p:cNvSpPr>
            <a:spLocks noGrp="1"/>
          </p:cNvSpPr>
          <p:nvPr>
            <p:ph idx="1"/>
          </p:nvPr>
        </p:nvSpPr>
        <p:spPr>
          <a:xfrm>
            <a:off x="1004515" y="1686708"/>
            <a:ext cx="10058400" cy="3441883"/>
          </a:xfrm>
        </p:spPr>
        <p:txBody>
          <a:bodyPr>
            <a:normAutofit/>
          </a:bodyPr>
          <a:lstStyle/>
          <a:p>
            <a:pPr algn="just"/>
            <a:r>
              <a:rPr lang="es-MX" dirty="0"/>
              <a:t>Los procesos de actualización curricular de las carreras universitarias suelen llevarse a cabo en un marco de tensión entre los tiempos que se precisan para el debate de cátedras y con los representantes del campo profesional, que confluyen en la elaboración deductiva del perfil de egreso y posteriormente de la malla curricular, frente a los tiempos administrativos que demandan lograr una actualización de la carrera dentro de plazos acotados, para poder dimensionar los costos de las reformas y formalizar la comunicación a los estudiantes que deben inscribirse en la carrera renovada</a:t>
            </a:r>
            <a:r>
              <a:rPr lang="es-MX" dirty="0" smtClean="0"/>
              <a:t>.</a:t>
            </a:r>
          </a:p>
          <a:p>
            <a:pPr algn="just"/>
            <a:r>
              <a:rPr lang="es-MX" dirty="0"/>
              <a:t>Como resultado, las mallas curriculares que se elaboran son productos que apuntan al logro de unas competencias establecidas previamente, pero que en ocasiones no están todavía del todo "maduras" en términos de su coherencia con el perfil de egreso (que la encuadra) y los programas de asignaturas (que se desprenden de ella).</a:t>
            </a:r>
          </a:p>
          <a:p>
            <a:pPr algn="just"/>
            <a:endParaRPr lang="es-MX" dirty="0"/>
          </a:p>
        </p:txBody>
      </p:sp>
    </p:spTree>
    <p:extLst>
      <p:ext uri="{BB962C8B-B14F-4D97-AF65-F5344CB8AC3E}">
        <p14:creationId xmlns:p14="http://schemas.microsoft.com/office/powerpoint/2010/main" val="1314609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UNIDAD IV</a:t>
            </a:r>
            <a:endParaRPr lang="es-MX" dirty="0"/>
          </a:p>
        </p:txBody>
      </p:sp>
      <p:sp>
        <p:nvSpPr>
          <p:cNvPr id="3" name="2 Marcador de contenido"/>
          <p:cNvSpPr>
            <a:spLocks noGrp="1"/>
          </p:cNvSpPr>
          <p:nvPr>
            <p:ph idx="1"/>
          </p:nvPr>
        </p:nvSpPr>
        <p:spPr/>
        <p:txBody>
          <a:bodyPr/>
          <a:lstStyle/>
          <a:p>
            <a:pPr algn="ctr"/>
            <a:r>
              <a:rPr lang="es-MX" dirty="0" smtClean="0"/>
              <a:t>PARADIGMAS DE APRENDIZAJE</a:t>
            </a:r>
          </a:p>
          <a:p>
            <a:endParaRPr lang="es-MX" dirty="0"/>
          </a:p>
          <a:p>
            <a:r>
              <a:rPr lang="es-MX" dirty="0" smtClean="0"/>
              <a:t> </a:t>
            </a:r>
            <a:endParaRPr lang="es-MX" dirty="0"/>
          </a:p>
        </p:txBody>
      </p:sp>
      <p:pic>
        <p:nvPicPr>
          <p:cNvPr id="1026" name="Picture 2" descr="Resultado de image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1543" y="2376488"/>
            <a:ext cx="4795311" cy="4011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52702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dirty="0" smtClean="0"/>
          </a:p>
          <a:p>
            <a:r>
              <a:rPr lang="es-MX" dirty="0" smtClean="0"/>
              <a:t>El </a:t>
            </a:r>
            <a:r>
              <a:rPr lang="es-MX" dirty="0"/>
              <a:t>punto de partida estaba caracterizado por un desfase entre el currículo renovado y el aporte de las asignaturas al desarrollo de las competencias, puesto que en cada asignatura, las competencias a las cuales la asignatura aportaría para su desarrollo, fueron determinadas por cada profesor, estableciendo un desarrollo no equilibrado en cada una de las competencias. Esta constatación promovió un proceso de revisión y modificación de los programas para que en su conjunto desarrollaran las competencias señaladas en el perfil de manera balanceada.</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8406" y="184956"/>
            <a:ext cx="3439875" cy="1847850"/>
          </a:xfrm>
          <a:prstGeom prst="rect">
            <a:avLst/>
          </a:prstGeom>
        </p:spPr>
      </p:pic>
    </p:spTree>
    <p:extLst>
      <p:ext uri="{BB962C8B-B14F-4D97-AF65-F5344CB8AC3E}">
        <p14:creationId xmlns:p14="http://schemas.microsoft.com/office/powerpoint/2010/main" val="15239246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1855" y="1241265"/>
            <a:ext cx="8911687" cy="1280890"/>
          </a:xfrm>
        </p:spPr>
        <p:txBody>
          <a:bodyPr>
            <a:normAutofit fontScale="90000"/>
          </a:bodyPr>
          <a:lstStyle/>
          <a:p>
            <a:r>
              <a:rPr lang="es-MX" b="1" dirty="0"/>
              <a:t>Estrategias del diseño curricular</a:t>
            </a:r>
            <a:r>
              <a:rPr lang="es-MX" dirty="0"/>
              <a:t/>
            </a:r>
            <a:br>
              <a:rPr lang="es-MX" dirty="0"/>
            </a:br>
            <a:endParaRPr lang="es-MX" dirty="0"/>
          </a:p>
        </p:txBody>
      </p:sp>
      <p:sp>
        <p:nvSpPr>
          <p:cNvPr id="3" name="Marcador de contenido 2"/>
          <p:cNvSpPr>
            <a:spLocks noGrp="1"/>
          </p:cNvSpPr>
          <p:nvPr>
            <p:ph idx="1"/>
          </p:nvPr>
        </p:nvSpPr>
        <p:spPr>
          <a:xfrm>
            <a:off x="1213785" y="2529110"/>
            <a:ext cx="8915400" cy="3777622"/>
          </a:xfrm>
        </p:spPr>
        <p:txBody>
          <a:bodyPr/>
          <a:lstStyle/>
          <a:p>
            <a:pPr algn="just"/>
            <a:r>
              <a:rPr lang="es-MX" dirty="0"/>
              <a:t>Las estrategias curriculares las definimos como un sistema de saberes culturales de gran repercusión social que complementan la formación integral de los profesionales y coadyuvan </a:t>
            </a:r>
            <a:r>
              <a:rPr lang="es-MX" dirty="0" smtClean="0"/>
              <a:t>al desarrollo</a:t>
            </a:r>
            <a:r>
              <a:rPr lang="es-MX" dirty="0"/>
              <a:t> de las competencias profesionales en los diferentes modos de actuación y campos </a:t>
            </a:r>
            <a:r>
              <a:rPr lang="es-MX" dirty="0" smtClean="0"/>
              <a:t>de acción</a:t>
            </a:r>
            <a:r>
              <a:rPr lang="es-MX" dirty="0"/>
              <a:t> del profesional lo que conllevó a definir desde el punto de vista didáctico una tipología según su contribución en dicha relación con una concepción de </a:t>
            </a:r>
            <a:r>
              <a:rPr lang="es-MX" dirty="0" smtClean="0"/>
              <a:t>interacción</a:t>
            </a:r>
            <a:r>
              <a:rPr lang="es-MX" dirty="0"/>
              <a:t> e integración: estrategia rectora(dirección), estrategias complementarias (medioambiente y económica) y estrategias auxiliares (idioma Inglés, Historia de Cuba, Información científica, computación, preparación para la defensa</a:t>
            </a:r>
            <a:r>
              <a:rPr lang="es-MX" dirty="0" smtClean="0"/>
              <a:t>).</a:t>
            </a:r>
          </a:p>
          <a:p>
            <a:pPr algn="just"/>
            <a:r>
              <a:rPr lang="es-MX" dirty="0"/>
              <a:t/>
            </a:r>
            <a:br>
              <a:rPr lang="es-MX" dirty="0"/>
            </a:b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003" y="211022"/>
            <a:ext cx="2750854" cy="2060485"/>
          </a:xfrm>
          <a:prstGeom prst="rect">
            <a:avLst/>
          </a:prstGeom>
        </p:spPr>
      </p:pic>
    </p:spTree>
    <p:extLst>
      <p:ext uri="{BB962C8B-B14F-4D97-AF65-F5344CB8AC3E}">
        <p14:creationId xmlns:p14="http://schemas.microsoft.com/office/powerpoint/2010/main" val="22492074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Pasos de las estrategias</a:t>
            </a:r>
            <a:r>
              <a:rPr lang="es-MX" dirty="0"/>
              <a:t/>
            </a:r>
            <a:br>
              <a:rPr lang="es-MX" dirty="0"/>
            </a:br>
            <a:endParaRPr lang="es-MX" dirty="0"/>
          </a:p>
        </p:txBody>
      </p:sp>
      <p:sp>
        <p:nvSpPr>
          <p:cNvPr id="3" name="Marcador de contenido 2"/>
          <p:cNvSpPr>
            <a:spLocks noGrp="1"/>
          </p:cNvSpPr>
          <p:nvPr>
            <p:ph idx="1"/>
          </p:nvPr>
        </p:nvSpPr>
        <p:spPr>
          <a:xfrm>
            <a:off x="833580" y="1243653"/>
            <a:ext cx="10380372" cy="4415026"/>
          </a:xfrm>
        </p:spPr>
        <p:txBody>
          <a:bodyPr>
            <a:normAutofit/>
          </a:bodyPr>
          <a:lstStyle/>
          <a:p>
            <a:pPr marL="0" indent="0" algn="just">
              <a:buNone/>
            </a:pPr>
            <a:r>
              <a:rPr lang="es-MX" dirty="0" smtClean="0"/>
              <a:t>1ero</a:t>
            </a:r>
            <a:r>
              <a:rPr lang="es-MX" dirty="0"/>
              <a:t>.- El tratamiento se realizará de manera diferenciada para años, a partir de los objetivos declarados para las estrategias y derivándolos según el nivel de asimilación planteado para los diferentes niveles de la carrera (preparatorio, pre-profesional y profesional).</a:t>
            </a:r>
          </a:p>
          <a:p>
            <a:pPr marL="0" indent="0" algn="just">
              <a:buNone/>
            </a:pPr>
            <a:r>
              <a:rPr lang="es-MX" dirty="0" smtClean="0"/>
              <a:t>2do</a:t>
            </a:r>
            <a:r>
              <a:rPr lang="es-MX" dirty="0"/>
              <a:t>.- Los contenidos de las estrategias se concretan en las disciplinas y asignaturas respondiendo a la formación de la competencia de dirección, para lo cual se trabajara en la solución de </a:t>
            </a:r>
            <a:r>
              <a:rPr lang="es-MX" dirty="0" smtClean="0"/>
              <a:t>problemas</a:t>
            </a:r>
            <a:r>
              <a:rPr lang="es-MX" dirty="0"/>
              <a:t> profesionales (relaciones multi e interdisciplinarias), en las diferentes formas de </a:t>
            </a:r>
            <a:r>
              <a:rPr lang="es-MX" dirty="0" smtClean="0"/>
              <a:t>organización</a:t>
            </a:r>
            <a:r>
              <a:rPr lang="es-MX" dirty="0"/>
              <a:t> del proceso docente educativo y mediante diferentes salidas evaluativos, que connoten a la asignatura integradora y la incidencia en las actividades en el </a:t>
            </a:r>
            <a:r>
              <a:rPr lang="es-MX" dirty="0" smtClean="0"/>
              <a:t>proyecto</a:t>
            </a:r>
            <a:r>
              <a:rPr lang="es-MX" dirty="0"/>
              <a:t> educativo para satisfacer las necesidades cognitivas, afectivas y motivacionales de los estudiantes.</a:t>
            </a:r>
          </a:p>
          <a:p>
            <a:pPr marL="0" indent="0" algn="just">
              <a:buNone/>
            </a:pPr>
            <a:r>
              <a:rPr lang="es-MX" dirty="0" smtClean="0"/>
              <a:t>3ero</a:t>
            </a:r>
            <a:r>
              <a:rPr lang="es-MX" dirty="0"/>
              <a:t>.-La contribución de las estrategias curriculares a la formación de valores responde al modelo de la carrera y al enfoque integral considerado como el principio didáctico rector en la integración.</a:t>
            </a:r>
          </a:p>
          <a:p>
            <a:pPr marL="0" indent="0" algn="just">
              <a:buNone/>
            </a:pPr>
            <a:r>
              <a:rPr lang="es-MX" dirty="0" smtClean="0"/>
              <a:t>4to</a:t>
            </a:r>
            <a:r>
              <a:rPr lang="es-MX" dirty="0"/>
              <a:t>.- </a:t>
            </a:r>
            <a:r>
              <a:rPr lang="es-MX" dirty="0" smtClean="0"/>
              <a:t>La evaluación</a:t>
            </a:r>
            <a:r>
              <a:rPr lang="es-MX" dirty="0"/>
              <a:t> de las estrategias es consustancial con las formas evaluativas de las asignaturas y del año estas corroboran su papel en la formación integral del </a:t>
            </a:r>
            <a:r>
              <a:rPr lang="es-MX" dirty="0" smtClean="0"/>
              <a:t>estudiante</a:t>
            </a:r>
            <a:endParaRPr lang="es-MX" dirty="0"/>
          </a:p>
        </p:txBody>
      </p:sp>
    </p:spTree>
    <p:extLst>
      <p:ext uri="{BB962C8B-B14F-4D97-AF65-F5344CB8AC3E}">
        <p14:creationId xmlns:p14="http://schemas.microsoft.com/office/powerpoint/2010/main" val="6318518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49982" y="2356835"/>
            <a:ext cx="10131425" cy="4096974"/>
          </a:xfrm>
        </p:spPr>
        <p:txBody>
          <a:bodyPr>
            <a:normAutofit lnSpcReduction="10000"/>
          </a:bodyPr>
          <a:lstStyle/>
          <a:p>
            <a:pPr marL="0" indent="0" algn="ctr">
              <a:buNone/>
            </a:pPr>
            <a:r>
              <a:rPr lang="es-MX" sz="4400" dirty="0" smtClean="0">
                <a:latin typeface="Aharoni" panose="02010803020104030203" pitchFamily="2" charset="-79"/>
                <a:cs typeface="Aharoni" panose="02010803020104030203" pitchFamily="2" charset="-79"/>
              </a:rPr>
              <a:t>HERRAMIENTAS</a:t>
            </a:r>
          </a:p>
          <a:p>
            <a:pPr algn="just"/>
            <a:r>
              <a:rPr lang="es-MX" dirty="0" smtClean="0"/>
              <a:t>Las </a:t>
            </a:r>
            <a:r>
              <a:rPr lang="es-MX" dirty="0"/>
              <a:t>herramientas para el Desarrollo Curricular: Una Caja de Recursos procura asistir a especialistas y profesionales involucrados en la reforma y el cambio curricular. Como el instituto de la UNESCO especializado en el campo curricular, la Oficina Internacional de Educación (OIE),  enfatiza el rol fundamental que los procesos de desarrollo curricular desempeñan en el fomento y la mejora de la excelencia, la relevancia y la equidad de la educación.</a:t>
            </a:r>
          </a:p>
          <a:p>
            <a:pPr algn="just"/>
            <a:r>
              <a:rPr lang="es-MX" dirty="0"/>
              <a:t>La Caja de Recursos ofrece una amplia perspectiva internacional con el objetivo de profundizar en el entendimiento de la teoría y la practica del  cambio y desarrollo curricular. Los ocho módulos que conforman esta Caja de Recursos cubren una diversidad de factores y dimensiones que deben ser considerados para mejorar la calidad de los procesos y productos del </a:t>
            </a:r>
            <a:r>
              <a:rPr lang="es-MX" dirty="0" smtClean="0"/>
              <a:t>desarrollo curricular:</a:t>
            </a:r>
          </a:p>
          <a:p>
            <a:pPr algn="just"/>
            <a:r>
              <a:rPr lang="es-MX" dirty="0"/>
              <a:t/>
            </a:r>
            <a:br>
              <a:rPr lang="es-MX" dirty="0"/>
            </a:b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9595" y="242418"/>
            <a:ext cx="6172200" cy="2114417"/>
          </a:xfrm>
          <a:prstGeom prst="rect">
            <a:avLst/>
          </a:prstGeom>
        </p:spPr>
      </p:pic>
    </p:spTree>
    <p:extLst>
      <p:ext uri="{BB962C8B-B14F-4D97-AF65-F5344CB8AC3E}">
        <p14:creationId xmlns:p14="http://schemas.microsoft.com/office/powerpoint/2010/main" val="4832669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27279" y="888642"/>
            <a:ext cx="10284060" cy="4995323"/>
          </a:xfrm>
        </p:spPr>
        <p:txBody>
          <a:bodyPr>
            <a:normAutofit/>
          </a:bodyPr>
          <a:lstStyle/>
          <a:p>
            <a:pPr marL="0" indent="0" algn="just">
              <a:buNone/>
            </a:pPr>
            <a:r>
              <a:rPr lang="es-MX" dirty="0"/>
              <a:t>1. Formulación y dialogo en torno a políticas</a:t>
            </a:r>
          </a:p>
          <a:p>
            <a:pPr algn="just"/>
            <a:r>
              <a:rPr lang="es-MX" dirty="0"/>
              <a:t>Dado que la caja de herramientas se ha diseñado para ser utilizada de manera flexible en una amplia variedad de contextos diferentes, los productos y procesos mencionados podrían resultar útiles en diferentes grados, pero son comunes a la mayoría, si no a todas, las situaciones de desarrollo curricular.</a:t>
            </a:r>
          </a:p>
          <a:p>
            <a:pPr algn="just"/>
            <a:r>
              <a:rPr lang="es-MX" dirty="0"/>
              <a:t>La estructura de la caja de herramientas se ha construido en torno al Módulo 1 que trata acerca del "Cambio curricular", relacionado con diferentes dimensiones del cambio curricular que forman un conjunto de módulos independientes. Estos pueden leerse por separado en relación con el Módulo </a:t>
            </a:r>
            <a:endParaRPr lang="es-MX" dirty="0" smtClean="0"/>
          </a:p>
          <a:p>
            <a:pPr marL="0" indent="0" algn="just">
              <a:buNone/>
            </a:pPr>
            <a:r>
              <a:rPr lang="es-MX" dirty="0" smtClean="0"/>
              <a:t>2</a:t>
            </a:r>
            <a:r>
              <a:rPr lang="es-MX" dirty="0"/>
              <a:t>. Cambio Curricular</a:t>
            </a:r>
          </a:p>
          <a:p>
            <a:pPr algn="just"/>
            <a:r>
              <a:rPr lang="es-MX" dirty="0" smtClean="0"/>
              <a:t>Este </a:t>
            </a:r>
            <a:r>
              <a:rPr lang="es-MX" dirty="0"/>
              <a:t>módulo introductorio propone un enfoque comprehensivo respecto del cambio curricular que comienza ubicando al currículo dentro del marco más amplio de la educación de calidad y de políticas educativas eficaces, y definiendo el cambio curricular como un proceso dinámico orientado a asegurar la relevancia del aprendizaje</a:t>
            </a:r>
            <a:r>
              <a:rPr lang="es-MX" dirty="0" smtClean="0"/>
              <a:t>.</a:t>
            </a:r>
          </a:p>
          <a:p>
            <a:pPr algn="just"/>
            <a:endParaRPr lang="es-MX" dirty="0"/>
          </a:p>
        </p:txBody>
      </p:sp>
    </p:spTree>
    <p:extLst>
      <p:ext uri="{BB962C8B-B14F-4D97-AF65-F5344CB8AC3E}">
        <p14:creationId xmlns:p14="http://schemas.microsoft.com/office/powerpoint/2010/main" val="15592321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buNone/>
            </a:pPr>
            <a:r>
              <a:rPr lang="es-MX" dirty="0"/>
              <a:t>3. Diseño Curricular</a:t>
            </a:r>
          </a:p>
          <a:p>
            <a:pPr algn="just"/>
            <a:r>
              <a:rPr lang="es-MX" dirty="0"/>
              <a:t>Este módulo presenta una estructura genérica para los marcos curriculares y examina la relación entre sus diferentes elementos constitutivos. El mismo provee una mirada acerca de los diferentes enfoques respecto del proceso de definir qué es lo que los alumnos deberían aprender y deberían poder hacer al finalizar los diferentes ciclos de aprendizaje sobre la base de la formulación de objetivos, habilidades, competencias y/o estándares. </a:t>
            </a:r>
          </a:p>
          <a:p>
            <a:pPr marL="0" indent="0" algn="just">
              <a:buNone/>
            </a:pPr>
            <a:r>
              <a:rPr lang="es-MX" dirty="0" smtClean="0"/>
              <a:t>4</a:t>
            </a:r>
            <a:r>
              <a:rPr lang="es-MX" dirty="0"/>
              <a:t>. Gobierno y Administración del sistema</a:t>
            </a:r>
          </a:p>
          <a:p>
            <a:pPr algn="just"/>
            <a:r>
              <a:rPr lang="es-MX" dirty="0"/>
              <a:t>Este módulo examina la relación que existe entre un sensato gobierno y administración y un exitoso desarrollo curricular. En concordancia con el principio de relevancia, explora la importancia de una administración eficaz y el liderazgo de los procesos de desarrollo curricular en los niveles centrales, regionales y de centro educativo</a:t>
            </a:r>
            <a:r>
              <a:rPr lang="es-MX" dirty="0" smtClean="0"/>
              <a:t>.</a:t>
            </a:r>
          </a:p>
          <a:p>
            <a:pPr algn="just"/>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6887" y="309112"/>
            <a:ext cx="7936508" cy="1622719"/>
          </a:xfrm>
          <a:prstGeom prst="rect">
            <a:avLst/>
          </a:prstGeom>
        </p:spPr>
      </p:pic>
    </p:spTree>
    <p:extLst>
      <p:ext uri="{BB962C8B-B14F-4D97-AF65-F5344CB8AC3E}">
        <p14:creationId xmlns:p14="http://schemas.microsoft.com/office/powerpoint/2010/main" val="29237585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0874" y="369195"/>
            <a:ext cx="8915400" cy="5952092"/>
          </a:xfrm>
        </p:spPr>
        <p:txBody>
          <a:bodyPr>
            <a:noAutofit/>
          </a:bodyPr>
          <a:lstStyle/>
          <a:p>
            <a:pPr marL="0" indent="0" algn="just">
              <a:buNone/>
            </a:pPr>
            <a:r>
              <a:rPr lang="es-MX" sz="1800" dirty="0">
                <a:latin typeface="Arial" panose="020B0604020202020204" pitchFamily="34" charset="0"/>
                <a:cs typeface="Arial" panose="020B0604020202020204" pitchFamily="34" charset="0"/>
              </a:rPr>
              <a:t>5. Desarrollo de los libros de texto y materiales de enseñanza y aprendizaje</a:t>
            </a:r>
          </a:p>
          <a:p>
            <a:pPr algn="just"/>
            <a:r>
              <a:rPr lang="es-MX" sz="1800" dirty="0">
                <a:latin typeface="Arial" panose="020B0604020202020204" pitchFamily="34" charset="0"/>
                <a:cs typeface="Arial" panose="020B0604020202020204" pitchFamily="34" charset="0"/>
              </a:rPr>
              <a:t>Este módulo explora las tendencias actuales en las políticas y los procesos de desarrollo de libros de texto y así también, analiza diferentes modelos para que puedan ser considerados por los profesionales del currículo. Se presentan los roles potenciales de los diferentes actores, incluyendo el Ministro de Educación, en la producción y distribución de libros de texto. Asimismo, los usuarios pueden considerar los esquemas que mejor se adapten a sus </a:t>
            </a:r>
            <a:r>
              <a:rPr lang="es-MX" sz="1800" dirty="0" smtClean="0">
                <a:latin typeface="Arial" panose="020B0604020202020204" pitchFamily="34" charset="0"/>
                <a:cs typeface="Arial" panose="020B0604020202020204" pitchFamily="34" charset="0"/>
              </a:rPr>
              <a:t>contextos.</a:t>
            </a:r>
          </a:p>
          <a:p>
            <a:pPr marL="0" indent="0" algn="just">
              <a:buNone/>
            </a:pPr>
            <a:r>
              <a:rPr lang="es-MX" sz="1800" dirty="0" smtClean="0">
                <a:latin typeface="Arial" panose="020B0604020202020204" pitchFamily="34" charset="0"/>
                <a:cs typeface="Arial" panose="020B0604020202020204" pitchFamily="34" charset="0"/>
              </a:rPr>
              <a:t>6</a:t>
            </a:r>
            <a:r>
              <a:rPr lang="es-MX" sz="1800" dirty="0">
                <a:latin typeface="Arial" panose="020B0604020202020204" pitchFamily="34" charset="0"/>
                <a:cs typeface="Arial" panose="020B0604020202020204" pitchFamily="34" charset="0"/>
              </a:rPr>
              <a:t>. Desarrollo de capacidades para la implementación curricular</a:t>
            </a:r>
          </a:p>
          <a:p>
            <a:pPr algn="just"/>
            <a:r>
              <a:rPr lang="es-MX" sz="1800" dirty="0">
                <a:latin typeface="Arial" panose="020B0604020202020204" pitchFamily="34" charset="0"/>
                <a:cs typeface="Arial" panose="020B0604020202020204" pitchFamily="34" charset="0"/>
              </a:rPr>
              <a:t>Este módulo define la construcción de capacidades en el contexto del cambio curricular como un proceso de desarrollo del conocimiento, las habilidades y el entendimiento de los individuos y grupos involucrados en el cambio curricular, facultándolos para la toma de decisiones bien fundadas en áreas tales como la formulación de políticas, el diseño curricular, el desarrollo y la evaluación de libros de texto, pruebas piloto e innovación, evaluación del currículo y evaluación del estudiante. La construcción de capacidades para el cambio curricular se analiza en los contextos de nuevos enfoques de enseñanza y aprendizaje, </a:t>
            </a:r>
            <a:r>
              <a:rPr lang="es-MX" sz="1800" dirty="0" err="1">
                <a:latin typeface="Arial" panose="020B0604020202020204" pitchFamily="34" charset="0"/>
                <a:cs typeface="Arial" panose="020B0604020202020204" pitchFamily="34" charset="0"/>
              </a:rPr>
              <a:t>asi</a:t>
            </a:r>
            <a:r>
              <a:rPr lang="es-MX" sz="1800" dirty="0">
                <a:latin typeface="Arial" panose="020B0604020202020204" pitchFamily="34" charset="0"/>
                <a:cs typeface="Arial" panose="020B0604020202020204" pitchFamily="34" charset="0"/>
              </a:rPr>
              <a:t> como de las tecnologías de información y comunicación. El módulo destaca la necesidad de focalizar adecuadamente la construcción de capacidades, las áreas de prioridad para empoderar a los grupos de interés focalizados, y los variados enfoques para una constante construcción de capacidades a fin de sustentar el proceso de cambio.</a:t>
            </a:r>
            <a:br>
              <a:rPr lang="es-MX" sz="1800" dirty="0">
                <a:latin typeface="Arial" panose="020B0604020202020204" pitchFamily="34" charset="0"/>
                <a:cs typeface="Arial" panose="020B0604020202020204" pitchFamily="34" charset="0"/>
              </a:rPr>
            </a:br>
            <a:endParaRPr lang="es-MX"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86401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21841" y="747712"/>
            <a:ext cx="9402857" cy="5378959"/>
          </a:xfrm>
        </p:spPr>
        <p:txBody>
          <a:bodyPr>
            <a:normAutofit fontScale="92500" lnSpcReduction="10000"/>
          </a:bodyPr>
          <a:lstStyle/>
          <a:p>
            <a:pPr marL="0" indent="0" algn="just">
              <a:buNone/>
            </a:pPr>
            <a:r>
              <a:rPr lang="es-MX" dirty="0"/>
              <a:t>7. Procesos de implementación curricular</a:t>
            </a:r>
          </a:p>
          <a:p>
            <a:pPr algn="just"/>
            <a:r>
              <a:rPr lang="es-MX" dirty="0"/>
              <a:t>Este módulo tiene como objetivo explorar y clarificar los posibles modelos de implementación curricular. Examina varios temas relacionados a la implementación, incluyendo:</a:t>
            </a:r>
          </a:p>
          <a:p>
            <a:pPr lvl="0" algn="just"/>
            <a:r>
              <a:rPr lang="es-MX" dirty="0"/>
              <a:t>El planeamiento para el proceso de implementación;</a:t>
            </a:r>
          </a:p>
          <a:p>
            <a:pPr lvl="0" algn="just"/>
            <a:r>
              <a:rPr lang="es-MX" dirty="0"/>
              <a:t>El análisis del financiamiento y los recursos;</a:t>
            </a:r>
          </a:p>
          <a:p>
            <a:pPr lvl="0" algn="just"/>
            <a:r>
              <a:rPr lang="es-MX" dirty="0"/>
              <a:t>El proceso de pilotear el nuevo currículo;</a:t>
            </a:r>
          </a:p>
          <a:p>
            <a:pPr lvl="0" algn="just"/>
            <a:r>
              <a:rPr lang="es-MX" dirty="0"/>
              <a:t>La importancia de la formación docente inicial y su continua Formación y;</a:t>
            </a:r>
          </a:p>
          <a:p>
            <a:pPr lvl="0" algn="just"/>
            <a:r>
              <a:rPr lang="es-MX" dirty="0"/>
              <a:t>Los posibles roles de los líderes regionales y escolares en la implementación del nuevo currículo.</a:t>
            </a:r>
          </a:p>
          <a:p>
            <a:pPr marL="0" indent="0" algn="just">
              <a:buNone/>
            </a:pPr>
            <a:r>
              <a:rPr lang="es-MX" dirty="0"/>
              <a:t/>
            </a:r>
            <a:br>
              <a:rPr lang="es-MX" dirty="0"/>
            </a:br>
            <a:r>
              <a:rPr lang="es-MX" dirty="0"/>
              <a:t>8. Evaluación de los estudiantes y currículo </a:t>
            </a:r>
          </a:p>
          <a:p>
            <a:pPr algn="just"/>
            <a:r>
              <a:rPr lang="es-MX" dirty="0"/>
              <a:t>La evaluación del currículo se presenta como una importante fuente de cambio de política curricular, y de una permanente retroalimentación para la adaptación curricular continua en el proceso de implementación. Se han considerado los fundamentos para la evaluación y, por lo tanto, el módulo identifica los currículos y los componentes curriculares que pueden ser evaluados; asimismo se exploran posibles enfoques respecto de la evaluación.</a:t>
            </a:r>
          </a:p>
          <a:p>
            <a:pPr algn="just"/>
            <a:endParaRPr lang="es-MX" dirty="0"/>
          </a:p>
          <a:p>
            <a:pPr algn="just"/>
            <a:endParaRPr lang="es-MX"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57397" y="0"/>
            <a:ext cx="3334603" cy="1495425"/>
          </a:xfrm>
          <a:prstGeom prst="rect">
            <a:avLst/>
          </a:prstGeom>
        </p:spPr>
      </p:pic>
    </p:spTree>
    <p:extLst>
      <p:ext uri="{BB962C8B-B14F-4D97-AF65-F5344CB8AC3E}">
        <p14:creationId xmlns:p14="http://schemas.microsoft.com/office/powerpoint/2010/main" val="29964781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7200" dirty="0" smtClean="0"/>
              <a:t>Conclusión</a:t>
            </a:r>
            <a:endParaRPr lang="es-MX" sz="7200" dirty="0"/>
          </a:p>
        </p:txBody>
      </p:sp>
      <p:sp>
        <p:nvSpPr>
          <p:cNvPr id="3" name="2 Marcador de contenido"/>
          <p:cNvSpPr>
            <a:spLocks noGrp="1"/>
          </p:cNvSpPr>
          <p:nvPr>
            <p:ph idx="1"/>
          </p:nvPr>
        </p:nvSpPr>
        <p:spPr/>
        <p:txBody>
          <a:bodyPr/>
          <a:lstStyle/>
          <a:p>
            <a:pPr marL="0" indent="0" algn="just">
              <a:buNone/>
            </a:pPr>
            <a:r>
              <a:rPr lang="es-MX" sz="2400" dirty="0" smtClean="0"/>
              <a:t>Para concluir podemos mencionar que el diseño curricular se encarga de atender las </a:t>
            </a:r>
            <a:r>
              <a:rPr lang="es-MX" sz="2400" dirty="0"/>
              <a:t>necesidades del estudiante para una formación integral y al desarrollo del campo </a:t>
            </a:r>
            <a:r>
              <a:rPr lang="es-MX" sz="2400" dirty="0" smtClean="0"/>
              <a:t>disciplinar, de igual manera se conforma de distintos apartados que anteriormente mencionados y para que sirve cada uno de ellos ya la forma en que tienen que ser utilizados para de una u otra manera tengamos un beneficio satisfactorio de cada uno de ellos.</a:t>
            </a:r>
            <a:endParaRPr lang="es-MX" sz="2400" dirty="0"/>
          </a:p>
          <a:p>
            <a:endParaRPr lang="es-MX" dirty="0"/>
          </a:p>
        </p:txBody>
      </p:sp>
    </p:spTree>
    <p:extLst>
      <p:ext uri="{BB962C8B-B14F-4D97-AF65-F5344CB8AC3E}">
        <p14:creationId xmlns:p14="http://schemas.microsoft.com/office/powerpoint/2010/main" val="33767250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97280" y="758953"/>
            <a:ext cx="10058400" cy="407238"/>
          </a:xfrm>
        </p:spPr>
        <p:txBody>
          <a:bodyPr>
            <a:normAutofit fontScale="90000"/>
          </a:bodyPr>
          <a:lstStyle/>
          <a:p>
            <a:r>
              <a:rPr lang="es-MX" sz="4000" dirty="0" smtClean="0"/>
              <a:t>REFERENCIAS DE LA UNIDAD IV</a:t>
            </a:r>
            <a:br>
              <a:rPr lang="es-MX" sz="4000" dirty="0" smtClean="0"/>
            </a:br>
            <a:endParaRPr lang="es-MX" sz="4000" dirty="0"/>
          </a:p>
        </p:txBody>
      </p:sp>
      <p:sp>
        <p:nvSpPr>
          <p:cNvPr id="3" name="2 Subtítulo"/>
          <p:cNvSpPr>
            <a:spLocks noGrp="1"/>
          </p:cNvSpPr>
          <p:nvPr>
            <p:ph type="subTitle" idx="1"/>
          </p:nvPr>
        </p:nvSpPr>
        <p:spPr>
          <a:xfrm>
            <a:off x="516956" y="705255"/>
            <a:ext cx="10058400" cy="1143000"/>
          </a:xfrm>
        </p:spPr>
        <p:txBody>
          <a:bodyPr>
            <a:noAutofit/>
          </a:bodyPr>
          <a:lstStyle/>
          <a:p>
            <a:r>
              <a:rPr lang="es-MX" sz="1600" dirty="0">
                <a:latin typeface="Arial" panose="020B0604020202020204" pitchFamily="34" charset="0"/>
                <a:cs typeface="Arial" panose="020B0604020202020204" pitchFamily="34" charset="0"/>
              </a:rPr>
              <a:t>FACICO (2011) Antología de diseño curricular. </a:t>
            </a:r>
          </a:p>
          <a:p>
            <a:r>
              <a:rPr lang="es-MX" sz="1600" dirty="0">
                <a:latin typeface="Arial" panose="020B0604020202020204" pitchFamily="34" charset="0"/>
                <a:cs typeface="Arial" panose="020B0604020202020204" pitchFamily="34" charset="0"/>
              </a:rPr>
              <a:t>Coll, C. (1999) Psicología y currículum. Ed. Paidos. </a:t>
            </a:r>
          </a:p>
          <a:p>
            <a:r>
              <a:rPr lang="es-MX" sz="1600" dirty="0">
                <a:latin typeface="Arial" panose="020B0604020202020204" pitchFamily="34" charset="0"/>
                <a:cs typeface="Arial" panose="020B0604020202020204" pitchFamily="34" charset="0"/>
              </a:rPr>
              <a:t>Díaz, B. F. (2000) Metodología de diseño curricular. Educación superior. México. Ed, </a:t>
            </a:r>
            <a:r>
              <a:rPr lang="es-MX" sz="1600" dirty="0" smtClean="0">
                <a:latin typeface="Arial" panose="020B0604020202020204" pitchFamily="34" charset="0"/>
                <a:cs typeface="Arial" panose="020B0604020202020204" pitchFamily="34" charset="0"/>
              </a:rPr>
              <a:t>trillas </a:t>
            </a:r>
          </a:p>
          <a:p>
            <a:r>
              <a:rPr lang="es-MX" sz="1600" dirty="0">
                <a:latin typeface="Arial" panose="020B0604020202020204" pitchFamily="34" charset="0"/>
                <a:cs typeface="Arial" panose="020B0604020202020204" pitchFamily="34" charset="0"/>
              </a:rPr>
              <a:t>Díaz, B. A. (2003) La investigación curricular en México en la década de los noventa. México. Ed. CMIEAC-</a:t>
            </a:r>
            <a:r>
              <a:rPr lang="es-MX" sz="1600" dirty="0" err="1">
                <a:latin typeface="Arial" panose="020B0604020202020204" pitchFamily="34" charset="0"/>
                <a:cs typeface="Arial" panose="020B0604020202020204" pitchFamily="34" charset="0"/>
              </a:rPr>
              <a:t>CESU</a:t>
            </a:r>
            <a:r>
              <a:rPr lang="es-MX" sz="1600" dirty="0">
                <a:latin typeface="Arial" panose="020B0604020202020204" pitchFamily="34" charset="0"/>
                <a:cs typeface="Arial" panose="020B0604020202020204" pitchFamily="34" charset="0"/>
              </a:rPr>
              <a:t>-SEP. </a:t>
            </a:r>
          </a:p>
          <a:p>
            <a:r>
              <a:rPr lang="es-MX" sz="1600" dirty="0">
                <a:latin typeface="Arial" panose="020B0604020202020204" pitchFamily="34" charset="0"/>
                <a:cs typeface="Arial" panose="020B0604020202020204" pitchFamily="34" charset="0"/>
              </a:rPr>
              <a:t>Escudero, J. M., Area, M., Bolívar, A., González, M, T., Guarro, A., Moreno, J. M. Y Santana, P. (1999) Diseño, desarrollo e innovación del currículum. España. Ed. Síntesis. DOE. </a:t>
            </a:r>
          </a:p>
          <a:p>
            <a:r>
              <a:rPr lang="es-MX" sz="1600" dirty="0">
                <a:latin typeface="Arial" panose="020B0604020202020204" pitchFamily="34" charset="0"/>
                <a:cs typeface="Arial" panose="020B0604020202020204" pitchFamily="34" charset="0"/>
              </a:rPr>
              <a:t>Kemis, S. (1998) El currículum: más allá de la teoría de la reproducción. Madrid. Ed. Morata. </a:t>
            </a:r>
          </a:p>
          <a:p>
            <a:r>
              <a:rPr lang="es-MX" sz="1600" dirty="0">
                <a:latin typeface="Arial" panose="020B0604020202020204" pitchFamily="34" charset="0"/>
                <a:cs typeface="Arial" panose="020B0604020202020204" pitchFamily="34" charset="0"/>
              </a:rPr>
              <a:t>Delors, J. (1996) La educación encierra un tesoro. México. Ed. UNESCO. </a:t>
            </a:r>
          </a:p>
          <a:p>
            <a:r>
              <a:rPr lang="es-MX" sz="1600" dirty="0">
                <a:latin typeface="Arial" panose="020B0604020202020204" pitchFamily="34" charset="0"/>
                <a:cs typeface="Arial" panose="020B0604020202020204" pitchFamily="34" charset="0"/>
              </a:rPr>
              <a:t>Marín, M. D. E. (1993) La formación profesional y el currículum universitario. México. Ed. Diana. </a:t>
            </a:r>
          </a:p>
          <a:p>
            <a:r>
              <a:rPr lang="es-MX" sz="1600" dirty="0">
                <a:latin typeface="Arial" panose="020B0604020202020204" pitchFamily="34" charset="0"/>
                <a:cs typeface="Arial" panose="020B0604020202020204" pitchFamily="34" charset="0"/>
              </a:rPr>
              <a:t>Westbury, I. (2001) ¿Hacia dónde va el currículum? La contribución de la teoría deliberadora. Barcelona. Ed. POMARES. </a:t>
            </a:r>
          </a:p>
        </p:txBody>
      </p:sp>
    </p:spTree>
    <p:extLst>
      <p:ext uri="{BB962C8B-B14F-4D97-AF65-F5344CB8AC3E}">
        <p14:creationId xmlns:p14="http://schemas.microsoft.com/office/powerpoint/2010/main" val="592635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97280" y="286603"/>
            <a:ext cx="10058400" cy="1104875"/>
          </a:xfrm>
        </p:spPr>
        <p:txBody>
          <a:bodyPr>
            <a:normAutofit fontScale="90000"/>
          </a:bodyPr>
          <a:lstStyle/>
          <a:p>
            <a:r>
              <a:rPr lang="es-MX" dirty="0" smtClean="0"/>
              <a:t>Índice </a:t>
            </a:r>
            <a:br>
              <a:rPr lang="es-MX" dirty="0" smtClean="0"/>
            </a:br>
            <a:endParaRPr lang="es-MX" dirty="0"/>
          </a:p>
        </p:txBody>
      </p:sp>
      <p:sp>
        <p:nvSpPr>
          <p:cNvPr id="2" name="1 CuadroTexto"/>
          <p:cNvSpPr txBox="1"/>
          <p:nvPr/>
        </p:nvSpPr>
        <p:spPr>
          <a:xfrm>
            <a:off x="516833" y="1470990"/>
            <a:ext cx="10654747" cy="4832092"/>
          </a:xfrm>
          <a:prstGeom prst="rect">
            <a:avLst/>
          </a:prstGeom>
          <a:noFill/>
        </p:spPr>
        <p:txBody>
          <a:bodyPr wrap="square" rtlCol="0">
            <a:spAutoFit/>
          </a:bodyPr>
          <a:lstStyle/>
          <a:p>
            <a:r>
              <a:rPr lang="es-MX" sz="2800" dirty="0" smtClean="0"/>
              <a:t>Introducción</a:t>
            </a:r>
          </a:p>
          <a:p>
            <a:r>
              <a:rPr lang="es-MX" sz="2800" dirty="0" smtClean="0"/>
              <a:t>Paradigmas: conductual, contextual, cognitivo, humado y constructivista</a:t>
            </a:r>
          </a:p>
          <a:p>
            <a:r>
              <a:rPr lang="es-MX" sz="2800" dirty="0" smtClean="0"/>
              <a:t>Contenido de un currículo</a:t>
            </a:r>
          </a:p>
          <a:p>
            <a:r>
              <a:rPr lang="es-MX" sz="2800" dirty="0" smtClean="0"/>
              <a:t>Componentes en el currículo</a:t>
            </a:r>
          </a:p>
          <a:p>
            <a:r>
              <a:rPr lang="es-MX" sz="2800" dirty="0" smtClean="0"/>
              <a:t>Secuencias del diseño currículo</a:t>
            </a:r>
          </a:p>
          <a:p>
            <a:r>
              <a:rPr lang="es-MX" sz="2800" dirty="0" smtClean="0"/>
              <a:t>Estrategias del diseño currículo</a:t>
            </a:r>
          </a:p>
          <a:p>
            <a:r>
              <a:rPr lang="es-MX" sz="2800" dirty="0" smtClean="0"/>
              <a:t>Herramientas</a:t>
            </a:r>
          </a:p>
          <a:p>
            <a:r>
              <a:rPr lang="es-MX" sz="2800" dirty="0" smtClean="0"/>
              <a:t>Conclusiones</a:t>
            </a:r>
          </a:p>
          <a:p>
            <a:r>
              <a:rPr lang="es-MX" sz="2800" dirty="0" smtClean="0"/>
              <a:t>Referencias de la unidad</a:t>
            </a:r>
          </a:p>
          <a:p>
            <a:endParaRPr lang="es-MX" sz="2800" dirty="0" smtClean="0"/>
          </a:p>
          <a:p>
            <a:endParaRPr lang="es-MX" sz="2800" dirty="0"/>
          </a:p>
        </p:txBody>
      </p:sp>
      <p:pic>
        <p:nvPicPr>
          <p:cNvPr id="5122" name="Picture 2" descr="Resultado de imagen para indice libro 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2322" y="2730568"/>
            <a:ext cx="3048000" cy="2657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95856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16480" y="2601003"/>
            <a:ext cx="10485120" cy="3256457"/>
          </a:xfrm>
        </p:spPr>
        <p:txBody>
          <a:bodyPr>
            <a:normAutofit fontScale="90000"/>
          </a:bodyPr>
          <a:lstStyle/>
          <a:p>
            <a:pPr algn="ctr"/>
            <a:r>
              <a:rPr lang="es-MX" sz="7200" dirty="0" smtClean="0"/>
              <a:t/>
            </a:r>
            <a:br>
              <a:rPr lang="es-MX" sz="7200" dirty="0" smtClean="0"/>
            </a:br>
            <a:r>
              <a:rPr lang="es-MX" sz="7200" dirty="0"/>
              <a:t/>
            </a:r>
            <a:br>
              <a:rPr lang="es-MX" sz="7200" dirty="0"/>
            </a:br>
            <a:r>
              <a:rPr lang="es-MX" sz="7200" dirty="0" smtClean="0"/>
              <a:t/>
            </a:r>
            <a:br>
              <a:rPr lang="es-MX" sz="7200" dirty="0" smtClean="0"/>
            </a:br>
            <a:r>
              <a:rPr lang="es-MX" sz="7200" dirty="0"/>
              <a:t/>
            </a:r>
            <a:br>
              <a:rPr lang="es-MX" sz="7200" dirty="0"/>
            </a:br>
            <a:r>
              <a:rPr lang="es-MX" sz="7200" dirty="0" smtClean="0"/>
              <a:t>UNIDAD V</a:t>
            </a:r>
            <a:br>
              <a:rPr lang="es-MX" sz="7200" dirty="0" smtClean="0"/>
            </a:br>
            <a:r>
              <a:rPr lang="es-MX" sz="7200" dirty="0" smtClean="0"/>
              <a:t/>
            </a:r>
            <a:br>
              <a:rPr lang="es-MX" sz="7200" dirty="0" smtClean="0"/>
            </a:br>
            <a:r>
              <a:rPr lang="es-MX" sz="7200" dirty="0" smtClean="0"/>
              <a:t>EVALUACIÓN CURRICULAR</a:t>
            </a:r>
            <a:endParaRPr lang="es-MX" sz="7200" dirty="0"/>
          </a:p>
        </p:txBody>
      </p:sp>
      <p:pic>
        <p:nvPicPr>
          <p:cNvPr id="6146" name="Picture 2" descr="Resultado de imagen para evaluación curricula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188" y="225287"/>
            <a:ext cx="5003221" cy="3988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01741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10532" y="1050500"/>
            <a:ext cx="10058400" cy="765048"/>
          </a:xfrm>
        </p:spPr>
        <p:txBody>
          <a:bodyPr>
            <a:noAutofit/>
          </a:bodyPr>
          <a:lstStyle/>
          <a:p>
            <a:r>
              <a:rPr lang="es-MX" sz="4000" dirty="0" smtClean="0"/>
              <a:t>Índice </a:t>
            </a:r>
            <a:br>
              <a:rPr lang="es-MX" sz="4000" dirty="0" smtClean="0"/>
            </a:br>
            <a:endParaRPr lang="es-MX" sz="4000" dirty="0"/>
          </a:p>
        </p:txBody>
      </p:sp>
      <p:sp>
        <p:nvSpPr>
          <p:cNvPr id="3" name="2 Subtítulo"/>
          <p:cNvSpPr>
            <a:spLocks noGrp="1"/>
          </p:cNvSpPr>
          <p:nvPr>
            <p:ph type="subTitle" idx="1"/>
          </p:nvPr>
        </p:nvSpPr>
        <p:spPr>
          <a:xfrm>
            <a:off x="689233" y="1275099"/>
            <a:ext cx="10058400" cy="606710"/>
          </a:xfrm>
        </p:spPr>
        <p:txBody>
          <a:bodyPr/>
          <a:lstStyle/>
          <a:p>
            <a:r>
              <a:rPr lang="es-MX" dirty="0" smtClean="0"/>
              <a:t>Unidad V. Evaluación curricular</a:t>
            </a:r>
          </a:p>
          <a:p>
            <a:endParaRPr lang="es-MX" dirty="0" smtClean="0"/>
          </a:p>
          <a:p>
            <a:endParaRPr lang="es-MX" dirty="0"/>
          </a:p>
        </p:txBody>
      </p:sp>
      <p:sp>
        <p:nvSpPr>
          <p:cNvPr id="4" name="3 CuadroTexto"/>
          <p:cNvSpPr txBox="1"/>
          <p:nvPr/>
        </p:nvSpPr>
        <p:spPr>
          <a:xfrm>
            <a:off x="636104" y="1762538"/>
            <a:ext cx="6467061" cy="5016758"/>
          </a:xfrm>
          <a:prstGeom prst="rect">
            <a:avLst/>
          </a:prstGeom>
          <a:noFill/>
        </p:spPr>
        <p:txBody>
          <a:bodyPr wrap="square" rtlCol="0">
            <a:spAutoFit/>
          </a:bodyPr>
          <a:lstStyle/>
          <a:p>
            <a:r>
              <a:rPr lang="es-MX" sz="2000" dirty="0" smtClean="0"/>
              <a:t>¿Que es ?</a:t>
            </a:r>
          </a:p>
          <a:p>
            <a:r>
              <a:rPr lang="es-MX" sz="2000" dirty="0" smtClean="0"/>
              <a:t>Los aspectos para la evaluación curricular</a:t>
            </a:r>
          </a:p>
          <a:p>
            <a:r>
              <a:rPr lang="es-MX" sz="2000" dirty="0" smtClean="0"/>
              <a:t>Evaluación curricular y sus tipos de evaluación</a:t>
            </a:r>
          </a:p>
          <a:p>
            <a:r>
              <a:rPr lang="es-MX" sz="2000" dirty="0" smtClean="0"/>
              <a:t>Video de evaluación</a:t>
            </a:r>
          </a:p>
          <a:p>
            <a:r>
              <a:rPr lang="es-MX" sz="2000" dirty="0" smtClean="0"/>
              <a:t>Fases de la evaluación</a:t>
            </a:r>
          </a:p>
          <a:p>
            <a:r>
              <a:rPr lang="es-MX" sz="2000" dirty="0" smtClean="0"/>
              <a:t>Video</a:t>
            </a:r>
          </a:p>
          <a:p>
            <a:r>
              <a:rPr lang="es-MX" sz="2000" dirty="0" smtClean="0"/>
              <a:t>Conclusiones</a:t>
            </a:r>
          </a:p>
          <a:p>
            <a:r>
              <a:rPr lang="es-MX" sz="2000" dirty="0" smtClean="0"/>
              <a:t>Referencias</a:t>
            </a:r>
          </a:p>
          <a:p>
            <a:r>
              <a:rPr lang="es-MX" sz="2000" dirty="0" smtClean="0"/>
              <a:t>Opiniones</a:t>
            </a:r>
          </a:p>
          <a:p>
            <a:r>
              <a:rPr lang="es-MX" sz="2000" dirty="0" smtClean="0"/>
              <a:t>Referencias generales de la materia</a:t>
            </a:r>
          </a:p>
          <a:p>
            <a:r>
              <a:rPr lang="es-MX" sz="2000" dirty="0" smtClean="0"/>
              <a:t>Análisis de programas de psicología</a:t>
            </a:r>
          </a:p>
          <a:p>
            <a:r>
              <a:rPr lang="es-MX" sz="2000" dirty="0" smtClean="0"/>
              <a:t>Ejemplo de programa grupal de psicología</a:t>
            </a:r>
          </a:p>
          <a:p>
            <a:r>
              <a:rPr lang="es-MX" sz="2000" dirty="0" smtClean="0"/>
              <a:t>Dinámica</a:t>
            </a:r>
          </a:p>
          <a:p>
            <a:endParaRPr lang="es-MX" sz="2000" dirty="0" smtClean="0"/>
          </a:p>
          <a:p>
            <a:endParaRPr lang="es-MX" sz="2000" dirty="0" smtClean="0"/>
          </a:p>
          <a:p>
            <a:endParaRPr lang="es-MX" sz="2000" dirty="0"/>
          </a:p>
        </p:txBody>
      </p:sp>
    </p:spTree>
    <p:extLst>
      <p:ext uri="{BB962C8B-B14F-4D97-AF65-F5344CB8AC3E}">
        <p14:creationId xmlns:p14="http://schemas.microsoft.com/office/powerpoint/2010/main" val="4793256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83335" y="230574"/>
            <a:ext cx="10251583" cy="6191439"/>
          </a:xfrm>
          <a:prstGeom prst="rect">
            <a:avLst/>
          </a:prstGeom>
        </p:spPr>
        <p:txBody>
          <a:bodyPr wrap="square">
            <a:spAutoFit/>
          </a:bodyPr>
          <a:lstStyle/>
          <a:p>
            <a:pPr algn="ctr">
              <a:lnSpc>
                <a:spcPct val="150000"/>
              </a:lnSpc>
              <a:spcAft>
                <a:spcPts val="800"/>
              </a:spcAft>
            </a:pPr>
            <a:r>
              <a:rPr lang="es-MX" sz="2000" b="1" dirty="0" smtClean="0">
                <a:latin typeface="Arial" panose="020B0604020202020204" pitchFamily="34" charset="0"/>
                <a:ea typeface="Calibri" panose="020F0502020204030204" pitchFamily="34" charset="0"/>
                <a:cs typeface="Arial" panose="020B0604020202020204" pitchFamily="34" charset="0"/>
              </a:rPr>
              <a:t>INTRODUCCIÓN</a:t>
            </a:r>
            <a:endParaRPr lang="es-MX" sz="20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800"/>
              </a:spcAft>
            </a:pPr>
            <a:r>
              <a:rPr lang="es-MX" sz="1400" dirty="0">
                <a:latin typeface="Arial" panose="020B0604020202020204" pitchFamily="34" charset="0"/>
                <a:ea typeface="Calibri" panose="020F0502020204030204" pitchFamily="34" charset="0"/>
                <a:cs typeface="Arial" panose="020B0604020202020204" pitchFamily="34" charset="0"/>
              </a:rPr>
              <a:t>En los últimos veinte años la evaluación ha dado importantes contribuciones a los distintos ámbitos del saber y la experimentación científica. Actualmente hay una gran aceptación de la evaluación como un proceso integrado e interrelacionado con el proceso de formación educativa.</a:t>
            </a:r>
          </a:p>
          <a:p>
            <a:pPr algn="just">
              <a:lnSpc>
                <a:spcPct val="150000"/>
              </a:lnSpc>
              <a:spcAft>
                <a:spcPts val="800"/>
              </a:spcAft>
            </a:pPr>
            <a:r>
              <a:rPr lang="es-MX" sz="1400" dirty="0">
                <a:latin typeface="Arial" panose="020B0604020202020204" pitchFamily="34" charset="0"/>
                <a:ea typeface="Calibri" panose="020F0502020204030204" pitchFamily="34" charset="0"/>
                <a:cs typeface="Arial" panose="020B0604020202020204" pitchFamily="34" charset="0"/>
              </a:rPr>
              <a:t>La evaluación de ser un proceso sencillo en sus orígenes ha pasado a ser un poderoso instrumento que vela por la calidad de las acciones educativas, a la vez que influye en el desarrollo profesional de las personas. </a:t>
            </a:r>
          </a:p>
          <a:p>
            <a:pPr algn="just">
              <a:lnSpc>
                <a:spcPct val="150000"/>
              </a:lnSpc>
              <a:spcAft>
                <a:spcPts val="800"/>
              </a:spcAft>
            </a:pPr>
            <a:r>
              <a:rPr lang="es-MX" sz="1400" dirty="0">
                <a:latin typeface="Arial" panose="020B0604020202020204" pitchFamily="34" charset="0"/>
                <a:ea typeface="Calibri" panose="020F0502020204030204" pitchFamily="34" charset="0"/>
                <a:cs typeface="Arial" panose="020B0604020202020204" pitchFamily="34" charset="0"/>
              </a:rPr>
              <a:t>Actualmente ha llegado a ser aceptada como un proceso permanente, decisivo e importante en la labor educativa. Hoy se percibe con claridad que evaluación, planificación y desarrollo son procesos asociados, que caminan paralelos y de forma interdependiente.</a:t>
            </a:r>
          </a:p>
          <a:p>
            <a:pPr algn="just">
              <a:lnSpc>
                <a:spcPct val="150000"/>
              </a:lnSpc>
              <a:spcAft>
                <a:spcPts val="800"/>
              </a:spcAft>
            </a:pPr>
            <a:r>
              <a:rPr lang="es-MX" sz="1400" dirty="0">
                <a:latin typeface="Arial" panose="020B0604020202020204" pitchFamily="34" charset="0"/>
                <a:ea typeface="Calibri" panose="020F0502020204030204" pitchFamily="34" charset="0"/>
                <a:cs typeface="Arial" panose="020B0604020202020204" pitchFamily="34" charset="0"/>
              </a:rPr>
              <a:t>Por lo tanto, evaluar el currículum supone poner a consideración y juicio de valor, el conjunto de experiencias diseñadas en una institución escolar para contribuir al aprendizaje de los alumnos. Esto incluye objetivos, contenidos, actividades, recursos, métodos, tiempos, espacios, etc. Pero tal como señalan </a:t>
            </a:r>
            <a:r>
              <a:rPr lang="es-MX" sz="1400" b="1" dirty="0">
                <a:latin typeface="Arial" panose="020B0604020202020204" pitchFamily="34" charset="0"/>
                <a:ea typeface="Calibri" panose="020F0502020204030204" pitchFamily="34" charset="0"/>
                <a:cs typeface="Arial" panose="020B0604020202020204" pitchFamily="34" charset="0"/>
              </a:rPr>
              <a:t>Bertoni- </a:t>
            </a:r>
            <a:r>
              <a:rPr lang="es-MX" sz="1400" b="1" dirty="0" err="1">
                <a:latin typeface="Arial" panose="020B0604020202020204" pitchFamily="34" charset="0"/>
                <a:ea typeface="Calibri" panose="020F0502020204030204" pitchFamily="34" charset="0"/>
                <a:cs typeface="Arial" panose="020B0604020202020204" pitchFamily="34" charset="0"/>
              </a:rPr>
              <a:t>Poggi</a:t>
            </a:r>
            <a:r>
              <a:rPr lang="es-MX" sz="1400" b="1" dirty="0">
                <a:latin typeface="Arial" panose="020B0604020202020204" pitchFamily="34" charset="0"/>
                <a:ea typeface="Calibri" panose="020F0502020204030204" pitchFamily="34" charset="0"/>
                <a:cs typeface="Arial" panose="020B0604020202020204" pitchFamily="34" charset="0"/>
              </a:rPr>
              <a:t>-Teobaldo</a:t>
            </a:r>
            <a:r>
              <a:rPr lang="es-MX" sz="1400" dirty="0">
                <a:latin typeface="Arial" panose="020B0604020202020204" pitchFamily="34" charset="0"/>
                <a:ea typeface="Calibri" panose="020F0502020204030204" pitchFamily="34" charset="0"/>
                <a:cs typeface="Arial" panose="020B0604020202020204" pitchFamily="34" charset="0"/>
              </a:rPr>
              <a:t>, debemos diferenciar entre currículum enseñado y currículum aprendido de manera tal que podamos evaluar de un modo más eficaz y legítimo los procesos pedagógicos que se desarrollan en la escuela. </a:t>
            </a:r>
            <a:endParaRPr lang="es-MX" sz="1400" dirty="0" smtClean="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800"/>
              </a:spcAft>
            </a:pPr>
            <a:r>
              <a:rPr lang="es-MX" sz="1400" dirty="0" smtClean="0">
                <a:latin typeface="Arial" panose="020B0604020202020204" pitchFamily="34" charset="0"/>
                <a:ea typeface="Calibri" panose="020F0502020204030204" pitchFamily="34" charset="0"/>
                <a:cs typeface="Arial" panose="020B0604020202020204" pitchFamily="34" charset="0"/>
              </a:rPr>
              <a:t>La </a:t>
            </a:r>
            <a:r>
              <a:rPr lang="es-MX" sz="1400" dirty="0">
                <a:latin typeface="Arial" panose="020B0604020202020204" pitchFamily="34" charset="0"/>
                <a:ea typeface="Calibri" panose="020F0502020204030204" pitchFamily="34" charset="0"/>
                <a:cs typeface="Arial" panose="020B0604020202020204" pitchFamily="34" charset="0"/>
              </a:rPr>
              <a:t>actividad que se espera logren los estudiantes, es que adquieran una experiencia interesante para participar de manera activa en el desarrollo del trabajo sobre: Evaluación Curricular, de tal forma que lleguen a la conclusión que la Evaluación y el proceso de enseñanza aprendizaje que debe ser un proceso participativo y permanente en la labor educativa.</a:t>
            </a:r>
            <a:endParaRPr lang="es-MX" sz="1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9329464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89923" y="1807882"/>
            <a:ext cx="8803367" cy="4401205"/>
          </a:xfrm>
          <a:prstGeom prst="rect">
            <a:avLst/>
          </a:prstGeom>
        </p:spPr>
        <p:txBody>
          <a:bodyPr wrap="square">
            <a:spAutoFit/>
          </a:bodyPr>
          <a:lstStyle/>
          <a:p>
            <a:pPr algn="just"/>
            <a:r>
              <a:rPr lang="es-MX" sz="2800" dirty="0">
                <a:latin typeface="Arial" panose="020B0604020202020204" pitchFamily="34" charset="0"/>
                <a:cs typeface="Arial" panose="020B0604020202020204" pitchFamily="34" charset="0"/>
              </a:rPr>
              <a:t>La evaluación </a:t>
            </a:r>
            <a:r>
              <a:rPr lang="es-MX" sz="2800" dirty="0" smtClean="0">
                <a:latin typeface="Arial" panose="020B0604020202020204" pitchFamily="34" charset="0"/>
                <a:cs typeface="Arial" panose="020B0604020202020204" pitchFamily="34" charset="0"/>
              </a:rPr>
              <a:t>curricular es la última </a:t>
            </a:r>
            <a:r>
              <a:rPr lang="es-MX" sz="2800" dirty="0">
                <a:latin typeface="Arial" panose="020B0604020202020204" pitchFamily="34" charset="0"/>
                <a:cs typeface="Arial" panose="020B0604020202020204" pitchFamily="34" charset="0"/>
              </a:rPr>
              <a:t>etapa del proceso de </a:t>
            </a:r>
            <a:r>
              <a:rPr lang="es-MX" sz="2800" dirty="0" smtClean="0">
                <a:latin typeface="Arial" panose="020B0604020202020204" pitchFamily="34" charset="0"/>
                <a:cs typeface="Arial" panose="020B0604020202020204" pitchFamily="34" charset="0"/>
              </a:rPr>
              <a:t>diseño curricular.</a:t>
            </a:r>
          </a:p>
          <a:p>
            <a:pPr algn="just"/>
            <a:r>
              <a:rPr lang="es-MX" sz="2800" dirty="0" smtClean="0">
                <a:latin typeface="Arial" panose="020B0604020202020204" pitchFamily="34" charset="0"/>
                <a:cs typeface="Arial" panose="020B0604020202020204" pitchFamily="34" charset="0"/>
              </a:rPr>
              <a:t>Es </a:t>
            </a:r>
            <a:r>
              <a:rPr lang="es-MX" sz="2800" dirty="0">
                <a:latin typeface="Arial" panose="020B0604020202020204" pitchFamily="34" charset="0"/>
                <a:cs typeface="Arial" panose="020B0604020202020204" pitchFamily="34" charset="0"/>
              </a:rPr>
              <a:t>una actividad académica </a:t>
            </a:r>
            <a:r>
              <a:rPr lang="es-MX" sz="2800" dirty="0" smtClean="0">
                <a:latin typeface="Arial" panose="020B0604020202020204" pitchFamily="34" charset="0"/>
                <a:cs typeface="Arial" panose="020B0604020202020204" pitchFamily="34" charset="0"/>
              </a:rPr>
              <a:t>de </a:t>
            </a:r>
            <a:r>
              <a:rPr lang="es-MX" sz="2800" dirty="0">
                <a:latin typeface="Arial" panose="020B0604020202020204" pitchFamily="34" charset="0"/>
                <a:cs typeface="Arial" panose="020B0604020202020204" pitchFamily="34" charset="0"/>
              </a:rPr>
              <a:t>retroalimentación </a:t>
            </a:r>
            <a:r>
              <a:rPr lang="es-MX" sz="2800" dirty="0" smtClean="0">
                <a:latin typeface="Arial" panose="020B0604020202020204" pitchFamily="34" charset="0"/>
                <a:cs typeface="Arial" panose="020B0604020202020204" pitchFamily="34" charset="0"/>
              </a:rPr>
              <a:t>que </a:t>
            </a:r>
            <a:r>
              <a:rPr lang="es-MX" sz="2800" dirty="0">
                <a:latin typeface="Arial" panose="020B0604020202020204" pitchFamily="34" charset="0"/>
                <a:cs typeface="Arial" panose="020B0604020202020204" pitchFamily="34" charset="0"/>
              </a:rPr>
              <a:t>tiene como </a:t>
            </a:r>
            <a:r>
              <a:rPr lang="es-MX" sz="2800" dirty="0" smtClean="0">
                <a:latin typeface="Arial" panose="020B0604020202020204" pitchFamily="34" charset="0"/>
                <a:cs typeface="Arial" panose="020B0604020202020204" pitchFamily="34" charset="0"/>
              </a:rPr>
              <a:t>fundamento el </a:t>
            </a:r>
            <a:r>
              <a:rPr lang="es-MX" sz="2800" dirty="0">
                <a:latin typeface="Arial" panose="020B0604020202020204" pitchFamily="34" charset="0"/>
                <a:cs typeface="Arial" panose="020B0604020202020204" pitchFamily="34" charset="0"/>
              </a:rPr>
              <a:t>incremento de </a:t>
            </a:r>
            <a:r>
              <a:rPr lang="es-MX" sz="2800" dirty="0" smtClean="0">
                <a:latin typeface="Arial" panose="020B0604020202020204" pitchFamily="34" charset="0"/>
                <a:cs typeface="Arial" panose="020B0604020202020204" pitchFamily="34" charset="0"/>
              </a:rPr>
              <a:t>la calidad </a:t>
            </a:r>
            <a:r>
              <a:rPr lang="es-MX" sz="2800" dirty="0">
                <a:latin typeface="Arial" panose="020B0604020202020204" pitchFamily="34" charset="0"/>
                <a:cs typeface="Arial" panose="020B0604020202020204" pitchFamily="34" charset="0"/>
              </a:rPr>
              <a:t>de dicho proceso</a:t>
            </a:r>
            <a:r>
              <a:rPr lang="es-MX" sz="2800" dirty="0" smtClean="0">
                <a:latin typeface="Arial" panose="020B0604020202020204" pitchFamily="34" charset="0"/>
                <a:cs typeface="Arial" panose="020B0604020202020204" pitchFamily="34" charset="0"/>
              </a:rPr>
              <a:t>.</a:t>
            </a:r>
          </a:p>
          <a:p>
            <a:pPr algn="just"/>
            <a:r>
              <a:rPr lang="es-MX" sz="2800" b="1" dirty="0" smtClean="0">
                <a:latin typeface="Arial" panose="020B0604020202020204" pitchFamily="34" charset="0"/>
                <a:cs typeface="Arial" panose="020B0604020202020204" pitchFamily="34" charset="0"/>
              </a:rPr>
              <a:t>Brovelli</a:t>
            </a:r>
            <a:r>
              <a:rPr lang="es-MX" sz="2800" b="1" dirty="0">
                <a:latin typeface="Arial" panose="020B0604020202020204" pitchFamily="34" charset="0"/>
                <a:cs typeface="Arial" panose="020B0604020202020204" pitchFamily="34" charset="0"/>
              </a:rPr>
              <a:t> </a:t>
            </a:r>
            <a:r>
              <a:rPr lang="es-MX" sz="2800" b="1" dirty="0" smtClean="0">
                <a:latin typeface="Arial" panose="020B0604020202020204" pitchFamily="34" charset="0"/>
                <a:cs typeface="Arial" panose="020B0604020202020204" pitchFamily="34" charset="0"/>
              </a:rPr>
              <a:t>Marta (2001) </a:t>
            </a:r>
            <a:r>
              <a:rPr lang="es-MX" sz="2800" dirty="0" smtClean="0">
                <a:latin typeface="Arial" panose="020B0604020202020204" pitchFamily="34" charset="0"/>
                <a:cs typeface="Arial" panose="020B0604020202020204" pitchFamily="34" charset="0"/>
              </a:rPr>
              <a:t>La evaluación es vista como cuestión intrínseca al proceso curricular, de ahí deviene la necesidad de coherencia de sus aspectos teóricos y metodológicos con las concepciones curriculares que se sustenten.</a:t>
            </a:r>
          </a:p>
        </p:txBody>
      </p:sp>
      <p:sp>
        <p:nvSpPr>
          <p:cNvPr id="3" name="CuadroTexto 2"/>
          <p:cNvSpPr txBox="1"/>
          <p:nvPr/>
        </p:nvSpPr>
        <p:spPr>
          <a:xfrm>
            <a:off x="953037" y="566670"/>
            <a:ext cx="6903076" cy="646331"/>
          </a:xfrm>
          <a:prstGeom prst="rect">
            <a:avLst/>
          </a:prstGeom>
          <a:noFill/>
        </p:spPr>
        <p:txBody>
          <a:bodyPr wrap="square" rtlCol="0">
            <a:spAutoFit/>
          </a:bodyPr>
          <a:lstStyle/>
          <a:p>
            <a:pPr algn="ctr"/>
            <a:r>
              <a:rPr lang="es-MX" sz="3600" b="1" dirty="0" smtClean="0">
                <a:solidFill>
                  <a:srgbClr val="FFC000"/>
                </a:solidFill>
                <a:latin typeface="Bodoni MT Black" panose="02070A03080606020203" pitchFamily="18" charset="0"/>
              </a:rPr>
              <a:t>¿QUÉ ES?</a:t>
            </a:r>
            <a:endParaRPr lang="es-MX" sz="3600" b="1" dirty="0">
              <a:solidFill>
                <a:srgbClr val="FFC000"/>
              </a:solidFill>
              <a:latin typeface="Bodoni MT Black" panose="02070A03080606020203" pitchFamily="18" charset="0"/>
            </a:endParaRPr>
          </a:p>
        </p:txBody>
      </p:sp>
    </p:spTree>
    <p:extLst>
      <p:ext uri="{BB962C8B-B14F-4D97-AF65-F5344CB8AC3E}">
        <p14:creationId xmlns:p14="http://schemas.microsoft.com/office/powerpoint/2010/main" val="20472478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25004" y="771384"/>
            <a:ext cx="9285668" cy="1569660"/>
          </a:xfrm>
          <a:prstGeom prst="rect">
            <a:avLst/>
          </a:prstGeom>
        </p:spPr>
        <p:txBody>
          <a:bodyPr wrap="square">
            <a:spAutoFit/>
          </a:bodyPr>
          <a:lstStyle/>
          <a:p>
            <a:pPr algn="just"/>
            <a:r>
              <a:rPr lang="es-MX" dirty="0"/>
              <a:t>“</a:t>
            </a:r>
            <a:r>
              <a:rPr lang="es-MX" sz="2400" dirty="0">
                <a:latin typeface="Arial" panose="020B0604020202020204" pitchFamily="34" charset="0"/>
                <a:cs typeface="Arial" panose="020B0604020202020204" pitchFamily="34" charset="0"/>
              </a:rPr>
              <a:t>La evaluación no consiste en considerar </a:t>
            </a:r>
            <a:r>
              <a:rPr lang="es-MX" sz="2400" dirty="0" smtClean="0">
                <a:latin typeface="Arial" panose="020B0604020202020204" pitchFamily="34" charset="0"/>
                <a:cs typeface="Arial" panose="020B0604020202020204" pitchFamily="34" charset="0"/>
              </a:rPr>
              <a:t>sin más </a:t>
            </a:r>
            <a:r>
              <a:rPr lang="es-MX" sz="2400" dirty="0">
                <a:latin typeface="Arial" panose="020B0604020202020204" pitchFamily="34" charset="0"/>
                <a:cs typeface="Arial" panose="020B0604020202020204" pitchFamily="34" charset="0"/>
              </a:rPr>
              <a:t>el trabajo de aprendizaje, sino que abarca una crítica de lo aprendido, así como de </a:t>
            </a:r>
            <a:r>
              <a:rPr lang="es-MX" sz="2400" dirty="0" smtClean="0">
                <a:latin typeface="Arial" panose="020B0604020202020204" pitchFamily="34" charset="0"/>
                <a:cs typeface="Arial" panose="020B0604020202020204" pitchFamily="34" charset="0"/>
              </a:rPr>
              <a:t>las interacciones </a:t>
            </a:r>
            <a:r>
              <a:rPr lang="es-MX" sz="2400" dirty="0">
                <a:latin typeface="Arial" panose="020B0604020202020204" pitchFamily="34" charset="0"/>
                <a:cs typeface="Arial" panose="020B0604020202020204" pitchFamily="34" charset="0"/>
              </a:rPr>
              <a:t>que se producen en la situación de aprendizaje” </a:t>
            </a:r>
            <a:r>
              <a:rPr lang="es-MX" sz="2400" b="1" dirty="0">
                <a:latin typeface="Arial" panose="020B0604020202020204" pitchFamily="34" charset="0"/>
                <a:cs typeface="Arial" panose="020B0604020202020204" pitchFamily="34" charset="0"/>
              </a:rPr>
              <a:t>(Grundy, </a:t>
            </a:r>
            <a:r>
              <a:rPr lang="es-MX" sz="2400" b="1" dirty="0" smtClean="0">
                <a:latin typeface="Arial" panose="020B0604020202020204" pitchFamily="34" charset="0"/>
                <a:cs typeface="Arial" panose="020B0604020202020204" pitchFamily="34" charset="0"/>
              </a:rPr>
              <a:t>1991).</a:t>
            </a:r>
            <a:endParaRPr lang="es-MX" sz="24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1120461" y="2936383"/>
            <a:ext cx="5409127" cy="3598304"/>
          </a:xfrm>
          <a:prstGeom prst="rect">
            <a:avLst/>
          </a:prstGeom>
          <a:ln>
            <a:noFill/>
          </a:ln>
          <a:effectLst>
            <a:softEdge rad="112500"/>
          </a:effectLst>
        </p:spPr>
      </p:pic>
    </p:spTree>
    <p:extLst>
      <p:ext uri="{BB962C8B-B14F-4D97-AF65-F5344CB8AC3E}">
        <p14:creationId xmlns:p14="http://schemas.microsoft.com/office/powerpoint/2010/main" val="236662691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068145" y="765110"/>
            <a:ext cx="5337111" cy="861774"/>
          </a:xfrm>
          <a:prstGeom prst="rect">
            <a:avLst/>
          </a:prstGeom>
          <a:noFill/>
        </p:spPr>
        <p:txBody>
          <a:bodyPr wrap="square" rtlCol="0">
            <a:spAutoFit/>
          </a:bodyPr>
          <a:lstStyle/>
          <a:p>
            <a:r>
              <a:rPr lang="es-MX" sz="5000" dirty="0" smtClean="0">
                <a:solidFill>
                  <a:srgbClr val="FFFF00"/>
                </a:solidFill>
                <a:latin typeface="Algerian" panose="04020705040A02060702" pitchFamily="82" charset="0"/>
                <a:cs typeface="Arial" panose="020B0604020202020204" pitchFamily="34" charset="0"/>
              </a:rPr>
              <a:t>ESTANDARES</a:t>
            </a:r>
            <a:endParaRPr lang="es-MX" sz="5000" dirty="0">
              <a:solidFill>
                <a:srgbClr val="FFFF00"/>
              </a:solidFill>
              <a:latin typeface="Algerian" panose="04020705040A02060702" pitchFamily="82" charset="0"/>
              <a:cs typeface="Arial" panose="020B0604020202020204" pitchFamily="34" charset="0"/>
            </a:endParaRPr>
          </a:p>
        </p:txBody>
      </p:sp>
      <p:graphicFrame>
        <p:nvGraphicFramePr>
          <p:cNvPr id="2" name="Diagrama 1"/>
          <p:cNvGraphicFramePr/>
          <p:nvPr>
            <p:extLst>
              <p:ext uri="{D42A27DB-BD31-4B8C-83A1-F6EECF244321}">
                <p14:modId xmlns:p14="http://schemas.microsoft.com/office/powerpoint/2010/main" val="1146657661"/>
              </p:ext>
            </p:extLst>
          </p:nvPr>
        </p:nvGraphicFramePr>
        <p:xfrm>
          <a:off x="819021" y="570376"/>
          <a:ext cx="8194350" cy="60543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Conector recto 4"/>
          <p:cNvCxnSpPr/>
          <p:nvPr/>
        </p:nvCxnSpPr>
        <p:spPr>
          <a:xfrm flipH="1">
            <a:off x="334851" y="1893194"/>
            <a:ext cx="484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ector recto 6"/>
          <p:cNvCxnSpPr/>
          <p:nvPr/>
        </p:nvCxnSpPr>
        <p:spPr>
          <a:xfrm>
            <a:off x="347730" y="1893194"/>
            <a:ext cx="0" cy="4314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334851" y="6207617"/>
            <a:ext cx="484170" cy="128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a:xfrm>
            <a:off x="347730" y="3825025"/>
            <a:ext cx="47651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056428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63359" y="0"/>
            <a:ext cx="9594761" cy="6863417"/>
          </a:xfrm>
          <a:prstGeom prst="rect">
            <a:avLst/>
          </a:prstGeom>
        </p:spPr>
        <p:txBody>
          <a:bodyPr wrap="square">
            <a:spAutoFit/>
          </a:bodyPr>
          <a:lstStyle/>
          <a:p>
            <a:pPr algn="ctr"/>
            <a:endParaRPr lang="es-MX" sz="2800" dirty="0" smtClean="0">
              <a:solidFill>
                <a:schemeClr val="accent1">
                  <a:lumMod val="75000"/>
                </a:schemeClr>
              </a:solidFill>
              <a:latin typeface="Bodoni MT Black" panose="02070A03080606020203" pitchFamily="18" charset="0"/>
            </a:endParaRPr>
          </a:p>
          <a:p>
            <a:pPr algn="ctr"/>
            <a:r>
              <a:rPr lang="es-MX" sz="2800" dirty="0" smtClean="0">
                <a:solidFill>
                  <a:schemeClr val="accent1">
                    <a:lumMod val="75000"/>
                  </a:schemeClr>
                </a:solidFill>
                <a:latin typeface="Bodoni MT Black" panose="02070A03080606020203" pitchFamily="18" charset="0"/>
              </a:rPr>
              <a:t>LOS ASPECTOS PARA LA EVALUACIÓN CURRICULAR.</a:t>
            </a:r>
          </a:p>
          <a:p>
            <a:endParaRPr lang="es-MX" sz="20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Debe </a:t>
            </a:r>
            <a:r>
              <a:rPr lang="es-MX" sz="2400" dirty="0">
                <a:latin typeface="Arial" panose="020B0604020202020204" pitchFamily="34" charset="0"/>
                <a:cs typeface="Arial" panose="020B0604020202020204" pitchFamily="34" charset="0"/>
              </a:rPr>
              <a:t>ser entendida como una actividad diagnóstica que ofrece posibilidades de mejora de </a:t>
            </a:r>
            <a:r>
              <a:rPr lang="es-MX" sz="2400" dirty="0" smtClean="0">
                <a:latin typeface="Arial" panose="020B0604020202020204" pitchFamily="34" charset="0"/>
                <a:cs typeface="Arial" panose="020B0604020202020204" pitchFamily="34" charset="0"/>
              </a:rPr>
              <a:t>las prácticas </a:t>
            </a:r>
            <a:r>
              <a:rPr lang="es-MX" sz="2400" dirty="0">
                <a:latin typeface="Arial" panose="020B0604020202020204" pitchFamily="34" charset="0"/>
                <a:cs typeface="Arial" panose="020B0604020202020204" pitchFamily="34" charset="0"/>
              </a:rPr>
              <a:t>curriculares</a:t>
            </a:r>
            <a:r>
              <a:rPr lang="es-MX" sz="2400" dirty="0" smtClean="0">
                <a:latin typeface="Arial" panose="020B0604020202020204" pitchFamily="34" charset="0"/>
                <a:cs typeface="Arial" panose="020B0604020202020204" pitchFamily="34" charset="0"/>
              </a:rPr>
              <a:t>.</a:t>
            </a:r>
          </a:p>
          <a:p>
            <a:pPr marL="285750" indent="-285750">
              <a:buFont typeface="Wingdings" panose="05000000000000000000" pitchFamily="2" charset="2"/>
              <a:buChar char="v"/>
            </a:pPr>
            <a:endParaRPr lang="es-MX" sz="2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Tiene </a:t>
            </a:r>
            <a:r>
              <a:rPr lang="es-MX" sz="2400" dirty="0">
                <a:latin typeface="Arial" panose="020B0604020202020204" pitchFamily="34" charset="0"/>
                <a:cs typeface="Arial" panose="020B0604020202020204" pitchFamily="34" charset="0"/>
              </a:rPr>
              <a:t>que ser holística y retroalimentadora, es decir que su aplicación tenga incidencia en </a:t>
            </a:r>
            <a:r>
              <a:rPr lang="es-MX" sz="2400" dirty="0" smtClean="0">
                <a:latin typeface="Arial" panose="020B0604020202020204" pitchFamily="34" charset="0"/>
                <a:cs typeface="Arial" panose="020B0604020202020204" pitchFamily="34" charset="0"/>
              </a:rPr>
              <a:t>la totalidad </a:t>
            </a:r>
            <a:r>
              <a:rPr lang="es-MX" sz="2400" dirty="0">
                <a:latin typeface="Arial" panose="020B0604020202020204" pitchFamily="34" charset="0"/>
                <a:cs typeface="Arial" panose="020B0604020202020204" pitchFamily="34" charset="0"/>
              </a:rPr>
              <a:t>de </a:t>
            </a:r>
            <a:r>
              <a:rPr lang="es-MX" sz="2400" dirty="0" smtClean="0">
                <a:latin typeface="Arial" panose="020B0604020202020204" pitchFamily="34" charset="0"/>
                <a:cs typeface="Arial" panose="020B0604020202020204" pitchFamily="34" charset="0"/>
              </a:rPr>
              <a:t>componentes </a:t>
            </a:r>
            <a:r>
              <a:rPr lang="es-MX" sz="2400" dirty="0">
                <a:latin typeface="Arial" panose="020B0604020202020204" pitchFamily="34" charset="0"/>
                <a:cs typeface="Arial" panose="020B0604020202020204" pitchFamily="34" charset="0"/>
              </a:rPr>
              <a:t>del </a:t>
            </a:r>
            <a:r>
              <a:rPr lang="es-MX" sz="2400" dirty="0" smtClean="0">
                <a:latin typeface="Arial" panose="020B0604020202020204" pitchFamily="34" charset="0"/>
                <a:cs typeface="Arial" panose="020B0604020202020204" pitchFamily="34" charset="0"/>
              </a:rPr>
              <a:t>currículo. </a:t>
            </a:r>
          </a:p>
          <a:p>
            <a:endParaRPr lang="es-MX" sz="2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Deberá </a:t>
            </a:r>
            <a:r>
              <a:rPr lang="es-MX" sz="2400" dirty="0">
                <a:latin typeface="Arial" panose="020B0604020202020204" pitchFamily="34" charset="0"/>
                <a:cs typeface="Arial" panose="020B0604020202020204" pitchFamily="34" charset="0"/>
              </a:rPr>
              <a:t>ser sistemáticamente contrastado con la realidad, para poder atender a cambios en </a:t>
            </a:r>
            <a:r>
              <a:rPr lang="es-MX" sz="2400" dirty="0" smtClean="0">
                <a:latin typeface="Arial" panose="020B0604020202020204" pitchFamily="34" charset="0"/>
                <a:cs typeface="Arial" panose="020B0604020202020204" pitchFamily="34" charset="0"/>
              </a:rPr>
              <a:t>la misma </a:t>
            </a:r>
            <a:r>
              <a:rPr lang="es-MX" sz="2400" dirty="0">
                <a:latin typeface="Arial" panose="020B0604020202020204" pitchFamily="34" charset="0"/>
                <a:cs typeface="Arial" panose="020B0604020202020204" pitchFamily="34" charset="0"/>
              </a:rPr>
              <a:t>que lleven a planteamientos innovadores del modelo</a:t>
            </a:r>
            <a:r>
              <a:rPr lang="es-MX" sz="2400" dirty="0" smtClean="0">
                <a:latin typeface="Arial" panose="020B0604020202020204" pitchFamily="34" charset="0"/>
                <a:cs typeface="Arial" panose="020B0604020202020204" pitchFamily="34" charset="0"/>
              </a:rPr>
              <a:t>.</a:t>
            </a:r>
          </a:p>
          <a:p>
            <a:pPr marL="285750" indent="-285750">
              <a:buFont typeface="Wingdings" panose="05000000000000000000" pitchFamily="2" charset="2"/>
              <a:buChar char="v"/>
            </a:pPr>
            <a:endParaRPr lang="es-MX"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En </a:t>
            </a:r>
            <a:r>
              <a:rPr lang="es-MX" sz="2400" dirty="0">
                <a:latin typeface="Arial" panose="020B0604020202020204" pitchFamily="34" charset="0"/>
                <a:cs typeface="Arial" panose="020B0604020202020204" pitchFamily="34" charset="0"/>
              </a:rPr>
              <a:t>una primera instancia esta evaluación debe ser iniciada y realizada por el personal de </a:t>
            </a:r>
            <a:r>
              <a:rPr lang="es-MX" sz="2400" dirty="0" smtClean="0">
                <a:latin typeface="Arial" panose="020B0604020202020204" pitchFamily="34" charset="0"/>
                <a:cs typeface="Arial" panose="020B0604020202020204" pitchFamily="34" charset="0"/>
              </a:rPr>
              <a:t>la propia </a:t>
            </a:r>
            <a:r>
              <a:rPr lang="es-MX" sz="2400" dirty="0">
                <a:latin typeface="Arial" panose="020B0604020202020204" pitchFamily="34" charset="0"/>
                <a:cs typeface="Arial" panose="020B0604020202020204" pitchFamily="34" charset="0"/>
              </a:rPr>
              <a:t>institución educacional (autoevaluación). </a:t>
            </a:r>
          </a:p>
        </p:txBody>
      </p:sp>
    </p:spTree>
    <p:extLst>
      <p:ext uri="{BB962C8B-B14F-4D97-AF65-F5344CB8AC3E}">
        <p14:creationId xmlns:p14="http://schemas.microsoft.com/office/powerpoint/2010/main" val="26773293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56824" y="594248"/>
            <a:ext cx="8319752" cy="3970318"/>
          </a:xfrm>
          <a:prstGeom prst="rect">
            <a:avLst/>
          </a:prstGeom>
        </p:spPr>
        <p:txBody>
          <a:bodyPr wrap="square">
            <a:spAutoFit/>
          </a:bodyPr>
          <a:lstStyle/>
          <a:p>
            <a:pPr algn="ctr"/>
            <a:r>
              <a:rPr lang="es-MX" sz="2800" dirty="0" smtClean="0">
                <a:solidFill>
                  <a:srgbClr val="FF3399"/>
                </a:solidFill>
                <a:latin typeface="Bodoni MT Black" panose="02070A03080606020203" pitchFamily="18" charset="0"/>
                <a:cs typeface="Arial" panose="020B0604020202020204" pitchFamily="34" charset="0"/>
              </a:rPr>
              <a:t>FASES DE LA EVALUACIÓN CURRICULAR</a:t>
            </a:r>
          </a:p>
          <a:p>
            <a:pPr algn="ctr"/>
            <a:endParaRPr lang="es-MX" sz="2800" dirty="0">
              <a:latin typeface="Arial" panose="020B0604020202020204" pitchFamily="34" charset="0"/>
              <a:cs typeface="Arial" panose="020B0604020202020204" pitchFamily="34" charset="0"/>
            </a:endParaRPr>
          </a:p>
          <a:p>
            <a:pPr marL="514350" indent="-514350">
              <a:buAutoNum type="alphaLcParenR"/>
            </a:pPr>
            <a:r>
              <a:rPr lang="es-MX" sz="2800" dirty="0" smtClean="0">
                <a:latin typeface="Arial" panose="020B0604020202020204" pitchFamily="34" charset="0"/>
                <a:cs typeface="Arial" panose="020B0604020202020204" pitchFamily="34" charset="0"/>
              </a:rPr>
              <a:t>Evaluación </a:t>
            </a:r>
            <a:r>
              <a:rPr lang="es-MX" sz="2800" dirty="0">
                <a:latin typeface="Arial" panose="020B0604020202020204" pitchFamily="34" charset="0"/>
                <a:cs typeface="Arial" panose="020B0604020202020204" pitchFamily="34" charset="0"/>
              </a:rPr>
              <a:t>interna o autoevaluación</a:t>
            </a:r>
            <a:r>
              <a:rPr lang="es-MX" sz="2800" dirty="0" smtClean="0">
                <a:latin typeface="Arial" panose="020B0604020202020204" pitchFamily="34" charset="0"/>
                <a:cs typeface="Arial" panose="020B0604020202020204" pitchFamily="34" charset="0"/>
              </a:rPr>
              <a:t>.</a:t>
            </a:r>
          </a:p>
          <a:p>
            <a:pPr marL="514350" indent="-514350">
              <a:buAutoNum type="alphaLcParenR"/>
            </a:pPr>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b) Evaluación externa</a:t>
            </a:r>
            <a:r>
              <a:rPr lang="es-MX" sz="2800" dirty="0" smtClean="0">
                <a:latin typeface="Arial" panose="020B0604020202020204" pitchFamily="34" charset="0"/>
                <a:cs typeface="Arial" panose="020B0604020202020204" pitchFamily="34" charset="0"/>
              </a:rPr>
              <a:t>.</a:t>
            </a:r>
          </a:p>
          <a:p>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c) Evaluación del impacto</a:t>
            </a:r>
            <a:r>
              <a:rPr lang="es-MX" sz="2800" dirty="0" smtClean="0">
                <a:latin typeface="Arial" panose="020B0604020202020204" pitchFamily="34" charset="0"/>
                <a:cs typeface="Arial" panose="020B0604020202020204" pitchFamily="34" charset="0"/>
              </a:rPr>
              <a:t>.</a:t>
            </a:r>
          </a:p>
          <a:p>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d) Resultante general. </a:t>
            </a:r>
          </a:p>
        </p:txBody>
      </p:sp>
      <p:pic>
        <p:nvPicPr>
          <p:cNvPr id="3" name="Imagen 2"/>
          <p:cNvPicPr>
            <a:picLocks noChangeAspect="1"/>
          </p:cNvPicPr>
          <p:nvPr/>
        </p:nvPicPr>
        <p:blipFill>
          <a:blip r:embed="rId2"/>
          <a:stretch>
            <a:fillRect/>
          </a:stretch>
        </p:blipFill>
        <p:spPr>
          <a:xfrm>
            <a:off x="5670229" y="2584792"/>
            <a:ext cx="3865199" cy="3938357"/>
          </a:xfrm>
          <a:prstGeom prst="rect">
            <a:avLst/>
          </a:prstGeom>
        </p:spPr>
      </p:pic>
    </p:spTree>
    <p:extLst>
      <p:ext uri="{BB962C8B-B14F-4D97-AF65-F5344CB8AC3E}">
        <p14:creationId xmlns:p14="http://schemas.microsoft.com/office/powerpoint/2010/main" val="71376370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47729" y="352719"/>
            <a:ext cx="9542719" cy="4031873"/>
          </a:xfrm>
          <a:prstGeom prst="rect">
            <a:avLst/>
          </a:prstGeom>
        </p:spPr>
        <p:txBody>
          <a:bodyPr wrap="square">
            <a:spAutoFit/>
          </a:bodyPr>
          <a:lstStyle/>
          <a:p>
            <a:pPr algn="ctr"/>
            <a:r>
              <a:rPr lang="es-MX" sz="3200" dirty="0" smtClean="0">
                <a:solidFill>
                  <a:schemeClr val="accent3">
                    <a:lumMod val="75000"/>
                  </a:schemeClr>
                </a:solidFill>
                <a:latin typeface="Bodoni MT Black" panose="02070A03080606020203" pitchFamily="18" charset="0"/>
                <a:cs typeface="Arial" panose="020B0604020202020204" pitchFamily="34" charset="0"/>
              </a:rPr>
              <a:t>EVALUACIÓN INTERNA O AUTOEVALUACIÓN</a:t>
            </a:r>
          </a:p>
          <a:p>
            <a:pPr algn="just"/>
            <a:endParaRPr lang="es-MX" sz="2400" dirty="0" smtClean="0">
              <a:latin typeface="Arial" panose="020B0604020202020204" pitchFamily="34" charset="0"/>
              <a:cs typeface="Arial" panose="020B0604020202020204" pitchFamily="34" charset="0"/>
            </a:endParaRPr>
          </a:p>
          <a:p>
            <a:pPr algn="just"/>
            <a:r>
              <a:rPr lang="es-MX" sz="2800" b="1" dirty="0" smtClean="0">
                <a:latin typeface="Arial" panose="020B0604020202020204" pitchFamily="34" charset="0"/>
                <a:cs typeface="Arial" panose="020B0604020202020204" pitchFamily="34" charset="0"/>
              </a:rPr>
              <a:t>Syr Ramon (s.f) </a:t>
            </a:r>
            <a:r>
              <a:rPr lang="es-MX" sz="2800" dirty="0" smtClean="0">
                <a:latin typeface="Arial" panose="020B0604020202020204" pitchFamily="34" charset="0"/>
                <a:cs typeface="Arial" panose="020B0604020202020204" pitchFamily="34" charset="0"/>
              </a:rPr>
              <a:t>Su </a:t>
            </a:r>
            <a:r>
              <a:rPr lang="es-MX" sz="2800" dirty="0">
                <a:latin typeface="Arial" panose="020B0604020202020204" pitchFamily="34" charset="0"/>
                <a:cs typeface="Arial" panose="020B0604020202020204" pitchFamily="34" charset="0"/>
              </a:rPr>
              <a:t>propósito es revisar la coherencia entre contenidos y estrategias y la consistencia </a:t>
            </a:r>
            <a:r>
              <a:rPr lang="es-MX" sz="2800" dirty="0" smtClean="0">
                <a:latin typeface="Arial" panose="020B0604020202020204" pitchFamily="34" charset="0"/>
                <a:cs typeface="Arial" panose="020B0604020202020204" pitchFamily="34" charset="0"/>
              </a:rPr>
              <a:t>de éstos </a:t>
            </a:r>
            <a:r>
              <a:rPr lang="es-MX" sz="2800" dirty="0">
                <a:latin typeface="Arial" panose="020B0604020202020204" pitchFamily="34" charset="0"/>
                <a:cs typeface="Arial" panose="020B0604020202020204" pitchFamily="34" charset="0"/>
              </a:rPr>
              <a:t>con los </a:t>
            </a:r>
            <a:r>
              <a:rPr lang="es-MX" sz="2800" dirty="0" smtClean="0">
                <a:latin typeface="Arial" panose="020B0604020202020204" pitchFamily="34" charset="0"/>
                <a:cs typeface="Arial" panose="020B0604020202020204" pitchFamily="34" charset="0"/>
              </a:rPr>
              <a:t>perfiles profesionales </a:t>
            </a:r>
            <a:r>
              <a:rPr lang="es-MX" sz="2800" dirty="0">
                <a:latin typeface="Arial" panose="020B0604020202020204" pitchFamily="34" charset="0"/>
                <a:cs typeface="Arial" panose="020B0604020202020204" pitchFamily="34" charset="0"/>
              </a:rPr>
              <a:t>establecidos. Se debe precisar si los contenidos </a:t>
            </a:r>
            <a:r>
              <a:rPr lang="es-MX" sz="2800" dirty="0" smtClean="0">
                <a:latin typeface="Arial" panose="020B0604020202020204" pitchFamily="34" charset="0"/>
                <a:cs typeface="Arial" panose="020B0604020202020204" pitchFamily="34" charset="0"/>
              </a:rPr>
              <a:t>traducen fielmente </a:t>
            </a:r>
            <a:r>
              <a:rPr lang="es-MX" sz="2800" dirty="0">
                <a:latin typeface="Arial" panose="020B0604020202020204" pitchFamily="34" charset="0"/>
                <a:cs typeface="Arial" panose="020B0604020202020204" pitchFamily="34" charset="0"/>
              </a:rPr>
              <a:t>la finalidad del currículo y si las estrategias son coherentes con los contenidos y </a:t>
            </a:r>
            <a:r>
              <a:rPr lang="es-MX" sz="2800" dirty="0" smtClean="0">
                <a:latin typeface="Arial" panose="020B0604020202020204" pitchFamily="34" charset="0"/>
                <a:cs typeface="Arial" panose="020B0604020202020204" pitchFamily="34" charset="0"/>
              </a:rPr>
              <a:t>la finalidad</a:t>
            </a:r>
            <a:r>
              <a:rPr lang="es-MX" sz="2800" dirty="0">
                <a:latin typeface="Arial" panose="020B0604020202020204" pitchFamily="34" charset="0"/>
                <a:cs typeface="Arial" panose="020B0604020202020204" pitchFamily="34" charset="0"/>
              </a:rPr>
              <a:t>. </a:t>
            </a:r>
          </a:p>
        </p:txBody>
      </p:sp>
      <p:pic>
        <p:nvPicPr>
          <p:cNvPr id="3" name="Imagen 2"/>
          <p:cNvPicPr>
            <a:picLocks noChangeAspect="1"/>
          </p:cNvPicPr>
          <p:nvPr/>
        </p:nvPicPr>
        <p:blipFill>
          <a:blip r:embed="rId2"/>
          <a:stretch>
            <a:fillRect/>
          </a:stretch>
        </p:blipFill>
        <p:spPr>
          <a:xfrm>
            <a:off x="4477766" y="4382922"/>
            <a:ext cx="2157743" cy="2475078"/>
          </a:xfrm>
          <a:prstGeom prst="rect">
            <a:avLst/>
          </a:prstGeom>
        </p:spPr>
      </p:pic>
    </p:spTree>
    <p:extLst>
      <p:ext uri="{BB962C8B-B14F-4D97-AF65-F5344CB8AC3E}">
        <p14:creationId xmlns:p14="http://schemas.microsoft.com/office/powerpoint/2010/main" val="205734427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159617" y="4753878"/>
            <a:ext cx="2998587" cy="2104122"/>
          </a:xfrm>
          <a:prstGeom prst="rect">
            <a:avLst/>
          </a:prstGeom>
        </p:spPr>
      </p:pic>
      <p:sp>
        <p:nvSpPr>
          <p:cNvPr id="2" name="Rectángulo 1"/>
          <p:cNvSpPr/>
          <p:nvPr/>
        </p:nvSpPr>
        <p:spPr>
          <a:xfrm>
            <a:off x="206062" y="155953"/>
            <a:ext cx="9259910" cy="5201424"/>
          </a:xfrm>
          <a:prstGeom prst="rect">
            <a:avLst/>
          </a:prstGeom>
        </p:spPr>
        <p:txBody>
          <a:bodyPr wrap="square">
            <a:spAutoFit/>
          </a:bodyPr>
          <a:lstStyle/>
          <a:p>
            <a:pPr algn="ctr"/>
            <a:r>
              <a:rPr lang="es-MX" sz="3200" dirty="0" smtClean="0">
                <a:solidFill>
                  <a:schemeClr val="accent6">
                    <a:lumMod val="75000"/>
                  </a:schemeClr>
                </a:solidFill>
                <a:latin typeface="Bodoni MT Black" panose="02070A03080606020203" pitchFamily="18" charset="0"/>
                <a:cs typeface="Arial" panose="020B0604020202020204" pitchFamily="34" charset="0"/>
              </a:rPr>
              <a:t>EVALUACIÓN EXTERNA.</a:t>
            </a:r>
          </a:p>
          <a:p>
            <a:pPr algn="just"/>
            <a:endParaRPr lang="es-MX" sz="2000" dirty="0">
              <a:latin typeface="Arial" panose="020B0604020202020204" pitchFamily="34" charset="0"/>
              <a:cs typeface="Arial" panose="020B0604020202020204" pitchFamily="34" charset="0"/>
            </a:endParaRPr>
          </a:p>
          <a:p>
            <a:pPr algn="just"/>
            <a:r>
              <a:rPr lang="es-MX" sz="2800" dirty="0">
                <a:latin typeface="Arial" panose="020B0604020202020204" pitchFamily="34" charset="0"/>
                <a:cs typeface="Arial" panose="020B0604020202020204" pitchFamily="34" charset="0"/>
              </a:rPr>
              <a:t>Esta evaluación puede ser realizada por agentes </a:t>
            </a:r>
            <a:r>
              <a:rPr lang="es-MX" sz="2800" dirty="0" smtClean="0">
                <a:latin typeface="Arial" panose="020B0604020202020204" pitchFamily="34" charset="0"/>
                <a:cs typeface="Arial" panose="020B0604020202020204" pitchFamily="34" charset="0"/>
              </a:rPr>
              <a:t>externos, es un </a:t>
            </a:r>
            <a:r>
              <a:rPr lang="es-MX" sz="2800" dirty="0">
                <a:latin typeface="Arial" panose="020B0604020202020204" pitchFamily="34" charset="0"/>
                <a:cs typeface="Arial" panose="020B0604020202020204" pitchFamily="34" charset="0"/>
              </a:rPr>
              <a:t>proceso de rendición de cuentas a los organismos responsables </a:t>
            </a:r>
            <a:r>
              <a:rPr lang="es-MX" sz="2800" dirty="0" smtClean="0">
                <a:latin typeface="Arial" panose="020B0604020202020204" pitchFamily="34" charset="0"/>
                <a:cs typeface="Arial" panose="020B0604020202020204" pitchFamily="34" charset="0"/>
              </a:rPr>
              <a:t>y a </a:t>
            </a:r>
            <a:r>
              <a:rPr lang="es-MX" sz="2800" dirty="0">
                <a:latin typeface="Arial" panose="020B0604020202020204" pitchFamily="34" charset="0"/>
                <a:cs typeface="Arial" panose="020B0604020202020204" pitchFamily="34" charset="0"/>
              </a:rPr>
              <a:t>la sociedad en su conjunto</a:t>
            </a:r>
            <a:r>
              <a:rPr lang="es-MX" sz="2800" dirty="0" smtClean="0">
                <a:latin typeface="Arial" panose="020B0604020202020204" pitchFamily="34" charset="0"/>
                <a:cs typeface="Arial" panose="020B0604020202020204" pitchFamily="34" charset="0"/>
              </a:rPr>
              <a:t>.</a:t>
            </a:r>
          </a:p>
          <a:p>
            <a:pPr algn="just"/>
            <a:endParaRPr lang="es-MX" sz="2800" dirty="0" smtClean="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Conlleva </a:t>
            </a:r>
            <a:r>
              <a:rPr lang="es-MX" sz="2800" dirty="0">
                <a:latin typeface="Arial" panose="020B0604020202020204" pitchFamily="34" charset="0"/>
                <a:cs typeface="Arial" panose="020B0604020202020204" pitchFamily="34" charset="0"/>
              </a:rPr>
              <a:t>el análisis de la calidad del producto curricular.</a:t>
            </a:r>
          </a:p>
          <a:p>
            <a:pPr algn="just"/>
            <a:endParaRPr lang="es-MX" sz="2800" dirty="0" smtClean="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Este </a:t>
            </a:r>
            <a:r>
              <a:rPr lang="es-MX" sz="2800" dirty="0">
                <a:latin typeface="Arial" panose="020B0604020202020204" pitchFamily="34" charset="0"/>
                <a:cs typeface="Arial" panose="020B0604020202020204" pitchFamily="34" charset="0"/>
              </a:rPr>
              <a:t>tipo de evaluación </a:t>
            </a:r>
            <a:r>
              <a:rPr lang="es-MX" sz="2800" dirty="0" smtClean="0">
                <a:latin typeface="Arial" panose="020B0604020202020204" pitchFamily="34" charset="0"/>
                <a:cs typeface="Arial" panose="020B0604020202020204" pitchFamily="34" charset="0"/>
              </a:rPr>
              <a:t> examina </a:t>
            </a:r>
            <a:r>
              <a:rPr lang="es-MX" sz="2800" dirty="0">
                <a:latin typeface="Arial" panose="020B0604020202020204" pitchFamily="34" charset="0"/>
                <a:cs typeface="Arial" panose="020B0604020202020204" pitchFamily="34" charset="0"/>
              </a:rPr>
              <a:t>si </a:t>
            </a:r>
            <a:r>
              <a:rPr lang="es-MX" sz="2800" dirty="0" smtClean="0">
                <a:latin typeface="Arial" panose="020B0604020202020204" pitchFamily="34" charset="0"/>
                <a:cs typeface="Arial" panose="020B0604020202020204" pitchFamily="34" charset="0"/>
              </a:rPr>
              <a:t>las finalidades </a:t>
            </a:r>
            <a:r>
              <a:rPr lang="es-MX" sz="2800" dirty="0">
                <a:latin typeface="Arial" panose="020B0604020202020204" pitchFamily="34" charset="0"/>
                <a:cs typeface="Arial" panose="020B0604020202020204" pitchFamily="34" charset="0"/>
              </a:rPr>
              <a:t>del currículo </a:t>
            </a:r>
            <a:r>
              <a:rPr lang="es-MX" sz="2800" dirty="0" smtClean="0">
                <a:latin typeface="Arial" panose="020B0604020202020204" pitchFamily="34" charset="0"/>
                <a:cs typeface="Arial" panose="020B0604020202020204" pitchFamily="34" charset="0"/>
              </a:rPr>
              <a:t>son pertinentes </a:t>
            </a:r>
            <a:r>
              <a:rPr lang="es-MX" sz="2800" dirty="0">
                <a:latin typeface="Arial" panose="020B0604020202020204" pitchFamily="34" charset="0"/>
                <a:cs typeface="Arial" panose="020B0604020202020204" pitchFamily="34" charset="0"/>
              </a:rPr>
              <a:t>con el momento </a:t>
            </a:r>
            <a:r>
              <a:rPr lang="es-MX" sz="2800" dirty="0" smtClean="0">
                <a:latin typeface="Arial" panose="020B0604020202020204" pitchFamily="34" charset="0"/>
                <a:cs typeface="Arial" panose="020B0604020202020204" pitchFamily="34" charset="0"/>
              </a:rPr>
              <a:t>y las </a:t>
            </a:r>
            <a:r>
              <a:rPr lang="es-MX" sz="2800" dirty="0">
                <a:latin typeface="Arial" panose="020B0604020202020204" pitchFamily="34" charset="0"/>
                <a:cs typeface="Arial" panose="020B0604020202020204" pitchFamily="34" charset="0"/>
              </a:rPr>
              <a:t>circunstancias sociales </a:t>
            </a:r>
            <a:r>
              <a:rPr lang="es-MX" sz="2800" dirty="0" smtClean="0">
                <a:latin typeface="Arial" panose="020B0604020202020204" pitchFamily="34" charset="0"/>
                <a:cs typeface="Arial" panose="020B0604020202020204" pitchFamily="34" charset="0"/>
              </a:rPr>
              <a:t>que contextualizan </a:t>
            </a:r>
            <a:r>
              <a:rPr lang="es-MX" sz="2800" dirty="0">
                <a:latin typeface="Arial" panose="020B0604020202020204" pitchFamily="34" charset="0"/>
                <a:cs typeface="Arial" panose="020B0604020202020204" pitchFamily="34" charset="0"/>
              </a:rPr>
              <a:t>el plan de estudio</a:t>
            </a:r>
            <a:r>
              <a:rPr lang="es-MX" sz="2800" dirty="0" smtClean="0">
                <a:latin typeface="Arial" panose="020B0604020202020204" pitchFamily="34" charset="0"/>
                <a:cs typeface="Arial" panose="020B0604020202020204" pitchFamily="34" charset="0"/>
              </a:rPr>
              <a:t>.</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282951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INTRODUCCIÓN </a:t>
            </a:r>
            <a:endParaRPr lang="es-MX" dirty="0"/>
          </a:p>
        </p:txBody>
      </p:sp>
      <p:sp>
        <p:nvSpPr>
          <p:cNvPr id="3" name="2 Marcador de contenido"/>
          <p:cNvSpPr>
            <a:spLocks noGrp="1"/>
          </p:cNvSpPr>
          <p:nvPr>
            <p:ph idx="1"/>
          </p:nvPr>
        </p:nvSpPr>
        <p:spPr/>
        <p:txBody>
          <a:bodyPr>
            <a:noAutofit/>
          </a:bodyPr>
          <a:lstStyle/>
          <a:p>
            <a:pPr algn="just">
              <a:lnSpc>
                <a:spcPct val="200000"/>
              </a:lnSpc>
            </a:pPr>
            <a:r>
              <a:rPr lang="es-MX" sz="2400" dirty="0" smtClean="0">
                <a:latin typeface="Arial" panose="020B0604020202020204" pitchFamily="34" charset="0"/>
                <a:cs typeface="Arial" panose="020B0604020202020204" pitchFamily="34" charset="0"/>
              </a:rPr>
              <a:t>En esta unidad se analizan los paradigmas del aprendizaje y sobre todo se ejemplifican en relación a la vida de los seres humanos; </a:t>
            </a:r>
            <a:r>
              <a:rPr lang="es-MX" sz="2400" dirty="0">
                <a:latin typeface="Arial" panose="020B0604020202020204" pitchFamily="34" charset="0"/>
                <a:cs typeface="Arial" panose="020B0604020202020204" pitchFamily="34" charset="0"/>
              </a:rPr>
              <a:t>Las teorías de </a:t>
            </a:r>
            <a:r>
              <a:rPr lang="es-MX" sz="2400" b="1" dirty="0">
                <a:latin typeface="Arial" panose="020B0604020202020204" pitchFamily="34" charset="0"/>
                <a:cs typeface="Arial" panose="020B0604020202020204" pitchFamily="34" charset="0"/>
              </a:rPr>
              <a:t>aprendizaje</a:t>
            </a:r>
            <a:r>
              <a:rPr lang="es-MX" sz="2400" dirty="0">
                <a:latin typeface="Arial" panose="020B0604020202020204" pitchFamily="34" charset="0"/>
                <a:cs typeface="Arial" panose="020B0604020202020204" pitchFamily="34" charset="0"/>
              </a:rPr>
              <a:t> significativo de Ausubel, el </a:t>
            </a:r>
            <a:r>
              <a:rPr lang="es-MX" sz="2400" b="1" dirty="0">
                <a:latin typeface="Arial" panose="020B0604020202020204" pitchFamily="34" charset="0"/>
                <a:cs typeface="Arial" panose="020B0604020202020204" pitchFamily="34" charset="0"/>
              </a:rPr>
              <a:t>aprendizaje</a:t>
            </a:r>
            <a:r>
              <a:rPr lang="es-MX" sz="2400" dirty="0">
                <a:latin typeface="Arial" panose="020B0604020202020204" pitchFamily="34" charset="0"/>
                <a:cs typeface="Arial" panose="020B0604020202020204" pitchFamily="34" charset="0"/>
              </a:rPr>
              <a:t> por descubrimiento de Bruner, el constructivismo de Piaget, el </a:t>
            </a:r>
            <a:r>
              <a:rPr lang="es-MX" sz="2400" b="1" dirty="0">
                <a:latin typeface="Arial" panose="020B0604020202020204" pitchFamily="34" charset="0"/>
                <a:cs typeface="Arial" panose="020B0604020202020204" pitchFamily="34" charset="0"/>
              </a:rPr>
              <a:t>aprendizaje</a:t>
            </a:r>
            <a:r>
              <a:rPr lang="es-MX" sz="2400" dirty="0">
                <a:latin typeface="Arial" panose="020B0604020202020204" pitchFamily="34" charset="0"/>
                <a:cs typeface="Arial" panose="020B0604020202020204" pitchFamily="34" charset="0"/>
              </a:rPr>
              <a:t> mediado de </a:t>
            </a:r>
            <a:r>
              <a:rPr lang="es-MX" sz="2400" dirty="0" err="1">
                <a:latin typeface="Arial" panose="020B0604020202020204" pitchFamily="34" charset="0"/>
                <a:cs typeface="Arial" panose="020B0604020202020204" pitchFamily="34" charset="0"/>
              </a:rPr>
              <a:t>Fenerstein</a:t>
            </a:r>
            <a:r>
              <a:rPr lang="es-MX" sz="2400" dirty="0">
                <a:latin typeface="Arial" panose="020B0604020202020204" pitchFamily="34" charset="0"/>
                <a:cs typeface="Arial" panose="020B0604020202020204" pitchFamily="34" charset="0"/>
              </a:rPr>
              <a:t> y la zona de desarrollo potencial de </a:t>
            </a:r>
            <a:r>
              <a:rPr lang="es-MX" sz="2400" dirty="0" err="1">
                <a:latin typeface="Arial" panose="020B0604020202020204" pitchFamily="34" charset="0"/>
                <a:cs typeface="Arial" panose="020B0604020202020204" pitchFamily="34" charset="0"/>
              </a:rPr>
              <a:t>Vigotsky</a:t>
            </a:r>
            <a:r>
              <a:rPr lang="es-MX" sz="2400" dirty="0">
                <a:latin typeface="Arial" panose="020B0604020202020204" pitchFamily="34" charset="0"/>
                <a:cs typeface="Arial" panose="020B0604020202020204" pitchFamily="34" charset="0"/>
              </a:rPr>
              <a:t>, son una importante aportación para enriquecer este </a:t>
            </a:r>
            <a:r>
              <a:rPr lang="es-MX" sz="2400" b="1" dirty="0">
                <a:latin typeface="Arial" panose="020B0604020202020204" pitchFamily="34" charset="0"/>
                <a:cs typeface="Arial" panose="020B0604020202020204" pitchFamily="34" charset="0"/>
              </a:rPr>
              <a:t>paradigma</a:t>
            </a:r>
            <a:r>
              <a:rPr lang="es-MX" sz="2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1865680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8982270" y="3396343"/>
            <a:ext cx="3209730" cy="3461657"/>
          </a:xfrm>
          <a:prstGeom prst="rect">
            <a:avLst/>
          </a:prstGeom>
        </p:spPr>
      </p:pic>
      <p:sp>
        <p:nvSpPr>
          <p:cNvPr id="2" name="Rectángulo 1"/>
          <p:cNvSpPr/>
          <p:nvPr/>
        </p:nvSpPr>
        <p:spPr>
          <a:xfrm>
            <a:off x="503853" y="633538"/>
            <a:ext cx="9162662" cy="4955203"/>
          </a:xfrm>
          <a:prstGeom prst="rect">
            <a:avLst/>
          </a:prstGeom>
        </p:spPr>
        <p:txBody>
          <a:bodyPr wrap="square">
            <a:spAutoFit/>
          </a:bodyPr>
          <a:lstStyle/>
          <a:p>
            <a:pPr algn="ctr"/>
            <a:r>
              <a:rPr lang="es-MX" sz="3200" dirty="0" smtClean="0">
                <a:solidFill>
                  <a:srgbClr val="6600FF"/>
                </a:solidFill>
                <a:latin typeface="Bodoni MT Black" panose="02070A03080606020203" pitchFamily="18" charset="0"/>
                <a:cs typeface="Arial" panose="020B0604020202020204" pitchFamily="34" charset="0"/>
              </a:rPr>
              <a:t>EVALUACIÓN DEL IMPACTO.</a:t>
            </a:r>
          </a:p>
          <a:p>
            <a:pPr algn="ctr"/>
            <a:endParaRPr lang="es-MX" sz="3200" dirty="0" smtClean="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Va </a:t>
            </a:r>
            <a:r>
              <a:rPr lang="es-MX" sz="2800" dirty="0">
                <a:latin typeface="Arial" panose="020B0604020202020204" pitchFamily="34" charset="0"/>
                <a:cs typeface="Arial" panose="020B0604020202020204" pitchFamily="34" charset="0"/>
              </a:rPr>
              <a:t>dirigida a evaluar los resultados del trabajo profesional para con los individuos, </a:t>
            </a:r>
            <a:r>
              <a:rPr lang="es-MX" sz="2800" dirty="0" smtClean="0">
                <a:latin typeface="Arial" panose="020B0604020202020204" pitchFamily="34" charset="0"/>
                <a:cs typeface="Arial" panose="020B0604020202020204" pitchFamily="34" charset="0"/>
              </a:rPr>
              <a:t>las familias </a:t>
            </a:r>
            <a:r>
              <a:rPr lang="es-MX" sz="2800" dirty="0">
                <a:latin typeface="Arial" panose="020B0604020202020204" pitchFamily="34" charset="0"/>
                <a:cs typeface="Arial" panose="020B0604020202020204" pitchFamily="34" charset="0"/>
              </a:rPr>
              <a:t>y la </a:t>
            </a:r>
            <a:r>
              <a:rPr lang="es-MX" sz="2800" dirty="0" smtClean="0">
                <a:latin typeface="Arial" panose="020B0604020202020204" pitchFamily="34" charset="0"/>
                <a:cs typeface="Arial" panose="020B0604020202020204" pitchFamily="34" charset="0"/>
              </a:rPr>
              <a:t>comunidad.</a:t>
            </a:r>
          </a:p>
          <a:p>
            <a:pPr algn="just"/>
            <a:endParaRPr lang="es-MX" sz="2800" dirty="0" smtClean="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Cómo </a:t>
            </a:r>
            <a:r>
              <a:rPr lang="es-MX" sz="2800" dirty="0">
                <a:latin typeface="Arial" panose="020B0604020202020204" pitchFamily="34" charset="0"/>
                <a:cs typeface="Arial" panose="020B0604020202020204" pitchFamily="34" charset="0"/>
              </a:rPr>
              <a:t>con su trabajo ha contribuido al </a:t>
            </a:r>
            <a:r>
              <a:rPr lang="es-MX" sz="2800" dirty="0" smtClean="0">
                <a:latin typeface="Arial" panose="020B0604020202020204" pitchFamily="34" charset="0"/>
                <a:cs typeface="Arial" panose="020B0604020202020204" pitchFamily="34" charset="0"/>
              </a:rPr>
              <a:t> mejoramiento </a:t>
            </a:r>
            <a:r>
              <a:rPr lang="es-MX" sz="2800" dirty="0">
                <a:latin typeface="Arial" panose="020B0604020202020204" pitchFamily="34" charset="0"/>
                <a:cs typeface="Arial" panose="020B0604020202020204" pitchFamily="34" charset="0"/>
              </a:rPr>
              <a:t>de los indicadores </a:t>
            </a:r>
            <a:r>
              <a:rPr lang="es-MX" sz="2800" dirty="0" smtClean="0">
                <a:latin typeface="Arial" panose="020B0604020202020204" pitchFamily="34" charset="0"/>
                <a:cs typeface="Arial" panose="020B0604020202020204" pitchFamily="34" charset="0"/>
              </a:rPr>
              <a:t>de salud </a:t>
            </a:r>
            <a:r>
              <a:rPr lang="es-MX" sz="2800" dirty="0">
                <a:latin typeface="Arial" panose="020B0604020202020204" pitchFamily="34" charset="0"/>
                <a:cs typeface="Arial" panose="020B0604020202020204" pitchFamily="34" charset="0"/>
              </a:rPr>
              <a:t>de la población y de los indicadores de calidad de los servicios de salud en que </a:t>
            </a:r>
            <a:r>
              <a:rPr lang="es-MX" sz="2800" dirty="0" smtClean="0">
                <a:latin typeface="Arial" panose="020B0604020202020204" pitchFamily="34" charset="0"/>
                <a:cs typeface="Arial" panose="020B0604020202020204" pitchFamily="34" charset="0"/>
              </a:rPr>
              <a:t>se desempeña</a:t>
            </a:r>
            <a:r>
              <a:rPr lang="es-MX" sz="2800" dirty="0">
                <a:latin typeface="Arial" panose="020B0604020202020204" pitchFamily="34" charset="0"/>
                <a:cs typeface="Arial" panose="020B0604020202020204" pitchFamily="34" charset="0"/>
              </a:rPr>
              <a:t>; y cómo contribuye al mejoramiento de la calidad de vida de su población. </a:t>
            </a:r>
          </a:p>
        </p:txBody>
      </p:sp>
    </p:spTree>
    <p:extLst>
      <p:ext uri="{BB962C8B-B14F-4D97-AF65-F5344CB8AC3E}">
        <p14:creationId xmlns:p14="http://schemas.microsoft.com/office/powerpoint/2010/main" val="30070161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85192" y="515732"/>
            <a:ext cx="9237306" cy="4278094"/>
          </a:xfrm>
          <a:prstGeom prst="rect">
            <a:avLst/>
          </a:prstGeom>
        </p:spPr>
        <p:txBody>
          <a:bodyPr wrap="square">
            <a:spAutoFit/>
          </a:bodyPr>
          <a:lstStyle/>
          <a:p>
            <a:pPr algn="ctr"/>
            <a:r>
              <a:rPr lang="es-MX" sz="3200" dirty="0" smtClean="0">
                <a:solidFill>
                  <a:srgbClr val="FF0000"/>
                </a:solidFill>
                <a:latin typeface="Bodoni MT Black" panose="02070A03080606020203" pitchFamily="18" charset="0"/>
                <a:cs typeface="Arial" panose="020B0604020202020204" pitchFamily="34" charset="0"/>
              </a:rPr>
              <a:t>RESULTANTE GENERAL</a:t>
            </a:r>
          </a:p>
          <a:p>
            <a:pPr algn="ctr"/>
            <a:endParaRPr lang="es-MX" sz="3200" dirty="0" smtClean="0">
              <a:solidFill>
                <a:srgbClr val="FF0000"/>
              </a:solidFill>
              <a:latin typeface="Bodoni MT Black" panose="02070A03080606020203" pitchFamily="18" charset="0"/>
              <a:cs typeface="Arial" panose="020B0604020202020204" pitchFamily="34" charset="0"/>
            </a:endParaRPr>
          </a:p>
          <a:p>
            <a:pPr algn="just"/>
            <a:r>
              <a:rPr lang="es-MX" sz="2600" dirty="0" smtClean="0">
                <a:latin typeface="Arial" panose="020B0604020202020204" pitchFamily="34" charset="0"/>
                <a:cs typeface="Arial" panose="020B0604020202020204" pitchFamily="34" charset="0"/>
              </a:rPr>
              <a:t>Es un análisis sumario e integral de la autoevaluación, la evaluación externa y de su impacto para determinar, resultados obtenidos </a:t>
            </a:r>
            <a:r>
              <a:rPr lang="es-MX" sz="2600" dirty="0">
                <a:latin typeface="Arial" panose="020B0604020202020204" pitchFamily="34" charset="0"/>
                <a:cs typeface="Arial" panose="020B0604020202020204" pitchFamily="34" charset="0"/>
              </a:rPr>
              <a:t>si </a:t>
            </a:r>
            <a:r>
              <a:rPr lang="es-MX" sz="2600" dirty="0" smtClean="0">
                <a:latin typeface="Arial" panose="020B0604020202020204" pitchFamily="34" charset="0"/>
                <a:cs typeface="Arial" panose="020B0604020202020204" pitchFamily="34" charset="0"/>
              </a:rPr>
              <a:t>los mismos </a:t>
            </a:r>
            <a:r>
              <a:rPr lang="es-MX" sz="2600" dirty="0">
                <a:latin typeface="Arial" panose="020B0604020202020204" pitchFamily="34" charset="0"/>
                <a:cs typeface="Arial" panose="020B0604020202020204" pitchFamily="34" charset="0"/>
              </a:rPr>
              <a:t>son satisfactorios o no; así como identificar las insuficiencias y problemas existentes.</a:t>
            </a:r>
          </a:p>
          <a:p>
            <a:pPr algn="just"/>
            <a:endParaRPr lang="es-MX" sz="2600" dirty="0" smtClean="0">
              <a:latin typeface="Arial" panose="020B0604020202020204" pitchFamily="34" charset="0"/>
              <a:cs typeface="Arial" panose="020B0604020202020204" pitchFamily="34" charset="0"/>
            </a:endParaRPr>
          </a:p>
          <a:p>
            <a:pPr algn="just"/>
            <a:r>
              <a:rPr lang="es-MX" sz="2600" dirty="0" smtClean="0">
                <a:latin typeface="Arial" panose="020B0604020202020204" pitchFamily="34" charset="0"/>
                <a:cs typeface="Arial" panose="020B0604020202020204" pitchFamily="34" charset="0"/>
              </a:rPr>
              <a:t>Esta </a:t>
            </a:r>
            <a:r>
              <a:rPr lang="es-MX" sz="2600" dirty="0">
                <a:latin typeface="Arial" panose="020B0604020202020204" pitchFamily="34" charset="0"/>
                <a:cs typeface="Arial" panose="020B0604020202020204" pitchFamily="34" charset="0"/>
              </a:rPr>
              <a:t>etapa permite </a:t>
            </a:r>
            <a:r>
              <a:rPr lang="es-MX" sz="2600" dirty="0" smtClean="0">
                <a:latin typeface="Arial" panose="020B0604020202020204" pitchFamily="34" charset="0"/>
                <a:cs typeface="Arial" panose="020B0604020202020204" pitchFamily="34" charset="0"/>
              </a:rPr>
              <a:t>garantizar </a:t>
            </a:r>
            <a:r>
              <a:rPr lang="es-MX" sz="2600" dirty="0">
                <a:latin typeface="Arial" panose="020B0604020202020204" pitchFamily="34" charset="0"/>
                <a:cs typeface="Arial" panose="020B0604020202020204" pitchFamily="34" charset="0"/>
              </a:rPr>
              <a:t>el perfeccionamiento constante de los procesos de formación y superación profesional </a:t>
            </a:r>
            <a:r>
              <a:rPr lang="es-MX" sz="2600" dirty="0" smtClean="0">
                <a:latin typeface="Arial" panose="020B0604020202020204" pitchFamily="34" charset="0"/>
                <a:cs typeface="Arial" panose="020B0604020202020204" pitchFamily="34" charset="0"/>
              </a:rPr>
              <a:t>en nuestras universidades. </a:t>
            </a:r>
            <a:endParaRPr lang="es-MX"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254419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0303" y="309093"/>
            <a:ext cx="9659155" cy="1569660"/>
          </a:xfrm>
          <a:prstGeom prst="rect">
            <a:avLst/>
          </a:prstGeom>
          <a:noFill/>
        </p:spPr>
        <p:txBody>
          <a:bodyPr wrap="square" rtlCol="0">
            <a:spAutoFit/>
          </a:bodyPr>
          <a:lstStyle/>
          <a:p>
            <a:pPr algn="just"/>
            <a:r>
              <a:rPr lang="es-MX" sz="2400" b="1" dirty="0" smtClean="0">
                <a:latin typeface="Bell MT" panose="02020503060305020303" pitchFamily="18" charset="0"/>
              </a:rPr>
              <a:t>Santos (1990) </a:t>
            </a:r>
            <a:r>
              <a:rPr lang="es-MX" sz="2400" dirty="0" smtClean="0">
                <a:latin typeface="Bell MT" panose="02020503060305020303" pitchFamily="18" charset="0"/>
              </a:rPr>
              <a:t>Las estrategias de evaluación del curriculum deben ser validas y confiables . Donde la transparencia de los propósitos, la credibilidad de los procesos, el manejo confidencial de la información serán criterios que habrán de seguirse.</a:t>
            </a:r>
            <a:endParaRPr lang="es-MX" sz="2400" dirty="0">
              <a:latin typeface="Bell MT" panose="02020503060305020303" pitchFamily="18" charset="0"/>
            </a:endParaRPr>
          </a:p>
        </p:txBody>
      </p:sp>
      <p:pic>
        <p:nvPicPr>
          <p:cNvPr id="3" name="Imagen 2"/>
          <p:cNvPicPr>
            <a:picLocks noChangeAspect="1"/>
          </p:cNvPicPr>
          <p:nvPr/>
        </p:nvPicPr>
        <p:blipFill>
          <a:blip r:embed="rId2"/>
          <a:stretch>
            <a:fillRect/>
          </a:stretch>
        </p:blipFill>
        <p:spPr>
          <a:xfrm>
            <a:off x="4706388" y="2437326"/>
            <a:ext cx="4286250" cy="4359499"/>
          </a:xfrm>
          <a:prstGeom prst="rect">
            <a:avLst/>
          </a:prstGeom>
        </p:spPr>
      </p:pic>
      <p:pic>
        <p:nvPicPr>
          <p:cNvPr id="4" name="Imagen 3"/>
          <p:cNvPicPr>
            <a:picLocks noChangeAspect="1"/>
          </p:cNvPicPr>
          <p:nvPr/>
        </p:nvPicPr>
        <p:blipFill>
          <a:blip r:embed="rId3"/>
          <a:stretch>
            <a:fillRect/>
          </a:stretch>
        </p:blipFill>
        <p:spPr>
          <a:xfrm>
            <a:off x="0" y="2498501"/>
            <a:ext cx="4058523" cy="4359499"/>
          </a:xfrm>
          <a:prstGeom prst="rect">
            <a:avLst/>
          </a:prstGeom>
        </p:spPr>
      </p:pic>
    </p:spTree>
    <p:extLst>
      <p:ext uri="{BB962C8B-B14F-4D97-AF65-F5344CB8AC3E}">
        <p14:creationId xmlns:p14="http://schemas.microsoft.com/office/powerpoint/2010/main" val="2276528754"/>
      </p:ext>
    </p:extLst>
  </p:cSld>
  <p:clrMapOvr>
    <a:masterClrMapping/>
  </p:clrMapOvr>
  <p:transition spd="slow">
    <p:randomBa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28050" y="494184"/>
            <a:ext cx="8761413" cy="706964"/>
          </a:xfrm>
        </p:spPr>
        <p:txBody>
          <a:bodyPr>
            <a:normAutofit fontScale="90000"/>
          </a:bodyPr>
          <a:lstStyle/>
          <a:p>
            <a:r>
              <a:rPr lang="es-MX" dirty="0" smtClean="0">
                <a:solidFill>
                  <a:srgbClr val="92D050"/>
                </a:solidFill>
                <a:latin typeface="Bodoni MT Black" panose="02070A03080606020203" pitchFamily="18" charset="0"/>
                <a:cs typeface="Arial" panose="020B0604020202020204" pitchFamily="34" charset="0"/>
              </a:rPr>
              <a:t>EVALUACIÓN DEL APRENDIZAJE</a:t>
            </a:r>
            <a:endParaRPr lang="es-MX" dirty="0">
              <a:solidFill>
                <a:srgbClr val="92D050"/>
              </a:solidFill>
              <a:latin typeface="Bodoni MT Black" panose="02070A03080606020203" pitchFamily="18" charset="0"/>
              <a:cs typeface="Arial" panose="020B0604020202020204" pitchFamily="34" charset="0"/>
            </a:endParaRPr>
          </a:p>
        </p:txBody>
      </p:sp>
      <p:sp>
        <p:nvSpPr>
          <p:cNvPr id="3" name="Marcador de contenido 2"/>
          <p:cNvSpPr>
            <a:spLocks noGrp="1"/>
          </p:cNvSpPr>
          <p:nvPr>
            <p:ph idx="1"/>
          </p:nvPr>
        </p:nvSpPr>
        <p:spPr>
          <a:xfrm>
            <a:off x="476095" y="993818"/>
            <a:ext cx="6972512" cy="5241637"/>
          </a:xfrm>
        </p:spPr>
        <p:txBody>
          <a:bodyPr>
            <a:noAutofit/>
          </a:bodyPr>
          <a:lstStyle/>
          <a:p>
            <a:pPr marL="0" indent="0" algn="just">
              <a:buNone/>
            </a:pPr>
            <a:r>
              <a:rPr lang="es-MX" sz="2400" dirty="0" smtClean="0">
                <a:solidFill>
                  <a:schemeClr val="accent2">
                    <a:lumMod val="60000"/>
                    <a:lumOff val="40000"/>
                  </a:schemeClr>
                </a:solidFill>
                <a:latin typeface="Arial" panose="020B0604020202020204" pitchFamily="34" charset="0"/>
                <a:cs typeface="Arial" panose="020B0604020202020204" pitchFamily="34" charset="0"/>
              </a:rPr>
              <a:t> </a:t>
            </a:r>
          </a:p>
          <a:p>
            <a:pPr algn="just">
              <a:lnSpc>
                <a:spcPct val="150000"/>
              </a:lnSpc>
            </a:pPr>
            <a:r>
              <a:rPr lang="es-MX" sz="2400" dirty="0" smtClean="0">
                <a:solidFill>
                  <a:schemeClr val="tx1"/>
                </a:solidFill>
                <a:latin typeface="Arial" panose="020B0604020202020204" pitchFamily="34" charset="0"/>
                <a:cs typeface="Arial" panose="020B0604020202020204" pitchFamily="34" charset="0"/>
              </a:rPr>
              <a:t>Los resultados de una evaluación, generalmente, determinan la trayectoria educativa de un estudiante. </a:t>
            </a:r>
          </a:p>
          <a:p>
            <a:pPr algn="just">
              <a:lnSpc>
                <a:spcPct val="150000"/>
              </a:lnSpc>
            </a:pPr>
            <a:r>
              <a:rPr lang="es-MX" sz="2400" b="1" dirty="0" err="1" smtClean="0">
                <a:solidFill>
                  <a:schemeClr val="tx1"/>
                </a:solidFill>
                <a:latin typeface="Arial" panose="020B0604020202020204" pitchFamily="34" charset="0"/>
                <a:cs typeface="Arial" panose="020B0604020202020204" pitchFamily="34" charset="0"/>
              </a:rPr>
              <a:t>Stenhouse</a:t>
            </a:r>
            <a:r>
              <a:rPr lang="es-MX" sz="2400" b="1" dirty="0" smtClean="0">
                <a:solidFill>
                  <a:schemeClr val="tx1"/>
                </a:solidFill>
                <a:latin typeface="Arial" panose="020B0604020202020204" pitchFamily="34" charset="0"/>
                <a:cs typeface="Arial" panose="020B0604020202020204" pitchFamily="34" charset="0"/>
              </a:rPr>
              <a:t> (1987) </a:t>
            </a:r>
            <a:r>
              <a:rPr lang="es-MX" sz="2400" dirty="0">
                <a:solidFill>
                  <a:schemeClr val="tx1"/>
                </a:solidFill>
                <a:latin typeface="Arial" panose="020B0604020202020204" pitchFamily="34" charset="0"/>
                <a:cs typeface="Arial" panose="020B0604020202020204" pitchFamily="34" charset="0"/>
              </a:rPr>
              <a:t>Los profesores se convierten en “medidores” de las conductas </a:t>
            </a:r>
            <a:r>
              <a:rPr lang="es-MX" sz="2400" dirty="0" smtClean="0">
                <a:solidFill>
                  <a:schemeClr val="tx1"/>
                </a:solidFill>
                <a:latin typeface="Arial" panose="020B0604020202020204" pitchFamily="34" charset="0"/>
                <a:cs typeface="Arial" panose="020B0604020202020204" pitchFamily="34" charset="0"/>
              </a:rPr>
              <a:t>observables de </a:t>
            </a:r>
            <a:r>
              <a:rPr lang="es-MX" sz="2400" dirty="0">
                <a:solidFill>
                  <a:schemeClr val="tx1"/>
                </a:solidFill>
                <a:latin typeface="Arial" panose="020B0604020202020204" pitchFamily="34" charset="0"/>
                <a:cs typeface="Arial" panose="020B0604020202020204" pitchFamily="34" charset="0"/>
              </a:rPr>
              <a:t>sus alumnos, mientras su trabajo se rutiniza, degrada y devalúa. </a:t>
            </a:r>
          </a:p>
        </p:txBody>
      </p:sp>
      <p:sp>
        <p:nvSpPr>
          <p:cNvPr id="4" name="AutoShape 2" descr="Resultado de imagen para desempeñ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Resultado de imagen para desempeñ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9142" y="1201148"/>
            <a:ext cx="3884552" cy="4416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57372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59828" y="451153"/>
            <a:ext cx="6664099" cy="706964"/>
          </a:xfrm>
        </p:spPr>
        <p:txBody>
          <a:bodyPr>
            <a:normAutofit/>
          </a:bodyPr>
          <a:lstStyle/>
          <a:p>
            <a:r>
              <a:rPr lang="es-MX" sz="3200" b="1" dirty="0" smtClean="0">
                <a:solidFill>
                  <a:schemeClr val="accent1">
                    <a:lumMod val="60000"/>
                    <a:lumOff val="40000"/>
                  </a:schemeClr>
                </a:solidFill>
                <a:latin typeface="Bodoni MT Black" panose="02070A03080606020203" pitchFamily="18" charset="0"/>
              </a:rPr>
              <a:t>EVALUACIÓN DEL SISTEMA</a:t>
            </a:r>
            <a:endParaRPr lang="es-MX" sz="3200" b="1" dirty="0">
              <a:solidFill>
                <a:schemeClr val="accent1">
                  <a:lumMod val="60000"/>
                  <a:lumOff val="40000"/>
                </a:schemeClr>
              </a:solidFill>
              <a:latin typeface="Bodoni MT Black" panose="02070A03080606020203" pitchFamily="18" charset="0"/>
            </a:endParaRPr>
          </a:p>
        </p:txBody>
      </p:sp>
      <p:sp>
        <p:nvSpPr>
          <p:cNvPr id="3" name="Marcador de contenido 2"/>
          <p:cNvSpPr>
            <a:spLocks noGrp="1"/>
          </p:cNvSpPr>
          <p:nvPr>
            <p:ph idx="1"/>
          </p:nvPr>
        </p:nvSpPr>
        <p:spPr>
          <a:xfrm>
            <a:off x="290487" y="1158117"/>
            <a:ext cx="9076990" cy="3416300"/>
          </a:xfrm>
        </p:spPr>
        <p:txBody>
          <a:bodyPr>
            <a:noAutofit/>
          </a:bodyPr>
          <a:lstStyle/>
          <a:p>
            <a:pPr algn="just"/>
            <a:r>
              <a:rPr lang="es-MX" sz="2400" dirty="0">
                <a:latin typeface="Arial" panose="020B0604020202020204" pitchFamily="34" charset="0"/>
                <a:cs typeface="Arial" panose="020B0604020202020204" pitchFamily="34" charset="0"/>
              </a:rPr>
              <a:t>Los progresos realizados en un sistema deben ser medidos o evaluados para conocer las deficiencias y problemas que éste presenta. </a:t>
            </a:r>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a:t>
            </a:r>
            <a:r>
              <a:rPr lang="es-MX" sz="2400" b="1" dirty="0" smtClean="0">
                <a:latin typeface="Arial" panose="020B0604020202020204" pitchFamily="34" charset="0"/>
                <a:cs typeface="Arial" panose="020B0604020202020204" pitchFamily="34" charset="0"/>
              </a:rPr>
              <a:t>Pérez Gómez (1988) </a:t>
            </a:r>
            <a:r>
              <a:rPr lang="es-MX" sz="2400" dirty="0">
                <a:latin typeface="Arial" panose="020B0604020202020204" pitchFamily="34" charset="0"/>
                <a:cs typeface="Arial" panose="020B0604020202020204" pitchFamily="34" charset="0"/>
              </a:rPr>
              <a:t>La evaluación adquiere una importancia singular </a:t>
            </a:r>
            <a:r>
              <a:rPr lang="es-MX" sz="2400" dirty="0" smtClean="0">
                <a:latin typeface="Arial" panose="020B0604020202020204" pitchFamily="34" charset="0"/>
                <a:cs typeface="Arial" panose="020B0604020202020204" pitchFamily="34" charset="0"/>
              </a:rPr>
              <a:t>como instrumento </a:t>
            </a:r>
            <a:r>
              <a:rPr lang="es-MX" sz="2400" dirty="0">
                <a:latin typeface="Arial" panose="020B0604020202020204" pitchFamily="34" charset="0"/>
                <a:cs typeface="Arial" panose="020B0604020202020204" pitchFamily="34" charset="0"/>
              </a:rPr>
              <a:t>de comprobación y validación de la estrategia didáctica, de los procesos </a:t>
            </a:r>
            <a:r>
              <a:rPr lang="es-MX" sz="2400" dirty="0" smtClean="0">
                <a:latin typeface="Arial" panose="020B0604020202020204" pitchFamily="34" charset="0"/>
                <a:cs typeface="Arial" panose="020B0604020202020204" pitchFamily="34" charset="0"/>
              </a:rPr>
              <a:t>de enseñanza-aprendizaje </a:t>
            </a:r>
            <a:r>
              <a:rPr lang="es-MX" sz="2400" dirty="0">
                <a:latin typeface="Arial" panose="020B0604020202020204" pitchFamily="34" charset="0"/>
                <a:cs typeface="Arial" panose="020B0604020202020204" pitchFamily="34" charset="0"/>
              </a:rPr>
              <a:t>y de los modelos de funcionamiento vigentes en el sistema. </a:t>
            </a:r>
          </a:p>
        </p:txBody>
      </p:sp>
      <p:pic>
        <p:nvPicPr>
          <p:cNvPr id="4" name="Imagen 3"/>
          <p:cNvPicPr>
            <a:picLocks noChangeAspect="1"/>
          </p:cNvPicPr>
          <p:nvPr/>
        </p:nvPicPr>
        <p:blipFill>
          <a:blip r:embed="rId2"/>
          <a:stretch>
            <a:fillRect/>
          </a:stretch>
        </p:blipFill>
        <p:spPr>
          <a:xfrm>
            <a:off x="5156401" y="4117209"/>
            <a:ext cx="3852766" cy="2574932"/>
          </a:xfrm>
          <a:prstGeom prst="rect">
            <a:avLst/>
          </a:prstGeom>
        </p:spPr>
      </p:pic>
    </p:spTree>
    <p:extLst>
      <p:ext uri="{BB962C8B-B14F-4D97-AF65-F5344CB8AC3E}">
        <p14:creationId xmlns:p14="http://schemas.microsoft.com/office/powerpoint/2010/main" val="12463001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034072" y="3499321"/>
            <a:ext cx="4422711" cy="3358679"/>
          </a:xfrm>
          <a:prstGeom prst="rect">
            <a:avLst/>
          </a:prstGeom>
        </p:spPr>
      </p:pic>
      <p:sp>
        <p:nvSpPr>
          <p:cNvPr id="2" name="Rectángulo 1"/>
          <p:cNvSpPr/>
          <p:nvPr/>
        </p:nvSpPr>
        <p:spPr>
          <a:xfrm>
            <a:off x="261256" y="568796"/>
            <a:ext cx="9498563" cy="4462760"/>
          </a:xfrm>
          <a:prstGeom prst="rect">
            <a:avLst/>
          </a:prstGeom>
        </p:spPr>
        <p:txBody>
          <a:bodyPr wrap="square">
            <a:spAutoFit/>
          </a:bodyPr>
          <a:lstStyle/>
          <a:p>
            <a:pPr algn="ctr"/>
            <a:r>
              <a:rPr lang="es-MX" sz="3200" dirty="0" smtClean="0">
                <a:solidFill>
                  <a:schemeClr val="accent1">
                    <a:lumMod val="75000"/>
                  </a:schemeClr>
                </a:solidFill>
                <a:latin typeface="Bodoni MT Black" panose="02070A03080606020203" pitchFamily="18" charset="0"/>
                <a:cs typeface="Arial" panose="020B0604020202020204" pitchFamily="34" charset="0"/>
              </a:rPr>
              <a:t>EVALUACIÓN DEL SISTEMA NACIONAL EN MÉXICO</a:t>
            </a:r>
          </a:p>
          <a:p>
            <a:endParaRPr lang="es-MX" sz="2400" dirty="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La </a:t>
            </a:r>
            <a:r>
              <a:rPr lang="es-MX" sz="2800" dirty="0">
                <a:latin typeface="Arial" panose="020B0604020202020204" pitchFamily="34" charset="0"/>
                <a:cs typeface="Arial" panose="020B0604020202020204" pitchFamily="34" charset="0"/>
              </a:rPr>
              <a:t>evaluación del sistema a nivel nacional está apoyada además por agencias </a:t>
            </a:r>
            <a:r>
              <a:rPr lang="es-MX" sz="2800" dirty="0" smtClean="0">
                <a:latin typeface="Arial" panose="020B0604020202020204" pitchFamily="34" charset="0"/>
                <a:cs typeface="Arial" panose="020B0604020202020204" pitchFamily="34" charset="0"/>
              </a:rPr>
              <a:t>técnicas especializadas</a:t>
            </a:r>
            <a:r>
              <a:rPr lang="es-MX" sz="2800" dirty="0">
                <a:latin typeface="Arial" panose="020B0604020202020204" pitchFamily="34" charset="0"/>
                <a:cs typeface="Arial" panose="020B0604020202020204" pitchFamily="34" charset="0"/>
              </a:rPr>
              <a:t>, como el Instituto Nacional para la Evaluación de la Educación (INEE). El </a:t>
            </a:r>
            <a:r>
              <a:rPr lang="es-MX" sz="2800" dirty="0" smtClean="0">
                <a:latin typeface="Arial" panose="020B0604020202020204" pitchFamily="34" charset="0"/>
                <a:cs typeface="Arial" panose="020B0604020202020204" pitchFamily="34" charset="0"/>
              </a:rPr>
              <a:t>INEE fue </a:t>
            </a:r>
            <a:r>
              <a:rPr lang="es-MX" sz="2800" dirty="0">
                <a:latin typeface="Arial" panose="020B0604020202020204" pitchFamily="34" charset="0"/>
                <a:cs typeface="Arial" panose="020B0604020202020204" pitchFamily="34" charset="0"/>
              </a:rPr>
              <a:t>creado con la misión de contribuir a la mejora de la calidad educativa a través de </a:t>
            </a:r>
            <a:r>
              <a:rPr lang="es-MX" sz="2800" dirty="0" smtClean="0">
                <a:latin typeface="Arial" panose="020B0604020202020204" pitchFamily="34" charset="0"/>
                <a:cs typeface="Arial" panose="020B0604020202020204" pitchFamily="34" charset="0"/>
              </a:rPr>
              <a:t>la evaluación </a:t>
            </a:r>
            <a:r>
              <a:rPr lang="es-MX" sz="2800" dirty="0">
                <a:latin typeface="Arial" panose="020B0604020202020204" pitchFamily="34" charset="0"/>
                <a:cs typeface="Arial" panose="020B0604020202020204" pitchFamily="34" charset="0"/>
              </a:rPr>
              <a:t>y con el objetivo de apoyar la toma de decisiones, la mejora pedagógica en </a:t>
            </a:r>
            <a:r>
              <a:rPr lang="es-MX" sz="2800" dirty="0" smtClean="0">
                <a:latin typeface="Arial" panose="020B0604020202020204" pitchFamily="34" charset="0"/>
                <a:cs typeface="Arial" panose="020B0604020202020204" pitchFamily="34" charset="0"/>
              </a:rPr>
              <a:t>las escuelas </a:t>
            </a:r>
            <a:r>
              <a:rPr lang="es-MX" sz="2800" dirty="0">
                <a:latin typeface="Arial" panose="020B0604020202020204" pitchFamily="34" charset="0"/>
                <a:cs typeface="Arial" panose="020B0604020202020204" pitchFamily="34" charset="0"/>
              </a:rPr>
              <a:t>y la rendición de cuentas. </a:t>
            </a:r>
          </a:p>
        </p:txBody>
      </p:sp>
    </p:spTree>
    <p:extLst>
      <p:ext uri="{BB962C8B-B14F-4D97-AF65-F5344CB8AC3E}">
        <p14:creationId xmlns:p14="http://schemas.microsoft.com/office/powerpoint/2010/main" val="3890864894"/>
      </p:ext>
    </p:extLst>
  </p:cSld>
  <p:clrMapOvr>
    <a:masterClrMapping/>
  </p:clrMapOvr>
  <p:transition spd="slow">
    <p:comb/>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9246" y="327897"/>
            <a:ext cx="9916732" cy="5963171"/>
          </a:xfrm>
          <a:prstGeom prst="rect">
            <a:avLst/>
          </a:prstGeom>
        </p:spPr>
        <p:txBody>
          <a:bodyPr wrap="square">
            <a:spAutoFit/>
          </a:bodyPr>
          <a:lstStyle/>
          <a:p>
            <a:pPr algn="just">
              <a:lnSpc>
                <a:spcPct val="150000"/>
              </a:lnSpc>
              <a:spcAft>
                <a:spcPts val="800"/>
              </a:spcAft>
            </a:pPr>
            <a:r>
              <a:rPr lang="es-MX" sz="2000" b="1" dirty="0" smtClean="0">
                <a:latin typeface="Arial" panose="020B0604020202020204" pitchFamily="34" charset="0"/>
                <a:ea typeface="Calibri" panose="020F0502020204030204" pitchFamily="34" charset="0"/>
                <a:cs typeface="Arial" panose="020B0604020202020204" pitchFamily="34" charset="0"/>
              </a:rPr>
              <a:t>CONCLUSIONES</a:t>
            </a:r>
            <a:r>
              <a:rPr lang="es-MX" sz="1300" dirty="0">
                <a:latin typeface="Arial" panose="020B0604020202020204" pitchFamily="34" charset="0"/>
                <a:ea typeface="Calibri" panose="020F0502020204030204" pitchFamily="34" charset="0"/>
                <a:cs typeface="Arial" panose="020B0604020202020204" pitchFamily="34" charset="0"/>
              </a:rPr>
              <a:t/>
            </a:r>
            <a:br>
              <a:rPr lang="es-MX" sz="1300" dirty="0">
                <a:latin typeface="Arial" panose="020B0604020202020204" pitchFamily="34" charset="0"/>
                <a:ea typeface="Calibri" panose="020F0502020204030204" pitchFamily="34" charset="0"/>
                <a:cs typeface="Arial" panose="020B0604020202020204" pitchFamily="34" charset="0"/>
              </a:rPr>
            </a:br>
            <a:r>
              <a:rPr lang="es-MX" sz="1300" dirty="0">
                <a:latin typeface="Arial" panose="020B0604020202020204" pitchFamily="34" charset="0"/>
                <a:ea typeface="Calibri" panose="020F0502020204030204" pitchFamily="34" charset="0"/>
                <a:cs typeface="Arial" panose="020B0604020202020204" pitchFamily="34" charset="0"/>
              </a:rPr>
              <a:t/>
            </a:r>
            <a:br>
              <a:rPr lang="es-MX" sz="1300" dirty="0">
                <a:latin typeface="Arial" panose="020B0604020202020204" pitchFamily="34" charset="0"/>
                <a:ea typeface="Calibri" panose="020F0502020204030204" pitchFamily="34" charset="0"/>
                <a:cs typeface="Arial" panose="020B0604020202020204" pitchFamily="34" charset="0"/>
              </a:rPr>
            </a:br>
            <a:r>
              <a:rPr lang="es-MX" sz="1300" dirty="0">
                <a:latin typeface="Arial" panose="020B0604020202020204" pitchFamily="34" charset="0"/>
                <a:ea typeface="Calibri" panose="020F0502020204030204" pitchFamily="34" charset="0"/>
                <a:cs typeface="Arial" panose="020B0604020202020204" pitchFamily="34" charset="0"/>
              </a:rPr>
              <a:t>La evaluación curricular facilita la optimización de cada uno de los elementos del proceso, al proporcionar la información necesaria que permita establecer las bases confiables y válidas para modificar o mantener dichos </a:t>
            </a:r>
            <a:r>
              <a:rPr lang="es-MX" sz="1300" dirty="0" smtClean="0">
                <a:latin typeface="Arial" panose="020B0604020202020204" pitchFamily="34" charset="0"/>
                <a:ea typeface="Calibri" panose="020F0502020204030204" pitchFamily="34" charset="0"/>
                <a:cs typeface="Arial" panose="020B0604020202020204" pitchFamily="34" charset="0"/>
              </a:rPr>
              <a:t>elementos.</a:t>
            </a:r>
          </a:p>
          <a:p>
            <a:pPr algn="just">
              <a:lnSpc>
                <a:spcPct val="150000"/>
              </a:lnSpc>
              <a:spcAft>
                <a:spcPts val="800"/>
              </a:spcAft>
            </a:pPr>
            <a:r>
              <a:rPr lang="es-MX" sz="1300" dirty="0" smtClean="0">
                <a:latin typeface="Arial" panose="020B0604020202020204" pitchFamily="34" charset="0"/>
                <a:ea typeface="Calibri" panose="020F0502020204030204" pitchFamily="34" charset="0"/>
                <a:cs typeface="Arial" panose="020B0604020202020204" pitchFamily="34" charset="0"/>
              </a:rPr>
              <a:t>Una </a:t>
            </a:r>
            <a:r>
              <a:rPr lang="es-MX" sz="1300" dirty="0">
                <a:latin typeface="Arial" panose="020B0604020202020204" pitchFamily="34" charset="0"/>
                <a:ea typeface="Calibri" panose="020F0502020204030204" pitchFamily="34" charset="0"/>
                <a:cs typeface="Arial" panose="020B0604020202020204" pitchFamily="34" charset="0"/>
              </a:rPr>
              <a:t>de las razones más importantes para realizar evaluación curricular es que ayuda a determinar la conveniencia de conservarlo, modificarlo o sustituirlo</a:t>
            </a:r>
            <a:r>
              <a:rPr lang="es-MX" sz="1300" dirty="0" smtClean="0">
                <a:latin typeface="Arial" panose="020B0604020202020204" pitchFamily="34" charset="0"/>
                <a:ea typeface="Calibri" panose="020F0502020204030204" pitchFamily="34" charset="0"/>
                <a:cs typeface="Arial" panose="020B0604020202020204" pitchFamily="34" charset="0"/>
              </a:rPr>
              <a:t>.</a:t>
            </a:r>
          </a:p>
          <a:p>
            <a:pPr algn="just">
              <a:lnSpc>
                <a:spcPct val="150000"/>
              </a:lnSpc>
              <a:spcAft>
                <a:spcPts val="800"/>
              </a:spcAft>
            </a:pPr>
            <a:r>
              <a:rPr lang="es-MX" sz="1300" dirty="0" smtClean="0">
                <a:latin typeface="Arial" panose="020B0604020202020204" pitchFamily="34" charset="0"/>
                <a:ea typeface="Calibri" panose="020F0502020204030204" pitchFamily="34" charset="0"/>
                <a:cs typeface="Arial" panose="020B0604020202020204" pitchFamily="34" charset="0"/>
              </a:rPr>
              <a:t>Permite </a:t>
            </a:r>
            <a:r>
              <a:rPr lang="es-MX" sz="1300" dirty="0">
                <a:latin typeface="Arial" panose="020B0604020202020204" pitchFamily="34" charset="0"/>
                <a:ea typeface="Calibri" panose="020F0502020204030204" pitchFamily="34" charset="0"/>
                <a:cs typeface="Arial" panose="020B0604020202020204" pitchFamily="34" charset="0"/>
              </a:rPr>
              <a:t>mantener un seguimiento permanente reflejado a través del control de calidad de los planes y programas educativos.</a:t>
            </a:r>
          </a:p>
          <a:p>
            <a:pPr algn="just">
              <a:lnSpc>
                <a:spcPct val="150000"/>
              </a:lnSpc>
              <a:spcAft>
                <a:spcPts val="0"/>
              </a:spcAft>
            </a:pPr>
            <a:r>
              <a:rPr lang="es-MX" sz="1300" dirty="0">
                <a:latin typeface="Arial" panose="020B0604020202020204" pitchFamily="34" charset="0"/>
                <a:ea typeface="Times New Roman" panose="02020603050405020304" pitchFamily="18" charset="0"/>
                <a:cs typeface="Arial" panose="020B0604020202020204" pitchFamily="34" charset="0"/>
              </a:rPr>
              <a:t>Por consiguiente podemos resumir que la  evaluación es un proceso que implica descripciones cuantitativas y cualitativas de la actuación de los alumnos. En el primer momento, se reúne la información; y en un segundo momento se trabaja para el análisis y la interpretación de los datos que hemos obtenido para formular, en un tercer momento posterior, juicios de valor. En este sentido, la evaluación de los aprendizajes  es muy importante puesto que los resultados que podamos obtener nos servirán para orientar la enseñanza, conforme a lo que nos hemos propuesto que nuestros alumnos aprendan.</a:t>
            </a:r>
            <a:endParaRPr lang="es-MX" sz="13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0"/>
              </a:spcAft>
            </a:pPr>
            <a:r>
              <a:rPr lang="es-MX" sz="1300" dirty="0">
                <a:latin typeface="Arial" panose="020B0604020202020204" pitchFamily="34" charset="0"/>
                <a:ea typeface="Times New Roman" panose="02020603050405020304" pitchFamily="18" charset="0"/>
                <a:cs typeface="Arial" panose="020B0604020202020204" pitchFamily="34" charset="0"/>
              </a:rPr>
              <a:t> </a:t>
            </a:r>
            <a:r>
              <a:rPr lang="es-MX" sz="1300" dirty="0" smtClean="0">
                <a:latin typeface="Arial" panose="020B0604020202020204" pitchFamily="34" charset="0"/>
                <a:ea typeface="Times New Roman" panose="02020603050405020304" pitchFamily="18" charset="0"/>
                <a:cs typeface="Arial" panose="020B0604020202020204" pitchFamily="34" charset="0"/>
              </a:rPr>
              <a:t>Es </a:t>
            </a:r>
            <a:r>
              <a:rPr lang="es-MX" sz="1300" dirty="0">
                <a:latin typeface="Arial" panose="020B0604020202020204" pitchFamily="34" charset="0"/>
                <a:ea typeface="Times New Roman" panose="02020603050405020304" pitchFamily="18" charset="0"/>
                <a:cs typeface="Arial" panose="020B0604020202020204" pitchFamily="34" charset="0"/>
              </a:rPr>
              <a:t>importante tener claro qué se desea evaluar para luego poder diseñar los instrumentos que mejor nos permitan conocer lo que queremos saber.</a:t>
            </a:r>
            <a:endParaRPr lang="es-MX" sz="13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0"/>
              </a:spcAft>
            </a:pPr>
            <a:r>
              <a:rPr lang="es-MX" sz="1300" dirty="0">
                <a:latin typeface="Arial" panose="020B0604020202020204" pitchFamily="34" charset="0"/>
                <a:ea typeface="Times New Roman" panose="02020603050405020304" pitchFamily="18" charset="0"/>
                <a:cs typeface="Arial" panose="020B0604020202020204" pitchFamily="34" charset="0"/>
              </a:rPr>
              <a:t> </a:t>
            </a:r>
            <a:endParaRPr lang="es-MX" sz="13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0"/>
              </a:spcAft>
            </a:pPr>
            <a:r>
              <a:rPr lang="es-MX" sz="1300" dirty="0">
                <a:latin typeface="Arial" panose="020B0604020202020204" pitchFamily="34" charset="0"/>
                <a:ea typeface="Times New Roman" panose="02020603050405020304" pitchFamily="18" charset="0"/>
                <a:cs typeface="Arial" panose="020B0604020202020204" pitchFamily="34" charset="0"/>
              </a:rPr>
              <a:t>Recordemos que no es lo mismo evaluar actitudes, conocimientos o procedimientos; así como también son diferentes los procesos que los alumnos tienen que poner en juego para resolver cada consigna que les presentemos (en el caso de que elaboremos una prueba escrita). </a:t>
            </a:r>
            <a:endParaRPr lang="es-MX" sz="13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9358899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63133" y="1058095"/>
            <a:ext cx="9998298" cy="5016758"/>
          </a:xfrm>
          <a:prstGeom prst="rect">
            <a:avLst/>
          </a:prstGeom>
        </p:spPr>
        <p:txBody>
          <a:bodyPr wrap="square">
            <a:spAutoFit/>
          </a:bodyPr>
          <a:lstStyle/>
          <a:p>
            <a:pPr marL="285750" indent="-285750">
              <a:buFont typeface="Arial" panose="020B0604020202020204" pitchFamily="34" charset="0"/>
              <a:buChar char="•"/>
            </a:pPr>
            <a:r>
              <a:rPr lang="es-MX" sz="2000" dirty="0" smtClean="0">
                <a:solidFill>
                  <a:schemeClr val="tx2"/>
                </a:solidFill>
                <a:latin typeface="Bell MT" panose="02020503060305020303" pitchFamily="18" charset="0"/>
              </a:rPr>
              <a:t>https://dialnet.unirioja.es/descarga/articulo/1280055.pdf</a:t>
            </a:r>
          </a:p>
          <a:p>
            <a:pPr marL="285750" indent="-285750">
              <a:buFont typeface="Arial" panose="020B0604020202020204" pitchFamily="34" charset="0"/>
              <a:buChar char="•"/>
            </a:pPr>
            <a:endParaRPr lang="es-MX" sz="2000" dirty="0" smtClean="0">
              <a:latin typeface="Bell MT" panose="02020503060305020303" pitchFamily="18" charset="0"/>
            </a:endParaRPr>
          </a:p>
          <a:p>
            <a:pPr marL="285750" indent="-285750">
              <a:buFont typeface="Arial" panose="020B0604020202020204" pitchFamily="34" charset="0"/>
              <a:buChar char="•"/>
            </a:pPr>
            <a:r>
              <a:rPr lang="es-MX" sz="2000" dirty="0">
                <a:latin typeface="Bell MT" panose="02020503060305020303" pitchFamily="18" charset="0"/>
              </a:rPr>
              <a:t>sistemas2.dti.uaem.mx/</a:t>
            </a:r>
            <a:r>
              <a:rPr lang="es-MX" sz="2000" dirty="0" err="1">
                <a:latin typeface="Bell MT" panose="02020503060305020303" pitchFamily="18" charset="0"/>
              </a:rPr>
              <a:t>evadocente</a:t>
            </a:r>
            <a:r>
              <a:rPr lang="es-MX" sz="2000" dirty="0">
                <a:latin typeface="Bell MT" panose="02020503060305020303" pitchFamily="18" charset="0"/>
              </a:rPr>
              <a:t>/.../</a:t>
            </a:r>
            <a:r>
              <a:rPr lang="es-MX" sz="2000" dirty="0" smtClean="0">
                <a:latin typeface="Bell MT" panose="02020503060305020303" pitchFamily="18" charset="0"/>
              </a:rPr>
              <a:t>03%20EVALUACION%20CURRICULAR.pdf</a:t>
            </a:r>
          </a:p>
          <a:p>
            <a:endParaRPr lang="es-MX" sz="2000" dirty="0" smtClean="0">
              <a:latin typeface="Bell MT" panose="02020503060305020303" pitchFamily="18" charset="0"/>
            </a:endParaRPr>
          </a:p>
          <a:p>
            <a:pPr marL="285750" indent="-285750">
              <a:buFont typeface="Arial" panose="020B0604020202020204" pitchFamily="34" charset="0"/>
              <a:buChar char="•"/>
            </a:pPr>
            <a:endParaRPr lang="es-MX" sz="2000" dirty="0" smtClean="0">
              <a:latin typeface="Bell MT" panose="02020503060305020303" pitchFamily="18" charset="0"/>
            </a:endParaRPr>
          </a:p>
          <a:p>
            <a:pPr marL="285750" indent="-285750">
              <a:buFont typeface="Arial" panose="020B0604020202020204" pitchFamily="34" charset="0"/>
              <a:buChar char="•"/>
            </a:pPr>
            <a:r>
              <a:rPr lang="es-MX" sz="2000" dirty="0">
                <a:latin typeface="Bell MT" panose="02020503060305020303" pitchFamily="18" charset="0"/>
              </a:rPr>
              <a:t>https://</a:t>
            </a:r>
            <a:r>
              <a:rPr lang="es-MX" sz="2000" dirty="0" smtClean="0">
                <a:latin typeface="Bell MT" panose="02020503060305020303" pitchFamily="18" charset="0"/>
              </a:rPr>
              <a:t>educacion.gob.ec/wp-content/uploads/downloads/2013/03/SiProfe-Evaluacion-para-el-Aprendizaje.pdf </a:t>
            </a:r>
          </a:p>
          <a:p>
            <a:endParaRPr lang="es-MX" sz="2000" dirty="0" smtClean="0">
              <a:latin typeface="Bell MT" panose="02020503060305020303" pitchFamily="18" charset="0"/>
            </a:endParaRPr>
          </a:p>
          <a:p>
            <a:pPr marL="285750" indent="-285750">
              <a:buFont typeface="Arial" panose="020B0604020202020204" pitchFamily="34" charset="0"/>
              <a:buChar char="•"/>
            </a:pPr>
            <a:r>
              <a:rPr lang="es-MX" sz="2000" dirty="0">
                <a:latin typeface="Bell MT" panose="02020503060305020303" pitchFamily="18" charset="0"/>
              </a:rPr>
              <a:t>http://</a:t>
            </a:r>
            <a:r>
              <a:rPr lang="es-MX" sz="2000" dirty="0" smtClean="0">
                <a:latin typeface="Bell MT" panose="02020503060305020303" pitchFamily="18" charset="0"/>
              </a:rPr>
              <a:t>instituciones.sld.cu/socecs/files/2013/03/ALGUNAS-CONSIDERACIONES-EVALUACION-CURRICULAR.pdf</a:t>
            </a:r>
          </a:p>
          <a:p>
            <a:pPr marL="285750" indent="-285750">
              <a:buFont typeface="Arial" panose="020B0604020202020204" pitchFamily="34" charset="0"/>
              <a:buChar char="•"/>
            </a:pPr>
            <a:endParaRPr lang="es-MX" sz="2000" dirty="0" smtClean="0">
              <a:latin typeface="Bell MT" panose="02020503060305020303" pitchFamily="18" charset="0"/>
            </a:endParaRPr>
          </a:p>
          <a:p>
            <a:pPr marL="285750" indent="-285750">
              <a:buFont typeface="Arial" panose="020B0604020202020204" pitchFamily="34" charset="0"/>
              <a:buChar char="•"/>
            </a:pPr>
            <a:r>
              <a:rPr lang="es-MX" sz="2000" dirty="0">
                <a:latin typeface="Bell MT" panose="02020503060305020303" pitchFamily="18" charset="0"/>
              </a:rPr>
              <a:t>http://www.uv.mx/dgdaie/files/2012/11/CPP-DC-Fernandez-Evaluacion-del-curriculum.pdf</a:t>
            </a:r>
            <a:endParaRPr lang="es-MX" sz="2000" dirty="0" smtClean="0">
              <a:latin typeface="Bell MT" panose="02020503060305020303" pitchFamily="18" charset="0"/>
            </a:endParaRPr>
          </a:p>
          <a:p>
            <a:pPr marL="285750" indent="-285750">
              <a:buFont typeface="Arial" panose="020B0604020202020204" pitchFamily="34" charset="0"/>
              <a:buChar char="•"/>
            </a:pPr>
            <a:endParaRPr lang="es-MX" sz="2000" dirty="0" smtClean="0">
              <a:latin typeface="Bell MT" panose="02020503060305020303" pitchFamily="18" charset="0"/>
            </a:endParaRPr>
          </a:p>
          <a:p>
            <a:pPr marL="285750" indent="-285750">
              <a:buFont typeface="Arial" panose="020B0604020202020204" pitchFamily="34" charset="0"/>
              <a:buChar char="•"/>
            </a:pPr>
            <a:r>
              <a:rPr lang="es-MX" sz="2000" dirty="0">
                <a:latin typeface="Bell MT" panose="02020503060305020303" pitchFamily="18" charset="0"/>
              </a:rPr>
              <a:t>https://</a:t>
            </a:r>
            <a:r>
              <a:rPr lang="es-MX" sz="2000" dirty="0" smtClean="0">
                <a:latin typeface="Bell MT" panose="02020503060305020303" pitchFamily="18" charset="0"/>
              </a:rPr>
              <a:t>educacion.gob.ec/wpcontent/uploads/downloads/2013/03/SiProfe-Evaluacion-para-el-Aprendizaje.pdf</a:t>
            </a:r>
            <a:endParaRPr lang="es-MX" sz="2000" dirty="0">
              <a:latin typeface="Bell MT" panose="02020503060305020303" pitchFamily="18" charset="0"/>
            </a:endParaRPr>
          </a:p>
        </p:txBody>
      </p:sp>
      <p:sp>
        <p:nvSpPr>
          <p:cNvPr id="4" name="CuadroTexto 3"/>
          <p:cNvSpPr txBox="1"/>
          <p:nvPr/>
        </p:nvSpPr>
        <p:spPr>
          <a:xfrm>
            <a:off x="2080591" y="334851"/>
            <a:ext cx="6045978" cy="523220"/>
          </a:xfrm>
          <a:prstGeom prst="rect">
            <a:avLst/>
          </a:prstGeom>
          <a:noFill/>
        </p:spPr>
        <p:txBody>
          <a:bodyPr wrap="square" rtlCol="0">
            <a:spAutoFit/>
          </a:bodyPr>
          <a:lstStyle/>
          <a:p>
            <a:pPr algn="ctr"/>
            <a:r>
              <a:rPr lang="es-MX" sz="2800" b="1" dirty="0" smtClean="0">
                <a:latin typeface="Bell MT" panose="02020503060305020303" pitchFamily="18" charset="0"/>
              </a:rPr>
              <a:t>REFERENCIAS BIBLIOGRÁFICAS </a:t>
            </a:r>
            <a:endParaRPr lang="es-MX" sz="2800" b="1" dirty="0">
              <a:latin typeface="Bell MT" panose="02020503060305020303" pitchFamily="18" charset="0"/>
            </a:endParaRPr>
          </a:p>
        </p:txBody>
      </p:sp>
    </p:spTree>
    <p:extLst>
      <p:ext uri="{BB962C8B-B14F-4D97-AF65-F5344CB8AC3E}">
        <p14:creationId xmlns:p14="http://schemas.microsoft.com/office/powerpoint/2010/main" val="418236627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1370868" y="477981"/>
            <a:ext cx="8596668" cy="869849"/>
          </a:xfrm>
        </p:spPr>
        <p:txBody>
          <a:bodyPr>
            <a:normAutofit fontScale="90000"/>
          </a:bodyPr>
          <a:lstStyle/>
          <a:p>
            <a:pPr algn="ctr"/>
            <a:r>
              <a:rPr lang="es-MX" dirty="0" smtClean="0"/>
              <a:t>OPINIONES.</a:t>
            </a:r>
            <a:endParaRPr lang="es-MX" dirty="0"/>
          </a:p>
        </p:txBody>
      </p:sp>
      <p:sp>
        <p:nvSpPr>
          <p:cNvPr id="7" name="Marcador de texto 6"/>
          <p:cNvSpPr>
            <a:spLocks noGrp="1"/>
          </p:cNvSpPr>
          <p:nvPr>
            <p:ph type="body" idx="1"/>
          </p:nvPr>
        </p:nvSpPr>
        <p:spPr>
          <a:xfrm>
            <a:off x="459124" y="1493303"/>
            <a:ext cx="10420157" cy="4512642"/>
          </a:xfrm>
        </p:spPr>
        <p:txBody>
          <a:bodyPr>
            <a:normAutofit fontScale="85000" lnSpcReduction="20000"/>
          </a:bodyPr>
          <a:lstStyle/>
          <a:p>
            <a:pPr marL="342900" indent="-342900" algn="just">
              <a:lnSpc>
                <a:spcPct val="150000"/>
              </a:lnSpc>
              <a:buFont typeface="Wingdings" panose="05000000000000000000" pitchFamily="2" charset="2"/>
              <a:buChar char="ü"/>
            </a:pPr>
            <a:r>
              <a:rPr lang="es-MX" dirty="0" smtClean="0">
                <a:solidFill>
                  <a:schemeClr val="tx1"/>
                </a:solidFill>
              </a:rPr>
              <a:t>es de suma importancia la evaluación curricular en nuestra institución, ya que el curriculum debe estar en constante evaluación debido a los cambios tecnológicos, sociales y políticos.</a:t>
            </a:r>
          </a:p>
          <a:p>
            <a:pPr marL="342900" indent="-342900" algn="just">
              <a:lnSpc>
                <a:spcPct val="150000"/>
              </a:lnSpc>
              <a:buFont typeface="Wingdings" panose="05000000000000000000" pitchFamily="2" charset="2"/>
              <a:buChar char="ü"/>
            </a:pPr>
            <a:r>
              <a:rPr lang="es-MX" dirty="0">
                <a:solidFill>
                  <a:schemeClr val="tx1"/>
                </a:solidFill>
              </a:rPr>
              <a:t>Como estuvimos viendo la evaluación del currículo no es tarea fácil, se requiere de todo un proceso, y claro todo un equipo de trabajo y que </a:t>
            </a:r>
            <a:r>
              <a:rPr lang="es-MX" dirty="0" smtClean="0">
                <a:solidFill>
                  <a:schemeClr val="tx1"/>
                </a:solidFill>
              </a:rPr>
              <a:t>este </a:t>
            </a:r>
            <a:r>
              <a:rPr lang="es-MX" dirty="0">
                <a:solidFill>
                  <a:schemeClr val="tx1"/>
                </a:solidFill>
              </a:rPr>
              <a:t>trabajando muy </a:t>
            </a:r>
            <a:r>
              <a:rPr lang="es-MX" dirty="0" smtClean="0">
                <a:solidFill>
                  <a:schemeClr val="tx1"/>
                </a:solidFill>
              </a:rPr>
              <a:t>coordinadamente en este aspecto de evaluación.</a:t>
            </a:r>
          </a:p>
          <a:p>
            <a:pPr marL="342900" indent="-342900" algn="just">
              <a:lnSpc>
                <a:spcPct val="150000"/>
              </a:lnSpc>
              <a:buFont typeface="Wingdings" panose="05000000000000000000" pitchFamily="2" charset="2"/>
              <a:buChar char="ü"/>
            </a:pPr>
            <a:r>
              <a:rPr lang="es-MX" dirty="0">
                <a:solidFill>
                  <a:schemeClr val="tx1"/>
                </a:solidFill>
              </a:rPr>
              <a:t>Considero </a:t>
            </a:r>
            <a:r>
              <a:rPr lang="es-MX" dirty="0" smtClean="0">
                <a:solidFill>
                  <a:schemeClr val="tx1"/>
                </a:solidFill>
              </a:rPr>
              <a:t>que en las </a:t>
            </a:r>
            <a:r>
              <a:rPr lang="es-MX" dirty="0">
                <a:solidFill>
                  <a:schemeClr val="tx1"/>
                </a:solidFill>
              </a:rPr>
              <a:t>Instituciones educativas se realiza la </a:t>
            </a:r>
            <a:r>
              <a:rPr lang="es-MX" dirty="0" smtClean="0">
                <a:solidFill>
                  <a:schemeClr val="tx1"/>
                </a:solidFill>
              </a:rPr>
              <a:t>evaluación </a:t>
            </a:r>
            <a:r>
              <a:rPr lang="es-MX" dirty="0">
                <a:solidFill>
                  <a:schemeClr val="tx1"/>
                </a:solidFill>
              </a:rPr>
              <a:t>curricular aunque </a:t>
            </a:r>
            <a:r>
              <a:rPr lang="es-MX" dirty="0" smtClean="0">
                <a:solidFill>
                  <a:schemeClr val="tx1"/>
                </a:solidFill>
              </a:rPr>
              <a:t>se debe </a:t>
            </a:r>
            <a:r>
              <a:rPr lang="es-MX" dirty="0">
                <a:solidFill>
                  <a:schemeClr val="tx1"/>
                </a:solidFill>
              </a:rPr>
              <a:t>aceptar que </a:t>
            </a:r>
            <a:r>
              <a:rPr lang="es-MX" dirty="0" smtClean="0">
                <a:solidFill>
                  <a:schemeClr val="tx1"/>
                </a:solidFill>
              </a:rPr>
              <a:t> </a:t>
            </a:r>
            <a:r>
              <a:rPr lang="es-MX" dirty="0">
                <a:solidFill>
                  <a:schemeClr val="tx1"/>
                </a:solidFill>
              </a:rPr>
              <a:t>falta abordar algunos </a:t>
            </a:r>
            <a:r>
              <a:rPr lang="es-MX" dirty="0" smtClean="0">
                <a:solidFill>
                  <a:schemeClr val="tx1"/>
                </a:solidFill>
              </a:rPr>
              <a:t> otros aspectos</a:t>
            </a:r>
            <a:r>
              <a:rPr lang="es-MX" dirty="0">
                <a:solidFill>
                  <a:schemeClr val="tx1"/>
                </a:solidFill>
              </a:rPr>
              <a:t>.  </a:t>
            </a:r>
            <a:r>
              <a:rPr lang="es-MX" dirty="0"/>
              <a:t>                                                                </a:t>
            </a:r>
          </a:p>
        </p:txBody>
      </p:sp>
    </p:spTree>
    <p:extLst>
      <p:ext uri="{BB962C8B-B14F-4D97-AF65-F5344CB8AC3E}">
        <p14:creationId xmlns:p14="http://schemas.microsoft.com/office/powerpoint/2010/main" val="23941351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5002" y="0"/>
            <a:ext cx="10058400" cy="513255"/>
          </a:xfrm>
        </p:spPr>
        <p:txBody>
          <a:bodyPr>
            <a:normAutofit/>
          </a:bodyPr>
          <a:lstStyle/>
          <a:p>
            <a:pPr algn="ctr"/>
            <a:r>
              <a:rPr lang="es-MX" sz="1800" b="1" dirty="0" smtClean="0"/>
              <a:t>REFERENCIAS BIBLIOGRÁFICAS GENERALES </a:t>
            </a:r>
            <a:endParaRPr lang="es-MX" sz="1800" b="1" dirty="0"/>
          </a:p>
        </p:txBody>
      </p:sp>
      <p:sp>
        <p:nvSpPr>
          <p:cNvPr id="3" name="2 Marcador de texto"/>
          <p:cNvSpPr>
            <a:spLocks noGrp="1"/>
          </p:cNvSpPr>
          <p:nvPr>
            <p:ph type="body" idx="1"/>
          </p:nvPr>
        </p:nvSpPr>
        <p:spPr>
          <a:xfrm>
            <a:off x="765974" y="570241"/>
            <a:ext cx="10058400" cy="1143000"/>
          </a:xfrm>
        </p:spPr>
        <p:txBody>
          <a:bodyPr>
            <a:noAutofit/>
          </a:bodyPr>
          <a:lstStyle/>
          <a:p>
            <a:pPr algn="just"/>
            <a:r>
              <a:rPr lang="es-MX" sz="1400" dirty="0">
                <a:latin typeface="Arial" panose="020B0604020202020204" pitchFamily="34" charset="0"/>
                <a:cs typeface="Arial" panose="020B0604020202020204" pitchFamily="34" charset="0"/>
              </a:rPr>
              <a:t>FACICO (2011) Antología de diseño curricular. </a:t>
            </a:r>
          </a:p>
          <a:p>
            <a:pPr algn="just"/>
            <a:r>
              <a:rPr lang="es-MX" sz="1400" dirty="0">
                <a:latin typeface="Arial" panose="020B0604020202020204" pitchFamily="34" charset="0"/>
                <a:cs typeface="Arial" panose="020B0604020202020204" pitchFamily="34" charset="0"/>
              </a:rPr>
              <a:t>Coll, C. (1999) Psicología y currículum. Ed. Paidos. </a:t>
            </a:r>
          </a:p>
          <a:p>
            <a:pPr algn="just"/>
            <a:r>
              <a:rPr lang="es-MX" sz="1400" dirty="0">
                <a:latin typeface="Arial" panose="020B0604020202020204" pitchFamily="34" charset="0"/>
                <a:cs typeface="Arial" panose="020B0604020202020204" pitchFamily="34" charset="0"/>
              </a:rPr>
              <a:t>Díaz, B. F. (2000) Metodología de diseño curricular. Educación superior. México. Ed, trillas </a:t>
            </a:r>
          </a:p>
          <a:p>
            <a:pPr algn="just"/>
            <a:r>
              <a:rPr lang="es-MX" sz="1400" dirty="0">
                <a:latin typeface="Arial" panose="020B0604020202020204" pitchFamily="34" charset="0"/>
                <a:cs typeface="Arial" panose="020B0604020202020204" pitchFamily="34" charset="0"/>
              </a:rPr>
              <a:t>Posner, J. G. (2000) Análisis del currículo. México. McGraw Hill. </a:t>
            </a:r>
          </a:p>
          <a:p>
            <a:pPr algn="just"/>
            <a:r>
              <a:rPr lang="es-MX" sz="1400" dirty="0">
                <a:latin typeface="Arial" panose="020B0604020202020204" pitchFamily="34" charset="0"/>
                <a:cs typeface="Arial" panose="020B0604020202020204" pitchFamily="34" charset="0"/>
              </a:rPr>
              <a:t>Estévez, N. E. H. (1999) Cómo diseñar y reestructurar un plan de estudios. México. Ed. UNISON. </a:t>
            </a:r>
          </a:p>
          <a:p>
            <a:pPr algn="just"/>
            <a:r>
              <a:rPr lang="es-MX" sz="1400" dirty="0">
                <a:latin typeface="Arial" panose="020B0604020202020204" pitchFamily="34" charset="0"/>
                <a:cs typeface="Arial" panose="020B0604020202020204" pitchFamily="34" charset="0"/>
              </a:rPr>
              <a:t>Zabalza, M. A. (1997) Diseño y desarrollo curricular. Madrid. Ed. Narcea. </a:t>
            </a:r>
          </a:p>
          <a:p>
            <a:pPr algn="just"/>
            <a:r>
              <a:rPr lang="es-MX" sz="1400" dirty="0">
                <a:latin typeface="Arial" panose="020B0604020202020204" pitchFamily="34" charset="0"/>
                <a:cs typeface="Arial" panose="020B0604020202020204" pitchFamily="34" charset="0"/>
              </a:rPr>
              <a:t>Díaz, B. A. (2003) La investigación curricular en México en la década de los noventa. México. Ed. CMIEAC-</a:t>
            </a:r>
            <a:r>
              <a:rPr lang="es-MX" sz="1400" dirty="0" err="1">
                <a:latin typeface="Arial" panose="020B0604020202020204" pitchFamily="34" charset="0"/>
                <a:cs typeface="Arial" panose="020B0604020202020204" pitchFamily="34" charset="0"/>
              </a:rPr>
              <a:t>CESU</a:t>
            </a:r>
            <a:r>
              <a:rPr lang="es-MX" sz="1400" dirty="0">
                <a:latin typeface="Arial" panose="020B0604020202020204" pitchFamily="34" charset="0"/>
                <a:cs typeface="Arial" panose="020B0604020202020204" pitchFamily="34" charset="0"/>
              </a:rPr>
              <a:t>-SEP. </a:t>
            </a:r>
          </a:p>
          <a:p>
            <a:pPr algn="just"/>
            <a:r>
              <a:rPr lang="es-MX" sz="1400" dirty="0">
                <a:latin typeface="Arial" panose="020B0604020202020204" pitchFamily="34" charset="0"/>
                <a:cs typeface="Arial" panose="020B0604020202020204" pitchFamily="34" charset="0"/>
              </a:rPr>
              <a:t>Escudero, J. M., Area, M., Bolívar, A., González, M, T., Guarro, A., Moreno, J. M. Y Santana, P. (1999) Diseño, desarrollo e innovación del currículum. España. Ed. Síntesis. DOE. </a:t>
            </a:r>
          </a:p>
          <a:p>
            <a:pPr algn="just"/>
            <a:r>
              <a:rPr lang="es-MX" sz="1400" dirty="0">
                <a:latin typeface="Arial" panose="020B0604020202020204" pitchFamily="34" charset="0"/>
                <a:cs typeface="Arial" panose="020B0604020202020204" pitchFamily="34" charset="0"/>
              </a:rPr>
              <a:t>Kemis, S. (1998) El currículum: más allá de la teoría de la reproducción. Madrid. Ed. Morata. </a:t>
            </a:r>
          </a:p>
          <a:p>
            <a:pPr algn="just"/>
            <a:r>
              <a:rPr lang="es-MX" sz="1400" dirty="0">
                <a:latin typeface="Arial" panose="020B0604020202020204" pitchFamily="34" charset="0"/>
                <a:cs typeface="Arial" panose="020B0604020202020204" pitchFamily="34" charset="0"/>
              </a:rPr>
              <a:t>Delors, J. (1996) La educación encierra un tesoro. México. Ed. UNESCO. </a:t>
            </a:r>
          </a:p>
          <a:p>
            <a:pPr algn="just"/>
            <a:r>
              <a:rPr lang="es-MX" sz="1400" dirty="0">
                <a:latin typeface="Arial" panose="020B0604020202020204" pitchFamily="34" charset="0"/>
                <a:cs typeface="Arial" panose="020B0604020202020204" pitchFamily="34" charset="0"/>
              </a:rPr>
              <a:t>Marín, M. D. E. (1993) La formación profesional y el currículum universitario. México. Ed. Diana. </a:t>
            </a:r>
          </a:p>
          <a:p>
            <a:pPr algn="just"/>
            <a:r>
              <a:rPr lang="es-MX" sz="1400" dirty="0">
                <a:latin typeface="Arial" panose="020B0604020202020204" pitchFamily="34" charset="0"/>
                <a:cs typeface="Arial" panose="020B0604020202020204" pitchFamily="34" charset="0"/>
              </a:rPr>
              <a:t>Westbury, I. (2001) ¿Hacia dónde va el currículum? La contribución de la teoría deliberadora. Barcelona. Ed. POMARES. </a:t>
            </a:r>
          </a:p>
        </p:txBody>
      </p:sp>
    </p:spTree>
    <p:extLst>
      <p:ext uri="{BB962C8B-B14F-4D97-AF65-F5344CB8AC3E}">
        <p14:creationId xmlns:p14="http://schemas.microsoft.com/office/powerpoint/2010/main" val="1481560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ctr"/>
            <a:r>
              <a:rPr lang="es-MX" dirty="0" smtClean="0"/>
              <a:t>Paradigmas de aprendizaje</a:t>
            </a:r>
            <a:endParaRPr lang="es-MX" dirty="0"/>
          </a:p>
        </p:txBody>
      </p:sp>
    </p:spTree>
    <p:extLst>
      <p:ext uri="{BB962C8B-B14F-4D97-AF65-F5344CB8AC3E}">
        <p14:creationId xmlns:p14="http://schemas.microsoft.com/office/powerpoint/2010/main" val="40134743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6706" y="586674"/>
            <a:ext cx="10058400" cy="1043343"/>
          </a:xfrm>
        </p:spPr>
        <p:txBody>
          <a:bodyPr>
            <a:normAutofit/>
          </a:bodyPr>
          <a:lstStyle/>
          <a:p>
            <a:pPr algn="ctr"/>
            <a:r>
              <a:rPr lang="es-MX" sz="3600" b="1" dirty="0" smtClean="0"/>
              <a:t>En este apartado incluyo algunos programas de sicología analizados por los alumnos:</a:t>
            </a:r>
            <a:endParaRPr lang="es-MX" sz="3600" b="1" dirty="0"/>
          </a:p>
        </p:txBody>
      </p:sp>
      <p:sp>
        <p:nvSpPr>
          <p:cNvPr id="3" name="2 Subtítulo"/>
          <p:cNvSpPr>
            <a:spLocks noGrp="1"/>
          </p:cNvSpPr>
          <p:nvPr>
            <p:ph type="subTitle" idx="1"/>
          </p:nvPr>
        </p:nvSpPr>
        <p:spPr>
          <a:xfrm>
            <a:off x="583217" y="2176247"/>
            <a:ext cx="10058400" cy="3270396"/>
          </a:xfrm>
        </p:spPr>
        <p:txBody>
          <a:bodyPr>
            <a:normAutofit lnSpcReduction="10000"/>
          </a:bodyPr>
          <a:lstStyle/>
          <a:p>
            <a:pPr algn="just"/>
            <a:r>
              <a:rPr lang="es-MX" dirty="0" smtClean="0"/>
              <a:t>Análisis del programa grupal </a:t>
            </a:r>
            <a:r>
              <a:rPr lang="es-MX" dirty="0" smtClean="0">
                <a:hlinkClick r:id="rId2" action="ppaction://hlinkpres?slideindex=1&amp;slidetitle="/>
              </a:rPr>
              <a:t>..\..\ANÁLISIS DE PLANES DE ESTUDIO\DOS\Expo Proceso Grupal.pptx</a:t>
            </a:r>
            <a:endParaRPr lang="es-MX" dirty="0" smtClean="0"/>
          </a:p>
          <a:p>
            <a:pPr algn="just"/>
            <a:r>
              <a:rPr lang="es-MX" dirty="0" smtClean="0"/>
              <a:t>Programa de fundamentos psicológicos </a:t>
            </a:r>
            <a:r>
              <a:rPr lang="es-MX" dirty="0" smtClean="0">
                <a:hlinkClick r:id="rId3" action="ppaction://hlinkpres?slideindex=1&amp;slidetitle="/>
              </a:rPr>
              <a:t>..\..\ANÁLISIS DE PLANES DE ESTUDIO\TRES\Programa de Fundamentos de Psicología Clinica.pptx</a:t>
            </a:r>
            <a:endParaRPr lang="es-MX" dirty="0" smtClean="0"/>
          </a:p>
          <a:p>
            <a:pPr algn="just"/>
            <a:r>
              <a:rPr lang="es-MX" dirty="0" smtClean="0"/>
              <a:t>Taller de intervención en crisis </a:t>
            </a:r>
            <a:r>
              <a:rPr lang="es-MX" dirty="0" smtClean="0">
                <a:hlinkClick r:id="rId4" action="ppaction://hlinkpres?slideindex=1&amp;slidetitle="/>
              </a:rPr>
              <a:t>..\..\ANÁLISIS DE PLANES DE ESTUDIO\CUATRO\LORENA-EXPO.pptx</a:t>
            </a:r>
            <a:endParaRPr lang="es-MX" dirty="0" smtClean="0"/>
          </a:p>
          <a:p>
            <a:pPr algn="just"/>
            <a:r>
              <a:rPr lang="es-MX" dirty="0" smtClean="0"/>
              <a:t>Taller de psicometría </a:t>
            </a:r>
            <a:r>
              <a:rPr lang="es-MX" dirty="0" smtClean="0">
                <a:hlinkClick r:id="rId5" action="ppaction://hlinkpres?slideindex=1&amp;slidetitle="/>
              </a:rPr>
              <a:t>..\..\ANÁLISIS DE PLANES DE ESTUDIO\SEIS\TALLER DE PSICOMETRÍA..pptx</a:t>
            </a:r>
            <a:endParaRPr lang="es-MX" dirty="0"/>
          </a:p>
        </p:txBody>
      </p:sp>
    </p:spTree>
    <p:extLst>
      <p:ext uri="{BB962C8B-B14F-4D97-AF65-F5344CB8AC3E}">
        <p14:creationId xmlns:p14="http://schemas.microsoft.com/office/powerpoint/2010/main" val="400439002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8741" y="-269977"/>
            <a:ext cx="10058400" cy="1450757"/>
          </a:xfrm>
        </p:spPr>
        <p:txBody>
          <a:bodyPr/>
          <a:lstStyle/>
          <a:p>
            <a:r>
              <a:rPr lang="es-MX" dirty="0" smtClean="0"/>
              <a:t>Ejemplo de un programa analizado</a:t>
            </a:r>
            <a:endParaRPr lang="es-MX" dirty="0"/>
          </a:p>
        </p:txBody>
      </p:sp>
      <p:pic>
        <p:nvPicPr>
          <p:cNvPr id="4" name="Picture 2" descr="Resultado de imagen para proceso grupal"/>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backgroundRemoval t="0" b="100000" l="0" r="100000">
                        <a14:foregroundMark x1="11558" y1="81553" x2="11558" y2="81553"/>
                        <a14:foregroundMark x1="12814" y1="55340" x2="12814" y2="55340"/>
                        <a14:foregroundMark x1="7538" y1="60680" x2="7538" y2="60680"/>
                        <a14:foregroundMark x1="26633" y1="48058" x2="26633" y2="48058"/>
                        <a14:foregroundMark x1="42211" y1="41748" x2="42211" y2="41748"/>
                        <a14:foregroundMark x1="42211" y1="41748" x2="42211" y2="41748"/>
                        <a14:foregroundMark x1="38945" y1="34466" x2="38945" y2="34466"/>
                        <a14:foregroundMark x1="42211" y1="15049" x2="42211" y2="15049"/>
                        <a14:foregroundMark x1="63317" y1="42718" x2="63317" y2="42718"/>
                        <a14:foregroundMark x1="57538" y1="10680" x2="57538" y2="10680"/>
                        <a14:foregroundMark x1="74372" y1="23786" x2="74372" y2="23786"/>
                        <a14:foregroundMark x1="62312" y1="32039" x2="62312" y2="32039"/>
                        <a14:foregroundMark x1="80151" y1="47573" x2="80151" y2="47573"/>
                        <a14:foregroundMark x1="64322" y1="59223" x2="64322" y2="59223"/>
                        <a14:foregroundMark x1="61809" y1="85922" x2="61809" y2="85922"/>
                        <a14:foregroundMark x1="95477" y1="61650" x2="95477" y2="61650"/>
                        <a14:foregroundMark x1="60804" y1="75243" x2="60804" y2="75243"/>
                        <a14:foregroundMark x1="65829" y1="86893" x2="65829" y2="86893"/>
                        <a14:foregroundMark x1="55779" y1="85437" x2="55779" y2="85437"/>
                        <a14:foregroundMark x1="56030" y1="76214" x2="56030" y2="76214"/>
                        <a14:foregroundMark x1="90955" y1="95631" x2="90955" y2="95631"/>
                        <a14:foregroundMark x1="54774" y1="63592" x2="62312" y2="55340"/>
                        <a14:foregroundMark x1="80402" y1="81068" x2="95980" y2="93689"/>
                        <a14:foregroundMark x1="17588" y1="74272" x2="5779" y2="88350"/>
                        <a14:foregroundMark x1="10553" y1="53883" x2="15327" y2="61165"/>
                        <a14:foregroundMark x1="21106" y1="35437" x2="24623" y2="36893"/>
                        <a14:foregroundMark x1="81156" y1="45146" x2="69598" y2="45631"/>
                        <a14:foregroundMark x1="69347" y1="87379" x2="54774" y2="90777"/>
                        <a14:foregroundMark x1="69347" y1="59223" x2="49749" y2="59223"/>
                        <a14:foregroundMark x1="57789" y1="25728" x2="57789" y2="25728"/>
                        <a14:foregroundMark x1="57035" y1="21845" x2="57035" y2="21845"/>
                        <a14:foregroundMark x1="40704" y1="2427" x2="40704" y2="2427"/>
                      </a14:backgroundRemoval>
                    </a14:imgEffect>
                  </a14:imgLayer>
                </a14:imgProps>
              </a:ext>
              <a:ext uri="{28A0092B-C50C-407E-A947-70E740481C1C}">
                <a14:useLocalDpi xmlns:a14="http://schemas.microsoft.com/office/drawing/2010/main" val="0"/>
              </a:ext>
            </a:extLst>
          </a:blip>
          <a:srcRect/>
          <a:stretch>
            <a:fillRect/>
          </a:stretch>
        </p:blipFill>
        <p:spPr bwMode="auto">
          <a:xfrm>
            <a:off x="519814" y="1736726"/>
            <a:ext cx="3791479" cy="1962424"/>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
          <p:cNvSpPr txBox="1">
            <a:spLocks/>
          </p:cNvSpPr>
          <p:nvPr/>
        </p:nvSpPr>
        <p:spPr>
          <a:xfrm>
            <a:off x="5380382" y="1669774"/>
            <a:ext cx="6146209" cy="2412828"/>
          </a:xfrm>
          <a:prstGeom prst="rect">
            <a:avLst/>
          </a:prstGeom>
          <a:scene3d>
            <a:camera prst="isometricOffAxis2Left"/>
            <a:lightRig rig="threePt" dir="t"/>
          </a:scene3d>
        </p:spPr>
        <p:txBody>
          <a:bodyPr vert="horz" lIns="91440" tIns="45720" rIns="91440" bIns="45720" rtlCol="0" anchor="b">
            <a:normAutofit fontScale="85000" lnSpcReduction="20000"/>
            <a:scene3d>
              <a:camera prst="orthographicFront"/>
              <a:lightRig rig="harsh" dir="t"/>
            </a:scene3d>
            <a:sp3d extrusionH="57150" prstMaterial="matte">
              <a:bevelT w="63500" h="12700" prst="angle"/>
              <a:contourClr>
                <a:schemeClr val="bg1">
                  <a:lumMod val="65000"/>
                </a:schemeClr>
              </a:contourClr>
            </a:sp3d>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s-MX" sz="13800" b="1" spc="0" smtClean="0">
                <a:ln/>
                <a:solidFill>
                  <a:sysClr val="windowText" lastClr="000000"/>
                </a:solidFill>
              </a:rPr>
              <a:t>PROCESO</a:t>
            </a:r>
            <a:r>
              <a:rPr lang="es-MX" sz="11500" b="1" spc="0" smtClean="0">
                <a:ln/>
                <a:solidFill>
                  <a:sysClr val="windowText" lastClr="000000"/>
                </a:solidFill>
              </a:rPr>
              <a:t> GRUPAL </a:t>
            </a:r>
            <a:endParaRPr lang="es-MX" sz="11500" b="1" spc="0" dirty="0">
              <a:ln/>
              <a:solidFill>
                <a:sysClr val="windowText" lastClr="000000"/>
              </a:solidFill>
            </a:endParaRPr>
          </a:p>
        </p:txBody>
      </p:sp>
      <p:sp>
        <p:nvSpPr>
          <p:cNvPr id="6" name="Subtítulo 2"/>
          <p:cNvSpPr txBox="1">
            <a:spLocks/>
          </p:cNvSpPr>
          <p:nvPr/>
        </p:nvSpPr>
        <p:spPr>
          <a:xfrm>
            <a:off x="3154951" y="4480817"/>
            <a:ext cx="6490953" cy="1463040"/>
          </a:xfrm>
          <a:prstGeom prst="rect">
            <a:avLst/>
          </a:prstGeom>
        </p:spPr>
        <p:txBody>
          <a:bodyPr vert="horz" lIns="0" tIns="45720" rIns="0" bIns="45720" rtlCol="0">
            <a:normAutofit fontScale="55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s-MX" dirty="0" smtClean="0"/>
              <a:t>Integrantes:</a:t>
            </a:r>
          </a:p>
          <a:p>
            <a:r>
              <a:rPr lang="es-MX" dirty="0" err="1" smtClean="0"/>
              <a:t>K</a:t>
            </a:r>
            <a:r>
              <a:rPr lang="es-MX" b="1" dirty="0" err="1" smtClean="0"/>
              <a:t>eny</a:t>
            </a:r>
            <a:r>
              <a:rPr lang="es-MX" dirty="0" err="1" smtClean="0"/>
              <a:t>a</a:t>
            </a:r>
            <a:r>
              <a:rPr lang="es-MX" dirty="0" smtClean="0"/>
              <a:t> Aurelia Aguirre Vences </a:t>
            </a:r>
          </a:p>
          <a:p>
            <a:r>
              <a:rPr lang="es-MX" dirty="0" smtClean="0"/>
              <a:t>Gema </a:t>
            </a:r>
            <a:r>
              <a:rPr lang="es-MX" dirty="0" err="1" smtClean="0"/>
              <a:t>Glorisel</a:t>
            </a:r>
            <a:r>
              <a:rPr lang="es-MX" dirty="0" smtClean="0"/>
              <a:t> Benítez Loza</a:t>
            </a:r>
          </a:p>
          <a:p>
            <a:r>
              <a:rPr lang="es-MX" dirty="0" smtClean="0"/>
              <a:t>Violeta González Morales </a:t>
            </a:r>
          </a:p>
          <a:p>
            <a:r>
              <a:rPr lang="es-MX" dirty="0" smtClean="0"/>
              <a:t>Marlene Alejandra González Serrano</a:t>
            </a:r>
            <a:endParaRPr lang="es-MX" dirty="0"/>
          </a:p>
        </p:txBody>
      </p:sp>
    </p:spTree>
    <p:extLst>
      <p:ext uri="{BB962C8B-B14F-4D97-AF65-F5344CB8AC3E}">
        <p14:creationId xmlns:p14="http://schemas.microsoft.com/office/powerpoint/2010/main" val="35654137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Introducción</a:t>
            </a:r>
            <a:endParaRPr lang="es-MX" dirty="0"/>
          </a:p>
        </p:txBody>
      </p:sp>
      <p:sp>
        <p:nvSpPr>
          <p:cNvPr id="3" name="Marcador de contenido 2"/>
          <p:cNvSpPr>
            <a:spLocks noGrp="1"/>
          </p:cNvSpPr>
          <p:nvPr>
            <p:ph idx="1"/>
          </p:nvPr>
        </p:nvSpPr>
        <p:spPr/>
        <p:txBody>
          <a:bodyPr>
            <a:normAutofit/>
          </a:bodyPr>
          <a:lstStyle/>
          <a:p>
            <a:pPr marL="0" indent="0" algn="ctr">
              <a:lnSpc>
                <a:spcPct val="200000"/>
              </a:lnSpc>
              <a:buNone/>
            </a:pPr>
            <a:r>
              <a:rPr lang="es-MX" dirty="0"/>
              <a:t>En el presente trabajo nos dimos a la tarea de investigar más a fondo a cerca del programa de estudios por competencias de la licenciatura en psicología en la academia de psicología social de la unidad de aprendizaje proceso </a:t>
            </a:r>
            <a:r>
              <a:rPr lang="es-MX" dirty="0" smtClean="0"/>
              <a:t>grupal</a:t>
            </a:r>
            <a:endParaRPr lang="es-MX" dirty="0"/>
          </a:p>
        </p:txBody>
      </p:sp>
    </p:spTree>
    <p:extLst>
      <p:ext uri="{BB962C8B-B14F-4D97-AF65-F5344CB8AC3E}">
        <p14:creationId xmlns:p14="http://schemas.microsoft.com/office/powerpoint/2010/main" val="29508902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3082395569"/>
              </p:ext>
            </p:extLst>
          </p:nvPr>
        </p:nvGraphicFramePr>
        <p:xfrm>
          <a:off x="837127" y="321972"/>
          <a:ext cx="10599311" cy="6336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73958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491730515"/>
              </p:ext>
            </p:extLst>
          </p:nvPr>
        </p:nvGraphicFramePr>
        <p:xfrm>
          <a:off x="715034" y="379927"/>
          <a:ext cx="10644131" cy="45398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a:off x="2133600" y="5056880"/>
            <a:ext cx="6096000" cy="1200329"/>
          </a:xfrm>
          <a:prstGeom prst="rect">
            <a:avLst/>
          </a:prstGeom>
        </p:spPr>
        <p:txBody>
          <a:bodyPr>
            <a:spAutoFit/>
          </a:bodyPr>
          <a:lstStyle/>
          <a:p>
            <a:pPr algn="ctr"/>
            <a:r>
              <a:rPr lang="es-MX" dirty="0" smtClean="0"/>
              <a:t>Psicología social, influencia social, liderazgo, comunicación, trabajo en equipo, trabajo en forma autónoma, critica y autocritica en actividades de indagación de campo.</a:t>
            </a:r>
            <a:endParaRPr lang="es-MX" dirty="0"/>
          </a:p>
        </p:txBody>
      </p:sp>
      <p:grpSp>
        <p:nvGrpSpPr>
          <p:cNvPr id="10" name="Grupo 9"/>
          <p:cNvGrpSpPr/>
          <p:nvPr/>
        </p:nvGrpSpPr>
        <p:grpSpPr>
          <a:xfrm>
            <a:off x="3381600" y="4457209"/>
            <a:ext cx="3600000" cy="2399671"/>
            <a:chOff x="3690693" y="4457210"/>
            <a:chExt cx="3600000" cy="2399671"/>
          </a:xfrm>
        </p:grpSpPr>
        <p:sp>
          <p:nvSpPr>
            <p:cNvPr id="6" name="Arco 5"/>
            <p:cNvSpPr/>
            <p:nvPr/>
          </p:nvSpPr>
          <p:spPr>
            <a:xfrm>
              <a:off x="3690693" y="4457210"/>
              <a:ext cx="3600000" cy="1800000"/>
            </a:xfrm>
            <a:prstGeom prst="arc">
              <a:avLst>
                <a:gd name="adj1" fmla="val 11425481"/>
                <a:gd name="adj2" fmla="val 20911129"/>
              </a:avLst>
            </a:prstGeom>
          </p:spPr>
          <p:style>
            <a:lnRef idx="1">
              <a:schemeClr val="dk1"/>
            </a:lnRef>
            <a:fillRef idx="0">
              <a:schemeClr val="dk1"/>
            </a:fillRef>
            <a:effectRef idx="0">
              <a:schemeClr val="dk1"/>
            </a:effectRef>
            <a:fontRef idx="minor">
              <a:schemeClr val="tx1"/>
            </a:fontRef>
          </p:style>
        </p:sp>
        <p:sp>
          <p:nvSpPr>
            <p:cNvPr id="9" name="Arco 8"/>
            <p:cNvSpPr/>
            <p:nvPr/>
          </p:nvSpPr>
          <p:spPr>
            <a:xfrm flipV="1">
              <a:off x="3690693" y="5056881"/>
              <a:ext cx="3600000" cy="1800000"/>
            </a:xfrm>
            <a:prstGeom prst="arc">
              <a:avLst>
                <a:gd name="adj1" fmla="val 11425481"/>
                <a:gd name="adj2" fmla="val 20911129"/>
              </a:avLst>
            </a:prstGeom>
          </p:spPr>
          <p:style>
            <a:lnRef idx="1">
              <a:schemeClr val="dk1"/>
            </a:lnRef>
            <a:fillRef idx="0">
              <a:schemeClr val="dk1"/>
            </a:fillRef>
            <a:effectRef idx="0">
              <a:schemeClr val="dk1"/>
            </a:effectRef>
            <a:fontRef idx="minor">
              <a:schemeClr val="tx1"/>
            </a:fontRef>
          </p:style>
        </p:sp>
      </p:grpSp>
      <p:cxnSp>
        <p:nvCxnSpPr>
          <p:cNvPr id="12" name="Conector recto 11"/>
          <p:cNvCxnSpPr/>
          <p:nvPr/>
        </p:nvCxnSpPr>
        <p:spPr>
          <a:xfrm>
            <a:off x="3838673" y="3805448"/>
            <a:ext cx="859040" cy="651761"/>
          </a:xfrm>
          <a:prstGeom prst="line">
            <a:avLst/>
          </a:prstGeom>
        </p:spPr>
        <p:style>
          <a:lnRef idx="1">
            <a:schemeClr val="dk1"/>
          </a:lnRef>
          <a:fillRef idx="0">
            <a:schemeClr val="dk1"/>
          </a:fillRef>
          <a:effectRef idx="0">
            <a:schemeClr val="dk1"/>
          </a:effectRef>
          <a:fontRef idx="minor">
            <a:schemeClr val="tx1"/>
          </a:fontRef>
        </p:style>
      </p:cxnSp>
      <p:cxnSp>
        <p:nvCxnSpPr>
          <p:cNvPr id="13" name="Conector recto 12"/>
          <p:cNvCxnSpPr/>
          <p:nvPr/>
        </p:nvCxnSpPr>
        <p:spPr>
          <a:xfrm flipH="1">
            <a:off x="5861713" y="3937376"/>
            <a:ext cx="844960" cy="588072"/>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954485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799564" y="0"/>
            <a:ext cx="10515600" cy="1128824"/>
          </a:xfrm>
        </p:spPr>
        <p:txBody>
          <a:bodyPr>
            <a:normAutofit/>
          </a:bodyPr>
          <a:lstStyle/>
          <a:p>
            <a:pPr algn="ctr"/>
            <a:r>
              <a:rPr lang="es-MX" dirty="0"/>
              <a:t>El programa consta 3 </a:t>
            </a:r>
            <a:r>
              <a:rPr lang="es-MX" dirty="0" smtClean="0"/>
              <a:t>UNIDADES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291704483"/>
              </p:ext>
            </p:extLst>
          </p:nvPr>
        </p:nvGraphicFramePr>
        <p:xfrm>
          <a:off x="540913" y="669700"/>
          <a:ext cx="11217498" cy="6027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49323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Objetivos</a:t>
            </a:r>
            <a:endParaRPr lang="es-MX" dirty="0"/>
          </a:p>
        </p:txBody>
      </p:sp>
      <p:sp>
        <p:nvSpPr>
          <p:cNvPr id="3" name="Marcador de contenido 2"/>
          <p:cNvSpPr>
            <a:spLocks noGrp="1"/>
          </p:cNvSpPr>
          <p:nvPr>
            <p:ph idx="1"/>
          </p:nvPr>
        </p:nvSpPr>
        <p:spPr/>
        <p:txBody>
          <a:bodyPr>
            <a:normAutofit/>
          </a:bodyPr>
          <a:lstStyle/>
          <a:p>
            <a:pPr lvl="0" algn="ctr"/>
            <a:r>
              <a:rPr lang="es-MX" dirty="0" smtClean="0"/>
              <a:t>GENERAL:</a:t>
            </a:r>
          </a:p>
          <a:p>
            <a:pPr marL="0" lvl="0" indent="0" algn="ctr">
              <a:buNone/>
            </a:pPr>
            <a:r>
              <a:rPr lang="es-MX" dirty="0" smtClean="0"/>
              <a:t/>
            </a:r>
            <a:br>
              <a:rPr lang="es-MX" dirty="0" smtClean="0"/>
            </a:br>
            <a:r>
              <a:rPr lang="es-MX" dirty="0" smtClean="0"/>
              <a:t>Los </a:t>
            </a:r>
            <a:r>
              <a:rPr lang="es-MX" dirty="0"/>
              <a:t>estudiantes podrán </a:t>
            </a:r>
            <a:r>
              <a:rPr lang="es-MX" dirty="0" smtClean="0"/>
              <a:t>adquirir </a:t>
            </a:r>
            <a:r>
              <a:rPr lang="es-MX" dirty="0"/>
              <a:t>teóricos metodológicos para interpretar, coordinar y dirigir la conducción de grupos y así facilitar el proceso grupal en cualquier ámbito de aplicación. Con esto así tratar de lograr que los estudiantes realmente adquieran ese conocimiento que se está dando en este programa del curso para que puedan interpretar, coordinar y dirigir e implementar técnicas para que el profesor realmente se dé cuenta si los alumnos si adquieran el conocimiento y puedan llevarlo a cabo siendo el profesor quien los guie. </a:t>
            </a:r>
          </a:p>
          <a:p>
            <a:pPr algn="ctr"/>
            <a:endParaRPr lang="es-MX" dirty="0"/>
          </a:p>
        </p:txBody>
      </p:sp>
    </p:spTree>
    <p:extLst>
      <p:ext uri="{BB962C8B-B14F-4D97-AF65-F5344CB8AC3E}">
        <p14:creationId xmlns:p14="http://schemas.microsoft.com/office/powerpoint/2010/main" val="40358622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lvl="0" indent="0">
              <a:buNone/>
            </a:pPr>
            <a:r>
              <a:rPr lang="es-MX" b="1" dirty="0" smtClean="0"/>
              <a:t>Específicos</a:t>
            </a:r>
          </a:p>
          <a:p>
            <a:pPr lvl="0"/>
            <a:r>
              <a:rPr lang="es-MX" dirty="0" smtClean="0"/>
              <a:t>Desarrollar </a:t>
            </a:r>
            <a:r>
              <a:rPr lang="es-MX" dirty="0"/>
              <a:t>habilidades como facilitador del proceso grupal, para desarrollar estas actividades implementar técnicas donde el alumno este frente a un grupo.</a:t>
            </a:r>
          </a:p>
          <a:p>
            <a:pPr lvl="0"/>
            <a:r>
              <a:rPr lang="es-MX" dirty="0"/>
              <a:t>Reconocer la importancia de la participación del profesional de ciencias de la conducta en los ámbitos de aplicación grupal para evaluar, prevenir, intervenir e investigar en estos, ya que más allá de reconocer la importancia de que participe el profesional, que los alumnos participen e intervengan en los grupos. </a:t>
            </a:r>
          </a:p>
          <a:p>
            <a:endParaRPr lang="es-MX" dirty="0"/>
          </a:p>
        </p:txBody>
      </p:sp>
    </p:spTree>
    <p:extLst>
      <p:ext uri="{BB962C8B-B14F-4D97-AF65-F5344CB8AC3E}">
        <p14:creationId xmlns:p14="http://schemas.microsoft.com/office/powerpoint/2010/main" val="263137664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CONTENIDOS</a:t>
            </a:r>
            <a:endParaRPr lang="es-MX" dirty="0"/>
          </a:p>
        </p:txBody>
      </p:sp>
      <p:sp>
        <p:nvSpPr>
          <p:cNvPr id="3" name="Marcador de contenido 2"/>
          <p:cNvSpPr>
            <a:spLocks noGrp="1"/>
          </p:cNvSpPr>
          <p:nvPr>
            <p:ph idx="1"/>
          </p:nvPr>
        </p:nvSpPr>
        <p:spPr/>
        <p:txBody>
          <a:bodyPr>
            <a:normAutofit lnSpcReduction="10000"/>
          </a:bodyPr>
          <a:lstStyle/>
          <a:p>
            <a:r>
              <a:rPr lang="es-MX" b="1" dirty="0"/>
              <a:t>Unidad de competencia  I Antecedentes históricos de la psicología de los grupos. </a:t>
            </a:r>
            <a:endParaRPr lang="es-MX" dirty="0"/>
          </a:p>
          <a:p>
            <a:r>
              <a:rPr lang="es-MX" dirty="0"/>
              <a:t>De acuerdo al contenido de esta unidad se percató de que los conocimientos, habilidades y actitudes si son los adecuados para llegar al objetivo que se pretende cumplir durante las 16 horas destinadas a esta unidad. </a:t>
            </a:r>
          </a:p>
          <a:p>
            <a:r>
              <a:rPr lang="es-MX" b="1" dirty="0"/>
              <a:t>Unidad de competencia II Estructura y funcionamiento del grupo.</a:t>
            </a:r>
            <a:endParaRPr lang="es-MX" dirty="0"/>
          </a:p>
          <a:p>
            <a:r>
              <a:rPr lang="es-MX" dirty="0"/>
              <a:t>En esta unidad se pretende identificar, analizar, comprender, sintetizar, elaborar, diferenciar el manejo y un adecuado desarrollo de grupo. Pero a la hora de tomar este curso se percató que no se cumple con todo lo mencionado anteriormente, debido al corto tiempo que se le dedica a esta unidad.</a:t>
            </a:r>
          </a:p>
          <a:p>
            <a:r>
              <a:rPr lang="es-MX" b="1" dirty="0"/>
              <a:t>Unidad de competencia III Niveles de intervención a partir de la psicología social.</a:t>
            </a:r>
            <a:endParaRPr lang="es-MX" dirty="0"/>
          </a:p>
          <a:p>
            <a:r>
              <a:rPr lang="es-MX" dirty="0"/>
              <a:t>En esta unidad se pretende analizar y comprender  las diferentes actitudes de acuerdo a los niveles familiar, grupal, institucional, comunidad y sociedad.</a:t>
            </a:r>
          </a:p>
          <a:p>
            <a:endParaRPr lang="es-MX" dirty="0"/>
          </a:p>
        </p:txBody>
      </p:sp>
    </p:spTree>
    <p:extLst>
      <p:ext uri="{BB962C8B-B14F-4D97-AF65-F5344CB8AC3E}">
        <p14:creationId xmlns:p14="http://schemas.microsoft.com/office/powerpoint/2010/main" val="159715131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Evaluación  </a:t>
            </a:r>
            <a:endParaRPr lang="es-MX" dirty="0"/>
          </a:p>
        </p:txBody>
      </p:sp>
      <p:sp>
        <p:nvSpPr>
          <p:cNvPr id="3" name="Marcador de contenido 2"/>
          <p:cNvSpPr>
            <a:spLocks noGrp="1"/>
          </p:cNvSpPr>
          <p:nvPr>
            <p:ph idx="1"/>
          </p:nvPr>
        </p:nvSpPr>
        <p:spPr/>
        <p:txBody>
          <a:bodyPr/>
          <a:lstStyle/>
          <a:p>
            <a:r>
              <a:rPr lang="es-MX" dirty="0" smtClean="0"/>
              <a:t>La </a:t>
            </a:r>
            <a:r>
              <a:rPr lang="es-MX" dirty="0"/>
              <a:t>evaluación que se llevó a cabo en curso fueron los siguientes:</a:t>
            </a:r>
          </a:p>
          <a:p>
            <a:r>
              <a:rPr lang="es-MX" dirty="0"/>
              <a:t>Examen escrito, reportes de lectura, entrega de trabajo escrito del tema a exponer incluyendo una carta descriptiva, exposición en equipo del desarrollo de un tema de la unidad de competencia II, ensayo, ámbitos de aplicación.</a:t>
            </a:r>
          </a:p>
          <a:p>
            <a:endParaRPr lang="es-MX" dirty="0"/>
          </a:p>
        </p:txBody>
      </p:sp>
    </p:spTree>
    <p:extLst>
      <p:ext uri="{BB962C8B-B14F-4D97-AF65-F5344CB8AC3E}">
        <p14:creationId xmlns:p14="http://schemas.microsoft.com/office/powerpoint/2010/main" val="2298080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onductism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8122" y="3754551"/>
            <a:ext cx="4397374" cy="2546865"/>
          </a:xfrm>
          <a:prstGeom prst="rect">
            <a:avLst/>
          </a:prstGeom>
        </p:spPr>
      </p:pic>
      <p:sp>
        <p:nvSpPr>
          <p:cNvPr id="2" name="Título 1"/>
          <p:cNvSpPr>
            <a:spLocks noGrp="1"/>
          </p:cNvSpPr>
          <p:nvPr>
            <p:ph type="title"/>
          </p:nvPr>
        </p:nvSpPr>
        <p:spPr>
          <a:xfrm>
            <a:off x="889000" y="0"/>
            <a:ext cx="10615613" cy="1603664"/>
          </a:xfrm>
        </p:spPr>
        <p:txBody>
          <a:bodyPr/>
          <a:lstStyle/>
          <a:p>
            <a:pPr algn="ctr"/>
            <a:r>
              <a:rPr lang="es-MX" b="1" dirty="0"/>
              <a:t>PARADIGMA CONDUCTUAL</a:t>
            </a:r>
            <a:br>
              <a:rPr lang="es-MX" b="1" dirty="0"/>
            </a:br>
            <a:endParaRPr lang="es-MX" b="1" dirty="0"/>
          </a:p>
        </p:txBody>
      </p:sp>
      <p:sp>
        <p:nvSpPr>
          <p:cNvPr id="3" name="Marcador de contenido 2"/>
          <p:cNvSpPr>
            <a:spLocks noGrp="1"/>
          </p:cNvSpPr>
          <p:nvPr>
            <p:ph idx="1"/>
          </p:nvPr>
        </p:nvSpPr>
        <p:spPr>
          <a:xfrm>
            <a:off x="590551" y="1246909"/>
            <a:ext cx="11390312" cy="4861740"/>
          </a:xfrm>
        </p:spPr>
        <p:txBody>
          <a:bodyPr/>
          <a:lstStyle/>
          <a:p>
            <a:endParaRPr lang="es-MX" dirty="0" smtClean="0"/>
          </a:p>
          <a:p>
            <a:endParaRPr lang="es-MX" sz="800" dirty="0" smtClean="0"/>
          </a:p>
          <a:p>
            <a:r>
              <a:rPr lang="es-MX" dirty="0" smtClean="0"/>
              <a:t>Surge </a:t>
            </a:r>
            <a:r>
              <a:rPr lang="es-MX" dirty="0"/>
              <a:t>a principios del siglo </a:t>
            </a:r>
            <a:r>
              <a:rPr lang="es-MX" dirty="0" smtClean="0"/>
              <a:t>XX</a:t>
            </a:r>
          </a:p>
          <a:p>
            <a:endParaRPr lang="es-MX" sz="800" dirty="0"/>
          </a:p>
          <a:p>
            <a:r>
              <a:rPr lang="es-MX" dirty="0" smtClean="0"/>
              <a:t> El </a:t>
            </a:r>
            <a:r>
              <a:rPr lang="es-MX" dirty="0"/>
              <a:t>Alumno es un receptor de conceptos y contenidos, cuya única pretensión es aprender lo que se enseña</a:t>
            </a:r>
            <a:r>
              <a:rPr lang="es-MX" dirty="0" smtClean="0"/>
              <a:t>.</a:t>
            </a:r>
          </a:p>
          <a:p>
            <a:r>
              <a:rPr lang="es-MX" dirty="0" smtClean="0"/>
              <a:t>El </a:t>
            </a:r>
            <a:r>
              <a:rPr lang="es-MX" dirty="0"/>
              <a:t>alumno es considerado un objeto que debe reproducir el conocimiento de manera exacta a lo que se </a:t>
            </a:r>
            <a:r>
              <a:rPr lang="es-MX" dirty="0" smtClean="0"/>
              <a:t>enseña. Hernandes, G.</a:t>
            </a:r>
            <a:endParaRPr lang="es-MX" dirty="0"/>
          </a:p>
        </p:txBody>
      </p:sp>
    </p:spTree>
    <p:extLst>
      <p:ext uri="{BB962C8B-B14F-4D97-AF65-F5344CB8AC3E}">
        <p14:creationId xmlns:p14="http://schemas.microsoft.com/office/powerpoint/2010/main" val="263763495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Conclusiones</a:t>
            </a:r>
            <a:endParaRPr lang="es-MX" dirty="0"/>
          </a:p>
        </p:txBody>
      </p:sp>
      <p:sp>
        <p:nvSpPr>
          <p:cNvPr id="3" name="Marcador de contenido 2"/>
          <p:cNvSpPr>
            <a:spLocks noGrp="1"/>
          </p:cNvSpPr>
          <p:nvPr>
            <p:ph idx="1"/>
          </p:nvPr>
        </p:nvSpPr>
        <p:spPr/>
        <p:txBody>
          <a:bodyPr/>
          <a:lstStyle/>
          <a:p>
            <a:r>
              <a:rPr lang="es-MX" dirty="0" smtClean="0"/>
              <a:t>De </a:t>
            </a:r>
            <a:r>
              <a:rPr lang="es-MX" dirty="0"/>
              <a:t>acuerdo al análisis realizado de este programa se llegó a la conclusión de que no se cumplen adecuadamente con los contenidos, ya que no se imparten de forma correcta los temas debido al poco tiempo que se le da.</a:t>
            </a:r>
          </a:p>
          <a:p>
            <a:r>
              <a:rPr lang="es-MX" dirty="0"/>
              <a:t> Por lo tanto no se cumple con el objetivo general que se refiere a que los estudiantes  adquieran los teóricos metodológicos para poder interpretar, coordinar y dirigir la conducción de grupos y así facilitar el proceso grupal en cualquier ámbito de aplicación.</a:t>
            </a:r>
          </a:p>
          <a:p>
            <a:endParaRPr lang="es-MX" dirty="0"/>
          </a:p>
        </p:txBody>
      </p:sp>
    </p:spTree>
    <p:extLst>
      <p:ext uri="{BB962C8B-B14F-4D97-AF65-F5344CB8AC3E}">
        <p14:creationId xmlns:p14="http://schemas.microsoft.com/office/powerpoint/2010/main" val="32576452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Sugerencias </a:t>
            </a:r>
            <a:endParaRPr lang="es-MX" dirty="0"/>
          </a:p>
        </p:txBody>
      </p:sp>
      <p:sp>
        <p:nvSpPr>
          <p:cNvPr id="3" name="Marcador de contenido 2"/>
          <p:cNvSpPr>
            <a:spLocks noGrp="1"/>
          </p:cNvSpPr>
          <p:nvPr>
            <p:ph idx="1"/>
          </p:nvPr>
        </p:nvSpPr>
        <p:spPr/>
        <p:txBody>
          <a:bodyPr/>
          <a:lstStyle/>
          <a:p>
            <a:r>
              <a:rPr lang="es-MX" dirty="0" smtClean="0"/>
              <a:t>Por </a:t>
            </a:r>
            <a:r>
              <a:rPr lang="es-MX" dirty="0"/>
              <a:t>lo que se sugiere que el plan de estudios sea un poco más concreto para que se pueda cumplir  con los objetivos tanto generales como específicos, para que los estudiantes si adquieran los conocimientos, habilidades y actitudes y así  mismo llevarlos a la práctica.</a:t>
            </a:r>
          </a:p>
        </p:txBody>
      </p:sp>
    </p:spTree>
    <p:extLst>
      <p:ext uri="{BB962C8B-B14F-4D97-AF65-F5344CB8AC3E}">
        <p14:creationId xmlns:p14="http://schemas.microsoft.com/office/powerpoint/2010/main" val="270774269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5" y="197427"/>
            <a:ext cx="8596668" cy="662030"/>
          </a:xfrm>
        </p:spPr>
        <p:txBody>
          <a:bodyPr>
            <a:normAutofit fontScale="90000"/>
          </a:bodyPr>
          <a:lstStyle/>
          <a:p>
            <a:pPr algn="ctr"/>
            <a:r>
              <a:rPr lang="es-MX" dirty="0" smtClean="0"/>
              <a:t>DINAMICA</a:t>
            </a:r>
            <a:endParaRPr lang="es-MX" dirty="0"/>
          </a:p>
        </p:txBody>
      </p:sp>
      <p:sp>
        <p:nvSpPr>
          <p:cNvPr id="6" name="Rectangle 5"/>
          <p:cNvSpPr>
            <a:spLocks noChangeArrowheads="1"/>
          </p:cNvSpPr>
          <p:nvPr/>
        </p:nvSpPr>
        <p:spPr bwMode="auto">
          <a:xfrm>
            <a:off x="978195" y="1028735"/>
            <a:ext cx="8516679" cy="519239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158700" bIns="15870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400" b="1" i="0" u="none" strike="noStrike" cap="none" normalizeH="0" baseline="0" dirty="0" smtClean="0">
                <a:ln>
                  <a:noFill/>
                </a:ln>
                <a:solidFill>
                  <a:srgbClr val="333333"/>
                </a:solidFill>
                <a:effectLst/>
                <a:cs typeface="Arial" panose="020B0604020202020204" pitchFamily="34" charset="0"/>
              </a:rPr>
              <a:t> CASA, INQUILINO Y TERREMOTO</a:t>
            </a:r>
            <a:endParaRPr kumimoji="0" lang="es-MX" altLang="es-MX" sz="14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rgbClr val="333333"/>
                </a:solidFill>
                <a:effectLst/>
                <a:cs typeface="Arial" panose="020B0604020202020204" pitchFamily="34" charset="0"/>
              </a:rPr>
              <a:t/>
            </a:r>
            <a:br>
              <a:rPr kumimoji="0" lang="es-MX" altLang="es-MX" sz="1200" b="0" i="0" u="none" strike="noStrike" cap="none" normalizeH="0" baseline="0" dirty="0" smtClean="0">
                <a:ln>
                  <a:noFill/>
                </a:ln>
                <a:solidFill>
                  <a:srgbClr val="333333"/>
                </a:solidFill>
                <a:effectLst/>
                <a:cs typeface="Arial" panose="020B0604020202020204" pitchFamily="34" charset="0"/>
              </a:rPr>
            </a:br>
            <a:endParaRPr kumimoji="0" lang="es-MX" altLang="es-MX" sz="12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1" i="0" u="none" strike="noStrike" cap="none" normalizeH="0" baseline="0" dirty="0" smtClean="0">
                <a:ln>
                  <a:noFill/>
                </a:ln>
                <a:solidFill>
                  <a:srgbClr val="333333"/>
                </a:solidFill>
                <a:effectLst/>
                <a:cs typeface="Arial" panose="020B0604020202020204" pitchFamily="34" charset="0"/>
              </a:rPr>
              <a:t>Objetivo:</a:t>
            </a:r>
            <a:r>
              <a:rPr kumimoji="0" lang="es-MX" altLang="es-MX" sz="1200" b="0" i="0" u="none" strike="noStrike" cap="none" normalizeH="0" baseline="0" dirty="0" smtClean="0">
                <a:ln>
                  <a:noFill/>
                </a:ln>
                <a:solidFill>
                  <a:srgbClr val="333333"/>
                </a:solidFill>
                <a:effectLst/>
                <a:cs typeface="Arial" panose="020B0604020202020204" pitchFamily="34" charset="0"/>
              </a:rPr>
              <a:t> recreación, concentración.</a:t>
            </a:r>
            <a:endParaRPr kumimoji="0" lang="es-MX" altLang="es-MX" sz="12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1" i="0" u="none" strike="noStrike" cap="none" normalizeH="0" baseline="0" dirty="0" smtClean="0">
                <a:ln>
                  <a:noFill/>
                </a:ln>
                <a:solidFill>
                  <a:srgbClr val="333333"/>
                </a:solidFill>
                <a:effectLst/>
                <a:cs typeface="Arial" panose="020B0604020202020204" pitchFamily="34" charset="0"/>
              </a:rPr>
              <a:t>Participantes:</a:t>
            </a:r>
            <a:r>
              <a:rPr kumimoji="0" lang="es-MX" altLang="es-MX" sz="1200" b="0" i="0" u="none" strike="noStrike" cap="none" normalizeH="0" baseline="0" dirty="0" smtClean="0">
                <a:ln>
                  <a:noFill/>
                </a:ln>
                <a:solidFill>
                  <a:srgbClr val="333333"/>
                </a:solidFill>
                <a:effectLst/>
                <a:cs typeface="Arial" panose="020B0604020202020204" pitchFamily="34" charset="0"/>
              </a:rPr>
              <a:t> ilimitado para grupos grandes de personas.</a:t>
            </a:r>
            <a:endParaRPr kumimoji="0" lang="es-MX" altLang="es-MX" sz="12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1" i="0" u="none" strike="noStrike" cap="none" normalizeH="0" baseline="0" dirty="0" smtClean="0">
                <a:ln>
                  <a:noFill/>
                </a:ln>
                <a:solidFill>
                  <a:srgbClr val="333333"/>
                </a:solidFill>
                <a:effectLst/>
                <a:cs typeface="Arial" panose="020B0604020202020204" pitchFamily="34" charset="0"/>
              </a:rPr>
              <a:t>Material:</a:t>
            </a:r>
            <a:r>
              <a:rPr kumimoji="0" lang="es-MX" altLang="es-MX" sz="1200" b="0" i="0" u="none" strike="noStrike" cap="none" normalizeH="0" baseline="0" dirty="0" smtClean="0">
                <a:ln>
                  <a:noFill/>
                </a:ln>
                <a:solidFill>
                  <a:srgbClr val="333333"/>
                </a:solidFill>
                <a:effectLst/>
                <a:cs typeface="Arial" panose="020B0604020202020204" pitchFamily="34" charset="0"/>
              </a:rPr>
              <a:t> ninguno</a:t>
            </a:r>
            <a:r>
              <a:rPr kumimoji="0" lang="es-MX" altLang="es-MX" sz="1200" b="1" i="0" u="none" strike="noStrike" cap="none" normalizeH="0" baseline="0" dirty="0" smtClean="0">
                <a:ln>
                  <a:noFill/>
                </a:ln>
                <a:solidFill>
                  <a:srgbClr val="333333"/>
                </a:solidFill>
                <a:effectLst/>
                <a:cs typeface="Arial" panose="020B0604020202020204" pitchFamily="34" charset="0"/>
              </a:rPr>
              <a:t>. </a:t>
            </a:r>
            <a:br>
              <a:rPr kumimoji="0" lang="es-MX" altLang="es-MX" sz="1200" b="1" i="0" u="none" strike="noStrike" cap="none" normalizeH="0" baseline="0" dirty="0" smtClean="0">
                <a:ln>
                  <a:noFill/>
                </a:ln>
                <a:solidFill>
                  <a:srgbClr val="333333"/>
                </a:solidFill>
                <a:effectLst/>
                <a:cs typeface="Arial" panose="020B0604020202020204" pitchFamily="34" charset="0"/>
              </a:rPr>
            </a:br>
            <a:r>
              <a:rPr kumimoji="0" lang="es-MX" altLang="es-MX" sz="1200" b="1" i="0" u="none" strike="noStrike" cap="none" normalizeH="0" baseline="0" dirty="0" smtClean="0">
                <a:ln>
                  <a:noFill/>
                </a:ln>
                <a:solidFill>
                  <a:srgbClr val="333333"/>
                </a:solidFill>
                <a:effectLst/>
                <a:cs typeface="Arial" panose="020B0604020202020204" pitchFamily="34" charset="0"/>
              </a:rPr>
              <a:t>Desarrollo:</a:t>
            </a:r>
            <a:r>
              <a:rPr kumimoji="0" lang="es-MX" altLang="es-MX" sz="1200" b="0" i="0" u="none" strike="noStrike" cap="none" normalizeH="0" baseline="0" dirty="0" smtClean="0">
                <a:ln>
                  <a:noFill/>
                </a:ln>
                <a:solidFill>
                  <a:srgbClr val="333333"/>
                </a:solidFill>
                <a:effectLst/>
                <a:cs typeface="Arial" panose="020B0604020202020204" pitchFamily="34" charset="0"/>
              </a:rPr>
              <a:t> se dividen todos los participantes en tríos, solo debe quedar una persona suelta (animador), los tríos se deben formar de la siguiente manera: dos personas se toman de la mano frente a frente para formar la casa y dentro de ella se coloca la otra persona que será el inquilino.</a:t>
            </a:r>
            <a:endParaRPr kumimoji="0" lang="es-MX" altLang="es-MX" sz="12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rgbClr val="333333"/>
                </a:solidFill>
                <a:effectLst/>
                <a:cs typeface="Arial" panose="020B0604020202020204" pitchFamily="34" charset="0"/>
              </a:rPr>
              <a:t/>
            </a:r>
            <a:br>
              <a:rPr kumimoji="0" lang="es-MX" altLang="es-MX" sz="1200" b="0" i="0" u="none" strike="noStrike" cap="none" normalizeH="0" baseline="0" dirty="0" smtClean="0">
                <a:ln>
                  <a:noFill/>
                </a:ln>
                <a:solidFill>
                  <a:srgbClr val="333333"/>
                </a:solidFill>
                <a:effectLst/>
                <a:cs typeface="Arial" panose="020B0604020202020204" pitchFamily="34" charset="0"/>
              </a:rPr>
            </a:br>
            <a:endParaRPr kumimoji="0" lang="es-MX" altLang="es-MX" sz="12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rgbClr val="333333"/>
                </a:solidFill>
                <a:effectLst/>
                <a:cs typeface="Arial" panose="020B0604020202020204" pitchFamily="34" charset="0"/>
              </a:rPr>
              <a:t>La persona que quedo fuera (animador) iniciara el juego, y dirá cualquiera de las siguientes palabras: Casa, Inquilino, Terremoto.</a:t>
            </a:r>
            <a:endParaRPr kumimoji="0" lang="es-MX" altLang="es-MX" sz="12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rgbClr val="333333"/>
                </a:solidFill>
                <a:effectLst/>
                <a:cs typeface="Arial" panose="020B0604020202020204" pitchFamily="34" charset="0"/>
              </a:rPr>
              <a:t/>
            </a:r>
            <a:br>
              <a:rPr kumimoji="0" lang="es-MX" altLang="es-MX" sz="1200" b="0" i="0" u="none" strike="noStrike" cap="none" normalizeH="0" baseline="0" dirty="0" smtClean="0">
                <a:ln>
                  <a:noFill/>
                </a:ln>
                <a:solidFill>
                  <a:srgbClr val="333333"/>
                </a:solidFill>
                <a:effectLst/>
                <a:cs typeface="Arial" panose="020B0604020202020204" pitchFamily="34" charset="0"/>
              </a:rPr>
            </a:br>
            <a:endParaRPr kumimoji="0" lang="es-MX" altLang="es-MX" sz="12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rgbClr val="333333"/>
                </a:solidFill>
                <a:effectLst/>
                <a:cs typeface="Arial" panose="020B0604020202020204" pitchFamily="34" charset="0"/>
              </a:rPr>
              <a:t>Si grita </a:t>
            </a:r>
            <a:r>
              <a:rPr kumimoji="0" lang="es-MX" altLang="es-MX" sz="1200" b="1" i="0" u="none" strike="noStrike" cap="none" normalizeH="0" baseline="0" dirty="0" smtClean="0">
                <a:ln>
                  <a:noFill/>
                </a:ln>
                <a:solidFill>
                  <a:srgbClr val="333333"/>
                </a:solidFill>
                <a:effectLst/>
                <a:cs typeface="Arial" panose="020B0604020202020204" pitchFamily="34" charset="0"/>
              </a:rPr>
              <a:t>Casa</a:t>
            </a:r>
            <a:r>
              <a:rPr kumimoji="0" lang="es-MX" altLang="es-MX" sz="1200" b="0" i="0" u="none" strike="noStrike" cap="none" normalizeH="0" baseline="0" dirty="0" smtClean="0">
                <a:ln>
                  <a:noFill/>
                </a:ln>
                <a:solidFill>
                  <a:srgbClr val="333333"/>
                </a:solidFill>
                <a:effectLst/>
                <a:cs typeface="Arial" panose="020B0604020202020204" pitchFamily="34" charset="0"/>
              </a:rPr>
              <a:t>: Todas las casas, sin romperse, deben salir a buscar otro inquilino. Los inquilinos no se mueven de lugar.</a:t>
            </a:r>
            <a:endParaRPr kumimoji="0" lang="es-MX" altLang="es-MX" sz="12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rgbClr val="333333"/>
                </a:solidFill>
                <a:effectLst/>
                <a:cs typeface="Arial" panose="020B0604020202020204" pitchFamily="34" charset="0"/>
              </a:rPr>
              <a:t/>
            </a:r>
            <a:br>
              <a:rPr kumimoji="0" lang="es-MX" altLang="es-MX" sz="1200" b="0" i="0" u="none" strike="noStrike" cap="none" normalizeH="0" baseline="0" dirty="0" smtClean="0">
                <a:ln>
                  <a:noFill/>
                </a:ln>
                <a:solidFill>
                  <a:srgbClr val="333333"/>
                </a:solidFill>
                <a:effectLst/>
                <a:cs typeface="Arial" panose="020B0604020202020204" pitchFamily="34" charset="0"/>
              </a:rPr>
            </a:br>
            <a:endParaRPr kumimoji="0" lang="es-MX" altLang="es-MX" sz="12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rgbClr val="333333"/>
                </a:solidFill>
                <a:effectLst/>
                <a:cs typeface="Arial" panose="020B0604020202020204" pitchFamily="34" charset="0"/>
              </a:rPr>
              <a:t>Si grita </a:t>
            </a:r>
            <a:r>
              <a:rPr kumimoji="0" lang="es-MX" altLang="es-MX" sz="1200" b="1" i="0" u="none" strike="noStrike" cap="none" normalizeH="0" baseline="0" dirty="0" smtClean="0">
                <a:ln>
                  <a:noFill/>
                </a:ln>
                <a:solidFill>
                  <a:srgbClr val="333333"/>
                </a:solidFill>
                <a:effectLst/>
                <a:cs typeface="Arial" panose="020B0604020202020204" pitchFamily="34" charset="0"/>
              </a:rPr>
              <a:t>Inquilino</a:t>
            </a:r>
            <a:r>
              <a:rPr kumimoji="0" lang="es-MX" altLang="es-MX" sz="1200" b="0" i="0" u="none" strike="noStrike" cap="none" normalizeH="0" baseline="0" dirty="0" smtClean="0">
                <a:ln>
                  <a:noFill/>
                </a:ln>
                <a:solidFill>
                  <a:srgbClr val="333333"/>
                </a:solidFill>
                <a:effectLst/>
                <a:cs typeface="Arial" panose="020B0604020202020204" pitchFamily="34" charset="0"/>
              </a:rPr>
              <a:t>: Los inquilinos salen de la casa donde están en busca de otra. Las casas no se mueven de lugar.</a:t>
            </a:r>
            <a:endParaRPr kumimoji="0" lang="es-MX" altLang="es-MX" sz="12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rgbClr val="333333"/>
                </a:solidFill>
                <a:effectLst/>
                <a:cs typeface="Arial" panose="020B0604020202020204" pitchFamily="34" charset="0"/>
              </a:rPr>
              <a:t/>
            </a:r>
            <a:br>
              <a:rPr kumimoji="0" lang="es-MX" altLang="es-MX" sz="1200" b="0" i="0" u="none" strike="noStrike" cap="none" normalizeH="0" baseline="0" dirty="0" smtClean="0">
                <a:ln>
                  <a:noFill/>
                </a:ln>
                <a:solidFill>
                  <a:srgbClr val="333333"/>
                </a:solidFill>
                <a:effectLst/>
                <a:cs typeface="Arial" panose="020B0604020202020204" pitchFamily="34" charset="0"/>
              </a:rPr>
            </a:br>
            <a:endParaRPr kumimoji="0" lang="es-MX" altLang="es-MX" sz="1200" b="0" i="0" u="none" strike="noStrike" cap="none" normalizeH="0" baseline="0" dirty="0" smtClean="0">
              <a:ln>
                <a:noFill/>
              </a:ln>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effectLst/>
                <a:cs typeface="Arial" panose="020B0604020202020204" pitchFamily="34" charset="0"/>
              </a:rPr>
              <a:t>Si grita </a:t>
            </a:r>
            <a:r>
              <a:rPr kumimoji="0" lang="es-MX" altLang="es-MX" sz="1200" b="1" i="0" u="none" strike="noStrike" cap="none" normalizeH="0" baseline="0" dirty="0" smtClean="0">
                <a:ln>
                  <a:noFill/>
                </a:ln>
                <a:effectLst/>
                <a:cs typeface="Arial" panose="020B0604020202020204" pitchFamily="34" charset="0"/>
              </a:rPr>
              <a:t>Terremoto</a:t>
            </a:r>
            <a:r>
              <a:rPr kumimoji="0" lang="es-MX" altLang="es-MX" sz="1200" b="0" i="0" u="none" strike="noStrike" cap="none" normalizeH="0" baseline="0" dirty="0" smtClean="0">
                <a:ln>
                  <a:noFill/>
                </a:ln>
                <a:effectLst/>
                <a:cs typeface="Arial" panose="020B0604020202020204" pitchFamily="34" charset="0"/>
              </a:rPr>
              <a:t>: Se derrumban las casas y escapan los inquilinos,</a:t>
            </a:r>
            <a:r>
              <a:rPr kumimoji="0" lang="es-MX" altLang="es-MX" sz="1200" b="0" i="0" u="none" strike="noStrike" cap="none" normalizeH="0" baseline="0" dirty="0" smtClean="0">
                <a:ln>
                  <a:noFill/>
                </a:ln>
                <a:effectLst/>
                <a:cs typeface="Arial" panose="020B0604020202020204" pitchFamily="34" charset="0"/>
                <a:hlinkClick r:id="rId2"/>
              </a:rPr>
              <a:t> para formar nuevos tríos.</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rgbClr val="333333"/>
                </a:solidFill>
                <a:effectLst/>
                <a:cs typeface="Arial" panose="020B0604020202020204" pitchFamily="34" charset="0"/>
                <a:hlinkClick r:id="rId2"/>
              </a:rPr>
              <a:t/>
            </a:r>
            <a:br>
              <a:rPr kumimoji="0" lang="es-MX" altLang="es-MX" sz="1200" b="0" i="0" u="none" strike="noStrike" cap="none" normalizeH="0" baseline="0" dirty="0" smtClean="0">
                <a:ln>
                  <a:noFill/>
                </a:ln>
                <a:solidFill>
                  <a:srgbClr val="333333"/>
                </a:solidFill>
                <a:effectLst/>
                <a:cs typeface="Arial" panose="020B0604020202020204" pitchFamily="34" charset="0"/>
                <a:hlinkClick r:id="rId2"/>
              </a:rPr>
            </a:br>
            <a:endParaRPr kumimoji="0" lang="es-MX" altLang="es-MX" sz="1200" b="0" i="0" u="none" strike="noStrike" cap="none" normalizeH="0" baseline="0" dirty="0" smtClean="0">
              <a:ln>
                <a:noFill/>
              </a:ln>
              <a:solidFill>
                <a:schemeClr val="tx1"/>
              </a:solidFill>
              <a:effectLst/>
              <a:cs typeface="Arial" panose="020B0604020202020204" pitchFamily="34" charset="0"/>
              <a:hlinkClick r:id="rId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rgbClr val="1053BF"/>
                </a:solidFill>
                <a:effectLst/>
                <a:cs typeface="Arial" panose="020B0604020202020204" pitchFamily="34" charset="0"/>
                <a:hlinkClick r:id="rId2"/>
              </a:rPr>
              <a:t>  </a:t>
            </a:r>
            <a:endParaRPr kumimoji="0" lang="es-MX" altLang="es-MX" sz="12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rgbClr val="333333"/>
                </a:solidFill>
                <a:effectLst/>
                <a:cs typeface="Arial" panose="020B0604020202020204" pitchFamily="34" charset="0"/>
              </a:rPr>
              <a:t>La lógica del juego es que el animador busque como quedar en uno de los trío una vez que grite la palabra para que la otra persona que quede fuera continúe con la dinámica.</a:t>
            </a:r>
            <a:endParaRPr kumimoji="0" lang="es-MX" altLang="es-MX" sz="1200" b="0" i="0" u="none" strike="noStrike" cap="none" normalizeH="0" baseline="0" dirty="0" smtClean="0">
              <a:ln>
                <a:noFill/>
              </a:ln>
              <a:solidFill>
                <a:srgbClr val="1053BF"/>
              </a:solidFill>
              <a:effectLst/>
              <a:cs typeface="Arial" panose="020B0604020202020204" pitchFamily="34" charset="0"/>
            </a:endParaRPr>
          </a:p>
        </p:txBody>
      </p:sp>
    </p:spTree>
    <p:extLst>
      <p:ext uri="{BB962C8B-B14F-4D97-AF65-F5344CB8AC3E}">
        <p14:creationId xmlns:p14="http://schemas.microsoft.com/office/powerpoint/2010/main" val="570547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PARADIGMA CONTEXTUAL</a:t>
            </a:r>
          </a:p>
        </p:txBody>
      </p:sp>
      <p:sp>
        <p:nvSpPr>
          <p:cNvPr id="3" name="Marcador de contenido 2"/>
          <p:cNvSpPr>
            <a:spLocks noGrp="1"/>
          </p:cNvSpPr>
          <p:nvPr>
            <p:ph idx="1"/>
          </p:nvPr>
        </p:nvSpPr>
        <p:spPr>
          <a:xfrm>
            <a:off x="1101436" y="1636755"/>
            <a:ext cx="10403176" cy="4274468"/>
          </a:xfrm>
        </p:spPr>
        <p:txBody>
          <a:bodyPr/>
          <a:lstStyle/>
          <a:p>
            <a:r>
              <a:rPr lang="es-MX" dirty="0"/>
              <a:t>Surge a raíz de producirse una crisis del paradigma conductual en el aula</a:t>
            </a:r>
            <a:r>
              <a:rPr lang="es-MX" dirty="0" smtClean="0"/>
              <a:t>.</a:t>
            </a:r>
          </a:p>
          <a:p>
            <a:endParaRPr lang="es-MX" dirty="0" smtClean="0"/>
          </a:p>
          <a:p>
            <a:r>
              <a:rPr lang="es-MX" dirty="0"/>
              <a:t> El Currículo es flexible, contextual y abierto, el enfoque del profesor es técnico-critico es decir, gestor de procesos de interacción en el aula, crea expectativas y genera un clima de confianza</a:t>
            </a:r>
          </a:p>
        </p:txBody>
      </p:sp>
      <p:pic>
        <p:nvPicPr>
          <p:cNvPr id="4" name="Imagen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9525" y="3603625"/>
            <a:ext cx="5403850" cy="3080540"/>
          </a:xfrm>
          <a:prstGeom prst="rect">
            <a:avLst/>
          </a:prstGeom>
        </p:spPr>
      </p:pic>
    </p:spTree>
    <p:extLst>
      <p:ext uri="{BB962C8B-B14F-4D97-AF65-F5344CB8AC3E}">
        <p14:creationId xmlns:p14="http://schemas.microsoft.com/office/powerpoint/2010/main" val="13866727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PARADIGMA COGNITIVO</a:t>
            </a:r>
            <a:br>
              <a:rPr lang="es-MX" dirty="0"/>
            </a:br>
            <a:endParaRPr lang="es-MX" dirty="0"/>
          </a:p>
        </p:txBody>
      </p:sp>
      <p:sp>
        <p:nvSpPr>
          <p:cNvPr id="3" name="Marcador de contenido 2"/>
          <p:cNvSpPr>
            <a:spLocks noGrp="1"/>
          </p:cNvSpPr>
          <p:nvPr>
            <p:ph idx="1"/>
          </p:nvPr>
        </p:nvSpPr>
        <p:spPr>
          <a:xfrm>
            <a:off x="1143000" y="1376218"/>
            <a:ext cx="10715625" cy="4217504"/>
          </a:xfrm>
        </p:spPr>
        <p:txBody>
          <a:bodyPr/>
          <a:lstStyle/>
          <a:p>
            <a:endParaRPr lang="es-MX" dirty="0" smtClean="0"/>
          </a:p>
          <a:p>
            <a:r>
              <a:rPr lang="es-MX" dirty="0" smtClean="0"/>
              <a:t>El </a:t>
            </a:r>
            <a:r>
              <a:rPr lang="es-MX" dirty="0"/>
              <a:t>Alumno es considerado un sujeto de la educación ya que posee un potencial de aprendizaje que puede desarrollar por medio de la interacción profesor-alumno. </a:t>
            </a:r>
            <a:endParaRPr lang="es-MX" dirty="0" smtClean="0"/>
          </a:p>
          <a:p>
            <a:endParaRPr lang="es-MX" dirty="0" smtClean="0"/>
          </a:p>
          <a:p>
            <a:r>
              <a:rPr lang="es-MX" dirty="0" smtClean="0"/>
              <a:t>La </a:t>
            </a:r>
            <a:r>
              <a:rPr lang="es-MX" dirty="0"/>
              <a:t>inteligencia, la creatividad, el pensamiento critico y reflexivo son temas constantes en este paradigma.</a:t>
            </a:r>
          </a:p>
        </p:txBody>
      </p:sp>
      <p:pic>
        <p:nvPicPr>
          <p:cNvPr id="4" name="Imagen 3" descr="images-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9373" y="3662139"/>
            <a:ext cx="3444875" cy="2397125"/>
          </a:xfrm>
          <a:prstGeom prst="rect">
            <a:avLst/>
          </a:prstGeom>
        </p:spPr>
      </p:pic>
    </p:spTree>
    <p:extLst>
      <p:ext uri="{BB962C8B-B14F-4D97-AF65-F5344CB8AC3E}">
        <p14:creationId xmlns:p14="http://schemas.microsoft.com/office/powerpoint/2010/main" val="31057076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PARADIGMA HUMANISTA</a:t>
            </a:r>
            <a:r>
              <a:rPr lang="es-MX" dirty="0"/>
              <a:t/>
            </a:r>
            <a:br>
              <a:rPr lang="es-MX" dirty="0"/>
            </a:br>
            <a:endParaRPr lang="es-MX" dirty="0"/>
          </a:p>
        </p:txBody>
      </p:sp>
      <p:sp>
        <p:nvSpPr>
          <p:cNvPr id="3" name="Marcador de contenido 2"/>
          <p:cNvSpPr>
            <a:spLocks noGrp="1"/>
          </p:cNvSpPr>
          <p:nvPr>
            <p:ph idx="1"/>
          </p:nvPr>
        </p:nvSpPr>
        <p:spPr>
          <a:xfrm>
            <a:off x="4016375" y="2265268"/>
            <a:ext cx="8175625" cy="4433982"/>
          </a:xfrm>
        </p:spPr>
        <p:txBody>
          <a:bodyPr/>
          <a:lstStyle/>
          <a:p>
            <a:r>
              <a:rPr lang="es-MX" dirty="0"/>
              <a:t>Su problemática consiste en explicar y comprender al hombre en sus procesos integrales y en su contexto interpersonal y social. </a:t>
            </a:r>
            <a:endParaRPr lang="es-MX" dirty="0" smtClean="0"/>
          </a:p>
          <a:p>
            <a:endParaRPr lang="es-MX" dirty="0" smtClean="0"/>
          </a:p>
          <a:p>
            <a:r>
              <a:rPr lang="es-MX" dirty="0"/>
              <a:t>El profesor </a:t>
            </a:r>
            <a:r>
              <a:rPr lang="es-MX" dirty="0" smtClean="0"/>
              <a:t>es un </a:t>
            </a:r>
            <a:r>
              <a:rPr lang="es-MX" dirty="0"/>
              <a:t>facilitador y presta atención a las necesidades y potencialidades individuales de sus estudiantes</a:t>
            </a:r>
            <a:r>
              <a:rPr lang="es-MX" dirty="0" smtClean="0"/>
              <a:t>.</a:t>
            </a:r>
          </a:p>
          <a:p>
            <a:pPr marL="0" indent="0">
              <a:buNone/>
            </a:pPr>
            <a:endParaRPr lang="es-MX" dirty="0" smtClean="0"/>
          </a:p>
          <a:p>
            <a:pPr marL="0" indent="0">
              <a:buNone/>
            </a:pPr>
            <a:endParaRPr lang="es-MX" dirty="0" smtClean="0"/>
          </a:p>
          <a:p>
            <a:endParaRPr lang="es-MX" dirty="0"/>
          </a:p>
        </p:txBody>
      </p:sp>
      <p:pic>
        <p:nvPicPr>
          <p:cNvPr id="4" name="Imagen 3" descr="images-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99" y="1803400"/>
            <a:ext cx="4031449" cy="3752850"/>
          </a:xfrm>
          <a:prstGeom prst="rect">
            <a:avLst/>
          </a:prstGeom>
        </p:spPr>
      </p:pic>
    </p:spTree>
    <p:extLst>
      <p:ext uri="{BB962C8B-B14F-4D97-AF65-F5344CB8AC3E}">
        <p14:creationId xmlns:p14="http://schemas.microsoft.com/office/powerpoint/2010/main" val="4268969982"/>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839</TotalTime>
  <Words>4187</Words>
  <Application>Microsoft Office PowerPoint</Application>
  <PresentationFormat>Panorámica</PresentationFormat>
  <Paragraphs>331</Paragraphs>
  <Slides>62</Slides>
  <Notes>1</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62</vt:i4>
      </vt:variant>
    </vt:vector>
  </HeadingPairs>
  <TitlesOfParts>
    <vt:vector size="73" baseType="lpstr">
      <vt:lpstr>Aharoni</vt:lpstr>
      <vt:lpstr>Algerian</vt:lpstr>
      <vt:lpstr>Arial</vt:lpstr>
      <vt:lpstr>Arial Black</vt:lpstr>
      <vt:lpstr>Bell MT</vt:lpstr>
      <vt:lpstr>Bodoni MT Black</vt:lpstr>
      <vt:lpstr>Calibri</vt:lpstr>
      <vt:lpstr>Calibri Light</vt:lpstr>
      <vt:lpstr>Times New Roman</vt:lpstr>
      <vt:lpstr>Wingdings</vt:lpstr>
      <vt:lpstr>Retrospección</vt:lpstr>
      <vt:lpstr>  UNIDAD ACADÉMICA PROFESIONAL DE TEJUPILCO  LICENCIATURA  EN  PSICOLOGÍA  MATERIA: DISEÑO  CURRICULAR PARTE 2   MODALIDAD: APUNTES  ELABORO:  LORENA  LÓPEZ  VILLAFAÑA    CICLO ESCOLAR: 2016-2017  OCTUBRE 2018 </vt:lpstr>
      <vt:lpstr>UNIDAD IV</vt:lpstr>
      <vt:lpstr>Índice  </vt:lpstr>
      <vt:lpstr>INTRODUCCIÓN </vt:lpstr>
      <vt:lpstr>Paradigmas de aprendizaje</vt:lpstr>
      <vt:lpstr>PARADIGMA CONDUCTUAL </vt:lpstr>
      <vt:lpstr>PARADIGMA CONTEXTUAL</vt:lpstr>
      <vt:lpstr>PARADIGMA COGNITIVO </vt:lpstr>
      <vt:lpstr>PARADIGMA HUMANISTA </vt:lpstr>
      <vt:lpstr>PARADIGMA CONSTRUCTIVISTA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Secuencia del diseño curricular </vt:lpstr>
      <vt:lpstr>Presentación de PowerPoint</vt:lpstr>
      <vt:lpstr>Estrategias del diseño curricular </vt:lpstr>
      <vt:lpstr>Pasos de las estrategias </vt:lpstr>
      <vt:lpstr>Presentación de PowerPoint</vt:lpstr>
      <vt:lpstr>Presentación de PowerPoint</vt:lpstr>
      <vt:lpstr>Presentación de PowerPoint</vt:lpstr>
      <vt:lpstr>Presentación de PowerPoint</vt:lpstr>
      <vt:lpstr>Presentación de PowerPoint</vt:lpstr>
      <vt:lpstr>Conclusión</vt:lpstr>
      <vt:lpstr>REFERENCIAS DE LA UNIDAD IV </vt:lpstr>
      <vt:lpstr>    UNIDAD V  EVALUACIÓN CURRICULAR</vt:lpstr>
      <vt:lpstr>Índice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EVALUACIÓN DEL APRENDIZAJE</vt:lpstr>
      <vt:lpstr>EVALUACIÓN DEL SISTEMA</vt:lpstr>
      <vt:lpstr>Presentación de PowerPoint</vt:lpstr>
      <vt:lpstr>Presentación de PowerPoint</vt:lpstr>
      <vt:lpstr>Presentación de PowerPoint</vt:lpstr>
      <vt:lpstr>OPINIONES.</vt:lpstr>
      <vt:lpstr>REFERENCIAS BIBLIOGRÁFICAS GENERALES </vt:lpstr>
      <vt:lpstr>En este apartado incluyo algunos programas de sicología analizados por los alumnos:</vt:lpstr>
      <vt:lpstr>Ejemplo de un programa analizado</vt:lpstr>
      <vt:lpstr>Introducción</vt:lpstr>
      <vt:lpstr>Presentación de PowerPoint</vt:lpstr>
      <vt:lpstr>Presentación de PowerPoint</vt:lpstr>
      <vt:lpstr>El programa consta 3 UNIDADES</vt:lpstr>
      <vt:lpstr>Objetivos</vt:lpstr>
      <vt:lpstr>Presentación de PowerPoint</vt:lpstr>
      <vt:lpstr>CONTENIDOS</vt:lpstr>
      <vt:lpstr>Evaluación  </vt:lpstr>
      <vt:lpstr>Conclusiones</vt:lpstr>
      <vt:lpstr>Sugerencias </vt:lpstr>
      <vt:lpstr>DINAMICA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BELLA SANCHEZ</dc:creator>
  <cp:lastModifiedBy>Invitado</cp:lastModifiedBy>
  <cp:revision>70</cp:revision>
  <dcterms:created xsi:type="dcterms:W3CDTF">2016-08-13T04:56:17Z</dcterms:created>
  <dcterms:modified xsi:type="dcterms:W3CDTF">2017-10-21T00:42:37Z</dcterms:modified>
</cp:coreProperties>
</file>