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3"/>
  </p:notesMasterIdLst>
  <p:sldIdLst>
    <p:sldId id="256" r:id="rId2"/>
    <p:sldId id="427" r:id="rId3"/>
    <p:sldId id="428" r:id="rId4"/>
    <p:sldId id="430" r:id="rId5"/>
    <p:sldId id="431" r:id="rId6"/>
    <p:sldId id="561" r:id="rId7"/>
    <p:sldId id="562" r:id="rId8"/>
    <p:sldId id="502" r:id="rId9"/>
    <p:sldId id="634" r:id="rId10"/>
    <p:sldId id="648" r:id="rId11"/>
    <p:sldId id="649" r:id="rId12"/>
    <p:sldId id="636" r:id="rId13"/>
    <p:sldId id="637" r:id="rId14"/>
    <p:sldId id="638" r:id="rId15"/>
    <p:sldId id="639" r:id="rId16"/>
    <p:sldId id="672" r:id="rId17"/>
    <p:sldId id="673" r:id="rId18"/>
    <p:sldId id="665" r:id="rId19"/>
    <p:sldId id="666" r:id="rId20"/>
    <p:sldId id="667" r:id="rId21"/>
    <p:sldId id="674" r:id="rId22"/>
    <p:sldId id="675" r:id="rId23"/>
    <p:sldId id="642" r:id="rId24"/>
    <p:sldId id="643" r:id="rId25"/>
    <p:sldId id="644" r:id="rId26"/>
    <p:sldId id="645" r:id="rId27"/>
    <p:sldId id="646" r:id="rId28"/>
    <p:sldId id="647" r:id="rId29"/>
    <p:sldId id="676" r:id="rId30"/>
    <p:sldId id="677" r:id="rId31"/>
    <p:sldId id="650" r:id="rId32"/>
    <p:sldId id="651" r:id="rId33"/>
    <p:sldId id="652" r:id="rId34"/>
    <p:sldId id="678" r:id="rId35"/>
    <p:sldId id="679" r:id="rId36"/>
    <p:sldId id="653" r:id="rId37"/>
    <p:sldId id="680" r:id="rId38"/>
    <p:sldId id="681" r:id="rId39"/>
    <p:sldId id="655" r:id="rId40"/>
    <p:sldId id="656" r:id="rId41"/>
    <p:sldId id="657" r:id="rId42"/>
    <p:sldId id="682" r:id="rId43"/>
    <p:sldId id="683" r:id="rId44"/>
    <p:sldId id="664" r:id="rId45"/>
    <p:sldId id="658" r:id="rId46"/>
    <p:sldId id="659" r:id="rId47"/>
    <p:sldId id="660" r:id="rId48"/>
    <p:sldId id="661" r:id="rId49"/>
    <p:sldId id="684" r:id="rId50"/>
    <p:sldId id="685" r:id="rId51"/>
    <p:sldId id="662" r:id="rId52"/>
    <p:sldId id="663" r:id="rId53"/>
    <p:sldId id="688" r:id="rId54"/>
    <p:sldId id="689" r:id="rId55"/>
    <p:sldId id="690" r:id="rId56"/>
    <p:sldId id="686" r:id="rId57"/>
    <p:sldId id="687" r:id="rId58"/>
    <p:sldId id="668" r:id="rId59"/>
    <p:sldId id="669" r:id="rId60"/>
    <p:sldId id="670" r:id="rId61"/>
    <p:sldId id="671" r:id="rId62"/>
  </p:sldIdLst>
  <p:sldSz cx="6858000" cy="9144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433"/>
    <a:srgbClr val="F3B2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70" autoAdjust="0"/>
    <p:restoredTop sz="96085" autoAdjust="0"/>
  </p:normalViewPr>
  <p:slideViewPr>
    <p:cSldViewPr>
      <p:cViewPr>
        <p:scale>
          <a:sx n="66" d="100"/>
          <a:sy n="66" d="100"/>
        </p:scale>
        <p:origin x="-2616" y="-108"/>
      </p:cViewPr>
      <p:guideLst>
        <p:guide orient="horz" pos="2880"/>
        <p:guide pos="2160"/>
      </p:guideLst>
    </p:cSldViewPr>
  </p:slideViewPr>
  <p:outlineViewPr>
    <p:cViewPr>
      <p:scale>
        <a:sx n="33" d="100"/>
        <a:sy n="33" d="100"/>
      </p:scale>
      <p:origin x="0" y="38484"/>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558638-1F2C-4F5C-955E-FEB7D5E697C5}" type="doc">
      <dgm:prSet loTypeId="urn:microsoft.com/office/officeart/2005/8/layout/cycle5" loCatId="cycle" qsTypeId="urn:microsoft.com/office/officeart/2005/8/quickstyle/simple1" qsCatId="simple" csTypeId="urn:microsoft.com/office/officeart/2005/8/colors/colorful1#1" csCatId="colorful" phldr="1"/>
      <dgm:spPr/>
      <dgm:t>
        <a:bodyPr/>
        <a:lstStyle/>
        <a:p>
          <a:endParaRPr lang="es-MX"/>
        </a:p>
      </dgm:t>
    </dgm:pt>
    <dgm:pt modelId="{00981794-18FA-4EB4-9719-90A001742D1A}">
      <dgm:prSet phldrT="[Texto]"/>
      <dgm:spPr/>
      <dgm:t>
        <a:bodyPr/>
        <a:lstStyle/>
        <a:p>
          <a:r>
            <a:rPr lang="es-MX" b="1" dirty="0" smtClean="0"/>
            <a:t>Índice</a:t>
          </a:r>
          <a:endParaRPr lang="es-MX" b="1" dirty="0"/>
        </a:p>
      </dgm:t>
    </dgm:pt>
    <dgm:pt modelId="{32D36103-1D06-491D-A308-809E45FCD087}" type="parTrans" cxnId="{2E78F537-3A4D-491D-8918-9749B4F54786}">
      <dgm:prSet/>
      <dgm:spPr/>
      <dgm:t>
        <a:bodyPr/>
        <a:lstStyle/>
        <a:p>
          <a:endParaRPr lang="es-MX" b="1"/>
        </a:p>
      </dgm:t>
    </dgm:pt>
    <dgm:pt modelId="{84455328-3B96-46A3-9E2C-980AC635A68D}" type="sibTrans" cxnId="{2E78F537-3A4D-491D-8918-9749B4F54786}">
      <dgm:prSet/>
      <dgm:spPr/>
      <dgm:t>
        <a:bodyPr/>
        <a:lstStyle/>
        <a:p>
          <a:endParaRPr lang="es-MX" b="1"/>
        </a:p>
      </dgm:t>
    </dgm:pt>
    <dgm:pt modelId="{1F09274A-5C0C-4FA7-8A5A-4C4C2D919F08}">
      <dgm:prSet phldrT="[Texto]"/>
      <dgm:spPr/>
      <dgm:t>
        <a:bodyPr/>
        <a:lstStyle/>
        <a:p>
          <a:r>
            <a:rPr lang="es-MX" b="1" dirty="0" smtClean="0"/>
            <a:t>Tema</a:t>
          </a:r>
          <a:endParaRPr lang="es-MX" b="1" dirty="0"/>
        </a:p>
      </dgm:t>
    </dgm:pt>
    <dgm:pt modelId="{40C24B1A-3C2F-4B7D-AAA1-E5B06506B634}" type="parTrans" cxnId="{3CC6EA1D-B4E4-467B-98F8-CCDF078F9394}">
      <dgm:prSet/>
      <dgm:spPr/>
      <dgm:t>
        <a:bodyPr/>
        <a:lstStyle/>
        <a:p>
          <a:endParaRPr lang="es-MX" b="1"/>
        </a:p>
      </dgm:t>
    </dgm:pt>
    <dgm:pt modelId="{FDA9D6A5-D6A7-44D5-8C6F-D47F0C738EA1}" type="sibTrans" cxnId="{3CC6EA1D-B4E4-467B-98F8-CCDF078F9394}">
      <dgm:prSet/>
      <dgm:spPr/>
      <dgm:t>
        <a:bodyPr/>
        <a:lstStyle/>
        <a:p>
          <a:endParaRPr lang="es-MX" b="1"/>
        </a:p>
      </dgm:t>
    </dgm:pt>
    <dgm:pt modelId="{C65B11C6-1276-41AB-9F6C-E8BBB07B3E2E}">
      <dgm:prSet phldrT="[Texto]"/>
      <dgm:spPr/>
      <dgm:t>
        <a:bodyPr/>
        <a:lstStyle/>
        <a:p>
          <a:r>
            <a:rPr lang="es-MX" b="1" dirty="0" smtClean="0"/>
            <a:t>Lectura</a:t>
          </a:r>
          <a:endParaRPr lang="es-MX" b="1" dirty="0"/>
        </a:p>
      </dgm:t>
    </dgm:pt>
    <dgm:pt modelId="{6C7D9A55-5FD8-498E-92D8-3C559D771B45}" type="parTrans" cxnId="{A6A5E923-A9B4-4C44-9380-829442D2AE13}">
      <dgm:prSet/>
      <dgm:spPr/>
      <dgm:t>
        <a:bodyPr/>
        <a:lstStyle/>
        <a:p>
          <a:endParaRPr lang="es-MX" b="1"/>
        </a:p>
      </dgm:t>
    </dgm:pt>
    <dgm:pt modelId="{9628C815-37A4-49F9-87DF-4A24008B3C12}" type="sibTrans" cxnId="{A6A5E923-A9B4-4C44-9380-829442D2AE13}">
      <dgm:prSet/>
      <dgm:spPr/>
      <dgm:t>
        <a:bodyPr/>
        <a:lstStyle/>
        <a:p>
          <a:endParaRPr lang="es-MX" b="1"/>
        </a:p>
      </dgm:t>
    </dgm:pt>
    <dgm:pt modelId="{2EAC8C98-11E9-44C5-87BA-B5CA268E6351}">
      <dgm:prSet phldrT="[Texto]"/>
      <dgm:spPr/>
      <dgm:t>
        <a:bodyPr/>
        <a:lstStyle/>
        <a:p>
          <a:r>
            <a:rPr lang="es-MX" b="1" dirty="0" smtClean="0"/>
            <a:t>Analizar Preguntas</a:t>
          </a:r>
          <a:endParaRPr lang="es-MX" b="1" dirty="0"/>
        </a:p>
      </dgm:t>
    </dgm:pt>
    <dgm:pt modelId="{ADD20AAA-5DFD-4CFA-A197-5BBB20CD3C45}" type="parTrans" cxnId="{60F97380-562E-44FD-8A4B-136D7E543332}">
      <dgm:prSet/>
      <dgm:spPr/>
      <dgm:t>
        <a:bodyPr/>
        <a:lstStyle/>
        <a:p>
          <a:endParaRPr lang="es-MX" b="1"/>
        </a:p>
      </dgm:t>
    </dgm:pt>
    <dgm:pt modelId="{212F1E72-9EEB-439E-A7B3-5E631AA732E4}" type="sibTrans" cxnId="{60F97380-562E-44FD-8A4B-136D7E543332}">
      <dgm:prSet/>
      <dgm:spPr/>
      <dgm:t>
        <a:bodyPr/>
        <a:lstStyle/>
        <a:p>
          <a:endParaRPr lang="es-MX" b="1"/>
        </a:p>
      </dgm:t>
    </dgm:pt>
    <dgm:pt modelId="{857B7B87-EC91-4E46-8E5E-9B20427377E9}">
      <dgm:prSet phldrT="[Texto]"/>
      <dgm:spPr/>
      <dgm:t>
        <a:bodyPr/>
        <a:lstStyle/>
        <a:p>
          <a:r>
            <a:rPr lang="es-MX" b="1" dirty="0" smtClean="0"/>
            <a:t>Responder</a:t>
          </a:r>
          <a:endParaRPr lang="es-MX" b="1" dirty="0"/>
        </a:p>
      </dgm:t>
    </dgm:pt>
    <dgm:pt modelId="{1C3C1A7C-5288-42F2-A351-A3150F38A058}" type="parTrans" cxnId="{11B9EC53-C0AB-4366-A22F-23888E0AF4C5}">
      <dgm:prSet/>
      <dgm:spPr/>
      <dgm:t>
        <a:bodyPr/>
        <a:lstStyle/>
        <a:p>
          <a:endParaRPr lang="es-MX" b="1"/>
        </a:p>
      </dgm:t>
    </dgm:pt>
    <dgm:pt modelId="{33DD0E0E-7F5B-4758-BAFD-2894DFB2228D}" type="sibTrans" cxnId="{11B9EC53-C0AB-4366-A22F-23888E0AF4C5}">
      <dgm:prSet/>
      <dgm:spPr/>
      <dgm:t>
        <a:bodyPr/>
        <a:lstStyle/>
        <a:p>
          <a:endParaRPr lang="es-MX" b="1"/>
        </a:p>
      </dgm:t>
    </dgm:pt>
    <dgm:pt modelId="{C5A55195-88A1-428F-A97B-1413C90C1C77}" type="pres">
      <dgm:prSet presAssocID="{59558638-1F2C-4F5C-955E-FEB7D5E697C5}" presName="cycle" presStyleCnt="0">
        <dgm:presLayoutVars>
          <dgm:dir/>
          <dgm:resizeHandles val="exact"/>
        </dgm:presLayoutVars>
      </dgm:prSet>
      <dgm:spPr/>
      <dgm:t>
        <a:bodyPr/>
        <a:lstStyle/>
        <a:p>
          <a:endParaRPr lang="es-MX"/>
        </a:p>
      </dgm:t>
    </dgm:pt>
    <dgm:pt modelId="{4272460B-1B5E-4B5D-909F-AA59760B770E}" type="pres">
      <dgm:prSet presAssocID="{00981794-18FA-4EB4-9719-90A001742D1A}" presName="node" presStyleLbl="node1" presStyleIdx="0" presStyleCnt="5">
        <dgm:presLayoutVars>
          <dgm:bulletEnabled val="1"/>
        </dgm:presLayoutVars>
      </dgm:prSet>
      <dgm:spPr/>
      <dgm:t>
        <a:bodyPr/>
        <a:lstStyle/>
        <a:p>
          <a:endParaRPr lang="es-MX"/>
        </a:p>
      </dgm:t>
    </dgm:pt>
    <dgm:pt modelId="{84146155-BFF2-454C-B0D9-B52DE27F94EA}" type="pres">
      <dgm:prSet presAssocID="{00981794-18FA-4EB4-9719-90A001742D1A}" presName="spNode" presStyleCnt="0"/>
      <dgm:spPr/>
    </dgm:pt>
    <dgm:pt modelId="{46D33465-E467-41D7-9299-4ADAEC1F6066}" type="pres">
      <dgm:prSet presAssocID="{84455328-3B96-46A3-9E2C-980AC635A68D}" presName="sibTrans" presStyleLbl="sibTrans1D1" presStyleIdx="0" presStyleCnt="5"/>
      <dgm:spPr/>
      <dgm:t>
        <a:bodyPr/>
        <a:lstStyle/>
        <a:p>
          <a:endParaRPr lang="es-MX"/>
        </a:p>
      </dgm:t>
    </dgm:pt>
    <dgm:pt modelId="{CC1E6D48-9D81-48C2-AA55-CAE32F388418}" type="pres">
      <dgm:prSet presAssocID="{1F09274A-5C0C-4FA7-8A5A-4C4C2D919F08}" presName="node" presStyleLbl="node1" presStyleIdx="1" presStyleCnt="5">
        <dgm:presLayoutVars>
          <dgm:bulletEnabled val="1"/>
        </dgm:presLayoutVars>
      </dgm:prSet>
      <dgm:spPr/>
      <dgm:t>
        <a:bodyPr/>
        <a:lstStyle/>
        <a:p>
          <a:endParaRPr lang="es-MX"/>
        </a:p>
      </dgm:t>
    </dgm:pt>
    <dgm:pt modelId="{2610B1F3-26AC-4618-BCBF-54923AEB494F}" type="pres">
      <dgm:prSet presAssocID="{1F09274A-5C0C-4FA7-8A5A-4C4C2D919F08}" presName="spNode" presStyleCnt="0"/>
      <dgm:spPr/>
    </dgm:pt>
    <dgm:pt modelId="{F43E09B0-1A94-4E6D-9057-A7FF9E6F44C0}" type="pres">
      <dgm:prSet presAssocID="{FDA9D6A5-D6A7-44D5-8C6F-D47F0C738EA1}" presName="sibTrans" presStyleLbl="sibTrans1D1" presStyleIdx="1" presStyleCnt="5"/>
      <dgm:spPr/>
      <dgm:t>
        <a:bodyPr/>
        <a:lstStyle/>
        <a:p>
          <a:endParaRPr lang="es-MX"/>
        </a:p>
      </dgm:t>
    </dgm:pt>
    <dgm:pt modelId="{F4E2189B-19D2-43C6-8AD8-8A1DC07E7BFF}" type="pres">
      <dgm:prSet presAssocID="{C65B11C6-1276-41AB-9F6C-E8BBB07B3E2E}" presName="node" presStyleLbl="node1" presStyleIdx="2" presStyleCnt="5">
        <dgm:presLayoutVars>
          <dgm:bulletEnabled val="1"/>
        </dgm:presLayoutVars>
      </dgm:prSet>
      <dgm:spPr/>
      <dgm:t>
        <a:bodyPr/>
        <a:lstStyle/>
        <a:p>
          <a:endParaRPr lang="es-MX"/>
        </a:p>
      </dgm:t>
    </dgm:pt>
    <dgm:pt modelId="{2481CCEF-6A2B-4C6A-BE16-890E84C9BBE9}" type="pres">
      <dgm:prSet presAssocID="{C65B11C6-1276-41AB-9F6C-E8BBB07B3E2E}" presName="spNode" presStyleCnt="0"/>
      <dgm:spPr/>
    </dgm:pt>
    <dgm:pt modelId="{59756E0C-E24D-48B0-8068-582F596DBF08}" type="pres">
      <dgm:prSet presAssocID="{9628C815-37A4-49F9-87DF-4A24008B3C12}" presName="sibTrans" presStyleLbl="sibTrans1D1" presStyleIdx="2" presStyleCnt="5"/>
      <dgm:spPr/>
      <dgm:t>
        <a:bodyPr/>
        <a:lstStyle/>
        <a:p>
          <a:endParaRPr lang="es-MX"/>
        </a:p>
      </dgm:t>
    </dgm:pt>
    <dgm:pt modelId="{E89D4A61-2C04-438B-995E-D066C8B811E6}" type="pres">
      <dgm:prSet presAssocID="{2EAC8C98-11E9-44C5-87BA-B5CA268E6351}" presName="node" presStyleLbl="node1" presStyleIdx="3" presStyleCnt="5">
        <dgm:presLayoutVars>
          <dgm:bulletEnabled val="1"/>
        </dgm:presLayoutVars>
      </dgm:prSet>
      <dgm:spPr/>
      <dgm:t>
        <a:bodyPr/>
        <a:lstStyle/>
        <a:p>
          <a:endParaRPr lang="es-MX"/>
        </a:p>
      </dgm:t>
    </dgm:pt>
    <dgm:pt modelId="{FB5E1925-21C9-48E9-88BC-D34B8D293974}" type="pres">
      <dgm:prSet presAssocID="{2EAC8C98-11E9-44C5-87BA-B5CA268E6351}" presName="spNode" presStyleCnt="0"/>
      <dgm:spPr/>
    </dgm:pt>
    <dgm:pt modelId="{3A850615-5F06-4422-899E-128110980780}" type="pres">
      <dgm:prSet presAssocID="{212F1E72-9EEB-439E-A7B3-5E631AA732E4}" presName="sibTrans" presStyleLbl="sibTrans1D1" presStyleIdx="3" presStyleCnt="5"/>
      <dgm:spPr/>
      <dgm:t>
        <a:bodyPr/>
        <a:lstStyle/>
        <a:p>
          <a:endParaRPr lang="es-MX"/>
        </a:p>
      </dgm:t>
    </dgm:pt>
    <dgm:pt modelId="{3789AFA0-C519-4748-A06B-9B35908AF444}" type="pres">
      <dgm:prSet presAssocID="{857B7B87-EC91-4E46-8E5E-9B20427377E9}" presName="node" presStyleLbl="node1" presStyleIdx="4" presStyleCnt="5">
        <dgm:presLayoutVars>
          <dgm:bulletEnabled val="1"/>
        </dgm:presLayoutVars>
      </dgm:prSet>
      <dgm:spPr/>
      <dgm:t>
        <a:bodyPr/>
        <a:lstStyle/>
        <a:p>
          <a:endParaRPr lang="es-MX"/>
        </a:p>
      </dgm:t>
    </dgm:pt>
    <dgm:pt modelId="{C1195E68-E3B7-4BB0-9470-D81843F7AF14}" type="pres">
      <dgm:prSet presAssocID="{857B7B87-EC91-4E46-8E5E-9B20427377E9}" presName="spNode" presStyleCnt="0"/>
      <dgm:spPr/>
    </dgm:pt>
    <dgm:pt modelId="{EBC17A5A-DB46-4E06-911C-8438B0E27678}" type="pres">
      <dgm:prSet presAssocID="{33DD0E0E-7F5B-4758-BAFD-2894DFB2228D}" presName="sibTrans" presStyleLbl="sibTrans1D1" presStyleIdx="4" presStyleCnt="5"/>
      <dgm:spPr/>
      <dgm:t>
        <a:bodyPr/>
        <a:lstStyle/>
        <a:p>
          <a:endParaRPr lang="es-MX"/>
        </a:p>
      </dgm:t>
    </dgm:pt>
  </dgm:ptLst>
  <dgm:cxnLst>
    <dgm:cxn modelId="{B4E9624F-21DA-493C-80D0-2239616D60A5}" type="presOf" srcId="{C65B11C6-1276-41AB-9F6C-E8BBB07B3E2E}" destId="{F4E2189B-19D2-43C6-8AD8-8A1DC07E7BFF}" srcOrd="0" destOrd="0" presId="urn:microsoft.com/office/officeart/2005/8/layout/cycle5"/>
    <dgm:cxn modelId="{2E78F537-3A4D-491D-8918-9749B4F54786}" srcId="{59558638-1F2C-4F5C-955E-FEB7D5E697C5}" destId="{00981794-18FA-4EB4-9719-90A001742D1A}" srcOrd="0" destOrd="0" parTransId="{32D36103-1D06-491D-A308-809E45FCD087}" sibTransId="{84455328-3B96-46A3-9E2C-980AC635A68D}"/>
    <dgm:cxn modelId="{3CC6EA1D-B4E4-467B-98F8-CCDF078F9394}" srcId="{59558638-1F2C-4F5C-955E-FEB7D5E697C5}" destId="{1F09274A-5C0C-4FA7-8A5A-4C4C2D919F08}" srcOrd="1" destOrd="0" parTransId="{40C24B1A-3C2F-4B7D-AAA1-E5B06506B634}" sibTransId="{FDA9D6A5-D6A7-44D5-8C6F-D47F0C738EA1}"/>
    <dgm:cxn modelId="{77E2503D-7366-4F57-948D-10206423D310}" type="presOf" srcId="{9628C815-37A4-49F9-87DF-4A24008B3C12}" destId="{59756E0C-E24D-48B0-8068-582F596DBF08}" srcOrd="0" destOrd="0" presId="urn:microsoft.com/office/officeart/2005/8/layout/cycle5"/>
    <dgm:cxn modelId="{850C6412-2630-48EC-B762-947A152D7731}" type="presOf" srcId="{00981794-18FA-4EB4-9719-90A001742D1A}" destId="{4272460B-1B5E-4B5D-909F-AA59760B770E}" srcOrd="0" destOrd="0" presId="urn:microsoft.com/office/officeart/2005/8/layout/cycle5"/>
    <dgm:cxn modelId="{11B9EC53-C0AB-4366-A22F-23888E0AF4C5}" srcId="{59558638-1F2C-4F5C-955E-FEB7D5E697C5}" destId="{857B7B87-EC91-4E46-8E5E-9B20427377E9}" srcOrd="4" destOrd="0" parTransId="{1C3C1A7C-5288-42F2-A351-A3150F38A058}" sibTransId="{33DD0E0E-7F5B-4758-BAFD-2894DFB2228D}"/>
    <dgm:cxn modelId="{68F8D537-D81E-4B97-B7EE-CEA61FCE54C6}" type="presOf" srcId="{212F1E72-9EEB-439E-A7B3-5E631AA732E4}" destId="{3A850615-5F06-4422-899E-128110980780}" srcOrd="0" destOrd="0" presId="urn:microsoft.com/office/officeart/2005/8/layout/cycle5"/>
    <dgm:cxn modelId="{A0292C69-1C88-48FC-BDDB-41475A55C827}" type="presOf" srcId="{59558638-1F2C-4F5C-955E-FEB7D5E697C5}" destId="{C5A55195-88A1-428F-A97B-1413C90C1C77}" srcOrd="0" destOrd="0" presId="urn:microsoft.com/office/officeart/2005/8/layout/cycle5"/>
    <dgm:cxn modelId="{392DAE0C-59C0-49D1-AF98-483F5F339EA1}" type="presOf" srcId="{FDA9D6A5-D6A7-44D5-8C6F-D47F0C738EA1}" destId="{F43E09B0-1A94-4E6D-9057-A7FF9E6F44C0}" srcOrd="0" destOrd="0" presId="urn:microsoft.com/office/officeart/2005/8/layout/cycle5"/>
    <dgm:cxn modelId="{C8D05145-85FA-498F-8C77-21FB46A9519D}" type="presOf" srcId="{33DD0E0E-7F5B-4758-BAFD-2894DFB2228D}" destId="{EBC17A5A-DB46-4E06-911C-8438B0E27678}" srcOrd="0" destOrd="0" presId="urn:microsoft.com/office/officeart/2005/8/layout/cycle5"/>
    <dgm:cxn modelId="{25C8E37F-E56A-457E-A83C-BBF8DE786A17}" type="presOf" srcId="{857B7B87-EC91-4E46-8E5E-9B20427377E9}" destId="{3789AFA0-C519-4748-A06B-9B35908AF444}" srcOrd="0" destOrd="0" presId="urn:microsoft.com/office/officeart/2005/8/layout/cycle5"/>
    <dgm:cxn modelId="{7223C662-420C-444D-89AF-FCC5B8CD53AB}" type="presOf" srcId="{1F09274A-5C0C-4FA7-8A5A-4C4C2D919F08}" destId="{CC1E6D48-9D81-48C2-AA55-CAE32F388418}" srcOrd="0" destOrd="0" presId="urn:microsoft.com/office/officeart/2005/8/layout/cycle5"/>
    <dgm:cxn modelId="{037DB69A-D592-4CB7-B8A6-126FA34FB5F3}" type="presOf" srcId="{84455328-3B96-46A3-9E2C-980AC635A68D}" destId="{46D33465-E467-41D7-9299-4ADAEC1F6066}" srcOrd="0" destOrd="0" presId="urn:microsoft.com/office/officeart/2005/8/layout/cycle5"/>
    <dgm:cxn modelId="{C76EA715-CF6B-4BF4-B8F4-61403EFA197D}" type="presOf" srcId="{2EAC8C98-11E9-44C5-87BA-B5CA268E6351}" destId="{E89D4A61-2C04-438B-995E-D066C8B811E6}" srcOrd="0" destOrd="0" presId="urn:microsoft.com/office/officeart/2005/8/layout/cycle5"/>
    <dgm:cxn modelId="{60F97380-562E-44FD-8A4B-136D7E543332}" srcId="{59558638-1F2C-4F5C-955E-FEB7D5E697C5}" destId="{2EAC8C98-11E9-44C5-87BA-B5CA268E6351}" srcOrd="3" destOrd="0" parTransId="{ADD20AAA-5DFD-4CFA-A197-5BBB20CD3C45}" sibTransId="{212F1E72-9EEB-439E-A7B3-5E631AA732E4}"/>
    <dgm:cxn modelId="{A6A5E923-A9B4-4C44-9380-829442D2AE13}" srcId="{59558638-1F2C-4F5C-955E-FEB7D5E697C5}" destId="{C65B11C6-1276-41AB-9F6C-E8BBB07B3E2E}" srcOrd="2" destOrd="0" parTransId="{6C7D9A55-5FD8-498E-92D8-3C559D771B45}" sibTransId="{9628C815-37A4-49F9-87DF-4A24008B3C12}"/>
    <dgm:cxn modelId="{A3E76F69-898B-471A-BCF2-09FB84D12B20}" type="presParOf" srcId="{C5A55195-88A1-428F-A97B-1413C90C1C77}" destId="{4272460B-1B5E-4B5D-909F-AA59760B770E}" srcOrd="0" destOrd="0" presId="urn:microsoft.com/office/officeart/2005/8/layout/cycle5"/>
    <dgm:cxn modelId="{C7F8FCBC-F315-4B94-B8AA-D971B79F2F60}" type="presParOf" srcId="{C5A55195-88A1-428F-A97B-1413C90C1C77}" destId="{84146155-BFF2-454C-B0D9-B52DE27F94EA}" srcOrd="1" destOrd="0" presId="urn:microsoft.com/office/officeart/2005/8/layout/cycle5"/>
    <dgm:cxn modelId="{8126DF09-F286-48F5-AE3F-345C2899742F}" type="presParOf" srcId="{C5A55195-88A1-428F-A97B-1413C90C1C77}" destId="{46D33465-E467-41D7-9299-4ADAEC1F6066}" srcOrd="2" destOrd="0" presId="urn:microsoft.com/office/officeart/2005/8/layout/cycle5"/>
    <dgm:cxn modelId="{83CAE70C-AB55-4ACA-9475-E52A51382B57}" type="presParOf" srcId="{C5A55195-88A1-428F-A97B-1413C90C1C77}" destId="{CC1E6D48-9D81-48C2-AA55-CAE32F388418}" srcOrd="3" destOrd="0" presId="urn:microsoft.com/office/officeart/2005/8/layout/cycle5"/>
    <dgm:cxn modelId="{65B9BA9E-CB5E-4DF9-8993-EC1FE00E8321}" type="presParOf" srcId="{C5A55195-88A1-428F-A97B-1413C90C1C77}" destId="{2610B1F3-26AC-4618-BCBF-54923AEB494F}" srcOrd="4" destOrd="0" presId="urn:microsoft.com/office/officeart/2005/8/layout/cycle5"/>
    <dgm:cxn modelId="{9C8AEA94-DC71-4ACE-B888-3084F9EAAF6B}" type="presParOf" srcId="{C5A55195-88A1-428F-A97B-1413C90C1C77}" destId="{F43E09B0-1A94-4E6D-9057-A7FF9E6F44C0}" srcOrd="5" destOrd="0" presId="urn:microsoft.com/office/officeart/2005/8/layout/cycle5"/>
    <dgm:cxn modelId="{77015107-444D-446B-B034-A3462FB845EC}" type="presParOf" srcId="{C5A55195-88A1-428F-A97B-1413C90C1C77}" destId="{F4E2189B-19D2-43C6-8AD8-8A1DC07E7BFF}" srcOrd="6" destOrd="0" presId="urn:microsoft.com/office/officeart/2005/8/layout/cycle5"/>
    <dgm:cxn modelId="{30F7DCEE-C573-43A0-BF50-DD45BAAB89F5}" type="presParOf" srcId="{C5A55195-88A1-428F-A97B-1413C90C1C77}" destId="{2481CCEF-6A2B-4C6A-BE16-890E84C9BBE9}" srcOrd="7" destOrd="0" presId="urn:microsoft.com/office/officeart/2005/8/layout/cycle5"/>
    <dgm:cxn modelId="{7737ACED-AA77-44D0-9C43-F9709AB7B058}" type="presParOf" srcId="{C5A55195-88A1-428F-A97B-1413C90C1C77}" destId="{59756E0C-E24D-48B0-8068-582F596DBF08}" srcOrd="8" destOrd="0" presId="urn:microsoft.com/office/officeart/2005/8/layout/cycle5"/>
    <dgm:cxn modelId="{C3E70720-83A1-47CA-ADDB-84CF2AF03B46}" type="presParOf" srcId="{C5A55195-88A1-428F-A97B-1413C90C1C77}" destId="{E89D4A61-2C04-438B-995E-D066C8B811E6}" srcOrd="9" destOrd="0" presId="urn:microsoft.com/office/officeart/2005/8/layout/cycle5"/>
    <dgm:cxn modelId="{0D8D5BF1-2E5A-4C11-8292-06A445552A29}" type="presParOf" srcId="{C5A55195-88A1-428F-A97B-1413C90C1C77}" destId="{FB5E1925-21C9-48E9-88BC-D34B8D293974}" srcOrd="10" destOrd="0" presId="urn:microsoft.com/office/officeart/2005/8/layout/cycle5"/>
    <dgm:cxn modelId="{0A6DACA7-44DE-47D6-A3F8-18B4CD2AA88E}" type="presParOf" srcId="{C5A55195-88A1-428F-A97B-1413C90C1C77}" destId="{3A850615-5F06-4422-899E-128110980780}" srcOrd="11" destOrd="0" presId="urn:microsoft.com/office/officeart/2005/8/layout/cycle5"/>
    <dgm:cxn modelId="{43DB6623-7EBE-495A-B941-2CD928736C55}" type="presParOf" srcId="{C5A55195-88A1-428F-A97B-1413C90C1C77}" destId="{3789AFA0-C519-4748-A06B-9B35908AF444}" srcOrd="12" destOrd="0" presId="urn:microsoft.com/office/officeart/2005/8/layout/cycle5"/>
    <dgm:cxn modelId="{10D657A9-DF10-4EF8-BBCB-EC2824F78CEF}" type="presParOf" srcId="{C5A55195-88A1-428F-A97B-1413C90C1C77}" destId="{C1195E68-E3B7-4BB0-9470-D81843F7AF14}" srcOrd="13" destOrd="0" presId="urn:microsoft.com/office/officeart/2005/8/layout/cycle5"/>
    <dgm:cxn modelId="{874EB875-F551-4E47-B814-0C770534BB8A}" type="presParOf" srcId="{C5A55195-88A1-428F-A97B-1413C90C1C77}" destId="{EBC17A5A-DB46-4E06-911C-8438B0E27678}"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497FA7-9EF2-4620-850E-EC52294915EF}" type="doc">
      <dgm:prSet loTypeId="urn:microsoft.com/office/officeart/2005/8/layout/funnel1" loCatId="process" qsTypeId="urn:microsoft.com/office/officeart/2005/8/quickstyle/3d3" qsCatId="3D" csTypeId="urn:microsoft.com/office/officeart/2005/8/colors/accent1_2" csCatId="accent1" phldr="1"/>
      <dgm:spPr/>
    </dgm:pt>
    <dgm:pt modelId="{CF99F819-DF05-4DAF-B49E-6C09D89FC567}">
      <dgm:prSet phldrT="[Texto]"/>
      <dgm:spPr/>
      <dgm:t>
        <a:bodyPr/>
        <a:lstStyle/>
        <a:p>
          <a:r>
            <a:rPr lang="es-MX" dirty="0" smtClean="0"/>
            <a:t>Riesgo de Seguros.</a:t>
          </a:r>
          <a:endParaRPr lang="es-MX" dirty="0"/>
        </a:p>
      </dgm:t>
    </dgm:pt>
    <dgm:pt modelId="{F0BFD176-0F39-41B1-8515-46A84CFA142A}" type="parTrans" cxnId="{5758C635-30C5-4184-A7ED-D8AB7B6013AB}">
      <dgm:prSet/>
      <dgm:spPr/>
      <dgm:t>
        <a:bodyPr/>
        <a:lstStyle/>
        <a:p>
          <a:endParaRPr lang="es-MX"/>
        </a:p>
      </dgm:t>
    </dgm:pt>
    <dgm:pt modelId="{C3A6FFD5-084C-419E-BE6A-3923589309DD}" type="sibTrans" cxnId="{5758C635-30C5-4184-A7ED-D8AB7B6013AB}">
      <dgm:prSet/>
      <dgm:spPr/>
      <dgm:t>
        <a:bodyPr/>
        <a:lstStyle/>
        <a:p>
          <a:endParaRPr lang="es-MX"/>
        </a:p>
      </dgm:t>
    </dgm:pt>
    <dgm:pt modelId="{E30330D6-8AC6-49DE-86F6-C159A4A5A239}">
      <dgm:prSet phldrT="[Texto]"/>
      <dgm:spPr/>
      <dgm:t>
        <a:bodyPr/>
        <a:lstStyle/>
        <a:p>
          <a:r>
            <a:rPr lang="es-MX" dirty="0" smtClean="0"/>
            <a:t>Riesgo de Crédito.</a:t>
          </a:r>
          <a:endParaRPr lang="es-MX" dirty="0"/>
        </a:p>
      </dgm:t>
    </dgm:pt>
    <dgm:pt modelId="{4F6C0278-F0B2-4B3F-A2D6-49851166D91D}" type="parTrans" cxnId="{FF2DE9B3-C15B-41BF-AB18-04E02F2EAB76}">
      <dgm:prSet/>
      <dgm:spPr/>
      <dgm:t>
        <a:bodyPr/>
        <a:lstStyle/>
        <a:p>
          <a:endParaRPr lang="es-MX"/>
        </a:p>
      </dgm:t>
    </dgm:pt>
    <dgm:pt modelId="{4DC51A4A-4597-4020-98E3-7F1D12E1C270}" type="sibTrans" cxnId="{FF2DE9B3-C15B-41BF-AB18-04E02F2EAB76}">
      <dgm:prSet/>
      <dgm:spPr/>
      <dgm:t>
        <a:bodyPr/>
        <a:lstStyle/>
        <a:p>
          <a:endParaRPr lang="es-MX"/>
        </a:p>
      </dgm:t>
    </dgm:pt>
    <dgm:pt modelId="{4975C5E7-6FA6-43A2-B3DC-2EC4E02F7441}">
      <dgm:prSet phldrT="[Texto]"/>
      <dgm:spPr/>
      <dgm:t>
        <a:bodyPr/>
        <a:lstStyle/>
        <a:p>
          <a:r>
            <a:rPr lang="es-MX" dirty="0" smtClean="0"/>
            <a:t>Riesgo Mercado.</a:t>
          </a:r>
          <a:endParaRPr lang="es-MX" dirty="0"/>
        </a:p>
      </dgm:t>
    </dgm:pt>
    <dgm:pt modelId="{807F51A9-21F3-44A5-976B-4F0331602262}" type="parTrans" cxnId="{30772983-2B40-478B-ABD6-DD8BCB3AE907}">
      <dgm:prSet/>
      <dgm:spPr/>
      <dgm:t>
        <a:bodyPr/>
        <a:lstStyle/>
        <a:p>
          <a:endParaRPr lang="es-MX"/>
        </a:p>
      </dgm:t>
    </dgm:pt>
    <dgm:pt modelId="{0F66C1EC-4E1E-4E71-8B85-796D0602062B}" type="sibTrans" cxnId="{30772983-2B40-478B-ABD6-DD8BCB3AE907}">
      <dgm:prSet/>
      <dgm:spPr/>
      <dgm:t>
        <a:bodyPr/>
        <a:lstStyle/>
        <a:p>
          <a:endParaRPr lang="es-MX"/>
        </a:p>
      </dgm:t>
    </dgm:pt>
    <dgm:pt modelId="{80C4896F-054C-4F6C-BD8E-51578B79531B}">
      <dgm:prSet phldrT="[Texto]"/>
      <dgm:spPr/>
      <dgm:t>
        <a:bodyPr/>
        <a:lstStyle/>
        <a:p>
          <a:r>
            <a:rPr lang="es-MX" dirty="0" smtClean="0"/>
            <a:t>Identificación del Riesgo.</a:t>
          </a:r>
          <a:endParaRPr lang="es-MX" dirty="0"/>
        </a:p>
      </dgm:t>
    </dgm:pt>
    <dgm:pt modelId="{D79E1EC7-EE14-4E12-806A-F5722CF8687C}" type="parTrans" cxnId="{60B6BE05-BBA3-456A-A66E-256C2326F71B}">
      <dgm:prSet/>
      <dgm:spPr/>
      <dgm:t>
        <a:bodyPr/>
        <a:lstStyle/>
        <a:p>
          <a:endParaRPr lang="es-MX"/>
        </a:p>
      </dgm:t>
    </dgm:pt>
    <dgm:pt modelId="{B13765C6-9D69-41D6-B815-1260FB0AD23C}" type="sibTrans" cxnId="{60B6BE05-BBA3-456A-A66E-256C2326F71B}">
      <dgm:prSet/>
      <dgm:spPr/>
      <dgm:t>
        <a:bodyPr/>
        <a:lstStyle/>
        <a:p>
          <a:endParaRPr lang="es-MX"/>
        </a:p>
      </dgm:t>
    </dgm:pt>
    <dgm:pt modelId="{084427E7-B2A9-4716-9201-F1F291E5A29A}" type="pres">
      <dgm:prSet presAssocID="{B9497FA7-9EF2-4620-850E-EC52294915EF}" presName="Name0" presStyleCnt="0">
        <dgm:presLayoutVars>
          <dgm:chMax val="4"/>
          <dgm:resizeHandles val="exact"/>
        </dgm:presLayoutVars>
      </dgm:prSet>
      <dgm:spPr/>
    </dgm:pt>
    <dgm:pt modelId="{84814247-D7AF-4E66-BB2C-930B24696B1C}" type="pres">
      <dgm:prSet presAssocID="{B9497FA7-9EF2-4620-850E-EC52294915EF}" presName="ellipse" presStyleLbl="trBgShp" presStyleIdx="0" presStyleCnt="1"/>
      <dgm:spPr/>
    </dgm:pt>
    <dgm:pt modelId="{DCB54EEF-3AB0-4A66-99F6-115D90879ACA}" type="pres">
      <dgm:prSet presAssocID="{B9497FA7-9EF2-4620-850E-EC52294915EF}" presName="arrow1" presStyleLbl="fgShp" presStyleIdx="0" presStyleCnt="1"/>
      <dgm:spPr/>
    </dgm:pt>
    <dgm:pt modelId="{67C5F89E-4935-4672-A99F-D1C48D9CAEF4}" type="pres">
      <dgm:prSet presAssocID="{B9497FA7-9EF2-4620-850E-EC52294915EF}" presName="rectangle" presStyleLbl="revTx" presStyleIdx="0" presStyleCnt="1">
        <dgm:presLayoutVars>
          <dgm:bulletEnabled val="1"/>
        </dgm:presLayoutVars>
      </dgm:prSet>
      <dgm:spPr/>
      <dgm:t>
        <a:bodyPr/>
        <a:lstStyle/>
        <a:p>
          <a:endParaRPr lang="es-MX"/>
        </a:p>
      </dgm:t>
    </dgm:pt>
    <dgm:pt modelId="{EAFED01D-2CE0-4D5E-8DB3-89404B002AE6}" type="pres">
      <dgm:prSet presAssocID="{E30330D6-8AC6-49DE-86F6-C159A4A5A239}" presName="item1" presStyleLbl="node1" presStyleIdx="0" presStyleCnt="3">
        <dgm:presLayoutVars>
          <dgm:bulletEnabled val="1"/>
        </dgm:presLayoutVars>
      </dgm:prSet>
      <dgm:spPr/>
      <dgm:t>
        <a:bodyPr/>
        <a:lstStyle/>
        <a:p>
          <a:endParaRPr lang="es-MX"/>
        </a:p>
      </dgm:t>
    </dgm:pt>
    <dgm:pt modelId="{5C17D572-E51A-489E-A5AA-A6E3A4E84620}" type="pres">
      <dgm:prSet presAssocID="{4975C5E7-6FA6-43A2-B3DC-2EC4E02F7441}" presName="item2" presStyleLbl="node1" presStyleIdx="1" presStyleCnt="3">
        <dgm:presLayoutVars>
          <dgm:bulletEnabled val="1"/>
        </dgm:presLayoutVars>
      </dgm:prSet>
      <dgm:spPr/>
      <dgm:t>
        <a:bodyPr/>
        <a:lstStyle/>
        <a:p>
          <a:endParaRPr lang="es-MX"/>
        </a:p>
      </dgm:t>
    </dgm:pt>
    <dgm:pt modelId="{8FCC2D2F-0BA6-41B9-AF2B-DD832BD487CF}" type="pres">
      <dgm:prSet presAssocID="{80C4896F-054C-4F6C-BD8E-51578B79531B}" presName="item3" presStyleLbl="node1" presStyleIdx="2" presStyleCnt="3">
        <dgm:presLayoutVars>
          <dgm:bulletEnabled val="1"/>
        </dgm:presLayoutVars>
      </dgm:prSet>
      <dgm:spPr/>
      <dgm:t>
        <a:bodyPr/>
        <a:lstStyle/>
        <a:p>
          <a:endParaRPr lang="es-MX"/>
        </a:p>
      </dgm:t>
    </dgm:pt>
    <dgm:pt modelId="{5E692855-FDCB-4D86-96B6-9BBEFBEFA59D}" type="pres">
      <dgm:prSet presAssocID="{B9497FA7-9EF2-4620-850E-EC52294915EF}" presName="funnel" presStyleLbl="trAlignAcc1" presStyleIdx="0" presStyleCnt="1"/>
      <dgm:spPr/>
    </dgm:pt>
  </dgm:ptLst>
  <dgm:cxnLst>
    <dgm:cxn modelId="{5758C635-30C5-4184-A7ED-D8AB7B6013AB}" srcId="{B9497FA7-9EF2-4620-850E-EC52294915EF}" destId="{CF99F819-DF05-4DAF-B49E-6C09D89FC567}" srcOrd="0" destOrd="0" parTransId="{F0BFD176-0F39-41B1-8515-46A84CFA142A}" sibTransId="{C3A6FFD5-084C-419E-BE6A-3923589309DD}"/>
    <dgm:cxn modelId="{FF2DE9B3-C15B-41BF-AB18-04E02F2EAB76}" srcId="{B9497FA7-9EF2-4620-850E-EC52294915EF}" destId="{E30330D6-8AC6-49DE-86F6-C159A4A5A239}" srcOrd="1" destOrd="0" parTransId="{4F6C0278-F0B2-4B3F-A2D6-49851166D91D}" sibTransId="{4DC51A4A-4597-4020-98E3-7F1D12E1C270}"/>
    <dgm:cxn modelId="{A338C515-11C9-4EBF-ADDE-3E08F4427891}" type="presOf" srcId="{B9497FA7-9EF2-4620-850E-EC52294915EF}" destId="{084427E7-B2A9-4716-9201-F1F291E5A29A}" srcOrd="0" destOrd="0" presId="urn:microsoft.com/office/officeart/2005/8/layout/funnel1"/>
    <dgm:cxn modelId="{30772983-2B40-478B-ABD6-DD8BCB3AE907}" srcId="{B9497FA7-9EF2-4620-850E-EC52294915EF}" destId="{4975C5E7-6FA6-43A2-B3DC-2EC4E02F7441}" srcOrd="2" destOrd="0" parTransId="{807F51A9-21F3-44A5-976B-4F0331602262}" sibTransId="{0F66C1EC-4E1E-4E71-8B85-796D0602062B}"/>
    <dgm:cxn modelId="{60B6BE05-BBA3-456A-A66E-256C2326F71B}" srcId="{B9497FA7-9EF2-4620-850E-EC52294915EF}" destId="{80C4896F-054C-4F6C-BD8E-51578B79531B}" srcOrd="3" destOrd="0" parTransId="{D79E1EC7-EE14-4E12-806A-F5722CF8687C}" sibTransId="{B13765C6-9D69-41D6-B815-1260FB0AD23C}"/>
    <dgm:cxn modelId="{8FE01158-403F-49B6-9853-C94787EACDC9}" type="presOf" srcId="{80C4896F-054C-4F6C-BD8E-51578B79531B}" destId="{67C5F89E-4935-4672-A99F-D1C48D9CAEF4}" srcOrd="0" destOrd="0" presId="urn:microsoft.com/office/officeart/2005/8/layout/funnel1"/>
    <dgm:cxn modelId="{3EF3F0F5-ADD5-4DA3-812B-B52751D4B650}" type="presOf" srcId="{4975C5E7-6FA6-43A2-B3DC-2EC4E02F7441}" destId="{EAFED01D-2CE0-4D5E-8DB3-89404B002AE6}" srcOrd="0" destOrd="0" presId="urn:microsoft.com/office/officeart/2005/8/layout/funnel1"/>
    <dgm:cxn modelId="{BD584DBF-F4F8-4C73-9977-9D1485F9782C}" type="presOf" srcId="{CF99F819-DF05-4DAF-B49E-6C09D89FC567}" destId="{8FCC2D2F-0BA6-41B9-AF2B-DD832BD487CF}" srcOrd="0" destOrd="0" presId="urn:microsoft.com/office/officeart/2005/8/layout/funnel1"/>
    <dgm:cxn modelId="{9F5FEB18-4305-4C20-8202-3726D8ABDA32}" type="presOf" srcId="{E30330D6-8AC6-49DE-86F6-C159A4A5A239}" destId="{5C17D572-E51A-489E-A5AA-A6E3A4E84620}" srcOrd="0" destOrd="0" presId="urn:microsoft.com/office/officeart/2005/8/layout/funnel1"/>
    <dgm:cxn modelId="{4A9126F0-E0F0-4582-817A-DC0F6978C84E}" type="presParOf" srcId="{084427E7-B2A9-4716-9201-F1F291E5A29A}" destId="{84814247-D7AF-4E66-BB2C-930B24696B1C}" srcOrd="0" destOrd="0" presId="urn:microsoft.com/office/officeart/2005/8/layout/funnel1"/>
    <dgm:cxn modelId="{2DC62E04-5A92-433A-8ADF-E096A6694C3C}" type="presParOf" srcId="{084427E7-B2A9-4716-9201-F1F291E5A29A}" destId="{DCB54EEF-3AB0-4A66-99F6-115D90879ACA}" srcOrd="1" destOrd="0" presId="urn:microsoft.com/office/officeart/2005/8/layout/funnel1"/>
    <dgm:cxn modelId="{34833F0C-9A4E-4EBB-9141-E16B0BB6C633}" type="presParOf" srcId="{084427E7-B2A9-4716-9201-F1F291E5A29A}" destId="{67C5F89E-4935-4672-A99F-D1C48D9CAEF4}" srcOrd="2" destOrd="0" presId="urn:microsoft.com/office/officeart/2005/8/layout/funnel1"/>
    <dgm:cxn modelId="{43D23E9B-3331-4945-8047-06FE36CE69A0}" type="presParOf" srcId="{084427E7-B2A9-4716-9201-F1F291E5A29A}" destId="{EAFED01D-2CE0-4D5E-8DB3-89404B002AE6}" srcOrd="3" destOrd="0" presId="urn:microsoft.com/office/officeart/2005/8/layout/funnel1"/>
    <dgm:cxn modelId="{AF9B368D-DCAF-4D3A-A46E-9334BFA4F518}" type="presParOf" srcId="{084427E7-B2A9-4716-9201-F1F291E5A29A}" destId="{5C17D572-E51A-489E-A5AA-A6E3A4E84620}" srcOrd="4" destOrd="0" presId="urn:microsoft.com/office/officeart/2005/8/layout/funnel1"/>
    <dgm:cxn modelId="{8E09E904-F0C7-49F3-A36D-DCCD4F9135E7}" type="presParOf" srcId="{084427E7-B2A9-4716-9201-F1F291E5A29A}" destId="{8FCC2D2F-0BA6-41B9-AF2B-DD832BD487CF}" srcOrd="5" destOrd="0" presId="urn:microsoft.com/office/officeart/2005/8/layout/funnel1"/>
    <dgm:cxn modelId="{4DD66482-6E64-45AC-8971-03EF23EA8176}" type="presParOf" srcId="{084427E7-B2A9-4716-9201-F1F291E5A29A}" destId="{5E692855-FDCB-4D86-96B6-9BBEFBEFA59D}"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0E5500-C86D-4C30-8106-8C636A1853D1}" type="doc">
      <dgm:prSet loTypeId="urn:microsoft.com/office/officeart/2005/8/layout/matrix1" loCatId="matrix" qsTypeId="urn:microsoft.com/office/officeart/2005/8/quickstyle/3d3" qsCatId="3D" csTypeId="urn:microsoft.com/office/officeart/2005/8/colors/colorful1#4" csCatId="colorful" phldr="1"/>
      <dgm:spPr/>
      <dgm:t>
        <a:bodyPr/>
        <a:lstStyle/>
        <a:p>
          <a:endParaRPr lang="es-MX"/>
        </a:p>
      </dgm:t>
    </dgm:pt>
    <dgm:pt modelId="{8CFF5315-1A95-4BC7-917A-5D8E89138C3D}">
      <dgm:prSet phldrT="[Texto]" custT="1"/>
      <dgm:spPr/>
      <dgm:t>
        <a:bodyPr/>
        <a:lstStyle/>
        <a:p>
          <a:r>
            <a:rPr lang="es-MX" sz="1800" dirty="0" smtClean="0"/>
            <a:t>Definición</a:t>
          </a:r>
          <a:r>
            <a:rPr lang="es-MX" sz="1600" dirty="0" smtClean="0"/>
            <a:t> </a:t>
          </a:r>
          <a:r>
            <a:rPr lang="es-MX" sz="1600" dirty="0"/>
            <a:t>de riesgo</a:t>
          </a:r>
          <a:r>
            <a:rPr lang="es-MX" sz="1100" dirty="0"/>
            <a:t/>
          </a:r>
          <a:br>
            <a:rPr lang="es-MX" sz="1100" dirty="0"/>
          </a:br>
          <a:r>
            <a:rPr lang="es-MX" sz="1400" dirty="0"/>
            <a:t>- Aquello que puede generar un evento no deseado y </a:t>
          </a:r>
          <a:r>
            <a:rPr lang="es-MX" sz="1400" dirty="0" smtClean="0"/>
            <a:t>traer </a:t>
          </a:r>
          <a:r>
            <a:rPr lang="es-MX" sz="1400" dirty="0"/>
            <a:t>como consecuencias pérdidas y daños. Cruz (2004, p.1)</a:t>
          </a:r>
          <a:br>
            <a:rPr lang="es-MX" sz="1400" dirty="0"/>
          </a:br>
          <a:r>
            <a:rPr lang="es-MX" sz="1400" dirty="0"/>
            <a:t/>
          </a:r>
          <a:br>
            <a:rPr lang="es-MX" sz="1400" dirty="0"/>
          </a:br>
          <a:r>
            <a:rPr lang="es-MX" sz="1400" dirty="0"/>
            <a:t>- Probabilidad de que ocurra algún hecho indeseable.</a:t>
          </a:r>
          <a:endParaRPr lang="es-MX" sz="1100" dirty="0"/>
        </a:p>
      </dgm:t>
    </dgm:pt>
    <dgm:pt modelId="{7E621F72-0299-4EB6-90C5-BFD4B76234DA}" type="parTrans" cxnId="{484B9CE3-BE46-40D0-BC3D-9EB705447E0E}">
      <dgm:prSet/>
      <dgm:spPr/>
      <dgm:t>
        <a:bodyPr/>
        <a:lstStyle/>
        <a:p>
          <a:endParaRPr lang="es-MX"/>
        </a:p>
      </dgm:t>
    </dgm:pt>
    <dgm:pt modelId="{64D94FE4-0216-4C86-BA91-E7DF0C5E347A}" type="sibTrans" cxnId="{484B9CE3-BE46-40D0-BC3D-9EB705447E0E}">
      <dgm:prSet/>
      <dgm:spPr/>
      <dgm:t>
        <a:bodyPr/>
        <a:lstStyle/>
        <a:p>
          <a:endParaRPr lang="es-MX"/>
        </a:p>
      </dgm:t>
    </dgm:pt>
    <dgm:pt modelId="{BDB505B8-7DBD-434F-AE4B-73BA6B21EC44}">
      <dgm:prSet phldrT="[Texto]"/>
      <dgm:spPr/>
      <dgm:t>
        <a:bodyPr anchor="ctr"/>
        <a:lstStyle/>
        <a:p>
          <a:pPr algn="l"/>
          <a:r>
            <a:rPr lang="es-MX" dirty="0"/>
            <a:t>Económico.</a:t>
          </a:r>
        </a:p>
      </dgm:t>
    </dgm:pt>
    <dgm:pt modelId="{3322009F-5652-47F5-8F79-055778D3C8CF}" type="parTrans" cxnId="{C5A4F970-E143-4ADB-8BDC-31109B5A1958}">
      <dgm:prSet/>
      <dgm:spPr/>
      <dgm:t>
        <a:bodyPr/>
        <a:lstStyle/>
        <a:p>
          <a:endParaRPr lang="es-MX"/>
        </a:p>
      </dgm:t>
    </dgm:pt>
    <dgm:pt modelId="{9B919998-2E6D-4467-A4AD-43AD8824B368}" type="sibTrans" cxnId="{C5A4F970-E143-4ADB-8BDC-31109B5A1958}">
      <dgm:prSet/>
      <dgm:spPr/>
      <dgm:t>
        <a:bodyPr/>
        <a:lstStyle/>
        <a:p>
          <a:endParaRPr lang="es-MX"/>
        </a:p>
      </dgm:t>
    </dgm:pt>
    <dgm:pt modelId="{0F25177B-FA6B-4A31-82F1-017C178A2CC0}">
      <dgm:prSet phldrT="[Texto]"/>
      <dgm:spPr>
        <a:solidFill>
          <a:schemeClr val="accent1">
            <a:lumMod val="75000"/>
          </a:schemeClr>
        </a:solidFill>
      </dgm:spPr>
      <dgm:t>
        <a:bodyPr anchor="ctr"/>
        <a:lstStyle/>
        <a:p>
          <a:pPr algn="l"/>
          <a:r>
            <a:rPr lang="es-MX" dirty="0"/>
            <a:t>Social.</a:t>
          </a:r>
        </a:p>
      </dgm:t>
    </dgm:pt>
    <dgm:pt modelId="{A2F4D934-6918-4395-8303-433CDCAA8E49}" type="parTrans" cxnId="{FAC4C093-2C34-41C0-B805-2ED89CEB7854}">
      <dgm:prSet/>
      <dgm:spPr/>
      <dgm:t>
        <a:bodyPr/>
        <a:lstStyle/>
        <a:p>
          <a:endParaRPr lang="es-MX"/>
        </a:p>
      </dgm:t>
    </dgm:pt>
    <dgm:pt modelId="{FA906E4A-3010-42BD-817F-12DB3B596954}" type="sibTrans" cxnId="{FAC4C093-2C34-41C0-B805-2ED89CEB7854}">
      <dgm:prSet/>
      <dgm:spPr/>
      <dgm:t>
        <a:bodyPr/>
        <a:lstStyle/>
        <a:p>
          <a:endParaRPr lang="es-MX"/>
        </a:p>
      </dgm:t>
    </dgm:pt>
    <dgm:pt modelId="{AA5939D0-8F29-4749-99D9-047A1A61573F}">
      <dgm:prSet phldrT="[Texto]"/>
      <dgm:spPr/>
      <dgm:t>
        <a:bodyPr/>
        <a:lstStyle/>
        <a:p>
          <a:endParaRPr lang="es-MX"/>
        </a:p>
      </dgm:t>
    </dgm:pt>
    <dgm:pt modelId="{EAD4B1FB-2EDD-4A20-B90D-A36A145B66C9}" type="parTrans" cxnId="{E37D1693-9860-4EC3-BBFC-465C4E82B84F}">
      <dgm:prSet/>
      <dgm:spPr/>
      <dgm:t>
        <a:bodyPr/>
        <a:lstStyle/>
        <a:p>
          <a:endParaRPr lang="es-MX"/>
        </a:p>
      </dgm:t>
    </dgm:pt>
    <dgm:pt modelId="{02885F9A-39C4-43C6-BBC2-CAE0B8C5CA32}" type="sibTrans" cxnId="{E37D1693-9860-4EC3-BBFC-465C4E82B84F}">
      <dgm:prSet/>
      <dgm:spPr/>
      <dgm:t>
        <a:bodyPr/>
        <a:lstStyle/>
        <a:p>
          <a:endParaRPr lang="es-MX"/>
        </a:p>
      </dgm:t>
    </dgm:pt>
    <dgm:pt modelId="{CECF1B6C-8164-44ED-AC4F-7685F6C71C4E}">
      <dgm:prSet phldrT="[Texto]"/>
      <dgm:spPr/>
      <dgm:t>
        <a:bodyPr anchor="ctr"/>
        <a:lstStyle/>
        <a:p>
          <a:r>
            <a:rPr lang="es-MX" dirty="0"/>
            <a:t>Natural. </a:t>
          </a:r>
        </a:p>
      </dgm:t>
    </dgm:pt>
    <dgm:pt modelId="{D669DFDE-FDA1-4DB6-A46B-09F146DD493C}" type="parTrans" cxnId="{79C604DC-70F3-40A6-A71E-A1E45A0ABC58}">
      <dgm:prSet/>
      <dgm:spPr/>
      <dgm:t>
        <a:bodyPr/>
        <a:lstStyle/>
        <a:p>
          <a:endParaRPr lang="es-MX"/>
        </a:p>
      </dgm:t>
    </dgm:pt>
    <dgm:pt modelId="{CD2EAC94-E10C-486F-A7A5-00980E72E593}" type="sibTrans" cxnId="{79C604DC-70F3-40A6-A71E-A1E45A0ABC58}">
      <dgm:prSet/>
      <dgm:spPr/>
      <dgm:t>
        <a:bodyPr/>
        <a:lstStyle/>
        <a:p>
          <a:endParaRPr lang="es-MX"/>
        </a:p>
      </dgm:t>
    </dgm:pt>
    <dgm:pt modelId="{D8B7A53E-EAF7-403E-9668-F64C7FB725AC}">
      <dgm:prSet phldrT="[Texto]"/>
      <dgm:spPr/>
      <dgm:t>
        <a:bodyPr anchor="ctr"/>
        <a:lstStyle/>
        <a:p>
          <a:r>
            <a:rPr lang="es-MX" dirty="0"/>
            <a:t>Político</a:t>
          </a:r>
        </a:p>
      </dgm:t>
    </dgm:pt>
    <dgm:pt modelId="{2F378F8D-B180-45CC-941F-AC7ED7043A8B}" type="parTrans" cxnId="{E95157D3-346E-40D3-A232-BC0E408E6F5F}">
      <dgm:prSet/>
      <dgm:spPr/>
      <dgm:t>
        <a:bodyPr/>
        <a:lstStyle/>
        <a:p>
          <a:endParaRPr lang="es-MX"/>
        </a:p>
      </dgm:t>
    </dgm:pt>
    <dgm:pt modelId="{9F19F659-1D39-48D2-B819-CF6DDEF6C3B1}" type="sibTrans" cxnId="{E95157D3-346E-40D3-A232-BC0E408E6F5F}">
      <dgm:prSet/>
      <dgm:spPr/>
      <dgm:t>
        <a:bodyPr/>
        <a:lstStyle/>
        <a:p>
          <a:endParaRPr lang="es-MX"/>
        </a:p>
      </dgm:t>
    </dgm:pt>
    <dgm:pt modelId="{F33B4D9F-5E41-446C-8C68-2665B5924A66}">
      <dgm:prSet/>
      <dgm:spPr/>
      <dgm:t>
        <a:bodyPr anchor="ctr"/>
        <a:lstStyle/>
        <a:p>
          <a:pPr algn="l"/>
          <a:r>
            <a:rPr lang="es-MX" dirty="0"/>
            <a:t>Está relacionado con el riesgo de que un prestatario no pueda servir su deuda debido a problemas en el marco económico en el que se lleva a cabo su actividad (crisis general).</a:t>
          </a:r>
        </a:p>
      </dgm:t>
    </dgm:pt>
    <dgm:pt modelId="{EB2F656C-C972-4558-B660-54928F7C3086}" type="parTrans" cxnId="{88C833BA-9C85-43CC-B0BA-D12B66A39472}">
      <dgm:prSet/>
      <dgm:spPr/>
      <dgm:t>
        <a:bodyPr/>
        <a:lstStyle/>
        <a:p>
          <a:endParaRPr lang="es-MX"/>
        </a:p>
      </dgm:t>
    </dgm:pt>
    <dgm:pt modelId="{D268809D-9034-4A46-A324-3790604EF386}" type="sibTrans" cxnId="{88C833BA-9C85-43CC-B0BA-D12B66A39472}">
      <dgm:prSet/>
      <dgm:spPr/>
      <dgm:t>
        <a:bodyPr/>
        <a:lstStyle/>
        <a:p>
          <a:endParaRPr lang="es-MX"/>
        </a:p>
      </dgm:t>
    </dgm:pt>
    <dgm:pt modelId="{E56099A1-6A3C-42AD-A3B1-89949029BC67}">
      <dgm:prSet/>
      <dgm:spPr/>
      <dgm:t>
        <a:bodyPr anchor="ctr"/>
        <a:lstStyle/>
        <a:p>
          <a:r>
            <a:rPr lang="es-MX" dirty="0"/>
            <a:t>De acuerdo con Levy (1997), el riesgo político mide la posibilidad de confiscación y expropiación, considera la posibilidad de restricciones a la repatriación de capitales, así como guerras, revoluciones e insurrecciones.</a:t>
          </a:r>
        </a:p>
      </dgm:t>
    </dgm:pt>
    <dgm:pt modelId="{BD06B858-D2A5-4ED1-AB9C-6D8A10F6ADBA}" type="parTrans" cxnId="{5378CE72-0E8E-45C6-8336-95F04922B361}">
      <dgm:prSet/>
      <dgm:spPr/>
      <dgm:t>
        <a:bodyPr/>
        <a:lstStyle/>
        <a:p>
          <a:endParaRPr lang="es-MX"/>
        </a:p>
      </dgm:t>
    </dgm:pt>
    <dgm:pt modelId="{80BD8A20-EB57-49E9-85DF-3FDB2A580CFB}" type="sibTrans" cxnId="{5378CE72-0E8E-45C6-8336-95F04922B361}">
      <dgm:prSet/>
      <dgm:spPr/>
      <dgm:t>
        <a:bodyPr/>
        <a:lstStyle/>
        <a:p>
          <a:endParaRPr lang="es-MX"/>
        </a:p>
      </dgm:t>
    </dgm:pt>
    <dgm:pt modelId="{6FE488C1-D232-4539-8004-95E3373901FB}">
      <dgm:prSet/>
      <dgm:spPr/>
      <dgm:t>
        <a:bodyPr anchor="ctr"/>
        <a:lstStyle/>
        <a:p>
          <a:r>
            <a:rPr lang="es-MX" dirty="0"/>
            <a:t>Los riesgos naturales se pueden definir como la posibilidad de que un territorio y la sociedad que lo habita pueda verse afectado por un fenómeno natural de rango extraordinario que suponga un peligro causante de daño, enfermedad, pérdida económica o daño ambiental.</a:t>
          </a:r>
        </a:p>
      </dgm:t>
    </dgm:pt>
    <dgm:pt modelId="{AAAA8172-D87D-45D0-9990-C4F8659E492A}" type="parTrans" cxnId="{DD2C1701-D7E0-434A-8A27-7BB017115B96}">
      <dgm:prSet/>
      <dgm:spPr/>
      <dgm:t>
        <a:bodyPr/>
        <a:lstStyle/>
        <a:p>
          <a:endParaRPr lang="es-MX"/>
        </a:p>
      </dgm:t>
    </dgm:pt>
    <dgm:pt modelId="{33B4D28B-D15F-4AC4-B6BC-5FFB653FAF3E}" type="sibTrans" cxnId="{DD2C1701-D7E0-434A-8A27-7BB017115B96}">
      <dgm:prSet/>
      <dgm:spPr/>
      <dgm:t>
        <a:bodyPr/>
        <a:lstStyle/>
        <a:p>
          <a:endParaRPr lang="es-MX"/>
        </a:p>
      </dgm:t>
    </dgm:pt>
    <dgm:pt modelId="{1D34F7AE-B135-4704-B49B-9BB0A4147864}">
      <dgm:prSet/>
      <dgm:spPr/>
      <dgm:t>
        <a:bodyPr anchor="ctr"/>
        <a:lstStyle/>
        <a:p>
          <a:pPr algn="l"/>
          <a:r>
            <a:rPr lang="es-MX" dirty="0"/>
            <a:t>Privación por la pérdida del ingreso derivado del desempleo;  falta de coberturas por protección social y riesgo de pobreza (Elizalde, 2015)</a:t>
          </a:r>
        </a:p>
      </dgm:t>
    </dgm:pt>
    <dgm:pt modelId="{AD214541-C090-4DC9-B50F-FA9F8ADBBA71}" type="parTrans" cxnId="{220D4B96-3688-44EC-9AA9-18647C8AD774}">
      <dgm:prSet/>
      <dgm:spPr/>
      <dgm:t>
        <a:bodyPr/>
        <a:lstStyle/>
        <a:p>
          <a:endParaRPr lang="es-MX"/>
        </a:p>
      </dgm:t>
    </dgm:pt>
    <dgm:pt modelId="{D946A0EE-B015-4491-A924-36720C6954EE}" type="sibTrans" cxnId="{220D4B96-3688-44EC-9AA9-18647C8AD774}">
      <dgm:prSet/>
      <dgm:spPr/>
      <dgm:t>
        <a:bodyPr/>
        <a:lstStyle/>
        <a:p>
          <a:endParaRPr lang="es-MX"/>
        </a:p>
      </dgm:t>
    </dgm:pt>
    <dgm:pt modelId="{6D95D071-BA78-4578-AEEC-A92D34A761AB}">
      <dgm:prSet/>
      <dgm:spPr/>
      <dgm:t>
        <a:bodyPr/>
        <a:lstStyle/>
        <a:p>
          <a:endParaRPr lang="es-MX"/>
        </a:p>
      </dgm:t>
    </dgm:pt>
    <dgm:pt modelId="{568522FD-E5BD-4AD5-88F0-11814685F6DF}" type="parTrans" cxnId="{44297740-D593-4A2D-9C0F-4D21DAD00837}">
      <dgm:prSet/>
      <dgm:spPr/>
      <dgm:t>
        <a:bodyPr/>
        <a:lstStyle/>
        <a:p>
          <a:endParaRPr lang="es-MX"/>
        </a:p>
      </dgm:t>
    </dgm:pt>
    <dgm:pt modelId="{DA3B6111-71BD-4D17-AAEF-B6F8FEC6324B}" type="sibTrans" cxnId="{44297740-D593-4A2D-9C0F-4D21DAD00837}">
      <dgm:prSet/>
      <dgm:spPr/>
      <dgm:t>
        <a:bodyPr/>
        <a:lstStyle/>
        <a:p>
          <a:endParaRPr lang="es-MX"/>
        </a:p>
      </dgm:t>
    </dgm:pt>
    <dgm:pt modelId="{267550C0-887C-4A48-8705-D17BFDC32FD9}">
      <dgm:prSet phldrT="[Texto]"/>
      <dgm:spPr>
        <a:solidFill>
          <a:schemeClr val="accent1">
            <a:lumMod val="75000"/>
          </a:schemeClr>
        </a:solidFill>
      </dgm:spPr>
      <dgm:t>
        <a:bodyPr/>
        <a:lstStyle/>
        <a:p>
          <a:endParaRPr lang="es-MX"/>
        </a:p>
      </dgm:t>
    </dgm:pt>
    <dgm:pt modelId="{2B6447AA-9468-4235-A055-B74943CFF839}" type="parTrans" cxnId="{CEC78F8C-7577-45D6-AD0E-20FAE5749CB1}">
      <dgm:prSet/>
      <dgm:spPr/>
      <dgm:t>
        <a:bodyPr/>
        <a:lstStyle/>
        <a:p>
          <a:endParaRPr lang="es-MX"/>
        </a:p>
      </dgm:t>
    </dgm:pt>
    <dgm:pt modelId="{304C0127-06B3-46C2-A9AA-6111AAD16621}" type="sibTrans" cxnId="{CEC78F8C-7577-45D6-AD0E-20FAE5749CB1}">
      <dgm:prSet/>
      <dgm:spPr/>
      <dgm:t>
        <a:bodyPr/>
        <a:lstStyle/>
        <a:p>
          <a:endParaRPr lang="es-MX"/>
        </a:p>
      </dgm:t>
    </dgm:pt>
    <dgm:pt modelId="{FBD27BFB-3D53-4D99-B556-B49810E917F4}">
      <dgm:prSet/>
      <dgm:spPr/>
      <dgm:t>
        <a:bodyPr/>
        <a:lstStyle/>
        <a:p>
          <a:endParaRPr lang="es-MX"/>
        </a:p>
      </dgm:t>
    </dgm:pt>
    <dgm:pt modelId="{BB27B152-6833-4E78-8A45-E2AFB4738F00}" type="parTrans" cxnId="{156F45E0-C117-4BA1-81A1-09407B4B8E4D}">
      <dgm:prSet/>
      <dgm:spPr/>
      <dgm:t>
        <a:bodyPr/>
        <a:lstStyle/>
        <a:p>
          <a:endParaRPr lang="es-MX"/>
        </a:p>
      </dgm:t>
    </dgm:pt>
    <dgm:pt modelId="{522601E8-56A6-414A-BDF8-4F14C357499E}" type="sibTrans" cxnId="{156F45E0-C117-4BA1-81A1-09407B4B8E4D}">
      <dgm:prSet/>
      <dgm:spPr/>
      <dgm:t>
        <a:bodyPr/>
        <a:lstStyle/>
        <a:p>
          <a:endParaRPr lang="es-MX"/>
        </a:p>
      </dgm:t>
    </dgm:pt>
    <dgm:pt modelId="{599A268E-CECB-4F55-912D-D721FEB4AC8B}" type="pres">
      <dgm:prSet presAssocID="{580E5500-C86D-4C30-8106-8C636A1853D1}" presName="diagram" presStyleCnt="0">
        <dgm:presLayoutVars>
          <dgm:chMax val="1"/>
          <dgm:dir/>
          <dgm:animLvl val="ctr"/>
          <dgm:resizeHandles val="exact"/>
        </dgm:presLayoutVars>
      </dgm:prSet>
      <dgm:spPr/>
      <dgm:t>
        <a:bodyPr/>
        <a:lstStyle/>
        <a:p>
          <a:endParaRPr lang="es-MX"/>
        </a:p>
      </dgm:t>
    </dgm:pt>
    <dgm:pt modelId="{1A3BF48F-7C44-44FA-B179-27ED30F91C4B}" type="pres">
      <dgm:prSet presAssocID="{580E5500-C86D-4C30-8106-8C636A1853D1}" presName="matrix" presStyleCnt="0"/>
      <dgm:spPr/>
    </dgm:pt>
    <dgm:pt modelId="{E2ED6B5E-0ECD-4388-BC7B-86E2E6E0D846}" type="pres">
      <dgm:prSet presAssocID="{580E5500-C86D-4C30-8106-8C636A1853D1}" presName="tile1" presStyleLbl="node1" presStyleIdx="0" presStyleCnt="4"/>
      <dgm:spPr/>
      <dgm:t>
        <a:bodyPr/>
        <a:lstStyle/>
        <a:p>
          <a:endParaRPr lang="es-MX"/>
        </a:p>
      </dgm:t>
    </dgm:pt>
    <dgm:pt modelId="{53EC6045-D9D3-4E7E-AA04-7B7222B15AB3}" type="pres">
      <dgm:prSet presAssocID="{580E5500-C86D-4C30-8106-8C636A1853D1}" presName="tile1text" presStyleLbl="node1" presStyleIdx="0" presStyleCnt="4">
        <dgm:presLayoutVars>
          <dgm:chMax val="0"/>
          <dgm:chPref val="0"/>
          <dgm:bulletEnabled val="1"/>
        </dgm:presLayoutVars>
      </dgm:prSet>
      <dgm:spPr/>
      <dgm:t>
        <a:bodyPr/>
        <a:lstStyle/>
        <a:p>
          <a:endParaRPr lang="es-MX"/>
        </a:p>
      </dgm:t>
    </dgm:pt>
    <dgm:pt modelId="{B6476CE0-B449-43B8-B00E-C7530E301E20}" type="pres">
      <dgm:prSet presAssocID="{580E5500-C86D-4C30-8106-8C636A1853D1}" presName="tile2" presStyleLbl="node1" presStyleIdx="1" presStyleCnt="4"/>
      <dgm:spPr/>
      <dgm:t>
        <a:bodyPr/>
        <a:lstStyle/>
        <a:p>
          <a:endParaRPr lang="es-MX"/>
        </a:p>
      </dgm:t>
    </dgm:pt>
    <dgm:pt modelId="{2F9A27BC-F142-46CC-8C74-047747D91D73}" type="pres">
      <dgm:prSet presAssocID="{580E5500-C86D-4C30-8106-8C636A1853D1}" presName="tile2text" presStyleLbl="node1" presStyleIdx="1" presStyleCnt="4">
        <dgm:presLayoutVars>
          <dgm:chMax val="0"/>
          <dgm:chPref val="0"/>
          <dgm:bulletEnabled val="1"/>
        </dgm:presLayoutVars>
      </dgm:prSet>
      <dgm:spPr/>
      <dgm:t>
        <a:bodyPr/>
        <a:lstStyle/>
        <a:p>
          <a:endParaRPr lang="es-MX"/>
        </a:p>
      </dgm:t>
    </dgm:pt>
    <dgm:pt modelId="{6DDB9946-7706-467A-A953-96ACF21DAA62}" type="pres">
      <dgm:prSet presAssocID="{580E5500-C86D-4C30-8106-8C636A1853D1}" presName="tile3" presStyleLbl="node1" presStyleIdx="2" presStyleCnt="4"/>
      <dgm:spPr/>
      <dgm:t>
        <a:bodyPr/>
        <a:lstStyle/>
        <a:p>
          <a:endParaRPr lang="es-MX"/>
        </a:p>
      </dgm:t>
    </dgm:pt>
    <dgm:pt modelId="{93831C57-6783-484D-AFE9-10F4AAB8245B}" type="pres">
      <dgm:prSet presAssocID="{580E5500-C86D-4C30-8106-8C636A1853D1}" presName="tile3text" presStyleLbl="node1" presStyleIdx="2" presStyleCnt="4">
        <dgm:presLayoutVars>
          <dgm:chMax val="0"/>
          <dgm:chPref val="0"/>
          <dgm:bulletEnabled val="1"/>
        </dgm:presLayoutVars>
      </dgm:prSet>
      <dgm:spPr/>
      <dgm:t>
        <a:bodyPr/>
        <a:lstStyle/>
        <a:p>
          <a:endParaRPr lang="es-MX"/>
        </a:p>
      </dgm:t>
    </dgm:pt>
    <dgm:pt modelId="{5138ECC7-D110-40E4-8C80-75CF51299649}" type="pres">
      <dgm:prSet presAssocID="{580E5500-C86D-4C30-8106-8C636A1853D1}" presName="tile4" presStyleLbl="node1" presStyleIdx="3" presStyleCnt="4"/>
      <dgm:spPr/>
      <dgm:t>
        <a:bodyPr/>
        <a:lstStyle/>
        <a:p>
          <a:endParaRPr lang="es-MX"/>
        </a:p>
      </dgm:t>
    </dgm:pt>
    <dgm:pt modelId="{624301EB-14E5-42CF-9BD4-99529128F84A}" type="pres">
      <dgm:prSet presAssocID="{580E5500-C86D-4C30-8106-8C636A1853D1}" presName="tile4text" presStyleLbl="node1" presStyleIdx="3" presStyleCnt="4">
        <dgm:presLayoutVars>
          <dgm:chMax val="0"/>
          <dgm:chPref val="0"/>
          <dgm:bulletEnabled val="1"/>
        </dgm:presLayoutVars>
      </dgm:prSet>
      <dgm:spPr/>
      <dgm:t>
        <a:bodyPr/>
        <a:lstStyle/>
        <a:p>
          <a:endParaRPr lang="es-MX"/>
        </a:p>
      </dgm:t>
    </dgm:pt>
    <dgm:pt modelId="{8417C066-85AE-490A-A527-781A9ACE63F1}" type="pres">
      <dgm:prSet presAssocID="{580E5500-C86D-4C30-8106-8C636A1853D1}" presName="centerTile" presStyleLbl="fgShp" presStyleIdx="0" presStyleCnt="1" custScaleX="144925" custScaleY="128552">
        <dgm:presLayoutVars>
          <dgm:chMax val="0"/>
          <dgm:chPref val="0"/>
        </dgm:presLayoutVars>
      </dgm:prSet>
      <dgm:spPr/>
      <dgm:t>
        <a:bodyPr/>
        <a:lstStyle/>
        <a:p>
          <a:endParaRPr lang="es-MX"/>
        </a:p>
      </dgm:t>
    </dgm:pt>
  </dgm:ptLst>
  <dgm:cxnLst>
    <dgm:cxn modelId="{42D3B07A-3248-45B6-BEE3-68C6C595BCFB}" type="presOf" srcId="{CECF1B6C-8164-44ED-AC4F-7685F6C71C4E}" destId="{93831C57-6783-484D-AFE9-10F4AAB8245B}" srcOrd="1" destOrd="0" presId="urn:microsoft.com/office/officeart/2005/8/layout/matrix1"/>
    <dgm:cxn modelId="{1BAB1C69-4CCE-4732-AAFC-720FA0B0201A}" type="presOf" srcId="{D8B7A53E-EAF7-403E-9668-F64C7FB725AC}" destId="{53EC6045-D9D3-4E7E-AA04-7B7222B15AB3}" srcOrd="1" destOrd="0" presId="urn:microsoft.com/office/officeart/2005/8/layout/matrix1"/>
    <dgm:cxn modelId="{E95157D3-346E-40D3-A232-BC0E408E6F5F}" srcId="{8CFF5315-1A95-4BC7-917A-5D8E89138C3D}" destId="{D8B7A53E-EAF7-403E-9668-F64C7FB725AC}" srcOrd="0" destOrd="0" parTransId="{2F378F8D-B180-45CC-941F-AC7ED7043A8B}" sibTransId="{9F19F659-1D39-48D2-B819-CF6DDEF6C3B1}"/>
    <dgm:cxn modelId="{0D2973D7-C6A0-406C-A7B4-A00B478D8A4C}" type="presOf" srcId="{E56099A1-6A3C-42AD-A3B1-89949029BC67}" destId="{53EC6045-D9D3-4E7E-AA04-7B7222B15AB3}" srcOrd="1" destOrd="1" presId="urn:microsoft.com/office/officeart/2005/8/layout/matrix1"/>
    <dgm:cxn modelId="{92B98D44-296A-4F59-AA20-BF0955A8B033}" type="presOf" srcId="{580E5500-C86D-4C30-8106-8C636A1853D1}" destId="{599A268E-CECB-4F55-912D-D721FEB4AC8B}" srcOrd="0" destOrd="0" presId="urn:microsoft.com/office/officeart/2005/8/layout/matrix1"/>
    <dgm:cxn modelId="{DBE386D5-03BF-49DC-8FD3-882E401E9C72}" type="presOf" srcId="{BDB505B8-7DBD-434F-AE4B-73BA6B21EC44}" destId="{B6476CE0-B449-43B8-B00E-C7530E301E20}" srcOrd="0" destOrd="0" presId="urn:microsoft.com/office/officeart/2005/8/layout/matrix1"/>
    <dgm:cxn modelId="{44297740-D593-4A2D-9C0F-4D21DAD00837}" srcId="{AA5939D0-8F29-4749-99D9-047A1A61573F}" destId="{6D95D071-BA78-4578-AEEC-A92D34A761AB}" srcOrd="0" destOrd="0" parTransId="{568522FD-E5BD-4AD5-88F0-11814685F6DF}" sibTransId="{DA3B6111-71BD-4D17-AAEF-B6F8FEC6324B}"/>
    <dgm:cxn modelId="{FAC4C093-2C34-41C0-B805-2ED89CEB7854}" srcId="{8CFF5315-1A95-4BC7-917A-5D8E89138C3D}" destId="{0F25177B-FA6B-4A31-82F1-017C178A2CC0}" srcOrd="3" destOrd="0" parTransId="{A2F4D934-6918-4395-8303-433CDCAA8E49}" sibTransId="{FA906E4A-3010-42BD-817F-12DB3B596954}"/>
    <dgm:cxn modelId="{ECD36DF0-640A-4CD8-B4B4-0BAFB7454E36}" type="presOf" srcId="{E56099A1-6A3C-42AD-A3B1-89949029BC67}" destId="{E2ED6B5E-0ECD-4388-BC7B-86E2E6E0D846}" srcOrd="0" destOrd="1" presId="urn:microsoft.com/office/officeart/2005/8/layout/matrix1"/>
    <dgm:cxn modelId="{88C833BA-9C85-43CC-B0BA-D12B66A39472}" srcId="{BDB505B8-7DBD-434F-AE4B-73BA6B21EC44}" destId="{F33B4D9F-5E41-446C-8C68-2665B5924A66}" srcOrd="0" destOrd="0" parTransId="{EB2F656C-C972-4558-B660-54928F7C3086}" sibTransId="{D268809D-9034-4A46-A324-3790604EF386}"/>
    <dgm:cxn modelId="{B00D4B39-F944-47FF-9B2F-BDDD2CC0BB36}" type="presOf" srcId="{F33B4D9F-5E41-446C-8C68-2665B5924A66}" destId="{2F9A27BC-F142-46CC-8C74-047747D91D73}" srcOrd="1" destOrd="1" presId="urn:microsoft.com/office/officeart/2005/8/layout/matrix1"/>
    <dgm:cxn modelId="{0FCE4506-C230-48E7-B8D2-3E34DA47F099}" type="presOf" srcId="{6FE488C1-D232-4539-8004-95E3373901FB}" destId="{93831C57-6783-484D-AFE9-10F4AAB8245B}" srcOrd="1" destOrd="1" presId="urn:microsoft.com/office/officeart/2005/8/layout/matrix1"/>
    <dgm:cxn modelId="{C0AC8BC4-F6C4-4F4E-84DA-24C2D1C75191}" type="presOf" srcId="{F33B4D9F-5E41-446C-8C68-2665B5924A66}" destId="{B6476CE0-B449-43B8-B00E-C7530E301E20}" srcOrd="0" destOrd="1" presId="urn:microsoft.com/office/officeart/2005/8/layout/matrix1"/>
    <dgm:cxn modelId="{156F45E0-C117-4BA1-81A1-09407B4B8E4D}" srcId="{267550C0-887C-4A48-8705-D17BFDC32FD9}" destId="{FBD27BFB-3D53-4D99-B556-B49810E917F4}" srcOrd="0" destOrd="0" parTransId="{BB27B152-6833-4E78-8A45-E2AFB4738F00}" sibTransId="{522601E8-56A6-414A-BDF8-4F14C357499E}"/>
    <dgm:cxn modelId="{00F61517-6B7C-49C2-9289-860E9A2C9A2E}" type="presOf" srcId="{8CFF5315-1A95-4BC7-917A-5D8E89138C3D}" destId="{8417C066-85AE-490A-A527-781A9ACE63F1}" srcOrd="0" destOrd="0" presId="urn:microsoft.com/office/officeart/2005/8/layout/matrix1"/>
    <dgm:cxn modelId="{6E4D66C2-3598-4A15-91A9-3567197B5B0D}" type="presOf" srcId="{1D34F7AE-B135-4704-B49B-9BB0A4147864}" destId="{5138ECC7-D110-40E4-8C80-75CF51299649}" srcOrd="0" destOrd="1" presId="urn:microsoft.com/office/officeart/2005/8/layout/matrix1"/>
    <dgm:cxn modelId="{0CA48B55-50F0-4CFC-9B08-A07DE92396AF}" type="presOf" srcId="{6FE488C1-D232-4539-8004-95E3373901FB}" destId="{6DDB9946-7706-467A-A953-96ACF21DAA62}" srcOrd="0" destOrd="1" presId="urn:microsoft.com/office/officeart/2005/8/layout/matrix1"/>
    <dgm:cxn modelId="{12638C5F-D7CB-47FA-AB40-E53B59412A93}" type="presOf" srcId="{CECF1B6C-8164-44ED-AC4F-7685F6C71C4E}" destId="{6DDB9946-7706-467A-A953-96ACF21DAA62}" srcOrd="0" destOrd="0" presId="urn:microsoft.com/office/officeart/2005/8/layout/matrix1"/>
    <dgm:cxn modelId="{484B9CE3-BE46-40D0-BC3D-9EB705447E0E}" srcId="{580E5500-C86D-4C30-8106-8C636A1853D1}" destId="{8CFF5315-1A95-4BC7-917A-5D8E89138C3D}" srcOrd="0" destOrd="0" parTransId="{7E621F72-0299-4EB6-90C5-BFD4B76234DA}" sibTransId="{64D94FE4-0216-4C86-BA91-E7DF0C5E347A}"/>
    <dgm:cxn modelId="{C5A4F970-E143-4ADB-8BDC-31109B5A1958}" srcId="{8CFF5315-1A95-4BC7-917A-5D8E89138C3D}" destId="{BDB505B8-7DBD-434F-AE4B-73BA6B21EC44}" srcOrd="1" destOrd="0" parTransId="{3322009F-5652-47F5-8F79-055778D3C8CF}" sibTransId="{9B919998-2E6D-4467-A4AD-43AD8824B368}"/>
    <dgm:cxn modelId="{8421BB4F-2E25-4C15-8B45-8E70EB6CA926}" type="presOf" srcId="{0F25177B-FA6B-4A31-82F1-017C178A2CC0}" destId="{5138ECC7-D110-40E4-8C80-75CF51299649}" srcOrd="0" destOrd="0" presId="urn:microsoft.com/office/officeart/2005/8/layout/matrix1"/>
    <dgm:cxn modelId="{737BAB9B-E548-4D7F-A0EB-54C7A6A27086}" type="presOf" srcId="{0F25177B-FA6B-4A31-82F1-017C178A2CC0}" destId="{624301EB-14E5-42CF-9BD4-99529128F84A}" srcOrd="1" destOrd="0" presId="urn:microsoft.com/office/officeart/2005/8/layout/matrix1"/>
    <dgm:cxn modelId="{5F1DCD8B-34E6-4C62-B526-8E25B0891C37}" type="presOf" srcId="{BDB505B8-7DBD-434F-AE4B-73BA6B21EC44}" destId="{2F9A27BC-F142-46CC-8C74-047747D91D73}" srcOrd="1" destOrd="0" presId="urn:microsoft.com/office/officeart/2005/8/layout/matrix1"/>
    <dgm:cxn modelId="{5378CE72-0E8E-45C6-8336-95F04922B361}" srcId="{D8B7A53E-EAF7-403E-9668-F64C7FB725AC}" destId="{E56099A1-6A3C-42AD-A3B1-89949029BC67}" srcOrd="0" destOrd="0" parTransId="{BD06B858-D2A5-4ED1-AB9C-6D8A10F6ADBA}" sibTransId="{80BD8A20-EB57-49E9-85DF-3FDB2A580CFB}"/>
    <dgm:cxn modelId="{CEC78F8C-7577-45D6-AD0E-20FAE5749CB1}" srcId="{8CFF5315-1A95-4BC7-917A-5D8E89138C3D}" destId="{267550C0-887C-4A48-8705-D17BFDC32FD9}" srcOrd="4" destOrd="0" parTransId="{2B6447AA-9468-4235-A055-B74943CFF839}" sibTransId="{304C0127-06B3-46C2-A9AA-6111AAD16621}"/>
    <dgm:cxn modelId="{E37D1693-9860-4EC3-BBFC-465C4E82B84F}" srcId="{8CFF5315-1A95-4BC7-917A-5D8E89138C3D}" destId="{AA5939D0-8F29-4749-99D9-047A1A61573F}" srcOrd="5" destOrd="0" parTransId="{EAD4B1FB-2EDD-4A20-B90D-A36A145B66C9}" sibTransId="{02885F9A-39C4-43C6-BBC2-CAE0B8C5CA32}"/>
    <dgm:cxn modelId="{79C604DC-70F3-40A6-A71E-A1E45A0ABC58}" srcId="{8CFF5315-1A95-4BC7-917A-5D8E89138C3D}" destId="{CECF1B6C-8164-44ED-AC4F-7685F6C71C4E}" srcOrd="2" destOrd="0" parTransId="{D669DFDE-FDA1-4DB6-A46B-09F146DD493C}" sibTransId="{CD2EAC94-E10C-486F-A7A5-00980E72E593}"/>
    <dgm:cxn modelId="{3C4F926A-7C52-47F8-AADF-3282EB5637AC}" type="presOf" srcId="{D8B7A53E-EAF7-403E-9668-F64C7FB725AC}" destId="{E2ED6B5E-0ECD-4388-BC7B-86E2E6E0D846}" srcOrd="0" destOrd="0" presId="urn:microsoft.com/office/officeart/2005/8/layout/matrix1"/>
    <dgm:cxn modelId="{220D4B96-3688-44EC-9AA9-18647C8AD774}" srcId="{0F25177B-FA6B-4A31-82F1-017C178A2CC0}" destId="{1D34F7AE-B135-4704-B49B-9BB0A4147864}" srcOrd="0" destOrd="0" parTransId="{AD214541-C090-4DC9-B50F-FA9F8ADBBA71}" sibTransId="{D946A0EE-B015-4491-A924-36720C6954EE}"/>
    <dgm:cxn modelId="{DD2C1701-D7E0-434A-8A27-7BB017115B96}" srcId="{CECF1B6C-8164-44ED-AC4F-7685F6C71C4E}" destId="{6FE488C1-D232-4539-8004-95E3373901FB}" srcOrd="0" destOrd="0" parTransId="{AAAA8172-D87D-45D0-9990-C4F8659E492A}" sibTransId="{33B4D28B-D15F-4AC4-B6BC-5FFB653FAF3E}"/>
    <dgm:cxn modelId="{2C91D46C-4DF8-4F7B-A3B2-A0A9009EE1A9}" type="presOf" srcId="{1D34F7AE-B135-4704-B49B-9BB0A4147864}" destId="{624301EB-14E5-42CF-9BD4-99529128F84A}" srcOrd="1" destOrd="1" presId="urn:microsoft.com/office/officeart/2005/8/layout/matrix1"/>
    <dgm:cxn modelId="{86772BF1-E198-4727-9894-2ACDC3B2D1A7}" type="presParOf" srcId="{599A268E-CECB-4F55-912D-D721FEB4AC8B}" destId="{1A3BF48F-7C44-44FA-B179-27ED30F91C4B}" srcOrd="0" destOrd="0" presId="urn:microsoft.com/office/officeart/2005/8/layout/matrix1"/>
    <dgm:cxn modelId="{AA11E937-9B75-49D6-89E8-5BBD88ED7687}" type="presParOf" srcId="{1A3BF48F-7C44-44FA-B179-27ED30F91C4B}" destId="{E2ED6B5E-0ECD-4388-BC7B-86E2E6E0D846}" srcOrd="0" destOrd="0" presId="urn:microsoft.com/office/officeart/2005/8/layout/matrix1"/>
    <dgm:cxn modelId="{DF4C6CC2-7793-48D8-BEFF-65F2566FFBFB}" type="presParOf" srcId="{1A3BF48F-7C44-44FA-B179-27ED30F91C4B}" destId="{53EC6045-D9D3-4E7E-AA04-7B7222B15AB3}" srcOrd="1" destOrd="0" presId="urn:microsoft.com/office/officeart/2005/8/layout/matrix1"/>
    <dgm:cxn modelId="{9087CEE3-8EA1-4E4F-8816-9B49885176F3}" type="presParOf" srcId="{1A3BF48F-7C44-44FA-B179-27ED30F91C4B}" destId="{B6476CE0-B449-43B8-B00E-C7530E301E20}" srcOrd="2" destOrd="0" presId="urn:microsoft.com/office/officeart/2005/8/layout/matrix1"/>
    <dgm:cxn modelId="{37EC88FB-637E-415F-9007-C5B300E2A2DC}" type="presParOf" srcId="{1A3BF48F-7C44-44FA-B179-27ED30F91C4B}" destId="{2F9A27BC-F142-46CC-8C74-047747D91D73}" srcOrd="3" destOrd="0" presId="urn:microsoft.com/office/officeart/2005/8/layout/matrix1"/>
    <dgm:cxn modelId="{951CDE2F-01B5-421E-84F1-30A68265CAAD}" type="presParOf" srcId="{1A3BF48F-7C44-44FA-B179-27ED30F91C4B}" destId="{6DDB9946-7706-467A-A953-96ACF21DAA62}" srcOrd="4" destOrd="0" presId="urn:microsoft.com/office/officeart/2005/8/layout/matrix1"/>
    <dgm:cxn modelId="{7468F20A-1FC4-46EE-93A7-FF9F00A5378F}" type="presParOf" srcId="{1A3BF48F-7C44-44FA-B179-27ED30F91C4B}" destId="{93831C57-6783-484D-AFE9-10F4AAB8245B}" srcOrd="5" destOrd="0" presId="urn:microsoft.com/office/officeart/2005/8/layout/matrix1"/>
    <dgm:cxn modelId="{50A84895-DDE9-4047-9B3B-6F370232BD45}" type="presParOf" srcId="{1A3BF48F-7C44-44FA-B179-27ED30F91C4B}" destId="{5138ECC7-D110-40E4-8C80-75CF51299649}" srcOrd="6" destOrd="0" presId="urn:microsoft.com/office/officeart/2005/8/layout/matrix1"/>
    <dgm:cxn modelId="{98A592BB-2D89-4F7A-B7A0-DBFFDDF46541}" type="presParOf" srcId="{1A3BF48F-7C44-44FA-B179-27ED30F91C4B}" destId="{624301EB-14E5-42CF-9BD4-99529128F84A}" srcOrd="7" destOrd="0" presId="urn:microsoft.com/office/officeart/2005/8/layout/matrix1"/>
    <dgm:cxn modelId="{3D7B7A5A-F03F-42ED-ACD4-935B8BB1668D}" type="presParOf" srcId="{599A268E-CECB-4F55-912D-D721FEB4AC8B}" destId="{8417C066-85AE-490A-A527-781A9ACE63F1}"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44670AA-1F3C-4FBC-AC07-36145BFF624F}" type="doc">
      <dgm:prSet loTypeId="urn:microsoft.com/office/officeart/2005/8/layout/equation2" loCatId="relationship" qsTypeId="urn:microsoft.com/office/officeart/2005/8/quickstyle/simple1" qsCatId="simple" csTypeId="urn:microsoft.com/office/officeart/2005/8/colors/accent1_2" csCatId="accent1" phldr="1"/>
      <dgm:spPr/>
      <dgm:t>
        <a:bodyPr/>
        <a:lstStyle/>
        <a:p>
          <a:endParaRPr lang="es-MX"/>
        </a:p>
      </dgm:t>
    </dgm:pt>
    <dgm:pt modelId="{75CDE2F9-18BA-4AE2-8F03-E1547DF88670}">
      <dgm:prSet phldrT="[Texto]"/>
      <dgm:spPr/>
      <dgm:t>
        <a:bodyPr/>
        <a:lstStyle/>
        <a:p>
          <a:r>
            <a:rPr lang="es-MX" dirty="0" smtClean="0"/>
            <a:t>10mmdp para reparar o reconstruir viviendas</a:t>
          </a:r>
          <a:endParaRPr lang="es-MX" dirty="0"/>
        </a:p>
      </dgm:t>
    </dgm:pt>
    <dgm:pt modelId="{F839BB82-BCCC-406C-968E-78860A1A5D3D}" type="parTrans" cxnId="{16FC8964-0B07-409F-BCFC-444254B12B48}">
      <dgm:prSet/>
      <dgm:spPr/>
      <dgm:t>
        <a:bodyPr/>
        <a:lstStyle/>
        <a:p>
          <a:endParaRPr lang="es-MX"/>
        </a:p>
      </dgm:t>
    </dgm:pt>
    <dgm:pt modelId="{15CEFD2E-F2A8-43B2-9EA2-48C097B1612E}" type="sibTrans" cxnId="{16FC8964-0B07-409F-BCFC-444254B12B48}">
      <dgm:prSet/>
      <dgm:spPr/>
      <dgm:t>
        <a:bodyPr/>
        <a:lstStyle/>
        <a:p>
          <a:endParaRPr lang="es-MX"/>
        </a:p>
      </dgm:t>
    </dgm:pt>
    <dgm:pt modelId="{FCF4A622-A34D-40A1-A2BB-3F0D006B1B44}">
      <dgm:prSet phldrT="[Texto]"/>
      <dgm:spPr/>
      <dgm:t>
        <a:bodyPr/>
        <a:lstStyle/>
        <a:p>
          <a:r>
            <a:rPr lang="es-MX" dirty="0" smtClean="0"/>
            <a:t> </a:t>
          </a:r>
          <a:r>
            <a:rPr lang="es-MX" dirty="0" smtClean="0"/>
            <a:t>Mas de 31 </a:t>
          </a:r>
          <a:r>
            <a:rPr lang="es-MX" dirty="0" err="1" smtClean="0"/>
            <a:t>mmdp</a:t>
          </a:r>
          <a:r>
            <a:rPr lang="es-MX" dirty="0" smtClean="0"/>
            <a:t> para reconstrucción.</a:t>
          </a:r>
          <a:endParaRPr lang="es-MX" dirty="0"/>
        </a:p>
      </dgm:t>
    </dgm:pt>
    <dgm:pt modelId="{CE8A977A-CA11-41CD-A5E8-6ECC5251B5AB}" type="parTrans" cxnId="{CFC25D6E-9AB6-4B13-A8C0-429E2A3D743A}">
      <dgm:prSet/>
      <dgm:spPr/>
      <dgm:t>
        <a:bodyPr/>
        <a:lstStyle/>
        <a:p>
          <a:endParaRPr lang="es-MX"/>
        </a:p>
      </dgm:t>
    </dgm:pt>
    <dgm:pt modelId="{27670465-677E-4585-B527-38A64703BE6E}" type="sibTrans" cxnId="{CFC25D6E-9AB6-4B13-A8C0-429E2A3D743A}">
      <dgm:prSet/>
      <dgm:spPr/>
      <dgm:t>
        <a:bodyPr/>
        <a:lstStyle/>
        <a:p>
          <a:endParaRPr lang="es-MX"/>
        </a:p>
      </dgm:t>
    </dgm:pt>
    <dgm:pt modelId="{3C2FDCD7-964D-4FF3-A41E-EA9F9E2CB7DC}">
      <dgm:prSet phldrT="[Texto]"/>
      <dgm:spPr/>
      <dgm:t>
        <a:bodyPr/>
        <a:lstStyle/>
        <a:p>
          <a:r>
            <a:rPr lang="es-MX" dirty="0" smtClean="0"/>
            <a:t>13 </a:t>
          </a:r>
          <a:r>
            <a:rPr lang="es-MX" dirty="0" err="1" smtClean="0"/>
            <a:t>mmdp</a:t>
          </a:r>
          <a:r>
            <a:rPr lang="es-MX" dirty="0" smtClean="0"/>
            <a:t> para afectaciones a escuelas </a:t>
          </a:r>
          <a:endParaRPr lang="es-MX" dirty="0"/>
        </a:p>
      </dgm:t>
    </dgm:pt>
    <dgm:pt modelId="{32D9AB06-5044-4606-A942-CE5B64239F4A}" type="parTrans" cxnId="{16740885-0BC2-4B20-A8C0-A69755CCC8E0}">
      <dgm:prSet/>
      <dgm:spPr/>
      <dgm:t>
        <a:bodyPr/>
        <a:lstStyle/>
        <a:p>
          <a:endParaRPr lang="es-MX"/>
        </a:p>
      </dgm:t>
    </dgm:pt>
    <dgm:pt modelId="{5C56C9BE-2B04-40D5-A0B4-888ED104076A}" type="sibTrans" cxnId="{16740885-0BC2-4B20-A8C0-A69755CCC8E0}">
      <dgm:prSet/>
      <dgm:spPr/>
      <dgm:t>
        <a:bodyPr/>
        <a:lstStyle/>
        <a:p>
          <a:endParaRPr lang="es-MX"/>
        </a:p>
      </dgm:t>
    </dgm:pt>
    <dgm:pt modelId="{AD2F53B7-8EFC-4A75-9890-FCFABFAB0DAE}">
      <dgm:prSet phldrT="[Texto]"/>
      <dgm:spPr/>
      <dgm:t>
        <a:bodyPr/>
        <a:lstStyle/>
        <a:p>
          <a:r>
            <a:rPr lang="es-MX" dirty="0" smtClean="0"/>
            <a:t>8 </a:t>
          </a:r>
          <a:r>
            <a:rPr lang="es-MX" dirty="0" err="1" smtClean="0"/>
            <a:t>mmdp</a:t>
          </a:r>
          <a:r>
            <a:rPr lang="es-MX" dirty="0" smtClean="0"/>
            <a:t> daños al patrimonio cultural</a:t>
          </a:r>
          <a:endParaRPr lang="es-MX" dirty="0"/>
        </a:p>
      </dgm:t>
    </dgm:pt>
    <dgm:pt modelId="{8A99CF50-5580-4DBE-96B3-288DB0758CC2}" type="parTrans" cxnId="{CFAC55DD-99E1-48C8-B11A-037D98D2060E}">
      <dgm:prSet/>
      <dgm:spPr/>
      <dgm:t>
        <a:bodyPr/>
        <a:lstStyle/>
        <a:p>
          <a:endParaRPr lang="es-MX"/>
        </a:p>
      </dgm:t>
    </dgm:pt>
    <dgm:pt modelId="{ACA87C3C-FEEC-42CE-952C-99D55E1E922E}" type="sibTrans" cxnId="{CFAC55DD-99E1-48C8-B11A-037D98D2060E}">
      <dgm:prSet/>
      <dgm:spPr/>
      <dgm:t>
        <a:bodyPr/>
        <a:lstStyle/>
        <a:p>
          <a:endParaRPr lang="es-MX"/>
        </a:p>
      </dgm:t>
    </dgm:pt>
    <dgm:pt modelId="{B0BF947B-3E75-45F0-9795-6620A8AC2F30}" type="pres">
      <dgm:prSet presAssocID="{A44670AA-1F3C-4FBC-AC07-36145BFF624F}" presName="Name0" presStyleCnt="0">
        <dgm:presLayoutVars>
          <dgm:dir/>
          <dgm:resizeHandles val="exact"/>
        </dgm:presLayoutVars>
      </dgm:prSet>
      <dgm:spPr/>
      <dgm:t>
        <a:bodyPr/>
        <a:lstStyle/>
        <a:p>
          <a:endParaRPr lang="es-MX"/>
        </a:p>
      </dgm:t>
    </dgm:pt>
    <dgm:pt modelId="{2A90D7E0-0575-419C-A5D2-A9950C42B1AD}" type="pres">
      <dgm:prSet presAssocID="{A44670AA-1F3C-4FBC-AC07-36145BFF624F}" presName="vNodes" presStyleCnt="0"/>
      <dgm:spPr/>
    </dgm:pt>
    <dgm:pt modelId="{AB5A9A4A-F571-4BDA-9E01-F0A362CF1C0D}" type="pres">
      <dgm:prSet presAssocID="{75CDE2F9-18BA-4AE2-8F03-E1547DF88670}" presName="node" presStyleLbl="node1" presStyleIdx="0" presStyleCnt="4">
        <dgm:presLayoutVars>
          <dgm:bulletEnabled val="1"/>
        </dgm:presLayoutVars>
      </dgm:prSet>
      <dgm:spPr/>
      <dgm:t>
        <a:bodyPr/>
        <a:lstStyle/>
        <a:p>
          <a:endParaRPr lang="es-MX"/>
        </a:p>
      </dgm:t>
    </dgm:pt>
    <dgm:pt modelId="{8D3DF740-1C53-4C02-8AED-0CC4CCFEC5CF}" type="pres">
      <dgm:prSet presAssocID="{15CEFD2E-F2A8-43B2-9EA2-48C097B1612E}" presName="spacerT" presStyleCnt="0"/>
      <dgm:spPr/>
    </dgm:pt>
    <dgm:pt modelId="{C4629AF5-2743-46F9-B94E-FB377972D764}" type="pres">
      <dgm:prSet presAssocID="{15CEFD2E-F2A8-43B2-9EA2-48C097B1612E}" presName="sibTrans" presStyleLbl="sibTrans2D1" presStyleIdx="0" presStyleCnt="3"/>
      <dgm:spPr/>
      <dgm:t>
        <a:bodyPr/>
        <a:lstStyle/>
        <a:p>
          <a:endParaRPr lang="es-MX"/>
        </a:p>
      </dgm:t>
    </dgm:pt>
    <dgm:pt modelId="{576B3315-4B70-4314-B305-B23E427D7977}" type="pres">
      <dgm:prSet presAssocID="{15CEFD2E-F2A8-43B2-9EA2-48C097B1612E}" presName="spacerB" presStyleCnt="0"/>
      <dgm:spPr/>
    </dgm:pt>
    <dgm:pt modelId="{F619DD4E-DF15-4391-BA04-3D363A343E5D}" type="pres">
      <dgm:prSet presAssocID="{3C2FDCD7-964D-4FF3-A41E-EA9F9E2CB7DC}" presName="node" presStyleLbl="node1" presStyleIdx="1" presStyleCnt="4">
        <dgm:presLayoutVars>
          <dgm:bulletEnabled val="1"/>
        </dgm:presLayoutVars>
      </dgm:prSet>
      <dgm:spPr/>
      <dgm:t>
        <a:bodyPr/>
        <a:lstStyle/>
        <a:p>
          <a:endParaRPr lang="es-MX"/>
        </a:p>
      </dgm:t>
    </dgm:pt>
    <dgm:pt modelId="{4B331C54-2F55-4096-B1B6-A38D0390CD98}" type="pres">
      <dgm:prSet presAssocID="{5C56C9BE-2B04-40D5-A0B4-888ED104076A}" presName="spacerT" presStyleCnt="0"/>
      <dgm:spPr/>
    </dgm:pt>
    <dgm:pt modelId="{20A94E2D-66FC-48C3-B0A9-5D7EDBCFAC04}" type="pres">
      <dgm:prSet presAssocID="{5C56C9BE-2B04-40D5-A0B4-888ED104076A}" presName="sibTrans" presStyleLbl="sibTrans2D1" presStyleIdx="1" presStyleCnt="3"/>
      <dgm:spPr/>
      <dgm:t>
        <a:bodyPr/>
        <a:lstStyle/>
        <a:p>
          <a:endParaRPr lang="es-MX"/>
        </a:p>
      </dgm:t>
    </dgm:pt>
    <dgm:pt modelId="{7967C4F2-FD63-4612-A01B-27E9ADC40EA3}" type="pres">
      <dgm:prSet presAssocID="{5C56C9BE-2B04-40D5-A0B4-888ED104076A}" presName="spacerB" presStyleCnt="0"/>
      <dgm:spPr/>
    </dgm:pt>
    <dgm:pt modelId="{81ED5622-83D4-46BE-A58E-60E3DF92E3CC}" type="pres">
      <dgm:prSet presAssocID="{AD2F53B7-8EFC-4A75-9890-FCFABFAB0DAE}" presName="node" presStyleLbl="node1" presStyleIdx="2" presStyleCnt="4">
        <dgm:presLayoutVars>
          <dgm:bulletEnabled val="1"/>
        </dgm:presLayoutVars>
      </dgm:prSet>
      <dgm:spPr/>
      <dgm:t>
        <a:bodyPr/>
        <a:lstStyle/>
        <a:p>
          <a:endParaRPr lang="es-MX"/>
        </a:p>
      </dgm:t>
    </dgm:pt>
    <dgm:pt modelId="{F2C05D6D-FCAD-441D-87A3-1FE68D7FB437}" type="pres">
      <dgm:prSet presAssocID="{A44670AA-1F3C-4FBC-AC07-36145BFF624F}" presName="sibTransLast" presStyleLbl="sibTrans2D1" presStyleIdx="2" presStyleCnt="3"/>
      <dgm:spPr/>
      <dgm:t>
        <a:bodyPr/>
        <a:lstStyle/>
        <a:p>
          <a:endParaRPr lang="es-MX"/>
        </a:p>
      </dgm:t>
    </dgm:pt>
    <dgm:pt modelId="{A5505AEE-A055-4D8D-9E48-E31742B51393}" type="pres">
      <dgm:prSet presAssocID="{A44670AA-1F3C-4FBC-AC07-36145BFF624F}" presName="connectorText" presStyleLbl="sibTrans2D1" presStyleIdx="2" presStyleCnt="3"/>
      <dgm:spPr/>
      <dgm:t>
        <a:bodyPr/>
        <a:lstStyle/>
        <a:p>
          <a:endParaRPr lang="es-MX"/>
        </a:p>
      </dgm:t>
    </dgm:pt>
    <dgm:pt modelId="{E40743DC-0C02-4273-9A1E-AE6550C1C810}" type="pres">
      <dgm:prSet presAssocID="{A44670AA-1F3C-4FBC-AC07-36145BFF624F}" presName="lastNode" presStyleLbl="node1" presStyleIdx="3" presStyleCnt="4">
        <dgm:presLayoutVars>
          <dgm:bulletEnabled val="1"/>
        </dgm:presLayoutVars>
      </dgm:prSet>
      <dgm:spPr/>
      <dgm:t>
        <a:bodyPr/>
        <a:lstStyle/>
        <a:p>
          <a:endParaRPr lang="es-MX"/>
        </a:p>
      </dgm:t>
    </dgm:pt>
  </dgm:ptLst>
  <dgm:cxnLst>
    <dgm:cxn modelId="{BF33F425-0209-4B48-96D7-3AC263288ABE}" type="presOf" srcId="{3C2FDCD7-964D-4FF3-A41E-EA9F9E2CB7DC}" destId="{F619DD4E-DF15-4391-BA04-3D363A343E5D}" srcOrd="0" destOrd="0" presId="urn:microsoft.com/office/officeart/2005/8/layout/equation2"/>
    <dgm:cxn modelId="{16FC8964-0B07-409F-BCFC-444254B12B48}" srcId="{A44670AA-1F3C-4FBC-AC07-36145BFF624F}" destId="{75CDE2F9-18BA-4AE2-8F03-E1547DF88670}" srcOrd="0" destOrd="0" parTransId="{F839BB82-BCCC-406C-968E-78860A1A5D3D}" sibTransId="{15CEFD2E-F2A8-43B2-9EA2-48C097B1612E}"/>
    <dgm:cxn modelId="{D25766D9-0469-43FA-A97E-3D937A6698A9}" type="presOf" srcId="{75CDE2F9-18BA-4AE2-8F03-E1547DF88670}" destId="{AB5A9A4A-F571-4BDA-9E01-F0A362CF1C0D}" srcOrd="0" destOrd="0" presId="urn:microsoft.com/office/officeart/2005/8/layout/equation2"/>
    <dgm:cxn modelId="{953C2AAC-EDD5-44E8-942C-32ADBBC640B1}" type="presOf" srcId="{AD2F53B7-8EFC-4A75-9890-FCFABFAB0DAE}" destId="{81ED5622-83D4-46BE-A58E-60E3DF92E3CC}" srcOrd="0" destOrd="0" presId="urn:microsoft.com/office/officeart/2005/8/layout/equation2"/>
    <dgm:cxn modelId="{A0B4C15F-C584-4655-A4DD-B1EED2DAD6AD}" type="presOf" srcId="{15CEFD2E-F2A8-43B2-9EA2-48C097B1612E}" destId="{C4629AF5-2743-46F9-B94E-FB377972D764}" srcOrd="0" destOrd="0" presId="urn:microsoft.com/office/officeart/2005/8/layout/equation2"/>
    <dgm:cxn modelId="{CFAC55DD-99E1-48C8-B11A-037D98D2060E}" srcId="{A44670AA-1F3C-4FBC-AC07-36145BFF624F}" destId="{AD2F53B7-8EFC-4A75-9890-FCFABFAB0DAE}" srcOrd="2" destOrd="0" parTransId="{8A99CF50-5580-4DBE-96B3-288DB0758CC2}" sibTransId="{ACA87C3C-FEEC-42CE-952C-99D55E1E922E}"/>
    <dgm:cxn modelId="{8E873BAF-126B-4BB0-9449-4DB775B2603D}" type="presOf" srcId="{ACA87C3C-FEEC-42CE-952C-99D55E1E922E}" destId="{A5505AEE-A055-4D8D-9E48-E31742B51393}" srcOrd="1" destOrd="0" presId="urn:microsoft.com/office/officeart/2005/8/layout/equation2"/>
    <dgm:cxn modelId="{B5620DB9-D0E2-457E-80BE-C5A09D5757E7}" type="presOf" srcId="{5C56C9BE-2B04-40D5-A0B4-888ED104076A}" destId="{20A94E2D-66FC-48C3-B0A9-5D7EDBCFAC04}" srcOrd="0" destOrd="0" presId="urn:microsoft.com/office/officeart/2005/8/layout/equation2"/>
    <dgm:cxn modelId="{B43DE42D-1130-4A61-A7A9-F827518E3C2E}" type="presOf" srcId="{FCF4A622-A34D-40A1-A2BB-3F0D006B1B44}" destId="{E40743DC-0C02-4273-9A1E-AE6550C1C810}" srcOrd="0" destOrd="0" presId="urn:microsoft.com/office/officeart/2005/8/layout/equation2"/>
    <dgm:cxn modelId="{CFC25D6E-9AB6-4B13-A8C0-429E2A3D743A}" srcId="{A44670AA-1F3C-4FBC-AC07-36145BFF624F}" destId="{FCF4A622-A34D-40A1-A2BB-3F0D006B1B44}" srcOrd="3" destOrd="0" parTransId="{CE8A977A-CA11-41CD-A5E8-6ECC5251B5AB}" sibTransId="{27670465-677E-4585-B527-38A64703BE6E}"/>
    <dgm:cxn modelId="{FB39A2B7-8136-4C6E-AC3D-0E9CEE658221}" type="presOf" srcId="{ACA87C3C-FEEC-42CE-952C-99D55E1E922E}" destId="{F2C05D6D-FCAD-441D-87A3-1FE68D7FB437}" srcOrd="0" destOrd="0" presId="urn:microsoft.com/office/officeart/2005/8/layout/equation2"/>
    <dgm:cxn modelId="{16740885-0BC2-4B20-A8C0-A69755CCC8E0}" srcId="{A44670AA-1F3C-4FBC-AC07-36145BFF624F}" destId="{3C2FDCD7-964D-4FF3-A41E-EA9F9E2CB7DC}" srcOrd="1" destOrd="0" parTransId="{32D9AB06-5044-4606-A942-CE5B64239F4A}" sibTransId="{5C56C9BE-2B04-40D5-A0B4-888ED104076A}"/>
    <dgm:cxn modelId="{5A039161-F18C-4C41-B4B7-5F78DECB6725}" type="presOf" srcId="{A44670AA-1F3C-4FBC-AC07-36145BFF624F}" destId="{B0BF947B-3E75-45F0-9795-6620A8AC2F30}" srcOrd="0" destOrd="0" presId="urn:microsoft.com/office/officeart/2005/8/layout/equation2"/>
    <dgm:cxn modelId="{C48C24AF-6034-4F43-B04F-BC40EEFC17ED}" type="presParOf" srcId="{B0BF947B-3E75-45F0-9795-6620A8AC2F30}" destId="{2A90D7E0-0575-419C-A5D2-A9950C42B1AD}" srcOrd="0" destOrd="0" presId="urn:microsoft.com/office/officeart/2005/8/layout/equation2"/>
    <dgm:cxn modelId="{F9585F73-34AE-4D53-AAC8-AFBB3C4A696D}" type="presParOf" srcId="{2A90D7E0-0575-419C-A5D2-A9950C42B1AD}" destId="{AB5A9A4A-F571-4BDA-9E01-F0A362CF1C0D}" srcOrd="0" destOrd="0" presId="urn:microsoft.com/office/officeart/2005/8/layout/equation2"/>
    <dgm:cxn modelId="{DB08512D-1157-42B0-8692-76BBEE152A55}" type="presParOf" srcId="{2A90D7E0-0575-419C-A5D2-A9950C42B1AD}" destId="{8D3DF740-1C53-4C02-8AED-0CC4CCFEC5CF}" srcOrd="1" destOrd="0" presId="urn:microsoft.com/office/officeart/2005/8/layout/equation2"/>
    <dgm:cxn modelId="{F7DF5AA5-1DA1-48C3-BF4E-1B82B12A1B60}" type="presParOf" srcId="{2A90D7E0-0575-419C-A5D2-A9950C42B1AD}" destId="{C4629AF5-2743-46F9-B94E-FB377972D764}" srcOrd="2" destOrd="0" presId="urn:microsoft.com/office/officeart/2005/8/layout/equation2"/>
    <dgm:cxn modelId="{5C69B96B-D504-49F4-8E35-5FD3FFE84236}" type="presParOf" srcId="{2A90D7E0-0575-419C-A5D2-A9950C42B1AD}" destId="{576B3315-4B70-4314-B305-B23E427D7977}" srcOrd="3" destOrd="0" presId="urn:microsoft.com/office/officeart/2005/8/layout/equation2"/>
    <dgm:cxn modelId="{1E2BC1B2-483C-452C-BBE1-7F8264ED59DA}" type="presParOf" srcId="{2A90D7E0-0575-419C-A5D2-A9950C42B1AD}" destId="{F619DD4E-DF15-4391-BA04-3D363A343E5D}" srcOrd="4" destOrd="0" presId="urn:microsoft.com/office/officeart/2005/8/layout/equation2"/>
    <dgm:cxn modelId="{AE505B1D-D8E0-4987-BD23-257271DD4AC2}" type="presParOf" srcId="{2A90D7E0-0575-419C-A5D2-A9950C42B1AD}" destId="{4B331C54-2F55-4096-B1B6-A38D0390CD98}" srcOrd="5" destOrd="0" presId="urn:microsoft.com/office/officeart/2005/8/layout/equation2"/>
    <dgm:cxn modelId="{A8D01BC6-D619-4192-9305-FB0B315C4315}" type="presParOf" srcId="{2A90D7E0-0575-419C-A5D2-A9950C42B1AD}" destId="{20A94E2D-66FC-48C3-B0A9-5D7EDBCFAC04}" srcOrd="6" destOrd="0" presId="urn:microsoft.com/office/officeart/2005/8/layout/equation2"/>
    <dgm:cxn modelId="{A04DF236-7AC6-4D94-8CC5-1D3C3D9BCF6B}" type="presParOf" srcId="{2A90D7E0-0575-419C-A5D2-A9950C42B1AD}" destId="{7967C4F2-FD63-4612-A01B-27E9ADC40EA3}" srcOrd="7" destOrd="0" presId="urn:microsoft.com/office/officeart/2005/8/layout/equation2"/>
    <dgm:cxn modelId="{BFF3FFBF-727E-46CE-8DF5-ADD62268CC4D}" type="presParOf" srcId="{2A90D7E0-0575-419C-A5D2-A9950C42B1AD}" destId="{81ED5622-83D4-46BE-A58E-60E3DF92E3CC}" srcOrd="8" destOrd="0" presId="urn:microsoft.com/office/officeart/2005/8/layout/equation2"/>
    <dgm:cxn modelId="{1F1A6610-9A54-47FD-8750-301638AD5DAC}" type="presParOf" srcId="{B0BF947B-3E75-45F0-9795-6620A8AC2F30}" destId="{F2C05D6D-FCAD-441D-87A3-1FE68D7FB437}" srcOrd="1" destOrd="0" presId="urn:microsoft.com/office/officeart/2005/8/layout/equation2"/>
    <dgm:cxn modelId="{2B250239-7A98-465F-A651-4D49697EA237}" type="presParOf" srcId="{F2C05D6D-FCAD-441D-87A3-1FE68D7FB437}" destId="{A5505AEE-A055-4D8D-9E48-E31742B51393}" srcOrd="0" destOrd="0" presId="urn:microsoft.com/office/officeart/2005/8/layout/equation2"/>
    <dgm:cxn modelId="{6233710C-F318-4670-B2D1-35A604A1B2E5}" type="presParOf" srcId="{B0BF947B-3E75-45F0-9795-6620A8AC2F30}" destId="{E40743DC-0C02-4273-9A1E-AE6550C1C810}"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44670AA-1F3C-4FBC-AC07-36145BFF624F}" type="doc">
      <dgm:prSet loTypeId="urn:microsoft.com/office/officeart/2005/8/layout/equation2" loCatId="relationship" qsTypeId="urn:microsoft.com/office/officeart/2005/8/quickstyle/simple1" qsCatId="simple" csTypeId="urn:microsoft.com/office/officeart/2005/8/colors/accent1_2" csCatId="accent1" phldr="1"/>
      <dgm:spPr/>
      <dgm:t>
        <a:bodyPr/>
        <a:lstStyle/>
        <a:p>
          <a:endParaRPr lang="es-MX"/>
        </a:p>
      </dgm:t>
    </dgm:pt>
    <dgm:pt modelId="{75CDE2F9-18BA-4AE2-8F03-E1547DF88670}">
      <dgm:prSet phldrT="[Texto]"/>
      <dgm:spPr/>
      <dgm:t>
        <a:bodyPr/>
        <a:lstStyle/>
        <a:p>
          <a:r>
            <a:rPr lang="es-MX" dirty="0" smtClean="0"/>
            <a:t>435 muertos</a:t>
          </a:r>
          <a:endParaRPr lang="es-MX" dirty="0"/>
        </a:p>
      </dgm:t>
    </dgm:pt>
    <dgm:pt modelId="{F839BB82-BCCC-406C-968E-78860A1A5D3D}" type="parTrans" cxnId="{16FC8964-0B07-409F-BCFC-444254B12B48}">
      <dgm:prSet/>
      <dgm:spPr/>
      <dgm:t>
        <a:bodyPr/>
        <a:lstStyle/>
        <a:p>
          <a:endParaRPr lang="es-MX"/>
        </a:p>
      </dgm:t>
    </dgm:pt>
    <dgm:pt modelId="{15CEFD2E-F2A8-43B2-9EA2-48C097B1612E}" type="sibTrans" cxnId="{16FC8964-0B07-409F-BCFC-444254B12B48}">
      <dgm:prSet/>
      <dgm:spPr/>
      <dgm:t>
        <a:bodyPr/>
        <a:lstStyle/>
        <a:p>
          <a:endParaRPr lang="es-MX"/>
        </a:p>
      </dgm:t>
    </dgm:pt>
    <dgm:pt modelId="{FCF4A622-A34D-40A1-A2BB-3F0D006B1B44}">
      <dgm:prSet phldrT="[Texto]"/>
      <dgm:spPr/>
      <dgm:t>
        <a:bodyPr/>
        <a:lstStyle/>
        <a:p>
          <a:r>
            <a:rPr lang="es-MX" dirty="0" smtClean="0"/>
            <a:t>Repercusiones de los potentes terremotos, del 7 y 19 de septiembre</a:t>
          </a:r>
          <a:endParaRPr lang="es-MX" dirty="0"/>
        </a:p>
      </dgm:t>
    </dgm:pt>
    <dgm:pt modelId="{CE8A977A-CA11-41CD-A5E8-6ECC5251B5AB}" type="parTrans" cxnId="{CFC25D6E-9AB6-4B13-A8C0-429E2A3D743A}">
      <dgm:prSet/>
      <dgm:spPr/>
      <dgm:t>
        <a:bodyPr/>
        <a:lstStyle/>
        <a:p>
          <a:endParaRPr lang="es-MX"/>
        </a:p>
      </dgm:t>
    </dgm:pt>
    <dgm:pt modelId="{27670465-677E-4585-B527-38A64703BE6E}" type="sibTrans" cxnId="{CFC25D6E-9AB6-4B13-A8C0-429E2A3D743A}">
      <dgm:prSet/>
      <dgm:spPr/>
      <dgm:t>
        <a:bodyPr/>
        <a:lstStyle/>
        <a:p>
          <a:endParaRPr lang="es-MX"/>
        </a:p>
      </dgm:t>
    </dgm:pt>
    <dgm:pt modelId="{3C2FDCD7-964D-4FF3-A41E-EA9F9E2CB7DC}">
      <dgm:prSet phldrT="[Texto]"/>
      <dgm:spPr/>
      <dgm:t>
        <a:bodyPr/>
        <a:lstStyle/>
        <a:p>
          <a:r>
            <a:rPr lang="es-MX" dirty="0" smtClean="0"/>
            <a:t>150,000 viviendas dañadas</a:t>
          </a:r>
          <a:endParaRPr lang="es-MX" dirty="0"/>
        </a:p>
      </dgm:t>
    </dgm:pt>
    <dgm:pt modelId="{32D9AB06-5044-4606-A942-CE5B64239F4A}" type="parTrans" cxnId="{16740885-0BC2-4B20-A8C0-A69755CCC8E0}">
      <dgm:prSet/>
      <dgm:spPr/>
      <dgm:t>
        <a:bodyPr/>
        <a:lstStyle/>
        <a:p>
          <a:endParaRPr lang="es-MX"/>
        </a:p>
      </dgm:t>
    </dgm:pt>
    <dgm:pt modelId="{5C56C9BE-2B04-40D5-A0B4-888ED104076A}" type="sibTrans" cxnId="{16740885-0BC2-4B20-A8C0-A69755CCC8E0}">
      <dgm:prSet/>
      <dgm:spPr/>
      <dgm:t>
        <a:bodyPr/>
        <a:lstStyle/>
        <a:p>
          <a:endParaRPr lang="es-MX"/>
        </a:p>
      </dgm:t>
    </dgm:pt>
    <dgm:pt modelId="{BDBD2ECA-C8B4-4B94-8A80-AF33C357DE1C}">
      <dgm:prSet phldrT="[Texto]"/>
      <dgm:spPr/>
      <dgm:t>
        <a:bodyPr/>
        <a:lstStyle/>
        <a:p>
          <a:r>
            <a:rPr lang="es-MX" dirty="0" smtClean="0"/>
            <a:t>250,000 personas sin hogar</a:t>
          </a:r>
          <a:endParaRPr lang="es-MX" dirty="0"/>
        </a:p>
      </dgm:t>
    </dgm:pt>
    <dgm:pt modelId="{16BD1047-4E1C-4B58-A6BA-DBDC0A6E8F65}" type="parTrans" cxnId="{C7D222B9-5858-4C28-AE5B-B31910787A18}">
      <dgm:prSet/>
      <dgm:spPr/>
      <dgm:t>
        <a:bodyPr/>
        <a:lstStyle/>
        <a:p>
          <a:endParaRPr lang="es-MX"/>
        </a:p>
      </dgm:t>
    </dgm:pt>
    <dgm:pt modelId="{471E6139-CB49-47CD-8C96-9B96DCD34089}" type="sibTrans" cxnId="{C7D222B9-5858-4C28-AE5B-B31910787A18}">
      <dgm:prSet/>
      <dgm:spPr/>
      <dgm:t>
        <a:bodyPr/>
        <a:lstStyle/>
        <a:p>
          <a:endParaRPr lang="es-MX"/>
        </a:p>
      </dgm:t>
    </dgm:pt>
    <dgm:pt modelId="{B0BF947B-3E75-45F0-9795-6620A8AC2F30}" type="pres">
      <dgm:prSet presAssocID="{A44670AA-1F3C-4FBC-AC07-36145BFF624F}" presName="Name0" presStyleCnt="0">
        <dgm:presLayoutVars>
          <dgm:dir/>
          <dgm:resizeHandles val="exact"/>
        </dgm:presLayoutVars>
      </dgm:prSet>
      <dgm:spPr/>
      <dgm:t>
        <a:bodyPr/>
        <a:lstStyle/>
        <a:p>
          <a:endParaRPr lang="es-MX"/>
        </a:p>
      </dgm:t>
    </dgm:pt>
    <dgm:pt modelId="{2A90D7E0-0575-419C-A5D2-A9950C42B1AD}" type="pres">
      <dgm:prSet presAssocID="{A44670AA-1F3C-4FBC-AC07-36145BFF624F}" presName="vNodes" presStyleCnt="0"/>
      <dgm:spPr/>
    </dgm:pt>
    <dgm:pt modelId="{AB5A9A4A-F571-4BDA-9E01-F0A362CF1C0D}" type="pres">
      <dgm:prSet presAssocID="{75CDE2F9-18BA-4AE2-8F03-E1547DF88670}" presName="node" presStyleLbl="node1" presStyleIdx="0" presStyleCnt="4">
        <dgm:presLayoutVars>
          <dgm:bulletEnabled val="1"/>
        </dgm:presLayoutVars>
      </dgm:prSet>
      <dgm:spPr/>
      <dgm:t>
        <a:bodyPr/>
        <a:lstStyle/>
        <a:p>
          <a:endParaRPr lang="es-MX"/>
        </a:p>
      </dgm:t>
    </dgm:pt>
    <dgm:pt modelId="{8D3DF740-1C53-4C02-8AED-0CC4CCFEC5CF}" type="pres">
      <dgm:prSet presAssocID="{15CEFD2E-F2A8-43B2-9EA2-48C097B1612E}" presName="spacerT" presStyleCnt="0"/>
      <dgm:spPr/>
    </dgm:pt>
    <dgm:pt modelId="{C4629AF5-2743-46F9-B94E-FB377972D764}" type="pres">
      <dgm:prSet presAssocID="{15CEFD2E-F2A8-43B2-9EA2-48C097B1612E}" presName="sibTrans" presStyleLbl="sibTrans2D1" presStyleIdx="0" presStyleCnt="3"/>
      <dgm:spPr/>
      <dgm:t>
        <a:bodyPr/>
        <a:lstStyle/>
        <a:p>
          <a:endParaRPr lang="es-MX"/>
        </a:p>
      </dgm:t>
    </dgm:pt>
    <dgm:pt modelId="{576B3315-4B70-4314-B305-B23E427D7977}" type="pres">
      <dgm:prSet presAssocID="{15CEFD2E-F2A8-43B2-9EA2-48C097B1612E}" presName="spacerB" presStyleCnt="0"/>
      <dgm:spPr/>
    </dgm:pt>
    <dgm:pt modelId="{F619DD4E-DF15-4391-BA04-3D363A343E5D}" type="pres">
      <dgm:prSet presAssocID="{3C2FDCD7-964D-4FF3-A41E-EA9F9E2CB7DC}" presName="node" presStyleLbl="node1" presStyleIdx="1" presStyleCnt="4">
        <dgm:presLayoutVars>
          <dgm:bulletEnabled val="1"/>
        </dgm:presLayoutVars>
      </dgm:prSet>
      <dgm:spPr/>
      <dgm:t>
        <a:bodyPr/>
        <a:lstStyle/>
        <a:p>
          <a:endParaRPr lang="es-MX"/>
        </a:p>
      </dgm:t>
    </dgm:pt>
    <dgm:pt modelId="{4B331C54-2F55-4096-B1B6-A38D0390CD98}" type="pres">
      <dgm:prSet presAssocID="{5C56C9BE-2B04-40D5-A0B4-888ED104076A}" presName="spacerT" presStyleCnt="0"/>
      <dgm:spPr/>
    </dgm:pt>
    <dgm:pt modelId="{20A94E2D-66FC-48C3-B0A9-5D7EDBCFAC04}" type="pres">
      <dgm:prSet presAssocID="{5C56C9BE-2B04-40D5-A0B4-888ED104076A}" presName="sibTrans" presStyleLbl="sibTrans2D1" presStyleIdx="1" presStyleCnt="3"/>
      <dgm:spPr/>
      <dgm:t>
        <a:bodyPr/>
        <a:lstStyle/>
        <a:p>
          <a:endParaRPr lang="es-MX"/>
        </a:p>
      </dgm:t>
    </dgm:pt>
    <dgm:pt modelId="{7967C4F2-FD63-4612-A01B-27E9ADC40EA3}" type="pres">
      <dgm:prSet presAssocID="{5C56C9BE-2B04-40D5-A0B4-888ED104076A}" presName="spacerB" presStyleCnt="0"/>
      <dgm:spPr/>
    </dgm:pt>
    <dgm:pt modelId="{C18AA2F9-008E-454C-8782-DDBE0C4077DA}" type="pres">
      <dgm:prSet presAssocID="{BDBD2ECA-C8B4-4B94-8A80-AF33C357DE1C}" presName="node" presStyleLbl="node1" presStyleIdx="2" presStyleCnt="4">
        <dgm:presLayoutVars>
          <dgm:bulletEnabled val="1"/>
        </dgm:presLayoutVars>
      </dgm:prSet>
      <dgm:spPr/>
      <dgm:t>
        <a:bodyPr/>
        <a:lstStyle/>
        <a:p>
          <a:endParaRPr lang="es-MX"/>
        </a:p>
      </dgm:t>
    </dgm:pt>
    <dgm:pt modelId="{F2C05D6D-FCAD-441D-87A3-1FE68D7FB437}" type="pres">
      <dgm:prSet presAssocID="{A44670AA-1F3C-4FBC-AC07-36145BFF624F}" presName="sibTransLast" presStyleLbl="sibTrans2D1" presStyleIdx="2" presStyleCnt="3"/>
      <dgm:spPr/>
      <dgm:t>
        <a:bodyPr/>
        <a:lstStyle/>
        <a:p>
          <a:endParaRPr lang="es-MX"/>
        </a:p>
      </dgm:t>
    </dgm:pt>
    <dgm:pt modelId="{A5505AEE-A055-4D8D-9E48-E31742B51393}" type="pres">
      <dgm:prSet presAssocID="{A44670AA-1F3C-4FBC-AC07-36145BFF624F}" presName="connectorText" presStyleLbl="sibTrans2D1" presStyleIdx="2" presStyleCnt="3"/>
      <dgm:spPr/>
      <dgm:t>
        <a:bodyPr/>
        <a:lstStyle/>
        <a:p>
          <a:endParaRPr lang="es-MX"/>
        </a:p>
      </dgm:t>
    </dgm:pt>
    <dgm:pt modelId="{E40743DC-0C02-4273-9A1E-AE6550C1C810}" type="pres">
      <dgm:prSet presAssocID="{A44670AA-1F3C-4FBC-AC07-36145BFF624F}" presName="lastNode" presStyleLbl="node1" presStyleIdx="3" presStyleCnt="4">
        <dgm:presLayoutVars>
          <dgm:bulletEnabled val="1"/>
        </dgm:presLayoutVars>
      </dgm:prSet>
      <dgm:spPr/>
      <dgm:t>
        <a:bodyPr/>
        <a:lstStyle/>
        <a:p>
          <a:endParaRPr lang="es-MX"/>
        </a:p>
      </dgm:t>
    </dgm:pt>
  </dgm:ptLst>
  <dgm:cxnLst>
    <dgm:cxn modelId="{E03393AC-D5D8-4E17-B439-F0C81CC125C4}" type="presOf" srcId="{5C56C9BE-2B04-40D5-A0B4-888ED104076A}" destId="{20A94E2D-66FC-48C3-B0A9-5D7EDBCFAC04}" srcOrd="0" destOrd="0" presId="urn:microsoft.com/office/officeart/2005/8/layout/equation2"/>
    <dgm:cxn modelId="{C7D222B9-5858-4C28-AE5B-B31910787A18}" srcId="{A44670AA-1F3C-4FBC-AC07-36145BFF624F}" destId="{BDBD2ECA-C8B4-4B94-8A80-AF33C357DE1C}" srcOrd="2" destOrd="0" parTransId="{16BD1047-4E1C-4B58-A6BA-DBDC0A6E8F65}" sibTransId="{471E6139-CB49-47CD-8C96-9B96DCD34089}"/>
    <dgm:cxn modelId="{16FC8964-0B07-409F-BCFC-444254B12B48}" srcId="{A44670AA-1F3C-4FBC-AC07-36145BFF624F}" destId="{75CDE2F9-18BA-4AE2-8F03-E1547DF88670}" srcOrd="0" destOrd="0" parTransId="{F839BB82-BCCC-406C-968E-78860A1A5D3D}" sibTransId="{15CEFD2E-F2A8-43B2-9EA2-48C097B1612E}"/>
    <dgm:cxn modelId="{F2703A71-5956-4D56-A311-47F0EBAD3F4C}" type="presOf" srcId="{BDBD2ECA-C8B4-4B94-8A80-AF33C357DE1C}" destId="{C18AA2F9-008E-454C-8782-DDBE0C4077DA}" srcOrd="0" destOrd="0" presId="urn:microsoft.com/office/officeart/2005/8/layout/equation2"/>
    <dgm:cxn modelId="{16740885-0BC2-4B20-A8C0-A69755CCC8E0}" srcId="{A44670AA-1F3C-4FBC-AC07-36145BFF624F}" destId="{3C2FDCD7-964D-4FF3-A41E-EA9F9E2CB7DC}" srcOrd="1" destOrd="0" parTransId="{32D9AB06-5044-4606-A942-CE5B64239F4A}" sibTransId="{5C56C9BE-2B04-40D5-A0B4-888ED104076A}"/>
    <dgm:cxn modelId="{890CA2E7-D41E-4893-8826-E92F3330D365}" type="presOf" srcId="{FCF4A622-A34D-40A1-A2BB-3F0D006B1B44}" destId="{E40743DC-0C02-4273-9A1E-AE6550C1C810}" srcOrd="0" destOrd="0" presId="urn:microsoft.com/office/officeart/2005/8/layout/equation2"/>
    <dgm:cxn modelId="{0C11CE9F-93D5-4E99-B358-FA8187C80568}" type="presOf" srcId="{471E6139-CB49-47CD-8C96-9B96DCD34089}" destId="{A5505AEE-A055-4D8D-9E48-E31742B51393}" srcOrd="1" destOrd="0" presId="urn:microsoft.com/office/officeart/2005/8/layout/equation2"/>
    <dgm:cxn modelId="{DE32ADE0-540B-476E-8277-1FF1D6CBFECF}" type="presOf" srcId="{75CDE2F9-18BA-4AE2-8F03-E1547DF88670}" destId="{AB5A9A4A-F571-4BDA-9E01-F0A362CF1C0D}" srcOrd="0" destOrd="0" presId="urn:microsoft.com/office/officeart/2005/8/layout/equation2"/>
    <dgm:cxn modelId="{4683F57A-0808-4E84-A91B-0E88648BC76D}" type="presOf" srcId="{3C2FDCD7-964D-4FF3-A41E-EA9F9E2CB7DC}" destId="{F619DD4E-DF15-4391-BA04-3D363A343E5D}" srcOrd="0" destOrd="0" presId="urn:microsoft.com/office/officeart/2005/8/layout/equation2"/>
    <dgm:cxn modelId="{B2435D53-FC93-4F99-9F05-FD9BA48A65F6}" type="presOf" srcId="{471E6139-CB49-47CD-8C96-9B96DCD34089}" destId="{F2C05D6D-FCAD-441D-87A3-1FE68D7FB437}" srcOrd="0" destOrd="0" presId="urn:microsoft.com/office/officeart/2005/8/layout/equation2"/>
    <dgm:cxn modelId="{826CC961-383A-4D8E-9EFB-228A34C8E6E1}" type="presOf" srcId="{A44670AA-1F3C-4FBC-AC07-36145BFF624F}" destId="{B0BF947B-3E75-45F0-9795-6620A8AC2F30}" srcOrd="0" destOrd="0" presId="urn:microsoft.com/office/officeart/2005/8/layout/equation2"/>
    <dgm:cxn modelId="{CFC25D6E-9AB6-4B13-A8C0-429E2A3D743A}" srcId="{A44670AA-1F3C-4FBC-AC07-36145BFF624F}" destId="{FCF4A622-A34D-40A1-A2BB-3F0D006B1B44}" srcOrd="3" destOrd="0" parTransId="{CE8A977A-CA11-41CD-A5E8-6ECC5251B5AB}" sibTransId="{27670465-677E-4585-B527-38A64703BE6E}"/>
    <dgm:cxn modelId="{6C8FB835-AC11-445E-8ADF-DD17772D98C3}" type="presOf" srcId="{15CEFD2E-F2A8-43B2-9EA2-48C097B1612E}" destId="{C4629AF5-2743-46F9-B94E-FB377972D764}" srcOrd="0" destOrd="0" presId="urn:microsoft.com/office/officeart/2005/8/layout/equation2"/>
    <dgm:cxn modelId="{561F9492-1FA0-417F-95DE-326EFCBB30C1}" type="presParOf" srcId="{B0BF947B-3E75-45F0-9795-6620A8AC2F30}" destId="{2A90D7E0-0575-419C-A5D2-A9950C42B1AD}" srcOrd="0" destOrd="0" presId="urn:microsoft.com/office/officeart/2005/8/layout/equation2"/>
    <dgm:cxn modelId="{C27406BE-1A40-4852-AF06-D7F0D79E3A6C}" type="presParOf" srcId="{2A90D7E0-0575-419C-A5D2-A9950C42B1AD}" destId="{AB5A9A4A-F571-4BDA-9E01-F0A362CF1C0D}" srcOrd="0" destOrd="0" presId="urn:microsoft.com/office/officeart/2005/8/layout/equation2"/>
    <dgm:cxn modelId="{8E33B7E2-EF95-4884-A502-FF5BC6ED29D9}" type="presParOf" srcId="{2A90D7E0-0575-419C-A5D2-A9950C42B1AD}" destId="{8D3DF740-1C53-4C02-8AED-0CC4CCFEC5CF}" srcOrd="1" destOrd="0" presId="urn:microsoft.com/office/officeart/2005/8/layout/equation2"/>
    <dgm:cxn modelId="{120FDF85-2ABD-4B17-A62C-3C9C14C45382}" type="presParOf" srcId="{2A90D7E0-0575-419C-A5D2-A9950C42B1AD}" destId="{C4629AF5-2743-46F9-B94E-FB377972D764}" srcOrd="2" destOrd="0" presId="urn:microsoft.com/office/officeart/2005/8/layout/equation2"/>
    <dgm:cxn modelId="{83863435-2A1B-471F-93E6-FA1304A9842F}" type="presParOf" srcId="{2A90D7E0-0575-419C-A5D2-A9950C42B1AD}" destId="{576B3315-4B70-4314-B305-B23E427D7977}" srcOrd="3" destOrd="0" presId="urn:microsoft.com/office/officeart/2005/8/layout/equation2"/>
    <dgm:cxn modelId="{7A92DDD9-D748-4AFD-8495-F0D1FD16D339}" type="presParOf" srcId="{2A90D7E0-0575-419C-A5D2-A9950C42B1AD}" destId="{F619DD4E-DF15-4391-BA04-3D363A343E5D}" srcOrd="4" destOrd="0" presId="urn:microsoft.com/office/officeart/2005/8/layout/equation2"/>
    <dgm:cxn modelId="{343A5E96-97EE-4BFF-BE2E-10D52F847437}" type="presParOf" srcId="{2A90D7E0-0575-419C-A5D2-A9950C42B1AD}" destId="{4B331C54-2F55-4096-B1B6-A38D0390CD98}" srcOrd="5" destOrd="0" presId="urn:microsoft.com/office/officeart/2005/8/layout/equation2"/>
    <dgm:cxn modelId="{44C88B73-45E9-4BCE-946F-1D2A099A97DF}" type="presParOf" srcId="{2A90D7E0-0575-419C-A5D2-A9950C42B1AD}" destId="{20A94E2D-66FC-48C3-B0A9-5D7EDBCFAC04}" srcOrd="6" destOrd="0" presId="urn:microsoft.com/office/officeart/2005/8/layout/equation2"/>
    <dgm:cxn modelId="{9966E4AE-B11B-4DD9-BA29-7CA6CEA49665}" type="presParOf" srcId="{2A90D7E0-0575-419C-A5D2-A9950C42B1AD}" destId="{7967C4F2-FD63-4612-A01B-27E9ADC40EA3}" srcOrd="7" destOrd="0" presId="urn:microsoft.com/office/officeart/2005/8/layout/equation2"/>
    <dgm:cxn modelId="{BCEB8AA3-264B-4875-AAF1-79F11857DD8C}" type="presParOf" srcId="{2A90D7E0-0575-419C-A5D2-A9950C42B1AD}" destId="{C18AA2F9-008E-454C-8782-DDBE0C4077DA}" srcOrd="8" destOrd="0" presId="urn:microsoft.com/office/officeart/2005/8/layout/equation2"/>
    <dgm:cxn modelId="{90704BA7-5019-4878-989F-0D8E8CDD4080}" type="presParOf" srcId="{B0BF947B-3E75-45F0-9795-6620A8AC2F30}" destId="{F2C05D6D-FCAD-441D-87A3-1FE68D7FB437}" srcOrd="1" destOrd="0" presId="urn:microsoft.com/office/officeart/2005/8/layout/equation2"/>
    <dgm:cxn modelId="{F25B291A-B31F-487F-AE0C-918B499292CA}" type="presParOf" srcId="{F2C05D6D-FCAD-441D-87A3-1FE68D7FB437}" destId="{A5505AEE-A055-4D8D-9E48-E31742B51393}" srcOrd="0" destOrd="0" presId="urn:microsoft.com/office/officeart/2005/8/layout/equation2"/>
    <dgm:cxn modelId="{12B9BB1F-C8FB-4C01-87F9-00DB93A572CA}" type="presParOf" srcId="{B0BF947B-3E75-45F0-9795-6620A8AC2F30}" destId="{E40743DC-0C02-4273-9A1E-AE6550C1C810}"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44670AA-1F3C-4FBC-AC07-36145BFF624F}" type="doc">
      <dgm:prSet loTypeId="urn:microsoft.com/office/officeart/2005/8/layout/cycle4" loCatId="cycle" qsTypeId="urn:microsoft.com/office/officeart/2005/8/quickstyle/simple1" qsCatId="simple" csTypeId="urn:microsoft.com/office/officeart/2005/8/colors/accent6_3" csCatId="accent6" phldr="1"/>
      <dgm:spPr/>
      <dgm:t>
        <a:bodyPr/>
        <a:lstStyle/>
        <a:p>
          <a:endParaRPr lang="es-MX"/>
        </a:p>
      </dgm:t>
    </dgm:pt>
    <dgm:pt modelId="{3C2FDCD7-964D-4FF3-A41E-EA9F9E2CB7DC}">
      <dgm:prSet phldrT="[Texto]"/>
      <dgm:spPr/>
      <dgm:t>
        <a:bodyPr/>
        <a:lstStyle/>
        <a:p>
          <a:r>
            <a:rPr lang="es-MX" dirty="0" smtClean="0"/>
            <a:t>Empresas:</a:t>
          </a:r>
          <a:endParaRPr lang="es-MX" dirty="0"/>
        </a:p>
      </dgm:t>
    </dgm:pt>
    <dgm:pt modelId="{32D9AB06-5044-4606-A942-CE5B64239F4A}" type="parTrans" cxnId="{16740885-0BC2-4B20-A8C0-A69755CCC8E0}">
      <dgm:prSet/>
      <dgm:spPr/>
      <dgm:t>
        <a:bodyPr/>
        <a:lstStyle/>
        <a:p>
          <a:endParaRPr lang="es-MX"/>
        </a:p>
      </dgm:t>
    </dgm:pt>
    <dgm:pt modelId="{5C56C9BE-2B04-40D5-A0B4-888ED104076A}" type="sibTrans" cxnId="{16740885-0BC2-4B20-A8C0-A69755CCC8E0}">
      <dgm:prSet/>
      <dgm:spPr/>
      <dgm:t>
        <a:bodyPr/>
        <a:lstStyle/>
        <a:p>
          <a:endParaRPr lang="es-MX"/>
        </a:p>
      </dgm:t>
    </dgm:pt>
    <dgm:pt modelId="{19DF780D-799B-4E8F-9707-603179356533}">
      <dgm:prSet custT="1"/>
      <dgm:spPr/>
      <dgm:t>
        <a:bodyPr/>
        <a:lstStyle/>
        <a:p>
          <a:pPr algn="r"/>
          <a:r>
            <a:rPr lang="es-MX" sz="1200" dirty="0" smtClean="0"/>
            <a:t>Facebook, Googole y AT&amp;T, 1 millón de dólares cada uno.</a:t>
          </a:r>
        </a:p>
      </dgm:t>
    </dgm:pt>
    <dgm:pt modelId="{FDEACF62-CBD9-40C0-B68C-46AE75AA4CB5}" type="parTrans" cxnId="{449B520F-95D0-4EF7-A5B2-EA25AE784823}">
      <dgm:prSet/>
      <dgm:spPr/>
      <dgm:t>
        <a:bodyPr/>
        <a:lstStyle/>
        <a:p>
          <a:endParaRPr lang="es-MX"/>
        </a:p>
      </dgm:t>
    </dgm:pt>
    <dgm:pt modelId="{F496FA1B-CCCF-48F4-8311-70E06EA55190}" type="sibTrans" cxnId="{449B520F-95D0-4EF7-A5B2-EA25AE784823}">
      <dgm:prSet/>
      <dgm:spPr/>
      <dgm:t>
        <a:bodyPr/>
        <a:lstStyle/>
        <a:p>
          <a:endParaRPr lang="es-MX"/>
        </a:p>
      </dgm:t>
    </dgm:pt>
    <dgm:pt modelId="{83633717-ADDF-4EF1-B72C-B021A954269C}">
      <dgm:prSet custT="1"/>
      <dgm:spPr/>
      <dgm:t>
        <a:bodyPr/>
        <a:lstStyle/>
        <a:p>
          <a:pPr algn="r"/>
          <a:r>
            <a:rPr lang="es-MX" sz="1200" dirty="0" smtClean="0"/>
            <a:t>Samsung México, 20 millones de pesos</a:t>
          </a:r>
        </a:p>
      </dgm:t>
    </dgm:pt>
    <dgm:pt modelId="{03A774A1-6BB5-49BE-8CCD-0EB72EF5BA02}" type="parTrans" cxnId="{FA1E41FE-C83F-43B4-A87F-B54E928EF908}">
      <dgm:prSet/>
      <dgm:spPr/>
      <dgm:t>
        <a:bodyPr/>
        <a:lstStyle/>
        <a:p>
          <a:endParaRPr lang="es-MX"/>
        </a:p>
      </dgm:t>
    </dgm:pt>
    <dgm:pt modelId="{BA1334CE-624F-4406-9799-656853050926}" type="sibTrans" cxnId="{FA1E41FE-C83F-43B4-A87F-B54E928EF908}">
      <dgm:prSet/>
      <dgm:spPr/>
      <dgm:t>
        <a:bodyPr/>
        <a:lstStyle/>
        <a:p>
          <a:endParaRPr lang="es-MX"/>
        </a:p>
      </dgm:t>
    </dgm:pt>
    <dgm:pt modelId="{CC4A476A-6FC6-486B-96F8-C492E403684B}">
      <dgm:prSet custT="1"/>
      <dgm:spPr/>
      <dgm:t>
        <a:bodyPr/>
        <a:lstStyle/>
        <a:p>
          <a:pPr algn="r"/>
          <a:r>
            <a:rPr lang="es-MX" sz="1200" dirty="0" smtClean="0"/>
            <a:t>Apple, 1 millón de dólares</a:t>
          </a:r>
        </a:p>
      </dgm:t>
    </dgm:pt>
    <dgm:pt modelId="{05E75FDA-6E82-4539-BBCD-47CE1036A9A9}" type="parTrans" cxnId="{835B26E9-060A-4B47-80DE-935D8327B1E0}">
      <dgm:prSet/>
      <dgm:spPr/>
      <dgm:t>
        <a:bodyPr/>
        <a:lstStyle/>
        <a:p>
          <a:endParaRPr lang="es-MX"/>
        </a:p>
      </dgm:t>
    </dgm:pt>
    <dgm:pt modelId="{97BE19DE-F1B8-4AB6-A9DA-B39D3D8C85EC}" type="sibTrans" cxnId="{835B26E9-060A-4B47-80DE-935D8327B1E0}">
      <dgm:prSet/>
      <dgm:spPr/>
      <dgm:t>
        <a:bodyPr/>
        <a:lstStyle/>
        <a:p>
          <a:endParaRPr lang="es-MX"/>
        </a:p>
      </dgm:t>
    </dgm:pt>
    <dgm:pt modelId="{115F6C79-8707-43F0-BACB-6F5CEA49FE51}">
      <dgm:prSet custT="1"/>
      <dgm:spPr/>
      <dgm:t>
        <a:bodyPr/>
        <a:lstStyle/>
        <a:p>
          <a:pPr algn="r"/>
          <a:r>
            <a:rPr lang="es-MX" sz="1200" dirty="0" smtClean="0"/>
            <a:t>Disney, 500     mil dólares</a:t>
          </a:r>
        </a:p>
      </dgm:t>
    </dgm:pt>
    <dgm:pt modelId="{649CB0AD-0878-4370-A432-0CB316B40411}" type="parTrans" cxnId="{A2439B89-B85F-4E95-8F8C-3D71D86F66F3}">
      <dgm:prSet/>
      <dgm:spPr/>
      <dgm:t>
        <a:bodyPr/>
        <a:lstStyle/>
        <a:p>
          <a:endParaRPr lang="es-MX"/>
        </a:p>
      </dgm:t>
    </dgm:pt>
    <dgm:pt modelId="{AC8EB95E-E9E8-496D-BF06-4385FE4880D9}" type="sibTrans" cxnId="{A2439B89-B85F-4E95-8F8C-3D71D86F66F3}">
      <dgm:prSet/>
      <dgm:spPr/>
      <dgm:t>
        <a:bodyPr/>
        <a:lstStyle/>
        <a:p>
          <a:endParaRPr lang="es-MX"/>
        </a:p>
      </dgm:t>
    </dgm:pt>
    <dgm:pt modelId="{E31A1578-8938-47D4-9FA3-99FF2BA85337}">
      <dgm:prSet phldrT="[Texto]"/>
      <dgm:spPr/>
      <dgm:t>
        <a:bodyPr/>
        <a:lstStyle/>
        <a:p>
          <a:r>
            <a:rPr lang="es-MX" dirty="0" smtClean="0"/>
            <a:t>Famosos:</a:t>
          </a:r>
          <a:endParaRPr lang="es-MX" dirty="0"/>
        </a:p>
      </dgm:t>
    </dgm:pt>
    <dgm:pt modelId="{EF92B616-E91A-409A-9C22-36282770F303}" type="parTrans" cxnId="{C2038CB5-B8BF-444C-8952-A9736007FB94}">
      <dgm:prSet/>
      <dgm:spPr/>
      <dgm:t>
        <a:bodyPr/>
        <a:lstStyle/>
        <a:p>
          <a:endParaRPr lang="es-MX"/>
        </a:p>
      </dgm:t>
    </dgm:pt>
    <dgm:pt modelId="{F20B6440-C8AA-40D1-81C8-A82F7B546005}" type="sibTrans" cxnId="{C2038CB5-B8BF-444C-8952-A9736007FB94}">
      <dgm:prSet/>
      <dgm:spPr/>
      <dgm:t>
        <a:bodyPr/>
        <a:lstStyle/>
        <a:p>
          <a:endParaRPr lang="es-MX"/>
        </a:p>
      </dgm:t>
    </dgm:pt>
    <dgm:pt modelId="{C0146D52-E545-461B-90D0-A45B0FFA9741}">
      <dgm:prSet custT="1"/>
      <dgm:spPr/>
      <dgm:t>
        <a:bodyPr/>
        <a:lstStyle/>
        <a:p>
          <a:r>
            <a:rPr lang="es-MX" sz="1400" dirty="0" smtClean="0"/>
            <a:t>Lady Gaga, 2 millones de dólares</a:t>
          </a:r>
          <a:endParaRPr lang="es-MX" sz="1400" dirty="0"/>
        </a:p>
      </dgm:t>
    </dgm:pt>
    <dgm:pt modelId="{C5DFF346-B8B5-49DC-8D08-2A58EE47E22F}" type="parTrans" cxnId="{1354CE5A-9D79-4FA1-9761-3E8ACC6DF0A3}">
      <dgm:prSet/>
      <dgm:spPr/>
      <dgm:t>
        <a:bodyPr/>
        <a:lstStyle/>
        <a:p>
          <a:endParaRPr lang="es-MX"/>
        </a:p>
      </dgm:t>
    </dgm:pt>
    <dgm:pt modelId="{00731925-2DE9-4B60-8572-97565513D384}" type="sibTrans" cxnId="{1354CE5A-9D79-4FA1-9761-3E8ACC6DF0A3}">
      <dgm:prSet/>
      <dgm:spPr/>
      <dgm:t>
        <a:bodyPr/>
        <a:lstStyle/>
        <a:p>
          <a:endParaRPr lang="es-MX"/>
        </a:p>
      </dgm:t>
    </dgm:pt>
    <dgm:pt modelId="{3ADEEA21-8B2C-4E32-BD10-C5C2208FB6B5}">
      <dgm:prSet custT="1"/>
      <dgm:spPr/>
      <dgm:t>
        <a:bodyPr/>
        <a:lstStyle/>
        <a:p>
          <a:r>
            <a:rPr lang="es-MX" sz="1400" dirty="0"/>
            <a:t>Shawn Mendes, 100 mil dólares</a:t>
          </a:r>
        </a:p>
      </dgm:t>
    </dgm:pt>
    <dgm:pt modelId="{6F5368A6-322F-4DBD-9E39-8BF58C8E283B}" type="parTrans" cxnId="{3F263851-0EAC-447F-B11B-56B5FC7AA9DF}">
      <dgm:prSet/>
      <dgm:spPr/>
      <dgm:t>
        <a:bodyPr/>
        <a:lstStyle/>
        <a:p>
          <a:endParaRPr lang="es-MX"/>
        </a:p>
      </dgm:t>
    </dgm:pt>
    <dgm:pt modelId="{FCDF074A-3875-4D4C-9FF2-CA928E9AA37F}" type="sibTrans" cxnId="{3F263851-0EAC-447F-B11B-56B5FC7AA9DF}">
      <dgm:prSet/>
      <dgm:spPr/>
      <dgm:t>
        <a:bodyPr/>
        <a:lstStyle/>
        <a:p>
          <a:endParaRPr lang="es-MX"/>
        </a:p>
      </dgm:t>
    </dgm:pt>
    <dgm:pt modelId="{F919FAC9-134F-4D89-AADE-B3E23697C5D2}">
      <dgm:prSet custT="1"/>
      <dgm:spPr/>
      <dgm:t>
        <a:bodyPr/>
        <a:lstStyle/>
        <a:p>
          <a:r>
            <a:rPr lang="es-MX" sz="1400" dirty="0"/>
            <a:t>Salma Hayek, 100 mil dólares</a:t>
          </a:r>
        </a:p>
      </dgm:t>
    </dgm:pt>
    <dgm:pt modelId="{375E6030-C757-432A-8312-6C7BDD23D9EE}" type="parTrans" cxnId="{64A76C9C-C864-440F-A207-73D64DA3AE8C}">
      <dgm:prSet/>
      <dgm:spPr/>
      <dgm:t>
        <a:bodyPr/>
        <a:lstStyle/>
        <a:p>
          <a:endParaRPr lang="es-MX"/>
        </a:p>
      </dgm:t>
    </dgm:pt>
    <dgm:pt modelId="{840D1689-7304-46D7-B575-67A7ACC729CD}" type="sibTrans" cxnId="{64A76C9C-C864-440F-A207-73D64DA3AE8C}">
      <dgm:prSet/>
      <dgm:spPr/>
      <dgm:t>
        <a:bodyPr/>
        <a:lstStyle/>
        <a:p>
          <a:endParaRPr lang="es-MX"/>
        </a:p>
      </dgm:t>
    </dgm:pt>
    <dgm:pt modelId="{E16DD54B-0D54-4813-AE78-17C9C5B71013}">
      <dgm:prSet custT="1"/>
      <dgm:spPr/>
      <dgm:t>
        <a:bodyPr/>
        <a:lstStyle/>
        <a:p>
          <a:r>
            <a:rPr lang="es-MX" sz="1400" dirty="0"/>
            <a:t>Thalía, 100 mil dólares</a:t>
          </a:r>
        </a:p>
      </dgm:t>
    </dgm:pt>
    <dgm:pt modelId="{9A0133A4-834C-44B5-8D5A-8495C01BF790}" type="parTrans" cxnId="{2EEAE384-F972-48C9-ACD8-7C82E3D42F4D}">
      <dgm:prSet/>
      <dgm:spPr/>
      <dgm:t>
        <a:bodyPr/>
        <a:lstStyle/>
        <a:p>
          <a:endParaRPr lang="es-MX"/>
        </a:p>
      </dgm:t>
    </dgm:pt>
    <dgm:pt modelId="{3BF71BD7-D689-46DC-8745-96416BB05F77}" type="sibTrans" cxnId="{2EEAE384-F972-48C9-ACD8-7C82E3D42F4D}">
      <dgm:prSet/>
      <dgm:spPr/>
      <dgm:t>
        <a:bodyPr/>
        <a:lstStyle/>
        <a:p>
          <a:endParaRPr lang="es-MX"/>
        </a:p>
      </dgm:t>
    </dgm:pt>
    <dgm:pt modelId="{7F0839AD-696B-4A91-A582-6F9B5EC98513}">
      <dgm:prSet phldrT="[Texto]"/>
      <dgm:spPr/>
      <dgm:t>
        <a:bodyPr/>
        <a:lstStyle/>
        <a:p>
          <a:r>
            <a:rPr lang="es-MX" dirty="0" smtClean="0"/>
            <a:t>Deportistas</a:t>
          </a:r>
          <a:endParaRPr lang="es-MX" dirty="0"/>
        </a:p>
      </dgm:t>
    </dgm:pt>
    <dgm:pt modelId="{F8084FE5-685E-4CA6-9765-019183DF3A09}" type="parTrans" cxnId="{51CD22D1-D61C-4A06-9519-8C85A47CBF5F}">
      <dgm:prSet/>
      <dgm:spPr/>
      <dgm:t>
        <a:bodyPr/>
        <a:lstStyle/>
        <a:p>
          <a:endParaRPr lang="es-MX"/>
        </a:p>
      </dgm:t>
    </dgm:pt>
    <dgm:pt modelId="{B56FC3E3-A15E-426B-B693-7F5775295086}" type="sibTrans" cxnId="{51CD22D1-D61C-4A06-9519-8C85A47CBF5F}">
      <dgm:prSet/>
      <dgm:spPr/>
      <dgm:t>
        <a:bodyPr/>
        <a:lstStyle/>
        <a:p>
          <a:endParaRPr lang="es-MX"/>
        </a:p>
      </dgm:t>
    </dgm:pt>
    <dgm:pt modelId="{B4C6EF3B-65B8-4245-9817-B503C1D36FE6}">
      <dgm:prSet custT="1"/>
      <dgm:spPr/>
      <dgm:t>
        <a:bodyPr anchor="b"/>
        <a:lstStyle/>
        <a:p>
          <a:r>
            <a:rPr lang="pt-BR" sz="1200" dirty="0" smtClean="0"/>
            <a:t>Cristiano Ronaldo, 700 mil euros</a:t>
          </a:r>
          <a:endParaRPr lang="es-MX" sz="1200" dirty="0"/>
        </a:p>
      </dgm:t>
    </dgm:pt>
    <dgm:pt modelId="{58A386FE-AADC-4B61-B217-F4CB24E48309}" type="parTrans" cxnId="{635F36AD-A112-44FF-B34B-15D018DABF84}">
      <dgm:prSet/>
      <dgm:spPr/>
      <dgm:t>
        <a:bodyPr/>
        <a:lstStyle/>
        <a:p>
          <a:endParaRPr lang="es-MX"/>
        </a:p>
      </dgm:t>
    </dgm:pt>
    <dgm:pt modelId="{49318027-CB3B-4906-B40F-F180BB168244}" type="sibTrans" cxnId="{635F36AD-A112-44FF-B34B-15D018DABF84}">
      <dgm:prSet/>
      <dgm:spPr/>
      <dgm:t>
        <a:bodyPr/>
        <a:lstStyle/>
        <a:p>
          <a:endParaRPr lang="es-MX"/>
        </a:p>
      </dgm:t>
    </dgm:pt>
    <dgm:pt modelId="{C1F81680-D3C2-4E2A-80EA-EE53790BC54D}">
      <dgm:prSet custT="1"/>
      <dgm:spPr/>
      <dgm:t>
        <a:bodyPr anchor="b"/>
        <a:lstStyle/>
        <a:p>
          <a:r>
            <a:rPr lang="es-MX" sz="1200" dirty="0"/>
            <a:t>"Checo" Pérez, 3 millones de pesos</a:t>
          </a:r>
        </a:p>
      </dgm:t>
    </dgm:pt>
    <dgm:pt modelId="{2CA4E526-FA68-4C78-A65F-E6944F0854E5}" type="parTrans" cxnId="{C2DA8F0F-0EA3-4CD9-A4DD-BF4469D73518}">
      <dgm:prSet/>
      <dgm:spPr/>
      <dgm:t>
        <a:bodyPr/>
        <a:lstStyle/>
        <a:p>
          <a:endParaRPr lang="es-MX"/>
        </a:p>
      </dgm:t>
    </dgm:pt>
    <dgm:pt modelId="{9BF355BE-2FD2-4A93-AC0E-83F616855007}" type="sibTrans" cxnId="{C2DA8F0F-0EA3-4CD9-A4DD-BF4469D73518}">
      <dgm:prSet/>
      <dgm:spPr/>
      <dgm:t>
        <a:bodyPr/>
        <a:lstStyle/>
        <a:p>
          <a:endParaRPr lang="es-MX"/>
        </a:p>
      </dgm:t>
    </dgm:pt>
    <dgm:pt modelId="{020D7A39-2888-4CFA-A285-0D3AAD40472A}">
      <dgm:prSet custT="1"/>
      <dgm:spPr/>
      <dgm:t>
        <a:bodyPr anchor="b"/>
        <a:lstStyle/>
        <a:p>
          <a:r>
            <a:rPr lang="es-MX" sz="1200" dirty="0"/>
            <a:t>"Canelo" Álvarez, 1 millón de dólares</a:t>
          </a:r>
        </a:p>
      </dgm:t>
    </dgm:pt>
    <dgm:pt modelId="{05EA097A-F5CB-4973-9BB8-267E85AA91C9}" type="parTrans" cxnId="{2A35E61E-12B5-4E30-8C64-6854FA816C4B}">
      <dgm:prSet/>
      <dgm:spPr/>
      <dgm:t>
        <a:bodyPr/>
        <a:lstStyle/>
        <a:p>
          <a:endParaRPr lang="es-MX"/>
        </a:p>
      </dgm:t>
    </dgm:pt>
    <dgm:pt modelId="{009411FC-6189-44ED-836B-062F7E6CF329}" type="sibTrans" cxnId="{2A35E61E-12B5-4E30-8C64-6854FA816C4B}">
      <dgm:prSet/>
      <dgm:spPr/>
      <dgm:t>
        <a:bodyPr/>
        <a:lstStyle/>
        <a:p>
          <a:endParaRPr lang="es-MX"/>
        </a:p>
      </dgm:t>
    </dgm:pt>
    <dgm:pt modelId="{D8DACE7E-26FA-45EC-8D95-E5670B0D715C}">
      <dgm:prSet custT="1"/>
      <dgm:spPr/>
      <dgm:t>
        <a:bodyPr anchor="b"/>
        <a:lstStyle/>
        <a:p>
          <a:r>
            <a:rPr lang="es-MX" sz="1200" dirty="0"/>
            <a:t>Miguel Layún y "Chicharito" Hernández, 3.5 millones de pesos y pretenden recaudar 9.</a:t>
          </a:r>
        </a:p>
      </dgm:t>
    </dgm:pt>
    <dgm:pt modelId="{5C90574E-6064-4052-A797-E80BBD58E8D8}" type="parTrans" cxnId="{9579FADC-BEB0-4E5D-9B9B-DED60BD94BA1}">
      <dgm:prSet/>
      <dgm:spPr/>
      <dgm:t>
        <a:bodyPr/>
        <a:lstStyle/>
        <a:p>
          <a:endParaRPr lang="es-MX"/>
        </a:p>
      </dgm:t>
    </dgm:pt>
    <dgm:pt modelId="{517CDF45-D776-4C59-BD45-134E51BF8698}" type="sibTrans" cxnId="{9579FADC-BEB0-4E5D-9B9B-DED60BD94BA1}">
      <dgm:prSet/>
      <dgm:spPr/>
      <dgm:t>
        <a:bodyPr/>
        <a:lstStyle/>
        <a:p>
          <a:endParaRPr lang="es-MX"/>
        </a:p>
      </dgm:t>
    </dgm:pt>
    <dgm:pt modelId="{6190449C-0233-493F-9132-B25A835B4EAC}">
      <dgm:prSet/>
      <dgm:spPr/>
      <dgm:t>
        <a:bodyPr/>
        <a:lstStyle/>
        <a:p>
          <a:r>
            <a:rPr lang="es-MX" dirty="0" smtClean="0"/>
            <a:t>Gobiernos </a:t>
          </a:r>
          <a:endParaRPr lang="es-MX" dirty="0"/>
        </a:p>
      </dgm:t>
    </dgm:pt>
    <dgm:pt modelId="{F1FC92FB-04E5-49A4-9816-90579C9F9F6F}" type="parTrans" cxnId="{BA8B31E1-26D2-4326-BFF0-75871CDDF94D}">
      <dgm:prSet/>
      <dgm:spPr/>
      <dgm:t>
        <a:bodyPr/>
        <a:lstStyle/>
        <a:p>
          <a:endParaRPr lang="es-MX"/>
        </a:p>
      </dgm:t>
    </dgm:pt>
    <dgm:pt modelId="{12C54E54-F61A-4B85-AE71-99943DCD06C9}" type="sibTrans" cxnId="{BA8B31E1-26D2-4326-BFF0-75871CDDF94D}">
      <dgm:prSet/>
      <dgm:spPr/>
      <dgm:t>
        <a:bodyPr/>
        <a:lstStyle/>
        <a:p>
          <a:endParaRPr lang="es-MX"/>
        </a:p>
      </dgm:t>
    </dgm:pt>
    <dgm:pt modelId="{A7F55686-74C0-4A25-B9C3-04D5DF4C0E6B}">
      <dgm:prSet custT="1"/>
      <dgm:spPr/>
      <dgm:t>
        <a:bodyPr anchor="b"/>
        <a:lstStyle/>
        <a:p>
          <a:r>
            <a:rPr lang="es-MX" sz="1400" dirty="0" smtClean="0"/>
            <a:t>El Vaticano, 150 mil dólares </a:t>
          </a:r>
          <a:endParaRPr lang="es-MX" sz="1400" dirty="0"/>
        </a:p>
      </dgm:t>
    </dgm:pt>
    <dgm:pt modelId="{610E4317-BA5C-41B1-A9B4-6CD7CF359C62}" type="parTrans" cxnId="{CEB6BD1B-B6FF-4E41-8B20-4FAEA2D2C1A0}">
      <dgm:prSet/>
      <dgm:spPr/>
      <dgm:t>
        <a:bodyPr/>
        <a:lstStyle/>
        <a:p>
          <a:endParaRPr lang="es-MX"/>
        </a:p>
      </dgm:t>
    </dgm:pt>
    <dgm:pt modelId="{75B331E8-B48A-497E-9C83-A00B89B6E61A}" type="sibTrans" cxnId="{CEB6BD1B-B6FF-4E41-8B20-4FAEA2D2C1A0}">
      <dgm:prSet/>
      <dgm:spPr/>
      <dgm:t>
        <a:bodyPr/>
        <a:lstStyle/>
        <a:p>
          <a:endParaRPr lang="es-MX"/>
        </a:p>
      </dgm:t>
    </dgm:pt>
    <dgm:pt modelId="{EFB3CDB6-39F7-4DCE-934E-C031327FFD5F}">
      <dgm:prSet custT="1"/>
      <dgm:spPr/>
      <dgm:t>
        <a:bodyPr anchor="b"/>
        <a:lstStyle/>
        <a:p>
          <a:r>
            <a:rPr lang="es-MX" sz="1400" dirty="0"/>
            <a:t>China, 1 millón de dólares</a:t>
          </a:r>
        </a:p>
      </dgm:t>
    </dgm:pt>
    <dgm:pt modelId="{26BA549F-5D40-41D6-A6E1-479C77D05C80}" type="parTrans" cxnId="{383C4F99-4740-4F40-AB4D-8BE9DEDDD081}">
      <dgm:prSet/>
      <dgm:spPr/>
      <dgm:t>
        <a:bodyPr/>
        <a:lstStyle/>
        <a:p>
          <a:endParaRPr lang="es-MX"/>
        </a:p>
      </dgm:t>
    </dgm:pt>
    <dgm:pt modelId="{50444DF7-5605-4DAF-B4DE-8D669A010758}" type="sibTrans" cxnId="{383C4F99-4740-4F40-AB4D-8BE9DEDDD081}">
      <dgm:prSet/>
      <dgm:spPr/>
      <dgm:t>
        <a:bodyPr/>
        <a:lstStyle/>
        <a:p>
          <a:endParaRPr lang="es-MX"/>
        </a:p>
      </dgm:t>
    </dgm:pt>
    <dgm:pt modelId="{1F342879-C11F-49A7-B2B7-EAEB77512C56}">
      <dgm:prSet custT="1"/>
      <dgm:spPr/>
      <dgm:t>
        <a:bodyPr anchor="b"/>
        <a:lstStyle/>
        <a:p>
          <a:r>
            <a:rPr lang="es-MX" sz="1400" dirty="0"/>
            <a:t>Estados Unidos, 100 mil dólares</a:t>
          </a:r>
        </a:p>
      </dgm:t>
    </dgm:pt>
    <dgm:pt modelId="{610EAA60-33B9-4A1B-AC69-CFA15EBB2742}" type="parTrans" cxnId="{495BA03F-7BC2-45C9-9C23-8CFE1CCCC35D}">
      <dgm:prSet/>
      <dgm:spPr/>
      <dgm:t>
        <a:bodyPr/>
        <a:lstStyle/>
        <a:p>
          <a:endParaRPr lang="es-MX"/>
        </a:p>
      </dgm:t>
    </dgm:pt>
    <dgm:pt modelId="{28886E07-524C-4684-AFF1-3D417BDFFA9A}" type="sibTrans" cxnId="{495BA03F-7BC2-45C9-9C23-8CFE1CCCC35D}">
      <dgm:prSet/>
      <dgm:spPr/>
      <dgm:t>
        <a:bodyPr/>
        <a:lstStyle/>
        <a:p>
          <a:endParaRPr lang="es-MX"/>
        </a:p>
      </dgm:t>
    </dgm:pt>
    <dgm:pt modelId="{E6F9366D-3D50-4085-9938-02B7CA13900B}">
      <dgm:prSet custT="1"/>
      <dgm:spPr/>
      <dgm:t>
        <a:bodyPr anchor="b"/>
        <a:lstStyle/>
        <a:p>
          <a:r>
            <a:rPr lang="es-MX" sz="1400" dirty="0"/>
            <a:t>Corea del Sur, 1 millón de dólares</a:t>
          </a:r>
        </a:p>
      </dgm:t>
    </dgm:pt>
    <dgm:pt modelId="{54BD2BB4-8ACA-44C5-83D6-E5255CCA9214}" type="parTrans" cxnId="{D32EF786-47A7-4A14-9570-57CD6355847D}">
      <dgm:prSet/>
      <dgm:spPr/>
      <dgm:t>
        <a:bodyPr/>
        <a:lstStyle/>
        <a:p>
          <a:endParaRPr lang="es-MX"/>
        </a:p>
      </dgm:t>
    </dgm:pt>
    <dgm:pt modelId="{FFDC89B9-8203-41B2-A7F0-C44017FC4A16}" type="sibTrans" cxnId="{D32EF786-47A7-4A14-9570-57CD6355847D}">
      <dgm:prSet/>
      <dgm:spPr/>
      <dgm:t>
        <a:bodyPr/>
        <a:lstStyle/>
        <a:p>
          <a:endParaRPr lang="es-MX"/>
        </a:p>
      </dgm:t>
    </dgm:pt>
    <dgm:pt modelId="{18AEB5CB-DDE4-4B01-B6DD-86BC2AB0F978}" type="pres">
      <dgm:prSet presAssocID="{A44670AA-1F3C-4FBC-AC07-36145BFF624F}" presName="cycleMatrixDiagram" presStyleCnt="0">
        <dgm:presLayoutVars>
          <dgm:chMax val="1"/>
          <dgm:dir/>
          <dgm:animLvl val="lvl"/>
          <dgm:resizeHandles val="exact"/>
        </dgm:presLayoutVars>
      </dgm:prSet>
      <dgm:spPr/>
      <dgm:t>
        <a:bodyPr/>
        <a:lstStyle/>
        <a:p>
          <a:endParaRPr lang="es-MX"/>
        </a:p>
      </dgm:t>
    </dgm:pt>
    <dgm:pt modelId="{F496F068-2286-4834-8AA6-8C95516E4C75}" type="pres">
      <dgm:prSet presAssocID="{A44670AA-1F3C-4FBC-AC07-36145BFF624F}" presName="children" presStyleCnt="0"/>
      <dgm:spPr/>
    </dgm:pt>
    <dgm:pt modelId="{81214EDE-607F-4DEC-92F7-D5D4188CC6D8}" type="pres">
      <dgm:prSet presAssocID="{A44670AA-1F3C-4FBC-AC07-36145BFF624F}" presName="child1group" presStyleCnt="0"/>
      <dgm:spPr/>
    </dgm:pt>
    <dgm:pt modelId="{1662DD93-938F-4EEF-960F-EAC2BC7A9805}" type="pres">
      <dgm:prSet presAssocID="{A44670AA-1F3C-4FBC-AC07-36145BFF624F}" presName="child1" presStyleLbl="bgAcc1" presStyleIdx="0" presStyleCnt="4"/>
      <dgm:spPr/>
      <dgm:t>
        <a:bodyPr/>
        <a:lstStyle/>
        <a:p>
          <a:endParaRPr lang="es-MX"/>
        </a:p>
      </dgm:t>
    </dgm:pt>
    <dgm:pt modelId="{8852FD1C-CEDD-4971-AAB8-8AECCBE5F73B}" type="pres">
      <dgm:prSet presAssocID="{A44670AA-1F3C-4FBC-AC07-36145BFF624F}" presName="child1Text" presStyleLbl="bgAcc1" presStyleIdx="0" presStyleCnt="4">
        <dgm:presLayoutVars>
          <dgm:bulletEnabled val="1"/>
        </dgm:presLayoutVars>
      </dgm:prSet>
      <dgm:spPr/>
      <dgm:t>
        <a:bodyPr/>
        <a:lstStyle/>
        <a:p>
          <a:endParaRPr lang="es-MX"/>
        </a:p>
      </dgm:t>
    </dgm:pt>
    <dgm:pt modelId="{F29C4355-1A0C-456E-A3DE-441164C5FA75}" type="pres">
      <dgm:prSet presAssocID="{A44670AA-1F3C-4FBC-AC07-36145BFF624F}" presName="child2group" presStyleCnt="0"/>
      <dgm:spPr/>
    </dgm:pt>
    <dgm:pt modelId="{F4296B97-B3A9-4A3D-A419-4102B2543BBC}" type="pres">
      <dgm:prSet presAssocID="{A44670AA-1F3C-4FBC-AC07-36145BFF624F}" presName="child2" presStyleLbl="bgAcc1" presStyleIdx="1" presStyleCnt="4"/>
      <dgm:spPr/>
      <dgm:t>
        <a:bodyPr/>
        <a:lstStyle/>
        <a:p>
          <a:endParaRPr lang="es-MX"/>
        </a:p>
      </dgm:t>
    </dgm:pt>
    <dgm:pt modelId="{7F79741C-4935-4E87-B300-F8F61FBF3779}" type="pres">
      <dgm:prSet presAssocID="{A44670AA-1F3C-4FBC-AC07-36145BFF624F}" presName="child2Text" presStyleLbl="bgAcc1" presStyleIdx="1" presStyleCnt="4">
        <dgm:presLayoutVars>
          <dgm:bulletEnabled val="1"/>
        </dgm:presLayoutVars>
      </dgm:prSet>
      <dgm:spPr/>
      <dgm:t>
        <a:bodyPr/>
        <a:lstStyle/>
        <a:p>
          <a:endParaRPr lang="es-MX"/>
        </a:p>
      </dgm:t>
    </dgm:pt>
    <dgm:pt modelId="{9805356B-1119-4CD3-BA27-A98B6B2A9899}" type="pres">
      <dgm:prSet presAssocID="{A44670AA-1F3C-4FBC-AC07-36145BFF624F}" presName="child3group" presStyleCnt="0"/>
      <dgm:spPr/>
    </dgm:pt>
    <dgm:pt modelId="{6A7188F6-B1A5-4AF8-BA76-A847F7F0BFBC}" type="pres">
      <dgm:prSet presAssocID="{A44670AA-1F3C-4FBC-AC07-36145BFF624F}" presName="child3" presStyleLbl="bgAcc1" presStyleIdx="2" presStyleCnt="4" custLinFactNeighborX="4342" custLinFactNeighborY="38382"/>
      <dgm:spPr/>
      <dgm:t>
        <a:bodyPr/>
        <a:lstStyle/>
        <a:p>
          <a:endParaRPr lang="es-MX"/>
        </a:p>
      </dgm:t>
    </dgm:pt>
    <dgm:pt modelId="{BCF6EC52-9AF9-4B68-9B41-A7A96D33BE32}" type="pres">
      <dgm:prSet presAssocID="{A44670AA-1F3C-4FBC-AC07-36145BFF624F}" presName="child3Text" presStyleLbl="bgAcc1" presStyleIdx="2" presStyleCnt="4">
        <dgm:presLayoutVars>
          <dgm:bulletEnabled val="1"/>
        </dgm:presLayoutVars>
      </dgm:prSet>
      <dgm:spPr/>
      <dgm:t>
        <a:bodyPr/>
        <a:lstStyle/>
        <a:p>
          <a:endParaRPr lang="es-MX"/>
        </a:p>
      </dgm:t>
    </dgm:pt>
    <dgm:pt modelId="{153B8E9D-AB5E-4F67-B303-F47073B984B1}" type="pres">
      <dgm:prSet presAssocID="{A44670AA-1F3C-4FBC-AC07-36145BFF624F}" presName="child4group" presStyleCnt="0"/>
      <dgm:spPr/>
    </dgm:pt>
    <dgm:pt modelId="{9D58A54D-0677-43D0-AA75-5BF6DDDDC405}" type="pres">
      <dgm:prSet presAssocID="{A44670AA-1F3C-4FBC-AC07-36145BFF624F}" presName="child4" presStyleLbl="bgAcc1" presStyleIdx="3" presStyleCnt="4" custLinFactNeighborY="34116"/>
      <dgm:spPr/>
      <dgm:t>
        <a:bodyPr/>
        <a:lstStyle/>
        <a:p>
          <a:endParaRPr lang="es-MX"/>
        </a:p>
      </dgm:t>
    </dgm:pt>
    <dgm:pt modelId="{139DF430-C94F-497B-BD66-7C5DC5DBDE11}" type="pres">
      <dgm:prSet presAssocID="{A44670AA-1F3C-4FBC-AC07-36145BFF624F}" presName="child4Text" presStyleLbl="bgAcc1" presStyleIdx="3" presStyleCnt="4">
        <dgm:presLayoutVars>
          <dgm:bulletEnabled val="1"/>
        </dgm:presLayoutVars>
      </dgm:prSet>
      <dgm:spPr/>
      <dgm:t>
        <a:bodyPr/>
        <a:lstStyle/>
        <a:p>
          <a:endParaRPr lang="es-MX"/>
        </a:p>
      </dgm:t>
    </dgm:pt>
    <dgm:pt modelId="{795BE854-9412-4D90-8822-D54316BB7263}" type="pres">
      <dgm:prSet presAssocID="{A44670AA-1F3C-4FBC-AC07-36145BFF624F}" presName="childPlaceholder" presStyleCnt="0"/>
      <dgm:spPr/>
    </dgm:pt>
    <dgm:pt modelId="{7CE57330-9A94-4507-95C2-92BA186DAA51}" type="pres">
      <dgm:prSet presAssocID="{A44670AA-1F3C-4FBC-AC07-36145BFF624F}" presName="circle" presStyleCnt="0"/>
      <dgm:spPr/>
    </dgm:pt>
    <dgm:pt modelId="{4A8120EA-E381-4650-9544-70C344F43C41}" type="pres">
      <dgm:prSet presAssocID="{A44670AA-1F3C-4FBC-AC07-36145BFF624F}" presName="quadrant1" presStyleLbl="node1" presStyleIdx="0" presStyleCnt="4">
        <dgm:presLayoutVars>
          <dgm:chMax val="1"/>
          <dgm:bulletEnabled val="1"/>
        </dgm:presLayoutVars>
      </dgm:prSet>
      <dgm:spPr/>
      <dgm:t>
        <a:bodyPr/>
        <a:lstStyle/>
        <a:p>
          <a:endParaRPr lang="es-MX"/>
        </a:p>
      </dgm:t>
    </dgm:pt>
    <dgm:pt modelId="{C8C24083-7849-4458-BB0A-2FCA4F272C98}" type="pres">
      <dgm:prSet presAssocID="{A44670AA-1F3C-4FBC-AC07-36145BFF624F}" presName="quadrant2" presStyleLbl="node1" presStyleIdx="1" presStyleCnt="4">
        <dgm:presLayoutVars>
          <dgm:chMax val="1"/>
          <dgm:bulletEnabled val="1"/>
        </dgm:presLayoutVars>
      </dgm:prSet>
      <dgm:spPr/>
      <dgm:t>
        <a:bodyPr/>
        <a:lstStyle/>
        <a:p>
          <a:endParaRPr lang="es-MX"/>
        </a:p>
      </dgm:t>
    </dgm:pt>
    <dgm:pt modelId="{35443BB6-3087-471A-9D0B-AB2360CD2E97}" type="pres">
      <dgm:prSet presAssocID="{A44670AA-1F3C-4FBC-AC07-36145BFF624F}" presName="quadrant3" presStyleLbl="node1" presStyleIdx="2" presStyleCnt="4">
        <dgm:presLayoutVars>
          <dgm:chMax val="1"/>
          <dgm:bulletEnabled val="1"/>
        </dgm:presLayoutVars>
      </dgm:prSet>
      <dgm:spPr/>
      <dgm:t>
        <a:bodyPr/>
        <a:lstStyle/>
        <a:p>
          <a:endParaRPr lang="es-MX"/>
        </a:p>
      </dgm:t>
    </dgm:pt>
    <dgm:pt modelId="{B2C69681-017B-4C48-8E3D-172308371D17}" type="pres">
      <dgm:prSet presAssocID="{A44670AA-1F3C-4FBC-AC07-36145BFF624F}" presName="quadrant4" presStyleLbl="node1" presStyleIdx="3" presStyleCnt="4">
        <dgm:presLayoutVars>
          <dgm:chMax val="1"/>
          <dgm:bulletEnabled val="1"/>
        </dgm:presLayoutVars>
      </dgm:prSet>
      <dgm:spPr/>
      <dgm:t>
        <a:bodyPr/>
        <a:lstStyle/>
        <a:p>
          <a:endParaRPr lang="es-MX"/>
        </a:p>
      </dgm:t>
    </dgm:pt>
    <dgm:pt modelId="{88DBD555-4853-4313-9E1E-B216396F46FA}" type="pres">
      <dgm:prSet presAssocID="{A44670AA-1F3C-4FBC-AC07-36145BFF624F}" presName="quadrantPlaceholder" presStyleCnt="0"/>
      <dgm:spPr/>
    </dgm:pt>
    <dgm:pt modelId="{9B44A680-B621-4949-BE8C-F0A2EFA7A219}" type="pres">
      <dgm:prSet presAssocID="{A44670AA-1F3C-4FBC-AC07-36145BFF624F}" presName="center1" presStyleLbl="fgShp" presStyleIdx="0" presStyleCnt="2"/>
      <dgm:spPr/>
    </dgm:pt>
    <dgm:pt modelId="{A6649141-8975-461F-B4E9-54B486CEF248}" type="pres">
      <dgm:prSet presAssocID="{A44670AA-1F3C-4FBC-AC07-36145BFF624F}" presName="center2" presStyleLbl="fgShp" presStyleIdx="1" presStyleCnt="2"/>
      <dgm:spPr/>
    </dgm:pt>
  </dgm:ptLst>
  <dgm:cxnLst>
    <dgm:cxn modelId="{ADD083FC-8EE6-4E08-BF6C-C30512807074}" type="presOf" srcId="{E6F9366D-3D50-4085-9938-02B7CA13900B}" destId="{9D58A54D-0677-43D0-AA75-5BF6DDDDC405}" srcOrd="0" destOrd="3" presId="urn:microsoft.com/office/officeart/2005/8/layout/cycle4"/>
    <dgm:cxn modelId="{43750B1D-CB04-44B3-AB29-B7CD57A3BE91}" type="presOf" srcId="{6190449C-0233-493F-9132-B25A835B4EAC}" destId="{B2C69681-017B-4C48-8E3D-172308371D17}" srcOrd="0" destOrd="0" presId="urn:microsoft.com/office/officeart/2005/8/layout/cycle4"/>
    <dgm:cxn modelId="{EDCE0534-4F71-4D6F-ABC5-EAFAFA8E63A6}" type="presOf" srcId="{3ADEEA21-8B2C-4E32-BD10-C5C2208FB6B5}" destId="{1662DD93-938F-4EEF-960F-EAC2BC7A9805}" srcOrd="0" destOrd="1" presId="urn:microsoft.com/office/officeart/2005/8/layout/cycle4"/>
    <dgm:cxn modelId="{D97260BD-78E4-48CF-B20D-EB9D6E8A5A1D}" type="presOf" srcId="{A44670AA-1F3C-4FBC-AC07-36145BFF624F}" destId="{18AEB5CB-DDE4-4B01-B6DD-86BC2AB0F978}" srcOrd="0" destOrd="0" presId="urn:microsoft.com/office/officeart/2005/8/layout/cycle4"/>
    <dgm:cxn modelId="{5BEC7A76-2B79-4044-B6EC-84565AB276C4}" type="presOf" srcId="{EFB3CDB6-39F7-4DCE-934E-C031327FFD5F}" destId="{9D58A54D-0677-43D0-AA75-5BF6DDDDC405}" srcOrd="0" destOrd="1" presId="urn:microsoft.com/office/officeart/2005/8/layout/cycle4"/>
    <dgm:cxn modelId="{3F263851-0EAC-447F-B11B-56B5FC7AA9DF}" srcId="{E31A1578-8938-47D4-9FA3-99FF2BA85337}" destId="{3ADEEA21-8B2C-4E32-BD10-C5C2208FB6B5}" srcOrd="1" destOrd="0" parTransId="{6F5368A6-322F-4DBD-9E39-8BF58C8E283B}" sibTransId="{FCDF074A-3875-4D4C-9FF2-CA928E9AA37F}"/>
    <dgm:cxn modelId="{64A76C9C-C864-440F-A207-73D64DA3AE8C}" srcId="{E31A1578-8938-47D4-9FA3-99FF2BA85337}" destId="{F919FAC9-134F-4D89-AADE-B3E23697C5D2}" srcOrd="2" destOrd="0" parTransId="{375E6030-C757-432A-8312-6C7BDD23D9EE}" sibTransId="{840D1689-7304-46D7-B575-67A7ACC729CD}"/>
    <dgm:cxn modelId="{37F79502-AFD3-48F9-B628-8764E7FAEF07}" type="presOf" srcId="{115F6C79-8707-43F0-BACB-6F5CEA49FE51}" destId="{F4296B97-B3A9-4A3D-A419-4102B2543BBC}" srcOrd="0" destOrd="3" presId="urn:microsoft.com/office/officeart/2005/8/layout/cycle4"/>
    <dgm:cxn modelId="{D7E9971B-E536-4EBA-BB37-AAEE87510737}" type="presOf" srcId="{D8DACE7E-26FA-45EC-8D95-E5670B0D715C}" destId="{6A7188F6-B1A5-4AF8-BA76-A847F7F0BFBC}" srcOrd="0" destOrd="3" presId="urn:microsoft.com/office/officeart/2005/8/layout/cycle4"/>
    <dgm:cxn modelId="{27C210A9-73C9-49E4-A397-5EF7E8C8491A}" type="presOf" srcId="{B4C6EF3B-65B8-4245-9817-B503C1D36FE6}" destId="{6A7188F6-B1A5-4AF8-BA76-A847F7F0BFBC}" srcOrd="0" destOrd="0" presId="urn:microsoft.com/office/officeart/2005/8/layout/cycle4"/>
    <dgm:cxn modelId="{835B26E9-060A-4B47-80DE-935D8327B1E0}" srcId="{3C2FDCD7-964D-4FF3-A41E-EA9F9E2CB7DC}" destId="{CC4A476A-6FC6-486B-96F8-C492E403684B}" srcOrd="2" destOrd="0" parTransId="{05E75FDA-6E82-4539-BBCD-47CE1036A9A9}" sibTransId="{97BE19DE-F1B8-4AB6-A9DA-B39D3D8C85EC}"/>
    <dgm:cxn modelId="{D69F6DE4-6178-44AE-B68E-F5A46BD7022E}" type="presOf" srcId="{83633717-ADDF-4EF1-B72C-B021A954269C}" destId="{F4296B97-B3A9-4A3D-A419-4102B2543BBC}" srcOrd="0" destOrd="1" presId="urn:microsoft.com/office/officeart/2005/8/layout/cycle4"/>
    <dgm:cxn modelId="{51CD22D1-D61C-4A06-9519-8C85A47CBF5F}" srcId="{A44670AA-1F3C-4FBC-AC07-36145BFF624F}" destId="{7F0839AD-696B-4A91-A582-6F9B5EC98513}" srcOrd="2" destOrd="0" parTransId="{F8084FE5-685E-4CA6-9765-019183DF3A09}" sibTransId="{B56FC3E3-A15E-426B-B693-7F5775295086}"/>
    <dgm:cxn modelId="{9579FADC-BEB0-4E5D-9B9B-DED60BD94BA1}" srcId="{7F0839AD-696B-4A91-A582-6F9B5EC98513}" destId="{D8DACE7E-26FA-45EC-8D95-E5670B0D715C}" srcOrd="3" destOrd="0" parTransId="{5C90574E-6064-4052-A797-E80BBD58E8D8}" sibTransId="{517CDF45-D776-4C59-BD45-134E51BF8698}"/>
    <dgm:cxn modelId="{FA1E41FE-C83F-43B4-A87F-B54E928EF908}" srcId="{3C2FDCD7-964D-4FF3-A41E-EA9F9E2CB7DC}" destId="{83633717-ADDF-4EF1-B72C-B021A954269C}" srcOrd="1" destOrd="0" parTransId="{03A774A1-6BB5-49BE-8CCD-0EB72EF5BA02}" sibTransId="{BA1334CE-624F-4406-9799-656853050926}"/>
    <dgm:cxn modelId="{A2439B89-B85F-4E95-8F8C-3D71D86F66F3}" srcId="{3C2FDCD7-964D-4FF3-A41E-EA9F9E2CB7DC}" destId="{115F6C79-8707-43F0-BACB-6F5CEA49FE51}" srcOrd="3" destOrd="0" parTransId="{649CB0AD-0878-4370-A432-0CB316B40411}" sibTransId="{AC8EB95E-E9E8-496D-BF06-4385FE4880D9}"/>
    <dgm:cxn modelId="{D32EF786-47A7-4A14-9570-57CD6355847D}" srcId="{6190449C-0233-493F-9132-B25A835B4EAC}" destId="{E6F9366D-3D50-4085-9938-02B7CA13900B}" srcOrd="3" destOrd="0" parTransId="{54BD2BB4-8ACA-44C5-83D6-E5255CCA9214}" sibTransId="{FFDC89B9-8203-41B2-A7F0-C44017FC4A16}"/>
    <dgm:cxn modelId="{5C83D443-47ED-43DB-9E4A-7B2859D07346}" type="presOf" srcId="{D8DACE7E-26FA-45EC-8D95-E5670B0D715C}" destId="{BCF6EC52-9AF9-4B68-9B41-A7A96D33BE32}" srcOrd="1" destOrd="3" presId="urn:microsoft.com/office/officeart/2005/8/layout/cycle4"/>
    <dgm:cxn modelId="{1354CE5A-9D79-4FA1-9761-3E8ACC6DF0A3}" srcId="{E31A1578-8938-47D4-9FA3-99FF2BA85337}" destId="{C0146D52-E545-461B-90D0-A45B0FFA9741}" srcOrd="0" destOrd="0" parTransId="{C5DFF346-B8B5-49DC-8D08-2A58EE47E22F}" sibTransId="{00731925-2DE9-4B60-8572-97565513D384}"/>
    <dgm:cxn modelId="{091E9110-B9EC-400C-B26E-05B74C74EA74}" type="presOf" srcId="{C0146D52-E545-461B-90D0-A45B0FFA9741}" destId="{8852FD1C-CEDD-4971-AAB8-8AECCBE5F73B}" srcOrd="1" destOrd="0" presId="urn:microsoft.com/office/officeart/2005/8/layout/cycle4"/>
    <dgm:cxn modelId="{B13381E6-6D71-4AB2-B31A-4B5FC3BF2336}" type="presOf" srcId="{1F342879-C11F-49A7-B2B7-EAEB77512C56}" destId="{139DF430-C94F-497B-BD66-7C5DC5DBDE11}" srcOrd="1" destOrd="2" presId="urn:microsoft.com/office/officeart/2005/8/layout/cycle4"/>
    <dgm:cxn modelId="{BA8B31E1-26D2-4326-BFF0-75871CDDF94D}" srcId="{A44670AA-1F3C-4FBC-AC07-36145BFF624F}" destId="{6190449C-0233-493F-9132-B25A835B4EAC}" srcOrd="3" destOrd="0" parTransId="{F1FC92FB-04E5-49A4-9816-90579C9F9F6F}" sibTransId="{12C54E54-F61A-4B85-AE71-99943DCD06C9}"/>
    <dgm:cxn modelId="{FFB01C05-60EC-4C8E-AEBB-5105D731D317}" type="presOf" srcId="{3ADEEA21-8B2C-4E32-BD10-C5C2208FB6B5}" destId="{8852FD1C-CEDD-4971-AAB8-8AECCBE5F73B}" srcOrd="1" destOrd="1" presId="urn:microsoft.com/office/officeart/2005/8/layout/cycle4"/>
    <dgm:cxn modelId="{1F3B61D3-8170-4C67-8DBB-320E97521399}" type="presOf" srcId="{19DF780D-799B-4E8F-9707-603179356533}" destId="{F4296B97-B3A9-4A3D-A419-4102B2543BBC}" srcOrd="0" destOrd="0" presId="urn:microsoft.com/office/officeart/2005/8/layout/cycle4"/>
    <dgm:cxn modelId="{0AA8C095-2CB4-4736-BB01-C9E3E31D7621}" type="presOf" srcId="{F919FAC9-134F-4D89-AADE-B3E23697C5D2}" destId="{8852FD1C-CEDD-4971-AAB8-8AECCBE5F73B}" srcOrd="1" destOrd="2" presId="urn:microsoft.com/office/officeart/2005/8/layout/cycle4"/>
    <dgm:cxn modelId="{0ACEC56C-9731-4B1C-99B9-B7DE90DD3E20}" type="presOf" srcId="{C1F81680-D3C2-4E2A-80EA-EE53790BC54D}" destId="{6A7188F6-B1A5-4AF8-BA76-A847F7F0BFBC}" srcOrd="0" destOrd="1" presId="urn:microsoft.com/office/officeart/2005/8/layout/cycle4"/>
    <dgm:cxn modelId="{AAC613D3-3026-4FEB-8592-F7E6C0B2F764}" type="presOf" srcId="{E16DD54B-0D54-4813-AE78-17C9C5B71013}" destId="{8852FD1C-CEDD-4971-AAB8-8AECCBE5F73B}" srcOrd="1" destOrd="3" presId="urn:microsoft.com/office/officeart/2005/8/layout/cycle4"/>
    <dgm:cxn modelId="{C15B0EA1-749B-420F-B481-6298D2F951A7}" type="presOf" srcId="{19DF780D-799B-4E8F-9707-603179356533}" destId="{7F79741C-4935-4E87-B300-F8F61FBF3779}" srcOrd="1" destOrd="0" presId="urn:microsoft.com/office/officeart/2005/8/layout/cycle4"/>
    <dgm:cxn modelId="{2A35E61E-12B5-4E30-8C64-6854FA816C4B}" srcId="{7F0839AD-696B-4A91-A582-6F9B5EC98513}" destId="{020D7A39-2888-4CFA-A285-0D3AAD40472A}" srcOrd="2" destOrd="0" parTransId="{05EA097A-F5CB-4973-9BB8-267E85AA91C9}" sibTransId="{009411FC-6189-44ED-836B-062F7E6CF329}"/>
    <dgm:cxn modelId="{CEB6BD1B-B6FF-4E41-8B20-4FAEA2D2C1A0}" srcId="{6190449C-0233-493F-9132-B25A835B4EAC}" destId="{A7F55686-74C0-4A25-B9C3-04D5DF4C0E6B}" srcOrd="0" destOrd="0" parTransId="{610E4317-BA5C-41B1-A9B4-6CD7CF359C62}" sibTransId="{75B331E8-B48A-497E-9C83-A00B89B6E61A}"/>
    <dgm:cxn modelId="{B3903F20-746A-4C9D-9D0D-E1C17A476D50}" type="presOf" srcId="{83633717-ADDF-4EF1-B72C-B021A954269C}" destId="{7F79741C-4935-4E87-B300-F8F61FBF3779}" srcOrd="1" destOrd="1" presId="urn:microsoft.com/office/officeart/2005/8/layout/cycle4"/>
    <dgm:cxn modelId="{03D2262C-2FFE-4E6F-A6DD-91340F88D855}" type="presOf" srcId="{E31A1578-8938-47D4-9FA3-99FF2BA85337}" destId="{4A8120EA-E381-4650-9544-70C344F43C41}" srcOrd="0" destOrd="0" presId="urn:microsoft.com/office/officeart/2005/8/layout/cycle4"/>
    <dgm:cxn modelId="{449B520F-95D0-4EF7-A5B2-EA25AE784823}" srcId="{3C2FDCD7-964D-4FF3-A41E-EA9F9E2CB7DC}" destId="{19DF780D-799B-4E8F-9707-603179356533}" srcOrd="0" destOrd="0" parTransId="{FDEACF62-CBD9-40C0-B68C-46AE75AA4CB5}" sibTransId="{F496FA1B-CCCF-48F4-8311-70E06EA55190}"/>
    <dgm:cxn modelId="{383C4F99-4740-4F40-AB4D-8BE9DEDDD081}" srcId="{6190449C-0233-493F-9132-B25A835B4EAC}" destId="{EFB3CDB6-39F7-4DCE-934E-C031327FFD5F}" srcOrd="1" destOrd="0" parTransId="{26BA549F-5D40-41D6-A6E1-479C77D05C80}" sibTransId="{50444DF7-5605-4DAF-B4DE-8D669A010758}"/>
    <dgm:cxn modelId="{B65F5949-0A81-4B3E-875F-A751DE5599BD}" type="presOf" srcId="{1F342879-C11F-49A7-B2B7-EAEB77512C56}" destId="{9D58A54D-0677-43D0-AA75-5BF6DDDDC405}" srcOrd="0" destOrd="2" presId="urn:microsoft.com/office/officeart/2005/8/layout/cycle4"/>
    <dgm:cxn modelId="{495BA03F-7BC2-45C9-9C23-8CFE1CCCC35D}" srcId="{6190449C-0233-493F-9132-B25A835B4EAC}" destId="{1F342879-C11F-49A7-B2B7-EAEB77512C56}" srcOrd="2" destOrd="0" parTransId="{610EAA60-33B9-4A1B-AC69-CFA15EBB2742}" sibTransId="{28886E07-524C-4684-AFF1-3D417BDFFA9A}"/>
    <dgm:cxn modelId="{49A4D0F4-1598-4E19-9CFE-16B1EEB019C3}" type="presOf" srcId="{A7F55686-74C0-4A25-B9C3-04D5DF4C0E6B}" destId="{9D58A54D-0677-43D0-AA75-5BF6DDDDC405}" srcOrd="0" destOrd="0" presId="urn:microsoft.com/office/officeart/2005/8/layout/cycle4"/>
    <dgm:cxn modelId="{47B4A799-6C2B-4185-9A3E-FDE6C2B01624}" type="presOf" srcId="{EFB3CDB6-39F7-4DCE-934E-C031327FFD5F}" destId="{139DF430-C94F-497B-BD66-7C5DC5DBDE11}" srcOrd="1" destOrd="1" presId="urn:microsoft.com/office/officeart/2005/8/layout/cycle4"/>
    <dgm:cxn modelId="{01F42C96-F39D-40EF-82D5-9006596B3162}" type="presOf" srcId="{C1F81680-D3C2-4E2A-80EA-EE53790BC54D}" destId="{BCF6EC52-9AF9-4B68-9B41-A7A96D33BE32}" srcOrd="1" destOrd="1" presId="urn:microsoft.com/office/officeart/2005/8/layout/cycle4"/>
    <dgm:cxn modelId="{635F36AD-A112-44FF-B34B-15D018DABF84}" srcId="{7F0839AD-696B-4A91-A582-6F9B5EC98513}" destId="{B4C6EF3B-65B8-4245-9817-B503C1D36FE6}" srcOrd="0" destOrd="0" parTransId="{58A386FE-AADC-4B61-B217-F4CB24E48309}" sibTransId="{49318027-CB3B-4906-B40F-F180BB168244}"/>
    <dgm:cxn modelId="{E6BFDF51-CF01-4E89-AA29-F91AB56B8127}" type="presOf" srcId="{B4C6EF3B-65B8-4245-9817-B503C1D36FE6}" destId="{BCF6EC52-9AF9-4B68-9B41-A7A96D33BE32}" srcOrd="1" destOrd="0" presId="urn:microsoft.com/office/officeart/2005/8/layout/cycle4"/>
    <dgm:cxn modelId="{89A0EBFE-3796-4245-B27C-9D0F99885DB7}" type="presOf" srcId="{3C2FDCD7-964D-4FF3-A41E-EA9F9E2CB7DC}" destId="{C8C24083-7849-4458-BB0A-2FCA4F272C98}" srcOrd="0" destOrd="0" presId="urn:microsoft.com/office/officeart/2005/8/layout/cycle4"/>
    <dgm:cxn modelId="{F1AD82A4-EB5B-4E37-AB8C-2D7EF4BF5D5B}" type="presOf" srcId="{F919FAC9-134F-4D89-AADE-B3E23697C5D2}" destId="{1662DD93-938F-4EEF-960F-EAC2BC7A9805}" srcOrd="0" destOrd="2" presId="urn:microsoft.com/office/officeart/2005/8/layout/cycle4"/>
    <dgm:cxn modelId="{3357CB56-0F03-47D8-8A2D-67C735231C1A}" type="presOf" srcId="{020D7A39-2888-4CFA-A285-0D3AAD40472A}" destId="{6A7188F6-B1A5-4AF8-BA76-A847F7F0BFBC}" srcOrd="0" destOrd="2" presId="urn:microsoft.com/office/officeart/2005/8/layout/cycle4"/>
    <dgm:cxn modelId="{860F3AAB-17E5-4FA6-9B2B-AD00C5D26A14}" type="presOf" srcId="{E6F9366D-3D50-4085-9938-02B7CA13900B}" destId="{139DF430-C94F-497B-BD66-7C5DC5DBDE11}" srcOrd="1" destOrd="3" presId="urn:microsoft.com/office/officeart/2005/8/layout/cycle4"/>
    <dgm:cxn modelId="{42C8CA12-F60E-4338-BD59-7FCB7430CACB}" type="presOf" srcId="{CC4A476A-6FC6-486B-96F8-C492E403684B}" destId="{F4296B97-B3A9-4A3D-A419-4102B2543BBC}" srcOrd="0" destOrd="2" presId="urn:microsoft.com/office/officeart/2005/8/layout/cycle4"/>
    <dgm:cxn modelId="{227326D7-90F1-401F-9461-8D66F5ACD5F4}" type="presOf" srcId="{7F0839AD-696B-4A91-A582-6F9B5EC98513}" destId="{35443BB6-3087-471A-9D0B-AB2360CD2E97}" srcOrd="0" destOrd="0" presId="urn:microsoft.com/office/officeart/2005/8/layout/cycle4"/>
    <dgm:cxn modelId="{16740885-0BC2-4B20-A8C0-A69755CCC8E0}" srcId="{A44670AA-1F3C-4FBC-AC07-36145BFF624F}" destId="{3C2FDCD7-964D-4FF3-A41E-EA9F9E2CB7DC}" srcOrd="1" destOrd="0" parTransId="{32D9AB06-5044-4606-A942-CE5B64239F4A}" sibTransId="{5C56C9BE-2B04-40D5-A0B4-888ED104076A}"/>
    <dgm:cxn modelId="{8DE1641C-3782-4D48-907F-811CD28D7118}" type="presOf" srcId="{E16DD54B-0D54-4813-AE78-17C9C5B71013}" destId="{1662DD93-938F-4EEF-960F-EAC2BC7A9805}" srcOrd="0" destOrd="3" presId="urn:microsoft.com/office/officeart/2005/8/layout/cycle4"/>
    <dgm:cxn modelId="{60EBBEA9-0C14-4906-A21E-02FB81706BA8}" type="presOf" srcId="{115F6C79-8707-43F0-BACB-6F5CEA49FE51}" destId="{7F79741C-4935-4E87-B300-F8F61FBF3779}" srcOrd="1" destOrd="3" presId="urn:microsoft.com/office/officeart/2005/8/layout/cycle4"/>
    <dgm:cxn modelId="{D73D4BFF-2453-46B4-9EA0-006AD4A6450D}" type="presOf" srcId="{CC4A476A-6FC6-486B-96F8-C492E403684B}" destId="{7F79741C-4935-4E87-B300-F8F61FBF3779}" srcOrd="1" destOrd="2" presId="urn:microsoft.com/office/officeart/2005/8/layout/cycle4"/>
    <dgm:cxn modelId="{C2038CB5-B8BF-444C-8952-A9736007FB94}" srcId="{A44670AA-1F3C-4FBC-AC07-36145BFF624F}" destId="{E31A1578-8938-47D4-9FA3-99FF2BA85337}" srcOrd="0" destOrd="0" parTransId="{EF92B616-E91A-409A-9C22-36282770F303}" sibTransId="{F20B6440-C8AA-40D1-81C8-A82F7B546005}"/>
    <dgm:cxn modelId="{F2126219-6093-4EB4-8EED-EB22661BACD4}" type="presOf" srcId="{A7F55686-74C0-4A25-B9C3-04D5DF4C0E6B}" destId="{139DF430-C94F-497B-BD66-7C5DC5DBDE11}" srcOrd="1" destOrd="0" presId="urn:microsoft.com/office/officeart/2005/8/layout/cycle4"/>
    <dgm:cxn modelId="{B08C2000-9754-4865-B3D2-E8E666D697FF}" type="presOf" srcId="{C0146D52-E545-461B-90D0-A45B0FFA9741}" destId="{1662DD93-938F-4EEF-960F-EAC2BC7A9805}" srcOrd="0" destOrd="0" presId="urn:microsoft.com/office/officeart/2005/8/layout/cycle4"/>
    <dgm:cxn modelId="{2EEAE384-F972-48C9-ACD8-7C82E3D42F4D}" srcId="{E31A1578-8938-47D4-9FA3-99FF2BA85337}" destId="{E16DD54B-0D54-4813-AE78-17C9C5B71013}" srcOrd="3" destOrd="0" parTransId="{9A0133A4-834C-44B5-8D5A-8495C01BF790}" sibTransId="{3BF71BD7-D689-46DC-8745-96416BB05F77}"/>
    <dgm:cxn modelId="{CC84F04F-3412-4B4A-A086-8F949D0DCA6C}" type="presOf" srcId="{020D7A39-2888-4CFA-A285-0D3AAD40472A}" destId="{BCF6EC52-9AF9-4B68-9B41-A7A96D33BE32}" srcOrd="1" destOrd="2" presId="urn:microsoft.com/office/officeart/2005/8/layout/cycle4"/>
    <dgm:cxn modelId="{C2DA8F0F-0EA3-4CD9-A4DD-BF4469D73518}" srcId="{7F0839AD-696B-4A91-A582-6F9B5EC98513}" destId="{C1F81680-D3C2-4E2A-80EA-EE53790BC54D}" srcOrd="1" destOrd="0" parTransId="{2CA4E526-FA68-4C78-A65F-E6944F0854E5}" sibTransId="{9BF355BE-2FD2-4A93-AC0E-83F616855007}"/>
    <dgm:cxn modelId="{798875A6-1D43-42AA-B17D-F4130BCB02CA}" type="presParOf" srcId="{18AEB5CB-DDE4-4B01-B6DD-86BC2AB0F978}" destId="{F496F068-2286-4834-8AA6-8C95516E4C75}" srcOrd="0" destOrd="0" presId="urn:microsoft.com/office/officeart/2005/8/layout/cycle4"/>
    <dgm:cxn modelId="{2FD05C73-B830-41E3-9D5E-570BF75B1933}" type="presParOf" srcId="{F496F068-2286-4834-8AA6-8C95516E4C75}" destId="{81214EDE-607F-4DEC-92F7-D5D4188CC6D8}" srcOrd="0" destOrd="0" presId="urn:microsoft.com/office/officeart/2005/8/layout/cycle4"/>
    <dgm:cxn modelId="{4C6474E0-B980-4B36-83A4-6AA1C281C444}" type="presParOf" srcId="{81214EDE-607F-4DEC-92F7-D5D4188CC6D8}" destId="{1662DD93-938F-4EEF-960F-EAC2BC7A9805}" srcOrd="0" destOrd="0" presId="urn:microsoft.com/office/officeart/2005/8/layout/cycle4"/>
    <dgm:cxn modelId="{AB07103A-189B-42FA-A25A-486E02190038}" type="presParOf" srcId="{81214EDE-607F-4DEC-92F7-D5D4188CC6D8}" destId="{8852FD1C-CEDD-4971-AAB8-8AECCBE5F73B}" srcOrd="1" destOrd="0" presId="urn:microsoft.com/office/officeart/2005/8/layout/cycle4"/>
    <dgm:cxn modelId="{48472017-74BA-4115-A9B5-FBD3B505737E}" type="presParOf" srcId="{F496F068-2286-4834-8AA6-8C95516E4C75}" destId="{F29C4355-1A0C-456E-A3DE-441164C5FA75}" srcOrd="1" destOrd="0" presId="urn:microsoft.com/office/officeart/2005/8/layout/cycle4"/>
    <dgm:cxn modelId="{A6F2E7AA-6F5F-4593-B898-847EAF824017}" type="presParOf" srcId="{F29C4355-1A0C-456E-A3DE-441164C5FA75}" destId="{F4296B97-B3A9-4A3D-A419-4102B2543BBC}" srcOrd="0" destOrd="0" presId="urn:microsoft.com/office/officeart/2005/8/layout/cycle4"/>
    <dgm:cxn modelId="{839273C3-2DBE-4866-AD25-02CD7415C18C}" type="presParOf" srcId="{F29C4355-1A0C-456E-A3DE-441164C5FA75}" destId="{7F79741C-4935-4E87-B300-F8F61FBF3779}" srcOrd="1" destOrd="0" presId="urn:microsoft.com/office/officeart/2005/8/layout/cycle4"/>
    <dgm:cxn modelId="{CCD4A9EC-2ABE-4311-BC9E-B510B58E44B7}" type="presParOf" srcId="{F496F068-2286-4834-8AA6-8C95516E4C75}" destId="{9805356B-1119-4CD3-BA27-A98B6B2A9899}" srcOrd="2" destOrd="0" presId="urn:microsoft.com/office/officeart/2005/8/layout/cycle4"/>
    <dgm:cxn modelId="{E3681AEF-FCA8-4FCF-8127-8514DE2EC7BD}" type="presParOf" srcId="{9805356B-1119-4CD3-BA27-A98B6B2A9899}" destId="{6A7188F6-B1A5-4AF8-BA76-A847F7F0BFBC}" srcOrd="0" destOrd="0" presId="urn:microsoft.com/office/officeart/2005/8/layout/cycle4"/>
    <dgm:cxn modelId="{FE8D7F6D-1D2F-4177-A4B8-60EBD3FCAA73}" type="presParOf" srcId="{9805356B-1119-4CD3-BA27-A98B6B2A9899}" destId="{BCF6EC52-9AF9-4B68-9B41-A7A96D33BE32}" srcOrd="1" destOrd="0" presId="urn:microsoft.com/office/officeart/2005/8/layout/cycle4"/>
    <dgm:cxn modelId="{F46D99E9-7E07-4BDA-A448-AE65FF0EA877}" type="presParOf" srcId="{F496F068-2286-4834-8AA6-8C95516E4C75}" destId="{153B8E9D-AB5E-4F67-B303-F47073B984B1}" srcOrd="3" destOrd="0" presId="urn:microsoft.com/office/officeart/2005/8/layout/cycle4"/>
    <dgm:cxn modelId="{A83F30EF-2BA2-43B9-A185-A579C2C60AAD}" type="presParOf" srcId="{153B8E9D-AB5E-4F67-B303-F47073B984B1}" destId="{9D58A54D-0677-43D0-AA75-5BF6DDDDC405}" srcOrd="0" destOrd="0" presId="urn:microsoft.com/office/officeart/2005/8/layout/cycle4"/>
    <dgm:cxn modelId="{82F16A87-0463-4956-A747-0A7033356BA5}" type="presParOf" srcId="{153B8E9D-AB5E-4F67-B303-F47073B984B1}" destId="{139DF430-C94F-497B-BD66-7C5DC5DBDE11}" srcOrd="1" destOrd="0" presId="urn:microsoft.com/office/officeart/2005/8/layout/cycle4"/>
    <dgm:cxn modelId="{E4EF5542-0277-40E3-9923-C4F8F3F77564}" type="presParOf" srcId="{F496F068-2286-4834-8AA6-8C95516E4C75}" destId="{795BE854-9412-4D90-8822-D54316BB7263}" srcOrd="4" destOrd="0" presId="urn:microsoft.com/office/officeart/2005/8/layout/cycle4"/>
    <dgm:cxn modelId="{A3443FA4-C5F0-46E6-97E6-888CAEABEEA2}" type="presParOf" srcId="{18AEB5CB-DDE4-4B01-B6DD-86BC2AB0F978}" destId="{7CE57330-9A94-4507-95C2-92BA186DAA51}" srcOrd="1" destOrd="0" presId="urn:microsoft.com/office/officeart/2005/8/layout/cycle4"/>
    <dgm:cxn modelId="{CBB27454-D324-4949-AF36-4E2BD47E323B}" type="presParOf" srcId="{7CE57330-9A94-4507-95C2-92BA186DAA51}" destId="{4A8120EA-E381-4650-9544-70C344F43C41}" srcOrd="0" destOrd="0" presId="urn:microsoft.com/office/officeart/2005/8/layout/cycle4"/>
    <dgm:cxn modelId="{74038387-1F6A-41D5-AD15-9EFDB6960856}" type="presParOf" srcId="{7CE57330-9A94-4507-95C2-92BA186DAA51}" destId="{C8C24083-7849-4458-BB0A-2FCA4F272C98}" srcOrd="1" destOrd="0" presId="urn:microsoft.com/office/officeart/2005/8/layout/cycle4"/>
    <dgm:cxn modelId="{10C4606C-DE66-40B2-A064-7E3F6EF10A02}" type="presParOf" srcId="{7CE57330-9A94-4507-95C2-92BA186DAA51}" destId="{35443BB6-3087-471A-9D0B-AB2360CD2E97}" srcOrd="2" destOrd="0" presId="urn:microsoft.com/office/officeart/2005/8/layout/cycle4"/>
    <dgm:cxn modelId="{A9E71F3D-5A40-47D4-9EFC-42BFD1F6EE4A}" type="presParOf" srcId="{7CE57330-9A94-4507-95C2-92BA186DAA51}" destId="{B2C69681-017B-4C48-8E3D-172308371D17}" srcOrd="3" destOrd="0" presId="urn:microsoft.com/office/officeart/2005/8/layout/cycle4"/>
    <dgm:cxn modelId="{F471736C-4664-46A1-808F-C7A6E2C37754}" type="presParOf" srcId="{7CE57330-9A94-4507-95C2-92BA186DAA51}" destId="{88DBD555-4853-4313-9E1E-B216396F46FA}" srcOrd="4" destOrd="0" presId="urn:microsoft.com/office/officeart/2005/8/layout/cycle4"/>
    <dgm:cxn modelId="{8DA59038-6482-4B28-A76A-F16736373033}" type="presParOf" srcId="{18AEB5CB-DDE4-4B01-B6DD-86BC2AB0F978}" destId="{9B44A680-B621-4949-BE8C-F0A2EFA7A219}" srcOrd="2" destOrd="0" presId="urn:microsoft.com/office/officeart/2005/8/layout/cycle4"/>
    <dgm:cxn modelId="{317B0762-81D4-41C4-B8CE-DE068D2E7C76}" type="presParOf" srcId="{18AEB5CB-DDE4-4B01-B6DD-86BC2AB0F978}" destId="{A6649141-8975-461F-B4E9-54B486CEF248}"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72460B-1B5E-4B5D-909F-AA59760B770E}">
      <dsp:nvSpPr>
        <dsp:cNvPr id="0" name=""/>
        <dsp:cNvSpPr/>
      </dsp:nvSpPr>
      <dsp:spPr>
        <a:xfrm>
          <a:off x="1785379" y="1778"/>
          <a:ext cx="1001241" cy="650806"/>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Índice</a:t>
          </a:r>
          <a:endParaRPr lang="es-MX" sz="1400" b="1" kern="1200" dirty="0"/>
        </a:p>
      </dsp:txBody>
      <dsp:txXfrm>
        <a:off x="1817149" y="33548"/>
        <a:ext cx="937701" cy="587266"/>
      </dsp:txXfrm>
    </dsp:sp>
    <dsp:sp modelId="{46D33465-E467-41D7-9299-4ADAEC1F6066}">
      <dsp:nvSpPr>
        <dsp:cNvPr id="0" name=""/>
        <dsp:cNvSpPr/>
      </dsp:nvSpPr>
      <dsp:spPr>
        <a:xfrm>
          <a:off x="986554" y="327181"/>
          <a:ext cx="2598891" cy="2598891"/>
        </a:xfrm>
        <a:custGeom>
          <a:avLst/>
          <a:gdLst/>
          <a:ahLst/>
          <a:cxnLst/>
          <a:rect l="0" t="0" r="0" b="0"/>
          <a:pathLst>
            <a:path>
              <a:moveTo>
                <a:pt x="1934004" y="165472"/>
              </a:moveTo>
              <a:arcTo wR="1299445" hR="1299445" stAng="17953853" swAng="1210876"/>
            </a:path>
          </a:pathLst>
        </a:custGeom>
        <a:noFill/>
        <a:ln w="1000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C1E6D48-9D81-48C2-AA55-CAE32F388418}">
      <dsp:nvSpPr>
        <dsp:cNvPr id="0" name=""/>
        <dsp:cNvSpPr/>
      </dsp:nvSpPr>
      <dsp:spPr>
        <a:xfrm>
          <a:off x="3021225" y="899672"/>
          <a:ext cx="1001241" cy="650806"/>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Tema</a:t>
          </a:r>
          <a:endParaRPr lang="es-MX" sz="1400" b="1" kern="1200" dirty="0"/>
        </a:p>
      </dsp:txBody>
      <dsp:txXfrm>
        <a:off x="3052995" y="931442"/>
        <a:ext cx="937701" cy="587266"/>
      </dsp:txXfrm>
    </dsp:sp>
    <dsp:sp modelId="{F43E09B0-1A94-4E6D-9057-A7FF9E6F44C0}">
      <dsp:nvSpPr>
        <dsp:cNvPr id="0" name=""/>
        <dsp:cNvSpPr/>
      </dsp:nvSpPr>
      <dsp:spPr>
        <a:xfrm>
          <a:off x="986554" y="327181"/>
          <a:ext cx="2598891" cy="2598891"/>
        </a:xfrm>
        <a:custGeom>
          <a:avLst/>
          <a:gdLst/>
          <a:ahLst/>
          <a:cxnLst/>
          <a:rect l="0" t="0" r="0" b="0"/>
          <a:pathLst>
            <a:path>
              <a:moveTo>
                <a:pt x="2595768" y="1389479"/>
              </a:moveTo>
              <a:arcTo wR="1299445" hR="1299445" stAng="21838381" swAng="1359213"/>
            </a:path>
          </a:pathLst>
        </a:custGeom>
        <a:noFill/>
        <a:ln w="100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4E2189B-19D2-43C6-8AD8-8A1DC07E7BFF}">
      <dsp:nvSpPr>
        <dsp:cNvPr id="0" name=""/>
        <dsp:cNvSpPr/>
      </dsp:nvSpPr>
      <dsp:spPr>
        <a:xfrm>
          <a:off x="2549174" y="2352497"/>
          <a:ext cx="1001241" cy="650806"/>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Lectura</a:t>
          </a:r>
          <a:endParaRPr lang="es-MX" sz="1400" b="1" kern="1200" dirty="0"/>
        </a:p>
      </dsp:txBody>
      <dsp:txXfrm>
        <a:off x="2580944" y="2384267"/>
        <a:ext cx="937701" cy="587266"/>
      </dsp:txXfrm>
    </dsp:sp>
    <dsp:sp modelId="{59756E0C-E24D-48B0-8068-582F596DBF08}">
      <dsp:nvSpPr>
        <dsp:cNvPr id="0" name=""/>
        <dsp:cNvSpPr/>
      </dsp:nvSpPr>
      <dsp:spPr>
        <a:xfrm>
          <a:off x="986554" y="327181"/>
          <a:ext cx="2598891" cy="2598891"/>
        </a:xfrm>
        <a:custGeom>
          <a:avLst/>
          <a:gdLst/>
          <a:ahLst/>
          <a:cxnLst/>
          <a:rect l="0" t="0" r="0" b="0"/>
          <a:pathLst>
            <a:path>
              <a:moveTo>
                <a:pt x="1458781" y="2589085"/>
              </a:moveTo>
              <a:arcTo wR="1299445" hR="1299445" stAng="4977406" swAng="845189"/>
            </a:path>
          </a:pathLst>
        </a:custGeom>
        <a:noFill/>
        <a:ln w="10000"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89D4A61-2C04-438B-995E-D066C8B811E6}">
      <dsp:nvSpPr>
        <dsp:cNvPr id="0" name=""/>
        <dsp:cNvSpPr/>
      </dsp:nvSpPr>
      <dsp:spPr>
        <a:xfrm>
          <a:off x="1021584" y="2352497"/>
          <a:ext cx="1001241" cy="650806"/>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Analizar Preguntas</a:t>
          </a:r>
          <a:endParaRPr lang="es-MX" sz="1400" b="1" kern="1200" dirty="0"/>
        </a:p>
      </dsp:txBody>
      <dsp:txXfrm>
        <a:off x="1053354" y="2384267"/>
        <a:ext cx="937701" cy="587266"/>
      </dsp:txXfrm>
    </dsp:sp>
    <dsp:sp modelId="{3A850615-5F06-4422-899E-128110980780}">
      <dsp:nvSpPr>
        <dsp:cNvPr id="0" name=""/>
        <dsp:cNvSpPr/>
      </dsp:nvSpPr>
      <dsp:spPr>
        <a:xfrm>
          <a:off x="986554" y="327181"/>
          <a:ext cx="2598891" cy="2598891"/>
        </a:xfrm>
        <a:custGeom>
          <a:avLst/>
          <a:gdLst/>
          <a:ahLst/>
          <a:cxnLst/>
          <a:rect l="0" t="0" r="0" b="0"/>
          <a:pathLst>
            <a:path>
              <a:moveTo>
                <a:pt x="137810" y="1881823"/>
              </a:moveTo>
              <a:arcTo wR="1299445" hR="1299445" stAng="9202406" swAng="1359213"/>
            </a:path>
          </a:pathLst>
        </a:custGeom>
        <a:noFill/>
        <a:ln w="10000"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789AFA0-C519-4748-A06B-9B35908AF444}">
      <dsp:nvSpPr>
        <dsp:cNvPr id="0" name=""/>
        <dsp:cNvSpPr/>
      </dsp:nvSpPr>
      <dsp:spPr>
        <a:xfrm>
          <a:off x="549532" y="899672"/>
          <a:ext cx="1001241" cy="650806"/>
        </a:xfrm>
        <a:prstGeom prst="round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Responder</a:t>
          </a:r>
          <a:endParaRPr lang="es-MX" sz="1400" b="1" kern="1200" dirty="0"/>
        </a:p>
      </dsp:txBody>
      <dsp:txXfrm>
        <a:off x="581302" y="931442"/>
        <a:ext cx="937701" cy="587266"/>
      </dsp:txXfrm>
    </dsp:sp>
    <dsp:sp modelId="{EBC17A5A-DB46-4E06-911C-8438B0E27678}">
      <dsp:nvSpPr>
        <dsp:cNvPr id="0" name=""/>
        <dsp:cNvSpPr/>
      </dsp:nvSpPr>
      <dsp:spPr>
        <a:xfrm>
          <a:off x="986554" y="327181"/>
          <a:ext cx="2598891" cy="2598891"/>
        </a:xfrm>
        <a:custGeom>
          <a:avLst/>
          <a:gdLst/>
          <a:ahLst/>
          <a:cxnLst/>
          <a:rect l="0" t="0" r="0" b="0"/>
          <a:pathLst>
            <a:path>
              <a:moveTo>
                <a:pt x="312634" y="454009"/>
              </a:moveTo>
              <a:arcTo wR="1299445" hR="1299445" stAng="13235271" swAng="1210876"/>
            </a:path>
          </a:pathLst>
        </a:custGeom>
        <a:noFill/>
        <a:ln w="10000"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814247-D7AF-4E66-BB2C-930B24696B1C}">
      <dsp:nvSpPr>
        <dsp:cNvPr id="0" name=""/>
        <dsp:cNvSpPr/>
      </dsp:nvSpPr>
      <dsp:spPr>
        <a:xfrm>
          <a:off x="991334" y="672194"/>
          <a:ext cx="3622722" cy="1258123"/>
        </a:xfrm>
        <a:prstGeom prst="ellipse">
          <a:avLst/>
        </a:prstGeom>
        <a:solidFill>
          <a:schemeClr val="accent1">
            <a:tint val="50000"/>
            <a:alpha val="40000"/>
            <a:hueOff val="0"/>
            <a:satOff val="0"/>
            <a:lumOff val="0"/>
            <a:alphaOff val="0"/>
          </a:schemeClr>
        </a:solidFill>
        <a:ln w="10000"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DCB54EEF-3AB0-4A66-99F6-115D90879ACA}">
      <dsp:nvSpPr>
        <dsp:cNvPr id="0" name=""/>
        <dsp:cNvSpPr/>
      </dsp:nvSpPr>
      <dsp:spPr>
        <a:xfrm>
          <a:off x="2457273" y="3752912"/>
          <a:ext cx="702078" cy="449329"/>
        </a:xfrm>
        <a:prstGeom prst="downArrow">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67C5F89E-4935-4672-A99F-D1C48D9CAEF4}">
      <dsp:nvSpPr>
        <dsp:cNvPr id="0" name=""/>
        <dsp:cNvSpPr/>
      </dsp:nvSpPr>
      <dsp:spPr>
        <a:xfrm>
          <a:off x="1123324" y="4112376"/>
          <a:ext cx="3369974" cy="842493"/>
        </a:xfrm>
        <a:prstGeom prst="rect">
          <a:avLst/>
        </a:prstGeom>
        <a:noFill/>
        <a:ln w="10000"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smtClean="0"/>
            <a:t>Identificación del Riesgo.</a:t>
          </a:r>
          <a:endParaRPr lang="es-MX" sz="2400" kern="1200" dirty="0"/>
        </a:p>
      </dsp:txBody>
      <dsp:txXfrm>
        <a:off x="1123324" y="4112376"/>
        <a:ext cx="3369974" cy="842493"/>
      </dsp:txXfrm>
    </dsp:sp>
    <dsp:sp modelId="{EAFED01D-2CE0-4D5E-8DB3-89404B002AE6}">
      <dsp:nvSpPr>
        <dsp:cNvPr id="0" name=""/>
        <dsp:cNvSpPr/>
      </dsp:nvSpPr>
      <dsp:spPr>
        <a:xfrm>
          <a:off x="2308432" y="2027486"/>
          <a:ext cx="1263740" cy="1263740"/>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MX" sz="1700" kern="1200" dirty="0" smtClean="0"/>
            <a:t>Riesgo Mercado.</a:t>
          </a:r>
          <a:endParaRPr lang="es-MX" sz="1700" kern="1200" dirty="0"/>
        </a:p>
      </dsp:txBody>
      <dsp:txXfrm>
        <a:off x="2493502" y="2212556"/>
        <a:ext cx="893600" cy="893600"/>
      </dsp:txXfrm>
    </dsp:sp>
    <dsp:sp modelId="{5C17D572-E51A-489E-A5AA-A6E3A4E84620}">
      <dsp:nvSpPr>
        <dsp:cNvPr id="0" name=""/>
        <dsp:cNvSpPr/>
      </dsp:nvSpPr>
      <dsp:spPr>
        <a:xfrm>
          <a:off x="1404155" y="1079399"/>
          <a:ext cx="1263740" cy="1263740"/>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MX" sz="1700" kern="1200" dirty="0" smtClean="0"/>
            <a:t>Riesgo de Crédito.</a:t>
          </a:r>
          <a:endParaRPr lang="es-MX" sz="1700" kern="1200" dirty="0"/>
        </a:p>
      </dsp:txBody>
      <dsp:txXfrm>
        <a:off x="1589225" y="1264469"/>
        <a:ext cx="893600" cy="893600"/>
      </dsp:txXfrm>
    </dsp:sp>
    <dsp:sp modelId="{8FCC2D2F-0BA6-41B9-AF2B-DD832BD487CF}">
      <dsp:nvSpPr>
        <dsp:cNvPr id="0" name=""/>
        <dsp:cNvSpPr/>
      </dsp:nvSpPr>
      <dsp:spPr>
        <a:xfrm>
          <a:off x="2695979" y="773855"/>
          <a:ext cx="1263740" cy="1263740"/>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MX" sz="1700" kern="1200" dirty="0" smtClean="0"/>
            <a:t>Riesgo de Seguros.</a:t>
          </a:r>
          <a:endParaRPr lang="es-MX" sz="1700" kern="1200" dirty="0"/>
        </a:p>
      </dsp:txBody>
      <dsp:txXfrm>
        <a:off x="2881049" y="958925"/>
        <a:ext cx="893600" cy="893600"/>
      </dsp:txXfrm>
    </dsp:sp>
    <dsp:sp modelId="{5E692855-FDCB-4D86-96B6-9BBEFBEFA59D}">
      <dsp:nvSpPr>
        <dsp:cNvPr id="0" name=""/>
        <dsp:cNvSpPr/>
      </dsp:nvSpPr>
      <dsp:spPr>
        <a:xfrm>
          <a:off x="842493" y="517737"/>
          <a:ext cx="3931636" cy="3145309"/>
        </a:xfrm>
        <a:prstGeom prst="funnel">
          <a:avLst/>
        </a:prstGeom>
        <a:solidFill>
          <a:schemeClr val="lt1">
            <a:alpha val="40000"/>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D6B5E-0ECD-4388-BC7B-86E2E6E0D846}">
      <dsp:nvSpPr>
        <dsp:cNvPr id="0" name=""/>
        <dsp:cNvSpPr/>
      </dsp:nvSpPr>
      <dsp:spPr>
        <a:xfrm rot="16200000">
          <a:off x="30162" y="-30162"/>
          <a:ext cx="2997200" cy="3057525"/>
        </a:xfrm>
        <a:prstGeom prst="round1Rect">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s-MX" sz="1800" kern="1200" dirty="0"/>
            <a:t>Político</a:t>
          </a:r>
        </a:p>
        <a:p>
          <a:pPr marL="114300" lvl="1" indent="-114300" algn="l" defTabSz="622300">
            <a:lnSpc>
              <a:spcPct val="90000"/>
            </a:lnSpc>
            <a:spcBef>
              <a:spcPct val="0"/>
            </a:spcBef>
            <a:spcAft>
              <a:spcPct val="15000"/>
            </a:spcAft>
            <a:buChar char="••"/>
          </a:pPr>
          <a:r>
            <a:rPr lang="es-MX" sz="1400" kern="1200" dirty="0"/>
            <a:t>De acuerdo con Levy (1997), el riesgo político mide la posibilidad de confiscación y expropiación, considera la posibilidad de restricciones a la repatriación de capitales, así como guerras, revoluciones e insurrecciones.</a:t>
          </a:r>
        </a:p>
      </dsp:txBody>
      <dsp:txXfrm rot="5400000">
        <a:off x="0" y="0"/>
        <a:ext cx="3057525" cy="2247900"/>
      </dsp:txXfrm>
    </dsp:sp>
    <dsp:sp modelId="{B6476CE0-B449-43B8-B00E-C7530E301E20}">
      <dsp:nvSpPr>
        <dsp:cNvPr id="0" name=""/>
        <dsp:cNvSpPr/>
      </dsp:nvSpPr>
      <dsp:spPr>
        <a:xfrm>
          <a:off x="3057525" y="0"/>
          <a:ext cx="3057525" cy="2997200"/>
        </a:xfrm>
        <a:prstGeom prst="round1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s-MX" sz="1800" kern="1200" dirty="0"/>
            <a:t>Económico.</a:t>
          </a:r>
        </a:p>
        <a:p>
          <a:pPr marL="114300" lvl="1" indent="-114300" algn="l" defTabSz="622300">
            <a:lnSpc>
              <a:spcPct val="90000"/>
            </a:lnSpc>
            <a:spcBef>
              <a:spcPct val="0"/>
            </a:spcBef>
            <a:spcAft>
              <a:spcPct val="15000"/>
            </a:spcAft>
            <a:buChar char="••"/>
          </a:pPr>
          <a:r>
            <a:rPr lang="es-MX" sz="1400" kern="1200" dirty="0"/>
            <a:t>Está relacionado con el riesgo de que un prestatario no pueda servir su deuda debido a problemas en el marco económico en el que se lleva a cabo su actividad (crisis general).</a:t>
          </a:r>
        </a:p>
      </dsp:txBody>
      <dsp:txXfrm>
        <a:off x="3057525" y="0"/>
        <a:ext cx="3057525" cy="2247900"/>
      </dsp:txXfrm>
    </dsp:sp>
    <dsp:sp modelId="{6DDB9946-7706-467A-A953-96ACF21DAA62}">
      <dsp:nvSpPr>
        <dsp:cNvPr id="0" name=""/>
        <dsp:cNvSpPr/>
      </dsp:nvSpPr>
      <dsp:spPr>
        <a:xfrm rot="10800000">
          <a:off x="0" y="2997200"/>
          <a:ext cx="3057525" cy="2997200"/>
        </a:xfrm>
        <a:prstGeom prst="round1Rect">
          <a:avLst/>
        </a:prstGeom>
        <a:solidFill>
          <a:schemeClr val="accent4">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s-MX" sz="1800" kern="1200" dirty="0"/>
            <a:t>Natural. </a:t>
          </a:r>
        </a:p>
        <a:p>
          <a:pPr marL="114300" lvl="1" indent="-114300" algn="l" defTabSz="622300">
            <a:lnSpc>
              <a:spcPct val="90000"/>
            </a:lnSpc>
            <a:spcBef>
              <a:spcPct val="0"/>
            </a:spcBef>
            <a:spcAft>
              <a:spcPct val="15000"/>
            </a:spcAft>
            <a:buChar char="••"/>
          </a:pPr>
          <a:r>
            <a:rPr lang="es-MX" sz="1400" kern="1200" dirty="0"/>
            <a:t>Los riesgos naturales se pueden definir como la posibilidad de que un territorio y la sociedad que lo habita pueda verse afectado por un fenómeno natural de rango extraordinario que suponga un peligro causante de daño, enfermedad, pérdida económica o daño ambiental.</a:t>
          </a:r>
        </a:p>
      </dsp:txBody>
      <dsp:txXfrm rot="10800000">
        <a:off x="0" y="3746500"/>
        <a:ext cx="3057525" cy="2247900"/>
      </dsp:txXfrm>
    </dsp:sp>
    <dsp:sp modelId="{5138ECC7-D110-40E4-8C80-75CF51299649}">
      <dsp:nvSpPr>
        <dsp:cNvPr id="0" name=""/>
        <dsp:cNvSpPr/>
      </dsp:nvSpPr>
      <dsp:spPr>
        <a:xfrm rot="5400000">
          <a:off x="3087687" y="2967037"/>
          <a:ext cx="2997200" cy="3057525"/>
        </a:xfrm>
        <a:prstGeom prst="round1Rect">
          <a:avLst/>
        </a:prstGeom>
        <a:solidFill>
          <a:schemeClr val="accent1">
            <a:lumMod val="7500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s-MX" sz="1800" kern="1200" dirty="0"/>
            <a:t>Social.</a:t>
          </a:r>
        </a:p>
        <a:p>
          <a:pPr marL="114300" lvl="1" indent="-114300" algn="l" defTabSz="622300">
            <a:lnSpc>
              <a:spcPct val="90000"/>
            </a:lnSpc>
            <a:spcBef>
              <a:spcPct val="0"/>
            </a:spcBef>
            <a:spcAft>
              <a:spcPct val="15000"/>
            </a:spcAft>
            <a:buChar char="••"/>
          </a:pPr>
          <a:r>
            <a:rPr lang="es-MX" sz="1400" kern="1200" dirty="0"/>
            <a:t>Privación por la pérdida del ingreso derivado del desempleo;  falta de coberturas por protección social y riesgo de pobreza (Elizalde, 2015)</a:t>
          </a:r>
        </a:p>
      </dsp:txBody>
      <dsp:txXfrm rot="-5400000">
        <a:off x="3057525" y="3746499"/>
        <a:ext cx="3057525" cy="2247900"/>
      </dsp:txXfrm>
    </dsp:sp>
    <dsp:sp modelId="{8417C066-85AE-490A-A527-781A9ACE63F1}">
      <dsp:nvSpPr>
        <dsp:cNvPr id="0" name=""/>
        <dsp:cNvSpPr/>
      </dsp:nvSpPr>
      <dsp:spPr>
        <a:xfrm>
          <a:off x="1728189" y="2033959"/>
          <a:ext cx="2658670" cy="1926480"/>
        </a:xfrm>
        <a:prstGeom prst="roundRect">
          <a:avLst/>
        </a:prstGeom>
        <a:solidFill>
          <a:schemeClr val="accent2">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Definición</a:t>
          </a:r>
          <a:r>
            <a:rPr lang="es-MX" sz="1600" kern="1200" dirty="0" smtClean="0"/>
            <a:t> </a:t>
          </a:r>
          <a:r>
            <a:rPr lang="es-MX" sz="1600" kern="1200" dirty="0"/>
            <a:t>de riesgo</a:t>
          </a:r>
          <a:r>
            <a:rPr lang="es-MX" sz="1100" kern="1200" dirty="0"/>
            <a:t/>
          </a:r>
          <a:br>
            <a:rPr lang="es-MX" sz="1100" kern="1200" dirty="0"/>
          </a:br>
          <a:r>
            <a:rPr lang="es-MX" sz="1400" kern="1200" dirty="0"/>
            <a:t>- Aquello que puede generar un evento no deseado y </a:t>
          </a:r>
          <a:r>
            <a:rPr lang="es-MX" sz="1400" kern="1200" dirty="0" smtClean="0"/>
            <a:t>traer </a:t>
          </a:r>
          <a:r>
            <a:rPr lang="es-MX" sz="1400" kern="1200" dirty="0"/>
            <a:t>como consecuencias pérdidas y daños. Cruz (2004, p.1)</a:t>
          </a:r>
          <a:br>
            <a:rPr lang="es-MX" sz="1400" kern="1200" dirty="0"/>
          </a:br>
          <a:r>
            <a:rPr lang="es-MX" sz="1400" kern="1200" dirty="0"/>
            <a:t/>
          </a:r>
          <a:br>
            <a:rPr lang="es-MX" sz="1400" kern="1200" dirty="0"/>
          </a:br>
          <a:r>
            <a:rPr lang="es-MX" sz="1400" kern="1200" dirty="0"/>
            <a:t>- Probabilidad de que ocurra algún hecho indeseable.</a:t>
          </a:r>
          <a:endParaRPr lang="es-MX" sz="1100" kern="1200" dirty="0"/>
        </a:p>
      </dsp:txBody>
      <dsp:txXfrm>
        <a:off x="1822232" y="2128002"/>
        <a:ext cx="2470584" cy="17383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5A9A4A-F571-4BDA-9E01-F0A362CF1C0D}">
      <dsp:nvSpPr>
        <dsp:cNvPr id="0" name=""/>
        <dsp:cNvSpPr/>
      </dsp:nvSpPr>
      <dsp:spPr>
        <a:xfrm>
          <a:off x="617153" y="2263"/>
          <a:ext cx="1562137" cy="156213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10mmdp para reparar o reconstruir viviendas</a:t>
          </a:r>
          <a:endParaRPr lang="es-MX" sz="1600" kern="1200" dirty="0"/>
        </a:p>
      </dsp:txBody>
      <dsp:txXfrm>
        <a:off x="845923" y="231033"/>
        <a:ext cx="1104597" cy="1104597"/>
      </dsp:txXfrm>
    </dsp:sp>
    <dsp:sp modelId="{C4629AF5-2743-46F9-B94E-FB377972D764}">
      <dsp:nvSpPr>
        <dsp:cNvPr id="0" name=""/>
        <dsp:cNvSpPr/>
      </dsp:nvSpPr>
      <dsp:spPr>
        <a:xfrm>
          <a:off x="945201" y="1691246"/>
          <a:ext cx="906039" cy="906039"/>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1065296" y="2037715"/>
        <a:ext cx="665849" cy="213101"/>
      </dsp:txXfrm>
    </dsp:sp>
    <dsp:sp modelId="{F619DD4E-DF15-4391-BA04-3D363A343E5D}">
      <dsp:nvSpPr>
        <dsp:cNvPr id="0" name=""/>
        <dsp:cNvSpPr/>
      </dsp:nvSpPr>
      <dsp:spPr>
        <a:xfrm>
          <a:off x="617153" y="2724131"/>
          <a:ext cx="1562137" cy="156213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13 </a:t>
          </a:r>
          <a:r>
            <a:rPr lang="es-MX" sz="1600" kern="1200" dirty="0" err="1" smtClean="0"/>
            <a:t>mmdp</a:t>
          </a:r>
          <a:r>
            <a:rPr lang="es-MX" sz="1600" kern="1200" dirty="0" smtClean="0"/>
            <a:t> para afectaciones a escuelas </a:t>
          </a:r>
          <a:endParaRPr lang="es-MX" sz="1600" kern="1200" dirty="0"/>
        </a:p>
      </dsp:txBody>
      <dsp:txXfrm>
        <a:off x="845923" y="2952901"/>
        <a:ext cx="1104597" cy="1104597"/>
      </dsp:txXfrm>
    </dsp:sp>
    <dsp:sp modelId="{20A94E2D-66FC-48C3-B0A9-5D7EDBCFAC04}">
      <dsp:nvSpPr>
        <dsp:cNvPr id="0" name=""/>
        <dsp:cNvSpPr/>
      </dsp:nvSpPr>
      <dsp:spPr>
        <a:xfrm>
          <a:off x="945201" y="4413114"/>
          <a:ext cx="906039" cy="906039"/>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1065296" y="4759583"/>
        <a:ext cx="665849" cy="213101"/>
      </dsp:txXfrm>
    </dsp:sp>
    <dsp:sp modelId="{81ED5622-83D4-46BE-A58E-60E3DF92E3CC}">
      <dsp:nvSpPr>
        <dsp:cNvPr id="0" name=""/>
        <dsp:cNvSpPr/>
      </dsp:nvSpPr>
      <dsp:spPr>
        <a:xfrm>
          <a:off x="617153" y="5445999"/>
          <a:ext cx="1562137" cy="156213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8 </a:t>
          </a:r>
          <a:r>
            <a:rPr lang="es-MX" sz="1600" kern="1200" dirty="0" err="1" smtClean="0"/>
            <a:t>mmdp</a:t>
          </a:r>
          <a:r>
            <a:rPr lang="es-MX" sz="1600" kern="1200" dirty="0" smtClean="0"/>
            <a:t> daños al patrimonio cultural</a:t>
          </a:r>
          <a:endParaRPr lang="es-MX" sz="1600" kern="1200" dirty="0"/>
        </a:p>
      </dsp:txBody>
      <dsp:txXfrm>
        <a:off x="845923" y="5674769"/>
        <a:ext cx="1104597" cy="1104597"/>
      </dsp:txXfrm>
    </dsp:sp>
    <dsp:sp modelId="{F2C05D6D-FCAD-441D-87A3-1FE68D7FB437}">
      <dsp:nvSpPr>
        <dsp:cNvPr id="0" name=""/>
        <dsp:cNvSpPr/>
      </dsp:nvSpPr>
      <dsp:spPr>
        <a:xfrm>
          <a:off x="2413610" y="3214642"/>
          <a:ext cx="496759" cy="5811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2413610" y="3330865"/>
        <a:ext cx="347731" cy="348669"/>
      </dsp:txXfrm>
    </dsp:sp>
    <dsp:sp modelId="{E40743DC-0C02-4273-9A1E-AE6550C1C810}">
      <dsp:nvSpPr>
        <dsp:cNvPr id="0" name=""/>
        <dsp:cNvSpPr/>
      </dsp:nvSpPr>
      <dsp:spPr>
        <a:xfrm>
          <a:off x="3116572" y="1943062"/>
          <a:ext cx="3124274" cy="312427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es-MX" sz="2900" kern="1200" dirty="0" smtClean="0"/>
            <a:t> </a:t>
          </a:r>
          <a:r>
            <a:rPr lang="es-MX" sz="2900" kern="1200" dirty="0" smtClean="0"/>
            <a:t>Mas de 31 </a:t>
          </a:r>
          <a:r>
            <a:rPr lang="es-MX" sz="2900" kern="1200" dirty="0" err="1" smtClean="0"/>
            <a:t>mmdp</a:t>
          </a:r>
          <a:r>
            <a:rPr lang="es-MX" sz="2900" kern="1200" dirty="0" smtClean="0"/>
            <a:t> para reconstrucción.</a:t>
          </a:r>
          <a:endParaRPr lang="es-MX" sz="2900" kern="1200" dirty="0"/>
        </a:p>
      </dsp:txBody>
      <dsp:txXfrm>
        <a:off x="3574111" y="2400601"/>
        <a:ext cx="2209196" cy="22091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5A9A4A-F571-4BDA-9E01-F0A362CF1C0D}">
      <dsp:nvSpPr>
        <dsp:cNvPr id="0" name=""/>
        <dsp:cNvSpPr/>
      </dsp:nvSpPr>
      <dsp:spPr>
        <a:xfrm>
          <a:off x="617153" y="2263"/>
          <a:ext cx="1562137" cy="156213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435 muertos</a:t>
          </a:r>
          <a:endParaRPr lang="es-MX" sz="2200" kern="1200" dirty="0"/>
        </a:p>
      </dsp:txBody>
      <dsp:txXfrm>
        <a:off x="845923" y="231033"/>
        <a:ext cx="1104597" cy="1104597"/>
      </dsp:txXfrm>
    </dsp:sp>
    <dsp:sp modelId="{C4629AF5-2743-46F9-B94E-FB377972D764}">
      <dsp:nvSpPr>
        <dsp:cNvPr id="0" name=""/>
        <dsp:cNvSpPr/>
      </dsp:nvSpPr>
      <dsp:spPr>
        <a:xfrm>
          <a:off x="945201" y="1691246"/>
          <a:ext cx="906039" cy="906039"/>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1065296" y="2037715"/>
        <a:ext cx="665849" cy="213101"/>
      </dsp:txXfrm>
    </dsp:sp>
    <dsp:sp modelId="{F619DD4E-DF15-4391-BA04-3D363A343E5D}">
      <dsp:nvSpPr>
        <dsp:cNvPr id="0" name=""/>
        <dsp:cNvSpPr/>
      </dsp:nvSpPr>
      <dsp:spPr>
        <a:xfrm>
          <a:off x="617153" y="2724131"/>
          <a:ext cx="1562137" cy="156213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150,000 viviendas dañadas</a:t>
          </a:r>
          <a:endParaRPr lang="es-MX" sz="2200" kern="1200" dirty="0"/>
        </a:p>
      </dsp:txBody>
      <dsp:txXfrm>
        <a:off x="845923" y="2952901"/>
        <a:ext cx="1104597" cy="1104597"/>
      </dsp:txXfrm>
    </dsp:sp>
    <dsp:sp modelId="{20A94E2D-66FC-48C3-B0A9-5D7EDBCFAC04}">
      <dsp:nvSpPr>
        <dsp:cNvPr id="0" name=""/>
        <dsp:cNvSpPr/>
      </dsp:nvSpPr>
      <dsp:spPr>
        <a:xfrm>
          <a:off x="945201" y="4413114"/>
          <a:ext cx="906039" cy="906039"/>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1065296" y="4759583"/>
        <a:ext cx="665849" cy="213101"/>
      </dsp:txXfrm>
    </dsp:sp>
    <dsp:sp modelId="{C18AA2F9-008E-454C-8782-DDBE0C4077DA}">
      <dsp:nvSpPr>
        <dsp:cNvPr id="0" name=""/>
        <dsp:cNvSpPr/>
      </dsp:nvSpPr>
      <dsp:spPr>
        <a:xfrm>
          <a:off x="617153" y="5445999"/>
          <a:ext cx="1562137" cy="156213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250,000 personas sin hogar</a:t>
          </a:r>
          <a:endParaRPr lang="es-MX" sz="2200" kern="1200" dirty="0"/>
        </a:p>
      </dsp:txBody>
      <dsp:txXfrm>
        <a:off x="845923" y="5674769"/>
        <a:ext cx="1104597" cy="1104597"/>
      </dsp:txXfrm>
    </dsp:sp>
    <dsp:sp modelId="{F2C05D6D-FCAD-441D-87A3-1FE68D7FB437}">
      <dsp:nvSpPr>
        <dsp:cNvPr id="0" name=""/>
        <dsp:cNvSpPr/>
      </dsp:nvSpPr>
      <dsp:spPr>
        <a:xfrm>
          <a:off x="2413610" y="3214642"/>
          <a:ext cx="496759" cy="5811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2413610" y="3330865"/>
        <a:ext cx="347731" cy="348669"/>
      </dsp:txXfrm>
    </dsp:sp>
    <dsp:sp modelId="{E40743DC-0C02-4273-9A1E-AE6550C1C810}">
      <dsp:nvSpPr>
        <dsp:cNvPr id="0" name=""/>
        <dsp:cNvSpPr/>
      </dsp:nvSpPr>
      <dsp:spPr>
        <a:xfrm>
          <a:off x="3116572" y="1943062"/>
          <a:ext cx="3124274" cy="312427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MX" sz="2800" kern="1200" dirty="0" smtClean="0"/>
            <a:t>Repercusiones de los potentes terremotos, del 7 y 19 de septiembre</a:t>
          </a:r>
          <a:endParaRPr lang="es-MX" sz="2800" kern="1200" dirty="0"/>
        </a:p>
      </dsp:txBody>
      <dsp:txXfrm>
        <a:off x="3574111" y="2400601"/>
        <a:ext cx="2209196" cy="22091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7188F6-B1A5-4AF8-BA76-A847F7F0BFBC}">
      <dsp:nvSpPr>
        <dsp:cNvPr id="0" name=""/>
        <dsp:cNvSpPr/>
      </dsp:nvSpPr>
      <dsp:spPr>
        <a:xfrm>
          <a:off x="4251959" y="5102704"/>
          <a:ext cx="2606040" cy="1688123"/>
        </a:xfrm>
        <a:prstGeom prst="roundRect">
          <a:avLst>
            <a:gd name="adj" fmla="val 10000"/>
          </a:avLst>
        </a:prstGeom>
        <a:solidFill>
          <a:schemeClr val="lt1">
            <a:alpha val="90000"/>
            <a:hueOff val="0"/>
            <a:satOff val="0"/>
            <a:lumOff val="0"/>
            <a:alphaOff val="0"/>
          </a:schemeClr>
        </a:solidFill>
        <a:ln w="19050" cap="flat" cmpd="sng" algn="ctr">
          <a:solidFill>
            <a:schemeClr val="accent6">
              <a:shade val="80000"/>
              <a:hueOff val="-349491"/>
              <a:satOff val="-15121"/>
              <a:lumOff val="203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b" anchorCtr="0">
          <a:noAutofit/>
        </a:bodyPr>
        <a:lstStyle/>
        <a:p>
          <a:pPr marL="114300" lvl="1" indent="-114300" algn="l" defTabSz="533400">
            <a:lnSpc>
              <a:spcPct val="90000"/>
            </a:lnSpc>
            <a:spcBef>
              <a:spcPct val="0"/>
            </a:spcBef>
            <a:spcAft>
              <a:spcPct val="15000"/>
            </a:spcAft>
            <a:buChar char="••"/>
          </a:pPr>
          <a:r>
            <a:rPr lang="pt-BR" sz="1200" kern="1200" dirty="0" smtClean="0"/>
            <a:t>Cristiano Ronaldo, 700 mil euros</a:t>
          </a:r>
          <a:endParaRPr lang="es-MX" sz="1200" kern="1200" dirty="0"/>
        </a:p>
        <a:p>
          <a:pPr marL="114300" lvl="1" indent="-114300" algn="l" defTabSz="533400">
            <a:lnSpc>
              <a:spcPct val="90000"/>
            </a:lnSpc>
            <a:spcBef>
              <a:spcPct val="0"/>
            </a:spcBef>
            <a:spcAft>
              <a:spcPct val="15000"/>
            </a:spcAft>
            <a:buChar char="••"/>
          </a:pPr>
          <a:r>
            <a:rPr lang="es-MX" sz="1200" kern="1200" dirty="0"/>
            <a:t>"Checo" Pérez, 3 millones de pesos</a:t>
          </a:r>
        </a:p>
        <a:p>
          <a:pPr marL="114300" lvl="1" indent="-114300" algn="l" defTabSz="533400">
            <a:lnSpc>
              <a:spcPct val="90000"/>
            </a:lnSpc>
            <a:spcBef>
              <a:spcPct val="0"/>
            </a:spcBef>
            <a:spcAft>
              <a:spcPct val="15000"/>
            </a:spcAft>
            <a:buChar char="••"/>
          </a:pPr>
          <a:r>
            <a:rPr lang="es-MX" sz="1200" kern="1200" dirty="0"/>
            <a:t>"Canelo" Álvarez, 1 millón de dólares</a:t>
          </a:r>
        </a:p>
        <a:p>
          <a:pPr marL="114300" lvl="1" indent="-114300" algn="l" defTabSz="533400">
            <a:lnSpc>
              <a:spcPct val="90000"/>
            </a:lnSpc>
            <a:spcBef>
              <a:spcPct val="0"/>
            </a:spcBef>
            <a:spcAft>
              <a:spcPct val="15000"/>
            </a:spcAft>
            <a:buChar char="••"/>
          </a:pPr>
          <a:r>
            <a:rPr lang="es-MX" sz="1200" kern="1200" dirty="0"/>
            <a:t>Miguel Layún y "Chicharito" Hernández, 3.5 millones de pesos y pretenden recaudar 9.</a:t>
          </a:r>
        </a:p>
      </dsp:txBody>
      <dsp:txXfrm>
        <a:off x="5070855" y="5561818"/>
        <a:ext cx="1750062" cy="1191926"/>
      </dsp:txXfrm>
    </dsp:sp>
    <dsp:sp modelId="{9D58A54D-0677-43D0-AA75-5BF6DDDDC405}">
      <dsp:nvSpPr>
        <dsp:cNvPr id="0" name=""/>
        <dsp:cNvSpPr/>
      </dsp:nvSpPr>
      <dsp:spPr>
        <a:xfrm>
          <a:off x="0" y="5030689"/>
          <a:ext cx="2606040" cy="1688123"/>
        </a:xfrm>
        <a:prstGeom prst="roundRect">
          <a:avLst>
            <a:gd name="adj" fmla="val 10000"/>
          </a:avLst>
        </a:prstGeom>
        <a:solidFill>
          <a:schemeClr val="lt1">
            <a:alpha val="90000"/>
            <a:hueOff val="0"/>
            <a:satOff val="0"/>
            <a:lumOff val="0"/>
            <a:alphaOff val="0"/>
          </a:schemeClr>
        </a:solidFill>
        <a:ln w="19050" cap="flat" cmpd="sng" algn="ctr">
          <a:solidFill>
            <a:schemeClr val="accent6">
              <a:shade val="80000"/>
              <a:hueOff val="-524236"/>
              <a:satOff val="-22681"/>
              <a:lumOff val="305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b" anchorCtr="0">
          <a:noAutofit/>
        </a:bodyPr>
        <a:lstStyle/>
        <a:p>
          <a:pPr marL="114300" lvl="1" indent="-114300" algn="l" defTabSz="622300">
            <a:lnSpc>
              <a:spcPct val="90000"/>
            </a:lnSpc>
            <a:spcBef>
              <a:spcPct val="0"/>
            </a:spcBef>
            <a:spcAft>
              <a:spcPct val="15000"/>
            </a:spcAft>
            <a:buChar char="••"/>
          </a:pPr>
          <a:r>
            <a:rPr lang="es-MX" sz="1400" kern="1200" dirty="0" smtClean="0"/>
            <a:t>El Vaticano, 150 mil dólares </a:t>
          </a:r>
          <a:endParaRPr lang="es-MX" sz="1400" kern="1200" dirty="0"/>
        </a:p>
        <a:p>
          <a:pPr marL="114300" lvl="1" indent="-114300" algn="l" defTabSz="622300">
            <a:lnSpc>
              <a:spcPct val="90000"/>
            </a:lnSpc>
            <a:spcBef>
              <a:spcPct val="0"/>
            </a:spcBef>
            <a:spcAft>
              <a:spcPct val="15000"/>
            </a:spcAft>
            <a:buChar char="••"/>
          </a:pPr>
          <a:r>
            <a:rPr lang="es-MX" sz="1400" kern="1200" dirty="0"/>
            <a:t>China, 1 millón de dólares</a:t>
          </a:r>
        </a:p>
        <a:p>
          <a:pPr marL="114300" lvl="1" indent="-114300" algn="l" defTabSz="622300">
            <a:lnSpc>
              <a:spcPct val="90000"/>
            </a:lnSpc>
            <a:spcBef>
              <a:spcPct val="0"/>
            </a:spcBef>
            <a:spcAft>
              <a:spcPct val="15000"/>
            </a:spcAft>
            <a:buChar char="••"/>
          </a:pPr>
          <a:r>
            <a:rPr lang="es-MX" sz="1400" kern="1200" dirty="0"/>
            <a:t>Estados Unidos, 100 mil dólares</a:t>
          </a:r>
        </a:p>
        <a:p>
          <a:pPr marL="114300" lvl="1" indent="-114300" algn="l" defTabSz="622300">
            <a:lnSpc>
              <a:spcPct val="90000"/>
            </a:lnSpc>
            <a:spcBef>
              <a:spcPct val="0"/>
            </a:spcBef>
            <a:spcAft>
              <a:spcPct val="15000"/>
            </a:spcAft>
            <a:buChar char="••"/>
          </a:pPr>
          <a:r>
            <a:rPr lang="es-MX" sz="1400" kern="1200" dirty="0"/>
            <a:t>Corea del Sur, 1 millón de dólares</a:t>
          </a:r>
        </a:p>
      </dsp:txBody>
      <dsp:txXfrm>
        <a:off x="37083" y="5489803"/>
        <a:ext cx="1750062" cy="1191926"/>
      </dsp:txXfrm>
    </dsp:sp>
    <dsp:sp modelId="{F4296B97-B3A9-4A3D-A419-4102B2543BBC}">
      <dsp:nvSpPr>
        <dsp:cNvPr id="0" name=""/>
        <dsp:cNvSpPr/>
      </dsp:nvSpPr>
      <dsp:spPr>
        <a:xfrm>
          <a:off x="4251959" y="867507"/>
          <a:ext cx="2606040" cy="1688123"/>
        </a:xfrm>
        <a:prstGeom prst="roundRect">
          <a:avLst>
            <a:gd name="adj" fmla="val 10000"/>
          </a:avLst>
        </a:prstGeom>
        <a:solidFill>
          <a:schemeClr val="lt1">
            <a:alpha val="90000"/>
            <a:hueOff val="0"/>
            <a:satOff val="0"/>
            <a:lumOff val="0"/>
            <a:alphaOff val="0"/>
          </a:schemeClr>
        </a:solidFill>
        <a:ln w="19050" cap="flat" cmpd="sng" algn="ctr">
          <a:solidFill>
            <a:schemeClr val="accent6">
              <a:shade val="80000"/>
              <a:hueOff val="-174745"/>
              <a:satOff val="-7560"/>
              <a:lumOff val="101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r" defTabSz="533400">
            <a:lnSpc>
              <a:spcPct val="90000"/>
            </a:lnSpc>
            <a:spcBef>
              <a:spcPct val="0"/>
            </a:spcBef>
            <a:spcAft>
              <a:spcPct val="15000"/>
            </a:spcAft>
            <a:buChar char="••"/>
          </a:pPr>
          <a:r>
            <a:rPr lang="es-MX" sz="1200" kern="1200" dirty="0" smtClean="0"/>
            <a:t>Facebook, Googole y AT&amp;T, 1 millón de dólares cada uno.</a:t>
          </a:r>
        </a:p>
        <a:p>
          <a:pPr marL="114300" lvl="1" indent="-114300" algn="r" defTabSz="533400">
            <a:lnSpc>
              <a:spcPct val="90000"/>
            </a:lnSpc>
            <a:spcBef>
              <a:spcPct val="0"/>
            </a:spcBef>
            <a:spcAft>
              <a:spcPct val="15000"/>
            </a:spcAft>
            <a:buChar char="••"/>
          </a:pPr>
          <a:r>
            <a:rPr lang="es-MX" sz="1200" kern="1200" dirty="0" smtClean="0"/>
            <a:t>Samsung México, 20 millones de pesos</a:t>
          </a:r>
        </a:p>
        <a:p>
          <a:pPr marL="114300" lvl="1" indent="-114300" algn="r" defTabSz="533400">
            <a:lnSpc>
              <a:spcPct val="90000"/>
            </a:lnSpc>
            <a:spcBef>
              <a:spcPct val="0"/>
            </a:spcBef>
            <a:spcAft>
              <a:spcPct val="15000"/>
            </a:spcAft>
            <a:buChar char="••"/>
          </a:pPr>
          <a:r>
            <a:rPr lang="es-MX" sz="1200" kern="1200" dirty="0" smtClean="0"/>
            <a:t>Apple, 1 millón de dólares</a:t>
          </a:r>
        </a:p>
        <a:p>
          <a:pPr marL="114300" lvl="1" indent="-114300" algn="r" defTabSz="533400">
            <a:lnSpc>
              <a:spcPct val="90000"/>
            </a:lnSpc>
            <a:spcBef>
              <a:spcPct val="0"/>
            </a:spcBef>
            <a:spcAft>
              <a:spcPct val="15000"/>
            </a:spcAft>
            <a:buChar char="••"/>
          </a:pPr>
          <a:r>
            <a:rPr lang="es-MX" sz="1200" kern="1200" dirty="0" smtClean="0"/>
            <a:t>Disney, 500     mil dólares</a:t>
          </a:r>
        </a:p>
      </dsp:txBody>
      <dsp:txXfrm>
        <a:off x="5070855" y="904590"/>
        <a:ext cx="1750062" cy="1191926"/>
      </dsp:txXfrm>
    </dsp:sp>
    <dsp:sp modelId="{1662DD93-938F-4EEF-960F-EAC2BC7A9805}">
      <dsp:nvSpPr>
        <dsp:cNvPr id="0" name=""/>
        <dsp:cNvSpPr/>
      </dsp:nvSpPr>
      <dsp:spPr>
        <a:xfrm>
          <a:off x="0" y="867507"/>
          <a:ext cx="2606040" cy="1688123"/>
        </a:xfrm>
        <a:prstGeom prst="roundRect">
          <a:avLst>
            <a:gd name="adj" fmla="val 10000"/>
          </a:avLst>
        </a:prstGeom>
        <a:solidFill>
          <a:schemeClr val="lt1">
            <a:alpha val="90000"/>
            <a:hueOff val="0"/>
            <a:satOff val="0"/>
            <a:lumOff val="0"/>
            <a:alphaOff val="0"/>
          </a:schemeClr>
        </a:solidFill>
        <a:ln w="1905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Lady Gaga, 2 millones de dólares</a:t>
          </a:r>
          <a:endParaRPr lang="es-MX" sz="1400" kern="1200" dirty="0"/>
        </a:p>
        <a:p>
          <a:pPr marL="114300" lvl="1" indent="-114300" algn="l" defTabSz="622300">
            <a:lnSpc>
              <a:spcPct val="90000"/>
            </a:lnSpc>
            <a:spcBef>
              <a:spcPct val="0"/>
            </a:spcBef>
            <a:spcAft>
              <a:spcPct val="15000"/>
            </a:spcAft>
            <a:buChar char="••"/>
          </a:pPr>
          <a:r>
            <a:rPr lang="es-MX" sz="1400" kern="1200" dirty="0"/>
            <a:t>Shawn Mendes, 100 mil dólares</a:t>
          </a:r>
        </a:p>
        <a:p>
          <a:pPr marL="114300" lvl="1" indent="-114300" algn="l" defTabSz="622300">
            <a:lnSpc>
              <a:spcPct val="90000"/>
            </a:lnSpc>
            <a:spcBef>
              <a:spcPct val="0"/>
            </a:spcBef>
            <a:spcAft>
              <a:spcPct val="15000"/>
            </a:spcAft>
            <a:buChar char="••"/>
          </a:pPr>
          <a:r>
            <a:rPr lang="es-MX" sz="1400" kern="1200" dirty="0"/>
            <a:t>Salma Hayek, 100 mil dólares</a:t>
          </a:r>
        </a:p>
        <a:p>
          <a:pPr marL="114300" lvl="1" indent="-114300" algn="l" defTabSz="622300">
            <a:lnSpc>
              <a:spcPct val="90000"/>
            </a:lnSpc>
            <a:spcBef>
              <a:spcPct val="0"/>
            </a:spcBef>
            <a:spcAft>
              <a:spcPct val="15000"/>
            </a:spcAft>
            <a:buChar char="••"/>
          </a:pPr>
          <a:r>
            <a:rPr lang="es-MX" sz="1400" kern="1200" dirty="0"/>
            <a:t>Thalía, 100 mil dólares</a:t>
          </a:r>
        </a:p>
      </dsp:txBody>
      <dsp:txXfrm>
        <a:off x="37083" y="904590"/>
        <a:ext cx="1750062" cy="1191926"/>
      </dsp:txXfrm>
    </dsp:sp>
    <dsp:sp modelId="{4A8120EA-E381-4650-9544-70C344F43C41}">
      <dsp:nvSpPr>
        <dsp:cNvPr id="0" name=""/>
        <dsp:cNvSpPr/>
      </dsp:nvSpPr>
      <dsp:spPr>
        <a:xfrm>
          <a:off x="1092004" y="1168204"/>
          <a:ext cx="2284241" cy="2284241"/>
        </a:xfrm>
        <a:prstGeom prst="pieWedge">
          <a:avLst/>
        </a:prstGeom>
        <a:solidFill>
          <a:schemeClr val="accent6">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MX" sz="2200" kern="1200" dirty="0" smtClean="0"/>
            <a:t>Famosos:</a:t>
          </a:r>
          <a:endParaRPr lang="es-MX" sz="2200" kern="1200" dirty="0"/>
        </a:p>
      </dsp:txBody>
      <dsp:txXfrm>
        <a:off x="1761043" y="1837243"/>
        <a:ext cx="1615202" cy="1615202"/>
      </dsp:txXfrm>
    </dsp:sp>
    <dsp:sp modelId="{C8C24083-7849-4458-BB0A-2FCA4F272C98}">
      <dsp:nvSpPr>
        <dsp:cNvPr id="0" name=""/>
        <dsp:cNvSpPr/>
      </dsp:nvSpPr>
      <dsp:spPr>
        <a:xfrm rot="5400000">
          <a:off x="3481753" y="1168204"/>
          <a:ext cx="2284241" cy="2284241"/>
        </a:xfrm>
        <a:prstGeom prst="pieWedge">
          <a:avLst/>
        </a:prstGeom>
        <a:solidFill>
          <a:schemeClr val="accent6">
            <a:shade val="80000"/>
            <a:hueOff val="-174745"/>
            <a:satOff val="-7560"/>
            <a:lumOff val="1017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MX" sz="2200" kern="1200" dirty="0" smtClean="0"/>
            <a:t>Empresas:</a:t>
          </a:r>
          <a:endParaRPr lang="es-MX" sz="2200" kern="1200" dirty="0"/>
        </a:p>
      </dsp:txBody>
      <dsp:txXfrm rot="-5400000">
        <a:off x="3481753" y="1837243"/>
        <a:ext cx="1615202" cy="1615202"/>
      </dsp:txXfrm>
    </dsp:sp>
    <dsp:sp modelId="{35443BB6-3087-471A-9D0B-AB2360CD2E97}">
      <dsp:nvSpPr>
        <dsp:cNvPr id="0" name=""/>
        <dsp:cNvSpPr/>
      </dsp:nvSpPr>
      <dsp:spPr>
        <a:xfrm rot="10800000">
          <a:off x="3481753" y="3557953"/>
          <a:ext cx="2284241" cy="2284241"/>
        </a:xfrm>
        <a:prstGeom prst="pieWedge">
          <a:avLst/>
        </a:prstGeom>
        <a:solidFill>
          <a:schemeClr val="accent6">
            <a:shade val="80000"/>
            <a:hueOff val="-349491"/>
            <a:satOff val="-15121"/>
            <a:lumOff val="2035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MX" sz="2200" kern="1200" dirty="0" smtClean="0"/>
            <a:t>Deportistas</a:t>
          </a:r>
          <a:endParaRPr lang="es-MX" sz="2200" kern="1200" dirty="0"/>
        </a:p>
      </dsp:txBody>
      <dsp:txXfrm rot="10800000">
        <a:off x="3481753" y="3557953"/>
        <a:ext cx="1615202" cy="1615202"/>
      </dsp:txXfrm>
    </dsp:sp>
    <dsp:sp modelId="{B2C69681-017B-4C48-8E3D-172308371D17}">
      <dsp:nvSpPr>
        <dsp:cNvPr id="0" name=""/>
        <dsp:cNvSpPr/>
      </dsp:nvSpPr>
      <dsp:spPr>
        <a:xfrm rot="16200000">
          <a:off x="1092004" y="3557953"/>
          <a:ext cx="2284241" cy="2284241"/>
        </a:xfrm>
        <a:prstGeom prst="pieWedge">
          <a:avLst/>
        </a:prstGeom>
        <a:solidFill>
          <a:schemeClr val="accent6">
            <a:shade val="80000"/>
            <a:hueOff val="-524236"/>
            <a:satOff val="-22681"/>
            <a:lumOff val="3053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MX" sz="2200" kern="1200" dirty="0" smtClean="0"/>
            <a:t>Gobiernos </a:t>
          </a:r>
          <a:endParaRPr lang="es-MX" sz="2200" kern="1200" dirty="0"/>
        </a:p>
      </dsp:txBody>
      <dsp:txXfrm rot="5400000">
        <a:off x="1761043" y="3557953"/>
        <a:ext cx="1615202" cy="1615202"/>
      </dsp:txXfrm>
    </dsp:sp>
    <dsp:sp modelId="{9B44A680-B621-4949-BE8C-F0A2EFA7A219}">
      <dsp:nvSpPr>
        <dsp:cNvPr id="0" name=""/>
        <dsp:cNvSpPr/>
      </dsp:nvSpPr>
      <dsp:spPr>
        <a:xfrm>
          <a:off x="3034665" y="3030415"/>
          <a:ext cx="788670" cy="685800"/>
        </a:xfrm>
        <a:prstGeom prst="circularArrow">
          <a:avLst/>
        </a:prstGeom>
        <a:solidFill>
          <a:schemeClr val="accent6">
            <a:tint val="4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649141-8975-461F-B4E9-54B486CEF248}">
      <dsp:nvSpPr>
        <dsp:cNvPr id="0" name=""/>
        <dsp:cNvSpPr/>
      </dsp:nvSpPr>
      <dsp:spPr>
        <a:xfrm rot="10800000">
          <a:off x="3034665" y="3294184"/>
          <a:ext cx="788670" cy="685800"/>
        </a:xfrm>
        <a:prstGeom prst="circularArrow">
          <a:avLst/>
        </a:prstGeom>
        <a:solidFill>
          <a:schemeClr val="accent6">
            <a:tint val="4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5.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10A676-1A4B-4F80-BAEA-5ED2817CEA0B}" type="datetimeFigureOut">
              <a:rPr lang="es-MX" smtClean="0"/>
              <a:pPr/>
              <a:t>10/10/2017</a:t>
            </a:fld>
            <a:endParaRPr lang="es-MX" dirty="0"/>
          </a:p>
        </p:txBody>
      </p:sp>
      <p:sp>
        <p:nvSpPr>
          <p:cNvPr id="4" name="3 Marcador de imagen de diapositiva"/>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76B61F-6011-426C-BA2C-DFF1FD7AB64E}" type="slidenum">
              <a:rPr lang="es-MX" smtClean="0"/>
              <a:pPr/>
              <a:t>‹Nº›</a:t>
            </a:fld>
            <a:endParaRPr lang="es-MX" dirty="0"/>
          </a:p>
        </p:txBody>
      </p:sp>
    </p:spTree>
    <p:extLst>
      <p:ext uri="{BB962C8B-B14F-4D97-AF65-F5344CB8AC3E}">
        <p14:creationId xmlns:p14="http://schemas.microsoft.com/office/powerpoint/2010/main" val="1220230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7961376"/>
            <a:ext cx="6858000" cy="118262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6858" y="8071104"/>
            <a:ext cx="1687068" cy="9509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a:xfrm>
            <a:off x="1769364" y="8058912"/>
            <a:ext cx="5088636" cy="950976"/>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1771650" y="5384800"/>
            <a:ext cx="4857750" cy="24384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1771650" y="8066716"/>
            <a:ext cx="5029200" cy="9144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57150" y="8091599"/>
            <a:ext cx="1543050" cy="914400"/>
          </a:xfrm>
        </p:spPr>
        <p:txBody>
          <a:bodyPr>
            <a:noAutofit/>
          </a:bodyPr>
          <a:lstStyle>
            <a:lvl1pPr algn="ctr">
              <a:defRPr sz="2000">
                <a:solidFill>
                  <a:srgbClr val="FFFFFF"/>
                </a:solidFill>
              </a:defRPr>
            </a:lvl1pPr>
          </a:lstStyle>
          <a:p>
            <a:fld id="{112160FF-69A0-4526-BA2E-B8868357380B}" type="datetime1">
              <a:rPr lang="es-MX" smtClean="0"/>
              <a:pPr/>
              <a:t>10/10/2017</a:t>
            </a:fld>
            <a:endParaRPr lang="es-MX" dirty="0"/>
          </a:p>
        </p:txBody>
      </p:sp>
      <p:sp>
        <p:nvSpPr>
          <p:cNvPr id="17" name="16 Marcador de pie de página"/>
          <p:cNvSpPr>
            <a:spLocks noGrp="1"/>
          </p:cNvSpPr>
          <p:nvPr>
            <p:ph type="ftr" sz="quarter" idx="11"/>
          </p:nvPr>
        </p:nvSpPr>
        <p:spPr>
          <a:xfrm>
            <a:off x="1564045" y="315386"/>
            <a:ext cx="4400550" cy="486833"/>
          </a:xfrm>
        </p:spPr>
        <p:txBody>
          <a:bodyPr/>
          <a:lstStyle>
            <a:lvl1pPr algn="r">
              <a:defRPr>
                <a:solidFill>
                  <a:schemeClr val="tx2"/>
                </a:solidFill>
              </a:defRPr>
            </a:lvl1pPr>
          </a:lstStyle>
          <a:p>
            <a:endParaRPr lang="es-MX" dirty="0"/>
          </a:p>
        </p:txBody>
      </p:sp>
      <p:sp>
        <p:nvSpPr>
          <p:cNvPr id="29" name="28 Marcador de número de diapositiva"/>
          <p:cNvSpPr>
            <a:spLocks noGrp="1"/>
          </p:cNvSpPr>
          <p:nvPr>
            <p:ph type="sldNum" sz="quarter" idx="12"/>
          </p:nvPr>
        </p:nvSpPr>
        <p:spPr>
          <a:xfrm>
            <a:off x="6000750" y="304800"/>
            <a:ext cx="628650" cy="508000"/>
          </a:xfrm>
        </p:spPr>
        <p:txBody>
          <a:bodyPr/>
          <a:lstStyle>
            <a:lvl1pPr>
              <a:defRPr>
                <a:solidFill>
                  <a:schemeClr val="tx2"/>
                </a:solidFill>
              </a:defRPr>
            </a:lvl1pPr>
          </a:lstStyle>
          <a:p>
            <a:fld id="{E750D71C-CC88-4077-8664-09CB352040B3}" type="slidenum">
              <a:rPr lang="es-MX" smtClean="0"/>
              <a:pPr/>
              <a:t>‹Nº›</a:t>
            </a:fld>
            <a:endParaRPr lang="es-MX"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31ED99A-7285-4F4E-A36D-4655FBE08EF4}" type="datetime1">
              <a:rPr lang="es-MX" smtClean="0"/>
              <a:pPr/>
              <a:t>10/10/2017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E750D71C-CC88-4077-8664-09CB352040B3}"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14900" y="812802"/>
            <a:ext cx="1543050" cy="7355417"/>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342900" y="812801"/>
            <a:ext cx="4171950" cy="7355419"/>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914900" y="8331205"/>
            <a:ext cx="1657350" cy="486833"/>
          </a:xfrm>
        </p:spPr>
        <p:txBody>
          <a:bodyPr/>
          <a:lstStyle/>
          <a:p>
            <a:fld id="{CF113386-9C1D-44B0-A4B5-23423D001A27}" type="datetime1">
              <a:rPr lang="es-MX" smtClean="0"/>
              <a:pPr/>
              <a:t>10/10/2017</a:t>
            </a:fld>
            <a:endParaRPr lang="es-MX" dirty="0"/>
          </a:p>
        </p:txBody>
      </p:sp>
      <p:sp>
        <p:nvSpPr>
          <p:cNvPr id="5" name="4 Marcador de pie de página"/>
          <p:cNvSpPr>
            <a:spLocks noGrp="1"/>
          </p:cNvSpPr>
          <p:nvPr>
            <p:ph type="ftr" sz="quarter" idx="11"/>
          </p:nvPr>
        </p:nvSpPr>
        <p:spPr>
          <a:xfrm>
            <a:off x="342901" y="8330945"/>
            <a:ext cx="4180112" cy="486833"/>
          </a:xfrm>
        </p:spPr>
        <p:txBody>
          <a:bodyPr/>
          <a:lstStyle/>
          <a:p>
            <a:endParaRPr lang="es-MX" dirty="0"/>
          </a:p>
        </p:txBody>
      </p:sp>
      <p:sp>
        <p:nvSpPr>
          <p:cNvPr id="7" name="6 Rectángulo"/>
          <p:cNvSpPr/>
          <p:nvPr/>
        </p:nvSpPr>
        <p:spPr bwMode="white">
          <a:xfrm>
            <a:off x="4572239" y="0"/>
            <a:ext cx="240030" cy="9144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7 Rectángulo"/>
          <p:cNvSpPr/>
          <p:nvPr/>
        </p:nvSpPr>
        <p:spPr>
          <a:xfrm>
            <a:off x="4606529" y="812800"/>
            <a:ext cx="171450" cy="83312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8 Rectángulo"/>
          <p:cNvSpPr/>
          <p:nvPr/>
        </p:nvSpPr>
        <p:spPr>
          <a:xfrm>
            <a:off x="4606529" y="0"/>
            <a:ext cx="171450" cy="7112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5 Marcador de número de diapositiva"/>
          <p:cNvSpPr>
            <a:spLocks noGrp="1"/>
          </p:cNvSpPr>
          <p:nvPr>
            <p:ph type="sldNum" sz="quarter" idx="12"/>
          </p:nvPr>
        </p:nvSpPr>
        <p:spPr>
          <a:xfrm rot="5400000">
            <a:off x="4336654" y="263923"/>
            <a:ext cx="711200" cy="183357"/>
          </a:xfrm>
        </p:spPr>
        <p:txBody>
          <a:bodyPr/>
          <a:lstStyle/>
          <a:p>
            <a:fld id="{E750D71C-CC88-4077-8664-09CB352040B3}" type="slidenum">
              <a:rPr lang="es-MX" smtClean="0"/>
              <a:pPr/>
              <a:t>‹Nº›</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9486" y="304800"/>
            <a:ext cx="6115050" cy="13208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FF383BC1-6E8B-4E33-8986-59501712D0B1}" type="datetime1">
              <a:rPr lang="es-MX" smtClean="0"/>
              <a:pPr/>
              <a:t>10/10/2017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E750D71C-CC88-4077-8664-09CB352040B3}" type="slidenum">
              <a:rPr lang="es-MX" smtClean="0"/>
              <a:pPr/>
              <a:t>‹Nº›</a:t>
            </a:fld>
            <a:endParaRPr lang="es-MX" dirty="0"/>
          </a:p>
        </p:txBody>
      </p:sp>
      <p:sp>
        <p:nvSpPr>
          <p:cNvPr id="8" name="7 Marcador de contenido"/>
          <p:cNvSpPr>
            <a:spLocks noGrp="1"/>
          </p:cNvSpPr>
          <p:nvPr>
            <p:ph sz="quarter" idx="1"/>
          </p:nvPr>
        </p:nvSpPr>
        <p:spPr>
          <a:xfrm>
            <a:off x="459486" y="2133600"/>
            <a:ext cx="6115050" cy="5994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028701" y="3657602"/>
            <a:ext cx="5342335" cy="2230967"/>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2032000"/>
            <a:ext cx="6858000" cy="1524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Rectángulo"/>
          <p:cNvSpPr/>
          <p:nvPr/>
        </p:nvSpPr>
        <p:spPr>
          <a:xfrm>
            <a:off x="0" y="2133600"/>
            <a:ext cx="971550" cy="13208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1028700" y="2133600"/>
            <a:ext cx="5829300" cy="13208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1028700" y="2133600"/>
            <a:ext cx="5715000" cy="13208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6B1B5E02-2D5F-4491-8A5D-C9437ECC3D79}" type="datetime1">
              <a:rPr lang="es-MX" smtClean="0"/>
              <a:pPr/>
              <a:t>10/10/2017</a:t>
            </a:fld>
            <a:endParaRPr lang="es-MX" dirty="0"/>
          </a:p>
        </p:txBody>
      </p:sp>
      <p:sp>
        <p:nvSpPr>
          <p:cNvPr id="13" name="12 Marcador de número de diapositiva"/>
          <p:cNvSpPr>
            <a:spLocks noGrp="1"/>
          </p:cNvSpPr>
          <p:nvPr>
            <p:ph type="sldNum" sz="quarter" idx="11"/>
          </p:nvPr>
        </p:nvSpPr>
        <p:spPr>
          <a:xfrm>
            <a:off x="0" y="2336800"/>
            <a:ext cx="971550" cy="935568"/>
          </a:xfrm>
        </p:spPr>
        <p:txBody>
          <a:bodyPr>
            <a:noAutofit/>
          </a:bodyPr>
          <a:lstStyle>
            <a:lvl1pPr>
              <a:defRPr sz="2400">
                <a:solidFill>
                  <a:srgbClr val="FFFFFF"/>
                </a:solidFill>
              </a:defRPr>
            </a:lvl1pPr>
          </a:lstStyle>
          <a:p>
            <a:fld id="{E750D71C-CC88-4077-8664-09CB352040B3}" type="slidenum">
              <a:rPr lang="es-MX" smtClean="0"/>
              <a:pPr/>
              <a:t>‹Nº›</a:t>
            </a:fld>
            <a:endParaRPr lang="es-MX" dirty="0"/>
          </a:p>
        </p:txBody>
      </p:sp>
      <p:sp>
        <p:nvSpPr>
          <p:cNvPr id="14" name="13 Marcador de pie de página"/>
          <p:cNvSpPr>
            <a:spLocks noGrp="1"/>
          </p:cNvSpPr>
          <p:nvPr>
            <p:ph type="ftr" sz="quarter" idx="12"/>
          </p:nvPr>
        </p:nvSpPr>
        <p:spPr/>
        <p:txBody>
          <a:bodyPr/>
          <a:lstStyle/>
          <a:p>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457200" y="2119423"/>
            <a:ext cx="2914650" cy="6096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3633676" y="2119423"/>
            <a:ext cx="2914650" cy="6096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4A769119-186C-4AAE-AAF5-397B53F217F4}" type="datetime1">
              <a:rPr lang="es-MX" smtClean="0"/>
              <a:pPr/>
              <a:t>10/10/2017</a:t>
            </a:fld>
            <a:endParaRPr lang="es-MX" dirty="0"/>
          </a:p>
        </p:txBody>
      </p:sp>
      <p:sp>
        <p:nvSpPr>
          <p:cNvPr id="10" name="9 Marcador de número de diapositiva"/>
          <p:cNvSpPr>
            <a:spLocks noGrp="1"/>
          </p:cNvSpPr>
          <p:nvPr>
            <p:ph type="sldNum" sz="quarter" idx="16"/>
          </p:nvPr>
        </p:nvSpPr>
        <p:spPr/>
        <p:txBody>
          <a:bodyPr rtlCol="0"/>
          <a:lstStyle/>
          <a:p>
            <a:fld id="{E750D71C-CC88-4077-8664-09CB352040B3}" type="slidenum">
              <a:rPr lang="es-MX" smtClean="0"/>
              <a:pPr/>
              <a:t>‹Nº›</a:t>
            </a:fld>
            <a:endParaRPr lang="es-MX" dirty="0"/>
          </a:p>
        </p:txBody>
      </p:sp>
      <p:sp>
        <p:nvSpPr>
          <p:cNvPr id="12" name="11 Marcador de pie de página"/>
          <p:cNvSpPr>
            <a:spLocks noGrp="1"/>
          </p:cNvSpPr>
          <p:nvPr>
            <p:ph type="ftr" sz="quarter" idx="17"/>
          </p:nvPr>
        </p:nvSpPr>
        <p:spPr/>
        <p:txBody>
          <a:bodyPr rtlCol="0"/>
          <a:lstStyle/>
          <a:p>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00050" y="364068"/>
            <a:ext cx="6115050" cy="1159933"/>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457200" y="3251200"/>
            <a:ext cx="2914650" cy="4775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3600450" y="3251200"/>
            <a:ext cx="2914650" cy="4775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AAAC18DB-91C9-472E-B636-F3AC6798DEF6}" type="datetime1">
              <a:rPr lang="es-MX" smtClean="0"/>
              <a:pPr/>
              <a:t>10/10/2017</a:t>
            </a:fld>
            <a:endParaRPr lang="es-MX" dirty="0"/>
          </a:p>
        </p:txBody>
      </p:sp>
      <p:sp>
        <p:nvSpPr>
          <p:cNvPr id="12" name="11 Marcador de número de diapositiva"/>
          <p:cNvSpPr>
            <a:spLocks noGrp="1"/>
          </p:cNvSpPr>
          <p:nvPr>
            <p:ph type="sldNum" sz="quarter" idx="16"/>
          </p:nvPr>
        </p:nvSpPr>
        <p:spPr/>
        <p:txBody>
          <a:bodyPr rtlCol="0"/>
          <a:lstStyle/>
          <a:p>
            <a:fld id="{E750D71C-CC88-4077-8664-09CB352040B3}" type="slidenum">
              <a:rPr lang="es-MX" smtClean="0"/>
              <a:pPr/>
              <a:t>‹Nº›</a:t>
            </a:fld>
            <a:endParaRPr lang="es-MX" dirty="0"/>
          </a:p>
        </p:txBody>
      </p:sp>
      <p:sp>
        <p:nvSpPr>
          <p:cNvPr id="14" name="13 Marcador de pie de página"/>
          <p:cNvSpPr>
            <a:spLocks noGrp="1"/>
          </p:cNvSpPr>
          <p:nvPr>
            <p:ph type="ftr" sz="quarter" idx="17"/>
          </p:nvPr>
        </p:nvSpPr>
        <p:spPr/>
        <p:txBody>
          <a:bodyPr rtlCol="0"/>
          <a:lstStyle/>
          <a:p>
            <a:endParaRPr lang="es-MX" dirty="0"/>
          </a:p>
        </p:txBody>
      </p:sp>
      <p:sp>
        <p:nvSpPr>
          <p:cNvPr id="16" name="15 Marcador de texto"/>
          <p:cNvSpPr>
            <a:spLocks noGrp="1"/>
          </p:cNvSpPr>
          <p:nvPr>
            <p:ph type="body" sz="quarter" idx="1"/>
          </p:nvPr>
        </p:nvSpPr>
        <p:spPr>
          <a:xfrm>
            <a:off x="457200" y="2336800"/>
            <a:ext cx="2914650" cy="85344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3600450" y="2336800"/>
            <a:ext cx="2914650" cy="85344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69EAC2DE-F51D-488A-A1E5-90158209DC9B}" type="datetime1">
              <a:rPr lang="es-MX" smtClean="0"/>
              <a:pPr/>
              <a:t>10/10/2017</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E750D71C-CC88-4077-8664-09CB352040B3}"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AA68C68-A75D-4D47-A8D7-55A593E9544D}" type="datetime1">
              <a:rPr lang="es-MX" smtClean="0"/>
              <a:pPr/>
              <a:t>10/10/2017</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a:xfrm>
            <a:off x="0" y="8331200"/>
            <a:ext cx="400050" cy="508000"/>
          </a:xfrm>
        </p:spPr>
        <p:txBody>
          <a:bodyPr/>
          <a:lstStyle>
            <a:lvl1pPr>
              <a:defRPr>
                <a:solidFill>
                  <a:schemeClr val="tx2"/>
                </a:solidFill>
              </a:defRPr>
            </a:lvl1pPr>
          </a:lstStyle>
          <a:p>
            <a:fld id="{E750D71C-CC88-4077-8664-09CB352040B3}"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64068"/>
            <a:ext cx="6057900" cy="1159933"/>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3E6319B2-7516-4266-895D-084F97D622FE}" type="datetime1">
              <a:rPr lang="es-MX" smtClean="0"/>
              <a:pPr/>
              <a:t>10/10/2017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E750D71C-CC88-4077-8664-09CB352040B3}" type="slidenum">
              <a:rPr lang="es-MX" smtClean="0"/>
              <a:pPr/>
              <a:t>‹Nº›</a:t>
            </a:fld>
            <a:endParaRPr lang="es-MX" dirty="0"/>
          </a:p>
        </p:txBody>
      </p:sp>
      <p:sp>
        <p:nvSpPr>
          <p:cNvPr id="3" name="2 Marcador de texto"/>
          <p:cNvSpPr>
            <a:spLocks noGrp="1"/>
          </p:cNvSpPr>
          <p:nvPr>
            <p:ph type="body" idx="2"/>
          </p:nvPr>
        </p:nvSpPr>
        <p:spPr>
          <a:xfrm>
            <a:off x="457200" y="2336800"/>
            <a:ext cx="1200150" cy="57912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1771650" y="2336800"/>
            <a:ext cx="4800600" cy="5892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200150" y="7315200"/>
            <a:ext cx="5486400" cy="9144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6858" y="6096000"/>
            <a:ext cx="6858000" cy="118262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6858" y="6217920"/>
            <a:ext cx="1097280" cy="950976"/>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1159002" y="6205728"/>
            <a:ext cx="5698998" cy="950976"/>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1200150" y="6197600"/>
            <a:ext cx="5486400" cy="9144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085850" y="0"/>
            <a:ext cx="75438" cy="915619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Marcador de fecha"/>
          <p:cNvSpPr>
            <a:spLocks noGrp="1"/>
          </p:cNvSpPr>
          <p:nvPr>
            <p:ph type="dt" sz="half" idx="10"/>
          </p:nvPr>
        </p:nvSpPr>
        <p:spPr>
          <a:xfrm>
            <a:off x="4686300" y="8331202"/>
            <a:ext cx="2000250" cy="486833"/>
          </a:xfrm>
        </p:spPr>
        <p:txBody>
          <a:bodyPr rtlCol="0"/>
          <a:lstStyle/>
          <a:p>
            <a:fld id="{282CD37C-58E1-4BF0-9DD5-4D285C80623B}" type="datetime1">
              <a:rPr lang="es-MX" smtClean="0"/>
              <a:pPr/>
              <a:t>10/10/2017</a:t>
            </a:fld>
            <a:endParaRPr lang="es-MX" dirty="0"/>
          </a:p>
        </p:txBody>
      </p:sp>
      <p:sp>
        <p:nvSpPr>
          <p:cNvPr id="13" name="12 Marcador de número de diapositiva"/>
          <p:cNvSpPr>
            <a:spLocks noGrp="1"/>
          </p:cNvSpPr>
          <p:nvPr>
            <p:ph type="sldNum" sz="quarter" idx="11"/>
          </p:nvPr>
        </p:nvSpPr>
        <p:spPr>
          <a:xfrm>
            <a:off x="0" y="6223000"/>
            <a:ext cx="1085850" cy="884771"/>
          </a:xfrm>
        </p:spPr>
        <p:txBody>
          <a:bodyPr rtlCol="0"/>
          <a:lstStyle>
            <a:lvl1pPr>
              <a:defRPr sz="2800"/>
            </a:lvl1pPr>
          </a:lstStyle>
          <a:p>
            <a:fld id="{E750D71C-CC88-4077-8664-09CB352040B3}" type="slidenum">
              <a:rPr lang="es-MX" smtClean="0"/>
              <a:pPr/>
              <a:t>‹Nº›</a:t>
            </a:fld>
            <a:endParaRPr lang="es-MX" dirty="0"/>
          </a:p>
        </p:txBody>
      </p:sp>
      <p:sp>
        <p:nvSpPr>
          <p:cNvPr id="14" name="13 Marcador de pie de página"/>
          <p:cNvSpPr>
            <a:spLocks noGrp="1"/>
          </p:cNvSpPr>
          <p:nvPr>
            <p:ph type="ftr" sz="quarter" idx="12"/>
          </p:nvPr>
        </p:nvSpPr>
        <p:spPr>
          <a:xfrm>
            <a:off x="1200150" y="8330944"/>
            <a:ext cx="3429000" cy="486833"/>
          </a:xfrm>
        </p:spPr>
        <p:txBody>
          <a:bodyPr rtlCol="0"/>
          <a:lstStyle/>
          <a:p>
            <a:endParaRPr lang="es-MX" dirty="0"/>
          </a:p>
        </p:txBody>
      </p:sp>
      <p:sp>
        <p:nvSpPr>
          <p:cNvPr id="3" name="2 Marcador de posición de imagen"/>
          <p:cNvSpPr>
            <a:spLocks noGrp="1"/>
          </p:cNvSpPr>
          <p:nvPr>
            <p:ph type="pic" idx="1"/>
          </p:nvPr>
        </p:nvSpPr>
        <p:spPr>
          <a:xfrm>
            <a:off x="1170432" y="0"/>
            <a:ext cx="5687568" cy="6091936"/>
          </a:xfrm>
          <a:solidFill>
            <a:schemeClr val="accent1">
              <a:tint val="40000"/>
            </a:schemeClr>
          </a:solidFill>
          <a:ln>
            <a:noFill/>
          </a:ln>
        </p:spPr>
        <p:txBody>
          <a:bodyPr/>
          <a:lstStyle>
            <a:lvl1pPr marL="0" indent="0">
              <a:buNone/>
              <a:defRPr sz="3200"/>
            </a:lvl1pPr>
          </a:lstStyle>
          <a:p>
            <a:r>
              <a:rPr kumimoji="0" lang="es-ES" dirty="0"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304800"/>
            <a:ext cx="6115050" cy="1320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9486" y="2133600"/>
            <a:ext cx="6115050" cy="603504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0" y="8331202"/>
            <a:ext cx="2000250" cy="486833"/>
          </a:xfrm>
          <a:prstGeom prst="rect">
            <a:avLst/>
          </a:prstGeom>
        </p:spPr>
        <p:txBody>
          <a:bodyPr vert="horz" anchor="ctr" anchorCtr="0"/>
          <a:lstStyle>
            <a:lvl1pPr algn="l" eaLnBrk="1" latinLnBrk="0" hangingPunct="1">
              <a:defRPr kumimoji="0" sz="1400">
                <a:solidFill>
                  <a:schemeClr val="tx2"/>
                </a:solidFill>
              </a:defRPr>
            </a:lvl1pPr>
          </a:lstStyle>
          <a:p>
            <a:fld id="{96262C50-4534-4770-8E27-BC95D5FFEB04}" type="datetime1">
              <a:rPr lang="es-MX" smtClean="0"/>
              <a:pPr/>
              <a:t>10/10/2017</a:t>
            </a:fld>
            <a:endParaRPr lang="es-MX" dirty="0"/>
          </a:p>
        </p:txBody>
      </p:sp>
      <p:sp>
        <p:nvSpPr>
          <p:cNvPr id="3" name="2 Marcador de pie de página"/>
          <p:cNvSpPr>
            <a:spLocks noGrp="1"/>
          </p:cNvSpPr>
          <p:nvPr>
            <p:ph type="ftr" sz="quarter" idx="3"/>
          </p:nvPr>
        </p:nvSpPr>
        <p:spPr>
          <a:xfrm>
            <a:off x="457201" y="8330944"/>
            <a:ext cx="4065812" cy="486833"/>
          </a:xfrm>
          <a:prstGeom prst="rect">
            <a:avLst/>
          </a:prstGeom>
        </p:spPr>
        <p:txBody>
          <a:bodyPr vert="horz" anchor="ctr"/>
          <a:lstStyle>
            <a:lvl1pPr algn="r" eaLnBrk="1" latinLnBrk="0" hangingPunct="1">
              <a:defRPr kumimoji="0" sz="1400">
                <a:solidFill>
                  <a:schemeClr val="tx2"/>
                </a:solidFill>
              </a:defRPr>
            </a:lvl1pPr>
          </a:lstStyle>
          <a:p>
            <a:endParaRPr lang="es-MX" dirty="0"/>
          </a:p>
        </p:txBody>
      </p:sp>
      <p:sp>
        <p:nvSpPr>
          <p:cNvPr id="7" name="6 Rectángulo"/>
          <p:cNvSpPr/>
          <p:nvPr/>
        </p:nvSpPr>
        <p:spPr bwMode="white">
          <a:xfrm>
            <a:off x="0" y="1645920"/>
            <a:ext cx="6858000" cy="42672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Rectángulo"/>
          <p:cNvSpPr/>
          <p:nvPr/>
        </p:nvSpPr>
        <p:spPr>
          <a:xfrm>
            <a:off x="0" y="1706880"/>
            <a:ext cx="400050" cy="3048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442912" y="1706880"/>
            <a:ext cx="6415088" cy="3048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0" y="1696296"/>
            <a:ext cx="400050" cy="325968"/>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750D71C-CC88-4077-8664-09CB352040B3}"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www.cnn.com/" TargetMode="External"/><Relationship Id="rId2" Type="http://schemas.openxmlformats.org/officeDocument/2006/relationships/hyperlink" Target="http://www.banrep.gov.co/docum/ftp/borra343.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2390604" y="2047857"/>
            <a:ext cx="2622572" cy="4667283"/>
          </a:xfrm>
          <a:prstGeom prst="rect">
            <a:avLst/>
          </a:prstGeom>
        </p:spPr>
        <p:txBody>
          <a:bodyPr vert="horz" anchor="b">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MX" sz="3200" cap="small" dirty="0" smtClean="0">
                <a:solidFill>
                  <a:schemeClr val="tx2"/>
                </a:solidFill>
                <a:latin typeface="+mj-lt"/>
                <a:ea typeface="+mj-ea"/>
                <a:cs typeface="+mj-cs"/>
              </a:rPr>
              <a:t>Cuaderno de Ejercicios de </a:t>
            </a:r>
            <a:r>
              <a:rPr kumimoji="0" lang="es-MX" sz="3200" b="0" i="0" u="none" strike="noStrike" kern="1200" cap="small" spc="0" normalizeH="0" baseline="0" noProof="0" dirty="0" smtClean="0">
                <a:ln>
                  <a:noFill/>
                </a:ln>
                <a:solidFill>
                  <a:schemeClr val="tx2"/>
                </a:solidFill>
                <a:effectLst/>
                <a:uLnTx/>
                <a:uFillTx/>
                <a:latin typeface="+mj-lt"/>
                <a:ea typeface="+mj-ea"/>
                <a:cs typeface="+mj-cs"/>
              </a:rPr>
              <a:t>Administración de Riesgo.</a:t>
            </a:r>
            <a:r>
              <a:rPr kumimoji="0" lang="es-MX" sz="4400" b="0" i="0" u="none" strike="noStrike" kern="1200" cap="small" spc="0" normalizeH="0" baseline="0" noProof="0" dirty="0" smtClean="0">
                <a:ln>
                  <a:noFill/>
                </a:ln>
                <a:solidFill>
                  <a:schemeClr val="tx2"/>
                </a:solidFill>
                <a:effectLst/>
                <a:uLnTx/>
                <a:uFillTx/>
                <a:latin typeface="+mj-lt"/>
                <a:ea typeface="+mj-ea"/>
                <a:cs typeface="+mj-cs"/>
              </a:rPr>
              <a:t/>
            </a:r>
            <a:br>
              <a:rPr kumimoji="0" lang="es-MX" sz="4400" b="0" i="0" u="none" strike="noStrike" kern="1200" cap="small" spc="0" normalizeH="0" baseline="0" noProof="0" dirty="0" smtClean="0">
                <a:ln>
                  <a:noFill/>
                </a:ln>
                <a:solidFill>
                  <a:schemeClr val="tx2"/>
                </a:solidFill>
                <a:effectLst/>
                <a:uLnTx/>
                <a:uFillTx/>
                <a:latin typeface="+mj-lt"/>
                <a:ea typeface="+mj-ea"/>
                <a:cs typeface="+mj-cs"/>
              </a:rPr>
            </a:br>
            <a:r>
              <a:rPr kumimoji="0" lang="es-MX" sz="4400" b="0" i="0" u="none" strike="noStrike" kern="1200" cap="small" spc="0" normalizeH="0" baseline="0" noProof="0" dirty="0" smtClean="0">
                <a:ln>
                  <a:noFill/>
                </a:ln>
                <a:solidFill>
                  <a:schemeClr val="tx2"/>
                </a:solidFill>
                <a:effectLst/>
                <a:uLnTx/>
                <a:uFillTx/>
                <a:latin typeface="+mj-lt"/>
                <a:ea typeface="+mj-ea"/>
                <a:cs typeface="+mj-cs"/>
              </a:rPr>
              <a:t> </a:t>
            </a:r>
            <a:r>
              <a:rPr kumimoji="0" lang="es-MX" sz="1400" b="0" i="0" u="none" strike="noStrike" kern="1200" cap="small" spc="0" normalizeH="0" baseline="0" noProof="0" dirty="0" smtClean="0">
                <a:ln>
                  <a:noFill/>
                </a:ln>
                <a:solidFill>
                  <a:schemeClr val="tx2"/>
                </a:solidFill>
                <a:effectLst/>
                <a:uLnTx/>
                <a:uFillTx/>
                <a:latin typeface="+mj-lt"/>
                <a:ea typeface="+mj-ea"/>
                <a:cs typeface="+mj-cs"/>
              </a:rPr>
              <a:t>Unidad de Aprendizaje: </a:t>
            </a:r>
            <a:br>
              <a:rPr kumimoji="0" lang="es-MX" sz="1400" b="0" i="0" u="none" strike="noStrike" kern="1200" cap="small" spc="0" normalizeH="0" baseline="0" noProof="0" dirty="0" smtClean="0">
                <a:ln>
                  <a:noFill/>
                </a:ln>
                <a:solidFill>
                  <a:schemeClr val="tx2"/>
                </a:solidFill>
                <a:effectLst/>
                <a:uLnTx/>
                <a:uFillTx/>
                <a:latin typeface="+mj-lt"/>
                <a:ea typeface="+mj-ea"/>
                <a:cs typeface="+mj-cs"/>
              </a:rPr>
            </a:br>
            <a:r>
              <a:rPr kumimoji="0" lang="es-MX" sz="1400" b="0" i="0" u="none" strike="noStrike" kern="1200" cap="small" spc="0" normalizeH="0" baseline="0" noProof="0" dirty="0" smtClean="0">
                <a:ln>
                  <a:noFill/>
                </a:ln>
                <a:solidFill>
                  <a:schemeClr val="tx2"/>
                </a:solidFill>
                <a:effectLst/>
                <a:uLnTx/>
                <a:uFillTx/>
                <a:latin typeface="+mj-lt"/>
                <a:ea typeface="+mj-ea"/>
                <a:cs typeface="+mj-cs"/>
              </a:rPr>
              <a:t>Administración de Riesgo.</a:t>
            </a:r>
            <a:br>
              <a:rPr kumimoji="0" lang="es-MX" sz="1400" b="0" i="0" u="none" strike="noStrike" kern="1200" cap="small" spc="0" normalizeH="0" baseline="0" noProof="0" dirty="0" smtClean="0">
                <a:ln>
                  <a:noFill/>
                </a:ln>
                <a:solidFill>
                  <a:schemeClr val="tx2"/>
                </a:solidFill>
                <a:effectLst/>
                <a:uLnTx/>
                <a:uFillTx/>
                <a:latin typeface="+mj-lt"/>
                <a:ea typeface="+mj-ea"/>
                <a:cs typeface="+mj-cs"/>
              </a:rPr>
            </a:br>
            <a:r>
              <a:rPr kumimoji="0" lang="es-MX" sz="1400" b="0" i="0" u="none" strike="noStrike" kern="1200" cap="small" spc="0" normalizeH="0" baseline="0" noProof="0" dirty="0" smtClean="0">
                <a:ln>
                  <a:noFill/>
                </a:ln>
                <a:solidFill>
                  <a:schemeClr val="tx2"/>
                </a:solidFill>
                <a:effectLst/>
                <a:uLnTx/>
                <a:uFillTx/>
                <a:latin typeface="+mj-lt"/>
                <a:ea typeface="+mj-ea"/>
                <a:cs typeface="+mj-cs"/>
              </a:rPr>
              <a:t>periodo: </a:t>
            </a:r>
            <a:r>
              <a:rPr lang="es-MX" sz="1400" cap="small" dirty="0" smtClean="0">
                <a:solidFill>
                  <a:schemeClr val="tx2"/>
                </a:solidFill>
                <a:latin typeface="+mj-lt"/>
                <a:ea typeface="+mj-ea"/>
                <a:cs typeface="+mj-cs"/>
              </a:rPr>
              <a:t>Octavo.</a:t>
            </a:r>
            <a:r>
              <a:rPr kumimoji="0" lang="es-MX" sz="1400" b="0" i="0" u="none" strike="noStrike" kern="1200" cap="small" spc="0" normalizeH="0" baseline="0" noProof="0" dirty="0" smtClean="0">
                <a:ln>
                  <a:noFill/>
                </a:ln>
                <a:solidFill>
                  <a:schemeClr val="tx2"/>
                </a:solidFill>
                <a:effectLst/>
                <a:uLnTx/>
                <a:uFillTx/>
                <a:latin typeface="+mj-lt"/>
                <a:ea typeface="+mj-ea"/>
                <a:cs typeface="+mj-cs"/>
              </a:rPr>
              <a:t/>
            </a:r>
            <a:br>
              <a:rPr kumimoji="0" lang="es-MX" sz="1400" b="0" i="0" u="none" strike="noStrike" kern="1200" cap="small" spc="0" normalizeH="0" baseline="0" noProof="0" dirty="0" smtClean="0">
                <a:ln>
                  <a:noFill/>
                </a:ln>
                <a:solidFill>
                  <a:schemeClr val="tx2"/>
                </a:solidFill>
                <a:effectLst/>
                <a:uLnTx/>
                <a:uFillTx/>
                <a:latin typeface="+mj-lt"/>
                <a:ea typeface="+mj-ea"/>
                <a:cs typeface="+mj-cs"/>
              </a:rPr>
            </a:br>
            <a:r>
              <a:rPr kumimoji="0" lang="es-MX" sz="1400" b="0" i="0" u="none" strike="noStrike" kern="1200" cap="small" spc="0" normalizeH="0" baseline="0" noProof="0" dirty="0" smtClean="0">
                <a:ln>
                  <a:noFill/>
                </a:ln>
                <a:solidFill>
                  <a:schemeClr val="tx2"/>
                </a:solidFill>
                <a:effectLst/>
                <a:uLnTx/>
                <a:uFillTx/>
                <a:latin typeface="+mj-lt"/>
                <a:ea typeface="+mj-ea"/>
                <a:cs typeface="+mj-cs"/>
              </a:rPr>
              <a:t>clave: </a:t>
            </a:r>
            <a:r>
              <a:rPr lang="es-MX" sz="1400" cap="small" dirty="0" smtClean="0">
                <a:solidFill>
                  <a:schemeClr val="tx2"/>
                </a:solidFill>
                <a:latin typeface="+mj-lt"/>
                <a:ea typeface="+mj-ea"/>
                <a:cs typeface="+mj-cs"/>
              </a:rPr>
              <a:t>L44111</a:t>
            </a:r>
            <a:r>
              <a:rPr kumimoji="0" lang="es-MX" sz="1400" b="0" i="0" u="none" strike="noStrike" kern="1200" cap="small" spc="0" normalizeH="0" baseline="0" noProof="0" dirty="0" smtClean="0">
                <a:ln>
                  <a:noFill/>
                </a:ln>
                <a:solidFill>
                  <a:schemeClr val="tx2"/>
                </a:solidFill>
                <a:effectLst/>
                <a:uLnTx/>
                <a:uFillTx/>
                <a:latin typeface="+mj-lt"/>
                <a:ea typeface="+mj-ea"/>
                <a:cs typeface="+mj-cs"/>
              </a:rPr>
              <a:t/>
            </a:r>
            <a:br>
              <a:rPr kumimoji="0" lang="es-MX" sz="1400" b="0" i="0" u="none" strike="noStrike" kern="1200" cap="small" spc="0" normalizeH="0" baseline="0" noProof="0" dirty="0" smtClean="0">
                <a:ln>
                  <a:noFill/>
                </a:ln>
                <a:solidFill>
                  <a:schemeClr val="tx2"/>
                </a:solidFill>
                <a:effectLst/>
                <a:uLnTx/>
                <a:uFillTx/>
                <a:latin typeface="+mj-lt"/>
                <a:ea typeface="+mj-ea"/>
                <a:cs typeface="+mj-cs"/>
              </a:rPr>
            </a:br>
            <a:r>
              <a:rPr kumimoji="0" lang="es-MX" sz="1400" b="0" i="0" u="none" strike="noStrike" kern="1200" cap="small" spc="0" normalizeH="0" baseline="0" noProof="0" dirty="0" smtClean="0">
                <a:ln>
                  <a:noFill/>
                </a:ln>
                <a:solidFill>
                  <a:schemeClr val="tx2"/>
                </a:solidFill>
                <a:effectLst/>
                <a:uLnTx/>
                <a:uFillTx/>
                <a:latin typeface="+mj-lt"/>
                <a:ea typeface="+mj-ea"/>
                <a:cs typeface="+mj-cs"/>
              </a:rPr>
              <a:t>créditos: </a:t>
            </a:r>
            <a:r>
              <a:rPr lang="es-MX" sz="1400" cap="small" dirty="0">
                <a:solidFill>
                  <a:schemeClr val="tx2"/>
                </a:solidFill>
                <a:latin typeface="+mj-lt"/>
                <a:ea typeface="+mj-ea"/>
                <a:cs typeface="+mj-cs"/>
              </a:rPr>
              <a:t>6</a:t>
            </a:r>
            <a:endParaRPr kumimoji="0" lang="es-MX" sz="4400" b="0" i="0" u="none" strike="noStrike" kern="1200" cap="small" spc="0" normalizeH="0" baseline="0" noProof="0" dirty="0">
              <a:ln>
                <a:noFill/>
              </a:ln>
              <a:solidFill>
                <a:schemeClr val="tx2"/>
              </a:solidFill>
              <a:effectLst/>
              <a:uLnTx/>
              <a:uFillTx/>
              <a:latin typeface="+mj-lt"/>
              <a:ea typeface="+mj-ea"/>
              <a:cs typeface="+mj-cs"/>
            </a:endParaRPr>
          </a:p>
        </p:txBody>
      </p:sp>
      <p:sp>
        <p:nvSpPr>
          <p:cNvPr id="5" name="2 Subtítulo"/>
          <p:cNvSpPr txBox="1">
            <a:spLocks/>
          </p:cNvSpPr>
          <p:nvPr/>
        </p:nvSpPr>
        <p:spPr>
          <a:xfrm>
            <a:off x="1821645" y="8191559"/>
            <a:ext cx="4500594" cy="1047725"/>
          </a:xfrm>
          <a:prstGeom prst="rect">
            <a:avLst/>
          </a:prstGeom>
        </p:spPr>
        <p:txBody>
          <a:bodyPr vert="horz" anchor="ctr">
            <a:norm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es-MX" sz="2000" b="0" i="0" u="none" strike="noStrike" kern="1200" cap="small" spc="0" normalizeH="0" baseline="0" noProof="0" dirty="0" smtClean="0">
              <a:ln>
                <a:noFill/>
              </a:ln>
              <a:solidFill>
                <a:srgbClr val="FFFFFF"/>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es-MX" sz="2000" b="0" i="0" u="none" strike="noStrike" kern="1200" cap="small" spc="0" normalizeH="0" baseline="0" noProof="0" dirty="0" smtClean="0">
                <a:ln>
                  <a:noFill/>
                </a:ln>
                <a:solidFill>
                  <a:srgbClr val="FFFFFF"/>
                </a:solidFill>
                <a:effectLst/>
                <a:uLnTx/>
                <a:uFillTx/>
                <a:latin typeface="+mn-lt"/>
                <a:ea typeface="+mn-ea"/>
                <a:cs typeface="+mn-cs"/>
              </a:rPr>
              <a:t>Dr. En E.  Carlos Cebarut Elizalde Sánchez</a:t>
            </a: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es-MX" sz="2000" b="0" i="0" u="none" strike="noStrike" kern="1200" cap="small" spc="0" normalizeH="0" baseline="0" noProof="0" dirty="0" smtClean="0">
              <a:ln>
                <a:noFill/>
              </a:ln>
              <a:solidFill>
                <a:srgbClr val="FFFFFF"/>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es-MX" sz="1100" b="0" i="0" u="none" strike="noStrike" kern="1200" cap="small" spc="0" normalizeH="0" baseline="0" noProof="0" dirty="0" smtClean="0">
              <a:ln>
                <a:noFill/>
              </a:ln>
              <a:solidFill>
                <a:srgbClr val="FFFFFF"/>
              </a:solidFill>
              <a:effectLst/>
              <a:uLnTx/>
              <a:uFillTx/>
              <a:latin typeface="+mn-lt"/>
              <a:ea typeface="+mn-ea"/>
              <a:cs typeface="+mn-cs"/>
            </a:endParaRPr>
          </a:p>
        </p:txBody>
      </p:sp>
      <p:sp>
        <p:nvSpPr>
          <p:cNvPr id="6" name="1 Título"/>
          <p:cNvSpPr txBox="1">
            <a:spLocks/>
          </p:cNvSpPr>
          <p:nvPr/>
        </p:nvSpPr>
        <p:spPr>
          <a:xfrm>
            <a:off x="696497" y="666723"/>
            <a:ext cx="5867417" cy="2035984"/>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400" b="1" cap="small" dirty="0" smtClean="0">
                <a:solidFill>
                  <a:schemeClr val="tx2">
                    <a:lumMod val="75000"/>
                  </a:schemeClr>
                </a:solidFill>
                <a:effectLst>
                  <a:outerShdw blurRad="38100" dist="38100" dir="2700000" algn="tl">
                    <a:srgbClr val="000000">
                      <a:alpha val="43137"/>
                    </a:srgbClr>
                  </a:outerShdw>
                </a:effectLst>
              </a:rPr>
              <a:t>Universidad Autónoma del </a:t>
            </a:r>
          </a:p>
          <a:p>
            <a:pPr algn="ctr"/>
            <a:r>
              <a:rPr lang="es-MX" sz="2400" b="1" cap="small" dirty="0" smtClean="0">
                <a:solidFill>
                  <a:schemeClr val="tx2">
                    <a:lumMod val="75000"/>
                  </a:schemeClr>
                </a:solidFill>
                <a:effectLst>
                  <a:outerShdw blurRad="38100" dist="38100" dir="2700000" algn="tl">
                    <a:srgbClr val="000000">
                      <a:alpha val="43137"/>
                    </a:srgbClr>
                  </a:outerShdw>
                </a:effectLst>
              </a:rPr>
              <a:t>Estado de México </a:t>
            </a:r>
          </a:p>
          <a:p>
            <a:pPr algn="ctr"/>
            <a:endParaRPr lang="es-MX" sz="2400" b="1" cap="small" dirty="0" smtClean="0">
              <a:solidFill>
                <a:schemeClr val="tx2">
                  <a:lumMod val="75000"/>
                </a:schemeClr>
              </a:solidFill>
              <a:effectLst>
                <a:outerShdw blurRad="38100" dist="38100" dir="2700000" algn="tl">
                  <a:srgbClr val="000000">
                    <a:alpha val="43137"/>
                  </a:srgbClr>
                </a:outerShdw>
              </a:effectLst>
            </a:endParaRPr>
          </a:p>
          <a:p>
            <a:pPr algn="ctr"/>
            <a:r>
              <a:rPr lang="es-MX" sz="2400" b="1" cap="small" dirty="0" smtClean="0">
                <a:solidFill>
                  <a:schemeClr val="tx2">
                    <a:lumMod val="75000"/>
                  </a:schemeClr>
                </a:solidFill>
                <a:effectLst>
                  <a:outerShdw blurRad="38100" dist="38100" dir="2700000" algn="tl">
                    <a:srgbClr val="000000">
                      <a:alpha val="43137"/>
                    </a:srgbClr>
                  </a:outerShdw>
                </a:effectLst>
              </a:rPr>
              <a:t>Facultad de Economía</a:t>
            </a:r>
          </a:p>
          <a:p>
            <a:pPr algn="ctr"/>
            <a:r>
              <a:rPr lang="es-MX" sz="2400" b="1" cap="small" dirty="0" smtClean="0">
                <a:solidFill>
                  <a:schemeClr val="tx2">
                    <a:lumMod val="75000"/>
                  </a:schemeClr>
                </a:solidFill>
                <a:effectLst>
                  <a:outerShdw blurRad="38100" dist="38100" dir="2700000" algn="tl">
                    <a:srgbClr val="000000">
                      <a:alpha val="43137"/>
                    </a:srgbClr>
                  </a:outerShdw>
                </a:effectLst>
              </a:rPr>
              <a:t>Licenciatura en Negocios Internacionales, Bilingüe.</a:t>
            </a:r>
            <a:endParaRPr lang="es-MX" sz="2400" b="1" cap="small" dirty="0">
              <a:solidFill>
                <a:schemeClr val="tx2">
                  <a:lumMod val="75000"/>
                </a:schemeClr>
              </a:solidFill>
              <a:effectLst>
                <a:outerShdw blurRad="38100" dist="38100" dir="2700000" algn="tl">
                  <a:srgbClr val="000000">
                    <a:alpha val="43137"/>
                  </a:srgbClr>
                </a:outerShdw>
              </a:effectLst>
            </a:endParaRPr>
          </a:p>
        </p:txBody>
      </p:sp>
      <p:pic>
        <p:nvPicPr>
          <p:cNvPr id="9" name="8 Imagen" descr="00000.png"/>
          <p:cNvPicPr/>
          <p:nvPr/>
        </p:nvPicPr>
        <p:blipFill>
          <a:blip r:embed="rId2" cstate="print">
            <a:duotone>
              <a:prstClr val="black"/>
              <a:schemeClr val="tx1">
                <a:tint val="45000"/>
                <a:satMod val="400000"/>
              </a:schemeClr>
            </a:duotone>
            <a:lum bright="40000"/>
          </a:blip>
          <a:srcRect/>
          <a:stretch>
            <a:fillRect/>
          </a:stretch>
        </p:blipFill>
        <p:spPr bwMode="auto">
          <a:xfrm>
            <a:off x="142852" y="8358214"/>
            <a:ext cx="450000" cy="414000"/>
          </a:xfrm>
          <a:prstGeom prst="rect">
            <a:avLst/>
          </a:prstGeom>
          <a:noFill/>
          <a:ln w="9525">
            <a:noFill/>
            <a:miter lim="800000"/>
            <a:headEnd/>
            <a:tailEnd/>
          </a:ln>
        </p:spPr>
      </p:pic>
      <p:pic>
        <p:nvPicPr>
          <p:cNvPr id="10" name="9 Imagen"/>
          <p:cNvPicPr/>
          <p:nvPr/>
        </p:nvPicPr>
        <p:blipFill>
          <a:blip r:embed="rId3" cstate="print">
            <a:clrChange>
              <a:clrFrom>
                <a:srgbClr val="FFFFFF"/>
              </a:clrFrom>
              <a:clrTo>
                <a:srgbClr val="FFFFFF">
                  <a:alpha val="0"/>
                </a:srgbClr>
              </a:clrTo>
            </a:clrChange>
            <a:biLevel thresh="50000"/>
          </a:blip>
          <a:srcRect/>
          <a:stretch>
            <a:fillRect/>
          </a:stretch>
        </p:blipFill>
        <p:spPr bwMode="auto">
          <a:xfrm>
            <a:off x="928670" y="8358214"/>
            <a:ext cx="417600" cy="399600"/>
          </a:xfrm>
          <a:prstGeom prst="rect">
            <a:avLst/>
          </a:prstGeom>
          <a:solidFill>
            <a:srgbClr val="FFFFFF">
              <a:alpha val="9000"/>
            </a:srgbClr>
          </a:solid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Riesgo </a:t>
            </a:r>
            <a:r>
              <a:rPr lang="es-MX" dirty="0" smtClean="0"/>
              <a:t>natural</a:t>
            </a:r>
            <a:br>
              <a:rPr lang="es-MX" dirty="0" smtClean="0"/>
            </a:br>
            <a:r>
              <a:rPr lang="es-MX" dirty="0" smtClean="0"/>
              <a:t>BARMUDA </a:t>
            </a:r>
            <a:r>
              <a:rPr lang="es-MX" sz="2200" dirty="0" smtClean="0"/>
              <a:t>(EL CARIBE)</a:t>
            </a:r>
            <a:r>
              <a:rPr lang="es-MX" dirty="0" smtClean="0"/>
              <a:t> y USA</a:t>
            </a:r>
            <a:endParaRPr lang="es-MX" dirty="0"/>
          </a:p>
        </p:txBody>
      </p:sp>
      <p:sp>
        <p:nvSpPr>
          <p:cNvPr id="4" name="3 Marcador de contenido"/>
          <p:cNvSpPr>
            <a:spLocks noGrp="1"/>
          </p:cNvSpPr>
          <p:nvPr>
            <p:ph sz="quarter" idx="1"/>
          </p:nvPr>
        </p:nvSpPr>
        <p:spPr>
          <a:xfrm>
            <a:off x="0" y="1979712"/>
            <a:ext cx="6858000" cy="7164288"/>
          </a:xfrm>
        </p:spPr>
        <p:txBody>
          <a:bodyPr>
            <a:normAutofit fontScale="62500" lnSpcReduction="20000"/>
          </a:bodyPr>
          <a:lstStyle/>
          <a:p>
            <a:pPr algn="just"/>
            <a:r>
              <a:rPr lang="es-MX" sz="5100" dirty="0"/>
              <a:t>Huracán Irma</a:t>
            </a:r>
          </a:p>
          <a:p>
            <a:pPr algn="just"/>
            <a:endParaRPr lang="es-MX" dirty="0"/>
          </a:p>
          <a:p>
            <a:pPr lvl="1" algn="just"/>
            <a:r>
              <a:rPr lang="es-MX" dirty="0"/>
              <a:t>La cifra total de muertos dejados por Irma es de 81 personas. Más de la mitad de los fallecimientos ocurrieron en islas del Caribe </a:t>
            </a:r>
          </a:p>
          <a:p>
            <a:pPr lvl="1" algn="just"/>
            <a:r>
              <a:rPr lang="es-MX" dirty="0"/>
              <a:t>Irma dejó al menos 29 personas muertas en Florida, y otras siete en total en Georgia y Carolina del Sur y al menos 43 personas murieron en el caribe.</a:t>
            </a:r>
          </a:p>
          <a:p>
            <a:pPr lvl="1" algn="just"/>
            <a:r>
              <a:rPr lang="es-MX" dirty="0"/>
              <a:t>El Huracán toco la costa norte de Cuba, Los Cayos de Florida, con vientos máximos sostenidos de hasta 215 kilómetros por hora.</a:t>
            </a:r>
          </a:p>
          <a:p>
            <a:pPr lvl="1" algn="just"/>
            <a:r>
              <a:rPr lang="es-MX" dirty="0"/>
              <a:t>Produjo  graves inundaciones en diversas zonas de Florida y considerables daños a las propiedades en Los Cayos, cortes de energía generalizados, que inicialmente dejaron a más de la mitad del estado sin electricidad.</a:t>
            </a:r>
          </a:p>
          <a:p>
            <a:pPr lvl="1" algn="just"/>
            <a:r>
              <a:rPr lang="es-MX" dirty="0"/>
              <a:t>Alrededor de 4,2 millones de viviendas y locales comerciales estaban sin energía en Florida y los estados vecinos, y como máximo de 7,4 millones de clientes sin electricidad registrados </a:t>
            </a:r>
            <a:r>
              <a:rPr lang="es-MX" dirty="0" err="1"/>
              <a:t>despues</a:t>
            </a:r>
            <a:r>
              <a:rPr lang="es-MX" dirty="0"/>
              <a:t>.</a:t>
            </a:r>
          </a:p>
          <a:p>
            <a:pPr lvl="1" algn="just"/>
            <a:r>
              <a:rPr lang="es-MX" dirty="0"/>
              <a:t>Los cortes de electricidad tuvieron consecuencias fatales en el Centro de Rehabilitación de Hollywood Hill, un hogar de ancianos de Hollywood, Florida, al norte Miami. Con Ocho pacientes ancianos muertos pues quedó sin aire acondicionado, dijeron autoridades.</a:t>
            </a:r>
          </a:p>
          <a:p>
            <a:pPr lvl="1" algn="just"/>
            <a:r>
              <a:rPr lang="es-MX" dirty="0"/>
              <a:t>Irma provocó </a:t>
            </a:r>
            <a:r>
              <a:rPr lang="es-MX" b="1" u="sng" dirty="0"/>
              <a:t>unos 25.000 millones de dólares en pérdidas</a:t>
            </a:r>
            <a:r>
              <a:rPr lang="es-MX" dirty="0"/>
              <a:t> aseguradas, incluyendo 18.000 millones de dólares en Estados Unidos y 7.000 millones de dólares en el Caribe.</a:t>
            </a:r>
          </a:p>
          <a:p>
            <a:pPr lvl="1" algn="just"/>
            <a:r>
              <a:rPr lang="es-MX" dirty="0"/>
              <a:t>Los Cayos de Florida resultaron particularmente afectados, con un 25 por ciento de las viviendas destruidas y un 65 por ciento con grandes daños. </a:t>
            </a:r>
          </a:p>
        </p:txBody>
      </p:sp>
      <p:sp>
        <p:nvSpPr>
          <p:cNvPr id="3" name="2 Marcador de número de diapositiva"/>
          <p:cNvSpPr>
            <a:spLocks noGrp="1"/>
          </p:cNvSpPr>
          <p:nvPr>
            <p:ph type="sldNum" sz="quarter" idx="16"/>
          </p:nvPr>
        </p:nvSpPr>
        <p:spPr/>
        <p:txBody>
          <a:bodyPr/>
          <a:lstStyle/>
          <a:p>
            <a:fld id="{E750D71C-CC88-4077-8664-09CB352040B3}" type="slidenum">
              <a:rPr lang="es-MX" smtClean="0"/>
              <a:pPr/>
              <a:t>10</a:t>
            </a:fld>
            <a:endParaRPr lang="es-MX" dirty="0"/>
          </a:p>
        </p:txBody>
      </p:sp>
    </p:spTree>
    <p:extLst>
      <p:ext uri="{BB962C8B-B14F-4D97-AF65-F5344CB8AC3E}">
        <p14:creationId xmlns:p14="http://schemas.microsoft.com/office/powerpoint/2010/main" val="32138707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Riesgo </a:t>
            </a:r>
            <a:r>
              <a:rPr lang="es-MX" dirty="0" smtClean="0"/>
              <a:t>natural</a:t>
            </a:r>
            <a:br>
              <a:rPr lang="es-MX" dirty="0" smtClean="0"/>
            </a:br>
            <a:r>
              <a:rPr lang="es-MX" dirty="0" smtClean="0"/>
              <a:t>USA</a:t>
            </a:r>
            <a:endParaRPr lang="es-MX" dirty="0"/>
          </a:p>
        </p:txBody>
      </p:sp>
      <p:sp>
        <p:nvSpPr>
          <p:cNvPr id="4" name="3 Marcador de contenido"/>
          <p:cNvSpPr>
            <a:spLocks noGrp="1"/>
          </p:cNvSpPr>
          <p:nvPr>
            <p:ph sz="quarter" idx="1"/>
          </p:nvPr>
        </p:nvSpPr>
        <p:spPr>
          <a:xfrm>
            <a:off x="0" y="1979712"/>
            <a:ext cx="6858000" cy="7164288"/>
          </a:xfrm>
        </p:spPr>
        <p:txBody>
          <a:bodyPr>
            <a:normAutofit lnSpcReduction="10000"/>
          </a:bodyPr>
          <a:lstStyle/>
          <a:p>
            <a:pPr algn="just"/>
            <a:r>
              <a:rPr lang="es-MX" sz="4000" dirty="0"/>
              <a:t>Huracán Harvey</a:t>
            </a:r>
          </a:p>
          <a:p>
            <a:pPr lvl="1" algn="just"/>
            <a:r>
              <a:rPr lang="es-MX" dirty="0" smtClean="0"/>
              <a:t>Harvey </a:t>
            </a:r>
            <a:r>
              <a:rPr lang="es-MX" dirty="0"/>
              <a:t>azotó con toda su fuerza Texas. CNN reportó  62 "zona de desastre".</a:t>
            </a:r>
          </a:p>
          <a:p>
            <a:pPr lvl="1" algn="just"/>
            <a:r>
              <a:rPr lang="es-MX" dirty="0"/>
              <a:t>El </a:t>
            </a:r>
            <a:r>
              <a:rPr lang="es-MX" dirty="0" smtClean="0"/>
              <a:t>huracán al llegar </a:t>
            </a:r>
            <a:r>
              <a:rPr lang="es-MX" dirty="0"/>
              <a:t>a Corpus </a:t>
            </a:r>
            <a:r>
              <a:rPr lang="es-MX" dirty="0" err="1"/>
              <a:t>Christy</a:t>
            </a:r>
            <a:r>
              <a:rPr lang="es-MX" dirty="0"/>
              <a:t>, Houston, las lluvias </a:t>
            </a:r>
            <a:r>
              <a:rPr lang="es-MX" dirty="0" smtClean="0"/>
              <a:t>causaron  </a:t>
            </a:r>
            <a:r>
              <a:rPr lang="es-MX" dirty="0"/>
              <a:t>inundaciones de 40 pulgadas.</a:t>
            </a:r>
          </a:p>
          <a:p>
            <a:pPr lvl="1" algn="just"/>
            <a:r>
              <a:rPr lang="es-MX" dirty="0" smtClean="0"/>
              <a:t>Las </a:t>
            </a:r>
            <a:r>
              <a:rPr lang="es-MX" dirty="0"/>
              <a:t>llamadas al 911 diariamente promedian 8,000.  Tras la llegada de la tormenta, la ciudad de Houston recibió 56,000 llamadas de auxilio en las primeras 15 horas.</a:t>
            </a:r>
          </a:p>
          <a:p>
            <a:pPr lvl="1" algn="just"/>
            <a:r>
              <a:rPr lang="es-MX" dirty="0"/>
              <a:t>Según CNN, en Texas, que es el séptimo distrito escolar más grande del país, 215,000 estudiantes </a:t>
            </a:r>
            <a:r>
              <a:rPr lang="es-MX" dirty="0" smtClean="0"/>
              <a:t>dejaron de </a:t>
            </a:r>
            <a:r>
              <a:rPr lang="es-MX" dirty="0"/>
              <a:t>ir a la escuela.</a:t>
            </a:r>
          </a:p>
          <a:p>
            <a:pPr lvl="1" algn="just"/>
            <a:r>
              <a:rPr lang="es-MX" dirty="0"/>
              <a:t>En Houston y otras localidades vecinas provocó la muerte de 60 personas y </a:t>
            </a:r>
            <a:r>
              <a:rPr lang="es-MX" b="1" u="sng" dirty="0"/>
              <a:t>dejó daños por 180.000 millones de dólares,</a:t>
            </a:r>
            <a:r>
              <a:rPr lang="es-MX" dirty="0"/>
              <a:t> principalmente por inundaciones. </a:t>
            </a:r>
          </a:p>
        </p:txBody>
      </p:sp>
      <p:sp>
        <p:nvSpPr>
          <p:cNvPr id="3" name="2 Marcador de número de diapositiva"/>
          <p:cNvSpPr>
            <a:spLocks noGrp="1"/>
          </p:cNvSpPr>
          <p:nvPr>
            <p:ph type="sldNum" sz="quarter" idx="16"/>
          </p:nvPr>
        </p:nvSpPr>
        <p:spPr/>
        <p:txBody>
          <a:bodyPr/>
          <a:lstStyle/>
          <a:p>
            <a:fld id="{E750D71C-CC88-4077-8664-09CB352040B3}" type="slidenum">
              <a:rPr lang="es-MX" smtClean="0"/>
              <a:pPr/>
              <a:t>11</a:t>
            </a:fld>
            <a:endParaRPr lang="es-MX" dirty="0"/>
          </a:p>
        </p:txBody>
      </p:sp>
    </p:spTree>
    <p:extLst>
      <p:ext uri="{BB962C8B-B14F-4D97-AF65-F5344CB8AC3E}">
        <p14:creationId xmlns:p14="http://schemas.microsoft.com/office/powerpoint/2010/main" val="2383959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Riesgo </a:t>
            </a:r>
            <a:r>
              <a:rPr lang="es-MX" dirty="0" smtClean="0"/>
              <a:t>natural </a:t>
            </a:r>
            <a:br>
              <a:rPr lang="es-MX" dirty="0" smtClean="0"/>
            </a:br>
            <a:r>
              <a:rPr lang="es-MX" dirty="0" smtClean="0"/>
              <a:t>MÉXICO</a:t>
            </a:r>
            <a:endParaRPr lang="es-MX" dirty="0"/>
          </a:p>
        </p:txBody>
      </p:sp>
      <p:sp>
        <p:nvSpPr>
          <p:cNvPr id="4" name="3 Marcador de contenido"/>
          <p:cNvSpPr>
            <a:spLocks noGrp="1"/>
          </p:cNvSpPr>
          <p:nvPr>
            <p:ph sz="quarter" idx="1"/>
          </p:nvPr>
        </p:nvSpPr>
        <p:spPr>
          <a:xfrm>
            <a:off x="-1" y="2119423"/>
            <a:ext cx="6858001" cy="7024577"/>
          </a:xfrm>
        </p:spPr>
        <p:txBody>
          <a:bodyPr>
            <a:normAutofit fontScale="85000" lnSpcReduction="20000"/>
          </a:bodyPr>
          <a:lstStyle/>
          <a:p>
            <a:pPr algn="just"/>
            <a:r>
              <a:rPr lang="es-MX" sz="5100" dirty="0"/>
              <a:t>Sismo Oaxaca.</a:t>
            </a:r>
          </a:p>
          <a:p>
            <a:pPr lvl="1" algn="just"/>
            <a:r>
              <a:rPr lang="es-MX" dirty="0"/>
              <a:t>El sismo de magnitud 8.2 es el “mayor registrado” en los últimos 100 años hasta la mañana de este lunes 11 de septiembre, se habían registrado 1,018 réplicas.</a:t>
            </a:r>
          </a:p>
          <a:p>
            <a:pPr lvl="1" algn="just"/>
            <a:r>
              <a:rPr lang="es-MX" dirty="0"/>
              <a:t>En Oaxaca  tienen el registro de 76 fallecidos. Chiapas 15, y 4 en Tabasco.</a:t>
            </a:r>
          </a:p>
          <a:p>
            <a:pPr lvl="1" algn="just"/>
            <a:r>
              <a:rPr lang="es-MX" dirty="0"/>
              <a:t>Hay al menos 800 mil damnificados por el sismo, en 41 municipios de Oaxaca, más del 80% de los habitantes del Istmo de Tehuantepec están damnificados.</a:t>
            </a:r>
          </a:p>
          <a:p>
            <a:pPr lvl="1" algn="just"/>
            <a:r>
              <a:rPr lang="es-MX" dirty="0"/>
              <a:t>Los municipios con mayores afectaciones son Juchitán, Unión Hidalgo, </a:t>
            </a:r>
            <a:r>
              <a:rPr lang="es-MX" dirty="0" err="1"/>
              <a:t>Ixtaltepec</a:t>
            </a:r>
            <a:r>
              <a:rPr lang="es-MX" dirty="0"/>
              <a:t> y </a:t>
            </a:r>
            <a:r>
              <a:rPr lang="es-MX" dirty="0" err="1"/>
              <a:t>Astata</a:t>
            </a:r>
            <a:r>
              <a:rPr lang="es-MX" dirty="0"/>
              <a:t>.</a:t>
            </a:r>
          </a:p>
          <a:p>
            <a:pPr lvl="1" algn="just"/>
            <a:r>
              <a:rPr lang="es-MX" dirty="0"/>
              <a:t>Se tiene el registro de 324 escuelas públicas con daños en su infraestructura, 42 escuelas en Chiapas y 47 en Oaxaca presentan daños totales.</a:t>
            </a:r>
          </a:p>
          <a:p>
            <a:pPr lvl="1" algn="just"/>
            <a:r>
              <a:rPr lang="es-MX" dirty="0"/>
              <a:t>En Chiapas, informo  sobre 40 mil casas con daños.</a:t>
            </a:r>
          </a:p>
          <a:p>
            <a:pPr lvl="1" algn="just"/>
            <a:r>
              <a:rPr lang="es-MX" dirty="0"/>
              <a:t>El lunes 11 de septiembre se mantendrá la suspensión de clases de todos los niveles, en Oaxaca y  Chiapas.  Así como en 78 escuelas en Puebla; 20 en la Ciudad de México, 18 en Veracruz, 52 en Guerrero, 14 en Estado de México, y 13 en Tabasco. </a:t>
            </a:r>
          </a:p>
        </p:txBody>
      </p:sp>
      <p:sp>
        <p:nvSpPr>
          <p:cNvPr id="3" name="2 Marcador de número de diapositiva"/>
          <p:cNvSpPr>
            <a:spLocks noGrp="1"/>
          </p:cNvSpPr>
          <p:nvPr>
            <p:ph type="sldNum" sz="quarter" idx="16"/>
          </p:nvPr>
        </p:nvSpPr>
        <p:spPr/>
        <p:txBody>
          <a:bodyPr/>
          <a:lstStyle/>
          <a:p>
            <a:fld id="{E750D71C-CC88-4077-8664-09CB352040B3}" type="slidenum">
              <a:rPr lang="es-MX" smtClean="0"/>
              <a:pPr/>
              <a:t>12</a:t>
            </a:fld>
            <a:endParaRPr lang="es-MX" dirty="0"/>
          </a:p>
        </p:txBody>
      </p:sp>
    </p:spTree>
    <p:extLst>
      <p:ext uri="{BB962C8B-B14F-4D97-AF65-F5344CB8AC3E}">
        <p14:creationId xmlns:p14="http://schemas.microsoft.com/office/powerpoint/2010/main" val="3012251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Valuación de daños sismo 19 de septiembre 2017.</a:t>
            </a:r>
            <a:endParaRPr lang="es-MX" dirty="0"/>
          </a:p>
        </p:txBody>
      </p:sp>
      <p:sp>
        <p:nvSpPr>
          <p:cNvPr id="4" name="3 Marcador de número de diapositiva"/>
          <p:cNvSpPr>
            <a:spLocks noGrp="1"/>
          </p:cNvSpPr>
          <p:nvPr>
            <p:ph type="sldNum" sz="quarter" idx="12"/>
          </p:nvPr>
        </p:nvSpPr>
        <p:spPr/>
        <p:txBody>
          <a:bodyPr/>
          <a:lstStyle/>
          <a:p>
            <a:fld id="{E750D71C-CC88-4077-8664-09CB352040B3}" type="slidenum">
              <a:rPr lang="es-MX" smtClean="0"/>
              <a:pPr/>
              <a:t>13</a:t>
            </a:fld>
            <a:endParaRPr lang="es-MX" dirty="0"/>
          </a:p>
        </p:txBody>
      </p:sp>
      <p:graphicFrame>
        <p:nvGraphicFramePr>
          <p:cNvPr id="7" name="6 Marcador de contenido"/>
          <p:cNvGraphicFramePr>
            <a:graphicFrameLocks noGrp="1"/>
          </p:cNvGraphicFramePr>
          <p:nvPr>
            <p:ph sz="quarter" idx="1"/>
            <p:extLst>
              <p:ext uri="{D42A27DB-BD31-4B8C-83A1-F6EECF244321}">
                <p14:modId xmlns:p14="http://schemas.microsoft.com/office/powerpoint/2010/main" val="2875278153"/>
              </p:ext>
            </p:extLst>
          </p:nvPr>
        </p:nvGraphicFramePr>
        <p:xfrm>
          <a:off x="0" y="2133600"/>
          <a:ext cx="6858000" cy="701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5211960" y="1691680"/>
            <a:ext cx="3744416" cy="1200329"/>
          </a:xfrm>
          <a:prstGeom prst="rect">
            <a:avLst/>
          </a:prstGeom>
          <a:noFill/>
        </p:spPr>
        <p:txBody>
          <a:bodyPr wrap="square" rtlCol="0">
            <a:spAutoFit/>
          </a:bodyPr>
          <a:lstStyle/>
          <a:p>
            <a:endParaRPr lang="es-MX" dirty="0" smtClean="0"/>
          </a:p>
          <a:p>
            <a:endParaRPr lang="es-MX" dirty="0" smtClean="0"/>
          </a:p>
          <a:p>
            <a:endParaRPr lang="es-MX" dirty="0" smtClean="0"/>
          </a:p>
          <a:p>
            <a:endParaRPr lang="es-MX" dirty="0"/>
          </a:p>
        </p:txBody>
      </p:sp>
    </p:spTree>
    <p:extLst>
      <p:ext uri="{BB962C8B-B14F-4D97-AF65-F5344CB8AC3E}">
        <p14:creationId xmlns:p14="http://schemas.microsoft.com/office/powerpoint/2010/main" val="1006051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Valuación de daños sismo 19 de septiembre 2017.</a:t>
            </a:r>
            <a:endParaRPr lang="es-MX" dirty="0"/>
          </a:p>
        </p:txBody>
      </p:sp>
      <p:sp>
        <p:nvSpPr>
          <p:cNvPr id="4" name="3 Marcador de número de diapositiva"/>
          <p:cNvSpPr>
            <a:spLocks noGrp="1"/>
          </p:cNvSpPr>
          <p:nvPr>
            <p:ph type="sldNum" sz="quarter" idx="12"/>
          </p:nvPr>
        </p:nvSpPr>
        <p:spPr/>
        <p:txBody>
          <a:bodyPr/>
          <a:lstStyle/>
          <a:p>
            <a:fld id="{E750D71C-CC88-4077-8664-09CB352040B3}" type="slidenum">
              <a:rPr lang="es-MX" smtClean="0"/>
              <a:pPr/>
              <a:t>14</a:t>
            </a:fld>
            <a:endParaRPr lang="es-MX" dirty="0"/>
          </a:p>
        </p:txBody>
      </p:sp>
      <p:graphicFrame>
        <p:nvGraphicFramePr>
          <p:cNvPr id="7" name="6 Marcador de contenido"/>
          <p:cNvGraphicFramePr>
            <a:graphicFrameLocks noGrp="1"/>
          </p:cNvGraphicFramePr>
          <p:nvPr>
            <p:ph sz="quarter" idx="1"/>
            <p:extLst>
              <p:ext uri="{D42A27DB-BD31-4B8C-83A1-F6EECF244321}">
                <p14:modId xmlns:p14="http://schemas.microsoft.com/office/powerpoint/2010/main" val="938318112"/>
              </p:ext>
            </p:extLst>
          </p:nvPr>
        </p:nvGraphicFramePr>
        <p:xfrm>
          <a:off x="0" y="2133600"/>
          <a:ext cx="6858000" cy="701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8967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Donaciones por el sismo</a:t>
            </a:r>
            <a:endParaRPr lang="es-MX" dirty="0"/>
          </a:p>
        </p:txBody>
      </p:sp>
      <p:sp>
        <p:nvSpPr>
          <p:cNvPr id="4" name="3 Marcador de número de diapositiva"/>
          <p:cNvSpPr>
            <a:spLocks noGrp="1"/>
          </p:cNvSpPr>
          <p:nvPr>
            <p:ph type="sldNum" sz="quarter" idx="12"/>
          </p:nvPr>
        </p:nvSpPr>
        <p:spPr/>
        <p:txBody>
          <a:bodyPr/>
          <a:lstStyle/>
          <a:p>
            <a:fld id="{E750D71C-CC88-4077-8664-09CB352040B3}" type="slidenum">
              <a:rPr lang="es-MX" smtClean="0"/>
              <a:pPr/>
              <a:t>15</a:t>
            </a:fld>
            <a:endParaRPr lang="es-MX" dirty="0"/>
          </a:p>
        </p:txBody>
      </p:sp>
      <p:graphicFrame>
        <p:nvGraphicFramePr>
          <p:cNvPr id="7" name="6 Marcador de contenido"/>
          <p:cNvGraphicFramePr>
            <a:graphicFrameLocks noGrp="1"/>
          </p:cNvGraphicFramePr>
          <p:nvPr>
            <p:ph sz="quarter" idx="1"/>
            <p:extLst>
              <p:ext uri="{D42A27DB-BD31-4B8C-83A1-F6EECF244321}">
                <p14:modId xmlns:p14="http://schemas.microsoft.com/office/powerpoint/2010/main" val="1954349181"/>
              </p:ext>
            </p:extLst>
          </p:nvPr>
        </p:nvGraphicFramePr>
        <p:xfrm>
          <a:off x="0" y="2133600"/>
          <a:ext cx="6858000" cy="701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85836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16</a:t>
            </a:fld>
            <a:endParaRPr lang="es-MX" dirty="0"/>
          </a:p>
        </p:txBody>
      </p:sp>
      <p:sp>
        <p:nvSpPr>
          <p:cNvPr id="4" name="3 Marcador de contenido"/>
          <p:cNvSpPr>
            <a:spLocks noGrp="1"/>
          </p:cNvSpPr>
          <p:nvPr>
            <p:ph sz="quarter" idx="1"/>
          </p:nvPr>
        </p:nvSpPr>
        <p:spPr/>
        <p:txBody>
          <a:bodyPr>
            <a:normAutofit fontScale="85000" lnSpcReduction="20000"/>
          </a:bodyPr>
          <a:lstStyle/>
          <a:p>
            <a:pPr marL="514350" indent="-514350">
              <a:buFont typeface="+mj-lt"/>
              <a:buAutoNum type="arabicPeriod"/>
            </a:pPr>
            <a:r>
              <a:rPr lang="es-MX" dirty="0"/>
              <a:t>Menciona dos de los diferentes tipos de riesgo que existen </a:t>
            </a:r>
          </a:p>
          <a:p>
            <a:pPr marL="514350" indent="-514350">
              <a:buFont typeface="+mj-lt"/>
              <a:buAutoNum type="arabicPeriod"/>
            </a:pPr>
            <a:endParaRPr lang="es-MX" dirty="0"/>
          </a:p>
          <a:p>
            <a:pPr marL="514350" indent="-514350">
              <a:buFont typeface="+mj-lt"/>
              <a:buAutoNum type="arabicPeriod"/>
            </a:pPr>
            <a:r>
              <a:rPr lang="es-MX" dirty="0"/>
              <a:t>Menciona la definición de Cruz sobre el </a:t>
            </a:r>
            <a:r>
              <a:rPr lang="es-MX" dirty="0" smtClean="0"/>
              <a:t>riesgo</a:t>
            </a:r>
          </a:p>
          <a:p>
            <a:pPr marL="514350" indent="-514350">
              <a:buFont typeface="+mj-lt"/>
              <a:buAutoNum type="arabicPeriod"/>
            </a:pPr>
            <a:endParaRPr lang="es-MX" dirty="0"/>
          </a:p>
          <a:p>
            <a:pPr marL="514350" indent="-514350">
              <a:buFont typeface="+mj-lt"/>
              <a:buAutoNum type="arabicPeriod"/>
            </a:pPr>
            <a:r>
              <a:rPr lang="es-MX" dirty="0" smtClean="0"/>
              <a:t>Menciona </a:t>
            </a:r>
            <a:r>
              <a:rPr lang="es-MX" dirty="0"/>
              <a:t>en que lugar fue donde fallecieron mas de la mitad del total de muertos a causa del huracán Irma</a:t>
            </a:r>
          </a:p>
          <a:p>
            <a:pPr marL="514350" indent="-514350">
              <a:buFont typeface="+mj-lt"/>
              <a:buAutoNum type="arabicPeriod"/>
            </a:pPr>
            <a:endParaRPr lang="es-MX" dirty="0"/>
          </a:p>
          <a:p>
            <a:pPr marL="514350" indent="-514350">
              <a:buFont typeface="+mj-lt"/>
              <a:buAutoNum type="arabicPeriod"/>
            </a:pPr>
            <a:r>
              <a:rPr lang="es-MX" dirty="0"/>
              <a:t>Menciona a cuento ascienden los daños causados por el huracán Harvey</a:t>
            </a:r>
          </a:p>
          <a:p>
            <a:pPr marL="514350" indent="-514350">
              <a:buFont typeface="+mj-lt"/>
              <a:buAutoNum type="arabicPeriod"/>
            </a:pPr>
            <a:endParaRPr lang="es-MX" dirty="0"/>
          </a:p>
          <a:p>
            <a:pPr marL="514350" indent="-514350">
              <a:buFont typeface="+mj-lt"/>
              <a:buAutoNum type="arabicPeriod"/>
            </a:pPr>
            <a:r>
              <a:rPr lang="es-MX" dirty="0"/>
              <a:t>Menciona a cuento esta valuada la reconstrucción de México por los sismos de 19 y 7 de septiembre. </a:t>
            </a:r>
          </a:p>
          <a:p>
            <a:pPr marL="514350" indent="-514350">
              <a:buFont typeface="+mj-lt"/>
              <a:buAutoNum type="arabicPeriod"/>
            </a:pPr>
            <a:endParaRPr lang="es-MX" dirty="0"/>
          </a:p>
        </p:txBody>
      </p:sp>
    </p:spTree>
    <p:extLst>
      <p:ext uri="{BB962C8B-B14F-4D97-AF65-F5344CB8AC3E}">
        <p14:creationId xmlns:p14="http://schemas.microsoft.com/office/powerpoint/2010/main" val="372582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Respuestas.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17</a:t>
            </a:fld>
            <a:endParaRPr lang="es-MX" dirty="0"/>
          </a:p>
        </p:txBody>
      </p:sp>
      <p:sp>
        <p:nvSpPr>
          <p:cNvPr id="4" name="3 Marcador de contenido"/>
          <p:cNvSpPr>
            <a:spLocks noGrp="1"/>
          </p:cNvSpPr>
          <p:nvPr>
            <p:ph sz="quarter" idx="1"/>
          </p:nvPr>
        </p:nvSpPr>
        <p:spPr/>
        <p:txBody>
          <a:bodyPr>
            <a:normAutofit/>
          </a:bodyPr>
          <a:lstStyle/>
          <a:p>
            <a:pPr marL="514350" indent="-514350">
              <a:buFont typeface="+mj-lt"/>
              <a:buAutoNum type="arabicPeriod"/>
            </a:pPr>
            <a:r>
              <a:rPr lang="es-MX" dirty="0" smtClean="0"/>
              <a:t>Político </a:t>
            </a:r>
            <a:r>
              <a:rPr lang="es-MX" dirty="0"/>
              <a:t>y  Económico </a:t>
            </a:r>
          </a:p>
          <a:p>
            <a:pPr marL="514350" indent="-514350">
              <a:buFont typeface="+mj-lt"/>
              <a:buAutoNum type="arabicPeriod"/>
            </a:pPr>
            <a:endParaRPr lang="es-MX" dirty="0"/>
          </a:p>
          <a:p>
            <a:pPr marL="514350" lvl="0" indent="-514350">
              <a:buFont typeface="+mj-lt"/>
              <a:buAutoNum type="arabicPeriod"/>
            </a:pPr>
            <a:r>
              <a:rPr lang="es-MX" dirty="0" smtClean="0"/>
              <a:t>Aquello </a:t>
            </a:r>
            <a:r>
              <a:rPr lang="es-MX" dirty="0"/>
              <a:t>que puede generar un evento no deseado y traer como consecuencias pérdidas y daños</a:t>
            </a:r>
          </a:p>
          <a:p>
            <a:pPr marL="514350" lvl="0" indent="-514350">
              <a:buFont typeface="+mj-lt"/>
              <a:buAutoNum type="arabicPeriod"/>
            </a:pPr>
            <a:endParaRPr lang="es-MX" dirty="0"/>
          </a:p>
          <a:p>
            <a:pPr marL="514350" indent="-514350">
              <a:buFont typeface="+mj-lt"/>
              <a:buAutoNum type="arabicPeriod"/>
            </a:pPr>
            <a:r>
              <a:rPr lang="es-MX" dirty="0" smtClean="0"/>
              <a:t>Islas </a:t>
            </a:r>
            <a:r>
              <a:rPr lang="es-MX" dirty="0"/>
              <a:t>del Caribe</a:t>
            </a:r>
          </a:p>
          <a:p>
            <a:pPr marL="514350" indent="-514350">
              <a:buFont typeface="+mj-lt"/>
              <a:buAutoNum type="arabicPeriod"/>
            </a:pPr>
            <a:endParaRPr lang="es-MX" dirty="0"/>
          </a:p>
          <a:p>
            <a:pPr marL="514350" indent="-514350">
              <a:buFont typeface="+mj-lt"/>
              <a:buAutoNum type="arabicPeriod"/>
            </a:pPr>
            <a:r>
              <a:rPr lang="es-MX" dirty="0" smtClean="0"/>
              <a:t>180.000 </a:t>
            </a:r>
            <a:r>
              <a:rPr lang="es-MX" dirty="0"/>
              <a:t>millones de dólares </a:t>
            </a:r>
          </a:p>
          <a:p>
            <a:pPr marL="514350" indent="-514350">
              <a:buFont typeface="+mj-lt"/>
              <a:buAutoNum type="arabicPeriod"/>
            </a:pPr>
            <a:endParaRPr lang="es-MX" dirty="0"/>
          </a:p>
          <a:p>
            <a:pPr marL="514350" indent="-514350">
              <a:buFont typeface="+mj-lt"/>
              <a:buAutoNum type="arabicPeriod"/>
            </a:pPr>
            <a:r>
              <a:rPr lang="es-MX" dirty="0" smtClean="0"/>
              <a:t>31 </a:t>
            </a:r>
            <a:r>
              <a:rPr lang="es-MX" dirty="0" err="1"/>
              <a:t>mmdp</a:t>
            </a:r>
            <a:endParaRPr lang="es-MX" dirty="0"/>
          </a:p>
          <a:p>
            <a:pPr marL="514350" indent="-514350">
              <a:buFont typeface="+mj-lt"/>
              <a:buAutoNum type="arabicPeriod"/>
            </a:pPr>
            <a:endParaRPr lang="es-MX" dirty="0"/>
          </a:p>
        </p:txBody>
      </p:sp>
    </p:spTree>
    <p:extLst>
      <p:ext uri="{BB962C8B-B14F-4D97-AF65-F5344CB8AC3E}">
        <p14:creationId xmlns:p14="http://schemas.microsoft.com/office/powerpoint/2010/main" val="1789370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X. LA </a:t>
            </a:r>
            <a:r>
              <a:rPr lang="es-MX" dirty="0"/>
              <a:t>GLOBALIZACIÓN Y SUS RIESGOS</a:t>
            </a:r>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18</a:t>
            </a:fld>
            <a:endParaRPr lang="es-MX" dirty="0"/>
          </a:p>
        </p:txBody>
      </p:sp>
      <p:sp>
        <p:nvSpPr>
          <p:cNvPr id="4" name="3 Marcador de contenido"/>
          <p:cNvSpPr>
            <a:spLocks noGrp="1"/>
          </p:cNvSpPr>
          <p:nvPr>
            <p:ph sz="quarter" idx="1"/>
          </p:nvPr>
        </p:nvSpPr>
        <p:spPr>
          <a:xfrm>
            <a:off x="0" y="2133600"/>
            <a:ext cx="6858000" cy="7010400"/>
          </a:xfrm>
        </p:spPr>
        <p:txBody>
          <a:bodyPr>
            <a:normAutofit fontScale="70000" lnSpcReduction="20000"/>
          </a:bodyPr>
          <a:lstStyle/>
          <a:p>
            <a:pPr lvl="1" algn="just"/>
            <a:endParaRPr lang="es-MX" dirty="0" smtClean="0"/>
          </a:p>
          <a:p>
            <a:pPr algn="just"/>
            <a:r>
              <a:rPr lang="es-MX" dirty="0"/>
              <a:t>La globalización es un proceso económico, tecnológico, social y cultural a escala planetaria que consiste en la creciente comunicación e interdependencia entre los distintos países del mundo uniendo sus mercados, sociedades y culturas, a través de una serie de transformaciones sociales, económicas y políticas que les dan un carácter global.</a:t>
            </a:r>
          </a:p>
          <a:p>
            <a:pPr lvl="1" algn="just"/>
            <a:r>
              <a:rPr lang="es-MX" dirty="0" smtClean="0"/>
              <a:t>La propagación de ciertas enfermedades.</a:t>
            </a:r>
          </a:p>
          <a:p>
            <a:pPr lvl="2" algn="just"/>
            <a:r>
              <a:rPr lang="es-MX" dirty="0" smtClean="0"/>
              <a:t>La </a:t>
            </a:r>
            <a:r>
              <a:rPr lang="es-MX" dirty="0"/>
              <a:t>facilidad y la rapidez de las comunicaciones extienden el peligro de contagio de ciertas enfermedades que se han convertido en un problema mundial.</a:t>
            </a:r>
          </a:p>
          <a:p>
            <a:pPr lvl="1" algn="just"/>
            <a:r>
              <a:rPr lang="es-MX" dirty="0" smtClean="0"/>
              <a:t>El terrorismo.</a:t>
            </a:r>
          </a:p>
          <a:p>
            <a:pPr lvl="2" algn="just"/>
            <a:r>
              <a:rPr lang="es-MX" dirty="0" smtClean="0"/>
              <a:t>El </a:t>
            </a:r>
            <a:r>
              <a:rPr lang="es-MX" dirty="0"/>
              <a:t>mundo globalizado está amenazado por grupos violentos, que rechazan el orden político y social mundial y pretenden derrotarlo mediante el terrorismo.</a:t>
            </a:r>
          </a:p>
          <a:p>
            <a:pPr lvl="1" algn="just"/>
            <a:r>
              <a:rPr lang="es-MX" dirty="0" smtClean="0"/>
              <a:t>Falta de control sobre los mercados y las empresas multinacionales.</a:t>
            </a:r>
          </a:p>
          <a:p>
            <a:pPr lvl="2" algn="just"/>
            <a:r>
              <a:rPr lang="es-MX" dirty="0" smtClean="0"/>
              <a:t>Las </a:t>
            </a:r>
            <a:r>
              <a:rPr lang="es-MX" dirty="0"/>
              <a:t>empresas multinacionales se desubican, desplazándose de centros de fabricación tradicionales a lugares del tercer mundo en los que se abaratan costes, por ser los sueldos muy bajos y por no existir sistemas de seguridad social, y eso crea crisis económica y social en los países en los que desaparecen las empresas.</a:t>
            </a:r>
          </a:p>
          <a:p>
            <a:pPr lvl="1" algn="just"/>
            <a:r>
              <a:rPr lang="es-MX" dirty="0"/>
              <a:t>Aumento de los desequilibrios económicos, sociales y territoriales. </a:t>
            </a:r>
          </a:p>
          <a:p>
            <a:pPr lvl="2" algn="just"/>
            <a:r>
              <a:rPr lang="es-MX" dirty="0" smtClean="0"/>
              <a:t>En </a:t>
            </a:r>
            <a:r>
              <a:rPr lang="es-MX" dirty="0"/>
              <a:t>vez de igualarse económicamente los territorios, cada vez se concentra más la riqueza en unos sitios, mientras que en otros desaparecen las fuentes de riqueza tradicionales.</a:t>
            </a:r>
          </a:p>
          <a:p>
            <a:pPr algn="just"/>
            <a:endParaRPr lang="es-MX" dirty="0"/>
          </a:p>
        </p:txBody>
      </p:sp>
    </p:spTree>
    <p:extLst>
      <p:ext uri="{BB962C8B-B14F-4D97-AF65-F5344CB8AC3E}">
        <p14:creationId xmlns:p14="http://schemas.microsoft.com/office/powerpoint/2010/main" val="8307989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X. LA </a:t>
            </a:r>
            <a:r>
              <a:rPr lang="es-MX" dirty="0"/>
              <a:t>GLOBALIZACIÓN Y SUS RIESGOS</a:t>
            </a:r>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19</a:t>
            </a:fld>
            <a:endParaRPr lang="es-MX" dirty="0"/>
          </a:p>
        </p:txBody>
      </p:sp>
      <p:sp>
        <p:nvSpPr>
          <p:cNvPr id="4" name="3 Marcador de contenido"/>
          <p:cNvSpPr>
            <a:spLocks noGrp="1"/>
          </p:cNvSpPr>
          <p:nvPr>
            <p:ph sz="quarter" idx="1"/>
          </p:nvPr>
        </p:nvSpPr>
        <p:spPr>
          <a:xfrm>
            <a:off x="0" y="2133600"/>
            <a:ext cx="6858000" cy="7010400"/>
          </a:xfrm>
        </p:spPr>
        <p:txBody>
          <a:bodyPr>
            <a:normAutofit fontScale="70000" lnSpcReduction="20000"/>
          </a:bodyPr>
          <a:lstStyle/>
          <a:p>
            <a:pPr lvl="1" algn="just"/>
            <a:r>
              <a:rPr lang="es-MX" dirty="0" smtClean="0"/>
              <a:t>Concentración </a:t>
            </a:r>
            <a:r>
              <a:rPr lang="es-MX" dirty="0"/>
              <a:t>de la riqueza y aumento de la desigualdad social. </a:t>
            </a:r>
          </a:p>
          <a:p>
            <a:pPr lvl="2" algn="just"/>
            <a:r>
              <a:rPr lang="es-MX" dirty="0"/>
              <a:t>La globalización tiende a que los ricos sean cada vez más ricos y los pobres sean cada vez más pobres</a:t>
            </a:r>
          </a:p>
          <a:p>
            <a:pPr lvl="1" algn="just"/>
            <a:r>
              <a:rPr lang="es-MX" dirty="0"/>
              <a:t>Incumplimiento de los estándares laborales mínimos (empleo precario). </a:t>
            </a:r>
          </a:p>
          <a:p>
            <a:pPr lvl="2" algn="just"/>
            <a:r>
              <a:rPr lang="es-MX" dirty="0"/>
              <a:t>Las multinacionales se ubican en territorios de Estados con muy poco poder político </a:t>
            </a:r>
            <a:r>
              <a:rPr lang="es-MX" dirty="0" smtClean="0"/>
              <a:t>y </a:t>
            </a:r>
            <a:r>
              <a:rPr lang="es-MX" dirty="0"/>
              <a:t>muy poca estabilidad, que no tienen medidas de protección de los trabajadores. Eso hace que los trabajadores sean explotados, se les pague muy poco, y no tengan servicios sociales.</a:t>
            </a:r>
          </a:p>
          <a:p>
            <a:pPr lvl="1" algn="just"/>
            <a:r>
              <a:rPr lang="es-MX" dirty="0" smtClean="0"/>
              <a:t>Daños </a:t>
            </a:r>
            <a:r>
              <a:rPr lang="es-MX" dirty="0"/>
              <a:t>al medio ambiente.</a:t>
            </a:r>
          </a:p>
          <a:p>
            <a:pPr lvl="2" algn="just"/>
            <a:r>
              <a:rPr lang="es-MX" dirty="0"/>
              <a:t>Como las industrias de las multinacionales se ubican en territorios poco desarrollados y con estructuras políticas débiles o inexistentes, en sitios donde no hay conciencia del respeto al medio ambiente, se destruyen los ecosistemas por sobreexplotación.</a:t>
            </a:r>
          </a:p>
          <a:p>
            <a:pPr lvl="1" algn="just"/>
            <a:r>
              <a:rPr lang="es-MX" dirty="0"/>
              <a:t>Amenaza a la diversidad biológica y cultural.</a:t>
            </a:r>
          </a:p>
          <a:p>
            <a:pPr lvl="2" algn="just"/>
            <a:r>
              <a:rPr lang="es-MX" dirty="0"/>
              <a:t>La mezcla indiferenciada de pueblos, y el hecho de que todos los pueblos tengan los mismos productos de las mismas multinacionales, hace que desaparezcan las culturas tradicionales.</a:t>
            </a:r>
          </a:p>
          <a:p>
            <a:pPr lvl="1" algn="just"/>
            <a:r>
              <a:rPr lang="es-MX" dirty="0"/>
              <a:t>Predominio de la Economía financiera-especulativa sobre la Economía real.</a:t>
            </a:r>
          </a:p>
          <a:p>
            <a:pPr lvl="2" algn="just"/>
            <a:r>
              <a:rPr lang="es-MX" dirty="0"/>
              <a:t>La economía real no es más que la producción y el trabajo. Cada vez hay más diferencia entre esa economía real y la economía financiera, eso da lugar a crisis económicas necesarias cuando se descubre la estafa de la economía de la </a:t>
            </a:r>
            <a:r>
              <a:rPr lang="es-MX" dirty="0" smtClean="0"/>
              <a:t>especulación.</a:t>
            </a:r>
          </a:p>
        </p:txBody>
      </p:sp>
    </p:spTree>
    <p:extLst>
      <p:ext uri="{BB962C8B-B14F-4D97-AF65-F5344CB8AC3E}">
        <p14:creationId xmlns:p14="http://schemas.microsoft.com/office/powerpoint/2010/main" val="10578278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cap="small" dirty="0" smtClean="0"/>
              <a:t>Índice</a:t>
            </a:r>
            <a:endParaRPr lang="es-MX" cap="small" dirty="0"/>
          </a:p>
        </p:txBody>
      </p:sp>
      <p:sp>
        <p:nvSpPr>
          <p:cNvPr id="9" name="8 Marcador de número de diapositiva"/>
          <p:cNvSpPr>
            <a:spLocks noGrp="1"/>
          </p:cNvSpPr>
          <p:nvPr>
            <p:ph type="sldNum" sz="quarter" idx="11"/>
          </p:nvPr>
        </p:nvSpPr>
        <p:spPr/>
        <p:txBody>
          <a:bodyPr/>
          <a:lstStyle/>
          <a:p>
            <a:fld id="{E750D71C-CC88-4077-8664-09CB352040B3}" type="slidenum">
              <a:rPr lang="es-MX" smtClean="0"/>
              <a:pPr/>
              <a:t>2</a:t>
            </a:fld>
            <a:endParaRPr lang="es-MX"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6752" y="50856"/>
            <a:ext cx="4608512" cy="5961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X. LA </a:t>
            </a:r>
            <a:r>
              <a:rPr lang="es-MX" dirty="0"/>
              <a:t>GLOBALIZACIÓN Y SUS RIESGOS</a:t>
            </a:r>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20</a:t>
            </a:fld>
            <a:endParaRPr lang="es-MX" dirty="0"/>
          </a:p>
        </p:txBody>
      </p:sp>
      <p:sp>
        <p:nvSpPr>
          <p:cNvPr id="4" name="3 Marcador de contenido"/>
          <p:cNvSpPr>
            <a:spLocks noGrp="1"/>
          </p:cNvSpPr>
          <p:nvPr>
            <p:ph sz="quarter" idx="1"/>
          </p:nvPr>
        </p:nvSpPr>
        <p:spPr>
          <a:xfrm>
            <a:off x="0" y="2133600"/>
            <a:ext cx="6858000" cy="7010400"/>
          </a:xfrm>
        </p:spPr>
        <p:txBody>
          <a:bodyPr>
            <a:normAutofit fontScale="92500" lnSpcReduction="20000"/>
          </a:bodyPr>
          <a:lstStyle/>
          <a:p>
            <a:pPr algn="just"/>
            <a:r>
              <a:rPr lang="en-US" dirty="0" err="1" smtClean="0"/>
              <a:t>Características</a:t>
            </a:r>
            <a:r>
              <a:rPr lang="en-US" dirty="0" smtClean="0"/>
              <a:t> de la </a:t>
            </a:r>
            <a:r>
              <a:rPr lang="en-US" dirty="0" err="1" smtClean="0"/>
              <a:t>globalización</a:t>
            </a:r>
            <a:r>
              <a:rPr lang="en-US" dirty="0" smtClean="0"/>
              <a:t>.</a:t>
            </a:r>
            <a:endParaRPr lang="es-MX" dirty="0" smtClean="0"/>
          </a:p>
          <a:p>
            <a:pPr lvl="1" algn="just"/>
            <a:r>
              <a:rPr lang="es-MX" dirty="0" smtClean="0"/>
              <a:t>Lo </a:t>
            </a:r>
            <a:r>
              <a:rPr lang="es-MX" dirty="0"/>
              <a:t>que se globaliza es el Sector industrial, Comercial y Servicios, no el País.</a:t>
            </a:r>
          </a:p>
          <a:p>
            <a:pPr lvl="1" algn="just"/>
            <a:r>
              <a:rPr lang="es-MX" dirty="0" smtClean="0"/>
              <a:t>Presenta </a:t>
            </a:r>
            <a:r>
              <a:rPr lang="es-MX" dirty="0"/>
              <a:t>disminución de los costes y el incrementar la participación en el mercado.</a:t>
            </a:r>
          </a:p>
          <a:p>
            <a:pPr lvl="1" algn="just"/>
            <a:r>
              <a:rPr lang="es-MX" dirty="0"/>
              <a:t> </a:t>
            </a:r>
            <a:r>
              <a:rPr lang="en-US" dirty="0" err="1" smtClean="0"/>
              <a:t>Aumento</a:t>
            </a:r>
            <a:r>
              <a:rPr lang="en-US" dirty="0" smtClean="0"/>
              <a:t> </a:t>
            </a:r>
            <a:r>
              <a:rPr lang="en-US" dirty="0"/>
              <a:t>de la </a:t>
            </a:r>
            <a:r>
              <a:rPr lang="es-MX" dirty="0" smtClean="0"/>
              <a:t>competencia</a:t>
            </a:r>
            <a:r>
              <a:rPr lang="en-US" dirty="0" smtClean="0"/>
              <a:t>.</a:t>
            </a:r>
          </a:p>
          <a:p>
            <a:pPr lvl="1" algn="just"/>
            <a:endParaRPr lang="en-US" dirty="0" smtClean="0"/>
          </a:p>
          <a:p>
            <a:pPr marL="342900" lvl="2" indent="-342900" algn="just">
              <a:buFont typeface="Wingdings" pitchFamily="2" charset="2"/>
              <a:buChar char="q"/>
            </a:pPr>
            <a:r>
              <a:rPr lang="es-MX" sz="3600" dirty="0"/>
              <a:t>Conclusión.</a:t>
            </a:r>
          </a:p>
          <a:p>
            <a:pPr lvl="1" algn="just"/>
            <a:r>
              <a:rPr lang="es-MX" dirty="0"/>
              <a:t>La globalización ha generado un nuevo orden mundial en lo económico, lo político y social.</a:t>
            </a:r>
          </a:p>
          <a:p>
            <a:pPr lvl="1" algn="just"/>
            <a:r>
              <a:rPr lang="es-MX" dirty="0"/>
              <a:t>Frente a una concepción economicista de las relaciones entre naciones, emergen con fuerza otros modelos de desarrollo, entre los que empieza a destacar el desarrollo sostenible.</a:t>
            </a:r>
          </a:p>
          <a:p>
            <a:pPr lvl="1" algn="just"/>
            <a:r>
              <a:rPr lang="es-MX" dirty="0"/>
              <a:t>Existen una serie de estereotipos sobre las migraciones que no se corresponden con los datos conocidos. Tampoco responden al hecho de que las migraciones forman parte del devenir humano y representan uno de los modos de socialización más relevantes para la sociedad</a:t>
            </a:r>
            <a:r>
              <a:rPr lang="es-MX" dirty="0" smtClean="0"/>
              <a:t>.</a:t>
            </a:r>
            <a:endParaRPr lang="en-US" dirty="0"/>
          </a:p>
          <a:p>
            <a:pPr lvl="1" algn="just"/>
            <a:endParaRPr lang="es-MX" dirty="0"/>
          </a:p>
          <a:p>
            <a:pPr marL="0" indent="0" algn="just">
              <a:buNone/>
            </a:pPr>
            <a:endParaRPr lang="es-MX" dirty="0"/>
          </a:p>
        </p:txBody>
      </p:sp>
    </p:spTree>
    <p:extLst>
      <p:ext uri="{BB962C8B-B14F-4D97-AF65-F5344CB8AC3E}">
        <p14:creationId xmlns:p14="http://schemas.microsoft.com/office/powerpoint/2010/main" val="25025210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21</a:t>
            </a:fld>
            <a:endParaRPr lang="es-MX" dirty="0"/>
          </a:p>
        </p:txBody>
      </p:sp>
      <p:sp>
        <p:nvSpPr>
          <p:cNvPr id="4" name="3 Marcador de contenido"/>
          <p:cNvSpPr>
            <a:spLocks noGrp="1"/>
          </p:cNvSpPr>
          <p:nvPr>
            <p:ph sz="quarter" idx="1"/>
          </p:nvPr>
        </p:nvSpPr>
        <p:spPr/>
        <p:txBody>
          <a:bodyPr>
            <a:normAutofit lnSpcReduction="10000"/>
          </a:bodyPr>
          <a:lstStyle/>
          <a:p>
            <a:pPr marL="514350" indent="-514350" algn="just">
              <a:buFont typeface="+mj-lt"/>
              <a:buAutoNum type="arabicPeriod"/>
            </a:pPr>
            <a:r>
              <a:rPr lang="es-MX" dirty="0"/>
              <a:t>Menciona en que consiste la “Globalización”</a:t>
            </a:r>
          </a:p>
          <a:p>
            <a:pPr marL="514350" indent="-514350" algn="just">
              <a:buFont typeface="+mj-lt"/>
              <a:buAutoNum type="arabicPeriod"/>
            </a:pPr>
            <a:endParaRPr lang="es-MX" dirty="0"/>
          </a:p>
          <a:p>
            <a:pPr marL="514350" indent="-514350" algn="just">
              <a:buFont typeface="+mj-lt"/>
              <a:buAutoNum type="arabicPeriod"/>
            </a:pPr>
            <a:r>
              <a:rPr lang="es-MX" dirty="0"/>
              <a:t>Menciona en que consiste el riesgo de terrorismo a causa de la “Globalización”</a:t>
            </a:r>
          </a:p>
          <a:p>
            <a:pPr marL="514350" indent="-514350" algn="just">
              <a:buFont typeface="+mj-lt"/>
              <a:buAutoNum type="arabicPeriod"/>
            </a:pPr>
            <a:endParaRPr lang="es-MX" dirty="0"/>
          </a:p>
          <a:p>
            <a:pPr marL="514350" indent="-514350" algn="just">
              <a:buFont typeface="+mj-lt"/>
              <a:buAutoNum type="arabicPeriod"/>
            </a:pPr>
            <a:r>
              <a:rPr lang="es-MX" dirty="0"/>
              <a:t>Menciona en que consiste el riesgo de daños al ambiente a causa de la “Globalización”</a:t>
            </a:r>
          </a:p>
          <a:p>
            <a:pPr marL="514350" indent="-514350" algn="just">
              <a:buFont typeface="+mj-lt"/>
              <a:buAutoNum type="arabicPeriod"/>
            </a:pPr>
            <a:endParaRPr lang="es-MX" dirty="0"/>
          </a:p>
          <a:p>
            <a:pPr marL="514350" indent="-514350" algn="just">
              <a:buFont typeface="+mj-lt"/>
              <a:buAutoNum type="arabicPeriod"/>
            </a:pPr>
            <a:r>
              <a:rPr lang="es-MX" dirty="0"/>
              <a:t>Menciona  las características de la “Globalización”</a:t>
            </a:r>
          </a:p>
          <a:p>
            <a:pPr marL="514350" indent="-514350" algn="just">
              <a:buFont typeface="+mj-lt"/>
              <a:buAutoNum type="arabicPeriod"/>
            </a:pPr>
            <a:endParaRPr lang="es-MX" dirty="0"/>
          </a:p>
          <a:p>
            <a:pPr marL="514350" indent="-514350" algn="just">
              <a:buFont typeface="+mj-lt"/>
              <a:buAutoNum type="arabicPeriod"/>
            </a:pPr>
            <a:endParaRPr lang="es-MX" dirty="0"/>
          </a:p>
          <a:p>
            <a:pPr marL="514350" indent="-514350" algn="just">
              <a:buFont typeface="+mj-lt"/>
              <a:buAutoNum type="arabicPeriod"/>
            </a:pPr>
            <a:endParaRPr lang="es-MX" dirty="0"/>
          </a:p>
        </p:txBody>
      </p:sp>
    </p:spTree>
    <p:extLst>
      <p:ext uri="{BB962C8B-B14F-4D97-AF65-F5344CB8AC3E}">
        <p14:creationId xmlns:p14="http://schemas.microsoft.com/office/powerpoint/2010/main" val="25853834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Respuestas.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22</a:t>
            </a:fld>
            <a:endParaRPr lang="es-MX" dirty="0"/>
          </a:p>
        </p:txBody>
      </p:sp>
      <p:sp>
        <p:nvSpPr>
          <p:cNvPr id="4" name="3 Marcador de contenido"/>
          <p:cNvSpPr>
            <a:spLocks noGrp="1"/>
          </p:cNvSpPr>
          <p:nvPr>
            <p:ph sz="quarter" idx="1"/>
          </p:nvPr>
        </p:nvSpPr>
        <p:spPr/>
        <p:txBody>
          <a:bodyPr>
            <a:normAutofit fontScale="62500" lnSpcReduction="20000"/>
          </a:bodyPr>
          <a:lstStyle/>
          <a:p>
            <a:pPr marL="514350" indent="-514350" algn="just">
              <a:buFont typeface="+mj-lt"/>
              <a:buAutoNum type="arabicPeriod"/>
            </a:pPr>
            <a:r>
              <a:rPr lang="es-MX" dirty="0" smtClean="0"/>
              <a:t>Consiste </a:t>
            </a:r>
            <a:r>
              <a:rPr lang="es-MX" dirty="0"/>
              <a:t>en la creciente comunicación e interdependencia entre los distintos países del mundo uniendo sus mercados, sociedades y culturas, a través de una serie de transformaciones sociales, económicas y políticas que les dan un carácter global</a:t>
            </a:r>
          </a:p>
          <a:p>
            <a:pPr marL="514350" indent="-514350" algn="just">
              <a:buFont typeface="+mj-lt"/>
              <a:buAutoNum type="arabicPeriod"/>
            </a:pPr>
            <a:endParaRPr lang="es-MX" dirty="0"/>
          </a:p>
          <a:p>
            <a:pPr marL="514350" indent="-514350" algn="just">
              <a:buFont typeface="+mj-lt"/>
              <a:buAutoNum type="arabicPeriod"/>
            </a:pPr>
            <a:r>
              <a:rPr lang="es-MX" dirty="0" smtClean="0"/>
              <a:t>El </a:t>
            </a:r>
            <a:r>
              <a:rPr lang="es-MX" dirty="0"/>
              <a:t>mundo globalizado está amenazado por grupos violentos, que rechazan el orden político y social mundial y pretenden derrotarlo mediante el terrorismo.</a:t>
            </a:r>
          </a:p>
          <a:p>
            <a:pPr marL="514350" indent="-514350" algn="just">
              <a:buFont typeface="+mj-lt"/>
              <a:buAutoNum type="arabicPeriod"/>
            </a:pPr>
            <a:endParaRPr lang="es-MX" dirty="0"/>
          </a:p>
          <a:p>
            <a:pPr marL="514350" indent="-514350" algn="just">
              <a:buFont typeface="+mj-lt"/>
              <a:buAutoNum type="arabicPeriod"/>
            </a:pPr>
            <a:r>
              <a:rPr lang="es-MX" dirty="0" smtClean="0"/>
              <a:t>Como </a:t>
            </a:r>
            <a:r>
              <a:rPr lang="es-MX" dirty="0"/>
              <a:t>las industrias de las multinacionales se ubican en territorios poco desarrollados y con estructuras políticas débiles o inexistentes, en sitios donde no hay conciencia del respeto al medio ambiente, se destruyen los ecosistemas por sobreexplotación.</a:t>
            </a:r>
          </a:p>
          <a:p>
            <a:pPr marL="514350" indent="-514350" algn="just">
              <a:buFont typeface="+mj-lt"/>
              <a:buAutoNum type="arabicPeriod"/>
            </a:pPr>
            <a:endParaRPr lang="es-MX" dirty="0"/>
          </a:p>
          <a:p>
            <a:pPr marL="514350" indent="-514350" algn="just">
              <a:buFont typeface="+mj-lt"/>
              <a:buAutoNum type="arabicPeriod"/>
            </a:pPr>
            <a:r>
              <a:rPr lang="es-MX" dirty="0" smtClean="0"/>
              <a:t>Lo </a:t>
            </a:r>
            <a:r>
              <a:rPr lang="es-MX" dirty="0"/>
              <a:t>que se globaliza es el Sector industrial, Comercial y Servicios, no el País.</a:t>
            </a:r>
          </a:p>
          <a:p>
            <a:pPr marL="834390" lvl="1" indent="-514350" algn="just">
              <a:buFont typeface="+mj-lt"/>
              <a:buAutoNum type="arabicPeriod"/>
            </a:pPr>
            <a:r>
              <a:rPr lang="es-MX" dirty="0"/>
              <a:t>Presenta disminución de los costes y el incrementar la participación en el mercado.</a:t>
            </a:r>
          </a:p>
          <a:p>
            <a:pPr marL="834390" lvl="1" indent="-514350" algn="just">
              <a:buFont typeface="+mj-lt"/>
              <a:buAutoNum type="arabicPeriod"/>
            </a:pPr>
            <a:r>
              <a:rPr lang="es-MX" dirty="0"/>
              <a:t>Aumento de la competencia.</a:t>
            </a:r>
          </a:p>
          <a:p>
            <a:pPr marL="514350" indent="-514350" algn="just">
              <a:buFont typeface="+mj-lt"/>
              <a:buAutoNum type="arabicPeriod"/>
            </a:pPr>
            <a:endParaRPr lang="es-MX" dirty="0"/>
          </a:p>
          <a:p>
            <a:pPr marL="514350" indent="-514350" algn="just">
              <a:buFont typeface="+mj-lt"/>
              <a:buAutoNum type="arabicPeriod"/>
            </a:pPr>
            <a:endParaRPr lang="es-MX" dirty="0"/>
          </a:p>
          <a:p>
            <a:pPr marL="514350" indent="-514350" algn="just">
              <a:buFont typeface="+mj-lt"/>
              <a:buAutoNum type="arabicPeriod"/>
            </a:pPr>
            <a:endParaRPr lang="es-MX" dirty="0"/>
          </a:p>
        </p:txBody>
      </p:sp>
    </p:spTree>
    <p:extLst>
      <p:ext uri="{BB962C8B-B14F-4D97-AF65-F5344CB8AC3E}">
        <p14:creationId xmlns:p14="http://schemas.microsoft.com/office/powerpoint/2010/main" val="294837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XI. RIESGO DE MERCADO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23</a:t>
            </a:fld>
            <a:endParaRPr lang="es-MX"/>
          </a:p>
        </p:txBody>
      </p:sp>
      <p:sp>
        <p:nvSpPr>
          <p:cNvPr id="4" name="3 Marcador de contenido"/>
          <p:cNvSpPr>
            <a:spLocks noGrp="1"/>
          </p:cNvSpPr>
          <p:nvPr>
            <p:ph sz="quarter" idx="1"/>
          </p:nvPr>
        </p:nvSpPr>
        <p:spPr>
          <a:xfrm>
            <a:off x="459486" y="2133600"/>
            <a:ext cx="6115050" cy="7010400"/>
          </a:xfrm>
        </p:spPr>
        <p:txBody>
          <a:bodyPr>
            <a:normAutofit/>
          </a:bodyPr>
          <a:lstStyle/>
          <a:p>
            <a:pPr lvl="1" algn="just"/>
            <a:endParaRPr lang="es-MX" dirty="0" smtClean="0"/>
          </a:p>
          <a:p>
            <a:pPr lvl="1" algn="just"/>
            <a:r>
              <a:rPr lang="es-MX" dirty="0" smtClean="0"/>
              <a:t>Concepto</a:t>
            </a:r>
            <a:endParaRPr lang="es-MX" dirty="0"/>
          </a:p>
          <a:p>
            <a:pPr lvl="2" algn="just"/>
            <a:r>
              <a:rPr lang="es-MX" dirty="0"/>
              <a:t>Este riesgo es consecuencia de la probabilidad de variación del precio o tasa de mercado en sentido adverso para la posición que tiene la empresa, como consecuencia de las operaciones que ha realizado en el mismo. Por tanto, según el mercado donde se opere, el riesgo podrá ser:</a:t>
            </a:r>
          </a:p>
          <a:p>
            <a:pPr lvl="3" algn="just"/>
            <a:r>
              <a:rPr lang="es-MX" dirty="0" smtClean="0"/>
              <a:t> </a:t>
            </a:r>
            <a:r>
              <a:rPr lang="es-MX" dirty="0"/>
              <a:t>Riesgo de precio de las mercancías.</a:t>
            </a:r>
          </a:p>
          <a:p>
            <a:pPr lvl="3" algn="just"/>
            <a:r>
              <a:rPr lang="es-MX" dirty="0" smtClean="0"/>
              <a:t> </a:t>
            </a:r>
            <a:r>
              <a:rPr lang="es-MX" dirty="0"/>
              <a:t>Riesgo de precio de las acciones.</a:t>
            </a:r>
          </a:p>
          <a:p>
            <a:pPr lvl="3" algn="just"/>
            <a:r>
              <a:rPr lang="es-MX" dirty="0" smtClean="0"/>
              <a:t> </a:t>
            </a:r>
            <a:r>
              <a:rPr lang="es-MX" dirty="0"/>
              <a:t>Riesgo de tipo de interés.</a:t>
            </a:r>
          </a:p>
          <a:p>
            <a:pPr lvl="3" algn="just"/>
            <a:r>
              <a:rPr lang="es-MX" dirty="0" smtClean="0"/>
              <a:t> </a:t>
            </a:r>
            <a:r>
              <a:rPr lang="es-MX" dirty="0"/>
              <a:t>Riesgo de tipo de cambio.</a:t>
            </a:r>
          </a:p>
          <a:p>
            <a:pPr lvl="3" algn="just"/>
            <a:r>
              <a:rPr lang="es-MX" dirty="0" smtClean="0"/>
              <a:t> </a:t>
            </a:r>
            <a:r>
              <a:rPr lang="es-MX" dirty="0"/>
              <a:t>Riesgo de base y correlación entre las diversas posiciones y mercados.</a:t>
            </a:r>
          </a:p>
          <a:p>
            <a:pPr lvl="1" algn="just"/>
            <a:endParaRPr lang="es-MX" dirty="0"/>
          </a:p>
          <a:p>
            <a:pPr lvl="1" algn="just"/>
            <a:endParaRPr lang="es-MX" dirty="0" smtClean="0"/>
          </a:p>
          <a:p>
            <a:pPr lvl="1" algn="just"/>
            <a:endParaRPr lang="es-MX" dirty="0" smtClean="0"/>
          </a:p>
          <a:p>
            <a:pPr lvl="1" algn="just"/>
            <a:endParaRPr lang="es-MX" dirty="0" smtClean="0"/>
          </a:p>
          <a:p>
            <a:pPr lvl="1" algn="just"/>
            <a:endParaRPr lang="es-MX" dirty="0" smtClean="0"/>
          </a:p>
          <a:p>
            <a:pPr lvl="1" algn="just"/>
            <a:endParaRPr lang="es-MX" dirty="0" smtClean="0"/>
          </a:p>
          <a:p>
            <a:pPr lvl="1" algn="just"/>
            <a:endParaRPr lang="es-MX" dirty="0" smtClean="0"/>
          </a:p>
          <a:p>
            <a:pPr marL="0" indent="0" algn="just">
              <a:buNone/>
            </a:pPr>
            <a:endParaRPr lang="es-MX" dirty="0"/>
          </a:p>
        </p:txBody>
      </p:sp>
    </p:spTree>
    <p:extLst>
      <p:ext uri="{BB962C8B-B14F-4D97-AF65-F5344CB8AC3E}">
        <p14:creationId xmlns:p14="http://schemas.microsoft.com/office/powerpoint/2010/main" val="12890086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XI</a:t>
            </a:r>
            <a:r>
              <a:rPr lang="es-MX" dirty="0" smtClean="0"/>
              <a:t>. </a:t>
            </a:r>
            <a:r>
              <a:rPr lang="es-MX" dirty="0"/>
              <a:t>Riesgo de mercado</a:t>
            </a:r>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24</a:t>
            </a:fld>
            <a:endParaRPr lang="es-MX"/>
          </a:p>
        </p:txBody>
      </p:sp>
      <p:sp>
        <p:nvSpPr>
          <p:cNvPr id="4" name="3 Marcador de contenido"/>
          <p:cNvSpPr>
            <a:spLocks noGrp="1"/>
          </p:cNvSpPr>
          <p:nvPr>
            <p:ph sz="quarter" idx="1"/>
          </p:nvPr>
        </p:nvSpPr>
        <p:spPr>
          <a:xfrm>
            <a:off x="459486" y="2133600"/>
            <a:ext cx="6115050" cy="7010400"/>
          </a:xfrm>
        </p:spPr>
        <p:txBody>
          <a:bodyPr>
            <a:normAutofit fontScale="92500" lnSpcReduction="20000"/>
          </a:bodyPr>
          <a:lstStyle/>
          <a:p>
            <a:pPr algn="just"/>
            <a:r>
              <a:rPr lang="es-MX" dirty="0"/>
              <a:t>Riesgo de precio de las mercancías:</a:t>
            </a:r>
          </a:p>
          <a:p>
            <a:pPr marL="0" indent="0" algn="just">
              <a:buNone/>
            </a:pPr>
            <a:endParaRPr lang="es-MX" dirty="0"/>
          </a:p>
          <a:p>
            <a:pPr lvl="1" algn="just"/>
            <a:r>
              <a:rPr lang="es-MX" dirty="0"/>
              <a:t>Probabilidad de que la empresa tenga un resultado negativo en función del precio de los productos (</a:t>
            </a:r>
            <a:r>
              <a:rPr lang="es-MX" dirty="0" err="1"/>
              <a:t>commodities</a:t>
            </a:r>
            <a:r>
              <a:rPr lang="es-MX" dirty="0"/>
              <a:t>) y de la posición de la empresa. Si la empresa posee el producto (posición larga) cualquier aumento del precio sería beneficioso, mientras que si debe adquirir el producto (posición corta) lo beneficioso sería que el precio disminuyese. El precio de un producto es consecuencia del equilibrio en el mercado entre las cuantías de oferta y demanda, de forma que a mayor precio mayor oferta y menor demanda y a menor precio menor oferta y mayor demanda, luego, respecto al precio, la demanda vendrá dada por una curva de pendiente negativa, mientras que la oferta será una curva de pendiente positiva</a:t>
            </a:r>
            <a:r>
              <a:rPr lang="es-MX" dirty="0" smtClean="0"/>
              <a:t>.</a:t>
            </a:r>
          </a:p>
          <a:p>
            <a:pPr marL="0" indent="0" algn="just">
              <a:buNone/>
            </a:pPr>
            <a:endParaRPr lang="es-MX" dirty="0"/>
          </a:p>
        </p:txBody>
      </p:sp>
    </p:spTree>
    <p:extLst>
      <p:ext uri="{BB962C8B-B14F-4D97-AF65-F5344CB8AC3E}">
        <p14:creationId xmlns:p14="http://schemas.microsoft.com/office/powerpoint/2010/main" val="21087435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XI</a:t>
            </a:r>
            <a:r>
              <a:rPr lang="es-MX" dirty="0" smtClean="0"/>
              <a:t>. </a:t>
            </a:r>
            <a:r>
              <a:rPr lang="es-MX" dirty="0"/>
              <a:t>Riesgo de mercado</a:t>
            </a:r>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25</a:t>
            </a:fld>
            <a:endParaRPr lang="es-MX"/>
          </a:p>
        </p:txBody>
      </p:sp>
      <p:sp>
        <p:nvSpPr>
          <p:cNvPr id="4" name="3 Marcador de contenido"/>
          <p:cNvSpPr>
            <a:spLocks noGrp="1"/>
          </p:cNvSpPr>
          <p:nvPr>
            <p:ph sz="quarter" idx="1"/>
          </p:nvPr>
        </p:nvSpPr>
        <p:spPr>
          <a:xfrm>
            <a:off x="459486" y="2133600"/>
            <a:ext cx="6115050" cy="7010400"/>
          </a:xfrm>
        </p:spPr>
        <p:txBody>
          <a:bodyPr>
            <a:normAutofit fontScale="70000" lnSpcReduction="20000"/>
          </a:bodyPr>
          <a:lstStyle/>
          <a:p>
            <a:pPr algn="just"/>
            <a:r>
              <a:rPr lang="es-MX" dirty="0"/>
              <a:t>Riesgo de precio de las mercancías:</a:t>
            </a:r>
          </a:p>
          <a:p>
            <a:pPr marL="0" indent="0" algn="just">
              <a:buNone/>
            </a:pPr>
            <a:endParaRPr lang="es-MX" dirty="0"/>
          </a:p>
          <a:p>
            <a:pPr lvl="1" algn="just"/>
            <a:r>
              <a:rPr lang="es-MX" dirty="0" smtClean="0"/>
              <a:t>La </a:t>
            </a:r>
            <a:r>
              <a:rPr lang="es-MX" dirty="0"/>
              <a:t>oferta dependerá por tanto </a:t>
            </a:r>
            <a:r>
              <a:rPr lang="es-MX" dirty="0" smtClean="0"/>
              <a:t>de:</a:t>
            </a:r>
          </a:p>
          <a:p>
            <a:pPr lvl="2" algn="just"/>
            <a:r>
              <a:rPr lang="es-MX" dirty="0"/>
              <a:t> Precio del producto, a mayor precio mayor oferta</a:t>
            </a:r>
            <a:r>
              <a:rPr lang="es-MX" dirty="0" smtClean="0"/>
              <a:t>.</a:t>
            </a:r>
            <a:endParaRPr lang="es-MX" dirty="0"/>
          </a:p>
          <a:p>
            <a:pPr lvl="2" algn="just"/>
            <a:r>
              <a:rPr lang="es-MX" dirty="0"/>
              <a:t> Avances tecnológicos, pues podrá aumentar la producción y la oferta sin modificar el precio.</a:t>
            </a:r>
          </a:p>
          <a:p>
            <a:pPr lvl="2" algn="just"/>
            <a:r>
              <a:rPr lang="es-MX" dirty="0" smtClean="0"/>
              <a:t>Coste </a:t>
            </a:r>
            <a:r>
              <a:rPr lang="es-MX" dirty="0"/>
              <a:t>de los factores productivos, de forma que un aumento en el precio de los factores provocará un aumento del precio del producto final.</a:t>
            </a:r>
          </a:p>
          <a:p>
            <a:pPr lvl="2" algn="just"/>
            <a:r>
              <a:rPr lang="es-MX" dirty="0" smtClean="0"/>
              <a:t> </a:t>
            </a:r>
            <a:r>
              <a:rPr lang="es-MX" dirty="0"/>
              <a:t>Regulación del mercado, vía normas reguladoras concretas del mercado, impuestos, subvenciones, etc</a:t>
            </a:r>
            <a:r>
              <a:rPr lang="es-MX" dirty="0" smtClean="0"/>
              <a:t>.</a:t>
            </a:r>
          </a:p>
          <a:p>
            <a:pPr lvl="2" algn="just"/>
            <a:endParaRPr lang="es-MX" dirty="0"/>
          </a:p>
          <a:p>
            <a:pPr lvl="1" algn="just"/>
            <a:r>
              <a:rPr lang="es-MX" dirty="0"/>
              <a:t>La demanda dependerá de</a:t>
            </a:r>
            <a:r>
              <a:rPr lang="es-MX" dirty="0" smtClean="0"/>
              <a:t>:</a:t>
            </a:r>
          </a:p>
          <a:p>
            <a:pPr lvl="2" algn="just"/>
            <a:r>
              <a:rPr lang="es-MX" dirty="0" smtClean="0"/>
              <a:t>Precio </a:t>
            </a:r>
            <a:r>
              <a:rPr lang="es-MX" dirty="0"/>
              <a:t>del producto, a mayor precio menor demanda</a:t>
            </a:r>
          </a:p>
          <a:p>
            <a:pPr lvl="2" algn="just"/>
            <a:r>
              <a:rPr lang="es-MX" dirty="0" smtClean="0"/>
              <a:t>Productos </a:t>
            </a:r>
            <a:r>
              <a:rPr lang="es-MX" dirty="0"/>
              <a:t>relacionados, es decir, por un lado dependerá del precio de los productos sustitutivos, pues si el precio de éstos disminuye su demanda aumentará a costa de un descenso de la demanda del producto inicial. Por otro lado, dependerá de si el producto es complementario de otro, puesto que si aumenta la demanda del producto principal también lo hará la del producto complementario</a:t>
            </a:r>
            <a:r>
              <a:rPr lang="es-MX" dirty="0" smtClean="0"/>
              <a:t>.</a:t>
            </a:r>
            <a:endParaRPr lang="es-MX" dirty="0"/>
          </a:p>
          <a:p>
            <a:pPr lvl="2" algn="just"/>
            <a:r>
              <a:rPr lang="es-MX" dirty="0"/>
              <a:t>Renta disponible y propensión al consumo, pues si aumenta la renta aumentará la demanda de productos normales y disminuirá la de productos inferiores.</a:t>
            </a:r>
          </a:p>
          <a:p>
            <a:pPr lvl="2" algn="just"/>
            <a:r>
              <a:rPr lang="es-MX" dirty="0" smtClean="0"/>
              <a:t> </a:t>
            </a:r>
            <a:r>
              <a:rPr lang="es-MX" dirty="0"/>
              <a:t>Hábitos de consumo y preferencias de los consumidores.</a:t>
            </a:r>
          </a:p>
          <a:p>
            <a:pPr lvl="1" algn="just"/>
            <a:endParaRPr lang="es-MX" dirty="0"/>
          </a:p>
          <a:p>
            <a:pPr lvl="1" algn="just"/>
            <a:endParaRPr lang="es-MX" dirty="0"/>
          </a:p>
          <a:p>
            <a:pPr marL="0" indent="0" algn="just">
              <a:buNone/>
            </a:pPr>
            <a:endParaRPr lang="es-MX" dirty="0"/>
          </a:p>
        </p:txBody>
      </p:sp>
      <p:sp>
        <p:nvSpPr>
          <p:cNvPr id="5" name="4 CuadroTexto"/>
          <p:cNvSpPr txBox="1"/>
          <p:nvPr/>
        </p:nvSpPr>
        <p:spPr>
          <a:xfrm>
            <a:off x="-5860032" y="-33401"/>
            <a:ext cx="9073008" cy="1200329"/>
          </a:xfrm>
          <a:prstGeom prst="rect">
            <a:avLst/>
          </a:prstGeom>
          <a:noFill/>
        </p:spPr>
        <p:txBody>
          <a:bodyPr wrap="square" rtlCol="0">
            <a:spAutoFit/>
          </a:bodyPr>
          <a:lstStyle/>
          <a:p>
            <a:endParaRPr lang="es-MX" dirty="0"/>
          </a:p>
          <a:p>
            <a:endParaRPr lang="es-MX" dirty="0" smtClean="0"/>
          </a:p>
          <a:p>
            <a:endParaRPr lang="es-MX" dirty="0"/>
          </a:p>
          <a:p>
            <a:endParaRPr lang="es-MX" dirty="0"/>
          </a:p>
        </p:txBody>
      </p:sp>
    </p:spTree>
    <p:extLst>
      <p:ext uri="{BB962C8B-B14F-4D97-AF65-F5344CB8AC3E}">
        <p14:creationId xmlns:p14="http://schemas.microsoft.com/office/powerpoint/2010/main" val="9636771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XI</a:t>
            </a:r>
            <a:r>
              <a:rPr lang="es-MX" dirty="0" smtClean="0"/>
              <a:t>. </a:t>
            </a:r>
            <a:r>
              <a:rPr lang="es-MX" dirty="0" smtClean="0"/>
              <a:t>Riesgo de mercado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26</a:t>
            </a:fld>
            <a:endParaRPr lang="es-MX"/>
          </a:p>
        </p:txBody>
      </p:sp>
      <p:sp>
        <p:nvSpPr>
          <p:cNvPr id="4" name="3 Marcador de contenido"/>
          <p:cNvSpPr>
            <a:spLocks noGrp="1"/>
          </p:cNvSpPr>
          <p:nvPr>
            <p:ph sz="quarter" idx="1"/>
          </p:nvPr>
        </p:nvSpPr>
        <p:spPr>
          <a:xfrm>
            <a:off x="459486" y="2133600"/>
            <a:ext cx="6115050" cy="7010400"/>
          </a:xfrm>
        </p:spPr>
        <p:txBody>
          <a:bodyPr>
            <a:normAutofit/>
          </a:bodyPr>
          <a:lstStyle/>
          <a:p>
            <a:pPr lvl="1" algn="just"/>
            <a:r>
              <a:rPr lang="es-MX" dirty="0" smtClean="0"/>
              <a:t>Riesgo </a:t>
            </a:r>
            <a:r>
              <a:rPr lang="es-MX" dirty="0" smtClean="0"/>
              <a:t>de precio de las acciones:</a:t>
            </a:r>
          </a:p>
          <a:p>
            <a:pPr lvl="2" algn="just"/>
            <a:r>
              <a:rPr lang="es-MX" dirty="0" smtClean="0"/>
              <a:t>Probabilidad </a:t>
            </a:r>
            <a:r>
              <a:rPr lang="es-MX" dirty="0"/>
              <a:t>de que la empresa tenga un resultado negativo en función del precio de las acciones que posea en cartera.</a:t>
            </a:r>
          </a:p>
          <a:p>
            <a:pPr lvl="3" algn="just"/>
            <a:r>
              <a:rPr lang="es-MX" dirty="0"/>
              <a:t>Este riesgo se descompone a su vez en riesgo específico, </a:t>
            </a:r>
            <a:r>
              <a:rPr lang="es-MX" dirty="0" err="1"/>
              <a:t>diversificable</a:t>
            </a:r>
            <a:r>
              <a:rPr lang="es-MX" dirty="0"/>
              <a:t> o no sistemático y riesgo sistemático o no </a:t>
            </a:r>
            <a:r>
              <a:rPr lang="es-MX" dirty="0" err="1"/>
              <a:t>diversificable</a:t>
            </a:r>
            <a:r>
              <a:rPr lang="es-MX" dirty="0"/>
              <a:t>.</a:t>
            </a:r>
          </a:p>
          <a:p>
            <a:pPr lvl="1" algn="just"/>
            <a:r>
              <a:rPr lang="es-MX" dirty="0" smtClean="0"/>
              <a:t>Riesgo </a:t>
            </a:r>
            <a:r>
              <a:rPr lang="es-MX" dirty="0"/>
              <a:t>de tipo de interés</a:t>
            </a:r>
          </a:p>
          <a:p>
            <a:pPr lvl="2" algn="just"/>
            <a:r>
              <a:rPr lang="es-MX" dirty="0"/>
              <a:t>Este riesgo es consecuencia de la probable variación del tipo de interés en un sentido contrario a la posición que tiene la empresa.</a:t>
            </a:r>
          </a:p>
          <a:p>
            <a:pPr lvl="1" algn="just"/>
            <a:r>
              <a:rPr lang="es-MX" dirty="0" smtClean="0"/>
              <a:t>Riesgo de tipo de cambio:</a:t>
            </a:r>
          </a:p>
          <a:p>
            <a:pPr lvl="2" algn="just"/>
            <a:r>
              <a:rPr lang="es-MX" dirty="0"/>
              <a:t>Es la pérdida potencial como consecuencia de las variaciones del tipo de cambio, es decir, según su volatilidad y la posición que tenga el agente en cada divisa.</a:t>
            </a:r>
            <a:endParaRPr lang="es-MX" dirty="0" smtClean="0"/>
          </a:p>
          <a:p>
            <a:pPr lvl="1" algn="just"/>
            <a:endParaRPr lang="es-MX" dirty="0" smtClean="0"/>
          </a:p>
          <a:p>
            <a:pPr lvl="1" algn="just"/>
            <a:endParaRPr lang="es-MX" dirty="0" smtClean="0"/>
          </a:p>
          <a:p>
            <a:pPr lvl="1" algn="just"/>
            <a:endParaRPr lang="es-MX" dirty="0" smtClean="0"/>
          </a:p>
          <a:p>
            <a:pPr lvl="1" algn="just"/>
            <a:endParaRPr lang="es-MX" dirty="0" smtClean="0"/>
          </a:p>
          <a:p>
            <a:pPr lvl="1" algn="just"/>
            <a:endParaRPr lang="es-MX" dirty="0" smtClean="0"/>
          </a:p>
          <a:p>
            <a:pPr lvl="1" algn="just"/>
            <a:endParaRPr lang="es-MX" dirty="0" smtClean="0"/>
          </a:p>
          <a:p>
            <a:pPr marL="0" indent="0" algn="just">
              <a:buNone/>
            </a:pPr>
            <a:endParaRPr lang="es-MX" dirty="0"/>
          </a:p>
        </p:txBody>
      </p:sp>
    </p:spTree>
    <p:extLst>
      <p:ext uri="{BB962C8B-B14F-4D97-AF65-F5344CB8AC3E}">
        <p14:creationId xmlns:p14="http://schemas.microsoft.com/office/powerpoint/2010/main" val="40188574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XI</a:t>
            </a:r>
            <a:r>
              <a:rPr lang="es-MX" dirty="0" smtClean="0"/>
              <a:t>. </a:t>
            </a:r>
            <a:r>
              <a:rPr lang="es-MX" dirty="0" smtClean="0"/>
              <a:t>Riesgo de mercado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27</a:t>
            </a:fld>
            <a:endParaRPr lang="es-MX"/>
          </a:p>
        </p:txBody>
      </p:sp>
      <p:sp>
        <p:nvSpPr>
          <p:cNvPr id="4" name="3 Marcador de contenido"/>
          <p:cNvSpPr>
            <a:spLocks noGrp="1"/>
          </p:cNvSpPr>
          <p:nvPr>
            <p:ph sz="quarter" idx="1"/>
          </p:nvPr>
        </p:nvSpPr>
        <p:spPr>
          <a:xfrm>
            <a:off x="0" y="2133600"/>
            <a:ext cx="6858000" cy="7010400"/>
          </a:xfrm>
        </p:spPr>
        <p:txBody>
          <a:bodyPr>
            <a:normAutofit fontScale="85000" lnSpcReduction="20000"/>
          </a:bodyPr>
          <a:lstStyle/>
          <a:p>
            <a:pPr lvl="1"/>
            <a:r>
              <a:rPr lang="es-MX" dirty="0" smtClean="0"/>
              <a:t>Riesgo de tipo de cambio:</a:t>
            </a:r>
          </a:p>
          <a:p>
            <a:pPr marL="365760" lvl="1" indent="0">
              <a:buNone/>
            </a:pPr>
            <a:endParaRPr lang="es-MX" dirty="0"/>
          </a:p>
          <a:p>
            <a:pPr lvl="2"/>
            <a:r>
              <a:rPr lang="es-MX" dirty="0"/>
              <a:t>En toda empresa pueden diferenciarse los siguientes tipos de riesgo de cambio:</a:t>
            </a:r>
          </a:p>
          <a:p>
            <a:pPr lvl="3"/>
            <a:r>
              <a:rPr lang="es-MX" dirty="0" smtClean="0"/>
              <a:t>Riesgo </a:t>
            </a:r>
            <a:r>
              <a:rPr lang="es-MX" dirty="0"/>
              <a:t>contable (exposición contable o de conversión): surge cuando se opera con monedas distintas a la empleada para formular la información contable. También puede venir provocado por la elaboración de estados financieros consolidados, como consecuencia de que las empresas operan en diferentes países y monedas y, por tanto, sus estados financieros individuales están confeccionados en distintas monedas (riesgo de consolidación). Dependiendo del método de conversión empleado los resultados diferirán en uno u otro sentido, pues serán diferentes las partidas de activo y pasivo que se tendrán en cuenta como expuestas al riesgo de conversión.</a:t>
            </a:r>
          </a:p>
          <a:p>
            <a:pPr lvl="3"/>
            <a:r>
              <a:rPr lang="es-MX" dirty="0" smtClean="0"/>
              <a:t>Riesgo </a:t>
            </a:r>
            <a:r>
              <a:rPr lang="es-MX" dirty="0"/>
              <a:t>económico (exposición económica): provocado por las posiciones en monedas distintas a la moneda funcional o básica elegida por la entidad como característica de su actividad, que puede ser igual o diferente de la empleada para presentar las cuentas anuales. Además este riesgo puede ponerse de manifiesto, aunque la entidad no opere en divisas, por otras razones como que la competencia sí lo haga, las materias primas tengan su precio referenciado a otras divisas o su precio se fije en plazas internacionales, etc.</a:t>
            </a:r>
          </a:p>
          <a:p>
            <a:pPr lvl="3"/>
            <a:r>
              <a:rPr lang="es-MX" dirty="0" smtClean="0"/>
              <a:t>Riesgo </a:t>
            </a:r>
            <a:r>
              <a:rPr lang="es-MX" dirty="0"/>
              <a:t>transaccional (exposición transaccional): hace referencia a las operaciones realizadas en moneda extranjera que aún no están vencidas. Por ello, la cuantía de los flujos monetarios de las citadas operaciones dependerá del tipo de cambio vigente en el momento de valorarse las mismas.</a:t>
            </a:r>
          </a:p>
          <a:p>
            <a:pPr marL="365760" lvl="1" indent="0">
              <a:buNone/>
            </a:pPr>
            <a:endParaRPr lang="es-MX" dirty="0" smtClean="0"/>
          </a:p>
          <a:p>
            <a:pPr lvl="1"/>
            <a:endParaRPr lang="es-MX" dirty="0" smtClean="0"/>
          </a:p>
          <a:p>
            <a:pPr lvl="1"/>
            <a:endParaRPr lang="es-MX" dirty="0" smtClean="0"/>
          </a:p>
          <a:p>
            <a:pPr lvl="1"/>
            <a:endParaRPr lang="es-MX" dirty="0" smtClean="0"/>
          </a:p>
          <a:p>
            <a:pPr lvl="1"/>
            <a:endParaRPr lang="es-MX" dirty="0" smtClean="0"/>
          </a:p>
          <a:p>
            <a:pPr lvl="1"/>
            <a:endParaRPr lang="es-MX" dirty="0" smtClean="0"/>
          </a:p>
          <a:p>
            <a:pPr marL="0" indent="0">
              <a:buNone/>
            </a:pPr>
            <a:endParaRPr lang="es-MX" dirty="0"/>
          </a:p>
        </p:txBody>
      </p:sp>
    </p:spTree>
    <p:extLst>
      <p:ext uri="{BB962C8B-B14F-4D97-AF65-F5344CB8AC3E}">
        <p14:creationId xmlns:p14="http://schemas.microsoft.com/office/powerpoint/2010/main" val="9128786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XI</a:t>
            </a:r>
            <a:r>
              <a:rPr lang="es-MX" dirty="0" smtClean="0"/>
              <a:t>. </a:t>
            </a:r>
            <a:r>
              <a:rPr lang="es-MX" dirty="0" smtClean="0"/>
              <a:t>Riesgo de mercado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28</a:t>
            </a:fld>
            <a:endParaRPr lang="es-MX"/>
          </a:p>
        </p:txBody>
      </p:sp>
      <p:sp>
        <p:nvSpPr>
          <p:cNvPr id="4" name="3 Marcador de contenido"/>
          <p:cNvSpPr>
            <a:spLocks noGrp="1"/>
          </p:cNvSpPr>
          <p:nvPr>
            <p:ph sz="quarter" idx="1"/>
          </p:nvPr>
        </p:nvSpPr>
        <p:spPr>
          <a:xfrm>
            <a:off x="188640" y="2133600"/>
            <a:ext cx="6669360" cy="7010400"/>
          </a:xfrm>
        </p:spPr>
        <p:txBody>
          <a:bodyPr>
            <a:normAutofit lnSpcReduction="10000"/>
          </a:bodyPr>
          <a:lstStyle/>
          <a:p>
            <a:pPr lvl="1" algn="just"/>
            <a:endParaRPr lang="es-MX" dirty="0" smtClean="0"/>
          </a:p>
          <a:p>
            <a:pPr lvl="1" algn="just"/>
            <a:r>
              <a:rPr lang="es-MX" dirty="0" smtClean="0"/>
              <a:t>Riesgo de base y correlación entre las diversas posiciones y mercados:</a:t>
            </a:r>
          </a:p>
          <a:p>
            <a:pPr lvl="2" algn="just"/>
            <a:r>
              <a:rPr lang="es-MX" dirty="0" smtClean="0"/>
              <a:t>La </a:t>
            </a:r>
            <a:r>
              <a:rPr lang="es-MX" dirty="0"/>
              <a:t>base se define como la diferencia que existe entre el precio de contado y de futuro de un mismo activo, como consecuencia de que el precio de futuro incorpora el coste de financiar los recursos necesarios para adquirir el activo y mantenerlo hasta el momento futuro y descuenta el posible rendimiento que, hasta ese momento, origine el título. Lógicamente a medida que transcurra el tiempo, la base converge hacia el precio de contado, esto es, llegado el momento futuro, el precio de contado y del contrato de futuro coinciden, puesto que el futuro se ha transformado en contado. El problema estriba en que dicha convergencia no es lineal, es decir, la reacción de los precios al contado y a futuro no es igual ante cambios en las condiciones de mercado, lo que puede originar pérdidas.</a:t>
            </a:r>
          </a:p>
          <a:p>
            <a:pPr lvl="1" algn="just"/>
            <a:endParaRPr lang="es-MX" dirty="0" smtClean="0"/>
          </a:p>
          <a:p>
            <a:pPr lvl="1" algn="just"/>
            <a:endParaRPr lang="es-MX" dirty="0" smtClean="0"/>
          </a:p>
          <a:p>
            <a:pPr lvl="1" algn="just"/>
            <a:endParaRPr lang="es-MX" dirty="0" smtClean="0"/>
          </a:p>
          <a:p>
            <a:pPr lvl="1" algn="just"/>
            <a:endParaRPr lang="es-MX" dirty="0" smtClean="0"/>
          </a:p>
          <a:p>
            <a:pPr lvl="1" algn="just"/>
            <a:endParaRPr lang="es-MX" dirty="0" smtClean="0"/>
          </a:p>
          <a:p>
            <a:pPr lvl="1" algn="just"/>
            <a:endParaRPr lang="es-MX" dirty="0" smtClean="0"/>
          </a:p>
          <a:p>
            <a:pPr marL="0" indent="0" algn="just">
              <a:buNone/>
            </a:pPr>
            <a:endParaRPr lang="es-MX" dirty="0"/>
          </a:p>
        </p:txBody>
      </p:sp>
    </p:spTree>
    <p:extLst>
      <p:ext uri="{BB962C8B-B14F-4D97-AF65-F5344CB8AC3E}">
        <p14:creationId xmlns:p14="http://schemas.microsoft.com/office/powerpoint/2010/main" val="6833480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29</a:t>
            </a:fld>
            <a:endParaRPr lang="es-MX" dirty="0"/>
          </a:p>
        </p:txBody>
      </p:sp>
      <p:sp>
        <p:nvSpPr>
          <p:cNvPr id="4" name="3 Marcador de contenido"/>
          <p:cNvSpPr>
            <a:spLocks noGrp="1"/>
          </p:cNvSpPr>
          <p:nvPr>
            <p:ph sz="quarter" idx="1"/>
          </p:nvPr>
        </p:nvSpPr>
        <p:spPr/>
        <p:txBody>
          <a:bodyPr>
            <a:normAutofit fontScale="92500" lnSpcReduction="20000"/>
          </a:bodyPr>
          <a:lstStyle/>
          <a:p>
            <a:pPr marL="514350" indent="-514350" algn="just">
              <a:buFont typeface="+mj-lt"/>
              <a:buAutoNum type="arabicPeriod"/>
            </a:pPr>
            <a:r>
              <a:rPr lang="es-MX" dirty="0"/>
              <a:t>Menciona el concepto de  riesgo de mercado.</a:t>
            </a:r>
          </a:p>
          <a:p>
            <a:pPr marL="514350" indent="-514350" algn="just">
              <a:buFont typeface="+mj-lt"/>
              <a:buAutoNum type="arabicPeriod"/>
            </a:pPr>
            <a:endParaRPr lang="es-MX" dirty="0"/>
          </a:p>
          <a:p>
            <a:pPr marL="514350" indent="-514350" algn="just">
              <a:buFont typeface="+mj-lt"/>
              <a:buAutoNum type="arabicPeriod"/>
            </a:pPr>
            <a:r>
              <a:rPr lang="es-MX" dirty="0"/>
              <a:t>Menciona tres tipos de riesgos que </a:t>
            </a:r>
            <a:r>
              <a:rPr lang="es-MX" dirty="0" err="1"/>
              <a:t>podrian</a:t>
            </a:r>
            <a:r>
              <a:rPr lang="es-MX" dirty="0"/>
              <a:t> ser los riesgo de mercado.</a:t>
            </a:r>
          </a:p>
          <a:p>
            <a:pPr marL="514350" indent="-514350" algn="just">
              <a:buFont typeface="+mj-lt"/>
              <a:buAutoNum type="arabicPeriod"/>
            </a:pPr>
            <a:endParaRPr lang="es-MX" dirty="0"/>
          </a:p>
          <a:p>
            <a:pPr marL="514350" indent="-514350" algn="just">
              <a:buFont typeface="+mj-lt"/>
              <a:buAutoNum type="arabicPeriod"/>
            </a:pPr>
            <a:r>
              <a:rPr lang="es-MX" dirty="0"/>
              <a:t>Menciona el concepto de  Riesgo de precio de las mercancías.</a:t>
            </a:r>
          </a:p>
          <a:p>
            <a:pPr marL="514350" indent="-514350" algn="just">
              <a:buFont typeface="+mj-lt"/>
              <a:buAutoNum type="arabicPeriod"/>
            </a:pPr>
            <a:endParaRPr lang="es-MX" dirty="0"/>
          </a:p>
          <a:p>
            <a:pPr marL="514350" indent="-514350" algn="just">
              <a:buFont typeface="+mj-lt"/>
              <a:buAutoNum type="arabicPeriod"/>
            </a:pPr>
            <a:r>
              <a:rPr lang="es-MX" dirty="0"/>
              <a:t>Menciona  en que depende el riesgo de precio de las mercancías.</a:t>
            </a:r>
          </a:p>
          <a:p>
            <a:pPr marL="514350" indent="-514350" algn="just">
              <a:buFont typeface="+mj-lt"/>
              <a:buAutoNum type="arabicPeriod"/>
            </a:pPr>
            <a:endParaRPr lang="es-MX" dirty="0"/>
          </a:p>
          <a:p>
            <a:pPr marL="514350" indent="-514350" algn="just">
              <a:buFont typeface="+mj-lt"/>
              <a:buAutoNum type="arabicPeriod"/>
            </a:pPr>
            <a:r>
              <a:rPr lang="es-MX" dirty="0"/>
              <a:t>Menciona  en que depende la demanda en  el riesgo de precio de las mercancías.</a:t>
            </a:r>
          </a:p>
          <a:p>
            <a:pPr marL="514350" indent="-514350" algn="just">
              <a:buFont typeface="+mj-lt"/>
              <a:buAutoNum type="arabicPeriod"/>
            </a:pPr>
            <a:endParaRPr lang="es-MX" dirty="0"/>
          </a:p>
          <a:p>
            <a:pPr marL="514350" indent="-514350" algn="just">
              <a:buFont typeface="+mj-lt"/>
              <a:buAutoNum type="arabicPeriod"/>
            </a:pPr>
            <a:endParaRPr lang="es-MX" dirty="0"/>
          </a:p>
          <a:p>
            <a:pPr marL="514350" indent="-514350" algn="just">
              <a:buFont typeface="+mj-lt"/>
              <a:buAutoNum type="arabicPeriod"/>
            </a:pPr>
            <a:endParaRPr lang="es-MX" dirty="0"/>
          </a:p>
        </p:txBody>
      </p:sp>
    </p:spTree>
    <p:extLst>
      <p:ext uri="{BB962C8B-B14F-4D97-AF65-F5344CB8AC3E}">
        <p14:creationId xmlns:p14="http://schemas.microsoft.com/office/powerpoint/2010/main" val="2585383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texto"/>
          <p:cNvSpPr>
            <a:spLocks noGrp="1"/>
          </p:cNvSpPr>
          <p:nvPr>
            <p:ph type="body" idx="2"/>
          </p:nvPr>
        </p:nvSpPr>
        <p:spPr>
          <a:xfrm>
            <a:off x="142852" y="2571736"/>
            <a:ext cx="285752" cy="5791200"/>
          </a:xfrm>
        </p:spPr>
        <p:txBody>
          <a:bodyPr/>
          <a:lstStyle/>
          <a:p>
            <a:pPr algn="ctr"/>
            <a:endParaRPr lang="es-MX" dirty="0" smtClean="0"/>
          </a:p>
          <a:p>
            <a:pPr algn="ctr"/>
            <a:endParaRPr lang="es-MX" dirty="0" smtClean="0"/>
          </a:p>
          <a:p>
            <a:pPr algn="ctr"/>
            <a:r>
              <a:rPr lang="es-MX" dirty="0" smtClean="0"/>
              <a:t>PRESENTACIÓN</a:t>
            </a:r>
            <a:endParaRPr lang="es-MX" dirty="0"/>
          </a:p>
        </p:txBody>
      </p:sp>
      <p:sp>
        <p:nvSpPr>
          <p:cNvPr id="6" name="5 Marcador de contenido"/>
          <p:cNvSpPr>
            <a:spLocks noGrp="1"/>
          </p:cNvSpPr>
          <p:nvPr>
            <p:ph sz="quarter" idx="1"/>
          </p:nvPr>
        </p:nvSpPr>
        <p:spPr>
          <a:xfrm>
            <a:off x="714356" y="2336800"/>
            <a:ext cx="5857916" cy="6592918"/>
          </a:xfrm>
        </p:spPr>
        <p:txBody>
          <a:bodyPr>
            <a:noAutofit/>
          </a:bodyPr>
          <a:lstStyle/>
          <a:p>
            <a:pPr marL="0" indent="0" algn="just">
              <a:lnSpc>
                <a:spcPct val="120000"/>
              </a:lnSpc>
              <a:spcBef>
                <a:spcPts val="0"/>
              </a:spcBef>
              <a:buNone/>
            </a:pPr>
            <a:r>
              <a:rPr lang="es-ES" sz="1800" b="1" dirty="0" smtClean="0">
                <a:solidFill>
                  <a:schemeClr val="accent6"/>
                </a:solidFill>
              </a:rPr>
              <a:t>I.  PRESENTACIÓN </a:t>
            </a:r>
          </a:p>
          <a:p>
            <a:pPr marL="0" indent="0" algn="just">
              <a:lnSpc>
                <a:spcPct val="120000"/>
              </a:lnSpc>
              <a:spcBef>
                <a:spcPts val="0"/>
              </a:spcBef>
              <a:buNone/>
            </a:pPr>
            <a:r>
              <a:rPr lang="es-MX" sz="1200" dirty="0"/>
              <a:t>Según fuentes internacionales (OCDE, Banco Mundial, FMI 2017) los riesgos para las empresas ha aumentado en prácticamente en todos los ámbitos de la economía y las finanzas. En la globalización es posible observar crisis económicas de envergadura mundial (2008-2010); volatilidad internacional como los precios del petróleo y el encarecimiento del dólar americano (2015-2017); cierto regreso al proteccionismo comercial en Inglaterra y los Estados Unidos (2016-17); el terrorismo internacional Bélgica, Francia, Inglaterra o Turquía (2016-17) o bien la inseguridad en México (2008-2017).</a:t>
            </a:r>
          </a:p>
          <a:p>
            <a:pPr marL="0" indent="0" algn="just">
              <a:lnSpc>
                <a:spcPct val="120000"/>
              </a:lnSpc>
              <a:spcBef>
                <a:spcPts val="0"/>
              </a:spcBef>
              <a:buNone/>
            </a:pPr>
            <a:endParaRPr lang="es-MX" sz="1200" dirty="0"/>
          </a:p>
          <a:p>
            <a:pPr marL="0" indent="0" algn="just">
              <a:lnSpc>
                <a:spcPct val="120000"/>
              </a:lnSpc>
              <a:spcBef>
                <a:spcPts val="0"/>
              </a:spcBef>
              <a:buNone/>
            </a:pPr>
            <a:r>
              <a:rPr lang="es-MX" sz="1200" dirty="0"/>
              <a:t>También es posible observar sus impactos en las empresas como: elevación de los costos de seguridad, los costos de la logística, caídas  de sus mercados, elevación de los precios de insumos y materias primas o del aseguramiento. El robo, el secuestro o la piratería también afectan el entorno empresarial.</a:t>
            </a:r>
          </a:p>
          <a:p>
            <a:pPr marL="0" indent="0" algn="just">
              <a:lnSpc>
                <a:spcPct val="120000"/>
              </a:lnSpc>
              <a:spcBef>
                <a:spcPts val="0"/>
              </a:spcBef>
              <a:buNone/>
            </a:pPr>
            <a:endParaRPr lang="es-MX" sz="1200" dirty="0"/>
          </a:p>
          <a:p>
            <a:pPr marL="0" indent="0" algn="just">
              <a:lnSpc>
                <a:spcPct val="120000"/>
              </a:lnSpc>
              <a:spcBef>
                <a:spcPts val="0"/>
              </a:spcBef>
              <a:buNone/>
            </a:pPr>
            <a:r>
              <a:rPr lang="es-MX" sz="1200" dirty="0"/>
              <a:t>Del otro lado tenemos que los siniestros naturales como los ocurridos en los Estados Unidos y  México durante el mes de septiembre también afectan profundamente el desempeño de las empresas y las economías del sector. Otro gran riesgo que observa las inversiones internacionales es la situación política imperante en Venezuela.</a:t>
            </a:r>
          </a:p>
          <a:p>
            <a:pPr marL="0" indent="0" algn="just">
              <a:lnSpc>
                <a:spcPct val="120000"/>
              </a:lnSpc>
              <a:spcBef>
                <a:spcPts val="0"/>
              </a:spcBef>
              <a:buNone/>
            </a:pPr>
            <a:endParaRPr lang="es-MX" sz="1200" dirty="0"/>
          </a:p>
          <a:p>
            <a:pPr marL="0" indent="0" algn="just">
              <a:lnSpc>
                <a:spcPct val="120000"/>
              </a:lnSpc>
              <a:spcBef>
                <a:spcPts val="0"/>
              </a:spcBef>
              <a:buNone/>
            </a:pPr>
            <a:endParaRPr lang="es-MX" sz="1200" dirty="0"/>
          </a:p>
          <a:p>
            <a:pPr marL="0" indent="0" algn="just">
              <a:lnSpc>
                <a:spcPct val="120000"/>
              </a:lnSpc>
              <a:spcBef>
                <a:spcPts val="0"/>
              </a:spcBef>
              <a:buNone/>
            </a:pPr>
            <a:r>
              <a:rPr lang="es-MX" sz="1200" dirty="0"/>
              <a:t>Este cuaderno expone los diferentes riesgos que afectan a las empresas en la globalización, con casos ocurridos en los últimos años, así como una serie de metodologías para evaluar el riego financiero, el riesgo de mercado y el riesgo país, con evidencias empíricas reales y actuales.  </a:t>
            </a:r>
          </a:p>
        </p:txBody>
      </p:sp>
      <p:sp>
        <p:nvSpPr>
          <p:cNvPr id="8" name="7 Marcador de número de diapositiva"/>
          <p:cNvSpPr>
            <a:spLocks noGrp="1"/>
          </p:cNvSpPr>
          <p:nvPr>
            <p:ph type="sldNum" sz="quarter" idx="12"/>
          </p:nvPr>
        </p:nvSpPr>
        <p:spPr/>
        <p:txBody>
          <a:bodyPr/>
          <a:lstStyle/>
          <a:p>
            <a:fld id="{E750D71C-CC88-4077-8664-09CB352040B3}" type="slidenum">
              <a:rPr lang="es-MX" smtClean="0"/>
              <a:pPr/>
              <a:t>3</a:t>
            </a:fld>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Respuestas.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30</a:t>
            </a:fld>
            <a:endParaRPr lang="es-MX" dirty="0"/>
          </a:p>
        </p:txBody>
      </p:sp>
      <p:sp>
        <p:nvSpPr>
          <p:cNvPr id="4" name="3 Marcador de contenido"/>
          <p:cNvSpPr>
            <a:spLocks noGrp="1"/>
          </p:cNvSpPr>
          <p:nvPr>
            <p:ph sz="quarter" idx="1"/>
          </p:nvPr>
        </p:nvSpPr>
        <p:spPr>
          <a:xfrm>
            <a:off x="0" y="1979712"/>
            <a:ext cx="6858000" cy="7164288"/>
          </a:xfrm>
        </p:spPr>
        <p:txBody>
          <a:bodyPr>
            <a:normAutofit fontScale="47500" lnSpcReduction="20000"/>
          </a:bodyPr>
          <a:lstStyle/>
          <a:p>
            <a:pPr marL="514350" indent="-514350" algn="just">
              <a:buFont typeface="+mj-lt"/>
              <a:buAutoNum type="arabicPeriod"/>
            </a:pPr>
            <a:r>
              <a:rPr lang="es-MX" dirty="0" smtClean="0"/>
              <a:t>Este </a:t>
            </a:r>
            <a:r>
              <a:rPr lang="es-MX" dirty="0"/>
              <a:t>riesgo es consecuencia de la probabilidad de variación del precio o tasa de mercado en sentido adverso para la posición que tiene la empresa, como consecuencia de las operaciones que ha realizado en el mismo.</a:t>
            </a:r>
          </a:p>
          <a:p>
            <a:pPr marL="514350" indent="-514350" algn="just">
              <a:buFont typeface="+mj-lt"/>
              <a:buAutoNum type="arabicPeriod"/>
            </a:pPr>
            <a:endParaRPr lang="es-MX" dirty="0"/>
          </a:p>
          <a:p>
            <a:pPr marL="514350" indent="-514350" algn="just">
              <a:buFont typeface="+mj-lt"/>
              <a:buAutoNum type="arabicPeriod"/>
            </a:pPr>
            <a:r>
              <a:rPr lang="es-MX" dirty="0" smtClean="0"/>
              <a:t>Riesgo </a:t>
            </a:r>
            <a:r>
              <a:rPr lang="es-MX" dirty="0"/>
              <a:t>de precio de las mercancías.</a:t>
            </a:r>
          </a:p>
          <a:p>
            <a:pPr marL="834390" lvl="1" indent="-514350" algn="just">
              <a:buFont typeface="+mj-lt"/>
              <a:buAutoNum type="arabicPeriod"/>
            </a:pPr>
            <a:r>
              <a:rPr lang="es-MX" dirty="0"/>
              <a:t> Riesgo de precio de las acciones.</a:t>
            </a:r>
          </a:p>
          <a:p>
            <a:pPr marL="834390" lvl="1" indent="-514350" algn="just">
              <a:buFont typeface="+mj-lt"/>
              <a:buAutoNum type="arabicPeriod"/>
            </a:pPr>
            <a:r>
              <a:rPr lang="es-MX" dirty="0"/>
              <a:t> Riesgo de tipo de interés.</a:t>
            </a:r>
          </a:p>
          <a:p>
            <a:pPr marL="834390" lvl="1" indent="-514350" algn="just">
              <a:buFont typeface="+mj-lt"/>
              <a:buAutoNum type="arabicPeriod"/>
            </a:pPr>
            <a:r>
              <a:rPr lang="es-MX" dirty="0"/>
              <a:t> Riesgo de tipo de cambio.</a:t>
            </a:r>
          </a:p>
          <a:p>
            <a:pPr marL="834390" lvl="1" indent="-514350" algn="just">
              <a:buFont typeface="+mj-lt"/>
              <a:buAutoNum type="arabicPeriod"/>
            </a:pPr>
            <a:r>
              <a:rPr lang="es-MX" dirty="0"/>
              <a:t> Riesgo de base y correlación entre las diversas posiciones y mercados.</a:t>
            </a:r>
          </a:p>
          <a:p>
            <a:pPr marL="514350" indent="-514350" algn="just">
              <a:buFont typeface="+mj-lt"/>
              <a:buAutoNum type="arabicPeriod"/>
            </a:pPr>
            <a:endParaRPr lang="es-MX" dirty="0"/>
          </a:p>
          <a:p>
            <a:pPr marL="514350" indent="-514350" algn="just">
              <a:buFont typeface="+mj-lt"/>
              <a:buAutoNum type="arabicPeriod"/>
            </a:pPr>
            <a:r>
              <a:rPr lang="es-MX" dirty="0" smtClean="0"/>
              <a:t>Probabilidad </a:t>
            </a:r>
            <a:r>
              <a:rPr lang="es-MX" dirty="0"/>
              <a:t>de que la empresa tenga un resultado negativo en función del precio de los productos (</a:t>
            </a:r>
            <a:r>
              <a:rPr lang="es-MX" dirty="0" err="1"/>
              <a:t>commodities</a:t>
            </a:r>
            <a:r>
              <a:rPr lang="es-MX" dirty="0"/>
              <a:t>) y de la posición de la empresa. Si la empresa posee el producto (posición larga) cualquier aumento del precio sería beneficioso, mientras que si debe adquirir el producto (posición corta) lo beneficioso sería que el precio disminuyese. El precio de un producto es consecuencia del equilibrio en el mercado entre las cuantías de oferta y demanda, de forma que a mayor precio mayor oferta y menor demanda y a menor precio menor oferta y mayor demanda, luego, respecto al precio, la demanda vendrá dada por una curva de pendiente negativa, mientras que la oferta será una curva de pendiente positiva.</a:t>
            </a:r>
          </a:p>
          <a:p>
            <a:pPr marL="514350" indent="-514350" algn="just">
              <a:buFont typeface="+mj-lt"/>
              <a:buAutoNum type="arabicPeriod"/>
            </a:pPr>
            <a:endParaRPr lang="es-MX" dirty="0"/>
          </a:p>
          <a:p>
            <a:pPr marL="514350" indent="-514350" algn="just">
              <a:buFont typeface="+mj-lt"/>
              <a:buAutoNum type="arabicPeriod"/>
            </a:pPr>
            <a:r>
              <a:rPr lang="es-MX" dirty="0" smtClean="0"/>
              <a:t>Oferta </a:t>
            </a:r>
            <a:r>
              <a:rPr lang="es-MX" dirty="0"/>
              <a:t>y demanda </a:t>
            </a:r>
          </a:p>
          <a:p>
            <a:pPr marL="514350" indent="-514350" algn="just">
              <a:buFont typeface="+mj-lt"/>
              <a:buAutoNum type="arabicPeriod"/>
            </a:pPr>
            <a:endParaRPr lang="es-MX" dirty="0"/>
          </a:p>
          <a:p>
            <a:pPr marL="514350" indent="-514350" algn="just">
              <a:buFont typeface="+mj-lt"/>
              <a:buAutoNum type="arabicPeriod"/>
            </a:pPr>
            <a:r>
              <a:rPr lang="es-MX" dirty="0" smtClean="0"/>
              <a:t>Precio </a:t>
            </a:r>
            <a:r>
              <a:rPr lang="es-MX" dirty="0"/>
              <a:t>del producto, a mayor precio menor demanda</a:t>
            </a:r>
          </a:p>
          <a:p>
            <a:pPr marL="834390" lvl="1" indent="-514350" algn="just">
              <a:buFont typeface="+mj-lt"/>
              <a:buAutoNum type="arabicPeriod"/>
            </a:pPr>
            <a:r>
              <a:rPr lang="es-MX" dirty="0"/>
              <a:t>Productos relacionados, es decir, por un lado dependerá del precio de los productos sustitutivos, pues si el precio de éstos disminuye su demanda aumentará a costa de un descenso de la demanda del producto inicial. Por otro lado, dependerá de si el producto es complementario de otro, puesto que si aumenta la demanda del producto principal también lo hará la del producto complementario.</a:t>
            </a:r>
          </a:p>
          <a:p>
            <a:pPr marL="834390" lvl="1" indent="-514350" algn="just">
              <a:buFont typeface="+mj-lt"/>
              <a:buAutoNum type="arabicPeriod"/>
            </a:pPr>
            <a:r>
              <a:rPr lang="es-MX" dirty="0"/>
              <a:t>Renta disponible y propensión al consumo, pues si aumenta la renta aumentará la demanda de productos normales y disminuirá la de productos inferiores.</a:t>
            </a:r>
          </a:p>
          <a:p>
            <a:pPr marL="834390" lvl="1" indent="-514350" algn="just">
              <a:buFont typeface="+mj-lt"/>
              <a:buAutoNum type="arabicPeriod"/>
            </a:pPr>
            <a:r>
              <a:rPr lang="es-MX" dirty="0"/>
              <a:t> Hábitos de consumo y preferencias de los consumidores.</a:t>
            </a:r>
          </a:p>
          <a:p>
            <a:pPr marL="514350" indent="-514350" algn="just">
              <a:buFont typeface="+mj-lt"/>
              <a:buAutoNum type="arabicPeriod"/>
            </a:pPr>
            <a:endParaRPr lang="es-MX" dirty="0"/>
          </a:p>
          <a:p>
            <a:pPr marL="514350" indent="-514350" algn="just">
              <a:buFont typeface="+mj-lt"/>
              <a:buAutoNum type="arabicPeriod"/>
            </a:pPr>
            <a:endParaRPr lang="es-MX" dirty="0"/>
          </a:p>
          <a:p>
            <a:pPr marL="514350" indent="-514350" algn="just">
              <a:buFont typeface="+mj-lt"/>
              <a:buAutoNum type="arabicPeriod"/>
            </a:pPr>
            <a:endParaRPr lang="es-MX" dirty="0"/>
          </a:p>
        </p:txBody>
      </p:sp>
    </p:spTree>
    <p:extLst>
      <p:ext uri="{BB962C8B-B14F-4D97-AF65-F5344CB8AC3E}">
        <p14:creationId xmlns:p14="http://schemas.microsoft.com/office/powerpoint/2010/main" val="294837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XII. </a:t>
            </a:r>
            <a:r>
              <a:rPr lang="es-MX" dirty="0" smtClean="0"/>
              <a:t>RIESGO DE CRÉDITO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31</a:t>
            </a:fld>
            <a:endParaRPr lang="es-MX" dirty="0"/>
          </a:p>
        </p:txBody>
      </p:sp>
      <p:sp>
        <p:nvSpPr>
          <p:cNvPr id="4" name="3 Marcador de contenido"/>
          <p:cNvSpPr>
            <a:spLocks noGrp="1"/>
          </p:cNvSpPr>
          <p:nvPr>
            <p:ph sz="quarter" idx="1"/>
          </p:nvPr>
        </p:nvSpPr>
        <p:spPr>
          <a:xfrm>
            <a:off x="0" y="2133600"/>
            <a:ext cx="6574536" cy="7010400"/>
          </a:xfrm>
        </p:spPr>
        <p:txBody>
          <a:bodyPr>
            <a:normAutofit fontScale="70000" lnSpcReduction="20000"/>
          </a:bodyPr>
          <a:lstStyle/>
          <a:p>
            <a:pPr algn="just"/>
            <a:r>
              <a:rPr lang="es-MX" dirty="0"/>
              <a:t>Se define como el quebranto que originaría el posible impago o pérdida de solvencia de un deudor, es decir, existe una cierta probabilidad de que llegado el vencimiento del derecho de cobro no sea atendido, lo que conllevará una pérdida para el acreedor. Este riesgo de crédito puede dividirse en</a:t>
            </a:r>
            <a:r>
              <a:rPr lang="es-MX" dirty="0" smtClean="0"/>
              <a:t>:	</a:t>
            </a:r>
          </a:p>
          <a:p>
            <a:pPr lvl="1" algn="just"/>
            <a:r>
              <a:rPr lang="es-MX" dirty="0" smtClean="0"/>
              <a:t>Riesgo </a:t>
            </a:r>
            <a:r>
              <a:rPr lang="es-MX" dirty="0"/>
              <a:t>de insolvencia o de contrapartida. Originado en el tráfico normal o habitual de la empresa, como consecuencia de la situación económico-financiera del deudor o debido a la imposibilidad de asumir la pérdida de la operación, debido a los cambios que ha experimentado el mercado desde la contratación. El riesgo de insolvencia o contrapartida puede ser de dos clases:</a:t>
            </a:r>
          </a:p>
          <a:p>
            <a:pPr lvl="2" algn="just"/>
            <a:r>
              <a:rPr lang="es-MX" dirty="0" smtClean="0"/>
              <a:t> </a:t>
            </a:r>
            <a:r>
              <a:rPr lang="es-MX" dirty="0"/>
              <a:t>recto: derivado de los derechos de cobro.</a:t>
            </a:r>
          </a:p>
          <a:p>
            <a:pPr lvl="2" algn="just"/>
            <a:r>
              <a:rPr lang="es-MX" dirty="0" smtClean="0"/>
              <a:t> </a:t>
            </a:r>
            <a:r>
              <a:rPr lang="es-MX" dirty="0"/>
              <a:t>Contingente: resultante de los productos derivados.</a:t>
            </a:r>
          </a:p>
          <a:p>
            <a:pPr algn="just"/>
            <a:r>
              <a:rPr lang="es-MX" dirty="0"/>
              <a:t>Para evaluarlo deberá tenerse en cuenta que tiene un doble componente (Recomendación nº 10 del G-30):</a:t>
            </a:r>
          </a:p>
          <a:p>
            <a:pPr lvl="1" algn="just"/>
            <a:r>
              <a:rPr lang="es-MX" dirty="0" smtClean="0"/>
              <a:t>Riesgo </a:t>
            </a:r>
            <a:r>
              <a:rPr lang="es-MX" dirty="0"/>
              <a:t>actual o de contraparte, esto es, estimación actual de los posibles fallidos según las condiciones presentes del mercado. Esto también se conoce como exposición corriente.</a:t>
            </a:r>
          </a:p>
          <a:p>
            <a:pPr lvl="1" algn="just"/>
            <a:r>
              <a:rPr lang="es-MX" dirty="0" smtClean="0"/>
              <a:t>Riesgo </a:t>
            </a:r>
            <a:r>
              <a:rPr lang="es-MX" dirty="0"/>
              <a:t>potencial, esto es, estimación futura de los posibles fallidos si las condiciones de mercado cambiaran hacia la situación más desfavorable para los deudores. Se conoce además con la denominación de exposición potencial</a:t>
            </a:r>
            <a:r>
              <a:rPr lang="es-MX" dirty="0" smtClean="0"/>
              <a:t>.</a:t>
            </a:r>
            <a:endParaRPr lang="es-MX" dirty="0"/>
          </a:p>
        </p:txBody>
      </p:sp>
    </p:spTree>
    <p:extLst>
      <p:ext uri="{BB962C8B-B14F-4D97-AF65-F5344CB8AC3E}">
        <p14:creationId xmlns:p14="http://schemas.microsoft.com/office/powerpoint/2010/main" val="37718700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XII. RIESGO </a:t>
            </a:r>
            <a:r>
              <a:rPr lang="es-MX" dirty="0" smtClean="0"/>
              <a:t>DE CRÉDITO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32</a:t>
            </a:fld>
            <a:endParaRPr lang="es-MX" dirty="0"/>
          </a:p>
        </p:txBody>
      </p:sp>
      <p:sp>
        <p:nvSpPr>
          <p:cNvPr id="4" name="3 Marcador de contenido"/>
          <p:cNvSpPr>
            <a:spLocks noGrp="1"/>
          </p:cNvSpPr>
          <p:nvPr>
            <p:ph sz="quarter" idx="1"/>
          </p:nvPr>
        </p:nvSpPr>
        <p:spPr>
          <a:xfrm>
            <a:off x="0" y="2133600"/>
            <a:ext cx="6858000" cy="7010400"/>
          </a:xfrm>
        </p:spPr>
        <p:txBody>
          <a:bodyPr>
            <a:normAutofit fontScale="55000" lnSpcReduction="20000"/>
          </a:bodyPr>
          <a:lstStyle/>
          <a:p>
            <a:pPr algn="just"/>
            <a:r>
              <a:rPr lang="es-MX" dirty="0" smtClean="0"/>
              <a:t>Se define como el quebranto que originaría el posible impago o pérdida de solvencia de un deudor, es decir, existe una cierta probabilidad de que llegado el vencimiento del derecho de cobro no sea atendido, lo que conllevará una pérdida para el acreedor. Este riesgo de crédito puede dividirse en:	</a:t>
            </a:r>
          </a:p>
          <a:p>
            <a:pPr lvl="1" algn="just"/>
            <a:r>
              <a:rPr lang="es-MX" dirty="0" smtClean="0"/>
              <a:t>Riesgo de insolvencia o de contrapartida. Originado en el tráfico normal o habitual de la empresa, como consecuencia de la situación económico-financiera del deudor o debido a la imposibilidad de asumir la pérdida de la operación, debido a los cambios que ha experimentado el mercado desde la contratación. El riesgo de insolvencia o contrapartida puede ser de dos clases:</a:t>
            </a:r>
          </a:p>
          <a:p>
            <a:pPr lvl="3" algn="just"/>
            <a:r>
              <a:rPr lang="es-MX" dirty="0" smtClean="0"/>
              <a:t> recto: derivado de los derechos de cobro.</a:t>
            </a:r>
          </a:p>
          <a:p>
            <a:pPr lvl="3" algn="just"/>
            <a:r>
              <a:rPr lang="es-MX" dirty="0" smtClean="0"/>
              <a:t> Contingente: resultante de los productos derivados.</a:t>
            </a:r>
          </a:p>
          <a:p>
            <a:pPr lvl="2" algn="just"/>
            <a:r>
              <a:rPr lang="es-MX" dirty="0" smtClean="0"/>
              <a:t>Para evaluarlo deberá tenerse en cuenta que tiene un doble componente (Recomendación nº 10 del G-30):</a:t>
            </a:r>
          </a:p>
          <a:p>
            <a:pPr lvl="3" algn="just"/>
            <a:r>
              <a:rPr lang="es-MX" dirty="0" smtClean="0"/>
              <a:t>Riesgo actual o de contraparte, esto es, estimación actual de los posibles fallidos según las condiciones presentes del mercado. Esto también se conoce como exposición corriente.</a:t>
            </a:r>
          </a:p>
          <a:p>
            <a:pPr lvl="3" algn="just"/>
            <a:r>
              <a:rPr lang="es-MX" dirty="0" smtClean="0"/>
              <a:t>Riesgo potencial, esto es, estimación futura de los posibles fallidos si las condiciones de mercado cambiaran hacia la situación más desfavorable para los deudores. Se conoce además con la denominación de exposición potencial.</a:t>
            </a:r>
          </a:p>
          <a:p>
            <a:pPr lvl="1" algn="just"/>
            <a:r>
              <a:rPr lang="es-MX" dirty="0" smtClean="0"/>
              <a:t>Riesgo-país. Puede dividirse en:</a:t>
            </a:r>
          </a:p>
          <a:p>
            <a:pPr lvl="2" algn="just"/>
            <a:r>
              <a:rPr lang="es-MX" dirty="0" smtClean="0"/>
              <a:t>Riesgo soberano: Se correspondería con el riesgo-país de la Circular 4/1991, del Banco de España. El riesgo-país es el que se deriva de las circunstancias políticas o económicas del país importador que impiden la realización puntual de los pagos por razones ajenas al propio exportador, es decir, éste desea realizar el pago pero existen algunas situaciones excepcionales en su país que lo impiden. Este riesgo hace referencia a la solvencia económico-financiera de un país en su consideración de riesgo político. Se denomina genéricamente como riesgo-país la serie de factores objetivos que pueden poner en dificultad el que un país determinado haga frente a sus compromisos, por ejemplo debido a su situación política, volumen de su deuda externa, escasez de reservas de divisas, déficit crónico de su balanza de pagos, etc.</a:t>
            </a:r>
          </a:p>
          <a:p>
            <a:pPr lvl="2" algn="just"/>
            <a:r>
              <a:rPr lang="es-MX" dirty="0" smtClean="0"/>
              <a:t>Riesgo administrativo: Vendría representado por las limitaciones permanentes o temporales a la actividad económica, mediante restricciones sobre la libertad de mercado y movilidad de los factores. Este riesgo, junto con el soberano, sufre una fuerte influencia de factores políticos.</a:t>
            </a:r>
          </a:p>
          <a:p>
            <a:pPr lvl="2" algn="just"/>
            <a:r>
              <a:rPr lang="es-MX" dirty="0" smtClean="0"/>
              <a:t>Riesgo político: Sería la probabilidad de expropiación de las inversiones privadas con o sin contraprestación. Vendría dado por la historia política de cada país y se debe a factores económicos y sociopolíticos; así podría medirse a través del desarrollo del capital humano, de la distribución de la renta y de la renta per </a:t>
            </a:r>
            <a:r>
              <a:rPr lang="es-MX" dirty="0" err="1" smtClean="0"/>
              <a:t>capita</a:t>
            </a:r>
            <a:r>
              <a:rPr lang="es-MX" dirty="0" smtClean="0"/>
              <a:t>, de forma que a mayor desfase mayor riesgo.</a:t>
            </a:r>
            <a:endParaRPr lang="es-MX" dirty="0"/>
          </a:p>
        </p:txBody>
      </p:sp>
    </p:spTree>
    <p:extLst>
      <p:ext uri="{BB962C8B-B14F-4D97-AF65-F5344CB8AC3E}">
        <p14:creationId xmlns:p14="http://schemas.microsoft.com/office/powerpoint/2010/main" val="31884866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smtClean="0"/>
              <a:t>XII. RIESGO </a:t>
            </a:r>
            <a:r>
              <a:rPr lang="es-MX" sz="4000" dirty="0" smtClean="0"/>
              <a:t>DE CRÉDITO</a:t>
            </a:r>
            <a:endParaRPr lang="es-MX" sz="4000"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33</a:t>
            </a:fld>
            <a:endParaRPr lang="es-MX" dirty="0"/>
          </a:p>
        </p:txBody>
      </p:sp>
      <p:sp>
        <p:nvSpPr>
          <p:cNvPr id="4" name="3 Marcador de contenido"/>
          <p:cNvSpPr>
            <a:spLocks noGrp="1"/>
          </p:cNvSpPr>
          <p:nvPr>
            <p:ph sz="quarter" idx="1"/>
          </p:nvPr>
        </p:nvSpPr>
        <p:spPr/>
        <p:txBody>
          <a:bodyPr>
            <a:normAutofit fontScale="77500" lnSpcReduction="20000"/>
          </a:bodyPr>
          <a:lstStyle/>
          <a:p>
            <a:pPr algn="just"/>
            <a:r>
              <a:rPr lang="es-MX" dirty="0" smtClean="0"/>
              <a:t>En la práctica, el riesgo de crédito, tanto a efectos de riesgo de insolvencia como de riesgo-país, aparece medido por una serie de sociedades dedicadas a la evaluación o calificación (llamadas agencias de rating), esto es, juzgan la capacidad y la probabilidad de que una entidad o un Estado atienda al pago del principal y de los intereses de una determinada deuda o bien de su pasivo en general. Realmente, al calificar una emisión o un conjunto de ellas, lo que se califica es el grado de solvencia del emisor, distinguiendo entre el corto y el largo plazo. Lógicamente la ventaja de este sistema estriba en la información que tiene el inversor potencial sobre las emisiones y, para el emisor, la ventaja proviene del diferencial de interés que tendrá respecto a otros competidores al estar reconocida su deuda por una entidad especializada.</a:t>
            </a:r>
            <a:endParaRPr lang="es-MX" dirty="0"/>
          </a:p>
        </p:txBody>
      </p:sp>
    </p:spTree>
    <p:extLst>
      <p:ext uri="{BB962C8B-B14F-4D97-AF65-F5344CB8AC3E}">
        <p14:creationId xmlns:p14="http://schemas.microsoft.com/office/powerpoint/2010/main" val="37006143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34</a:t>
            </a:fld>
            <a:endParaRPr lang="es-MX" dirty="0"/>
          </a:p>
        </p:txBody>
      </p:sp>
      <p:sp>
        <p:nvSpPr>
          <p:cNvPr id="4" name="3 Marcador de contenido"/>
          <p:cNvSpPr>
            <a:spLocks noGrp="1"/>
          </p:cNvSpPr>
          <p:nvPr>
            <p:ph sz="quarter" idx="1"/>
          </p:nvPr>
        </p:nvSpPr>
        <p:spPr/>
        <p:txBody>
          <a:bodyPr>
            <a:normAutofit/>
          </a:bodyPr>
          <a:lstStyle/>
          <a:p>
            <a:pPr marL="514350" indent="-514350" algn="just">
              <a:buFont typeface="+mj-lt"/>
              <a:buAutoNum type="arabicPeriod"/>
            </a:pPr>
            <a:r>
              <a:rPr lang="es-MX" dirty="0"/>
              <a:t>Menciona como se define el riesgo de crédito</a:t>
            </a:r>
          </a:p>
          <a:p>
            <a:pPr marL="514350" indent="-514350" algn="just">
              <a:buFont typeface="+mj-lt"/>
              <a:buAutoNum type="arabicPeriod"/>
            </a:pPr>
            <a:endParaRPr lang="es-MX" dirty="0"/>
          </a:p>
          <a:p>
            <a:pPr marL="514350" indent="-514350" algn="just">
              <a:buFont typeface="+mj-lt"/>
              <a:buAutoNum type="arabicPeriod"/>
            </a:pPr>
            <a:r>
              <a:rPr lang="es-MX" dirty="0"/>
              <a:t>Menciona como se origina el riesgo de insolvencia </a:t>
            </a:r>
          </a:p>
          <a:p>
            <a:pPr marL="514350" indent="-514350" algn="just">
              <a:buFont typeface="+mj-lt"/>
              <a:buAutoNum type="arabicPeriod"/>
            </a:pPr>
            <a:endParaRPr lang="es-MX" dirty="0"/>
          </a:p>
          <a:p>
            <a:pPr marL="514350" indent="-514350" algn="just">
              <a:buFont typeface="+mj-lt"/>
              <a:buAutoNum type="arabicPeriod"/>
            </a:pPr>
            <a:r>
              <a:rPr lang="es-MX" dirty="0"/>
              <a:t>Menciona cuantas clases puedes haber en el riesgo de insolvencia </a:t>
            </a:r>
          </a:p>
          <a:p>
            <a:pPr marL="514350" indent="-514350" algn="just">
              <a:buFont typeface="+mj-lt"/>
              <a:buAutoNum type="arabicPeriod"/>
            </a:pPr>
            <a:endParaRPr lang="es-MX" dirty="0"/>
          </a:p>
          <a:p>
            <a:pPr marL="514350" indent="-514350" algn="just">
              <a:buFont typeface="+mj-lt"/>
              <a:buAutoNum type="arabicPeriod"/>
            </a:pPr>
            <a:r>
              <a:rPr lang="es-MX" dirty="0"/>
              <a:t>Cuales son esas dos clases</a:t>
            </a:r>
          </a:p>
          <a:p>
            <a:pPr marL="514350" indent="-514350" algn="just">
              <a:buFont typeface="+mj-lt"/>
              <a:buAutoNum type="arabicPeriod"/>
            </a:pPr>
            <a:endParaRPr lang="es-MX" dirty="0"/>
          </a:p>
        </p:txBody>
      </p:sp>
      <p:sp>
        <p:nvSpPr>
          <p:cNvPr id="5" name="4 CuadroTexto"/>
          <p:cNvSpPr txBox="1"/>
          <p:nvPr/>
        </p:nvSpPr>
        <p:spPr>
          <a:xfrm>
            <a:off x="-4995936" y="683568"/>
            <a:ext cx="5256584" cy="1200329"/>
          </a:xfrm>
          <a:prstGeom prst="rect">
            <a:avLst/>
          </a:prstGeom>
          <a:noFill/>
        </p:spPr>
        <p:txBody>
          <a:bodyPr wrap="square" rtlCol="0">
            <a:spAutoFit/>
          </a:bodyPr>
          <a:lstStyle/>
          <a:p>
            <a:endParaRPr lang="es-MX" dirty="0"/>
          </a:p>
          <a:p>
            <a:endParaRPr lang="es-MX" dirty="0"/>
          </a:p>
          <a:p>
            <a:endParaRPr lang="es-MX" dirty="0"/>
          </a:p>
          <a:p>
            <a:endParaRPr lang="es-MX" dirty="0"/>
          </a:p>
        </p:txBody>
      </p:sp>
    </p:spTree>
    <p:extLst>
      <p:ext uri="{BB962C8B-B14F-4D97-AF65-F5344CB8AC3E}">
        <p14:creationId xmlns:p14="http://schemas.microsoft.com/office/powerpoint/2010/main" val="25853834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Respuestas.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35</a:t>
            </a:fld>
            <a:endParaRPr lang="es-MX" dirty="0"/>
          </a:p>
        </p:txBody>
      </p:sp>
      <p:sp>
        <p:nvSpPr>
          <p:cNvPr id="4" name="3 Marcador de contenido"/>
          <p:cNvSpPr>
            <a:spLocks noGrp="1"/>
          </p:cNvSpPr>
          <p:nvPr>
            <p:ph sz="quarter" idx="1"/>
          </p:nvPr>
        </p:nvSpPr>
        <p:spPr/>
        <p:txBody>
          <a:bodyPr>
            <a:normAutofit fontScale="77500" lnSpcReduction="20000"/>
          </a:bodyPr>
          <a:lstStyle/>
          <a:p>
            <a:pPr marL="514350" indent="-514350" algn="just">
              <a:buFont typeface="+mj-lt"/>
              <a:buAutoNum type="arabicPeriod"/>
            </a:pPr>
            <a:r>
              <a:rPr lang="es-MX" dirty="0" smtClean="0"/>
              <a:t>Se define como el quebranto que originaría el posible impago o pérdida de solvencia de un deudor, es decir, existe una cierta probabilidad de que llegado el vencimiento del derecho de cobro no sea atendido, lo que conllevará una pérdida para el acreedor</a:t>
            </a:r>
          </a:p>
          <a:p>
            <a:pPr marL="514350" indent="-514350" algn="just">
              <a:buFont typeface="+mj-lt"/>
              <a:buAutoNum type="arabicPeriod"/>
            </a:pPr>
            <a:endParaRPr lang="es-MX" dirty="0"/>
          </a:p>
          <a:p>
            <a:pPr marL="514350" indent="-514350" algn="just">
              <a:buFont typeface="+mj-lt"/>
              <a:buAutoNum type="arabicPeriod"/>
            </a:pPr>
            <a:r>
              <a:rPr lang="es-MX" dirty="0" smtClean="0"/>
              <a:t>Originado </a:t>
            </a:r>
            <a:r>
              <a:rPr lang="es-MX" dirty="0"/>
              <a:t>en el tráfico normal o habitual de la empresa, como consecuencia de la situación económico-financiera del deudor o debido a la imposibilidad de asumir la pérdida de la operación, debido a los cambios que ha experimentado el mercado desde la contratación</a:t>
            </a:r>
          </a:p>
          <a:p>
            <a:pPr marL="514350" indent="-514350" algn="just">
              <a:buFont typeface="+mj-lt"/>
              <a:buAutoNum type="arabicPeriod"/>
            </a:pPr>
            <a:endParaRPr lang="es-MX" dirty="0"/>
          </a:p>
          <a:p>
            <a:pPr marL="514350" indent="-514350" algn="just">
              <a:buFont typeface="+mj-lt"/>
              <a:buAutoNum type="arabicPeriod"/>
            </a:pPr>
            <a:r>
              <a:rPr lang="es-MX" dirty="0" smtClean="0"/>
              <a:t>Dos</a:t>
            </a:r>
            <a:endParaRPr lang="es-MX" dirty="0"/>
          </a:p>
          <a:p>
            <a:pPr marL="514350" indent="-514350" algn="just">
              <a:buFont typeface="+mj-lt"/>
              <a:buAutoNum type="arabicPeriod"/>
            </a:pPr>
            <a:endParaRPr lang="es-MX" dirty="0"/>
          </a:p>
          <a:p>
            <a:pPr marL="514350" indent="-514350" algn="just">
              <a:buFont typeface="+mj-lt"/>
              <a:buAutoNum type="arabicPeriod"/>
            </a:pPr>
            <a:r>
              <a:rPr lang="es-MX" dirty="0" smtClean="0"/>
              <a:t>Recto </a:t>
            </a:r>
            <a:r>
              <a:rPr lang="es-MX" dirty="0"/>
              <a:t>y contingente</a:t>
            </a:r>
          </a:p>
          <a:p>
            <a:pPr algn="just"/>
            <a:endParaRPr lang="es-MX" dirty="0"/>
          </a:p>
        </p:txBody>
      </p:sp>
    </p:spTree>
    <p:extLst>
      <p:ext uri="{BB962C8B-B14F-4D97-AF65-F5344CB8AC3E}">
        <p14:creationId xmlns:p14="http://schemas.microsoft.com/office/powerpoint/2010/main" val="294837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XIII. RIESGO DE SEGUROS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36</a:t>
            </a:fld>
            <a:endParaRPr lang="es-MX" dirty="0"/>
          </a:p>
        </p:txBody>
      </p:sp>
      <p:sp>
        <p:nvSpPr>
          <p:cNvPr id="4" name="3 Marcador de contenido"/>
          <p:cNvSpPr>
            <a:spLocks noGrp="1"/>
          </p:cNvSpPr>
          <p:nvPr>
            <p:ph sz="quarter" idx="1"/>
          </p:nvPr>
        </p:nvSpPr>
        <p:spPr/>
        <p:txBody>
          <a:bodyPr>
            <a:normAutofit fontScale="70000" lnSpcReduction="20000"/>
          </a:bodyPr>
          <a:lstStyle/>
          <a:p>
            <a:pPr algn="just"/>
            <a:r>
              <a:rPr lang="es-MX" dirty="0" smtClean="0"/>
              <a:t>Solvencia </a:t>
            </a:r>
            <a:r>
              <a:rPr lang="es-MX" dirty="0"/>
              <a:t>II</a:t>
            </a:r>
          </a:p>
          <a:p>
            <a:pPr lvl="1" algn="just"/>
            <a:r>
              <a:rPr lang="es-MX" dirty="0"/>
              <a:t>La regulación del sector asegurador en </a:t>
            </a:r>
            <a:r>
              <a:rPr lang="es-MX" dirty="0" smtClean="0"/>
              <a:t>es </a:t>
            </a:r>
            <a:r>
              <a:rPr lang="es-MX" dirty="0" err="1" smtClean="0"/>
              <a:t>através</a:t>
            </a:r>
            <a:r>
              <a:rPr lang="es-MX" dirty="0" smtClean="0"/>
              <a:t> </a:t>
            </a:r>
            <a:r>
              <a:rPr lang="es-MX" dirty="0"/>
              <a:t>de Solvencia II </a:t>
            </a:r>
            <a:r>
              <a:rPr lang="es-MX" dirty="0" smtClean="0"/>
              <a:t>tiene sustancialmente </a:t>
            </a:r>
            <a:r>
              <a:rPr lang="es-MX" dirty="0"/>
              <a:t>el mismo enfoque que Basilea II, aunque todavía está en </a:t>
            </a:r>
            <a:r>
              <a:rPr lang="es-MX" dirty="0" smtClean="0"/>
              <a:t>una fase </a:t>
            </a:r>
            <a:r>
              <a:rPr lang="es-MX" dirty="0"/>
              <a:t>de fijación de la normativa básica.</a:t>
            </a:r>
          </a:p>
          <a:p>
            <a:pPr lvl="1" algn="just"/>
            <a:r>
              <a:rPr lang="es-MX" dirty="0"/>
              <a:t>Por lo que se refiere a los tipos de riesgo hay que añadir el riesgo actuarial </a:t>
            </a:r>
            <a:r>
              <a:rPr lang="es-MX" dirty="0" smtClean="0"/>
              <a:t>o técnico</a:t>
            </a:r>
            <a:r>
              <a:rPr lang="es-MX" dirty="0"/>
              <a:t>, que es el derivado de una tarificación inadecuada o una </a:t>
            </a:r>
            <a:r>
              <a:rPr lang="es-MX" dirty="0" smtClean="0"/>
              <a:t>insuficiente valoración </a:t>
            </a:r>
            <a:r>
              <a:rPr lang="es-MX" dirty="0"/>
              <a:t>de los compromisos recogidos en las pólizas, también por </a:t>
            </a:r>
            <a:r>
              <a:rPr lang="es-MX" dirty="0" smtClean="0"/>
              <a:t>un inadecuado </a:t>
            </a:r>
            <a:r>
              <a:rPr lang="es-MX" dirty="0"/>
              <a:t>método para las estimaciones de las hipótesis financieras </a:t>
            </a:r>
            <a:r>
              <a:rPr lang="es-MX" dirty="0" smtClean="0"/>
              <a:t>y actuariales </a:t>
            </a:r>
            <a:r>
              <a:rPr lang="es-MX" dirty="0"/>
              <a:t>que inciden en las provisiones técnicas y en las provisiones </a:t>
            </a:r>
            <a:r>
              <a:rPr lang="es-MX" dirty="0" smtClean="0"/>
              <a:t>para insolvencia</a:t>
            </a:r>
            <a:r>
              <a:rPr lang="es-MX" dirty="0"/>
              <a:t>.</a:t>
            </a:r>
          </a:p>
          <a:p>
            <a:pPr lvl="1" algn="just"/>
            <a:r>
              <a:rPr lang="es-MX" dirty="0" smtClean="0"/>
              <a:t>Así como también el </a:t>
            </a:r>
            <a:r>
              <a:rPr lang="es-MX" dirty="0"/>
              <a:t>cálculo de los requerimientos de capital para los </a:t>
            </a:r>
            <a:r>
              <a:rPr lang="es-MX" dirty="0" smtClean="0"/>
              <a:t>riesgos operacionales </a:t>
            </a:r>
            <a:r>
              <a:rPr lang="es-MX" dirty="0"/>
              <a:t>en el sector asegurador, </a:t>
            </a:r>
            <a:r>
              <a:rPr lang="es-MX" dirty="0" smtClean="0"/>
              <a:t> dada su dificultad </a:t>
            </a:r>
            <a:r>
              <a:rPr lang="es-MX" dirty="0"/>
              <a:t>de cuantificación ya que todavía no existe suficiente </a:t>
            </a:r>
            <a:r>
              <a:rPr lang="es-MX" dirty="0" smtClean="0"/>
              <a:t>información estadística</a:t>
            </a:r>
            <a:r>
              <a:rPr lang="es-MX" dirty="0"/>
              <a:t>. Las soluciones que se están adoptando en otros mercados </a:t>
            </a:r>
            <a:r>
              <a:rPr lang="es-MX" dirty="0" smtClean="0"/>
              <a:t>suelen ser </a:t>
            </a:r>
            <a:r>
              <a:rPr lang="es-MX" dirty="0"/>
              <a:t>la de fijar un determinado porcentaje de las primas de cada aseguradora.</a:t>
            </a:r>
          </a:p>
          <a:p>
            <a:pPr lvl="2" algn="just"/>
            <a:r>
              <a:rPr lang="es-MX" dirty="0"/>
              <a:t>Por ejemplo, se está utilizando entre el 1,5% y el 2% de las primas (este </a:t>
            </a:r>
            <a:r>
              <a:rPr lang="es-MX" dirty="0" smtClean="0"/>
              <a:t>último caso </a:t>
            </a:r>
            <a:r>
              <a:rPr lang="es-MX" dirty="0"/>
              <a:t>es el de Estados Unidos), cantidad que las compañías tendrían </a:t>
            </a:r>
            <a:r>
              <a:rPr lang="es-MX" dirty="0" smtClean="0"/>
              <a:t>que considerar </a:t>
            </a:r>
            <a:r>
              <a:rPr lang="es-MX" dirty="0"/>
              <a:t>a efectos de sus obligaciones de solvencia sin tener en cuenta </a:t>
            </a:r>
            <a:r>
              <a:rPr lang="es-MX" dirty="0" smtClean="0"/>
              <a:t>los otros </a:t>
            </a:r>
            <a:r>
              <a:rPr lang="es-MX" dirty="0"/>
              <a:t>tipos de riesgo.</a:t>
            </a:r>
          </a:p>
        </p:txBody>
      </p:sp>
      <p:sp>
        <p:nvSpPr>
          <p:cNvPr id="6" name="5 CuadroTexto"/>
          <p:cNvSpPr txBox="1"/>
          <p:nvPr/>
        </p:nvSpPr>
        <p:spPr>
          <a:xfrm>
            <a:off x="-4635896" y="2195736"/>
            <a:ext cx="3744416" cy="1200329"/>
          </a:xfrm>
          <a:prstGeom prst="rect">
            <a:avLst/>
          </a:prstGeom>
          <a:noFill/>
        </p:spPr>
        <p:txBody>
          <a:bodyPr wrap="square" rtlCol="0">
            <a:spAutoFit/>
          </a:bodyPr>
          <a:lstStyle/>
          <a:p>
            <a:endParaRPr lang="es-MX" dirty="0" smtClean="0"/>
          </a:p>
          <a:p>
            <a:endParaRPr lang="es-MX" dirty="0"/>
          </a:p>
          <a:p>
            <a:endParaRPr lang="es-MX" dirty="0" smtClean="0"/>
          </a:p>
          <a:p>
            <a:endParaRPr lang="es-MX" dirty="0"/>
          </a:p>
        </p:txBody>
      </p:sp>
    </p:spTree>
    <p:extLst>
      <p:ext uri="{BB962C8B-B14F-4D97-AF65-F5344CB8AC3E}">
        <p14:creationId xmlns:p14="http://schemas.microsoft.com/office/powerpoint/2010/main" val="8595451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37</a:t>
            </a:fld>
            <a:endParaRPr lang="es-MX" dirty="0"/>
          </a:p>
        </p:txBody>
      </p:sp>
      <p:sp>
        <p:nvSpPr>
          <p:cNvPr id="4" name="3 Marcador de contenido"/>
          <p:cNvSpPr>
            <a:spLocks noGrp="1"/>
          </p:cNvSpPr>
          <p:nvPr>
            <p:ph sz="quarter" idx="1"/>
          </p:nvPr>
        </p:nvSpPr>
        <p:spPr/>
        <p:txBody>
          <a:bodyPr>
            <a:normAutofit/>
          </a:bodyPr>
          <a:lstStyle/>
          <a:p>
            <a:pPr marL="514350" indent="-514350" algn="just">
              <a:buFont typeface="+mj-lt"/>
              <a:buAutoNum type="arabicPeriod"/>
            </a:pPr>
            <a:r>
              <a:rPr lang="es-MX" dirty="0"/>
              <a:t>Menciona atreves de que se regula el sector asegurador</a:t>
            </a:r>
          </a:p>
          <a:p>
            <a:pPr marL="514350" indent="-514350" algn="just">
              <a:buFont typeface="+mj-lt"/>
              <a:buAutoNum type="arabicPeriod"/>
            </a:pPr>
            <a:endParaRPr lang="es-MX" dirty="0"/>
          </a:p>
          <a:p>
            <a:pPr marL="514350" indent="-514350" algn="just">
              <a:buFont typeface="+mj-lt"/>
              <a:buAutoNum type="arabicPeriod"/>
            </a:pPr>
            <a:r>
              <a:rPr lang="es-MX" dirty="0"/>
              <a:t>Menciona atreves de que enfoque se regula el sector asegurador</a:t>
            </a:r>
          </a:p>
          <a:p>
            <a:pPr marL="514350" indent="-514350" algn="just">
              <a:buFont typeface="+mj-lt"/>
              <a:buAutoNum type="arabicPeriod"/>
            </a:pPr>
            <a:endParaRPr lang="es-MX" dirty="0"/>
          </a:p>
          <a:p>
            <a:pPr marL="514350" indent="-514350" algn="just">
              <a:buFont typeface="+mj-lt"/>
              <a:buAutoNum type="arabicPeriod"/>
            </a:pPr>
            <a:r>
              <a:rPr lang="es-MX" dirty="0"/>
              <a:t>De que se deriva el riesgo Actuarial.</a:t>
            </a:r>
          </a:p>
          <a:p>
            <a:pPr marL="514350" indent="-514350" algn="just">
              <a:buFont typeface="+mj-lt"/>
              <a:buAutoNum type="arabicPeriod"/>
            </a:pPr>
            <a:endParaRPr lang="es-MX" dirty="0"/>
          </a:p>
          <a:p>
            <a:pPr marL="514350" indent="-514350" algn="just">
              <a:buFont typeface="+mj-lt"/>
              <a:buAutoNum type="arabicPeriod"/>
            </a:pPr>
            <a:r>
              <a:rPr lang="es-MX" dirty="0"/>
              <a:t>A que se deriva la dificultad para el calculo de os requerimientos de capital</a:t>
            </a:r>
          </a:p>
          <a:p>
            <a:pPr marL="514350" indent="-514350" algn="just">
              <a:buFont typeface="+mj-lt"/>
              <a:buAutoNum type="arabicPeriod"/>
            </a:pPr>
            <a:endParaRPr lang="es-MX" dirty="0"/>
          </a:p>
        </p:txBody>
      </p:sp>
    </p:spTree>
    <p:extLst>
      <p:ext uri="{BB962C8B-B14F-4D97-AF65-F5344CB8AC3E}">
        <p14:creationId xmlns:p14="http://schemas.microsoft.com/office/powerpoint/2010/main" val="25853834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Respuestas.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38</a:t>
            </a:fld>
            <a:endParaRPr lang="es-MX" dirty="0"/>
          </a:p>
        </p:txBody>
      </p:sp>
      <p:sp>
        <p:nvSpPr>
          <p:cNvPr id="4" name="3 Marcador de contenido"/>
          <p:cNvSpPr>
            <a:spLocks noGrp="1"/>
          </p:cNvSpPr>
          <p:nvPr>
            <p:ph sz="quarter" idx="1"/>
          </p:nvPr>
        </p:nvSpPr>
        <p:spPr/>
        <p:txBody>
          <a:bodyPr>
            <a:normAutofit/>
          </a:bodyPr>
          <a:lstStyle/>
          <a:p>
            <a:pPr marL="514350" indent="-514350" algn="just">
              <a:buFont typeface="+mj-lt"/>
              <a:buAutoNum type="arabicPeriod"/>
            </a:pPr>
            <a:r>
              <a:rPr lang="es-MX" dirty="0" smtClean="0"/>
              <a:t>Solvencia </a:t>
            </a:r>
            <a:r>
              <a:rPr lang="es-MX" dirty="0"/>
              <a:t>II </a:t>
            </a:r>
          </a:p>
          <a:p>
            <a:pPr marL="514350" indent="-514350" algn="just">
              <a:buFont typeface="+mj-lt"/>
              <a:buAutoNum type="arabicPeriod"/>
            </a:pPr>
            <a:endParaRPr lang="es-MX" dirty="0"/>
          </a:p>
          <a:p>
            <a:pPr marL="514350" indent="-514350" algn="just">
              <a:buFont typeface="+mj-lt"/>
              <a:buAutoNum type="arabicPeriod"/>
            </a:pPr>
            <a:r>
              <a:rPr lang="es-MX" dirty="0" smtClean="0"/>
              <a:t>Basilea </a:t>
            </a:r>
            <a:r>
              <a:rPr lang="es-MX" dirty="0"/>
              <a:t>II </a:t>
            </a:r>
          </a:p>
          <a:p>
            <a:pPr marL="514350" indent="-514350" algn="just">
              <a:buFont typeface="+mj-lt"/>
              <a:buAutoNum type="arabicPeriod"/>
            </a:pPr>
            <a:endParaRPr lang="es-MX" dirty="0"/>
          </a:p>
          <a:p>
            <a:pPr marL="514350" indent="-514350" algn="just">
              <a:buFont typeface="+mj-lt"/>
              <a:buAutoNum type="arabicPeriod"/>
            </a:pPr>
            <a:r>
              <a:rPr lang="es-MX" dirty="0" smtClean="0"/>
              <a:t>Se </a:t>
            </a:r>
            <a:r>
              <a:rPr lang="es-MX" dirty="0"/>
              <a:t>deriva de una tarificación inadecuada o una insuficiente valoración de los compromisos recogidos en las pólizas.</a:t>
            </a:r>
          </a:p>
          <a:p>
            <a:pPr marL="514350" indent="-514350" algn="just">
              <a:buFont typeface="+mj-lt"/>
              <a:buAutoNum type="arabicPeriod"/>
            </a:pPr>
            <a:endParaRPr lang="es-MX" dirty="0"/>
          </a:p>
          <a:p>
            <a:pPr marL="514350" indent="-514350" algn="just">
              <a:buFont typeface="+mj-lt"/>
              <a:buAutoNum type="arabicPeriod"/>
            </a:pPr>
            <a:r>
              <a:rPr lang="es-MX" dirty="0" smtClean="0"/>
              <a:t>La </a:t>
            </a:r>
            <a:r>
              <a:rPr lang="es-MX" dirty="0"/>
              <a:t>escasa información estadística.</a:t>
            </a:r>
          </a:p>
          <a:p>
            <a:pPr marL="514350" indent="-514350" algn="just">
              <a:buFont typeface="+mj-lt"/>
              <a:buAutoNum type="arabicPeriod"/>
            </a:pPr>
            <a:endParaRPr lang="es-MX" dirty="0"/>
          </a:p>
        </p:txBody>
      </p:sp>
    </p:spTree>
    <p:extLst>
      <p:ext uri="{BB962C8B-B14F-4D97-AF65-F5344CB8AC3E}">
        <p14:creationId xmlns:p14="http://schemas.microsoft.com/office/powerpoint/2010/main" val="294837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XIV. RIESGO PAÍS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39</a:t>
            </a:fld>
            <a:endParaRPr lang="es-MX"/>
          </a:p>
        </p:txBody>
      </p:sp>
      <p:sp>
        <p:nvSpPr>
          <p:cNvPr id="4" name="3 Marcador de contenido"/>
          <p:cNvSpPr>
            <a:spLocks noGrp="1"/>
          </p:cNvSpPr>
          <p:nvPr>
            <p:ph sz="quarter" idx="1"/>
          </p:nvPr>
        </p:nvSpPr>
        <p:spPr>
          <a:xfrm>
            <a:off x="0" y="2133600"/>
            <a:ext cx="6858000" cy="7010400"/>
          </a:xfrm>
        </p:spPr>
        <p:txBody>
          <a:bodyPr>
            <a:normAutofit fontScale="92500" lnSpcReduction="20000"/>
          </a:bodyPr>
          <a:lstStyle/>
          <a:p>
            <a:pPr algn="just"/>
            <a:r>
              <a:rPr lang="es-MX" dirty="0" smtClean="0"/>
              <a:t>Valor Riesgo País</a:t>
            </a:r>
          </a:p>
          <a:p>
            <a:pPr lvl="1" algn="just"/>
            <a:r>
              <a:rPr lang="es-MX" b="1" dirty="0"/>
              <a:t>El riesgo país utilizado por sí solo no es un indicador confiable de la evolución de la inversión y el crecimiento</a:t>
            </a:r>
            <a:r>
              <a:rPr lang="es-MX" dirty="0"/>
              <a:t>. El enfoque "riesgo-país" da por sentado que existe un stock de proyectos en carpeta esperando y que se realizarán en el momento que el riesgo disminuya. Además, la utilización del riesgo país como indicador de la evolución de una economía se basa paradójicamente en los supuestos neoclásicos de información perfecta y perfecta movilidad de capitales. Digo paradójicamente, porque el sólo hecho de la existencia de un indicador de riesgo país es la demostración de que estos supuestos no se verifican en la realidad. Si los supuestos neoclásicos fuesen ciertos, no debería existir el riesgo país ya que la perfecta movilidad de capitales y la información perfecta igualarían la rentabilidad marginal del capital con la tasa internacional de interés, es decir, no existiría en riesgo país ya que las tasas de interés de los diferentes países serían idénticas.</a:t>
            </a:r>
            <a:endParaRPr lang="es-MX" sz="2100" dirty="0"/>
          </a:p>
          <a:p>
            <a:pPr lvl="1" algn="just"/>
            <a:endParaRPr lang="es-MX" dirty="0" smtClean="0"/>
          </a:p>
          <a:p>
            <a:pPr lvl="1" algn="just"/>
            <a:endParaRPr lang="es-MX" dirty="0" smtClean="0"/>
          </a:p>
          <a:p>
            <a:pPr marL="0" indent="0" algn="just">
              <a:buNone/>
            </a:pPr>
            <a:endParaRPr lang="es-MX" dirty="0"/>
          </a:p>
        </p:txBody>
      </p:sp>
    </p:spTree>
    <p:extLst>
      <p:ext uri="{BB962C8B-B14F-4D97-AF65-F5344CB8AC3E}">
        <p14:creationId xmlns:p14="http://schemas.microsoft.com/office/powerpoint/2010/main" val="1642573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2"/>
          </p:nvPr>
        </p:nvSpPr>
        <p:spPr>
          <a:xfrm>
            <a:off x="214290" y="2357422"/>
            <a:ext cx="328594" cy="5791200"/>
          </a:xfrm>
        </p:spPr>
        <p:txBody>
          <a:bodyPr>
            <a:normAutofit fontScale="92500" lnSpcReduction="20000"/>
          </a:bodyPr>
          <a:lstStyle/>
          <a:p>
            <a:pPr algn="ctr"/>
            <a:r>
              <a:rPr lang="es-MX" dirty="0" smtClean="0"/>
              <a:t>OBJETIVO  -  JUSTIFICACIÓN</a:t>
            </a:r>
            <a:endParaRPr lang="es-MX" dirty="0"/>
          </a:p>
        </p:txBody>
      </p:sp>
      <p:sp>
        <p:nvSpPr>
          <p:cNvPr id="4" name="3 Marcador de contenido"/>
          <p:cNvSpPr>
            <a:spLocks noGrp="1"/>
          </p:cNvSpPr>
          <p:nvPr>
            <p:ph sz="quarter" idx="1"/>
          </p:nvPr>
        </p:nvSpPr>
        <p:spPr>
          <a:xfrm>
            <a:off x="714356" y="2336800"/>
            <a:ext cx="5857894" cy="6378604"/>
          </a:xfrm>
        </p:spPr>
        <p:txBody>
          <a:bodyPr anchor="ctr">
            <a:normAutofit/>
          </a:bodyPr>
          <a:lstStyle/>
          <a:p>
            <a:pPr algn="just">
              <a:buNone/>
            </a:pPr>
            <a:r>
              <a:rPr lang="es-MX" sz="1800" b="1" dirty="0" smtClean="0">
                <a:solidFill>
                  <a:schemeClr val="accent6"/>
                </a:solidFill>
              </a:rPr>
              <a:t>II. OBJETIVO</a:t>
            </a:r>
          </a:p>
          <a:p>
            <a:pPr marL="0" indent="0" algn="just">
              <a:buNone/>
            </a:pPr>
            <a:r>
              <a:rPr lang="es-MX" sz="1200" dirty="0"/>
              <a:t>Proporcionar metodologías y las evidencias empíricas de los diferentes riesgos que afectan a las empresas y a las economías para que el alumno domine y sea capaz de discernir sobre uno de los rubros más costosos en la actualidad. Se recuperan  diferentes riesgos que el alumno debe dominar para explicar su importancia y determinación en la globalización.</a:t>
            </a:r>
          </a:p>
          <a:p>
            <a:pPr algn="just">
              <a:buNone/>
            </a:pPr>
            <a:endParaRPr lang="es-MX" sz="1200" dirty="0" smtClean="0"/>
          </a:p>
          <a:p>
            <a:pPr algn="just">
              <a:buNone/>
            </a:pPr>
            <a:r>
              <a:rPr lang="es-MX" sz="1800" b="1" dirty="0" smtClean="0">
                <a:solidFill>
                  <a:schemeClr val="accent6"/>
                </a:solidFill>
              </a:rPr>
              <a:t>III. JUSTIFICIACIÓN</a:t>
            </a:r>
          </a:p>
          <a:p>
            <a:pPr marL="0" indent="0" algn="just">
              <a:buNone/>
            </a:pPr>
            <a:r>
              <a:rPr lang="es-MX" sz="1200" dirty="0"/>
              <a:t>Se incluyen los diferentes riesgos  con la finalidad de que los alumnos comprendan y desarrollen la competencia de problematizar sobre su significado, su  composición, sus costos o bien su nomenclatura con el propósito de que el alumno conozca. EL MATERIAL TIENE UNA RELACIÓN DIRECTA CON LAS UNIDADES DE COMPETENCIA, DE LA UNIDDAD DE APRENDIZAJE, COMO LO INDICA LA CONVOCATORIA.</a:t>
            </a:r>
          </a:p>
          <a:p>
            <a:pPr marL="0" indent="0" algn="just">
              <a:buNone/>
            </a:pPr>
            <a:r>
              <a:rPr lang="es-MX" sz="1200" dirty="0"/>
              <a:t>Son RIESGOS DE LAS EMPRESAS   CUYA BIBLIOGRAFÍA NO SE ENCUENTRA EN LA BIBLIOTECA DEL ACTUARIO NI EN LA FACULTAD, por ello recurrimos a estas fuentes y formatos electrónicos para que el alumno pueda acceder de manera rápida y con costos mínimos a las unidades que determina el curso, con una presentación fresca y didáctica para su entendimiento</a:t>
            </a:r>
            <a:r>
              <a:rPr lang="es-MX" sz="1200" dirty="0" smtClean="0"/>
              <a:t>.</a:t>
            </a:r>
            <a:endParaRPr lang="es-MX" sz="1600" b="1" dirty="0" smtClean="0">
              <a:solidFill>
                <a:schemeClr val="accent6"/>
              </a:solidFill>
            </a:endParaRPr>
          </a:p>
          <a:p>
            <a:pPr algn="just"/>
            <a:endParaRPr lang="es-MX" sz="1200" dirty="0"/>
          </a:p>
        </p:txBody>
      </p:sp>
      <p:sp>
        <p:nvSpPr>
          <p:cNvPr id="5" name="4 Marcador de número de diapositiva"/>
          <p:cNvSpPr>
            <a:spLocks noGrp="1"/>
          </p:cNvSpPr>
          <p:nvPr>
            <p:ph type="sldNum" sz="quarter" idx="12"/>
          </p:nvPr>
        </p:nvSpPr>
        <p:spPr/>
        <p:txBody>
          <a:bodyPr/>
          <a:lstStyle/>
          <a:p>
            <a:fld id="{E750D71C-CC88-4077-8664-09CB352040B3}" type="slidenum">
              <a:rPr lang="es-MX" smtClean="0"/>
              <a:pPr/>
              <a:t>4</a:t>
            </a:fld>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XIV. </a:t>
            </a:r>
            <a:r>
              <a:rPr lang="es-MX" dirty="0" smtClean="0"/>
              <a:t>Riesgo </a:t>
            </a:r>
            <a:r>
              <a:rPr lang="es-MX" dirty="0"/>
              <a:t>País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40</a:t>
            </a:fld>
            <a:endParaRPr lang="es-MX" dirty="0"/>
          </a:p>
        </p:txBody>
      </p:sp>
      <p:grpSp>
        <p:nvGrpSpPr>
          <p:cNvPr id="9" name="8 Grupo"/>
          <p:cNvGrpSpPr/>
          <p:nvPr/>
        </p:nvGrpSpPr>
        <p:grpSpPr>
          <a:xfrm>
            <a:off x="692696" y="3203848"/>
            <a:ext cx="5491262" cy="3851077"/>
            <a:chOff x="736600" y="2800350"/>
            <a:chExt cx="5491262" cy="3851077"/>
          </a:xfrm>
        </p:grpSpPr>
        <p:pic>
          <p:nvPicPr>
            <p:cNvPr id="1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6600" y="2800350"/>
              <a:ext cx="5391150" cy="354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1 CuadroTexto"/>
            <p:cNvSpPr txBox="1"/>
            <p:nvPr/>
          </p:nvSpPr>
          <p:spPr>
            <a:xfrm>
              <a:off x="836712" y="6343650"/>
              <a:ext cx="5391150" cy="307777"/>
            </a:xfrm>
            <a:prstGeom prst="rect">
              <a:avLst/>
            </a:prstGeom>
            <a:noFill/>
          </p:spPr>
          <p:txBody>
            <a:bodyPr wrap="square" rtlCol="0">
              <a:spAutoFit/>
            </a:bodyPr>
            <a:lstStyle/>
            <a:p>
              <a:pPr algn="r"/>
              <a:r>
                <a:rPr lang="es-MX" sz="1400" dirty="0" smtClean="0"/>
                <a:t>Fuente</a:t>
              </a:r>
              <a:r>
                <a:rPr lang="es-MX" sz="1400" dirty="0"/>
                <a:t>: </a:t>
              </a:r>
              <a:r>
                <a:rPr lang="es-MX" sz="1400" dirty="0" smtClean="0"/>
                <a:t>Elaboración </a:t>
              </a:r>
              <a:r>
                <a:rPr lang="es-MX" sz="1400" dirty="0"/>
                <a:t>Propia con datos </a:t>
              </a:r>
              <a:r>
                <a:rPr lang="es-MX" sz="1400" dirty="0" smtClean="0"/>
                <a:t>de Euromoney</a:t>
              </a:r>
              <a:endParaRPr lang="es-MX" sz="1400" dirty="0"/>
            </a:p>
          </p:txBody>
        </p:sp>
      </p:grpSp>
    </p:spTree>
    <p:extLst>
      <p:ext uri="{BB962C8B-B14F-4D97-AF65-F5344CB8AC3E}">
        <p14:creationId xmlns:p14="http://schemas.microsoft.com/office/powerpoint/2010/main" val="21877996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XIV. </a:t>
            </a:r>
            <a:r>
              <a:rPr lang="es-MX" dirty="0" smtClean="0"/>
              <a:t>Riesgo </a:t>
            </a:r>
            <a:r>
              <a:rPr lang="es-MX" dirty="0"/>
              <a:t>País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41</a:t>
            </a:fld>
            <a:endParaRPr lang="es-MX"/>
          </a:p>
        </p:txBody>
      </p:sp>
      <p:sp>
        <p:nvSpPr>
          <p:cNvPr id="4" name="3 Marcador de contenido"/>
          <p:cNvSpPr>
            <a:spLocks noGrp="1"/>
          </p:cNvSpPr>
          <p:nvPr>
            <p:ph sz="quarter" idx="1"/>
          </p:nvPr>
        </p:nvSpPr>
        <p:spPr>
          <a:xfrm>
            <a:off x="0" y="2133600"/>
            <a:ext cx="6858000" cy="7010400"/>
          </a:xfrm>
        </p:spPr>
        <p:txBody>
          <a:bodyPr>
            <a:normAutofit/>
          </a:bodyPr>
          <a:lstStyle/>
          <a:p>
            <a:r>
              <a:rPr lang="es-MX" dirty="0" smtClean="0"/>
              <a:t>Valor Riesgo País</a:t>
            </a:r>
          </a:p>
          <a:p>
            <a:pPr lvl="1"/>
            <a:r>
              <a:rPr lang="es-MX" dirty="0" smtClean="0"/>
              <a:t>Veamos </a:t>
            </a:r>
            <a:r>
              <a:rPr lang="es-MX" dirty="0"/>
              <a:t>qué sucedió en las economías latinoamericanas</a:t>
            </a:r>
            <a:r>
              <a:rPr lang="es-MX" dirty="0" smtClean="0"/>
              <a:t>:</a:t>
            </a:r>
          </a:p>
          <a:p>
            <a:pPr lvl="1"/>
            <a:endParaRPr lang="es-MX" dirty="0"/>
          </a:p>
          <a:p>
            <a:pPr lvl="1"/>
            <a:endParaRPr lang="es-MX" dirty="0" smtClean="0"/>
          </a:p>
          <a:p>
            <a:pPr lvl="1"/>
            <a:endParaRPr lang="es-MX" dirty="0"/>
          </a:p>
          <a:p>
            <a:pPr lvl="1"/>
            <a:endParaRPr lang="es-MX" dirty="0" smtClean="0"/>
          </a:p>
          <a:p>
            <a:pPr lvl="1"/>
            <a:endParaRPr lang="es-MX" dirty="0"/>
          </a:p>
          <a:p>
            <a:pPr lvl="1"/>
            <a:endParaRPr lang="es-MX" dirty="0" smtClean="0"/>
          </a:p>
          <a:p>
            <a:pPr marL="365760" lvl="1" indent="0">
              <a:buNone/>
            </a:pPr>
            <a:endParaRPr lang="es-MX" dirty="0" smtClean="0"/>
          </a:p>
          <a:p>
            <a:pPr lvl="1"/>
            <a:r>
              <a:rPr lang="es-MX" dirty="0"/>
              <a:t>Entre </a:t>
            </a:r>
            <a:r>
              <a:rPr lang="es-MX" dirty="0" smtClean="0"/>
              <a:t>2010</a:t>
            </a:r>
            <a:r>
              <a:rPr lang="es-MX" dirty="0" smtClean="0"/>
              <a:t> </a:t>
            </a:r>
            <a:r>
              <a:rPr lang="es-MX" dirty="0"/>
              <a:t>y </a:t>
            </a:r>
            <a:r>
              <a:rPr lang="es-MX" dirty="0" smtClean="0"/>
              <a:t>2015, </a:t>
            </a:r>
            <a:r>
              <a:rPr lang="es-MX" dirty="0"/>
              <a:t>el riesgo país de Brasil fue mucho mayor que el riesgo país de Uruguay, sin embargo, Brasil creció mucho más que Uruguay.</a:t>
            </a:r>
          </a:p>
          <a:p>
            <a:pPr lvl="1"/>
            <a:endParaRPr lang="es-MX" dirty="0" smtClean="0"/>
          </a:p>
          <a:p>
            <a:pPr lvl="1"/>
            <a:endParaRPr lang="es-MX" dirty="0" smtClean="0"/>
          </a:p>
          <a:p>
            <a:pPr marL="0" indent="0">
              <a:buNone/>
            </a:pPr>
            <a:endParaRPr lang="es-MX" dirty="0"/>
          </a:p>
        </p:txBody>
      </p:sp>
      <p:grpSp>
        <p:nvGrpSpPr>
          <p:cNvPr id="7" name="6 Grupo"/>
          <p:cNvGrpSpPr/>
          <p:nvPr/>
        </p:nvGrpSpPr>
        <p:grpSpPr>
          <a:xfrm>
            <a:off x="88726" y="3563888"/>
            <a:ext cx="6769274" cy="3079552"/>
            <a:chOff x="88726" y="3563888"/>
            <a:chExt cx="6769274" cy="3079552"/>
          </a:xfrm>
        </p:grpSpPr>
        <p:pic>
          <p:nvPicPr>
            <p:cNvPr id="922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726" y="3563888"/>
              <a:ext cx="6724650"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1 CuadroTexto"/>
            <p:cNvSpPr txBox="1"/>
            <p:nvPr/>
          </p:nvSpPr>
          <p:spPr>
            <a:xfrm>
              <a:off x="1466850" y="6335663"/>
              <a:ext cx="5391150" cy="307777"/>
            </a:xfrm>
            <a:prstGeom prst="rect">
              <a:avLst/>
            </a:prstGeom>
            <a:noFill/>
          </p:spPr>
          <p:txBody>
            <a:bodyPr wrap="square" rtlCol="0">
              <a:spAutoFit/>
            </a:bodyPr>
            <a:lstStyle/>
            <a:p>
              <a:pPr algn="r"/>
              <a:r>
                <a:rPr lang="es-MX" sz="1400" dirty="0" smtClean="0"/>
                <a:t>Fuente</a:t>
              </a:r>
              <a:r>
                <a:rPr lang="es-MX" sz="1400" dirty="0"/>
                <a:t>: </a:t>
              </a:r>
              <a:r>
                <a:rPr lang="es-MX" sz="1400" dirty="0" smtClean="0"/>
                <a:t>Elaboración </a:t>
              </a:r>
              <a:r>
                <a:rPr lang="es-MX" sz="1400" dirty="0"/>
                <a:t>Propia con datos </a:t>
              </a:r>
              <a:r>
                <a:rPr lang="es-MX" sz="1400" dirty="0" smtClean="0"/>
                <a:t>de Euromoney</a:t>
              </a:r>
              <a:endParaRPr lang="es-MX" sz="1400" dirty="0"/>
            </a:p>
          </p:txBody>
        </p:sp>
      </p:grpSp>
    </p:spTree>
    <p:extLst>
      <p:ext uri="{BB962C8B-B14F-4D97-AF65-F5344CB8AC3E}">
        <p14:creationId xmlns:p14="http://schemas.microsoft.com/office/powerpoint/2010/main" val="26405710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42</a:t>
            </a:fld>
            <a:endParaRPr lang="es-MX" dirty="0"/>
          </a:p>
        </p:txBody>
      </p:sp>
      <p:sp>
        <p:nvSpPr>
          <p:cNvPr id="4" name="3 Marcador de contenido"/>
          <p:cNvSpPr>
            <a:spLocks noGrp="1"/>
          </p:cNvSpPr>
          <p:nvPr>
            <p:ph sz="quarter" idx="1"/>
          </p:nvPr>
        </p:nvSpPr>
        <p:spPr/>
        <p:txBody>
          <a:bodyPr>
            <a:normAutofit/>
          </a:bodyPr>
          <a:lstStyle/>
          <a:p>
            <a:pPr marL="514350" indent="-514350" algn="just">
              <a:buFont typeface="+mj-lt"/>
              <a:buAutoNum type="arabicPeriod"/>
            </a:pPr>
            <a:r>
              <a:rPr lang="es-MX" dirty="0"/>
              <a:t>Menciona de que el riesgo país por sí solo no es un indicador confiable.</a:t>
            </a:r>
          </a:p>
          <a:p>
            <a:pPr marL="514350" indent="-514350" algn="just">
              <a:buFont typeface="+mj-lt"/>
              <a:buAutoNum type="arabicPeriod"/>
            </a:pPr>
            <a:endParaRPr lang="es-MX" dirty="0"/>
          </a:p>
          <a:p>
            <a:pPr marL="514350" indent="-514350" algn="just">
              <a:buFont typeface="+mj-lt"/>
              <a:buAutoNum type="arabicPeriod"/>
            </a:pPr>
            <a:r>
              <a:rPr lang="es-MX" dirty="0"/>
              <a:t>Menciona de que el riesgo país por sí solo no es un indicador confiable</a:t>
            </a:r>
          </a:p>
          <a:p>
            <a:pPr marL="514350" indent="-514350" algn="just">
              <a:buFont typeface="+mj-lt"/>
              <a:buAutoNum type="arabicPeriod"/>
            </a:pPr>
            <a:endParaRPr lang="es-MX" dirty="0"/>
          </a:p>
          <a:p>
            <a:pPr marL="514350" indent="-514350" algn="just">
              <a:buFont typeface="+mj-lt"/>
              <a:buAutoNum type="arabicPeriod"/>
            </a:pPr>
            <a:r>
              <a:rPr lang="es-MX" dirty="0"/>
              <a:t>Menciona de que se componen los indicadores analíticos.</a:t>
            </a:r>
          </a:p>
          <a:p>
            <a:pPr marL="514350" indent="-514350" algn="just">
              <a:buFont typeface="+mj-lt"/>
              <a:buAutoNum type="arabicPeriod"/>
            </a:pPr>
            <a:endParaRPr lang="es-MX" dirty="0"/>
          </a:p>
          <a:p>
            <a:pPr marL="514350" indent="-514350" algn="just">
              <a:buFont typeface="+mj-lt"/>
              <a:buAutoNum type="arabicPeriod"/>
            </a:pPr>
            <a:r>
              <a:rPr lang="es-MX" dirty="0"/>
              <a:t>Menciona de que se componen los indicadores crediticios.</a:t>
            </a:r>
          </a:p>
          <a:p>
            <a:pPr marL="514350" indent="-514350" algn="just">
              <a:buFont typeface="+mj-lt"/>
              <a:buAutoNum type="arabicPeriod"/>
            </a:pPr>
            <a:endParaRPr lang="es-MX" dirty="0"/>
          </a:p>
        </p:txBody>
      </p:sp>
      <p:sp>
        <p:nvSpPr>
          <p:cNvPr id="5" name="4 CuadroTexto"/>
          <p:cNvSpPr txBox="1"/>
          <p:nvPr/>
        </p:nvSpPr>
        <p:spPr>
          <a:xfrm>
            <a:off x="-4563888" y="1907704"/>
            <a:ext cx="3816424" cy="923330"/>
          </a:xfrm>
          <a:prstGeom prst="rect">
            <a:avLst/>
          </a:prstGeom>
          <a:noFill/>
        </p:spPr>
        <p:txBody>
          <a:bodyPr wrap="square" rtlCol="0">
            <a:spAutoFit/>
          </a:bodyPr>
          <a:lstStyle/>
          <a:p>
            <a:endParaRPr lang="es-MX" dirty="0"/>
          </a:p>
          <a:p>
            <a:endParaRPr lang="es-MX" dirty="0" smtClean="0"/>
          </a:p>
          <a:p>
            <a:endParaRPr lang="es-MX" dirty="0"/>
          </a:p>
        </p:txBody>
      </p:sp>
    </p:spTree>
    <p:extLst>
      <p:ext uri="{BB962C8B-B14F-4D97-AF65-F5344CB8AC3E}">
        <p14:creationId xmlns:p14="http://schemas.microsoft.com/office/powerpoint/2010/main" val="25853834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Respuestas.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43</a:t>
            </a:fld>
            <a:endParaRPr lang="es-MX" dirty="0"/>
          </a:p>
        </p:txBody>
      </p:sp>
      <p:sp>
        <p:nvSpPr>
          <p:cNvPr id="4" name="3 Marcador de contenido"/>
          <p:cNvSpPr>
            <a:spLocks noGrp="1"/>
          </p:cNvSpPr>
          <p:nvPr>
            <p:ph sz="quarter" idx="1"/>
          </p:nvPr>
        </p:nvSpPr>
        <p:spPr/>
        <p:txBody>
          <a:bodyPr>
            <a:normAutofit/>
          </a:bodyPr>
          <a:lstStyle/>
          <a:p>
            <a:pPr marL="514350" indent="-514350" algn="just">
              <a:buFont typeface="+mj-lt"/>
              <a:buAutoNum type="arabicPeriod"/>
            </a:pPr>
            <a:r>
              <a:rPr lang="es-MX" dirty="0" smtClean="0"/>
              <a:t>De </a:t>
            </a:r>
            <a:r>
              <a:rPr lang="es-MX" dirty="0"/>
              <a:t>la evolución de la inversión y el crecimiento.</a:t>
            </a:r>
          </a:p>
          <a:p>
            <a:pPr marL="514350" indent="-514350" algn="just">
              <a:buFont typeface="+mj-lt"/>
              <a:buAutoNum type="arabicPeriod"/>
            </a:pPr>
            <a:endParaRPr lang="es-MX" dirty="0"/>
          </a:p>
          <a:p>
            <a:pPr marL="514350" indent="-514350" algn="just">
              <a:buFont typeface="+mj-lt"/>
              <a:buAutoNum type="arabicPeriod"/>
            </a:pPr>
            <a:r>
              <a:rPr lang="es-MX" dirty="0" smtClean="0"/>
              <a:t>De </a:t>
            </a:r>
            <a:r>
              <a:rPr lang="es-MX" dirty="0"/>
              <a:t>la evolución de la inversión y el crecimiento.</a:t>
            </a:r>
          </a:p>
          <a:p>
            <a:pPr marL="514350" indent="-514350" algn="just">
              <a:buFont typeface="+mj-lt"/>
              <a:buAutoNum type="arabicPeriod"/>
            </a:pPr>
            <a:endParaRPr lang="es-MX" dirty="0"/>
          </a:p>
          <a:p>
            <a:pPr marL="514350" indent="-514350" algn="just">
              <a:buFont typeface="+mj-lt"/>
              <a:buAutoNum type="arabicPeriod"/>
            </a:pPr>
            <a:r>
              <a:rPr lang="es-MX" dirty="0" smtClean="0"/>
              <a:t>Desempeño </a:t>
            </a:r>
            <a:r>
              <a:rPr lang="es-MX" dirty="0"/>
              <a:t>económico y riesgo político</a:t>
            </a:r>
          </a:p>
          <a:p>
            <a:pPr marL="514350" indent="-514350" algn="just">
              <a:buFont typeface="+mj-lt"/>
              <a:buAutoNum type="arabicPeriod"/>
            </a:pPr>
            <a:endParaRPr lang="es-MX" dirty="0"/>
          </a:p>
          <a:p>
            <a:pPr marL="514350" indent="-514350" algn="just">
              <a:buFont typeface="+mj-lt"/>
              <a:buAutoNum type="arabicPeriod"/>
            </a:pPr>
            <a:r>
              <a:rPr lang="es-MX" dirty="0" smtClean="0"/>
              <a:t>Indicadores </a:t>
            </a:r>
            <a:r>
              <a:rPr lang="es-MX" dirty="0"/>
              <a:t>de deuda, deuda de </a:t>
            </a:r>
            <a:r>
              <a:rPr lang="es-MX" dirty="0" smtClean="0"/>
              <a:t>default y Calificación </a:t>
            </a:r>
            <a:r>
              <a:rPr lang="es-MX" dirty="0"/>
              <a:t>crediticia </a:t>
            </a:r>
          </a:p>
          <a:p>
            <a:pPr marL="514350" indent="-514350" algn="just">
              <a:buFont typeface="+mj-lt"/>
              <a:buAutoNum type="arabicPeriod"/>
            </a:pPr>
            <a:endParaRPr lang="es-MX" dirty="0"/>
          </a:p>
        </p:txBody>
      </p:sp>
    </p:spTree>
    <p:extLst>
      <p:ext uri="{BB962C8B-B14F-4D97-AF65-F5344CB8AC3E}">
        <p14:creationId xmlns:p14="http://schemas.microsoft.com/office/powerpoint/2010/main" val="294837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XV. VALOR </a:t>
            </a:r>
            <a:r>
              <a:rPr lang="es-MX" dirty="0" smtClean="0"/>
              <a:t>EN RIESGO METODOLOGÍA DEL VAR </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44</a:t>
            </a:fld>
            <a:endParaRPr lang="es-MX"/>
          </a:p>
        </p:txBody>
      </p:sp>
      <p:sp>
        <p:nvSpPr>
          <p:cNvPr id="5" name="4 Marcador de contenido"/>
          <p:cNvSpPr>
            <a:spLocks noGrp="1"/>
          </p:cNvSpPr>
          <p:nvPr>
            <p:ph sz="quarter" idx="1"/>
          </p:nvPr>
        </p:nvSpPr>
        <p:spPr>
          <a:xfrm>
            <a:off x="0" y="2133600"/>
            <a:ext cx="6858000" cy="7010400"/>
          </a:xfrm>
        </p:spPr>
        <p:txBody>
          <a:bodyPr>
            <a:normAutofit fontScale="55000" lnSpcReduction="20000"/>
          </a:bodyPr>
          <a:lstStyle/>
          <a:p>
            <a:pPr algn="just"/>
            <a:r>
              <a:rPr lang="es-MX" dirty="0"/>
              <a:t>En esta área de conocimiento se desarrolló la teoría de la simulación que podría definirse como un medio que experimenta con un modelo detallado de un sistema real para determinar como </a:t>
            </a:r>
            <a:r>
              <a:rPr lang="es-MX" dirty="0" smtClean="0"/>
              <a:t> </a:t>
            </a:r>
            <a:r>
              <a:rPr lang="es-MX" dirty="0"/>
              <a:t>responderá el sistema a los cambios en su estructura o entorno [</a:t>
            </a:r>
            <a:r>
              <a:rPr lang="es-MX" dirty="0" err="1"/>
              <a:t>Harrell</a:t>
            </a:r>
            <a:r>
              <a:rPr lang="es-MX" dirty="0"/>
              <a:t>, C., Tumay, K; 2001]. Por otro lado se podría afirmar que la simulación permite experimentar con un modelo del sistema para comprender mejor los procesos, con el fin de mejorar la actividad en las empresas [Harrington, H. J. y Tumay, K; 1999]. Finalmente un aspecto muy importante a destacar dentro de las distintas definiciones de la teoría de la simulación es que ésta pretende imitar el comportamiento del sistema real, evolucionando como éste, pero lo más frecuente es estudiar además la evolución del sistema en el tiempo. </a:t>
            </a:r>
          </a:p>
          <a:p>
            <a:pPr algn="just"/>
            <a:r>
              <a:rPr lang="es-MX" dirty="0" smtClean="0"/>
              <a:t>A </a:t>
            </a:r>
            <a:r>
              <a:rPr lang="es-MX" dirty="0"/>
              <a:t>nivel de planificación y control estratégicos de una empresa, los modelos de simulación insertan varios inputs a un sistema y proporcionan un modelo para evaluar o volver a diseñar y medir o cuantificar factores tan importantes como la satisfacción del cliente, la utilización de recursos, el proceso de reingeniería y el tiempo invertido en todo ello. Si nos refiriéramos al proceso de reingeniería o proceso de innovación, como a veces se le denomina, éste es un medio por el que las organizaciones intentan reinventarse. Este esfuerzo comporta procesos de replanteamiento, búsqueda de procesos innovadores y por ello más efectivos y eficientes de cara a ser productoras de mayor numero de negocios. </a:t>
            </a:r>
          </a:p>
          <a:p>
            <a:pPr algn="just"/>
            <a:r>
              <a:rPr lang="es-MX" dirty="0" smtClean="0"/>
              <a:t>Una </a:t>
            </a:r>
            <a:r>
              <a:rPr lang="es-MX" dirty="0"/>
              <a:t>herramienta básica utilizada para replantear los procesos en las organizaciones es la simulación. La simulación es un medio mediante el cual tanto nuevos procesos como procesos ya existentes pueden proyectarse, evaluarse y contemplarse sin correr el riesgo asociado a experiencias llevadas a cabo en un sistema real. Es decir, permite a las organizaciones estudiar sus procesos desde una perspectiva sistemática procurando una mejor comprensión de la causa y efecto entre ellos además de permitir una mejor predicción de ciertas situaciones. La teoría de la simulación permite valorar, replantear y medir, por ejemplo, la satisfacción del cliente ante un nuevo proceso, la utilización de recursos en el nuevo proceso o incluso el tiempo para minimizarle. Todas estas posibilidades hacen de la simulación un instrumento ideal para un esfuerzo de replanteamiento de la </a:t>
            </a:r>
            <a:r>
              <a:rPr lang="es-MX" dirty="0" smtClean="0"/>
              <a:t>empresa</a:t>
            </a:r>
            <a:endParaRPr lang="es-MX" dirty="0"/>
          </a:p>
        </p:txBody>
      </p:sp>
    </p:spTree>
    <p:extLst>
      <p:ext uri="{BB962C8B-B14F-4D97-AF65-F5344CB8AC3E}">
        <p14:creationId xmlns:p14="http://schemas.microsoft.com/office/powerpoint/2010/main" val="112230178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XV. Valor </a:t>
            </a:r>
            <a:r>
              <a:rPr lang="es-MX" dirty="0"/>
              <a:t>en </a:t>
            </a:r>
            <a:r>
              <a:rPr lang="es-MX" dirty="0" smtClean="0"/>
              <a:t>Riesgo Metodología del </a:t>
            </a:r>
            <a:r>
              <a:rPr lang="es-MX" dirty="0" err="1"/>
              <a:t>VaR</a:t>
            </a:r>
            <a:r>
              <a:rPr lang="es-MX" dirty="0"/>
              <a:t> </a:t>
            </a:r>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45</a:t>
            </a:fld>
            <a:endParaRPr lang="es-MX"/>
          </a:p>
        </p:txBody>
      </p:sp>
      <p:sp>
        <p:nvSpPr>
          <p:cNvPr id="4" name="3 Marcador de contenido"/>
          <p:cNvSpPr>
            <a:spLocks noGrp="1"/>
          </p:cNvSpPr>
          <p:nvPr>
            <p:ph sz="quarter" idx="1"/>
          </p:nvPr>
        </p:nvSpPr>
        <p:spPr>
          <a:xfrm>
            <a:off x="0" y="1979712"/>
            <a:ext cx="6858000" cy="7164288"/>
          </a:xfrm>
        </p:spPr>
        <p:txBody>
          <a:bodyPr>
            <a:normAutofit fontScale="55000" lnSpcReduction="20000"/>
          </a:bodyPr>
          <a:lstStyle/>
          <a:p>
            <a:pPr algn="just"/>
            <a:r>
              <a:rPr lang="es-MX" dirty="0"/>
              <a:t>¿Qué es el valor en riesgo?</a:t>
            </a:r>
          </a:p>
          <a:p>
            <a:pPr lvl="1" algn="just"/>
            <a:r>
              <a:rPr lang="es-MX" dirty="0"/>
              <a:t>El valor en riesgo, o </a:t>
            </a:r>
            <a:r>
              <a:rPr lang="es-MX" dirty="0" err="1"/>
              <a:t>VaR</a:t>
            </a:r>
            <a:r>
              <a:rPr lang="es-MX" dirty="0"/>
              <a:t> (</a:t>
            </a:r>
            <a:r>
              <a:rPr lang="es-MX" dirty="0" err="1"/>
              <a:t>Value</a:t>
            </a:r>
            <a:r>
              <a:rPr lang="es-MX" dirty="0"/>
              <a:t> at </a:t>
            </a:r>
            <a:r>
              <a:rPr lang="es-MX" dirty="0" err="1"/>
              <a:t>Risk</a:t>
            </a:r>
            <a:r>
              <a:rPr lang="es-MX" dirty="0"/>
              <a:t>) es una técnica utilizada para estimar la probabilidad de pérdidas de un portafolio en base al análisis estadístico de datos históricos de tendencia y volatilidad de precios.</a:t>
            </a:r>
          </a:p>
          <a:p>
            <a:pPr algn="just"/>
            <a:r>
              <a:rPr lang="es-MX" dirty="0"/>
              <a:t>Para un portafolio dado, nivel de significancia y horizonte temporal, el valor en riesgo es la estimación de la máxima pérdida posible en condiciones "normales" de mercado y sin cambios en el portafolio durante el horizonte temporal.</a:t>
            </a:r>
          </a:p>
          <a:p>
            <a:pPr algn="just"/>
            <a:r>
              <a:rPr lang="es-MX" dirty="0"/>
              <a:t>El Valor en Riesgo es hoy en día una de las herramientas más utilizadas como medida de riesgo por los organismos reguladores de todo el mundo así como por bancos, entidades financieras y gestores de carteras. El Valor en Riesgo (</a:t>
            </a:r>
            <a:r>
              <a:rPr lang="es-MX" dirty="0" err="1"/>
              <a:t>VaR</a:t>
            </a:r>
            <a:r>
              <a:rPr lang="es-MX" dirty="0"/>
              <a:t>) es un concepto que comenzó a ganar popularidad a principios de la década de 1980 al ser utilizado como medida de riesgo de sus portafolios por las principales entidades financieras de los países desarrollados. A mediados de la década de 1990 este uso del </a:t>
            </a:r>
            <a:r>
              <a:rPr lang="es-MX" dirty="0" err="1"/>
              <a:t>VaR</a:t>
            </a:r>
            <a:r>
              <a:rPr lang="es-MX" dirty="0"/>
              <a:t> como medida de riesgo se extendió a los organismos reguladores, lo que se vio reflejado en la recomendación que hizo el Comité de Basilea para la Supervisión Bancaria en 1995 de que los Bancos utilizasen el cálculo del Valor en Riesgo para estimar sus requerimientos de capital en función del riesgo de mercado que asumían. La Reserva Federal de lo Estados Unidos adoptó esta recomendación ese mismo año.</a:t>
            </a:r>
          </a:p>
          <a:p>
            <a:pPr algn="just"/>
            <a:r>
              <a:rPr lang="es-MX" dirty="0"/>
              <a:t>La popularidad del uso del Valor en Riesgo para establecer estrategias de gestión de riesgo viene, sin duda, de que es un concepto sencillo cuya interpretación es fácil de realizar: es la estimación de la mayor pérdida posible dado un portafolio, un nivel de confianza y un horizonte temporal determinado. No obstante, cuenta con ciertos defectos por los cuáles también sufre fuertes críticas desde algunos sectores, entre ellos: supone una composición constante del portafolio, lo cuál hace que el </a:t>
            </a:r>
            <a:r>
              <a:rPr lang="es-MX" dirty="0" err="1"/>
              <a:t>VaR</a:t>
            </a:r>
            <a:r>
              <a:rPr lang="es-MX" dirty="0"/>
              <a:t> carezca de utilidad en carteras con alto grado de transacciones, su cálculo se centra en la parte central de la distribución de los datos e ignora las colas y asume un entorno "normal" no incluyendo factores extremos como pueden ser ciertas catástrofes u otros eventos que ocurren a muy largo plazo y que, por tanto, quedan fueran del horizonte temporal de cálculo.</a:t>
            </a:r>
          </a:p>
          <a:p>
            <a:pPr algn="just"/>
            <a:endParaRPr lang="es-MX" dirty="0"/>
          </a:p>
        </p:txBody>
      </p:sp>
      <p:sp>
        <p:nvSpPr>
          <p:cNvPr id="5" name="4 CuadroTexto"/>
          <p:cNvSpPr txBox="1"/>
          <p:nvPr/>
        </p:nvSpPr>
        <p:spPr>
          <a:xfrm>
            <a:off x="-4779912" y="1691680"/>
            <a:ext cx="5256584" cy="646331"/>
          </a:xfrm>
          <a:prstGeom prst="rect">
            <a:avLst/>
          </a:prstGeom>
          <a:noFill/>
        </p:spPr>
        <p:txBody>
          <a:bodyPr wrap="square" rtlCol="0">
            <a:spAutoFit/>
          </a:bodyPr>
          <a:lstStyle/>
          <a:p>
            <a:endParaRPr lang="es-MX" dirty="0" smtClean="0"/>
          </a:p>
          <a:p>
            <a:endParaRPr lang="es-MX" dirty="0"/>
          </a:p>
        </p:txBody>
      </p:sp>
    </p:spTree>
    <p:extLst>
      <p:ext uri="{BB962C8B-B14F-4D97-AF65-F5344CB8AC3E}">
        <p14:creationId xmlns:p14="http://schemas.microsoft.com/office/powerpoint/2010/main" val="28455475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XV. Valor </a:t>
            </a:r>
            <a:r>
              <a:rPr lang="es-MX" dirty="0"/>
              <a:t>en </a:t>
            </a:r>
            <a:r>
              <a:rPr lang="es-MX" dirty="0" smtClean="0"/>
              <a:t>Riesgo Metodología del </a:t>
            </a:r>
            <a:r>
              <a:rPr lang="es-MX" dirty="0" err="1"/>
              <a:t>VaR</a:t>
            </a:r>
            <a:r>
              <a:rPr lang="es-MX" dirty="0"/>
              <a:t> </a:t>
            </a:r>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46</a:t>
            </a:fld>
            <a:endParaRPr lang="es-MX"/>
          </a:p>
        </p:txBody>
      </p:sp>
      <p:sp>
        <p:nvSpPr>
          <p:cNvPr id="4" name="3 Marcador de contenido"/>
          <p:cNvSpPr>
            <a:spLocks noGrp="1"/>
          </p:cNvSpPr>
          <p:nvPr>
            <p:ph sz="quarter" idx="1"/>
          </p:nvPr>
        </p:nvSpPr>
        <p:spPr>
          <a:xfrm>
            <a:off x="0" y="1979712"/>
            <a:ext cx="6858000" cy="7164288"/>
          </a:xfrm>
        </p:spPr>
        <p:txBody>
          <a:bodyPr>
            <a:normAutofit fontScale="77500" lnSpcReduction="20000"/>
          </a:bodyPr>
          <a:lstStyle/>
          <a:p>
            <a:pPr algn="just"/>
            <a:r>
              <a:rPr lang="es-MX" dirty="0"/>
              <a:t>Cálculo de Valor en Riesgo</a:t>
            </a:r>
          </a:p>
          <a:p>
            <a:pPr lvl="1" algn="just"/>
            <a:r>
              <a:rPr lang="es-MX" dirty="0"/>
              <a:t>El valor en riesgo respondería la pregunta: ¿cuánto puedo perder en N tiempo con una probabilidad de (1-α)%? Donde N es el horizonte temporal preestablecido y (1-α)% el nivel de confianza para el que se realiza el cálculo del </a:t>
            </a:r>
            <a:r>
              <a:rPr lang="es-MX" dirty="0" err="1"/>
              <a:t>VaR</a:t>
            </a:r>
            <a:r>
              <a:rPr lang="es-MX" dirty="0"/>
              <a:t>. La elección de los valores α y N es esencial en el cálculo del valor en riesgo. Estos parámetros son combinados comúnmente con valores de 1% y 5% para el nivel de confianza y un día y dos semanas para el horizonte temporal respectivamente, aunque también se usan otras combinaciones.</a:t>
            </a:r>
          </a:p>
          <a:p>
            <a:pPr lvl="2" algn="just"/>
            <a:r>
              <a:rPr lang="es-MX" dirty="0"/>
              <a:t>La elección de un valor de α y de un horizonte temporal depende del uso que se le vaya a dar al </a:t>
            </a:r>
            <a:r>
              <a:rPr lang="es-MX" dirty="0" err="1"/>
              <a:t>VaR</a:t>
            </a:r>
            <a:r>
              <a:rPr lang="es-MX" dirty="0"/>
              <a:t> así como de las características del portafolio. Por ejemplo, para un portafolio donde se realiza un gran número de operaciones en unas horas, se deberá escoger un horizonte temporal corto, por ejemplo de dos horas, mientras que para otros portafolios más estables se deberán elegir horizontes temporales acordes, por ejemplo, un día (el más usual), 1 año, etc. Así mismo, el valor de α se deberá elegir de acuerdo al uso del </a:t>
            </a:r>
            <a:r>
              <a:rPr lang="es-MX" dirty="0" err="1"/>
              <a:t>VaR</a:t>
            </a:r>
            <a:r>
              <a:rPr lang="es-MX" dirty="0"/>
              <a:t> y a las características del portafolio, por ejemplo, si el cálculo del </a:t>
            </a:r>
            <a:r>
              <a:rPr lang="es-MX" dirty="0" err="1"/>
              <a:t>VaR</a:t>
            </a:r>
            <a:r>
              <a:rPr lang="es-MX" dirty="0"/>
              <a:t> va dirigido al cumplimiento de la normativa impuesta por los organismos reguladores, normalmente se realizarán los cálculos para un alto nivel de confianza (del 99%, α = 0,01 o α = 1%).</a:t>
            </a:r>
          </a:p>
          <a:p>
            <a:pPr lvl="2" algn="just"/>
            <a:r>
              <a:rPr lang="es-MX" dirty="0"/>
              <a:t>En definitiva, para un horizonte temporal dado y un nivel de confianza dado, tendríamos que calcular del percentil α más bajo de la campana de distribución de las posibles pérdidas del portafolio.</a:t>
            </a:r>
          </a:p>
          <a:p>
            <a:pPr algn="just"/>
            <a:endParaRPr lang="es-MX" dirty="0"/>
          </a:p>
        </p:txBody>
      </p:sp>
    </p:spTree>
    <p:extLst>
      <p:ext uri="{BB962C8B-B14F-4D97-AF65-F5344CB8AC3E}">
        <p14:creationId xmlns:p14="http://schemas.microsoft.com/office/powerpoint/2010/main" val="2471830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XV. Valor </a:t>
            </a:r>
            <a:r>
              <a:rPr lang="es-MX" dirty="0"/>
              <a:t>en </a:t>
            </a:r>
            <a:r>
              <a:rPr lang="es-MX" dirty="0" smtClean="0"/>
              <a:t>Riesgo Metodología del </a:t>
            </a:r>
            <a:r>
              <a:rPr lang="es-MX" dirty="0" err="1"/>
              <a:t>VaR</a:t>
            </a:r>
            <a:r>
              <a:rPr lang="es-MX" dirty="0"/>
              <a:t> </a:t>
            </a:r>
          </a:p>
        </p:txBody>
      </p:sp>
      <p:sp>
        <p:nvSpPr>
          <p:cNvPr id="4" name="3 Marcador de contenido"/>
          <p:cNvSpPr>
            <a:spLocks noGrp="1"/>
          </p:cNvSpPr>
          <p:nvPr>
            <p:ph sz="quarter" idx="1"/>
          </p:nvPr>
        </p:nvSpPr>
        <p:spPr>
          <a:xfrm>
            <a:off x="0" y="2119423"/>
            <a:ext cx="6858000" cy="3604705"/>
          </a:xfrm>
        </p:spPr>
        <p:txBody>
          <a:bodyPr>
            <a:noAutofit/>
          </a:bodyPr>
          <a:lstStyle/>
          <a:p>
            <a:pPr algn="just"/>
            <a:r>
              <a:rPr lang="es-MX" sz="1600" dirty="0"/>
              <a:t>Cálculo de Valor en </a:t>
            </a:r>
            <a:r>
              <a:rPr lang="es-MX" sz="1600" dirty="0" smtClean="0"/>
              <a:t>Riesgo</a:t>
            </a:r>
          </a:p>
          <a:p>
            <a:pPr lvl="1" algn="just"/>
            <a:r>
              <a:rPr lang="es-MX" sz="1400" dirty="0"/>
              <a:t>El punto de corte de este percentil con la campana de distribución de los posibles valores del portafolio nos dará el valor del portafolio más bajo esperado con un (1-α)% de confianza. Así que podemos definir el valor en riesgo como:</a:t>
            </a:r>
          </a:p>
          <a:p>
            <a:pPr marL="0" indent="0" algn="just">
              <a:buNone/>
            </a:pPr>
            <a:r>
              <a:rPr lang="es-MX" sz="1600" dirty="0" smtClean="0"/>
              <a:t>			</a:t>
            </a:r>
            <a:r>
              <a:rPr lang="es-MX" sz="1600" dirty="0" err="1" smtClean="0"/>
              <a:t>VaR</a:t>
            </a:r>
            <a:r>
              <a:rPr lang="es-MX" sz="1600" dirty="0" smtClean="0"/>
              <a:t> </a:t>
            </a:r>
            <a:r>
              <a:rPr lang="es-MX" sz="1600" dirty="0"/>
              <a:t>= V0 </a:t>
            </a:r>
            <a:r>
              <a:rPr lang="es-MX" sz="1600" dirty="0" smtClean="0"/>
              <a:t>– </a:t>
            </a:r>
            <a:r>
              <a:rPr lang="es-MX" sz="1600" dirty="0" err="1" smtClean="0"/>
              <a:t>Vc</a:t>
            </a:r>
            <a:endParaRPr lang="es-MX" sz="1600" dirty="0" smtClean="0"/>
          </a:p>
          <a:p>
            <a:pPr marL="0" indent="0" algn="just">
              <a:buNone/>
            </a:pPr>
            <a:endParaRPr lang="es-MX" sz="1600" dirty="0"/>
          </a:p>
          <a:p>
            <a:pPr marL="0" indent="0" algn="just">
              <a:buNone/>
            </a:pPr>
            <a:r>
              <a:rPr lang="es-MX" sz="1600" dirty="0" smtClean="0"/>
              <a:t>	Dónde</a:t>
            </a:r>
            <a:r>
              <a:rPr lang="es-MX" sz="1600" dirty="0"/>
              <a:t>:</a:t>
            </a:r>
          </a:p>
          <a:p>
            <a:pPr marL="0" indent="0" algn="just">
              <a:buNone/>
            </a:pPr>
            <a:r>
              <a:rPr lang="es-MX" sz="1600" dirty="0" err="1" smtClean="0"/>
              <a:t>VaR</a:t>
            </a:r>
            <a:r>
              <a:rPr lang="es-MX" sz="1600" dirty="0" smtClean="0"/>
              <a:t>	 </a:t>
            </a:r>
            <a:r>
              <a:rPr lang="es-MX" sz="1600" dirty="0"/>
              <a:t>es el valor en riesgo</a:t>
            </a:r>
          </a:p>
          <a:p>
            <a:pPr marL="0" indent="0" algn="just">
              <a:buNone/>
            </a:pPr>
            <a:r>
              <a:rPr lang="es-MX" sz="1600" dirty="0" smtClean="0"/>
              <a:t>V0	 </a:t>
            </a:r>
            <a:r>
              <a:rPr lang="es-MX" sz="1600" dirty="0"/>
              <a:t>es el valor actual del </a:t>
            </a:r>
            <a:r>
              <a:rPr lang="es-MX" sz="1600" dirty="0" smtClean="0"/>
              <a:t>	portafolio</a:t>
            </a:r>
            <a:endParaRPr lang="es-MX" sz="1600" dirty="0"/>
          </a:p>
          <a:p>
            <a:pPr marL="0" indent="0" algn="just">
              <a:buNone/>
            </a:pPr>
            <a:r>
              <a:rPr lang="es-MX" sz="1600" dirty="0" err="1" smtClean="0"/>
              <a:t>Vc</a:t>
            </a:r>
            <a:r>
              <a:rPr lang="es-MX" sz="1600" dirty="0" smtClean="0"/>
              <a:t>	 </a:t>
            </a:r>
            <a:r>
              <a:rPr lang="es-MX" sz="1600" dirty="0"/>
              <a:t>es la pérdida </a:t>
            </a:r>
            <a:r>
              <a:rPr lang="es-MX" sz="1600" dirty="0" smtClean="0"/>
              <a:t>	máxima </a:t>
            </a:r>
            <a:r>
              <a:rPr lang="es-MX" sz="1600" dirty="0"/>
              <a:t>posible </a:t>
            </a:r>
            <a:r>
              <a:rPr lang="es-MX" sz="1600" dirty="0" smtClean="0"/>
              <a:t>con 	una probabilidad </a:t>
            </a:r>
            <a:r>
              <a:rPr lang="es-MX" sz="1600" dirty="0"/>
              <a:t>de </a:t>
            </a:r>
            <a:r>
              <a:rPr lang="es-MX" sz="1600" dirty="0" smtClean="0"/>
              <a:t>	(1-	α</a:t>
            </a:r>
            <a:r>
              <a:rPr lang="es-MX" sz="1600" dirty="0"/>
              <a:t>)%</a:t>
            </a:r>
          </a:p>
          <a:p>
            <a:pPr algn="just"/>
            <a:endParaRPr lang="es-MX" sz="1600" dirty="0"/>
          </a:p>
          <a:p>
            <a:pPr marL="0" indent="0" algn="just">
              <a:buNone/>
            </a:pPr>
            <a:endParaRPr lang="es-MX" sz="1600" dirty="0"/>
          </a:p>
        </p:txBody>
      </p:sp>
      <p:sp>
        <p:nvSpPr>
          <p:cNvPr id="3" name="2 Marcador de número de diapositiva"/>
          <p:cNvSpPr>
            <a:spLocks noGrp="1"/>
          </p:cNvSpPr>
          <p:nvPr>
            <p:ph type="sldNum" sz="quarter" idx="16"/>
          </p:nvPr>
        </p:nvSpPr>
        <p:spPr/>
        <p:txBody>
          <a:bodyPr/>
          <a:lstStyle/>
          <a:p>
            <a:fld id="{E750D71C-CC88-4077-8664-09CB352040B3}" type="slidenum">
              <a:rPr lang="es-MX" smtClean="0"/>
              <a:pPr/>
              <a:t>47</a:t>
            </a:fld>
            <a:endParaRPr lang="es-MX"/>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0768" y="6067392"/>
            <a:ext cx="3261119" cy="3057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45909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XV. Valor </a:t>
            </a:r>
            <a:r>
              <a:rPr lang="es-MX" dirty="0" smtClean="0"/>
              <a:t>en Riesgo Metodología del </a:t>
            </a:r>
            <a:r>
              <a:rPr lang="es-MX" dirty="0" err="1" smtClean="0"/>
              <a:t>VaR</a:t>
            </a:r>
            <a:r>
              <a:rPr lang="es-MX" dirty="0" smtClean="0"/>
              <a:t> </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48</a:t>
            </a:fld>
            <a:endParaRPr lang="es-MX"/>
          </a:p>
        </p:txBody>
      </p:sp>
      <p:sp>
        <p:nvSpPr>
          <p:cNvPr id="5" name="4 Marcador de contenido"/>
          <p:cNvSpPr>
            <a:spLocks noGrp="1"/>
          </p:cNvSpPr>
          <p:nvPr>
            <p:ph sz="quarter" idx="1"/>
          </p:nvPr>
        </p:nvSpPr>
        <p:spPr/>
        <p:txBody>
          <a:bodyPr>
            <a:normAutofit fontScale="77500" lnSpcReduction="20000"/>
          </a:bodyPr>
          <a:lstStyle/>
          <a:p>
            <a:r>
              <a:rPr lang="es-MX" smtClean="0"/>
              <a:t>Por ejemplo, si consideramos un horizonte temporal de un día y un nivel de confianza del 99% (α = 1%). El punto Vc sería el valor más bajo que podría tomar el portafolio con un 99% de confianza, siendo la pérdida máxima posible (el valor en riesgo) de V0 - Vc.</a:t>
            </a:r>
          </a:p>
          <a:p>
            <a:r>
              <a:rPr lang="es-MX" smtClean="0"/>
              <a:t>Pasando todo esto a un lenguaje matemático, el valor en riesgo (VaR) se define como: "Para un nivel de confianza dado el Valor en Riesgo de una cartera en el nivel de confianza α es el menor valor l tal que la probabilidad de que la pérdida L exceda a l no es mayor que (1 - α)%":</a:t>
            </a:r>
          </a:p>
          <a:p>
            <a:r>
              <a:rPr lang="es-MX" smtClean="0"/>
              <a:t>VaRα(L) = - inf { l ∈ℜ : P(L &gt; l) ≤ 1 - α } = - inf { l ∈ℜ : FL(l) ≥ α}</a:t>
            </a:r>
          </a:p>
          <a:p>
            <a:r>
              <a:rPr lang="es-MX" smtClean="0"/>
              <a:t>La igualdad de la izquierda es la definición de Valor en Riesgo mientras que la igualdad de la derecha asume una distribución de la probabilidad definida previamente, lo cual hace que sea verdadera sólo para un VaR paramétrico </a:t>
            </a:r>
          </a:p>
          <a:p>
            <a:endParaRPr lang="es-MX" dirty="0"/>
          </a:p>
        </p:txBody>
      </p:sp>
    </p:spTree>
    <p:extLst>
      <p:ext uri="{BB962C8B-B14F-4D97-AF65-F5344CB8AC3E}">
        <p14:creationId xmlns:p14="http://schemas.microsoft.com/office/powerpoint/2010/main" val="17709546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49</a:t>
            </a:fld>
            <a:endParaRPr lang="es-MX" dirty="0"/>
          </a:p>
        </p:txBody>
      </p:sp>
      <p:sp>
        <p:nvSpPr>
          <p:cNvPr id="4" name="3 Marcador de contenido"/>
          <p:cNvSpPr>
            <a:spLocks noGrp="1"/>
          </p:cNvSpPr>
          <p:nvPr>
            <p:ph sz="quarter" idx="1"/>
          </p:nvPr>
        </p:nvSpPr>
        <p:spPr/>
        <p:txBody>
          <a:bodyPr>
            <a:normAutofit fontScale="92500" lnSpcReduction="10000"/>
          </a:bodyPr>
          <a:lstStyle/>
          <a:p>
            <a:pPr marL="514350" indent="-514350" algn="just">
              <a:buFont typeface="+mj-lt"/>
              <a:buAutoNum type="arabicPeriod"/>
            </a:pPr>
            <a:r>
              <a:rPr lang="es-MX" dirty="0"/>
              <a:t>Que se desarrollo en esta área de conocimiento</a:t>
            </a:r>
          </a:p>
          <a:p>
            <a:pPr marL="514350" indent="-514350" algn="just">
              <a:buFont typeface="+mj-lt"/>
              <a:buAutoNum type="arabicPeriod"/>
            </a:pPr>
            <a:endParaRPr lang="es-MX" dirty="0"/>
          </a:p>
          <a:p>
            <a:pPr marL="514350" indent="-514350" algn="just">
              <a:buFont typeface="+mj-lt"/>
              <a:buAutoNum type="arabicPeriod"/>
            </a:pPr>
            <a:r>
              <a:rPr lang="es-MX" dirty="0"/>
              <a:t>Menciona una herramienta básica utilizada para replantear los procesos en las organizaciones </a:t>
            </a:r>
          </a:p>
          <a:p>
            <a:pPr marL="514350" indent="-514350" algn="just">
              <a:buFont typeface="+mj-lt"/>
              <a:buAutoNum type="arabicPeriod"/>
            </a:pPr>
            <a:endParaRPr lang="es-MX" dirty="0"/>
          </a:p>
          <a:p>
            <a:pPr marL="514350" indent="-514350" algn="just">
              <a:buFont typeface="+mj-lt"/>
              <a:buAutoNum type="arabicPeriod"/>
            </a:pPr>
            <a:r>
              <a:rPr lang="es-MX" dirty="0"/>
              <a:t>Menciona en que consiste la simulación</a:t>
            </a:r>
          </a:p>
          <a:p>
            <a:pPr marL="514350" indent="-514350" algn="just">
              <a:buFont typeface="+mj-lt"/>
              <a:buAutoNum type="arabicPeriod"/>
            </a:pPr>
            <a:endParaRPr lang="es-MX" dirty="0"/>
          </a:p>
          <a:p>
            <a:pPr marL="514350" indent="-514350" algn="just">
              <a:buFont typeface="+mj-lt"/>
              <a:buAutoNum type="arabicPeriod"/>
            </a:pPr>
            <a:r>
              <a:rPr lang="es-MX" dirty="0"/>
              <a:t>Menciona lo que permite la simulación</a:t>
            </a:r>
          </a:p>
          <a:p>
            <a:pPr marL="514350" indent="-514350" algn="just">
              <a:buFont typeface="+mj-lt"/>
              <a:buAutoNum type="arabicPeriod"/>
            </a:pPr>
            <a:endParaRPr lang="es-MX" dirty="0"/>
          </a:p>
          <a:p>
            <a:pPr marL="514350" indent="-514350" algn="just">
              <a:buFont typeface="+mj-lt"/>
              <a:buAutoNum type="arabicPeriod"/>
            </a:pPr>
            <a:r>
              <a:rPr lang="es-MX" dirty="0"/>
              <a:t>Menciona la definición del valor en riesgo </a:t>
            </a:r>
          </a:p>
          <a:p>
            <a:pPr marL="514350" indent="-514350" algn="just">
              <a:buFont typeface="+mj-lt"/>
              <a:buAutoNum type="arabicPeriod"/>
            </a:pPr>
            <a:endParaRPr lang="es-MX" dirty="0"/>
          </a:p>
        </p:txBody>
      </p:sp>
    </p:spTree>
    <p:extLst>
      <p:ext uri="{BB962C8B-B14F-4D97-AF65-F5344CB8AC3E}">
        <p14:creationId xmlns:p14="http://schemas.microsoft.com/office/powerpoint/2010/main" val="2585383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2"/>
          </p:nvPr>
        </p:nvSpPr>
        <p:spPr>
          <a:xfrm>
            <a:off x="214290" y="2357422"/>
            <a:ext cx="471470" cy="5791200"/>
          </a:xfrm>
        </p:spPr>
        <p:txBody>
          <a:bodyPr vert="wordArtVert">
            <a:normAutofit fontScale="85000" lnSpcReduction="20000"/>
          </a:bodyPr>
          <a:lstStyle/>
          <a:p>
            <a:r>
              <a:rPr lang="es-MX" dirty="0" smtClean="0"/>
              <a:t>PROBLEMAS O EJERCICIOS</a:t>
            </a:r>
            <a:endParaRPr lang="es-MX" dirty="0"/>
          </a:p>
        </p:txBody>
      </p:sp>
      <p:sp>
        <p:nvSpPr>
          <p:cNvPr id="4" name="3 Marcador de contenido"/>
          <p:cNvSpPr>
            <a:spLocks noGrp="1"/>
          </p:cNvSpPr>
          <p:nvPr>
            <p:ph sz="quarter" idx="1"/>
          </p:nvPr>
        </p:nvSpPr>
        <p:spPr>
          <a:xfrm>
            <a:off x="692696" y="2051720"/>
            <a:ext cx="6165304" cy="7092280"/>
          </a:xfrm>
        </p:spPr>
        <p:txBody>
          <a:bodyPr>
            <a:normAutofit/>
          </a:bodyPr>
          <a:lstStyle/>
          <a:p>
            <a:pPr marL="0" indent="0" algn="just">
              <a:lnSpc>
                <a:spcPct val="120000"/>
              </a:lnSpc>
              <a:spcBef>
                <a:spcPts val="0"/>
              </a:spcBef>
              <a:buNone/>
            </a:pPr>
            <a:r>
              <a:rPr lang="es-MX" sz="1800" b="1" dirty="0" smtClean="0">
                <a:solidFill>
                  <a:schemeClr val="accent6"/>
                </a:solidFill>
              </a:rPr>
              <a:t>IV. LOS RIESGOS EN LA GLOBALIZACIÓN</a:t>
            </a:r>
            <a:endParaRPr lang="es-MX" sz="1800" b="1" dirty="0">
              <a:solidFill>
                <a:schemeClr val="accent6"/>
              </a:solidFill>
            </a:endParaRPr>
          </a:p>
          <a:p>
            <a:pPr marL="0" indent="0" algn="just">
              <a:lnSpc>
                <a:spcPct val="120000"/>
              </a:lnSpc>
              <a:spcBef>
                <a:spcPts val="0"/>
              </a:spcBef>
              <a:buNone/>
            </a:pPr>
            <a:r>
              <a:rPr lang="es-MX" sz="1200" dirty="0" smtClean="0"/>
              <a:t>Primeramente </a:t>
            </a:r>
            <a:r>
              <a:rPr lang="es-MX" sz="1200" dirty="0" smtClean="0"/>
              <a:t>se estudia y se proporciona </a:t>
            </a:r>
            <a:r>
              <a:rPr lang="es-MX" sz="1200" dirty="0" smtClean="0"/>
              <a:t>información económica,  financiera y de aseguramiento de los activos de </a:t>
            </a:r>
            <a:r>
              <a:rPr lang="es-MX" sz="1200" dirty="0" smtClean="0"/>
              <a:t>cada </a:t>
            </a:r>
            <a:r>
              <a:rPr lang="es-MX" sz="1200" dirty="0" smtClean="0"/>
              <a:t>riesgo. </a:t>
            </a:r>
            <a:r>
              <a:rPr lang="es-MX" sz="1200" dirty="0" smtClean="0"/>
              <a:t>Cada apartado cuenta con </a:t>
            </a:r>
            <a:r>
              <a:rPr lang="es-MX" sz="1200" b="1" dirty="0" smtClean="0"/>
              <a:t>CUADROS Y DIAPOSITIVAS </a:t>
            </a:r>
            <a:r>
              <a:rPr lang="es-MX" sz="1200" dirty="0" smtClean="0"/>
              <a:t>para que los alumnos </a:t>
            </a:r>
            <a:r>
              <a:rPr lang="es-MX" sz="1200" b="1" dirty="0" smtClean="0"/>
              <a:t>ESTUDIEN y CONTESTEN  LOS EJERCICIOS.</a:t>
            </a:r>
            <a:endParaRPr lang="es-MX" sz="1200" dirty="0" smtClean="0"/>
          </a:p>
          <a:p>
            <a:pPr marL="0" indent="0" algn="just">
              <a:lnSpc>
                <a:spcPct val="120000"/>
              </a:lnSpc>
              <a:spcBef>
                <a:spcPts val="0"/>
              </a:spcBef>
              <a:buNone/>
            </a:pPr>
            <a:r>
              <a:rPr lang="es-MX" sz="1200" dirty="0" smtClean="0"/>
              <a:t>La presentación de la información ha sido detallada para hacer accesible su estudio; su contenido recupera lo establecido en la Unidad de Aprendizaje y Unidad de Competencia; sigue una secuencia amena para mantener la atención del alumno y se proporciona en formato electrónico y/o impreso. Del mismo modo procura que los temas, la información, las preguntas y las respuestas sean claros y comprensibles para todos.   </a:t>
            </a:r>
          </a:p>
          <a:p>
            <a:pPr marL="0" indent="0" algn="just">
              <a:lnSpc>
                <a:spcPct val="120000"/>
              </a:lnSpc>
              <a:spcBef>
                <a:spcPts val="0"/>
              </a:spcBef>
              <a:buNone/>
            </a:pPr>
            <a:r>
              <a:rPr lang="es-MX" sz="1200" dirty="0" smtClean="0"/>
              <a:t>En seguida, de cada </a:t>
            </a:r>
            <a:r>
              <a:rPr lang="es-MX" sz="1200" dirty="0" smtClean="0"/>
              <a:t>riesgo se </a:t>
            </a:r>
            <a:r>
              <a:rPr lang="es-MX" sz="1200" b="1" dirty="0" smtClean="0"/>
              <a:t>PROBLEMATIZA o DERIVAN PREGUNATAS </a:t>
            </a:r>
            <a:r>
              <a:rPr lang="es-MX" sz="1200" dirty="0" smtClean="0"/>
              <a:t>sobre un conjunto de </a:t>
            </a:r>
            <a:r>
              <a:rPr lang="es-MX" sz="1200" dirty="0" smtClean="0"/>
              <a:t>conceptos como tipos de riesgo, medición del riesgo, etc.</a:t>
            </a:r>
          </a:p>
          <a:p>
            <a:pPr marL="0" indent="0" algn="just">
              <a:lnSpc>
                <a:spcPct val="120000"/>
              </a:lnSpc>
              <a:spcBef>
                <a:spcPts val="0"/>
              </a:spcBef>
              <a:buNone/>
            </a:pPr>
            <a:endParaRPr lang="es-MX" sz="1200" dirty="0" smtClean="0"/>
          </a:p>
          <a:p>
            <a:pPr marL="514350" indent="-514350" algn="just">
              <a:buSzPct val="100000"/>
              <a:buAutoNum type="romanUcPeriod" startAt="5"/>
            </a:pPr>
            <a:r>
              <a:rPr lang="es-MX" sz="1800" b="1" dirty="0" smtClean="0">
                <a:solidFill>
                  <a:schemeClr val="accent6"/>
                </a:solidFill>
              </a:rPr>
              <a:t>ESTRUCTURA DEL CUADERNO DE EJERCICIOS</a:t>
            </a:r>
          </a:p>
          <a:p>
            <a:pPr lvl="1" algn="just"/>
            <a:r>
              <a:rPr lang="es-MX" sz="1400" dirty="0" smtClean="0"/>
              <a:t>Información </a:t>
            </a:r>
            <a:r>
              <a:rPr lang="es-MX" sz="1400" dirty="0" smtClean="0"/>
              <a:t>de los sistemas con estadísticas, cuadros y/o gráficos.</a:t>
            </a:r>
          </a:p>
          <a:p>
            <a:pPr lvl="1" algn="just"/>
            <a:r>
              <a:rPr lang="es-MX" sz="1400" dirty="0" smtClean="0"/>
              <a:t>Aborda </a:t>
            </a:r>
            <a:r>
              <a:rPr lang="es-MX" sz="1400" dirty="0" smtClean="0"/>
              <a:t>el riesgo y sus diferentes tipos </a:t>
            </a:r>
            <a:r>
              <a:rPr lang="es-MX" sz="1400" dirty="0" smtClean="0"/>
              <a:t> </a:t>
            </a:r>
            <a:r>
              <a:rPr lang="es-MX" sz="1400" dirty="0" smtClean="0"/>
              <a:t>y sus principales rubros.</a:t>
            </a:r>
          </a:p>
          <a:p>
            <a:pPr lvl="1" algn="just"/>
            <a:r>
              <a:rPr lang="es-MX" sz="1400" dirty="0" smtClean="0"/>
              <a:t>Incluye aspectos relativos al desempeño financiero, </a:t>
            </a:r>
            <a:r>
              <a:rPr lang="es-MX" sz="1400" dirty="0" smtClean="0"/>
              <a:t>económico.</a:t>
            </a:r>
          </a:p>
          <a:p>
            <a:pPr lvl="1" algn="just"/>
            <a:r>
              <a:rPr lang="es-MX" sz="1400" dirty="0" smtClean="0"/>
              <a:t>Una </a:t>
            </a:r>
            <a:r>
              <a:rPr lang="es-MX" sz="1400" dirty="0" smtClean="0"/>
              <a:t>bibliografía y sitios electrónicos </a:t>
            </a:r>
            <a:r>
              <a:rPr lang="es-MX" sz="1400" dirty="0" smtClean="0"/>
              <a:t>oficiales..</a:t>
            </a:r>
            <a:endParaRPr lang="es-MX" sz="1400" dirty="0" smtClean="0"/>
          </a:p>
          <a:p>
            <a:pPr lvl="1" algn="just"/>
            <a:r>
              <a:rPr lang="es-MX" sz="1400" dirty="0" smtClean="0"/>
              <a:t>Incluye ejercicios demostrativos que apoyan las preguntas y respuestas.</a:t>
            </a:r>
          </a:p>
          <a:p>
            <a:pPr lvl="1" algn="just"/>
            <a:r>
              <a:rPr lang="es-MX" sz="1400" dirty="0" smtClean="0"/>
              <a:t>Contiene temas centrales relativos a </a:t>
            </a:r>
            <a:r>
              <a:rPr lang="es-MX" sz="1400" dirty="0" smtClean="0"/>
              <a:t> riesgo. </a:t>
            </a:r>
            <a:endParaRPr lang="es-MX" sz="1400" dirty="0" smtClean="0"/>
          </a:p>
          <a:p>
            <a:pPr lvl="1" algn="just"/>
            <a:r>
              <a:rPr lang="es-MX" sz="1400" dirty="0" smtClean="0"/>
              <a:t>Diseño, estructura, composición y continuidad del material didáctico: tema, bibliografía, guía de preguntas y guía de soluciones. </a:t>
            </a:r>
            <a:endParaRPr lang="es-MX" sz="1600" dirty="0"/>
          </a:p>
        </p:txBody>
      </p:sp>
      <p:sp>
        <p:nvSpPr>
          <p:cNvPr id="5" name="4 Marcador de número de diapositiva"/>
          <p:cNvSpPr>
            <a:spLocks noGrp="1"/>
          </p:cNvSpPr>
          <p:nvPr>
            <p:ph type="sldNum" sz="quarter" idx="12"/>
          </p:nvPr>
        </p:nvSpPr>
        <p:spPr/>
        <p:txBody>
          <a:bodyPr/>
          <a:lstStyle/>
          <a:p>
            <a:fld id="{E750D71C-CC88-4077-8664-09CB352040B3}" type="slidenum">
              <a:rPr lang="es-MX" smtClean="0"/>
              <a:pPr/>
              <a:t>5</a:t>
            </a:fld>
            <a:endParaRPr lang="es-MX"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Respuestas.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50</a:t>
            </a:fld>
            <a:endParaRPr lang="es-MX" dirty="0"/>
          </a:p>
        </p:txBody>
      </p:sp>
      <p:sp>
        <p:nvSpPr>
          <p:cNvPr id="4" name="3 Marcador de contenido"/>
          <p:cNvSpPr>
            <a:spLocks noGrp="1"/>
          </p:cNvSpPr>
          <p:nvPr>
            <p:ph sz="quarter" idx="1"/>
          </p:nvPr>
        </p:nvSpPr>
        <p:spPr/>
        <p:txBody>
          <a:bodyPr>
            <a:normAutofit fontScale="62500" lnSpcReduction="20000"/>
          </a:bodyPr>
          <a:lstStyle/>
          <a:p>
            <a:pPr marL="514350" indent="-514350" algn="just">
              <a:buFont typeface="+mj-lt"/>
              <a:buAutoNum type="arabicPeriod"/>
            </a:pPr>
            <a:r>
              <a:rPr lang="es-MX" dirty="0" smtClean="0"/>
              <a:t>Se </a:t>
            </a:r>
            <a:r>
              <a:rPr lang="es-MX" dirty="0"/>
              <a:t>desarrolló la teoría de la simulación que podría definirse como un medio que experimenta con un modelo detallado de un sistema real para determinar como  responderá el sistema a los cambios en su estructura o entorno </a:t>
            </a:r>
          </a:p>
          <a:p>
            <a:pPr marL="514350" indent="-514350" algn="just">
              <a:buFont typeface="+mj-lt"/>
              <a:buAutoNum type="arabicPeriod"/>
            </a:pPr>
            <a:endParaRPr lang="es-MX" dirty="0"/>
          </a:p>
          <a:p>
            <a:pPr marL="514350" indent="-514350" algn="just">
              <a:buFont typeface="+mj-lt"/>
              <a:buAutoNum type="arabicPeriod"/>
            </a:pPr>
            <a:r>
              <a:rPr lang="es-MX" dirty="0" smtClean="0"/>
              <a:t>la </a:t>
            </a:r>
            <a:r>
              <a:rPr lang="es-MX" dirty="0"/>
              <a:t>simulación</a:t>
            </a:r>
          </a:p>
          <a:p>
            <a:pPr marL="514350" indent="-514350" algn="just">
              <a:buFont typeface="+mj-lt"/>
              <a:buAutoNum type="arabicPeriod"/>
            </a:pPr>
            <a:endParaRPr lang="es-MX" dirty="0"/>
          </a:p>
          <a:p>
            <a:pPr marL="514350" indent="-514350" algn="just">
              <a:buFont typeface="+mj-lt"/>
              <a:buAutoNum type="arabicPeriod"/>
            </a:pPr>
            <a:r>
              <a:rPr lang="es-MX" dirty="0" smtClean="0"/>
              <a:t>es </a:t>
            </a:r>
            <a:r>
              <a:rPr lang="es-MX" dirty="0"/>
              <a:t>un medio mediante el cual tanto nuevos procesos como procesos ya existentes pueden proyectarse, evaluarse y contemplarse sin correr el riesgo asociado a experiencias llevadas a cabo en un sistema rea</a:t>
            </a:r>
          </a:p>
          <a:p>
            <a:pPr marL="514350" indent="-514350" algn="just">
              <a:buFont typeface="+mj-lt"/>
              <a:buAutoNum type="arabicPeriod"/>
            </a:pPr>
            <a:endParaRPr lang="es-MX" dirty="0"/>
          </a:p>
          <a:p>
            <a:pPr marL="514350" indent="-514350" algn="just">
              <a:buFont typeface="+mj-lt"/>
              <a:buAutoNum type="arabicPeriod"/>
            </a:pPr>
            <a:r>
              <a:rPr lang="es-MX" dirty="0" smtClean="0"/>
              <a:t>permite </a:t>
            </a:r>
            <a:r>
              <a:rPr lang="es-MX" dirty="0"/>
              <a:t>a las organizaciones estudiar sus procesos desde una perspectiva sistemática procurando una mejor comprensión de la causa y efecto entre ellos además de permitir una mejor predicción de ciertas situaciones</a:t>
            </a:r>
          </a:p>
          <a:p>
            <a:pPr marL="514350" indent="-514350" algn="just">
              <a:buFont typeface="+mj-lt"/>
              <a:buAutoNum type="arabicPeriod"/>
            </a:pPr>
            <a:endParaRPr lang="es-MX" dirty="0"/>
          </a:p>
          <a:p>
            <a:pPr marL="514350" indent="-514350" algn="just">
              <a:buFont typeface="+mj-lt"/>
              <a:buAutoNum type="arabicPeriod"/>
            </a:pPr>
            <a:r>
              <a:rPr lang="es-MX" dirty="0" smtClean="0"/>
              <a:t>El </a:t>
            </a:r>
            <a:r>
              <a:rPr lang="es-MX" dirty="0"/>
              <a:t>valor en riesgo, o </a:t>
            </a:r>
            <a:r>
              <a:rPr lang="es-MX" dirty="0" err="1"/>
              <a:t>VaR</a:t>
            </a:r>
            <a:r>
              <a:rPr lang="es-MX" dirty="0"/>
              <a:t> (</a:t>
            </a:r>
            <a:r>
              <a:rPr lang="es-MX" dirty="0" err="1"/>
              <a:t>Value</a:t>
            </a:r>
            <a:r>
              <a:rPr lang="es-MX" dirty="0"/>
              <a:t> at </a:t>
            </a:r>
            <a:r>
              <a:rPr lang="es-MX" dirty="0" err="1"/>
              <a:t>Risk</a:t>
            </a:r>
            <a:r>
              <a:rPr lang="es-MX" dirty="0"/>
              <a:t>) es una técnica utilizada para estimar la probabilidad de pérdidas de un portafolio en base al análisis estadístico de datos históricos de tendencia y volatilidad de precios.</a:t>
            </a:r>
          </a:p>
          <a:p>
            <a:pPr marL="514350" indent="-514350" algn="just">
              <a:buFont typeface="+mj-lt"/>
              <a:buAutoNum type="arabicPeriod"/>
            </a:pPr>
            <a:endParaRPr lang="es-MX" dirty="0"/>
          </a:p>
        </p:txBody>
      </p:sp>
    </p:spTree>
    <p:extLst>
      <p:ext uri="{BB962C8B-B14F-4D97-AF65-F5344CB8AC3E}">
        <p14:creationId xmlns:p14="http://schemas.microsoft.com/office/powerpoint/2010/main" val="294837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04800"/>
            <a:ext cx="6858000" cy="1320800"/>
          </a:xfrm>
        </p:spPr>
        <p:txBody>
          <a:bodyPr>
            <a:normAutofit fontScale="90000"/>
          </a:bodyPr>
          <a:lstStyle/>
          <a:p>
            <a:r>
              <a:rPr lang="es-MX" dirty="0" smtClean="0"/>
              <a:t>XVI. VALOR </a:t>
            </a:r>
            <a:r>
              <a:rPr lang="es-MX" dirty="0" smtClean="0"/>
              <a:t>EN RIESGO </a:t>
            </a:r>
            <a:br>
              <a:rPr lang="es-MX" dirty="0" smtClean="0"/>
            </a:br>
            <a:r>
              <a:rPr lang="es-MX" dirty="0" smtClean="0"/>
              <a:t>MÉTODO DE MONTE CARLO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51</a:t>
            </a:fld>
            <a:endParaRPr lang="es-MX"/>
          </a:p>
        </p:txBody>
      </p:sp>
      <p:sp>
        <p:nvSpPr>
          <p:cNvPr id="5" name="4 Marcador de contenido"/>
          <p:cNvSpPr>
            <a:spLocks noGrp="1"/>
          </p:cNvSpPr>
          <p:nvPr>
            <p:ph sz="quarter" idx="1"/>
          </p:nvPr>
        </p:nvSpPr>
        <p:spPr>
          <a:xfrm>
            <a:off x="0" y="2133600"/>
            <a:ext cx="6858000" cy="7010400"/>
          </a:xfrm>
        </p:spPr>
        <p:txBody>
          <a:bodyPr>
            <a:normAutofit fontScale="62500" lnSpcReduction="20000"/>
          </a:bodyPr>
          <a:lstStyle/>
          <a:p>
            <a:pPr algn="just"/>
            <a:r>
              <a:rPr lang="es-MX" dirty="0" smtClean="0"/>
              <a:t>Herramientas de Simulación para el Análisis del Riesgo. MÉTODO DE MONTE CARLO</a:t>
            </a:r>
          </a:p>
          <a:p>
            <a:pPr lvl="1" algn="just"/>
            <a:r>
              <a:rPr lang="es-MX" dirty="0" smtClean="0"/>
              <a:t>A </a:t>
            </a:r>
            <a:r>
              <a:rPr lang="es-MX" dirty="0"/>
              <a:t>la hora de gestionar el riesgo de un proyecto y nos enfrentamos a situaciones sobre las que no es posible obtener una información satisfactoria, su investigación o su análisis es muy complicado para aplicar métodos tradicionales, existe la posibilidad de diseñar un proceso y una realidad mediante la simulación.</a:t>
            </a:r>
          </a:p>
          <a:p>
            <a:pPr lvl="1" algn="just"/>
            <a:r>
              <a:rPr lang="es-MX" dirty="0"/>
              <a:t>Así, los modelos de simulación pretenden representar una realidad de una manera simplificada, recogiendo las relaciones o criterios que se consideran fundamentales y, por consiguiente, determinantes de la realidad a simular.</a:t>
            </a:r>
          </a:p>
          <a:p>
            <a:pPr lvl="1" algn="just"/>
            <a:r>
              <a:rPr lang="es-MX" dirty="0"/>
              <a:t>El </a:t>
            </a:r>
            <a:r>
              <a:rPr lang="es-MX" dirty="0" smtClean="0"/>
              <a:t>Método </a:t>
            </a:r>
            <a:r>
              <a:rPr lang="es-MX" dirty="0"/>
              <a:t>de Monte Carlo (propuesto por </a:t>
            </a:r>
            <a:r>
              <a:rPr lang="es-MX" dirty="0" err="1"/>
              <a:t>J.Von</a:t>
            </a:r>
            <a:r>
              <a:rPr lang="es-MX" dirty="0"/>
              <a:t> Neumann y S. </a:t>
            </a:r>
            <a:r>
              <a:rPr lang="es-MX" dirty="0" err="1"/>
              <a:t>Ulam</a:t>
            </a:r>
            <a:r>
              <a:rPr lang="es-MX" dirty="0"/>
              <a:t>) es un método cuantitativo para el desarrollo de análisis de riesgos; fue llamado así en referencia al Principado de Mónaco, por ser “la capital del juego de azar”. Dicho método busca representar la realidad a través de un modelo de riesgo matemático, de forma que asignando valores de manera aleatoria a las variables de dicho modelo, se obtengan diferentes escenarios y resultados.</a:t>
            </a:r>
          </a:p>
          <a:p>
            <a:pPr lvl="1" algn="just"/>
            <a:r>
              <a:rPr lang="es-MX" dirty="0"/>
              <a:t>Este se basa en realizar un número lo suficientemente elevado de iteraciones (asignaciones de valores de forma aleatoria), de manera que la muestra disponible de resultados sea lo suficientemente amplia como para que se considere representativa de la realidad. Dichas iteraciones se podrán realizar haciendo uso de un motor informático.</a:t>
            </a:r>
          </a:p>
          <a:p>
            <a:pPr lvl="1" algn="just"/>
            <a:r>
              <a:rPr lang="es-MX" dirty="0"/>
              <a:t>Con los resultados obtenidos de las diferentes iteraciones realizadas se efectúa un estudio estadístico del que se sacan conclusiones relevantes respecto al riesgo del proyecto, tales como, valores medios, máximos y mínimos, desviaciones típicas, varianzas y probabilidades de ocurrencia de las diferentes variables determinadas sobre las que medir el riesgo</a:t>
            </a:r>
            <a:r>
              <a:rPr lang="es-MX" dirty="0" smtClean="0"/>
              <a:t>.</a:t>
            </a:r>
            <a:endParaRPr lang="es-MX" dirty="0"/>
          </a:p>
        </p:txBody>
      </p:sp>
    </p:spTree>
    <p:extLst>
      <p:ext uri="{BB962C8B-B14F-4D97-AF65-F5344CB8AC3E}">
        <p14:creationId xmlns:p14="http://schemas.microsoft.com/office/powerpoint/2010/main" val="39026397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E750D71C-CC88-4077-8664-09CB352040B3}" type="slidenum">
              <a:rPr lang="es-MX" smtClean="0"/>
              <a:pPr/>
              <a:t>52</a:t>
            </a:fld>
            <a:endParaRPr lang="es-MX"/>
          </a:p>
        </p:txBody>
      </p:sp>
      <p:sp>
        <p:nvSpPr>
          <p:cNvPr id="5" name="4 Marcador de contenido"/>
          <p:cNvSpPr>
            <a:spLocks noGrp="1"/>
          </p:cNvSpPr>
          <p:nvPr>
            <p:ph sz="quarter" idx="1"/>
          </p:nvPr>
        </p:nvSpPr>
        <p:spPr>
          <a:xfrm>
            <a:off x="0" y="2133600"/>
            <a:ext cx="6858000" cy="7010400"/>
          </a:xfrm>
        </p:spPr>
        <p:txBody>
          <a:bodyPr>
            <a:normAutofit fontScale="77500" lnSpcReduction="20000"/>
          </a:bodyPr>
          <a:lstStyle/>
          <a:p>
            <a:pPr algn="just"/>
            <a:r>
              <a:rPr lang="es-MX" dirty="0" smtClean="0"/>
              <a:t>El </a:t>
            </a:r>
            <a:r>
              <a:rPr lang="es-MX" dirty="0"/>
              <a:t>Monte Carlo, al igual que los demás modelos matemáticos de análisis de riesgo, contiene como mínimo cuatro pasos o etapas de desarrollo generales, que normalmente son secuenciales:</a:t>
            </a:r>
          </a:p>
          <a:p>
            <a:pPr lvl="1" algn="just"/>
            <a:r>
              <a:rPr lang="es-MX" dirty="0" smtClean="0"/>
              <a:t>Identificación </a:t>
            </a:r>
            <a:r>
              <a:rPr lang="es-MX" dirty="0"/>
              <a:t>y </a:t>
            </a:r>
            <a:r>
              <a:rPr lang="es-MX" dirty="0" err="1"/>
              <a:t>descrición</a:t>
            </a:r>
            <a:r>
              <a:rPr lang="es-MX" dirty="0"/>
              <a:t> de los riesgos.</a:t>
            </a:r>
          </a:p>
          <a:p>
            <a:pPr lvl="1" algn="just"/>
            <a:r>
              <a:rPr lang="es-MX" dirty="0" err="1" smtClean="0"/>
              <a:t>Evaluacion</a:t>
            </a:r>
            <a:r>
              <a:rPr lang="es-MX" dirty="0" smtClean="0"/>
              <a:t> </a:t>
            </a:r>
            <a:r>
              <a:rPr lang="es-MX" dirty="0"/>
              <a:t>y </a:t>
            </a:r>
            <a:r>
              <a:rPr lang="es-MX" dirty="0" err="1"/>
              <a:t>valoracion</a:t>
            </a:r>
            <a:r>
              <a:rPr lang="es-MX" dirty="0"/>
              <a:t>.</a:t>
            </a:r>
          </a:p>
          <a:p>
            <a:pPr lvl="1" algn="just"/>
            <a:r>
              <a:rPr lang="es-MX" dirty="0" smtClean="0"/>
              <a:t>Cálculo </a:t>
            </a:r>
            <a:r>
              <a:rPr lang="es-MX" dirty="0"/>
              <a:t>matemático.</a:t>
            </a:r>
          </a:p>
          <a:p>
            <a:pPr lvl="1" algn="just"/>
            <a:r>
              <a:rPr lang="es-MX" dirty="0" smtClean="0"/>
              <a:t>Comparación </a:t>
            </a:r>
            <a:r>
              <a:rPr lang="es-MX" dirty="0"/>
              <a:t>contra variables predefinidas.</a:t>
            </a:r>
          </a:p>
          <a:p>
            <a:pPr algn="just"/>
            <a:r>
              <a:rPr lang="es-MX" dirty="0"/>
              <a:t>Así mismo para el desarrollo de un modelo de riesgo son necesarias cuatro etapas principales:</a:t>
            </a:r>
          </a:p>
          <a:p>
            <a:pPr lvl="1" algn="just"/>
            <a:r>
              <a:rPr lang="es-MX" dirty="0" smtClean="0"/>
              <a:t>Selección </a:t>
            </a:r>
            <a:r>
              <a:rPr lang="es-MX" dirty="0"/>
              <a:t>de la funciones de probabilidad: triangular, uniforme, discreta, etc., según el comportamiento que siguen la variable de riesgo utilizada para el análisis. En la </a:t>
            </a:r>
            <a:r>
              <a:rPr lang="es-MX" dirty="0" err="1"/>
              <a:t>mayoria</a:t>
            </a:r>
            <a:r>
              <a:rPr lang="es-MX" dirty="0"/>
              <a:t> de las herramientas estas funciones ya vienen predefinidas.</a:t>
            </a:r>
          </a:p>
          <a:p>
            <a:pPr lvl="1" algn="just"/>
            <a:r>
              <a:rPr lang="es-MX" dirty="0" smtClean="0"/>
              <a:t>Identificación </a:t>
            </a:r>
            <a:r>
              <a:rPr lang="es-MX" dirty="0"/>
              <a:t>de las variables sobre las que se va a medir el riesgo. Para medir el riesgo global de un proyecto empresarial se recomienda usar variables que sean representativas del valor del negocio.</a:t>
            </a:r>
          </a:p>
          <a:p>
            <a:pPr lvl="1" algn="just"/>
            <a:r>
              <a:rPr lang="es-MX" dirty="0" smtClean="0"/>
              <a:t>Simulación </a:t>
            </a:r>
            <a:r>
              <a:rPr lang="es-MX" dirty="0"/>
              <a:t>computacional.</a:t>
            </a:r>
          </a:p>
          <a:p>
            <a:pPr lvl="1" algn="just"/>
            <a:r>
              <a:rPr lang="es-MX" dirty="0" smtClean="0"/>
              <a:t>Generación </a:t>
            </a:r>
            <a:r>
              <a:rPr lang="es-MX" dirty="0"/>
              <a:t>de informes y obtención del perfil de riesgo. Por ejemplo: histogramas, perfil de riesgo, límite de riesgo y VAR, tornado, análisis de escenarios, etc</a:t>
            </a:r>
            <a:r>
              <a:rPr lang="es-MX" dirty="0" smtClean="0"/>
              <a:t>.</a:t>
            </a:r>
            <a:endParaRPr lang="es-MX" dirty="0"/>
          </a:p>
        </p:txBody>
      </p:sp>
      <p:sp>
        <p:nvSpPr>
          <p:cNvPr id="6" name="1 Título"/>
          <p:cNvSpPr txBox="1">
            <a:spLocks/>
          </p:cNvSpPr>
          <p:nvPr/>
        </p:nvSpPr>
        <p:spPr>
          <a:xfrm>
            <a:off x="0" y="304800"/>
            <a:ext cx="6858000" cy="1320800"/>
          </a:xfrm>
          <a:prstGeom prst="rect">
            <a:avLst/>
          </a:prstGeom>
        </p:spPr>
        <p:txBody>
          <a:bodyPr vert="horz" anchor="ctr">
            <a:normAutofit fontScale="97500" lnSpcReduction="10000"/>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s-MX" smtClean="0"/>
              <a:t>XVI. Valor en Riesgo </a:t>
            </a:r>
            <a:br>
              <a:rPr lang="es-MX" smtClean="0"/>
            </a:br>
            <a:r>
              <a:rPr lang="es-MX" smtClean="0"/>
              <a:t>MÉTODO DE MONTE CARLO</a:t>
            </a:r>
            <a:endParaRPr lang="es-MX" dirty="0"/>
          </a:p>
        </p:txBody>
      </p:sp>
      <p:sp>
        <p:nvSpPr>
          <p:cNvPr id="7" name="6 CuadroTexto"/>
          <p:cNvSpPr txBox="1"/>
          <p:nvPr/>
        </p:nvSpPr>
        <p:spPr>
          <a:xfrm>
            <a:off x="-4275856" y="2339752"/>
            <a:ext cx="5544616" cy="1200329"/>
          </a:xfrm>
          <a:prstGeom prst="rect">
            <a:avLst/>
          </a:prstGeom>
          <a:noFill/>
        </p:spPr>
        <p:txBody>
          <a:bodyPr wrap="square" rtlCol="0">
            <a:spAutoFit/>
          </a:bodyPr>
          <a:lstStyle/>
          <a:p>
            <a:endParaRPr lang="es-MX" dirty="0" smtClean="0"/>
          </a:p>
          <a:p>
            <a:endParaRPr lang="es-MX" dirty="0" smtClean="0"/>
          </a:p>
          <a:p>
            <a:endParaRPr lang="es-MX" dirty="0" smtClean="0"/>
          </a:p>
          <a:p>
            <a:endParaRPr lang="es-MX" dirty="0"/>
          </a:p>
        </p:txBody>
      </p:sp>
    </p:spTree>
    <p:extLst>
      <p:ext uri="{BB962C8B-B14F-4D97-AF65-F5344CB8AC3E}">
        <p14:creationId xmlns:p14="http://schemas.microsoft.com/office/powerpoint/2010/main" val="316827504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Simulación de Montecarlo en </a:t>
            </a:r>
            <a:r>
              <a:rPr lang="es-MX" dirty="0" smtClean="0"/>
              <a:t>Excel</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53</a:t>
            </a:fld>
            <a:endParaRPr lang="es-MX" dirty="0"/>
          </a:p>
        </p:txBody>
      </p:sp>
      <p:sp>
        <p:nvSpPr>
          <p:cNvPr id="4" name="3 Marcador de contenido"/>
          <p:cNvSpPr>
            <a:spLocks noGrp="1"/>
          </p:cNvSpPr>
          <p:nvPr>
            <p:ph sz="quarter" idx="1"/>
          </p:nvPr>
        </p:nvSpPr>
        <p:spPr>
          <a:xfrm>
            <a:off x="0" y="1979712"/>
            <a:ext cx="6858000" cy="7164288"/>
          </a:xfrm>
        </p:spPr>
        <p:txBody>
          <a:bodyPr>
            <a:normAutofit fontScale="62500" lnSpcReduction="20000"/>
          </a:bodyPr>
          <a:lstStyle/>
          <a:p>
            <a:pPr algn="just"/>
            <a:r>
              <a:rPr lang="es-MX" dirty="0" smtClean="0"/>
              <a:t>Una </a:t>
            </a:r>
            <a:r>
              <a:rPr lang="es-MX" dirty="0"/>
              <a:t>de las maneras de realizar una simulación de Montecarlo es </a:t>
            </a:r>
            <a:r>
              <a:rPr lang="es-MX" dirty="0" err="1"/>
              <a:t>aleatorizar</a:t>
            </a:r>
            <a:r>
              <a:rPr lang="es-MX" dirty="0"/>
              <a:t> el orden de las operaciones </a:t>
            </a:r>
            <a:r>
              <a:rPr lang="es-MX" dirty="0" smtClean="0"/>
              <a:t>(cambiaremos </a:t>
            </a:r>
            <a:r>
              <a:rPr lang="es-MX" dirty="0"/>
              <a:t>el orden de las operaciones al </a:t>
            </a:r>
            <a:r>
              <a:rPr lang="es-MX" dirty="0" smtClean="0"/>
              <a:t>azar)</a:t>
            </a:r>
          </a:p>
          <a:p>
            <a:pPr lvl="1" algn="just"/>
            <a:r>
              <a:rPr lang="es-MX" dirty="0" smtClean="0"/>
              <a:t>Nota</a:t>
            </a:r>
            <a:r>
              <a:rPr lang="es-MX" dirty="0"/>
              <a:t>: Los números generados por ordenador se consideran números </a:t>
            </a:r>
            <a:r>
              <a:rPr lang="es-MX" dirty="0" err="1"/>
              <a:t>pseudo</a:t>
            </a:r>
            <a:r>
              <a:rPr lang="es-MX" dirty="0"/>
              <a:t>-aleatorios.</a:t>
            </a:r>
          </a:p>
          <a:p>
            <a:pPr marL="0" indent="0" algn="just">
              <a:buNone/>
            </a:pPr>
            <a:endParaRPr lang="es-MX" dirty="0"/>
          </a:p>
          <a:p>
            <a:pPr lvl="8" algn="just"/>
            <a:endParaRPr lang="es-MX" sz="800" dirty="0" smtClean="0"/>
          </a:p>
          <a:p>
            <a:pPr marL="834390" lvl="1" indent="-514350" algn="just">
              <a:buFont typeface="+mj-lt"/>
              <a:buAutoNum type="arabicPeriod"/>
            </a:pPr>
            <a:r>
              <a:rPr lang="es-MX" dirty="0"/>
              <a:t>Comienza con los datos de </a:t>
            </a:r>
            <a:r>
              <a:rPr lang="es-MX" dirty="0" smtClean="0"/>
              <a:t>una muestra</a:t>
            </a:r>
            <a:r>
              <a:rPr lang="es-MX" dirty="0"/>
              <a:t>. </a:t>
            </a:r>
            <a:endParaRPr lang="es-MX" dirty="0" smtClean="0"/>
          </a:p>
          <a:p>
            <a:pPr marL="834390" lvl="1" indent="-514350" algn="just">
              <a:buFont typeface="+mj-lt"/>
              <a:buAutoNum type="arabicPeriod"/>
            </a:pPr>
            <a:r>
              <a:rPr lang="es-MX" dirty="0"/>
              <a:t>Asigna los resultados a rangos. Crea grupos de resultados y atribuye cada resultado a su grupo </a:t>
            </a:r>
            <a:r>
              <a:rPr lang="es-MX" dirty="0" smtClean="0"/>
              <a:t>correspondiente.</a:t>
            </a:r>
          </a:p>
          <a:p>
            <a:pPr marL="1108710" lvl="2" indent="-514350" algn="just"/>
            <a:r>
              <a:rPr lang="es-MX" dirty="0" smtClean="0"/>
              <a:t>En Excel </a:t>
            </a:r>
            <a:r>
              <a:rPr lang="es-MX" dirty="0"/>
              <a:t>se realiza con: </a:t>
            </a:r>
            <a:r>
              <a:rPr lang="es-MX" dirty="0" err="1"/>
              <a:t>Funciones→Categoría</a:t>
            </a:r>
            <a:r>
              <a:rPr lang="es-MX" dirty="0"/>
              <a:t> Matriz → Frecuencia</a:t>
            </a:r>
            <a:r>
              <a:rPr lang="es-MX" dirty="0" smtClean="0"/>
              <a:t>.</a:t>
            </a:r>
          </a:p>
          <a:p>
            <a:pPr marL="834390" lvl="1" indent="-514350" algn="just">
              <a:buFont typeface="+mj-lt"/>
              <a:buAutoNum type="arabicPeriod"/>
            </a:pPr>
            <a:r>
              <a:rPr lang="es-MX" dirty="0"/>
              <a:t>Calcula la frecuencia relativa o probabilidad con que se da cada rango ( Frecuencia/Nº Total de operaciones</a:t>
            </a:r>
            <a:r>
              <a:rPr lang="es-MX" dirty="0" smtClean="0"/>
              <a:t>).</a:t>
            </a:r>
          </a:p>
          <a:p>
            <a:pPr marL="1108710" lvl="2" indent="-514350" algn="just">
              <a:buFont typeface="+mj-lt"/>
              <a:buAutoNum type="alphaLcParenR"/>
            </a:pPr>
            <a:r>
              <a:rPr lang="es-MX" dirty="0" smtClean="0"/>
              <a:t>También </a:t>
            </a:r>
            <a:r>
              <a:rPr lang="es-MX" dirty="0"/>
              <a:t>calcula las frecuencias acumuladas.</a:t>
            </a:r>
          </a:p>
          <a:p>
            <a:pPr marL="1108710" lvl="2" indent="-514350" algn="just">
              <a:buFont typeface="+mj-lt"/>
              <a:buAutoNum type="alphaLcParenR"/>
            </a:pPr>
            <a:r>
              <a:rPr lang="es-MX" dirty="0"/>
              <a:t>A partir de estas frecuencias acumuladas puedes obtener los intervalos de números aleatorios asociados a cada operación.</a:t>
            </a:r>
          </a:p>
          <a:p>
            <a:pPr marL="1108710" lvl="2" indent="-514350" algn="just">
              <a:buFont typeface="+mj-lt"/>
              <a:buAutoNum type="alphaLcParenR"/>
            </a:pPr>
            <a:r>
              <a:rPr lang="es-MX" dirty="0"/>
              <a:t>Ahora cambia el orden de las operaciones al azar→ buscamos generar secuencias aleatorias de operaciones. Para esto utiliza la función BUSCARV donde seleccionamos como criterio de búsqueda ALEATORIO() y la matriz de correspondencia entre los grupos y los intervalos ( entre 0 y 0.9999</a:t>
            </a:r>
            <a:r>
              <a:rPr lang="es-MX" dirty="0" smtClean="0"/>
              <a:t>…).</a:t>
            </a:r>
          </a:p>
          <a:p>
            <a:pPr marL="834390" lvl="1" indent="-514350" algn="just">
              <a:buFont typeface="+mj-lt"/>
              <a:buAutoNum type="arabicPeriod"/>
            </a:pPr>
            <a:r>
              <a:rPr lang="es-MX" dirty="0" smtClean="0"/>
              <a:t>A </a:t>
            </a:r>
            <a:r>
              <a:rPr lang="es-MX" dirty="0"/>
              <a:t>partir de las secuencias de operaciones, puedes dibujar las distintas curvas de beneficios (o las curvas de capital si añades </a:t>
            </a:r>
            <a:r>
              <a:rPr lang="es-MX" dirty="0" err="1"/>
              <a:t>tuequity</a:t>
            </a:r>
            <a:r>
              <a:rPr lang="es-MX" dirty="0"/>
              <a:t> inicial</a:t>
            </a:r>
            <a:r>
              <a:rPr lang="es-MX" dirty="0" smtClean="0"/>
              <a:t>).</a:t>
            </a:r>
          </a:p>
          <a:p>
            <a:pPr marL="834390" lvl="1" indent="-514350" algn="just">
              <a:buFont typeface="+mj-lt"/>
              <a:buAutoNum type="arabicPeriod"/>
            </a:pPr>
            <a:r>
              <a:rPr lang="es-MX" dirty="0" smtClean="0"/>
              <a:t>Tomando </a:t>
            </a:r>
            <a:r>
              <a:rPr lang="es-MX" dirty="0"/>
              <a:t>como base estas curvas puedes calcular la esperanza del sistema de trading , la dispersión de los resultados, el nivel </a:t>
            </a:r>
            <a:r>
              <a:rPr lang="es-MX" dirty="0" err="1"/>
              <a:t>drawdown</a:t>
            </a:r>
            <a:r>
              <a:rPr lang="es-MX" dirty="0"/>
              <a:t> máximo que puede esperar, y cualquier otro ratio que necesites.</a:t>
            </a:r>
          </a:p>
          <a:p>
            <a:pPr marL="1108710" lvl="2" indent="-514350" algn="just">
              <a:buFont typeface="+mj-lt"/>
              <a:buAutoNum type="arabicPeriod"/>
            </a:pPr>
            <a:r>
              <a:rPr lang="es-MX" dirty="0"/>
              <a:t>TIP: si pulsas F9 se recalcularán nuevas curvas de capital que dependan del valor ALEATORIO</a:t>
            </a:r>
            <a:r>
              <a:rPr lang="es-MX" dirty="0" smtClean="0"/>
              <a:t>().</a:t>
            </a:r>
            <a:endParaRPr lang="es-MX" dirty="0"/>
          </a:p>
        </p:txBody>
      </p:sp>
    </p:spTree>
    <p:extLst>
      <p:ext uri="{BB962C8B-B14F-4D97-AF65-F5344CB8AC3E}">
        <p14:creationId xmlns:p14="http://schemas.microsoft.com/office/powerpoint/2010/main" val="9600553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Simulación de Montecarlo en </a:t>
            </a:r>
            <a:r>
              <a:rPr lang="es-MX" dirty="0" smtClean="0"/>
              <a:t>Excel</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54</a:t>
            </a:fld>
            <a:endParaRPr lang="es-MX" dirty="0"/>
          </a:p>
        </p:txBody>
      </p:sp>
      <p:pic>
        <p:nvPicPr>
          <p:cNvPr id="30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3834" t="29704" r="33249" b="33407"/>
          <a:stretch/>
        </p:blipFill>
        <p:spPr bwMode="auto">
          <a:xfrm>
            <a:off x="291604" y="5508104"/>
            <a:ext cx="6540500" cy="31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Grp="1" noChangeAspect="1" noChangeArrowheads="1"/>
          </p:cNvPicPr>
          <p:nvPr>
            <p:ph sz="quarter" idx="1"/>
          </p:nvPr>
        </p:nvPicPr>
        <p:blipFill rotWithShape="1">
          <a:blip r:embed="rId3">
            <a:extLst>
              <a:ext uri="{28A0092B-C50C-407E-A947-70E740481C1C}">
                <a14:useLocalDpi xmlns:a14="http://schemas.microsoft.com/office/drawing/2010/main" val="0"/>
              </a:ext>
            </a:extLst>
          </a:blip>
          <a:srcRect l="38871" t="13700" r="48882" b="11001"/>
          <a:stretch/>
        </p:blipFill>
        <p:spPr bwMode="auto">
          <a:xfrm>
            <a:off x="404664" y="2267744"/>
            <a:ext cx="1224136" cy="4225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1941674" y="2884458"/>
            <a:ext cx="1055278" cy="369332"/>
          </a:xfrm>
          <a:prstGeom prst="rect">
            <a:avLst/>
          </a:prstGeom>
          <a:noFill/>
        </p:spPr>
        <p:txBody>
          <a:bodyPr wrap="square" rtlCol="0">
            <a:spAutoFit/>
          </a:bodyPr>
          <a:lstStyle/>
          <a:p>
            <a:r>
              <a:rPr lang="es-MX" dirty="0" smtClean="0"/>
              <a:t>Paso 1</a:t>
            </a:r>
            <a:endParaRPr lang="es-MX" dirty="0"/>
          </a:p>
        </p:txBody>
      </p:sp>
      <p:sp>
        <p:nvSpPr>
          <p:cNvPr id="9" name="8 CuadroTexto"/>
          <p:cNvSpPr txBox="1"/>
          <p:nvPr/>
        </p:nvSpPr>
        <p:spPr>
          <a:xfrm>
            <a:off x="2132856" y="5174228"/>
            <a:ext cx="3240360" cy="369332"/>
          </a:xfrm>
          <a:prstGeom prst="rect">
            <a:avLst/>
          </a:prstGeom>
          <a:noFill/>
        </p:spPr>
        <p:txBody>
          <a:bodyPr wrap="square" rtlCol="0">
            <a:spAutoFit/>
          </a:bodyPr>
          <a:lstStyle/>
          <a:p>
            <a:r>
              <a:rPr lang="es-MX" dirty="0" smtClean="0"/>
              <a:t>Paso 2</a:t>
            </a:r>
            <a:endParaRPr lang="es-MX" dirty="0"/>
          </a:p>
        </p:txBody>
      </p:sp>
      <p:cxnSp>
        <p:nvCxnSpPr>
          <p:cNvPr id="7" name="6 Conector angular"/>
          <p:cNvCxnSpPr>
            <a:stCxn id="5" idx="2"/>
            <a:endCxn id="3074" idx="3"/>
          </p:cNvCxnSpPr>
          <p:nvPr/>
        </p:nvCxnSpPr>
        <p:spPr>
          <a:xfrm rot="5400000">
            <a:off x="1485598" y="3396993"/>
            <a:ext cx="1126919" cy="84051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41385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Simulación de Montecarlo en </a:t>
            </a:r>
            <a:r>
              <a:rPr lang="es-MX" dirty="0" smtClean="0"/>
              <a:t>Excel</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55</a:t>
            </a:fld>
            <a:endParaRPr lang="es-MX" dirty="0"/>
          </a:p>
        </p:txBody>
      </p:sp>
      <p:pic>
        <p:nvPicPr>
          <p:cNvPr id="3076"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4667" t="21555" r="34166" b="20636"/>
          <a:stretch/>
        </p:blipFill>
        <p:spPr bwMode="auto">
          <a:xfrm>
            <a:off x="0" y="2486794"/>
            <a:ext cx="6631366" cy="3525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1916" t="38148" r="34250" b="27926"/>
          <a:stretch/>
        </p:blipFill>
        <p:spPr bwMode="auto">
          <a:xfrm>
            <a:off x="18380" y="6272212"/>
            <a:ext cx="6680200" cy="290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548680" y="5902880"/>
            <a:ext cx="2952328" cy="369332"/>
          </a:xfrm>
          <a:prstGeom prst="rect">
            <a:avLst/>
          </a:prstGeom>
          <a:noFill/>
        </p:spPr>
        <p:txBody>
          <a:bodyPr wrap="square" rtlCol="0">
            <a:spAutoFit/>
          </a:bodyPr>
          <a:lstStyle/>
          <a:p>
            <a:r>
              <a:rPr lang="es-MX" dirty="0" smtClean="0"/>
              <a:t>Paso 5</a:t>
            </a:r>
            <a:endParaRPr lang="es-MX" dirty="0"/>
          </a:p>
        </p:txBody>
      </p:sp>
      <p:sp>
        <p:nvSpPr>
          <p:cNvPr id="11" name="10 CuadroTexto"/>
          <p:cNvSpPr txBox="1"/>
          <p:nvPr/>
        </p:nvSpPr>
        <p:spPr>
          <a:xfrm>
            <a:off x="363355" y="2101756"/>
            <a:ext cx="2952328" cy="369332"/>
          </a:xfrm>
          <a:prstGeom prst="rect">
            <a:avLst/>
          </a:prstGeom>
          <a:noFill/>
        </p:spPr>
        <p:txBody>
          <a:bodyPr wrap="square" rtlCol="0">
            <a:spAutoFit/>
          </a:bodyPr>
          <a:lstStyle/>
          <a:p>
            <a:r>
              <a:rPr lang="es-MX" dirty="0" smtClean="0"/>
              <a:t>Paso 4</a:t>
            </a:r>
            <a:endParaRPr lang="es-MX" dirty="0"/>
          </a:p>
        </p:txBody>
      </p:sp>
    </p:spTree>
    <p:extLst>
      <p:ext uri="{BB962C8B-B14F-4D97-AF65-F5344CB8AC3E}">
        <p14:creationId xmlns:p14="http://schemas.microsoft.com/office/powerpoint/2010/main" val="33093921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56</a:t>
            </a:fld>
            <a:endParaRPr lang="es-MX" dirty="0"/>
          </a:p>
        </p:txBody>
      </p:sp>
      <p:sp>
        <p:nvSpPr>
          <p:cNvPr id="4" name="3 Marcador de contenido"/>
          <p:cNvSpPr>
            <a:spLocks noGrp="1"/>
          </p:cNvSpPr>
          <p:nvPr>
            <p:ph sz="quarter" idx="1"/>
          </p:nvPr>
        </p:nvSpPr>
        <p:spPr/>
        <p:txBody>
          <a:bodyPr>
            <a:normAutofit lnSpcReduction="10000"/>
          </a:bodyPr>
          <a:lstStyle/>
          <a:p>
            <a:pPr marL="514350" indent="-514350" algn="just">
              <a:buFont typeface="+mj-lt"/>
              <a:buAutoNum type="arabicPeriod"/>
            </a:pPr>
            <a:r>
              <a:rPr lang="es-MX" dirty="0"/>
              <a:t>Menciona que método es el Método Monte Carlo </a:t>
            </a:r>
          </a:p>
          <a:p>
            <a:pPr marL="514350" indent="-514350" algn="just">
              <a:buFont typeface="+mj-lt"/>
              <a:buAutoNum type="arabicPeriod"/>
            </a:pPr>
            <a:endParaRPr lang="es-MX" dirty="0"/>
          </a:p>
          <a:p>
            <a:pPr marL="514350" indent="-514350" algn="just">
              <a:buFont typeface="+mj-lt"/>
              <a:buAutoNum type="arabicPeriod"/>
            </a:pPr>
            <a:r>
              <a:rPr lang="es-MX" dirty="0"/>
              <a:t>Menciona cual fue la razón por la cual fue llamado así </a:t>
            </a:r>
          </a:p>
          <a:p>
            <a:pPr marL="514350" indent="-514350" algn="just">
              <a:buFont typeface="+mj-lt"/>
              <a:buAutoNum type="arabicPeriod"/>
            </a:pPr>
            <a:endParaRPr lang="es-MX" dirty="0"/>
          </a:p>
          <a:p>
            <a:pPr marL="514350" indent="-514350" algn="just">
              <a:buFont typeface="+mj-lt"/>
              <a:buAutoNum type="arabicPeriod"/>
            </a:pPr>
            <a:r>
              <a:rPr lang="es-MX" dirty="0"/>
              <a:t>Menciona que busca el modelo.</a:t>
            </a:r>
          </a:p>
          <a:p>
            <a:pPr marL="514350" indent="-514350" algn="just">
              <a:buFont typeface="+mj-lt"/>
              <a:buAutoNum type="arabicPeriod"/>
            </a:pPr>
            <a:endParaRPr lang="es-MX" dirty="0"/>
          </a:p>
          <a:p>
            <a:pPr marL="514350" indent="-514350" algn="just">
              <a:buFont typeface="+mj-lt"/>
              <a:buAutoNum type="arabicPeriod"/>
            </a:pPr>
            <a:r>
              <a:rPr lang="es-MX" dirty="0"/>
              <a:t>Menciona en que se basa el modelo.</a:t>
            </a:r>
          </a:p>
          <a:p>
            <a:pPr marL="514350" indent="-514350" algn="just">
              <a:buFont typeface="+mj-lt"/>
              <a:buAutoNum type="arabicPeriod"/>
            </a:pPr>
            <a:endParaRPr lang="es-MX" dirty="0"/>
          </a:p>
          <a:p>
            <a:pPr marL="514350" indent="-514350" algn="just">
              <a:buFont typeface="+mj-lt"/>
              <a:buAutoNum type="arabicPeriod"/>
            </a:pPr>
            <a:r>
              <a:rPr lang="es-MX" dirty="0"/>
              <a:t>Menciona los pasos del método Monte Carlo</a:t>
            </a:r>
          </a:p>
          <a:p>
            <a:pPr marL="514350" indent="-514350" algn="just">
              <a:buFont typeface="+mj-lt"/>
              <a:buAutoNum type="arabicPeriod"/>
            </a:pPr>
            <a:endParaRPr lang="es-MX" dirty="0"/>
          </a:p>
        </p:txBody>
      </p:sp>
    </p:spTree>
    <p:extLst>
      <p:ext uri="{BB962C8B-B14F-4D97-AF65-F5344CB8AC3E}">
        <p14:creationId xmlns:p14="http://schemas.microsoft.com/office/powerpoint/2010/main" val="25853834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Respuestas.</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57</a:t>
            </a:fld>
            <a:endParaRPr lang="es-MX" dirty="0"/>
          </a:p>
        </p:txBody>
      </p:sp>
      <p:sp>
        <p:nvSpPr>
          <p:cNvPr id="4" name="3 Marcador de contenido"/>
          <p:cNvSpPr>
            <a:spLocks noGrp="1"/>
          </p:cNvSpPr>
          <p:nvPr>
            <p:ph sz="quarter" idx="1"/>
          </p:nvPr>
        </p:nvSpPr>
        <p:spPr/>
        <p:txBody>
          <a:bodyPr>
            <a:normAutofit fontScale="62500" lnSpcReduction="20000"/>
          </a:bodyPr>
          <a:lstStyle/>
          <a:p>
            <a:pPr marL="514350" indent="-514350" algn="just">
              <a:buFont typeface="+mj-lt"/>
              <a:buAutoNum type="arabicPeriod"/>
            </a:pPr>
            <a:r>
              <a:rPr lang="es-MX" dirty="0" smtClean="0"/>
              <a:t>Cuantitativo</a:t>
            </a:r>
            <a:r>
              <a:rPr lang="es-MX" dirty="0"/>
              <a:t>.</a:t>
            </a:r>
          </a:p>
          <a:p>
            <a:pPr marL="514350" indent="-514350" algn="just">
              <a:buFont typeface="+mj-lt"/>
              <a:buAutoNum type="arabicPeriod"/>
            </a:pPr>
            <a:endParaRPr lang="es-MX" dirty="0"/>
          </a:p>
          <a:p>
            <a:pPr marL="514350" indent="-514350" algn="just">
              <a:buFont typeface="+mj-lt"/>
              <a:buAutoNum type="arabicPeriod"/>
            </a:pPr>
            <a:r>
              <a:rPr lang="es-MX" dirty="0" smtClean="0"/>
              <a:t>Fue </a:t>
            </a:r>
            <a:r>
              <a:rPr lang="es-MX" dirty="0"/>
              <a:t>llamado así en referencia al Principado de Mónaco</a:t>
            </a:r>
          </a:p>
          <a:p>
            <a:pPr marL="514350" indent="-514350" algn="just">
              <a:buFont typeface="+mj-lt"/>
              <a:buAutoNum type="arabicPeriod"/>
            </a:pPr>
            <a:endParaRPr lang="es-MX" dirty="0"/>
          </a:p>
          <a:p>
            <a:pPr marL="514350" indent="-514350" algn="just">
              <a:buFont typeface="+mj-lt"/>
              <a:buAutoNum type="arabicPeriod"/>
            </a:pPr>
            <a:r>
              <a:rPr lang="es-MX" dirty="0" smtClean="0"/>
              <a:t>El </a:t>
            </a:r>
            <a:r>
              <a:rPr lang="es-MX" dirty="0"/>
              <a:t>método busca representar la realidad a través de un modelo de riesgo matemático, de forma que asignando valores de manera aleatoria a las variables de dicho modelo, se obtengan diferentes escenarios y resultados</a:t>
            </a:r>
          </a:p>
          <a:p>
            <a:pPr marL="514350" indent="-514350" algn="just">
              <a:buFont typeface="+mj-lt"/>
              <a:buAutoNum type="arabicPeriod"/>
            </a:pPr>
            <a:endParaRPr lang="es-MX" dirty="0"/>
          </a:p>
          <a:p>
            <a:pPr marL="514350" indent="-514350" algn="just">
              <a:buFont typeface="+mj-lt"/>
              <a:buAutoNum type="arabicPeriod"/>
            </a:pPr>
            <a:r>
              <a:rPr lang="es-MX" dirty="0" smtClean="0"/>
              <a:t>Este </a:t>
            </a:r>
            <a:r>
              <a:rPr lang="es-MX" dirty="0"/>
              <a:t>se basa en realizar un número lo suficientemente elevado de iteraciones (asignaciones de valores de forma aleatoria), de manera que la muestra disponible de resultados sea lo suficientemente amplia como para que se considere representativa de la realidad</a:t>
            </a:r>
          </a:p>
          <a:p>
            <a:pPr marL="514350" indent="-514350" algn="just">
              <a:buFont typeface="+mj-lt"/>
              <a:buAutoNum type="arabicPeriod"/>
            </a:pPr>
            <a:endParaRPr lang="es-MX" dirty="0"/>
          </a:p>
          <a:p>
            <a:pPr marL="514350" indent="-514350" algn="just">
              <a:buFont typeface="+mj-lt"/>
              <a:buAutoNum type="arabicPeriod"/>
            </a:pPr>
            <a:r>
              <a:rPr lang="es-MX" dirty="0" smtClean="0"/>
              <a:t>Identificación </a:t>
            </a:r>
            <a:r>
              <a:rPr lang="es-MX" dirty="0"/>
              <a:t>y </a:t>
            </a:r>
            <a:r>
              <a:rPr lang="es-MX" dirty="0" err="1"/>
              <a:t>descrición</a:t>
            </a:r>
            <a:r>
              <a:rPr lang="es-MX" dirty="0"/>
              <a:t> de los riesgos.</a:t>
            </a:r>
          </a:p>
          <a:p>
            <a:pPr marL="834390" lvl="1" indent="-514350" algn="just">
              <a:buFont typeface="+mj-lt"/>
              <a:buAutoNum type="arabicPeriod"/>
            </a:pPr>
            <a:r>
              <a:rPr lang="es-MX" dirty="0" err="1"/>
              <a:t>Evaluacion</a:t>
            </a:r>
            <a:r>
              <a:rPr lang="es-MX" dirty="0"/>
              <a:t> y </a:t>
            </a:r>
            <a:r>
              <a:rPr lang="es-MX" dirty="0" err="1"/>
              <a:t>valoracion</a:t>
            </a:r>
            <a:r>
              <a:rPr lang="es-MX" dirty="0"/>
              <a:t>.</a:t>
            </a:r>
          </a:p>
          <a:p>
            <a:pPr marL="834390" lvl="1" indent="-514350" algn="just">
              <a:buFont typeface="+mj-lt"/>
              <a:buAutoNum type="arabicPeriod"/>
            </a:pPr>
            <a:r>
              <a:rPr lang="es-MX" dirty="0"/>
              <a:t>Cálculo matemático.</a:t>
            </a:r>
          </a:p>
          <a:p>
            <a:pPr marL="834390" lvl="1" indent="-514350" algn="just">
              <a:buFont typeface="+mj-lt"/>
              <a:buAutoNum type="arabicPeriod"/>
            </a:pPr>
            <a:r>
              <a:rPr lang="es-MX" dirty="0"/>
              <a:t>Comparación contra variables predefinidas.</a:t>
            </a:r>
          </a:p>
          <a:p>
            <a:pPr marL="514350" indent="-514350" algn="just">
              <a:buFont typeface="+mj-lt"/>
              <a:buAutoNum type="arabicPeriod"/>
            </a:pPr>
            <a:endParaRPr lang="es-MX" dirty="0"/>
          </a:p>
        </p:txBody>
      </p:sp>
    </p:spTree>
    <p:extLst>
      <p:ext uri="{BB962C8B-B14F-4D97-AF65-F5344CB8AC3E}">
        <p14:creationId xmlns:p14="http://schemas.microsoft.com/office/powerpoint/2010/main" val="294837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58</a:t>
            </a:fld>
            <a:endParaRPr lang="es-MX" dirty="0"/>
          </a:p>
        </p:txBody>
      </p:sp>
      <p:sp>
        <p:nvSpPr>
          <p:cNvPr id="4" name="3 Marcador de contenido"/>
          <p:cNvSpPr>
            <a:spLocks noGrp="1"/>
          </p:cNvSpPr>
          <p:nvPr>
            <p:ph sz="quarter" idx="1"/>
          </p:nvPr>
        </p:nvSpPr>
        <p:spPr>
          <a:xfrm>
            <a:off x="459486" y="2133600"/>
            <a:ext cx="6115050" cy="7010400"/>
          </a:xfrm>
        </p:spPr>
        <p:txBody>
          <a:bodyPr>
            <a:normAutofit fontScale="77500" lnSpcReduction="20000"/>
          </a:bodyPr>
          <a:lstStyle/>
          <a:p>
            <a:pPr algn="just"/>
            <a:r>
              <a:rPr lang="es-MX" dirty="0" smtClean="0"/>
              <a:t>Federico </a:t>
            </a:r>
            <a:r>
              <a:rPr lang="es-MX" dirty="0" err="1" smtClean="0"/>
              <a:t>Anzil</a:t>
            </a:r>
            <a:r>
              <a:rPr lang="es-MX" dirty="0" smtClean="0"/>
              <a:t>, ww.econlink.com.ar/</a:t>
            </a:r>
            <a:r>
              <a:rPr lang="es-MX" dirty="0" err="1" smtClean="0"/>
              <a:t>definicion</a:t>
            </a:r>
            <a:r>
              <a:rPr lang="es-MX" dirty="0" smtClean="0"/>
              <a:t>/riesgopais.shtml</a:t>
            </a:r>
            <a:endParaRPr lang="es-MX" dirty="0"/>
          </a:p>
          <a:p>
            <a:pPr algn="just"/>
            <a:r>
              <a:rPr lang="es-MX" dirty="0" smtClean="0"/>
              <a:t>Dick </a:t>
            </a:r>
            <a:r>
              <a:rPr lang="es-MX" dirty="0" err="1"/>
              <a:t>Schefer</a:t>
            </a:r>
            <a:r>
              <a:rPr lang="es-MX" dirty="0"/>
              <a:t>: El Cuento del Riesgo País Junio de 2001</a:t>
            </a:r>
          </a:p>
          <a:p>
            <a:pPr algn="just"/>
            <a:r>
              <a:rPr lang="es-MX" dirty="0"/>
              <a:t>Gonzalo Córdoba: Todo lo que usted quiso saber sobre el riesgo país y nunca se animó a preguntar. Agosto de 2001</a:t>
            </a:r>
          </a:p>
          <a:p>
            <a:pPr algn="just"/>
            <a:r>
              <a:rPr lang="es-MX" dirty="0" smtClean="0"/>
              <a:t>Riesgo </a:t>
            </a:r>
            <a:r>
              <a:rPr lang="es-MX" dirty="0"/>
              <a:t>País (Econlink.com.ar </a:t>
            </a:r>
            <a:r>
              <a:rPr lang="es-MX" dirty="0" smtClean="0"/>
              <a:t>-</a:t>
            </a:r>
            <a:r>
              <a:rPr lang="es-MX" dirty="0" err="1" smtClean="0"/>
              <a:t>Econlink</a:t>
            </a:r>
            <a:r>
              <a:rPr lang="es-MX" dirty="0" smtClean="0"/>
              <a:t> </a:t>
            </a:r>
            <a:r>
              <a:rPr lang="es-MX" dirty="0"/>
              <a:t>- Octubre Del </a:t>
            </a:r>
            <a:r>
              <a:rPr lang="es-MX" dirty="0" smtClean="0"/>
              <a:t>2011)http</a:t>
            </a:r>
            <a:r>
              <a:rPr lang="es-MX" dirty="0"/>
              <a:t>://</a:t>
            </a:r>
            <a:r>
              <a:rPr lang="es-MX" dirty="0" smtClean="0"/>
              <a:t>www.econlink.com.ar/definicion/riesgopais.shtml</a:t>
            </a:r>
          </a:p>
          <a:p>
            <a:pPr algn="just"/>
            <a:r>
              <a:rPr lang="es-MX" dirty="0"/>
              <a:t>Charles </a:t>
            </a:r>
            <a:r>
              <a:rPr lang="es-MX" dirty="0" err="1"/>
              <a:t>Clay</a:t>
            </a:r>
            <a:r>
              <a:rPr lang="es-MX" dirty="0"/>
              <a:t> </a:t>
            </a:r>
            <a:r>
              <a:rPr lang="es-MX" dirty="0" smtClean="0"/>
              <a:t>, ¿</a:t>
            </a:r>
            <a:r>
              <a:rPr lang="es-MX" dirty="0"/>
              <a:t>Cuáles son las definiciones de media, mediana y moda</a:t>
            </a:r>
            <a:r>
              <a:rPr lang="es-MX" dirty="0" smtClean="0"/>
              <a:t>?</a:t>
            </a:r>
          </a:p>
          <a:p>
            <a:pPr algn="just"/>
            <a:r>
              <a:rPr lang="es-MX" dirty="0"/>
              <a:t>www.ey.com/Publication/vwLUAssets/Los_nuevos_riesgos_en_los_negocios/$FILE/Los_nuevos_riesgos_en_los_negocios.pdf</a:t>
            </a:r>
          </a:p>
          <a:p>
            <a:pPr algn="just"/>
            <a:r>
              <a:rPr lang="es-MX" dirty="0"/>
              <a:t>httphttp</a:t>
            </a:r>
            <a:r>
              <a:rPr lang="es-MX" dirty="0" smtClean="0"/>
              <a:t>://www.uv.mx/personal/jfernandez/files/2012/03/3_Riesgos2012.pdf</a:t>
            </a:r>
            <a:endParaRPr lang="es-MX" dirty="0"/>
          </a:p>
          <a:p>
            <a:pPr algn="just"/>
            <a:r>
              <a:rPr lang="es-MX" dirty="0" smtClean="0"/>
              <a:t>www.portafolio.co/opinion/blogs/buenas-practicas-de-auditoria-y-control-interno-en-las-organizaciones/el-top-10- </a:t>
            </a:r>
            <a:endParaRPr lang="es-MX" dirty="0"/>
          </a:p>
          <a:p>
            <a:pPr algn="just"/>
            <a:r>
              <a:rPr lang="es-MX" dirty="0" smtClean="0"/>
              <a:t>http</a:t>
            </a:r>
            <a:r>
              <a:rPr lang="es-MX" dirty="0"/>
              <a:t>://</a:t>
            </a:r>
            <a:r>
              <a:rPr lang="es-MX" dirty="0" smtClean="0"/>
              <a:t>webserver2.deloitte.com.co/Desayuno%20Riesgo%20Estrat%C3%A9gico%20finalv1.pdf</a:t>
            </a:r>
          </a:p>
          <a:p>
            <a:pPr algn="just"/>
            <a:endParaRPr lang="es-MX" dirty="0"/>
          </a:p>
        </p:txBody>
      </p:sp>
    </p:spTree>
    <p:extLst>
      <p:ext uri="{BB962C8B-B14F-4D97-AF65-F5344CB8AC3E}">
        <p14:creationId xmlns:p14="http://schemas.microsoft.com/office/powerpoint/2010/main" val="301077003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número de diapositiva"/>
          <p:cNvSpPr>
            <a:spLocks noGrp="1"/>
          </p:cNvSpPr>
          <p:nvPr>
            <p:ph type="sldNum" sz="quarter" idx="12"/>
          </p:nvPr>
        </p:nvSpPr>
        <p:spPr/>
        <p:txBody>
          <a:bodyPr/>
          <a:lstStyle/>
          <a:p>
            <a:fld id="{E750D71C-CC88-4077-8664-09CB352040B3}" type="slidenum">
              <a:rPr lang="es-MX" smtClean="0"/>
              <a:pPr/>
              <a:t>59</a:t>
            </a:fld>
            <a:endParaRPr lang="es-MX" dirty="0"/>
          </a:p>
        </p:txBody>
      </p:sp>
      <p:sp>
        <p:nvSpPr>
          <p:cNvPr id="4" name="3 Marcador de contenido"/>
          <p:cNvSpPr>
            <a:spLocks noGrp="1"/>
          </p:cNvSpPr>
          <p:nvPr>
            <p:ph sz="quarter" idx="1"/>
          </p:nvPr>
        </p:nvSpPr>
        <p:spPr>
          <a:xfrm>
            <a:off x="0" y="2133600"/>
            <a:ext cx="6858000" cy="7010400"/>
          </a:xfrm>
        </p:spPr>
        <p:txBody>
          <a:bodyPr>
            <a:normAutofit/>
          </a:bodyPr>
          <a:lstStyle/>
          <a:p>
            <a:pPr algn="just"/>
            <a:r>
              <a:rPr lang="es-MX" sz="2400" dirty="0"/>
              <a:t>López Domínguez, </a:t>
            </a:r>
            <a:r>
              <a:rPr lang="es-MX" sz="2400" dirty="0" smtClean="0"/>
              <a:t>Ignacio EXPANSIÓN.COM</a:t>
            </a:r>
          </a:p>
          <a:p>
            <a:pPr algn="just"/>
            <a:r>
              <a:rPr lang="es-MX" sz="2400" dirty="0"/>
              <a:t>http://segurosypensionesparatodos.fundacionmapfre.org/syp/es/seguros/definicion-seguro-asegurar/funcionamiento-mercado-seguros-asegurar/</a:t>
            </a:r>
          </a:p>
          <a:p>
            <a:pPr algn="just"/>
            <a:r>
              <a:rPr lang="es-MX" sz="2400" dirty="0"/>
              <a:t>w.aulafacil.com/</a:t>
            </a:r>
            <a:r>
              <a:rPr lang="es-MX" sz="2400" dirty="0" err="1"/>
              <a:t>Microeconomia</a:t>
            </a:r>
            <a:r>
              <a:rPr lang="es-MX" sz="2400" dirty="0"/>
              <a:t>/Lecciones/Lecc-6.htm</a:t>
            </a:r>
          </a:p>
          <a:p>
            <a:pPr algn="just"/>
            <a:r>
              <a:rPr lang="es-MX" sz="2400" dirty="0"/>
              <a:t>APUNTES PARA EL RIEGO DE UN </a:t>
            </a:r>
            <a:r>
              <a:rPr lang="es-MX" sz="2400" dirty="0" smtClean="0"/>
              <a:t>PORTAFOLIO, </a:t>
            </a:r>
            <a:r>
              <a:rPr lang="es-MX" sz="2400" dirty="0" smtClean="0">
                <a:hlinkClick r:id="rId2"/>
              </a:rPr>
              <a:t>www.banrep.gov.co/docum/ftp/borra343.pdf</a:t>
            </a:r>
            <a:endParaRPr lang="es-MX" sz="2400" dirty="0" smtClean="0"/>
          </a:p>
          <a:p>
            <a:pPr algn="just"/>
            <a:r>
              <a:rPr lang="es-MX" sz="2400" dirty="0"/>
              <a:t>Montserrat </a:t>
            </a:r>
            <a:r>
              <a:rPr lang="es-MX" sz="2400" dirty="0" err="1"/>
              <a:t>Cunillé</a:t>
            </a:r>
            <a:r>
              <a:rPr lang="es-MX" sz="2400" dirty="0"/>
              <a:t> </a:t>
            </a:r>
            <a:r>
              <a:rPr lang="es-MX" sz="2400" dirty="0" smtClean="0"/>
              <a:t>Salgado, Los </a:t>
            </a:r>
            <a:r>
              <a:rPr lang="es-MX" sz="2400" dirty="0"/>
              <a:t>Riesgos Operacionales </a:t>
            </a:r>
            <a:r>
              <a:rPr lang="es-MX" sz="2400" dirty="0" smtClean="0"/>
              <a:t>en las </a:t>
            </a:r>
            <a:r>
              <a:rPr lang="es-MX" sz="2400" dirty="0"/>
              <a:t>Entidades </a:t>
            </a:r>
            <a:r>
              <a:rPr lang="es-MX" sz="2400" dirty="0" smtClean="0"/>
              <a:t>Aseguradoras. Cómo Gestionarlos., Universidad de Barcelona</a:t>
            </a:r>
          </a:p>
          <a:p>
            <a:pPr algn="just"/>
            <a:r>
              <a:rPr lang="es-MX" sz="2400" dirty="0" smtClean="0"/>
              <a:t>CNN, varios reportajes, septiembre 2017. </a:t>
            </a:r>
            <a:r>
              <a:rPr lang="es-MX" sz="2400" dirty="0" smtClean="0">
                <a:hlinkClick r:id="rId3"/>
              </a:rPr>
              <a:t>www.cnn.com</a:t>
            </a:r>
            <a:endParaRPr lang="es-MX" sz="2400" dirty="0" smtClean="0"/>
          </a:p>
          <a:p>
            <a:pPr algn="just"/>
            <a:endParaRPr lang="es-MX" sz="2400" dirty="0"/>
          </a:p>
        </p:txBody>
      </p:sp>
    </p:spTree>
    <p:extLst>
      <p:ext uri="{BB962C8B-B14F-4D97-AF65-F5344CB8AC3E}">
        <p14:creationId xmlns:p14="http://schemas.microsoft.com/office/powerpoint/2010/main" val="10467308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E750D71C-CC88-4077-8664-09CB352040B3}" type="slidenum">
              <a:rPr lang="es-MX" smtClean="0"/>
              <a:pPr/>
              <a:t>6</a:t>
            </a:fld>
            <a:endParaRPr lang="es-MX" dirty="0"/>
          </a:p>
        </p:txBody>
      </p:sp>
      <p:sp>
        <p:nvSpPr>
          <p:cNvPr id="9" name="8 Rectángulo"/>
          <p:cNvSpPr/>
          <p:nvPr/>
        </p:nvSpPr>
        <p:spPr>
          <a:xfrm>
            <a:off x="214290" y="2500298"/>
            <a:ext cx="6429396" cy="2677656"/>
          </a:xfrm>
          <a:prstGeom prst="rect">
            <a:avLst/>
          </a:prstGeom>
        </p:spPr>
        <p:txBody>
          <a:bodyPr wrap="square">
            <a:spAutoFit/>
          </a:bodyPr>
          <a:lstStyle/>
          <a:p>
            <a:pPr lvl="1" algn="just"/>
            <a:endParaRPr lang="es-MX" sz="1050" dirty="0" smtClean="0"/>
          </a:p>
          <a:p>
            <a:pPr lvl="1" algn="just">
              <a:buClr>
                <a:schemeClr val="accent6"/>
              </a:buClr>
              <a:buSzPct val="150000"/>
              <a:buFont typeface="Wingdings" pitchFamily="2" charset="2"/>
              <a:buChar char="§"/>
            </a:pPr>
            <a:r>
              <a:rPr lang="es-MX" sz="1050" dirty="0" smtClean="0"/>
              <a:t>  Leer y retener el contenido del material didáctico: Índice.</a:t>
            </a:r>
          </a:p>
          <a:p>
            <a:pPr lvl="1" algn="just">
              <a:buClr>
                <a:schemeClr val="accent6"/>
              </a:buClr>
              <a:buSzPct val="150000"/>
              <a:buFont typeface="Wingdings" pitchFamily="2" charset="2"/>
              <a:buChar char="§"/>
            </a:pPr>
            <a:r>
              <a:rPr lang="es-MX" sz="1050" dirty="0" smtClean="0"/>
              <a:t>  Leer y reflexionar sobre los </a:t>
            </a:r>
            <a:r>
              <a:rPr lang="es-MX" sz="1050" dirty="0" smtClean="0"/>
              <a:t>riesgos de </a:t>
            </a:r>
            <a:r>
              <a:rPr lang="es-MX" sz="1050" dirty="0" smtClean="0"/>
              <a:t>la muestra.</a:t>
            </a:r>
          </a:p>
          <a:p>
            <a:pPr lvl="1" algn="just">
              <a:buClr>
                <a:schemeClr val="accent6"/>
              </a:buClr>
              <a:buSzPct val="150000"/>
              <a:buFont typeface="Wingdings" pitchFamily="2" charset="2"/>
              <a:buChar char="§"/>
            </a:pPr>
            <a:r>
              <a:rPr lang="es-MX" sz="1050" dirty="0" smtClean="0"/>
              <a:t>  Asociar el contenido del material con los textos expuestos en clase. </a:t>
            </a:r>
          </a:p>
          <a:p>
            <a:pPr lvl="1" algn="just">
              <a:buClr>
                <a:schemeClr val="accent6"/>
              </a:buClr>
              <a:buSzPct val="150000"/>
              <a:buFont typeface="Wingdings" pitchFamily="2" charset="2"/>
              <a:buChar char="§"/>
            </a:pPr>
            <a:r>
              <a:rPr lang="es-MX" sz="1050" dirty="0" smtClean="0"/>
              <a:t>  Rescatar la dinámica en clase como las exposiciones, discusiones y lecturas para reforzar las respuestas     indicadas.</a:t>
            </a:r>
          </a:p>
          <a:p>
            <a:pPr lvl="1" algn="just">
              <a:buClr>
                <a:schemeClr val="accent6"/>
              </a:buClr>
              <a:buSzPct val="150000"/>
              <a:buFont typeface="Wingdings" pitchFamily="2" charset="2"/>
              <a:buChar char="§"/>
            </a:pPr>
            <a:r>
              <a:rPr lang="es-MX" sz="1050" dirty="0" smtClean="0"/>
              <a:t>  Comprender que es un material didáctico relativo a los </a:t>
            </a:r>
            <a:r>
              <a:rPr lang="es-MX" sz="1050" dirty="0" smtClean="0"/>
              <a:t>tipos de riesgo, </a:t>
            </a:r>
            <a:r>
              <a:rPr lang="es-MX" sz="1050" dirty="0" smtClean="0"/>
              <a:t>que </a:t>
            </a:r>
            <a:r>
              <a:rPr lang="es-MX" sz="1050" dirty="0" smtClean="0"/>
              <a:t>cada </a:t>
            </a:r>
            <a:r>
              <a:rPr lang="es-MX" sz="1050" dirty="0" smtClean="0"/>
              <a:t>uno de ellos cuenta </a:t>
            </a:r>
            <a:r>
              <a:rPr lang="es-MX" sz="1050" dirty="0" smtClean="0"/>
              <a:t>impactos diferentes.</a:t>
            </a:r>
            <a:endParaRPr lang="es-MX" sz="1050" dirty="0" smtClean="0"/>
          </a:p>
          <a:p>
            <a:pPr lvl="1" algn="just">
              <a:buClr>
                <a:schemeClr val="accent6"/>
              </a:buClr>
              <a:buSzPct val="150000"/>
              <a:buFont typeface="Wingdings" pitchFamily="2" charset="2"/>
              <a:buChar char="§"/>
            </a:pPr>
            <a:r>
              <a:rPr lang="es-MX" sz="1050" dirty="0" smtClean="0"/>
              <a:t>  Poner a prueba la capacidad de observación, lectura, análisis y respuestas derivada de los contenidos y estadísticas que contiene el material.</a:t>
            </a:r>
          </a:p>
          <a:p>
            <a:pPr lvl="1" algn="just">
              <a:buClr>
                <a:schemeClr val="accent6"/>
              </a:buClr>
              <a:buSzPct val="150000"/>
              <a:buFont typeface="Wingdings" pitchFamily="2" charset="2"/>
              <a:buChar char="§"/>
            </a:pPr>
            <a:r>
              <a:rPr lang="es-MX" sz="1050" dirty="0" smtClean="0"/>
              <a:t>  Leer detenidamente cada pregunta y sus posibles soluciones.</a:t>
            </a:r>
          </a:p>
          <a:p>
            <a:pPr lvl="1" algn="just">
              <a:buClr>
                <a:schemeClr val="accent6"/>
              </a:buClr>
              <a:buSzPct val="150000"/>
              <a:buFont typeface="Wingdings" pitchFamily="2" charset="2"/>
              <a:buChar char="§"/>
            </a:pPr>
            <a:r>
              <a:rPr lang="es-MX" sz="1050" dirty="0" smtClean="0"/>
              <a:t>  Relacionar la Respuesta con el contenido teórico y/o estadístico del apartado respectivo.</a:t>
            </a:r>
          </a:p>
          <a:p>
            <a:pPr lvl="1" algn="just">
              <a:buClr>
                <a:schemeClr val="accent6"/>
              </a:buClr>
              <a:buSzPct val="150000"/>
              <a:buFont typeface="Wingdings" pitchFamily="2" charset="2"/>
              <a:buChar char="§"/>
            </a:pPr>
            <a:r>
              <a:rPr lang="es-MX" sz="1050" dirty="0" smtClean="0"/>
              <a:t>  Desarrollas la competencia de leer y/o estudiar los contenidos, aunque las respuestas son rápidas y concretas.</a:t>
            </a:r>
          </a:p>
          <a:p>
            <a:pPr lvl="1" algn="just">
              <a:buClr>
                <a:schemeClr val="accent6"/>
              </a:buClr>
              <a:buSzPct val="150000"/>
              <a:buFont typeface="Wingdings" pitchFamily="2" charset="2"/>
              <a:buChar char="§"/>
            </a:pPr>
            <a:r>
              <a:rPr lang="es-MX" sz="1050" dirty="0" smtClean="0"/>
              <a:t>  Recordar que el material tiene teoría, argumentos y estadísticas ya que las respuestas incluyen estos apartados.</a:t>
            </a:r>
          </a:p>
        </p:txBody>
      </p:sp>
      <p:graphicFrame>
        <p:nvGraphicFramePr>
          <p:cNvPr id="4" name="3 Diagrama"/>
          <p:cNvGraphicFramePr/>
          <p:nvPr>
            <p:extLst>
              <p:ext uri="{D42A27DB-BD31-4B8C-83A1-F6EECF244321}">
                <p14:modId xmlns:p14="http://schemas.microsoft.com/office/powerpoint/2010/main" val="4186365305"/>
              </p:ext>
            </p:extLst>
          </p:nvPr>
        </p:nvGraphicFramePr>
        <p:xfrm>
          <a:off x="1340768" y="5916488"/>
          <a:ext cx="45720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3" name="12 Conector curvado"/>
          <p:cNvCxnSpPr/>
          <p:nvPr/>
        </p:nvCxnSpPr>
        <p:spPr>
          <a:xfrm flipV="1">
            <a:off x="3140968" y="7164288"/>
            <a:ext cx="1080120" cy="936104"/>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15 Rectángulo"/>
          <p:cNvSpPr/>
          <p:nvPr/>
        </p:nvSpPr>
        <p:spPr>
          <a:xfrm>
            <a:off x="214290" y="5572132"/>
            <a:ext cx="6500858" cy="646331"/>
          </a:xfrm>
          <a:prstGeom prst="rect">
            <a:avLst/>
          </a:prstGeom>
        </p:spPr>
        <p:txBody>
          <a:bodyPr wrap="square">
            <a:spAutoFit/>
          </a:bodyPr>
          <a:lstStyle/>
          <a:p>
            <a:pPr marL="400050" indent="-400050">
              <a:buFont typeface="+mj-lt"/>
              <a:buAutoNum type="romanUcPeriod" startAt="7"/>
            </a:pPr>
            <a:r>
              <a:rPr lang="es-ES" b="1" dirty="0" smtClean="0">
                <a:solidFill>
                  <a:schemeClr val="accent6"/>
                </a:solidFill>
              </a:rPr>
              <a:t>CICLO </a:t>
            </a:r>
            <a:r>
              <a:rPr lang="es-ES" b="1" dirty="0">
                <a:solidFill>
                  <a:schemeClr val="accent6"/>
                </a:solidFill>
              </a:rPr>
              <a:t>PARA </a:t>
            </a:r>
            <a:r>
              <a:rPr lang="es-ES" b="1" dirty="0" smtClean="0">
                <a:solidFill>
                  <a:schemeClr val="accent6"/>
                </a:solidFill>
              </a:rPr>
              <a:t>PREGUNTAS </a:t>
            </a:r>
            <a:r>
              <a:rPr lang="es-ES" b="1" dirty="0">
                <a:solidFill>
                  <a:schemeClr val="accent6"/>
                </a:solidFill>
              </a:rPr>
              <a:t>Y </a:t>
            </a:r>
            <a:r>
              <a:rPr lang="es-ES" b="1" dirty="0" smtClean="0">
                <a:solidFill>
                  <a:schemeClr val="accent6"/>
                </a:solidFill>
              </a:rPr>
              <a:t>RESPUESTAS QUE EL ALUMNO DEBE DOMINAR </a:t>
            </a:r>
            <a:endParaRPr lang="es-ES" b="1" dirty="0">
              <a:solidFill>
                <a:schemeClr val="accent6"/>
              </a:solidFill>
            </a:endParaRPr>
          </a:p>
        </p:txBody>
      </p:sp>
      <p:sp>
        <p:nvSpPr>
          <p:cNvPr id="7" name="6 Rectángulo"/>
          <p:cNvSpPr/>
          <p:nvPr/>
        </p:nvSpPr>
        <p:spPr>
          <a:xfrm>
            <a:off x="-142900" y="2068281"/>
            <a:ext cx="5699393" cy="646331"/>
          </a:xfrm>
          <a:prstGeom prst="rect">
            <a:avLst/>
          </a:prstGeom>
        </p:spPr>
        <p:txBody>
          <a:bodyPr wrap="square">
            <a:spAutoFit/>
          </a:bodyPr>
          <a:lstStyle/>
          <a:p>
            <a:pPr marL="765810" lvl="1" indent="-400050" algn="just">
              <a:buFont typeface="+mj-lt"/>
              <a:buAutoNum type="romanUcPeriod" startAt="6"/>
            </a:pPr>
            <a:r>
              <a:rPr lang="es-MX" b="1" dirty="0" smtClean="0">
                <a:solidFill>
                  <a:schemeClr val="accent6"/>
                </a:solidFill>
              </a:rPr>
              <a:t>EXPLICACIONES </a:t>
            </a:r>
            <a:r>
              <a:rPr lang="es-MX" b="1" dirty="0">
                <a:solidFill>
                  <a:schemeClr val="accent6"/>
                </a:solidFill>
              </a:rPr>
              <a:t>Y RECOMENDACIONES PARA EL ESTUDIANTE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E750D71C-CC88-4077-8664-09CB352040B3}" type="slidenum">
              <a:rPr lang="es-MX" smtClean="0"/>
              <a:pPr/>
              <a:t>60</a:t>
            </a:fld>
            <a:endParaRPr lang="es-MX"/>
          </a:p>
        </p:txBody>
      </p:sp>
      <p:sp>
        <p:nvSpPr>
          <p:cNvPr id="4" name="3 Marcador de contenido"/>
          <p:cNvSpPr>
            <a:spLocks noGrp="1"/>
          </p:cNvSpPr>
          <p:nvPr>
            <p:ph sz="quarter" idx="1"/>
          </p:nvPr>
        </p:nvSpPr>
        <p:spPr>
          <a:xfrm>
            <a:off x="459486" y="2133600"/>
            <a:ext cx="6115050" cy="6830888"/>
          </a:xfrm>
        </p:spPr>
        <p:txBody>
          <a:bodyPr>
            <a:normAutofit fontScale="77500" lnSpcReduction="20000"/>
          </a:bodyPr>
          <a:lstStyle/>
          <a:p>
            <a:pPr marL="0" indent="0" algn="just">
              <a:buNone/>
            </a:pPr>
            <a:r>
              <a:rPr lang="es-MX" dirty="0" smtClean="0"/>
              <a:t>1</a:t>
            </a:r>
            <a:r>
              <a:rPr lang="es-MX" dirty="0"/>
              <a:t>. </a:t>
            </a:r>
            <a:r>
              <a:rPr lang="es-MX" dirty="0" err="1"/>
              <a:t>Borghesi</a:t>
            </a:r>
            <a:r>
              <a:rPr lang="es-MX" dirty="0"/>
              <a:t>, A., &amp; </a:t>
            </a:r>
            <a:r>
              <a:rPr lang="es-MX" dirty="0" err="1"/>
              <a:t>Gaudenzi</a:t>
            </a:r>
            <a:r>
              <a:rPr lang="es-MX" dirty="0"/>
              <a:t>, B. (2012). </a:t>
            </a:r>
            <a:r>
              <a:rPr lang="es-MX" dirty="0" err="1"/>
              <a:t>Risk</a:t>
            </a:r>
            <a:r>
              <a:rPr lang="es-MX" dirty="0"/>
              <a:t> Management: </a:t>
            </a:r>
            <a:r>
              <a:rPr lang="es-MX" dirty="0" err="1"/>
              <a:t>How</a:t>
            </a:r>
            <a:r>
              <a:rPr lang="es-MX" dirty="0"/>
              <a:t> </a:t>
            </a:r>
            <a:r>
              <a:rPr lang="es-MX" dirty="0" err="1"/>
              <a:t>to</a:t>
            </a:r>
            <a:r>
              <a:rPr lang="es-MX" dirty="0"/>
              <a:t> </a:t>
            </a:r>
            <a:r>
              <a:rPr lang="es-MX" dirty="0" err="1"/>
              <a:t>Assess</a:t>
            </a:r>
            <a:r>
              <a:rPr lang="es-MX" dirty="0"/>
              <a:t>, Transfer </a:t>
            </a:r>
            <a:r>
              <a:rPr lang="es-MX" dirty="0" smtClean="0"/>
              <a:t>and </a:t>
            </a:r>
            <a:r>
              <a:rPr lang="es-MX" dirty="0" err="1" smtClean="0"/>
              <a:t>Communicate</a:t>
            </a:r>
            <a:r>
              <a:rPr lang="es-MX" dirty="0" smtClean="0"/>
              <a:t> </a:t>
            </a:r>
            <a:r>
              <a:rPr lang="es-MX" dirty="0" err="1"/>
              <a:t>Critical</a:t>
            </a:r>
            <a:r>
              <a:rPr lang="es-MX" dirty="0"/>
              <a:t> </a:t>
            </a:r>
            <a:r>
              <a:rPr lang="es-MX" dirty="0" err="1"/>
              <a:t>Risks</a:t>
            </a:r>
            <a:r>
              <a:rPr lang="es-MX" dirty="0"/>
              <a:t> (Vol. 5). </a:t>
            </a:r>
            <a:r>
              <a:rPr lang="es-MX" dirty="0" err="1"/>
              <a:t>Springer</a:t>
            </a:r>
            <a:r>
              <a:rPr lang="es-MX" dirty="0"/>
              <a:t> </a:t>
            </a:r>
            <a:r>
              <a:rPr lang="es-MX" dirty="0" err="1"/>
              <a:t>Verlag</a:t>
            </a:r>
            <a:r>
              <a:rPr lang="es-MX" dirty="0"/>
              <a:t>. </a:t>
            </a:r>
          </a:p>
          <a:p>
            <a:pPr marL="0" indent="0" algn="just">
              <a:buNone/>
            </a:pPr>
            <a:r>
              <a:rPr lang="es-MX" dirty="0"/>
              <a:t>2. Coleman, T. S. (2012). </a:t>
            </a:r>
            <a:r>
              <a:rPr lang="es-MX" dirty="0" err="1"/>
              <a:t>Quantitative</a:t>
            </a:r>
            <a:r>
              <a:rPr lang="es-MX" dirty="0"/>
              <a:t> </a:t>
            </a:r>
            <a:r>
              <a:rPr lang="es-MX" dirty="0" err="1"/>
              <a:t>risk</a:t>
            </a:r>
            <a:r>
              <a:rPr lang="es-MX" dirty="0"/>
              <a:t> </a:t>
            </a:r>
            <a:r>
              <a:rPr lang="es-MX" dirty="0" err="1"/>
              <a:t>management</a:t>
            </a:r>
            <a:r>
              <a:rPr lang="es-MX" dirty="0"/>
              <a:t>: a </a:t>
            </a:r>
            <a:r>
              <a:rPr lang="es-MX" dirty="0" err="1"/>
              <a:t>practical</a:t>
            </a:r>
            <a:r>
              <a:rPr lang="es-MX" dirty="0"/>
              <a:t> guide </a:t>
            </a:r>
            <a:r>
              <a:rPr lang="es-MX" dirty="0" err="1"/>
              <a:t>to</a:t>
            </a:r>
            <a:r>
              <a:rPr lang="es-MX" dirty="0"/>
              <a:t> </a:t>
            </a:r>
            <a:r>
              <a:rPr lang="es-MX" dirty="0" err="1"/>
              <a:t>financial</a:t>
            </a:r>
            <a:r>
              <a:rPr lang="es-MX" dirty="0"/>
              <a:t> </a:t>
            </a:r>
            <a:r>
              <a:rPr lang="es-MX" dirty="0" err="1"/>
              <a:t>risk</a:t>
            </a:r>
            <a:r>
              <a:rPr lang="es-MX" dirty="0"/>
              <a:t> </a:t>
            </a:r>
            <a:r>
              <a:rPr lang="es-MX" dirty="0" smtClean="0"/>
              <a:t> (</a:t>
            </a:r>
            <a:r>
              <a:rPr lang="es-MX" dirty="0"/>
              <a:t>Vol. 669). </a:t>
            </a:r>
            <a:r>
              <a:rPr lang="es-MX" dirty="0" err="1"/>
              <a:t>Wiley</a:t>
            </a:r>
            <a:r>
              <a:rPr lang="es-MX" dirty="0"/>
              <a:t>. </a:t>
            </a:r>
          </a:p>
          <a:p>
            <a:pPr marL="0" indent="0" algn="just">
              <a:buNone/>
            </a:pPr>
            <a:r>
              <a:rPr lang="es-MX" dirty="0"/>
              <a:t>3. </a:t>
            </a:r>
            <a:r>
              <a:rPr lang="es-MX" dirty="0" err="1"/>
              <a:t>Merna</a:t>
            </a:r>
            <a:r>
              <a:rPr lang="es-MX" dirty="0"/>
              <a:t>, T., &amp; Al-</a:t>
            </a:r>
            <a:r>
              <a:rPr lang="es-MX" dirty="0" err="1"/>
              <a:t>Thani</a:t>
            </a:r>
            <a:r>
              <a:rPr lang="es-MX" dirty="0"/>
              <a:t>, F. F. (2008</a:t>
            </a:r>
            <a:r>
              <a:rPr lang="es-MX" dirty="0" smtClean="0"/>
              <a:t>). </a:t>
            </a:r>
            <a:r>
              <a:rPr lang="es-MX" dirty="0" err="1" smtClean="0"/>
              <a:t>Corporate</a:t>
            </a:r>
            <a:r>
              <a:rPr lang="es-MX" dirty="0" smtClean="0"/>
              <a:t> </a:t>
            </a:r>
            <a:r>
              <a:rPr lang="es-MX" dirty="0" err="1"/>
              <a:t>Risk</a:t>
            </a:r>
            <a:r>
              <a:rPr lang="es-MX" dirty="0"/>
              <a:t> Management. </a:t>
            </a:r>
            <a:r>
              <a:rPr lang="es-MX" dirty="0" err="1"/>
              <a:t>Wiley</a:t>
            </a:r>
            <a:r>
              <a:rPr lang="es-MX" dirty="0"/>
              <a:t>. </a:t>
            </a:r>
          </a:p>
          <a:p>
            <a:pPr marL="0" indent="0" algn="just">
              <a:buNone/>
            </a:pPr>
            <a:r>
              <a:rPr lang="es-MX" dirty="0"/>
              <a:t>4. de León, J. G. M. P. (2007). Introducción al análisis de riesgos. Editorial </a:t>
            </a:r>
            <a:r>
              <a:rPr lang="es-MX" dirty="0" err="1"/>
              <a:t>Limusa</a:t>
            </a:r>
            <a:r>
              <a:rPr lang="es-MX" dirty="0"/>
              <a:t> SA De </a:t>
            </a:r>
            <a:r>
              <a:rPr lang="es-MX" dirty="0" smtClean="0"/>
              <a:t> CV</a:t>
            </a:r>
            <a:r>
              <a:rPr lang="es-MX" dirty="0"/>
              <a:t>. </a:t>
            </a:r>
          </a:p>
          <a:p>
            <a:pPr marL="0" indent="0" algn="just">
              <a:buNone/>
            </a:pPr>
            <a:r>
              <a:rPr lang="es-MX" dirty="0"/>
              <a:t>5. De Lara Haro, A. (2005). Medición y control de riesgos financieros. Editorial </a:t>
            </a:r>
            <a:r>
              <a:rPr lang="es-MX" dirty="0" err="1"/>
              <a:t>Limusa</a:t>
            </a:r>
            <a:r>
              <a:rPr lang="es-MX" dirty="0" smtClean="0"/>
              <a:t>.</a:t>
            </a:r>
          </a:p>
          <a:p>
            <a:pPr marL="0" indent="0" algn="just">
              <a:buNone/>
            </a:pPr>
            <a:r>
              <a:rPr lang="es-MX" dirty="0"/>
              <a:t>6. Enrique Tostado Farías, Ingeniería Financiera Futuros y Opciones Utilizando Microsoft </a:t>
            </a:r>
          </a:p>
          <a:p>
            <a:pPr marL="0" indent="0" algn="just">
              <a:buNone/>
            </a:pPr>
            <a:r>
              <a:rPr lang="es-MX" dirty="0"/>
              <a:t>Excel. GASCA SICCO </a:t>
            </a:r>
          </a:p>
          <a:p>
            <a:pPr marL="0" indent="0" algn="just">
              <a:buNone/>
            </a:pPr>
            <a:r>
              <a:rPr lang="es-MX" dirty="0"/>
              <a:t>7.  John  C.  Hull,  Introducción  a  los  Mercados  de  Futuros  y  Opciones,  Pearson  Prentice </a:t>
            </a:r>
          </a:p>
          <a:p>
            <a:pPr marL="0" indent="0" algn="just">
              <a:buNone/>
            </a:pPr>
            <a:r>
              <a:rPr lang="es-MX" dirty="0"/>
              <a:t>Hall. </a:t>
            </a:r>
          </a:p>
          <a:p>
            <a:pPr marL="0" indent="0" algn="just">
              <a:buNone/>
            </a:pPr>
            <a:r>
              <a:rPr lang="es-MX" dirty="0"/>
              <a:t>8. Venegas, Francisco (2008) Riesgos </a:t>
            </a:r>
            <a:r>
              <a:rPr lang="es-MX" dirty="0" err="1"/>
              <a:t>financieron</a:t>
            </a:r>
            <a:r>
              <a:rPr lang="es-MX" dirty="0"/>
              <a:t> y económicos Ed. </a:t>
            </a:r>
            <a:r>
              <a:rPr lang="es-MX" dirty="0" err="1"/>
              <a:t>Cengage</a:t>
            </a:r>
            <a:r>
              <a:rPr lang="es-MX" dirty="0"/>
              <a:t> </a:t>
            </a:r>
            <a:r>
              <a:rPr lang="es-MX" dirty="0" err="1"/>
              <a:t>Learnig</a:t>
            </a:r>
            <a:r>
              <a:rPr lang="es-MX" dirty="0"/>
              <a:t> 2° </a:t>
            </a:r>
          </a:p>
          <a:p>
            <a:pPr marL="0" indent="0" algn="just">
              <a:buNone/>
            </a:pPr>
            <a:r>
              <a:rPr lang="es-MX" dirty="0"/>
              <a:t>Ed. México </a:t>
            </a:r>
          </a:p>
        </p:txBody>
      </p:sp>
      <p:sp>
        <p:nvSpPr>
          <p:cNvPr id="7" name="1 Título"/>
          <p:cNvSpPr txBox="1">
            <a:spLocks/>
          </p:cNvSpPr>
          <p:nvPr/>
        </p:nvSpPr>
        <p:spPr>
          <a:xfrm>
            <a:off x="611886" y="457200"/>
            <a:ext cx="6115050" cy="13208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s-MX" smtClean="0"/>
              <a:t>Bibliografía.</a:t>
            </a:r>
            <a:endParaRPr lang="es-MX" dirty="0"/>
          </a:p>
        </p:txBody>
      </p:sp>
    </p:spTree>
    <p:extLst>
      <p:ext uri="{BB962C8B-B14F-4D97-AF65-F5344CB8AC3E}">
        <p14:creationId xmlns:p14="http://schemas.microsoft.com/office/powerpoint/2010/main" val="21129531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E750D71C-CC88-4077-8664-09CB352040B3}" type="slidenum">
              <a:rPr lang="es-MX" smtClean="0"/>
              <a:pPr/>
              <a:t>61</a:t>
            </a:fld>
            <a:endParaRPr lang="es-MX"/>
          </a:p>
        </p:txBody>
      </p:sp>
      <p:sp>
        <p:nvSpPr>
          <p:cNvPr id="4" name="3 Marcador de contenido"/>
          <p:cNvSpPr>
            <a:spLocks noGrp="1"/>
          </p:cNvSpPr>
          <p:nvPr>
            <p:ph sz="quarter" idx="1"/>
          </p:nvPr>
        </p:nvSpPr>
        <p:spPr>
          <a:xfrm>
            <a:off x="459486" y="2133600"/>
            <a:ext cx="6115050" cy="6830888"/>
          </a:xfrm>
        </p:spPr>
        <p:txBody>
          <a:bodyPr>
            <a:normAutofit/>
          </a:bodyPr>
          <a:lstStyle/>
          <a:p>
            <a:pPr marL="0" indent="0" algn="just">
              <a:buNone/>
            </a:pPr>
            <a:r>
              <a:rPr lang="es-MX" dirty="0" err="1" smtClean="0"/>
              <a:t>Pritchard</a:t>
            </a:r>
            <a:r>
              <a:rPr lang="es-MX" dirty="0"/>
              <a:t>,  C.  L.  (2010).  </a:t>
            </a:r>
            <a:r>
              <a:rPr lang="es-MX" dirty="0" err="1"/>
              <a:t>Risk</a:t>
            </a:r>
            <a:r>
              <a:rPr lang="es-MX" dirty="0"/>
              <a:t>  Management:  </a:t>
            </a:r>
            <a:r>
              <a:rPr lang="es-MX" dirty="0" err="1"/>
              <a:t>Concepts</a:t>
            </a:r>
            <a:r>
              <a:rPr lang="es-MX" dirty="0"/>
              <a:t>  and  </a:t>
            </a:r>
            <a:r>
              <a:rPr lang="es-MX" dirty="0" err="1"/>
              <a:t>Guidance</a:t>
            </a:r>
            <a:r>
              <a:rPr lang="es-MX" dirty="0"/>
              <a:t>  4th  </a:t>
            </a:r>
            <a:r>
              <a:rPr lang="es-MX" dirty="0" err="1"/>
              <a:t>edition</a:t>
            </a:r>
            <a:r>
              <a:rPr lang="es-MX" dirty="0"/>
              <a:t>.  ESI </a:t>
            </a:r>
          </a:p>
          <a:p>
            <a:pPr marL="0" indent="0" algn="just">
              <a:buNone/>
            </a:pPr>
            <a:r>
              <a:rPr lang="es-MX" dirty="0"/>
              <a:t>International. </a:t>
            </a:r>
          </a:p>
          <a:p>
            <a:pPr marL="0" indent="0" algn="just">
              <a:buNone/>
            </a:pPr>
            <a:r>
              <a:rPr lang="es-MX" dirty="0" smtClean="0"/>
              <a:t>Tarantino</a:t>
            </a:r>
            <a:r>
              <a:rPr lang="es-MX" dirty="0"/>
              <a:t>, A. (2010). Essentials of </a:t>
            </a:r>
            <a:r>
              <a:rPr lang="es-MX" dirty="0" err="1"/>
              <a:t>risk</a:t>
            </a:r>
            <a:r>
              <a:rPr lang="es-MX" dirty="0"/>
              <a:t> </a:t>
            </a:r>
            <a:r>
              <a:rPr lang="es-MX" dirty="0" err="1"/>
              <a:t>management</a:t>
            </a:r>
            <a:r>
              <a:rPr lang="es-MX" dirty="0"/>
              <a:t> in </a:t>
            </a:r>
            <a:r>
              <a:rPr lang="es-MX" dirty="0" err="1"/>
              <a:t>finance</a:t>
            </a:r>
            <a:r>
              <a:rPr lang="es-MX" dirty="0"/>
              <a:t> (Vol. 53). </a:t>
            </a:r>
            <a:r>
              <a:rPr lang="es-MX" dirty="0" err="1"/>
              <a:t>Wiley</a:t>
            </a:r>
            <a:r>
              <a:rPr lang="es-MX" dirty="0"/>
              <a:t>. </a:t>
            </a:r>
          </a:p>
          <a:p>
            <a:pPr marL="0" indent="0" algn="just">
              <a:buNone/>
            </a:pPr>
            <a:r>
              <a:rPr lang="es-MX" dirty="0" err="1" smtClean="0"/>
              <a:t>Frenkel</a:t>
            </a:r>
            <a:r>
              <a:rPr lang="es-MX" dirty="0"/>
              <a:t>, M., </a:t>
            </a:r>
            <a:r>
              <a:rPr lang="es-MX" dirty="0" err="1"/>
              <a:t>Hommel</a:t>
            </a:r>
            <a:r>
              <a:rPr lang="es-MX" dirty="0"/>
              <a:t>, U., &amp; Rudolf, M. (Eds.). (2005). </a:t>
            </a:r>
            <a:r>
              <a:rPr lang="es-MX" dirty="0" err="1"/>
              <a:t>Risk</a:t>
            </a:r>
            <a:r>
              <a:rPr lang="es-MX" dirty="0"/>
              <a:t> </a:t>
            </a:r>
            <a:r>
              <a:rPr lang="es-MX" dirty="0" err="1"/>
              <a:t>management</a:t>
            </a:r>
            <a:r>
              <a:rPr lang="es-MX" dirty="0"/>
              <a:t>: </a:t>
            </a:r>
            <a:r>
              <a:rPr lang="es-MX" dirty="0" err="1"/>
              <a:t>Challenge</a:t>
            </a:r>
            <a:r>
              <a:rPr lang="es-MX" dirty="0"/>
              <a:t> and </a:t>
            </a:r>
          </a:p>
          <a:p>
            <a:pPr marL="0" indent="0" algn="just">
              <a:buNone/>
            </a:pPr>
            <a:r>
              <a:rPr lang="es-MX" dirty="0" err="1"/>
              <a:t>Opportunity</a:t>
            </a:r>
            <a:r>
              <a:rPr lang="es-MX" dirty="0"/>
              <a:t>. </a:t>
            </a:r>
            <a:r>
              <a:rPr lang="es-MX" dirty="0" err="1"/>
              <a:t>Springer</a:t>
            </a:r>
            <a:r>
              <a:rPr lang="es-MX" dirty="0"/>
              <a:t>. </a:t>
            </a:r>
          </a:p>
        </p:txBody>
      </p:sp>
      <p:sp>
        <p:nvSpPr>
          <p:cNvPr id="7" name="1 Título"/>
          <p:cNvSpPr txBox="1">
            <a:spLocks/>
          </p:cNvSpPr>
          <p:nvPr/>
        </p:nvSpPr>
        <p:spPr>
          <a:xfrm>
            <a:off x="611886" y="457200"/>
            <a:ext cx="6115050" cy="13208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r>
              <a:rPr lang="es-MX" smtClean="0"/>
              <a:t>Bibliografía.</a:t>
            </a:r>
            <a:endParaRPr lang="es-MX" dirty="0"/>
          </a:p>
        </p:txBody>
      </p:sp>
    </p:spTree>
    <p:extLst>
      <p:ext uri="{BB962C8B-B14F-4D97-AF65-F5344CB8AC3E}">
        <p14:creationId xmlns:p14="http://schemas.microsoft.com/office/powerpoint/2010/main" val="210714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2"/>
          </p:nvPr>
        </p:nvSpPr>
        <p:spPr>
          <a:xfrm>
            <a:off x="214290" y="2357422"/>
            <a:ext cx="471470" cy="5791200"/>
          </a:xfrm>
        </p:spPr>
        <p:txBody>
          <a:bodyPr vert="wordArtVert">
            <a:normAutofit fontScale="85000" lnSpcReduction="20000"/>
          </a:bodyPr>
          <a:lstStyle/>
          <a:p>
            <a:r>
              <a:rPr lang="es-MX" dirty="0" smtClean="0"/>
              <a:t>PROBLEMAS O EJERCICIOS</a:t>
            </a:r>
            <a:endParaRPr lang="es-MX" dirty="0"/>
          </a:p>
        </p:txBody>
      </p:sp>
      <p:sp>
        <p:nvSpPr>
          <p:cNvPr id="4" name="3 Marcador de contenido"/>
          <p:cNvSpPr>
            <a:spLocks noGrp="1"/>
          </p:cNvSpPr>
          <p:nvPr>
            <p:ph sz="quarter" idx="1"/>
          </p:nvPr>
        </p:nvSpPr>
        <p:spPr>
          <a:xfrm>
            <a:off x="857232" y="2143108"/>
            <a:ext cx="5572164" cy="5892800"/>
          </a:xfrm>
        </p:spPr>
        <p:txBody>
          <a:bodyPr>
            <a:noAutofit/>
          </a:bodyPr>
          <a:lstStyle/>
          <a:p>
            <a:pPr lvl="1" algn="just"/>
            <a:endParaRPr lang="es-MX" sz="1200" dirty="0" smtClean="0"/>
          </a:p>
          <a:p>
            <a:pPr marL="320040" lvl="1" indent="-320040" algn="just">
              <a:spcBef>
                <a:spcPts val="700"/>
              </a:spcBef>
              <a:buClr>
                <a:schemeClr val="accent2"/>
              </a:buClr>
              <a:buSzPct val="60000"/>
              <a:buNone/>
            </a:pPr>
            <a:r>
              <a:rPr lang="es-MX" sz="1800" b="1" dirty="0" smtClean="0">
                <a:solidFill>
                  <a:schemeClr val="accent6"/>
                </a:solidFill>
              </a:rPr>
              <a:t>VIII.  GUÍA PARA EL ESTUDIANTE.</a:t>
            </a:r>
          </a:p>
          <a:p>
            <a:pPr marL="320040" lvl="1" indent="-320040" algn="just">
              <a:spcBef>
                <a:spcPts val="700"/>
              </a:spcBef>
              <a:buClr>
                <a:schemeClr val="accent2"/>
              </a:buClr>
              <a:buSzPct val="60000"/>
              <a:buNone/>
            </a:pPr>
            <a:endParaRPr lang="es-MX" sz="1800" b="1" dirty="0" smtClean="0">
              <a:solidFill>
                <a:schemeClr val="accent6"/>
              </a:solidFill>
            </a:endParaRPr>
          </a:p>
          <a:p>
            <a:pPr lvl="1" algn="just"/>
            <a:r>
              <a:rPr lang="es-MX" sz="1200" dirty="0" smtClean="0"/>
              <a:t>Leer el índice del Cuaderno o material didáctico.</a:t>
            </a:r>
          </a:p>
          <a:p>
            <a:pPr lvl="1" algn="just"/>
            <a:r>
              <a:rPr lang="es-MX" sz="1200" dirty="0" smtClean="0"/>
              <a:t>Interpretar y desarrollar el ciclo vital del individuo, su estructura y su funcionamiento.</a:t>
            </a:r>
          </a:p>
          <a:p>
            <a:pPr lvl="1" algn="just"/>
            <a:r>
              <a:rPr lang="es-MX" sz="1200" dirty="0" smtClean="0"/>
              <a:t>Profundizar en los sistemas de seguridad social más elaborados, el modelo alemán y el inglés.</a:t>
            </a:r>
          </a:p>
          <a:p>
            <a:pPr lvl="1" algn="just"/>
            <a:r>
              <a:rPr lang="es-MX" sz="1200" dirty="0" smtClean="0"/>
              <a:t>Aplicar la estadística de medidas de tendencia central para asociar </a:t>
            </a:r>
            <a:r>
              <a:rPr lang="es-MX" sz="1200" dirty="0" smtClean="0"/>
              <a:t>los costos del riesgo.</a:t>
            </a:r>
            <a:endParaRPr lang="es-MX" sz="1200" dirty="0" smtClean="0"/>
          </a:p>
          <a:p>
            <a:pPr lvl="1" algn="just"/>
            <a:r>
              <a:rPr lang="es-MX" sz="1200" dirty="0" smtClean="0"/>
              <a:t>Analizar y desarrollar estadísticas, indicadores y gráficos sobre </a:t>
            </a:r>
            <a:r>
              <a:rPr lang="es-MX" sz="1200" dirty="0" smtClean="0"/>
              <a:t>el riesgo, </a:t>
            </a:r>
            <a:r>
              <a:rPr lang="es-MX" sz="1200" dirty="0" smtClean="0"/>
              <a:t>destacando el financiamiento, cobertura y monto de </a:t>
            </a:r>
            <a:r>
              <a:rPr lang="es-MX" sz="1200" dirty="0" smtClean="0"/>
              <a:t>los efectos.</a:t>
            </a:r>
            <a:endParaRPr lang="es-MX" sz="1200" dirty="0" smtClean="0"/>
          </a:p>
          <a:p>
            <a:pPr lvl="1" algn="just"/>
            <a:r>
              <a:rPr lang="es-MX" sz="1200" dirty="0" smtClean="0"/>
              <a:t>Cada </a:t>
            </a:r>
            <a:r>
              <a:rPr lang="es-MX" sz="1200" dirty="0" smtClean="0"/>
              <a:t>tema y  país incluye: </a:t>
            </a:r>
            <a:r>
              <a:rPr lang="es-MX" sz="1200" dirty="0" smtClean="0"/>
              <a:t>los siniestros que observaron durante el mes de septiembre del 217.</a:t>
            </a:r>
            <a:endParaRPr lang="es-MX" sz="1200" dirty="0" smtClean="0"/>
          </a:p>
          <a:p>
            <a:pPr lvl="1" algn="just"/>
            <a:r>
              <a:rPr lang="es-MX" sz="1200" dirty="0" smtClean="0"/>
              <a:t>Leer la  sección de preguntas.</a:t>
            </a:r>
          </a:p>
          <a:p>
            <a:pPr lvl="1" algn="just"/>
            <a:r>
              <a:rPr lang="es-MX" sz="1200" dirty="0" smtClean="0"/>
              <a:t>Contestar ampliamente, como </a:t>
            </a:r>
            <a:r>
              <a:rPr lang="es-MX" sz="1200" dirty="0" smtClean="0"/>
              <a:t>profesionista en Negocios Internacionales, Bilingüe</a:t>
            </a:r>
            <a:r>
              <a:rPr lang="es-MX" sz="1200" dirty="0" smtClean="0"/>
              <a:t>, </a:t>
            </a:r>
            <a:r>
              <a:rPr lang="es-MX" sz="1200" dirty="0" smtClean="0"/>
              <a:t>el conjunto de respuestas.</a:t>
            </a:r>
          </a:p>
          <a:p>
            <a:pPr lvl="1" algn="just"/>
            <a:r>
              <a:rPr lang="es-MX" sz="1200" dirty="0" smtClean="0"/>
              <a:t>Finalmente, agregamos la sección de las respuestas, para que los alumnos reafirmen sus aciertos o bien comprendan correctamente la respuesta pertinente.</a:t>
            </a:r>
          </a:p>
          <a:p>
            <a:pPr lvl="1" algn="just"/>
            <a:r>
              <a:rPr lang="es-MX" sz="1200" dirty="0" smtClean="0"/>
              <a:t>Diseñado para que el alumno lea, analice, problematice y conteste respuestas rápidas, claras y apegadas al contenido</a:t>
            </a:r>
          </a:p>
          <a:p>
            <a:pPr lvl="1" algn="just"/>
            <a:endParaRPr lang="es-MX" sz="1200" dirty="0" smtClean="0"/>
          </a:p>
          <a:p>
            <a:pPr lvl="1" algn="just">
              <a:buNone/>
            </a:pPr>
            <a:endParaRPr lang="es-MX" sz="1200" dirty="0" smtClean="0"/>
          </a:p>
          <a:p>
            <a:pPr algn="just">
              <a:buNone/>
            </a:pPr>
            <a:endParaRPr lang="es-MX" sz="1200" dirty="0" smtClean="0"/>
          </a:p>
          <a:p>
            <a:pPr algn="just"/>
            <a:endParaRPr lang="es-MX" sz="1200" dirty="0"/>
          </a:p>
        </p:txBody>
      </p:sp>
      <p:sp>
        <p:nvSpPr>
          <p:cNvPr id="5" name="4 Marcador de número de diapositiva"/>
          <p:cNvSpPr>
            <a:spLocks noGrp="1"/>
          </p:cNvSpPr>
          <p:nvPr>
            <p:ph type="sldNum" sz="quarter" idx="12"/>
          </p:nvPr>
        </p:nvSpPr>
        <p:spPr/>
        <p:txBody>
          <a:bodyPr/>
          <a:lstStyle/>
          <a:p>
            <a:fld id="{E750D71C-CC88-4077-8664-09CB352040B3}" type="slidenum">
              <a:rPr lang="es-MX" smtClean="0"/>
              <a:pPr/>
              <a:t>7</a:t>
            </a:fld>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Título"/>
          <p:cNvSpPr>
            <a:spLocks noGrp="1"/>
          </p:cNvSpPr>
          <p:nvPr>
            <p:ph type="title"/>
          </p:nvPr>
        </p:nvSpPr>
        <p:spPr/>
        <p:txBody>
          <a:bodyPr>
            <a:normAutofit fontScale="90000"/>
          </a:bodyPr>
          <a:lstStyle/>
          <a:p>
            <a:r>
              <a:rPr lang="es-MX" dirty="0" smtClean="0"/>
              <a:t>IX. </a:t>
            </a:r>
            <a:r>
              <a:rPr lang="es-MX" dirty="0" smtClean="0"/>
              <a:t>DIFERENTES </a:t>
            </a:r>
            <a:r>
              <a:rPr lang="es-MX" dirty="0" smtClean="0"/>
              <a:t>TIPOS DE RIESGO</a:t>
            </a:r>
            <a:endParaRPr lang="es-MX" dirty="0"/>
          </a:p>
        </p:txBody>
      </p:sp>
      <p:sp>
        <p:nvSpPr>
          <p:cNvPr id="4" name="3 Marcador de número de diapositiva"/>
          <p:cNvSpPr>
            <a:spLocks noGrp="1"/>
          </p:cNvSpPr>
          <p:nvPr>
            <p:ph type="sldNum" sz="quarter" idx="11"/>
          </p:nvPr>
        </p:nvSpPr>
        <p:spPr/>
        <p:txBody>
          <a:bodyPr/>
          <a:lstStyle/>
          <a:p>
            <a:fld id="{E750D71C-CC88-4077-8664-09CB352040B3}" type="slidenum">
              <a:rPr lang="es-MX" smtClean="0"/>
              <a:pPr/>
              <a:t>8</a:t>
            </a:fld>
            <a:endParaRPr lang="es-MX" dirty="0"/>
          </a:p>
        </p:txBody>
      </p:sp>
      <p:graphicFrame>
        <p:nvGraphicFramePr>
          <p:cNvPr id="5" name="4 Marcador de contenido"/>
          <p:cNvGraphicFramePr>
            <a:graphicFrameLocks noGrp="1"/>
          </p:cNvGraphicFramePr>
          <p:nvPr>
            <p:ph sz="quarter" idx="1"/>
            <p:extLst>
              <p:ext uri="{D42A27DB-BD31-4B8C-83A1-F6EECF244321}">
                <p14:modId xmlns:p14="http://schemas.microsoft.com/office/powerpoint/2010/main" val="492021738"/>
              </p:ext>
            </p:extLst>
          </p:nvPr>
        </p:nvGraphicFramePr>
        <p:xfrm>
          <a:off x="620688" y="3491880"/>
          <a:ext cx="5616624"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Definición de riesgo.</a:t>
            </a:r>
            <a:endParaRPr lang="es-MX" dirty="0"/>
          </a:p>
        </p:txBody>
      </p:sp>
      <p:sp>
        <p:nvSpPr>
          <p:cNvPr id="4" name="3 Marcador de número de diapositiva"/>
          <p:cNvSpPr>
            <a:spLocks noGrp="1"/>
          </p:cNvSpPr>
          <p:nvPr>
            <p:ph type="sldNum" sz="quarter" idx="12"/>
          </p:nvPr>
        </p:nvSpPr>
        <p:spPr/>
        <p:txBody>
          <a:bodyPr/>
          <a:lstStyle/>
          <a:p>
            <a:fld id="{E750D71C-CC88-4077-8664-09CB352040B3}" type="slidenum">
              <a:rPr lang="es-MX" smtClean="0"/>
              <a:pPr/>
              <a:t>9</a:t>
            </a:fld>
            <a:endParaRPr lang="es-MX" dirty="0"/>
          </a:p>
        </p:txBody>
      </p:sp>
      <p:sp>
        <p:nvSpPr>
          <p:cNvPr id="5" name="4 Marcador de contenido"/>
          <p:cNvSpPr>
            <a:spLocks noGrp="1"/>
          </p:cNvSpPr>
          <p:nvPr>
            <p:ph sz="quarter" idx="1"/>
          </p:nvPr>
        </p:nvSpPr>
        <p:spPr/>
        <p:txBody>
          <a:bodyPr/>
          <a:lstStyle/>
          <a:p>
            <a:endParaRPr lang="es-MX" dirty="0" smtClean="0"/>
          </a:p>
          <a:p>
            <a:pPr marL="0" indent="0">
              <a:buNone/>
            </a:pPr>
            <a:endParaRPr lang="es-MX" dirty="0"/>
          </a:p>
        </p:txBody>
      </p:sp>
      <p:graphicFrame>
        <p:nvGraphicFramePr>
          <p:cNvPr id="6" name="7 Marcador de contenido"/>
          <p:cNvGraphicFramePr>
            <a:graphicFrameLocks/>
          </p:cNvGraphicFramePr>
          <p:nvPr>
            <p:extLst>
              <p:ext uri="{D42A27DB-BD31-4B8C-83A1-F6EECF244321}">
                <p14:modId xmlns:p14="http://schemas.microsoft.com/office/powerpoint/2010/main" val="3020177842"/>
              </p:ext>
            </p:extLst>
          </p:nvPr>
        </p:nvGraphicFramePr>
        <p:xfrm>
          <a:off x="476672" y="2411760"/>
          <a:ext cx="6115050" cy="599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103982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1870</TotalTime>
  <Words>8032</Words>
  <Application>Microsoft Office PowerPoint</Application>
  <PresentationFormat>Presentación en pantalla (4:3)</PresentationFormat>
  <Paragraphs>630</Paragraphs>
  <Slides>61</Slides>
  <Notes>0</Notes>
  <HiddenSlides>0</HiddenSlides>
  <MMClips>0</MMClips>
  <ScaleCrop>false</ScaleCrop>
  <HeadingPairs>
    <vt:vector size="4" baseType="variant">
      <vt:variant>
        <vt:lpstr>Tema</vt:lpstr>
      </vt:variant>
      <vt:variant>
        <vt:i4>1</vt:i4>
      </vt:variant>
      <vt:variant>
        <vt:lpstr>Títulos de diapositiva</vt:lpstr>
      </vt:variant>
      <vt:variant>
        <vt:i4>61</vt:i4>
      </vt:variant>
    </vt:vector>
  </HeadingPairs>
  <TitlesOfParts>
    <vt:vector size="62" baseType="lpstr">
      <vt:lpstr>Intermedio</vt:lpstr>
      <vt:lpstr>Presentación de PowerPoint</vt:lpstr>
      <vt:lpstr>Índice</vt:lpstr>
      <vt:lpstr>Presentación de PowerPoint</vt:lpstr>
      <vt:lpstr>Presentación de PowerPoint</vt:lpstr>
      <vt:lpstr>Presentación de PowerPoint</vt:lpstr>
      <vt:lpstr>Presentación de PowerPoint</vt:lpstr>
      <vt:lpstr>Presentación de PowerPoint</vt:lpstr>
      <vt:lpstr>IX. DIFERENTES TIPOS DE RIESGO</vt:lpstr>
      <vt:lpstr>Definición de riesgo.</vt:lpstr>
      <vt:lpstr>Riesgo natural BARMUDA (EL CARIBE) y USA</vt:lpstr>
      <vt:lpstr>Riesgo natural USA</vt:lpstr>
      <vt:lpstr>Riesgo natural  MÉXICO</vt:lpstr>
      <vt:lpstr>Valuación de daños sismo 19 de septiembre 2017.</vt:lpstr>
      <vt:lpstr>Valuación de daños sismo 19 de septiembre 2017.</vt:lpstr>
      <vt:lpstr>Donaciones por el sismo</vt:lpstr>
      <vt:lpstr>Ejercicio.</vt:lpstr>
      <vt:lpstr>Respuestas.</vt:lpstr>
      <vt:lpstr>X. LA GLOBALIZACIÓN Y SUS RIESGOS</vt:lpstr>
      <vt:lpstr>X. LA GLOBALIZACIÓN Y SUS RIESGOS</vt:lpstr>
      <vt:lpstr>X. LA GLOBALIZACIÓN Y SUS RIESGOS</vt:lpstr>
      <vt:lpstr>Ejercicio.</vt:lpstr>
      <vt:lpstr>Respuestas.</vt:lpstr>
      <vt:lpstr>XI. RIESGO DE MERCADO</vt:lpstr>
      <vt:lpstr>XI. Riesgo de mercado</vt:lpstr>
      <vt:lpstr>XI. Riesgo de mercado</vt:lpstr>
      <vt:lpstr>XI. Riesgo de mercado</vt:lpstr>
      <vt:lpstr>XI. Riesgo de mercado</vt:lpstr>
      <vt:lpstr>XI. Riesgo de mercado</vt:lpstr>
      <vt:lpstr>Ejercicio.</vt:lpstr>
      <vt:lpstr>Respuestas.</vt:lpstr>
      <vt:lpstr>XII. RIESGO DE CRÉDITO</vt:lpstr>
      <vt:lpstr>XII. RIESGO DE CRÉDITO</vt:lpstr>
      <vt:lpstr>XII. RIESGO DE CRÉDITO</vt:lpstr>
      <vt:lpstr>Ejercicio.</vt:lpstr>
      <vt:lpstr>Respuestas.</vt:lpstr>
      <vt:lpstr>XIII. RIESGO DE SEGUROS</vt:lpstr>
      <vt:lpstr>Ejercicio.</vt:lpstr>
      <vt:lpstr>Respuestas.</vt:lpstr>
      <vt:lpstr>XIV. RIESGO PAÍS</vt:lpstr>
      <vt:lpstr>XIV. Riesgo País</vt:lpstr>
      <vt:lpstr>XIV. Riesgo País</vt:lpstr>
      <vt:lpstr>Ejercicio.</vt:lpstr>
      <vt:lpstr>Respuestas.</vt:lpstr>
      <vt:lpstr>XV. VALOR EN RIESGO METODOLOGÍA DEL VAR </vt:lpstr>
      <vt:lpstr>XV. Valor en Riesgo Metodología del VaR </vt:lpstr>
      <vt:lpstr>XV. Valor en Riesgo Metodología del VaR </vt:lpstr>
      <vt:lpstr>XV. Valor en Riesgo Metodología del VaR </vt:lpstr>
      <vt:lpstr>XV. Valor en Riesgo Metodología del VaR </vt:lpstr>
      <vt:lpstr>Ejercicio.</vt:lpstr>
      <vt:lpstr>Respuestas.</vt:lpstr>
      <vt:lpstr>XVI. VALOR EN RIESGO  MÉTODO DE MONTE CARLO</vt:lpstr>
      <vt:lpstr>Presentación de PowerPoint</vt:lpstr>
      <vt:lpstr>Simulación de Montecarlo en Excel</vt:lpstr>
      <vt:lpstr>Simulación de Montecarlo en Excel</vt:lpstr>
      <vt:lpstr>Simulación de Montecarlo en Excel</vt:lpstr>
      <vt:lpstr>Ejercicio.</vt:lpstr>
      <vt:lpstr>Respuestas.</vt:lpstr>
      <vt:lpstr>Bibliografía.</vt:lpstr>
      <vt:lpstr>Bibliografía.</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sesco</dc:creator>
  <cp:lastModifiedBy>usuiario_6</cp:lastModifiedBy>
  <cp:revision>204</cp:revision>
  <dcterms:created xsi:type="dcterms:W3CDTF">2011-10-04T14:05:22Z</dcterms:created>
  <dcterms:modified xsi:type="dcterms:W3CDTF">2017-10-11T00:37:35Z</dcterms:modified>
</cp:coreProperties>
</file>