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9"/>
  </p:notesMasterIdLst>
  <p:sldIdLst>
    <p:sldId id="257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5" r:id="rId15"/>
    <p:sldId id="271" r:id="rId16"/>
    <p:sldId id="272" r:id="rId17"/>
    <p:sldId id="273" r:id="rId18"/>
    <p:sldId id="274" r:id="rId19"/>
    <p:sldId id="276" r:id="rId20"/>
    <p:sldId id="278" r:id="rId21"/>
    <p:sldId id="277" r:id="rId22"/>
    <p:sldId id="280" r:id="rId23"/>
    <p:sldId id="279" r:id="rId24"/>
    <p:sldId id="282" r:id="rId25"/>
    <p:sldId id="281" r:id="rId26"/>
    <p:sldId id="283" r:id="rId27"/>
    <p:sldId id="284" r:id="rId28"/>
    <p:sldId id="285" r:id="rId29"/>
    <p:sldId id="286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6" r:id="rId47"/>
    <p:sldId id="308" r:id="rId4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2B527-74E7-417F-AC9E-8F655365F0A3}" type="datetimeFigureOut">
              <a:rPr lang="es-MX" smtClean="0"/>
              <a:t>11/09/2017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C78ECF-D6DF-4B14-BE87-0B61B3B8A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7026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smtClean="0"/>
          </a:p>
        </p:txBody>
      </p:sp>
      <p:sp>
        <p:nvSpPr>
          <p:cNvPr id="368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1979E3-EA53-4406-925A-2E22BEC6D3EA}" type="slidenum">
              <a:rPr lang="es-ES" smtClean="0">
                <a:solidFill>
                  <a:prstClr val="black"/>
                </a:solidFill>
              </a:rPr>
              <a:pPr/>
              <a:t>1</a:t>
            </a:fld>
            <a:endParaRPr lang="es-E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333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2192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</p:grpSp>
      <p:sp>
        <p:nvSpPr>
          <p:cNvPr id="42005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828801"/>
            <a:ext cx="103632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42006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9AE9F-AB99-4148-87F4-485D73F371F5}" type="slidenum">
              <a:rPr lang="es-ES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570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9BB31-ED8D-433E-A678-5BEBB7C06516}" type="slidenum">
              <a:rPr lang="es-ES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168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264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3A705-C10A-4366-A39F-240E7CCC93C5}" type="slidenum">
              <a:rPr lang="es-ES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219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7813"/>
            <a:ext cx="10972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D12CF-8A4B-45DE-8AEF-DED3CA3DDD53}" type="slidenum">
              <a:rPr lang="es-ES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395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7D458-8CD4-47AF-B066-8873227C554E}" type="slidenum">
              <a:rPr lang="es-ES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26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B8AC1F-AC81-4C4B-A28F-B13AEE6B5096}" type="slidenum">
              <a:rPr lang="es-ES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405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5A233-1EEE-4F1F-858E-252F622BB9BC}" type="slidenum">
              <a:rPr lang="es-ES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425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97E61-C529-4797-B1FC-58387A0A38FF}" type="slidenum">
              <a:rPr lang="es-ES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577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132F2-DC9C-424D-9197-73A6CF8EC1AA}" type="slidenum">
              <a:rPr lang="es-ES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942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576B7-8FB4-44DD-9AC1-DB6BB0F2325A}" type="slidenum">
              <a:rPr lang="es-ES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078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AD311F-953F-4CF9-8D58-75E4CE343B87}" type="slidenum">
              <a:rPr lang="es-ES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398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0216D-5E29-44C0-B758-C2366417684C}" type="slidenum">
              <a:rPr lang="es-ES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813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12192000" cy="6934200"/>
            <a:chOff x="0" y="0"/>
            <a:chExt cx="5760" cy="4368"/>
          </a:xfrm>
        </p:grpSpPr>
        <p:sp>
          <p:nvSpPr>
            <p:cNvPr id="40963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40964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40965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40966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40967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40968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40969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40970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40971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40972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40973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40974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40975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40976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40977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40978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40979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  <p:sp>
          <p:nvSpPr>
            <p:cNvPr id="40980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800">
                <a:solidFill>
                  <a:srgbClr val="FFFFFF"/>
                </a:solidFill>
              </a:endParaRPr>
            </a:p>
          </p:txBody>
        </p:sp>
      </p:grpSp>
      <p:sp>
        <p:nvSpPr>
          <p:cNvPr id="40981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3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4098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0983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40984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40985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806B9A-F99C-4480-9DBB-894E7936F28E}" type="slidenum">
              <a:rPr lang="es-E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87808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56087"/>
            <a:ext cx="10363200" cy="2534652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/>
              <a:t>Cálculo del Análisis de Varianza con un Factor ANOVA I</a:t>
            </a:r>
            <a:br>
              <a:rPr lang="es-ES" dirty="0" smtClean="0"/>
            </a:br>
            <a:r>
              <a:rPr lang="es-ES" dirty="0" smtClean="0"/>
              <a:t>con Excel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591176" y="5013326"/>
            <a:ext cx="3705225" cy="6254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MX" sz="1800" dirty="0"/>
              <a:t>Dr. en Ed. Carlos Saúl Juárez Lugo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MX" sz="1800" dirty="0"/>
              <a:t>Centro Universitario UAEM Ecatepec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MX" sz="1800" dirty="0" smtClean="0"/>
              <a:t>2017</a:t>
            </a: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58045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780674" y="2117558"/>
            <a:ext cx="9545052" cy="4347409"/>
          </a:xfrm>
        </p:spPr>
        <p:txBody>
          <a:bodyPr/>
          <a:lstStyle/>
          <a:p>
            <a:r>
              <a:rPr lang="es-ES" dirty="0" smtClean="0"/>
              <a:t>Variables: </a:t>
            </a:r>
            <a:r>
              <a:rPr lang="es-ES" dirty="0"/>
              <a:t>Una dependiente y una independiente</a:t>
            </a:r>
            <a:r>
              <a:rPr lang="es-ES" dirty="0" smtClean="0"/>
              <a:t>.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dirty="0" smtClean="0"/>
              <a:t>Nivel </a:t>
            </a:r>
            <a:r>
              <a:rPr lang="es-ES" dirty="0"/>
              <a:t>de </a:t>
            </a:r>
            <a:r>
              <a:rPr lang="es-ES" dirty="0" smtClean="0"/>
              <a:t>medición de las variables:</a:t>
            </a:r>
          </a:p>
          <a:p>
            <a:pPr marL="0" indent="0">
              <a:buNone/>
            </a:pPr>
            <a:endParaRPr lang="es-E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ES" dirty="0" smtClean="0"/>
              <a:t>Independiente es categórica.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ES" dirty="0" smtClean="0"/>
              <a:t>Dependiente es por intervalos </a:t>
            </a:r>
            <a:r>
              <a:rPr lang="es-ES" dirty="0"/>
              <a:t>o de razón. 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 dirty="0"/>
              <a:t>VARIABLES Y  NIVEL DE MEDICIÓN</a:t>
            </a:r>
            <a:endParaRPr lang="es-ES" sz="4000" dirty="0"/>
          </a:p>
        </p:txBody>
      </p:sp>
    </p:spTree>
    <p:extLst>
      <p:ext uri="{BB962C8B-B14F-4D97-AF65-F5344CB8AC3E}">
        <p14:creationId xmlns:p14="http://schemas.microsoft.com/office/powerpoint/2010/main" val="395452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919536" y="2780928"/>
            <a:ext cx="8291264" cy="3349997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" dirty="0" smtClean="0"/>
              <a:t>Muestreo aleatorio </a:t>
            </a:r>
            <a:r>
              <a:rPr lang="es-ES" dirty="0"/>
              <a:t>independiente.</a:t>
            </a:r>
          </a:p>
          <a:p>
            <a:pPr marL="609600" indent="-609600">
              <a:lnSpc>
                <a:spcPct val="90000"/>
              </a:lnSpc>
            </a:pPr>
            <a:endParaRPr lang="es-ES" dirty="0"/>
          </a:p>
          <a:p>
            <a:pPr marL="609600" indent="-609600">
              <a:lnSpc>
                <a:spcPct val="90000"/>
              </a:lnSpc>
            </a:pPr>
            <a:r>
              <a:rPr lang="es-ES" dirty="0"/>
              <a:t>Poblaciones normales para cada grupo.</a:t>
            </a:r>
          </a:p>
          <a:p>
            <a:pPr marL="609600" indent="-609600">
              <a:lnSpc>
                <a:spcPct val="90000"/>
              </a:lnSpc>
            </a:pPr>
            <a:endParaRPr lang="es-ES" dirty="0"/>
          </a:p>
          <a:p>
            <a:pPr marL="609600" indent="-609600">
              <a:lnSpc>
                <a:spcPct val="90000"/>
              </a:lnSpc>
            </a:pPr>
            <a:r>
              <a:rPr lang="es-ES" dirty="0"/>
              <a:t>Varianzas iguales en las poblaciones.</a:t>
            </a:r>
          </a:p>
          <a:p>
            <a:pPr marL="609600" indent="-609600">
              <a:lnSpc>
                <a:spcPct val="90000"/>
              </a:lnSpc>
            </a:pPr>
            <a:endParaRPr lang="es-ES" dirty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ANÁLISIS PARAMÉTRICO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929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981200" y="1737320"/>
            <a:ext cx="8229600" cy="4572000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Produce un valor conocido como </a:t>
            </a:r>
            <a:r>
              <a:rPr lang="es-MX" i="1" dirty="0" smtClean="0"/>
              <a:t>F</a:t>
            </a:r>
            <a:r>
              <a:rPr lang="es-MX" dirty="0" smtClean="0"/>
              <a:t> o </a:t>
            </a:r>
            <a:r>
              <a:rPr lang="es-MX" i="1" dirty="0" smtClean="0"/>
              <a:t>razón F</a:t>
            </a:r>
          </a:p>
          <a:p>
            <a:pPr marL="0" indent="0">
              <a:buNone/>
            </a:pPr>
            <a:endParaRPr lang="es-MX" i="1" dirty="0" smtClean="0"/>
          </a:p>
          <a:p>
            <a:r>
              <a:rPr lang="es-MX" dirty="0" smtClean="0"/>
              <a:t>Se basa en la </a:t>
            </a:r>
            <a:r>
              <a:rPr lang="es-MX" i="1" dirty="0" smtClean="0"/>
              <a:t>distribución F</a:t>
            </a:r>
          </a:p>
          <a:p>
            <a:pPr marL="0" indent="0">
              <a:buNone/>
            </a:pPr>
            <a:endParaRPr lang="es-MX" i="1" dirty="0" smtClean="0"/>
          </a:p>
          <a:p>
            <a:r>
              <a:rPr lang="es-MX" dirty="0" smtClean="0"/>
              <a:t>La razón </a:t>
            </a:r>
            <a:r>
              <a:rPr lang="es-MX" i="1" dirty="0" smtClean="0"/>
              <a:t>F compara las variaciones en las puntuaciones debidas a dos diferentes fuentes: </a:t>
            </a:r>
          </a:p>
          <a:p>
            <a:pPr marL="0" indent="0">
              <a:buNone/>
            </a:pPr>
            <a:r>
              <a:rPr lang="es-MX" i="1" dirty="0" smtClean="0"/>
              <a:t>Variaciones entre los grupos que se comparan, y</a:t>
            </a:r>
          </a:p>
          <a:p>
            <a:pPr marL="0" indent="0">
              <a:buNone/>
            </a:pPr>
            <a:r>
              <a:rPr lang="es-MX" i="1" dirty="0" smtClean="0"/>
              <a:t>Variaciones dentro de los grupos.</a:t>
            </a:r>
            <a:endParaRPr lang="es-MX" i="1" dirty="0"/>
          </a:p>
          <a:p>
            <a:pPr marL="0" indent="0">
              <a:buNone/>
            </a:pPr>
            <a:endParaRPr lang="es-MX" i="1" dirty="0" smtClean="0"/>
          </a:p>
          <a:p>
            <a:endParaRPr lang="es-MX" i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Fundamento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946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MX" i="1" dirty="0" smtClean="0"/>
          </a:p>
          <a:p>
            <a:pPr marL="0" indent="0">
              <a:buNone/>
            </a:pPr>
            <a:r>
              <a:rPr lang="es-MX" i="1" dirty="0" smtClean="0"/>
              <a:t>Diferencia </a:t>
            </a:r>
            <a:r>
              <a:rPr lang="es-MX" i="1" dirty="0"/>
              <a:t>entre más de dos grupos</a:t>
            </a:r>
            <a:r>
              <a:rPr lang="es-MX" i="1" dirty="0" smtClean="0"/>
              <a:t>:</a:t>
            </a:r>
          </a:p>
          <a:p>
            <a:pPr marL="0" indent="0" algn="ctr">
              <a:buNone/>
            </a:pPr>
            <a:r>
              <a:rPr lang="es-MX" i="1" dirty="0" smtClean="0"/>
              <a:t>“</a:t>
            </a:r>
            <a:r>
              <a:rPr lang="es-MX" i="1" dirty="0"/>
              <a:t>Los grupos difieren significativamente entre sí”.</a:t>
            </a:r>
          </a:p>
          <a:p>
            <a:endParaRPr lang="es-MX" dirty="0" smtClean="0"/>
          </a:p>
          <a:p>
            <a:r>
              <a:rPr lang="es-MX" dirty="0" smtClean="0"/>
              <a:t>Si los grupos difieren realmente entre sí, sus puntuaciones variarán más de lo que pueden variar las puntuaciones entre los integrantes de un mismo grupo.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Hipótesis que comprueba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3002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Cálculo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131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090863" y="2117557"/>
            <a:ext cx="9721516" cy="407469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MX" sz="3600" dirty="0"/>
              <a:t>Se diseña un experimento con el fin de comprobar si el uso de tres métodos de enseñanza produce resultados diferentes que son estadísticamente significativos en el rendimiento de una cierta asignatura.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EJEMPLO DE CÁLCULO</a:t>
            </a:r>
          </a:p>
        </p:txBody>
      </p:sp>
    </p:spTree>
    <p:extLst>
      <p:ext uri="{BB962C8B-B14F-4D97-AF65-F5344CB8AC3E}">
        <p14:creationId xmlns:p14="http://schemas.microsoft.com/office/powerpoint/2010/main" val="67709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604210" y="1972435"/>
            <a:ext cx="9577137" cy="373855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MX" sz="3600" dirty="0" smtClean="0"/>
              <a:t>Sean </a:t>
            </a:r>
            <a:r>
              <a:rPr lang="es-MX" sz="3600" dirty="0"/>
              <a:t>tres grupos de estudiantes seleccionados al azar, con las puntuaciones obtenidas después de que cada uno de ellos fue enseñado por el método que se índica:</a:t>
            </a:r>
            <a:endParaRPr lang="es-ES" sz="3600" dirty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EJEMPLO DE CÁLCULO</a:t>
            </a:r>
          </a:p>
        </p:txBody>
      </p:sp>
    </p:spTree>
    <p:extLst>
      <p:ext uri="{BB962C8B-B14F-4D97-AF65-F5344CB8AC3E}">
        <p14:creationId xmlns:p14="http://schemas.microsoft.com/office/powerpoint/2010/main" val="57973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29" name="Group 93"/>
          <p:cNvGraphicFramePr>
            <a:graphicFrameLocks noGrp="1"/>
          </p:cNvGraphicFramePr>
          <p:nvPr/>
        </p:nvGraphicFramePr>
        <p:xfrm>
          <a:off x="3071814" y="692151"/>
          <a:ext cx="6408737" cy="3808413"/>
        </p:xfrm>
        <a:graphic>
          <a:graphicData uri="http://schemas.openxmlformats.org/drawingml/2006/table">
            <a:tbl>
              <a:tblPr/>
              <a:tblGrid>
                <a:gridCol w="2073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4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60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6250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Método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76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Lectura individual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De exposición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De discusión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78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endParaRPr kumimoji="0" lang="es-E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4426" name="Text Box 90"/>
          <p:cNvSpPr txBox="1">
            <a:spLocks noChangeArrowheads="1"/>
          </p:cNvSpPr>
          <p:nvPr/>
        </p:nvSpPr>
        <p:spPr bwMode="auto">
          <a:xfrm>
            <a:off x="4079876" y="5157788"/>
            <a:ext cx="5040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400"/>
              <a:t>Tabla 1. Concentrado de datos inicial.</a:t>
            </a:r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90360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147010" y="1871395"/>
            <a:ext cx="9897979" cy="3978442"/>
          </a:xfrm>
        </p:spPr>
        <p:txBody>
          <a:bodyPr>
            <a:noAutofit/>
          </a:bodyPr>
          <a:lstStyle/>
          <a:p>
            <a:pPr marL="0" indent="0">
              <a:spcBef>
                <a:spcPts val="200"/>
              </a:spcBef>
              <a:buNone/>
            </a:pPr>
            <a:r>
              <a:rPr lang="es-MX" dirty="0" smtClean="0"/>
              <a:t>Hipótesis nula: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s-MX" dirty="0" smtClean="0"/>
              <a:t>	No hay diferencia entre los métodos de enseñanza.</a:t>
            </a:r>
          </a:p>
          <a:p>
            <a:pPr marL="0" indent="0">
              <a:spcBef>
                <a:spcPts val="200"/>
              </a:spcBef>
              <a:buNone/>
            </a:pPr>
            <a:endParaRPr lang="es-MX" dirty="0" smtClean="0"/>
          </a:p>
          <a:p>
            <a:pPr marL="0" indent="0">
              <a:spcBef>
                <a:spcPts val="200"/>
              </a:spcBef>
              <a:buNone/>
            </a:pPr>
            <a:r>
              <a:rPr lang="es-MX" dirty="0" smtClean="0"/>
              <a:t>Hipótesis de investigación: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s-MX" dirty="0"/>
              <a:t>	</a:t>
            </a:r>
            <a:r>
              <a:rPr lang="es-MX" dirty="0" smtClean="0"/>
              <a:t> </a:t>
            </a:r>
            <a:r>
              <a:rPr lang="es-MX" dirty="0"/>
              <a:t>Hay diferencia en los tres métodos de enseñanza.</a:t>
            </a:r>
          </a:p>
          <a:p>
            <a:pPr marL="609600" indent="-609600">
              <a:spcBef>
                <a:spcPts val="200"/>
              </a:spcBef>
              <a:buFont typeface="Wingdings" pitchFamily="2" charset="2"/>
              <a:buAutoNum type="arabicPeriod"/>
            </a:pPr>
            <a:endParaRPr lang="es-ES" dirty="0"/>
          </a:p>
          <a:p>
            <a:pPr marL="0" indent="0">
              <a:spcBef>
                <a:spcPts val="200"/>
              </a:spcBef>
              <a:buNone/>
            </a:pPr>
            <a:r>
              <a:rPr lang="es-MX" dirty="0"/>
              <a:t>Nivel de significación: 0,05, con prueba de una cola.</a:t>
            </a:r>
          </a:p>
          <a:p>
            <a:pPr marL="609600" indent="-609600">
              <a:spcBef>
                <a:spcPts val="200"/>
              </a:spcBef>
              <a:buFont typeface="Wingdings" pitchFamily="2" charset="2"/>
              <a:buAutoNum type="arabicPeriod"/>
            </a:pPr>
            <a:endParaRPr lang="es-ES" dirty="0"/>
          </a:p>
          <a:p>
            <a:pPr marL="609600" indent="-609600">
              <a:spcBef>
                <a:spcPts val="200"/>
              </a:spcBef>
              <a:buFont typeface="Wingdings" pitchFamily="2" charset="2"/>
              <a:buAutoNum type="arabicPeriod"/>
            </a:pPr>
            <a:endParaRPr lang="es-ES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4000"/>
              <a:t>PASOS PARA LA PRUEBA DE SIGNIFICACIÓN:</a:t>
            </a:r>
            <a:endParaRPr lang="es-ES" sz="4000"/>
          </a:p>
        </p:txBody>
      </p:sp>
    </p:spTree>
    <p:extLst>
      <p:ext uri="{BB962C8B-B14F-4D97-AF65-F5344CB8AC3E}">
        <p14:creationId xmlns:p14="http://schemas.microsoft.com/office/powerpoint/2010/main" val="30819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4736" y="831896"/>
            <a:ext cx="6786061" cy="4078241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470483" y="5374105"/>
            <a:ext cx="7074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Tabla 1. En una hoja de cálculo en Excel los datos se disponen como aquí se indica.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02903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Datos curriculares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984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En el menú </a:t>
            </a:r>
            <a:r>
              <a:rPr lang="es-MX" i="1" dirty="0" smtClean="0"/>
              <a:t>Datos</a:t>
            </a:r>
            <a:r>
              <a:rPr lang="es-MX" dirty="0" smtClean="0"/>
              <a:t> se elige la opción </a:t>
            </a:r>
            <a:r>
              <a:rPr lang="es-MX" i="1" dirty="0" smtClean="0"/>
              <a:t>Análisis de datos</a:t>
            </a:r>
            <a:r>
              <a:rPr lang="es-MX" dirty="0" smtClean="0"/>
              <a:t> para acceder a la siguiente ventana de diálogo.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Elije la función </a:t>
            </a:r>
            <a:r>
              <a:rPr lang="es-MX" i="1" dirty="0" smtClean="0"/>
              <a:t>Análisis de varianza de un factor.</a:t>
            </a:r>
            <a:endParaRPr lang="es-MX" dirty="0" smtClean="0"/>
          </a:p>
          <a:p>
            <a:endParaRPr lang="es-MX" dirty="0"/>
          </a:p>
          <a:p>
            <a:r>
              <a:rPr lang="es-MX" dirty="0" smtClean="0"/>
              <a:t>Es necesario que el módulo de análisis estadístico esté activado para acceder a estas funciones de Excel.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7891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9494" y="939339"/>
            <a:ext cx="6376274" cy="4202544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145865" y="5678465"/>
            <a:ext cx="8568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Tabla 2. Ventana del cuadro de diálogo </a:t>
            </a:r>
            <a:r>
              <a:rPr lang="es-MX" sz="2800" i="1" dirty="0" smtClean="0"/>
              <a:t>Análisis de datos</a:t>
            </a:r>
            <a:endParaRPr lang="es-MX" sz="2800" i="1" dirty="0"/>
          </a:p>
        </p:txBody>
      </p:sp>
    </p:spTree>
    <p:extLst>
      <p:ext uri="{BB962C8B-B14F-4D97-AF65-F5344CB8AC3E}">
        <p14:creationId xmlns:p14="http://schemas.microsoft.com/office/powerpoint/2010/main" val="75799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007" y="693517"/>
            <a:ext cx="6318887" cy="4444904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8111067" y="2123572"/>
            <a:ext cx="38438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Aparece la siguiente ventana de diálogo.</a:t>
            </a:r>
          </a:p>
          <a:p>
            <a:endParaRPr lang="es-MX" sz="2800" dirty="0" smtClean="0"/>
          </a:p>
          <a:p>
            <a:r>
              <a:rPr lang="es-MX" sz="2800" dirty="0" smtClean="0"/>
              <a:t>Es necesario llenar con los datos correspondientes.</a:t>
            </a:r>
            <a:endParaRPr lang="es-MX" sz="2800" dirty="0"/>
          </a:p>
        </p:txBody>
      </p:sp>
      <p:sp>
        <p:nvSpPr>
          <p:cNvPr id="4" name="CuadroTexto 3"/>
          <p:cNvSpPr txBox="1"/>
          <p:nvPr/>
        </p:nvSpPr>
        <p:spPr>
          <a:xfrm>
            <a:off x="717973" y="5417668"/>
            <a:ext cx="78909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Tabla 3. Ventana de diálogo de </a:t>
            </a:r>
            <a:r>
              <a:rPr lang="es-MX" sz="2800" i="1" dirty="0" smtClean="0"/>
              <a:t>Análisis de varianza</a:t>
            </a:r>
            <a:endParaRPr lang="es-MX" sz="2800" i="1" dirty="0"/>
          </a:p>
        </p:txBody>
      </p:sp>
    </p:spTree>
    <p:extLst>
      <p:ext uri="{BB962C8B-B14F-4D97-AF65-F5344CB8AC3E}">
        <p14:creationId xmlns:p14="http://schemas.microsoft.com/office/powerpoint/2010/main" val="352305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9600" y="914400"/>
            <a:ext cx="10972800" cy="5216526"/>
          </a:xfrm>
        </p:spPr>
        <p:txBody>
          <a:bodyPr/>
          <a:lstStyle/>
          <a:p>
            <a:r>
              <a:rPr lang="es-MX" b="1" dirty="0" smtClean="0"/>
              <a:t>Rango de entrada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Se </a:t>
            </a:r>
            <a:r>
              <a:rPr lang="es-MX" dirty="0"/>
              <a:t>coloca la referencia de celda correspondiente al rango de datos que desee analizar</a:t>
            </a:r>
            <a:r>
              <a:rPr lang="es-MX" dirty="0" smtClean="0"/>
              <a:t>.</a:t>
            </a:r>
          </a:p>
          <a:p>
            <a:r>
              <a:rPr lang="es-MX" dirty="0" smtClean="0"/>
              <a:t>Con el botón izquierdo del ratón selecciona el rango que comprende los datos.</a:t>
            </a:r>
          </a:p>
          <a:p>
            <a:r>
              <a:rPr lang="es-MX" dirty="0" smtClean="0"/>
              <a:t>La </a:t>
            </a:r>
            <a:r>
              <a:rPr lang="es-MX" dirty="0"/>
              <a:t>referencia deberá contener dos o más rangos contiguos organizados en columnas o </a:t>
            </a:r>
            <a:r>
              <a:rPr lang="es-MX" dirty="0" smtClean="0"/>
              <a:t>filas.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8876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2690" y="1093075"/>
            <a:ext cx="6082490" cy="425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41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Si cuenta con </a:t>
            </a:r>
            <a:r>
              <a:rPr lang="es-MX" b="1" dirty="0"/>
              <a:t>rótulos </a:t>
            </a:r>
            <a:r>
              <a:rPr lang="es-MX" dirty="0"/>
              <a:t>en la primera fila active la casilla correspondiente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r>
              <a:rPr lang="es-MX" dirty="0" smtClean="0"/>
              <a:t> </a:t>
            </a:r>
            <a:endParaRPr lang="es-MX" dirty="0"/>
          </a:p>
          <a:p>
            <a:r>
              <a:rPr lang="es-MX" dirty="0"/>
              <a:t>El valor de </a:t>
            </a:r>
            <a:r>
              <a:rPr lang="es-MX" b="1" dirty="0"/>
              <a:t>alfa </a:t>
            </a:r>
            <a:r>
              <a:rPr lang="es-MX" dirty="0"/>
              <a:t>que da la función de ANOVA I, es de 0.05, pero puede cambiarla escribiendo en el campo el valor deseado. </a:t>
            </a:r>
          </a:p>
        </p:txBody>
      </p:sp>
    </p:spTree>
    <p:extLst>
      <p:ext uri="{BB962C8B-B14F-4D97-AF65-F5344CB8AC3E}">
        <p14:creationId xmlns:p14="http://schemas.microsoft.com/office/powerpoint/2010/main" val="211051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6131" y="1458319"/>
            <a:ext cx="3876675" cy="4133850"/>
          </a:xfrm>
          <a:prstGeom prst="rect">
            <a:avLst/>
          </a:prstGeom>
        </p:spPr>
      </p:pic>
      <p:sp>
        <p:nvSpPr>
          <p:cNvPr id="4" name="Flecha izquierda y arriba 3"/>
          <p:cNvSpPr/>
          <p:nvPr/>
        </p:nvSpPr>
        <p:spPr>
          <a:xfrm rot="8890996">
            <a:off x="3115164" y="1588566"/>
            <a:ext cx="1152630" cy="2310497"/>
          </a:xfrm>
          <a:prstGeom prst="leftUpArrow">
            <a:avLst>
              <a:gd name="adj1" fmla="val 18061"/>
              <a:gd name="adj2" fmla="val 25000"/>
              <a:gd name="adj3" fmla="val 25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6" name="Conector recto de flecha 5"/>
          <p:cNvCxnSpPr/>
          <p:nvPr/>
        </p:nvCxnSpPr>
        <p:spPr>
          <a:xfrm flipH="1" flipV="1">
            <a:off x="5496911" y="4298731"/>
            <a:ext cx="1292772" cy="21021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498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44856" y="1051302"/>
            <a:ext cx="10833904" cy="410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es-MX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En opciones de salida tiene la alternativa de colocar la tabla dentro de la misma hoja de cálculo, en una hoja nueva, en un libro nuevo.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</a:pPr>
            <a:endParaRPr lang="es-MX" sz="32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es-MX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Para ello seleccione la casilla </a:t>
            </a:r>
            <a:r>
              <a:rPr lang="es-MX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correspondiente.</a:t>
            </a:r>
            <a:endParaRPr lang="es-MX" sz="32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</a:pPr>
            <a:endParaRPr lang="es-MX" sz="32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025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09297" y="5076491"/>
            <a:ext cx="106995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Excel determinará automáticamente el tamaño del área de resultados y mostrará un mensaje si la tabla de resultados reemplaza datos ya existentes o si sobrepasa los límites de la hoja de cálculo. </a:t>
            </a:r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6294" y="397586"/>
            <a:ext cx="5610225" cy="4486275"/>
          </a:xfrm>
          <a:prstGeom prst="rect">
            <a:avLst/>
          </a:prstGeom>
        </p:spPr>
      </p:pic>
      <p:cxnSp>
        <p:nvCxnSpPr>
          <p:cNvPr id="6" name="Conector recto de flecha 5"/>
          <p:cNvCxnSpPr/>
          <p:nvPr/>
        </p:nvCxnSpPr>
        <p:spPr>
          <a:xfrm flipV="1">
            <a:off x="5780690" y="2186152"/>
            <a:ext cx="2375338" cy="17867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249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A continuación damos clic en aceptar y Excel devuelve la siguiente información, </a:t>
            </a:r>
          </a:p>
        </p:txBody>
      </p:sp>
    </p:spTree>
    <p:extLst>
      <p:ext uri="{BB962C8B-B14F-4D97-AF65-F5344CB8AC3E}">
        <p14:creationId xmlns:p14="http://schemas.microsoft.com/office/powerpoint/2010/main" val="355152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21895" y="759280"/>
            <a:ext cx="1095675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Licenciatura en Psicología. Centro Universitario UAEM Ecatepec</a:t>
            </a: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Aprendizaje a la que se destina el material: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Estadística Aplicada</a:t>
            </a: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por competencias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Secuencia didáctica que indica el Programa de Aprendizaje: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2400" dirty="0"/>
          </a:p>
          <a:p>
            <a:r>
              <a:rPr lang="es-MX" sz="2400" dirty="0"/>
              <a:t>1. Analizará el empleo de la estadística aplicada en la investigación.</a:t>
            </a:r>
          </a:p>
          <a:p>
            <a:r>
              <a:rPr lang="es-MX" sz="2400" dirty="0"/>
              <a:t>2- Manejará los conceptos básicos de la estadística aplicada. </a:t>
            </a:r>
          </a:p>
          <a:p>
            <a:r>
              <a:rPr lang="es-MX" sz="2400" dirty="0"/>
              <a:t>3- Calculará las pruebas paramétricas de asociación y de comparación:</a:t>
            </a:r>
          </a:p>
          <a:p>
            <a:r>
              <a:rPr lang="es-MX" sz="2400" dirty="0"/>
              <a:t>	 </a:t>
            </a:r>
            <a:r>
              <a:rPr lang="es-MX" sz="2400" dirty="0">
                <a:solidFill>
                  <a:srgbClr val="FFFF00"/>
                </a:solidFill>
              </a:rPr>
              <a:t>entre ellas</a:t>
            </a:r>
            <a:r>
              <a:rPr lang="es-MX" sz="2400" dirty="0"/>
              <a:t> </a:t>
            </a:r>
            <a:r>
              <a:rPr lang="es-MX" sz="2400" dirty="0">
                <a:solidFill>
                  <a:srgbClr val="FFFF00"/>
                </a:solidFill>
              </a:rPr>
              <a:t>ANOVA I</a:t>
            </a:r>
          </a:p>
          <a:p>
            <a:r>
              <a:rPr lang="es-MX" sz="2400" dirty="0"/>
              <a:t>4- Calculará las pruebas no paramétricas de asociación y de comparación. </a:t>
            </a:r>
          </a:p>
          <a:p>
            <a:r>
              <a:rPr lang="es-MX" sz="2400" dirty="0"/>
              <a:t>5- Interpretará los resultados obtenidos de cada una de las pruebas.</a:t>
            </a:r>
          </a:p>
        </p:txBody>
      </p:sp>
    </p:spTree>
    <p:extLst>
      <p:ext uri="{BB962C8B-B14F-4D97-AF65-F5344CB8AC3E}">
        <p14:creationId xmlns:p14="http://schemas.microsoft.com/office/powerpoint/2010/main" val="360137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910" y="1198180"/>
            <a:ext cx="9320163" cy="456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68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08992" y="4487917"/>
            <a:ext cx="99638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En la primera tabla con el encabezado </a:t>
            </a:r>
            <a:r>
              <a:rPr lang="es-MX" sz="2400" b="1" dirty="0"/>
              <a:t>RESUMEN </a:t>
            </a:r>
            <a:r>
              <a:rPr lang="es-MX" sz="2400" dirty="0"/>
              <a:t>se encuentra la información correspondiente a los </a:t>
            </a:r>
            <a:r>
              <a:rPr lang="es-MX" sz="2400" dirty="0" smtClean="0"/>
              <a:t>G</a:t>
            </a:r>
            <a:r>
              <a:rPr lang="es-MX" sz="2400" b="1" i="1" dirty="0" smtClean="0"/>
              <a:t>rupos</a:t>
            </a:r>
            <a:r>
              <a:rPr lang="es-MX" sz="2400" i="1" dirty="0" smtClean="0"/>
              <a:t> </a:t>
            </a:r>
            <a:r>
              <a:rPr lang="es-MX" sz="2400" dirty="0"/>
              <a:t>que analizó, la </a:t>
            </a:r>
            <a:r>
              <a:rPr lang="es-MX" sz="2400" b="1" i="1" dirty="0"/>
              <a:t>cuenta </a:t>
            </a:r>
            <a:r>
              <a:rPr lang="es-MX" sz="2400" dirty="0"/>
              <a:t>que indica el número de datos por cada uno de los grupos, la suma, el promedio y la varianza.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715" y="1387365"/>
            <a:ext cx="9025466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89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680783" y="4603531"/>
            <a:ext cx="85449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/>
              <a:t>En la segunda tabla con el encabezado ANÁLISIS DE VARIANZA, se muestra el resultado de las operaciones propias del procedimiento y tres valores que permiten decidir a cerca de nuestra hipótesis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188" y="1439919"/>
            <a:ext cx="9458100" cy="2207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57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44717" y="599090"/>
            <a:ext cx="87551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Decisión: El </a:t>
            </a:r>
            <a:r>
              <a:rPr lang="es-MX" sz="2400" dirty="0"/>
              <a:t>valor numérico de la </a:t>
            </a:r>
            <a:r>
              <a:rPr lang="es-MX" sz="2400" i="1" dirty="0"/>
              <a:t>F</a:t>
            </a:r>
            <a:r>
              <a:rPr lang="es-MX" sz="2400" dirty="0"/>
              <a:t> debe ser mayor o igual al </a:t>
            </a:r>
            <a:r>
              <a:rPr lang="es-MX" sz="2400" dirty="0" smtClean="0"/>
              <a:t>Valor critico de </a:t>
            </a:r>
            <a:r>
              <a:rPr lang="es-MX" sz="2400" i="1" dirty="0" smtClean="0"/>
              <a:t>F </a:t>
            </a:r>
            <a:r>
              <a:rPr lang="es-MX" sz="2400" dirty="0" smtClean="0"/>
              <a:t>(F ≥ </a:t>
            </a:r>
            <a:r>
              <a:rPr lang="es-MX" sz="2400" dirty="0" err="1" smtClean="0"/>
              <a:t>Fc</a:t>
            </a:r>
            <a:r>
              <a:rPr lang="es-MX" sz="2400" dirty="0" smtClean="0"/>
              <a:t>).</a:t>
            </a:r>
          </a:p>
          <a:p>
            <a:endParaRPr lang="es-MX" sz="2400" dirty="0" smtClean="0"/>
          </a:p>
          <a:p>
            <a:r>
              <a:rPr lang="es-MX" sz="2400" dirty="0" smtClean="0"/>
              <a:t>Donde:</a:t>
            </a:r>
          </a:p>
          <a:p>
            <a:r>
              <a:rPr lang="es-MX" sz="2400" dirty="0" smtClean="0"/>
              <a:t>F </a:t>
            </a:r>
            <a:r>
              <a:rPr lang="es-MX" sz="2400" dirty="0"/>
              <a:t>= valor numérico resultado de los cálculos </a:t>
            </a:r>
            <a:r>
              <a:rPr lang="es-MX" sz="2400" dirty="0" smtClean="0"/>
              <a:t>efectuados.</a:t>
            </a:r>
          </a:p>
          <a:p>
            <a:r>
              <a:rPr lang="es-MX" sz="2400" dirty="0" err="1" smtClean="0"/>
              <a:t>Fc</a:t>
            </a:r>
            <a:r>
              <a:rPr lang="es-MX" sz="2400" dirty="0" smtClean="0"/>
              <a:t> </a:t>
            </a:r>
            <a:r>
              <a:rPr lang="es-MX" sz="2400" dirty="0"/>
              <a:t>= valor crítico para F que se obtiene de tablas</a:t>
            </a:r>
            <a:r>
              <a:rPr lang="es-MX" sz="2400" dirty="0" smtClean="0"/>
              <a:t>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2366" y="3953859"/>
            <a:ext cx="5035230" cy="165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89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091557" y="4120054"/>
            <a:ext cx="83031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Por lo tanto sí existe diferencia estadísticamente significativa entre el desempeño de los alumnos de los cuatro grupos. </a:t>
            </a:r>
          </a:p>
          <a:p>
            <a:endParaRPr lang="es-MX" sz="24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9404" y="1599542"/>
            <a:ext cx="5035230" cy="165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91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3239" y="410232"/>
            <a:ext cx="3867150" cy="401955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986455" y="4929352"/>
            <a:ext cx="69683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Si escribimos el valor de la probabilidad (0.011457) en la casilla </a:t>
            </a:r>
            <a:r>
              <a:rPr lang="es-MX" i="1" dirty="0" smtClean="0"/>
              <a:t>Alfa</a:t>
            </a:r>
            <a:r>
              <a:rPr lang="es-MX" dirty="0" smtClean="0"/>
              <a:t> obtendremos el valor exacto o igual en </a:t>
            </a:r>
            <a:r>
              <a:rPr lang="es-MX" i="1" dirty="0" smtClean="0"/>
              <a:t>F</a:t>
            </a:r>
            <a:r>
              <a:rPr lang="es-MX" dirty="0" smtClean="0"/>
              <a:t> y en la casilla </a:t>
            </a:r>
            <a:r>
              <a:rPr lang="es-MX" i="1" dirty="0" smtClean="0"/>
              <a:t>Valor critico para F.</a:t>
            </a:r>
            <a:endParaRPr lang="es-MX" i="1" dirty="0"/>
          </a:p>
        </p:txBody>
      </p:sp>
    </p:spTree>
    <p:extLst>
      <p:ext uri="{BB962C8B-B14F-4D97-AF65-F5344CB8AC3E}">
        <p14:creationId xmlns:p14="http://schemas.microsoft.com/office/powerpoint/2010/main" val="114091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9284" y="1261240"/>
            <a:ext cx="3674320" cy="2144603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3710152" y="4929352"/>
            <a:ext cx="5244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Obtendremos el valor exacto o igual en la casilla </a:t>
            </a:r>
            <a:r>
              <a:rPr lang="es-MX" i="1" dirty="0" smtClean="0"/>
              <a:t>F</a:t>
            </a:r>
            <a:r>
              <a:rPr lang="es-MX" dirty="0" smtClean="0"/>
              <a:t> y en la casilla </a:t>
            </a:r>
            <a:r>
              <a:rPr lang="es-MX" i="1" dirty="0" smtClean="0"/>
              <a:t>Valor critico para F.</a:t>
            </a:r>
            <a:endParaRPr lang="es-MX" i="1" dirty="0"/>
          </a:p>
        </p:txBody>
      </p:sp>
      <p:cxnSp>
        <p:nvCxnSpPr>
          <p:cNvPr id="5" name="Conector recto de flecha 4"/>
          <p:cNvCxnSpPr/>
          <p:nvPr/>
        </p:nvCxnSpPr>
        <p:spPr>
          <a:xfrm flipH="1" flipV="1">
            <a:off x="5475890" y="2480442"/>
            <a:ext cx="599090" cy="24489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" name="Conector recto de flecha 5"/>
          <p:cNvCxnSpPr/>
          <p:nvPr/>
        </p:nvCxnSpPr>
        <p:spPr>
          <a:xfrm flipV="1">
            <a:off x="6522460" y="2569780"/>
            <a:ext cx="1281470" cy="22859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298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Notación del resultado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 notación del resultado de ANOVA sería la siguiente:</a:t>
            </a:r>
          </a:p>
          <a:p>
            <a:endParaRPr lang="es-MX" dirty="0"/>
          </a:p>
          <a:p>
            <a:pPr algn="ctr"/>
            <a:r>
              <a:rPr lang="es-MX" dirty="0"/>
              <a:t>“</a:t>
            </a:r>
            <a:r>
              <a:rPr lang="es-MX" i="1" dirty="0"/>
              <a:t>F</a:t>
            </a:r>
            <a:r>
              <a:rPr lang="es-MX" dirty="0"/>
              <a:t>(2,9)=</a:t>
            </a:r>
            <a:r>
              <a:rPr lang="es-MX" dirty="0" smtClean="0"/>
              <a:t>7.65, </a:t>
            </a:r>
            <a:r>
              <a:rPr lang="es-MX" i="1" dirty="0" smtClean="0"/>
              <a:t>p</a:t>
            </a:r>
            <a:r>
              <a:rPr lang="es-MX" dirty="0" smtClean="0"/>
              <a:t>&lt;0.01”</a:t>
            </a:r>
            <a:r>
              <a:rPr lang="es-ES" dirty="0" smtClean="0"/>
              <a:t> </a:t>
            </a:r>
            <a:endParaRPr lang="es-ES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957" y="3702956"/>
            <a:ext cx="9458100" cy="2207336"/>
          </a:xfrm>
          <a:prstGeom prst="rect">
            <a:avLst/>
          </a:prstGeom>
        </p:spPr>
      </p:pic>
      <p:cxnSp>
        <p:nvCxnSpPr>
          <p:cNvPr id="6" name="Conector recto de flecha 5"/>
          <p:cNvCxnSpPr/>
          <p:nvPr/>
        </p:nvCxnSpPr>
        <p:spPr>
          <a:xfrm flipH="1" flipV="1">
            <a:off x="5318234" y="3352801"/>
            <a:ext cx="199697" cy="903889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 flipH="1" flipV="1">
            <a:off x="6437588" y="3413620"/>
            <a:ext cx="1013944" cy="1305525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 flipH="1" flipV="1">
            <a:off x="7754007" y="3352802"/>
            <a:ext cx="969579" cy="120868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58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Interpretación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9600" y="2070538"/>
            <a:ext cx="10972800" cy="4060388"/>
          </a:xfrm>
        </p:spPr>
        <p:txBody>
          <a:bodyPr/>
          <a:lstStyle/>
          <a:p>
            <a:r>
              <a:rPr lang="es-MX" dirty="0"/>
              <a:t>“Existen diferencias significativas entre los medios aritméticos de los tres grupos experimentales </a:t>
            </a:r>
            <a:r>
              <a:rPr lang="es-MX" dirty="0" smtClean="0"/>
              <a:t>[</a:t>
            </a:r>
            <a:r>
              <a:rPr lang="es-MX" i="1" dirty="0" smtClean="0"/>
              <a:t>F</a:t>
            </a:r>
            <a:r>
              <a:rPr lang="es-MX" dirty="0" smtClean="0"/>
              <a:t>(2,9</a:t>
            </a:r>
            <a:r>
              <a:rPr lang="es-MX" dirty="0"/>
              <a:t>)=7.65, </a:t>
            </a:r>
            <a:r>
              <a:rPr lang="es-MX" i="1" dirty="0" smtClean="0"/>
              <a:t>p</a:t>
            </a:r>
            <a:r>
              <a:rPr lang="es-MX" dirty="0" smtClean="0"/>
              <a:t>&lt;0.01] y </a:t>
            </a:r>
            <a:r>
              <a:rPr lang="es-MX" dirty="0"/>
              <a:t>podemos atribuirlas a las distintas eficacias de los métodos de enseñanza </a:t>
            </a:r>
            <a:r>
              <a:rPr lang="es-MX" dirty="0" smtClean="0"/>
              <a:t>empleados, donde el grupo de Lectura Individual tiene el promedio más alto (</a:t>
            </a:r>
            <a:r>
              <a:rPr lang="es-MX" i="1" dirty="0" smtClean="0">
                <a:latin typeface="MS Reference Sans Serif" panose="020B0604030504040204" pitchFamily="34" charset="0"/>
              </a:rPr>
              <a:t></a:t>
            </a:r>
            <a:r>
              <a:rPr lang="es-MX" dirty="0" smtClean="0">
                <a:latin typeface="MS Reference Sans Serif" panose="020B0604030504040204" pitchFamily="34" charset="0"/>
              </a:rPr>
              <a:t> = 9) </a:t>
            </a:r>
            <a:r>
              <a:rPr lang="es-MX" dirty="0" smtClean="0"/>
              <a:t>de los tres métodos de enseñanza”.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307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Notas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 limitante del programa Excel es que únicamente calcula el valor de ANOVA y no indica el grupo cuya diferencia en las medias es mayor en comparación con los otros grupos.</a:t>
            </a:r>
          </a:p>
          <a:p>
            <a:endParaRPr lang="es-MX" dirty="0"/>
          </a:p>
          <a:p>
            <a:r>
              <a:rPr lang="es-MX" dirty="0" smtClean="0"/>
              <a:t>Para ello es necesario utilizar otra prueba como la t de </a:t>
            </a:r>
            <a:r>
              <a:rPr lang="es-MX" dirty="0" err="1" smtClean="0"/>
              <a:t>Student</a:t>
            </a:r>
            <a:r>
              <a:rPr lang="es-MX" dirty="0" smtClean="0"/>
              <a:t> para identificar las diferencias.</a:t>
            </a:r>
          </a:p>
          <a:p>
            <a:endParaRPr lang="es-MX" dirty="0"/>
          </a:p>
          <a:p>
            <a:r>
              <a:rPr lang="es-MX" dirty="0" smtClean="0"/>
              <a:t>Bien utilizar SPSS que es más específico en el cálculo.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6612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36885" y="481694"/>
            <a:ext cx="961266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UNIDAD DE APRENDIZAJE: ESTADÍSTICA APLICADA</a:t>
            </a:r>
          </a:p>
          <a:p>
            <a:r>
              <a:rPr lang="es-MX" sz="2000" dirty="0"/>
              <a:t> (</a:t>
            </a:r>
            <a:r>
              <a:rPr lang="es-MX" sz="2000" i="1" dirty="0"/>
              <a:t>Programa por Competencias</a:t>
            </a:r>
            <a:r>
              <a:rPr lang="es-MX" sz="2000" dirty="0"/>
              <a:t>)</a:t>
            </a:r>
          </a:p>
          <a:p>
            <a:r>
              <a:rPr lang="es-MX" sz="2000" dirty="0"/>
              <a:t> </a:t>
            </a:r>
          </a:p>
          <a:p>
            <a:r>
              <a:rPr lang="es-MX" sz="2000" dirty="0"/>
              <a:t>Clave: L20B18</a:t>
            </a:r>
          </a:p>
          <a:p>
            <a:r>
              <a:rPr lang="es-MX" sz="2000" dirty="0"/>
              <a:t> </a:t>
            </a:r>
          </a:p>
          <a:p>
            <a:r>
              <a:rPr lang="es-ES" sz="2000" dirty="0"/>
              <a:t>Nivel: Básico, Competencia: Inicial, Modalidad: Presencial </a:t>
            </a:r>
            <a:endParaRPr lang="es-MX" sz="2000" dirty="0"/>
          </a:p>
          <a:p>
            <a:r>
              <a:rPr lang="es-MX" sz="2000" dirty="0"/>
              <a:t> </a:t>
            </a:r>
          </a:p>
          <a:p>
            <a:r>
              <a:rPr lang="es-MX" sz="2000" dirty="0"/>
              <a:t>Créditos: 8, Horas teóricas: 18, Horas prácticas: 46</a:t>
            </a:r>
          </a:p>
          <a:p>
            <a:r>
              <a:rPr lang="es-MX" sz="2000" dirty="0"/>
              <a:t> </a:t>
            </a:r>
          </a:p>
          <a:p>
            <a:r>
              <a:rPr lang="es-MX" sz="2000" dirty="0"/>
              <a:t>Unidades de Aprendizaje Antecedentes: </a:t>
            </a:r>
          </a:p>
          <a:p>
            <a:r>
              <a:rPr lang="es-MX" sz="2000" dirty="0"/>
              <a:t>Estadística descriptiva e Investigación cuantitativa.</a:t>
            </a:r>
          </a:p>
          <a:p>
            <a:r>
              <a:rPr lang="es-MX" sz="2000" dirty="0"/>
              <a:t> </a:t>
            </a:r>
          </a:p>
          <a:p>
            <a:r>
              <a:rPr lang="es-MX" sz="2000" dirty="0"/>
              <a:t>Unidad de Aprendizaje Consecuente:</a:t>
            </a:r>
          </a:p>
          <a:p>
            <a:r>
              <a:rPr lang="es-MX" sz="2000" dirty="0"/>
              <a:t>Construcción de Instrumentos.</a:t>
            </a:r>
          </a:p>
          <a:p>
            <a:r>
              <a:rPr lang="es-MX" sz="2000" dirty="0"/>
              <a:t> </a:t>
            </a:r>
          </a:p>
          <a:p>
            <a:r>
              <a:rPr lang="es-MX" sz="2000" dirty="0"/>
              <a:t>Unidades de aprendizaje simultáneas:</a:t>
            </a:r>
          </a:p>
          <a:p>
            <a:r>
              <a:rPr lang="es-MX" sz="2000" dirty="0"/>
              <a:t>Indicadas por la trayectoria.</a:t>
            </a:r>
          </a:p>
          <a:p>
            <a:r>
              <a:rPr lang="es-MX" sz="2000" dirty="0"/>
              <a:t> </a:t>
            </a:r>
          </a:p>
          <a:p>
            <a:r>
              <a:rPr lang="es-ES" sz="2000" dirty="0"/>
              <a:t>Seminarios y talleres elegidos por el alumno</a:t>
            </a:r>
            <a:endParaRPr lang="es-MX" sz="2000" dirty="0"/>
          </a:p>
          <a:p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408403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Módulo </a:t>
            </a:r>
            <a:r>
              <a:rPr lang="es-MX" i="1" dirty="0" smtClean="0"/>
              <a:t>Análisis de Datos</a:t>
            </a:r>
            <a:endParaRPr lang="es-MX" i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Para activar el Módulo de Análisis de Datos realiza las siguientes pasos:</a:t>
            </a:r>
          </a:p>
          <a:p>
            <a:endParaRPr lang="es-MX" dirty="0"/>
          </a:p>
          <a:p>
            <a:r>
              <a:rPr lang="es-MX" dirty="0" smtClean="0"/>
              <a:t>En el menú </a:t>
            </a:r>
            <a:r>
              <a:rPr lang="es-MX" i="1" dirty="0" smtClean="0"/>
              <a:t>Archivo</a:t>
            </a:r>
            <a:r>
              <a:rPr lang="es-MX" dirty="0" smtClean="0"/>
              <a:t> selecciona </a:t>
            </a:r>
            <a:r>
              <a:rPr lang="es-MX" i="1" dirty="0" smtClean="0"/>
              <a:t>Opciones</a:t>
            </a:r>
            <a:r>
              <a:rPr lang="es-MX" dirty="0" smtClean="0"/>
              <a:t>.</a:t>
            </a:r>
          </a:p>
          <a:p>
            <a:r>
              <a:rPr lang="es-MX" dirty="0" smtClean="0"/>
              <a:t>Aparecerá la siguiente ventana de diálogo.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6968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195262"/>
            <a:ext cx="9220200" cy="6467475"/>
          </a:xfrm>
          <a:prstGeom prst="rect">
            <a:avLst/>
          </a:prstGeom>
        </p:spPr>
      </p:pic>
      <p:cxnSp>
        <p:nvCxnSpPr>
          <p:cNvPr id="4" name="Conector recto de flecha 3"/>
          <p:cNvCxnSpPr/>
          <p:nvPr/>
        </p:nvCxnSpPr>
        <p:spPr>
          <a:xfrm flipH="1" flipV="1">
            <a:off x="2468881" y="2809703"/>
            <a:ext cx="1138843" cy="8312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252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Elige la opción complementos.</a:t>
            </a:r>
          </a:p>
          <a:p>
            <a:endParaRPr lang="es-MX" dirty="0"/>
          </a:p>
          <a:p>
            <a:r>
              <a:rPr lang="es-MX" dirty="0" smtClean="0"/>
              <a:t>En la opción </a:t>
            </a:r>
            <a:r>
              <a:rPr lang="es-MX" i="1" dirty="0" smtClean="0"/>
              <a:t>Administrar</a:t>
            </a:r>
            <a:r>
              <a:rPr lang="es-MX" dirty="0" smtClean="0"/>
              <a:t>: </a:t>
            </a:r>
            <a:r>
              <a:rPr lang="es-MX" i="1" dirty="0" smtClean="0"/>
              <a:t>Complementos de Excel</a:t>
            </a:r>
          </a:p>
          <a:p>
            <a:endParaRPr lang="es-MX" i="1" dirty="0"/>
          </a:p>
          <a:p>
            <a:r>
              <a:rPr lang="es-MX" dirty="0" smtClean="0"/>
              <a:t>Da </a:t>
            </a:r>
            <a:r>
              <a:rPr lang="es-MX" dirty="0" err="1" smtClean="0"/>
              <a:t>click</a:t>
            </a:r>
            <a:r>
              <a:rPr lang="es-MX" dirty="0" smtClean="0"/>
              <a:t> en el botón</a:t>
            </a:r>
            <a:r>
              <a:rPr lang="es-MX" i="1" dirty="0" smtClean="0"/>
              <a:t> Ir…</a:t>
            </a:r>
          </a:p>
        </p:txBody>
      </p:sp>
    </p:spTree>
    <p:extLst>
      <p:ext uri="{BB962C8B-B14F-4D97-AF65-F5344CB8AC3E}">
        <p14:creationId xmlns:p14="http://schemas.microsoft.com/office/powerpoint/2010/main" val="207263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137" y="204787"/>
            <a:ext cx="9229725" cy="6448425"/>
          </a:xfrm>
          <a:prstGeom prst="rect">
            <a:avLst/>
          </a:prstGeom>
        </p:spPr>
      </p:pic>
      <p:cxnSp>
        <p:nvCxnSpPr>
          <p:cNvPr id="4" name="Conector recto de flecha 3"/>
          <p:cNvCxnSpPr/>
          <p:nvPr/>
        </p:nvCxnSpPr>
        <p:spPr>
          <a:xfrm>
            <a:off x="2111433" y="6068291"/>
            <a:ext cx="1911927" cy="166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" name="Conector recto de flecha 5"/>
          <p:cNvCxnSpPr/>
          <p:nvPr/>
        </p:nvCxnSpPr>
        <p:spPr>
          <a:xfrm flipH="1">
            <a:off x="7398327" y="5594466"/>
            <a:ext cx="1080654" cy="3241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132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En la nueva ventana que aparece</a:t>
            </a:r>
          </a:p>
          <a:p>
            <a:endParaRPr lang="es-MX" dirty="0"/>
          </a:p>
          <a:p>
            <a:r>
              <a:rPr lang="es-MX" i="1" dirty="0" smtClean="0"/>
              <a:t>Complementos</a:t>
            </a:r>
            <a:endParaRPr lang="es-MX" dirty="0" smtClean="0"/>
          </a:p>
          <a:p>
            <a:pPr marL="0" indent="0">
              <a:buNone/>
            </a:pPr>
            <a:endParaRPr lang="es-MX" i="1" dirty="0"/>
          </a:p>
          <a:p>
            <a:r>
              <a:rPr lang="es-MX" dirty="0" smtClean="0"/>
              <a:t>Elige la opción</a:t>
            </a:r>
            <a:r>
              <a:rPr lang="es-MX" i="1" dirty="0" smtClean="0"/>
              <a:t> Herramientas para análisis.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Presiona el botón </a:t>
            </a:r>
            <a:r>
              <a:rPr lang="es-MX" i="1" dirty="0" smtClean="0"/>
              <a:t>aceptar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3196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5787" y="1504950"/>
            <a:ext cx="3400425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93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Ahora en el Menú </a:t>
            </a:r>
            <a:r>
              <a:rPr lang="es-MX" i="1" dirty="0" smtClean="0"/>
              <a:t>Datos</a:t>
            </a:r>
            <a:r>
              <a:rPr lang="es-MX" dirty="0" smtClean="0"/>
              <a:t>, del lado derecho de la pantalla se encuentra la Herramienta </a:t>
            </a:r>
            <a:r>
              <a:rPr lang="es-MX" i="1" dirty="0" smtClean="0"/>
              <a:t>Análisis de datos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255" y="2954482"/>
            <a:ext cx="3214601" cy="316357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681" y="3317817"/>
            <a:ext cx="3848041" cy="207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65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" sz="2000" dirty="0"/>
              <a:t>Dixon, W., y </a:t>
            </a:r>
            <a:r>
              <a:rPr lang="es-ES" sz="2000" dirty="0" err="1"/>
              <a:t>Massey</a:t>
            </a:r>
            <a:r>
              <a:rPr lang="es-ES" sz="2000" dirty="0"/>
              <a:t>, F., (1970), </a:t>
            </a:r>
            <a:r>
              <a:rPr lang="es-ES" sz="2000" i="1" dirty="0"/>
              <a:t>Introducción al análisis estadístico,</a:t>
            </a:r>
            <a:r>
              <a:rPr lang="es-ES" sz="2000" dirty="0"/>
              <a:t> (2ª. ed.). México: </a:t>
            </a:r>
            <a:r>
              <a:rPr lang="es-ES" sz="2000" dirty="0" smtClean="0"/>
              <a:t>McGraw-Hill</a:t>
            </a:r>
            <a:r>
              <a:rPr lang="es-ES" sz="2000" dirty="0"/>
              <a:t>.</a:t>
            </a:r>
          </a:p>
          <a:p>
            <a:pPr>
              <a:lnSpc>
                <a:spcPct val="80000"/>
              </a:lnSpc>
            </a:pPr>
            <a:endParaRPr lang="es-ES" sz="2000" dirty="0"/>
          </a:p>
          <a:p>
            <a:pPr>
              <a:lnSpc>
                <a:spcPct val="80000"/>
              </a:lnSpc>
            </a:pPr>
            <a:r>
              <a:rPr lang="es-ES" sz="2000" dirty="0"/>
              <a:t>Hernández, R., Fernández-Collado, C., Baptista, P. (2006) </a:t>
            </a:r>
            <a:r>
              <a:rPr lang="es-ES" sz="2000" i="1" dirty="0"/>
              <a:t>Metodología de la investigación,</a:t>
            </a:r>
            <a:r>
              <a:rPr lang="es-ES" sz="2000" dirty="0"/>
              <a:t> (4ª. ed.).</a:t>
            </a:r>
            <a:r>
              <a:rPr lang="es-ES" sz="2000" i="1" dirty="0"/>
              <a:t> </a:t>
            </a:r>
            <a:r>
              <a:rPr lang="es-ES" sz="2000" dirty="0"/>
              <a:t>México: Mc Graw-Hill Interamericana.</a:t>
            </a:r>
          </a:p>
          <a:p>
            <a:pPr>
              <a:lnSpc>
                <a:spcPct val="80000"/>
              </a:lnSpc>
            </a:pPr>
            <a:endParaRPr lang="es-ES" sz="2000" dirty="0"/>
          </a:p>
          <a:p>
            <a:pPr>
              <a:lnSpc>
                <a:spcPct val="80000"/>
              </a:lnSpc>
            </a:pPr>
            <a:r>
              <a:rPr lang="es-ES" sz="2000" dirty="0"/>
              <a:t>Pagano, R. (2006). </a:t>
            </a:r>
            <a:r>
              <a:rPr lang="es-ES" sz="2000" i="1" dirty="0"/>
              <a:t>Estadística para las ciencias del comportamiento</a:t>
            </a:r>
            <a:r>
              <a:rPr lang="es-ES" sz="2000" dirty="0"/>
              <a:t>, (7ª. ed.). México: Thomson</a:t>
            </a:r>
            <a:r>
              <a:rPr lang="es-ES" sz="2000" dirty="0" smtClean="0"/>
              <a:t>.</a:t>
            </a:r>
          </a:p>
          <a:p>
            <a:pPr>
              <a:lnSpc>
                <a:spcPct val="80000"/>
              </a:lnSpc>
            </a:pPr>
            <a:endParaRPr lang="es-ES" sz="2000" dirty="0"/>
          </a:p>
          <a:p>
            <a:pPr>
              <a:lnSpc>
                <a:spcPct val="80000"/>
              </a:lnSpc>
            </a:pPr>
            <a:r>
              <a:rPr lang="es-ES" sz="2000" dirty="0" smtClean="0"/>
              <a:t>Pérez, C. (2002). </a:t>
            </a:r>
            <a:r>
              <a:rPr lang="es-ES" sz="2000" i="1" dirty="0" smtClean="0"/>
              <a:t>Estadística aplicada a través de Excel. Madrid, España: Prentice Hall.</a:t>
            </a:r>
            <a:endParaRPr lang="es-ES" sz="2000" dirty="0"/>
          </a:p>
          <a:p>
            <a:pPr>
              <a:lnSpc>
                <a:spcPct val="80000"/>
              </a:lnSpc>
            </a:pPr>
            <a:endParaRPr lang="es-ES" sz="2000" dirty="0"/>
          </a:p>
          <a:p>
            <a:pPr>
              <a:lnSpc>
                <a:spcPct val="80000"/>
              </a:lnSpc>
            </a:pPr>
            <a:r>
              <a:rPr lang="es-ES" sz="2000" dirty="0" err="1"/>
              <a:t>Ritchey</a:t>
            </a:r>
            <a:r>
              <a:rPr lang="es-ES" sz="2000" dirty="0"/>
              <a:t>, F. (2008). </a:t>
            </a:r>
            <a:r>
              <a:rPr lang="es-ES" sz="2000" i="1" dirty="0" err="1"/>
              <a:t>Estadítica</a:t>
            </a:r>
            <a:r>
              <a:rPr lang="es-ES" sz="2000" i="1" dirty="0"/>
              <a:t> para las ciencias sociales (2ª. ed.).</a:t>
            </a:r>
            <a:r>
              <a:rPr lang="es-ES" sz="2000" dirty="0"/>
              <a:t> México, McGraw Hill.</a:t>
            </a:r>
          </a:p>
          <a:p>
            <a:pPr>
              <a:lnSpc>
                <a:spcPct val="80000"/>
              </a:lnSpc>
            </a:pPr>
            <a:endParaRPr lang="es-MX" sz="2000" dirty="0"/>
          </a:p>
          <a:p>
            <a:pPr>
              <a:lnSpc>
                <a:spcPct val="80000"/>
              </a:lnSpc>
            </a:pPr>
            <a:r>
              <a:rPr lang="es-MX" sz="2000" dirty="0" err="1"/>
              <a:t>Shaughnessy</a:t>
            </a:r>
            <a:r>
              <a:rPr lang="es-MX" sz="2000" dirty="0"/>
              <a:t>, J., </a:t>
            </a:r>
            <a:r>
              <a:rPr lang="es-MX" sz="2000" dirty="0" err="1"/>
              <a:t>Zechmeister</a:t>
            </a:r>
            <a:r>
              <a:rPr lang="es-MX" sz="2000" dirty="0"/>
              <a:t>, E., </a:t>
            </a:r>
            <a:r>
              <a:rPr lang="es-MX" sz="2000" dirty="0" err="1"/>
              <a:t>Zechmeister</a:t>
            </a:r>
            <a:r>
              <a:rPr lang="es-MX" sz="2000" dirty="0"/>
              <a:t>, J. (2007) </a:t>
            </a:r>
            <a:r>
              <a:rPr lang="es-MX" sz="2000" i="1" dirty="0"/>
              <a:t>Métodos de investigación en Psicología,</a:t>
            </a:r>
            <a:r>
              <a:rPr lang="es-MX" sz="2000" dirty="0"/>
              <a:t> (7ª. ed.).</a:t>
            </a:r>
            <a:r>
              <a:rPr lang="es-MX" sz="2000" i="1" dirty="0"/>
              <a:t> </a:t>
            </a:r>
            <a:r>
              <a:rPr lang="es-MX" sz="2000" dirty="0"/>
              <a:t>México: Mc </a:t>
            </a:r>
            <a:r>
              <a:rPr lang="es-MX" sz="2000"/>
              <a:t>Graw-Hill</a:t>
            </a:r>
            <a:r>
              <a:rPr lang="es-MX" sz="2000" smtClean="0"/>
              <a:t>.</a:t>
            </a:r>
            <a:endParaRPr lang="es-MX" sz="2000" dirty="0" smtClean="0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Bibliografía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478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978569" y="1620253"/>
            <a:ext cx="10668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Objetivo General:</a:t>
            </a:r>
            <a:endParaRPr lang="es-MX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sz="2800" dirty="0">
                <a:cs typeface="Times New Roman" panose="02020603050405020304" pitchFamily="18" charset="0"/>
              </a:rPr>
              <a:t>En el contexto de la investigación, especialmente en el ámbito del estudio de la conducta, lo social y lo educativo el alumno sabrá emplear la estadística aplicada, que apoyará las conclusiones teórico-metodológicas en el contexto del trabajo, por lo tanto, al término del curso, el alumno identificará, aplicará y tomará </a:t>
            </a:r>
            <a:r>
              <a:rPr lang="es-MX" sz="2800" dirty="0" smtClean="0">
                <a:cs typeface="Times New Roman" panose="02020603050405020304" pitchFamily="18" charset="0"/>
              </a:rPr>
              <a:t>una decisión </a:t>
            </a:r>
            <a:r>
              <a:rPr lang="es-MX" sz="2800" dirty="0">
                <a:cs typeface="Times New Roman" panose="02020603050405020304" pitchFamily="18" charset="0"/>
              </a:rPr>
              <a:t>en cuanto a la prueba estadística que sea más viable aplicar en una investigación.</a:t>
            </a:r>
            <a:endParaRPr lang="es-MX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23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75873" y="877867"/>
            <a:ext cx="1052362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Objetivo particular</a:t>
            </a:r>
            <a:r>
              <a:rPr lang="es-E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s-MX" sz="3200" dirty="0" smtClean="0"/>
              <a:t>-Identificará </a:t>
            </a:r>
            <a:r>
              <a:rPr lang="es-MX" sz="3200" dirty="0"/>
              <a:t>cuando un problema de investigación puede resolverse con el análisis de Varianza, desarrollando el algoritmo para resolver la hipótesis de trabajo</a:t>
            </a:r>
            <a:r>
              <a:rPr lang="es-MX" sz="3200" dirty="0" smtClean="0"/>
              <a:t>.</a:t>
            </a:r>
            <a:endParaRPr lang="es-MX" sz="3200" dirty="0"/>
          </a:p>
          <a:p>
            <a:endParaRPr lang="es-MX" sz="3200" dirty="0"/>
          </a:p>
          <a:p>
            <a:r>
              <a:rPr lang="es-MX" sz="3200" dirty="0" smtClean="0"/>
              <a:t>-Utilizará el programa de cómputo Excel para calcular el ANOVA de tipo I.</a:t>
            </a:r>
            <a:endParaRPr lang="es-MX" sz="3200" dirty="0"/>
          </a:p>
          <a:p>
            <a:endParaRPr lang="es-MX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29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04737" y="1666182"/>
            <a:ext cx="8229600" cy="3820217"/>
          </a:xfrm>
        </p:spPr>
        <p:txBody>
          <a:bodyPr/>
          <a:lstStyle/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Fundamento teórico del análisis de varianza de tipo I ANOVA I.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Cálculo del análisis de varianza realizado con Excel.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Interpretación de la prueba </a:t>
            </a:r>
            <a:r>
              <a:rPr lang="es-MX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partir de los cuadros de dialogo de Excel</a:t>
            </a:r>
            <a:r>
              <a:rPr lang="es-MX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Bibliografía básica.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22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47119" y="4941888"/>
            <a:ext cx="6008687" cy="11303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sz="2400" dirty="0">
                <a:latin typeface="Andalus" pitchFamily="18" charset="-78"/>
                <a:cs typeface="Andalus" pitchFamily="18" charset="-78"/>
              </a:rPr>
              <a:t>Dr. en Ed. Carlos Saúl Juárez Lugo</a:t>
            </a:r>
          </a:p>
          <a:p>
            <a:pPr>
              <a:lnSpc>
                <a:spcPct val="80000"/>
              </a:lnSpc>
            </a:pPr>
            <a:r>
              <a:rPr lang="es-ES_tradnl" sz="1600" dirty="0">
                <a:latin typeface="Bookman Old Style" pitchFamily="18" charset="0"/>
              </a:rPr>
              <a:t>Estadística Aplicada</a:t>
            </a:r>
          </a:p>
          <a:p>
            <a:pPr>
              <a:lnSpc>
                <a:spcPct val="80000"/>
              </a:lnSpc>
            </a:pPr>
            <a:r>
              <a:rPr lang="es-ES_tradnl" sz="1600" dirty="0">
                <a:latin typeface="Bookman Old Style" pitchFamily="18" charset="0"/>
              </a:rPr>
              <a:t>Centro Universitario UAEM Ecatepec</a:t>
            </a:r>
          </a:p>
          <a:p>
            <a:pPr>
              <a:lnSpc>
                <a:spcPct val="80000"/>
              </a:lnSpc>
            </a:pPr>
            <a:r>
              <a:rPr lang="es-ES_tradnl" sz="1600" dirty="0" smtClean="0">
                <a:latin typeface="Bookman Old Style" pitchFamily="18" charset="0"/>
              </a:rPr>
              <a:t>2017</a:t>
            </a:r>
            <a:endParaRPr lang="es-ES_tradnl" sz="1600" dirty="0">
              <a:latin typeface="Bookman Old Style" pitchFamily="18" charset="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026695"/>
            <a:ext cx="10363200" cy="3625516"/>
          </a:xfrm>
        </p:spPr>
        <p:txBody>
          <a:bodyPr/>
          <a:lstStyle/>
          <a:p>
            <a:r>
              <a:rPr lang="es-ES_tradnl" sz="4800" dirty="0"/>
              <a:t>ANÁLISIS DE </a:t>
            </a:r>
            <a:r>
              <a:rPr lang="es-ES_tradnl" sz="4800" dirty="0" smtClean="0"/>
              <a:t>VARIANZA</a:t>
            </a:r>
            <a:br>
              <a:rPr lang="es-ES_tradnl" sz="4800" dirty="0" smtClean="0"/>
            </a:br>
            <a:r>
              <a:rPr lang="es-ES_tradnl" sz="4800" dirty="0" smtClean="0"/>
              <a:t> </a:t>
            </a:r>
            <a:r>
              <a:rPr lang="es-ES_tradnl" sz="4800" dirty="0"/>
              <a:t>DE UN </a:t>
            </a:r>
            <a:r>
              <a:rPr lang="es-ES_tradnl" sz="4800" dirty="0" smtClean="0"/>
              <a:t>FACTOR ANOVA I </a:t>
            </a:r>
            <a:br>
              <a:rPr lang="es-ES_tradnl" sz="4800" dirty="0" smtClean="0"/>
            </a:br>
            <a:r>
              <a:rPr lang="es-ES_tradnl" sz="4800" dirty="0" smtClean="0"/>
              <a:t>CON EXCEL</a:t>
            </a:r>
            <a:endParaRPr lang="es-ES" sz="4800" dirty="0"/>
          </a:p>
        </p:txBody>
      </p:sp>
    </p:spTree>
    <p:extLst>
      <p:ext uri="{BB962C8B-B14F-4D97-AF65-F5344CB8AC3E}">
        <p14:creationId xmlns:p14="http://schemas.microsoft.com/office/powerpoint/2010/main" val="71547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2420939"/>
            <a:ext cx="8229600" cy="3709987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s-MX" sz="3600" dirty="0"/>
              <a:t>Es una prueba estadística para analizar </a:t>
            </a:r>
            <a:r>
              <a:rPr lang="es-ES" sz="3600" dirty="0"/>
              <a:t>si más de dos grupos difieren significativamente entre sí en </a:t>
            </a:r>
            <a:r>
              <a:rPr lang="es-ES" sz="3600" dirty="0" smtClean="0"/>
              <a:t>cuanto a </a:t>
            </a:r>
            <a:r>
              <a:rPr lang="es-ES" sz="3600" dirty="0"/>
              <a:t>sus medias y varianzas</a:t>
            </a:r>
            <a:r>
              <a:rPr lang="es-ES" sz="3600" dirty="0" smtClean="0"/>
              <a:t>.</a:t>
            </a:r>
            <a:endParaRPr lang="es-ES" sz="3600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DEFINICIÓN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340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ce">
  <a:themeElements>
    <a:clrScheme name="Arce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Ar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ce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ce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1284</Words>
  <Application>Microsoft Office PowerPoint</Application>
  <PresentationFormat>Panorámica</PresentationFormat>
  <Paragraphs>195</Paragraphs>
  <Slides>47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55" baseType="lpstr">
      <vt:lpstr>Andalus</vt:lpstr>
      <vt:lpstr>Arial</vt:lpstr>
      <vt:lpstr>Bookman Old Style</vt:lpstr>
      <vt:lpstr>Calibri</vt:lpstr>
      <vt:lpstr>MS Reference Sans Serif</vt:lpstr>
      <vt:lpstr>Times New Roman</vt:lpstr>
      <vt:lpstr>Wingdings</vt:lpstr>
      <vt:lpstr>Arce</vt:lpstr>
      <vt:lpstr>Cálculo del Análisis de Varianza con un Factor ANOVA I con Excel</vt:lpstr>
      <vt:lpstr>Datos curriculares</vt:lpstr>
      <vt:lpstr>Presentación de PowerPoint</vt:lpstr>
      <vt:lpstr>Presentación de PowerPoint</vt:lpstr>
      <vt:lpstr>Presentación de PowerPoint</vt:lpstr>
      <vt:lpstr>Presentación de PowerPoint</vt:lpstr>
      <vt:lpstr>Contenido</vt:lpstr>
      <vt:lpstr>ANÁLISIS DE VARIANZA  DE UN FACTOR ANOVA I  CON EXCEL</vt:lpstr>
      <vt:lpstr>DEFINICIÓN</vt:lpstr>
      <vt:lpstr>VARIABLES Y  NIVEL DE MEDICIÓN</vt:lpstr>
      <vt:lpstr>ANÁLISIS PARAMÉTRICO</vt:lpstr>
      <vt:lpstr>Fundamento</vt:lpstr>
      <vt:lpstr>Hipótesis que comprueba</vt:lpstr>
      <vt:lpstr>Ejemplo de Cálculo</vt:lpstr>
      <vt:lpstr>EJEMPLO DE CÁLCULO</vt:lpstr>
      <vt:lpstr>EJEMPLO DE CÁLCULO</vt:lpstr>
      <vt:lpstr>Presentación de PowerPoint</vt:lpstr>
      <vt:lpstr>PASOS PARA LA PRUEBA DE SIGNIFICACIÓN: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Notación del resultado</vt:lpstr>
      <vt:lpstr>Interpretación</vt:lpstr>
      <vt:lpstr>Notas</vt:lpstr>
      <vt:lpstr>Módulo Análisis de Datos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Bibliografía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Calculo del ANOVA I con Excel</dc:title>
  <dc:creator>Carlos Saul Juarez Lugo</dc:creator>
  <cp:lastModifiedBy>Carlos Saul Juarez Lugo</cp:lastModifiedBy>
  <cp:revision>37</cp:revision>
  <dcterms:created xsi:type="dcterms:W3CDTF">2017-08-18T20:32:58Z</dcterms:created>
  <dcterms:modified xsi:type="dcterms:W3CDTF">2017-09-11T17:12:14Z</dcterms:modified>
</cp:coreProperties>
</file>