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5"/>
  </p:notesMasterIdLst>
  <p:sldIdLst>
    <p:sldId id="257" r:id="rId2"/>
    <p:sldId id="258" r:id="rId3"/>
    <p:sldId id="259" r:id="rId4"/>
    <p:sldId id="275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7" r:id="rId40"/>
    <p:sldId id="298" r:id="rId41"/>
    <p:sldId id="299" r:id="rId42"/>
    <p:sldId id="295" r:id="rId43"/>
    <p:sldId id="300" r:id="rId4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4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3684E-D219-4677-95B2-F897E689EB3A}" type="datetimeFigureOut">
              <a:rPr lang="es-MX" smtClean="0"/>
              <a:t>11/09/2017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5955F-8109-40D3-A299-988BEDAB7D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6247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smtClean="0"/>
          </a:p>
        </p:txBody>
      </p:sp>
      <p:sp>
        <p:nvSpPr>
          <p:cNvPr id="368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1979E3-EA53-4406-925A-2E22BEC6D3EA}" type="slidenum">
              <a:rPr lang="es-ES" smtClean="0">
                <a:solidFill>
                  <a:prstClr val="black"/>
                </a:solidFill>
              </a:rPr>
              <a:pPr/>
              <a:t>1</a:t>
            </a:fld>
            <a:endParaRPr lang="es-E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587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EA06-3FD0-44B6-8EEE-FA3CB64F2842}" type="datetimeFigureOut">
              <a:rPr lang="es-MX" smtClean="0"/>
              <a:t>11/09/2017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722-3E7A-47AA-9DD9-9D97EBB7C4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4041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EA06-3FD0-44B6-8EEE-FA3CB64F2842}" type="datetimeFigureOut">
              <a:rPr lang="es-MX" smtClean="0"/>
              <a:t>11/09/2017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722-3E7A-47AA-9DD9-9D97EBB7C4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234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EA06-3FD0-44B6-8EEE-FA3CB64F2842}" type="datetimeFigureOut">
              <a:rPr lang="es-MX" smtClean="0"/>
              <a:t>11/09/2017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722-3E7A-47AA-9DD9-9D97EBB7C4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5172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EA06-3FD0-44B6-8EEE-FA3CB64F2842}" type="datetimeFigureOut">
              <a:rPr lang="es-MX" smtClean="0"/>
              <a:t>11/09/2017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722-3E7A-47AA-9DD9-9D97EBB7C4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1790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EA06-3FD0-44B6-8EEE-FA3CB64F2842}" type="datetimeFigureOut">
              <a:rPr lang="es-MX" smtClean="0"/>
              <a:t>11/09/2017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722-3E7A-47AA-9DD9-9D97EBB7C4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0268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EA06-3FD0-44B6-8EEE-FA3CB64F2842}" type="datetimeFigureOut">
              <a:rPr lang="es-MX" smtClean="0"/>
              <a:t>11/09/2017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722-3E7A-47AA-9DD9-9D97EBB7C4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3247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EA06-3FD0-44B6-8EEE-FA3CB64F2842}" type="datetimeFigureOut">
              <a:rPr lang="es-MX" smtClean="0"/>
              <a:t>11/09/2017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722-3E7A-47AA-9DD9-9D97EBB7C4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81232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EA06-3FD0-44B6-8EEE-FA3CB64F2842}" type="datetimeFigureOut">
              <a:rPr lang="es-MX" smtClean="0"/>
              <a:t>11/09/2017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722-3E7A-47AA-9DD9-9D97EBB7C4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10646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EA06-3FD0-44B6-8EEE-FA3CB64F2842}" type="datetimeFigureOut">
              <a:rPr lang="es-MX" smtClean="0"/>
              <a:t>11/09/2017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722-3E7A-47AA-9DD9-9D97EBB7C4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2520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EA06-3FD0-44B6-8EEE-FA3CB64F2842}" type="datetimeFigureOut">
              <a:rPr lang="es-MX" smtClean="0"/>
              <a:t>11/09/2017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722-3E7A-47AA-9DD9-9D97EBB7C4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015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EA06-3FD0-44B6-8EEE-FA3CB64F2842}" type="datetimeFigureOut">
              <a:rPr lang="es-MX" smtClean="0"/>
              <a:t>11/09/2017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722-3E7A-47AA-9DD9-9D97EBB7C4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5197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EA06-3FD0-44B6-8EEE-FA3CB64F2842}" type="datetimeFigureOut">
              <a:rPr lang="es-MX" smtClean="0"/>
              <a:t>11/09/2017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722-3E7A-47AA-9DD9-9D97EBB7C4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3744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EA06-3FD0-44B6-8EEE-FA3CB64F2842}" type="datetimeFigureOut">
              <a:rPr lang="es-MX" smtClean="0"/>
              <a:t>11/09/2017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722-3E7A-47AA-9DD9-9D97EBB7C4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3655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EA06-3FD0-44B6-8EEE-FA3CB64F2842}" type="datetimeFigureOut">
              <a:rPr lang="es-MX" smtClean="0"/>
              <a:t>11/09/2017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722-3E7A-47AA-9DD9-9D97EBB7C4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3392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EA06-3FD0-44B6-8EEE-FA3CB64F2842}" type="datetimeFigureOut">
              <a:rPr lang="es-MX" smtClean="0"/>
              <a:t>11/09/2017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722-3E7A-47AA-9DD9-9D97EBB7C4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5856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EA06-3FD0-44B6-8EEE-FA3CB64F2842}" type="datetimeFigureOut">
              <a:rPr lang="es-MX" smtClean="0"/>
              <a:t>11/09/2017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722-3E7A-47AA-9DD9-9D97EBB7C4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917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F261EA06-3FD0-44B6-8EEE-FA3CB64F2842}" type="datetimeFigureOut">
              <a:rPr lang="es-MX" smtClean="0"/>
              <a:t>11/09/2017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0BBCC722-3E7A-47AA-9DD9-9D97EBB7C4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5240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F261EA06-3FD0-44B6-8EEE-FA3CB64F2842}" type="datetimeFigureOut">
              <a:rPr lang="es-MX" smtClean="0"/>
              <a:t>11/09/2017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0BBCC722-3E7A-47AA-9DD9-9D97EBB7C4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02097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56087"/>
            <a:ext cx="10363200" cy="253465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dirty="0" smtClean="0"/>
              <a:t>Cálculo del Análisis de Varianza con un Factor ANOVA I</a:t>
            </a:r>
            <a:br>
              <a:rPr lang="es-ES" dirty="0" smtClean="0"/>
            </a:br>
            <a:r>
              <a:rPr lang="es-ES" dirty="0" smtClean="0"/>
              <a:t>con SPSS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591176" y="5013326"/>
            <a:ext cx="3705225" cy="625475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s-MX" sz="1800" dirty="0"/>
              <a:t>Dr. en Ed. Carlos Saúl Juárez Lugo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MX" sz="1800" dirty="0"/>
              <a:t>Centro Universitario UAEM Ecatepec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MX" sz="1800" dirty="0" smtClean="0"/>
              <a:t>2017</a:t>
            </a: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196456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DEFINICIÓN</a:t>
            </a:r>
            <a:endParaRPr lang="es-ES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460938" y="2420939"/>
            <a:ext cx="9080938" cy="3709987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s-MX" sz="3600" dirty="0"/>
              <a:t>Es una prueba estadística para analizar </a:t>
            </a:r>
            <a:r>
              <a:rPr lang="es-ES" sz="3600" dirty="0"/>
              <a:t>si más de dos grupos difieren significativamente entre sí en </a:t>
            </a:r>
            <a:r>
              <a:rPr lang="es-ES" sz="3600" dirty="0" smtClean="0"/>
              <a:t>cuanto a </a:t>
            </a:r>
            <a:r>
              <a:rPr lang="es-ES" sz="3600" dirty="0"/>
              <a:t>sus medias y varianzas</a:t>
            </a:r>
            <a:r>
              <a:rPr lang="es-ES" sz="3600" dirty="0" smtClean="0"/>
              <a:t>.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30939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 dirty="0"/>
              <a:t>VARIABLES Y  NIVEL DE MEDICIÓN</a:t>
            </a:r>
            <a:endParaRPr lang="es-ES" sz="4000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780674" y="2117558"/>
            <a:ext cx="9545052" cy="4347409"/>
          </a:xfrm>
        </p:spPr>
        <p:txBody>
          <a:bodyPr/>
          <a:lstStyle/>
          <a:p>
            <a:r>
              <a:rPr lang="es-ES" dirty="0" smtClean="0"/>
              <a:t>Variables: </a:t>
            </a:r>
            <a:r>
              <a:rPr lang="es-ES" dirty="0"/>
              <a:t>Una dependiente y una independiente</a:t>
            </a:r>
            <a:r>
              <a:rPr lang="es-ES" dirty="0" smtClean="0"/>
              <a:t>.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dirty="0" smtClean="0"/>
              <a:t>Nivel </a:t>
            </a:r>
            <a:r>
              <a:rPr lang="es-ES" dirty="0"/>
              <a:t>de </a:t>
            </a:r>
            <a:r>
              <a:rPr lang="es-ES" dirty="0" smtClean="0"/>
              <a:t>medición de las variables:</a:t>
            </a:r>
          </a:p>
          <a:p>
            <a:pPr marL="0" indent="0">
              <a:buNone/>
            </a:pPr>
            <a:endParaRPr lang="es-E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ES" dirty="0" smtClean="0"/>
              <a:t>Independiente es categórica.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ES" dirty="0" smtClean="0"/>
              <a:t>Dependiente es por intervalos </a:t>
            </a:r>
            <a:r>
              <a:rPr lang="es-ES" dirty="0"/>
              <a:t>o de razón. </a:t>
            </a:r>
          </a:p>
        </p:txBody>
      </p:sp>
    </p:spTree>
    <p:extLst>
      <p:ext uri="{BB962C8B-B14F-4D97-AF65-F5344CB8AC3E}">
        <p14:creationId xmlns:p14="http://schemas.microsoft.com/office/powerpoint/2010/main" val="417855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ANÁLISIS PARAMÉTRICO</a:t>
            </a:r>
            <a:endParaRPr lang="es-E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2780928"/>
            <a:ext cx="8291264" cy="3349997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" dirty="0" smtClean="0"/>
              <a:t>Muestreo aleatorio </a:t>
            </a:r>
            <a:r>
              <a:rPr lang="es-ES" dirty="0"/>
              <a:t>independiente.</a:t>
            </a:r>
          </a:p>
          <a:p>
            <a:pPr marL="609600" indent="-609600">
              <a:lnSpc>
                <a:spcPct val="90000"/>
              </a:lnSpc>
            </a:pPr>
            <a:endParaRPr lang="es-ES" dirty="0"/>
          </a:p>
          <a:p>
            <a:pPr marL="609600" indent="-609600">
              <a:lnSpc>
                <a:spcPct val="90000"/>
              </a:lnSpc>
            </a:pPr>
            <a:r>
              <a:rPr lang="es-ES" dirty="0"/>
              <a:t>Poblaciones normales para cada grupo.</a:t>
            </a:r>
          </a:p>
          <a:p>
            <a:pPr marL="609600" indent="-609600">
              <a:lnSpc>
                <a:spcPct val="90000"/>
              </a:lnSpc>
            </a:pPr>
            <a:endParaRPr lang="es-ES" dirty="0"/>
          </a:p>
          <a:p>
            <a:pPr marL="609600" indent="-609600">
              <a:lnSpc>
                <a:spcPct val="90000"/>
              </a:lnSpc>
            </a:pPr>
            <a:r>
              <a:rPr lang="es-ES" dirty="0"/>
              <a:t>Varianzas iguales en las poblaciones.</a:t>
            </a:r>
          </a:p>
          <a:p>
            <a:pPr marL="609600" indent="-609600">
              <a:lnSpc>
                <a:spcPct val="90000"/>
              </a:lnSpc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3403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Fundamento</a:t>
            </a:r>
            <a:endParaRPr lang="es-MX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981200" y="1737320"/>
            <a:ext cx="8229600" cy="4572000"/>
          </a:xfrm>
        </p:spPr>
        <p:txBody>
          <a:bodyPr>
            <a:normAutofit/>
          </a:bodyPr>
          <a:lstStyle/>
          <a:p>
            <a:r>
              <a:rPr lang="es-MX" dirty="0" smtClean="0"/>
              <a:t>Produce un valor conocido como </a:t>
            </a:r>
            <a:r>
              <a:rPr lang="es-MX" i="1" dirty="0" smtClean="0"/>
              <a:t>F</a:t>
            </a:r>
            <a:r>
              <a:rPr lang="es-MX" dirty="0" smtClean="0"/>
              <a:t> o </a:t>
            </a:r>
            <a:r>
              <a:rPr lang="es-MX" i="1" dirty="0" smtClean="0"/>
              <a:t>razón F</a:t>
            </a:r>
          </a:p>
          <a:p>
            <a:pPr marL="0" indent="0">
              <a:buNone/>
            </a:pPr>
            <a:endParaRPr lang="es-MX" i="1" dirty="0" smtClean="0"/>
          </a:p>
          <a:p>
            <a:r>
              <a:rPr lang="es-MX" dirty="0" smtClean="0"/>
              <a:t>Se basa en la </a:t>
            </a:r>
            <a:r>
              <a:rPr lang="es-MX" i="1" dirty="0" smtClean="0"/>
              <a:t>distribución F</a:t>
            </a:r>
          </a:p>
          <a:p>
            <a:pPr marL="0" indent="0">
              <a:buNone/>
            </a:pPr>
            <a:endParaRPr lang="es-MX" i="1" dirty="0" smtClean="0"/>
          </a:p>
          <a:p>
            <a:r>
              <a:rPr lang="es-MX" dirty="0" smtClean="0"/>
              <a:t>La razón </a:t>
            </a:r>
            <a:r>
              <a:rPr lang="es-MX" i="1" dirty="0" smtClean="0"/>
              <a:t>F compara las variaciones en las puntuaciones debidas a dos diferentes fuentes: </a:t>
            </a:r>
          </a:p>
          <a:p>
            <a:pPr marL="0" indent="0">
              <a:buNone/>
            </a:pPr>
            <a:r>
              <a:rPr lang="es-MX" i="1" dirty="0" smtClean="0"/>
              <a:t>Variaciones entre los grupos que se comparan, y</a:t>
            </a:r>
          </a:p>
          <a:p>
            <a:pPr marL="0" indent="0">
              <a:buNone/>
            </a:pPr>
            <a:r>
              <a:rPr lang="es-MX" i="1" dirty="0" smtClean="0"/>
              <a:t>Variaciones dentro de los grupos.</a:t>
            </a:r>
            <a:endParaRPr lang="es-MX" i="1" dirty="0"/>
          </a:p>
          <a:p>
            <a:pPr marL="0" indent="0">
              <a:buNone/>
            </a:pPr>
            <a:endParaRPr lang="es-MX" i="1" dirty="0" smtClean="0"/>
          </a:p>
          <a:p>
            <a:endParaRPr lang="es-MX" i="1" dirty="0"/>
          </a:p>
        </p:txBody>
      </p:sp>
    </p:spTree>
    <p:extLst>
      <p:ext uri="{BB962C8B-B14F-4D97-AF65-F5344CB8AC3E}">
        <p14:creationId xmlns:p14="http://schemas.microsoft.com/office/powerpoint/2010/main" val="277396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Hipótesis que comprueba</a:t>
            </a:r>
            <a:endParaRPr lang="es-MX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214986" y="2162502"/>
            <a:ext cx="9905998" cy="3124201"/>
          </a:xfrm>
        </p:spPr>
        <p:txBody>
          <a:bodyPr/>
          <a:lstStyle/>
          <a:p>
            <a:pPr marL="0" indent="0">
              <a:buNone/>
            </a:pPr>
            <a:endParaRPr lang="es-MX" i="1" dirty="0" smtClean="0"/>
          </a:p>
          <a:p>
            <a:pPr marL="0" indent="0">
              <a:buNone/>
            </a:pPr>
            <a:r>
              <a:rPr lang="es-MX" i="1" dirty="0" smtClean="0"/>
              <a:t>Diferencia </a:t>
            </a:r>
            <a:r>
              <a:rPr lang="es-MX" i="1" dirty="0"/>
              <a:t>entre más de dos grupos</a:t>
            </a:r>
            <a:r>
              <a:rPr lang="es-MX" i="1" dirty="0" smtClean="0"/>
              <a:t>:</a:t>
            </a:r>
          </a:p>
          <a:p>
            <a:pPr marL="0" indent="0" algn="ctr">
              <a:buNone/>
            </a:pPr>
            <a:r>
              <a:rPr lang="es-MX" i="1" dirty="0" smtClean="0"/>
              <a:t>“</a:t>
            </a:r>
            <a:r>
              <a:rPr lang="es-MX" i="1" dirty="0"/>
              <a:t>Los grupos difieren significativamente entre sí”.</a:t>
            </a:r>
          </a:p>
          <a:p>
            <a:endParaRPr lang="es-MX" dirty="0" smtClean="0"/>
          </a:p>
          <a:p>
            <a:r>
              <a:rPr lang="es-MX" dirty="0" smtClean="0"/>
              <a:t>Si los grupos difieren realmente entre sí, sus puntuaciones variarán más de lo que pueden variar las puntuaciones entre los integrantes de un mismo grupo.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9979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Cálculo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45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EJEMPLO DE CÁLCULO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090863" y="2117557"/>
            <a:ext cx="9721516" cy="4074695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s-MX" sz="3600" dirty="0"/>
              <a:t>Se diseña un experimento con el fin de comprobar si el uso de tres métodos de enseñanza produce resultados diferentes que son estadísticamente significativos en el rendimiento de una cierta asignatura.</a:t>
            </a:r>
          </a:p>
        </p:txBody>
      </p:sp>
    </p:spTree>
    <p:extLst>
      <p:ext uri="{BB962C8B-B14F-4D97-AF65-F5344CB8AC3E}">
        <p14:creationId xmlns:p14="http://schemas.microsoft.com/office/powerpoint/2010/main" val="250530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EJEMPLO DE CÁLCULO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604210" y="1972435"/>
            <a:ext cx="9577137" cy="3738554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s-MX" sz="3600" dirty="0" smtClean="0"/>
              <a:t>Sean </a:t>
            </a:r>
            <a:r>
              <a:rPr lang="es-MX" sz="3600" dirty="0"/>
              <a:t>tres grupos de estudiantes seleccionados al azar, con las puntuaciones obtenidas después de que cada uno de ellos fue enseñado por el método que se índica: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220116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29" name="Group 93"/>
          <p:cNvGraphicFramePr>
            <a:graphicFrameLocks noGrp="1"/>
          </p:cNvGraphicFramePr>
          <p:nvPr/>
        </p:nvGraphicFramePr>
        <p:xfrm>
          <a:off x="3071814" y="692151"/>
          <a:ext cx="6408737" cy="3808413"/>
        </p:xfrm>
        <a:graphic>
          <a:graphicData uri="http://schemas.openxmlformats.org/drawingml/2006/table">
            <a:tbl>
              <a:tblPr/>
              <a:tblGrid>
                <a:gridCol w="2073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4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60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6250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Método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76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Lectura individual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De exposición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De discusión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78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4426" name="Text Box 90"/>
          <p:cNvSpPr txBox="1">
            <a:spLocks noChangeArrowheads="1"/>
          </p:cNvSpPr>
          <p:nvPr/>
        </p:nvSpPr>
        <p:spPr bwMode="auto">
          <a:xfrm>
            <a:off x="3499659" y="5157788"/>
            <a:ext cx="591147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400" dirty="0"/>
              <a:t>Tabla 1. Concentrado de datos inicial.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61933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/>
              <a:t>PASOS PARA LA PRUEBA DE SIGNIFICACIÓN:</a:t>
            </a:r>
            <a:endParaRPr lang="es-ES" sz="400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147010" y="2859577"/>
            <a:ext cx="9897979" cy="2990259"/>
          </a:xfrm>
        </p:spPr>
        <p:txBody>
          <a:bodyPr>
            <a:noAutofit/>
          </a:bodyPr>
          <a:lstStyle/>
          <a:p>
            <a:pPr marL="0" indent="0">
              <a:spcBef>
                <a:spcPts val="200"/>
              </a:spcBef>
              <a:buNone/>
            </a:pPr>
            <a:r>
              <a:rPr lang="es-MX" dirty="0" smtClean="0"/>
              <a:t>Hipótesis nula: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s-MX" dirty="0" smtClean="0"/>
              <a:t>	No hay diferencia entre los métodos de enseñanza.</a:t>
            </a:r>
          </a:p>
          <a:p>
            <a:pPr marL="0" indent="0">
              <a:spcBef>
                <a:spcPts val="200"/>
              </a:spcBef>
              <a:buNone/>
            </a:pPr>
            <a:endParaRPr lang="es-MX" dirty="0" smtClean="0"/>
          </a:p>
          <a:p>
            <a:pPr marL="0" indent="0">
              <a:spcBef>
                <a:spcPts val="200"/>
              </a:spcBef>
              <a:buNone/>
            </a:pPr>
            <a:r>
              <a:rPr lang="es-MX" dirty="0" smtClean="0"/>
              <a:t>Hipótesis de investigación: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s-MX" dirty="0"/>
              <a:t>	</a:t>
            </a:r>
            <a:r>
              <a:rPr lang="es-MX" dirty="0" smtClean="0"/>
              <a:t> </a:t>
            </a:r>
            <a:r>
              <a:rPr lang="es-MX" dirty="0"/>
              <a:t>Hay diferencia en los tres métodos de enseñanza.</a:t>
            </a:r>
          </a:p>
          <a:p>
            <a:pPr marL="609600" indent="-609600">
              <a:spcBef>
                <a:spcPts val="200"/>
              </a:spcBef>
              <a:buFont typeface="Wingdings" pitchFamily="2" charset="2"/>
              <a:buAutoNum type="arabicPeriod"/>
            </a:pPr>
            <a:endParaRPr lang="es-ES" dirty="0"/>
          </a:p>
          <a:p>
            <a:pPr marL="0" indent="0">
              <a:spcBef>
                <a:spcPts val="200"/>
              </a:spcBef>
              <a:buNone/>
            </a:pPr>
            <a:r>
              <a:rPr lang="es-MX" dirty="0"/>
              <a:t>Nivel de significación: 0,05, con prueba de una cola</a:t>
            </a:r>
            <a:r>
              <a:rPr lang="es-MX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703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Datos curriculares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367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Los datos en SPSS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Es importante destacar diferencias entre Excel y </a:t>
            </a:r>
            <a:r>
              <a:rPr lang="es-MX" dirty="0" err="1" smtClean="0"/>
              <a:t>spss</a:t>
            </a:r>
            <a:endParaRPr lang="es-MX" dirty="0" smtClean="0"/>
          </a:p>
          <a:p>
            <a:r>
              <a:rPr lang="es-MX" dirty="0" smtClean="0"/>
              <a:t>La primera es la introducción de los datos</a:t>
            </a:r>
          </a:p>
          <a:p>
            <a:r>
              <a:rPr lang="es-MX" dirty="0" smtClean="0"/>
              <a:t>En </a:t>
            </a:r>
            <a:r>
              <a:rPr lang="es-MX" dirty="0" err="1" smtClean="0"/>
              <a:t>spss</a:t>
            </a:r>
            <a:r>
              <a:rPr lang="es-MX" dirty="0" smtClean="0"/>
              <a:t> utilizaremos dos columnas (variables) como se muestra a continuación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339362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295" y="818197"/>
            <a:ext cx="8058150" cy="412432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4412672" y="5361709"/>
            <a:ext cx="3948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Pantalla de la Vista de datos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3813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 primer columna para Método de Enseñanza</a:t>
            </a:r>
          </a:p>
          <a:p>
            <a:r>
              <a:rPr lang="es-MX" dirty="0" smtClean="0"/>
              <a:t>La segunda columna para los valores de cada método.</a:t>
            </a:r>
          </a:p>
          <a:p>
            <a:r>
              <a:rPr lang="es-MX" dirty="0" smtClean="0"/>
              <a:t>En SPSS es posible dar nombre a las variables (columnas) para identificarlas.</a:t>
            </a:r>
          </a:p>
          <a:p>
            <a:r>
              <a:rPr lang="es-MX" dirty="0" smtClean="0"/>
              <a:t>En la pestaña Vista de Variables proporcionaremos esta información.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707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3769" y="2247207"/>
            <a:ext cx="9896475" cy="19812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4098175" y="4904509"/>
            <a:ext cx="3948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Pantalla de la Vista de variables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096469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8831" y="734291"/>
            <a:ext cx="9896475" cy="198120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388831" y="3241963"/>
            <a:ext cx="3873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Escribiremos el Nombre que tendrá la variable (y el que veremos en el cabezal de la columna).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161339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013" y="834043"/>
            <a:ext cx="9896475" cy="19812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886988" y="3507970"/>
            <a:ext cx="74648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En la columna Tipo se elige el tipo de variables dando clic en la celda. En este caso será Numérico.</a:t>
            </a:r>
          </a:p>
          <a:p>
            <a:endParaRPr lang="es-MX" dirty="0"/>
          </a:p>
          <a:p>
            <a:r>
              <a:rPr lang="es-MX" dirty="0" smtClean="0"/>
              <a:t>También elegiremos el Ancho de la columna.</a:t>
            </a:r>
          </a:p>
          <a:p>
            <a:endParaRPr lang="es-MX" dirty="0"/>
          </a:p>
          <a:p>
            <a:r>
              <a:rPr lang="es-MX" dirty="0" smtClean="0"/>
              <a:t>El número de decimales.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528329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955" y="759229"/>
            <a:ext cx="9896475" cy="19812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3067396" y="3416531"/>
            <a:ext cx="556013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En la columna Etiqueta se coloca el nombre con el se identificará la variable en las tablas de resultados.</a:t>
            </a:r>
          </a:p>
          <a:p>
            <a:endParaRPr lang="es-MX" dirty="0"/>
          </a:p>
          <a:p>
            <a:r>
              <a:rPr lang="es-MX" dirty="0" smtClean="0"/>
              <a:t>Así también la columna Valores comprende el valor de las variables que así lo requieran. Veamos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686611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7493" y="429231"/>
            <a:ext cx="4714875" cy="370522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529541" y="4455619"/>
            <a:ext cx="80384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La variable Método de Enseñanza se clasifica en tres grupos.</a:t>
            </a:r>
          </a:p>
          <a:p>
            <a:pPr algn="ctr"/>
            <a:r>
              <a:rPr lang="es-MX" dirty="0" smtClean="0"/>
              <a:t>En la casilla Valor se le otorga el número “1” al grupo “Lectura Individual” que se escribe en la casilla Etiqueta.</a:t>
            </a:r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Damos clic en el botón Añadir.</a:t>
            </a:r>
          </a:p>
          <a:p>
            <a:pPr algn="ctr"/>
            <a:endParaRPr lang="es-MX" dirty="0"/>
          </a:p>
          <a:p>
            <a:pPr algn="ctr"/>
            <a:r>
              <a:rPr lang="es-MX" dirty="0" smtClean="0"/>
              <a:t>Hacemos lo mismo con los otros dos grupos.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43856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787" y="1241627"/>
            <a:ext cx="9925050" cy="178117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3050769" y="3823855"/>
            <a:ext cx="64423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Por último en la columna Medida es necesario indicar el nivel de medición de la variable correspondiente.</a:t>
            </a:r>
          </a:p>
          <a:p>
            <a:endParaRPr lang="es-MX" dirty="0" smtClean="0"/>
          </a:p>
          <a:p>
            <a:r>
              <a:rPr lang="es-MX" dirty="0" smtClean="0"/>
              <a:t>Para Método le corresponde Nominal.</a:t>
            </a:r>
          </a:p>
          <a:p>
            <a:endParaRPr lang="es-MX" dirty="0" smtClean="0"/>
          </a:p>
          <a:p>
            <a:r>
              <a:rPr lang="es-MX" dirty="0" smtClean="0"/>
              <a:t>Para Valor es Escala.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056581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015" y="1189845"/>
            <a:ext cx="4514850" cy="416242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6899563" y="2410691"/>
            <a:ext cx="34082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Esta es la apariencia de la Vista de datos después de realizar los cambios en la Vista de variables.</a:t>
            </a:r>
          </a:p>
          <a:p>
            <a:endParaRPr lang="es-MX" dirty="0"/>
          </a:p>
          <a:p>
            <a:r>
              <a:rPr lang="es-MX" dirty="0" smtClean="0"/>
              <a:t>Ahora realizaremos el análisis de varianza de tipo I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39739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129218" y="1981251"/>
            <a:ext cx="109567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Licenciatura en Psicología. Centro Universitario UAEM Ecatepec</a:t>
            </a: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Aprendizaje a la que se destina el material: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Estadística Aplicada</a:t>
            </a: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por competencias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</p:txBody>
      </p:sp>
    </p:spTree>
    <p:extLst>
      <p:ext uri="{BB962C8B-B14F-4D97-AF65-F5344CB8AC3E}">
        <p14:creationId xmlns:p14="http://schemas.microsoft.com/office/powerpoint/2010/main" val="249201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072" y="536863"/>
            <a:ext cx="5753100" cy="58674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6999317" y="2709949"/>
            <a:ext cx="36492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Seleccionamos del Menú </a:t>
            </a:r>
            <a:r>
              <a:rPr lang="es-MX" i="1" dirty="0" smtClean="0"/>
              <a:t>Analizar </a:t>
            </a:r>
            <a:r>
              <a:rPr lang="es-MX" dirty="0" smtClean="0"/>
              <a:t>la opción </a:t>
            </a:r>
            <a:r>
              <a:rPr lang="es-MX" i="1" dirty="0" smtClean="0"/>
              <a:t>Comparar medias</a:t>
            </a:r>
            <a:r>
              <a:rPr lang="es-MX" dirty="0" smtClean="0"/>
              <a:t> y después </a:t>
            </a:r>
            <a:r>
              <a:rPr lang="es-MX" i="1" dirty="0" smtClean="0"/>
              <a:t>ANOVA  de un factor…</a:t>
            </a:r>
            <a:endParaRPr lang="es-MX" i="1" dirty="0"/>
          </a:p>
        </p:txBody>
      </p:sp>
    </p:spTree>
    <p:extLst>
      <p:ext uri="{BB962C8B-B14F-4D97-AF65-F5344CB8AC3E}">
        <p14:creationId xmlns:p14="http://schemas.microsoft.com/office/powerpoint/2010/main" val="40562520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4284" y="916477"/>
            <a:ext cx="4819650" cy="25146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421477" y="4347556"/>
            <a:ext cx="98838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En esta ventana de diálogo indicamos las variables correspondientes:</a:t>
            </a:r>
          </a:p>
          <a:p>
            <a:endParaRPr lang="es-MX" dirty="0"/>
          </a:p>
          <a:p>
            <a:r>
              <a:rPr lang="es-MX" dirty="0" smtClean="0"/>
              <a:t>Seleccionamos </a:t>
            </a:r>
            <a:r>
              <a:rPr lang="es-MX" i="1" dirty="0" smtClean="0"/>
              <a:t>Puntaje [Valor]</a:t>
            </a:r>
            <a:r>
              <a:rPr lang="es-MX" dirty="0" smtClean="0"/>
              <a:t> y con la flecha enviamos a </a:t>
            </a:r>
            <a:r>
              <a:rPr lang="es-MX" i="1" dirty="0" smtClean="0"/>
              <a:t>Lista de dependientes.</a:t>
            </a:r>
          </a:p>
          <a:p>
            <a:endParaRPr lang="es-MX" i="1" dirty="0"/>
          </a:p>
          <a:p>
            <a:r>
              <a:rPr lang="es-MX" dirty="0" smtClean="0"/>
              <a:t>En la casilla </a:t>
            </a:r>
            <a:r>
              <a:rPr lang="es-MX" i="1" dirty="0" smtClean="0"/>
              <a:t>Factor</a:t>
            </a:r>
            <a:r>
              <a:rPr lang="es-MX" dirty="0" smtClean="0"/>
              <a:t> colocamos la variable </a:t>
            </a:r>
            <a:r>
              <a:rPr lang="es-MX" i="1" dirty="0" smtClean="0"/>
              <a:t>Método de enseñanza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766865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591" y="694892"/>
            <a:ext cx="5257800" cy="580072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6591993" y="1313411"/>
            <a:ext cx="514557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Seleccionamos el botón </a:t>
            </a:r>
            <a:r>
              <a:rPr lang="es-MX" i="1" dirty="0" smtClean="0"/>
              <a:t>Post hoc…</a:t>
            </a:r>
          </a:p>
          <a:p>
            <a:r>
              <a:rPr lang="es-MX" dirty="0" smtClean="0"/>
              <a:t>Para abrir la ventana de</a:t>
            </a:r>
            <a:r>
              <a:rPr lang="es-MX" i="1" dirty="0" smtClean="0"/>
              <a:t>  Comparaciones múltiples post hoc que permite </a:t>
            </a:r>
            <a:r>
              <a:rPr lang="es-MX" dirty="0" smtClean="0"/>
              <a:t>comparaciones por pares. Función que no tiene Excel.</a:t>
            </a:r>
          </a:p>
          <a:p>
            <a:endParaRPr lang="es-MX" dirty="0"/>
          </a:p>
          <a:p>
            <a:r>
              <a:rPr lang="es-MX" dirty="0" smtClean="0"/>
              <a:t>Existen varias alternativas la más recomendada en la literatura es </a:t>
            </a:r>
            <a:r>
              <a:rPr lang="es-MX" i="1" dirty="0" err="1" smtClean="0"/>
              <a:t>Tukey</a:t>
            </a:r>
            <a:r>
              <a:rPr lang="es-MX" dirty="0" smtClean="0"/>
              <a:t>. Seleccionamos esta opción</a:t>
            </a:r>
          </a:p>
          <a:p>
            <a:endParaRPr lang="es-MX" dirty="0"/>
          </a:p>
          <a:p>
            <a:endParaRPr lang="es-MX" dirty="0" smtClean="0"/>
          </a:p>
          <a:p>
            <a:r>
              <a:rPr lang="es-MX" dirty="0" smtClean="0"/>
              <a:t>En </a:t>
            </a:r>
            <a:r>
              <a:rPr lang="es-MX" i="1" dirty="0" smtClean="0"/>
              <a:t>Nivel de significación</a:t>
            </a:r>
            <a:r>
              <a:rPr lang="es-MX" dirty="0" smtClean="0"/>
              <a:t> escribimos 0.05 (nuestra alfa o probabilidad de error)</a:t>
            </a:r>
          </a:p>
        </p:txBody>
      </p:sp>
    </p:spTree>
    <p:extLst>
      <p:ext uri="{BB962C8B-B14F-4D97-AF65-F5344CB8AC3E}">
        <p14:creationId xmlns:p14="http://schemas.microsoft.com/office/powerpoint/2010/main" val="33098269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751" y="567949"/>
            <a:ext cx="4800600" cy="5705475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6533803" y="2543523"/>
            <a:ext cx="406492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Después  damos clic en el botón </a:t>
            </a:r>
            <a:r>
              <a:rPr lang="es-MX" i="1" dirty="0" smtClean="0"/>
              <a:t>Opciones</a:t>
            </a:r>
            <a:r>
              <a:rPr lang="es-MX" dirty="0"/>
              <a:t>.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En la ventana que aparece elegimos </a:t>
            </a:r>
            <a:r>
              <a:rPr lang="es-MX" i="1" dirty="0" smtClean="0"/>
              <a:t>Descriptivos </a:t>
            </a:r>
            <a:r>
              <a:rPr lang="es-MX" dirty="0" smtClean="0"/>
              <a:t>y</a:t>
            </a:r>
            <a:r>
              <a:rPr lang="es-MX" i="1" dirty="0" smtClean="0"/>
              <a:t> Gráfica de las  medias.</a:t>
            </a:r>
          </a:p>
          <a:p>
            <a:endParaRPr lang="es-MX" i="1" dirty="0"/>
          </a:p>
          <a:p>
            <a:r>
              <a:rPr lang="es-MX" dirty="0" smtClean="0"/>
              <a:t>Damos aceptar en esta ventana y en la de ANOVA.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475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784764" y="581891"/>
            <a:ext cx="6475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SPSS nos devuelve en el Visor de resultados varias tablas que veremos a continuación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3737" y="1380558"/>
            <a:ext cx="8104563" cy="516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06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13" y="1113818"/>
            <a:ext cx="7686675" cy="235267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285913" y="4522124"/>
            <a:ext cx="7686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De igual forma que Excel, SPSS devuelve una tabla con los principales descriptivos de las variables analizadas. Incluye los límites inferior y superior así como las medidas de tendencia central y dispersión.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8408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1243" y="886691"/>
            <a:ext cx="5000625" cy="16764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3371243" y="3807228"/>
            <a:ext cx="54198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La siguiente tabla incluye los valores del análisis de varianza en los que se observan los datos para la notación del resultado.</a:t>
            </a:r>
            <a:endParaRPr lang="es-MX" dirty="0"/>
          </a:p>
        </p:txBody>
      </p:sp>
      <p:cxnSp>
        <p:nvCxnSpPr>
          <p:cNvPr id="5" name="Conector recto de flecha 4"/>
          <p:cNvCxnSpPr/>
          <p:nvPr/>
        </p:nvCxnSpPr>
        <p:spPr>
          <a:xfrm flipV="1">
            <a:off x="5328458" y="2111433"/>
            <a:ext cx="365760" cy="11970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de flecha 5"/>
          <p:cNvCxnSpPr/>
          <p:nvPr/>
        </p:nvCxnSpPr>
        <p:spPr>
          <a:xfrm flipV="1">
            <a:off x="6861788" y="2106174"/>
            <a:ext cx="365760" cy="11970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/>
          <p:cNvCxnSpPr/>
          <p:nvPr/>
        </p:nvCxnSpPr>
        <p:spPr>
          <a:xfrm flipV="1">
            <a:off x="7651433" y="2111433"/>
            <a:ext cx="365760" cy="11970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853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5533" y="493940"/>
            <a:ext cx="7391400" cy="325755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110343" y="4152122"/>
            <a:ext cx="99650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En </a:t>
            </a:r>
            <a:r>
              <a:rPr lang="es-MX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Pruebas post hoc HSD </a:t>
            </a:r>
            <a:r>
              <a:rPr lang="es-MX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Tukey</a:t>
            </a:r>
            <a:r>
              <a:rPr lang="es-MX" dirty="0" smtClean="0"/>
              <a:t> observamos el contraste por pares de variables duplicadas (1-2 y 2-1 por ejemplo).</a:t>
            </a:r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Aquí nos indica con un asterisco (o dos si es el caso) aquel contraste significativo.</a:t>
            </a:r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En </a:t>
            </a:r>
            <a:r>
              <a:rPr lang="es-MX" i="1" dirty="0" smtClean="0"/>
              <a:t>Lectura Individual – De discusión</a:t>
            </a:r>
            <a:r>
              <a:rPr lang="es-MX" dirty="0" smtClean="0"/>
              <a:t> podemos observar en la columna  </a:t>
            </a:r>
            <a:r>
              <a:rPr lang="es-MX" i="1" dirty="0" smtClean="0"/>
              <a:t>Diferencia de medias</a:t>
            </a:r>
            <a:r>
              <a:rPr lang="es-MX" dirty="0" smtClean="0"/>
              <a:t> (</a:t>
            </a:r>
            <a:r>
              <a:rPr lang="es-MX" i="1" dirty="0" smtClean="0"/>
              <a:t>I – J</a:t>
            </a:r>
            <a:r>
              <a:rPr lang="es-MX" dirty="0" smtClean="0"/>
              <a:t>) que es significativa (Sig.) a .01.</a:t>
            </a:r>
            <a:endParaRPr lang="es-MX" dirty="0"/>
          </a:p>
        </p:txBody>
      </p:sp>
      <p:cxnSp>
        <p:nvCxnSpPr>
          <p:cNvPr id="5" name="Conector recto de flecha 4"/>
          <p:cNvCxnSpPr/>
          <p:nvPr/>
        </p:nvCxnSpPr>
        <p:spPr>
          <a:xfrm>
            <a:off x="1251375" y="2339267"/>
            <a:ext cx="1578132" cy="1164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de flecha 5"/>
          <p:cNvCxnSpPr/>
          <p:nvPr/>
        </p:nvCxnSpPr>
        <p:spPr>
          <a:xfrm>
            <a:off x="3228402" y="2556585"/>
            <a:ext cx="107836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/>
          <p:cNvCxnSpPr/>
          <p:nvPr/>
        </p:nvCxnSpPr>
        <p:spPr>
          <a:xfrm flipV="1">
            <a:off x="7575321" y="2615679"/>
            <a:ext cx="365760" cy="11970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 flipV="1">
            <a:off x="5910010" y="2619775"/>
            <a:ext cx="365760" cy="11970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600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431" y="779689"/>
            <a:ext cx="6238875" cy="542925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8042987" y="2743200"/>
            <a:ext cx="3219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El Grafico de medias nos permite ver el contraste de las variables analizadas.</a:t>
            </a:r>
          </a:p>
        </p:txBody>
      </p:sp>
    </p:spTree>
    <p:extLst>
      <p:ext uri="{BB962C8B-B14F-4D97-AF65-F5344CB8AC3E}">
        <p14:creationId xmlns:p14="http://schemas.microsoft.com/office/powerpoint/2010/main" val="227051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0365" y="4256690"/>
            <a:ext cx="5621381" cy="188450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Notación del resultado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9446" y="2080915"/>
            <a:ext cx="9905998" cy="1876231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la notación del resultado de ANOVA sería la siguiente:</a:t>
            </a:r>
          </a:p>
          <a:p>
            <a:endParaRPr lang="es-MX" dirty="0"/>
          </a:p>
          <a:p>
            <a:pPr algn="ctr"/>
            <a:r>
              <a:rPr lang="es-MX" dirty="0"/>
              <a:t>“</a:t>
            </a:r>
            <a:r>
              <a:rPr lang="es-MX" i="1" dirty="0"/>
              <a:t>F</a:t>
            </a:r>
            <a:r>
              <a:rPr lang="es-MX" dirty="0"/>
              <a:t>(2,9)=</a:t>
            </a:r>
            <a:r>
              <a:rPr lang="es-MX" dirty="0" smtClean="0"/>
              <a:t>7.65, </a:t>
            </a:r>
            <a:r>
              <a:rPr lang="es-MX" i="1" dirty="0" smtClean="0"/>
              <a:t>p</a:t>
            </a:r>
            <a:r>
              <a:rPr lang="es-MX" dirty="0" smtClean="0"/>
              <a:t>&lt;0.011”</a:t>
            </a:r>
            <a:r>
              <a:rPr lang="es-ES" dirty="0" smtClean="0"/>
              <a:t> </a:t>
            </a:r>
            <a:endParaRPr lang="es-ES" dirty="0"/>
          </a:p>
          <a:p>
            <a:endParaRPr lang="es-MX" dirty="0"/>
          </a:p>
        </p:txBody>
      </p:sp>
      <p:cxnSp>
        <p:nvCxnSpPr>
          <p:cNvPr id="6" name="Conector recto de flecha 5"/>
          <p:cNvCxnSpPr/>
          <p:nvPr/>
        </p:nvCxnSpPr>
        <p:spPr>
          <a:xfrm flipH="1" flipV="1">
            <a:off x="5318235" y="3352802"/>
            <a:ext cx="214" cy="12845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 flipH="1" flipV="1">
            <a:off x="6306961" y="3415070"/>
            <a:ext cx="952255" cy="15114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 flipH="1" flipV="1">
            <a:off x="6905901" y="3381571"/>
            <a:ext cx="969579" cy="12086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983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21647" y="1258043"/>
            <a:ext cx="1095675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Secuencia didáctica que indica el Programa de Aprendizaje: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2400" dirty="0"/>
          </a:p>
          <a:p>
            <a:r>
              <a:rPr lang="es-MX" sz="2400" dirty="0"/>
              <a:t>1. Analizará el empleo de la estadística aplicada en la investigación.</a:t>
            </a:r>
          </a:p>
          <a:p>
            <a:r>
              <a:rPr lang="es-MX" sz="2400" dirty="0"/>
              <a:t>2- Manejará los conceptos básicos de la estadística aplicada. </a:t>
            </a:r>
          </a:p>
          <a:p>
            <a:r>
              <a:rPr lang="es-MX" sz="2400" dirty="0"/>
              <a:t>3- Calculará las pruebas paramétricas de asociación y de comparación:</a:t>
            </a:r>
          </a:p>
          <a:p>
            <a:r>
              <a:rPr lang="es-MX" sz="2400" dirty="0"/>
              <a:t>	 </a:t>
            </a:r>
            <a:r>
              <a:rPr lang="es-MX" sz="2400" dirty="0">
                <a:solidFill>
                  <a:srgbClr val="FFFF00"/>
                </a:solidFill>
              </a:rPr>
              <a:t>entre ellas</a:t>
            </a:r>
            <a:r>
              <a:rPr lang="es-MX" sz="2400" dirty="0"/>
              <a:t> </a:t>
            </a:r>
            <a:r>
              <a:rPr lang="es-MX" sz="2400" dirty="0">
                <a:solidFill>
                  <a:srgbClr val="FFFF00"/>
                </a:solidFill>
              </a:rPr>
              <a:t>ANOVA I</a:t>
            </a:r>
          </a:p>
          <a:p>
            <a:r>
              <a:rPr lang="es-MX" sz="2400" dirty="0"/>
              <a:t>4- Calculará las pruebas no paramétricas de asociación y de comparación. </a:t>
            </a:r>
          </a:p>
          <a:p>
            <a:r>
              <a:rPr lang="es-MX" sz="2400" dirty="0"/>
              <a:t>5- Interpretará los resultados obtenidos de cada una de las pruebas.</a:t>
            </a:r>
          </a:p>
        </p:txBody>
      </p:sp>
    </p:spTree>
    <p:extLst>
      <p:ext uri="{BB962C8B-B14F-4D97-AF65-F5344CB8AC3E}">
        <p14:creationId xmlns:p14="http://schemas.microsoft.com/office/powerpoint/2010/main" val="152128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Interpretación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4915" y="2406440"/>
            <a:ext cx="10972800" cy="295866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MX" dirty="0"/>
              <a:t>“Existen diferencias significativas entre los medios aritméticos de los tres grupos experimentales </a:t>
            </a:r>
            <a:r>
              <a:rPr lang="es-MX" dirty="0" smtClean="0"/>
              <a:t>[</a:t>
            </a:r>
            <a:r>
              <a:rPr lang="es-MX" i="1" dirty="0" smtClean="0"/>
              <a:t>F</a:t>
            </a:r>
            <a:r>
              <a:rPr lang="es-MX" dirty="0" smtClean="0"/>
              <a:t>(2,9</a:t>
            </a:r>
            <a:r>
              <a:rPr lang="es-MX" dirty="0"/>
              <a:t>)=7.65, </a:t>
            </a:r>
            <a:r>
              <a:rPr lang="es-MX" i="1" dirty="0" smtClean="0"/>
              <a:t>p</a:t>
            </a:r>
            <a:r>
              <a:rPr lang="es-MX" dirty="0" smtClean="0"/>
              <a:t>&lt;0.01] y </a:t>
            </a:r>
            <a:r>
              <a:rPr lang="es-MX" dirty="0"/>
              <a:t>podemos atribuirlas a las distintas eficacias de los métodos de enseñanza </a:t>
            </a:r>
            <a:r>
              <a:rPr lang="es-MX" dirty="0" smtClean="0"/>
              <a:t>empleados. De acuerdo a las comparaciones HSD </a:t>
            </a:r>
            <a:r>
              <a:rPr lang="es-MX" dirty="0" err="1" smtClean="0"/>
              <a:t>tukey</a:t>
            </a:r>
            <a:r>
              <a:rPr lang="es-MX" dirty="0" smtClean="0"/>
              <a:t> el método de Lectura Individual tiene el promedio más alto </a:t>
            </a:r>
            <a:r>
              <a:rPr lang="es-MX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(</a:t>
            </a:r>
            <a:r>
              <a:rPr lang="es-MX" i="1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MS Reference Sans Serif" panose="020B0604030504040204" pitchFamily="34" charset="0"/>
              </a:rPr>
              <a:t></a:t>
            </a:r>
            <a:r>
              <a:rPr lang="es-MX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MS Reference Sans Serif" panose="020B0604030504040204" pitchFamily="34" charset="0"/>
              </a:rPr>
              <a:t> = 9</a:t>
            </a:r>
            <a:r>
              <a:rPr lang="es-MX" dirty="0"/>
              <a:t>) </a:t>
            </a:r>
            <a:r>
              <a:rPr lang="es-MX" dirty="0" smtClean="0"/>
              <a:t>en comparación </a:t>
            </a:r>
            <a:r>
              <a:rPr lang="es-MX" dirty="0"/>
              <a:t>con el método de discusión </a:t>
            </a:r>
            <a:r>
              <a:rPr lang="es-MX" dirty="0" smtClean="0"/>
              <a:t>siendo </a:t>
            </a:r>
            <a:r>
              <a:rPr lang="es-MX" dirty="0"/>
              <a:t>la diferencia significativa </a:t>
            </a:r>
            <a:r>
              <a:rPr lang="es-MX" dirty="0" smtClean="0"/>
              <a:t>(alfa = 0.010)”.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3694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Notas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Excel y SPSS en apariencia nos dan la misma información. Sin embargo los contrastes Post hoc marcan la diferencia utilitaria al solicitarlos en un mismo proceso de </a:t>
            </a:r>
            <a:r>
              <a:rPr lang="es-MX" dirty="0" err="1" smtClean="0"/>
              <a:t>anova</a:t>
            </a:r>
            <a:r>
              <a:rPr lang="es-MX" dirty="0" smtClean="0"/>
              <a:t>.</a:t>
            </a:r>
          </a:p>
          <a:p>
            <a:r>
              <a:rPr lang="es-MX" dirty="0" smtClean="0"/>
              <a:t>El resultado de </a:t>
            </a:r>
            <a:r>
              <a:rPr lang="es-MX" dirty="0" err="1" smtClean="0"/>
              <a:t>anova</a:t>
            </a:r>
            <a:r>
              <a:rPr lang="es-MX" dirty="0" smtClean="0"/>
              <a:t> prácticamente es el mismo como se puede observar en la siguiente diapositiva.</a:t>
            </a:r>
          </a:p>
          <a:p>
            <a:r>
              <a:rPr lang="es-MX" dirty="0" smtClean="0"/>
              <a:t>Queda del alumno utilizar cualquiera de los programas según lo prefiera o tenga a su disposición.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2501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957" y="3702956"/>
            <a:ext cx="9458100" cy="220733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8316" y="924012"/>
            <a:ext cx="5621381" cy="1884501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716832" y="1404597"/>
            <a:ext cx="951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SPSS</a:t>
            </a:r>
            <a:endParaRPr lang="es-MX" sz="2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1119957" y="3124540"/>
            <a:ext cx="951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Excel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89862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1141413" y="2049517"/>
            <a:ext cx="9905998" cy="448791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</a:pPr>
            <a:r>
              <a:rPr lang="es-ES" dirty="0"/>
              <a:t>Dixon, W., y </a:t>
            </a:r>
            <a:r>
              <a:rPr lang="es-ES" dirty="0" err="1"/>
              <a:t>Massey</a:t>
            </a:r>
            <a:r>
              <a:rPr lang="es-ES" dirty="0"/>
              <a:t>, F., (1970), </a:t>
            </a:r>
            <a:r>
              <a:rPr lang="es-ES" i="1" dirty="0"/>
              <a:t>Introducción al análisis estadístico,</a:t>
            </a:r>
            <a:r>
              <a:rPr lang="es-ES" dirty="0"/>
              <a:t> (2ª. ed.). México: </a:t>
            </a:r>
            <a:r>
              <a:rPr lang="es-ES" dirty="0" smtClean="0"/>
              <a:t>McGraw-Hill</a:t>
            </a:r>
            <a:r>
              <a:rPr lang="es-ES" dirty="0" smtClean="0"/>
              <a:t>.</a:t>
            </a:r>
          </a:p>
          <a:p>
            <a:pPr>
              <a:lnSpc>
                <a:spcPct val="80000"/>
              </a:lnSpc>
            </a:pPr>
            <a:endParaRPr lang="es-ES" dirty="0"/>
          </a:p>
          <a:p>
            <a:pPr>
              <a:lnSpc>
                <a:spcPct val="80000"/>
              </a:lnSpc>
            </a:pPr>
            <a:r>
              <a:rPr lang="es-ES" dirty="0" smtClean="0"/>
              <a:t>Gardner, R. G</a:t>
            </a:r>
            <a:r>
              <a:rPr lang="es-ES" dirty="0"/>
              <a:t>. (</a:t>
            </a:r>
            <a:r>
              <a:rPr lang="es-ES" dirty="0" smtClean="0"/>
              <a:t>2003). Estadística </a:t>
            </a:r>
            <a:r>
              <a:rPr lang="es-ES" dirty="0" smtClean="0"/>
              <a:t>para psicología usando SPSS para Windows. México: Prentice Hall.</a:t>
            </a:r>
            <a:endParaRPr lang="es-ES" dirty="0"/>
          </a:p>
          <a:p>
            <a:pPr>
              <a:lnSpc>
                <a:spcPct val="80000"/>
              </a:lnSpc>
            </a:pPr>
            <a:endParaRPr lang="es-ES" dirty="0"/>
          </a:p>
          <a:p>
            <a:pPr>
              <a:lnSpc>
                <a:spcPct val="80000"/>
              </a:lnSpc>
            </a:pPr>
            <a:r>
              <a:rPr lang="es-ES" dirty="0"/>
              <a:t>Hernández, R., Fernández-Collado, C., Baptista, P. (2006) </a:t>
            </a:r>
            <a:r>
              <a:rPr lang="es-ES" i="1" dirty="0"/>
              <a:t>Metodología de la investigación,</a:t>
            </a:r>
            <a:r>
              <a:rPr lang="es-ES" dirty="0"/>
              <a:t> (4ª. ed.).</a:t>
            </a:r>
            <a:r>
              <a:rPr lang="es-ES" i="1" dirty="0"/>
              <a:t> </a:t>
            </a:r>
            <a:r>
              <a:rPr lang="es-ES" dirty="0"/>
              <a:t>México: Mc Graw-Hill Interamericana.</a:t>
            </a:r>
          </a:p>
          <a:p>
            <a:pPr>
              <a:lnSpc>
                <a:spcPct val="80000"/>
              </a:lnSpc>
            </a:pPr>
            <a:endParaRPr lang="es-ES" dirty="0"/>
          </a:p>
          <a:p>
            <a:pPr>
              <a:lnSpc>
                <a:spcPct val="80000"/>
              </a:lnSpc>
            </a:pPr>
            <a:r>
              <a:rPr lang="es-ES" dirty="0"/>
              <a:t>Pagano, R. (2006). </a:t>
            </a:r>
            <a:r>
              <a:rPr lang="es-ES" i="1" dirty="0"/>
              <a:t>Estadística para las ciencias del comportamiento</a:t>
            </a:r>
            <a:r>
              <a:rPr lang="es-ES" dirty="0"/>
              <a:t>, (7ª. ed.). México: Thomson</a:t>
            </a:r>
            <a:r>
              <a:rPr lang="es-ES" dirty="0" smtClean="0"/>
              <a:t>.</a:t>
            </a:r>
          </a:p>
          <a:p>
            <a:pPr>
              <a:lnSpc>
                <a:spcPct val="80000"/>
              </a:lnSpc>
            </a:pPr>
            <a:endParaRPr lang="es-ES" dirty="0"/>
          </a:p>
          <a:p>
            <a:pPr>
              <a:lnSpc>
                <a:spcPct val="80000"/>
              </a:lnSpc>
            </a:pPr>
            <a:r>
              <a:rPr lang="es-ES" dirty="0" smtClean="0"/>
              <a:t>Pardo, A., y Ruiz, M. A. (2003). </a:t>
            </a:r>
            <a:r>
              <a:rPr lang="es-ES" dirty="0" err="1" smtClean="0"/>
              <a:t>Ánálisis</a:t>
            </a:r>
            <a:r>
              <a:rPr lang="es-ES" dirty="0" smtClean="0"/>
              <a:t> de datos con SPSS13 base.  España: Mc Graw-Hill.</a:t>
            </a:r>
            <a:endParaRPr lang="es-ES" dirty="0"/>
          </a:p>
          <a:p>
            <a:pPr>
              <a:lnSpc>
                <a:spcPct val="80000"/>
              </a:lnSpc>
            </a:pPr>
            <a:endParaRPr lang="es-ES" dirty="0"/>
          </a:p>
          <a:p>
            <a:pPr>
              <a:lnSpc>
                <a:spcPct val="80000"/>
              </a:lnSpc>
            </a:pPr>
            <a:r>
              <a:rPr lang="es-ES" dirty="0" err="1"/>
              <a:t>Ritchey</a:t>
            </a:r>
            <a:r>
              <a:rPr lang="es-ES" dirty="0"/>
              <a:t>, F. (2008). </a:t>
            </a:r>
            <a:r>
              <a:rPr lang="es-ES" i="1" dirty="0" err="1"/>
              <a:t>Estadítica</a:t>
            </a:r>
            <a:r>
              <a:rPr lang="es-ES" i="1" dirty="0"/>
              <a:t> para las ciencias sociales (2ª. ed.).</a:t>
            </a:r>
            <a:r>
              <a:rPr lang="es-ES" dirty="0"/>
              <a:t> México, McGraw Hill</a:t>
            </a:r>
            <a:r>
              <a:rPr lang="es-ES" dirty="0" smtClean="0"/>
              <a:t>.</a:t>
            </a:r>
          </a:p>
          <a:p>
            <a:pPr>
              <a:lnSpc>
                <a:spcPct val="80000"/>
              </a:lnSpc>
            </a:pPr>
            <a:endParaRPr lang="es-MX" dirty="0"/>
          </a:p>
          <a:p>
            <a:pPr>
              <a:lnSpc>
                <a:spcPct val="80000"/>
              </a:lnSpc>
            </a:pPr>
            <a:r>
              <a:rPr lang="es-MX" dirty="0" err="1"/>
              <a:t>Shaughnessy</a:t>
            </a:r>
            <a:r>
              <a:rPr lang="es-MX" dirty="0"/>
              <a:t>, J., </a:t>
            </a:r>
            <a:r>
              <a:rPr lang="es-MX" dirty="0" err="1"/>
              <a:t>Zechmeister</a:t>
            </a:r>
            <a:r>
              <a:rPr lang="es-MX" dirty="0"/>
              <a:t>, E., </a:t>
            </a:r>
            <a:r>
              <a:rPr lang="es-MX" dirty="0" err="1"/>
              <a:t>Zechmeister</a:t>
            </a:r>
            <a:r>
              <a:rPr lang="es-MX" dirty="0"/>
              <a:t>, J. (2007) </a:t>
            </a:r>
            <a:r>
              <a:rPr lang="es-MX" i="1" dirty="0"/>
              <a:t>Métodos de investigación en Psicología,</a:t>
            </a:r>
            <a:r>
              <a:rPr lang="es-MX" dirty="0"/>
              <a:t> (7ª. ed.).</a:t>
            </a:r>
            <a:r>
              <a:rPr lang="es-MX" i="1" dirty="0"/>
              <a:t> </a:t>
            </a:r>
            <a:r>
              <a:rPr lang="es-MX" dirty="0"/>
              <a:t>México: Mc Graw-Hill. </a:t>
            </a:r>
            <a:endParaRPr lang="es-ES" dirty="0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Bibliografía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3007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44109" y="481694"/>
            <a:ext cx="7805435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UNIDAD DE APRENDIZAJE: ESTADÍSTICA APLICADA</a:t>
            </a:r>
          </a:p>
          <a:p>
            <a:r>
              <a:rPr lang="es-MX" sz="2000" dirty="0"/>
              <a:t> (</a:t>
            </a:r>
            <a:r>
              <a:rPr lang="es-MX" sz="2000" i="1" dirty="0"/>
              <a:t>Programa por Competencias</a:t>
            </a:r>
            <a:r>
              <a:rPr lang="es-MX" sz="2000" dirty="0"/>
              <a:t>)</a:t>
            </a:r>
          </a:p>
          <a:p>
            <a:r>
              <a:rPr lang="es-MX" sz="2000" dirty="0"/>
              <a:t> </a:t>
            </a:r>
          </a:p>
          <a:p>
            <a:r>
              <a:rPr lang="es-MX" sz="2000" dirty="0"/>
              <a:t>Clave: L20B18</a:t>
            </a:r>
          </a:p>
          <a:p>
            <a:r>
              <a:rPr lang="es-MX" sz="2000" dirty="0"/>
              <a:t> </a:t>
            </a:r>
          </a:p>
          <a:p>
            <a:r>
              <a:rPr lang="es-ES" sz="2000" dirty="0"/>
              <a:t>Nivel: Básico, Competencia: Inicial, Modalidad: Presencial </a:t>
            </a:r>
            <a:endParaRPr lang="es-MX" sz="2000" dirty="0"/>
          </a:p>
          <a:p>
            <a:r>
              <a:rPr lang="es-MX" sz="2000" dirty="0"/>
              <a:t> </a:t>
            </a:r>
          </a:p>
          <a:p>
            <a:r>
              <a:rPr lang="es-MX" sz="2000" dirty="0"/>
              <a:t>Créditos: 8, Horas teóricas: 18, Horas prácticas: 46</a:t>
            </a:r>
          </a:p>
          <a:p>
            <a:r>
              <a:rPr lang="es-MX" sz="2000" dirty="0"/>
              <a:t> </a:t>
            </a:r>
          </a:p>
          <a:p>
            <a:r>
              <a:rPr lang="es-MX" sz="2000" dirty="0"/>
              <a:t>Unidades de Aprendizaje Antecedentes: </a:t>
            </a:r>
          </a:p>
          <a:p>
            <a:r>
              <a:rPr lang="es-MX" sz="2000" dirty="0"/>
              <a:t>Estadística descriptiva e Investigación cuantitativa.</a:t>
            </a:r>
          </a:p>
          <a:p>
            <a:r>
              <a:rPr lang="es-MX" sz="2000" dirty="0"/>
              <a:t> </a:t>
            </a:r>
          </a:p>
          <a:p>
            <a:r>
              <a:rPr lang="es-MX" sz="2000" dirty="0"/>
              <a:t>Unidad de Aprendizaje Consecuente:</a:t>
            </a:r>
          </a:p>
          <a:p>
            <a:r>
              <a:rPr lang="es-MX" sz="2000" dirty="0"/>
              <a:t>Construcción de Instrumentos.</a:t>
            </a:r>
          </a:p>
          <a:p>
            <a:r>
              <a:rPr lang="es-MX" sz="2000" dirty="0"/>
              <a:t> </a:t>
            </a:r>
          </a:p>
          <a:p>
            <a:r>
              <a:rPr lang="es-MX" sz="2000" dirty="0"/>
              <a:t>Unidades de aprendizaje simultáneas:</a:t>
            </a:r>
          </a:p>
          <a:p>
            <a:r>
              <a:rPr lang="es-MX" sz="2000" dirty="0"/>
              <a:t>Indicadas por la trayectoria.</a:t>
            </a:r>
          </a:p>
          <a:p>
            <a:r>
              <a:rPr lang="es-MX" sz="2000" dirty="0"/>
              <a:t> </a:t>
            </a:r>
          </a:p>
          <a:p>
            <a:r>
              <a:rPr lang="es-ES" sz="2000" dirty="0"/>
              <a:t>Seminarios y talleres elegidos por el alumno</a:t>
            </a:r>
            <a:endParaRPr lang="es-MX" sz="2000" dirty="0"/>
          </a:p>
          <a:p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59555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978569" y="1620253"/>
            <a:ext cx="10668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Objetivo General:</a:t>
            </a:r>
            <a:endParaRPr lang="es-MX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sz="2800" dirty="0">
                <a:cs typeface="Times New Roman" panose="02020603050405020304" pitchFamily="18" charset="0"/>
              </a:rPr>
              <a:t>En el contexto de la investigación, especialmente en el ámbito del estudio de la conducta, lo social y lo educativo el alumno sabrá emplear la estadística aplicada, que apoyará las conclusiones teórico-metodológicas en el contexto del trabajo, por lo tanto, al término del curso, el alumno identificará, aplicará y tomará </a:t>
            </a:r>
            <a:r>
              <a:rPr lang="es-MX" sz="2800" dirty="0" smtClean="0">
                <a:cs typeface="Times New Roman" panose="02020603050405020304" pitchFamily="18" charset="0"/>
              </a:rPr>
              <a:t>una decisión </a:t>
            </a:r>
            <a:r>
              <a:rPr lang="es-MX" sz="2800" dirty="0">
                <a:cs typeface="Times New Roman" panose="02020603050405020304" pitchFamily="18" charset="0"/>
              </a:rPr>
              <a:t>en cuanto a la prueba estadística que sea más viable aplicar en una investigación.</a:t>
            </a:r>
            <a:endParaRPr lang="es-MX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98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75873" y="877867"/>
            <a:ext cx="941284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Objetivo particular</a:t>
            </a:r>
            <a:r>
              <a:rPr lang="es-E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s-MX" sz="3200" dirty="0" smtClean="0"/>
              <a:t>-Identificará </a:t>
            </a:r>
            <a:r>
              <a:rPr lang="es-MX" sz="3200" dirty="0"/>
              <a:t>cuando un problema de investigación puede resolverse con el análisis de </a:t>
            </a:r>
            <a:r>
              <a:rPr lang="es-MX" sz="3200" dirty="0" smtClean="0"/>
              <a:t>varianza (ANOVA I), </a:t>
            </a:r>
            <a:r>
              <a:rPr lang="es-MX" sz="3200" dirty="0"/>
              <a:t>desarrollando el algoritmo para resolver la hipótesis de trabajo</a:t>
            </a:r>
            <a:r>
              <a:rPr lang="es-MX" sz="3200" dirty="0" smtClean="0"/>
              <a:t>.</a:t>
            </a:r>
            <a:endParaRPr lang="es-MX" sz="3200" dirty="0"/>
          </a:p>
          <a:p>
            <a:endParaRPr lang="es-MX" sz="3200" dirty="0"/>
          </a:p>
          <a:p>
            <a:r>
              <a:rPr lang="es-MX" sz="3200" dirty="0" smtClean="0"/>
              <a:t>-Utilizará el programa de cómputo SPSS para calcular el ANOVA de tipo I.</a:t>
            </a:r>
            <a:endParaRPr lang="es-MX" sz="3200" dirty="0"/>
          </a:p>
          <a:p>
            <a:endParaRPr lang="es-MX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08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04737" y="1666182"/>
            <a:ext cx="8229600" cy="3820217"/>
          </a:xfrm>
        </p:spPr>
        <p:txBody>
          <a:bodyPr/>
          <a:lstStyle/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Fundamento teórico del análisis de varianza de tipo I ANOVA I.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Cálculo del análisis de varianza realizado con SPSS.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Interpretación de la prueba </a:t>
            </a:r>
            <a:r>
              <a:rPr lang="es-MX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partir de los cuadros de dialogo de SPSS</a:t>
            </a:r>
            <a:r>
              <a:rPr lang="es-MX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Bibliografía básica.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27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026695"/>
            <a:ext cx="10363200" cy="3625516"/>
          </a:xfrm>
        </p:spPr>
        <p:txBody>
          <a:bodyPr/>
          <a:lstStyle/>
          <a:p>
            <a:r>
              <a:rPr lang="es-ES_tradnl" sz="4800" dirty="0"/>
              <a:t>ANÁLISIS DE </a:t>
            </a:r>
            <a:r>
              <a:rPr lang="es-ES_tradnl" sz="4800" dirty="0" smtClean="0"/>
              <a:t>VARIANZA</a:t>
            </a:r>
            <a:br>
              <a:rPr lang="es-ES_tradnl" sz="4800" dirty="0" smtClean="0"/>
            </a:br>
            <a:r>
              <a:rPr lang="es-ES_tradnl" sz="4800" dirty="0" smtClean="0"/>
              <a:t> </a:t>
            </a:r>
            <a:r>
              <a:rPr lang="es-ES_tradnl" sz="4800" dirty="0"/>
              <a:t>DE UN </a:t>
            </a:r>
            <a:r>
              <a:rPr lang="es-ES_tradnl" sz="4800" dirty="0" smtClean="0"/>
              <a:t>FACTOR ANOVA I </a:t>
            </a:r>
            <a:br>
              <a:rPr lang="es-ES_tradnl" sz="4800" dirty="0" smtClean="0"/>
            </a:br>
            <a:r>
              <a:rPr lang="es-ES_tradnl" sz="4800" dirty="0" smtClean="0"/>
              <a:t>CON SPSS</a:t>
            </a:r>
            <a:endParaRPr lang="es-ES" sz="48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47119" y="4941888"/>
            <a:ext cx="6008687" cy="11303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s-ES_tradnl" sz="2400" dirty="0">
                <a:latin typeface="Andalus" pitchFamily="18" charset="-78"/>
                <a:cs typeface="Andalus" pitchFamily="18" charset="-78"/>
              </a:rPr>
              <a:t>Dr. en Ed. Carlos Saúl Juárez Lugo</a:t>
            </a:r>
          </a:p>
          <a:p>
            <a:pPr>
              <a:lnSpc>
                <a:spcPct val="80000"/>
              </a:lnSpc>
            </a:pPr>
            <a:r>
              <a:rPr lang="es-ES_tradnl" sz="1600" dirty="0">
                <a:latin typeface="Bookman Old Style" pitchFamily="18" charset="0"/>
              </a:rPr>
              <a:t>Estadística Aplicada</a:t>
            </a:r>
          </a:p>
          <a:p>
            <a:pPr>
              <a:lnSpc>
                <a:spcPct val="80000"/>
              </a:lnSpc>
            </a:pPr>
            <a:r>
              <a:rPr lang="es-ES_tradnl" sz="1600" dirty="0">
                <a:latin typeface="Bookman Old Style" pitchFamily="18" charset="0"/>
              </a:rPr>
              <a:t>Centro Universitario UAEM Ecatepec</a:t>
            </a:r>
          </a:p>
          <a:p>
            <a:pPr>
              <a:lnSpc>
                <a:spcPct val="80000"/>
              </a:lnSpc>
            </a:pPr>
            <a:r>
              <a:rPr lang="es-ES_tradnl" sz="1600" dirty="0" smtClean="0">
                <a:latin typeface="Bookman Old Style" pitchFamily="18" charset="0"/>
              </a:rPr>
              <a:t>2017</a:t>
            </a:r>
            <a:endParaRPr lang="es-ES_tradnl" sz="16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26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lla">
  <a:themeElements>
    <a:clrScheme name="Malla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alla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all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1362</Words>
  <Application>Microsoft Office PowerPoint</Application>
  <PresentationFormat>Panorámica</PresentationFormat>
  <Paragraphs>206</Paragraphs>
  <Slides>43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52" baseType="lpstr">
      <vt:lpstr>Andalus</vt:lpstr>
      <vt:lpstr>Arial</vt:lpstr>
      <vt:lpstr>Bookman Old Style</vt:lpstr>
      <vt:lpstr>Calibri</vt:lpstr>
      <vt:lpstr>Century Gothic</vt:lpstr>
      <vt:lpstr>MS Reference Sans Serif</vt:lpstr>
      <vt:lpstr>Times New Roman</vt:lpstr>
      <vt:lpstr>Wingdings</vt:lpstr>
      <vt:lpstr>Malla</vt:lpstr>
      <vt:lpstr>Cálculo del Análisis de Varianza con un Factor ANOVA I con SPSS</vt:lpstr>
      <vt:lpstr>Datos curriculares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Contenido</vt:lpstr>
      <vt:lpstr>ANÁLISIS DE VARIANZA  DE UN FACTOR ANOVA I  CON SPSS</vt:lpstr>
      <vt:lpstr>DEFINICIÓN</vt:lpstr>
      <vt:lpstr>VARIABLES Y  NIVEL DE MEDICIÓN</vt:lpstr>
      <vt:lpstr>ANÁLISIS PARAMÉTRICO</vt:lpstr>
      <vt:lpstr>Fundamento</vt:lpstr>
      <vt:lpstr>Hipótesis que comprueba</vt:lpstr>
      <vt:lpstr>Ejemplo de Cálculo</vt:lpstr>
      <vt:lpstr>EJEMPLO DE CÁLCULO</vt:lpstr>
      <vt:lpstr>EJEMPLO DE CÁLCULO</vt:lpstr>
      <vt:lpstr>Presentación de PowerPoint</vt:lpstr>
      <vt:lpstr>PASOS PARA LA PRUEBA DE SIGNIFICACIÓN:</vt:lpstr>
      <vt:lpstr>Los datos en SPSS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Notación del resultado</vt:lpstr>
      <vt:lpstr>Interpretación</vt:lpstr>
      <vt:lpstr>Notas</vt:lpstr>
      <vt:lpstr>Presentación de PowerPoint</vt:lpstr>
      <vt:lpstr>Bibliografía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Saul Juarez Lugo</dc:creator>
  <cp:lastModifiedBy>Carlos Saul Juarez Lugo</cp:lastModifiedBy>
  <cp:revision>32</cp:revision>
  <dcterms:created xsi:type="dcterms:W3CDTF">2017-09-01T14:51:23Z</dcterms:created>
  <dcterms:modified xsi:type="dcterms:W3CDTF">2017-09-11T18:02:41Z</dcterms:modified>
</cp:coreProperties>
</file>