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sldIdLst>
    <p:sldId id="257" r:id="rId2"/>
    <p:sldId id="258" r:id="rId3"/>
    <p:sldId id="259" r:id="rId4"/>
    <p:sldId id="260" r:id="rId5"/>
    <p:sldId id="261" r:id="rId6"/>
    <p:sldId id="263" r:id="rId7"/>
    <p:sldId id="264" r:id="rId8"/>
    <p:sldId id="265" r:id="rId9"/>
    <p:sldId id="266" r:id="rId10"/>
    <p:sldId id="267" r:id="rId11"/>
    <p:sldId id="268" r:id="rId12"/>
    <p:sldId id="269" r:id="rId13"/>
    <p:sldId id="270" r:id="rId14"/>
    <p:sldId id="271" r:id="rId15"/>
    <p:sldId id="304" r:id="rId16"/>
    <p:sldId id="305" r:id="rId17"/>
    <p:sldId id="273" r:id="rId18"/>
    <p:sldId id="274" r:id="rId19"/>
    <p:sldId id="276" r:id="rId20"/>
    <p:sldId id="277" r:id="rId21"/>
    <p:sldId id="278" r:id="rId22"/>
    <p:sldId id="279" r:id="rId23"/>
    <p:sldId id="280" r:id="rId24"/>
    <p:sldId id="281" r:id="rId25"/>
    <p:sldId id="306" r:id="rId26"/>
    <p:sldId id="282" r:id="rId27"/>
    <p:sldId id="283" r:id="rId28"/>
    <p:sldId id="284" r:id="rId29"/>
    <p:sldId id="285" r:id="rId30"/>
    <p:sldId id="322" r:id="rId31"/>
    <p:sldId id="286" r:id="rId32"/>
    <p:sldId id="287" r:id="rId33"/>
    <p:sldId id="288" r:id="rId34"/>
    <p:sldId id="289" r:id="rId35"/>
    <p:sldId id="290" r:id="rId36"/>
    <p:sldId id="291" r:id="rId37"/>
    <p:sldId id="292" r:id="rId38"/>
    <p:sldId id="293" r:id="rId39"/>
    <p:sldId id="294" r:id="rId40"/>
    <p:sldId id="307" r:id="rId41"/>
    <p:sldId id="314" r:id="rId42"/>
    <p:sldId id="315" r:id="rId43"/>
    <p:sldId id="320" r:id="rId44"/>
    <p:sldId id="321" r:id="rId45"/>
    <p:sldId id="296" r:id="rId46"/>
    <p:sldId id="297" r:id="rId47"/>
    <p:sldId id="298" r:id="rId48"/>
    <p:sldId id="299" r:id="rId49"/>
    <p:sldId id="302" r:id="rId50"/>
    <p:sldId id="312" r:id="rId51"/>
    <p:sldId id="309" r:id="rId52"/>
    <p:sldId id="313" r:id="rId53"/>
    <p:sldId id="303" r:id="rId54"/>
    <p:sldId id="316" r:id="rId55"/>
    <p:sldId id="317" r:id="rId56"/>
    <p:sldId id="318" r:id="rId57"/>
    <p:sldId id="319" r:id="rId58"/>
    <p:sldId id="310" r:id="rId5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1" d="100"/>
          <a:sy n="91" d="100"/>
        </p:scale>
        <p:origin x="5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5818C1-0428-4CF2-9311-75A0323A94C9}" type="datetimeFigureOut">
              <a:rPr lang="es-MX" smtClean="0"/>
              <a:t>28/09/2017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91ECA7-E9C0-43F1-AD4D-3B52DB6454B6}" type="slidenum">
              <a:rPr lang="es-MX" smtClean="0"/>
              <a:t>‹Nº›</a:t>
            </a:fld>
            <a:endParaRPr lang="es-MX"/>
          </a:p>
        </p:txBody>
      </p:sp>
    </p:spTree>
    <p:extLst>
      <p:ext uri="{BB962C8B-B14F-4D97-AF65-F5344CB8AC3E}">
        <p14:creationId xmlns:p14="http://schemas.microsoft.com/office/powerpoint/2010/main" val="304491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68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368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1979E3-EA53-4406-925A-2E22BEC6D3EA}"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820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2192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es-ES" sz="1800">
                <a:solidFill>
                  <a:srgbClr val="FFFFFF"/>
                </a:solidFill>
              </a:endParaRPr>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es-ES" sz="1800">
                <a:solidFill>
                  <a:srgbClr val="FFFFFF"/>
                </a:solidFill>
              </a:endParaRPr>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grpSp>
      <p:sp>
        <p:nvSpPr>
          <p:cNvPr id="42005" name="Rectangle 21"/>
          <p:cNvSpPr>
            <a:spLocks noGrp="1" noChangeArrowheads="1"/>
          </p:cNvSpPr>
          <p:nvPr>
            <p:ph type="ctrTitle" sz="quarter"/>
          </p:nvPr>
        </p:nvSpPr>
        <p:spPr>
          <a:xfrm>
            <a:off x="914400" y="1828801"/>
            <a:ext cx="10363200" cy="1736725"/>
          </a:xfrm>
        </p:spPr>
        <p:txBody>
          <a:bodyPr/>
          <a:lstStyle>
            <a:lvl1pPr>
              <a:defRPr sz="5400"/>
            </a:lvl1pPr>
          </a:lstStyle>
          <a:p>
            <a:r>
              <a:rPr lang="es-ES"/>
              <a:t>Haga clic para cambiar el estilo de título	</a:t>
            </a:r>
          </a:p>
        </p:txBody>
      </p:sp>
      <p:sp>
        <p:nvSpPr>
          <p:cNvPr id="42006" name="Rectangle 22"/>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23" name="Rectangle 23"/>
          <p:cNvSpPr>
            <a:spLocks noGrp="1" noChangeArrowheads="1"/>
          </p:cNvSpPr>
          <p:nvPr>
            <p:ph type="dt" sz="quarter" idx="10"/>
          </p:nvPr>
        </p:nvSpPr>
        <p:spPr/>
        <p:txBody>
          <a:bodyPr/>
          <a:lstStyle>
            <a:lvl1pPr>
              <a:defRPr/>
            </a:lvl1pPr>
          </a:lstStyle>
          <a:p>
            <a:pPr>
              <a:defRPr/>
            </a:pPr>
            <a:endParaRPr lang="es-ES">
              <a:solidFill>
                <a:srgbClr val="FFFFFF"/>
              </a:solidFill>
            </a:endParaRPr>
          </a:p>
        </p:txBody>
      </p:sp>
      <p:sp>
        <p:nvSpPr>
          <p:cNvPr id="24" name="Rectangle 24"/>
          <p:cNvSpPr>
            <a:spLocks noGrp="1" noChangeArrowheads="1"/>
          </p:cNvSpPr>
          <p:nvPr>
            <p:ph type="ftr" sz="quarter" idx="11"/>
          </p:nvPr>
        </p:nvSpPr>
        <p:spPr/>
        <p:txBody>
          <a:bodyPr/>
          <a:lstStyle>
            <a:lvl1pPr>
              <a:defRPr/>
            </a:lvl1pPr>
          </a:lstStyle>
          <a:p>
            <a:pPr>
              <a:defRPr/>
            </a:pPr>
            <a:endParaRPr lang="es-ES">
              <a:solidFill>
                <a:srgbClr val="FFFFFF"/>
              </a:solidFill>
            </a:endParaRPr>
          </a:p>
        </p:txBody>
      </p:sp>
      <p:sp>
        <p:nvSpPr>
          <p:cNvPr id="25" name="Rectangle 25"/>
          <p:cNvSpPr>
            <a:spLocks noGrp="1" noChangeArrowheads="1"/>
          </p:cNvSpPr>
          <p:nvPr>
            <p:ph type="sldNum" sz="quarter" idx="12"/>
          </p:nvPr>
        </p:nvSpPr>
        <p:spPr/>
        <p:txBody>
          <a:bodyPr/>
          <a:lstStyle>
            <a:lvl1pPr>
              <a:defRPr/>
            </a:lvl1pPr>
          </a:lstStyle>
          <a:p>
            <a:pPr>
              <a:defRPr/>
            </a:pPr>
            <a:fld id="{A819AE9F-AB99-4148-87F4-485D73F371F5}"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053974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C379BB31-ED8D-433E-A678-5BEBB7C06516}"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1031946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7813"/>
            <a:ext cx="27432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277813"/>
            <a:ext cx="80264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D693A705-C10A-4366-A39F-240E7CCC93C5}"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415662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7813"/>
            <a:ext cx="109728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609600" y="1600201"/>
            <a:ext cx="53848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97600" y="1600201"/>
            <a:ext cx="53848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295D12CF-8A4B-45DE-8AEF-DED3CA3DDD53}"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600970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FFE7D458-8CD4-47AF-B066-8873227C554E}"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390140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2CB8AC1F-AC81-4C4B-A28F-B13AEE6B5096}"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107154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81D5A233-1EEE-4F1F-858E-252F622BB9BC}"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549073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9" name="Rectangle 25"/>
          <p:cNvSpPr>
            <a:spLocks noGrp="1" noChangeArrowheads="1"/>
          </p:cNvSpPr>
          <p:nvPr>
            <p:ph type="sldNum" sz="quarter" idx="12"/>
          </p:nvPr>
        </p:nvSpPr>
        <p:spPr>
          <a:ln/>
        </p:spPr>
        <p:txBody>
          <a:bodyPr/>
          <a:lstStyle>
            <a:lvl1pPr>
              <a:defRPr/>
            </a:lvl1pPr>
          </a:lstStyle>
          <a:p>
            <a:pPr>
              <a:defRPr/>
            </a:pPr>
            <a:fld id="{D6C97E61-C529-4797-B1FC-58387A0A38FF}"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463470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5" name="Rectangle 25"/>
          <p:cNvSpPr>
            <a:spLocks noGrp="1" noChangeArrowheads="1"/>
          </p:cNvSpPr>
          <p:nvPr>
            <p:ph type="sldNum" sz="quarter" idx="12"/>
          </p:nvPr>
        </p:nvSpPr>
        <p:spPr>
          <a:ln/>
        </p:spPr>
        <p:txBody>
          <a:bodyPr/>
          <a:lstStyle>
            <a:lvl1pPr>
              <a:defRPr/>
            </a:lvl1pPr>
          </a:lstStyle>
          <a:p>
            <a:pPr>
              <a:defRPr/>
            </a:pPr>
            <a:fld id="{D3D132F2-DC9C-424D-9197-73A6CF8EC1AA}"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3586051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4" name="Rectangle 25"/>
          <p:cNvSpPr>
            <a:spLocks noGrp="1" noChangeArrowheads="1"/>
          </p:cNvSpPr>
          <p:nvPr>
            <p:ph type="sldNum" sz="quarter" idx="12"/>
          </p:nvPr>
        </p:nvSpPr>
        <p:spPr>
          <a:ln/>
        </p:spPr>
        <p:txBody>
          <a:bodyPr/>
          <a:lstStyle>
            <a:lvl1pPr>
              <a:defRPr/>
            </a:lvl1pPr>
          </a:lstStyle>
          <a:p>
            <a:pPr>
              <a:defRPr/>
            </a:pPr>
            <a:fld id="{B6D576B7-8FB4-44DD-9AC1-DB6BB0F2325A}"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639059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38AD311F-953F-4CF9-8D58-75E4CE343B87}"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1640822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77E0216D-5E29-44C0-B758-C2366417684C}" type="slidenum">
              <a:rPr lang="es-ES">
                <a:solidFill>
                  <a:srgbClr val="FFFFFF"/>
                </a:solidFill>
              </a:rPr>
              <a:pPr>
                <a:defRPr/>
              </a:pPr>
              <a:t>‹Nº›</a:t>
            </a:fld>
            <a:endParaRPr lang="es-ES">
              <a:solidFill>
                <a:srgbClr val="FFFFFF"/>
              </a:solidFill>
            </a:endParaRPr>
          </a:p>
        </p:txBody>
      </p:sp>
    </p:spTree>
    <p:extLst>
      <p:ext uri="{BB962C8B-B14F-4D97-AF65-F5344CB8AC3E}">
        <p14:creationId xmlns:p14="http://schemas.microsoft.com/office/powerpoint/2010/main" val="208135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9218" name="Group 2"/>
          <p:cNvGrpSpPr>
            <a:grpSpLocks/>
          </p:cNvGrpSpPr>
          <p:nvPr/>
        </p:nvGrpSpPr>
        <p:grpSpPr bwMode="auto">
          <a:xfrm>
            <a:off x="0" y="0"/>
            <a:ext cx="12192000" cy="6934200"/>
            <a:chOff x="0" y="0"/>
            <a:chExt cx="5760" cy="4368"/>
          </a:xfrm>
        </p:grpSpPr>
        <p:sp>
          <p:nvSpPr>
            <p:cNvPr id="40963"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64"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65"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66"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67"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68"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69"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70"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71"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72"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es-ES" sz="1800">
                <a:solidFill>
                  <a:srgbClr val="FFFFFF"/>
                </a:solidFill>
              </a:endParaRPr>
            </a:p>
          </p:txBody>
        </p:sp>
        <p:sp>
          <p:nvSpPr>
            <p:cNvPr id="40973"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es-ES" sz="1800">
                <a:solidFill>
                  <a:srgbClr val="FFFFFF"/>
                </a:solidFill>
              </a:endParaRPr>
            </a:p>
          </p:txBody>
        </p:sp>
        <p:sp>
          <p:nvSpPr>
            <p:cNvPr id="40974"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75"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76"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77"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78"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79"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sp>
          <p:nvSpPr>
            <p:cNvPr id="40980"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es-ES" sz="1800">
                <a:solidFill>
                  <a:srgbClr val="FFFFFF"/>
                </a:solidFill>
              </a:endParaRPr>
            </a:p>
          </p:txBody>
        </p:sp>
      </p:grpSp>
      <p:sp>
        <p:nvSpPr>
          <p:cNvPr id="40981" name="Rectangle 21"/>
          <p:cNvSpPr>
            <a:spLocks noGrp="1" noChangeArrowheads="1"/>
          </p:cNvSpPr>
          <p:nvPr>
            <p:ph type="title"/>
          </p:nvPr>
        </p:nvSpPr>
        <p:spPr bwMode="auto">
          <a:xfrm>
            <a:off x="609600" y="277813"/>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0982" name="Rectangle 22"/>
          <p:cNvSpPr>
            <a:spLocks noGrp="1" noChangeArrowheads="1"/>
          </p:cNvSpPr>
          <p:nvPr>
            <p:ph type="body" idx="1"/>
          </p:nvPr>
        </p:nvSpPr>
        <p:spPr bwMode="auto">
          <a:xfrm>
            <a:off x="609600" y="1600201"/>
            <a:ext cx="109728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0983" name="Rectangle 23"/>
          <p:cNvSpPr>
            <a:spLocks noGrp="1" noChangeArrowheads="1"/>
          </p:cNvSpPr>
          <p:nvPr>
            <p:ph type="dt" sz="half" idx="2"/>
          </p:nvPr>
        </p:nvSpPr>
        <p:spPr bwMode="auto">
          <a:xfrm>
            <a:off x="609600" y="6248400"/>
            <a:ext cx="2844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defRPr>
            </a:lvl1pPr>
          </a:lstStyle>
          <a:p>
            <a:pPr fontAlgn="base">
              <a:spcBef>
                <a:spcPct val="0"/>
              </a:spcBef>
              <a:spcAft>
                <a:spcPct val="0"/>
              </a:spcAft>
              <a:defRPr/>
            </a:pPr>
            <a:endParaRPr lang="es-ES">
              <a:solidFill>
                <a:srgbClr val="FFFFFF"/>
              </a:solidFill>
            </a:endParaRPr>
          </a:p>
        </p:txBody>
      </p:sp>
      <p:sp>
        <p:nvSpPr>
          <p:cNvPr id="40984" name="Rectangle 24"/>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defRPr>
            </a:lvl1pPr>
          </a:lstStyle>
          <a:p>
            <a:pPr fontAlgn="base">
              <a:spcBef>
                <a:spcPct val="0"/>
              </a:spcBef>
              <a:spcAft>
                <a:spcPct val="0"/>
              </a:spcAft>
              <a:defRPr/>
            </a:pPr>
            <a:endParaRPr lang="es-ES">
              <a:solidFill>
                <a:srgbClr val="FFFFFF"/>
              </a:solidFill>
            </a:endParaRPr>
          </a:p>
        </p:txBody>
      </p:sp>
      <p:sp>
        <p:nvSpPr>
          <p:cNvPr id="40985" name="Rectangle 25"/>
          <p:cNvSpPr>
            <a:spLocks noGrp="1" noChangeArrowheads="1"/>
          </p:cNvSpPr>
          <p:nvPr>
            <p:ph type="sldNum" sz="quarter" idx="4"/>
          </p:nvPr>
        </p:nvSpPr>
        <p:spPr bwMode="auto">
          <a:xfrm>
            <a:off x="8737600" y="6248400"/>
            <a:ext cx="2844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defRPr>
            </a:lvl1pPr>
          </a:lstStyle>
          <a:p>
            <a:pPr fontAlgn="base">
              <a:spcBef>
                <a:spcPct val="0"/>
              </a:spcBef>
              <a:spcAft>
                <a:spcPct val="0"/>
              </a:spcAft>
              <a:defRPr/>
            </a:pPr>
            <a:fld id="{78806B9A-F99C-4480-9DBB-894E7936F28E}" type="slidenum">
              <a:rPr lang="es-ES">
                <a:solidFill>
                  <a:srgbClr val="FFFFFF"/>
                </a:solidFill>
              </a:rPr>
              <a:pPr fontAlgn="base">
                <a:spcBef>
                  <a:spcPct val="0"/>
                </a:spcBef>
                <a:spcAft>
                  <a:spcPct val="0"/>
                </a:spcAft>
                <a:defRPr/>
              </a:pPr>
              <a:t>‹Nº›</a:t>
            </a:fld>
            <a:endParaRPr lang="es-ES">
              <a:solidFill>
                <a:srgbClr val="FFFFFF"/>
              </a:solidFill>
            </a:endParaRPr>
          </a:p>
        </p:txBody>
      </p:sp>
    </p:spTree>
    <p:extLst>
      <p:ext uri="{BB962C8B-B14F-4D97-AF65-F5344CB8AC3E}">
        <p14:creationId xmlns:p14="http://schemas.microsoft.com/office/powerpoint/2010/main" val="3789401808"/>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1556087"/>
            <a:ext cx="10363200" cy="2534652"/>
          </a:xfrm>
        </p:spPr>
        <p:txBody>
          <a:bodyPr/>
          <a:lstStyle/>
          <a:p>
            <a:pPr eaLnBrk="1" hangingPunct="1">
              <a:defRPr/>
            </a:pPr>
            <a:r>
              <a:rPr lang="es-ES" dirty="0" smtClean="0"/>
              <a:t>Análisis Factorial de un Instrumento</a:t>
            </a:r>
          </a:p>
        </p:txBody>
      </p:sp>
      <p:sp>
        <p:nvSpPr>
          <p:cNvPr id="2051" name="Rectangle 3"/>
          <p:cNvSpPr>
            <a:spLocks noGrp="1" noChangeArrowheads="1"/>
          </p:cNvSpPr>
          <p:nvPr>
            <p:ph type="subTitle" idx="1"/>
          </p:nvPr>
        </p:nvSpPr>
        <p:spPr>
          <a:xfrm>
            <a:off x="5591176" y="5013326"/>
            <a:ext cx="3705225" cy="625475"/>
          </a:xfrm>
        </p:spPr>
        <p:txBody>
          <a:bodyPr/>
          <a:lstStyle/>
          <a:p>
            <a:pPr eaLnBrk="1" hangingPunct="1">
              <a:lnSpc>
                <a:spcPct val="80000"/>
              </a:lnSpc>
              <a:defRPr/>
            </a:pPr>
            <a:r>
              <a:rPr lang="es-MX" sz="1800" dirty="0"/>
              <a:t>Dr. en Ed. Carlos Saúl Juárez Lugo</a:t>
            </a:r>
          </a:p>
          <a:p>
            <a:pPr eaLnBrk="1" hangingPunct="1">
              <a:lnSpc>
                <a:spcPct val="80000"/>
              </a:lnSpc>
              <a:defRPr/>
            </a:pPr>
            <a:r>
              <a:rPr lang="es-MX" sz="1800" dirty="0"/>
              <a:t>Centro Universitario UAEM Ecatepec</a:t>
            </a:r>
          </a:p>
          <a:p>
            <a:pPr eaLnBrk="1" hangingPunct="1">
              <a:lnSpc>
                <a:spcPct val="80000"/>
              </a:lnSpc>
              <a:defRPr/>
            </a:pPr>
            <a:r>
              <a:rPr lang="es-MX" sz="1800" dirty="0" smtClean="0"/>
              <a:t>2017</a:t>
            </a:r>
            <a:endParaRPr lang="es-MX" sz="1800" dirty="0"/>
          </a:p>
        </p:txBody>
      </p:sp>
    </p:spTree>
    <p:extLst>
      <p:ext uri="{BB962C8B-B14F-4D97-AF65-F5344CB8AC3E}">
        <p14:creationId xmlns:p14="http://schemas.microsoft.com/office/powerpoint/2010/main" val="5782344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a:t>
            </a:r>
            <a:endParaRPr lang="es-MX" dirty="0"/>
          </a:p>
        </p:txBody>
      </p:sp>
      <p:sp>
        <p:nvSpPr>
          <p:cNvPr id="3" name="Marcador de contenido 2"/>
          <p:cNvSpPr>
            <a:spLocks noGrp="1"/>
          </p:cNvSpPr>
          <p:nvPr>
            <p:ph idx="1"/>
          </p:nvPr>
        </p:nvSpPr>
        <p:spPr/>
        <p:txBody>
          <a:bodyPr/>
          <a:lstStyle/>
          <a:p>
            <a:r>
              <a:rPr lang="es-MX" dirty="0" smtClean="0"/>
              <a:t>Es necesario contar con una comprensión básica del AF y sus aplicaciones a los test.</a:t>
            </a:r>
          </a:p>
          <a:p>
            <a:pPr marL="0" indent="0">
              <a:buNone/>
            </a:pPr>
            <a:endParaRPr lang="es-MX" dirty="0" smtClean="0"/>
          </a:p>
          <a:p>
            <a:r>
              <a:rPr lang="es-MX" dirty="0" smtClean="0"/>
              <a:t>Ya sea para realizar investigación o para sus quehaceres profesionales.</a:t>
            </a:r>
          </a:p>
          <a:p>
            <a:endParaRPr lang="es-MX" dirty="0"/>
          </a:p>
          <a:p>
            <a:r>
              <a:rPr lang="es-MX" dirty="0" smtClean="0"/>
              <a:t>Su desconocimiento significa una gran barrera para comprender la bibliografía sobre los test y sus aplicaciones.</a:t>
            </a:r>
            <a:endParaRPr lang="es-MX" dirty="0"/>
          </a:p>
        </p:txBody>
      </p:sp>
    </p:spTree>
    <p:extLst>
      <p:ext uri="{BB962C8B-B14F-4D97-AF65-F5344CB8AC3E}">
        <p14:creationId xmlns:p14="http://schemas.microsoft.com/office/powerpoint/2010/main" val="1411281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 - Historia</a:t>
            </a:r>
            <a:endParaRPr lang="es-MX" dirty="0"/>
          </a:p>
        </p:txBody>
      </p:sp>
      <p:sp>
        <p:nvSpPr>
          <p:cNvPr id="3" name="Marcador de contenido 2"/>
          <p:cNvSpPr>
            <a:spLocks noGrp="1"/>
          </p:cNvSpPr>
          <p:nvPr>
            <p:ph idx="1"/>
          </p:nvPr>
        </p:nvSpPr>
        <p:spPr>
          <a:xfrm>
            <a:off x="609600" y="1600202"/>
            <a:ext cx="5696607" cy="4432736"/>
          </a:xfrm>
        </p:spPr>
        <p:txBody>
          <a:bodyPr/>
          <a:lstStyle/>
          <a:p>
            <a:r>
              <a:rPr lang="es-MX" dirty="0" smtClean="0"/>
              <a:t>Tiene poco más de 100 años.</a:t>
            </a:r>
          </a:p>
          <a:p>
            <a:endParaRPr lang="es-MX" dirty="0"/>
          </a:p>
          <a:p>
            <a:r>
              <a:rPr lang="es-MX" dirty="0" smtClean="0"/>
              <a:t>Se desarrollo en Inglaterra de los trabajos de Charles </a:t>
            </a:r>
            <a:r>
              <a:rPr lang="es-MX" dirty="0" err="1" smtClean="0"/>
              <a:t>Spearman</a:t>
            </a:r>
            <a:r>
              <a:rPr lang="es-MX" dirty="0" smtClean="0"/>
              <a:t> en el ámbito de la inteligencia.</a:t>
            </a:r>
            <a:endParaRPr lang="es-MX" dirty="0"/>
          </a:p>
        </p:txBody>
      </p:sp>
      <p:pic>
        <p:nvPicPr>
          <p:cNvPr id="1026" name="Picture 2" descr="Resultado de imagen para charles spearman biograf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0775" y="2144165"/>
            <a:ext cx="3238500" cy="3000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59159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 - Historia</a:t>
            </a:r>
            <a:endParaRPr lang="es-MX" dirty="0"/>
          </a:p>
        </p:txBody>
      </p:sp>
      <p:sp>
        <p:nvSpPr>
          <p:cNvPr id="3" name="Marcador de contenido 2"/>
          <p:cNvSpPr>
            <a:spLocks noGrp="1"/>
          </p:cNvSpPr>
          <p:nvPr>
            <p:ph idx="1"/>
          </p:nvPr>
        </p:nvSpPr>
        <p:spPr>
          <a:xfrm>
            <a:off x="609600" y="1600201"/>
            <a:ext cx="5171090" cy="4530725"/>
          </a:xfrm>
        </p:spPr>
        <p:txBody>
          <a:bodyPr/>
          <a:lstStyle/>
          <a:p>
            <a:r>
              <a:rPr lang="es-MX" dirty="0" err="1" smtClean="0"/>
              <a:t>Sperman</a:t>
            </a:r>
            <a:r>
              <a:rPr lang="es-MX" dirty="0" smtClean="0"/>
              <a:t> se basó en los trabajos de Galton y Pearson.</a:t>
            </a:r>
          </a:p>
          <a:p>
            <a:endParaRPr lang="es-MX" dirty="0"/>
          </a:p>
          <a:p>
            <a:r>
              <a:rPr lang="es-MX" dirty="0" smtClean="0"/>
              <a:t>Generar un método para sustentar sus estudios sobre la inteligencia:</a:t>
            </a:r>
          </a:p>
          <a:p>
            <a:pPr marL="0" indent="0">
              <a:buNone/>
            </a:pPr>
            <a:r>
              <a:rPr lang="es-MX" dirty="0" smtClean="0"/>
              <a:t> factor g del factor s</a:t>
            </a:r>
          </a:p>
          <a:p>
            <a:pPr marL="0" indent="0">
              <a:buNone/>
            </a:pPr>
            <a:r>
              <a:rPr lang="es-MX" sz="2400" dirty="0" smtClean="0"/>
              <a:t>(espacial, numérico, mecánico y verbal).</a:t>
            </a:r>
            <a:endParaRPr lang="es-MX" dirty="0"/>
          </a:p>
        </p:txBody>
      </p:sp>
      <p:pic>
        <p:nvPicPr>
          <p:cNvPr id="2050" name="Picture 2" descr="Resultado de imagen para inteligencia factor g y 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0458" y="1860550"/>
            <a:ext cx="3790950" cy="4010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377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 - Historia</a:t>
            </a:r>
            <a:endParaRPr lang="es-MX" dirty="0"/>
          </a:p>
        </p:txBody>
      </p:sp>
      <p:sp>
        <p:nvSpPr>
          <p:cNvPr id="3" name="Marcador de contenido 2"/>
          <p:cNvSpPr>
            <a:spLocks noGrp="1"/>
          </p:cNvSpPr>
          <p:nvPr>
            <p:ph idx="1"/>
          </p:nvPr>
        </p:nvSpPr>
        <p:spPr>
          <a:xfrm>
            <a:off x="609600" y="1600201"/>
            <a:ext cx="5402317" cy="4530725"/>
          </a:xfrm>
        </p:spPr>
        <p:txBody>
          <a:bodyPr/>
          <a:lstStyle/>
          <a:p>
            <a:r>
              <a:rPr lang="es-MX" dirty="0" smtClean="0"/>
              <a:t>Louis Thurston planteaba la existencia de más de un factor para explicar la inteligencia humana.</a:t>
            </a:r>
          </a:p>
          <a:p>
            <a:endParaRPr lang="es-MX" dirty="0"/>
          </a:p>
          <a:p>
            <a:r>
              <a:rPr lang="es-MX" dirty="0" smtClean="0"/>
              <a:t>Sus análisis llevaron al mejoramiento del naciente AF.</a:t>
            </a:r>
            <a:endParaRPr lang="es-MX" dirty="0"/>
          </a:p>
        </p:txBody>
      </p:sp>
      <p:pic>
        <p:nvPicPr>
          <p:cNvPr id="3074" name="Picture 2" descr="Resultado de imagen para louis thurstone teoria intelig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4347" y="2460625"/>
            <a:ext cx="3238500" cy="280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17464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 - Historia</a:t>
            </a:r>
            <a:endParaRPr lang="es-MX" dirty="0"/>
          </a:p>
        </p:txBody>
      </p:sp>
      <p:sp>
        <p:nvSpPr>
          <p:cNvPr id="3" name="Marcador de contenido 2"/>
          <p:cNvSpPr>
            <a:spLocks noGrp="1"/>
          </p:cNvSpPr>
          <p:nvPr>
            <p:ph idx="1"/>
          </p:nvPr>
        </p:nvSpPr>
        <p:spPr>
          <a:xfrm>
            <a:off x="515011" y="1600201"/>
            <a:ext cx="5475886" cy="4853151"/>
          </a:xfrm>
        </p:spPr>
        <p:txBody>
          <a:bodyPr/>
          <a:lstStyle/>
          <a:p>
            <a:r>
              <a:rPr lang="es-MX" dirty="0" smtClean="0"/>
              <a:t>De ambos esfuerzos antagónicos se desarrollo un método que consistía en:</a:t>
            </a:r>
          </a:p>
          <a:p>
            <a:endParaRPr lang="es-MX" dirty="0"/>
          </a:p>
          <a:p>
            <a:r>
              <a:rPr lang="es-MX" dirty="0" smtClean="0"/>
              <a:t>Analizar tablas de correlación de varias variables.</a:t>
            </a:r>
          </a:p>
          <a:p>
            <a:endParaRPr lang="es-MX" dirty="0"/>
          </a:p>
          <a:p>
            <a:r>
              <a:rPr lang="es-MX" dirty="0" smtClean="0"/>
              <a:t>Dio origen al método del AF moderno.</a:t>
            </a:r>
            <a:endParaRPr lang="es-MX" dirty="0"/>
          </a:p>
        </p:txBody>
      </p:sp>
      <p:pic>
        <p:nvPicPr>
          <p:cNvPr id="5122" name="Picture 2" descr="Resultado de imagen para analisis factorial explorato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5565" y="1525913"/>
            <a:ext cx="5715000" cy="4695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286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idea </a:t>
            </a:r>
            <a:r>
              <a:rPr lang="es-MX" i="1" dirty="0" smtClean="0"/>
              <a:t>básica </a:t>
            </a:r>
            <a:r>
              <a:rPr lang="es-MX" dirty="0" smtClean="0"/>
              <a:t>del AF</a:t>
            </a:r>
            <a:endParaRPr lang="es-MX" dirty="0"/>
          </a:p>
        </p:txBody>
      </p:sp>
      <p:sp>
        <p:nvSpPr>
          <p:cNvPr id="3" name="Marcador de contenido 2"/>
          <p:cNvSpPr>
            <a:spLocks noGrp="1"/>
          </p:cNvSpPr>
          <p:nvPr>
            <p:ph idx="1"/>
          </p:nvPr>
        </p:nvSpPr>
        <p:spPr/>
        <p:txBody>
          <a:bodyPr/>
          <a:lstStyle/>
          <a:p>
            <a:r>
              <a:rPr lang="es-MX" dirty="0" smtClean="0"/>
              <a:t>“La mediad de cualquier variable se compone potencialmente de una serie de variables latentes”</a:t>
            </a:r>
          </a:p>
          <a:p>
            <a:endParaRPr lang="es-MX" dirty="0"/>
          </a:p>
          <a:p>
            <a:r>
              <a:rPr lang="es-MX" dirty="0" smtClean="0"/>
              <a:t>Su objetivo: descubrir esas variables latentes subyacentes (dimensiones o factores).</a:t>
            </a:r>
          </a:p>
          <a:p>
            <a:endParaRPr lang="es-MX" dirty="0"/>
          </a:p>
          <a:p>
            <a:r>
              <a:rPr lang="es-MX" dirty="0" smtClean="0"/>
              <a:t>Si determinamos que variables, entenderemos la dimensión.</a:t>
            </a:r>
          </a:p>
        </p:txBody>
      </p:sp>
    </p:spTree>
    <p:extLst>
      <p:ext uri="{BB962C8B-B14F-4D97-AF65-F5344CB8AC3E}">
        <p14:creationId xmlns:p14="http://schemas.microsoft.com/office/powerpoint/2010/main" val="38598111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analisis factor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706" y="2167544"/>
            <a:ext cx="4057650" cy="1676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analisis factori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9799" y="876300"/>
            <a:ext cx="6838743" cy="4605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7781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AF y los test</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37737686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Test y su Diseño</a:t>
            </a:r>
            <a:endParaRPr lang="es-MX" dirty="0"/>
          </a:p>
        </p:txBody>
      </p:sp>
      <p:sp>
        <p:nvSpPr>
          <p:cNvPr id="3" name="Marcador de contenido 2"/>
          <p:cNvSpPr>
            <a:spLocks noGrp="1"/>
          </p:cNvSpPr>
          <p:nvPr>
            <p:ph idx="1"/>
          </p:nvPr>
        </p:nvSpPr>
        <p:spPr/>
        <p:txBody>
          <a:bodyPr/>
          <a:lstStyle/>
          <a:p>
            <a:r>
              <a:rPr lang="es-MX" dirty="0" smtClean="0"/>
              <a:t>Para que un test pueda ser considerado como adecuado a su diseño debe contener al menos:</a:t>
            </a:r>
          </a:p>
          <a:p>
            <a:endParaRPr lang="es-MX" dirty="0"/>
          </a:p>
          <a:p>
            <a:r>
              <a:rPr lang="es-MX" dirty="0" smtClean="0">
                <a:solidFill>
                  <a:srgbClr val="FFFF00"/>
                </a:solidFill>
              </a:rPr>
              <a:t>Fiabilidad</a:t>
            </a:r>
            <a:r>
              <a:rPr lang="es-MX" dirty="0" smtClean="0"/>
              <a:t>: Estabilidad en el tiempo de las puntuaciones*</a:t>
            </a:r>
          </a:p>
          <a:p>
            <a:r>
              <a:rPr lang="es-MX" dirty="0" smtClean="0">
                <a:solidFill>
                  <a:srgbClr val="FFFF00"/>
                </a:solidFill>
              </a:rPr>
              <a:t>Validez</a:t>
            </a:r>
            <a:r>
              <a:rPr lang="es-MX" dirty="0" smtClean="0"/>
              <a:t>: Se está midiendo lo que el test dice medir.</a:t>
            </a:r>
          </a:p>
          <a:p>
            <a:r>
              <a:rPr lang="es-MX" dirty="0" smtClean="0">
                <a:solidFill>
                  <a:srgbClr val="FFFF00"/>
                </a:solidFill>
              </a:rPr>
              <a:t>Baremos</a:t>
            </a:r>
            <a:r>
              <a:rPr lang="es-MX" dirty="0" smtClean="0"/>
              <a:t> o tipicidad: Valores normativos de la población con los cuales se compara el puntaje de un miembro.</a:t>
            </a:r>
            <a:endParaRPr lang="es-MX" dirty="0"/>
          </a:p>
        </p:txBody>
      </p:sp>
    </p:spTree>
    <p:extLst>
      <p:ext uri="{BB962C8B-B14F-4D97-AF65-F5344CB8AC3E}">
        <p14:creationId xmlns:p14="http://schemas.microsoft.com/office/powerpoint/2010/main" val="40583592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Valides de Constructo</a:t>
            </a:r>
            <a:endParaRPr lang="es-MX" dirty="0"/>
          </a:p>
        </p:txBody>
      </p:sp>
      <p:sp>
        <p:nvSpPr>
          <p:cNvPr id="3" name="Marcador de contenido 2"/>
          <p:cNvSpPr>
            <a:spLocks noGrp="1"/>
          </p:cNvSpPr>
          <p:nvPr>
            <p:ph idx="1"/>
          </p:nvPr>
        </p:nvSpPr>
        <p:spPr/>
        <p:txBody>
          <a:bodyPr/>
          <a:lstStyle/>
          <a:p>
            <a:r>
              <a:rPr lang="es-MX" dirty="0" smtClean="0"/>
              <a:t>“Los indicadores o ítems del test reflejan adecuadamente el constructo o concepto objetivo”.</a:t>
            </a:r>
          </a:p>
          <a:p>
            <a:endParaRPr lang="es-MX" dirty="0"/>
          </a:p>
          <a:p>
            <a:r>
              <a:rPr lang="es-MX" dirty="0" smtClean="0"/>
              <a:t>“Cuando las medidas diseñadas (ítems) para evaluarlo muestran coherencia de la conformación de sus factores al someterlos a AF”.</a:t>
            </a:r>
            <a:endParaRPr lang="es-MX" dirty="0"/>
          </a:p>
        </p:txBody>
      </p:sp>
    </p:spTree>
    <p:extLst>
      <p:ext uri="{BB962C8B-B14F-4D97-AF65-F5344CB8AC3E}">
        <p14:creationId xmlns:p14="http://schemas.microsoft.com/office/powerpoint/2010/main" val="1436126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Datos curriculares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33005370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Validez</a:t>
            </a:r>
            <a:endParaRPr lang="es-MX" dirty="0"/>
          </a:p>
        </p:txBody>
      </p:sp>
      <p:sp>
        <p:nvSpPr>
          <p:cNvPr id="3" name="Marcador de contenido 2"/>
          <p:cNvSpPr>
            <a:spLocks noGrp="1"/>
          </p:cNvSpPr>
          <p:nvPr>
            <p:ph idx="1"/>
          </p:nvPr>
        </p:nvSpPr>
        <p:spPr/>
        <p:txBody>
          <a:bodyPr/>
          <a:lstStyle/>
          <a:p>
            <a:r>
              <a:rPr lang="es-MX" dirty="0" smtClean="0"/>
              <a:t>La validez de un test es continuo y con variados procedimientos.</a:t>
            </a:r>
          </a:p>
          <a:p>
            <a:endParaRPr lang="es-MX" dirty="0"/>
          </a:p>
          <a:p>
            <a:r>
              <a:rPr lang="es-MX" dirty="0" smtClean="0"/>
              <a:t>El AF es sólo una parte de él.</a:t>
            </a:r>
          </a:p>
          <a:p>
            <a:endParaRPr lang="es-MX" dirty="0"/>
          </a:p>
          <a:p>
            <a:r>
              <a:rPr lang="es-MX" dirty="0" smtClean="0"/>
              <a:t>Al ser el más utilizado es importante conocerlo.</a:t>
            </a:r>
          </a:p>
          <a:p>
            <a:endParaRPr lang="es-MX" dirty="0"/>
          </a:p>
          <a:p>
            <a:r>
              <a:rPr lang="es-MX" dirty="0" smtClean="0"/>
              <a:t>El AF le otorga al test un fundamento científico más firme.</a:t>
            </a:r>
            <a:endParaRPr lang="es-MX" dirty="0"/>
          </a:p>
        </p:txBody>
      </p:sp>
    </p:spTree>
    <p:extLst>
      <p:ext uri="{BB962C8B-B14F-4D97-AF65-F5344CB8AC3E}">
        <p14:creationId xmlns:p14="http://schemas.microsoft.com/office/powerpoint/2010/main" val="20272536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 Definición</a:t>
            </a:r>
            <a:endParaRPr lang="es-MX" dirty="0"/>
          </a:p>
        </p:txBody>
      </p:sp>
      <p:sp>
        <p:nvSpPr>
          <p:cNvPr id="3" name="Marcador de contenido 2"/>
          <p:cNvSpPr>
            <a:spLocks noGrp="1"/>
          </p:cNvSpPr>
          <p:nvPr>
            <p:ph idx="1"/>
          </p:nvPr>
        </p:nvSpPr>
        <p:spPr>
          <a:xfrm>
            <a:off x="609600" y="1600202"/>
            <a:ext cx="10972800" cy="1847192"/>
          </a:xfrm>
        </p:spPr>
        <p:txBody>
          <a:bodyPr/>
          <a:lstStyle/>
          <a:p>
            <a:r>
              <a:rPr lang="es-MX" dirty="0" smtClean="0"/>
              <a:t>Es una técnica para el análisis de las interrelaciones, mediante el cuál el número de variables o dimensiones utilizadas para describir un constructo se reducen.</a:t>
            </a:r>
            <a:endParaRPr lang="es-MX" dirty="0"/>
          </a:p>
        </p:txBody>
      </p:sp>
      <p:pic>
        <p:nvPicPr>
          <p:cNvPr id="1028" name="Picture 4" descr="Resultado de imagen para analisis factorial explorato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6540" y="3626783"/>
            <a:ext cx="4600575" cy="2419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2768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AF Definición</a:t>
            </a:r>
          </a:p>
        </p:txBody>
      </p:sp>
      <p:sp>
        <p:nvSpPr>
          <p:cNvPr id="3" name="Marcador de contenido 2"/>
          <p:cNvSpPr>
            <a:spLocks noGrp="1"/>
          </p:cNvSpPr>
          <p:nvPr>
            <p:ph idx="1"/>
          </p:nvPr>
        </p:nvSpPr>
        <p:spPr>
          <a:xfrm>
            <a:off x="609600" y="2490952"/>
            <a:ext cx="10972800" cy="3639974"/>
          </a:xfrm>
        </p:spPr>
        <p:txBody>
          <a:bodyPr/>
          <a:lstStyle/>
          <a:p>
            <a:r>
              <a:rPr lang="es-MX" dirty="0" smtClean="0"/>
              <a:t>“Consiste … en métodos para encontrar grupos de variables relacionadas, siendo cada uno de estos grupos (factores) con mayores correlaciones de sus elementos entre sí, que con los no incluidos en él”. </a:t>
            </a:r>
            <a:r>
              <a:rPr lang="es-MX" sz="1800" dirty="0" smtClean="0"/>
              <a:t>(</a:t>
            </a:r>
            <a:r>
              <a:rPr lang="es-MX" sz="1800" dirty="0" err="1" smtClean="0"/>
              <a:t>Nunnally</a:t>
            </a:r>
            <a:r>
              <a:rPr lang="es-MX" sz="1800" smtClean="0"/>
              <a:t>, 1991)</a:t>
            </a:r>
            <a:endParaRPr lang="es-MX" dirty="0"/>
          </a:p>
        </p:txBody>
      </p:sp>
    </p:spTree>
    <p:extLst>
      <p:ext uri="{BB962C8B-B14F-4D97-AF65-F5344CB8AC3E}">
        <p14:creationId xmlns:p14="http://schemas.microsoft.com/office/powerpoint/2010/main" val="39600148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AF Definición</a:t>
            </a:r>
          </a:p>
        </p:txBody>
      </p:sp>
      <p:sp>
        <p:nvSpPr>
          <p:cNvPr id="3" name="Marcador de contenido 2"/>
          <p:cNvSpPr>
            <a:spLocks noGrp="1"/>
          </p:cNvSpPr>
          <p:nvPr>
            <p:ph idx="1"/>
          </p:nvPr>
        </p:nvSpPr>
        <p:spPr>
          <a:xfrm>
            <a:off x="609600" y="1600202"/>
            <a:ext cx="10972800" cy="2519854"/>
          </a:xfrm>
        </p:spPr>
        <p:txBody>
          <a:bodyPr/>
          <a:lstStyle/>
          <a:p>
            <a:r>
              <a:rPr lang="es-MX" sz="2800" dirty="0" smtClean="0"/>
              <a:t>Estas </a:t>
            </a:r>
            <a:r>
              <a:rPr lang="es-MX" sz="2800" i="1" dirty="0" smtClean="0"/>
              <a:t>técnicas</a:t>
            </a:r>
            <a:r>
              <a:rPr lang="es-MX" sz="2800" dirty="0" smtClean="0"/>
              <a:t> están diseñadas para:</a:t>
            </a:r>
          </a:p>
          <a:p>
            <a:r>
              <a:rPr lang="es-MX" sz="2800" dirty="0" smtClean="0"/>
              <a:t>Tomar la matriz y encontrar </a:t>
            </a:r>
            <a:r>
              <a:rPr lang="es-MX" sz="2800" i="1" dirty="0" smtClean="0"/>
              <a:t>algún </a:t>
            </a:r>
            <a:r>
              <a:rPr lang="es-MX" sz="2800" dirty="0" smtClean="0"/>
              <a:t>orden en ella,</a:t>
            </a:r>
          </a:p>
          <a:p>
            <a:r>
              <a:rPr lang="es-MX" sz="2800" dirty="0" smtClean="0"/>
              <a:t>Dando por resultado la identificación de </a:t>
            </a:r>
            <a:r>
              <a:rPr lang="es-MX" sz="2800" i="1" dirty="0" smtClean="0"/>
              <a:t>factores</a:t>
            </a:r>
            <a:r>
              <a:rPr lang="es-MX" sz="2800" dirty="0" smtClean="0"/>
              <a:t> con </a:t>
            </a:r>
            <a:r>
              <a:rPr lang="es-MX" sz="2800" i="1" dirty="0" smtClean="0"/>
              <a:t>varianza común</a:t>
            </a:r>
            <a:r>
              <a:rPr lang="es-MX" sz="2800" dirty="0" smtClean="0"/>
              <a:t>.</a:t>
            </a:r>
            <a:endParaRPr lang="es-MX" sz="2800" dirty="0"/>
          </a:p>
        </p:txBody>
      </p:sp>
      <p:pic>
        <p:nvPicPr>
          <p:cNvPr id="5" name="Imagen 4"/>
          <p:cNvPicPr>
            <a:picLocks noChangeAspect="1"/>
          </p:cNvPicPr>
          <p:nvPr/>
        </p:nvPicPr>
        <p:blipFill>
          <a:blip r:embed="rId2"/>
          <a:stretch>
            <a:fillRect/>
          </a:stretch>
        </p:blipFill>
        <p:spPr>
          <a:xfrm>
            <a:off x="3804870" y="3384330"/>
            <a:ext cx="3930617" cy="2850932"/>
          </a:xfrm>
          <a:prstGeom prst="rect">
            <a:avLst/>
          </a:prstGeom>
        </p:spPr>
      </p:pic>
    </p:spTree>
    <p:extLst>
      <p:ext uri="{BB962C8B-B14F-4D97-AF65-F5344CB8AC3E}">
        <p14:creationId xmlns:p14="http://schemas.microsoft.com/office/powerpoint/2010/main" val="23346568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 Exploratorio (</a:t>
            </a:r>
            <a:r>
              <a:rPr lang="es-MX" dirty="0" err="1" smtClean="0"/>
              <a:t>afe</a:t>
            </a:r>
            <a:r>
              <a:rPr lang="es-MX" dirty="0" smtClean="0"/>
              <a:t>)</a:t>
            </a:r>
            <a:br>
              <a:rPr lang="es-MX" dirty="0" smtClean="0"/>
            </a:br>
            <a:r>
              <a:rPr lang="es-MX" dirty="0" smtClean="0"/>
              <a:t>Procedimiento de cálculo</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4780155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Etapas del AF</a:t>
            </a:r>
            <a:endParaRPr lang="es-MX" dirty="0"/>
          </a:p>
        </p:txBody>
      </p:sp>
      <p:sp>
        <p:nvSpPr>
          <p:cNvPr id="3" name="Marcador de contenido 2"/>
          <p:cNvSpPr>
            <a:spLocks noGrp="1"/>
          </p:cNvSpPr>
          <p:nvPr>
            <p:ph idx="1"/>
          </p:nvPr>
        </p:nvSpPr>
        <p:spPr>
          <a:xfrm>
            <a:off x="609600" y="2302625"/>
            <a:ext cx="10972800" cy="3828301"/>
          </a:xfrm>
        </p:spPr>
        <p:txBody>
          <a:bodyPr/>
          <a:lstStyle/>
          <a:p>
            <a:r>
              <a:rPr lang="es-MX" dirty="0" smtClean="0"/>
              <a:t>1. Calcular las relaciones entre las variables.</a:t>
            </a:r>
          </a:p>
          <a:p>
            <a:r>
              <a:rPr lang="es-MX" dirty="0" smtClean="0"/>
              <a:t>2. Extracción de los factores.</a:t>
            </a:r>
          </a:p>
          <a:p>
            <a:r>
              <a:rPr lang="es-MX" dirty="0" smtClean="0"/>
              <a:t>3. Identificar los factores que describen de la forma más simple posible las relaciones entre las variables.</a:t>
            </a:r>
          </a:p>
          <a:p>
            <a:r>
              <a:rPr lang="es-MX" dirty="0" smtClean="0"/>
              <a:t>4. Interpretar la matriz a la luz de la teoría e hipótesis plateadas.</a:t>
            </a:r>
            <a:endParaRPr lang="es-MX" dirty="0"/>
          </a:p>
        </p:txBody>
      </p:sp>
    </p:spTree>
    <p:extLst>
      <p:ext uri="{BB962C8B-B14F-4D97-AF65-F5344CB8AC3E}">
        <p14:creationId xmlns:p14="http://schemas.microsoft.com/office/powerpoint/2010/main" val="4736304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 </a:t>
            </a:r>
            <a:r>
              <a:rPr lang="es-MX" dirty="0"/>
              <a:t>Preparación</a:t>
            </a:r>
            <a:br>
              <a:rPr lang="es-MX" dirty="0"/>
            </a:br>
            <a:r>
              <a:rPr lang="es-MX" dirty="0"/>
              <a:t>La matriz de correlación</a:t>
            </a:r>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0424591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Preparación</a:t>
            </a:r>
            <a:endParaRPr lang="es-MX" dirty="0"/>
          </a:p>
        </p:txBody>
      </p:sp>
      <p:sp>
        <p:nvSpPr>
          <p:cNvPr id="3" name="Marcador de contenido 2"/>
          <p:cNvSpPr>
            <a:spLocks noGrp="1"/>
          </p:cNvSpPr>
          <p:nvPr>
            <p:ph idx="1"/>
          </p:nvPr>
        </p:nvSpPr>
        <p:spPr>
          <a:xfrm>
            <a:off x="609600" y="2236124"/>
            <a:ext cx="10972800" cy="3894802"/>
          </a:xfrm>
        </p:spPr>
        <p:txBody>
          <a:bodyPr/>
          <a:lstStyle/>
          <a:p>
            <a:r>
              <a:rPr lang="es-MX" dirty="0" smtClean="0"/>
              <a:t>Recogida de datos [proporción de </a:t>
            </a:r>
            <a:r>
              <a:rPr lang="es-MX" dirty="0"/>
              <a:t>s</a:t>
            </a:r>
            <a:r>
              <a:rPr lang="es-MX" dirty="0" smtClean="0"/>
              <a:t>ujetos / variables, (5sj/1v)*]</a:t>
            </a:r>
          </a:p>
          <a:p>
            <a:r>
              <a:rPr lang="es-MX" dirty="0" smtClean="0"/>
              <a:t>Muestras entre 100 y 200 sujetos*</a:t>
            </a:r>
          </a:p>
          <a:p>
            <a:r>
              <a:rPr lang="es-MX" dirty="0" smtClean="0"/>
              <a:t>Estudio y determinación del número de factores.</a:t>
            </a:r>
          </a:p>
          <a:p>
            <a:r>
              <a:rPr lang="es-MX" dirty="0" smtClean="0"/>
              <a:t>Selección de indicadores o ítems del constructo.</a:t>
            </a:r>
          </a:p>
          <a:p>
            <a:endParaRPr lang="es-MX" dirty="0"/>
          </a:p>
          <a:p>
            <a:pPr marL="0" indent="0">
              <a:buNone/>
            </a:pPr>
            <a:endParaRPr lang="es-MX" dirty="0"/>
          </a:p>
        </p:txBody>
      </p:sp>
    </p:spTree>
    <p:extLst>
      <p:ext uri="{BB962C8B-B14F-4D97-AF65-F5344CB8AC3E}">
        <p14:creationId xmlns:p14="http://schemas.microsoft.com/office/powerpoint/2010/main" val="31936042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Kaiser</a:t>
            </a:r>
            <a:r>
              <a:rPr lang="es-MX" dirty="0"/>
              <a:t>-Meyer-</a:t>
            </a:r>
            <a:r>
              <a:rPr lang="es-MX" dirty="0" err="1"/>
              <a:t>Olkin</a:t>
            </a:r>
            <a:r>
              <a:rPr lang="es-MX" dirty="0"/>
              <a:t> </a:t>
            </a:r>
            <a:r>
              <a:rPr lang="es-MX" dirty="0" smtClean="0"/>
              <a:t>(KMO)</a:t>
            </a:r>
            <a:endParaRPr lang="es-MX" dirty="0"/>
          </a:p>
        </p:txBody>
      </p:sp>
      <p:sp>
        <p:nvSpPr>
          <p:cNvPr id="3" name="Marcador de contenido 2"/>
          <p:cNvSpPr>
            <a:spLocks noGrp="1"/>
          </p:cNvSpPr>
          <p:nvPr>
            <p:ph idx="1"/>
          </p:nvPr>
        </p:nvSpPr>
        <p:spPr/>
        <p:txBody>
          <a:bodyPr/>
          <a:lstStyle/>
          <a:p>
            <a:r>
              <a:rPr lang="es-MX" dirty="0" smtClean="0"/>
              <a:t>Indica la adecuación de los datos a un modelo de AF.</a:t>
            </a:r>
          </a:p>
          <a:p>
            <a:endParaRPr lang="es-MX" dirty="0" smtClean="0"/>
          </a:p>
          <a:p>
            <a:r>
              <a:rPr lang="es-MX" dirty="0" smtClean="0"/>
              <a:t>Valores KMO por debajo de 0.5 </a:t>
            </a:r>
            <a:r>
              <a:rPr lang="es-MX" i="1" dirty="0" smtClean="0">
                <a:solidFill>
                  <a:srgbClr val="FFFF00"/>
                </a:solidFill>
              </a:rPr>
              <a:t>no serán aceptables</a:t>
            </a:r>
            <a:r>
              <a:rPr lang="es-MX" dirty="0" smtClean="0"/>
              <a:t>, considerándose inadecuados los datos a un modelo de AF.</a:t>
            </a:r>
          </a:p>
          <a:p>
            <a:endParaRPr lang="es-MX" dirty="0" smtClean="0"/>
          </a:p>
          <a:p>
            <a:r>
              <a:rPr lang="es-MX" dirty="0" smtClean="0"/>
              <a:t>Mientras más cercanos a 1 los valores de KMO mejor es la adecuación de los datos a un AF</a:t>
            </a:r>
          </a:p>
          <a:p>
            <a:endParaRPr lang="es-MX" dirty="0"/>
          </a:p>
        </p:txBody>
      </p:sp>
    </p:spTree>
    <p:extLst>
      <p:ext uri="{BB962C8B-B14F-4D97-AF65-F5344CB8AC3E}">
        <p14:creationId xmlns:p14="http://schemas.microsoft.com/office/powerpoint/2010/main" val="8820622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Esfericidad de Bartlett</a:t>
            </a:r>
            <a:endParaRPr lang="es-MX" dirty="0"/>
          </a:p>
        </p:txBody>
      </p:sp>
      <p:sp>
        <p:nvSpPr>
          <p:cNvPr id="3" name="Marcador de contenido 2"/>
          <p:cNvSpPr>
            <a:spLocks noGrp="1"/>
          </p:cNvSpPr>
          <p:nvPr>
            <p:ph idx="1"/>
          </p:nvPr>
        </p:nvSpPr>
        <p:spPr/>
        <p:txBody>
          <a:bodyPr/>
          <a:lstStyle/>
          <a:p>
            <a:r>
              <a:rPr lang="es-MX" dirty="0" smtClean="0"/>
              <a:t>Corroborar que el modelo factorial es adecuado para explicar los datos de la muestra, indicando que existen relaciones significativas entre las variables.</a:t>
            </a:r>
          </a:p>
          <a:p>
            <a:endParaRPr lang="es-MX" dirty="0"/>
          </a:p>
          <a:p>
            <a:r>
              <a:rPr lang="es-MX" dirty="0" smtClean="0"/>
              <a:t>Tiene que ser significativo el valor de Chi-cuadrado (p&lt; 0.05)</a:t>
            </a:r>
            <a:endParaRPr lang="es-MX" dirty="0"/>
          </a:p>
        </p:txBody>
      </p:sp>
    </p:spTree>
    <p:extLst>
      <p:ext uri="{BB962C8B-B14F-4D97-AF65-F5344CB8AC3E}">
        <p14:creationId xmlns:p14="http://schemas.microsoft.com/office/powerpoint/2010/main" val="332272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21895" y="759280"/>
            <a:ext cx="10956758" cy="48936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4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rPr>
              <a:t>Licenciatura en Psicología. Centro Universitario UAEM Ecatepec</a:t>
            </a:r>
            <a:endParaRPr kumimoji="0" lang="es-MX" sz="24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rPr>
              <a:t>Unidad de Aprendizaje a la que se destina el material: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1" i="1" u="none" strike="noStrike" kern="120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Taller de Elaboración</a:t>
            </a:r>
            <a:r>
              <a:rPr kumimoji="0" lang="es-MX" sz="2400" b="1" i="1" u="none" strike="noStrike" kern="1200" cap="none" spc="0" normalizeH="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de Instrumentos</a:t>
            </a:r>
            <a:endParaRPr kumimoji="0" lang="es-MX" sz="24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1"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rPr>
              <a:t>Programa por competencias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rPr>
              <a:t>Secuencia didáctica que indica el Programa de Aprendizaje: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rPr>
              <a:t> </a:t>
            </a:r>
            <a:endParaRPr kumimoji="0" lang="es-MX" sz="24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FFFFFF"/>
                </a:solidFill>
                <a:effectLst/>
                <a:uLnTx/>
                <a:uFillTx/>
                <a:latin typeface="Times New Roman"/>
                <a:ea typeface="+mn-ea"/>
                <a:cs typeface="+mn-cs"/>
              </a:rPr>
              <a:t>1. </a:t>
            </a:r>
            <a:r>
              <a:rPr kumimoji="0" lang="es-MX" sz="2400" b="0" i="0" u="none" strike="noStrike" kern="1200" cap="none" spc="0" normalizeH="0" baseline="0" noProof="0" dirty="0" smtClean="0">
                <a:ln>
                  <a:noFill/>
                </a:ln>
                <a:solidFill>
                  <a:srgbClr val="FFFFFF"/>
                </a:solidFill>
                <a:effectLst/>
                <a:uLnTx/>
                <a:uFillTx/>
                <a:latin typeface="Times New Roman"/>
                <a:ea typeface="+mn-ea"/>
                <a:cs typeface="+mn-cs"/>
              </a:rPr>
              <a:t>Conceptos básicos de los instrumentos para elaborar uno propio.</a:t>
            </a:r>
            <a:endParaRPr kumimoji="0" lang="es-MX" sz="24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FFFFFF"/>
                </a:solidFill>
                <a:effectLst/>
                <a:uLnTx/>
                <a:uFillTx/>
                <a:latin typeface="Times New Roman"/>
                <a:ea typeface="+mn-ea"/>
                <a:cs typeface="+mn-cs"/>
              </a:rPr>
              <a:t>2- </a:t>
            </a:r>
            <a:r>
              <a:rPr kumimoji="0" lang="es-MX" sz="2400" b="0" i="0" u="none" strike="noStrike" kern="1200" cap="none" spc="0" normalizeH="0" baseline="0" noProof="0" dirty="0" smtClean="0">
                <a:ln>
                  <a:noFill/>
                </a:ln>
                <a:solidFill>
                  <a:srgbClr val="FFFFFF"/>
                </a:solidFill>
                <a:effectLst/>
                <a:uLnTx/>
                <a:uFillTx/>
                <a:latin typeface="Times New Roman"/>
                <a:ea typeface="+mn-ea"/>
                <a:cs typeface="+mn-cs"/>
              </a:rPr>
              <a:t>Cualidades metodológicas</a:t>
            </a:r>
            <a:r>
              <a:rPr kumimoji="0" lang="es-MX" sz="2400" b="0" i="0" u="none" strike="noStrike" kern="1200" cap="none" spc="0" normalizeH="0" noProof="0" dirty="0" smtClean="0">
                <a:ln>
                  <a:noFill/>
                </a:ln>
                <a:solidFill>
                  <a:srgbClr val="FFFFFF"/>
                </a:solidFill>
                <a:effectLst/>
                <a:uLnTx/>
                <a:uFillTx/>
                <a:latin typeface="Times New Roman"/>
                <a:ea typeface="+mn-ea"/>
                <a:cs typeface="+mn-cs"/>
              </a:rPr>
              <a:t> de un instrumento</a:t>
            </a:r>
            <a:r>
              <a:rPr kumimoji="0" lang="es-MX" sz="2400" b="0" i="0" u="none" strike="noStrike" kern="1200" cap="none" spc="0" normalizeH="0" baseline="0" noProof="0" dirty="0" smtClean="0">
                <a:ln>
                  <a:noFill/>
                </a:ln>
                <a:solidFill>
                  <a:srgbClr val="FFFFFF"/>
                </a:solidFill>
                <a:effectLst/>
                <a:uLnTx/>
                <a:uFillTx/>
                <a:latin typeface="Times New Roman"/>
                <a:ea typeface="+mn-ea"/>
                <a:cs typeface="+mn-cs"/>
              </a:rPr>
              <a:t>. </a:t>
            </a:r>
            <a:endParaRPr kumimoji="0" lang="es-MX" sz="24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FFFFFF"/>
                </a:solidFill>
                <a:effectLst/>
                <a:uLnTx/>
                <a:uFillTx/>
                <a:latin typeface="Times New Roman"/>
                <a:ea typeface="+mn-ea"/>
                <a:cs typeface="+mn-cs"/>
              </a:rPr>
              <a:t>3- </a:t>
            </a:r>
            <a:r>
              <a:rPr kumimoji="0" lang="es-MX" sz="2400" b="0" i="0" u="none" strike="noStrike" kern="1200" cap="none" spc="0" normalizeH="0" baseline="0" noProof="0" dirty="0" smtClean="0">
                <a:ln>
                  <a:noFill/>
                </a:ln>
                <a:solidFill>
                  <a:srgbClr val="FFFFFF"/>
                </a:solidFill>
                <a:effectLst/>
                <a:uLnTx/>
                <a:uFillTx/>
                <a:latin typeface="Times New Roman"/>
                <a:ea typeface="+mn-ea"/>
                <a:cs typeface="+mn-cs"/>
              </a:rPr>
              <a:t>Normalización del instrumento e integración de la prueba.</a:t>
            </a:r>
            <a:endParaRPr kumimoji="0" lang="es-MX" sz="2400" b="0" i="0" u="none" strike="noStrike" kern="1200" cap="none" spc="0" normalizeH="0" baseline="0" noProof="0" dirty="0">
              <a:ln>
                <a:noFill/>
              </a:ln>
              <a:solidFill>
                <a:srgbClr val="FFFF00"/>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FFFFFF"/>
                </a:solidFill>
                <a:effectLst/>
                <a:uLnTx/>
                <a:uFillTx/>
                <a:latin typeface="Times New Roman"/>
                <a:ea typeface="+mn-ea"/>
                <a:cs typeface="+mn-cs"/>
              </a:rPr>
              <a:t>4- </a:t>
            </a:r>
            <a:r>
              <a:rPr kumimoji="0" lang="es-MX" sz="2400" b="0" i="0" u="none" strike="noStrike" kern="1200" cap="none" spc="0" normalizeH="0" baseline="0" noProof="0" dirty="0" smtClean="0">
                <a:ln>
                  <a:noFill/>
                </a:ln>
                <a:solidFill>
                  <a:srgbClr val="FFFFFF"/>
                </a:solidFill>
                <a:effectLst/>
                <a:uLnTx/>
                <a:uFillTx/>
                <a:latin typeface="Times New Roman"/>
                <a:ea typeface="+mn-ea"/>
                <a:cs typeface="+mn-cs"/>
              </a:rPr>
              <a:t>Elaboración del reporte del instrumento. </a:t>
            </a:r>
            <a:endParaRPr kumimoji="0" lang="es-MX" sz="2400" b="0" i="0" u="none" strike="noStrike" kern="1200" cap="none" spc="0" normalizeH="0" baseline="0" noProof="0" dirty="0">
              <a:ln>
                <a:noFill/>
              </a:ln>
              <a:solidFill>
                <a:srgbClr val="FFFFFF"/>
              </a:solidFill>
              <a:effectLst/>
              <a:uLnTx/>
              <a:uFillTx/>
              <a:latin typeface="Times New Roman"/>
              <a:ea typeface="+mn-ea"/>
              <a:cs typeface="+mn-cs"/>
            </a:endParaRPr>
          </a:p>
        </p:txBody>
      </p:sp>
    </p:spTree>
    <p:extLst>
      <p:ext uri="{BB962C8B-B14F-4D97-AF65-F5344CB8AC3E}">
        <p14:creationId xmlns:p14="http://schemas.microsoft.com/office/powerpoint/2010/main" val="36830904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3292498532"/>
              </p:ext>
            </p:extLst>
          </p:nvPr>
        </p:nvGraphicFramePr>
        <p:xfrm>
          <a:off x="2995450" y="1828799"/>
          <a:ext cx="6358755" cy="3153103"/>
        </p:xfrm>
        <a:graphic>
          <a:graphicData uri="http://schemas.openxmlformats.org/drawingml/2006/table">
            <a:tbl>
              <a:tblPr>
                <a:tableStyleId>{5C22544A-7EE6-4342-B048-85BDC9FD1C3A}</a:tableStyleId>
              </a:tblPr>
              <a:tblGrid>
                <a:gridCol w="2119585">
                  <a:extLst>
                    <a:ext uri="{9D8B030D-6E8A-4147-A177-3AD203B41FA5}">
                      <a16:colId xmlns:a16="http://schemas.microsoft.com/office/drawing/2014/main" val="3436090469"/>
                    </a:ext>
                  </a:extLst>
                </a:gridCol>
                <a:gridCol w="2119585">
                  <a:extLst>
                    <a:ext uri="{9D8B030D-6E8A-4147-A177-3AD203B41FA5}">
                      <a16:colId xmlns:a16="http://schemas.microsoft.com/office/drawing/2014/main" val="2771559028"/>
                    </a:ext>
                  </a:extLst>
                </a:gridCol>
                <a:gridCol w="2119585">
                  <a:extLst>
                    <a:ext uri="{9D8B030D-6E8A-4147-A177-3AD203B41FA5}">
                      <a16:colId xmlns:a16="http://schemas.microsoft.com/office/drawing/2014/main" val="3888468169"/>
                    </a:ext>
                  </a:extLst>
                </a:gridCol>
              </a:tblGrid>
              <a:tr h="399161">
                <a:tc gridSpan="3">
                  <a:txBody>
                    <a:bodyPr/>
                    <a:lstStyle/>
                    <a:p>
                      <a:pPr algn="ctr" fontAlgn="ctr"/>
                      <a:r>
                        <a:rPr lang="es-MX" sz="2400" u="none" strike="noStrike" dirty="0">
                          <a:effectLst/>
                        </a:rPr>
                        <a:t>Prueba de KMO y Bartlett</a:t>
                      </a:r>
                      <a:endParaRPr lang="es-MX" sz="2400" b="1" i="0" u="none" strike="noStrike" dirty="0">
                        <a:solidFill>
                          <a:srgbClr val="993300"/>
                        </a:solidFill>
                        <a:effectLst/>
                        <a:latin typeface="Arial Bold"/>
                      </a:endParaRPr>
                    </a:p>
                  </a:txBody>
                  <a:tcPr marL="9525" marR="9525" marT="9525"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464129480"/>
                  </a:ext>
                </a:extLst>
              </a:tr>
              <a:tr h="1170693">
                <a:tc gridSpan="2">
                  <a:txBody>
                    <a:bodyPr/>
                    <a:lstStyle/>
                    <a:p>
                      <a:pPr algn="l" fontAlgn="t"/>
                      <a:r>
                        <a:rPr lang="es-MX" sz="1800" u="none" strike="noStrike" dirty="0">
                          <a:effectLst/>
                        </a:rPr>
                        <a:t>Medida </a:t>
                      </a:r>
                      <a:r>
                        <a:rPr lang="es-MX" sz="1800" u="none" strike="noStrike" dirty="0" err="1">
                          <a:effectLst/>
                        </a:rPr>
                        <a:t>Kaiser</a:t>
                      </a:r>
                      <a:r>
                        <a:rPr lang="es-MX" sz="1800" u="none" strike="noStrike" dirty="0">
                          <a:effectLst/>
                        </a:rPr>
                        <a:t>-Meyer-</a:t>
                      </a:r>
                      <a:r>
                        <a:rPr lang="es-MX" sz="1800" u="none" strike="noStrike" dirty="0" err="1">
                          <a:effectLst/>
                        </a:rPr>
                        <a:t>Olkin</a:t>
                      </a:r>
                      <a:r>
                        <a:rPr lang="es-MX" sz="1800" u="none" strike="noStrike" dirty="0">
                          <a:effectLst/>
                        </a:rPr>
                        <a:t> de adecuación de muestreo</a:t>
                      </a:r>
                      <a:endParaRPr lang="es-MX" sz="1800" b="0" i="0" u="none" strike="noStrike" dirty="0">
                        <a:solidFill>
                          <a:srgbClr val="333399"/>
                        </a:solidFill>
                        <a:effectLst/>
                        <a:latin typeface="Arial" panose="020B0604020202020204" pitchFamily="34" charset="0"/>
                      </a:endParaRPr>
                    </a:p>
                  </a:txBody>
                  <a:tcPr marL="9525" marR="9525" marT="9525" marB="0"/>
                </a:tc>
                <a:tc hMerge="1">
                  <a:txBody>
                    <a:bodyPr/>
                    <a:lstStyle/>
                    <a:p>
                      <a:endParaRPr lang="es-MX"/>
                    </a:p>
                  </a:txBody>
                  <a:tcPr/>
                </a:tc>
                <a:tc>
                  <a:txBody>
                    <a:bodyPr/>
                    <a:lstStyle/>
                    <a:p>
                      <a:pPr algn="r" fontAlgn="t"/>
                      <a:r>
                        <a:rPr lang="es-MX" sz="1800" u="none" strike="noStrike" dirty="0">
                          <a:effectLst/>
                        </a:rPr>
                        <a:t>0.865</a:t>
                      </a:r>
                      <a:endParaRPr lang="es-MX" sz="1800" b="0" i="0" u="none" strike="noStrike" dirty="0">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3847525406"/>
                  </a:ext>
                </a:extLst>
              </a:tr>
              <a:tr h="784927">
                <a:tc rowSpan="3">
                  <a:txBody>
                    <a:bodyPr/>
                    <a:lstStyle/>
                    <a:p>
                      <a:pPr algn="l" fontAlgn="t"/>
                      <a:r>
                        <a:rPr lang="es-MX" sz="1800" u="none" strike="noStrike">
                          <a:effectLst/>
                        </a:rPr>
                        <a:t>Prueba de esfericidad de Bartlett</a:t>
                      </a:r>
                      <a:endParaRPr lang="es-MX" sz="1800" b="0" i="0" u="none" strike="noStrike">
                        <a:solidFill>
                          <a:srgbClr val="333399"/>
                        </a:solidFill>
                        <a:effectLst/>
                        <a:latin typeface="Arial" panose="020B0604020202020204" pitchFamily="34" charset="0"/>
                      </a:endParaRPr>
                    </a:p>
                  </a:txBody>
                  <a:tcPr marL="9525" marR="9525" marT="9525" marB="0"/>
                </a:tc>
                <a:tc>
                  <a:txBody>
                    <a:bodyPr/>
                    <a:lstStyle/>
                    <a:p>
                      <a:pPr algn="l" fontAlgn="t"/>
                      <a:r>
                        <a:rPr lang="es-MX" sz="1800" u="none" strike="noStrike">
                          <a:effectLst/>
                        </a:rPr>
                        <a:t>Aprox. Chi-cuadrado</a:t>
                      </a:r>
                      <a:endParaRPr lang="es-MX" sz="1800" b="0" i="0" u="none" strike="noStrike">
                        <a:solidFill>
                          <a:srgbClr val="333399"/>
                        </a:solidFill>
                        <a:effectLst/>
                        <a:latin typeface="Arial" panose="020B0604020202020204" pitchFamily="34" charset="0"/>
                      </a:endParaRPr>
                    </a:p>
                  </a:txBody>
                  <a:tcPr marL="9525" marR="9525" marT="9525" marB="0"/>
                </a:tc>
                <a:tc>
                  <a:txBody>
                    <a:bodyPr/>
                    <a:lstStyle/>
                    <a:p>
                      <a:pPr algn="r" fontAlgn="t"/>
                      <a:r>
                        <a:rPr lang="es-MX" sz="1800" u="none" strike="noStrike">
                          <a:effectLst/>
                        </a:rPr>
                        <a:t>1634.774</a:t>
                      </a:r>
                      <a:endParaRPr lang="es-MX" sz="18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233614207"/>
                  </a:ext>
                </a:extLst>
              </a:tr>
              <a:tr h="399161">
                <a:tc vMerge="1">
                  <a:txBody>
                    <a:bodyPr/>
                    <a:lstStyle/>
                    <a:p>
                      <a:endParaRPr lang="es-MX"/>
                    </a:p>
                  </a:txBody>
                  <a:tcPr/>
                </a:tc>
                <a:tc>
                  <a:txBody>
                    <a:bodyPr/>
                    <a:lstStyle/>
                    <a:p>
                      <a:pPr algn="l" fontAlgn="t"/>
                      <a:r>
                        <a:rPr lang="es-MX" sz="1800" u="none" strike="noStrike">
                          <a:effectLst/>
                        </a:rPr>
                        <a:t>gl</a:t>
                      </a:r>
                      <a:endParaRPr lang="es-MX" sz="1800" b="0" i="0" u="none" strike="noStrike">
                        <a:solidFill>
                          <a:srgbClr val="333399"/>
                        </a:solidFill>
                        <a:effectLst/>
                        <a:latin typeface="Arial" panose="020B0604020202020204" pitchFamily="34" charset="0"/>
                      </a:endParaRPr>
                    </a:p>
                  </a:txBody>
                  <a:tcPr marL="9525" marR="9525" marT="9525" marB="0"/>
                </a:tc>
                <a:tc>
                  <a:txBody>
                    <a:bodyPr/>
                    <a:lstStyle/>
                    <a:p>
                      <a:pPr algn="r" fontAlgn="t"/>
                      <a:r>
                        <a:rPr lang="es-MX" sz="1800" u="none" strike="noStrike">
                          <a:effectLst/>
                        </a:rPr>
                        <a:t>300</a:t>
                      </a:r>
                      <a:endParaRPr lang="es-MX" sz="18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3244059081"/>
                  </a:ext>
                </a:extLst>
              </a:tr>
              <a:tr h="399161">
                <a:tc vMerge="1">
                  <a:txBody>
                    <a:bodyPr/>
                    <a:lstStyle/>
                    <a:p>
                      <a:endParaRPr lang="es-MX"/>
                    </a:p>
                  </a:txBody>
                  <a:tcPr/>
                </a:tc>
                <a:tc>
                  <a:txBody>
                    <a:bodyPr/>
                    <a:lstStyle/>
                    <a:p>
                      <a:pPr algn="l" fontAlgn="t"/>
                      <a:r>
                        <a:rPr lang="es-MX" sz="1800" u="none" strike="noStrike">
                          <a:effectLst/>
                        </a:rPr>
                        <a:t>Sig.</a:t>
                      </a:r>
                      <a:endParaRPr lang="es-MX" sz="1800" b="0" i="0" u="none" strike="noStrike">
                        <a:solidFill>
                          <a:srgbClr val="333399"/>
                        </a:solidFill>
                        <a:effectLst/>
                        <a:latin typeface="Arial" panose="020B0604020202020204" pitchFamily="34" charset="0"/>
                      </a:endParaRPr>
                    </a:p>
                  </a:txBody>
                  <a:tcPr marL="9525" marR="9525" marT="9525" marB="0"/>
                </a:tc>
                <a:tc>
                  <a:txBody>
                    <a:bodyPr/>
                    <a:lstStyle/>
                    <a:p>
                      <a:pPr algn="r" fontAlgn="t"/>
                      <a:r>
                        <a:rPr lang="es-MX" sz="1800" u="none" strike="noStrike" dirty="0">
                          <a:effectLst/>
                        </a:rPr>
                        <a:t>0.000</a:t>
                      </a:r>
                      <a:endParaRPr lang="es-MX" sz="1800" b="0" i="0" u="none" strike="noStrike" dirty="0">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484220988"/>
                  </a:ext>
                </a:extLst>
              </a:tr>
            </a:tbl>
          </a:graphicData>
        </a:graphic>
      </p:graphicFrame>
    </p:spTree>
    <p:extLst>
      <p:ext uri="{BB962C8B-B14F-4D97-AF65-F5344CB8AC3E}">
        <p14:creationId xmlns:p14="http://schemas.microsoft.com/office/powerpoint/2010/main" val="24020282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 Factorización</a:t>
            </a:r>
            <a:br>
              <a:rPr lang="es-MX" dirty="0" smtClean="0"/>
            </a:br>
            <a:r>
              <a:rPr lang="es-MX" dirty="0" smtClean="0"/>
              <a:t>la matriz de factores iniciales</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30489217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Factorización</a:t>
            </a:r>
            <a:endParaRPr lang="es-MX" dirty="0"/>
          </a:p>
        </p:txBody>
      </p:sp>
      <p:sp>
        <p:nvSpPr>
          <p:cNvPr id="3" name="Marcador de contenido 2"/>
          <p:cNvSpPr>
            <a:spLocks noGrp="1"/>
          </p:cNvSpPr>
          <p:nvPr>
            <p:ph idx="1"/>
          </p:nvPr>
        </p:nvSpPr>
        <p:spPr/>
        <p:txBody>
          <a:bodyPr/>
          <a:lstStyle/>
          <a:p>
            <a:r>
              <a:rPr lang="es-MX" dirty="0" smtClean="0"/>
              <a:t>Objetivo</a:t>
            </a:r>
          </a:p>
          <a:p>
            <a:r>
              <a:rPr lang="es-MX" dirty="0" smtClean="0"/>
              <a:t>Averiguar el número de factores comunes necesarios para explicar las correlaciones obtenidas.</a:t>
            </a:r>
          </a:p>
          <a:p>
            <a:endParaRPr lang="es-MX" dirty="0"/>
          </a:p>
          <a:p>
            <a:r>
              <a:rPr lang="es-MX" dirty="0" smtClean="0"/>
              <a:t>A partir de la matriz de correlaciones, el análisis factorial extrae una </a:t>
            </a:r>
            <a:r>
              <a:rPr lang="es-MX" i="1" dirty="0" smtClean="0"/>
              <a:t>nueva matriz</a:t>
            </a:r>
            <a:r>
              <a:rPr lang="es-MX" dirty="0" smtClean="0"/>
              <a:t> que reproduce en forma </a:t>
            </a:r>
            <a:r>
              <a:rPr lang="es-MX" i="1" dirty="0" smtClean="0"/>
              <a:t>más sencilla la primera.</a:t>
            </a:r>
          </a:p>
          <a:p>
            <a:r>
              <a:rPr lang="es-MX" dirty="0" smtClean="0"/>
              <a:t>Recibe el nombre de </a:t>
            </a:r>
            <a:r>
              <a:rPr lang="es-MX" i="1" dirty="0" smtClean="0"/>
              <a:t> matriz factorial.</a:t>
            </a:r>
            <a:endParaRPr lang="es-MX" dirty="0" smtClean="0"/>
          </a:p>
          <a:p>
            <a:pPr marL="0" indent="0">
              <a:buNone/>
            </a:pPr>
            <a:endParaRPr lang="es-MX" i="1" dirty="0"/>
          </a:p>
        </p:txBody>
      </p:sp>
    </p:spTree>
    <p:extLst>
      <p:ext uri="{BB962C8B-B14F-4D97-AF65-F5344CB8AC3E}">
        <p14:creationId xmlns:p14="http://schemas.microsoft.com/office/powerpoint/2010/main" val="3400113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Métodos de Extracción</a:t>
            </a:r>
            <a:endParaRPr lang="es-MX" dirty="0"/>
          </a:p>
        </p:txBody>
      </p:sp>
      <p:sp>
        <p:nvSpPr>
          <p:cNvPr id="3" name="Marcador de contenido 2"/>
          <p:cNvSpPr>
            <a:spLocks noGrp="1"/>
          </p:cNvSpPr>
          <p:nvPr>
            <p:ph idx="1"/>
          </p:nvPr>
        </p:nvSpPr>
        <p:spPr/>
        <p:txBody>
          <a:bodyPr/>
          <a:lstStyle/>
          <a:p>
            <a:r>
              <a:rPr lang="es-MX" dirty="0" smtClean="0"/>
              <a:t>Método de Factores Principales (es el más utilizado.)</a:t>
            </a:r>
          </a:p>
          <a:p>
            <a:r>
              <a:rPr lang="es-MX" dirty="0" smtClean="0"/>
              <a:t>Extrae una cantidad máxima de varianza conforme se calcula cada factor:</a:t>
            </a:r>
          </a:p>
          <a:p>
            <a:pPr marL="0" indent="0">
              <a:buNone/>
            </a:pPr>
            <a:r>
              <a:rPr lang="es-MX" dirty="0"/>
              <a:t>	</a:t>
            </a:r>
            <a:r>
              <a:rPr lang="es-MX" dirty="0" smtClean="0"/>
              <a:t>Factor 1 (mayor cantidad de varianza) </a:t>
            </a:r>
            <a:r>
              <a:rPr lang="es-MX" sz="2400" i="1" dirty="0" smtClean="0"/>
              <a:t>[Su contribución se retira*]</a:t>
            </a:r>
            <a:endParaRPr lang="es-MX" i="1" dirty="0" smtClean="0"/>
          </a:p>
          <a:p>
            <a:pPr marL="0" indent="0">
              <a:buNone/>
            </a:pPr>
            <a:r>
              <a:rPr lang="es-MX" dirty="0"/>
              <a:t>	</a:t>
            </a:r>
            <a:r>
              <a:rPr lang="es-MX" dirty="0" smtClean="0"/>
              <a:t>Factor 2 (la siguiente mayor cantidad de varianza)*</a:t>
            </a:r>
          </a:p>
          <a:p>
            <a:pPr marL="0" indent="0">
              <a:buNone/>
            </a:pPr>
            <a:r>
              <a:rPr lang="es-MX" dirty="0"/>
              <a:t>	</a:t>
            </a:r>
            <a:r>
              <a:rPr lang="es-MX" dirty="0" smtClean="0"/>
              <a:t>Factor </a:t>
            </a:r>
            <a:r>
              <a:rPr lang="es-MX" sz="3600" i="1" dirty="0" smtClean="0"/>
              <a:t>n</a:t>
            </a:r>
            <a:r>
              <a:rPr lang="es-MX" dirty="0" smtClean="0"/>
              <a:t> (</a:t>
            </a:r>
            <a:r>
              <a:rPr lang="es-MX" dirty="0"/>
              <a:t>la siguiente mayor cantidad de varianza</a:t>
            </a:r>
            <a:r>
              <a:rPr lang="es-MX" dirty="0" smtClean="0"/>
              <a:t>)**</a:t>
            </a:r>
          </a:p>
        </p:txBody>
      </p:sp>
    </p:spTree>
    <p:extLst>
      <p:ext uri="{BB962C8B-B14F-4D97-AF65-F5344CB8AC3E}">
        <p14:creationId xmlns:p14="http://schemas.microsoft.com/office/powerpoint/2010/main" val="33317552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1072342" y="1600201"/>
            <a:ext cx="10025149" cy="4530725"/>
          </a:xfrm>
        </p:spPr>
        <p:txBody>
          <a:bodyPr/>
          <a:lstStyle/>
          <a:p>
            <a:r>
              <a:rPr lang="es-MX" dirty="0" smtClean="0"/>
              <a:t>Se utiliza el </a:t>
            </a:r>
            <a:r>
              <a:rPr lang="es-MX" dirty="0" err="1" smtClean="0"/>
              <a:t>autovalor</a:t>
            </a:r>
            <a:r>
              <a:rPr lang="es-MX" dirty="0" smtClean="0"/>
              <a:t>.</a:t>
            </a:r>
          </a:p>
          <a:p>
            <a:r>
              <a:rPr lang="es-MX" dirty="0" smtClean="0"/>
              <a:t>Se extraen todos los factores </a:t>
            </a:r>
            <a:r>
              <a:rPr lang="es-MX" sz="2400" i="1" dirty="0" smtClean="0"/>
              <a:t>[correlaciones]</a:t>
            </a:r>
            <a:r>
              <a:rPr lang="es-MX" dirty="0" smtClean="0"/>
              <a:t> que tiene un valor igual o mayor a + 1.0.</a:t>
            </a:r>
          </a:p>
          <a:p>
            <a:r>
              <a:rPr lang="es-MX" dirty="0" smtClean="0"/>
              <a:t>Cada uno de estos índice o coeficientes representan la correlación  </a:t>
            </a:r>
            <a:r>
              <a:rPr lang="es-MX" i="1" dirty="0" smtClean="0"/>
              <a:t>ítem – factor</a:t>
            </a:r>
            <a:r>
              <a:rPr lang="es-MX" dirty="0" smtClean="0"/>
              <a:t>.</a:t>
            </a:r>
          </a:p>
          <a:p>
            <a:r>
              <a:rPr lang="es-MX" dirty="0" smtClean="0"/>
              <a:t>Su nombre es </a:t>
            </a:r>
            <a:r>
              <a:rPr lang="es-MX" i="1" dirty="0" smtClean="0"/>
              <a:t>pesos, cargas, ponderaciones o saturaciones factoriales.</a:t>
            </a:r>
            <a:endParaRPr lang="es-MX" dirty="0"/>
          </a:p>
        </p:txBody>
      </p:sp>
    </p:spTree>
    <p:extLst>
      <p:ext uri="{BB962C8B-B14F-4D97-AF65-F5344CB8AC3E}">
        <p14:creationId xmlns:p14="http://schemas.microsoft.com/office/powerpoint/2010/main" val="18395695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r>
              <a:rPr lang="es-MX" dirty="0" smtClean="0"/>
              <a:t>Ítem su carga relevante </a:t>
            </a:r>
            <a:r>
              <a:rPr lang="es-MX" dirty="0" smtClean="0">
                <a:sym typeface="Wingdings" panose="05000000000000000000" pitchFamily="2" charset="2"/>
              </a:rPr>
              <a:t> Factor</a:t>
            </a:r>
          </a:p>
          <a:p>
            <a:endParaRPr lang="es-MX" dirty="0">
              <a:sym typeface="Wingdings" panose="05000000000000000000" pitchFamily="2" charset="2"/>
            </a:endParaRPr>
          </a:p>
          <a:p>
            <a:r>
              <a:rPr lang="es-MX" dirty="0" smtClean="0">
                <a:sym typeface="Wingdings" panose="05000000000000000000" pitchFamily="2" charset="2"/>
              </a:rPr>
              <a:t>Cargas mínimas de 0.30*</a:t>
            </a:r>
          </a:p>
          <a:p>
            <a:endParaRPr lang="es-MX" dirty="0">
              <a:sym typeface="Wingdings" panose="05000000000000000000" pitchFamily="2" charset="2"/>
            </a:endParaRPr>
          </a:p>
          <a:p>
            <a:r>
              <a:rPr lang="es-MX" dirty="0" smtClean="0">
                <a:sym typeface="Wingdings" panose="05000000000000000000" pitchFamily="2" charset="2"/>
              </a:rPr>
              <a:t>Las cargas factoriales (- 1.00 y + 1.00) se interpretan como los coeficientes de correlación.</a:t>
            </a:r>
            <a:endParaRPr lang="es-MX" dirty="0"/>
          </a:p>
        </p:txBody>
      </p:sp>
    </p:spTree>
    <p:extLst>
      <p:ext uri="{BB962C8B-B14F-4D97-AF65-F5344CB8AC3E}">
        <p14:creationId xmlns:p14="http://schemas.microsoft.com/office/powerpoint/2010/main" val="37399118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3. Rotación</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2619938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Rotación</a:t>
            </a:r>
            <a:endParaRPr lang="es-MX" dirty="0"/>
          </a:p>
        </p:txBody>
      </p:sp>
      <p:sp>
        <p:nvSpPr>
          <p:cNvPr id="3" name="Marcador de contenido 2"/>
          <p:cNvSpPr>
            <a:spLocks noGrp="1"/>
          </p:cNvSpPr>
          <p:nvPr>
            <p:ph idx="1"/>
          </p:nvPr>
        </p:nvSpPr>
        <p:spPr>
          <a:xfrm>
            <a:off x="1654232" y="1600201"/>
            <a:ext cx="8994371" cy="4530725"/>
          </a:xfrm>
        </p:spPr>
        <p:txBody>
          <a:bodyPr/>
          <a:lstStyle/>
          <a:p>
            <a:r>
              <a:rPr lang="es-MX" dirty="0" smtClean="0"/>
              <a:t>“Busca la mejor manera de ‘ver’ estos factores”</a:t>
            </a:r>
          </a:p>
          <a:p>
            <a:endParaRPr lang="es-MX" dirty="0"/>
          </a:p>
          <a:p>
            <a:r>
              <a:rPr lang="es-MX" dirty="0" smtClean="0"/>
              <a:t>Para interpretar la solución factorial, los ítems se agrupan en factores.</a:t>
            </a:r>
          </a:p>
          <a:p>
            <a:endParaRPr lang="es-MX" dirty="0"/>
          </a:p>
          <a:p>
            <a:pPr algn="ctr"/>
            <a:r>
              <a:rPr lang="es-MX" dirty="0" smtClean="0"/>
              <a:t>Rotación Ortogonal VARIMAX</a:t>
            </a:r>
            <a:endParaRPr lang="es-MX" dirty="0"/>
          </a:p>
        </p:txBody>
      </p:sp>
    </p:spTree>
    <p:extLst>
      <p:ext uri="{BB962C8B-B14F-4D97-AF65-F5344CB8AC3E}">
        <p14:creationId xmlns:p14="http://schemas.microsoft.com/office/powerpoint/2010/main" val="16600601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4. interpretación</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1827481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Interpretación</a:t>
            </a:r>
            <a:endParaRPr lang="es-MX" dirty="0"/>
          </a:p>
        </p:txBody>
      </p:sp>
      <p:sp>
        <p:nvSpPr>
          <p:cNvPr id="3" name="Marcador de contenido 2"/>
          <p:cNvSpPr>
            <a:spLocks noGrp="1"/>
          </p:cNvSpPr>
          <p:nvPr>
            <p:ph idx="1"/>
          </p:nvPr>
        </p:nvSpPr>
        <p:spPr/>
        <p:txBody>
          <a:bodyPr/>
          <a:lstStyle/>
          <a:p>
            <a:r>
              <a:rPr lang="es-MX" dirty="0" smtClean="0"/>
              <a:t>Responder cuál es el significado de c/u de los factores conformados.</a:t>
            </a:r>
          </a:p>
          <a:p>
            <a:r>
              <a:rPr lang="es-MX" dirty="0" smtClean="0"/>
              <a:t>Por qué de las variaciones con el modelo teórico plateado.</a:t>
            </a:r>
          </a:p>
          <a:p>
            <a:r>
              <a:rPr lang="es-MX" dirty="0" smtClean="0"/>
              <a:t>Encontrar el nexo de unión entre los ítems de un factor.</a:t>
            </a:r>
          </a:p>
          <a:p>
            <a:r>
              <a:rPr lang="es-MX" dirty="0" smtClean="0"/>
              <a:t>La importancia (orden) de los factores</a:t>
            </a:r>
          </a:p>
          <a:p>
            <a:r>
              <a:rPr lang="es-MX" dirty="0" smtClean="0"/>
              <a:t>Los </a:t>
            </a:r>
            <a:r>
              <a:rPr lang="es-MX" i="1" dirty="0" smtClean="0"/>
              <a:t>nuevos factores</a:t>
            </a:r>
            <a:r>
              <a:rPr lang="es-MX" dirty="0" smtClean="0"/>
              <a:t> son material a comprobarse en futuras investigaciones.</a:t>
            </a:r>
            <a:endParaRPr lang="es-MX" dirty="0"/>
          </a:p>
        </p:txBody>
      </p:sp>
    </p:spTree>
    <p:extLst>
      <p:ext uri="{BB962C8B-B14F-4D97-AF65-F5344CB8AC3E}">
        <p14:creationId xmlns:p14="http://schemas.microsoft.com/office/powerpoint/2010/main" val="3267780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17903" y="481694"/>
            <a:ext cx="10058401" cy="59400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UNIDAD DE APRENDIZAJE: </a:t>
            </a:r>
            <a:r>
              <a:rPr kumimoji="0" lang="es-MX" sz="2000" b="0" i="0" u="none" strike="noStrike" kern="1200" cap="none" spc="0" normalizeH="0" baseline="0" noProof="0" dirty="0" smtClean="0">
                <a:ln>
                  <a:noFill/>
                </a:ln>
                <a:solidFill>
                  <a:srgbClr val="FFFFFF"/>
                </a:solidFill>
                <a:effectLst/>
                <a:uLnTx/>
                <a:uFillTx/>
                <a:latin typeface="Times New Roman"/>
                <a:ea typeface="+mn-ea"/>
                <a:cs typeface="+mn-cs"/>
              </a:rPr>
              <a:t>TALLER DE ELABORACIÓN DE INSTRUMENTOS</a:t>
            </a:r>
            <a:endParaRPr kumimoji="0" lang="es-MX" sz="20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 (</a:t>
            </a:r>
            <a:r>
              <a:rPr kumimoji="0" lang="es-MX" sz="2000" b="0" i="1" u="none" strike="noStrike" kern="1200" cap="none" spc="0" normalizeH="0" baseline="0" noProof="0" dirty="0">
                <a:ln>
                  <a:noFill/>
                </a:ln>
                <a:solidFill>
                  <a:srgbClr val="FFFFFF"/>
                </a:solidFill>
                <a:effectLst/>
                <a:uLnTx/>
                <a:uFillTx/>
                <a:latin typeface="Times New Roman"/>
                <a:ea typeface="+mn-ea"/>
                <a:cs typeface="+mn-cs"/>
              </a:rPr>
              <a:t>Programa por Competencias</a:t>
            </a:r>
            <a:r>
              <a:rPr kumimoji="0" lang="es-MX" sz="2000" b="0" i="0" u="none" strike="noStrike" kern="1200" cap="none" spc="0" normalizeH="0" baseline="0" noProof="0" dirty="0">
                <a:ln>
                  <a:noFill/>
                </a:ln>
                <a:solidFill>
                  <a:srgbClr val="FFFFFF"/>
                </a:solidFill>
                <a:effectLst/>
                <a:uLnTx/>
                <a:uFillTx/>
                <a:latin typeface="Times New Roman"/>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Clave: </a:t>
            </a:r>
            <a:r>
              <a:rPr kumimoji="0" lang="es-MX" sz="2000" b="0" i="0" u="none" strike="noStrike" kern="1200" cap="none" spc="0" normalizeH="0" baseline="0" noProof="0" dirty="0" smtClean="0">
                <a:ln>
                  <a:noFill/>
                </a:ln>
                <a:solidFill>
                  <a:srgbClr val="FFFFFF"/>
                </a:solidFill>
                <a:effectLst/>
                <a:uLnTx/>
                <a:uFillTx/>
                <a:latin typeface="Times New Roman"/>
                <a:ea typeface="+mn-ea"/>
                <a:cs typeface="+mn-cs"/>
              </a:rPr>
              <a:t>L01230</a:t>
            </a:r>
            <a:endParaRPr kumimoji="0" lang="es-MX" sz="20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FFFFFF"/>
                </a:solidFill>
                <a:effectLst/>
                <a:uLnTx/>
                <a:uFillTx/>
                <a:latin typeface="Times New Roman"/>
                <a:ea typeface="+mn-ea"/>
                <a:cs typeface="+mn-cs"/>
              </a:rPr>
              <a:t>Nivel: </a:t>
            </a:r>
            <a:r>
              <a:rPr kumimoji="0" lang="es-ES" sz="2000" b="0" i="0" u="none" strike="noStrike" kern="1200" cap="none" spc="0" normalizeH="0" baseline="0" noProof="0" dirty="0" smtClean="0">
                <a:ln>
                  <a:noFill/>
                </a:ln>
                <a:solidFill>
                  <a:srgbClr val="FFFFFF"/>
                </a:solidFill>
                <a:effectLst/>
                <a:uLnTx/>
                <a:uFillTx/>
                <a:latin typeface="Times New Roman"/>
                <a:ea typeface="+mn-ea"/>
                <a:cs typeface="+mn-cs"/>
              </a:rPr>
              <a:t>Metodológica</a:t>
            </a:r>
            <a:r>
              <a:rPr kumimoji="0" lang="es-ES" sz="2000" b="0" i="0" u="none" strike="noStrike" kern="1200" cap="none" spc="0" normalizeH="0" noProof="0" dirty="0" smtClean="0">
                <a:ln>
                  <a:noFill/>
                </a:ln>
                <a:solidFill>
                  <a:srgbClr val="FFFFFF"/>
                </a:solidFill>
                <a:effectLst/>
                <a:uLnTx/>
                <a:uFillTx/>
                <a:latin typeface="Times New Roman"/>
                <a:ea typeface="+mn-ea"/>
                <a:cs typeface="+mn-cs"/>
              </a:rPr>
              <a:t> instrumental</a:t>
            </a:r>
            <a:r>
              <a:rPr kumimoji="0" lang="es-ES" sz="2000" b="0" i="0" u="none" strike="noStrike" kern="1200" cap="none" spc="0" normalizeH="0" baseline="0" noProof="0" dirty="0" smtClean="0">
                <a:ln>
                  <a:noFill/>
                </a:ln>
                <a:solidFill>
                  <a:srgbClr val="FFFFFF"/>
                </a:solidFill>
                <a:effectLst/>
                <a:uLnTx/>
                <a:uFillTx/>
                <a:latin typeface="Times New Roman"/>
                <a:ea typeface="+mn-ea"/>
                <a:cs typeface="+mn-cs"/>
              </a:rPr>
              <a:t>, </a:t>
            </a:r>
            <a:r>
              <a:rPr kumimoji="0" lang="es-ES" sz="2000" b="0" i="0" u="none" strike="noStrike" kern="1200" cap="none" spc="0" normalizeH="0" baseline="0" noProof="0" dirty="0">
                <a:ln>
                  <a:noFill/>
                </a:ln>
                <a:solidFill>
                  <a:srgbClr val="FFFFFF"/>
                </a:solidFill>
                <a:effectLst/>
                <a:uLnTx/>
                <a:uFillTx/>
                <a:latin typeface="Times New Roman"/>
                <a:ea typeface="+mn-ea"/>
                <a:cs typeface="+mn-cs"/>
              </a:rPr>
              <a:t>Competencia: </a:t>
            </a:r>
            <a:r>
              <a:rPr kumimoji="0" lang="es-ES" sz="2000" b="0" i="0" u="none" strike="noStrike" kern="1200" cap="none" spc="0" normalizeH="0" baseline="0" noProof="0" dirty="0" smtClean="0">
                <a:ln>
                  <a:noFill/>
                </a:ln>
                <a:solidFill>
                  <a:srgbClr val="FFFFFF"/>
                </a:solidFill>
                <a:effectLst/>
                <a:uLnTx/>
                <a:uFillTx/>
                <a:latin typeface="Times New Roman"/>
                <a:ea typeface="+mn-ea"/>
                <a:cs typeface="+mn-cs"/>
              </a:rPr>
              <a:t>de habilidad, </a:t>
            </a:r>
            <a:r>
              <a:rPr kumimoji="0" lang="es-ES" sz="2000" b="0" i="0" u="none" strike="noStrike" kern="1200" cap="none" spc="0" normalizeH="0" baseline="0" noProof="0" dirty="0">
                <a:ln>
                  <a:noFill/>
                </a:ln>
                <a:solidFill>
                  <a:srgbClr val="FFFFFF"/>
                </a:solidFill>
                <a:effectLst/>
                <a:uLnTx/>
                <a:uFillTx/>
                <a:latin typeface="Times New Roman"/>
                <a:ea typeface="+mn-ea"/>
                <a:cs typeface="+mn-cs"/>
              </a:rPr>
              <a:t>Modalidad: Presencial </a:t>
            </a:r>
            <a:endParaRPr kumimoji="0" lang="es-MX" sz="20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Créditos: </a:t>
            </a:r>
            <a:r>
              <a:rPr kumimoji="0" lang="es-MX" sz="2000" b="0" i="0" u="none" strike="noStrike" kern="1200" cap="none" spc="0" normalizeH="0" baseline="0" noProof="0" dirty="0" smtClean="0">
                <a:ln>
                  <a:noFill/>
                </a:ln>
                <a:solidFill>
                  <a:srgbClr val="FFFFFF"/>
                </a:solidFill>
                <a:effectLst/>
                <a:uLnTx/>
                <a:uFillTx/>
                <a:latin typeface="Times New Roman"/>
                <a:ea typeface="+mn-ea"/>
                <a:cs typeface="+mn-cs"/>
              </a:rPr>
              <a:t>4, </a:t>
            </a:r>
            <a:r>
              <a:rPr kumimoji="0" lang="es-MX" sz="2000" b="0" i="0" u="none" strike="noStrike" kern="1200" cap="none" spc="0" normalizeH="0" baseline="0" noProof="0" dirty="0">
                <a:ln>
                  <a:noFill/>
                </a:ln>
                <a:solidFill>
                  <a:srgbClr val="FFFFFF"/>
                </a:solidFill>
                <a:effectLst/>
                <a:uLnTx/>
                <a:uFillTx/>
                <a:latin typeface="Times New Roman"/>
                <a:ea typeface="+mn-ea"/>
                <a:cs typeface="+mn-cs"/>
              </a:rPr>
              <a:t>Horas teóricas: </a:t>
            </a:r>
            <a:r>
              <a:rPr kumimoji="0" lang="es-MX" sz="2000" b="0" i="0" u="none" strike="noStrike" kern="1200" cap="none" spc="0" normalizeH="0" baseline="0" noProof="0" dirty="0" smtClean="0">
                <a:ln>
                  <a:noFill/>
                </a:ln>
                <a:solidFill>
                  <a:srgbClr val="FFFFFF"/>
                </a:solidFill>
                <a:effectLst/>
                <a:uLnTx/>
                <a:uFillTx/>
                <a:latin typeface="Times New Roman"/>
                <a:ea typeface="+mn-ea"/>
                <a:cs typeface="+mn-cs"/>
              </a:rPr>
              <a:t>2, </a:t>
            </a:r>
            <a:r>
              <a:rPr kumimoji="0" lang="es-MX" sz="2000" b="0" i="0" u="none" strike="noStrike" kern="1200" cap="none" spc="0" normalizeH="0" baseline="0" noProof="0" dirty="0">
                <a:ln>
                  <a:noFill/>
                </a:ln>
                <a:solidFill>
                  <a:srgbClr val="FFFFFF"/>
                </a:solidFill>
                <a:effectLst/>
                <a:uLnTx/>
                <a:uFillTx/>
                <a:latin typeface="Times New Roman"/>
                <a:ea typeface="+mn-ea"/>
                <a:cs typeface="+mn-cs"/>
              </a:rPr>
              <a:t>Horas prácticas: </a:t>
            </a:r>
            <a:r>
              <a:rPr kumimoji="0" lang="es-MX" sz="2000" b="0" i="0" u="none" strike="noStrike" kern="1200" cap="none" spc="0" normalizeH="0" baseline="0" noProof="0" dirty="0" smtClean="0">
                <a:ln>
                  <a:noFill/>
                </a:ln>
                <a:solidFill>
                  <a:srgbClr val="FFFFFF"/>
                </a:solidFill>
                <a:effectLst/>
                <a:uLnTx/>
                <a:uFillTx/>
                <a:latin typeface="Times New Roman"/>
                <a:ea typeface="+mn-ea"/>
                <a:cs typeface="+mn-cs"/>
              </a:rPr>
              <a:t>2</a:t>
            </a:r>
            <a:endParaRPr kumimoji="0" lang="es-MX" sz="20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Unidades de Aprendizaje Antecedentes: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Estadística </a:t>
            </a:r>
            <a:r>
              <a:rPr kumimoji="0" lang="es-MX" sz="2000" b="0" i="0" u="none" strike="noStrike" kern="1200" cap="none" spc="0" normalizeH="0" baseline="0" noProof="0" dirty="0" smtClean="0">
                <a:ln>
                  <a:noFill/>
                </a:ln>
                <a:solidFill>
                  <a:srgbClr val="FFFFFF"/>
                </a:solidFill>
                <a:effectLst/>
                <a:uLnTx/>
                <a:uFillTx/>
                <a:latin typeface="Times New Roman"/>
                <a:ea typeface="+mn-ea"/>
                <a:cs typeface="+mn-cs"/>
              </a:rPr>
              <a:t>y Construcción de instrumentos.</a:t>
            </a:r>
            <a:endParaRPr kumimoji="0" lang="es-MX" sz="20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Unidad de Aprendizaje Consecuente</a:t>
            </a:r>
            <a:r>
              <a:rPr kumimoji="0" lang="es-MX" sz="2000" b="0" i="0" u="none" strike="noStrike" kern="1200" cap="none" spc="0" normalizeH="0" baseline="0" noProof="0" dirty="0" smtClean="0">
                <a:ln>
                  <a:noFill/>
                </a:ln>
                <a:solidFill>
                  <a:srgbClr val="FFFFFF"/>
                </a:solidFill>
                <a:effectLst/>
                <a:uLnTx/>
                <a:uFillTx/>
                <a:latin typeface="Times New Roman"/>
                <a:ea typeface="+mn-ea"/>
                <a:cs typeface="+mn-cs"/>
              </a:rPr>
              <a:t>: ninguna</a:t>
            </a:r>
            <a:endParaRPr kumimoji="0" lang="es-MX" sz="20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 </a:t>
            </a:r>
            <a:r>
              <a:rPr kumimoji="0" lang="es-MX" sz="2000" b="0" i="0" u="none" strike="noStrike" kern="1200" cap="none" spc="0" normalizeH="0" baseline="0" noProof="0" dirty="0" smtClean="0">
                <a:ln>
                  <a:noFill/>
                </a:ln>
                <a:solidFill>
                  <a:srgbClr val="FFFFFF"/>
                </a:solidFill>
                <a:effectLst/>
                <a:uLnTx/>
                <a:uFillTx/>
                <a:latin typeface="Times New Roman"/>
                <a:ea typeface="+mn-ea"/>
                <a:cs typeface="+mn-cs"/>
              </a:rPr>
              <a:t>Unidades </a:t>
            </a:r>
            <a:r>
              <a:rPr kumimoji="0" lang="es-MX" sz="2000" b="0" i="0" u="none" strike="noStrike" kern="1200" cap="none" spc="0" normalizeH="0" baseline="0" noProof="0" dirty="0">
                <a:ln>
                  <a:noFill/>
                </a:ln>
                <a:solidFill>
                  <a:srgbClr val="FFFFFF"/>
                </a:solidFill>
                <a:effectLst/>
                <a:uLnTx/>
                <a:uFillTx/>
                <a:latin typeface="Times New Roman"/>
                <a:ea typeface="+mn-ea"/>
                <a:cs typeface="+mn-cs"/>
              </a:rPr>
              <a:t>de aprendizaje simultáneas: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Indicadas por la trayectoria.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Times New Roman"/>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FFFFFF"/>
                </a:solidFill>
                <a:effectLst/>
                <a:uLnTx/>
                <a:uFillTx/>
                <a:latin typeface="Times New Roman"/>
                <a:ea typeface="+mn-ea"/>
                <a:cs typeface="+mn-cs"/>
              </a:rPr>
              <a:t>Seminarios y talleres elegidos por el alumno</a:t>
            </a:r>
            <a:endParaRPr kumimoji="0" lang="es-MX" sz="2000" b="0" i="0" u="none" strike="noStrike" kern="1200" cap="none" spc="0" normalizeH="0" baseline="0" noProof="0" dirty="0">
              <a:ln>
                <a:noFill/>
              </a:ln>
              <a:solidFill>
                <a:srgbClr val="FFFFFF"/>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srgbClr val="FFFFFF"/>
              </a:solidFill>
              <a:effectLst/>
              <a:uLnTx/>
              <a:uFillTx/>
              <a:latin typeface="Times New Roman"/>
              <a:ea typeface="+mn-ea"/>
              <a:cs typeface="+mn-cs"/>
            </a:endParaRPr>
          </a:p>
        </p:txBody>
      </p:sp>
    </p:spTree>
    <p:extLst>
      <p:ext uri="{BB962C8B-B14F-4D97-AF65-F5344CB8AC3E}">
        <p14:creationId xmlns:p14="http://schemas.microsoft.com/office/powerpoint/2010/main" val="8504485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Desarrollo de un </a:t>
            </a:r>
            <a:r>
              <a:rPr lang="es-MX" dirty="0" err="1" smtClean="0"/>
              <a:t>af</a:t>
            </a:r>
            <a:r>
              <a:rPr lang="es-MX" dirty="0" smtClean="0"/>
              <a:t> con </a:t>
            </a:r>
            <a:r>
              <a:rPr lang="es-MX" dirty="0" err="1" smtClean="0"/>
              <a:t>spss</a:t>
            </a:r>
            <a:r>
              <a:rPr lang="es-MX" dirty="0" smtClean="0"/>
              <a:t>.</a:t>
            </a:r>
            <a:br>
              <a:rPr lang="es-MX" dirty="0" smtClean="0"/>
            </a:br>
            <a:r>
              <a:rPr lang="es-MX" dirty="0" smtClean="0"/>
              <a:t>La aproximación a un ejemplo</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19514190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a:t>
            </a:r>
            <a:endParaRPr lang="es-MX" dirty="0"/>
          </a:p>
        </p:txBody>
      </p:sp>
      <p:sp>
        <p:nvSpPr>
          <p:cNvPr id="3" name="Marcador de contenido 2"/>
          <p:cNvSpPr>
            <a:spLocks noGrp="1"/>
          </p:cNvSpPr>
          <p:nvPr>
            <p:ph idx="1"/>
          </p:nvPr>
        </p:nvSpPr>
        <p:spPr>
          <a:xfrm>
            <a:off x="1180406" y="1600201"/>
            <a:ext cx="9534699" cy="3628503"/>
          </a:xfrm>
        </p:spPr>
        <p:txBody>
          <a:bodyPr/>
          <a:lstStyle/>
          <a:p>
            <a:pPr marL="0" indent="0">
              <a:buNone/>
            </a:pPr>
            <a:r>
              <a:rPr lang="es-MX" dirty="0"/>
              <a:t>D</a:t>
            </a:r>
            <a:r>
              <a:rPr lang="es-MX" dirty="0" smtClean="0"/>
              <a:t>atos proporcionados por Gardner en su libro </a:t>
            </a:r>
            <a:r>
              <a:rPr lang="es-MX" dirty="0"/>
              <a:t>Estadística para psicología usando SPSS para Windows, para desarrollar el ejemplo</a:t>
            </a:r>
            <a:r>
              <a:rPr lang="es-MX" dirty="0" smtClean="0"/>
              <a:t>.</a:t>
            </a:r>
          </a:p>
          <a:p>
            <a:pPr marL="0" indent="0">
              <a:buNone/>
            </a:pPr>
            <a:endParaRPr lang="es-MX" dirty="0"/>
          </a:p>
          <a:p>
            <a:r>
              <a:rPr lang="es-MX" dirty="0" smtClean="0"/>
              <a:t>Datos ficticios que representan puntuaciones obtenidas por 20 estudiantes de primaria en 7 variables.</a:t>
            </a:r>
          </a:p>
        </p:txBody>
      </p:sp>
    </p:spTree>
    <p:extLst>
      <p:ext uri="{BB962C8B-B14F-4D97-AF65-F5344CB8AC3E}">
        <p14:creationId xmlns:p14="http://schemas.microsoft.com/office/powerpoint/2010/main" val="9666866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texto 2"/>
          <p:cNvSpPr>
            <a:spLocks noGrp="1"/>
          </p:cNvSpPr>
          <p:nvPr>
            <p:ph type="body" idx="1"/>
          </p:nvPr>
        </p:nvSpPr>
        <p:spPr/>
        <p:txBody>
          <a:bodyPr/>
          <a:lstStyle/>
          <a:p>
            <a:r>
              <a:rPr lang="es-MX" dirty="0" smtClean="0"/>
              <a:t>Destreza en aritmética</a:t>
            </a:r>
            <a:endParaRPr lang="es-MX" dirty="0"/>
          </a:p>
        </p:txBody>
      </p:sp>
      <p:sp>
        <p:nvSpPr>
          <p:cNvPr id="4" name="Marcador de contenido 3"/>
          <p:cNvSpPr>
            <a:spLocks noGrp="1"/>
          </p:cNvSpPr>
          <p:nvPr>
            <p:ph sz="half" idx="2"/>
          </p:nvPr>
        </p:nvSpPr>
        <p:spPr/>
        <p:txBody>
          <a:bodyPr/>
          <a:lstStyle/>
          <a:p>
            <a:r>
              <a:rPr lang="es-MX" dirty="0" smtClean="0"/>
              <a:t>Sumar</a:t>
            </a:r>
          </a:p>
          <a:p>
            <a:r>
              <a:rPr lang="es-MX" dirty="0" smtClean="0"/>
              <a:t>Restar</a:t>
            </a:r>
          </a:p>
          <a:p>
            <a:r>
              <a:rPr lang="es-MX" dirty="0" smtClean="0"/>
              <a:t>Multiplicar</a:t>
            </a:r>
          </a:p>
          <a:p>
            <a:r>
              <a:rPr lang="es-MX" dirty="0" smtClean="0"/>
              <a:t>Dividir</a:t>
            </a:r>
          </a:p>
          <a:p>
            <a:endParaRPr lang="es-MX" dirty="0"/>
          </a:p>
          <a:p>
            <a:pPr marL="0" indent="0">
              <a:buNone/>
            </a:pPr>
            <a:r>
              <a:rPr lang="es-MX" dirty="0" smtClean="0"/>
              <a:t>La puntuación va de 0 – 25 para c/u.</a:t>
            </a:r>
            <a:endParaRPr lang="es-MX" dirty="0"/>
          </a:p>
        </p:txBody>
      </p:sp>
      <p:sp>
        <p:nvSpPr>
          <p:cNvPr id="5" name="Marcador de texto 4"/>
          <p:cNvSpPr>
            <a:spLocks noGrp="1"/>
          </p:cNvSpPr>
          <p:nvPr>
            <p:ph type="body" sz="quarter" idx="3"/>
          </p:nvPr>
        </p:nvSpPr>
        <p:spPr/>
        <p:txBody>
          <a:bodyPr/>
          <a:lstStyle/>
          <a:p>
            <a:r>
              <a:rPr lang="es-MX" dirty="0" smtClean="0"/>
              <a:t>Destreza en lenguaje</a:t>
            </a:r>
            <a:endParaRPr lang="es-MX" dirty="0"/>
          </a:p>
        </p:txBody>
      </p:sp>
      <p:sp>
        <p:nvSpPr>
          <p:cNvPr id="6" name="Marcador de contenido 5"/>
          <p:cNvSpPr>
            <a:spLocks noGrp="1"/>
          </p:cNvSpPr>
          <p:nvPr>
            <p:ph sz="quarter" idx="4"/>
          </p:nvPr>
        </p:nvSpPr>
        <p:spPr/>
        <p:txBody>
          <a:bodyPr/>
          <a:lstStyle/>
          <a:p>
            <a:r>
              <a:rPr lang="es-MX" dirty="0" smtClean="0"/>
              <a:t>Sustantivos (puntuación de 5 a 20)</a:t>
            </a:r>
          </a:p>
          <a:p>
            <a:r>
              <a:rPr lang="es-MX" dirty="0" smtClean="0"/>
              <a:t>Adverbios</a:t>
            </a:r>
          </a:p>
          <a:p>
            <a:r>
              <a:rPr lang="es-MX" dirty="0" smtClean="0"/>
              <a:t>Adjetivos </a:t>
            </a:r>
          </a:p>
          <a:p>
            <a:pPr marL="0" indent="0">
              <a:buNone/>
            </a:pPr>
            <a:r>
              <a:rPr lang="es-MX" dirty="0" smtClean="0"/>
              <a:t>Con intervalos de 0 a 60.</a:t>
            </a:r>
            <a:endParaRPr lang="es-MX" dirty="0"/>
          </a:p>
        </p:txBody>
      </p:sp>
    </p:spTree>
    <p:extLst>
      <p:ext uri="{BB962C8B-B14F-4D97-AF65-F5344CB8AC3E}">
        <p14:creationId xmlns:p14="http://schemas.microsoft.com/office/powerpoint/2010/main" val="10574606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534284" y="1022032"/>
            <a:ext cx="5495925" cy="4448175"/>
          </a:xfrm>
          <a:prstGeom prst="rect">
            <a:avLst/>
          </a:prstGeom>
        </p:spPr>
      </p:pic>
      <p:sp>
        <p:nvSpPr>
          <p:cNvPr id="3" name="CuadroTexto 2"/>
          <p:cNvSpPr txBox="1"/>
          <p:nvPr/>
        </p:nvSpPr>
        <p:spPr>
          <a:xfrm>
            <a:off x="1388226" y="1986741"/>
            <a:ext cx="3424844" cy="2308324"/>
          </a:xfrm>
          <a:prstGeom prst="rect">
            <a:avLst/>
          </a:prstGeom>
          <a:noFill/>
        </p:spPr>
        <p:txBody>
          <a:bodyPr wrap="square" rtlCol="0">
            <a:spAutoFit/>
          </a:bodyPr>
          <a:lstStyle/>
          <a:p>
            <a:r>
              <a:rPr lang="es-MX" sz="2400" dirty="0" smtClean="0">
                <a:effectLst>
                  <a:outerShdw blurRad="38100" dist="38100" dir="2700000" algn="tl">
                    <a:srgbClr val="000000">
                      <a:alpha val="43137"/>
                    </a:srgbClr>
                  </a:outerShdw>
                </a:effectLst>
              </a:rPr>
              <a:t>Vista de los datos capturados en SPSS 24.</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Para realizar el AF en SPSS 24 seguimos el proceso siguiente.</a:t>
            </a:r>
            <a:endParaRPr lang="es-MX"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796605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040111" y="326360"/>
            <a:ext cx="4705350" cy="6105525"/>
          </a:xfrm>
          <a:prstGeom prst="rect">
            <a:avLst/>
          </a:prstGeom>
        </p:spPr>
      </p:pic>
      <p:sp>
        <p:nvSpPr>
          <p:cNvPr id="3" name="CuadroTexto 2"/>
          <p:cNvSpPr txBox="1"/>
          <p:nvPr/>
        </p:nvSpPr>
        <p:spPr>
          <a:xfrm>
            <a:off x="1388224" y="2335876"/>
            <a:ext cx="3092334" cy="1938992"/>
          </a:xfrm>
          <a:prstGeom prst="rect">
            <a:avLst/>
          </a:prstGeom>
          <a:noFill/>
        </p:spPr>
        <p:txBody>
          <a:bodyPr wrap="square" rtlCol="0">
            <a:spAutoFit/>
          </a:bodyPr>
          <a:lstStyle/>
          <a:p>
            <a:r>
              <a:rPr lang="es-MX" sz="2400" dirty="0" smtClean="0">
                <a:effectLst>
                  <a:outerShdw blurRad="38100" dist="38100" dir="2700000" algn="tl">
                    <a:srgbClr val="000000">
                      <a:alpha val="43137"/>
                    </a:srgbClr>
                  </a:outerShdw>
                </a:effectLst>
              </a:rPr>
              <a:t>Para abrir la ventana Análisis Factorial haga clic en Analizar / Reducción de dimensiones / Factor</a:t>
            </a:r>
            <a:endParaRPr lang="es-MX"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760851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5068771" y="1842220"/>
            <a:ext cx="4581525" cy="2924175"/>
          </a:xfrm>
          <a:prstGeom prst="rect">
            <a:avLst/>
          </a:prstGeom>
        </p:spPr>
      </p:pic>
      <p:sp>
        <p:nvSpPr>
          <p:cNvPr id="4" name="CuadroTexto 3"/>
          <p:cNvSpPr txBox="1"/>
          <p:nvPr/>
        </p:nvSpPr>
        <p:spPr>
          <a:xfrm>
            <a:off x="756459" y="2334812"/>
            <a:ext cx="3449781" cy="1569660"/>
          </a:xfrm>
          <a:prstGeom prst="rect">
            <a:avLst/>
          </a:prstGeom>
          <a:noFill/>
        </p:spPr>
        <p:txBody>
          <a:bodyPr wrap="square" rtlCol="0">
            <a:spAutoFit/>
          </a:bodyPr>
          <a:lstStyle/>
          <a:p>
            <a:r>
              <a:rPr lang="es-MX" sz="2400" dirty="0" smtClean="0">
                <a:effectLst>
                  <a:outerShdw blurRad="38100" dist="38100" dir="2700000" algn="tl">
                    <a:srgbClr val="000000">
                      <a:alpha val="43137"/>
                    </a:srgbClr>
                  </a:outerShdw>
                </a:effectLst>
              </a:rPr>
              <a:t>Se abrirá la ventana Análisis Factorial con las variables que contiene nuestra base de datos.</a:t>
            </a:r>
          </a:p>
        </p:txBody>
      </p:sp>
    </p:spTree>
    <p:extLst>
      <p:ext uri="{BB962C8B-B14F-4D97-AF65-F5344CB8AC3E}">
        <p14:creationId xmlns:p14="http://schemas.microsoft.com/office/powerpoint/2010/main" val="41556590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246908" y="1768619"/>
            <a:ext cx="3682539" cy="3416320"/>
          </a:xfrm>
          <a:prstGeom prst="rect">
            <a:avLst/>
          </a:prstGeom>
          <a:noFill/>
        </p:spPr>
        <p:txBody>
          <a:bodyPr wrap="square" rtlCol="0">
            <a:spAutoFit/>
          </a:bodyPr>
          <a:lstStyle/>
          <a:p>
            <a:r>
              <a:rPr lang="es-MX" sz="2400" dirty="0">
                <a:effectLst>
                  <a:outerShdw blurRad="38100" dist="38100" dir="2700000" algn="tl">
                    <a:srgbClr val="000000">
                      <a:alpha val="43137"/>
                    </a:srgbClr>
                  </a:outerShdw>
                </a:effectLst>
              </a:rPr>
              <a:t>Seleccionamos </a:t>
            </a:r>
            <a:r>
              <a:rPr lang="es-MX" sz="2400" dirty="0" smtClean="0">
                <a:effectLst>
                  <a:outerShdw blurRad="38100" dist="38100" dir="2700000" algn="tl">
                    <a:srgbClr val="000000">
                      <a:alpha val="43137"/>
                    </a:srgbClr>
                  </a:outerShdw>
                </a:effectLst>
              </a:rPr>
              <a:t>las variables para el AF.</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En el ejemplo son las 7 que muestra la ventana.</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Haga clic en el botón Descriptivos…</a:t>
            </a:r>
            <a:endParaRPr lang="es-MX" sz="2400" dirty="0">
              <a:effectLst>
                <a:outerShdw blurRad="38100" dist="38100" dir="2700000" algn="tl">
                  <a:srgbClr val="000000">
                    <a:alpha val="43137"/>
                  </a:srgbClr>
                </a:outerShdw>
              </a:effectLst>
            </a:endParaRPr>
          </a:p>
          <a:p>
            <a:endParaRPr lang="es-MX" sz="2400" dirty="0">
              <a:effectLst>
                <a:outerShdw blurRad="38100" dist="38100" dir="2700000" algn="tl">
                  <a:srgbClr val="000000">
                    <a:alpha val="43137"/>
                  </a:srgbClr>
                </a:outerShdw>
              </a:effectLst>
            </a:endParaRPr>
          </a:p>
        </p:txBody>
      </p:sp>
      <p:pic>
        <p:nvPicPr>
          <p:cNvPr id="4" name="Imagen 3"/>
          <p:cNvPicPr>
            <a:picLocks noChangeAspect="1"/>
          </p:cNvPicPr>
          <p:nvPr/>
        </p:nvPicPr>
        <p:blipFill>
          <a:blip r:embed="rId2"/>
          <a:stretch>
            <a:fillRect/>
          </a:stretch>
        </p:blipFill>
        <p:spPr>
          <a:xfrm>
            <a:off x="5946371" y="1768619"/>
            <a:ext cx="4572000" cy="2905125"/>
          </a:xfrm>
          <a:prstGeom prst="rect">
            <a:avLst/>
          </a:prstGeom>
        </p:spPr>
      </p:pic>
    </p:spTree>
    <p:extLst>
      <p:ext uri="{BB962C8B-B14F-4D97-AF65-F5344CB8AC3E}">
        <p14:creationId xmlns:p14="http://schemas.microsoft.com/office/powerpoint/2010/main" val="12099024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540123" y="1733174"/>
            <a:ext cx="3576465" cy="3526964"/>
          </a:xfrm>
          <a:prstGeom prst="rect">
            <a:avLst/>
          </a:prstGeom>
        </p:spPr>
      </p:pic>
      <p:sp>
        <p:nvSpPr>
          <p:cNvPr id="4" name="CuadroTexto 3"/>
          <p:cNvSpPr txBox="1"/>
          <p:nvPr/>
        </p:nvSpPr>
        <p:spPr>
          <a:xfrm>
            <a:off x="1039091" y="1508730"/>
            <a:ext cx="5120640" cy="4154984"/>
          </a:xfrm>
          <a:prstGeom prst="rect">
            <a:avLst/>
          </a:prstGeom>
          <a:noFill/>
        </p:spPr>
        <p:txBody>
          <a:bodyPr wrap="square" rtlCol="0">
            <a:spAutoFit/>
          </a:bodyPr>
          <a:lstStyle/>
          <a:p>
            <a:r>
              <a:rPr lang="es-MX" sz="2400" dirty="0" smtClean="0">
                <a:effectLst>
                  <a:outerShdw blurRad="38100" dist="38100" dir="2700000" algn="tl">
                    <a:srgbClr val="000000">
                      <a:alpha val="43137"/>
                    </a:srgbClr>
                  </a:outerShdw>
                </a:effectLst>
              </a:rPr>
              <a:t>En la ventana que aparece elegimos:</a:t>
            </a:r>
          </a:p>
          <a:p>
            <a:r>
              <a:rPr lang="es-MX" sz="2400" dirty="0" smtClean="0">
                <a:effectLst>
                  <a:outerShdw blurRad="38100" dist="38100" dir="2700000" algn="tl">
                    <a:srgbClr val="000000">
                      <a:alpha val="43137"/>
                    </a:srgbClr>
                  </a:outerShdw>
                </a:effectLst>
              </a:rPr>
              <a:t>De Estadísticos: Descriptivos </a:t>
            </a:r>
            <a:r>
              <a:rPr lang="es-MX" sz="2400" dirty="0" err="1" smtClean="0">
                <a:effectLst>
                  <a:outerShdw blurRad="38100" dist="38100" dir="2700000" algn="tl">
                    <a:srgbClr val="000000">
                      <a:alpha val="43137"/>
                    </a:srgbClr>
                  </a:outerShdw>
                </a:effectLst>
              </a:rPr>
              <a:t>univariados</a:t>
            </a:r>
            <a:r>
              <a:rPr lang="es-MX" sz="2400" dirty="0" smtClean="0">
                <a:effectLst>
                  <a:outerShdw blurRad="38100" dist="38100" dir="2700000" algn="tl">
                    <a:srgbClr val="000000">
                      <a:alpha val="43137"/>
                    </a:srgbClr>
                  </a:outerShdw>
                </a:effectLst>
              </a:rPr>
              <a:t> y Solución inicial.</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De matriz de correlaciones: Coeficientes y Reproducida.</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Para este ejemplo no solicitamos KMO y Bartlett.</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Continuar. </a:t>
            </a:r>
            <a:endParaRPr lang="es-MX"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4456491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288878" y="1654233"/>
            <a:ext cx="4114800" cy="3581400"/>
          </a:xfrm>
          <a:prstGeom prst="rect">
            <a:avLst/>
          </a:prstGeom>
        </p:spPr>
      </p:pic>
      <p:sp>
        <p:nvSpPr>
          <p:cNvPr id="4" name="CuadroTexto 3"/>
          <p:cNvSpPr txBox="1"/>
          <p:nvPr/>
        </p:nvSpPr>
        <p:spPr>
          <a:xfrm>
            <a:off x="598517" y="1321724"/>
            <a:ext cx="6101541" cy="4493538"/>
          </a:xfrm>
          <a:prstGeom prst="rect">
            <a:avLst/>
          </a:prstGeom>
          <a:noFill/>
        </p:spPr>
        <p:txBody>
          <a:bodyPr wrap="square" rtlCol="0">
            <a:spAutoFit/>
          </a:bodyPr>
          <a:lstStyle/>
          <a:p>
            <a:r>
              <a:rPr lang="es-MX" sz="2200" dirty="0" smtClean="0">
                <a:effectLst>
                  <a:outerShdw blurRad="38100" dist="38100" dir="2700000" algn="tl">
                    <a:srgbClr val="000000">
                      <a:alpha val="43137"/>
                    </a:srgbClr>
                  </a:outerShdw>
                </a:effectLst>
              </a:rPr>
              <a:t>Con el botón extracción vemos la ventana Análisis factorial: Extracción. Seleccionamos de…</a:t>
            </a:r>
          </a:p>
          <a:p>
            <a:endParaRPr lang="es-MX" sz="2200" dirty="0">
              <a:effectLst>
                <a:outerShdw blurRad="38100" dist="38100" dir="2700000" algn="tl">
                  <a:srgbClr val="000000">
                    <a:alpha val="43137"/>
                  </a:srgbClr>
                </a:outerShdw>
              </a:effectLst>
            </a:endParaRPr>
          </a:p>
          <a:p>
            <a:r>
              <a:rPr lang="es-MX" sz="2200" dirty="0" smtClean="0">
                <a:effectLst>
                  <a:outerShdw blurRad="38100" dist="38100" dir="2700000" algn="tl">
                    <a:srgbClr val="000000">
                      <a:alpha val="43137"/>
                    </a:srgbClr>
                  </a:outerShdw>
                </a:effectLst>
              </a:rPr>
              <a:t>Método: Componentes principales.</a:t>
            </a:r>
          </a:p>
          <a:p>
            <a:endParaRPr lang="es-MX" sz="2200" dirty="0">
              <a:effectLst>
                <a:outerShdw blurRad="38100" dist="38100" dir="2700000" algn="tl">
                  <a:srgbClr val="000000">
                    <a:alpha val="43137"/>
                  </a:srgbClr>
                </a:outerShdw>
              </a:effectLst>
            </a:endParaRPr>
          </a:p>
          <a:p>
            <a:r>
              <a:rPr lang="es-MX" sz="2200" dirty="0" smtClean="0">
                <a:effectLst>
                  <a:outerShdw blurRad="38100" dist="38100" dir="2700000" algn="tl">
                    <a:srgbClr val="000000">
                      <a:alpha val="43137"/>
                    </a:srgbClr>
                  </a:outerShdw>
                </a:effectLst>
              </a:rPr>
              <a:t>Analizar: Matriz de correlaciones.</a:t>
            </a:r>
          </a:p>
          <a:p>
            <a:endParaRPr lang="es-MX" sz="2200" dirty="0" smtClean="0">
              <a:effectLst>
                <a:outerShdw blurRad="38100" dist="38100" dir="2700000" algn="tl">
                  <a:srgbClr val="000000">
                    <a:alpha val="43137"/>
                  </a:srgbClr>
                </a:outerShdw>
              </a:effectLst>
            </a:endParaRPr>
          </a:p>
          <a:p>
            <a:r>
              <a:rPr lang="es-MX" sz="2200" dirty="0" smtClean="0">
                <a:effectLst>
                  <a:outerShdw blurRad="38100" dist="38100" dir="2700000" algn="tl">
                    <a:srgbClr val="000000">
                      <a:alpha val="43137"/>
                    </a:srgbClr>
                  </a:outerShdw>
                </a:effectLst>
              </a:rPr>
              <a:t>Mostrar: Solución factorial sin rotar y Gráfico de sedimentación.</a:t>
            </a:r>
          </a:p>
          <a:p>
            <a:endParaRPr lang="es-MX" sz="2200" dirty="0" smtClean="0">
              <a:effectLst>
                <a:outerShdw blurRad="38100" dist="38100" dir="2700000" algn="tl">
                  <a:srgbClr val="000000">
                    <a:alpha val="43137"/>
                  </a:srgbClr>
                </a:outerShdw>
              </a:effectLst>
            </a:endParaRPr>
          </a:p>
          <a:p>
            <a:r>
              <a:rPr lang="es-MX" sz="2200" dirty="0" smtClean="0">
                <a:effectLst>
                  <a:outerShdw blurRad="38100" dist="38100" dir="2700000" algn="tl">
                    <a:srgbClr val="000000">
                      <a:alpha val="43137"/>
                    </a:srgbClr>
                  </a:outerShdw>
                </a:effectLst>
              </a:rPr>
              <a:t>Extraer: Basado en </a:t>
            </a:r>
            <a:r>
              <a:rPr lang="es-MX" sz="2200" dirty="0" err="1" smtClean="0">
                <a:effectLst>
                  <a:outerShdw blurRad="38100" dist="38100" dir="2700000" algn="tl">
                    <a:srgbClr val="000000">
                      <a:alpha val="43137"/>
                    </a:srgbClr>
                  </a:outerShdw>
                </a:effectLst>
              </a:rPr>
              <a:t>autovalor</a:t>
            </a:r>
            <a:r>
              <a:rPr lang="es-MX" sz="2200" dirty="0" smtClean="0">
                <a:effectLst>
                  <a:outerShdw blurRad="38100" dist="38100" dir="2700000" algn="tl">
                    <a:srgbClr val="000000">
                      <a:alpha val="43137"/>
                    </a:srgbClr>
                  </a:outerShdw>
                </a:effectLst>
              </a:rPr>
              <a:t>… 1</a:t>
            </a:r>
          </a:p>
          <a:p>
            <a:endParaRPr lang="es-MX" sz="2200" dirty="0">
              <a:effectLst>
                <a:outerShdw blurRad="38100" dist="38100" dir="2700000" algn="tl">
                  <a:srgbClr val="000000">
                    <a:alpha val="43137"/>
                  </a:srgbClr>
                </a:outerShdw>
              </a:effectLst>
            </a:endParaRPr>
          </a:p>
          <a:p>
            <a:r>
              <a:rPr lang="es-MX" sz="2200" dirty="0" smtClean="0">
                <a:effectLst>
                  <a:outerShdw blurRad="38100" dist="38100" dir="2700000" algn="tl">
                    <a:srgbClr val="000000">
                      <a:alpha val="43137"/>
                    </a:srgbClr>
                  </a:outerShdw>
                </a:effectLst>
              </a:rPr>
              <a:t>Convergencia: 25</a:t>
            </a:r>
            <a:endParaRPr lang="es-MX" sz="2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343454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808124" y="1281545"/>
            <a:ext cx="4064837" cy="3534641"/>
          </a:xfrm>
          <a:prstGeom prst="rect">
            <a:avLst/>
          </a:prstGeom>
        </p:spPr>
      </p:pic>
      <p:sp>
        <p:nvSpPr>
          <p:cNvPr id="4" name="CuadroTexto 3"/>
          <p:cNvSpPr txBox="1"/>
          <p:nvPr/>
        </p:nvSpPr>
        <p:spPr>
          <a:xfrm>
            <a:off x="788784" y="1156039"/>
            <a:ext cx="5677594" cy="3785652"/>
          </a:xfrm>
          <a:prstGeom prst="rect">
            <a:avLst/>
          </a:prstGeom>
          <a:noFill/>
        </p:spPr>
        <p:txBody>
          <a:bodyPr wrap="square" rtlCol="0">
            <a:spAutoFit/>
          </a:bodyPr>
          <a:lstStyle/>
          <a:p>
            <a:r>
              <a:rPr lang="es-MX" sz="2400" dirty="0" smtClean="0">
                <a:effectLst>
                  <a:outerShdw blurRad="38100" dist="38100" dir="2700000" algn="tl">
                    <a:srgbClr val="000000">
                      <a:alpha val="43137"/>
                    </a:srgbClr>
                  </a:outerShdw>
                </a:effectLst>
              </a:rPr>
              <a:t>Con el botón Rotación vemos la ventana Análisis factorial: Rotación</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Seleccionamos el Método </a:t>
            </a:r>
            <a:r>
              <a:rPr lang="es-MX" sz="2400" dirty="0" err="1" smtClean="0">
                <a:effectLst>
                  <a:outerShdw blurRad="38100" dist="38100" dir="2700000" algn="tl">
                    <a:srgbClr val="000000">
                      <a:alpha val="43137"/>
                    </a:srgbClr>
                  </a:outerShdw>
                </a:effectLst>
              </a:rPr>
              <a:t>Varimax</a:t>
            </a:r>
            <a:endParaRPr lang="es-MX" sz="2400" dirty="0" smtClean="0">
              <a:effectLst>
                <a:outerShdw blurRad="38100" dist="38100" dir="2700000" algn="tl">
                  <a:srgbClr val="000000">
                    <a:alpha val="43137"/>
                  </a:srgbClr>
                </a:outerShdw>
              </a:effectLst>
            </a:endParaRP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Mostrar: Solución rotada</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Convergencia: 25</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Elegimos Continuar.</a:t>
            </a:r>
            <a:endParaRPr lang="es-MX"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182249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8569" y="1620253"/>
            <a:ext cx="10668000" cy="31085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800" b="1"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rPr>
              <a:t>Objetivo General:</a:t>
            </a:r>
            <a:endParaRPr kumimoji="0" lang="es-MX" sz="28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8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rPr>
              <a:t> </a:t>
            </a:r>
          </a:p>
          <a:p>
            <a:pPr lvl="0">
              <a:defRPr/>
            </a:pPr>
            <a:r>
              <a:rPr lang="es-MX" sz="2800" dirty="0">
                <a:solidFill>
                  <a:srgbClr val="FFFFFF"/>
                </a:solidFill>
              </a:rPr>
              <a:t>Pilotear un instrumento de medición sobre algún constructo, identificando los elementos y conceptos de los instrumentos con la finalidad de cubrir las cualidades metodológicas que se requieren (validez y confiabilidad), en las ciencias sociales, así como la obtención de normas propias.</a:t>
            </a:r>
            <a:endParaRPr kumimoji="0" lang="es-MX" sz="2800" b="0" i="0" u="none" strike="noStrike" kern="1200" cap="none" spc="0" normalizeH="0" baseline="0" noProof="0" dirty="0">
              <a:ln>
                <a:noFill/>
              </a:ln>
              <a:solidFill>
                <a:srgbClr val="FFFFFF"/>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41789563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78923" y="1546167"/>
            <a:ext cx="8495608" cy="3416320"/>
          </a:xfrm>
          <a:prstGeom prst="rect">
            <a:avLst/>
          </a:prstGeom>
          <a:noFill/>
        </p:spPr>
        <p:txBody>
          <a:bodyPr wrap="square" rtlCol="0">
            <a:spAutoFit/>
          </a:bodyPr>
          <a:lstStyle/>
          <a:p>
            <a:r>
              <a:rPr lang="es-MX" sz="2400" dirty="0" smtClean="0">
                <a:effectLst>
                  <a:outerShdw blurRad="38100" dist="38100" dir="2700000" algn="tl">
                    <a:srgbClr val="000000">
                      <a:alpha val="43137"/>
                    </a:srgbClr>
                  </a:outerShdw>
                </a:effectLst>
              </a:rPr>
              <a:t>Regresamos a la ventana principal.</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Hacemos clic en el botón aceptar de Análisis Factorial.</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El programa SPSS 24 devuelve varias tablas.</a:t>
            </a:r>
          </a:p>
          <a:p>
            <a:r>
              <a:rPr lang="es-MX" sz="2400" dirty="0" smtClean="0">
                <a:effectLst>
                  <a:outerShdw blurRad="38100" dist="38100" dir="2700000" algn="tl">
                    <a:srgbClr val="000000">
                      <a:alpha val="43137"/>
                    </a:srgbClr>
                  </a:outerShdw>
                </a:effectLst>
              </a:rPr>
              <a:t>Cada una de ellas tiene una función.</a:t>
            </a:r>
          </a:p>
          <a:p>
            <a:endParaRPr lang="es-MX" sz="2400" dirty="0">
              <a:effectLst>
                <a:outerShdw blurRad="38100" dist="38100" dir="2700000" algn="tl">
                  <a:srgbClr val="000000">
                    <a:alpha val="43137"/>
                  </a:srgbClr>
                </a:outerShdw>
              </a:effectLst>
            </a:endParaRPr>
          </a:p>
          <a:p>
            <a:r>
              <a:rPr lang="es-MX" sz="2400" dirty="0" smtClean="0">
                <a:effectLst>
                  <a:outerShdw blurRad="38100" dist="38100" dir="2700000" algn="tl">
                    <a:srgbClr val="000000">
                      <a:alpha val="43137"/>
                    </a:srgbClr>
                  </a:outerShdw>
                </a:effectLst>
              </a:rPr>
              <a:t>En este ejemplo sólo se destacará la siguiente tabla para mostrar como el AF reduce – agrupa las variables a los Factores posibles.</a:t>
            </a:r>
            <a:endParaRPr lang="es-MX"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89468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06747369"/>
              </p:ext>
            </p:extLst>
          </p:nvPr>
        </p:nvGraphicFramePr>
        <p:xfrm>
          <a:off x="5581073" y="942113"/>
          <a:ext cx="5881254" cy="4334210"/>
        </p:xfrm>
        <a:graphic>
          <a:graphicData uri="http://schemas.openxmlformats.org/drawingml/2006/table">
            <a:tbl>
              <a:tblPr>
                <a:tableStyleId>{5C22544A-7EE6-4342-B048-85BDC9FD1C3A}</a:tableStyleId>
              </a:tblPr>
              <a:tblGrid>
                <a:gridCol w="1960418">
                  <a:extLst>
                    <a:ext uri="{9D8B030D-6E8A-4147-A177-3AD203B41FA5}">
                      <a16:colId xmlns:a16="http://schemas.microsoft.com/office/drawing/2014/main" val="402216051"/>
                    </a:ext>
                  </a:extLst>
                </a:gridCol>
                <a:gridCol w="1960418">
                  <a:extLst>
                    <a:ext uri="{9D8B030D-6E8A-4147-A177-3AD203B41FA5}">
                      <a16:colId xmlns:a16="http://schemas.microsoft.com/office/drawing/2014/main" val="2706785684"/>
                    </a:ext>
                  </a:extLst>
                </a:gridCol>
                <a:gridCol w="1960418">
                  <a:extLst>
                    <a:ext uri="{9D8B030D-6E8A-4147-A177-3AD203B41FA5}">
                      <a16:colId xmlns:a16="http://schemas.microsoft.com/office/drawing/2014/main" val="4001383066"/>
                    </a:ext>
                  </a:extLst>
                </a:gridCol>
              </a:tblGrid>
              <a:tr h="303043">
                <a:tc gridSpan="3">
                  <a:txBody>
                    <a:bodyPr/>
                    <a:lstStyle/>
                    <a:p>
                      <a:pPr algn="ctr" fontAlgn="ctr"/>
                      <a:r>
                        <a:rPr lang="es-MX" sz="2000" u="none" strike="noStrike" dirty="0">
                          <a:effectLst/>
                        </a:rPr>
                        <a:t>Matriz de componente </a:t>
                      </a:r>
                      <a:r>
                        <a:rPr lang="es-MX" sz="2000" u="none" strike="noStrike" dirty="0" err="1">
                          <a:effectLst/>
                        </a:rPr>
                        <a:t>rotado</a:t>
                      </a:r>
                      <a:r>
                        <a:rPr lang="es-MX" sz="2000" u="none" strike="noStrike" baseline="30000" dirty="0" err="1">
                          <a:effectLst/>
                        </a:rPr>
                        <a:t>a</a:t>
                      </a:r>
                      <a:endParaRPr lang="es-MX" sz="2000" b="1" i="0" u="none" strike="noStrike" dirty="0">
                        <a:solidFill>
                          <a:srgbClr val="993300"/>
                        </a:solidFill>
                        <a:effectLst/>
                        <a:latin typeface="Arial Bold"/>
                      </a:endParaRPr>
                    </a:p>
                  </a:txBody>
                  <a:tcPr marL="9525" marR="9525" marT="9525"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094805967"/>
                  </a:ext>
                </a:extLst>
              </a:tr>
              <a:tr h="303043">
                <a:tc rowSpan="2">
                  <a:txBody>
                    <a:bodyPr/>
                    <a:lstStyle/>
                    <a:p>
                      <a:pPr algn="ctr" fontAlgn="b"/>
                      <a:endParaRPr lang="es-MX" sz="2000" b="0" i="0" u="none" strike="noStrike">
                        <a:solidFill>
                          <a:srgbClr val="333399"/>
                        </a:solidFill>
                        <a:effectLst/>
                        <a:latin typeface="Arial" panose="020B0604020202020204" pitchFamily="34" charset="0"/>
                      </a:endParaRPr>
                    </a:p>
                  </a:txBody>
                  <a:tcPr marL="9525" marR="9525" marT="9525" marB="0" anchor="b"/>
                </a:tc>
                <a:tc gridSpan="2">
                  <a:txBody>
                    <a:bodyPr/>
                    <a:lstStyle/>
                    <a:p>
                      <a:pPr algn="ctr" fontAlgn="b"/>
                      <a:r>
                        <a:rPr lang="es-MX" sz="2000" u="none" strike="noStrike">
                          <a:effectLst/>
                        </a:rPr>
                        <a:t>Componente</a:t>
                      </a:r>
                      <a:endParaRPr lang="es-MX" sz="2000" b="0" i="0" u="none" strike="noStrike">
                        <a:solidFill>
                          <a:srgbClr val="333399"/>
                        </a:solidFill>
                        <a:effectLst/>
                        <a:latin typeface="Arial" panose="020B0604020202020204" pitchFamily="34" charset="0"/>
                      </a:endParaRPr>
                    </a:p>
                  </a:txBody>
                  <a:tcPr marL="9525" marR="9525" marT="9525" marB="0" anchor="b"/>
                </a:tc>
                <a:tc hMerge="1">
                  <a:txBody>
                    <a:bodyPr/>
                    <a:lstStyle/>
                    <a:p>
                      <a:endParaRPr lang="es-MX"/>
                    </a:p>
                  </a:txBody>
                  <a:tcPr/>
                </a:tc>
                <a:extLst>
                  <a:ext uri="{0D108BD9-81ED-4DB2-BD59-A6C34878D82A}">
                    <a16:rowId xmlns:a16="http://schemas.microsoft.com/office/drawing/2014/main" val="2473632635"/>
                  </a:ext>
                </a:extLst>
              </a:tr>
              <a:tr h="303043">
                <a:tc vMerge="1">
                  <a:txBody>
                    <a:bodyPr/>
                    <a:lstStyle/>
                    <a:p>
                      <a:endParaRPr lang="es-MX"/>
                    </a:p>
                  </a:txBody>
                  <a:tcPr/>
                </a:tc>
                <a:tc>
                  <a:txBody>
                    <a:bodyPr/>
                    <a:lstStyle/>
                    <a:p>
                      <a:pPr algn="ctr" fontAlgn="b"/>
                      <a:r>
                        <a:rPr lang="es-MX" sz="2000" u="none" strike="noStrike">
                          <a:effectLst/>
                        </a:rPr>
                        <a:t>1</a:t>
                      </a:r>
                      <a:endParaRPr lang="es-MX" sz="2000" b="0" i="0" u="none" strike="noStrike">
                        <a:solidFill>
                          <a:srgbClr val="333399"/>
                        </a:solidFill>
                        <a:effectLst/>
                        <a:latin typeface="Arial" panose="020B0604020202020204" pitchFamily="34" charset="0"/>
                      </a:endParaRPr>
                    </a:p>
                  </a:txBody>
                  <a:tcPr marL="9525" marR="9525" marT="9525" marB="0" anchor="b"/>
                </a:tc>
                <a:tc>
                  <a:txBody>
                    <a:bodyPr/>
                    <a:lstStyle/>
                    <a:p>
                      <a:pPr algn="ctr" fontAlgn="b"/>
                      <a:r>
                        <a:rPr lang="es-MX" sz="2000" u="none" strike="noStrike">
                          <a:effectLst/>
                        </a:rPr>
                        <a:t>2</a:t>
                      </a:r>
                      <a:endParaRPr lang="es-MX" sz="2000" b="0" i="0" u="none" strike="noStrike">
                        <a:solidFill>
                          <a:srgbClr val="333399"/>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4078293522"/>
                  </a:ext>
                </a:extLst>
              </a:tr>
              <a:tr h="303043">
                <a:tc>
                  <a:txBody>
                    <a:bodyPr/>
                    <a:lstStyle/>
                    <a:p>
                      <a:pPr algn="ctr" fontAlgn="t"/>
                      <a:r>
                        <a:rPr lang="es-MX" sz="2000" u="none" strike="noStrike">
                          <a:effectLst/>
                        </a:rPr>
                        <a:t>Suma</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b="1" u="none" strike="noStrike" dirty="0">
                          <a:effectLst/>
                        </a:rPr>
                        <a:t>0.885</a:t>
                      </a:r>
                      <a:endParaRPr lang="es-MX" sz="2000" b="1" i="0" u="none" strike="noStrike" dirty="0">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0.044</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36200063"/>
                  </a:ext>
                </a:extLst>
              </a:tr>
              <a:tr h="303043">
                <a:tc>
                  <a:txBody>
                    <a:bodyPr/>
                    <a:lstStyle/>
                    <a:p>
                      <a:pPr algn="ctr" fontAlgn="t"/>
                      <a:r>
                        <a:rPr lang="es-MX" sz="2000" u="none" strike="noStrike">
                          <a:effectLst/>
                        </a:rPr>
                        <a:t>Resta</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b="1" u="none" strike="noStrike" dirty="0">
                          <a:effectLst/>
                        </a:rPr>
                        <a:t>0.936</a:t>
                      </a:r>
                      <a:endParaRPr lang="es-MX" sz="2000" b="1" i="0" u="none" strike="noStrike" dirty="0">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-0.112</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3578461089"/>
                  </a:ext>
                </a:extLst>
              </a:tr>
              <a:tr h="303043">
                <a:tc>
                  <a:txBody>
                    <a:bodyPr/>
                    <a:lstStyle/>
                    <a:p>
                      <a:pPr algn="ctr" fontAlgn="t"/>
                      <a:r>
                        <a:rPr lang="es-MX" sz="2000" u="none" strike="noStrike">
                          <a:effectLst/>
                        </a:rPr>
                        <a:t>Mult</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b="1" u="none" strike="noStrike" dirty="0">
                          <a:effectLst/>
                        </a:rPr>
                        <a:t>0.795</a:t>
                      </a:r>
                      <a:endParaRPr lang="es-MX" sz="2000" b="1" i="0" u="none" strike="noStrike" dirty="0">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0.318</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025183318"/>
                  </a:ext>
                </a:extLst>
              </a:tr>
              <a:tr h="303043">
                <a:tc>
                  <a:txBody>
                    <a:bodyPr/>
                    <a:lstStyle/>
                    <a:p>
                      <a:pPr algn="ctr" fontAlgn="t"/>
                      <a:r>
                        <a:rPr lang="es-MX" sz="2000" u="none" strike="noStrike">
                          <a:effectLst/>
                        </a:rPr>
                        <a:t>Div</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b="1" u="none" strike="noStrike" dirty="0">
                          <a:effectLst/>
                        </a:rPr>
                        <a:t>0.849</a:t>
                      </a:r>
                      <a:endParaRPr lang="es-MX" sz="2000" b="1" i="0" u="none" strike="noStrike" dirty="0">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0.029</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3185404598"/>
                  </a:ext>
                </a:extLst>
              </a:tr>
              <a:tr h="303043">
                <a:tc>
                  <a:txBody>
                    <a:bodyPr/>
                    <a:lstStyle/>
                    <a:p>
                      <a:pPr algn="ctr" fontAlgn="t"/>
                      <a:r>
                        <a:rPr lang="es-MX" sz="2000" u="none" strike="noStrike">
                          <a:effectLst/>
                        </a:rPr>
                        <a:t>Sust</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0.079</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b="1" u="none" strike="noStrike" dirty="0">
                          <a:effectLst/>
                        </a:rPr>
                        <a:t>0.930</a:t>
                      </a:r>
                      <a:endParaRPr lang="es-MX" sz="2000" b="1" i="0" u="none" strike="noStrike" dirty="0">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3628014187"/>
                  </a:ext>
                </a:extLst>
              </a:tr>
              <a:tr h="303043">
                <a:tc>
                  <a:txBody>
                    <a:bodyPr/>
                    <a:lstStyle/>
                    <a:p>
                      <a:pPr algn="ctr" fontAlgn="t"/>
                      <a:r>
                        <a:rPr lang="es-MX" sz="2000" u="none" strike="noStrike">
                          <a:effectLst/>
                        </a:rPr>
                        <a:t>Adv</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-0.179</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b="1" u="none" strike="noStrike" dirty="0">
                          <a:effectLst/>
                        </a:rPr>
                        <a:t>0.866</a:t>
                      </a:r>
                      <a:endParaRPr lang="es-MX" sz="2000" b="1" i="0" u="none" strike="noStrike" dirty="0">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91334568"/>
                  </a:ext>
                </a:extLst>
              </a:tr>
              <a:tr h="303043">
                <a:tc>
                  <a:txBody>
                    <a:bodyPr/>
                    <a:lstStyle/>
                    <a:p>
                      <a:pPr algn="ctr" fontAlgn="t"/>
                      <a:r>
                        <a:rPr lang="es-MX" sz="2000" u="none" strike="noStrike">
                          <a:effectLst/>
                        </a:rPr>
                        <a:t>Adj</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0.286</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b="1" u="none" strike="noStrike" dirty="0">
                          <a:effectLst/>
                        </a:rPr>
                        <a:t>0.814</a:t>
                      </a:r>
                      <a:endParaRPr lang="es-MX" sz="2000" b="1" i="0" u="none" strike="noStrike" dirty="0">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3554568239"/>
                  </a:ext>
                </a:extLst>
              </a:tr>
              <a:tr h="887917">
                <a:tc gridSpan="3">
                  <a:txBody>
                    <a:bodyPr/>
                    <a:lstStyle/>
                    <a:p>
                      <a:pPr algn="ctr" fontAlgn="t"/>
                      <a:r>
                        <a:rPr lang="es-MX" sz="1600" u="none" strike="noStrike" dirty="0">
                          <a:effectLst/>
                        </a:rPr>
                        <a:t>Método de extracción: análisis de componentes principales. </a:t>
                      </a:r>
                      <a:br>
                        <a:rPr lang="es-MX" sz="1600" u="none" strike="noStrike" dirty="0">
                          <a:effectLst/>
                        </a:rPr>
                      </a:br>
                      <a:r>
                        <a:rPr lang="es-MX" sz="1600" u="none" strike="noStrike" dirty="0">
                          <a:effectLst/>
                        </a:rPr>
                        <a:t> Método de rotación: </a:t>
                      </a:r>
                      <a:r>
                        <a:rPr lang="es-MX" sz="1600" u="none" strike="noStrike" dirty="0" err="1">
                          <a:effectLst/>
                        </a:rPr>
                        <a:t>Varimax</a:t>
                      </a:r>
                      <a:r>
                        <a:rPr lang="es-MX" sz="1600" u="none" strike="noStrike" dirty="0">
                          <a:effectLst/>
                        </a:rPr>
                        <a:t> con normalización </a:t>
                      </a:r>
                      <a:r>
                        <a:rPr lang="es-MX" sz="1600" u="none" strike="noStrike" dirty="0" err="1">
                          <a:effectLst/>
                        </a:rPr>
                        <a:t>Kaiser</a:t>
                      </a:r>
                      <a:r>
                        <a:rPr lang="es-MX" sz="1600" u="none" strike="noStrike" dirty="0">
                          <a:effectLst/>
                        </a:rPr>
                        <a:t>.</a:t>
                      </a:r>
                      <a:endParaRPr lang="es-MX" sz="1600" b="0" i="0" u="none" strike="noStrike" dirty="0">
                        <a:solidFill>
                          <a:srgbClr val="993300"/>
                        </a:solidFill>
                        <a:effectLst/>
                        <a:latin typeface="Arial" panose="020B0604020202020204" pitchFamily="34" charset="0"/>
                      </a:endParaRPr>
                    </a:p>
                  </a:txBody>
                  <a:tcPr marL="9525" marR="9525" marT="9525" marB="0"/>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542458304"/>
                  </a:ext>
                </a:extLst>
              </a:tr>
              <a:tr h="303043">
                <a:tc gridSpan="3">
                  <a:txBody>
                    <a:bodyPr/>
                    <a:lstStyle/>
                    <a:p>
                      <a:pPr algn="ctr" fontAlgn="t"/>
                      <a:r>
                        <a:rPr lang="es-MX" sz="1600" u="none" strike="noStrike" dirty="0">
                          <a:effectLst/>
                        </a:rPr>
                        <a:t>a. La rotación ha convergido en 3 iteraciones.</a:t>
                      </a:r>
                      <a:endParaRPr lang="es-MX" sz="1600" b="0" i="0" u="none" strike="noStrike" dirty="0">
                        <a:solidFill>
                          <a:srgbClr val="993300"/>
                        </a:solidFill>
                        <a:effectLst/>
                        <a:latin typeface="Arial" panose="020B0604020202020204" pitchFamily="34" charset="0"/>
                      </a:endParaRPr>
                    </a:p>
                  </a:txBody>
                  <a:tcPr marL="9525" marR="9525" marT="9525" marB="0"/>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532096135"/>
                  </a:ext>
                </a:extLst>
              </a:tr>
            </a:tbl>
          </a:graphicData>
        </a:graphic>
      </p:graphicFrame>
      <p:sp>
        <p:nvSpPr>
          <p:cNvPr id="4" name="CuadroTexto 3"/>
          <p:cNvSpPr txBox="1"/>
          <p:nvPr/>
        </p:nvSpPr>
        <p:spPr>
          <a:xfrm>
            <a:off x="600364" y="1699495"/>
            <a:ext cx="4433454" cy="3170099"/>
          </a:xfrm>
          <a:prstGeom prst="rect">
            <a:avLst/>
          </a:prstGeom>
          <a:noFill/>
        </p:spPr>
        <p:txBody>
          <a:bodyPr wrap="square" rtlCol="0">
            <a:spAutoFit/>
          </a:bodyPr>
          <a:lstStyle/>
          <a:p>
            <a:r>
              <a:rPr lang="es-MX" sz="2000" dirty="0" smtClean="0"/>
              <a:t>En esta tabla podemos ver los Factores que el AF propone como la mejor solución factorial.</a:t>
            </a:r>
          </a:p>
          <a:p>
            <a:endParaRPr lang="es-MX" sz="2000" dirty="0"/>
          </a:p>
          <a:p>
            <a:r>
              <a:rPr lang="es-MX" sz="2000" dirty="0" smtClean="0"/>
              <a:t>Note las “cargas factoriales” para cada uno de ellos (en negritas).</a:t>
            </a:r>
          </a:p>
          <a:p>
            <a:endParaRPr lang="es-MX" sz="2000" dirty="0"/>
          </a:p>
          <a:p>
            <a:r>
              <a:rPr lang="es-MX" sz="2000" dirty="0" smtClean="0"/>
              <a:t>A mayor carga factorial y coherencia teórica del contenido del ítem, decidimos que variables pertenecen al Factor.</a:t>
            </a:r>
            <a:endParaRPr lang="es-MX" sz="2000" dirty="0"/>
          </a:p>
        </p:txBody>
      </p:sp>
    </p:spTree>
    <p:extLst>
      <p:ext uri="{BB962C8B-B14F-4D97-AF65-F5344CB8AC3E}">
        <p14:creationId xmlns:p14="http://schemas.microsoft.com/office/powerpoint/2010/main" val="8030200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18836" y="1627447"/>
            <a:ext cx="5828146" cy="3477875"/>
          </a:xfrm>
          <a:prstGeom prst="rect">
            <a:avLst/>
          </a:prstGeom>
          <a:noFill/>
        </p:spPr>
        <p:txBody>
          <a:bodyPr wrap="square" rtlCol="0">
            <a:spAutoFit/>
          </a:bodyPr>
          <a:lstStyle/>
          <a:p>
            <a:r>
              <a:rPr lang="es-MX" sz="2200" dirty="0" smtClean="0"/>
              <a:t>El objetivo del AF y de los programas de cómputo es mostrar </a:t>
            </a:r>
            <a:r>
              <a:rPr lang="es-MX" sz="2200" i="1" dirty="0" smtClean="0"/>
              <a:t>visualmente </a:t>
            </a:r>
            <a:r>
              <a:rPr lang="es-MX" sz="2200" dirty="0" smtClean="0"/>
              <a:t>la mejor solución.</a:t>
            </a:r>
          </a:p>
          <a:p>
            <a:r>
              <a:rPr lang="es-MX" sz="2200" dirty="0" smtClean="0"/>
              <a:t>Para ello en elegimos del proceso de AF el botón Opciones.</a:t>
            </a:r>
          </a:p>
          <a:p>
            <a:endParaRPr lang="es-MX" sz="2200" dirty="0" smtClean="0"/>
          </a:p>
          <a:p>
            <a:r>
              <a:rPr lang="es-MX" sz="2200" dirty="0" smtClean="0"/>
              <a:t>Seleccionamos:</a:t>
            </a:r>
          </a:p>
          <a:p>
            <a:r>
              <a:rPr lang="es-MX" sz="2200" dirty="0" smtClean="0"/>
              <a:t>Excluir casos según lista.</a:t>
            </a:r>
          </a:p>
          <a:p>
            <a:r>
              <a:rPr lang="es-MX" sz="2200" dirty="0" smtClean="0"/>
              <a:t>Ordenados por tamaño.</a:t>
            </a:r>
          </a:p>
          <a:p>
            <a:r>
              <a:rPr lang="es-MX" sz="2200" dirty="0" smtClean="0"/>
              <a:t>Suprimir pequeños coeficientes.</a:t>
            </a:r>
          </a:p>
          <a:p>
            <a:r>
              <a:rPr lang="es-MX" sz="2200" dirty="0" smtClean="0"/>
              <a:t>En Valor absoluto (carga factorial) .30</a:t>
            </a:r>
            <a:endParaRPr lang="es-MX" sz="2200" dirty="0"/>
          </a:p>
        </p:txBody>
      </p:sp>
      <p:pic>
        <p:nvPicPr>
          <p:cNvPr id="4" name="Imagen 3"/>
          <p:cNvPicPr>
            <a:picLocks noChangeAspect="1"/>
          </p:cNvPicPr>
          <p:nvPr/>
        </p:nvPicPr>
        <p:blipFill>
          <a:blip r:embed="rId2"/>
          <a:stretch>
            <a:fillRect/>
          </a:stretch>
        </p:blipFill>
        <p:spPr>
          <a:xfrm>
            <a:off x="6797961" y="979055"/>
            <a:ext cx="4393045" cy="4289155"/>
          </a:xfrm>
          <a:prstGeom prst="rect">
            <a:avLst/>
          </a:prstGeom>
        </p:spPr>
      </p:pic>
    </p:spTree>
    <p:extLst>
      <p:ext uri="{BB962C8B-B14F-4D97-AF65-F5344CB8AC3E}">
        <p14:creationId xmlns:p14="http://schemas.microsoft.com/office/powerpoint/2010/main" val="183175519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559097225"/>
              </p:ext>
            </p:extLst>
          </p:nvPr>
        </p:nvGraphicFramePr>
        <p:xfrm>
          <a:off x="5534891" y="1191493"/>
          <a:ext cx="6010563" cy="4136883"/>
        </p:xfrm>
        <a:graphic>
          <a:graphicData uri="http://schemas.openxmlformats.org/drawingml/2006/table">
            <a:tbl>
              <a:tblPr>
                <a:tableStyleId>{5C22544A-7EE6-4342-B048-85BDC9FD1C3A}</a:tableStyleId>
              </a:tblPr>
              <a:tblGrid>
                <a:gridCol w="2003521">
                  <a:extLst>
                    <a:ext uri="{9D8B030D-6E8A-4147-A177-3AD203B41FA5}">
                      <a16:colId xmlns:a16="http://schemas.microsoft.com/office/drawing/2014/main" val="2266642309"/>
                    </a:ext>
                  </a:extLst>
                </a:gridCol>
                <a:gridCol w="2003521">
                  <a:extLst>
                    <a:ext uri="{9D8B030D-6E8A-4147-A177-3AD203B41FA5}">
                      <a16:colId xmlns:a16="http://schemas.microsoft.com/office/drawing/2014/main" val="1948635827"/>
                    </a:ext>
                  </a:extLst>
                </a:gridCol>
                <a:gridCol w="2003521">
                  <a:extLst>
                    <a:ext uri="{9D8B030D-6E8A-4147-A177-3AD203B41FA5}">
                      <a16:colId xmlns:a16="http://schemas.microsoft.com/office/drawing/2014/main" val="805121294"/>
                    </a:ext>
                  </a:extLst>
                </a:gridCol>
              </a:tblGrid>
              <a:tr h="252651">
                <a:tc gridSpan="3">
                  <a:txBody>
                    <a:bodyPr/>
                    <a:lstStyle/>
                    <a:p>
                      <a:pPr algn="ctr" fontAlgn="ctr"/>
                      <a:r>
                        <a:rPr lang="es-MX" sz="2000" u="none" strike="noStrike" dirty="0">
                          <a:effectLst/>
                        </a:rPr>
                        <a:t>Matriz de componente </a:t>
                      </a:r>
                      <a:r>
                        <a:rPr lang="es-MX" sz="2000" u="none" strike="noStrike" dirty="0" err="1">
                          <a:effectLst/>
                        </a:rPr>
                        <a:t>rotado</a:t>
                      </a:r>
                      <a:r>
                        <a:rPr lang="es-MX" sz="2000" u="none" strike="noStrike" baseline="30000" dirty="0" err="1">
                          <a:effectLst/>
                        </a:rPr>
                        <a:t>a</a:t>
                      </a:r>
                      <a:endParaRPr lang="es-MX" sz="2000" b="1" i="0" u="none" strike="noStrike" dirty="0">
                        <a:solidFill>
                          <a:srgbClr val="993300"/>
                        </a:solidFill>
                        <a:effectLst/>
                        <a:latin typeface="Arial Bold"/>
                      </a:endParaRPr>
                    </a:p>
                  </a:txBody>
                  <a:tcPr marL="9525" marR="9525" marT="9525"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115867139"/>
                  </a:ext>
                </a:extLst>
              </a:tr>
              <a:tr h="252651">
                <a:tc rowSpan="2">
                  <a:txBody>
                    <a:bodyPr/>
                    <a:lstStyle/>
                    <a:p>
                      <a:pPr algn="ctr" fontAlgn="b"/>
                      <a:endParaRPr lang="es-MX" sz="2000" b="0" i="0" u="none" strike="noStrike" dirty="0">
                        <a:solidFill>
                          <a:srgbClr val="333399"/>
                        </a:solidFill>
                        <a:effectLst/>
                        <a:latin typeface="Arial" panose="020B0604020202020204" pitchFamily="34" charset="0"/>
                      </a:endParaRPr>
                    </a:p>
                  </a:txBody>
                  <a:tcPr marL="9525" marR="9525" marT="9525" marB="0" anchor="b"/>
                </a:tc>
                <a:tc gridSpan="2">
                  <a:txBody>
                    <a:bodyPr/>
                    <a:lstStyle/>
                    <a:p>
                      <a:pPr algn="ctr" fontAlgn="b"/>
                      <a:r>
                        <a:rPr lang="es-MX" sz="2000" u="none" strike="noStrike">
                          <a:effectLst/>
                        </a:rPr>
                        <a:t>Componente</a:t>
                      </a:r>
                      <a:endParaRPr lang="es-MX" sz="2000" b="0" i="0" u="none" strike="noStrike">
                        <a:solidFill>
                          <a:srgbClr val="333399"/>
                        </a:solidFill>
                        <a:effectLst/>
                        <a:latin typeface="Arial" panose="020B0604020202020204" pitchFamily="34" charset="0"/>
                      </a:endParaRPr>
                    </a:p>
                  </a:txBody>
                  <a:tcPr marL="9525" marR="9525" marT="9525" marB="0" anchor="b"/>
                </a:tc>
                <a:tc hMerge="1">
                  <a:txBody>
                    <a:bodyPr/>
                    <a:lstStyle/>
                    <a:p>
                      <a:endParaRPr lang="es-MX"/>
                    </a:p>
                  </a:txBody>
                  <a:tcPr/>
                </a:tc>
                <a:extLst>
                  <a:ext uri="{0D108BD9-81ED-4DB2-BD59-A6C34878D82A}">
                    <a16:rowId xmlns:a16="http://schemas.microsoft.com/office/drawing/2014/main" val="2253949909"/>
                  </a:ext>
                </a:extLst>
              </a:tr>
              <a:tr h="252651">
                <a:tc vMerge="1">
                  <a:txBody>
                    <a:bodyPr/>
                    <a:lstStyle/>
                    <a:p>
                      <a:endParaRPr lang="es-MX"/>
                    </a:p>
                  </a:txBody>
                  <a:tcPr/>
                </a:tc>
                <a:tc>
                  <a:txBody>
                    <a:bodyPr/>
                    <a:lstStyle/>
                    <a:p>
                      <a:pPr algn="ctr" fontAlgn="b"/>
                      <a:r>
                        <a:rPr lang="es-MX" sz="2000" u="none" strike="noStrike">
                          <a:effectLst/>
                        </a:rPr>
                        <a:t>1</a:t>
                      </a:r>
                      <a:endParaRPr lang="es-MX" sz="2000" b="0" i="0" u="none" strike="noStrike">
                        <a:solidFill>
                          <a:srgbClr val="333399"/>
                        </a:solidFill>
                        <a:effectLst/>
                        <a:latin typeface="Arial" panose="020B0604020202020204" pitchFamily="34" charset="0"/>
                      </a:endParaRPr>
                    </a:p>
                  </a:txBody>
                  <a:tcPr marL="9525" marR="9525" marT="9525" marB="0" anchor="b"/>
                </a:tc>
                <a:tc>
                  <a:txBody>
                    <a:bodyPr/>
                    <a:lstStyle/>
                    <a:p>
                      <a:pPr algn="ctr" fontAlgn="b"/>
                      <a:r>
                        <a:rPr lang="es-MX" sz="2000" u="none" strike="noStrike">
                          <a:effectLst/>
                        </a:rPr>
                        <a:t>2</a:t>
                      </a:r>
                      <a:endParaRPr lang="es-MX" sz="2000" b="0" i="0" u="none" strike="noStrike">
                        <a:solidFill>
                          <a:srgbClr val="333399"/>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740449034"/>
                  </a:ext>
                </a:extLst>
              </a:tr>
              <a:tr h="252651">
                <a:tc>
                  <a:txBody>
                    <a:bodyPr/>
                    <a:lstStyle/>
                    <a:p>
                      <a:pPr algn="ctr" fontAlgn="t"/>
                      <a:r>
                        <a:rPr lang="es-MX" sz="2000" u="none" strike="noStrike">
                          <a:effectLst/>
                        </a:rPr>
                        <a:t>Resta</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0.936</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067272270"/>
                  </a:ext>
                </a:extLst>
              </a:tr>
              <a:tr h="252651">
                <a:tc>
                  <a:txBody>
                    <a:bodyPr/>
                    <a:lstStyle/>
                    <a:p>
                      <a:pPr algn="ctr" fontAlgn="t"/>
                      <a:r>
                        <a:rPr lang="es-MX" sz="2000" u="none" strike="noStrike">
                          <a:effectLst/>
                        </a:rPr>
                        <a:t>Suma</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0.885</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694514845"/>
                  </a:ext>
                </a:extLst>
              </a:tr>
              <a:tr h="252651">
                <a:tc>
                  <a:txBody>
                    <a:bodyPr/>
                    <a:lstStyle/>
                    <a:p>
                      <a:pPr algn="ctr" fontAlgn="t"/>
                      <a:r>
                        <a:rPr lang="es-MX" sz="2000" u="none" strike="noStrike">
                          <a:effectLst/>
                        </a:rPr>
                        <a:t>Div</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0.849</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380554943"/>
                  </a:ext>
                </a:extLst>
              </a:tr>
              <a:tr h="252651">
                <a:tc>
                  <a:txBody>
                    <a:bodyPr/>
                    <a:lstStyle/>
                    <a:p>
                      <a:pPr algn="ctr" fontAlgn="t"/>
                      <a:r>
                        <a:rPr lang="es-MX" sz="2000" u="none" strike="noStrike">
                          <a:effectLst/>
                        </a:rPr>
                        <a:t>Mult</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0.795</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0.318</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536170426"/>
                  </a:ext>
                </a:extLst>
              </a:tr>
              <a:tr h="252651">
                <a:tc>
                  <a:txBody>
                    <a:bodyPr/>
                    <a:lstStyle/>
                    <a:p>
                      <a:pPr algn="ctr" fontAlgn="t"/>
                      <a:r>
                        <a:rPr lang="es-MX" sz="2000" u="none" strike="noStrike">
                          <a:effectLst/>
                        </a:rPr>
                        <a:t>Sust</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0.930</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930658155"/>
                  </a:ext>
                </a:extLst>
              </a:tr>
              <a:tr h="252651">
                <a:tc>
                  <a:txBody>
                    <a:bodyPr/>
                    <a:lstStyle/>
                    <a:p>
                      <a:pPr algn="ctr" fontAlgn="t"/>
                      <a:r>
                        <a:rPr lang="es-MX" sz="2000" u="none" strike="noStrike">
                          <a:effectLst/>
                        </a:rPr>
                        <a:t>Adv</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0.866</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958319969"/>
                  </a:ext>
                </a:extLst>
              </a:tr>
              <a:tr h="252651">
                <a:tc>
                  <a:txBody>
                    <a:bodyPr/>
                    <a:lstStyle/>
                    <a:p>
                      <a:pPr algn="ctr" fontAlgn="t"/>
                      <a:r>
                        <a:rPr lang="es-MX" sz="2000" u="none" strike="noStrike">
                          <a:effectLst/>
                        </a:rPr>
                        <a:t>Adj</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0.814</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452665706"/>
                  </a:ext>
                </a:extLst>
              </a:tr>
              <a:tr h="740268">
                <a:tc gridSpan="3">
                  <a:txBody>
                    <a:bodyPr/>
                    <a:lstStyle/>
                    <a:p>
                      <a:pPr algn="ctr" fontAlgn="t"/>
                      <a:r>
                        <a:rPr lang="es-MX" sz="1600" u="none" strike="noStrike" dirty="0">
                          <a:effectLst/>
                        </a:rPr>
                        <a:t>Método de extracción: análisis de componentes principales. </a:t>
                      </a:r>
                      <a:br>
                        <a:rPr lang="es-MX" sz="1600" u="none" strike="noStrike" dirty="0">
                          <a:effectLst/>
                        </a:rPr>
                      </a:br>
                      <a:r>
                        <a:rPr lang="es-MX" sz="1600" u="none" strike="noStrike" dirty="0">
                          <a:effectLst/>
                        </a:rPr>
                        <a:t> Método de rotación: </a:t>
                      </a:r>
                      <a:r>
                        <a:rPr lang="es-MX" sz="1600" u="none" strike="noStrike" dirty="0" err="1">
                          <a:effectLst/>
                        </a:rPr>
                        <a:t>Varimax</a:t>
                      </a:r>
                      <a:r>
                        <a:rPr lang="es-MX" sz="1600" u="none" strike="noStrike" dirty="0">
                          <a:effectLst/>
                        </a:rPr>
                        <a:t> con normalización </a:t>
                      </a:r>
                      <a:r>
                        <a:rPr lang="es-MX" sz="1600" u="none" strike="noStrike" dirty="0" err="1">
                          <a:effectLst/>
                        </a:rPr>
                        <a:t>Kaiser</a:t>
                      </a:r>
                      <a:r>
                        <a:rPr lang="es-MX" sz="1600" u="none" strike="noStrike" dirty="0">
                          <a:effectLst/>
                        </a:rPr>
                        <a:t>.</a:t>
                      </a:r>
                      <a:endParaRPr lang="es-MX" sz="1600" b="0" i="0" u="none" strike="noStrike" dirty="0">
                        <a:solidFill>
                          <a:srgbClr val="993300"/>
                        </a:solidFill>
                        <a:effectLst/>
                        <a:latin typeface="Arial" panose="020B0604020202020204" pitchFamily="34" charset="0"/>
                      </a:endParaRPr>
                    </a:p>
                  </a:txBody>
                  <a:tcPr marL="9525" marR="9525" marT="9525" marB="0"/>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631326171"/>
                  </a:ext>
                </a:extLst>
              </a:tr>
              <a:tr h="252651">
                <a:tc gridSpan="3">
                  <a:txBody>
                    <a:bodyPr/>
                    <a:lstStyle/>
                    <a:p>
                      <a:pPr algn="ctr" fontAlgn="t"/>
                      <a:r>
                        <a:rPr lang="es-MX" sz="1600" u="none" strike="noStrike" dirty="0">
                          <a:effectLst/>
                        </a:rPr>
                        <a:t>a. La rotación ha convergido en 3 iteraciones.</a:t>
                      </a:r>
                      <a:endParaRPr lang="es-MX" sz="1600" b="0" i="0" u="none" strike="noStrike" dirty="0">
                        <a:solidFill>
                          <a:srgbClr val="993300"/>
                        </a:solidFill>
                        <a:effectLst/>
                        <a:latin typeface="Arial" panose="020B0604020202020204" pitchFamily="34" charset="0"/>
                      </a:endParaRPr>
                    </a:p>
                  </a:txBody>
                  <a:tcPr marL="9525" marR="9525" marT="9525" marB="0"/>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82922489"/>
                  </a:ext>
                </a:extLst>
              </a:tr>
            </a:tbl>
          </a:graphicData>
        </a:graphic>
      </p:graphicFrame>
      <p:sp>
        <p:nvSpPr>
          <p:cNvPr id="4" name="CuadroTexto 3"/>
          <p:cNvSpPr txBox="1"/>
          <p:nvPr/>
        </p:nvSpPr>
        <p:spPr>
          <a:xfrm>
            <a:off x="1099127" y="1674884"/>
            <a:ext cx="4221018" cy="3170099"/>
          </a:xfrm>
          <a:prstGeom prst="rect">
            <a:avLst/>
          </a:prstGeom>
          <a:noFill/>
        </p:spPr>
        <p:txBody>
          <a:bodyPr wrap="square" rtlCol="0">
            <a:spAutoFit/>
          </a:bodyPr>
          <a:lstStyle/>
          <a:p>
            <a:r>
              <a:rPr lang="es-MX" sz="2000" dirty="0" smtClean="0">
                <a:effectLst>
                  <a:outerShdw blurRad="38100" dist="38100" dir="2700000" algn="tl">
                    <a:srgbClr val="000000">
                      <a:alpha val="43137"/>
                    </a:srgbClr>
                  </a:outerShdw>
                </a:effectLst>
              </a:rPr>
              <a:t>La solución factorial es más amable y comprensible a la vista.</a:t>
            </a:r>
          </a:p>
          <a:p>
            <a:endParaRPr lang="es-MX" sz="2000" dirty="0" smtClean="0">
              <a:effectLst>
                <a:outerShdw blurRad="38100" dist="38100" dir="2700000" algn="tl">
                  <a:srgbClr val="000000">
                    <a:alpha val="43137"/>
                  </a:srgbClr>
                </a:outerShdw>
              </a:effectLst>
            </a:endParaRPr>
          </a:p>
          <a:p>
            <a:r>
              <a:rPr lang="es-MX" sz="2000" dirty="0" smtClean="0">
                <a:effectLst>
                  <a:outerShdw blurRad="38100" dist="38100" dir="2700000" algn="tl">
                    <a:srgbClr val="000000">
                      <a:alpha val="43137"/>
                    </a:srgbClr>
                  </a:outerShdw>
                </a:effectLst>
              </a:rPr>
              <a:t>El programa “depura” la solución factorial para una “lectura” más “clara” y “amable”.</a:t>
            </a:r>
          </a:p>
          <a:p>
            <a:endParaRPr lang="es-MX" sz="2000" dirty="0">
              <a:effectLst>
                <a:outerShdw blurRad="38100" dist="38100" dir="2700000" algn="tl">
                  <a:srgbClr val="000000">
                    <a:alpha val="43137"/>
                  </a:srgbClr>
                </a:outerShdw>
              </a:effectLst>
            </a:endParaRPr>
          </a:p>
          <a:p>
            <a:r>
              <a:rPr lang="es-MX" sz="2000" dirty="0" smtClean="0">
                <a:effectLst>
                  <a:outerShdw blurRad="38100" dist="38100" dir="2700000" algn="tl">
                    <a:srgbClr val="000000">
                      <a:alpha val="43137"/>
                    </a:srgbClr>
                  </a:outerShdw>
                </a:effectLst>
              </a:rPr>
              <a:t>Con el criterio de .30 Multiplicación se encuentra en los Factores Destreza aritmética y en lenguaje.</a:t>
            </a:r>
            <a:endParaRPr lang="es-MX"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953936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972537093"/>
              </p:ext>
            </p:extLst>
          </p:nvPr>
        </p:nvGraphicFramePr>
        <p:xfrm>
          <a:off x="5534891" y="1191493"/>
          <a:ext cx="6010563" cy="4136883"/>
        </p:xfrm>
        <a:graphic>
          <a:graphicData uri="http://schemas.openxmlformats.org/drawingml/2006/table">
            <a:tbl>
              <a:tblPr>
                <a:tableStyleId>{5C22544A-7EE6-4342-B048-85BDC9FD1C3A}</a:tableStyleId>
              </a:tblPr>
              <a:tblGrid>
                <a:gridCol w="2003521">
                  <a:extLst>
                    <a:ext uri="{9D8B030D-6E8A-4147-A177-3AD203B41FA5}">
                      <a16:colId xmlns:a16="http://schemas.microsoft.com/office/drawing/2014/main" val="2266642309"/>
                    </a:ext>
                  </a:extLst>
                </a:gridCol>
                <a:gridCol w="2003521">
                  <a:extLst>
                    <a:ext uri="{9D8B030D-6E8A-4147-A177-3AD203B41FA5}">
                      <a16:colId xmlns:a16="http://schemas.microsoft.com/office/drawing/2014/main" val="1948635827"/>
                    </a:ext>
                  </a:extLst>
                </a:gridCol>
                <a:gridCol w="2003521">
                  <a:extLst>
                    <a:ext uri="{9D8B030D-6E8A-4147-A177-3AD203B41FA5}">
                      <a16:colId xmlns:a16="http://schemas.microsoft.com/office/drawing/2014/main" val="805121294"/>
                    </a:ext>
                  </a:extLst>
                </a:gridCol>
              </a:tblGrid>
              <a:tr h="252651">
                <a:tc gridSpan="3">
                  <a:txBody>
                    <a:bodyPr/>
                    <a:lstStyle/>
                    <a:p>
                      <a:pPr algn="ctr" fontAlgn="ctr"/>
                      <a:r>
                        <a:rPr lang="es-MX" sz="2000" u="none" strike="noStrike" dirty="0">
                          <a:effectLst/>
                        </a:rPr>
                        <a:t>Matriz de componente </a:t>
                      </a:r>
                      <a:r>
                        <a:rPr lang="es-MX" sz="2000" u="none" strike="noStrike" dirty="0" err="1">
                          <a:effectLst/>
                        </a:rPr>
                        <a:t>rotado</a:t>
                      </a:r>
                      <a:r>
                        <a:rPr lang="es-MX" sz="2000" u="none" strike="noStrike" baseline="30000" dirty="0" err="1">
                          <a:effectLst/>
                        </a:rPr>
                        <a:t>a</a:t>
                      </a:r>
                      <a:endParaRPr lang="es-MX" sz="2000" b="1" i="0" u="none" strike="noStrike" dirty="0">
                        <a:solidFill>
                          <a:srgbClr val="993300"/>
                        </a:solidFill>
                        <a:effectLst/>
                        <a:latin typeface="Arial Bold"/>
                      </a:endParaRPr>
                    </a:p>
                  </a:txBody>
                  <a:tcPr marL="9525" marR="9525" marT="9525"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115867139"/>
                  </a:ext>
                </a:extLst>
              </a:tr>
              <a:tr h="252651">
                <a:tc rowSpan="2">
                  <a:txBody>
                    <a:bodyPr/>
                    <a:lstStyle/>
                    <a:p>
                      <a:pPr algn="ctr" fontAlgn="b"/>
                      <a:endParaRPr lang="es-MX" sz="2000" b="0" i="0" u="none" strike="noStrike" dirty="0">
                        <a:solidFill>
                          <a:srgbClr val="333399"/>
                        </a:solidFill>
                        <a:effectLst/>
                        <a:latin typeface="Arial" panose="020B0604020202020204" pitchFamily="34" charset="0"/>
                      </a:endParaRPr>
                    </a:p>
                  </a:txBody>
                  <a:tcPr marL="9525" marR="9525" marT="9525" marB="0" anchor="b"/>
                </a:tc>
                <a:tc gridSpan="2">
                  <a:txBody>
                    <a:bodyPr/>
                    <a:lstStyle/>
                    <a:p>
                      <a:pPr algn="ctr" fontAlgn="b"/>
                      <a:r>
                        <a:rPr lang="es-MX" sz="2000" u="none" strike="noStrike">
                          <a:effectLst/>
                        </a:rPr>
                        <a:t>Componente</a:t>
                      </a:r>
                      <a:endParaRPr lang="es-MX" sz="2000" b="0" i="0" u="none" strike="noStrike">
                        <a:solidFill>
                          <a:srgbClr val="333399"/>
                        </a:solidFill>
                        <a:effectLst/>
                        <a:latin typeface="Arial" panose="020B0604020202020204" pitchFamily="34" charset="0"/>
                      </a:endParaRPr>
                    </a:p>
                  </a:txBody>
                  <a:tcPr marL="9525" marR="9525" marT="9525" marB="0" anchor="b"/>
                </a:tc>
                <a:tc hMerge="1">
                  <a:txBody>
                    <a:bodyPr/>
                    <a:lstStyle/>
                    <a:p>
                      <a:endParaRPr lang="es-MX"/>
                    </a:p>
                  </a:txBody>
                  <a:tcPr/>
                </a:tc>
                <a:extLst>
                  <a:ext uri="{0D108BD9-81ED-4DB2-BD59-A6C34878D82A}">
                    <a16:rowId xmlns:a16="http://schemas.microsoft.com/office/drawing/2014/main" val="2253949909"/>
                  </a:ext>
                </a:extLst>
              </a:tr>
              <a:tr h="252651">
                <a:tc vMerge="1">
                  <a:txBody>
                    <a:bodyPr/>
                    <a:lstStyle/>
                    <a:p>
                      <a:endParaRPr lang="es-MX"/>
                    </a:p>
                  </a:txBody>
                  <a:tcPr/>
                </a:tc>
                <a:tc>
                  <a:txBody>
                    <a:bodyPr/>
                    <a:lstStyle/>
                    <a:p>
                      <a:pPr algn="ctr" fontAlgn="b"/>
                      <a:r>
                        <a:rPr lang="es-MX" sz="2000" u="none" strike="noStrike">
                          <a:effectLst/>
                        </a:rPr>
                        <a:t>1</a:t>
                      </a:r>
                      <a:endParaRPr lang="es-MX" sz="2000" b="0" i="0" u="none" strike="noStrike">
                        <a:solidFill>
                          <a:srgbClr val="333399"/>
                        </a:solidFill>
                        <a:effectLst/>
                        <a:latin typeface="Arial" panose="020B0604020202020204" pitchFamily="34" charset="0"/>
                      </a:endParaRPr>
                    </a:p>
                  </a:txBody>
                  <a:tcPr marL="9525" marR="9525" marT="9525" marB="0" anchor="b"/>
                </a:tc>
                <a:tc>
                  <a:txBody>
                    <a:bodyPr/>
                    <a:lstStyle/>
                    <a:p>
                      <a:pPr algn="ctr" fontAlgn="b"/>
                      <a:r>
                        <a:rPr lang="es-MX" sz="2000" u="none" strike="noStrike">
                          <a:effectLst/>
                        </a:rPr>
                        <a:t>2</a:t>
                      </a:r>
                      <a:endParaRPr lang="es-MX" sz="2000" b="0" i="0" u="none" strike="noStrike">
                        <a:solidFill>
                          <a:srgbClr val="333399"/>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740449034"/>
                  </a:ext>
                </a:extLst>
              </a:tr>
              <a:tr h="252651">
                <a:tc>
                  <a:txBody>
                    <a:bodyPr/>
                    <a:lstStyle/>
                    <a:p>
                      <a:pPr algn="ctr" fontAlgn="t"/>
                      <a:r>
                        <a:rPr lang="es-MX" sz="2000" u="none" strike="noStrike">
                          <a:effectLst/>
                        </a:rPr>
                        <a:t>Resta</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0.936</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067272270"/>
                  </a:ext>
                </a:extLst>
              </a:tr>
              <a:tr h="252651">
                <a:tc>
                  <a:txBody>
                    <a:bodyPr/>
                    <a:lstStyle/>
                    <a:p>
                      <a:pPr algn="ctr" fontAlgn="t"/>
                      <a:r>
                        <a:rPr lang="es-MX" sz="2000" u="none" strike="noStrike">
                          <a:effectLst/>
                        </a:rPr>
                        <a:t>Suma</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0.885</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694514845"/>
                  </a:ext>
                </a:extLst>
              </a:tr>
              <a:tr h="252651">
                <a:tc>
                  <a:txBody>
                    <a:bodyPr/>
                    <a:lstStyle/>
                    <a:p>
                      <a:pPr algn="ctr" fontAlgn="t"/>
                      <a:r>
                        <a:rPr lang="es-MX" sz="2000" u="none" strike="noStrike">
                          <a:effectLst/>
                        </a:rPr>
                        <a:t>Div</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0.849</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380554943"/>
                  </a:ext>
                </a:extLst>
              </a:tr>
              <a:tr h="252651">
                <a:tc>
                  <a:txBody>
                    <a:bodyPr/>
                    <a:lstStyle/>
                    <a:p>
                      <a:pPr algn="ctr" fontAlgn="t"/>
                      <a:r>
                        <a:rPr lang="es-MX" sz="2000" u="none" strike="noStrike">
                          <a:effectLst/>
                        </a:rPr>
                        <a:t>Mult</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0.795</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endParaRPr lang="es-MX" sz="2000" b="0" i="0" u="none" strike="noStrike" dirty="0">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1536170426"/>
                  </a:ext>
                </a:extLst>
              </a:tr>
              <a:tr h="252651">
                <a:tc>
                  <a:txBody>
                    <a:bodyPr/>
                    <a:lstStyle/>
                    <a:p>
                      <a:pPr algn="ctr" fontAlgn="t"/>
                      <a:r>
                        <a:rPr lang="es-MX" sz="2000" u="none" strike="noStrike">
                          <a:effectLst/>
                        </a:rPr>
                        <a:t>Sust</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0.930</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930658155"/>
                  </a:ext>
                </a:extLst>
              </a:tr>
              <a:tr h="252651">
                <a:tc>
                  <a:txBody>
                    <a:bodyPr/>
                    <a:lstStyle/>
                    <a:p>
                      <a:pPr algn="ctr" fontAlgn="t"/>
                      <a:r>
                        <a:rPr lang="es-MX" sz="2000" u="none" strike="noStrike">
                          <a:effectLst/>
                        </a:rPr>
                        <a:t>Adv</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0.866</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2958319969"/>
                  </a:ext>
                </a:extLst>
              </a:tr>
              <a:tr h="252651">
                <a:tc>
                  <a:txBody>
                    <a:bodyPr/>
                    <a:lstStyle/>
                    <a:p>
                      <a:pPr algn="ctr" fontAlgn="t"/>
                      <a:r>
                        <a:rPr lang="es-MX" sz="2000" u="none" strike="noStrike">
                          <a:effectLst/>
                        </a:rPr>
                        <a:t>Adj</a:t>
                      </a:r>
                      <a:endParaRPr lang="es-MX" sz="2000" b="0" i="0" u="none" strike="noStrike">
                        <a:solidFill>
                          <a:srgbClr val="333399"/>
                        </a:solidFill>
                        <a:effectLst/>
                        <a:latin typeface="Arial" panose="020B0604020202020204" pitchFamily="34" charset="0"/>
                      </a:endParaRPr>
                    </a:p>
                  </a:txBody>
                  <a:tcPr marL="9525" marR="9525" marT="9525" marB="0"/>
                </a:tc>
                <a:tc>
                  <a:txBody>
                    <a:bodyPr/>
                    <a:lstStyle/>
                    <a:p>
                      <a:pPr algn="ctr" fontAlgn="t"/>
                      <a:r>
                        <a:rPr lang="es-MX" sz="2000" u="none" strike="noStrike">
                          <a:effectLst/>
                        </a:rPr>
                        <a:t> </a:t>
                      </a:r>
                      <a:endParaRPr lang="es-MX" sz="2000" b="0" i="0" u="none" strike="noStrike">
                        <a:solidFill>
                          <a:srgbClr val="993300"/>
                        </a:solidFill>
                        <a:effectLst/>
                        <a:latin typeface="Arial" panose="020B0604020202020204" pitchFamily="34" charset="0"/>
                      </a:endParaRPr>
                    </a:p>
                  </a:txBody>
                  <a:tcPr marL="9525" marR="9525" marT="9525" marB="0"/>
                </a:tc>
                <a:tc>
                  <a:txBody>
                    <a:bodyPr/>
                    <a:lstStyle/>
                    <a:p>
                      <a:pPr algn="ctr" fontAlgn="t"/>
                      <a:r>
                        <a:rPr lang="es-MX" sz="2000" u="none" strike="noStrike">
                          <a:effectLst/>
                        </a:rPr>
                        <a:t>0.814</a:t>
                      </a:r>
                      <a:endParaRPr lang="es-MX" sz="2000" b="0" i="0" u="none" strike="noStrike">
                        <a:solidFill>
                          <a:srgbClr val="993300"/>
                        </a:solidFill>
                        <a:effectLst/>
                        <a:latin typeface="Arial" panose="020B0604020202020204" pitchFamily="34" charset="0"/>
                      </a:endParaRPr>
                    </a:p>
                  </a:txBody>
                  <a:tcPr marL="9525" marR="9525" marT="9525" marB="0"/>
                </a:tc>
                <a:extLst>
                  <a:ext uri="{0D108BD9-81ED-4DB2-BD59-A6C34878D82A}">
                    <a16:rowId xmlns:a16="http://schemas.microsoft.com/office/drawing/2014/main" val="452665706"/>
                  </a:ext>
                </a:extLst>
              </a:tr>
              <a:tr h="740268">
                <a:tc gridSpan="3">
                  <a:txBody>
                    <a:bodyPr/>
                    <a:lstStyle/>
                    <a:p>
                      <a:pPr algn="ctr" fontAlgn="t"/>
                      <a:r>
                        <a:rPr lang="es-MX" sz="1600" u="none" strike="noStrike" dirty="0">
                          <a:effectLst/>
                        </a:rPr>
                        <a:t>Método de extracción: análisis de componentes principales. </a:t>
                      </a:r>
                      <a:br>
                        <a:rPr lang="es-MX" sz="1600" u="none" strike="noStrike" dirty="0">
                          <a:effectLst/>
                        </a:rPr>
                      </a:br>
                      <a:r>
                        <a:rPr lang="es-MX" sz="1600" u="none" strike="noStrike" dirty="0">
                          <a:effectLst/>
                        </a:rPr>
                        <a:t> Método de rotación: </a:t>
                      </a:r>
                      <a:r>
                        <a:rPr lang="es-MX" sz="1600" u="none" strike="noStrike" dirty="0" err="1">
                          <a:effectLst/>
                        </a:rPr>
                        <a:t>Varimax</a:t>
                      </a:r>
                      <a:r>
                        <a:rPr lang="es-MX" sz="1600" u="none" strike="noStrike" dirty="0">
                          <a:effectLst/>
                        </a:rPr>
                        <a:t> con normalización </a:t>
                      </a:r>
                      <a:r>
                        <a:rPr lang="es-MX" sz="1600" u="none" strike="noStrike" dirty="0" err="1">
                          <a:effectLst/>
                        </a:rPr>
                        <a:t>Kaiser</a:t>
                      </a:r>
                      <a:r>
                        <a:rPr lang="es-MX" sz="1600" u="none" strike="noStrike" dirty="0">
                          <a:effectLst/>
                        </a:rPr>
                        <a:t>.</a:t>
                      </a:r>
                      <a:endParaRPr lang="es-MX" sz="1600" b="0" i="0" u="none" strike="noStrike" dirty="0">
                        <a:solidFill>
                          <a:srgbClr val="993300"/>
                        </a:solidFill>
                        <a:effectLst/>
                        <a:latin typeface="Arial" panose="020B0604020202020204" pitchFamily="34" charset="0"/>
                      </a:endParaRPr>
                    </a:p>
                  </a:txBody>
                  <a:tcPr marL="9525" marR="9525" marT="9525" marB="0"/>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631326171"/>
                  </a:ext>
                </a:extLst>
              </a:tr>
              <a:tr h="252651">
                <a:tc gridSpan="3">
                  <a:txBody>
                    <a:bodyPr/>
                    <a:lstStyle/>
                    <a:p>
                      <a:pPr algn="ctr" fontAlgn="t"/>
                      <a:r>
                        <a:rPr lang="es-MX" sz="1600" u="none" strike="noStrike" dirty="0">
                          <a:effectLst/>
                        </a:rPr>
                        <a:t>a. La rotación ha convergido en 3 iteraciones.</a:t>
                      </a:r>
                      <a:endParaRPr lang="es-MX" sz="1600" b="0" i="0" u="none" strike="noStrike" dirty="0">
                        <a:solidFill>
                          <a:srgbClr val="993300"/>
                        </a:solidFill>
                        <a:effectLst/>
                        <a:latin typeface="Arial" panose="020B0604020202020204" pitchFamily="34" charset="0"/>
                      </a:endParaRPr>
                    </a:p>
                  </a:txBody>
                  <a:tcPr marL="9525" marR="9525" marT="9525" marB="0"/>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82922489"/>
                  </a:ext>
                </a:extLst>
              </a:tr>
            </a:tbl>
          </a:graphicData>
        </a:graphic>
      </p:graphicFrame>
      <p:sp>
        <p:nvSpPr>
          <p:cNvPr id="3" name="CuadroTexto 2"/>
          <p:cNvSpPr txBox="1"/>
          <p:nvPr/>
        </p:nvSpPr>
        <p:spPr>
          <a:xfrm>
            <a:off x="1099127" y="1674884"/>
            <a:ext cx="4221018" cy="2862322"/>
          </a:xfrm>
          <a:prstGeom prst="rect">
            <a:avLst/>
          </a:prstGeom>
          <a:noFill/>
        </p:spPr>
        <p:txBody>
          <a:bodyPr wrap="square" rtlCol="0">
            <a:spAutoFit/>
          </a:bodyPr>
          <a:lstStyle/>
          <a:p>
            <a:r>
              <a:rPr lang="es-MX" sz="2000" dirty="0" smtClean="0">
                <a:effectLst>
                  <a:outerShdw blurRad="38100" dist="38100" dir="2700000" algn="tl">
                    <a:srgbClr val="000000">
                      <a:alpha val="43137"/>
                    </a:srgbClr>
                  </a:outerShdw>
                </a:effectLst>
              </a:rPr>
              <a:t>Si elegimos en Suprimir valores menores a .40 (carga factorial mayor a 0.40 como punto de corte), la solución factorial tiene una mayor claridad.</a:t>
            </a:r>
          </a:p>
          <a:p>
            <a:endParaRPr lang="es-MX" sz="2000" dirty="0">
              <a:effectLst>
                <a:outerShdw blurRad="38100" dist="38100" dir="2700000" algn="tl">
                  <a:srgbClr val="000000">
                    <a:alpha val="43137"/>
                  </a:srgbClr>
                </a:outerShdw>
              </a:effectLst>
            </a:endParaRPr>
          </a:p>
          <a:p>
            <a:r>
              <a:rPr lang="es-MX" sz="2000" dirty="0" smtClean="0">
                <a:effectLst>
                  <a:outerShdw blurRad="38100" dist="38100" dir="2700000" algn="tl">
                    <a:srgbClr val="000000">
                      <a:alpha val="43137"/>
                    </a:srgbClr>
                  </a:outerShdw>
                </a:effectLst>
              </a:rPr>
              <a:t>Las variables 1 a 4 son el Factor Destreza aritmética y las variables 5 a 7 forman el Factor de Destreza en el Lenguaje.</a:t>
            </a:r>
            <a:endParaRPr lang="es-MX"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0734995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Interpretación</a:t>
            </a:r>
            <a:endParaRPr lang="es-MX" dirty="0"/>
          </a:p>
        </p:txBody>
      </p:sp>
      <p:sp>
        <p:nvSpPr>
          <p:cNvPr id="3" name="Marcador de contenido 2"/>
          <p:cNvSpPr>
            <a:spLocks noGrp="1"/>
          </p:cNvSpPr>
          <p:nvPr>
            <p:ph idx="1"/>
          </p:nvPr>
        </p:nvSpPr>
        <p:spPr>
          <a:xfrm>
            <a:off x="609600" y="1600201"/>
            <a:ext cx="10972800" cy="2381595"/>
          </a:xfrm>
        </p:spPr>
        <p:txBody>
          <a:bodyPr/>
          <a:lstStyle/>
          <a:p>
            <a:r>
              <a:rPr lang="es-MX" dirty="0" smtClean="0"/>
              <a:t>“La matriz </a:t>
            </a:r>
            <a:r>
              <a:rPr lang="es-MX" dirty="0" err="1" smtClean="0"/>
              <a:t>Varimax</a:t>
            </a:r>
            <a:r>
              <a:rPr lang="es-MX" dirty="0" smtClean="0"/>
              <a:t> se interpreta considerando cada factor y determinando </a:t>
            </a:r>
            <a:r>
              <a:rPr lang="es-MX" i="1" dirty="0" smtClean="0"/>
              <a:t>qué tienen en común</a:t>
            </a:r>
            <a:r>
              <a:rPr lang="es-MX" dirty="0" smtClean="0"/>
              <a:t> todas la variables que presentan saturaciones altas en ese factor y </a:t>
            </a:r>
            <a:r>
              <a:rPr lang="es-MX" i="1" dirty="0" smtClean="0"/>
              <a:t>qué no tiene en común</a:t>
            </a:r>
            <a:r>
              <a:rPr lang="es-MX" dirty="0" smtClean="0"/>
              <a:t> con las variables que presentan saturaciones bajas.”</a:t>
            </a:r>
            <a:endParaRPr lang="es-MX" dirty="0"/>
          </a:p>
        </p:txBody>
      </p:sp>
    </p:spTree>
    <p:extLst>
      <p:ext uri="{BB962C8B-B14F-4D97-AF65-F5344CB8AC3E}">
        <p14:creationId xmlns:p14="http://schemas.microsoft.com/office/powerpoint/2010/main" val="36495612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Teoría – Instrumento - AF</a:t>
            </a:r>
            <a:endParaRPr lang="es-MX" dirty="0"/>
          </a:p>
        </p:txBody>
      </p:sp>
      <p:sp>
        <p:nvSpPr>
          <p:cNvPr id="3" name="Marcador de texto 2"/>
          <p:cNvSpPr>
            <a:spLocks noGrp="1"/>
          </p:cNvSpPr>
          <p:nvPr>
            <p:ph type="body" idx="1"/>
          </p:nvPr>
        </p:nvSpPr>
        <p:spPr/>
        <p:txBody>
          <a:bodyPr/>
          <a:lstStyle/>
          <a:p>
            <a:r>
              <a:rPr lang="es-MX" dirty="0" smtClean="0"/>
              <a:t>Factor 1. Destreza en aritmética</a:t>
            </a:r>
            <a:endParaRPr lang="es-MX" dirty="0"/>
          </a:p>
        </p:txBody>
      </p:sp>
      <p:sp>
        <p:nvSpPr>
          <p:cNvPr id="4" name="Marcador de contenido 3"/>
          <p:cNvSpPr>
            <a:spLocks noGrp="1"/>
          </p:cNvSpPr>
          <p:nvPr>
            <p:ph sz="half" idx="2"/>
          </p:nvPr>
        </p:nvSpPr>
        <p:spPr>
          <a:xfrm>
            <a:off x="609600" y="2174875"/>
            <a:ext cx="5386917" cy="1956550"/>
          </a:xfrm>
        </p:spPr>
        <p:txBody>
          <a:bodyPr/>
          <a:lstStyle/>
          <a:p>
            <a:r>
              <a:rPr lang="es-MX" dirty="0" smtClean="0"/>
              <a:t>Sumar</a:t>
            </a:r>
          </a:p>
          <a:p>
            <a:r>
              <a:rPr lang="es-MX" dirty="0" smtClean="0"/>
              <a:t>Restar</a:t>
            </a:r>
          </a:p>
          <a:p>
            <a:r>
              <a:rPr lang="es-MX" dirty="0" smtClean="0"/>
              <a:t>Multiplicar</a:t>
            </a:r>
          </a:p>
          <a:p>
            <a:r>
              <a:rPr lang="es-MX" dirty="0" smtClean="0"/>
              <a:t>Dividir</a:t>
            </a:r>
          </a:p>
        </p:txBody>
      </p:sp>
      <p:sp>
        <p:nvSpPr>
          <p:cNvPr id="5" name="Marcador de texto 4"/>
          <p:cNvSpPr>
            <a:spLocks noGrp="1"/>
          </p:cNvSpPr>
          <p:nvPr>
            <p:ph type="body" sz="quarter" idx="3"/>
          </p:nvPr>
        </p:nvSpPr>
        <p:spPr/>
        <p:txBody>
          <a:bodyPr/>
          <a:lstStyle/>
          <a:p>
            <a:r>
              <a:rPr lang="es-MX" dirty="0" smtClean="0"/>
              <a:t>Factor 2. Destreza en lenguaje</a:t>
            </a:r>
            <a:endParaRPr lang="es-MX" dirty="0"/>
          </a:p>
        </p:txBody>
      </p:sp>
      <p:sp>
        <p:nvSpPr>
          <p:cNvPr id="6" name="Marcador de contenido 5"/>
          <p:cNvSpPr>
            <a:spLocks noGrp="1"/>
          </p:cNvSpPr>
          <p:nvPr>
            <p:ph sz="quarter" idx="4"/>
          </p:nvPr>
        </p:nvSpPr>
        <p:spPr>
          <a:xfrm>
            <a:off x="6193368" y="2174875"/>
            <a:ext cx="5389033" cy="1856798"/>
          </a:xfrm>
        </p:spPr>
        <p:txBody>
          <a:bodyPr/>
          <a:lstStyle/>
          <a:p>
            <a:r>
              <a:rPr lang="es-MX" dirty="0" smtClean="0"/>
              <a:t>Sustantivos</a:t>
            </a:r>
          </a:p>
          <a:p>
            <a:r>
              <a:rPr lang="es-MX" dirty="0" smtClean="0"/>
              <a:t>Adverbios</a:t>
            </a:r>
          </a:p>
          <a:p>
            <a:r>
              <a:rPr lang="es-MX" dirty="0" smtClean="0"/>
              <a:t>Adjetivos </a:t>
            </a:r>
          </a:p>
        </p:txBody>
      </p:sp>
      <p:sp>
        <p:nvSpPr>
          <p:cNvPr id="7" name="Rectángulo 6"/>
          <p:cNvSpPr/>
          <p:nvPr/>
        </p:nvSpPr>
        <p:spPr>
          <a:xfrm>
            <a:off x="2948517" y="4348269"/>
            <a:ext cx="6096000" cy="1200329"/>
          </a:xfrm>
          <a:prstGeom prst="rect">
            <a:avLst/>
          </a:prstGeom>
        </p:spPr>
        <p:txBody>
          <a:bodyPr>
            <a:spAutoFit/>
          </a:bodyPr>
          <a:lstStyle/>
          <a:p>
            <a:pPr algn="ctr"/>
            <a:r>
              <a:rPr lang="es-MX" sz="2400" i="1" dirty="0" smtClean="0">
                <a:solidFill>
                  <a:srgbClr val="FFFF00"/>
                </a:solidFill>
                <a:effectLst>
                  <a:outerShdw blurRad="38100" dist="38100" dir="2700000" algn="tl">
                    <a:srgbClr val="000000">
                      <a:alpha val="43137"/>
                    </a:srgbClr>
                  </a:outerShdw>
                </a:effectLst>
              </a:rPr>
              <a:t>Qué </a:t>
            </a:r>
            <a:r>
              <a:rPr lang="es-MX" sz="2400" i="1" dirty="0">
                <a:solidFill>
                  <a:srgbClr val="FFFF00"/>
                </a:solidFill>
                <a:effectLst>
                  <a:outerShdw blurRad="38100" dist="38100" dir="2700000" algn="tl">
                    <a:srgbClr val="000000">
                      <a:alpha val="43137"/>
                    </a:srgbClr>
                  </a:outerShdw>
                </a:effectLst>
              </a:rPr>
              <a:t>tienen en común</a:t>
            </a:r>
            <a:r>
              <a:rPr lang="es-MX" sz="2400" dirty="0">
                <a:solidFill>
                  <a:srgbClr val="FFFF00"/>
                </a:solidFill>
                <a:effectLst>
                  <a:outerShdw blurRad="38100" dist="38100" dir="2700000" algn="tl">
                    <a:srgbClr val="000000">
                      <a:alpha val="43137"/>
                    </a:srgbClr>
                  </a:outerShdw>
                </a:effectLst>
              </a:rPr>
              <a:t> todas la variables que presentan saturaciones altas en ese factor y </a:t>
            </a:r>
            <a:r>
              <a:rPr lang="es-MX" sz="2400" i="1" dirty="0">
                <a:solidFill>
                  <a:srgbClr val="FFFF00"/>
                </a:solidFill>
                <a:effectLst>
                  <a:outerShdw blurRad="38100" dist="38100" dir="2700000" algn="tl">
                    <a:srgbClr val="000000">
                      <a:alpha val="43137"/>
                    </a:srgbClr>
                  </a:outerShdw>
                </a:effectLst>
              </a:rPr>
              <a:t>qué no tiene en </a:t>
            </a:r>
            <a:r>
              <a:rPr lang="es-MX" sz="2400" i="1" dirty="0" smtClean="0">
                <a:solidFill>
                  <a:srgbClr val="FFFF00"/>
                </a:solidFill>
                <a:effectLst>
                  <a:outerShdw blurRad="38100" dist="38100" dir="2700000" algn="tl">
                    <a:srgbClr val="000000">
                      <a:alpha val="43137"/>
                    </a:srgbClr>
                  </a:outerShdw>
                </a:effectLst>
              </a:rPr>
              <a:t>común.</a:t>
            </a:r>
            <a:r>
              <a:rPr lang="es-MX" sz="2400" dirty="0" smtClean="0">
                <a:solidFill>
                  <a:srgbClr val="FFFF00"/>
                </a:solidFill>
                <a:effectLst>
                  <a:outerShdw blurRad="38100" dist="38100" dir="2700000" algn="tl">
                    <a:srgbClr val="000000">
                      <a:alpha val="43137"/>
                    </a:srgbClr>
                  </a:outerShdw>
                </a:effectLst>
              </a:rPr>
              <a:t> </a:t>
            </a:r>
            <a:endParaRPr lang="es-MX" sz="2400"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788812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1047404" y="2269375"/>
            <a:ext cx="10534996" cy="3861551"/>
          </a:xfrm>
        </p:spPr>
        <p:txBody>
          <a:bodyPr/>
          <a:lstStyle/>
          <a:p>
            <a:pPr marL="0" indent="0">
              <a:buNone/>
            </a:pPr>
            <a:r>
              <a:rPr lang="es-MX" dirty="0" smtClean="0"/>
              <a:t>El AF ayuda a:</a:t>
            </a:r>
          </a:p>
          <a:p>
            <a:r>
              <a:rPr lang="es-MX" dirty="0" smtClean="0"/>
              <a:t>A reducir y separar las partes de un todo.</a:t>
            </a:r>
          </a:p>
          <a:p>
            <a:r>
              <a:rPr lang="es-MX" dirty="0" smtClean="0"/>
              <a:t>Busca factores comunes a un conjunto de variables (ítems)</a:t>
            </a:r>
          </a:p>
          <a:p>
            <a:r>
              <a:rPr lang="es-MX" dirty="0" smtClean="0"/>
              <a:t>Establece conjuntos con grandes correlaciones.</a:t>
            </a:r>
            <a:endParaRPr lang="es-MX" dirty="0"/>
          </a:p>
        </p:txBody>
      </p:sp>
    </p:spTree>
    <p:extLst>
      <p:ext uri="{BB962C8B-B14F-4D97-AF65-F5344CB8AC3E}">
        <p14:creationId xmlns:p14="http://schemas.microsoft.com/office/powerpoint/2010/main" val="14272681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r>
              <a:rPr lang="es-MX" sz="1600" dirty="0">
                <a:effectLst/>
              </a:rPr>
              <a:t>Gardner, R. G. (2003). </a:t>
            </a:r>
            <a:r>
              <a:rPr lang="es-MX" sz="1600" i="1" dirty="0">
                <a:effectLst/>
              </a:rPr>
              <a:t>Estadística para psicología usando SPSS para Windows</a:t>
            </a:r>
            <a:r>
              <a:rPr lang="es-MX" sz="1600" dirty="0">
                <a:effectLst/>
              </a:rPr>
              <a:t>. México: Prentice Hall</a:t>
            </a:r>
            <a:r>
              <a:rPr lang="es-MX" sz="1600" dirty="0" smtClean="0">
                <a:effectLst/>
              </a:rPr>
              <a:t>.</a:t>
            </a:r>
          </a:p>
          <a:p>
            <a:r>
              <a:rPr lang="es-MX" sz="1600" dirty="0" err="1" smtClean="0">
                <a:effectLst/>
              </a:rPr>
              <a:t>Hair</a:t>
            </a:r>
            <a:r>
              <a:rPr lang="es-MX" sz="1600" dirty="0" smtClean="0">
                <a:effectLst/>
              </a:rPr>
              <a:t>, J. F., Anderson, R. E., </a:t>
            </a:r>
            <a:r>
              <a:rPr lang="es-MX" sz="1600" dirty="0" err="1" smtClean="0">
                <a:effectLst/>
              </a:rPr>
              <a:t>Tatham</a:t>
            </a:r>
            <a:r>
              <a:rPr lang="es-MX" sz="1600" dirty="0" smtClean="0">
                <a:effectLst/>
              </a:rPr>
              <a:t>, R. L. Black, W. C. (2007). </a:t>
            </a:r>
            <a:r>
              <a:rPr lang="es-MX" sz="1600" i="1" dirty="0" smtClean="0">
                <a:effectLst/>
              </a:rPr>
              <a:t>Análisis </a:t>
            </a:r>
            <a:r>
              <a:rPr lang="es-MX" sz="1600" i="1" dirty="0" err="1" smtClean="0">
                <a:effectLst/>
              </a:rPr>
              <a:t>multivariante</a:t>
            </a:r>
            <a:r>
              <a:rPr lang="es-MX" sz="1600" dirty="0" smtClean="0">
                <a:effectLst/>
              </a:rPr>
              <a:t>. España: </a:t>
            </a:r>
            <a:r>
              <a:rPr lang="es-MX" sz="1600" dirty="0">
                <a:effectLst/>
              </a:rPr>
              <a:t>Pearson Prentice Hall</a:t>
            </a:r>
            <a:r>
              <a:rPr lang="es-MX" sz="1600" dirty="0" smtClean="0">
                <a:effectLst/>
              </a:rPr>
              <a:t>.</a:t>
            </a:r>
          </a:p>
          <a:p>
            <a:r>
              <a:rPr lang="es-MX" sz="1600" dirty="0" err="1" smtClean="0">
                <a:effectLst/>
              </a:rPr>
              <a:t>Kerlinger</a:t>
            </a:r>
            <a:r>
              <a:rPr lang="es-MX" sz="1600" dirty="0" smtClean="0">
                <a:effectLst/>
              </a:rPr>
              <a:t>, F. N. y Lee. H. B. (2002). </a:t>
            </a:r>
            <a:r>
              <a:rPr lang="es-MX" sz="1600" i="1" dirty="0" smtClean="0">
                <a:effectLst/>
              </a:rPr>
              <a:t>Investigación del comportamiento. Métodos de investigación en ciencias sociales. </a:t>
            </a:r>
            <a:r>
              <a:rPr lang="es-MX" sz="1600" dirty="0" smtClean="0">
                <a:effectLst/>
              </a:rPr>
              <a:t>México: McGraw Hill.</a:t>
            </a:r>
          </a:p>
          <a:p>
            <a:r>
              <a:rPr lang="es-MX" sz="1600" dirty="0" err="1" smtClean="0">
                <a:effectLst/>
              </a:rPr>
              <a:t>Macia</a:t>
            </a:r>
            <a:r>
              <a:rPr lang="es-MX" sz="1600" dirty="0" smtClean="0">
                <a:effectLst/>
              </a:rPr>
              <a:t>, F. (2010). Validez de los test y el análisis factorial: Nociones generales. </a:t>
            </a:r>
            <a:r>
              <a:rPr lang="es-MX" sz="1600" i="1" dirty="0" smtClean="0">
                <a:effectLst/>
              </a:rPr>
              <a:t>Ciencia y Trabajo</a:t>
            </a:r>
            <a:r>
              <a:rPr lang="es-MX" sz="1600" dirty="0" smtClean="0">
                <a:effectLst/>
              </a:rPr>
              <a:t>, 35, 276-280.</a:t>
            </a:r>
          </a:p>
          <a:p>
            <a:r>
              <a:rPr lang="es-MX" sz="1600" dirty="0" err="1" smtClean="0">
                <a:effectLst/>
              </a:rPr>
              <a:t>Nunnally</a:t>
            </a:r>
            <a:r>
              <a:rPr lang="es-MX" sz="1600" dirty="0" smtClean="0">
                <a:effectLst/>
              </a:rPr>
              <a:t>, J. C. (1991). </a:t>
            </a:r>
            <a:r>
              <a:rPr lang="es-MX" sz="1600" i="1" dirty="0" smtClean="0">
                <a:effectLst/>
              </a:rPr>
              <a:t>Teoría psicométrica.</a:t>
            </a:r>
            <a:r>
              <a:rPr lang="es-MX" sz="1600" dirty="0" smtClean="0">
                <a:effectLst/>
              </a:rPr>
              <a:t> México: Trillas.</a:t>
            </a:r>
          </a:p>
          <a:p>
            <a:r>
              <a:rPr lang="es-MX" sz="1600" dirty="0">
                <a:effectLst/>
              </a:rPr>
              <a:t>Pérez, C. (2008). </a:t>
            </a:r>
            <a:r>
              <a:rPr lang="es-MX" sz="1600" i="1" dirty="0">
                <a:effectLst/>
              </a:rPr>
              <a:t>Técnicas de análisis </a:t>
            </a:r>
            <a:r>
              <a:rPr lang="es-MX" sz="1600" i="1" dirty="0" err="1">
                <a:effectLst/>
              </a:rPr>
              <a:t>multivariante</a:t>
            </a:r>
            <a:r>
              <a:rPr lang="es-MX" sz="1600" i="1" dirty="0">
                <a:effectLst/>
              </a:rPr>
              <a:t> de datos. Aplicación con SPSS</a:t>
            </a:r>
            <a:r>
              <a:rPr lang="es-MX" sz="1600" dirty="0">
                <a:effectLst/>
              </a:rPr>
              <a:t>.  España: Pearson Prentice Hall</a:t>
            </a:r>
            <a:r>
              <a:rPr lang="es-MX" sz="1600" dirty="0" smtClean="0">
                <a:effectLst/>
              </a:rPr>
              <a:t>.</a:t>
            </a:r>
          </a:p>
          <a:p>
            <a:r>
              <a:rPr lang="es-MX" sz="1600" dirty="0" smtClean="0">
                <a:effectLst/>
              </a:rPr>
              <a:t>Pérez, J. A., Chacón, S. y Moreno, R. (2000). Validez de constructo: el uso de análisis factorial exploratorio-confirmatorio para obtener evidencias de validez. </a:t>
            </a:r>
            <a:r>
              <a:rPr lang="es-MX" sz="1600" i="1" dirty="0" err="1" smtClean="0">
                <a:effectLst/>
              </a:rPr>
              <a:t>Psicothema</a:t>
            </a:r>
            <a:r>
              <a:rPr lang="es-MX" sz="1600" i="1" dirty="0" smtClean="0">
                <a:effectLst/>
              </a:rPr>
              <a:t>,</a:t>
            </a:r>
            <a:r>
              <a:rPr lang="es-MX" sz="1600" dirty="0" smtClean="0">
                <a:effectLst/>
              </a:rPr>
              <a:t> 2, 442-446.</a:t>
            </a:r>
          </a:p>
          <a:p>
            <a:r>
              <a:rPr lang="es-MX" sz="1600" dirty="0" err="1" smtClean="0">
                <a:effectLst/>
              </a:rPr>
              <a:t>Visauta</a:t>
            </a:r>
            <a:r>
              <a:rPr lang="es-MX" sz="1600" dirty="0" smtClean="0">
                <a:effectLst/>
              </a:rPr>
              <a:t>, B. y </a:t>
            </a:r>
            <a:r>
              <a:rPr lang="es-MX" sz="1600" dirty="0" err="1" smtClean="0">
                <a:effectLst/>
              </a:rPr>
              <a:t>martori</a:t>
            </a:r>
            <a:r>
              <a:rPr lang="es-MX" sz="1600" dirty="0" smtClean="0">
                <a:effectLst/>
              </a:rPr>
              <a:t>, J. C. (2003). </a:t>
            </a:r>
            <a:r>
              <a:rPr lang="es-MX" sz="1600" i="1" dirty="0" smtClean="0">
                <a:effectLst/>
              </a:rPr>
              <a:t>Análisis estadístico con SPSS para Windows. </a:t>
            </a:r>
            <a:r>
              <a:rPr lang="es-MX" sz="1600" i="1" dirty="0" err="1" smtClean="0">
                <a:effectLst/>
              </a:rPr>
              <a:t>Estadistica</a:t>
            </a:r>
            <a:r>
              <a:rPr lang="es-MX" sz="1600" i="1" dirty="0" smtClean="0">
                <a:effectLst/>
              </a:rPr>
              <a:t> </a:t>
            </a:r>
            <a:r>
              <a:rPr lang="es-MX" sz="1600" i="1" dirty="0" err="1" smtClean="0">
                <a:effectLst/>
              </a:rPr>
              <a:t>multivariante</a:t>
            </a:r>
            <a:r>
              <a:rPr lang="es-MX" sz="1600" i="1" dirty="0" smtClean="0">
                <a:effectLst/>
              </a:rPr>
              <a:t> </a:t>
            </a:r>
            <a:r>
              <a:rPr lang="es-MX" sz="1600" i="1" dirty="0" err="1" smtClean="0">
                <a:effectLst/>
              </a:rPr>
              <a:t>v.II</a:t>
            </a:r>
            <a:r>
              <a:rPr lang="es-MX" sz="1600" i="1" dirty="0" smtClean="0">
                <a:effectLst/>
              </a:rPr>
              <a:t>. México</a:t>
            </a:r>
            <a:r>
              <a:rPr lang="es-MX" sz="1600" dirty="0">
                <a:effectLst/>
              </a:rPr>
              <a:t> : McGraw Hill.</a:t>
            </a:r>
          </a:p>
          <a:p>
            <a:r>
              <a:rPr lang="es-MX" sz="1600" dirty="0" err="1" smtClean="0">
                <a:effectLst/>
              </a:rPr>
              <a:t>Yela</a:t>
            </a:r>
            <a:r>
              <a:rPr lang="es-MX" sz="1600" dirty="0" smtClean="0">
                <a:effectLst/>
              </a:rPr>
              <a:t>, M. (1996). Los test. </a:t>
            </a:r>
            <a:r>
              <a:rPr lang="es-MX" sz="1600" i="1" dirty="0" err="1" smtClean="0">
                <a:effectLst/>
              </a:rPr>
              <a:t>Psicothema</a:t>
            </a:r>
            <a:r>
              <a:rPr lang="es-MX" sz="1600" i="1" dirty="0" smtClean="0">
                <a:effectLst/>
              </a:rPr>
              <a:t>, </a:t>
            </a:r>
            <a:r>
              <a:rPr lang="es-MX" sz="1600" dirty="0" smtClean="0">
                <a:effectLst/>
              </a:rPr>
              <a:t>8, </a:t>
            </a:r>
            <a:r>
              <a:rPr lang="es-MX" sz="1600" dirty="0" err="1" smtClean="0">
                <a:effectLst/>
              </a:rPr>
              <a:t>supl</a:t>
            </a:r>
            <a:r>
              <a:rPr lang="es-MX" sz="1600" dirty="0" smtClean="0">
                <a:effectLst/>
              </a:rPr>
              <a:t>., 249-263.</a:t>
            </a:r>
          </a:p>
          <a:p>
            <a:r>
              <a:rPr lang="es-MX" sz="1600" dirty="0" err="1">
                <a:effectLst/>
              </a:rPr>
              <a:t>Yela</a:t>
            </a:r>
            <a:r>
              <a:rPr lang="es-MX" sz="1600" dirty="0">
                <a:effectLst/>
              </a:rPr>
              <a:t>, M. (1996). Los </a:t>
            </a:r>
            <a:r>
              <a:rPr lang="es-MX" sz="1600" dirty="0" smtClean="0">
                <a:effectLst/>
              </a:rPr>
              <a:t>test y el análisis factorial. </a:t>
            </a:r>
            <a:r>
              <a:rPr lang="es-MX" sz="1600" i="1" dirty="0" err="1">
                <a:effectLst/>
              </a:rPr>
              <a:t>Psicothema</a:t>
            </a:r>
            <a:r>
              <a:rPr lang="es-MX" sz="1600" i="1" dirty="0">
                <a:effectLst/>
              </a:rPr>
              <a:t>, </a:t>
            </a:r>
            <a:r>
              <a:rPr lang="es-MX" sz="1600" dirty="0">
                <a:effectLst/>
              </a:rPr>
              <a:t>8, </a:t>
            </a:r>
            <a:r>
              <a:rPr lang="es-MX" sz="1600" dirty="0" err="1">
                <a:effectLst/>
              </a:rPr>
              <a:t>supl</a:t>
            </a:r>
            <a:r>
              <a:rPr lang="es-MX" sz="1600" dirty="0">
                <a:effectLst/>
              </a:rPr>
              <a:t>., </a:t>
            </a:r>
            <a:r>
              <a:rPr lang="es-MX" sz="1600" dirty="0" smtClean="0">
                <a:effectLst/>
              </a:rPr>
              <a:t>73-88.</a:t>
            </a:r>
          </a:p>
          <a:p>
            <a:r>
              <a:rPr lang="es-MX" sz="1600" dirty="0" err="1" smtClean="0">
                <a:effectLst/>
              </a:rPr>
              <a:t>Yela</a:t>
            </a:r>
            <a:r>
              <a:rPr lang="es-MX" sz="1600" dirty="0" smtClean="0">
                <a:effectLst/>
              </a:rPr>
              <a:t>, M. (1997). </a:t>
            </a:r>
            <a:r>
              <a:rPr lang="es-MX" sz="1600" i="1" dirty="0" smtClean="0">
                <a:effectLst/>
              </a:rPr>
              <a:t>La técnica del análisis factorial. Un método de investigación en psicología y pedagogía.</a:t>
            </a:r>
            <a:r>
              <a:rPr lang="es-MX" sz="1600" dirty="0" smtClean="0">
                <a:effectLst/>
              </a:rPr>
              <a:t> Madrid, España: Biblioteca Nueva.</a:t>
            </a:r>
            <a:endParaRPr lang="es-MX" sz="1600" dirty="0"/>
          </a:p>
        </p:txBody>
      </p:sp>
    </p:spTree>
    <p:extLst>
      <p:ext uri="{BB962C8B-B14F-4D97-AF65-F5344CB8AC3E}">
        <p14:creationId xmlns:p14="http://schemas.microsoft.com/office/powerpoint/2010/main" val="2227176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Contenido</a:t>
            </a:r>
            <a:endParaRPr lang="es-MX" dirty="0"/>
          </a:p>
        </p:txBody>
      </p:sp>
      <p:sp>
        <p:nvSpPr>
          <p:cNvPr id="3" name="2 Marcador de contenido"/>
          <p:cNvSpPr>
            <a:spLocks noGrp="1"/>
          </p:cNvSpPr>
          <p:nvPr>
            <p:ph idx="1"/>
          </p:nvPr>
        </p:nvSpPr>
        <p:spPr>
          <a:xfrm>
            <a:off x="1804737" y="1666182"/>
            <a:ext cx="8229600" cy="3820217"/>
          </a:xfrm>
        </p:spPr>
        <p:txBody>
          <a:bodyPr/>
          <a:lstStyle/>
          <a:p>
            <a:r>
              <a:rPr lang="es-MX" dirty="0" smtClean="0">
                <a:latin typeface="Times New Roman" panose="02020603050405020304" pitchFamily="18" charset="0"/>
                <a:cs typeface="Times New Roman" panose="02020603050405020304" pitchFamily="18" charset="0"/>
              </a:rPr>
              <a:t>Antecedentes del Análisis Factorial (AF).</a:t>
            </a:r>
          </a:p>
          <a:p>
            <a:r>
              <a:rPr lang="es-MX" dirty="0" smtClean="0">
                <a:latin typeface="Times New Roman" panose="02020603050405020304" pitchFamily="18" charset="0"/>
                <a:cs typeface="Times New Roman" panose="02020603050405020304" pitchFamily="18" charset="0"/>
              </a:rPr>
              <a:t>Teoría del AF.</a:t>
            </a:r>
          </a:p>
          <a:p>
            <a:r>
              <a:rPr lang="es-MX" dirty="0" smtClean="0">
                <a:latin typeface="Times New Roman" panose="02020603050405020304" pitchFamily="18" charset="0"/>
                <a:cs typeface="Times New Roman" panose="02020603050405020304" pitchFamily="18" charset="0"/>
              </a:rPr>
              <a:t>Ejemplo de cálculo utilizando el programa SPSS 24.</a:t>
            </a:r>
          </a:p>
          <a:p>
            <a:r>
              <a:rPr lang="es-MX" dirty="0" smtClean="0">
                <a:latin typeface="Times New Roman" panose="02020603050405020304" pitchFamily="18" charset="0"/>
                <a:cs typeface="Times New Roman" panose="02020603050405020304" pitchFamily="18" charset="0"/>
              </a:rPr>
              <a:t>Interpretación del AF. La matriz de factores.</a:t>
            </a:r>
            <a:endParaRPr lang="es-MX" i="1" dirty="0" smtClean="0">
              <a:latin typeface="Times New Roman" panose="02020603050405020304" pitchFamily="18" charset="0"/>
              <a:cs typeface="Times New Roman" panose="02020603050405020304" pitchFamily="18" charset="0"/>
            </a:endParaRPr>
          </a:p>
          <a:p>
            <a:r>
              <a:rPr lang="es-MX" dirty="0" smtClean="0">
                <a:latin typeface="Times New Roman" panose="02020603050405020304" pitchFamily="18" charset="0"/>
                <a:cs typeface="Times New Roman" panose="02020603050405020304" pitchFamily="18" charset="0"/>
              </a:rPr>
              <a:t>Bibliografía básica.</a:t>
            </a:r>
            <a:endParaRPr lang="es-MX"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38950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5347119" y="4941888"/>
            <a:ext cx="6008687" cy="1130300"/>
          </a:xfrm>
        </p:spPr>
        <p:txBody>
          <a:bodyPr/>
          <a:lstStyle/>
          <a:p>
            <a:pPr>
              <a:lnSpc>
                <a:spcPct val="80000"/>
              </a:lnSpc>
            </a:pPr>
            <a:r>
              <a:rPr lang="es-ES_tradnl" sz="2400" dirty="0">
                <a:latin typeface="Andalus" pitchFamily="18" charset="-78"/>
                <a:cs typeface="Andalus" pitchFamily="18" charset="-78"/>
              </a:rPr>
              <a:t>Dr. en Ed. Carlos Saúl Juárez Lugo</a:t>
            </a:r>
          </a:p>
          <a:p>
            <a:pPr>
              <a:lnSpc>
                <a:spcPct val="80000"/>
              </a:lnSpc>
            </a:pPr>
            <a:r>
              <a:rPr lang="es-ES_tradnl" sz="1600" dirty="0" smtClean="0">
                <a:latin typeface="Bookman Old Style" pitchFamily="18" charset="0"/>
              </a:rPr>
              <a:t>Taller de Elaboración de Instrumentos</a:t>
            </a:r>
            <a:endParaRPr lang="es-ES_tradnl" sz="1600" dirty="0">
              <a:latin typeface="Bookman Old Style" pitchFamily="18" charset="0"/>
            </a:endParaRPr>
          </a:p>
          <a:p>
            <a:pPr>
              <a:lnSpc>
                <a:spcPct val="80000"/>
              </a:lnSpc>
            </a:pPr>
            <a:r>
              <a:rPr lang="es-ES_tradnl" sz="1600" dirty="0">
                <a:latin typeface="Bookman Old Style" pitchFamily="18" charset="0"/>
              </a:rPr>
              <a:t>Centro Universitario UAEM Ecatepec</a:t>
            </a:r>
          </a:p>
          <a:p>
            <a:pPr>
              <a:lnSpc>
                <a:spcPct val="80000"/>
              </a:lnSpc>
            </a:pPr>
            <a:r>
              <a:rPr lang="es-ES_tradnl" sz="1600" dirty="0" smtClean="0">
                <a:latin typeface="Bookman Old Style" pitchFamily="18" charset="0"/>
              </a:rPr>
              <a:t>2017</a:t>
            </a:r>
            <a:endParaRPr lang="es-ES_tradnl" sz="1600" dirty="0">
              <a:latin typeface="Bookman Old Style" pitchFamily="18" charset="0"/>
            </a:endParaRPr>
          </a:p>
        </p:txBody>
      </p:sp>
      <p:sp>
        <p:nvSpPr>
          <p:cNvPr id="2050" name="Rectangle 2"/>
          <p:cNvSpPr>
            <a:spLocks noGrp="1" noChangeArrowheads="1"/>
          </p:cNvSpPr>
          <p:nvPr>
            <p:ph type="ctrTitle"/>
          </p:nvPr>
        </p:nvSpPr>
        <p:spPr>
          <a:xfrm>
            <a:off x="914400" y="1026695"/>
            <a:ext cx="10363200" cy="3625516"/>
          </a:xfrm>
        </p:spPr>
        <p:txBody>
          <a:bodyPr/>
          <a:lstStyle/>
          <a:p>
            <a:r>
              <a:rPr lang="es-ES" sz="4800" dirty="0"/>
              <a:t>Análisis Factorial de un Instrumento</a:t>
            </a:r>
          </a:p>
        </p:txBody>
      </p:sp>
    </p:spTree>
    <p:extLst>
      <p:ext uri="{BB962C8B-B14F-4D97-AF65-F5344CB8AC3E}">
        <p14:creationId xmlns:p14="http://schemas.microsoft.com/office/powerpoint/2010/main" val="1750765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Análisis Factorial (AF)</a:t>
            </a:r>
            <a:endParaRPr lang="es-MX" dirty="0"/>
          </a:p>
        </p:txBody>
      </p:sp>
      <p:sp>
        <p:nvSpPr>
          <p:cNvPr id="3" name="Marcador de contenido 2"/>
          <p:cNvSpPr>
            <a:spLocks noGrp="1"/>
          </p:cNvSpPr>
          <p:nvPr>
            <p:ph idx="1"/>
          </p:nvPr>
        </p:nvSpPr>
        <p:spPr>
          <a:xfrm>
            <a:off x="609600" y="2610196"/>
            <a:ext cx="10972800" cy="3520730"/>
          </a:xfrm>
        </p:spPr>
        <p:txBody>
          <a:bodyPr/>
          <a:lstStyle/>
          <a:p>
            <a:r>
              <a:rPr lang="es-MX" dirty="0" smtClean="0"/>
              <a:t>La técnica del análisis factorial (AF) permite agrupar una alto número de variables en un conjunto de factores más reducido mediante subconjuntos de variables que correlacionan alto entre sí en relación con otros subconjuntos, lo cual permitiría explicar un fenómeno más complejo de manera parsimoniosa </a:t>
            </a:r>
            <a:r>
              <a:rPr lang="es-MX" sz="1600" dirty="0" smtClean="0"/>
              <a:t>(</a:t>
            </a:r>
            <a:r>
              <a:rPr lang="es-MX" sz="1600" dirty="0" err="1" smtClean="0"/>
              <a:t>Macia</a:t>
            </a:r>
            <a:r>
              <a:rPr lang="es-MX" sz="1600" dirty="0" smtClean="0"/>
              <a:t>, 2010, 276).</a:t>
            </a:r>
            <a:endParaRPr lang="es-MX" dirty="0"/>
          </a:p>
        </p:txBody>
      </p:sp>
    </p:spTree>
    <p:extLst>
      <p:ext uri="{BB962C8B-B14F-4D97-AF65-F5344CB8AC3E}">
        <p14:creationId xmlns:p14="http://schemas.microsoft.com/office/powerpoint/2010/main" val="24795885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a:t>
            </a:r>
            <a:endParaRPr lang="es-MX" dirty="0"/>
          </a:p>
        </p:txBody>
      </p:sp>
      <p:sp>
        <p:nvSpPr>
          <p:cNvPr id="3" name="Marcador de contenido 2"/>
          <p:cNvSpPr>
            <a:spLocks noGrp="1"/>
          </p:cNvSpPr>
          <p:nvPr>
            <p:ph idx="1"/>
          </p:nvPr>
        </p:nvSpPr>
        <p:spPr/>
        <p:txBody>
          <a:bodyPr/>
          <a:lstStyle/>
          <a:p>
            <a:r>
              <a:rPr lang="es-MX" dirty="0" smtClean="0"/>
              <a:t>Es un método de la estadística multivariada ampliamente utilizado en el mundo de los test.</a:t>
            </a:r>
          </a:p>
          <a:p>
            <a:endParaRPr lang="es-MX" dirty="0"/>
          </a:p>
          <a:p>
            <a:r>
              <a:rPr lang="es-MX" dirty="0" smtClean="0"/>
              <a:t>Basta revisar las publicaciones relacionadas con los test y los instrumentos de medición en distintas áreas de conocimiento, en particular la psicología.</a:t>
            </a:r>
            <a:endParaRPr lang="es-MX" dirty="0"/>
          </a:p>
        </p:txBody>
      </p:sp>
    </p:spTree>
    <p:extLst>
      <p:ext uri="{BB962C8B-B14F-4D97-AF65-F5344CB8AC3E}">
        <p14:creationId xmlns:p14="http://schemas.microsoft.com/office/powerpoint/2010/main" val="496910994"/>
      </p:ext>
    </p:extLst>
  </p:cSld>
  <p:clrMapOvr>
    <a:masterClrMapping/>
  </p:clrMapOvr>
  <p:timing>
    <p:tnLst>
      <p:par>
        <p:cTn id="1" dur="indefinite" restart="never" nodeType="tmRoot"/>
      </p:par>
    </p:tnLst>
  </p:timing>
</p:sld>
</file>

<file path=ppt/theme/theme1.xml><?xml version="1.0" encoding="utf-8"?>
<a:theme xmlns:a="http://schemas.openxmlformats.org/drawingml/2006/main" name="Arce">
  <a:themeElements>
    <a:clrScheme name="Arc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Ar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rc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Arc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Arc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Arc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Arc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Arc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Arc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Arc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Arc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801</TotalTime>
  <Words>2221</Words>
  <Application>Microsoft Office PowerPoint</Application>
  <PresentationFormat>Panorámica</PresentationFormat>
  <Paragraphs>377</Paragraphs>
  <Slides>58</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58</vt:i4>
      </vt:variant>
    </vt:vector>
  </HeadingPairs>
  <TitlesOfParts>
    <vt:vector size="66" baseType="lpstr">
      <vt:lpstr>Andalus</vt:lpstr>
      <vt:lpstr>Arial</vt:lpstr>
      <vt:lpstr>Arial Bold</vt:lpstr>
      <vt:lpstr>Bookman Old Style</vt:lpstr>
      <vt:lpstr>Calibri</vt:lpstr>
      <vt:lpstr>Times New Roman</vt:lpstr>
      <vt:lpstr>Wingdings</vt:lpstr>
      <vt:lpstr>Arce</vt:lpstr>
      <vt:lpstr>Análisis Factorial de un Instrumento</vt:lpstr>
      <vt:lpstr>Datos curriculares</vt:lpstr>
      <vt:lpstr>Presentación de PowerPoint</vt:lpstr>
      <vt:lpstr>Presentación de PowerPoint</vt:lpstr>
      <vt:lpstr>Presentación de PowerPoint</vt:lpstr>
      <vt:lpstr>Contenido</vt:lpstr>
      <vt:lpstr>Análisis Factorial de un Instrumento</vt:lpstr>
      <vt:lpstr>Análisis Factorial (AF)</vt:lpstr>
      <vt:lpstr>AF</vt:lpstr>
      <vt:lpstr>AF</vt:lpstr>
      <vt:lpstr>AF - Historia</vt:lpstr>
      <vt:lpstr>AF - Historia</vt:lpstr>
      <vt:lpstr>AF - Historia</vt:lpstr>
      <vt:lpstr>AF - Historia</vt:lpstr>
      <vt:lpstr>La idea básica del AF</vt:lpstr>
      <vt:lpstr>Presentación de PowerPoint</vt:lpstr>
      <vt:lpstr>El AF y los test</vt:lpstr>
      <vt:lpstr>Test y su Diseño</vt:lpstr>
      <vt:lpstr>Valides de Constructo</vt:lpstr>
      <vt:lpstr>Validez</vt:lpstr>
      <vt:lpstr>AF Definición</vt:lpstr>
      <vt:lpstr>AF Definición</vt:lpstr>
      <vt:lpstr>AF Definición</vt:lpstr>
      <vt:lpstr>AF Exploratorio (afe) Procedimiento de cálculo</vt:lpstr>
      <vt:lpstr>Etapas del AF</vt:lpstr>
      <vt:lpstr>1. Preparación La matriz de correlación</vt:lpstr>
      <vt:lpstr>Preparación</vt:lpstr>
      <vt:lpstr>Kaiser-Meyer-Olkin (KMO)</vt:lpstr>
      <vt:lpstr>Esfericidad de Bartlett</vt:lpstr>
      <vt:lpstr>Presentación de PowerPoint</vt:lpstr>
      <vt:lpstr>2. Factorización la matriz de factores iniciales</vt:lpstr>
      <vt:lpstr>Factorización</vt:lpstr>
      <vt:lpstr>Métodos de Extracción</vt:lpstr>
      <vt:lpstr>Presentación de PowerPoint</vt:lpstr>
      <vt:lpstr>Presentación de PowerPoint</vt:lpstr>
      <vt:lpstr>3. Rotación</vt:lpstr>
      <vt:lpstr>Rotación</vt:lpstr>
      <vt:lpstr>4. interpretación</vt:lpstr>
      <vt:lpstr>Interpretación</vt:lpstr>
      <vt:lpstr>Desarrollo de un af con spss. La aproximación a un ejemplo</vt:lpstr>
      <vt:lpstr>Ejemplo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Interpretación</vt:lpstr>
      <vt:lpstr>Teoría – Instrumento - AF</vt:lpstr>
      <vt:lpstr>Presentación de PowerPoint</vt:lpstr>
      <vt:lpstr>Bibliografía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Saul Juarez Lugo</dc:creator>
  <cp:lastModifiedBy>Carlos Saul Juarez Lugo</cp:lastModifiedBy>
  <cp:revision>82</cp:revision>
  <dcterms:created xsi:type="dcterms:W3CDTF">2017-09-13T18:20:08Z</dcterms:created>
  <dcterms:modified xsi:type="dcterms:W3CDTF">2017-09-28T17:16:27Z</dcterms:modified>
</cp:coreProperties>
</file>