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3" r:id="rId8"/>
    <p:sldId id="261" r:id="rId9"/>
    <p:sldId id="264" r:id="rId10"/>
    <p:sldId id="277" r:id="rId11"/>
    <p:sldId id="265" r:id="rId12"/>
    <p:sldId id="266" r:id="rId13"/>
    <p:sldId id="267" r:id="rId14"/>
    <p:sldId id="279" r:id="rId15"/>
    <p:sldId id="280" r:id="rId16"/>
    <p:sldId id="281" r:id="rId17"/>
    <p:sldId id="268" r:id="rId18"/>
    <p:sldId id="269" r:id="rId19"/>
    <p:sldId id="270" r:id="rId20"/>
    <p:sldId id="282" r:id="rId21"/>
    <p:sldId id="283" r:id="rId22"/>
    <p:sldId id="271" r:id="rId23"/>
    <p:sldId id="275" r:id="rId24"/>
    <p:sldId id="276" r:id="rId25"/>
    <p:sldId id="272" r:id="rId26"/>
    <p:sldId id="273" r:id="rId27"/>
    <p:sldId id="285" r:id="rId28"/>
    <p:sldId id="274" r:id="rId29"/>
    <p:sldId id="284" r:id="rId30"/>
    <p:sldId id="278" r:id="rId31"/>
    <p:sldId id="286" r:id="rId32"/>
    <p:sldId id="287" r:id="rId33"/>
    <p:sldId id="288" r:id="rId34"/>
    <p:sldId id="289" r:id="rId35"/>
    <p:sldId id="290" r:id="rId36"/>
    <p:sldId id="291"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p:cViewPr varScale="1">
        <p:scale>
          <a:sx n="115" d="100"/>
          <a:sy n="115" d="100"/>
        </p:scale>
        <p:origin x="42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70362A-1687-48A1-A6CC-4FB35DDE6C03}"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ES"/>
        </a:p>
      </dgm:t>
    </dgm:pt>
    <dgm:pt modelId="{2258B34C-5F61-4AC1-8AAD-E050268A8BDA}">
      <dgm:prSet phldrT="[Texto]"/>
      <dgm:spPr/>
      <dgm:t>
        <a:bodyPr/>
        <a:lstStyle/>
        <a:p>
          <a:r>
            <a:rPr lang="es-ES" dirty="0" smtClean="0"/>
            <a:t>S</a:t>
          </a:r>
          <a:endParaRPr lang="es-ES" dirty="0"/>
        </a:p>
      </dgm:t>
    </dgm:pt>
    <dgm:pt modelId="{15B2172B-5C01-4D3F-950A-E6651C3623DF}" type="parTrans" cxnId="{D611887D-2C54-4F2A-809E-D3D8CBDB810E}">
      <dgm:prSet/>
      <dgm:spPr/>
      <dgm:t>
        <a:bodyPr/>
        <a:lstStyle/>
        <a:p>
          <a:endParaRPr lang="es-ES"/>
        </a:p>
      </dgm:t>
    </dgm:pt>
    <dgm:pt modelId="{5E6310F0-4924-4744-93CE-147147B34B36}" type="sibTrans" cxnId="{D611887D-2C54-4F2A-809E-D3D8CBDB810E}">
      <dgm:prSet/>
      <dgm:spPr/>
      <dgm:t>
        <a:bodyPr/>
        <a:lstStyle/>
        <a:p>
          <a:endParaRPr lang="es-ES"/>
        </a:p>
      </dgm:t>
    </dgm:pt>
    <dgm:pt modelId="{700AD819-1BFD-4811-9A4E-D576A6D89C31}">
      <dgm:prSet phldrT="[Texto]" custT="1"/>
      <dgm:spPr/>
      <dgm:t>
        <a:bodyPr/>
        <a:lstStyle/>
        <a:p>
          <a:pPr algn="just"/>
          <a:r>
            <a:rPr lang="es-ES" sz="1200" dirty="0" err="1" smtClean="0"/>
            <a:t>Specific</a:t>
          </a:r>
          <a:r>
            <a:rPr lang="es-ES" sz="1200" dirty="0" smtClean="0"/>
            <a:t> (Específico)</a:t>
          </a:r>
          <a:endParaRPr lang="es-ES" sz="1200" dirty="0"/>
        </a:p>
      </dgm:t>
    </dgm:pt>
    <dgm:pt modelId="{D6C08FD9-E2BD-4EFA-A28A-77ABA812731B}" type="parTrans" cxnId="{96BB8E45-2A06-4C6A-871C-163B06FD33B0}">
      <dgm:prSet/>
      <dgm:spPr/>
      <dgm:t>
        <a:bodyPr/>
        <a:lstStyle/>
        <a:p>
          <a:endParaRPr lang="es-ES"/>
        </a:p>
      </dgm:t>
    </dgm:pt>
    <dgm:pt modelId="{4CCE119E-1E98-4BEA-B087-01F89AFC5EC3}" type="sibTrans" cxnId="{96BB8E45-2A06-4C6A-871C-163B06FD33B0}">
      <dgm:prSet/>
      <dgm:spPr/>
      <dgm:t>
        <a:bodyPr/>
        <a:lstStyle/>
        <a:p>
          <a:endParaRPr lang="es-ES"/>
        </a:p>
      </dgm:t>
    </dgm:pt>
    <dgm:pt modelId="{BF5CA861-DFB5-45D2-A34A-183DC6B88C3F}">
      <dgm:prSet phldrT="[Texto]" custT="1"/>
      <dgm:spPr/>
      <dgm:t>
        <a:bodyPr/>
        <a:lstStyle/>
        <a:p>
          <a:pPr algn="just"/>
          <a:r>
            <a:rPr lang="es-ES" sz="1200" dirty="0" smtClean="0"/>
            <a:t>Los Objetivos deben detallarse y concentrarse de manera que se puedan desglosar en sub-objetivos para alcanzar el objetivo general.</a:t>
          </a:r>
          <a:endParaRPr lang="es-ES" sz="1200" dirty="0"/>
        </a:p>
      </dgm:t>
    </dgm:pt>
    <dgm:pt modelId="{2998448D-4E00-4C36-9417-1DA24C254CED}" type="parTrans" cxnId="{4A4FC77C-90BB-4303-9FFF-0103E0AEAD5F}">
      <dgm:prSet/>
      <dgm:spPr/>
      <dgm:t>
        <a:bodyPr/>
        <a:lstStyle/>
        <a:p>
          <a:endParaRPr lang="es-ES"/>
        </a:p>
      </dgm:t>
    </dgm:pt>
    <dgm:pt modelId="{EDE07C5B-6EAD-4BA1-B550-2E5C4AF0AD7D}" type="sibTrans" cxnId="{4A4FC77C-90BB-4303-9FFF-0103E0AEAD5F}">
      <dgm:prSet/>
      <dgm:spPr/>
      <dgm:t>
        <a:bodyPr/>
        <a:lstStyle/>
        <a:p>
          <a:endParaRPr lang="es-ES"/>
        </a:p>
      </dgm:t>
    </dgm:pt>
    <dgm:pt modelId="{66C58AD2-444F-4D74-861C-B16B170613B4}">
      <dgm:prSet phldrT="[Texto]"/>
      <dgm:spPr/>
      <dgm:t>
        <a:bodyPr/>
        <a:lstStyle/>
        <a:p>
          <a:r>
            <a:rPr lang="es-ES" dirty="0" smtClean="0"/>
            <a:t>M</a:t>
          </a:r>
          <a:endParaRPr lang="es-ES" dirty="0"/>
        </a:p>
      </dgm:t>
    </dgm:pt>
    <dgm:pt modelId="{328A305C-B5A8-4534-9D82-A63DD8231605}" type="parTrans" cxnId="{10E72FAA-D716-426C-83FB-8F0464338114}">
      <dgm:prSet/>
      <dgm:spPr/>
      <dgm:t>
        <a:bodyPr/>
        <a:lstStyle/>
        <a:p>
          <a:endParaRPr lang="es-ES"/>
        </a:p>
      </dgm:t>
    </dgm:pt>
    <dgm:pt modelId="{D81BC2E8-742A-40D6-8A97-8E1C42DE4FE6}" type="sibTrans" cxnId="{10E72FAA-D716-426C-83FB-8F0464338114}">
      <dgm:prSet/>
      <dgm:spPr/>
      <dgm:t>
        <a:bodyPr/>
        <a:lstStyle/>
        <a:p>
          <a:endParaRPr lang="es-ES"/>
        </a:p>
      </dgm:t>
    </dgm:pt>
    <dgm:pt modelId="{9FC5E0AF-3CED-4716-9252-3C8FB9A6A713}">
      <dgm:prSet phldrT="[Texto]" custT="1"/>
      <dgm:spPr/>
      <dgm:t>
        <a:bodyPr/>
        <a:lstStyle/>
        <a:p>
          <a:r>
            <a:rPr lang="es-ES" sz="1200" dirty="0" err="1" smtClean="0"/>
            <a:t>Measurable</a:t>
          </a:r>
          <a:r>
            <a:rPr lang="es-ES" sz="1200" dirty="0" smtClean="0"/>
            <a:t> (Medible)</a:t>
          </a:r>
          <a:endParaRPr lang="es-ES" sz="1200" dirty="0"/>
        </a:p>
      </dgm:t>
    </dgm:pt>
    <dgm:pt modelId="{CA4727AE-A784-43DC-AECB-146FB1689514}" type="parTrans" cxnId="{2C94EA2A-9C2C-4FAD-94FF-3788869EDF10}">
      <dgm:prSet/>
      <dgm:spPr/>
      <dgm:t>
        <a:bodyPr/>
        <a:lstStyle/>
        <a:p>
          <a:endParaRPr lang="es-ES"/>
        </a:p>
      </dgm:t>
    </dgm:pt>
    <dgm:pt modelId="{2A2853EC-AF4C-4D56-9D47-9647144FF6DF}" type="sibTrans" cxnId="{2C94EA2A-9C2C-4FAD-94FF-3788869EDF10}">
      <dgm:prSet/>
      <dgm:spPr/>
      <dgm:t>
        <a:bodyPr/>
        <a:lstStyle/>
        <a:p>
          <a:endParaRPr lang="es-ES"/>
        </a:p>
      </dgm:t>
    </dgm:pt>
    <dgm:pt modelId="{2917978D-EB4F-4C8C-8F47-E8FF9041F52A}">
      <dgm:prSet phldrT="[Texto]" custT="1"/>
      <dgm:spPr/>
      <dgm:t>
        <a:bodyPr/>
        <a:lstStyle/>
        <a:p>
          <a:r>
            <a:rPr lang="es-ES" sz="1200" dirty="0" smtClean="0"/>
            <a:t>El objetivo debe de ajustarse a criterios de medición factibles</a:t>
          </a:r>
          <a:endParaRPr lang="es-ES" sz="1200" dirty="0"/>
        </a:p>
      </dgm:t>
    </dgm:pt>
    <dgm:pt modelId="{435B40B5-5A17-42B6-9A64-E2E2D9492FD1}" type="parTrans" cxnId="{18AAB905-E7D4-4AE2-97F1-5CBDD6E58123}">
      <dgm:prSet/>
      <dgm:spPr/>
      <dgm:t>
        <a:bodyPr/>
        <a:lstStyle/>
        <a:p>
          <a:endParaRPr lang="es-ES"/>
        </a:p>
      </dgm:t>
    </dgm:pt>
    <dgm:pt modelId="{B4005730-C2DB-4F3A-AEAF-867B28A349F5}" type="sibTrans" cxnId="{18AAB905-E7D4-4AE2-97F1-5CBDD6E58123}">
      <dgm:prSet/>
      <dgm:spPr/>
      <dgm:t>
        <a:bodyPr/>
        <a:lstStyle/>
        <a:p>
          <a:endParaRPr lang="es-ES"/>
        </a:p>
      </dgm:t>
    </dgm:pt>
    <dgm:pt modelId="{033E8D65-71E6-40ED-AFE8-F847AF8BE1AA}">
      <dgm:prSet phldrT="[Texto]"/>
      <dgm:spPr/>
      <dgm:t>
        <a:bodyPr/>
        <a:lstStyle/>
        <a:p>
          <a:r>
            <a:rPr lang="es-ES" dirty="0" smtClean="0"/>
            <a:t>A</a:t>
          </a:r>
          <a:endParaRPr lang="es-ES" dirty="0"/>
        </a:p>
      </dgm:t>
    </dgm:pt>
    <dgm:pt modelId="{8EE2062D-E970-4B0D-B184-84729908EDD6}" type="parTrans" cxnId="{F3CFEE06-DADC-4E87-AD92-ECE897BBAB1B}">
      <dgm:prSet/>
      <dgm:spPr/>
      <dgm:t>
        <a:bodyPr/>
        <a:lstStyle/>
        <a:p>
          <a:endParaRPr lang="es-ES"/>
        </a:p>
      </dgm:t>
    </dgm:pt>
    <dgm:pt modelId="{41E9D006-BC1B-4047-9CCE-5FE3DC2C2887}" type="sibTrans" cxnId="{F3CFEE06-DADC-4E87-AD92-ECE897BBAB1B}">
      <dgm:prSet/>
      <dgm:spPr/>
      <dgm:t>
        <a:bodyPr/>
        <a:lstStyle/>
        <a:p>
          <a:endParaRPr lang="es-ES"/>
        </a:p>
      </dgm:t>
    </dgm:pt>
    <dgm:pt modelId="{FC31840B-7D97-43B8-96D7-53A2AD0A3CE8}">
      <dgm:prSet phldrT="[Texto]" custT="1"/>
      <dgm:spPr/>
      <dgm:t>
        <a:bodyPr/>
        <a:lstStyle/>
        <a:p>
          <a:r>
            <a:rPr lang="es-ES" sz="1200" dirty="0" err="1" smtClean="0"/>
            <a:t>Achievable</a:t>
          </a:r>
          <a:r>
            <a:rPr lang="es-ES" sz="1200" dirty="0" smtClean="0"/>
            <a:t> (Alcanzable)</a:t>
          </a:r>
          <a:endParaRPr lang="es-ES" sz="1200" dirty="0"/>
        </a:p>
      </dgm:t>
    </dgm:pt>
    <dgm:pt modelId="{E3093BC0-EF09-4AA7-8515-1219E8B2B5D5}" type="parTrans" cxnId="{157B01C5-084A-46E2-B044-A06AA418AA4C}">
      <dgm:prSet/>
      <dgm:spPr/>
      <dgm:t>
        <a:bodyPr/>
        <a:lstStyle/>
        <a:p>
          <a:endParaRPr lang="es-ES"/>
        </a:p>
      </dgm:t>
    </dgm:pt>
    <dgm:pt modelId="{CCCE003A-37F4-4B07-9046-B82C6BA60559}" type="sibTrans" cxnId="{157B01C5-084A-46E2-B044-A06AA418AA4C}">
      <dgm:prSet/>
      <dgm:spPr/>
      <dgm:t>
        <a:bodyPr/>
        <a:lstStyle/>
        <a:p>
          <a:endParaRPr lang="es-ES"/>
        </a:p>
      </dgm:t>
    </dgm:pt>
    <dgm:pt modelId="{FA91367B-8395-40D6-B14E-BC899B606DD0}">
      <dgm:prSet phldrT="[Texto]" custT="1"/>
      <dgm:spPr/>
      <dgm:t>
        <a:bodyPr/>
        <a:lstStyle/>
        <a:p>
          <a:r>
            <a:rPr lang="es-ES" sz="1200" dirty="0" smtClean="0"/>
            <a:t>Los objetivos tienen que ajustarse a la realidad de la persona y de su entorno de forma que sean retadores pero sin unas expectativas poco realistas</a:t>
          </a:r>
          <a:endParaRPr lang="es-ES" sz="1200" dirty="0"/>
        </a:p>
      </dgm:t>
    </dgm:pt>
    <dgm:pt modelId="{A5C40C17-5721-4800-9D8E-81B86049A782}" type="parTrans" cxnId="{51E0AECA-A3ED-4B2D-BBA8-3BEC5D4EFE51}">
      <dgm:prSet/>
      <dgm:spPr/>
      <dgm:t>
        <a:bodyPr/>
        <a:lstStyle/>
        <a:p>
          <a:endParaRPr lang="es-ES"/>
        </a:p>
      </dgm:t>
    </dgm:pt>
    <dgm:pt modelId="{845938DA-EC80-455E-B377-5140F9F1D538}" type="sibTrans" cxnId="{51E0AECA-A3ED-4B2D-BBA8-3BEC5D4EFE51}">
      <dgm:prSet/>
      <dgm:spPr/>
      <dgm:t>
        <a:bodyPr/>
        <a:lstStyle/>
        <a:p>
          <a:endParaRPr lang="es-ES"/>
        </a:p>
      </dgm:t>
    </dgm:pt>
    <dgm:pt modelId="{7458074C-A3E7-414B-8E85-F63752827600}">
      <dgm:prSet phldrT="[Texto]"/>
      <dgm:spPr/>
      <dgm:t>
        <a:bodyPr/>
        <a:lstStyle/>
        <a:p>
          <a:r>
            <a:rPr lang="es-ES" dirty="0" smtClean="0"/>
            <a:t>R</a:t>
          </a:r>
          <a:endParaRPr lang="es-ES" dirty="0"/>
        </a:p>
      </dgm:t>
    </dgm:pt>
    <dgm:pt modelId="{D522FDC0-9177-4C75-B7B0-EDDE7758DD55}" type="parTrans" cxnId="{5DD17436-A878-4F26-87D3-AF8714ABAB58}">
      <dgm:prSet/>
      <dgm:spPr/>
      <dgm:t>
        <a:bodyPr/>
        <a:lstStyle/>
        <a:p>
          <a:endParaRPr lang="es-ES"/>
        </a:p>
      </dgm:t>
    </dgm:pt>
    <dgm:pt modelId="{7AE48087-E948-45E2-BB97-84B1AC50B148}" type="sibTrans" cxnId="{5DD17436-A878-4F26-87D3-AF8714ABAB58}">
      <dgm:prSet/>
      <dgm:spPr/>
      <dgm:t>
        <a:bodyPr/>
        <a:lstStyle/>
        <a:p>
          <a:endParaRPr lang="es-ES"/>
        </a:p>
      </dgm:t>
    </dgm:pt>
    <dgm:pt modelId="{E969BF20-B85E-468B-8A09-AD41AF47AC97}">
      <dgm:prSet phldrT="[Texto]" custT="1"/>
      <dgm:spPr/>
      <dgm:t>
        <a:bodyPr/>
        <a:lstStyle/>
        <a:p>
          <a:r>
            <a:rPr lang="es-ES" sz="1200" dirty="0" err="1" smtClean="0"/>
            <a:t>Result-Oriented</a:t>
          </a:r>
          <a:r>
            <a:rPr lang="es-ES" sz="1200" dirty="0" smtClean="0"/>
            <a:t> (orientado a resultados)</a:t>
          </a:r>
          <a:endParaRPr lang="es-ES" sz="1200" dirty="0"/>
        </a:p>
      </dgm:t>
    </dgm:pt>
    <dgm:pt modelId="{33E37090-77C6-4330-98B9-567E15235BC8}" type="parTrans" cxnId="{555789D0-035E-4726-8C88-3D33E3C8D860}">
      <dgm:prSet/>
      <dgm:spPr/>
      <dgm:t>
        <a:bodyPr/>
        <a:lstStyle/>
        <a:p>
          <a:endParaRPr lang="es-ES"/>
        </a:p>
      </dgm:t>
    </dgm:pt>
    <dgm:pt modelId="{4DFA9E4B-EBA4-414F-B562-0103DDC2A402}" type="sibTrans" cxnId="{555789D0-035E-4726-8C88-3D33E3C8D860}">
      <dgm:prSet/>
      <dgm:spPr/>
      <dgm:t>
        <a:bodyPr/>
        <a:lstStyle/>
        <a:p>
          <a:endParaRPr lang="es-ES"/>
        </a:p>
      </dgm:t>
    </dgm:pt>
    <dgm:pt modelId="{D6DAA783-B4B5-4683-86B4-78F6C74D3FB7}">
      <dgm:prSet phldrT="[Texto]" custT="1"/>
      <dgm:spPr/>
      <dgm:t>
        <a:bodyPr/>
        <a:lstStyle/>
        <a:p>
          <a:r>
            <a:rPr lang="es-ES" sz="1200" dirty="0" smtClean="0"/>
            <a:t>El objetivo se redacta en función al resultado a lograr</a:t>
          </a:r>
          <a:endParaRPr lang="es-ES" sz="1200" dirty="0"/>
        </a:p>
      </dgm:t>
    </dgm:pt>
    <dgm:pt modelId="{3E907C0A-E5BE-407F-A8B1-9B7F2D0527C7}" type="parTrans" cxnId="{D4EDC0E1-5B02-463A-B041-A1A9C50F0AF2}">
      <dgm:prSet/>
      <dgm:spPr/>
      <dgm:t>
        <a:bodyPr/>
        <a:lstStyle/>
        <a:p>
          <a:endParaRPr lang="es-ES"/>
        </a:p>
      </dgm:t>
    </dgm:pt>
    <dgm:pt modelId="{E130B32B-3B8C-420E-BEF1-B36EDC30BF74}" type="sibTrans" cxnId="{D4EDC0E1-5B02-463A-B041-A1A9C50F0AF2}">
      <dgm:prSet/>
      <dgm:spPr/>
      <dgm:t>
        <a:bodyPr/>
        <a:lstStyle/>
        <a:p>
          <a:endParaRPr lang="es-ES"/>
        </a:p>
      </dgm:t>
    </dgm:pt>
    <dgm:pt modelId="{793CFABC-3073-43BF-9079-71FC595D29EB}">
      <dgm:prSet phldrT="[Texto]"/>
      <dgm:spPr/>
      <dgm:t>
        <a:bodyPr/>
        <a:lstStyle/>
        <a:p>
          <a:r>
            <a:rPr lang="es-ES" dirty="0" smtClean="0"/>
            <a:t>T</a:t>
          </a:r>
          <a:endParaRPr lang="es-ES" dirty="0"/>
        </a:p>
      </dgm:t>
    </dgm:pt>
    <dgm:pt modelId="{D9C6AF21-5654-4A8F-BC8A-ED58DF782D80}" type="parTrans" cxnId="{871D40E8-BA3C-4FB5-8901-BA0029BBC5A3}">
      <dgm:prSet/>
      <dgm:spPr/>
      <dgm:t>
        <a:bodyPr/>
        <a:lstStyle/>
        <a:p>
          <a:endParaRPr lang="es-ES"/>
        </a:p>
      </dgm:t>
    </dgm:pt>
    <dgm:pt modelId="{3440EEAD-89BE-4433-9361-B20DF5F0681F}" type="sibTrans" cxnId="{871D40E8-BA3C-4FB5-8901-BA0029BBC5A3}">
      <dgm:prSet/>
      <dgm:spPr/>
      <dgm:t>
        <a:bodyPr/>
        <a:lstStyle/>
        <a:p>
          <a:endParaRPr lang="es-ES"/>
        </a:p>
      </dgm:t>
    </dgm:pt>
    <dgm:pt modelId="{F6C7681B-3784-481B-88FD-D00135BDF81F}">
      <dgm:prSet phldrT="[Texto]" custT="1"/>
      <dgm:spPr/>
      <dgm:t>
        <a:bodyPr/>
        <a:lstStyle/>
        <a:p>
          <a:r>
            <a:rPr lang="es-ES" sz="1200" dirty="0" smtClean="0"/>
            <a:t>Time-</a:t>
          </a:r>
          <a:r>
            <a:rPr lang="es-ES" sz="1200" dirty="0" err="1" smtClean="0"/>
            <a:t>Limited</a:t>
          </a:r>
          <a:r>
            <a:rPr lang="es-ES" sz="1200" dirty="0" smtClean="0"/>
            <a:t> (Fecha limite de ejecución)</a:t>
          </a:r>
          <a:endParaRPr lang="es-ES" sz="1200" dirty="0"/>
        </a:p>
      </dgm:t>
    </dgm:pt>
    <dgm:pt modelId="{93FFE807-9941-406D-A9BD-0BEDC9B8E041}" type="parTrans" cxnId="{730A140B-F389-4529-954F-B17DD06E0180}">
      <dgm:prSet/>
      <dgm:spPr/>
      <dgm:t>
        <a:bodyPr/>
        <a:lstStyle/>
        <a:p>
          <a:endParaRPr lang="es-ES"/>
        </a:p>
      </dgm:t>
    </dgm:pt>
    <dgm:pt modelId="{D8F1CD6B-CB19-4E84-8A05-9C91F72BC556}" type="sibTrans" cxnId="{730A140B-F389-4529-954F-B17DD06E0180}">
      <dgm:prSet/>
      <dgm:spPr/>
      <dgm:t>
        <a:bodyPr/>
        <a:lstStyle/>
        <a:p>
          <a:endParaRPr lang="es-ES"/>
        </a:p>
      </dgm:t>
    </dgm:pt>
    <dgm:pt modelId="{346F7FF0-EAB4-4AB6-B95A-9BA7917798D2}">
      <dgm:prSet phldrT="[Texto]" custT="1"/>
      <dgm:spPr/>
      <dgm:t>
        <a:bodyPr/>
        <a:lstStyle/>
        <a:p>
          <a:r>
            <a:rPr lang="es-ES" sz="1200" dirty="0" smtClean="0"/>
            <a:t>Debe tener un plazo de logro, concretando la fecha a partir de su planteamiento</a:t>
          </a:r>
          <a:endParaRPr lang="es-ES" sz="1200" dirty="0"/>
        </a:p>
      </dgm:t>
    </dgm:pt>
    <dgm:pt modelId="{5CAF689E-0408-47A6-8BE1-34DB8C2F86B3}" type="parTrans" cxnId="{F2398261-D481-462B-B392-332375BDBBF0}">
      <dgm:prSet/>
      <dgm:spPr/>
      <dgm:t>
        <a:bodyPr/>
        <a:lstStyle/>
        <a:p>
          <a:endParaRPr lang="es-ES"/>
        </a:p>
      </dgm:t>
    </dgm:pt>
    <dgm:pt modelId="{9CCFAC2C-F203-402D-861D-97FFBB5F66AF}" type="sibTrans" cxnId="{F2398261-D481-462B-B392-332375BDBBF0}">
      <dgm:prSet/>
      <dgm:spPr/>
      <dgm:t>
        <a:bodyPr/>
        <a:lstStyle/>
        <a:p>
          <a:endParaRPr lang="es-ES"/>
        </a:p>
      </dgm:t>
    </dgm:pt>
    <dgm:pt modelId="{95C703F8-3D7C-4320-B650-C853A77D4F64}" type="pres">
      <dgm:prSet presAssocID="{BC70362A-1687-48A1-A6CC-4FB35DDE6C03}" presName="list" presStyleCnt="0">
        <dgm:presLayoutVars>
          <dgm:dir/>
          <dgm:animLvl val="lvl"/>
        </dgm:presLayoutVars>
      </dgm:prSet>
      <dgm:spPr/>
    </dgm:pt>
    <dgm:pt modelId="{E6D23F40-6AF5-4EA2-93E8-9081C61AE1E4}" type="pres">
      <dgm:prSet presAssocID="{2258B34C-5F61-4AC1-8AAD-E050268A8BDA}" presName="posSpace" presStyleCnt="0"/>
      <dgm:spPr/>
    </dgm:pt>
    <dgm:pt modelId="{2CDC3018-7B04-4CEA-A38B-DCE8C1029864}" type="pres">
      <dgm:prSet presAssocID="{2258B34C-5F61-4AC1-8AAD-E050268A8BDA}" presName="vertFlow" presStyleCnt="0"/>
      <dgm:spPr/>
    </dgm:pt>
    <dgm:pt modelId="{666C16BE-86D5-4C18-8342-DBB8A573447C}" type="pres">
      <dgm:prSet presAssocID="{2258B34C-5F61-4AC1-8AAD-E050268A8BDA}" presName="topSpace" presStyleCnt="0"/>
      <dgm:spPr/>
    </dgm:pt>
    <dgm:pt modelId="{272EBD70-DF69-4C44-AC2B-4FDDCC5377D2}" type="pres">
      <dgm:prSet presAssocID="{2258B34C-5F61-4AC1-8AAD-E050268A8BDA}" presName="firstComp" presStyleCnt="0"/>
      <dgm:spPr/>
    </dgm:pt>
    <dgm:pt modelId="{BADEA719-B65A-4518-B7B7-909395B629A6}" type="pres">
      <dgm:prSet presAssocID="{2258B34C-5F61-4AC1-8AAD-E050268A8BDA}" presName="firstChild" presStyleLbl="bgAccFollowNode1" presStyleIdx="0" presStyleCnt="5" custScaleY="323574"/>
      <dgm:spPr/>
      <dgm:t>
        <a:bodyPr/>
        <a:lstStyle/>
        <a:p>
          <a:endParaRPr lang="es-ES"/>
        </a:p>
      </dgm:t>
    </dgm:pt>
    <dgm:pt modelId="{2B90FDF5-57FB-4CA4-8094-634B93926845}" type="pres">
      <dgm:prSet presAssocID="{2258B34C-5F61-4AC1-8AAD-E050268A8BDA}" presName="firstChildTx" presStyleLbl="bgAccFollowNode1" presStyleIdx="0" presStyleCnt="5">
        <dgm:presLayoutVars>
          <dgm:bulletEnabled val="1"/>
        </dgm:presLayoutVars>
      </dgm:prSet>
      <dgm:spPr/>
      <dgm:t>
        <a:bodyPr/>
        <a:lstStyle/>
        <a:p>
          <a:endParaRPr lang="es-ES"/>
        </a:p>
      </dgm:t>
    </dgm:pt>
    <dgm:pt modelId="{17C90924-1014-46CA-B08B-6FED9AE6135C}" type="pres">
      <dgm:prSet presAssocID="{2258B34C-5F61-4AC1-8AAD-E050268A8BDA}" presName="negSpace" presStyleCnt="0"/>
      <dgm:spPr/>
    </dgm:pt>
    <dgm:pt modelId="{B096D824-2EF0-41D8-A326-4DB7B1033E19}" type="pres">
      <dgm:prSet presAssocID="{2258B34C-5F61-4AC1-8AAD-E050268A8BDA}" presName="circle" presStyleLbl="node1" presStyleIdx="0" presStyleCnt="5"/>
      <dgm:spPr/>
      <dgm:t>
        <a:bodyPr/>
        <a:lstStyle/>
        <a:p>
          <a:endParaRPr lang="es-ES"/>
        </a:p>
      </dgm:t>
    </dgm:pt>
    <dgm:pt modelId="{0E45CF25-9A4A-4C42-A27E-8BCAD9DB5A05}" type="pres">
      <dgm:prSet presAssocID="{5E6310F0-4924-4744-93CE-147147B34B36}" presName="transSpace" presStyleCnt="0"/>
      <dgm:spPr/>
    </dgm:pt>
    <dgm:pt modelId="{58D46484-F655-4963-B37A-F1DBCF11FA2A}" type="pres">
      <dgm:prSet presAssocID="{66C58AD2-444F-4D74-861C-B16B170613B4}" presName="posSpace" presStyleCnt="0"/>
      <dgm:spPr/>
    </dgm:pt>
    <dgm:pt modelId="{FF344727-1646-46BD-AAE3-60AD13EF1C5E}" type="pres">
      <dgm:prSet presAssocID="{66C58AD2-444F-4D74-861C-B16B170613B4}" presName="vertFlow" presStyleCnt="0"/>
      <dgm:spPr/>
    </dgm:pt>
    <dgm:pt modelId="{13E2447E-BC2E-454D-BBA9-9829CA78F9BB}" type="pres">
      <dgm:prSet presAssocID="{66C58AD2-444F-4D74-861C-B16B170613B4}" presName="topSpace" presStyleCnt="0"/>
      <dgm:spPr/>
    </dgm:pt>
    <dgm:pt modelId="{447D362C-573B-4D3B-8807-B3A7EA0C7007}" type="pres">
      <dgm:prSet presAssocID="{66C58AD2-444F-4D74-861C-B16B170613B4}" presName="firstComp" presStyleCnt="0"/>
      <dgm:spPr/>
    </dgm:pt>
    <dgm:pt modelId="{9180A3D1-0D12-4B5B-84A3-DCF4D75D4974}" type="pres">
      <dgm:prSet presAssocID="{66C58AD2-444F-4D74-861C-B16B170613B4}" presName="firstChild" presStyleLbl="bgAccFollowNode1" presStyleIdx="1" presStyleCnt="5" custScaleY="220480"/>
      <dgm:spPr/>
      <dgm:t>
        <a:bodyPr/>
        <a:lstStyle/>
        <a:p>
          <a:endParaRPr lang="es-ES"/>
        </a:p>
      </dgm:t>
    </dgm:pt>
    <dgm:pt modelId="{838A2BA3-AD89-49AB-B386-899026F3BF2D}" type="pres">
      <dgm:prSet presAssocID="{66C58AD2-444F-4D74-861C-B16B170613B4}" presName="firstChildTx" presStyleLbl="bgAccFollowNode1" presStyleIdx="1" presStyleCnt="5">
        <dgm:presLayoutVars>
          <dgm:bulletEnabled val="1"/>
        </dgm:presLayoutVars>
      </dgm:prSet>
      <dgm:spPr/>
      <dgm:t>
        <a:bodyPr/>
        <a:lstStyle/>
        <a:p>
          <a:endParaRPr lang="es-ES"/>
        </a:p>
      </dgm:t>
    </dgm:pt>
    <dgm:pt modelId="{C7CA6C37-9119-49A7-9330-2C28A691B09A}" type="pres">
      <dgm:prSet presAssocID="{66C58AD2-444F-4D74-861C-B16B170613B4}" presName="negSpace" presStyleCnt="0"/>
      <dgm:spPr/>
    </dgm:pt>
    <dgm:pt modelId="{D3069F2F-97D6-455E-86B7-F309A6BAB3E1}" type="pres">
      <dgm:prSet presAssocID="{66C58AD2-444F-4D74-861C-B16B170613B4}" presName="circle" presStyleLbl="node1" presStyleIdx="1" presStyleCnt="5"/>
      <dgm:spPr/>
    </dgm:pt>
    <dgm:pt modelId="{46E1E8A5-D8AF-4F48-9F53-C8B23ECE9125}" type="pres">
      <dgm:prSet presAssocID="{D81BC2E8-742A-40D6-8A97-8E1C42DE4FE6}" presName="transSpace" presStyleCnt="0"/>
      <dgm:spPr/>
    </dgm:pt>
    <dgm:pt modelId="{DDC5FA4B-FB7E-4794-9C21-D9DAED8499A8}" type="pres">
      <dgm:prSet presAssocID="{033E8D65-71E6-40ED-AFE8-F847AF8BE1AA}" presName="posSpace" presStyleCnt="0"/>
      <dgm:spPr/>
    </dgm:pt>
    <dgm:pt modelId="{EB8B12AE-E6FA-47B5-80C3-A41D8A795921}" type="pres">
      <dgm:prSet presAssocID="{033E8D65-71E6-40ED-AFE8-F847AF8BE1AA}" presName="vertFlow" presStyleCnt="0"/>
      <dgm:spPr/>
    </dgm:pt>
    <dgm:pt modelId="{43F46AD8-9FD6-49E5-A8B4-BA9735E95B85}" type="pres">
      <dgm:prSet presAssocID="{033E8D65-71E6-40ED-AFE8-F847AF8BE1AA}" presName="topSpace" presStyleCnt="0"/>
      <dgm:spPr/>
    </dgm:pt>
    <dgm:pt modelId="{6DE6207C-F122-4A52-9DA3-97C1E851D346}" type="pres">
      <dgm:prSet presAssocID="{033E8D65-71E6-40ED-AFE8-F847AF8BE1AA}" presName="firstComp" presStyleCnt="0"/>
      <dgm:spPr/>
    </dgm:pt>
    <dgm:pt modelId="{32256560-7CEE-4E0C-AB6F-CCCED7106737}" type="pres">
      <dgm:prSet presAssocID="{033E8D65-71E6-40ED-AFE8-F847AF8BE1AA}" presName="firstChild" presStyleLbl="bgAccFollowNode1" presStyleIdx="2" presStyleCnt="5" custScaleY="346628"/>
      <dgm:spPr/>
      <dgm:t>
        <a:bodyPr/>
        <a:lstStyle/>
        <a:p>
          <a:endParaRPr lang="es-ES"/>
        </a:p>
      </dgm:t>
    </dgm:pt>
    <dgm:pt modelId="{4C88078A-FF1E-4C81-B105-160FB7069596}" type="pres">
      <dgm:prSet presAssocID="{033E8D65-71E6-40ED-AFE8-F847AF8BE1AA}" presName="firstChildTx" presStyleLbl="bgAccFollowNode1" presStyleIdx="2" presStyleCnt="5">
        <dgm:presLayoutVars>
          <dgm:bulletEnabled val="1"/>
        </dgm:presLayoutVars>
      </dgm:prSet>
      <dgm:spPr/>
      <dgm:t>
        <a:bodyPr/>
        <a:lstStyle/>
        <a:p>
          <a:endParaRPr lang="es-ES"/>
        </a:p>
      </dgm:t>
    </dgm:pt>
    <dgm:pt modelId="{803F60F1-FE41-47E9-BF76-C1A12182D7E8}" type="pres">
      <dgm:prSet presAssocID="{033E8D65-71E6-40ED-AFE8-F847AF8BE1AA}" presName="negSpace" presStyleCnt="0"/>
      <dgm:spPr/>
    </dgm:pt>
    <dgm:pt modelId="{F6C0063F-5521-43C3-BEAE-51C71DA7E4FC}" type="pres">
      <dgm:prSet presAssocID="{033E8D65-71E6-40ED-AFE8-F847AF8BE1AA}" presName="circle" presStyleLbl="node1" presStyleIdx="2" presStyleCnt="5"/>
      <dgm:spPr/>
    </dgm:pt>
    <dgm:pt modelId="{A64BDBC9-9B9A-4BB4-930A-ADB06AF6D760}" type="pres">
      <dgm:prSet presAssocID="{41E9D006-BC1B-4047-9CCE-5FE3DC2C2887}" presName="transSpace" presStyleCnt="0"/>
      <dgm:spPr/>
    </dgm:pt>
    <dgm:pt modelId="{05F4ED2D-EC26-49BD-8927-663F17E38C3B}" type="pres">
      <dgm:prSet presAssocID="{7458074C-A3E7-414B-8E85-F63752827600}" presName="posSpace" presStyleCnt="0"/>
      <dgm:spPr/>
    </dgm:pt>
    <dgm:pt modelId="{8CEBD225-8443-44E6-A9F4-1FF611E75DAB}" type="pres">
      <dgm:prSet presAssocID="{7458074C-A3E7-414B-8E85-F63752827600}" presName="vertFlow" presStyleCnt="0"/>
      <dgm:spPr/>
    </dgm:pt>
    <dgm:pt modelId="{FF08F8F8-490C-40C9-A885-5D4F9225DBB0}" type="pres">
      <dgm:prSet presAssocID="{7458074C-A3E7-414B-8E85-F63752827600}" presName="topSpace" presStyleCnt="0"/>
      <dgm:spPr/>
    </dgm:pt>
    <dgm:pt modelId="{6B97D6FF-9E75-49A9-8FD2-CFE4AC2989F2}" type="pres">
      <dgm:prSet presAssocID="{7458074C-A3E7-414B-8E85-F63752827600}" presName="firstComp" presStyleCnt="0"/>
      <dgm:spPr/>
    </dgm:pt>
    <dgm:pt modelId="{B327870D-EE0F-4EC8-9B6E-0506EE7284E1}" type="pres">
      <dgm:prSet presAssocID="{7458074C-A3E7-414B-8E85-F63752827600}" presName="firstChild" presStyleLbl="bgAccFollowNode1" presStyleIdx="3" presStyleCnt="5" custScaleY="255070"/>
      <dgm:spPr/>
      <dgm:t>
        <a:bodyPr/>
        <a:lstStyle/>
        <a:p>
          <a:endParaRPr lang="es-ES"/>
        </a:p>
      </dgm:t>
    </dgm:pt>
    <dgm:pt modelId="{6FF6DA62-E15E-4032-8667-F49665FD8666}" type="pres">
      <dgm:prSet presAssocID="{7458074C-A3E7-414B-8E85-F63752827600}" presName="firstChildTx" presStyleLbl="bgAccFollowNode1" presStyleIdx="3" presStyleCnt="5">
        <dgm:presLayoutVars>
          <dgm:bulletEnabled val="1"/>
        </dgm:presLayoutVars>
      </dgm:prSet>
      <dgm:spPr/>
      <dgm:t>
        <a:bodyPr/>
        <a:lstStyle/>
        <a:p>
          <a:endParaRPr lang="es-ES"/>
        </a:p>
      </dgm:t>
    </dgm:pt>
    <dgm:pt modelId="{B191519E-2001-4F9D-82D0-190E960E6609}" type="pres">
      <dgm:prSet presAssocID="{7458074C-A3E7-414B-8E85-F63752827600}" presName="negSpace" presStyleCnt="0"/>
      <dgm:spPr/>
    </dgm:pt>
    <dgm:pt modelId="{5EFA6E00-A37B-4EB7-A476-430AE95EBEDE}" type="pres">
      <dgm:prSet presAssocID="{7458074C-A3E7-414B-8E85-F63752827600}" presName="circle" presStyleLbl="node1" presStyleIdx="3" presStyleCnt="5"/>
      <dgm:spPr/>
    </dgm:pt>
    <dgm:pt modelId="{E6BDEB6A-685E-45E0-8E2F-AFABE64B0D69}" type="pres">
      <dgm:prSet presAssocID="{7AE48087-E948-45E2-BB97-84B1AC50B148}" presName="transSpace" presStyleCnt="0"/>
      <dgm:spPr/>
    </dgm:pt>
    <dgm:pt modelId="{39AFE140-2BB9-4614-B01E-22AD67733662}" type="pres">
      <dgm:prSet presAssocID="{793CFABC-3073-43BF-9079-71FC595D29EB}" presName="posSpace" presStyleCnt="0"/>
      <dgm:spPr/>
    </dgm:pt>
    <dgm:pt modelId="{B4B7BEB8-194A-4AFB-93BC-2F0C3104E0FD}" type="pres">
      <dgm:prSet presAssocID="{793CFABC-3073-43BF-9079-71FC595D29EB}" presName="vertFlow" presStyleCnt="0"/>
      <dgm:spPr/>
    </dgm:pt>
    <dgm:pt modelId="{0FD18C58-BFCB-4A5B-9FFB-6113A93532A1}" type="pres">
      <dgm:prSet presAssocID="{793CFABC-3073-43BF-9079-71FC595D29EB}" presName="topSpace" presStyleCnt="0"/>
      <dgm:spPr/>
    </dgm:pt>
    <dgm:pt modelId="{53B8648C-5AC4-4A6B-B872-8335A9E3F974}" type="pres">
      <dgm:prSet presAssocID="{793CFABC-3073-43BF-9079-71FC595D29EB}" presName="firstComp" presStyleCnt="0"/>
      <dgm:spPr/>
    </dgm:pt>
    <dgm:pt modelId="{0BBFEA83-1E0B-41B3-B697-6AB052C4CA6E}" type="pres">
      <dgm:prSet presAssocID="{793CFABC-3073-43BF-9079-71FC595D29EB}" presName="firstChild" presStyleLbl="bgAccFollowNode1" presStyleIdx="4" presStyleCnt="5" custScaleY="218829"/>
      <dgm:spPr/>
      <dgm:t>
        <a:bodyPr/>
        <a:lstStyle/>
        <a:p>
          <a:endParaRPr lang="es-ES"/>
        </a:p>
      </dgm:t>
    </dgm:pt>
    <dgm:pt modelId="{1C7A2A49-5B79-4C29-A14F-83FD47B8B0AC}" type="pres">
      <dgm:prSet presAssocID="{793CFABC-3073-43BF-9079-71FC595D29EB}" presName="firstChildTx" presStyleLbl="bgAccFollowNode1" presStyleIdx="4" presStyleCnt="5">
        <dgm:presLayoutVars>
          <dgm:bulletEnabled val="1"/>
        </dgm:presLayoutVars>
      </dgm:prSet>
      <dgm:spPr/>
      <dgm:t>
        <a:bodyPr/>
        <a:lstStyle/>
        <a:p>
          <a:endParaRPr lang="es-ES"/>
        </a:p>
      </dgm:t>
    </dgm:pt>
    <dgm:pt modelId="{C9CECC88-92E5-4565-828C-AE44E4FE24F1}" type="pres">
      <dgm:prSet presAssocID="{793CFABC-3073-43BF-9079-71FC595D29EB}" presName="negSpace" presStyleCnt="0"/>
      <dgm:spPr/>
    </dgm:pt>
    <dgm:pt modelId="{02F9C582-F7A7-404F-AA9F-8AF05AA29DAF}" type="pres">
      <dgm:prSet presAssocID="{793CFABC-3073-43BF-9079-71FC595D29EB}" presName="circle" presStyleLbl="node1" presStyleIdx="4" presStyleCnt="5"/>
      <dgm:spPr/>
    </dgm:pt>
  </dgm:ptLst>
  <dgm:cxnLst>
    <dgm:cxn modelId="{F3CFEE06-DADC-4E87-AD92-ECE897BBAB1B}" srcId="{BC70362A-1687-48A1-A6CC-4FB35DDE6C03}" destId="{033E8D65-71E6-40ED-AFE8-F847AF8BE1AA}" srcOrd="2" destOrd="0" parTransId="{8EE2062D-E970-4B0D-B184-84729908EDD6}" sibTransId="{41E9D006-BC1B-4047-9CCE-5FE3DC2C2887}"/>
    <dgm:cxn modelId="{4A4FC77C-90BB-4303-9FFF-0103E0AEAD5F}" srcId="{700AD819-1BFD-4811-9A4E-D576A6D89C31}" destId="{BF5CA861-DFB5-45D2-A34A-183DC6B88C3F}" srcOrd="0" destOrd="0" parTransId="{2998448D-4E00-4C36-9417-1DA24C254CED}" sibTransId="{EDE07C5B-6EAD-4BA1-B550-2E5C4AF0AD7D}"/>
    <dgm:cxn modelId="{730A140B-F389-4529-954F-B17DD06E0180}" srcId="{793CFABC-3073-43BF-9079-71FC595D29EB}" destId="{F6C7681B-3784-481B-88FD-D00135BDF81F}" srcOrd="0" destOrd="0" parTransId="{93FFE807-9941-406D-A9BD-0BEDC9B8E041}" sibTransId="{D8F1CD6B-CB19-4E84-8A05-9C91F72BC556}"/>
    <dgm:cxn modelId="{18AAB905-E7D4-4AE2-97F1-5CBDD6E58123}" srcId="{9FC5E0AF-3CED-4716-9252-3C8FB9A6A713}" destId="{2917978D-EB4F-4C8C-8F47-E8FF9041F52A}" srcOrd="0" destOrd="0" parTransId="{435B40B5-5A17-42B6-9A64-E2E2D9492FD1}" sibTransId="{B4005730-C2DB-4F3A-AEAF-867B28A349F5}"/>
    <dgm:cxn modelId="{F2398261-D481-462B-B392-332375BDBBF0}" srcId="{F6C7681B-3784-481B-88FD-D00135BDF81F}" destId="{346F7FF0-EAB4-4AB6-B95A-9BA7917798D2}" srcOrd="0" destOrd="0" parTransId="{5CAF689E-0408-47A6-8BE1-34DB8C2F86B3}" sibTransId="{9CCFAC2C-F203-402D-861D-97FFBB5F66AF}"/>
    <dgm:cxn modelId="{C174E468-4869-4176-8120-94C3DBCA470E}" type="presOf" srcId="{E969BF20-B85E-468B-8A09-AD41AF47AC97}" destId="{6FF6DA62-E15E-4032-8667-F49665FD8666}" srcOrd="1" destOrd="0" presId="urn:microsoft.com/office/officeart/2005/8/layout/hList9"/>
    <dgm:cxn modelId="{F493865D-63D4-4DBE-8BB6-D25764F631B5}" type="presOf" srcId="{2917978D-EB4F-4C8C-8F47-E8FF9041F52A}" destId="{838A2BA3-AD89-49AB-B386-899026F3BF2D}" srcOrd="1" destOrd="1" presId="urn:microsoft.com/office/officeart/2005/8/layout/hList9"/>
    <dgm:cxn modelId="{2C94EA2A-9C2C-4FAD-94FF-3788869EDF10}" srcId="{66C58AD2-444F-4D74-861C-B16B170613B4}" destId="{9FC5E0AF-3CED-4716-9252-3C8FB9A6A713}" srcOrd="0" destOrd="0" parTransId="{CA4727AE-A784-43DC-AECB-146FB1689514}" sibTransId="{2A2853EC-AF4C-4D56-9D47-9647144FF6DF}"/>
    <dgm:cxn modelId="{E3F60B0A-7029-48E0-9604-6F62CE24C371}" type="presOf" srcId="{346F7FF0-EAB4-4AB6-B95A-9BA7917798D2}" destId="{0BBFEA83-1E0B-41B3-B697-6AB052C4CA6E}" srcOrd="0" destOrd="1" presId="urn:microsoft.com/office/officeart/2005/8/layout/hList9"/>
    <dgm:cxn modelId="{51E0AECA-A3ED-4B2D-BBA8-3BEC5D4EFE51}" srcId="{FC31840B-7D97-43B8-96D7-53A2AD0A3CE8}" destId="{FA91367B-8395-40D6-B14E-BC899B606DD0}" srcOrd="0" destOrd="0" parTransId="{A5C40C17-5721-4800-9D8E-81B86049A782}" sibTransId="{845938DA-EC80-455E-B377-5140F9F1D538}"/>
    <dgm:cxn modelId="{44BC7DD6-3792-4B28-913F-8FBB2FDF3C3D}" type="presOf" srcId="{700AD819-1BFD-4811-9A4E-D576A6D89C31}" destId="{2B90FDF5-57FB-4CA4-8094-634B93926845}" srcOrd="1" destOrd="0" presId="urn:microsoft.com/office/officeart/2005/8/layout/hList9"/>
    <dgm:cxn modelId="{A8D2E456-F47B-43A7-BB31-FD8CC613F6CC}" type="presOf" srcId="{FC31840B-7D97-43B8-96D7-53A2AD0A3CE8}" destId="{4C88078A-FF1E-4C81-B105-160FB7069596}" srcOrd="1" destOrd="0" presId="urn:microsoft.com/office/officeart/2005/8/layout/hList9"/>
    <dgm:cxn modelId="{EB9AE007-9E63-4986-B3B8-0115294030A8}" type="presOf" srcId="{66C58AD2-444F-4D74-861C-B16B170613B4}" destId="{D3069F2F-97D6-455E-86B7-F309A6BAB3E1}" srcOrd="0" destOrd="0" presId="urn:microsoft.com/office/officeart/2005/8/layout/hList9"/>
    <dgm:cxn modelId="{4FA2CDC3-9F29-42EA-AD47-8879DA973338}" type="presOf" srcId="{BF5CA861-DFB5-45D2-A34A-183DC6B88C3F}" destId="{BADEA719-B65A-4518-B7B7-909395B629A6}" srcOrd="0" destOrd="1" presId="urn:microsoft.com/office/officeart/2005/8/layout/hList9"/>
    <dgm:cxn modelId="{14C4210E-B1B4-48BD-A042-CAEB52E7B79E}" type="presOf" srcId="{F6C7681B-3784-481B-88FD-D00135BDF81F}" destId="{1C7A2A49-5B79-4C29-A14F-83FD47B8B0AC}" srcOrd="1" destOrd="0" presId="urn:microsoft.com/office/officeart/2005/8/layout/hList9"/>
    <dgm:cxn modelId="{A9567526-2A49-4D82-9BCE-2759A663964E}" type="presOf" srcId="{D6DAA783-B4B5-4683-86B4-78F6C74D3FB7}" destId="{B327870D-EE0F-4EC8-9B6E-0506EE7284E1}" srcOrd="0" destOrd="1" presId="urn:microsoft.com/office/officeart/2005/8/layout/hList9"/>
    <dgm:cxn modelId="{1FF3FA41-8251-418E-9D9B-34B12C0F59EE}" type="presOf" srcId="{9FC5E0AF-3CED-4716-9252-3C8FB9A6A713}" destId="{9180A3D1-0D12-4B5B-84A3-DCF4D75D4974}" srcOrd="0" destOrd="0" presId="urn:microsoft.com/office/officeart/2005/8/layout/hList9"/>
    <dgm:cxn modelId="{E85EAB2A-DBC6-4B78-BB87-17AA8AA670B1}" type="presOf" srcId="{D6DAA783-B4B5-4683-86B4-78F6C74D3FB7}" destId="{6FF6DA62-E15E-4032-8667-F49665FD8666}" srcOrd="1" destOrd="1" presId="urn:microsoft.com/office/officeart/2005/8/layout/hList9"/>
    <dgm:cxn modelId="{157B01C5-084A-46E2-B044-A06AA418AA4C}" srcId="{033E8D65-71E6-40ED-AFE8-F847AF8BE1AA}" destId="{FC31840B-7D97-43B8-96D7-53A2AD0A3CE8}" srcOrd="0" destOrd="0" parTransId="{E3093BC0-EF09-4AA7-8515-1219E8B2B5D5}" sibTransId="{CCCE003A-37F4-4B07-9046-B82C6BA60559}"/>
    <dgm:cxn modelId="{E01C81F9-C57C-4F07-899D-25987AB6F09E}" type="presOf" srcId="{346F7FF0-EAB4-4AB6-B95A-9BA7917798D2}" destId="{1C7A2A49-5B79-4C29-A14F-83FD47B8B0AC}" srcOrd="1" destOrd="1" presId="urn:microsoft.com/office/officeart/2005/8/layout/hList9"/>
    <dgm:cxn modelId="{EB584B5E-0C41-4359-A372-5D11D917BA38}" type="presOf" srcId="{E969BF20-B85E-468B-8A09-AD41AF47AC97}" destId="{B327870D-EE0F-4EC8-9B6E-0506EE7284E1}" srcOrd="0" destOrd="0" presId="urn:microsoft.com/office/officeart/2005/8/layout/hList9"/>
    <dgm:cxn modelId="{368349EB-09F6-41CA-A48B-810F4B6DEB40}" type="presOf" srcId="{2917978D-EB4F-4C8C-8F47-E8FF9041F52A}" destId="{9180A3D1-0D12-4B5B-84A3-DCF4D75D4974}" srcOrd="0" destOrd="1" presId="urn:microsoft.com/office/officeart/2005/8/layout/hList9"/>
    <dgm:cxn modelId="{AC08975A-D399-48AD-9B40-368916F711F2}" type="presOf" srcId="{033E8D65-71E6-40ED-AFE8-F847AF8BE1AA}" destId="{F6C0063F-5521-43C3-BEAE-51C71DA7E4FC}" srcOrd="0" destOrd="0" presId="urn:microsoft.com/office/officeart/2005/8/layout/hList9"/>
    <dgm:cxn modelId="{09ACDB38-38CC-4E73-94F4-3029FF393E19}" type="presOf" srcId="{7458074C-A3E7-414B-8E85-F63752827600}" destId="{5EFA6E00-A37B-4EB7-A476-430AE95EBEDE}" srcOrd="0" destOrd="0" presId="urn:microsoft.com/office/officeart/2005/8/layout/hList9"/>
    <dgm:cxn modelId="{730195A3-89C1-4960-B192-A335EF228A69}" type="presOf" srcId="{FC31840B-7D97-43B8-96D7-53A2AD0A3CE8}" destId="{32256560-7CEE-4E0C-AB6F-CCCED7106737}" srcOrd="0" destOrd="0" presId="urn:microsoft.com/office/officeart/2005/8/layout/hList9"/>
    <dgm:cxn modelId="{799C5848-762D-4631-A934-3E0FBAEB5310}" type="presOf" srcId="{FA91367B-8395-40D6-B14E-BC899B606DD0}" destId="{4C88078A-FF1E-4C81-B105-160FB7069596}" srcOrd="1" destOrd="1" presId="urn:microsoft.com/office/officeart/2005/8/layout/hList9"/>
    <dgm:cxn modelId="{DF080F8C-0ADA-488F-9233-FE5A36C80BDD}" type="presOf" srcId="{BC70362A-1687-48A1-A6CC-4FB35DDE6C03}" destId="{95C703F8-3D7C-4320-B650-C853A77D4F64}" srcOrd="0" destOrd="0" presId="urn:microsoft.com/office/officeart/2005/8/layout/hList9"/>
    <dgm:cxn modelId="{BFB5D473-F7C3-4E11-AFC0-9A010C3EA182}" type="presOf" srcId="{793CFABC-3073-43BF-9079-71FC595D29EB}" destId="{02F9C582-F7A7-404F-AA9F-8AF05AA29DAF}" srcOrd="0" destOrd="0" presId="urn:microsoft.com/office/officeart/2005/8/layout/hList9"/>
    <dgm:cxn modelId="{8EA9E8ED-6F2F-4BE4-AEAA-6743A00C4B88}" type="presOf" srcId="{9FC5E0AF-3CED-4716-9252-3C8FB9A6A713}" destId="{838A2BA3-AD89-49AB-B386-899026F3BF2D}" srcOrd="1" destOrd="0" presId="urn:microsoft.com/office/officeart/2005/8/layout/hList9"/>
    <dgm:cxn modelId="{D611887D-2C54-4F2A-809E-D3D8CBDB810E}" srcId="{BC70362A-1687-48A1-A6CC-4FB35DDE6C03}" destId="{2258B34C-5F61-4AC1-8AAD-E050268A8BDA}" srcOrd="0" destOrd="0" parTransId="{15B2172B-5C01-4D3F-950A-E6651C3623DF}" sibTransId="{5E6310F0-4924-4744-93CE-147147B34B36}"/>
    <dgm:cxn modelId="{D4EDC0E1-5B02-463A-B041-A1A9C50F0AF2}" srcId="{E969BF20-B85E-468B-8A09-AD41AF47AC97}" destId="{D6DAA783-B4B5-4683-86B4-78F6C74D3FB7}" srcOrd="0" destOrd="0" parTransId="{3E907C0A-E5BE-407F-A8B1-9B7F2D0527C7}" sibTransId="{E130B32B-3B8C-420E-BEF1-B36EDC30BF74}"/>
    <dgm:cxn modelId="{C0334D5D-FC37-4E3B-9CC1-BCCBC2F67177}" type="presOf" srcId="{700AD819-1BFD-4811-9A4E-D576A6D89C31}" destId="{BADEA719-B65A-4518-B7B7-909395B629A6}" srcOrd="0" destOrd="0" presId="urn:microsoft.com/office/officeart/2005/8/layout/hList9"/>
    <dgm:cxn modelId="{D9AD746C-D185-4CC9-BEFC-D211CBE18B89}" type="presOf" srcId="{BF5CA861-DFB5-45D2-A34A-183DC6B88C3F}" destId="{2B90FDF5-57FB-4CA4-8094-634B93926845}" srcOrd="1" destOrd="1" presId="urn:microsoft.com/office/officeart/2005/8/layout/hList9"/>
    <dgm:cxn modelId="{5DD17436-A878-4F26-87D3-AF8714ABAB58}" srcId="{BC70362A-1687-48A1-A6CC-4FB35DDE6C03}" destId="{7458074C-A3E7-414B-8E85-F63752827600}" srcOrd="3" destOrd="0" parTransId="{D522FDC0-9177-4C75-B7B0-EDDE7758DD55}" sibTransId="{7AE48087-E948-45E2-BB97-84B1AC50B148}"/>
    <dgm:cxn modelId="{10E72FAA-D716-426C-83FB-8F0464338114}" srcId="{BC70362A-1687-48A1-A6CC-4FB35DDE6C03}" destId="{66C58AD2-444F-4D74-861C-B16B170613B4}" srcOrd="1" destOrd="0" parTransId="{328A305C-B5A8-4534-9D82-A63DD8231605}" sibTransId="{D81BC2E8-742A-40D6-8A97-8E1C42DE4FE6}"/>
    <dgm:cxn modelId="{871D40E8-BA3C-4FB5-8901-BA0029BBC5A3}" srcId="{BC70362A-1687-48A1-A6CC-4FB35DDE6C03}" destId="{793CFABC-3073-43BF-9079-71FC595D29EB}" srcOrd="4" destOrd="0" parTransId="{D9C6AF21-5654-4A8F-BC8A-ED58DF782D80}" sibTransId="{3440EEAD-89BE-4433-9361-B20DF5F0681F}"/>
    <dgm:cxn modelId="{06585B67-7534-4417-9E5A-D28D6425A843}" type="presOf" srcId="{2258B34C-5F61-4AC1-8AAD-E050268A8BDA}" destId="{B096D824-2EF0-41D8-A326-4DB7B1033E19}" srcOrd="0" destOrd="0" presId="urn:microsoft.com/office/officeart/2005/8/layout/hList9"/>
    <dgm:cxn modelId="{96BB8E45-2A06-4C6A-871C-163B06FD33B0}" srcId="{2258B34C-5F61-4AC1-8AAD-E050268A8BDA}" destId="{700AD819-1BFD-4811-9A4E-D576A6D89C31}" srcOrd="0" destOrd="0" parTransId="{D6C08FD9-E2BD-4EFA-A28A-77ABA812731B}" sibTransId="{4CCE119E-1E98-4BEA-B087-01F89AFC5EC3}"/>
    <dgm:cxn modelId="{555789D0-035E-4726-8C88-3D33E3C8D860}" srcId="{7458074C-A3E7-414B-8E85-F63752827600}" destId="{E969BF20-B85E-468B-8A09-AD41AF47AC97}" srcOrd="0" destOrd="0" parTransId="{33E37090-77C6-4330-98B9-567E15235BC8}" sibTransId="{4DFA9E4B-EBA4-414F-B562-0103DDC2A402}"/>
    <dgm:cxn modelId="{5267E1C9-42F5-43A8-9C8D-B07C13B21029}" type="presOf" srcId="{FA91367B-8395-40D6-B14E-BC899B606DD0}" destId="{32256560-7CEE-4E0C-AB6F-CCCED7106737}" srcOrd="0" destOrd="1" presId="urn:microsoft.com/office/officeart/2005/8/layout/hList9"/>
    <dgm:cxn modelId="{A0F06561-E6AF-4018-8482-F161CF82C42B}" type="presOf" srcId="{F6C7681B-3784-481B-88FD-D00135BDF81F}" destId="{0BBFEA83-1E0B-41B3-B697-6AB052C4CA6E}" srcOrd="0" destOrd="0" presId="urn:microsoft.com/office/officeart/2005/8/layout/hList9"/>
    <dgm:cxn modelId="{88010921-EFA9-4139-B8A6-EA9C108360B4}" type="presParOf" srcId="{95C703F8-3D7C-4320-B650-C853A77D4F64}" destId="{E6D23F40-6AF5-4EA2-93E8-9081C61AE1E4}" srcOrd="0" destOrd="0" presId="urn:microsoft.com/office/officeart/2005/8/layout/hList9"/>
    <dgm:cxn modelId="{F83F6C4D-87AC-4A05-B2FB-532C4F3F12D3}" type="presParOf" srcId="{95C703F8-3D7C-4320-B650-C853A77D4F64}" destId="{2CDC3018-7B04-4CEA-A38B-DCE8C1029864}" srcOrd="1" destOrd="0" presId="urn:microsoft.com/office/officeart/2005/8/layout/hList9"/>
    <dgm:cxn modelId="{698CFF22-A9D6-428D-9105-69245648C7B0}" type="presParOf" srcId="{2CDC3018-7B04-4CEA-A38B-DCE8C1029864}" destId="{666C16BE-86D5-4C18-8342-DBB8A573447C}" srcOrd="0" destOrd="0" presId="urn:microsoft.com/office/officeart/2005/8/layout/hList9"/>
    <dgm:cxn modelId="{86107E08-7590-437B-B634-E9B3662337B2}" type="presParOf" srcId="{2CDC3018-7B04-4CEA-A38B-DCE8C1029864}" destId="{272EBD70-DF69-4C44-AC2B-4FDDCC5377D2}" srcOrd="1" destOrd="0" presId="urn:microsoft.com/office/officeart/2005/8/layout/hList9"/>
    <dgm:cxn modelId="{AC41AF28-2006-47DC-AE30-A20BDBDA66CB}" type="presParOf" srcId="{272EBD70-DF69-4C44-AC2B-4FDDCC5377D2}" destId="{BADEA719-B65A-4518-B7B7-909395B629A6}" srcOrd="0" destOrd="0" presId="urn:microsoft.com/office/officeart/2005/8/layout/hList9"/>
    <dgm:cxn modelId="{0E7D9DBA-08B6-4CDC-AB18-EB51BE22A11F}" type="presParOf" srcId="{272EBD70-DF69-4C44-AC2B-4FDDCC5377D2}" destId="{2B90FDF5-57FB-4CA4-8094-634B93926845}" srcOrd="1" destOrd="0" presId="urn:microsoft.com/office/officeart/2005/8/layout/hList9"/>
    <dgm:cxn modelId="{3A11B7A5-BE33-467C-BD0E-857504900221}" type="presParOf" srcId="{95C703F8-3D7C-4320-B650-C853A77D4F64}" destId="{17C90924-1014-46CA-B08B-6FED9AE6135C}" srcOrd="2" destOrd="0" presId="urn:microsoft.com/office/officeart/2005/8/layout/hList9"/>
    <dgm:cxn modelId="{66287071-0A9D-437D-B8E8-6CCC78487649}" type="presParOf" srcId="{95C703F8-3D7C-4320-B650-C853A77D4F64}" destId="{B096D824-2EF0-41D8-A326-4DB7B1033E19}" srcOrd="3" destOrd="0" presId="urn:microsoft.com/office/officeart/2005/8/layout/hList9"/>
    <dgm:cxn modelId="{F9936BC6-7F02-4D5A-A012-A2CD36745E20}" type="presParOf" srcId="{95C703F8-3D7C-4320-B650-C853A77D4F64}" destId="{0E45CF25-9A4A-4C42-A27E-8BCAD9DB5A05}" srcOrd="4" destOrd="0" presId="urn:microsoft.com/office/officeart/2005/8/layout/hList9"/>
    <dgm:cxn modelId="{3573C714-AF3D-4F95-8EBF-30A48559A999}" type="presParOf" srcId="{95C703F8-3D7C-4320-B650-C853A77D4F64}" destId="{58D46484-F655-4963-B37A-F1DBCF11FA2A}" srcOrd="5" destOrd="0" presId="urn:microsoft.com/office/officeart/2005/8/layout/hList9"/>
    <dgm:cxn modelId="{BDC04F6E-98FF-4A2C-B500-A8F9F35F7CEF}" type="presParOf" srcId="{95C703F8-3D7C-4320-B650-C853A77D4F64}" destId="{FF344727-1646-46BD-AAE3-60AD13EF1C5E}" srcOrd="6" destOrd="0" presId="urn:microsoft.com/office/officeart/2005/8/layout/hList9"/>
    <dgm:cxn modelId="{8D68EC2E-19F9-48C5-9E20-A490849B9651}" type="presParOf" srcId="{FF344727-1646-46BD-AAE3-60AD13EF1C5E}" destId="{13E2447E-BC2E-454D-BBA9-9829CA78F9BB}" srcOrd="0" destOrd="0" presId="urn:microsoft.com/office/officeart/2005/8/layout/hList9"/>
    <dgm:cxn modelId="{14A04A49-642E-41AE-B98E-C5D73041B074}" type="presParOf" srcId="{FF344727-1646-46BD-AAE3-60AD13EF1C5E}" destId="{447D362C-573B-4D3B-8807-B3A7EA0C7007}" srcOrd="1" destOrd="0" presId="urn:microsoft.com/office/officeart/2005/8/layout/hList9"/>
    <dgm:cxn modelId="{261A8CE0-C043-4437-BF51-B3B30D0B61D9}" type="presParOf" srcId="{447D362C-573B-4D3B-8807-B3A7EA0C7007}" destId="{9180A3D1-0D12-4B5B-84A3-DCF4D75D4974}" srcOrd="0" destOrd="0" presId="urn:microsoft.com/office/officeart/2005/8/layout/hList9"/>
    <dgm:cxn modelId="{560F4972-F50D-4A59-8CE6-80C868D794A5}" type="presParOf" srcId="{447D362C-573B-4D3B-8807-B3A7EA0C7007}" destId="{838A2BA3-AD89-49AB-B386-899026F3BF2D}" srcOrd="1" destOrd="0" presId="urn:microsoft.com/office/officeart/2005/8/layout/hList9"/>
    <dgm:cxn modelId="{D379AD85-E026-45EF-AC0B-C83781CCDAC3}" type="presParOf" srcId="{95C703F8-3D7C-4320-B650-C853A77D4F64}" destId="{C7CA6C37-9119-49A7-9330-2C28A691B09A}" srcOrd="7" destOrd="0" presId="urn:microsoft.com/office/officeart/2005/8/layout/hList9"/>
    <dgm:cxn modelId="{34AAC373-CF7D-4639-892F-0DEA35FE98A9}" type="presParOf" srcId="{95C703F8-3D7C-4320-B650-C853A77D4F64}" destId="{D3069F2F-97D6-455E-86B7-F309A6BAB3E1}" srcOrd="8" destOrd="0" presId="urn:microsoft.com/office/officeart/2005/8/layout/hList9"/>
    <dgm:cxn modelId="{F17E8E0F-6A0F-4D47-ABC1-3AA9303A3334}" type="presParOf" srcId="{95C703F8-3D7C-4320-B650-C853A77D4F64}" destId="{46E1E8A5-D8AF-4F48-9F53-C8B23ECE9125}" srcOrd="9" destOrd="0" presId="urn:microsoft.com/office/officeart/2005/8/layout/hList9"/>
    <dgm:cxn modelId="{B1E1B8D5-0F4A-46F0-BE63-B256F403A617}" type="presParOf" srcId="{95C703F8-3D7C-4320-B650-C853A77D4F64}" destId="{DDC5FA4B-FB7E-4794-9C21-D9DAED8499A8}" srcOrd="10" destOrd="0" presId="urn:microsoft.com/office/officeart/2005/8/layout/hList9"/>
    <dgm:cxn modelId="{AC5F67E0-EFA5-4028-88CC-3C366CCB484A}" type="presParOf" srcId="{95C703F8-3D7C-4320-B650-C853A77D4F64}" destId="{EB8B12AE-E6FA-47B5-80C3-A41D8A795921}" srcOrd="11" destOrd="0" presId="urn:microsoft.com/office/officeart/2005/8/layout/hList9"/>
    <dgm:cxn modelId="{98107AE1-4BFB-4BA1-9124-CF31A632265E}" type="presParOf" srcId="{EB8B12AE-E6FA-47B5-80C3-A41D8A795921}" destId="{43F46AD8-9FD6-49E5-A8B4-BA9735E95B85}" srcOrd="0" destOrd="0" presId="urn:microsoft.com/office/officeart/2005/8/layout/hList9"/>
    <dgm:cxn modelId="{73945E9B-93EE-4A71-A1C4-86DAAD421139}" type="presParOf" srcId="{EB8B12AE-E6FA-47B5-80C3-A41D8A795921}" destId="{6DE6207C-F122-4A52-9DA3-97C1E851D346}" srcOrd="1" destOrd="0" presId="urn:microsoft.com/office/officeart/2005/8/layout/hList9"/>
    <dgm:cxn modelId="{0513CD04-0963-4F8E-B44A-A11E889FB70E}" type="presParOf" srcId="{6DE6207C-F122-4A52-9DA3-97C1E851D346}" destId="{32256560-7CEE-4E0C-AB6F-CCCED7106737}" srcOrd="0" destOrd="0" presId="urn:microsoft.com/office/officeart/2005/8/layout/hList9"/>
    <dgm:cxn modelId="{C16F133B-A983-4974-A8C1-F917B7F79936}" type="presParOf" srcId="{6DE6207C-F122-4A52-9DA3-97C1E851D346}" destId="{4C88078A-FF1E-4C81-B105-160FB7069596}" srcOrd="1" destOrd="0" presId="urn:microsoft.com/office/officeart/2005/8/layout/hList9"/>
    <dgm:cxn modelId="{23C49B59-9CA9-4542-B81D-F055B46A1A05}" type="presParOf" srcId="{95C703F8-3D7C-4320-B650-C853A77D4F64}" destId="{803F60F1-FE41-47E9-BF76-C1A12182D7E8}" srcOrd="12" destOrd="0" presId="urn:microsoft.com/office/officeart/2005/8/layout/hList9"/>
    <dgm:cxn modelId="{12077C30-FC88-41B1-858E-2725E1044F15}" type="presParOf" srcId="{95C703F8-3D7C-4320-B650-C853A77D4F64}" destId="{F6C0063F-5521-43C3-BEAE-51C71DA7E4FC}" srcOrd="13" destOrd="0" presId="urn:microsoft.com/office/officeart/2005/8/layout/hList9"/>
    <dgm:cxn modelId="{C5D556FA-A66E-49CD-88BC-D5BFBF5A7CEB}" type="presParOf" srcId="{95C703F8-3D7C-4320-B650-C853A77D4F64}" destId="{A64BDBC9-9B9A-4BB4-930A-ADB06AF6D760}" srcOrd="14" destOrd="0" presId="urn:microsoft.com/office/officeart/2005/8/layout/hList9"/>
    <dgm:cxn modelId="{B68CCA58-0E8A-440E-B1B2-B730726AFB72}" type="presParOf" srcId="{95C703F8-3D7C-4320-B650-C853A77D4F64}" destId="{05F4ED2D-EC26-49BD-8927-663F17E38C3B}" srcOrd="15" destOrd="0" presId="urn:microsoft.com/office/officeart/2005/8/layout/hList9"/>
    <dgm:cxn modelId="{DDD2FE23-97FC-430D-9C40-ED65AC07D1AB}" type="presParOf" srcId="{95C703F8-3D7C-4320-B650-C853A77D4F64}" destId="{8CEBD225-8443-44E6-A9F4-1FF611E75DAB}" srcOrd="16" destOrd="0" presId="urn:microsoft.com/office/officeart/2005/8/layout/hList9"/>
    <dgm:cxn modelId="{E94EE2D2-FD90-4721-B11C-63F4700BAC55}" type="presParOf" srcId="{8CEBD225-8443-44E6-A9F4-1FF611E75DAB}" destId="{FF08F8F8-490C-40C9-A885-5D4F9225DBB0}" srcOrd="0" destOrd="0" presId="urn:microsoft.com/office/officeart/2005/8/layout/hList9"/>
    <dgm:cxn modelId="{CF8D8808-74A1-43F3-8187-AE6AA693980D}" type="presParOf" srcId="{8CEBD225-8443-44E6-A9F4-1FF611E75DAB}" destId="{6B97D6FF-9E75-49A9-8FD2-CFE4AC2989F2}" srcOrd="1" destOrd="0" presId="urn:microsoft.com/office/officeart/2005/8/layout/hList9"/>
    <dgm:cxn modelId="{C03EA18C-DAC1-46AB-8898-3DB25C566B6C}" type="presParOf" srcId="{6B97D6FF-9E75-49A9-8FD2-CFE4AC2989F2}" destId="{B327870D-EE0F-4EC8-9B6E-0506EE7284E1}" srcOrd="0" destOrd="0" presId="urn:microsoft.com/office/officeart/2005/8/layout/hList9"/>
    <dgm:cxn modelId="{D0505FCD-DB85-4590-B024-E8F2D9BAD59C}" type="presParOf" srcId="{6B97D6FF-9E75-49A9-8FD2-CFE4AC2989F2}" destId="{6FF6DA62-E15E-4032-8667-F49665FD8666}" srcOrd="1" destOrd="0" presId="urn:microsoft.com/office/officeart/2005/8/layout/hList9"/>
    <dgm:cxn modelId="{BDFE485F-3BF6-42ED-8E7B-AAE2B3346A88}" type="presParOf" srcId="{95C703F8-3D7C-4320-B650-C853A77D4F64}" destId="{B191519E-2001-4F9D-82D0-190E960E6609}" srcOrd="17" destOrd="0" presId="urn:microsoft.com/office/officeart/2005/8/layout/hList9"/>
    <dgm:cxn modelId="{A197408E-38A8-4D99-A7EE-98C242139E61}" type="presParOf" srcId="{95C703F8-3D7C-4320-B650-C853A77D4F64}" destId="{5EFA6E00-A37B-4EB7-A476-430AE95EBEDE}" srcOrd="18" destOrd="0" presId="urn:microsoft.com/office/officeart/2005/8/layout/hList9"/>
    <dgm:cxn modelId="{AF7E999B-D351-4C76-B44F-7AEF4E87804F}" type="presParOf" srcId="{95C703F8-3D7C-4320-B650-C853A77D4F64}" destId="{E6BDEB6A-685E-45E0-8E2F-AFABE64B0D69}" srcOrd="19" destOrd="0" presId="urn:microsoft.com/office/officeart/2005/8/layout/hList9"/>
    <dgm:cxn modelId="{02BC8DAC-AF30-4518-8BE8-F46FFFA664A4}" type="presParOf" srcId="{95C703F8-3D7C-4320-B650-C853A77D4F64}" destId="{39AFE140-2BB9-4614-B01E-22AD67733662}" srcOrd="20" destOrd="0" presId="urn:microsoft.com/office/officeart/2005/8/layout/hList9"/>
    <dgm:cxn modelId="{7EE7B2E8-F625-4D8E-AD81-126A4B95EA7E}" type="presParOf" srcId="{95C703F8-3D7C-4320-B650-C853A77D4F64}" destId="{B4B7BEB8-194A-4AFB-93BC-2F0C3104E0FD}" srcOrd="21" destOrd="0" presId="urn:microsoft.com/office/officeart/2005/8/layout/hList9"/>
    <dgm:cxn modelId="{F948FF79-82F8-4804-9E95-70BB32CF7747}" type="presParOf" srcId="{B4B7BEB8-194A-4AFB-93BC-2F0C3104E0FD}" destId="{0FD18C58-BFCB-4A5B-9FFB-6113A93532A1}" srcOrd="0" destOrd="0" presId="urn:microsoft.com/office/officeart/2005/8/layout/hList9"/>
    <dgm:cxn modelId="{41FF7FB2-058F-46E8-8379-2321673855C0}" type="presParOf" srcId="{B4B7BEB8-194A-4AFB-93BC-2F0C3104E0FD}" destId="{53B8648C-5AC4-4A6B-B872-8335A9E3F974}" srcOrd="1" destOrd="0" presId="urn:microsoft.com/office/officeart/2005/8/layout/hList9"/>
    <dgm:cxn modelId="{D0016255-2C00-40D1-AB52-36E50309C45F}" type="presParOf" srcId="{53B8648C-5AC4-4A6B-B872-8335A9E3F974}" destId="{0BBFEA83-1E0B-41B3-B697-6AB052C4CA6E}" srcOrd="0" destOrd="0" presId="urn:microsoft.com/office/officeart/2005/8/layout/hList9"/>
    <dgm:cxn modelId="{7BB258C2-343E-48A0-9A9E-1BA6AED2D84A}" type="presParOf" srcId="{53B8648C-5AC4-4A6B-B872-8335A9E3F974}" destId="{1C7A2A49-5B79-4C29-A14F-83FD47B8B0AC}" srcOrd="1" destOrd="0" presId="urn:microsoft.com/office/officeart/2005/8/layout/hList9"/>
    <dgm:cxn modelId="{C06937E0-964C-4FCB-96BC-CF378C3FBA63}" type="presParOf" srcId="{95C703F8-3D7C-4320-B650-C853A77D4F64}" destId="{C9CECC88-92E5-4565-828C-AE44E4FE24F1}" srcOrd="22" destOrd="0" presId="urn:microsoft.com/office/officeart/2005/8/layout/hList9"/>
    <dgm:cxn modelId="{10E55510-6A6A-4553-B845-906FF9AF665C}" type="presParOf" srcId="{95C703F8-3D7C-4320-B650-C853A77D4F64}" destId="{02F9C582-F7A7-404F-AA9F-8AF05AA29DAF}" srcOrd="2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2345A7-6D48-4FA3-9E5A-1F245DC5122E}"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s-ES"/>
        </a:p>
      </dgm:t>
    </dgm:pt>
    <dgm:pt modelId="{165540B0-05C4-4C84-96D5-EC7AF7F4882C}">
      <dgm:prSet phldrT="[Texto]"/>
      <dgm:spPr/>
      <dgm:t>
        <a:bodyPr/>
        <a:lstStyle/>
        <a:p>
          <a:r>
            <a:rPr lang="es-ES" dirty="0" smtClean="0"/>
            <a:t>Objetivos</a:t>
          </a:r>
          <a:endParaRPr lang="es-ES" dirty="0"/>
        </a:p>
      </dgm:t>
    </dgm:pt>
    <dgm:pt modelId="{5F221AAF-9E5B-49D8-A178-AB7A02628B75}" type="parTrans" cxnId="{2F7CEBBD-3821-4F54-A13F-A3457C02FEB0}">
      <dgm:prSet/>
      <dgm:spPr/>
      <dgm:t>
        <a:bodyPr/>
        <a:lstStyle/>
        <a:p>
          <a:endParaRPr lang="es-ES"/>
        </a:p>
      </dgm:t>
    </dgm:pt>
    <dgm:pt modelId="{243BC1D6-6A01-4B77-9132-A5A3B076FFCB}" type="sibTrans" cxnId="{2F7CEBBD-3821-4F54-A13F-A3457C02FEB0}">
      <dgm:prSet/>
      <dgm:spPr/>
      <dgm:t>
        <a:bodyPr/>
        <a:lstStyle/>
        <a:p>
          <a:endParaRPr lang="es-ES"/>
        </a:p>
      </dgm:t>
    </dgm:pt>
    <dgm:pt modelId="{EF20AD46-6EA3-41B2-9DFD-94B31C54868A}">
      <dgm:prSet phldrT="[Texto]"/>
      <dgm:spPr/>
      <dgm:t>
        <a:bodyPr/>
        <a:lstStyle/>
        <a:p>
          <a:r>
            <a:rPr lang="es-MX" b="1" i="0" dirty="0" smtClean="0"/>
            <a:t>DIRECTRICES</a:t>
          </a:r>
          <a:br>
            <a:rPr lang="es-MX" b="1" i="0" dirty="0" smtClean="0"/>
          </a:br>
          <a:r>
            <a:rPr lang="es-MX" b="1" i="0" dirty="0" smtClean="0"/>
            <a:t>que orientan la</a:t>
          </a:r>
          <a:br>
            <a:rPr lang="es-MX" b="1" i="0" dirty="0" smtClean="0"/>
          </a:br>
          <a:r>
            <a:rPr lang="es-MX" b="1" i="0" dirty="0" smtClean="0"/>
            <a:t>Investigación</a:t>
          </a:r>
          <a:endParaRPr lang="es-ES" dirty="0"/>
        </a:p>
      </dgm:t>
    </dgm:pt>
    <dgm:pt modelId="{CDA40AE6-C657-4272-9DB7-3A05BDC87B37}" type="parTrans" cxnId="{62580296-BE70-4CBC-8E4D-F64F154A814E}">
      <dgm:prSet/>
      <dgm:spPr/>
      <dgm:t>
        <a:bodyPr/>
        <a:lstStyle/>
        <a:p>
          <a:endParaRPr lang="es-ES"/>
        </a:p>
      </dgm:t>
    </dgm:pt>
    <dgm:pt modelId="{E8CBF415-B02A-42B4-87A5-9327F8B4C6D1}" type="sibTrans" cxnId="{62580296-BE70-4CBC-8E4D-F64F154A814E}">
      <dgm:prSet/>
      <dgm:spPr/>
      <dgm:t>
        <a:bodyPr/>
        <a:lstStyle/>
        <a:p>
          <a:endParaRPr lang="es-ES"/>
        </a:p>
      </dgm:t>
    </dgm:pt>
    <dgm:pt modelId="{50E38B3E-F9A3-4159-8E4B-69B6BA6F060F}">
      <dgm:prSet phldrT="[Texto]"/>
      <dgm:spPr/>
      <dgm:t>
        <a:bodyPr/>
        <a:lstStyle/>
        <a:p>
          <a:r>
            <a:rPr lang="es-MX" b="1" i="0" dirty="0" smtClean="0"/>
            <a:t>Deben denotar</a:t>
          </a:r>
          <a:br>
            <a:rPr lang="es-MX" b="1" i="0" dirty="0" smtClean="0"/>
          </a:br>
          <a:r>
            <a:rPr lang="es-MX" b="1" i="0" dirty="0" smtClean="0"/>
            <a:t>aspectos</a:t>
          </a:r>
          <a:br>
            <a:rPr lang="es-MX" b="1" i="0" dirty="0" smtClean="0"/>
          </a:br>
          <a:r>
            <a:rPr lang="es-MX" b="1" i="0" dirty="0" smtClean="0"/>
            <a:t>mensurables y</a:t>
          </a:r>
          <a:br>
            <a:rPr lang="es-MX" b="1" i="0" dirty="0" smtClean="0"/>
          </a:br>
          <a:r>
            <a:rPr lang="es-MX" b="1" i="0" dirty="0" smtClean="0"/>
            <a:t>verificables</a:t>
          </a:r>
          <a:endParaRPr lang="es-ES" dirty="0"/>
        </a:p>
      </dgm:t>
    </dgm:pt>
    <dgm:pt modelId="{4335DB58-7DC7-4931-93CE-93C057ED1B5E}" type="parTrans" cxnId="{EA2A2F68-3DE0-4699-8578-4EC0ABFC9325}">
      <dgm:prSet/>
      <dgm:spPr/>
      <dgm:t>
        <a:bodyPr/>
        <a:lstStyle/>
        <a:p>
          <a:endParaRPr lang="es-ES"/>
        </a:p>
      </dgm:t>
    </dgm:pt>
    <dgm:pt modelId="{0EEBB778-6C3A-4399-9CA6-EC397B76A57A}" type="sibTrans" cxnId="{EA2A2F68-3DE0-4699-8578-4EC0ABFC9325}">
      <dgm:prSet/>
      <dgm:spPr/>
      <dgm:t>
        <a:bodyPr/>
        <a:lstStyle/>
        <a:p>
          <a:endParaRPr lang="es-ES"/>
        </a:p>
      </dgm:t>
    </dgm:pt>
    <dgm:pt modelId="{6DC94F12-73FD-46BB-B3BB-A55541D468B1}">
      <dgm:prSet phldrT="[Texto]"/>
      <dgm:spPr/>
      <dgm:t>
        <a:bodyPr/>
        <a:lstStyle/>
        <a:p>
          <a:r>
            <a:rPr lang="es-MX" b="1" i="0" dirty="0" smtClean="0"/>
            <a:t>Determinan el inicio</a:t>
          </a:r>
          <a:br>
            <a:rPr lang="es-MX" b="1" i="0" dirty="0" smtClean="0"/>
          </a:br>
          <a:r>
            <a:rPr lang="es-MX" b="1" i="0" dirty="0" smtClean="0"/>
            <a:t>y fin del proceso</a:t>
          </a:r>
          <a:br>
            <a:rPr lang="es-MX" b="1" i="0" dirty="0" smtClean="0"/>
          </a:br>
          <a:r>
            <a:rPr lang="es-MX" b="1" i="0" dirty="0" smtClean="0"/>
            <a:t>metodológico</a:t>
          </a:r>
          <a:endParaRPr lang="es-ES" dirty="0"/>
        </a:p>
      </dgm:t>
    </dgm:pt>
    <dgm:pt modelId="{20347888-C403-47B5-A53F-67DC43C964C6}" type="parTrans" cxnId="{95D4466D-5921-402B-86A0-02481A38065E}">
      <dgm:prSet/>
      <dgm:spPr/>
      <dgm:t>
        <a:bodyPr/>
        <a:lstStyle/>
        <a:p>
          <a:endParaRPr lang="es-ES"/>
        </a:p>
      </dgm:t>
    </dgm:pt>
    <dgm:pt modelId="{8CC03CFA-F8B5-458A-9AAF-BAAD02568FF9}" type="sibTrans" cxnId="{95D4466D-5921-402B-86A0-02481A38065E}">
      <dgm:prSet/>
      <dgm:spPr/>
      <dgm:t>
        <a:bodyPr/>
        <a:lstStyle/>
        <a:p>
          <a:endParaRPr lang="es-ES"/>
        </a:p>
      </dgm:t>
    </dgm:pt>
    <dgm:pt modelId="{5713F74A-C81A-4079-8A55-27CD98FABA12}">
      <dgm:prSet phldrT="[Texto]"/>
      <dgm:spPr/>
      <dgm:t>
        <a:bodyPr/>
        <a:lstStyle/>
        <a:p>
          <a:r>
            <a:rPr lang="es-MX" b="1" i="0" dirty="0" smtClean="0"/>
            <a:t>Deben seguir un orden</a:t>
          </a:r>
          <a:br>
            <a:rPr lang="es-MX" b="1" i="0" dirty="0" smtClean="0"/>
          </a:br>
          <a:r>
            <a:rPr lang="es-MX" b="1" i="0" dirty="0" smtClean="0"/>
            <a:t>lógico de acuerdo al</a:t>
          </a:r>
          <a:br>
            <a:rPr lang="es-MX" b="1" i="0" dirty="0" smtClean="0"/>
          </a:br>
          <a:r>
            <a:rPr lang="es-MX" b="1" i="0" dirty="0" smtClean="0"/>
            <a:t>problema</a:t>
          </a:r>
          <a:endParaRPr lang="es-ES" dirty="0"/>
        </a:p>
      </dgm:t>
    </dgm:pt>
    <dgm:pt modelId="{B35A70E9-1A57-4949-9A69-42E45FB7B72A}" type="parTrans" cxnId="{EFE30DCA-06AB-46C6-B762-1FC325C0A165}">
      <dgm:prSet/>
      <dgm:spPr/>
      <dgm:t>
        <a:bodyPr/>
        <a:lstStyle/>
        <a:p>
          <a:endParaRPr lang="es-ES"/>
        </a:p>
      </dgm:t>
    </dgm:pt>
    <dgm:pt modelId="{ECBCDA9A-038B-42E6-A8BF-E8E30B50DEE7}" type="sibTrans" cxnId="{EFE30DCA-06AB-46C6-B762-1FC325C0A165}">
      <dgm:prSet/>
      <dgm:spPr/>
      <dgm:t>
        <a:bodyPr/>
        <a:lstStyle/>
        <a:p>
          <a:endParaRPr lang="es-ES"/>
        </a:p>
      </dgm:t>
    </dgm:pt>
    <dgm:pt modelId="{5E7FD699-18DA-4B50-820E-407B03696C80}">
      <dgm:prSet phldrT="[Texto]"/>
      <dgm:spPr/>
      <dgm:t>
        <a:bodyPr/>
        <a:lstStyle/>
        <a:p>
          <a:r>
            <a:rPr lang="es-MX" b="1" i="0" smtClean="0"/>
            <a:t>Deben expresar los</a:t>
          </a:r>
          <a:br>
            <a:rPr lang="es-MX" b="1" i="0" smtClean="0"/>
          </a:br>
          <a:r>
            <a:rPr lang="es-MX" b="1" i="0" smtClean="0"/>
            <a:t>logros que realmente</a:t>
          </a:r>
          <a:br>
            <a:rPr lang="es-MX" b="1" i="0" smtClean="0"/>
          </a:br>
          <a:r>
            <a:rPr lang="es-MX" b="1" i="0" smtClean="0"/>
            <a:t>se van a lograr</a:t>
          </a:r>
          <a:endParaRPr lang="es-ES" dirty="0"/>
        </a:p>
      </dgm:t>
    </dgm:pt>
    <dgm:pt modelId="{42506D8B-3369-40F5-9C96-1ACDE5981008}" type="parTrans" cxnId="{A36F1111-EADE-4B25-86BA-A39824046EF5}">
      <dgm:prSet/>
      <dgm:spPr/>
      <dgm:t>
        <a:bodyPr/>
        <a:lstStyle/>
        <a:p>
          <a:endParaRPr lang="es-ES"/>
        </a:p>
      </dgm:t>
    </dgm:pt>
    <dgm:pt modelId="{C6A711E6-3301-4695-8370-7E0E1AAFC292}" type="sibTrans" cxnId="{A36F1111-EADE-4B25-86BA-A39824046EF5}">
      <dgm:prSet/>
      <dgm:spPr/>
      <dgm:t>
        <a:bodyPr/>
        <a:lstStyle/>
        <a:p>
          <a:endParaRPr lang="es-ES"/>
        </a:p>
      </dgm:t>
    </dgm:pt>
    <dgm:pt modelId="{9812D88F-089F-433F-99A2-4CF8A8AB88F1}" type="pres">
      <dgm:prSet presAssocID="{EF2345A7-6D48-4FA3-9E5A-1F245DC5122E}" presName="Name0" presStyleCnt="0">
        <dgm:presLayoutVars>
          <dgm:chMax val="1"/>
          <dgm:dir/>
          <dgm:animLvl val="ctr"/>
          <dgm:resizeHandles val="exact"/>
        </dgm:presLayoutVars>
      </dgm:prSet>
      <dgm:spPr/>
    </dgm:pt>
    <dgm:pt modelId="{9FE82DAF-B3EC-4127-A89E-4B67F5B6B609}" type="pres">
      <dgm:prSet presAssocID="{165540B0-05C4-4C84-96D5-EC7AF7F4882C}" presName="centerShape" presStyleLbl="node0" presStyleIdx="0" presStyleCnt="1"/>
      <dgm:spPr/>
    </dgm:pt>
    <dgm:pt modelId="{4A389E37-A85D-4F13-BC4B-3A1892982C12}" type="pres">
      <dgm:prSet presAssocID="{CDA40AE6-C657-4272-9DB7-3A05BDC87B37}" presName="parTrans" presStyleLbl="sibTrans2D1" presStyleIdx="0" presStyleCnt="5"/>
      <dgm:spPr/>
    </dgm:pt>
    <dgm:pt modelId="{A18314B9-70D7-4822-9815-1A6AEA18AEFA}" type="pres">
      <dgm:prSet presAssocID="{CDA40AE6-C657-4272-9DB7-3A05BDC87B37}" presName="connectorText" presStyleLbl="sibTrans2D1" presStyleIdx="0" presStyleCnt="5"/>
      <dgm:spPr/>
    </dgm:pt>
    <dgm:pt modelId="{5C9222FD-C16C-4629-9779-A0AF1BD701A1}" type="pres">
      <dgm:prSet presAssocID="{EF20AD46-6EA3-41B2-9DFD-94B31C54868A}" presName="node" presStyleLbl="node1" presStyleIdx="0" presStyleCnt="5">
        <dgm:presLayoutVars>
          <dgm:bulletEnabled val="1"/>
        </dgm:presLayoutVars>
      </dgm:prSet>
      <dgm:spPr/>
      <dgm:t>
        <a:bodyPr/>
        <a:lstStyle/>
        <a:p>
          <a:endParaRPr lang="es-ES"/>
        </a:p>
      </dgm:t>
    </dgm:pt>
    <dgm:pt modelId="{0AEF1330-BEA7-48E0-95A2-BC593CC33992}" type="pres">
      <dgm:prSet presAssocID="{4335DB58-7DC7-4931-93CE-93C057ED1B5E}" presName="parTrans" presStyleLbl="sibTrans2D1" presStyleIdx="1" presStyleCnt="5"/>
      <dgm:spPr/>
    </dgm:pt>
    <dgm:pt modelId="{3736041A-B32F-43FB-B73B-9A415D9030B8}" type="pres">
      <dgm:prSet presAssocID="{4335DB58-7DC7-4931-93CE-93C057ED1B5E}" presName="connectorText" presStyleLbl="sibTrans2D1" presStyleIdx="1" presStyleCnt="5"/>
      <dgm:spPr/>
    </dgm:pt>
    <dgm:pt modelId="{5BA57293-3D74-42DB-B0BB-F8A9E325E31D}" type="pres">
      <dgm:prSet presAssocID="{50E38B3E-F9A3-4159-8E4B-69B6BA6F060F}" presName="node" presStyleLbl="node1" presStyleIdx="1" presStyleCnt="5">
        <dgm:presLayoutVars>
          <dgm:bulletEnabled val="1"/>
        </dgm:presLayoutVars>
      </dgm:prSet>
      <dgm:spPr/>
      <dgm:t>
        <a:bodyPr/>
        <a:lstStyle/>
        <a:p>
          <a:endParaRPr lang="es-ES"/>
        </a:p>
      </dgm:t>
    </dgm:pt>
    <dgm:pt modelId="{8416F3C6-FDD4-44D3-BA46-86C03EF0557E}" type="pres">
      <dgm:prSet presAssocID="{20347888-C403-47B5-A53F-67DC43C964C6}" presName="parTrans" presStyleLbl="sibTrans2D1" presStyleIdx="2" presStyleCnt="5"/>
      <dgm:spPr/>
    </dgm:pt>
    <dgm:pt modelId="{CF43B0FC-D72D-4555-8706-DF582517ED34}" type="pres">
      <dgm:prSet presAssocID="{20347888-C403-47B5-A53F-67DC43C964C6}" presName="connectorText" presStyleLbl="sibTrans2D1" presStyleIdx="2" presStyleCnt="5"/>
      <dgm:spPr/>
    </dgm:pt>
    <dgm:pt modelId="{6188C3B6-B5B0-4A6C-A384-8E7E0F293C94}" type="pres">
      <dgm:prSet presAssocID="{6DC94F12-73FD-46BB-B3BB-A55541D468B1}" presName="node" presStyleLbl="node1" presStyleIdx="2" presStyleCnt="5">
        <dgm:presLayoutVars>
          <dgm:bulletEnabled val="1"/>
        </dgm:presLayoutVars>
      </dgm:prSet>
      <dgm:spPr/>
      <dgm:t>
        <a:bodyPr/>
        <a:lstStyle/>
        <a:p>
          <a:endParaRPr lang="es-ES"/>
        </a:p>
      </dgm:t>
    </dgm:pt>
    <dgm:pt modelId="{17F507FE-69C5-4FEC-A054-0AEC64F148E7}" type="pres">
      <dgm:prSet presAssocID="{B35A70E9-1A57-4949-9A69-42E45FB7B72A}" presName="parTrans" presStyleLbl="sibTrans2D1" presStyleIdx="3" presStyleCnt="5"/>
      <dgm:spPr/>
    </dgm:pt>
    <dgm:pt modelId="{0BBB86F8-BFBD-47CF-B49D-C5778D0932A9}" type="pres">
      <dgm:prSet presAssocID="{B35A70E9-1A57-4949-9A69-42E45FB7B72A}" presName="connectorText" presStyleLbl="sibTrans2D1" presStyleIdx="3" presStyleCnt="5"/>
      <dgm:spPr/>
    </dgm:pt>
    <dgm:pt modelId="{5A7B1616-1B23-42F5-8240-ADC8C8AC1623}" type="pres">
      <dgm:prSet presAssocID="{5713F74A-C81A-4079-8A55-27CD98FABA12}" presName="node" presStyleLbl="node1" presStyleIdx="3" presStyleCnt="5">
        <dgm:presLayoutVars>
          <dgm:bulletEnabled val="1"/>
        </dgm:presLayoutVars>
      </dgm:prSet>
      <dgm:spPr/>
      <dgm:t>
        <a:bodyPr/>
        <a:lstStyle/>
        <a:p>
          <a:endParaRPr lang="es-ES"/>
        </a:p>
      </dgm:t>
    </dgm:pt>
    <dgm:pt modelId="{175F8D13-F858-4532-B215-684A52DB94A0}" type="pres">
      <dgm:prSet presAssocID="{42506D8B-3369-40F5-9C96-1ACDE5981008}" presName="parTrans" presStyleLbl="sibTrans2D1" presStyleIdx="4" presStyleCnt="5"/>
      <dgm:spPr/>
    </dgm:pt>
    <dgm:pt modelId="{DB6B3410-CE9C-467C-A321-EFEB95F5C10A}" type="pres">
      <dgm:prSet presAssocID="{42506D8B-3369-40F5-9C96-1ACDE5981008}" presName="connectorText" presStyleLbl="sibTrans2D1" presStyleIdx="4" presStyleCnt="5"/>
      <dgm:spPr/>
    </dgm:pt>
    <dgm:pt modelId="{52D826C8-CAF4-4B29-8BFB-8DE860FFBB91}" type="pres">
      <dgm:prSet presAssocID="{5E7FD699-18DA-4B50-820E-407B03696C80}" presName="node" presStyleLbl="node1" presStyleIdx="4" presStyleCnt="5">
        <dgm:presLayoutVars>
          <dgm:bulletEnabled val="1"/>
        </dgm:presLayoutVars>
      </dgm:prSet>
      <dgm:spPr/>
      <dgm:t>
        <a:bodyPr/>
        <a:lstStyle/>
        <a:p>
          <a:endParaRPr lang="es-ES"/>
        </a:p>
      </dgm:t>
    </dgm:pt>
  </dgm:ptLst>
  <dgm:cxnLst>
    <dgm:cxn modelId="{62580296-BE70-4CBC-8E4D-F64F154A814E}" srcId="{165540B0-05C4-4C84-96D5-EC7AF7F4882C}" destId="{EF20AD46-6EA3-41B2-9DFD-94B31C54868A}" srcOrd="0" destOrd="0" parTransId="{CDA40AE6-C657-4272-9DB7-3A05BDC87B37}" sibTransId="{E8CBF415-B02A-42B4-87A5-9327F8B4C6D1}"/>
    <dgm:cxn modelId="{DB827448-5763-4139-B8EF-36C0A124B8AE}" type="presOf" srcId="{CDA40AE6-C657-4272-9DB7-3A05BDC87B37}" destId="{A18314B9-70D7-4822-9815-1A6AEA18AEFA}" srcOrd="1" destOrd="0" presId="urn:microsoft.com/office/officeart/2005/8/layout/radial5"/>
    <dgm:cxn modelId="{A36F1111-EADE-4B25-86BA-A39824046EF5}" srcId="{165540B0-05C4-4C84-96D5-EC7AF7F4882C}" destId="{5E7FD699-18DA-4B50-820E-407B03696C80}" srcOrd="4" destOrd="0" parTransId="{42506D8B-3369-40F5-9C96-1ACDE5981008}" sibTransId="{C6A711E6-3301-4695-8370-7E0E1AAFC292}"/>
    <dgm:cxn modelId="{8829B951-B9E3-4EA7-BFAE-579C38B171C6}" type="presOf" srcId="{5E7FD699-18DA-4B50-820E-407B03696C80}" destId="{52D826C8-CAF4-4B29-8BFB-8DE860FFBB91}" srcOrd="0" destOrd="0" presId="urn:microsoft.com/office/officeart/2005/8/layout/radial5"/>
    <dgm:cxn modelId="{EFE30DCA-06AB-46C6-B762-1FC325C0A165}" srcId="{165540B0-05C4-4C84-96D5-EC7AF7F4882C}" destId="{5713F74A-C81A-4079-8A55-27CD98FABA12}" srcOrd="3" destOrd="0" parTransId="{B35A70E9-1A57-4949-9A69-42E45FB7B72A}" sibTransId="{ECBCDA9A-038B-42E6-A8BF-E8E30B50DEE7}"/>
    <dgm:cxn modelId="{3928C5EE-2E49-4BB3-B327-53C2FB6AA3DA}" type="presOf" srcId="{EF2345A7-6D48-4FA3-9E5A-1F245DC5122E}" destId="{9812D88F-089F-433F-99A2-4CF8A8AB88F1}" srcOrd="0" destOrd="0" presId="urn:microsoft.com/office/officeart/2005/8/layout/radial5"/>
    <dgm:cxn modelId="{427D4102-4265-4CC7-AA9D-4780C0C99FC7}" type="presOf" srcId="{165540B0-05C4-4C84-96D5-EC7AF7F4882C}" destId="{9FE82DAF-B3EC-4127-A89E-4B67F5B6B609}" srcOrd="0" destOrd="0" presId="urn:microsoft.com/office/officeart/2005/8/layout/radial5"/>
    <dgm:cxn modelId="{270D5155-5E3A-4406-A988-41249E9D140C}" type="presOf" srcId="{50E38B3E-F9A3-4159-8E4B-69B6BA6F060F}" destId="{5BA57293-3D74-42DB-B0BB-F8A9E325E31D}" srcOrd="0" destOrd="0" presId="urn:microsoft.com/office/officeart/2005/8/layout/radial5"/>
    <dgm:cxn modelId="{F6813845-DB0F-4CD0-A837-A99106BB3BDF}" type="presOf" srcId="{42506D8B-3369-40F5-9C96-1ACDE5981008}" destId="{175F8D13-F858-4532-B215-684A52DB94A0}" srcOrd="0" destOrd="0" presId="urn:microsoft.com/office/officeart/2005/8/layout/radial5"/>
    <dgm:cxn modelId="{1CC0B139-CF74-48D4-B499-E638E45FDCB6}" type="presOf" srcId="{5713F74A-C81A-4079-8A55-27CD98FABA12}" destId="{5A7B1616-1B23-42F5-8240-ADC8C8AC1623}" srcOrd="0" destOrd="0" presId="urn:microsoft.com/office/officeart/2005/8/layout/radial5"/>
    <dgm:cxn modelId="{9284ACDC-2290-4735-99E9-6022811C7ED8}" type="presOf" srcId="{B35A70E9-1A57-4949-9A69-42E45FB7B72A}" destId="{0BBB86F8-BFBD-47CF-B49D-C5778D0932A9}" srcOrd="1" destOrd="0" presId="urn:microsoft.com/office/officeart/2005/8/layout/radial5"/>
    <dgm:cxn modelId="{8519E3E0-4A1A-43FB-9025-81AA7D695C3A}" type="presOf" srcId="{4335DB58-7DC7-4931-93CE-93C057ED1B5E}" destId="{3736041A-B32F-43FB-B73B-9A415D9030B8}" srcOrd="1" destOrd="0" presId="urn:microsoft.com/office/officeart/2005/8/layout/radial5"/>
    <dgm:cxn modelId="{12569495-C32E-4C7D-88C5-B36D39F1373D}" type="presOf" srcId="{20347888-C403-47B5-A53F-67DC43C964C6}" destId="{CF43B0FC-D72D-4555-8706-DF582517ED34}" srcOrd="1" destOrd="0" presId="urn:microsoft.com/office/officeart/2005/8/layout/radial5"/>
    <dgm:cxn modelId="{EA2A2F68-3DE0-4699-8578-4EC0ABFC9325}" srcId="{165540B0-05C4-4C84-96D5-EC7AF7F4882C}" destId="{50E38B3E-F9A3-4159-8E4B-69B6BA6F060F}" srcOrd="1" destOrd="0" parTransId="{4335DB58-7DC7-4931-93CE-93C057ED1B5E}" sibTransId="{0EEBB778-6C3A-4399-9CA6-EC397B76A57A}"/>
    <dgm:cxn modelId="{BF13E377-E647-4277-8E16-F525BDDA5509}" type="presOf" srcId="{20347888-C403-47B5-A53F-67DC43C964C6}" destId="{8416F3C6-FDD4-44D3-BA46-86C03EF0557E}" srcOrd="0" destOrd="0" presId="urn:microsoft.com/office/officeart/2005/8/layout/radial5"/>
    <dgm:cxn modelId="{0299C4F3-26F8-4E42-AF46-0C68506468F4}" type="presOf" srcId="{6DC94F12-73FD-46BB-B3BB-A55541D468B1}" destId="{6188C3B6-B5B0-4A6C-A384-8E7E0F293C94}" srcOrd="0" destOrd="0" presId="urn:microsoft.com/office/officeart/2005/8/layout/radial5"/>
    <dgm:cxn modelId="{BBD7AB44-AD82-41A3-9A10-0A5E84127C9D}" type="presOf" srcId="{EF20AD46-6EA3-41B2-9DFD-94B31C54868A}" destId="{5C9222FD-C16C-4629-9779-A0AF1BD701A1}" srcOrd="0" destOrd="0" presId="urn:microsoft.com/office/officeart/2005/8/layout/radial5"/>
    <dgm:cxn modelId="{2F7CEBBD-3821-4F54-A13F-A3457C02FEB0}" srcId="{EF2345A7-6D48-4FA3-9E5A-1F245DC5122E}" destId="{165540B0-05C4-4C84-96D5-EC7AF7F4882C}" srcOrd="0" destOrd="0" parTransId="{5F221AAF-9E5B-49D8-A178-AB7A02628B75}" sibTransId="{243BC1D6-6A01-4B77-9132-A5A3B076FFCB}"/>
    <dgm:cxn modelId="{95D4466D-5921-402B-86A0-02481A38065E}" srcId="{165540B0-05C4-4C84-96D5-EC7AF7F4882C}" destId="{6DC94F12-73FD-46BB-B3BB-A55541D468B1}" srcOrd="2" destOrd="0" parTransId="{20347888-C403-47B5-A53F-67DC43C964C6}" sibTransId="{8CC03CFA-F8B5-458A-9AAF-BAAD02568FF9}"/>
    <dgm:cxn modelId="{B7C81DE0-F19E-4291-8EF4-F37F23BC9A96}" type="presOf" srcId="{4335DB58-7DC7-4931-93CE-93C057ED1B5E}" destId="{0AEF1330-BEA7-48E0-95A2-BC593CC33992}" srcOrd="0" destOrd="0" presId="urn:microsoft.com/office/officeart/2005/8/layout/radial5"/>
    <dgm:cxn modelId="{DFD6335E-F65F-4C95-B874-A031B3072215}" type="presOf" srcId="{42506D8B-3369-40F5-9C96-1ACDE5981008}" destId="{DB6B3410-CE9C-467C-A321-EFEB95F5C10A}" srcOrd="1" destOrd="0" presId="urn:microsoft.com/office/officeart/2005/8/layout/radial5"/>
    <dgm:cxn modelId="{677B91B2-1EA5-4221-B9BD-4F24E50931B9}" type="presOf" srcId="{CDA40AE6-C657-4272-9DB7-3A05BDC87B37}" destId="{4A389E37-A85D-4F13-BC4B-3A1892982C12}" srcOrd="0" destOrd="0" presId="urn:microsoft.com/office/officeart/2005/8/layout/radial5"/>
    <dgm:cxn modelId="{5318EA59-6734-41BA-B12D-00931697A88B}" type="presOf" srcId="{B35A70E9-1A57-4949-9A69-42E45FB7B72A}" destId="{17F507FE-69C5-4FEC-A054-0AEC64F148E7}" srcOrd="0" destOrd="0" presId="urn:microsoft.com/office/officeart/2005/8/layout/radial5"/>
    <dgm:cxn modelId="{6EB847CA-BCFD-470E-BA71-843E49BC00F5}" type="presParOf" srcId="{9812D88F-089F-433F-99A2-4CF8A8AB88F1}" destId="{9FE82DAF-B3EC-4127-A89E-4B67F5B6B609}" srcOrd="0" destOrd="0" presId="urn:microsoft.com/office/officeart/2005/8/layout/radial5"/>
    <dgm:cxn modelId="{FF363D9D-18A0-4522-826F-2B5947867365}" type="presParOf" srcId="{9812D88F-089F-433F-99A2-4CF8A8AB88F1}" destId="{4A389E37-A85D-4F13-BC4B-3A1892982C12}" srcOrd="1" destOrd="0" presId="urn:microsoft.com/office/officeart/2005/8/layout/radial5"/>
    <dgm:cxn modelId="{7817DD54-0CDA-4487-A107-D256205B1FD3}" type="presParOf" srcId="{4A389E37-A85D-4F13-BC4B-3A1892982C12}" destId="{A18314B9-70D7-4822-9815-1A6AEA18AEFA}" srcOrd="0" destOrd="0" presId="urn:microsoft.com/office/officeart/2005/8/layout/radial5"/>
    <dgm:cxn modelId="{91B4B90D-B44E-42F0-9516-6B197FCE3BA3}" type="presParOf" srcId="{9812D88F-089F-433F-99A2-4CF8A8AB88F1}" destId="{5C9222FD-C16C-4629-9779-A0AF1BD701A1}" srcOrd="2" destOrd="0" presId="urn:microsoft.com/office/officeart/2005/8/layout/radial5"/>
    <dgm:cxn modelId="{B94A3860-9168-4687-B001-88B72EBAAF86}" type="presParOf" srcId="{9812D88F-089F-433F-99A2-4CF8A8AB88F1}" destId="{0AEF1330-BEA7-48E0-95A2-BC593CC33992}" srcOrd="3" destOrd="0" presId="urn:microsoft.com/office/officeart/2005/8/layout/radial5"/>
    <dgm:cxn modelId="{6F69197D-F637-4060-AA7B-0F197AF98612}" type="presParOf" srcId="{0AEF1330-BEA7-48E0-95A2-BC593CC33992}" destId="{3736041A-B32F-43FB-B73B-9A415D9030B8}" srcOrd="0" destOrd="0" presId="urn:microsoft.com/office/officeart/2005/8/layout/radial5"/>
    <dgm:cxn modelId="{C576C91B-5290-4AB6-8130-8A5962493294}" type="presParOf" srcId="{9812D88F-089F-433F-99A2-4CF8A8AB88F1}" destId="{5BA57293-3D74-42DB-B0BB-F8A9E325E31D}" srcOrd="4" destOrd="0" presId="urn:microsoft.com/office/officeart/2005/8/layout/radial5"/>
    <dgm:cxn modelId="{7A33A068-7759-4E0F-83CF-96A31E61665B}" type="presParOf" srcId="{9812D88F-089F-433F-99A2-4CF8A8AB88F1}" destId="{8416F3C6-FDD4-44D3-BA46-86C03EF0557E}" srcOrd="5" destOrd="0" presId="urn:microsoft.com/office/officeart/2005/8/layout/radial5"/>
    <dgm:cxn modelId="{EC109ECD-28AB-4CA6-BDCD-0981D6F32D31}" type="presParOf" srcId="{8416F3C6-FDD4-44D3-BA46-86C03EF0557E}" destId="{CF43B0FC-D72D-4555-8706-DF582517ED34}" srcOrd="0" destOrd="0" presId="urn:microsoft.com/office/officeart/2005/8/layout/radial5"/>
    <dgm:cxn modelId="{E7548138-D05A-4E21-B93E-BB1B84B87911}" type="presParOf" srcId="{9812D88F-089F-433F-99A2-4CF8A8AB88F1}" destId="{6188C3B6-B5B0-4A6C-A384-8E7E0F293C94}" srcOrd="6" destOrd="0" presId="urn:microsoft.com/office/officeart/2005/8/layout/radial5"/>
    <dgm:cxn modelId="{19A1F0F5-9886-4792-89D2-28FCDEE9689E}" type="presParOf" srcId="{9812D88F-089F-433F-99A2-4CF8A8AB88F1}" destId="{17F507FE-69C5-4FEC-A054-0AEC64F148E7}" srcOrd="7" destOrd="0" presId="urn:microsoft.com/office/officeart/2005/8/layout/radial5"/>
    <dgm:cxn modelId="{786F0096-07ED-4B06-AA2D-E03B6F832EBC}" type="presParOf" srcId="{17F507FE-69C5-4FEC-A054-0AEC64F148E7}" destId="{0BBB86F8-BFBD-47CF-B49D-C5778D0932A9}" srcOrd="0" destOrd="0" presId="urn:microsoft.com/office/officeart/2005/8/layout/radial5"/>
    <dgm:cxn modelId="{B1ED3CF6-71C9-4325-9302-050534EB5409}" type="presParOf" srcId="{9812D88F-089F-433F-99A2-4CF8A8AB88F1}" destId="{5A7B1616-1B23-42F5-8240-ADC8C8AC1623}" srcOrd="8" destOrd="0" presId="urn:microsoft.com/office/officeart/2005/8/layout/radial5"/>
    <dgm:cxn modelId="{594BF812-BFEC-46B7-BB3D-4E6A6000934C}" type="presParOf" srcId="{9812D88F-089F-433F-99A2-4CF8A8AB88F1}" destId="{175F8D13-F858-4532-B215-684A52DB94A0}" srcOrd="9" destOrd="0" presId="urn:microsoft.com/office/officeart/2005/8/layout/radial5"/>
    <dgm:cxn modelId="{9586F152-7CD1-47C0-A71A-276074CE31A0}" type="presParOf" srcId="{175F8D13-F858-4532-B215-684A52DB94A0}" destId="{DB6B3410-CE9C-467C-A321-EFEB95F5C10A}" srcOrd="0" destOrd="0" presId="urn:microsoft.com/office/officeart/2005/8/layout/radial5"/>
    <dgm:cxn modelId="{6E1EB613-1480-4D2D-9581-999A5B775DE8}" type="presParOf" srcId="{9812D88F-089F-433F-99A2-4CF8A8AB88F1}" destId="{52D826C8-CAF4-4B29-8BFB-8DE860FFBB91}"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DEA719-B65A-4518-B7B7-909395B629A6}">
      <dsp:nvSpPr>
        <dsp:cNvPr id="0" name=""/>
        <dsp:cNvSpPr/>
      </dsp:nvSpPr>
      <dsp:spPr>
        <a:xfrm>
          <a:off x="677323" y="596771"/>
          <a:ext cx="1269743" cy="2740409"/>
        </a:xfrm>
        <a:prstGeom prst="rect">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t" anchorCtr="0">
          <a:noAutofit/>
        </a:bodyPr>
        <a:lstStyle/>
        <a:p>
          <a:pPr lvl="0" algn="just" defTabSz="533400">
            <a:lnSpc>
              <a:spcPct val="90000"/>
            </a:lnSpc>
            <a:spcBef>
              <a:spcPct val="0"/>
            </a:spcBef>
            <a:spcAft>
              <a:spcPct val="35000"/>
            </a:spcAft>
          </a:pPr>
          <a:r>
            <a:rPr lang="es-ES" sz="1200" kern="1200" dirty="0" err="1" smtClean="0"/>
            <a:t>Specific</a:t>
          </a:r>
          <a:r>
            <a:rPr lang="es-ES" sz="1200" kern="1200" dirty="0" smtClean="0"/>
            <a:t> (Específico)</a:t>
          </a:r>
          <a:endParaRPr lang="es-ES" sz="1200" kern="1200" dirty="0"/>
        </a:p>
        <a:p>
          <a:pPr marL="114300" lvl="1" indent="-114300" algn="just" defTabSz="533400">
            <a:lnSpc>
              <a:spcPct val="90000"/>
            </a:lnSpc>
            <a:spcBef>
              <a:spcPct val="0"/>
            </a:spcBef>
            <a:spcAft>
              <a:spcPct val="15000"/>
            </a:spcAft>
            <a:buChar char="••"/>
          </a:pPr>
          <a:r>
            <a:rPr lang="es-ES" sz="1200" kern="1200" dirty="0" smtClean="0"/>
            <a:t>Los Objetivos deben detallarse y concentrarse de manera que se puedan desglosar en sub-objetivos para alcanzar el objetivo general.</a:t>
          </a:r>
          <a:endParaRPr lang="es-ES" sz="1200" kern="1200" dirty="0"/>
        </a:p>
      </dsp:txBody>
      <dsp:txXfrm>
        <a:off x="880482" y="596771"/>
        <a:ext cx="1066584" cy="2740409"/>
      </dsp:txXfrm>
    </dsp:sp>
    <dsp:sp modelId="{B096D824-2EF0-41D8-A326-4DB7B1033E19}">
      <dsp:nvSpPr>
        <dsp:cNvPr id="0" name=""/>
        <dsp:cNvSpPr/>
      </dsp:nvSpPr>
      <dsp:spPr>
        <a:xfrm>
          <a:off x="127" y="258172"/>
          <a:ext cx="846495" cy="846495"/>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044700">
            <a:lnSpc>
              <a:spcPct val="90000"/>
            </a:lnSpc>
            <a:spcBef>
              <a:spcPct val="0"/>
            </a:spcBef>
            <a:spcAft>
              <a:spcPct val="35000"/>
            </a:spcAft>
          </a:pPr>
          <a:r>
            <a:rPr lang="es-ES" sz="4600" kern="1200" dirty="0" smtClean="0"/>
            <a:t>S</a:t>
          </a:r>
          <a:endParaRPr lang="es-ES" sz="4600" kern="1200" dirty="0"/>
        </a:p>
      </dsp:txBody>
      <dsp:txXfrm>
        <a:off x="124093" y="382138"/>
        <a:ext cx="598563" cy="598563"/>
      </dsp:txXfrm>
    </dsp:sp>
    <dsp:sp modelId="{9180A3D1-0D12-4B5B-84A3-DCF4D75D4974}">
      <dsp:nvSpPr>
        <dsp:cNvPr id="0" name=""/>
        <dsp:cNvSpPr/>
      </dsp:nvSpPr>
      <dsp:spPr>
        <a:xfrm>
          <a:off x="2793563" y="596771"/>
          <a:ext cx="1269743" cy="1867287"/>
        </a:xfrm>
        <a:prstGeom prst="rect">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t" anchorCtr="0">
          <a:noAutofit/>
        </a:bodyPr>
        <a:lstStyle/>
        <a:p>
          <a:pPr lvl="0" algn="l" defTabSz="533400">
            <a:lnSpc>
              <a:spcPct val="90000"/>
            </a:lnSpc>
            <a:spcBef>
              <a:spcPct val="0"/>
            </a:spcBef>
            <a:spcAft>
              <a:spcPct val="35000"/>
            </a:spcAft>
          </a:pPr>
          <a:r>
            <a:rPr lang="es-ES" sz="1200" kern="1200" dirty="0" err="1" smtClean="0"/>
            <a:t>Measurable</a:t>
          </a:r>
          <a:r>
            <a:rPr lang="es-ES" sz="1200" kern="1200" dirty="0" smtClean="0"/>
            <a:t> (Medible)</a:t>
          </a:r>
          <a:endParaRPr lang="es-ES" sz="1200" kern="1200" dirty="0"/>
        </a:p>
        <a:p>
          <a:pPr marL="114300" lvl="1" indent="-114300" algn="l" defTabSz="533400">
            <a:lnSpc>
              <a:spcPct val="90000"/>
            </a:lnSpc>
            <a:spcBef>
              <a:spcPct val="0"/>
            </a:spcBef>
            <a:spcAft>
              <a:spcPct val="15000"/>
            </a:spcAft>
            <a:buChar char="••"/>
          </a:pPr>
          <a:r>
            <a:rPr lang="es-ES" sz="1200" kern="1200" dirty="0" smtClean="0"/>
            <a:t>El objetivo debe de ajustarse a criterios de medición factibles</a:t>
          </a:r>
          <a:endParaRPr lang="es-ES" sz="1200" kern="1200" dirty="0"/>
        </a:p>
      </dsp:txBody>
      <dsp:txXfrm>
        <a:off x="2996722" y="596771"/>
        <a:ext cx="1066584" cy="1867287"/>
      </dsp:txXfrm>
    </dsp:sp>
    <dsp:sp modelId="{D3069F2F-97D6-455E-86B7-F309A6BAB3E1}">
      <dsp:nvSpPr>
        <dsp:cNvPr id="0" name=""/>
        <dsp:cNvSpPr/>
      </dsp:nvSpPr>
      <dsp:spPr>
        <a:xfrm>
          <a:off x="2116366" y="258172"/>
          <a:ext cx="846495" cy="846495"/>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044700">
            <a:lnSpc>
              <a:spcPct val="90000"/>
            </a:lnSpc>
            <a:spcBef>
              <a:spcPct val="0"/>
            </a:spcBef>
            <a:spcAft>
              <a:spcPct val="35000"/>
            </a:spcAft>
          </a:pPr>
          <a:r>
            <a:rPr lang="es-ES" sz="4600" kern="1200" dirty="0" smtClean="0"/>
            <a:t>M</a:t>
          </a:r>
          <a:endParaRPr lang="es-ES" sz="4600" kern="1200" dirty="0"/>
        </a:p>
      </dsp:txBody>
      <dsp:txXfrm>
        <a:off x="2240332" y="382138"/>
        <a:ext cx="598563" cy="598563"/>
      </dsp:txXfrm>
    </dsp:sp>
    <dsp:sp modelId="{32256560-7CEE-4E0C-AB6F-CCCED7106737}">
      <dsp:nvSpPr>
        <dsp:cNvPr id="0" name=""/>
        <dsp:cNvSpPr/>
      </dsp:nvSpPr>
      <dsp:spPr>
        <a:xfrm>
          <a:off x="4909802" y="596771"/>
          <a:ext cx="1269743" cy="2935658"/>
        </a:xfrm>
        <a:prstGeom prst="rect">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t" anchorCtr="0">
          <a:noAutofit/>
        </a:bodyPr>
        <a:lstStyle/>
        <a:p>
          <a:pPr lvl="0" algn="l" defTabSz="533400">
            <a:lnSpc>
              <a:spcPct val="90000"/>
            </a:lnSpc>
            <a:spcBef>
              <a:spcPct val="0"/>
            </a:spcBef>
            <a:spcAft>
              <a:spcPct val="35000"/>
            </a:spcAft>
          </a:pPr>
          <a:r>
            <a:rPr lang="es-ES" sz="1200" kern="1200" dirty="0" err="1" smtClean="0"/>
            <a:t>Achievable</a:t>
          </a:r>
          <a:r>
            <a:rPr lang="es-ES" sz="1200" kern="1200" dirty="0" smtClean="0"/>
            <a:t> (Alcanzable)</a:t>
          </a:r>
          <a:endParaRPr lang="es-ES" sz="1200" kern="1200" dirty="0"/>
        </a:p>
        <a:p>
          <a:pPr marL="114300" lvl="1" indent="-114300" algn="l" defTabSz="533400">
            <a:lnSpc>
              <a:spcPct val="90000"/>
            </a:lnSpc>
            <a:spcBef>
              <a:spcPct val="0"/>
            </a:spcBef>
            <a:spcAft>
              <a:spcPct val="15000"/>
            </a:spcAft>
            <a:buChar char="••"/>
          </a:pPr>
          <a:r>
            <a:rPr lang="es-ES" sz="1200" kern="1200" dirty="0" smtClean="0"/>
            <a:t>Los objetivos tienen que ajustarse a la realidad de la persona y de su entorno de forma que sean retadores pero sin unas expectativas poco realistas</a:t>
          </a:r>
          <a:endParaRPr lang="es-ES" sz="1200" kern="1200" dirty="0"/>
        </a:p>
      </dsp:txBody>
      <dsp:txXfrm>
        <a:off x="5112961" y="596771"/>
        <a:ext cx="1066584" cy="2935658"/>
      </dsp:txXfrm>
    </dsp:sp>
    <dsp:sp modelId="{F6C0063F-5521-43C3-BEAE-51C71DA7E4FC}">
      <dsp:nvSpPr>
        <dsp:cNvPr id="0" name=""/>
        <dsp:cNvSpPr/>
      </dsp:nvSpPr>
      <dsp:spPr>
        <a:xfrm>
          <a:off x="4232606" y="258172"/>
          <a:ext cx="846495" cy="846495"/>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044700">
            <a:lnSpc>
              <a:spcPct val="90000"/>
            </a:lnSpc>
            <a:spcBef>
              <a:spcPct val="0"/>
            </a:spcBef>
            <a:spcAft>
              <a:spcPct val="35000"/>
            </a:spcAft>
          </a:pPr>
          <a:r>
            <a:rPr lang="es-ES" sz="4600" kern="1200" dirty="0" smtClean="0"/>
            <a:t>A</a:t>
          </a:r>
          <a:endParaRPr lang="es-ES" sz="4600" kern="1200" dirty="0"/>
        </a:p>
      </dsp:txBody>
      <dsp:txXfrm>
        <a:off x="4356572" y="382138"/>
        <a:ext cx="598563" cy="598563"/>
      </dsp:txXfrm>
    </dsp:sp>
    <dsp:sp modelId="{B327870D-EE0F-4EC8-9B6E-0506EE7284E1}">
      <dsp:nvSpPr>
        <dsp:cNvPr id="0" name=""/>
        <dsp:cNvSpPr/>
      </dsp:nvSpPr>
      <dsp:spPr>
        <a:xfrm>
          <a:off x="7026042" y="596771"/>
          <a:ext cx="1269743" cy="2160236"/>
        </a:xfrm>
        <a:prstGeom prst="rect">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t" anchorCtr="0">
          <a:noAutofit/>
        </a:bodyPr>
        <a:lstStyle/>
        <a:p>
          <a:pPr lvl="0" algn="l" defTabSz="533400">
            <a:lnSpc>
              <a:spcPct val="90000"/>
            </a:lnSpc>
            <a:spcBef>
              <a:spcPct val="0"/>
            </a:spcBef>
            <a:spcAft>
              <a:spcPct val="35000"/>
            </a:spcAft>
          </a:pPr>
          <a:r>
            <a:rPr lang="es-ES" sz="1200" kern="1200" dirty="0" err="1" smtClean="0"/>
            <a:t>Result-Oriented</a:t>
          </a:r>
          <a:r>
            <a:rPr lang="es-ES" sz="1200" kern="1200" dirty="0" smtClean="0"/>
            <a:t> (orientado a resultados)</a:t>
          </a:r>
          <a:endParaRPr lang="es-ES" sz="1200" kern="1200" dirty="0"/>
        </a:p>
        <a:p>
          <a:pPr marL="114300" lvl="1" indent="-114300" algn="l" defTabSz="533400">
            <a:lnSpc>
              <a:spcPct val="90000"/>
            </a:lnSpc>
            <a:spcBef>
              <a:spcPct val="0"/>
            </a:spcBef>
            <a:spcAft>
              <a:spcPct val="15000"/>
            </a:spcAft>
            <a:buChar char="••"/>
          </a:pPr>
          <a:r>
            <a:rPr lang="es-ES" sz="1200" kern="1200" dirty="0" smtClean="0"/>
            <a:t>El objetivo se redacta en función al resultado a lograr</a:t>
          </a:r>
          <a:endParaRPr lang="es-ES" sz="1200" kern="1200" dirty="0"/>
        </a:p>
      </dsp:txBody>
      <dsp:txXfrm>
        <a:off x="7229201" y="596771"/>
        <a:ext cx="1066584" cy="2160236"/>
      </dsp:txXfrm>
    </dsp:sp>
    <dsp:sp modelId="{5EFA6E00-A37B-4EB7-A476-430AE95EBEDE}">
      <dsp:nvSpPr>
        <dsp:cNvPr id="0" name=""/>
        <dsp:cNvSpPr/>
      </dsp:nvSpPr>
      <dsp:spPr>
        <a:xfrm>
          <a:off x="6348845" y="258172"/>
          <a:ext cx="846495" cy="846495"/>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044700">
            <a:lnSpc>
              <a:spcPct val="90000"/>
            </a:lnSpc>
            <a:spcBef>
              <a:spcPct val="0"/>
            </a:spcBef>
            <a:spcAft>
              <a:spcPct val="35000"/>
            </a:spcAft>
          </a:pPr>
          <a:r>
            <a:rPr lang="es-ES" sz="4600" kern="1200" dirty="0" smtClean="0"/>
            <a:t>R</a:t>
          </a:r>
          <a:endParaRPr lang="es-ES" sz="4600" kern="1200" dirty="0"/>
        </a:p>
      </dsp:txBody>
      <dsp:txXfrm>
        <a:off x="6472811" y="382138"/>
        <a:ext cx="598563" cy="598563"/>
      </dsp:txXfrm>
    </dsp:sp>
    <dsp:sp modelId="{0BBFEA83-1E0B-41B3-B697-6AB052C4CA6E}">
      <dsp:nvSpPr>
        <dsp:cNvPr id="0" name=""/>
        <dsp:cNvSpPr/>
      </dsp:nvSpPr>
      <dsp:spPr>
        <a:xfrm>
          <a:off x="9142282" y="596771"/>
          <a:ext cx="1269743" cy="1853304"/>
        </a:xfrm>
        <a:prstGeom prst="rect">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t" anchorCtr="0">
          <a:noAutofit/>
        </a:bodyPr>
        <a:lstStyle/>
        <a:p>
          <a:pPr lvl="0" algn="l" defTabSz="533400">
            <a:lnSpc>
              <a:spcPct val="90000"/>
            </a:lnSpc>
            <a:spcBef>
              <a:spcPct val="0"/>
            </a:spcBef>
            <a:spcAft>
              <a:spcPct val="35000"/>
            </a:spcAft>
          </a:pPr>
          <a:r>
            <a:rPr lang="es-ES" sz="1200" kern="1200" dirty="0" smtClean="0"/>
            <a:t>Time-</a:t>
          </a:r>
          <a:r>
            <a:rPr lang="es-ES" sz="1200" kern="1200" dirty="0" err="1" smtClean="0"/>
            <a:t>Limited</a:t>
          </a:r>
          <a:r>
            <a:rPr lang="es-ES" sz="1200" kern="1200" dirty="0" smtClean="0"/>
            <a:t> (Fecha limite de ejecución)</a:t>
          </a:r>
          <a:endParaRPr lang="es-ES" sz="1200" kern="1200" dirty="0"/>
        </a:p>
        <a:p>
          <a:pPr marL="114300" lvl="1" indent="-114300" algn="l" defTabSz="533400">
            <a:lnSpc>
              <a:spcPct val="90000"/>
            </a:lnSpc>
            <a:spcBef>
              <a:spcPct val="0"/>
            </a:spcBef>
            <a:spcAft>
              <a:spcPct val="15000"/>
            </a:spcAft>
            <a:buChar char="••"/>
          </a:pPr>
          <a:r>
            <a:rPr lang="es-ES" sz="1200" kern="1200" dirty="0" smtClean="0"/>
            <a:t>Debe tener un plazo de logro, concretando la fecha a partir de su planteamiento</a:t>
          </a:r>
          <a:endParaRPr lang="es-ES" sz="1200" kern="1200" dirty="0"/>
        </a:p>
      </dsp:txBody>
      <dsp:txXfrm>
        <a:off x="9345441" y="596771"/>
        <a:ext cx="1066584" cy="1853304"/>
      </dsp:txXfrm>
    </dsp:sp>
    <dsp:sp modelId="{02F9C582-F7A7-404F-AA9F-8AF05AA29DAF}">
      <dsp:nvSpPr>
        <dsp:cNvPr id="0" name=""/>
        <dsp:cNvSpPr/>
      </dsp:nvSpPr>
      <dsp:spPr>
        <a:xfrm>
          <a:off x="8465085" y="258172"/>
          <a:ext cx="846495" cy="846495"/>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044700">
            <a:lnSpc>
              <a:spcPct val="90000"/>
            </a:lnSpc>
            <a:spcBef>
              <a:spcPct val="0"/>
            </a:spcBef>
            <a:spcAft>
              <a:spcPct val="35000"/>
            </a:spcAft>
          </a:pPr>
          <a:r>
            <a:rPr lang="es-ES" sz="4600" kern="1200" dirty="0" smtClean="0"/>
            <a:t>T</a:t>
          </a:r>
          <a:endParaRPr lang="es-ES" sz="4600" kern="1200" dirty="0"/>
        </a:p>
      </dsp:txBody>
      <dsp:txXfrm>
        <a:off x="8589051" y="382138"/>
        <a:ext cx="598563" cy="5985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82DAF-B3EC-4127-A89E-4B67F5B6B609}">
      <dsp:nvSpPr>
        <dsp:cNvPr id="0" name=""/>
        <dsp:cNvSpPr/>
      </dsp:nvSpPr>
      <dsp:spPr>
        <a:xfrm>
          <a:off x="3727511" y="1880240"/>
          <a:ext cx="1339842" cy="1339842"/>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kern="1200" dirty="0" smtClean="0"/>
            <a:t>Objetivos</a:t>
          </a:r>
          <a:endParaRPr lang="es-ES" sz="1800" kern="1200" dirty="0"/>
        </a:p>
      </dsp:txBody>
      <dsp:txXfrm>
        <a:off x="3923726" y="2076455"/>
        <a:ext cx="947412" cy="947412"/>
      </dsp:txXfrm>
    </dsp:sp>
    <dsp:sp modelId="{4A389E37-A85D-4F13-BC4B-3A1892982C12}">
      <dsp:nvSpPr>
        <dsp:cNvPr id="0" name=""/>
        <dsp:cNvSpPr/>
      </dsp:nvSpPr>
      <dsp:spPr>
        <a:xfrm rot="16200000">
          <a:off x="4255012" y="1391811"/>
          <a:ext cx="284840" cy="4555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4297738" y="1525646"/>
        <a:ext cx="199388" cy="273328"/>
      </dsp:txXfrm>
    </dsp:sp>
    <dsp:sp modelId="{5C9222FD-C16C-4629-9779-A0AF1BD701A1}">
      <dsp:nvSpPr>
        <dsp:cNvPr id="0" name=""/>
        <dsp:cNvSpPr/>
      </dsp:nvSpPr>
      <dsp:spPr>
        <a:xfrm>
          <a:off x="3727511" y="2962"/>
          <a:ext cx="1339842" cy="1339842"/>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i="0" kern="1200" dirty="0" smtClean="0"/>
            <a:t>DIRECTRICES</a:t>
          </a:r>
          <a:br>
            <a:rPr lang="es-MX" sz="1100" b="1" i="0" kern="1200" dirty="0" smtClean="0"/>
          </a:br>
          <a:r>
            <a:rPr lang="es-MX" sz="1100" b="1" i="0" kern="1200" dirty="0" smtClean="0"/>
            <a:t>que orientan la</a:t>
          </a:r>
          <a:br>
            <a:rPr lang="es-MX" sz="1100" b="1" i="0" kern="1200" dirty="0" smtClean="0"/>
          </a:br>
          <a:r>
            <a:rPr lang="es-MX" sz="1100" b="1" i="0" kern="1200" dirty="0" smtClean="0"/>
            <a:t>Investigación</a:t>
          </a:r>
          <a:endParaRPr lang="es-ES" sz="1100" kern="1200" dirty="0"/>
        </a:p>
      </dsp:txBody>
      <dsp:txXfrm>
        <a:off x="3923726" y="199177"/>
        <a:ext cx="947412" cy="947412"/>
      </dsp:txXfrm>
    </dsp:sp>
    <dsp:sp modelId="{0AEF1330-BEA7-48E0-95A2-BC593CC33992}">
      <dsp:nvSpPr>
        <dsp:cNvPr id="0" name=""/>
        <dsp:cNvSpPr/>
      </dsp:nvSpPr>
      <dsp:spPr>
        <a:xfrm rot="20520000">
          <a:off x="5140044" y="2034824"/>
          <a:ext cx="284840" cy="4555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5142135" y="2139136"/>
        <a:ext cx="199388" cy="273328"/>
      </dsp:txXfrm>
    </dsp:sp>
    <dsp:sp modelId="{5BA57293-3D74-42DB-B0BB-F8A9E325E31D}">
      <dsp:nvSpPr>
        <dsp:cNvPr id="0" name=""/>
        <dsp:cNvSpPr/>
      </dsp:nvSpPr>
      <dsp:spPr>
        <a:xfrm>
          <a:off x="5512908" y="1300129"/>
          <a:ext cx="1339842" cy="1339842"/>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i="0" kern="1200" dirty="0" smtClean="0"/>
            <a:t>Deben denotar</a:t>
          </a:r>
          <a:br>
            <a:rPr lang="es-MX" sz="1100" b="1" i="0" kern="1200" dirty="0" smtClean="0"/>
          </a:br>
          <a:r>
            <a:rPr lang="es-MX" sz="1100" b="1" i="0" kern="1200" dirty="0" smtClean="0"/>
            <a:t>aspectos</a:t>
          </a:r>
          <a:br>
            <a:rPr lang="es-MX" sz="1100" b="1" i="0" kern="1200" dirty="0" smtClean="0"/>
          </a:br>
          <a:r>
            <a:rPr lang="es-MX" sz="1100" b="1" i="0" kern="1200" dirty="0" smtClean="0"/>
            <a:t>mensurables y</a:t>
          </a:r>
          <a:br>
            <a:rPr lang="es-MX" sz="1100" b="1" i="0" kern="1200" dirty="0" smtClean="0"/>
          </a:br>
          <a:r>
            <a:rPr lang="es-MX" sz="1100" b="1" i="0" kern="1200" dirty="0" smtClean="0"/>
            <a:t>verificables</a:t>
          </a:r>
          <a:endParaRPr lang="es-ES" sz="1100" kern="1200" dirty="0"/>
        </a:p>
      </dsp:txBody>
      <dsp:txXfrm>
        <a:off x="5709123" y="1496344"/>
        <a:ext cx="947412" cy="947412"/>
      </dsp:txXfrm>
    </dsp:sp>
    <dsp:sp modelId="{8416F3C6-FDD4-44D3-BA46-86C03EF0557E}">
      <dsp:nvSpPr>
        <dsp:cNvPr id="0" name=""/>
        <dsp:cNvSpPr/>
      </dsp:nvSpPr>
      <dsp:spPr>
        <a:xfrm rot="3240000">
          <a:off x="4801992" y="3075241"/>
          <a:ext cx="284840" cy="4555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4819604" y="3131784"/>
        <a:ext cx="199388" cy="273328"/>
      </dsp:txXfrm>
    </dsp:sp>
    <dsp:sp modelId="{6188C3B6-B5B0-4A6C-A384-8E7E0F293C94}">
      <dsp:nvSpPr>
        <dsp:cNvPr id="0" name=""/>
        <dsp:cNvSpPr/>
      </dsp:nvSpPr>
      <dsp:spPr>
        <a:xfrm>
          <a:off x="4830947" y="3398989"/>
          <a:ext cx="1339842" cy="1339842"/>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i="0" kern="1200" dirty="0" smtClean="0"/>
            <a:t>Determinan el inicio</a:t>
          </a:r>
          <a:br>
            <a:rPr lang="es-MX" sz="1100" b="1" i="0" kern="1200" dirty="0" smtClean="0"/>
          </a:br>
          <a:r>
            <a:rPr lang="es-MX" sz="1100" b="1" i="0" kern="1200" dirty="0" smtClean="0"/>
            <a:t>y fin del proceso</a:t>
          </a:r>
          <a:br>
            <a:rPr lang="es-MX" sz="1100" b="1" i="0" kern="1200" dirty="0" smtClean="0"/>
          </a:br>
          <a:r>
            <a:rPr lang="es-MX" sz="1100" b="1" i="0" kern="1200" dirty="0" smtClean="0"/>
            <a:t>metodológico</a:t>
          </a:r>
          <a:endParaRPr lang="es-ES" sz="1100" kern="1200" dirty="0"/>
        </a:p>
      </dsp:txBody>
      <dsp:txXfrm>
        <a:off x="5027162" y="3595204"/>
        <a:ext cx="947412" cy="947412"/>
      </dsp:txXfrm>
    </dsp:sp>
    <dsp:sp modelId="{17F507FE-69C5-4FEC-A054-0AEC64F148E7}">
      <dsp:nvSpPr>
        <dsp:cNvPr id="0" name=""/>
        <dsp:cNvSpPr/>
      </dsp:nvSpPr>
      <dsp:spPr>
        <a:xfrm rot="7560000">
          <a:off x="3708033" y="3075241"/>
          <a:ext cx="284840" cy="4555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3775873" y="3131784"/>
        <a:ext cx="199388" cy="273328"/>
      </dsp:txXfrm>
    </dsp:sp>
    <dsp:sp modelId="{5A7B1616-1B23-42F5-8240-ADC8C8AC1623}">
      <dsp:nvSpPr>
        <dsp:cNvPr id="0" name=""/>
        <dsp:cNvSpPr/>
      </dsp:nvSpPr>
      <dsp:spPr>
        <a:xfrm>
          <a:off x="2624075" y="3398989"/>
          <a:ext cx="1339842" cy="1339842"/>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i="0" kern="1200" dirty="0" smtClean="0"/>
            <a:t>Deben seguir un orden</a:t>
          </a:r>
          <a:br>
            <a:rPr lang="es-MX" sz="1100" b="1" i="0" kern="1200" dirty="0" smtClean="0"/>
          </a:br>
          <a:r>
            <a:rPr lang="es-MX" sz="1100" b="1" i="0" kern="1200" dirty="0" smtClean="0"/>
            <a:t>lógico de acuerdo al</a:t>
          </a:r>
          <a:br>
            <a:rPr lang="es-MX" sz="1100" b="1" i="0" kern="1200" dirty="0" smtClean="0"/>
          </a:br>
          <a:r>
            <a:rPr lang="es-MX" sz="1100" b="1" i="0" kern="1200" dirty="0" smtClean="0"/>
            <a:t>problema</a:t>
          </a:r>
          <a:endParaRPr lang="es-ES" sz="1100" kern="1200" dirty="0"/>
        </a:p>
      </dsp:txBody>
      <dsp:txXfrm>
        <a:off x="2820290" y="3595204"/>
        <a:ext cx="947412" cy="947412"/>
      </dsp:txXfrm>
    </dsp:sp>
    <dsp:sp modelId="{175F8D13-F858-4532-B215-684A52DB94A0}">
      <dsp:nvSpPr>
        <dsp:cNvPr id="0" name=""/>
        <dsp:cNvSpPr/>
      </dsp:nvSpPr>
      <dsp:spPr>
        <a:xfrm rot="11880000">
          <a:off x="3369981" y="2034824"/>
          <a:ext cx="284840" cy="4555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3453342" y="2139136"/>
        <a:ext cx="199388" cy="273328"/>
      </dsp:txXfrm>
    </dsp:sp>
    <dsp:sp modelId="{52D826C8-CAF4-4B29-8BFB-8DE860FFBB91}">
      <dsp:nvSpPr>
        <dsp:cNvPr id="0" name=""/>
        <dsp:cNvSpPr/>
      </dsp:nvSpPr>
      <dsp:spPr>
        <a:xfrm>
          <a:off x="1942114" y="1300129"/>
          <a:ext cx="1339842" cy="1339842"/>
        </a:xfrm>
        <a:prstGeom prst="ellipse">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i="0" kern="1200" smtClean="0"/>
            <a:t>Deben expresar los</a:t>
          </a:r>
          <a:br>
            <a:rPr lang="es-MX" sz="1100" b="1" i="0" kern="1200" smtClean="0"/>
          </a:br>
          <a:r>
            <a:rPr lang="es-MX" sz="1100" b="1" i="0" kern="1200" smtClean="0"/>
            <a:t>logros que realmente</a:t>
          </a:r>
          <a:br>
            <a:rPr lang="es-MX" sz="1100" b="1" i="0" kern="1200" smtClean="0"/>
          </a:br>
          <a:r>
            <a:rPr lang="es-MX" sz="1100" b="1" i="0" kern="1200" smtClean="0"/>
            <a:t>se van a lograr</a:t>
          </a:r>
          <a:endParaRPr lang="es-ES" sz="1100" kern="1200" dirty="0"/>
        </a:p>
      </dsp:txBody>
      <dsp:txXfrm>
        <a:off x="2138329" y="1496344"/>
        <a:ext cx="947412" cy="94741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10/19/2017</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10/19/2017</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10/19/2017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10/19/2017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10/19/2017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10/19/2017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10/19/2017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10/19/2017</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2800" dirty="0"/>
              <a:t>Universidad Autónoma del Estado de México</a:t>
            </a:r>
            <a:br>
              <a:rPr lang="es-MX" sz="2800" dirty="0"/>
            </a:br>
            <a:r>
              <a:rPr lang="es-MX" sz="2800" dirty="0"/>
              <a:t>Centro Universitario UAEM </a:t>
            </a:r>
            <a:r>
              <a:rPr lang="es-MX" sz="2800" dirty="0" err="1"/>
              <a:t>Temascaltepec</a:t>
            </a:r>
            <a:r>
              <a:rPr lang="es-MX" sz="2800" dirty="0"/>
              <a:t/>
            </a:r>
            <a:br>
              <a:rPr lang="es-MX" sz="2800" dirty="0"/>
            </a:br>
            <a:r>
              <a:rPr lang="es-MX" sz="2800" dirty="0"/>
              <a:t>Licenciatura en Informática Administrativa</a:t>
            </a:r>
            <a:br>
              <a:rPr lang="es-MX" sz="2800" dirty="0"/>
            </a:br>
            <a:r>
              <a:rPr lang="es-MX" sz="2800" dirty="0"/>
              <a:t>Unidad de </a:t>
            </a:r>
            <a:r>
              <a:rPr lang="es-MX" sz="2800" dirty="0" smtClean="0"/>
              <a:t>Aprendizaje: Taller de Titulación</a:t>
            </a:r>
            <a:endParaRPr lang="es-MX" sz="2800" dirty="0"/>
          </a:p>
        </p:txBody>
      </p:sp>
      <p:sp>
        <p:nvSpPr>
          <p:cNvPr id="3" name="Subtítulo 2"/>
          <p:cNvSpPr>
            <a:spLocks noGrp="1"/>
          </p:cNvSpPr>
          <p:nvPr>
            <p:ph type="subTitle" idx="1"/>
          </p:nvPr>
        </p:nvSpPr>
        <p:spPr/>
        <p:txBody>
          <a:bodyPr>
            <a:normAutofit fontScale="92500" lnSpcReduction="10000"/>
          </a:bodyPr>
          <a:lstStyle/>
          <a:p>
            <a:r>
              <a:rPr lang="es-MX" dirty="0"/>
              <a:t>Elaborado por: M. en T. I. Rafael Valentín Mendoza Méndez</a:t>
            </a:r>
          </a:p>
          <a:p>
            <a:endParaRPr lang="es-MX" dirty="0"/>
          </a:p>
          <a:p>
            <a:pPr algn="r"/>
            <a:r>
              <a:rPr lang="es-MX" sz="1900" i="1" dirty="0" err="1"/>
              <a:t>Temascaltepec</a:t>
            </a:r>
            <a:r>
              <a:rPr lang="es-MX" sz="1900" i="1" dirty="0"/>
              <a:t>, Estado de México a 4 de Agosto de 2017</a:t>
            </a:r>
          </a:p>
          <a:p>
            <a:endParaRPr lang="es-MX" dirty="0"/>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9133161" y="367246"/>
            <a:ext cx="1671235" cy="1421208"/>
          </a:xfrm>
          <a:prstGeom prst="rect">
            <a:avLst/>
          </a:prstGeom>
        </p:spPr>
      </p:pic>
    </p:spTree>
    <p:extLst>
      <p:ext uri="{BB962C8B-B14F-4D97-AF65-F5344CB8AC3E}">
        <p14:creationId xmlns:p14="http://schemas.microsoft.com/office/powerpoint/2010/main" val="1188302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Estructura</a:t>
            </a:r>
            <a:endParaRPr lang="es-MX" dirty="0"/>
          </a:p>
        </p:txBody>
      </p:sp>
      <p:sp>
        <p:nvSpPr>
          <p:cNvPr id="3" name="Marcador de contenido 2"/>
          <p:cNvSpPr>
            <a:spLocks noGrp="1"/>
          </p:cNvSpPr>
          <p:nvPr>
            <p:ph idx="1"/>
          </p:nvPr>
        </p:nvSpPr>
        <p:spPr/>
        <p:txBody>
          <a:bodyPr>
            <a:normAutofit/>
          </a:bodyPr>
          <a:lstStyle/>
          <a:p>
            <a:r>
              <a:rPr lang="es-MX" sz="2400" b="1" dirty="0"/>
              <a:t>El propósito : </a:t>
            </a:r>
            <a:r>
              <a:rPr lang="es-MX" sz="2400" dirty="0"/>
              <a:t>aspecto con el que se inicia el enunciado: (verbo en infinitivo)  </a:t>
            </a:r>
            <a:r>
              <a:rPr lang="es-MX" sz="2400" dirty="0" smtClean="0"/>
              <a:t>Determinar</a:t>
            </a:r>
            <a:r>
              <a:rPr lang="es-MX" sz="2400" dirty="0"/>
              <a:t>, identificar, describir, evaluar, validar etc. </a:t>
            </a:r>
            <a:endParaRPr lang="es-MX" sz="2400" dirty="0" smtClean="0"/>
          </a:p>
          <a:p>
            <a:r>
              <a:rPr lang="es-MX" sz="2400" b="1" dirty="0" smtClean="0"/>
              <a:t>Unidades </a:t>
            </a:r>
            <a:r>
              <a:rPr lang="es-MX" sz="2400" b="1" dirty="0"/>
              <a:t>de análisis o de observación : </a:t>
            </a:r>
            <a:r>
              <a:rPr lang="es-MX" sz="2400" dirty="0" smtClean="0"/>
              <a:t>Las </a:t>
            </a:r>
            <a:r>
              <a:rPr lang="es-MX" sz="2400" dirty="0"/>
              <a:t>personas, fenómenos u objetos sobre los que se busca conocer algo. </a:t>
            </a:r>
            <a:endParaRPr lang="es-MX" sz="2400" dirty="0" smtClean="0"/>
          </a:p>
          <a:p>
            <a:r>
              <a:rPr lang="es-MX" sz="2400" b="1" dirty="0" smtClean="0"/>
              <a:t>Las </a:t>
            </a:r>
            <a:r>
              <a:rPr lang="es-MX" sz="2400" b="1" dirty="0"/>
              <a:t>variables : </a:t>
            </a:r>
            <a:r>
              <a:rPr lang="es-MX" sz="2400" dirty="0"/>
              <a:t>las características de las unidades de observación o análisis que se van a estudiar. </a:t>
            </a:r>
          </a:p>
        </p:txBody>
      </p:sp>
    </p:spTree>
    <p:extLst>
      <p:ext uri="{BB962C8B-B14F-4D97-AF65-F5344CB8AC3E}">
        <p14:creationId xmlns:p14="http://schemas.microsoft.com/office/powerpoint/2010/main" val="3373592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a:t>
            </a:r>
            <a:endParaRPr lang="es-MX" dirty="0"/>
          </a:p>
        </p:txBody>
      </p:sp>
      <p:sp>
        <p:nvSpPr>
          <p:cNvPr id="3" name="Marcador de contenido 2"/>
          <p:cNvSpPr>
            <a:spLocks noGrp="1"/>
          </p:cNvSpPr>
          <p:nvPr>
            <p:ph idx="1"/>
          </p:nvPr>
        </p:nvSpPr>
        <p:spPr/>
        <p:txBody>
          <a:bodyPr>
            <a:noAutofit/>
          </a:bodyPr>
          <a:lstStyle/>
          <a:p>
            <a:r>
              <a:rPr lang="es-MX" sz="2800" dirty="0"/>
              <a:t>Debe ser preciso en su construcción, sin </a:t>
            </a:r>
            <a:r>
              <a:rPr lang="es-MX" sz="2800" dirty="0" smtClean="0"/>
              <a:t>términos ambiguos.</a:t>
            </a:r>
          </a:p>
          <a:p>
            <a:r>
              <a:rPr lang="es-MX" sz="2800" dirty="0" smtClean="0"/>
              <a:t>Debe </a:t>
            </a:r>
            <a:r>
              <a:rPr lang="es-MX" sz="2800" dirty="0"/>
              <a:t>estar relacionado con el problema de </a:t>
            </a:r>
            <a:r>
              <a:rPr lang="es-MX" sz="2800" dirty="0" smtClean="0"/>
              <a:t>investigación.</a:t>
            </a:r>
          </a:p>
          <a:p>
            <a:r>
              <a:rPr lang="es-MX" sz="2800" dirty="0" smtClean="0"/>
              <a:t>Debe </a:t>
            </a:r>
            <a:r>
              <a:rPr lang="es-MX" sz="2800" dirty="0"/>
              <a:t>tener alcance real, es decir, su meta debe ser viable, </a:t>
            </a:r>
            <a:r>
              <a:rPr lang="es-MX" sz="2800" dirty="0" smtClean="0"/>
              <a:t>su logro </a:t>
            </a:r>
            <a:r>
              <a:rPr lang="es-MX" sz="2800" dirty="0"/>
              <a:t>debe ser posible y al alcance del </a:t>
            </a:r>
            <a:r>
              <a:rPr lang="es-MX" sz="2800" dirty="0" smtClean="0"/>
              <a:t>investigador.</a:t>
            </a:r>
          </a:p>
          <a:p>
            <a:r>
              <a:rPr lang="es-MX" sz="2800" dirty="0" smtClean="0"/>
              <a:t>En </a:t>
            </a:r>
            <a:r>
              <a:rPr lang="es-MX" sz="2800" dirty="0"/>
              <a:t>su formulación están las metas que la </a:t>
            </a:r>
            <a:r>
              <a:rPr lang="es-MX" sz="2800" dirty="0" smtClean="0"/>
              <a:t>investigación buscará </a:t>
            </a:r>
            <a:r>
              <a:rPr lang="es-MX" sz="2800" dirty="0"/>
              <a:t>alcanzar y la delimitación del problema </a:t>
            </a:r>
            <a:r>
              <a:rPr lang="es-MX" sz="2800" dirty="0" smtClean="0"/>
              <a:t>de investigación </a:t>
            </a:r>
            <a:r>
              <a:rPr lang="es-MX" sz="2800" dirty="0"/>
              <a:t/>
            </a:r>
            <a:br>
              <a:rPr lang="es-MX" sz="2800" dirty="0"/>
            </a:br>
            <a:endParaRPr lang="es-MX" sz="2800" dirty="0"/>
          </a:p>
        </p:txBody>
      </p:sp>
    </p:spTree>
    <p:extLst>
      <p:ext uri="{BB962C8B-B14F-4D97-AF65-F5344CB8AC3E}">
        <p14:creationId xmlns:p14="http://schemas.microsoft.com/office/powerpoint/2010/main" val="1036361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Objetivos Generales</a:t>
            </a:r>
            <a:endParaRPr lang="es-MX" dirty="0"/>
          </a:p>
        </p:txBody>
      </p:sp>
      <p:sp>
        <p:nvSpPr>
          <p:cNvPr id="3" name="Marcador de contenido 2"/>
          <p:cNvSpPr>
            <a:spLocks noGrp="1"/>
          </p:cNvSpPr>
          <p:nvPr>
            <p:ph idx="1"/>
          </p:nvPr>
        </p:nvSpPr>
        <p:spPr>
          <a:xfrm>
            <a:off x="1371600" y="1778924"/>
            <a:ext cx="9601200" cy="4754880"/>
          </a:xfrm>
        </p:spPr>
        <p:txBody>
          <a:bodyPr>
            <a:normAutofit/>
          </a:bodyPr>
          <a:lstStyle/>
          <a:p>
            <a:r>
              <a:rPr lang="es-MX" b="1" dirty="0" smtClean="0"/>
              <a:t>Objetivo General Descriptivo</a:t>
            </a:r>
          </a:p>
          <a:p>
            <a:pPr lvl="1"/>
            <a:r>
              <a:rPr lang="es-MX" dirty="0" smtClean="0"/>
              <a:t>Diagnosticar</a:t>
            </a:r>
            <a:r>
              <a:rPr lang="es-MX" dirty="0"/>
              <a:t>...(variable descriptiva). </a:t>
            </a:r>
            <a:endParaRPr lang="es-MX" dirty="0" smtClean="0"/>
          </a:p>
          <a:p>
            <a:pPr lvl="1"/>
            <a:r>
              <a:rPr lang="es-MX" dirty="0" smtClean="0"/>
              <a:t>Analizar </a:t>
            </a:r>
            <a:r>
              <a:rPr lang="es-MX" dirty="0"/>
              <a:t>.....(variable descriptiva) y (variable descriptiva) </a:t>
            </a:r>
            <a:endParaRPr lang="es-MX" dirty="0" smtClean="0"/>
          </a:p>
          <a:p>
            <a:pPr lvl="1"/>
            <a:r>
              <a:rPr lang="es-MX" dirty="0" smtClean="0"/>
              <a:t>Analizar </a:t>
            </a:r>
            <a:r>
              <a:rPr lang="es-MX" dirty="0"/>
              <a:t>las relaciones entre (variable descriptiva) y (variable descriptiva). </a:t>
            </a:r>
            <a:endParaRPr lang="es-MX" dirty="0" smtClean="0"/>
          </a:p>
          <a:p>
            <a:r>
              <a:rPr lang="es-MX" b="1" dirty="0" smtClean="0"/>
              <a:t>Objetivo General Explicativo</a:t>
            </a:r>
          </a:p>
          <a:p>
            <a:pPr lvl="1"/>
            <a:r>
              <a:rPr lang="es-MX" dirty="0" smtClean="0"/>
              <a:t>Determinar </a:t>
            </a:r>
            <a:r>
              <a:rPr lang="es-MX" dirty="0"/>
              <a:t>las causas de... (variable explicativa),a partir de la descripción...(variable descriptiva) </a:t>
            </a:r>
            <a:endParaRPr lang="es-MX" dirty="0" smtClean="0"/>
          </a:p>
          <a:p>
            <a:pPr lvl="1"/>
            <a:r>
              <a:rPr lang="es-MX" dirty="0" smtClean="0"/>
              <a:t>Explicar </a:t>
            </a:r>
            <a:r>
              <a:rPr lang="es-MX" dirty="0"/>
              <a:t>las características de.... (variable explicativa), a través del diagnóstico.. (variable descriptiva) </a:t>
            </a:r>
            <a:endParaRPr lang="es-MX" dirty="0" smtClean="0"/>
          </a:p>
          <a:p>
            <a:pPr lvl="1"/>
            <a:r>
              <a:rPr lang="es-MX" dirty="0" smtClean="0"/>
              <a:t>Explicar </a:t>
            </a:r>
            <a:r>
              <a:rPr lang="es-MX" dirty="0"/>
              <a:t>el comportamiento de... (variable explicativa) mediante el análisis.... (variable descriptiva). </a:t>
            </a:r>
          </a:p>
        </p:txBody>
      </p:sp>
    </p:spTree>
    <p:extLst>
      <p:ext uri="{BB962C8B-B14F-4D97-AF65-F5344CB8AC3E}">
        <p14:creationId xmlns:p14="http://schemas.microsoft.com/office/powerpoint/2010/main" val="2957236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371600" y="2286000"/>
            <a:ext cx="9601200" cy="3906982"/>
          </a:xfrm>
        </p:spPr>
        <p:txBody>
          <a:bodyPr/>
          <a:lstStyle/>
          <a:p>
            <a:r>
              <a:rPr lang="es-MX" b="1" dirty="0" smtClean="0"/>
              <a:t>Objetivo general Prospectivo</a:t>
            </a:r>
          </a:p>
          <a:p>
            <a:pPr lvl="1"/>
            <a:r>
              <a:rPr lang="es-MX" dirty="0" smtClean="0"/>
              <a:t>Proponer</a:t>
            </a:r>
            <a:r>
              <a:rPr lang="es-MX" dirty="0"/>
              <a:t>.....(variable prospectiva) con base </a:t>
            </a:r>
            <a:r>
              <a:rPr lang="es-MX" dirty="0" smtClean="0"/>
              <a:t>en </a:t>
            </a:r>
            <a:r>
              <a:rPr lang="es-MX" dirty="0"/>
              <a:t>el diagnóstico....(variable descriptiva). </a:t>
            </a:r>
            <a:endParaRPr lang="es-MX" dirty="0" smtClean="0"/>
          </a:p>
          <a:p>
            <a:pPr lvl="1"/>
            <a:r>
              <a:rPr lang="es-MX" dirty="0" smtClean="0"/>
              <a:t>Formular</a:t>
            </a:r>
            <a:r>
              <a:rPr lang="es-MX" dirty="0"/>
              <a:t>....(variable prospectiva) a partir de la descripción....(variable descriptiva) y de la explicación....(variable explicativa). </a:t>
            </a:r>
            <a:endParaRPr lang="es-MX" dirty="0" smtClean="0"/>
          </a:p>
          <a:p>
            <a:pPr lvl="1"/>
            <a:r>
              <a:rPr lang="es-MX" dirty="0" smtClean="0"/>
              <a:t>El </a:t>
            </a:r>
            <a:r>
              <a:rPr lang="es-MX" dirty="0"/>
              <a:t>enunciado del objetivo general de la investigación debe comprender todas las variables del problema de investigación. </a:t>
            </a:r>
          </a:p>
        </p:txBody>
      </p:sp>
    </p:spTree>
    <p:extLst>
      <p:ext uri="{BB962C8B-B14F-4D97-AF65-F5344CB8AC3E}">
        <p14:creationId xmlns:p14="http://schemas.microsoft.com/office/powerpoint/2010/main" val="3506172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1</a:t>
            </a:r>
            <a:endParaRPr lang="es-MX" dirty="0"/>
          </a:p>
        </p:txBody>
      </p:sp>
      <p:sp>
        <p:nvSpPr>
          <p:cNvPr id="5" name="Marcador de contenido 4"/>
          <p:cNvSpPr>
            <a:spLocks noGrp="1"/>
          </p:cNvSpPr>
          <p:nvPr>
            <p:ph idx="1"/>
          </p:nvPr>
        </p:nvSpPr>
        <p:spPr>
          <a:xfrm>
            <a:off x="1371600" y="1970116"/>
            <a:ext cx="9601200" cy="3897284"/>
          </a:xfrm>
        </p:spPr>
        <p:txBody>
          <a:bodyPr>
            <a:normAutofit fontScale="92500" lnSpcReduction="10000"/>
          </a:bodyPr>
          <a:lstStyle/>
          <a:p>
            <a:r>
              <a:rPr lang="es-MX" b="1" dirty="0" smtClean="0"/>
              <a:t>Título </a:t>
            </a:r>
            <a:r>
              <a:rPr lang="es-MX" b="1" dirty="0"/>
              <a:t>del proyecto:</a:t>
            </a:r>
            <a:r>
              <a:rPr lang="es-MX" dirty="0"/>
              <a:t> Propuesta de un plan de acción para el financiamiento de equipos computarizados, para los estudiantes de la carrera licenciatura en informática en la Universidad de Oriente, núcleo Nueva Esparta.</a:t>
            </a:r>
            <a:endParaRPr lang="es-MX" dirty="0"/>
          </a:p>
          <a:p>
            <a:r>
              <a:rPr lang="es-MX" b="1" dirty="0"/>
              <a:t>Objetivo General:</a:t>
            </a:r>
            <a:r>
              <a:rPr lang="es-MX" dirty="0"/>
              <a:t> Desarrollar un plan de acción que permita el financiamiento de equipos computarizados a los estudiantes de bajos recursos, de la carrera Licenciatura en Informática en la Universidad de Oriente, Núcleo Nueva Esparta.</a:t>
            </a:r>
            <a:endParaRPr lang="es-MX" dirty="0"/>
          </a:p>
          <a:p>
            <a:r>
              <a:rPr lang="es-MX" u="sng" dirty="0"/>
              <a:t>Aspectos que lo componen:</a:t>
            </a:r>
            <a:endParaRPr lang="es-MX" dirty="0"/>
          </a:p>
          <a:p>
            <a:pPr lvl="1"/>
            <a:r>
              <a:rPr lang="es-MX" dirty="0"/>
              <a:t>Primera acción a ejecutar: Desarrollar un plan de acción</a:t>
            </a:r>
            <a:endParaRPr lang="es-MX" dirty="0"/>
          </a:p>
          <a:p>
            <a:pPr lvl="1"/>
            <a:r>
              <a:rPr lang="es-MX" dirty="0"/>
              <a:t>Finalidad de la acción (opcional): permita el financiamiento de equipos computarizados a los estudiantes de bajos recursos</a:t>
            </a:r>
            <a:endParaRPr lang="es-MX" dirty="0"/>
          </a:p>
          <a:p>
            <a:pPr lvl="1"/>
            <a:r>
              <a:rPr lang="es-MX" dirty="0"/>
              <a:t>Ubicación de la acción: carrera Licenciatura en Informática en la Universidad de Oriente, Núcleo Nueva Esparta</a:t>
            </a:r>
            <a:r>
              <a:rPr lang="es-MX" dirty="0" smtClean="0"/>
              <a:t>.</a:t>
            </a:r>
            <a:endParaRPr lang="es-MX" dirty="0"/>
          </a:p>
        </p:txBody>
      </p:sp>
    </p:spTree>
    <p:extLst>
      <p:ext uri="{BB962C8B-B14F-4D97-AF65-F5344CB8AC3E}">
        <p14:creationId xmlns:p14="http://schemas.microsoft.com/office/powerpoint/2010/main" val="2502195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2</a:t>
            </a:r>
            <a:endParaRPr lang="es-MX" dirty="0"/>
          </a:p>
        </p:txBody>
      </p:sp>
      <p:sp>
        <p:nvSpPr>
          <p:cNvPr id="3" name="Marcador de contenido 2"/>
          <p:cNvSpPr>
            <a:spLocks noGrp="1"/>
          </p:cNvSpPr>
          <p:nvPr>
            <p:ph idx="1"/>
          </p:nvPr>
        </p:nvSpPr>
        <p:spPr/>
        <p:txBody>
          <a:bodyPr/>
          <a:lstStyle/>
          <a:p>
            <a:r>
              <a:rPr lang="es-MX" b="1" dirty="0"/>
              <a:t>Título del proyecto:</a:t>
            </a:r>
            <a:r>
              <a:rPr lang="es-MX" dirty="0"/>
              <a:t> Página Web para la Asignatura Instrucción Pre Militar (IPM) adscrita a la Zona Educativa del Estado Nueva Esparta.</a:t>
            </a:r>
            <a:endParaRPr lang="es-MX" dirty="0"/>
          </a:p>
          <a:p>
            <a:r>
              <a:rPr lang="es-MX" b="1" dirty="0"/>
              <a:t>Objetivo General:</a:t>
            </a:r>
            <a:r>
              <a:rPr lang="es-MX" dirty="0"/>
              <a:t> Desarrollar una Página Web para la Asignatura Instrucción Pre Militar (I.P.M.) adscrita a la Zona Educativa del Estado Nueva Esparta.</a:t>
            </a:r>
            <a:endParaRPr lang="es-MX" dirty="0"/>
          </a:p>
          <a:p>
            <a:r>
              <a:rPr lang="es-MX" u="sng" dirty="0"/>
              <a:t>Aspectos que lo componen:</a:t>
            </a:r>
            <a:endParaRPr lang="es-MX" dirty="0"/>
          </a:p>
          <a:p>
            <a:pPr lvl="1"/>
            <a:r>
              <a:rPr lang="es-MX" dirty="0"/>
              <a:t>Primera acción a ejecutar: Desarrollar una Página Web para la Asignatura Instrucción Pre Militar (I.P.M.)</a:t>
            </a:r>
            <a:endParaRPr lang="es-MX" dirty="0"/>
          </a:p>
          <a:p>
            <a:pPr lvl="1"/>
            <a:r>
              <a:rPr lang="es-MX" dirty="0"/>
              <a:t>Ubicación de la acción: Zona Educativa del Estado Nueva Esparta.</a:t>
            </a:r>
            <a:endParaRPr lang="es-MX" dirty="0"/>
          </a:p>
          <a:p>
            <a:endParaRPr lang="es-MX" dirty="0"/>
          </a:p>
        </p:txBody>
      </p:sp>
    </p:spTree>
    <p:extLst>
      <p:ext uri="{BB962C8B-B14F-4D97-AF65-F5344CB8AC3E}">
        <p14:creationId xmlns:p14="http://schemas.microsoft.com/office/powerpoint/2010/main" val="598118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3</a:t>
            </a:r>
            <a:endParaRPr lang="es-MX" dirty="0"/>
          </a:p>
        </p:txBody>
      </p:sp>
      <p:sp>
        <p:nvSpPr>
          <p:cNvPr id="3" name="Marcador de contenido 2"/>
          <p:cNvSpPr>
            <a:spLocks noGrp="1"/>
          </p:cNvSpPr>
          <p:nvPr>
            <p:ph idx="1"/>
          </p:nvPr>
        </p:nvSpPr>
        <p:spPr/>
        <p:txBody>
          <a:bodyPr>
            <a:normAutofit fontScale="92500" lnSpcReduction="10000"/>
          </a:bodyPr>
          <a:lstStyle/>
          <a:p>
            <a:r>
              <a:rPr lang="es-MX" b="1" dirty="0"/>
              <a:t>Título del proyecto:</a:t>
            </a:r>
            <a:r>
              <a:rPr lang="es-MX" dirty="0"/>
              <a:t> Portal Web para la Escuela de Hotelería y Turismo (EHT) de la Universidad de Oriente, Núcleo de Nueva Esparta (UDONE).</a:t>
            </a:r>
            <a:endParaRPr lang="es-MX" dirty="0"/>
          </a:p>
          <a:p>
            <a:r>
              <a:rPr lang="es-MX" b="1" dirty="0"/>
              <a:t>Objetivo General:</a:t>
            </a:r>
            <a:r>
              <a:rPr lang="es-MX" dirty="0"/>
              <a:t> Desarrollar, bajo la filosofía de software libre, un portal Web para la administración y publicación de información relacionada con la Escuela de Hotelería y Turismo (EHT) y las carreras adscritas a ésta.</a:t>
            </a:r>
            <a:endParaRPr lang="es-MX" dirty="0"/>
          </a:p>
          <a:p>
            <a:r>
              <a:rPr lang="es-MX" u="sng" dirty="0"/>
              <a:t>Aspectos que lo componen:</a:t>
            </a:r>
            <a:endParaRPr lang="es-MX" dirty="0"/>
          </a:p>
          <a:p>
            <a:pPr lvl="1"/>
            <a:r>
              <a:rPr lang="es-MX" dirty="0" smtClean="0"/>
              <a:t>Primera </a:t>
            </a:r>
            <a:r>
              <a:rPr lang="es-MX" dirty="0"/>
              <a:t>acción a ejecutar: Desarrollar bajo la filosofía de software libre, un portal Web</a:t>
            </a:r>
            <a:endParaRPr lang="es-MX" dirty="0"/>
          </a:p>
          <a:p>
            <a:pPr lvl="1"/>
            <a:r>
              <a:rPr lang="es-MX" dirty="0" smtClean="0"/>
              <a:t>Finalidad </a:t>
            </a:r>
            <a:r>
              <a:rPr lang="es-MX" dirty="0"/>
              <a:t>de la acción (opcional): administración y publicación de información</a:t>
            </a:r>
            <a:endParaRPr lang="es-MX" dirty="0"/>
          </a:p>
          <a:p>
            <a:pPr lvl="1"/>
            <a:r>
              <a:rPr lang="es-MX" dirty="0" smtClean="0"/>
              <a:t>Ubicación </a:t>
            </a:r>
            <a:r>
              <a:rPr lang="es-MX" dirty="0"/>
              <a:t>de la acción: Escuela de Hotelería y Turismo (EHT) y las carreras adscritas a ésta.</a:t>
            </a:r>
            <a:endParaRPr lang="es-MX" dirty="0"/>
          </a:p>
          <a:p>
            <a:endParaRPr lang="es-MX" dirty="0"/>
          </a:p>
        </p:txBody>
      </p:sp>
    </p:spTree>
    <p:extLst>
      <p:ext uri="{BB962C8B-B14F-4D97-AF65-F5344CB8AC3E}">
        <p14:creationId xmlns:p14="http://schemas.microsoft.com/office/powerpoint/2010/main" val="2432105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Objetivos Específicos</a:t>
            </a:r>
            <a:endParaRPr lang="es-MX" dirty="0"/>
          </a:p>
        </p:txBody>
      </p:sp>
      <p:sp>
        <p:nvSpPr>
          <p:cNvPr id="3" name="Marcador de contenido 2"/>
          <p:cNvSpPr>
            <a:spLocks noGrp="1"/>
          </p:cNvSpPr>
          <p:nvPr>
            <p:ph idx="1"/>
          </p:nvPr>
        </p:nvSpPr>
        <p:spPr/>
        <p:txBody>
          <a:bodyPr>
            <a:normAutofit/>
          </a:bodyPr>
          <a:lstStyle/>
          <a:p>
            <a:r>
              <a:rPr lang="es-MX" sz="2400" dirty="0"/>
              <a:t>Giménez (2008) en el Proceso de Investigación dice “son las metas parciales, es decir, las actividades a realizar en cada una de las etapas de la investigación para lograr el objetivo general” pág. </a:t>
            </a:r>
            <a:r>
              <a:rPr lang="es-MX" sz="2400" dirty="0" smtClean="0"/>
              <a:t>33.</a:t>
            </a:r>
          </a:p>
          <a:p>
            <a:r>
              <a:rPr lang="es-MX" sz="2400" dirty="0"/>
              <a:t>Expresan y, en conjunto, representan el objetivo general. </a:t>
            </a:r>
            <a:r>
              <a:rPr lang="es-MX" sz="2400" dirty="0" smtClean="0"/>
              <a:t>Se enuncian </a:t>
            </a:r>
            <a:r>
              <a:rPr lang="es-MX" sz="2400" dirty="0"/>
              <a:t>por medio de proposiciones que son coherentes entre </a:t>
            </a:r>
            <a:r>
              <a:rPr lang="es-MX" sz="2400" dirty="0" smtClean="0"/>
              <a:t>sí. Deben </a:t>
            </a:r>
            <a:r>
              <a:rPr lang="es-MX" sz="2400" dirty="0"/>
              <a:t>partir del planteamiento del problema de la investigación.</a:t>
            </a:r>
            <a:r>
              <a:rPr lang="es-MX" sz="2400" dirty="0"/>
              <a:t> </a:t>
            </a:r>
            <a:br>
              <a:rPr lang="es-MX" sz="2400" dirty="0"/>
            </a:br>
            <a:endParaRPr lang="es-MX" sz="2400" dirty="0"/>
          </a:p>
        </p:txBody>
      </p:sp>
    </p:spTree>
    <p:extLst>
      <p:ext uri="{BB962C8B-B14F-4D97-AF65-F5344CB8AC3E}">
        <p14:creationId xmlns:p14="http://schemas.microsoft.com/office/powerpoint/2010/main" val="712285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a:t>
            </a:r>
            <a:endParaRPr lang="es-MX" dirty="0"/>
          </a:p>
        </p:txBody>
      </p:sp>
      <p:sp>
        <p:nvSpPr>
          <p:cNvPr id="3" name="Marcador de contenido 2"/>
          <p:cNvSpPr>
            <a:spLocks noGrp="1"/>
          </p:cNvSpPr>
          <p:nvPr>
            <p:ph idx="1"/>
          </p:nvPr>
        </p:nvSpPr>
        <p:spPr/>
        <p:txBody>
          <a:bodyPr>
            <a:noAutofit/>
          </a:bodyPr>
          <a:lstStyle/>
          <a:p>
            <a:r>
              <a:rPr lang="es-MX" sz="2400" dirty="0"/>
              <a:t>El planteamiento de objetivos específicos debe hacerse de </a:t>
            </a:r>
            <a:r>
              <a:rPr lang="es-MX" sz="2400" dirty="0" smtClean="0"/>
              <a:t>forma organizada </a:t>
            </a:r>
            <a:r>
              <a:rPr lang="es-MX" sz="2400" dirty="0"/>
              <a:t>y secuencial de modo que va ordenando el desarrollo </a:t>
            </a:r>
            <a:r>
              <a:rPr lang="es-MX" sz="2400" dirty="0" smtClean="0"/>
              <a:t>de la </a:t>
            </a:r>
            <a:r>
              <a:rPr lang="es-MX" sz="2400" dirty="0"/>
              <a:t>investigación; así se podrá observar y medir el cumpliendo de </a:t>
            </a:r>
            <a:r>
              <a:rPr lang="es-MX" sz="2400" dirty="0" smtClean="0"/>
              <a:t>los logros </a:t>
            </a:r>
            <a:r>
              <a:rPr lang="es-MX" sz="2400" dirty="0"/>
              <a:t>esperados en cada objetivo específico</a:t>
            </a:r>
            <a:r>
              <a:rPr lang="es-MX" sz="2400" dirty="0" smtClean="0"/>
              <a:t>.</a:t>
            </a:r>
          </a:p>
          <a:p>
            <a:r>
              <a:rPr lang="es-MX" sz="2400" dirty="0" smtClean="0"/>
              <a:t>Son </a:t>
            </a:r>
            <a:r>
              <a:rPr lang="es-MX" sz="2400" dirty="0"/>
              <a:t>una guía para la concreción del objetivo </a:t>
            </a:r>
            <a:r>
              <a:rPr lang="es-MX" sz="2400" dirty="0" smtClean="0"/>
              <a:t>general. Podrán </a:t>
            </a:r>
            <a:r>
              <a:rPr lang="es-MX" sz="2400" dirty="0"/>
              <a:t>aumentarse, en algunos casos, a medida que </a:t>
            </a:r>
            <a:r>
              <a:rPr lang="es-MX" sz="2400" dirty="0" smtClean="0"/>
              <a:t>la investigación </a:t>
            </a:r>
            <a:r>
              <a:rPr lang="es-MX" sz="2400" dirty="0"/>
              <a:t>siga su curso, pero nunca deben contradecir </a:t>
            </a:r>
            <a:r>
              <a:rPr lang="es-MX" sz="2400" dirty="0" smtClean="0"/>
              <a:t>el objetivo </a:t>
            </a:r>
            <a:r>
              <a:rPr lang="es-MX" sz="2400" dirty="0"/>
              <a:t>general, y tampoco lo deben ampliar</a:t>
            </a:r>
            <a:r>
              <a:rPr lang="es-MX" sz="2400" dirty="0"/>
              <a:t> </a:t>
            </a:r>
            <a:br>
              <a:rPr lang="es-MX" sz="2400" dirty="0"/>
            </a:br>
            <a:endParaRPr lang="es-MX" sz="2400" dirty="0"/>
          </a:p>
        </p:txBody>
      </p:sp>
    </p:spTree>
    <p:extLst>
      <p:ext uri="{BB962C8B-B14F-4D97-AF65-F5344CB8AC3E}">
        <p14:creationId xmlns:p14="http://schemas.microsoft.com/office/powerpoint/2010/main" val="2319506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064028" y="731519"/>
            <a:ext cx="4738255" cy="3581400"/>
          </a:xfrm>
        </p:spPr>
        <p:txBody>
          <a:bodyPr>
            <a:noAutofit/>
          </a:bodyPr>
          <a:lstStyle/>
          <a:p>
            <a:r>
              <a:rPr lang="es-MX" sz="2400" dirty="0"/>
              <a:t>A diferencia del objetivo general de la investigación, que orienta el rumbo general del estudio, los objetivos específicos de investigación sirven para orientar la secuencia de actividades en que se realizarán los análisis de las variables del problema. </a:t>
            </a:r>
            <a:endParaRPr lang="es-MX" sz="2400" dirty="0" smtClean="0"/>
          </a:p>
          <a:p>
            <a:r>
              <a:rPr lang="es-MX" sz="2400" dirty="0" smtClean="0"/>
              <a:t>La </a:t>
            </a:r>
            <a:r>
              <a:rPr lang="es-MX" sz="2400" dirty="0"/>
              <a:t>LÓGICA del análisis determina que esa secuencia deba guiarse por los principios: </a:t>
            </a:r>
            <a:r>
              <a:rPr lang="es-MX" sz="2400" dirty="0" smtClean="0"/>
              <a:t>“de </a:t>
            </a:r>
            <a:r>
              <a:rPr lang="es-MX" sz="2400" dirty="0"/>
              <a:t>lo simple a lo </a:t>
            </a:r>
            <a:r>
              <a:rPr lang="es-MX" sz="2400" dirty="0" smtClean="0"/>
              <a:t>complejo”; </a:t>
            </a:r>
            <a:r>
              <a:rPr lang="es-MX" sz="2400" dirty="0"/>
              <a:t>y </a:t>
            </a:r>
            <a:r>
              <a:rPr lang="es-MX" sz="2400" dirty="0" smtClean="0"/>
              <a:t>“de </a:t>
            </a:r>
            <a:r>
              <a:rPr lang="es-MX" sz="2400" dirty="0"/>
              <a:t>la descripción a la propuesta de </a:t>
            </a:r>
            <a:r>
              <a:rPr lang="es-MX" sz="2400" dirty="0" smtClean="0"/>
              <a:t>solución”;.</a:t>
            </a:r>
            <a:endParaRPr lang="es-MX" sz="2400" dirty="0"/>
          </a:p>
        </p:txBody>
      </p:sp>
      <p:pic>
        <p:nvPicPr>
          <p:cNvPr id="4" name="Imagen 3"/>
          <p:cNvPicPr>
            <a:picLocks noChangeAspect="1"/>
          </p:cNvPicPr>
          <p:nvPr/>
        </p:nvPicPr>
        <p:blipFill>
          <a:blip r:embed="rId2"/>
          <a:stretch>
            <a:fillRect/>
          </a:stretch>
        </p:blipFill>
        <p:spPr>
          <a:xfrm>
            <a:off x="6037069" y="1313412"/>
            <a:ext cx="5533034" cy="4154112"/>
          </a:xfrm>
          <a:prstGeom prst="rect">
            <a:avLst/>
          </a:prstGeom>
        </p:spPr>
      </p:pic>
    </p:spTree>
    <p:extLst>
      <p:ext uri="{BB962C8B-B14F-4D97-AF65-F5344CB8AC3E}">
        <p14:creationId xmlns:p14="http://schemas.microsoft.com/office/powerpoint/2010/main" val="3789874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mtClean="0"/>
              <a:t>Unidad de Competencia II</a:t>
            </a:r>
            <a:endParaRPr lang="es-MX" dirty="0"/>
          </a:p>
        </p:txBody>
      </p:sp>
      <p:sp>
        <p:nvSpPr>
          <p:cNvPr id="3" name="Marcador de contenido 2"/>
          <p:cNvSpPr>
            <a:spLocks noGrp="1"/>
          </p:cNvSpPr>
          <p:nvPr>
            <p:ph type="body" idx="1"/>
          </p:nvPr>
        </p:nvSpPr>
        <p:spPr/>
        <p:txBody>
          <a:bodyPr>
            <a:normAutofit/>
          </a:bodyPr>
          <a:lstStyle/>
          <a:p>
            <a:r>
              <a:rPr lang="es-MX" sz="2800" dirty="0" smtClean="0"/>
              <a:t>El alumno identificará los diferentes apartados que contienen las tesis.</a:t>
            </a:r>
            <a:endParaRPr lang="es-MX" sz="2800" dirty="0"/>
          </a:p>
        </p:txBody>
      </p:sp>
    </p:spTree>
    <p:extLst>
      <p:ext uri="{BB962C8B-B14F-4D97-AF65-F5344CB8AC3E}">
        <p14:creationId xmlns:p14="http://schemas.microsoft.com/office/powerpoint/2010/main" val="41432867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1</a:t>
            </a:r>
            <a:endParaRPr lang="es-MX" dirty="0"/>
          </a:p>
        </p:txBody>
      </p:sp>
      <p:sp>
        <p:nvSpPr>
          <p:cNvPr id="3" name="Marcador de contenido 2"/>
          <p:cNvSpPr>
            <a:spLocks noGrp="1"/>
          </p:cNvSpPr>
          <p:nvPr>
            <p:ph idx="1"/>
          </p:nvPr>
        </p:nvSpPr>
        <p:spPr/>
        <p:txBody>
          <a:bodyPr>
            <a:normAutofit/>
          </a:bodyPr>
          <a:lstStyle/>
          <a:p>
            <a:r>
              <a:rPr lang="es-MX" b="1" dirty="0"/>
              <a:t>Objetivo general</a:t>
            </a:r>
            <a:endParaRPr lang="es-MX" dirty="0"/>
          </a:p>
          <a:p>
            <a:r>
              <a:rPr lang="es-MX" dirty="0"/>
              <a:t>Aumentar la producción de leche dentro de una granja lechera.</a:t>
            </a:r>
          </a:p>
          <a:p>
            <a:pPr lvl="1"/>
            <a:r>
              <a:rPr lang="es-MX" b="1" dirty="0"/>
              <a:t>Objetivo específico número uno</a:t>
            </a:r>
            <a:r>
              <a:rPr lang="es-MX" dirty="0"/>
              <a:t>. Buscar un nuevo proveedor de piensos de alimentos para las vacas</a:t>
            </a:r>
            <a:r>
              <a:rPr lang="es-MX" dirty="0" smtClean="0"/>
              <a:t>.</a:t>
            </a:r>
            <a:endParaRPr lang="es-MX" dirty="0"/>
          </a:p>
          <a:p>
            <a:pPr lvl="1"/>
            <a:r>
              <a:rPr lang="es-MX" b="1" dirty="0"/>
              <a:t>Objetivo específico número dos</a:t>
            </a:r>
            <a:r>
              <a:rPr lang="es-MX" dirty="0"/>
              <a:t>, realizar la compra de vacas de otra raza, que produce más litros de leche</a:t>
            </a:r>
            <a:r>
              <a:rPr lang="es-MX" dirty="0" smtClean="0"/>
              <a:t>.</a:t>
            </a:r>
            <a:endParaRPr lang="es-MX" dirty="0"/>
          </a:p>
          <a:p>
            <a:pPr lvl="1"/>
            <a:r>
              <a:rPr lang="es-MX" b="1" dirty="0"/>
              <a:t>Objetivo específico número tres</a:t>
            </a:r>
            <a:r>
              <a:rPr lang="es-MX" dirty="0"/>
              <a:t>, compra de equipos de extracción de leche, (ordeñadoras</a:t>
            </a:r>
            <a:r>
              <a:rPr lang="es-MX" dirty="0" smtClean="0"/>
              <a:t>).</a:t>
            </a:r>
            <a:endParaRPr lang="es-MX" dirty="0"/>
          </a:p>
        </p:txBody>
      </p:sp>
    </p:spTree>
    <p:extLst>
      <p:ext uri="{BB962C8B-B14F-4D97-AF65-F5344CB8AC3E}">
        <p14:creationId xmlns:p14="http://schemas.microsoft.com/office/powerpoint/2010/main" val="4141371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2</a:t>
            </a:r>
            <a:endParaRPr lang="es-MX" dirty="0"/>
          </a:p>
        </p:txBody>
      </p:sp>
      <p:sp>
        <p:nvSpPr>
          <p:cNvPr id="3" name="Marcador de contenido 2"/>
          <p:cNvSpPr>
            <a:spLocks noGrp="1"/>
          </p:cNvSpPr>
          <p:nvPr>
            <p:ph idx="1"/>
          </p:nvPr>
        </p:nvSpPr>
        <p:spPr/>
        <p:txBody>
          <a:bodyPr>
            <a:normAutofit/>
          </a:bodyPr>
          <a:lstStyle/>
          <a:p>
            <a:r>
              <a:rPr lang="es-MX" b="1" dirty="0"/>
              <a:t>Objetivo general</a:t>
            </a:r>
            <a:endParaRPr lang="es-MX" dirty="0"/>
          </a:p>
          <a:p>
            <a:r>
              <a:rPr lang="es-MX" dirty="0"/>
              <a:t>Bajar de peso y dar “forma a mi cuerpo”.</a:t>
            </a:r>
          </a:p>
          <a:p>
            <a:pPr lvl="1"/>
            <a:r>
              <a:rPr lang="es-MX" b="1" dirty="0"/>
              <a:t>Objetivo específico número uno</a:t>
            </a:r>
            <a:r>
              <a:rPr lang="es-MX" dirty="0"/>
              <a:t>, reducir consumo de alimentos chatarra</a:t>
            </a:r>
            <a:r>
              <a:rPr lang="es-MX" dirty="0" smtClean="0"/>
              <a:t>.</a:t>
            </a:r>
            <a:endParaRPr lang="es-MX" dirty="0"/>
          </a:p>
          <a:p>
            <a:pPr lvl="1"/>
            <a:r>
              <a:rPr lang="es-MX" b="1" dirty="0"/>
              <a:t>Objetivo número dos</a:t>
            </a:r>
            <a:r>
              <a:rPr lang="es-MX" dirty="0"/>
              <a:t>, realizar una dieta balanceada, y continuarla regularmente de forma continua al menos por un año</a:t>
            </a:r>
            <a:r>
              <a:rPr lang="es-MX" dirty="0" smtClean="0"/>
              <a:t>.</a:t>
            </a:r>
            <a:endParaRPr lang="es-MX" dirty="0"/>
          </a:p>
          <a:p>
            <a:pPr lvl="1"/>
            <a:r>
              <a:rPr lang="es-MX" b="1" dirty="0" smtClean="0"/>
              <a:t>Objetivo </a:t>
            </a:r>
            <a:r>
              <a:rPr lang="es-MX" b="1" dirty="0"/>
              <a:t>específico tres</a:t>
            </a:r>
            <a:r>
              <a:rPr lang="es-MX" dirty="0"/>
              <a:t>, correr todos los días 4 kilómetros</a:t>
            </a:r>
            <a:r>
              <a:rPr lang="es-MX" dirty="0" smtClean="0"/>
              <a:t>.</a:t>
            </a:r>
            <a:endParaRPr lang="es-MX" dirty="0"/>
          </a:p>
          <a:p>
            <a:pPr lvl="1"/>
            <a:r>
              <a:rPr lang="es-MX" b="1" dirty="0"/>
              <a:t>Objetivo específico cuatro</a:t>
            </a:r>
            <a:r>
              <a:rPr lang="es-MX" dirty="0"/>
              <a:t>, ir al gimnasio y realizar rutinas de ejercicios, tres veces a la semana</a:t>
            </a:r>
            <a:r>
              <a:rPr lang="es-MX" dirty="0" smtClean="0"/>
              <a:t>.</a:t>
            </a:r>
            <a:endParaRPr lang="es-MX" dirty="0"/>
          </a:p>
        </p:txBody>
      </p:sp>
    </p:spTree>
    <p:extLst>
      <p:ext uri="{BB962C8B-B14F-4D97-AF65-F5344CB8AC3E}">
        <p14:creationId xmlns:p14="http://schemas.microsoft.com/office/powerpoint/2010/main" val="2184183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Formulación de Objetivos:</a:t>
            </a:r>
            <a:endParaRPr lang="es-MX" dirty="0"/>
          </a:p>
        </p:txBody>
      </p:sp>
      <p:sp>
        <p:nvSpPr>
          <p:cNvPr id="3" name="Marcador de contenido 2"/>
          <p:cNvSpPr>
            <a:spLocks noGrp="1"/>
          </p:cNvSpPr>
          <p:nvPr>
            <p:ph idx="1"/>
          </p:nvPr>
        </p:nvSpPr>
        <p:spPr/>
        <p:txBody>
          <a:bodyPr>
            <a:normAutofit/>
          </a:bodyPr>
          <a:lstStyle/>
          <a:p>
            <a:r>
              <a:rPr lang="es-MX" sz="2400" dirty="0"/>
              <a:t>Los objetivos deberán redactarse con un verbo en infinitivo, </a:t>
            </a:r>
            <a:r>
              <a:rPr lang="es-MX" sz="2400" dirty="0" smtClean="0"/>
              <a:t>que comprenderá </a:t>
            </a:r>
            <a:r>
              <a:rPr lang="es-MX" sz="2400" dirty="0"/>
              <a:t>la forma en la cual el investigador efectuará su </a:t>
            </a:r>
            <a:r>
              <a:rPr lang="es-MX" sz="2400" dirty="0" smtClean="0"/>
              <a:t>trabajo.</a:t>
            </a:r>
          </a:p>
          <a:p>
            <a:r>
              <a:rPr lang="es-MX" sz="2400" dirty="0" smtClean="0"/>
              <a:t>Antes </a:t>
            </a:r>
            <a:r>
              <a:rPr lang="es-MX" sz="2400" dirty="0"/>
              <a:t>debe responder a las preguntas metodológicas </a:t>
            </a:r>
            <a:r>
              <a:rPr lang="es-MX" sz="2400" dirty="0" smtClean="0"/>
              <a:t>planteadas por </a:t>
            </a:r>
            <a:r>
              <a:rPr lang="es-MX" sz="2400" dirty="0" err="1"/>
              <a:t>Mendez</a:t>
            </a:r>
            <a:r>
              <a:rPr lang="es-MX" sz="2400" dirty="0"/>
              <a:t> (2011): ¿Qué quiere hacer en la investigación?, ¿qué </a:t>
            </a:r>
            <a:r>
              <a:rPr lang="es-MX" sz="2400" dirty="0" smtClean="0"/>
              <a:t>es lo </a:t>
            </a:r>
            <a:r>
              <a:rPr lang="es-MX" sz="2400" dirty="0"/>
              <a:t>que busca conocer?, ¿a dónde quiere llegar? Las </a:t>
            </a:r>
            <a:r>
              <a:rPr lang="es-MX" sz="2400" dirty="0" smtClean="0"/>
              <a:t>respuestas deberán </a:t>
            </a:r>
            <a:r>
              <a:rPr lang="es-MX" sz="2400" dirty="0"/>
              <a:t>ser ordenadas y comparadas con la sistematización del</a:t>
            </a:r>
            <a:br>
              <a:rPr lang="es-MX" sz="2400" dirty="0"/>
            </a:br>
            <a:r>
              <a:rPr lang="es-MX" sz="2400" dirty="0"/>
              <a:t>problema</a:t>
            </a:r>
            <a:r>
              <a:rPr lang="es-MX" sz="2400" dirty="0"/>
              <a:t> </a:t>
            </a:r>
            <a:br>
              <a:rPr lang="es-MX" sz="2400" dirty="0"/>
            </a:br>
            <a:endParaRPr lang="es-MX" sz="2400" dirty="0"/>
          </a:p>
        </p:txBody>
      </p:sp>
    </p:spTree>
    <p:extLst>
      <p:ext uri="{BB962C8B-B14F-4D97-AF65-F5344CB8AC3E}">
        <p14:creationId xmlns:p14="http://schemas.microsoft.com/office/powerpoint/2010/main" val="3017607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0160" y="1000759"/>
            <a:ext cx="9601200" cy="2344190"/>
          </a:xfrm>
        </p:spPr>
        <p:txBody>
          <a:bodyPr>
            <a:normAutofit/>
          </a:bodyPr>
          <a:lstStyle/>
          <a:p>
            <a:pPr algn="just"/>
            <a:r>
              <a:rPr lang="es-MX" sz="2400" dirty="0"/>
              <a:t>Las acciones iniciales propuestas para formular los </a:t>
            </a:r>
            <a:r>
              <a:rPr lang="es-MX" sz="2400" dirty="0" smtClean="0"/>
              <a:t>objetivos, también </a:t>
            </a:r>
            <a:r>
              <a:rPr lang="es-MX" sz="2400" dirty="0"/>
              <a:t>ayudan en la formulación de los objetivos </a:t>
            </a:r>
            <a:r>
              <a:rPr lang="es-MX" sz="2400" dirty="0" smtClean="0"/>
              <a:t>específicos, teniendo </a:t>
            </a:r>
            <a:r>
              <a:rPr lang="es-MX" sz="2400" dirty="0"/>
              <a:t>en cuenta que deben corresponder a las acciones </a:t>
            </a:r>
            <a:r>
              <a:rPr lang="es-MX" sz="2400" dirty="0" smtClean="0"/>
              <a:t>que se </a:t>
            </a:r>
            <a:r>
              <a:rPr lang="es-MX" sz="2400" dirty="0"/>
              <a:t>esperan para lograr el objetivo general. En la construcción </a:t>
            </a:r>
            <a:r>
              <a:rPr lang="es-MX" sz="2400" dirty="0" smtClean="0"/>
              <a:t>de los </a:t>
            </a:r>
            <a:r>
              <a:rPr lang="es-MX" sz="2400" dirty="0"/>
              <a:t>objetivos es importante verificar la relación del </a:t>
            </a:r>
            <a:r>
              <a:rPr lang="es-MX" sz="2400" dirty="0" smtClean="0"/>
              <a:t>objetivo general </a:t>
            </a:r>
            <a:r>
              <a:rPr lang="es-MX" sz="2400" dirty="0"/>
              <a:t>con los objetivos específicos y con la </a:t>
            </a:r>
            <a:r>
              <a:rPr lang="es-MX" sz="2400" dirty="0" smtClean="0"/>
              <a:t>sistematización del problema.</a:t>
            </a:r>
            <a:endParaRPr lang="es-MX" sz="2400" dirty="0"/>
          </a:p>
        </p:txBody>
      </p:sp>
      <p:sp>
        <p:nvSpPr>
          <p:cNvPr id="4" name="Rectángulo 3"/>
          <p:cNvSpPr/>
          <p:nvPr/>
        </p:nvSpPr>
        <p:spPr>
          <a:xfrm>
            <a:off x="1668088" y="3599241"/>
            <a:ext cx="9454342" cy="1569660"/>
          </a:xfrm>
          <a:prstGeom prst="rect">
            <a:avLst/>
          </a:prstGeom>
        </p:spPr>
        <p:txBody>
          <a:bodyPr wrap="square">
            <a:spAutoFit/>
          </a:bodyPr>
          <a:lstStyle/>
          <a:p>
            <a:r>
              <a:rPr lang="es-MX" sz="2400" dirty="0"/>
              <a:t>El objetivo general es el impacto directo </a:t>
            </a:r>
            <a:r>
              <a:rPr lang="es-MX" sz="2400" dirty="0" smtClean="0"/>
              <a:t>que se </a:t>
            </a:r>
            <a:r>
              <a:rPr lang="es-MX" sz="2400" dirty="0"/>
              <a:t>logrará como resultado de la aplicación </a:t>
            </a:r>
            <a:r>
              <a:rPr lang="es-MX" sz="2400" dirty="0" smtClean="0"/>
              <a:t>del método </a:t>
            </a:r>
            <a:r>
              <a:rPr lang="es-MX" sz="2400" dirty="0"/>
              <a:t>científico en la resolución de </a:t>
            </a:r>
            <a:r>
              <a:rPr lang="es-MX" sz="2400" dirty="0" smtClean="0"/>
              <a:t>un problema </a:t>
            </a:r>
            <a:r>
              <a:rPr lang="es-MX" sz="2400" dirty="0"/>
              <a:t>concreto.</a:t>
            </a:r>
          </a:p>
          <a:p>
            <a:pPr algn="ctr"/>
            <a:r>
              <a:rPr lang="es-MX" sz="2400" dirty="0"/>
              <a:t>• Responde a la pregunta ¿Para qué hacer </a:t>
            </a:r>
            <a:r>
              <a:rPr lang="es-MX" sz="2400" dirty="0" smtClean="0"/>
              <a:t>el proyecto</a:t>
            </a:r>
            <a:r>
              <a:rPr lang="es-MX" sz="2400" dirty="0"/>
              <a:t>?</a:t>
            </a:r>
          </a:p>
        </p:txBody>
      </p:sp>
    </p:spTree>
    <p:extLst>
      <p:ext uri="{BB962C8B-B14F-4D97-AF65-F5344CB8AC3E}">
        <p14:creationId xmlns:p14="http://schemas.microsoft.com/office/powerpoint/2010/main" val="26017005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556953"/>
            <a:ext cx="9601200" cy="5310447"/>
          </a:xfrm>
        </p:spPr>
        <p:txBody>
          <a:bodyPr>
            <a:normAutofit/>
          </a:bodyPr>
          <a:lstStyle/>
          <a:p>
            <a:r>
              <a:rPr lang="es-MX" dirty="0"/>
              <a:t>Los objetivos específicos  enmarcan todas aquellas acciones, que se convierten en los propósitos específicos que el proyecto debe alcanzar y cuya sumatoria nos lleva, sin duda alguna, a la obtención del objetivo general y por ende a la solución del problema planteado</a:t>
            </a:r>
          </a:p>
          <a:p>
            <a:r>
              <a:rPr lang="es-MX" dirty="0"/>
              <a:t>Responden a la pregunta ¿Qué es lo que </a:t>
            </a:r>
            <a:r>
              <a:rPr lang="es-MX" dirty="0" smtClean="0"/>
              <a:t>el proyecto </a:t>
            </a:r>
            <a:r>
              <a:rPr lang="es-MX" dirty="0"/>
              <a:t>pretende </a:t>
            </a:r>
            <a:r>
              <a:rPr lang="es-MX" dirty="0" smtClean="0"/>
              <a:t>alcanzar?</a:t>
            </a:r>
            <a:endParaRPr lang="es-MX" dirty="0"/>
          </a:p>
          <a:p>
            <a:r>
              <a:rPr lang="es-MX" dirty="0" smtClean="0"/>
              <a:t>Deben </a:t>
            </a:r>
            <a:r>
              <a:rPr lang="es-MX" dirty="0"/>
              <a:t>ser 100% </a:t>
            </a:r>
            <a:r>
              <a:rPr lang="es-MX" dirty="0" smtClean="0"/>
              <a:t>verificables.</a:t>
            </a:r>
            <a:endParaRPr lang="es-MX" dirty="0"/>
          </a:p>
          <a:p>
            <a:r>
              <a:rPr lang="es-MX" dirty="0" smtClean="0"/>
              <a:t>Deben </a:t>
            </a:r>
            <a:r>
              <a:rPr lang="es-MX" dirty="0"/>
              <a:t>exponer alta </a:t>
            </a:r>
            <a:r>
              <a:rPr lang="es-MX" dirty="0" smtClean="0"/>
              <a:t>calidad.</a:t>
            </a:r>
            <a:endParaRPr lang="es-MX" dirty="0"/>
          </a:p>
          <a:p>
            <a:r>
              <a:rPr lang="es-MX" dirty="0" smtClean="0"/>
              <a:t>Deben </a:t>
            </a:r>
            <a:r>
              <a:rPr lang="es-MX" dirty="0"/>
              <a:t>se </a:t>
            </a:r>
            <a:r>
              <a:rPr lang="es-MX" dirty="0" smtClean="0"/>
              <a:t>finitos.</a:t>
            </a:r>
            <a:endParaRPr lang="es-MX" dirty="0"/>
          </a:p>
          <a:p>
            <a:r>
              <a:rPr lang="es-MX" dirty="0" smtClean="0"/>
              <a:t>Debe </a:t>
            </a:r>
            <a:r>
              <a:rPr lang="es-MX" dirty="0"/>
              <a:t>plantearse una </a:t>
            </a:r>
            <a:r>
              <a:rPr lang="es-MX" b="1" i="1" dirty="0"/>
              <a:t>metodología </a:t>
            </a:r>
            <a:r>
              <a:rPr lang="es-MX" dirty="0" smtClean="0"/>
              <a:t>para alcanzarlos </a:t>
            </a:r>
            <a:r>
              <a:rPr lang="es-MX" dirty="0"/>
              <a:t>.</a:t>
            </a:r>
            <a:r>
              <a:rPr lang="es-MX" dirty="0"/>
              <a:t> </a:t>
            </a:r>
            <a:br>
              <a:rPr lang="es-MX" dirty="0"/>
            </a:br>
            <a:endParaRPr lang="es-MX" dirty="0"/>
          </a:p>
        </p:txBody>
      </p:sp>
    </p:spTree>
    <p:extLst>
      <p:ext uri="{BB962C8B-B14F-4D97-AF65-F5344CB8AC3E}">
        <p14:creationId xmlns:p14="http://schemas.microsoft.com/office/powerpoint/2010/main" val="3573300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1606694" y="685800"/>
            <a:ext cx="8770285" cy="4958542"/>
          </a:xfrm>
          <a:prstGeom prst="rect">
            <a:avLst/>
          </a:prstGeom>
        </p:spPr>
      </p:pic>
    </p:spTree>
    <p:extLst>
      <p:ext uri="{BB962C8B-B14F-4D97-AF65-F5344CB8AC3E}">
        <p14:creationId xmlns:p14="http://schemas.microsoft.com/office/powerpoint/2010/main" val="3788278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1421476" y="1083512"/>
            <a:ext cx="10087134" cy="5018030"/>
          </a:xfrm>
          <a:prstGeom prst="rect">
            <a:avLst/>
          </a:prstGeom>
        </p:spPr>
      </p:pic>
    </p:spTree>
    <p:extLst>
      <p:ext uri="{BB962C8B-B14F-4D97-AF65-F5344CB8AC3E}">
        <p14:creationId xmlns:p14="http://schemas.microsoft.com/office/powerpoint/2010/main" val="41394440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Verbos utilizados</a:t>
            </a:r>
            <a:endParaRPr lang="es-MX" dirty="0"/>
          </a:p>
        </p:txBody>
      </p:sp>
      <p:pic>
        <p:nvPicPr>
          <p:cNvPr id="5" name="Imagen 4"/>
          <p:cNvPicPr>
            <a:picLocks noChangeAspect="1"/>
          </p:cNvPicPr>
          <p:nvPr/>
        </p:nvPicPr>
        <p:blipFill>
          <a:blip r:embed="rId2"/>
          <a:stretch>
            <a:fillRect/>
          </a:stretch>
        </p:blipFill>
        <p:spPr>
          <a:xfrm>
            <a:off x="1202266" y="1301546"/>
            <a:ext cx="10145712" cy="5201911"/>
          </a:xfrm>
          <a:prstGeom prst="rect">
            <a:avLst/>
          </a:prstGeom>
        </p:spPr>
      </p:pic>
    </p:spTree>
    <p:extLst>
      <p:ext uri="{BB962C8B-B14F-4D97-AF65-F5344CB8AC3E}">
        <p14:creationId xmlns:p14="http://schemas.microsoft.com/office/powerpoint/2010/main" val="1817740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problema</a:t>
            </a:r>
            <a:endParaRPr lang="es-MX" dirty="0"/>
          </a:p>
        </p:txBody>
      </p:sp>
      <p:pic>
        <p:nvPicPr>
          <p:cNvPr id="6" name="Imagen 5"/>
          <p:cNvPicPr>
            <a:picLocks noChangeAspect="1"/>
          </p:cNvPicPr>
          <p:nvPr/>
        </p:nvPicPr>
        <p:blipFill>
          <a:blip r:embed="rId2">
            <a:clrChange>
              <a:clrFrom>
                <a:srgbClr val="FFFFFF"/>
              </a:clrFrom>
              <a:clrTo>
                <a:srgbClr val="FFFFFF">
                  <a:alpha val="0"/>
                </a:srgbClr>
              </a:clrTo>
            </a:clrChange>
          </a:blip>
          <a:stretch>
            <a:fillRect/>
          </a:stretch>
        </p:blipFill>
        <p:spPr>
          <a:xfrm>
            <a:off x="1666095" y="1428750"/>
            <a:ext cx="8176174" cy="4975393"/>
          </a:xfrm>
          <a:prstGeom prst="rect">
            <a:avLst/>
          </a:prstGeom>
        </p:spPr>
      </p:pic>
    </p:spTree>
    <p:extLst>
      <p:ext uri="{BB962C8B-B14F-4D97-AF65-F5344CB8AC3E}">
        <p14:creationId xmlns:p14="http://schemas.microsoft.com/office/powerpoint/2010/main" val="2503650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Ejercicios</a:t>
            </a:r>
            <a:endParaRPr lang="es-MX" dirty="0"/>
          </a:p>
        </p:txBody>
      </p:sp>
      <p:sp>
        <p:nvSpPr>
          <p:cNvPr id="3" name="Marcador de contenido 2"/>
          <p:cNvSpPr>
            <a:spLocks noGrp="1"/>
          </p:cNvSpPr>
          <p:nvPr>
            <p:ph idx="1"/>
          </p:nvPr>
        </p:nvSpPr>
        <p:spPr/>
        <p:txBody>
          <a:bodyPr/>
          <a:lstStyle/>
          <a:p>
            <a:r>
              <a:rPr lang="es-MX" dirty="0" smtClean="0"/>
              <a:t>Plantea los objetivos generales y específicos para los siguientes problemas:</a:t>
            </a:r>
          </a:p>
          <a:p>
            <a:pPr lvl="1"/>
            <a:r>
              <a:rPr lang="es-MX" dirty="0" smtClean="0"/>
              <a:t>¿Cuál es el grado de influencia del dibujo South Park en los niños de secundaria?</a:t>
            </a:r>
          </a:p>
          <a:p>
            <a:pPr lvl="1"/>
            <a:r>
              <a:rPr lang="es-MX" dirty="0" smtClean="0"/>
              <a:t>¿Cuál es el índice de ventas de discos de  (Cantante Favorito)?</a:t>
            </a:r>
          </a:p>
          <a:p>
            <a:pPr lvl="1"/>
            <a:r>
              <a:rPr lang="es-MX" dirty="0"/>
              <a:t>¿Cuáles son las razones que fundan las decisiones del profesor de educación básica en las prácticas pedagógicas con alumnos con necesidades educativas especiales?</a:t>
            </a:r>
          </a:p>
        </p:txBody>
      </p:sp>
    </p:spTree>
    <p:extLst>
      <p:ext uri="{BB962C8B-B14F-4D97-AF65-F5344CB8AC3E}">
        <p14:creationId xmlns:p14="http://schemas.microsoft.com/office/powerpoint/2010/main" val="3701042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Contenido</a:t>
            </a:r>
            <a:endParaRPr lang="es-MX" dirty="0"/>
          </a:p>
        </p:txBody>
      </p:sp>
      <p:sp>
        <p:nvSpPr>
          <p:cNvPr id="5" name="Marcador de contenido 4"/>
          <p:cNvSpPr>
            <a:spLocks noGrp="1"/>
          </p:cNvSpPr>
          <p:nvPr>
            <p:ph idx="1"/>
          </p:nvPr>
        </p:nvSpPr>
        <p:spPr>
          <a:xfrm>
            <a:off x="1371600" y="1720735"/>
            <a:ext cx="9601200" cy="4513810"/>
          </a:xfrm>
        </p:spPr>
        <p:txBody>
          <a:bodyPr>
            <a:normAutofit fontScale="92500" lnSpcReduction="20000"/>
          </a:bodyPr>
          <a:lstStyle/>
          <a:p>
            <a:r>
              <a:rPr lang="es-MX" dirty="0">
                <a:solidFill>
                  <a:schemeClr val="bg1">
                    <a:lumMod val="50000"/>
                  </a:schemeClr>
                </a:solidFill>
              </a:rPr>
              <a:t>Elección del tema</a:t>
            </a:r>
          </a:p>
          <a:p>
            <a:r>
              <a:rPr lang="es-MX" dirty="0" smtClean="0">
                <a:solidFill>
                  <a:schemeClr val="bg1">
                    <a:lumMod val="50000"/>
                  </a:schemeClr>
                </a:solidFill>
              </a:rPr>
              <a:t>Áreas </a:t>
            </a:r>
            <a:r>
              <a:rPr lang="es-MX" dirty="0">
                <a:solidFill>
                  <a:schemeClr val="bg1">
                    <a:lumMod val="50000"/>
                  </a:schemeClr>
                </a:solidFill>
              </a:rPr>
              <a:t>de estudio y de investigación</a:t>
            </a:r>
          </a:p>
          <a:p>
            <a:r>
              <a:rPr lang="es-MX" dirty="0" smtClean="0">
                <a:solidFill>
                  <a:schemeClr val="bg1">
                    <a:lumMod val="50000"/>
                  </a:schemeClr>
                </a:solidFill>
              </a:rPr>
              <a:t>Selección </a:t>
            </a:r>
            <a:r>
              <a:rPr lang="es-MX" dirty="0">
                <a:solidFill>
                  <a:schemeClr val="bg1">
                    <a:lumMod val="50000"/>
                  </a:schemeClr>
                </a:solidFill>
              </a:rPr>
              <a:t>del tema</a:t>
            </a:r>
          </a:p>
          <a:p>
            <a:r>
              <a:rPr lang="es-MX" dirty="0" smtClean="0">
                <a:solidFill>
                  <a:schemeClr val="bg1">
                    <a:lumMod val="50000"/>
                  </a:schemeClr>
                </a:solidFill>
              </a:rPr>
              <a:t>Justificación </a:t>
            </a:r>
            <a:r>
              <a:rPr lang="es-MX" dirty="0">
                <a:solidFill>
                  <a:schemeClr val="bg1">
                    <a:lumMod val="50000"/>
                  </a:schemeClr>
                </a:solidFill>
              </a:rPr>
              <a:t>del tema</a:t>
            </a:r>
          </a:p>
          <a:p>
            <a:r>
              <a:rPr lang="es-MX" b="1" dirty="0" smtClean="0">
                <a:solidFill>
                  <a:schemeClr val="tx1"/>
                </a:solidFill>
                <a:effectLst>
                  <a:outerShdw blurRad="38100" dist="38100" dir="2700000" algn="tl">
                    <a:srgbClr val="000000">
                      <a:alpha val="43137"/>
                    </a:srgbClr>
                  </a:outerShdw>
                </a:effectLst>
              </a:rPr>
              <a:t>Planteamiento </a:t>
            </a:r>
            <a:r>
              <a:rPr lang="es-MX" b="1" dirty="0">
                <a:solidFill>
                  <a:schemeClr val="tx1"/>
                </a:solidFill>
                <a:effectLst>
                  <a:outerShdw blurRad="38100" dist="38100" dir="2700000" algn="tl">
                    <a:srgbClr val="000000">
                      <a:alpha val="43137"/>
                    </a:srgbClr>
                  </a:outerShdw>
                </a:effectLst>
              </a:rPr>
              <a:t>de objetivos</a:t>
            </a:r>
          </a:p>
          <a:p>
            <a:r>
              <a:rPr lang="es-MX" b="1" dirty="0" smtClean="0">
                <a:solidFill>
                  <a:schemeClr val="tx1"/>
                </a:solidFill>
                <a:effectLst>
                  <a:outerShdw blurRad="38100" dist="38100" dir="2700000" algn="tl">
                    <a:srgbClr val="000000">
                      <a:alpha val="43137"/>
                    </a:srgbClr>
                  </a:outerShdw>
                </a:effectLst>
              </a:rPr>
              <a:t>Objetivos Generales</a:t>
            </a:r>
            <a:endParaRPr lang="es-MX" b="1" dirty="0">
              <a:solidFill>
                <a:schemeClr val="tx1"/>
              </a:solidFill>
              <a:effectLst>
                <a:outerShdw blurRad="38100" dist="38100" dir="2700000" algn="tl">
                  <a:srgbClr val="000000">
                    <a:alpha val="43137"/>
                  </a:srgbClr>
                </a:outerShdw>
              </a:effectLst>
            </a:endParaRPr>
          </a:p>
          <a:p>
            <a:r>
              <a:rPr lang="es-MX" b="1" dirty="0" smtClean="0">
                <a:solidFill>
                  <a:schemeClr val="tx1"/>
                </a:solidFill>
                <a:effectLst>
                  <a:outerShdw blurRad="38100" dist="38100" dir="2700000" algn="tl">
                    <a:srgbClr val="000000">
                      <a:alpha val="43137"/>
                    </a:srgbClr>
                  </a:outerShdw>
                </a:effectLst>
              </a:rPr>
              <a:t>Objetivos Específicos</a:t>
            </a:r>
            <a:endParaRPr lang="es-MX" b="1" dirty="0">
              <a:solidFill>
                <a:schemeClr val="tx1"/>
              </a:solidFill>
              <a:effectLst>
                <a:outerShdw blurRad="38100" dist="38100" dir="2700000" algn="tl">
                  <a:srgbClr val="000000">
                    <a:alpha val="43137"/>
                  </a:srgbClr>
                </a:outerShdw>
              </a:effectLst>
            </a:endParaRPr>
          </a:p>
          <a:p>
            <a:r>
              <a:rPr lang="es-MX" dirty="0" smtClean="0">
                <a:solidFill>
                  <a:schemeClr val="bg1">
                    <a:lumMod val="50000"/>
                  </a:schemeClr>
                </a:solidFill>
              </a:rPr>
              <a:t>Consulta </a:t>
            </a:r>
            <a:r>
              <a:rPr lang="es-MX" dirty="0">
                <a:solidFill>
                  <a:schemeClr val="bg1">
                    <a:lumMod val="50000"/>
                  </a:schemeClr>
                </a:solidFill>
              </a:rPr>
              <a:t>de tesis</a:t>
            </a:r>
          </a:p>
          <a:p>
            <a:r>
              <a:rPr lang="es-MX" dirty="0" smtClean="0">
                <a:solidFill>
                  <a:schemeClr val="bg1">
                    <a:lumMod val="50000"/>
                  </a:schemeClr>
                </a:solidFill>
              </a:rPr>
              <a:t>Hipótesis</a:t>
            </a:r>
            <a:endParaRPr lang="es-MX" dirty="0">
              <a:solidFill>
                <a:schemeClr val="bg1">
                  <a:lumMod val="50000"/>
                </a:schemeClr>
              </a:solidFill>
            </a:endParaRPr>
          </a:p>
          <a:p>
            <a:r>
              <a:rPr lang="es-MX" dirty="0" smtClean="0">
                <a:solidFill>
                  <a:schemeClr val="bg1">
                    <a:lumMod val="50000"/>
                  </a:schemeClr>
                </a:solidFill>
              </a:rPr>
              <a:t>Variables</a:t>
            </a:r>
            <a:endParaRPr lang="es-MX" dirty="0">
              <a:solidFill>
                <a:schemeClr val="bg1">
                  <a:lumMod val="50000"/>
                </a:schemeClr>
              </a:solidFill>
            </a:endParaRPr>
          </a:p>
          <a:p>
            <a:r>
              <a:rPr lang="es-MX" dirty="0" smtClean="0">
                <a:solidFill>
                  <a:schemeClr val="bg1">
                    <a:lumMod val="50000"/>
                  </a:schemeClr>
                </a:solidFill>
              </a:rPr>
              <a:t>Operadores </a:t>
            </a:r>
            <a:r>
              <a:rPr lang="es-MX" dirty="0">
                <a:solidFill>
                  <a:schemeClr val="bg1">
                    <a:lumMod val="50000"/>
                  </a:schemeClr>
                </a:solidFill>
              </a:rPr>
              <a:t>relacionales</a:t>
            </a:r>
          </a:p>
          <a:p>
            <a:r>
              <a:rPr lang="es-MX" dirty="0" smtClean="0">
                <a:solidFill>
                  <a:schemeClr val="bg1">
                    <a:lumMod val="50000"/>
                  </a:schemeClr>
                </a:solidFill>
              </a:rPr>
              <a:t>Práctica </a:t>
            </a:r>
            <a:r>
              <a:rPr lang="es-MX" dirty="0">
                <a:solidFill>
                  <a:schemeClr val="bg1">
                    <a:lumMod val="50000"/>
                  </a:schemeClr>
                </a:solidFill>
              </a:rPr>
              <a:t>de campo</a:t>
            </a:r>
          </a:p>
        </p:txBody>
      </p:sp>
    </p:spTree>
    <p:extLst>
      <p:ext uri="{BB962C8B-B14F-4D97-AF65-F5344CB8AC3E}">
        <p14:creationId xmlns:p14="http://schemas.microsoft.com/office/powerpoint/2010/main" val="39788441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Bibliográficas</a:t>
            </a:r>
            <a:endParaRPr lang="es-MX" dirty="0"/>
          </a:p>
        </p:txBody>
      </p:sp>
      <p:sp>
        <p:nvSpPr>
          <p:cNvPr id="3" name="Marcador de contenido 2"/>
          <p:cNvSpPr>
            <a:spLocks noGrp="1"/>
          </p:cNvSpPr>
          <p:nvPr>
            <p:ph idx="1"/>
          </p:nvPr>
        </p:nvSpPr>
        <p:spPr/>
        <p:txBody>
          <a:bodyPr>
            <a:normAutofit/>
          </a:bodyPr>
          <a:lstStyle/>
          <a:p>
            <a:r>
              <a:rPr lang="es-MX" dirty="0"/>
              <a:t>Muñoz Razo, Carlos, Impresores Aldina, S.A (Ed). (1999). Como elaborar y asesorar  una investigación de  tesis. 1ª. Edición.  Naucalpan de Juárez,  México: PEARSON.</a:t>
            </a:r>
          </a:p>
          <a:p>
            <a:r>
              <a:rPr lang="es-MX" dirty="0"/>
              <a:t>Sabino, Carlos A, (1996). Como hacer una tesis y elaborar todo tipo de escritos. 3ª Edición (1998) Santafé de Bogotá, Colombia: Panamericana Editorial Ltda.</a:t>
            </a:r>
          </a:p>
          <a:p>
            <a:r>
              <a:rPr lang="es-MX" dirty="0"/>
              <a:t>A. 2014,04. Ejemplo de Objetivos Específicos. Revista Ejemplode.com. Obtenido 04, 2014, de http://</a:t>
            </a:r>
            <a:r>
              <a:rPr lang="es-MX" dirty="0" smtClean="0"/>
              <a:t>www.ejemplode.com/53-conocimientos_basicos/3678-ejemplo_de_objetivos_especificos.html</a:t>
            </a:r>
            <a:endParaRPr lang="es-MX" dirty="0"/>
          </a:p>
        </p:txBody>
      </p:sp>
    </p:spTree>
    <p:extLst>
      <p:ext uri="{BB962C8B-B14F-4D97-AF65-F5344CB8AC3E}">
        <p14:creationId xmlns:p14="http://schemas.microsoft.com/office/powerpoint/2010/main" val="2943900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Guion explicativo</a:t>
            </a:r>
            <a:endParaRPr lang="es-MX" dirty="0"/>
          </a:p>
        </p:txBody>
      </p:sp>
      <p:sp>
        <p:nvSpPr>
          <p:cNvPr id="5" name="Marcador de texto 4"/>
          <p:cNvSpPr>
            <a:spLocks noGrp="1"/>
          </p:cNvSpPr>
          <p:nvPr>
            <p:ph type="body" idx="1"/>
          </p:nvPr>
        </p:nvSpPr>
        <p:spPr/>
        <p:txBody>
          <a:bodyPr/>
          <a:lstStyle/>
          <a:p>
            <a:endParaRPr lang="es-MX"/>
          </a:p>
        </p:txBody>
      </p:sp>
    </p:spTree>
    <p:extLst>
      <p:ext uri="{BB962C8B-B14F-4D97-AF65-F5344CB8AC3E}">
        <p14:creationId xmlns:p14="http://schemas.microsoft.com/office/powerpoint/2010/main" val="1281031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Diapositivas de la 1-3</a:t>
            </a:r>
            <a:endParaRPr lang="es-MX" dirty="0"/>
          </a:p>
        </p:txBody>
      </p:sp>
      <p:sp>
        <p:nvSpPr>
          <p:cNvPr id="5" name="Marcador de contenido 4"/>
          <p:cNvSpPr>
            <a:spLocks noGrp="1"/>
          </p:cNvSpPr>
          <p:nvPr>
            <p:ph idx="1"/>
          </p:nvPr>
        </p:nvSpPr>
        <p:spPr/>
        <p:txBody>
          <a:bodyPr/>
          <a:lstStyle/>
          <a:p>
            <a:r>
              <a:rPr lang="es-MX" dirty="0" smtClean="0"/>
              <a:t>Sirven para dar apertura a la clase, el docente presentará la unidad de aprendizaje mencionando el objetivo, así como los temas a tratar</a:t>
            </a:r>
          </a:p>
          <a:p>
            <a:r>
              <a:rPr lang="es-MX" dirty="0" smtClean="0"/>
              <a:t>Mediante lluvia de ideas recobrará en los jóvenes sus conocimientos previos, </a:t>
            </a:r>
            <a:r>
              <a:rPr lang="es-MX" dirty="0" err="1" smtClean="0"/>
              <a:t>asi</a:t>
            </a:r>
            <a:r>
              <a:rPr lang="es-MX" dirty="0" smtClean="0"/>
              <a:t> como contextualizara el tema a abordar </a:t>
            </a:r>
            <a:endParaRPr lang="es-MX" dirty="0"/>
          </a:p>
        </p:txBody>
      </p:sp>
    </p:spTree>
    <p:extLst>
      <p:ext uri="{BB962C8B-B14F-4D97-AF65-F5344CB8AC3E}">
        <p14:creationId xmlns:p14="http://schemas.microsoft.com/office/powerpoint/2010/main" val="27996241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Diapositivas 4-8</a:t>
            </a:r>
            <a:endParaRPr lang="es-MX" dirty="0"/>
          </a:p>
        </p:txBody>
      </p:sp>
      <p:sp>
        <p:nvSpPr>
          <p:cNvPr id="3" name="Marcador de contenido 2"/>
          <p:cNvSpPr>
            <a:spLocks noGrp="1"/>
          </p:cNvSpPr>
          <p:nvPr>
            <p:ph idx="1"/>
          </p:nvPr>
        </p:nvSpPr>
        <p:spPr/>
        <p:txBody>
          <a:bodyPr/>
          <a:lstStyle/>
          <a:p>
            <a:r>
              <a:rPr lang="es-MX" dirty="0" smtClean="0"/>
              <a:t>Se utilizan para definir los conceptos de Objetivo, las características, el método de redactar SMART, sus funciones así como los tipos de objetivos</a:t>
            </a:r>
          </a:p>
          <a:p>
            <a:r>
              <a:rPr lang="es-MX" dirty="0" smtClean="0"/>
              <a:t>El docente profundizará en el tema sobre características y tipos y proporcionará al alumno diferentes direcciones electrónicas en donde este realizará una investigación para encontrar la clasificación de estos y sus definiciones.</a:t>
            </a:r>
            <a:endParaRPr lang="es-MX" dirty="0"/>
          </a:p>
        </p:txBody>
      </p:sp>
    </p:spTree>
    <p:extLst>
      <p:ext uri="{BB962C8B-B14F-4D97-AF65-F5344CB8AC3E}">
        <p14:creationId xmlns:p14="http://schemas.microsoft.com/office/powerpoint/2010/main" val="29133808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Diapositivas 9-16</a:t>
            </a:r>
            <a:endParaRPr lang="es-MX" dirty="0"/>
          </a:p>
        </p:txBody>
      </p:sp>
      <p:sp>
        <p:nvSpPr>
          <p:cNvPr id="3" name="Marcador de contenido 2"/>
          <p:cNvSpPr>
            <a:spLocks noGrp="1"/>
          </p:cNvSpPr>
          <p:nvPr>
            <p:ph idx="1"/>
          </p:nvPr>
        </p:nvSpPr>
        <p:spPr/>
        <p:txBody>
          <a:bodyPr/>
          <a:lstStyle/>
          <a:p>
            <a:r>
              <a:rPr lang="es-MX" dirty="0" smtClean="0"/>
              <a:t>El docente utilizando como apoyo las diapositivas explicará que es un objetivo general</a:t>
            </a:r>
          </a:p>
          <a:p>
            <a:r>
              <a:rPr lang="es-MX" dirty="0" smtClean="0"/>
              <a:t>Presentará las características de los Objetivos generales</a:t>
            </a:r>
          </a:p>
          <a:p>
            <a:r>
              <a:rPr lang="es-MX" dirty="0" smtClean="0"/>
              <a:t>Su estructura</a:t>
            </a:r>
          </a:p>
          <a:p>
            <a:r>
              <a:rPr lang="es-MX" dirty="0" smtClean="0"/>
              <a:t>Y los tipos, </a:t>
            </a:r>
          </a:p>
          <a:p>
            <a:r>
              <a:rPr lang="es-MX" dirty="0" smtClean="0"/>
              <a:t>Analizará cada uno de los ejemplos proporcionados y solicitará al discente que este proporcione por equipos de 5 un ejemplo adicional.</a:t>
            </a:r>
          </a:p>
          <a:p>
            <a:r>
              <a:rPr lang="es-MX" dirty="0" smtClean="0"/>
              <a:t>proporcionará material impreso sobre estos y solicitará al discente que después de la explicación dada, elabore un mapa mental sobre lo visto en clase</a:t>
            </a:r>
          </a:p>
          <a:p>
            <a:endParaRPr lang="es-MX" dirty="0"/>
          </a:p>
        </p:txBody>
      </p:sp>
    </p:spTree>
    <p:extLst>
      <p:ext uri="{BB962C8B-B14F-4D97-AF65-F5344CB8AC3E}">
        <p14:creationId xmlns:p14="http://schemas.microsoft.com/office/powerpoint/2010/main" val="2467858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Diapositivas 17-21</a:t>
            </a:r>
            <a:endParaRPr lang="es-MX" dirty="0"/>
          </a:p>
        </p:txBody>
      </p:sp>
      <p:sp>
        <p:nvSpPr>
          <p:cNvPr id="3" name="Marcador de contenido 2"/>
          <p:cNvSpPr>
            <a:spLocks noGrp="1"/>
          </p:cNvSpPr>
          <p:nvPr>
            <p:ph idx="1"/>
          </p:nvPr>
        </p:nvSpPr>
        <p:spPr/>
        <p:txBody>
          <a:bodyPr/>
          <a:lstStyle/>
          <a:p>
            <a:r>
              <a:rPr lang="es-MX" dirty="0"/>
              <a:t>El docente utilizando como apoyo las diapositivas explicará que es un objetivo </a:t>
            </a:r>
            <a:r>
              <a:rPr lang="es-MX" dirty="0" smtClean="0"/>
              <a:t>Específico</a:t>
            </a:r>
            <a:endParaRPr lang="es-MX" dirty="0"/>
          </a:p>
          <a:p>
            <a:r>
              <a:rPr lang="es-MX" dirty="0"/>
              <a:t>Presentará las características de los Objetivos </a:t>
            </a:r>
            <a:r>
              <a:rPr lang="es-MX" dirty="0" smtClean="0"/>
              <a:t>específicos</a:t>
            </a:r>
            <a:endParaRPr lang="es-MX" dirty="0"/>
          </a:p>
          <a:p>
            <a:r>
              <a:rPr lang="es-MX" dirty="0"/>
              <a:t>Su estructura</a:t>
            </a:r>
          </a:p>
          <a:p>
            <a:r>
              <a:rPr lang="es-MX" dirty="0" smtClean="0"/>
              <a:t>Analizará </a:t>
            </a:r>
            <a:r>
              <a:rPr lang="es-MX" dirty="0"/>
              <a:t>cada uno de los ejemplos proporcionados y solicitará al discente que este proporcione por equipos de 5 un ejemplo adicional.</a:t>
            </a:r>
          </a:p>
          <a:p>
            <a:r>
              <a:rPr lang="es-MX" dirty="0"/>
              <a:t>proporcionará material impreso sobre estos y solicitará al discente que después de la explicación dada, elabore un mapa mental sobre lo visto en clase</a:t>
            </a:r>
          </a:p>
          <a:p>
            <a:endParaRPr lang="es-MX" dirty="0"/>
          </a:p>
        </p:txBody>
      </p:sp>
    </p:spTree>
    <p:extLst>
      <p:ext uri="{BB962C8B-B14F-4D97-AF65-F5344CB8AC3E}">
        <p14:creationId xmlns:p14="http://schemas.microsoft.com/office/powerpoint/2010/main" val="11718832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Diapositivas 22-30</a:t>
            </a:r>
            <a:endParaRPr lang="es-MX" dirty="0"/>
          </a:p>
        </p:txBody>
      </p:sp>
      <p:sp>
        <p:nvSpPr>
          <p:cNvPr id="3" name="Marcador de contenido 2"/>
          <p:cNvSpPr>
            <a:spLocks noGrp="1"/>
          </p:cNvSpPr>
          <p:nvPr>
            <p:ph idx="1"/>
          </p:nvPr>
        </p:nvSpPr>
        <p:spPr/>
        <p:txBody>
          <a:bodyPr/>
          <a:lstStyle/>
          <a:p>
            <a:r>
              <a:rPr lang="es-MX" dirty="0" smtClean="0"/>
              <a:t>Este juego de diapositivas se utilizará para explicar al alumno como se formulan los objetivos, que se debe tomar en cuenta y a que preguntas deben de responder los objetivos generales y los específicos</a:t>
            </a:r>
          </a:p>
          <a:p>
            <a:r>
              <a:rPr lang="es-MX" dirty="0" smtClean="0"/>
              <a:t>También se presentará la Taxonomía de Bloom de verbos para plantear objetivos </a:t>
            </a:r>
          </a:p>
          <a:p>
            <a:r>
              <a:rPr lang="es-MX" dirty="0" smtClean="0"/>
              <a:t>Se presentará una pregunta problema y se le enseñará al alumno como obtener los objetivos, se complementará con ejercicios que el docente proporcionará.</a:t>
            </a:r>
          </a:p>
          <a:p>
            <a:r>
              <a:rPr lang="es-MX" dirty="0" smtClean="0"/>
              <a:t>Por último se les darán 3 ejercicios a los cuales se les indicará a los alumnos que deberán de formular sus objetivos tanto generales </a:t>
            </a:r>
            <a:r>
              <a:rPr lang="es-MX" smtClean="0"/>
              <a:t>como específicos.</a:t>
            </a:r>
            <a:endParaRPr lang="es-MX" dirty="0"/>
          </a:p>
        </p:txBody>
      </p:sp>
    </p:spTree>
    <p:extLst>
      <p:ext uri="{BB962C8B-B14F-4D97-AF65-F5344CB8AC3E}">
        <p14:creationId xmlns:p14="http://schemas.microsoft.com/office/powerpoint/2010/main" val="101878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Planteamiento de </a:t>
            </a:r>
            <a:r>
              <a:rPr lang="es-MX" dirty="0" smtClean="0"/>
              <a:t>objetivos</a:t>
            </a:r>
            <a:endParaRPr lang="es-MX" dirty="0"/>
          </a:p>
        </p:txBody>
      </p:sp>
      <p:sp>
        <p:nvSpPr>
          <p:cNvPr id="3" name="Marcador de contenido 2"/>
          <p:cNvSpPr>
            <a:spLocks noGrp="1"/>
          </p:cNvSpPr>
          <p:nvPr>
            <p:ph idx="1"/>
          </p:nvPr>
        </p:nvSpPr>
        <p:spPr>
          <a:xfrm>
            <a:off x="1280160" y="1620982"/>
            <a:ext cx="9601200" cy="3581400"/>
          </a:xfrm>
        </p:spPr>
        <p:txBody>
          <a:bodyPr>
            <a:normAutofit lnSpcReduction="10000"/>
          </a:bodyPr>
          <a:lstStyle/>
          <a:p>
            <a:pPr algn="just"/>
            <a:r>
              <a:rPr lang="es-MX" b="1" dirty="0" smtClean="0"/>
              <a:t>¿Qué es un Objetivo?</a:t>
            </a:r>
          </a:p>
          <a:p>
            <a:pPr lvl="1" algn="just"/>
            <a:r>
              <a:rPr lang="es-MX" dirty="0"/>
              <a:t>Los objetivos pueden definirse como limites deseables a alcanzar en un periodo determinado de tiempo a los que se procura llegar a través de acciones organizadas en proyectos, y por medio de la utilización de recursos determinados. Son, por lo tanto, lo que se quiere conocer, lo que se quiere hacer, en suma, las </a:t>
            </a:r>
            <a:r>
              <a:rPr lang="es-MX" dirty="0" smtClean="0"/>
              <a:t>aspir</a:t>
            </a:r>
            <a:r>
              <a:rPr lang="es-MX" dirty="0"/>
              <a:t>aciones que orienta la acción</a:t>
            </a:r>
          </a:p>
          <a:p>
            <a:pPr algn="just"/>
            <a:r>
              <a:rPr lang="es-MX" dirty="0" smtClean="0"/>
              <a:t>El </a:t>
            </a:r>
            <a:r>
              <a:rPr lang="es-MX" dirty="0"/>
              <a:t>principal requisito en el momento de plantear los objetivos de una investigación es que estos sean alcanzables, lógicos y coherentes con la realidad. Es decir que el interés que se persiga considere  las posibilidades y limitaciones del trabajo realizado.</a:t>
            </a:r>
            <a:r>
              <a:rPr lang="es-MX" dirty="0"/>
              <a:t/>
            </a:r>
            <a:br>
              <a:rPr lang="es-MX" dirty="0"/>
            </a:br>
            <a:r>
              <a:rPr lang="es-MX" dirty="0"/>
              <a:t/>
            </a:r>
            <a:br>
              <a:rPr lang="es-MX" dirty="0"/>
            </a:br>
            <a:endParaRPr lang="es-MX" dirty="0"/>
          </a:p>
        </p:txBody>
      </p:sp>
      <p:sp>
        <p:nvSpPr>
          <p:cNvPr id="4" name="CuadroTexto 3"/>
          <p:cNvSpPr txBox="1"/>
          <p:nvPr/>
        </p:nvSpPr>
        <p:spPr>
          <a:xfrm>
            <a:off x="1961804" y="4738254"/>
            <a:ext cx="9293629" cy="923330"/>
          </a:xfrm>
          <a:prstGeom prst="rect">
            <a:avLst/>
          </a:prstGeom>
          <a:noFill/>
        </p:spPr>
        <p:txBody>
          <a:bodyPr wrap="square" rtlCol="0">
            <a:spAutoFit/>
          </a:bodyPr>
          <a:lstStyle/>
          <a:p>
            <a:r>
              <a:rPr lang="es-MX" dirty="0" smtClean="0"/>
              <a:t>Ejemplo:</a:t>
            </a:r>
          </a:p>
          <a:p>
            <a:r>
              <a:rPr lang="es-MX" b="1" dirty="0" smtClean="0"/>
              <a:t>Objetivo irreal: </a:t>
            </a:r>
            <a:r>
              <a:rPr lang="es-MX" dirty="0" smtClean="0"/>
              <a:t>Viajar a la Luna</a:t>
            </a:r>
          </a:p>
          <a:p>
            <a:r>
              <a:rPr lang="es-MX" b="1" dirty="0" smtClean="0"/>
              <a:t>Objetivo real: </a:t>
            </a:r>
            <a:r>
              <a:rPr lang="es-MX" dirty="0" smtClean="0"/>
              <a:t>Conocer el impacto que tuvo el primer viaje a la luna sobre la humanidad</a:t>
            </a:r>
            <a:endParaRPr lang="es-MX" dirty="0"/>
          </a:p>
        </p:txBody>
      </p:sp>
    </p:spTree>
    <p:extLst>
      <p:ext uri="{BB962C8B-B14F-4D97-AF65-F5344CB8AC3E}">
        <p14:creationId xmlns:p14="http://schemas.microsoft.com/office/powerpoint/2010/main" val="184731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523702"/>
            <a:ext cx="9601200" cy="2086494"/>
          </a:xfrm>
        </p:spPr>
        <p:txBody>
          <a:bodyPr/>
          <a:lstStyle/>
          <a:p>
            <a:r>
              <a:rPr lang="es-MX" dirty="0"/>
              <a:t>Según Raúl Rojas Soriano (2006) “el establecimiento de los objetivos es </a:t>
            </a:r>
            <a:r>
              <a:rPr lang="es-MX" dirty="0" smtClean="0"/>
              <a:t>parte fundamental </a:t>
            </a:r>
            <a:r>
              <a:rPr lang="es-MX" dirty="0"/>
              <a:t>en cualquier estudio, ya que son los puntos de referencia o señalamientos que guían el desarrollo de una </a:t>
            </a:r>
            <a:r>
              <a:rPr lang="es-MX" dirty="0" smtClean="0"/>
              <a:t>investigación y </a:t>
            </a:r>
            <a:r>
              <a:rPr lang="es-MX" dirty="0"/>
              <a:t>a su logro se dirigen todos los esfuerzos” (p. 81). Del logro de los objetivos depende el resultado de la investigación. Uno de </a:t>
            </a:r>
            <a:r>
              <a:rPr lang="es-MX" dirty="0" smtClean="0"/>
              <a:t>los métodos</a:t>
            </a:r>
            <a:r>
              <a:rPr lang="es-MX" dirty="0"/>
              <a:t>, usados actualmente, para redactar objetivos es el SMART</a:t>
            </a:r>
            <a:r>
              <a:rPr lang="es-MX" dirty="0" smtClean="0"/>
              <a:t>.</a:t>
            </a:r>
            <a:endParaRPr lang="es-MX" dirty="0"/>
          </a:p>
        </p:txBody>
      </p:sp>
      <p:graphicFrame>
        <p:nvGraphicFramePr>
          <p:cNvPr id="6" name="Diagrama 5"/>
          <p:cNvGraphicFramePr/>
          <p:nvPr>
            <p:extLst>
              <p:ext uri="{D42A27DB-BD31-4B8C-83A1-F6EECF244321}">
                <p14:modId xmlns:p14="http://schemas.microsoft.com/office/powerpoint/2010/main" val="3301551819"/>
              </p:ext>
            </p:extLst>
          </p:nvPr>
        </p:nvGraphicFramePr>
        <p:xfrm>
          <a:off x="1225665" y="2610196"/>
          <a:ext cx="10412153" cy="37906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8118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Características</a:t>
            </a:r>
            <a:endParaRPr lang="es-MX" dirty="0"/>
          </a:p>
        </p:txBody>
      </p:sp>
      <p:graphicFrame>
        <p:nvGraphicFramePr>
          <p:cNvPr id="5" name="Diagrama 4"/>
          <p:cNvGraphicFramePr/>
          <p:nvPr>
            <p:extLst>
              <p:ext uri="{D42A27DB-BD31-4B8C-83A1-F6EECF244321}">
                <p14:modId xmlns:p14="http://schemas.microsoft.com/office/powerpoint/2010/main" val="2761239577"/>
              </p:ext>
            </p:extLst>
          </p:nvPr>
        </p:nvGraphicFramePr>
        <p:xfrm>
          <a:off x="2177934" y="1396538"/>
          <a:ext cx="8794866" cy="4741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4311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a:t>FUNCIONES DE LOS OBJETIVOS </a:t>
            </a:r>
          </a:p>
        </p:txBody>
      </p:sp>
      <p:sp>
        <p:nvSpPr>
          <p:cNvPr id="4" name="Marcador de contenido 3"/>
          <p:cNvSpPr>
            <a:spLocks noGrp="1"/>
          </p:cNvSpPr>
          <p:nvPr>
            <p:ph idx="1"/>
          </p:nvPr>
        </p:nvSpPr>
        <p:spPr>
          <a:xfrm>
            <a:off x="1371600" y="1778923"/>
            <a:ext cx="9601200" cy="4696691"/>
          </a:xfrm>
        </p:spPr>
        <p:txBody>
          <a:bodyPr>
            <a:normAutofit/>
          </a:bodyPr>
          <a:lstStyle/>
          <a:p>
            <a:r>
              <a:rPr lang="es-MX" sz="2800" dirty="0" smtClean="0"/>
              <a:t>Sus </a:t>
            </a:r>
            <a:r>
              <a:rPr lang="es-MX" sz="2800" dirty="0"/>
              <a:t>Funciones son: </a:t>
            </a:r>
            <a:endParaRPr lang="es-MX" sz="2800" dirty="0" smtClean="0"/>
          </a:p>
          <a:p>
            <a:pPr lvl="1"/>
            <a:r>
              <a:rPr lang="es-MX" sz="2800" dirty="0" smtClean="0"/>
              <a:t>Especifican </a:t>
            </a:r>
            <a:r>
              <a:rPr lang="es-MX" sz="2800" dirty="0"/>
              <a:t>el conocimiento que se desea alcanzar a nivel de los resultados contrastados. </a:t>
            </a:r>
            <a:endParaRPr lang="es-MX" sz="2800" dirty="0" smtClean="0"/>
          </a:p>
          <a:p>
            <a:pPr lvl="1"/>
            <a:r>
              <a:rPr lang="es-MX" sz="2800" dirty="0" smtClean="0"/>
              <a:t>Delimitar </a:t>
            </a:r>
            <a:r>
              <a:rPr lang="es-MX" sz="2800" dirty="0"/>
              <a:t>los alcances (amplitud) de la investigación </a:t>
            </a:r>
            <a:endParaRPr lang="es-MX" sz="2800" dirty="0" smtClean="0"/>
          </a:p>
          <a:p>
            <a:pPr lvl="1"/>
            <a:r>
              <a:rPr lang="es-MX" sz="2800" dirty="0" smtClean="0"/>
              <a:t>Se </a:t>
            </a:r>
            <a:r>
              <a:rPr lang="es-MX" sz="2800" dirty="0"/>
              <a:t>constituyen en la guía permanente del estudio, evitando desviaciones no deseadas. </a:t>
            </a:r>
            <a:endParaRPr lang="es-MX" sz="2800" dirty="0" smtClean="0"/>
          </a:p>
          <a:p>
            <a:pPr lvl="1"/>
            <a:r>
              <a:rPr lang="es-MX" sz="2800" dirty="0" smtClean="0"/>
              <a:t>Permiten </a:t>
            </a:r>
            <a:r>
              <a:rPr lang="es-MX" sz="2800" dirty="0"/>
              <a:t>definir las etapas que se requieren en el estudio </a:t>
            </a:r>
            <a:endParaRPr lang="es-MX" sz="2800" dirty="0" smtClean="0"/>
          </a:p>
          <a:p>
            <a:pPr lvl="1"/>
            <a:r>
              <a:rPr lang="es-MX" sz="2800" dirty="0" smtClean="0"/>
              <a:t>Determinan </a:t>
            </a:r>
            <a:r>
              <a:rPr lang="es-MX" sz="2800" dirty="0"/>
              <a:t>los resultados que se esperan obtener. </a:t>
            </a:r>
          </a:p>
        </p:txBody>
      </p:sp>
    </p:spTree>
    <p:extLst>
      <p:ext uri="{BB962C8B-B14F-4D97-AF65-F5344CB8AC3E}">
        <p14:creationId xmlns:p14="http://schemas.microsoft.com/office/powerpoint/2010/main" val="787425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Objetivos</a:t>
            </a:r>
            <a:endParaRPr lang="es-MX" dirty="0"/>
          </a:p>
        </p:txBody>
      </p:sp>
      <p:sp>
        <p:nvSpPr>
          <p:cNvPr id="3" name="Marcador de contenido 2"/>
          <p:cNvSpPr>
            <a:spLocks noGrp="1"/>
          </p:cNvSpPr>
          <p:nvPr>
            <p:ph idx="1"/>
          </p:nvPr>
        </p:nvSpPr>
        <p:spPr>
          <a:xfrm>
            <a:off x="1371600" y="1712421"/>
            <a:ext cx="9601200" cy="1014154"/>
          </a:xfrm>
        </p:spPr>
        <p:txBody>
          <a:bodyPr/>
          <a:lstStyle/>
          <a:p>
            <a:r>
              <a:rPr lang="es-MX" dirty="0"/>
              <a:t>Los objetivos deben estar enfocados en la solución </a:t>
            </a:r>
            <a:r>
              <a:rPr lang="es-MX" dirty="0" smtClean="0"/>
              <a:t>del problema </a:t>
            </a:r>
            <a:r>
              <a:rPr lang="es-MX" dirty="0"/>
              <a:t>de investigación y deben ser realistas, </a:t>
            </a:r>
            <a:r>
              <a:rPr lang="es-MX" dirty="0" smtClean="0"/>
              <a:t>medibles, congruentes </a:t>
            </a:r>
            <a:r>
              <a:rPr lang="es-MX" dirty="0"/>
              <a:t>e importantes al entorno del investigador.</a:t>
            </a: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3511866" y="2435802"/>
            <a:ext cx="7362825" cy="4048125"/>
          </a:xfrm>
          <a:prstGeom prst="rect">
            <a:avLst/>
          </a:prstGeom>
        </p:spPr>
      </p:pic>
    </p:spTree>
    <p:extLst>
      <p:ext uri="{BB962C8B-B14F-4D97-AF65-F5344CB8AC3E}">
        <p14:creationId xmlns:p14="http://schemas.microsoft.com/office/powerpoint/2010/main" val="1190488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General</a:t>
            </a:r>
            <a:endParaRPr lang="es-MX" dirty="0"/>
          </a:p>
        </p:txBody>
      </p:sp>
      <p:sp>
        <p:nvSpPr>
          <p:cNvPr id="3" name="Marcador de contenido 2"/>
          <p:cNvSpPr>
            <a:spLocks noGrp="1"/>
          </p:cNvSpPr>
          <p:nvPr>
            <p:ph idx="1"/>
          </p:nvPr>
        </p:nvSpPr>
        <p:spPr/>
        <p:txBody>
          <a:bodyPr>
            <a:noAutofit/>
          </a:bodyPr>
          <a:lstStyle/>
          <a:p>
            <a:r>
              <a:rPr lang="es-MX" sz="2400" dirty="0"/>
              <a:t>Giménez (2008) en el Proceso de Investigación dice “el objetivo general es un enunciado macro, el propósito general del investigador en cuanto a los aspectos que desea integrar y conocer. Para el logro del objetivo general será necesario la formulación de los objetivos específicos” pág. </a:t>
            </a:r>
            <a:r>
              <a:rPr lang="es-MX" sz="2400" dirty="0" smtClean="0"/>
              <a:t>31</a:t>
            </a:r>
          </a:p>
          <a:p>
            <a:r>
              <a:rPr lang="es-MX" sz="2400" dirty="0"/>
              <a:t>Expresa el propósito general de la investigación, es decir, </a:t>
            </a:r>
            <a:r>
              <a:rPr lang="es-MX" sz="2400" dirty="0" smtClean="0"/>
              <a:t>la meta </a:t>
            </a:r>
            <a:r>
              <a:rPr lang="es-MX" sz="2400" dirty="0"/>
              <a:t>final que se quiere alcanzar; por eso es tan </a:t>
            </a:r>
            <a:r>
              <a:rPr lang="es-MX" sz="2400" dirty="0" smtClean="0"/>
              <a:t>importante su </a:t>
            </a:r>
            <a:r>
              <a:rPr lang="es-MX" sz="2400" dirty="0"/>
              <a:t>correcta definición y su delimitación, ya que será la </a:t>
            </a:r>
            <a:r>
              <a:rPr lang="es-MX" sz="2400" dirty="0" smtClean="0"/>
              <a:t>guía en </a:t>
            </a:r>
            <a:r>
              <a:rPr lang="es-MX" sz="2400" dirty="0"/>
              <a:t>el desarrollo del trabajo investigativo. Además, </a:t>
            </a:r>
            <a:r>
              <a:rPr lang="es-MX" sz="2400" dirty="0" smtClean="0"/>
              <a:t>debe estar </a:t>
            </a:r>
            <a:r>
              <a:rPr lang="es-MX" sz="2400" dirty="0"/>
              <a:t>relacionado con los objetivos específicos</a:t>
            </a:r>
            <a:r>
              <a:rPr lang="es-MX" sz="2400" dirty="0"/>
              <a:t> </a:t>
            </a:r>
            <a:br>
              <a:rPr lang="es-MX" sz="2400" dirty="0"/>
            </a:br>
            <a:endParaRPr lang="es-MX" sz="2400" dirty="0"/>
          </a:p>
        </p:txBody>
      </p:sp>
    </p:spTree>
    <p:extLst>
      <p:ext uri="{BB962C8B-B14F-4D97-AF65-F5344CB8AC3E}">
        <p14:creationId xmlns:p14="http://schemas.microsoft.com/office/powerpoint/2010/main" val="298836186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158</TotalTime>
  <Words>2322</Words>
  <Application>Microsoft Office PowerPoint</Application>
  <PresentationFormat>Panorámica</PresentationFormat>
  <Paragraphs>172</Paragraphs>
  <Slides>36</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36</vt:i4>
      </vt:variant>
    </vt:vector>
  </HeadingPairs>
  <TitlesOfParts>
    <vt:vector size="38" baseType="lpstr">
      <vt:lpstr>Franklin Gothic Book</vt:lpstr>
      <vt:lpstr>Crop</vt:lpstr>
      <vt:lpstr>Universidad Autónoma del Estado de México Centro Universitario UAEM Temascaltepec Licenciatura en Informática Administrativa Unidad de Aprendizaje: Taller de Titulación</vt:lpstr>
      <vt:lpstr>Unidad de Competencia II</vt:lpstr>
      <vt:lpstr>Contenido</vt:lpstr>
      <vt:lpstr>Planteamiento de objetivos</vt:lpstr>
      <vt:lpstr>Presentación de PowerPoint</vt:lpstr>
      <vt:lpstr>Características</vt:lpstr>
      <vt:lpstr>FUNCIONES DE LOS OBJETIVOS </vt:lpstr>
      <vt:lpstr>Tipos de Objetivos</vt:lpstr>
      <vt:lpstr>Objetivo General</vt:lpstr>
      <vt:lpstr>Estructura</vt:lpstr>
      <vt:lpstr>Características</vt:lpstr>
      <vt:lpstr>Tipos de Objetivos Generales</vt:lpstr>
      <vt:lpstr>Presentación de PowerPoint</vt:lpstr>
      <vt:lpstr>Ejemplo 1</vt:lpstr>
      <vt:lpstr>Ejemplo 2</vt:lpstr>
      <vt:lpstr>Ejemplo 3</vt:lpstr>
      <vt:lpstr>Objetivos Específicos</vt:lpstr>
      <vt:lpstr>Características</vt:lpstr>
      <vt:lpstr>Presentación de PowerPoint</vt:lpstr>
      <vt:lpstr>Ejemplo 1</vt:lpstr>
      <vt:lpstr>Ejemplo 2</vt:lpstr>
      <vt:lpstr>Formulación de Objetivos:</vt:lpstr>
      <vt:lpstr>Presentación de PowerPoint</vt:lpstr>
      <vt:lpstr>Presentación de PowerPoint</vt:lpstr>
      <vt:lpstr>Presentación de PowerPoint</vt:lpstr>
      <vt:lpstr>Presentación de PowerPoint</vt:lpstr>
      <vt:lpstr>Verbos utilizados</vt:lpstr>
      <vt:lpstr>Ejemplo problema</vt:lpstr>
      <vt:lpstr>Ejercicios</vt:lpstr>
      <vt:lpstr>Referencias Bibliográficas</vt:lpstr>
      <vt:lpstr>Guion explicativo</vt:lpstr>
      <vt:lpstr>Diapositivas de la 1-3</vt:lpstr>
      <vt:lpstr>Diapositivas 4-8</vt:lpstr>
      <vt:lpstr>Diapositivas 9-16</vt:lpstr>
      <vt:lpstr>Diapositivas 17-21</vt:lpstr>
      <vt:lpstr>Diapositivas 22-30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Temascaltepec Licenciatura en Informática Administrativa Unidad de Aprendizaje: Taller de Titulación</dc:title>
  <dc:creator>servidor</dc:creator>
  <cp:lastModifiedBy>servidor</cp:lastModifiedBy>
  <cp:revision>20</cp:revision>
  <dcterms:created xsi:type="dcterms:W3CDTF">2017-10-20T02:42:25Z</dcterms:created>
  <dcterms:modified xsi:type="dcterms:W3CDTF">2017-10-20T05:20:27Z</dcterms:modified>
</cp:coreProperties>
</file>