
<file path=[Content_Types].xml><?xml version="1.0" encoding="utf-8"?>
<Types xmlns="http://schemas.openxmlformats.org/package/2006/content-types">
  <Default Extension="xml" ContentType="application/xml"/>
  <Default Extension="jpeg" ContentType="image/jpeg"/>
  <Default Extension="png" ContentType="image/png"/>
  <Default Extension="tmp"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87" r:id="rId2"/>
    <p:sldId id="256" r:id="rId3"/>
    <p:sldId id="257" r:id="rId4"/>
    <p:sldId id="258" r:id="rId5"/>
    <p:sldId id="261" r:id="rId6"/>
    <p:sldId id="259" r:id="rId7"/>
    <p:sldId id="260"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 id="274"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89" r:id="rId35"/>
    <p:sldId id="291" r:id="rId36"/>
    <p:sldId id="290" r:id="rId37"/>
    <p:sldId id="292"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9" autoAdjust="0"/>
    <p:restoredTop sz="96405"/>
  </p:normalViewPr>
  <p:slideViewPr>
    <p:cSldViewPr snapToGrid="0">
      <p:cViewPr>
        <p:scale>
          <a:sx n="115" d="100"/>
          <a:sy n="115" d="100"/>
        </p:scale>
        <p:origin x="3368" y="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3CBC89-5A0F-41E5-A5F9-E874F70AC29D}"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ES"/>
        </a:p>
      </dgm:t>
    </dgm:pt>
    <dgm:pt modelId="{58043D44-B777-4074-8311-C8A0C82E2B9C}">
      <dgm:prSet phldrT="[Texto]"/>
      <dgm:spPr/>
      <dgm:t>
        <a:bodyPr/>
        <a:lstStyle/>
        <a:p>
          <a:r>
            <a:rPr lang="es-ES" dirty="0" smtClean="0"/>
            <a:t>Métodos </a:t>
          </a:r>
          <a:r>
            <a:rPr lang="es-MX" noProof="0" dirty="0" smtClean="0"/>
            <a:t>Lógicos</a:t>
          </a:r>
          <a:endParaRPr lang="es-ES" dirty="0"/>
        </a:p>
      </dgm:t>
    </dgm:pt>
    <dgm:pt modelId="{EFD1B398-4632-4564-9BD8-42DCB1509863}" type="parTrans" cxnId="{CD58029C-277B-40FB-9380-500F69BC71A0}">
      <dgm:prSet/>
      <dgm:spPr/>
      <dgm:t>
        <a:bodyPr/>
        <a:lstStyle/>
        <a:p>
          <a:endParaRPr lang="es-ES"/>
        </a:p>
      </dgm:t>
    </dgm:pt>
    <dgm:pt modelId="{362EAD2F-5D8C-4218-815E-7595D5F209E5}" type="sibTrans" cxnId="{CD58029C-277B-40FB-9380-500F69BC71A0}">
      <dgm:prSet/>
      <dgm:spPr/>
      <dgm:t>
        <a:bodyPr/>
        <a:lstStyle/>
        <a:p>
          <a:endParaRPr lang="es-ES"/>
        </a:p>
      </dgm:t>
    </dgm:pt>
    <dgm:pt modelId="{5231B2AC-5AD9-4E20-920A-B8D7B5E2DD21}">
      <dgm:prSet phldrT="[Texto]"/>
      <dgm:spPr/>
      <dgm:t>
        <a:bodyPr/>
        <a:lstStyle/>
        <a:p>
          <a:r>
            <a:rPr lang="es-MX" b="1" dirty="0" smtClean="0">
              <a:solidFill>
                <a:schemeClr val="tx1"/>
              </a:solidFill>
            </a:rPr>
            <a:t>analítico</a:t>
          </a:r>
          <a:endParaRPr lang="es-ES" dirty="0"/>
        </a:p>
      </dgm:t>
    </dgm:pt>
    <dgm:pt modelId="{62609CE7-AF88-4787-AC1D-8865B031C13D}" type="parTrans" cxnId="{F02E636C-D2AB-4BC9-865B-83322B81C3BA}">
      <dgm:prSet/>
      <dgm:spPr/>
      <dgm:t>
        <a:bodyPr/>
        <a:lstStyle/>
        <a:p>
          <a:endParaRPr lang="es-ES"/>
        </a:p>
      </dgm:t>
    </dgm:pt>
    <dgm:pt modelId="{FD71EEE7-37C6-4238-A26B-C1956EF4D1D6}" type="sibTrans" cxnId="{F02E636C-D2AB-4BC9-865B-83322B81C3BA}">
      <dgm:prSet/>
      <dgm:spPr/>
      <dgm:t>
        <a:bodyPr/>
        <a:lstStyle/>
        <a:p>
          <a:endParaRPr lang="es-ES"/>
        </a:p>
      </dgm:t>
    </dgm:pt>
    <dgm:pt modelId="{BBF01E6E-FD84-4420-961D-0D2763C20613}">
      <dgm:prSet phldrT="[Texto]"/>
      <dgm:spPr/>
      <dgm:t>
        <a:bodyPr/>
        <a:lstStyle/>
        <a:p>
          <a:r>
            <a:rPr lang="es-MX" b="1" dirty="0" smtClean="0">
              <a:solidFill>
                <a:schemeClr val="tx1"/>
              </a:solidFill>
            </a:rPr>
            <a:t>sintético</a:t>
          </a:r>
          <a:endParaRPr lang="es-ES" dirty="0"/>
        </a:p>
      </dgm:t>
    </dgm:pt>
    <dgm:pt modelId="{C5DF1DDF-75B8-4DDC-A9E1-161DE45C5E9C}" type="parTrans" cxnId="{6A2477E6-4B75-4CC5-A2B1-46B9A410E955}">
      <dgm:prSet/>
      <dgm:spPr/>
      <dgm:t>
        <a:bodyPr/>
        <a:lstStyle/>
        <a:p>
          <a:endParaRPr lang="es-ES"/>
        </a:p>
      </dgm:t>
    </dgm:pt>
    <dgm:pt modelId="{395ACDA4-02FA-4274-A09F-1530D7CDB977}" type="sibTrans" cxnId="{6A2477E6-4B75-4CC5-A2B1-46B9A410E955}">
      <dgm:prSet/>
      <dgm:spPr/>
      <dgm:t>
        <a:bodyPr/>
        <a:lstStyle/>
        <a:p>
          <a:endParaRPr lang="es-ES"/>
        </a:p>
      </dgm:t>
    </dgm:pt>
    <dgm:pt modelId="{F7745EBF-1C01-418C-893F-680FB48E1333}">
      <dgm:prSet phldrT="[Texto]"/>
      <dgm:spPr/>
      <dgm:t>
        <a:bodyPr/>
        <a:lstStyle/>
        <a:p>
          <a:r>
            <a:rPr lang="es-MX" b="1" dirty="0" smtClean="0">
              <a:solidFill>
                <a:schemeClr val="tx1"/>
              </a:solidFill>
            </a:rPr>
            <a:t>inductivo</a:t>
          </a:r>
          <a:endParaRPr lang="es-ES" dirty="0"/>
        </a:p>
      </dgm:t>
    </dgm:pt>
    <dgm:pt modelId="{6C470615-B485-4975-88CF-B079D852FAA6}" type="parTrans" cxnId="{F0ADEDF3-ACD2-4DFD-A165-3AB762A8272E}">
      <dgm:prSet/>
      <dgm:spPr/>
      <dgm:t>
        <a:bodyPr/>
        <a:lstStyle/>
        <a:p>
          <a:endParaRPr lang="es-ES"/>
        </a:p>
      </dgm:t>
    </dgm:pt>
    <dgm:pt modelId="{0F1478CA-FCFA-4970-942D-4E02D847F558}" type="sibTrans" cxnId="{F0ADEDF3-ACD2-4DFD-A165-3AB762A8272E}">
      <dgm:prSet/>
      <dgm:spPr/>
      <dgm:t>
        <a:bodyPr/>
        <a:lstStyle/>
        <a:p>
          <a:endParaRPr lang="es-ES"/>
        </a:p>
      </dgm:t>
    </dgm:pt>
    <dgm:pt modelId="{9ACE2BDE-D667-4C71-BB35-D4B532C5A5BB}">
      <dgm:prSet phldrT="[Texto]"/>
      <dgm:spPr/>
      <dgm:t>
        <a:bodyPr/>
        <a:lstStyle/>
        <a:p>
          <a:r>
            <a:rPr lang="es-MX" b="1" dirty="0" smtClean="0">
              <a:solidFill>
                <a:schemeClr val="tx1"/>
              </a:solidFill>
            </a:rPr>
            <a:t>deductivo</a:t>
          </a:r>
          <a:endParaRPr lang="es-ES" dirty="0"/>
        </a:p>
      </dgm:t>
    </dgm:pt>
    <dgm:pt modelId="{B8543337-36FE-4736-A316-AECAB2FFE0DC}" type="parTrans" cxnId="{88A9976D-6CDC-4224-94BB-FBBF7D82AF8E}">
      <dgm:prSet/>
      <dgm:spPr/>
      <dgm:t>
        <a:bodyPr/>
        <a:lstStyle/>
        <a:p>
          <a:endParaRPr lang="es-ES"/>
        </a:p>
      </dgm:t>
    </dgm:pt>
    <dgm:pt modelId="{59880316-A988-4D5A-B86D-F552960B6190}" type="sibTrans" cxnId="{88A9976D-6CDC-4224-94BB-FBBF7D82AF8E}">
      <dgm:prSet/>
      <dgm:spPr/>
      <dgm:t>
        <a:bodyPr/>
        <a:lstStyle/>
        <a:p>
          <a:endParaRPr lang="es-ES"/>
        </a:p>
      </dgm:t>
    </dgm:pt>
    <dgm:pt modelId="{78F24128-CDD9-4A04-A29C-29BD8101DAA9}">
      <dgm:prSet phldrT="[Texto]"/>
      <dgm:spPr/>
      <dgm:t>
        <a:bodyPr/>
        <a:lstStyle/>
        <a:p>
          <a:r>
            <a:rPr lang="es-MX" b="1" dirty="0" smtClean="0">
              <a:solidFill>
                <a:schemeClr val="tx1"/>
              </a:solidFill>
            </a:rPr>
            <a:t>Dialéctico</a:t>
          </a:r>
          <a:endParaRPr lang="es-ES" dirty="0"/>
        </a:p>
      </dgm:t>
    </dgm:pt>
    <dgm:pt modelId="{23A0689F-13C3-4D90-8DEB-98C3A5FA6418}" type="parTrans" cxnId="{9D0062CF-A1B5-4121-B6B8-376ADC8BDB15}">
      <dgm:prSet/>
      <dgm:spPr/>
      <dgm:t>
        <a:bodyPr/>
        <a:lstStyle/>
        <a:p>
          <a:endParaRPr lang="es-ES"/>
        </a:p>
      </dgm:t>
    </dgm:pt>
    <dgm:pt modelId="{73FE7846-10B6-4BA2-B10F-19440844A0AA}" type="sibTrans" cxnId="{9D0062CF-A1B5-4121-B6B8-376ADC8BDB15}">
      <dgm:prSet/>
      <dgm:spPr/>
      <dgm:t>
        <a:bodyPr/>
        <a:lstStyle/>
        <a:p>
          <a:endParaRPr lang="es-ES"/>
        </a:p>
      </dgm:t>
    </dgm:pt>
    <dgm:pt modelId="{A9E129A7-1192-4830-8BB5-F1D02270E11D}">
      <dgm:prSet phldrT="[Texto]"/>
      <dgm:spPr/>
      <dgm:t>
        <a:bodyPr/>
        <a:lstStyle/>
        <a:p>
          <a:r>
            <a:rPr lang="es-ES" b="1" dirty="0" smtClean="0"/>
            <a:t>histórico</a:t>
          </a:r>
          <a:endParaRPr lang="es-ES" b="1" dirty="0"/>
        </a:p>
      </dgm:t>
    </dgm:pt>
    <dgm:pt modelId="{1FA7AEEB-B5B4-418F-8F7A-D60711B1CFEF}" type="parTrans" cxnId="{1D1B389A-2698-48CC-99D0-E8AF68EBE7C3}">
      <dgm:prSet/>
      <dgm:spPr/>
      <dgm:t>
        <a:bodyPr/>
        <a:lstStyle/>
        <a:p>
          <a:endParaRPr lang="es-ES"/>
        </a:p>
      </dgm:t>
    </dgm:pt>
    <dgm:pt modelId="{8F08FAE9-61E2-4461-88B1-657AA9421BDC}" type="sibTrans" cxnId="{1D1B389A-2698-48CC-99D0-E8AF68EBE7C3}">
      <dgm:prSet/>
      <dgm:spPr/>
      <dgm:t>
        <a:bodyPr/>
        <a:lstStyle/>
        <a:p>
          <a:endParaRPr lang="es-ES"/>
        </a:p>
      </dgm:t>
    </dgm:pt>
    <dgm:pt modelId="{3066D882-7C6C-423C-A157-B5960C53FA51}" type="pres">
      <dgm:prSet presAssocID="{B23CBC89-5A0F-41E5-A5F9-E874F70AC29D}" presName="Name0" presStyleCnt="0">
        <dgm:presLayoutVars>
          <dgm:orgChart val="1"/>
          <dgm:chPref val="1"/>
          <dgm:dir/>
          <dgm:animOne val="branch"/>
          <dgm:animLvl val="lvl"/>
          <dgm:resizeHandles/>
        </dgm:presLayoutVars>
      </dgm:prSet>
      <dgm:spPr/>
      <dgm:t>
        <a:bodyPr/>
        <a:lstStyle/>
        <a:p>
          <a:endParaRPr lang="es-ES_tradnl"/>
        </a:p>
      </dgm:t>
    </dgm:pt>
    <dgm:pt modelId="{AFCC2FB5-FFA1-4594-B820-3B6481B962CB}" type="pres">
      <dgm:prSet presAssocID="{58043D44-B777-4074-8311-C8A0C82E2B9C}" presName="hierRoot1" presStyleCnt="0">
        <dgm:presLayoutVars>
          <dgm:hierBranch val="init"/>
        </dgm:presLayoutVars>
      </dgm:prSet>
      <dgm:spPr/>
    </dgm:pt>
    <dgm:pt modelId="{AED62487-A4CE-4379-8325-A01B1BE0DE3B}" type="pres">
      <dgm:prSet presAssocID="{58043D44-B777-4074-8311-C8A0C82E2B9C}" presName="rootComposite1" presStyleCnt="0"/>
      <dgm:spPr/>
    </dgm:pt>
    <dgm:pt modelId="{09D835E4-1965-4349-AFA3-D7E5D1C75A8F}" type="pres">
      <dgm:prSet presAssocID="{58043D44-B777-4074-8311-C8A0C82E2B9C}" presName="rootText1" presStyleLbl="alignAcc1" presStyleIdx="0" presStyleCnt="0">
        <dgm:presLayoutVars>
          <dgm:chPref val="3"/>
        </dgm:presLayoutVars>
      </dgm:prSet>
      <dgm:spPr/>
      <dgm:t>
        <a:bodyPr/>
        <a:lstStyle/>
        <a:p>
          <a:endParaRPr lang="es-ES"/>
        </a:p>
      </dgm:t>
    </dgm:pt>
    <dgm:pt modelId="{08320D4A-A76F-44C2-A83D-419D6570CA85}" type="pres">
      <dgm:prSet presAssocID="{58043D44-B777-4074-8311-C8A0C82E2B9C}" presName="topArc1" presStyleLbl="parChTrans1D1" presStyleIdx="0" presStyleCnt="14"/>
      <dgm:spPr/>
    </dgm:pt>
    <dgm:pt modelId="{7CA61EA7-CF77-4292-8B27-D6FEDF95287A}" type="pres">
      <dgm:prSet presAssocID="{58043D44-B777-4074-8311-C8A0C82E2B9C}" presName="bottomArc1" presStyleLbl="parChTrans1D1" presStyleIdx="1" presStyleCnt="14"/>
      <dgm:spPr/>
    </dgm:pt>
    <dgm:pt modelId="{49DC5295-78DF-4840-9146-DB9E1F1DABE1}" type="pres">
      <dgm:prSet presAssocID="{58043D44-B777-4074-8311-C8A0C82E2B9C}" presName="topConnNode1" presStyleLbl="node1" presStyleIdx="0" presStyleCnt="0"/>
      <dgm:spPr/>
      <dgm:t>
        <a:bodyPr/>
        <a:lstStyle/>
        <a:p>
          <a:endParaRPr lang="es-ES_tradnl"/>
        </a:p>
      </dgm:t>
    </dgm:pt>
    <dgm:pt modelId="{D28FA97C-3BB6-4EC9-8539-90729BD04E6A}" type="pres">
      <dgm:prSet presAssocID="{58043D44-B777-4074-8311-C8A0C82E2B9C}" presName="hierChild2" presStyleCnt="0"/>
      <dgm:spPr/>
    </dgm:pt>
    <dgm:pt modelId="{6F34D108-0189-44AC-83FB-F4C7A781E858}" type="pres">
      <dgm:prSet presAssocID="{62609CE7-AF88-4787-AC1D-8865B031C13D}" presName="Name28" presStyleLbl="parChTrans1D2" presStyleIdx="0" presStyleCnt="6"/>
      <dgm:spPr/>
      <dgm:t>
        <a:bodyPr/>
        <a:lstStyle/>
        <a:p>
          <a:endParaRPr lang="es-ES_tradnl"/>
        </a:p>
      </dgm:t>
    </dgm:pt>
    <dgm:pt modelId="{EDF5DC02-2DD1-4C04-BDBC-856EABA15B9A}" type="pres">
      <dgm:prSet presAssocID="{5231B2AC-5AD9-4E20-920A-B8D7B5E2DD21}" presName="hierRoot2" presStyleCnt="0">
        <dgm:presLayoutVars>
          <dgm:hierBranch val="init"/>
        </dgm:presLayoutVars>
      </dgm:prSet>
      <dgm:spPr/>
    </dgm:pt>
    <dgm:pt modelId="{76DAF03B-924A-4231-B353-C116E7F286C0}" type="pres">
      <dgm:prSet presAssocID="{5231B2AC-5AD9-4E20-920A-B8D7B5E2DD21}" presName="rootComposite2" presStyleCnt="0"/>
      <dgm:spPr/>
    </dgm:pt>
    <dgm:pt modelId="{CECFCBC8-CCC7-4F47-8069-28C0F6A64135}" type="pres">
      <dgm:prSet presAssocID="{5231B2AC-5AD9-4E20-920A-B8D7B5E2DD21}" presName="rootText2" presStyleLbl="alignAcc1" presStyleIdx="0" presStyleCnt="0">
        <dgm:presLayoutVars>
          <dgm:chPref val="3"/>
        </dgm:presLayoutVars>
      </dgm:prSet>
      <dgm:spPr/>
      <dgm:t>
        <a:bodyPr/>
        <a:lstStyle/>
        <a:p>
          <a:endParaRPr lang="es-ES"/>
        </a:p>
      </dgm:t>
    </dgm:pt>
    <dgm:pt modelId="{4E54A012-872B-4386-AE26-6B9CB4E43CF9}" type="pres">
      <dgm:prSet presAssocID="{5231B2AC-5AD9-4E20-920A-B8D7B5E2DD21}" presName="topArc2" presStyleLbl="parChTrans1D1" presStyleIdx="2" presStyleCnt="14"/>
      <dgm:spPr/>
    </dgm:pt>
    <dgm:pt modelId="{775BCB62-7CDC-4D89-B495-00CAEDDA0E3B}" type="pres">
      <dgm:prSet presAssocID="{5231B2AC-5AD9-4E20-920A-B8D7B5E2DD21}" presName="bottomArc2" presStyleLbl="parChTrans1D1" presStyleIdx="3" presStyleCnt="14"/>
      <dgm:spPr/>
    </dgm:pt>
    <dgm:pt modelId="{97CD8355-1456-4D14-B62E-8B68106CC15E}" type="pres">
      <dgm:prSet presAssocID="{5231B2AC-5AD9-4E20-920A-B8D7B5E2DD21}" presName="topConnNode2" presStyleLbl="node2" presStyleIdx="0" presStyleCnt="0"/>
      <dgm:spPr/>
      <dgm:t>
        <a:bodyPr/>
        <a:lstStyle/>
        <a:p>
          <a:endParaRPr lang="es-ES_tradnl"/>
        </a:p>
      </dgm:t>
    </dgm:pt>
    <dgm:pt modelId="{1CEC46F4-DD5C-4011-92D8-59B10C2F37F1}" type="pres">
      <dgm:prSet presAssocID="{5231B2AC-5AD9-4E20-920A-B8D7B5E2DD21}" presName="hierChild4" presStyleCnt="0"/>
      <dgm:spPr/>
    </dgm:pt>
    <dgm:pt modelId="{AF0301EC-EB76-4D8A-A280-DC6B4D8F5C55}" type="pres">
      <dgm:prSet presAssocID="{5231B2AC-5AD9-4E20-920A-B8D7B5E2DD21}" presName="hierChild5" presStyleCnt="0"/>
      <dgm:spPr/>
    </dgm:pt>
    <dgm:pt modelId="{259F661E-ABFF-4EED-9EED-373A0CC2AE9D}" type="pres">
      <dgm:prSet presAssocID="{C5DF1DDF-75B8-4DDC-A9E1-161DE45C5E9C}" presName="Name28" presStyleLbl="parChTrans1D2" presStyleIdx="1" presStyleCnt="6"/>
      <dgm:spPr/>
      <dgm:t>
        <a:bodyPr/>
        <a:lstStyle/>
        <a:p>
          <a:endParaRPr lang="es-ES_tradnl"/>
        </a:p>
      </dgm:t>
    </dgm:pt>
    <dgm:pt modelId="{DB886D83-3DAB-4997-BFA3-2657707EC83F}" type="pres">
      <dgm:prSet presAssocID="{BBF01E6E-FD84-4420-961D-0D2763C20613}" presName="hierRoot2" presStyleCnt="0">
        <dgm:presLayoutVars>
          <dgm:hierBranch val="init"/>
        </dgm:presLayoutVars>
      </dgm:prSet>
      <dgm:spPr/>
    </dgm:pt>
    <dgm:pt modelId="{AD6FAE3B-3184-42B3-9A20-6534C1D15737}" type="pres">
      <dgm:prSet presAssocID="{BBF01E6E-FD84-4420-961D-0D2763C20613}" presName="rootComposite2" presStyleCnt="0"/>
      <dgm:spPr/>
    </dgm:pt>
    <dgm:pt modelId="{950C2E20-EAC8-4D75-9F03-AE44834A342F}" type="pres">
      <dgm:prSet presAssocID="{BBF01E6E-FD84-4420-961D-0D2763C20613}" presName="rootText2" presStyleLbl="alignAcc1" presStyleIdx="0" presStyleCnt="0">
        <dgm:presLayoutVars>
          <dgm:chPref val="3"/>
        </dgm:presLayoutVars>
      </dgm:prSet>
      <dgm:spPr/>
      <dgm:t>
        <a:bodyPr/>
        <a:lstStyle/>
        <a:p>
          <a:endParaRPr lang="es-ES"/>
        </a:p>
      </dgm:t>
    </dgm:pt>
    <dgm:pt modelId="{F428B671-D645-4451-BDF0-16D1308C9AB7}" type="pres">
      <dgm:prSet presAssocID="{BBF01E6E-FD84-4420-961D-0D2763C20613}" presName="topArc2" presStyleLbl="parChTrans1D1" presStyleIdx="4" presStyleCnt="14"/>
      <dgm:spPr/>
    </dgm:pt>
    <dgm:pt modelId="{2DD3626C-77A4-4A46-98AE-2BFEF71803B0}" type="pres">
      <dgm:prSet presAssocID="{BBF01E6E-FD84-4420-961D-0D2763C20613}" presName="bottomArc2" presStyleLbl="parChTrans1D1" presStyleIdx="5" presStyleCnt="14"/>
      <dgm:spPr/>
    </dgm:pt>
    <dgm:pt modelId="{BEF6BE2F-6F70-47C5-982A-03D467A4FC31}" type="pres">
      <dgm:prSet presAssocID="{BBF01E6E-FD84-4420-961D-0D2763C20613}" presName="topConnNode2" presStyleLbl="node2" presStyleIdx="0" presStyleCnt="0"/>
      <dgm:spPr/>
      <dgm:t>
        <a:bodyPr/>
        <a:lstStyle/>
        <a:p>
          <a:endParaRPr lang="es-ES_tradnl"/>
        </a:p>
      </dgm:t>
    </dgm:pt>
    <dgm:pt modelId="{3DF2DB95-E3E6-4999-A100-D437C44300DF}" type="pres">
      <dgm:prSet presAssocID="{BBF01E6E-FD84-4420-961D-0D2763C20613}" presName="hierChild4" presStyleCnt="0"/>
      <dgm:spPr/>
    </dgm:pt>
    <dgm:pt modelId="{46340E55-E169-4E75-81BA-386F977FB22E}" type="pres">
      <dgm:prSet presAssocID="{BBF01E6E-FD84-4420-961D-0D2763C20613}" presName="hierChild5" presStyleCnt="0"/>
      <dgm:spPr/>
    </dgm:pt>
    <dgm:pt modelId="{BD0B04E6-3762-478A-AE0E-EB444A3DD07C}" type="pres">
      <dgm:prSet presAssocID="{6C470615-B485-4975-88CF-B079D852FAA6}" presName="Name28" presStyleLbl="parChTrans1D2" presStyleIdx="2" presStyleCnt="6"/>
      <dgm:spPr/>
      <dgm:t>
        <a:bodyPr/>
        <a:lstStyle/>
        <a:p>
          <a:endParaRPr lang="es-ES_tradnl"/>
        </a:p>
      </dgm:t>
    </dgm:pt>
    <dgm:pt modelId="{84CC2B23-1BE4-45E7-BC89-8539410839BD}" type="pres">
      <dgm:prSet presAssocID="{F7745EBF-1C01-418C-893F-680FB48E1333}" presName="hierRoot2" presStyleCnt="0">
        <dgm:presLayoutVars>
          <dgm:hierBranch val="init"/>
        </dgm:presLayoutVars>
      </dgm:prSet>
      <dgm:spPr/>
    </dgm:pt>
    <dgm:pt modelId="{4502E641-1AC7-4866-8FFF-9C8ECCA727EF}" type="pres">
      <dgm:prSet presAssocID="{F7745EBF-1C01-418C-893F-680FB48E1333}" presName="rootComposite2" presStyleCnt="0"/>
      <dgm:spPr/>
    </dgm:pt>
    <dgm:pt modelId="{E2062421-4ED6-4525-AC5B-D04D67AD7E68}" type="pres">
      <dgm:prSet presAssocID="{F7745EBF-1C01-418C-893F-680FB48E1333}" presName="rootText2" presStyleLbl="alignAcc1" presStyleIdx="0" presStyleCnt="0">
        <dgm:presLayoutVars>
          <dgm:chPref val="3"/>
        </dgm:presLayoutVars>
      </dgm:prSet>
      <dgm:spPr/>
      <dgm:t>
        <a:bodyPr/>
        <a:lstStyle/>
        <a:p>
          <a:endParaRPr lang="es-ES"/>
        </a:p>
      </dgm:t>
    </dgm:pt>
    <dgm:pt modelId="{6C5DCE6B-BAD2-41D2-81B4-E8FBE324BD9F}" type="pres">
      <dgm:prSet presAssocID="{F7745EBF-1C01-418C-893F-680FB48E1333}" presName="topArc2" presStyleLbl="parChTrans1D1" presStyleIdx="6" presStyleCnt="14"/>
      <dgm:spPr/>
    </dgm:pt>
    <dgm:pt modelId="{10FB7723-C544-4770-9090-A0911BB61840}" type="pres">
      <dgm:prSet presAssocID="{F7745EBF-1C01-418C-893F-680FB48E1333}" presName="bottomArc2" presStyleLbl="parChTrans1D1" presStyleIdx="7" presStyleCnt="14"/>
      <dgm:spPr/>
    </dgm:pt>
    <dgm:pt modelId="{32A1DFCC-64F2-40F8-95D4-8B33D7F84F24}" type="pres">
      <dgm:prSet presAssocID="{F7745EBF-1C01-418C-893F-680FB48E1333}" presName="topConnNode2" presStyleLbl="node2" presStyleIdx="0" presStyleCnt="0"/>
      <dgm:spPr/>
      <dgm:t>
        <a:bodyPr/>
        <a:lstStyle/>
        <a:p>
          <a:endParaRPr lang="es-ES_tradnl"/>
        </a:p>
      </dgm:t>
    </dgm:pt>
    <dgm:pt modelId="{931CDCA7-4917-4C22-9275-74CBFA5488EE}" type="pres">
      <dgm:prSet presAssocID="{F7745EBF-1C01-418C-893F-680FB48E1333}" presName="hierChild4" presStyleCnt="0"/>
      <dgm:spPr/>
    </dgm:pt>
    <dgm:pt modelId="{1EFDC820-79B4-4B4D-B085-3B9E9F5594FC}" type="pres">
      <dgm:prSet presAssocID="{F7745EBF-1C01-418C-893F-680FB48E1333}" presName="hierChild5" presStyleCnt="0"/>
      <dgm:spPr/>
    </dgm:pt>
    <dgm:pt modelId="{FB57C418-AFA2-43C1-8BD4-0E53FF181B9C}" type="pres">
      <dgm:prSet presAssocID="{B8543337-36FE-4736-A316-AECAB2FFE0DC}" presName="Name28" presStyleLbl="parChTrans1D2" presStyleIdx="3" presStyleCnt="6"/>
      <dgm:spPr/>
      <dgm:t>
        <a:bodyPr/>
        <a:lstStyle/>
        <a:p>
          <a:endParaRPr lang="es-ES_tradnl"/>
        </a:p>
      </dgm:t>
    </dgm:pt>
    <dgm:pt modelId="{50D9FFC1-DF10-4BE6-A04E-042C1EA23228}" type="pres">
      <dgm:prSet presAssocID="{9ACE2BDE-D667-4C71-BB35-D4B532C5A5BB}" presName="hierRoot2" presStyleCnt="0">
        <dgm:presLayoutVars>
          <dgm:hierBranch val="init"/>
        </dgm:presLayoutVars>
      </dgm:prSet>
      <dgm:spPr/>
    </dgm:pt>
    <dgm:pt modelId="{576F2995-60D9-44A8-BC75-9A8D0EA74660}" type="pres">
      <dgm:prSet presAssocID="{9ACE2BDE-D667-4C71-BB35-D4B532C5A5BB}" presName="rootComposite2" presStyleCnt="0"/>
      <dgm:spPr/>
    </dgm:pt>
    <dgm:pt modelId="{DAE1A5D5-2B18-4175-8342-149C55F08733}" type="pres">
      <dgm:prSet presAssocID="{9ACE2BDE-D667-4C71-BB35-D4B532C5A5BB}" presName="rootText2" presStyleLbl="alignAcc1" presStyleIdx="0" presStyleCnt="0">
        <dgm:presLayoutVars>
          <dgm:chPref val="3"/>
        </dgm:presLayoutVars>
      </dgm:prSet>
      <dgm:spPr/>
      <dgm:t>
        <a:bodyPr/>
        <a:lstStyle/>
        <a:p>
          <a:endParaRPr lang="es-ES"/>
        </a:p>
      </dgm:t>
    </dgm:pt>
    <dgm:pt modelId="{B1750398-212C-4A3C-BF84-EE5E297F9F10}" type="pres">
      <dgm:prSet presAssocID="{9ACE2BDE-D667-4C71-BB35-D4B532C5A5BB}" presName="topArc2" presStyleLbl="parChTrans1D1" presStyleIdx="8" presStyleCnt="14"/>
      <dgm:spPr/>
    </dgm:pt>
    <dgm:pt modelId="{F2243317-E548-4143-B2EA-41EA03821043}" type="pres">
      <dgm:prSet presAssocID="{9ACE2BDE-D667-4C71-BB35-D4B532C5A5BB}" presName="bottomArc2" presStyleLbl="parChTrans1D1" presStyleIdx="9" presStyleCnt="14"/>
      <dgm:spPr/>
    </dgm:pt>
    <dgm:pt modelId="{AA10E7BF-80F1-4EF5-B614-9017F3AFFCB4}" type="pres">
      <dgm:prSet presAssocID="{9ACE2BDE-D667-4C71-BB35-D4B532C5A5BB}" presName="topConnNode2" presStyleLbl="node2" presStyleIdx="0" presStyleCnt="0"/>
      <dgm:spPr/>
      <dgm:t>
        <a:bodyPr/>
        <a:lstStyle/>
        <a:p>
          <a:endParaRPr lang="es-ES_tradnl"/>
        </a:p>
      </dgm:t>
    </dgm:pt>
    <dgm:pt modelId="{532DCF12-4362-4DEA-B3B7-EBCD90F71415}" type="pres">
      <dgm:prSet presAssocID="{9ACE2BDE-D667-4C71-BB35-D4B532C5A5BB}" presName="hierChild4" presStyleCnt="0"/>
      <dgm:spPr/>
    </dgm:pt>
    <dgm:pt modelId="{334811C5-5A5E-4BD4-B295-94C8C83F4520}" type="pres">
      <dgm:prSet presAssocID="{9ACE2BDE-D667-4C71-BB35-D4B532C5A5BB}" presName="hierChild5" presStyleCnt="0"/>
      <dgm:spPr/>
    </dgm:pt>
    <dgm:pt modelId="{AE43614C-389E-430C-A014-DE54FD964F58}" type="pres">
      <dgm:prSet presAssocID="{23A0689F-13C3-4D90-8DEB-98C3A5FA6418}" presName="Name28" presStyleLbl="parChTrans1D2" presStyleIdx="4" presStyleCnt="6"/>
      <dgm:spPr/>
      <dgm:t>
        <a:bodyPr/>
        <a:lstStyle/>
        <a:p>
          <a:endParaRPr lang="es-ES_tradnl"/>
        </a:p>
      </dgm:t>
    </dgm:pt>
    <dgm:pt modelId="{555ECB49-D44A-41EE-8CF7-DBFEC5A8D075}" type="pres">
      <dgm:prSet presAssocID="{78F24128-CDD9-4A04-A29C-29BD8101DAA9}" presName="hierRoot2" presStyleCnt="0">
        <dgm:presLayoutVars>
          <dgm:hierBranch val="init"/>
        </dgm:presLayoutVars>
      </dgm:prSet>
      <dgm:spPr/>
    </dgm:pt>
    <dgm:pt modelId="{F9686AAC-BF3E-4CBE-9570-D2D1E303AAAA}" type="pres">
      <dgm:prSet presAssocID="{78F24128-CDD9-4A04-A29C-29BD8101DAA9}" presName="rootComposite2" presStyleCnt="0"/>
      <dgm:spPr/>
    </dgm:pt>
    <dgm:pt modelId="{C6EAF0C9-15BA-4364-AF04-45D56174C86D}" type="pres">
      <dgm:prSet presAssocID="{78F24128-CDD9-4A04-A29C-29BD8101DAA9}" presName="rootText2" presStyleLbl="alignAcc1" presStyleIdx="0" presStyleCnt="0">
        <dgm:presLayoutVars>
          <dgm:chPref val="3"/>
        </dgm:presLayoutVars>
      </dgm:prSet>
      <dgm:spPr/>
      <dgm:t>
        <a:bodyPr/>
        <a:lstStyle/>
        <a:p>
          <a:endParaRPr lang="es-ES"/>
        </a:p>
      </dgm:t>
    </dgm:pt>
    <dgm:pt modelId="{82BC902F-3FCF-4A71-86AB-B7A60335CFB4}" type="pres">
      <dgm:prSet presAssocID="{78F24128-CDD9-4A04-A29C-29BD8101DAA9}" presName="topArc2" presStyleLbl="parChTrans1D1" presStyleIdx="10" presStyleCnt="14"/>
      <dgm:spPr/>
    </dgm:pt>
    <dgm:pt modelId="{AC8CBF3E-7128-4644-A2FF-867D18945D04}" type="pres">
      <dgm:prSet presAssocID="{78F24128-CDD9-4A04-A29C-29BD8101DAA9}" presName="bottomArc2" presStyleLbl="parChTrans1D1" presStyleIdx="11" presStyleCnt="14"/>
      <dgm:spPr/>
    </dgm:pt>
    <dgm:pt modelId="{11934152-D1B6-4CB9-B47D-7A44A53614D5}" type="pres">
      <dgm:prSet presAssocID="{78F24128-CDD9-4A04-A29C-29BD8101DAA9}" presName="topConnNode2" presStyleLbl="node2" presStyleIdx="0" presStyleCnt="0"/>
      <dgm:spPr/>
      <dgm:t>
        <a:bodyPr/>
        <a:lstStyle/>
        <a:p>
          <a:endParaRPr lang="es-ES_tradnl"/>
        </a:p>
      </dgm:t>
    </dgm:pt>
    <dgm:pt modelId="{586EF2CB-F33E-47DA-90AF-F43C83332825}" type="pres">
      <dgm:prSet presAssocID="{78F24128-CDD9-4A04-A29C-29BD8101DAA9}" presName="hierChild4" presStyleCnt="0"/>
      <dgm:spPr/>
    </dgm:pt>
    <dgm:pt modelId="{62450DAE-18BB-4231-A97D-8C283C427662}" type="pres">
      <dgm:prSet presAssocID="{78F24128-CDD9-4A04-A29C-29BD8101DAA9}" presName="hierChild5" presStyleCnt="0"/>
      <dgm:spPr/>
    </dgm:pt>
    <dgm:pt modelId="{EA9FB3F6-C78B-43E8-AE58-360A909DE95F}" type="pres">
      <dgm:prSet presAssocID="{1FA7AEEB-B5B4-418F-8F7A-D60711B1CFEF}" presName="Name28" presStyleLbl="parChTrans1D2" presStyleIdx="5" presStyleCnt="6"/>
      <dgm:spPr/>
      <dgm:t>
        <a:bodyPr/>
        <a:lstStyle/>
        <a:p>
          <a:endParaRPr lang="es-ES_tradnl"/>
        </a:p>
      </dgm:t>
    </dgm:pt>
    <dgm:pt modelId="{F3365AA1-8A7D-45F0-B54A-553B7A1216B1}" type="pres">
      <dgm:prSet presAssocID="{A9E129A7-1192-4830-8BB5-F1D02270E11D}" presName="hierRoot2" presStyleCnt="0">
        <dgm:presLayoutVars>
          <dgm:hierBranch val="init"/>
        </dgm:presLayoutVars>
      </dgm:prSet>
      <dgm:spPr/>
    </dgm:pt>
    <dgm:pt modelId="{A6688FA8-4B1E-42C1-8F4B-A29A165BDBCC}" type="pres">
      <dgm:prSet presAssocID="{A9E129A7-1192-4830-8BB5-F1D02270E11D}" presName="rootComposite2" presStyleCnt="0"/>
      <dgm:spPr/>
    </dgm:pt>
    <dgm:pt modelId="{6D1ED9E7-B936-4C4C-9063-1D95E66EB7B2}" type="pres">
      <dgm:prSet presAssocID="{A9E129A7-1192-4830-8BB5-F1D02270E11D}" presName="rootText2" presStyleLbl="alignAcc1" presStyleIdx="0" presStyleCnt="0">
        <dgm:presLayoutVars>
          <dgm:chPref val="3"/>
        </dgm:presLayoutVars>
      </dgm:prSet>
      <dgm:spPr/>
      <dgm:t>
        <a:bodyPr/>
        <a:lstStyle/>
        <a:p>
          <a:endParaRPr lang="es-ES_tradnl"/>
        </a:p>
      </dgm:t>
    </dgm:pt>
    <dgm:pt modelId="{FFE21B78-A392-412D-9200-5B4FD5F16E7C}" type="pres">
      <dgm:prSet presAssocID="{A9E129A7-1192-4830-8BB5-F1D02270E11D}" presName="topArc2" presStyleLbl="parChTrans1D1" presStyleIdx="12" presStyleCnt="14"/>
      <dgm:spPr/>
    </dgm:pt>
    <dgm:pt modelId="{9F0493DE-B2E3-446E-A4C1-FC361D49964F}" type="pres">
      <dgm:prSet presAssocID="{A9E129A7-1192-4830-8BB5-F1D02270E11D}" presName="bottomArc2" presStyleLbl="parChTrans1D1" presStyleIdx="13" presStyleCnt="14"/>
      <dgm:spPr/>
    </dgm:pt>
    <dgm:pt modelId="{027222A3-BEFE-4069-A3C9-D7699A3B1B26}" type="pres">
      <dgm:prSet presAssocID="{A9E129A7-1192-4830-8BB5-F1D02270E11D}" presName="topConnNode2" presStyleLbl="node2" presStyleIdx="0" presStyleCnt="0"/>
      <dgm:spPr/>
      <dgm:t>
        <a:bodyPr/>
        <a:lstStyle/>
        <a:p>
          <a:endParaRPr lang="es-ES_tradnl"/>
        </a:p>
      </dgm:t>
    </dgm:pt>
    <dgm:pt modelId="{1BEDB39A-F072-419C-85FF-FDD67D8575D9}" type="pres">
      <dgm:prSet presAssocID="{A9E129A7-1192-4830-8BB5-F1D02270E11D}" presName="hierChild4" presStyleCnt="0"/>
      <dgm:spPr/>
    </dgm:pt>
    <dgm:pt modelId="{EB3E923C-E4B0-4D65-BBC3-CDBC3D188550}" type="pres">
      <dgm:prSet presAssocID="{A9E129A7-1192-4830-8BB5-F1D02270E11D}" presName="hierChild5" presStyleCnt="0"/>
      <dgm:spPr/>
    </dgm:pt>
    <dgm:pt modelId="{10C93B97-3E28-43F0-8794-70B79E527BF9}" type="pres">
      <dgm:prSet presAssocID="{58043D44-B777-4074-8311-C8A0C82E2B9C}" presName="hierChild3" presStyleCnt="0"/>
      <dgm:spPr/>
    </dgm:pt>
  </dgm:ptLst>
  <dgm:cxnLst>
    <dgm:cxn modelId="{F0ADEDF3-ACD2-4DFD-A165-3AB762A8272E}" srcId="{58043D44-B777-4074-8311-C8A0C82E2B9C}" destId="{F7745EBF-1C01-418C-893F-680FB48E1333}" srcOrd="2" destOrd="0" parTransId="{6C470615-B485-4975-88CF-B079D852FAA6}" sibTransId="{0F1478CA-FCFA-4970-942D-4E02D847F558}"/>
    <dgm:cxn modelId="{AFF1EC25-9976-47E7-BFE3-F6C957E51A8A}" type="presOf" srcId="{C5DF1DDF-75B8-4DDC-A9E1-161DE45C5E9C}" destId="{259F661E-ABFF-4EED-9EED-373A0CC2AE9D}" srcOrd="0" destOrd="0" presId="urn:microsoft.com/office/officeart/2008/layout/HalfCircleOrganizationChart"/>
    <dgm:cxn modelId="{2605BE36-093E-44DD-BBBC-517496AA2EB4}" type="presOf" srcId="{78F24128-CDD9-4A04-A29C-29BD8101DAA9}" destId="{11934152-D1B6-4CB9-B47D-7A44A53614D5}" srcOrd="1" destOrd="0" presId="urn:microsoft.com/office/officeart/2008/layout/HalfCircleOrganizationChart"/>
    <dgm:cxn modelId="{5FDEC275-6D74-4821-A9C3-39AEA9ED17AA}" type="presOf" srcId="{6C470615-B485-4975-88CF-B079D852FAA6}" destId="{BD0B04E6-3762-478A-AE0E-EB444A3DD07C}" srcOrd="0" destOrd="0" presId="urn:microsoft.com/office/officeart/2008/layout/HalfCircleOrganizationChart"/>
    <dgm:cxn modelId="{537CB0BD-A0D9-429C-BB1C-E0358B6D77C0}" type="presOf" srcId="{58043D44-B777-4074-8311-C8A0C82E2B9C}" destId="{09D835E4-1965-4349-AFA3-D7E5D1C75A8F}" srcOrd="0" destOrd="0" presId="urn:microsoft.com/office/officeart/2008/layout/HalfCircleOrganizationChart"/>
    <dgm:cxn modelId="{8E4CD5F7-39F8-429F-902F-86BC884B2535}" type="presOf" srcId="{5231B2AC-5AD9-4E20-920A-B8D7B5E2DD21}" destId="{97CD8355-1456-4D14-B62E-8B68106CC15E}" srcOrd="1" destOrd="0" presId="urn:microsoft.com/office/officeart/2008/layout/HalfCircleOrganizationChart"/>
    <dgm:cxn modelId="{2D69A137-9413-46E1-BF7B-1CB74B501532}" type="presOf" srcId="{BBF01E6E-FD84-4420-961D-0D2763C20613}" destId="{950C2E20-EAC8-4D75-9F03-AE44834A342F}" srcOrd="0" destOrd="0" presId="urn:microsoft.com/office/officeart/2008/layout/HalfCircleOrganizationChart"/>
    <dgm:cxn modelId="{649B35D6-C502-4D3C-9ED5-0CADE327D1C0}" type="presOf" srcId="{58043D44-B777-4074-8311-C8A0C82E2B9C}" destId="{49DC5295-78DF-4840-9146-DB9E1F1DABE1}" srcOrd="1" destOrd="0" presId="urn:microsoft.com/office/officeart/2008/layout/HalfCircleOrganizationChart"/>
    <dgm:cxn modelId="{02E366E0-0212-41A8-BCEE-E438E3EC0D3B}" type="presOf" srcId="{A9E129A7-1192-4830-8BB5-F1D02270E11D}" destId="{6D1ED9E7-B936-4C4C-9063-1D95E66EB7B2}" srcOrd="0" destOrd="0" presId="urn:microsoft.com/office/officeart/2008/layout/HalfCircleOrganizationChart"/>
    <dgm:cxn modelId="{C08215CE-8C58-401B-AA5D-3F5C497BB874}" type="presOf" srcId="{B8543337-36FE-4736-A316-AECAB2FFE0DC}" destId="{FB57C418-AFA2-43C1-8BD4-0E53FF181B9C}" srcOrd="0" destOrd="0" presId="urn:microsoft.com/office/officeart/2008/layout/HalfCircleOrganizationChart"/>
    <dgm:cxn modelId="{B6EA8827-A436-4417-87C1-965B3478C4EC}" type="presOf" srcId="{1FA7AEEB-B5B4-418F-8F7A-D60711B1CFEF}" destId="{EA9FB3F6-C78B-43E8-AE58-360A909DE95F}" srcOrd="0" destOrd="0" presId="urn:microsoft.com/office/officeart/2008/layout/HalfCircleOrganizationChart"/>
    <dgm:cxn modelId="{CD58029C-277B-40FB-9380-500F69BC71A0}" srcId="{B23CBC89-5A0F-41E5-A5F9-E874F70AC29D}" destId="{58043D44-B777-4074-8311-C8A0C82E2B9C}" srcOrd="0" destOrd="0" parTransId="{EFD1B398-4632-4564-9BD8-42DCB1509863}" sibTransId="{362EAD2F-5D8C-4218-815E-7595D5F209E5}"/>
    <dgm:cxn modelId="{88A9976D-6CDC-4224-94BB-FBBF7D82AF8E}" srcId="{58043D44-B777-4074-8311-C8A0C82E2B9C}" destId="{9ACE2BDE-D667-4C71-BB35-D4B532C5A5BB}" srcOrd="3" destOrd="0" parTransId="{B8543337-36FE-4736-A316-AECAB2FFE0DC}" sibTransId="{59880316-A988-4D5A-B86D-F552960B6190}"/>
    <dgm:cxn modelId="{BD6F0B2B-EA40-4D9E-8636-2A69CA1DDA81}" type="presOf" srcId="{5231B2AC-5AD9-4E20-920A-B8D7B5E2DD21}" destId="{CECFCBC8-CCC7-4F47-8069-28C0F6A64135}" srcOrd="0" destOrd="0" presId="urn:microsoft.com/office/officeart/2008/layout/HalfCircleOrganizationChart"/>
    <dgm:cxn modelId="{1D1B389A-2698-48CC-99D0-E8AF68EBE7C3}" srcId="{58043D44-B777-4074-8311-C8A0C82E2B9C}" destId="{A9E129A7-1192-4830-8BB5-F1D02270E11D}" srcOrd="5" destOrd="0" parTransId="{1FA7AEEB-B5B4-418F-8F7A-D60711B1CFEF}" sibTransId="{8F08FAE9-61E2-4461-88B1-657AA9421BDC}"/>
    <dgm:cxn modelId="{7670C587-3610-406A-B820-514A7825D1CA}" type="presOf" srcId="{A9E129A7-1192-4830-8BB5-F1D02270E11D}" destId="{027222A3-BEFE-4069-A3C9-D7699A3B1B26}" srcOrd="1" destOrd="0" presId="urn:microsoft.com/office/officeart/2008/layout/HalfCircleOrganizationChart"/>
    <dgm:cxn modelId="{FFB3EC72-CB04-46FF-90E8-081FAFC08C40}" type="presOf" srcId="{BBF01E6E-FD84-4420-961D-0D2763C20613}" destId="{BEF6BE2F-6F70-47C5-982A-03D467A4FC31}" srcOrd="1" destOrd="0" presId="urn:microsoft.com/office/officeart/2008/layout/HalfCircleOrganizationChart"/>
    <dgm:cxn modelId="{C9514097-1C41-4B36-9F5F-E64BA21A21E8}" type="presOf" srcId="{F7745EBF-1C01-418C-893F-680FB48E1333}" destId="{E2062421-4ED6-4525-AC5B-D04D67AD7E68}" srcOrd="0" destOrd="0" presId="urn:microsoft.com/office/officeart/2008/layout/HalfCircleOrganizationChart"/>
    <dgm:cxn modelId="{18832D29-98C9-4E2E-90FC-1FA92DE47B6D}" type="presOf" srcId="{9ACE2BDE-D667-4C71-BB35-D4B532C5A5BB}" destId="{DAE1A5D5-2B18-4175-8342-149C55F08733}" srcOrd="0" destOrd="0" presId="urn:microsoft.com/office/officeart/2008/layout/HalfCircleOrganizationChart"/>
    <dgm:cxn modelId="{25FAC32D-8299-4C0F-ADD8-E115B1742975}" type="presOf" srcId="{B23CBC89-5A0F-41E5-A5F9-E874F70AC29D}" destId="{3066D882-7C6C-423C-A157-B5960C53FA51}" srcOrd="0" destOrd="0" presId="urn:microsoft.com/office/officeart/2008/layout/HalfCircleOrganizationChart"/>
    <dgm:cxn modelId="{9A86C5D1-07D8-4B57-B9BB-FD7A15E9B131}" type="presOf" srcId="{9ACE2BDE-D667-4C71-BB35-D4B532C5A5BB}" destId="{AA10E7BF-80F1-4EF5-B614-9017F3AFFCB4}" srcOrd="1" destOrd="0" presId="urn:microsoft.com/office/officeart/2008/layout/HalfCircleOrganizationChart"/>
    <dgm:cxn modelId="{EA5472D6-22EB-4D95-BCBF-99CFF98FFC8F}" type="presOf" srcId="{23A0689F-13C3-4D90-8DEB-98C3A5FA6418}" destId="{AE43614C-389E-430C-A014-DE54FD964F58}" srcOrd="0" destOrd="0" presId="urn:microsoft.com/office/officeart/2008/layout/HalfCircleOrganizationChart"/>
    <dgm:cxn modelId="{A30BAFBB-2843-40F4-9BC8-DFF777473A60}" type="presOf" srcId="{78F24128-CDD9-4A04-A29C-29BD8101DAA9}" destId="{C6EAF0C9-15BA-4364-AF04-45D56174C86D}" srcOrd="0" destOrd="0" presId="urn:microsoft.com/office/officeart/2008/layout/HalfCircleOrganizationChart"/>
    <dgm:cxn modelId="{2D290BDD-55BE-43A4-9CD0-2416F3CD2F9D}" type="presOf" srcId="{62609CE7-AF88-4787-AC1D-8865B031C13D}" destId="{6F34D108-0189-44AC-83FB-F4C7A781E858}" srcOrd="0" destOrd="0" presId="urn:microsoft.com/office/officeart/2008/layout/HalfCircleOrganizationChart"/>
    <dgm:cxn modelId="{C30C9EC8-5013-4904-8A3F-437FB6E68561}" type="presOf" srcId="{F7745EBF-1C01-418C-893F-680FB48E1333}" destId="{32A1DFCC-64F2-40F8-95D4-8B33D7F84F24}" srcOrd="1" destOrd="0" presId="urn:microsoft.com/office/officeart/2008/layout/HalfCircleOrganizationChart"/>
    <dgm:cxn modelId="{F02E636C-D2AB-4BC9-865B-83322B81C3BA}" srcId="{58043D44-B777-4074-8311-C8A0C82E2B9C}" destId="{5231B2AC-5AD9-4E20-920A-B8D7B5E2DD21}" srcOrd="0" destOrd="0" parTransId="{62609CE7-AF88-4787-AC1D-8865B031C13D}" sibTransId="{FD71EEE7-37C6-4238-A26B-C1956EF4D1D6}"/>
    <dgm:cxn modelId="{6A2477E6-4B75-4CC5-A2B1-46B9A410E955}" srcId="{58043D44-B777-4074-8311-C8A0C82E2B9C}" destId="{BBF01E6E-FD84-4420-961D-0D2763C20613}" srcOrd="1" destOrd="0" parTransId="{C5DF1DDF-75B8-4DDC-A9E1-161DE45C5E9C}" sibTransId="{395ACDA4-02FA-4274-A09F-1530D7CDB977}"/>
    <dgm:cxn modelId="{9D0062CF-A1B5-4121-B6B8-376ADC8BDB15}" srcId="{58043D44-B777-4074-8311-C8A0C82E2B9C}" destId="{78F24128-CDD9-4A04-A29C-29BD8101DAA9}" srcOrd="4" destOrd="0" parTransId="{23A0689F-13C3-4D90-8DEB-98C3A5FA6418}" sibTransId="{73FE7846-10B6-4BA2-B10F-19440844A0AA}"/>
    <dgm:cxn modelId="{7374F4AF-FDFE-4D21-8B67-8C111D675798}" type="presParOf" srcId="{3066D882-7C6C-423C-A157-B5960C53FA51}" destId="{AFCC2FB5-FFA1-4594-B820-3B6481B962CB}" srcOrd="0" destOrd="0" presId="urn:microsoft.com/office/officeart/2008/layout/HalfCircleOrganizationChart"/>
    <dgm:cxn modelId="{CBA2D7C7-F431-4C71-B024-024BC70902E0}" type="presParOf" srcId="{AFCC2FB5-FFA1-4594-B820-3B6481B962CB}" destId="{AED62487-A4CE-4379-8325-A01B1BE0DE3B}" srcOrd="0" destOrd="0" presId="urn:microsoft.com/office/officeart/2008/layout/HalfCircleOrganizationChart"/>
    <dgm:cxn modelId="{79D2D2A1-B15C-490F-8AFD-E7351A4A928B}" type="presParOf" srcId="{AED62487-A4CE-4379-8325-A01B1BE0DE3B}" destId="{09D835E4-1965-4349-AFA3-D7E5D1C75A8F}" srcOrd="0" destOrd="0" presId="urn:microsoft.com/office/officeart/2008/layout/HalfCircleOrganizationChart"/>
    <dgm:cxn modelId="{BF06D2EE-6608-4A5B-AC3E-1FB29D2E337A}" type="presParOf" srcId="{AED62487-A4CE-4379-8325-A01B1BE0DE3B}" destId="{08320D4A-A76F-44C2-A83D-419D6570CA85}" srcOrd="1" destOrd="0" presId="urn:microsoft.com/office/officeart/2008/layout/HalfCircleOrganizationChart"/>
    <dgm:cxn modelId="{0FDFE4E2-3D13-4687-AC20-09CEB8A7F47B}" type="presParOf" srcId="{AED62487-A4CE-4379-8325-A01B1BE0DE3B}" destId="{7CA61EA7-CF77-4292-8B27-D6FEDF95287A}" srcOrd="2" destOrd="0" presId="urn:microsoft.com/office/officeart/2008/layout/HalfCircleOrganizationChart"/>
    <dgm:cxn modelId="{A74D1110-7388-43D8-8933-F87832EF30F6}" type="presParOf" srcId="{AED62487-A4CE-4379-8325-A01B1BE0DE3B}" destId="{49DC5295-78DF-4840-9146-DB9E1F1DABE1}" srcOrd="3" destOrd="0" presId="urn:microsoft.com/office/officeart/2008/layout/HalfCircleOrganizationChart"/>
    <dgm:cxn modelId="{0F109EC3-A8FC-43B3-89A4-0445D727BEDA}" type="presParOf" srcId="{AFCC2FB5-FFA1-4594-B820-3B6481B962CB}" destId="{D28FA97C-3BB6-4EC9-8539-90729BD04E6A}" srcOrd="1" destOrd="0" presId="urn:microsoft.com/office/officeart/2008/layout/HalfCircleOrganizationChart"/>
    <dgm:cxn modelId="{50ED549B-12B0-418D-B6F9-BAD868807ADB}" type="presParOf" srcId="{D28FA97C-3BB6-4EC9-8539-90729BD04E6A}" destId="{6F34D108-0189-44AC-83FB-F4C7A781E858}" srcOrd="0" destOrd="0" presId="urn:microsoft.com/office/officeart/2008/layout/HalfCircleOrganizationChart"/>
    <dgm:cxn modelId="{49F1788D-7AFF-4E8E-B7F9-712A84E3DD1E}" type="presParOf" srcId="{D28FA97C-3BB6-4EC9-8539-90729BD04E6A}" destId="{EDF5DC02-2DD1-4C04-BDBC-856EABA15B9A}" srcOrd="1" destOrd="0" presId="urn:microsoft.com/office/officeart/2008/layout/HalfCircleOrganizationChart"/>
    <dgm:cxn modelId="{4170BA5C-2DB9-41B0-BC97-302192769196}" type="presParOf" srcId="{EDF5DC02-2DD1-4C04-BDBC-856EABA15B9A}" destId="{76DAF03B-924A-4231-B353-C116E7F286C0}" srcOrd="0" destOrd="0" presId="urn:microsoft.com/office/officeart/2008/layout/HalfCircleOrganizationChart"/>
    <dgm:cxn modelId="{A9C1093D-E705-4845-8F97-35F5B7EC104C}" type="presParOf" srcId="{76DAF03B-924A-4231-B353-C116E7F286C0}" destId="{CECFCBC8-CCC7-4F47-8069-28C0F6A64135}" srcOrd="0" destOrd="0" presId="urn:microsoft.com/office/officeart/2008/layout/HalfCircleOrganizationChart"/>
    <dgm:cxn modelId="{24F6561A-F023-4731-8BAA-4E7822DE0EB1}" type="presParOf" srcId="{76DAF03B-924A-4231-B353-C116E7F286C0}" destId="{4E54A012-872B-4386-AE26-6B9CB4E43CF9}" srcOrd="1" destOrd="0" presId="urn:microsoft.com/office/officeart/2008/layout/HalfCircleOrganizationChart"/>
    <dgm:cxn modelId="{AD6E0C98-9F95-43BD-9C67-A4C4DE84A10D}" type="presParOf" srcId="{76DAF03B-924A-4231-B353-C116E7F286C0}" destId="{775BCB62-7CDC-4D89-B495-00CAEDDA0E3B}" srcOrd="2" destOrd="0" presId="urn:microsoft.com/office/officeart/2008/layout/HalfCircleOrganizationChart"/>
    <dgm:cxn modelId="{5957523B-618E-4F27-8651-4B0F24D3C929}" type="presParOf" srcId="{76DAF03B-924A-4231-B353-C116E7F286C0}" destId="{97CD8355-1456-4D14-B62E-8B68106CC15E}" srcOrd="3" destOrd="0" presId="urn:microsoft.com/office/officeart/2008/layout/HalfCircleOrganizationChart"/>
    <dgm:cxn modelId="{A55ECBEC-D1A1-4EF7-977C-4849169F96CF}" type="presParOf" srcId="{EDF5DC02-2DD1-4C04-BDBC-856EABA15B9A}" destId="{1CEC46F4-DD5C-4011-92D8-59B10C2F37F1}" srcOrd="1" destOrd="0" presId="urn:microsoft.com/office/officeart/2008/layout/HalfCircleOrganizationChart"/>
    <dgm:cxn modelId="{75FE41D5-A7F6-411D-ADC0-FCE77CFDCD60}" type="presParOf" srcId="{EDF5DC02-2DD1-4C04-BDBC-856EABA15B9A}" destId="{AF0301EC-EB76-4D8A-A280-DC6B4D8F5C55}" srcOrd="2" destOrd="0" presId="urn:microsoft.com/office/officeart/2008/layout/HalfCircleOrganizationChart"/>
    <dgm:cxn modelId="{BD632FD8-25A7-48EF-B9C6-12CF8DAA5A23}" type="presParOf" srcId="{D28FA97C-3BB6-4EC9-8539-90729BD04E6A}" destId="{259F661E-ABFF-4EED-9EED-373A0CC2AE9D}" srcOrd="2" destOrd="0" presId="urn:microsoft.com/office/officeart/2008/layout/HalfCircleOrganizationChart"/>
    <dgm:cxn modelId="{24B034EB-6BD6-44CC-8800-0B703395B4B7}" type="presParOf" srcId="{D28FA97C-3BB6-4EC9-8539-90729BD04E6A}" destId="{DB886D83-3DAB-4997-BFA3-2657707EC83F}" srcOrd="3" destOrd="0" presId="urn:microsoft.com/office/officeart/2008/layout/HalfCircleOrganizationChart"/>
    <dgm:cxn modelId="{B2683E72-E250-4FD3-B164-E8E76739E29F}" type="presParOf" srcId="{DB886D83-3DAB-4997-BFA3-2657707EC83F}" destId="{AD6FAE3B-3184-42B3-9A20-6534C1D15737}" srcOrd="0" destOrd="0" presId="urn:microsoft.com/office/officeart/2008/layout/HalfCircleOrganizationChart"/>
    <dgm:cxn modelId="{ECF30C50-B297-4647-A64C-17114FE42406}" type="presParOf" srcId="{AD6FAE3B-3184-42B3-9A20-6534C1D15737}" destId="{950C2E20-EAC8-4D75-9F03-AE44834A342F}" srcOrd="0" destOrd="0" presId="urn:microsoft.com/office/officeart/2008/layout/HalfCircleOrganizationChart"/>
    <dgm:cxn modelId="{35D6AE5D-A627-4EEA-B8A9-513FE30E10C5}" type="presParOf" srcId="{AD6FAE3B-3184-42B3-9A20-6534C1D15737}" destId="{F428B671-D645-4451-BDF0-16D1308C9AB7}" srcOrd="1" destOrd="0" presId="urn:microsoft.com/office/officeart/2008/layout/HalfCircleOrganizationChart"/>
    <dgm:cxn modelId="{5F4E3BAB-7896-484A-A534-A699A39935A5}" type="presParOf" srcId="{AD6FAE3B-3184-42B3-9A20-6534C1D15737}" destId="{2DD3626C-77A4-4A46-98AE-2BFEF71803B0}" srcOrd="2" destOrd="0" presId="urn:microsoft.com/office/officeart/2008/layout/HalfCircleOrganizationChart"/>
    <dgm:cxn modelId="{D0718A22-A764-4571-8B04-798A386673B5}" type="presParOf" srcId="{AD6FAE3B-3184-42B3-9A20-6534C1D15737}" destId="{BEF6BE2F-6F70-47C5-982A-03D467A4FC31}" srcOrd="3" destOrd="0" presId="urn:microsoft.com/office/officeart/2008/layout/HalfCircleOrganizationChart"/>
    <dgm:cxn modelId="{BCDC9D72-DF7F-4581-8555-FCCE0825BD5B}" type="presParOf" srcId="{DB886D83-3DAB-4997-BFA3-2657707EC83F}" destId="{3DF2DB95-E3E6-4999-A100-D437C44300DF}" srcOrd="1" destOrd="0" presId="urn:microsoft.com/office/officeart/2008/layout/HalfCircleOrganizationChart"/>
    <dgm:cxn modelId="{3A4AABF2-F69E-4A7F-986C-A7A00F281EC5}" type="presParOf" srcId="{DB886D83-3DAB-4997-BFA3-2657707EC83F}" destId="{46340E55-E169-4E75-81BA-386F977FB22E}" srcOrd="2" destOrd="0" presId="urn:microsoft.com/office/officeart/2008/layout/HalfCircleOrganizationChart"/>
    <dgm:cxn modelId="{A274C375-2850-492D-AA21-3BDA6082F1B5}" type="presParOf" srcId="{D28FA97C-3BB6-4EC9-8539-90729BD04E6A}" destId="{BD0B04E6-3762-478A-AE0E-EB444A3DD07C}" srcOrd="4" destOrd="0" presId="urn:microsoft.com/office/officeart/2008/layout/HalfCircleOrganizationChart"/>
    <dgm:cxn modelId="{CCA76F44-A4BF-4C15-A9BB-59252E8321AA}" type="presParOf" srcId="{D28FA97C-3BB6-4EC9-8539-90729BD04E6A}" destId="{84CC2B23-1BE4-45E7-BC89-8539410839BD}" srcOrd="5" destOrd="0" presId="urn:microsoft.com/office/officeart/2008/layout/HalfCircleOrganizationChart"/>
    <dgm:cxn modelId="{62EF23A1-DF6A-4DDB-909F-463894A95E2B}" type="presParOf" srcId="{84CC2B23-1BE4-45E7-BC89-8539410839BD}" destId="{4502E641-1AC7-4866-8FFF-9C8ECCA727EF}" srcOrd="0" destOrd="0" presId="urn:microsoft.com/office/officeart/2008/layout/HalfCircleOrganizationChart"/>
    <dgm:cxn modelId="{17D709A0-D259-42D9-AABD-4DC5DDBFFC7C}" type="presParOf" srcId="{4502E641-1AC7-4866-8FFF-9C8ECCA727EF}" destId="{E2062421-4ED6-4525-AC5B-D04D67AD7E68}" srcOrd="0" destOrd="0" presId="urn:microsoft.com/office/officeart/2008/layout/HalfCircleOrganizationChart"/>
    <dgm:cxn modelId="{81D21DFA-F3B7-4448-9365-CADC76070BF1}" type="presParOf" srcId="{4502E641-1AC7-4866-8FFF-9C8ECCA727EF}" destId="{6C5DCE6B-BAD2-41D2-81B4-E8FBE324BD9F}" srcOrd="1" destOrd="0" presId="urn:microsoft.com/office/officeart/2008/layout/HalfCircleOrganizationChart"/>
    <dgm:cxn modelId="{A1F4B37F-4838-4995-A3A3-0C21923C020A}" type="presParOf" srcId="{4502E641-1AC7-4866-8FFF-9C8ECCA727EF}" destId="{10FB7723-C544-4770-9090-A0911BB61840}" srcOrd="2" destOrd="0" presId="urn:microsoft.com/office/officeart/2008/layout/HalfCircleOrganizationChart"/>
    <dgm:cxn modelId="{FB049FC4-0C12-49A7-B30B-9ABE35651833}" type="presParOf" srcId="{4502E641-1AC7-4866-8FFF-9C8ECCA727EF}" destId="{32A1DFCC-64F2-40F8-95D4-8B33D7F84F24}" srcOrd="3" destOrd="0" presId="urn:microsoft.com/office/officeart/2008/layout/HalfCircleOrganizationChart"/>
    <dgm:cxn modelId="{8539EF9F-5FBB-4A51-A3CE-4E5F37C0DA0E}" type="presParOf" srcId="{84CC2B23-1BE4-45E7-BC89-8539410839BD}" destId="{931CDCA7-4917-4C22-9275-74CBFA5488EE}" srcOrd="1" destOrd="0" presId="urn:microsoft.com/office/officeart/2008/layout/HalfCircleOrganizationChart"/>
    <dgm:cxn modelId="{3D68EDAD-E3CF-41B2-8A19-26FA882C6F36}" type="presParOf" srcId="{84CC2B23-1BE4-45E7-BC89-8539410839BD}" destId="{1EFDC820-79B4-4B4D-B085-3B9E9F5594FC}" srcOrd="2" destOrd="0" presId="urn:microsoft.com/office/officeart/2008/layout/HalfCircleOrganizationChart"/>
    <dgm:cxn modelId="{815FFB81-9043-40A4-913C-A095B945DA0D}" type="presParOf" srcId="{D28FA97C-3BB6-4EC9-8539-90729BD04E6A}" destId="{FB57C418-AFA2-43C1-8BD4-0E53FF181B9C}" srcOrd="6" destOrd="0" presId="urn:microsoft.com/office/officeart/2008/layout/HalfCircleOrganizationChart"/>
    <dgm:cxn modelId="{AD4F5820-D91D-4C66-8FF8-0A1F011F5987}" type="presParOf" srcId="{D28FA97C-3BB6-4EC9-8539-90729BD04E6A}" destId="{50D9FFC1-DF10-4BE6-A04E-042C1EA23228}" srcOrd="7" destOrd="0" presId="urn:microsoft.com/office/officeart/2008/layout/HalfCircleOrganizationChart"/>
    <dgm:cxn modelId="{BDBCD79C-9F64-4B1D-8F70-725D0775AEFA}" type="presParOf" srcId="{50D9FFC1-DF10-4BE6-A04E-042C1EA23228}" destId="{576F2995-60D9-44A8-BC75-9A8D0EA74660}" srcOrd="0" destOrd="0" presId="urn:microsoft.com/office/officeart/2008/layout/HalfCircleOrganizationChart"/>
    <dgm:cxn modelId="{6795A88B-0225-4B75-80C3-3AB1FA36BC93}" type="presParOf" srcId="{576F2995-60D9-44A8-BC75-9A8D0EA74660}" destId="{DAE1A5D5-2B18-4175-8342-149C55F08733}" srcOrd="0" destOrd="0" presId="urn:microsoft.com/office/officeart/2008/layout/HalfCircleOrganizationChart"/>
    <dgm:cxn modelId="{0ADB28D3-18A3-4ED4-A9D5-25ACE2A69E4D}" type="presParOf" srcId="{576F2995-60D9-44A8-BC75-9A8D0EA74660}" destId="{B1750398-212C-4A3C-BF84-EE5E297F9F10}" srcOrd="1" destOrd="0" presId="urn:microsoft.com/office/officeart/2008/layout/HalfCircleOrganizationChart"/>
    <dgm:cxn modelId="{D4D47B4F-AB48-4ADF-8445-4561B4E909B5}" type="presParOf" srcId="{576F2995-60D9-44A8-BC75-9A8D0EA74660}" destId="{F2243317-E548-4143-B2EA-41EA03821043}" srcOrd="2" destOrd="0" presId="urn:microsoft.com/office/officeart/2008/layout/HalfCircleOrganizationChart"/>
    <dgm:cxn modelId="{2C8FA889-180E-4A05-B6F4-0469FB66BF0C}" type="presParOf" srcId="{576F2995-60D9-44A8-BC75-9A8D0EA74660}" destId="{AA10E7BF-80F1-4EF5-B614-9017F3AFFCB4}" srcOrd="3" destOrd="0" presId="urn:microsoft.com/office/officeart/2008/layout/HalfCircleOrganizationChart"/>
    <dgm:cxn modelId="{76235E7D-BC95-47A0-A94B-47D88628D781}" type="presParOf" srcId="{50D9FFC1-DF10-4BE6-A04E-042C1EA23228}" destId="{532DCF12-4362-4DEA-B3B7-EBCD90F71415}" srcOrd="1" destOrd="0" presId="urn:microsoft.com/office/officeart/2008/layout/HalfCircleOrganizationChart"/>
    <dgm:cxn modelId="{6B9EB470-4C7A-488A-A5DD-C9C5FA5477B1}" type="presParOf" srcId="{50D9FFC1-DF10-4BE6-A04E-042C1EA23228}" destId="{334811C5-5A5E-4BD4-B295-94C8C83F4520}" srcOrd="2" destOrd="0" presId="urn:microsoft.com/office/officeart/2008/layout/HalfCircleOrganizationChart"/>
    <dgm:cxn modelId="{B9579AB4-55B6-4CA6-B82F-6C5AAA966A65}" type="presParOf" srcId="{D28FA97C-3BB6-4EC9-8539-90729BD04E6A}" destId="{AE43614C-389E-430C-A014-DE54FD964F58}" srcOrd="8" destOrd="0" presId="urn:microsoft.com/office/officeart/2008/layout/HalfCircleOrganizationChart"/>
    <dgm:cxn modelId="{CA233FE2-066B-4131-89DA-602B435FD39A}" type="presParOf" srcId="{D28FA97C-3BB6-4EC9-8539-90729BD04E6A}" destId="{555ECB49-D44A-41EE-8CF7-DBFEC5A8D075}" srcOrd="9" destOrd="0" presId="urn:microsoft.com/office/officeart/2008/layout/HalfCircleOrganizationChart"/>
    <dgm:cxn modelId="{A04EB321-7B34-45A2-8307-88F2786D8B8C}" type="presParOf" srcId="{555ECB49-D44A-41EE-8CF7-DBFEC5A8D075}" destId="{F9686AAC-BF3E-4CBE-9570-D2D1E303AAAA}" srcOrd="0" destOrd="0" presId="urn:microsoft.com/office/officeart/2008/layout/HalfCircleOrganizationChart"/>
    <dgm:cxn modelId="{9C006339-7C4C-4882-BAF0-856EF8BFC069}" type="presParOf" srcId="{F9686AAC-BF3E-4CBE-9570-D2D1E303AAAA}" destId="{C6EAF0C9-15BA-4364-AF04-45D56174C86D}" srcOrd="0" destOrd="0" presId="urn:microsoft.com/office/officeart/2008/layout/HalfCircleOrganizationChart"/>
    <dgm:cxn modelId="{01EF6FC1-2DDD-49A7-B7A7-92E03FC175FC}" type="presParOf" srcId="{F9686AAC-BF3E-4CBE-9570-D2D1E303AAAA}" destId="{82BC902F-3FCF-4A71-86AB-B7A60335CFB4}" srcOrd="1" destOrd="0" presId="urn:microsoft.com/office/officeart/2008/layout/HalfCircleOrganizationChart"/>
    <dgm:cxn modelId="{2470EDB2-EADF-400F-AF80-558103D8F956}" type="presParOf" srcId="{F9686AAC-BF3E-4CBE-9570-D2D1E303AAAA}" destId="{AC8CBF3E-7128-4644-A2FF-867D18945D04}" srcOrd="2" destOrd="0" presId="urn:microsoft.com/office/officeart/2008/layout/HalfCircleOrganizationChart"/>
    <dgm:cxn modelId="{14AF504F-3FE6-40F2-8F90-B5BC1CF22F40}" type="presParOf" srcId="{F9686AAC-BF3E-4CBE-9570-D2D1E303AAAA}" destId="{11934152-D1B6-4CB9-B47D-7A44A53614D5}" srcOrd="3" destOrd="0" presId="urn:microsoft.com/office/officeart/2008/layout/HalfCircleOrganizationChart"/>
    <dgm:cxn modelId="{F555A474-BCB6-4891-A4DB-6147DE0068F2}" type="presParOf" srcId="{555ECB49-D44A-41EE-8CF7-DBFEC5A8D075}" destId="{586EF2CB-F33E-47DA-90AF-F43C83332825}" srcOrd="1" destOrd="0" presId="urn:microsoft.com/office/officeart/2008/layout/HalfCircleOrganizationChart"/>
    <dgm:cxn modelId="{B2AD26BC-B1A2-4D4D-913B-E49919180F73}" type="presParOf" srcId="{555ECB49-D44A-41EE-8CF7-DBFEC5A8D075}" destId="{62450DAE-18BB-4231-A97D-8C283C427662}" srcOrd="2" destOrd="0" presId="urn:microsoft.com/office/officeart/2008/layout/HalfCircleOrganizationChart"/>
    <dgm:cxn modelId="{3A2F52D9-8198-4A41-9A63-C5DA421AE276}" type="presParOf" srcId="{D28FA97C-3BB6-4EC9-8539-90729BD04E6A}" destId="{EA9FB3F6-C78B-43E8-AE58-360A909DE95F}" srcOrd="10" destOrd="0" presId="urn:microsoft.com/office/officeart/2008/layout/HalfCircleOrganizationChart"/>
    <dgm:cxn modelId="{9C553B45-0F85-44E7-999C-C19DB7CB6540}" type="presParOf" srcId="{D28FA97C-3BB6-4EC9-8539-90729BD04E6A}" destId="{F3365AA1-8A7D-45F0-B54A-553B7A1216B1}" srcOrd="11" destOrd="0" presId="urn:microsoft.com/office/officeart/2008/layout/HalfCircleOrganizationChart"/>
    <dgm:cxn modelId="{BCC9463A-B524-4E62-9C6D-B5C9CD2189D7}" type="presParOf" srcId="{F3365AA1-8A7D-45F0-B54A-553B7A1216B1}" destId="{A6688FA8-4B1E-42C1-8F4B-A29A165BDBCC}" srcOrd="0" destOrd="0" presId="urn:microsoft.com/office/officeart/2008/layout/HalfCircleOrganizationChart"/>
    <dgm:cxn modelId="{CE7CD748-0259-46FC-8BF8-46674C18E292}" type="presParOf" srcId="{A6688FA8-4B1E-42C1-8F4B-A29A165BDBCC}" destId="{6D1ED9E7-B936-4C4C-9063-1D95E66EB7B2}" srcOrd="0" destOrd="0" presId="urn:microsoft.com/office/officeart/2008/layout/HalfCircleOrganizationChart"/>
    <dgm:cxn modelId="{3ACD5D64-190D-4DA6-945F-9D9D3D0F0331}" type="presParOf" srcId="{A6688FA8-4B1E-42C1-8F4B-A29A165BDBCC}" destId="{FFE21B78-A392-412D-9200-5B4FD5F16E7C}" srcOrd="1" destOrd="0" presId="urn:microsoft.com/office/officeart/2008/layout/HalfCircleOrganizationChart"/>
    <dgm:cxn modelId="{5E75965A-13D2-45B4-B947-EE03FF7B0508}" type="presParOf" srcId="{A6688FA8-4B1E-42C1-8F4B-A29A165BDBCC}" destId="{9F0493DE-B2E3-446E-A4C1-FC361D49964F}" srcOrd="2" destOrd="0" presId="urn:microsoft.com/office/officeart/2008/layout/HalfCircleOrganizationChart"/>
    <dgm:cxn modelId="{5B2B94CD-96B3-444F-A3AC-8A48C3FB1298}" type="presParOf" srcId="{A6688FA8-4B1E-42C1-8F4B-A29A165BDBCC}" destId="{027222A3-BEFE-4069-A3C9-D7699A3B1B26}" srcOrd="3" destOrd="0" presId="urn:microsoft.com/office/officeart/2008/layout/HalfCircleOrganizationChart"/>
    <dgm:cxn modelId="{3B3EDC9A-B50F-482A-8535-25FCA2B1CACD}" type="presParOf" srcId="{F3365AA1-8A7D-45F0-B54A-553B7A1216B1}" destId="{1BEDB39A-F072-419C-85FF-FDD67D8575D9}" srcOrd="1" destOrd="0" presId="urn:microsoft.com/office/officeart/2008/layout/HalfCircleOrganizationChart"/>
    <dgm:cxn modelId="{8282A633-28E5-4EF7-B653-E15A551B91CF}" type="presParOf" srcId="{F3365AA1-8A7D-45F0-B54A-553B7A1216B1}" destId="{EB3E923C-E4B0-4D65-BBC3-CDBC3D188550}" srcOrd="2" destOrd="0" presId="urn:microsoft.com/office/officeart/2008/layout/HalfCircleOrganizationChart"/>
    <dgm:cxn modelId="{9B69ED70-3060-4D28-9B3E-88764F7255BB}" type="presParOf" srcId="{AFCC2FB5-FFA1-4594-B820-3B6481B962CB}" destId="{10C93B97-3E28-43F0-8794-70B79E527BF9}"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FB3F6-C78B-43E8-AE58-360A909DE95F}">
      <dsp:nvSpPr>
        <dsp:cNvPr id="0" name=""/>
        <dsp:cNvSpPr/>
      </dsp:nvSpPr>
      <dsp:spPr>
        <a:xfrm>
          <a:off x="5159828" y="2073617"/>
          <a:ext cx="4425133" cy="307199"/>
        </a:xfrm>
        <a:custGeom>
          <a:avLst/>
          <a:gdLst/>
          <a:ahLst/>
          <a:cxnLst/>
          <a:rect l="0" t="0" r="0" b="0"/>
          <a:pathLst>
            <a:path>
              <a:moveTo>
                <a:pt x="0" y="0"/>
              </a:moveTo>
              <a:lnTo>
                <a:pt x="0" y="153599"/>
              </a:lnTo>
              <a:lnTo>
                <a:pt x="4425133" y="153599"/>
              </a:lnTo>
              <a:lnTo>
                <a:pt x="4425133" y="30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43614C-389E-430C-A014-DE54FD964F58}">
      <dsp:nvSpPr>
        <dsp:cNvPr id="0" name=""/>
        <dsp:cNvSpPr/>
      </dsp:nvSpPr>
      <dsp:spPr>
        <a:xfrm>
          <a:off x="5159828" y="2073617"/>
          <a:ext cx="2655080" cy="307199"/>
        </a:xfrm>
        <a:custGeom>
          <a:avLst/>
          <a:gdLst/>
          <a:ahLst/>
          <a:cxnLst/>
          <a:rect l="0" t="0" r="0" b="0"/>
          <a:pathLst>
            <a:path>
              <a:moveTo>
                <a:pt x="0" y="0"/>
              </a:moveTo>
              <a:lnTo>
                <a:pt x="0" y="153599"/>
              </a:lnTo>
              <a:lnTo>
                <a:pt x="2655080" y="153599"/>
              </a:lnTo>
              <a:lnTo>
                <a:pt x="2655080" y="30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57C418-AFA2-43C1-8BD4-0E53FF181B9C}">
      <dsp:nvSpPr>
        <dsp:cNvPr id="0" name=""/>
        <dsp:cNvSpPr/>
      </dsp:nvSpPr>
      <dsp:spPr>
        <a:xfrm>
          <a:off x="5159828" y="2073617"/>
          <a:ext cx="885026" cy="307199"/>
        </a:xfrm>
        <a:custGeom>
          <a:avLst/>
          <a:gdLst/>
          <a:ahLst/>
          <a:cxnLst/>
          <a:rect l="0" t="0" r="0" b="0"/>
          <a:pathLst>
            <a:path>
              <a:moveTo>
                <a:pt x="0" y="0"/>
              </a:moveTo>
              <a:lnTo>
                <a:pt x="0" y="153599"/>
              </a:lnTo>
              <a:lnTo>
                <a:pt x="885026" y="153599"/>
              </a:lnTo>
              <a:lnTo>
                <a:pt x="885026" y="30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B04E6-3762-478A-AE0E-EB444A3DD07C}">
      <dsp:nvSpPr>
        <dsp:cNvPr id="0" name=""/>
        <dsp:cNvSpPr/>
      </dsp:nvSpPr>
      <dsp:spPr>
        <a:xfrm>
          <a:off x="4274801" y="2073617"/>
          <a:ext cx="885026" cy="307199"/>
        </a:xfrm>
        <a:custGeom>
          <a:avLst/>
          <a:gdLst/>
          <a:ahLst/>
          <a:cxnLst/>
          <a:rect l="0" t="0" r="0" b="0"/>
          <a:pathLst>
            <a:path>
              <a:moveTo>
                <a:pt x="885026" y="0"/>
              </a:moveTo>
              <a:lnTo>
                <a:pt x="885026" y="153599"/>
              </a:lnTo>
              <a:lnTo>
                <a:pt x="0" y="153599"/>
              </a:lnTo>
              <a:lnTo>
                <a:pt x="0" y="30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9F661E-ABFF-4EED-9EED-373A0CC2AE9D}">
      <dsp:nvSpPr>
        <dsp:cNvPr id="0" name=""/>
        <dsp:cNvSpPr/>
      </dsp:nvSpPr>
      <dsp:spPr>
        <a:xfrm>
          <a:off x="2504748" y="2073617"/>
          <a:ext cx="2655080" cy="307199"/>
        </a:xfrm>
        <a:custGeom>
          <a:avLst/>
          <a:gdLst/>
          <a:ahLst/>
          <a:cxnLst/>
          <a:rect l="0" t="0" r="0" b="0"/>
          <a:pathLst>
            <a:path>
              <a:moveTo>
                <a:pt x="2655080" y="0"/>
              </a:moveTo>
              <a:lnTo>
                <a:pt x="2655080" y="153599"/>
              </a:lnTo>
              <a:lnTo>
                <a:pt x="0" y="153599"/>
              </a:lnTo>
              <a:lnTo>
                <a:pt x="0" y="30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34D108-0189-44AC-83FB-F4C7A781E858}">
      <dsp:nvSpPr>
        <dsp:cNvPr id="0" name=""/>
        <dsp:cNvSpPr/>
      </dsp:nvSpPr>
      <dsp:spPr>
        <a:xfrm>
          <a:off x="734694" y="2073617"/>
          <a:ext cx="4425133" cy="307199"/>
        </a:xfrm>
        <a:custGeom>
          <a:avLst/>
          <a:gdLst/>
          <a:ahLst/>
          <a:cxnLst/>
          <a:rect l="0" t="0" r="0" b="0"/>
          <a:pathLst>
            <a:path>
              <a:moveTo>
                <a:pt x="4425133" y="0"/>
              </a:moveTo>
              <a:lnTo>
                <a:pt x="4425133" y="153599"/>
              </a:lnTo>
              <a:lnTo>
                <a:pt x="0" y="153599"/>
              </a:lnTo>
              <a:lnTo>
                <a:pt x="0" y="30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320D4A-A76F-44C2-A83D-419D6570CA85}">
      <dsp:nvSpPr>
        <dsp:cNvPr id="0" name=""/>
        <dsp:cNvSpPr/>
      </dsp:nvSpPr>
      <dsp:spPr>
        <a:xfrm>
          <a:off x="4794114" y="1342190"/>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A61EA7-CF77-4292-8B27-D6FEDF95287A}">
      <dsp:nvSpPr>
        <dsp:cNvPr id="0" name=""/>
        <dsp:cNvSpPr/>
      </dsp:nvSpPr>
      <dsp:spPr>
        <a:xfrm>
          <a:off x="4794114" y="1342190"/>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D835E4-1965-4349-AFA3-D7E5D1C75A8F}">
      <dsp:nvSpPr>
        <dsp:cNvPr id="0" name=""/>
        <dsp:cNvSpPr/>
      </dsp:nvSpPr>
      <dsp:spPr>
        <a:xfrm>
          <a:off x="4428401" y="1473847"/>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Métodos </a:t>
          </a:r>
          <a:r>
            <a:rPr lang="es-MX" sz="1600" kern="1200" noProof="0" dirty="0" smtClean="0"/>
            <a:t>Lógicos</a:t>
          </a:r>
          <a:endParaRPr lang="es-ES" sz="1600" kern="1200" dirty="0"/>
        </a:p>
      </dsp:txBody>
      <dsp:txXfrm>
        <a:off x="4428401" y="1473847"/>
        <a:ext cx="1462854" cy="468113"/>
      </dsp:txXfrm>
    </dsp:sp>
    <dsp:sp modelId="{4E54A012-872B-4386-AE26-6B9CB4E43CF9}">
      <dsp:nvSpPr>
        <dsp:cNvPr id="0" name=""/>
        <dsp:cNvSpPr/>
      </dsp:nvSpPr>
      <dsp:spPr>
        <a:xfrm>
          <a:off x="368980" y="2380816"/>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5BCB62-7CDC-4D89-B495-00CAEDDA0E3B}">
      <dsp:nvSpPr>
        <dsp:cNvPr id="0" name=""/>
        <dsp:cNvSpPr/>
      </dsp:nvSpPr>
      <dsp:spPr>
        <a:xfrm>
          <a:off x="368980" y="2380816"/>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CFCBC8-CCC7-4F47-8069-28C0F6A64135}">
      <dsp:nvSpPr>
        <dsp:cNvPr id="0" name=""/>
        <dsp:cNvSpPr/>
      </dsp:nvSpPr>
      <dsp:spPr>
        <a:xfrm>
          <a:off x="3267" y="2512473"/>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analítico</a:t>
          </a:r>
          <a:endParaRPr lang="es-ES" sz="1600" kern="1200" dirty="0"/>
        </a:p>
      </dsp:txBody>
      <dsp:txXfrm>
        <a:off x="3267" y="2512473"/>
        <a:ext cx="1462854" cy="468113"/>
      </dsp:txXfrm>
    </dsp:sp>
    <dsp:sp modelId="{F428B671-D645-4451-BDF0-16D1308C9AB7}">
      <dsp:nvSpPr>
        <dsp:cNvPr id="0" name=""/>
        <dsp:cNvSpPr/>
      </dsp:nvSpPr>
      <dsp:spPr>
        <a:xfrm>
          <a:off x="2139034" y="2380816"/>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D3626C-77A4-4A46-98AE-2BFEF71803B0}">
      <dsp:nvSpPr>
        <dsp:cNvPr id="0" name=""/>
        <dsp:cNvSpPr/>
      </dsp:nvSpPr>
      <dsp:spPr>
        <a:xfrm>
          <a:off x="2139034" y="2380816"/>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C2E20-EAC8-4D75-9F03-AE44834A342F}">
      <dsp:nvSpPr>
        <dsp:cNvPr id="0" name=""/>
        <dsp:cNvSpPr/>
      </dsp:nvSpPr>
      <dsp:spPr>
        <a:xfrm>
          <a:off x="1773321" y="2512473"/>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sintético</a:t>
          </a:r>
          <a:endParaRPr lang="es-ES" sz="1600" kern="1200" dirty="0"/>
        </a:p>
      </dsp:txBody>
      <dsp:txXfrm>
        <a:off x="1773321" y="2512473"/>
        <a:ext cx="1462854" cy="468113"/>
      </dsp:txXfrm>
    </dsp:sp>
    <dsp:sp modelId="{6C5DCE6B-BAD2-41D2-81B4-E8FBE324BD9F}">
      <dsp:nvSpPr>
        <dsp:cNvPr id="0" name=""/>
        <dsp:cNvSpPr/>
      </dsp:nvSpPr>
      <dsp:spPr>
        <a:xfrm>
          <a:off x="3909088" y="2380816"/>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FB7723-C544-4770-9090-A0911BB61840}">
      <dsp:nvSpPr>
        <dsp:cNvPr id="0" name=""/>
        <dsp:cNvSpPr/>
      </dsp:nvSpPr>
      <dsp:spPr>
        <a:xfrm>
          <a:off x="3909088" y="2380816"/>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062421-4ED6-4525-AC5B-D04D67AD7E68}">
      <dsp:nvSpPr>
        <dsp:cNvPr id="0" name=""/>
        <dsp:cNvSpPr/>
      </dsp:nvSpPr>
      <dsp:spPr>
        <a:xfrm>
          <a:off x="3543374" y="2512473"/>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inductivo</a:t>
          </a:r>
          <a:endParaRPr lang="es-ES" sz="1600" kern="1200" dirty="0"/>
        </a:p>
      </dsp:txBody>
      <dsp:txXfrm>
        <a:off x="3543374" y="2512473"/>
        <a:ext cx="1462854" cy="468113"/>
      </dsp:txXfrm>
    </dsp:sp>
    <dsp:sp modelId="{B1750398-212C-4A3C-BF84-EE5E297F9F10}">
      <dsp:nvSpPr>
        <dsp:cNvPr id="0" name=""/>
        <dsp:cNvSpPr/>
      </dsp:nvSpPr>
      <dsp:spPr>
        <a:xfrm>
          <a:off x="5679141" y="2380816"/>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243317-E548-4143-B2EA-41EA03821043}">
      <dsp:nvSpPr>
        <dsp:cNvPr id="0" name=""/>
        <dsp:cNvSpPr/>
      </dsp:nvSpPr>
      <dsp:spPr>
        <a:xfrm>
          <a:off x="5679141" y="2380816"/>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E1A5D5-2B18-4175-8342-149C55F08733}">
      <dsp:nvSpPr>
        <dsp:cNvPr id="0" name=""/>
        <dsp:cNvSpPr/>
      </dsp:nvSpPr>
      <dsp:spPr>
        <a:xfrm>
          <a:off x="5313428" y="2512473"/>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deductivo</a:t>
          </a:r>
          <a:endParaRPr lang="es-ES" sz="1600" kern="1200" dirty="0"/>
        </a:p>
      </dsp:txBody>
      <dsp:txXfrm>
        <a:off x="5313428" y="2512473"/>
        <a:ext cx="1462854" cy="468113"/>
      </dsp:txXfrm>
    </dsp:sp>
    <dsp:sp modelId="{82BC902F-3FCF-4A71-86AB-B7A60335CFB4}">
      <dsp:nvSpPr>
        <dsp:cNvPr id="0" name=""/>
        <dsp:cNvSpPr/>
      </dsp:nvSpPr>
      <dsp:spPr>
        <a:xfrm>
          <a:off x="7449195" y="2380816"/>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8CBF3E-7128-4644-A2FF-867D18945D04}">
      <dsp:nvSpPr>
        <dsp:cNvPr id="0" name=""/>
        <dsp:cNvSpPr/>
      </dsp:nvSpPr>
      <dsp:spPr>
        <a:xfrm>
          <a:off x="7449195" y="2380816"/>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EAF0C9-15BA-4364-AF04-45D56174C86D}">
      <dsp:nvSpPr>
        <dsp:cNvPr id="0" name=""/>
        <dsp:cNvSpPr/>
      </dsp:nvSpPr>
      <dsp:spPr>
        <a:xfrm>
          <a:off x="7083481" y="2512473"/>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Dialéctico</a:t>
          </a:r>
          <a:endParaRPr lang="es-ES" sz="1600" kern="1200" dirty="0"/>
        </a:p>
      </dsp:txBody>
      <dsp:txXfrm>
        <a:off x="7083481" y="2512473"/>
        <a:ext cx="1462854" cy="468113"/>
      </dsp:txXfrm>
    </dsp:sp>
    <dsp:sp modelId="{FFE21B78-A392-412D-9200-5B4FD5F16E7C}">
      <dsp:nvSpPr>
        <dsp:cNvPr id="0" name=""/>
        <dsp:cNvSpPr/>
      </dsp:nvSpPr>
      <dsp:spPr>
        <a:xfrm>
          <a:off x="9219248" y="2380816"/>
          <a:ext cx="731427" cy="731427"/>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0493DE-B2E3-446E-A4C1-FC361D49964F}">
      <dsp:nvSpPr>
        <dsp:cNvPr id="0" name=""/>
        <dsp:cNvSpPr/>
      </dsp:nvSpPr>
      <dsp:spPr>
        <a:xfrm>
          <a:off x="9219248" y="2380816"/>
          <a:ext cx="731427" cy="731427"/>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1ED9E7-B936-4C4C-9063-1D95E66EB7B2}">
      <dsp:nvSpPr>
        <dsp:cNvPr id="0" name=""/>
        <dsp:cNvSpPr/>
      </dsp:nvSpPr>
      <dsp:spPr>
        <a:xfrm>
          <a:off x="8853535" y="2512473"/>
          <a:ext cx="1462854" cy="4681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b="1" kern="1200" dirty="0" smtClean="0"/>
            <a:t>histórico</a:t>
          </a:r>
          <a:endParaRPr lang="es-ES" sz="1600" b="1" kern="1200" dirty="0"/>
        </a:p>
      </dsp:txBody>
      <dsp:txXfrm>
        <a:off x="8853535" y="2512473"/>
        <a:ext cx="1462854" cy="468113"/>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10/20/17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10/20/17</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10/20/17</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10/20/17</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mp"/><Relationship Id="rId3" Type="http://schemas.openxmlformats.org/officeDocument/2006/relationships/image" Target="../media/image7.tm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69038" y="153151"/>
            <a:ext cx="2324100" cy="1971675"/>
          </a:xfrm>
          <a:prstGeom prst="rect">
            <a:avLst/>
          </a:prstGeom>
        </p:spPr>
      </p:pic>
      <p:sp>
        <p:nvSpPr>
          <p:cNvPr id="2" name="Título 1"/>
          <p:cNvSpPr>
            <a:spLocks noGrp="1"/>
          </p:cNvSpPr>
          <p:nvPr>
            <p:ph type="ctrTitle"/>
          </p:nvPr>
        </p:nvSpPr>
        <p:spPr>
          <a:xfrm>
            <a:off x="3025833" y="1506460"/>
            <a:ext cx="8877992" cy="2400522"/>
          </a:xfrm>
        </p:spPr>
        <p:txBody>
          <a:bodyPr anchor="ctr">
            <a:noAutofit/>
          </a:bodyPr>
          <a:lstStyle/>
          <a:p>
            <a:r>
              <a:rPr lang="es-MX" sz="2000" b="1" dirty="0">
                <a:effectLst>
                  <a:outerShdw blurRad="38100" dist="38100" dir="2700000" algn="tl">
                    <a:srgbClr val="000000">
                      <a:alpha val="43137"/>
                    </a:srgbClr>
                  </a:outerShdw>
                </a:effectLst>
              </a:rPr>
              <a:t>Universidad Autónoma del Estado de México</a:t>
            </a:r>
            <a:br>
              <a:rPr lang="es-MX" sz="2000" b="1" dirty="0">
                <a:effectLst>
                  <a:outerShdw blurRad="38100" dist="38100" dir="2700000" algn="tl">
                    <a:srgbClr val="000000">
                      <a:alpha val="43137"/>
                    </a:srgbClr>
                  </a:outerShdw>
                </a:effectLst>
              </a:rPr>
            </a:br>
            <a:r>
              <a:rPr lang="es-MX" sz="2000" dirty="0"/>
              <a:t>Centro Universitario UAEM Temascaltepec</a:t>
            </a:r>
            <a:br>
              <a:rPr lang="es-MX" sz="2000" dirty="0"/>
            </a:br>
            <a:r>
              <a:rPr lang="es-MX" sz="2000" b="1" dirty="0">
                <a:effectLst>
                  <a:outerShdw blurRad="38100" dist="38100" dir="2700000" algn="tl">
                    <a:srgbClr val="000000">
                      <a:alpha val="43137"/>
                    </a:srgbClr>
                  </a:outerShdw>
                </a:effectLst>
              </a:rPr>
              <a:t>Licenciatura en Informática Administrativa</a:t>
            </a:r>
            <a:br>
              <a:rPr lang="es-MX" sz="2000" b="1" dirty="0">
                <a:effectLst>
                  <a:outerShdw blurRad="38100" dist="38100" dir="2700000" algn="tl">
                    <a:srgbClr val="000000">
                      <a:alpha val="43137"/>
                    </a:srgbClr>
                  </a:outerShdw>
                </a:effectLst>
              </a:rPr>
            </a:br>
            <a:r>
              <a:rPr lang="es-MX" sz="1800" dirty="0"/>
              <a:t>Unidad de Aprendizaje: </a:t>
            </a:r>
            <a:r>
              <a:rPr lang="es-MX" sz="1800" dirty="0" smtClean="0"/>
              <a:t>Metodolog</a:t>
            </a:r>
            <a:r>
              <a:rPr lang="es-ES_tradnl" sz="1800" dirty="0" err="1" smtClean="0"/>
              <a:t>ía</a:t>
            </a:r>
            <a:r>
              <a:rPr lang="es-ES_tradnl" sz="1800" dirty="0" smtClean="0"/>
              <a:t> de la investigación</a:t>
            </a:r>
            <a:endParaRPr lang="es-MX" sz="1800" dirty="0"/>
          </a:p>
        </p:txBody>
      </p:sp>
      <p:sp>
        <p:nvSpPr>
          <p:cNvPr id="3" name="Subtítulo 2"/>
          <p:cNvSpPr>
            <a:spLocks noGrp="1"/>
          </p:cNvSpPr>
          <p:nvPr>
            <p:ph type="subTitle" idx="1"/>
          </p:nvPr>
        </p:nvSpPr>
        <p:spPr>
          <a:xfrm>
            <a:off x="2317378" y="4597120"/>
            <a:ext cx="7866528" cy="1655762"/>
          </a:xfrm>
        </p:spPr>
        <p:txBody>
          <a:bodyPr/>
          <a:lstStyle/>
          <a:p>
            <a:r>
              <a:rPr lang="es-MX" dirty="0" smtClean="0"/>
              <a:t>Elaborado por: M. en T. I. Rafael Valentín Mendoza Méndez</a:t>
            </a:r>
          </a:p>
          <a:p>
            <a:pPr algn="r"/>
            <a:endParaRPr lang="es-MX" dirty="0"/>
          </a:p>
          <a:p>
            <a:pPr algn="r"/>
            <a:r>
              <a:rPr lang="es-MX" sz="1800" i="1" dirty="0"/>
              <a:t>Temascaltepec, Estado de México a </a:t>
            </a:r>
            <a:r>
              <a:rPr lang="es-MX" sz="1800" i="1" dirty="0" smtClean="0"/>
              <a:t>6 de Marzo </a:t>
            </a:r>
            <a:r>
              <a:rPr lang="es-MX" sz="1800" i="1" dirty="0"/>
              <a:t>de 2017</a:t>
            </a:r>
            <a:endParaRPr lang="es-MX" sz="1800" i="1" dirty="0"/>
          </a:p>
        </p:txBody>
      </p:sp>
    </p:spTree>
    <p:extLst>
      <p:ext uri="{BB962C8B-B14F-4D97-AF65-F5344CB8AC3E}">
        <p14:creationId xmlns:p14="http://schemas.microsoft.com/office/powerpoint/2010/main" val="213975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PROCEDIMIENTOS</a:t>
            </a:r>
            <a:endParaRPr lang="es-MX" dirty="0"/>
          </a:p>
        </p:txBody>
      </p:sp>
      <p:sp>
        <p:nvSpPr>
          <p:cNvPr id="3" name="Marcador de contenido 2"/>
          <p:cNvSpPr>
            <a:spLocks noGrp="1"/>
          </p:cNvSpPr>
          <p:nvPr>
            <p:ph idx="1"/>
          </p:nvPr>
        </p:nvSpPr>
        <p:spPr>
          <a:xfrm>
            <a:off x="1592133" y="2474260"/>
            <a:ext cx="8853542" cy="3689872"/>
          </a:xfrm>
        </p:spPr>
        <p:txBody>
          <a:bodyPr>
            <a:normAutofit/>
          </a:bodyPr>
          <a:lstStyle/>
          <a:p>
            <a:r>
              <a:rPr lang="es-MX" dirty="0"/>
              <a:t>El método analítico sigue dos procedimientos:</a:t>
            </a:r>
          </a:p>
          <a:p>
            <a:pPr lvl="1"/>
            <a:r>
              <a:rPr lang="es-MX" dirty="0"/>
              <a:t>Se analiza la realidad o el objeto presente, sus procesos </a:t>
            </a:r>
            <a:r>
              <a:rPr lang="es-MX" dirty="0" smtClean="0"/>
              <a:t>son: observación</a:t>
            </a:r>
            <a:r>
              <a:rPr lang="es-MX" dirty="0"/>
              <a:t>, división, clasificación, descripción y conclusión.</a:t>
            </a:r>
          </a:p>
          <a:p>
            <a:pPr lvl="1"/>
            <a:r>
              <a:rPr lang="es-MX" dirty="0"/>
              <a:t>Se analiza un hecho: motivación, presentación del hecho, comentario </a:t>
            </a:r>
            <a:r>
              <a:rPr lang="es-MX" dirty="0" smtClean="0"/>
              <a:t>y conclusión</a:t>
            </a:r>
            <a:r>
              <a:rPr lang="es-MX" dirty="0"/>
              <a:t>.</a:t>
            </a:r>
          </a:p>
          <a:p>
            <a:r>
              <a:rPr lang="es-MX" dirty="0"/>
              <a:t>En forma general sigue los siguientes procedimientos:</a:t>
            </a:r>
          </a:p>
          <a:p>
            <a:pPr lvl="1"/>
            <a:r>
              <a:rPr lang="es-MX" dirty="0" smtClean="0"/>
              <a:t>Observación</a:t>
            </a:r>
            <a:r>
              <a:rPr lang="es-MX" dirty="0"/>
              <a:t>.</a:t>
            </a:r>
          </a:p>
          <a:p>
            <a:pPr lvl="1"/>
            <a:r>
              <a:rPr lang="es-MX" dirty="0" smtClean="0"/>
              <a:t>División</a:t>
            </a:r>
            <a:r>
              <a:rPr lang="es-MX" dirty="0"/>
              <a:t>.</a:t>
            </a:r>
          </a:p>
          <a:p>
            <a:pPr lvl="1"/>
            <a:r>
              <a:rPr lang="es-MX" dirty="0" smtClean="0"/>
              <a:t>Clasificación</a:t>
            </a:r>
            <a:r>
              <a:rPr lang="es-MX" dirty="0"/>
              <a:t>.</a:t>
            </a:r>
          </a:p>
          <a:p>
            <a:pPr lvl="1"/>
            <a:r>
              <a:rPr lang="es-MX" dirty="0" smtClean="0"/>
              <a:t>Descripción</a:t>
            </a:r>
            <a:r>
              <a:rPr lang="es-MX" dirty="0"/>
              <a:t>.</a:t>
            </a:r>
          </a:p>
          <a:p>
            <a:pPr lvl="1"/>
            <a:r>
              <a:rPr lang="es-MX" dirty="0" smtClean="0"/>
              <a:t>Resumen </a:t>
            </a:r>
            <a:r>
              <a:rPr lang="es-MX" dirty="0"/>
              <a:t>o narración.</a:t>
            </a:r>
          </a:p>
        </p:txBody>
      </p:sp>
    </p:spTree>
    <p:extLst>
      <p:ext uri="{BB962C8B-B14F-4D97-AF65-F5344CB8AC3E}">
        <p14:creationId xmlns:p14="http://schemas.microsoft.com/office/powerpoint/2010/main" val="2331876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 sintético</a:t>
            </a:r>
            <a:endParaRPr lang="es-MX" dirty="0"/>
          </a:p>
        </p:txBody>
      </p:sp>
      <p:sp>
        <p:nvSpPr>
          <p:cNvPr id="3" name="Marcador de contenido 2"/>
          <p:cNvSpPr>
            <a:spLocks noGrp="1"/>
          </p:cNvSpPr>
          <p:nvPr>
            <p:ph idx="1"/>
          </p:nvPr>
        </p:nvSpPr>
        <p:spPr>
          <a:xfrm>
            <a:off x="1688951" y="2638044"/>
            <a:ext cx="8864301" cy="3558361"/>
          </a:xfrm>
        </p:spPr>
        <p:txBody>
          <a:bodyPr>
            <a:normAutofit fontScale="92500" lnSpcReduction="10000"/>
          </a:bodyPr>
          <a:lstStyle/>
          <a:p>
            <a:r>
              <a:rPr lang="es-ES" sz="2400" dirty="0" smtClean="0"/>
              <a:t>Etimología:</a:t>
            </a:r>
          </a:p>
          <a:p>
            <a:pPr lvl="1"/>
            <a:r>
              <a:rPr lang="es-MX" sz="2000" dirty="0"/>
              <a:t>Previene del griego SUNTHESIS, que quiere </a:t>
            </a:r>
            <a:r>
              <a:rPr lang="es-MX" sz="2000" dirty="0" smtClean="0"/>
              <a:t>decir reunión. Consiste </a:t>
            </a:r>
            <a:r>
              <a:rPr lang="es-MX" sz="2000" dirty="0"/>
              <a:t>en la reunión de las </a:t>
            </a:r>
            <a:r>
              <a:rPr lang="es-MX" sz="2000" dirty="0" smtClean="0"/>
              <a:t>partes </a:t>
            </a:r>
            <a:r>
              <a:rPr lang="es-MX" sz="2000" dirty="0"/>
              <a:t>que forman </a:t>
            </a:r>
            <a:r>
              <a:rPr lang="es-MX" sz="2000" dirty="0" smtClean="0"/>
              <a:t>un todo.</a:t>
            </a:r>
          </a:p>
          <a:p>
            <a:r>
              <a:rPr lang="es-ES" sz="2400" dirty="0" smtClean="0"/>
              <a:t>Concepto:</a:t>
            </a:r>
          </a:p>
          <a:p>
            <a:pPr lvl="1"/>
            <a:r>
              <a:rPr lang="es-MX" sz="2000" dirty="0"/>
              <a:t>Es el proceso inverso al análisis que va de las </a:t>
            </a:r>
            <a:r>
              <a:rPr lang="es-MX" sz="2000" dirty="0" smtClean="0"/>
              <a:t>partes al </a:t>
            </a:r>
            <a:r>
              <a:rPr lang="es-MX" sz="2000" dirty="0"/>
              <a:t>todo o, es la recomposición de lo </a:t>
            </a:r>
            <a:r>
              <a:rPr lang="es-MX" sz="2000" dirty="0" smtClean="0"/>
              <a:t>descompuesto por </a:t>
            </a:r>
            <a:r>
              <a:rPr lang="es-MX" sz="2000" dirty="0"/>
              <a:t>el </a:t>
            </a:r>
            <a:r>
              <a:rPr lang="es-MX" sz="2000" dirty="0" smtClean="0"/>
              <a:t>análisis</a:t>
            </a:r>
          </a:p>
          <a:p>
            <a:pPr lvl="1"/>
            <a:r>
              <a:rPr lang="es-MX" sz="2000" dirty="0"/>
              <a:t>Es un proceso mediante el cual se relacionan hechos aparentemente aislados y se formula una teoría que unifica los diversos elementos. Consiste en la reunión racional de varios elementos dispersos en una nueva totalidad, este se presenta más en el planteamiento de la hipótesis. El investigador sintetiza las superaciones en la imaginación para establecer una explicación tentativa que someterá a prueba.</a:t>
            </a:r>
          </a:p>
        </p:txBody>
      </p:sp>
    </p:spTree>
    <p:extLst>
      <p:ext uri="{BB962C8B-B14F-4D97-AF65-F5344CB8AC3E}">
        <p14:creationId xmlns:p14="http://schemas.microsoft.com/office/powerpoint/2010/main" val="673047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Procedimientos</a:t>
            </a:r>
            <a:endParaRPr lang="es-MX" dirty="0"/>
          </a:p>
        </p:txBody>
      </p:sp>
      <p:sp>
        <p:nvSpPr>
          <p:cNvPr id="3" name="Marcador de contenido 2"/>
          <p:cNvSpPr>
            <a:spLocks noGrp="1"/>
          </p:cNvSpPr>
          <p:nvPr>
            <p:ph idx="1"/>
          </p:nvPr>
        </p:nvSpPr>
        <p:spPr/>
        <p:txBody>
          <a:bodyPr>
            <a:normAutofit fontScale="92500" lnSpcReduction="20000"/>
          </a:bodyPr>
          <a:lstStyle/>
          <a:p>
            <a:r>
              <a:rPr lang="es-MX" b="1" dirty="0"/>
              <a:t>RESUMEN</a:t>
            </a:r>
          </a:p>
          <a:p>
            <a:r>
              <a:rPr lang="es-MX" dirty="0"/>
              <a:t>Es una composición sumaria </a:t>
            </a:r>
            <a:r>
              <a:rPr lang="es-MX" dirty="0" smtClean="0"/>
              <a:t>que expresa </a:t>
            </a:r>
            <a:r>
              <a:rPr lang="es-MX" dirty="0"/>
              <a:t>en pocas proposiciones </a:t>
            </a:r>
            <a:r>
              <a:rPr lang="es-MX" dirty="0" smtClean="0"/>
              <a:t>un contenido </a:t>
            </a:r>
            <a:r>
              <a:rPr lang="es-MX" dirty="0"/>
              <a:t>dicho o escrito </a:t>
            </a:r>
            <a:r>
              <a:rPr lang="es-MX" dirty="0" smtClean="0"/>
              <a:t>más ampliamente. El </a:t>
            </a:r>
            <a:r>
              <a:rPr lang="es-MX" dirty="0"/>
              <a:t>resumen puede ser hecho por </a:t>
            </a:r>
            <a:r>
              <a:rPr lang="es-MX" dirty="0" smtClean="0"/>
              <a:t>el profesor</a:t>
            </a:r>
            <a:r>
              <a:rPr lang="es-MX" dirty="0"/>
              <a:t>, por el alumno o por ambos a </a:t>
            </a:r>
            <a:r>
              <a:rPr lang="es-MX" dirty="0" smtClean="0"/>
              <a:t>la vez</a:t>
            </a:r>
            <a:r>
              <a:rPr lang="es-MX" dirty="0"/>
              <a:t>. En la enseñanza expositiva, </a:t>
            </a:r>
            <a:r>
              <a:rPr lang="es-MX" dirty="0" smtClean="0"/>
              <a:t>el profesor </a:t>
            </a:r>
            <a:r>
              <a:rPr lang="es-MX" dirty="0"/>
              <a:t>hace el resumen; en </a:t>
            </a:r>
            <a:r>
              <a:rPr lang="es-MX" dirty="0" smtClean="0"/>
              <a:t>la activa</a:t>
            </a:r>
            <a:r>
              <a:rPr lang="es-MX" dirty="0"/>
              <a:t>, lo hacen los </a:t>
            </a:r>
            <a:r>
              <a:rPr lang="es-MX" dirty="0" smtClean="0"/>
              <a:t>alumnos </a:t>
            </a:r>
            <a:r>
              <a:rPr lang="es-MX" dirty="0"/>
              <a:t>o </a:t>
            </a:r>
            <a:r>
              <a:rPr lang="es-MX" dirty="0" smtClean="0"/>
              <a:t>alumnos y </a:t>
            </a:r>
            <a:r>
              <a:rPr lang="es-MX" dirty="0"/>
              <a:t>profesor.</a:t>
            </a:r>
          </a:p>
          <a:p>
            <a:r>
              <a:rPr lang="es-MX" dirty="0"/>
              <a:t>El resumen puede abarcar </a:t>
            </a:r>
            <a:r>
              <a:rPr lang="es-MX" dirty="0" smtClean="0"/>
              <a:t>una clase</a:t>
            </a:r>
            <a:r>
              <a:rPr lang="es-MX" dirty="0"/>
              <a:t>, una unidad de experiencia o </a:t>
            </a:r>
            <a:r>
              <a:rPr lang="es-MX" dirty="0" smtClean="0"/>
              <a:t>toda una </a:t>
            </a:r>
            <a:r>
              <a:rPr lang="es-MX" dirty="0"/>
              <a:t>asignatura, como en una </a:t>
            </a:r>
            <a:r>
              <a:rPr lang="es-MX" dirty="0" smtClean="0"/>
              <a:t>obra literaria</a:t>
            </a:r>
            <a:r>
              <a:rPr lang="es-MX" dirty="0"/>
              <a:t>, como por ejemplo.</a:t>
            </a:r>
          </a:p>
          <a:p>
            <a:r>
              <a:rPr lang="es-MX" dirty="0"/>
              <a:t>Un buen resumen debe ser breve, fiel </a:t>
            </a:r>
            <a:r>
              <a:rPr lang="es-MX" dirty="0" smtClean="0"/>
              <a:t>y claro</a:t>
            </a:r>
            <a:r>
              <a:rPr lang="es-MX" dirty="0"/>
              <a:t>. Tiene cualidades </a:t>
            </a:r>
            <a:r>
              <a:rPr lang="es-MX" dirty="0" smtClean="0"/>
              <a:t>de brevedad</a:t>
            </a:r>
            <a:r>
              <a:rPr lang="es-MX" dirty="0"/>
              <a:t>, cuando se emplean </a:t>
            </a:r>
            <a:r>
              <a:rPr lang="es-MX" dirty="0" smtClean="0"/>
              <a:t>pocas palabras </a:t>
            </a:r>
            <a:r>
              <a:rPr lang="es-MX" dirty="0"/>
              <a:t>para decir un contenido </a:t>
            </a:r>
            <a:r>
              <a:rPr lang="es-MX" dirty="0" smtClean="0"/>
              <a:t>amplio; esto </a:t>
            </a:r>
            <a:r>
              <a:rPr lang="es-MX" dirty="0"/>
              <a:t>facilita 'la retención del contenido.</a:t>
            </a:r>
          </a:p>
          <a:p>
            <a:r>
              <a:rPr lang="es-MX" dirty="0"/>
              <a:t>Es fiel, cuando no se aleja del fondo </a:t>
            </a:r>
            <a:r>
              <a:rPr lang="es-MX" dirty="0" smtClean="0"/>
              <a:t>del tema</a:t>
            </a:r>
            <a:r>
              <a:rPr lang="es-MX" dirty="0"/>
              <a:t>, de lo contrario es una </a:t>
            </a:r>
            <a:r>
              <a:rPr lang="es-MX" dirty="0" smtClean="0"/>
              <a:t>lección nueva </a:t>
            </a:r>
            <a:r>
              <a:rPr lang="es-MX" dirty="0"/>
              <a:t>o una mentira. Es clara </a:t>
            </a:r>
            <a:r>
              <a:rPr lang="es-MX" dirty="0" smtClean="0"/>
              <a:t>cuando sigue </a:t>
            </a:r>
            <a:r>
              <a:rPr lang="es-MX" dirty="0"/>
              <a:t>un orden encadenado o lógica </a:t>
            </a:r>
            <a:r>
              <a:rPr lang="es-MX" dirty="0" smtClean="0"/>
              <a:t>en las </a:t>
            </a:r>
            <a:r>
              <a:rPr lang="es-MX" dirty="0"/>
              <a:t>ideas.</a:t>
            </a:r>
          </a:p>
        </p:txBody>
      </p:sp>
    </p:spTree>
    <p:extLst>
      <p:ext uri="{BB962C8B-B14F-4D97-AF65-F5344CB8AC3E}">
        <p14:creationId xmlns:p14="http://schemas.microsoft.com/office/powerpoint/2010/main" val="2324782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579377" y="2449185"/>
            <a:ext cx="5072276" cy="3101982"/>
          </a:xfrm>
        </p:spPr>
        <p:txBody>
          <a:bodyPr>
            <a:normAutofit lnSpcReduction="10000"/>
          </a:bodyPr>
          <a:lstStyle/>
          <a:p>
            <a:r>
              <a:rPr lang="es-MX" b="1" dirty="0"/>
              <a:t>SINÓPSIS.</a:t>
            </a:r>
          </a:p>
          <a:p>
            <a:r>
              <a:rPr lang="es-MX" dirty="0"/>
              <a:t>Este </a:t>
            </a:r>
            <a:r>
              <a:rPr lang="es-MX" dirty="0" smtClean="0"/>
              <a:t>procedimiento consiste </a:t>
            </a:r>
            <a:r>
              <a:rPr lang="es-MX" dirty="0"/>
              <a:t>en reunir </a:t>
            </a:r>
            <a:r>
              <a:rPr lang="es-MX" dirty="0" smtClean="0"/>
              <a:t>en cuadro-resúmenes</a:t>
            </a:r>
            <a:r>
              <a:rPr lang="es-MX" dirty="0"/>
              <a:t> </a:t>
            </a:r>
            <a:r>
              <a:rPr lang="es-MX" dirty="0" smtClean="0"/>
              <a:t>sistemáticos </a:t>
            </a:r>
            <a:r>
              <a:rPr lang="es-MX" dirty="0"/>
              <a:t>los </a:t>
            </a:r>
            <a:r>
              <a:rPr lang="es-MX" dirty="0" smtClean="0"/>
              <a:t>distintos elementos </a:t>
            </a:r>
            <a:r>
              <a:rPr lang="es-MX" dirty="0"/>
              <a:t>de un </a:t>
            </a:r>
            <a:r>
              <a:rPr lang="es-MX" dirty="0" smtClean="0"/>
              <a:t>asunto complejo</a:t>
            </a:r>
            <a:r>
              <a:rPr lang="es-MX" dirty="0"/>
              <a:t>, atendiendo a </a:t>
            </a:r>
            <a:r>
              <a:rPr lang="es-MX" dirty="0" smtClean="0"/>
              <a:t>sus relaciones</a:t>
            </a:r>
            <a:r>
              <a:rPr lang="es-MX" dirty="0"/>
              <a:t>, de tal </a:t>
            </a:r>
            <a:r>
              <a:rPr lang="es-MX" dirty="0" smtClean="0"/>
              <a:t>manera que </a:t>
            </a:r>
            <a:r>
              <a:rPr lang="es-MX" dirty="0"/>
              <a:t>a primera </a:t>
            </a:r>
            <a:r>
              <a:rPr lang="es-MX" dirty="0" smtClean="0"/>
              <a:t>vista abarque </a:t>
            </a:r>
            <a:r>
              <a:rPr lang="es-MX" dirty="0"/>
              <a:t>todo el </a:t>
            </a:r>
            <a:r>
              <a:rPr lang="es-MX" dirty="0" smtClean="0"/>
              <a:t>conjunto. Es</a:t>
            </a:r>
            <a:r>
              <a:rPr lang="es-MX" dirty="0"/>
              <a:t>, podríamos decir, </a:t>
            </a:r>
            <a:r>
              <a:rPr lang="es-MX" dirty="0" smtClean="0"/>
              <a:t>el esqueleto </a:t>
            </a:r>
            <a:r>
              <a:rPr lang="es-MX" dirty="0"/>
              <a:t>de la </a:t>
            </a:r>
            <a:r>
              <a:rPr lang="es-MX" dirty="0" smtClean="0"/>
              <a:t>materia. Los cuadro-resúmenes ayudan </a:t>
            </a:r>
            <a:r>
              <a:rPr lang="es-MX" dirty="0"/>
              <a:t>al profesor </a:t>
            </a:r>
            <a:r>
              <a:rPr lang="es-MX" dirty="0" smtClean="0"/>
              <a:t>a distinguir elementos primarios </a:t>
            </a:r>
            <a:r>
              <a:rPr lang="es-MX" dirty="0"/>
              <a:t>y secundarios </a:t>
            </a:r>
            <a:r>
              <a:rPr lang="es-MX" dirty="0" smtClean="0"/>
              <a:t>de una </a:t>
            </a:r>
            <a:r>
              <a:rPr lang="es-MX" dirty="0"/>
              <a:t>materia; al alumno </a:t>
            </a:r>
            <a:r>
              <a:rPr lang="es-MX" dirty="0" smtClean="0"/>
              <a:t>le facilita </a:t>
            </a:r>
            <a:r>
              <a:rPr lang="es-MX" dirty="0"/>
              <a:t>para una </a:t>
            </a:r>
            <a:r>
              <a:rPr lang="es-MX" dirty="0" smtClean="0"/>
              <a:t>mayor captación </a:t>
            </a:r>
            <a:r>
              <a:rPr lang="es-MX" dirty="0"/>
              <a:t>de los </a:t>
            </a:r>
            <a:r>
              <a:rPr lang="es-MX" dirty="0" smtClean="0"/>
              <a:t>aspectos generales </a:t>
            </a:r>
            <a:r>
              <a:rPr lang="es-MX" dirty="0"/>
              <a:t>de la materia</a:t>
            </a:r>
          </a:p>
        </p:txBody>
      </p:sp>
      <p:pic>
        <p:nvPicPr>
          <p:cNvPr id="4" name="Imagen 3"/>
          <p:cNvPicPr>
            <a:picLocks noChangeAspect="1"/>
          </p:cNvPicPr>
          <p:nvPr/>
        </p:nvPicPr>
        <p:blipFill>
          <a:blip r:embed="rId2"/>
          <a:stretch>
            <a:fillRect/>
          </a:stretch>
        </p:blipFill>
        <p:spPr>
          <a:xfrm>
            <a:off x="6676223" y="2503088"/>
            <a:ext cx="3812294" cy="2859221"/>
          </a:xfrm>
          <a:prstGeom prst="rect">
            <a:avLst/>
          </a:prstGeom>
        </p:spPr>
      </p:pic>
    </p:spTree>
    <p:extLst>
      <p:ext uri="{BB962C8B-B14F-4D97-AF65-F5344CB8AC3E}">
        <p14:creationId xmlns:p14="http://schemas.microsoft.com/office/powerpoint/2010/main" val="505518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815289" y="1207450"/>
            <a:ext cx="10732697" cy="4972123"/>
          </a:xfrm>
        </p:spPr>
        <p:txBody>
          <a:bodyPr>
            <a:normAutofit lnSpcReduction="10000"/>
          </a:bodyPr>
          <a:lstStyle/>
          <a:p>
            <a:r>
              <a:rPr lang="es-MX" b="1" dirty="0"/>
              <a:t>RECAPITULACIÓN</a:t>
            </a:r>
          </a:p>
          <a:p>
            <a:r>
              <a:rPr lang="es-MX" dirty="0"/>
              <a:t>Es la </a:t>
            </a:r>
            <a:r>
              <a:rPr lang="es-MX" dirty="0" smtClean="0"/>
              <a:t>reproducción abreviada </a:t>
            </a:r>
            <a:r>
              <a:rPr lang="es-MX" dirty="0"/>
              <a:t>de un </a:t>
            </a:r>
            <a:r>
              <a:rPr lang="es-MX" dirty="0" smtClean="0"/>
              <a:t>asunto tratado </a:t>
            </a:r>
            <a:r>
              <a:rPr lang="es-MX" dirty="0"/>
              <a:t>antes </a:t>
            </a:r>
            <a:r>
              <a:rPr lang="es-MX" dirty="0" smtClean="0"/>
              <a:t>con amplitud</a:t>
            </a:r>
            <a:r>
              <a:rPr lang="es-MX" dirty="0"/>
              <a:t>. Se realiza </a:t>
            </a:r>
            <a:r>
              <a:rPr lang="es-MX" dirty="0" smtClean="0"/>
              <a:t>al finalizar </a:t>
            </a:r>
            <a:r>
              <a:rPr lang="es-MX" dirty="0"/>
              <a:t>la lección, </a:t>
            </a:r>
            <a:r>
              <a:rPr lang="es-MX" dirty="0" smtClean="0"/>
              <a:t>una unidad </a:t>
            </a:r>
            <a:r>
              <a:rPr lang="es-MX" dirty="0"/>
              <a:t>didáctica o </a:t>
            </a:r>
            <a:r>
              <a:rPr lang="es-MX" dirty="0" smtClean="0"/>
              <a:t>una asignatura.</a:t>
            </a:r>
          </a:p>
          <a:p>
            <a:r>
              <a:rPr lang="es-MX" b="1" dirty="0" smtClean="0"/>
              <a:t>CLASES </a:t>
            </a:r>
            <a:r>
              <a:rPr lang="es-MX" b="1" dirty="0"/>
              <a:t>DE RECAPITULACIÓN. </a:t>
            </a:r>
            <a:endParaRPr lang="es-MX" b="1" dirty="0" smtClean="0"/>
          </a:p>
          <a:p>
            <a:pPr lvl="1"/>
            <a:r>
              <a:rPr lang="es-MX" dirty="0" smtClean="0"/>
              <a:t>Total</a:t>
            </a:r>
            <a:r>
              <a:rPr lang="es-MX" dirty="0"/>
              <a:t>. Cuando abarca un curso, una Unidad Didáctica. Generalmente se realiza al final del año lectivo y se llama REPASO</a:t>
            </a:r>
            <a:r>
              <a:rPr lang="es-MX" dirty="0" smtClean="0"/>
              <a:t>.</a:t>
            </a:r>
          </a:p>
          <a:p>
            <a:pPr lvl="1"/>
            <a:r>
              <a:rPr lang="es-MX" dirty="0" smtClean="0"/>
              <a:t>Parcial</a:t>
            </a:r>
            <a:r>
              <a:rPr lang="es-MX" dirty="0"/>
              <a:t>. Se hace por partes, al final de una lección o unidad. Sirve para corregir errores, aclarar conceptos, etc. Es recomendable se haga antes de los </a:t>
            </a:r>
            <a:r>
              <a:rPr lang="es-MX" dirty="0" smtClean="0"/>
              <a:t>exámenes.</a:t>
            </a:r>
          </a:p>
          <a:p>
            <a:r>
              <a:rPr lang="es-MX" b="1" dirty="0" smtClean="0"/>
              <a:t>CUALIDADE</a:t>
            </a:r>
            <a:r>
              <a:rPr lang="es-MX" dirty="0" smtClean="0"/>
              <a:t>S</a:t>
            </a:r>
            <a:r>
              <a:rPr lang="es-MX" dirty="0"/>
              <a:t>.</a:t>
            </a:r>
            <a:br>
              <a:rPr lang="es-MX" dirty="0"/>
            </a:br>
            <a:r>
              <a:rPr lang="es-MX" dirty="0"/>
              <a:t>Las principales cualidades </a:t>
            </a:r>
            <a:r>
              <a:rPr lang="es-MX" dirty="0" smtClean="0"/>
              <a:t>son:</a:t>
            </a:r>
          </a:p>
          <a:p>
            <a:r>
              <a:rPr lang="es-MX" dirty="0" smtClean="0"/>
              <a:t>Completa</a:t>
            </a:r>
            <a:r>
              <a:rPr lang="es-MX" dirty="0"/>
              <a:t>. Cuando abarca todos los puntos valiosos del </a:t>
            </a:r>
            <a:r>
              <a:rPr lang="es-MX" dirty="0" smtClean="0"/>
              <a:t>tema.</a:t>
            </a:r>
          </a:p>
          <a:p>
            <a:r>
              <a:rPr lang="es-MX" dirty="0" smtClean="0"/>
              <a:t>Sumaria</a:t>
            </a:r>
            <a:r>
              <a:rPr lang="es-MX" dirty="0"/>
              <a:t>. Cuando menciona toda la materia en pocas </a:t>
            </a:r>
            <a:r>
              <a:rPr lang="es-MX" dirty="0" smtClean="0"/>
              <a:t>proposiciones.</a:t>
            </a:r>
          </a:p>
          <a:p>
            <a:r>
              <a:rPr lang="es-MX" dirty="0" smtClean="0"/>
              <a:t>Ordenada</a:t>
            </a:r>
            <a:r>
              <a:rPr lang="es-MX" dirty="0"/>
              <a:t>. Cuando sigue un orden de lo primario a lo secundario o a la </a:t>
            </a:r>
            <a:r>
              <a:rPr lang="es-MX" dirty="0" smtClean="0"/>
              <a:t>inversa.</a:t>
            </a:r>
          </a:p>
          <a:p>
            <a:r>
              <a:rPr lang="es-MX" dirty="0" smtClean="0"/>
              <a:t>Variada</a:t>
            </a:r>
            <a:r>
              <a:rPr lang="es-MX" dirty="0"/>
              <a:t>. Cuando el profesor enfoca el tema desde diferentes puntos de </a:t>
            </a:r>
            <a:r>
              <a:rPr lang="es-MX" dirty="0" smtClean="0"/>
              <a:t>vista.</a:t>
            </a:r>
          </a:p>
          <a:p>
            <a:pPr lvl="1"/>
            <a:r>
              <a:rPr lang="es-MX" dirty="0" smtClean="0"/>
              <a:t>Debe </a:t>
            </a:r>
            <a:r>
              <a:rPr lang="es-MX" dirty="0"/>
              <a:t>ir acompañada de una exposición gráfica para darle mayor objetividad al tema.</a:t>
            </a:r>
          </a:p>
        </p:txBody>
      </p:sp>
    </p:spTree>
    <p:extLst>
      <p:ext uri="{BB962C8B-B14F-4D97-AF65-F5344CB8AC3E}">
        <p14:creationId xmlns:p14="http://schemas.microsoft.com/office/powerpoint/2010/main" val="2049613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79871" y="1091381"/>
            <a:ext cx="9807677" cy="4822721"/>
          </a:xfrm>
        </p:spPr>
        <p:txBody>
          <a:bodyPr>
            <a:normAutofit/>
          </a:bodyPr>
          <a:lstStyle/>
          <a:p>
            <a:r>
              <a:rPr lang="es-ES_tradnl" sz="2400" b="1" dirty="0" smtClean="0"/>
              <a:t>Conclusión</a:t>
            </a:r>
          </a:p>
          <a:p>
            <a:r>
              <a:rPr lang="es-ES_tradnl" sz="2400" dirty="0" smtClean="0"/>
              <a:t>Lo </a:t>
            </a:r>
            <a:r>
              <a:rPr lang="es-ES_tradnl" sz="2400" dirty="0"/>
              <a:t>puede realizar el maestro o el alumno y constituye el remate o finalización de una tarea educativa, cualquiera que sea. Es cierto que el niño no está acostumbrado a formular conclusiones, pero le encantan las ideas claras y ansía los enlaces y narraciones. EI maestro debe inducir para que los alumnos formulen pequeñas conclusiones de lo que acaban de aprender. Aquí también se pueden hacer apreciaciones críticas; ejemplo: la importancia de la Proclamación de la Independencia, de la batalla de Junín, etc.</a:t>
            </a:r>
          </a:p>
        </p:txBody>
      </p:sp>
    </p:spTree>
    <p:extLst>
      <p:ext uri="{BB962C8B-B14F-4D97-AF65-F5344CB8AC3E}">
        <p14:creationId xmlns:p14="http://schemas.microsoft.com/office/powerpoint/2010/main" val="2001100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8311" y="416075"/>
            <a:ext cx="9759302" cy="3101983"/>
          </a:xfrm>
        </p:spPr>
        <p:txBody>
          <a:bodyPr>
            <a:normAutofit/>
          </a:bodyPr>
          <a:lstStyle/>
          <a:p>
            <a:r>
              <a:rPr lang="es-ES_tradnl" sz="2800" b="1" dirty="0" smtClean="0"/>
              <a:t>Esquema</a:t>
            </a:r>
          </a:p>
          <a:p>
            <a:r>
              <a:rPr lang="es-ES_tradnl" sz="2800" dirty="0"/>
              <a:t>Es la representación gráfica de algo material o inmaterial, prescindiendo de volumen, forma, etc. Es más simbólica que el diagrama, demanda mayor esfuerzo.</a:t>
            </a:r>
          </a:p>
        </p:txBody>
      </p:sp>
      <p:pic>
        <p:nvPicPr>
          <p:cNvPr id="6" name="Imagen 5"/>
          <p:cNvPicPr>
            <a:picLocks noChangeAspect="1"/>
          </p:cNvPicPr>
          <p:nvPr/>
        </p:nvPicPr>
        <p:blipFill>
          <a:blip r:embed="rId2"/>
          <a:stretch>
            <a:fillRect/>
          </a:stretch>
        </p:blipFill>
        <p:spPr>
          <a:xfrm>
            <a:off x="3950315" y="2542253"/>
            <a:ext cx="7683500" cy="3543300"/>
          </a:xfrm>
          <a:prstGeom prst="rect">
            <a:avLst/>
          </a:prstGeom>
        </p:spPr>
      </p:pic>
    </p:spTree>
    <p:extLst>
      <p:ext uri="{BB962C8B-B14F-4D97-AF65-F5344CB8AC3E}">
        <p14:creationId xmlns:p14="http://schemas.microsoft.com/office/powerpoint/2010/main" val="2077486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9251" y="781665"/>
            <a:ext cx="9980530" cy="5574890"/>
          </a:xfrm>
        </p:spPr>
        <p:txBody>
          <a:bodyPr>
            <a:noAutofit/>
          </a:bodyPr>
          <a:lstStyle/>
          <a:p>
            <a:r>
              <a:rPr lang="es-ES_tradnl" sz="2400" b="1" dirty="0"/>
              <a:t>DEFINICIÓN.</a:t>
            </a:r>
            <a:r>
              <a:rPr lang="es-ES_tradnl" sz="2400" dirty="0"/>
              <a:t/>
            </a:r>
            <a:br>
              <a:rPr lang="es-ES_tradnl" sz="2400" dirty="0"/>
            </a:br>
            <a:r>
              <a:rPr lang="es-ES_tradnl" sz="2400" dirty="0"/>
              <a:t>Es la forma sintética, breve y clara con que el espíritu caracteriza los objetos del conocimiento considerados unilateralmente. Hay varias formas de definir. Sin embargo una es la recomendable: la "definición por el uso", utilizada por BINET, para niños mayores de 6 años. Después de los 9 años las definiciones serán más abstractas; de esta manera despliegan algún esfuerzo por explicar y encontrar alguna razón de los fenómenos tanto físicos como </a:t>
            </a:r>
            <a:r>
              <a:rPr lang="es-ES_tradnl" sz="2400" dirty="0" smtClean="0"/>
              <a:t>sociales.</a:t>
            </a:r>
          </a:p>
          <a:p>
            <a:r>
              <a:rPr lang="es-ES_tradnl" sz="2400" dirty="0" smtClean="0"/>
              <a:t>Sobre </a:t>
            </a:r>
            <a:r>
              <a:rPr lang="es-ES_tradnl" sz="2400" dirty="0"/>
              <a:t>los procedimientos del Método Sintético no hay un criterio único, sin embargo la práctica nos enseña que los pasos fundamentales son:</a:t>
            </a:r>
            <a:br>
              <a:rPr lang="es-ES_tradnl" sz="2400" dirty="0"/>
            </a:br>
            <a:r>
              <a:rPr lang="es-ES_tradnl" sz="2400" dirty="0"/>
              <a:t/>
            </a:r>
            <a:br>
              <a:rPr lang="es-ES_tradnl" sz="2400" dirty="0"/>
            </a:br>
            <a:r>
              <a:rPr lang="es-ES_tradnl" sz="2400" dirty="0"/>
              <a:t>- Resumen; donde se narra la clase.</a:t>
            </a:r>
            <a:br>
              <a:rPr lang="es-ES_tradnl" sz="2400" dirty="0"/>
            </a:br>
            <a:r>
              <a:rPr lang="es-ES_tradnl" sz="2400" dirty="0"/>
              <a:t>- Sinopsis; donde se copia la clase en los cuadernos.</a:t>
            </a:r>
            <a:br>
              <a:rPr lang="es-ES_tradnl" sz="2400" dirty="0"/>
            </a:br>
            <a:r>
              <a:rPr lang="es-ES_tradnl" sz="2400" dirty="0"/>
              <a:t>- Recapitulación; donde se repasan los conocimientos, y</a:t>
            </a:r>
            <a:br>
              <a:rPr lang="es-ES_tradnl" sz="2400" dirty="0"/>
            </a:br>
            <a:r>
              <a:rPr lang="es-ES_tradnl" sz="2400" dirty="0"/>
              <a:t>- Conclusión; donde se aprecia críticamente el tema.</a:t>
            </a:r>
          </a:p>
        </p:txBody>
      </p:sp>
    </p:spTree>
    <p:extLst>
      <p:ext uri="{BB962C8B-B14F-4D97-AF65-F5344CB8AC3E}">
        <p14:creationId xmlns:p14="http://schemas.microsoft.com/office/powerpoint/2010/main" val="1960709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Método Inductivo</a:t>
            </a:r>
            <a:endParaRPr lang="es-ES_tradnl" dirty="0"/>
          </a:p>
        </p:txBody>
      </p:sp>
      <p:sp>
        <p:nvSpPr>
          <p:cNvPr id="3" name="Marcador de contenido 2"/>
          <p:cNvSpPr>
            <a:spLocks noGrp="1"/>
          </p:cNvSpPr>
          <p:nvPr>
            <p:ph idx="1"/>
          </p:nvPr>
        </p:nvSpPr>
        <p:spPr>
          <a:xfrm>
            <a:off x="457200" y="2300748"/>
            <a:ext cx="11371006" cy="4365523"/>
          </a:xfrm>
        </p:spPr>
        <p:txBody>
          <a:bodyPr>
            <a:noAutofit/>
          </a:bodyPr>
          <a:lstStyle/>
          <a:p>
            <a:r>
              <a:rPr lang="es-ES_tradnl" sz="2000" b="1" dirty="0" smtClean="0"/>
              <a:t>ETIMOLOGÍA.</a:t>
            </a:r>
            <a:endParaRPr lang="es-ES_tradnl" sz="2000" dirty="0" smtClean="0"/>
          </a:p>
          <a:p>
            <a:pPr lvl="1"/>
            <a:r>
              <a:rPr lang="es-ES_tradnl" dirty="0" smtClean="0"/>
              <a:t>Inducción </a:t>
            </a:r>
            <a:r>
              <a:rPr lang="es-ES_tradnl" dirty="0"/>
              <a:t>deriva de "inductivo" que quiere decir elevarse de lo particular a lo general, del caso individual a la ley, principio, teoría, teorema, </a:t>
            </a:r>
            <a:r>
              <a:rPr lang="es-ES_tradnl" dirty="0" smtClean="0"/>
              <a:t>etc.</a:t>
            </a:r>
          </a:p>
          <a:p>
            <a:r>
              <a:rPr lang="es-ES_tradnl" b="1" dirty="0" smtClean="0"/>
              <a:t>DEFINICIÓN.</a:t>
            </a:r>
            <a:endParaRPr lang="es-ES_tradnl" dirty="0" smtClean="0"/>
          </a:p>
          <a:p>
            <a:pPr lvl="1"/>
            <a:r>
              <a:rPr lang="es-ES_tradnl" dirty="0" smtClean="0"/>
              <a:t>La </a:t>
            </a:r>
            <a:r>
              <a:rPr lang="es-ES_tradnl" dirty="0"/>
              <a:t>inducción como forma lógica es el proceso mental de razonamiento que marcha de los casos particulares a su causa o explicación formulada como ley, regla, definición, concepto, </a:t>
            </a:r>
            <a:r>
              <a:rPr lang="es-ES_tradnl" dirty="0" smtClean="0"/>
              <a:t>principio.</a:t>
            </a:r>
          </a:p>
          <a:p>
            <a:pPr lvl="1"/>
            <a:r>
              <a:rPr lang="es-ES_tradnl" dirty="0" smtClean="0"/>
              <a:t>Se </a:t>
            </a:r>
            <a:r>
              <a:rPr lang="es-ES_tradnl" dirty="0"/>
              <a:t>pasa de lo particular a lo general, cuando vamos de los efectos a las causas, ejemplo: Cuando se observa la caída de una piedra, y de lo individual a lo genérico, cuando observamos objetos de la misma especie buscando relaciones y enlaces </a:t>
            </a:r>
            <a:r>
              <a:rPr lang="es-ES_tradnl" dirty="0" smtClean="0"/>
              <a:t>comunes.</a:t>
            </a:r>
          </a:p>
          <a:p>
            <a:pPr lvl="1"/>
            <a:r>
              <a:rPr lang="es-ES_tradnl" dirty="0" smtClean="0"/>
              <a:t>El </a:t>
            </a:r>
            <a:r>
              <a:rPr lang="es-ES_tradnl" dirty="0"/>
              <a:t>método inductivo consiste en la observación dirigida de muchos casos particulares y, si se comprueba la identidad del comportamiento de éstos, en formular, como consecuencia, la ley correspondiente o generalización.</a:t>
            </a:r>
          </a:p>
        </p:txBody>
      </p:sp>
    </p:spTree>
    <p:extLst>
      <p:ext uri="{BB962C8B-B14F-4D97-AF65-F5344CB8AC3E}">
        <p14:creationId xmlns:p14="http://schemas.microsoft.com/office/powerpoint/2010/main" val="2112255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72142" y="536989"/>
            <a:ext cx="7729728" cy="1188720"/>
          </a:xfrm>
        </p:spPr>
        <p:txBody>
          <a:bodyPr/>
          <a:lstStyle/>
          <a:p>
            <a:r>
              <a:rPr lang="es-ES_tradnl" dirty="0" smtClean="0"/>
              <a:t>Clases de inducción</a:t>
            </a:r>
            <a:endParaRPr lang="es-ES_tradnl" dirty="0"/>
          </a:p>
        </p:txBody>
      </p:sp>
      <p:sp>
        <p:nvSpPr>
          <p:cNvPr id="3" name="Marcador de contenido 2"/>
          <p:cNvSpPr>
            <a:spLocks noGrp="1"/>
          </p:cNvSpPr>
          <p:nvPr>
            <p:ph idx="1"/>
          </p:nvPr>
        </p:nvSpPr>
        <p:spPr>
          <a:xfrm>
            <a:off x="884903" y="2286001"/>
            <a:ext cx="10648336" cy="3996812"/>
          </a:xfrm>
        </p:spPr>
        <p:txBody>
          <a:bodyPr>
            <a:normAutofit fontScale="92500" lnSpcReduction="20000"/>
          </a:bodyPr>
          <a:lstStyle/>
          <a:p>
            <a:r>
              <a:rPr lang="es-ES_tradnl" b="1" dirty="0" smtClean="0"/>
              <a:t>INDUCCIÓN COMPLETA.</a:t>
            </a:r>
          </a:p>
          <a:p>
            <a:r>
              <a:rPr lang="es-ES_tradnl" dirty="0" smtClean="0"/>
              <a:t>Consiste </a:t>
            </a:r>
            <a:r>
              <a:rPr lang="es-ES_tradnl" dirty="0"/>
              <a:t>en inferir o sacar consecuencias de un principio general partiendo del examen de todos sus elementos: proporciona una conclusión fidedigna, pero su esfera de aplicación es limitada, sólo se aplica a clases cuyos miembros, por su número sean fácilmente observables</a:t>
            </a:r>
            <a:r>
              <a:rPr lang="es-ES_tradnl" dirty="0" smtClean="0"/>
              <a:t>.</a:t>
            </a:r>
          </a:p>
          <a:p>
            <a:r>
              <a:rPr lang="es-ES_tradnl" b="1" dirty="0" smtClean="0"/>
              <a:t>INDUCCIÓN </a:t>
            </a:r>
            <a:r>
              <a:rPr lang="es-ES_tradnl" b="1" dirty="0"/>
              <a:t>POR SIMPLE </a:t>
            </a:r>
            <a:r>
              <a:rPr lang="es-ES_tradnl" b="1" dirty="0" smtClean="0"/>
              <a:t>ENUMERACIÓN.</a:t>
            </a:r>
          </a:p>
          <a:p>
            <a:r>
              <a:rPr lang="es-ES_tradnl" dirty="0" smtClean="0"/>
              <a:t>Aquí </a:t>
            </a:r>
            <a:r>
              <a:rPr lang="es-ES_tradnl" dirty="0"/>
              <a:t>la presencia de un carácter cualquiera proveniente de los elementos de la clase, sirve de fundamento para llegar a la conclusión de que todos los elementos de la clase dada poseen el carácter de </a:t>
            </a:r>
            <a:r>
              <a:rPr lang="es-ES_tradnl" dirty="0" smtClean="0"/>
              <a:t>referencia.</a:t>
            </a:r>
          </a:p>
          <a:p>
            <a:r>
              <a:rPr lang="es-ES_tradnl" dirty="0" smtClean="0"/>
              <a:t>Su </a:t>
            </a:r>
            <a:r>
              <a:rPr lang="es-ES_tradnl" dirty="0"/>
              <a:t>esfera de aplicación es limitada, pero sus conclusiones forman sólo proposiciones probables, necesitadas de una subsiguiente demostración. Es un tipo de inducción </a:t>
            </a:r>
            <a:r>
              <a:rPr lang="es-ES_tradnl" dirty="0" smtClean="0"/>
              <a:t>incompleta.</a:t>
            </a:r>
          </a:p>
          <a:p>
            <a:r>
              <a:rPr lang="es-ES_tradnl" b="1" dirty="0" smtClean="0"/>
              <a:t>INDUCCIÓN CIENTÍFICA</a:t>
            </a:r>
          </a:p>
          <a:p>
            <a:r>
              <a:rPr lang="es-ES_tradnl" dirty="0" smtClean="0"/>
              <a:t>También </a:t>
            </a:r>
            <a:r>
              <a:rPr lang="es-ES_tradnl" dirty="0"/>
              <a:t>representa una conclusión inferida de una parte de los elementos de la clase dada y aplicada a toda ella, en este caso lo que sirve de fundamento a la conclusión es el descubrimiento (en los elementos de la clase investigada) de conexiones esenciales que condicionan, de manera necesaria, la pertenencia del rasgo dado a toda la clase. De ahí que en la inducción científica ocupen lugar fundamental los procedimientos que permiten descubrir nexos esenciales. Proceso que permite y facilita el progreso de la ciencia.</a:t>
            </a:r>
          </a:p>
        </p:txBody>
      </p:sp>
    </p:spTree>
    <p:extLst>
      <p:ext uri="{BB962C8B-B14F-4D97-AF65-F5344CB8AC3E}">
        <p14:creationId xmlns:p14="http://schemas.microsoft.com/office/powerpoint/2010/main" val="1470503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t>UNIDAD DE COMPETENCIA II 	</a:t>
            </a:r>
          </a:p>
        </p:txBody>
      </p:sp>
      <p:sp>
        <p:nvSpPr>
          <p:cNvPr id="3" name="Subtítulo 2"/>
          <p:cNvSpPr>
            <a:spLocks noGrp="1"/>
          </p:cNvSpPr>
          <p:nvPr>
            <p:ph type="subTitle" idx="1"/>
          </p:nvPr>
        </p:nvSpPr>
        <p:spPr/>
        <p:txBody>
          <a:bodyPr/>
          <a:lstStyle/>
          <a:p>
            <a:r>
              <a:rPr lang="es-MX" dirty="0"/>
              <a:t>Analizar y diferenciar los conceptos vinculados a la Investigación, para comprender el ámbito de la </a:t>
            </a:r>
            <a:r>
              <a:rPr lang="es-MX" dirty="0" smtClean="0"/>
              <a:t>Investigación.</a:t>
            </a:r>
            <a:endParaRPr lang="es-MX" dirty="0"/>
          </a:p>
        </p:txBody>
      </p:sp>
    </p:spTree>
    <p:extLst>
      <p:ext uri="{BB962C8B-B14F-4D97-AF65-F5344CB8AC3E}">
        <p14:creationId xmlns:p14="http://schemas.microsoft.com/office/powerpoint/2010/main" val="814125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2167" y="427704"/>
            <a:ext cx="10574593" cy="5312324"/>
          </a:xfrm>
        </p:spPr>
        <p:txBody>
          <a:bodyPr>
            <a:noAutofit/>
          </a:bodyPr>
          <a:lstStyle/>
          <a:p>
            <a:pPr fontAlgn="base"/>
            <a:r>
              <a:rPr lang="es-ES_tradnl" sz="2400" dirty="0"/>
              <a:t>En el método de inducción encontramos otros métodos para encontrar causas a partir de métodos experimentales, estos son propuestos por </a:t>
            </a:r>
            <a:r>
              <a:rPr lang="es-ES_tradnl" sz="2400" dirty="0" err="1"/>
              <a:t>Mill</a:t>
            </a:r>
            <a:r>
              <a:rPr lang="es-ES_tradnl" sz="2400" dirty="0"/>
              <a:t>:</a:t>
            </a:r>
          </a:p>
          <a:p>
            <a:pPr fontAlgn="base"/>
            <a:r>
              <a:rPr lang="es-ES_tradnl" sz="2400" b="1" dirty="0"/>
              <a:t>Método de concordancia: </a:t>
            </a:r>
            <a:r>
              <a:rPr lang="es-ES_tradnl" sz="2400" dirty="0"/>
              <a:t>Compara entre si varios casos en que se presenta un fenómeno natural y señala lo que en ellos se repite, como causa del fenómeno.</a:t>
            </a:r>
          </a:p>
          <a:p>
            <a:pPr fontAlgn="base"/>
            <a:r>
              <a:rPr lang="es-ES_tradnl" sz="2400" b="1" dirty="0"/>
              <a:t>Método de diferencia: </a:t>
            </a:r>
            <a:r>
              <a:rPr lang="es-ES_tradnl" sz="2400" dirty="0"/>
              <a:t>Se reúnen varios casos y observamos que siempre falta una circunstancia que no produce el efecto, permaneciendo siempre todas las demás circunstancias, concluimos que lo que desaparece es la causa de lo investigado.</a:t>
            </a:r>
          </a:p>
          <a:p>
            <a:pPr fontAlgn="base"/>
            <a:r>
              <a:rPr lang="es-ES_tradnl" sz="2400" b="1" dirty="0"/>
              <a:t>Método de variaciones concomitantes: </a:t>
            </a:r>
            <a:r>
              <a:rPr lang="es-ES_tradnl" sz="2400" dirty="0"/>
              <a:t>Si la variación de un fenómeno se acompaña de la variación de otro fenómeno, concluimos que uno es la causa de otro.</a:t>
            </a:r>
          </a:p>
          <a:p>
            <a:pPr fontAlgn="base"/>
            <a:r>
              <a:rPr lang="es-ES_tradnl" sz="2400" b="1" dirty="0"/>
              <a:t>Método de los residuos: </a:t>
            </a:r>
            <a:r>
              <a:rPr lang="es-ES_tradnl" sz="2400" dirty="0"/>
              <a:t>Consiste en ir eliminando de un fenómeno las circunstancia cuyas causas son ya conocidas. La circunstancia que queda como residuo se considera la causa del fenómeno.</a:t>
            </a:r>
          </a:p>
          <a:p>
            <a:endParaRPr lang="es-ES_tradnl" sz="2400" dirty="0"/>
          </a:p>
        </p:txBody>
      </p:sp>
    </p:spTree>
    <p:extLst>
      <p:ext uri="{BB962C8B-B14F-4D97-AF65-F5344CB8AC3E}">
        <p14:creationId xmlns:p14="http://schemas.microsoft.com/office/powerpoint/2010/main" val="700108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19084" y="1253614"/>
            <a:ext cx="8441780" cy="4486414"/>
          </a:xfrm>
        </p:spPr>
        <p:txBody>
          <a:bodyPr>
            <a:normAutofit/>
          </a:bodyPr>
          <a:lstStyle/>
          <a:p>
            <a:r>
              <a:rPr lang="es-ES_tradnl" sz="2800" dirty="0"/>
              <a:t>Desde este punto de vista es aplicable en las ciencias físicas y naturales, así como en algunos aspectos de las disciplinas sociológicas. Cuando parte en busca de la verdad, ayudando al método científico. Sigue los siguientes pasos:</a:t>
            </a:r>
            <a:br>
              <a:rPr lang="es-ES_tradnl" sz="2800" dirty="0"/>
            </a:br>
            <a:r>
              <a:rPr lang="es-ES_tradnl" sz="2800" dirty="0"/>
              <a:t>- Observación de los fenómenos o hechos.</a:t>
            </a:r>
            <a:br>
              <a:rPr lang="es-ES_tradnl" sz="2800" dirty="0"/>
            </a:br>
            <a:r>
              <a:rPr lang="es-ES_tradnl" sz="2800" dirty="0"/>
              <a:t>- Planteamiento de la hipótesis.</a:t>
            </a:r>
            <a:br>
              <a:rPr lang="es-ES_tradnl" sz="2800" dirty="0"/>
            </a:br>
            <a:r>
              <a:rPr lang="es-ES_tradnl" sz="2800" dirty="0"/>
              <a:t>- Experimentación y verificación de la hipótesis.</a:t>
            </a:r>
            <a:br>
              <a:rPr lang="es-ES_tradnl" sz="2800" dirty="0"/>
            </a:br>
            <a:r>
              <a:rPr lang="es-ES_tradnl" sz="2800" dirty="0"/>
              <a:t>- Formulación de conclusiones.</a:t>
            </a:r>
          </a:p>
        </p:txBody>
      </p:sp>
    </p:spTree>
    <p:extLst>
      <p:ext uri="{BB962C8B-B14F-4D97-AF65-F5344CB8AC3E}">
        <p14:creationId xmlns:p14="http://schemas.microsoft.com/office/powerpoint/2010/main" val="1343606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14263" y="604473"/>
            <a:ext cx="7729728" cy="1188720"/>
          </a:xfrm>
        </p:spPr>
        <p:txBody>
          <a:bodyPr/>
          <a:lstStyle/>
          <a:p>
            <a:r>
              <a:rPr lang="es-MX" dirty="0" smtClean="0"/>
              <a:t>Método deductivo</a:t>
            </a:r>
            <a:endParaRPr lang="es-MX" dirty="0"/>
          </a:p>
        </p:txBody>
      </p:sp>
      <p:sp>
        <p:nvSpPr>
          <p:cNvPr id="3" name="Marcador de contenido 2"/>
          <p:cNvSpPr>
            <a:spLocks noGrp="1"/>
          </p:cNvSpPr>
          <p:nvPr>
            <p:ph idx="1"/>
          </p:nvPr>
        </p:nvSpPr>
        <p:spPr>
          <a:xfrm>
            <a:off x="692727" y="2161310"/>
            <a:ext cx="11000509" cy="4114800"/>
          </a:xfrm>
        </p:spPr>
        <p:txBody>
          <a:bodyPr>
            <a:normAutofit lnSpcReduction="10000"/>
          </a:bodyPr>
          <a:lstStyle/>
          <a:p>
            <a:r>
              <a:rPr lang="es-MX" b="1" dirty="0" smtClean="0"/>
              <a:t>Concepto:</a:t>
            </a:r>
          </a:p>
          <a:p>
            <a:pPr lvl="1"/>
            <a:r>
              <a:rPr lang="es-MX" dirty="0"/>
              <a:t>Es un procedimiento que parte de una conclusión, Ley o principios generales </a:t>
            </a:r>
            <a:r>
              <a:rPr lang="es-MX" dirty="0" smtClean="0"/>
              <a:t>y desciende </a:t>
            </a:r>
            <a:r>
              <a:rPr lang="es-MX" dirty="0"/>
              <a:t>a los casos particulares, consecuencias y </a:t>
            </a:r>
            <a:r>
              <a:rPr lang="es-MX" dirty="0" smtClean="0"/>
              <a:t>aplicaciones.</a:t>
            </a:r>
          </a:p>
          <a:p>
            <a:r>
              <a:rPr lang="es-MX" dirty="0" smtClean="0"/>
              <a:t>Sirve </a:t>
            </a:r>
            <a:r>
              <a:rPr lang="es-MX" dirty="0"/>
              <a:t>como medio de verificación o prueba de una ley susceptible </a:t>
            </a:r>
            <a:r>
              <a:rPr lang="es-MX" dirty="0" smtClean="0"/>
              <a:t>de discusión</a:t>
            </a:r>
            <a:r>
              <a:rPr lang="es-MX" dirty="0"/>
              <a:t>, ejemplo: La teoría heliocéntrica de Copérnico suponía que el </a:t>
            </a:r>
            <a:r>
              <a:rPr lang="es-MX" dirty="0" smtClean="0"/>
              <a:t>planeta Venus</a:t>
            </a:r>
            <a:r>
              <a:rPr lang="es-MX" dirty="0"/>
              <a:t>, ofrecería como la luna fases variables, según la posición ocupada en su </a:t>
            </a:r>
            <a:r>
              <a:rPr lang="es-MX" dirty="0" smtClean="0"/>
              <a:t>órbita. Comprobó </a:t>
            </a:r>
            <a:r>
              <a:rPr lang="es-MX" dirty="0"/>
              <a:t>Galileo con su telescopio, no sólo en Venus sino también en Mercurio y </a:t>
            </a:r>
            <a:r>
              <a:rPr lang="es-MX" dirty="0" smtClean="0"/>
              <a:t>Marte que </a:t>
            </a:r>
            <a:r>
              <a:rPr lang="es-MX" dirty="0"/>
              <a:t>esto era cierto.</a:t>
            </a:r>
          </a:p>
          <a:p>
            <a:r>
              <a:rPr lang="es-MX" dirty="0" smtClean="0"/>
              <a:t>Como </a:t>
            </a:r>
            <a:r>
              <a:rPr lang="es-MX" dirty="0"/>
              <a:t>medio de explicación de hechos o de leyes enlazando o demostrando que </a:t>
            </a:r>
            <a:r>
              <a:rPr lang="es-MX" dirty="0" smtClean="0"/>
              <a:t>las consecuencias </a:t>
            </a:r>
            <a:r>
              <a:rPr lang="es-MX" dirty="0"/>
              <a:t>de una teoría.</a:t>
            </a:r>
          </a:p>
          <a:p>
            <a:r>
              <a:rPr lang="es-MX" dirty="0" smtClean="0"/>
              <a:t>Como </a:t>
            </a:r>
            <a:r>
              <a:rPr lang="es-MX" dirty="0"/>
              <a:t>medio de descubrimiento. Kepler (siglo XVII) dijo que entre Marte y </a:t>
            </a:r>
            <a:r>
              <a:rPr lang="es-MX" dirty="0" smtClean="0"/>
              <a:t>Júpiter existía </a:t>
            </a:r>
            <a:r>
              <a:rPr lang="es-MX" dirty="0"/>
              <a:t>una distancia des proporcional con relación a la de los demás planetas y </a:t>
            </a:r>
            <a:r>
              <a:rPr lang="es-MX" dirty="0" smtClean="0"/>
              <a:t>se pensó </a:t>
            </a:r>
            <a:r>
              <a:rPr lang="es-MX" dirty="0"/>
              <a:t>que existiría otro entre los dos. Se comprobó cuando se descubrió los asteroides.</a:t>
            </a:r>
          </a:p>
          <a:p>
            <a:r>
              <a:rPr lang="es-MX" dirty="0" smtClean="0"/>
              <a:t>Como </a:t>
            </a:r>
            <a:r>
              <a:rPr lang="es-MX" dirty="0"/>
              <a:t>aplicación de los principios inductivos a la vida ordinaria. Ejemplo; basados </a:t>
            </a:r>
            <a:r>
              <a:rPr lang="es-MX" dirty="0" smtClean="0"/>
              <a:t>en la </a:t>
            </a:r>
            <a:r>
              <a:rPr lang="es-MX" dirty="0"/>
              <a:t>fuerza expansiva del vapor de agua se inventó la locomotora y máquinas </a:t>
            </a:r>
            <a:r>
              <a:rPr lang="es-MX" dirty="0" smtClean="0"/>
              <a:t>que producen </a:t>
            </a:r>
            <a:r>
              <a:rPr lang="es-MX" dirty="0"/>
              <a:t>la fuerza motriz.</a:t>
            </a:r>
            <a:endParaRPr lang="es-MX" dirty="0" smtClean="0"/>
          </a:p>
          <a:p>
            <a:endParaRPr lang="es-MX" dirty="0"/>
          </a:p>
        </p:txBody>
      </p:sp>
    </p:spTree>
    <p:extLst>
      <p:ext uri="{BB962C8B-B14F-4D97-AF65-F5344CB8AC3E}">
        <p14:creationId xmlns:p14="http://schemas.microsoft.com/office/powerpoint/2010/main" val="2853005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4910" y="471054"/>
            <a:ext cx="6650182" cy="3837710"/>
          </a:xfrm>
        </p:spPr>
        <p:txBody>
          <a:bodyPr>
            <a:noAutofit/>
          </a:bodyPr>
          <a:lstStyle/>
          <a:p>
            <a:pPr algn="just"/>
            <a:r>
              <a:rPr lang="es-MX" sz="2400" dirty="0"/>
              <a:t>Mediante ella se aplican los principios descubiertos a casos particulares, a partir de un enlace de juicios. El papel de la deducción en la investigación es doble:</a:t>
            </a:r>
          </a:p>
          <a:p>
            <a:pPr algn="just"/>
            <a:r>
              <a:rPr lang="es-MX" sz="2400" dirty="0" smtClean="0"/>
              <a:t>Primero </a:t>
            </a:r>
            <a:r>
              <a:rPr lang="es-MX" sz="2400" dirty="0"/>
              <a:t>consiste en encontrar principios desconocidos, a partir de los conocidos. Una ley o principio puede reducirse a otra mas general que la incluya. Si un cuerpo cae decimos que pesa porque es un caso particular de la </a:t>
            </a:r>
            <a:r>
              <a:rPr lang="es-MX" sz="2400" dirty="0" smtClean="0"/>
              <a:t>gravitación</a:t>
            </a:r>
          </a:p>
          <a:p>
            <a:pPr algn="just"/>
            <a:r>
              <a:rPr lang="es-MX" sz="2400" dirty="0" smtClean="0"/>
              <a:t>También </a:t>
            </a:r>
            <a:r>
              <a:rPr lang="es-MX" sz="2400" dirty="0"/>
              <a:t>sirve para descubrir consecuencias desconocidas, de principios conocidos. Si sabemos que la formula de la velocidad es v=e/t, podremos calcular la velocidad de un avión. La matemática es la ciencia deductiva por excelencia; parte de axiomas y definiciones.</a:t>
            </a:r>
          </a:p>
        </p:txBody>
      </p:sp>
      <p:pic>
        <p:nvPicPr>
          <p:cNvPr id="4" name="Imagen 3"/>
          <p:cNvPicPr>
            <a:picLocks noChangeAspect="1"/>
          </p:cNvPicPr>
          <p:nvPr/>
        </p:nvPicPr>
        <p:blipFill>
          <a:blip r:embed="rId2"/>
          <a:stretch>
            <a:fillRect/>
          </a:stretch>
        </p:blipFill>
        <p:spPr>
          <a:xfrm>
            <a:off x="7661564" y="1940070"/>
            <a:ext cx="3722020" cy="2756621"/>
          </a:xfrm>
          <a:prstGeom prst="rect">
            <a:avLst/>
          </a:prstGeom>
        </p:spPr>
      </p:pic>
    </p:spTree>
    <p:extLst>
      <p:ext uri="{BB962C8B-B14F-4D97-AF65-F5344CB8AC3E}">
        <p14:creationId xmlns:p14="http://schemas.microsoft.com/office/powerpoint/2010/main" val="2546220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1136" y="604474"/>
            <a:ext cx="7729728" cy="1188720"/>
          </a:xfrm>
        </p:spPr>
        <p:txBody>
          <a:bodyPr/>
          <a:lstStyle/>
          <a:p>
            <a:r>
              <a:rPr lang="es-MX" dirty="0" smtClean="0"/>
              <a:t>Clasificación</a:t>
            </a:r>
            <a:endParaRPr lang="es-MX" dirty="0"/>
          </a:p>
        </p:txBody>
      </p:sp>
      <p:sp>
        <p:nvSpPr>
          <p:cNvPr id="3" name="Marcador de contenido 2"/>
          <p:cNvSpPr>
            <a:spLocks noGrp="1"/>
          </p:cNvSpPr>
          <p:nvPr>
            <p:ph idx="1"/>
          </p:nvPr>
        </p:nvSpPr>
        <p:spPr>
          <a:xfrm>
            <a:off x="1039091" y="2153135"/>
            <a:ext cx="10113818" cy="3568792"/>
          </a:xfrm>
        </p:spPr>
        <p:txBody>
          <a:bodyPr>
            <a:noAutofit/>
          </a:bodyPr>
          <a:lstStyle/>
          <a:p>
            <a:r>
              <a:rPr lang="es-MX" b="1" dirty="0"/>
              <a:t>MÉTODO DEDUCTIVO DIRECTO – INFERENCIA O CONCLUSIÓN INMEDIATA. </a:t>
            </a:r>
            <a:r>
              <a:rPr lang="es-MX" dirty="0"/>
              <a:t>Se obtiene el juicio de una sola premisa, es decir que se llega a una conclusión directa sin intermediarios. Ejemplo:</a:t>
            </a:r>
          </a:p>
          <a:p>
            <a:r>
              <a:rPr lang="es-MX" dirty="0"/>
              <a:t>“Los libros son cultura”</a:t>
            </a:r>
          </a:p>
          <a:p>
            <a:r>
              <a:rPr lang="es-MX" dirty="0"/>
              <a:t>“En consecuencia, algunas manifestaciones culturales son libros”</a:t>
            </a:r>
          </a:p>
          <a:p>
            <a:r>
              <a:rPr lang="es-MX" b="1" dirty="0"/>
              <a:t>MÉTODO DEDUCTIVO INDIRECTO – INFERENCIA O CONCLUSIÓN MEDIATA – FORMAL.</a:t>
            </a:r>
            <a:r>
              <a:rPr lang="es-MX" dirty="0"/>
              <a:t> Necesita de silogismos lógicos, en donde silogismo es un argumento que consta de tres proposiciones, es decir se comparan dos extremos(premisas o </a:t>
            </a:r>
            <a:r>
              <a:rPr lang="es-MX" dirty="0" err="1"/>
              <a:t>terminos</a:t>
            </a:r>
            <a:r>
              <a:rPr lang="es-MX" dirty="0"/>
              <a:t>) con un tercero para descubrir la relación entre ellos. La premisa mayor contiene la proposición universal, la premisa menor contiene la proposición particular, de su comparación resulta la conclusión. Ejemplo:</a:t>
            </a:r>
          </a:p>
          <a:p>
            <a:r>
              <a:rPr lang="es-MX" dirty="0"/>
              <a:t>“Los ingleses son puntuales”</a:t>
            </a:r>
          </a:p>
          <a:p>
            <a:r>
              <a:rPr lang="es-MX" dirty="0"/>
              <a:t>“William es ingles”</a:t>
            </a:r>
          </a:p>
          <a:p>
            <a:r>
              <a:rPr lang="es-MX" dirty="0"/>
              <a:t>“Por tanto, William es puntual”</a:t>
            </a:r>
          </a:p>
          <a:p>
            <a:endParaRPr lang="es-MX" dirty="0"/>
          </a:p>
        </p:txBody>
      </p:sp>
    </p:spTree>
    <p:extLst>
      <p:ext uri="{BB962C8B-B14F-4D97-AF65-F5344CB8AC3E}">
        <p14:creationId xmlns:p14="http://schemas.microsoft.com/office/powerpoint/2010/main" val="3633457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2590" y="964692"/>
            <a:ext cx="7729728" cy="1188720"/>
          </a:xfrm>
        </p:spPr>
        <p:txBody>
          <a:bodyPr/>
          <a:lstStyle/>
          <a:p>
            <a:r>
              <a:rPr lang="es-MX" dirty="0" smtClean="0"/>
              <a:t>procedimiento</a:t>
            </a:r>
            <a:endParaRPr lang="es-MX" dirty="0"/>
          </a:p>
        </p:txBody>
      </p:sp>
      <p:sp>
        <p:nvSpPr>
          <p:cNvPr id="3" name="Marcador de contenido 2"/>
          <p:cNvSpPr>
            <a:spLocks noGrp="1"/>
          </p:cNvSpPr>
          <p:nvPr>
            <p:ph idx="1"/>
          </p:nvPr>
        </p:nvSpPr>
        <p:spPr>
          <a:xfrm>
            <a:off x="914399" y="2435088"/>
            <a:ext cx="10672175" cy="3940660"/>
          </a:xfrm>
        </p:spPr>
        <p:txBody>
          <a:bodyPr>
            <a:normAutofit fontScale="85000" lnSpcReduction="10000"/>
          </a:bodyPr>
          <a:lstStyle/>
          <a:p>
            <a:r>
              <a:rPr lang="es-MX" sz="2000" b="1" dirty="0" smtClean="0"/>
              <a:t>Enunciado </a:t>
            </a:r>
            <a:r>
              <a:rPr lang="es-MX" sz="2000" b="1" dirty="0"/>
              <a:t>de Ley o </a:t>
            </a:r>
            <a:r>
              <a:rPr lang="es-MX" sz="2000" b="1" dirty="0" smtClean="0"/>
              <a:t>Principio</a:t>
            </a:r>
          </a:p>
          <a:p>
            <a:pPr lvl="1"/>
            <a:r>
              <a:rPr lang="es-MX" sz="1800" dirty="0" smtClean="0"/>
              <a:t>La </a:t>
            </a:r>
            <a:r>
              <a:rPr lang="es-MX" sz="1800" dirty="0"/>
              <a:t>enunciación debe ser clara y tal como esta </a:t>
            </a:r>
            <a:r>
              <a:rPr lang="es-MX" sz="1800" dirty="0" smtClean="0"/>
              <a:t>formulada.</a:t>
            </a:r>
          </a:p>
          <a:p>
            <a:r>
              <a:rPr lang="es-MX" sz="2000" dirty="0" smtClean="0"/>
              <a:t>Fijación</a:t>
            </a:r>
          </a:p>
          <a:p>
            <a:pPr lvl="1"/>
            <a:r>
              <a:rPr lang="es-MX" sz="1800" dirty="0" smtClean="0"/>
              <a:t>Es </a:t>
            </a:r>
            <a:r>
              <a:rPr lang="es-MX" sz="1800" dirty="0"/>
              <a:t>el conjunto de actividades tendientes a gravar en la mente de la persona lo </a:t>
            </a:r>
            <a:r>
              <a:rPr lang="es-MX" sz="1800" dirty="0" smtClean="0"/>
              <a:t>enunciado</a:t>
            </a:r>
          </a:p>
          <a:p>
            <a:pPr lvl="1"/>
            <a:r>
              <a:rPr lang="es-MX" dirty="0"/>
              <a:t>Esta fase se puede cumplir mediante </a:t>
            </a:r>
            <a:r>
              <a:rPr lang="es-MX" dirty="0" smtClean="0"/>
              <a:t>la comprobación</a:t>
            </a:r>
            <a:r>
              <a:rPr lang="es-MX" dirty="0"/>
              <a:t>, repetición, demostración.</a:t>
            </a:r>
          </a:p>
          <a:p>
            <a:pPr lvl="1"/>
            <a:r>
              <a:rPr lang="es-MX" b="1" dirty="0" smtClean="0"/>
              <a:t>COMPROBACIÓN.</a:t>
            </a:r>
          </a:p>
          <a:p>
            <a:pPr lvl="2"/>
            <a:r>
              <a:rPr lang="es-MX" dirty="0" smtClean="0"/>
              <a:t>Consiste </a:t>
            </a:r>
            <a:r>
              <a:rPr lang="es-MX" dirty="0"/>
              <a:t>en volver de </a:t>
            </a:r>
            <a:r>
              <a:rPr lang="es-MX" dirty="0" smtClean="0"/>
              <a:t>la generalización </a:t>
            </a:r>
            <a:r>
              <a:rPr lang="es-MX" dirty="0"/>
              <a:t>a nuevos casos, hechos </a:t>
            </a:r>
            <a:r>
              <a:rPr lang="es-MX" dirty="0" smtClean="0"/>
              <a:t>o fenómenos </a:t>
            </a:r>
            <a:r>
              <a:rPr lang="es-MX" dirty="0"/>
              <a:t>particulares contenidos en </a:t>
            </a:r>
            <a:r>
              <a:rPr lang="es-MX" dirty="0" smtClean="0"/>
              <a:t>ella para </a:t>
            </a:r>
            <a:r>
              <a:rPr lang="es-MX" dirty="0"/>
              <a:t>confirmarla y consolidar su </a:t>
            </a:r>
            <a:r>
              <a:rPr lang="es-MX" dirty="0" smtClean="0"/>
              <a:t>validez. Para </a:t>
            </a:r>
            <a:r>
              <a:rPr lang="es-MX" dirty="0"/>
              <a:t>esto no debemos </a:t>
            </a:r>
            <a:r>
              <a:rPr lang="es-MX" dirty="0" smtClean="0"/>
              <a:t>usar procedimientos </a:t>
            </a:r>
            <a:r>
              <a:rPr lang="es-MX" dirty="0"/>
              <a:t>superados por </a:t>
            </a:r>
            <a:r>
              <a:rPr lang="es-MX" dirty="0" smtClean="0"/>
              <a:t>los alumnos</a:t>
            </a:r>
            <a:r>
              <a:rPr lang="es-MX" dirty="0"/>
              <a:t>; no someter a </a:t>
            </a:r>
            <a:r>
              <a:rPr lang="es-MX" dirty="0" smtClean="0"/>
              <a:t>comprobación conocimientos comprobados anteriormente.</a:t>
            </a:r>
          </a:p>
          <a:p>
            <a:pPr lvl="2"/>
            <a:r>
              <a:rPr lang="es-MX" dirty="0" smtClean="0"/>
              <a:t>Esta </a:t>
            </a:r>
            <a:r>
              <a:rPr lang="es-MX" dirty="0"/>
              <a:t>adopta dos formas: demostración </a:t>
            </a:r>
            <a:r>
              <a:rPr lang="es-MX" dirty="0" smtClean="0"/>
              <a:t>y razonamiento</a:t>
            </a:r>
            <a:r>
              <a:rPr lang="es-MX" dirty="0"/>
              <a:t>. La comprobación puede </a:t>
            </a:r>
            <a:r>
              <a:rPr lang="es-MX" dirty="0" smtClean="0"/>
              <a:t>ser verificada </a:t>
            </a:r>
            <a:r>
              <a:rPr lang="es-MX" dirty="0"/>
              <a:t>por alumnos y por alumnos </a:t>
            </a:r>
            <a:r>
              <a:rPr lang="es-MX" dirty="0" smtClean="0"/>
              <a:t>y profesor</a:t>
            </a:r>
            <a:r>
              <a:rPr lang="es-MX" dirty="0"/>
              <a:t>.</a:t>
            </a:r>
          </a:p>
          <a:p>
            <a:pPr lvl="1"/>
            <a:r>
              <a:rPr lang="es-MX" b="1" dirty="0" smtClean="0"/>
              <a:t>REPETICIÓN</a:t>
            </a:r>
            <a:r>
              <a:rPr lang="es-MX" b="1" dirty="0"/>
              <a:t>.</a:t>
            </a:r>
          </a:p>
          <a:p>
            <a:pPr lvl="2"/>
            <a:r>
              <a:rPr lang="es-MX" dirty="0"/>
              <a:t>Fue propio de la Escuela antigua; </a:t>
            </a:r>
            <a:r>
              <a:rPr lang="es-MX" dirty="0" smtClean="0"/>
              <a:t>la escuela </a:t>
            </a:r>
            <a:r>
              <a:rPr lang="es-MX" dirty="0"/>
              <a:t>nueva trata de eliminarla. Hoy </a:t>
            </a:r>
            <a:r>
              <a:rPr lang="es-MX" dirty="0" smtClean="0"/>
              <a:t>se da </a:t>
            </a:r>
            <a:r>
              <a:rPr lang="es-MX" dirty="0"/>
              <a:t>importancia pero condicionada con </a:t>
            </a:r>
            <a:r>
              <a:rPr lang="es-MX" dirty="0" smtClean="0"/>
              <a:t>la formación </a:t>
            </a:r>
            <a:r>
              <a:rPr lang="es-MX" dirty="0"/>
              <a:t>de hábitos y controlada por </a:t>
            </a:r>
            <a:r>
              <a:rPr lang="es-MX" dirty="0" smtClean="0"/>
              <a:t>la comprensión</a:t>
            </a:r>
            <a:r>
              <a:rPr lang="es-MX" dirty="0"/>
              <a:t>.</a:t>
            </a:r>
            <a:endParaRPr lang="es-MX" sz="2000" dirty="0"/>
          </a:p>
        </p:txBody>
      </p:sp>
    </p:spTree>
    <p:extLst>
      <p:ext uri="{BB962C8B-B14F-4D97-AF65-F5344CB8AC3E}">
        <p14:creationId xmlns:p14="http://schemas.microsoft.com/office/powerpoint/2010/main" val="222961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1267" y="1097342"/>
            <a:ext cx="4232294" cy="5153146"/>
          </a:xfrm>
        </p:spPr>
        <p:txBody>
          <a:bodyPr>
            <a:normAutofit/>
          </a:bodyPr>
          <a:lstStyle/>
          <a:p>
            <a:r>
              <a:rPr lang="es-MX" sz="2000" b="1" dirty="0" smtClean="0"/>
              <a:t>Demostración</a:t>
            </a:r>
          </a:p>
          <a:p>
            <a:pPr lvl="1"/>
            <a:r>
              <a:rPr lang="es-MX" sz="1800" dirty="0" smtClean="0"/>
              <a:t>Es </a:t>
            </a:r>
            <a:r>
              <a:rPr lang="es-MX" sz="1800" dirty="0"/>
              <a:t>el razonamiento que sirve para establecer la verdad de una proposición. Parte de un verdad general y por medio de razonamientos conduce a probarla y hacerla evidente en la inteligencia</a:t>
            </a:r>
            <a:r>
              <a:rPr lang="es-MX" sz="1800" dirty="0" smtClean="0"/>
              <a:t>.</a:t>
            </a:r>
          </a:p>
          <a:p>
            <a:pPr lvl="1"/>
            <a:r>
              <a:rPr lang="es-MX" sz="1800" dirty="0" smtClean="0"/>
              <a:t>Dentro </a:t>
            </a:r>
            <a:r>
              <a:rPr lang="es-MX" sz="1800" dirty="0"/>
              <a:t>de la </a:t>
            </a:r>
            <a:r>
              <a:rPr lang="es-MX" sz="1800" dirty="0" smtClean="0"/>
              <a:t>Demostración existen </a:t>
            </a:r>
            <a:r>
              <a:rPr lang="es-MX" sz="1800" dirty="0"/>
              <a:t>dos </a:t>
            </a:r>
            <a:r>
              <a:rPr lang="es-MX" sz="1800" dirty="0" smtClean="0"/>
              <a:t>variantes:</a:t>
            </a:r>
          </a:p>
          <a:p>
            <a:pPr lvl="2"/>
            <a:r>
              <a:rPr lang="es-MX" sz="1800" dirty="0" smtClean="0"/>
              <a:t>Método Directo</a:t>
            </a:r>
          </a:p>
          <a:p>
            <a:pPr lvl="2"/>
            <a:r>
              <a:rPr lang="es-MX" sz="1800" dirty="0" smtClean="0"/>
              <a:t>Método </a:t>
            </a:r>
            <a:r>
              <a:rPr lang="es-MX" sz="1800" dirty="0"/>
              <a:t>Indirecto </a:t>
            </a:r>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2911" y="471710"/>
            <a:ext cx="4369572" cy="3010532"/>
          </a:xfrm>
          <a:prstGeom prst="rect">
            <a:avLst/>
          </a:prstGeom>
        </p:spPr>
      </p:pic>
      <p:pic>
        <p:nvPicPr>
          <p:cNvPr id="5" name="Imagen 4"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0375" y="3673915"/>
            <a:ext cx="4462163" cy="2760424"/>
          </a:xfrm>
          <a:prstGeom prst="rect">
            <a:avLst/>
          </a:prstGeom>
        </p:spPr>
      </p:pic>
    </p:spTree>
    <p:extLst>
      <p:ext uri="{BB962C8B-B14F-4D97-AF65-F5344CB8AC3E}">
        <p14:creationId xmlns:p14="http://schemas.microsoft.com/office/powerpoint/2010/main" val="13167311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92933" y="1260181"/>
            <a:ext cx="7729728" cy="3101983"/>
          </a:xfrm>
        </p:spPr>
        <p:txBody>
          <a:bodyPr>
            <a:normAutofit/>
          </a:bodyPr>
          <a:lstStyle/>
          <a:p>
            <a:r>
              <a:rPr lang="es-MX" sz="2400" dirty="0"/>
              <a:t>Síntesis </a:t>
            </a:r>
            <a:endParaRPr lang="es-MX" sz="2400" dirty="0" smtClean="0"/>
          </a:p>
          <a:p>
            <a:pPr lvl="1"/>
            <a:r>
              <a:rPr lang="es-MX" sz="2000" dirty="0" smtClean="0"/>
              <a:t>Es </a:t>
            </a:r>
            <a:r>
              <a:rPr lang="es-MX" sz="2000" dirty="0"/>
              <a:t>recomponer un todo descompuesto en distintas partes y elementos constituidos para mostrarlo nuevamente </a:t>
            </a:r>
            <a:r>
              <a:rPr lang="es-MX" sz="2000" dirty="0" smtClean="0"/>
              <a:t>compuestos.</a:t>
            </a:r>
          </a:p>
          <a:p>
            <a:r>
              <a:rPr lang="es-MX" sz="2400" dirty="0" smtClean="0"/>
              <a:t>Sinopsis </a:t>
            </a:r>
          </a:p>
          <a:p>
            <a:pPr lvl="1"/>
            <a:r>
              <a:rPr lang="es-MX" sz="2000" dirty="0" smtClean="0"/>
              <a:t>La </a:t>
            </a:r>
            <a:r>
              <a:rPr lang="es-MX" sz="2000" dirty="0"/>
              <a:t>sinopsis se realiza mediante el cuadro </a:t>
            </a:r>
            <a:r>
              <a:rPr lang="es-MX" sz="2000" dirty="0" smtClean="0"/>
              <a:t>sinóptico. </a:t>
            </a:r>
            <a:endParaRPr lang="es-MX" sz="2000" dirty="0"/>
          </a:p>
        </p:txBody>
      </p:sp>
    </p:spTree>
    <p:extLst>
      <p:ext uri="{BB962C8B-B14F-4D97-AF65-F5344CB8AC3E}">
        <p14:creationId xmlns:p14="http://schemas.microsoft.com/office/powerpoint/2010/main" val="395410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4921" y="1716066"/>
            <a:ext cx="8795943" cy="4023961"/>
          </a:xfrm>
        </p:spPr>
        <p:txBody>
          <a:bodyPr>
            <a:normAutofit/>
          </a:bodyPr>
          <a:lstStyle/>
          <a:p>
            <a:r>
              <a:rPr lang="es-MX" sz="2000" b="1" dirty="0" smtClean="0"/>
              <a:t>APLICACIÓN</a:t>
            </a:r>
          </a:p>
          <a:p>
            <a:r>
              <a:rPr lang="es-MX" sz="2000" dirty="0"/>
              <a:t>Es el uso o utilización de </a:t>
            </a:r>
            <a:r>
              <a:rPr lang="es-MX" sz="2000" dirty="0" smtClean="0"/>
              <a:t>un principio </a:t>
            </a:r>
            <a:r>
              <a:rPr lang="es-MX" sz="2000" dirty="0"/>
              <a:t>general en </a:t>
            </a:r>
            <a:r>
              <a:rPr lang="es-MX" sz="2000" dirty="0" smtClean="0"/>
              <a:t>casos particulares </a:t>
            </a:r>
            <a:r>
              <a:rPr lang="es-MX" sz="2000" dirty="0"/>
              <a:t>dados; de </a:t>
            </a:r>
            <a:r>
              <a:rPr lang="es-MX" sz="2000" dirty="0" smtClean="0"/>
              <a:t>nada serviría </a:t>
            </a:r>
            <a:r>
              <a:rPr lang="es-MX" sz="2000" dirty="0"/>
              <a:t>aprender algo si no </a:t>
            </a:r>
            <a:r>
              <a:rPr lang="es-MX" sz="2000" dirty="0" smtClean="0"/>
              <a:t>se adquiere </a:t>
            </a:r>
            <a:r>
              <a:rPr lang="es-MX" sz="2000" dirty="0"/>
              <a:t>también la </a:t>
            </a:r>
            <a:r>
              <a:rPr lang="es-MX" sz="2000" dirty="0" smtClean="0"/>
              <a:t>habilidad para </a:t>
            </a:r>
            <a:r>
              <a:rPr lang="es-MX" sz="2000" dirty="0"/>
              <a:t>aplicarlo en casos </a:t>
            </a:r>
            <a:r>
              <a:rPr lang="es-MX" sz="2000" dirty="0" smtClean="0"/>
              <a:t>reales de </a:t>
            </a:r>
            <a:r>
              <a:rPr lang="es-MX" sz="2000" dirty="0"/>
              <a:t>la vida. Ejemplo: </a:t>
            </a:r>
            <a:r>
              <a:rPr lang="es-MX" sz="2000" dirty="0" smtClean="0"/>
              <a:t>Si sabemos </a:t>
            </a:r>
            <a:r>
              <a:rPr lang="es-MX" sz="2000" dirty="0"/>
              <a:t>que los metales </a:t>
            </a:r>
            <a:r>
              <a:rPr lang="es-MX" sz="2000" dirty="0" smtClean="0"/>
              <a:t>se disuelven </a:t>
            </a:r>
            <a:r>
              <a:rPr lang="es-MX" sz="2000" dirty="0"/>
              <a:t>con </a:t>
            </a:r>
            <a:r>
              <a:rPr lang="es-MX" sz="2000" dirty="0" smtClean="0"/>
              <a:t>el calor</a:t>
            </a:r>
            <a:r>
              <a:rPr lang="es-MX" sz="2000" dirty="0"/>
              <a:t>, debemos aplicar </a:t>
            </a:r>
            <a:r>
              <a:rPr lang="es-MX" sz="2000" dirty="0" smtClean="0"/>
              <a:t>esta conclusión </a:t>
            </a:r>
            <a:r>
              <a:rPr lang="es-MX" sz="2000" dirty="0"/>
              <a:t>para de </a:t>
            </a:r>
            <a:r>
              <a:rPr lang="es-MX" sz="2000" dirty="0" smtClean="0"/>
              <a:t>éstos hacer </a:t>
            </a:r>
            <a:r>
              <a:rPr lang="es-MX" sz="2000" dirty="0"/>
              <a:t>herramientas.</a:t>
            </a:r>
          </a:p>
          <a:p>
            <a:r>
              <a:rPr lang="es-MX" sz="2000" dirty="0"/>
              <a:t>La aplicación deductiva </a:t>
            </a:r>
            <a:r>
              <a:rPr lang="es-MX" sz="2000" dirty="0" smtClean="0"/>
              <a:t>da valor </a:t>
            </a:r>
            <a:r>
              <a:rPr lang="es-MX" sz="2000" dirty="0"/>
              <a:t>práctico a </a:t>
            </a:r>
            <a:r>
              <a:rPr lang="es-MX" sz="2000" dirty="0" smtClean="0"/>
              <a:t>los conocimientos </a:t>
            </a:r>
            <a:r>
              <a:rPr lang="es-MX" sz="2000" dirty="0"/>
              <a:t>y </a:t>
            </a:r>
            <a:r>
              <a:rPr lang="es-MX" sz="2000" dirty="0" smtClean="0"/>
              <a:t>habilidades adquiridos </a:t>
            </a:r>
            <a:r>
              <a:rPr lang="es-MX" sz="2000" dirty="0"/>
              <a:t>en la inducción. </a:t>
            </a:r>
            <a:r>
              <a:rPr lang="es-MX" sz="2000" dirty="0" smtClean="0"/>
              <a:t>Sin la </a:t>
            </a:r>
            <a:r>
              <a:rPr lang="es-MX" sz="2000" dirty="0"/>
              <a:t>aplicación </a:t>
            </a:r>
            <a:r>
              <a:rPr lang="es-MX" sz="2000" dirty="0" smtClean="0"/>
              <a:t>los conocimientos </a:t>
            </a:r>
            <a:r>
              <a:rPr lang="es-MX" sz="2000" dirty="0"/>
              <a:t>se olvidan</a:t>
            </a:r>
          </a:p>
          <a:p>
            <a:r>
              <a:rPr lang="es-MX" sz="2000" dirty="0"/>
              <a:t>rápido</a:t>
            </a:r>
          </a:p>
        </p:txBody>
      </p:sp>
    </p:spTree>
    <p:extLst>
      <p:ext uri="{BB962C8B-B14F-4D97-AF65-F5344CB8AC3E}">
        <p14:creationId xmlns:p14="http://schemas.microsoft.com/office/powerpoint/2010/main" val="30642664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M</a:t>
            </a:r>
            <a:r>
              <a:rPr lang="es-ES_tradnl" dirty="0" smtClean="0"/>
              <a:t>étodo dialéctico</a:t>
            </a:r>
            <a:endParaRPr lang="es-ES_tradnl" dirty="0"/>
          </a:p>
        </p:txBody>
      </p:sp>
      <p:sp>
        <p:nvSpPr>
          <p:cNvPr id="3" name="Marcador de contenido 2"/>
          <p:cNvSpPr>
            <a:spLocks noGrp="1"/>
          </p:cNvSpPr>
          <p:nvPr>
            <p:ph idx="1"/>
          </p:nvPr>
        </p:nvSpPr>
        <p:spPr>
          <a:xfrm>
            <a:off x="1014153" y="2410692"/>
            <a:ext cx="9809018" cy="3329336"/>
          </a:xfrm>
        </p:spPr>
        <p:txBody>
          <a:bodyPr>
            <a:normAutofit/>
          </a:bodyPr>
          <a:lstStyle/>
          <a:p>
            <a:pPr algn="just"/>
            <a:r>
              <a:rPr lang="es-ES_tradnl" sz="2000" dirty="0"/>
              <a:t>La característica esencial del método dialéctico es que considera los fenómenos históricos y sociales en continuo movimiento. Dio origen al materialismo histórico, el cual explica las leyes que rigen las estructuras económicas y sociales, sus correspondientes superestructuras y el desarrollo histórico de la humanidad. </a:t>
            </a:r>
            <a:endParaRPr lang="es-ES_tradnl" sz="2000" dirty="0" smtClean="0"/>
          </a:p>
          <a:p>
            <a:pPr algn="just"/>
            <a:r>
              <a:rPr lang="es-ES_tradnl" sz="2000" dirty="0" smtClean="0"/>
              <a:t>Aplicado </a:t>
            </a:r>
            <a:r>
              <a:rPr lang="es-ES_tradnl" sz="2000" dirty="0"/>
              <a:t>a la investigación, afirma que todos los fenómenos se rigen por las leyes de la dialéctica, es decir que la realidad no es algo inmutable, sino que está sujeta a contradicciones y a una evolución y desarrollo perpetuo. Por lo tanto propone que todos los fenómenos sean estudiados en sus relaciones con otros y en su estado de continuo cambio, ya que nada existe como un objeto aislado. </a:t>
            </a:r>
            <a:endParaRPr lang="es-ES_tradnl" sz="2000" dirty="0"/>
          </a:p>
        </p:txBody>
      </p:sp>
    </p:spTree>
    <p:extLst>
      <p:ext uri="{BB962C8B-B14F-4D97-AF65-F5344CB8AC3E}">
        <p14:creationId xmlns:p14="http://schemas.microsoft.com/office/powerpoint/2010/main" val="2145174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a:t>
            </a:r>
            <a:endParaRPr lang="es-MX" dirty="0"/>
          </a:p>
        </p:txBody>
      </p:sp>
      <p:sp>
        <p:nvSpPr>
          <p:cNvPr id="3" name="Marcador de contenido 2"/>
          <p:cNvSpPr>
            <a:spLocks noGrp="1"/>
          </p:cNvSpPr>
          <p:nvPr>
            <p:ph idx="1"/>
          </p:nvPr>
        </p:nvSpPr>
        <p:spPr>
          <a:xfrm>
            <a:off x="770709" y="2364377"/>
            <a:ext cx="10620102" cy="4023359"/>
          </a:xfrm>
        </p:spPr>
        <p:txBody>
          <a:bodyPr>
            <a:normAutofit/>
          </a:bodyPr>
          <a:lstStyle/>
          <a:p>
            <a:r>
              <a:rPr lang="es-MX" sz="2000" dirty="0" smtClean="0">
                <a:solidFill>
                  <a:schemeClr val="accent4">
                    <a:lumMod val="75000"/>
                  </a:schemeClr>
                </a:solidFill>
              </a:rPr>
              <a:t>Ciencia</a:t>
            </a:r>
            <a:r>
              <a:rPr lang="es-MX" sz="2000" dirty="0">
                <a:solidFill>
                  <a:schemeClr val="accent4">
                    <a:lumMod val="75000"/>
                  </a:schemeClr>
                </a:solidFill>
              </a:rPr>
              <a:t>, investigación científica y sentido común. </a:t>
            </a:r>
          </a:p>
          <a:p>
            <a:r>
              <a:rPr lang="es-MX" sz="2000" dirty="0" smtClean="0">
                <a:solidFill>
                  <a:schemeClr val="accent4">
                    <a:lumMod val="75000"/>
                  </a:schemeClr>
                </a:solidFill>
              </a:rPr>
              <a:t>Método </a:t>
            </a:r>
            <a:r>
              <a:rPr lang="es-MX" sz="2000" dirty="0">
                <a:solidFill>
                  <a:schemeClr val="accent4">
                    <a:lumMod val="75000"/>
                  </a:schemeClr>
                </a:solidFill>
              </a:rPr>
              <a:t>Científico </a:t>
            </a:r>
          </a:p>
          <a:p>
            <a:pPr lvl="1"/>
            <a:r>
              <a:rPr lang="es-MX" sz="1800" dirty="0" smtClean="0">
                <a:solidFill>
                  <a:schemeClr val="accent4">
                    <a:lumMod val="75000"/>
                  </a:schemeClr>
                </a:solidFill>
              </a:rPr>
              <a:t>Metodología</a:t>
            </a:r>
            <a:r>
              <a:rPr lang="es-MX" sz="1800" dirty="0">
                <a:solidFill>
                  <a:schemeClr val="accent4">
                    <a:lumMod val="75000"/>
                  </a:schemeClr>
                </a:solidFill>
              </a:rPr>
              <a:t>, Métodos y técnicas. </a:t>
            </a:r>
          </a:p>
          <a:p>
            <a:pPr lvl="1"/>
            <a:r>
              <a:rPr lang="es-MX" sz="1800" dirty="0" smtClean="0">
                <a:solidFill>
                  <a:schemeClr val="accent4">
                    <a:lumMod val="75000"/>
                  </a:schemeClr>
                </a:solidFill>
              </a:rPr>
              <a:t>El </a:t>
            </a:r>
            <a:r>
              <a:rPr lang="es-MX" sz="1800" dirty="0">
                <a:solidFill>
                  <a:schemeClr val="accent4">
                    <a:lumMod val="75000"/>
                  </a:schemeClr>
                </a:solidFill>
              </a:rPr>
              <a:t>método científico. </a:t>
            </a:r>
          </a:p>
          <a:p>
            <a:pPr lvl="1"/>
            <a:r>
              <a:rPr lang="es-MX" sz="1800" b="1" dirty="0" smtClean="0">
                <a:solidFill>
                  <a:schemeClr val="tx1"/>
                </a:solidFill>
              </a:rPr>
              <a:t>Métodos </a:t>
            </a:r>
            <a:r>
              <a:rPr lang="es-MX" sz="1800" b="1" dirty="0">
                <a:solidFill>
                  <a:schemeClr val="tx1"/>
                </a:solidFill>
              </a:rPr>
              <a:t>lógicos: analítico, sintético, inductivo, deductivo, dialéctico e histórico. </a:t>
            </a:r>
          </a:p>
          <a:p>
            <a:r>
              <a:rPr lang="es-MX" sz="2000" dirty="0" smtClean="0">
                <a:solidFill>
                  <a:schemeClr val="accent4">
                    <a:lumMod val="75000"/>
                  </a:schemeClr>
                </a:solidFill>
              </a:rPr>
              <a:t>Proceso </a:t>
            </a:r>
            <a:r>
              <a:rPr lang="es-MX" sz="2000" dirty="0">
                <a:solidFill>
                  <a:schemeClr val="accent4">
                    <a:lumMod val="75000"/>
                  </a:schemeClr>
                </a:solidFill>
              </a:rPr>
              <a:t>de investigación: Idea de investigación, problema, marco teórico, hipótesis, diseño de </a:t>
            </a:r>
            <a:r>
              <a:rPr lang="es-MX" sz="2000" dirty="0" smtClean="0">
                <a:solidFill>
                  <a:schemeClr val="accent4">
                    <a:lumMod val="75000"/>
                  </a:schemeClr>
                </a:solidFill>
              </a:rPr>
              <a:t>la investigación</a:t>
            </a:r>
            <a:r>
              <a:rPr lang="es-MX" sz="2000" dirty="0">
                <a:solidFill>
                  <a:schemeClr val="accent4">
                    <a:lumMod val="75000"/>
                  </a:schemeClr>
                </a:solidFill>
              </a:rPr>
              <a:t>, muestra, recolección de datos, análisis de datos y resultados. </a:t>
            </a:r>
          </a:p>
          <a:p>
            <a:r>
              <a:rPr lang="es-MX" sz="2000" dirty="0" smtClean="0">
                <a:solidFill>
                  <a:schemeClr val="accent4">
                    <a:lumMod val="75000"/>
                  </a:schemeClr>
                </a:solidFill>
              </a:rPr>
              <a:t>¿Qué </a:t>
            </a:r>
            <a:r>
              <a:rPr lang="es-MX" sz="2000" dirty="0">
                <a:solidFill>
                  <a:schemeClr val="accent4">
                    <a:lumMod val="75000"/>
                  </a:schemeClr>
                </a:solidFill>
              </a:rPr>
              <a:t>estamos haciendo cuando investigamos? 	</a:t>
            </a:r>
          </a:p>
          <a:p>
            <a:endParaRPr lang="es-MX" sz="2000" dirty="0"/>
          </a:p>
        </p:txBody>
      </p:sp>
    </p:spTree>
    <p:extLst>
      <p:ext uri="{BB962C8B-B14F-4D97-AF65-F5344CB8AC3E}">
        <p14:creationId xmlns:p14="http://schemas.microsoft.com/office/powerpoint/2010/main" val="34254919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Procedimiento</a:t>
            </a:r>
            <a:endParaRPr lang="es-ES_tradnl" dirty="0"/>
          </a:p>
        </p:txBody>
      </p:sp>
      <p:sp>
        <p:nvSpPr>
          <p:cNvPr id="3" name="Marcador de contenido 2"/>
          <p:cNvSpPr>
            <a:spLocks noGrp="1"/>
          </p:cNvSpPr>
          <p:nvPr>
            <p:ph idx="1"/>
          </p:nvPr>
        </p:nvSpPr>
        <p:spPr>
          <a:xfrm>
            <a:off x="1064029" y="2593572"/>
            <a:ext cx="9958647" cy="3146456"/>
          </a:xfrm>
        </p:spPr>
        <p:txBody>
          <a:bodyPr>
            <a:normAutofit/>
          </a:bodyPr>
          <a:lstStyle/>
          <a:p>
            <a:r>
              <a:rPr lang="es-ES_tradnl" sz="2400" dirty="0"/>
              <a:t>Aunque no existen reglas infalibles para aplicar el método científico, Mario Bunge considera las siguientes como algunas de las más representativas: </a:t>
            </a:r>
            <a:r>
              <a:rPr lang="es-ES_tradnl" sz="2400" dirty="0"/>
              <a:t/>
            </a:r>
            <a:br>
              <a:rPr lang="es-ES_tradnl" sz="2400" dirty="0"/>
            </a:br>
            <a:r>
              <a:rPr lang="es-ES_tradnl" sz="2400" dirty="0"/>
              <a:t/>
            </a:r>
            <a:br>
              <a:rPr lang="es-ES_tradnl" sz="2400" dirty="0"/>
            </a:br>
            <a:r>
              <a:rPr lang="es-ES_tradnl" sz="2400" dirty="0"/>
              <a:t>• Formulación precisa y específica del problema </a:t>
            </a:r>
            <a:r>
              <a:rPr lang="es-ES_tradnl" sz="2400" dirty="0"/>
              <a:t/>
            </a:r>
            <a:br>
              <a:rPr lang="es-ES_tradnl" sz="2400" dirty="0"/>
            </a:br>
            <a:r>
              <a:rPr lang="es-ES_tradnl" sz="2400" dirty="0"/>
              <a:t>• Proponer hipótesis bien definidas y fundamentadas </a:t>
            </a:r>
            <a:r>
              <a:rPr lang="es-ES_tradnl" sz="2400" dirty="0"/>
              <a:t/>
            </a:r>
            <a:br>
              <a:rPr lang="es-ES_tradnl" sz="2400" dirty="0"/>
            </a:br>
            <a:r>
              <a:rPr lang="es-ES_tradnl" sz="2400" dirty="0"/>
              <a:t>• Someter la hipótesis a una contrastación rigurosa </a:t>
            </a:r>
            <a:r>
              <a:rPr lang="es-ES_tradnl" sz="2400" dirty="0"/>
              <a:t/>
            </a:r>
            <a:br>
              <a:rPr lang="es-ES_tradnl" sz="2400" dirty="0"/>
            </a:br>
            <a:r>
              <a:rPr lang="es-ES_tradnl" sz="2400" dirty="0"/>
              <a:t>• No declarar verdadera una hipótesis confirmada satisfactoriamente </a:t>
            </a:r>
            <a:r>
              <a:rPr lang="es-ES_tradnl" sz="2400" dirty="0"/>
              <a:t/>
            </a:r>
            <a:br>
              <a:rPr lang="es-ES_tradnl" sz="2400" dirty="0"/>
            </a:br>
            <a:r>
              <a:rPr lang="es-ES_tradnl" sz="2400" dirty="0"/>
              <a:t>• Analizar si la respuesta puede plantearse de otra forma.</a:t>
            </a:r>
            <a:endParaRPr lang="es-ES_tradnl" sz="2400" dirty="0"/>
          </a:p>
        </p:txBody>
      </p:sp>
    </p:spTree>
    <p:extLst>
      <p:ext uri="{BB962C8B-B14F-4D97-AF65-F5344CB8AC3E}">
        <p14:creationId xmlns:p14="http://schemas.microsoft.com/office/powerpoint/2010/main" val="2084420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M</a:t>
            </a:r>
            <a:r>
              <a:rPr lang="es-ES_tradnl" dirty="0" smtClean="0"/>
              <a:t>étodo histórico</a:t>
            </a:r>
            <a:endParaRPr lang="es-ES_tradnl" dirty="0"/>
          </a:p>
        </p:txBody>
      </p:sp>
      <p:sp>
        <p:nvSpPr>
          <p:cNvPr id="3" name="Marcador de contenido 2"/>
          <p:cNvSpPr>
            <a:spLocks noGrp="1"/>
          </p:cNvSpPr>
          <p:nvPr>
            <p:ph idx="1"/>
          </p:nvPr>
        </p:nvSpPr>
        <p:spPr>
          <a:xfrm>
            <a:off x="714895" y="2638044"/>
            <a:ext cx="10789920" cy="3101983"/>
          </a:xfrm>
        </p:spPr>
        <p:txBody>
          <a:bodyPr>
            <a:noAutofit/>
          </a:bodyPr>
          <a:lstStyle/>
          <a:p>
            <a:pPr algn="just"/>
            <a:r>
              <a:rPr lang="es-ES_tradnl" sz="2400" dirty="0"/>
              <a:t>Está vinculado al conocimiento de las distintas etapas de los objetos en su sucesión cronológica, para conocer la evolución y desarrollo del objeto o fenómeno de investigación se hace necesario revelar su historia, las etapas principales de su desenvolvimiento y las conexiones históricas fundamentales. </a:t>
            </a:r>
            <a:endParaRPr lang="es-ES_tradnl" sz="2400" dirty="0" smtClean="0"/>
          </a:p>
          <a:p>
            <a:pPr algn="just"/>
            <a:r>
              <a:rPr lang="es-ES_tradnl" sz="2400" dirty="0" smtClean="0"/>
              <a:t>Mediante </a:t>
            </a:r>
            <a:r>
              <a:rPr lang="es-ES_tradnl" sz="2400" dirty="0"/>
              <a:t>el método histórico se analiza la trayectoria concreta de la teoría, su condicionamiento a los diferentes períodos de la historia. Los métodos lógicos se basan en el estudio histórico poniendo de manifiesto la lógica interna de desarrollo, de su teoría y halla el conocimiento más profundo de esta, de su esencia. La estructura lógica del objeto implica su modelación</a:t>
            </a:r>
            <a:endParaRPr lang="es-ES_tradnl" sz="2400" dirty="0"/>
          </a:p>
        </p:txBody>
      </p:sp>
    </p:spTree>
    <p:extLst>
      <p:ext uri="{BB962C8B-B14F-4D97-AF65-F5344CB8AC3E}">
        <p14:creationId xmlns:p14="http://schemas.microsoft.com/office/powerpoint/2010/main" val="15859903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ES_tradnl" dirty="0" smtClean="0"/>
              <a:t>¿Preguntas?</a:t>
            </a:r>
            <a:endParaRPr lang="es-ES_tradnl" dirty="0"/>
          </a:p>
        </p:txBody>
      </p:sp>
      <p:sp>
        <p:nvSpPr>
          <p:cNvPr id="6" name="Subtítulo 5"/>
          <p:cNvSpPr>
            <a:spLocks noGrp="1"/>
          </p:cNvSpPr>
          <p:nvPr>
            <p:ph type="subTitle" idx="1"/>
          </p:nvPr>
        </p:nvSpPr>
        <p:spPr/>
        <p:txBody>
          <a:bodyPr/>
          <a:lstStyle/>
          <a:p>
            <a:endParaRPr lang="es-ES_tradnl"/>
          </a:p>
        </p:txBody>
      </p:sp>
    </p:spTree>
    <p:extLst>
      <p:ext uri="{BB962C8B-B14F-4D97-AF65-F5344CB8AC3E}">
        <p14:creationId xmlns:p14="http://schemas.microsoft.com/office/powerpoint/2010/main" val="1687926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Referencias Bibliogr</a:t>
            </a:r>
            <a:r>
              <a:rPr lang="es-ES_tradnl" dirty="0" smtClean="0"/>
              <a:t>áficas</a:t>
            </a:r>
            <a:endParaRPr lang="es-ES_tradnl" dirty="0"/>
          </a:p>
        </p:txBody>
      </p:sp>
      <p:sp>
        <p:nvSpPr>
          <p:cNvPr id="3" name="Marcador de contenido 2"/>
          <p:cNvSpPr>
            <a:spLocks noGrp="1"/>
          </p:cNvSpPr>
          <p:nvPr>
            <p:ph idx="1"/>
          </p:nvPr>
        </p:nvSpPr>
        <p:spPr/>
        <p:txBody>
          <a:bodyPr>
            <a:normAutofit/>
          </a:bodyPr>
          <a:lstStyle/>
          <a:p>
            <a:r>
              <a:rPr lang="es-ES_tradnl" sz="2000" dirty="0" err="1"/>
              <a:t>Gomez</a:t>
            </a:r>
            <a:r>
              <a:rPr lang="es-ES_tradnl" sz="2000" dirty="0"/>
              <a:t> Bastar, S. (2010). METODOLOGÍA DE LA INVESTIGACIÓN. </a:t>
            </a:r>
            <a:r>
              <a:rPr lang="es-ES_tradnl" sz="2000" dirty="0" err="1"/>
              <a:t>Tlanepantla</a:t>
            </a:r>
            <a:r>
              <a:rPr lang="es-ES_tradnl" sz="2000" dirty="0"/>
              <a:t>, México, México: RED TERCER MILENIO S.C.</a:t>
            </a:r>
          </a:p>
          <a:p>
            <a:r>
              <a:rPr lang="es-ES_tradnl" sz="2000" dirty="0" err="1"/>
              <a:t>Hernandes</a:t>
            </a:r>
            <a:r>
              <a:rPr lang="es-ES_tradnl" sz="2000" dirty="0"/>
              <a:t> </a:t>
            </a:r>
            <a:r>
              <a:rPr lang="es-ES_tradnl" sz="2000" dirty="0" err="1"/>
              <a:t>Sampieri</a:t>
            </a:r>
            <a:r>
              <a:rPr lang="es-ES_tradnl" sz="2000" dirty="0"/>
              <a:t>, R. (2014). Metodología de la investigación. McGraw-Hill.</a:t>
            </a:r>
          </a:p>
          <a:p>
            <a:r>
              <a:rPr lang="es-ES_tradnl" sz="2000" dirty="0"/>
              <a:t>Tamayo y Tamayo, M. (2007). El Proceso de la Investigación Científica . </a:t>
            </a:r>
            <a:r>
              <a:rPr lang="es-ES_tradnl" sz="2000" dirty="0" err="1"/>
              <a:t>Limusa</a:t>
            </a:r>
            <a:r>
              <a:rPr lang="es-ES_tradnl" sz="2000" dirty="0"/>
              <a:t>.</a:t>
            </a:r>
          </a:p>
          <a:p>
            <a:endParaRPr lang="es-ES_tradnl" sz="2000" dirty="0"/>
          </a:p>
          <a:p>
            <a:endParaRPr lang="es-ES_tradnl" sz="2000" dirty="0"/>
          </a:p>
          <a:p>
            <a:endParaRPr lang="es-ES_tradnl" sz="2000" dirty="0"/>
          </a:p>
        </p:txBody>
      </p:sp>
    </p:spTree>
    <p:extLst>
      <p:ext uri="{BB962C8B-B14F-4D97-AF65-F5344CB8AC3E}">
        <p14:creationId xmlns:p14="http://schemas.microsoft.com/office/powerpoint/2010/main" val="15900794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_tradnl" dirty="0" smtClean="0"/>
              <a:t>Gui</a:t>
            </a:r>
            <a:r>
              <a:rPr lang="es-ES_tradnl" dirty="0" smtClean="0"/>
              <a:t>on explicativo</a:t>
            </a:r>
            <a:endParaRPr lang="es-ES_tradnl" dirty="0"/>
          </a:p>
        </p:txBody>
      </p:sp>
      <p:sp>
        <p:nvSpPr>
          <p:cNvPr id="5" name="Marcador de texto 4"/>
          <p:cNvSpPr>
            <a:spLocks noGrp="1"/>
          </p:cNvSpPr>
          <p:nvPr>
            <p:ph type="body" idx="1"/>
          </p:nvPr>
        </p:nvSpPr>
        <p:spPr/>
        <p:txBody>
          <a:bodyPr/>
          <a:lstStyle/>
          <a:p>
            <a:endParaRPr lang="es-ES_tradnl"/>
          </a:p>
        </p:txBody>
      </p:sp>
    </p:spTree>
    <p:extLst>
      <p:ext uri="{BB962C8B-B14F-4D97-AF65-F5344CB8AC3E}">
        <p14:creationId xmlns:p14="http://schemas.microsoft.com/office/powerpoint/2010/main" val="18768555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Diapositivas 1-3</a:t>
            </a:r>
            <a:endParaRPr lang="es-MX" dirty="0"/>
          </a:p>
        </p:txBody>
      </p:sp>
      <p:sp>
        <p:nvSpPr>
          <p:cNvPr id="5" name="Marcador de contenido 4"/>
          <p:cNvSpPr>
            <a:spLocks noGrp="1"/>
          </p:cNvSpPr>
          <p:nvPr>
            <p:ph idx="1"/>
          </p:nvPr>
        </p:nvSpPr>
        <p:spPr/>
        <p:txBody>
          <a:bodyPr/>
          <a:lstStyle/>
          <a:p>
            <a:r>
              <a:rPr lang="es-MX" dirty="0" smtClean="0"/>
              <a:t>Se utilizarán para que el alumno organice sus conocimientos previos y le permita identificar el contenido en el que se enfocará en este material</a:t>
            </a:r>
          </a:p>
          <a:p>
            <a:r>
              <a:rPr lang="es-MX" dirty="0" smtClean="0"/>
              <a:t>El docente guiara al alumno durante estas diapositivas, en el proceso de la recuperación de estos conocimientos e introduciéndolo en el tema </a:t>
            </a:r>
            <a:r>
              <a:rPr lang="es-MX" dirty="0" smtClean="0"/>
              <a:t>del metodo cientifico espec</a:t>
            </a:r>
            <a:r>
              <a:rPr lang="es-ES_tradnl" dirty="0" err="1" smtClean="0"/>
              <a:t>íficamente</a:t>
            </a:r>
            <a:r>
              <a:rPr lang="es-ES_tradnl" dirty="0" smtClean="0"/>
              <a:t> los métodos lógicos</a:t>
            </a:r>
            <a:r>
              <a:rPr lang="es-MX" dirty="0" smtClean="0"/>
              <a:t>, </a:t>
            </a:r>
            <a:r>
              <a:rPr lang="es-MX" dirty="0" smtClean="0"/>
              <a:t>asiéndole analizar </a:t>
            </a:r>
            <a:r>
              <a:rPr lang="es-MX" dirty="0" smtClean="0"/>
              <a:t>lo que entienden por an</a:t>
            </a:r>
            <a:r>
              <a:rPr lang="es-ES_tradnl" dirty="0" err="1" smtClean="0"/>
              <a:t>álisis</a:t>
            </a:r>
            <a:r>
              <a:rPr lang="es-ES_tradnl" dirty="0" smtClean="0"/>
              <a:t>, deducción, inducción entre otros términos.</a:t>
            </a:r>
            <a:endParaRPr lang="es-MX" dirty="0"/>
          </a:p>
        </p:txBody>
      </p:sp>
    </p:spTree>
    <p:extLst>
      <p:ext uri="{BB962C8B-B14F-4D97-AF65-F5344CB8AC3E}">
        <p14:creationId xmlns:p14="http://schemas.microsoft.com/office/powerpoint/2010/main" val="10653117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_tradnl" dirty="0" smtClean="0"/>
              <a:t>Diapositivas 4 - 6</a:t>
            </a:r>
            <a:endParaRPr lang="es-ES_tradnl" dirty="0"/>
          </a:p>
        </p:txBody>
      </p:sp>
      <p:sp>
        <p:nvSpPr>
          <p:cNvPr id="5" name="Marcador de contenido 4"/>
          <p:cNvSpPr>
            <a:spLocks noGrp="1"/>
          </p:cNvSpPr>
          <p:nvPr>
            <p:ph idx="1"/>
          </p:nvPr>
        </p:nvSpPr>
        <p:spPr/>
        <p:txBody>
          <a:bodyPr/>
          <a:lstStyle/>
          <a:p>
            <a:r>
              <a:rPr lang="es-ES_tradnl" dirty="0" smtClean="0"/>
              <a:t>El docente mediante la recuperaci</a:t>
            </a:r>
            <a:r>
              <a:rPr lang="es-ES_tradnl" dirty="0" smtClean="0"/>
              <a:t>ón de ideas construyen el concepto de </a:t>
            </a:r>
            <a:r>
              <a:rPr lang="es-ES_tradnl" dirty="0" err="1" smtClean="0"/>
              <a:t>metodo</a:t>
            </a:r>
            <a:r>
              <a:rPr lang="es-ES_tradnl" dirty="0" smtClean="0"/>
              <a:t> lógico, guía al alumno mediante explicación y profundización en el tema sobre los diferentes tipos de métodos lógicos que hay</a:t>
            </a:r>
          </a:p>
          <a:p>
            <a:r>
              <a:rPr lang="es-ES_tradnl" dirty="0" smtClean="0"/>
              <a:t>El discente genera a partir de la lluvia de ideas un mapa mental sobre los diferentes tipos de métodos lógicos que estudiará en este tema.</a:t>
            </a:r>
            <a:endParaRPr lang="es-ES_tradnl" dirty="0"/>
          </a:p>
        </p:txBody>
      </p:sp>
    </p:spTree>
    <p:extLst>
      <p:ext uri="{BB962C8B-B14F-4D97-AF65-F5344CB8AC3E}">
        <p14:creationId xmlns:p14="http://schemas.microsoft.com/office/powerpoint/2010/main" val="19509559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Diapositivas 7 - 31</a:t>
            </a:r>
            <a:endParaRPr lang="es-ES_tradnl" dirty="0"/>
          </a:p>
        </p:txBody>
      </p:sp>
      <p:sp>
        <p:nvSpPr>
          <p:cNvPr id="3" name="Marcador de contenido 2"/>
          <p:cNvSpPr>
            <a:spLocks noGrp="1"/>
          </p:cNvSpPr>
          <p:nvPr>
            <p:ph idx="1"/>
          </p:nvPr>
        </p:nvSpPr>
        <p:spPr/>
        <p:txBody>
          <a:bodyPr/>
          <a:lstStyle/>
          <a:p>
            <a:r>
              <a:rPr lang="es-ES_tradnl" dirty="0" smtClean="0"/>
              <a:t>El docente explicar</a:t>
            </a:r>
            <a:r>
              <a:rPr lang="es-ES_tradnl" dirty="0" smtClean="0"/>
              <a:t>á los diferentes tipos de métodos lógicos que hay, las características,  los procedimientos que cada uno utiliza así como los tipos o clasificación de estos.</a:t>
            </a:r>
          </a:p>
          <a:p>
            <a:r>
              <a:rPr lang="es-ES_tradnl" dirty="0" smtClean="0"/>
              <a:t>Terminando cada método proporciona a los alumnos material impreso en donde se ilustran casos en donde se aplica el método analizado, pidiéndole que identifiquen dentro de la investigación cada una de las fases que el método presenta</a:t>
            </a:r>
            <a:endParaRPr lang="es-ES_tradnl" dirty="0"/>
          </a:p>
        </p:txBody>
      </p:sp>
    </p:spTree>
    <p:extLst>
      <p:ext uri="{BB962C8B-B14F-4D97-AF65-F5344CB8AC3E}">
        <p14:creationId xmlns:p14="http://schemas.microsoft.com/office/powerpoint/2010/main" val="13048117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Diapositiva 32</a:t>
            </a:r>
            <a:endParaRPr lang="es-ES_tradnl" dirty="0"/>
          </a:p>
        </p:txBody>
      </p:sp>
      <p:sp>
        <p:nvSpPr>
          <p:cNvPr id="3" name="Marcador de contenido 2"/>
          <p:cNvSpPr>
            <a:spLocks noGrp="1"/>
          </p:cNvSpPr>
          <p:nvPr>
            <p:ph idx="1"/>
          </p:nvPr>
        </p:nvSpPr>
        <p:spPr/>
        <p:txBody>
          <a:bodyPr>
            <a:normAutofit/>
          </a:bodyPr>
          <a:lstStyle/>
          <a:p>
            <a:r>
              <a:rPr lang="es-ES_tradnl" sz="2400" dirty="0" smtClean="0"/>
              <a:t>El docente genera una mesa de debate para cerrar </a:t>
            </a:r>
            <a:r>
              <a:rPr lang="es-ES_tradnl" sz="2400" smtClean="0"/>
              <a:t>la temática </a:t>
            </a:r>
            <a:r>
              <a:rPr lang="es-ES_tradnl" sz="2400" dirty="0" smtClean="0"/>
              <a:t>en donde los </a:t>
            </a:r>
            <a:r>
              <a:rPr lang="es-ES_tradnl" sz="2400" smtClean="0"/>
              <a:t>alumnos expondrán </a:t>
            </a:r>
            <a:r>
              <a:rPr lang="es-ES_tradnl" sz="2400" dirty="0" smtClean="0"/>
              <a:t>sus opiniones sobre las ventajas y desventajas as</a:t>
            </a:r>
            <a:r>
              <a:rPr lang="es-ES_tradnl" sz="2400" dirty="0" smtClean="0"/>
              <a:t>í como cuando se deben de aplicar los métodos y en las investigaciones a las que </a:t>
            </a:r>
            <a:r>
              <a:rPr lang="es-ES_tradnl" sz="2400" smtClean="0"/>
              <a:t>van dirigidos.</a:t>
            </a:r>
            <a:endParaRPr lang="es-ES_tradnl" sz="2400"/>
          </a:p>
        </p:txBody>
      </p:sp>
    </p:spTree>
    <p:extLst>
      <p:ext uri="{BB962C8B-B14F-4D97-AF65-F5344CB8AC3E}">
        <p14:creationId xmlns:p14="http://schemas.microsoft.com/office/powerpoint/2010/main" val="2145854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 lógico: definición</a:t>
            </a:r>
            <a:endParaRPr lang="es-MX" dirty="0"/>
          </a:p>
        </p:txBody>
      </p:sp>
      <p:sp>
        <p:nvSpPr>
          <p:cNvPr id="3" name="Marcador de contenido 2"/>
          <p:cNvSpPr>
            <a:spLocks noGrp="1"/>
          </p:cNvSpPr>
          <p:nvPr>
            <p:ph idx="1"/>
          </p:nvPr>
        </p:nvSpPr>
        <p:spPr/>
        <p:txBody>
          <a:bodyPr>
            <a:normAutofit lnSpcReduction="10000"/>
          </a:bodyPr>
          <a:lstStyle/>
          <a:p>
            <a:r>
              <a:rPr lang="es-MX" sz="2400" dirty="0"/>
              <a:t>Conjunto de reglas o medios que se han de seguir </a:t>
            </a:r>
            <a:r>
              <a:rPr lang="es-MX" sz="2400" dirty="0" smtClean="0"/>
              <a:t>o emplear </a:t>
            </a:r>
            <a:r>
              <a:rPr lang="es-MX" sz="2400" dirty="0"/>
              <a:t>para redescubrir la verdad o para que </a:t>
            </a:r>
            <a:r>
              <a:rPr lang="es-MX" sz="2400" dirty="0" smtClean="0"/>
              <a:t>la demuestre </a:t>
            </a:r>
            <a:r>
              <a:rPr lang="es-MX" sz="2400" dirty="0"/>
              <a:t>el profesor. Son comunes en todas </a:t>
            </a:r>
            <a:r>
              <a:rPr lang="es-MX" sz="2400" dirty="0" smtClean="0"/>
              <a:t>las disciplinas </a:t>
            </a:r>
            <a:r>
              <a:rPr lang="es-MX" sz="2400" dirty="0"/>
              <a:t>en las que tenga que ver con el saber</a:t>
            </a:r>
            <a:r>
              <a:rPr lang="es-MX" sz="2400" dirty="0" smtClean="0"/>
              <a:t>.</a:t>
            </a:r>
          </a:p>
          <a:p>
            <a:r>
              <a:rPr lang="es-MX" sz="2400" dirty="0"/>
              <a:t>Son Métodos Lógicos aquellos que permiten la obtención o producción del </a:t>
            </a:r>
            <a:r>
              <a:rPr lang="es-MX" sz="2400" dirty="0" smtClean="0"/>
              <a:t>conocimiento.</a:t>
            </a:r>
          </a:p>
          <a:p>
            <a:r>
              <a:rPr lang="es-MX" sz="2400" dirty="0"/>
              <a:t>Se basan en la utilización del pensamiento en sus funciones de deducción, análisis y síntesis</a:t>
            </a:r>
          </a:p>
        </p:txBody>
      </p:sp>
    </p:spTree>
    <p:extLst>
      <p:ext uri="{BB962C8B-B14F-4D97-AF65-F5344CB8AC3E}">
        <p14:creationId xmlns:p14="http://schemas.microsoft.com/office/powerpoint/2010/main" val="410094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09712" y="876300"/>
            <a:ext cx="9172575" cy="5105400"/>
          </a:xfrm>
          <a:prstGeom prst="rect">
            <a:avLst/>
          </a:prstGeom>
        </p:spPr>
      </p:pic>
    </p:spTree>
    <p:extLst>
      <p:ext uri="{BB962C8B-B14F-4D97-AF65-F5344CB8AC3E}">
        <p14:creationId xmlns:p14="http://schemas.microsoft.com/office/powerpoint/2010/main" val="3888058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Tipos de métodos lógicos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810269369"/>
              </p:ext>
            </p:extLst>
          </p:nvPr>
        </p:nvGraphicFramePr>
        <p:xfrm>
          <a:off x="1058091" y="1959429"/>
          <a:ext cx="10319657" cy="4454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83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 Analítico</a:t>
            </a:r>
            <a:endParaRPr lang="es-MX" dirty="0"/>
          </a:p>
        </p:txBody>
      </p:sp>
      <p:sp>
        <p:nvSpPr>
          <p:cNvPr id="3" name="Marcador de contenido 2"/>
          <p:cNvSpPr>
            <a:spLocks noGrp="1"/>
          </p:cNvSpPr>
          <p:nvPr>
            <p:ph idx="1"/>
          </p:nvPr>
        </p:nvSpPr>
        <p:spPr/>
        <p:txBody>
          <a:bodyPr>
            <a:normAutofit fontScale="92500"/>
          </a:bodyPr>
          <a:lstStyle/>
          <a:p>
            <a:r>
              <a:rPr lang="es-ES" dirty="0" smtClean="0"/>
              <a:t>Etimología:</a:t>
            </a:r>
          </a:p>
          <a:p>
            <a:pPr lvl="1"/>
            <a:r>
              <a:rPr lang="es-MX" dirty="0"/>
              <a:t>Proviene del griego "</a:t>
            </a:r>
            <a:r>
              <a:rPr lang="es-MX" dirty="0" err="1"/>
              <a:t>analusis</a:t>
            </a:r>
            <a:r>
              <a:rPr lang="es-MX" dirty="0"/>
              <a:t>" que significa separación del todo en sus partes o elementos constitutivos; significa también disociación, descomposición; si las partes son materialmente separables se denominan: elementos y, si son mentalmente discernibles, se denominan caracteres</a:t>
            </a:r>
            <a:r>
              <a:rPr lang="es-MX" dirty="0" smtClean="0"/>
              <a:t>.</a:t>
            </a:r>
          </a:p>
          <a:p>
            <a:r>
              <a:rPr lang="es-ES" dirty="0" smtClean="0"/>
              <a:t>Concepto:</a:t>
            </a:r>
          </a:p>
          <a:p>
            <a:pPr lvl="1"/>
            <a:r>
              <a:rPr lang="es-MX" dirty="0"/>
              <a:t>Se distinguen los elementos de un fenómeno y se procede a revisar ordenadamente cada uno de ellos por separado. La física, la química y la biología utilizan este método; a partir de la experimentación y el análisis de gran número de casos se establecen leyes universales. Consiste en la extracción de las partes de un todo, con el objeto de estudiarlas y examinarlas por separado, para ver, por ejemplo las relaciones entre las mismas.</a:t>
            </a:r>
          </a:p>
        </p:txBody>
      </p:sp>
    </p:spTree>
    <p:extLst>
      <p:ext uri="{BB962C8B-B14F-4D97-AF65-F5344CB8AC3E}">
        <p14:creationId xmlns:p14="http://schemas.microsoft.com/office/powerpoint/2010/main" val="4018059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CLASES DE ANÁLISIS</a:t>
            </a:r>
            <a:endParaRPr lang="es-MX" dirty="0"/>
          </a:p>
        </p:txBody>
      </p:sp>
      <p:sp>
        <p:nvSpPr>
          <p:cNvPr id="3" name="Marcador de contenido 2"/>
          <p:cNvSpPr>
            <a:spLocks noGrp="1"/>
          </p:cNvSpPr>
          <p:nvPr>
            <p:ph idx="1"/>
          </p:nvPr>
        </p:nvSpPr>
        <p:spPr>
          <a:xfrm>
            <a:off x="1084216" y="2521132"/>
            <a:ext cx="10371909" cy="4010298"/>
          </a:xfrm>
        </p:spPr>
        <p:txBody>
          <a:bodyPr>
            <a:normAutofit/>
          </a:bodyPr>
          <a:lstStyle/>
          <a:p>
            <a:r>
              <a:rPr lang="es-MX" b="1" dirty="0"/>
              <a:t>POR LA NATURALEZA DEL OBJETO </a:t>
            </a:r>
            <a:r>
              <a:rPr lang="es-MX" b="1" dirty="0" smtClean="0"/>
              <a:t>ANALIZADO</a:t>
            </a:r>
          </a:p>
          <a:p>
            <a:r>
              <a:rPr lang="es-MX" b="1" dirty="0" smtClean="0"/>
              <a:t>Análisis</a:t>
            </a:r>
            <a:r>
              <a:rPr lang="pt-BR" b="1" dirty="0" smtClean="0"/>
              <a:t> </a:t>
            </a:r>
            <a:r>
              <a:rPr lang="pt-BR" b="1" dirty="0"/>
              <a:t>Real o Empírico.</a:t>
            </a:r>
          </a:p>
          <a:p>
            <a:pPr lvl="1"/>
            <a:r>
              <a:rPr lang="es-MX" dirty="0"/>
              <a:t>Cuando se separa un objeto real en sus elementos. Ejemplo: separar </a:t>
            </a:r>
            <a:r>
              <a:rPr lang="es-MX" dirty="0" smtClean="0"/>
              <a:t>una máquina </a:t>
            </a:r>
            <a:r>
              <a:rPr lang="es-MX" dirty="0"/>
              <a:t>en sus partes.</a:t>
            </a:r>
          </a:p>
          <a:p>
            <a:r>
              <a:rPr lang="es-MX" b="1" dirty="0" smtClean="0"/>
              <a:t>Análisis</a:t>
            </a:r>
            <a:r>
              <a:rPr lang="pt-BR" b="1" dirty="0" smtClean="0"/>
              <a:t> </a:t>
            </a:r>
            <a:r>
              <a:rPr lang="pt-BR" b="1" dirty="0"/>
              <a:t>Racional o mental.</a:t>
            </a:r>
          </a:p>
          <a:p>
            <a:pPr lvl="1"/>
            <a:r>
              <a:rPr lang="es-MX" dirty="0"/>
              <a:t>Se realiza con las ideas o conceptos separando los caracteres de los </a:t>
            </a:r>
            <a:r>
              <a:rPr lang="es-MX" dirty="0" smtClean="0"/>
              <a:t>objetos idealmente</a:t>
            </a:r>
            <a:r>
              <a:rPr lang="es-MX" dirty="0"/>
              <a:t>. Ejemplo, del concepto circunferencia: por análisis extraemos </a:t>
            </a:r>
            <a:r>
              <a:rPr lang="es-MX" dirty="0" smtClean="0"/>
              <a:t>que es </a:t>
            </a:r>
            <a:r>
              <a:rPr lang="es-MX" dirty="0"/>
              <a:t>una curva, que es cerrada y que sus puntos equidistan del centro.</a:t>
            </a:r>
          </a:p>
          <a:p>
            <a:r>
              <a:rPr lang="es-MX" b="1" dirty="0" smtClean="0"/>
              <a:t>Análisis </a:t>
            </a:r>
            <a:r>
              <a:rPr lang="es-MX" b="1" dirty="0"/>
              <a:t>Verbal.</a:t>
            </a:r>
          </a:p>
          <a:p>
            <a:pPr lvl="1"/>
            <a:r>
              <a:rPr lang="es-MX" dirty="0"/>
              <a:t>Se hace con palabras escritas o habladas, así los términos se toman </a:t>
            </a:r>
            <a:r>
              <a:rPr lang="es-MX" dirty="0" smtClean="0"/>
              <a:t>como objetos </a:t>
            </a:r>
            <a:r>
              <a:rPr lang="es-MX" dirty="0"/>
              <a:t>sensibles y no simplemente como expresiones externas de juicios </a:t>
            </a:r>
            <a:r>
              <a:rPr lang="es-MX" dirty="0" smtClean="0"/>
              <a:t>o conceptos</a:t>
            </a:r>
            <a:r>
              <a:rPr lang="es-MX" dirty="0"/>
              <a:t>, discursos, pensamientos.</a:t>
            </a:r>
          </a:p>
        </p:txBody>
      </p:sp>
    </p:spTree>
    <p:extLst>
      <p:ext uri="{BB962C8B-B14F-4D97-AF65-F5344CB8AC3E}">
        <p14:creationId xmlns:p14="http://schemas.microsoft.com/office/powerpoint/2010/main" val="805605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CLASES DE ANÁLISIS</a:t>
            </a:r>
            <a:endParaRPr lang="es-MX" dirty="0"/>
          </a:p>
        </p:txBody>
      </p:sp>
      <p:sp>
        <p:nvSpPr>
          <p:cNvPr id="3" name="Marcador de contenido 2"/>
          <p:cNvSpPr>
            <a:spLocks noGrp="1"/>
          </p:cNvSpPr>
          <p:nvPr>
            <p:ph idx="1"/>
          </p:nvPr>
        </p:nvSpPr>
        <p:spPr>
          <a:xfrm>
            <a:off x="1162593" y="2325189"/>
            <a:ext cx="9797143" cy="4088673"/>
          </a:xfrm>
        </p:spPr>
        <p:txBody>
          <a:bodyPr>
            <a:normAutofit fontScale="62500" lnSpcReduction="20000"/>
          </a:bodyPr>
          <a:lstStyle/>
          <a:p>
            <a:r>
              <a:rPr lang="es-MX" b="1" dirty="0"/>
              <a:t>POR EL GRADO </a:t>
            </a:r>
            <a:r>
              <a:rPr lang="es-MX" b="1" dirty="0" smtClean="0"/>
              <a:t>DE PROFUNDIDAD</a:t>
            </a:r>
          </a:p>
          <a:p>
            <a:r>
              <a:rPr lang="es-MX" b="1" dirty="0" smtClean="0"/>
              <a:t>ANÁLISIS </a:t>
            </a:r>
            <a:r>
              <a:rPr lang="es-MX" b="1" dirty="0"/>
              <a:t>ELEMENTAL.</a:t>
            </a:r>
          </a:p>
          <a:p>
            <a:pPr lvl="1"/>
            <a:r>
              <a:rPr lang="es-MX" dirty="0"/>
              <a:t>Es la separación de un todo en sus partes sin tener mucho en cuenta las relaciones que </a:t>
            </a:r>
            <a:r>
              <a:rPr lang="es-MX" dirty="0" smtClean="0"/>
              <a:t>guardan. Este </a:t>
            </a:r>
            <a:r>
              <a:rPr lang="es-MX" dirty="0"/>
              <a:t>a su vez, puede ser:</a:t>
            </a:r>
          </a:p>
          <a:p>
            <a:pPr lvl="2"/>
            <a:r>
              <a:rPr lang="es-MX" dirty="0" smtClean="0"/>
              <a:t>Análisis </a:t>
            </a:r>
            <a:r>
              <a:rPr lang="es-MX" dirty="0"/>
              <a:t>descriptivo. Es la separación de elementos coexistentes. Ejemplo, la descripción </a:t>
            </a:r>
            <a:r>
              <a:rPr lang="es-MX" dirty="0" smtClean="0"/>
              <a:t>de animales</a:t>
            </a:r>
            <a:r>
              <a:rPr lang="es-MX" dirty="0"/>
              <a:t>, plantas, montañas.</a:t>
            </a:r>
          </a:p>
          <a:p>
            <a:pPr lvl="2"/>
            <a:r>
              <a:rPr lang="es-MX" dirty="0" smtClean="0"/>
              <a:t>Análisis </a:t>
            </a:r>
            <a:r>
              <a:rPr lang="es-MX" dirty="0"/>
              <a:t>Narrativo. Separa unos elementos que se suceden en el tiempo, siguiendo un </a:t>
            </a:r>
            <a:r>
              <a:rPr lang="es-MX" dirty="0" smtClean="0"/>
              <a:t>simple ordenamiento </a:t>
            </a:r>
            <a:r>
              <a:rPr lang="es-MX" dirty="0"/>
              <a:t>cronológico. Ejemplo: cuando se narra una excursión. Este análisis no tiene </a:t>
            </a:r>
            <a:r>
              <a:rPr lang="es-MX" dirty="0" smtClean="0"/>
              <a:t>orden lógico</a:t>
            </a:r>
            <a:r>
              <a:rPr lang="es-MX" dirty="0"/>
              <a:t>.</a:t>
            </a:r>
          </a:p>
          <a:p>
            <a:r>
              <a:rPr lang="es-MX" b="1" dirty="0" smtClean="0"/>
              <a:t>ANÁLISIS </a:t>
            </a:r>
            <a:r>
              <a:rPr lang="es-MX" b="1" dirty="0"/>
              <a:t>CAUSAL.</a:t>
            </a:r>
          </a:p>
          <a:p>
            <a:pPr lvl="1"/>
            <a:r>
              <a:rPr lang="es-MX" dirty="0"/>
              <a:t>Es la separación o descomposición de un fenómeno en sus partes atendiendo a las relaciones </a:t>
            </a:r>
            <a:r>
              <a:rPr lang="es-MX" dirty="0" smtClean="0"/>
              <a:t>de causa-efecto</a:t>
            </a:r>
            <a:r>
              <a:rPr lang="es-MX" dirty="0"/>
              <a:t>, e1l1lcontrada una causa, está explicado. Ejemplo: cuando encontramos las </a:t>
            </a:r>
            <a:r>
              <a:rPr lang="es-MX" dirty="0" smtClean="0"/>
              <a:t>causas de </a:t>
            </a:r>
            <a:r>
              <a:rPr lang="es-MX" dirty="0"/>
              <a:t>una infección, de un terremoto.</a:t>
            </a:r>
          </a:p>
          <a:p>
            <a:r>
              <a:rPr lang="es-MX" b="1" dirty="0" smtClean="0"/>
              <a:t>ANÁLISIS </a:t>
            </a:r>
            <a:r>
              <a:rPr lang="es-MX" b="1" dirty="0"/>
              <a:t>LÓGICO.</a:t>
            </a:r>
          </a:p>
          <a:p>
            <a:pPr lvl="1"/>
            <a:r>
              <a:rPr lang="es-MX" dirty="0"/>
              <a:t>Es el más perfecto de todos, porque además de establecer la relación causal de </a:t>
            </a:r>
            <a:r>
              <a:rPr lang="es-MX" dirty="0" smtClean="0"/>
              <a:t>los hechos</a:t>
            </a:r>
            <a:r>
              <a:rPr lang="es-MX" dirty="0"/>
              <a:t>, corrige sus posibles consecuencias, ejemplo; en la Guerra del Pacífico: analizamos </a:t>
            </a:r>
            <a:r>
              <a:rPr lang="es-MX" dirty="0" smtClean="0"/>
              <a:t>las causas</a:t>
            </a:r>
            <a:r>
              <a:rPr lang="es-MX" dirty="0"/>
              <a:t>, episodios y consecuencias para el país.</a:t>
            </a:r>
          </a:p>
          <a:p>
            <a:r>
              <a:rPr lang="es-MX" b="1" dirty="0" smtClean="0"/>
              <a:t>ANÁLISIS </a:t>
            </a:r>
            <a:r>
              <a:rPr lang="es-MX" b="1" dirty="0"/>
              <a:t>CIENTÍFICO.</a:t>
            </a:r>
          </a:p>
          <a:p>
            <a:pPr lvl="1"/>
            <a:r>
              <a:rPr lang="es-MX" dirty="0"/>
              <a:t>Parte del todo a los principios inmediatos y luego a los elementos sin interesarle la aplicación </a:t>
            </a:r>
            <a:r>
              <a:rPr lang="es-MX" dirty="0" smtClean="0"/>
              <a:t>o utilidad </a:t>
            </a:r>
            <a:r>
              <a:rPr lang="es-MX" dirty="0"/>
              <a:t>que se deriven.</a:t>
            </a:r>
          </a:p>
          <a:p>
            <a:r>
              <a:rPr lang="es-MX" b="1" dirty="0" smtClean="0"/>
              <a:t>ANÁLISIS </a:t>
            </a:r>
            <a:r>
              <a:rPr lang="es-MX" b="1" dirty="0"/>
              <a:t>DIDÁCTICO.</a:t>
            </a:r>
          </a:p>
          <a:p>
            <a:r>
              <a:rPr lang="es-MX" dirty="0"/>
              <a:t>Parte de lo aparente y llamativo hasta llegar a los verdaderos elementos constitutivos. </a:t>
            </a:r>
            <a:r>
              <a:rPr lang="es-MX" dirty="0" smtClean="0"/>
              <a:t>Es orientado </a:t>
            </a:r>
            <a:r>
              <a:rPr lang="es-MX" dirty="0"/>
              <a:t>por el ¡profesor y menos rígido que el científico</a:t>
            </a:r>
          </a:p>
        </p:txBody>
      </p:sp>
    </p:spTree>
    <p:extLst>
      <p:ext uri="{BB962C8B-B14F-4D97-AF65-F5344CB8AC3E}">
        <p14:creationId xmlns:p14="http://schemas.microsoft.com/office/powerpoint/2010/main" val="144792756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TM10001115[[fn=Paquete]]</Template>
  <TotalTime>206</TotalTime>
  <Words>3030</Words>
  <Application>Microsoft Macintosh PowerPoint</Application>
  <PresentationFormat>Panorámica</PresentationFormat>
  <Paragraphs>183</Paragraphs>
  <Slides>38</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38</vt:i4>
      </vt:variant>
    </vt:vector>
  </HeadingPairs>
  <TitlesOfParts>
    <vt:vector size="41" baseType="lpstr">
      <vt:lpstr>Gill Sans MT</vt:lpstr>
      <vt:lpstr>Arial</vt:lpstr>
      <vt:lpstr>Parcel</vt:lpstr>
      <vt:lpstr>Universidad Autónoma del Estado de México Centro Universitario UAEM Temascaltepec Licenciatura en Informática Administrativa Unidad de Aprendizaje: Metodología de la investigación</vt:lpstr>
      <vt:lpstr>UNIDAD DE COMPETENCIA II  </vt:lpstr>
      <vt:lpstr>Contenido</vt:lpstr>
      <vt:lpstr>Método lógico: definición</vt:lpstr>
      <vt:lpstr>Presentación de PowerPoint</vt:lpstr>
      <vt:lpstr>Tipos de métodos lógicos</vt:lpstr>
      <vt:lpstr>Método Analítico</vt:lpstr>
      <vt:lpstr>CLASES DE ANÁLISIS</vt:lpstr>
      <vt:lpstr>CLASES DE ANÁLISIS</vt:lpstr>
      <vt:lpstr>PROCEDIMIENTOS</vt:lpstr>
      <vt:lpstr>Método sintético</vt:lpstr>
      <vt:lpstr>Procedimientos</vt:lpstr>
      <vt:lpstr>Presentación de PowerPoint</vt:lpstr>
      <vt:lpstr>Presentación de PowerPoint</vt:lpstr>
      <vt:lpstr>Presentación de PowerPoint</vt:lpstr>
      <vt:lpstr>Presentación de PowerPoint</vt:lpstr>
      <vt:lpstr>Presentación de PowerPoint</vt:lpstr>
      <vt:lpstr>Método Inductivo</vt:lpstr>
      <vt:lpstr>Clases de inducción</vt:lpstr>
      <vt:lpstr>Presentación de PowerPoint</vt:lpstr>
      <vt:lpstr>Presentación de PowerPoint</vt:lpstr>
      <vt:lpstr>Método deductivo</vt:lpstr>
      <vt:lpstr>Presentación de PowerPoint</vt:lpstr>
      <vt:lpstr>Clasificación</vt:lpstr>
      <vt:lpstr>procedimiento</vt:lpstr>
      <vt:lpstr>Presentación de PowerPoint</vt:lpstr>
      <vt:lpstr>Presentación de PowerPoint</vt:lpstr>
      <vt:lpstr>Presentación de PowerPoint</vt:lpstr>
      <vt:lpstr>Método dialéctico</vt:lpstr>
      <vt:lpstr>Procedimiento</vt:lpstr>
      <vt:lpstr>Método histórico</vt:lpstr>
      <vt:lpstr>¿Preguntas?</vt:lpstr>
      <vt:lpstr>Referencias Bibliográficas</vt:lpstr>
      <vt:lpstr>Guion explicativo</vt:lpstr>
      <vt:lpstr>Diapositivas 1-3</vt:lpstr>
      <vt:lpstr>Diapositivas 4 - 6</vt:lpstr>
      <vt:lpstr>Diapositivas 7 - 31</vt:lpstr>
      <vt:lpstr>Diapositiva 32</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II  </dc:title>
  <dc:creator>Coordinación Académi</dc:creator>
  <cp:lastModifiedBy>Gisela Baena</cp:lastModifiedBy>
  <cp:revision>30</cp:revision>
  <dcterms:created xsi:type="dcterms:W3CDTF">2017-10-20T14:08:55Z</dcterms:created>
  <dcterms:modified xsi:type="dcterms:W3CDTF">2017-10-20T23:59:50Z</dcterms:modified>
</cp:coreProperties>
</file>