
<file path=[Content_Types].xml><?xml version="1.0" encoding="utf-8"?>
<Types xmlns="http://schemas.openxmlformats.org/package/2006/content-types">
  <Default Extension="png" ContentType="image/png"/>
  <Default Extension="svg" ContentType="image/svg+xml"/>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33"/>
  </p:notesMasterIdLst>
  <p:sldIdLst>
    <p:sldId id="256" r:id="rId2"/>
    <p:sldId id="257" r:id="rId3"/>
    <p:sldId id="266" r:id="rId4"/>
    <p:sldId id="267" r:id="rId5"/>
    <p:sldId id="268" r:id="rId6"/>
    <p:sldId id="258" r:id="rId7"/>
    <p:sldId id="269" r:id="rId8"/>
    <p:sldId id="270" r:id="rId9"/>
    <p:sldId id="259" r:id="rId10"/>
    <p:sldId id="260" r:id="rId11"/>
    <p:sldId id="273" r:id="rId12"/>
    <p:sldId id="277" r:id="rId13"/>
    <p:sldId id="271" r:id="rId14"/>
    <p:sldId id="279" r:id="rId15"/>
    <p:sldId id="280" r:id="rId16"/>
    <p:sldId id="283" r:id="rId17"/>
    <p:sldId id="281" r:id="rId18"/>
    <p:sldId id="284" r:id="rId19"/>
    <p:sldId id="285" r:id="rId20"/>
    <p:sldId id="286" r:id="rId21"/>
    <p:sldId id="275" r:id="rId22"/>
    <p:sldId id="272" r:id="rId23"/>
    <p:sldId id="274" r:id="rId24"/>
    <p:sldId id="276" r:id="rId25"/>
    <p:sldId id="278" r:id="rId26"/>
    <p:sldId id="287" r:id="rId27"/>
    <p:sldId id="288" r:id="rId28"/>
    <p:sldId id="291" r:id="rId29"/>
    <p:sldId id="289" r:id="rId30"/>
    <p:sldId id="290" r:id="rId31"/>
    <p:sldId id="292" r:id="rId3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306799F8-075E-4A3A-A7F6-7FBC6576F1A4}" styleName="Estilo temático 2 - Énfasis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147" autoAdjust="0"/>
    <p:restoredTop sz="67614" autoAdjust="0"/>
  </p:normalViewPr>
  <p:slideViewPr>
    <p:cSldViewPr snapToGrid="0">
      <p:cViewPr varScale="1">
        <p:scale>
          <a:sx n="37" d="100"/>
          <a:sy n="37" d="100"/>
        </p:scale>
        <p:origin x="1315" y="19"/>
      </p:cViewPr>
      <p:guideLst/>
    </p:cSldViewPr>
  </p:slideViewPr>
  <p:notesTextViewPr>
    <p:cViewPr>
      <p:scale>
        <a:sx n="1" d="1"/>
        <a:sy n="1" d="1"/>
      </p:scale>
      <p:origin x="0" y="0"/>
    </p:cViewPr>
  </p:notesTextViewPr>
  <p:sorterViewPr>
    <p:cViewPr>
      <p:scale>
        <a:sx n="46" d="100"/>
        <a:sy n="4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package" Target="../embeddings/Hoja_de_c_lculo_de_Microsoft_Excel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s-MX"/>
        </a:p>
      </c:txPr>
    </c:title>
    <c:autoTitleDeleted val="0"/>
    <c:plotArea>
      <c:layout/>
      <c:doughnutChart>
        <c:varyColors val="1"/>
        <c:ser>
          <c:idx val="0"/>
          <c:order val="0"/>
          <c:tx>
            <c:strRef>
              <c:f>Hoja1!$B$1</c:f>
              <c:strCache>
                <c:ptCount val="1"/>
                <c:pt idx="0">
                  <c:v>ACTIVIDADES ECONÓMICAS</c:v>
                </c:pt>
              </c:strCache>
            </c:strRef>
          </c:tx>
          <c:dPt>
            <c:idx val="0"/>
            <c:bubble3D val="0"/>
            <c:spPr>
              <a:solidFill>
                <a:schemeClr val="accent2"/>
              </a:solidFill>
              <a:ln w="19050">
                <a:solidFill>
                  <a:schemeClr val="lt1"/>
                </a:solidFill>
              </a:ln>
              <a:effectLst/>
            </c:spPr>
            <c:extLst xmlns:c16r2="http://schemas.microsoft.com/office/drawing/2015/06/chart">
              <c:ext xmlns:c16="http://schemas.microsoft.com/office/drawing/2014/chart" uri="{C3380CC4-5D6E-409C-BE32-E72D297353CC}">
                <c16:uniqueId val="{00000001-DF38-49A9-995C-D147351E630D}"/>
              </c:ext>
            </c:extLst>
          </c:dPt>
          <c:dPt>
            <c:idx val="1"/>
            <c:bubble3D val="0"/>
            <c:spPr>
              <a:solidFill>
                <a:schemeClr val="accent4"/>
              </a:solidFill>
              <a:ln w="19050">
                <a:solidFill>
                  <a:schemeClr val="lt1"/>
                </a:solidFill>
              </a:ln>
              <a:effectLst/>
            </c:spPr>
            <c:extLst xmlns:c16r2="http://schemas.microsoft.com/office/drawing/2015/06/chart">
              <c:ext xmlns:c16="http://schemas.microsoft.com/office/drawing/2014/chart" uri="{C3380CC4-5D6E-409C-BE32-E72D297353CC}">
                <c16:uniqueId val="{00000003-DF38-49A9-995C-D147351E630D}"/>
              </c:ext>
            </c:extLst>
          </c:dPt>
          <c:dPt>
            <c:idx val="2"/>
            <c:bubble3D val="0"/>
            <c:spPr>
              <a:solidFill>
                <a:schemeClr val="accent6"/>
              </a:solidFill>
              <a:ln w="19050">
                <a:solidFill>
                  <a:schemeClr val="lt1"/>
                </a:solidFill>
              </a:ln>
              <a:effectLst/>
            </c:spPr>
            <c:extLst xmlns:c16r2="http://schemas.microsoft.com/office/drawing/2015/06/chart">
              <c:ext xmlns:c16="http://schemas.microsoft.com/office/drawing/2014/chart" uri="{C3380CC4-5D6E-409C-BE32-E72D297353CC}">
                <c16:uniqueId val="{00000005-DF38-49A9-995C-D147351E630D}"/>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s-MX"/>
              </a:p>
            </c:txP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cat>
            <c:strRef>
              <c:f>Hoja1!$A$2:$A$4</c:f>
              <c:strCache>
                <c:ptCount val="3"/>
                <c:pt idx="0">
                  <c:v>Primario</c:v>
                </c:pt>
                <c:pt idx="1">
                  <c:v>Secundario</c:v>
                </c:pt>
                <c:pt idx="2">
                  <c:v>Terciario</c:v>
                </c:pt>
              </c:strCache>
            </c:strRef>
          </c:cat>
          <c:val>
            <c:numRef>
              <c:f>Hoja1!$B$2:$B$4</c:f>
              <c:numCache>
                <c:formatCode>0.00%</c:formatCode>
                <c:ptCount val="3"/>
                <c:pt idx="0">
                  <c:v>5.79E-2</c:v>
                </c:pt>
                <c:pt idx="1">
                  <c:v>0.33550000000000002</c:v>
                </c:pt>
                <c:pt idx="2">
                  <c:v>0.60599999999999998</c:v>
                </c:pt>
              </c:numCache>
            </c:numRef>
          </c:val>
          <c:extLst xmlns:c16r2="http://schemas.microsoft.com/office/drawing/2015/06/chart">
            <c:ext xmlns:c16="http://schemas.microsoft.com/office/drawing/2014/chart" uri="{C3380CC4-5D6E-409C-BE32-E72D297353CC}">
              <c16:uniqueId val="{00000000-A8FF-4A7D-818F-45F773C3043A}"/>
            </c:ext>
          </c:extLst>
        </c:ser>
        <c:dLbls>
          <c:showLegendKey val="0"/>
          <c:showVal val="0"/>
          <c:showCatName val="0"/>
          <c:showSerName val="0"/>
          <c:showPercent val="1"/>
          <c:showBubbleSize val="0"/>
          <c:showLeaderLines val="1"/>
        </c:dLbls>
        <c:firstSliceAng val="0"/>
        <c:holeSize val="75"/>
      </c:doughnut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MX"/>
        </a:p>
      </c:txPr>
    </c:legend>
    <c:plotVisOnly val="1"/>
    <c:dispBlanksAs val="gap"/>
    <c:showDLblsOverMax val="0"/>
  </c:chart>
  <c:spPr>
    <a:noFill/>
    <a:ln>
      <a:noFill/>
    </a:ln>
    <a:effectLst/>
  </c:spPr>
  <c:txPr>
    <a:bodyPr/>
    <a:lstStyle/>
    <a:p>
      <a:pPr>
        <a:defRPr/>
      </a:pPr>
      <a:endParaRPr lang="es-MX"/>
    </a:p>
  </c:txPr>
  <c:externalData r:id="rId3">
    <c:autoUpdate val="0"/>
  </c:externalData>
</c:chartSpace>
</file>

<file path=ppt/charts/colors1.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_rels/data3.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15.png"/><Relationship Id="rId1" Type="http://schemas.openxmlformats.org/officeDocument/2006/relationships/image" Target="../media/image14.png"/><Relationship Id="rId5" Type="http://schemas.openxmlformats.org/officeDocument/2006/relationships/image" Target="../media/image17.png"/><Relationship Id="rId4" Type="http://schemas.openxmlformats.org/officeDocument/2006/relationships/image" Target="../media/image16.pn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DB1FAEA-2103-4625-8A7A-ECF7BCF9FDFE}" type="doc">
      <dgm:prSet loTypeId="urn:microsoft.com/office/officeart/2009/3/layout/StepUpProcess" loCatId="process" qsTypeId="urn:microsoft.com/office/officeart/2005/8/quickstyle/simple1" qsCatId="simple" csTypeId="urn:microsoft.com/office/officeart/2005/8/colors/colorful1" csCatId="colorful" phldr="1"/>
      <dgm:spPr/>
      <dgm:t>
        <a:bodyPr/>
        <a:lstStyle/>
        <a:p>
          <a:endParaRPr lang="es-ES"/>
        </a:p>
      </dgm:t>
    </dgm:pt>
    <dgm:pt modelId="{BB60BDD5-C3E4-4CB3-BEB3-900FEC7FC172}">
      <dgm:prSet phldrT="[Texto]"/>
      <dgm:spPr/>
      <dgm:t>
        <a:bodyPr/>
        <a:lstStyle/>
        <a:p>
          <a:r>
            <a:rPr lang="es-ES" dirty="0"/>
            <a:t>Modelo econométrico</a:t>
          </a:r>
        </a:p>
      </dgm:t>
    </dgm:pt>
    <dgm:pt modelId="{8FF829A0-83E7-462B-804E-1AD7C45825BD}" type="parTrans" cxnId="{331D828F-A8A3-45F4-B247-ADFAFBC150F2}">
      <dgm:prSet/>
      <dgm:spPr/>
      <dgm:t>
        <a:bodyPr/>
        <a:lstStyle/>
        <a:p>
          <a:endParaRPr lang="es-ES"/>
        </a:p>
      </dgm:t>
    </dgm:pt>
    <dgm:pt modelId="{BD52DB76-74EA-4D65-BA6F-C1FEB94A1CEE}" type="sibTrans" cxnId="{331D828F-A8A3-45F4-B247-ADFAFBC150F2}">
      <dgm:prSet/>
      <dgm:spPr/>
      <dgm:t>
        <a:bodyPr/>
        <a:lstStyle/>
        <a:p>
          <a:endParaRPr lang="es-ES"/>
        </a:p>
      </dgm:t>
    </dgm:pt>
    <dgm:pt modelId="{CEE24FD4-7319-4C42-9419-B42917B095E4}">
      <dgm:prSet phldrT="[Texto]"/>
      <dgm:spPr/>
      <dgm:t>
        <a:bodyPr/>
        <a:lstStyle/>
        <a:p>
          <a:r>
            <a:rPr lang="es-ES" dirty="0"/>
            <a:t>Caracteriza el espacio geográfico</a:t>
          </a:r>
        </a:p>
      </dgm:t>
    </dgm:pt>
    <dgm:pt modelId="{0D462F4C-6231-47AD-AE6E-9AB988DCEF28}" type="parTrans" cxnId="{E6158FFE-F458-47E0-B3FA-C57883B00EDC}">
      <dgm:prSet/>
      <dgm:spPr/>
      <dgm:t>
        <a:bodyPr/>
        <a:lstStyle/>
        <a:p>
          <a:endParaRPr lang="es-ES"/>
        </a:p>
      </dgm:t>
    </dgm:pt>
    <dgm:pt modelId="{CF9B305C-7471-4BC9-A711-3321378EF46B}" type="sibTrans" cxnId="{E6158FFE-F458-47E0-B3FA-C57883B00EDC}">
      <dgm:prSet/>
      <dgm:spPr/>
      <dgm:t>
        <a:bodyPr/>
        <a:lstStyle/>
        <a:p>
          <a:endParaRPr lang="es-ES"/>
        </a:p>
      </dgm:t>
    </dgm:pt>
    <dgm:pt modelId="{FF48B4E7-D58E-4840-85AB-D412D99B2FE3}">
      <dgm:prSet phldrT="[Texto]"/>
      <dgm:spPr/>
      <dgm:t>
        <a:bodyPr/>
        <a:lstStyle/>
        <a:p>
          <a:r>
            <a:rPr lang="es-ES" dirty="0"/>
            <a:t>En función de las ramas de la actividad económica</a:t>
          </a:r>
        </a:p>
      </dgm:t>
    </dgm:pt>
    <dgm:pt modelId="{97FB240A-32CD-4283-8658-FB1C5EE3DEB3}" type="parTrans" cxnId="{57BE78A7-2816-4613-B8BB-439CC42B2D52}">
      <dgm:prSet/>
      <dgm:spPr/>
      <dgm:t>
        <a:bodyPr/>
        <a:lstStyle/>
        <a:p>
          <a:endParaRPr lang="es-ES"/>
        </a:p>
      </dgm:t>
    </dgm:pt>
    <dgm:pt modelId="{DB8B5E35-27EF-4283-8767-1037923897EA}" type="sibTrans" cxnId="{57BE78A7-2816-4613-B8BB-439CC42B2D52}">
      <dgm:prSet/>
      <dgm:spPr/>
      <dgm:t>
        <a:bodyPr/>
        <a:lstStyle/>
        <a:p>
          <a:endParaRPr lang="es-ES"/>
        </a:p>
      </dgm:t>
    </dgm:pt>
    <dgm:pt modelId="{09CBC8A8-2E1C-4973-A9A2-A67D9D1A13E8}" type="pres">
      <dgm:prSet presAssocID="{2DB1FAEA-2103-4625-8A7A-ECF7BCF9FDFE}" presName="rootnode" presStyleCnt="0">
        <dgm:presLayoutVars>
          <dgm:chMax/>
          <dgm:chPref/>
          <dgm:dir/>
          <dgm:animLvl val="lvl"/>
        </dgm:presLayoutVars>
      </dgm:prSet>
      <dgm:spPr/>
      <dgm:t>
        <a:bodyPr/>
        <a:lstStyle/>
        <a:p>
          <a:endParaRPr lang="es-MX"/>
        </a:p>
      </dgm:t>
    </dgm:pt>
    <dgm:pt modelId="{DE921906-6586-4910-8B78-AE75F3AA8BED}" type="pres">
      <dgm:prSet presAssocID="{BB60BDD5-C3E4-4CB3-BEB3-900FEC7FC172}" presName="composite" presStyleCnt="0"/>
      <dgm:spPr/>
    </dgm:pt>
    <dgm:pt modelId="{769634EE-AAF1-4CBF-979F-98358B023A43}" type="pres">
      <dgm:prSet presAssocID="{BB60BDD5-C3E4-4CB3-BEB3-900FEC7FC172}" presName="LShape" presStyleLbl="alignNode1" presStyleIdx="0" presStyleCnt="5"/>
      <dgm:spPr/>
    </dgm:pt>
    <dgm:pt modelId="{59D84432-AD9D-40D5-BC4B-D8CBA8207E8B}" type="pres">
      <dgm:prSet presAssocID="{BB60BDD5-C3E4-4CB3-BEB3-900FEC7FC172}" presName="ParentText" presStyleLbl="revTx" presStyleIdx="0" presStyleCnt="3">
        <dgm:presLayoutVars>
          <dgm:chMax val="0"/>
          <dgm:chPref val="0"/>
          <dgm:bulletEnabled val="1"/>
        </dgm:presLayoutVars>
      </dgm:prSet>
      <dgm:spPr/>
      <dgm:t>
        <a:bodyPr/>
        <a:lstStyle/>
        <a:p>
          <a:endParaRPr lang="es-MX"/>
        </a:p>
      </dgm:t>
    </dgm:pt>
    <dgm:pt modelId="{F509AF1C-F452-484B-937D-776E383D5F0C}" type="pres">
      <dgm:prSet presAssocID="{BB60BDD5-C3E4-4CB3-BEB3-900FEC7FC172}" presName="Triangle" presStyleLbl="alignNode1" presStyleIdx="1" presStyleCnt="5"/>
      <dgm:spPr/>
    </dgm:pt>
    <dgm:pt modelId="{A9B43D40-07C0-4B57-A563-A5725629372C}" type="pres">
      <dgm:prSet presAssocID="{BD52DB76-74EA-4D65-BA6F-C1FEB94A1CEE}" presName="sibTrans" presStyleCnt="0"/>
      <dgm:spPr/>
    </dgm:pt>
    <dgm:pt modelId="{129E01DB-CA04-45BE-8ABB-545B9877D3C6}" type="pres">
      <dgm:prSet presAssocID="{BD52DB76-74EA-4D65-BA6F-C1FEB94A1CEE}" presName="space" presStyleCnt="0"/>
      <dgm:spPr/>
    </dgm:pt>
    <dgm:pt modelId="{03E8849D-98B2-4AF5-98EE-B56F74341572}" type="pres">
      <dgm:prSet presAssocID="{CEE24FD4-7319-4C42-9419-B42917B095E4}" presName="composite" presStyleCnt="0"/>
      <dgm:spPr/>
    </dgm:pt>
    <dgm:pt modelId="{08E6085C-B37C-45AE-8AE7-D12C02D9C3EA}" type="pres">
      <dgm:prSet presAssocID="{CEE24FD4-7319-4C42-9419-B42917B095E4}" presName="LShape" presStyleLbl="alignNode1" presStyleIdx="2" presStyleCnt="5"/>
      <dgm:spPr/>
    </dgm:pt>
    <dgm:pt modelId="{CD116D3C-3906-42E3-9B05-A9F4BDD247F8}" type="pres">
      <dgm:prSet presAssocID="{CEE24FD4-7319-4C42-9419-B42917B095E4}" presName="ParentText" presStyleLbl="revTx" presStyleIdx="1" presStyleCnt="3">
        <dgm:presLayoutVars>
          <dgm:chMax val="0"/>
          <dgm:chPref val="0"/>
          <dgm:bulletEnabled val="1"/>
        </dgm:presLayoutVars>
      </dgm:prSet>
      <dgm:spPr/>
      <dgm:t>
        <a:bodyPr/>
        <a:lstStyle/>
        <a:p>
          <a:endParaRPr lang="es-MX"/>
        </a:p>
      </dgm:t>
    </dgm:pt>
    <dgm:pt modelId="{D1282727-C687-4E8E-AC81-EE1291377AD9}" type="pres">
      <dgm:prSet presAssocID="{CEE24FD4-7319-4C42-9419-B42917B095E4}" presName="Triangle" presStyleLbl="alignNode1" presStyleIdx="3" presStyleCnt="5"/>
      <dgm:spPr/>
    </dgm:pt>
    <dgm:pt modelId="{DE224082-ABB9-47F7-90BC-B8428DE24FAD}" type="pres">
      <dgm:prSet presAssocID="{CF9B305C-7471-4BC9-A711-3321378EF46B}" presName="sibTrans" presStyleCnt="0"/>
      <dgm:spPr/>
    </dgm:pt>
    <dgm:pt modelId="{FF0A4EDE-92B8-4C4B-8EAA-AC717178596E}" type="pres">
      <dgm:prSet presAssocID="{CF9B305C-7471-4BC9-A711-3321378EF46B}" presName="space" presStyleCnt="0"/>
      <dgm:spPr/>
    </dgm:pt>
    <dgm:pt modelId="{284E6B1B-0182-4074-A0C2-0A97708CA5D9}" type="pres">
      <dgm:prSet presAssocID="{FF48B4E7-D58E-4840-85AB-D412D99B2FE3}" presName="composite" presStyleCnt="0"/>
      <dgm:spPr/>
    </dgm:pt>
    <dgm:pt modelId="{C192CED9-8320-42EA-A865-2E9918E82587}" type="pres">
      <dgm:prSet presAssocID="{FF48B4E7-D58E-4840-85AB-D412D99B2FE3}" presName="LShape" presStyleLbl="alignNode1" presStyleIdx="4" presStyleCnt="5"/>
      <dgm:spPr/>
    </dgm:pt>
    <dgm:pt modelId="{B68873BE-FDEE-484A-A4EF-551CA750AB79}" type="pres">
      <dgm:prSet presAssocID="{FF48B4E7-D58E-4840-85AB-D412D99B2FE3}" presName="ParentText" presStyleLbl="revTx" presStyleIdx="2" presStyleCnt="3">
        <dgm:presLayoutVars>
          <dgm:chMax val="0"/>
          <dgm:chPref val="0"/>
          <dgm:bulletEnabled val="1"/>
        </dgm:presLayoutVars>
      </dgm:prSet>
      <dgm:spPr/>
      <dgm:t>
        <a:bodyPr/>
        <a:lstStyle/>
        <a:p>
          <a:endParaRPr lang="es-MX"/>
        </a:p>
      </dgm:t>
    </dgm:pt>
  </dgm:ptLst>
  <dgm:cxnLst>
    <dgm:cxn modelId="{BB1CDF28-0338-4410-A11E-A889A02AC8D3}" type="presOf" srcId="{CEE24FD4-7319-4C42-9419-B42917B095E4}" destId="{CD116D3C-3906-42E3-9B05-A9F4BDD247F8}" srcOrd="0" destOrd="0" presId="urn:microsoft.com/office/officeart/2009/3/layout/StepUpProcess"/>
    <dgm:cxn modelId="{E6158FFE-F458-47E0-B3FA-C57883B00EDC}" srcId="{2DB1FAEA-2103-4625-8A7A-ECF7BCF9FDFE}" destId="{CEE24FD4-7319-4C42-9419-B42917B095E4}" srcOrd="1" destOrd="0" parTransId="{0D462F4C-6231-47AD-AE6E-9AB988DCEF28}" sibTransId="{CF9B305C-7471-4BC9-A711-3321378EF46B}"/>
    <dgm:cxn modelId="{331D828F-A8A3-45F4-B247-ADFAFBC150F2}" srcId="{2DB1FAEA-2103-4625-8A7A-ECF7BCF9FDFE}" destId="{BB60BDD5-C3E4-4CB3-BEB3-900FEC7FC172}" srcOrd="0" destOrd="0" parTransId="{8FF829A0-83E7-462B-804E-1AD7C45825BD}" sibTransId="{BD52DB76-74EA-4D65-BA6F-C1FEB94A1CEE}"/>
    <dgm:cxn modelId="{225A130F-F5A3-41A9-8475-8CD631D3631F}" type="presOf" srcId="{BB60BDD5-C3E4-4CB3-BEB3-900FEC7FC172}" destId="{59D84432-AD9D-40D5-BC4B-D8CBA8207E8B}" srcOrd="0" destOrd="0" presId="urn:microsoft.com/office/officeart/2009/3/layout/StepUpProcess"/>
    <dgm:cxn modelId="{2E905EDF-1EE4-4743-9DC0-0EAC8C3778F2}" type="presOf" srcId="{2DB1FAEA-2103-4625-8A7A-ECF7BCF9FDFE}" destId="{09CBC8A8-2E1C-4973-A9A2-A67D9D1A13E8}" srcOrd="0" destOrd="0" presId="urn:microsoft.com/office/officeart/2009/3/layout/StepUpProcess"/>
    <dgm:cxn modelId="{57BE78A7-2816-4613-B8BB-439CC42B2D52}" srcId="{2DB1FAEA-2103-4625-8A7A-ECF7BCF9FDFE}" destId="{FF48B4E7-D58E-4840-85AB-D412D99B2FE3}" srcOrd="2" destOrd="0" parTransId="{97FB240A-32CD-4283-8658-FB1C5EE3DEB3}" sibTransId="{DB8B5E35-27EF-4283-8767-1037923897EA}"/>
    <dgm:cxn modelId="{8F42041A-2AC6-42A1-97A5-EED6C432FBF7}" type="presOf" srcId="{FF48B4E7-D58E-4840-85AB-D412D99B2FE3}" destId="{B68873BE-FDEE-484A-A4EF-551CA750AB79}" srcOrd="0" destOrd="0" presId="urn:microsoft.com/office/officeart/2009/3/layout/StepUpProcess"/>
    <dgm:cxn modelId="{53F2564C-A2DB-4754-B280-36A0270C9E0E}" type="presParOf" srcId="{09CBC8A8-2E1C-4973-A9A2-A67D9D1A13E8}" destId="{DE921906-6586-4910-8B78-AE75F3AA8BED}" srcOrd="0" destOrd="0" presId="urn:microsoft.com/office/officeart/2009/3/layout/StepUpProcess"/>
    <dgm:cxn modelId="{2F420441-EC36-4758-A83D-E7064CB52405}" type="presParOf" srcId="{DE921906-6586-4910-8B78-AE75F3AA8BED}" destId="{769634EE-AAF1-4CBF-979F-98358B023A43}" srcOrd="0" destOrd="0" presId="urn:microsoft.com/office/officeart/2009/3/layout/StepUpProcess"/>
    <dgm:cxn modelId="{5483D6D6-2C27-4B26-9DE9-096058A08873}" type="presParOf" srcId="{DE921906-6586-4910-8B78-AE75F3AA8BED}" destId="{59D84432-AD9D-40D5-BC4B-D8CBA8207E8B}" srcOrd="1" destOrd="0" presId="urn:microsoft.com/office/officeart/2009/3/layout/StepUpProcess"/>
    <dgm:cxn modelId="{2D2E61D0-0035-476E-AE05-6EB23714D654}" type="presParOf" srcId="{DE921906-6586-4910-8B78-AE75F3AA8BED}" destId="{F509AF1C-F452-484B-937D-776E383D5F0C}" srcOrd="2" destOrd="0" presId="urn:microsoft.com/office/officeart/2009/3/layout/StepUpProcess"/>
    <dgm:cxn modelId="{E42C0E28-7550-409F-85B0-80374225714A}" type="presParOf" srcId="{09CBC8A8-2E1C-4973-A9A2-A67D9D1A13E8}" destId="{A9B43D40-07C0-4B57-A563-A5725629372C}" srcOrd="1" destOrd="0" presId="urn:microsoft.com/office/officeart/2009/3/layout/StepUpProcess"/>
    <dgm:cxn modelId="{05625CEA-A99F-4084-9C8D-5C190BAF2708}" type="presParOf" srcId="{A9B43D40-07C0-4B57-A563-A5725629372C}" destId="{129E01DB-CA04-45BE-8ABB-545B9877D3C6}" srcOrd="0" destOrd="0" presId="urn:microsoft.com/office/officeart/2009/3/layout/StepUpProcess"/>
    <dgm:cxn modelId="{54CB9F82-D2E3-4836-A01B-014F29078D7E}" type="presParOf" srcId="{09CBC8A8-2E1C-4973-A9A2-A67D9D1A13E8}" destId="{03E8849D-98B2-4AF5-98EE-B56F74341572}" srcOrd="2" destOrd="0" presId="urn:microsoft.com/office/officeart/2009/3/layout/StepUpProcess"/>
    <dgm:cxn modelId="{D6793BC2-A137-415F-A5C8-8DFB54F36D0A}" type="presParOf" srcId="{03E8849D-98B2-4AF5-98EE-B56F74341572}" destId="{08E6085C-B37C-45AE-8AE7-D12C02D9C3EA}" srcOrd="0" destOrd="0" presId="urn:microsoft.com/office/officeart/2009/3/layout/StepUpProcess"/>
    <dgm:cxn modelId="{128D370B-43C1-44EF-8ADC-4187B12C0048}" type="presParOf" srcId="{03E8849D-98B2-4AF5-98EE-B56F74341572}" destId="{CD116D3C-3906-42E3-9B05-A9F4BDD247F8}" srcOrd="1" destOrd="0" presId="urn:microsoft.com/office/officeart/2009/3/layout/StepUpProcess"/>
    <dgm:cxn modelId="{3D160929-46B8-43FD-8BB0-2526786749A2}" type="presParOf" srcId="{03E8849D-98B2-4AF5-98EE-B56F74341572}" destId="{D1282727-C687-4E8E-AC81-EE1291377AD9}" srcOrd="2" destOrd="0" presId="urn:microsoft.com/office/officeart/2009/3/layout/StepUpProcess"/>
    <dgm:cxn modelId="{EA2198B6-25DA-4C97-8F5A-6852B11A7DDA}" type="presParOf" srcId="{09CBC8A8-2E1C-4973-A9A2-A67D9D1A13E8}" destId="{DE224082-ABB9-47F7-90BC-B8428DE24FAD}" srcOrd="3" destOrd="0" presId="urn:microsoft.com/office/officeart/2009/3/layout/StepUpProcess"/>
    <dgm:cxn modelId="{C58C46A1-4E32-46EE-AE43-AB1F69696EC4}" type="presParOf" srcId="{DE224082-ABB9-47F7-90BC-B8428DE24FAD}" destId="{FF0A4EDE-92B8-4C4B-8EAA-AC717178596E}" srcOrd="0" destOrd="0" presId="urn:microsoft.com/office/officeart/2009/3/layout/StepUpProcess"/>
    <dgm:cxn modelId="{5DB4145D-8254-4B12-B495-E03B9995F5F1}" type="presParOf" srcId="{09CBC8A8-2E1C-4973-A9A2-A67D9D1A13E8}" destId="{284E6B1B-0182-4074-A0C2-0A97708CA5D9}" srcOrd="4" destOrd="0" presId="urn:microsoft.com/office/officeart/2009/3/layout/StepUpProcess"/>
    <dgm:cxn modelId="{071F3FE0-5D19-49E9-8B01-5044D0FDB66F}" type="presParOf" srcId="{284E6B1B-0182-4074-A0C2-0A97708CA5D9}" destId="{C192CED9-8320-42EA-A865-2E9918E82587}" srcOrd="0" destOrd="0" presId="urn:microsoft.com/office/officeart/2009/3/layout/StepUpProcess"/>
    <dgm:cxn modelId="{D32BF883-C764-44A7-A077-8C1870A6B80C}" type="presParOf" srcId="{284E6B1B-0182-4074-A0C2-0A97708CA5D9}" destId="{B68873BE-FDEE-484A-A4EF-551CA750AB79}" srcOrd="1" destOrd="0" presId="urn:microsoft.com/office/officeart/2009/3/layout/StepUp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B56B283-7008-4188-8A2D-27ADEEADD5C5}" type="doc">
      <dgm:prSet loTypeId="urn:microsoft.com/office/officeart/2005/8/layout/hList6" loCatId="list" qsTypeId="urn:microsoft.com/office/officeart/2005/8/quickstyle/simple1" qsCatId="simple" csTypeId="urn:microsoft.com/office/officeart/2005/8/colors/colorful3" csCatId="colorful" phldr="1"/>
      <dgm:spPr/>
      <dgm:t>
        <a:bodyPr/>
        <a:lstStyle/>
        <a:p>
          <a:endParaRPr lang="es-ES"/>
        </a:p>
      </dgm:t>
    </dgm:pt>
    <dgm:pt modelId="{4C479554-213C-4EE2-9BDA-1E95C8AC585F}">
      <dgm:prSet/>
      <dgm:spPr/>
      <dgm:t>
        <a:bodyPr/>
        <a:lstStyle/>
        <a:p>
          <a:r>
            <a:rPr lang="es-MX" b="1" dirty="0">
              <a:solidFill>
                <a:schemeClr val="bg1"/>
              </a:solidFill>
            </a:rPr>
            <a:t>La estructura interna por sectores del empleo</a:t>
          </a:r>
          <a:r>
            <a:rPr lang="es-MX" dirty="0">
              <a:solidFill>
                <a:schemeClr val="bg1"/>
              </a:solidFill>
            </a:rPr>
            <a:t>  en el espacio geográfico considerado. Este aspecto se denominará  efecto estructural o efecto proporcional, y designado por (</a:t>
          </a:r>
          <a:r>
            <a:rPr lang="es-MX" b="1" dirty="0">
              <a:solidFill>
                <a:schemeClr val="bg1"/>
              </a:solidFill>
            </a:rPr>
            <a:t>π)</a:t>
          </a:r>
          <a:endParaRPr lang="es-MX" dirty="0">
            <a:solidFill>
              <a:schemeClr val="bg1"/>
            </a:solidFill>
          </a:endParaRPr>
        </a:p>
      </dgm:t>
    </dgm:pt>
    <dgm:pt modelId="{6011CD74-496A-473D-800B-05B7D6289385}" type="parTrans" cxnId="{908820D0-7759-4DBC-86DF-A94E3490AA7A}">
      <dgm:prSet/>
      <dgm:spPr/>
      <dgm:t>
        <a:bodyPr/>
        <a:lstStyle/>
        <a:p>
          <a:endParaRPr lang="es-ES"/>
        </a:p>
      </dgm:t>
    </dgm:pt>
    <dgm:pt modelId="{8B0964D0-8A68-45CD-BA53-A69A75126D8B}" type="sibTrans" cxnId="{908820D0-7759-4DBC-86DF-A94E3490AA7A}">
      <dgm:prSet/>
      <dgm:spPr/>
      <dgm:t>
        <a:bodyPr/>
        <a:lstStyle/>
        <a:p>
          <a:endParaRPr lang="es-ES"/>
        </a:p>
      </dgm:t>
    </dgm:pt>
    <dgm:pt modelId="{C387B3EB-CF56-45AC-ACCE-9E2E68A4BE65}">
      <dgm:prSet/>
      <dgm:spPr/>
      <dgm:t>
        <a:bodyPr/>
        <a:lstStyle/>
        <a:p>
          <a:r>
            <a:rPr lang="es-MX" dirty="0"/>
            <a:t> </a:t>
          </a:r>
          <a:r>
            <a:rPr lang="es-MX" b="1" dirty="0"/>
            <a:t>El grado de heterogeneidad</a:t>
          </a:r>
          <a:r>
            <a:rPr lang="es-MX" dirty="0"/>
            <a:t> o sea el ritmo diferente de  concentración de los sectores económicos por separado en cada espacio geográfico. Se denomina efecto diferencial. Se representa por</a:t>
          </a:r>
          <a:r>
            <a:rPr lang="es-MX" u="sng" dirty="0"/>
            <a:t> (</a:t>
          </a:r>
          <a:r>
            <a:rPr lang="es-MX" b="1" i="1" dirty="0"/>
            <a:t>δ)</a:t>
          </a:r>
          <a:r>
            <a:rPr lang="es-MX" dirty="0"/>
            <a:t>.</a:t>
          </a:r>
          <a:br>
            <a:rPr lang="es-MX" dirty="0"/>
          </a:br>
          <a:endParaRPr lang="es-MX" dirty="0"/>
        </a:p>
      </dgm:t>
    </dgm:pt>
    <dgm:pt modelId="{2D3AB89D-598F-40C0-BD55-F477EE1236AF}" type="parTrans" cxnId="{A9F1AA6F-EB78-41A7-94A2-97661FE95AE4}">
      <dgm:prSet/>
      <dgm:spPr/>
      <dgm:t>
        <a:bodyPr/>
        <a:lstStyle/>
        <a:p>
          <a:endParaRPr lang="es-ES"/>
        </a:p>
      </dgm:t>
    </dgm:pt>
    <dgm:pt modelId="{90233DC0-B705-4305-92CC-62B79EF6DE50}" type="sibTrans" cxnId="{A9F1AA6F-EB78-41A7-94A2-97661FE95AE4}">
      <dgm:prSet/>
      <dgm:spPr/>
      <dgm:t>
        <a:bodyPr/>
        <a:lstStyle/>
        <a:p>
          <a:endParaRPr lang="es-ES"/>
        </a:p>
      </dgm:t>
    </dgm:pt>
    <dgm:pt modelId="{4BDB9A56-25FF-49A4-95F2-78188F5B4893}" type="pres">
      <dgm:prSet presAssocID="{9B56B283-7008-4188-8A2D-27ADEEADD5C5}" presName="Name0" presStyleCnt="0">
        <dgm:presLayoutVars>
          <dgm:dir/>
          <dgm:resizeHandles val="exact"/>
        </dgm:presLayoutVars>
      </dgm:prSet>
      <dgm:spPr/>
      <dgm:t>
        <a:bodyPr/>
        <a:lstStyle/>
        <a:p>
          <a:endParaRPr lang="es-MX"/>
        </a:p>
      </dgm:t>
    </dgm:pt>
    <dgm:pt modelId="{6A00E283-BF3E-486D-AE18-DFE54273BC32}" type="pres">
      <dgm:prSet presAssocID="{4C479554-213C-4EE2-9BDA-1E95C8AC585F}" presName="node" presStyleLbl="node1" presStyleIdx="0" presStyleCnt="2">
        <dgm:presLayoutVars>
          <dgm:bulletEnabled val="1"/>
        </dgm:presLayoutVars>
      </dgm:prSet>
      <dgm:spPr/>
      <dgm:t>
        <a:bodyPr/>
        <a:lstStyle/>
        <a:p>
          <a:endParaRPr lang="es-MX"/>
        </a:p>
      </dgm:t>
    </dgm:pt>
    <dgm:pt modelId="{9F985F02-3BFF-464E-92EC-D02F6D47B49F}" type="pres">
      <dgm:prSet presAssocID="{8B0964D0-8A68-45CD-BA53-A69A75126D8B}" presName="sibTrans" presStyleCnt="0"/>
      <dgm:spPr/>
    </dgm:pt>
    <dgm:pt modelId="{17BC634C-C0F5-43B1-A9E8-6F086EB062AC}" type="pres">
      <dgm:prSet presAssocID="{C387B3EB-CF56-45AC-ACCE-9E2E68A4BE65}" presName="node" presStyleLbl="node1" presStyleIdx="1" presStyleCnt="2">
        <dgm:presLayoutVars>
          <dgm:bulletEnabled val="1"/>
        </dgm:presLayoutVars>
      </dgm:prSet>
      <dgm:spPr/>
      <dgm:t>
        <a:bodyPr/>
        <a:lstStyle/>
        <a:p>
          <a:endParaRPr lang="es-MX"/>
        </a:p>
      </dgm:t>
    </dgm:pt>
  </dgm:ptLst>
  <dgm:cxnLst>
    <dgm:cxn modelId="{A9F1AA6F-EB78-41A7-94A2-97661FE95AE4}" srcId="{9B56B283-7008-4188-8A2D-27ADEEADD5C5}" destId="{C387B3EB-CF56-45AC-ACCE-9E2E68A4BE65}" srcOrd="1" destOrd="0" parTransId="{2D3AB89D-598F-40C0-BD55-F477EE1236AF}" sibTransId="{90233DC0-B705-4305-92CC-62B79EF6DE50}"/>
    <dgm:cxn modelId="{24AB7984-20D5-413C-840E-ACB7DEDAC85B}" type="presOf" srcId="{4C479554-213C-4EE2-9BDA-1E95C8AC585F}" destId="{6A00E283-BF3E-486D-AE18-DFE54273BC32}" srcOrd="0" destOrd="0" presId="urn:microsoft.com/office/officeart/2005/8/layout/hList6"/>
    <dgm:cxn modelId="{908820D0-7759-4DBC-86DF-A94E3490AA7A}" srcId="{9B56B283-7008-4188-8A2D-27ADEEADD5C5}" destId="{4C479554-213C-4EE2-9BDA-1E95C8AC585F}" srcOrd="0" destOrd="0" parTransId="{6011CD74-496A-473D-800B-05B7D6289385}" sibTransId="{8B0964D0-8A68-45CD-BA53-A69A75126D8B}"/>
    <dgm:cxn modelId="{99A7F507-F3BC-4318-BE9C-5E2C0732D56B}" type="presOf" srcId="{9B56B283-7008-4188-8A2D-27ADEEADD5C5}" destId="{4BDB9A56-25FF-49A4-95F2-78188F5B4893}" srcOrd="0" destOrd="0" presId="urn:microsoft.com/office/officeart/2005/8/layout/hList6"/>
    <dgm:cxn modelId="{78BF5749-8FE0-459A-8BA3-9D3DBDCCADF6}" type="presOf" srcId="{C387B3EB-CF56-45AC-ACCE-9E2E68A4BE65}" destId="{17BC634C-C0F5-43B1-A9E8-6F086EB062AC}" srcOrd="0" destOrd="0" presId="urn:microsoft.com/office/officeart/2005/8/layout/hList6"/>
    <dgm:cxn modelId="{A213EBD7-1908-4A27-883C-54B66E363E6B}" type="presParOf" srcId="{4BDB9A56-25FF-49A4-95F2-78188F5B4893}" destId="{6A00E283-BF3E-486D-AE18-DFE54273BC32}" srcOrd="0" destOrd="0" presId="urn:microsoft.com/office/officeart/2005/8/layout/hList6"/>
    <dgm:cxn modelId="{223EFDB8-FB6A-444C-A128-F68DE0857B7B}" type="presParOf" srcId="{4BDB9A56-25FF-49A4-95F2-78188F5B4893}" destId="{9F985F02-3BFF-464E-92EC-D02F6D47B49F}" srcOrd="1" destOrd="0" presId="urn:microsoft.com/office/officeart/2005/8/layout/hList6"/>
    <dgm:cxn modelId="{EFF74C6D-698B-493C-8799-AB1A4520D068}" type="presParOf" srcId="{4BDB9A56-25FF-49A4-95F2-78188F5B4893}" destId="{17BC634C-C0F5-43B1-A9E8-6F086EB062AC}" srcOrd="2" destOrd="0" presId="urn:microsoft.com/office/officeart/2005/8/layout/h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FB38D7E-5438-4B7B-81C5-00E3AE787F05}" type="doc">
      <dgm:prSet loTypeId="urn:microsoft.com/office/officeart/2005/8/layout/vList3" loCatId="list" qsTypeId="urn:microsoft.com/office/officeart/2005/8/quickstyle/simple1" qsCatId="simple" csTypeId="urn:microsoft.com/office/officeart/2005/8/colors/colorful4" csCatId="colorful" phldr="1"/>
      <dgm:spPr/>
    </dgm:pt>
    <dgm:pt modelId="{62008680-D260-4CF6-82F9-13960AA85F51}">
      <dgm:prSet phldrT="[Texto]" custT="1"/>
      <dgm:spPr/>
      <dgm:t>
        <a:bodyPr/>
        <a:lstStyle/>
        <a:p>
          <a:r>
            <a:rPr lang="es-ES" sz="2800" dirty="0">
              <a:solidFill>
                <a:schemeClr val="bg1"/>
              </a:solidFill>
            </a:rPr>
            <a:t>Población Total: </a:t>
          </a:r>
          <a:r>
            <a:rPr lang="es-ES" sz="2400" dirty="0">
              <a:solidFill>
                <a:schemeClr val="bg1"/>
              </a:solidFill>
              <a:latin typeface="Arial" panose="020B0604020202020204" pitchFamily="34" charset="0"/>
              <a:cs typeface="Arial" panose="020B0604020202020204" pitchFamily="34" charset="0"/>
            </a:rPr>
            <a:t>4 012 295</a:t>
          </a:r>
          <a:endParaRPr lang="es-ES" sz="2800" dirty="0">
            <a:solidFill>
              <a:schemeClr val="bg1"/>
            </a:solidFill>
            <a:latin typeface="Arial" panose="020B0604020202020204" pitchFamily="34" charset="0"/>
            <a:cs typeface="Arial" panose="020B0604020202020204" pitchFamily="34" charset="0"/>
          </a:endParaRPr>
        </a:p>
      </dgm:t>
    </dgm:pt>
    <dgm:pt modelId="{A19CD923-8662-4B16-8316-FF245428EEEF}" type="parTrans" cxnId="{7CC520E5-BEC7-45A0-9EA4-AD5E1B28D101}">
      <dgm:prSet/>
      <dgm:spPr/>
      <dgm:t>
        <a:bodyPr/>
        <a:lstStyle/>
        <a:p>
          <a:endParaRPr lang="es-ES"/>
        </a:p>
      </dgm:t>
    </dgm:pt>
    <dgm:pt modelId="{ABE7A0CF-A873-43D6-A80D-0365492501BD}" type="sibTrans" cxnId="{7CC520E5-BEC7-45A0-9EA4-AD5E1B28D101}">
      <dgm:prSet/>
      <dgm:spPr/>
      <dgm:t>
        <a:bodyPr/>
        <a:lstStyle/>
        <a:p>
          <a:endParaRPr lang="es-ES"/>
        </a:p>
      </dgm:t>
    </dgm:pt>
    <dgm:pt modelId="{7118712D-6C37-4472-BBA0-64496EF9F303}">
      <dgm:prSet phldrT="[Texto]" custT="1"/>
      <dgm:spPr/>
      <dgm:t>
        <a:bodyPr/>
        <a:lstStyle/>
        <a:p>
          <a:r>
            <a:rPr lang="es-ES" sz="2800" dirty="0">
              <a:solidFill>
                <a:schemeClr val="bg1"/>
              </a:solidFill>
            </a:rPr>
            <a:t>Porcentaje de urbanización: </a:t>
          </a:r>
          <a:r>
            <a:rPr lang="es-ES" sz="2400" dirty="0">
              <a:solidFill>
                <a:schemeClr val="bg1"/>
              </a:solidFill>
              <a:latin typeface="Arial" panose="020B0604020202020204" pitchFamily="34" charset="0"/>
              <a:cs typeface="Arial" panose="020B0604020202020204" pitchFamily="34" charset="0"/>
            </a:rPr>
            <a:t>48.5 %</a:t>
          </a:r>
          <a:endParaRPr lang="es-ES" sz="2800" dirty="0">
            <a:solidFill>
              <a:schemeClr val="bg1"/>
            </a:solidFill>
            <a:latin typeface="Arial" panose="020B0604020202020204" pitchFamily="34" charset="0"/>
            <a:cs typeface="Arial" panose="020B0604020202020204" pitchFamily="34" charset="0"/>
          </a:endParaRPr>
        </a:p>
      </dgm:t>
    </dgm:pt>
    <dgm:pt modelId="{12291E2A-6E21-4A62-B546-62F06EA1C780}" type="parTrans" cxnId="{B52817CC-D2D9-4DEF-8533-C9E99338B5AD}">
      <dgm:prSet/>
      <dgm:spPr/>
      <dgm:t>
        <a:bodyPr/>
        <a:lstStyle/>
        <a:p>
          <a:endParaRPr lang="es-ES"/>
        </a:p>
      </dgm:t>
    </dgm:pt>
    <dgm:pt modelId="{ADCF83F4-9C44-44EA-AB82-D306CDBA4035}" type="sibTrans" cxnId="{B52817CC-D2D9-4DEF-8533-C9E99338B5AD}">
      <dgm:prSet/>
      <dgm:spPr/>
      <dgm:t>
        <a:bodyPr/>
        <a:lstStyle/>
        <a:p>
          <a:endParaRPr lang="es-ES"/>
        </a:p>
      </dgm:t>
    </dgm:pt>
    <dgm:pt modelId="{78B90662-9920-4734-BAA2-BCF565ED5C95}">
      <dgm:prSet phldrT="[Texto]" custT="1"/>
      <dgm:spPr/>
      <dgm:t>
        <a:bodyPr/>
        <a:lstStyle/>
        <a:p>
          <a:r>
            <a:rPr lang="es-ES" sz="2800" dirty="0">
              <a:solidFill>
                <a:schemeClr val="bg1"/>
              </a:solidFill>
            </a:rPr>
            <a:t>Promedio Escolar en años: 7.3</a:t>
          </a:r>
        </a:p>
      </dgm:t>
    </dgm:pt>
    <dgm:pt modelId="{DD815FD5-1E7A-4A49-A8A7-03A7B0CC460D}" type="parTrans" cxnId="{7C3435D9-8BAE-4A8C-AEF8-04E534EA8AAB}">
      <dgm:prSet/>
      <dgm:spPr/>
      <dgm:t>
        <a:bodyPr/>
        <a:lstStyle/>
        <a:p>
          <a:endParaRPr lang="es-ES"/>
        </a:p>
      </dgm:t>
    </dgm:pt>
    <dgm:pt modelId="{EBC37313-21A6-47B7-9218-2953D8BBA937}" type="sibTrans" cxnId="{7C3435D9-8BAE-4A8C-AEF8-04E534EA8AAB}">
      <dgm:prSet/>
      <dgm:spPr/>
      <dgm:t>
        <a:bodyPr/>
        <a:lstStyle/>
        <a:p>
          <a:endParaRPr lang="es-ES"/>
        </a:p>
      </dgm:t>
    </dgm:pt>
    <dgm:pt modelId="{F4316E79-04AE-4F0B-8A30-32DD28E6191A}">
      <dgm:prSet phldrT="[Texto]"/>
      <dgm:spPr/>
      <dgm:t>
        <a:bodyPr/>
        <a:lstStyle/>
        <a:p>
          <a:r>
            <a:rPr lang="es-MX" dirty="0">
              <a:solidFill>
                <a:schemeClr val="bg1"/>
              </a:solidFill>
            </a:rPr>
            <a:t>Posición entre las 32 entidades federativas según el Índice de Desarrollo Humano: 30</a:t>
          </a:r>
          <a:endParaRPr lang="es-ES" dirty="0">
            <a:solidFill>
              <a:schemeClr val="bg1"/>
            </a:solidFill>
          </a:endParaRPr>
        </a:p>
      </dgm:t>
    </dgm:pt>
    <dgm:pt modelId="{3EBEF631-49A4-4284-B6A7-5E9E37656124}" type="parTrans" cxnId="{EC2EE419-4F00-44B6-AB8D-0595D5303209}">
      <dgm:prSet/>
      <dgm:spPr/>
      <dgm:t>
        <a:bodyPr/>
        <a:lstStyle/>
        <a:p>
          <a:endParaRPr lang="es-ES"/>
        </a:p>
      </dgm:t>
    </dgm:pt>
    <dgm:pt modelId="{99F93499-41FA-4E94-928A-F3C8378D2588}" type="sibTrans" cxnId="{EC2EE419-4F00-44B6-AB8D-0595D5303209}">
      <dgm:prSet/>
      <dgm:spPr/>
      <dgm:t>
        <a:bodyPr/>
        <a:lstStyle/>
        <a:p>
          <a:endParaRPr lang="es-ES"/>
        </a:p>
      </dgm:t>
    </dgm:pt>
    <dgm:pt modelId="{508F5F6B-89F9-404D-A9AE-9D7539ABD8D4}" type="pres">
      <dgm:prSet presAssocID="{2FB38D7E-5438-4B7B-81C5-00E3AE787F05}" presName="linearFlow" presStyleCnt="0">
        <dgm:presLayoutVars>
          <dgm:dir/>
          <dgm:resizeHandles val="exact"/>
        </dgm:presLayoutVars>
      </dgm:prSet>
      <dgm:spPr/>
    </dgm:pt>
    <dgm:pt modelId="{5A73D7B9-4C11-4474-9C4E-2B39AEB96B81}" type="pres">
      <dgm:prSet presAssocID="{62008680-D260-4CF6-82F9-13960AA85F51}" presName="composite" presStyleCnt="0"/>
      <dgm:spPr/>
    </dgm:pt>
    <dgm:pt modelId="{258F95F4-AFA4-40AD-BC39-BA3F7623BDA5}" type="pres">
      <dgm:prSet presAssocID="{62008680-D260-4CF6-82F9-13960AA85F51}" presName="imgShp" presStyleLbl="fgImgPlace1" presStyleIdx="0" presStyleCnt="4"/>
      <dgm:spPr>
        <a:blipFill>
          <a:blip xmlns:r="http://schemas.openxmlformats.org/officeDocument/2006/relationships" r:embed="rId1">
            <a:duotone>
              <a:schemeClr val="accent6">
                <a:shade val="45000"/>
                <a:satMod val="135000"/>
              </a:schemeClr>
              <a:prstClr val="white"/>
            </a:duotone>
            <a:extLst>
              <a:ext uri="{28A0092B-C50C-407E-A947-70E740481C1C}">
                <a14:useLocalDpi xmlns:a14="http://schemas.microsoft.com/office/drawing/2010/main" val="0"/>
              </a:ext>
            </a:extLst>
          </a:blip>
          <a:srcRect/>
          <a:stretch>
            <a:fillRect/>
          </a:stretch>
        </a:blipFill>
      </dgm:spPr>
      <dgm:extLst>
        <a:ext uri="{E40237B7-FDA0-4F09-8148-C483321AD2D9}">
          <dgm14:cNvPr xmlns:dgm14="http://schemas.microsoft.com/office/drawing/2010/diagram" id="0" name="" descr="people icon">
            <a:extLst>
              <a:ext uri="{FF2B5EF4-FFF2-40B4-BE49-F238E27FC236}">
                <a16:creationId xmlns="" xmlns:a16="http://schemas.microsoft.com/office/drawing/2014/main" id="{E496061A-48A3-4907-AF9D-61E395256C59}"/>
              </a:ext>
            </a:extLst>
          </dgm14:cNvPr>
        </a:ext>
      </dgm:extLst>
    </dgm:pt>
    <dgm:pt modelId="{8B298E0D-D7C9-4142-8A0F-2300A53636B9}" type="pres">
      <dgm:prSet presAssocID="{62008680-D260-4CF6-82F9-13960AA85F51}" presName="txShp" presStyleLbl="node1" presStyleIdx="0" presStyleCnt="4">
        <dgm:presLayoutVars>
          <dgm:bulletEnabled val="1"/>
        </dgm:presLayoutVars>
      </dgm:prSet>
      <dgm:spPr/>
      <dgm:t>
        <a:bodyPr/>
        <a:lstStyle/>
        <a:p>
          <a:endParaRPr lang="es-MX"/>
        </a:p>
      </dgm:t>
    </dgm:pt>
    <dgm:pt modelId="{F0B16700-0C0E-44C4-84FF-EA55B87236F7}" type="pres">
      <dgm:prSet presAssocID="{ABE7A0CF-A873-43D6-A80D-0365492501BD}" presName="spacing" presStyleCnt="0"/>
      <dgm:spPr/>
    </dgm:pt>
    <dgm:pt modelId="{5B784FB8-CB30-4955-8582-7C1DE5F25415}" type="pres">
      <dgm:prSet presAssocID="{7118712D-6C37-4472-BBA0-64496EF9F303}" presName="composite" presStyleCnt="0"/>
      <dgm:spPr/>
    </dgm:pt>
    <dgm:pt modelId="{3EE32FF3-CE95-4CFB-ABC0-14DAA638EE38}" type="pres">
      <dgm:prSet presAssocID="{7118712D-6C37-4472-BBA0-64496EF9F303}" presName="imgShp" presStyleLbl="fgImgPlace1" presStyleIdx="1" presStyleCnt="4"/>
      <dgm:spPr>
        <a:blipFill>
          <a:blip xmlns:r="http://schemas.openxmlformats.org/officeDocument/2006/relationships" r:embed="rId2">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val="0"/>
              </a:ext>
            </a:extLst>
          </a:blip>
          <a:srcRect/>
          <a:stretch>
            <a:fillRect/>
          </a:stretch>
        </a:blipFill>
      </dgm:spPr>
      <dgm:extLst>
        <a:ext uri="{E40237B7-FDA0-4F09-8148-C483321AD2D9}">
          <dgm14:cNvPr xmlns:dgm14="http://schemas.microsoft.com/office/drawing/2010/diagram" id="0" name="" descr="building, city, citycons, corporate icon">
            <a:extLst>
              <a:ext uri="{FF2B5EF4-FFF2-40B4-BE49-F238E27FC236}">
                <a16:creationId xmlns="" xmlns:a16="http://schemas.microsoft.com/office/drawing/2014/main" id="{90C4D340-8B4F-4171-8772-B39E24BA01F6}"/>
              </a:ext>
            </a:extLst>
          </dgm14:cNvPr>
        </a:ext>
      </dgm:extLst>
    </dgm:pt>
    <dgm:pt modelId="{F022CF3E-75E8-41D2-A1B5-F2D3EE892D1D}" type="pres">
      <dgm:prSet presAssocID="{7118712D-6C37-4472-BBA0-64496EF9F303}" presName="txShp" presStyleLbl="node1" presStyleIdx="1" presStyleCnt="4">
        <dgm:presLayoutVars>
          <dgm:bulletEnabled val="1"/>
        </dgm:presLayoutVars>
      </dgm:prSet>
      <dgm:spPr/>
      <dgm:t>
        <a:bodyPr/>
        <a:lstStyle/>
        <a:p>
          <a:endParaRPr lang="es-MX"/>
        </a:p>
      </dgm:t>
    </dgm:pt>
    <dgm:pt modelId="{BAD78951-4521-484A-A453-EE63CE21AA13}" type="pres">
      <dgm:prSet presAssocID="{ADCF83F4-9C44-44EA-AB82-D306CDBA4035}" presName="spacing" presStyleCnt="0"/>
      <dgm:spPr/>
    </dgm:pt>
    <dgm:pt modelId="{E17DC47E-0934-45BC-A184-1C3B0D778352}" type="pres">
      <dgm:prSet presAssocID="{78B90662-9920-4734-BAA2-BCF565ED5C95}" presName="composite" presStyleCnt="0"/>
      <dgm:spPr/>
    </dgm:pt>
    <dgm:pt modelId="{742D06BD-DB0C-400E-A4AE-DAAE00F28D81}" type="pres">
      <dgm:prSet presAssocID="{78B90662-9920-4734-BAA2-BCF565ED5C95}" presName="imgShp" presStyleLbl="fgImgPlace1" presStyleIdx="2" presStyleCnt="4"/>
      <dgm:spPr>
        <a:blipFill>
          <a:blip xmlns:r="http://schemas.openxmlformats.org/officeDocument/2006/relationships" r:embed="rId4">
            <a:extLst>
              <a:ext uri="{28A0092B-C50C-407E-A947-70E740481C1C}">
                <a14:useLocalDpi xmlns:a14="http://schemas.microsoft.com/office/drawing/2010/main" val="0"/>
              </a:ext>
            </a:extLst>
          </a:blip>
          <a:srcRect/>
          <a:stretch>
            <a:fillRect/>
          </a:stretch>
        </a:blipFill>
      </dgm:spPr>
      <dgm:extLst>
        <a:ext uri="{E40237B7-FDA0-4F09-8148-C483321AD2D9}">
          <dgm14:cNvPr xmlns:dgm14="http://schemas.microsoft.com/office/drawing/2010/diagram" id="0" name="" descr="measure, pencil, ruler, school, work icon">
            <a:extLst>
              <a:ext uri="{FF2B5EF4-FFF2-40B4-BE49-F238E27FC236}">
                <a16:creationId xmlns="" xmlns:a16="http://schemas.microsoft.com/office/drawing/2014/main" id="{8AA5D63D-D65A-46C2-A8AA-29FB1A26ABF4}"/>
              </a:ext>
            </a:extLst>
          </dgm14:cNvPr>
        </a:ext>
      </dgm:extLst>
    </dgm:pt>
    <dgm:pt modelId="{813379BB-A90A-48CE-8A52-BCD4D940E734}" type="pres">
      <dgm:prSet presAssocID="{78B90662-9920-4734-BAA2-BCF565ED5C95}" presName="txShp" presStyleLbl="node1" presStyleIdx="2" presStyleCnt="4">
        <dgm:presLayoutVars>
          <dgm:bulletEnabled val="1"/>
        </dgm:presLayoutVars>
      </dgm:prSet>
      <dgm:spPr/>
      <dgm:t>
        <a:bodyPr/>
        <a:lstStyle/>
        <a:p>
          <a:endParaRPr lang="es-MX"/>
        </a:p>
      </dgm:t>
    </dgm:pt>
    <dgm:pt modelId="{2DA3CBAB-7D3D-4715-85FC-7053D09A25AB}" type="pres">
      <dgm:prSet presAssocID="{EBC37313-21A6-47B7-9218-2953D8BBA937}" presName="spacing" presStyleCnt="0"/>
      <dgm:spPr/>
    </dgm:pt>
    <dgm:pt modelId="{9122FC95-C13A-42E1-8F20-C636C5E55426}" type="pres">
      <dgm:prSet presAssocID="{F4316E79-04AE-4F0B-8A30-32DD28E6191A}" presName="composite" presStyleCnt="0"/>
      <dgm:spPr/>
    </dgm:pt>
    <dgm:pt modelId="{9C41B2FA-01B5-403C-B6A5-B07EB1777CA2}" type="pres">
      <dgm:prSet presAssocID="{F4316E79-04AE-4F0B-8A30-32DD28E6191A}" presName="imgShp" presStyleLbl="fgImgPlace1" presStyleIdx="3" presStyleCnt="4"/>
      <dgm:spPr>
        <a:blipFill rotWithShape="1">
          <a:blip xmlns:r="http://schemas.openxmlformats.org/officeDocument/2006/relationships" r:embed="rId5"/>
          <a:srcRect/>
          <a:stretch>
            <a:fillRect/>
          </a:stretch>
        </a:blipFill>
      </dgm:spPr>
    </dgm:pt>
    <dgm:pt modelId="{31A661A5-AB0B-484E-AFFD-E22B48572245}" type="pres">
      <dgm:prSet presAssocID="{F4316E79-04AE-4F0B-8A30-32DD28E6191A}" presName="txShp" presStyleLbl="node1" presStyleIdx="3" presStyleCnt="4">
        <dgm:presLayoutVars>
          <dgm:bulletEnabled val="1"/>
        </dgm:presLayoutVars>
      </dgm:prSet>
      <dgm:spPr/>
      <dgm:t>
        <a:bodyPr/>
        <a:lstStyle/>
        <a:p>
          <a:endParaRPr lang="es-MX"/>
        </a:p>
      </dgm:t>
    </dgm:pt>
  </dgm:ptLst>
  <dgm:cxnLst>
    <dgm:cxn modelId="{6B9814A2-B215-4573-B810-21B3D92070CD}" type="presOf" srcId="{F4316E79-04AE-4F0B-8A30-32DD28E6191A}" destId="{31A661A5-AB0B-484E-AFFD-E22B48572245}" srcOrd="0" destOrd="0" presId="urn:microsoft.com/office/officeart/2005/8/layout/vList3"/>
    <dgm:cxn modelId="{7CC520E5-BEC7-45A0-9EA4-AD5E1B28D101}" srcId="{2FB38D7E-5438-4B7B-81C5-00E3AE787F05}" destId="{62008680-D260-4CF6-82F9-13960AA85F51}" srcOrd="0" destOrd="0" parTransId="{A19CD923-8662-4B16-8316-FF245428EEEF}" sibTransId="{ABE7A0CF-A873-43D6-A80D-0365492501BD}"/>
    <dgm:cxn modelId="{4471AFED-1C99-4934-88C0-4D24E6E195D6}" type="presOf" srcId="{78B90662-9920-4734-BAA2-BCF565ED5C95}" destId="{813379BB-A90A-48CE-8A52-BCD4D940E734}" srcOrd="0" destOrd="0" presId="urn:microsoft.com/office/officeart/2005/8/layout/vList3"/>
    <dgm:cxn modelId="{7C3435D9-8BAE-4A8C-AEF8-04E534EA8AAB}" srcId="{2FB38D7E-5438-4B7B-81C5-00E3AE787F05}" destId="{78B90662-9920-4734-BAA2-BCF565ED5C95}" srcOrd="2" destOrd="0" parTransId="{DD815FD5-1E7A-4A49-A8A7-03A7B0CC460D}" sibTransId="{EBC37313-21A6-47B7-9218-2953D8BBA937}"/>
    <dgm:cxn modelId="{EC2EE419-4F00-44B6-AB8D-0595D5303209}" srcId="{2FB38D7E-5438-4B7B-81C5-00E3AE787F05}" destId="{F4316E79-04AE-4F0B-8A30-32DD28E6191A}" srcOrd="3" destOrd="0" parTransId="{3EBEF631-49A4-4284-B6A7-5E9E37656124}" sibTransId="{99F93499-41FA-4E94-928A-F3C8378D2588}"/>
    <dgm:cxn modelId="{52850FAA-5BEB-44B4-8ADE-AD514B09C61E}" type="presOf" srcId="{7118712D-6C37-4472-BBA0-64496EF9F303}" destId="{F022CF3E-75E8-41D2-A1B5-F2D3EE892D1D}" srcOrd="0" destOrd="0" presId="urn:microsoft.com/office/officeart/2005/8/layout/vList3"/>
    <dgm:cxn modelId="{BF0556F4-404D-44C0-BEC9-BC822D8130BC}" type="presOf" srcId="{62008680-D260-4CF6-82F9-13960AA85F51}" destId="{8B298E0D-D7C9-4142-8A0F-2300A53636B9}" srcOrd="0" destOrd="0" presId="urn:microsoft.com/office/officeart/2005/8/layout/vList3"/>
    <dgm:cxn modelId="{EE34AB2E-CDAB-4882-A1E8-79BA0D7F017E}" type="presOf" srcId="{2FB38D7E-5438-4B7B-81C5-00E3AE787F05}" destId="{508F5F6B-89F9-404D-A9AE-9D7539ABD8D4}" srcOrd="0" destOrd="0" presId="urn:microsoft.com/office/officeart/2005/8/layout/vList3"/>
    <dgm:cxn modelId="{B52817CC-D2D9-4DEF-8533-C9E99338B5AD}" srcId="{2FB38D7E-5438-4B7B-81C5-00E3AE787F05}" destId="{7118712D-6C37-4472-BBA0-64496EF9F303}" srcOrd="1" destOrd="0" parTransId="{12291E2A-6E21-4A62-B546-62F06EA1C780}" sibTransId="{ADCF83F4-9C44-44EA-AB82-D306CDBA4035}"/>
    <dgm:cxn modelId="{0D1F2985-0275-4438-AB10-D1B563AB7735}" type="presParOf" srcId="{508F5F6B-89F9-404D-A9AE-9D7539ABD8D4}" destId="{5A73D7B9-4C11-4474-9C4E-2B39AEB96B81}" srcOrd="0" destOrd="0" presId="urn:microsoft.com/office/officeart/2005/8/layout/vList3"/>
    <dgm:cxn modelId="{CF49C505-4456-4239-933F-20E5FFEBEF22}" type="presParOf" srcId="{5A73D7B9-4C11-4474-9C4E-2B39AEB96B81}" destId="{258F95F4-AFA4-40AD-BC39-BA3F7623BDA5}" srcOrd="0" destOrd="0" presId="urn:microsoft.com/office/officeart/2005/8/layout/vList3"/>
    <dgm:cxn modelId="{140CFAC7-AF6C-4AE0-918F-E93D56D73584}" type="presParOf" srcId="{5A73D7B9-4C11-4474-9C4E-2B39AEB96B81}" destId="{8B298E0D-D7C9-4142-8A0F-2300A53636B9}" srcOrd="1" destOrd="0" presId="urn:microsoft.com/office/officeart/2005/8/layout/vList3"/>
    <dgm:cxn modelId="{3E555BBC-CEF4-4508-92E5-B490F493B41E}" type="presParOf" srcId="{508F5F6B-89F9-404D-A9AE-9D7539ABD8D4}" destId="{F0B16700-0C0E-44C4-84FF-EA55B87236F7}" srcOrd="1" destOrd="0" presId="urn:microsoft.com/office/officeart/2005/8/layout/vList3"/>
    <dgm:cxn modelId="{C6535BED-B98B-46AE-87BB-904BB9807C07}" type="presParOf" srcId="{508F5F6B-89F9-404D-A9AE-9D7539ABD8D4}" destId="{5B784FB8-CB30-4955-8582-7C1DE5F25415}" srcOrd="2" destOrd="0" presId="urn:microsoft.com/office/officeart/2005/8/layout/vList3"/>
    <dgm:cxn modelId="{192BEA09-10F1-4B55-BD78-4B1D218B11CB}" type="presParOf" srcId="{5B784FB8-CB30-4955-8582-7C1DE5F25415}" destId="{3EE32FF3-CE95-4CFB-ABC0-14DAA638EE38}" srcOrd="0" destOrd="0" presId="urn:microsoft.com/office/officeart/2005/8/layout/vList3"/>
    <dgm:cxn modelId="{94E25E71-3D18-46B2-8917-D10F2C31F058}" type="presParOf" srcId="{5B784FB8-CB30-4955-8582-7C1DE5F25415}" destId="{F022CF3E-75E8-41D2-A1B5-F2D3EE892D1D}" srcOrd="1" destOrd="0" presId="urn:microsoft.com/office/officeart/2005/8/layout/vList3"/>
    <dgm:cxn modelId="{E7D57A36-C701-4B6D-8A9E-55029BD6129B}" type="presParOf" srcId="{508F5F6B-89F9-404D-A9AE-9D7539ABD8D4}" destId="{BAD78951-4521-484A-A453-EE63CE21AA13}" srcOrd="3" destOrd="0" presId="urn:microsoft.com/office/officeart/2005/8/layout/vList3"/>
    <dgm:cxn modelId="{863803F0-1DBB-4C9E-ABD0-2842115A03B9}" type="presParOf" srcId="{508F5F6B-89F9-404D-A9AE-9D7539ABD8D4}" destId="{E17DC47E-0934-45BC-A184-1C3B0D778352}" srcOrd="4" destOrd="0" presId="urn:microsoft.com/office/officeart/2005/8/layout/vList3"/>
    <dgm:cxn modelId="{878749F3-EE63-40FF-A44B-2371148AA5FC}" type="presParOf" srcId="{E17DC47E-0934-45BC-A184-1C3B0D778352}" destId="{742D06BD-DB0C-400E-A4AE-DAAE00F28D81}" srcOrd="0" destOrd="0" presId="urn:microsoft.com/office/officeart/2005/8/layout/vList3"/>
    <dgm:cxn modelId="{20F1A9C2-C45F-407C-9210-BDD017945915}" type="presParOf" srcId="{E17DC47E-0934-45BC-A184-1C3B0D778352}" destId="{813379BB-A90A-48CE-8A52-BCD4D940E734}" srcOrd="1" destOrd="0" presId="urn:microsoft.com/office/officeart/2005/8/layout/vList3"/>
    <dgm:cxn modelId="{C1EF1BD5-479C-4EEB-82E9-8F72EBEA8632}" type="presParOf" srcId="{508F5F6B-89F9-404D-A9AE-9D7539ABD8D4}" destId="{2DA3CBAB-7D3D-4715-85FC-7053D09A25AB}" srcOrd="5" destOrd="0" presId="urn:microsoft.com/office/officeart/2005/8/layout/vList3"/>
    <dgm:cxn modelId="{BEA1D198-20A7-4135-89D1-A0BC1B1225FF}" type="presParOf" srcId="{508F5F6B-89F9-404D-A9AE-9D7539ABD8D4}" destId="{9122FC95-C13A-42E1-8F20-C636C5E55426}" srcOrd="6" destOrd="0" presId="urn:microsoft.com/office/officeart/2005/8/layout/vList3"/>
    <dgm:cxn modelId="{1C3A54C1-AD66-44A2-A05C-FDF1FBD60F32}" type="presParOf" srcId="{9122FC95-C13A-42E1-8F20-C636C5E55426}" destId="{9C41B2FA-01B5-403C-B6A5-B07EB1777CA2}" srcOrd="0" destOrd="0" presId="urn:microsoft.com/office/officeart/2005/8/layout/vList3"/>
    <dgm:cxn modelId="{CC631C10-0B82-417C-8A9F-75C7DEDB7477}" type="presParOf" srcId="{9122FC95-C13A-42E1-8F20-C636C5E55426}" destId="{31A661A5-AB0B-484E-AFFD-E22B48572245}"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dirty="0"/>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C839113-4DA3-45AE-9640-EA67FE1CA5D2}" type="datetimeFigureOut">
              <a:rPr lang="es-MX" smtClean="0"/>
              <a:t>26/09/2017</a:t>
            </a:fld>
            <a:endParaRPr lang="es-MX" dirty="0"/>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dirty="0"/>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dirty="0"/>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51ED523-0AC3-4DE0-A1CC-BCC34F4BC22B}" type="slidenum">
              <a:rPr lang="es-MX" smtClean="0"/>
              <a:t>‹Nº›</a:t>
            </a:fld>
            <a:endParaRPr lang="es-MX" dirty="0"/>
          </a:p>
        </p:txBody>
      </p:sp>
    </p:spTree>
    <p:extLst>
      <p:ext uri="{BB962C8B-B14F-4D97-AF65-F5344CB8AC3E}">
        <p14:creationId xmlns:p14="http://schemas.microsoft.com/office/powerpoint/2010/main" val="2286835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dirty="0"/>
              <a:t>Se presenta la información requerida que permite la correcta identificación  de la diapositivas de la Unidad 3, tema 2:Modelo de Cambio y Participación, </a:t>
            </a:r>
            <a:r>
              <a:rPr lang="es-MX" baseline="0" dirty="0"/>
              <a:t>de la asignatura </a:t>
            </a:r>
            <a:r>
              <a:rPr lang="es-MX" dirty="0"/>
              <a:t>«Estructura Económica Regional».</a:t>
            </a:r>
          </a:p>
          <a:p>
            <a:pPr algn="just"/>
            <a:endParaRPr lang="es-MX" dirty="0"/>
          </a:p>
        </p:txBody>
      </p:sp>
      <p:sp>
        <p:nvSpPr>
          <p:cNvPr id="4" name="Marcador de número de diapositiva 3"/>
          <p:cNvSpPr>
            <a:spLocks noGrp="1"/>
          </p:cNvSpPr>
          <p:nvPr>
            <p:ph type="sldNum" sz="quarter" idx="10"/>
          </p:nvPr>
        </p:nvSpPr>
        <p:spPr/>
        <p:txBody>
          <a:bodyPr/>
          <a:lstStyle/>
          <a:p>
            <a:fld id="{C51ED523-0AC3-4DE0-A1CC-BCC34F4BC22B}" type="slidenum">
              <a:rPr lang="es-MX" smtClean="0"/>
              <a:t>1</a:t>
            </a:fld>
            <a:endParaRPr lang="es-MX" dirty="0"/>
          </a:p>
        </p:txBody>
      </p:sp>
    </p:spTree>
    <p:extLst>
      <p:ext uri="{BB962C8B-B14F-4D97-AF65-F5344CB8AC3E}">
        <p14:creationId xmlns:p14="http://schemas.microsoft.com/office/powerpoint/2010/main" val="19015291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a:t>Se presenta el segundo paso que consiste en cuantificar las diferencias entre el ritmo de crecimiento del año </a:t>
            </a:r>
            <a:r>
              <a:rPr lang="es-MX" sz="1200" dirty="0">
                <a:latin typeface="+mn-lt"/>
                <a:cs typeface="Arial" panose="020B0604020202020204" pitchFamily="34" charset="0"/>
              </a:rPr>
              <a:t>(T-n) y el año. (T).</a:t>
            </a:r>
            <a:endParaRPr lang="es-MX" dirty="0"/>
          </a:p>
        </p:txBody>
      </p:sp>
      <p:sp>
        <p:nvSpPr>
          <p:cNvPr id="4" name="Marcador de número de diapositiva 3"/>
          <p:cNvSpPr>
            <a:spLocks noGrp="1"/>
          </p:cNvSpPr>
          <p:nvPr>
            <p:ph type="sldNum" sz="quarter" idx="10"/>
          </p:nvPr>
        </p:nvSpPr>
        <p:spPr/>
        <p:txBody>
          <a:bodyPr/>
          <a:lstStyle/>
          <a:p>
            <a:fld id="{C51ED523-0AC3-4DE0-A1CC-BCC34F4BC22B}" type="slidenum">
              <a:rPr lang="es-MX" smtClean="0"/>
              <a:t>10</a:t>
            </a:fld>
            <a:endParaRPr lang="es-MX" dirty="0"/>
          </a:p>
        </p:txBody>
      </p:sp>
    </p:spTree>
    <p:extLst>
      <p:ext uri="{BB962C8B-B14F-4D97-AF65-F5344CB8AC3E}">
        <p14:creationId xmlns:p14="http://schemas.microsoft.com/office/powerpoint/2010/main" val="7757259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a:t>Se muestra el significado de las filas I – VII de la tabla que se obtiene en el paso 2</a:t>
            </a:r>
          </a:p>
        </p:txBody>
      </p:sp>
      <p:sp>
        <p:nvSpPr>
          <p:cNvPr id="4" name="Marcador de número de diapositiva 3"/>
          <p:cNvSpPr>
            <a:spLocks noGrp="1"/>
          </p:cNvSpPr>
          <p:nvPr>
            <p:ph type="sldNum" sz="quarter" idx="10"/>
          </p:nvPr>
        </p:nvSpPr>
        <p:spPr/>
        <p:txBody>
          <a:bodyPr/>
          <a:lstStyle/>
          <a:p>
            <a:fld id="{C51ED523-0AC3-4DE0-A1CC-BCC34F4BC22B}" type="slidenum">
              <a:rPr lang="es-MX" smtClean="0"/>
              <a:t>11</a:t>
            </a:fld>
            <a:endParaRPr lang="es-MX" dirty="0"/>
          </a:p>
        </p:txBody>
      </p:sp>
    </p:spTree>
    <p:extLst>
      <p:ext uri="{BB962C8B-B14F-4D97-AF65-F5344CB8AC3E}">
        <p14:creationId xmlns:p14="http://schemas.microsoft.com/office/powerpoint/2010/main" val="38019896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a:t>Se presenta el </a:t>
            </a:r>
            <a:r>
              <a:rPr lang="es-MX" dirty="0" smtClean="0"/>
              <a:t>mapa </a:t>
            </a:r>
            <a:r>
              <a:rPr lang="es-MX" dirty="0"/>
              <a:t>Teórico del Efecto Proporcional y Diferencial</a:t>
            </a:r>
            <a:r>
              <a:rPr lang="es-MX" dirty="0" smtClean="0"/>
              <a:t>. T muestra</a:t>
            </a:r>
            <a:r>
              <a:rPr lang="es-MX" baseline="0" dirty="0" smtClean="0"/>
              <a:t> el crecimiento del empleo municipal, cuando el valor de t es mayor a cero el municipio ofrece más empleos que el Estado, ocurre lo contrario cuando T es menor a cero. </a:t>
            </a:r>
            <a:r>
              <a:rPr lang="el-GR" sz="1200" kern="1200" dirty="0" smtClean="0">
                <a:solidFill>
                  <a:schemeClr val="tx1"/>
                </a:solidFill>
                <a:effectLst/>
                <a:latin typeface="+mn-lt"/>
                <a:ea typeface="+mn-ea"/>
                <a:cs typeface="+mn-cs"/>
              </a:rPr>
              <a:t>Π</a:t>
            </a:r>
            <a:r>
              <a:rPr lang="es-MX" sz="1200" kern="1200" dirty="0" smtClean="0">
                <a:solidFill>
                  <a:schemeClr val="tx1"/>
                </a:solidFill>
                <a:effectLst/>
                <a:latin typeface="+mn-lt"/>
                <a:ea typeface="+mn-ea"/>
                <a:cs typeface="+mn-cs"/>
              </a:rPr>
              <a:t> muestra si la estructura del municipio es favorable para la creación de empleo en comparación con la estructura estatal.</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ᵟ muestra el ritmo</a:t>
            </a:r>
            <a:r>
              <a:rPr lang="es-MX" sz="1200" kern="1200" baseline="0" dirty="0" smtClean="0">
                <a:solidFill>
                  <a:schemeClr val="tx1"/>
                </a:solidFill>
                <a:effectLst/>
                <a:latin typeface="+mn-lt"/>
                <a:ea typeface="+mn-ea"/>
                <a:cs typeface="+mn-cs"/>
              </a:rPr>
              <a:t> de crecimiento de los sectores, cuando su valor es positivo entonces los sectores crecen más rápido en el municipio que en el Estado.</a:t>
            </a:r>
            <a:endParaRPr lang="es-MX" baseline="0" dirty="0" smtClean="0"/>
          </a:p>
        </p:txBody>
      </p:sp>
      <p:sp>
        <p:nvSpPr>
          <p:cNvPr id="4" name="Marcador de número de diapositiva 3"/>
          <p:cNvSpPr>
            <a:spLocks noGrp="1"/>
          </p:cNvSpPr>
          <p:nvPr>
            <p:ph type="sldNum" sz="quarter" idx="10"/>
          </p:nvPr>
        </p:nvSpPr>
        <p:spPr/>
        <p:txBody>
          <a:bodyPr/>
          <a:lstStyle/>
          <a:p>
            <a:fld id="{C51ED523-0AC3-4DE0-A1CC-BCC34F4BC22B}" type="slidenum">
              <a:rPr lang="es-MX" smtClean="0"/>
              <a:t>12</a:t>
            </a:fld>
            <a:endParaRPr lang="es-MX" dirty="0"/>
          </a:p>
        </p:txBody>
      </p:sp>
    </p:spTree>
    <p:extLst>
      <p:ext uri="{BB962C8B-B14F-4D97-AF65-F5344CB8AC3E}">
        <p14:creationId xmlns:p14="http://schemas.microsoft.com/office/powerpoint/2010/main" val="31436631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smtClean="0"/>
              <a:t>Se aplica el modelo de Dunn para el</a:t>
            </a:r>
            <a:r>
              <a:rPr lang="es-MX" baseline="0" dirty="0" smtClean="0"/>
              <a:t> caso de Oaxaca. Se utilizan datos del año 2009 y 2014 de la población ocupada en la industria manufacturera. Para comenzar, se muestran algunas características sociales y económicas del Estado que incluyen: población total, nivel escolar, PIB, población ocupada, participación sectorial y actividades productivas. Esto se hace con el objetivo de conocer la composición social y económica en el Estado.</a:t>
            </a:r>
            <a:endParaRPr lang="es-MX" dirty="0"/>
          </a:p>
        </p:txBody>
      </p:sp>
      <p:sp>
        <p:nvSpPr>
          <p:cNvPr id="4" name="Marcador de número de diapositiva 3"/>
          <p:cNvSpPr>
            <a:spLocks noGrp="1"/>
          </p:cNvSpPr>
          <p:nvPr>
            <p:ph type="sldNum" sz="quarter" idx="10"/>
          </p:nvPr>
        </p:nvSpPr>
        <p:spPr/>
        <p:txBody>
          <a:bodyPr/>
          <a:lstStyle/>
          <a:p>
            <a:fld id="{C51ED523-0AC3-4DE0-A1CC-BCC34F4BC22B}" type="slidenum">
              <a:rPr lang="es-MX" smtClean="0"/>
              <a:t>13</a:t>
            </a:fld>
            <a:endParaRPr lang="es-MX" dirty="0"/>
          </a:p>
        </p:txBody>
      </p:sp>
    </p:spTree>
    <p:extLst>
      <p:ext uri="{BB962C8B-B14F-4D97-AF65-F5344CB8AC3E}">
        <p14:creationId xmlns:p14="http://schemas.microsoft.com/office/powerpoint/2010/main" val="29489987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a:t>Se mencionan las características del Estado de Oaxaca en relación a su población, grado de urbanización, promedio escolar de la población y la </a:t>
            </a:r>
            <a:r>
              <a:rPr lang="es-MX" dirty="0" smtClean="0"/>
              <a:t>posición que ocupa el Estado </a:t>
            </a:r>
            <a:r>
              <a:rPr lang="es-MX" dirty="0"/>
              <a:t>en cuanto al IDH </a:t>
            </a:r>
            <a:r>
              <a:rPr lang="es-MX" dirty="0" smtClean="0"/>
              <a:t>y </a:t>
            </a:r>
            <a:r>
              <a:rPr lang="es-MX" dirty="0"/>
              <a:t>comparación con las otras entidades. Además, Oaxaca es el quinto Estado más grande de la </a:t>
            </a:r>
            <a:r>
              <a:rPr lang="es-MX" dirty="0" smtClean="0"/>
              <a:t>República</a:t>
            </a:r>
            <a:r>
              <a:rPr lang="es-MX" baseline="0" dirty="0" smtClean="0"/>
              <a:t> pero de acuerdo con esta información es un Estado con muchas carencias.</a:t>
            </a:r>
            <a:endParaRPr lang="es-MX" dirty="0"/>
          </a:p>
        </p:txBody>
      </p:sp>
      <p:sp>
        <p:nvSpPr>
          <p:cNvPr id="4" name="Marcador de número de diapositiva 3"/>
          <p:cNvSpPr>
            <a:spLocks noGrp="1"/>
          </p:cNvSpPr>
          <p:nvPr>
            <p:ph type="sldNum" sz="quarter" idx="10"/>
          </p:nvPr>
        </p:nvSpPr>
        <p:spPr/>
        <p:txBody>
          <a:bodyPr/>
          <a:lstStyle/>
          <a:p>
            <a:fld id="{C51ED523-0AC3-4DE0-A1CC-BCC34F4BC22B}" type="slidenum">
              <a:rPr lang="es-MX" smtClean="0"/>
              <a:t>14</a:t>
            </a:fld>
            <a:endParaRPr lang="es-MX" dirty="0"/>
          </a:p>
        </p:txBody>
      </p:sp>
    </p:spTree>
    <p:extLst>
      <p:ext uri="{BB962C8B-B14F-4D97-AF65-F5344CB8AC3E}">
        <p14:creationId xmlns:p14="http://schemas.microsoft.com/office/powerpoint/2010/main" val="223522694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a:t>Se realiza un comparativo entre los Estados en cuanto a  la cantidad de Producción Bruta Total. Oaxaca tiene una participación en el PIB Nacional  del 1.6%</a:t>
            </a:r>
          </a:p>
        </p:txBody>
      </p:sp>
      <p:sp>
        <p:nvSpPr>
          <p:cNvPr id="4" name="Marcador de número de diapositiva 3"/>
          <p:cNvSpPr>
            <a:spLocks noGrp="1"/>
          </p:cNvSpPr>
          <p:nvPr>
            <p:ph type="sldNum" sz="quarter" idx="10"/>
          </p:nvPr>
        </p:nvSpPr>
        <p:spPr/>
        <p:txBody>
          <a:bodyPr/>
          <a:lstStyle/>
          <a:p>
            <a:fld id="{C51ED523-0AC3-4DE0-A1CC-BCC34F4BC22B}" type="slidenum">
              <a:rPr lang="es-MX" smtClean="0"/>
              <a:t>15</a:t>
            </a:fld>
            <a:endParaRPr lang="es-MX" dirty="0"/>
          </a:p>
        </p:txBody>
      </p:sp>
    </p:spTree>
    <p:extLst>
      <p:ext uri="{BB962C8B-B14F-4D97-AF65-F5344CB8AC3E}">
        <p14:creationId xmlns:p14="http://schemas.microsoft.com/office/powerpoint/2010/main" val="38815897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ES" sz="1200" kern="1200" dirty="0" smtClean="0">
                <a:solidFill>
                  <a:schemeClr val="tx1"/>
                </a:solidFill>
                <a:effectLst/>
                <a:latin typeface="+mn-lt"/>
                <a:ea typeface="+mn-ea"/>
                <a:cs typeface="+mn-cs"/>
              </a:rPr>
              <a:t>En el </a:t>
            </a:r>
            <a:r>
              <a:rPr lang="es-ES" sz="1200" kern="1200" dirty="0" err="1" smtClean="0">
                <a:solidFill>
                  <a:schemeClr val="tx1"/>
                </a:solidFill>
                <a:effectLst/>
                <a:latin typeface="+mn-lt"/>
                <a:ea typeface="+mn-ea"/>
                <a:cs typeface="+mn-cs"/>
              </a:rPr>
              <a:t>comportamieno</a:t>
            </a:r>
            <a:r>
              <a:rPr lang="es-ES" sz="1200" kern="1200" dirty="0" smtClean="0">
                <a:solidFill>
                  <a:schemeClr val="tx1"/>
                </a:solidFill>
                <a:effectLst/>
                <a:latin typeface="+mn-lt"/>
                <a:ea typeface="+mn-ea"/>
                <a:cs typeface="+mn-cs"/>
              </a:rPr>
              <a:t> del PIB,</a:t>
            </a:r>
            <a:r>
              <a:rPr lang="es-ES" sz="1200" kern="1200" baseline="0" dirty="0" smtClean="0">
                <a:solidFill>
                  <a:schemeClr val="tx1"/>
                </a:solidFill>
                <a:effectLst/>
                <a:latin typeface="+mn-lt"/>
                <a:ea typeface="+mn-ea"/>
                <a:cs typeface="+mn-cs"/>
              </a:rPr>
              <a:t> d</a:t>
            </a:r>
            <a:r>
              <a:rPr lang="es-ES" sz="1200" kern="1200" dirty="0" smtClean="0">
                <a:solidFill>
                  <a:schemeClr val="tx1"/>
                </a:solidFill>
                <a:effectLst/>
                <a:latin typeface="+mn-lt"/>
                <a:ea typeface="+mn-ea"/>
                <a:cs typeface="+mn-cs"/>
              </a:rPr>
              <a:t>urante </a:t>
            </a:r>
            <a:r>
              <a:rPr lang="es-ES" sz="1200" kern="1200" dirty="0">
                <a:solidFill>
                  <a:schemeClr val="tx1"/>
                </a:solidFill>
                <a:effectLst/>
                <a:latin typeface="+mn-lt"/>
                <a:ea typeface="+mn-ea"/>
                <a:cs typeface="+mn-cs"/>
              </a:rPr>
              <a:t>el periodo de </a:t>
            </a:r>
            <a:r>
              <a:rPr lang="es-MX" sz="1200" kern="1200" dirty="0">
                <a:solidFill>
                  <a:schemeClr val="tx1"/>
                </a:solidFill>
                <a:effectLst/>
                <a:latin typeface="+mn-lt"/>
                <a:ea typeface="+mn-ea"/>
                <a:cs typeface="+mn-cs"/>
              </a:rPr>
              <a:t>análisis se observa el mismo </a:t>
            </a:r>
            <a:r>
              <a:rPr lang="es-MX" sz="1200" kern="1200" dirty="0" smtClean="0">
                <a:solidFill>
                  <a:schemeClr val="tx1"/>
                </a:solidFill>
                <a:effectLst/>
                <a:latin typeface="+mn-lt"/>
                <a:ea typeface="+mn-ea"/>
                <a:cs typeface="+mn-cs"/>
              </a:rPr>
              <a:t>comportamiento</a:t>
            </a:r>
            <a:r>
              <a:rPr lang="es-ES" sz="1200" kern="1200" dirty="0" smtClean="0">
                <a:solidFill>
                  <a:schemeClr val="tx1"/>
                </a:solidFill>
                <a:effectLst/>
                <a:latin typeface="+mn-lt"/>
                <a:ea typeface="+mn-ea"/>
                <a:cs typeface="+mn-cs"/>
              </a:rPr>
              <a:t>: </a:t>
            </a:r>
            <a:r>
              <a:rPr lang="es-ES" sz="1200" kern="1200" dirty="0">
                <a:solidFill>
                  <a:schemeClr val="tx1"/>
                </a:solidFill>
                <a:effectLst/>
                <a:latin typeface="+mn-lt"/>
                <a:ea typeface="+mn-ea"/>
                <a:cs typeface="+mn-cs"/>
              </a:rPr>
              <a:t>el Estado de Oaxaca durante los últimos 11 años no ha podido superar el porcentaje de participación respecto al PIB </a:t>
            </a:r>
            <a:r>
              <a:rPr lang="es-ES" sz="1200" kern="1200" dirty="0" smtClean="0">
                <a:solidFill>
                  <a:schemeClr val="tx1"/>
                </a:solidFill>
                <a:effectLst/>
                <a:latin typeface="+mn-lt"/>
                <a:ea typeface="+mn-ea"/>
                <a:cs typeface="+mn-cs"/>
              </a:rPr>
              <a:t>nacional, </a:t>
            </a:r>
            <a:r>
              <a:rPr lang="es-ES" sz="1200" kern="1200" dirty="0">
                <a:solidFill>
                  <a:schemeClr val="tx1"/>
                </a:solidFill>
                <a:effectLst/>
                <a:latin typeface="+mn-lt"/>
                <a:ea typeface="+mn-ea"/>
                <a:cs typeface="+mn-cs"/>
              </a:rPr>
              <a:t>representando cada año cifras que no superan el 1.6%. Esta situación también se ve reflejada en pequeñas tasas de crecimiento. Además de que el sector que genera más ingresos sigue siendo el terciario.</a:t>
            </a:r>
          </a:p>
          <a:p>
            <a:pPr marL="0" marR="0" lvl="0" indent="0" algn="l" defTabSz="914400" rtl="0" eaLnBrk="1" fontAlgn="auto" latinLnBrk="0" hangingPunct="1">
              <a:lnSpc>
                <a:spcPct val="100000"/>
              </a:lnSpc>
              <a:spcBef>
                <a:spcPts val="0"/>
              </a:spcBef>
              <a:spcAft>
                <a:spcPts val="0"/>
              </a:spcAft>
              <a:buClrTx/>
              <a:buSzTx/>
              <a:buFontTx/>
              <a:buNone/>
              <a:tabLst/>
              <a:defRPr/>
            </a:pPr>
            <a:endParaRPr lang="es-ES" sz="1200" kern="1200" dirty="0">
              <a:solidFill>
                <a:schemeClr val="tx1"/>
              </a:solidFill>
              <a:effectLst/>
              <a:latin typeface="+mn-lt"/>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lang="es-MX" sz="1200" kern="1200" dirty="0">
                <a:solidFill>
                  <a:schemeClr val="tx1"/>
                </a:solidFill>
                <a:effectLst/>
                <a:latin typeface="+mn-lt"/>
                <a:ea typeface="+mn-ea"/>
                <a:cs typeface="+mn-cs"/>
              </a:rPr>
              <a:t>Si bien, el </a:t>
            </a:r>
            <a:r>
              <a:rPr lang="es-MX" sz="1200" kern="1200" dirty="0" smtClean="0">
                <a:solidFill>
                  <a:schemeClr val="tx1"/>
                </a:solidFill>
                <a:effectLst/>
                <a:latin typeface="+mn-lt"/>
                <a:ea typeface="+mn-ea"/>
                <a:cs typeface="+mn-cs"/>
              </a:rPr>
              <a:t>sector </a:t>
            </a:r>
            <a:r>
              <a:rPr lang="es-MX" sz="1200" kern="1200" dirty="0">
                <a:solidFill>
                  <a:schemeClr val="tx1"/>
                </a:solidFill>
                <a:effectLst/>
                <a:latin typeface="+mn-lt"/>
                <a:ea typeface="+mn-ea"/>
                <a:cs typeface="+mn-cs"/>
              </a:rPr>
              <a:t>primario a nivel estatal no representa gran porcentaje si lo hace a nivel nacional, pues el Estado es productor de  maíz, sorgo, cacahuate, alfalfa, frijol, alpiste, café, trigo, arroz, ajonjolí, cebada, caña de azúcar, piña, algodón, copra, limón, tamarindo, plátano, piña, naranja, mango, papaya, sandía, toronja, ciruela, manzana, tuna, durazno, aguacate y </a:t>
            </a:r>
            <a:r>
              <a:rPr lang="es-MX" sz="1200" kern="1200" dirty="0" smtClean="0">
                <a:solidFill>
                  <a:schemeClr val="tx1"/>
                </a:solidFill>
                <a:effectLst/>
                <a:latin typeface="+mn-lt"/>
                <a:ea typeface="+mn-ea"/>
                <a:cs typeface="+mn-cs"/>
              </a:rPr>
              <a:t>nuez.</a:t>
            </a:r>
            <a:endParaRPr lang="es-MX"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s-MX" sz="1200" kern="1200" dirty="0">
              <a:solidFill>
                <a:schemeClr val="tx1"/>
              </a:solidFill>
              <a:effectLst/>
              <a:latin typeface="+mn-lt"/>
              <a:ea typeface="+mn-ea"/>
              <a:cs typeface="+mn-cs"/>
            </a:endParaRPr>
          </a:p>
          <a:p>
            <a:endParaRPr lang="es-MX" dirty="0"/>
          </a:p>
        </p:txBody>
      </p:sp>
      <p:sp>
        <p:nvSpPr>
          <p:cNvPr id="4" name="Marcador de número de diapositiva 3"/>
          <p:cNvSpPr>
            <a:spLocks noGrp="1"/>
          </p:cNvSpPr>
          <p:nvPr>
            <p:ph type="sldNum" sz="quarter" idx="10"/>
          </p:nvPr>
        </p:nvSpPr>
        <p:spPr/>
        <p:txBody>
          <a:bodyPr/>
          <a:lstStyle/>
          <a:p>
            <a:fld id="{C51ED523-0AC3-4DE0-A1CC-BCC34F4BC22B}" type="slidenum">
              <a:rPr lang="es-MX" smtClean="0"/>
              <a:t>16</a:t>
            </a:fld>
            <a:endParaRPr lang="es-MX" dirty="0"/>
          </a:p>
        </p:txBody>
      </p:sp>
    </p:spTree>
    <p:extLst>
      <p:ext uri="{BB962C8B-B14F-4D97-AF65-F5344CB8AC3E}">
        <p14:creationId xmlns:p14="http://schemas.microsoft.com/office/powerpoint/2010/main" val="271483715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a:t>Se muestra participación que tiene cada sector en el PIB  de Oaxaca expresada en </a:t>
            </a:r>
            <a:r>
              <a:rPr lang="es-MX" dirty="0" smtClean="0"/>
              <a:t>porcentaje. </a:t>
            </a:r>
            <a:r>
              <a:rPr lang="es-MX" dirty="0"/>
              <a:t>Las actividades que más aportan son las que pertenecen al sector secundario e industrial.</a:t>
            </a:r>
          </a:p>
        </p:txBody>
      </p:sp>
      <p:sp>
        <p:nvSpPr>
          <p:cNvPr id="4" name="Marcador de número de diapositiva 3"/>
          <p:cNvSpPr>
            <a:spLocks noGrp="1"/>
          </p:cNvSpPr>
          <p:nvPr>
            <p:ph type="sldNum" sz="quarter" idx="10"/>
          </p:nvPr>
        </p:nvSpPr>
        <p:spPr/>
        <p:txBody>
          <a:bodyPr/>
          <a:lstStyle/>
          <a:p>
            <a:fld id="{C51ED523-0AC3-4DE0-A1CC-BCC34F4BC22B}" type="slidenum">
              <a:rPr lang="es-MX" smtClean="0"/>
              <a:t>17</a:t>
            </a:fld>
            <a:endParaRPr lang="es-MX" dirty="0"/>
          </a:p>
        </p:txBody>
      </p:sp>
    </p:spTree>
    <p:extLst>
      <p:ext uri="{BB962C8B-B14F-4D97-AF65-F5344CB8AC3E}">
        <p14:creationId xmlns:p14="http://schemas.microsoft.com/office/powerpoint/2010/main" val="108576599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a:t>Se muestran algunas características de las actividades productivas que se realizan en el Estado de </a:t>
            </a:r>
            <a:r>
              <a:rPr lang="es-MX" dirty="0" smtClean="0"/>
              <a:t>Oaxaca. Se observa que la</a:t>
            </a:r>
            <a:r>
              <a:rPr lang="es-MX" baseline="0" dirty="0" smtClean="0"/>
              <a:t> mayor cantidad </a:t>
            </a:r>
            <a:r>
              <a:rPr lang="es-MX" dirty="0" smtClean="0"/>
              <a:t>de empleo proviene del sector servicios y</a:t>
            </a:r>
            <a:r>
              <a:rPr lang="es-MX" baseline="0" dirty="0" smtClean="0"/>
              <a:t> manufacturero. Muestra la baja productividad del Estado al conservar una gran cantidad de microempresas que se dedican actividades que no generan un gran valor agregado.</a:t>
            </a:r>
            <a:endParaRPr lang="es-MX" dirty="0"/>
          </a:p>
        </p:txBody>
      </p:sp>
      <p:sp>
        <p:nvSpPr>
          <p:cNvPr id="4" name="Marcador de número de diapositiva 3"/>
          <p:cNvSpPr>
            <a:spLocks noGrp="1"/>
          </p:cNvSpPr>
          <p:nvPr>
            <p:ph type="sldNum" sz="quarter" idx="10"/>
          </p:nvPr>
        </p:nvSpPr>
        <p:spPr/>
        <p:txBody>
          <a:bodyPr/>
          <a:lstStyle/>
          <a:p>
            <a:fld id="{C51ED523-0AC3-4DE0-A1CC-BCC34F4BC22B}" type="slidenum">
              <a:rPr lang="es-MX" smtClean="0"/>
              <a:t>18</a:t>
            </a:fld>
            <a:endParaRPr lang="es-MX" dirty="0"/>
          </a:p>
        </p:txBody>
      </p:sp>
    </p:spTree>
    <p:extLst>
      <p:ext uri="{BB962C8B-B14F-4D97-AF65-F5344CB8AC3E}">
        <p14:creationId xmlns:p14="http://schemas.microsoft.com/office/powerpoint/2010/main" val="413640961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a:t>Se presentas las actividades del </a:t>
            </a:r>
            <a:r>
              <a:rPr lang="es-MX" dirty="0" smtClean="0"/>
              <a:t>Estado </a:t>
            </a:r>
            <a:r>
              <a:rPr lang="es-MX" baseline="0" dirty="0" smtClean="0"/>
              <a:t>que generan un valor agregado. Dadas las características geográficas y sociales, la mayoría son actividades que se generan con materiales  provenientes de la naturaleza.</a:t>
            </a:r>
            <a:endParaRPr lang="es-MX" dirty="0"/>
          </a:p>
        </p:txBody>
      </p:sp>
      <p:sp>
        <p:nvSpPr>
          <p:cNvPr id="4" name="Marcador de número de diapositiva 3"/>
          <p:cNvSpPr>
            <a:spLocks noGrp="1"/>
          </p:cNvSpPr>
          <p:nvPr>
            <p:ph type="sldNum" sz="quarter" idx="10"/>
          </p:nvPr>
        </p:nvSpPr>
        <p:spPr/>
        <p:txBody>
          <a:bodyPr/>
          <a:lstStyle/>
          <a:p>
            <a:fld id="{C51ED523-0AC3-4DE0-A1CC-BCC34F4BC22B}" type="slidenum">
              <a:rPr lang="es-MX" smtClean="0"/>
              <a:t>19</a:t>
            </a:fld>
            <a:endParaRPr lang="es-MX" dirty="0"/>
          </a:p>
        </p:txBody>
      </p:sp>
    </p:spTree>
    <p:extLst>
      <p:ext uri="{BB962C8B-B14F-4D97-AF65-F5344CB8AC3E}">
        <p14:creationId xmlns:p14="http://schemas.microsoft.com/office/powerpoint/2010/main" val="33172109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MX" dirty="0"/>
              <a:t>Se hace mención del objetivo de la elaboración del presente material, el cual,  tiene como función principal que el alumno </a:t>
            </a:r>
            <a:r>
              <a:rPr lang="es-MX" sz="1200" dirty="0"/>
              <a:t>identifique las características económicas en el territorio, mediante la aplicación de técnicas y modelos de análisis </a:t>
            </a:r>
            <a:r>
              <a:rPr lang="es-MX" sz="1200" dirty="0" smtClean="0"/>
              <a:t>regionales.</a:t>
            </a:r>
            <a:endParaRPr lang="es-MX" dirty="0"/>
          </a:p>
        </p:txBody>
      </p:sp>
      <p:sp>
        <p:nvSpPr>
          <p:cNvPr id="4" name="Marcador de número de diapositiva 3"/>
          <p:cNvSpPr>
            <a:spLocks noGrp="1"/>
          </p:cNvSpPr>
          <p:nvPr>
            <p:ph type="sldNum" sz="quarter" idx="10"/>
          </p:nvPr>
        </p:nvSpPr>
        <p:spPr/>
        <p:txBody>
          <a:bodyPr/>
          <a:lstStyle/>
          <a:p>
            <a:fld id="{E0746DE6-3336-457D-A091-FA20AC1C536E}" type="slidenum">
              <a:rPr lang="en-US" smtClean="0"/>
              <a:t>2</a:t>
            </a:fld>
            <a:endParaRPr lang="en-US" dirty="0"/>
          </a:p>
        </p:txBody>
      </p:sp>
    </p:spTree>
    <p:extLst>
      <p:ext uri="{BB962C8B-B14F-4D97-AF65-F5344CB8AC3E}">
        <p14:creationId xmlns:p14="http://schemas.microsoft.com/office/powerpoint/2010/main" val="214434047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a:t>Se observa que predomina el personal ocupado con primaria terminada. Lo cual tiene lógica, pues el ´promedio escolar de la población del Estado es de 7 años aproximadamente</a:t>
            </a:r>
            <a:r>
              <a:rPr lang="es-MX" dirty="0" smtClean="0"/>
              <a:t>. Esta condición ha sido uno de los factores limitantes para el desarrollo y</a:t>
            </a:r>
            <a:r>
              <a:rPr lang="es-MX" baseline="0" dirty="0" smtClean="0"/>
              <a:t> crecimiento en Oaxaca, pues la carencia de capital humano no permite llevar a cabo procesos productivos más eficientes e innovadores.</a:t>
            </a:r>
            <a:endParaRPr lang="es-MX" dirty="0"/>
          </a:p>
        </p:txBody>
      </p:sp>
      <p:sp>
        <p:nvSpPr>
          <p:cNvPr id="4" name="Marcador de número de diapositiva 3"/>
          <p:cNvSpPr>
            <a:spLocks noGrp="1"/>
          </p:cNvSpPr>
          <p:nvPr>
            <p:ph type="sldNum" sz="quarter" idx="10"/>
          </p:nvPr>
        </p:nvSpPr>
        <p:spPr/>
        <p:txBody>
          <a:bodyPr/>
          <a:lstStyle/>
          <a:p>
            <a:fld id="{C51ED523-0AC3-4DE0-A1CC-BCC34F4BC22B}" type="slidenum">
              <a:rPr lang="es-MX" smtClean="0"/>
              <a:t>20</a:t>
            </a:fld>
            <a:endParaRPr lang="es-MX" dirty="0"/>
          </a:p>
        </p:txBody>
      </p:sp>
    </p:spTree>
    <p:extLst>
      <p:ext uri="{BB962C8B-B14F-4D97-AF65-F5344CB8AC3E}">
        <p14:creationId xmlns:p14="http://schemas.microsoft.com/office/powerpoint/2010/main" val="204336545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MX" dirty="0">
                <a:solidFill>
                  <a:schemeClr val="accent6"/>
                </a:solidFill>
              </a:rPr>
              <a:t>Para el ejercicio se consideran  los 10 municipios más representativos del Estado de </a:t>
            </a:r>
            <a:r>
              <a:rPr lang="es-MX" dirty="0" smtClean="0">
                <a:solidFill>
                  <a:schemeClr val="accent6"/>
                </a:solidFill>
              </a:rPr>
              <a:t>Oaxaca</a:t>
            </a:r>
            <a:r>
              <a:rPr lang="es-MX" baseline="0" dirty="0" smtClean="0">
                <a:solidFill>
                  <a:schemeClr val="accent6"/>
                </a:solidFill>
              </a:rPr>
              <a:t> y fueron seleccionados por su nivel de participación en los sectores económicos.</a:t>
            </a:r>
            <a:endParaRPr lang="es-MX" dirty="0"/>
          </a:p>
        </p:txBody>
      </p:sp>
      <p:sp>
        <p:nvSpPr>
          <p:cNvPr id="4" name="Marcador de número de diapositiva 3"/>
          <p:cNvSpPr>
            <a:spLocks noGrp="1"/>
          </p:cNvSpPr>
          <p:nvPr>
            <p:ph type="sldNum" sz="quarter" idx="10"/>
          </p:nvPr>
        </p:nvSpPr>
        <p:spPr/>
        <p:txBody>
          <a:bodyPr/>
          <a:lstStyle/>
          <a:p>
            <a:fld id="{C51ED523-0AC3-4DE0-A1CC-BCC34F4BC22B}" type="slidenum">
              <a:rPr lang="es-MX" smtClean="0"/>
              <a:t>21</a:t>
            </a:fld>
            <a:endParaRPr lang="es-MX" dirty="0"/>
          </a:p>
        </p:txBody>
      </p:sp>
    </p:spTree>
    <p:extLst>
      <p:ext uri="{BB962C8B-B14F-4D97-AF65-F5344CB8AC3E}">
        <p14:creationId xmlns:p14="http://schemas.microsoft.com/office/powerpoint/2010/main" val="387122804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smtClean="0"/>
              <a:t>El primer paso consiste en elaborar una tabla para</a:t>
            </a:r>
            <a:r>
              <a:rPr lang="es-MX" baseline="0" dirty="0" smtClean="0"/>
              <a:t> obtener</a:t>
            </a:r>
            <a:r>
              <a:rPr lang="es-MX" dirty="0" smtClean="0"/>
              <a:t> </a:t>
            </a:r>
            <a:r>
              <a:rPr lang="es-MX" dirty="0"/>
              <a:t>el Índice de crecimiento del empleo en los sectores </a:t>
            </a:r>
            <a:r>
              <a:rPr lang="es-MX" dirty="0" smtClean="0"/>
              <a:t>económicos Se utilizan datos del 2009 y 2014 del empleo total en las actividades:</a:t>
            </a:r>
            <a:r>
              <a:rPr lang="es-MX" baseline="0" dirty="0" smtClean="0"/>
              <a:t> primarias, secundarias y terciarias.</a:t>
            </a:r>
            <a:endParaRPr lang="es-MX" dirty="0"/>
          </a:p>
        </p:txBody>
      </p:sp>
      <p:sp>
        <p:nvSpPr>
          <p:cNvPr id="4" name="Marcador de número de diapositiva 3"/>
          <p:cNvSpPr>
            <a:spLocks noGrp="1"/>
          </p:cNvSpPr>
          <p:nvPr>
            <p:ph type="sldNum" sz="quarter" idx="10"/>
          </p:nvPr>
        </p:nvSpPr>
        <p:spPr/>
        <p:txBody>
          <a:bodyPr/>
          <a:lstStyle/>
          <a:p>
            <a:fld id="{C51ED523-0AC3-4DE0-A1CC-BCC34F4BC22B}" type="slidenum">
              <a:rPr lang="es-MX" smtClean="0"/>
              <a:t>22</a:t>
            </a:fld>
            <a:endParaRPr lang="es-MX" dirty="0"/>
          </a:p>
        </p:txBody>
      </p:sp>
    </p:spTree>
    <p:extLst>
      <p:ext uri="{BB962C8B-B14F-4D97-AF65-F5344CB8AC3E}">
        <p14:creationId xmlns:p14="http://schemas.microsoft.com/office/powerpoint/2010/main" val="294826834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a:t>Se presenta el ejemplo del paso dos , considerando sólo un municipio de los 10 mencionados anteriormente. También se determina la Región a la que pertenece el municipio. En este caso es a la Región N5 lo que significa que el empleo en la actividad crece con mayor rapidez que la media. </a:t>
            </a:r>
          </a:p>
        </p:txBody>
      </p:sp>
      <p:sp>
        <p:nvSpPr>
          <p:cNvPr id="4" name="Marcador de número de diapositiva 3"/>
          <p:cNvSpPr>
            <a:spLocks noGrp="1"/>
          </p:cNvSpPr>
          <p:nvPr>
            <p:ph type="sldNum" sz="quarter" idx="10"/>
          </p:nvPr>
        </p:nvSpPr>
        <p:spPr/>
        <p:txBody>
          <a:bodyPr/>
          <a:lstStyle/>
          <a:p>
            <a:fld id="{C51ED523-0AC3-4DE0-A1CC-BCC34F4BC22B}" type="slidenum">
              <a:rPr lang="es-MX" smtClean="0"/>
              <a:t>23</a:t>
            </a:fld>
            <a:endParaRPr lang="es-MX" dirty="0"/>
          </a:p>
        </p:txBody>
      </p:sp>
    </p:spTree>
    <p:extLst>
      <p:ext uri="{BB962C8B-B14F-4D97-AF65-F5344CB8AC3E}">
        <p14:creationId xmlns:p14="http://schemas.microsoft.com/office/powerpoint/2010/main" val="311934638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a:t>Se muestran la clasificación de los diez municipios más representativos de Oaxaca y las regiones a las que </a:t>
            </a:r>
            <a:r>
              <a:rPr lang="es-MX" dirty="0" smtClean="0"/>
              <a:t>pertenecen. </a:t>
            </a:r>
            <a:r>
              <a:rPr lang="es-MX" sz="1200" kern="1200" dirty="0" smtClean="0">
                <a:solidFill>
                  <a:schemeClr val="tx1"/>
                </a:solidFill>
                <a:effectLst/>
                <a:latin typeface="+mn-lt"/>
                <a:ea typeface="+mn-ea"/>
                <a:cs typeface="+mn-cs"/>
              </a:rPr>
              <a:t>Siguiendo este esquema, también se puede observar que ante algún evento positivo o negativo a nivel municipal, estatal y sectorial cada Región reacciona de forma diferente. Por ejemplo, de manera general: si partimos de la idea de que la meta es la especialización, la productividad, el crecimiento y la concentración de empleo, entonces es necesario dotar de capacidades institucionales tanto al gobierno municipal como estatal ya que de ambos depende el ritmo de crecimiento de la generación de empleos. En este sentido, si la estructura del Estado no es favorable, cualquier efecto negativo irá sobre los municipios que pertenecen a la Región N5 afectando principalmente al empleo (dado que estos municipios concentran la mayor cantidad de empleos, incluso superior al promedio estatal). Mientras que la Región N7 reaccionará de manera diferente y los efectos serán más destructivos debido a que la estructura municipal es poco favorable, no cuenta con sectores que crecen a un ritmo mayor que el estatal como para que pueda atraer el crecimiento y la concentración del empleo lo cual intensifica los efectos negativos dada la fuerte dependencia hacia el Estado.</a:t>
            </a:r>
          </a:p>
          <a:p>
            <a:endParaRPr lang="es-MX" dirty="0"/>
          </a:p>
        </p:txBody>
      </p:sp>
      <p:sp>
        <p:nvSpPr>
          <p:cNvPr id="4" name="Marcador de número de diapositiva 3"/>
          <p:cNvSpPr>
            <a:spLocks noGrp="1"/>
          </p:cNvSpPr>
          <p:nvPr>
            <p:ph type="sldNum" sz="quarter" idx="10"/>
          </p:nvPr>
        </p:nvSpPr>
        <p:spPr/>
        <p:txBody>
          <a:bodyPr/>
          <a:lstStyle/>
          <a:p>
            <a:fld id="{C51ED523-0AC3-4DE0-A1CC-BCC34F4BC22B}" type="slidenum">
              <a:rPr lang="es-MX" smtClean="0"/>
              <a:t>24</a:t>
            </a:fld>
            <a:endParaRPr lang="es-MX" dirty="0"/>
          </a:p>
        </p:txBody>
      </p:sp>
    </p:spTree>
    <p:extLst>
      <p:ext uri="{BB962C8B-B14F-4D97-AF65-F5344CB8AC3E}">
        <p14:creationId xmlns:p14="http://schemas.microsoft.com/office/powerpoint/2010/main" val="223600582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a:t>Considerando los resultados obtenidos anteriormente, se presenta el análisis de la aplicación del </a:t>
            </a:r>
            <a:r>
              <a:rPr lang="es-MX" dirty="0" smtClean="0"/>
              <a:t>modelo. Incluye resultados</a:t>
            </a:r>
            <a:r>
              <a:rPr lang="es-MX" baseline="0" dirty="0" smtClean="0"/>
              <a:t> para: Crecimiento sectorial, estructura municipal y estatal y regiones. </a:t>
            </a:r>
            <a:endParaRPr lang="es-MX" dirty="0"/>
          </a:p>
        </p:txBody>
      </p:sp>
      <p:sp>
        <p:nvSpPr>
          <p:cNvPr id="4" name="Marcador de número de diapositiva 3"/>
          <p:cNvSpPr>
            <a:spLocks noGrp="1"/>
          </p:cNvSpPr>
          <p:nvPr>
            <p:ph type="sldNum" sz="quarter" idx="10"/>
          </p:nvPr>
        </p:nvSpPr>
        <p:spPr/>
        <p:txBody>
          <a:bodyPr/>
          <a:lstStyle/>
          <a:p>
            <a:fld id="{C51ED523-0AC3-4DE0-A1CC-BCC34F4BC22B}" type="slidenum">
              <a:rPr lang="es-MX" smtClean="0"/>
              <a:t>25</a:t>
            </a:fld>
            <a:endParaRPr lang="es-MX" dirty="0"/>
          </a:p>
        </p:txBody>
      </p:sp>
    </p:spTree>
    <p:extLst>
      <p:ext uri="{BB962C8B-B14F-4D97-AF65-F5344CB8AC3E}">
        <p14:creationId xmlns:p14="http://schemas.microsoft.com/office/powerpoint/2010/main" val="196156762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a:t>Se comprueba la importancia de que los tres sectores económicos crezcan , de esta manera se fomenta el empleo y se desarrolla variedad de actividades económicas</a:t>
            </a:r>
          </a:p>
        </p:txBody>
      </p:sp>
      <p:sp>
        <p:nvSpPr>
          <p:cNvPr id="4" name="Marcador de número de diapositiva 3"/>
          <p:cNvSpPr>
            <a:spLocks noGrp="1"/>
          </p:cNvSpPr>
          <p:nvPr>
            <p:ph type="sldNum" sz="quarter" idx="10"/>
          </p:nvPr>
        </p:nvSpPr>
        <p:spPr/>
        <p:txBody>
          <a:bodyPr/>
          <a:lstStyle/>
          <a:p>
            <a:fld id="{C51ED523-0AC3-4DE0-A1CC-BCC34F4BC22B}" type="slidenum">
              <a:rPr lang="es-MX" smtClean="0"/>
              <a:t>26</a:t>
            </a:fld>
            <a:endParaRPr lang="es-MX" dirty="0"/>
          </a:p>
        </p:txBody>
      </p:sp>
    </p:spTree>
    <p:extLst>
      <p:ext uri="{BB962C8B-B14F-4D97-AF65-F5344CB8AC3E}">
        <p14:creationId xmlns:p14="http://schemas.microsoft.com/office/powerpoint/2010/main" val="426983063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a:t>Se muestra la relación que tiene el ritmo de crecimiento  estatal y municipal de los </a:t>
            </a:r>
            <a:r>
              <a:rPr lang="es-MX" dirty="0" smtClean="0"/>
              <a:t>sectores. Aquí</a:t>
            </a:r>
            <a:r>
              <a:rPr lang="es-MX" baseline="0" dirty="0" smtClean="0"/>
              <a:t> radica </a:t>
            </a:r>
            <a:r>
              <a:rPr lang="es-MX" dirty="0" smtClean="0"/>
              <a:t>la importancia de las estructuras</a:t>
            </a:r>
            <a:r>
              <a:rPr lang="es-MX" baseline="0" dirty="0" smtClean="0"/>
              <a:t> municipales pues cuanto más fuertes sean mayor será la dinámica económica en los espacios.</a:t>
            </a:r>
          </a:p>
        </p:txBody>
      </p:sp>
      <p:sp>
        <p:nvSpPr>
          <p:cNvPr id="4" name="Marcador de número de diapositiva 3"/>
          <p:cNvSpPr>
            <a:spLocks noGrp="1"/>
          </p:cNvSpPr>
          <p:nvPr>
            <p:ph type="sldNum" sz="quarter" idx="10"/>
          </p:nvPr>
        </p:nvSpPr>
        <p:spPr/>
        <p:txBody>
          <a:bodyPr/>
          <a:lstStyle/>
          <a:p>
            <a:fld id="{C51ED523-0AC3-4DE0-A1CC-BCC34F4BC22B}" type="slidenum">
              <a:rPr lang="es-MX" smtClean="0"/>
              <a:t>27</a:t>
            </a:fld>
            <a:endParaRPr lang="es-MX" dirty="0"/>
          </a:p>
        </p:txBody>
      </p:sp>
    </p:spTree>
    <p:extLst>
      <p:ext uri="{BB962C8B-B14F-4D97-AF65-F5344CB8AC3E}">
        <p14:creationId xmlns:p14="http://schemas.microsoft.com/office/powerpoint/2010/main" val="83430565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a:t>Se muestra de que depende la creación de </a:t>
            </a:r>
            <a:r>
              <a:rPr lang="es-MX" dirty="0" smtClean="0"/>
              <a:t>empleo</a:t>
            </a:r>
            <a:r>
              <a:rPr lang="es-MX" baseline="0" dirty="0" smtClean="0"/>
              <a:t> y</a:t>
            </a:r>
            <a:r>
              <a:rPr lang="es-MX" dirty="0" smtClean="0"/>
              <a:t> </a:t>
            </a:r>
            <a:r>
              <a:rPr lang="es-MX" dirty="0"/>
              <a:t>puede ser de la estructura estatal o municipal</a:t>
            </a:r>
            <a:r>
              <a:rPr lang="es-MX" dirty="0" smtClean="0"/>
              <a:t>.</a:t>
            </a:r>
            <a:r>
              <a:rPr lang="es-MX" baseline="0" dirty="0" smtClean="0"/>
              <a:t> En este caso ambas estructuras son importantes pues de ellas depende  la eficiencia con que se desarrollen los sectores productivos y por lo tanto la creación de empleos.</a:t>
            </a:r>
            <a:endParaRPr lang="es-MX" dirty="0"/>
          </a:p>
        </p:txBody>
      </p:sp>
      <p:sp>
        <p:nvSpPr>
          <p:cNvPr id="4" name="Marcador de número de diapositiva 3"/>
          <p:cNvSpPr>
            <a:spLocks noGrp="1"/>
          </p:cNvSpPr>
          <p:nvPr>
            <p:ph type="sldNum" sz="quarter" idx="10"/>
          </p:nvPr>
        </p:nvSpPr>
        <p:spPr/>
        <p:txBody>
          <a:bodyPr/>
          <a:lstStyle/>
          <a:p>
            <a:fld id="{C51ED523-0AC3-4DE0-A1CC-BCC34F4BC22B}" type="slidenum">
              <a:rPr lang="es-MX" smtClean="0"/>
              <a:t>28</a:t>
            </a:fld>
            <a:endParaRPr lang="es-MX" dirty="0"/>
          </a:p>
        </p:txBody>
      </p:sp>
    </p:spTree>
    <p:extLst>
      <p:ext uri="{BB962C8B-B14F-4D97-AF65-F5344CB8AC3E}">
        <p14:creationId xmlns:p14="http://schemas.microsoft.com/office/powerpoint/2010/main" val="90831100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a:t>Se describen características de las </a:t>
            </a:r>
            <a:r>
              <a:rPr lang="es-MX" dirty="0" smtClean="0"/>
              <a:t>regiones.</a:t>
            </a:r>
            <a:r>
              <a:rPr lang="es-MX" baseline="0" dirty="0" smtClean="0"/>
              <a:t> Se observa que si se analizan a los municipios en conjunto; los diez pertenecen a la región N5 que muestran una dependencia la estructura Estatal.</a:t>
            </a:r>
            <a:endParaRPr lang="es-MX" dirty="0"/>
          </a:p>
        </p:txBody>
      </p:sp>
      <p:sp>
        <p:nvSpPr>
          <p:cNvPr id="4" name="Marcador de número de diapositiva 3"/>
          <p:cNvSpPr>
            <a:spLocks noGrp="1"/>
          </p:cNvSpPr>
          <p:nvPr>
            <p:ph type="sldNum" sz="quarter" idx="10"/>
          </p:nvPr>
        </p:nvSpPr>
        <p:spPr/>
        <p:txBody>
          <a:bodyPr/>
          <a:lstStyle/>
          <a:p>
            <a:fld id="{C51ED523-0AC3-4DE0-A1CC-BCC34F4BC22B}" type="slidenum">
              <a:rPr lang="es-MX" smtClean="0"/>
              <a:t>29</a:t>
            </a:fld>
            <a:endParaRPr lang="es-MX" dirty="0"/>
          </a:p>
        </p:txBody>
      </p:sp>
    </p:spTree>
    <p:extLst>
      <p:ext uri="{BB962C8B-B14F-4D97-AF65-F5344CB8AC3E}">
        <p14:creationId xmlns:p14="http://schemas.microsoft.com/office/powerpoint/2010/main" val="4503002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dirty="0"/>
              <a:t>Se muestra que el Modelo de Cambio y Participación es un </a:t>
            </a:r>
            <a:r>
              <a:rPr lang="es-MX" sz="1200" dirty="0">
                <a:latin typeface="Arial" panose="020B0604020202020204" pitchFamily="34" charset="0"/>
                <a:cs typeface="Arial" panose="020B0604020202020204" pitchFamily="34" charset="0"/>
              </a:rPr>
              <a:t>modelo econométrico que trata de caracterizar el espacio geográfico en función de las ramas fundamentales de la actividad económica . </a:t>
            </a:r>
            <a:r>
              <a:rPr lang="es-MX" sz="1200" dirty="0" smtClean="0">
                <a:latin typeface="Arial" panose="020B0604020202020204" pitchFamily="34" charset="0"/>
                <a:cs typeface="Arial" panose="020B0604020202020204" pitchFamily="34" charset="0"/>
              </a:rPr>
              <a:t>Además de utilizar </a:t>
            </a:r>
            <a:r>
              <a:rPr lang="es-MX" sz="1200" dirty="0">
                <a:latin typeface="Arial" panose="020B0604020202020204" pitchFamily="34" charset="0"/>
                <a:cs typeface="Arial" panose="020B0604020202020204" pitchFamily="34" charset="0"/>
              </a:rPr>
              <a:t>como indicador </a:t>
            </a:r>
            <a:r>
              <a:rPr lang="es-MX" sz="1200" dirty="0" smtClean="0">
                <a:latin typeface="Arial" panose="020B0604020202020204" pitchFamily="34" charset="0"/>
                <a:cs typeface="Arial" panose="020B0604020202020204" pitchFamily="34" charset="0"/>
              </a:rPr>
              <a:t>la variable</a:t>
            </a:r>
            <a:r>
              <a:rPr lang="es-MX" sz="1200" baseline="0" dirty="0" smtClean="0">
                <a:latin typeface="Arial" panose="020B0604020202020204" pitchFamily="34" charset="0"/>
                <a:cs typeface="Arial" panose="020B0604020202020204" pitchFamily="34" charset="0"/>
              </a:rPr>
              <a:t> </a:t>
            </a:r>
            <a:r>
              <a:rPr lang="es-MX" sz="1200" dirty="0" smtClean="0">
                <a:latin typeface="Arial" panose="020B0604020202020204" pitchFamily="34" charset="0"/>
                <a:cs typeface="Arial" panose="020B0604020202020204" pitchFamily="34" charset="0"/>
              </a:rPr>
              <a:t>empleo</a:t>
            </a:r>
            <a:r>
              <a:rPr lang="es-MX" sz="1200" dirty="0">
                <a:latin typeface="Arial" panose="020B0604020202020204" pitchFamily="34" charset="0"/>
                <a:cs typeface="Arial" panose="020B0604020202020204" pitchFamily="34" charset="0"/>
              </a:rPr>
              <a:t>.</a:t>
            </a:r>
          </a:p>
          <a:p>
            <a:endParaRPr lang="es-MX" dirty="0"/>
          </a:p>
        </p:txBody>
      </p:sp>
      <p:sp>
        <p:nvSpPr>
          <p:cNvPr id="4" name="Marcador de número de diapositiva 3"/>
          <p:cNvSpPr>
            <a:spLocks noGrp="1"/>
          </p:cNvSpPr>
          <p:nvPr>
            <p:ph type="sldNum" sz="quarter" idx="10"/>
          </p:nvPr>
        </p:nvSpPr>
        <p:spPr/>
        <p:txBody>
          <a:bodyPr/>
          <a:lstStyle/>
          <a:p>
            <a:fld id="{C51ED523-0AC3-4DE0-A1CC-BCC34F4BC22B}" type="slidenum">
              <a:rPr lang="es-MX" smtClean="0"/>
              <a:t>3</a:t>
            </a:fld>
            <a:endParaRPr lang="es-MX" dirty="0"/>
          </a:p>
        </p:txBody>
      </p:sp>
    </p:spTree>
    <p:extLst>
      <p:ext uri="{BB962C8B-B14F-4D97-AF65-F5344CB8AC3E}">
        <p14:creationId xmlns:p14="http://schemas.microsoft.com/office/powerpoint/2010/main" val="116136190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a:t>Se presentan las conclusiones del material </a:t>
            </a:r>
            <a:r>
              <a:rPr lang="es-MX" dirty="0" smtClean="0"/>
              <a:t>elaborado referente a la importancia que tiene el modelo de Dunn en la toma </a:t>
            </a:r>
            <a:r>
              <a:rPr lang="es-MX" smtClean="0"/>
              <a:t>de decisiones </a:t>
            </a:r>
            <a:r>
              <a:rPr lang="es-MX" dirty="0" smtClean="0"/>
              <a:t>para activar la economía de algún municipio o estado. </a:t>
            </a:r>
            <a:endParaRPr lang="es-MX" dirty="0"/>
          </a:p>
        </p:txBody>
      </p:sp>
      <p:sp>
        <p:nvSpPr>
          <p:cNvPr id="4" name="Marcador de número de diapositiva 3"/>
          <p:cNvSpPr>
            <a:spLocks noGrp="1"/>
          </p:cNvSpPr>
          <p:nvPr>
            <p:ph type="sldNum" sz="quarter" idx="10"/>
          </p:nvPr>
        </p:nvSpPr>
        <p:spPr/>
        <p:txBody>
          <a:bodyPr/>
          <a:lstStyle/>
          <a:p>
            <a:fld id="{C51ED523-0AC3-4DE0-A1CC-BCC34F4BC22B}" type="slidenum">
              <a:rPr lang="es-MX" smtClean="0"/>
              <a:t>30</a:t>
            </a:fld>
            <a:endParaRPr lang="es-MX" dirty="0"/>
          </a:p>
        </p:txBody>
      </p:sp>
    </p:spTree>
    <p:extLst>
      <p:ext uri="{BB962C8B-B14F-4D97-AF65-F5344CB8AC3E}">
        <p14:creationId xmlns:p14="http://schemas.microsoft.com/office/powerpoint/2010/main" val="291352254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Se presentan las fuentes de información</a:t>
            </a:r>
          </a:p>
        </p:txBody>
      </p:sp>
      <p:sp>
        <p:nvSpPr>
          <p:cNvPr id="4" name="Marcador de número de diapositiva 3"/>
          <p:cNvSpPr>
            <a:spLocks noGrp="1"/>
          </p:cNvSpPr>
          <p:nvPr>
            <p:ph type="sldNum" sz="quarter" idx="10"/>
          </p:nvPr>
        </p:nvSpPr>
        <p:spPr/>
        <p:txBody>
          <a:bodyPr/>
          <a:lstStyle/>
          <a:p>
            <a:fld id="{C51ED523-0AC3-4DE0-A1CC-BCC34F4BC22B}" type="slidenum">
              <a:rPr lang="es-MX" smtClean="0"/>
              <a:t>31</a:t>
            </a:fld>
            <a:endParaRPr lang="es-MX" dirty="0"/>
          </a:p>
        </p:txBody>
      </p:sp>
    </p:spTree>
    <p:extLst>
      <p:ext uri="{BB962C8B-B14F-4D97-AF65-F5344CB8AC3E}">
        <p14:creationId xmlns:p14="http://schemas.microsoft.com/office/powerpoint/2010/main" val="9375518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MX" dirty="0"/>
              <a:t>Se presenta lo que significan las ramas económicas y la importancia que tienen como fuente de información a cerca de la estructura económica de un país, estado o </a:t>
            </a:r>
            <a:r>
              <a:rPr lang="es-MX" dirty="0" smtClean="0"/>
              <a:t>región.</a:t>
            </a:r>
            <a:r>
              <a:rPr lang="es-MX" baseline="0" dirty="0" smtClean="0"/>
              <a:t> Muestran datos relacionados con los tres sectores: primario, secundario y terciario. Para la aplicación del modelo se utiliza la cantidad de personas que laboran en la industria manufacturera, que de acuerdo a la clasificación por el INGI, la industria se encuentra en el sector 31-33. Por lo tanto, de este sector se derivan las ramas considerando cuatro dígitos. Se muestran como ejemplo el maquilado de piezas metálicas, molienda de granos y fabricación de calzado.</a:t>
            </a:r>
            <a:endParaRPr lang="es-MX" dirty="0"/>
          </a:p>
        </p:txBody>
      </p:sp>
      <p:sp>
        <p:nvSpPr>
          <p:cNvPr id="4" name="Marcador de número de diapositiva 3"/>
          <p:cNvSpPr>
            <a:spLocks noGrp="1"/>
          </p:cNvSpPr>
          <p:nvPr>
            <p:ph type="sldNum" sz="quarter" idx="10"/>
          </p:nvPr>
        </p:nvSpPr>
        <p:spPr/>
        <p:txBody>
          <a:bodyPr/>
          <a:lstStyle/>
          <a:p>
            <a:fld id="{C51ED523-0AC3-4DE0-A1CC-BCC34F4BC22B}" type="slidenum">
              <a:rPr lang="es-MX" smtClean="0"/>
              <a:t>4</a:t>
            </a:fld>
            <a:endParaRPr lang="es-MX" dirty="0"/>
          </a:p>
        </p:txBody>
      </p:sp>
    </p:spTree>
    <p:extLst>
      <p:ext uri="{BB962C8B-B14F-4D97-AF65-F5344CB8AC3E}">
        <p14:creationId xmlns:p14="http://schemas.microsoft.com/office/powerpoint/2010/main" val="2284857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MX" dirty="0"/>
              <a:t>Se presenta información de los sectores a los que pertenecen las ramas económicas</a:t>
            </a:r>
            <a:r>
              <a:rPr lang="es-MX" dirty="0" smtClean="0"/>
              <a:t>. Se </a:t>
            </a:r>
            <a:r>
              <a:rPr lang="es-MX" dirty="0"/>
              <a:t>utiliza el  Sistema de Clasificación Industrial de América del Norte que proporciona el </a:t>
            </a:r>
            <a:r>
              <a:rPr lang="es-MX" dirty="0" smtClean="0"/>
              <a:t>INEGI.</a:t>
            </a:r>
            <a:endParaRPr lang="es-MX" dirty="0"/>
          </a:p>
          <a:p>
            <a:endParaRPr lang="es-MX" dirty="0"/>
          </a:p>
        </p:txBody>
      </p:sp>
      <p:sp>
        <p:nvSpPr>
          <p:cNvPr id="4" name="Marcador de número de diapositiva 3"/>
          <p:cNvSpPr>
            <a:spLocks noGrp="1"/>
          </p:cNvSpPr>
          <p:nvPr>
            <p:ph type="sldNum" sz="quarter" idx="10"/>
          </p:nvPr>
        </p:nvSpPr>
        <p:spPr/>
        <p:txBody>
          <a:bodyPr/>
          <a:lstStyle/>
          <a:p>
            <a:fld id="{C51ED523-0AC3-4DE0-A1CC-BCC34F4BC22B}" type="slidenum">
              <a:rPr lang="es-MX" smtClean="0"/>
              <a:t>5</a:t>
            </a:fld>
            <a:endParaRPr lang="es-MX" dirty="0"/>
          </a:p>
        </p:txBody>
      </p:sp>
    </p:spTree>
    <p:extLst>
      <p:ext uri="{BB962C8B-B14F-4D97-AF65-F5344CB8AC3E}">
        <p14:creationId xmlns:p14="http://schemas.microsoft.com/office/powerpoint/2010/main" val="32278633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a:t>Se presentan algunas consideraciones para aplicar el modelo de </a:t>
            </a:r>
            <a:r>
              <a:rPr lang="es-MX" dirty="0" smtClean="0"/>
              <a:t>Dunn. Esto implica tener en cuenta</a:t>
            </a:r>
            <a:r>
              <a:rPr lang="es-MX" baseline="0" dirty="0" smtClean="0"/>
              <a:t>  que las principales actividades económicas que se realizan en el municipio son las que definen el tipo de mercado de trabajo. Otro punto importante es contar con datos de la cantidad de empleo de dos espacios geográficos y de diferente tamaño, en este caso el Estado vs el municipio. </a:t>
            </a:r>
            <a:endParaRPr lang="es-MX" dirty="0"/>
          </a:p>
        </p:txBody>
      </p:sp>
      <p:sp>
        <p:nvSpPr>
          <p:cNvPr id="4" name="Marcador de número de diapositiva 3"/>
          <p:cNvSpPr>
            <a:spLocks noGrp="1"/>
          </p:cNvSpPr>
          <p:nvPr>
            <p:ph type="sldNum" sz="quarter" idx="10"/>
          </p:nvPr>
        </p:nvSpPr>
        <p:spPr/>
        <p:txBody>
          <a:bodyPr/>
          <a:lstStyle/>
          <a:p>
            <a:fld id="{C51ED523-0AC3-4DE0-A1CC-BCC34F4BC22B}" type="slidenum">
              <a:rPr lang="es-MX" smtClean="0"/>
              <a:t>6</a:t>
            </a:fld>
            <a:endParaRPr lang="es-MX" dirty="0"/>
          </a:p>
        </p:txBody>
      </p:sp>
    </p:spTree>
    <p:extLst>
      <p:ext uri="{BB962C8B-B14F-4D97-AF65-F5344CB8AC3E}">
        <p14:creationId xmlns:p14="http://schemas.microsoft.com/office/powerpoint/2010/main" val="9654848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dirty="0"/>
              <a:t>Se explican los dos aspectos que se estudian en el modelo de </a:t>
            </a:r>
            <a:r>
              <a:rPr lang="es-MX" dirty="0" smtClean="0"/>
              <a:t>Dunn: (1)</a:t>
            </a:r>
            <a:r>
              <a:rPr lang="es-MX" baseline="0" dirty="0" smtClean="0"/>
              <a:t> estructura interna por sectores y (2) el grado de heterogeneidad. El primer aspecto designado por </a:t>
            </a:r>
            <a:r>
              <a:rPr lang="es-MX" b="1" dirty="0" smtClean="0">
                <a:solidFill>
                  <a:schemeClr val="bg1"/>
                </a:solidFill>
              </a:rPr>
              <a:t>π</a:t>
            </a:r>
            <a:endParaRPr lang="es-MX" dirty="0" smtClean="0"/>
          </a:p>
          <a:p>
            <a:pPr algn="just"/>
            <a:r>
              <a:rPr lang="es-MX" dirty="0" smtClean="0"/>
              <a:t>muestra</a:t>
            </a:r>
            <a:r>
              <a:rPr lang="es-MX" baseline="0" dirty="0" smtClean="0"/>
              <a:t> el efecto proporcional e indica la importancia que tiene la estructura municipal para la creación de empleo en comparación con la estructura estatal. El efecto diferencial muestra el ritmo de crecimiento de los sectores, indica si el sector a nivel municipal crece más rápido o más lento que los sectores a nivel estatal.</a:t>
            </a:r>
            <a:endParaRPr lang="es-MX" dirty="0"/>
          </a:p>
        </p:txBody>
      </p:sp>
      <p:sp>
        <p:nvSpPr>
          <p:cNvPr id="4" name="Marcador de número de diapositiva 3"/>
          <p:cNvSpPr>
            <a:spLocks noGrp="1"/>
          </p:cNvSpPr>
          <p:nvPr>
            <p:ph type="sldNum" sz="quarter" idx="10"/>
          </p:nvPr>
        </p:nvSpPr>
        <p:spPr/>
        <p:txBody>
          <a:bodyPr/>
          <a:lstStyle/>
          <a:p>
            <a:fld id="{C51ED523-0AC3-4DE0-A1CC-BCC34F4BC22B}" type="slidenum">
              <a:rPr lang="es-MX" smtClean="0"/>
              <a:t>7</a:t>
            </a:fld>
            <a:endParaRPr lang="es-MX" dirty="0"/>
          </a:p>
        </p:txBody>
      </p:sp>
    </p:spTree>
    <p:extLst>
      <p:ext uri="{BB962C8B-B14F-4D97-AF65-F5344CB8AC3E}">
        <p14:creationId xmlns:p14="http://schemas.microsoft.com/office/powerpoint/2010/main" val="20765768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smtClean="0"/>
              <a:t>Se muestra</a:t>
            </a:r>
            <a:r>
              <a:rPr lang="es-MX" baseline="0" dirty="0" smtClean="0"/>
              <a:t> una pequeña guía para poder aplicar el modelo de Dunn, la cual consiste en tres pasos: Calcular el índice de crecimiento, obtener el crecimiento diferencial y finalmente el efecto proporcional y diferencial.</a:t>
            </a:r>
            <a:endParaRPr lang="es-MX" dirty="0"/>
          </a:p>
        </p:txBody>
      </p:sp>
      <p:sp>
        <p:nvSpPr>
          <p:cNvPr id="4" name="Marcador de número de diapositiva 3"/>
          <p:cNvSpPr>
            <a:spLocks noGrp="1"/>
          </p:cNvSpPr>
          <p:nvPr>
            <p:ph type="sldNum" sz="quarter" idx="10"/>
          </p:nvPr>
        </p:nvSpPr>
        <p:spPr/>
        <p:txBody>
          <a:bodyPr/>
          <a:lstStyle/>
          <a:p>
            <a:fld id="{C51ED523-0AC3-4DE0-A1CC-BCC34F4BC22B}" type="slidenum">
              <a:rPr lang="es-MX" smtClean="0"/>
              <a:t>8</a:t>
            </a:fld>
            <a:endParaRPr lang="es-MX" dirty="0"/>
          </a:p>
        </p:txBody>
      </p:sp>
    </p:spTree>
    <p:extLst>
      <p:ext uri="{BB962C8B-B14F-4D97-AF65-F5344CB8AC3E}">
        <p14:creationId xmlns:p14="http://schemas.microsoft.com/office/powerpoint/2010/main" val="32374535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a:t>El primer paso es disponer de datos nacionales o estatales del periodo anterior y del periodo presente en los tres sectores económicos y/o ramas y obtener el índice de crecimiento.</a:t>
            </a:r>
          </a:p>
        </p:txBody>
      </p:sp>
      <p:sp>
        <p:nvSpPr>
          <p:cNvPr id="4" name="Marcador de número de diapositiva 3"/>
          <p:cNvSpPr>
            <a:spLocks noGrp="1"/>
          </p:cNvSpPr>
          <p:nvPr>
            <p:ph type="sldNum" sz="quarter" idx="10"/>
          </p:nvPr>
        </p:nvSpPr>
        <p:spPr/>
        <p:txBody>
          <a:bodyPr/>
          <a:lstStyle/>
          <a:p>
            <a:fld id="{C51ED523-0AC3-4DE0-A1CC-BCC34F4BC22B}" type="slidenum">
              <a:rPr lang="es-MX" smtClean="0"/>
              <a:t>9</a:t>
            </a:fld>
            <a:endParaRPr lang="es-MX" dirty="0"/>
          </a:p>
        </p:txBody>
      </p:sp>
    </p:spTree>
    <p:extLst>
      <p:ext uri="{BB962C8B-B14F-4D97-AF65-F5344CB8AC3E}">
        <p14:creationId xmlns:p14="http://schemas.microsoft.com/office/powerpoint/2010/main" val="32434649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4464028"/>
            <a:ext cx="9144000" cy="1641490"/>
          </a:xfrm>
        </p:spPr>
        <p:txBody>
          <a:bodyPr wrap="none" anchor="t">
            <a:normAutofit/>
          </a:bodyPr>
          <a:lstStyle>
            <a:lvl1pPr algn="r">
              <a:defRPr sz="9600" b="0" spc="-300">
                <a:gradFill flip="none" rotWithShape="1">
                  <a:gsLst>
                    <a:gs pos="32000">
                      <a:schemeClr val="tx1">
                        <a:lumMod val="89000"/>
                      </a:schemeClr>
                    </a:gs>
                    <a:gs pos="0">
                      <a:schemeClr val="bg1">
                        <a:lumMod val="41000"/>
                        <a:lumOff val="59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mj-lt"/>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2209799" y="3694375"/>
            <a:ext cx="9144000" cy="754025"/>
          </a:xfrm>
        </p:spPr>
        <p:txBody>
          <a:bodyPr anchor="b">
            <a:normAutofit/>
          </a:bodyPr>
          <a:lstStyle>
            <a:lvl1pPr marL="0" indent="0" algn="r">
              <a:buNone/>
              <a:defRPr sz="32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editar el estilo de subtítulo del patrón</a:t>
            </a:r>
            <a:endParaRPr lang="en-US" dirty="0"/>
          </a:p>
        </p:txBody>
      </p:sp>
      <p:sp>
        <p:nvSpPr>
          <p:cNvPr id="7" name="Date Placeholder 6"/>
          <p:cNvSpPr>
            <a:spLocks noGrp="1"/>
          </p:cNvSpPr>
          <p:nvPr>
            <p:ph type="dt" sz="half" idx="10"/>
          </p:nvPr>
        </p:nvSpPr>
        <p:spPr/>
        <p:txBody>
          <a:bodyPr/>
          <a:lstStyle/>
          <a:p>
            <a:fld id="{80ED4511-336A-48A9-A154-58F8898BBC68}" type="datetime1">
              <a:rPr lang="en-US" smtClean="0"/>
              <a:t>9/26/2017</a:t>
            </a:fld>
            <a:endParaRPr lang="en-US" dirty="0"/>
          </a:p>
        </p:txBody>
      </p:sp>
      <p:sp>
        <p:nvSpPr>
          <p:cNvPr id="8" name="Footer Placeholder 7"/>
          <p:cNvSpPr>
            <a:spLocks noGrp="1"/>
          </p:cNvSpPr>
          <p:nvPr>
            <p:ph type="ftr" sz="quarter" idx="11"/>
          </p:nvPr>
        </p:nvSpPr>
        <p:spPr/>
        <p:txBody>
          <a:bodyPr/>
          <a:lstStyle/>
          <a:p>
            <a:r>
              <a:rPr lang="en-US" dirty="0"/>
              <a:t>
              </a:t>
            </a:r>
          </a:p>
        </p:txBody>
      </p:sp>
      <p:sp>
        <p:nvSpPr>
          <p:cNvPr id="9" name="Slide Number Placeholder 8"/>
          <p:cNvSpPr>
            <a:spLocks noGrp="1"/>
          </p:cNvSpPr>
          <p:nvPr>
            <p:ph type="sldNum" sz="quarter" idx="12"/>
          </p:nvPr>
        </p:nvSpPr>
        <p:spPr/>
        <p:txBody>
          <a:bodyPr/>
          <a:lstStyle/>
          <a:p>
            <a:fld id="{6D22F896-40B5-4ADD-8801-0D06FADFA095}" type="slidenum">
              <a:rPr lang="en-US" dirty="0"/>
              <a:pPr/>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839788" y="4367160"/>
            <a:ext cx="10515600" cy="819355"/>
          </a:xfrm>
        </p:spPr>
        <p:txBody>
          <a:bodyPr anchor="b"/>
          <a:lstStyle>
            <a:lvl1pPr>
              <a:defRPr sz="32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839788" y="987425"/>
            <a:ext cx="10515600" cy="337973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dirty="0"/>
              <a:t>Haga clic en el icono para agregar una imagen</a:t>
            </a:r>
            <a:endParaRPr lang="en-US" dirty="0"/>
          </a:p>
        </p:txBody>
      </p:sp>
      <p:sp>
        <p:nvSpPr>
          <p:cNvPr id="4" name="Text Placeholder 3"/>
          <p:cNvSpPr>
            <a:spLocks noGrp="1"/>
          </p:cNvSpPr>
          <p:nvPr>
            <p:ph type="body" sz="half" idx="2"/>
          </p:nvPr>
        </p:nvSpPr>
        <p:spPr>
          <a:xfrm>
            <a:off x="839788" y="5186516"/>
            <a:ext cx="10514012" cy="682472"/>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Date Placeholder 4"/>
          <p:cNvSpPr>
            <a:spLocks noGrp="1"/>
          </p:cNvSpPr>
          <p:nvPr>
            <p:ph type="dt" sz="half" idx="10"/>
          </p:nvPr>
        </p:nvSpPr>
        <p:spPr/>
        <p:txBody>
          <a:bodyPr/>
          <a:lstStyle/>
          <a:p>
            <a:fld id="{F979BCC2-E33A-4452-BCBE-FE23A02DEFC9}" type="datetime1">
              <a:rPr lang="en-US" smtClean="0"/>
              <a:t>9/26/2017</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3534344"/>
          </a:xfrm>
        </p:spPr>
        <p:txBody>
          <a:bodyPr anchor="ctr"/>
          <a:lstStyle>
            <a:lvl1pPr>
              <a:defRPr sz="3200"/>
            </a:lvl1pPr>
          </a:lstStyle>
          <a:p>
            <a:r>
              <a:rPr lang="es-ES"/>
              <a:t>Haga clic para modificar el estilo de título del patrón</a:t>
            </a:r>
            <a:endParaRPr lang="en-US" dirty="0"/>
          </a:p>
        </p:txBody>
      </p:sp>
      <p:sp>
        <p:nvSpPr>
          <p:cNvPr id="4" name="Text Placeholder 3"/>
          <p:cNvSpPr>
            <a:spLocks noGrp="1"/>
          </p:cNvSpPr>
          <p:nvPr>
            <p:ph type="body" sz="half" idx="2"/>
          </p:nvPr>
        </p:nvSpPr>
        <p:spPr>
          <a:xfrm>
            <a:off x="839788" y="4489399"/>
            <a:ext cx="10514012" cy="1501826"/>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Date Placeholder 4"/>
          <p:cNvSpPr>
            <a:spLocks noGrp="1"/>
          </p:cNvSpPr>
          <p:nvPr>
            <p:ph type="dt" sz="half" idx="10"/>
          </p:nvPr>
        </p:nvSpPr>
        <p:spPr/>
        <p:txBody>
          <a:bodyPr/>
          <a:lstStyle/>
          <a:p>
            <a:fld id="{E5719EF8-D5C0-471A-BD5C-66D85694EB79}" type="datetime1">
              <a:rPr lang="en-US" smtClean="0"/>
              <a:t>9/26/2017</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446212" y="365125"/>
            <a:ext cx="9302752" cy="2992904"/>
          </a:xfrm>
        </p:spPr>
        <p:txBody>
          <a:bodyPr anchor="ctr"/>
          <a:lstStyle>
            <a:lvl1pPr>
              <a:defRPr sz="4400"/>
            </a:lvl1pPr>
          </a:lstStyle>
          <a:p>
            <a:r>
              <a:rPr lang="es-ES"/>
              <a:t>Haga clic para modificar el estilo de título del patrón</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4" name="Text Placeholder 3"/>
          <p:cNvSpPr>
            <a:spLocks noGrp="1"/>
          </p:cNvSpPr>
          <p:nvPr>
            <p:ph type="body" sz="half" idx="2"/>
          </p:nvPr>
        </p:nvSpPr>
        <p:spPr>
          <a:xfrm>
            <a:off x="838200" y="4501729"/>
            <a:ext cx="10512424" cy="1489496"/>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Date Placeholder 4"/>
          <p:cNvSpPr>
            <a:spLocks noGrp="1"/>
          </p:cNvSpPr>
          <p:nvPr>
            <p:ph type="dt" sz="half" idx="10"/>
          </p:nvPr>
        </p:nvSpPr>
        <p:spPr/>
        <p:txBody>
          <a:bodyPr/>
          <a:lstStyle/>
          <a:p>
            <a:fld id="{6A98C458-E0D0-43E6-A5D6-3B75AFE3E38B}" type="datetime1">
              <a:rPr lang="en-US" smtClean="0"/>
              <a:t>9/26/2017</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
        <p:nvSpPr>
          <p:cNvPr id="9" name="TextBox 8"/>
          <p:cNvSpPr txBox="1"/>
          <p:nvPr/>
        </p:nvSpPr>
        <p:spPr>
          <a:xfrm>
            <a:off x="1111044" y="7868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437812"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839788" y="2326967"/>
            <a:ext cx="10515600" cy="2511835"/>
          </a:xfrm>
        </p:spPr>
        <p:txBody>
          <a:bodyPr anchor="b">
            <a:normAutofit/>
          </a:bodyPr>
          <a:lstStyle>
            <a:lvl1pPr>
              <a:defRPr sz="5400"/>
            </a:lvl1pPr>
          </a:lstStyle>
          <a:p>
            <a:r>
              <a:rPr lang="es-ES"/>
              <a:t>Haga clic para modificar el estilo de título del patrón</a:t>
            </a:r>
            <a:endParaRPr lang="en-US" dirty="0"/>
          </a:p>
        </p:txBody>
      </p:sp>
      <p:sp>
        <p:nvSpPr>
          <p:cNvPr id="4" name="Text Placeholder 3"/>
          <p:cNvSpPr>
            <a:spLocks noGrp="1"/>
          </p:cNvSpPr>
          <p:nvPr>
            <p:ph type="body" sz="half" idx="2"/>
          </p:nvPr>
        </p:nvSpPr>
        <p:spPr>
          <a:xfrm>
            <a:off x="839788" y="4850581"/>
            <a:ext cx="10514012" cy="1140644"/>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Date Placeholder 4"/>
          <p:cNvSpPr>
            <a:spLocks noGrp="1"/>
          </p:cNvSpPr>
          <p:nvPr>
            <p:ph type="dt" sz="half" idx="10"/>
          </p:nvPr>
        </p:nvSpPr>
        <p:spPr/>
        <p:txBody>
          <a:bodyPr/>
          <a:lstStyle/>
          <a:p>
            <a:fld id="{D6A92A72-6196-4144-BF2C-727A79A21FB3}" type="datetime1">
              <a:rPr lang="en-US" smtClean="0"/>
              <a:t>9/26/2017</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15" name="Title 1"/>
          <p:cNvSpPr>
            <a:spLocks noGrp="1"/>
          </p:cNvSpPr>
          <p:nvPr>
            <p:ph type="title"/>
          </p:nvPr>
        </p:nvSpPr>
        <p:spPr>
          <a:xfrm>
            <a:off x="838200" y="365125"/>
            <a:ext cx="10515600" cy="1325563"/>
          </a:xfrm>
        </p:spPr>
        <p:txBody>
          <a:bodyPr/>
          <a:lstStyle/>
          <a:p>
            <a:r>
              <a:rPr lang="es-ES"/>
              <a:t>Haga clic para modificar el estilo de título del patrón</a:t>
            </a:r>
            <a:endParaRPr lang="en-US" dirty="0"/>
          </a:p>
        </p:txBody>
      </p:sp>
      <p:sp>
        <p:nvSpPr>
          <p:cNvPr id="7" name="Text Placeholder 2"/>
          <p:cNvSpPr>
            <a:spLocks noGrp="1"/>
          </p:cNvSpPr>
          <p:nvPr>
            <p:ph type="body" idx="1"/>
          </p:nvPr>
        </p:nvSpPr>
        <p:spPr>
          <a:xfrm>
            <a:off x="1337282" y="1885950"/>
            <a:ext cx="2946866" cy="576262"/>
          </a:xfrm>
        </p:spPr>
        <p:txBody>
          <a:bodyPr anchor="b">
            <a:noAutofit/>
          </a:bodyPr>
          <a:lstStyle>
            <a:lvl1pPr marL="0" indent="0">
              <a:buNone/>
              <a:defRPr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8" name="Text Placeholder 3"/>
          <p:cNvSpPr>
            <a:spLocks noGrp="1"/>
          </p:cNvSpPr>
          <p:nvPr>
            <p:ph type="body" sz="half" idx="15"/>
          </p:nvPr>
        </p:nvSpPr>
        <p:spPr>
          <a:xfrm>
            <a:off x="1356798" y="257175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9" name="Text Placeholder 4"/>
          <p:cNvSpPr>
            <a:spLocks noGrp="1"/>
          </p:cNvSpPr>
          <p:nvPr>
            <p:ph type="body" sz="quarter" idx="3"/>
          </p:nvPr>
        </p:nvSpPr>
        <p:spPr>
          <a:xfrm>
            <a:off x="4587994" y="1885950"/>
            <a:ext cx="2936241" cy="576262"/>
          </a:xfrm>
        </p:spPr>
        <p:txBody>
          <a:bodyPr vert="horz" lIns="91440" tIns="45720" rIns="91440" bIns="45720" rtlCol="0" anchor="b">
            <a:noAutofit/>
          </a:bodyPr>
          <a:lstStyle>
            <a:lvl1pPr>
              <a:buNone/>
              <a:defRPr lang="en-US"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s-ES"/>
              <a:t>Editar el estilo de texto del patrón</a:t>
            </a:r>
          </a:p>
        </p:txBody>
      </p:sp>
      <p:sp>
        <p:nvSpPr>
          <p:cNvPr id="10" name="Text Placeholder 3"/>
          <p:cNvSpPr>
            <a:spLocks noGrp="1"/>
          </p:cNvSpPr>
          <p:nvPr>
            <p:ph type="body" sz="half" idx="16"/>
          </p:nvPr>
        </p:nvSpPr>
        <p:spPr>
          <a:xfrm>
            <a:off x="4577441" y="257175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11" name="Text Placeholder 4"/>
          <p:cNvSpPr>
            <a:spLocks noGrp="1"/>
          </p:cNvSpPr>
          <p:nvPr>
            <p:ph type="body" sz="quarter" idx="13"/>
          </p:nvPr>
        </p:nvSpPr>
        <p:spPr>
          <a:xfrm>
            <a:off x="7829035" y="1885950"/>
            <a:ext cx="2932113" cy="576262"/>
          </a:xfrm>
        </p:spPr>
        <p:txBody>
          <a:bodyPr vert="horz" lIns="91440" tIns="45720" rIns="91440" bIns="45720" rtlCol="0" anchor="b">
            <a:noAutofit/>
          </a:bodyPr>
          <a:lstStyle>
            <a:lvl1pPr>
              <a:buNone/>
              <a:defRPr lang="en-US" sz="2400" b="0" dirty="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s-ES"/>
              <a:t>Editar el estilo de texto del patrón</a:t>
            </a:r>
          </a:p>
        </p:txBody>
      </p:sp>
      <p:sp>
        <p:nvSpPr>
          <p:cNvPr id="12" name="Text Placeholder 3"/>
          <p:cNvSpPr>
            <a:spLocks noGrp="1"/>
          </p:cNvSpPr>
          <p:nvPr>
            <p:ph type="body" sz="half" idx="17"/>
          </p:nvPr>
        </p:nvSpPr>
        <p:spPr>
          <a:xfrm>
            <a:off x="7829035" y="257175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3" name="Date Placeholder 2"/>
          <p:cNvSpPr>
            <a:spLocks noGrp="1"/>
          </p:cNvSpPr>
          <p:nvPr>
            <p:ph type="dt" sz="half" idx="10"/>
          </p:nvPr>
        </p:nvSpPr>
        <p:spPr/>
        <p:txBody>
          <a:bodyPr/>
          <a:lstStyle/>
          <a:p>
            <a:fld id="{62EE6F25-7483-4EB6-972D-6B9F34EB5B39}" type="datetime1">
              <a:rPr lang="en-US" smtClean="0"/>
              <a:t>9/26/2017</a:t>
            </a:fld>
            <a:endParaRPr lang="en-US" dirty="0"/>
          </a:p>
        </p:txBody>
      </p:sp>
      <p:sp>
        <p:nvSpPr>
          <p:cNvPr id="4" name="Footer Placeholder 3"/>
          <p:cNvSpPr>
            <a:spLocks noGrp="1"/>
          </p:cNvSpPr>
          <p:nvPr>
            <p:ph type="ftr" sz="quarter" idx="11"/>
          </p:nvPr>
        </p:nvSpPr>
        <p:spPr/>
        <p:txBody>
          <a:bodyPr/>
          <a:lstStyle/>
          <a:p>
            <a:r>
              <a:rPr lang="en-US" dirty="0"/>
              <a:t>
              </a:t>
            </a:r>
          </a:p>
        </p:txBody>
      </p:sp>
      <p:sp>
        <p:nvSpPr>
          <p:cNvPr id="5" name="Slide Number Placeholder 4"/>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30" name="Title 1"/>
          <p:cNvSpPr>
            <a:spLocks noGrp="1"/>
          </p:cNvSpPr>
          <p:nvPr>
            <p:ph type="title"/>
          </p:nvPr>
        </p:nvSpPr>
        <p:spPr>
          <a:xfrm>
            <a:off x="838200" y="365125"/>
            <a:ext cx="10515600" cy="1325563"/>
          </a:xfrm>
        </p:spPr>
        <p:txBody>
          <a:bodyPr/>
          <a:lstStyle/>
          <a:p>
            <a:r>
              <a:rPr lang="es-ES"/>
              <a:t>Haga clic para modificar el estilo de título del patrón</a:t>
            </a:r>
            <a:endParaRPr lang="en-US" dirty="0"/>
          </a:p>
        </p:txBody>
      </p:sp>
      <p:sp>
        <p:nvSpPr>
          <p:cNvPr id="19" name="Text Placeholder 2"/>
          <p:cNvSpPr>
            <a:spLocks noGrp="1"/>
          </p:cNvSpPr>
          <p:nvPr>
            <p:ph type="body" idx="1"/>
          </p:nvPr>
        </p:nvSpPr>
        <p:spPr>
          <a:xfrm>
            <a:off x="1332085" y="4297503"/>
            <a:ext cx="2940050"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20" name="Picture Placeholder 2"/>
          <p:cNvSpPr>
            <a:spLocks noGrp="1" noChangeAspect="1"/>
          </p:cNvSpPr>
          <p:nvPr>
            <p:ph type="pic" idx="15"/>
          </p:nvPr>
        </p:nvSpPr>
        <p:spPr>
          <a:xfrm>
            <a:off x="1332085" y="2256354"/>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dirty="0"/>
              <a:t>Haga clic en el icono para agregar una imagen</a:t>
            </a:r>
            <a:endParaRPr lang="en-US" dirty="0"/>
          </a:p>
        </p:txBody>
      </p:sp>
      <p:sp>
        <p:nvSpPr>
          <p:cNvPr id="21" name="Text Placeholder 3"/>
          <p:cNvSpPr>
            <a:spLocks noGrp="1"/>
          </p:cNvSpPr>
          <p:nvPr>
            <p:ph type="body" sz="half" idx="18"/>
          </p:nvPr>
        </p:nvSpPr>
        <p:spPr>
          <a:xfrm>
            <a:off x="1332085" y="4873765"/>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22" name="Text Placeholder 4"/>
          <p:cNvSpPr>
            <a:spLocks noGrp="1"/>
          </p:cNvSpPr>
          <p:nvPr>
            <p:ph type="body" sz="quarter" idx="3"/>
          </p:nvPr>
        </p:nvSpPr>
        <p:spPr>
          <a:xfrm>
            <a:off x="4568997" y="4297503"/>
            <a:ext cx="2930525"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23" name="Picture Placeholder 2"/>
          <p:cNvSpPr>
            <a:spLocks noGrp="1" noChangeAspect="1"/>
          </p:cNvSpPr>
          <p:nvPr>
            <p:ph type="pic" idx="21"/>
          </p:nvPr>
        </p:nvSpPr>
        <p:spPr>
          <a:xfrm>
            <a:off x="4568996" y="2256354"/>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dirty="0"/>
              <a:t>Haga clic en el icono para agregar una imagen</a:t>
            </a:r>
            <a:endParaRPr lang="en-US" dirty="0"/>
          </a:p>
        </p:txBody>
      </p:sp>
      <p:sp>
        <p:nvSpPr>
          <p:cNvPr id="24" name="Text Placeholder 3"/>
          <p:cNvSpPr>
            <a:spLocks noGrp="1"/>
          </p:cNvSpPr>
          <p:nvPr>
            <p:ph type="body" sz="half" idx="19"/>
          </p:nvPr>
        </p:nvSpPr>
        <p:spPr>
          <a:xfrm>
            <a:off x="4567644" y="4873764"/>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25" name="Text Placeholder 4"/>
          <p:cNvSpPr>
            <a:spLocks noGrp="1"/>
          </p:cNvSpPr>
          <p:nvPr>
            <p:ph type="body" sz="quarter" idx="13"/>
          </p:nvPr>
        </p:nvSpPr>
        <p:spPr>
          <a:xfrm>
            <a:off x="7804322" y="4297503"/>
            <a:ext cx="2932113"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26" name="Picture Placeholder 2"/>
          <p:cNvSpPr>
            <a:spLocks noGrp="1" noChangeAspect="1"/>
          </p:cNvSpPr>
          <p:nvPr>
            <p:ph type="pic" idx="22"/>
          </p:nvPr>
        </p:nvSpPr>
        <p:spPr>
          <a:xfrm>
            <a:off x="7804321" y="2256354"/>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dirty="0"/>
              <a:t>Haga clic en el icono para agregar una imagen</a:t>
            </a:r>
            <a:endParaRPr lang="en-US" dirty="0"/>
          </a:p>
        </p:txBody>
      </p:sp>
      <p:sp>
        <p:nvSpPr>
          <p:cNvPr id="27" name="Text Placeholder 3"/>
          <p:cNvSpPr>
            <a:spLocks noGrp="1"/>
          </p:cNvSpPr>
          <p:nvPr>
            <p:ph type="body" sz="half" idx="20"/>
          </p:nvPr>
        </p:nvSpPr>
        <p:spPr>
          <a:xfrm>
            <a:off x="7804197" y="4873762"/>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3" name="Date Placeholder 2"/>
          <p:cNvSpPr>
            <a:spLocks noGrp="1"/>
          </p:cNvSpPr>
          <p:nvPr>
            <p:ph type="dt" sz="half" idx="10"/>
          </p:nvPr>
        </p:nvSpPr>
        <p:spPr/>
        <p:txBody>
          <a:bodyPr/>
          <a:lstStyle/>
          <a:p>
            <a:fld id="{86DDA9EF-67D4-4911-A3C2-09AED204B6E9}" type="datetime1">
              <a:rPr lang="en-US" smtClean="0"/>
              <a:t>9/26/2017</a:t>
            </a:fld>
            <a:endParaRPr lang="en-US" dirty="0"/>
          </a:p>
        </p:txBody>
      </p:sp>
      <p:sp>
        <p:nvSpPr>
          <p:cNvPr id="4" name="Footer Placeholder 3"/>
          <p:cNvSpPr>
            <a:spLocks noGrp="1"/>
          </p:cNvSpPr>
          <p:nvPr>
            <p:ph type="ftr" sz="quarter" idx="11"/>
          </p:nvPr>
        </p:nvSpPr>
        <p:spPr/>
        <p:txBody>
          <a:bodyPr/>
          <a:lstStyle/>
          <a:p>
            <a:r>
              <a:rPr lang="en-US" dirty="0"/>
              <a:t>
              </a:t>
            </a:r>
          </a:p>
        </p:txBody>
      </p:sp>
      <p:sp>
        <p:nvSpPr>
          <p:cNvPr id="5" name="Slide Number Placeholder 4"/>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9C1EB3DE-E5E3-450F-8F7B-17066C694163}" type="datetime1">
              <a:rPr lang="en-US" smtClean="0"/>
              <a:t>9/26/2017</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F6312A8A-CB56-4CCB-9CC3-8C6EBDF21F06}" type="datetime1">
              <a:rPr lang="en-US" smtClean="0"/>
              <a:t>9/26/2017</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749DA4F4-3235-4086-A6FE-DECC6A4EC15C}" type="datetime1">
              <a:rPr lang="en-US" smtClean="0"/>
              <a:t>9/26/2017</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7" name="Title 1"/>
          <p:cNvSpPr>
            <a:spLocks noGrp="1"/>
          </p:cNvSpPr>
          <p:nvPr>
            <p:ph type="ctrTitle"/>
          </p:nvPr>
        </p:nvSpPr>
        <p:spPr>
          <a:xfrm>
            <a:off x="854532" y="4464028"/>
            <a:ext cx="9144000" cy="1641490"/>
          </a:xfrm>
        </p:spPr>
        <p:txBody>
          <a:bodyPr wrap="none" anchor="t">
            <a:normAutofit/>
          </a:bodyPr>
          <a:lstStyle>
            <a:lvl1pPr algn="l">
              <a:defRPr sz="9600" b="0" spc="-300">
                <a:gradFill flip="none" rotWithShape="1">
                  <a:gsLst>
                    <a:gs pos="32000">
                      <a:schemeClr val="tx1">
                        <a:lumMod val="89000"/>
                      </a:schemeClr>
                    </a:gs>
                    <a:gs pos="0">
                      <a:schemeClr val="bg1">
                        <a:lumMod val="47000"/>
                        <a:lumOff val="53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mj-lt"/>
              </a:defRPr>
            </a:lvl1pPr>
          </a:lstStyle>
          <a:p>
            <a:r>
              <a:rPr lang="es-ES"/>
              <a:t>Haga clic para modificar el estilo de título del patrón</a:t>
            </a:r>
            <a:endParaRPr lang="en-US" dirty="0"/>
          </a:p>
        </p:txBody>
      </p:sp>
      <p:sp>
        <p:nvSpPr>
          <p:cNvPr id="8" name="Subtitle 2"/>
          <p:cNvSpPr>
            <a:spLocks noGrp="1"/>
          </p:cNvSpPr>
          <p:nvPr>
            <p:ph type="subTitle" idx="1"/>
          </p:nvPr>
        </p:nvSpPr>
        <p:spPr>
          <a:xfrm>
            <a:off x="854532" y="3693674"/>
            <a:ext cx="9144000" cy="754025"/>
          </a:xfrm>
        </p:spPr>
        <p:txBody>
          <a:bodyPr anchor="b">
            <a:normAutofit/>
          </a:bodyPr>
          <a:lstStyle>
            <a:lvl1pPr marL="0" indent="0" algn="l">
              <a:buNone/>
              <a:defRPr sz="32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editar el estilo de subtítulo del patrón</a:t>
            </a:r>
            <a:endParaRPr lang="en-US" dirty="0"/>
          </a:p>
        </p:txBody>
      </p:sp>
      <p:sp>
        <p:nvSpPr>
          <p:cNvPr id="4" name="Date Placeholder 3"/>
          <p:cNvSpPr>
            <a:spLocks noGrp="1"/>
          </p:cNvSpPr>
          <p:nvPr>
            <p:ph type="dt" sz="half" idx="10"/>
          </p:nvPr>
        </p:nvSpPr>
        <p:spPr/>
        <p:txBody>
          <a:bodyPr/>
          <a:lstStyle/>
          <a:p>
            <a:fld id="{D61471D0-7B78-4B2A-8121-D8711FD452AC}" type="datetime1">
              <a:rPr lang="en-US" smtClean="0"/>
              <a:t>9/26/2017</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120000" y="1825625"/>
            <a:ext cx="5025216" cy="435133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319840" y="1825625"/>
            <a:ext cx="5033960" cy="435133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CF5347E2-5338-4A83-9A81-4D5FCEE67A61}" type="datetime1">
              <a:rPr lang="en-US" smtClean="0"/>
              <a:t>9/26/2017</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120000" y="1681163"/>
            <a:ext cx="5025216" cy="823912"/>
          </a:xfrm>
        </p:spPr>
        <p:txBody>
          <a:bodyPr anchor="b"/>
          <a:lstStyle>
            <a:lvl1pPr marL="0" indent="0">
              <a:buNone/>
              <a:defRPr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4" name="Content Placeholder 3"/>
          <p:cNvSpPr>
            <a:spLocks noGrp="1"/>
          </p:cNvSpPr>
          <p:nvPr>
            <p:ph sz="half" idx="2"/>
          </p:nvPr>
        </p:nvSpPr>
        <p:spPr>
          <a:xfrm>
            <a:off x="1120000" y="2505075"/>
            <a:ext cx="5025216" cy="368458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319840" y="1681163"/>
            <a:ext cx="5035548" cy="823912"/>
          </a:xfrm>
        </p:spPr>
        <p:txBody>
          <a:bodyPr vert="horz" lIns="91440" tIns="45720" rIns="91440" bIns="45720" rtlCol="0" anchor="b">
            <a:normAutofit/>
          </a:bodyPr>
          <a:lstStyle>
            <a:lvl1pPr>
              <a:buNone/>
              <a:defRPr lang="en-US"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s-ES"/>
              <a:t>Editar el estilo de texto del patrón</a:t>
            </a:r>
          </a:p>
        </p:txBody>
      </p:sp>
      <p:sp>
        <p:nvSpPr>
          <p:cNvPr id="6" name="Content Placeholder 5"/>
          <p:cNvSpPr>
            <a:spLocks noGrp="1"/>
          </p:cNvSpPr>
          <p:nvPr>
            <p:ph sz="quarter" idx="4"/>
          </p:nvPr>
        </p:nvSpPr>
        <p:spPr>
          <a:xfrm>
            <a:off x="6319840" y="2505075"/>
            <a:ext cx="5035548" cy="368458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BAA168B3-3282-41C8-AA3F-6E37998982EE}" type="datetime1">
              <a:rPr lang="en-US" smtClean="0"/>
              <a:t>9/26/2017</a:t>
            </a:fld>
            <a:endParaRPr lang="en-US" dirty="0"/>
          </a:p>
        </p:txBody>
      </p:sp>
      <p:sp>
        <p:nvSpPr>
          <p:cNvPr id="8" name="Footer Placeholder 7"/>
          <p:cNvSpPr>
            <a:spLocks noGrp="1"/>
          </p:cNvSpPr>
          <p:nvPr>
            <p:ph type="ftr" sz="quarter" idx="11"/>
          </p:nvPr>
        </p:nvSpPr>
        <p:spPr/>
        <p:txBody>
          <a:bodyPr/>
          <a:lstStyle/>
          <a:p>
            <a:r>
              <a:rPr lang="en-US" dirty="0"/>
              <a:t>
              </a:t>
            </a:r>
          </a:p>
        </p:txBody>
      </p:sp>
      <p:sp>
        <p:nvSpPr>
          <p:cNvPr id="9" name="Slide Number Placeholder 8"/>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FBBCEFB6-AE3E-4EBB-A960-F7A963D8C744}" type="datetime1">
              <a:rPr lang="en-US" smtClean="0"/>
              <a:t>9/26/2017</a:t>
            </a:fld>
            <a:endParaRPr lang="en-US" dirty="0"/>
          </a:p>
        </p:txBody>
      </p:sp>
      <p:sp>
        <p:nvSpPr>
          <p:cNvPr id="4" name="Footer Placeholder 3"/>
          <p:cNvSpPr>
            <a:spLocks noGrp="1"/>
          </p:cNvSpPr>
          <p:nvPr>
            <p:ph type="ftr" sz="quarter" idx="11"/>
          </p:nvPr>
        </p:nvSpPr>
        <p:spPr/>
        <p:txBody>
          <a:bodyPr/>
          <a:lstStyle/>
          <a:p>
            <a:r>
              <a:rPr lang="en-US" dirty="0"/>
              <a:t>
              </a:t>
            </a:r>
          </a:p>
        </p:txBody>
      </p:sp>
      <p:sp>
        <p:nvSpPr>
          <p:cNvPr id="5" name="Slide Number Placeholder 4"/>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70ABF1-3594-4220-A452-B203BE94CF8A}" type="datetime1">
              <a:rPr lang="en-US" smtClean="0"/>
              <a:t>9/26/2017</a:t>
            </a:fld>
            <a:endParaRPr lang="en-US" dirty="0"/>
          </a:p>
        </p:txBody>
      </p:sp>
      <p:sp>
        <p:nvSpPr>
          <p:cNvPr id="3" name="Footer Placeholder 2"/>
          <p:cNvSpPr>
            <a:spLocks noGrp="1"/>
          </p:cNvSpPr>
          <p:nvPr>
            <p:ph type="ftr" sz="quarter" idx="11"/>
          </p:nvPr>
        </p:nvSpPr>
        <p:spPr/>
        <p:txBody>
          <a:bodyPr/>
          <a:lstStyle/>
          <a:p>
            <a:r>
              <a:rPr lang="en-US" dirty="0"/>
              <a:t>
              </a:t>
            </a:r>
          </a:p>
        </p:txBody>
      </p:sp>
      <p:sp>
        <p:nvSpPr>
          <p:cNvPr id="4" name="Slide Number Placeholder 3"/>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5183188" y="987425"/>
            <a:ext cx="6172200" cy="4873625"/>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1120000" y="2057400"/>
            <a:ext cx="3652025" cy="3811588"/>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Date Placeholder 4"/>
          <p:cNvSpPr>
            <a:spLocks noGrp="1"/>
          </p:cNvSpPr>
          <p:nvPr>
            <p:ph type="dt" sz="half" idx="10"/>
          </p:nvPr>
        </p:nvSpPr>
        <p:spPr/>
        <p:txBody>
          <a:bodyPr/>
          <a:lstStyle/>
          <a:p>
            <a:fld id="{24DBEFA3-6E4D-47B4-A7C4-3D0B52024010}" type="datetime1">
              <a:rPr lang="en-US" smtClean="0"/>
              <a:t>9/26/2017</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dirty="0"/>
              <a:t>Haga clic en el icono para agregar una imagen</a:t>
            </a:r>
            <a:endParaRPr lang="en-US" dirty="0"/>
          </a:p>
        </p:txBody>
      </p:sp>
      <p:sp>
        <p:nvSpPr>
          <p:cNvPr id="4" name="Text Placeholder 3"/>
          <p:cNvSpPr>
            <a:spLocks noGrp="1"/>
          </p:cNvSpPr>
          <p:nvPr>
            <p:ph type="body" sz="half" idx="2"/>
          </p:nvPr>
        </p:nvSpPr>
        <p:spPr>
          <a:xfrm>
            <a:off x="1120000" y="2057400"/>
            <a:ext cx="3652025" cy="3811588"/>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Date Placeholder 4"/>
          <p:cNvSpPr>
            <a:spLocks noGrp="1"/>
          </p:cNvSpPr>
          <p:nvPr>
            <p:ph type="dt" sz="half" idx="10"/>
          </p:nvPr>
        </p:nvSpPr>
        <p:spPr/>
        <p:txBody>
          <a:bodyPr/>
          <a:lstStyle/>
          <a:p>
            <a:fld id="{DCA86C25-757C-40DB-8F07-72598D83D1ED}" type="datetime1">
              <a:rPr lang="en-US" smtClean="0"/>
              <a:t>9/26/2017</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9">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120000" y="1825625"/>
            <a:ext cx="10233800" cy="4351338"/>
          </a:xfrm>
          <a:prstGeom prst="rect">
            <a:avLst/>
          </a:prstGeom>
        </p:spPr>
        <p:txBody>
          <a:bodyPr vert="horz" lIns="91440" tIns="45720" rIns="91440" bIns="45720" rtlCol="0">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fld id="{ED3E5591-5E1E-4390-AE16-90DE8F148AF1}" type="datetime1">
              <a:rPr lang="en-US" smtClean="0"/>
              <a:t>9/26/2017</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r>
              <a:rPr lang="en-US" dirty="0"/>
              <a:t>
              </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fld id="{6D22F896-40B5-4ADD-8801-0D06FADFA095}" type="slidenum">
              <a:rPr lang="en-US" dirty="0"/>
              <a:pPr/>
              <a:t>‹Nº›</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hf hdr="0" ftr="0" dt="0"/>
  <p:txStyles>
    <p:titleStyle>
      <a:lvl1pPr algn="l" defTabSz="914400" rtl="0" eaLnBrk="1" latinLnBrk="0" hangingPunct="1">
        <a:lnSpc>
          <a:spcPct val="90000"/>
        </a:lnSpc>
        <a:spcBef>
          <a:spcPct val="0"/>
        </a:spcBef>
        <a:buNone/>
        <a:defRPr sz="5400" b="0" kern="1200">
          <a:gradFill flip="none" rotWithShape="1">
            <a:gsLst>
              <a:gs pos="28000">
                <a:schemeClr val="tx1">
                  <a:lumMod val="93000"/>
                </a:schemeClr>
              </a:gs>
              <a:gs pos="0">
                <a:schemeClr val="bg1">
                  <a:lumMod val="25000"/>
                  <a:lumOff val="75000"/>
                </a:schemeClr>
              </a:gs>
              <a:gs pos="100000">
                <a:schemeClr val="tx2">
                  <a:lumMod val="0"/>
                  <a:lumOff val="100000"/>
                </a:schemeClr>
              </a:gs>
            </a:gsLst>
            <a:lin ang="4800000" scaled="0"/>
            <a:tileRect/>
          </a:gra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http://www.uaemex.mx/feconomia/marcos/EscudoEc.jpg"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microsoft.com/office/2007/relationships/hdphoto" Target="../media/hdphoto2.wdp"/><Relationship Id="rId5" Type="http://schemas.openxmlformats.org/officeDocument/2006/relationships/image" Target="../media/image3.jpe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11.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www.freepik.es/"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hyperlink" Target="http://www.iconfinder.com/"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5.xml"/><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openxmlformats.org/officeDocument/2006/relationships/image" Target="../media/image30.png"/><Relationship Id="rId4" Type="http://schemas.openxmlformats.org/officeDocument/2006/relationships/image" Target="../media/image29.png"/></Relationships>
</file>

<file path=ppt/slides/_rels/slide2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32.svg"/></Relationships>
</file>

<file path=ppt/slides/_rels/slide2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34.svg"/></Relationships>
</file>

<file path=ppt/slides/_rels/slide2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36.svg"/></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microsoft.com/office/2007/relationships/hdphoto" Target="../media/hdphoto3.wdp"/></Relationships>
</file>

<file path=ppt/slides/_rels/slide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a:extLst>
              <a:ext uri="{FF2B5EF4-FFF2-40B4-BE49-F238E27FC236}">
                <a16:creationId xmlns="" xmlns:a16="http://schemas.microsoft.com/office/drawing/2014/main" id="{26BF341D-6697-469D-A8FB-1EAEBBFE9D59}"/>
              </a:ext>
            </a:extLst>
          </p:cNvPr>
          <p:cNvSpPr/>
          <p:nvPr/>
        </p:nvSpPr>
        <p:spPr>
          <a:xfrm>
            <a:off x="2061345" y="376808"/>
            <a:ext cx="8077200" cy="6817251"/>
          </a:xfrm>
          <a:prstGeom prst="rect">
            <a:avLst/>
          </a:prstGeom>
        </p:spPr>
        <p:txBody>
          <a:bodyPr wrap="square">
            <a:spAutoFit/>
          </a:bodyPr>
          <a:lstStyle/>
          <a:p>
            <a:pPr algn="ctr" defTabSz="685800"/>
            <a:r>
              <a:rPr lang="es-MX" sz="2300" b="1" i="1" dirty="0"/>
              <a:t>Universidad Autónoma del Estado de México</a:t>
            </a:r>
          </a:p>
          <a:p>
            <a:pPr algn="ctr" defTabSz="685800"/>
            <a:r>
              <a:rPr lang="es-MX" sz="2300" b="1" i="1" dirty="0"/>
              <a:t> Facultad de Economía</a:t>
            </a:r>
          </a:p>
          <a:p>
            <a:pPr algn="ctr" defTabSz="685800"/>
            <a:endParaRPr lang="en-US" sz="2300" i="1" dirty="0">
              <a:solidFill>
                <a:schemeClr val="bg2">
                  <a:lumMod val="50000"/>
                  <a:lumOff val="50000"/>
                </a:schemeClr>
              </a:solidFill>
            </a:endParaRPr>
          </a:p>
          <a:p>
            <a:pPr algn="ctr" defTabSz="685800">
              <a:defRPr/>
            </a:pPr>
            <a:r>
              <a:rPr lang="es-MX" sz="2300" kern="0" dirty="0"/>
              <a:t>Programa Educativo: Licenciatura en Economía</a:t>
            </a:r>
          </a:p>
          <a:p>
            <a:pPr algn="ctr" defTabSz="685800">
              <a:defRPr/>
            </a:pPr>
            <a:r>
              <a:rPr lang="es-MX" sz="2300" kern="0" dirty="0"/>
              <a:t>Unidad de Aprendizaje: Estructura Económica Regional</a:t>
            </a:r>
          </a:p>
          <a:p>
            <a:pPr algn="ctr" defTabSz="685800"/>
            <a:endParaRPr lang="es-MX" sz="2300" dirty="0"/>
          </a:p>
          <a:p>
            <a:pPr algn="ctr" defTabSz="685800"/>
            <a:r>
              <a:rPr lang="es-MX" sz="2300" dirty="0"/>
              <a:t>Diapositivas</a:t>
            </a:r>
            <a:r>
              <a:rPr lang="es-MX" sz="2300" dirty="0">
                <a:ea typeface="Verdana" panose="020B0604030504040204" pitchFamily="34" charset="0"/>
                <a:cs typeface="Verdana" panose="020B0604030504040204" pitchFamily="34" charset="0"/>
              </a:rPr>
              <a:t> Unidad 3  </a:t>
            </a:r>
          </a:p>
          <a:p>
            <a:pPr algn="ctr" defTabSz="685800"/>
            <a:endParaRPr lang="es-MX" sz="2300" b="1" dirty="0">
              <a:ea typeface="Verdana" panose="020B0604030504040204" pitchFamily="34" charset="0"/>
              <a:cs typeface="Verdana" panose="020B0604030504040204" pitchFamily="34" charset="0"/>
            </a:endParaRPr>
          </a:p>
          <a:p>
            <a:pPr algn="ctr" defTabSz="685800"/>
            <a:r>
              <a:rPr lang="es-MX" sz="2300" b="1" dirty="0">
                <a:ea typeface="Verdana" panose="020B0604030504040204" pitchFamily="34" charset="0"/>
                <a:cs typeface="Verdana" panose="020B0604030504040204" pitchFamily="34" charset="0"/>
              </a:rPr>
              <a:t>TEMA </a:t>
            </a:r>
            <a:r>
              <a:rPr lang="es-MX" sz="2000" b="1" dirty="0">
                <a:latin typeface="Arial" panose="020B0604020202020204" pitchFamily="34" charset="0"/>
                <a:ea typeface="Verdana" panose="020B0604030504040204" pitchFamily="34" charset="0"/>
                <a:cs typeface="Arial" panose="020B0604020202020204" pitchFamily="34" charset="0"/>
              </a:rPr>
              <a:t>2</a:t>
            </a:r>
            <a:r>
              <a:rPr lang="es-MX" sz="2300" b="1" dirty="0">
                <a:ea typeface="Verdana" panose="020B0604030504040204" pitchFamily="34" charset="0"/>
                <a:cs typeface="Verdana" panose="020B0604030504040204" pitchFamily="34" charset="0"/>
              </a:rPr>
              <a:t>: </a:t>
            </a:r>
            <a:br>
              <a:rPr lang="es-MX" sz="2300" b="1" dirty="0">
                <a:ea typeface="Verdana" panose="020B0604030504040204" pitchFamily="34" charset="0"/>
                <a:cs typeface="Verdana" panose="020B0604030504040204" pitchFamily="34" charset="0"/>
              </a:rPr>
            </a:br>
            <a:r>
              <a:rPr lang="es-MX" sz="2300" b="1" dirty="0">
                <a:ea typeface="Verdana" panose="020B0604030504040204" pitchFamily="34" charset="0"/>
                <a:cs typeface="Verdana" panose="020B0604030504040204" pitchFamily="34" charset="0"/>
              </a:rPr>
              <a:t>MODELO DE DUNN O DE CAMBIO Y PARTICIPACIÓN</a:t>
            </a:r>
          </a:p>
          <a:p>
            <a:pPr algn="ctr" defTabSz="685800">
              <a:defRPr/>
            </a:pPr>
            <a:endParaRPr lang="es-MX" sz="2300" kern="0" dirty="0"/>
          </a:p>
          <a:p>
            <a:pPr algn="ctr" defTabSz="685800">
              <a:defRPr/>
            </a:pPr>
            <a:r>
              <a:rPr lang="es-MX" sz="2300" kern="0" dirty="0"/>
              <a:t>Créditos Institucionales : 10</a:t>
            </a:r>
          </a:p>
          <a:p>
            <a:pPr algn="ctr" defTabSz="685800">
              <a:defRPr/>
            </a:pPr>
            <a:r>
              <a:rPr lang="es-ES" sz="2300" kern="0" dirty="0"/>
              <a:t>Clave: L43063</a:t>
            </a:r>
          </a:p>
          <a:p>
            <a:pPr algn="ctr" defTabSz="685800">
              <a:defRPr/>
            </a:pPr>
            <a:endParaRPr lang="es-ES" sz="2300" kern="0" dirty="0"/>
          </a:p>
          <a:p>
            <a:pPr algn="ctr" defTabSz="685800">
              <a:defRPr/>
            </a:pPr>
            <a:endParaRPr lang="es-MX" sz="2300" b="1" i="1" dirty="0"/>
          </a:p>
          <a:p>
            <a:pPr algn="ctr" defTabSz="685800">
              <a:defRPr/>
            </a:pPr>
            <a:r>
              <a:rPr lang="es-MX" sz="2300" b="1" i="1" dirty="0"/>
              <a:t>Dr. Oscar Manuel Rodríguez Pichardo</a:t>
            </a:r>
          </a:p>
          <a:p>
            <a:pPr algn="ctr" defTabSz="685800">
              <a:defRPr/>
            </a:pPr>
            <a:r>
              <a:rPr lang="en-US" sz="2300" i="1" dirty="0"/>
              <a:t>Agosto 2017</a:t>
            </a:r>
            <a:endParaRPr lang="es-MX" sz="2300" i="1" dirty="0"/>
          </a:p>
          <a:p>
            <a:pPr algn="ctr" defTabSz="685800">
              <a:defRPr/>
            </a:pPr>
            <a:endParaRPr lang="es-MX" sz="2300" b="1" kern="0" dirty="0">
              <a:solidFill>
                <a:schemeClr val="bg2">
                  <a:lumMod val="50000"/>
                  <a:lumOff val="50000"/>
                </a:schemeClr>
              </a:solidFill>
            </a:endParaRPr>
          </a:p>
          <a:p>
            <a:pPr algn="ctr" defTabSz="685800"/>
            <a:endParaRPr lang="en-US" sz="2300" b="1" cap="small" dirty="0">
              <a:solidFill>
                <a:schemeClr val="bg2">
                  <a:lumMod val="50000"/>
                  <a:lumOff val="50000"/>
                </a:schemeClr>
              </a:solidFill>
              <a:ea typeface="Verdana" pitchFamily="34" charset="0"/>
              <a:cs typeface="Verdana" pitchFamily="34" charset="0"/>
            </a:endParaRPr>
          </a:p>
        </p:txBody>
      </p:sp>
      <p:pic>
        <p:nvPicPr>
          <p:cNvPr id="6" name="36 Imagen" descr="logo a color UAEM.JPG">
            <a:extLst>
              <a:ext uri="{FF2B5EF4-FFF2-40B4-BE49-F238E27FC236}">
                <a16:creationId xmlns="" xmlns:a16="http://schemas.microsoft.com/office/drawing/2014/main" id="{69EE39F7-5DA7-495D-BA9D-F466C90D9B16}"/>
              </a:ext>
            </a:extLst>
          </p:cNvPr>
          <p:cNvPicPr>
            <a:picLocks noChangeAspect="1"/>
          </p:cNvPicPr>
          <p:nvPr/>
        </p:nvPicPr>
        <p:blipFill>
          <a:blip r:embed="rId3" cstate="print">
            <a:extLst>
              <a:ext uri="{BEBA8EAE-BF5A-486C-A8C5-ECC9F3942E4B}">
                <a14:imgProps xmlns:a14="http://schemas.microsoft.com/office/drawing/2010/main">
                  <a14:imgLayer r:embed="rId4">
                    <a14:imgEffect>
                      <a14:backgroundRemoval t="2100" b="96325" l="0" r="100000"/>
                    </a14:imgEffect>
                  </a14:imgLayer>
                </a14:imgProps>
              </a:ext>
            </a:extLst>
          </a:blip>
          <a:stretch>
            <a:fillRect/>
          </a:stretch>
        </p:blipFill>
        <p:spPr>
          <a:xfrm>
            <a:off x="728662" y="189839"/>
            <a:ext cx="1623195" cy="1260135"/>
          </a:xfrm>
          <a:prstGeom prst="rect">
            <a:avLst/>
          </a:prstGeom>
        </p:spPr>
      </p:pic>
      <p:pic>
        <p:nvPicPr>
          <p:cNvPr id="7" name="Picture 3" descr="http://www.uaemex.mx/feconomia/marcos/EscudoEc.jpg">
            <a:extLst>
              <a:ext uri="{FF2B5EF4-FFF2-40B4-BE49-F238E27FC236}">
                <a16:creationId xmlns="" xmlns:a16="http://schemas.microsoft.com/office/drawing/2014/main" id="{D6F4A4B7-B7A9-45B7-9212-F02716CE20A2}"/>
              </a:ext>
            </a:extLst>
          </p:cNvPr>
          <p:cNvPicPr>
            <a:picLocks noChangeAspect="1" noChangeArrowheads="1"/>
          </p:cNvPicPr>
          <p:nvPr/>
        </p:nvPicPr>
        <p:blipFill>
          <a:blip r:embed="rId5" r:link="rId7" cstate="print">
            <a:extLst>
              <a:ext uri="{BEBA8EAE-BF5A-486C-A8C5-ECC9F3942E4B}">
                <a14:imgProps xmlns:a14="http://schemas.microsoft.com/office/drawing/2010/main">
                  <a14:imgLayer r:embed="rId6">
                    <a14:imgEffect>
                      <a14:saturation sat="0"/>
                    </a14:imgEffect>
                    <a14:imgEffect>
                      <a14:brightnessContrast contrast="-20000"/>
                    </a14:imgEffect>
                  </a14:imgLayer>
                </a14:imgProps>
              </a:ext>
            </a:extLst>
          </a:blip>
          <a:srcRect/>
          <a:stretch>
            <a:fillRect/>
          </a:stretch>
        </p:blipFill>
        <p:spPr bwMode="auto">
          <a:xfrm>
            <a:off x="9848033" y="376808"/>
            <a:ext cx="1354216" cy="1073166"/>
          </a:xfrm>
          <a:prstGeom prst="rect">
            <a:avLst/>
          </a:prstGeom>
          <a:noFill/>
          <a:ln w="9525">
            <a:noFill/>
            <a:miter lim="800000"/>
            <a:headEnd/>
            <a:tailEnd/>
          </a:ln>
        </p:spPr>
      </p:pic>
      <p:cxnSp>
        <p:nvCxnSpPr>
          <p:cNvPr id="9" name="Conector recto 8">
            <a:extLst>
              <a:ext uri="{FF2B5EF4-FFF2-40B4-BE49-F238E27FC236}">
                <a16:creationId xmlns="" xmlns:a16="http://schemas.microsoft.com/office/drawing/2014/main" id="{B47A11FC-87FB-45E9-B1B7-C6317FAE35F7}"/>
              </a:ext>
            </a:extLst>
          </p:cNvPr>
          <p:cNvCxnSpPr/>
          <p:nvPr/>
        </p:nvCxnSpPr>
        <p:spPr>
          <a:xfrm>
            <a:off x="2642370" y="1449974"/>
            <a:ext cx="6915150" cy="0"/>
          </a:xfrm>
          <a:prstGeom prst="line">
            <a:avLst/>
          </a:prstGeom>
          <a:ln w="76200"/>
        </p:spPr>
        <p:style>
          <a:lnRef idx="3">
            <a:schemeClr val="accent6"/>
          </a:lnRef>
          <a:fillRef idx="0">
            <a:schemeClr val="accent6"/>
          </a:fillRef>
          <a:effectRef idx="2">
            <a:schemeClr val="accent6"/>
          </a:effectRef>
          <a:fontRef idx="minor">
            <a:schemeClr val="tx1"/>
          </a:fontRef>
        </p:style>
      </p:cxnSp>
      <p:cxnSp>
        <p:nvCxnSpPr>
          <p:cNvPr id="10" name="Conector recto 9">
            <a:extLst>
              <a:ext uri="{FF2B5EF4-FFF2-40B4-BE49-F238E27FC236}">
                <a16:creationId xmlns="" xmlns:a16="http://schemas.microsoft.com/office/drawing/2014/main" id="{B7AD9202-14BF-4EF7-8A99-02C2295A1F30}"/>
              </a:ext>
            </a:extLst>
          </p:cNvPr>
          <p:cNvCxnSpPr/>
          <p:nvPr/>
        </p:nvCxnSpPr>
        <p:spPr>
          <a:xfrm>
            <a:off x="2642370" y="5355224"/>
            <a:ext cx="6915150" cy="0"/>
          </a:xfrm>
          <a:prstGeom prst="line">
            <a:avLst/>
          </a:prstGeom>
          <a:ln w="76200"/>
        </p:spPr>
        <p:style>
          <a:lnRef idx="3">
            <a:schemeClr val="accent6"/>
          </a:lnRef>
          <a:fillRef idx="0">
            <a:schemeClr val="accent6"/>
          </a:fillRef>
          <a:effectRef idx="2">
            <a:schemeClr val="accent6"/>
          </a:effectRef>
          <a:fontRef idx="minor">
            <a:schemeClr val="tx1"/>
          </a:fontRef>
        </p:style>
      </p:cxnSp>
      <p:sp>
        <p:nvSpPr>
          <p:cNvPr id="2" name="Marcador de número de diapositiva 1">
            <a:extLst>
              <a:ext uri="{FF2B5EF4-FFF2-40B4-BE49-F238E27FC236}">
                <a16:creationId xmlns="" xmlns:a16="http://schemas.microsoft.com/office/drawing/2014/main" id="{B75CBEE9-9634-49C4-A6A2-DC800EE94E1C}"/>
              </a:ext>
            </a:extLst>
          </p:cNvPr>
          <p:cNvSpPr>
            <a:spLocks noGrp="1"/>
          </p:cNvSpPr>
          <p:nvPr>
            <p:ph type="sldNum" sz="quarter" idx="12"/>
          </p:nvPr>
        </p:nvSpPr>
        <p:spPr/>
        <p:txBody>
          <a:bodyPr/>
          <a:lstStyle/>
          <a:p>
            <a:fld id="{6D22F896-40B5-4ADD-8801-0D06FADFA095}" type="slidenum">
              <a:rPr lang="en-US" smtClean="0"/>
              <a:pPr/>
              <a:t>1</a:t>
            </a:fld>
            <a:endParaRPr lang="en-US" dirty="0"/>
          </a:p>
        </p:txBody>
      </p:sp>
    </p:spTree>
    <p:extLst>
      <p:ext uri="{BB962C8B-B14F-4D97-AF65-F5344CB8AC3E}">
        <p14:creationId xmlns:p14="http://schemas.microsoft.com/office/powerpoint/2010/main" val="610862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rotWithShape="1">
          <a:blip r:embed="rId3" cstate="print">
            <a:duotone>
              <a:schemeClr val="accent6">
                <a:shade val="45000"/>
                <a:satMod val="135000"/>
              </a:schemeClr>
              <a:prstClr val="white"/>
            </a:duotone>
            <a:extLst>
              <a:ext uri="{28A0092B-C50C-407E-A947-70E740481C1C}">
                <a14:useLocalDpi xmlns:a14="http://schemas.microsoft.com/office/drawing/2010/main" val="0"/>
              </a:ext>
            </a:extLst>
          </a:blip>
          <a:srcRect t="12284"/>
          <a:stretch/>
        </p:blipFill>
        <p:spPr bwMode="auto">
          <a:xfrm>
            <a:off x="4608873" y="2650873"/>
            <a:ext cx="7056784" cy="29054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6" name="Picture 2" descr="Strichmännchen Serie Pumpy / Stein ins Rollen bringen">
            <a:extLst>
              <a:ext uri="{FF2B5EF4-FFF2-40B4-BE49-F238E27FC236}">
                <a16:creationId xmlns="" xmlns:a16="http://schemas.microsoft.com/office/drawing/2014/main" id="{E3651825-F227-4321-98E6-6985342B598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81100" y="2526246"/>
            <a:ext cx="2938636" cy="2938636"/>
          </a:xfrm>
          <a:prstGeom prst="rect">
            <a:avLst/>
          </a:prstGeom>
          <a:noFill/>
          <a:extLst>
            <a:ext uri="{909E8E84-426E-40DD-AFC4-6F175D3DCCD1}">
              <a14:hiddenFill xmlns:a14="http://schemas.microsoft.com/office/drawing/2010/main">
                <a:solidFill>
                  <a:srgbClr val="FFFFFF"/>
                </a:solidFill>
              </a14:hiddenFill>
            </a:ext>
          </a:extLst>
        </p:spPr>
      </p:pic>
      <p:sp>
        <p:nvSpPr>
          <p:cNvPr id="3" name="CuadroTexto 2">
            <a:extLst>
              <a:ext uri="{FF2B5EF4-FFF2-40B4-BE49-F238E27FC236}">
                <a16:creationId xmlns="" xmlns:a16="http://schemas.microsoft.com/office/drawing/2014/main" id="{8871B2BC-EA8C-4EBC-8B16-C6B880BDEF3B}"/>
              </a:ext>
            </a:extLst>
          </p:cNvPr>
          <p:cNvSpPr txBox="1"/>
          <p:nvPr/>
        </p:nvSpPr>
        <p:spPr>
          <a:xfrm>
            <a:off x="4400550" y="2281541"/>
            <a:ext cx="4762500" cy="369332"/>
          </a:xfrm>
          <a:prstGeom prst="rect">
            <a:avLst/>
          </a:prstGeom>
          <a:noFill/>
        </p:spPr>
        <p:txBody>
          <a:bodyPr wrap="square" rtlCol="0">
            <a:spAutoFit/>
          </a:bodyPr>
          <a:lstStyle/>
          <a:p>
            <a:r>
              <a:rPr lang="es-MX" dirty="0">
                <a:solidFill>
                  <a:schemeClr val="accent6"/>
                </a:solidFill>
              </a:rPr>
              <a:t>Tabla 2</a:t>
            </a:r>
          </a:p>
        </p:txBody>
      </p:sp>
      <p:sp>
        <p:nvSpPr>
          <p:cNvPr id="5" name="Título 4">
            <a:extLst>
              <a:ext uri="{FF2B5EF4-FFF2-40B4-BE49-F238E27FC236}">
                <a16:creationId xmlns="" xmlns:a16="http://schemas.microsoft.com/office/drawing/2014/main" id="{F117EED0-8E61-42FB-8331-2E658EA19525}"/>
              </a:ext>
            </a:extLst>
          </p:cNvPr>
          <p:cNvSpPr>
            <a:spLocks noGrp="1"/>
          </p:cNvSpPr>
          <p:nvPr>
            <p:ph type="title"/>
          </p:nvPr>
        </p:nvSpPr>
        <p:spPr>
          <a:xfrm>
            <a:off x="838200" y="222354"/>
            <a:ext cx="10515600" cy="1325563"/>
          </a:xfrm>
        </p:spPr>
        <p:txBody>
          <a:bodyPr>
            <a:normAutofit/>
          </a:bodyPr>
          <a:lstStyle/>
          <a:p>
            <a:r>
              <a:rPr lang="es-MX" sz="4400" b="1" dirty="0">
                <a:solidFill>
                  <a:schemeClr val="accent6"/>
                </a:solidFill>
              </a:rPr>
              <a:t>Paso 2. Crecimiento Diferencial</a:t>
            </a:r>
          </a:p>
        </p:txBody>
      </p:sp>
      <p:sp>
        <p:nvSpPr>
          <p:cNvPr id="6" name="Rectángulo 5">
            <a:extLst>
              <a:ext uri="{FF2B5EF4-FFF2-40B4-BE49-F238E27FC236}">
                <a16:creationId xmlns="" xmlns:a16="http://schemas.microsoft.com/office/drawing/2014/main" id="{289370BE-1677-4A5C-A7D5-10F906AC9027}"/>
              </a:ext>
            </a:extLst>
          </p:cNvPr>
          <p:cNvSpPr/>
          <p:nvPr/>
        </p:nvSpPr>
        <p:spPr>
          <a:xfrm>
            <a:off x="838200" y="1325310"/>
            <a:ext cx="10515600" cy="646331"/>
          </a:xfrm>
          <a:prstGeom prst="rect">
            <a:avLst/>
          </a:prstGeom>
        </p:spPr>
        <p:txBody>
          <a:bodyPr wrap="square">
            <a:spAutoFit/>
          </a:bodyPr>
          <a:lstStyle/>
          <a:p>
            <a:r>
              <a:rPr lang="es-MX" dirty="0">
                <a:cs typeface="Arial" panose="020B0604020202020204" pitchFamily="34" charset="0"/>
              </a:rPr>
              <a:t>Después se construye una tabla perteneciente a las unidades geográficas. </a:t>
            </a:r>
            <a:r>
              <a:rPr lang="es-MX" i="1" dirty="0">
                <a:cs typeface="Arial" panose="020B0604020202020204" pitchFamily="34" charset="0"/>
              </a:rPr>
              <a:t> E</a:t>
            </a:r>
            <a:r>
              <a:rPr lang="es-MX" dirty="0">
                <a:cs typeface="Arial" panose="020B0604020202020204" pitchFamily="34" charset="0"/>
              </a:rPr>
              <a:t>n este segundo paso se cuantifica las diferencias entre el ritmo de crecimiento del año (T-n) y el año. (T).</a:t>
            </a:r>
            <a:endParaRPr lang="es-MX" dirty="0"/>
          </a:p>
        </p:txBody>
      </p:sp>
      <p:sp>
        <p:nvSpPr>
          <p:cNvPr id="2" name="Marcador de número de diapositiva 1">
            <a:extLst>
              <a:ext uri="{FF2B5EF4-FFF2-40B4-BE49-F238E27FC236}">
                <a16:creationId xmlns="" xmlns:a16="http://schemas.microsoft.com/office/drawing/2014/main" id="{17E5CA8C-F26D-45E2-A869-EAA12A762F10}"/>
              </a:ext>
            </a:extLst>
          </p:cNvPr>
          <p:cNvSpPr>
            <a:spLocks noGrp="1"/>
          </p:cNvSpPr>
          <p:nvPr>
            <p:ph type="sldNum" sz="quarter" idx="12"/>
          </p:nvPr>
        </p:nvSpPr>
        <p:spPr/>
        <p:txBody>
          <a:bodyPr/>
          <a:lstStyle/>
          <a:p>
            <a:fld id="{6D22F896-40B5-4ADD-8801-0D06FADFA095}" type="slidenum">
              <a:rPr lang="en-US" smtClean="0"/>
              <a:t>10</a:t>
            </a:fld>
            <a:endParaRPr lang="en-US" dirty="0"/>
          </a:p>
        </p:txBody>
      </p:sp>
    </p:spTree>
    <p:extLst>
      <p:ext uri="{BB962C8B-B14F-4D97-AF65-F5344CB8AC3E}">
        <p14:creationId xmlns:p14="http://schemas.microsoft.com/office/powerpoint/2010/main" val="1380077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Marcador de contenido 9">
            <a:extLst>
              <a:ext uri="{FF2B5EF4-FFF2-40B4-BE49-F238E27FC236}">
                <a16:creationId xmlns="" xmlns:a16="http://schemas.microsoft.com/office/drawing/2014/main" id="{2DE1A2CE-E950-4FBC-9051-2A63A9E9BF87}"/>
              </a:ext>
            </a:extLst>
          </p:cNvPr>
          <p:cNvPicPr>
            <a:picLocks noGrp="1" noChangeAspect="1"/>
          </p:cNvPicPr>
          <p:nvPr>
            <p:ph idx="1"/>
          </p:nvPr>
        </p:nvPicPr>
        <p:blipFill>
          <a:blip r:embed="rId3">
            <a:duotone>
              <a:schemeClr val="accent5">
                <a:shade val="45000"/>
                <a:satMod val="135000"/>
              </a:schemeClr>
              <a:prstClr val="white"/>
            </a:duotone>
          </a:blip>
          <a:stretch>
            <a:fillRect/>
          </a:stretch>
        </p:blipFill>
        <p:spPr>
          <a:xfrm>
            <a:off x="970936" y="1854662"/>
            <a:ext cx="10334258" cy="3898438"/>
          </a:xfrm>
          <a:prstGeom prst="rect">
            <a:avLst/>
          </a:prstGeom>
        </p:spPr>
      </p:pic>
      <p:sp>
        <p:nvSpPr>
          <p:cNvPr id="9" name="CuadroTexto 8">
            <a:extLst>
              <a:ext uri="{FF2B5EF4-FFF2-40B4-BE49-F238E27FC236}">
                <a16:creationId xmlns="" xmlns:a16="http://schemas.microsoft.com/office/drawing/2014/main" id="{2A2F2033-3775-49D2-B4B2-27C97594CEC4}"/>
              </a:ext>
            </a:extLst>
          </p:cNvPr>
          <p:cNvSpPr txBox="1"/>
          <p:nvPr/>
        </p:nvSpPr>
        <p:spPr>
          <a:xfrm>
            <a:off x="970936" y="1187832"/>
            <a:ext cx="4762500" cy="369332"/>
          </a:xfrm>
          <a:prstGeom prst="rect">
            <a:avLst/>
          </a:prstGeom>
          <a:noFill/>
        </p:spPr>
        <p:txBody>
          <a:bodyPr wrap="square" rtlCol="0">
            <a:spAutoFit/>
          </a:bodyPr>
          <a:lstStyle/>
          <a:p>
            <a:r>
              <a:rPr lang="es-MX" dirty="0">
                <a:solidFill>
                  <a:schemeClr val="accent6"/>
                </a:solidFill>
              </a:rPr>
              <a:t>Nomenclatura Tabla 2</a:t>
            </a:r>
          </a:p>
        </p:txBody>
      </p:sp>
      <p:sp>
        <p:nvSpPr>
          <p:cNvPr id="2" name="Marcador de número de diapositiva 1">
            <a:extLst>
              <a:ext uri="{FF2B5EF4-FFF2-40B4-BE49-F238E27FC236}">
                <a16:creationId xmlns="" xmlns:a16="http://schemas.microsoft.com/office/drawing/2014/main" id="{93D15C9C-86D5-4378-8CF9-233ACFC3F790}"/>
              </a:ext>
            </a:extLst>
          </p:cNvPr>
          <p:cNvSpPr>
            <a:spLocks noGrp="1"/>
          </p:cNvSpPr>
          <p:nvPr>
            <p:ph type="sldNum" sz="quarter" idx="12"/>
          </p:nvPr>
        </p:nvSpPr>
        <p:spPr/>
        <p:txBody>
          <a:bodyPr/>
          <a:lstStyle/>
          <a:p>
            <a:fld id="{6D22F896-40B5-4ADD-8801-0D06FADFA095}" type="slidenum">
              <a:rPr lang="en-US" smtClean="0"/>
              <a:t>11</a:t>
            </a:fld>
            <a:endParaRPr lang="en-US" dirty="0"/>
          </a:p>
        </p:txBody>
      </p:sp>
    </p:spTree>
    <p:extLst>
      <p:ext uri="{BB962C8B-B14F-4D97-AF65-F5344CB8AC3E}">
        <p14:creationId xmlns:p14="http://schemas.microsoft.com/office/powerpoint/2010/main" val="15328462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49409D69-FE66-4CE6-9683-A024CC852B1D}"/>
              </a:ext>
            </a:extLst>
          </p:cNvPr>
          <p:cNvSpPr>
            <a:spLocks noGrp="1"/>
          </p:cNvSpPr>
          <p:nvPr>
            <p:ph type="title"/>
          </p:nvPr>
        </p:nvSpPr>
        <p:spPr/>
        <p:txBody>
          <a:bodyPr>
            <a:noAutofit/>
          </a:bodyPr>
          <a:lstStyle/>
          <a:p>
            <a:r>
              <a:rPr lang="es-MX" sz="4800" dirty="0">
                <a:solidFill>
                  <a:schemeClr val="accent6"/>
                </a:solidFill>
              </a:rPr>
              <a:t>Paso 3. Efecto Proporcional y Diferencial</a:t>
            </a:r>
          </a:p>
        </p:txBody>
      </p:sp>
      <p:sp>
        <p:nvSpPr>
          <p:cNvPr id="10" name="CuadroTexto 9">
            <a:extLst>
              <a:ext uri="{FF2B5EF4-FFF2-40B4-BE49-F238E27FC236}">
                <a16:creationId xmlns="" xmlns:a16="http://schemas.microsoft.com/office/drawing/2014/main" id="{4E625A0C-5238-471C-8025-8AAD60B5B1C9}"/>
              </a:ext>
            </a:extLst>
          </p:cNvPr>
          <p:cNvSpPr txBox="1"/>
          <p:nvPr/>
        </p:nvSpPr>
        <p:spPr>
          <a:xfrm>
            <a:off x="991880" y="5353050"/>
            <a:ext cx="8990320" cy="369332"/>
          </a:xfrm>
          <a:prstGeom prst="rect">
            <a:avLst/>
          </a:prstGeom>
          <a:noFill/>
        </p:spPr>
        <p:txBody>
          <a:bodyPr wrap="square" rtlCol="0">
            <a:spAutoFit/>
          </a:bodyPr>
          <a:lstStyle/>
          <a:p>
            <a:r>
              <a:rPr lang="es-MX" dirty="0">
                <a:solidFill>
                  <a:schemeClr val="accent6"/>
                </a:solidFill>
              </a:rPr>
              <a:t>Fuente: Cellis, Francisco. Análisis Regional, 1988)</a:t>
            </a:r>
          </a:p>
        </p:txBody>
      </p:sp>
      <p:sp>
        <p:nvSpPr>
          <p:cNvPr id="3" name="Marcador de número de diapositiva 2">
            <a:extLst>
              <a:ext uri="{FF2B5EF4-FFF2-40B4-BE49-F238E27FC236}">
                <a16:creationId xmlns="" xmlns:a16="http://schemas.microsoft.com/office/drawing/2014/main" id="{7DE16A98-127B-4711-BEA2-FEAF022E95DE}"/>
              </a:ext>
            </a:extLst>
          </p:cNvPr>
          <p:cNvSpPr>
            <a:spLocks noGrp="1"/>
          </p:cNvSpPr>
          <p:nvPr>
            <p:ph type="sldNum" sz="quarter" idx="12"/>
          </p:nvPr>
        </p:nvSpPr>
        <p:spPr/>
        <p:txBody>
          <a:bodyPr/>
          <a:lstStyle/>
          <a:p>
            <a:fld id="{6D22F896-40B5-4ADD-8801-0D06FADFA095}" type="slidenum">
              <a:rPr lang="en-US" smtClean="0"/>
              <a:t>12</a:t>
            </a:fld>
            <a:endParaRPr lang="en-US" dirty="0"/>
          </a:p>
        </p:txBody>
      </p:sp>
      <p:pic>
        <p:nvPicPr>
          <p:cNvPr id="4" name="Imagen 3">
            <a:extLst>
              <a:ext uri="{FF2B5EF4-FFF2-40B4-BE49-F238E27FC236}">
                <a16:creationId xmlns="" xmlns:a16="http://schemas.microsoft.com/office/drawing/2014/main" id="{1C9FDB5F-84A5-4876-8EB5-5687A4BA5991}"/>
              </a:ext>
            </a:extLst>
          </p:cNvPr>
          <p:cNvPicPr>
            <a:picLocks noChangeAspect="1"/>
          </p:cNvPicPr>
          <p:nvPr/>
        </p:nvPicPr>
        <p:blipFill>
          <a:blip r:embed="rId3">
            <a:duotone>
              <a:schemeClr val="accent5">
                <a:shade val="45000"/>
                <a:satMod val="135000"/>
              </a:schemeClr>
              <a:prstClr val="white"/>
            </a:duotone>
          </a:blip>
          <a:stretch>
            <a:fillRect/>
          </a:stretch>
        </p:blipFill>
        <p:spPr>
          <a:xfrm>
            <a:off x="773533" y="1718024"/>
            <a:ext cx="10219709" cy="3463575"/>
          </a:xfrm>
          <a:prstGeom prst="rect">
            <a:avLst/>
          </a:prstGeom>
        </p:spPr>
      </p:pic>
    </p:spTree>
    <p:extLst>
      <p:ext uri="{BB962C8B-B14F-4D97-AF65-F5344CB8AC3E}">
        <p14:creationId xmlns:p14="http://schemas.microsoft.com/office/powerpoint/2010/main" val="25819236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8C0C0BF7-4C10-4618-83B0-7BAD2EC6FB1F}"/>
              </a:ext>
            </a:extLst>
          </p:cNvPr>
          <p:cNvSpPr>
            <a:spLocks noGrp="1"/>
          </p:cNvSpPr>
          <p:nvPr>
            <p:ph type="title"/>
          </p:nvPr>
        </p:nvSpPr>
        <p:spPr/>
        <p:txBody>
          <a:bodyPr>
            <a:normAutofit fontScale="90000"/>
          </a:bodyPr>
          <a:lstStyle/>
          <a:p>
            <a:pPr algn="r"/>
            <a:r>
              <a:rPr lang="es-MX" dirty="0">
                <a:solidFill>
                  <a:schemeClr val="accent6"/>
                </a:solidFill>
              </a:rPr>
              <a:t>Aplicación del Modelo de Dunn </a:t>
            </a:r>
            <a:br>
              <a:rPr lang="es-MX" dirty="0">
                <a:solidFill>
                  <a:schemeClr val="accent6"/>
                </a:solidFill>
              </a:rPr>
            </a:br>
            <a:r>
              <a:rPr lang="es-MX" dirty="0">
                <a:solidFill>
                  <a:schemeClr val="accent6"/>
                </a:solidFill>
              </a:rPr>
              <a:t>Estado: Oaxaca</a:t>
            </a:r>
          </a:p>
        </p:txBody>
      </p:sp>
      <p:sp>
        <p:nvSpPr>
          <p:cNvPr id="3" name="Marcador de contenido 2">
            <a:extLst>
              <a:ext uri="{FF2B5EF4-FFF2-40B4-BE49-F238E27FC236}">
                <a16:creationId xmlns="" xmlns:a16="http://schemas.microsoft.com/office/drawing/2014/main" id="{2DE2EF27-A069-4D10-BE82-BE4613942BBC}"/>
              </a:ext>
            </a:extLst>
          </p:cNvPr>
          <p:cNvSpPr>
            <a:spLocks noGrp="1"/>
          </p:cNvSpPr>
          <p:nvPr>
            <p:ph idx="1"/>
          </p:nvPr>
        </p:nvSpPr>
        <p:spPr>
          <a:xfrm>
            <a:off x="5711050" y="2908300"/>
            <a:ext cx="5947550" cy="1184275"/>
          </a:xfrm>
        </p:spPr>
        <p:txBody>
          <a:bodyPr/>
          <a:lstStyle/>
          <a:p>
            <a:r>
              <a:rPr lang="es-MX" dirty="0"/>
              <a:t>Periodo:  2009- 2014</a:t>
            </a:r>
          </a:p>
          <a:p>
            <a:r>
              <a:rPr lang="es-MX" dirty="0"/>
              <a:t>Variable: Población Ocupada</a:t>
            </a:r>
          </a:p>
        </p:txBody>
      </p:sp>
      <p:pic>
        <p:nvPicPr>
          <p:cNvPr id="6" name="Picture 4" descr="Strichmännchen Serie Pumpy / Erfolg">
            <a:extLst>
              <a:ext uri="{FF2B5EF4-FFF2-40B4-BE49-F238E27FC236}">
                <a16:creationId xmlns="" xmlns:a16="http://schemas.microsoft.com/office/drawing/2014/main" id="{90EB8DF7-52E0-4275-A399-A0455150F2C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1690688"/>
            <a:ext cx="4324350" cy="36195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scene3d>
            <a:camera prst="isometricOffAxis1Right"/>
            <a:lightRig rig="threePt" dir="t"/>
          </a:scene3d>
          <a:extLst/>
        </p:spPr>
      </p:pic>
      <p:sp>
        <p:nvSpPr>
          <p:cNvPr id="4" name="Marcador de número de diapositiva 3">
            <a:extLst>
              <a:ext uri="{FF2B5EF4-FFF2-40B4-BE49-F238E27FC236}">
                <a16:creationId xmlns="" xmlns:a16="http://schemas.microsoft.com/office/drawing/2014/main" id="{3713870A-BBFC-4782-A378-213B8DE2521D}"/>
              </a:ext>
            </a:extLst>
          </p:cNvPr>
          <p:cNvSpPr>
            <a:spLocks noGrp="1"/>
          </p:cNvSpPr>
          <p:nvPr>
            <p:ph type="sldNum" sz="quarter" idx="12"/>
          </p:nvPr>
        </p:nvSpPr>
        <p:spPr/>
        <p:txBody>
          <a:bodyPr/>
          <a:lstStyle/>
          <a:p>
            <a:fld id="{6D22F896-40B5-4ADD-8801-0D06FADFA095}" type="slidenum">
              <a:rPr lang="en-US" smtClean="0"/>
              <a:t>13</a:t>
            </a:fld>
            <a:endParaRPr lang="en-US" dirty="0"/>
          </a:p>
        </p:txBody>
      </p:sp>
    </p:spTree>
    <p:extLst>
      <p:ext uri="{BB962C8B-B14F-4D97-AF65-F5344CB8AC3E}">
        <p14:creationId xmlns:p14="http://schemas.microsoft.com/office/powerpoint/2010/main" val="21888790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D5D0DF39-A298-49CA-B9D6-F285353D5EFF}"/>
              </a:ext>
            </a:extLst>
          </p:cNvPr>
          <p:cNvSpPr>
            <a:spLocks noGrp="1"/>
          </p:cNvSpPr>
          <p:nvPr>
            <p:ph type="title"/>
          </p:nvPr>
        </p:nvSpPr>
        <p:spPr>
          <a:xfrm>
            <a:off x="838199" y="185831"/>
            <a:ext cx="10515600" cy="1325563"/>
          </a:xfrm>
        </p:spPr>
        <p:txBody>
          <a:bodyPr>
            <a:noAutofit/>
          </a:bodyPr>
          <a:lstStyle/>
          <a:p>
            <a:r>
              <a:rPr lang="es-MX" sz="4400" dirty="0">
                <a:solidFill>
                  <a:schemeClr val="accent6"/>
                </a:solidFill>
              </a:rPr>
              <a:t>Características Sociales del Estado al 2015</a:t>
            </a:r>
          </a:p>
        </p:txBody>
      </p:sp>
      <p:graphicFrame>
        <p:nvGraphicFramePr>
          <p:cNvPr id="4" name="Diagrama 3">
            <a:extLst>
              <a:ext uri="{FF2B5EF4-FFF2-40B4-BE49-F238E27FC236}">
                <a16:creationId xmlns="" xmlns:a16="http://schemas.microsoft.com/office/drawing/2014/main" id="{A5072CA0-2627-4137-B0EB-E1480A549975}"/>
              </a:ext>
            </a:extLst>
          </p:cNvPr>
          <p:cNvGraphicFramePr/>
          <p:nvPr>
            <p:extLst>
              <p:ext uri="{D42A27DB-BD31-4B8C-83A1-F6EECF244321}">
                <p14:modId xmlns:p14="http://schemas.microsoft.com/office/powerpoint/2010/main" val="1568742353"/>
              </p:ext>
            </p:extLst>
          </p:nvPr>
        </p:nvGraphicFramePr>
        <p:xfrm>
          <a:off x="-268942" y="1511394"/>
          <a:ext cx="12729882" cy="41543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CuadroTexto 4">
            <a:extLst>
              <a:ext uri="{FF2B5EF4-FFF2-40B4-BE49-F238E27FC236}">
                <a16:creationId xmlns="" xmlns:a16="http://schemas.microsoft.com/office/drawing/2014/main" id="{BBFF6701-57CB-415F-A797-20081A7B4E8F}"/>
              </a:ext>
            </a:extLst>
          </p:cNvPr>
          <p:cNvSpPr txBox="1"/>
          <p:nvPr/>
        </p:nvSpPr>
        <p:spPr>
          <a:xfrm>
            <a:off x="2277035" y="6024283"/>
            <a:ext cx="7637929" cy="369332"/>
          </a:xfrm>
          <a:prstGeom prst="rect">
            <a:avLst/>
          </a:prstGeom>
          <a:noFill/>
        </p:spPr>
        <p:txBody>
          <a:bodyPr wrap="square" rtlCol="0">
            <a:spAutoFit/>
          </a:bodyPr>
          <a:lstStyle/>
          <a:p>
            <a:r>
              <a:rPr lang="es-MX" dirty="0"/>
              <a:t>Fuente: Anuario Estadístico y Geográfico por Entidad Federativa 2016. INEGI</a:t>
            </a:r>
          </a:p>
        </p:txBody>
      </p:sp>
      <p:sp>
        <p:nvSpPr>
          <p:cNvPr id="6" name="Marcador de número de diapositiva 5">
            <a:extLst>
              <a:ext uri="{FF2B5EF4-FFF2-40B4-BE49-F238E27FC236}">
                <a16:creationId xmlns="" xmlns:a16="http://schemas.microsoft.com/office/drawing/2014/main" id="{4E6BC643-F0B1-4155-9263-5412B5D012E5}"/>
              </a:ext>
            </a:extLst>
          </p:cNvPr>
          <p:cNvSpPr>
            <a:spLocks noGrp="1"/>
          </p:cNvSpPr>
          <p:nvPr>
            <p:ph type="sldNum" sz="quarter" idx="12"/>
          </p:nvPr>
        </p:nvSpPr>
        <p:spPr/>
        <p:txBody>
          <a:bodyPr/>
          <a:lstStyle/>
          <a:p>
            <a:fld id="{6D22F896-40B5-4ADD-8801-0D06FADFA095}" type="slidenum">
              <a:rPr lang="en-US" smtClean="0"/>
              <a:t>14</a:t>
            </a:fld>
            <a:endParaRPr lang="en-US" dirty="0"/>
          </a:p>
        </p:txBody>
      </p:sp>
    </p:spTree>
    <p:extLst>
      <p:ext uri="{BB962C8B-B14F-4D97-AF65-F5344CB8AC3E}">
        <p14:creationId xmlns:p14="http://schemas.microsoft.com/office/powerpoint/2010/main" val="38098521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12547EDA-0439-433E-864D-1933E9F8EA63}"/>
              </a:ext>
            </a:extLst>
          </p:cNvPr>
          <p:cNvSpPr>
            <a:spLocks noGrp="1"/>
          </p:cNvSpPr>
          <p:nvPr>
            <p:ph type="title"/>
          </p:nvPr>
        </p:nvSpPr>
        <p:spPr/>
        <p:txBody>
          <a:bodyPr/>
          <a:lstStyle/>
          <a:p>
            <a:r>
              <a:rPr lang="es-MX" dirty="0">
                <a:solidFill>
                  <a:schemeClr val="accent6"/>
                </a:solidFill>
              </a:rPr>
              <a:t>Características Económicas</a:t>
            </a:r>
          </a:p>
        </p:txBody>
      </p:sp>
      <p:sp>
        <p:nvSpPr>
          <p:cNvPr id="3" name="Marcador de contenido 2">
            <a:extLst>
              <a:ext uri="{FF2B5EF4-FFF2-40B4-BE49-F238E27FC236}">
                <a16:creationId xmlns="" xmlns:a16="http://schemas.microsoft.com/office/drawing/2014/main" id="{4105FE13-8D18-48D7-B70B-7CDE121DA9B1}"/>
              </a:ext>
            </a:extLst>
          </p:cNvPr>
          <p:cNvSpPr>
            <a:spLocks noGrp="1"/>
          </p:cNvSpPr>
          <p:nvPr>
            <p:ph idx="1"/>
          </p:nvPr>
        </p:nvSpPr>
        <p:spPr>
          <a:xfrm>
            <a:off x="1120000" y="1825625"/>
            <a:ext cx="4526420" cy="4351338"/>
          </a:xfrm>
        </p:spPr>
        <p:txBody>
          <a:bodyPr/>
          <a:lstStyle/>
          <a:p>
            <a:pPr marL="0" indent="0" algn="just">
              <a:buNone/>
            </a:pPr>
            <a:r>
              <a:rPr lang="es-ES" dirty="0"/>
              <a:t>De acuerdo con la información emitida por el INEGI en el Censo Económico 2014, el estado de Oaxaca generó una </a:t>
            </a:r>
            <a:r>
              <a:rPr lang="es-ES" b="1" dirty="0"/>
              <a:t>Producción Bruta Total de 213 783 millones de pesos, </a:t>
            </a:r>
            <a:r>
              <a:rPr lang="es-ES" dirty="0"/>
              <a:t>teniendo una participación en el PIB Nacional  de tan sólo 1.6%. </a:t>
            </a:r>
            <a:endParaRPr lang="es-MX" dirty="0"/>
          </a:p>
          <a:p>
            <a:pPr algn="just"/>
            <a:endParaRPr lang="es-MX" dirty="0"/>
          </a:p>
        </p:txBody>
      </p:sp>
      <p:pic>
        <p:nvPicPr>
          <p:cNvPr id="5" name="Imagen 4">
            <a:extLst>
              <a:ext uri="{FF2B5EF4-FFF2-40B4-BE49-F238E27FC236}">
                <a16:creationId xmlns="" xmlns:a16="http://schemas.microsoft.com/office/drawing/2014/main" id="{1BCE556F-5F27-4D5B-9F1D-49823CDE4AEF}"/>
              </a:ext>
            </a:extLst>
          </p:cNvPr>
          <p:cNvPicPr>
            <a:picLocks noChangeAspect="1"/>
          </p:cNvPicPr>
          <p:nvPr/>
        </p:nvPicPr>
        <p:blipFill>
          <a:blip r:embed="rId3"/>
          <a:stretch>
            <a:fillRect/>
          </a:stretch>
        </p:blipFill>
        <p:spPr>
          <a:xfrm>
            <a:off x="6217921" y="1690687"/>
            <a:ext cx="4846320" cy="402431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Rectángulo 5">
            <a:extLst>
              <a:ext uri="{FF2B5EF4-FFF2-40B4-BE49-F238E27FC236}">
                <a16:creationId xmlns="" xmlns:a16="http://schemas.microsoft.com/office/drawing/2014/main" id="{0071016C-C26A-4B36-8CD5-89DAFF88E9AD}"/>
              </a:ext>
            </a:extLst>
          </p:cNvPr>
          <p:cNvSpPr/>
          <p:nvPr/>
        </p:nvSpPr>
        <p:spPr>
          <a:xfrm>
            <a:off x="6772781" y="5715000"/>
            <a:ext cx="3736600" cy="388696"/>
          </a:xfrm>
          <a:prstGeom prst="rect">
            <a:avLst/>
          </a:prstGeom>
        </p:spPr>
        <p:txBody>
          <a:bodyPr wrap="none">
            <a:spAutoFit/>
          </a:bodyPr>
          <a:lstStyle/>
          <a:p>
            <a:pPr algn="just">
              <a:lnSpc>
                <a:spcPct val="107000"/>
              </a:lnSpc>
              <a:spcAft>
                <a:spcPts val="800"/>
              </a:spcAft>
            </a:pPr>
            <a:r>
              <a:rPr lang="es-ES" dirty="0">
                <a:latin typeface="Calibri" panose="020F0502020204030204" pitchFamily="34" charset="0"/>
                <a:ea typeface="SimSun" panose="02010600030101010101" pitchFamily="2" charset="-122"/>
                <a:cs typeface="Arial" panose="020B0604020202020204" pitchFamily="34" charset="0"/>
              </a:rPr>
              <a:t>Fuente: http://cuentame.inegi.org.mx</a:t>
            </a:r>
            <a:endParaRPr lang="es-MX" sz="3200" dirty="0">
              <a:effectLst/>
              <a:latin typeface="Calibri" panose="020F0502020204030204" pitchFamily="34" charset="0"/>
              <a:ea typeface="SimSun" panose="02010600030101010101" pitchFamily="2" charset="-122"/>
              <a:cs typeface="Arial" panose="020B0604020202020204" pitchFamily="34" charset="0"/>
            </a:endParaRPr>
          </a:p>
        </p:txBody>
      </p:sp>
      <p:sp>
        <p:nvSpPr>
          <p:cNvPr id="7" name="Marcador de número de diapositiva 6">
            <a:extLst>
              <a:ext uri="{FF2B5EF4-FFF2-40B4-BE49-F238E27FC236}">
                <a16:creationId xmlns="" xmlns:a16="http://schemas.microsoft.com/office/drawing/2014/main" id="{34C5BC67-CD52-4AC8-81E1-FF986240CEBD}"/>
              </a:ext>
            </a:extLst>
          </p:cNvPr>
          <p:cNvSpPr>
            <a:spLocks noGrp="1"/>
          </p:cNvSpPr>
          <p:nvPr>
            <p:ph type="sldNum" sz="quarter" idx="12"/>
          </p:nvPr>
        </p:nvSpPr>
        <p:spPr/>
        <p:txBody>
          <a:bodyPr/>
          <a:lstStyle/>
          <a:p>
            <a:fld id="{6D22F896-40B5-4ADD-8801-0D06FADFA095}" type="slidenum">
              <a:rPr lang="en-US" smtClean="0"/>
              <a:t>15</a:t>
            </a:fld>
            <a:endParaRPr lang="en-US" dirty="0"/>
          </a:p>
        </p:txBody>
      </p:sp>
    </p:spTree>
    <p:extLst>
      <p:ext uri="{BB962C8B-B14F-4D97-AF65-F5344CB8AC3E}">
        <p14:creationId xmlns:p14="http://schemas.microsoft.com/office/powerpoint/2010/main" val="16679319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a:extLst>
              <a:ext uri="{FF2B5EF4-FFF2-40B4-BE49-F238E27FC236}">
                <a16:creationId xmlns="" xmlns:a16="http://schemas.microsoft.com/office/drawing/2014/main" id="{47EA9838-14E7-41B1-9188-F8B452B6B7E1}"/>
              </a:ext>
            </a:extLst>
          </p:cNvPr>
          <p:cNvSpPr/>
          <p:nvPr/>
        </p:nvSpPr>
        <p:spPr>
          <a:xfrm>
            <a:off x="1439337" y="5920740"/>
            <a:ext cx="5661230" cy="388696"/>
          </a:xfrm>
          <a:prstGeom prst="rect">
            <a:avLst/>
          </a:prstGeom>
        </p:spPr>
        <p:txBody>
          <a:bodyPr wrap="none">
            <a:spAutoFit/>
          </a:bodyPr>
          <a:lstStyle/>
          <a:p>
            <a:pPr algn="ctr">
              <a:lnSpc>
                <a:spcPct val="107000"/>
              </a:lnSpc>
              <a:spcAft>
                <a:spcPts val="800"/>
              </a:spcAft>
            </a:pPr>
            <a:r>
              <a:rPr lang="es-ES" dirty="0">
                <a:latin typeface="Calibri" panose="020F0502020204030204" pitchFamily="34" charset="0"/>
                <a:ea typeface="SimSun" panose="02010600030101010101" pitchFamily="2" charset="-122"/>
                <a:cs typeface="Arial" panose="020B0604020202020204" pitchFamily="34" charset="0"/>
              </a:rPr>
              <a:t>Fuente: Instituto Nacional de Estadística y Geografía (BIE)</a:t>
            </a:r>
            <a:endParaRPr lang="es-MX" dirty="0">
              <a:latin typeface="Calibri" panose="020F0502020204030204" pitchFamily="34" charset="0"/>
              <a:ea typeface="SimSun" panose="02010600030101010101" pitchFamily="2" charset="-122"/>
              <a:cs typeface="Arial" panose="020B0604020202020204" pitchFamily="34" charset="0"/>
            </a:endParaRPr>
          </a:p>
        </p:txBody>
      </p:sp>
      <p:sp>
        <p:nvSpPr>
          <p:cNvPr id="6" name="CuadroTexto 5">
            <a:extLst>
              <a:ext uri="{FF2B5EF4-FFF2-40B4-BE49-F238E27FC236}">
                <a16:creationId xmlns="" xmlns:a16="http://schemas.microsoft.com/office/drawing/2014/main" id="{4A493A1E-40FA-4E68-BEBE-3F73C55385A8}"/>
              </a:ext>
            </a:extLst>
          </p:cNvPr>
          <p:cNvSpPr txBox="1"/>
          <p:nvPr/>
        </p:nvSpPr>
        <p:spPr>
          <a:xfrm>
            <a:off x="378884" y="310974"/>
            <a:ext cx="9201365" cy="1661993"/>
          </a:xfrm>
          <a:prstGeom prst="rect">
            <a:avLst/>
          </a:prstGeom>
          <a:noFill/>
        </p:spPr>
        <p:txBody>
          <a:bodyPr wrap="square" rtlCol="0">
            <a:spAutoFit/>
          </a:bodyPr>
          <a:lstStyle/>
          <a:p>
            <a:r>
              <a:rPr lang="es-MX" sz="3200" dirty="0">
                <a:solidFill>
                  <a:schemeClr val="accent6"/>
                </a:solidFill>
              </a:rPr>
              <a:t>Comportamiento del PIB  Estatal y Nacional</a:t>
            </a:r>
          </a:p>
          <a:p>
            <a:r>
              <a:rPr lang="es-MX" sz="3200" dirty="0">
                <a:solidFill>
                  <a:schemeClr val="accent6"/>
                </a:solidFill>
              </a:rPr>
              <a:t> 2003-2015</a:t>
            </a:r>
          </a:p>
          <a:p>
            <a:endParaRPr lang="es-MX" dirty="0"/>
          </a:p>
          <a:p>
            <a:endParaRPr lang="es-MX" sz="2000" dirty="0"/>
          </a:p>
        </p:txBody>
      </p:sp>
      <p:pic>
        <p:nvPicPr>
          <p:cNvPr id="9" name="Imagen 8">
            <a:extLst>
              <a:ext uri="{FF2B5EF4-FFF2-40B4-BE49-F238E27FC236}">
                <a16:creationId xmlns="" xmlns:a16="http://schemas.microsoft.com/office/drawing/2014/main" id="{915D4164-9CCE-4F91-8534-5D40C5BB6223}"/>
              </a:ext>
            </a:extLst>
          </p:cNvPr>
          <p:cNvPicPr>
            <a:picLocks noChangeAspect="1"/>
          </p:cNvPicPr>
          <p:nvPr/>
        </p:nvPicPr>
        <p:blipFill>
          <a:blip r:embed="rId3"/>
          <a:stretch>
            <a:fillRect/>
          </a:stretch>
        </p:blipFill>
        <p:spPr>
          <a:xfrm>
            <a:off x="561764" y="1530667"/>
            <a:ext cx="7416376" cy="4390073"/>
          </a:xfrm>
          <a:prstGeom prst="rect">
            <a:avLst/>
          </a:prstGeom>
        </p:spPr>
      </p:pic>
      <p:sp>
        <p:nvSpPr>
          <p:cNvPr id="10" name="Rectángulo 9">
            <a:extLst>
              <a:ext uri="{FF2B5EF4-FFF2-40B4-BE49-F238E27FC236}">
                <a16:creationId xmlns="" xmlns:a16="http://schemas.microsoft.com/office/drawing/2014/main" id="{9C9E5004-92FF-406B-90F4-85B440D4A3BA}"/>
              </a:ext>
            </a:extLst>
          </p:cNvPr>
          <p:cNvSpPr/>
          <p:nvPr/>
        </p:nvSpPr>
        <p:spPr>
          <a:xfrm>
            <a:off x="8161020" y="2942658"/>
            <a:ext cx="3657600" cy="1200329"/>
          </a:xfrm>
          <a:prstGeom prst="rect">
            <a:avLst/>
          </a:prstGeom>
          <a:scene3d>
            <a:camera prst="orthographicFront"/>
            <a:lightRig rig="threePt" dir="t"/>
          </a:scene3d>
          <a:sp3d>
            <a:bevelT w="114300" prst="artDeco"/>
          </a:sp3d>
        </p:spPr>
        <p:style>
          <a:lnRef idx="1">
            <a:schemeClr val="accent6"/>
          </a:lnRef>
          <a:fillRef idx="3">
            <a:schemeClr val="accent6"/>
          </a:fillRef>
          <a:effectRef idx="2">
            <a:schemeClr val="accent6"/>
          </a:effectRef>
          <a:fontRef idx="minor">
            <a:schemeClr val="lt1"/>
          </a:fontRef>
        </p:style>
        <p:txBody>
          <a:bodyPr wrap="square">
            <a:spAutoFit/>
          </a:bodyPr>
          <a:lstStyle/>
          <a:p>
            <a:pPr algn="r"/>
            <a:r>
              <a:rPr lang="es-MX" dirty="0">
                <a:solidFill>
                  <a:schemeClr val="bg1"/>
                </a:solidFill>
              </a:rPr>
              <a:t>Promedio  Estatal: 1.6</a:t>
            </a:r>
          </a:p>
          <a:p>
            <a:pPr algn="r"/>
            <a:endParaRPr lang="es-MX" dirty="0">
              <a:solidFill>
                <a:schemeClr val="bg1"/>
              </a:solidFill>
            </a:endParaRPr>
          </a:p>
          <a:p>
            <a:pPr algn="r"/>
            <a:r>
              <a:rPr lang="es-MX" dirty="0">
                <a:solidFill>
                  <a:schemeClr val="bg1"/>
                </a:solidFill>
              </a:rPr>
              <a:t>Sector que genera más Ingresos: Secundario</a:t>
            </a:r>
          </a:p>
        </p:txBody>
      </p:sp>
      <p:sp>
        <p:nvSpPr>
          <p:cNvPr id="11" name="Marcador de número de diapositiva 10">
            <a:extLst>
              <a:ext uri="{FF2B5EF4-FFF2-40B4-BE49-F238E27FC236}">
                <a16:creationId xmlns="" xmlns:a16="http://schemas.microsoft.com/office/drawing/2014/main" id="{5EFC5761-183B-4416-A5A9-C26839C68C97}"/>
              </a:ext>
            </a:extLst>
          </p:cNvPr>
          <p:cNvSpPr>
            <a:spLocks noGrp="1"/>
          </p:cNvSpPr>
          <p:nvPr>
            <p:ph type="sldNum" sz="quarter" idx="12"/>
          </p:nvPr>
        </p:nvSpPr>
        <p:spPr/>
        <p:txBody>
          <a:bodyPr/>
          <a:lstStyle/>
          <a:p>
            <a:fld id="{6D22F896-40B5-4ADD-8801-0D06FADFA095}" type="slidenum">
              <a:rPr lang="en-US" smtClean="0"/>
              <a:t>16</a:t>
            </a:fld>
            <a:endParaRPr lang="en-US" dirty="0"/>
          </a:p>
        </p:txBody>
      </p:sp>
    </p:spTree>
    <p:extLst>
      <p:ext uri="{BB962C8B-B14F-4D97-AF65-F5344CB8AC3E}">
        <p14:creationId xmlns:p14="http://schemas.microsoft.com/office/powerpoint/2010/main" val="16802921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AFFC5F95-ABBD-4D54-9615-5D5331421362}"/>
              </a:ext>
            </a:extLst>
          </p:cNvPr>
          <p:cNvSpPr>
            <a:spLocks noGrp="1"/>
          </p:cNvSpPr>
          <p:nvPr>
            <p:ph type="title"/>
          </p:nvPr>
        </p:nvSpPr>
        <p:spPr>
          <a:xfrm>
            <a:off x="838200" y="365125"/>
            <a:ext cx="10515600" cy="1325563"/>
          </a:xfrm>
        </p:spPr>
        <p:txBody>
          <a:bodyPr/>
          <a:lstStyle/>
          <a:p>
            <a:r>
              <a:rPr lang="es-MX" dirty="0">
                <a:solidFill>
                  <a:schemeClr val="accent6"/>
                </a:solidFill>
              </a:rPr>
              <a:t>Participación Sectorial en el Estado</a:t>
            </a:r>
          </a:p>
        </p:txBody>
      </p:sp>
      <p:graphicFrame>
        <p:nvGraphicFramePr>
          <p:cNvPr id="6" name="Marcador de contenido 5">
            <a:extLst>
              <a:ext uri="{FF2B5EF4-FFF2-40B4-BE49-F238E27FC236}">
                <a16:creationId xmlns="" xmlns:a16="http://schemas.microsoft.com/office/drawing/2014/main" id="{EC38D6FA-1135-4E87-B881-447542281C11}"/>
              </a:ext>
            </a:extLst>
          </p:cNvPr>
          <p:cNvGraphicFramePr>
            <a:graphicFrameLocks noGrp="1"/>
          </p:cNvGraphicFramePr>
          <p:nvPr>
            <p:ph idx="1"/>
            <p:extLst>
              <p:ext uri="{D42A27DB-BD31-4B8C-83A1-F6EECF244321}">
                <p14:modId xmlns:p14="http://schemas.microsoft.com/office/powerpoint/2010/main" val="473347045"/>
              </p:ext>
            </p:extLst>
          </p:nvPr>
        </p:nvGraphicFramePr>
        <p:xfrm>
          <a:off x="1120775" y="1825625"/>
          <a:ext cx="10233025" cy="4351338"/>
        </p:xfrm>
        <a:graphic>
          <a:graphicData uri="http://schemas.openxmlformats.org/drawingml/2006/chart">
            <c:chart xmlns:c="http://schemas.openxmlformats.org/drawingml/2006/chart" xmlns:r="http://schemas.openxmlformats.org/officeDocument/2006/relationships" r:id="rId3"/>
          </a:graphicData>
        </a:graphic>
      </p:graphicFrame>
      <p:pic>
        <p:nvPicPr>
          <p:cNvPr id="2052" name="Picture 4" descr="store, tienda icon">
            <a:extLst>
              <a:ext uri="{FF2B5EF4-FFF2-40B4-BE49-F238E27FC236}">
                <a16:creationId xmlns="" xmlns:a16="http://schemas.microsoft.com/office/drawing/2014/main" id="{3F7D2889-E541-48DD-A085-84125D45828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26515" y="2853928"/>
            <a:ext cx="2353945" cy="2353945"/>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a:extLst>
            <a:ext uri="{909E8E84-426E-40DD-AFC4-6F175D3DCCD1}">
              <a14:hiddenFill xmlns:a14="http://schemas.microsoft.com/office/drawing/2010/main">
                <a:solidFill>
                  <a:srgbClr val="FFFFFF"/>
                </a:solidFill>
              </a14:hiddenFill>
            </a:ext>
          </a:extLst>
        </p:spPr>
      </p:pic>
      <p:pic>
        <p:nvPicPr>
          <p:cNvPr id="2054" name="Picture 6" descr="factory, industry, manufacturer, production icon">
            <a:extLst>
              <a:ext uri="{FF2B5EF4-FFF2-40B4-BE49-F238E27FC236}">
                <a16:creationId xmlns="" xmlns:a16="http://schemas.microsoft.com/office/drawing/2014/main" id="{832F397F-61C6-4654-926D-0787BF435CA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69580" y="2343547"/>
            <a:ext cx="2864326" cy="286432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
        <p:nvSpPr>
          <p:cNvPr id="7" name="Marcador de número de diapositiva 6">
            <a:extLst>
              <a:ext uri="{FF2B5EF4-FFF2-40B4-BE49-F238E27FC236}">
                <a16:creationId xmlns="" xmlns:a16="http://schemas.microsoft.com/office/drawing/2014/main" id="{98112ABE-97D4-4BE2-9A82-9540AE35FFF6}"/>
              </a:ext>
            </a:extLst>
          </p:cNvPr>
          <p:cNvSpPr>
            <a:spLocks noGrp="1"/>
          </p:cNvSpPr>
          <p:nvPr>
            <p:ph type="sldNum" sz="quarter" idx="12"/>
          </p:nvPr>
        </p:nvSpPr>
        <p:spPr/>
        <p:txBody>
          <a:bodyPr/>
          <a:lstStyle/>
          <a:p>
            <a:fld id="{6D22F896-40B5-4ADD-8801-0D06FADFA095}" type="slidenum">
              <a:rPr lang="en-US" smtClean="0"/>
              <a:t>17</a:t>
            </a:fld>
            <a:endParaRPr lang="en-US" dirty="0"/>
          </a:p>
        </p:txBody>
      </p:sp>
    </p:spTree>
    <p:extLst>
      <p:ext uri="{BB962C8B-B14F-4D97-AF65-F5344CB8AC3E}">
        <p14:creationId xmlns:p14="http://schemas.microsoft.com/office/powerpoint/2010/main" val="341396230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8629470F-6718-4704-BD93-91B356EAEFCC}"/>
              </a:ext>
            </a:extLst>
          </p:cNvPr>
          <p:cNvSpPr>
            <a:spLocks noGrp="1"/>
          </p:cNvSpPr>
          <p:nvPr>
            <p:ph type="title"/>
          </p:nvPr>
        </p:nvSpPr>
        <p:spPr>
          <a:xfrm>
            <a:off x="838200" y="0"/>
            <a:ext cx="10515600" cy="1325563"/>
          </a:xfrm>
        </p:spPr>
        <p:txBody>
          <a:bodyPr/>
          <a:lstStyle/>
          <a:p>
            <a:r>
              <a:rPr lang="es-MX" dirty="0">
                <a:solidFill>
                  <a:schemeClr val="accent6"/>
                </a:solidFill>
              </a:rPr>
              <a:t>Actividades Productivas</a:t>
            </a:r>
          </a:p>
        </p:txBody>
      </p:sp>
      <p:sp>
        <p:nvSpPr>
          <p:cNvPr id="3" name="Marcador de contenido 2">
            <a:extLst>
              <a:ext uri="{FF2B5EF4-FFF2-40B4-BE49-F238E27FC236}">
                <a16:creationId xmlns="" xmlns:a16="http://schemas.microsoft.com/office/drawing/2014/main" id="{61D2BD7D-0C3B-44F5-AE64-8108FBCB25A8}"/>
              </a:ext>
            </a:extLst>
          </p:cNvPr>
          <p:cNvSpPr>
            <a:spLocks noGrp="1"/>
          </p:cNvSpPr>
          <p:nvPr>
            <p:ph idx="1"/>
          </p:nvPr>
        </p:nvSpPr>
        <p:spPr>
          <a:xfrm>
            <a:off x="838200" y="1323975"/>
            <a:ext cx="10820400" cy="5032375"/>
          </a:xfrm>
          <a:scene3d>
            <a:camera prst="orthographicFront"/>
            <a:lightRig rig="threePt" dir="t"/>
          </a:scene3d>
          <a:sp3d>
            <a:bevelT w="139700" h="139700" prst="divot"/>
          </a:sp3d>
        </p:spPr>
        <p:style>
          <a:lnRef idx="2">
            <a:schemeClr val="accent3">
              <a:shade val="50000"/>
            </a:schemeClr>
          </a:lnRef>
          <a:fillRef idx="1">
            <a:schemeClr val="accent3"/>
          </a:fillRef>
          <a:effectRef idx="0">
            <a:schemeClr val="accent3"/>
          </a:effectRef>
          <a:fontRef idx="minor">
            <a:schemeClr val="lt1"/>
          </a:fontRef>
        </p:style>
        <p:txBody>
          <a:bodyPr>
            <a:normAutofit fontScale="62500" lnSpcReduction="20000"/>
          </a:bodyPr>
          <a:lstStyle/>
          <a:p>
            <a:pPr algn="just">
              <a:lnSpc>
                <a:spcPct val="170000"/>
              </a:lnSpc>
            </a:pPr>
            <a:r>
              <a:rPr lang="es-ES" sz="2900" dirty="0">
                <a:solidFill>
                  <a:schemeClr val="bg1"/>
                </a:solidFill>
                <a:latin typeface="Arial" panose="020B0604020202020204" pitchFamily="34" charset="0"/>
                <a:cs typeface="Arial" panose="020B0604020202020204" pitchFamily="34" charset="0"/>
              </a:rPr>
              <a:t>En el último Censo, se contabilizaron 251 847 establecimientos y un total de 790 592 personas empleadas. De éstas 51% son hombres y el resto mujeres. Además, las actividades con mayor número de establecimientos fueron: </a:t>
            </a:r>
            <a:r>
              <a:rPr lang="es-ES" sz="2900" b="1" dirty="0">
                <a:solidFill>
                  <a:schemeClr val="bg1"/>
                </a:solidFill>
                <a:latin typeface="Arial" panose="020B0604020202020204" pitchFamily="34" charset="0"/>
                <a:cs typeface="Arial" panose="020B0604020202020204" pitchFamily="34" charset="0"/>
              </a:rPr>
              <a:t>comercio, manufacturas y servicios privados no financieros, mismos que generaron la mayor cantidad de empleos</a:t>
            </a:r>
            <a:r>
              <a:rPr lang="es-ES" sz="2900" dirty="0">
                <a:solidFill>
                  <a:schemeClr val="bg1"/>
                </a:solidFill>
                <a:latin typeface="Arial" panose="020B0604020202020204" pitchFamily="34" charset="0"/>
                <a:cs typeface="Arial" panose="020B0604020202020204" pitchFamily="34" charset="0"/>
              </a:rPr>
              <a:t>. El personal ocupado femenino se concentra en el Comercio, mientras que el masculino en Servicios Públicos.</a:t>
            </a:r>
          </a:p>
          <a:p>
            <a:pPr algn="just">
              <a:lnSpc>
                <a:spcPct val="170000"/>
              </a:lnSpc>
            </a:pPr>
            <a:endParaRPr lang="es-MX" sz="2900" dirty="0">
              <a:solidFill>
                <a:schemeClr val="bg1"/>
              </a:solidFill>
              <a:latin typeface="Arial" panose="020B0604020202020204" pitchFamily="34" charset="0"/>
              <a:cs typeface="Arial" panose="020B0604020202020204" pitchFamily="34" charset="0"/>
            </a:endParaRPr>
          </a:p>
          <a:p>
            <a:pPr algn="just">
              <a:lnSpc>
                <a:spcPct val="170000"/>
              </a:lnSpc>
            </a:pPr>
            <a:r>
              <a:rPr lang="es-ES" sz="2900" b="1" dirty="0">
                <a:solidFill>
                  <a:schemeClr val="bg1"/>
                </a:solidFill>
                <a:latin typeface="Arial" panose="020B0604020202020204" pitchFamily="34" charset="0"/>
                <a:cs typeface="Arial" panose="020B0604020202020204" pitchFamily="34" charset="0"/>
              </a:rPr>
              <a:t>El 81% de las empresas está estratificada en microempresa</a:t>
            </a:r>
            <a:r>
              <a:rPr lang="es-ES" sz="2900" dirty="0">
                <a:solidFill>
                  <a:schemeClr val="bg1"/>
                </a:solidFill>
                <a:latin typeface="Arial" panose="020B0604020202020204" pitchFamily="34" charset="0"/>
                <a:cs typeface="Arial" panose="020B0604020202020204" pitchFamily="34" charset="0"/>
              </a:rPr>
              <a:t> y el 60% del personal ocupado se encuentra dentro de la clasificación de Propietarios, familiares y otros trabajadores no remunerados, que según la definición del INEGI, son las personas que trabajan bajo la dirección y control de la unidad económica, cubriendo como mínimo una tercera parte de la jornada laboral sin recibir un sueldo o salario fijo de forma periódica.</a:t>
            </a:r>
            <a:endParaRPr lang="es-MX" sz="2900" dirty="0">
              <a:solidFill>
                <a:schemeClr val="bg1"/>
              </a:solidFill>
              <a:latin typeface="Arial" panose="020B0604020202020204" pitchFamily="34" charset="0"/>
              <a:cs typeface="Arial" panose="020B0604020202020204" pitchFamily="34" charset="0"/>
            </a:endParaRPr>
          </a:p>
          <a:p>
            <a:pPr algn="just"/>
            <a:endParaRPr lang="es-MX" dirty="0"/>
          </a:p>
        </p:txBody>
      </p:sp>
      <p:sp>
        <p:nvSpPr>
          <p:cNvPr id="4" name="Marcador de número de diapositiva 3">
            <a:extLst>
              <a:ext uri="{FF2B5EF4-FFF2-40B4-BE49-F238E27FC236}">
                <a16:creationId xmlns="" xmlns:a16="http://schemas.microsoft.com/office/drawing/2014/main" id="{EE0538E7-0622-426A-804D-332C65C9F257}"/>
              </a:ext>
            </a:extLst>
          </p:cNvPr>
          <p:cNvSpPr>
            <a:spLocks noGrp="1"/>
          </p:cNvSpPr>
          <p:nvPr>
            <p:ph type="sldNum" sz="quarter" idx="12"/>
          </p:nvPr>
        </p:nvSpPr>
        <p:spPr/>
        <p:txBody>
          <a:bodyPr/>
          <a:lstStyle/>
          <a:p>
            <a:fld id="{6D22F896-40B5-4ADD-8801-0D06FADFA095}" type="slidenum">
              <a:rPr lang="en-US" smtClean="0"/>
              <a:t>18</a:t>
            </a:fld>
            <a:endParaRPr lang="en-US" dirty="0"/>
          </a:p>
        </p:txBody>
      </p:sp>
    </p:spTree>
    <p:extLst>
      <p:ext uri="{BB962C8B-B14F-4D97-AF65-F5344CB8AC3E}">
        <p14:creationId xmlns:p14="http://schemas.microsoft.com/office/powerpoint/2010/main" val="154167348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E2A04655-D7BF-498C-A098-E24E53987DBB}"/>
              </a:ext>
            </a:extLst>
          </p:cNvPr>
          <p:cNvSpPr>
            <a:spLocks noGrp="1"/>
          </p:cNvSpPr>
          <p:nvPr>
            <p:ph type="title"/>
          </p:nvPr>
        </p:nvSpPr>
        <p:spPr/>
        <p:txBody>
          <a:bodyPr/>
          <a:lstStyle/>
          <a:p>
            <a:r>
              <a:rPr lang="es-MX" dirty="0">
                <a:solidFill>
                  <a:schemeClr val="accent6"/>
                </a:solidFill>
              </a:rPr>
              <a:t>Valor Agregado</a:t>
            </a:r>
          </a:p>
        </p:txBody>
      </p:sp>
      <p:pic>
        <p:nvPicPr>
          <p:cNvPr id="4" name="Imagen 3">
            <a:extLst>
              <a:ext uri="{FF2B5EF4-FFF2-40B4-BE49-F238E27FC236}">
                <a16:creationId xmlns="" xmlns:a16="http://schemas.microsoft.com/office/drawing/2014/main" id="{E475FCBA-3019-4C4B-846D-956913117CA8}"/>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1217930" y="2036445"/>
            <a:ext cx="9754870" cy="3492817"/>
          </a:xfrm>
          <a:prstGeom prst="rect">
            <a:avLst/>
          </a:prstGeom>
          <a:noFill/>
        </p:spPr>
      </p:pic>
      <p:sp>
        <p:nvSpPr>
          <p:cNvPr id="5" name="Rectángulo 4">
            <a:extLst>
              <a:ext uri="{FF2B5EF4-FFF2-40B4-BE49-F238E27FC236}">
                <a16:creationId xmlns="" xmlns:a16="http://schemas.microsoft.com/office/drawing/2014/main" id="{3580B4F9-E38B-4F0F-8EA4-9A94B96B2C43}"/>
              </a:ext>
            </a:extLst>
          </p:cNvPr>
          <p:cNvSpPr/>
          <p:nvPr/>
        </p:nvSpPr>
        <p:spPr>
          <a:xfrm>
            <a:off x="1217930" y="1647749"/>
            <a:ext cx="9046210" cy="388696"/>
          </a:xfrm>
          <a:prstGeom prst="rect">
            <a:avLst/>
          </a:prstGeom>
        </p:spPr>
        <p:txBody>
          <a:bodyPr wrap="square">
            <a:spAutoFit/>
          </a:bodyPr>
          <a:lstStyle/>
          <a:p>
            <a:pPr algn="just">
              <a:lnSpc>
                <a:spcPct val="107000"/>
              </a:lnSpc>
              <a:spcAft>
                <a:spcPts val="800"/>
              </a:spcAft>
            </a:pPr>
            <a:r>
              <a:rPr lang="es-ES" dirty="0">
                <a:latin typeface="Calibri" panose="020F0502020204030204" pitchFamily="34" charset="0"/>
                <a:ea typeface="SimSun" panose="02010600030101010101" pitchFamily="2" charset="-122"/>
                <a:cs typeface="Arial" panose="020B0604020202020204" pitchFamily="34" charset="0"/>
              </a:rPr>
              <a:t>Dentro de las actividades que generan un mayor valor agregado se encuentran:</a:t>
            </a:r>
            <a:endParaRPr lang="es-MX" dirty="0">
              <a:latin typeface="Calibri" panose="020F0502020204030204" pitchFamily="34" charset="0"/>
              <a:ea typeface="SimSun" panose="02010600030101010101" pitchFamily="2" charset="-122"/>
              <a:cs typeface="Arial" panose="020B0604020202020204" pitchFamily="34" charset="0"/>
            </a:endParaRPr>
          </a:p>
        </p:txBody>
      </p:sp>
      <p:sp>
        <p:nvSpPr>
          <p:cNvPr id="6" name="Rectángulo 5">
            <a:extLst>
              <a:ext uri="{FF2B5EF4-FFF2-40B4-BE49-F238E27FC236}">
                <a16:creationId xmlns="" xmlns:a16="http://schemas.microsoft.com/office/drawing/2014/main" id="{9B586632-9DE0-40BC-82B6-CC7AC18D861F}"/>
              </a:ext>
            </a:extLst>
          </p:cNvPr>
          <p:cNvSpPr/>
          <p:nvPr/>
        </p:nvSpPr>
        <p:spPr>
          <a:xfrm>
            <a:off x="1217930" y="5680671"/>
            <a:ext cx="3303725" cy="388696"/>
          </a:xfrm>
          <a:prstGeom prst="rect">
            <a:avLst/>
          </a:prstGeom>
        </p:spPr>
        <p:txBody>
          <a:bodyPr wrap="none">
            <a:spAutoFit/>
          </a:bodyPr>
          <a:lstStyle/>
          <a:p>
            <a:pPr algn="ctr">
              <a:lnSpc>
                <a:spcPct val="107000"/>
              </a:lnSpc>
              <a:spcAft>
                <a:spcPts val="800"/>
              </a:spcAft>
            </a:pPr>
            <a:r>
              <a:rPr lang="es-ES" dirty="0">
                <a:latin typeface="Calibri" panose="020F0502020204030204" pitchFamily="34" charset="0"/>
                <a:ea typeface="SimSun" panose="02010600030101010101" pitchFamily="2" charset="-122"/>
                <a:cs typeface="Arial" panose="020B0604020202020204" pitchFamily="34" charset="0"/>
              </a:rPr>
              <a:t>Fuente: Censos Económicos 2014</a:t>
            </a:r>
            <a:endParaRPr lang="es-MX" dirty="0">
              <a:latin typeface="Calibri" panose="020F0502020204030204" pitchFamily="34" charset="0"/>
              <a:ea typeface="SimSun" panose="02010600030101010101" pitchFamily="2" charset="-122"/>
              <a:cs typeface="Arial" panose="020B0604020202020204" pitchFamily="34" charset="0"/>
            </a:endParaRPr>
          </a:p>
        </p:txBody>
      </p:sp>
      <p:sp>
        <p:nvSpPr>
          <p:cNvPr id="7" name="Marcador de número de diapositiva 6">
            <a:extLst>
              <a:ext uri="{FF2B5EF4-FFF2-40B4-BE49-F238E27FC236}">
                <a16:creationId xmlns="" xmlns:a16="http://schemas.microsoft.com/office/drawing/2014/main" id="{8452B2E0-C24C-4326-BC54-49F58739D0A5}"/>
              </a:ext>
            </a:extLst>
          </p:cNvPr>
          <p:cNvSpPr>
            <a:spLocks noGrp="1"/>
          </p:cNvSpPr>
          <p:nvPr>
            <p:ph type="sldNum" sz="quarter" idx="12"/>
          </p:nvPr>
        </p:nvSpPr>
        <p:spPr/>
        <p:txBody>
          <a:bodyPr/>
          <a:lstStyle/>
          <a:p>
            <a:fld id="{6D22F896-40B5-4ADD-8801-0D06FADFA095}" type="slidenum">
              <a:rPr lang="en-US" smtClean="0"/>
              <a:t>19</a:t>
            </a:fld>
            <a:endParaRPr lang="en-US" dirty="0"/>
          </a:p>
        </p:txBody>
      </p:sp>
    </p:spTree>
    <p:extLst>
      <p:ext uri="{BB962C8B-B14F-4D97-AF65-F5344CB8AC3E}">
        <p14:creationId xmlns:p14="http://schemas.microsoft.com/office/powerpoint/2010/main" val="64109301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6">
            <a:extLst>
              <a:ext uri="{FF2B5EF4-FFF2-40B4-BE49-F238E27FC236}">
                <a16:creationId xmlns="" xmlns:a16="http://schemas.microsoft.com/office/drawing/2014/main" id="{18C23D8A-1690-46B4-BBB4-0A2A4D022F34}"/>
              </a:ext>
            </a:extLst>
          </p:cNvPr>
          <p:cNvSpPr>
            <a:spLocks noGrp="1"/>
          </p:cNvSpPr>
          <p:nvPr>
            <p:ph type="sldNum" sz="quarter" idx="12"/>
          </p:nvPr>
        </p:nvSpPr>
        <p:spPr>
          <a:xfrm>
            <a:off x="10514011" y="5883275"/>
            <a:ext cx="753545" cy="365125"/>
          </a:xfrm>
        </p:spPr>
        <p:txBody>
          <a:bodyPr/>
          <a:lstStyle/>
          <a:p>
            <a:fld id="{6BBE7942-5B1B-4E74-B3CD-25BF9B0ABE25}" type="slidenum">
              <a:rPr lang="es-MX" smtClean="0"/>
              <a:t>2</a:t>
            </a:fld>
            <a:endParaRPr lang="es-MX" dirty="0"/>
          </a:p>
        </p:txBody>
      </p:sp>
      <p:sp>
        <p:nvSpPr>
          <p:cNvPr id="5" name="Título 1">
            <a:extLst>
              <a:ext uri="{FF2B5EF4-FFF2-40B4-BE49-F238E27FC236}">
                <a16:creationId xmlns="" xmlns:a16="http://schemas.microsoft.com/office/drawing/2014/main" id="{71E62105-8A90-413E-ADA8-9C76BC397F67}"/>
              </a:ext>
            </a:extLst>
          </p:cNvPr>
          <p:cNvSpPr txBox="1">
            <a:spLocks/>
          </p:cNvSpPr>
          <p:nvPr/>
        </p:nvSpPr>
        <p:spPr>
          <a:xfrm>
            <a:off x="0" y="152400"/>
            <a:ext cx="6861175" cy="1160463"/>
          </a:xfrm>
          <a:prstGeom prst="rect">
            <a:avLst/>
          </a:prstGeom>
          <a:effectLst>
            <a:outerShdw blurRad="25400" dir="17880000">
              <a:srgbClr val="000000">
                <a:alpha val="46000"/>
              </a:srgbClr>
            </a:outerShdw>
          </a:effectLst>
        </p:spPr>
        <p:txBody>
          <a:bodyPr vert="horz" lIns="91440" tIns="45720" rIns="91440" bIns="45720" rtlCol="0" anchor="ctr">
            <a:normAutofit/>
          </a:bodyPr>
          <a:lstStyle>
            <a:lvl1pPr algn="ctr" defTabSz="457200" rtl="0" eaLnBrk="1" latinLnBrk="0" hangingPunct="1">
              <a:spcBef>
                <a:spcPct val="0"/>
              </a:spcBef>
              <a:buNone/>
              <a:defRPr sz="4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a:solidFill>
                  <a:schemeClr val="accent6"/>
                </a:solidFill>
              </a:rPr>
              <a:t>PRESENTACIÓN</a:t>
            </a:r>
          </a:p>
        </p:txBody>
      </p:sp>
      <p:sp>
        <p:nvSpPr>
          <p:cNvPr id="6" name="Rectángulo 5">
            <a:extLst>
              <a:ext uri="{FF2B5EF4-FFF2-40B4-BE49-F238E27FC236}">
                <a16:creationId xmlns="" xmlns:a16="http://schemas.microsoft.com/office/drawing/2014/main" id="{575D1365-5049-4FAF-A29A-AEF444C4653C}"/>
              </a:ext>
            </a:extLst>
          </p:cNvPr>
          <p:cNvSpPr/>
          <p:nvPr/>
        </p:nvSpPr>
        <p:spPr>
          <a:xfrm>
            <a:off x="4128656" y="2915108"/>
            <a:ext cx="6385356" cy="2400657"/>
          </a:xfrm>
          <a:prstGeom prst="rect">
            <a:avLst/>
          </a:prstGeom>
        </p:spPr>
        <p:txBody>
          <a:bodyPr wrap="square">
            <a:spAutoFit/>
          </a:bodyPr>
          <a:lstStyle/>
          <a:p>
            <a:pPr algn="just">
              <a:lnSpc>
                <a:spcPct val="150000"/>
              </a:lnSpc>
            </a:pPr>
            <a:r>
              <a:rPr lang="es-MX" sz="2000" dirty="0"/>
              <a:t>Con el objetivo de que el alumno identifique las características económicas en el territorio, mediante la aplicación de técnicas y modelos de análisis regionales, en busca de condiciones equitativas de crecimiento</a:t>
            </a:r>
            <a:r>
              <a:rPr lang="es-MX" sz="2000" dirty="0">
                <a:latin typeface="Calisto MT (Cuerpo)"/>
              </a:rPr>
              <a:t>.</a:t>
            </a:r>
          </a:p>
          <a:p>
            <a:pPr algn="just">
              <a:lnSpc>
                <a:spcPct val="150000"/>
              </a:lnSpc>
            </a:pPr>
            <a:r>
              <a:rPr lang="es-MX" sz="2000" dirty="0"/>
              <a:t> </a:t>
            </a:r>
          </a:p>
        </p:txBody>
      </p:sp>
      <p:sp>
        <p:nvSpPr>
          <p:cNvPr id="7" name="Rectángulo 6">
            <a:extLst>
              <a:ext uri="{FF2B5EF4-FFF2-40B4-BE49-F238E27FC236}">
                <a16:creationId xmlns="" xmlns:a16="http://schemas.microsoft.com/office/drawing/2014/main" id="{DAA3A54F-BB0A-4C88-A695-948C6A06F5BF}"/>
              </a:ext>
            </a:extLst>
          </p:cNvPr>
          <p:cNvSpPr/>
          <p:nvPr/>
        </p:nvSpPr>
        <p:spPr>
          <a:xfrm>
            <a:off x="2011679" y="1526779"/>
            <a:ext cx="8502332" cy="1015663"/>
          </a:xfrm>
          <a:prstGeom prst="rect">
            <a:avLst/>
          </a:prstGeom>
        </p:spPr>
        <p:txBody>
          <a:bodyPr wrap="square">
            <a:spAutoFit/>
          </a:bodyPr>
          <a:lstStyle/>
          <a:p>
            <a:pPr algn="just"/>
            <a:r>
              <a:rPr lang="es-MX" sz="2000" dirty="0"/>
              <a:t>Este material  de exposición</a:t>
            </a:r>
            <a:r>
              <a:rPr lang="es-MX" sz="2000" dirty="0">
                <a:cs typeface="Calibri" pitchFamily="34" charset="0"/>
              </a:rPr>
              <a:t>  se presenta   de acuerdo  al contenido de la Unidad 3 , exponiendo el tema “Modelo de Dunn o de Cambio y Participación” de la asignatura: Estructura Económica Regional.</a:t>
            </a:r>
            <a:endParaRPr lang="es-MX" sz="2000" dirty="0"/>
          </a:p>
        </p:txBody>
      </p:sp>
      <p:sp>
        <p:nvSpPr>
          <p:cNvPr id="2" name="Rectángulo 1">
            <a:extLst>
              <a:ext uri="{FF2B5EF4-FFF2-40B4-BE49-F238E27FC236}">
                <a16:creationId xmlns="" xmlns:a16="http://schemas.microsoft.com/office/drawing/2014/main" id="{F98DF5A8-C9B2-4725-8B45-F58C851C161F}"/>
              </a:ext>
            </a:extLst>
          </p:cNvPr>
          <p:cNvSpPr/>
          <p:nvPr/>
        </p:nvSpPr>
        <p:spPr>
          <a:xfrm>
            <a:off x="2103441" y="5365265"/>
            <a:ext cx="9515467" cy="646331"/>
          </a:xfrm>
          <a:prstGeom prst="rect">
            <a:avLst/>
          </a:prstGeom>
        </p:spPr>
        <p:txBody>
          <a:bodyPr wrap="square">
            <a:spAutoFit/>
          </a:bodyPr>
          <a:lstStyle/>
          <a:p>
            <a:r>
              <a:rPr lang="es-MX" dirty="0"/>
              <a:t>Los iconos e imágenes utilizados en este material  pertenecen a los </a:t>
            </a:r>
            <a:r>
              <a:rPr lang="es-MX" dirty="0" smtClean="0"/>
              <a:t>colaboradores y galería </a:t>
            </a:r>
            <a:r>
              <a:rPr lang="es-MX" dirty="0"/>
              <a:t>de: </a:t>
            </a:r>
            <a:r>
              <a:rPr lang="es-MX" dirty="0">
                <a:hlinkClick r:id="rId3"/>
              </a:rPr>
              <a:t>www.freepik.es</a:t>
            </a:r>
            <a:r>
              <a:rPr lang="es-MX" dirty="0"/>
              <a:t>, </a:t>
            </a:r>
            <a:r>
              <a:rPr lang="es-MX" dirty="0">
                <a:hlinkClick r:id="rId4"/>
              </a:rPr>
              <a:t>www.iconfinder.com</a:t>
            </a:r>
            <a:r>
              <a:rPr lang="es-MX" dirty="0"/>
              <a:t>, </a:t>
            </a:r>
            <a:r>
              <a:rPr lang="es-MX" b="1" u="sng" dirty="0"/>
              <a:t>stock.adobe.com</a:t>
            </a:r>
          </a:p>
        </p:txBody>
      </p:sp>
      <p:pic>
        <p:nvPicPr>
          <p:cNvPr id="9" name="Imagen 8">
            <a:extLst>
              <a:ext uri="{FF2B5EF4-FFF2-40B4-BE49-F238E27FC236}">
                <a16:creationId xmlns="" xmlns:a16="http://schemas.microsoft.com/office/drawing/2014/main" id="{CEE78D89-1BD2-4048-BFDE-4BD3ECDB2B81}"/>
              </a:ext>
            </a:extLst>
          </p:cNvPr>
          <p:cNvPicPr>
            <a:picLocks noChangeAspect="1"/>
          </p:cNvPicPr>
          <p:nvPr/>
        </p:nvPicPr>
        <p:blipFill>
          <a:blip r:embed="rId5"/>
          <a:stretch>
            <a:fillRect/>
          </a:stretch>
        </p:blipFill>
        <p:spPr>
          <a:xfrm>
            <a:off x="1994871" y="2736090"/>
            <a:ext cx="2133785" cy="2139881"/>
          </a:xfrm>
          <a:prstGeom prst="rect">
            <a:avLst/>
          </a:prstGeom>
          <a:scene3d>
            <a:camera prst="isometricOffAxis1Right"/>
            <a:lightRig rig="threePt" dir="t"/>
          </a:scene3d>
        </p:spPr>
      </p:pic>
    </p:spTree>
    <p:extLst>
      <p:ext uri="{BB962C8B-B14F-4D97-AF65-F5344CB8AC3E}">
        <p14:creationId xmlns:p14="http://schemas.microsoft.com/office/powerpoint/2010/main" val="6344888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7475454C-9B9D-42C3-B23E-C6A8A876ED5E}"/>
              </a:ext>
            </a:extLst>
          </p:cNvPr>
          <p:cNvSpPr>
            <a:spLocks noGrp="1"/>
          </p:cNvSpPr>
          <p:nvPr>
            <p:ph type="title"/>
          </p:nvPr>
        </p:nvSpPr>
        <p:spPr/>
        <p:txBody>
          <a:bodyPr/>
          <a:lstStyle/>
          <a:p>
            <a:r>
              <a:rPr lang="es-MX" dirty="0">
                <a:solidFill>
                  <a:schemeClr val="accent6"/>
                </a:solidFill>
              </a:rPr>
              <a:t>Población Económicamente Activa</a:t>
            </a:r>
          </a:p>
        </p:txBody>
      </p:sp>
      <p:sp>
        <p:nvSpPr>
          <p:cNvPr id="3" name="Marcador de contenido 2">
            <a:extLst>
              <a:ext uri="{FF2B5EF4-FFF2-40B4-BE49-F238E27FC236}">
                <a16:creationId xmlns="" xmlns:a16="http://schemas.microsoft.com/office/drawing/2014/main" id="{6EE787F6-5A53-4DB1-A18F-5198EB9A652D}"/>
              </a:ext>
            </a:extLst>
          </p:cNvPr>
          <p:cNvSpPr>
            <a:spLocks noGrp="1"/>
          </p:cNvSpPr>
          <p:nvPr>
            <p:ph idx="1"/>
          </p:nvPr>
        </p:nvSpPr>
        <p:spPr>
          <a:xfrm>
            <a:off x="1120000" y="1825624"/>
            <a:ext cx="10233800" cy="5032375"/>
          </a:xfrm>
        </p:spPr>
        <p:txBody>
          <a:bodyPr/>
          <a:lstStyle/>
          <a:p>
            <a:pPr algn="just"/>
            <a:r>
              <a:rPr lang="es-MX" dirty="0"/>
              <a:t>La cantidad de personal ocupado es una proporción pequeña en comparación del tamaño de la población. Aunque existen incrementos en los niveles de instrucción, predomina el personal ocupado con primaria terminada.</a:t>
            </a:r>
          </a:p>
        </p:txBody>
      </p:sp>
      <p:pic>
        <p:nvPicPr>
          <p:cNvPr id="4" name="Imagen 3">
            <a:extLst>
              <a:ext uri="{FF2B5EF4-FFF2-40B4-BE49-F238E27FC236}">
                <a16:creationId xmlns="" xmlns:a16="http://schemas.microsoft.com/office/drawing/2014/main" id="{9B238689-20E1-4623-9CDE-36B62D3DB4C5}"/>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5260340" y="3909060"/>
            <a:ext cx="5849620" cy="2331720"/>
          </a:xfrm>
          <a:prstGeom prst="rect">
            <a:avLst/>
          </a:prstGeom>
          <a:noFill/>
        </p:spPr>
      </p:pic>
      <p:sp>
        <p:nvSpPr>
          <p:cNvPr id="5" name="Marcador de número de diapositiva 4">
            <a:extLst>
              <a:ext uri="{FF2B5EF4-FFF2-40B4-BE49-F238E27FC236}">
                <a16:creationId xmlns="" xmlns:a16="http://schemas.microsoft.com/office/drawing/2014/main" id="{ED013497-7C27-4E8C-8F07-4F1F3C9CDA57}"/>
              </a:ext>
            </a:extLst>
          </p:cNvPr>
          <p:cNvSpPr>
            <a:spLocks noGrp="1"/>
          </p:cNvSpPr>
          <p:nvPr>
            <p:ph type="sldNum" sz="quarter" idx="12"/>
          </p:nvPr>
        </p:nvSpPr>
        <p:spPr/>
        <p:txBody>
          <a:bodyPr/>
          <a:lstStyle/>
          <a:p>
            <a:fld id="{6D22F896-40B5-4ADD-8801-0D06FADFA095}" type="slidenum">
              <a:rPr lang="en-US" smtClean="0"/>
              <a:t>20</a:t>
            </a:fld>
            <a:endParaRPr lang="en-US" dirty="0"/>
          </a:p>
        </p:txBody>
      </p:sp>
      <p:sp>
        <p:nvSpPr>
          <p:cNvPr id="6" name="CuadroTexto 5">
            <a:extLst>
              <a:ext uri="{FF2B5EF4-FFF2-40B4-BE49-F238E27FC236}">
                <a16:creationId xmlns="" xmlns:a16="http://schemas.microsoft.com/office/drawing/2014/main" id="{AC4FE4E6-248B-4CC6-B8B0-E18CE01AB818}"/>
              </a:ext>
            </a:extLst>
          </p:cNvPr>
          <p:cNvSpPr txBox="1"/>
          <p:nvPr/>
        </p:nvSpPr>
        <p:spPr>
          <a:xfrm>
            <a:off x="6987540" y="6240780"/>
            <a:ext cx="3756660" cy="369332"/>
          </a:xfrm>
          <a:prstGeom prst="rect">
            <a:avLst/>
          </a:prstGeom>
          <a:noFill/>
        </p:spPr>
        <p:txBody>
          <a:bodyPr wrap="square" rtlCol="0">
            <a:spAutoFit/>
          </a:bodyPr>
          <a:lstStyle/>
          <a:p>
            <a:r>
              <a:rPr lang="en-US" dirty="0"/>
              <a:t>Fuente: INEGI</a:t>
            </a:r>
            <a:endParaRPr lang="es-MX" dirty="0"/>
          </a:p>
        </p:txBody>
      </p:sp>
    </p:spTree>
    <p:extLst>
      <p:ext uri="{BB962C8B-B14F-4D97-AF65-F5344CB8AC3E}">
        <p14:creationId xmlns:p14="http://schemas.microsoft.com/office/powerpoint/2010/main" val="70398496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746EDE9C-7453-4201-8697-3DAF6F5A3A9E}"/>
              </a:ext>
            </a:extLst>
          </p:cNvPr>
          <p:cNvSpPr>
            <a:spLocks noGrp="1"/>
          </p:cNvSpPr>
          <p:nvPr>
            <p:ph idx="1"/>
          </p:nvPr>
        </p:nvSpPr>
        <p:spPr>
          <a:xfrm>
            <a:off x="1120000" y="1437005"/>
            <a:ext cx="10233800" cy="4351338"/>
          </a:xfrm>
        </p:spPr>
        <p:txBody>
          <a:bodyPr>
            <a:noAutofit/>
          </a:bodyPr>
          <a:lstStyle/>
          <a:p>
            <a:r>
              <a:rPr lang="es-MX" sz="2700" dirty="0"/>
              <a:t>277 Villa Sola de Vega</a:t>
            </a:r>
          </a:p>
          <a:p>
            <a:r>
              <a:rPr lang="es-MX" sz="2700" dirty="0"/>
              <a:t>570 Zimatlán de Álvarez</a:t>
            </a:r>
          </a:p>
          <a:p>
            <a:r>
              <a:rPr lang="es-MX" sz="2700" dirty="0"/>
              <a:t>103 San Antonino Castillo Velasco</a:t>
            </a:r>
          </a:p>
          <a:p>
            <a:r>
              <a:rPr lang="es-MX" sz="2700" dirty="0"/>
              <a:t>551 Tlacolula de Matamoros</a:t>
            </a:r>
          </a:p>
          <a:p>
            <a:r>
              <a:rPr lang="es-MX" sz="2700" dirty="0"/>
              <a:t>553 Tlalixtac de Cabrera</a:t>
            </a:r>
          </a:p>
          <a:p>
            <a:r>
              <a:rPr lang="es-MX" sz="2700" dirty="0"/>
              <a:t>068 Ocotlán de Morelos</a:t>
            </a:r>
          </a:p>
          <a:p>
            <a:r>
              <a:rPr lang="es-MX" sz="2700" dirty="0"/>
              <a:t>079 Salina Cruz</a:t>
            </a:r>
          </a:p>
          <a:p>
            <a:r>
              <a:rPr lang="es-MX" sz="2700" dirty="0"/>
              <a:t>515 Santo Domingo Tehuantepec</a:t>
            </a:r>
          </a:p>
          <a:p>
            <a:r>
              <a:rPr lang="es-MX" sz="2700" dirty="0"/>
              <a:t>324 San Pedro Pochutla</a:t>
            </a:r>
          </a:p>
          <a:p>
            <a:r>
              <a:rPr lang="es-MX" sz="2700" dirty="0"/>
              <a:t>039 Heroica Ciudad de Huajuapan de León</a:t>
            </a:r>
          </a:p>
          <a:p>
            <a:endParaRPr lang="es-MX" sz="2700" dirty="0"/>
          </a:p>
        </p:txBody>
      </p:sp>
      <p:sp>
        <p:nvSpPr>
          <p:cNvPr id="4" name="Rectángulo 3">
            <a:extLst>
              <a:ext uri="{FF2B5EF4-FFF2-40B4-BE49-F238E27FC236}">
                <a16:creationId xmlns="" xmlns:a16="http://schemas.microsoft.com/office/drawing/2014/main" id="{B4244BC9-BF22-4992-A73A-B94530FE0EE7}"/>
              </a:ext>
            </a:extLst>
          </p:cNvPr>
          <p:cNvSpPr/>
          <p:nvPr/>
        </p:nvSpPr>
        <p:spPr>
          <a:xfrm>
            <a:off x="1120000" y="629335"/>
            <a:ext cx="10462400" cy="523220"/>
          </a:xfrm>
          <a:prstGeom prst="rect">
            <a:avLst/>
          </a:prstGeom>
        </p:spPr>
        <p:txBody>
          <a:bodyPr wrap="square">
            <a:spAutoFit/>
          </a:bodyPr>
          <a:lstStyle/>
          <a:p>
            <a:r>
              <a:rPr lang="es-MX" sz="2800" dirty="0">
                <a:solidFill>
                  <a:schemeClr val="accent6"/>
                </a:solidFill>
              </a:rPr>
              <a:t>Municipios más representativos del Estado de Oaxaca</a:t>
            </a:r>
          </a:p>
        </p:txBody>
      </p:sp>
      <p:sp>
        <p:nvSpPr>
          <p:cNvPr id="2" name="Marcador de número de diapositiva 1">
            <a:extLst>
              <a:ext uri="{FF2B5EF4-FFF2-40B4-BE49-F238E27FC236}">
                <a16:creationId xmlns="" xmlns:a16="http://schemas.microsoft.com/office/drawing/2014/main" id="{1A70600A-094C-45F3-8BD7-FDF44139A07E}"/>
              </a:ext>
            </a:extLst>
          </p:cNvPr>
          <p:cNvSpPr>
            <a:spLocks noGrp="1"/>
          </p:cNvSpPr>
          <p:nvPr>
            <p:ph type="sldNum" sz="quarter" idx="12"/>
          </p:nvPr>
        </p:nvSpPr>
        <p:spPr/>
        <p:txBody>
          <a:bodyPr/>
          <a:lstStyle/>
          <a:p>
            <a:fld id="{6D22F896-40B5-4ADD-8801-0D06FADFA095}" type="slidenum">
              <a:rPr lang="en-US" smtClean="0"/>
              <a:t>21</a:t>
            </a:fld>
            <a:endParaRPr lang="en-US" dirty="0"/>
          </a:p>
        </p:txBody>
      </p:sp>
    </p:spTree>
    <p:extLst>
      <p:ext uri="{BB962C8B-B14F-4D97-AF65-F5344CB8AC3E}">
        <p14:creationId xmlns:p14="http://schemas.microsoft.com/office/powerpoint/2010/main" val="179395566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a:extLst>
              <a:ext uri="{FF2B5EF4-FFF2-40B4-BE49-F238E27FC236}">
                <a16:creationId xmlns="" xmlns:a16="http://schemas.microsoft.com/office/drawing/2014/main" id="{B21B4920-968C-4661-9F44-707DCCF266A8}"/>
              </a:ext>
            </a:extLst>
          </p:cNvPr>
          <p:cNvSpPr>
            <a:spLocks noGrp="1"/>
          </p:cNvSpPr>
          <p:nvPr>
            <p:ph type="title"/>
          </p:nvPr>
        </p:nvSpPr>
        <p:spPr/>
        <p:txBody>
          <a:bodyPr/>
          <a:lstStyle/>
          <a:p>
            <a:r>
              <a:rPr lang="es-MX" dirty="0">
                <a:solidFill>
                  <a:schemeClr val="accent6"/>
                </a:solidFill>
              </a:rPr>
              <a:t>Paso 1. Índice de Crecimiento</a:t>
            </a:r>
          </a:p>
        </p:txBody>
      </p:sp>
      <p:sp>
        <p:nvSpPr>
          <p:cNvPr id="8" name="CuadroTexto 7">
            <a:extLst>
              <a:ext uri="{FF2B5EF4-FFF2-40B4-BE49-F238E27FC236}">
                <a16:creationId xmlns="" xmlns:a16="http://schemas.microsoft.com/office/drawing/2014/main" id="{39DACBAC-7EDC-4EF3-A3C4-2059D1D75432}"/>
              </a:ext>
            </a:extLst>
          </p:cNvPr>
          <p:cNvSpPr txBox="1"/>
          <p:nvPr/>
        </p:nvSpPr>
        <p:spPr>
          <a:xfrm>
            <a:off x="1219200" y="5200650"/>
            <a:ext cx="7734300" cy="646331"/>
          </a:xfrm>
          <a:prstGeom prst="rect">
            <a:avLst/>
          </a:prstGeom>
          <a:noFill/>
        </p:spPr>
        <p:txBody>
          <a:bodyPr wrap="square" rtlCol="0">
            <a:spAutoFit/>
          </a:bodyPr>
          <a:lstStyle/>
          <a:p>
            <a:r>
              <a:rPr lang="es-MX" dirty="0"/>
              <a:t>Fuente: Elaboración propia con datos de los Censos Económicos 2009 y 2014. INEGI</a:t>
            </a:r>
          </a:p>
        </p:txBody>
      </p:sp>
      <p:pic>
        <p:nvPicPr>
          <p:cNvPr id="9" name="Imagen 8">
            <a:extLst>
              <a:ext uri="{FF2B5EF4-FFF2-40B4-BE49-F238E27FC236}">
                <a16:creationId xmlns="" xmlns:a16="http://schemas.microsoft.com/office/drawing/2014/main" id="{68D88B7F-40E3-4D6A-9135-AAC896611967}"/>
              </a:ext>
            </a:extLst>
          </p:cNvPr>
          <p:cNvPicPr>
            <a:picLocks noChangeAspect="1"/>
          </p:cNvPicPr>
          <p:nvPr/>
        </p:nvPicPr>
        <p:blipFill>
          <a:blip r:embed="rId3">
            <a:grayscl/>
          </a:blip>
          <a:stretch>
            <a:fillRect/>
          </a:stretch>
        </p:blipFill>
        <p:spPr>
          <a:xfrm>
            <a:off x="1002710" y="1773999"/>
            <a:ext cx="10484440" cy="3426651"/>
          </a:xfrm>
          <a:prstGeom prst="rect">
            <a:avLst/>
          </a:prstGeom>
        </p:spPr>
      </p:pic>
      <p:sp>
        <p:nvSpPr>
          <p:cNvPr id="2" name="Marcador de número de diapositiva 1">
            <a:extLst>
              <a:ext uri="{FF2B5EF4-FFF2-40B4-BE49-F238E27FC236}">
                <a16:creationId xmlns="" xmlns:a16="http://schemas.microsoft.com/office/drawing/2014/main" id="{26AB274D-2CBD-44BF-853D-9BFAD391EB35}"/>
              </a:ext>
            </a:extLst>
          </p:cNvPr>
          <p:cNvSpPr>
            <a:spLocks noGrp="1"/>
          </p:cNvSpPr>
          <p:nvPr>
            <p:ph type="sldNum" sz="quarter" idx="12"/>
          </p:nvPr>
        </p:nvSpPr>
        <p:spPr/>
        <p:txBody>
          <a:bodyPr/>
          <a:lstStyle/>
          <a:p>
            <a:fld id="{6D22F896-40B5-4ADD-8801-0D06FADFA095}" type="slidenum">
              <a:rPr lang="en-US" smtClean="0"/>
              <a:t>22</a:t>
            </a:fld>
            <a:endParaRPr lang="en-US" dirty="0"/>
          </a:p>
        </p:txBody>
      </p:sp>
    </p:spTree>
    <p:extLst>
      <p:ext uri="{BB962C8B-B14F-4D97-AF65-F5344CB8AC3E}">
        <p14:creationId xmlns:p14="http://schemas.microsoft.com/office/powerpoint/2010/main" val="371078349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AD2B5027-CE97-44E0-ACE2-2E6F47194054}"/>
              </a:ext>
            </a:extLst>
          </p:cNvPr>
          <p:cNvSpPr>
            <a:spLocks noGrp="1"/>
          </p:cNvSpPr>
          <p:nvPr>
            <p:ph type="title"/>
          </p:nvPr>
        </p:nvSpPr>
        <p:spPr/>
        <p:txBody>
          <a:bodyPr/>
          <a:lstStyle/>
          <a:p>
            <a:r>
              <a:rPr lang="es-MX" dirty="0">
                <a:solidFill>
                  <a:schemeClr val="accent6"/>
                </a:solidFill>
              </a:rPr>
              <a:t>Paso 2. Crecimiento Diferencial</a:t>
            </a:r>
          </a:p>
        </p:txBody>
      </p:sp>
      <p:pic>
        <p:nvPicPr>
          <p:cNvPr id="5" name="Imagen 4">
            <a:extLst>
              <a:ext uri="{FF2B5EF4-FFF2-40B4-BE49-F238E27FC236}">
                <a16:creationId xmlns="" xmlns:a16="http://schemas.microsoft.com/office/drawing/2014/main" id="{90517B30-267C-4522-A6D1-C037AB7A8370}"/>
              </a:ext>
            </a:extLst>
          </p:cNvPr>
          <p:cNvPicPr>
            <a:picLocks noChangeAspect="1"/>
          </p:cNvPicPr>
          <p:nvPr/>
        </p:nvPicPr>
        <p:blipFill>
          <a:blip r:embed="rId3">
            <a:duotone>
              <a:prstClr val="black"/>
              <a:srgbClr val="D9C3A5">
                <a:tint val="50000"/>
                <a:satMod val="180000"/>
              </a:srgbClr>
            </a:duotone>
          </a:blip>
          <a:stretch>
            <a:fillRect/>
          </a:stretch>
        </p:blipFill>
        <p:spPr>
          <a:xfrm>
            <a:off x="246368" y="1690688"/>
            <a:ext cx="11699264" cy="4576762"/>
          </a:xfrm>
          <a:prstGeom prst="rect">
            <a:avLst/>
          </a:prstGeom>
        </p:spPr>
      </p:pic>
      <p:sp>
        <p:nvSpPr>
          <p:cNvPr id="4" name="CuadroTexto 3">
            <a:extLst>
              <a:ext uri="{FF2B5EF4-FFF2-40B4-BE49-F238E27FC236}">
                <a16:creationId xmlns="" xmlns:a16="http://schemas.microsoft.com/office/drawing/2014/main" id="{7BC1EE7B-6418-4F5B-B2A2-D5738C210A3F}"/>
              </a:ext>
            </a:extLst>
          </p:cNvPr>
          <p:cNvSpPr txBox="1"/>
          <p:nvPr/>
        </p:nvSpPr>
        <p:spPr>
          <a:xfrm>
            <a:off x="246368" y="6267450"/>
            <a:ext cx="7734300" cy="338554"/>
          </a:xfrm>
          <a:prstGeom prst="rect">
            <a:avLst/>
          </a:prstGeom>
          <a:noFill/>
        </p:spPr>
        <p:txBody>
          <a:bodyPr wrap="square" rtlCol="0">
            <a:spAutoFit/>
          </a:bodyPr>
          <a:lstStyle/>
          <a:p>
            <a:r>
              <a:rPr lang="es-MX" sz="1600" dirty="0"/>
              <a:t>Fuente: Elaboración propia con datos de los Censos Económicos 2009 y 2014. INEGI</a:t>
            </a:r>
          </a:p>
        </p:txBody>
      </p:sp>
      <p:sp>
        <p:nvSpPr>
          <p:cNvPr id="3" name="Marcador de número de diapositiva 2">
            <a:extLst>
              <a:ext uri="{FF2B5EF4-FFF2-40B4-BE49-F238E27FC236}">
                <a16:creationId xmlns="" xmlns:a16="http://schemas.microsoft.com/office/drawing/2014/main" id="{572C1202-1A03-44D2-B90D-74F023891D3F}"/>
              </a:ext>
            </a:extLst>
          </p:cNvPr>
          <p:cNvSpPr>
            <a:spLocks noGrp="1"/>
          </p:cNvSpPr>
          <p:nvPr>
            <p:ph type="sldNum" sz="quarter" idx="12"/>
          </p:nvPr>
        </p:nvSpPr>
        <p:spPr/>
        <p:txBody>
          <a:bodyPr/>
          <a:lstStyle/>
          <a:p>
            <a:fld id="{6D22F896-40B5-4ADD-8801-0D06FADFA095}" type="slidenum">
              <a:rPr lang="en-US" smtClean="0"/>
              <a:t>23</a:t>
            </a:fld>
            <a:endParaRPr lang="en-US" dirty="0"/>
          </a:p>
        </p:txBody>
      </p:sp>
    </p:spTree>
    <p:extLst>
      <p:ext uri="{BB962C8B-B14F-4D97-AF65-F5344CB8AC3E}">
        <p14:creationId xmlns:p14="http://schemas.microsoft.com/office/powerpoint/2010/main" val="84077726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a:extLst>
              <a:ext uri="{FF2B5EF4-FFF2-40B4-BE49-F238E27FC236}">
                <a16:creationId xmlns="" xmlns:a16="http://schemas.microsoft.com/office/drawing/2014/main" id="{D83D9875-B262-4298-98A8-F51E3E3C4D4D}"/>
              </a:ext>
            </a:extLst>
          </p:cNvPr>
          <p:cNvSpPr>
            <a:spLocks noGrp="1"/>
          </p:cNvSpPr>
          <p:nvPr>
            <p:ph type="title"/>
          </p:nvPr>
        </p:nvSpPr>
        <p:spPr/>
        <p:txBody>
          <a:bodyPr>
            <a:noAutofit/>
          </a:bodyPr>
          <a:lstStyle/>
          <a:p>
            <a:r>
              <a:rPr lang="es-MX" sz="4800" dirty="0">
                <a:solidFill>
                  <a:schemeClr val="accent6"/>
                </a:solidFill>
              </a:rPr>
              <a:t>Paso 3. Efecto Proporcional y Diferencial</a:t>
            </a:r>
          </a:p>
        </p:txBody>
      </p:sp>
      <p:sp>
        <p:nvSpPr>
          <p:cNvPr id="10" name="CuadroTexto 9">
            <a:extLst>
              <a:ext uri="{FF2B5EF4-FFF2-40B4-BE49-F238E27FC236}">
                <a16:creationId xmlns="" xmlns:a16="http://schemas.microsoft.com/office/drawing/2014/main" id="{98647531-06D3-48FD-A076-A7857C1C62CB}"/>
              </a:ext>
            </a:extLst>
          </p:cNvPr>
          <p:cNvSpPr txBox="1"/>
          <p:nvPr/>
        </p:nvSpPr>
        <p:spPr>
          <a:xfrm>
            <a:off x="1123950" y="5905500"/>
            <a:ext cx="8801100" cy="646331"/>
          </a:xfrm>
          <a:prstGeom prst="rect">
            <a:avLst/>
          </a:prstGeom>
          <a:noFill/>
        </p:spPr>
        <p:txBody>
          <a:bodyPr wrap="square" rtlCol="0">
            <a:spAutoFit/>
          </a:bodyPr>
          <a:lstStyle/>
          <a:p>
            <a:r>
              <a:rPr lang="es-MX" dirty="0"/>
              <a:t>Fuente: Elaboración propia con datos del Censo Económico 2009 y 2014</a:t>
            </a:r>
          </a:p>
          <a:p>
            <a:endParaRPr lang="es-MX" dirty="0">
              <a:solidFill>
                <a:schemeClr val="bg1"/>
              </a:solidFill>
            </a:endParaRPr>
          </a:p>
        </p:txBody>
      </p:sp>
      <p:pic>
        <p:nvPicPr>
          <p:cNvPr id="11" name="Imagen 10">
            <a:extLst>
              <a:ext uri="{FF2B5EF4-FFF2-40B4-BE49-F238E27FC236}">
                <a16:creationId xmlns="" xmlns:a16="http://schemas.microsoft.com/office/drawing/2014/main" id="{6CFA2220-A44D-4565-B312-B2BF90A17CB9}"/>
              </a:ext>
            </a:extLst>
          </p:cNvPr>
          <p:cNvPicPr>
            <a:picLocks noChangeAspect="1"/>
          </p:cNvPicPr>
          <p:nvPr/>
        </p:nvPicPr>
        <p:blipFill>
          <a:blip r:embed="rId3"/>
          <a:stretch>
            <a:fillRect/>
          </a:stretch>
        </p:blipFill>
        <p:spPr>
          <a:xfrm>
            <a:off x="1123950" y="1485598"/>
            <a:ext cx="9982200" cy="4624992"/>
          </a:xfrm>
          <a:prstGeom prst="rect">
            <a:avLst/>
          </a:prstGeom>
        </p:spPr>
      </p:pic>
      <p:cxnSp>
        <p:nvCxnSpPr>
          <p:cNvPr id="13" name="Conector recto 12">
            <a:extLst>
              <a:ext uri="{FF2B5EF4-FFF2-40B4-BE49-F238E27FC236}">
                <a16:creationId xmlns="" xmlns:a16="http://schemas.microsoft.com/office/drawing/2014/main" id="{6A05787A-E240-4E25-8374-D3ADB6EE9C02}"/>
              </a:ext>
            </a:extLst>
          </p:cNvPr>
          <p:cNvCxnSpPr>
            <a:cxnSpLocks/>
          </p:cNvCxnSpPr>
          <p:nvPr/>
        </p:nvCxnSpPr>
        <p:spPr>
          <a:xfrm>
            <a:off x="1255776" y="4933950"/>
            <a:ext cx="9812274" cy="0"/>
          </a:xfrm>
          <a:prstGeom prst="line">
            <a:avLst/>
          </a:prstGeom>
        </p:spPr>
        <p:style>
          <a:lnRef idx="1">
            <a:schemeClr val="dk1"/>
          </a:lnRef>
          <a:fillRef idx="0">
            <a:schemeClr val="dk1"/>
          </a:fillRef>
          <a:effectRef idx="0">
            <a:schemeClr val="dk1"/>
          </a:effectRef>
          <a:fontRef idx="minor">
            <a:schemeClr val="tx1"/>
          </a:fontRef>
        </p:style>
      </p:cxnSp>
      <p:sp>
        <p:nvSpPr>
          <p:cNvPr id="2" name="Marcador de número de diapositiva 1">
            <a:extLst>
              <a:ext uri="{FF2B5EF4-FFF2-40B4-BE49-F238E27FC236}">
                <a16:creationId xmlns="" xmlns:a16="http://schemas.microsoft.com/office/drawing/2014/main" id="{C96ABDED-F9A1-4B4B-BBB6-FC6CCBB0CB30}"/>
              </a:ext>
            </a:extLst>
          </p:cNvPr>
          <p:cNvSpPr>
            <a:spLocks noGrp="1"/>
          </p:cNvSpPr>
          <p:nvPr>
            <p:ph type="sldNum" sz="quarter" idx="12"/>
          </p:nvPr>
        </p:nvSpPr>
        <p:spPr/>
        <p:txBody>
          <a:bodyPr/>
          <a:lstStyle/>
          <a:p>
            <a:fld id="{6D22F896-40B5-4ADD-8801-0D06FADFA095}" type="slidenum">
              <a:rPr lang="en-US" smtClean="0"/>
              <a:t>24</a:t>
            </a:fld>
            <a:endParaRPr lang="en-US" dirty="0"/>
          </a:p>
        </p:txBody>
      </p:sp>
    </p:spTree>
    <p:extLst>
      <p:ext uri="{BB962C8B-B14F-4D97-AF65-F5344CB8AC3E}">
        <p14:creationId xmlns:p14="http://schemas.microsoft.com/office/powerpoint/2010/main" val="108162404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A0615A8D-F376-4EE0-9EFA-335556E808A8}"/>
              </a:ext>
            </a:extLst>
          </p:cNvPr>
          <p:cNvSpPr>
            <a:spLocks noGrp="1"/>
          </p:cNvSpPr>
          <p:nvPr>
            <p:ph type="title"/>
          </p:nvPr>
        </p:nvSpPr>
        <p:spPr>
          <a:xfrm>
            <a:off x="973138" y="4862050"/>
            <a:ext cx="5637212" cy="819355"/>
          </a:xfrm>
        </p:spPr>
        <p:txBody>
          <a:bodyPr>
            <a:noAutofit/>
          </a:bodyPr>
          <a:lstStyle/>
          <a:p>
            <a:pPr algn="ctr"/>
            <a:r>
              <a:rPr lang="es-MX" sz="5400" dirty="0">
                <a:solidFill>
                  <a:schemeClr val="accent6"/>
                </a:solidFill>
              </a:rPr>
              <a:t>Análisis de la aplicación del Modelo de Cambio y Participación en el Estado de Oaxaca</a:t>
            </a:r>
          </a:p>
        </p:txBody>
      </p:sp>
      <p:pic>
        <p:nvPicPr>
          <p:cNvPr id="6" name="Picture 2" descr="Strichmännchen Serie Pumpy / Erfolgreich">
            <a:extLst>
              <a:ext uri="{FF2B5EF4-FFF2-40B4-BE49-F238E27FC236}">
                <a16:creationId xmlns="" xmlns:a16="http://schemas.microsoft.com/office/drawing/2014/main" id="{424B0A8B-6A5D-4100-BB45-39BD165CF1D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48499" y="1342305"/>
            <a:ext cx="4152901" cy="4152901"/>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a:extLst/>
        </p:spPr>
      </p:pic>
      <p:sp>
        <p:nvSpPr>
          <p:cNvPr id="3" name="Marcador de número de diapositiva 2">
            <a:extLst>
              <a:ext uri="{FF2B5EF4-FFF2-40B4-BE49-F238E27FC236}">
                <a16:creationId xmlns="" xmlns:a16="http://schemas.microsoft.com/office/drawing/2014/main" id="{A10E225F-6C8F-4AAC-ABCB-44F60DFE27F8}"/>
              </a:ext>
            </a:extLst>
          </p:cNvPr>
          <p:cNvSpPr>
            <a:spLocks noGrp="1"/>
          </p:cNvSpPr>
          <p:nvPr>
            <p:ph type="sldNum" sz="quarter" idx="12"/>
          </p:nvPr>
        </p:nvSpPr>
        <p:spPr/>
        <p:txBody>
          <a:bodyPr/>
          <a:lstStyle/>
          <a:p>
            <a:fld id="{6D22F896-40B5-4ADD-8801-0D06FADFA095}" type="slidenum">
              <a:rPr lang="en-US" smtClean="0"/>
              <a:t>25</a:t>
            </a:fld>
            <a:endParaRPr lang="en-US" dirty="0"/>
          </a:p>
        </p:txBody>
      </p:sp>
    </p:spTree>
    <p:extLst>
      <p:ext uri="{BB962C8B-B14F-4D97-AF65-F5344CB8AC3E}">
        <p14:creationId xmlns:p14="http://schemas.microsoft.com/office/powerpoint/2010/main" val="165455521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a:extLst>
              <a:ext uri="{FF2B5EF4-FFF2-40B4-BE49-F238E27FC236}">
                <a16:creationId xmlns="" xmlns:a16="http://schemas.microsoft.com/office/drawing/2014/main" id="{079E514A-3964-436C-95BB-FCBB97FBFE16}"/>
              </a:ext>
            </a:extLst>
          </p:cNvPr>
          <p:cNvSpPr>
            <a:spLocks noGrp="1"/>
          </p:cNvSpPr>
          <p:nvPr>
            <p:ph type="title"/>
          </p:nvPr>
        </p:nvSpPr>
        <p:spPr/>
        <p:txBody>
          <a:bodyPr/>
          <a:lstStyle/>
          <a:p>
            <a:r>
              <a:rPr lang="es-MX" dirty="0">
                <a:solidFill>
                  <a:schemeClr val="accent6"/>
                </a:solidFill>
              </a:rPr>
              <a:t>Creación de empleo</a:t>
            </a:r>
          </a:p>
        </p:txBody>
      </p:sp>
      <p:sp>
        <p:nvSpPr>
          <p:cNvPr id="6" name="Marcador de contenido 5">
            <a:extLst>
              <a:ext uri="{FF2B5EF4-FFF2-40B4-BE49-F238E27FC236}">
                <a16:creationId xmlns="" xmlns:a16="http://schemas.microsoft.com/office/drawing/2014/main" id="{AC9762E8-45A3-4507-97FD-88CFB64A8AC0}"/>
              </a:ext>
            </a:extLst>
          </p:cNvPr>
          <p:cNvSpPr>
            <a:spLocks noGrp="1"/>
          </p:cNvSpPr>
          <p:nvPr>
            <p:ph idx="1"/>
          </p:nvPr>
        </p:nvSpPr>
        <p:spPr/>
        <p:txBody>
          <a:bodyPr/>
          <a:lstStyle/>
          <a:p>
            <a:pPr marL="0" indent="0" algn="just">
              <a:buNone/>
            </a:pPr>
            <a:r>
              <a:rPr lang="es-MX" dirty="0"/>
              <a:t>Al utilizar el modelo de Cambio y Participación en los diez municipios más representativos del Estado de Oaxaca, se observa que la cantidad de creación de empleo municipal depende del ritmo de crecimiento de los tres sectores económicos</a:t>
            </a:r>
          </a:p>
        </p:txBody>
      </p:sp>
      <p:pic>
        <p:nvPicPr>
          <p:cNvPr id="4098" name="Picture 2" descr="agriculture, food, grain, wheat icon">
            <a:extLst>
              <a:ext uri="{FF2B5EF4-FFF2-40B4-BE49-F238E27FC236}">
                <a16:creationId xmlns="" xmlns:a16="http://schemas.microsoft.com/office/drawing/2014/main" id="{26A1C5D9-AEBD-4CB5-8FAD-B9665F484C6B}"/>
              </a:ext>
            </a:extLst>
          </p:cNvPr>
          <p:cNvPicPr>
            <a:picLocks noChangeAspect="1" noChangeArrowheads="1"/>
          </p:cNvPicPr>
          <p:nvPr/>
        </p:nvPicPr>
        <p:blipFill>
          <a:blip r:embed="rId3">
            <a:duotone>
              <a:schemeClr val="accent6">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693600" y="3738801"/>
            <a:ext cx="1219200" cy="1713706"/>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factory, financial, industry, manufacturer, production icon">
            <a:extLst>
              <a:ext uri="{FF2B5EF4-FFF2-40B4-BE49-F238E27FC236}">
                <a16:creationId xmlns="" xmlns:a16="http://schemas.microsoft.com/office/drawing/2014/main" id="{7F54AE24-3501-4F0C-8115-9587DB90549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86400" y="3738801"/>
            <a:ext cx="1219200" cy="2056606"/>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business, customer, service, support icon">
            <a:extLst>
              <a:ext uri="{FF2B5EF4-FFF2-40B4-BE49-F238E27FC236}">
                <a16:creationId xmlns="" xmlns:a16="http://schemas.microsoft.com/office/drawing/2014/main" id="{AA1DFC1F-345F-4024-99BC-09F5489E0E74}"/>
              </a:ext>
            </a:extLst>
          </p:cNvPr>
          <p:cNvPicPr>
            <a:picLocks noChangeAspect="1" noChangeArrowheads="1"/>
          </p:cNvPicPr>
          <p:nvPr/>
        </p:nvPicPr>
        <p:blipFill>
          <a:blip r:embed="rId5">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092440" y="3852704"/>
            <a:ext cx="1485900" cy="1507966"/>
          </a:xfrm>
          <a:prstGeom prst="rect">
            <a:avLst/>
          </a:prstGeom>
          <a:noFill/>
          <a:extLst>
            <a:ext uri="{909E8E84-426E-40DD-AFC4-6F175D3DCCD1}">
              <a14:hiddenFill xmlns:a14="http://schemas.microsoft.com/office/drawing/2010/main">
                <a:solidFill>
                  <a:srgbClr val="FFFFFF"/>
                </a:solidFill>
              </a14:hiddenFill>
            </a:ext>
          </a:extLst>
        </p:spPr>
      </p:pic>
      <p:sp>
        <p:nvSpPr>
          <p:cNvPr id="7" name="Marcador de número de diapositiva 6">
            <a:extLst>
              <a:ext uri="{FF2B5EF4-FFF2-40B4-BE49-F238E27FC236}">
                <a16:creationId xmlns="" xmlns:a16="http://schemas.microsoft.com/office/drawing/2014/main" id="{AD62A28F-EEC0-4158-B861-4F0729388CA2}"/>
              </a:ext>
            </a:extLst>
          </p:cNvPr>
          <p:cNvSpPr>
            <a:spLocks noGrp="1"/>
          </p:cNvSpPr>
          <p:nvPr>
            <p:ph type="sldNum" sz="quarter" idx="12"/>
          </p:nvPr>
        </p:nvSpPr>
        <p:spPr/>
        <p:txBody>
          <a:bodyPr/>
          <a:lstStyle/>
          <a:p>
            <a:fld id="{6D22F896-40B5-4ADD-8801-0D06FADFA095}" type="slidenum">
              <a:rPr lang="en-US" smtClean="0"/>
              <a:t>26</a:t>
            </a:fld>
            <a:endParaRPr lang="en-US" dirty="0"/>
          </a:p>
        </p:txBody>
      </p:sp>
    </p:spTree>
    <p:extLst>
      <p:ext uri="{BB962C8B-B14F-4D97-AF65-F5344CB8AC3E}">
        <p14:creationId xmlns:p14="http://schemas.microsoft.com/office/powerpoint/2010/main" val="38426427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a:extLst>
              <a:ext uri="{FF2B5EF4-FFF2-40B4-BE49-F238E27FC236}">
                <a16:creationId xmlns="" xmlns:a16="http://schemas.microsoft.com/office/drawing/2014/main" id="{0EB6CD11-801D-4CDE-A836-B6928C3AC739}"/>
              </a:ext>
            </a:extLst>
          </p:cNvPr>
          <p:cNvSpPr>
            <a:spLocks noGrp="1"/>
          </p:cNvSpPr>
          <p:nvPr>
            <p:ph type="title"/>
          </p:nvPr>
        </p:nvSpPr>
        <p:spPr/>
        <p:txBody>
          <a:bodyPr/>
          <a:lstStyle/>
          <a:p>
            <a:r>
              <a:rPr lang="es-MX" dirty="0">
                <a:solidFill>
                  <a:schemeClr val="accent6"/>
                </a:solidFill>
              </a:rPr>
              <a:t>Crecimiento Sectorial</a:t>
            </a:r>
          </a:p>
        </p:txBody>
      </p:sp>
      <p:sp>
        <p:nvSpPr>
          <p:cNvPr id="6" name="Marcador de contenido 5">
            <a:extLst>
              <a:ext uri="{FF2B5EF4-FFF2-40B4-BE49-F238E27FC236}">
                <a16:creationId xmlns="" xmlns:a16="http://schemas.microsoft.com/office/drawing/2014/main" id="{62601C43-EDB1-4DB9-9290-E768AB49F32D}"/>
              </a:ext>
            </a:extLst>
          </p:cNvPr>
          <p:cNvSpPr>
            <a:spLocks noGrp="1"/>
          </p:cNvSpPr>
          <p:nvPr>
            <p:ph idx="1"/>
          </p:nvPr>
        </p:nvSpPr>
        <p:spPr/>
        <p:txBody>
          <a:bodyPr/>
          <a:lstStyle/>
          <a:p>
            <a:pPr algn="just"/>
            <a:r>
              <a:rPr lang="es-MX" sz="3200" dirty="0"/>
              <a:t>Cuando un municipio cuenta con sectores que presentan ritmos de crecimiento superiores a los del Estado, el empleo generado a nivel municipal es mayor que el del nivel estatal.</a:t>
            </a:r>
          </a:p>
          <a:p>
            <a:pPr algn="just"/>
            <a:endParaRPr lang="es-MX" dirty="0"/>
          </a:p>
          <a:p>
            <a:pPr algn="just"/>
            <a:endParaRPr lang="es-MX" dirty="0"/>
          </a:p>
        </p:txBody>
      </p:sp>
      <p:pic>
        <p:nvPicPr>
          <p:cNvPr id="8" name="Gráfico 7" descr="Red">
            <a:extLst>
              <a:ext uri="{FF2B5EF4-FFF2-40B4-BE49-F238E27FC236}">
                <a16:creationId xmlns="" xmlns:a16="http://schemas.microsoft.com/office/drawing/2014/main" id="{ABA4BDF5-09C7-4165-B621-F81090865AFE}"/>
              </a:ext>
            </a:extLst>
          </p:cNvPr>
          <p:cNvPicPr>
            <a:picLocks noChangeAspect="1"/>
          </p:cNvPicPr>
          <p:nvPr/>
        </p:nvPicPr>
        <p:blipFill>
          <a:blip r:embed="rId3">
            <a:extLst>
              <a:ext uri="{96DAC541-7B7A-43D3-8B79-37D633B846F1}">
                <asvg:svgBlip xmlns="" xmlns:asvg="http://schemas.microsoft.com/office/drawing/2016/SVG/main" r:embed="rId4"/>
              </a:ext>
            </a:extLst>
          </a:blip>
          <a:stretch>
            <a:fillRect/>
          </a:stretch>
        </p:blipFill>
        <p:spPr>
          <a:xfrm>
            <a:off x="8237220" y="3540443"/>
            <a:ext cx="2636520" cy="2636520"/>
          </a:xfrm>
          <a:prstGeom prst="rect">
            <a:avLst/>
          </a:prstGeom>
        </p:spPr>
      </p:pic>
      <p:sp>
        <p:nvSpPr>
          <p:cNvPr id="9" name="Marcador de número de diapositiva 8">
            <a:extLst>
              <a:ext uri="{FF2B5EF4-FFF2-40B4-BE49-F238E27FC236}">
                <a16:creationId xmlns="" xmlns:a16="http://schemas.microsoft.com/office/drawing/2014/main" id="{D342AE54-602C-4DE9-BE42-EEB6E0F4571F}"/>
              </a:ext>
            </a:extLst>
          </p:cNvPr>
          <p:cNvSpPr>
            <a:spLocks noGrp="1"/>
          </p:cNvSpPr>
          <p:nvPr>
            <p:ph type="sldNum" sz="quarter" idx="12"/>
          </p:nvPr>
        </p:nvSpPr>
        <p:spPr/>
        <p:txBody>
          <a:bodyPr/>
          <a:lstStyle/>
          <a:p>
            <a:fld id="{6D22F896-40B5-4ADD-8801-0D06FADFA095}" type="slidenum">
              <a:rPr lang="en-US" smtClean="0"/>
              <a:t>27</a:t>
            </a:fld>
            <a:endParaRPr lang="en-US" dirty="0"/>
          </a:p>
        </p:txBody>
      </p:sp>
    </p:spTree>
    <p:extLst>
      <p:ext uri="{BB962C8B-B14F-4D97-AF65-F5344CB8AC3E}">
        <p14:creationId xmlns:p14="http://schemas.microsoft.com/office/powerpoint/2010/main" val="118054017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489A5D4B-B264-4673-BD9D-B9302FCBBE2E}"/>
              </a:ext>
            </a:extLst>
          </p:cNvPr>
          <p:cNvSpPr>
            <a:spLocks noGrp="1"/>
          </p:cNvSpPr>
          <p:nvPr>
            <p:ph type="title"/>
          </p:nvPr>
        </p:nvSpPr>
        <p:spPr/>
        <p:txBody>
          <a:bodyPr/>
          <a:lstStyle/>
          <a:p>
            <a:r>
              <a:rPr lang="es-MX" dirty="0">
                <a:solidFill>
                  <a:schemeClr val="accent6"/>
                </a:solidFill>
              </a:rPr>
              <a:t>Estructura Municipal y Estatal</a:t>
            </a:r>
          </a:p>
        </p:txBody>
      </p:sp>
      <p:sp>
        <p:nvSpPr>
          <p:cNvPr id="3" name="Marcador de contenido 2">
            <a:extLst>
              <a:ext uri="{FF2B5EF4-FFF2-40B4-BE49-F238E27FC236}">
                <a16:creationId xmlns="" xmlns:a16="http://schemas.microsoft.com/office/drawing/2014/main" id="{7D33D8FA-6002-4A69-A9D8-D4EB75B18920}"/>
              </a:ext>
            </a:extLst>
          </p:cNvPr>
          <p:cNvSpPr>
            <a:spLocks noGrp="1"/>
          </p:cNvSpPr>
          <p:nvPr>
            <p:ph idx="1"/>
          </p:nvPr>
        </p:nvSpPr>
        <p:spPr/>
        <p:txBody>
          <a:bodyPr>
            <a:normAutofit/>
          </a:bodyPr>
          <a:lstStyle/>
          <a:p>
            <a:pPr marL="0" indent="0" algn="just">
              <a:buNone/>
            </a:pPr>
            <a:r>
              <a:rPr lang="es-MX" sz="3200" dirty="0"/>
              <a:t>Además (independientemente del crecimiento de los tres sectores económicos) el ritmo del crecimiento de la creación de empleo dependerá de la estructura municipal o de la estructura estatal.</a:t>
            </a:r>
          </a:p>
          <a:p>
            <a:pPr marL="0" indent="0" algn="just">
              <a:buNone/>
            </a:pPr>
            <a:endParaRPr lang="es-MX" sz="3200" dirty="0"/>
          </a:p>
        </p:txBody>
      </p:sp>
      <p:pic>
        <p:nvPicPr>
          <p:cNvPr id="5" name="Gráfico 4" descr="Libros en estantería">
            <a:extLst>
              <a:ext uri="{FF2B5EF4-FFF2-40B4-BE49-F238E27FC236}">
                <a16:creationId xmlns="" xmlns:a16="http://schemas.microsoft.com/office/drawing/2014/main" id="{100370D1-0811-4E7B-84CA-83F3827E388E}"/>
              </a:ext>
            </a:extLst>
          </p:cNvPr>
          <p:cNvPicPr>
            <a:picLocks noChangeAspect="1"/>
          </p:cNvPicPr>
          <p:nvPr/>
        </p:nvPicPr>
        <p:blipFill>
          <a:blip r:embed="rId3">
            <a:extLst>
              <a:ext uri="{96DAC541-7B7A-43D3-8B79-37D633B846F1}">
                <asvg:svgBlip xmlns="" xmlns:asvg="http://schemas.microsoft.com/office/drawing/2016/SVG/main" r:embed="rId4"/>
              </a:ext>
            </a:extLst>
          </a:blip>
          <a:stretch>
            <a:fillRect/>
          </a:stretch>
        </p:blipFill>
        <p:spPr>
          <a:xfrm>
            <a:off x="7467600" y="2942590"/>
            <a:ext cx="3528060" cy="3528060"/>
          </a:xfrm>
          <a:prstGeom prst="rect">
            <a:avLst/>
          </a:prstGeom>
        </p:spPr>
      </p:pic>
      <p:sp>
        <p:nvSpPr>
          <p:cNvPr id="6" name="Marcador de número de diapositiva 5">
            <a:extLst>
              <a:ext uri="{FF2B5EF4-FFF2-40B4-BE49-F238E27FC236}">
                <a16:creationId xmlns="" xmlns:a16="http://schemas.microsoft.com/office/drawing/2014/main" id="{CA903E82-E64B-44B8-85F6-673D8BF1184F}"/>
              </a:ext>
            </a:extLst>
          </p:cNvPr>
          <p:cNvSpPr>
            <a:spLocks noGrp="1"/>
          </p:cNvSpPr>
          <p:nvPr>
            <p:ph type="sldNum" sz="quarter" idx="12"/>
          </p:nvPr>
        </p:nvSpPr>
        <p:spPr/>
        <p:txBody>
          <a:bodyPr/>
          <a:lstStyle/>
          <a:p>
            <a:fld id="{6D22F896-40B5-4ADD-8801-0D06FADFA095}" type="slidenum">
              <a:rPr lang="en-US" smtClean="0"/>
              <a:t>28</a:t>
            </a:fld>
            <a:endParaRPr lang="en-US" dirty="0"/>
          </a:p>
        </p:txBody>
      </p:sp>
    </p:spTree>
    <p:extLst>
      <p:ext uri="{BB962C8B-B14F-4D97-AF65-F5344CB8AC3E}">
        <p14:creationId xmlns:p14="http://schemas.microsoft.com/office/powerpoint/2010/main" val="12839599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a:extLst>
              <a:ext uri="{FF2B5EF4-FFF2-40B4-BE49-F238E27FC236}">
                <a16:creationId xmlns="" xmlns:a16="http://schemas.microsoft.com/office/drawing/2014/main" id="{A54DCD3C-B71F-45F9-8456-8CD87EFB7193}"/>
              </a:ext>
            </a:extLst>
          </p:cNvPr>
          <p:cNvSpPr>
            <a:spLocks noGrp="1"/>
          </p:cNvSpPr>
          <p:nvPr>
            <p:ph type="title"/>
          </p:nvPr>
        </p:nvSpPr>
        <p:spPr/>
        <p:txBody>
          <a:bodyPr/>
          <a:lstStyle/>
          <a:p>
            <a:r>
              <a:rPr lang="es-MX" dirty="0">
                <a:solidFill>
                  <a:schemeClr val="accent6"/>
                </a:solidFill>
              </a:rPr>
              <a:t>Regiones</a:t>
            </a:r>
          </a:p>
        </p:txBody>
      </p:sp>
      <p:sp>
        <p:nvSpPr>
          <p:cNvPr id="6" name="Marcador de contenido 5">
            <a:extLst>
              <a:ext uri="{FF2B5EF4-FFF2-40B4-BE49-F238E27FC236}">
                <a16:creationId xmlns="" xmlns:a16="http://schemas.microsoft.com/office/drawing/2014/main" id="{2879E3CA-D9D3-4A66-BCF1-C4BD69C5E276}"/>
              </a:ext>
            </a:extLst>
          </p:cNvPr>
          <p:cNvSpPr>
            <a:spLocks noGrp="1"/>
          </p:cNvSpPr>
          <p:nvPr>
            <p:ph idx="1"/>
          </p:nvPr>
        </p:nvSpPr>
        <p:spPr/>
        <p:txBody>
          <a:bodyPr/>
          <a:lstStyle/>
          <a:p>
            <a:pPr algn="just"/>
            <a:r>
              <a:rPr lang="es-MX" dirty="0"/>
              <a:t>Para los municipios que pertenecen a las Regiones N1 o N3 el crecimiento del empleo depende de la estructura municipal, mientras que para los municipios que pertenecen a la Región N5 o N7 el crecimiento del empleo depende de la estructura estatal. Cabe mencionar que, en conjunto, los diez municipios pertenecen a la región N5.</a:t>
            </a:r>
          </a:p>
          <a:p>
            <a:pPr algn="just"/>
            <a:endParaRPr lang="es-MX" dirty="0"/>
          </a:p>
        </p:txBody>
      </p:sp>
      <p:pic>
        <p:nvPicPr>
          <p:cNvPr id="8" name="Gráfico 7" descr="Maestro">
            <a:extLst>
              <a:ext uri="{FF2B5EF4-FFF2-40B4-BE49-F238E27FC236}">
                <a16:creationId xmlns="" xmlns:a16="http://schemas.microsoft.com/office/drawing/2014/main" id="{CFD95008-52C7-45CB-A669-C351A20A8435}"/>
              </a:ext>
            </a:extLst>
          </p:cNvPr>
          <p:cNvPicPr>
            <a:picLocks noChangeAspect="1"/>
          </p:cNvPicPr>
          <p:nvPr/>
        </p:nvPicPr>
        <p:blipFill>
          <a:blip r:embed="rId3">
            <a:extLst>
              <a:ext uri="{96DAC541-7B7A-43D3-8B79-37D633B846F1}">
                <asvg:svgBlip xmlns="" xmlns:asvg="http://schemas.microsoft.com/office/drawing/2016/SVG/main" r:embed="rId4"/>
              </a:ext>
            </a:extLst>
          </a:blip>
          <a:stretch>
            <a:fillRect/>
          </a:stretch>
        </p:blipFill>
        <p:spPr>
          <a:xfrm>
            <a:off x="7010400" y="3860319"/>
            <a:ext cx="3710940" cy="2316644"/>
          </a:xfrm>
          <a:prstGeom prst="rect">
            <a:avLst/>
          </a:prstGeom>
        </p:spPr>
      </p:pic>
      <p:sp>
        <p:nvSpPr>
          <p:cNvPr id="9" name="Marcador de número de diapositiva 8">
            <a:extLst>
              <a:ext uri="{FF2B5EF4-FFF2-40B4-BE49-F238E27FC236}">
                <a16:creationId xmlns="" xmlns:a16="http://schemas.microsoft.com/office/drawing/2014/main" id="{873B7334-91F4-4FE4-AC5D-90B2A34A7761}"/>
              </a:ext>
            </a:extLst>
          </p:cNvPr>
          <p:cNvSpPr>
            <a:spLocks noGrp="1"/>
          </p:cNvSpPr>
          <p:nvPr>
            <p:ph type="sldNum" sz="quarter" idx="12"/>
          </p:nvPr>
        </p:nvSpPr>
        <p:spPr/>
        <p:txBody>
          <a:bodyPr/>
          <a:lstStyle/>
          <a:p>
            <a:fld id="{6D22F896-40B5-4ADD-8801-0D06FADFA095}" type="slidenum">
              <a:rPr lang="en-US" smtClean="0"/>
              <a:t>29</a:t>
            </a:fld>
            <a:endParaRPr lang="en-US" dirty="0"/>
          </a:p>
        </p:txBody>
      </p:sp>
    </p:spTree>
    <p:extLst>
      <p:ext uri="{BB962C8B-B14F-4D97-AF65-F5344CB8AC3E}">
        <p14:creationId xmlns:p14="http://schemas.microsoft.com/office/powerpoint/2010/main" val="9074006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B55F0593-FC0B-4A7D-8195-1D213773AE7A}"/>
              </a:ext>
            </a:extLst>
          </p:cNvPr>
          <p:cNvSpPr>
            <a:spLocks noGrp="1"/>
          </p:cNvSpPr>
          <p:nvPr>
            <p:ph type="title"/>
          </p:nvPr>
        </p:nvSpPr>
        <p:spPr/>
        <p:txBody>
          <a:bodyPr/>
          <a:lstStyle/>
          <a:p>
            <a:r>
              <a:rPr lang="es-MX" dirty="0">
                <a:solidFill>
                  <a:schemeClr val="accent6"/>
                </a:solidFill>
              </a:rPr>
              <a:t>Modelo de Cambio y Participación</a:t>
            </a:r>
          </a:p>
        </p:txBody>
      </p:sp>
      <p:graphicFrame>
        <p:nvGraphicFramePr>
          <p:cNvPr id="4" name="Marcador de contenido 3">
            <a:extLst>
              <a:ext uri="{FF2B5EF4-FFF2-40B4-BE49-F238E27FC236}">
                <a16:creationId xmlns="" xmlns:a16="http://schemas.microsoft.com/office/drawing/2014/main" id="{A1B19D55-27F4-4274-A82C-114EEEE38F43}"/>
              </a:ext>
            </a:extLst>
          </p:cNvPr>
          <p:cNvGraphicFramePr>
            <a:graphicFrameLocks noGrp="1"/>
          </p:cNvGraphicFramePr>
          <p:nvPr>
            <p:ph idx="1"/>
            <p:extLst>
              <p:ext uri="{D42A27DB-BD31-4B8C-83A1-F6EECF244321}">
                <p14:modId xmlns:p14="http://schemas.microsoft.com/office/powerpoint/2010/main" val="2215795450"/>
              </p:ext>
            </p:extLst>
          </p:nvPr>
        </p:nvGraphicFramePr>
        <p:xfrm>
          <a:off x="979487" y="1984651"/>
          <a:ext cx="10233025"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Marcador de número de diapositiva 2">
            <a:extLst>
              <a:ext uri="{FF2B5EF4-FFF2-40B4-BE49-F238E27FC236}">
                <a16:creationId xmlns="" xmlns:a16="http://schemas.microsoft.com/office/drawing/2014/main" id="{1D8D9650-6B06-4C68-847E-EC8167BF14DB}"/>
              </a:ext>
            </a:extLst>
          </p:cNvPr>
          <p:cNvSpPr>
            <a:spLocks noGrp="1"/>
          </p:cNvSpPr>
          <p:nvPr>
            <p:ph type="sldNum" sz="quarter" idx="12"/>
          </p:nvPr>
        </p:nvSpPr>
        <p:spPr/>
        <p:txBody>
          <a:bodyPr/>
          <a:lstStyle/>
          <a:p>
            <a:fld id="{6D22F896-40B5-4ADD-8801-0D06FADFA095}" type="slidenum">
              <a:rPr lang="en-US" smtClean="0"/>
              <a:t>3</a:t>
            </a:fld>
            <a:endParaRPr lang="en-US" dirty="0"/>
          </a:p>
        </p:txBody>
      </p:sp>
    </p:spTree>
    <p:extLst>
      <p:ext uri="{BB962C8B-B14F-4D97-AF65-F5344CB8AC3E}">
        <p14:creationId xmlns:p14="http://schemas.microsoft.com/office/powerpoint/2010/main" val="128126251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a:extLst>
              <a:ext uri="{FF2B5EF4-FFF2-40B4-BE49-F238E27FC236}">
                <a16:creationId xmlns="" xmlns:a16="http://schemas.microsoft.com/office/drawing/2014/main" id="{753FCDDA-4B23-4B2A-B021-0D2E14956F86}"/>
              </a:ext>
            </a:extLst>
          </p:cNvPr>
          <p:cNvSpPr>
            <a:spLocks noGrp="1"/>
          </p:cNvSpPr>
          <p:nvPr>
            <p:ph type="title"/>
          </p:nvPr>
        </p:nvSpPr>
        <p:spPr/>
        <p:txBody>
          <a:bodyPr/>
          <a:lstStyle/>
          <a:p>
            <a:r>
              <a:rPr lang="es-MX" dirty="0">
                <a:solidFill>
                  <a:schemeClr val="accent6"/>
                </a:solidFill>
              </a:rPr>
              <a:t>CONCLUSIONES</a:t>
            </a:r>
          </a:p>
        </p:txBody>
      </p:sp>
      <p:sp>
        <p:nvSpPr>
          <p:cNvPr id="6" name="Marcador de contenido 5">
            <a:extLst>
              <a:ext uri="{FF2B5EF4-FFF2-40B4-BE49-F238E27FC236}">
                <a16:creationId xmlns="" xmlns:a16="http://schemas.microsoft.com/office/drawing/2014/main" id="{6EF3796A-E9A9-4164-8AA0-AEA361EE56A6}"/>
              </a:ext>
            </a:extLst>
          </p:cNvPr>
          <p:cNvSpPr>
            <a:spLocks noGrp="1"/>
          </p:cNvSpPr>
          <p:nvPr>
            <p:ph idx="1"/>
          </p:nvPr>
        </p:nvSpPr>
        <p:spPr/>
        <p:txBody>
          <a:bodyPr>
            <a:normAutofit/>
          </a:bodyPr>
          <a:lstStyle/>
          <a:p>
            <a:pPr marL="0" indent="0" algn="just">
              <a:buNone/>
            </a:pPr>
            <a:r>
              <a:rPr lang="es-MX" sz="3200" dirty="0"/>
              <a:t>Con los resultados de la aplicación del modelo de Cambio y Participación  se pueden identificar las oportunidades que tiene cada municipio para generar empleo y la dinámica en cuánto a la concentración del mismo respecto al nivel estatal. Además de considerar el crecimiento de los sectores económicos . Factores que influyen en las decisiones sobre políticas públicas.</a:t>
            </a:r>
          </a:p>
        </p:txBody>
      </p:sp>
      <p:sp>
        <p:nvSpPr>
          <p:cNvPr id="7" name="Marcador de número de diapositiva 6">
            <a:extLst>
              <a:ext uri="{FF2B5EF4-FFF2-40B4-BE49-F238E27FC236}">
                <a16:creationId xmlns="" xmlns:a16="http://schemas.microsoft.com/office/drawing/2014/main" id="{3B84F41F-0E8C-455A-97F2-CD7F300C09E8}"/>
              </a:ext>
            </a:extLst>
          </p:cNvPr>
          <p:cNvSpPr>
            <a:spLocks noGrp="1"/>
          </p:cNvSpPr>
          <p:nvPr>
            <p:ph type="sldNum" sz="quarter" idx="12"/>
          </p:nvPr>
        </p:nvSpPr>
        <p:spPr/>
        <p:txBody>
          <a:bodyPr/>
          <a:lstStyle/>
          <a:p>
            <a:fld id="{6D22F896-40B5-4ADD-8801-0D06FADFA095}" type="slidenum">
              <a:rPr lang="en-US" smtClean="0"/>
              <a:t>30</a:t>
            </a:fld>
            <a:endParaRPr lang="en-US" dirty="0"/>
          </a:p>
        </p:txBody>
      </p:sp>
    </p:spTree>
    <p:extLst>
      <p:ext uri="{BB962C8B-B14F-4D97-AF65-F5344CB8AC3E}">
        <p14:creationId xmlns:p14="http://schemas.microsoft.com/office/powerpoint/2010/main" val="88102205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1BED22F7-1E36-43B5-B87D-DA13E3D6682C}"/>
              </a:ext>
            </a:extLst>
          </p:cNvPr>
          <p:cNvSpPr>
            <a:spLocks noGrp="1"/>
          </p:cNvSpPr>
          <p:nvPr>
            <p:ph type="title"/>
          </p:nvPr>
        </p:nvSpPr>
        <p:spPr/>
        <p:txBody>
          <a:bodyPr/>
          <a:lstStyle/>
          <a:p>
            <a:r>
              <a:rPr lang="es-MX" dirty="0">
                <a:solidFill>
                  <a:schemeClr val="accent6"/>
                </a:solidFill>
              </a:rPr>
              <a:t>REFERENCIAS</a:t>
            </a:r>
          </a:p>
        </p:txBody>
      </p:sp>
      <p:sp>
        <p:nvSpPr>
          <p:cNvPr id="3" name="Marcador de contenido 2">
            <a:extLst>
              <a:ext uri="{FF2B5EF4-FFF2-40B4-BE49-F238E27FC236}">
                <a16:creationId xmlns="" xmlns:a16="http://schemas.microsoft.com/office/drawing/2014/main" id="{F34E82D5-8A46-42F0-8A7E-CBF7C53F0A39}"/>
              </a:ext>
            </a:extLst>
          </p:cNvPr>
          <p:cNvSpPr>
            <a:spLocks noGrp="1"/>
          </p:cNvSpPr>
          <p:nvPr>
            <p:ph idx="1"/>
          </p:nvPr>
        </p:nvSpPr>
        <p:spPr>
          <a:xfrm>
            <a:off x="838200" y="1598296"/>
            <a:ext cx="10233800" cy="4351338"/>
          </a:xfrm>
        </p:spPr>
        <p:txBody>
          <a:bodyPr>
            <a:normAutofit fontScale="92500"/>
          </a:bodyPr>
          <a:lstStyle/>
          <a:p>
            <a:pPr algn="just"/>
            <a:r>
              <a:rPr lang="es-ES" dirty="0"/>
              <a:t>Celis, F. (1988). </a:t>
            </a:r>
            <a:r>
              <a:rPr lang="es-ES" i="1" dirty="0"/>
              <a:t>Análisis Regional.</a:t>
            </a:r>
            <a:r>
              <a:rPr lang="es-ES" dirty="0"/>
              <a:t> </a:t>
            </a:r>
            <a:endParaRPr lang="es-MX" dirty="0"/>
          </a:p>
          <a:p>
            <a:pPr algn="just"/>
            <a:r>
              <a:rPr lang="es-ES" dirty="0"/>
              <a:t>Instituto Nacional de Estadística y Geografía . (2016). </a:t>
            </a:r>
            <a:r>
              <a:rPr lang="es-ES" i="1" dirty="0"/>
              <a:t>Anuario estadístico y geográfico por entidad federativa 2016.</a:t>
            </a:r>
            <a:r>
              <a:rPr lang="es-ES" dirty="0"/>
              <a:t> México: INEGI.</a:t>
            </a:r>
            <a:endParaRPr lang="es-MX" dirty="0"/>
          </a:p>
          <a:p>
            <a:pPr algn="just"/>
            <a:r>
              <a:rPr lang="es-ES" dirty="0"/>
              <a:t>Instituto Nacional de Estadística y Geografía . (s.f.). </a:t>
            </a:r>
            <a:r>
              <a:rPr lang="es-ES" i="1" dirty="0"/>
              <a:t>Banco de Información Económica</a:t>
            </a:r>
            <a:r>
              <a:rPr lang="es-ES" dirty="0"/>
              <a:t>.</a:t>
            </a:r>
            <a:endParaRPr lang="es-MX" dirty="0"/>
          </a:p>
          <a:p>
            <a:pPr algn="just"/>
            <a:r>
              <a:rPr lang="es-ES" dirty="0"/>
              <a:t>Instituto Nacional de Estadística y Geografía. (2013). </a:t>
            </a:r>
            <a:r>
              <a:rPr lang="es-ES" i="1" dirty="0"/>
              <a:t>Sistema de Clasificación Industrial de América del Norte </a:t>
            </a:r>
            <a:r>
              <a:rPr lang="es-ES" dirty="0"/>
              <a:t>. Obtenido de www.inegi.org.mx/sistemas/scian/</a:t>
            </a:r>
            <a:endParaRPr lang="es-MX" dirty="0"/>
          </a:p>
          <a:p>
            <a:pPr algn="just"/>
            <a:r>
              <a:rPr lang="es-ES" dirty="0"/>
              <a:t>Instituto Nacional de Estadística y Geografía. (s.f.). </a:t>
            </a:r>
            <a:r>
              <a:rPr lang="es-ES" i="1" dirty="0"/>
              <a:t>Censos Económicos</a:t>
            </a:r>
            <a:r>
              <a:rPr lang="es-ES" dirty="0"/>
              <a:t>.</a:t>
            </a:r>
            <a:endParaRPr lang="es-MX" dirty="0"/>
          </a:p>
          <a:p>
            <a:pPr algn="just"/>
            <a:r>
              <a:rPr lang="es-ES" dirty="0"/>
              <a:t>Instituto Nacional de </a:t>
            </a:r>
            <a:r>
              <a:rPr lang="es-ES" dirty="0" smtClean="0"/>
              <a:t>Estadística </a:t>
            </a:r>
            <a:r>
              <a:rPr lang="es-ES" dirty="0"/>
              <a:t>y Geografía. (s.f.). </a:t>
            </a:r>
            <a:r>
              <a:rPr lang="es-ES" i="1" dirty="0"/>
              <a:t>Cuéntame INEGI</a:t>
            </a:r>
            <a:r>
              <a:rPr lang="es-ES" dirty="0"/>
              <a:t>.</a:t>
            </a:r>
            <a:endParaRPr lang="es-MX" dirty="0"/>
          </a:p>
          <a:p>
            <a:pPr algn="just"/>
            <a:endParaRPr lang="es-MX" dirty="0"/>
          </a:p>
        </p:txBody>
      </p:sp>
      <p:sp>
        <p:nvSpPr>
          <p:cNvPr id="7" name="Marcador de número de diapositiva 6">
            <a:extLst>
              <a:ext uri="{FF2B5EF4-FFF2-40B4-BE49-F238E27FC236}">
                <a16:creationId xmlns="" xmlns:a16="http://schemas.microsoft.com/office/drawing/2014/main" id="{FB865804-ED4E-4E1B-BF9B-F5F9A1022D39}"/>
              </a:ext>
            </a:extLst>
          </p:cNvPr>
          <p:cNvSpPr>
            <a:spLocks noGrp="1"/>
          </p:cNvSpPr>
          <p:nvPr>
            <p:ph type="sldNum" sz="quarter" idx="12"/>
          </p:nvPr>
        </p:nvSpPr>
        <p:spPr/>
        <p:txBody>
          <a:bodyPr/>
          <a:lstStyle/>
          <a:p>
            <a:fld id="{6D22F896-40B5-4ADD-8801-0D06FADFA095}" type="slidenum">
              <a:rPr lang="en-US" smtClean="0"/>
              <a:t>31</a:t>
            </a:fld>
            <a:endParaRPr lang="en-US" dirty="0"/>
          </a:p>
        </p:txBody>
      </p:sp>
    </p:spTree>
    <p:extLst>
      <p:ext uri="{BB962C8B-B14F-4D97-AF65-F5344CB8AC3E}">
        <p14:creationId xmlns:p14="http://schemas.microsoft.com/office/powerpoint/2010/main" val="27556041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F965C374-E95F-455A-936B-D94BD08A2ACE}"/>
              </a:ext>
            </a:extLst>
          </p:cNvPr>
          <p:cNvSpPr>
            <a:spLocks noGrp="1"/>
          </p:cNvSpPr>
          <p:nvPr>
            <p:ph type="title"/>
          </p:nvPr>
        </p:nvSpPr>
        <p:spPr/>
        <p:txBody>
          <a:bodyPr/>
          <a:lstStyle/>
          <a:p>
            <a:r>
              <a:rPr lang="es-MX" dirty="0">
                <a:solidFill>
                  <a:schemeClr val="accent6"/>
                </a:solidFill>
              </a:rPr>
              <a:t>Ramas de la actividad económica</a:t>
            </a:r>
          </a:p>
        </p:txBody>
      </p:sp>
      <p:sp>
        <p:nvSpPr>
          <p:cNvPr id="3" name="Marcador de contenido 2">
            <a:extLst>
              <a:ext uri="{FF2B5EF4-FFF2-40B4-BE49-F238E27FC236}">
                <a16:creationId xmlns="" xmlns:a16="http://schemas.microsoft.com/office/drawing/2014/main" id="{DA482D9D-96E1-4D45-A964-DB8B7B31CE8B}"/>
              </a:ext>
            </a:extLst>
          </p:cNvPr>
          <p:cNvSpPr>
            <a:spLocks noGrp="1"/>
          </p:cNvSpPr>
          <p:nvPr>
            <p:ph idx="1"/>
          </p:nvPr>
        </p:nvSpPr>
        <p:spPr>
          <a:xfrm>
            <a:off x="5446643" y="3077955"/>
            <a:ext cx="5907157" cy="2296527"/>
          </a:xfrm>
        </p:spPr>
        <p:txBody>
          <a:bodyPr/>
          <a:lstStyle/>
          <a:p>
            <a:pPr marL="0" indent="0" algn="just">
              <a:buNone/>
            </a:pPr>
            <a:r>
              <a:rPr lang="es-MX" dirty="0"/>
              <a:t>Muestran actividades económicas que se realizan en el país, estados y municipios. Por lo tanto, reflejan la estructura de la economía. </a:t>
            </a:r>
          </a:p>
          <a:p>
            <a:pPr algn="just"/>
            <a:endParaRPr lang="es-MX" dirty="0"/>
          </a:p>
          <a:p>
            <a:pPr marL="0" indent="0" algn="just">
              <a:buNone/>
            </a:pPr>
            <a:endParaRPr lang="es-MX" dirty="0"/>
          </a:p>
          <a:p>
            <a:pPr algn="just"/>
            <a:endParaRPr lang="es-MX" dirty="0"/>
          </a:p>
        </p:txBody>
      </p:sp>
      <p:pic>
        <p:nvPicPr>
          <p:cNvPr id="3074" name="Picture 2" descr="Produktivität / Mann mit Symbole">
            <a:extLst>
              <a:ext uri="{FF2B5EF4-FFF2-40B4-BE49-F238E27FC236}">
                <a16:creationId xmlns="" xmlns:a16="http://schemas.microsoft.com/office/drawing/2014/main" id="{AA0E2B59-2C11-414F-8BFB-161B1CDD94D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61221" y="1825624"/>
            <a:ext cx="4126395" cy="3839679"/>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a:extLst>
            <a:ext uri="{909E8E84-426E-40DD-AFC4-6F175D3DCCD1}">
              <a14:hiddenFill xmlns:a14="http://schemas.microsoft.com/office/drawing/2010/main">
                <a:solidFill>
                  <a:srgbClr val="FFFFFF"/>
                </a:solidFill>
              </a14:hiddenFill>
            </a:ext>
          </a:extLst>
        </p:spPr>
      </p:pic>
      <p:sp>
        <p:nvSpPr>
          <p:cNvPr id="4" name="Arco de bloque 3">
            <a:extLst>
              <a:ext uri="{FF2B5EF4-FFF2-40B4-BE49-F238E27FC236}">
                <a16:creationId xmlns="" xmlns:a16="http://schemas.microsoft.com/office/drawing/2014/main" id="{D88D447D-C8AF-471D-8AA9-7484A59CEF8D}"/>
              </a:ext>
            </a:extLst>
          </p:cNvPr>
          <p:cNvSpPr/>
          <p:nvPr/>
        </p:nvSpPr>
        <p:spPr>
          <a:xfrm>
            <a:off x="5370443" y="2406892"/>
            <a:ext cx="5983357" cy="1053548"/>
          </a:xfrm>
          <a:prstGeom prst="blockArc">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solidFill>
                <a:schemeClr val="tx1"/>
              </a:solidFill>
            </a:endParaRPr>
          </a:p>
        </p:txBody>
      </p:sp>
      <p:sp>
        <p:nvSpPr>
          <p:cNvPr id="6" name="Arco de bloque 5">
            <a:extLst>
              <a:ext uri="{FF2B5EF4-FFF2-40B4-BE49-F238E27FC236}">
                <a16:creationId xmlns="" xmlns:a16="http://schemas.microsoft.com/office/drawing/2014/main" id="{E029E183-964E-4F6B-A1E6-0A6674EC1B1E}"/>
              </a:ext>
            </a:extLst>
          </p:cNvPr>
          <p:cNvSpPr/>
          <p:nvPr/>
        </p:nvSpPr>
        <p:spPr>
          <a:xfrm rot="10800000">
            <a:off x="5363816" y="4226218"/>
            <a:ext cx="5983357" cy="1053548"/>
          </a:xfrm>
          <a:prstGeom prst="blockArc">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dirty="0">
              <a:solidFill>
                <a:schemeClr val="tx1"/>
              </a:solidFill>
            </a:endParaRPr>
          </a:p>
        </p:txBody>
      </p:sp>
      <p:sp>
        <p:nvSpPr>
          <p:cNvPr id="5" name="Rectángulo 4">
            <a:extLst>
              <a:ext uri="{FF2B5EF4-FFF2-40B4-BE49-F238E27FC236}">
                <a16:creationId xmlns="" xmlns:a16="http://schemas.microsoft.com/office/drawing/2014/main" id="{74F732EB-0F63-4F00-BA47-0E5C48894290}"/>
              </a:ext>
            </a:extLst>
          </p:cNvPr>
          <p:cNvSpPr/>
          <p:nvPr/>
        </p:nvSpPr>
        <p:spPr>
          <a:xfrm>
            <a:off x="1161221" y="6056114"/>
            <a:ext cx="2836354" cy="369332"/>
          </a:xfrm>
          <a:prstGeom prst="rect">
            <a:avLst/>
          </a:prstGeom>
        </p:spPr>
        <p:style>
          <a:lnRef idx="0">
            <a:schemeClr val="accent4"/>
          </a:lnRef>
          <a:fillRef idx="3">
            <a:schemeClr val="accent4"/>
          </a:fillRef>
          <a:effectRef idx="3">
            <a:schemeClr val="accent4"/>
          </a:effectRef>
          <a:fontRef idx="minor">
            <a:schemeClr val="lt1"/>
          </a:fontRef>
        </p:style>
        <p:txBody>
          <a:bodyPr wrap="none">
            <a:spAutoFit/>
          </a:bodyPr>
          <a:lstStyle/>
          <a:p>
            <a:r>
              <a:rPr lang="es-MX" dirty="0"/>
              <a:t>3162 Fabricación de calzado</a:t>
            </a:r>
          </a:p>
        </p:txBody>
      </p:sp>
      <p:sp>
        <p:nvSpPr>
          <p:cNvPr id="7" name="Rectángulo 6">
            <a:extLst>
              <a:ext uri="{FF2B5EF4-FFF2-40B4-BE49-F238E27FC236}">
                <a16:creationId xmlns="" xmlns:a16="http://schemas.microsoft.com/office/drawing/2014/main" id="{1870E5F9-DAAD-4914-B1BC-9C6B1DF7C641}"/>
              </a:ext>
            </a:extLst>
          </p:cNvPr>
          <p:cNvSpPr/>
          <p:nvPr/>
        </p:nvSpPr>
        <p:spPr>
          <a:xfrm>
            <a:off x="5722620" y="5917614"/>
            <a:ext cx="6096000" cy="646331"/>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a:spAutoFit/>
          </a:bodyPr>
          <a:lstStyle/>
          <a:p>
            <a:pPr algn="just"/>
            <a:r>
              <a:rPr lang="es-MX" dirty="0">
                <a:solidFill>
                  <a:schemeClr val="tx1"/>
                </a:solidFill>
              </a:rPr>
              <a:t>3112 Molienda de granos y de semillas y obtención de aceites y grasas</a:t>
            </a:r>
          </a:p>
        </p:txBody>
      </p:sp>
      <p:sp>
        <p:nvSpPr>
          <p:cNvPr id="8" name="Rectángulo 7">
            <a:extLst>
              <a:ext uri="{FF2B5EF4-FFF2-40B4-BE49-F238E27FC236}">
                <a16:creationId xmlns="" xmlns:a16="http://schemas.microsoft.com/office/drawing/2014/main" id="{5877E8CB-A7F2-4BAB-8759-7F96BF4F926D}"/>
              </a:ext>
            </a:extLst>
          </p:cNvPr>
          <p:cNvSpPr/>
          <p:nvPr/>
        </p:nvSpPr>
        <p:spPr>
          <a:xfrm>
            <a:off x="5363816" y="1506022"/>
            <a:ext cx="5991064" cy="369332"/>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none">
            <a:spAutoFit/>
          </a:bodyPr>
          <a:lstStyle/>
          <a:p>
            <a:r>
              <a:rPr lang="es-MX" dirty="0"/>
              <a:t>3327 Maquinado de piezas metálicas y fabricación de tornillos</a:t>
            </a:r>
          </a:p>
        </p:txBody>
      </p:sp>
      <p:sp>
        <p:nvSpPr>
          <p:cNvPr id="9" name="Marcador de número de diapositiva 8">
            <a:extLst>
              <a:ext uri="{FF2B5EF4-FFF2-40B4-BE49-F238E27FC236}">
                <a16:creationId xmlns="" xmlns:a16="http://schemas.microsoft.com/office/drawing/2014/main" id="{0730EFCF-653A-4954-BA0D-7B54CE10E0F9}"/>
              </a:ext>
            </a:extLst>
          </p:cNvPr>
          <p:cNvSpPr>
            <a:spLocks noGrp="1"/>
          </p:cNvSpPr>
          <p:nvPr>
            <p:ph type="sldNum" sz="quarter" idx="12"/>
          </p:nvPr>
        </p:nvSpPr>
        <p:spPr/>
        <p:txBody>
          <a:bodyPr/>
          <a:lstStyle/>
          <a:p>
            <a:fld id="{6D22F896-40B5-4ADD-8801-0D06FADFA095}" type="slidenum">
              <a:rPr lang="en-US" smtClean="0"/>
              <a:t>4</a:t>
            </a:fld>
            <a:endParaRPr lang="en-US" dirty="0"/>
          </a:p>
        </p:txBody>
      </p:sp>
    </p:spTree>
    <p:extLst>
      <p:ext uri="{BB962C8B-B14F-4D97-AF65-F5344CB8AC3E}">
        <p14:creationId xmlns:p14="http://schemas.microsoft.com/office/powerpoint/2010/main" val="6782981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13D22D96-7285-4E22-9AD8-DD22AB7FFDCC}"/>
              </a:ext>
            </a:extLst>
          </p:cNvPr>
          <p:cNvSpPr>
            <a:spLocks noGrp="1"/>
          </p:cNvSpPr>
          <p:nvPr>
            <p:ph type="title"/>
          </p:nvPr>
        </p:nvSpPr>
        <p:spPr>
          <a:xfrm>
            <a:off x="838200" y="177544"/>
            <a:ext cx="10515600" cy="1325563"/>
          </a:xfrm>
        </p:spPr>
        <p:txBody>
          <a:bodyPr/>
          <a:lstStyle/>
          <a:p>
            <a:r>
              <a:rPr lang="es-MX" dirty="0">
                <a:solidFill>
                  <a:schemeClr val="accent6"/>
                </a:solidFill>
              </a:rPr>
              <a:t>Ramas de la actividad económica</a:t>
            </a:r>
            <a:endParaRPr lang="es-MX" dirty="0"/>
          </a:p>
        </p:txBody>
      </p:sp>
      <p:sp>
        <p:nvSpPr>
          <p:cNvPr id="3" name="Marcador de contenido 2">
            <a:extLst>
              <a:ext uri="{FF2B5EF4-FFF2-40B4-BE49-F238E27FC236}">
                <a16:creationId xmlns="" xmlns:a16="http://schemas.microsoft.com/office/drawing/2014/main" id="{F9ECD727-E109-4594-8671-C1A79EFEB951}"/>
              </a:ext>
            </a:extLst>
          </p:cNvPr>
          <p:cNvSpPr>
            <a:spLocks noGrp="1"/>
          </p:cNvSpPr>
          <p:nvPr>
            <p:ph idx="1"/>
          </p:nvPr>
        </p:nvSpPr>
        <p:spPr>
          <a:xfrm>
            <a:off x="838200" y="1265213"/>
            <a:ext cx="10233800" cy="420618"/>
          </a:xfrm>
        </p:spPr>
        <p:txBody>
          <a:bodyPr>
            <a:normAutofit fontScale="92500" lnSpcReduction="10000"/>
          </a:bodyPr>
          <a:lstStyle/>
          <a:p>
            <a:r>
              <a:rPr lang="es-MX" dirty="0"/>
              <a:t>Pertenecen a los sectores de: </a:t>
            </a:r>
          </a:p>
          <a:p>
            <a:endParaRPr lang="es-MX" dirty="0"/>
          </a:p>
        </p:txBody>
      </p:sp>
      <p:grpSp>
        <p:nvGrpSpPr>
          <p:cNvPr id="7" name="Grupo 6">
            <a:extLst>
              <a:ext uri="{FF2B5EF4-FFF2-40B4-BE49-F238E27FC236}">
                <a16:creationId xmlns="" xmlns:a16="http://schemas.microsoft.com/office/drawing/2014/main" id="{6FEBDE4E-12D2-494E-9AAF-257740C86239}"/>
              </a:ext>
            </a:extLst>
          </p:cNvPr>
          <p:cNvGrpSpPr/>
          <p:nvPr/>
        </p:nvGrpSpPr>
        <p:grpSpPr>
          <a:xfrm rot="704617">
            <a:off x="247467" y="1241680"/>
            <a:ext cx="5669459" cy="6379320"/>
            <a:chOff x="469888" y="846264"/>
            <a:chExt cx="5669459" cy="6379320"/>
          </a:xfrm>
        </p:grpSpPr>
        <p:pic>
          <p:nvPicPr>
            <p:cNvPr id="8" name="Picture 4" descr="notes icon">
              <a:extLst>
                <a:ext uri="{FF2B5EF4-FFF2-40B4-BE49-F238E27FC236}">
                  <a16:creationId xmlns="" xmlns:a16="http://schemas.microsoft.com/office/drawing/2014/main" id="{09EE0E44-75B4-45C3-B59B-207BFFE0A28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9888" y="846264"/>
              <a:ext cx="5669459" cy="5669459"/>
            </a:xfrm>
            <a:prstGeom prst="rect">
              <a:avLst/>
            </a:prstGeom>
            <a:noFill/>
            <a:extLst>
              <a:ext uri="{909E8E84-426E-40DD-AFC4-6F175D3DCCD1}">
                <a14:hiddenFill xmlns:a14="http://schemas.microsoft.com/office/drawing/2010/main">
                  <a:solidFill>
                    <a:srgbClr val="FFFFFF"/>
                  </a:solidFill>
                </a14:hiddenFill>
              </a:ext>
            </a:extLst>
          </p:spPr>
        </p:pic>
        <p:sp>
          <p:nvSpPr>
            <p:cNvPr id="9" name="Rectángulo 8">
              <a:extLst>
                <a:ext uri="{FF2B5EF4-FFF2-40B4-BE49-F238E27FC236}">
                  <a16:creationId xmlns="" xmlns:a16="http://schemas.microsoft.com/office/drawing/2014/main" id="{A20D9C56-206A-48C4-9340-84E5B70D1703}"/>
                </a:ext>
              </a:extLst>
            </p:cNvPr>
            <p:cNvSpPr/>
            <p:nvPr/>
          </p:nvSpPr>
          <p:spPr>
            <a:xfrm rot="20872327">
              <a:off x="1748869" y="1870272"/>
              <a:ext cx="3564448" cy="5355312"/>
            </a:xfrm>
            <a:prstGeom prst="rect">
              <a:avLst/>
            </a:prstGeom>
          </p:spPr>
          <p:txBody>
            <a:bodyPr wrap="square">
              <a:spAutoFit/>
            </a:bodyPr>
            <a:lstStyle/>
            <a:p>
              <a:pPr fontAlgn="b"/>
              <a:r>
                <a:rPr lang="es-MX" dirty="0">
                  <a:solidFill>
                    <a:schemeClr val="bg1"/>
                  </a:solidFill>
                </a:rPr>
                <a:t>11 Agricultura cría y explotación de animales aprovechamiento forestal pesca y caza </a:t>
              </a:r>
            </a:p>
            <a:p>
              <a:pPr fontAlgn="b"/>
              <a:endParaRPr lang="en-US" dirty="0">
                <a:solidFill>
                  <a:schemeClr val="bg1"/>
                </a:solidFill>
                <a:latin typeface="Calibri" panose="020F0502020204030204" pitchFamily="34" charset="0"/>
              </a:endParaRPr>
            </a:p>
            <a:p>
              <a:pPr fontAlgn="b"/>
              <a:r>
                <a:rPr lang="es-MX" dirty="0">
                  <a:solidFill>
                    <a:schemeClr val="bg1"/>
                  </a:solidFill>
                </a:rPr>
                <a:t>31 - 33 industrias manufactureras</a:t>
              </a:r>
            </a:p>
            <a:p>
              <a:pPr fontAlgn="b"/>
              <a:endParaRPr lang="en-US" dirty="0">
                <a:solidFill>
                  <a:schemeClr val="bg1"/>
                </a:solidFill>
                <a:latin typeface="Calibri" panose="020F0502020204030204" pitchFamily="34" charset="0"/>
              </a:endParaRPr>
            </a:p>
            <a:p>
              <a:pPr fontAlgn="b"/>
              <a:r>
                <a:rPr lang="es-MX" dirty="0">
                  <a:solidFill>
                    <a:schemeClr val="bg1"/>
                  </a:solidFill>
                </a:rPr>
                <a:t>43 Comercio al por mayor</a:t>
              </a:r>
            </a:p>
            <a:p>
              <a:pPr fontAlgn="b"/>
              <a:endParaRPr lang="en-US" dirty="0">
                <a:solidFill>
                  <a:schemeClr val="bg1"/>
                </a:solidFill>
                <a:latin typeface="Calibri" panose="020F0502020204030204" pitchFamily="34" charset="0"/>
              </a:endParaRPr>
            </a:p>
            <a:p>
              <a:pPr fontAlgn="b"/>
              <a:r>
                <a:rPr lang="es-MX" dirty="0">
                  <a:solidFill>
                    <a:schemeClr val="bg1"/>
                  </a:solidFill>
                </a:rPr>
                <a:t>46 Comercio al por menor</a:t>
              </a:r>
            </a:p>
            <a:p>
              <a:pPr fontAlgn="b"/>
              <a:endParaRPr lang="en-US" dirty="0">
                <a:solidFill>
                  <a:schemeClr val="bg1"/>
                </a:solidFill>
                <a:latin typeface="Calibri" panose="020F0502020204030204" pitchFamily="34" charset="0"/>
              </a:endParaRPr>
            </a:p>
            <a:p>
              <a:pPr fontAlgn="b"/>
              <a:r>
                <a:rPr lang="es-MX" dirty="0">
                  <a:solidFill>
                    <a:schemeClr val="bg1"/>
                  </a:solidFill>
                </a:rPr>
                <a:t>48 - 49 transportes correos y almacenamiento</a:t>
              </a:r>
            </a:p>
            <a:p>
              <a:pPr fontAlgn="b"/>
              <a:endParaRPr lang="en-US" dirty="0">
                <a:solidFill>
                  <a:schemeClr val="bg1"/>
                </a:solidFill>
                <a:latin typeface="Calibri" panose="020F0502020204030204" pitchFamily="34" charset="0"/>
              </a:endParaRPr>
            </a:p>
            <a:p>
              <a:pPr fontAlgn="b"/>
              <a:r>
                <a:rPr lang="es-MX" dirty="0">
                  <a:solidFill>
                    <a:schemeClr val="bg1"/>
                  </a:solidFill>
                </a:rPr>
                <a:t>51 Información en medios masivos</a:t>
              </a:r>
              <a:endParaRPr lang="es-MX" dirty="0">
                <a:solidFill>
                  <a:schemeClr val="bg1"/>
                </a:solidFill>
                <a:latin typeface="Calibri" panose="020F0502020204030204" pitchFamily="34" charset="0"/>
              </a:endParaRPr>
            </a:p>
            <a:p>
              <a:pPr fontAlgn="b"/>
              <a:endParaRPr lang="es-MX" dirty="0">
                <a:solidFill>
                  <a:schemeClr val="bg1"/>
                </a:solidFill>
                <a:latin typeface="Calibri" panose="020F0502020204030204" pitchFamily="34" charset="0"/>
              </a:endParaRPr>
            </a:p>
            <a:p>
              <a:pPr fontAlgn="b"/>
              <a:endParaRPr lang="es-MX" dirty="0">
                <a:solidFill>
                  <a:schemeClr val="bg1"/>
                </a:solidFill>
                <a:latin typeface="Calibri" panose="020F0502020204030204" pitchFamily="34" charset="0"/>
              </a:endParaRPr>
            </a:p>
            <a:p>
              <a:pPr fontAlgn="b"/>
              <a:endParaRPr lang="es-MX" dirty="0">
                <a:solidFill>
                  <a:schemeClr val="bg1"/>
                </a:solidFill>
                <a:latin typeface="Calibri" panose="020F0502020204030204" pitchFamily="34" charset="0"/>
              </a:endParaRPr>
            </a:p>
            <a:p>
              <a:pPr fontAlgn="b"/>
              <a:endParaRPr lang="es-MX" dirty="0">
                <a:solidFill>
                  <a:schemeClr val="bg1"/>
                </a:solidFill>
                <a:latin typeface="Calibri" panose="020F0502020204030204" pitchFamily="34" charset="0"/>
              </a:endParaRPr>
            </a:p>
            <a:p>
              <a:pPr fontAlgn="b"/>
              <a:endParaRPr lang="es-MX" dirty="0">
                <a:solidFill>
                  <a:schemeClr val="bg1"/>
                </a:solidFill>
                <a:latin typeface="Calibri" panose="020F0502020204030204" pitchFamily="34" charset="0"/>
              </a:endParaRPr>
            </a:p>
          </p:txBody>
        </p:sp>
      </p:grpSp>
      <p:grpSp>
        <p:nvGrpSpPr>
          <p:cNvPr id="10" name="Grupo 9">
            <a:extLst>
              <a:ext uri="{FF2B5EF4-FFF2-40B4-BE49-F238E27FC236}">
                <a16:creationId xmlns="" xmlns:a16="http://schemas.microsoft.com/office/drawing/2014/main" id="{A04028C9-DBDB-4E3C-ACC8-59C85D0AE937}"/>
              </a:ext>
            </a:extLst>
          </p:cNvPr>
          <p:cNvGrpSpPr/>
          <p:nvPr/>
        </p:nvGrpSpPr>
        <p:grpSpPr>
          <a:xfrm rot="704617">
            <a:off x="5213728" y="1235938"/>
            <a:ext cx="5669459" cy="6927893"/>
            <a:chOff x="469888" y="846264"/>
            <a:chExt cx="5669459" cy="6927893"/>
          </a:xfrm>
        </p:grpSpPr>
        <p:pic>
          <p:nvPicPr>
            <p:cNvPr id="11" name="Picture 4" descr="notes icon">
              <a:extLst>
                <a:ext uri="{FF2B5EF4-FFF2-40B4-BE49-F238E27FC236}">
                  <a16:creationId xmlns="" xmlns:a16="http://schemas.microsoft.com/office/drawing/2014/main" id="{33D9A7EE-BB3B-4EB7-9366-FA2DB04170B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9888" y="846264"/>
              <a:ext cx="5669459" cy="5669459"/>
            </a:xfrm>
            <a:prstGeom prst="rect">
              <a:avLst/>
            </a:prstGeom>
            <a:noFill/>
            <a:extLst>
              <a:ext uri="{909E8E84-426E-40DD-AFC4-6F175D3DCCD1}">
                <a14:hiddenFill xmlns:a14="http://schemas.microsoft.com/office/drawing/2010/main">
                  <a:solidFill>
                    <a:srgbClr val="FFFFFF"/>
                  </a:solidFill>
                </a14:hiddenFill>
              </a:ext>
            </a:extLst>
          </p:spPr>
        </p:pic>
        <p:sp>
          <p:nvSpPr>
            <p:cNvPr id="12" name="Rectángulo 11">
              <a:extLst>
                <a:ext uri="{FF2B5EF4-FFF2-40B4-BE49-F238E27FC236}">
                  <a16:creationId xmlns="" xmlns:a16="http://schemas.microsoft.com/office/drawing/2014/main" id="{F3F2C50F-7F39-4045-A87A-5FC0470837CE}"/>
                </a:ext>
              </a:extLst>
            </p:cNvPr>
            <p:cNvSpPr/>
            <p:nvPr/>
          </p:nvSpPr>
          <p:spPr>
            <a:xfrm rot="20872327">
              <a:off x="1803430" y="1864847"/>
              <a:ext cx="3564448" cy="5909310"/>
            </a:xfrm>
            <a:prstGeom prst="rect">
              <a:avLst/>
            </a:prstGeom>
          </p:spPr>
          <p:txBody>
            <a:bodyPr wrap="square">
              <a:spAutoFit/>
            </a:bodyPr>
            <a:lstStyle/>
            <a:p>
              <a:pPr fontAlgn="b"/>
              <a:r>
                <a:rPr lang="es-MX" dirty="0">
                  <a:solidFill>
                    <a:schemeClr val="bg1"/>
                  </a:solidFill>
                </a:rPr>
                <a:t>53 Servicios inmobiliarios y de alquiler de bienes muebles e intangibles</a:t>
              </a:r>
              <a:endParaRPr lang="es-MX" dirty="0">
                <a:solidFill>
                  <a:schemeClr val="bg1"/>
                </a:solidFill>
                <a:latin typeface="Calibri" panose="020F0502020204030204" pitchFamily="34" charset="0"/>
              </a:endParaRPr>
            </a:p>
            <a:p>
              <a:pPr fontAlgn="b"/>
              <a:endParaRPr lang="en-US" dirty="0">
                <a:solidFill>
                  <a:schemeClr val="bg1"/>
                </a:solidFill>
                <a:latin typeface="Calibri" panose="020F0502020204030204" pitchFamily="34" charset="0"/>
              </a:endParaRPr>
            </a:p>
            <a:p>
              <a:pPr fontAlgn="b"/>
              <a:r>
                <a:rPr lang="es-MX" dirty="0">
                  <a:solidFill>
                    <a:schemeClr val="bg1"/>
                  </a:solidFill>
                </a:rPr>
                <a:t>54 Servicios profesionales científicos y técnicos</a:t>
              </a:r>
            </a:p>
            <a:p>
              <a:pPr fontAlgn="b"/>
              <a:endParaRPr lang="en-US" dirty="0">
                <a:solidFill>
                  <a:schemeClr val="bg1"/>
                </a:solidFill>
                <a:latin typeface="Calibri" panose="020F0502020204030204" pitchFamily="34" charset="0"/>
              </a:endParaRPr>
            </a:p>
            <a:p>
              <a:pPr fontAlgn="b"/>
              <a:r>
                <a:rPr lang="es-MX" dirty="0">
                  <a:solidFill>
                    <a:schemeClr val="bg1"/>
                  </a:solidFill>
                </a:rPr>
                <a:t>71 Servicios de esparcimiento culturales y deportivos y otros servicios recreativos</a:t>
              </a:r>
            </a:p>
            <a:p>
              <a:pPr fontAlgn="b"/>
              <a:endParaRPr lang="en-US" dirty="0">
                <a:solidFill>
                  <a:schemeClr val="bg1"/>
                </a:solidFill>
                <a:latin typeface="Calibri" panose="020F0502020204030204" pitchFamily="34" charset="0"/>
              </a:endParaRPr>
            </a:p>
            <a:p>
              <a:pPr fontAlgn="b"/>
              <a:r>
                <a:rPr lang="es-MX" dirty="0">
                  <a:solidFill>
                    <a:schemeClr val="bg1"/>
                  </a:solidFill>
                </a:rPr>
                <a:t>72 Servicios de alojamiento temporal y de preparación de alimentos y bebidas</a:t>
              </a:r>
              <a:endParaRPr lang="es-MX" dirty="0">
                <a:solidFill>
                  <a:schemeClr val="bg1"/>
                </a:solidFill>
                <a:latin typeface="Calibri" panose="020F0502020204030204" pitchFamily="34" charset="0"/>
              </a:endParaRPr>
            </a:p>
            <a:p>
              <a:pPr fontAlgn="b"/>
              <a:endParaRPr lang="es-MX" dirty="0">
                <a:solidFill>
                  <a:schemeClr val="bg1"/>
                </a:solidFill>
                <a:latin typeface="Calibri" panose="020F0502020204030204" pitchFamily="34" charset="0"/>
              </a:endParaRPr>
            </a:p>
            <a:p>
              <a:pPr fontAlgn="b"/>
              <a:endParaRPr lang="es-MX" dirty="0">
                <a:solidFill>
                  <a:schemeClr val="bg1"/>
                </a:solidFill>
                <a:latin typeface="Calibri" panose="020F0502020204030204" pitchFamily="34" charset="0"/>
              </a:endParaRPr>
            </a:p>
            <a:p>
              <a:pPr fontAlgn="b"/>
              <a:endParaRPr lang="es-MX" dirty="0">
                <a:solidFill>
                  <a:schemeClr val="bg1"/>
                </a:solidFill>
                <a:latin typeface="Calibri" panose="020F0502020204030204" pitchFamily="34" charset="0"/>
              </a:endParaRPr>
            </a:p>
            <a:p>
              <a:pPr fontAlgn="b"/>
              <a:endParaRPr lang="es-MX" dirty="0">
                <a:solidFill>
                  <a:schemeClr val="bg1"/>
                </a:solidFill>
                <a:latin typeface="Calibri" panose="020F0502020204030204" pitchFamily="34" charset="0"/>
              </a:endParaRPr>
            </a:p>
            <a:p>
              <a:pPr fontAlgn="b"/>
              <a:endParaRPr lang="es-MX" dirty="0">
                <a:solidFill>
                  <a:schemeClr val="bg1"/>
                </a:solidFill>
                <a:latin typeface="Calibri" panose="020F0502020204030204" pitchFamily="34" charset="0"/>
              </a:endParaRPr>
            </a:p>
            <a:p>
              <a:pPr fontAlgn="b"/>
              <a:endParaRPr lang="es-MX" dirty="0">
                <a:solidFill>
                  <a:schemeClr val="bg1"/>
                </a:solidFill>
                <a:latin typeface="Calibri" panose="020F0502020204030204" pitchFamily="34" charset="0"/>
              </a:endParaRPr>
            </a:p>
            <a:p>
              <a:pPr fontAlgn="b"/>
              <a:endParaRPr lang="es-MX" dirty="0">
                <a:solidFill>
                  <a:schemeClr val="bg1"/>
                </a:solidFill>
                <a:latin typeface="Calibri" panose="020F0502020204030204" pitchFamily="34" charset="0"/>
              </a:endParaRPr>
            </a:p>
          </p:txBody>
        </p:sp>
      </p:grpSp>
      <p:sp>
        <p:nvSpPr>
          <p:cNvPr id="4" name="CuadroTexto 3">
            <a:extLst>
              <a:ext uri="{FF2B5EF4-FFF2-40B4-BE49-F238E27FC236}">
                <a16:creationId xmlns="" xmlns:a16="http://schemas.microsoft.com/office/drawing/2014/main" id="{8F083B9A-FBA4-4F8D-82BD-57C8E4B252F0}"/>
              </a:ext>
            </a:extLst>
          </p:cNvPr>
          <p:cNvSpPr txBox="1"/>
          <p:nvPr/>
        </p:nvSpPr>
        <p:spPr>
          <a:xfrm>
            <a:off x="2633934" y="6488668"/>
            <a:ext cx="6945363" cy="369332"/>
          </a:xfrm>
          <a:prstGeom prst="rect">
            <a:avLst/>
          </a:prstGeom>
          <a:noFill/>
        </p:spPr>
        <p:txBody>
          <a:bodyPr wrap="none" rtlCol="0">
            <a:spAutoFit/>
          </a:bodyPr>
          <a:lstStyle/>
          <a:p>
            <a:r>
              <a:rPr lang="es-MX" dirty="0"/>
              <a:t>Fuente: Sistema de Clasificación Industrial de América del Norte</a:t>
            </a:r>
            <a:r>
              <a:rPr lang="es-MX" dirty="0" smtClean="0"/>
              <a:t>. INEGI </a:t>
            </a:r>
            <a:endParaRPr lang="es-MX" dirty="0"/>
          </a:p>
        </p:txBody>
      </p:sp>
      <p:sp>
        <p:nvSpPr>
          <p:cNvPr id="5" name="Marcador de número de diapositiva 4">
            <a:extLst>
              <a:ext uri="{FF2B5EF4-FFF2-40B4-BE49-F238E27FC236}">
                <a16:creationId xmlns="" xmlns:a16="http://schemas.microsoft.com/office/drawing/2014/main" id="{391C1C51-3723-4757-8FAF-CAF850092A8D}"/>
              </a:ext>
            </a:extLst>
          </p:cNvPr>
          <p:cNvSpPr>
            <a:spLocks noGrp="1"/>
          </p:cNvSpPr>
          <p:nvPr>
            <p:ph type="sldNum" sz="quarter" idx="12"/>
          </p:nvPr>
        </p:nvSpPr>
        <p:spPr/>
        <p:txBody>
          <a:bodyPr/>
          <a:lstStyle/>
          <a:p>
            <a:r>
              <a:rPr lang="en-US" dirty="0" smtClean="0"/>
              <a:t> </a:t>
            </a:r>
            <a:fld id="{6D22F896-40B5-4ADD-8801-0D06FADFA095}" type="slidenum">
              <a:rPr lang="en-US" smtClean="0"/>
              <a:t>5</a:t>
            </a:fld>
            <a:endParaRPr lang="en-US" dirty="0"/>
          </a:p>
        </p:txBody>
      </p:sp>
    </p:spTree>
    <p:extLst>
      <p:ext uri="{BB962C8B-B14F-4D97-AF65-F5344CB8AC3E}">
        <p14:creationId xmlns:p14="http://schemas.microsoft.com/office/powerpoint/2010/main" val="17143466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MX" sz="2400" b="1" dirty="0">
                <a:solidFill>
                  <a:schemeClr val="accent6"/>
                </a:solidFill>
                <a:latin typeface="Arial" panose="020B0604020202020204" pitchFamily="34" charset="0"/>
                <a:cs typeface="Arial" panose="020B0604020202020204" pitchFamily="34" charset="0"/>
              </a:rPr>
              <a:t>Consideraciones del Modelo de Dunn o de Cambio y Participación</a:t>
            </a:r>
            <a:r>
              <a:rPr lang="es-MX" sz="2400" dirty="0">
                <a:solidFill>
                  <a:srgbClr val="FFC000"/>
                </a:solidFill>
                <a:latin typeface="Arial" panose="020B0604020202020204" pitchFamily="34" charset="0"/>
                <a:cs typeface="Arial" panose="020B0604020202020204" pitchFamily="34" charset="0"/>
              </a:rPr>
              <a:t/>
            </a:r>
            <a:br>
              <a:rPr lang="es-MX" sz="2400" dirty="0">
                <a:solidFill>
                  <a:srgbClr val="FFC000"/>
                </a:solidFill>
                <a:latin typeface="Arial" panose="020B0604020202020204" pitchFamily="34" charset="0"/>
                <a:cs typeface="Arial" panose="020B0604020202020204" pitchFamily="34" charset="0"/>
              </a:rPr>
            </a:br>
            <a:endParaRPr lang="es-MX" sz="2400" dirty="0">
              <a:solidFill>
                <a:srgbClr val="FFC000"/>
              </a:solidFill>
              <a:latin typeface="Arial" panose="020B0604020202020204" pitchFamily="34" charset="0"/>
              <a:cs typeface="Arial" panose="020B0604020202020204" pitchFamily="34" charset="0"/>
            </a:endParaRPr>
          </a:p>
        </p:txBody>
      </p:sp>
      <p:sp>
        <p:nvSpPr>
          <p:cNvPr id="5" name="Marcador de contenido 4">
            <a:extLst>
              <a:ext uri="{FF2B5EF4-FFF2-40B4-BE49-F238E27FC236}">
                <a16:creationId xmlns="" xmlns:a16="http://schemas.microsoft.com/office/drawing/2014/main" id="{8049B8BC-B7B4-413E-A33A-500C33424308}"/>
              </a:ext>
            </a:extLst>
          </p:cNvPr>
          <p:cNvSpPr>
            <a:spLocks noGrp="1"/>
          </p:cNvSpPr>
          <p:nvPr>
            <p:ph idx="1"/>
          </p:nvPr>
        </p:nvSpPr>
        <p:spPr>
          <a:xfrm>
            <a:off x="838200" y="1505585"/>
            <a:ext cx="10233800" cy="4351338"/>
          </a:xfrm>
        </p:spPr>
        <p:txBody>
          <a:bodyPr/>
          <a:lstStyle/>
          <a:p>
            <a:pPr marL="0" indent="0" algn="just">
              <a:buNone/>
            </a:pPr>
            <a:endParaRPr lang="es-MX" b="1" dirty="0">
              <a:latin typeface="Arial" panose="020B0604020202020204" pitchFamily="34" charset="0"/>
              <a:cs typeface="Arial" panose="020B0604020202020204" pitchFamily="34" charset="0"/>
            </a:endParaRPr>
          </a:p>
          <a:p>
            <a:pPr algn="just">
              <a:buFont typeface="Wingdings" panose="05000000000000000000" pitchFamily="2" charset="2"/>
              <a:buChar char="ü"/>
            </a:pPr>
            <a:r>
              <a:rPr lang="es-MX" dirty="0">
                <a:latin typeface="Arial" panose="020B0604020202020204" pitchFamily="34" charset="0"/>
                <a:cs typeface="Arial" panose="020B0604020202020204" pitchFamily="34" charset="0"/>
              </a:rPr>
              <a:t>Se caracteriza el mercado de trabajo en función de las principales actividades económicas</a:t>
            </a:r>
          </a:p>
          <a:p>
            <a:pPr algn="just">
              <a:buFont typeface="Wingdings" panose="05000000000000000000" pitchFamily="2" charset="2"/>
              <a:buChar char="ü"/>
            </a:pPr>
            <a:endParaRPr lang="es-MX" dirty="0">
              <a:latin typeface="Arial" panose="020B0604020202020204" pitchFamily="34" charset="0"/>
              <a:cs typeface="Arial" panose="020B0604020202020204" pitchFamily="34" charset="0"/>
            </a:endParaRPr>
          </a:p>
          <a:p>
            <a:pPr algn="just">
              <a:buFont typeface="Wingdings" panose="05000000000000000000" pitchFamily="2" charset="2"/>
              <a:buChar char="ü"/>
            </a:pPr>
            <a:r>
              <a:rPr lang="es-MX" dirty="0">
                <a:latin typeface="Arial" panose="020B0604020202020204" pitchFamily="34" charset="0"/>
                <a:cs typeface="Arial" panose="020B0604020202020204" pitchFamily="34" charset="0"/>
              </a:rPr>
              <a:t>Se utiliza como marco de comparación dos espacios geográficos de diferente tamaño</a:t>
            </a:r>
          </a:p>
          <a:p>
            <a:pPr algn="just">
              <a:buFont typeface="Wingdings" panose="05000000000000000000" pitchFamily="2" charset="2"/>
              <a:buChar char="ü"/>
            </a:pPr>
            <a:endParaRPr lang="es-MX" b="1" dirty="0">
              <a:latin typeface="Arial" panose="020B0604020202020204" pitchFamily="34" charset="0"/>
              <a:cs typeface="Arial" panose="020B0604020202020204" pitchFamily="34" charset="0"/>
            </a:endParaRPr>
          </a:p>
          <a:p>
            <a:pPr algn="just">
              <a:buFont typeface="Wingdings" panose="05000000000000000000" pitchFamily="2" charset="2"/>
              <a:buChar char="ü"/>
            </a:pPr>
            <a:r>
              <a:rPr lang="es-MX" dirty="0">
                <a:latin typeface="Arial" panose="020B0604020202020204" pitchFamily="34" charset="0"/>
                <a:cs typeface="Arial" panose="020B0604020202020204" pitchFamily="34" charset="0"/>
              </a:rPr>
              <a:t>Se utilizara como indicador básico la concentración territorial del empleo</a:t>
            </a:r>
          </a:p>
          <a:p>
            <a:pPr algn="just"/>
            <a:endParaRPr lang="es-MX" dirty="0"/>
          </a:p>
        </p:txBody>
      </p:sp>
      <p:sp>
        <p:nvSpPr>
          <p:cNvPr id="3" name="Marcador de número de diapositiva 2">
            <a:extLst>
              <a:ext uri="{FF2B5EF4-FFF2-40B4-BE49-F238E27FC236}">
                <a16:creationId xmlns="" xmlns:a16="http://schemas.microsoft.com/office/drawing/2014/main" id="{4C477F4F-D553-4E64-B0EB-4488D154C165}"/>
              </a:ext>
            </a:extLst>
          </p:cNvPr>
          <p:cNvSpPr>
            <a:spLocks noGrp="1"/>
          </p:cNvSpPr>
          <p:nvPr>
            <p:ph type="sldNum" sz="quarter" idx="12"/>
          </p:nvPr>
        </p:nvSpPr>
        <p:spPr/>
        <p:txBody>
          <a:bodyPr/>
          <a:lstStyle/>
          <a:p>
            <a:fld id="{6D22F896-40B5-4ADD-8801-0D06FADFA095}" type="slidenum">
              <a:rPr lang="en-US" smtClean="0"/>
              <a:t>6</a:t>
            </a:fld>
            <a:endParaRPr lang="en-US" dirty="0"/>
          </a:p>
        </p:txBody>
      </p:sp>
    </p:spTree>
    <p:extLst>
      <p:ext uri="{BB962C8B-B14F-4D97-AF65-F5344CB8AC3E}">
        <p14:creationId xmlns:p14="http://schemas.microsoft.com/office/powerpoint/2010/main" val="16486596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7B4684F3-CBCA-48E9-86E0-D63257AA7D7B}"/>
              </a:ext>
            </a:extLst>
          </p:cNvPr>
          <p:cNvSpPr>
            <a:spLocks noGrp="1"/>
          </p:cNvSpPr>
          <p:nvPr>
            <p:ph type="title"/>
          </p:nvPr>
        </p:nvSpPr>
        <p:spPr/>
        <p:txBody>
          <a:bodyPr>
            <a:normAutofit fontScale="90000"/>
          </a:bodyPr>
          <a:lstStyle/>
          <a:p>
            <a:r>
              <a:rPr lang="es-MX" dirty="0">
                <a:solidFill>
                  <a:schemeClr val="accent6"/>
                </a:solidFill>
              </a:rPr>
              <a:t>Elementos del Modelo de Dunn o de Cambio y Participación</a:t>
            </a:r>
          </a:p>
        </p:txBody>
      </p:sp>
      <p:graphicFrame>
        <p:nvGraphicFramePr>
          <p:cNvPr id="4" name="Marcador de contenido 3">
            <a:extLst>
              <a:ext uri="{FF2B5EF4-FFF2-40B4-BE49-F238E27FC236}">
                <a16:creationId xmlns="" xmlns:a16="http://schemas.microsoft.com/office/drawing/2014/main" id="{2BFA63B9-48A1-4F61-B12C-A8517DC3A516}"/>
              </a:ext>
            </a:extLst>
          </p:cNvPr>
          <p:cNvGraphicFramePr>
            <a:graphicFrameLocks noGrp="1"/>
          </p:cNvGraphicFramePr>
          <p:nvPr>
            <p:ph idx="1"/>
            <p:extLst>
              <p:ext uri="{D42A27DB-BD31-4B8C-83A1-F6EECF244321}">
                <p14:modId xmlns:p14="http://schemas.microsoft.com/office/powerpoint/2010/main" val="1656259977"/>
              </p:ext>
            </p:extLst>
          </p:nvPr>
        </p:nvGraphicFramePr>
        <p:xfrm>
          <a:off x="2461120" y="2466102"/>
          <a:ext cx="8892680" cy="372935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ectángulo 4">
            <a:extLst>
              <a:ext uri="{FF2B5EF4-FFF2-40B4-BE49-F238E27FC236}">
                <a16:creationId xmlns="" xmlns:a16="http://schemas.microsoft.com/office/drawing/2014/main" id="{68CD869F-F96D-42DB-9AAA-6FBBC26D1BD4}"/>
              </a:ext>
            </a:extLst>
          </p:cNvPr>
          <p:cNvSpPr/>
          <p:nvPr/>
        </p:nvSpPr>
        <p:spPr>
          <a:xfrm>
            <a:off x="838200" y="1893729"/>
            <a:ext cx="3220753" cy="369332"/>
          </a:xfrm>
          <a:prstGeom prst="rect">
            <a:avLst/>
          </a:prstGeom>
        </p:spPr>
        <p:txBody>
          <a:bodyPr wrap="none">
            <a:spAutoFit/>
          </a:bodyPr>
          <a:lstStyle/>
          <a:p>
            <a:pPr lvl="0"/>
            <a:r>
              <a:rPr lang="es-MX" dirty="0"/>
              <a:t>El modelo estudia dos aspectos:</a:t>
            </a:r>
          </a:p>
        </p:txBody>
      </p:sp>
      <p:sp>
        <p:nvSpPr>
          <p:cNvPr id="3" name="Marcador de número de diapositiva 2">
            <a:extLst>
              <a:ext uri="{FF2B5EF4-FFF2-40B4-BE49-F238E27FC236}">
                <a16:creationId xmlns="" xmlns:a16="http://schemas.microsoft.com/office/drawing/2014/main" id="{7A718690-B08A-4289-BDBE-8C475972F5F2}"/>
              </a:ext>
            </a:extLst>
          </p:cNvPr>
          <p:cNvSpPr>
            <a:spLocks noGrp="1"/>
          </p:cNvSpPr>
          <p:nvPr>
            <p:ph type="sldNum" sz="quarter" idx="12"/>
          </p:nvPr>
        </p:nvSpPr>
        <p:spPr/>
        <p:txBody>
          <a:bodyPr/>
          <a:lstStyle/>
          <a:p>
            <a:fld id="{6D22F896-40B5-4ADD-8801-0D06FADFA095}" type="slidenum">
              <a:rPr lang="en-US" smtClean="0"/>
              <a:t>7</a:t>
            </a:fld>
            <a:endParaRPr lang="en-US" dirty="0"/>
          </a:p>
        </p:txBody>
      </p:sp>
    </p:spTree>
    <p:extLst>
      <p:ext uri="{BB962C8B-B14F-4D97-AF65-F5344CB8AC3E}">
        <p14:creationId xmlns:p14="http://schemas.microsoft.com/office/powerpoint/2010/main" val="39741073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FD0805DD-0142-41B3-A5C0-46E6347D9CA1}"/>
              </a:ext>
            </a:extLst>
          </p:cNvPr>
          <p:cNvSpPr>
            <a:spLocks noGrp="1"/>
          </p:cNvSpPr>
          <p:nvPr>
            <p:ph type="title"/>
          </p:nvPr>
        </p:nvSpPr>
        <p:spPr>
          <a:xfrm>
            <a:off x="5772150" y="574675"/>
            <a:ext cx="5581650" cy="5407025"/>
          </a:xfrm>
        </p:spPr>
        <p:txBody>
          <a:bodyPr>
            <a:normAutofit/>
          </a:bodyPr>
          <a:lstStyle/>
          <a:p>
            <a:pPr algn="ctr"/>
            <a:r>
              <a:rPr lang="es-MX" dirty="0">
                <a:solidFill>
                  <a:schemeClr val="accent6"/>
                </a:solidFill>
              </a:rPr>
              <a:t>Pasos a seguir </a:t>
            </a:r>
            <a:br>
              <a:rPr lang="es-MX" dirty="0">
                <a:solidFill>
                  <a:schemeClr val="accent6"/>
                </a:solidFill>
              </a:rPr>
            </a:br>
            <a:r>
              <a:rPr lang="es-MX" dirty="0">
                <a:solidFill>
                  <a:schemeClr val="accent6"/>
                </a:solidFill>
              </a:rPr>
              <a:t>para aplicar el modelo de Dunn o de Cambio y Participación</a:t>
            </a:r>
          </a:p>
        </p:txBody>
      </p:sp>
      <p:pic>
        <p:nvPicPr>
          <p:cNvPr id="8" name="Picture 2" descr="Strichmännchen Serie Pumpy / Puzzle">
            <a:extLst>
              <a:ext uri="{FF2B5EF4-FFF2-40B4-BE49-F238E27FC236}">
                <a16:creationId xmlns="" xmlns:a16="http://schemas.microsoft.com/office/drawing/2014/main" id="{22D72755-4218-4946-8A06-905E406F96BA}"/>
              </a:ext>
            </a:extLst>
          </p:cNvPr>
          <p:cNvPicPr>
            <a:picLocks noChangeAspect="1" noChangeArrowheads="1"/>
          </p:cNvPicPr>
          <p:nvPr/>
        </p:nvPicPr>
        <p:blipFill>
          <a:blip r:embed="rId3">
            <a:extLst>
              <a:ext uri="{BEBA8EAE-BF5A-486C-A8C5-ECC9F3942E4B}">
                <a14:imgProps xmlns:a14="http://schemas.microsoft.com/office/drawing/2010/main">
                  <a14:imgLayer r:embed="rId4">
                    <a14:imgEffect>
                      <a14:saturation sat="400000"/>
                    </a14:imgEffect>
                  </a14:imgLayer>
                </a14:imgProps>
              </a:ext>
              <a:ext uri="{28A0092B-C50C-407E-A947-70E740481C1C}">
                <a14:useLocalDpi xmlns:a14="http://schemas.microsoft.com/office/drawing/2010/main" val="0"/>
              </a:ext>
            </a:extLst>
          </a:blip>
          <a:srcRect/>
          <a:stretch>
            <a:fillRect/>
          </a:stretch>
        </p:blipFill>
        <p:spPr bwMode="auto">
          <a:xfrm>
            <a:off x="941386" y="574675"/>
            <a:ext cx="4487863" cy="491013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scene3d>
            <a:camera prst="isometricOffAxis1Right"/>
            <a:lightRig rig="threePt" dir="t"/>
          </a:scene3d>
          <a:extLst/>
        </p:spPr>
      </p:pic>
      <p:sp>
        <p:nvSpPr>
          <p:cNvPr id="3" name="Marcador de número de diapositiva 2">
            <a:extLst>
              <a:ext uri="{FF2B5EF4-FFF2-40B4-BE49-F238E27FC236}">
                <a16:creationId xmlns="" xmlns:a16="http://schemas.microsoft.com/office/drawing/2014/main" id="{9AE0A6B4-71F4-4A8B-9F82-E6A306FC5CAF}"/>
              </a:ext>
            </a:extLst>
          </p:cNvPr>
          <p:cNvSpPr>
            <a:spLocks noGrp="1"/>
          </p:cNvSpPr>
          <p:nvPr>
            <p:ph type="sldNum" sz="quarter" idx="12"/>
          </p:nvPr>
        </p:nvSpPr>
        <p:spPr/>
        <p:txBody>
          <a:bodyPr/>
          <a:lstStyle/>
          <a:p>
            <a:fld id="{6D22F896-40B5-4ADD-8801-0D06FADFA095}" type="slidenum">
              <a:rPr lang="en-US" smtClean="0"/>
              <a:t>8</a:t>
            </a:fld>
            <a:endParaRPr lang="en-US" dirty="0"/>
          </a:p>
        </p:txBody>
      </p:sp>
    </p:spTree>
    <p:extLst>
      <p:ext uri="{BB962C8B-B14F-4D97-AF65-F5344CB8AC3E}">
        <p14:creationId xmlns:p14="http://schemas.microsoft.com/office/powerpoint/2010/main" val="10909398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 xmlns:a16="http://schemas.microsoft.com/office/drawing/2014/main" id="{CD431E9D-889C-4BC3-ADB1-42B1CA60F529}"/>
              </a:ext>
            </a:extLst>
          </p:cNvPr>
          <p:cNvSpPr>
            <a:spLocks noGrp="1"/>
          </p:cNvSpPr>
          <p:nvPr>
            <p:ph type="title"/>
          </p:nvPr>
        </p:nvSpPr>
        <p:spPr/>
        <p:txBody>
          <a:bodyPr/>
          <a:lstStyle/>
          <a:p>
            <a:r>
              <a:rPr lang="es-MX" dirty="0">
                <a:solidFill>
                  <a:schemeClr val="accent6"/>
                </a:solidFill>
              </a:rPr>
              <a:t>Paso 1. Índice de Crecimiento</a:t>
            </a:r>
          </a:p>
        </p:txBody>
      </p:sp>
      <p:grpSp>
        <p:nvGrpSpPr>
          <p:cNvPr id="6" name="Grupo 5">
            <a:extLst>
              <a:ext uri="{FF2B5EF4-FFF2-40B4-BE49-F238E27FC236}">
                <a16:creationId xmlns="" xmlns:a16="http://schemas.microsoft.com/office/drawing/2014/main" id="{3E0C6751-E17A-4A1A-A537-060853298E9A}"/>
              </a:ext>
            </a:extLst>
          </p:cNvPr>
          <p:cNvGrpSpPr/>
          <p:nvPr/>
        </p:nvGrpSpPr>
        <p:grpSpPr>
          <a:xfrm>
            <a:off x="1421969" y="2589347"/>
            <a:ext cx="9348061" cy="4082333"/>
            <a:chOff x="1702553" y="3789497"/>
            <a:chExt cx="9348061" cy="4082333"/>
          </a:xfrm>
        </p:grpSpPr>
        <p:sp>
          <p:nvSpPr>
            <p:cNvPr id="5" name="CuadroTexto 4">
              <a:extLst>
                <a:ext uri="{FF2B5EF4-FFF2-40B4-BE49-F238E27FC236}">
                  <a16:creationId xmlns="" xmlns:a16="http://schemas.microsoft.com/office/drawing/2014/main" id="{D7402C24-E7B2-45C6-A49B-56B348B43189}"/>
                </a:ext>
              </a:extLst>
            </p:cNvPr>
            <p:cNvSpPr txBox="1"/>
            <p:nvPr/>
          </p:nvSpPr>
          <p:spPr>
            <a:xfrm>
              <a:off x="1702553" y="3789497"/>
              <a:ext cx="4762500" cy="369332"/>
            </a:xfrm>
            <a:prstGeom prst="rect">
              <a:avLst/>
            </a:prstGeom>
            <a:noFill/>
          </p:spPr>
          <p:txBody>
            <a:bodyPr wrap="square" rtlCol="0">
              <a:spAutoFit/>
            </a:bodyPr>
            <a:lstStyle/>
            <a:p>
              <a:r>
                <a:rPr lang="es-MX" dirty="0">
                  <a:solidFill>
                    <a:schemeClr val="accent6"/>
                  </a:solidFill>
                </a:rPr>
                <a:t>Tabla 1</a:t>
              </a:r>
            </a:p>
          </p:txBody>
        </p:sp>
        <p:pic>
          <p:nvPicPr>
            <p:cNvPr id="7" name="Imagen 6">
              <a:extLst>
                <a:ext uri="{FF2B5EF4-FFF2-40B4-BE49-F238E27FC236}">
                  <a16:creationId xmlns="" xmlns:a16="http://schemas.microsoft.com/office/drawing/2014/main" id="{7C93BC53-310F-442E-A4CF-1A884C6BCABA}"/>
                </a:ext>
              </a:extLst>
            </p:cNvPr>
            <p:cNvPicPr>
              <a:picLocks noChangeAspect="1"/>
            </p:cNvPicPr>
            <p:nvPr/>
          </p:nvPicPr>
          <p:blipFill>
            <a:blip r:embed="rId3">
              <a:duotone>
                <a:schemeClr val="accent6">
                  <a:shade val="45000"/>
                  <a:satMod val="135000"/>
                </a:schemeClr>
                <a:prstClr val="white"/>
              </a:duotone>
            </a:blip>
            <a:stretch>
              <a:fillRect/>
            </a:stretch>
          </p:blipFill>
          <p:spPr>
            <a:xfrm>
              <a:off x="1702553" y="4380495"/>
              <a:ext cx="9348061" cy="3491335"/>
            </a:xfrm>
            <a:prstGeom prst="rect">
              <a:avLst/>
            </a:prstGeom>
          </p:spPr>
        </p:pic>
      </p:grpSp>
      <p:sp>
        <p:nvSpPr>
          <p:cNvPr id="4" name="Rectángulo 3">
            <a:extLst>
              <a:ext uri="{FF2B5EF4-FFF2-40B4-BE49-F238E27FC236}">
                <a16:creationId xmlns="" xmlns:a16="http://schemas.microsoft.com/office/drawing/2014/main" id="{41624BC8-E70E-455E-B54C-91B133C349A6}"/>
              </a:ext>
            </a:extLst>
          </p:cNvPr>
          <p:cNvSpPr/>
          <p:nvPr/>
        </p:nvSpPr>
        <p:spPr>
          <a:xfrm>
            <a:off x="838200" y="1521264"/>
            <a:ext cx="10515600" cy="923330"/>
          </a:xfrm>
          <a:prstGeom prst="rect">
            <a:avLst/>
          </a:prstGeom>
        </p:spPr>
        <p:txBody>
          <a:bodyPr wrap="square">
            <a:spAutoFit/>
          </a:bodyPr>
          <a:lstStyle/>
          <a:p>
            <a:pPr algn="just"/>
            <a:r>
              <a:rPr lang="es-MX" dirty="0">
                <a:cs typeface="Arial" panose="020B0604020202020204" pitchFamily="34" charset="0"/>
              </a:rPr>
              <a:t>El modelo de Dunn ayuda a distinguir entre el efecto, proporcional (crecimiento igual al promedio nacional)  y  el  efecto diferencial (desviación absoluta al promedio nacional). Se requiere disponer de datos nacionales o estatales  del periodo anterior y presente en los diferentes sectores económicos y/o ramas.</a:t>
            </a:r>
          </a:p>
        </p:txBody>
      </p:sp>
      <p:sp>
        <p:nvSpPr>
          <p:cNvPr id="2" name="Marcador de número de diapositiva 1">
            <a:extLst>
              <a:ext uri="{FF2B5EF4-FFF2-40B4-BE49-F238E27FC236}">
                <a16:creationId xmlns="" xmlns:a16="http://schemas.microsoft.com/office/drawing/2014/main" id="{885AD57D-F25B-4046-8A03-56339A82AB06}"/>
              </a:ext>
            </a:extLst>
          </p:cNvPr>
          <p:cNvSpPr>
            <a:spLocks noGrp="1"/>
          </p:cNvSpPr>
          <p:nvPr>
            <p:ph type="sldNum" sz="quarter" idx="12"/>
          </p:nvPr>
        </p:nvSpPr>
        <p:spPr/>
        <p:txBody>
          <a:bodyPr/>
          <a:lstStyle/>
          <a:p>
            <a:fld id="{6D22F896-40B5-4ADD-8801-0D06FADFA095}" type="slidenum">
              <a:rPr lang="en-US" smtClean="0"/>
              <a:t>9</a:t>
            </a:fld>
            <a:endParaRPr lang="en-US" dirty="0"/>
          </a:p>
        </p:txBody>
      </p:sp>
    </p:spTree>
    <p:extLst>
      <p:ext uri="{BB962C8B-B14F-4D97-AF65-F5344CB8AC3E}">
        <p14:creationId xmlns:p14="http://schemas.microsoft.com/office/powerpoint/2010/main" val="900890927"/>
      </p:ext>
    </p:extLst>
  </p:cSld>
  <p:clrMapOvr>
    <a:masterClrMapping/>
  </p:clrMapOvr>
</p:sld>
</file>

<file path=ppt/theme/theme1.xml><?xml version="1.0" encoding="utf-8"?>
<a:theme xmlns:a="http://schemas.openxmlformats.org/drawingml/2006/main" name="Profundidad">
  <a:themeElements>
    <a:clrScheme name="Depth">
      <a:dk1>
        <a:sysClr val="windowText" lastClr="000000"/>
      </a:dk1>
      <a:lt1>
        <a:sysClr val="window" lastClr="FFFFFF"/>
      </a:lt1>
      <a:dk2>
        <a:srgbClr val="455F51"/>
      </a:dk2>
      <a:lt2>
        <a:srgbClr val="94D7E4"/>
      </a:lt2>
      <a:accent1>
        <a:srgbClr val="41AEBD"/>
      </a:accent1>
      <a:accent2>
        <a:srgbClr val="97E9D5"/>
      </a:accent2>
      <a:accent3>
        <a:srgbClr val="A2CF49"/>
      </a:accent3>
      <a:accent4>
        <a:srgbClr val="608F3D"/>
      </a:accent4>
      <a:accent5>
        <a:srgbClr val="F4DE3A"/>
      </a:accent5>
      <a:accent6>
        <a:srgbClr val="FCB11C"/>
      </a:accent6>
      <a:hlink>
        <a:srgbClr val="FBCA98"/>
      </a:hlink>
      <a:folHlink>
        <a:srgbClr val="D3B86D"/>
      </a:folHlink>
    </a:clrScheme>
    <a:fontScheme name="Depth">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epth">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epth" id="{7BEAFC2A-325C-49C4-AC08-2B765DA903F9}" vid="{1735E755-43E6-43AA-ABA2-C989ECC79AF5}"/>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Profundidad</Template>
  <TotalTime>740</TotalTime>
  <Words>3148</Words>
  <Application>Microsoft Office PowerPoint</Application>
  <PresentationFormat>Panorámica</PresentationFormat>
  <Paragraphs>242</Paragraphs>
  <Slides>31</Slides>
  <Notes>31</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31</vt:i4>
      </vt:variant>
    </vt:vector>
  </HeadingPairs>
  <TitlesOfParts>
    <vt:vector size="40" baseType="lpstr">
      <vt:lpstr>SimSun</vt:lpstr>
      <vt:lpstr>Arial</vt:lpstr>
      <vt:lpstr>Calibri</vt:lpstr>
      <vt:lpstr>Calisto MT (Cuerpo)</vt:lpstr>
      <vt:lpstr>Corbel</vt:lpstr>
      <vt:lpstr>Trebuchet MS</vt:lpstr>
      <vt:lpstr>Verdana</vt:lpstr>
      <vt:lpstr>Wingdings</vt:lpstr>
      <vt:lpstr>Profundidad</vt:lpstr>
      <vt:lpstr>Presentación de PowerPoint</vt:lpstr>
      <vt:lpstr>Presentación de PowerPoint</vt:lpstr>
      <vt:lpstr>Modelo de Cambio y Participación</vt:lpstr>
      <vt:lpstr>Ramas de la actividad económica</vt:lpstr>
      <vt:lpstr>Ramas de la actividad económica</vt:lpstr>
      <vt:lpstr>Consideraciones del Modelo de Dunn o de Cambio y Participación </vt:lpstr>
      <vt:lpstr>Elementos del Modelo de Dunn o de Cambio y Participación</vt:lpstr>
      <vt:lpstr>Pasos a seguir  para aplicar el modelo de Dunn o de Cambio y Participación</vt:lpstr>
      <vt:lpstr>Paso 1. Índice de Crecimiento</vt:lpstr>
      <vt:lpstr>Paso 2. Crecimiento Diferencial</vt:lpstr>
      <vt:lpstr>Presentación de PowerPoint</vt:lpstr>
      <vt:lpstr>Paso 3. Efecto Proporcional y Diferencial</vt:lpstr>
      <vt:lpstr>Aplicación del Modelo de Dunn  Estado: Oaxaca</vt:lpstr>
      <vt:lpstr>Características Sociales del Estado al 2015</vt:lpstr>
      <vt:lpstr>Características Económicas</vt:lpstr>
      <vt:lpstr>Presentación de PowerPoint</vt:lpstr>
      <vt:lpstr>Participación Sectorial en el Estado</vt:lpstr>
      <vt:lpstr>Actividades Productivas</vt:lpstr>
      <vt:lpstr>Valor Agregado</vt:lpstr>
      <vt:lpstr>Población Económicamente Activa</vt:lpstr>
      <vt:lpstr>Presentación de PowerPoint</vt:lpstr>
      <vt:lpstr>Paso 1. Índice de Crecimiento</vt:lpstr>
      <vt:lpstr>Paso 2. Crecimiento Diferencial</vt:lpstr>
      <vt:lpstr>Paso 3. Efecto Proporcional y Diferencial</vt:lpstr>
      <vt:lpstr>Análisis de la aplicación del Modelo de Cambio y Participación en el Estado de Oaxaca</vt:lpstr>
      <vt:lpstr>Creación de empleo</vt:lpstr>
      <vt:lpstr>Crecimiento Sectorial</vt:lpstr>
      <vt:lpstr>Estructura Municipal y Estatal</vt:lpstr>
      <vt:lpstr>Regiones</vt:lpstr>
      <vt:lpstr>CONCLUSIONES</vt:lpstr>
      <vt:lpstr>REFERENCIAS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Laura Itzel Lopez Zepeda</dc:creator>
  <cp:lastModifiedBy>TCP-OSCAR</cp:lastModifiedBy>
  <cp:revision>181</cp:revision>
  <dcterms:created xsi:type="dcterms:W3CDTF">2017-08-21T19:33:10Z</dcterms:created>
  <dcterms:modified xsi:type="dcterms:W3CDTF">2017-09-26T17:59:22Z</dcterms:modified>
</cp:coreProperties>
</file>