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4">
  <p:sldMasterIdLst>
    <p:sldMasterId id="2147483689" r:id="rId1"/>
  </p:sldMasterIdLst>
  <p:notesMasterIdLst>
    <p:notesMasterId r:id="rId32"/>
  </p:notesMasterIdLst>
  <p:sldIdLst>
    <p:sldId id="258" r:id="rId2"/>
    <p:sldId id="259" r:id="rId3"/>
    <p:sldId id="262" r:id="rId4"/>
    <p:sldId id="263" r:id="rId5"/>
    <p:sldId id="264" r:id="rId6"/>
    <p:sldId id="265" r:id="rId7"/>
    <p:sldId id="267" r:id="rId8"/>
    <p:sldId id="266" r:id="rId9"/>
    <p:sldId id="286" r:id="rId10"/>
    <p:sldId id="287" r:id="rId11"/>
    <p:sldId id="270" r:id="rId12"/>
    <p:sldId id="271" r:id="rId13"/>
    <p:sldId id="272" r:id="rId14"/>
    <p:sldId id="276" r:id="rId15"/>
    <p:sldId id="273" r:id="rId16"/>
    <p:sldId id="293" r:id="rId17"/>
    <p:sldId id="294" r:id="rId18"/>
    <p:sldId id="275" r:id="rId19"/>
    <p:sldId id="291" r:id="rId20"/>
    <p:sldId id="292" r:id="rId21"/>
    <p:sldId id="277" r:id="rId22"/>
    <p:sldId id="278" r:id="rId23"/>
    <p:sldId id="280" r:id="rId24"/>
    <p:sldId id="281" r:id="rId25"/>
    <p:sldId id="279" r:id="rId26"/>
    <p:sldId id="282" r:id="rId27"/>
    <p:sldId id="283" r:id="rId28"/>
    <p:sldId id="284" r:id="rId29"/>
    <p:sldId id="268" r:id="rId30"/>
    <p:sldId id="269"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031D"/>
    <a:srgbClr val="2C769C"/>
    <a:srgbClr val="0C346E"/>
    <a:srgbClr val="14404C"/>
    <a:srgbClr val="ACD433"/>
    <a:srgbClr val="16477C"/>
    <a:srgbClr val="092C6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53" autoAdjust="0"/>
    <p:restoredTop sz="76568" autoAdjust="0"/>
  </p:normalViewPr>
  <p:slideViewPr>
    <p:cSldViewPr snapToGrid="0">
      <p:cViewPr varScale="1">
        <p:scale>
          <a:sx n="42" d="100"/>
          <a:sy n="42" d="100"/>
        </p:scale>
        <p:origin x="970" y="29"/>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oss\Documents\Nueva%20carpeta\DBDF.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Ross\Documents\Nueva%20carpeta\DBDF.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100" dirty="0"/>
              <a:t>AGLOMERACIONES PRODUCTIVAS POR MUNICIPIO</a:t>
            </a:r>
          </a:p>
          <a:p>
            <a:pPr>
              <a:defRPr/>
            </a:pPr>
            <a:r>
              <a:rPr lang="es-MX" sz="1100" dirty="0"/>
              <a:t>2009</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7.1474609239640177E-2"/>
          <c:y val="0.15398353263517031"/>
          <c:w val="0.65876338534230905"/>
          <c:h val="0.72956837325280377"/>
        </c:manualLayout>
      </c:layout>
      <c:scatterChart>
        <c:scatterStyle val="lineMarker"/>
        <c:varyColors val="0"/>
        <c:ser>
          <c:idx val="0"/>
          <c:order val="0"/>
          <c:tx>
            <c:strRef>
              <c:f>'2009'!$B$34</c:f>
              <c:strCache>
                <c:ptCount val="1"/>
                <c:pt idx="0">
                  <c:v>Heroica Ciudad de Huajuapan de León</c:v>
                </c:pt>
              </c:strCache>
            </c:strRef>
          </c:tx>
          <c:spPr>
            <a:ln w="25400" cap="rnd">
              <a:noFill/>
              <a:round/>
            </a:ln>
            <a:effectLst/>
          </c:spPr>
          <c:marker>
            <c:symbol val="circle"/>
            <c:size val="5"/>
            <c:spPr>
              <a:solidFill>
                <a:schemeClr val="accent1"/>
              </a:solidFill>
              <a:ln w="9525">
                <a:solidFill>
                  <a:schemeClr val="accent1"/>
                </a:solidFill>
              </a:ln>
              <a:effectLst/>
            </c:spPr>
          </c:marker>
          <c:xVal>
            <c:numRef>
              <c:f>('2009'!$B$37,'2009'!$B$40)</c:f>
              <c:numCache>
                <c:formatCode>_(* #,##0.00_);_(* \(#,##0.00\);_(* "-"??_);_(@_)</c:formatCode>
                <c:ptCount val="2"/>
                <c:pt idx="0">
                  <c:v>2.2192438843587841</c:v>
                </c:pt>
                <c:pt idx="1">
                  <c:v>6.7470934243036131</c:v>
                </c:pt>
              </c:numCache>
            </c:numRef>
          </c:xVal>
          <c:yVal>
            <c:numRef>
              <c:f>('2009'!$B$48,'2009'!$B$51)</c:f>
              <c:numCache>
                <c:formatCode>_(* #,##0.00_);_(* \(#,##0.00\);_(* "-"??_);_(@_)</c:formatCode>
                <c:ptCount val="2"/>
                <c:pt idx="0">
                  <c:v>4.1883656509695291E-2</c:v>
                </c:pt>
                <c:pt idx="1">
                  <c:v>0.12733748886910062</c:v>
                </c:pt>
              </c:numCache>
            </c:numRef>
          </c:yVal>
          <c:smooth val="0"/>
          <c:extLst xmlns:c16r2="http://schemas.microsoft.com/office/drawing/2015/06/chart">
            <c:ext xmlns:c16="http://schemas.microsoft.com/office/drawing/2014/chart" uri="{C3380CC4-5D6E-409C-BE32-E72D297353CC}">
              <c16:uniqueId val="{00000000-49FC-40BC-9642-19F19CC748BF}"/>
            </c:ext>
          </c:extLst>
        </c:ser>
        <c:ser>
          <c:idx val="1"/>
          <c:order val="1"/>
          <c:tx>
            <c:strRef>
              <c:f>'2009'!$C$34</c:f>
              <c:strCache>
                <c:ptCount val="1"/>
                <c:pt idx="0">
                  <c:v>Ocotlán de Morelos</c:v>
                </c:pt>
              </c:strCache>
            </c:strRef>
          </c:tx>
          <c:spPr>
            <a:ln w="25400" cap="rnd">
              <a:noFill/>
              <a:round/>
            </a:ln>
            <a:effectLst/>
          </c:spPr>
          <c:marker>
            <c:symbol val="circle"/>
            <c:size val="5"/>
            <c:spPr>
              <a:solidFill>
                <a:schemeClr val="accent2"/>
              </a:solidFill>
              <a:ln w="9525">
                <a:solidFill>
                  <a:schemeClr val="accent2"/>
                </a:solidFill>
              </a:ln>
              <a:effectLst/>
            </c:spPr>
          </c:marker>
          <c:xVal>
            <c:numRef>
              <c:f>'2009'!$C$36:$C$39</c:f>
              <c:numCache>
                <c:formatCode>_(* #,##0.00_);_(* \(#,##0.00\);_(* "-"??_);_(@_)</c:formatCode>
                <c:ptCount val="4"/>
                <c:pt idx="0">
                  <c:v>7.7480793749387029</c:v>
                </c:pt>
                <c:pt idx="1">
                  <c:v>2.051968595521954</c:v>
                </c:pt>
                <c:pt idx="2">
                  <c:v>4.2383201364666352</c:v>
                </c:pt>
                <c:pt idx="3">
                  <c:v>4.260603300535708</c:v>
                </c:pt>
              </c:numCache>
            </c:numRef>
          </c:xVal>
          <c:yVal>
            <c:numRef>
              <c:f>'2009'!$C$47:$C$50</c:f>
              <c:numCache>
                <c:formatCode>_(* #,##0.00_);_(* \(#,##0.00\);_(* "-"??_);_(@_)</c:formatCode>
                <c:ptCount val="4"/>
                <c:pt idx="0">
                  <c:v>8.2840236686390539E-2</c:v>
                </c:pt>
                <c:pt idx="1">
                  <c:v>2.1939058171745154E-2</c:v>
                </c:pt>
                <c:pt idx="2">
                  <c:v>4.5314900153609831E-2</c:v>
                </c:pt>
                <c:pt idx="3">
                  <c:v>4.5553145336225599E-2</c:v>
                </c:pt>
              </c:numCache>
            </c:numRef>
          </c:yVal>
          <c:smooth val="0"/>
          <c:extLst xmlns:c16r2="http://schemas.microsoft.com/office/drawing/2015/06/chart">
            <c:ext xmlns:c16="http://schemas.microsoft.com/office/drawing/2014/chart" uri="{C3380CC4-5D6E-409C-BE32-E72D297353CC}">
              <c16:uniqueId val="{00000001-49FC-40BC-9642-19F19CC748BF}"/>
            </c:ext>
          </c:extLst>
        </c:ser>
        <c:ser>
          <c:idx val="2"/>
          <c:order val="2"/>
          <c:tx>
            <c:strRef>
              <c:f>'2009'!$D$34</c:f>
              <c:strCache>
                <c:ptCount val="1"/>
                <c:pt idx="0">
                  <c:v>Salina Cruz</c:v>
                </c:pt>
              </c:strCache>
            </c:strRef>
          </c:tx>
          <c:spPr>
            <a:ln w="25400" cap="rnd">
              <a:noFill/>
              <a:round/>
            </a:ln>
            <a:effectLst/>
          </c:spPr>
          <c:marker>
            <c:symbol val="circle"/>
            <c:size val="5"/>
            <c:spPr>
              <a:solidFill>
                <a:schemeClr val="accent3"/>
              </a:solidFill>
              <a:ln w="9525">
                <a:solidFill>
                  <a:schemeClr val="accent3"/>
                </a:solidFill>
              </a:ln>
              <a:effectLst/>
            </c:spPr>
          </c:marker>
          <c:xVal>
            <c:numRef>
              <c:f>('2009'!$D$37,'2009'!$D$40)</c:f>
              <c:numCache>
                <c:formatCode>_(* #,##0.00_);_(* \(#,##0.00\);_(* "-"??_);_(@_)</c:formatCode>
                <c:ptCount val="2"/>
                <c:pt idx="0">
                  <c:v>2.0583884489986026</c:v>
                </c:pt>
                <c:pt idx="1">
                  <c:v>5.9143019251530742</c:v>
                </c:pt>
              </c:numCache>
            </c:numRef>
          </c:xVal>
          <c:yVal>
            <c:numRef>
              <c:f>('2009'!$D$48,'2009'!$D$51)</c:f>
              <c:numCache>
                <c:formatCode>_(* #,##0.00_);_(* \(#,##0.00\);_(* "-"??_);_(@_)</c:formatCode>
                <c:ptCount val="2"/>
                <c:pt idx="0">
                  <c:v>4.121883656509695E-2</c:v>
                </c:pt>
                <c:pt idx="1">
                  <c:v>0.11843276936776491</c:v>
                </c:pt>
              </c:numCache>
            </c:numRef>
          </c:yVal>
          <c:smooth val="0"/>
          <c:extLst xmlns:c16r2="http://schemas.microsoft.com/office/drawing/2015/06/chart">
            <c:ext xmlns:c16="http://schemas.microsoft.com/office/drawing/2014/chart" uri="{C3380CC4-5D6E-409C-BE32-E72D297353CC}">
              <c16:uniqueId val="{00000002-49FC-40BC-9642-19F19CC748BF}"/>
            </c:ext>
          </c:extLst>
        </c:ser>
        <c:ser>
          <c:idx val="3"/>
          <c:order val="3"/>
          <c:tx>
            <c:strRef>
              <c:f>'2009'!$H$34</c:f>
              <c:strCache>
                <c:ptCount val="1"/>
                <c:pt idx="0">
                  <c:v>Santo Domingo Tehuantepec</c:v>
                </c:pt>
              </c:strCache>
            </c:strRef>
          </c:tx>
          <c:spPr>
            <a:ln w="25400" cap="rnd">
              <a:noFill/>
              <a:round/>
            </a:ln>
            <a:effectLst/>
          </c:spPr>
          <c:marker>
            <c:symbol val="circle"/>
            <c:size val="5"/>
            <c:spPr>
              <a:solidFill>
                <a:schemeClr val="accent4"/>
              </a:solidFill>
              <a:ln w="9525">
                <a:solidFill>
                  <a:schemeClr val="accent4"/>
                </a:solidFill>
              </a:ln>
              <a:effectLst/>
            </c:spPr>
          </c:marker>
          <c:xVal>
            <c:numRef>
              <c:f>'2009'!$H$37</c:f>
              <c:numCache>
                <c:formatCode>_(* #,##0.00_);_(* \(#,##0.00\);_(* "-"??_);_(@_)</c:formatCode>
                <c:ptCount val="1"/>
                <c:pt idx="0">
                  <c:v>2.7156037151702783</c:v>
                </c:pt>
              </c:numCache>
            </c:numRef>
          </c:xVal>
          <c:yVal>
            <c:numRef>
              <c:f>'2009'!$H$48</c:f>
              <c:numCache>
                <c:formatCode>_(* #,##0.00_);_(* \(#,##0.00\);_(* "-"??_);_(@_)</c:formatCode>
                <c:ptCount val="1"/>
                <c:pt idx="0">
                  <c:v>4.9085872576177282E-2</c:v>
                </c:pt>
              </c:numCache>
            </c:numRef>
          </c:yVal>
          <c:smooth val="0"/>
          <c:extLst xmlns:c16r2="http://schemas.microsoft.com/office/drawing/2015/06/chart">
            <c:ext xmlns:c16="http://schemas.microsoft.com/office/drawing/2014/chart" uri="{C3380CC4-5D6E-409C-BE32-E72D297353CC}">
              <c16:uniqueId val="{00000003-49FC-40BC-9642-19F19CC748BF}"/>
            </c:ext>
          </c:extLst>
        </c:ser>
        <c:ser>
          <c:idx val="4"/>
          <c:order val="4"/>
          <c:tx>
            <c:strRef>
              <c:f>'2009'!$J$34</c:f>
              <c:strCache>
                <c:ptCount val="1"/>
                <c:pt idx="0">
                  <c:v>Tlalixtac de Cabrera</c:v>
                </c:pt>
              </c:strCache>
            </c:strRef>
          </c:tx>
          <c:spPr>
            <a:ln w="25400" cap="rnd">
              <a:noFill/>
              <a:round/>
            </a:ln>
            <a:effectLst/>
          </c:spPr>
          <c:marker>
            <c:symbol val="circle"/>
            <c:size val="5"/>
            <c:spPr>
              <a:solidFill>
                <a:schemeClr val="accent5"/>
              </a:solidFill>
              <a:ln w="9525">
                <a:solidFill>
                  <a:schemeClr val="accent5"/>
                </a:solidFill>
              </a:ln>
              <a:effectLst/>
            </c:spPr>
          </c:marker>
          <c:xVal>
            <c:numRef>
              <c:f>'2009'!$J$37</c:f>
              <c:numCache>
                <c:formatCode>_(* #,##0.00_);_(* \(#,##0.00\);_(* "-"??_);_(@_)</c:formatCode>
                <c:ptCount val="1"/>
                <c:pt idx="0">
                  <c:v>3.1221749738584874</c:v>
                </c:pt>
              </c:numCache>
            </c:numRef>
          </c:xVal>
          <c:yVal>
            <c:numRef>
              <c:f>'2009'!$J$48</c:f>
              <c:numCache>
                <c:formatCode>_(* #,##0.00_);_(* \(#,##0.00\);_(* "-"??_);_(@_)</c:formatCode>
                <c:ptCount val="1"/>
                <c:pt idx="0">
                  <c:v>4.1772853185595565E-2</c:v>
                </c:pt>
              </c:numCache>
            </c:numRef>
          </c:yVal>
          <c:smooth val="0"/>
          <c:extLst xmlns:c16r2="http://schemas.microsoft.com/office/drawing/2015/06/chart">
            <c:ext xmlns:c16="http://schemas.microsoft.com/office/drawing/2014/chart" uri="{C3380CC4-5D6E-409C-BE32-E72D297353CC}">
              <c16:uniqueId val="{00000004-49FC-40BC-9642-19F19CC748BF}"/>
            </c:ext>
          </c:extLst>
        </c:ser>
        <c:ser>
          <c:idx val="5"/>
          <c:order val="5"/>
          <c:tx>
            <c:strRef>
              <c:f>'2009'!$K$34</c:f>
              <c:strCache>
                <c:ptCount val="1"/>
                <c:pt idx="0">
                  <c:v>Zimatlán de Álvarez</c:v>
                </c:pt>
              </c:strCache>
            </c:strRef>
          </c:tx>
          <c:spPr>
            <a:ln w="25400" cap="rnd">
              <a:noFill/>
              <a:round/>
            </a:ln>
            <a:effectLst/>
          </c:spPr>
          <c:marker>
            <c:symbol val="circle"/>
            <c:size val="5"/>
            <c:spPr>
              <a:solidFill>
                <a:schemeClr val="accent6"/>
              </a:solidFill>
              <a:ln w="9525">
                <a:solidFill>
                  <a:schemeClr val="accent6"/>
                </a:solidFill>
              </a:ln>
              <a:effectLst/>
            </c:spPr>
          </c:marker>
          <c:xVal>
            <c:numRef>
              <c:f>'2009'!$K$36:$K$37</c:f>
              <c:numCache>
                <c:formatCode>_(* #,##0.00_);_(* \(#,##0.00\);_(* "-"??_);_(@_)</c:formatCode>
                <c:ptCount val="2"/>
                <c:pt idx="0">
                  <c:v>35.910572736407275</c:v>
                </c:pt>
                <c:pt idx="1">
                  <c:v>2.5836345580933462</c:v>
                </c:pt>
              </c:numCache>
            </c:numRef>
          </c:xVal>
          <c:yVal>
            <c:numRef>
              <c:f>'2009'!$K$47:$K$48</c:f>
              <c:numCache>
                <c:formatCode>_(* #,##0.00_);_(* \(#,##0.00\);_(* "-"??_);_(@_)</c:formatCode>
                <c:ptCount val="2"/>
                <c:pt idx="0">
                  <c:v>0.22485207100591717</c:v>
                </c:pt>
                <c:pt idx="1">
                  <c:v>1.6177285318559557E-2</c:v>
                </c:pt>
              </c:numCache>
            </c:numRef>
          </c:yVal>
          <c:smooth val="0"/>
          <c:extLst xmlns:c16r2="http://schemas.microsoft.com/office/drawing/2015/06/chart">
            <c:ext xmlns:c16="http://schemas.microsoft.com/office/drawing/2014/chart" uri="{C3380CC4-5D6E-409C-BE32-E72D297353CC}">
              <c16:uniqueId val="{00000005-49FC-40BC-9642-19F19CC748BF}"/>
            </c:ext>
          </c:extLst>
        </c:ser>
        <c:dLbls>
          <c:showLegendKey val="0"/>
          <c:showVal val="0"/>
          <c:showCatName val="0"/>
          <c:showSerName val="0"/>
          <c:showPercent val="0"/>
          <c:showBubbleSize val="0"/>
        </c:dLbls>
        <c:axId val="180764096"/>
        <c:axId val="180764656"/>
      </c:scatterChart>
      <c:valAx>
        <c:axId val="1807640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accent3"/>
                    </a:solidFill>
                    <a:latin typeface="+mn-lt"/>
                    <a:ea typeface="+mn-ea"/>
                    <a:cs typeface="+mn-cs"/>
                  </a:defRPr>
                </a:pPr>
                <a:r>
                  <a:rPr lang="en-US" dirty="0">
                    <a:solidFill>
                      <a:schemeClr val="accent3"/>
                    </a:solidFill>
                  </a:rPr>
                  <a:t>Coeficiente</a:t>
                </a:r>
                <a:r>
                  <a:rPr lang="en-US" baseline="0" dirty="0">
                    <a:solidFill>
                      <a:schemeClr val="accent3"/>
                    </a:solidFill>
                  </a:rPr>
                  <a:t> de Localización</a:t>
                </a:r>
                <a:endParaRPr lang="en-US" dirty="0">
                  <a:solidFill>
                    <a:schemeClr val="accent3"/>
                  </a:solidFill>
                </a:endParaRP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accent3"/>
                  </a:solidFill>
                  <a:latin typeface="+mn-lt"/>
                  <a:ea typeface="+mn-ea"/>
                  <a:cs typeface="+mn-cs"/>
                </a:defRPr>
              </a:pPr>
              <a:endParaRPr lang="es-MX"/>
            </a:p>
          </c:txPr>
        </c:title>
        <c:numFmt formatCode="_(* #,##0.00_);_(* \(#,##0.0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80764656"/>
        <c:crosses val="autoZero"/>
        <c:crossBetween val="midCat"/>
      </c:valAx>
      <c:valAx>
        <c:axId val="1807646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dirty="0">
                    <a:solidFill>
                      <a:schemeClr val="accent3"/>
                    </a:solidFill>
                  </a:rPr>
                  <a:t>Coeficiente de Participación Relativa</a:t>
                </a:r>
              </a:p>
            </c:rich>
          </c:tx>
          <c:layout>
            <c:manualLayout>
              <c:xMode val="edge"/>
              <c:yMode val="edge"/>
              <c:x val="1.3446946070527066E-2"/>
              <c:y val="0.2391262759268142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_(* #,##0.00_);_(* \(#,##0.0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80764096"/>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50" dirty="0"/>
              <a:t>AGLOMERACIONES PRODUCTIVAS POR MUNICIPIO </a:t>
            </a:r>
          </a:p>
          <a:p>
            <a:pPr>
              <a:defRPr/>
            </a:pPr>
            <a:r>
              <a:rPr lang="en-US" sz="1050" dirty="0"/>
              <a:t>2014</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scatterChart>
        <c:scatterStyle val="lineMarker"/>
        <c:varyColors val="0"/>
        <c:ser>
          <c:idx val="0"/>
          <c:order val="0"/>
          <c:tx>
            <c:strRef>
              <c:f>'2014'!$B$38</c:f>
              <c:strCache>
                <c:ptCount val="1"/>
                <c:pt idx="0">
                  <c:v>Heroica Ciudad de Huajuapan de León</c:v>
                </c:pt>
              </c:strCache>
            </c:strRef>
          </c:tx>
          <c:spPr>
            <a:ln w="25400" cap="rnd">
              <a:noFill/>
              <a:round/>
            </a:ln>
            <a:effectLst/>
          </c:spPr>
          <c:marker>
            <c:symbol val="circle"/>
            <c:size val="5"/>
            <c:spPr>
              <a:solidFill>
                <a:schemeClr val="accent1"/>
              </a:solidFill>
              <a:ln w="9525">
                <a:solidFill>
                  <a:schemeClr val="accent1"/>
                </a:solidFill>
              </a:ln>
              <a:effectLst/>
            </c:spPr>
          </c:marker>
          <c:xVal>
            <c:numRef>
              <c:f>('2014'!$B$41,'2014'!$B$43,'2014'!$B$45,'2014'!$B$46)</c:f>
              <c:numCache>
                <c:formatCode>_(* #,##0.00_);_(* \(#,##0.00\);_(* "-"??_);_(@_)</c:formatCode>
                <c:ptCount val="4"/>
                <c:pt idx="0">
                  <c:v>2.2481179659765176</c:v>
                </c:pt>
                <c:pt idx="1">
                  <c:v>1.6308959824722444</c:v>
                </c:pt>
                <c:pt idx="2">
                  <c:v>1.234459517843256</c:v>
                </c:pt>
                <c:pt idx="3">
                  <c:v>5.1306562770441424</c:v>
                </c:pt>
              </c:numCache>
            </c:numRef>
          </c:xVal>
          <c:yVal>
            <c:numRef>
              <c:f>('2014'!$B$52,'2014'!$B$54,'2014'!$B$56,'2014'!$B$57)</c:f>
              <c:numCache>
                <c:formatCode>_(* #,##0.00_);_(* \(#,##0.00\);_(* "-"??_);_(@_)</c:formatCode>
                <c:ptCount val="4"/>
                <c:pt idx="0">
                  <c:v>4.1039671682626538E-2</c:v>
                </c:pt>
                <c:pt idx="1">
                  <c:v>2.9772207990029772E-2</c:v>
                </c:pt>
                <c:pt idx="2">
                  <c:v>2.2535211267605635E-2</c:v>
                </c:pt>
                <c:pt idx="3">
                  <c:v>9.3660765276984581E-2</c:v>
                </c:pt>
              </c:numCache>
            </c:numRef>
          </c:yVal>
          <c:smooth val="0"/>
          <c:extLst xmlns:c16r2="http://schemas.microsoft.com/office/drawing/2015/06/chart">
            <c:ext xmlns:c16="http://schemas.microsoft.com/office/drawing/2014/chart" uri="{C3380CC4-5D6E-409C-BE32-E72D297353CC}">
              <c16:uniqueId val="{00000000-1D36-4D81-9326-3EEC0A0B1FEF}"/>
            </c:ext>
          </c:extLst>
        </c:ser>
        <c:ser>
          <c:idx val="1"/>
          <c:order val="1"/>
          <c:tx>
            <c:strRef>
              <c:f>'2014'!$C$38</c:f>
              <c:strCache>
                <c:ptCount val="1"/>
                <c:pt idx="0">
                  <c:v>Ocotlán de Morelos</c:v>
                </c:pt>
              </c:strCache>
            </c:strRef>
          </c:tx>
          <c:spPr>
            <a:ln w="25400" cap="rnd">
              <a:noFill/>
              <a:round/>
            </a:ln>
            <a:effectLst/>
          </c:spPr>
          <c:marker>
            <c:symbol val="circle"/>
            <c:size val="5"/>
            <c:spPr>
              <a:solidFill>
                <a:schemeClr val="accent2"/>
              </a:solidFill>
              <a:ln w="9525">
                <a:solidFill>
                  <a:schemeClr val="accent2"/>
                </a:solidFill>
              </a:ln>
              <a:effectLst/>
            </c:spPr>
          </c:marker>
          <c:xVal>
            <c:numRef>
              <c:f>('2014'!$C$40,'2014'!$C$43,'2014'!$C$44,'2014'!$C$45,'2014'!$C$46)</c:f>
              <c:numCache>
                <c:formatCode>_(* #,##0.00_);_(* \(#,##0.00\);_(* "-"??_);_(@_)</c:formatCode>
                <c:ptCount val="5"/>
                <c:pt idx="0">
                  <c:v>6.569608748340932</c:v>
                </c:pt>
                <c:pt idx="1">
                  <c:v>1.8579879179606413</c:v>
                </c:pt>
                <c:pt idx="2">
                  <c:v>3.1075283134031055</c:v>
                </c:pt>
                <c:pt idx="3">
                  <c:v>4.5894731537705669</c:v>
                </c:pt>
                <c:pt idx="4">
                  <c:v>2.627225536340593</c:v>
                </c:pt>
              </c:numCache>
            </c:numRef>
          </c:xVal>
          <c:yVal>
            <c:numRef>
              <c:f>('2014'!$C$51,'2014'!$C$54,'2014'!$C$55,'2014'!$C$56,'2014'!$C$57)</c:f>
              <c:numCache>
                <c:formatCode>_(* #,##0.00_);_(* \(#,##0.00\);_(* "-"??_);_(@_)</c:formatCode>
                <c:ptCount val="5"/>
                <c:pt idx="0">
                  <c:v>6.8548387096774188E-2</c:v>
                </c:pt>
                <c:pt idx="1">
                  <c:v>1.9386554040019387E-2</c:v>
                </c:pt>
                <c:pt idx="2">
                  <c:v>3.2424465733235076E-2</c:v>
                </c:pt>
                <c:pt idx="3">
                  <c:v>4.788732394366197E-2</c:v>
                </c:pt>
                <c:pt idx="4">
                  <c:v>2.7412906910336949E-2</c:v>
                </c:pt>
              </c:numCache>
            </c:numRef>
          </c:yVal>
          <c:smooth val="0"/>
          <c:extLst xmlns:c16r2="http://schemas.microsoft.com/office/drawing/2015/06/chart">
            <c:ext xmlns:c16="http://schemas.microsoft.com/office/drawing/2014/chart" uri="{C3380CC4-5D6E-409C-BE32-E72D297353CC}">
              <c16:uniqueId val="{00000001-1D36-4D81-9326-3EEC0A0B1FEF}"/>
            </c:ext>
          </c:extLst>
        </c:ser>
        <c:ser>
          <c:idx val="2"/>
          <c:order val="2"/>
          <c:tx>
            <c:strRef>
              <c:f>'2014'!$D$38</c:f>
              <c:strCache>
                <c:ptCount val="1"/>
                <c:pt idx="0">
                  <c:v>Salina Cruz</c:v>
                </c:pt>
              </c:strCache>
            </c:strRef>
          </c:tx>
          <c:spPr>
            <a:ln w="25400" cap="rnd">
              <a:noFill/>
              <a:round/>
            </a:ln>
            <a:effectLst/>
          </c:spPr>
          <c:marker>
            <c:symbol val="circle"/>
            <c:size val="5"/>
            <c:spPr>
              <a:solidFill>
                <a:schemeClr val="accent3"/>
              </a:solidFill>
              <a:ln w="9525">
                <a:solidFill>
                  <a:schemeClr val="accent3"/>
                </a:solidFill>
              </a:ln>
              <a:effectLst/>
            </c:spPr>
          </c:marker>
          <c:xVal>
            <c:numRef>
              <c:f>('2014'!$D$41,'2014'!$D$43,'2014'!$D$46,'2014'!$D$47)</c:f>
              <c:numCache>
                <c:formatCode>_(* #,##0.00_);_(* \(#,##0.00\);_(* "-"??_);_(@_)</c:formatCode>
                <c:ptCount val="4"/>
                <c:pt idx="0">
                  <c:v>1.1091413201174019</c:v>
                </c:pt>
                <c:pt idx="1">
                  <c:v>1.2479619413539815</c:v>
                </c:pt>
                <c:pt idx="2">
                  <c:v>4.8084879486792511</c:v>
                </c:pt>
                <c:pt idx="3">
                  <c:v>14.753689586540988</c:v>
                </c:pt>
              </c:numCache>
            </c:numRef>
          </c:xVal>
          <c:yVal>
            <c:numRef>
              <c:f>('2014'!$D$52,'2014'!$D$54,'2014'!$D$57,'2014'!$D$58)</c:f>
              <c:numCache>
                <c:formatCode>_(* #,##0.00_);_(* \(#,##0.00\);_(* "-"??_);_(@_)</c:formatCode>
                <c:ptCount val="4"/>
                <c:pt idx="0">
                  <c:v>1.7783857729138167E-2</c:v>
                </c:pt>
                <c:pt idx="1">
                  <c:v>2.000969327702001E-2</c:v>
                </c:pt>
                <c:pt idx="2">
                  <c:v>7.7098800685322669E-2</c:v>
                </c:pt>
                <c:pt idx="3">
                  <c:v>0.23655913978494625</c:v>
                </c:pt>
              </c:numCache>
            </c:numRef>
          </c:yVal>
          <c:smooth val="0"/>
          <c:extLst xmlns:c16r2="http://schemas.microsoft.com/office/drawing/2015/06/chart">
            <c:ext xmlns:c16="http://schemas.microsoft.com/office/drawing/2014/chart" uri="{C3380CC4-5D6E-409C-BE32-E72D297353CC}">
              <c16:uniqueId val="{00000002-1D36-4D81-9326-3EEC0A0B1FEF}"/>
            </c:ext>
          </c:extLst>
        </c:ser>
        <c:ser>
          <c:idx val="3"/>
          <c:order val="3"/>
          <c:tx>
            <c:strRef>
              <c:f>'2014'!$E$38</c:f>
              <c:strCache>
                <c:ptCount val="1"/>
                <c:pt idx="0">
                  <c:v>San Antonino Castillo Velasco</c:v>
                </c:pt>
              </c:strCache>
            </c:strRef>
          </c:tx>
          <c:spPr>
            <a:ln w="25400" cap="rnd">
              <a:noFill/>
              <a:round/>
            </a:ln>
            <a:effectLst/>
          </c:spPr>
          <c:marker>
            <c:symbol val="circle"/>
            <c:size val="5"/>
            <c:spPr>
              <a:solidFill>
                <a:schemeClr val="accent4"/>
              </a:solidFill>
              <a:ln w="9525">
                <a:solidFill>
                  <a:schemeClr val="accent4"/>
                </a:solidFill>
              </a:ln>
              <a:effectLst/>
            </c:spPr>
          </c:marker>
          <c:xVal>
            <c:numRef>
              <c:f>('2014'!$E$42,'2014'!$E$43)</c:f>
              <c:numCache>
                <c:formatCode>_(* #,##0.00_);_(* \(#,##0.00\);_(* "-"??_);_(@_)</c:formatCode>
                <c:ptCount val="2"/>
                <c:pt idx="0">
                  <c:v>32.738367525098212</c:v>
                </c:pt>
                <c:pt idx="1">
                  <c:v>2.3982802789562778</c:v>
                </c:pt>
              </c:numCache>
            </c:numRef>
          </c:xVal>
          <c:yVal>
            <c:numRef>
              <c:f>('2014'!$E$53,'2014'!$E$54)</c:f>
              <c:numCache>
                <c:formatCode>_(* #,##0.00_);_(* \(#,##0.00\);_(* "-"??_);_(@_)</c:formatCode>
                <c:ptCount val="2"/>
                <c:pt idx="0">
                  <c:v>7.0886075949367092E-2</c:v>
                </c:pt>
                <c:pt idx="1">
                  <c:v>5.1928269750051931E-3</c:v>
                </c:pt>
              </c:numCache>
            </c:numRef>
          </c:yVal>
          <c:smooth val="0"/>
          <c:extLst xmlns:c16r2="http://schemas.microsoft.com/office/drawing/2015/06/chart">
            <c:ext xmlns:c16="http://schemas.microsoft.com/office/drawing/2014/chart" uri="{C3380CC4-5D6E-409C-BE32-E72D297353CC}">
              <c16:uniqueId val="{00000003-1D36-4D81-9326-3EEC0A0B1FEF}"/>
            </c:ext>
          </c:extLst>
        </c:ser>
        <c:ser>
          <c:idx val="4"/>
          <c:order val="4"/>
          <c:tx>
            <c:strRef>
              <c:f>'2014'!$H$38</c:f>
              <c:strCache>
                <c:ptCount val="1"/>
                <c:pt idx="0">
                  <c:v>Santo Domingo Tehuantepec</c:v>
                </c:pt>
              </c:strCache>
            </c:strRef>
          </c:tx>
          <c:spPr>
            <a:ln w="25400" cap="rnd">
              <a:noFill/>
              <a:round/>
            </a:ln>
            <a:effectLst/>
          </c:spPr>
          <c:marker>
            <c:symbol val="circle"/>
            <c:size val="5"/>
            <c:spPr>
              <a:solidFill>
                <a:schemeClr val="accent5"/>
              </a:solidFill>
              <a:ln w="9525">
                <a:solidFill>
                  <a:schemeClr val="accent5"/>
                </a:solidFill>
              </a:ln>
              <a:effectLst/>
            </c:spPr>
          </c:marker>
          <c:xVal>
            <c:numRef>
              <c:f>('2014'!$H$43,'2014'!$H$45)</c:f>
              <c:numCache>
                <c:formatCode>_(* #,##0.00_);_(* \(#,##0.00\);_(* "-"??_);_(@_)</c:formatCode>
                <c:ptCount val="2"/>
                <c:pt idx="0">
                  <c:v>2.31984792064774</c:v>
                </c:pt>
                <c:pt idx="1">
                  <c:v>9.9543377529017771</c:v>
                </c:pt>
              </c:numCache>
            </c:numRef>
          </c:xVal>
          <c:yVal>
            <c:numRef>
              <c:f>('2014'!$H$54,'2014'!$H$56)</c:f>
              <c:numCache>
                <c:formatCode>_(* #,##0.00_);_(* \(#,##0.00\);_(* "-"??_);_(@_)</c:formatCode>
                <c:ptCount val="2"/>
                <c:pt idx="0">
                  <c:v>2.6587274112026587E-2</c:v>
                </c:pt>
                <c:pt idx="1">
                  <c:v>0.11408450704225352</c:v>
                </c:pt>
              </c:numCache>
            </c:numRef>
          </c:yVal>
          <c:smooth val="0"/>
          <c:extLst xmlns:c16r2="http://schemas.microsoft.com/office/drawing/2015/06/chart">
            <c:ext xmlns:c16="http://schemas.microsoft.com/office/drawing/2014/chart" uri="{C3380CC4-5D6E-409C-BE32-E72D297353CC}">
              <c16:uniqueId val="{00000004-1D36-4D81-9326-3EEC0A0B1FEF}"/>
            </c:ext>
          </c:extLst>
        </c:ser>
        <c:ser>
          <c:idx val="5"/>
          <c:order val="5"/>
          <c:tx>
            <c:strRef>
              <c:f>'2014'!$I$38</c:f>
              <c:strCache>
                <c:ptCount val="1"/>
                <c:pt idx="0">
                  <c:v>Tlacolula de Matamoros</c:v>
                </c:pt>
              </c:strCache>
            </c:strRef>
          </c:tx>
          <c:spPr>
            <a:ln w="25400" cap="rnd">
              <a:noFill/>
              <a:round/>
            </a:ln>
            <a:effectLst/>
          </c:spPr>
          <c:marker>
            <c:symbol val="circle"/>
            <c:size val="5"/>
            <c:spPr>
              <a:solidFill>
                <a:schemeClr val="accent6"/>
              </a:solidFill>
              <a:ln w="9525">
                <a:solidFill>
                  <a:schemeClr val="accent6"/>
                </a:solidFill>
              </a:ln>
              <a:effectLst/>
            </c:spPr>
          </c:marker>
          <c:xVal>
            <c:numRef>
              <c:f>('2014'!$I$43,'2014'!$I$44,'2014'!$I$45)</c:f>
              <c:numCache>
                <c:formatCode>_(* #,##0.00_);_(* \(#,##0.00\);_(* "-"??_);_(@_)</c:formatCode>
                <c:ptCount val="3"/>
                <c:pt idx="0">
                  <c:v>1.7459843119690768</c:v>
                </c:pt>
                <c:pt idx="1">
                  <c:v>6.7167790620085164</c:v>
                </c:pt>
                <c:pt idx="2">
                  <c:v>3.7086290902313692</c:v>
                </c:pt>
              </c:numCache>
            </c:numRef>
          </c:xVal>
          <c:yVal>
            <c:numRef>
              <c:f>('2014'!$I$54,'2014'!$I$55,'2014'!$I$56)</c:f>
              <c:numCache>
                <c:formatCode>_(* #,##0.00_);_(* \(#,##0.00\);_(* "-"??_);_(@_)</c:formatCode>
                <c:ptCount val="3"/>
                <c:pt idx="0">
                  <c:v>1.724018555701724E-2</c:v>
                </c:pt>
                <c:pt idx="1">
                  <c:v>6.6322770817980839E-2</c:v>
                </c:pt>
                <c:pt idx="2">
                  <c:v>3.6619718309859155E-2</c:v>
                </c:pt>
              </c:numCache>
            </c:numRef>
          </c:yVal>
          <c:smooth val="0"/>
          <c:extLst xmlns:c16r2="http://schemas.microsoft.com/office/drawing/2015/06/chart">
            <c:ext xmlns:c16="http://schemas.microsoft.com/office/drawing/2014/chart" uri="{C3380CC4-5D6E-409C-BE32-E72D297353CC}">
              <c16:uniqueId val="{00000005-1D36-4D81-9326-3EEC0A0B1FEF}"/>
            </c:ext>
          </c:extLst>
        </c:ser>
        <c:ser>
          <c:idx val="6"/>
          <c:order val="6"/>
          <c:tx>
            <c:strRef>
              <c:f>'2014'!$J$38</c:f>
              <c:strCache>
                <c:ptCount val="1"/>
                <c:pt idx="0">
                  <c:v>Tlalixtac de Cabrera</c:v>
                </c:pt>
              </c:strCache>
            </c:strRef>
          </c:tx>
          <c:spPr>
            <a:ln w="25400" cap="rnd">
              <a:noFill/>
              <a:round/>
            </a:ln>
            <a:effectLst/>
          </c:spPr>
          <c:marker>
            <c:symbol val="circle"/>
            <c:size val="5"/>
            <c:spPr>
              <a:solidFill>
                <a:schemeClr val="accent1">
                  <a:lumMod val="60000"/>
                </a:schemeClr>
              </a:solidFill>
              <a:ln w="9525">
                <a:solidFill>
                  <a:schemeClr val="accent1">
                    <a:lumMod val="60000"/>
                  </a:schemeClr>
                </a:solidFill>
              </a:ln>
              <a:effectLst/>
            </c:spPr>
          </c:marker>
          <c:xVal>
            <c:numRef>
              <c:f>('2014'!$J$43,'2014'!$J$45)</c:f>
              <c:numCache>
                <c:formatCode>_(* #,##0.00_);_(* \(#,##0.00\);_(* "-"??_);_(@_)</c:formatCode>
                <c:ptCount val="2"/>
                <c:pt idx="0">
                  <c:v>1.9545369329832394</c:v>
                </c:pt>
                <c:pt idx="1">
                  <c:v>6.2396587215601302</c:v>
                </c:pt>
              </c:numCache>
            </c:numRef>
          </c:xVal>
          <c:yVal>
            <c:numRef>
              <c:f>('2014'!$J$54,'2014'!$J$56)</c:f>
              <c:numCache>
                <c:formatCode>_(* #,##0.00_);_(* \(#,##0.00\);_(* "-"??_);_(@_)</c:formatCode>
                <c:ptCount val="2"/>
                <c:pt idx="0">
                  <c:v>1.8971127882018973E-2</c:v>
                </c:pt>
                <c:pt idx="1">
                  <c:v>6.0563380281690143E-2</c:v>
                </c:pt>
              </c:numCache>
            </c:numRef>
          </c:yVal>
          <c:smooth val="0"/>
          <c:extLst xmlns:c16r2="http://schemas.microsoft.com/office/drawing/2015/06/chart">
            <c:ext xmlns:c16="http://schemas.microsoft.com/office/drawing/2014/chart" uri="{C3380CC4-5D6E-409C-BE32-E72D297353CC}">
              <c16:uniqueId val="{00000006-1D36-4D81-9326-3EEC0A0B1FEF}"/>
            </c:ext>
          </c:extLst>
        </c:ser>
        <c:ser>
          <c:idx val="7"/>
          <c:order val="7"/>
          <c:tx>
            <c:strRef>
              <c:f>'2014'!$K$38</c:f>
              <c:strCache>
                <c:ptCount val="1"/>
                <c:pt idx="0">
                  <c:v>Zimatlán de Álvarez</c:v>
                </c:pt>
              </c:strCache>
            </c:strRef>
          </c:tx>
          <c:spPr>
            <a:ln w="25400" cap="rnd">
              <a:noFill/>
              <a:round/>
            </a:ln>
            <a:effectLst/>
          </c:spPr>
          <c:marker>
            <c:symbol val="circle"/>
            <c:size val="5"/>
            <c:spPr>
              <a:solidFill>
                <a:schemeClr val="accent2">
                  <a:lumMod val="60000"/>
                </a:schemeClr>
              </a:solidFill>
              <a:ln w="9525">
                <a:solidFill>
                  <a:schemeClr val="accent2">
                    <a:lumMod val="60000"/>
                  </a:schemeClr>
                </a:solidFill>
              </a:ln>
              <a:effectLst/>
            </c:spPr>
          </c:marker>
          <c:xVal>
            <c:numRef>
              <c:f>('2014'!$K$40,'2014'!$K$43)</c:f>
              <c:numCache>
                <c:formatCode>_(* #,##0.00_);_(* \(#,##0.00\);_(* "-"??_);_(@_)</c:formatCode>
                <c:ptCount val="2"/>
                <c:pt idx="0">
                  <c:v>28.347066121734056</c:v>
                </c:pt>
                <c:pt idx="1">
                  <c:v>2.215533492089202</c:v>
                </c:pt>
              </c:numCache>
            </c:numRef>
          </c:xVal>
          <c:yVal>
            <c:numRef>
              <c:f>('2014'!$K$51,'2014'!$K$54)</c:f>
              <c:numCache>
                <c:formatCode>_(* #,##0.00_);_(* \(#,##0.00\);_(* "-"??_);_(@_)</c:formatCode>
                <c:ptCount val="2"/>
                <c:pt idx="0">
                  <c:v>0.11693548387096774</c:v>
                </c:pt>
                <c:pt idx="1">
                  <c:v>9.13937547600914E-3</c:v>
                </c:pt>
              </c:numCache>
            </c:numRef>
          </c:yVal>
          <c:smooth val="0"/>
          <c:extLst xmlns:c16r2="http://schemas.microsoft.com/office/drawing/2015/06/chart">
            <c:ext xmlns:c16="http://schemas.microsoft.com/office/drawing/2014/chart" uri="{C3380CC4-5D6E-409C-BE32-E72D297353CC}">
              <c16:uniqueId val="{00000007-1D36-4D81-9326-3EEC0A0B1FEF}"/>
            </c:ext>
          </c:extLst>
        </c:ser>
        <c:dLbls>
          <c:showLegendKey val="0"/>
          <c:showVal val="0"/>
          <c:showCatName val="0"/>
          <c:showSerName val="0"/>
          <c:showPercent val="0"/>
          <c:showBubbleSize val="0"/>
        </c:dLbls>
        <c:axId val="181030832"/>
        <c:axId val="181031392"/>
      </c:scatterChart>
      <c:valAx>
        <c:axId val="1810308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accent3"/>
                    </a:solidFill>
                    <a:latin typeface="+mn-lt"/>
                    <a:ea typeface="+mn-ea"/>
                    <a:cs typeface="+mn-cs"/>
                  </a:defRPr>
                </a:pPr>
                <a:r>
                  <a:rPr lang="es-MX" dirty="0">
                    <a:solidFill>
                      <a:schemeClr val="accent3"/>
                    </a:solidFill>
                  </a:rPr>
                  <a:t>Coeficiente de Localización</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accent3"/>
                  </a:solidFill>
                  <a:latin typeface="+mn-lt"/>
                  <a:ea typeface="+mn-ea"/>
                  <a:cs typeface="+mn-cs"/>
                </a:defRPr>
              </a:pPr>
              <a:endParaRPr lang="es-MX"/>
            </a:p>
          </c:txPr>
        </c:title>
        <c:numFmt formatCode="_(* #,##0.00_);_(* \(#,##0.0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81031392"/>
        <c:crosses val="autoZero"/>
        <c:crossBetween val="midCat"/>
      </c:valAx>
      <c:valAx>
        <c:axId val="1810313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accent3"/>
                    </a:solidFill>
                    <a:latin typeface="+mn-lt"/>
                    <a:ea typeface="+mn-ea"/>
                    <a:cs typeface="+mn-cs"/>
                  </a:defRPr>
                </a:pPr>
                <a:r>
                  <a:rPr lang="es-MX" dirty="0">
                    <a:solidFill>
                      <a:schemeClr val="accent3"/>
                    </a:solidFill>
                  </a:rPr>
                  <a:t>Coeficiente de Participación Relativa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accent3"/>
                  </a:solidFill>
                  <a:latin typeface="+mn-lt"/>
                  <a:ea typeface="+mn-ea"/>
                  <a:cs typeface="+mn-cs"/>
                </a:defRPr>
              </a:pPr>
              <a:endParaRPr lang="es-MX"/>
            </a:p>
          </c:txPr>
        </c:title>
        <c:numFmt formatCode="_(* #,##0.00_);_(* \(#,##0.0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81030832"/>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9BD4DB-066A-4EA2-A661-006A7E04654C}" type="doc">
      <dgm:prSet loTypeId="urn:microsoft.com/office/officeart/2005/8/layout/chevron1" loCatId="process" qsTypeId="urn:microsoft.com/office/officeart/2005/8/quickstyle/simple1" qsCatId="simple" csTypeId="urn:microsoft.com/office/officeart/2005/8/colors/colorful3" csCatId="colorful" phldr="1"/>
      <dgm:spPr/>
      <dgm:t>
        <a:bodyPr/>
        <a:lstStyle/>
        <a:p>
          <a:endParaRPr lang="es-ES"/>
        </a:p>
      </dgm:t>
    </dgm:pt>
    <dgm:pt modelId="{7B4738E3-A332-4CC4-AE7D-16CBFF47ACD2}">
      <dgm:prSet phldrT="[Texto]"/>
      <dgm:spPr/>
      <dgm:t>
        <a:bodyPr/>
        <a:lstStyle/>
        <a:p>
          <a:r>
            <a:rPr lang="es-ES" dirty="0">
              <a:solidFill>
                <a:schemeClr val="bg1"/>
              </a:solidFill>
            </a:rPr>
            <a:t>Características Territoriales</a:t>
          </a:r>
        </a:p>
      </dgm:t>
    </dgm:pt>
    <dgm:pt modelId="{5BDCE358-0323-4FF4-B4DE-4E587940A50B}" type="parTrans" cxnId="{28E3BBDD-A498-4C77-A655-474A9EE13946}">
      <dgm:prSet/>
      <dgm:spPr/>
      <dgm:t>
        <a:bodyPr/>
        <a:lstStyle/>
        <a:p>
          <a:endParaRPr lang="es-ES"/>
        </a:p>
      </dgm:t>
    </dgm:pt>
    <dgm:pt modelId="{2D8816FE-2FA3-42A1-8F41-10F668DCBA4F}" type="sibTrans" cxnId="{28E3BBDD-A498-4C77-A655-474A9EE13946}">
      <dgm:prSet/>
      <dgm:spPr/>
      <dgm:t>
        <a:bodyPr/>
        <a:lstStyle/>
        <a:p>
          <a:endParaRPr lang="es-ES"/>
        </a:p>
      </dgm:t>
    </dgm:pt>
    <dgm:pt modelId="{03196B0E-EC9E-4656-8BC8-85DF94F0D0AD}">
      <dgm:prSet phldrT="[Texto]"/>
      <dgm:spPr/>
      <dgm:t>
        <a:bodyPr/>
        <a:lstStyle/>
        <a:p>
          <a:r>
            <a:rPr lang="es-ES" dirty="0">
              <a:solidFill>
                <a:schemeClr val="bg1"/>
              </a:solidFill>
            </a:rPr>
            <a:t>Atracción de actividades económicas</a:t>
          </a:r>
        </a:p>
      </dgm:t>
    </dgm:pt>
    <dgm:pt modelId="{F5334D6F-1697-4FA5-8C53-3CA8672DD786}" type="parTrans" cxnId="{5D43FD85-6DCA-4B34-B194-0333E2DF61F1}">
      <dgm:prSet/>
      <dgm:spPr/>
      <dgm:t>
        <a:bodyPr/>
        <a:lstStyle/>
        <a:p>
          <a:endParaRPr lang="es-ES"/>
        </a:p>
      </dgm:t>
    </dgm:pt>
    <dgm:pt modelId="{F09CD27B-FBAC-4D26-AE9B-E8D1786660C9}" type="sibTrans" cxnId="{5D43FD85-6DCA-4B34-B194-0333E2DF61F1}">
      <dgm:prSet/>
      <dgm:spPr/>
      <dgm:t>
        <a:bodyPr/>
        <a:lstStyle/>
        <a:p>
          <a:endParaRPr lang="es-ES"/>
        </a:p>
      </dgm:t>
    </dgm:pt>
    <dgm:pt modelId="{514C08CC-5098-4129-975A-4FCF1E388F9F}">
      <dgm:prSet phldrT="[Texto]"/>
      <dgm:spPr/>
      <dgm:t>
        <a:bodyPr/>
        <a:lstStyle/>
        <a:p>
          <a:r>
            <a:rPr lang="es-ES" dirty="0">
              <a:solidFill>
                <a:schemeClr val="bg1"/>
              </a:solidFill>
            </a:rPr>
            <a:t>Aglomeraciones </a:t>
          </a:r>
        </a:p>
        <a:p>
          <a:r>
            <a:rPr lang="es-ES" dirty="0">
              <a:solidFill>
                <a:schemeClr val="bg1"/>
              </a:solidFill>
            </a:rPr>
            <a:t>Productivas</a:t>
          </a:r>
        </a:p>
      </dgm:t>
    </dgm:pt>
    <dgm:pt modelId="{1E807A88-C943-4290-B66B-2E060F756263}" type="parTrans" cxnId="{3685CB2C-6E47-4C31-BF99-58FA6B4932CF}">
      <dgm:prSet/>
      <dgm:spPr/>
      <dgm:t>
        <a:bodyPr/>
        <a:lstStyle/>
        <a:p>
          <a:endParaRPr lang="es-ES"/>
        </a:p>
      </dgm:t>
    </dgm:pt>
    <dgm:pt modelId="{8C49C26F-77FC-4CBC-B6F0-F278AA7AA4A5}" type="sibTrans" cxnId="{3685CB2C-6E47-4C31-BF99-58FA6B4932CF}">
      <dgm:prSet/>
      <dgm:spPr/>
      <dgm:t>
        <a:bodyPr/>
        <a:lstStyle/>
        <a:p>
          <a:endParaRPr lang="es-ES"/>
        </a:p>
      </dgm:t>
    </dgm:pt>
    <dgm:pt modelId="{78E1A8EB-4059-4B4E-BA9F-EC39F61EAC3B}" type="pres">
      <dgm:prSet presAssocID="{F59BD4DB-066A-4EA2-A661-006A7E04654C}" presName="Name0" presStyleCnt="0">
        <dgm:presLayoutVars>
          <dgm:dir/>
          <dgm:animLvl val="lvl"/>
          <dgm:resizeHandles val="exact"/>
        </dgm:presLayoutVars>
      </dgm:prSet>
      <dgm:spPr/>
      <dgm:t>
        <a:bodyPr/>
        <a:lstStyle/>
        <a:p>
          <a:endParaRPr lang="es-MX"/>
        </a:p>
      </dgm:t>
    </dgm:pt>
    <dgm:pt modelId="{68A0E02F-4C51-4A4D-9995-5DCB82119722}" type="pres">
      <dgm:prSet presAssocID="{7B4738E3-A332-4CC4-AE7D-16CBFF47ACD2}" presName="parTxOnly" presStyleLbl="node1" presStyleIdx="0" presStyleCnt="3" custLinFactY="-16869" custLinFactNeighborX="-52591" custLinFactNeighborY="-100000">
        <dgm:presLayoutVars>
          <dgm:chMax val="0"/>
          <dgm:chPref val="0"/>
          <dgm:bulletEnabled val="1"/>
        </dgm:presLayoutVars>
      </dgm:prSet>
      <dgm:spPr/>
      <dgm:t>
        <a:bodyPr/>
        <a:lstStyle/>
        <a:p>
          <a:endParaRPr lang="es-MX"/>
        </a:p>
      </dgm:t>
    </dgm:pt>
    <dgm:pt modelId="{11395755-4785-4D77-8B6C-A08F63ACBD74}" type="pres">
      <dgm:prSet presAssocID="{2D8816FE-2FA3-42A1-8F41-10F668DCBA4F}" presName="parTxOnlySpace" presStyleCnt="0"/>
      <dgm:spPr/>
    </dgm:pt>
    <dgm:pt modelId="{786766FC-BAFF-4674-B81D-9BF5451179B1}" type="pres">
      <dgm:prSet presAssocID="{03196B0E-EC9E-4656-8BC8-85DF94F0D0AD}" presName="parTxOnly" presStyleLbl="node1" presStyleIdx="1" presStyleCnt="3" custLinFactNeighborX="-71524" custLinFactNeighborY="-2922">
        <dgm:presLayoutVars>
          <dgm:chMax val="0"/>
          <dgm:chPref val="0"/>
          <dgm:bulletEnabled val="1"/>
        </dgm:presLayoutVars>
      </dgm:prSet>
      <dgm:spPr/>
      <dgm:t>
        <a:bodyPr/>
        <a:lstStyle/>
        <a:p>
          <a:endParaRPr lang="es-MX"/>
        </a:p>
      </dgm:t>
    </dgm:pt>
    <dgm:pt modelId="{CBB3DE29-27C1-466A-8EF3-98CFAEECAE65}" type="pres">
      <dgm:prSet presAssocID="{F09CD27B-FBAC-4D26-AE9B-E8D1786660C9}" presName="parTxOnlySpace" presStyleCnt="0"/>
      <dgm:spPr/>
    </dgm:pt>
    <dgm:pt modelId="{41849638-3F5F-4CFB-B69D-5B3138D4C9AF}" type="pres">
      <dgm:prSet presAssocID="{514C08CC-5098-4129-975A-4FCF1E388F9F}" presName="parTxOnly" presStyleLbl="node1" presStyleIdx="2" presStyleCnt="3" custLinFactX="12664" custLinFactNeighborX="100000" custLinFactNeighborY="97878">
        <dgm:presLayoutVars>
          <dgm:chMax val="0"/>
          <dgm:chPref val="0"/>
          <dgm:bulletEnabled val="1"/>
        </dgm:presLayoutVars>
      </dgm:prSet>
      <dgm:spPr/>
      <dgm:t>
        <a:bodyPr/>
        <a:lstStyle/>
        <a:p>
          <a:endParaRPr lang="es-MX"/>
        </a:p>
      </dgm:t>
    </dgm:pt>
  </dgm:ptLst>
  <dgm:cxnLst>
    <dgm:cxn modelId="{366137C8-44B6-4B53-8DE6-29B3CCE54749}" type="presOf" srcId="{7B4738E3-A332-4CC4-AE7D-16CBFF47ACD2}" destId="{68A0E02F-4C51-4A4D-9995-5DCB82119722}" srcOrd="0" destOrd="0" presId="urn:microsoft.com/office/officeart/2005/8/layout/chevron1"/>
    <dgm:cxn modelId="{F8EA2912-5326-4094-B291-5EB3BA2288C8}" type="presOf" srcId="{F59BD4DB-066A-4EA2-A661-006A7E04654C}" destId="{78E1A8EB-4059-4B4E-BA9F-EC39F61EAC3B}" srcOrd="0" destOrd="0" presId="urn:microsoft.com/office/officeart/2005/8/layout/chevron1"/>
    <dgm:cxn modelId="{3685CB2C-6E47-4C31-BF99-58FA6B4932CF}" srcId="{F59BD4DB-066A-4EA2-A661-006A7E04654C}" destId="{514C08CC-5098-4129-975A-4FCF1E388F9F}" srcOrd="2" destOrd="0" parTransId="{1E807A88-C943-4290-B66B-2E060F756263}" sibTransId="{8C49C26F-77FC-4CBC-B6F0-F278AA7AA4A5}"/>
    <dgm:cxn modelId="{28E3BBDD-A498-4C77-A655-474A9EE13946}" srcId="{F59BD4DB-066A-4EA2-A661-006A7E04654C}" destId="{7B4738E3-A332-4CC4-AE7D-16CBFF47ACD2}" srcOrd="0" destOrd="0" parTransId="{5BDCE358-0323-4FF4-B4DE-4E587940A50B}" sibTransId="{2D8816FE-2FA3-42A1-8F41-10F668DCBA4F}"/>
    <dgm:cxn modelId="{CEDBD66C-F22E-4A6D-B021-9A7AA7307BF2}" type="presOf" srcId="{03196B0E-EC9E-4656-8BC8-85DF94F0D0AD}" destId="{786766FC-BAFF-4674-B81D-9BF5451179B1}" srcOrd="0" destOrd="0" presId="urn:microsoft.com/office/officeart/2005/8/layout/chevron1"/>
    <dgm:cxn modelId="{1F4D4CB0-2D83-4266-B2A7-FCE7CAA52289}" type="presOf" srcId="{514C08CC-5098-4129-975A-4FCF1E388F9F}" destId="{41849638-3F5F-4CFB-B69D-5B3138D4C9AF}" srcOrd="0" destOrd="0" presId="urn:microsoft.com/office/officeart/2005/8/layout/chevron1"/>
    <dgm:cxn modelId="{5D43FD85-6DCA-4B34-B194-0333E2DF61F1}" srcId="{F59BD4DB-066A-4EA2-A661-006A7E04654C}" destId="{03196B0E-EC9E-4656-8BC8-85DF94F0D0AD}" srcOrd="1" destOrd="0" parTransId="{F5334D6F-1697-4FA5-8C53-3CA8672DD786}" sibTransId="{F09CD27B-FBAC-4D26-AE9B-E8D1786660C9}"/>
    <dgm:cxn modelId="{4BCB2D96-F283-49E9-9F3B-EAE24F5D71CD}" type="presParOf" srcId="{78E1A8EB-4059-4B4E-BA9F-EC39F61EAC3B}" destId="{68A0E02F-4C51-4A4D-9995-5DCB82119722}" srcOrd="0" destOrd="0" presId="urn:microsoft.com/office/officeart/2005/8/layout/chevron1"/>
    <dgm:cxn modelId="{A9F0726C-FAF6-4EB2-A321-310730DF979E}" type="presParOf" srcId="{78E1A8EB-4059-4B4E-BA9F-EC39F61EAC3B}" destId="{11395755-4785-4D77-8B6C-A08F63ACBD74}" srcOrd="1" destOrd="0" presId="urn:microsoft.com/office/officeart/2005/8/layout/chevron1"/>
    <dgm:cxn modelId="{6C0B2E55-5E20-4535-A6B4-B2A1C7239BED}" type="presParOf" srcId="{78E1A8EB-4059-4B4E-BA9F-EC39F61EAC3B}" destId="{786766FC-BAFF-4674-B81D-9BF5451179B1}" srcOrd="2" destOrd="0" presId="urn:microsoft.com/office/officeart/2005/8/layout/chevron1"/>
    <dgm:cxn modelId="{EFBCC040-64C8-4A86-BF5F-F6C43AA822E2}" type="presParOf" srcId="{78E1A8EB-4059-4B4E-BA9F-EC39F61EAC3B}" destId="{CBB3DE29-27C1-466A-8EF3-98CFAEECAE65}" srcOrd="3" destOrd="0" presId="urn:microsoft.com/office/officeart/2005/8/layout/chevron1"/>
    <dgm:cxn modelId="{EACD1E9C-C3D9-42A7-8F77-05D87FEBF07C}" type="presParOf" srcId="{78E1A8EB-4059-4B4E-BA9F-EC39F61EAC3B}" destId="{41849638-3F5F-4CFB-B69D-5B3138D4C9AF}"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9E2CEB-4468-4060-BDF2-540F5F50F7BF}" type="doc">
      <dgm:prSet loTypeId="urn:microsoft.com/office/officeart/2005/8/layout/venn1" loCatId="relationship" qsTypeId="urn:microsoft.com/office/officeart/2005/8/quickstyle/simple1" qsCatId="simple" csTypeId="urn:microsoft.com/office/officeart/2005/8/colors/colorful3" csCatId="colorful" phldr="1"/>
      <dgm:spPr/>
    </dgm:pt>
    <dgm:pt modelId="{8CA74280-6048-4112-8D9A-98B3F7E090E4}">
      <dgm:prSet phldrT="[Texto]"/>
      <dgm:spPr/>
      <dgm:t>
        <a:bodyPr/>
        <a:lstStyle/>
        <a:p>
          <a:r>
            <a:rPr lang="es-ES" dirty="0">
              <a:solidFill>
                <a:schemeClr val="bg1"/>
              </a:solidFill>
            </a:rPr>
            <a:t>Transferencia de Conocimientos</a:t>
          </a:r>
        </a:p>
      </dgm:t>
    </dgm:pt>
    <dgm:pt modelId="{23322335-C8BD-4094-AB81-66DDB5DC9F2A}" type="parTrans" cxnId="{3D1BC304-BCA6-4D1C-8442-F7941DAF58F1}">
      <dgm:prSet/>
      <dgm:spPr/>
      <dgm:t>
        <a:bodyPr/>
        <a:lstStyle/>
        <a:p>
          <a:endParaRPr lang="es-ES">
            <a:solidFill>
              <a:schemeClr val="bg1"/>
            </a:solidFill>
          </a:endParaRPr>
        </a:p>
      </dgm:t>
    </dgm:pt>
    <dgm:pt modelId="{AF482427-FD82-43A3-A3A4-9A79603E2660}" type="sibTrans" cxnId="{3D1BC304-BCA6-4D1C-8442-F7941DAF58F1}">
      <dgm:prSet/>
      <dgm:spPr/>
      <dgm:t>
        <a:bodyPr/>
        <a:lstStyle/>
        <a:p>
          <a:endParaRPr lang="es-ES">
            <a:solidFill>
              <a:schemeClr val="bg1"/>
            </a:solidFill>
          </a:endParaRPr>
        </a:p>
      </dgm:t>
    </dgm:pt>
    <dgm:pt modelId="{5AC3DD00-092E-4BD0-A12C-15F84D7153A6}">
      <dgm:prSet phldrT="[Texto]"/>
      <dgm:spPr/>
      <dgm:t>
        <a:bodyPr/>
        <a:lstStyle/>
        <a:p>
          <a:r>
            <a:rPr lang="es-ES" dirty="0">
              <a:solidFill>
                <a:schemeClr val="bg1"/>
              </a:solidFill>
            </a:rPr>
            <a:t>Disminución de Costos</a:t>
          </a:r>
        </a:p>
      </dgm:t>
    </dgm:pt>
    <dgm:pt modelId="{3CECF202-B9ED-420F-8435-5955BF00F351}" type="parTrans" cxnId="{2800B310-BFDC-46EB-9560-D8C9F4A34CDE}">
      <dgm:prSet/>
      <dgm:spPr/>
      <dgm:t>
        <a:bodyPr/>
        <a:lstStyle/>
        <a:p>
          <a:endParaRPr lang="es-ES">
            <a:solidFill>
              <a:schemeClr val="bg1"/>
            </a:solidFill>
          </a:endParaRPr>
        </a:p>
      </dgm:t>
    </dgm:pt>
    <dgm:pt modelId="{0258F0D6-5AE9-4242-BCBC-23FEF649DCDA}" type="sibTrans" cxnId="{2800B310-BFDC-46EB-9560-D8C9F4A34CDE}">
      <dgm:prSet/>
      <dgm:spPr/>
      <dgm:t>
        <a:bodyPr/>
        <a:lstStyle/>
        <a:p>
          <a:endParaRPr lang="es-ES">
            <a:solidFill>
              <a:schemeClr val="bg1"/>
            </a:solidFill>
          </a:endParaRPr>
        </a:p>
      </dgm:t>
    </dgm:pt>
    <dgm:pt modelId="{038511C7-2F67-43FD-B197-59682ED06CB9}">
      <dgm:prSet phldrT="[Texto]"/>
      <dgm:spPr/>
      <dgm:t>
        <a:bodyPr/>
        <a:lstStyle/>
        <a:p>
          <a:r>
            <a:rPr lang="es-ES" dirty="0">
              <a:solidFill>
                <a:schemeClr val="bg1"/>
              </a:solidFill>
            </a:rPr>
            <a:t>Mejora en Procesos Productivos</a:t>
          </a:r>
        </a:p>
      </dgm:t>
    </dgm:pt>
    <dgm:pt modelId="{B71557AC-FC1E-49F0-B5E3-1EC4DC3E279C}" type="parTrans" cxnId="{6D5B0C62-C977-48ED-9D0E-D14292A9A658}">
      <dgm:prSet/>
      <dgm:spPr/>
      <dgm:t>
        <a:bodyPr/>
        <a:lstStyle/>
        <a:p>
          <a:endParaRPr lang="es-ES">
            <a:solidFill>
              <a:schemeClr val="bg1"/>
            </a:solidFill>
          </a:endParaRPr>
        </a:p>
      </dgm:t>
    </dgm:pt>
    <dgm:pt modelId="{B32CB16E-03B8-4BD5-B059-A18E3B5435B7}" type="sibTrans" cxnId="{6D5B0C62-C977-48ED-9D0E-D14292A9A658}">
      <dgm:prSet/>
      <dgm:spPr/>
      <dgm:t>
        <a:bodyPr/>
        <a:lstStyle/>
        <a:p>
          <a:endParaRPr lang="es-ES">
            <a:solidFill>
              <a:schemeClr val="bg1"/>
            </a:solidFill>
          </a:endParaRPr>
        </a:p>
      </dgm:t>
    </dgm:pt>
    <dgm:pt modelId="{38FFBB35-F679-48C0-8B0E-274AFFFAB3F3}" type="pres">
      <dgm:prSet presAssocID="{AF9E2CEB-4468-4060-BDF2-540F5F50F7BF}" presName="compositeShape" presStyleCnt="0">
        <dgm:presLayoutVars>
          <dgm:chMax val="7"/>
          <dgm:dir/>
          <dgm:resizeHandles val="exact"/>
        </dgm:presLayoutVars>
      </dgm:prSet>
      <dgm:spPr/>
    </dgm:pt>
    <dgm:pt modelId="{8B137A5C-F7DA-43A5-AD26-35EDE6A82804}" type="pres">
      <dgm:prSet presAssocID="{8CA74280-6048-4112-8D9A-98B3F7E090E4}" presName="circ1" presStyleLbl="vennNode1" presStyleIdx="0" presStyleCnt="3"/>
      <dgm:spPr/>
      <dgm:t>
        <a:bodyPr/>
        <a:lstStyle/>
        <a:p>
          <a:endParaRPr lang="es-MX"/>
        </a:p>
      </dgm:t>
    </dgm:pt>
    <dgm:pt modelId="{9B96F7E8-BD38-42F3-93D6-40509E45F530}" type="pres">
      <dgm:prSet presAssocID="{8CA74280-6048-4112-8D9A-98B3F7E090E4}" presName="circ1Tx" presStyleLbl="revTx" presStyleIdx="0" presStyleCnt="0">
        <dgm:presLayoutVars>
          <dgm:chMax val="0"/>
          <dgm:chPref val="0"/>
          <dgm:bulletEnabled val="1"/>
        </dgm:presLayoutVars>
      </dgm:prSet>
      <dgm:spPr/>
      <dgm:t>
        <a:bodyPr/>
        <a:lstStyle/>
        <a:p>
          <a:endParaRPr lang="es-MX"/>
        </a:p>
      </dgm:t>
    </dgm:pt>
    <dgm:pt modelId="{EB614994-014A-4AB5-A921-85D527CCE41A}" type="pres">
      <dgm:prSet presAssocID="{5AC3DD00-092E-4BD0-A12C-15F84D7153A6}" presName="circ2" presStyleLbl="vennNode1" presStyleIdx="1" presStyleCnt="3"/>
      <dgm:spPr/>
      <dgm:t>
        <a:bodyPr/>
        <a:lstStyle/>
        <a:p>
          <a:endParaRPr lang="es-MX"/>
        </a:p>
      </dgm:t>
    </dgm:pt>
    <dgm:pt modelId="{04ED10BC-6954-4F74-B6C2-4CF2DE786DFD}" type="pres">
      <dgm:prSet presAssocID="{5AC3DD00-092E-4BD0-A12C-15F84D7153A6}" presName="circ2Tx" presStyleLbl="revTx" presStyleIdx="0" presStyleCnt="0">
        <dgm:presLayoutVars>
          <dgm:chMax val="0"/>
          <dgm:chPref val="0"/>
          <dgm:bulletEnabled val="1"/>
        </dgm:presLayoutVars>
      </dgm:prSet>
      <dgm:spPr/>
      <dgm:t>
        <a:bodyPr/>
        <a:lstStyle/>
        <a:p>
          <a:endParaRPr lang="es-MX"/>
        </a:p>
      </dgm:t>
    </dgm:pt>
    <dgm:pt modelId="{874123AF-7FAF-48D4-B068-358103174156}" type="pres">
      <dgm:prSet presAssocID="{038511C7-2F67-43FD-B197-59682ED06CB9}" presName="circ3" presStyleLbl="vennNode1" presStyleIdx="2" presStyleCnt="3"/>
      <dgm:spPr/>
      <dgm:t>
        <a:bodyPr/>
        <a:lstStyle/>
        <a:p>
          <a:endParaRPr lang="es-MX"/>
        </a:p>
      </dgm:t>
    </dgm:pt>
    <dgm:pt modelId="{42176C29-7898-4936-96E3-17F20B6D65C8}" type="pres">
      <dgm:prSet presAssocID="{038511C7-2F67-43FD-B197-59682ED06CB9}" presName="circ3Tx" presStyleLbl="revTx" presStyleIdx="0" presStyleCnt="0">
        <dgm:presLayoutVars>
          <dgm:chMax val="0"/>
          <dgm:chPref val="0"/>
          <dgm:bulletEnabled val="1"/>
        </dgm:presLayoutVars>
      </dgm:prSet>
      <dgm:spPr/>
      <dgm:t>
        <a:bodyPr/>
        <a:lstStyle/>
        <a:p>
          <a:endParaRPr lang="es-MX"/>
        </a:p>
      </dgm:t>
    </dgm:pt>
  </dgm:ptLst>
  <dgm:cxnLst>
    <dgm:cxn modelId="{20BAF2BD-ED5D-4D54-8286-6F33C15929CC}" type="presOf" srcId="{038511C7-2F67-43FD-B197-59682ED06CB9}" destId="{42176C29-7898-4936-96E3-17F20B6D65C8}" srcOrd="1" destOrd="0" presId="urn:microsoft.com/office/officeart/2005/8/layout/venn1"/>
    <dgm:cxn modelId="{65BDD9CC-5C04-434B-B7DA-B5B042841C47}" type="presOf" srcId="{AF9E2CEB-4468-4060-BDF2-540F5F50F7BF}" destId="{38FFBB35-F679-48C0-8B0E-274AFFFAB3F3}" srcOrd="0" destOrd="0" presId="urn:microsoft.com/office/officeart/2005/8/layout/venn1"/>
    <dgm:cxn modelId="{2800B310-BFDC-46EB-9560-D8C9F4A34CDE}" srcId="{AF9E2CEB-4468-4060-BDF2-540F5F50F7BF}" destId="{5AC3DD00-092E-4BD0-A12C-15F84D7153A6}" srcOrd="1" destOrd="0" parTransId="{3CECF202-B9ED-420F-8435-5955BF00F351}" sibTransId="{0258F0D6-5AE9-4242-BCBC-23FEF649DCDA}"/>
    <dgm:cxn modelId="{6500A7BE-F89B-45D6-9581-EC3397515989}" type="presOf" srcId="{5AC3DD00-092E-4BD0-A12C-15F84D7153A6}" destId="{04ED10BC-6954-4F74-B6C2-4CF2DE786DFD}" srcOrd="1" destOrd="0" presId="urn:microsoft.com/office/officeart/2005/8/layout/venn1"/>
    <dgm:cxn modelId="{618B9012-423B-4845-8706-B9E99DC08289}" type="presOf" srcId="{8CA74280-6048-4112-8D9A-98B3F7E090E4}" destId="{9B96F7E8-BD38-42F3-93D6-40509E45F530}" srcOrd="1" destOrd="0" presId="urn:microsoft.com/office/officeart/2005/8/layout/venn1"/>
    <dgm:cxn modelId="{43CFA6DD-72FD-47B6-A9C3-ADFF27DBDB40}" type="presOf" srcId="{5AC3DD00-092E-4BD0-A12C-15F84D7153A6}" destId="{EB614994-014A-4AB5-A921-85D527CCE41A}" srcOrd="0" destOrd="0" presId="urn:microsoft.com/office/officeart/2005/8/layout/venn1"/>
    <dgm:cxn modelId="{FB46DC26-4611-4D0D-8386-76F4BEEB16E7}" type="presOf" srcId="{8CA74280-6048-4112-8D9A-98B3F7E090E4}" destId="{8B137A5C-F7DA-43A5-AD26-35EDE6A82804}" srcOrd="0" destOrd="0" presId="urn:microsoft.com/office/officeart/2005/8/layout/venn1"/>
    <dgm:cxn modelId="{3D1BC304-BCA6-4D1C-8442-F7941DAF58F1}" srcId="{AF9E2CEB-4468-4060-BDF2-540F5F50F7BF}" destId="{8CA74280-6048-4112-8D9A-98B3F7E090E4}" srcOrd="0" destOrd="0" parTransId="{23322335-C8BD-4094-AB81-66DDB5DC9F2A}" sibTransId="{AF482427-FD82-43A3-A3A4-9A79603E2660}"/>
    <dgm:cxn modelId="{6D5B0C62-C977-48ED-9D0E-D14292A9A658}" srcId="{AF9E2CEB-4468-4060-BDF2-540F5F50F7BF}" destId="{038511C7-2F67-43FD-B197-59682ED06CB9}" srcOrd="2" destOrd="0" parTransId="{B71557AC-FC1E-49F0-B5E3-1EC4DC3E279C}" sibTransId="{B32CB16E-03B8-4BD5-B059-A18E3B5435B7}"/>
    <dgm:cxn modelId="{18BBEF62-1D90-476C-B2EC-145306A91C7C}" type="presOf" srcId="{038511C7-2F67-43FD-B197-59682ED06CB9}" destId="{874123AF-7FAF-48D4-B068-358103174156}" srcOrd="0" destOrd="0" presId="urn:microsoft.com/office/officeart/2005/8/layout/venn1"/>
    <dgm:cxn modelId="{A8413314-EEF0-4D79-9CFD-DBF94047CDD0}" type="presParOf" srcId="{38FFBB35-F679-48C0-8B0E-274AFFFAB3F3}" destId="{8B137A5C-F7DA-43A5-AD26-35EDE6A82804}" srcOrd="0" destOrd="0" presId="urn:microsoft.com/office/officeart/2005/8/layout/venn1"/>
    <dgm:cxn modelId="{6320652B-4B6E-4AB8-8CE5-5B3402580D70}" type="presParOf" srcId="{38FFBB35-F679-48C0-8B0E-274AFFFAB3F3}" destId="{9B96F7E8-BD38-42F3-93D6-40509E45F530}" srcOrd="1" destOrd="0" presId="urn:microsoft.com/office/officeart/2005/8/layout/venn1"/>
    <dgm:cxn modelId="{35A5C53E-F73B-4486-85F4-20A14426AF01}" type="presParOf" srcId="{38FFBB35-F679-48C0-8B0E-274AFFFAB3F3}" destId="{EB614994-014A-4AB5-A921-85D527CCE41A}" srcOrd="2" destOrd="0" presId="urn:microsoft.com/office/officeart/2005/8/layout/venn1"/>
    <dgm:cxn modelId="{8D6336F2-7215-4BC4-B5E5-786D6D0F3BF8}" type="presParOf" srcId="{38FFBB35-F679-48C0-8B0E-274AFFFAB3F3}" destId="{04ED10BC-6954-4F74-B6C2-4CF2DE786DFD}" srcOrd="3" destOrd="0" presId="urn:microsoft.com/office/officeart/2005/8/layout/venn1"/>
    <dgm:cxn modelId="{4D257401-84A8-4F8F-B6CA-103C53B130CA}" type="presParOf" srcId="{38FFBB35-F679-48C0-8B0E-274AFFFAB3F3}" destId="{874123AF-7FAF-48D4-B068-358103174156}" srcOrd="4" destOrd="0" presId="urn:microsoft.com/office/officeart/2005/8/layout/venn1"/>
    <dgm:cxn modelId="{AC1BAFDD-9F9A-4541-8D1F-76FE090D210C}" type="presParOf" srcId="{38FFBB35-F679-48C0-8B0E-274AFFFAB3F3}" destId="{42176C29-7898-4936-96E3-17F20B6D65C8}"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E4E33A-80BA-4D7F-9BB9-26FC8B6432FA}"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s-ES"/>
        </a:p>
      </dgm:t>
    </dgm:pt>
    <dgm:pt modelId="{F39D041C-A206-4D3C-91FF-D08B45BBF7AA}">
      <dgm:prSet phldrT="[Texto]"/>
      <dgm:spPr/>
      <dgm:t>
        <a:bodyPr/>
        <a:lstStyle/>
        <a:p>
          <a:r>
            <a:rPr lang="es-ES" dirty="0" smtClean="0"/>
            <a:t>Coeficiente de Hirscman</a:t>
          </a:r>
          <a:endParaRPr lang="es-ES" dirty="0"/>
        </a:p>
      </dgm:t>
    </dgm:pt>
    <dgm:pt modelId="{11A2D787-AEFC-493F-98DC-C5135893CA7C}" type="parTrans" cxnId="{1867F48E-EA80-44F3-A80A-EAE7F36F7769}">
      <dgm:prSet/>
      <dgm:spPr/>
      <dgm:t>
        <a:bodyPr/>
        <a:lstStyle/>
        <a:p>
          <a:endParaRPr lang="es-ES"/>
        </a:p>
      </dgm:t>
    </dgm:pt>
    <dgm:pt modelId="{D25DB133-7609-4024-94DD-B87E3E9FBA97}" type="sibTrans" cxnId="{1867F48E-EA80-44F3-A80A-EAE7F36F7769}">
      <dgm:prSet/>
      <dgm:spPr/>
      <dgm:t>
        <a:bodyPr/>
        <a:lstStyle/>
        <a:p>
          <a:endParaRPr lang="es-ES"/>
        </a:p>
      </dgm:t>
    </dgm:pt>
    <dgm:pt modelId="{8C0CF20D-AB23-4FE9-B2B8-E04F4111C130}">
      <dgm:prSet phldrT="[Texto]"/>
      <dgm:spPr/>
      <dgm:t>
        <a:bodyPr/>
        <a:lstStyle/>
        <a:p>
          <a:r>
            <a:rPr lang="es-ES" dirty="0" smtClean="0"/>
            <a:t>Coeficiente de Participación Relativa</a:t>
          </a:r>
          <a:endParaRPr lang="es-ES" dirty="0"/>
        </a:p>
      </dgm:t>
    </dgm:pt>
    <dgm:pt modelId="{3541DA38-1D92-4720-998D-646E6EEEDA67}" type="parTrans" cxnId="{12C71A5F-44F8-4A7F-9D88-0425C043DF4E}">
      <dgm:prSet/>
      <dgm:spPr/>
      <dgm:t>
        <a:bodyPr/>
        <a:lstStyle/>
        <a:p>
          <a:endParaRPr lang="es-ES"/>
        </a:p>
      </dgm:t>
    </dgm:pt>
    <dgm:pt modelId="{2F151B1E-E11D-463A-B677-3F6C878F44AD}" type="sibTrans" cxnId="{12C71A5F-44F8-4A7F-9D88-0425C043DF4E}">
      <dgm:prSet/>
      <dgm:spPr/>
      <dgm:t>
        <a:bodyPr/>
        <a:lstStyle/>
        <a:p>
          <a:endParaRPr lang="es-ES"/>
        </a:p>
      </dgm:t>
    </dgm:pt>
    <dgm:pt modelId="{A502A0D1-16F2-4C1F-8111-5DF1D68B6F0E}">
      <dgm:prSet/>
      <dgm:spPr/>
      <dgm:t>
        <a:bodyPr/>
        <a:lstStyle/>
        <a:p>
          <a:r>
            <a:rPr lang="es-ES" dirty="0" smtClean="0"/>
            <a:t>Coeficiente de Localización</a:t>
          </a:r>
          <a:endParaRPr lang="es-ES" dirty="0"/>
        </a:p>
      </dgm:t>
    </dgm:pt>
    <dgm:pt modelId="{BAE459C1-F664-43F0-8295-99F7F89B4092}" type="parTrans" cxnId="{544B25A6-226C-4EDB-8C8F-5F9188A4550C}">
      <dgm:prSet/>
      <dgm:spPr/>
      <dgm:t>
        <a:bodyPr/>
        <a:lstStyle/>
        <a:p>
          <a:endParaRPr lang="es-MX"/>
        </a:p>
      </dgm:t>
    </dgm:pt>
    <dgm:pt modelId="{896D6890-79A1-4942-9121-6A4C22F06DDC}" type="sibTrans" cxnId="{544B25A6-226C-4EDB-8C8F-5F9188A4550C}">
      <dgm:prSet/>
      <dgm:spPr/>
      <dgm:t>
        <a:bodyPr/>
        <a:lstStyle/>
        <a:p>
          <a:endParaRPr lang="es-MX"/>
        </a:p>
      </dgm:t>
    </dgm:pt>
    <dgm:pt modelId="{53FA61AF-18CD-4F1E-B30F-C65E6B3F1D0D}" type="pres">
      <dgm:prSet presAssocID="{3DE4E33A-80BA-4D7F-9BB9-26FC8B6432FA}" presName="linear" presStyleCnt="0">
        <dgm:presLayoutVars>
          <dgm:dir/>
          <dgm:animLvl val="lvl"/>
          <dgm:resizeHandles val="exact"/>
        </dgm:presLayoutVars>
      </dgm:prSet>
      <dgm:spPr/>
      <dgm:t>
        <a:bodyPr/>
        <a:lstStyle/>
        <a:p>
          <a:endParaRPr lang="es-MX"/>
        </a:p>
      </dgm:t>
    </dgm:pt>
    <dgm:pt modelId="{DAB05FB1-7399-4588-8C46-31BB2EB33019}" type="pres">
      <dgm:prSet presAssocID="{F39D041C-A206-4D3C-91FF-D08B45BBF7AA}" presName="parentLin" presStyleCnt="0"/>
      <dgm:spPr/>
    </dgm:pt>
    <dgm:pt modelId="{50BBA0EF-97BA-4F89-8267-BF9E8B4A245C}" type="pres">
      <dgm:prSet presAssocID="{F39D041C-A206-4D3C-91FF-D08B45BBF7AA}" presName="parentLeftMargin" presStyleLbl="node1" presStyleIdx="0" presStyleCnt="3"/>
      <dgm:spPr/>
      <dgm:t>
        <a:bodyPr/>
        <a:lstStyle/>
        <a:p>
          <a:endParaRPr lang="es-MX"/>
        </a:p>
      </dgm:t>
    </dgm:pt>
    <dgm:pt modelId="{E98C3FEC-7E8E-4DD5-BEBE-145CC1B00FCD}" type="pres">
      <dgm:prSet presAssocID="{F39D041C-A206-4D3C-91FF-D08B45BBF7AA}" presName="parentText" presStyleLbl="node1" presStyleIdx="0" presStyleCnt="3">
        <dgm:presLayoutVars>
          <dgm:chMax val="0"/>
          <dgm:bulletEnabled val="1"/>
        </dgm:presLayoutVars>
      </dgm:prSet>
      <dgm:spPr/>
      <dgm:t>
        <a:bodyPr/>
        <a:lstStyle/>
        <a:p>
          <a:endParaRPr lang="es-MX"/>
        </a:p>
      </dgm:t>
    </dgm:pt>
    <dgm:pt modelId="{9D06F09B-8EF3-482E-ACA8-BB6E0E8EFA4F}" type="pres">
      <dgm:prSet presAssocID="{F39D041C-A206-4D3C-91FF-D08B45BBF7AA}" presName="negativeSpace" presStyleCnt="0"/>
      <dgm:spPr/>
    </dgm:pt>
    <dgm:pt modelId="{0ACF8421-6F84-48E6-8670-C2ABA95E8499}" type="pres">
      <dgm:prSet presAssocID="{F39D041C-A206-4D3C-91FF-D08B45BBF7AA}" presName="childText" presStyleLbl="conFgAcc1" presStyleIdx="0" presStyleCnt="3">
        <dgm:presLayoutVars>
          <dgm:bulletEnabled val="1"/>
        </dgm:presLayoutVars>
      </dgm:prSet>
      <dgm:spPr/>
    </dgm:pt>
    <dgm:pt modelId="{0DBAB2E6-0432-4ADF-BF7A-486F64CD19E8}" type="pres">
      <dgm:prSet presAssocID="{D25DB133-7609-4024-94DD-B87E3E9FBA97}" presName="spaceBetweenRectangles" presStyleCnt="0"/>
      <dgm:spPr/>
    </dgm:pt>
    <dgm:pt modelId="{4D14B046-2ECC-406C-89E9-52E5C36E8381}" type="pres">
      <dgm:prSet presAssocID="{A502A0D1-16F2-4C1F-8111-5DF1D68B6F0E}" presName="parentLin" presStyleCnt="0"/>
      <dgm:spPr/>
    </dgm:pt>
    <dgm:pt modelId="{86BAFD9D-5F7B-4836-8F38-769C032BE7A5}" type="pres">
      <dgm:prSet presAssocID="{A502A0D1-16F2-4C1F-8111-5DF1D68B6F0E}" presName="parentLeftMargin" presStyleLbl="node1" presStyleIdx="0" presStyleCnt="3"/>
      <dgm:spPr/>
      <dgm:t>
        <a:bodyPr/>
        <a:lstStyle/>
        <a:p>
          <a:endParaRPr lang="es-MX"/>
        </a:p>
      </dgm:t>
    </dgm:pt>
    <dgm:pt modelId="{7F75FD67-2CE5-439A-813A-4BC0878B265A}" type="pres">
      <dgm:prSet presAssocID="{A502A0D1-16F2-4C1F-8111-5DF1D68B6F0E}" presName="parentText" presStyleLbl="node1" presStyleIdx="1" presStyleCnt="3">
        <dgm:presLayoutVars>
          <dgm:chMax val="0"/>
          <dgm:bulletEnabled val="1"/>
        </dgm:presLayoutVars>
      </dgm:prSet>
      <dgm:spPr/>
      <dgm:t>
        <a:bodyPr/>
        <a:lstStyle/>
        <a:p>
          <a:endParaRPr lang="es-MX"/>
        </a:p>
      </dgm:t>
    </dgm:pt>
    <dgm:pt modelId="{3C0CA310-BE1A-46AD-AC3B-9624672D114E}" type="pres">
      <dgm:prSet presAssocID="{A502A0D1-16F2-4C1F-8111-5DF1D68B6F0E}" presName="negativeSpace" presStyleCnt="0"/>
      <dgm:spPr/>
    </dgm:pt>
    <dgm:pt modelId="{23F244E7-3E2E-4418-922E-E8B3BFE29F66}" type="pres">
      <dgm:prSet presAssocID="{A502A0D1-16F2-4C1F-8111-5DF1D68B6F0E}" presName="childText" presStyleLbl="conFgAcc1" presStyleIdx="1" presStyleCnt="3">
        <dgm:presLayoutVars>
          <dgm:bulletEnabled val="1"/>
        </dgm:presLayoutVars>
      </dgm:prSet>
      <dgm:spPr/>
    </dgm:pt>
    <dgm:pt modelId="{C9062363-76A7-4FC9-A453-59982599FB01}" type="pres">
      <dgm:prSet presAssocID="{896D6890-79A1-4942-9121-6A4C22F06DDC}" presName="spaceBetweenRectangles" presStyleCnt="0"/>
      <dgm:spPr/>
    </dgm:pt>
    <dgm:pt modelId="{2BAD3B5B-5014-42CC-A152-DDCFC7841845}" type="pres">
      <dgm:prSet presAssocID="{8C0CF20D-AB23-4FE9-B2B8-E04F4111C130}" presName="parentLin" presStyleCnt="0"/>
      <dgm:spPr/>
    </dgm:pt>
    <dgm:pt modelId="{4605E4C3-0DB9-4D40-88F1-1C4D6CA23F10}" type="pres">
      <dgm:prSet presAssocID="{8C0CF20D-AB23-4FE9-B2B8-E04F4111C130}" presName="parentLeftMargin" presStyleLbl="node1" presStyleIdx="1" presStyleCnt="3"/>
      <dgm:spPr/>
      <dgm:t>
        <a:bodyPr/>
        <a:lstStyle/>
        <a:p>
          <a:endParaRPr lang="es-MX"/>
        </a:p>
      </dgm:t>
    </dgm:pt>
    <dgm:pt modelId="{A43D9515-BAD8-4992-8317-D07A60474BCE}" type="pres">
      <dgm:prSet presAssocID="{8C0CF20D-AB23-4FE9-B2B8-E04F4111C130}" presName="parentText" presStyleLbl="node1" presStyleIdx="2" presStyleCnt="3">
        <dgm:presLayoutVars>
          <dgm:chMax val="0"/>
          <dgm:bulletEnabled val="1"/>
        </dgm:presLayoutVars>
      </dgm:prSet>
      <dgm:spPr/>
      <dgm:t>
        <a:bodyPr/>
        <a:lstStyle/>
        <a:p>
          <a:endParaRPr lang="es-MX"/>
        </a:p>
      </dgm:t>
    </dgm:pt>
    <dgm:pt modelId="{C0D373AD-837A-4C01-A527-D90F14012925}" type="pres">
      <dgm:prSet presAssocID="{8C0CF20D-AB23-4FE9-B2B8-E04F4111C130}" presName="negativeSpace" presStyleCnt="0"/>
      <dgm:spPr/>
    </dgm:pt>
    <dgm:pt modelId="{8485A799-A118-4AF7-AEFB-BBD21E60FF82}" type="pres">
      <dgm:prSet presAssocID="{8C0CF20D-AB23-4FE9-B2B8-E04F4111C130}" presName="childText" presStyleLbl="conFgAcc1" presStyleIdx="2" presStyleCnt="3">
        <dgm:presLayoutVars>
          <dgm:bulletEnabled val="1"/>
        </dgm:presLayoutVars>
      </dgm:prSet>
      <dgm:spPr/>
    </dgm:pt>
  </dgm:ptLst>
  <dgm:cxnLst>
    <dgm:cxn modelId="{1867F48E-EA80-44F3-A80A-EAE7F36F7769}" srcId="{3DE4E33A-80BA-4D7F-9BB9-26FC8B6432FA}" destId="{F39D041C-A206-4D3C-91FF-D08B45BBF7AA}" srcOrd="0" destOrd="0" parTransId="{11A2D787-AEFC-493F-98DC-C5135893CA7C}" sibTransId="{D25DB133-7609-4024-94DD-B87E3E9FBA97}"/>
    <dgm:cxn modelId="{12C71A5F-44F8-4A7F-9D88-0425C043DF4E}" srcId="{3DE4E33A-80BA-4D7F-9BB9-26FC8B6432FA}" destId="{8C0CF20D-AB23-4FE9-B2B8-E04F4111C130}" srcOrd="2" destOrd="0" parTransId="{3541DA38-1D92-4720-998D-646E6EEEDA67}" sibTransId="{2F151B1E-E11D-463A-B677-3F6C878F44AD}"/>
    <dgm:cxn modelId="{19A4D84D-5B0E-49F3-8287-26E272E1ADCD}" type="presOf" srcId="{8C0CF20D-AB23-4FE9-B2B8-E04F4111C130}" destId="{A43D9515-BAD8-4992-8317-D07A60474BCE}" srcOrd="1" destOrd="0" presId="urn:microsoft.com/office/officeart/2005/8/layout/list1"/>
    <dgm:cxn modelId="{FE4BF3DA-FAEB-4C52-AAD5-A0E271060561}" type="presOf" srcId="{F39D041C-A206-4D3C-91FF-D08B45BBF7AA}" destId="{50BBA0EF-97BA-4F89-8267-BF9E8B4A245C}" srcOrd="0" destOrd="0" presId="urn:microsoft.com/office/officeart/2005/8/layout/list1"/>
    <dgm:cxn modelId="{544B25A6-226C-4EDB-8C8F-5F9188A4550C}" srcId="{3DE4E33A-80BA-4D7F-9BB9-26FC8B6432FA}" destId="{A502A0D1-16F2-4C1F-8111-5DF1D68B6F0E}" srcOrd="1" destOrd="0" parTransId="{BAE459C1-F664-43F0-8295-99F7F89B4092}" sibTransId="{896D6890-79A1-4942-9121-6A4C22F06DDC}"/>
    <dgm:cxn modelId="{B11067A7-1097-4C7B-86C5-1DF9D0EB81F7}" type="presOf" srcId="{F39D041C-A206-4D3C-91FF-D08B45BBF7AA}" destId="{E98C3FEC-7E8E-4DD5-BEBE-145CC1B00FCD}" srcOrd="1" destOrd="0" presId="urn:microsoft.com/office/officeart/2005/8/layout/list1"/>
    <dgm:cxn modelId="{F5C345EC-F0FB-420D-8E17-8FE66DB2DD70}" type="presOf" srcId="{8C0CF20D-AB23-4FE9-B2B8-E04F4111C130}" destId="{4605E4C3-0DB9-4D40-88F1-1C4D6CA23F10}" srcOrd="0" destOrd="0" presId="urn:microsoft.com/office/officeart/2005/8/layout/list1"/>
    <dgm:cxn modelId="{048B6C78-6D1E-4B45-8C52-7639F7A60AA8}" type="presOf" srcId="{A502A0D1-16F2-4C1F-8111-5DF1D68B6F0E}" destId="{86BAFD9D-5F7B-4836-8F38-769C032BE7A5}" srcOrd="0" destOrd="0" presId="urn:microsoft.com/office/officeart/2005/8/layout/list1"/>
    <dgm:cxn modelId="{7AA520F9-B438-4499-8DFB-D20690F2AD80}" type="presOf" srcId="{3DE4E33A-80BA-4D7F-9BB9-26FC8B6432FA}" destId="{53FA61AF-18CD-4F1E-B30F-C65E6B3F1D0D}" srcOrd="0" destOrd="0" presId="urn:microsoft.com/office/officeart/2005/8/layout/list1"/>
    <dgm:cxn modelId="{81BB5AF7-A53B-42FD-AFA7-445292D9C684}" type="presOf" srcId="{A502A0D1-16F2-4C1F-8111-5DF1D68B6F0E}" destId="{7F75FD67-2CE5-439A-813A-4BC0878B265A}" srcOrd="1" destOrd="0" presId="urn:microsoft.com/office/officeart/2005/8/layout/list1"/>
    <dgm:cxn modelId="{E4C15FD6-B12E-44DE-BB52-53A75A8C9915}" type="presParOf" srcId="{53FA61AF-18CD-4F1E-B30F-C65E6B3F1D0D}" destId="{DAB05FB1-7399-4588-8C46-31BB2EB33019}" srcOrd="0" destOrd="0" presId="urn:microsoft.com/office/officeart/2005/8/layout/list1"/>
    <dgm:cxn modelId="{0F609BCB-583A-4B44-93AE-1B1A34A613D4}" type="presParOf" srcId="{DAB05FB1-7399-4588-8C46-31BB2EB33019}" destId="{50BBA0EF-97BA-4F89-8267-BF9E8B4A245C}" srcOrd="0" destOrd="0" presId="urn:microsoft.com/office/officeart/2005/8/layout/list1"/>
    <dgm:cxn modelId="{33D28EE8-64A5-410E-9B4D-E738AF4402A7}" type="presParOf" srcId="{DAB05FB1-7399-4588-8C46-31BB2EB33019}" destId="{E98C3FEC-7E8E-4DD5-BEBE-145CC1B00FCD}" srcOrd="1" destOrd="0" presId="urn:microsoft.com/office/officeart/2005/8/layout/list1"/>
    <dgm:cxn modelId="{372A4C67-DF2A-42D0-BF3A-17CDC8C07081}" type="presParOf" srcId="{53FA61AF-18CD-4F1E-B30F-C65E6B3F1D0D}" destId="{9D06F09B-8EF3-482E-ACA8-BB6E0E8EFA4F}" srcOrd="1" destOrd="0" presId="urn:microsoft.com/office/officeart/2005/8/layout/list1"/>
    <dgm:cxn modelId="{DB59A5F4-0CAF-4A48-9B00-5B2190C9DADC}" type="presParOf" srcId="{53FA61AF-18CD-4F1E-B30F-C65E6B3F1D0D}" destId="{0ACF8421-6F84-48E6-8670-C2ABA95E8499}" srcOrd="2" destOrd="0" presId="urn:microsoft.com/office/officeart/2005/8/layout/list1"/>
    <dgm:cxn modelId="{6CA9DFAB-C340-4965-B052-ECD4A789E04B}" type="presParOf" srcId="{53FA61AF-18CD-4F1E-B30F-C65E6B3F1D0D}" destId="{0DBAB2E6-0432-4ADF-BF7A-486F64CD19E8}" srcOrd="3" destOrd="0" presId="urn:microsoft.com/office/officeart/2005/8/layout/list1"/>
    <dgm:cxn modelId="{F8D3CC23-4EE4-4F7C-9437-CDCA4BD240A2}" type="presParOf" srcId="{53FA61AF-18CD-4F1E-B30F-C65E6B3F1D0D}" destId="{4D14B046-2ECC-406C-89E9-52E5C36E8381}" srcOrd="4" destOrd="0" presId="urn:microsoft.com/office/officeart/2005/8/layout/list1"/>
    <dgm:cxn modelId="{F163F8C4-EA5A-47A0-9FC0-B3180352A304}" type="presParOf" srcId="{4D14B046-2ECC-406C-89E9-52E5C36E8381}" destId="{86BAFD9D-5F7B-4836-8F38-769C032BE7A5}" srcOrd="0" destOrd="0" presId="urn:microsoft.com/office/officeart/2005/8/layout/list1"/>
    <dgm:cxn modelId="{1C1491C3-2519-4B18-8420-B51CEEA8E0E8}" type="presParOf" srcId="{4D14B046-2ECC-406C-89E9-52E5C36E8381}" destId="{7F75FD67-2CE5-439A-813A-4BC0878B265A}" srcOrd="1" destOrd="0" presId="urn:microsoft.com/office/officeart/2005/8/layout/list1"/>
    <dgm:cxn modelId="{B9486751-F7D0-4D92-970F-D160E05EDA9A}" type="presParOf" srcId="{53FA61AF-18CD-4F1E-B30F-C65E6B3F1D0D}" destId="{3C0CA310-BE1A-46AD-AC3B-9624672D114E}" srcOrd="5" destOrd="0" presId="urn:microsoft.com/office/officeart/2005/8/layout/list1"/>
    <dgm:cxn modelId="{A3956AC9-8E55-4C44-B523-1A4111111E4C}" type="presParOf" srcId="{53FA61AF-18CD-4F1E-B30F-C65E6B3F1D0D}" destId="{23F244E7-3E2E-4418-922E-E8B3BFE29F66}" srcOrd="6" destOrd="0" presId="urn:microsoft.com/office/officeart/2005/8/layout/list1"/>
    <dgm:cxn modelId="{522B7303-BED1-4BF1-908D-7C7C4C821733}" type="presParOf" srcId="{53FA61AF-18CD-4F1E-B30F-C65E6B3F1D0D}" destId="{C9062363-76A7-4FC9-A453-59982599FB01}" srcOrd="7" destOrd="0" presId="urn:microsoft.com/office/officeart/2005/8/layout/list1"/>
    <dgm:cxn modelId="{882226C1-4EA4-4882-9218-56CE751A597F}" type="presParOf" srcId="{53FA61AF-18CD-4F1E-B30F-C65E6B3F1D0D}" destId="{2BAD3B5B-5014-42CC-A152-DDCFC7841845}" srcOrd="8" destOrd="0" presId="urn:microsoft.com/office/officeart/2005/8/layout/list1"/>
    <dgm:cxn modelId="{22298AE9-8E4E-4B4B-9DB9-49E73C644CAC}" type="presParOf" srcId="{2BAD3B5B-5014-42CC-A152-DDCFC7841845}" destId="{4605E4C3-0DB9-4D40-88F1-1C4D6CA23F10}" srcOrd="0" destOrd="0" presId="urn:microsoft.com/office/officeart/2005/8/layout/list1"/>
    <dgm:cxn modelId="{1955F3B9-FAF9-48B9-83F3-4D853CF49033}" type="presParOf" srcId="{2BAD3B5B-5014-42CC-A152-DDCFC7841845}" destId="{A43D9515-BAD8-4992-8317-D07A60474BCE}" srcOrd="1" destOrd="0" presId="urn:microsoft.com/office/officeart/2005/8/layout/list1"/>
    <dgm:cxn modelId="{C6F3BFC4-1AAC-46F2-A85A-15D7F6743CDB}" type="presParOf" srcId="{53FA61AF-18CD-4F1E-B30F-C65E6B3F1D0D}" destId="{C0D373AD-837A-4C01-A527-D90F14012925}" srcOrd="9" destOrd="0" presId="urn:microsoft.com/office/officeart/2005/8/layout/list1"/>
    <dgm:cxn modelId="{BBDE7D52-5E75-4383-A178-9853A4955E60}" type="presParOf" srcId="{53FA61AF-18CD-4F1E-B30F-C65E6B3F1D0D}" destId="{8485A799-A118-4AF7-AEFB-BBD21E60FF82}"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794870-5C03-4F3A-863C-CCB918E29B59}" type="doc">
      <dgm:prSet loTypeId="urn:microsoft.com/office/officeart/2005/8/layout/vList3" loCatId="list" qsTypeId="urn:microsoft.com/office/officeart/2005/8/quickstyle/simple1" qsCatId="simple" csTypeId="urn:microsoft.com/office/officeart/2005/8/colors/colorful3" csCatId="colorful" phldr="1"/>
      <dgm:spPr/>
      <dgm:t>
        <a:bodyPr/>
        <a:lstStyle/>
        <a:p>
          <a:endParaRPr lang="es-ES"/>
        </a:p>
      </dgm:t>
    </dgm:pt>
    <dgm:pt modelId="{8432B097-7C1C-46CA-A2C8-C6D8D3064155}">
      <dgm:prSet/>
      <dgm:spPr/>
      <dgm:t>
        <a:bodyPr/>
        <a:lstStyle/>
        <a:p>
          <a:pPr algn="l"/>
          <a:r>
            <a:rPr lang="es-MX" dirty="0">
              <a:solidFill>
                <a:schemeClr val="bg1"/>
              </a:solidFill>
            </a:rPr>
            <a:t>39 Heroica Ciudad de Huajuapan de León</a:t>
          </a:r>
        </a:p>
      </dgm:t>
    </dgm:pt>
    <dgm:pt modelId="{5A8B39D2-D60B-407E-9F27-2542C3AE4D65}" type="parTrans" cxnId="{2D379EFF-C87D-48FA-91E0-76F59838DE8D}">
      <dgm:prSet/>
      <dgm:spPr/>
      <dgm:t>
        <a:bodyPr/>
        <a:lstStyle/>
        <a:p>
          <a:pPr algn="l"/>
          <a:endParaRPr lang="es-ES">
            <a:solidFill>
              <a:schemeClr val="bg1"/>
            </a:solidFill>
          </a:endParaRPr>
        </a:p>
      </dgm:t>
    </dgm:pt>
    <dgm:pt modelId="{AEF6187A-723A-4E98-87F1-F29100A9DAB8}" type="sibTrans" cxnId="{2D379EFF-C87D-48FA-91E0-76F59838DE8D}">
      <dgm:prSet/>
      <dgm:spPr/>
      <dgm:t>
        <a:bodyPr/>
        <a:lstStyle/>
        <a:p>
          <a:pPr algn="l"/>
          <a:endParaRPr lang="es-ES">
            <a:solidFill>
              <a:schemeClr val="bg1"/>
            </a:solidFill>
          </a:endParaRPr>
        </a:p>
      </dgm:t>
    </dgm:pt>
    <dgm:pt modelId="{771BE6A8-BDF9-4EDD-B8C2-CBADC62AF30A}">
      <dgm:prSet/>
      <dgm:spPr/>
      <dgm:t>
        <a:bodyPr/>
        <a:lstStyle/>
        <a:p>
          <a:pPr algn="l"/>
          <a:r>
            <a:rPr lang="es-MX" dirty="0">
              <a:solidFill>
                <a:schemeClr val="bg1"/>
              </a:solidFill>
            </a:rPr>
            <a:t>58 Ocotlán de Morelos</a:t>
          </a:r>
        </a:p>
      </dgm:t>
    </dgm:pt>
    <dgm:pt modelId="{68B6BC42-6A03-42DD-82D8-4B1392A0C8BA}" type="parTrans" cxnId="{07E9E14F-7171-46B2-99E7-77EB592EC7B8}">
      <dgm:prSet/>
      <dgm:spPr/>
      <dgm:t>
        <a:bodyPr/>
        <a:lstStyle/>
        <a:p>
          <a:pPr algn="l"/>
          <a:endParaRPr lang="es-ES">
            <a:solidFill>
              <a:schemeClr val="bg1"/>
            </a:solidFill>
          </a:endParaRPr>
        </a:p>
      </dgm:t>
    </dgm:pt>
    <dgm:pt modelId="{A48C8E66-6370-4647-9843-1FD856A311AB}" type="sibTrans" cxnId="{07E9E14F-7171-46B2-99E7-77EB592EC7B8}">
      <dgm:prSet/>
      <dgm:spPr/>
      <dgm:t>
        <a:bodyPr/>
        <a:lstStyle/>
        <a:p>
          <a:pPr algn="l"/>
          <a:endParaRPr lang="es-ES">
            <a:solidFill>
              <a:schemeClr val="bg1"/>
            </a:solidFill>
          </a:endParaRPr>
        </a:p>
      </dgm:t>
    </dgm:pt>
    <dgm:pt modelId="{C55B2485-AACC-4350-B50B-C0AB34661962}">
      <dgm:prSet/>
      <dgm:spPr/>
      <dgm:t>
        <a:bodyPr/>
        <a:lstStyle/>
        <a:p>
          <a:pPr algn="l"/>
          <a:r>
            <a:rPr lang="es-MX" dirty="0">
              <a:solidFill>
                <a:schemeClr val="bg1"/>
              </a:solidFill>
            </a:rPr>
            <a:t>79 Salina Cruz</a:t>
          </a:r>
        </a:p>
      </dgm:t>
    </dgm:pt>
    <dgm:pt modelId="{BEE37FE5-CDEC-4732-A50F-FC1CB2619029}" type="parTrans" cxnId="{56C38061-D29D-419F-85FE-46FF485CC277}">
      <dgm:prSet/>
      <dgm:spPr/>
      <dgm:t>
        <a:bodyPr/>
        <a:lstStyle/>
        <a:p>
          <a:pPr algn="l"/>
          <a:endParaRPr lang="es-ES">
            <a:solidFill>
              <a:schemeClr val="bg1"/>
            </a:solidFill>
          </a:endParaRPr>
        </a:p>
      </dgm:t>
    </dgm:pt>
    <dgm:pt modelId="{3F29D2D0-58FB-46DB-BC85-960D0388EA7C}" type="sibTrans" cxnId="{56C38061-D29D-419F-85FE-46FF485CC277}">
      <dgm:prSet/>
      <dgm:spPr/>
      <dgm:t>
        <a:bodyPr/>
        <a:lstStyle/>
        <a:p>
          <a:pPr algn="l"/>
          <a:endParaRPr lang="es-ES">
            <a:solidFill>
              <a:schemeClr val="bg1"/>
            </a:solidFill>
          </a:endParaRPr>
        </a:p>
      </dgm:t>
    </dgm:pt>
    <dgm:pt modelId="{2A96FE78-A0E4-4A73-87EC-ECAB530A96AF}">
      <dgm:prSet/>
      <dgm:spPr/>
      <dgm:t>
        <a:bodyPr/>
        <a:lstStyle/>
        <a:p>
          <a:pPr algn="l"/>
          <a:r>
            <a:rPr lang="es-MX" dirty="0">
              <a:solidFill>
                <a:schemeClr val="bg1"/>
              </a:solidFill>
            </a:rPr>
            <a:t>103 San Antonino Castillo Velasco</a:t>
          </a:r>
        </a:p>
      </dgm:t>
    </dgm:pt>
    <dgm:pt modelId="{4520B8CC-8E8A-468C-A398-8A07E29AE96C}" type="parTrans" cxnId="{C82B3093-00B2-4305-8ED0-CAC18C78845F}">
      <dgm:prSet/>
      <dgm:spPr/>
      <dgm:t>
        <a:bodyPr/>
        <a:lstStyle/>
        <a:p>
          <a:pPr algn="l"/>
          <a:endParaRPr lang="es-ES">
            <a:solidFill>
              <a:schemeClr val="bg1"/>
            </a:solidFill>
          </a:endParaRPr>
        </a:p>
      </dgm:t>
    </dgm:pt>
    <dgm:pt modelId="{86283AD2-E7B3-421F-A438-660738600242}" type="sibTrans" cxnId="{C82B3093-00B2-4305-8ED0-CAC18C78845F}">
      <dgm:prSet/>
      <dgm:spPr/>
      <dgm:t>
        <a:bodyPr/>
        <a:lstStyle/>
        <a:p>
          <a:pPr algn="l"/>
          <a:endParaRPr lang="es-ES">
            <a:solidFill>
              <a:schemeClr val="bg1"/>
            </a:solidFill>
          </a:endParaRPr>
        </a:p>
      </dgm:t>
    </dgm:pt>
    <dgm:pt modelId="{312A2ED1-9FC0-4BBB-BAB0-4A94C18C5310}">
      <dgm:prSet/>
      <dgm:spPr/>
      <dgm:t>
        <a:bodyPr/>
        <a:lstStyle/>
        <a:p>
          <a:pPr algn="l"/>
          <a:r>
            <a:rPr lang="es-MX" dirty="0">
              <a:solidFill>
                <a:schemeClr val="bg1"/>
              </a:solidFill>
            </a:rPr>
            <a:t>277 Villa Sola de Vega</a:t>
          </a:r>
        </a:p>
      </dgm:t>
    </dgm:pt>
    <dgm:pt modelId="{AA94F8B9-CF4B-41D7-A716-56465245E41C}" type="parTrans" cxnId="{29DD5C47-038A-48B1-BB79-217187D5A4A3}">
      <dgm:prSet/>
      <dgm:spPr/>
      <dgm:t>
        <a:bodyPr/>
        <a:lstStyle/>
        <a:p>
          <a:pPr algn="l"/>
          <a:endParaRPr lang="es-ES">
            <a:solidFill>
              <a:schemeClr val="bg1"/>
            </a:solidFill>
          </a:endParaRPr>
        </a:p>
      </dgm:t>
    </dgm:pt>
    <dgm:pt modelId="{F4052D4E-0A34-4188-AAEC-A50336B15E0F}" type="sibTrans" cxnId="{29DD5C47-038A-48B1-BB79-217187D5A4A3}">
      <dgm:prSet/>
      <dgm:spPr/>
      <dgm:t>
        <a:bodyPr/>
        <a:lstStyle/>
        <a:p>
          <a:pPr algn="l"/>
          <a:endParaRPr lang="es-ES">
            <a:solidFill>
              <a:schemeClr val="bg1"/>
            </a:solidFill>
          </a:endParaRPr>
        </a:p>
      </dgm:t>
    </dgm:pt>
    <dgm:pt modelId="{B3CD5CDF-1171-4B75-A16C-9FBD71B45076}">
      <dgm:prSet/>
      <dgm:spPr/>
      <dgm:t>
        <a:bodyPr/>
        <a:lstStyle/>
        <a:p>
          <a:pPr algn="l"/>
          <a:r>
            <a:rPr lang="es-MX" dirty="0">
              <a:solidFill>
                <a:schemeClr val="bg1"/>
              </a:solidFill>
            </a:rPr>
            <a:t>324 San Pedro Pochutla</a:t>
          </a:r>
        </a:p>
      </dgm:t>
    </dgm:pt>
    <dgm:pt modelId="{BE495B15-8AAB-454D-9136-F5E59E13BBDE}" type="parTrans" cxnId="{CD02E9F7-C411-4649-9B9E-6CB6ECBB4170}">
      <dgm:prSet/>
      <dgm:spPr/>
      <dgm:t>
        <a:bodyPr/>
        <a:lstStyle/>
        <a:p>
          <a:pPr algn="l"/>
          <a:endParaRPr lang="es-ES">
            <a:solidFill>
              <a:schemeClr val="bg1"/>
            </a:solidFill>
          </a:endParaRPr>
        </a:p>
      </dgm:t>
    </dgm:pt>
    <dgm:pt modelId="{B3DF03DE-C7C3-43FA-B9BD-B9ED9D936F60}" type="sibTrans" cxnId="{CD02E9F7-C411-4649-9B9E-6CB6ECBB4170}">
      <dgm:prSet/>
      <dgm:spPr/>
      <dgm:t>
        <a:bodyPr/>
        <a:lstStyle/>
        <a:p>
          <a:pPr algn="l"/>
          <a:endParaRPr lang="es-ES">
            <a:solidFill>
              <a:schemeClr val="bg1"/>
            </a:solidFill>
          </a:endParaRPr>
        </a:p>
      </dgm:t>
    </dgm:pt>
    <dgm:pt modelId="{D51883BD-C18B-4584-88DC-CBCBD1C8C689}">
      <dgm:prSet/>
      <dgm:spPr/>
      <dgm:t>
        <a:bodyPr/>
        <a:lstStyle/>
        <a:p>
          <a:pPr algn="l"/>
          <a:r>
            <a:rPr lang="es-MX" dirty="0">
              <a:solidFill>
                <a:schemeClr val="bg1"/>
              </a:solidFill>
            </a:rPr>
            <a:t>515 Santo Domingo Tehuantepec</a:t>
          </a:r>
        </a:p>
      </dgm:t>
    </dgm:pt>
    <dgm:pt modelId="{22794998-A86A-4AA2-847A-AF79DE7C9528}" type="parTrans" cxnId="{0CF5FD36-972A-4ECB-88B5-0A3BFF1ED3A3}">
      <dgm:prSet/>
      <dgm:spPr/>
      <dgm:t>
        <a:bodyPr/>
        <a:lstStyle/>
        <a:p>
          <a:pPr algn="l"/>
          <a:endParaRPr lang="es-ES">
            <a:solidFill>
              <a:schemeClr val="bg1"/>
            </a:solidFill>
          </a:endParaRPr>
        </a:p>
      </dgm:t>
    </dgm:pt>
    <dgm:pt modelId="{1BE26069-6772-452D-AC1B-395AB3BD7339}" type="sibTrans" cxnId="{0CF5FD36-972A-4ECB-88B5-0A3BFF1ED3A3}">
      <dgm:prSet/>
      <dgm:spPr/>
      <dgm:t>
        <a:bodyPr/>
        <a:lstStyle/>
        <a:p>
          <a:pPr algn="l"/>
          <a:endParaRPr lang="es-ES">
            <a:solidFill>
              <a:schemeClr val="bg1"/>
            </a:solidFill>
          </a:endParaRPr>
        </a:p>
      </dgm:t>
    </dgm:pt>
    <dgm:pt modelId="{FD4A547F-B1A7-4951-9914-541171EED1A5}">
      <dgm:prSet/>
      <dgm:spPr/>
      <dgm:t>
        <a:bodyPr/>
        <a:lstStyle/>
        <a:p>
          <a:pPr algn="l"/>
          <a:r>
            <a:rPr lang="es-MX" dirty="0">
              <a:solidFill>
                <a:schemeClr val="bg1"/>
              </a:solidFill>
            </a:rPr>
            <a:t>551 Tlacolula de Matamoros</a:t>
          </a:r>
        </a:p>
      </dgm:t>
    </dgm:pt>
    <dgm:pt modelId="{EF7CD7F9-8795-4760-AB49-58879A44FD75}" type="parTrans" cxnId="{66DBD601-A234-4AE9-AF6F-8269781940B6}">
      <dgm:prSet/>
      <dgm:spPr/>
      <dgm:t>
        <a:bodyPr/>
        <a:lstStyle/>
        <a:p>
          <a:pPr algn="l"/>
          <a:endParaRPr lang="es-ES">
            <a:solidFill>
              <a:schemeClr val="bg1"/>
            </a:solidFill>
          </a:endParaRPr>
        </a:p>
      </dgm:t>
    </dgm:pt>
    <dgm:pt modelId="{6B0923E9-AD13-4046-A5FA-F7B26A85FFCE}" type="sibTrans" cxnId="{66DBD601-A234-4AE9-AF6F-8269781940B6}">
      <dgm:prSet/>
      <dgm:spPr/>
      <dgm:t>
        <a:bodyPr/>
        <a:lstStyle/>
        <a:p>
          <a:pPr algn="l"/>
          <a:endParaRPr lang="es-ES">
            <a:solidFill>
              <a:schemeClr val="bg1"/>
            </a:solidFill>
          </a:endParaRPr>
        </a:p>
      </dgm:t>
    </dgm:pt>
    <dgm:pt modelId="{D8C3CAE6-7810-454C-96B0-43FC6EE848F3}">
      <dgm:prSet/>
      <dgm:spPr/>
      <dgm:t>
        <a:bodyPr/>
        <a:lstStyle/>
        <a:p>
          <a:pPr algn="l"/>
          <a:r>
            <a:rPr lang="es-MX" dirty="0">
              <a:solidFill>
                <a:schemeClr val="bg1"/>
              </a:solidFill>
            </a:rPr>
            <a:t>553 Tlalixtac de Cabrera</a:t>
          </a:r>
        </a:p>
      </dgm:t>
    </dgm:pt>
    <dgm:pt modelId="{D89BA118-A86F-43D6-9B0B-8B132BFD8E27}" type="parTrans" cxnId="{2DD9F8BF-4CF9-4636-8EA0-9BFF9EBBCFF5}">
      <dgm:prSet/>
      <dgm:spPr/>
      <dgm:t>
        <a:bodyPr/>
        <a:lstStyle/>
        <a:p>
          <a:pPr algn="l"/>
          <a:endParaRPr lang="es-ES">
            <a:solidFill>
              <a:schemeClr val="bg1"/>
            </a:solidFill>
          </a:endParaRPr>
        </a:p>
      </dgm:t>
    </dgm:pt>
    <dgm:pt modelId="{2252856D-72B3-4467-8D41-873B2A13D332}" type="sibTrans" cxnId="{2DD9F8BF-4CF9-4636-8EA0-9BFF9EBBCFF5}">
      <dgm:prSet/>
      <dgm:spPr/>
      <dgm:t>
        <a:bodyPr/>
        <a:lstStyle/>
        <a:p>
          <a:pPr algn="l"/>
          <a:endParaRPr lang="es-ES">
            <a:solidFill>
              <a:schemeClr val="bg1"/>
            </a:solidFill>
          </a:endParaRPr>
        </a:p>
      </dgm:t>
    </dgm:pt>
    <dgm:pt modelId="{8AA28634-201F-4C60-BA4A-C6825E12A3A5}">
      <dgm:prSet/>
      <dgm:spPr/>
      <dgm:t>
        <a:bodyPr/>
        <a:lstStyle/>
        <a:p>
          <a:pPr algn="l"/>
          <a:r>
            <a:rPr lang="es-MX" dirty="0">
              <a:solidFill>
                <a:schemeClr val="bg1"/>
              </a:solidFill>
            </a:rPr>
            <a:t>570 Zimatlán de Álvarez</a:t>
          </a:r>
        </a:p>
      </dgm:t>
    </dgm:pt>
    <dgm:pt modelId="{AF113887-5AA9-49CC-98D8-CECD35029363}" type="parTrans" cxnId="{EBDCC317-2B3C-460A-90CF-A04E96C3B0CE}">
      <dgm:prSet/>
      <dgm:spPr/>
      <dgm:t>
        <a:bodyPr/>
        <a:lstStyle/>
        <a:p>
          <a:pPr algn="l"/>
          <a:endParaRPr lang="es-ES">
            <a:solidFill>
              <a:schemeClr val="bg1"/>
            </a:solidFill>
          </a:endParaRPr>
        </a:p>
      </dgm:t>
    </dgm:pt>
    <dgm:pt modelId="{B6AA9712-835F-4782-9C8A-8CFE49ADC83D}" type="sibTrans" cxnId="{EBDCC317-2B3C-460A-90CF-A04E96C3B0CE}">
      <dgm:prSet/>
      <dgm:spPr/>
      <dgm:t>
        <a:bodyPr/>
        <a:lstStyle/>
        <a:p>
          <a:pPr algn="l"/>
          <a:endParaRPr lang="es-ES">
            <a:solidFill>
              <a:schemeClr val="bg1"/>
            </a:solidFill>
          </a:endParaRPr>
        </a:p>
      </dgm:t>
    </dgm:pt>
    <dgm:pt modelId="{DC9F81D2-733F-4B5F-A71B-4E631C5873C0}" type="pres">
      <dgm:prSet presAssocID="{7C794870-5C03-4F3A-863C-CCB918E29B59}" presName="linearFlow" presStyleCnt="0">
        <dgm:presLayoutVars>
          <dgm:dir/>
          <dgm:resizeHandles val="exact"/>
        </dgm:presLayoutVars>
      </dgm:prSet>
      <dgm:spPr/>
      <dgm:t>
        <a:bodyPr/>
        <a:lstStyle/>
        <a:p>
          <a:endParaRPr lang="es-MX"/>
        </a:p>
      </dgm:t>
    </dgm:pt>
    <dgm:pt modelId="{B4673415-B0DD-4275-BDEE-500FCF947E92}" type="pres">
      <dgm:prSet presAssocID="{8432B097-7C1C-46CA-A2C8-C6D8D3064155}" presName="composite" presStyleCnt="0"/>
      <dgm:spPr/>
    </dgm:pt>
    <dgm:pt modelId="{1706FFB6-2E6C-4BF5-9859-987791A9B64F}" type="pres">
      <dgm:prSet presAssocID="{8432B097-7C1C-46CA-A2C8-C6D8D3064155}" presName="imgShp" presStyleLbl="fgImgPlace1" presStyleIdx="0" presStyleCnt="10"/>
      <dgm:spPr/>
    </dgm:pt>
    <dgm:pt modelId="{BE86DF63-9D26-47B8-AF75-77C7368A3D3E}" type="pres">
      <dgm:prSet presAssocID="{8432B097-7C1C-46CA-A2C8-C6D8D3064155}" presName="txShp" presStyleLbl="node1" presStyleIdx="0" presStyleCnt="10">
        <dgm:presLayoutVars>
          <dgm:bulletEnabled val="1"/>
        </dgm:presLayoutVars>
      </dgm:prSet>
      <dgm:spPr/>
      <dgm:t>
        <a:bodyPr/>
        <a:lstStyle/>
        <a:p>
          <a:endParaRPr lang="es-MX"/>
        </a:p>
      </dgm:t>
    </dgm:pt>
    <dgm:pt modelId="{4939CAF2-BCD4-4B47-BB2A-F5CAC4B9389F}" type="pres">
      <dgm:prSet presAssocID="{AEF6187A-723A-4E98-87F1-F29100A9DAB8}" presName="spacing" presStyleCnt="0"/>
      <dgm:spPr/>
    </dgm:pt>
    <dgm:pt modelId="{2305EA9B-938E-4D94-8DAD-21A15F7C8ACE}" type="pres">
      <dgm:prSet presAssocID="{771BE6A8-BDF9-4EDD-B8C2-CBADC62AF30A}" presName="composite" presStyleCnt="0"/>
      <dgm:spPr/>
    </dgm:pt>
    <dgm:pt modelId="{0E342A1E-CCCF-483F-A245-DE8A33CB3AC1}" type="pres">
      <dgm:prSet presAssocID="{771BE6A8-BDF9-4EDD-B8C2-CBADC62AF30A}" presName="imgShp" presStyleLbl="fgImgPlace1" presStyleIdx="1" presStyleCnt="10"/>
      <dgm:spPr/>
    </dgm:pt>
    <dgm:pt modelId="{EA40F1D7-B830-485D-AF06-64D54BB4885C}" type="pres">
      <dgm:prSet presAssocID="{771BE6A8-BDF9-4EDD-B8C2-CBADC62AF30A}" presName="txShp" presStyleLbl="node1" presStyleIdx="1" presStyleCnt="10">
        <dgm:presLayoutVars>
          <dgm:bulletEnabled val="1"/>
        </dgm:presLayoutVars>
      </dgm:prSet>
      <dgm:spPr/>
      <dgm:t>
        <a:bodyPr/>
        <a:lstStyle/>
        <a:p>
          <a:endParaRPr lang="es-MX"/>
        </a:p>
      </dgm:t>
    </dgm:pt>
    <dgm:pt modelId="{213A9C2F-5959-4C53-9C69-E819CBAE3FD2}" type="pres">
      <dgm:prSet presAssocID="{A48C8E66-6370-4647-9843-1FD856A311AB}" presName="spacing" presStyleCnt="0"/>
      <dgm:spPr/>
    </dgm:pt>
    <dgm:pt modelId="{0592B46B-5A2C-4FF3-824F-B068B9401411}" type="pres">
      <dgm:prSet presAssocID="{C55B2485-AACC-4350-B50B-C0AB34661962}" presName="composite" presStyleCnt="0"/>
      <dgm:spPr/>
    </dgm:pt>
    <dgm:pt modelId="{25F08318-1C16-4F30-9561-BAB968034F68}" type="pres">
      <dgm:prSet presAssocID="{C55B2485-AACC-4350-B50B-C0AB34661962}" presName="imgShp" presStyleLbl="fgImgPlace1" presStyleIdx="2" presStyleCnt="10"/>
      <dgm:spPr/>
    </dgm:pt>
    <dgm:pt modelId="{2599A5DB-6DEF-4502-9EA8-41ADF2DCF9DA}" type="pres">
      <dgm:prSet presAssocID="{C55B2485-AACC-4350-B50B-C0AB34661962}" presName="txShp" presStyleLbl="node1" presStyleIdx="2" presStyleCnt="10">
        <dgm:presLayoutVars>
          <dgm:bulletEnabled val="1"/>
        </dgm:presLayoutVars>
      </dgm:prSet>
      <dgm:spPr/>
      <dgm:t>
        <a:bodyPr/>
        <a:lstStyle/>
        <a:p>
          <a:endParaRPr lang="es-MX"/>
        </a:p>
      </dgm:t>
    </dgm:pt>
    <dgm:pt modelId="{DA907E7D-8F01-4DCA-BA29-D4F5541F313E}" type="pres">
      <dgm:prSet presAssocID="{3F29D2D0-58FB-46DB-BC85-960D0388EA7C}" presName="spacing" presStyleCnt="0"/>
      <dgm:spPr/>
    </dgm:pt>
    <dgm:pt modelId="{AA451B38-F23E-43DE-95FB-4B61265E7D6D}" type="pres">
      <dgm:prSet presAssocID="{2A96FE78-A0E4-4A73-87EC-ECAB530A96AF}" presName="composite" presStyleCnt="0"/>
      <dgm:spPr/>
    </dgm:pt>
    <dgm:pt modelId="{E29E146D-0F6C-4564-A971-E94576259129}" type="pres">
      <dgm:prSet presAssocID="{2A96FE78-A0E4-4A73-87EC-ECAB530A96AF}" presName="imgShp" presStyleLbl="fgImgPlace1" presStyleIdx="3" presStyleCnt="10"/>
      <dgm:spPr/>
    </dgm:pt>
    <dgm:pt modelId="{874DF4C4-DF4E-462B-8EE7-D65F6C585859}" type="pres">
      <dgm:prSet presAssocID="{2A96FE78-A0E4-4A73-87EC-ECAB530A96AF}" presName="txShp" presStyleLbl="node1" presStyleIdx="3" presStyleCnt="10">
        <dgm:presLayoutVars>
          <dgm:bulletEnabled val="1"/>
        </dgm:presLayoutVars>
      </dgm:prSet>
      <dgm:spPr/>
      <dgm:t>
        <a:bodyPr/>
        <a:lstStyle/>
        <a:p>
          <a:endParaRPr lang="es-MX"/>
        </a:p>
      </dgm:t>
    </dgm:pt>
    <dgm:pt modelId="{DBF471DB-498A-46F6-80A0-ADE5316F26B4}" type="pres">
      <dgm:prSet presAssocID="{86283AD2-E7B3-421F-A438-660738600242}" presName="spacing" presStyleCnt="0"/>
      <dgm:spPr/>
    </dgm:pt>
    <dgm:pt modelId="{56A2C1F5-1B90-4022-A80B-5C6F356B3DD9}" type="pres">
      <dgm:prSet presAssocID="{312A2ED1-9FC0-4BBB-BAB0-4A94C18C5310}" presName="composite" presStyleCnt="0"/>
      <dgm:spPr/>
    </dgm:pt>
    <dgm:pt modelId="{D6C46EBC-29BC-4370-8F0F-8CB4827DA514}" type="pres">
      <dgm:prSet presAssocID="{312A2ED1-9FC0-4BBB-BAB0-4A94C18C5310}" presName="imgShp" presStyleLbl="fgImgPlace1" presStyleIdx="4" presStyleCnt="10"/>
      <dgm:spPr/>
    </dgm:pt>
    <dgm:pt modelId="{A72FF4F3-57B0-4A78-8CA8-89A2AB7DAE03}" type="pres">
      <dgm:prSet presAssocID="{312A2ED1-9FC0-4BBB-BAB0-4A94C18C5310}" presName="txShp" presStyleLbl="node1" presStyleIdx="4" presStyleCnt="10">
        <dgm:presLayoutVars>
          <dgm:bulletEnabled val="1"/>
        </dgm:presLayoutVars>
      </dgm:prSet>
      <dgm:spPr/>
      <dgm:t>
        <a:bodyPr/>
        <a:lstStyle/>
        <a:p>
          <a:endParaRPr lang="es-MX"/>
        </a:p>
      </dgm:t>
    </dgm:pt>
    <dgm:pt modelId="{0DA7D618-79A7-46AB-ACFC-FF12ED540F28}" type="pres">
      <dgm:prSet presAssocID="{F4052D4E-0A34-4188-AAEC-A50336B15E0F}" presName="spacing" presStyleCnt="0"/>
      <dgm:spPr/>
    </dgm:pt>
    <dgm:pt modelId="{F4155D9B-7F5D-40D6-9004-12CADD87756E}" type="pres">
      <dgm:prSet presAssocID="{B3CD5CDF-1171-4B75-A16C-9FBD71B45076}" presName="composite" presStyleCnt="0"/>
      <dgm:spPr/>
    </dgm:pt>
    <dgm:pt modelId="{B283A06D-C696-42E3-8B2D-0E8ABD520E35}" type="pres">
      <dgm:prSet presAssocID="{B3CD5CDF-1171-4B75-A16C-9FBD71B45076}" presName="imgShp" presStyleLbl="fgImgPlace1" presStyleIdx="5" presStyleCnt="10"/>
      <dgm:spPr/>
    </dgm:pt>
    <dgm:pt modelId="{DA6BA71A-795A-4E24-BFCC-6595787FCEF8}" type="pres">
      <dgm:prSet presAssocID="{B3CD5CDF-1171-4B75-A16C-9FBD71B45076}" presName="txShp" presStyleLbl="node1" presStyleIdx="5" presStyleCnt="10" custScaleY="90910">
        <dgm:presLayoutVars>
          <dgm:bulletEnabled val="1"/>
        </dgm:presLayoutVars>
      </dgm:prSet>
      <dgm:spPr/>
      <dgm:t>
        <a:bodyPr/>
        <a:lstStyle/>
        <a:p>
          <a:endParaRPr lang="es-MX"/>
        </a:p>
      </dgm:t>
    </dgm:pt>
    <dgm:pt modelId="{67BE9359-C2AD-43A7-B2C0-9501397E2543}" type="pres">
      <dgm:prSet presAssocID="{B3DF03DE-C7C3-43FA-B9BD-B9ED9D936F60}" presName="spacing" presStyleCnt="0"/>
      <dgm:spPr/>
    </dgm:pt>
    <dgm:pt modelId="{29AE7B22-C0EC-42F0-AE66-27FB5A6FC79A}" type="pres">
      <dgm:prSet presAssocID="{D51883BD-C18B-4584-88DC-CBCBD1C8C689}" presName="composite" presStyleCnt="0"/>
      <dgm:spPr/>
    </dgm:pt>
    <dgm:pt modelId="{CCF2AF98-EA82-461F-8A3D-AFF7B7C636FE}" type="pres">
      <dgm:prSet presAssocID="{D51883BD-C18B-4584-88DC-CBCBD1C8C689}" presName="imgShp" presStyleLbl="fgImgPlace1" presStyleIdx="6" presStyleCnt="10"/>
      <dgm:spPr/>
    </dgm:pt>
    <dgm:pt modelId="{C510C4E3-AF51-43DF-AFFA-5333452E5E16}" type="pres">
      <dgm:prSet presAssocID="{D51883BD-C18B-4584-88DC-CBCBD1C8C689}" presName="txShp" presStyleLbl="node1" presStyleIdx="6" presStyleCnt="10">
        <dgm:presLayoutVars>
          <dgm:bulletEnabled val="1"/>
        </dgm:presLayoutVars>
      </dgm:prSet>
      <dgm:spPr/>
      <dgm:t>
        <a:bodyPr/>
        <a:lstStyle/>
        <a:p>
          <a:endParaRPr lang="es-MX"/>
        </a:p>
      </dgm:t>
    </dgm:pt>
    <dgm:pt modelId="{426AB0DC-D56D-4824-96E4-4F2A9A66C99A}" type="pres">
      <dgm:prSet presAssocID="{1BE26069-6772-452D-AC1B-395AB3BD7339}" presName="spacing" presStyleCnt="0"/>
      <dgm:spPr/>
    </dgm:pt>
    <dgm:pt modelId="{E133B144-A1D3-4F69-8FC3-1280B6111B1B}" type="pres">
      <dgm:prSet presAssocID="{FD4A547F-B1A7-4951-9914-541171EED1A5}" presName="composite" presStyleCnt="0"/>
      <dgm:spPr/>
    </dgm:pt>
    <dgm:pt modelId="{42AEAD70-C448-4493-A804-66050C397B7C}" type="pres">
      <dgm:prSet presAssocID="{FD4A547F-B1A7-4951-9914-541171EED1A5}" presName="imgShp" presStyleLbl="fgImgPlace1" presStyleIdx="7" presStyleCnt="10"/>
      <dgm:spPr/>
    </dgm:pt>
    <dgm:pt modelId="{D5D73880-D51F-44BD-AA0E-45DE25FAD2C4}" type="pres">
      <dgm:prSet presAssocID="{FD4A547F-B1A7-4951-9914-541171EED1A5}" presName="txShp" presStyleLbl="node1" presStyleIdx="7" presStyleCnt="10">
        <dgm:presLayoutVars>
          <dgm:bulletEnabled val="1"/>
        </dgm:presLayoutVars>
      </dgm:prSet>
      <dgm:spPr/>
      <dgm:t>
        <a:bodyPr/>
        <a:lstStyle/>
        <a:p>
          <a:endParaRPr lang="es-MX"/>
        </a:p>
      </dgm:t>
    </dgm:pt>
    <dgm:pt modelId="{9552766C-AE50-4EB7-978B-24210FC10350}" type="pres">
      <dgm:prSet presAssocID="{6B0923E9-AD13-4046-A5FA-F7B26A85FFCE}" presName="spacing" presStyleCnt="0"/>
      <dgm:spPr/>
    </dgm:pt>
    <dgm:pt modelId="{C526E499-C972-4DF7-A2BB-DC0404E7DFEB}" type="pres">
      <dgm:prSet presAssocID="{D8C3CAE6-7810-454C-96B0-43FC6EE848F3}" presName="composite" presStyleCnt="0"/>
      <dgm:spPr/>
    </dgm:pt>
    <dgm:pt modelId="{968D4260-DE08-4A07-B2BF-1743E238742C}" type="pres">
      <dgm:prSet presAssocID="{D8C3CAE6-7810-454C-96B0-43FC6EE848F3}" presName="imgShp" presStyleLbl="fgImgPlace1" presStyleIdx="8" presStyleCnt="10"/>
      <dgm:spPr/>
    </dgm:pt>
    <dgm:pt modelId="{DBC4783B-7E12-40B7-9022-0AD0C5D05F87}" type="pres">
      <dgm:prSet presAssocID="{D8C3CAE6-7810-454C-96B0-43FC6EE848F3}" presName="txShp" presStyleLbl="node1" presStyleIdx="8" presStyleCnt="10">
        <dgm:presLayoutVars>
          <dgm:bulletEnabled val="1"/>
        </dgm:presLayoutVars>
      </dgm:prSet>
      <dgm:spPr/>
      <dgm:t>
        <a:bodyPr/>
        <a:lstStyle/>
        <a:p>
          <a:endParaRPr lang="es-MX"/>
        </a:p>
      </dgm:t>
    </dgm:pt>
    <dgm:pt modelId="{F8931416-2E6F-4532-B5A5-803A5F76AD5E}" type="pres">
      <dgm:prSet presAssocID="{2252856D-72B3-4467-8D41-873B2A13D332}" presName="spacing" presStyleCnt="0"/>
      <dgm:spPr/>
    </dgm:pt>
    <dgm:pt modelId="{18538CE4-90E0-43A1-B6C6-B5B2B9C91CCD}" type="pres">
      <dgm:prSet presAssocID="{8AA28634-201F-4C60-BA4A-C6825E12A3A5}" presName="composite" presStyleCnt="0"/>
      <dgm:spPr/>
    </dgm:pt>
    <dgm:pt modelId="{E9C8A080-238D-4FD6-A647-CBEF595CFF07}" type="pres">
      <dgm:prSet presAssocID="{8AA28634-201F-4C60-BA4A-C6825E12A3A5}" presName="imgShp" presStyleLbl="fgImgPlace1" presStyleIdx="9" presStyleCnt="10"/>
      <dgm:spPr/>
    </dgm:pt>
    <dgm:pt modelId="{57C66B25-9D85-4EF8-AEB7-04A3DD2F13C9}" type="pres">
      <dgm:prSet presAssocID="{8AA28634-201F-4C60-BA4A-C6825E12A3A5}" presName="txShp" presStyleLbl="node1" presStyleIdx="9" presStyleCnt="10">
        <dgm:presLayoutVars>
          <dgm:bulletEnabled val="1"/>
        </dgm:presLayoutVars>
      </dgm:prSet>
      <dgm:spPr/>
      <dgm:t>
        <a:bodyPr/>
        <a:lstStyle/>
        <a:p>
          <a:endParaRPr lang="es-MX"/>
        </a:p>
      </dgm:t>
    </dgm:pt>
  </dgm:ptLst>
  <dgm:cxnLst>
    <dgm:cxn modelId="{0CF5FD36-972A-4ECB-88B5-0A3BFF1ED3A3}" srcId="{7C794870-5C03-4F3A-863C-CCB918E29B59}" destId="{D51883BD-C18B-4584-88DC-CBCBD1C8C689}" srcOrd="6" destOrd="0" parTransId="{22794998-A86A-4AA2-847A-AF79DE7C9528}" sibTransId="{1BE26069-6772-452D-AC1B-395AB3BD7339}"/>
    <dgm:cxn modelId="{CD02E9F7-C411-4649-9B9E-6CB6ECBB4170}" srcId="{7C794870-5C03-4F3A-863C-CCB918E29B59}" destId="{B3CD5CDF-1171-4B75-A16C-9FBD71B45076}" srcOrd="5" destOrd="0" parTransId="{BE495B15-8AAB-454D-9136-F5E59E13BBDE}" sibTransId="{B3DF03DE-C7C3-43FA-B9BD-B9ED9D936F60}"/>
    <dgm:cxn modelId="{27B225AA-FC7D-42DF-8F74-CB7DF0BA7437}" type="presOf" srcId="{C55B2485-AACC-4350-B50B-C0AB34661962}" destId="{2599A5DB-6DEF-4502-9EA8-41ADF2DCF9DA}" srcOrd="0" destOrd="0" presId="urn:microsoft.com/office/officeart/2005/8/layout/vList3"/>
    <dgm:cxn modelId="{8026E941-6041-4431-B88E-1AC838A86929}" type="presOf" srcId="{8AA28634-201F-4C60-BA4A-C6825E12A3A5}" destId="{57C66B25-9D85-4EF8-AEB7-04A3DD2F13C9}" srcOrd="0" destOrd="0" presId="urn:microsoft.com/office/officeart/2005/8/layout/vList3"/>
    <dgm:cxn modelId="{66DBD601-A234-4AE9-AF6F-8269781940B6}" srcId="{7C794870-5C03-4F3A-863C-CCB918E29B59}" destId="{FD4A547F-B1A7-4951-9914-541171EED1A5}" srcOrd="7" destOrd="0" parTransId="{EF7CD7F9-8795-4760-AB49-58879A44FD75}" sibTransId="{6B0923E9-AD13-4046-A5FA-F7B26A85FFCE}"/>
    <dgm:cxn modelId="{9D02376F-6FDB-47E2-B188-A1553616837E}" type="presOf" srcId="{B3CD5CDF-1171-4B75-A16C-9FBD71B45076}" destId="{DA6BA71A-795A-4E24-BFCC-6595787FCEF8}" srcOrd="0" destOrd="0" presId="urn:microsoft.com/office/officeart/2005/8/layout/vList3"/>
    <dgm:cxn modelId="{30FADF1C-C358-4822-9650-408C2115FD2D}" type="presOf" srcId="{771BE6A8-BDF9-4EDD-B8C2-CBADC62AF30A}" destId="{EA40F1D7-B830-485D-AF06-64D54BB4885C}" srcOrd="0" destOrd="0" presId="urn:microsoft.com/office/officeart/2005/8/layout/vList3"/>
    <dgm:cxn modelId="{60E77248-7C69-4983-91CB-E3EB2DA17A3B}" type="presOf" srcId="{2A96FE78-A0E4-4A73-87EC-ECAB530A96AF}" destId="{874DF4C4-DF4E-462B-8EE7-D65F6C585859}" srcOrd="0" destOrd="0" presId="urn:microsoft.com/office/officeart/2005/8/layout/vList3"/>
    <dgm:cxn modelId="{C82B3093-00B2-4305-8ED0-CAC18C78845F}" srcId="{7C794870-5C03-4F3A-863C-CCB918E29B59}" destId="{2A96FE78-A0E4-4A73-87EC-ECAB530A96AF}" srcOrd="3" destOrd="0" parTransId="{4520B8CC-8E8A-468C-A398-8A07E29AE96C}" sibTransId="{86283AD2-E7B3-421F-A438-660738600242}"/>
    <dgm:cxn modelId="{2D379EFF-C87D-48FA-91E0-76F59838DE8D}" srcId="{7C794870-5C03-4F3A-863C-CCB918E29B59}" destId="{8432B097-7C1C-46CA-A2C8-C6D8D3064155}" srcOrd="0" destOrd="0" parTransId="{5A8B39D2-D60B-407E-9F27-2542C3AE4D65}" sibTransId="{AEF6187A-723A-4E98-87F1-F29100A9DAB8}"/>
    <dgm:cxn modelId="{56C38061-D29D-419F-85FE-46FF485CC277}" srcId="{7C794870-5C03-4F3A-863C-CCB918E29B59}" destId="{C55B2485-AACC-4350-B50B-C0AB34661962}" srcOrd="2" destOrd="0" parTransId="{BEE37FE5-CDEC-4732-A50F-FC1CB2619029}" sibTransId="{3F29D2D0-58FB-46DB-BC85-960D0388EA7C}"/>
    <dgm:cxn modelId="{1365CF13-A892-4E0F-A2F1-4A363E53F0D6}" type="presOf" srcId="{7C794870-5C03-4F3A-863C-CCB918E29B59}" destId="{DC9F81D2-733F-4B5F-A71B-4E631C5873C0}" srcOrd="0" destOrd="0" presId="urn:microsoft.com/office/officeart/2005/8/layout/vList3"/>
    <dgm:cxn modelId="{29DD5C47-038A-48B1-BB79-217187D5A4A3}" srcId="{7C794870-5C03-4F3A-863C-CCB918E29B59}" destId="{312A2ED1-9FC0-4BBB-BAB0-4A94C18C5310}" srcOrd="4" destOrd="0" parTransId="{AA94F8B9-CF4B-41D7-A716-56465245E41C}" sibTransId="{F4052D4E-0A34-4188-AAEC-A50336B15E0F}"/>
    <dgm:cxn modelId="{EBDCC317-2B3C-460A-90CF-A04E96C3B0CE}" srcId="{7C794870-5C03-4F3A-863C-CCB918E29B59}" destId="{8AA28634-201F-4C60-BA4A-C6825E12A3A5}" srcOrd="9" destOrd="0" parTransId="{AF113887-5AA9-49CC-98D8-CECD35029363}" sibTransId="{B6AA9712-835F-4782-9C8A-8CFE49ADC83D}"/>
    <dgm:cxn modelId="{9D7780CE-7257-4995-808D-84A1AF8D81E8}" type="presOf" srcId="{8432B097-7C1C-46CA-A2C8-C6D8D3064155}" destId="{BE86DF63-9D26-47B8-AF75-77C7368A3D3E}" srcOrd="0" destOrd="0" presId="urn:microsoft.com/office/officeart/2005/8/layout/vList3"/>
    <dgm:cxn modelId="{F9F18A27-9872-4ABF-BCD3-8F37543CC524}" type="presOf" srcId="{D51883BD-C18B-4584-88DC-CBCBD1C8C689}" destId="{C510C4E3-AF51-43DF-AFFA-5333452E5E16}" srcOrd="0" destOrd="0" presId="urn:microsoft.com/office/officeart/2005/8/layout/vList3"/>
    <dgm:cxn modelId="{759AADCD-9EB6-4C74-A908-04BC5F887689}" type="presOf" srcId="{312A2ED1-9FC0-4BBB-BAB0-4A94C18C5310}" destId="{A72FF4F3-57B0-4A78-8CA8-89A2AB7DAE03}" srcOrd="0" destOrd="0" presId="urn:microsoft.com/office/officeart/2005/8/layout/vList3"/>
    <dgm:cxn modelId="{65E23766-DC8D-4891-9CCD-D82AA54DF7C8}" type="presOf" srcId="{D8C3CAE6-7810-454C-96B0-43FC6EE848F3}" destId="{DBC4783B-7E12-40B7-9022-0AD0C5D05F87}" srcOrd="0" destOrd="0" presId="urn:microsoft.com/office/officeart/2005/8/layout/vList3"/>
    <dgm:cxn modelId="{2DD9F8BF-4CF9-4636-8EA0-9BFF9EBBCFF5}" srcId="{7C794870-5C03-4F3A-863C-CCB918E29B59}" destId="{D8C3CAE6-7810-454C-96B0-43FC6EE848F3}" srcOrd="8" destOrd="0" parTransId="{D89BA118-A86F-43D6-9B0B-8B132BFD8E27}" sibTransId="{2252856D-72B3-4467-8D41-873B2A13D332}"/>
    <dgm:cxn modelId="{CAE5F580-2489-4EB6-84C2-617489C44994}" type="presOf" srcId="{FD4A547F-B1A7-4951-9914-541171EED1A5}" destId="{D5D73880-D51F-44BD-AA0E-45DE25FAD2C4}" srcOrd="0" destOrd="0" presId="urn:microsoft.com/office/officeart/2005/8/layout/vList3"/>
    <dgm:cxn modelId="{07E9E14F-7171-46B2-99E7-77EB592EC7B8}" srcId="{7C794870-5C03-4F3A-863C-CCB918E29B59}" destId="{771BE6A8-BDF9-4EDD-B8C2-CBADC62AF30A}" srcOrd="1" destOrd="0" parTransId="{68B6BC42-6A03-42DD-82D8-4B1392A0C8BA}" sibTransId="{A48C8E66-6370-4647-9843-1FD856A311AB}"/>
    <dgm:cxn modelId="{802975EC-2B7E-452B-87D5-FB1946E758FB}" type="presParOf" srcId="{DC9F81D2-733F-4B5F-A71B-4E631C5873C0}" destId="{B4673415-B0DD-4275-BDEE-500FCF947E92}" srcOrd="0" destOrd="0" presId="urn:microsoft.com/office/officeart/2005/8/layout/vList3"/>
    <dgm:cxn modelId="{75EE7F6C-5780-4C1F-A1D9-FE9752198041}" type="presParOf" srcId="{B4673415-B0DD-4275-BDEE-500FCF947E92}" destId="{1706FFB6-2E6C-4BF5-9859-987791A9B64F}" srcOrd="0" destOrd="0" presId="urn:microsoft.com/office/officeart/2005/8/layout/vList3"/>
    <dgm:cxn modelId="{E9FA015E-8EC1-48C2-B6C3-DB54EE961F4D}" type="presParOf" srcId="{B4673415-B0DD-4275-BDEE-500FCF947E92}" destId="{BE86DF63-9D26-47B8-AF75-77C7368A3D3E}" srcOrd="1" destOrd="0" presId="urn:microsoft.com/office/officeart/2005/8/layout/vList3"/>
    <dgm:cxn modelId="{9DF94D19-B40A-4E3C-B785-508DA13A3EC5}" type="presParOf" srcId="{DC9F81D2-733F-4B5F-A71B-4E631C5873C0}" destId="{4939CAF2-BCD4-4B47-BB2A-F5CAC4B9389F}" srcOrd="1" destOrd="0" presId="urn:microsoft.com/office/officeart/2005/8/layout/vList3"/>
    <dgm:cxn modelId="{EF2052D7-B655-4BE6-8FB7-64FC80E7F4A2}" type="presParOf" srcId="{DC9F81D2-733F-4B5F-A71B-4E631C5873C0}" destId="{2305EA9B-938E-4D94-8DAD-21A15F7C8ACE}" srcOrd="2" destOrd="0" presId="urn:microsoft.com/office/officeart/2005/8/layout/vList3"/>
    <dgm:cxn modelId="{FB370C5D-73AB-498C-8244-A188DC4B8EB7}" type="presParOf" srcId="{2305EA9B-938E-4D94-8DAD-21A15F7C8ACE}" destId="{0E342A1E-CCCF-483F-A245-DE8A33CB3AC1}" srcOrd="0" destOrd="0" presId="urn:microsoft.com/office/officeart/2005/8/layout/vList3"/>
    <dgm:cxn modelId="{D5A6B7D1-7AD8-49A1-B7BA-89B5693815D6}" type="presParOf" srcId="{2305EA9B-938E-4D94-8DAD-21A15F7C8ACE}" destId="{EA40F1D7-B830-485D-AF06-64D54BB4885C}" srcOrd="1" destOrd="0" presId="urn:microsoft.com/office/officeart/2005/8/layout/vList3"/>
    <dgm:cxn modelId="{46118BC2-02DF-42EC-B3A3-5B04AA19524D}" type="presParOf" srcId="{DC9F81D2-733F-4B5F-A71B-4E631C5873C0}" destId="{213A9C2F-5959-4C53-9C69-E819CBAE3FD2}" srcOrd="3" destOrd="0" presId="urn:microsoft.com/office/officeart/2005/8/layout/vList3"/>
    <dgm:cxn modelId="{85A45A35-9D38-4F91-9692-14CF6A11EC02}" type="presParOf" srcId="{DC9F81D2-733F-4B5F-A71B-4E631C5873C0}" destId="{0592B46B-5A2C-4FF3-824F-B068B9401411}" srcOrd="4" destOrd="0" presId="urn:microsoft.com/office/officeart/2005/8/layout/vList3"/>
    <dgm:cxn modelId="{B9014D68-6797-42E7-96B9-489E6942618D}" type="presParOf" srcId="{0592B46B-5A2C-4FF3-824F-B068B9401411}" destId="{25F08318-1C16-4F30-9561-BAB968034F68}" srcOrd="0" destOrd="0" presId="urn:microsoft.com/office/officeart/2005/8/layout/vList3"/>
    <dgm:cxn modelId="{6428894A-8E4E-4062-B36F-085423F5BB74}" type="presParOf" srcId="{0592B46B-5A2C-4FF3-824F-B068B9401411}" destId="{2599A5DB-6DEF-4502-9EA8-41ADF2DCF9DA}" srcOrd="1" destOrd="0" presId="urn:microsoft.com/office/officeart/2005/8/layout/vList3"/>
    <dgm:cxn modelId="{B839E4BF-D0A6-4DF2-A370-B9804BE56571}" type="presParOf" srcId="{DC9F81D2-733F-4B5F-A71B-4E631C5873C0}" destId="{DA907E7D-8F01-4DCA-BA29-D4F5541F313E}" srcOrd="5" destOrd="0" presId="urn:microsoft.com/office/officeart/2005/8/layout/vList3"/>
    <dgm:cxn modelId="{D13A1542-EAB8-4CF7-B7BD-49456E34AF9C}" type="presParOf" srcId="{DC9F81D2-733F-4B5F-A71B-4E631C5873C0}" destId="{AA451B38-F23E-43DE-95FB-4B61265E7D6D}" srcOrd="6" destOrd="0" presId="urn:microsoft.com/office/officeart/2005/8/layout/vList3"/>
    <dgm:cxn modelId="{50195161-1037-4BC7-B154-0ED8128A1583}" type="presParOf" srcId="{AA451B38-F23E-43DE-95FB-4B61265E7D6D}" destId="{E29E146D-0F6C-4564-A971-E94576259129}" srcOrd="0" destOrd="0" presId="urn:microsoft.com/office/officeart/2005/8/layout/vList3"/>
    <dgm:cxn modelId="{2282A370-1B9E-4777-A4B5-01789BD567F4}" type="presParOf" srcId="{AA451B38-F23E-43DE-95FB-4B61265E7D6D}" destId="{874DF4C4-DF4E-462B-8EE7-D65F6C585859}" srcOrd="1" destOrd="0" presId="urn:microsoft.com/office/officeart/2005/8/layout/vList3"/>
    <dgm:cxn modelId="{9DF99AFB-03E2-48B2-9720-B17ECB5FA76A}" type="presParOf" srcId="{DC9F81D2-733F-4B5F-A71B-4E631C5873C0}" destId="{DBF471DB-498A-46F6-80A0-ADE5316F26B4}" srcOrd="7" destOrd="0" presId="urn:microsoft.com/office/officeart/2005/8/layout/vList3"/>
    <dgm:cxn modelId="{DDF7D39B-1441-4738-A2CB-B89F6E77F1B1}" type="presParOf" srcId="{DC9F81D2-733F-4B5F-A71B-4E631C5873C0}" destId="{56A2C1F5-1B90-4022-A80B-5C6F356B3DD9}" srcOrd="8" destOrd="0" presId="urn:microsoft.com/office/officeart/2005/8/layout/vList3"/>
    <dgm:cxn modelId="{6DE111BC-FEE8-4BB3-BC24-454C34B2DEBD}" type="presParOf" srcId="{56A2C1F5-1B90-4022-A80B-5C6F356B3DD9}" destId="{D6C46EBC-29BC-4370-8F0F-8CB4827DA514}" srcOrd="0" destOrd="0" presId="urn:microsoft.com/office/officeart/2005/8/layout/vList3"/>
    <dgm:cxn modelId="{EFA76899-3E5B-4F64-95C2-96298D6E0B17}" type="presParOf" srcId="{56A2C1F5-1B90-4022-A80B-5C6F356B3DD9}" destId="{A72FF4F3-57B0-4A78-8CA8-89A2AB7DAE03}" srcOrd="1" destOrd="0" presId="urn:microsoft.com/office/officeart/2005/8/layout/vList3"/>
    <dgm:cxn modelId="{98FD9504-B14E-43F8-B070-9429463798B9}" type="presParOf" srcId="{DC9F81D2-733F-4B5F-A71B-4E631C5873C0}" destId="{0DA7D618-79A7-46AB-ACFC-FF12ED540F28}" srcOrd="9" destOrd="0" presId="urn:microsoft.com/office/officeart/2005/8/layout/vList3"/>
    <dgm:cxn modelId="{8D396DFF-CDC7-4EE5-8762-F65424030C92}" type="presParOf" srcId="{DC9F81D2-733F-4B5F-A71B-4E631C5873C0}" destId="{F4155D9B-7F5D-40D6-9004-12CADD87756E}" srcOrd="10" destOrd="0" presId="urn:microsoft.com/office/officeart/2005/8/layout/vList3"/>
    <dgm:cxn modelId="{2EA6FCAD-F9F5-4BD2-BF20-E3BB0D214D76}" type="presParOf" srcId="{F4155D9B-7F5D-40D6-9004-12CADD87756E}" destId="{B283A06D-C696-42E3-8B2D-0E8ABD520E35}" srcOrd="0" destOrd="0" presId="urn:microsoft.com/office/officeart/2005/8/layout/vList3"/>
    <dgm:cxn modelId="{AFEF1F37-E204-4EFF-BF30-94C48514D58B}" type="presParOf" srcId="{F4155D9B-7F5D-40D6-9004-12CADD87756E}" destId="{DA6BA71A-795A-4E24-BFCC-6595787FCEF8}" srcOrd="1" destOrd="0" presId="urn:microsoft.com/office/officeart/2005/8/layout/vList3"/>
    <dgm:cxn modelId="{4130B7DA-C728-4ED5-B81D-4E824E1E7C99}" type="presParOf" srcId="{DC9F81D2-733F-4B5F-A71B-4E631C5873C0}" destId="{67BE9359-C2AD-43A7-B2C0-9501397E2543}" srcOrd="11" destOrd="0" presId="urn:microsoft.com/office/officeart/2005/8/layout/vList3"/>
    <dgm:cxn modelId="{BB90BE6F-61F6-41CC-B9F8-8DF7B3DAF3F2}" type="presParOf" srcId="{DC9F81D2-733F-4B5F-A71B-4E631C5873C0}" destId="{29AE7B22-C0EC-42F0-AE66-27FB5A6FC79A}" srcOrd="12" destOrd="0" presId="urn:microsoft.com/office/officeart/2005/8/layout/vList3"/>
    <dgm:cxn modelId="{9292DD49-636A-4A3B-874C-7F5684596A0D}" type="presParOf" srcId="{29AE7B22-C0EC-42F0-AE66-27FB5A6FC79A}" destId="{CCF2AF98-EA82-461F-8A3D-AFF7B7C636FE}" srcOrd="0" destOrd="0" presId="urn:microsoft.com/office/officeart/2005/8/layout/vList3"/>
    <dgm:cxn modelId="{93CA998D-4628-4503-9FED-03884E11709D}" type="presParOf" srcId="{29AE7B22-C0EC-42F0-AE66-27FB5A6FC79A}" destId="{C510C4E3-AF51-43DF-AFFA-5333452E5E16}" srcOrd="1" destOrd="0" presId="urn:microsoft.com/office/officeart/2005/8/layout/vList3"/>
    <dgm:cxn modelId="{CC9AA000-88ED-49A8-B0A2-99F936FBD1FF}" type="presParOf" srcId="{DC9F81D2-733F-4B5F-A71B-4E631C5873C0}" destId="{426AB0DC-D56D-4824-96E4-4F2A9A66C99A}" srcOrd="13" destOrd="0" presId="urn:microsoft.com/office/officeart/2005/8/layout/vList3"/>
    <dgm:cxn modelId="{6B4C43A2-5CB5-48BE-A27E-12179B643DD2}" type="presParOf" srcId="{DC9F81D2-733F-4B5F-A71B-4E631C5873C0}" destId="{E133B144-A1D3-4F69-8FC3-1280B6111B1B}" srcOrd="14" destOrd="0" presId="urn:microsoft.com/office/officeart/2005/8/layout/vList3"/>
    <dgm:cxn modelId="{6577793C-96F5-40F2-B08F-512157F09951}" type="presParOf" srcId="{E133B144-A1D3-4F69-8FC3-1280B6111B1B}" destId="{42AEAD70-C448-4493-A804-66050C397B7C}" srcOrd="0" destOrd="0" presId="urn:microsoft.com/office/officeart/2005/8/layout/vList3"/>
    <dgm:cxn modelId="{1DB2B78B-52A5-45AF-94A7-4CEA414A7455}" type="presParOf" srcId="{E133B144-A1D3-4F69-8FC3-1280B6111B1B}" destId="{D5D73880-D51F-44BD-AA0E-45DE25FAD2C4}" srcOrd="1" destOrd="0" presId="urn:microsoft.com/office/officeart/2005/8/layout/vList3"/>
    <dgm:cxn modelId="{F7F3C358-7BEC-447F-AAB3-FBAA8984350D}" type="presParOf" srcId="{DC9F81D2-733F-4B5F-A71B-4E631C5873C0}" destId="{9552766C-AE50-4EB7-978B-24210FC10350}" srcOrd="15" destOrd="0" presId="urn:microsoft.com/office/officeart/2005/8/layout/vList3"/>
    <dgm:cxn modelId="{3D69F348-685E-436B-BC3F-92F2C8D9B0E1}" type="presParOf" srcId="{DC9F81D2-733F-4B5F-A71B-4E631C5873C0}" destId="{C526E499-C972-4DF7-A2BB-DC0404E7DFEB}" srcOrd="16" destOrd="0" presId="urn:microsoft.com/office/officeart/2005/8/layout/vList3"/>
    <dgm:cxn modelId="{73ED0FCE-3275-47B4-8C71-CA29646A00FC}" type="presParOf" srcId="{C526E499-C972-4DF7-A2BB-DC0404E7DFEB}" destId="{968D4260-DE08-4A07-B2BF-1743E238742C}" srcOrd="0" destOrd="0" presId="urn:microsoft.com/office/officeart/2005/8/layout/vList3"/>
    <dgm:cxn modelId="{7FA12DC6-9CC0-4B64-A724-026E03C63D63}" type="presParOf" srcId="{C526E499-C972-4DF7-A2BB-DC0404E7DFEB}" destId="{DBC4783B-7E12-40B7-9022-0AD0C5D05F87}" srcOrd="1" destOrd="0" presId="urn:microsoft.com/office/officeart/2005/8/layout/vList3"/>
    <dgm:cxn modelId="{71F38E03-48F1-4C0B-B128-3D09F4075B98}" type="presParOf" srcId="{DC9F81D2-733F-4B5F-A71B-4E631C5873C0}" destId="{F8931416-2E6F-4532-B5A5-803A5F76AD5E}" srcOrd="17" destOrd="0" presId="urn:microsoft.com/office/officeart/2005/8/layout/vList3"/>
    <dgm:cxn modelId="{3C1E72C5-FDDA-425B-BAD3-67595B81FE6A}" type="presParOf" srcId="{DC9F81D2-733F-4B5F-A71B-4E631C5873C0}" destId="{18538CE4-90E0-43A1-B6C6-B5B2B9C91CCD}" srcOrd="18" destOrd="0" presId="urn:microsoft.com/office/officeart/2005/8/layout/vList3"/>
    <dgm:cxn modelId="{05DB20EC-15EE-4675-BA6A-EE8EE44C339A}" type="presParOf" srcId="{18538CE4-90E0-43A1-B6C6-B5B2B9C91CCD}" destId="{E9C8A080-238D-4FD6-A647-CBEF595CFF07}" srcOrd="0" destOrd="0" presId="urn:microsoft.com/office/officeart/2005/8/layout/vList3"/>
    <dgm:cxn modelId="{EE085277-1BAB-4E94-9907-84FD5FC0E34C}" type="presParOf" srcId="{18538CE4-90E0-43A1-B6C6-B5B2B9C91CCD}" destId="{57C66B25-9D85-4EF8-AEB7-04A3DD2F13C9}"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A7F917-E775-433D-A869-04C2C1F51DAD}" type="doc">
      <dgm:prSet loTypeId="urn:microsoft.com/office/officeart/2005/8/layout/vList3" loCatId="list" qsTypeId="urn:microsoft.com/office/officeart/2005/8/quickstyle/simple1" qsCatId="simple" csTypeId="urn:microsoft.com/office/officeart/2005/8/colors/colorful3" csCatId="colorful" phldr="1"/>
      <dgm:spPr/>
      <dgm:t>
        <a:bodyPr/>
        <a:lstStyle/>
        <a:p>
          <a:endParaRPr lang="es-ES"/>
        </a:p>
      </dgm:t>
    </dgm:pt>
    <dgm:pt modelId="{B953BF5F-C88C-4BFA-B3CD-746886A03F86}">
      <dgm:prSet/>
      <dgm:spPr/>
      <dgm:t>
        <a:bodyPr/>
        <a:lstStyle/>
        <a:p>
          <a:pPr algn="l"/>
          <a:r>
            <a:rPr lang="es-MX" dirty="0">
              <a:solidFill>
                <a:schemeClr val="bg1"/>
              </a:solidFill>
            </a:rPr>
            <a:t>3115 Elaboración de productos lácteos</a:t>
          </a:r>
        </a:p>
      </dgm:t>
    </dgm:pt>
    <dgm:pt modelId="{CF5A0374-D94F-4E7E-B640-667EE4EF500C}" type="parTrans" cxnId="{C548BF64-F90F-4ABB-9AC8-8F914DD6C542}">
      <dgm:prSet/>
      <dgm:spPr/>
      <dgm:t>
        <a:bodyPr/>
        <a:lstStyle/>
        <a:p>
          <a:pPr algn="l"/>
          <a:endParaRPr lang="es-ES">
            <a:solidFill>
              <a:schemeClr val="bg1"/>
            </a:solidFill>
          </a:endParaRPr>
        </a:p>
      </dgm:t>
    </dgm:pt>
    <dgm:pt modelId="{43353F00-7BDC-4F8F-89D7-A1F416B6B1A2}" type="sibTrans" cxnId="{C548BF64-F90F-4ABB-9AC8-8F914DD6C542}">
      <dgm:prSet/>
      <dgm:spPr/>
      <dgm:t>
        <a:bodyPr/>
        <a:lstStyle/>
        <a:p>
          <a:pPr algn="l"/>
          <a:endParaRPr lang="es-ES">
            <a:solidFill>
              <a:schemeClr val="bg1"/>
            </a:solidFill>
          </a:endParaRPr>
        </a:p>
      </dgm:t>
    </dgm:pt>
    <dgm:pt modelId="{02757965-3B17-4346-BE53-F63E2EE560C5}">
      <dgm:prSet/>
      <dgm:spPr/>
      <dgm:t>
        <a:bodyPr/>
        <a:lstStyle/>
        <a:p>
          <a:pPr algn="l"/>
          <a:r>
            <a:rPr lang="es-MX" dirty="0">
              <a:solidFill>
                <a:schemeClr val="bg1"/>
              </a:solidFill>
            </a:rPr>
            <a:t>3116 Matanza empacado y procesamiento de carne de ganado aves y otros animales comestibles </a:t>
          </a:r>
        </a:p>
      </dgm:t>
    </dgm:pt>
    <dgm:pt modelId="{C20E9CAA-6DA0-45FE-8535-4C6B13DA83AC}" type="parTrans" cxnId="{F7F4AEC8-3184-4464-8BBF-2701DBAFB589}">
      <dgm:prSet/>
      <dgm:spPr/>
      <dgm:t>
        <a:bodyPr/>
        <a:lstStyle/>
        <a:p>
          <a:pPr algn="l"/>
          <a:endParaRPr lang="es-ES">
            <a:solidFill>
              <a:schemeClr val="bg1"/>
            </a:solidFill>
          </a:endParaRPr>
        </a:p>
      </dgm:t>
    </dgm:pt>
    <dgm:pt modelId="{ED40FA61-65EB-4A9C-AC4F-E9491EF272D8}" type="sibTrans" cxnId="{F7F4AEC8-3184-4464-8BBF-2701DBAFB589}">
      <dgm:prSet/>
      <dgm:spPr/>
      <dgm:t>
        <a:bodyPr/>
        <a:lstStyle/>
        <a:p>
          <a:pPr algn="l"/>
          <a:endParaRPr lang="es-ES">
            <a:solidFill>
              <a:schemeClr val="bg1"/>
            </a:solidFill>
          </a:endParaRPr>
        </a:p>
      </dgm:t>
    </dgm:pt>
    <dgm:pt modelId="{BC3617BA-72FA-4C6D-BE49-F23408354F6E}">
      <dgm:prSet/>
      <dgm:spPr/>
      <dgm:t>
        <a:bodyPr/>
        <a:lstStyle/>
        <a:p>
          <a:pPr algn="l"/>
          <a:r>
            <a:rPr lang="es-MX" dirty="0">
              <a:solidFill>
                <a:schemeClr val="bg1"/>
              </a:solidFill>
            </a:rPr>
            <a:t>3118 Elaboración de productos de panadería y tortillas</a:t>
          </a:r>
        </a:p>
      </dgm:t>
    </dgm:pt>
    <dgm:pt modelId="{FC507637-ACB1-4E46-9D53-11713D633DCE}" type="parTrans" cxnId="{C472AA65-05FB-4438-B182-F5D512705949}">
      <dgm:prSet/>
      <dgm:spPr/>
      <dgm:t>
        <a:bodyPr/>
        <a:lstStyle/>
        <a:p>
          <a:pPr algn="l"/>
          <a:endParaRPr lang="es-ES">
            <a:solidFill>
              <a:schemeClr val="bg1"/>
            </a:solidFill>
          </a:endParaRPr>
        </a:p>
      </dgm:t>
    </dgm:pt>
    <dgm:pt modelId="{704C4772-13C9-43F2-B928-AB787DECA7F1}" type="sibTrans" cxnId="{C472AA65-05FB-4438-B182-F5D512705949}">
      <dgm:prSet/>
      <dgm:spPr/>
      <dgm:t>
        <a:bodyPr/>
        <a:lstStyle/>
        <a:p>
          <a:pPr algn="l"/>
          <a:endParaRPr lang="es-ES">
            <a:solidFill>
              <a:schemeClr val="bg1"/>
            </a:solidFill>
          </a:endParaRPr>
        </a:p>
      </dgm:t>
    </dgm:pt>
    <dgm:pt modelId="{D2D64D12-02CE-4383-B54B-5290C0C85EE8}">
      <dgm:prSet/>
      <dgm:spPr/>
      <dgm:t>
        <a:bodyPr/>
        <a:lstStyle/>
        <a:p>
          <a:pPr algn="l"/>
          <a:r>
            <a:rPr lang="es-MX" dirty="0">
              <a:solidFill>
                <a:schemeClr val="bg1"/>
              </a:solidFill>
            </a:rPr>
            <a:t>3271 Fabricación de productos a base de arcillas y minerales refractarios</a:t>
          </a:r>
        </a:p>
      </dgm:t>
    </dgm:pt>
    <dgm:pt modelId="{66C00585-0FBF-4D5C-9F6F-2E568E828BDC}" type="parTrans" cxnId="{C6AF09AF-BE66-423D-88A4-C1592C9D04F7}">
      <dgm:prSet/>
      <dgm:spPr/>
      <dgm:t>
        <a:bodyPr/>
        <a:lstStyle/>
        <a:p>
          <a:pPr algn="l"/>
          <a:endParaRPr lang="es-ES">
            <a:solidFill>
              <a:schemeClr val="bg1"/>
            </a:solidFill>
          </a:endParaRPr>
        </a:p>
      </dgm:t>
    </dgm:pt>
    <dgm:pt modelId="{60C9192D-BDD8-4401-9681-F3558F1E137B}" type="sibTrans" cxnId="{C6AF09AF-BE66-423D-88A4-C1592C9D04F7}">
      <dgm:prSet/>
      <dgm:spPr/>
      <dgm:t>
        <a:bodyPr/>
        <a:lstStyle/>
        <a:p>
          <a:pPr algn="l"/>
          <a:endParaRPr lang="es-ES">
            <a:solidFill>
              <a:schemeClr val="bg1"/>
            </a:solidFill>
          </a:endParaRPr>
        </a:p>
      </dgm:t>
    </dgm:pt>
    <dgm:pt modelId="{D4A881D7-CE11-4E99-8F3F-6630F59A54DB}">
      <dgm:prSet/>
      <dgm:spPr/>
      <dgm:t>
        <a:bodyPr/>
        <a:lstStyle/>
        <a:p>
          <a:pPr algn="l"/>
          <a:r>
            <a:rPr lang="es-MX" dirty="0">
              <a:solidFill>
                <a:schemeClr val="bg1"/>
              </a:solidFill>
            </a:rPr>
            <a:t>3273 Fabricación de cemento y productos de concreto</a:t>
          </a:r>
        </a:p>
      </dgm:t>
    </dgm:pt>
    <dgm:pt modelId="{B8349411-3A80-4353-A21A-5DC92E45AC97}" type="parTrans" cxnId="{64915329-DDA4-42E9-9607-EA5B9B80634C}">
      <dgm:prSet/>
      <dgm:spPr/>
      <dgm:t>
        <a:bodyPr/>
        <a:lstStyle/>
        <a:p>
          <a:pPr algn="l"/>
          <a:endParaRPr lang="es-ES">
            <a:solidFill>
              <a:schemeClr val="bg1"/>
            </a:solidFill>
          </a:endParaRPr>
        </a:p>
      </dgm:t>
    </dgm:pt>
    <dgm:pt modelId="{2B4105F7-ABD5-4CB6-AE16-A34C441507FE}" type="sibTrans" cxnId="{64915329-DDA4-42E9-9607-EA5B9B80634C}">
      <dgm:prSet/>
      <dgm:spPr/>
      <dgm:t>
        <a:bodyPr/>
        <a:lstStyle/>
        <a:p>
          <a:pPr algn="l"/>
          <a:endParaRPr lang="es-ES">
            <a:solidFill>
              <a:schemeClr val="bg1"/>
            </a:solidFill>
          </a:endParaRPr>
        </a:p>
      </dgm:t>
    </dgm:pt>
    <dgm:pt modelId="{02B47E57-4E17-4752-9D7D-087732B3064E}">
      <dgm:prSet/>
      <dgm:spPr/>
      <dgm:t>
        <a:bodyPr/>
        <a:lstStyle/>
        <a:p>
          <a:pPr algn="l"/>
          <a:r>
            <a:rPr lang="es-MX" dirty="0">
              <a:solidFill>
                <a:schemeClr val="bg1"/>
              </a:solidFill>
            </a:rPr>
            <a:t>3323 Fabricación de estructuras metálicas y productos de herrería</a:t>
          </a:r>
        </a:p>
      </dgm:t>
    </dgm:pt>
    <dgm:pt modelId="{CB14C595-DE27-4C20-871E-01BFD6D7E08D}" type="parTrans" cxnId="{CFEDEC47-FBB1-478A-9F43-7E8DFD13AFB1}">
      <dgm:prSet/>
      <dgm:spPr/>
      <dgm:t>
        <a:bodyPr/>
        <a:lstStyle/>
        <a:p>
          <a:pPr algn="l"/>
          <a:endParaRPr lang="es-ES">
            <a:solidFill>
              <a:schemeClr val="bg1"/>
            </a:solidFill>
          </a:endParaRPr>
        </a:p>
      </dgm:t>
    </dgm:pt>
    <dgm:pt modelId="{190C250D-BED5-4E29-8381-E40BE57BC11C}" type="sibTrans" cxnId="{CFEDEC47-FBB1-478A-9F43-7E8DFD13AFB1}">
      <dgm:prSet/>
      <dgm:spPr/>
      <dgm:t>
        <a:bodyPr/>
        <a:lstStyle/>
        <a:p>
          <a:pPr algn="l"/>
          <a:endParaRPr lang="es-ES">
            <a:solidFill>
              <a:schemeClr val="bg1"/>
            </a:solidFill>
          </a:endParaRPr>
        </a:p>
      </dgm:t>
    </dgm:pt>
    <dgm:pt modelId="{962A3868-7E47-477A-9B1E-16677697B57C}">
      <dgm:prSet/>
      <dgm:spPr/>
      <dgm:t>
        <a:bodyPr/>
        <a:lstStyle/>
        <a:p>
          <a:pPr algn="l"/>
          <a:r>
            <a:rPr lang="es-MX" dirty="0">
              <a:solidFill>
                <a:schemeClr val="bg1"/>
              </a:solidFill>
            </a:rPr>
            <a:t>3327 Maquinado de piezas metálicas y fabricación de tornillo</a:t>
          </a:r>
        </a:p>
      </dgm:t>
    </dgm:pt>
    <dgm:pt modelId="{D85B69BE-320D-4A99-BEF0-3FF0E6E38066}" type="parTrans" cxnId="{4FD16531-1624-4E6D-BD3B-1F193050FAC5}">
      <dgm:prSet/>
      <dgm:spPr/>
      <dgm:t>
        <a:bodyPr/>
        <a:lstStyle/>
        <a:p>
          <a:pPr algn="l"/>
          <a:endParaRPr lang="es-ES">
            <a:solidFill>
              <a:schemeClr val="bg1"/>
            </a:solidFill>
          </a:endParaRPr>
        </a:p>
      </dgm:t>
    </dgm:pt>
    <dgm:pt modelId="{0FAA9CDB-09BF-4FB7-A0BD-AEEA5AF62E12}" type="sibTrans" cxnId="{4FD16531-1624-4E6D-BD3B-1F193050FAC5}">
      <dgm:prSet/>
      <dgm:spPr/>
      <dgm:t>
        <a:bodyPr/>
        <a:lstStyle/>
        <a:p>
          <a:pPr algn="l"/>
          <a:endParaRPr lang="es-ES">
            <a:solidFill>
              <a:schemeClr val="bg1"/>
            </a:solidFill>
          </a:endParaRPr>
        </a:p>
      </dgm:t>
    </dgm:pt>
    <dgm:pt modelId="{6994647F-76FD-4FF0-912D-AFFD5CF1934D}">
      <dgm:prSet/>
      <dgm:spPr/>
      <dgm:t>
        <a:bodyPr/>
        <a:lstStyle/>
        <a:p>
          <a:pPr algn="l"/>
          <a:r>
            <a:rPr lang="es-MX" dirty="0">
              <a:solidFill>
                <a:schemeClr val="bg1"/>
              </a:solidFill>
            </a:rPr>
            <a:t>3113 Elaboración de azúcares chocolates dulces y similares</a:t>
          </a:r>
        </a:p>
      </dgm:t>
    </dgm:pt>
    <dgm:pt modelId="{3799C426-E185-40BF-A74A-44FC8E3CC2DD}" type="parTrans" cxnId="{B6E1F27A-B517-4B70-A350-36F4A9C9B992}">
      <dgm:prSet/>
      <dgm:spPr/>
      <dgm:t>
        <a:bodyPr/>
        <a:lstStyle/>
        <a:p>
          <a:endParaRPr lang="es-ES"/>
        </a:p>
      </dgm:t>
    </dgm:pt>
    <dgm:pt modelId="{B0FE47C6-5254-4DA2-842C-4063045EFA50}" type="sibTrans" cxnId="{B6E1F27A-B517-4B70-A350-36F4A9C9B992}">
      <dgm:prSet/>
      <dgm:spPr/>
      <dgm:t>
        <a:bodyPr/>
        <a:lstStyle/>
        <a:p>
          <a:endParaRPr lang="es-ES"/>
        </a:p>
      </dgm:t>
    </dgm:pt>
    <dgm:pt modelId="{59E89E5F-3568-4B68-A9B0-D4A02DB7DA8F}" type="pres">
      <dgm:prSet presAssocID="{53A7F917-E775-433D-A869-04C2C1F51DAD}" presName="linearFlow" presStyleCnt="0">
        <dgm:presLayoutVars>
          <dgm:dir/>
          <dgm:resizeHandles val="exact"/>
        </dgm:presLayoutVars>
      </dgm:prSet>
      <dgm:spPr/>
      <dgm:t>
        <a:bodyPr/>
        <a:lstStyle/>
        <a:p>
          <a:endParaRPr lang="es-MX"/>
        </a:p>
      </dgm:t>
    </dgm:pt>
    <dgm:pt modelId="{5F2A81E1-51C3-4302-BEC7-4E22F52921BB}" type="pres">
      <dgm:prSet presAssocID="{6994647F-76FD-4FF0-912D-AFFD5CF1934D}" presName="composite" presStyleCnt="0"/>
      <dgm:spPr/>
    </dgm:pt>
    <dgm:pt modelId="{7BB1BE53-A910-41F6-B6A0-1F55EE4D0DCC}" type="pres">
      <dgm:prSet presAssocID="{6994647F-76FD-4FF0-912D-AFFD5CF1934D}" presName="imgShp" presStyleLbl="fgImgPlace1" presStyleIdx="0" presStyleCnt="8"/>
      <dgm:spPr/>
    </dgm:pt>
    <dgm:pt modelId="{454351B2-D0F2-4521-9A1C-0F5DB72AB3ED}" type="pres">
      <dgm:prSet presAssocID="{6994647F-76FD-4FF0-912D-AFFD5CF1934D}" presName="txShp" presStyleLbl="node1" presStyleIdx="0" presStyleCnt="8">
        <dgm:presLayoutVars>
          <dgm:bulletEnabled val="1"/>
        </dgm:presLayoutVars>
      </dgm:prSet>
      <dgm:spPr/>
      <dgm:t>
        <a:bodyPr/>
        <a:lstStyle/>
        <a:p>
          <a:endParaRPr lang="es-MX"/>
        </a:p>
      </dgm:t>
    </dgm:pt>
    <dgm:pt modelId="{37046878-7D6D-4D0E-9C9F-F98A01E4B76A}" type="pres">
      <dgm:prSet presAssocID="{B0FE47C6-5254-4DA2-842C-4063045EFA50}" presName="spacing" presStyleCnt="0"/>
      <dgm:spPr/>
    </dgm:pt>
    <dgm:pt modelId="{87CAC227-8AF4-4D15-9892-325421BD1E54}" type="pres">
      <dgm:prSet presAssocID="{B953BF5F-C88C-4BFA-B3CD-746886A03F86}" presName="composite" presStyleCnt="0"/>
      <dgm:spPr/>
    </dgm:pt>
    <dgm:pt modelId="{CEC0298D-6608-4246-8D60-281698FAF874}" type="pres">
      <dgm:prSet presAssocID="{B953BF5F-C88C-4BFA-B3CD-746886A03F86}" presName="imgShp" presStyleLbl="fgImgPlace1" presStyleIdx="1" presStyleCnt="8"/>
      <dgm:spPr/>
    </dgm:pt>
    <dgm:pt modelId="{5581F234-1A1B-407A-BDDD-29E437BFF08F}" type="pres">
      <dgm:prSet presAssocID="{B953BF5F-C88C-4BFA-B3CD-746886A03F86}" presName="txShp" presStyleLbl="node1" presStyleIdx="1" presStyleCnt="8">
        <dgm:presLayoutVars>
          <dgm:bulletEnabled val="1"/>
        </dgm:presLayoutVars>
      </dgm:prSet>
      <dgm:spPr/>
      <dgm:t>
        <a:bodyPr/>
        <a:lstStyle/>
        <a:p>
          <a:endParaRPr lang="es-MX"/>
        </a:p>
      </dgm:t>
    </dgm:pt>
    <dgm:pt modelId="{296A8AAB-79F5-4AE8-89BF-4B8186B4B345}" type="pres">
      <dgm:prSet presAssocID="{43353F00-7BDC-4F8F-89D7-A1F416B6B1A2}" presName="spacing" presStyleCnt="0"/>
      <dgm:spPr/>
    </dgm:pt>
    <dgm:pt modelId="{AA7E407E-5BD1-46A0-A87E-D9D4C307B0DA}" type="pres">
      <dgm:prSet presAssocID="{02757965-3B17-4346-BE53-F63E2EE560C5}" presName="composite" presStyleCnt="0"/>
      <dgm:spPr/>
    </dgm:pt>
    <dgm:pt modelId="{0D073701-666C-4CF9-BF1B-514B87380838}" type="pres">
      <dgm:prSet presAssocID="{02757965-3B17-4346-BE53-F63E2EE560C5}" presName="imgShp" presStyleLbl="fgImgPlace1" presStyleIdx="2" presStyleCnt="8"/>
      <dgm:spPr/>
    </dgm:pt>
    <dgm:pt modelId="{0F7871AD-6562-4185-A893-A484FD8112E3}" type="pres">
      <dgm:prSet presAssocID="{02757965-3B17-4346-BE53-F63E2EE560C5}" presName="txShp" presStyleLbl="node1" presStyleIdx="2" presStyleCnt="8">
        <dgm:presLayoutVars>
          <dgm:bulletEnabled val="1"/>
        </dgm:presLayoutVars>
      </dgm:prSet>
      <dgm:spPr/>
      <dgm:t>
        <a:bodyPr/>
        <a:lstStyle/>
        <a:p>
          <a:endParaRPr lang="es-MX"/>
        </a:p>
      </dgm:t>
    </dgm:pt>
    <dgm:pt modelId="{811C0B8E-4678-4AB3-AD61-927ED7E7A0AC}" type="pres">
      <dgm:prSet presAssocID="{ED40FA61-65EB-4A9C-AC4F-E9491EF272D8}" presName="spacing" presStyleCnt="0"/>
      <dgm:spPr/>
    </dgm:pt>
    <dgm:pt modelId="{A95BA4C1-4B61-4027-91A1-FE5D9166749E}" type="pres">
      <dgm:prSet presAssocID="{BC3617BA-72FA-4C6D-BE49-F23408354F6E}" presName="composite" presStyleCnt="0"/>
      <dgm:spPr/>
    </dgm:pt>
    <dgm:pt modelId="{755084BE-9E24-447C-B8D3-C4C532E8F529}" type="pres">
      <dgm:prSet presAssocID="{BC3617BA-72FA-4C6D-BE49-F23408354F6E}" presName="imgShp" presStyleLbl="fgImgPlace1" presStyleIdx="3" presStyleCnt="8"/>
      <dgm:spPr/>
    </dgm:pt>
    <dgm:pt modelId="{13788CA3-6170-4732-823F-926D413E2A45}" type="pres">
      <dgm:prSet presAssocID="{BC3617BA-72FA-4C6D-BE49-F23408354F6E}" presName="txShp" presStyleLbl="node1" presStyleIdx="3" presStyleCnt="8">
        <dgm:presLayoutVars>
          <dgm:bulletEnabled val="1"/>
        </dgm:presLayoutVars>
      </dgm:prSet>
      <dgm:spPr/>
      <dgm:t>
        <a:bodyPr/>
        <a:lstStyle/>
        <a:p>
          <a:endParaRPr lang="es-MX"/>
        </a:p>
      </dgm:t>
    </dgm:pt>
    <dgm:pt modelId="{45DBC3B9-83BE-4196-A29D-1A572C0ACB00}" type="pres">
      <dgm:prSet presAssocID="{704C4772-13C9-43F2-B928-AB787DECA7F1}" presName="spacing" presStyleCnt="0"/>
      <dgm:spPr/>
    </dgm:pt>
    <dgm:pt modelId="{167DF468-C830-4D48-9F36-0BDD0F398629}" type="pres">
      <dgm:prSet presAssocID="{D2D64D12-02CE-4383-B54B-5290C0C85EE8}" presName="composite" presStyleCnt="0"/>
      <dgm:spPr/>
    </dgm:pt>
    <dgm:pt modelId="{8FB8F57B-40D1-4D7C-8D61-DD466A32D2CE}" type="pres">
      <dgm:prSet presAssocID="{D2D64D12-02CE-4383-B54B-5290C0C85EE8}" presName="imgShp" presStyleLbl="fgImgPlace1" presStyleIdx="4" presStyleCnt="8"/>
      <dgm:spPr/>
    </dgm:pt>
    <dgm:pt modelId="{6CAB35A9-0B25-418A-BF03-F03FF2E697BF}" type="pres">
      <dgm:prSet presAssocID="{D2D64D12-02CE-4383-B54B-5290C0C85EE8}" presName="txShp" presStyleLbl="node1" presStyleIdx="4" presStyleCnt="8">
        <dgm:presLayoutVars>
          <dgm:bulletEnabled val="1"/>
        </dgm:presLayoutVars>
      </dgm:prSet>
      <dgm:spPr/>
      <dgm:t>
        <a:bodyPr/>
        <a:lstStyle/>
        <a:p>
          <a:endParaRPr lang="es-MX"/>
        </a:p>
      </dgm:t>
    </dgm:pt>
    <dgm:pt modelId="{E486C5F9-DA26-4100-84E2-260C2476FC87}" type="pres">
      <dgm:prSet presAssocID="{60C9192D-BDD8-4401-9681-F3558F1E137B}" presName="spacing" presStyleCnt="0"/>
      <dgm:spPr/>
    </dgm:pt>
    <dgm:pt modelId="{2966B0EF-2620-4DA6-AB0F-FA63983DA4DC}" type="pres">
      <dgm:prSet presAssocID="{D4A881D7-CE11-4E99-8F3F-6630F59A54DB}" presName="composite" presStyleCnt="0"/>
      <dgm:spPr/>
    </dgm:pt>
    <dgm:pt modelId="{A018DD99-F116-4E8C-A62E-E880D0156A50}" type="pres">
      <dgm:prSet presAssocID="{D4A881D7-CE11-4E99-8F3F-6630F59A54DB}" presName="imgShp" presStyleLbl="fgImgPlace1" presStyleIdx="5" presStyleCnt="8"/>
      <dgm:spPr/>
    </dgm:pt>
    <dgm:pt modelId="{F23005FE-0AE1-433B-8E05-15C1A92AD1FE}" type="pres">
      <dgm:prSet presAssocID="{D4A881D7-CE11-4E99-8F3F-6630F59A54DB}" presName="txShp" presStyleLbl="node1" presStyleIdx="5" presStyleCnt="8">
        <dgm:presLayoutVars>
          <dgm:bulletEnabled val="1"/>
        </dgm:presLayoutVars>
      </dgm:prSet>
      <dgm:spPr/>
      <dgm:t>
        <a:bodyPr/>
        <a:lstStyle/>
        <a:p>
          <a:endParaRPr lang="es-MX"/>
        </a:p>
      </dgm:t>
    </dgm:pt>
    <dgm:pt modelId="{21080A46-3D73-47C4-8ED5-FD7CB8250411}" type="pres">
      <dgm:prSet presAssocID="{2B4105F7-ABD5-4CB6-AE16-A34C441507FE}" presName="spacing" presStyleCnt="0"/>
      <dgm:spPr/>
    </dgm:pt>
    <dgm:pt modelId="{A256FCB2-6385-4FA8-87AF-95CAD4EF93CE}" type="pres">
      <dgm:prSet presAssocID="{02B47E57-4E17-4752-9D7D-087732B3064E}" presName="composite" presStyleCnt="0"/>
      <dgm:spPr/>
    </dgm:pt>
    <dgm:pt modelId="{E8EC686F-3049-47C0-AAD3-632DDB0C3561}" type="pres">
      <dgm:prSet presAssocID="{02B47E57-4E17-4752-9D7D-087732B3064E}" presName="imgShp" presStyleLbl="fgImgPlace1" presStyleIdx="6" presStyleCnt="8"/>
      <dgm:spPr/>
    </dgm:pt>
    <dgm:pt modelId="{D211AF72-051E-4128-BC27-32FC92F9D476}" type="pres">
      <dgm:prSet presAssocID="{02B47E57-4E17-4752-9D7D-087732B3064E}" presName="txShp" presStyleLbl="node1" presStyleIdx="6" presStyleCnt="8">
        <dgm:presLayoutVars>
          <dgm:bulletEnabled val="1"/>
        </dgm:presLayoutVars>
      </dgm:prSet>
      <dgm:spPr/>
      <dgm:t>
        <a:bodyPr/>
        <a:lstStyle/>
        <a:p>
          <a:endParaRPr lang="es-MX"/>
        </a:p>
      </dgm:t>
    </dgm:pt>
    <dgm:pt modelId="{0C401DA3-B499-431D-BD04-F6DD0134C306}" type="pres">
      <dgm:prSet presAssocID="{190C250D-BED5-4E29-8381-E40BE57BC11C}" presName="spacing" presStyleCnt="0"/>
      <dgm:spPr/>
    </dgm:pt>
    <dgm:pt modelId="{258F3B05-9BB1-4CFA-ADA1-CFC4CB240D64}" type="pres">
      <dgm:prSet presAssocID="{962A3868-7E47-477A-9B1E-16677697B57C}" presName="composite" presStyleCnt="0"/>
      <dgm:spPr/>
    </dgm:pt>
    <dgm:pt modelId="{BFB06836-5964-44ED-8606-1B1F811749CA}" type="pres">
      <dgm:prSet presAssocID="{962A3868-7E47-477A-9B1E-16677697B57C}" presName="imgShp" presStyleLbl="fgImgPlace1" presStyleIdx="7" presStyleCnt="8"/>
      <dgm:spPr/>
    </dgm:pt>
    <dgm:pt modelId="{AC0A82A4-5FCE-45FB-A7E3-82B526D8DC23}" type="pres">
      <dgm:prSet presAssocID="{962A3868-7E47-477A-9B1E-16677697B57C}" presName="txShp" presStyleLbl="node1" presStyleIdx="7" presStyleCnt="8">
        <dgm:presLayoutVars>
          <dgm:bulletEnabled val="1"/>
        </dgm:presLayoutVars>
      </dgm:prSet>
      <dgm:spPr/>
      <dgm:t>
        <a:bodyPr/>
        <a:lstStyle/>
        <a:p>
          <a:endParaRPr lang="es-MX"/>
        </a:p>
      </dgm:t>
    </dgm:pt>
  </dgm:ptLst>
  <dgm:cxnLst>
    <dgm:cxn modelId="{15A4FFB2-83B0-45BA-BD75-B7766F25D44D}" type="presOf" srcId="{D4A881D7-CE11-4E99-8F3F-6630F59A54DB}" destId="{F23005FE-0AE1-433B-8E05-15C1A92AD1FE}" srcOrd="0" destOrd="0" presId="urn:microsoft.com/office/officeart/2005/8/layout/vList3"/>
    <dgm:cxn modelId="{CFEDEC47-FBB1-478A-9F43-7E8DFD13AFB1}" srcId="{53A7F917-E775-433D-A869-04C2C1F51DAD}" destId="{02B47E57-4E17-4752-9D7D-087732B3064E}" srcOrd="6" destOrd="0" parTransId="{CB14C595-DE27-4C20-871E-01BFD6D7E08D}" sibTransId="{190C250D-BED5-4E29-8381-E40BE57BC11C}"/>
    <dgm:cxn modelId="{0D86734F-2551-487D-9B8E-59E107508AE6}" type="presOf" srcId="{D2D64D12-02CE-4383-B54B-5290C0C85EE8}" destId="{6CAB35A9-0B25-418A-BF03-F03FF2E697BF}" srcOrd="0" destOrd="0" presId="urn:microsoft.com/office/officeart/2005/8/layout/vList3"/>
    <dgm:cxn modelId="{C6AF09AF-BE66-423D-88A4-C1592C9D04F7}" srcId="{53A7F917-E775-433D-A869-04C2C1F51DAD}" destId="{D2D64D12-02CE-4383-B54B-5290C0C85EE8}" srcOrd="4" destOrd="0" parTransId="{66C00585-0FBF-4D5C-9F6F-2E568E828BDC}" sibTransId="{60C9192D-BDD8-4401-9681-F3558F1E137B}"/>
    <dgm:cxn modelId="{C548BF64-F90F-4ABB-9AC8-8F914DD6C542}" srcId="{53A7F917-E775-433D-A869-04C2C1F51DAD}" destId="{B953BF5F-C88C-4BFA-B3CD-746886A03F86}" srcOrd="1" destOrd="0" parTransId="{CF5A0374-D94F-4E7E-B640-667EE4EF500C}" sibTransId="{43353F00-7BDC-4F8F-89D7-A1F416B6B1A2}"/>
    <dgm:cxn modelId="{7EE598B0-8746-4B6E-8830-685D8BE01E23}" type="presOf" srcId="{53A7F917-E775-433D-A869-04C2C1F51DAD}" destId="{59E89E5F-3568-4B68-A9B0-D4A02DB7DA8F}" srcOrd="0" destOrd="0" presId="urn:microsoft.com/office/officeart/2005/8/layout/vList3"/>
    <dgm:cxn modelId="{2CBC2D48-617C-4E4D-9F8A-2B7C4F0229F4}" type="presOf" srcId="{6994647F-76FD-4FF0-912D-AFFD5CF1934D}" destId="{454351B2-D0F2-4521-9A1C-0F5DB72AB3ED}" srcOrd="0" destOrd="0" presId="urn:microsoft.com/office/officeart/2005/8/layout/vList3"/>
    <dgm:cxn modelId="{4FD16531-1624-4E6D-BD3B-1F193050FAC5}" srcId="{53A7F917-E775-433D-A869-04C2C1F51DAD}" destId="{962A3868-7E47-477A-9B1E-16677697B57C}" srcOrd="7" destOrd="0" parTransId="{D85B69BE-320D-4A99-BEF0-3FF0E6E38066}" sibTransId="{0FAA9CDB-09BF-4FB7-A0BD-AEEA5AF62E12}"/>
    <dgm:cxn modelId="{F7F4AEC8-3184-4464-8BBF-2701DBAFB589}" srcId="{53A7F917-E775-433D-A869-04C2C1F51DAD}" destId="{02757965-3B17-4346-BE53-F63E2EE560C5}" srcOrd="2" destOrd="0" parTransId="{C20E9CAA-6DA0-45FE-8535-4C6B13DA83AC}" sibTransId="{ED40FA61-65EB-4A9C-AC4F-E9491EF272D8}"/>
    <dgm:cxn modelId="{C472AA65-05FB-4438-B182-F5D512705949}" srcId="{53A7F917-E775-433D-A869-04C2C1F51DAD}" destId="{BC3617BA-72FA-4C6D-BE49-F23408354F6E}" srcOrd="3" destOrd="0" parTransId="{FC507637-ACB1-4E46-9D53-11713D633DCE}" sibTransId="{704C4772-13C9-43F2-B928-AB787DECA7F1}"/>
    <dgm:cxn modelId="{B6E1F27A-B517-4B70-A350-36F4A9C9B992}" srcId="{53A7F917-E775-433D-A869-04C2C1F51DAD}" destId="{6994647F-76FD-4FF0-912D-AFFD5CF1934D}" srcOrd="0" destOrd="0" parTransId="{3799C426-E185-40BF-A74A-44FC8E3CC2DD}" sibTransId="{B0FE47C6-5254-4DA2-842C-4063045EFA50}"/>
    <dgm:cxn modelId="{B49D5C4D-E7D3-4784-B92A-64B184F742E9}" type="presOf" srcId="{02B47E57-4E17-4752-9D7D-087732B3064E}" destId="{D211AF72-051E-4128-BC27-32FC92F9D476}" srcOrd="0" destOrd="0" presId="urn:microsoft.com/office/officeart/2005/8/layout/vList3"/>
    <dgm:cxn modelId="{706CA4E9-BCFE-45D5-90E2-546F230B094B}" type="presOf" srcId="{B953BF5F-C88C-4BFA-B3CD-746886A03F86}" destId="{5581F234-1A1B-407A-BDDD-29E437BFF08F}" srcOrd="0" destOrd="0" presId="urn:microsoft.com/office/officeart/2005/8/layout/vList3"/>
    <dgm:cxn modelId="{64915329-DDA4-42E9-9607-EA5B9B80634C}" srcId="{53A7F917-E775-433D-A869-04C2C1F51DAD}" destId="{D4A881D7-CE11-4E99-8F3F-6630F59A54DB}" srcOrd="5" destOrd="0" parTransId="{B8349411-3A80-4353-A21A-5DC92E45AC97}" sibTransId="{2B4105F7-ABD5-4CB6-AE16-A34C441507FE}"/>
    <dgm:cxn modelId="{5A6782DD-FC09-4DF5-A65D-7E589CF8026A}" type="presOf" srcId="{BC3617BA-72FA-4C6D-BE49-F23408354F6E}" destId="{13788CA3-6170-4732-823F-926D413E2A45}" srcOrd="0" destOrd="0" presId="urn:microsoft.com/office/officeart/2005/8/layout/vList3"/>
    <dgm:cxn modelId="{87215345-08C2-4717-900E-C301078E0E64}" type="presOf" srcId="{962A3868-7E47-477A-9B1E-16677697B57C}" destId="{AC0A82A4-5FCE-45FB-A7E3-82B526D8DC23}" srcOrd="0" destOrd="0" presId="urn:microsoft.com/office/officeart/2005/8/layout/vList3"/>
    <dgm:cxn modelId="{F933183F-82AA-457B-A427-ECD3768E2F58}" type="presOf" srcId="{02757965-3B17-4346-BE53-F63E2EE560C5}" destId="{0F7871AD-6562-4185-A893-A484FD8112E3}" srcOrd="0" destOrd="0" presId="urn:microsoft.com/office/officeart/2005/8/layout/vList3"/>
    <dgm:cxn modelId="{F8E9FBED-B380-4A0E-B653-64C552E432A9}" type="presParOf" srcId="{59E89E5F-3568-4B68-A9B0-D4A02DB7DA8F}" destId="{5F2A81E1-51C3-4302-BEC7-4E22F52921BB}" srcOrd="0" destOrd="0" presId="urn:microsoft.com/office/officeart/2005/8/layout/vList3"/>
    <dgm:cxn modelId="{714DE669-16BD-4ED7-9488-E78D944233E6}" type="presParOf" srcId="{5F2A81E1-51C3-4302-BEC7-4E22F52921BB}" destId="{7BB1BE53-A910-41F6-B6A0-1F55EE4D0DCC}" srcOrd="0" destOrd="0" presId="urn:microsoft.com/office/officeart/2005/8/layout/vList3"/>
    <dgm:cxn modelId="{18133B1D-EC0D-46D5-BE00-7409ABFBA046}" type="presParOf" srcId="{5F2A81E1-51C3-4302-BEC7-4E22F52921BB}" destId="{454351B2-D0F2-4521-9A1C-0F5DB72AB3ED}" srcOrd="1" destOrd="0" presId="urn:microsoft.com/office/officeart/2005/8/layout/vList3"/>
    <dgm:cxn modelId="{CB0B97CF-8941-4AFE-ADDA-6D8633D9FC60}" type="presParOf" srcId="{59E89E5F-3568-4B68-A9B0-D4A02DB7DA8F}" destId="{37046878-7D6D-4D0E-9C9F-F98A01E4B76A}" srcOrd="1" destOrd="0" presId="urn:microsoft.com/office/officeart/2005/8/layout/vList3"/>
    <dgm:cxn modelId="{CDC44A5F-6328-4FED-B7CB-D3D43F982260}" type="presParOf" srcId="{59E89E5F-3568-4B68-A9B0-D4A02DB7DA8F}" destId="{87CAC227-8AF4-4D15-9892-325421BD1E54}" srcOrd="2" destOrd="0" presId="urn:microsoft.com/office/officeart/2005/8/layout/vList3"/>
    <dgm:cxn modelId="{17B0CE3D-C379-4631-810D-E920AD881016}" type="presParOf" srcId="{87CAC227-8AF4-4D15-9892-325421BD1E54}" destId="{CEC0298D-6608-4246-8D60-281698FAF874}" srcOrd="0" destOrd="0" presId="urn:microsoft.com/office/officeart/2005/8/layout/vList3"/>
    <dgm:cxn modelId="{155E4E9E-F119-4987-9C8F-29A6CBCBD80A}" type="presParOf" srcId="{87CAC227-8AF4-4D15-9892-325421BD1E54}" destId="{5581F234-1A1B-407A-BDDD-29E437BFF08F}" srcOrd="1" destOrd="0" presId="urn:microsoft.com/office/officeart/2005/8/layout/vList3"/>
    <dgm:cxn modelId="{A4C53423-9E0D-4726-990B-19BC6B344B90}" type="presParOf" srcId="{59E89E5F-3568-4B68-A9B0-D4A02DB7DA8F}" destId="{296A8AAB-79F5-4AE8-89BF-4B8186B4B345}" srcOrd="3" destOrd="0" presId="urn:microsoft.com/office/officeart/2005/8/layout/vList3"/>
    <dgm:cxn modelId="{FECB155E-D832-45E8-B254-37D7E5D41F03}" type="presParOf" srcId="{59E89E5F-3568-4B68-A9B0-D4A02DB7DA8F}" destId="{AA7E407E-5BD1-46A0-A87E-D9D4C307B0DA}" srcOrd="4" destOrd="0" presId="urn:microsoft.com/office/officeart/2005/8/layout/vList3"/>
    <dgm:cxn modelId="{4DB91279-1D0F-4459-8EEE-9F04A1CFB501}" type="presParOf" srcId="{AA7E407E-5BD1-46A0-A87E-D9D4C307B0DA}" destId="{0D073701-666C-4CF9-BF1B-514B87380838}" srcOrd="0" destOrd="0" presId="urn:microsoft.com/office/officeart/2005/8/layout/vList3"/>
    <dgm:cxn modelId="{7FA611C8-4B68-43B4-B786-D594F3F59428}" type="presParOf" srcId="{AA7E407E-5BD1-46A0-A87E-D9D4C307B0DA}" destId="{0F7871AD-6562-4185-A893-A484FD8112E3}" srcOrd="1" destOrd="0" presId="urn:microsoft.com/office/officeart/2005/8/layout/vList3"/>
    <dgm:cxn modelId="{28F5459D-2CA4-4651-B35B-7617DF8A137E}" type="presParOf" srcId="{59E89E5F-3568-4B68-A9B0-D4A02DB7DA8F}" destId="{811C0B8E-4678-4AB3-AD61-927ED7E7A0AC}" srcOrd="5" destOrd="0" presId="urn:microsoft.com/office/officeart/2005/8/layout/vList3"/>
    <dgm:cxn modelId="{09076BFA-D221-4AE9-9849-2040C2EB5043}" type="presParOf" srcId="{59E89E5F-3568-4B68-A9B0-D4A02DB7DA8F}" destId="{A95BA4C1-4B61-4027-91A1-FE5D9166749E}" srcOrd="6" destOrd="0" presId="urn:microsoft.com/office/officeart/2005/8/layout/vList3"/>
    <dgm:cxn modelId="{E62400E1-28AA-4E58-9ADB-DC0DAD510C56}" type="presParOf" srcId="{A95BA4C1-4B61-4027-91A1-FE5D9166749E}" destId="{755084BE-9E24-447C-B8D3-C4C532E8F529}" srcOrd="0" destOrd="0" presId="urn:microsoft.com/office/officeart/2005/8/layout/vList3"/>
    <dgm:cxn modelId="{196510ED-EA0D-4584-B9FA-CDA964CE834C}" type="presParOf" srcId="{A95BA4C1-4B61-4027-91A1-FE5D9166749E}" destId="{13788CA3-6170-4732-823F-926D413E2A45}" srcOrd="1" destOrd="0" presId="urn:microsoft.com/office/officeart/2005/8/layout/vList3"/>
    <dgm:cxn modelId="{EE2FEDD6-5920-46A5-97ED-9A8F8C669B31}" type="presParOf" srcId="{59E89E5F-3568-4B68-A9B0-D4A02DB7DA8F}" destId="{45DBC3B9-83BE-4196-A29D-1A572C0ACB00}" srcOrd="7" destOrd="0" presId="urn:microsoft.com/office/officeart/2005/8/layout/vList3"/>
    <dgm:cxn modelId="{E83D3715-D9E9-434D-88D1-065BC2E762B7}" type="presParOf" srcId="{59E89E5F-3568-4B68-A9B0-D4A02DB7DA8F}" destId="{167DF468-C830-4D48-9F36-0BDD0F398629}" srcOrd="8" destOrd="0" presId="urn:microsoft.com/office/officeart/2005/8/layout/vList3"/>
    <dgm:cxn modelId="{A3F59C6B-8D94-4653-BF61-E2915548C902}" type="presParOf" srcId="{167DF468-C830-4D48-9F36-0BDD0F398629}" destId="{8FB8F57B-40D1-4D7C-8D61-DD466A32D2CE}" srcOrd="0" destOrd="0" presId="urn:microsoft.com/office/officeart/2005/8/layout/vList3"/>
    <dgm:cxn modelId="{3AE0A08B-2DFC-4410-8968-9ABBF3102C3A}" type="presParOf" srcId="{167DF468-C830-4D48-9F36-0BDD0F398629}" destId="{6CAB35A9-0B25-418A-BF03-F03FF2E697BF}" srcOrd="1" destOrd="0" presId="urn:microsoft.com/office/officeart/2005/8/layout/vList3"/>
    <dgm:cxn modelId="{7415C7A4-2634-4785-BD57-05024B2DC428}" type="presParOf" srcId="{59E89E5F-3568-4B68-A9B0-D4A02DB7DA8F}" destId="{E486C5F9-DA26-4100-84E2-260C2476FC87}" srcOrd="9" destOrd="0" presId="urn:microsoft.com/office/officeart/2005/8/layout/vList3"/>
    <dgm:cxn modelId="{F3E99F37-2DC8-4785-9128-373F4DF353EE}" type="presParOf" srcId="{59E89E5F-3568-4B68-A9B0-D4A02DB7DA8F}" destId="{2966B0EF-2620-4DA6-AB0F-FA63983DA4DC}" srcOrd="10" destOrd="0" presId="urn:microsoft.com/office/officeart/2005/8/layout/vList3"/>
    <dgm:cxn modelId="{DB0FA863-2D7D-4995-85C2-C356F8BFDE15}" type="presParOf" srcId="{2966B0EF-2620-4DA6-AB0F-FA63983DA4DC}" destId="{A018DD99-F116-4E8C-A62E-E880D0156A50}" srcOrd="0" destOrd="0" presId="urn:microsoft.com/office/officeart/2005/8/layout/vList3"/>
    <dgm:cxn modelId="{9822DC2F-6586-4071-832C-0E16B34E984F}" type="presParOf" srcId="{2966B0EF-2620-4DA6-AB0F-FA63983DA4DC}" destId="{F23005FE-0AE1-433B-8E05-15C1A92AD1FE}" srcOrd="1" destOrd="0" presId="urn:microsoft.com/office/officeart/2005/8/layout/vList3"/>
    <dgm:cxn modelId="{5468F409-9E7C-4ADD-AAEC-C9371F948F4F}" type="presParOf" srcId="{59E89E5F-3568-4B68-A9B0-D4A02DB7DA8F}" destId="{21080A46-3D73-47C4-8ED5-FD7CB8250411}" srcOrd="11" destOrd="0" presId="urn:microsoft.com/office/officeart/2005/8/layout/vList3"/>
    <dgm:cxn modelId="{AF1F48E2-110D-4974-8423-A19355A2816F}" type="presParOf" srcId="{59E89E5F-3568-4B68-A9B0-D4A02DB7DA8F}" destId="{A256FCB2-6385-4FA8-87AF-95CAD4EF93CE}" srcOrd="12" destOrd="0" presId="urn:microsoft.com/office/officeart/2005/8/layout/vList3"/>
    <dgm:cxn modelId="{37A9DDEF-B866-4CFE-AC5B-0C966237AE0F}" type="presParOf" srcId="{A256FCB2-6385-4FA8-87AF-95CAD4EF93CE}" destId="{E8EC686F-3049-47C0-AAD3-632DDB0C3561}" srcOrd="0" destOrd="0" presId="urn:microsoft.com/office/officeart/2005/8/layout/vList3"/>
    <dgm:cxn modelId="{3113C3C2-D6D3-4472-B55A-281375087AEE}" type="presParOf" srcId="{A256FCB2-6385-4FA8-87AF-95CAD4EF93CE}" destId="{D211AF72-051E-4128-BC27-32FC92F9D476}" srcOrd="1" destOrd="0" presId="urn:microsoft.com/office/officeart/2005/8/layout/vList3"/>
    <dgm:cxn modelId="{C724729E-1C8D-43D5-8043-F21B97238160}" type="presParOf" srcId="{59E89E5F-3568-4B68-A9B0-D4A02DB7DA8F}" destId="{0C401DA3-B499-431D-BD04-F6DD0134C306}" srcOrd="13" destOrd="0" presId="urn:microsoft.com/office/officeart/2005/8/layout/vList3"/>
    <dgm:cxn modelId="{F5E97C06-16F6-4111-9841-0CF352CEC5EA}" type="presParOf" srcId="{59E89E5F-3568-4B68-A9B0-D4A02DB7DA8F}" destId="{258F3B05-9BB1-4CFA-ADA1-CFC4CB240D64}" srcOrd="14" destOrd="0" presId="urn:microsoft.com/office/officeart/2005/8/layout/vList3"/>
    <dgm:cxn modelId="{227AF35F-605A-4E90-B192-00BE1733FB1A}" type="presParOf" srcId="{258F3B05-9BB1-4CFA-ADA1-CFC4CB240D64}" destId="{BFB06836-5964-44ED-8606-1B1F811749CA}" srcOrd="0" destOrd="0" presId="urn:microsoft.com/office/officeart/2005/8/layout/vList3"/>
    <dgm:cxn modelId="{DB3ED894-79DA-4C3D-A589-1B4CCE9BA0D0}" type="presParOf" srcId="{258F3B05-9BB1-4CFA-ADA1-CFC4CB240D64}" destId="{AC0A82A4-5FCE-45FB-A7E3-82B526D8DC2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CAFED14-BD9C-43EE-AB1A-74922FDC76D9}" type="doc">
      <dgm:prSet loTypeId="urn:microsoft.com/office/officeart/2005/8/layout/hList3" loCatId="list" qsTypeId="urn:microsoft.com/office/officeart/2005/8/quickstyle/simple1" qsCatId="simple" csTypeId="urn:microsoft.com/office/officeart/2005/8/colors/colorful3" csCatId="colorful" phldr="1"/>
      <dgm:spPr/>
      <dgm:t>
        <a:bodyPr/>
        <a:lstStyle/>
        <a:p>
          <a:endParaRPr lang="es-MX"/>
        </a:p>
      </dgm:t>
    </dgm:pt>
    <dgm:pt modelId="{22990B24-E266-4831-AB42-AA07E3F2D7EB}">
      <dgm:prSet phldrT="[Texto]"/>
      <dgm:spPr/>
      <dgm:t>
        <a:bodyPr/>
        <a:lstStyle/>
        <a:p>
          <a:r>
            <a:rPr lang="es-MX" dirty="0" smtClean="0">
              <a:solidFill>
                <a:schemeClr val="bg1"/>
              </a:solidFill>
            </a:rPr>
            <a:t>Los municipios que lograron una mayor importancia dentro del sector manufacturero</a:t>
          </a:r>
          <a:endParaRPr lang="es-MX" dirty="0">
            <a:solidFill>
              <a:schemeClr val="bg1"/>
            </a:solidFill>
          </a:endParaRPr>
        </a:p>
      </dgm:t>
    </dgm:pt>
    <dgm:pt modelId="{00C29C3C-646C-4077-B689-1B0E45C1C42D}" type="parTrans" cxnId="{AAAC3975-F0E0-4416-ADF3-5830EB169EEE}">
      <dgm:prSet/>
      <dgm:spPr/>
      <dgm:t>
        <a:bodyPr/>
        <a:lstStyle/>
        <a:p>
          <a:endParaRPr lang="es-MX">
            <a:solidFill>
              <a:schemeClr val="bg1"/>
            </a:solidFill>
          </a:endParaRPr>
        </a:p>
      </dgm:t>
    </dgm:pt>
    <dgm:pt modelId="{E5E4A164-8BD9-43A3-A029-DD90A48129F7}" type="sibTrans" cxnId="{AAAC3975-F0E0-4416-ADF3-5830EB169EEE}">
      <dgm:prSet/>
      <dgm:spPr/>
      <dgm:t>
        <a:bodyPr/>
        <a:lstStyle/>
        <a:p>
          <a:endParaRPr lang="es-MX">
            <a:solidFill>
              <a:schemeClr val="bg1"/>
            </a:solidFill>
          </a:endParaRPr>
        </a:p>
      </dgm:t>
    </dgm:pt>
    <dgm:pt modelId="{30E19522-6A8A-4CB1-929B-F84A1D3B795B}">
      <dgm:prSet phldrT="[Texto]"/>
      <dgm:spPr/>
      <dgm:t>
        <a:bodyPr/>
        <a:lstStyle/>
        <a:p>
          <a:pPr algn="ctr"/>
          <a:r>
            <a:rPr lang="es-MX" b="1" dirty="0" smtClean="0">
              <a:solidFill>
                <a:schemeClr val="bg1"/>
              </a:solidFill>
            </a:rPr>
            <a:t>Heroica Ciudad de Huajuapan de León</a:t>
          </a: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dgm:t>
    </dgm:pt>
    <dgm:pt modelId="{58F2E30A-6659-44C5-A019-60BF664F25F7}" type="parTrans" cxnId="{99B8D96B-999E-4E8F-ABE9-B5DD28538D8B}">
      <dgm:prSet/>
      <dgm:spPr/>
      <dgm:t>
        <a:bodyPr/>
        <a:lstStyle/>
        <a:p>
          <a:endParaRPr lang="es-MX">
            <a:solidFill>
              <a:schemeClr val="bg1"/>
            </a:solidFill>
          </a:endParaRPr>
        </a:p>
      </dgm:t>
    </dgm:pt>
    <dgm:pt modelId="{86CF5BE0-4E7D-4A88-B33D-F9437A6C8FF4}" type="sibTrans" cxnId="{99B8D96B-999E-4E8F-ABE9-B5DD28538D8B}">
      <dgm:prSet/>
      <dgm:spPr/>
      <dgm:t>
        <a:bodyPr/>
        <a:lstStyle/>
        <a:p>
          <a:endParaRPr lang="es-MX">
            <a:solidFill>
              <a:schemeClr val="bg1"/>
            </a:solidFill>
          </a:endParaRPr>
        </a:p>
      </dgm:t>
    </dgm:pt>
    <dgm:pt modelId="{5F01B9B4-DEBC-48EE-A6F9-DFA5B8195710}">
      <dgm:prSet phldrT="[Texto]"/>
      <dgm:spPr/>
      <dgm:t>
        <a:bodyPr/>
        <a:lstStyle/>
        <a:p>
          <a:pPr algn="ctr"/>
          <a:r>
            <a:rPr lang="es-MX" b="1" dirty="0" smtClean="0">
              <a:solidFill>
                <a:schemeClr val="bg1"/>
              </a:solidFill>
            </a:rPr>
            <a:t>Salina Cruz</a:t>
          </a:r>
        </a:p>
        <a:p>
          <a:pPr algn="ctr"/>
          <a:endParaRPr lang="es-MX" dirty="0" smtClean="0">
            <a:solidFill>
              <a:schemeClr val="bg1"/>
            </a:solidFill>
          </a:endParaRPr>
        </a:p>
        <a:p>
          <a:pPr algn="ctr"/>
          <a:endParaRPr lang="es-MX" dirty="0" smtClean="0">
            <a:solidFill>
              <a:schemeClr val="bg1"/>
            </a:solidFill>
          </a:endParaRPr>
        </a:p>
        <a:p>
          <a:pPr algn="ctr"/>
          <a:endParaRPr lang="es-MX" dirty="0" smtClean="0">
            <a:solidFill>
              <a:schemeClr val="bg1"/>
            </a:solidFill>
          </a:endParaRPr>
        </a:p>
        <a:p>
          <a:pPr algn="ctr"/>
          <a:endParaRPr lang="es-MX" dirty="0" smtClean="0">
            <a:solidFill>
              <a:schemeClr val="bg1"/>
            </a:solidFill>
          </a:endParaRPr>
        </a:p>
        <a:p>
          <a:pPr algn="ctr"/>
          <a:endParaRPr lang="es-MX" dirty="0" smtClean="0">
            <a:solidFill>
              <a:schemeClr val="bg1"/>
            </a:solidFill>
          </a:endParaRPr>
        </a:p>
        <a:p>
          <a:pPr algn="ctr"/>
          <a:endParaRPr lang="es-MX" dirty="0" smtClean="0">
            <a:solidFill>
              <a:schemeClr val="bg1"/>
            </a:solidFill>
          </a:endParaRPr>
        </a:p>
        <a:p>
          <a:pPr algn="l"/>
          <a:r>
            <a:rPr lang="es-MX" dirty="0" smtClean="0">
              <a:solidFill>
                <a:schemeClr val="bg1"/>
              </a:solidFill>
            </a:rPr>
            <a:t>. </a:t>
          </a:r>
          <a:endParaRPr lang="es-MX" dirty="0">
            <a:solidFill>
              <a:schemeClr val="bg1"/>
            </a:solidFill>
          </a:endParaRPr>
        </a:p>
      </dgm:t>
    </dgm:pt>
    <dgm:pt modelId="{D1224201-7B7D-4222-B742-E401E1BBD241}" type="parTrans" cxnId="{8A77638F-F6EF-4CE3-9BD4-500D0F4DF503}">
      <dgm:prSet/>
      <dgm:spPr/>
      <dgm:t>
        <a:bodyPr/>
        <a:lstStyle/>
        <a:p>
          <a:endParaRPr lang="es-MX">
            <a:solidFill>
              <a:schemeClr val="bg1"/>
            </a:solidFill>
          </a:endParaRPr>
        </a:p>
      </dgm:t>
    </dgm:pt>
    <dgm:pt modelId="{9BEE287A-E370-4C4F-B825-099491C7F38C}" type="sibTrans" cxnId="{8A77638F-F6EF-4CE3-9BD4-500D0F4DF503}">
      <dgm:prSet/>
      <dgm:spPr/>
      <dgm:t>
        <a:bodyPr/>
        <a:lstStyle/>
        <a:p>
          <a:endParaRPr lang="es-MX">
            <a:solidFill>
              <a:schemeClr val="bg1"/>
            </a:solidFill>
          </a:endParaRPr>
        </a:p>
      </dgm:t>
    </dgm:pt>
    <dgm:pt modelId="{E8FA9557-4595-4C9A-AFFA-25CE950F35E3}">
      <dgm:prSet/>
      <dgm:spPr/>
      <dgm:t>
        <a:bodyPr/>
        <a:lstStyle/>
        <a:p>
          <a:pPr algn="ctr"/>
          <a:r>
            <a:rPr lang="es-MX" b="1" dirty="0" smtClean="0">
              <a:solidFill>
                <a:schemeClr val="bg1"/>
              </a:solidFill>
            </a:rPr>
            <a:t>Ocotlán de Morelos</a:t>
          </a:r>
        </a:p>
        <a:p>
          <a:pPr algn="l"/>
          <a:r>
            <a:rPr lang="es-MX" dirty="0" smtClean="0">
              <a:solidFill>
                <a:schemeClr val="bg1"/>
              </a:solidFill>
            </a:rPr>
            <a:t>Elaboración de azúcares chocolates dulces y similares.</a:t>
          </a:r>
        </a:p>
        <a:p>
          <a:pPr algn="l"/>
          <a:r>
            <a:rPr lang="es-MX" dirty="0" smtClean="0">
              <a:solidFill>
                <a:schemeClr val="bg1"/>
              </a:solidFill>
            </a:rPr>
            <a:t>Elaboración de productos de panadería y tortillas. </a:t>
          </a:r>
        </a:p>
        <a:p>
          <a:pPr algn="l"/>
          <a:r>
            <a:rPr lang="es-MX" dirty="0" smtClean="0">
              <a:solidFill>
                <a:schemeClr val="bg1"/>
              </a:solidFill>
            </a:rPr>
            <a:t>Fabricación de productos a base de arcillas y minerales refractarios.</a:t>
          </a:r>
        </a:p>
        <a:p>
          <a:pPr algn="l"/>
          <a:r>
            <a:rPr lang="es-MX" dirty="0" smtClean="0">
              <a:solidFill>
                <a:schemeClr val="bg1"/>
              </a:solidFill>
            </a:rPr>
            <a:t>Fabricación de cemento y productos de concreto </a:t>
          </a:r>
          <a:endParaRPr lang="es-MX" dirty="0">
            <a:solidFill>
              <a:schemeClr val="bg1"/>
            </a:solidFill>
          </a:endParaRPr>
        </a:p>
      </dgm:t>
    </dgm:pt>
    <dgm:pt modelId="{61FB43D7-1EFB-44FC-9425-A9F745EFA1ED}" type="parTrans" cxnId="{42047388-C9C0-488C-A48C-6D463B258D5F}">
      <dgm:prSet/>
      <dgm:spPr/>
      <dgm:t>
        <a:bodyPr/>
        <a:lstStyle/>
        <a:p>
          <a:endParaRPr lang="es-MX">
            <a:solidFill>
              <a:schemeClr val="bg1"/>
            </a:solidFill>
          </a:endParaRPr>
        </a:p>
      </dgm:t>
    </dgm:pt>
    <dgm:pt modelId="{24FFD0BC-C142-4101-9666-232349EEBE6A}" type="sibTrans" cxnId="{42047388-C9C0-488C-A48C-6D463B258D5F}">
      <dgm:prSet/>
      <dgm:spPr/>
      <dgm:t>
        <a:bodyPr/>
        <a:lstStyle/>
        <a:p>
          <a:endParaRPr lang="es-MX">
            <a:solidFill>
              <a:schemeClr val="bg1"/>
            </a:solidFill>
          </a:endParaRPr>
        </a:p>
      </dgm:t>
    </dgm:pt>
    <dgm:pt modelId="{F265B7A7-8EE8-4596-A4B4-E39B3C3C6F83}" type="pres">
      <dgm:prSet presAssocID="{BCAFED14-BD9C-43EE-AB1A-74922FDC76D9}" presName="composite" presStyleCnt="0">
        <dgm:presLayoutVars>
          <dgm:chMax val="1"/>
          <dgm:dir/>
          <dgm:resizeHandles val="exact"/>
        </dgm:presLayoutVars>
      </dgm:prSet>
      <dgm:spPr/>
      <dgm:t>
        <a:bodyPr/>
        <a:lstStyle/>
        <a:p>
          <a:endParaRPr lang="es-MX"/>
        </a:p>
      </dgm:t>
    </dgm:pt>
    <dgm:pt modelId="{5BEBDCC9-18DB-4911-BCE2-44821ABBD58E}" type="pres">
      <dgm:prSet presAssocID="{22990B24-E266-4831-AB42-AA07E3F2D7EB}" presName="roof" presStyleLbl="dkBgShp" presStyleIdx="0" presStyleCnt="2" custLinFactNeighborX="-5110" custLinFactNeighborY="-15841"/>
      <dgm:spPr/>
      <dgm:t>
        <a:bodyPr/>
        <a:lstStyle/>
        <a:p>
          <a:endParaRPr lang="es-MX"/>
        </a:p>
      </dgm:t>
    </dgm:pt>
    <dgm:pt modelId="{489C09A4-A0AB-4874-A462-CCACE7681E19}" type="pres">
      <dgm:prSet presAssocID="{22990B24-E266-4831-AB42-AA07E3F2D7EB}" presName="pillars" presStyleCnt="0"/>
      <dgm:spPr/>
    </dgm:pt>
    <dgm:pt modelId="{57817508-0C40-43CC-BE80-303343163BBE}" type="pres">
      <dgm:prSet presAssocID="{22990B24-E266-4831-AB42-AA07E3F2D7EB}" presName="pillar1" presStyleLbl="node1" presStyleIdx="0" presStyleCnt="3">
        <dgm:presLayoutVars>
          <dgm:bulletEnabled val="1"/>
        </dgm:presLayoutVars>
      </dgm:prSet>
      <dgm:spPr/>
      <dgm:t>
        <a:bodyPr/>
        <a:lstStyle/>
        <a:p>
          <a:endParaRPr lang="es-MX"/>
        </a:p>
      </dgm:t>
    </dgm:pt>
    <dgm:pt modelId="{4E2ABACC-89F2-40FD-A17F-7D8289CDF954}" type="pres">
      <dgm:prSet presAssocID="{E8FA9557-4595-4C9A-AFFA-25CE950F35E3}" presName="pillarX" presStyleLbl="node1" presStyleIdx="1" presStyleCnt="3">
        <dgm:presLayoutVars>
          <dgm:bulletEnabled val="1"/>
        </dgm:presLayoutVars>
      </dgm:prSet>
      <dgm:spPr/>
      <dgm:t>
        <a:bodyPr/>
        <a:lstStyle/>
        <a:p>
          <a:endParaRPr lang="es-MX"/>
        </a:p>
      </dgm:t>
    </dgm:pt>
    <dgm:pt modelId="{3A3F610A-E711-4C8E-932F-B6937D7F13DF}" type="pres">
      <dgm:prSet presAssocID="{5F01B9B4-DEBC-48EE-A6F9-DFA5B8195710}" presName="pillarX" presStyleLbl="node1" presStyleIdx="2" presStyleCnt="3">
        <dgm:presLayoutVars>
          <dgm:bulletEnabled val="1"/>
        </dgm:presLayoutVars>
      </dgm:prSet>
      <dgm:spPr/>
      <dgm:t>
        <a:bodyPr/>
        <a:lstStyle/>
        <a:p>
          <a:endParaRPr lang="es-MX"/>
        </a:p>
      </dgm:t>
    </dgm:pt>
    <dgm:pt modelId="{B49A0F19-BE5D-4DCB-986F-124B29E957F1}" type="pres">
      <dgm:prSet presAssocID="{22990B24-E266-4831-AB42-AA07E3F2D7EB}" presName="base" presStyleLbl="dkBgShp" presStyleIdx="1" presStyleCnt="2"/>
      <dgm:spPr/>
    </dgm:pt>
  </dgm:ptLst>
  <dgm:cxnLst>
    <dgm:cxn modelId="{69DF7C18-C8C4-4624-AAB5-7E278A4678EB}" type="presOf" srcId="{22990B24-E266-4831-AB42-AA07E3F2D7EB}" destId="{5BEBDCC9-18DB-4911-BCE2-44821ABBD58E}" srcOrd="0" destOrd="0" presId="urn:microsoft.com/office/officeart/2005/8/layout/hList3"/>
    <dgm:cxn modelId="{FD7FB4B4-84E9-4043-AFCD-2353D4468B5B}" type="presOf" srcId="{30E19522-6A8A-4CB1-929B-F84A1D3B795B}" destId="{57817508-0C40-43CC-BE80-303343163BBE}" srcOrd="0" destOrd="0" presId="urn:microsoft.com/office/officeart/2005/8/layout/hList3"/>
    <dgm:cxn modelId="{70F03F36-D987-4CE0-9820-7D12483BB283}" type="presOf" srcId="{E8FA9557-4595-4C9A-AFFA-25CE950F35E3}" destId="{4E2ABACC-89F2-40FD-A17F-7D8289CDF954}" srcOrd="0" destOrd="0" presId="urn:microsoft.com/office/officeart/2005/8/layout/hList3"/>
    <dgm:cxn modelId="{99B8D96B-999E-4E8F-ABE9-B5DD28538D8B}" srcId="{22990B24-E266-4831-AB42-AA07E3F2D7EB}" destId="{30E19522-6A8A-4CB1-929B-F84A1D3B795B}" srcOrd="0" destOrd="0" parTransId="{58F2E30A-6659-44C5-A019-60BF664F25F7}" sibTransId="{86CF5BE0-4E7D-4A88-B33D-F9437A6C8FF4}"/>
    <dgm:cxn modelId="{411B55CE-1DFD-430E-8372-05879C6C7D5A}" type="presOf" srcId="{BCAFED14-BD9C-43EE-AB1A-74922FDC76D9}" destId="{F265B7A7-8EE8-4596-A4B4-E39B3C3C6F83}" srcOrd="0" destOrd="0" presId="urn:microsoft.com/office/officeart/2005/8/layout/hList3"/>
    <dgm:cxn modelId="{8A77638F-F6EF-4CE3-9BD4-500D0F4DF503}" srcId="{22990B24-E266-4831-AB42-AA07E3F2D7EB}" destId="{5F01B9B4-DEBC-48EE-A6F9-DFA5B8195710}" srcOrd="2" destOrd="0" parTransId="{D1224201-7B7D-4222-B742-E401E1BBD241}" sibTransId="{9BEE287A-E370-4C4F-B825-099491C7F38C}"/>
    <dgm:cxn modelId="{AAAC3975-F0E0-4416-ADF3-5830EB169EEE}" srcId="{BCAFED14-BD9C-43EE-AB1A-74922FDC76D9}" destId="{22990B24-E266-4831-AB42-AA07E3F2D7EB}" srcOrd="0" destOrd="0" parTransId="{00C29C3C-646C-4077-B689-1B0E45C1C42D}" sibTransId="{E5E4A164-8BD9-43A3-A029-DD90A48129F7}"/>
    <dgm:cxn modelId="{0C9862B9-F054-49D8-A52B-7EF94C547FF3}" type="presOf" srcId="{5F01B9B4-DEBC-48EE-A6F9-DFA5B8195710}" destId="{3A3F610A-E711-4C8E-932F-B6937D7F13DF}" srcOrd="0" destOrd="0" presId="urn:microsoft.com/office/officeart/2005/8/layout/hList3"/>
    <dgm:cxn modelId="{42047388-C9C0-488C-A48C-6D463B258D5F}" srcId="{22990B24-E266-4831-AB42-AA07E3F2D7EB}" destId="{E8FA9557-4595-4C9A-AFFA-25CE950F35E3}" srcOrd="1" destOrd="0" parTransId="{61FB43D7-1EFB-44FC-9425-A9F745EFA1ED}" sibTransId="{24FFD0BC-C142-4101-9666-232349EEBE6A}"/>
    <dgm:cxn modelId="{9D199855-5B3D-4EA2-87CB-BD2BCAD9A0D5}" type="presParOf" srcId="{F265B7A7-8EE8-4596-A4B4-E39B3C3C6F83}" destId="{5BEBDCC9-18DB-4911-BCE2-44821ABBD58E}" srcOrd="0" destOrd="0" presId="urn:microsoft.com/office/officeart/2005/8/layout/hList3"/>
    <dgm:cxn modelId="{99AD7BF6-E553-41AA-8DB7-2895CFD8DA5E}" type="presParOf" srcId="{F265B7A7-8EE8-4596-A4B4-E39B3C3C6F83}" destId="{489C09A4-A0AB-4874-A462-CCACE7681E19}" srcOrd="1" destOrd="0" presId="urn:microsoft.com/office/officeart/2005/8/layout/hList3"/>
    <dgm:cxn modelId="{AD4447FE-9427-49DA-A995-D9A983E3747E}" type="presParOf" srcId="{489C09A4-A0AB-4874-A462-CCACE7681E19}" destId="{57817508-0C40-43CC-BE80-303343163BBE}" srcOrd="0" destOrd="0" presId="urn:microsoft.com/office/officeart/2005/8/layout/hList3"/>
    <dgm:cxn modelId="{EC58903F-DBEF-4B4A-8D17-D3E0E7638BBC}" type="presParOf" srcId="{489C09A4-A0AB-4874-A462-CCACE7681E19}" destId="{4E2ABACC-89F2-40FD-A17F-7D8289CDF954}" srcOrd="1" destOrd="0" presId="urn:microsoft.com/office/officeart/2005/8/layout/hList3"/>
    <dgm:cxn modelId="{C05C663C-ECE9-4477-B109-BDBAF5481468}" type="presParOf" srcId="{489C09A4-A0AB-4874-A462-CCACE7681E19}" destId="{3A3F610A-E711-4C8E-932F-B6937D7F13DF}" srcOrd="2" destOrd="0" presId="urn:microsoft.com/office/officeart/2005/8/layout/hList3"/>
    <dgm:cxn modelId="{CB0C9557-C02A-4071-AAA6-DCEB1DCCFE26}" type="presParOf" srcId="{F265B7A7-8EE8-4596-A4B4-E39B3C3C6F83}" destId="{B49A0F19-BE5D-4DCB-986F-124B29E957F1}"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3298367-4D94-432A-8E43-042E7FAF25CE}" type="doc">
      <dgm:prSet loTypeId="urn:microsoft.com/office/officeart/2005/8/layout/hList3" loCatId="list" qsTypeId="urn:microsoft.com/office/officeart/2005/8/quickstyle/simple1" qsCatId="simple" csTypeId="urn:microsoft.com/office/officeart/2005/8/colors/colorful3" csCatId="colorful" phldr="1"/>
      <dgm:spPr/>
      <dgm:t>
        <a:bodyPr/>
        <a:lstStyle/>
        <a:p>
          <a:endParaRPr lang="es-MX"/>
        </a:p>
      </dgm:t>
    </dgm:pt>
    <dgm:pt modelId="{6693F3CE-4585-4039-92B1-88DE6B3EB5D2}">
      <dgm:prSet phldrT="[Texto]"/>
      <dgm:spPr/>
      <dgm:t>
        <a:bodyPr/>
        <a:lstStyle/>
        <a:p>
          <a:r>
            <a:rPr lang="es-MX" b="1" dirty="0" smtClean="0">
              <a:solidFill>
                <a:schemeClr val="bg1"/>
              </a:solidFill>
            </a:rPr>
            <a:t>Los municipios que lograron una mayor importancia dentro del sector manufacturero</a:t>
          </a:r>
          <a:endParaRPr lang="es-MX" b="1" dirty="0">
            <a:solidFill>
              <a:schemeClr val="bg1"/>
            </a:solidFill>
          </a:endParaRPr>
        </a:p>
      </dgm:t>
    </dgm:pt>
    <dgm:pt modelId="{49125E80-D575-421E-A6A2-6AD72518A051}" type="parTrans" cxnId="{17F6C839-7E17-4B7C-83B7-D51A87626683}">
      <dgm:prSet/>
      <dgm:spPr/>
      <dgm:t>
        <a:bodyPr/>
        <a:lstStyle/>
        <a:p>
          <a:endParaRPr lang="es-MX">
            <a:solidFill>
              <a:schemeClr val="bg1"/>
            </a:solidFill>
          </a:endParaRPr>
        </a:p>
      </dgm:t>
    </dgm:pt>
    <dgm:pt modelId="{C7B13D37-7927-4754-833E-A7C5A17BA9F4}" type="sibTrans" cxnId="{17F6C839-7E17-4B7C-83B7-D51A87626683}">
      <dgm:prSet/>
      <dgm:spPr/>
      <dgm:t>
        <a:bodyPr/>
        <a:lstStyle/>
        <a:p>
          <a:endParaRPr lang="es-MX">
            <a:solidFill>
              <a:schemeClr val="bg1"/>
            </a:solidFill>
          </a:endParaRPr>
        </a:p>
      </dgm:t>
    </dgm:pt>
    <dgm:pt modelId="{2F152510-3118-4A47-AE79-FD469321582A}">
      <dgm:prSet phldrT="[Texto]"/>
      <dgm:spPr/>
      <dgm:t>
        <a:bodyPr/>
        <a:lstStyle/>
        <a:p>
          <a:pPr algn="ctr"/>
          <a:r>
            <a:rPr lang="es-MX" b="1" dirty="0" smtClean="0">
              <a:solidFill>
                <a:schemeClr val="bg1"/>
              </a:solidFill>
            </a:rPr>
            <a:t>Santo Domingo Tehuantepec</a:t>
          </a: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dgm:t>
    </dgm:pt>
    <dgm:pt modelId="{E5124FEA-17AF-45B9-A96F-F45A66F27F85}" type="parTrans" cxnId="{93898A65-4CA2-49B3-BB9C-38D4EBEBA6DB}">
      <dgm:prSet/>
      <dgm:spPr/>
      <dgm:t>
        <a:bodyPr/>
        <a:lstStyle/>
        <a:p>
          <a:endParaRPr lang="es-MX">
            <a:solidFill>
              <a:schemeClr val="bg1"/>
            </a:solidFill>
          </a:endParaRPr>
        </a:p>
      </dgm:t>
    </dgm:pt>
    <dgm:pt modelId="{9ABBFDCB-967A-4F22-97C7-CC0C991C565E}" type="sibTrans" cxnId="{93898A65-4CA2-49B3-BB9C-38D4EBEBA6DB}">
      <dgm:prSet/>
      <dgm:spPr/>
      <dgm:t>
        <a:bodyPr/>
        <a:lstStyle/>
        <a:p>
          <a:endParaRPr lang="es-MX">
            <a:solidFill>
              <a:schemeClr val="bg1"/>
            </a:solidFill>
          </a:endParaRPr>
        </a:p>
      </dgm:t>
    </dgm:pt>
    <dgm:pt modelId="{DAF688B8-74D9-477D-AFB0-3CDEABF5D60C}">
      <dgm:prSet phldrT="[Texto]"/>
      <dgm:spPr/>
      <dgm:t>
        <a:bodyPr/>
        <a:lstStyle/>
        <a:p>
          <a:pPr algn="ctr"/>
          <a:r>
            <a:rPr lang="es-MX" b="1" dirty="0" smtClean="0">
              <a:solidFill>
                <a:schemeClr val="bg1"/>
              </a:solidFill>
            </a:rPr>
            <a:t>Tlalixtac de Cabrera</a:t>
          </a: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a:p>
          <a:pPr algn="ctr"/>
          <a:endParaRPr lang="es-MX" b="1" dirty="0" smtClean="0">
            <a:solidFill>
              <a:schemeClr val="bg1"/>
            </a:solidFill>
          </a:endParaRPr>
        </a:p>
      </dgm:t>
    </dgm:pt>
    <dgm:pt modelId="{E6F97766-BBBD-4C8C-8982-D9CAB9F84505}" type="parTrans" cxnId="{A2DAE7BF-3B90-4295-9B2F-F82557E6EB35}">
      <dgm:prSet/>
      <dgm:spPr/>
      <dgm:t>
        <a:bodyPr/>
        <a:lstStyle/>
        <a:p>
          <a:endParaRPr lang="es-MX">
            <a:solidFill>
              <a:schemeClr val="bg1"/>
            </a:solidFill>
          </a:endParaRPr>
        </a:p>
      </dgm:t>
    </dgm:pt>
    <dgm:pt modelId="{05EAE71E-8D99-4F57-A985-92F9F173AC7D}" type="sibTrans" cxnId="{A2DAE7BF-3B90-4295-9B2F-F82557E6EB35}">
      <dgm:prSet/>
      <dgm:spPr/>
      <dgm:t>
        <a:bodyPr/>
        <a:lstStyle/>
        <a:p>
          <a:endParaRPr lang="es-MX">
            <a:solidFill>
              <a:schemeClr val="bg1"/>
            </a:solidFill>
          </a:endParaRPr>
        </a:p>
      </dgm:t>
    </dgm:pt>
    <dgm:pt modelId="{C23D1D3D-7FDF-48BF-901C-9CB1123A3064}">
      <dgm:prSet phldrT="[Texto]"/>
      <dgm:spPr/>
      <dgm:t>
        <a:bodyPr/>
        <a:lstStyle/>
        <a:p>
          <a:pPr algn="ctr"/>
          <a:r>
            <a:rPr lang="es-MX" b="1" dirty="0" smtClean="0">
              <a:solidFill>
                <a:schemeClr val="bg1"/>
              </a:solidFill>
            </a:rPr>
            <a:t>Zimatlán de Álvarez</a:t>
          </a:r>
        </a:p>
        <a:p>
          <a:pPr algn="ctr"/>
          <a:endParaRPr lang="es-MX" b="1" dirty="0" smtClean="0">
            <a:solidFill>
              <a:schemeClr val="bg1"/>
            </a:solidFill>
          </a:endParaRPr>
        </a:p>
        <a:p>
          <a:pPr algn="l"/>
          <a:r>
            <a:rPr lang="es-MX" dirty="0" smtClean="0">
              <a:solidFill>
                <a:schemeClr val="bg1"/>
              </a:solidFill>
            </a:rPr>
            <a:t>Elaboración de azúcares chocolates dulces y similares </a:t>
          </a:r>
        </a:p>
        <a:p>
          <a:pPr algn="l"/>
          <a:r>
            <a:rPr lang="es-MX" dirty="0" smtClean="0">
              <a:solidFill>
                <a:schemeClr val="bg1"/>
              </a:solidFill>
            </a:rPr>
            <a:t>Elaboración de productos de panadería y tortillas</a:t>
          </a:r>
          <a:endParaRPr lang="es-MX" dirty="0">
            <a:solidFill>
              <a:schemeClr val="bg1"/>
            </a:solidFill>
          </a:endParaRPr>
        </a:p>
      </dgm:t>
    </dgm:pt>
    <dgm:pt modelId="{2B0AB501-3FD6-4598-8E29-A4A60FCD7F88}" type="parTrans" cxnId="{52887676-F8AC-4AA7-8890-4665EAAE92FD}">
      <dgm:prSet/>
      <dgm:spPr/>
      <dgm:t>
        <a:bodyPr/>
        <a:lstStyle/>
        <a:p>
          <a:endParaRPr lang="es-MX">
            <a:solidFill>
              <a:schemeClr val="bg1"/>
            </a:solidFill>
          </a:endParaRPr>
        </a:p>
      </dgm:t>
    </dgm:pt>
    <dgm:pt modelId="{0AE438C7-68C2-4EA9-B8C5-9943FE5756E3}" type="sibTrans" cxnId="{52887676-F8AC-4AA7-8890-4665EAAE92FD}">
      <dgm:prSet/>
      <dgm:spPr/>
      <dgm:t>
        <a:bodyPr/>
        <a:lstStyle/>
        <a:p>
          <a:endParaRPr lang="es-MX">
            <a:solidFill>
              <a:schemeClr val="bg1"/>
            </a:solidFill>
          </a:endParaRPr>
        </a:p>
      </dgm:t>
    </dgm:pt>
    <dgm:pt modelId="{5C28D598-E861-4285-AECC-ED61C0207E9D}" type="pres">
      <dgm:prSet presAssocID="{E3298367-4D94-432A-8E43-042E7FAF25CE}" presName="composite" presStyleCnt="0">
        <dgm:presLayoutVars>
          <dgm:chMax val="1"/>
          <dgm:dir/>
          <dgm:resizeHandles val="exact"/>
        </dgm:presLayoutVars>
      </dgm:prSet>
      <dgm:spPr/>
      <dgm:t>
        <a:bodyPr/>
        <a:lstStyle/>
        <a:p>
          <a:endParaRPr lang="es-MX"/>
        </a:p>
      </dgm:t>
    </dgm:pt>
    <dgm:pt modelId="{E50321C7-DA75-4B63-99C9-EDD24BC985F1}" type="pres">
      <dgm:prSet presAssocID="{6693F3CE-4585-4039-92B1-88DE6B3EB5D2}" presName="roof" presStyleLbl="dkBgShp" presStyleIdx="0" presStyleCnt="2"/>
      <dgm:spPr/>
      <dgm:t>
        <a:bodyPr/>
        <a:lstStyle/>
        <a:p>
          <a:endParaRPr lang="es-MX"/>
        </a:p>
      </dgm:t>
    </dgm:pt>
    <dgm:pt modelId="{963A92F0-B9A3-4DC2-B791-9BCE809D2B06}" type="pres">
      <dgm:prSet presAssocID="{6693F3CE-4585-4039-92B1-88DE6B3EB5D2}" presName="pillars" presStyleCnt="0"/>
      <dgm:spPr/>
    </dgm:pt>
    <dgm:pt modelId="{F2196AB3-11D9-4A8C-A79D-01EE687A4508}" type="pres">
      <dgm:prSet presAssocID="{6693F3CE-4585-4039-92B1-88DE6B3EB5D2}" presName="pillar1" presStyleLbl="node1" presStyleIdx="0" presStyleCnt="3">
        <dgm:presLayoutVars>
          <dgm:bulletEnabled val="1"/>
        </dgm:presLayoutVars>
      </dgm:prSet>
      <dgm:spPr/>
      <dgm:t>
        <a:bodyPr/>
        <a:lstStyle/>
        <a:p>
          <a:endParaRPr lang="es-MX"/>
        </a:p>
      </dgm:t>
    </dgm:pt>
    <dgm:pt modelId="{E02E7175-EFF0-487B-9981-6E6DEE9F6346}" type="pres">
      <dgm:prSet presAssocID="{DAF688B8-74D9-477D-AFB0-3CDEABF5D60C}" presName="pillarX" presStyleLbl="node1" presStyleIdx="1" presStyleCnt="3">
        <dgm:presLayoutVars>
          <dgm:bulletEnabled val="1"/>
        </dgm:presLayoutVars>
      </dgm:prSet>
      <dgm:spPr/>
      <dgm:t>
        <a:bodyPr/>
        <a:lstStyle/>
        <a:p>
          <a:endParaRPr lang="es-MX"/>
        </a:p>
      </dgm:t>
    </dgm:pt>
    <dgm:pt modelId="{0D612CE7-F97C-4FCC-BB3B-86922209EA89}" type="pres">
      <dgm:prSet presAssocID="{C23D1D3D-7FDF-48BF-901C-9CB1123A3064}" presName="pillarX" presStyleLbl="node1" presStyleIdx="2" presStyleCnt="3">
        <dgm:presLayoutVars>
          <dgm:bulletEnabled val="1"/>
        </dgm:presLayoutVars>
      </dgm:prSet>
      <dgm:spPr/>
      <dgm:t>
        <a:bodyPr/>
        <a:lstStyle/>
        <a:p>
          <a:endParaRPr lang="es-MX"/>
        </a:p>
      </dgm:t>
    </dgm:pt>
    <dgm:pt modelId="{F0DE0A2A-8A8D-42A0-A075-3B77DA08E469}" type="pres">
      <dgm:prSet presAssocID="{6693F3CE-4585-4039-92B1-88DE6B3EB5D2}" presName="base" presStyleLbl="dkBgShp" presStyleIdx="1" presStyleCnt="2"/>
      <dgm:spPr/>
    </dgm:pt>
  </dgm:ptLst>
  <dgm:cxnLst>
    <dgm:cxn modelId="{792B4358-204E-4BB5-B02E-C373F86A8FA4}" type="presOf" srcId="{C23D1D3D-7FDF-48BF-901C-9CB1123A3064}" destId="{0D612CE7-F97C-4FCC-BB3B-86922209EA89}" srcOrd="0" destOrd="0" presId="urn:microsoft.com/office/officeart/2005/8/layout/hList3"/>
    <dgm:cxn modelId="{93898A65-4CA2-49B3-BB9C-38D4EBEBA6DB}" srcId="{6693F3CE-4585-4039-92B1-88DE6B3EB5D2}" destId="{2F152510-3118-4A47-AE79-FD469321582A}" srcOrd="0" destOrd="0" parTransId="{E5124FEA-17AF-45B9-A96F-F45A66F27F85}" sibTransId="{9ABBFDCB-967A-4F22-97C7-CC0C991C565E}"/>
    <dgm:cxn modelId="{836FCFC7-3B77-4221-87C1-0D936D457491}" type="presOf" srcId="{2F152510-3118-4A47-AE79-FD469321582A}" destId="{F2196AB3-11D9-4A8C-A79D-01EE687A4508}" srcOrd="0" destOrd="0" presId="urn:microsoft.com/office/officeart/2005/8/layout/hList3"/>
    <dgm:cxn modelId="{17F6C839-7E17-4B7C-83B7-D51A87626683}" srcId="{E3298367-4D94-432A-8E43-042E7FAF25CE}" destId="{6693F3CE-4585-4039-92B1-88DE6B3EB5D2}" srcOrd="0" destOrd="0" parTransId="{49125E80-D575-421E-A6A2-6AD72518A051}" sibTransId="{C7B13D37-7927-4754-833E-A7C5A17BA9F4}"/>
    <dgm:cxn modelId="{A2DAE7BF-3B90-4295-9B2F-F82557E6EB35}" srcId="{6693F3CE-4585-4039-92B1-88DE6B3EB5D2}" destId="{DAF688B8-74D9-477D-AFB0-3CDEABF5D60C}" srcOrd="1" destOrd="0" parTransId="{E6F97766-BBBD-4C8C-8982-D9CAB9F84505}" sibTransId="{05EAE71E-8D99-4F57-A985-92F9F173AC7D}"/>
    <dgm:cxn modelId="{52887676-F8AC-4AA7-8890-4665EAAE92FD}" srcId="{6693F3CE-4585-4039-92B1-88DE6B3EB5D2}" destId="{C23D1D3D-7FDF-48BF-901C-9CB1123A3064}" srcOrd="2" destOrd="0" parTransId="{2B0AB501-3FD6-4598-8E29-A4A60FCD7F88}" sibTransId="{0AE438C7-68C2-4EA9-B8C5-9943FE5756E3}"/>
    <dgm:cxn modelId="{0FA54C76-0023-4D5C-9360-0F0D5B823CB8}" type="presOf" srcId="{6693F3CE-4585-4039-92B1-88DE6B3EB5D2}" destId="{E50321C7-DA75-4B63-99C9-EDD24BC985F1}" srcOrd="0" destOrd="0" presId="urn:microsoft.com/office/officeart/2005/8/layout/hList3"/>
    <dgm:cxn modelId="{17CFEF85-F9B0-4E31-920E-9A76D395FCAD}" type="presOf" srcId="{E3298367-4D94-432A-8E43-042E7FAF25CE}" destId="{5C28D598-E861-4285-AECC-ED61C0207E9D}" srcOrd="0" destOrd="0" presId="urn:microsoft.com/office/officeart/2005/8/layout/hList3"/>
    <dgm:cxn modelId="{B7C0CEF8-559D-460F-9092-2A2A10D41539}" type="presOf" srcId="{DAF688B8-74D9-477D-AFB0-3CDEABF5D60C}" destId="{E02E7175-EFF0-487B-9981-6E6DEE9F6346}" srcOrd="0" destOrd="0" presId="urn:microsoft.com/office/officeart/2005/8/layout/hList3"/>
    <dgm:cxn modelId="{713CE029-61BF-4A1B-8C5B-7D3D271D388D}" type="presParOf" srcId="{5C28D598-E861-4285-AECC-ED61C0207E9D}" destId="{E50321C7-DA75-4B63-99C9-EDD24BC985F1}" srcOrd="0" destOrd="0" presId="urn:microsoft.com/office/officeart/2005/8/layout/hList3"/>
    <dgm:cxn modelId="{9B4C6A3A-2D3F-4EE4-9348-83BD0D19913D}" type="presParOf" srcId="{5C28D598-E861-4285-AECC-ED61C0207E9D}" destId="{963A92F0-B9A3-4DC2-B791-9BCE809D2B06}" srcOrd="1" destOrd="0" presId="urn:microsoft.com/office/officeart/2005/8/layout/hList3"/>
    <dgm:cxn modelId="{C65FB498-4A9D-42F3-81B3-CF394CE8536A}" type="presParOf" srcId="{963A92F0-B9A3-4DC2-B791-9BCE809D2B06}" destId="{F2196AB3-11D9-4A8C-A79D-01EE687A4508}" srcOrd="0" destOrd="0" presId="urn:microsoft.com/office/officeart/2005/8/layout/hList3"/>
    <dgm:cxn modelId="{BBC21167-08F7-4A98-994C-785FDE300DB3}" type="presParOf" srcId="{963A92F0-B9A3-4DC2-B791-9BCE809D2B06}" destId="{E02E7175-EFF0-487B-9981-6E6DEE9F6346}" srcOrd="1" destOrd="0" presId="urn:microsoft.com/office/officeart/2005/8/layout/hList3"/>
    <dgm:cxn modelId="{7C7B065C-4A47-4A18-8755-D9851E5EBB6B}" type="presParOf" srcId="{963A92F0-B9A3-4DC2-B791-9BCE809D2B06}" destId="{0D612CE7-F97C-4FCC-BB3B-86922209EA89}" srcOrd="2" destOrd="0" presId="urn:microsoft.com/office/officeart/2005/8/layout/hList3"/>
    <dgm:cxn modelId="{4D6D15A5-E60B-4089-9FAC-BF68635E05E6}" type="presParOf" srcId="{5C28D598-E861-4285-AECC-ED61C0207E9D}" destId="{F0DE0A2A-8A8D-42A0-A075-3B77DA08E469}"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A0E02F-4C51-4A4D-9995-5DCB82119722}">
      <dsp:nvSpPr>
        <dsp:cNvPr id="0" name=""/>
        <dsp:cNvSpPr/>
      </dsp:nvSpPr>
      <dsp:spPr>
        <a:xfrm>
          <a:off x="0" y="0"/>
          <a:ext cx="3193538" cy="1277415"/>
        </a:xfrm>
        <a:prstGeom prst="chevron">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s-ES" sz="1700" kern="1200" dirty="0">
              <a:solidFill>
                <a:schemeClr val="bg1"/>
              </a:solidFill>
            </a:rPr>
            <a:t>Características Territoriales</a:t>
          </a:r>
        </a:p>
      </dsp:txBody>
      <dsp:txXfrm>
        <a:off x="638708" y="0"/>
        <a:ext cx="1916123" cy="1277415"/>
      </dsp:txXfrm>
    </dsp:sp>
    <dsp:sp modelId="{786766FC-BAFF-4674-B81D-9BF5451179B1}">
      <dsp:nvSpPr>
        <dsp:cNvPr id="0" name=""/>
        <dsp:cNvSpPr/>
      </dsp:nvSpPr>
      <dsp:spPr>
        <a:xfrm>
          <a:off x="2648391" y="1421847"/>
          <a:ext cx="3193538" cy="1277415"/>
        </a:xfrm>
        <a:prstGeom prst="chevron">
          <a:avLst/>
        </a:prstGeom>
        <a:solidFill>
          <a:schemeClr val="accent3">
            <a:hueOff val="5624522"/>
            <a:satOff val="1095"/>
            <a:lumOff val="5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s-ES" sz="1700" kern="1200" dirty="0">
              <a:solidFill>
                <a:schemeClr val="bg1"/>
              </a:solidFill>
            </a:rPr>
            <a:t>Atracción de actividades económicas</a:t>
          </a:r>
        </a:p>
      </dsp:txBody>
      <dsp:txXfrm>
        <a:off x="3287099" y="1421847"/>
        <a:ext cx="1916123" cy="1277415"/>
      </dsp:txXfrm>
    </dsp:sp>
    <dsp:sp modelId="{41849638-3F5F-4CFB-B69D-5B3138D4C9AF}">
      <dsp:nvSpPr>
        <dsp:cNvPr id="0" name=""/>
        <dsp:cNvSpPr/>
      </dsp:nvSpPr>
      <dsp:spPr>
        <a:xfrm>
          <a:off x="5753611" y="2709481"/>
          <a:ext cx="3193538" cy="1277415"/>
        </a:xfrm>
        <a:prstGeom prst="chevron">
          <a:avLst/>
        </a:prstGeom>
        <a:solidFill>
          <a:schemeClr val="accent3">
            <a:hueOff val="11249043"/>
            <a:satOff val="2189"/>
            <a:lumOff val="117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s-ES" sz="1700" kern="1200" dirty="0">
              <a:solidFill>
                <a:schemeClr val="bg1"/>
              </a:solidFill>
            </a:rPr>
            <a:t>Aglomeraciones </a:t>
          </a:r>
        </a:p>
        <a:p>
          <a:pPr lvl="0" algn="ctr" defTabSz="755650">
            <a:lnSpc>
              <a:spcPct val="90000"/>
            </a:lnSpc>
            <a:spcBef>
              <a:spcPct val="0"/>
            </a:spcBef>
            <a:spcAft>
              <a:spcPct val="35000"/>
            </a:spcAft>
          </a:pPr>
          <a:r>
            <a:rPr lang="es-ES" sz="1700" kern="1200" dirty="0">
              <a:solidFill>
                <a:schemeClr val="bg1"/>
              </a:solidFill>
            </a:rPr>
            <a:t>Productivas</a:t>
          </a:r>
        </a:p>
      </dsp:txBody>
      <dsp:txXfrm>
        <a:off x="6392319" y="2709481"/>
        <a:ext cx="1916123" cy="12774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137A5C-F7DA-43A5-AD26-35EDE6A82804}">
      <dsp:nvSpPr>
        <dsp:cNvPr id="0" name=""/>
        <dsp:cNvSpPr/>
      </dsp:nvSpPr>
      <dsp:spPr>
        <a:xfrm>
          <a:off x="3214846" y="52447"/>
          <a:ext cx="2517457" cy="2517457"/>
        </a:xfrm>
        <a:prstGeom prst="ellipse">
          <a:avLst/>
        </a:prstGeom>
        <a:solidFill>
          <a:schemeClr val="accent3">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ES" sz="1900" kern="1200" dirty="0">
              <a:solidFill>
                <a:schemeClr val="bg1"/>
              </a:solidFill>
            </a:rPr>
            <a:t>Transferencia de Conocimientos</a:t>
          </a:r>
        </a:p>
      </dsp:txBody>
      <dsp:txXfrm>
        <a:off x="3550507" y="493002"/>
        <a:ext cx="1846135" cy="1132855"/>
      </dsp:txXfrm>
    </dsp:sp>
    <dsp:sp modelId="{EB614994-014A-4AB5-A921-85D527CCE41A}">
      <dsp:nvSpPr>
        <dsp:cNvPr id="0" name=""/>
        <dsp:cNvSpPr/>
      </dsp:nvSpPr>
      <dsp:spPr>
        <a:xfrm>
          <a:off x="4123228" y="1625857"/>
          <a:ext cx="2517457" cy="2517457"/>
        </a:xfrm>
        <a:prstGeom prst="ellipse">
          <a:avLst/>
        </a:prstGeom>
        <a:solidFill>
          <a:schemeClr val="accent3">
            <a:alpha val="50000"/>
            <a:hueOff val="5624522"/>
            <a:satOff val="1095"/>
            <a:lumOff val="5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ES" sz="1900" kern="1200" dirty="0">
              <a:solidFill>
                <a:schemeClr val="bg1"/>
              </a:solidFill>
            </a:rPr>
            <a:t>Disminución de Costos</a:t>
          </a:r>
        </a:p>
      </dsp:txBody>
      <dsp:txXfrm>
        <a:off x="4893151" y="2276200"/>
        <a:ext cx="1510474" cy="1384601"/>
      </dsp:txXfrm>
    </dsp:sp>
    <dsp:sp modelId="{874123AF-7FAF-48D4-B068-358103174156}">
      <dsp:nvSpPr>
        <dsp:cNvPr id="0" name=""/>
        <dsp:cNvSpPr/>
      </dsp:nvSpPr>
      <dsp:spPr>
        <a:xfrm>
          <a:off x="2306463" y="1625857"/>
          <a:ext cx="2517457" cy="2517457"/>
        </a:xfrm>
        <a:prstGeom prst="ellipse">
          <a:avLst/>
        </a:prstGeom>
        <a:solidFill>
          <a:schemeClr val="accent3">
            <a:alpha val="50000"/>
            <a:hueOff val="11249043"/>
            <a:satOff val="2189"/>
            <a:lumOff val="117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ES" sz="1900" kern="1200" dirty="0">
              <a:solidFill>
                <a:schemeClr val="bg1"/>
              </a:solidFill>
            </a:rPr>
            <a:t>Mejora en Procesos Productivos</a:t>
          </a:r>
        </a:p>
      </dsp:txBody>
      <dsp:txXfrm>
        <a:off x="2543524" y="2276200"/>
        <a:ext cx="1510474" cy="13846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CF8421-6F84-48E6-8670-C2ABA95E8499}">
      <dsp:nvSpPr>
        <dsp:cNvPr id="0" name=""/>
        <dsp:cNvSpPr/>
      </dsp:nvSpPr>
      <dsp:spPr>
        <a:xfrm>
          <a:off x="0" y="883961"/>
          <a:ext cx="8947150" cy="604800"/>
        </a:xfrm>
        <a:prstGeom prst="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8C3FEC-7E8E-4DD5-BEBE-145CC1B00FCD}">
      <dsp:nvSpPr>
        <dsp:cNvPr id="0" name=""/>
        <dsp:cNvSpPr/>
      </dsp:nvSpPr>
      <dsp:spPr>
        <a:xfrm>
          <a:off x="447357" y="529721"/>
          <a:ext cx="6263005" cy="708480"/>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727" tIns="0" rIns="236727" bIns="0" numCol="1" spcCol="1270" anchor="ctr" anchorCtr="0">
          <a:noAutofit/>
        </a:bodyPr>
        <a:lstStyle/>
        <a:p>
          <a:pPr lvl="0" algn="l" defTabSz="1066800">
            <a:lnSpc>
              <a:spcPct val="90000"/>
            </a:lnSpc>
            <a:spcBef>
              <a:spcPct val="0"/>
            </a:spcBef>
            <a:spcAft>
              <a:spcPct val="35000"/>
            </a:spcAft>
          </a:pPr>
          <a:r>
            <a:rPr lang="es-ES" sz="2400" kern="1200" dirty="0" smtClean="0"/>
            <a:t>Coeficiente de Hirscman</a:t>
          </a:r>
          <a:endParaRPr lang="es-ES" sz="2400" kern="1200" dirty="0"/>
        </a:p>
      </dsp:txBody>
      <dsp:txXfrm>
        <a:off x="481942" y="564306"/>
        <a:ext cx="6193835" cy="639310"/>
      </dsp:txXfrm>
    </dsp:sp>
    <dsp:sp modelId="{23F244E7-3E2E-4418-922E-E8B3BFE29F66}">
      <dsp:nvSpPr>
        <dsp:cNvPr id="0" name=""/>
        <dsp:cNvSpPr/>
      </dsp:nvSpPr>
      <dsp:spPr>
        <a:xfrm>
          <a:off x="0" y="1972601"/>
          <a:ext cx="8947150" cy="604800"/>
        </a:xfrm>
        <a:prstGeom prst="rect">
          <a:avLst/>
        </a:prstGeom>
        <a:solidFill>
          <a:schemeClr val="lt1">
            <a:alpha val="90000"/>
            <a:hueOff val="0"/>
            <a:satOff val="0"/>
            <a:lumOff val="0"/>
            <a:alphaOff val="0"/>
          </a:schemeClr>
        </a:solidFill>
        <a:ln w="19050" cap="rnd" cmpd="sng" algn="ctr">
          <a:solidFill>
            <a:schemeClr val="accent3">
              <a:hueOff val="5624522"/>
              <a:satOff val="1095"/>
              <a:lumOff val="5882"/>
              <a:alphaOff val="0"/>
            </a:schemeClr>
          </a:solidFill>
          <a:prstDash val="solid"/>
        </a:ln>
        <a:effectLst/>
      </dsp:spPr>
      <dsp:style>
        <a:lnRef idx="2">
          <a:scrgbClr r="0" g="0" b="0"/>
        </a:lnRef>
        <a:fillRef idx="1">
          <a:scrgbClr r="0" g="0" b="0"/>
        </a:fillRef>
        <a:effectRef idx="0">
          <a:scrgbClr r="0" g="0" b="0"/>
        </a:effectRef>
        <a:fontRef idx="minor"/>
      </dsp:style>
    </dsp:sp>
    <dsp:sp modelId="{7F75FD67-2CE5-439A-813A-4BC0878B265A}">
      <dsp:nvSpPr>
        <dsp:cNvPr id="0" name=""/>
        <dsp:cNvSpPr/>
      </dsp:nvSpPr>
      <dsp:spPr>
        <a:xfrm>
          <a:off x="447357" y="1618361"/>
          <a:ext cx="6263005" cy="708480"/>
        </a:xfrm>
        <a:prstGeom prst="roundRect">
          <a:avLst/>
        </a:prstGeom>
        <a:solidFill>
          <a:schemeClr val="accent3">
            <a:hueOff val="5624522"/>
            <a:satOff val="1095"/>
            <a:lumOff val="5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727" tIns="0" rIns="236727" bIns="0" numCol="1" spcCol="1270" anchor="ctr" anchorCtr="0">
          <a:noAutofit/>
        </a:bodyPr>
        <a:lstStyle/>
        <a:p>
          <a:pPr lvl="0" algn="l" defTabSz="1066800">
            <a:lnSpc>
              <a:spcPct val="90000"/>
            </a:lnSpc>
            <a:spcBef>
              <a:spcPct val="0"/>
            </a:spcBef>
            <a:spcAft>
              <a:spcPct val="35000"/>
            </a:spcAft>
          </a:pPr>
          <a:r>
            <a:rPr lang="es-ES" sz="2400" kern="1200" dirty="0" smtClean="0"/>
            <a:t>Coeficiente de Localización</a:t>
          </a:r>
          <a:endParaRPr lang="es-ES" sz="2400" kern="1200" dirty="0"/>
        </a:p>
      </dsp:txBody>
      <dsp:txXfrm>
        <a:off x="481942" y="1652946"/>
        <a:ext cx="6193835" cy="639310"/>
      </dsp:txXfrm>
    </dsp:sp>
    <dsp:sp modelId="{8485A799-A118-4AF7-AEFB-BBD21E60FF82}">
      <dsp:nvSpPr>
        <dsp:cNvPr id="0" name=""/>
        <dsp:cNvSpPr/>
      </dsp:nvSpPr>
      <dsp:spPr>
        <a:xfrm>
          <a:off x="0" y="3061241"/>
          <a:ext cx="8947150" cy="604800"/>
        </a:xfrm>
        <a:prstGeom prst="rect">
          <a:avLst/>
        </a:prstGeom>
        <a:solidFill>
          <a:schemeClr val="lt1">
            <a:alpha val="90000"/>
            <a:hueOff val="0"/>
            <a:satOff val="0"/>
            <a:lumOff val="0"/>
            <a:alphaOff val="0"/>
          </a:schemeClr>
        </a:solidFill>
        <a:ln w="19050" cap="rnd" cmpd="sng" algn="ctr">
          <a:solidFill>
            <a:schemeClr val="accent3">
              <a:hueOff val="11249043"/>
              <a:satOff val="2189"/>
              <a:lumOff val="11765"/>
              <a:alphaOff val="0"/>
            </a:schemeClr>
          </a:solidFill>
          <a:prstDash val="solid"/>
        </a:ln>
        <a:effectLst/>
      </dsp:spPr>
      <dsp:style>
        <a:lnRef idx="2">
          <a:scrgbClr r="0" g="0" b="0"/>
        </a:lnRef>
        <a:fillRef idx="1">
          <a:scrgbClr r="0" g="0" b="0"/>
        </a:fillRef>
        <a:effectRef idx="0">
          <a:scrgbClr r="0" g="0" b="0"/>
        </a:effectRef>
        <a:fontRef idx="minor"/>
      </dsp:style>
    </dsp:sp>
    <dsp:sp modelId="{A43D9515-BAD8-4992-8317-D07A60474BCE}">
      <dsp:nvSpPr>
        <dsp:cNvPr id="0" name=""/>
        <dsp:cNvSpPr/>
      </dsp:nvSpPr>
      <dsp:spPr>
        <a:xfrm>
          <a:off x="447357" y="2707000"/>
          <a:ext cx="6263005" cy="708480"/>
        </a:xfrm>
        <a:prstGeom prst="roundRect">
          <a:avLst/>
        </a:prstGeom>
        <a:solidFill>
          <a:schemeClr val="accent3">
            <a:hueOff val="11249043"/>
            <a:satOff val="2189"/>
            <a:lumOff val="117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727" tIns="0" rIns="236727" bIns="0" numCol="1" spcCol="1270" anchor="ctr" anchorCtr="0">
          <a:noAutofit/>
        </a:bodyPr>
        <a:lstStyle/>
        <a:p>
          <a:pPr lvl="0" algn="l" defTabSz="1066800">
            <a:lnSpc>
              <a:spcPct val="90000"/>
            </a:lnSpc>
            <a:spcBef>
              <a:spcPct val="0"/>
            </a:spcBef>
            <a:spcAft>
              <a:spcPct val="35000"/>
            </a:spcAft>
          </a:pPr>
          <a:r>
            <a:rPr lang="es-ES" sz="2400" kern="1200" dirty="0" smtClean="0"/>
            <a:t>Coeficiente de Participación Relativa</a:t>
          </a:r>
          <a:endParaRPr lang="es-ES" sz="2400" kern="1200" dirty="0"/>
        </a:p>
      </dsp:txBody>
      <dsp:txXfrm>
        <a:off x="481942" y="2741585"/>
        <a:ext cx="6193835" cy="6393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86DF63-9D26-47B8-AF75-77C7368A3D3E}">
      <dsp:nvSpPr>
        <dsp:cNvPr id="0" name=""/>
        <dsp:cNvSpPr/>
      </dsp:nvSpPr>
      <dsp:spPr>
        <a:xfrm rot="10800000">
          <a:off x="1926946" y="61"/>
          <a:ext cx="7189510" cy="464217"/>
        </a:xfrm>
        <a:prstGeom prst="homePlate">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39 Heroica Ciudad de Huajuapan de León</a:t>
          </a:r>
        </a:p>
      </dsp:txBody>
      <dsp:txXfrm rot="10800000">
        <a:off x="2043000" y="61"/>
        <a:ext cx="7073456" cy="464217"/>
      </dsp:txXfrm>
    </dsp:sp>
    <dsp:sp modelId="{1706FFB6-2E6C-4BF5-9859-987791A9B64F}">
      <dsp:nvSpPr>
        <dsp:cNvPr id="0" name=""/>
        <dsp:cNvSpPr/>
      </dsp:nvSpPr>
      <dsp:spPr>
        <a:xfrm>
          <a:off x="1694837" y="61"/>
          <a:ext cx="464217" cy="464217"/>
        </a:xfrm>
        <a:prstGeom prst="ellipse">
          <a:avLst/>
        </a:prstGeom>
        <a:solidFill>
          <a:schemeClr val="accent3">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40F1D7-B830-485D-AF06-64D54BB4885C}">
      <dsp:nvSpPr>
        <dsp:cNvPr id="0" name=""/>
        <dsp:cNvSpPr/>
      </dsp:nvSpPr>
      <dsp:spPr>
        <a:xfrm rot="10800000">
          <a:off x="1926946" y="602851"/>
          <a:ext cx="7189510" cy="464217"/>
        </a:xfrm>
        <a:prstGeom prst="homePlate">
          <a:avLst/>
        </a:prstGeom>
        <a:solidFill>
          <a:schemeClr val="accent3">
            <a:hueOff val="1249894"/>
            <a:satOff val="243"/>
            <a:lumOff val="130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58 Ocotlán de Morelos</a:t>
          </a:r>
        </a:p>
      </dsp:txBody>
      <dsp:txXfrm rot="10800000">
        <a:off x="2043000" y="602851"/>
        <a:ext cx="7073456" cy="464217"/>
      </dsp:txXfrm>
    </dsp:sp>
    <dsp:sp modelId="{0E342A1E-CCCF-483F-A245-DE8A33CB3AC1}">
      <dsp:nvSpPr>
        <dsp:cNvPr id="0" name=""/>
        <dsp:cNvSpPr/>
      </dsp:nvSpPr>
      <dsp:spPr>
        <a:xfrm>
          <a:off x="1694837" y="602851"/>
          <a:ext cx="464217" cy="464217"/>
        </a:xfrm>
        <a:prstGeom prst="ellipse">
          <a:avLst/>
        </a:prstGeom>
        <a:solidFill>
          <a:schemeClr val="accent3">
            <a:tint val="50000"/>
            <a:hueOff val="1366249"/>
            <a:satOff val="645"/>
            <a:lumOff val="21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99A5DB-6DEF-4502-9EA8-41ADF2DCF9DA}">
      <dsp:nvSpPr>
        <dsp:cNvPr id="0" name=""/>
        <dsp:cNvSpPr/>
      </dsp:nvSpPr>
      <dsp:spPr>
        <a:xfrm rot="10800000">
          <a:off x="1926946" y="1205641"/>
          <a:ext cx="7189510" cy="464217"/>
        </a:xfrm>
        <a:prstGeom prst="homePlate">
          <a:avLst/>
        </a:prstGeom>
        <a:solidFill>
          <a:schemeClr val="accent3">
            <a:hueOff val="2499787"/>
            <a:satOff val="486"/>
            <a:lumOff val="261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79 Salina Cruz</a:t>
          </a:r>
        </a:p>
      </dsp:txBody>
      <dsp:txXfrm rot="10800000">
        <a:off x="2043000" y="1205641"/>
        <a:ext cx="7073456" cy="464217"/>
      </dsp:txXfrm>
    </dsp:sp>
    <dsp:sp modelId="{25F08318-1C16-4F30-9561-BAB968034F68}">
      <dsp:nvSpPr>
        <dsp:cNvPr id="0" name=""/>
        <dsp:cNvSpPr/>
      </dsp:nvSpPr>
      <dsp:spPr>
        <a:xfrm>
          <a:off x="1694837" y="1205641"/>
          <a:ext cx="464217" cy="464217"/>
        </a:xfrm>
        <a:prstGeom prst="ellipse">
          <a:avLst/>
        </a:prstGeom>
        <a:solidFill>
          <a:schemeClr val="accent3">
            <a:tint val="50000"/>
            <a:hueOff val="2732497"/>
            <a:satOff val="1290"/>
            <a:lumOff val="4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4DF4C4-DF4E-462B-8EE7-D65F6C585859}">
      <dsp:nvSpPr>
        <dsp:cNvPr id="0" name=""/>
        <dsp:cNvSpPr/>
      </dsp:nvSpPr>
      <dsp:spPr>
        <a:xfrm rot="10800000">
          <a:off x="1926946" y="1808432"/>
          <a:ext cx="7189510" cy="464217"/>
        </a:xfrm>
        <a:prstGeom prst="homePlate">
          <a:avLst/>
        </a:prstGeom>
        <a:solidFill>
          <a:schemeClr val="accent3">
            <a:hueOff val="3749681"/>
            <a:satOff val="730"/>
            <a:lumOff val="392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103 San Antonino Castillo Velasco</a:t>
          </a:r>
        </a:p>
      </dsp:txBody>
      <dsp:txXfrm rot="10800000">
        <a:off x="2043000" y="1808432"/>
        <a:ext cx="7073456" cy="464217"/>
      </dsp:txXfrm>
    </dsp:sp>
    <dsp:sp modelId="{E29E146D-0F6C-4564-A971-E94576259129}">
      <dsp:nvSpPr>
        <dsp:cNvPr id="0" name=""/>
        <dsp:cNvSpPr/>
      </dsp:nvSpPr>
      <dsp:spPr>
        <a:xfrm>
          <a:off x="1694837" y="1808432"/>
          <a:ext cx="464217" cy="464217"/>
        </a:xfrm>
        <a:prstGeom prst="ellipse">
          <a:avLst/>
        </a:prstGeom>
        <a:solidFill>
          <a:schemeClr val="accent3">
            <a:tint val="50000"/>
            <a:hueOff val="4098746"/>
            <a:satOff val="1935"/>
            <a:lumOff val="63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2FF4F3-57B0-4A78-8CA8-89A2AB7DAE03}">
      <dsp:nvSpPr>
        <dsp:cNvPr id="0" name=""/>
        <dsp:cNvSpPr/>
      </dsp:nvSpPr>
      <dsp:spPr>
        <a:xfrm rot="10800000">
          <a:off x="1926946" y="2411222"/>
          <a:ext cx="7189510" cy="464217"/>
        </a:xfrm>
        <a:prstGeom prst="homePlate">
          <a:avLst/>
        </a:prstGeom>
        <a:solidFill>
          <a:schemeClr val="accent3">
            <a:hueOff val="4999575"/>
            <a:satOff val="973"/>
            <a:lumOff val="522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277 Villa Sola de Vega</a:t>
          </a:r>
        </a:p>
      </dsp:txBody>
      <dsp:txXfrm rot="10800000">
        <a:off x="2043000" y="2411222"/>
        <a:ext cx="7073456" cy="464217"/>
      </dsp:txXfrm>
    </dsp:sp>
    <dsp:sp modelId="{D6C46EBC-29BC-4370-8F0F-8CB4827DA514}">
      <dsp:nvSpPr>
        <dsp:cNvPr id="0" name=""/>
        <dsp:cNvSpPr/>
      </dsp:nvSpPr>
      <dsp:spPr>
        <a:xfrm>
          <a:off x="1694837" y="2411222"/>
          <a:ext cx="464217" cy="464217"/>
        </a:xfrm>
        <a:prstGeom prst="ellipse">
          <a:avLst/>
        </a:prstGeom>
        <a:solidFill>
          <a:schemeClr val="accent3">
            <a:tint val="50000"/>
            <a:hueOff val="5464994"/>
            <a:satOff val="2580"/>
            <a:lumOff val="85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6BA71A-795A-4E24-BFCC-6595787FCEF8}">
      <dsp:nvSpPr>
        <dsp:cNvPr id="0" name=""/>
        <dsp:cNvSpPr/>
      </dsp:nvSpPr>
      <dsp:spPr>
        <a:xfrm rot="10800000">
          <a:off x="1926946" y="3035111"/>
          <a:ext cx="7189510" cy="422020"/>
        </a:xfrm>
        <a:prstGeom prst="homePlate">
          <a:avLst/>
        </a:prstGeom>
        <a:solidFill>
          <a:schemeClr val="accent3">
            <a:hueOff val="6249469"/>
            <a:satOff val="1216"/>
            <a:lumOff val="653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324 San Pedro Pochutla</a:t>
          </a:r>
        </a:p>
      </dsp:txBody>
      <dsp:txXfrm rot="10800000">
        <a:off x="2032451" y="3035111"/>
        <a:ext cx="7084005" cy="422020"/>
      </dsp:txXfrm>
    </dsp:sp>
    <dsp:sp modelId="{B283A06D-C696-42E3-8B2D-0E8ABD520E35}">
      <dsp:nvSpPr>
        <dsp:cNvPr id="0" name=""/>
        <dsp:cNvSpPr/>
      </dsp:nvSpPr>
      <dsp:spPr>
        <a:xfrm>
          <a:off x="1694837" y="3014012"/>
          <a:ext cx="464217" cy="464217"/>
        </a:xfrm>
        <a:prstGeom prst="ellipse">
          <a:avLst/>
        </a:prstGeom>
        <a:solidFill>
          <a:schemeClr val="accent3">
            <a:tint val="50000"/>
            <a:hueOff val="6831243"/>
            <a:satOff val="3224"/>
            <a:lumOff val="106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10C4E3-AF51-43DF-AFFA-5333452E5E16}">
      <dsp:nvSpPr>
        <dsp:cNvPr id="0" name=""/>
        <dsp:cNvSpPr/>
      </dsp:nvSpPr>
      <dsp:spPr>
        <a:xfrm rot="10800000">
          <a:off x="1926946" y="3616803"/>
          <a:ext cx="7189510" cy="464217"/>
        </a:xfrm>
        <a:prstGeom prst="homePlate">
          <a:avLst/>
        </a:prstGeom>
        <a:solidFill>
          <a:schemeClr val="accent3">
            <a:hueOff val="7499362"/>
            <a:satOff val="1459"/>
            <a:lumOff val="784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515 Santo Domingo Tehuantepec</a:t>
          </a:r>
        </a:p>
      </dsp:txBody>
      <dsp:txXfrm rot="10800000">
        <a:off x="2043000" y="3616803"/>
        <a:ext cx="7073456" cy="464217"/>
      </dsp:txXfrm>
    </dsp:sp>
    <dsp:sp modelId="{CCF2AF98-EA82-461F-8A3D-AFF7B7C636FE}">
      <dsp:nvSpPr>
        <dsp:cNvPr id="0" name=""/>
        <dsp:cNvSpPr/>
      </dsp:nvSpPr>
      <dsp:spPr>
        <a:xfrm>
          <a:off x="1694837" y="3616803"/>
          <a:ext cx="464217" cy="464217"/>
        </a:xfrm>
        <a:prstGeom prst="ellipse">
          <a:avLst/>
        </a:prstGeom>
        <a:solidFill>
          <a:schemeClr val="accent3">
            <a:tint val="50000"/>
            <a:hueOff val="8197492"/>
            <a:satOff val="3869"/>
            <a:lumOff val="127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D73880-D51F-44BD-AA0E-45DE25FAD2C4}">
      <dsp:nvSpPr>
        <dsp:cNvPr id="0" name=""/>
        <dsp:cNvSpPr/>
      </dsp:nvSpPr>
      <dsp:spPr>
        <a:xfrm rot="10800000">
          <a:off x="1926946" y="4219593"/>
          <a:ext cx="7189510" cy="464217"/>
        </a:xfrm>
        <a:prstGeom prst="homePlate">
          <a:avLst/>
        </a:prstGeom>
        <a:solidFill>
          <a:schemeClr val="accent3">
            <a:hueOff val="8749256"/>
            <a:satOff val="1703"/>
            <a:lumOff val="915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551 Tlacolula de Matamoros</a:t>
          </a:r>
        </a:p>
      </dsp:txBody>
      <dsp:txXfrm rot="10800000">
        <a:off x="2043000" y="4219593"/>
        <a:ext cx="7073456" cy="464217"/>
      </dsp:txXfrm>
    </dsp:sp>
    <dsp:sp modelId="{42AEAD70-C448-4493-A804-66050C397B7C}">
      <dsp:nvSpPr>
        <dsp:cNvPr id="0" name=""/>
        <dsp:cNvSpPr/>
      </dsp:nvSpPr>
      <dsp:spPr>
        <a:xfrm>
          <a:off x="1694837" y="4219593"/>
          <a:ext cx="464217" cy="464217"/>
        </a:xfrm>
        <a:prstGeom prst="ellipse">
          <a:avLst/>
        </a:prstGeom>
        <a:solidFill>
          <a:schemeClr val="accent3">
            <a:tint val="50000"/>
            <a:hueOff val="9563741"/>
            <a:satOff val="4514"/>
            <a:lumOff val="148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C4783B-7E12-40B7-9022-0AD0C5D05F87}">
      <dsp:nvSpPr>
        <dsp:cNvPr id="0" name=""/>
        <dsp:cNvSpPr/>
      </dsp:nvSpPr>
      <dsp:spPr>
        <a:xfrm rot="10800000">
          <a:off x="1926946" y="4822383"/>
          <a:ext cx="7189510" cy="464217"/>
        </a:xfrm>
        <a:prstGeom prst="homePlate">
          <a:avLst/>
        </a:prstGeom>
        <a:solidFill>
          <a:schemeClr val="accent3">
            <a:hueOff val="9999150"/>
            <a:satOff val="1946"/>
            <a:lumOff val="1045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553 Tlalixtac de Cabrera</a:t>
          </a:r>
        </a:p>
      </dsp:txBody>
      <dsp:txXfrm rot="10800000">
        <a:off x="2043000" y="4822383"/>
        <a:ext cx="7073456" cy="464217"/>
      </dsp:txXfrm>
    </dsp:sp>
    <dsp:sp modelId="{968D4260-DE08-4A07-B2BF-1743E238742C}">
      <dsp:nvSpPr>
        <dsp:cNvPr id="0" name=""/>
        <dsp:cNvSpPr/>
      </dsp:nvSpPr>
      <dsp:spPr>
        <a:xfrm>
          <a:off x="1694837" y="4822383"/>
          <a:ext cx="464217" cy="464217"/>
        </a:xfrm>
        <a:prstGeom prst="ellipse">
          <a:avLst/>
        </a:prstGeom>
        <a:solidFill>
          <a:schemeClr val="accent3">
            <a:tint val="50000"/>
            <a:hueOff val="10929988"/>
            <a:satOff val="5159"/>
            <a:lumOff val="170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C66B25-9D85-4EF8-AEB7-04A3DD2F13C9}">
      <dsp:nvSpPr>
        <dsp:cNvPr id="0" name=""/>
        <dsp:cNvSpPr/>
      </dsp:nvSpPr>
      <dsp:spPr>
        <a:xfrm rot="10800000">
          <a:off x="1926946" y="5425174"/>
          <a:ext cx="7189510" cy="464217"/>
        </a:xfrm>
        <a:prstGeom prst="homePlate">
          <a:avLst/>
        </a:prstGeom>
        <a:solidFill>
          <a:schemeClr val="accent3">
            <a:hueOff val="11249043"/>
            <a:satOff val="2189"/>
            <a:lumOff val="117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707" tIns="72390" rIns="135128" bIns="72390" numCol="1" spcCol="1270" anchor="ctr" anchorCtr="0">
          <a:noAutofit/>
        </a:bodyPr>
        <a:lstStyle/>
        <a:p>
          <a:pPr lvl="0" algn="l" defTabSz="844550">
            <a:lnSpc>
              <a:spcPct val="90000"/>
            </a:lnSpc>
            <a:spcBef>
              <a:spcPct val="0"/>
            </a:spcBef>
            <a:spcAft>
              <a:spcPct val="35000"/>
            </a:spcAft>
          </a:pPr>
          <a:r>
            <a:rPr lang="es-MX" sz="1900" kern="1200" dirty="0">
              <a:solidFill>
                <a:schemeClr val="bg1"/>
              </a:solidFill>
            </a:rPr>
            <a:t>570 Zimatlán de Álvarez</a:t>
          </a:r>
        </a:p>
      </dsp:txBody>
      <dsp:txXfrm rot="10800000">
        <a:off x="2043000" y="5425174"/>
        <a:ext cx="7073456" cy="464217"/>
      </dsp:txXfrm>
    </dsp:sp>
    <dsp:sp modelId="{E9C8A080-238D-4FD6-A647-CBEF595CFF07}">
      <dsp:nvSpPr>
        <dsp:cNvPr id="0" name=""/>
        <dsp:cNvSpPr/>
      </dsp:nvSpPr>
      <dsp:spPr>
        <a:xfrm>
          <a:off x="1694837" y="5425174"/>
          <a:ext cx="464217" cy="464217"/>
        </a:xfrm>
        <a:prstGeom prst="ellipse">
          <a:avLst/>
        </a:prstGeom>
        <a:solidFill>
          <a:schemeClr val="accent3">
            <a:tint val="50000"/>
            <a:hueOff val="12296237"/>
            <a:satOff val="5804"/>
            <a:lumOff val="191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4351B2-D0F2-4521-9A1C-0F5DB72AB3ED}">
      <dsp:nvSpPr>
        <dsp:cNvPr id="0" name=""/>
        <dsp:cNvSpPr/>
      </dsp:nvSpPr>
      <dsp:spPr>
        <a:xfrm rot="10800000">
          <a:off x="1850730" y="3270"/>
          <a:ext cx="6748001" cy="604184"/>
        </a:xfrm>
        <a:prstGeom prst="homePlate">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429" tIns="60960" rIns="113792" bIns="60960" numCol="1" spcCol="1270" anchor="ctr" anchorCtr="0">
          <a:noAutofit/>
        </a:bodyPr>
        <a:lstStyle/>
        <a:p>
          <a:pPr lvl="0" algn="l" defTabSz="711200">
            <a:lnSpc>
              <a:spcPct val="90000"/>
            </a:lnSpc>
            <a:spcBef>
              <a:spcPct val="0"/>
            </a:spcBef>
            <a:spcAft>
              <a:spcPct val="35000"/>
            </a:spcAft>
          </a:pPr>
          <a:r>
            <a:rPr lang="es-MX" sz="1600" kern="1200" dirty="0">
              <a:solidFill>
                <a:schemeClr val="bg1"/>
              </a:solidFill>
            </a:rPr>
            <a:t>3113 Elaboración de azúcares chocolates dulces y similares</a:t>
          </a:r>
        </a:p>
      </dsp:txBody>
      <dsp:txXfrm rot="10800000">
        <a:off x="2001776" y="3270"/>
        <a:ext cx="6596955" cy="604184"/>
      </dsp:txXfrm>
    </dsp:sp>
    <dsp:sp modelId="{7BB1BE53-A910-41F6-B6A0-1F55EE4D0DCC}">
      <dsp:nvSpPr>
        <dsp:cNvPr id="0" name=""/>
        <dsp:cNvSpPr/>
      </dsp:nvSpPr>
      <dsp:spPr>
        <a:xfrm>
          <a:off x="1548638" y="3270"/>
          <a:ext cx="604184" cy="604184"/>
        </a:xfrm>
        <a:prstGeom prst="ellipse">
          <a:avLst/>
        </a:prstGeom>
        <a:solidFill>
          <a:schemeClr val="accent3">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81F234-1A1B-407A-BDDD-29E437BFF08F}">
      <dsp:nvSpPr>
        <dsp:cNvPr id="0" name=""/>
        <dsp:cNvSpPr/>
      </dsp:nvSpPr>
      <dsp:spPr>
        <a:xfrm rot="10800000">
          <a:off x="1850730" y="787809"/>
          <a:ext cx="6748001" cy="604184"/>
        </a:xfrm>
        <a:prstGeom prst="homePlate">
          <a:avLst/>
        </a:prstGeom>
        <a:solidFill>
          <a:schemeClr val="accent3">
            <a:hueOff val="1607006"/>
            <a:satOff val="313"/>
            <a:lumOff val="168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429" tIns="60960" rIns="113792" bIns="60960" numCol="1" spcCol="1270" anchor="ctr" anchorCtr="0">
          <a:noAutofit/>
        </a:bodyPr>
        <a:lstStyle/>
        <a:p>
          <a:pPr lvl="0" algn="l" defTabSz="711200">
            <a:lnSpc>
              <a:spcPct val="90000"/>
            </a:lnSpc>
            <a:spcBef>
              <a:spcPct val="0"/>
            </a:spcBef>
            <a:spcAft>
              <a:spcPct val="35000"/>
            </a:spcAft>
          </a:pPr>
          <a:r>
            <a:rPr lang="es-MX" sz="1600" kern="1200" dirty="0">
              <a:solidFill>
                <a:schemeClr val="bg1"/>
              </a:solidFill>
            </a:rPr>
            <a:t>3115 Elaboración de productos lácteos</a:t>
          </a:r>
        </a:p>
      </dsp:txBody>
      <dsp:txXfrm rot="10800000">
        <a:off x="2001776" y="787809"/>
        <a:ext cx="6596955" cy="604184"/>
      </dsp:txXfrm>
    </dsp:sp>
    <dsp:sp modelId="{CEC0298D-6608-4246-8D60-281698FAF874}">
      <dsp:nvSpPr>
        <dsp:cNvPr id="0" name=""/>
        <dsp:cNvSpPr/>
      </dsp:nvSpPr>
      <dsp:spPr>
        <a:xfrm>
          <a:off x="1548638" y="787809"/>
          <a:ext cx="604184" cy="604184"/>
        </a:xfrm>
        <a:prstGeom prst="ellipse">
          <a:avLst/>
        </a:prstGeom>
        <a:solidFill>
          <a:schemeClr val="accent3">
            <a:tint val="50000"/>
            <a:hueOff val="1756605"/>
            <a:satOff val="829"/>
            <a:lumOff val="27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7871AD-6562-4185-A893-A484FD8112E3}">
      <dsp:nvSpPr>
        <dsp:cNvPr id="0" name=""/>
        <dsp:cNvSpPr/>
      </dsp:nvSpPr>
      <dsp:spPr>
        <a:xfrm rot="10800000">
          <a:off x="1850730" y="1572347"/>
          <a:ext cx="6748001" cy="604184"/>
        </a:xfrm>
        <a:prstGeom prst="homePlate">
          <a:avLst/>
        </a:prstGeom>
        <a:solidFill>
          <a:schemeClr val="accent3">
            <a:hueOff val="3214013"/>
            <a:satOff val="625"/>
            <a:lumOff val="336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429" tIns="60960" rIns="113792" bIns="60960" numCol="1" spcCol="1270" anchor="ctr" anchorCtr="0">
          <a:noAutofit/>
        </a:bodyPr>
        <a:lstStyle/>
        <a:p>
          <a:pPr lvl="0" algn="l" defTabSz="711200">
            <a:lnSpc>
              <a:spcPct val="90000"/>
            </a:lnSpc>
            <a:spcBef>
              <a:spcPct val="0"/>
            </a:spcBef>
            <a:spcAft>
              <a:spcPct val="35000"/>
            </a:spcAft>
          </a:pPr>
          <a:r>
            <a:rPr lang="es-MX" sz="1600" kern="1200" dirty="0">
              <a:solidFill>
                <a:schemeClr val="bg1"/>
              </a:solidFill>
            </a:rPr>
            <a:t>3116 Matanza empacado y procesamiento de carne de ganado aves y otros animales comestibles </a:t>
          </a:r>
        </a:p>
      </dsp:txBody>
      <dsp:txXfrm rot="10800000">
        <a:off x="2001776" y="1572347"/>
        <a:ext cx="6596955" cy="604184"/>
      </dsp:txXfrm>
    </dsp:sp>
    <dsp:sp modelId="{0D073701-666C-4CF9-BF1B-514B87380838}">
      <dsp:nvSpPr>
        <dsp:cNvPr id="0" name=""/>
        <dsp:cNvSpPr/>
      </dsp:nvSpPr>
      <dsp:spPr>
        <a:xfrm>
          <a:off x="1548638" y="1572347"/>
          <a:ext cx="604184" cy="604184"/>
        </a:xfrm>
        <a:prstGeom prst="ellipse">
          <a:avLst/>
        </a:prstGeom>
        <a:solidFill>
          <a:schemeClr val="accent3">
            <a:tint val="50000"/>
            <a:hueOff val="3513211"/>
            <a:satOff val="1658"/>
            <a:lumOff val="54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788CA3-6170-4732-823F-926D413E2A45}">
      <dsp:nvSpPr>
        <dsp:cNvPr id="0" name=""/>
        <dsp:cNvSpPr/>
      </dsp:nvSpPr>
      <dsp:spPr>
        <a:xfrm rot="10800000">
          <a:off x="1850730" y="2356885"/>
          <a:ext cx="6748001" cy="604184"/>
        </a:xfrm>
        <a:prstGeom prst="homePlate">
          <a:avLst/>
        </a:prstGeom>
        <a:solidFill>
          <a:schemeClr val="accent3">
            <a:hueOff val="4821019"/>
            <a:satOff val="938"/>
            <a:lumOff val="504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429" tIns="60960" rIns="113792" bIns="60960" numCol="1" spcCol="1270" anchor="ctr" anchorCtr="0">
          <a:noAutofit/>
        </a:bodyPr>
        <a:lstStyle/>
        <a:p>
          <a:pPr lvl="0" algn="l" defTabSz="711200">
            <a:lnSpc>
              <a:spcPct val="90000"/>
            </a:lnSpc>
            <a:spcBef>
              <a:spcPct val="0"/>
            </a:spcBef>
            <a:spcAft>
              <a:spcPct val="35000"/>
            </a:spcAft>
          </a:pPr>
          <a:r>
            <a:rPr lang="es-MX" sz="1600" kern="1200" dirty="0">
              <a:solidFill>
                <a:schemeClr val="bg1"/>
              </a:solidFill>
            </a:rPr>
            <a:t>3118 Elaboración de productos de panadería y tortillas</a:t>
          </a:r>
        </a:p>
      </dsp:txBody>
      <dsp:txXfrm rot="10800000">
        <a:off x="2001776" y="2356885"/>
        <a:ext cx="6596955" cy="604184"/>
      </dsp:txXfrm>
    </dsp:sp>
    <dsp:sp modelId="{755084BE-9E24-447C-B8D3-C4C532E8F529}">
      <dsp:nvSpPr>
        <dsp:cNvPr id="0" name=""/>
        <dsp:cNvSpPr/>
      </dsp:nvSpPr>
      <dsp:spPr>
        <a:xfrm>
          <a:off x="1548638" y="2356885"/>
          <a:ext cx="604184" cy="604184"/>
        </a:xfrm>
        <a:prstGeom prst="ellipse">
          <a:avLst/>
        </a:prstGeom>
        <a:solidFill>
          <a:schemeClr val="accent3">
            <a:tint val="50000"/>
            <a:hueOff val="5269816"/>
            <a:satOff val="2487"/>
            <a:lumOff val="82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AB35A9-0B25-418A-BF03-F03FF2E697BF}">
      <dsp:nvSpPr>
        <dsp:cNvPr id="0" name=""/>
        <dsp:cNvSpPr/>
      </dsp:nvSpPr>
      <dsp:spPr>
        <a:xfrm rot="10800000">
          <a:off x="1850730" y="3141424"/>
          <a:ext cx="6748001" cy="604184"/>
        </a:xfrm>
        <a:prstGeom prst="homePlate">
          <a:avLst/>
        </a:prstGeom>
        <a:solidFill>
          <a:schemeClr val="accent3">
            <a:hueOff val="6428025"/>
            <a:satOff val="1251"/>
            <a:lumOff val="672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429" tIns="60960" rIns="113792" bIns="60960" numCol="1" spcCol="1270" anchor="ctr" anchorCtr="0">
          <a:noAutofit/>
        </a:bodyPr>
        <a:lstStyle/>
        <a:p>
          <a:pPr lvl="0" algn="l" defTabSz="711200">
            <a:lnSpc>
              <a:spcPct val="90000"/>
            </a:lnSpc>
            <a:spcBef>
              <a:spcPct val="0"/>
            </a:spcBef>
            <a:spcAft>
              <a:spcPct val="35000"/>
            </a:spcAft>
          </a:pPr>
          <a:r>
            <a:rPr lang="es-MX" sz="1600" kern="1200" dirty="0">
              <a:solidFill>
                <a:schemeClr val="bg1"/>
              </a:solidFill>
            </a:rPr>
            <a:t>3271 Fabricación de productos a base de arcillas y minerales refractarios</a:t>
          </a:r>
        </a:p>
      </dsp:txBody>
      <dsp:txXfrm rot="10800000">
        <a:off x="2001776" y="3141424"/>
        <a:ext cx="6596955" cy="604184"/>
      </dsp:txXfrm>
    </dsp:sp>
    <dsp:sp modelId="{8FB8F57B-40D1-4D7C-8D61-DD466A32D2CE}">
      <dsp:nvSpPr>
        <dsp:cNvPr id="0" name=""/>
        <dsp:cNvSpPr/>
      </dsp:nvSpPr>
      <dsp:spPr>
        <a:xfrm>
          <a:off x="1548638" y="3141424"/>
          <a:ext cx="604184" cy="604184"/>
        </a:xfrm>
        <a:prstGeom prst="ellipse">
          <a:avLst/>
        </a:prstGeom>
        <a:solidFill>
          <a:schemeClr val="accent3">
            <a:tint val="50000"/>
            <a:hueOff val="7026422"/>
            <a:satOff val="3317"/>
            <a:lumOff val="109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23005FE-0AE1-433B-8E05-15C1A92AD1FE}">
      <dsp:nvSpPr>
        <dsp:cNvPr id="0" name=""/>
        <dsp:cNvSpPr/>
      </dsp:nvSpPr>
      <dsp:spPr>
        <a:xfrm rot="10800000">
          <a:off x="1850730" y="3925962"/>
          <a:ext cx="6748001" cy="604184"/>
        </a:xfrm>
        <a:prstGeom prst="homePlate">
          <a:avLst/>
        </a:prstGeom>
        <a:solidFill>
          <a:schemeClr val="accent3">
            <a:hueOff val="8035031"/>
            <a:satOff val="1564"/>
            <a:lumOff val="840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429" tIns="60960" rIns="113792" bIns="60960" numCol="1" spcCol="1270" anchor="ctr" anchorCtr="0">
          <a:noAutofit/>
        </a:bodyPr>
        <a:lstStyle/>
        <a:p>
          <a:pPr lvl="0" algn="l" defTabSz="711200">
            <a:lnSpc>
              <a:spcPct val="90000"/>
            </a:lnSpc>
            <a:spcBef>
              <a:spcPct val="0"/>
            </a:spcBef>
            <a:spcAft>
              <a:spcPct val="35000"/>
            </a:spcAft>
          </a:pPr>
          <a:r>
            <a:rPr lang="es-MX" sz="1600" kern="1200" dirty="0">
              <a:solidFill>
                <a:schemeClr val="bg1"/>
              </a:solidFill>
            </a:rPr>
            <a:t>3273 Fabricación de cemento y productos de concreto</a:t>
          </a:r>
        </a:p>
      </dsp:txBody>
      <dsp:txXfrm rot="10800000">
        <a:off x="2001776" y="3925962"/>
        <a:ext cx="6596955" cy="604184"/>
      </dsp:txXfrm>
    </dsp:sp>
    <dsp:sp modelId="{A018DD99-F116-4E8C-A62E-E880D0156A50}">
      <dsp:nvSpPr>
        <dsp:cNvPr id="0" name=""/>
        <dsp:cNvSpPr/>
      </dsp:nvSpPr>
      <dsp:spPr>
        <a:xfrm>
          <a:off x="1548638" y="3925962"/>
          <a:ext cx="604184" cy="604184"/>
        </a:xfrm>
        <a:prstGeom prst="ellipse">
          <a:avLst/>
        </a:prstGeom>
        <a:solidFill>
          <a:schemeClr val="accent3">
            <a:tint val="50000"/>
            <a:hueOff val="8783026"/>
            <a:satOff val="4146"/>
            <a:lumOff val="136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11AF72-051E-4128-BC27-32FC92F9D476}">
      <dsp:nvSpPr>
        <dsp:cNvPr id="0" name=""/>
        <dsp:cNvSpPr/>
      </dsp:nvSpPr>
      <dsp:spPr>
        <a:xfrm rot="10800000">
          <a:off x="1850730" y="4710501"/>
          <a:ext cx="6748001" cy="604184"/>
        </a:xfrm>
        <a:prstGeom prst="homePlate">
          <a:avLst/>
        </a:prstGeom>
        <a:solidFill>
          <a:schemeClr val="accent3">
            <a:hueOff val="9642037"/>
            <a:satOff val="1876"/>
            <a:lumOff val="1008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429" tIns="60960" rIns="113792" bIns="60960" numCol="1" spcCol="1270" anchor="ctr" anchorCtr="0">
          <a:noAutofit/>
        </a:bodyPr>
        <a:lstStyle/>
        <a:p>
          <a:pPr lvl="0" algn="l" defTabSz="711200">
            <a:lnSpc>
              <a:spcPct val="90000"/>
            </a:lnSpc>
            <a:spcBef>
              <a:spcPct val="0"/>
            </a:spcBef>
            <a:spcAft>
              <a:spcPct val="35000"/>
            </a:spcAft>
          </a:pPr>
          <a:r>
            <a:rPr lang="es-MX" sz="1600" kern="1200" dirty="0">
              <a:solidFill>
                <a:schemeClr val="bg1"/>
              </a:solidFill>
            </a:rPr>
            <a:t>3323 Fabricación de estructuras metálicas y productos de herrería</a:t>
          </a:r>
        </a:p>
      </dsp:txBody>
      <dsp:txXfrm rot="10800000">
        <a:off x="2001776" y="4710501"/>
        <a:ext cx="6596955" cy="604184"/>
      </dsp:txXfrm>
    </dsp:sp>
    <dsp:sp modelId="{E8EC686F-3049-47C0-AAD3-632DDB0C3561}">
      <dsp:nvSpPr>
        <dsp:cNvPr id="0" name=""/>
        <dsp:cNvSpPr/>
      </dsp:nvSpPr>
      <dsp:spPr>
        <a:xfrm>
          <a:off x="1548638" y="4710501"/>
          <a:ext cx="604184" cy="604184"/>
        </a:xfrm>
        <a:prstGeom prst="ellipse">
          <a:avLst/>
        </a:prstGeom>
        <a:solidFill>
          <a:schemeClr val="accent3">
            <a:tint val="50000"/>
            <a:hueOff val="10539632"/>
            <a:satOff val="4975"/>
            <a:lumOff val="164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0A82A4-5FCE-45FB-A7E3-82B526D8DC23}">
      <dsp:nvSpPr>
        <dsp:cNvPr id="0" name=""/>
        <dsp:cNvSpPr/>
      </dsp:nvSpPr>
      <dsp:spPr>
        <a:xfrm rot="10800000">
          <a:off x="1850730" y="5495039"/>
          <a:ext cx="6748001" cy="604184"/>
        </a:xfrm>
        <a:prstGeom prst="homePlate">
          <a:avLst/>
        </a:prstGeom>
        <a:solidFill>
          <a:schemeClr val="accent3">
            <a:hueOff val="11249043"/>
            <a:satOff val="2189"/>
            <a:lumOff val="117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429" tIns="60960" rIns="113792" bIns="60960" numCol="1" spcCol="1270" anchor="ctr" anchorCtr="0">
          <a:noAutofit/>
        </a:bodyPr>
        <a:lstStyle/>
        <a:p>
          <a:pPr lvl="0" algn="l" defTabSz="711200">
            <a:lnSpc>
              <a:spcPct val="90000"/>
            </a:lnSpc>
            <a:spcBef>
              <a:spcPct val="0"/>
            </a:spcBef>
            <a:spcAft>
              <a:spcPct val="35000"/>
            </a:spcAft>
          </a:pPr>
          <a:r>
            <a:rPr lang="es-MX" sz="1600" kern="1200" dirty="0">
              <a:solidFill>
                <a:schemeClr val="bg1"/>
              </a:solidFill>
            </a:rPr>
            <a:t>3327 Maquinado de piezas metálicas y fabricación de tornillo</a:t>
          </a:r>
        </a:p>
      </dsp:txBody>
      <dsp:txXfrm rot="10800000">
        <a:off x="2001776" y="5495039"/>
        <a:ext cx="6596955" cy="604184"/>
      </dsp:txXfrm>
    </dsp:sp>
    <dsp:sp modelId="{BFB06836-5964-44ED-8606-1B1F811749CA}">
      <dsp:nvSpPr>
        <dsp:cNvPr id="0" name=""/>
        <dsp:cNvSpPr/>
      </dsp:nvSpPr>
      <dsp:spPr>
        <a:xfrm>
          <a:off x="1548638" y="5495039"/>
          <a:ext cx="604184" cy="604184"/>
        </a:xfrm>
        <a:prstGeom prst="ellipse">
          <a:avLst/>
        </a:prstGeom>
        <a:solidFill>
          <a:schemeClr val="accent3">
            <a:tint val="50000"/>
            <a:hueOff val="12296237"/>
            <a:satOff val="5804"/>
            <a:lumOff val="191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EBDCC9-18DB-4911-BCE2-44821ABBD58E}">
      <dsp:nvSpPr>
        <dsp:cNvPr id="0" name=""/>
        <dsp:cNvSpPr/>
      </dsp:nvSpPr>
      <dsp:spPr>
        <a:xfrm>
          <a:off x="0" y="0"/>
          <a:ext cx="10246747" cy="1258728"/>
        </a:xfrm>
        <a:prstGeom prst="rect">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s-MX" sz="3500" kern="1200" dirty="0" smtClean="0">
              <a:solidFill>
                <a:schemeClr val="bg1"/>
              </a:solidFill>
            </a:rPr>
            <a:t>Los municipios que lograron una mayor importancia dentro del sector manufacturero</a:t>
          </a:r>
          <a:endParaRPr lang="es-MX" sz="3500" kern="1200" dirty="0">
            <a:solidFill>
              <a:schemeClr val="bg1"/>
            </a:solidFill>
          </a:endParaRPr>
        </a:p>
      </dsp:txBody>
      <dsp:txXfrm>
        <a:off x="0" y="0"/>
        <a:ext cx="10246747" cy="1258728"/>
      </dsp:txXfrm>
    </dsp:sp>
    <dsp:sp modelId="{57817508-0C40-43CC-BE80-303343163BBE}">
      <dsp:nvSpPr>
        <dsp:cNvPr id="0" name=""/>
        <dsp:cNvSpPr/>
      </dsp:nvSpPr>
      <dsp:spPr>
        <a:xfrm>
          <a:off x="5003" y="1258728"/>
          <a:ext cx="3412246" cy="2643330"/>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bg1"/>
              </a:solidFill>
            </a:rPr>
            <a:t>Heroica Ciudad de Huajuapan de León</a:t>
          </a:r>
        </a:p>
        <a:p>
          <a:pPr lvl="0" algn="ctr" defTabSz="666750">
            <a:lnSpc>
              <a:spcPct val="90000"/>
            </a:lnSpc>
            <a:spcBef>
              <a:spcPct val="0"/>
            </a:spcBef>
            <a:spcAft>
              <a:spcPct val="35000"/>
            </a:spcAft>
          </a:pPr>
          <a:endParaRPr lang="es-MX" sz="1500" b="1" kern="1200" dirty="0" smtClean="0">
            <a:solidFill>
              <a:schemeClr val="bg1"/>
            </a:solidFill>
          </a:endParaRPr>
        </a:p>
        <a:p>
          <a:pPr lvl="0" algn="ctr" defTabSz="666750">
            <a:lnSpc>
              <a:spcPct val="90000"/>
            </a:lnSpc>
            <a:spcBef>
              <a:spcPct val="0"/>
            </a:spcBef>
            <a:spcAft>
              <a:spcPct val="35000"/>
            </a:spcAft>
          </a:pPr>
          <a:endParaRPr lang="es-MX" sz="1500" b="1" kern="1200" dirty="0" smtClean="0">
            <a:solidFill>
              <a:schemeClr val="bg1"/>
            </a:solidFill>
          </a:endParaRPr>
        </a:p>
        <a:p>
          <a:pPr lvl="0" algn="ctr" defTabSz="666750">
            <a:lnSpc>
              <a:spcPct val="90000"/>
            </a:lnSpc>
            <a:spcBef>
              <a:spcPct val="0"/>
            </a:spcBef>
            <a:spcAft>
              <a:spcPct val="35000"/>
            </a:spcAft>
          </a:pPr>
          <a:endParaRPr lang="es-MX" sz="1500" b="1" kern="1200" dirty="0" smtClean="0">
            <a:solidFill>
              <a:schemeClr val="bg1"/>
            </a:solidFill>
          </a:endParaRPr>
        </a:p>
        <a:p>
          <a:pPr lvl="0" algn="ctr" defTabSz="666750">
            <a:lnSpc>
              <a:spcPct val="90000"/>
            </a:lnSpc>
            <a:spcBef>
              <a:spcPct val="0"/>
            </a:spcBef>
            <a:spcAft>
              <a:spcPct val="35000"/>
            </a:spcAft>
          </a:pPr>
          <a:endParaRPr lang="es-MX" sz="1500" b="1" kern="1200" dirty="0" smtClean="0">
            <a:solidFill>
              <a:schemeClr val="bg1"/>
            </a:solidFill>
          </a:endParaRPr>
        </a:p>
        <a:p>
          <a:pPr lvl="0" algn="ctr" defTabSz="666750">
            <a:lnSpc>
              <a:spcPct val="90000"/>
            </a:lnSpc>
            <a:spcBef>
              <a:spcPct val="0"/>
            </a:spcBef>
            <a:spcAft>
              <a:spcPct val="35000"/>
            </a:spcAft>
          </a:pPr>
          <a:endParaRPr lang="es-MX" sz="1500" b="1" kern="1200" dirty="0" smtClean="0">
            <a:solidFill>
              <a:schemeClr val="bg1"/>
            </a:solidFill>
          </a:endParaRPr>
        </a:p>
        <a:p>
          <a:pPr lvl="0" algn="ctr" defTabSz="666750">
            <a:lnSpc>
              <a:spcPct val="90000"/>
            </a:lnSpc>
            <a:spcBef>
              <a:spcPct val="0"/>
            </a:spcBef>
            <a:spcAft>
              <a:spcPct val="35000"/>
            </a:spcAft>
          </a:pPr>
          <a:endParaRPr lang="es-MX" sz="1500" b="1" kern="1200" dirty="0" smtClean="0">
            <a:solidFill>
              <a:schemeClr val="bg1"/>
            </a:solidFill>
          </a:endParaRPr>
        </a:p>
        <a:p>
          <a:pPr lvl="0" algn="ctr" defTabSz="666750">
            <a:lnSpc>
              <a:spcPct val="90000"/>
            </a:lnSpc>
            <a:spcBef>
              <a:spcPct val="0"/>
            </a:spcBef>
            <a:spcAft>
              <a:spcPct val="35000"/>
            </a:spcAft>
          </a:pPr>
          <a:endParaRPr lang="es-MX" sz="1500" b="1" kern="1200" dirty="0" smtClean="0">
            <a:solidFill>
              <a:schemeClr val="bg1"/>
            </a:solidFill>
          </a:endParaRPr>
        </a:p>
      </dsp:txBody>
      <dsp:txXfrm>
        <a:off x="5003" y="1258728"/>
        <a:ext cx="3412246" cy="2643330"/>
      </dsp:txXfrm>
    </dsp:sp>
    <dsp:sp modelId="{4E2ABACC-89F2-40FD-A17F-7D8289CDF954}">
      <dsp:nvSpPr>
        <dsp:cNvPr id="0" name=""/>
        <dsp:cNvSpPr/>
      </dsp:nvSpPr>
      <dsp:spPr>
        <a:xfrm>
          <a:off x="3417250" y="1258728"/>
          <a:ext cx="3412246" cy="2643330"/>
        </a:xfrm>
        <a:prstGeom prst="rect">
          <a:avLst/>
        </a:prstGeom>
        <a:solidFill>
          <a:schemeClr val="accent3">
            <a:hueOff val="5624522"/>
            <a:satOff val="1095"/>
            <a:lumOff val="5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bg1"/>
              </a:solidFill>
            </a:rPr>
            <a:t>Ocotlán de Morelos</a:t>
          </a:r>
        </a:p>
        <a:p>
          <a:pPr lvl="0" algn="l" defTabSz="666750">
            <a:lnSpc>
              <a:spcPct val="90000"/>
            </a:lnSpc>
            <a:spcBef>
              <a:spcPct val="0"/>
            </a:spcBef>
            <a:spcAft>
              <a:spcPct val="35000"/>
            </a:spcAft>
          </a:pPr>
          <a:r>
            <a:rPr lang="es-MX" sz="1500" kern="1200" dirty="0" smtClean="0">
              <a:solidFill>
                <a:schemeClr val="bg1"/>
              </a:solidFill>
            </a:rPr>
            <a:t>Elaboración de azúcares chocolates dulces y similares.</a:t>
          </a:r>
        </a:p>
        <a:p>
          <a:pPr lvl="0" algn="l" defTabSz="666750">
            <a:lnSpc>
              <a:spcPct val="90000"/>
            </a:lnSpc>
            <a:spcBef>
              <a:spcPct val="0"/>
            </a:spcBef>
            <a:spcAft>
              <a:spcPct val="35000"/>
            </a:spcAft>
          </a:pPr>
          <a:r>
            <a:rPr lang="es-MX" sz="1500" kern="1200" dirty="0" smtClean="0">
              <a:solidFill>
                <a:schemeClr val="bg1"/>
              </a:solidFill>
            </a:rPr>
            <a:t>Elaboración de productos de panadería y tortillas. </a:t>
          </a:r>
        </a:p>
        <a:p>
          <a:pPr lvl="0" algn="l" defTabSz="666750">
            <a:lnSpc>
              <a:spcPct val="90000"/>
            </a:lnSpc>
            <a:spcBef>
              <a:spcPct val="0"/>
            </a:spcBef>
            <a:spcAft>
              <a:spcPct val="35000"/>
            </a:spcAft>
          </a:pPr>
          <a:r>
            <a:rPr lang="es-MX" sz="1500" kern="1200" dirty="0" smtClean="0">
              <a:solidFill>
                <a:schemeClr val="bg1"/>
              </a:solidFill>
            </a:rPr>
            <a:t>Fabricación de productos a base de arcillas y minerales refractarios.</a:t>
          </a:r>
        </a:p>
        <a:p>
          <a:pPr lvl="0" algn="l" defTabSz="666750">
            <a:lnSpc>
              <a:spcPct val="90000"/>
            </a:lnSpc>
            <a:spcBef>
              <a:spcPct val="0"/>
            </a:spcBef>
            <a:spcAft>
              <a:spcPct val="35000"/>
            </a:spcAft>
          </a:pPr>
          <a:r>
            <a:rPr lang="es-MX" sz="1500" kern="1200" dirty="0" smtClean="0">
              <a:solidFill>
                <a:schemeClr val="bg1"/>
              </a:solidFill>
            </a:rPr>
            <a:t>Fabricación de cemento y productos de concreto </a:t>
          </a:r>
          <a:endParaRPr lang="es-MX" sz="1500" kern="1200" dirty="0">
            <a:solidFill>
              <a:schemeClr val="bg1"/>
            </a:solidFill>
          </a:endParaRPr>
        </a:p>
      </dsp:txBody>
      <dsp:txXfrm>
        <a:off x="3417250" y="1258728"/>
        <a:ext cx="3412246" cy="2643330"/>
      </dsp:txXfrm>
    </dsp:sp>
    <dsp:sp modelId="{3A3F610A-E711-4C8E-932F-B6937D7F13DF}">
      <dsp:nvSpPr>
        <dsp:cNvPr id="0" name=""/>
        <dsp:cNvSpPr/>
      </dsp:nvSpPr>
      <dsp:spPr>
        <a:xfrm>
          <a:off x="6829496" y="1258728"/>
          <a:ext cx="3412246" cy="2643330"/>
        </a:xfrm>
        <a:prstGeom prst="rect">
          <a:avLst/>
        </a:prstGeom>
        <a:solidFill>
          <a:schemeClr val="accent3">
            <a:hueOff val="11249043"/>
            <a:satOff val="2189"/>
            <a:lumOff val="117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bg1"/>
              </a:solidFill>
            </a:rPr>
            <a:t>Salina Cruz</a:t>
          </a:r>
        </a:p>
        <a:p>
          <a:pPr lvl="0" algn="ctr" defTabSz="666750">
            <a:lnSpc>
              <a:spcPct val="90000"/>
            </a:lnSpc>
            <a:spcBef>
              <a:spcPct val="0"/>
            </a:spcBef>
            <a:spcAft>
              <a:spcPct val="35000"/>
            </a:spcAft>
          </a:pPr>
          <a:endParaRPr lang="es-MX" sz="1500" kern="1200" dirty="0" smtClean="0">
            <a:solidFill>
              <a:schemeClr val="bg1"/>
            </a:solidFill>
          </a:endParaRPr>
        </a:p>
        <a:p>
          <a:pPr lvl="0" algn="ctr" defTabSz="666750">
            <a:lnSpc>
              <a:spcPct val="90000"/>
            </a:lnSpc>
            <a:spcBef>
              <a:spcPct val="0"/>
            </a:spcBef>
            <a:spcAft>
              <a:spcPct val="35000"/>
            </a:spcAft>
          </a:pPr>
          <a:endParaRPr lang="es-MX" sz="1500" kern="1200" dirty="0" smtClean="0">
            <a:solidFill>
              <a:schemeClr val="bg1"/>
            </a:solidFill>
          </a:endParaRPr>
        </a:p>
        <a:p>
          <a:pPr lvl="0" algn="ctr" defTabSz="666750">
            <a:lnSpc>
              <a:spcPct val="90000"/>
            </a:lnSpc>
            <a:spcBef>
              <a:spcPct val="0"/>
            </a:spcBef>
            <a:spcAft>
              <a:spcPct val="35000"/>
            </a:spcAft>
          </a:pPr>
          <a:endParaRPr lang="es-MX" sz="1500" kern="1200" dirty="0" smtClean="0">
            <a:solidFill>
              <a:schemeClr val="bg1"/>
            </a:solidFill>
          </a:endParaRPr>
        </a:p>
        <a:p>
          <a:pPr lvl="0" algn="ctr" defTabSz="666750">
            <a:lnSpc>
              <a:spcPct val="90000"/>
            </a:lnSpc>
            <a:spcBef>
              <a:spcPct val="0"/>
            </a:spcBef>
            <a:spcAft>
              <a:spcPct val="35000"/>
            </a:spcAft>
          </a:pPr>
          <a:endParaRPr lang="es-MX" sz="1500" kern="1200" dirty="0" smtClean="0">
            <a:solidFill>
              <a:schemeClr val="bg1"/>
            </a:solidFill>
          </a:endParaRPr>
        </a:p>
        <a:p>
          <a:pPr lvl="0" algn="ctr" defTabSz="666750">
            <a:lnSpc>
              <a:spcPct val="90000"/>
            </a:lnSpc>
            <a:spcBef>
              <a:spcPct val="0"/>
            </a:spcBef>
            <a:spcAft>
              <a:spcPct val="35000"/>
            </a:spcAft>
          </a:pPr>
          <a:endParaRPr lang="es-MX" sz="1500" kern="1200" dirty="0" smtClean="0">
            <a:solidFill>
              <a:schemeClr val="bg1"/>
            </a:solidFill>
          </a:endParaRPr>
        </a:p>
        <a:p>
          <a:pPr lvl="0" algn="ctr" defTabSz="666750">
            <a:lnSpc>
              <a:spcPct val="90000"/>
            </a:lnSpc>
            <a:spcBef>
              <a:spcPct val="0"/>
            </a:spcBef>
            <a:spcAft>
              <a:spcPct val="35000"/>
            </a:spcAft>
          </a:pPr>
          <a:endParaRPr lang="es-MX" sz="1500" kern="1200" dirty="0" smtClean="0">
            <a:solidFill>
              <a:schemeClr val="bg1"/>
            </a:solidFill>
          </a:endParaRPr>
        </a:p>
        <a:p>
          <a:pPr lvl="0" algn="l" defTabSz="666750">
            <a:lnSpc>
              <a:spcPct val="90000"/>
            </a:lnSpc>
            <a:spcBef>
              <a:spcPct val="0"/>
            </a:spcBef>
            <a:spcAft>
              <a:spcPct val="35000"/>
            </a:spcAft>
          </a:pPr>
          <a:r>
            <a:rPr lang="es-MX" sz="1500" kern="1200" dirty="0" smtClean="0">
              <a:solidFill>
                <a:schemeClr val="bg1"/>
              </a:solidFill>
            </a:rPr>
            <a:t>. </a:t>
          </a:r>
          <a:endParaRPr lang="es-MX" sz="1500" kern="1200" dirty="0">
            <a:solidFill>
              <a:schemeClr val="bg1"/>
            </a:solidFill>
          </a:endParaRPr>
        </a:p>
      </dsp:txBody>
      <dsp:txXfrm>
        <a:off x="6829496" y="1258728"/>
        <a:ext cx="3412246" cy="2643330"/>
      </dsp:txXfrm>
    </dsp:sp>
    <dsp:sp modelId="{B49A0F19-BE5D-4DCB-986F-124B29E957F1}">
      <dsp:nvSpPr>
        <dsp:cNvPr id="0" name=""/>
        <dsp:cNvSpPr/>
      </dsp:nvSpPr>
      <dsp:spPr>
        <a:xfrm>
          <a:off x="0" y="3902058"/>
          <a:ext cx="10246747" cy="293703"/>
        </a:xfrm>
        <a:prstGeom prst="rect">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321C7-DA75-4B63-99C9-EDD24BC985F1}">
      <dsp:nvSpPr>
        <dsp:cNvPr id="0" name=""/>
        <dsp:cNvSpPr/>
      </dsp:nvSpPr>
      <dsp:spPr>
        <a:xfrm>
          <a:off x="0" y="0"/>
          <a:ext cx="10544628" cy="1258728"/>
        </a:xfrm>
        <a:prstGeom prst="rect">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s-MX" sz="3500" b="1" kern="1200" dirty="0" smtClean="0">
              <a:solidFill>
                <a:schemeClr val="bg1"/>
              </a:solidFill>
            </a:rPr>
            <a:t>Los municipios que lograron una mayor importancia dentro del sector manufacturero</a:t>
          </a:r>
          <a:endParaRPr lang="es-MX" sz="3500" b="1" kern="1200" dirty="0">
            <a:solidFill>
              <a:schemeClr val="bg1"/>
            </a:solidFill>
          </a:endParaRPr>
        </a:p>
      </dsp:txBody>
      <dsp:txXfrm>
        <a:off x="0" y="0"/>
        <a:ext cx="10544628" cy="1258728"/>
      </dsp:txXfrm>
    </dsp:sp>
    <dsp:sp modelId="{F2196AB3-11D9-4A8C-A79D-01EE687A4508}">
      <dsp:nvSpPr>
        <dsp:cNvPr id="0" name=""/>
        <dsp:cNvSpPr/>
      </dsp:nvSpPr>
      <dsp:spPr>
        <a:xfrm>
          <a:off x="5148" y="1258728"/>
          <a:ext cx="3511443" cy="2643330"/>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solidFill>
                <a:schemeClr val="bg1"/>
              </a:solidFill>
            </a:rPr>
            <a:t>Santo Domingo Tehuantepec</a:t>
          </a:r>
        </a:p>
        <a:p>
          <a:pPr lvl="0" algn="ctr" defTabSz="844550">
            <a:lnSpc>
              <a:spcPct val="90000"/>
            </a:lnSpc>
            <a:spcBef>
              <a:spcPct val="0"/>
            </a:spcBef>
            <a:spcAft>
              <a:spcPct val="35000"/>
            </a:spcAft>
          </a:pPr>
          <a:endParaRPr lang="es-MX" sz="1900" b="1" kern="1200" dirty="0" smtClean="0">
            <a:solidFill>
              <a:schemeClr val="bg1"/>
            </a:solidFill>
          </a:endParaRPr>
        </a:p>
        <a:p>
          <a:pPr lvl="0" algn="ctr" defTabSz="844550">
            <a:lnSpc>
              <a:spcPct val="90000"/>
            </a:lnSpc>
            <a:spcBef>
              <a:spcPct val="0"/>
            </a:spcBef>
            <a:spcAft>
              <a:spcPct val="35000"/>
            </a:spcAft>
          </a:pPr>
          <a:endParaRPr lang="es-MX" sz="1900" b="1" kern="1200" dirty="0" smtClean="0">
            <a:solidFill>
              <a:schemeClr val="bg1"/>
            </a:solidFill>
          </a:endParaRPr>
        </a:p>
        <a:p>
          <a:pPr lvl="0" algn="ctr" defTabSz="844550">
            <a:lnSpc>
              <a:spcPct val="90000"/>
            </a:lnSpc>
            <a:spcBef>
              <a:spcPct val="0"/>
            </a:spcBef>
            <a:spcAft>
              <a:spcPct val="35000"/>
            </a:spcAft>
          </a:pPr>
          <a:endParaRPr lang="es-MX" sz="1900" b="1" kern="1200" dirty="0" smtClean="0">
            <a:solidFill>
              <a:schemeClr val="bg1"/>
            </a:solidFill>
          </a:endParaRPr>
        </a:p>
        <a:p>
          <a:pPr lvl="0" algn="ctr" defTabSz="844550">
            <a:lnSpc>
              <a:spcPct val="90000"/>
            </a:lnSpc>
            <a:spcBef>
              <a:spcPct val="0"/>
            </a:spcBef>
            <a:spcAft>
              <a:spcPct val="35000"/>
            </a:spcAft>
          </a:pPr>
          <a:endParaRPr lang="es-MX" sz="1900" b="1" kern="1200" dirty="0" smtClean="0">
            <a:solidFill>
              <a:schemeClr val="bg1"/>
            </a:solidFill>
          </a:endParaRPr>
        </a:p>
        <a:p>
          <a:pPr lvl="0" algn="ctr" defTabSz="844550">
            <a:lnSpc>
              <a:spcPct val="90000"/>
            </a:lnSpc>
            <a:spcBef>
              <a:spcPct val="0"/>
            </a:spcBef>
            <a:spcAft>
              <a:spcPct val="35000"/>
            </a:spcAft>
          </a:pPr>
          <a:endParaRPr lang="es-MX" sz="1900" b="1" kern="1200" dirty="0" smtClean="0">
            <a:solidFill>
              <a:schemeClr val="bg1"/>
            </a:solidFill>
          </a:endParaRPr>
        </a:p>
      </dsp:txBody>
      <dsp:txXfrm>
        <a:off x="5148" y="1258728"/>
        <a:ext cx="3511443" cy="2643330"/>
      </dsp:txXfrm>
    </dsp:sp>
    <dsp:sp modelId="{E02E7175-EFF0-487B-9981-6E6DEE9F6346}">
      <dsp:nvSpPr>
        <dsp:cNvPr id="0" name=""/>
        <dsp:cNvSpPr/>
      </dsp:nvSpPr>
      <dsp:spPr>
        <a:xfrm>
          <a:off x="3516592" y="1258728"/>
          <a:ext cx="3511443" cy="2643330"/>
        </a:xfrm>
        <a:prstGeom prst="rect">
          <a:avLst/>
        </a:prstGeom>
        <a:solidFill>
          <a:schemeClr val="accent3">
            <a:hueOff val="5624522"/>
            <a:satOff val="1095"/>
            <a:lumOff val="5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solidFill>
                <a:schemeClr val="bg1"/>
              </a:solidFill>
            </a:rPr>
            <a:t>Tlalixtac de Cabrera</a:t>
          </a:r>
        </a:p>
        <a:p>
          <a:pPr lvl="0" algn="ctr" defTabSz="844550">
            <a:lnSpc>
              <a:spcPct val="90000"/>
            </a:lnSpc>
            <a:spcBef>
              <a:spcPct val="0"/>
            </a:spcBef>
            <a:spcAft>
              <a:spcPct val="35000"/>
            </a:spcAft>
          </a:pPr>
          <a:endParaRPr lang="es-MX" sz="1900" b="1" kern="1200" dirty="0" smtClean="0">
            <a:solidFill>
              <a:schemeClr val="bg1"/>
            </a:solidFill>
          </a:endParaRPr>
        </a:p>
        <a:p>
          <a:pPr lvl="0" algn="ctr" defTabSz="844550">
            <a:lnSpc>
              <a:spcPct val="90000"/>
            </a:lnSpc>
            <a:spcBef>
              <a:spcPct val="0"/>
            </a:spcBef>
            <a:spcAft>
              <a:spcPct val="35000"/>
            </a:spcAft>
          </a:pPr>
          <a:endParaRPr lang="es-MX" sz="1900" b="1" kern="1200" dirty="0" smtClean="0">
            <a:solidFill>
              <a:schemeClr val="bg1"/>
            </a:solidFill>
          </a:endParaRPr>
        </a:p>
        <a:p>
          <a:pPr lvl="0" algn="ctr" defTabSz="844550">
            <a:lnSpc>
              <a:spcPct val="90000"/>
            </a:lnSpc>
            <a:spcBef>
              <a:spcPct val="0"/>
            </a:spcBef>
            <a:spcAft>
              <a:spcPct val="35000"/>
            </a:spcAft>
          </a:pPr>
          <a:endParaRPr lang="es-MX" sz="1900" b="1" kern="1200" dirty="0" smtClean="0">
            <a:solidFill>
              <a:schemeClr val="bg1"/>
            </a:solidFill>
          </a:endParaRPr>
        </a:p>
        <a:p>
          <a:pPr lvl="0" algn="ctr" defTabSz="844550">
            <a:lnSpc>
              <a:spcPct val="90000"/>
            </a:lnSpc>
            <a:spcBef>
              <a:spcPct val="0"/>
            </a:spcBef>
            <a:spcAft>
              <a:spcPct val="35000"/>
            </a:spcAft>
          </a:pPr>
          <a:endParaRPr lang="es-MX" sz="1900" b="1" kern="1200" dirty="0" smtClean="0">
            <a:solidFill>
              <a:schemeClr val="bg1"/>
            </a:solidFill>
          </a:endParaRPr>
        </a:p>
        <a:p>
          <a:pPr lvl="0" algn="ctr" defTabSz="844550">
            <a:lnSpc>
              <a:spcPct val="90000"/>
            </a:lnSpc>
            <a:spcBef>
              <a:spcPct val="0"/>
            </a:spcBef>
            <a:spcAft>
              <a:spcPct val="35000"/>
            </a:spcAft>
          </a:pPr>
          <a:endParaRPr lang="es-MX" sz="1900" b="1" kern="1200" dirty="0" smtClean="0">
            <a:solidFill>
              <a:schemeClr val="bg1"/>
            </a:solidFill>
          </a:endParaRPr>
        </a:p>
        <a:p>
          <a:pPr lvl="0" algn="ctr" defTabSz="844550">
            <a:lnSpc>
              <a:spcPct val="90000"/>
            </a:lnSpc>
            <a:spcBef>
              <a:spcPct val="0"/>
            </a:spcBef>
            <a:spcAft>
              <a:spcPct val="35000"/>
            </a:spcAft>
          </a:pPr>
          <a:endParaRPr lang="es-MX" sz="1900" b="1" kern="1200" dirty="0" smtClean="0">
            <a:solidFill>
              <a:schemeClr val="bg1"/>
            </a:solidFill>
          </a:endParaRPr>
        </a:p>
      </dsp:txBody>
      <dsp:txXfrm>
        <a:off x="3516592" y="1258728"/>
        <a:ext cx="3511443" cy="2643330"/>
      </dsp:txXfrm>
    </dsp:sp>
    <dsp:sp modelId="{0D612CE7-F97C-4FCC-BB3B-86922209EA89}">
      <dsp:nvSpPr>
        <dsp:cNvPr id="0" name=""/>
        <dsp:cNvSpPr/>
      </dsp:nvSpPr>
      <dsp:spPr>
        <a:xfrm>
          <a:off x="7028035" y="1258728"/>
          <a:ext cx="3511443" cy="2643330"/>
        </a:xfrm>
        <a:prstGeom prst="rect">
          <a:avLst/>
        </a:prstGeom>
        <a:solidFill>
          <a:schemeClr val="accent3">
            <a:hueOff val="11249043"/>
            <a:satOff val="2189"/>
            <a:lumOff val="117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solidFill>
                <a:schemeClr val="bg1"/>
              </a:solidFill>
            </a:rPr>
            <a:t>Zimatlán de Álvarez</a:t>
          </a:r>
        </a:p>
        <a:p>
          <a:pPr lvl="0" algn="ctr" defTabSz="844550">
            <a:lnSpc>
              <a:spcPct val="90000"/>
            </a:lnSpc>
            <a:spcBef>
              <a:spcPct val="0"/>
            </a:spcBef>
            <a:spcAft>
              <a:spcPct val="35000"/>
            </a:spcAft>
          </a:pPr>
          <a:endParaRPr lang="es-MX" sz="1900" b="1" kern="1200" dirty="0" smtClean="0">
            <a:solidFill>
              <a:schemeClr val="bg1"/>
            </a:solidFill>
          </a:endParaRPr>
        </a:p>
        <a:p>
          <a:pPr lvl="0" algn="l" defTabSz="844550">
            <a:lnSpc>
              <a:spcPct val="90000"/>
            </a:lnSpc>
            <a:spcBef>
              <a:spcPct val="0"/>
            </a:spcBef>
            <a:spcAft>
              <a:spcPct val="35000"/>
            </a:spcAft>
          </a:pPr>
          <a:r>
            <a:rPr lang="es-MX" sz="1900" kern="1200" dirty="0" smtClean="0">
              <a:solidFill>
                <a:schemeClr val="bg1"/>
              </a:solidFill>
            </a:rPr>
            <a:t>Elaboración de azúcares chocolates dulces y similares </a:t>
          </a:r>
        </a:p>
        <a:p>
          <a:pPr lvl="0" algn="l" defTabSz="844550">
            <a:lnSpc>
              <a:spcPct val="90000"/>
            </a:lnSpc>
            <a:spcBef>
              <a:spcPct val="0"/>
            </a:spcBef>
            <a:spcAft>
              <a:spcPct val="35000"/>
            </a:spcAft>
          </a:pPr>
          <a:r>
            <a:rPr lang="es-MX" sz="1900" kern="1200" dirty="0" smtClean="0">
              <a:solidFill>
                <a:schemeClr val="bg1"/>
              </a:solidFill>
            </a:rPr>
            <a:t>Elaboración de productos de panadería y tortillas</a:t>
          </a:r>
          <a:endParaRPr lang="es-MX" sz="1900" kern="1200" dirty="0">
            <a:solidFill>
              <a:schemeClr val="bg1"/>
            </a:solidFill>
          </a:endParaRPr>
        </a:p>
      </dsp:txBody>
      <dsp:txXfrm>
        <a:off x="7028035" y="1258728"/>
        <a:ext cx="3511443" cy="2643330"/>
      </dsp:txXfrm>
    </dsp:sp>
    <dsp:sp modelId="{F0DE0A2A-8A8D-42A0-A075-3B77DA08E469}">
      <dsp:nvSpPr>
        <dsp:cNvPr id="0" name=""/>
        <dsp:cNvSpPr/>
      </dsp:nvSpPr>
      <dsp:spPr>
        <a:xfrm>
          <a:off x="0" y="3902058"/>
          <a:ext cx="10544628" cy="293703"/>
        </a:xfrm>
        <a:prstGeom prst="rect">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98AC19-B9D1-4EFD-8CEB-6468EBB1D025}" type="datetimeFigureOut">
              <a:rPr lang="es-MX" smtClean="0"/>
              <a:t>04/10/2017</a:t>
            </a:fld>
            <a:endParaRPr lang="es-MX"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B8474C-84FF-4420-AE85-901C4F3A16DD}" type="slidenum">
              <a:rPr lang="es-MX" smtClean="0"/>
              <a:t>‹Nº›</a:t>
            </a:fld>
            <a:endParaRPr lang="es-MX" dirty="0"/>
          </a:p>
        </p:txBody>
      </p:sp>
    </p:spTree>
    <p:extLst>
      <p:ext uri="{BB962C8B-B14F-4D97-AF65-F5344CB8AC3E}">
        <p14:creationId xmlns:p14="http://schemas.microsoft.com/office/powerpoint/2010/main" val="933722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presenta la información requerida que permite la correcta identificación  de la diapositivas de la Unidad 4, tema 7:  Aplicación de la técnica para la identificación de las Aglomeraciones productivas locales (APL), </a:t>
            </a:r>
            <a:r>
              <a:rPr lang="es-MX" baseline="0" dirty="0"/>
              <a:t>de la asignatura </a:t>
            </a:r>
            <a:r>
              <a:rPr lang="es-MX" dirty="0"/>
              <a:t>«Estructura Económica Regional».</a:t>
            </a:r>
          </a:p>
          <a:p>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a:t>
            </a:fld>
            <a:endParaRPr lang="es-MX" dirty="0"/>
          </a:p>
        </p:txBody>
      </p:sp>
    </p:spTree>
    <p:extLst>
      <p:ext uri="{BB962C8B-B14F-4D97-AF65-F5344CB8AC3E}">
        <p14:creationId xmlns:p14="http://schemas.microsoft.com/office/powerpoint/2010/main" val="2815253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Además,</a:t>
            </a:r>
            <a:r>
              <a:rPr lang="es-MX" baseline="0" dirty="0" smtClean="0"/>
              <a:t> el Estado posee varios conflictos sociales, entre ellos la migración. Por otra parte las actividades que llegan a desarrollarse son de bajo impacto, principalmente por las características de la población. Los habitantes tienen un promedio de 7 años escolarizados, lo que significa que por lo menos han concluido la primaria. </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10</a:t>
            </a:fld>
            <a:endParaRPr lang="es-MX" dirty="0"/>
          </a:p>
        </p:txBody>
      </p:sp>
    </p:spTree>
    <p:extLst>
      <p:ext uri="{BB962C8B-B14F-4D97-AF65-F5344CB8AC3E}">
        <p14:creationId xmlns:p14="http://schemas.microsoft.com/office/powerpoint/2010/main" val="8502535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A</a:t>
            </a:r>
            <a:r>
              <a:rPr lang="es-MX" baseline="0" dirty="0" smtClean="0"/>
              <a:t> continuación, s</a:t>
            </a:r>
            <a:r>
              <a:rPr lang="es-MX" dirty="0" smtClean="0"/>
              <a:t>e </a:t>
            </a:r>
            <a:r>
              <a:rPr lang="es-MX" dirty="0"/>
              <a:t>presenta la </a:t>
            </a:r>
            <a:r>
              <a:rPr lang="es-MX" dirty="0" smtClean="0"/>
              <a:t>metodología </a:t>
            </a:r>
            <a:r>
              <a:rPr lang="es-MX" dirty="0"/>
              <a:t>utilizada </a:t>
            </a:r>
            <a:r>
              <a:rPr lang="es-MX" dirty="0" smtClean="0"/>
              <a:t>para </a:t>
            </a:r>
            <a:r>
              <a:rPr lang="es-MX" dirty="0"/>
              <a:t>aplicar </a:t>
            </a:r>
            <a:r>
              <a:rPr lang="es-MX" dirty="0" smtClean="0"/>
              <a:t>la</a:t>
            </a:r>
            <a:r>
              <a:rPr lang="es-MX" baseline="0" dirty="0" smtClean="0"/>
              <a:t> técnica</a:t>
            </a:r>
            <a:r>
              <a:rPr lang="es-MX" dirty="0" smtClean="0"/>
              <a:t> </a:t>
            </a:r>
            <a:r>
              <a:rPr lang="es-MX" dirty="0"/>
              <a:t>de Aglomeraciones Productivas </a:t>
            </a:r>
            <a:r>
              <a:rPr lang="es-MX" dirty="0" smtClean="0"/>
              <a:t>Locales. Con</a:t>
            </a:r>
            <a:r>
              <a:rPr lang="es-MX" baseline="0" dirty="0" smtClean="0"/>
              <a:t> ello,</a:t>
            </a:r>
            <a:r>
              <a:rPr lang="es-MX" sz="1200" kern="1200" dirty="0" smtClean="0">
                <a:solidFill>
                  <a:schemeClr val="tx1"/>
                </a:solidFill>
                <a:effectLst/>
                <a:latin typeface="+mn-lt"/>
                <a:ea typeface="+mn-ea"/>
                <a:cs typeface="+mn-cs"/>
              </a:rPr>
              <a:t> se identifican las actividades que se desarrollan localmente.</a:t>
            </a:r>
            <a:r>
              <a:rPr lang="es-MX" sz="1200" kern="1200" baseline="0" dirty="0" smtClean="0">
                <a:solidFill>
                  <a:schemeClr val="tx1"/>
                </a:solidFill>
                <a:effectLst/>
                <a:latin typeface="+mn-lt"/>
                <a:ea typeface="+mn-ea"/>
                <a:cs typeface="+mn-cs"/>
              </a:rPr>
              <a:t> Sirve en la </a:t>
            </a:r>
            <a:r>
              <a:rPr lang="es-MX" sz="1200" kern="1200" dirty="0" smtClean="0">
                <a:solidFill>
                  <a:schemeClr val="tx1"/>
                </a:solidFill>
                <a:effectLst/>
                <a:latin typeface="+mn-lt"/>
                <a:ea typeface="+mn-ea"/>
                <a:cs typeface="+mn-cs"/>
              </a:rPr>
              <a:t>toma</a:t>
            </a:r>
            <a:r>
              <a:rPr lang="es-MX" sz="1200" kern="1200" baseline="0" dirty="0" smtClean="0">
                <a:solidFill>
                  <a:schemeClr val="tx1"/>
                </a:solidFill>
                <a:effectLst/>
                <a:latin typeface="+mn-lt"/>
                <a:ea typeface="+mn-ea"/>
                <a:cs typeface="+mn-cs"/>
              </a:rPr>
              <a:t> de</a:t>
            </a:r>
            <a:r>
              <a:rPr lang="es-MX" sz="1200" kern="1200" dirty="0" smtClean="0">
                <a:solidFill>
                  <a:schemeClr val="tx1"/>
                </a:solidFill>
                <a:effectLst/>
                <a:latin typeface="+mn-lt"/>
                <a:ea typeface="+mn-ea"/>
                <a:cs typeface="+mn-cs"/>
              </a:rPr>
              <a:t> decisiones de política</a:t>
            </a:r>
            <a:r>
              <a:rPr lang="es-MX" sz="1200" kern="1200" baseline="0" dirty="0" smtClean="0">
                <a:solidFill>
                  <a:schemeClr val="tx1"/>
                </a:solidFill>
                <a:effectLst/>
                <a:latin typeface="+mn-lt"/>
                <a:ea typeface="+mn-ea"/>
                <a:cs typeface="+mn-cs"/>
              </a:rPr>
              <a:t> para </a:t>
            </a:r>
            <a:r>
              <a:rPr lang="es-MX" sz="1200" kern="1200" dirty="0" smtClean="0">
                <a:solidFill>
                  <a:schemeClr val="tx1"/>
                </a:solidFill>
                <a:effectLst/>
                <a:latin typeface="+mn-lt"/>
                <a:ea typeface="+mn-ea"/>
                <a:cs typeface="+mn-cs"/>
              </a:rPr>
              <a:t>apoyar e impulsar actividades que realmente puedan detonar el crecimiento y desarrollo regional, además</a:t>
            </a:r>
            <a:r>
              <a:rPr lang="es-MX" sz="1200" kern="1200" baseline="0" dirty="0" smtClean="0">
                <a:solidFill>
                  <a:schemeClr val="tx1"/>
                </a:solidFill>
                <a:effectLst/>
                <a:latin typeface="+mn-lt"/>
                <a:ea typeface="+mn-ea"/>
                <a:cs typeface="+mn-cs"/>
              </a:rPr>
              <a:t> de</a:t>
            </a:r>
            <a:r>
              <a:rPr lang="es-MX" sz="1200" kern="1200" dirty="0" smtClean="0">
                <a:solidFill>
                  <a:schemeClr val="tx1"/>
                </a:solidFill>
                <a:effectLst/>
                <a:latin typeface="+mn-lt"/>
                <a:ea typeface="+mn-ea"/>
                <a:cs typeface="+mn-cs"/>
              </a:rPr>
              <a:t> detectar oportunidades en actividades que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puedan realizarse al</a:t>
            </a:r>
            <a:r>
              <a:rPr lang="es-MX" sz="1200" kern="1200" baseline="0" dirty="0" smtClean="0">
                <a:solidFill>
                  <a:schemeClr val="tx1"/>
                </a:solidFill>
                <a:effectLst/>
                <a:latin typeface="+mn-lt"/>
                <a:ea typeface="+mn-ea"/>
                <a:cs typeface="+mn-cs"/>
              </a:rPr>
              <a:t> considerar</a:t>
            </a:r>
            <a:r>
              <a:rPr lang="es-MX" sz="1200" kern="1200" dirty="0" smtClean="0">
                <a:solidFill>
                  <a:schemeClr val="tx1"/>
                </a:solidFill>
                <a:effectLst/>
                <a:latin typeface="+mn-lt"/>
                <a:ea typeface="+mn-ea"/>
                <a:cs typeface="+mn-cs"/>
              </a:rPr>
              <a:t> las capacidades de la población y de la región. </a:t>
            </a:r>
          </a:p>
          <a:p>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11</a:t>
            </a:fld>
            <a:endParaRPr lang="es-MX" dirty="0"/>
          </a:p>
        </p:txBody>
      </p:sp>
    </p:spTree>
    <p:extLst>
      <p:ext uri="{BB962C8B-B14F-4D97-AF65-F5344CB8AC3E}">
        <p14:creationId xmlns:p14="http://schemas.microsoft.com/office/powerpoint/2010/main" val="339704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muestran los </a:t>
            </a:r>
            <a:r>
              <a:rPr lang="es-MX" dirty="0" smtClean="0"/>
              <a:t>diez municipios </a:t>
            </a:r>
            <a:r>
              <a:rPr lang="es-MX" dirty="0"/>
              <a:t>considerados para el </a:t>
            </a:r>
            <a:r>
              <a:rPr lang="es-MX" dirty="0" smtClean="0"/>
              <a:t>análisis. La</a:t>
            </a:r>
            <a:r>
              <a:rPr lang="es-MX" baseline="0" dirty="0" smtClean="0"/>
              <a:t> selección se hizo a partir de la importancia que representan en la generación de empleo y cantidad de actividades productivas. </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12</a:t>
            </a:fld>
            <a:endParaRPr lang="es-MX" dirty="0"/>
          </a:p>
        </p:txBody>
      </p:sp>
    </p:spTree>
    <p:extLst>
      <p:ext uri="{BB962C8B-B14F-4D97-AF65-F5344CB8AC3E}">
        <p14:creationId xmlns:p14="http://schemas.microsoft.com/office/powerpoint/2010/main" val="2105946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muestran las ramas manufactureras predominantes en los diez municipios. </a:t>
            </a:r>
            <a:r>
              <a:rPr lang="es-MX" sz="1200" kern="1200" dirty="0" smtClean="0">
                <a:solidFill>
                  <a:schemeClr val="tx1"/>
                </a:solidFill>
                <a:effectLst/>
                <a:latin typeface="+mn-lt"/>
                <a:ea typeface="+mn-ea"/>
                <a:cs typeface="+mn-cs"/>
              </a:rPr>
              <a:t>Para la estimación de los indicadores, se toma como base la variable personal ocupado por municipio y rama de actividad.</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13</a:t>
            </a:fld>
            <a:endParaRPr lang="es-MX" dirty="0"/>
          </a:p>
        </p:txBody>
      </p:sp>
    </p:spTree>
    <p:extLst>
      <p:ext uri="{BB962C8B-B14F-4D97-AF65-F5344CB8AC3E}">
        <p14:creationId xmlns:p14="http://schemas.microsoft.com/office/powerpoint/2010/main" val="34046416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muestran los datos para estimar los coeficientes para en año 2009 y </a:t>
            </a:r>
            <a:r>
              <a:rPr lang="es-MX" dirty="0" smtClean="0"/>
              <a:t>2014. La</a:t>
            </a:r>
            <a:r>
              <a:rPr lang="es-MX" baseline="0" dirty="0" smtClean="0"/>
              <a:t> tabla incluye: de manera horizontal la clave con que se identifica a cada municipio y de manera vertical la clasificación de la actividad productiva (rama).</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14</a:t>
            </a:fld>
            <a:endParaRPr lang="es-MX" dirty="0"/>
          </a:p>
        </p:txBody>
      </p:sp>
    </p:spTree>
    <p:extLst>
      <p:ext uri="{BB962C8B-B14F-4D97-AF65-F5344CB8AC3E}">
        <p14:creationId xmlns:p14="http://schemas.microsoft.com/office/powerpoint/2010/main" val="627507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 la nomenclatura de los indicadores o instrumentos analíticos para el caso del Estado de Oaxaca.</a:t>
            </a:r>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15</a:t>
            </a:fld>
            <a:endParaRPr lang="es-MX" dirty="0"/>
          </a:p>
        </p:txBody>
      </p:sp>
    </p:spTree>
    <p:extLst>
      <p:ext uri="{BB962C8B-B14F-4D97-AF65-F5344CB8AC3E}">
        <p14:creationId xmlns:p14="http://schemas.microsoft.com/office/powerpoint/2010/main" val="446895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muestra los</a:t>
            </a:r>
            <a:r>
              <a:rPr lang="es-MX" baseline="0" dirty="0" smtClean="0"/>
              <a:t> coeficientes que se utilizan en la</a:t>
            </a:r>
            <a:r>
              <a:rPr lang="es-MX" dirty="0" smtClean="0"/>
              <a:t> aplicación de los indicadores o instrumentos analíticos para el caso del Estado de Oaxaca</a:t>
            </a:r>
            <a:r>
              <a:rPr lang="es-MX" baseline="0" dirty="0" smtClean="0"/>
              <a:t>. El objetivo de cada coeficiente es identificar la importancia de la actividad en los distintos niveles, es decir, saber si la actividad es relevante en el municipio o en el estado además de medir la participación de la actividad en el municipio en el empleo estatal.</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16</a:t>
            </a:fld>
            <a:endParaRPr lang="es-MX" dirty="0"/>
          </a:p>
        </p:txBody>
      </p:sp>
    </p:spTree>
    <p:extLst>
      <p:ext uri="{BB962C8B-B14F-4D97-AF65-F5344CB8AC3E}">
        <p14:creationId xmlns:p14="http://schemas.microsoft.com/office/powerpoint/2010/main" val="1735627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Después de mostrar en qué consiste cada uno de los distintos indicadores de aglomeración y la manera en que son calculados. a continuación se</a:t>
            </a:r>
            <a:r>
              <a:rPr lang="es-MX" baseline="0" dirty="0" smtClean="0"/>
              <a:t> muestran los filtros que requieren realizarse para aplicar correctamente la técnica de APL.</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17</a:t>
            </a:fld>
            <a:endParaRPr lang="es-MX" dirty="0"/>
          </a:p>
        </p:txBody>
      </p:sp>
    </p:spTree>
    <p:extLst>
      <p:ext uri="{BB962C8B-B14F-4D97-AF65-F5344CB8AC3E}">
        <p14:creationId xmlns:p14="http://schemas.microsoft.com/office/powerpoint/2010/main" val="42440161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presentan los resultados del coeficiente HH , utilizando el empleo en las ramas productivas de los municipios de Oaxaca . Los números que aparecen marcados de color </a:t>
            </a:r>
            <a:r>
              <a:rPr lang="es-MX" dirty="0" smtClean="0"/>
              <a:t>verde, </a:t>
            </a:r>
            <a:r>
              <a:rPr lang="es-MX" dirty="0"/>
              <a:t>son los que resultaron positivos. Esto significa que esas actividades son importantes </a:t>
            </a:r>
            <a:r>
              <a:rPr lang="es-MX" dirty="0" smtClean="0"/>
              <a:t>para </a:t>
            </a:r>
            <a:r>
              <a:rPr lang="es-MX" dirty="0"/>
              <a:t>el </a:t>
            </a:r>
            <a:r>
              <a:rPr lang="es-MX" dirty="0" smtClean="0"/>
              <a:t>municipio. Se</a:t>
            </a:r>
            <a:r>
              <a:rPr lang="es-MX" baseline="0" dirty="0" smtClean="0"/>
              <a:t> observa que l</a:t>
            </a:r>
            <a:r>
              <a:rPr lang="es-MX" dirty="0" smtClean="0"/>
              <a:t>a actividad que predomina en ocho de los diez municipios es la </a:t>
            </a:r>
            <a:r>
              <a:rPr lang="es-MX" dirty="0" smtClean="0">
                <a:solidFill>
                  <a:schemeClr val="bg1"/>
                </a:solidFill>
              </a:rPr>
              <a:t>elaboración de productos de panadería y tortillas.</a:t>
            </a:r>
            <a:r>
              <a:rPr lang="es-MX" baseline="0" dirty="0" smtClean="0">
                <a:solidFill>
                  <a:schemeClr val="bg1"/>
                </a:solidFill>
              </a:rPr>
              <a:t> Esto para el </a:t>
            </a:r>
            <a:r>
              <a:rPr lang="es-MX" dirty="0" smtClean="0">
                <a:solidFill>
                  <a:schemeClr val="bg1"/>
                </a:solidFill>
              </a:rPr>
              <a:t>año 2014.</a:t>
            </a:r>
            <a:r>
              <a:rPr lang="es-MX" baseline="0" dirty="0" smtClean="0">
                <a:solidFill>
                  <a:schemeClr val="bg1"/>
                </a:solidFill>
              </a:rPr>
              <a:t> </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18</a:t>
            </a:fld>
            <a:endParaRPr lang="es-MX" dirty="0"/>
          </a:p>
        </p:txBody>
      </p:sp>
    </p:spTree>
    <p:extLst>
      <p:ext uri="{BB962C8B-B14F-4D97-AF65-F5344CB8AC3E}">
        <p14:creationId xmlns:p14="http://schemas.microsoft.com/office/powerpoint/2010/main" val="13349919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b="0" i="0" u="none" strike="noStrike" kern="1200" baseline="0" dirty="0" smtClean="0">
                <a:solidFill>
                  <a:schemeClr val="tx1"/>
                </a:solidFill>
                <a:latin typeface="+mn-lt"/>
                <a:ea typeface="+mn-ea"/>
                <a:cs typeface="+mn-cs"/>
              </a:rPr>
              <a:t>Las actividades sobresalientes dentro del análisis de Hirschman-Herfindal, se deben a que presentan un mayor número de población empleada en esas actividades. Las actividades que predominan en los municipios son: “Elaboración de productos de panadería y tortillas” y la “Fabricación de estructuras metálicas y productos de herrería.” La importancia que presentan estas dos actividades se debe a que dentro de esta región, las personas buscan auto emplearse.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19</a:t>
            </a:fld>
            <a:endParaRPr lang="es-MX" dirty="0"/>
          </a:p>
        </p:txBody>
      </p:sp>
    </p:spTree>
    <p:extLst>
      <p:ext uri="{BB962C8B-B14F-4D97-AF65-F5344CB8AC3E}">
        <p14:creationId xmlns:p14="http://schemas.microsoft.com/office/powerpoint/2010/main" val="1960426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hace mención del objetivo de la elaboración del presente material, el cual,  tiene como función principal que el alumno </a:t>
            </a:r>
            <a:r>
              <a:rPr lang="es-MX" sz="1200" dirty="0"/>
              <a:t>identifique las etapas de crecimiento industrial.</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a:t>
            </a:fld>
            <a:endParaRPr lang="en-US" dirty="0"/>
          </a:p>
        </p:txBody>
      </p:sp>
    </p:spTree>
    <p:extLst>
      <p:ext uri="{BB962C8B-B14F-4D97-AF65-F5344CB8AC3E}">
        <p14:creationId xmlns:p14="http://schemas.microsoft.com/office/powerpoint/2010/main" val="2828023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El estado de Oaxaca es uno de los estados de México que presenta una gran biodiversidad en recursos naturales, por lo que la elaboración artesanal de dulces, así como también la extracción de minerales es otra forma de autoempleo, incluso es uno de los factores que atrae la inversión al estado. </a:t>
            </a:r>
          </a:p>
          <a:p>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20</a:t>
            </a:fld>
            <a:endParaRPr lang="es-MX" dirty="0"/>
          </a:p>
        </p:txBody>
      </p:sp>
    </p:spTree>
    <p:extLst>
      <p:ext uri="{BB962C8B-B14F-4D97-AF65-F5344CB8AC3E}">
        <p14:creationId xmlns:p14="http://schemas.microsoft.com/office/powerpoint/2010/main" val="2190960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muestran las actividades que tienen mayor importancia a nivel municipal que estatal</a:t>
            </a:r>
            <a:r>
              <a:rPr lang="es-MX" dirty="0" smtClean="0"/>
              <a:t>. En este caso , las cifras son superiores a 1 lo que indica que las actividades son importantes para los municipio.</a:t>
            </a:r>
            <a:r>
              <a:rPr lang="es-MX" baseline="0" dirty="0" smtClean="0"/>
              <a:t> Así mismo, se observan cambios importantes del 2009 al 2014, en donde las actividades han aumentado. En el año 2009 sólo se estimaron 5 actividades, mientras que para el año 2014 ya eran 8 actividades. Además de que el municipio 103 (</a:t>
            </a:r>
            <a:r>
              <a:rPr lang="es-MX" dirty="0" smtClean="0">
                <a:solidFill>
                  <a:schemeClr val="bg1"/>
                </a:solidFill>
              </a:rPr>
              <a:t>San Antonino Castillo Velasco) logró especializarse en dos actividades: Matanza empacado y procesamiento de carne de ganado aves y otros animales comestibles y Elaboración de productos de panadería y tortillas, siendo la primer actividad</a:t>
            </a:r>
            <a:r>
              <a:rPr lang="es-MX" baseline="0" dirty="0" smtClean="0">
                <a:solidFill>
                  <a:schemeClr val="bg1"/>
                </a:solidFill>
              </a:rPr>
              <a:t> la más importante para el municipio, superando inclusive, el valor de especialización media. </a:t>
            </a:r>
            <a:endParaRPr lang="es-MX" dirty="0" smtClean="0">
              <a:solidFill>
                <a:schemeClr val="bg1"/>
              </a:solidFill>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dirty="0" smtClean="0"/>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dirty="0" smtClean="0">
              <a:solidFill>
                <a:schemeClr val="bg1"/>
              </a:solidFill>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21</a:t>
            </a:fld>
            <a:endParaRPr lang="es-MX" dirty="0"/>
          </a:p>
        </p:txBody>
      </p:sp>
    </p:spTree>
    <p:extLst>
      <p:ext uri="{BB962C8B-B14F-4D97-AF65-F5344CB8AC3E}">
        <p14:creationId xmlns:p14="http://schemas.microsoft.com/office/powerpoint/2010/main" val="1374886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muestran las actividades de los municipios que generan mayor empleo en el municipio y que además tienen importancia en las estadísticas estatales. (Cuando el resultado tienda hacia 1.)</a:t>
            </a:r>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22</a:t>
            </a:fld>
            <a:endParaRPr lang="es-MX" dirty="0"/>
          </a:p>
        </p:txBody>
      </p:sp>
    </p:spTree>
    <p:extLst>
      <p:ext uri="{BB962C8B-B14F-4D97-AF65-F5344CB8AC3E}">
        <p14:creationId xmlns:p14="http://schemas.microsoft.com/office/powerpoint/2010/main" val="12791445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b="0" i="0" u="none" strike="noStrike" kern="1200" baseline="0" dirty="0" smtClean="0">
                <a:solidFill>
                  <a:schemeClr val="tx1"/>
                </a:solidFill>
                <a:latin typeface="+mn-lt"/>
                <a:ea typeface="+mn-ea"/>
                <a:cs typeface="+mn-cs"/>
              </a:rPr>
              <a:t>La </a:t>
            </a:r>
            <a:r>
              <a:rPr lang="es-MX" sz="1200" b="0" i="0" u="none" strike="noStrike" kern="1200" baseline="0" dirty="0">
                <a:solidFill>
                  <a:schemeClr val="tx1"/>
                </a:solidFill>
                <a:latin typeface="+mn-lt"/>
                <a:ea typeface="+mn-ea"/>
                <a:cs typeface="+mn-cs"/>
              </a:rPr>
              <a:t>gráfica de Aglomeraciones productivas </a:t>
            </a:r>
            <a:r>
              <a:rPr lang="es-MX" sz="1200" b="0" i="0" u="none" strike="noStrike" kern="1200" baseline="0" dirty="0" smtClean="0">
                <a:solidFill>
                  <a:schemeClr val="tx1"/>
                </a:solidFill>
                <a:latin typeface="+mn-lt"/>
                <a:ea typeface="+mn-ea"/>
                <a:cs typeface="+mn-cs"/>
              </a:rPr>
              <a:t>del año </a:t>
            </a:r>
            <a:r>
              <a:rPr lang="es-MX" sz="1200" b="0" i="0" u="none" strike="noStrike" kern="1200" baseline="0" dirty="0">
                <a:solidFill>
                  <a:schemeClr val="tx1"/>
                </a:solidFill>
                <a:latin typeface="+mn-lt"/>
                <a:ea typeface="+mn-ea"/>
                <a:cs typeface="+mn-cs"/>
              </a:rPr>
              <a:t>2009 </a:t>
            </a:r>
            <a:r>
              <a:rPr lang="es-MX" sz="1200" b="0" i="0" u="none" strike="noStrike" kern="1200" baseline="0" dirty="0" smtClean="0">
                <a:solidFill>
                  <a:schemeClr val="tx1"/>
                </a:solidFill>
                <a:latin typeface="+mn-lt"/>
                <a:ea typeface="+mn-ea"/>
                <a:cs typeface="+mn-cs"/>
              </a:rPr>
              <a:t>muestra </a:t>
            </a:r>
            <a:r>
              <a:rPr lang="es-MX" sz="1200" b="0" i="0" u="none" strike="noStrike" kern="1200" baseline="0" dirty="0">
                <a:solidFill>
                  <a:schemeClr val="tx1"/>
                </a:solidFill>
                <a:latin typeface="+mn-lt"/>
                <a:ea typeface="+mn-ea"/>
                <a:cs typeface="+mn-cs"/>
              </a:rPr>
              <a:t>que el municipio de Zimatlán </a:t>
            </a:r>
            <a:r>
              <a:rPr lang="es-MX" sz="1200" b="0" i="0" u="none" strike="noStrike" kern="1200" baseline="0" dirty="0" smtClean="0">
                <a:solidFill>
                  <a:schemeClr val="tx1"/>
                </a:solidFill>
                <a:latin typeface="+mn-lt"/>
                <a:ea typeface="+mn-ea"/>
                <a:cs typeface="+mn-cs"/>
              </a:rPr>
              <a:t>Álvarez </a:t>
            </a:r>
            <a:r>
              <a:rPr lang="es-MX" sz="1200" b="0" i="0" u="none" strike="noStrike" kern="1200" baseline="0" dirty="0">
                <a:solidFill>
                  <a:schemeClr val="tx1"/>
                </a:solidFill>
                <a:latin typeface="+mn-lt"/>
                <a:ea typeface="+mn-ea"/>
                <a:cs typeface="+mn-cs"/>
              </a:rPr>
              <a:t>es el único que logró obtener un crecimiento importante en la </a:t>
            </a:r>
            <a:r>
              <a:rPr lang="es-MX" sz="1200" b="0" i="0" u="none" strike="noStrike" kern="1200" baseline="0" dirty="0" smtClean="0">
                <a:solidFill>
                  <a:schemeClr val="tx1"/>
                </a:solidFill>
                <a:latin typeface="+mn-lt"/>
                <a:ea typeface="+mn-ea"/>
                <a:cs typeface="+mn-cs"/>
              </a:rPr>
              <a:t>región y su </a:t>
            </a:r>
            <a:r>
              <a:rPr lang="es-MX" sz="1200" b="0" i="0" u="none" strike="noStrike" kern="1200" baseline="0" dirty="0">
                <a:solidFill>
                  <a:schemeClr val="tx1"/>
                </a:solidFill>
                <a:latin typeface="+mn-lt"/>
                <a:ea typeface="+mn-ea"/>
                <a:cs typeface="+mn-cs"/>
              </a:rPr>
              <a:t>alta productividad presenta un derrame económico de gran importancia para </a:t>
            </a:r>
            <a:r>
              <a:rPr lang="es-MX" sz="1200" b="0" i="0" u="none" strike="noStrike" kern="1200" baseline="0" dirty="0" smtClean="0">
                <a:solidFill>
                  <a:schemeClr val="tx1"/>
                </a:solidFill>
                <a:latin typeface="+mn-lt"/>
                <a:ea typeface="+mn-ea"/>
                <a:cs typeface="+mn-cs"/>
              </a:rPr>
              <a:t>Estado. Con </a:t>
            </a:r>
            <a:r>
              <a:rPr lang="es-MX" sz="1200" b="0" i="0" u="none" strike="noStrike" kern="1200" baseline="0" dirty="0">
                <a:solidFill>
                  <a:schemeClr val="tx1"/>
                </a:solidFill>
                <a:latin typeface="+mn-lt"/>
                <a:ea typeface="+mn-ea"/>
                <a:cs typeface="+mn-cs"/>
              </a:rPr>
              <a:t>los resultados de los coeficientes para el 2009, los municipios de Salina Cruz, Heroica Ciudad de Huajuapan de León y Ocotlán de </a:t>
            </a:r>
            <a:r>
              <a:rPr lang="es-MX" sz="1200" b="0" i="0" u="none" strike="noStrike" kern="1200" baseline="0" dirty="0" smtClean="0">
                <a:solidFill>
                  <a:schemeClr val="tx1"/>
                </a:solidFill>
                <a:latin typeface="+mn-lt"/>
                <a:ea typeface="+mn-ea"/>
                <a:cs typeface="+mn-cs"/>
              </a:rPr>
              <a:t>Morelos muestran una tendencia favorable, mientras que, como se indica en el círculo color verde,  el resto de los municipios tienden a convertirse en economías de aglomeración pero se observa que estas aglomeraciones se localizan con valores de coeficientes bajos, que si bien tienen una participación en la generación de empleo, la especialización es baja. </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23</a:t>
            </a:fld>
            <a:endParaRPr lang="es-MX" dirty="0"/>
          </a:p>
        </p:txBody>
      </p:sp>
    </p:spTree>
    <p:extLst>
      <p:ext uri="{BB962C8B-B14F-4D97-AF65-F5344CB8AC3E}">
        <p14:creationId xmlns:p14="http://schemas.microsoft.com/office/powerpoint/2010/main" val="12147235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b="0" i="0" u="none" strike="noStrike" kern="1200" baseline="0" dirty="0">
                <a:solidFill>
                  <a:schemeClr val="tx1"/>
                </a:solidFill>
                <a:latin typeface="+mn-lt"/>
                <a:ea typeface="+mn-ea"/>
                <a:cs typeface="+mn-cs"/>
              </a:rPr>
              <a:t>En la gráfica de Aglomeraciones productivas </a:t>
            </a:r>
            <a:r>
              <a:rPr lang="es-MX" sz="1200" b="0" i="0" u="none" strike="noStrike" kern="1200" baseline="0" dirty="0" smtClean="0">
                <a:solidFill>
                  <a:schemeClr val="tx1"/>
                </a:solidFill>
                <a:latin typeface="+mn-lt"/>
                <a:ea typeface="+mn-ea"/>
                <a:cs typeface="+mn-cs"/>
              </a:rPr>
              <a:t>del año </a:t>
            </a:r>
            <a:r>
              <a:rPr lang="es-MX" sz="1200" b="0" i="0" u="none" strike="noStrike" kern="1200" baseline="0" dirty="0">
                <a:solidFill>
                  <a:schemeClr val="tx1"/>
                </a:solidFill>
                <a:latin typeface="+mn-lt"/>
                <a:ea typeface="+mn-ea"/>
                <a:cs typeface="+mn-cs"/>
              </a:rPr>
              <a:t>2014 </a:t>
            </a:r>
            <a:r>
              <a:rPr lang="es-MX" sz="1200" b="0" i="0" u="none" strike="noStrike" kern="1200" baseline="0" dirty="0" smtClean="0">
                <a:solidFill>
                  <a:schemeClr val="tx1"/>
                </a:solidFill>
                <a:latin typeface="+mn-lt"/>
                <a:ea typeface="+mn-ea"/>
                <a:cs typeface="+mn-cs"/>
              </a:rPr>
              <a:t>se muestra </a:t>
            </a:r>
            <a:r>
              <a:rPr lang="es-MX" sz="1200" b="0" i="0" u="none" strike="noStrike" kern="1200" baseline="0" dirty="0">
                <a:solidFill>
                  <a:schemeClr val="tx1"/>
                </a:solidFill>
                <a:latin typeface="+mn-lt"/>
                <a:ea typeface="+mn-ea"/>
                <a:cs typeface="+mn-cs"/>
              </a:rPr>
              <a:t>que los municipios de Ocotlán de Morelos, Zimatlán de Álvarez, Salina Cruz, Tlalixtac de Cabrera, San Antonino Castillo Velasco y Tlacolula de Matamoros son los únicos que han logrado obtener un crecimiento importante en la región en el periodo 2009-2014. </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24</a:t>
            </a:fld>
            <a:endParaRPr lang="es-MX" dirty="0"/>
          </a:p>
        </p:txBody>
      </p:sp>
    </p:spTree>
    <p:extLst>
      <p:ext uri="{BB962C8B-B14F-4D97-AF65-F5344CB8AC3E}">
        <p14:creationId xmlns:p14="http://schemas.microsoft.com/office/powerpoint/2010/main" val="28118648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el procedimiento para obtener la importancia de las ramas productivas municipales</a:t>
            </a:r>
            <a:r>
              <a:rPr lang="es-MX" dirty="0" smtClean="0"/>
              <a:t>. Se clasifican en cuatro categorías: PP, PG, GP Y GG las cuales indican si la actividad es importante para el estado,</a:t>
            </a:r>
            <a:r>
              <a:rPr lang="es-MX" baseline="0" dirty="0" smtClean="0"/>
              <a:t> para el municipio o para ambos. </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25</a:t>
            </a:fld>
            <a:endParaRPr lang="es-MX" dirty="0"/>
          </a:p>
        </p:txBody>
      </p:sp>
    </p:spTree>
    <p:extLst>
      <p:ext uri="{BB962C8B-B14F-4D97-AF65-F5344CB8AC3E}">
        <p14:creationId xmlns:p14="http://schemas.microsoft.com/office/powerpoint/2010/main" val="39542543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Del</a:t>
            </a:r>
            <a:r>
              <a:rPr lang="es-MX" baseline="0" dirty="0" smtClean="0"/>
              <a:t> lado derecho se encuentra la importancia de las actividades en el año 2009, mientras que del lado izquierdo, las actividades importantes en el año 2014. Se observa que durante el periodo analizado, las los municipios han diversificado sus actividades productivas pero la mayoría se localizan en el cuadrante uno: </a:t>
            </a:r>
          </a:p>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latin typeface="Calibri" panose="020F0502020204030204" pitchFamily="34" charset="0"/>
                <a:ea typeface="Calibri" panose="020F0502020204030204" pitchFamily="34" charset="0"/>
                <a:cs typeface="Times New Roman" panose="02020603050405020304" pitchFamily="18" charset="0"/>
              </a:rPr>
              <a:t>PP= Poco importantes. Tanto a nivel de municipio como de entidad. </a:t>
            </a:r>
          </a:p>
          <a:p>
            <a:pPr algn="just"/>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26</a:t>
            </a:fld>
            <a:endParaRPr lang="es-MX" dirty="0"/>
          </a:p>
        </p:txBody>
      </p:sp>
    </p:spTree>
    <p:extLst>
      <p:ext uri="{BB962C8B-B14F-4D97-AF65-F5344CB8AC3E}">
        <p14:creationId xmlns:p14="http://schemas.microsoft.com/office/powerpoint/2010/main" val="26173492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En estos municipios no hubo mucho movimiento, pues</a:t>
            </a:r>
            <a:r>
              <a:rPr lang="es-MX" baseline="0" dirty="0" smtClean="0"/>
              <a:t> quedan las mismas actividades y en el mismo cuadrante a excepción de los municipio </a:t>
            </a:r>
            <a:r>
              <a:rPr lang="es-MX" dirty="0" smtClean="0">
                <a:solidFill>
                  <a:schemeClr val="bg1"/>
                </a:solidFill>
              </a:rPr>
              <a:t>Santo Domingo Tehuantepec</a:t>
            </a:r>
            <a:r>
              <a:rPr lang="es-MX" baseline="0" dirty="0" smtClean="0">
                <a:solidFill>
                  <a:schemeClr val="bg1"/>
                </a:solidFill>
              </a:rPr>
              <a:t> </a:t>
            </a:r>
            <a:r>
              <a:rPr lang="es-MX" dirty="0" smtClean="0">
                <a:solidFill>
                  <a:schemeClr val="bg1"/>
                </a:solidFill>
              </a:rPr>
              <a:t>(5</a:t>
            </a:r>
            <a:r>
              <a:rPr lang="es-MX" baseline="0" dirty="0" smtClean="0"/>
              <a:t>15) y </a:t>
            </a:r>
            <a:r>
              <a:rPr lang="es-MX" dirty="0" smtClean="0">
                <a:solidFill>
                  <a:schemeClr val="bg1"/>
                </a:solidFill>
              </a:rPr>
              <a:t>Tlalixtac de Cabrera (</a:t>
            </a:r>
            <a:r>
              <a:rPr lang="es-MX" baseline="0" dirty="0" smtClean="0"/>
              <a:t>553) El primer municipio posiciono una actividad en el cuadrante </a:t>
            </a:r>
            <a:r>
              <a:rPr lang="es-MX" dirty="0" smtClean="0">
                <a:latin typeface="Calibri" panose="020F0502020204030204" pitchFamily="34" charset="0"/>
                <a:ea typeface="Calibri" panose="020F0502020204030204" pitchFamily="34" charset="0"/>
                <a:cs typeface="Times New Roman" panose="02020603050405020304" pitchFamily="18" charset="0"/>
              </a:rPr>
              <a:t>GP= Poco importantes para el Estado, pero significativos para el municipio</a:t>
            </a:r>
            <a:r>
              <a:rPr lang="es-MX" baseline="0" dirty="0" smtClean="0">
                <a:latin typeface="Calibri" panose="020F0502020204030204" pitchFamily="34" charset="0"/>
                <a:ea typeface="Calibri" panose="020F0502020204030204" pitchFamily="34" charset="0"/>
                <a:cs typeface="Times New Roman" panose="02020603050405020304" pitchFamily="18" charset="0"/>
              </a:rPr>
              <a:t> y el segundo municipio logro una actividad (</a:t>
            </a:r>
            <a:r>
              <a:rPr lang="es-MX" dirty="0" smtClean="0">
                <a:solidFill>
                  <a:schemeClr val="bg1"/>
                </a:solidFill>
              </a:rPr>
              <a:t>Fabricación de cemento y productos de concreto)</a:t>
            </a:r>
            <a:r>
              <a:rPr lang="es-MX" baseline="0" dirty="0" smtClean="0">
                <a:solidFill>
                  <a:schemeClr val="tx1"/>
                </a:solidFill>
              </a:rPr>
              <a:t> </a:t>
            </a:r>
            <a:r>
              <a:rPr lang="es-MX" baseline="0" dirty="0" smtClean="0">
                <a:latin typeface="Calibri" panose="020F0502020204030204" pitchFamily="34" charset="0"/>
                <a:ea typeface="Calibri" panose="020F0502020204030204" pitchFamily="34" charset="0"/>
                <a:cs typeface="Times New Roman" panose="02020603050405020304" pitchFamily="18" charset="0"/>
              </a:rPr>
              <a:t>en el cuadrante </a:t>
            </a:r>
            <a:r>
              <a:rPr lang="es-MX" dirty="0" smtClean="0">
                <a:latin typeface="Calibri" panose="020F0502020204030204" pitchFamily="34" charset="0"/>
                <a:ea typeface="Calibri" panose="020F0502020204030204" pitchFamily="34" charset="0"/>
                <a:cs typeface="Times New Roman" panose="02020603050405020304" pitchFamily="18" charset="0"/>
              </a:rPr>
              <a:t>GG=Muy importantes. Tanto a nivel municipio como de entidad. </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27</a:t>
            </a:fld>
            <a:endParaRPr lang="es-MX" dirty="0"/>
          </a:p>
        </p:txBody>
      </p:sp>
    </p:spTree>
    <p:extLst>
      <p:ext uri="{BB962C8B-B14F-4D97-AF65-F5344CB8AC3E}">
        <p14:creationId xmlns:p14="http://schemas.microsoft.com/office/powerpoint/2010/main" val="36894696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muestran los municipios que sólo presentaron actividades productivas</a:t>
            </a:r>
            <a:r>
              <a:rPr lang="es-MX" baseline="0" dirty="0" smtClean="0"/>
              <a:t> en el año 2014. Se incorporaron con actividades poco importantes: </a:t>
            </a:r>
            <a:r>
              <a:rPr lang="es-MX" dirty="0" smtClean="0">
                <a:solidFill>
                  <a:schemeClr val="bg1"/>
                </a:solidFill>
              </a:rPr>
              <a:t>Elaboración de productos de panadería y tortillas y Fabricación de cemento y productos de concreto.</a:t>
            </a:r>
            <a:r>
              <a:rPr lang="es-MX" baseline="0" dirty="0" smtClean="0">
                <a:solidFill>
                  <a:schemeClr val="bg1"/>
                </a:solidFill>
              </a:rPr>
              <a:t> Como se puede observar, la actividad que es de suma importancia para un municipio, para otro no lo es. Por otra parte, se incorporan con actividades importantes para el municipio y para el Estado como: </a:t>
            </a:r>
            <a:r>
              <a:rPr lang="es-MX" dirty="0" smtClean="0">
                <a:solidFill>
                  <a:schemeClr val="bg1"/>
                </a:solidFill>
              </a:rPr>
              <a:t>Matanza empacado y procesamiento de carne de ganado aves y otros animales comestibles y Fabricación de productos a base de arcillas y minerales refractarios. </a:t>
            </a:r>
            <a:endParaRPr lang="es-MX"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28</a:t>
            </a:fld>
            <a:endParaRPr lang="es-MX" dirty="0"/>
          </a:p>
        </p:txBody>
      </p:sp>
    </p:spTree>
    <p:extLst>
      <p:ext uri="{BB962C8B-B14F-4D97-AF65-F5344CB8AC3E}">
        <p14:creationId xmlns:p14="http://schemas.microsoft.com/office/powerpoint/2010/main" val="24894218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presentan las conclusiones del</a:t>
            </a:r>
            <a:r>
              <a:rPr lang="es-MX" baseline="0" dirty="0" smtClean="0"/>
              <a:t> presente material. Se considera la importancia de identificar las aglomeraciones productivas para identificar la estructura económica de un espacio, en este caso el municipio y estado. Así mismo, se muestra la importancia de impulsar el crecimiento y desarrollo económico regional a través de la especialización y diversificación de las ramas productivas. </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29</a:t>
            </a:fld>
            <a:endParaRPr lang="es-MX" dirty="0"/>
          </a:p>
        </p:txBody>
      </p:sp>
    </p:spTree>
    <p:extLst>
      <p:ext uri="{BB962C8B-B14F-4D97-AF65-F5344CB8AC3E}">
        <p14:creationId xmlns:p14="http://schemas.microsoft.com/office/powerpoint/2010/main" val="4126903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baseline="0" dirty="0" smtClean="0"/>
              <a:t>Un problema que trata de resolver el área regional es la forma en que se bordan los problemas territoriales. Es por eso que s</a:t>
            </a:r>
            <a:r>
              <a:rPr lang="es-MX" dirty="0" smtClean="0"/>
              <a:t>e </a:t>
            </a:r>
            <a:r>
              <a:rPr lang="es-MX" dirty="0"/>
              <a:t>menciona </a:t>
            </a:r>
            <a:r>
              <a:rPr lang="es-MX" dirty="0" smtClean="0"/>
              <a:t>lo</a:t>
            </a:r>
            <a:r>
              <a:rPr lang="es-MX" baseline="0" dirty="0" smtClean="0"/>
              <a:t> importante que es </a:t>
            </a:r>
            <a:r>
              <a:rPr lang="es-MX" dirty="0" smtClean="0"/>
              <a:t>hacer el análisis </a:t>
            </a:r>
            <a:r>
              <a:rPr lang="es-MX" dirty="0"/>
              <a:t>a nivel local, pues es ahí en dónde se presentan los fenómenos económicos y sociales</a:t>
            </a:r>
            <a:r>
              <a:rPr lang="es-MX" dirty="0" smtClean="0"/>
              <a:t>.</a:t>
            </a:r>
            <a:r>
              <a:rPr lang="es-MX" baseline="0" dirty="0" smtClean="0"/>
              <a:t> </a:t>
            </a:r>
          </a:p>
        </p:txBody>
      </p:sp>
      <p:sp>
        <p:nvSpPr>
          <p:cNvPr id="4" name="Marcador de número de diapositiva 3"/>
          <p:cNvSpPr>
            <a:spLocks noGrp="1"/>
          </p:cNvSpPr>
          <p:nvPr>
            <p:ph type="sldNum" sz="quarter" idx="10"/>
          </p:nvPr>
        </p:nvSpPr>
        <p:spPr/>
        <p:txBody>
          <a:bodyPr/>
          <a:lstStyle/>
          <a:p>
            <a:fld id="{04B8474C-84FF-4420-AE85-901C4F3A16DD}" type="slidenum">
              <a:rPr lang="es-MX" smtClean="0"/>
              <a:t>3</a:t>
            </a:fld>
            <a:endParaRPr lang="es-MX" dirty="0"/>
          </a:p>
        </p:txBody>
      </p:sp>
    </p:spTree>
    <p:extLst>
      <p:ext uri="{BB962C8B-B14F-4D97-AF65-F5344CB8AC3E}">
        <p14:creationId xmlns:p14="http://schemas.microsoft.com/office/powerpoint/2010/main" val="35211281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muestran las fuentes</a:t>
            </a:r>
            <a:r>
              <a:rPr lang="es-MX" baseline="0" dirty="0" smtClean="0"/>
              <a:t> de información consultadas para la elaboración del material presentado. </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30</a:t>
            </a:fld>
            <a:endParaRPr lang="es-MX" dirty="0"/>
          </a:p>
        </p:txBody>
      </p:sp>
    </p:spTree>
    <p:extLst>
      <p:ext uri="{BB962C8B-B14F-4D97-AF65-F5344CB8AC3E}">
        <p14:creationId xmlns:p14="http://schemas.microsoft.com/office/powerpoint/2010/main" val="1255796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kern="1200" dirty="0">
                <a:solidFill>
                  <a:schemeClr val="tx1"/>
                </a:solidFill>
                <a:effectLst/>
                <a:latin typeface="+mn-lt"/>
                <a:ea typeface="+mn-ea"/>
                <a:cs typeface="+mn-cs"/>
              </a:rPr>
              <a:t>Desde esta perspectiva, las características que tienen los territorios se vuelven determinantes para la atracción de actividades y formación de aglomeraciones productivas</a:t>
            </a:r>
            <a:r>
              <a:rPr lang="es-MX" sz="1200" kern="1200" dirty="0" smtClean="0">
                <a:solidFill>
                  <a:schemeClr val="tx1"/>
                </a:solidFill>
                <a:effectLst/>
                <a:latin typeface="+mn-lt"/>
                <a:ea typeface="+mn-ea"/>
                <a:cs typeface="+mn-cs"/>
              </a:rPr>
              <a:t>. Cuánto más preparada esté una</a:t>
            </a:r>
            <a:r>
              <a:rPr lang="es-MX" sz="1200" kern="1200" baseline="0" dirty="0" smtClean="0">
                <a:solidFill>
                  <a:schemeClr val="tx1"/>
                </a:solidFill>
                <a:effectLst/>
                <a:latin typeface="+mn-lt"/>
                <a:ea typeface="+mn-ea"/>
                <a:cs typeface="+mn-cs"/>
              </a:rPr>
              <a:t> región, mayor serán los beneficios que pueda atraer, pero lograr esto no es tan sencillo pues se necesita de la cooperación de diferentes actores tanto del ámbito público como privado.</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4</a:t>
            </a:fld>
            <a:endParaRPr lang="es-MX" dirty="0"/>
          </a:p>
        </p:txBody>
      </p:sp>
    </p:spTree>
    <p:extLst>
      <p:ext uri="{BB962C8B-B14F-4D97-AF65-F5344CB8AC3E}">
        <p14:creationId xmlns:p14="http://schemas.microsoft.com/office/powerpoint/2010/main" val="233068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kern="1200" dirty="0">
                <a:solidFill>
                  <a:schemeClr val="tx1"/>
                </a:solidFill>
                <a:effectLst/>
                <a:latin typeface="+mn-lt"/>
                <a:ea typeface="+mn-ea"/>
                <a:cs typeface="+mn-cs"/>
              </a:rPr>
              <a:t>Con las aglomeraciones productivas se puede identificar la capacidad productiva de la región, en dónde los beneficios de dicha concentración se dan a través de una serie de sinergias y relaciones entre empresas como pueden ser: la transferencia de conocimiento, mejora en procesos productivos y la disminución de costos.</a:t>
            </a:r>
          </a:p>
          <a:p>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5</a:t>
            </a:fld>
            <a:endParaRPr lang="es-MX" dirty="0"/>
          </a:p>
        </p:txBody>
      </p:sp>
    </p:spTree>
    <p:extLst>
      <p:ext uri="{BB962C8B-B14F-4D97-AF65-F5344CB8AC3E}">
        <p14:creationId xmlns:p14="http://schemas.microsoft.com/office/powerpoint/2010/main" val="1537017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kern="1200" dirty="0">
                <a:solidFill>
                  <a:schemeClr val="tx1"/>
                </a:solidFill>
                <a:effectLst/>
                <a:latin typeface="+mn-lt"/>
                <a:ea typeface="+mn-ea"/>
                <a:cs typeface="+mn-cs"/>
              </a:rPr>
              <a:t>El problema de las aglomeraciones surge al momento de querer establecer </a:t>
            </a:r>
            <a:r>
              <a:rPr lang="es-MX" sz="1200" kern="1200" dirty="0" smtClean="0">
                <a:solidFill>
                  <a:schemeClr val="tx1"/>
                </a:solidFill>
                <a:effectLst/>
                <a:latin typeface="+mn-lt"/>
                <a:ea typeface="+mn-ea"/>
                <a:cs typeface="+mn-cs"/>
              </a:rPr>
              <a:t>dichas </a:t>
            </a:r>
            <a:r>
              <a:rPr lang="es-MX" sz="1200" kern="1200" dirty="0">
                <a:solidFill>
                  <a:schemeClr val="tx1"/>
                </a:solidFill>
                <a:effectLst/>
                <a:latin typeface="+mn-lt"/>
                <a:ea typeface="+mn-ea"/>
                <a:cs typeface="+mn-cs"/>
              </a:rPr>
              <a:t>relaciones ya que algunos territorios no tienen la capacidad para crear, atraer y asimilar nuevos procesos productivos. </a:t>
            </a:r>
            <a:r>
              <a:rPr lang="es-MX" sz="1200" kern="1200" baseline="0" dirty="0" smtClean="0">
                <a:solidFill>
                  <a:schemeClr val="tx1"/>
                </a:solidFill>
                <a:effectLst/>
                <a:latin typeface="+mn-lt"/>
                <a:ea typeface="+mn-ea"/>
                <a:cs typeface="+mn-cs"/>
              </a:rPr>
              <a:t> Estas limitaciones se deben a factores sociales, culturales y hasta en algunos casos a factores históricos. La capacidad de organizar y administrar juega un papel importante dentro de la formación de aglomeraciones productivas.</a:t>
            </a:r>
            <a:endParaRPr lang="es-MX" sz="1200" kern="1200" dirty="0">
              <a:solidFill>
                <a:schemeClr val="tx1"/>
              </a:solidFill>
              <a:effectLst/>
              <a:latin typeface="+mn-lt"/>
              <a:ea typeface="+mn-ea"/>
              <a:cs typeface="+mn-cs"/>
            </a:endParaRPr>
          </a:p>
          <a:p>
            <a:pPr algn="just"/>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6</a:t>
            </a:fld>
            <a:endParaRPr lang="es-MX" dirty="0"/>
          </a:p>
        </p:txBody>
      </p:sp>
    </p:spTree>
    <p:extLst>
      <p:ext uri="{BB962C8B-B14F-4D97-AF65-F5344CB8AC3E}">
        <p14:creationId xmlns:p14="http://schemas.microsoft.com/office/powerpoint/2010/main" val="425603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kern="1200" dirty="0">
                <a:solidFill>
                  <a:schemeClr val="tx1"/>
                </a:solidFill>
                <a:effectLst/>
                <a:latin typeface="+mn-lt"/>
                <a:ea typeface="+mn-ea"/>
                <a:cs typeface="+mn-cs"/>
              </a:rPr>
              <a:t>Para identificar las aglomeraciones, se utilizan tres técnicas: coeficiente de </a:t>
            </a:r>
            <a:r>
              <a:rPr lang="es-MX" sz="1200" kern="1200" dirty="0" smtClean="0">
                <a:solidFill>
                  <a:schemeClr val="tx1"/>
                </a:solidFill>
                <a:effectLst/>
                <a:latin typeface="+mn-lt"/>
                <a:ea typeface="+mn-ea"/>
                <a:cs typeface="+mn-cs"/>
              </a:rPr>
              <a:t>localización, </a:t>
            </a:r>
            <a:r>
              <a:rPr lang="es-MX" sz="1200" kern="1200" dirty="0">
                <a:solidFill>
                  <a:schemeClr val="tx1"/>
                </a:solidFill>
                <a:effectLst/>
                <a:latin typeface="+mn-lt"/>
                <a:ea typeface="+mn-ea"/>
                <a:cs typeface="+mn-cs"/>
              </a:rPr>
              <a:t>coeficiente de participación relativa y coeficiente de Hirscman-Herfindal modificado. </a:t>
            </a:r>
            <a:r>
              <a:rPr lang="es-MX" sz="1200" kern="1200" dirty="0" smtClean="0">
                <a:solidFill>
                  <a:schemeClr val="tx1"/>
                </a:solidFill>
                <a:effectLst/>
                <a:latin typeface="+mn-lt"/>
                <a:ea typeface="+mn-ea"/>
                <a:cs typeface="+mn-cs"/>
              </a:rPr>
              <a:t>El</a:t>
            </a:r>
            <a:r>
              <a:rPr lang="es-MX" sz="1200" kern="1200" baseline="0" dirty="0" smtClean="0">
                <a:solidFill>
                  <a:schemeClr val="tx1"/>
                </a:solidFill>
                <a:effectLst/>
                <a:latin typeface="+mn-lt"/>
                <a:ea typeface="+mn-ea"/>
                <a:cs typeface="+mn-cs"/>
              </a:rPr>
              <a:t> primer coeficiente indica la importancia de la actividad en el municipio cuando el valor es positivo. El segundo muestra si la actividad es importante a nivel estatal o a nivel municipal. El tercero indica la participación que tiene la actividad que se realiza en el municipio en la creación de empleo estatal.</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7</a:t>
            </a:fld>
            <a:endParaRPr lang="es-MX" dirty="0"/>
          </a:p>
        </p:txBody>
      </p:sp>
    </p:spTree>
    <p:extLst>
      <p:ext uri="{BB962C8B-B14F-4D97-AF65-F5344CB8AC3E}">
        <p14:creationId xmlns:p14="http://schemas.microsoft.com/office/powerpoint/2010/main" val="4094866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kern="1200" dirty="0" smtClean="0">
                <a:solidFill>
                  <a:schemeClr val="tx1"/>
                </a:solidFill>
                <a:effectLst/>
                <a:latin typeface="+mn-lt"/>
                <a:ea typeface="+mn-ea"/>
                <a:cs typeface="+mn-cs"/>
              </a:rPr>
              <a:t>Se aplica la técnica APL con el </a:t>
            </a:r>
            <a:r>
              <a:rPr lang="es-MX" sz="1200" kern="1200" dirty="0">
                <a:solidFill>
                  <a:schemeClr val="tx1"/>
                </a:solidFill>
                <a:effectLst/>
                <a:latin typeface="+mn-lt"/>
                <a:ea typeface="+mn-ea"/>
                <a:cs typeface="+mn-cs"/>
              </a:rPr>
              <a:t>objetivo </a:t>
            </a:r>
            <a:r>
              <a:rPr lang="es-MX" sz="1200" kern="1200" dirty="0" smtClean="0">
                <a:solidFill>
                  <a:schemeClr val="tx1"/>
                </a:solidFill>
                <a:effectLst/>
                <a:latin typeface="+mn-lt"/>
                <a:ea typeface="+mn-ea"/>
                <a:cs typeface="+mn-cs"/>
              </a:rPr>
              <a:t>de: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identificar </a:t>
            </a:r>
            <a:r>
              <a:rPr lang="es-MX" sz="1200" kern="1200" dirty="0">
                <a:solidFill>
                  <a:schemeClr val="tx1"/>
                </a:solidFill>
                <a:effectLst/>
                <a:latin typeface="+mn-lt"/>
                <a:ea typeface="+mn-ea"/>
                <a:cs typeface="+mn-cs"/>
              </a:rPr>
              <a:t>la clase de actividad industrial que predomina en la región, la importancia que tiene dicha actividad sobre la creación de empleo tanto a nivel estatal como a nivel municipal y </a:t>
            </a:r>
            <a:r>
              <a:rPr lang="es-MX" sz="1200" kern="1200" dirty="0" smtClean="0">
                <a:solidFill>
                  <a:schemeClr val="tx1"/>
                </a:solidFill>
                <a:effectLst/>
                <a:latin typeface="+mn-lt"/>
                <a:ea typeface="+mn-ea"/>
                <a:cs typeface="+mn-cs"/>
              </a:rPr>
              <a:t>para obtener la </a:t>
            </a:r>
            <a:r>
              <a:rPr lang="es-MX" sz="1200" kern="1200" dirty="0">
                <a:solidFill>
                  <a:schemeClr val="tx1"/>
                </a:solidFill>
                <a:effectLst/>
                <a:latin typeface="+mn-lt"/>
                <a:ea typeface="+mn-ea"/>
                <a:cs typeface="+mn-cs"/>
              </a:rPr>
              <a:t>formación de aglomeraciones productivas en los 10 municipios más importantes de Oaxaca para los años 2009 y </a:t>
            </a:r>
            <a:r>
              <a:rPr lang="es-MX" sz="1200" kern="1200" dirty="0" smtClean="0">
                <a:solidFill>
                  <a:schemeClr val="tx1"/>
                </a:solidFill>
                <a:effectLst/>
                <a:latin typeface="+mn-lt"/>
                <a:ea typeface="+mn-ea"/>
                <a:cs typeface="+mn-cs"/>
              </a:rPr>
              <a:t>2014.</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8</a:t>
            </a:fld>
            <a:endParaRPr lang="es-MX" dirty="0"/>
          </a:p>
        </p:txBody>
      </p:sp>
    </p:spTree>
    <p:extLst>
      <p:ext uri="{BB962C8B-B14F-4D97-AF65-F5344CB8AC3E}">
        <p14:creationId xmlns:p14="http://schemas.microsoft.com/office/powerpoint/2010/main" val="428985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Antes de comenzar a construir los coeficientes,</a:t>
            </a:r>
            <a:r>
              <a:rPr lang="es-MX" baseline="0" dirty="0" smtClean="0"/>
              <a:t> es importante conocer algunas características relevantes del Estado. Este paso es necesario para poder explicar la situación actual de Oaxaca y justificar o entender los resultados que se obtengan de los coeficientes. En primera instancia, se observa que el Estado genera pocas oportunidades de crecimiento y posee una fuerte dependencia hacia la economía nacional. Situación que limita la especialización y la diversificación de las actividades económicas.</a:t>
            </a:r>
            <a:endParaRPr lang="es-MX" dirty="0"/>
          </a:p>
        </p:txBody>
      </p:sp>
      <p:sp>
        <p:nvSpPr>
          <p:cNvPr id="4" name="Marcador de número de diapositiva 3"/>
          <p:cNvSpPr>
            <a:spLocks noGrp="1"/>
          </p:cNvSpPr>
          <p:nvPr>
            <p:ph type="sldNum" sz="quarter" idx="10"/>
          </p:nvPr>
        </p:nvSpPr>
        <p:spPr/>
        <p:txBody>
          <a:bodyPr/>
          <a:lstStyle/>
          <a:p>
            <a:fld id="{04B8474C-84FF-4420-AE85-901C4F3A16DD}" type="slidenum">
              <a:rPr lang="es-MX" smtClean="0"/>
              <a:t>9</a:t>
            </a:fld>
            <a:endParaRPr lang="es-MX" dirty="0"/>
          </a:p>
        </p:txBody>
      </p:sp>
    </p:spTree>
    <p:extLst>
      <p:ext uri="{BB962C8B-B14F-4D97-AF65-F5344CB8AC3E}">
        <p14:creationId xmlns:p14="http://schemas.microsoft.com/office/powerpoint/2010/main" val="14009141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1CB76B29-F9F8-4881-BC4B-E6BA7646FF5E}" type="datetime1">
              <a:rPr lang="en-US" smtClean="0"/>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79072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C2FBC022-AC8D-4C7B-AE06-53844E6E3C66}" type="datetime1">
              <a:rPr lang="en-US" smtClean="0"/>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216787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4" name="Date Placeholder 3"/>
          <p:cNvSpPr>
            <a:spLocks noGrp="1"/>
          </p:cNvSpPr>
          <p:nvPr>
            <p:ph type="dt" sz="half" idx="10"/>
          </p:nvPr>
        </p:nvSpPr>
        <p:spPr/>
        <p:txBody>
          <a:bodyPr/>
          <a:lstStyle/>
          <a:p>
            <a:fld id="{E3DE0D6D-05DB-407D-944B-B717A36F086B}" type="datetime1">
              <a:rPr lang="en-US" smtClean="0"/>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705795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4" name="Date Placeholder 3"/>
          <p:cNvSpPr>
            <a:spLocks noGrp="1"/>
          </p:cNvSpPr>
          <p:nvPr>
            <p:ph type="dt" sz="half" idx="10"/>
          </p:nvPr>
        </p:nvSpPr>
        <p:spPr/>
        <p:txBody>
          <a:bodyPr/>
          <a:lstStyle/>
          <a:p>
            <a:fld id="{05FEACE0-722D-4649-8DD7-6AC9B622808B}" type="datetime1">
              <a:rPr lang="en-US" smtClean="0"/>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7114286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5A1C2E5D-FAA6-43BB-A9C5-06E419B88A82}" type="datetime1">
              <a:rPr lang="en-US" smtClean="0"/>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129088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2F7DDB4-59B4-4254-9EA2-4DBB393E9048}" type="datetime1">
              <a:rPr lang="en-US" smtClean="0"/>
              <a:t>10/4/2017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2823516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69DBDBC-E76D-413D-AB40-4C66AB1BD90E}" type="datetime1">
              <a:rPr lang="en-US" smtClean="0"/>
              <a:t>10/4/2017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957732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5CF6C3D-2B3B-4922-A8D5-83C43563AFC5}" type="datetime1">
              <a:rPr lang="en-US" smtClean="0"/>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284302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913EB08-0E18-43AD-9F74-A509561EBD18}" type="datetime1">
              <a:rPr lang="en-US" smtClean="0"/>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694660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8706209-FF05-43C9-9613-12E67FFAFB46}" type="datetime1">
              <a:rPr lang="en-US" smtClean="0"/>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364596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44FD6FBB-B057-4505-8EDB-F88983AB4FE6}" type="datetime1">
              <a:rPr lang="en-US" smtClean="0"/>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384188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13E5308-B628-4F66-91E3-7135C67A4920}" type="datetime1">
              <a:rPr lang="en-US" smtClean="0"/>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598056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81CCAAB-61FB-473D-BBBD-D173682EFC3F}" type="datetime1">
              <a:rPr lang="en-US" smtClean="0"/>
              <a:t>10/4/2017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75424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0246695F-5342-4928-93D1-60162E400785}" type="datetime1">
              <a:rPr lang="en-US" smtClean="0"/>
              <a:t>10/4/2017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60790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A4CE603-481D-4812-B979-548A215FA956}" type="datetime1">
              <a:rPr lang="en-US" smtClean="0"/>
              <a:t>10/4/2017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796715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7" name="Date Placeholder 4"/>
          <p:cNvSpPr>
            <a:spLocks noGrp="1"/>
          </p:cNvSpPr>
          <p:nvPr>
            <p:ph type="dt" sz="half" idx="10"/>
          </p:nvPr>
        </p:nvSpPr>
        <p:spPr/>
        <p:txBody>
          <a:bodyPr/>
          <a:lstStyle/>
          <a:p>
            <a:fld id="{54E71EF5-2691-4396-8866-ED5617F493FE}" type="datetime1">
              <a:rPr lang="en-US" smtClean="0"/>
              <a:t>10/4/2017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434948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CC50ACBC-D3DE-43FE-A3A9-4BF590C7AE99}" type="datetime1">
              <a:rPr lang="en-US" smtClean="0"/>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535846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2D0D871-6FC8-422B-9950-16120FAAC2C4}" type="datetime1">
              <a:rPr lang="en-US" smtClean="0"/>
              <a:t>10/4/2017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309481566"/>
      </p:ext>
    </p:extLst>
  </p:cSld>
  <p:clrMap bg1="dk1" tx1="lt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7.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emf"/></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www.freepik.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www.iconfinder.com/" TargetMode="Externa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emf"/></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microsoft.com/office/2007/relationships/hdphoto" Target="../media/hdphoto3.wdp"/><Relationship Id="rId4" Type="http://schemas.openxmlformats.org/officeDocument/2006/relationships/diagramLayout" Target="../diagrams/layout1.xml"/><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4.wdp"/></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 xmlns:a16="http://schemas.microsoft.com/office/drawing/2014/main" id="{26BF341D-6697-469D-A8FB-1EAEBBFE9D59}"/>
              </a:ext>
            </a:extLst>
          </p:cNvPr>
          <p:cNvSpPr/>
          <p:nvPr/>
        </p:nvSpPr>
        <p:spPr>
          <a:xfrm>
            <a:off x="2061345" y="376808"/>
            <a:ext cx="8077200" cy="6817251"/>
          </a:xfrm>
          <a:prstGeom prst="rect">
            <a:avLst/>
          </a:prstGeom>
        </p:spPr>
        <p:txBody>
          <a:bodyPr wrap="square">
            <a:spAutoFit/>
          </a:bodyPr>
          <a:lstStyle/>
          <a:p>
            <a:pPr algn="ctr" defTabSz="685800"/>
            <a:r>
              <a:rPr lang="es-MX" sz="2300" b="1" i="1" dirty="0"/>
              <a:t>Universidad Autónoma del Estado de México</a:t>
            </a:r>
          </a:p>
          <a:p>
            <a:pPr algn="ctr" defTabSz="685800"/>
            <a:r>
              <a:rPr lang="es-MX" sz="2300" b="1" i="1" dirty="0"/>
              <a:t> Facultad de Economía</a:t>
            </a:r>
          </a:p>
          <a:p>
            <a:pPr algn="ctr" defTabSz="685800"/>
            <a:endParaRPr lang="es-MX" sz="2300" dirty="0"/>
          </a:p>
          <a:p>
            <a:pPr algn="ctr" defTabSz="685800">
              <a:defRPr/>
            </a:pPr>
            <a:r>
              <a:rPr lang="es-MX" sz="2300" kern="0" dirty="0"/>
              <a:t>Programa Educativo: Licenciatura en Economía</a:t>
            </a:r>
          </a:p>
          <a:p>
            <a:pPr algn="ctr" defTabSz="685800">
              <a:defRPr/>
            </a:pPr>
            <a:r>
              <a:rPr lang="es-MX" sz="2300" kern="0" dirty="0"/>
              <a:t>Unidad de Aprendizaje: Estructura Económica Regional</a:t>
            </a:r>
          </a:p>
          <a:p>
            <a:pPr algn="ctr" defTabSz="685800"/>
            <a:r>
              <a:rPr lang="es-MX" sz="2300" dirty="0" smtClean="0"/>
              <a:t>Diapositivas </a:t>
            </a:r>
            <a:r>
              <a:rPr lang="es-MX" sz="2300" dirty="0"/>
              <a:t>Unidad 4</a:t>
            </a:r>
          </a:p>
          <a:p>
            <a:pPr algn="ctr" defTabSz="685800"/>
            <a:endParaRPr lang="es-MX" sz="2300" dirty="0">
              <a:ea typeface="Verdana" panose="020B0604030504040204" pitchFamily="34" charset="0"/>
              <a:cs typeface="Verdana" panose="020B0604030504040204" pitchFamily="34" charset="0"/>
            </a:endParaRPr>
          </a:p>
          <a:p>
            <a:pPr algn="ctr" defTabSz="685800"/>
            <a:r>
              <a:rPr lang="es-MX" sz="2300" dirty="0">
                <a:ea typeface="Verdana" panose="020B0604030504040204" pitchFamily="34" charset="0"/>
                <a:cs typeface="Verdana" panose="020B0604030504040204" pitchFamily="34" charset="0"/>
              </a:rPr>
              <a:t>Tema 7: </a:t>
            </a:r>
          </a:p>
          <a:p>
            <a:pPr algn="ctr" defTabSz="685800"/>
            <a:r>
              <a:rPr lang="es-MX" sz="2300" b="1" dirty="0">
                <a:ea typeface="Verdana" panose="020B0604030504040204" pitchFamily="34" charset="0"/>
                <a:cs typeface="Verdana" panose="020B0604030504040204" pitchFamily="34" charset="0"/>
              </a:rPr>
              <a:t> APLICACIÓN DE LA TÉCNICA PARA LA IDENTIFICACIÓN DE LAS AGLOMERACIONES PRODUCTIVAS LOCALES (APL)</a:t>
            </a:r>
          </a:p>
          <a:p>
            <a:pPr algn="ctr" defTabSz="685800"/>
            <a:endParaRPr lang="en-US" sz="2300" b="1" cap="small" dirty="0">
              <a:ea typeface="Verdana" panose="020B0604030504040204" pitchFamily="34" charset="0"/>
              <a:cs typeface="Verdana" panose="020B0604030504040204" pitchFamily="34" charset="0"/>
            </a:endParaRPr>
          </a:p>
          <a:p>
            <a:pPr algn="ctr" defTabSz="685800">
              <a:defRPr/>
            </a:pPr>
            <a:r>
              <a:rPr lang="es-MX" sz="2300" kern="0" smtClean="0"/>
              <a:t>Créditos </a:t>
            </a:r>
            <a:r>
              <a:rPr lang="es-MX" sz="2300" kern="0" dirty="0"/>
              <a:t>Institucionales : 10</a:t>
            </a:r>
          </a:p>
          <a:p>
            <a:pPr algn="ctr" defTabSz="685800">
              <a:defRPr/>
            </a:pPr>
            <a:r>
              <a:rPr lang="es-ES" sz="2300" kern="0" dirty="0"/>
              <a:t>Clave: L43063</a:t>
            </a:r>
          </a:p>
          <a:p>
            <a:pPr algn="ctr" defTabSz="685800">
              <a:defRPr/>
            </a:pPr>
            <a:endParaRPr lang="es-MX" sz="2300" b="1" i="1" dirty="0"/>
          </a:p>
          <a:p>
            <a:pPr algn="ctr" defTabSz="685800">
              <a:defRPr/>
            </a:pPr>
            <a:r>
              <a:rPr lang="es-MX" sz="2300" b="1" i="1" dirty="0"/>
              <a:t>Dr. Oscar Manuel Rodríguez Pichardo</a:t>
            </a:r>
          </a:p>
          <a:p>
            <a:pPr algn="ctr" defTabSz="685800">
              <a:defRPr/>
            </a:pPr>
            <a:r>
              <a:rPr lang="en-US" sz="2300" i="1" dirty="0"/>
              <a:t>Agosto 2017</a:t>
            </a:r>
            <a:endParaRPr lang="es-MX" sz="2300" i="1" dirty="0"/>
          </a:p>
          <a:p>
            <a:pPr algn="ctr" defTabSz="685800">
              <a:defRPr/>
            </a:pPr>
            <a:endParaRPr lang="es-MX" sz="2300" b="1" kern="0" dirty="0"/>
          </a:p>
          <a:p>
            <a:pPr algn="ctr" defTabSz="685800"/>
            <a:endParaRPr lang="en-US" sz="2300" b="1" cap="small" dirty="0">
              <a:ea typeface="Verdana" pitchFamily="34" charset="0"/>
              <a:cs typeface="Verdana" pitchFamily="34" charset="0"/>
            </a:endParaRPr>
          </a:p>
        </p:txBody>
      </p:sp>
      <p:pic>
        <p:nvPicPr>
          <p:cNvPr id="6" name="36 Imagen" descr="logo a color UAEM.JPG">
            <a:extLst>
              <a:ext uri="{FF2B5EF4-FFF2-40B4-BE49-F238E27FC236}">
                <a16:creationId xmlns="" xmlns:a16="http://schemas.microsoft.com/office/drawing/2014/main" id="{69EE39F7-5DA7-495D-BA9D-F466C90D9B16}"/>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728662" y="189839"/>
            <a:ext cx="1623195" cy="1260135"/>
          </a:xfrm>
          <a:prstGeom prst="rect">
            <a:avLst/>
          </a:prstGeom>
        </p:spPr>
      </p:pic>
      <p:cxnSp>
        <p:nvCxnSpPr>
          <p:cNvPr id="9" name="Conector recto 8">
            <a:extLst>
              <a:ext uri="{FF2B5EF4-FFF2-40B4-BE49-F238E27FC236}">
                <a16:creationId xmlns="" xmlns:a16="http://schemas.microsoft.com/office/drawing/2014/main" id="{B47A11FC-87FB-45E9-B1B7-C6317FAE35F7}"/>
              </a:ext>
            </a:extLst>
          </p:cNvPr>
          <p:cNvCxnSpPr/>
          <p:nvPr/>
        </p:nvCxnSpPr>
        <p:spPr>
          <a:xfrm>
            <a:off x="2642370" y="1351066"/>
            <a:ext cx="6915150" cy="0"/>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0" name="Conector recto 9">
            <a:extLst>
              <a:ext uri="{FF2B5EF4-FFF2-40B4-BE49-F238E27FC236}">
                <a16:creationId xmlns="" xmlns:a16="http://schemas.microsoft.com/office/drawing/2014/main" id="{B7AD9202-14BF-4EF7-8A99-02C2295A1F30}"/>
              </a:ext>
            </a:extLst>
          </p:cNvPr>
          <p:cNvCxnSpPr/>
          <p:nvPr/>
        </p:nvCxnSpPr>
        <p:spPr>
          <a:xfrm>
            <a:off x="2642370" y="5709787"/>
            <a:ext cx="6915150" cy="0"/>
          </a:xfrm>
          <a:prstGeom prst="line">
            <a:avLst/>
          </a:prstGeom>
          <a:ln/>
        </p:spPr>
        <p:style>
          <a:lnRef idx="3">
            <a:schemeClr val="accent1"/>
          </a:lnRef>
          <a:fillRef idx="0">
            <a:schemeClr val="accent1"/>
          </a:fillRef>
          <a:effectRef idx="2">
            <a:schemeClr val="accent1"/>
          </a:effectRef>
          <a:fontRef idx="minor">
            <a:schemeClr val="tx1"/>
          </a:fontRef>
        </p:style>
      </p:cxnSp>
      <p:sp>
        <p:nvSpPr>
          <p:cNvPr id="2" name="Marcador de número de diapositiva 1">
            <a:extLst>
              <a:ext uri="{FF2B5EF4-FFF2-40B4-BE49-F238E27FC236}">
                <a16:creationId xmlns="" xmlns:a16="http://schemas.microsoft.com/office/drawing/2014/main" id="{B75CBEE9-9634-49C4-A6A2-DC800EE94E1C}"/>
              </a:ext>
            </a:extLst>
          </p:cNvPr>
          <p:cNvSpPr>
            <a:spLocks noGrp="1"/>
          </p:cNvSpPr>
          <p:nvPr>
            <p:ph type="sldNum" sz="quarter" idx="12"/>
          </p:nvPr>
        </p:nvSpPr>
        <p:spPr/>
        <p:txBody>
          <a:bodyPr/>
          <a:lstStyle/>
          <a:p>
            <a:fld id="{6D22F896-40B5-4ADD-8801-0D06FADFA095}" type="slidenum">
              <a:rPr lang="en-US" smtClean="0"/>
              <a:pPr/>
              <a:t>1</a:t>
            </a:fld>
            <a:endParaRPr lang="en-US" dirty="0"/>
          </a:p>
        </p:txBody>
      </p:sp>
      <p:sp>
        <p:nvSpPr>
          <p:cNvPr id="4" name="Rectángulo 3">
            <a:extLst>
              <a:ext uri="{FF2B5EF4-FFF2-40B4-BE49-F238E27FC236}">
                <a16:creationId xmlns="" xmlns:a16="http://schemas.microsoft.com/office/drawing/2014/main" id="{387DFC93-A877-4C99-92AC-F2C053667463}"/>
              </a:ext>
            </a:extLst>
          </p:cNvPr>
          <p:cNvSpPr/>
          <p:nvPr/>
        </p:nvSpPr>
        <p:spPr>
          <a:xfrm>
            <a:off x="10400914" y="0"/>
            <a:ext cx="502613" cy="1191491"/>
          </a:xfrm>
          <a:prstGeom prst="rect">
            <a:avLst/>
          </a:prstGeom>
          <a:solidFill>
            <a:srgbClr val="1647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 xmlns:a16="http://schemas.microsoft.com/office/drawing/2014/main" id="{E5166C59-DFBC-44BF-8368-17AA80BA375C}"/>
              </a:ext>
            </a:extLst>
          </p:cNvPr>
          <p:cNvSpPr/>
          <p:nvPr/>
        </p:nvSpPr>
        <p:spPr>
          <a:xfrm>
            <a:off x="10400915" y="0"/>
            <a:ext cx="904336" cy="1191491"/>
          </a:xfrm>
          <a:prstGeom prst="rect">
            <a:avLst/>
          </a:prstGeom>
          <a:solidFill>
            <a:srgbClr val="0C3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7" name="Picture 3" descr="http://www.uaemex.mx/feconomia/marcos/EscudoEc.jpg">
            <a:extLst>
              <a:ext uri="{FF2B5EF4-FFF2-40B4-BE49-F238E27FC236}">
                <a16:creationId xmlns="" xmlns:a16="http://schemas.microsoft.com/office/drawing/2014/main" id="{D6F4A4B7-B7A9-45B7-9212-F02716CE20A2}"/>
              </a:ext>
            </a:extLst>
          </p:cNvPr>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9836523" y="277900"/>
            <a:ext cx="1354216" cy="1073166"/>
          </a:xfrm>
          <a:prstGeom prst="rect">
            <a:avLst/>
          </a:prstGeom>
          <a:noFill/>
          <a:ln w="9525">
            <a:noFill/>
            <a:miter lim="800000"/>
            <a:headEnd/>
            <a:tailEnd/>
          </a:ln>
        </p:spPr>
      </p:pic>
    </p:spTree>
    <p:extLst>
      <p:ext uri="{BB962C8B-B14F-4D97-AF65-F5344CB8AC3E}">
        <p14:creationId xmlns:p14="http://schemas.microsoft.com/office/powerpoint/2010/main" val="61086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19AAE05-4640-484D-BEF6-BCDB4ED5DE41}"/>
              </a:ext>
            </a:extLst>
          </p:cNvPr>
          <p:cNvSpPr>
            <a:spLocks noGrp="1"/>
          </p:cNvSpPr>
          <p:nvPr>
            <p:ph type="title"/>
          </p:nvPr>
        </p:nvSpPr>
        <p:spPr/>
        <p:txBody>
          <a:bodyPr/>
          <a:lstStyle/>
          <a:p>
            <a:r>
              <a:rPr lang="en-US" sz="3200" b="1" dirty="0">
                <a:solidFill>
                  <a:schemeClr val="accent3"/>
                </a:solidFill>
              </a:rPr>
              <a:t>Caracter</a:t>
            </a:r>
            <a:r>
              <a:rPr lang="es-MX" sz="3200" b="1" dirty="0">
                <a:solidFill>
                  <a:schemeClr val="accent3"/>
                </a:solidFill>
              </a:rPr>
              <a:t>ísticas del Estado </a:t>
            </a:r>
            <a:endParaRPr lang="es-MX" sz="3200" dirty="0">
              <a:solidFill>
                <a:schemeClr val="accent3"/>
              </a:solidFill>
            </a:endParaRPr>
          </a:p>
        </p:txBody>
      </p:sp>
      <p:sp>
        <p:nvSpPr>
          <p:cNvPr id="3" name="Marcador de contenido 2">
            <a:extLst>
              <a:ext uri="{FF2B5EF4-FFF2-40B4-BE49-F238E27FC236}">
                <a16:creationId xmlns="" xmlns:a16="http://schemas.microsoft.com/office/drawing/2014/main" id="{45EDCA00-C30F-405E-A42E-17AA0A5A0689}"/>
              </a:ext>
            </a:extLst>
          </p:cNvPr>
          <p:cNvSpPr>
            <a:spLocks noGrp="1"/>
          </p:cNvSpPr>
          <p:nvPr>
            <p:ph idx="1"/>
          </p:nvPr>
        </p:nvSpPr>
        <p:spPr>
          <a:xfrm>
            <a:off x="1103312" y="1320800"/>
            <a:ext cx="8946541" cy="4927599"/>
          </a:xfrm>
        </p:spPr>
        <p:txBody>
          <a:bodyPr>
            <a:normAutofit fontScale="85000" lnSpcReduction="10000"/>
          </a:bodyPr>
          <a:lstStyle/>
          <a:p>
            <a:pPr algn="just">
              <a:lnSpc>
                <a:spcPct val="160000"/>
              </a:lnSpc>
            </a:pPr>
            <a:r>
              <a:rPr lang="es-MX" dirty="0"/>
              <a:t>Uno de los grandes problemas es la cantidad de flujos migratorios que se presentan cada año. El hecho de que los jóvenes (que se encuentran en edad de trabajar) abandonen su lugar de origen, hace de los municipios lugares menos productivos.</a:t>
            </a:r>
          </a:p>
          <a:p>
            <a:pPr algn="just">
              <a:lnSpc>
                <a:spcPct val="160000"/>
              </a:lnSpc>
            </a:pPr>
            <a:endParaRPr lang="es-MX" dirty="0"/>
          </a:p>
          <a:p>
            <a:pPr algn="just">
              <a:lnSpc>
                <a:spcPct val="160000"/>
              </a:lnSpc>
            </a:pPr>
            <a:r>
              <a:rPr lang="es-MX" dirty="0"/>
              <a:t>Las actividades en donde se concentra la mayor parte de la población trabajadora son actividades de bajo impacto, en donde no existe una formación y reproducción de capital, siendo las empresas pequeñas las más predominantes. Así, en el Estado es más fácil dedicarse al comercio y a los servicios que ser productores, por lo que al no poder generar cadenas de valor rezaga por completo toda la actividad económica y social de Oaxaca.</a:t>
            </a:r>
          </a:p>
          <a:p>
            <a:pPr algn="just"/>
            <a:endParaRPr lang="es-MX" dirty="0"/>
          </a:p>
        </p:txBody>
      </p:sp>
      <p:sp>
        <p:nvSpPr>
          <p:cNvPr id="4" name="Marcador de número de diapositiva 3">
            <a:extLst>
              <a:ext uri="{FF2B5EF4-FFF2-40B4-BE49-F238E27FC236}">
                <a16:creationId xmlns="" xmlns:a16="http://schemas.microsoft.com/office/drawing/2014/main" id="{8485A946-5450-4633-A4DF-A5998A18DCA9}"/>
              </a:ext>
            </a:extLst>
          </p:cNvPr>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34352689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0CBAECD-6343-420E-A8E0-FDB6C0639392}"/>
              </a:ext>
            </a:extLst>
          </p:cNvPr>
          <p:cNvSpPr>
            <a:spLocks noGrp="1"/>
          </p:cNvSpPr>
          <p:nvPr>
            <p:ph type="title"/>
          </p:nvPr>
        </p:nvSpPr>
        <p:spPr/>
        <p:txBody>
          <a:bodyPr/>
          <a:lstStyle/>
          <a:p>
            <a:r>
              <a:rPr lang="es-MX" b="1" dirty="0">
                <a:solidFill>
                  <a:schemeClr val="accent1"/>
                </a:solidFill>
              </a:rPr>
              <a:t>Metodología</a:t>
            </a:r>
          </a:p>
        </p:txBody>
      </p:sp>
      <p:sp>
        <p:nvSpPr>
          <p:cNvPr id="3" name="Marcador de contenido 2">
            <a:extLst>
              <a:ext uri="{FF2B5EF4-FFF2-40B4-BE49-F238E27FC236}">
                <a16:creationId xmlns="" xmlns:a16="http://schemas.microsoft.com/office/drawing/2014/main" id="{642C502C-6C30-420A-AD1C-E6940D3DBC98}"/>
              </a:ext>
            </a:extLst>
          </p:cNvPr>
          <p:cNvSpPr>
            <a:spLocks noGrp="1"/>
          </p:cNvSpPr>
          <p:nvPr>
            <p:ph idx="1"/>
          </p:nvPr>
        </p:nvSpPr>
        <p:spPr>
          <a:xfrm>
            <a:off x="646111" y="1536099"/>
            <a:ext cx="10087427" cy="634298"/>
          </a:xfrm>
        </p:spPr>
        <p:txBody>
          <a:bodyPr>
            <a:normAutofit/>
          </a:bodyPr>
          <a:lstStyle/>
          <a:p>
            <a:pPr marL="0" indent="0" algn="just">
              <a:buNone/>
            </a:pPr>
            <a:r>
              <a:rPr lang="es-MX" sz="3200" b="1" dirty="0">
                <a:solidFill>
                  <a:schemeClr val="accent3"/>
                </a:solidFill>
              </a:rPr>
              <a:t>Fuentes de información</a:t>
            </a:r>
          </a:p>
        </p:txBody>
      </p:sp>
      <p:sp>
        <p:nvSpPr>
          <p:cNvPr id="4" name="Marcador de número de diapositiva 3">
            <a:extLst>
              <a:ext uri="{FF2B5EF4-FFF2-40B4-BE49-F238E27FC236}">
                <a16:creationId xmlns="" xmlns:a16="http://schemas.microsoft.com/office/drawing/2014/main" id="{95D63D1F-BA77-4387-A7AB-10B87BA7EBE2}"/>
              </a:ext>
            </a:extLst>
          </p:cNvPr>
          <p:cNvSpPr>
            <a:spLocks noGrp="1"/>
          </p:cNvSpPr>
          <p:nvPr>
            <p:ph type="sldNum" sz="quarter" idx="12"/>
          </p:nvPr>
        </p:nvSpPr>
        <p:spPr/>
        <p:txBody>
          <a:bodyPr/>
          <a:lstStyle/>
          <a:p>
            <a:fld id="{D57F1E4F-1CFF-5643-939E-02111984F565}" type="slidenum">
              <a:rPr lang="en-US" smtClean="0"/>
              <a:t>11</a:t>
            </a:fld>
            <a:endParaRPr lang="en-US" dirty="0"/>
          </a:p>
        </p:txBody>
      </p:sp>
      <p:pic>
        <p:nvPicPr>
          <p:cNvPr id="5122" name="Picture 2" descr="document, file, notes, reminder, todo icon">
            <a:extLst>
              <a:ext uri="{FF2B5EF4-FFF2-40B4-BE49-F238E27FC236}">
                <a16:creationId xmlns="" xmlns:a16="http://schemas.microsoft.com/office/drawing/2014/main" id="{272F9257-C0B3-402A-BE63-6DEF028C15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3712" y="2325931"/>
            <a:ext cx="2955773" cy="343944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 xmlns:a16="http://schemas.microsoft.com/office/drawing/2014/main" id="{F2D2C849-DCFE-4E2F-9BCB-FF234B59FC9D}"/>
              </a:ext>
            </a:extLst>
          </p:cNvPr>
          <p:cNvSpPr/>
          <p:nvPr/>
        </p:nvSpPr>
        <p:spPr>
          <a:xfrm>
            <a:off x="4675639" y="2238228"/>
            <a:ext cx="6096000" cy="3816429"/>
          </a:xfrm>
          <a:prstGeom prst="rect">
            <a:avLst/>
          </a:prstGeom>
        </p:spPr>
        <p:txBody>
          <a:bodyPr>
            <a:spAutoFit/>
          </a:bodyPr>
          <a:lstStyle/>
          <a:p>
            <a:pPr algn="just"/>
            <a:r>
              <a:rPr lang="es-MX" sz="2200" dirty="0"/>
              <a:t>Los datos utilizados pertenecen al Censo Económico 2009 y 	2014, generado 	por el Instituto Nacional de Estadística y Geografía (INEGI)</a:t>
            </a:r>
          </a:p>
          <a:p>
            <a:pPr algn="just"/>
            <a:endParaRPr lang="es-MX" sz="2200" dirty="0"/>
          </a:p>
          <a:p>
            <a:pPr algn="just"/>
            <a:r>
              <a:rPr lang="es-MX" sz="2200" dirty="0"/>
              <a:t>Para el análisis se consideran los datos de la industria 	manufacturera (sector 	31-33) por subsector y rama 	correspondientes al Estado de Oaxaca y de 	forma particular a los diez municipios más importantes en el Estado</a:t>
            </a:r>
          </a:p>
        </p:txBody>
      </p:sp>
    </p:spTree>
    <p:extLst>
      <p:ext uri="{BB962C8B-B14F-4D97-AF65-F5344CB8AC3E}">
        <p14:creationId xmlns:p14="http://schemas.microsoft.com/office/powerpoint/2010/main" val="31167677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 xmlns:a16="http://schemas.microsoft.com/office/drawing/2014/main" id="{5E423A50-031C-4522-8383-F936999F04B5}"/>
              </a:ext>
            </a:extLst>
          </p:cNvPr>
          <p:cNvSpPr>
            <a:spLocks noGrp="1"/>
          </p:cNvSpPr>
          <p:nvPr>
            <p:ph type="sldNum" sz="quarter" idx="12"/>
          </p:nvPr>
        </p:nvSpPr>
        <p:spPr/>
        <p:txBody>
          <a:bodyPr/>
          <a:lstStyle/>
          <a:p>
            <a:fld id="{D57F1E4F-1CFF-5643-939E-02111984F565}" type="slidenum">
              <a:rPr lang="en-US" smtClean="0"/>
              <a:t>12</a:t>
            </a:fld>
            <a:endParaRPr lang="en-US" dirty="0"/>
          </a:p>
        </p:txBody>
      </p:sp>
      <p:graphicFrame>
        <p:nvGraphicFramePr>
          <p:cNvPr id="8" name="Diagrama 7">
            <a:extLst>
              <a:ext uri="{FF2B5EF4-FFF2-40B4-BE49-F238E27FC236}">
                <a16:creationId xmlns="" xmlns:a16="http://schemas.microsoft.com/office/drawing/2014/main" id="{AB0BFA0C-EAF8-4F80-AFD7-612558109AB6}"/>
              </a:ext>
            </a:extLst>
          </p:cNvPr>
          <p:cNvGraphicFramePr/>
          <p:nvPr>
            <p:extLst>
              <p:ext uri="{D42A27DB-BD31-4B8C-83A1-F6EECF244321}">
                <p14:modId xmlns:p14="http://schemas.microsoft.com/office/powerpoint/2010/main" val="2906577904"/>
              </p:ext>
            </p:extLst>
          </p:nvPr>
        </p:nvGraphicFramePr>
        <p:xfrm>
          <a:off x="-758890" y="511346"/>
          <a:ext cx="10811294" cy="58894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ángulo 8">
            <a:extLst>
              <a:ext uri="{FF2B5EF4-FFF2-40B4-BE49-F238E27FC236}">
                <a16:creationId xmlns="" xmlns:a16="http://schemas.microsoft.com/office/drawing/2014/main" id="{055FA333-3472-4231-A9B4-543F7555ECF7}"/>
              </a:ext>
            </a:extLst>
          </p:cNvPr>
          <p:cNvSpPr/>
          <p:nvPr/>
        </p:nvSpPr>
        <p:spPr>
          <a:xfrm>
            <a:off x="10505625" y="1343809"/>
            <a:ext cx="514885" cy="4401205"/>
          </a:xfrm>
          <a:prstGeom prst="rect">
            <a:avLst/>
          </a:prstGeom>
          <a:noFill/>
        </p:spPr>
        <p:txBody>
          <a:bodyPr wrap="none" lIns="91440" tIns="45720" rIns="91440" bIns="45720">
            <a:spAutoFit/>
          </a:bodyPr>
          <a:lstStyle/>
          <a:p>
            <a:pPr algn="ctr"/>
            <a:r>
              <a:rPr lang="es-ES" sz="2800" b="1" cap="none" spc="0" dirty="0">
                <a:ln w="0"/>
                <a:solidFill>
                  <a:schemeClr val="accent1"/>
                </a:solidFill>
                <a:effectLst>
                  <a:outerShdw blurRad="38100" dist="25400" dir="5400000" algn="ctr" rotWithShape="0">
                    <a:srgbClr val="6E747A">
                      <a:alpha val="43000"/>
                    </a:srgbClr>
                  </a:outerShdw>
                </a:effectLst>
              </a:rPr>
              <a:t>M</a:t>
            </a:r>
          </a:p>
          <a:p>
            <a:pPr algn="ctr"/>
            <a:r>
              <a:rPr lang="es-ES" sz="2800" b="1" dirty="0">
                <a:ln w="0"/>
                <a:solidFill>
                  <a:schemeClr val="accent1"/>
                </a:solidFill>
                <a:effectLst>
                  <a:outerShdw blurRad="38100" dist="25400" dir="5400000" algn="ctr" rotWithShape="0">
                    <a:srgbClr val="6E747A">
                      <a:alpha val="43000"/>
                    </a:srgbClr>
                  </a:outerShdw>
                </a:effectLst>
              </a:rPr>
              <a:t>U</a:t>
            </a:r>
          </a:p>
          <a:p>
            <a:pPr algn="ctr"/>
            <a:r>
              <a:rPr lang="es-ES" sz="2800" b="1" cap="none" spc="0" dirty="0">
                <a:ln w="0"/>
                <a:solidFill>
                  <a:schemeClr val="accent1"/>
                </a:solidFill>
                <a:effectLst>
                  <a:outerShdw blurRad="38100" dist="25400" dir="5400000" algn="ctr" rotWithShape="0">
                    <a:srgbClr val="6E747A">
                      <a:alpha val="43000"/>
                    </a:srgbClr>
                  </a:outerShdw>
                </a:effectLst>
              </a:rPr>
              <a:t>N</a:t>
            </a:r>
          </a:p>
          <a:p>
            <a:pPr algn="ctr"/>
            <a:r>
              <a:rPr lang="es-ES" sz="2800" b="1" dirty="0">
                <a:ln w="0"/>
                <a:solidFill>
                  <a:schemeClr val="accent1"/>
                </a:solidFill>
                <a:effectLst>
                  <a:outerShdw blurRad="38100" dist="25400" dir="5400000" algn="ctr" rotWithShape="0">
                    <a:srgbClr val="6E747A">
                      <a:alpha val="43000"/>
                    </a:srgbClr>
                  </a:outerShdw>
                </a:effectLst>
              </a:rPr>
              <a:t>I</a:t>
            </a:r>
          </a:p>
          <a:p>
            <a:pPr algn="ctr"/>
            <a:r>
              <a:rPr lang="es-ES" sz="2800" b="1" cap="none" spc="0" dirty="0">
                <a:ln w="0"/>
                <a:solidFill>
                  <a:schemeClr val="accent1"/>
                </a:solidFill>
                <a:effectLst>
                  <a:outerShdw blurRad="38100" dist="25400" dir="5400000" algn="ctr" rotWithShape="0">
                    <a:srgbClr val="6E747A">
                      <a:alpha val="43000"/>
                    </a:srgbClr>
                  </a:outerShdw>
                </a:effectLst>
              </a:rPr>
              <a:t>C</a:t>
            </a:r>
          </a:p>
          <a:p>
            <a:pPr algn="ctr"/>
            <a:r>
              <a:rPr lang="es-ES" sz="2800" b="1" dirty="0">
                <a:ln w="0"/>
                <a:solidFill>
                  <a:schemeClr val="accent1"/>
                </a:solidFill>
                <a:effectLst>
                  <a:outerShdw blurRad="38100" dist="25400" dir="5400000" algn="ctr" rotWithShape="0">
                    <a:srgbClr val="6E747A">
                      <a:alpha val="43000"/>
                    </a:srgbClr>
                  </a:outerShdw>
                </a:effectLst>
              </a:rPr>
              <a:t>I</a:t>
            </a:r>
          </a:p>
          <a:p>
            <a:pPr algn="ctr"/>
            <a:r>
              <a:rPr lang="es-ES" sz="2800" b="1" cap="none" spc="0" dirty="0">
                <a:ln w="0"/>
                <a:solidFill>
                  <a:schemeClr val="accent1"/>
                </a:solidFill>
                <a:effectLst>
                  <a:outerShdw blurRad="38100" dist="25400" dir="5400000" algn="ctr" rotWithShape="0">
                    <a:srgbClr val="6E747A">
                      <a:alpha val="43000"/>
                    </a:srgbClr>
                  </a:outerShdw>
                </a:effectLst>
              </a:rPr>
              <a:t>P</a:t>
            </a:r>
          </a:p>
          <a:p>
            <a:pPr algn="ctr"/>
            <a:r>
              <a:rPr lang="es-ES" sz="2800" b="1" dirty="0">
                <a:ln w="0"/>
                <a:solidFill>
                  <a:schemeClr val="accent1"/>
                </a:solidFill>
                <a:effectLst>
                  <a:outerShdw blurRad="38100" dist="25400" dir="5400000" algn="ctr" rotWithShape="0">
                    <a:srgbClr val="6E747A">
                      <a:alpha val="43000"/>
                    </a:srgbClr>
                  </a:outerShdw>
                </a:effectLst>
              </a:rPr>
              <a:t>I</a:t>
            </a:r>
          </a:p>
          <a:p>
            <a:pPr algn="ctr"/>
            <a:r>
              <a:rPr lang="es-ES" sz="2800" b="1" cap="none" spc="0" dirty="0">
                <a:ln w="0"/>
                <a:solidFill>
                  <a:schemeClr val="accent1"/>
                </a:solidFill>
                <a:effectLst>
                  <a:outerShdw blurRad="38100" dist="25400" dir="5400000" algn="ctr" rotWithShape="0">
                    <a:srgbClr val="6E747A">
                      <a:alpha val="43000"/>
                    </a:srgbClr>
                  </a:outerShdw>
                </a:effectLst>
              </a:rPr>
              <a:t>O</a:t>
            </a:r>
          </a:p>
          <a:p>
            <a:pPr algn="ctr"/>
            <a:r>
              <a:rPr lang="es-ES" sz="2800" b="1" dirty="0">
                <a:ln w="0"/>
                <a:solidFill>
                  <a:schemeClr val="accent1"/>
                </a:solidFill>
                <a:effectLst>
                  <a:outerShdw blurRad="38100" dist="25400" dir="5400000" algn="ctr" rotWithShape="0">
                    <a:srgbClr val="6E747A">
                      <a:alpha val="43000"/>
                    </a:srgbClr>
                  </a:outerShdw>
                </a:effectLst>
              </a:rPr>
              <a:t>S</a:t>
            </a:r>
            <a:endParaRPr lang="es-ES" sz="2800" b="1"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2368818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 xmlns:a16="http://schemas.microsoft.com/office/drawing/2014/main" id="{E26CC4C4-45DC-41DC-82F2-425E650EA0C3}"/>
              </a:ext>
            </a:extLst>
          </p:cNvPr>
          <p:cNvSpPr>
            <a:spLocks noGrp="1"/>
          </p:cNvSpPr>
          <p:nvPr>
            <p:ph type="sldNum" sz="quarter" idx="12"/>
          </p:nvPr>
        </p:nvSpPr>
        <p:spPr/>
        <p:txBody>
          <a:bodyPr/>
          <a:lstStyle/>
          <a:p>
            <a:fld id="{D57F1E4F-1CFF-5643-939E-02111984F565}" type="slidenum">
              <a:rPr lang="en-US" smtClean="0"/>
              <a:t>13</a:t>
            </a:fld>
            <a:endParaRPr lang="en-US" dirty="0"/>
          </a:p>
        </p:txBody>
      </p:sp>
      <p:graphicFrame>
        <p:nvGraphicFramePr>
          <p:cNvPr id="7" name="Diagrama 6">
            <a:extLst>
              <a:ext uri="{FF2B5EF4-FFF2-40B4-BE49-F238E27FC236}">
                <a16:creationId xmlns="" xmlns:a16="http://schemas.microsoft.com/office/drawing/2014/main" id="{A94F4387-CBD3-48FC-BEC6-E6E0057C114B}"/>
              </a:ext>
            </a:extLst>
          </p:cNvPr>
          <p:cNvGraphicFramePr/>
          <p:nvPr>
            <p:extLst>
              <p:ext uri="{D42A27DB-BD31-4B8C-83A1-F6EECF244321}">
                <p14:modId xmlns:p14="http://schemas.microsoft.com/office/powerpoint/2010/main" val="3400141634"/>
              </p:ext>
            </p:extLst>
          </p:nvPr>
        </p:nvGraphicFramePr>
        <p:xfrm>
          <a:off x="-630145" y="295729"/>
          <a:ext cx="10147370" cy="6102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ángulo 7">
            <a:extLst>
              <a:ext uri="{FF2B5EF4-FFF2-40B4-BE49-F238E27FC236}">
                <a16:creationId xmlns="" xmlns:a16="http://schemas.microsoft.com/office/drawing/2014/main" id="{8488853F-F213-4AB0-B8C8-3F94DCEC2FC9}"/>
              </a:ext>
            </a:extLst>
          </p:cNvPr>
          <p:cNvSpPr/>
          <p:nvPr/>
        </p:nvSpPr>
        <p:spPr>
          <a:xfrm>
            <a:off x="10508829" y="1343809"/>
            <a:ext cx="508473" cy="2246769"/>
          </a:xfrm>
          <a:prstGeom prst="rect">
            <a:avLst/>
          </a:prstGeom>
          <a:noFill/>
        </p:spPr>
        <p:txBody>
          <a:bodyPr wrap="none" lIns="91440" tIns="45720" rIns="91440" bIns="45720">
            <a:spAutoFit/>
          </a:bodyPr>
          <a:lstStyle/>
          <a:p>
            <a:pPr algn="ctr"/>
            <a:r>
              <a:rPr lang="es-ES" sz="2800" b="1" cap="none" spc="0" dirty="0">
                <a:ln w="0"/>
                <a:solidFill>
                  <a:schemeClr val="accent1"/>
                </a:solidFill>
                <a:effectLst>
                  <a:outerShdw blurRad="38100" dist="25400" dir="5400000" algn="ctr" rotWithShape="0">
                    <a:srgbClr val="6E747A">
                      <a:alpha val="43000"/>
                    </a:srgbClr>
                  </a:outerShdw>
                </a:effectLst>
              </a:rPr>
              <a:t>R</a:t>
            </a:r>
          </a:p>
          <a:p>
            <a:pPr algn="ctr"/>
            <a:r>
              <a:rPr lang="es-ES" sz="2800" b="1" dirty="0">
                <a:ln w="0"/>
                <a:solidFill>
                  <a:schemeClr val="accent1"/>
                </a:solidFill>
                <a:effectLst>
                  <a:outerShdw blurRad="38100" dist="25400" dir="5400000" algn="ctr" rotWithShape="0">
                    <a:srgbClr val="6E747A">
                      <a:alpha val="43000"/>
                    </a:srgbClr>
                  </a:outerShdw>
                </a:effectLst>
              </a:rPr>
              <a:t>A</a:t>
            </a:r>
          </a:p>
          <a:p>
            <a:pPr algn="ctr"/>
            <a:r>
              <a:rPr lang="es-ES" sz="2800" b="1" cap="none" spc="0" dirty="0">
                <a:ln w="0"/>
                <a:solidFill>
                  <a:schemeClr val="accent1"/>
                </a:solidFill>
                <a:effectLst>
                  <a:outerShdw blurRad="38100" dist="25400" dir="5400000" algn="ctr" rotWithShape="0">
                    <a:srgbClr val="6E747A">
                      <a:alpha val="43000"/>
                    </a:srgbClr>
                  </a:outerShdw>
                </a:effectLst>
              </a:rPr>
              <a:t>M</a:t>
            </a:r>
          </a:p>
          <a:p>
            <a:pPr algn="ctr"/>
            <a:r>
              <a:rPr lang="es-ES" sz="2800" b="1" cap="none" spc="0" dirty="0">
                <a:ln w="0"/>
                <a:solidFill>
                  <a:schemeClr val="accent1"/>
                </a:solidFill>
                <a:effectLst>
                  <a:outerShdw blurRad="38100" dist="25400" dir="5400000" algn="ctr" rotWithShape="0">
                    <a:srgbClr val="6E747A">
                      <a:alpha val="43000"/>
                    </a:srgbClr>
                  </a:outerShdw>
                </a:effectLst>
              </a:rPr>
              <a:t>A</a:t>
            </a:r>
          </a:p>
          <a:p>
            <a:pPr algn="ctr"/>
            <a:r>
              <a:rPr lang="es-ES" sz="2800" b="1" dirty="0">
                <a:ln w="0"/>
                <a:solidFill>
                  <a:schemeClr val="accent1"/>
                </a:solidFill>
                <a:effectLst>
                  <a:outerShdw blurRad="38100" dist="25400" dir="5400000" algn="ctr" rotWithShape="0">
                    <a:srgbClr val="6E747A">
                      <a:alpha val="43000"/>
                    </a:srgbClr>
                  </a:outerShdw>
                </a:effectLst>
              </a:rPr>
              <a:t>S</a:t>
            </a:r>
            <a:endParaRPr lang="es-ES" sz="2800" b="1"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5681382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19E897C-A6AC-4865-B4AB-BD3A752FA492}"/>
              </a:ext>
            </a:extLst>
          </p:cNvPr>
          <p:cNvSpPr>
            <a:spLocks noGrp="1"/>
          </p:cNvSpPr>
          <p:nvPr>
            <p:ph type="title"/>
          </p:nvPr>
        </p:nvSpPr>
        <p:spPr/>
        <p:txBody>
          <a:bodyPr/>
          <a:lstStyle/>
          <a:p>
            <a:r>
              <a:rPr lang="es-MX" b="1" dirty="0">
                <a:solidFill>
                  <a:schemeClr val="accent1"/>
                </a:solidFill>
              </a:rPr>
              <a:t>Estimación de los Indicadores</a:t>
            </a:r>
          </a:p>
        </p:txBody>
      </p:sp>
      <p:sp>
        <p:nvSpPr>
          <p:cNvPr id="3" name="Marcador de contenido 2">
            <a:extLst>
              <a:ext uri="{FF2B5EF4-FFF2-40B4-BE49-F238E27FC236}">
                <a16:creationId xmlns="" xmlns:a16="http://schemas.microsoft.com/office/drawing/2014/main" id="{EDC13FD8-1C55-4FD2-B42E-2A62586E7CBC}"/>
              </a:ext>
            </a:extLst>
          </p:cNvPr>
          <p:cNvSpPr>
            <a:spLocks noGrp="1"/>
          </p:cNvSpPr>
          <p:nvPr>
            <p:ph idx="1"/>
          </p:nvPr>
        </p:nvSpPr>
        <p:spPr>
          <a:xfrm>
            <a:off x="684212" y="1511743"/>
            <a:ext cx="10506527" cy="4195481"/>
          </a:xfrm>
        </p:spPr>
        <p:txBody>
          <a:bodyPr/>
          <a:lstStyle/>
          <a:p>
            <a:pPr marL="0" indent="0" algn="just">
              <a:buNone/>
            </a:pPr>
            <a:r>
              <a:rPr lang="es-MX" dirty="0"/>
              <a:t>Para la estimación de los indicadores, se toma como base la variable personal ocupado por municipio y rama de actividad.</a:t>
            </a:r>
          </a:p>
        </p:txBody>
      </p:sp>
      <p:sp>
        <p:nvSpPr>
          <p:cNvPr id="4" name="Marcador de número de diapositiva 3">
            <a:extLst>
              <a:ext uri="{FF2B5EF4-FFF2-40B4-BE49-F238E27FC236}">
                <a16:creationId xmlns="" xmlns:a16="http://schemas.microsoft.com/office/drawing/2014/main" id="{027FB25A-5190-4F7C-8F4C-09114FE87260}"/>
              </a:ext>
            </a:extLst>
          </p:cNvPr>
          <p:cNvSpPr>
            <a:spLocks noGrp="1"/>
          </p:cNvSpPr>
          <p:nvPr>
            <p:ph type="sldNum" sz="quarter" idx="12"/>
          </p:nvPr>
        </p:nvSpPr>
        <p:spPr/>
        <p:txBody>
          <a:bodyPr/>
          <a:lstStyle/>
          <a:p>
            <a:fld id="{D57F1E4F-1CFF-5643-939E-02111984F565}" type="slidenum">
              <a:rPr lang="en-US" smtClean="0"/>
              <a:t>14</a:t>
            </a:fld>
            <a:endParaRPr lang="en-US" dirty="0"/>
          </a:p>
        </p:txBody>
      </p:sp>
      <p:pic>
        <p:nvPicPr>
          <p:cNvPr id="5" name="Imagen 4">
            <a:extLst>
              <a:ext uri="{FF2B5EF4-FFF2-40B4-BE49-F238E27FC236}">
                <a16:creationId xmlns="" xmlns:a16="http://schemas.microsoft.com/office/drawing/2014/main" id="{BF8C899F-5D09-47C7-9D9D-12C1B0FC6F9D}"/>
              </a:ext>
            </a:extLst>
          </p:cNvPr>
          <p:cNvPicPr>
            <a:picLocks noChangeAspect="1"/>
          </p:cNvPicPr>
          <p:nvPr/>
        </p:nvPicPr>
        <p:blipFill>
          <a:blip r:embed="rId3"/>
          <a:stretch>
            <a:fillRect/>
          </a:stretch>
        </p:blipFill>
        <p:spPr>
          <a:xfrm>
            <a:off x="646111" y="2249877"/>
            <a:ext cx="7888289" cy="2524380"/>
          </a:xfrm>
          <a:prstGeom prst="rect">
            <a:avLst/>
          </a:prstGeom>
        </p:spPr>
      </p:pic>
      <p:pic>
        <p:nvPicPr>
          <p:cNvPr id="6" name="Imagen 5">
            <a:extLst>
              <a:ext uri="{FF2B5EF4-FFF2-40B4-BE49-F238E27FC236}">
                <a16:creationId xmlns="" xmlns:a16="http://schemas.microsoft.com/office/drawing/2014/main" id="{AF1A6185-4B74-4F39-87D8-6A685DC1A11F}"/>
              </a:ext>
            </a:extLst>
          </p:cNvPr>
          <p:cNvPicPr>
            <a:picLocks noChangeAspect="1"/>
          </p:cNvPicPr>
          <p:nvPr/>
        </p:nvPicPr>
        <p:blipFill>
          <a:blip r:embed="rId4"/>
          <a:stretch>
            <a:fillRect/>
          </a:stretch>
        </p:blipFill>
        <p:spPr>
          <a:xfrm>
            <a:off x="684212" y="4662166"/>
            <a:ext cx="8916988" cy="2071781"/>
          </a:xfrm>
          <a:prstGeom prst="rect">
            <a:avLst/>
          </a:prstGeom>
        </p:spPr>
      </p:pic>
      <p:sp>
        <p:nvSpPr>
          <p:cNvPr id="7" name="CuadroTexto 6">
            <a:extLst>
              <a:ext uri="{FF2B5EF4-FFF2-40B4-BE49-F238E27FC236}">
                <a16:creationId xmlns="" xmlns:a16="http://schemas.microsoft.com/office/drawing/2014/main" id="{ABAE84FB-F927-4299-9396-942497E0BEA5}"/>
              </a:ext>
            </a:extLst>
          </p:cNvPr>
          <p:cNvSpPr txBox="1"/>
          <p:nvPr/>
        </p:nvSpPr>
        <p:spPr>
          <a:xfrm>
            <a:off x="7442011" y="6271570"/>
            <a:ext cx="4210454" cy="276999"/>
          </a:xfrm>
          <a:prstGeom prst="rect">
            <a:avLst/>
          </a:prstGeom>
          <a:noFill/>
        </p:spPr>
        <p:txBody>
          <a:bodyPr wrap="square" rtlCol="0">
            <a:spAutoFit/>
          </a:bodyPr>
          <a:lstStyle/>
          <a:p>
            <a:r>
              <a:rPr lang="es-MX" sz="1200" dirty="0"/>
              <a:t>Fuente: Cencos Económicos 2014 Y 2009. INEGI</a:t>
            </a:r>
          </a:p>
        </p:txBody>
      </p:sp>
      <p:sp>
        <p:nvSpPr>
          <p:cNvPr id="8" name="AutoShape 2" descr="people, users icon">
            <a:extLst>
              <a:ext uri="{FF2B5EF4-FFF2-40B4-BE49-F238E27FC236}">
                <a16:creationId xmlns="" xmlns:a16="http://schemas.microsoft.com/office/drawing/2014/main" id="{2BFB0319-2797-4692-B0D8-A4A9C08177D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9" name="AutoShape 4" descr="people, users icon">
            <a:extLst>
              <a:ext uri="{FF2B5EF4-FFF2-40B4-BE49-F238E27FC236}">
                <a16:creationId xmlns="" xmlns:a16="http://schemas.microsoft.com/office/drawing/2014/main" id="{ACBA68E0-A285-48A4-B7F3-55B77E242577}"/>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0" name="Picture 2" descr="people, users icon">
            <a:extLst>
              <a:ext uri="{FF2B5EF4-FFF2-40B4-BE49-F238E27FC236}">
                <a16:creationId xmlns="" xmlns:a16="http://schemas.microsoft.com/office/drawing/2014/main" id="{90B4518C-8E5E-47E6-AFDF-393AF49DA5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7578" y="2649753"/>
            <a:ext cx="2944061" cy="2944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7759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1"/>
                </a:solidFill>
              </a:rPr>
              <a:t>Indicadores básicos</a:t>
            </a:r>
            <a:endParaRPr lang="es-MX" b="1" dirty="0">
              <a:solidFill>
                <a:schemeClr val="accent1"/>
              </a:solidFill>
            </a:endParaRP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 xmlns:a16="http://schemas.microsoft.com/office/drawing/2014/main" id="{70E0133A-E3AB-47E1-9EB8-09ABF9F46B13}"/>
                  </a:ext>
                </a:extLst>
              </p:cNvPr>
              <p:cNvSpPr>
                <a:spLocks noGrp="1"/>
              </p:cNvSpPr>
              <p:nvPr>
                <p:ph idx="1"/>
              </p:nvPr>
            </p:nvSpPr>
            <p:spPr>
              <a:xfrm>
                <a:off x="646111" y="1388534"/>
                <a:ext cx="10544627" cy="4859866"/>
              </a:xfrm>
            </p:spPr>
            <p:txBody>
              <a:bodyPr/>
              <a:lstStyle/>
              <a:p>
                <a:pPr marL="0" indent="0" algn="just">
                  <a:buNone/>
                </a:pPr>
                <a:r>
                  <a:rPr lang="es-MX" dirty="0"/>
                  <a:t>Para identificar las actividades que son significativas en cada municipio, se utilizan los siguientes indicadores básicos: coeficiente de Hirscman-Herfindal (HH) modificado, coeficiente de localización (QL) y coeficiente de participación relativa (PR).</a:t>
                </a:r>
              </a:p>
              <a:p>
                <a:pPr marL="0" indent="0">
                  <a:buNone/>
                </a:pPr>
                <a:endParaRPr lang="es-MX" dirty="0"/>
              </a:p>
              <a:p>
                <a:pPr marL="0" indent="0">
                  <a:buNone/>
                </a:pPr>
                <a:r>
                  <a:rPr lang="es-MX" dirty="0"/>
                  <a:t>Para los tres coeficientes se utiliza la siguiente nomenclatura</a:t>
                </a:r>
                <a:r>
                  <a:rPr lang="es-MX" dirty="0" smtClean="0"/>
                  <a:t>:</a:t>
                </a:r>
              </a:p>
              <a:p>
                <a:pPr marL="0" indent="0">
                  <a:buNone/>
                </a:pPr>
                <a:endParaRPr lang="es-MX" dirty="0"/>
              </a:p>
              <a:p>
                <a14:m>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𝐸</m:t>
                        </m:r>
                      </m:e>
                      <m:sub>
                        <m:r>
                          <a:rPr lang="es-MX" i="1">
                            <a:latin typeface="Cambria Math" panose="02040503050406030204" pitchFamily="18" charset="0"/>
                          </a:rPr>
                          <m:t>𝑗</m:t>
                        </m:r>
                      </m:sub>
                      <m:sup>
                        <m:r>
                          <a:rPr lang="es-MX" i="1">
                            <a:latin typeface="Cambria Math" panose="02040503050406030204" pitchFamily="18" charset="0"/>
                          </a:rPr>
                          <m:t>𝑖</m:t>
                        </m:r>
                      </m:sup>
                    </m:sSubSup>
                    <m:r>
                      <a:rPr lang="en-US" i="1">
                        <a:latin typeface="Cambria Math" panose="02040503050406030204" pitchFamily="18" charset="0"/>
                      </a:rPr>
                      <m:t>=</m:t>
                    </m:r>
                    <m:r>
                      <a:rPr lang="en-US" i="1">
                        <a:latin typeface="Cambria Math" panose="02040503050406030204" pitchFamily="18" charset="0"/>
                      </a:rPr>
                      <m:t>𝐸𝑚𝑝𝑙𝑒𝑜</m:t>
                    </m:r>
                    <m:r>
                      <a:rPr lang="en-US" i="1">
                        <a:latin typeface="Cambria Math" panose="02040503050406030204" pitchFamily="18" charset="0"/>
                      </a:rPr>
                      <m:t> </m:t>
                    </m:r>
                    <m:r>
                      <a:rPr lang="en-US" i="1">
                        <a:latin typeface="Cambria Math" panose="02040503050406030204" pitchFamily="18" charset="0"/>
                      </a:rPr>
                      <m:t>𝑑𝑒</m:t>
                    </m:r>
                    <m:r>
                      <a:rPr lang="en-US" i="1">
                        <a:latin typeface="Cambria Math" panose="02040503050406030204" pitchFamily="18" charset="0"/>
                      </a:rPr>
                      <m:t> </m:t>
                    </m:r>
                    <m:r>
                      <a:rPr lang="en-US" i="1">
                        <a:latin typeface="Cambria Math" panose="02040503050406030204" pitchFamily="18" charset="0"/>
                      </a:rPr>
                      <m:t>𝑙𝑎</m:t>
                    </m:r>
                    <m:r>
                      <a:rPr lang="en-US" i="1">
                        <a:latin typeface="Cambria Math" panose="02040503050406030204" pitchFamily="18" charset="0"/>
                      </a:rPr>
                      <m:t> </m:t>
                    </m:r>
                    <m:r>
                      <a:rPr lang="en-US" i="1">
                        <a:latin typeface="Cambria Math" panose="02040503050406030204" pitchFamily="18" charset="0"/>
                      </a:rPr>
                      <m:t>𝑟𝑎𝑚𝑎</m:t>
                    </m:r>
                    <m:r>
                      <a:rPr lang="en-US" i="1">
                        <a:latin typeface="Cambria Math" panose="02040503050406030204" pitchFamily="18" charset="0"/>
                      </a:rPr>
                      <m:t> </m:t>
                    </m:r>
                    <m:r>
                      <a:rPr lang="en-US" i="1">
                        <a:latin typeface="Cambria Math" panose="02040503050406030204" pitchFamily="18" charset="0"/>
                      </a:rPr>
                      <m:t>𝑖</m:t>
                    </m:r>
                    <m:r>
                      <a:rPr lang="en-US" i="1">
                        <a:latin typeface="Cambria Math" panose="02040503050406030204" pitchFamily="18" charset="0"/>
                      </a:rPr>
                      <m:t> </m:t>
                    </m:r>
                    <m:r>
                      <a:rPr lang="en-US" i="1">
                        <a:latin typeface="Cambria Math" panose="02040503050406030204" pitchFamily="18" charset="0"/>
                      </a:rPr>
                      <m:t>𝑒𝑛</m:t>
                    </m:r>
                    <m:r>
                      <a:rPr lang="en-US" i="1">
                        <a:latin typeface="Cambria Math" panose="02040503050406030204" pitchFamily="18" charset="0"/>
                      </a:rPr>
                      <m:t> </m:t>
                    </m:r>
                    <m:r>
                      <a:rPr lang="en-US" i="1">
                        <a:latin typeface="Cambria Math" panose="02040503050406030204" pitchFamily="18" charset="0"/>
                      </a:rPr>
                      <m:t>𝑒𝑙</m:t>
                    </m:r>
                    <m:r>
                      <a:rPr lang="en-US" i="1">
                        <a:latin typeface="Cambria Math" panose="02040503050406030204" pitchFamily="18" charset="0"/>
                      </a:rPr>
                      <m:t> </m:t>
                    </m:r>
                    <m:r>
                      <a:rPr lang="en-US" i="1">
                        <a:latin typeface="Cambria Math" panose="02040503050406030204" pitchFamily="18" charset="0"/>
                      </a:rPr>
                      <m:t>𝑚𝑢𝑛𝑖𝑐𝑖𝑝𝑖𝑜</m:t>
                    </m:r>
                    <m:r>
                      <a:rPr lang="en-US" i="1">
                        <a:latin typeface="Cambria Math" panose="02040503050406030204" pitchFamily="18" charset="0"/>
                      </a:rPr>
                      <m:t> </m:t>
                    </m:r>
                    <m:r>
                      <a:rPr lang="en-US" i="1">
                        <a:latin typeface="Cambria Math" panose="02040503050406030204" pitchFamily="18" charset="0"/>
                      </a:rPr>
                      <m:t>𝑗</m:t>
                    </m:r>
                  </m:oMath>
                </a14:m>
                <a:endParaRPr lang="es-MX" dirty="0"/>
              </a:p>
              <a:p>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𝐸</m:t>
                        </m:r>
                      </m:e>
                      <m:sub>
                        <m:r>
                          <a:rPr lang="es-MX" i="1">
                            <a:latin typeface="Cambria Math" panose="02040503050406030204" pitchFamily="18" charset="0"/>
                          </a:rPr>
                          <m:t>𝑗</m:t>
                        </m:r>
                      </m:sub>
                    </m:sSub>
                    <m:r>
                      <a:rPr lang="en-US" i="1">
                        <a:latin typeface="Cambria Math" panose="02040503050406030204" pitchFamily="18" charset="0"/>
                      </a:rPr>
                      <m:t>=</m:t>
                    </m:r>
                    <m:r>
                      <a:rPr lang="en-US" i="1">
                        <a:latin typeface="Cambria Math" panose="02040503050406030204" pitchFamily="18" charset="0"/>
                      </a:rPr>
                      <m:t>𝐸𝑚𝑝𝑙𝑒𝑜</m:t>
                    </m:r>
                    <m:r>
                      <a:rPr lang="en-US" i="1">
                        <a:latin typeface="Cambria Math" panose="02040503050406030204" pitchFamily="18" charset="0"/>
                      </a:rPr>
                      <m:t> </m:t>
                    </m:r>
                    <m:r>
                      <a:rPr lang="en-US" i="1">
                        <a:latin typeface="Cambria Math" panose="02040503050406030204" pitchFamily="18" charset="0"/>
                      </a:rPr>
                      <m:t>𝑑𝑒𝑙</m:t>
                    </m:r>
                    <m:r>
                      <a:rPr lang="en-US" i="1">
                        <a:latin typeface="Cambria Math" panose="02040503050406030204" pitchFamily="18" charset="0"/>
                      </a:rPr>
                      <m:t> </m:t>
                    </m:r>
                    <m:r>
                      <a:rPr lang="en-US" i="1">
                        <a:latin typeface="Cambria Math" panose="02040503050406030204" pitchFamily="18" charset="0"/>
                      </a:rPr>
                      <m:t>𝑠𝑢𝑏𝑠𝑒𝑐𝑡𝑜𝑟</m:t>
                    </m:r>
                    <m:r>
                      <a:rPr lang="en-US" i="1">
                        <a:latin typeface="Cambria Math" panose="02040503050406030204" pitchFamily="18" charset="0"/>
                      </a:rPr>
                      <m:t> </m:t>
                    </m:r>
                    <m:r>
                      <a:rPr lang="en-US" i="1">
                        <a:latin typeface="Cambria Math" panose="02040503050406030204" pitchFamily="18" charset="0"/>
                      </a:rPr>
                      <m:t>𝑚𝑎𝑛𝑢𝑓𝑎𝑐𝑡𝑢𝑟𝑒𝑟𝑜</m:t>
                    </m:r>
                    <m:r>
                      <a:rPr lang="en-US" i="1">
                        <a:latin typeface="Cambria Math" panose="02040503050406030204" pitchFamily="18" charset="0"/>
                      </a:rPr>
                      <m:t> </m:t>
                    </m:r>
                    <m:r>
                      <a:rPr lang="en-US" i="1">
                        <a:latin typeface="Cambria Math" panose="02040503050406030204" pitchFamily="18" charset="0"/>
                      </a:rPr>
                      <m:t>𝑒𝑛</m:t>
                    </m:r>
                    <m:r>
                      <a:rPr lang="en-US" i="1">
                        <a:latin typeface="Cambria Math" panose="02040503050406030204" pitchFamily="18" charset="0"/>
                      </a:rPr>
                      <m:t> </m:t>
                    </m:r>
                    <m:r>
                      <a:rPr lang="en-US" i="1">
                        <a:latin typeface="Cambria Math" panose="02040503050406030204" pitchFamily="18" charset="0"/>
                      </a:rPr>
                      <m:t>𝑒𝑙</m:t>
                    </m:r>
                    <m:r>
                      <a:rPr lang="en-US" i="1">
                        <a:latin typeface="Cambria Math" panose="02040503050406030204" pitchFamily="18" charset="0"/>
                      </a:rPr>
                      <m:t> </m:t>
                    </m:r>
                    <m:r>
                      <a:rPr lang="en-US" i="1">
                        <a:latin typeface="Cambria Math" panose="02040503050406030204" pitchFamily="18" charset="0"/>
                      </a:rPr>
                      <m:t>𝑚𝑢𝑛𝑖𝑐𝑖𝑝𝑖𝑜</m:t>
                    </m:r>
                    <m:r>
                      <a:rPr lang="en-US" i="1">
                        <a:latin typeface="Cambria Math" panose="02040503050406030204" pitchFamily="18" charset="0"/>
                      </a:rPr>
                      <m:t> </m:t>
                    </m:r>
                    <m:r>
                      <a:rPr lang="en-US" i="1">
                        <a:latin typeface="Cambria Math" panose="02040503050406030204" pitchFamily="18" charset="0"/>
                      </a:rPr>
                      <m:t>𝑗</m:t>
                    </m:r>
                  </m:oMath>
                </a14:m>
                <a:endParaRPr lang="es-MX" dirty="0"/>
              </a:p>
              <a:p>
                <a14:m>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𝐸</m:t>
                        </m:r>
                      </m:e>
                      <m:sub>
                        <m:r>
                          <a:rPr lang="es-MX" i="1">
                            <a:latin typeface="Cambria Math" panose="02040503050406030204" pitchFamily="18" charset="0"/>
                          </a:rPr>
                          <m:t>𝑂𝑎𝑥</m:t>
                        </m:r>
                      </m:sub>
                      <m:sup>
                        <m:r>
                          <a:rPr lang="es-MX" i="1">
                            <a:latin typeface="Cambria Math" panose="02040503050406030204" pitchFamily="18" charset="0"/>
                          </a:rPr>
                          <m:t>𝑖</m:t>
                        </m:r>
                      </m:sup>
                    </m:sSubSup>
                    <m:r>
                      <a:rPr lang="en-US" i="1">
                        <a:latin typeface="Cambria Math" panose="02040503050406030204" pitchFamily="18" charset="0"/>
                      </a:rPr>
                      <m:t>=</m:t>
                    </m:r>
                    <m:r>
                      <a:rPr lang="en-US" i="1">
                        <a:latin typeface="Cambria Math" panose="02040503050406030204" pitchFamily="18" charset="0"/>
                      </a:rPr>
                      <m:t>𝐸𝑚𝑝𝑙𝑒𝑜</m:t>
                    </m:r>
                    <m:r>
                      <a:rPr lang="en-US" i="1">
                        <a:latin typeface="Cambria Math" panose="02040503050406030204" pitchFamily="18" charset="0"/>
                      </a:rPr>
                      <m:t> </m:t>
                    </m:r>
                    <m:r>
                      <a:rPr lang="en-US" i="1">
                        <a:latin typeface="Cambria Math" panose="02040503050406030204" pitchFamily="18" charset="0"/>
                      </a:rPr>
                      <m:t>𝑑𝑒</m:t>
                    </m:r>
                    <m:r>
                      <a:rPr lang="en-US" i="1">
                        <a:latin typeface="Cambria Math" panose="02040503050406030204" pitchFamily="18" charset="0"/>
                      </a:rPr>
                      <m:t> </m:t>
                    </m:r>
                    <m:r>
                      <a:rPr lang="en-US" i="1">
                        <a:latin typeface="Cambria Math" panose="02040503050406030204" pitchFamily="18" charset="0"/>
                      </a:rPr>
                      <m:t>𝑙𝑎</m:t>
                    </m:r>
                    <m:r>
                      <a:rPr lang="en-US" i="1">
                        <a:latin typeface="Cambria Math" panose="02040503050406030204" pitchFamily="18" charset="0"/>
                      </a:rPr>
                      <m:t> </m:t>
                    </m:r>
                    <m:r>
                      <a:rPr lang="en-US" i="1">
                        <a:latin typeface="Cambria Math" panose="02040503050406030204" pitchFamily="18" charset="0"/>
                      </a:rPr>
                      <m:t>𝑟𝑎𝑚𝑎</m:t>
                    </m:r>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𝑂𝑎𝑥𝑎𝑐𝑎</m:t>
                    </m:r>
                  </m:oMath>
                </a14:m>
                <a:endParaRPr lang="es-MX" dirty="0"/>
              </a:p>
              <a:p>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𝐸</m:t>
                        </m:r>
                      </m:e>
                      <m:sub>
                        <m:r>
                          <a:rPr lang="es-MX" i="1">
                            <a:latin typeface="Cambria Math" panose="02040503050406030204" pitchFamily="18" charset="0"/>
                          </a:rPr>
                          <m:t>𝑂𝑎𝑥</m:t>
                        </m:r>
                      </m:sub>
                    </m:sSub>
                    <m:r>
                      <a:rPr lang="en-US" i="1">
                        <a:latin typeface="Cambria Math" panose="02040503050406030204" pitchFamily="18" charset="0"/>
                      </a:rPr>
                      <m:t>=</m:t>
                    </m:r>
                    <m:r>
                      <a:rPr lang="en-US" i="1">
                        <a:latin typeface="Cambria Math" panose="02040503050406030204" pitchFamily="18" charset="0"/>
                      </a:rPr>
                      <m:t>𝐸𝑚𝑝𝑙𝑒𝑜</m:t>
                    </m:r>
                    <m:r>
                      <a:rPr lang="en-US" i="1">
                        <a:latin typeface="Cambria Math" panose="02040503050406030204" pitchFamily="18" charset="0"/>
                      </a:rPr>
                      <m:t> </m:t>
                    </m:r>
                    <m:r>
                      <a:rPr lang="en-US" i="1">
                        <a:latin typeface="Cambria Math" panose="02040503050406030204" pitchFamily="18" charset="0"/>
                      </a:rPr>
                      <m:t>𝑑𝑒𝑙</m:t>
                    </m:r>
                    <m:r>
                      <a:rPr lang="en-US" i="1">
                        <a:latin typeface="Cambria Math" panose="02040503050406030204" pitchFamily="18" charset="0"/>
                      </a:rPr>
                      <m:t> </m:t>
                    </m:r>
                    <m:r>
                      <a:rPr lang="en-US" i="1">
                        <a:latin typeface="Cambria Math" panose="02040503050406030204" pitchFamily="18" charset="0"/>
                      </a:rPr>
                      <m:t>𝑠𝑢𝑏𝑠𝑒𝑐𝑡𝑜𝑟</m:t>
                    </m:r>
                    <m:r>
                      <a:rPr lang="en-US" i="1">
                        <a:latin typeface="Cambria Math" panose="02040503050406030204" pitchFamily="18" charset="0"/>
                      </a:rPr>
                      <m:t> </m:t>
                    </m:r>
                    <m:r>
                      <a:rPr lang="en-US" i="1">
                        <a:latin typeface="Cambria Math" panose="02040503050406030204" pitchFamily="18" charset="0"/>
                      </a:rPr>
                      <m:t>𝑚𝑎𝑛𝑢𝑓𝑎𝑐𝑡𝑢𝑟𝑒𝑟𝑜</m:t>
                    </m:r>
                    <m:r>
                      <a:rPr lang="en-US" i="1">
                        <a:latin typeface="Cambria Math" panose="02040503050406030204" pitchFamily="18" charset="0"/>
                      </a:rPr>
                      <m:t> </m:t>
                    </m:r>
                    <m:r>
                      <a:rPr lang="en-US" i="1">
                        <a:latin typeface="Cambria Math" panose="02040503050406030204" pitchFamily="18" charset="0"/>
                      </a:rPr>
                      <m:t>𝑒𝑛</m:t>
                    </m:r>
                    <m:r>
                      <a:rPr lang="en-US" i="1">
                        <a:latin typeface="Cambria Math" panose="02040503050406030204" pitchFamily="18" charset="0"/>
                      </a:rPr>
                      <m:t> </m:t>
                    </m:r>
                    <m:r>
                      <a:rPr lang="en-US" i="1">
                        <a:latin typeface="Cambria Math" panose="02040503050406030204" pitchFamily="18" charset="0"/>
                      </a:rPr>
                      <m:t>𝑂𝑎𝑥𝑎𝑐𝑎</m:t>
                    </m:r>
                  </m:oMath>
                </a14:m>
                <a:endParaRPr lang="es-MX" dirty="0"/>
              </a:p>
              <a:p>
                <a:pPr marL="0" indent="0">
                  <a:buNone/>
                </a:pPr>
                <a:endParaRPr lang="es-MX" dirty="0"/>
              </a:p>
            </p:txBody>
          </p:sp>
        </mc:Choice>
        <mc:Fallback xmlns="">
          <p:sp>
            <p:nvSpPr>
              <p:cNvPr id="3" name="Marcador de contenido 2">
                <a:extLst>
                  <a:ext uri="{FF2B5EF4-FFF2-40B4-BE49-F238E27FC236}">
                    <a16:creationId xmlns="" xmlns:a16="http://schemas.microsoft.com/office/drawing/2014/main" xmlns:a14="http://schemas.microsoft.com/office/drawing/2010/main" id="{70E0133A-E3AB-47E1-9EB8-09ABF9F46B13}"/>
                  </a:ext>
                </a:extLst>
              </p:cNvPr>
              <p:cNvSpPr>
                <a:spLocks noGrp="1" noRot="1" noChangeAspect="1" noMove="1" noResize="1" noEditPoints="1" noAdjustHandles="1" noChangeArrowheads="1" noChangeShapeType="1" noTextEdit="1"/>
              </p:cNvSpPr>
              <p:nvPr>
                <p:ph idx="1"/>
              </p:nvPr>
            </p:nvSpPr>
            <p:spPr>
              <a:xfrm>
                <a:off x="646111" y="1388534"/>
                <a:ext cx="10544627" cy="4859866"/>
              </a:xfrm>
              <a:blipFill rotWithShape="0">
                <a:blip r:embed="rId3"/>
                <a:stretch>
                  <a:fillRect l="-636" t="-753" r="-578"/>
                </a:stretch>
              </a:blipFill>
            </p:spPr>
            <p:txBody>
              <a:bodyPr/>
              <a:lstStyle/>
              <a:p>
                <a:r>
                  <a:rPr lang="es-MX">
                    <a:noFill/>
                  </a:rPr>
                  <a:t> </a:t>
                </a:r>
              </a:p>
            </p:txBody>
          </p:sp>
        </mc:Fallback>
      </mc:AlternateContent>
      <p:sp>
        <p:nvSpPr>
          <p:cNvPr id="4" name="Marcador de número de diapositiva 3">
            <a:extLst>
              <a:ext uri="{FF2B5EF4-FFF2-40B4-BE49-F238E27FC236}">
                <a16:creationId xmlns="" xmlns:a16="http://schemas.microsoft.com/office/drawing/2014/main" id="{2D4085C9-9650-4D28-93F0-E60082B0CEEE}"/>
              </a:ext>
            </a:extLst>
          </p:cNvPr>
          <p:cNvSpPr>
            <a:spLocks noGrp="1"/>
          </p:cNvSpPr>
          <p:nvPr>
            <p:ph type="sldNum" sz="quarter" idx="12"/>
          </p:nvPr>
        </p:nvSpPr>
        <p:spPr/>
        <p:txBody>
          <a:bodyPr/>
          <a:lstStyle/>
          <a:p>
            <a:fld id="{D57F1E4F-1CFF-5643-939E-02111984F565}" type="slidenum">
              <a:rPr lang="en-US" smtClean="0"/>
              <a:t>15</a:t>
            </a:fld>
            <a:endParaRPr lang="en-US" dirty="0"/>
          </a:p>
        </p:txBody>
      </p:sp>
    </p:spTree>
    <p:extLst>
      <p:ext uri="{BB962C8B-B14F-4D97-AF65-F5344CB8AC3E}">
        <p14:creationId xmlns:p14="http://schemas.microsoft.com/office/powerpoint/2010/main" val="18228343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646111" y="762000"/>
            <a:ext cx="10544627" cy="5486399"/>
          </a:xfrm>
        </p:spPr>
        <p:txBody>
          <a:bodyPr>
            <a:normAutofit fontScale="92500" lnSpcReduction="10000"/>
          </a:bodyPr>
          <a:lstStyle/>
          <a:p>
            <a:pPr algn="just">
              <a:buFont typeface="Wingdings" panose="05000000000000000000" pitchFamily="2" charset="2"/>
              <a:buChar char="§"/>
            </a:pPr>
            <a:r>
              <a:rPr lang="es-MX" b="1" dirty="0">
                <a:solidFill>
                  <a:schemeClr val="accent3"/>
                </a:solidFill>
              </a:rPr>
              <a:t>Coeficiente de Hirscman-Herfindal (HH) </a:t>
            </a:r>
            <a:r>
              <a:rPr lang="es-MX" b="1" dirty="0" smtClean="0">
                <a:solidFill>
                  <a:schemeClr val="accent3"/>
                </a:solidFill>
              </a:rPr>
              <a:t>modificado</a:t>
            </a:r>
          </a:p>
          <a:p>
            <a:pPr marL="0" indent="0" algn="just">
              <a:buNone/>
            </a:pPr>
            <a:r>
              <a:rPr lang="es-MX" dirty="0" smtClean="0"/>
              <a:t>								Muestra </a:t>
            </a:r>
            <a:r>
              <a:rPr lang="es-MX" dirty="0"/>
              <a:t>el peso de una actividad en la estructura </a:t>
            </a:r>
            <a:r>
              <a:rPr lang="es-MX" dirty="0" smtClean="0"/>
              <a:t>										productiva </a:t>
            </a:r>
            <a:r>
              <a:rPr lang="es-MX" dirty="0"/>
              <a:t>local. Si al aplicar la fórmula, el resultado </a:t>
            </a:r>
            <a:r>
              <a:rPr lang="es-MX" dirty="0" smtClean="0"/>
              <a:t>									del coeficiente </a:t>
            </a:r>
            <a:r>
              <a:rPr lang="es-MX" dirty="0"/>
              <a:t>es positivo, indica que la actividad es </a:t>
            </a:r>
            <a:r>
              <a:rPr lang="es-MX" dirty="0" smtClean="0"/>
              <a:t>									importante </a:t>
            </a:r>
            <a:r>
              <a:rPr lang="es-MX" dirty="0"/>
              <a:t>en el municipio</a:t>
            </a:r>
            <a:r>
              <a:rPr lang="es-MX" dirty="0" smtClean="0"/>
              <a:t>.</a:t>
            </a:r>
          </a:p>
          <a:p>
            <a:pPr marL="0" indent="0" algn="just">
              <a:buNone/>
            </a:pPr>
            <a:endParaRPr lang="es-MX" b="1" dirty="0" smtClean="0">
              <a:solidFill>
                <a:schemeClr val="accent3"/>
              </a:solidFill>
            </a:endParaRPr>
          </a:p>
          <a:p>
            <a:pPr algn="just">
              <a:buFont typeface="Wingdings" panose="05000000000000000000" pitchFamily="2" charset="2"/>
              <a:buChar char="§"/>
            </a:pPr>
            <a:r>
              <a:rPr lang="es-MX" b="1" dirty="0">
                <a:solidFill>
                  <a:schemeClr val="accent3"/>
                </a:solidFill>
              </a:rPr>
              <a:t>Coeficiente de localización (QL</a:t>
            </a:r>
            <a:r>
              <a:rPr lang="es-MX" b="1" dirty="0" smtClean="0">
                <a:solidFill>
                  <a:schemeClr val="accent3"/>
                </a:solidFill>
              </a:rPr>
              <a:t>)</a:t>
            </a:r>
          </a:p>
          <a:p>
            <a:pPr marL="0" indent="0" algn="just">
              <a:buNone/>
            </a:pPr>
            <a:r>
              <a:rPr lang="es-MX" dirty="0" smtClean="0"/>
              <a:t>								Mide </a:t>
            </a:r>
            <a:r>
              <a:rPr lang="es-MX" dirty="0"/>
              <a:t>el nivel vocacional local. Cuando el resultado es </a:t>
            </a:r>
            <a:r>
              <a:rPr lang="es-MX" dirty="0" smtClean="0"/>
              <a:t>								mayor </a:t>
            </a:r>
            <a:r>
              <a:rPr lang="es-MX" dirty="0"/>
              <a:t>a 1 indica que la actividad tiene mayor peso </a:t>
            </a:r>
            <a:r>
              <a:rPr lang="es-MX" dirty="0" smtClean="0"/>
              <a:t>									en </a:t>
            </a:r>
            <a:r>
              <a:rPr lang="es-MX" dirty="0"/>
              <a:t>el municipio que en el Estado.</a:t>
            </a:r>
          </a:p>
          <a:p>
            <a:pPr algn="just">
              <a:buFont typeface="Wingdings" panose="05000000000000000000" pitchFamily="2" charset="2"/>
              <a:buChar char="§"/>
            </a:pPr>
            <a:endParaRPr lang="es-MX" b="1" dirty="0" smtClean="0">
              <a:solidFill>
                <a:schemeClr val="accent3"/>
              </a:solidFill>
            </a:endParaRPr>
          </a:p>
          <a:p>
            <a:pPr algn="just">
              <a:buFont typeface="Wingdings" panose="05000000000000000000" pitchFamily="2" charset="2"/>
              <a:buChar char="§"/>
            </a:pPr>
            <a:r>
              <a:rPr lang="es-MX" b="1" dirty="0" smtClean="0">
                <a:solidFill>
                  <a:schemeClr val="accent3"/>
                </a:solidFill>
              </a:rPr>
              <a:t>Coeficiente </a:t>
            </a:r>
            <a:r>
              <a:rPr lang="es-MX" b="1" dirty="0">
                <a:solidFill>
                  <a:schemeClr val="accent3"/>
                </a:solidFill>
              </a:rPr>
              <a:t>de participación relativa (PR</a:t>
            </a:r>
            <a:r>
              <a:rPr lang="es-MX" b="1" dirty="0" smtClean="0">
                <a:solidFill>
                  <a:schemeClr val="accent3"/>
                </a:solidFill>
              </a:rPr>
              <a:t>)</a:t>
            </a:r>
          </a:p>
          <a:p>
            <a:pPr marL="0" indent="0" algn="just">
              <a:buNone/>
            </a:pPr>
            <a:r>
              <a:rPr lang="es-MX" dirty="0" smtClean="0"/>
              <a:t>								Mide </a:t>
            </a:r>
            <a:r>
              <a:rPr lang="es-MX" dirty="0"/>
              <a:t>la participación de la actividad del municipio en el </a:t>
            </a:r>
            <a:r>
              <a:rPr lang="es-MX" dirty="0" smtClean="0"/>
              <a:t>								empleo </a:t>
            </a:r>
            <a:r>
              <a:rPr lang="es-MX" dirty="0"/>
              <a:t>el estatal. Cuando el resultado tiende a ser 1, la </a:t>
            </a:r>
            <a:r>
              <a:rPr lang="es-MX" dirty="0" smtClean="0"/>
              <a:t>								contribución </a:t>
            </a:r>
            <a:r>
              <a:rPr lang="es-MX" dirty="0"/>
              <a:t>al empleo estatal de la actividad del </a:t>
            </a:r>
            <a:r>
              <a:rPr lang="es-MX" dirty="0" smtClean="0"/>
              <a:t>									municipio </a:t>
            </a:r>
            <a:r>
              <a:rPr lang="es-MX" dirty="0"/>
              <a:t>es alta. </a:t>
            </a:r>
          </a:p>
          <a:p>
            <a:pPr algn="just">
              <a:buFont typeface="Wingdings" panose="05000000000000000000" pitchFamily="2" charset="2"/>
              <a:buChar char="§"/>
            </a:pPr>
            <a:endParaRPr lang="es-MX" b="1" dirty="0">
              <a:solidFill>
                <a:schemeClr val="accent3"/>
              </a:solidFill>
            </a:endParaRPr>
          </a:p>
          <a:p>
            <a:pPr algn="just">
              <a:buFont typeface="Wingdings" panose="05000000000000000000" pitchFamily="2" charset="2"/>
              <a:buChar char="§"/>
            </a:pPr>
            <a:endParaRPr lang="es-MX" b="1" dirty="0">
              <a:solidFill>
                <a:schemeClr val="accent3"/>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t>16</a:t>
            </a:fld>
            <a:endParaRPr lang="en-US" dirty="0"/>
          </a:p>
        </p:txBody>
      </p:sp>
      <p:grpSp>
        <p:nvGrpSpPr>
          <p:cNvPr id="15" name="Grupo 14"/>
          <p:cNvGrpSpPr/>
          <p:nvPr/>
        </p:nvGrpSpPr>
        <p:grpSpPr>
          <a:xfrm>
            <a:off x="1540932" y="1198280"/>
            <a:ext cx="2523067" cy="4796119"/>
            <a:chOff x="1557867" y="1824815"/>
            <a:chExt cx="2421466" cy="4264052"/>
          </a:xfrm>
        </p:grpSpPr>
        <p:pic>
          <p:nvPicPr>
            <p:cNvPr id="16" name="Imagen 15"/>
            <p:cNvPicPr>
              <a:picLocks noChangeAspect="1"/>
            </p:cNvPicPr>
            <p:nvPr/>
          </p:nvPicPr>
          <p:blipFill rotWithShape="1">
            <a:blip r:embed="rId3"/>
            <a:srcRect l="16293" t="36865" r="67716" b="51949"/>
            <a:stretch/>
          </p:blipFill>
          <p:spPr>
            <a:xfrm>
              <a:off x="1611312" y="1824815"/>
              <a:ext cx="2368021" cy="9313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Marcador de contenido 5"/>
            <p:cNvPicPr>
              <a:picLocks noChangeAspect="1"/>
            </p:cNvPicPr>
            <p:nvPr/>
          </p:nvPicPr>
          <p:blipFill rotWithShape="1">
            <a:blip r:embed="rId4"/>
            <a:srcRect l="17751" t="53640" r="69514" b="37362"/>
            <a:stretch/>
          </p:blipFill>
          <p:spPr>
            <a:xfrm>
              <a:off x="1557867" y="3540320"/>
              <a:ext cx="2421466" cy="9619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Imagen 17"/>
            <p:cNvPicPr>
              <a:picLocks noChangeAspect="1"/>
            </p:cNvPicPr>
            <p:nvPr/>
          </p:nvPicPr>
          <p:blipFill rotWithShape="1">
            <a:blip r:embed="rId5"/>
            <a:srcRect l="16944" t="70718" r="70172" b="17708"/>
            <a:stretch/>
          </p:blipFill>
          <p:spPr>
            <a:xfrm>
              <a:off x="1557867" y="5113866"/>
              <a:ext cx="2421466" cy="9750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Tree>
    <p:extLst>
      <p:ext uri="{BB962C8B-B14F-4D97-AF65-F5344CB8AC3E}">
        <p14:creationId xmlns:p14="http://schemas.microsoft.com/office/powerpoint/2010/main" val="13200472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1"/>
                </a:solidFill>
              </a:rPr>
              <a:t>Filtros </a:t>
            </a:r>
            <a:endParaRPr lang="es-MX" b="1" dirty="0">
              <a:solidFill>
                <a:schemeClr val="accent1"/>
              </a:solidFill>
            </a:endParaRPr>
          </a:p>
        </p:txBody>
      </p:sp>
      <p:sp>
        <p:nvSpPr>
          <p:cNvPr id="3" name="Marcador de contenido 2"/>
          <p:cNvSpPr>
            <a:spLocks noGrp="1"/>
          </p:cNvSpPr>
          <p:nvPr>
            <p:ph idx="1"/>
          </p:nvPr>
        </p:nvSpPr>
        <p:spPr>
          <a:xfrm>
            <a:off x="646111" y="1494118"/>
            <a:ext cx="10544628" cy="4805082"/>
          </a:xfrm>
        </p:spPr>
        <p:txBody>
          <a:bodyPr>
            <a:normAutofit fontScale="92500" lnSpcReduction="10000"/>
          </a:bodyPr>
          <a:lstStyle/>
          <a:p>
            <a:pPr marL="0" indent="0" algn="just">
              <a:buNone/>
            </a:pPr>
            <a:r>
              <a:rPr lang="es-MX" b="1" dirty="0" smtClean="0">
                <a:solidFill>
                  <a:schemeClr val="accent3"/>
                </a:solidFill>
              </a:rPr>
              <a:t>Filtro 1</a:t>
            </a:r>
            <a:r>
              <a:rPr lang="es-MX" dirty="0" smtClean="0"/>
              <a:t>: Se </a:t>
            </a:r>
            <a:r>
              <a:rPr lang="es-MX" dirty="0"/>
              <a:t>seleccionaron para los  municipios las ramas de las actividades que arrojaron como resultado un coeficiente HH positivo. </a:t>
            </a:r>
            <a:endParaRPr lang="es-MX" dirty="0" smtClean="0"/>
          </a:p>
          <a:p>
            <a:pPr algn="just"/>
            <a:endParaRPr lang="es-MX" dirty="0"/>
          </a:p>
          <a:p>
            <a:pPr marL="0" indent="0" algn="just">
              <a:buNone/>
            </a:pPr>
            <a:r>
              <a:rPr lang="es-MX" b="1" dirty="0">
                <a:solidFill>
                  <a:schemeClr val="accent3"/>
                </a:solidFill>
              </a:rPr>
              <a:t>Filtro </a:t>
            </a:r>
            <a:r>
              <a:rPr lang="es-MX" b="1" dirty="0" smtClean="0">
                <a:solidFill>
                  <a:schemeClr val="accent3"/>
                </a:solidFill>
              </a:rPr>
              <a:t>2</a:t>
            </a:r>
            <a:r>
              <a:rPr lang="es-MX" dirty="0" smtClean="0"/>
              <a:t>: Una </a:t>
            </a:r>
            <a:r>
              <a:rPr lang="es-MX" dirty="0"/>
              <a:t>vez realizada la selección anterior se agruparon las ramas de la industria manufacturera tomando como base el QL clasificándola en dos partes</a:t>
            </a:r>
            <a:r>
              <a:rPr lang="es-MX" dirty="0" smtClean="0"/>
              <a:t>:</a:t>
            </a:r>
            <a:endParaRPr lang="es-MX" dirty="0"/>
          </a:p>
          <a:p>
            <a:pPr lvl="1" algn="just"/>
            <a:r>
              <a:rPr lang="es-MX" dirty="0"/>
              <a:t>Por un lado se clasificaron las actividades con un QL igual o mayor que uno, pero menor o igual a la media. </a:t>
            </a:r>
          </a:p>
          <a:p>
            <a:pPr lvl="1" algn="just"/>
            <a:r>
              <a:rPr lang="es-MX" dirty="0"/>
              <a:t>Por otro lado  se agruparon las actividades con un QL superior a la media</a:t>
            </a:r>
            <a:r>
              <a:rPr lang="es-MX" dirty="0" smtClean="0"/>
              <a:t>.</a:t>
            </a:r>
          </a:p>
          <a:p>
            <a:pPr marL="457200" lvl="1" indent="0" algn="just">
              <a:buNone/>
            </a:pPr>
            <a:endParaRPr lang="es-MX" dirty="0"/>
          </a:p>
          <a:p>
            <a:pPr marL="0" lvl="0" indent="0" algn="just">
              <a:buNone/>
            </a:pPr>
            <a:r>
              <a:rPr lang="es-MX" b="1" dirty="0">
                <a:solidFill>
                  <a:schemeClr val="accent3"/>
                </a:solidFill>
              </a:rPr>
              <a:t>Filtro </a:t>
            </a:r>
            <a:r>
              <a:rPr lang="es-MX" b="1" dirty="0" smtClean="0">
                <a:solidFill>
                  <a:schemeClr val="accent3"/>
                </a:solidFill>
              </a:rPr>
              <a:t>3</a:t>
            </a:r>
            <a:r>
              <a:rPr lang="es-MX" dirty="0" smtClean="0"/>
              <a:t>: Por </a:t>
            </a:r>
            <a:r>
              <a:rPr lang="es-MX" dirty="0"/>
              <a:t>su parte los resultados obtenidos del filtro número dos se reagruparon en dos clasificaciones diferentes:</a:t>
            </a:r>
          </a:p>
          <a:p>
            <a:pPr lvl="1" algn="just"/>
            <a:r>
              <a:rPr lang="es-MX" dirty="0"/>
              <a:t>Las ramas de actividad manufacturera con un coeficiente de PR cuyo valor estuviera entre 0 y la media. </a:t>
            </a:r>
          </a:p>
          <a:p>
            <a:pPr lvl="1" algn="just"/>
            <a:r>
              <a:rPr lang="es-MX" dirty="0"/>
              <a:t>Las actividades con un PR mayor a la media.</a:t>
            </a:r>
          </a:p>
        </p:txBody>
      </p:sp>
      <p:sp>
        <p:nvSpPr>
          <p:cNvPr id="4" name="Marcador de número de diapositiva 3"/>
          <p:cNvSpPr>
            <a:spLocks noGrp="1"/>
          </p:cNvSpPr>
          <p:nvPr>
            <p:ph type="sldNum" sz="quarter" idx="12"/>
          </p:nvPr>
        </p:nvSpPr>
        <p:spPr/>
        <p:txBody>
          <a:bodyPr/>
          <a:lstStyle/>
          <a:p>
            <a:fld id="{D57F1E4F-1CFF-5643-939E-02111984F565}" type="slidenum">
              <a:rPr lang="en-US" smtClean="0"/>
              <a:t>17</a:t>
            </a:fld>
            <a:endParaRPr lang="en-US" dirty="0"/>
          </a:p>
        </p:txBody>
      </p:sp>
    </p:spTree>
    <p:extLst>
      <p:ext uri="{BB962C8B-B14F-4D97-AF65-F5344CB8AC3E}">
        <p14:creationId xmlns:p14="http://schemas.microsoft.com/office/powerpoint/2010/main" val="4086098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9F12793-D239-4217-A12D-13AFFD97D8C5}"/>
              </a:ext>
            </a:extLst>
          </p:cNvPr>
          <p:cNvSpPr>
            <a:spLocks noGrp="1"/>
          </p:cNvSpPr>
          <p:nvPr>
            <p:ph type="title"/>
          </p:nvPr>
        </p:nvSpPr>
        <p:spPr/>
        <p:txBody>
          <a:bodyPr/>
          <a:lstStyle/>
          <a:p>
            <a:r>
              <a:rPr lang="es-MX" sz="3200" b="1" dirty="0">
                <a:solidFill>
                  <a:schemeClr val="accent3"/>
                </a:solidFill>
              </a:rPr>
              <a:t>Resultados Coeficiente de Hirscman-Herfindal </a:t>
            </a:r>
          </a:p>
        </p:txBody>
      </p:sp>
      <p:sp>
        <p:nvSpPr>
          <p:cNvPr id="4" name="Marcador de número de diapositiva 3">
            <a:extLst>
              <a:ext uri="{FF2B5EF4-FFF2-40B4-BE49-F238E27FC236}">
                <a16:creationId xmlns="" xmlns:a16="http://schemas.microsoft.com/office/drawing/2014/main" id="{2BA17171-E7B2-4C66-B4E2-ABE9169966A6}"/>
              </a:ext>
            </a:extLst>
          </p:cNvPr>
          <p:cNvSpPr>
            <a:spLocks noGrp="1"/>
          </p:cNvSpPr>
          <p:nvPr>
            <p:ph type="sldNum" sz="quarter" idx="12"/>
          </p:nvPr>
        </p:nvSpPr>
        <p:spPr/>
        <p:txBody>
          <a:bodyPr/>
          <a:lstStyle/>
          <a:p>
            <a:fld id="{D57F1E4F-1CFF-5643-939E-02111984F565}" type="slidenum">
              <a:rPr lang="en-US" smtClean="0"/>
              <a:t>18</a:t>
            </a:fld>
            <a:endParaRPr lang="en-US" dirty="0"/>
          </a:p>
        </p:txBody>
      </p:sp>
      <p:sp>
        <p:nvSpPr>
          <p:cNvPr id="8" name="Rectángulo 7">
            <a:extLst>
              <a:ext uri="{FF2B5EF4-FFF2-40B4-BE49-F238E27FC236}">
                <a16:creationId xmlns="" xmlns:a16="http://schemas.microsoft.com/office/drawing/2014/main" id="{A75A9ABF-FD7B-46CB-8A52-48CBF7916DC3}"/>
              </a:ext>
            </a:extLst>
          </p:cNvPr>
          <p:cNvSpPr/>
          <p:nvPr/>
        </p:nvSpPr>
        <p:spPr>
          <a:xfrm>
            <a:off x="6372467" y="6412436"/>
            <a:ext cx="5472973" cy="369332"/>
          </a:xfrm>
          <a:prstGeom prst="rect">
            <a:avLst/>
          </a:prstGeom>
        </p:spPr>
        <p:txBody>
          <a:bodyPr wrap="none">
            <a:spAutoFit/>
          </a:bodyPr>
          <a:lstStyle/>
          <a:p>
            <a:r>
              <a:rPr lang="es-MX" dirty="0"/>
              <a:t>Fuente: </a:t>
            </a:r>
            <a:r>
              <a:rPr lang="es-MX" dirty="0" smtClean="0"/>
              <a:t>Censos </a:t>
            </a:r>
            <a:r>
              <a:rPr lang="es-MX" dirty="0"/>
              <a:t>Económicos 2014 Y 2009. INEGI</a:t>
            </a:r>
          </a:p>
        </p:txBody>
      </p:sp>
      <p:pic>
        <p:nvPicPr>
          <p:cNvPr id="9" name="Imagen 8">
            <a:extLst>
              <a:ext uri="{FF2B5EF4-FFF2-40B4-BE49-F238E27FC236}">
                <a16:creationId xmlns="" xmlns:a16="http://schemas.microsoft.com/office/drawing/2014/main" id="{2D485CD5-E0EA-4891-8614-D69F6AD04395}"/>
              </a:ext>
            </a:extLst>
          </p:cNvPr>
          <p:cNvPicPr>
            <a:picLocks noChangeAspect="1"/>
          </p:cNvPicPr>
          <p:nvPr/>
        </p:nvPicPr>
        <p:blipFill>
          <a:blip r:embed="rId3"/>
          <a:stretch>
            <a:fillRect/>
          </a:stretch>
        </p:blipFill>
        <p:spPr>
          <a:xfrm>
            <a:off x="865141" y="1205758"/>
            <a:ext cx="6224364" cy="2159532"/>
          </a:xfrm>
          <a:prstGeom prst="rect">
            <a:avLst/>
          </a:prstGeom>
        </p:spPr>
      </p:pic>
      <p:pic>
        <p:nvPicPr>
          <p:cNvPr id="10" name="Imagen 9">
            <a:extLst>
              <a:ext uri="{FF2B5EF4-FFF2-40B4-BE49-F238E27FC236}">
                <a16:creationId xmlns="" xmlns:a16="http://schemas.microsoft.com/office/drawing/2014/main" id="{51453D4C-ADFB-442E-9FDE-2AC38DB054F1}"/>
              </a:ext>
            </a:extLst>
          </p:cNvPr>
          <p:cNvPicPr>
            <a:picLocks noChangeAspect="1"/>
          </p:cNvPicPr>
          <p:nvPr/>
        </p:nvPicPr>
        <p:blipFill>
          <a:blip r:embed="rId4"/>
          <a:stretch>
            <a:fillRect/>
          </a:stretch>
        </p:blipFill>
        <p:spPr>
          <a:xfrm>
            <a:off x="815910" y="3586533"/>
            <a:ext cx="9234924" cy="2781985"/>
          </a:xfrm>
          <a:prstGeom prst="rect">
            <a:avLst/>
          </a:prstGeom>
        </p:spPr>
      </p:pic>
      <p:grpSp>
        <p:nvGrpSpPr>
          <p:cNvPr id="6" name="Grupo 5"/>
          <p:cNvGrpSpPr/>
          <p:nvPr/>
        </p:nvGrpSpPr>
        <p:grpSpPr>
          <a:xfrm>
            <a:off x="9389310" y="1371258"/>
            <a:ext cx="1926460" cy="558800"/>
            <a:chOff x="7607822" y="1927303"/>
            <a:chExt cx="1926460" cy="558800"/>
          </a:xfrm>
        </p:grpSpPr>
        <p:sp>
          <p:nvSpPr>
            <p:cNvPr id="3" name="Elipse 2"/>
            <p:cNvSpPr/>
            <p:nvPr/>
          </p:nvSpPr>
          <p:spPr>
            <a:xfrm>
              <a:off x="7607822" y="1927303"/>
              <a:ext cx="641565" cy="558800"/>
            </a:xfrm>
            <a:prstGeom prst="ellips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CuadroTexto 4"/>
            <p:cNvSpPr txBox="1"/>
            <p:nvPr/>
          </p:nvSpPr>
          <p:spPr>
            <a:xfrm>
              <a:off x="8249387" y="2034131"/>
              <a:ext cx="1284895" cy="369332"/>
            </a:xfrm>
            <a:prstGeom prst="rect">
              <a:avLst/>
            </a:prstGeom>
            <a:noFill/>
          </p:spPr>
          <p:txBody>
            <a:bodyPr wrap="square" rtlCol="0">
              <a:spAutoFit/>
            </a:bodyPr>
            <a:lstStyle/>
            <a:p>
              <a:r>
                <a:rPr lang="es-MX" b="1" dirty="0" smtClean="0">
                  <a:solidFill>
                    <a:schemeClr val="accent3"/>
                  </a:solidFill>
                </a:rPr>
                <a:t>FILTRO 1</a:t>
              </a:r>
              <a:endParaRPr lang="es-MX" b="1" dirty="0">
                <a:solidFill>
                  <a:schemeClr val="accent3"/>
                </a:solidFill>
              </a:endParaRPr>
            </a:p>
          </p:txBody>
        </p:sp>
      </p:grpSp>
    </p:spTree>
    <p:extLst>
      <p:ext uri="{BB962C8B-B14F-4D97-AF65-F5344CB8AC3E}">
        <p14:creationId xmlns:p14="http://schemas.microsoft.com/office/powerpoint/2010/main" val="15654126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a:solidFill>
                  <a:schemeClr val="accent1"/>
                </a:solidFill>
              </a:rPr>
              <a:t>Municipios del estado de Oaxaca que tuvieron importante concentración de actividades económicas</a:t>
            </a:r>
            <a:endParaRPr lang="es-MX" sz="28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93056163"/>
              </p:ext>
            </p:extLst>
          </p:nvPr>
        </p:nvGraphicFramePr>
        <p:xfrm>
          <a:off x="759919" y="2035704"/>
          <a:ext cx="10246747" cy="4195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p:cNvSpPr>
            <a:spLocks noGrp="1"/>
          </p:cNvSpPr>
          <p:nvPr>
            <p:ph type="sldNum" sz="quarter" idx="12"/>
          </p:nvPr>
        </p:nvSpPr>
        <p:spPr/>
        <p:txBody>
          <a:bodyPr/>
          <a:lstStyle/>
          <a:p>
            <a:fld id="{D57F1E4F-1CFF-5643-939E-02111984F565}" type="slidenum">
              <a:rPr lang="en-US" smtClean="0"/>
              <a:t>19</a:t>
            </a:fld>
            <a:endParaRPr lang="en-US" dirty="0"/>
          </a:p>
        </p:txBody>
      </p:sp>
      <p:sp>
        <p:nvSpPr>
          <p:cNvPr id="6" name="Rectángulo 5"/>
          <p:cNvSpPr/>
          <p:nvPr/>
        </p:nvSpPr>
        <p:spPr>
          <a:xfrm>
            <a:off x="759918" y="3886574"/>
            <a:ext cx="3304081" cy="1569660"/>
          </a:xfrm>
          <a:prstGeom prst="rect">
            <a:avLst/>
          </a:prstGeom>
        </p:spPr>
        <p:txBody>
          <a:bodyPr wrap="square">
            <a:spAutoFit/>
          </a:bodyPr>
          <a:lstStyle/>
          <a:p>
            <a:pPr lvl="0"/>
            <a:r>
              <a:rPr lang="es-MX" sz="1600" dirty="0">
                <a:solidFill>
                  <a:schemeClr val="bg1"/>
                </a:solidFill>
              </a:rPr>
              <a:t>Elaboración de productos de panadería y tortillas</a:t>
            </a:r>
            <a:r>
              <a:rPr lang="es-MX" sz="1600" dirty="0" smtClean="0">
                <a:solidFill>
                  <a:schemeClr val="bg1"/>
                </a:solidFill>
              </a:rPr>
              <a:t>.</a:t>
            </a:r>
          </a:p>
          <a:p>
            <a:pPr lvl="0"/>
            <a:endParaRPr lang="es-MX" sz="1600" dirty="0">
              <a:solidFill>
                <a:schemeClr val="bg1"/>
              </a:solidFill>
            </a:endParaRPr>
          </a:p>
          <a:p>
            <a:pPr lvl="0"/>
            <a:r>
              <a:rPr lang="es-MX" sz="1600" dirty="0">
                <a:solidFill>
                  <a:schemeClr val="bg1"/>
                </a:solidFill>
              </a:rPr>
              <a:t>Fabricación de estructuras metálicas y productos de herrería. </a:t>
            </a:r>
          </a:p>
        </p:txBody>
      </p:sp>
      <p:sp>
        <p:nvSpPr>
          <p:cNvPr id="7" name="Rectángulo 6"/>
          <p:cNvSpPr/>
          <p:nvPr/>
        </p:nvSpPr>
        <p:spPr>
          <a:xfrm>
            <a:off x="7665963" y="3743014"/>
            <a:ext cx="2909434" cy="1569660"/>
          </a:xfrm>
          <a:prstGeom prst="rect">
            <a:avLst/>
          </a:prstGeom>
        </p:spPr>
        <p:txBody>
          <a:bodyPr wrap="square">
            <a:spAutoFit/>
          </a:bodyPr>
          <a:lstStyle/>
          <a:p>
            <a:pPr lvl="0"/>
            <a:r>
              <a:rPr lang="es-MX" sz="1600" dirty="0">
                <a:solidFill>
                  <a:schemeClr val="bg1"/>
                </a:solidFill>
              </a:rPr>
              <a:t>Elaboración de productos de panadería y tortillas. </a:t>
            </a:r>
          </a:p>
          <a:p>
            <a:pPr lvl="0"/>
            <a:endParaRPr lang="es-MX" sz="1600" dirty="0">
              <a:solidFill>
                <a:schemeClr val="bg1"/>
              </a:solidFill>
            </a:endParaRPr>
          </a:p>
          <a:p>
            <a:pPr lvl="0"/>
            <a:r>
              <a:rPr lang="es-MX" sz="1600" dirty="0">
                <a:solidFill>
                  <a:schemeClr val="bg1"/>
                </a:solidFill>
              </a:rPr>
              <a:t>Fabricación de estructuras metálicas y productos de herrería</a:t>
            </a:r>
            <a:endParaRPr lang="es-MX" sz="1600" dirty="0"/>
          </a:p>
        </p:txBody>
      </p:sp>
    </p:spTree>
    <p:extLst>
      <p:ext uri="{BB962C8B-B14F-4D97-AF65-F5344CB8AC3E}">
        <p14:creationId xmlns:p14="http://schemas.microsoft.com/office/powerpoint/2010/main" val="3394047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6">
            <a:extLst>
              <a:ext uri="{FF2B5EF4-FFF2-40B4-BE49-F238E27FC236}">
                <a16:creationId xmlns="" xmlns:a16="http://schemas.microsoft.com/office/drawing/2014/main" id="{18C23D8A-1690-46B4-BBB4-0A2A4D022F34}"/>
              </a:ext>
            </a:extLst>
          </p:cNvPr>
          <p:cNvSpPr>
            <a:spLocks noGrp="1"/>
          </p:cNvSpPr>
          <p:nvPr>
            <p:ph type="sldNum" sz="quarter" idx="12"/>
          </p:nvPr>
        </p:nvSpPr>
        <p:spPr>
          <a:xfrm>
            <a:off x="10389320" y="367506"/>
            <a:ext cx="753545" cy="365125"/>
          </a:xfrm>
        </p:spPr>
        <p:txBody>
          <a:bodyPr/>
          <a:lstStyle/>
          <a:p>
            <a:fld id="{6BBE7942-5B1B-4E74-B3CD-25BF9B0ABE25}" type="slidenum">
              <a:rPr lang="es-MX" smtClean="0"/>
              <a:t>2</a:t>
            </a:fld>
            <a:endParaRPr lang="es-MX" dirty="0"/>
          </a:p>
        </p:txBody>
      </p:sp>
      <p:sp>
        <p:nvSpPr>
          <p:cNvPr id="5" name="Título 1">
            <a:extLst>
              <a:ext uri="{FF2B5EF4-FFF2-40B4-BE49-F238E27FC236}">
                <a16:creationId xmlns="" xmlns:a16="http://schemas.microsoft.com/office/drawing/2014/main" id="{71E62105-8A90-413E-ADA8-9C76BC397F67}"/>
              </a:ext>
            </a:extLst>
          </p:cNvPr>
          <p:cNvSpPr txBox="1">
            <a:spLocks/>
          </p:cNvSpPr>
          <p:nvPr/>
        </p:nvSpPr>
        <p:spPr>
          <a:xfrm>
            <a:off x="0" y="152400"/>
            <a:ext cx="6861175" cy="1160463"/>
          </a:xfrm>
          <a:prstGeom prst="rect">
            <a:avLst/>
          </a:prstGeom>
          <a:effectLst>
            <a:outerShdw blurRad="25400" dir="17880000">
              <a:srgbClr val="000000">
                <a:alpha val="46000"/>
              </a:srgbClr>
            </a:outerShdw>
          </a:effectLst>
        </p:spPr>
        <p:txBody>
          <a:bodyPr vert="horz" lIns="91440" tIns="45720" rIns="91440" bIns="45720" rtlCol="0" anchor="ctr">
            <a:normAutofit/>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accent1"/>
                </a:solidFill>
              </a:rPr>
              <a:t>PRESENTACIÓN</a:t>
            </a:r>
          </a:p>
        </p:txBody>
      </p:sp>
      <p:sp>
        <p:nvSpPr>
          <p:cNvPr id="6" name="Rectángulo 5">
            <a:extLst>
              <a:ext uri="{FF2B5EF4-FFF2-40B4-BE49-F238E27FC236}">
                <a16:creationId xmlns="" xmlns:a16="http://schemas.microsoft.com/office/drawing/2014/main" id="{575D1365-5049-4FAF-A29A-AEF444C4653C}"/>
              </a:ext>
            </a:extLst>
          </p:cNvPr>
          <p:cNvSpPr/>
          <p:nvPr/>
        </p:nvSpPr>
        <p:spPr>
          <a:xfrm>
            <a:off x="4128656" y="3064134"/>
            <a:ext cx="6899562" cy="1938992"/>
          </a:xfrm>
          <a:prstGeom prst="rect">
            <a:avLst/>
          </a:prstGeom>
        </p:spPr>
        <p:txBody>
          <a:bodyPr wrap="square">
            <a:spAutoFit/>
          </a:bodyPr>
          <a:lstStyle/>
          <a:p>
            <a:pPr algn="just">
              <a:lnSpc>
                <a:spcPct val="150000"/>
              </a:lnSpc>
            </a:pPr>
            <a:r>
              <a:rPr lang="es-MX" sz="2000" dirty="0"/>
              <a:t>Con el objetivo de que el alumno identifique las etapas de crecimiento industrial, mediante el análisis de las  zonas metropolitanas, en busca de aminorar los desequilibrios interregionales. </a:t>
            </a:r>
          </a:p>
        </p:txBody>
      </p:sp>
      <p:sp>
        <p:nvSpPr>
          <p:cNvPr id="7" name="Rectángulo 6">
            <a:extLst>
              <a:ext uri="{FF2B5EF4-FFF2-40B4-BE49-F238E27FC236}">
                <a16:creationId xmlns="" xmlns:a16="http://schemas.microsoft.com/office/drawing/2014/main" id="{DAA3A54F-BB0A-4C88-A695-948C6A06F5BF}"/>
              </a:ext>
            </a:extLst>
          </p:cNvPr>
          <p:cNvSpPr/>
          <p:nvPr/>
        </p:nvSpPr>
        <p:spPr>
          <a:xfrm>
            <a:off x="1371600" y="1526779"/>
            <a:ext cx="9771265" cy="1323439"/>
          </a:xfrm>
          <a:prstGeom prst="rect">
            <a:avLst/>
          </a:prstGeom>
        </p:spPr>
        <p:txBody>
          <a:bodyPr wrap="square">
            <a:spAutoFit/>
          </a:bodyPr>
          <a:lstStyle/>
          <a:p>
            <a:pPr algn="just"/>
            <a:r>
              <a:rPr lang="es-MX" sz="2000" dirty="0"/>
              <a:t>Este material  de exposición</a:t>
            </a:r>
            <a:r>
              <a:rPr lang="es-MX" sz="2000" dirty="0">
                <a:cs typeface="Calibri" pitchFamily="34" charset="0"/>
              </a:rPr>
              <a:t>  se presenta   de acuerdo  al contenido de la Unidad 4 , exponiendo el tema “Aplicación de la técnica para la identificación de las Aglomeraciones productivas locales (APL)” de la asignatura: Estructura Económica Regional.</a:t>
            </a:r>
            <a:endParaRPr lang="es-MX" sz="2000" dirty="0"/>
          </a:p>
        </p:txBody>
      </p:sp>
      <p:sp>
        <p:nvSpPr>
          <p:cNvPr id="2" name="Rectángulo 1">
            <a:extLst>
              <a:ext uri="{FF2B5EF4-FFF2-40B4-BE49-F238E27FC236}">
                <a16:creationId xmlns="" xmlns:a16="http://schemas.microsoft.com/office/drawing/2014/main" id="{F98DF5A8-C9B2-4725-8B45-F58C851C161F}"/>
              </a:ext>
            </a:extLst>
          </p:cNvPr>
          <p:cNvSpPr/>
          <p:nvPr/>
        </p:nvSpPr>
        <p:spPr>
          <a:xfrm>
            <a:off x="1496292" y="5365265"/>
            <a:ext cx="9646573" cy="646331"/>
          </a:xfrm>
          <a:prstGeom prst="rect">
            <a:avLst/>
          </a:prstGeom>
        </p:spPr>
        <p:txBody>
          <a:bodyPr wrap="square">
            <a:spAutoFit/>
          </a:bodyPr>
          <a:lstStyle/>
          <a:p>
            <a:pPr algn="just"/>
            <a:r>
              <a:rPr lang="es-MX" dirty="0"/>
              <a:t>Los iconos e imágenes utilizados en este material  pertenecen a los </a:t>
            </a:r>
            <a:r>
              <a:rPr lang="es-MX" dirty="0" smtClean="0"/>
              <a:t>colaboradores y galería </a:t>
            </a:r>
            <a:r>
              <a:rPr lang="es-MX" dirty="0"/>
              <a:t>de: </a:t>
            </a:r>
            <a:r>
              <a:rPr lang="es-MX" dirty="0">
                <a:hlinkClick r:id="rId3"/>
              </a:rPr>
              <a:t>www.freepik.es</a:t>
            </a:r>
            <a:r>
              <a:rPr lang="es-MX" dirty="0"/>
              <a:t>, </a:t>
            </a:r>
            <a:r>
              <a:rPr lang="es-MX" dirty="0">
                <a:hlinkClick r:id="rId4"/>
              </a:rPr>
              <a:t>www.iconfinder.com</a:t>
            </a:r>
            <a:r>
              <a:rPr lang="es-MX" dirty="0"/>
              <a:t>, </a:t>
            </a:r>
            <a:r>
              <a:rPr lang="es-MX" b="1" u="sng" dirty="0"/>
              <a:t>stock.adobe.com</a:t>
            </a:r>
          </a:p>
        </p:txBody>
      </p:sp>
      <p:pic>
        <p:nvPicPr>
          <p:cNvPr id="1026" name="Picture 2" descr="avatar, badge, business, circle, human, id, male, man, people, person, profile, user icon">
            <a:extLst>
              <a:ext uri="{FF2B5EF4-FFF2-40B4-BE49-F238E27FC236}">
                <a16:creationId xmlns="" xmlns:a16="http://schemas.microsoft.com/office/drawing/2014/main" id="{148F175F-D2BB-4D03-905A-F6E08537E8EA}"/>
              </a:ext>
            </a:extLst>
          </p:cNvPr>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91476" y="3050900"/>
            <a:ext cx="1828801" cy="1828801"/>
          </a:xfrm>
          <a:prstGeom prst="rect">
            <a:avLst/>
          </a:prstGeom>
          <a:noFill/>
          <a:effectLst>
            <a:reflection blurRad="6350" stA="50000" endA="300" endPos="55500" dist="1016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488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a:solidFill>
                  <a:schemeClr val="accent1"/>
                </a:solidFill>
              </a:rPr>
              <a:t>Municipios del estado de Oaxaca que tuvieron importante concentración de actividades económicas</a:t>
            </a:r>
            <a:endParaRPr lang="es-MX" sz="2800" dirty="0">
              <a:solidFill>
                <a:schemeClr val="bg1"/>
              </a:solidFill>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57221362"/>
              </p:ext>
            </p:extLst>
          </p:nvPr>
        </p:nvGraphicFramePr>
        <p:xfrm>
          <a:off x="646111" y="2052638"/>
          <a:ext cx="10544628" cy="4195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p:cNvSpPr>
            <a:spLocks noGrp="1"/>
          </p:cNvSpPr>
          <p:nvPr>
            <p:ph type="sldNum" sz="quarter" idx="12"/>
          </p:nvPr>
        </p:nvSpPr>
        <p:spPr/>
        <p:txBody>
          <a:bodyPr/>
          <a:lstStyle/>
          <a:p>
            <a:fld id="{D57F1E4F-1CFF-5643-939E-02111984F565}" type="slidenum">
              <a:rPr lang="en-US" smtClean="0">
                <a:solidFill>
                  <a:schemeClr val="bg1"/>
                </a:solidFill>
              </a:rPr>
              <a:t>20</a:t>
            </a:fld>
            <a:endParaRPr lang="en-US" dirty="0">
              <a:solidFill>
                <a:schemeClr val="bg1"/>
              </a:solidFill>
            </a:endParaRPr>
          </a:p>
        </p:txBody>
      </p:sp>
      <p:sp>
        <p:nvSpPr>
          <p:cNvPr id="6" name="Rectángulo 5"/>
          <p:cNvSpPr/>
          <p:nvPr/>
        </p:nvSpPr>
        <p:spPr>
          <a:xfrm>
            <a:off x="1103313" y="4150519"/>
            <a:ext cx="2779156" cy="923330"/>
          </a:xfrm>
          <a:prstGeom prst="rect">
            <a:avLst/>
          </a:prstGeom>
        </p:spPr>
        <p:txBody>
          <a:bodyPr wrap="square">
            <a:spAutoFit/>
          </a:bodyPr>
          <a:lstStyle/>
          <a:p>
            <a:pPr lvl="0"/>
            <a:r>
              <a:rPr lang="es-MX" dirty="0">
                <a:solidFill>
                  <a:schemeClr val="bg1"/>
                </a:solidFill>
              </a:rPr>
              <a:t>Elaboración de productos de panadería y tortillas</a:t>
            </a:r>
          </a:p>
        </p:txBody>
      </p:sp>
      <p:sp>
        <p:nvSpPr>
          <p:cNvPr id="7" name="Rectángulo 6"/>
          <p:cNvSpPr/>
          <p:nvPr/>
        </p:nvSpPr>
        <p:spPr>
          <a:xfrm>
            <a:off x="4187310" y="4150519"/>
            <a:ext cx="2779156" cy="923330"/>
          </a:xfrm>
          <a:prstGeom prst="rect">
            <a:avLst/>
          </a:prstGeom>
        </p:spPr>
        <p:txBody>
          <a:bodyPr wrap="square">
            <a:spAutoFit/>
          </a:bodyPr>
          <a:lstStyle/>
          <a:p>
            <a:pPr lvl="0"/>
            <a:r>
              <a:rPr lang="es-MX" dirty="0">
                <a:solidFill>
                  <a:schemeClr val="bg1"/>
                </a:solidFill>
              </a:rPr>
              <a:t>Elaboración de productos de panadería y tortillas</a:t>
            </a:r>
          </a:p>
        </p:txBody>
      </p:sp>
    </p:spTree>
    <p:extLst>
      <p:ext uri="{BB962C8B-B14F-4D97-AF65-F5344CB8AC3E}">
        <p14:creationId xmlns:p14="http://schemas.microsoft.com/office/powerpoint/2010/main" val="13135450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1B99615-3FBE-4BA9-99C5-3CCF228BCAB4}"/>
              </a:ext>
            </a:extLst>
          </p:cNvPr>
          <p:cNvSpPr>
            <a:spLocks noGrp="1"/>
          </p:cNvSpPr>
          <p:nvPr>
            <p:ph type="title"/>
          </p:nvPr>
        </p:nvSpPr>
        <p:spPr/>
        <p:txBody>
          <a:bodyPr/>
          <a:lstStyle/>
          <a:p>
            <a:r>
              <a:rPr lang="es-MX" sz="3200" b="1" dirty="0">
                <a:solidFill>
                  <a:schemeClr val="accent3"/>
                </a:solidFill>
              </a:rPr>
              <a:t>Resultados Coeficiente de Localización</a:t>
            </a:r>
          </a:p>
        </p:txBody>
      </p:sp>
      <p:sp>
        <p:nvSpPr>
          <p:cNvPr id="4" name="Marcador de número de diapositiva 3">
            <a:extLst>
              <a:ext uri="{FF2B5EF4-FFF2-40B4-BE49-F238E27FC236}">
                <a16:creationId xmlns="" xmlns:a16="http://schemas.microsoft.com/office/drawing/2014/main" id="{6CFA3825-E06A-4C5C-A6F9-68A47F6F3289}"/>
              </a:ext>
            </a:extLst>
          </p:cNvPr>
          <p:cNvSpPr>
            <a:spLocks noGrp="1"/>
          </p:cNvSpPr>
          <p:nvPr>
            <p:ph type="sldNum" sz="quarter" idx="12"/>
          </p:nvPr>
        </p:nvSpPr>
        <p:spPr/>
        <p:txBody>
          <a:bodyPr/>
          <a:lstStyle/>
          <a:p>
            <a:fld id="{D57F1E4F-1CFF-5643-939E-02111984F565}" type="slidenum">
              <a:rPr lang="en-US" smtClean="0"/>
              <a:t>21</a:t>
            </a:fld>
            <a:endParaRPr lang="en-US" dirty="0"/>
          </a:p>
        </p:txBody>
      </p:sp>
      <p:pic>
        <p:nvPicPr>
          <p:cNvPr id="5" name="Imagen 4">
            <a:extLst>
              <a:ext uri="{FF2B5EF4-FFF2-40B4-BE49-F238E27FC236}">
                <a16:creationId xmlns="" xmlns:a16="http://schemas.microsoft.com/office/drawing/2014/main" id="{46C5F5BF-C246-402B-8608-8AAE039C9A9C}"/>
              </a:ext>
            </a:extLst>
          </p:cNvPr>
          <p:cNvPicPr>
            <a:picLocks noChangeAspect="1"/>
          </p:cNvPicPr>
          <p:nvPr/>
        </p:nvPicPr>
        <p:blipFill>
          <a:blip r:embed="rId3"/>
          <a:stretch>
            <a:fillRect/>
          </a:stretch>
        </p:blipFill>
        <p:spPr>
          <a:xfrm>
            <a:off x="913808" y="1458785"/>
            <a:ext cx="7901101" cy="1999661"/>
          </a:xfrm>
          <a:prstGeom prst="rect">
            <a:avLst/>
          </a:prstGeom>
        </p:spPr>
      </p:pic>
      <p:pic>
        <p:nvPicPr>
          <p:cNvPr id="6" name="Imagen 5">
            <a:extLst>
              <a:ext uri="{FF2B5EF4-FFF2-40B4-BE49-F238E27FC236}">
                <a16:creationId xmlns="" xmlns:a16="http://schemas.microsoft.com/office/drawing/2014/main" id="{88ACA3CE-9083-4AC0-8E55-733A9946CE4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84430" y="3772198"/>
            <a:ext cx="8454127" cy="2014220"/>
          </a:xfrm>
          <a:prstGeom prst="rect">
            <a:avLst/>
          </a:prstGeom>
          <a:noFill/>
          <a:ln>
            <a:noFill/>
          </a:ln>
        </p:spPr>
      </p:pic>
      <p:sp>
        <p:nvSpPr>
          <p:cNvPr id="7" name="Rectángulo 6">
            <a:extLst>
              <a:ext uri="{FF2B5EF4-FFF2-40B4-BE49-F238E27FC236}">
                <a16:creationId xmlns="" xmlns:a16="http://schemas.microsoft.com/office/drawing/2014/main" id="{744346C8-55A7-4EA2-9B92-1FC4C218E43C}"/>
              </a:ext>
            </a:extLst>
          </p:cNvPr>
          <p:cNvSpPr/>
          <p:nvPr/>
        </p:nvSpPr>
        <p:spPr>
          <a:xfrm>
            <a:off x="913808" y="6100171"/>
            <a:ext cx="5472973" cy="369332"/>
          </a:xfrm>
          <a:prstGeom prst="rect">
            <a:avLst/>
          </a:prstGeom>
        </p:spPr>
        <p:txBody>
          <a:bodyPr wrap="none">
            <a:spAutoFit/>
          </a:bodyPr>
          <a:lstStyle/>
          <a:p>
            <a:r>
              <a:rPr lang="es-MX" dirty="0"/>
              <a:t>Fuente: </a:t>
            </a:r>
            <a:r>
              <a:rPr lang="es-MX" dirty="0" smtClean="0"/>
              <a:t>Censos </a:t>
            </a:r>
            <a:r>
              <a:rPr lang="es-MX" dirty="0"/>
              <a:t>Económicos 2014 Y 2009. INEGI</a:t>
            </a:r>
          </a:p>
        </p:txBody>
      </p:sp>
      <p:pic>
        <p:nvPicPr>
          <p:cNvPr id="12" name="Imagen 11"/>
          <p:cNvPicPr>
            <a:picLocks noChangeAspect="1"/>
          </p:cNvPicPr>
          <p:nvPr/>
        </p:nvPicPr>
        <p:blipFill>
          <a:blip r:embed="rId5"/>
          <a:stretch>
            <a:fillRect/>
          </a:stretch>
        </p:blipFill>
        <p:spPr>
          <a:xfrm>
            <a:off x="9082606" y="1335617"/>
            <a:ext cx="2255716" cy="530398"/>
          </a:xfrm>
          <a:prstGeom prst="rect">
            <a:avLst/>
          </a:prstGeom>
        </p:spPr>
      </p:pic>
    </p:spTree>
    <p:extLst>
      <p:ext uri="{BB962C8B-B14F-4D97-AF65-F5344CB8AC3E}">
        <p14:creationId xmlns:p14="http://schemas.microsoft.com/office/powerpoint/2010/main" val="38980970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92C91E2-1A4D-4B04-BB5E-2CC25B24717C}"/>
              </a:ext>
            </a:extLst>
          </p:cNvPr>
          <p:cNvSpPr>
            <a:spLocks noGrp="1"/>
          </p:cNvSpPr>
          <p:nvPr>
            <p:ph type="title"/>
          </p:nvPr>
        </p:nvSpPr>
        <p:spPr/>
        <p:txBody>
          <a:bodyPr/>
          <a:lstStyle/>
          <a:p>
            <a:r>
              <a:rPr lang="es-MX" sz="3200" b="1" dirty="0">
                <a:solidFill>
                  <a:schemeClr val="accent3"/>
                </a:solidFill>
              </a:rPr>
              <a:t>Resultados Coeficiente de Participación Relativa</a:t>
            </a:r>
            <a:endParaRPr lang="es-MX" sz="3200" dirty="0"/>
          </a:p>
        </p:txBody>
      </p:sp>
      <p:sp>
        <p:nvSpPr>
          <p:cNvPr id="4" name="Marcador de número de diapositiva 3">
            <a:extLst>
              <a:ext uri="{FF2B5EF4-FFF2-40B4-BE49-F238E27FC236}">
                <a16:creationId xmlns="" xmlns:a16="http://schemas.microsoft.com/office/drawing/2014/main" id="{D0A6A7F4-7319-409E-8B6C-4803C9F07362}"/>
              </a:ext>
            </a:extLst>
          </p:cNvPr>
          <p:cNvSpPr>
            <a:spLocks noGrp="1"/>
          </p:cNvSpPr>
          <p:nvPr>
            <p:ph type="sldNum" sz="quarter" idx="12"/>
          </p:nvPr>
        </p:nvSpPr>
        <p:spPr/>
        <p:txBody>
          <a:bodyPr/>
          <a:lstStyle/>
          <a:p>
            <a:fld id="{D57F1E4F-1CFF-5643-939E-02111984F565}" type="slidenum">
              <a:rPr lang="en-US" smtClean="0"/>
              <a:t>22</a:t>
            </a:fld>
            <a:endParaRPr lang="en-US" dirty="0"/>
          </a:p>
        </p:txBody>
      </p:sp>
      <p:pic>
        <p:nvPicPr>
          <p:cNvPr id="5" name="Imagen 4">
            <a:extLst>
              <a:ext uri="{FF2B5EF4-FFF2-40B4-BE49-F238E27FC236}">
                <a16:creationId xmlns="" xmlns:a16="http://schemas.microsoft.com/office/drawing/2014/main" id="{E70D6783-1CEE-4C75-9206-C695705CD59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46111" y="1625490"/>
            <a:ext cx="7898130" cy="2002155"/>
          </a:xfrm>
          <a:prstGeom prst="rect">
            <a:avLst/>
          </a:prstGeom>
          <a:noFill/>
          <a:ln>
            <a:noFill/>
          </a:ln>
        </p:spPr>
      </p:pic>
      <p:sp>
        <p:nvSpPr>
          <p:cNvPr id="6" name="Rectángulo 5">
            <a:extLst>
              <a:ext uri="{FF2B5EF4-FFF2-40B4-BE49-F238E27FC236}">
                <a16:creationId xmlns="" xmlns:a16="http://schemas.microsoft.com/office/drawing/2014/main" id="{E16CC8E5-73B5-4313-BC57-9C7362A2E45A}"/>
              </a:ext>
            </a:extLst>
          </p:cNvPr>
          <p:cNvSpPr/>
          <p:nvPr/>
        </p:nvSpPr>
        <p:spPr>
          <a:xfrm>
            <a:off x="646111" y="6185798"/>
            <a:ext cx="5472973" cy="369332"/>
          </a:xfrm>
          <a:prstGeom prst="rect">
            <a:avLst/>
          </a:prstGeom>
        </p:spPr>
        <p:txBody>
          <a:bodyPr wrap="none">
            <a:spAutoFit/>
          </a:bodyPr>
          <a:lstStyle/>
          <a:p>
            <a:r>
              <a:rPr lang="es-MX" dirty="0"/>
              <a:t>Fuente: Cencos Económicos 2014 Y 2009. INEGI</a:t>
            </a:r>
          </a:p>
        </p:txBody>
      </p:sp>
      <p:pic>
        <p:nvPicPr>
          <p:cNvPr id="7" name="Imagen 6">
            <a:extLst>
              <a:ext uri="{FF2B5EF4-FFF2-40B4-BE49-F238E27FC236}">
                <a16:creationId xmlns="" xmlns:a16="http://schemas.microsoft.com/office/drawing/2014/main" id="{AE752554-1D16-4705-8761-F01E2E34B411}"/>
              </a:ext>
            </a:extLst>
          </p:cNvPr>
          <p:cNvPicPr>
            <a:picLocks noChangeAspect="1"/>
          </p:cNvPicPr>
          <p:nvPr/>
        </p:nvPicPr>
        <p:blipFill>
          <a:blip r:embed="rId4"/>
          <a:stretch>
            <a:fillRect/>
          </a:stretch>
        </p:blipFill>
        <p:spPr>
          <a:xfrm>
            <a:off x="646111" y="3855455"/>
            <a:ext cx="8329938" cy="1889924"/>
          </a:xfrm>
          <a:prstGeom prst="rect">
            <a:avLst/>
          </a:prstGeom>
        </p:spPr>
      </p:pic>
      <p:sp>
        <p:nvSpPr>
          <p:cNvPr id="8" name="CuadroTexto 7">
            <a:extLst>
              <a:ext uri="{FF2B5EF4-FFF2-40B4-BE49-F238E27FC236}">
                <a16:creationId xmlns="" xmlns:a16="http://schemas.microsoft.com/office/drawing/2014/main" id="{8FDCCF70-E606-49D6-A601-8BA83DFB64B8}"/>
              </a:ext>
            </a:extLst>
          </p:cNvPr>
          <p:cNvSpPr txBox="1"/>
          <p:nvPr/>
        </p:nvSpPr>
        <p:spPr>
          <a:xfrm>
            <a:off x="2502041" y="1625490"/>
            <a:ext cx="472272" cy="184666"/>
          </a:xfrm>
          <a:prstGeom prst="rect">
            <a:avLst/>
          </a:prstGeom>
          <a:solidFill>
            <a:srgbClr val="9F031D"/>
          </a:solidFill>
          <a:ln>
            <a:noFill/>
          </a:ln>
        </p:spPr>
        <p:txBody>
          <a:bodyPr wrap="square" rtlCol="0">
            <a:spAutoFit/>
          </a:bodyPr>
          <a:lstStyle/>
          <a:p>
            <a:pPr algn="r"/>
            <a:r>
              <a:rPr lang="es-MX" sz="600" dirty="0"/>
              <a:t>2014</a:t>
            </a:r>
          </a:p>
        </p:txBody>
      </p:sp>
      <p:pic>
        <p:nvPicPr>
          <p:cNvPr id="9" name="Imagen 8"/>
          <p:cNvPicPr>
            <a:picLocks noChangeAspect="1"/>
          </p:cNvPicPr>
          <p:nvPr/>
        </p:nvPicPr>
        <p:blipFill rotWithShape="1">
          <a:blip r:embed="rId5"/>
          <a:srcRect l="-1" t="-5983" r="57731" b="-2563"/>
          <a:stretch/>
        </p:blipFill>
        <p:spPr>
          <a:xfrm>
            <a:off x="9082607" y="1303868"/>
            <a:ext cx="891126" cy="575732"/>
          </a:xfrm>
          <a:prstGeom prst="rect">
            <a:avLst/>
          </a:prstGeom>
        </p:spPr>
      </p:pic>
      <p:sp>
        <p:nvSpPr>
          <p:cNvPr id="3" name="Rectángulo 2"/>
          <p:cNvSpPr/>
          <p:nvPr/>
        </p:nvSpPr>
        <p:spPr>
          <a:xfrm>
            <a:off x="10111597" y="1407068"/>
            <a:ext cx="1079142" cy="369332"/>
          </a:xfrm>
          <a:prstGeom prst="rect">
            <a:avLst/>
          </a:prstGeom>
        </p:spPr>
        <p:txBody>
          <a:bodyPr wrap="none">
            <a:spAutoFit/>
          </a:bodyPr>
          <a:lstStyle/>
          <a:p>
            <a:r>
              <a:rPr lang="es-MX" b="1" dirty="0">
                <a:solidFill>
                  <a:schemeClr val="accent3"/>
                </a:solidFill>
              </a:rPr>
              <a:t>FILTRO </a:t>
            </a:r>
            <a:r>
              <a:rPr lang="es-MX" b="1" dirty="0" smtClean="0">
                <a:solidFill>
                  <a:schemeClr val="accent3"/>
                </a:solidFill>
              </a:rPr>
              <a:t>3</a:t>
            </a:r>
            <a:endParaRPr lang="es-MX" b="1" dirty="0">
              <a:solidFill>
                <a:schemeClr val="accent3"/>
              </a:solidFill>
            </a:endParaRPr>
          </a:p>
        </p:txBody>
      </p:sp>
    </p:spTree>
    <p:extLst>
      <p:ext uri="{BB962C8B-B14F-4D97-AF65-F5344CB8AC3E}">
        <p14:creationId xmlns:p14="http://schemas.microsoft.com/office/powerpoint/2010/main" val="25941764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96BAD6E-F061-4901-9370-89A749C3F61C}"/>
              </a:ext>
            </a:extLst>
          </p:cNvPr>
          <p:cNvSpPr>
            <a:spLocks noGrp="1"/>
          </p:cNvSpPr>
          <p:nvPr>
            <p:ph type="title"/>
          </p:nvPr>
        </p:nvSpPr>
        <p:spPr/>
        <p:txBody>
          <a:bodyPr/>
          <a:lstStyle/>
          <a:p>
            <a:r>
              <a:rPr lang="en-US" b="1" dirty="0" err="1">
                <a:solidFill>
                  <a:schemeClr val="accent1"/>
                </a:solidFill>
              </a:rPr>
              <a:t>Aglomeraciones</a:t>
            </a:r>
            <a:r>
              <a:rPr lang="en-US" b="1" dirty="0">
                <a:solidFill>
                  <a:schemeClr val="accent1"/>
                </a:solidFill>
              </a:rPr>
              <a:t> </a:t>
            </a:r>
            <a:r>
              <a:rPr lang="es-MX" b="1" dirty="0" smtClean="0">
                <a:solidFill>
                  <a:schemeClr val="accent1"/>
                </a:solidFill>
              </a:rPr>
              <a:t>productivas</a:t>
            </a:r>
            <a:r>
              <a:rPr lang="en-US" b="1" dirty="0" smtClean="0">
                <a:solidFill>
                  <a:schemeClr val="accent1"/>
                </a:solidFill>
              </a:rPr>
              <a:t> </a:t>
            </a:r>
            <a:r>
              <a:rPr lang="en-US" b="1" dirty="0">
                <a:solidFill>
                  <a:schemeClr val="accent1"/>
                </a:solidFill>
              </a:rPr>
              <a:t>2009</a:t>
            </a:r>
            <a:endParaRPr lang="es-MX" b="1" dirty="0">
              <a:solidFill>
                <a:schemeClr val="accent1"/>
              </a:solidFill>
            </a:endParaRPr>
          </a:p>
        </p:txBody>
      </p:sp>
      <p:sp>
        <p:nvSpPr>
          <p:cNvPr id="4" name="Marcador de número de diapositiva 3">
            <a:extLst>
              <a:ext uri="{FF2B5EF4-FFF2-40B4-BE49-F238E27FC236}">
                <a16:creationId xmlns="" xmlns:a16="http://schemas.microsoft.com/office/drawing/2014/main" id="{D2A2BF7C-CB91-41E7-A26D-25A73D2DAD0F}"/>
              </a:ext>
            </a:extLst>
          </p:cNvPr>
          <p:cNvSpPr>
            <a:spLocks noGrp="1"/>
          </p:cNvSpPr>
          <p:nvPr>
            <p:ph type="sldNum" sz="quarter" idx="12"/>
          </p:nvPr>
        </p:nvSpPr>
        <p:spPr/>
        <p:txBody>
          <a:bodyPr/>
          <a:lstStyle/>
          <a:p>
            <a:fld id="{D57F1E4F-1CFF-5643-939E-02111984F565}" type="slidenum">
              <a:rPr lang="en-US" smtClean="0"/>
              <a:t>23</a:t>
            </a:fld>
            <a:endParaRPr lang="en-US" dirty="0"/>
          </a:p>
        </p:txBody>
      </p:sp>
      <p:graphicFrame>
        <p:nvGraphicFramePr>
          <p:cNvPr id="5" name="Gráfico 4">
            <a:extLst>
              <a:ext uri="{FF2B5EF4-FFF2-40B4-BE49-F238E27FC236}">
                <a16:creationId xmlns="" xmlns:a16="http://schemas.microsoft.com/office/drawing/2014/main" id="{688403C8-F260-44A4-BDCF-192D97920FBD}"/>
              </a:ext>
            </a:extLst>
          </p:cNvPr>
          <p:cNvGraphicFramePr/>
          <p:nvPr>
            <p:extLst>
              <p:ext uri="{D42A27DB-BD31-4B8C-83A1-F6EECF244321}">
                <p14:modId xmlns:p14="http://schemas.microsoft.com/office/powerpoint/2010/main" val="1904970540"/>
              </p:ext>
            </p:extLst>
          </p:nvPr>
        </p:nvGraphicFramePr>
        <p:xfrm>
          <a:off x="801763" y="1359419"/>
          <a:ext cx="10388976" cy="4286296"/>
        </p:xfrm>
        <a:graphic>
          <a:graphicData uri="http://schemas.openxmlformats.org/drawingml/2006/chart">
            <c:chart xmlns:c="http://schemas.openxmlformats.org/drawingml/2006/chart" xmlns:r="http://schemas.openxmlformats.org/officeDocument/2006/relationships" r:id="rId3"/>
          </a:graphicData>
        </a:graphic>
      </p:graphicFrame>
      <p:sp>
        <p:nvSpPr>
          <p:cNvPr id="6" name="CuadroTexto 5">
            <a:extLst>
              <a:ext uri="{FF2B5EF4-FFF2-40B4-BE49-F238E27FC236}">
                <a16:creationId xmlns="" xmlns:a16="http://schemas.microsoft.com/office/drawing/2014/main" id="{E66B92EE-DBDF-4A07-B1E4-E42DA76DA730}"/>
              </a:ext>
            </a:extLst>
          </p:cNvPr>
          <p:cNvSpPr txBox="1"/>
          <p:nvPr/>
        </p:nvSpPr>
        <p:spPr>
          <a:xfrm>
            <a:off x="1026368" y="5941718"/>
            <a:ext cx="4572000" cy="369332"/>
          </a:xfrm>
          <a:prstGeom prst="rect">
            <a:avLst/>
          </a:prstGeom>
          <a:noFill/>
        </p:spPr>
        <p:txBody>
          <a:bodyPr wrap="square" rtlCol="0">
            <a:spAutoFit/>
          </a:bodyPr>
          <a:lstStyle/>
          <a:p>
            <a:r>
              <a:rPr lang="en-US" dirty="0"/>
              <a:t>Fuente: Elaboraci</a:t>
            </a:r>
            <a:r>
              <a:rPr lang="es-MX" dirty="0"/>
              <a:t>ón Propia</a:t>
            </a:r>
          </a:p>
        </p:txBody>
      </p:sp>
      <p:sp>
        <p:nvSpPr>
          <p:cNvPr id="3" name="Elipse 2">
            <a:extLst>
              <a:ext uri="{FF2B5EF4-FFF2-40B4-BE49-F238E27FC236}">
                <a16:creationId xmlns="" xmlns:a16="http://schemas.microsoft.com/office/drawing/2014/main" id="{5D6AD574-74BC-42A0-9D23-B0851B19458B}"/>
              </a:ext>
            </a:extLst>
          </p:cNvPr>
          <p:cNvSpPr/>
          <p:nvPr/>
        </p:nvSpPr>
        <p:spPr>
          <a:xfrm>
            <a:off x="1459832" y="4251157"/>
            <a:ext cx="1042736" cy="994611"/>
          </a:xfrm>
          <a:prstGeom prst="ellipse">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879769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36045D0-6133-4A06-A7B5-381910D25F8D}"/>
              </a:ext>
            </a:extLst>
          </p:cNvPr>
          <p:cNvSpPr>
            <a:spLocks noGrp="1"/>
          </p:cNvSpPr>
          <p:nvPr>
            <p:ph type="title"/>
          </p:nvPr>
        </p:nvSpPr>
        <p:spPr/>
        <p:txBody>
          <a:bodyPr/>
          <a:lstStyle/>
          <a:p>
            <a:r>
              <a:rPr lang="es-MX" b="1" dirty="0">
                <a:solidFill>
                  <a:schemeClr val="accent1"/>
                </a:solidFill>
              </a:rPr>
              <a:t>Aglomeraciones Productivas 2014</a:t>
            </a:r>
          </a:p>
        </p:txBody>
      </p:sp>
      <p:sp>
        <p:nvSpPr>
          <p:cNvPr id="4" name="Marcador de número de diapositiva 3">
            <a:extLst>
              <a:ext uri="{FF2B5EF4-FFF2-40B4-BE49-F238E27FC236}">
                <a16:creationId xmlns="" xmlns:a16="http://schemas.microsoft.com/office/drawing/2014/main" id="{354F3669-301D-4F40-B35F-7B8FE27E14E3}"/>
              </a:ext>
            </a:extLst>
          </p:cNvPr>
          <p:cNvSpPr>
            <a:spLocks noGrp="1"/>
          </p:cNvSpPr>
          <p:nvPr>
            <p:ph type="sldNum" sz="quarter" idx="12"/>
          </p:nvPr>
        </p:nvSpPr>
        <p:spPr/>
        <p:txBody>
          <a:bodyPr/>
          <a:lstStyle/>
          <a:p>
            <a:fld id="{D57F1E4F-1CFF-5643-939E-02111984F565}" type="slidenum">
              <a:rPr lang="en-US" smtClean="0"/>
              <a:t>24</a:t>
            </a:fld>
            <a:endParaRPr lang="en-US" dirty="0"/>
          </a:p>
        </p:txBody>
      </p:sp>
      <p:graphicFrame>
        <p:nvGraphicFramePr>
          <p:cNvPr id="5" name="Gráfico 4">
            <a:extLst>
              <a:ext uri="{FF2B5EF4-FFF2-40B4-BE49-F238E27FC236}">
                <a16:creationId xmlns="" xmlns:a16="http://schemas.microsoft.com/office/drawing/2014/main" id="{5DD6A5FE-BA9A-405C-A13F-35DF34241A9D}"/>
              </a:ext>
            </a:extLst>
          </p:cNvPr>
          <p:cNvGraphicFramePr/>
          <p:nvPr>
            <p:extLst>
              <p:ext uri="{D42A27DB-BD31-4B8C-83A1-F6EECF244321}">
                <p14:modId xmlns:p14="http://schemas.microsoft.com/office/powerpoint/2010/main" val="3404755255"/>
              </p:ext>
            </p:extLst>
          </p:nvPr>
        </p:nvGraphicFramePr>
        <p:xfrm>
          <a:off x="646111" y="1531972"/>
          <a:ext cx="10544628" cy="4201563"/>
        </p:xfrm>
        <a:graphic>
          <a:graphicData uri="http://schemas.openxmlformats.org/drawingml/2006/chart">
            <c:chart xmlns:c="http://schemas.openxmlformats.org/drawingml/2006/chart" xmlns:r="http://schemas.openxmlformats.org/officeDocument/2006/relationships" r:id="rId3"/>
          </a:graphicData>
        </a:graphic>
      </p:graphicFrame>
      <p:sp>
        <p:nvSpPr>
          <p:cNvPr id="6" name="CuadroTexto 5">
            <a:extLst>
              <a:ext uri="{FF2B5EF4-FFF2-40B4-BE49-F238E27FC236}">
                <a16:creationId xmlns="" xmlns:a16="http://schemas.microsoft.com/office/drawing/2014/main" id="{F8C828D1-ED46-45FC-AED7-D92DE445A596}"/>
              </a:ext>
            </a:extLst>
          </p:cNvPr>
          <p:cNvSpPr txBox="1"/>
          <p:nvPr/>
        </p:nvSpPr>
        <p:spPr>
          <a:xfrm>
            <a:off x="1026368" y="5941718"/>
            <a:ext cx="4572000" cy="369332"/>
          </a:xfrm>
          <a:prstGeom prst="rect">
            <a:avLst/>
          </a:prstGeom>
          <a:noFill/>
        </p:spPr>
        <p:txBody>
          <a:bodyPr wrap="square" rtlCol="0">
            <a:spAutoFit/>
          </a:bodyPr>
          <a:lstStyle/>
          <a:p>
            <a:r>
              <a:rPr lang="en-US" dirty="0"/>
              <a:t>Fuente: Elaboraci</a:t>
            </a:r>
            <a:r>
              <a:rPr lang="es-MX" dirty="0"/>
              <a:t>ón Propia</a:t>
            </a:r>
          </a:p>
        </p:txBody>
      </p:sp>
      <p:sp>
        <p:nvSpPr>
          <p:cNvPr id="7" name="Elipse 6">
            <a:extLst>
              <a:ext uri="{FF2B5EF4-FFF2-40B4-BE49-F238E27FC236}">
                <a16:creationId xmlns="" xmlns:a16="http://schemas.microsoft.com/office/drawing/2014/main" id="{2E51FCD6-9F50-4EA3-89E1-48D884244DA9}"/>
              </a:ext>
            </a:extLst>
          </p:cNvPr>
          <p:cNvSpPr/>
          <p:nvPr/>
        </p:nvSpPr>
        <p:spPr>
          <a:xfrm>
            <a:off x="1026368" y="3689684"/>
            <a:ext cx="1877253" cy="1757418"/>
          </a:xfrm>
          <a:prstGeom prst="ellipse">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621747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a:extLst>
              <a:ext uri="{FF2B5EF4-FFF2-40B4-BE49-F238E27FC236}">
                <a16:creationId xmlns="" xmlns:a16="http://schemas.microsoft.com/office/drawing/2014/main" id="{84E733DF-DD3B-42DA-9B37-440F466027E1}"/>
              </a:ext>
            </a:extLst>
          </p:cNvPr>
          <p:cNvSpPr>
            <a:spLocks noGrp="1"/>
          </p:cNvSpPr>
          <p:nvPr>
            <p:ph type="title"/>
          </p:nvPr>
        </p:nvSpPr>
        <p:spPr/>
        <p:txBody>
          <a:bodyPr/>
          <a:lstStyle/>
          <a:p>
            <a:pPr algn="just"/>
            <a:r>
              <a:rPr lang="es-MX" b="1" dirty="0">
                <a:solidFill>
                  <a:schemeClr val="accent1"/>
                </a:solidFill>
              </a:rPr>
              <a:t>Matriz de preeminencia de cada rama productiva por municipio </a:t>
            </a:r>
          </a:p>
        </p:txBody>
      </p:sp>
      <p:sp>
        <p:nvSpPr>
          <p:cNvPr id="4" name="Marcador de número de diapositiva 3">
            <a:extLst>
              <a:ext uri="{FF2B5EF4-FFF2-40B4-BE49-F238E27FC236}">
                <a16:creationId xmlns="" xmlns:a16="http://schemas.microsoft.com/office/drawing/2014/main" id="{9B301E9A-82FE-48BD-B095-8CD23485AF75}"/>
              </a:ext>
            </a:extLst>
          </p:cNvPr>
          <p:cNvSpPr>
            <a:spLocks noGrp="1"/>
          </p:cNvSpPr>
          <p:nvPr>
            <p:ph type="sldNum" sz="quarter" idx="12"/>
          </p:nvPr>
        </p:nvSpPr>
        <p:spPr/>
        <p:txBody>
          <a:bodyPr/>
          <a:lstStyle/>
          <a:p>
            <a:fld id="{D57F1E4F-1CFF-5643-939E-02111984F565}" type="slidenum">
              <a:rPr lang="en-US" smtClean="0"/>
              <a:t>25</a:t>
            </a:fld>
            <a:endParaRPr lang="en-US" dirty="0"/>
          </a:p>
        </p:txBody>
      </p:sp>
      <p:sp>
        <p:nvSpPr>
          <p:cNvPr id="3" name="Marcador de contenido 2">
            <a:extLst>
              <a:ext uri="{FF2B5EF4-FFF2-40B4-BE49-F238E27FC236}">
                <a16:creationId xmlns="" xmlns:a16="http://schemas.microsoft.com/office/drawing/2014/main" id="{B5329174-6C0D-4412-A840-B9912A9DDA8B}"/>
              </a:ext>
            </a:extLst>
          </p:cNvPr>
          <p:cNvSpPr>
            <a:spLocks noGrp="1"/>
          </p:cNvSpPr>
          <p:nvPr>
            <p:ph idx="4294967295"/>
          </p:nvPr>
        </p:nvSpPr>
        <p:spPr>
          <a:xfrm>
            <a:off x="684664" y="2028255"/>
            <a:ext cx="10661360" cy="4195762"/>
          </a:xfrm>
        </p:spPr>
        <p:txBody>
          <a:bodyPr>
            <a:normAutofit lnSpcReduction="10000"/>
          </a:bodyPr>
          <a:lstStyle/>
          <a:p>
            <a:pPr marL="0" indent="0" algn="just">
              <a:buNone/>
            </a:pPr>
            <a:r>
              <a:rPr lang="es-MX" dirty="0"/>
              <a:t>Después de aplicar </a:t>
            </a:r>
            <a:r>
              <a:rPr lang="es-MX" dirty="0" smtClean="0"/>
              <a:t>los </a:t>
            </a:r>
            <a:r>
              <a:rPr lang="es-MX" dirty="0"/>
              <a:t>filtros</a:t>
            </a:r>
            <a:r>
              <a:rPr lang="en-US" dirty="0"/>
              <a:t>*</a:t>
            </a:r>
            <a:r>
              <a:rPr lang="es-MX" dirty="0"/>
              <a:t> correspondientes para identificar la importancia de cada actividad productiva en cada municipio, los resultados se clasifican en una tabla como la siguiente:</a:t>
            </a:r>
          </a:p>
          <a:p>
            <a:pPr marL="0" indent="0" algn="just">
              <a:buNone/>
            </a:pPr>
            <a:endParaRPr lang="es-MX" dirty="0"/>
          </a:p>
          <a:p>
            <a:pPr marL="0" indent="0" algn="just">
              <a:buNone/>
            </a:pPr>
            <a:endParaRPr lang="es-MX" dirty="0"/>
          </a:p>
          <a:p>
            <a:pPr marL="0" indent="0" algn="just">
              <a:buNone/>
            </a:pPr>
            <a:endParaRPr lang="es-MX" dirty="0"/>
          </a:p>
          <a:p>
            <a:pPr marL="0" indent="0" algn="just">
              <a:buNone/>
            </a:pPr>
            <a:endParaRPr lang="es-MX" dirty="0"/>
          </a:p>
          <a:p>
            <a:pPr marL="0" indent="0" algn="just">
              <a:buNone/>
            </a:pPr>
            <a:endParaRPr lang="es-MX" dirty="0"/>
          </a:p>
          <a:p>
            <a:pPr marL="0" indent="0" algn="just">
              <a:buNone/>
            </a:pPr>
            <a:endParaRPr lang="es-MX" dirty="0"/>
          </a:p>
          <a:p>
            <a:pPr marL="0" indent="0" algn="just">
              <a:buNone/>
            </a:pPr>
            <a:r>
              <a:rPr lang="es-MX" dirty="0"/>
              <a:t>*De los diez municipios sólo se eligieron los que resultaron con un coeficiente HH positivo</a:t>
            </a:r>
          </a:p>
          <a:p>
            <a:pPr algn="just"/>
            <a:endParaRPr lang="es-MX" dirty="0"/>
          </a:p>
        </p:txBody>
      </p:sp>
      <p:pic>
        <p:nvPicPr>
          <p:cNvPr id="11" name="Imagen 10">
            <a:extLst>
              <a:ext uri="{FF2B5EF4-FFF2-40B4-BE49-F238E27FC236}">
                <a16:creationId xmlns="" xmlns:a16="http://schemas.microsoft.com/office/drawing/2014/main" id="{591B9167-8CBD-44C3-8CD5-4414CE722724}"/>
              </a:ext>
            </a:extLst>
          </p:cNvPr>
          <p:cNvPicPr>
            <a:picLocks noChangeAspect="1"/>
          </p:cNvPicPr>
          <p:nvPr/>
        </p:nvPicPr>
        <p:blipFill>
          <a:blip r:embed="rId3"/>
          <a:stretch>
            <a:fillRect/>
          </a:stretch>
        </p:blipFill>
        <p:spPr>
          <a:xfrm>
            <a:off x="1273780" y="3194856"/>
            <a:ext cx="9400440" cy="2852063"/>
          </a:xfrm>
          <a:prstGeom prst="rect">
            <a:avLst/>
          </a:prstGeom>
        </p:spPr>
      </p:pic>
      <p:sp>
        <p:nvSpPr>
          <p:cNvPr id="12" name="Rectángulo 11">
            <a:extLst>
              <a:ext uri="{FF2B5EF4-FFF2-40B4-BE49-F238E27FC236}">
                <a16:creationId xmlns="" xmlns:a16="http://schemas.microsoft.com/office/drawing/2014/main" id="{597DDD65-41DC-4501-AE96-11D741B08F38}"/>
              </a:ext>
            </a:extLst>
          </p:cNvPr>
          <p:cNvSpPr/>
          <p:nvPr/>
        </p:nvSpPr>
        <p:spPr>
          <a:xfrm>
            <a:off x="4256541" y="3194856"/>
            <a:ext cx="6417680" cy="1862561"/>
          </a:xfrm>
          <a:prstGeom prst="rect">
            <a:avLst/>
          </a:prstGeom>
        </p:spPr>
        <p:txBody>
          <a:bodyPr wrap="square">
            <a:spAutoFit/>
          </a:bodyPr>
          <a:lstStyle/>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PP= Poco importantes. Tanto a nivel de municipio como de entidad</a:t>
            </a:r>
          </a:p>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PG= Importantes para el municipio y significativos para la entidad</a:t>
            </a:r>
          </a:p>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GP= Poco importantes para el Estado, pero significativos para el municipio</a:t>
            </a:r>
          </a:p>
          <a:p>
            <a:pPr algn="just"/>
            <a:r>
              <a:rPr lang="es-MX" dirty="0">
                <a:latin typeface="Calibri" panose="020F0502020204030204" pitchFamily="34" charset="0"/>
                <a:ea typeface="Calibri" panose="020F0502020204030204" pitchFamily="34" charset="0"/>
                <a:cs typeface="Times New Roman" panose="02020603050405020304" pitchFamily="18" charset="0"/>
              </a:rPr>
              <a:t>GG=Muy importantes. Tanto a nivel municipio como de entidad</a:t>
            </a:r>
            <a:endParaRPr lang="es-MX" dirty="0"/>
          </a:p>
        </p:txBody>
      </p:sp>
      <p:sp>
        <p:nvSpPr>
          <p:cNvPr id="14" name="Rectángulo 13">
            <a:extLst>
              <a:ext uri="{FF2B5EF4-FFF2-40B4-BE49-F238E27FC236}">
                <a16:creationId xmlns="" xmlns:a16="http://schemas.microsoft.com/office/drawing/2014/main" id="{25BA0753-D463-4E19-A524-106D32DC18A3}"/>
              </a:ext>
            </a:extLst>
          </p:cNvPr>
          <p:cNvSpPr/>
          <p:nvPr/>
        </p:nvSpPr>
        <p:spPr>
          <a:xfrm>
            <a:off x="3336053" y="3949002"/>
            <a:ext cx="271305" cy="371789"/>
          </a:xfrm>
          <a:prstGeom prst="rect">
            <a:avLst/>
          </a:prstGeom>
          <a:solidFill>
            <a:srgbClr val="2C76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5445133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 xmlns:a16="http://schemas.microsoft.com/office/drawing/2014/main" id="{6EC33E2C-8EC1-4ECB-846A-C79C1722792B}"/>
              </a:ext>
            </a:extLst>
          </p:cNvPr>
          <p:cNvSpPr>
            <a:spLocks noGrp="1"/>
          </p:cNvSpPr>
          <p:nvPr>
            <p:ph type="sldNum" sz="quarter" idx="12"/>
          </p:nvPr>
        </p:nvSpPr>
        <p:spPr/>
        <p:txBody>
          <a:bodyPr/>
          <a:lstStyle/>
          <a:p>
            <a:fld id="{D57F1E4F-1CFF-5643-939E-02111984F565}" type="slidenum">
              <a:rPr lang="en-US" smtClean="0"/>
              <a:t>26</a:t>
            </a:fld>
            <a:endParaRPr lang="en-US" dirty="0"/>
          </a:p>
        </p:txBody>
      </p:sp>
      <p:pic>
        <p:nvPicPr>
          <p:cNvPr id="5" name="Imagen 4">
            <a:extLst>
              <a:ext uri="{FF2B5EF4-FFF2-40B4-BE49-F238E27FC236}">
                <a16:creationId xmlns="" xmlns:a16="http://schemas.microsoft.com/office/drawing/2014/main" id="{7D1DDD11-46ED-41B2-9753-6F237BF1AAE8}"/>
              </a:ext>
            </a:extLst>
          </p:cNvPr>
          <p:cNvPicPr>
            <a:picLocks noChangeAspect="1"/>
          </p:cNvPicPr>
          <p:nvPr/>
        </p:nvPicPr>
        <p:blipFill>
          <a:blip r:embed="rId3"/>
          <a:stretch>
            <a:fillRect/>
          </a:stretch>
        </p:blipFill>
        <p:spPr>
          <a:xfrm>
            <a:off x="854537" y="1063416"/>
            <a:ext cx="9772273" cy="5371397"/>
          </a:xfrm>
          <a:prstGeom prst="rect">
            <a:avLst/>
          </a:prstGeom>
        </p:spPr>
      </p:pic>
      <p:sp>
        <p:nvSpPr>
          <p:cNvPr id="2" name="Rectángulo 1"/>
          <p:cNvSpPr/>
          <p:nvPr/>
        </p:nvSpPr>
        <p:spPr>
          <a:xfrm>
            <a:off x="792999" y="295729"/>
            <a:ext cx="9833811" cy="369332"/>
          </a:xfrm>
          <a:prstGeom prst="rect">
            <a:avLst/>
          </a:prstGeom>
        </p:spPr>
        <p:txBody>
          <a:bodyPr wrap="square">
            <a:spAutoFit/>
          </a:bodyPr>
          <a:lstStyle/>
          <a:p>
            <a:r>
              <a:rPr lang="es-MX" b="1" dirty="0">
                <a:solidFill>
                  <a:schemeClr val="accent3"/>
                </a:solidFill>
              </a:rPr>
              <a:t>Matriz de preeminencia de cada rama productiva por municipio </a:t>
            </a:r>
            <a:endParaRPr lang="es-MX" dirty="0">
              <a:solidFill>
                <a:schemeClr val="accent3"/>
              </a:solidFill>
            </a:endParaRPr>
          </a:p>
        </p:txBody>
      </p:sp>
    </p:spTree>
    <p:extLst>
      <p:ext uri="{BB962C8B-B14F-4D97-AF65-F5344CB8AC3E}">
        <p14:creationId xmlns:p14="http://schemas.microsoft.com/office/powerpoint/2010/main" val="35725586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 xmlns:a16="http://schemas.microsoft.com/office/drawing/2014/main" id="{64BB0190-215C-412B-8B6D-108E8B4401B1}"/>
              </a:ext>
            </a:extLst>
          </p:cNvPr>
          <p:cNvSpPr>
            <a:spLocks noGrp="1"/>
          </p:cNvSpPr>
          <p:nvPr>
            <p:ph type="sldNum" sz="quarter" idx="12"/>
          </p:nvPr>
        </p:nvSpPr>
        <p:spPr/>
        <p:txBody>
          <a:bodyPr/>
          <a:lstStyle/>
          <a:p>
            <a:fld id="{D57F1E4F-1CFF-5643-939E-02111984F565}" type="slidenum">
              <a:rPr lang="en-US" smtClean="0"/>
              <a:t>27</a:t>
            </a:fld>
            <a:endParaRPr lang="en-US" dirty="0"/>
          </a:p>
        </p:txBody>
      </p:sp>
      <p:pic>
        <p:nvPicPr>
          <p:cNvPr id="4" name="Imagen 3">
            <a:extLst>
              <a:ext uri="{FF2B5EF4-FFF2-40B4-BE49-F238E27FC236}">
                <a16:creationId xmlns="" xmlns:a16="http://schemas.microsoft.com/office/drawing/2014/main" id="{8CA9F224-FEE5-474A-BC06-13D5ABDEB0A7}"/>
              </a:ext>
            </a:extLst>
          </p:cNvPr>
          <p:cNvPicPr>
            <a:picLocks noChangeAspect="1"/>
          </p:cNvPicPr>
          <p:nvPr/>
        </p:nvPicPr>
        <p:blipFill>
          <a:blip r:embed="rId3"/>
          <a:stretch>
            <a:fillRect/>
          </a:stretch>
        </p:blipFill>
        <p:spPr>
          <a:xfrm>
            <a:off x="508549" y="1285455"/>
            <a:ext cx="10682190" cy="4484797"/>
          </a:xfrm>
          <a:prstGeom prst="rect">
            <a:avLst/>
          </a:prstGeom>
        </p:spPr>
      </p:pic>
      <p:sp>
        <p:nvSpPr>
          <p:cNvPr id="5" name="Rectángulo 4"/>
          <p:cNvSpPr/>
          <p:nvPr/>
        </p:nvSpPr>
        <p:spPr>
          <a:xfrm>
            <a:off x="804401" y="494906"/>
            <a:ext cx="9833811" cy="369332"/>
          </a:xfrm>
          <a:prstGeom prst="rect">
            <a:avLst/>
          </a:prstGeom>
        </p:spPr>
        <p:txBody>
          <a:bodyPr wrap="square">
            <a:spAutoFit/>
          </a:bodyPr>
          <a:lstStyle/>
          <a:p>
            <a:r>
              <a:rPr lang="es-MX" b="1" dirty="0">
                <a:solidFill>
                  <a:schemeClr val="accent3"/>
                </a:solidFill>
              </a:rPr>
              <a:t>Matriz de preeminencia de cada rama productiva por municipio </a:t>
            </a:r>
            <a:endParaRPr lang="es-MX" dirty="0">
              <a:solidFill>
                <a:schemeClr val="accent3"/>
              </a:solidFill>
            </a:endParaRPr>
          </a:p>
        </p:txBody>
      </p:sp>
    </p:spTree>
    <p:extLst>
      <p:ext uri="{BB962C8B-B14F-4D97-AF65-F5344CB8AC3E}">
        <p14:creationId xmlns:p14="http://schemas.microsoft.com/office/powerpoint/2010/main" val="3301931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 xmlns:a16="http://schemas.microsoft.com/office/drawing/2014/main" id="{EF3DE7DF-16BB-4B10-B69A-A5B0E1760EB4}"/>
              </a:ext>
            </a:extLst>
          </p:cNvPr>
          <p:cNvSpPr>
            <a:spLocks noGrp="1"/>
          </p:cNvSpPr>
          <p:nvPr>
            <p:ph type="sldNum" sz="quarter" idx="12"/>
          </p:nvPr>
        </p:nvSpPr>
        <p:spPr/>
        <p:txBody>
          <a:bodyPr/>
          <a:lstStyle/>
          <a:p>
            <a:fld id="{D57F1E4F-1CFF-5643-939E-02111984F565}" type="slidenum">
              <a:rPr lang="en-US" smtClean="0"/>
              <a:t>28</a:t>
            </a:fld>
            <a:endParaRPr lang="en-US" dirty="0"/>
          </a:p>
        </p:txBody>
      </p:sp>
      <p:pic>
        <p:nvPicPr>
          <p:cNvPr id="5" name="Imagen 4">
            <a:extLst>
              <a:ext uri="{FF2B5EF4-FFF2-40B4-BE49-F238E27FC236}">
                <a16:creationId xmlns="" xmlns:a16="http://schemas.microsoft.com/office/drawing/2014/main" id="{7013A233-4F18-47C3-B947-5C362696C2F1}"/>
              </a:ext>
            </a:extLst>
          </p:cNvPr>
          <p:cNvPicPr>
            <a:picLocks noChangeAspect="1"/>
          </p:cNvPicPr>
          <p:nvPr/>
        </p:nvPicPr>
        <p:blipFill>
          <a:blip r:embed="rId3"/>
          <a:stretch>
            <a:fillRect/>
          </a:stretch>
        </p:blipFill>
        <p:spPr>
          <a:xfrm>
            <a:off x="620133" y="1269608"/>
            <a:ext cx="7668929" cy="4414500"/>
          </a:xfrm>
          <a:prstGeom prst="rect">
            <a:avLst/>
          </a:prstGeom>
        </p:spPr>
      </p:pic>
      <p:sp>
        <p:nvSpPr>
          <p:cNvPr id="4" name="Rectángulo 3"/>
          <p:cNvSpPr/>
          <p:nvPr/>
        </p:nvSpPr>
        <p:spPr>
          <a:xfrm>
            <a:off x="792999" y="317783"/>
            <a:ext cx="9833811" cy="954107"/>
          </a:xfrm>
          <a:prstGeom prst="rect">
            <a:avLst/>
          </a:prstGeom>
        </p:spPr>
        <p:txBody>
          <a:bodyPr wrap="square">
            <a:spAutoFit/>
          </a:bodyPr>
          <a:lstStyle/>
          <a:p>
            <a:r>
              <a:rPr lang="es-MX" sz="2800" b="1" dirty="0">
                <a:solidFill>
                  <a:schemeClr val="accent3"/>
                </a:solidFill>
              </a:rPr>
              <a:t>Matriz de preeminencia de cada rama productiva por municipio </a:t>
            </a:r>
            <a:endParaRPr lang="es-MX" sz="2800" dirty="0">
              <a:solidFill>
                <a:schemeClr val="accent3"/>
              </a:solidFill>
            </a:endParaRPr>
          </a:p>
        </p:txBody>
      </p:sp>
    </p:spTree>
    <p:extLst>
      <p:ext uri="{BB962C8B-B14F-4D97-AF65-F5344CB8AC3E}">
        <p14:creationId xmlns:p14="http://schemas.microsoft.com/office/powerpoint/2010/main" val="27110042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2663543-0EA1-479B-9DC4-03A147595E46}"/>
              </a:ext>
            </a:extLst>
          </p:cNvPr>
          <p:cNvSpPr>
            <a:spLocks noGrp="1"/>
          </p:cNvSpPr>
          <p:nvPr>
            <p:ph type="title"/>
          </p:nvPr>
        </p:nvSpPr>
        <p:spPr/>
        <p:txBody>
          <a:bodyPr/>
          <a:lstStyle/>
          <a:p>
            <a:r>
              <a:rPr lang="es-MX" b="1" dirty="0">
                <a:solidFill>
                  <a:schemeClr val="accent1"/>
                </a:solidFill>
              </a:rPr>
              <a:t>CONCLUSIONES</a:t>
            </a:r>
          </a:p>
        </p:txBody>
      </p:sp>
      <p:sp>
        <p:nvSpPr>
          <p:cNvPr id="3" name="Marcador de contenido 2">
            <a:extLst>
              <a:ext uri="{FF2B5EF4-FFF2-40B4-BE49-F238E27FC236}">
                <a16:creationId xmlns="" xmlns:a16="http://schemas.microsoft.com/office/drawing/2014/main" id="{9AE19977-149F-4A15-A5DE-19F6BE50946B}"/>
              </a:ext>
            </a:extLst>
          </p:cNvPr>
          <p:cNvSpPr>
            <a:spLocks noGrp="1"/>
          </p:cNvSpPr>
          <p:nvPr>
            <p:ph idx="1"/>
          </p:nvPr>
        </p:nvSpPr>
        <p:spPr>
          <a:xfrm>
            <a:off x="900112" y="1409614"/>
            <a:ext cx="10087427" cy="4923452"/>
          </a:xfrm>
        </p:spPr>
        <p:txBody>
          <a:bodyPr>
            <a:normAutofit/>
          </a:bodyPr>
          <a:lstStyle/>
          <a:p>
            <a:pPr algn="just"/>
            <a:r>
              <a:rPr lang="es-MX" dirty="0"/>
              <a:t>Las aglomeraciones también sirven como centros de empleos en los espacios territoriales con un fuerte impacto en la especialización y diversificación productiva</a:t>
            </a:r>
            <a:r>
              <a:rPr lang="es-MX" dirty="0" smtClean="0"/>
              <a:t>.</a:t>
            </a:r>
          </a:p>
          <a:p>
            <a:pPr algn="just"/>
            <a:endParaRPr lang="es-MX" dirty="0" smtClean="0"/>
          </a:p>
          <a:p>
            <a:pPr algn="just"/>
            <a:r>
              <a:rPr lang="es-MX" dirty="0"/>
              <a:t>Cuando se identifican las actividades que se desarrollan localmente se pueden tomar decisiones de política para apoyar e impulsar actividades que realmente puedan detonar el crecimiento y desarrollo regional</a:t>
            </a:r>
            <a:r>
              <a:rPr lang="es-MX" dirty="0" smtClean="0"/>
              <a:t>.</a:t>
            </a:r>
            <a:endParaRPr lang="es-MX" dirty="0"/>
          </a:p>
          <a:p>
            <a:pPr algn="just"/>
            <a:endParaRPr lang="es-MX" dirty="0"/>
          </a:p>
          <a:p>
            <a:pPr algn="just"/>
            <a:r>
              <a:rPr lang="es-MX" dirty="0"/>
              <a:t>Cuando los espacios no cuentan con políticas que impactan en el desarrollo local (que hasta en ocasiones son históricas), las actividades productivas que llegan a desarrollarse carecen de valor, lo cual no permite que la región sea más productiva y por lo tanto que persistan los bajos niveles de crecimiento económico, empleos poco especializados e ingresos salariales bajos repercutiendo así, en la calidad de vida de la población</a:t>
            </a:r>
            <a:r>
              <a:rPr lang="es-MX" dirty="0" smtClean="0"/>
              <a:t>.</a:t>
            </a:r>
          </a:p>
          <a:p>
            <a:pPr algn="just"/>
            <a:endParaRPr lang="es-MX" dirty="0" smtClean="0"/>
          </a:p>
          <a:p>
            <a:pPr algn="just"/>
            <a:endParaRPr lang="es-MX" dirty="0"/>
          </a:p>
          <a:p>
            <a:pPr algn="just"/>
            <a:endParaRPr lang="es-MX" dirty="0"/>
          </a:p>
        </p:txBody>
      </p:sp>
      <p:sp>
        <p:nvSpPr>
          <p:cNvPr id="4" name="Marcador de número de diapositiva 3">
            <a:extLst>
              <a:ext uri="{FF2B5EF4-FFF2-40B4-BE49-F238E27FC236}">
                <a16:creationId xmlns="" xmlns:a16="http://schemas.microsoft.com/office/drawing/2014/main" id="{2C22A579-9D05-495A-8C37-C6782D621067}"/>
              </a:ext>
            </a:extLst>
          </p:cNvPr>
          <p:cNvSpPr>
            <a:spLocks noGrp="1"/>
          </p:cNvSpPr>
          <p:nvPr>
            <p:ph type="sldNum" sz="quarter" idx="12"/>
          </p:nvPr>
        </p:nvSpPr>
        <p:spPr/>
        <p:txBody>
          <a:bodyPr/>
          <a:lstStyle/>
          <a:p>
            <a:fld id="{D57F1E4F-1CFF-5643-939E-02111984F565}" type="slidenum">
              <a:rPr lang="en-US" smtClean="0"/>
              <a:t>29</a:t>
            </a:fld>
            <a:endParaRPr lang="en-US" dirty="0"/>
          </a:p>
        </p:txBody>
      </p:sp>
    </p:spTree>
    <p:extLst>
      <p:ext uri="{BB962C8B-B14F-4D97-AF65-F5344CB8AC3E}">
        <p14:creationId xmlns:p14="http://schemas.microsoft.com/office/powerpoint/2010/main" val="3975894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F6DC4DB-1949-43AA-B2BF-3C29FC893F57}"/>
              </a:ext>
            </a:extLst>
          </p:cNvPr>
          <p:cNvSpPr>
            <a:spLocks noGrp="1"/>
          </p:cNvSpPr>
          <p:nvPr>
            <p:ph type="title"/>
          </p:nvPr>
        </p:nvSpPr>
        <p:spPr/>
        <p:txBody>
          <a:bodyPr/>
          <a:lstStyle/>
          <a:p>
            <a:r>
              <a:rPr lang="es-MX" sz="3200" b="1" dirty="0">
                <a:solidFill>
                  <a:schemeClr val="accent1"/>
                </a:solidFill>
              </a:rPr>
              <a:t>INTRODUCCIÓN</a:t>
            </a:r>
            <a:r>
              <a:rPr lang="es-MX" sz="3200" dirty="0">
                <a:solidFill>
                  <a:schemeClr val="accent1"/>
                </a:solidFill>
              </a:rPr>
              <a:t/>
            </a:r>
            <a:br>
              <a:rPr lang="es-MX" sz="3200" dirty="0">
                <a:solidFill>
                  <a:schemeClr val="accent1"/>
                </a:solidFill>
              </a:rPr>
            </a:br>
            <a:endParaRPr lang="es-MX" sz="3200" dirty="0">
              <a:solidFill>
                <a:schemeClr val="accent1"/>
              </a:solidFill>
            </a:endParaRPr>
          </a:p>
        </p:txBody>
      </p:sp>
      <p:sp>
        <p:nvSpPr>
          <p:cNvPr id="3" name="Marcador de contenido 2">
            <a:extLst>
              <a:ext uri="{FF2B5EF4-FFF2-40B4-BE49-F238E27FC236}">
                <a16:creationId xmlns="" xmlns:a16="http://schemas.microsoft.com/office/drawing/2014/main" id="{5746E427-4659-400C-9011-C22D2A43CD52}"/>
              </a:ext>
            </a:extLst>
          </p:cNvPr>
          <p:cNvSpPr>
            <a:spLocks noGrp="1"/>
          </p:cNvSpPr>
          <p:nvPr>
            <p:ph idx="1"/>
          </p:nvPr>
        </p:nvSpPr>
        <p:spPr>
          <a:xfrm>
            <a:off x="646111" y="1933680"/>
            <a:ext cx="5552542" cy="4195481"/>
          </a:xfrm>
        </p:spPr>
        <p:txBody>
          <a:bodyPr>
            <a:normAutofit/>
          </a:bodyPr>
          <a:lstStyle/>
          <a:p>
            <a:pPr algn="just"/>
            <a:r>
              <a:rPr lang="es-MX" sz="2400" dirty="0"/>
              <a:t>Es común que las investigaciones y recomendaciones para mejorar la dinámica económica partan de un diagnóstico general, por lo que la importancia de atender las necesidades especificas pasan a un plano secundario.</a:t>
            </a:r>
          </a:p>
        </p:txBody>
      </p:sp>
      <p:sp>
        <p:nvSpPr>
          <p:cNvPr id="4" name="Marcador de número de diapositiva 3">
            <a:extLst>
              <a:ext uri="{FF2B5EF4-FFF2-40B4-BE49-F238E27FC236}">
                <a16:creationId xmlns="" xmlns:a16="http://schemas.microsoft.com/office/drawing/2014/main" id="{1D6FAA43-F262-44E3-A0B0-68FE2ABEEA98}"/>
              </a:ext>
            </a:extLst>
          </p:cNvPr>
          <p:cNvSpPr>
            <a:spLocks noGrp="1"/>
          </p:cNvSpPr>
          <p:nvPr>
            <p:ph type="sldNum" sz="quarter" idx="12"/>
          </p:nvPr>
        </p:nvSpPr>
        <p:spPr/>
        <p:txBody>
          <a:bodyPr/>
          <a:lstStyle/>
          <a:p>
            <a:fld id="{D57F1E4F-1CFF-5643-939E-02111984F565}" type="slidenum">
              <a:rPr lang="en-US" smtClean="0"/>
              <a:t>3</a:t>
            </a:fld>
            <a:endParaRPr lang="en-US" dirty="0"/>
          </a:p>
        </p:txBody>
      </p:sp>
      <p:sp>
        <p:nvSpPr>
          <p:cNvPr id="5" name="Rectángulo: esquinas redondeadas 4">
            <a:extLst>
              <a:ext uri="{FF2B5EF4-FFF2-40B4-BE49-F238E27FC236}">
                <a16:creationId xmlns="" xmlns:a16="http://schemas.microsoft.com/office/drawing/2014/main" id="{0B4A4886-093B-46F9-9E48-66B5CB1BDA66}"/>
              </a:ext>
            </a:extLst>
          </p:cNvPr>
          <p:cNvSpPr/>
          <p:nvPr/>
        </p:nvSpPr>
        <p:spPr>
          <a:xfrm>
            <a:off x="6587412" y="1853248"/>
            <a:ext cx="4833257" cy="2868042"/>
          </a:xfrm>
          <a:prstGeom prst="round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Rectángulo 5">
            <a:extLst>
              <a:ext uri="{FF2B5EF4-FFF2-40B4-BE49-F238E27FC236}">
                <a16:creationId xmlns="" xmlns:a16="http://schemas.microsoft.com/office/drawing/2014/main" id="{EC0AACD7-F123-4D4D-9901-EE0FB9A5CCE9}"/>
              </a:ext>
            </a:extLst>
          </p:cNvPr>
          <p:cNvSpPr/>
          <p:nvPr/>
        </p:nvSpPr>
        <p:spPr>
          <a:xfrm>
            <a:off x="6724261" y="1948441"/>
            <a:ext cx="4466478" cy="2677656"/>
          </a:xfrm>
          <a:prstGeom prst="rect">
            <a:avLst/>
          </a:prstGeom>
        </p:spPr>
        <p:txBody>
          <a:bodyPr wrap="square">
            <a:spAutoFit/>
          </a:bodyPr>
          <a:lstStyle/>
          <a:p>
            <a:pPr algn="ctr"/>
            <a:r>
              <a:rPr lang="es-MX" sz="2400" dirty="0"/>
              <a:t>Dado que es en el ámbito particular en dónde se presentan los problemas económicos, productivos y sociales, no debe perderse de vista el papel que tiene el análisis a nivel local.</a:t>
            </a:r>
          </a:p>
        </p:txBody>
      </p:sp>
      <p:cxnSp>
        <p:nvCxnSpPr>
          <p:cNvPr id="8" name="Conector recto 7">
            <a:extLst>
              <a:ext uri="{FF2B5EF4-FFF2-40B4-BE49-F238E27FC236}">
                <a16:creationId xmlns="" xmlns:a16="http://schemas.microsoft.com/office/drawing/2014/main" id="{9D012B14-DB70-43A0-A4E7-417FEF947B73}"/>
              </a:ext>
            </a:extLst>
          </p:cNvPr>
          <p:cNvCxnSpPr/>
          <p:nvPr/>
        </p:nvCxnSpPr>
        <p:spPr>
          <a:xfrm>
            <a:off x="6587412" y="5075853"/>
            <a:ext cx="4833257"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75157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6EBDBCA-5A5D-43AA-B2F4-5C9025C9995E}"/>
              </a:ext>
            </a:extLst>
          </p:cNvPr>
          <p:cNvSpPr>
            <a:spLocks noGrp="1"/>
          </p:cNvSpPr>
          <p:nvPr>
            <p:ph type="title"/>
          </p:nvPr>
        </p:nvSpPr>
        <p:spPr/>
        <p:txBody>
          <a:bodyPr/>
          <a:lstStyle/>
          <a:p>
            <a:r>
              <a:rPr lang="es-MX" b="1" dirty="0">
                <a:solidFill>
                  <a:schemeClr val="accent1"/>
                </a:solidFill>
              </a:rPr>
              <a:t>REFERENCIAS</a:t>
            </a:r>
          </a:p>
        </p:txBody>
      </p:sp>
      <p:sp>
        <p:nvSpPr>
          <p:cNvPr id="4" name="Marcador de número de diapositiva 3">
            <a:extLst>
              <a:ext uri="{FF2B5EF4-FFF2-40B4-BE49-F238E27FC236}">
                <a16:creationId xmlns="" xmlns:a16="http://schemas.microsoft.com/office/drawing/2014/main" id="{E5D7BFBB-DC7A-472D-8867-D693B2C07E51}"/>
              </a:ext>
            </a:extLst>
          </p:cNvPr>
          <p:cNvSpPr>
            <a:spLocks noGrp="1"/>
          </p:cNvSpPr>
          <p:nvPr>
            <p:ph type="sldNum" sz="quarter" idx="12"/>
          </p:nvPr>
        </p:nvSpPr>
        <p:spPr/>
        <p:txBody>
          <a:bodyPr/>
          <a:lstStyle/>
          <a:p>
            <a:fld id="{D57F1E4F-1CFF-5643-939E-02111984F565}" type="slidenum">
              <a:rPr lang="en-US" smtClean="0"/>
              <a:t>30</a:t>
            </a:fld>
            <a:endParaRPr lang="en-US" dirty="0"/>
          </a:p>
        </p:txBody>
      </p:sp>
      <p:pic>
        <p:nvPicPr>
          <p:cNvPr id="7" name="Imagen 6">
            <a:extLst>
              <a:ext uri="{FF2B5EF4-FFF2-40B4-BE49-F238E27FC236}">
                <a16:creationId xmlns="" xmlns:a16="http://schemas.microsoft.com/office/drawing/2014/main" id="{6E6DA520-C36E-4208-949A-490C4EB33641}"/>
              </a:ext>
            </a:extLst>
          </p:cNvPr>
          <p:cNvPicPr>
            <a:picLocks noChangeAspect="1"/>
          </p:cNvPicPr>
          <p:nvPr/>
        </p:nvPicPr>
        <p:blipFill>
          <a:blip r:embed="rId3">
            <a:lum bright="70000" contrast="-70000"/>
          </a:blip>
          <a:stretch>
            <a:fillRect/>
          </a:stretch>
        </p:blipFill>
        <p:spPr>
          <a:xfrm>
            <a:off x="781578" y="1511641"/>
            <a:ext cx="10544628" cy="4445689"/>
          </a:xfrm>
          <a:prstGeom prst="rect">
            <a:avLst/>
          </a:prstGeom>
        </p:spPr>
      </p:pic>
    </p:spTree>
    <p:extLst>
      <p:ext uri="{BB962C8B-B14F-4D97-AF65-F5344CB8AC3E}">
        <p14:creationId xmlns:p14="http://schemas.microsoft.com/office/powerpoint/2010/main" val="3930101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37D03E4-0815-4806-B640-C433F7DDA4EA}"/>
              </a:ext>
            </a:extLst>
          </p:cNvPr>
          <p:cNvSpPr>
            <a:spLocks noGrp="1"/>
          </p:cNvSpPr>
          <p:nvPr>
            <p:ph type="title"/>
          </p:nvPr>
        </p:nvSpPr>
        <p:spPr/>
        <p:txBody>
          <a:bodyPr/>
          <a:lstStyle/>
          <a:p>
            <a:r>
              <a:rPr lang="es-MX" b="1" dirty="0">
                <a:solidFill>
                  <a:schemeClr val="accent1"/>
                </a:solidFill>
              </a:rPr>
              <a:t>Perspectiva local</a:t>
            </a:r>
          </a:p>
        </p:txBody>
      </p:sp>
      <p:graphicFrame>
        <p:nvGraphicFramePr>
          <p:cNvPr id="5" name="Marcador de contenido 4">
            <a:extLst>
              <a:ext uri="{FF2B5EF4-FFF2-40B4-BE49-F238E27FC236}">
                <a16:creationId xmlns="" xmlns:a16="http://schemas.microsoft.com/office/drawing/2014/main" id="{716B4965-C558-40FC-9511-A8C64BF8E101}"/>
              </a:ext>
            </a:extLst>
          </p:cNvPr>
          <p:cNvGraphicFramePr>
            <a:graphicFrameLocks noGrp="1"/>
          </p:cNvGraphicFramePr>
          <p:nvPr>
            <p:ph idx="1"/>
            <p:extLst>
              <p:ext uri="{D42A27DB-BD31-4B8C-83A1-F6EECF244321}">
                <p14:modId xmlns:p14="http://schemas.microsoft.com/office/powerpoint/2010/main" val="3435320363"/>
              </p:ext>
            </p:extLst>
          </p:nvPr>
        </p:nvGraphicFramePr>
        <p:xfrm>
          <a:off x="1103313" y="2052638"/>
          <a:ext cx="8947150" cy="4195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a:extLst>
              <a:ext uri="{FF2B5EF4-FFF2-40B4-BE49-F238E27FC236}">
                <a16:creationId xmlns="" xmlns:a16="http://schemas.microsoft.com/office/drawing/2014/main" id="{6EF06CD0-D398-4621-819D-7666C812B9B9}"/>
              </a:ext>
            </a:extLst>
          </p:cNvPr>
          <p:cNvSpPr>
            <a:spLocks noGrp="1"/>
          </p:cNvSpPr>
          <p:nvPr>
            <p:ph type="sldNum" sz="quarter" idx="12"/>
          </p:nvPr>
        </p:nvSpPr>
        <p:spPr/>
        <p:txBody>
          <a:bodyPr/>
          <a:lstStyle/>
          <a:p>
            <a:fld id="{D57F1E4F-1CFF-5643-939E-02111984F565}" type="slidenum">
              <a:rPr lang="en-US" smtClean="0"/>
              <a:t>4</a:t>
            </a:fld>
            <a:endParaRPr lang="en-US" dirty="0"/>
          </a:p>
        </p:txBody>
      </p:sp>
      <p:pic>
        <p:nvPicPr>
          <p:cNvPr id="3076" name="Picture 4" descr="accessories, automobile, car, location, service icon">
            <a:extLst>
              <a:ext uri="{FF2B5EF4-FFF2-40B4-BE49-F238E27FC236}">
                <a16:creationId xmlns="" xmlns:a16="http://schemas.microsoft.com/office/drawing/2014/main" id="{C186FD26-F5FE-4636-B480-B028F2984EE8}"/>
              </a:ext>
            </a:extLst>
          </p:cNvPr>
          <p:cNvPicPr>
            <a:picLocks noChangeAspect="1" noChangeArrowheads="1"/>
          </p:cNvPicPr>
          <p:nvPr/>
        </p:nvPicPr>
        <p:blipFill>
          <a:blip r:embed="rId8">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03313" y="3827105"/>
            <a:ext cx="2258009" cy="225800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hart, currency, dollar, money icon">
            <a:extLst>
              <a:ext uri="{FF2B5EF4-FFF2-40B4-BE49-F238E27FC236}">
                <a16:creationId xmlns="" xmlns:a16="http://schemas.microsoft.com/office/drawing/2014/main" id="{C04881D8-718B-44C6-A215-22357332CB62}"/>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7261158" y="1595342"/>
            <a:ext cx="3255836" cy="2489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965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550AA9B-0CB6-40DB-ADEE-D6E04467EB6C}"/>
              </a:ext>
            </a:extLst>
          </p:cNvPr>
          <p:cNvSpPr>
            <a:spLocks noGrp="1"/>
          </p:cNvSpPr>
          <p:nvPr>
            <p:ph type="title"/>
          </p:nvPr>
        </p:nvSpPr>
        <p:spPr/>
        <p:txBody>
          <a:bodyPr/>
          <a:lstStyle/>
          <a:p>
            <a:r>
              <a:rPr lang="es-MX" b="1" dirty="0">
                <a:solidFill>
                  <a:schemeClr val="accent1"/>
                </a:solidFill>
              </a:rPr>
              <a:t>Aglomeraciones Productivas y Capacidad Productiva</a:t>
            </a:r>
          </a:p>
        </p:txBody>
      </p:sp>
      <p:graphicFrame>
        <p:nvGraphicFramePr>
          <p:cNvPr id="5" name="Marcador de contenido 4">
            <a:extLst>
              <a:ext uri="{FF2B5EF4-FFF2-40B4-BE49-F238E27FC236}">
                <a16:creationId xmlns="" xmlns:a16="http://schemas.microsoft.com/office/drawing/2014/main" id="{260E324B-3905-41A5-B501-7F19EF4540DE}"/>
              </a:ext>
            </a:extLst>
          </p:cNvPr>
          <p:cNvGraphicFramePr>
            <a:graphicFrameLocks noGrp="1"/>
          </p:cNvGraphicFramePr>
          <p:nvPr>
            <p:ph idx="1"/>
            <p:extLst>
              <p:ext uri="{D42A27DB-BD31-4B8C-83A1-F6EECF244321}">
                <p14:modId xmlns:p14="http://schemas.microsoft.com/office/powerpoint/2010/main" val="2429254761"/>
              </p:ext>
            </p:extLst>
          </p:nvPr>
        </p:nvGraphicFramePr>
        <p:xfrm>
          <a:off x="4798235" y="1604769"/>
          <a:ext cx="8947150" cy="4195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a:extLst>
              <a:ext uri="{FF2B5EF4-FFF2-40B4-BE49-F238E27FC236}">
                <a16:creationId xmlns="" xmlns:a16="http://schemas.microsoft.com/office/drawing/2014/main" id="{2D48BA52-183E-4864-99F6-8BE6CD1169F9}"/>
              </a:ext>
            </a:extLst>
          </p:cNvPr>
          <p:cNvSpPr>
            <a:spLocks noGrp="1"/>
          </p:cNvSpPr>
          <p:nvPr>
            <p:ph type="sldNum" sz="quarter" idx="12"/>
          </p:nvPr>
        </p:nvSpPr>
        <p:spPr/>
        <p:txBody>
          <a:bodyPr/>
          <a:lstStyle/>
          <a:p>
            <a:fld id="{D57F1E4F-1CFF-5643-939E-02111984F565}" type="slidenum">
              <a:rPr lang="en-US" smtClean="0"/>
              <a:t>5</a:t>
            </a:fld>
            <a:endParaRPr lang="en-US" dirty="0"/>
          </a:p>
        </p:txBody>
      </p:sp>
      <p:sp>
        <p:nvSpPr>
          <p:cNvPr id="6" name="Rectángulo 5">
            <a:extLst>
              <a:ext uri="{FF2B5EF4-FFF2-40B4-BE49-F238E27FC236}">
                <a16:creationId xmlns="" xmlns:a16="http://schemas.microsoft.com/office/drawing/2014/main" id="{F0467B1C-80F7-4FD3-B1D0-DF91D48A52E7}"/>
              </a:ext>
            </a:extLst>
          </p:cNvPr>
          <p:cNvSpPr/>
          <p:nvPr/>
        </p:nvSpPr>
        <p:spPr>
          <a:xfrm>
            <a:off x="646111" y="2384211"/>
            <a:ext cx="6096000" cy="3416320"/>
          </a:xfrm>
          <a:prstGeom prst="rect">
            <a:avLst/>
          </a:prstGeom>
        </p:spPr>
        <p:txBody>
          <a:bodyPr>
            <a:spAutoFit/>
          </a:bodyPr>
          <a:lstStyle/>
          <a:p>
            <a:pPr marL="342900" indent="-342900" algn="just">
              <a:buFont typeface="Wingdings" panose="05000000000000000000" pitchFamily="2" charset="2"/>
              <a:buChar char="ü"/>
            </a:pPr>
            <a:r>
              <a:rPr lang="es-MX" sz="2400" dirty="0"/>
              <a:t>Las aglomeraciones productivas muestran la capacidad productiva de la región</a:t>
            </a:r>
          </a:p>
          <a:p>
            <a:pPr algn="just"/>
            <a:endParaRPr lang="es-MX" sz="2400" dirty="0"/>
          </a:p>
          <a:p>
            <a:pPr marL="342900" indent="-342900" algn="just">
              <a:buFont typeface="Wingdings" panose="05000000000000000000" pitchFamily="2" charset="2"/>
              <a:buChar char="ü"/>
            </a:pPr>
            <a:endParaRPr lang="es-MX" sz="2400" dirty="0"/>
          </a:p>
          <a:p>
            <a:pPr marL="342900" indent="-342900" algn="just">
              <a:buFont typeface="Wingdings" panose="05000000000000000000" pitchFamily="2" charset="2"/>
              <a:buChar char="ü"/>
            </a:pPr>
            <a:r>
              <a:rPr lang="es-MX" sz="2400" dirty="0"/>
              <a:t>Los beneficios de dicha concentración se dan a través de una serie de sinergias y relaciones entre empresas </a:t>
            </a:r>
          </a:p>
        </p:txBody>
      </p:sp>
    </p:spTree>
    <p:extLst>
      <p:ext uri="{BB962C8B-B14F-4D97-AF65-F5344CB8AC3E}">
        <p14:creationId xmlns:p14="http://schemas.microsoft.com/office/powerpoint/2010/main" val="1005430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0C8A8F3-A498-42BF-B22D-D22AD93C20A5}"/>
              </a:ext>
            </a:extLst>
          </p:cNvPr>
          <p:cNvSpPr>
            <a:spLocks noGrp="1"/>
          </p:cNvSpPr>
          <p:nvPr>
            <p:ph type="title"/>
          </p:nvPr>
        </p:nvSpPr>
        <p:spPr/>
        <p:txBody>
          <a:bodyPr/>
          <a:lstStyle/>
          <a:p>
            <a:r>
              <a:rPr lang="es-MX" b="1" dirty="0">
                <a:solidFill>
                  <a:schemeClr val="accent1"/>
                </a:solidFill>
              </a:rPr>
              <a:t>Problema para crear Aglomeraciones Productivas</a:t>
            </a:r>
          </a:p>
        </p:txBody>
      </p:sp>
      <p:sp>
        <p:nvSpPr>
          <p:cNvPr id="4" name="Marcador de número de diapositiva 3">
            <a:extLst>
              <a:ext uri="{FF2B5EF4-FFF2-40B4-BE49-F238E27FC236}">
                <a16:creationId xmlns="" xmlns:a16="http://schemas.microsoft.com/office/drawing/2014/main" id="{05164606-08A6-41F5-9C7B-D9B9825901F4}"/>
              </a:ext>
            </a:extLst>
          </p:cNvPr>
          <p:cNvSpPr>
            <a:spLocks noGrp="1"/>
          </p:cNvSpPr>
          <p:nvPr>
            <p:ph type="sldNum" sz="quarter" idx="12"/>
          </p:nvPr>
        </p:nvSpPr>
        <p:spPr/>
        <p:txBody>
          <a:bodyPr/>
          <a:lstStyle/>
          <a:p>
            <a:fld id="{D57F1E4F-1CFF-5643-939E-02111984F565}" type="slidenum">
              <a:rPr lang="en-US" smtClean="0"/>
              <a:t>6</a:t>
            </a:fld>
            <a:endParaRPr lang="en-US" dirty="0"/>
          </a:p>
        </p:txBody>
      </p:sp>
      <p:sp>
        <p:nvSpPr>
          <p:cNvPr id="5" name="Rectángulo 4">
            <a:extLst>
              <a:ext uri="{FF2B5EF4-FFF2-40B4-BE49-F238E27FC236}">
                <a16:creationId xmlns="" xmlns:a16="http://schemas.microsoft.com/office/drawing/2014/main" id="{5B53ACBE-216F-4CEF-9433-7733FD63536A}"/>
              </a:ext>
            </a:extLst>
          </p:cNvPr>
          <p:cNvSpPr/>
          <p:nvPr/>
        </p:nvSpPr>
        <p:spPr>
          <a:xfrm>
            <a:off x="2620592" y="2360547"/>
            <a:ext cx="9571408" cy="2585323"/>
          </a:xfrm>
          <a:prstGeom prst="rect">
            <a:avLst/>
          </a:prstGeom>
          <a:noFill/>
        </p:spPr>
        <p:txBody>
          <a:bodyPr wrap="square" lIns="91440" tIns="45720" rIns="91440" bIns="45720">
            <a:spAutoFit/>
          </a:bodyPr>
          <a:lstStyle/>
          <a:p>
            <a:pPr algn="ctr"/>
            <a:r>
              <a:rPr lang="es-E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Capacidad de asimilar nuevos Procesos Productivos</a:t>
            </a:r>
          </a:p>
        </p:txBody>
      </p:sp>
      <p:pic>
        <p:nvPicPr>
          <p:cNvPr id="4100" name="Picture 4" descr="care, sad, worry icon">
            <a:extLst>
              <a:ext uri="{FF2B5EF4-FFF2-40B4-BE49-F238E27FC236}">
                <a16:creationId xmlns="" xmlns:a16="http://schemas.microsoft.com/office/drawing/2014/main" id="{B561FB7D-68EC-49C3-89CF-05B3DA5C0907}"/>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828709" y="3380802"/>
            <a:ext cx="2862199" cy="2862199"/>
          </a:xfrm>
          <a:prstGeom prst="rect">
            <a:avLst/>
          </a:prstGeom>
          <a:noFill/>
          <a:effectLst>
            <a:outerShdw blurRad="152400" dist="317500" dir="5400000" sx="90000" sy="-19000" rotWithShape="0">
              <a:prstClr val="black">
                <a:alpha val="15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556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732EA9C-1603-49C5-BA1C-7327420C31E2}"/>
              </a:ext>
            </a:extLst>
          </p:cNvPr>
          <p:cNvSpPr>
            <a:spLocks noGrp="1"/>
          </p:cNvSpPr>
          <p:nvPr>
            <p:ph type="title"/>
          </p:nvPr>
        </p:nvSpPr>
        <p:spPr/>
        <p:txBody>
          <a:bodyPr/>
          <a:lstStyle/>
          <a:p>
            <a:r>
              <a:rPr lang="es-MX" b="1" dirty="0">
                <a:solidFill>
                  <a:schemeClr val="accent1"/>
                </a:solidFill>
              </a:rPr>
              <a:t>Instrumentos para identificar Aglomeraciones</a:t>
            </a:r>
          </a:p>
        </p:txBody>
      </p:sp>
      <p:graphicFrame>
        <p:nvGraphicFramePr>
          <p:cNvPr id="5" name="Marcador de contenido 4">
            <a:extLst>
              <a:ext uri="{FF2B5EF4-FFF2-40B4-BE49-F238E27FC236}">
                <a16:creationId xmlns="" xmlns:a16="http://schemas.microsoft.com/office/drawing/2014/main" id="{70D23E26-7B80-4AAE-9062-2363BC078164}"/>
              </a:ext>
            </a:extLst>
          </p:cNvPr>
          <p:cNvGraphicFramePr>
            <a:graphicFrameLocks noGrp="1"/>
          </p:cNvGraphicFramePr>
          <p:nvPr>
            <p:ph idx="1"/>
            <p:extLst>
              <p:ext uri="{D42A27DB-BD31-4B8C-83A1-F6EECF244321}">
                <p14:modId xmlns:p14="http://schemas.microsoft.com/office/powerpoint/2010/main" val="851269479"/>
              </p:ext>
            </p:extLst>
          </p:nvPr>
        </p:nvGraphicFramePr>
        <p:xfrm>
          <a:off x="1103313" y="2052638"/>
          <a:ext cx="8947150" cy="4195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a:extLst>
              <a:ext uri="{FF2B5EF4-FFF2-40B4-BE49-F238E27FC236}">
                <a16:creationId xmlns="" xmlns:a16="http://schemas.microsoft.com/office/drawing/2014/main" id="{D5441CEB-C260-4BA5-9606-CFF52CAD4BFF}"/>
              </a:ext>
            </a:extLst>
          </p:cNvPr>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1222023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D534D1B-484B-4A92-B37A-921347164952}"/>
              </a:ext>
            </a:extLst>
          </p:cNvPr>
          <p:cNvSpPr>
            <a:spLocks noGrp="1"/>
          </p:cNvSpPr>
          <p:nvPr>
            <p:ph type="title"/>
          </p:nvPr>
        </p:nvSpPr>
        <p:spPr/>
        <p:txBody>
          <a:bodyPr/>
          <a:lstStyle/>
          <a:p>
            <a:r>
              <a:rPr lang="es-MX" sz="2800" b="1" dirty="0">
                <a:solidFill>
                  <a:schemeClr val="accent1"/>
                </a:solidFill>
              </a:rPr>
              <a:t>Aglomeraciones Productivas en Oaxaca</a:t>
            </a:r>
            <a:br>
              <a:rPr lang="es-MX" sz="2800" b="1" dirty="0">
                <a:solidFill>
                  <a:schemeClr val="accent1"/>
                </a:solidFill>
              </a:rPr>
            </a:br>
            <a:r>
              <a:rPr lang="es-MX" sz="2800" b="1" dirty="0">
                <a:solidFill>
                  <a:schemeClr val="accent1"/>
                </a:solidFill>
              </a:rPr>
              <a:t>2009-2014</a:t>
            </a:r>
            <a:br>
              <a:rPr lang="es-MX" sz="2800" b="1" dirty="0">
                <a:solidFill>
                  <a:schemeClr val="accent1"/>
                </a:solidFill>
              </a:rPr>
            </a:br>
            <a:endParaRPr lang="es-MX" sz="2800" b="1" dirty="0">
              <a:solidFill>
                <a:schemeClr val="accent1"/>
              </a:solidFill>
            </a:endParaRPr>
          </a:p>
        </p:txBody>
      </p:sp>
      <p:sp>
        <p:nvSpPr>
          <p:cNvPr id="3" name="Marcador de contenido 2">
            <a:extLst>
              <a:ext uri="{FF2B5EF4-FFF2-40B4-BE49-F238E27FC236}">
                <a16:creationId xmlns="" xmlns:a16="http://schemas.microsoft.com/office/drawing/2014/main" id="{179E638E-6E03-440B-B92E-E8A4D98B43F5}"/>
              </a:ext>
            </a:extLst>
          </p:cNvPr>
          <p:cNvSpPr>
            <a:spLocks noGrp="1"/>
          </p:cNvSpPr>
          <p:nvPr>
            <p:ph idx="1"/>
          </p:nvPr>
        </p:nvSpPr>
        <p:spPr>
          <a:xfrm>
            <a:off x="646111" y="1698355"/>
            <a:ext cx="10544628" cy="4195481"/>
          </a:xfrm>
        </p:spPr>
        <p:txBody>
          <a:bodyPr>
            <a:normAutofit/>
          </a:bodyPr>
          <a:lstStyle/>
          <a:p>
            <a:pPr marL="0" indent="0">
              <a:buNone/>
            </a:pPr>
            <a:r>
              <a:rPr lang="es-MX" sz="2800" b="1" dirty="0">
                <a:solidFill>
                  <a:schemeClr val="accent3"/>
                </a:solidFill>
              </a:rPr>
              <a:t>Objetivos</a:t>
            </a:r>
          </a:p>
          <a:p>
            <a:pPr lvl="1" algn="just">
              <a:buFont typeface="Arial" panose="020B0604020202020204" pitchFamily="34" charset="0"/>
              <a:buChar char="•"/>
            </a:pPr>
            <a:r>
              <a:rPr lang="es-MX" sz="2400" dirty="0"/>
              <a:t>Identificar la clase de actividad industrial que predomina en la Región</a:t>
            </a:r>
          </a:p>
          <a:p>
            <a:pPr lvl="1" algn="just">
              <a:buFont typeface="Arial" panose="020B0604020202020204" pitchFamily="34" charset="0"/>
              <a:buChar char="•"/>
            </a:pPr>
            <a:endParaRPr lang="es-MX" sz="2400" dirty="0"/>
          </a:p>
          <a:p>
            <a:pPr lvl="1" algn="just">
              <a:buFont typeface="Arial" panose="020B0604020202020204" pitchFamily="34" charset="0"/>
              <a:buChar char="•"/>
            </a:pPr>
            <a:r>
              <a:rPr lang="es-MX" sz="2400" dirty="0"/>
              <a:t>Conocer la importancia que tiene dicha actividad sobre la creación de empleo tanto a nivel Estatal como municipal</a:t>
            </a:r>
          </a:p>
          <a:p>
            <a:pPr lvl="1" algn="just">
              <a:buFont typeface="Arial" panose="020B0604020202020204" pitchFamily="34" charset="0"/>
              <a:buChar char="•"/>
            </a:pPr>
            <a:endParaRPr lang="es-MX" sz="2400" dirty="0"/>
          </a:p>
          <a:p>
            <a:pPr lvl="1" algn="just">
              <a:buFont typeface="Arial" panose="020B0604020202020204" pitchFamily="34" charset="0"/>
              <a:buChar char="•"/>
            </a:pPr>
            <a:r>
              <a:rPr lang="es-MX" sz="2400" dirty="0"/>
              <a:t>Establecer la formación de aglomeraciones productivas</a:t>
            </a:r>
          </a:p>
        </p:txBody>
      </p:sp>
      <p:sp>
        <p:nvSpPr>
          <p:cNvPr id="4" name="Marcador de número de diapositiva 3">
            <a:extLst>
              <a:ext uri="{FF2B5EF4-FFF2-40B4-BE49-F238E27FC236}">
                <a16:creationId xmlns="" xmlns:a16="http://schemas.microsoft.com/office/drawing/2014/main" id="{17DD1A31-4D1F-4006-BA51-6B6C1A5740E7}"/>
              </a:ext>
            </a:extLst>
          </p:cNvPr>
          <p:cNvSpPr>
            <a:spLocks noGrp="1"/>
          </p:cNvSpPr>
          <p:nvPr>
            <p:ph type="sldNum" sz="quarter" idx="12"/>
          </p:nvPr>
        </p:nvSpPr>
        <p:spPr/>
        <p:txBody>
          <a:bodyPr/>
          <a:lstStyle/>
          <a:p>
            <a:fld id="{D57F1E4F-1CFF-5643-939E-02111984F565}" type="slidenum">
              <a:rPr lang="en-US" smtClean="0"/>
              <a:t>8</a:t>
            </a:fld>
            <a:endParaRPr lang="en-US" dirty="0"/>
          </a:p>
        </p:txBody>
      </p:sp>
    </p:spTree>
    <p:extLst>
      <p:ext uri="{BB962C8B-B14F-4D97-AF65-F5344CB8AC3E}">
        <p14:creationId xmlns:p14="http://schemas.microsoft.com/office/powerpoint/2010/main" val="2098621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5E7CE68-E5A1-469B-A0E2-DB1BFB850D98}"/>
              </a:ext>
            </a:extLst>
          </p:cNvPr>
          <p:cNvSpPr>
            <a:spLocks noGrp="1"/>
          </p:cNvSpPr>
          <p:nvPr>
            <p:ph type="title"/>
          </p:nvPr>
        </p:nvSpPr>
        <p:spPr>
          <a:xfrm>
            <a:off x="550559" y="605769"/>
            <a:ext cx="9404723" cy="1400530"/>
          </a:xfrm>
        </p:spPr>
        <p:txBody>
          <a:bodyPr/>
          <a:lstStyle/>
          <a:p>
            <a:r>
              <a:rPr lang="en-US" sz="3600" b="1" dirty="0" err="1">
                <a:solidFill>
                  <a:schemeClr val="accent3"/>
                </a:solidFill>
              </a:rPr>
              <a:t>Caracter</a:t>
            </a:r>
            <a:r>
              <a:rPr lang="es-MX" sz="3600" b="1" dirty="0">
                <a:solidFill>
                  <a:schemeClr val="accent3"/>
                </a:solidFill>
              </a:rPr>
              <a:t>ísticas del Estado </a:t>
            </a:r>
          </a:p>
        </p:txBody>
      </p:sp>
      <p:sp>
        <p:nvSpPr>
          <p:cNvPr id="4" name="Marcador de número de diapositiva 3">
            <a:extLst>
              <a:ext uri="{FF2B5EF4-FFF2-40B4-BE49-F238E27FC236}">
                <a16:creationId xmlns="" xmlns:a16="http://schemas.microsoft.com/office/drawing/2014/main" id="{C559BC8A-119B-499C-A87A-0E42055169EC}"/>
              </a:ext>
            </a:extLst>
          </p:cNvPr>
          <p:cNvSpPr>
            <a:spLocks noGrp="1"/>
          </p:cNvSpPr>
          <p:nvPr>
            <p:ph type="sldNum" sz="quarter" idx="12"/>
          </p:nvPr>
        </p:nvSpPr>
        <p:spPr/>
        <p:txBody>
          <a:bodyPr/>
          <a:lstStyle/>
          <a:p>
            <a:fld id="{D57F1E4F-1CFF-5643-939E-02111984F565}" type="slidenum">
              <a:rPr lang="en-US" smtClean="0"/>
              <a:t>9</a:t>
            </a:fld>
            <a:endParaRPr lang="en-US" dirty="0"/>
          </a:p>
        </p:txBody>
      </p:sp>
      <p:pic>
        <p:nvPicPr>
          <p:cNvPr id="6" name="Imagen 5"/>
          <p:cNvPicPr>
            <a:picLocks noChangeAspect="1"/>
          </p:cNvPicPr>
          <p:nvPr/>
        </p:nvPicPr>
        <p:blipFill>
          <a:blip r:embed="rId3"/>
          <a:stretch>
            <a:fillRect/>
          </a:stretch>
        </p:blipFill>
        <p:spPr>
          <a:xfrm>
            <a:off x="705983" y="1724054"/>
            <a:ext cx="4233333" cy="401927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8" name="Rectángulo 7"/>
          <p:cNvSpPr/>
          <p:nvPr/>
        </p:nvSpPr>
        <p:spPr>
          <a:xfrm>
            <a:off x="5094739" y="1548651"/>
            <a:ext cx="6096000" cy="4194674"/>
          </a:xfrm>
          <a:prstGeom prst="rect">
            <a:avLst/>
          </a:prstGeom>
        </p:spPr>
        <p:txBody>
          <a:bodyPr>
            <a:spAutoFit/>
          </a:bodyPr>
          <a:lstStyle/>
          <a:p>
            <a:pPr lvl="0" algn="just">
              <a:lnSpc>
                <a:spcPct val="150000"/>
              </a:lnSpc>
            </a:pPr>
            <a:r>
              <a:rPr lang="es-MX" dirty="0"/>
              <a:t>Oaxaca se ha caracterizado históricamente por ser un Estado con bajos niveles de crecimiento económico y una fuerte dependencia hacia las aportaciones federales, situación que provoca que el Estado sea aún mas susceptible a las variaciones de la economía Nacional. Además, el panorama de oportunidades para generar empleos de calidad es critico, pues la estructura interna no ha podido fortalecerse para poder detonar un crecimiento y desarrollo económico</a:t>
            </a:r>
          </a:p>
        </p:txBody>
      </p:sp>
    </p:spTree>
    <p:extLst>
      <p:ext uri="{BB962C8B-B14F-4D97-AF65-F5344CB8AC3E}">
        <p14:creationId xmlns:p14="http://schemas.microsoft.com/office/powerpoint/2010/main" val="13276979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7">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98505CD6-B795-44B1-828D-E52AB523AF2D}">
  <we:reference id="wa104380121" version="2.0.0.0" store="es-E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Ion</Template>
  <TotalTime>564</TotalTime>
  <Words>3323</Words>
  <Application>Microsoft Office PowerPoint</Application>
  <PresentationFormat>Panorámica</PresentationFormat>
  <Paragraphs>305</Paragraphs>
  <Slides>30</Slides>
  <Notes>30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30</vt:i4>
      </vt:variant>
    </vt:vector>
  </HeadingPairs>
  <TitlesOfParts>
    <vt:vector size="40" baseType="lpstr">
      <vt:lpstr>Arial</vt:lpstr>
      <vt:lpstr>Calibri</vt:lpstr>
      <vt:lpstr>Cambria Math</vt:lpstr>
      <vt:lpstr>Century Gothic</vt:lpstr>
      <vt:lpstr>Times New Roman</vt:lpstr>
      <vt:lpstr>Trebuchet MS</vt:lpstr>
      <vt:lpstr>Verdana</vt:lpstr>
      <vt:lpstr>Wingdings</vt:lpstr>
      <vt:lpstr>Wingdings 3</vt:lpstr>
      <vt:lpstr>Ion</vt:lpstr>
      <vt:lpstr>Presentación de PowerPoint</vt:lpstr>
      <vt:lpstr>Presentación de PowerPoint</vt:lpstr>
      <vt:lpstr>INTRODUCCIÓN </vt:lpstr>
      <vt:lpstr>Perspectiva local</vt:lpstr>
      <vt:lpstr>Aglomeraciones Productivas y Capacidad Productiva</vt:lpstr>
      <vt:lpstr>Problema para crear Aglomeraciones Productivas</vt:lpstr>
      <vt:lpstr>Instrumentos para identificar Aglomeraciones</vt:lpstr>
      <vt:lpstr>Aglomeraciones Productivas en Oaxaca 2009-2014 </vt:lpstr>
      <vt:lpstr>Características del Estado </vt:lpstr>
      <vt:lpstr>Características del Estado </vt:lpstr>
      <vt:lpstr>Metodología</vt:lpstr>
      <vt:lpstr>Presentación de PowerPoint</vt:lpstr>
      <vt:lpstr>Presentación de PowerPoint</vt:lpstr>
      <vt:lpstr>Estimación de los Indicadores</vt:lpstr>
      <vt:lpstr>Indicadores básicos</vt:lpstr>
      <vt:lpstr>Presentación de PowerPoint</vt:lpstr>
      <vt:lpstr>Filtros </vt:lpstr>
      <vt:lpstr>Resultados Coeficiente de Hirscman-Herfindal </vt:lpstr>
      <vt:lpstr>Municipios del estado de Oaxaca que tuvieron importante concentración de actividades económicas</vt:lpstr>
      <vt:lpstr>Municipios del estado de Oaxaca que tuvieron importante concentración de actividades económicas</vt:lpstr>
      <vt:lpstr>Resultados Coeficiente de Localización</vt:lpstr>
      <vt:lpstr>Resultados Coeficiente de Participación Relativa</vt:lpstr>
      <vt:lpstr>Aglomeraciones productivas 2009</vt:lpstr>
      <vt:lpstr>Aglomeraciones Productivas 2014</vt:lpstr>
      <vt:lpstr>Matriz de preeminencia de cada rama productiva por municipio </vt:lpstr>
      <vt:lpstr>Presentación de PowerPoint</vt:lpstr>
      <vt:lpstr>Presentación de PowerPoint</vt:lpstr>
      <vt:lpstr>Presentación de PowerPoint</vt:lpstr>
      <vt:lpstr>CONCLUSIONES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 Itzel Lopez Zepeda</dc:creator>
  <cp:lastModifiedBy>TCP-OSCAR</cp:lastModifiedBy>
  <cp:revision>163</cp:revision>
  <dcterms:created xsi:type="dcterms:W3CDTF">2017-08-23T14:35:58Z</dcterms:created>
  <dcterms:modified xsi:type="dcterms:W3CDTF">2017-10-04T19:27:47Z</dcterms:modified>
</cp:coreProperties>
</file>